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055" r:id="rId5"/>
  </p:sldMasterIdLst>
  <p:notesMasterIdLst>
    <p:notesMasterId r:id="rId17"/>
  </p:notesMasterIdLst>
  <p:handoutMasterIdLst>
    <p:handoutMasterId r:id="rId18"/>
  </p:handoutMasterIdLst>
  <p:sldIdLst>
    <p:sldId id="337" r:id="rId6"/>
    <p:sldId id="2639" r:id="rId7"/>
    <p:sldId id="2640" r:id="rId8"/>
    <p:sldId id="2637" r:id="rId9"/>
    <p:sldId id="2687" r:id="rId10"/>
    <p:sldId id="272" r:id="rId11"/>
    <p:sldId id="342" r:id="rId12"/>
    <p:sldId id="343" r:id="rId13"/>
    <p:sldId id="344" r:id="rId14"/>
    <p:sldId id="383" r:id="rId15"/>
    <p:sldId id="347" r:id="rId16"/>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Fira Sans" panose="020B0503050000020004" pitchFamily="34" charset="0"/>
      <p:regular r:id="rId23"/>
      <p:bold r:id="rId24"/>
      <p:italic r:id="rId25"/>
      <p:boldItalic r:id="rId26"/>
    </p:embeddedFont>
    <p:embeddedFont>
      <p:font typeface="Fira Sans Bold" panose="020B0604020202020204" charset="0"/>
      <p:bold r:id="rId27"/>
      <p:italic r:id="rId28"/>
      <p:boldItalic r:id="rId29"/>
    </p:embeddedFont>
    <p:embeddedFont>
      <p:font typeface="Fira Sans Medium" panose="020B0603050000020004" pitchFamily="34" charset="0"/>
      <p:regular r:id="rId30"/>
      <p:italic r:id="rId31"/>
    </p:embeddedFont>
    <p:embeddedFont>
      <p:font typeface="Fira Sans Regular" panose="020B0604020202020204" charset="0"/>
      <p:regular r:id="rId32"/>
      <p:bold r:id="rId33"/>
      <p:italic r:id="rId34"/>
      <p:boldItalic r:id="rId35"/>
    </p:embeddedFont>
    <p:embeddedFont>
      <p:font typeface="Segoe UI" panose="020B0502040204020203" pitchFamily="34" charset="0"/>
      <p:regular r:id="rId36"/>
      <p:bold r:id="rId37"/>
      <p:italic r:id="rId38"/>
      <p:boldItalic r:id="rId39"/>
    </p:embeddedFont>
  </p:embeddedFontLst>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radients for Title Slide" id="{F267AA81-7C4C-9F4B-903E-823D02D06C90}">
          <p14:sldIdLst>
            <p14:sldId id="337"/>
            <p14:sldId id="2639"/>
            <p14:sldId id="2640"/>
            <p14:sldId id="2637"/>
            <p14:sldId id="2687"/>
            <p14:sldId id="272"/>
            <p14:sldId id="342"/>
            <p14:sldId id="343"/>
            <p14:sldId id="344"/>
            <p14:sldId id="383"/>
            <p14:sldId id="34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zon, Carin" initials="GC" lastIdx="24" clrIdx="0"/>
  <p:cmAuthor id="2" name="Kroon, Caroline" initials="KC" lastIdx="16" clrIdx="1"/>
  <p:cmAuthor id="3" name="Brouns, Ellis" initials="BE" lastIdx="10" clrIdx="2"/>
  <p:cmAuthor id="4" name="Koolhoven, Liza" initials="KL" lastIdx="112" clrIdx="3"/>
  <p:cmAuthor id="5" name="Koolhoven, Liza" initials="KL [2]" lastIdx="20" clrIdx="4"/>
  <p:cmAuthor id="6" name="Anne de Weerd" initials="AdW"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E9BF"/>
    <a:srgbClr val="0070BA"/>
    <a:srgbClr val="7B1F62"/>
    <a:srgbClr val="F57922"/>
    <a:srgbClr val="BD0A79"/>
    <a:srgbClr val="006FAB"/>
    <a:srgbClr val="009FE3"/>
    <a:srgbClr val="007E4B"/>
    <a:srgbClr val="45AC34"/>
    <a:srgbClr val="E51F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64AA24-4034-452D-AC9F-ADC9F55C2269}" v="2" dt="2020-11-25T07:15:00.220"/>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60" autoAdjust="0"/>
    <p:restoredTop sz="95918" autoAdjust="0"/>
  </p:normalViewPr>
  <p:slideViewPr>
    <p:cSldViewPr snapToGrid="0" snapToObjects="1">
      <p:cViewPr varScale="1">
        <p:scale>
          <a:sx n="61" d="100"/>
          <a:sy n="61" d="100"/>
        </p:scale>
        <p:origin x="78" y="90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p:scale>
          <a:sx n="75" d="100"/>
          <a:sy n="75" d="100"/>
        </p:scale>
        <p:origin x="8624" y="24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26" Type="http://schemas.openxmlformats.org/officeDocument/2006/relationships/font" Target="fonts/font8.fntdata"/><Relationship Id="rId39" Type="http://schemas.openxmlformats.org/officeDocument/2006/relationships/font" Target="fonts/font21.fntdata"/><Relationship Id="rId3" Type="http://schemas.openxmlformats.org/officeDocument/2006/relationships/customXml" Target="../customXml/item3.xml"/><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5.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Francois" userId="cd345e1b-5b33-44e8-b09c-75307eac9781" providerId="ADAL" clId="{0764AA24-4034-452D-AC9F-ADC9F55C2269}"/>
    <pc:docChg chg="undo addSld delSld modSld modSection">
      <pc:chgData name="Paul, Francois" userId="cd345e1b-5b33-44e8-b09c-75307eac9781" providerId="ADAL" clId="{0764AA24-4034-452D-AC9F-ADC9F55C2269}" dt="2020-11-25T07:15:00.220" v="37"/>
      <pc:docMkLst>
        <pc:docMk/>
      </pc:docMkLst>
      <pc:sldChg chg="del">
        <pc:chgData name="Paul, Francois" userId="cd345e1b-5b33-44e8-b09c-75307eac9781" providerId="ADAL" clId="{0764AA24-4034-452D-AC9F-ADC9F55C2269}" dt="2020-11-25T07:13:49.966" v="35" actId="2696"/>
        <pc:sldMkLst>
          <pc:docMk/>
          <pc:sldMk cId="2750417103" sldId="285"/>
        </pc:sldMkLst>
      </pc:sldChg>
      <pc:sldChg chg="modSp">
        <pc:chgData name="Paul, Francois" userId="cd345e1b-5b33-44e8-b09c-75307eac9781" providerId="ADAL" clId="{0764AA24-4034-452D-AC9F-ADC9F55C2269}" dt="2020-11-20T07:27:10.675" v="32" actId="20577"/>
        <pc:sldMkLst>
          <pc:docMk/>
          <pc:sldMk cId="3696295385" sldId="337"/>
        </pc:sldMkLst>
        <pc:spChg chg="mod">
          <ac:chgData name="Paul, Francois" userId="cd345e1b-5b33-44e8-b09c-75307eac9781" providerId="ADAL" clId="{0764AA24-4034-452D-AC9F-ADC9F55C2269}" dt="2020-11-20T07:27:10.675" v="32" actId="20577"/>
          <ac:spMkLst>
            <pc:docMk/>
            <pc:sldMk cId="3696295385" sldId="337"/>
            <ac:spMk id="5" creationId="{72B6E7AC-BCDE-6547-B837-A227617885B1}"/>
          </ac:spMkLst>
        </pc:spChg>
        <pc:spChg chg="mod">
          <ac:chgData name="Paul, Francois" userId="cd345e1b-5b33-44e8-b09c-75307eac9781" providerId="ADAL" clId="{0764AA24-4034-452D-AC9F-ADC9F55C2269}" dt="2020-11-20T07:27:02.124" v="25" actId="948"/>
          <ac:spMkLst>
            <pc:docMk/>
            <pc:sldMk cId="3696295385" sldId="337"/>
            <ac:spMk id="10" creationId="{00000000-0000-0000-0000-000000000000}"/>
          </ac:spMkLst>
        </pc:spChg>
      </pc:sldChg>
      <pc:sldChg chg="del">
        <pc:chgData name="Paul, Francois" userId="cd345e1b-5b33-44e8-b09c-75307eac9781" providerId="ADAL" clId="{0764AA24-4034-452D-AC9F-ADC9F55C2269}" dt="2020-11-25T07:13:49.981" v="36" actId="2696"/>
        <pc:sldMkLst>
          <pc:docMk/>
          <pc:sldMk cId="1067812457" sldId="346"/>
        </pc:sldMkLst>
      </pc:sldChg>
      <pc:sldChg chg="add">
        <pc:chgData name="Paul, Francois" userId="cd345e1b-5b33-44e8-b09c-75307eac9781" providerId="ADAL" clId="{0764AA24-4034-452D-AC9F-ADC9F55C2269}" dt="2020-11-25T07:15:00.220" v="37"/>
        <pc:sldMkLst>
          <pc:docMk/>
          <pc:sldMk cId="3454373010" sldId="383"/>
        </pc:sldMkLst>
      </pc:sldChg>
      <pc:sldChg chg="del">
        <pc:chgData name="Paul, Francois" userId="cd345e1b-5b33-44e8-b09c-75307eac9781" providerId="ADAL" clId="{0764AA24-4034-452D-AC9F-ADC9F55C2269}" dt="2020-11-20T07:27:49.682" v="34" actId="2696"/>
        <pc:sldMkLst>
          <pc:docMk/>
          <pc:sldMk cId="621593409" sldId="2638"/>
        </pc:sldMkLst>
      </pc:sldChg>
      <pc:sldChg chg="add">
        <pc:chgData name="Paul, Francois" userId="cd345e1b-5b33-44e8-b09c-75307eac9781" providerId="ADAL" clId="{0764AA24-4034-452D-AC9F-ADC9F55C2269}" dt="2020-11-20T07:27:43.463" v="33"/>
        <pc:sldMkLst>
          <pc:docMk/>
          <pc:sldMk cId="3425975273" sldId="2687"/>
        </pc:sldMkLst>
      </pc:sldChg>
    </pc:docChg>
  </pc:docChgLst>
  <pc:docChgLst>
    <pc:chgData name="Paul, Francois" userId="cd345e1b-5b33-44e8-b09c-75307eac9781" providerId="ADAL" clId="{43B9ACB4-9AED-49EB-8C70-64A056366649}"/>
    <pc:docChg chg="undo custSel addSld delSld modSld sldOrd modSection">
      <pc:chgData name="Paul, Francois" userId="cd345e1b-5b33-44e8-b09c-75307eac9781" providerId="ADAL" clId="{43B9ACB4-9AED-49EB-8C70-64A056366649}" dt="2020-10-28T15:17:48.936" v="561" actId="931"/>
      <pc:docMkLst>
        <pc:docMk/>
      </pc:docMkLst>
      <pc:sldChg chg="addSp delSp modSp del">
        <pc:chgData name="Paul, Francois" userId="cd345e1b-5b33-44e8-b09c-75307eac9781" providerId="ADAL" clId="{43B9ACB4-9AED-49EB-8C70-64A056366649}" dt="2020-10-28T15:17:11.098" v="557" actId="2696"/>
        <pc:sldMkLst>
          <pc:docMk/>
          <pc:sldMk cId="1179937300" sldId="339"/>
        </pc:sldMkLst>
        <pc:spChg chg="del">
          <ac:chgData name="Paul, Francois" userId="cd345e1b-5b33-44e8-b09c-75307eac9781" providerId="ADAL" clId="{43B9ACB4-9AED-49EB-8C70-64A056366649}" dt="2020-10-28T15:05:17.610" v="3" actId="478"/>
          <ac:spMkLst>
            <pc:docMk/>
            <pc:sldMk cId="1179937300" sldId="339"/>
            <ac:spMk id="2" creationId="{00000000-0000-0000-0000-000000000000}"/>
          </ac:spMkLst>
        </pc:spChg>
        <pc:spChg chg="del">
          <ac:chgData name="Paul, Francois" userId="cd345e1b-5b33-44e8-b09c-75307eac9781" providerId="ADAL" clId="{43B9ACB4-9AED-49EB-8C70-64A056366649}" dt="2020-10-28T15:05:15.771" v="1" actId="478"/>
          <ac:spMkLst>
            <pc:docMk/>
            <pc:sldMk cId="1179937300" sldId="339"/>
            <ac:spMk id="3" creationId="{00000000-0000-0000-0000-000000000000}"/>
          </ac:spMkLst>
        </pc:spChg>
        <pc:spChg chg="del">
          <ac:chgData name="Paul, Francois" userId="cd345e1b-5b33-44e8-b09c-75307eac9781" providerId="ADAL" clId="{43B9ACB4-9AED-49EB-8C70-64A056366649}" dt="2020-10-28T15:05:16.740" v="2" actId="478"/>
          <ac:spMkLst>
            <pc:docMk/>
            <pc:sldMk cId="1179937300" sldId="339"/>
            <ac:spMk id="4" creationId="{00000000-0000-0000-0000-000000000000}"/>
          </ac:spMkLst>
        </pc:spChg>
        <pc:picChg chg="del">
          <ac:chgData name="Paul, Francois" userId="cd345e1b-5b33-44e8-b09c-75307eac9781" providerId="ADAL" clId="{43B9ACB4-9AED-49EB-8C70-64A056366649}" dt="2020-10-28T15:05:13.506" v="0" actId="478"/>
          <ac:picMkLst>
            <pc:docMk/>
            <pc:sldMk cId="1179937300" sldId="339"/>
            <ac:picMk id="6" creationId="{526C7296-C4E0-4CFC-89F8-2ED90CC3BD26}"/>
          </ac:picMkLst>
        </pc:picChg>
        <pc:picChg chg="add del mod">
          <ac:chgData name="Paul, Francois" userId="cd345e1b-5b33-44e8-b09c-75307eac9781" providerId="ADAL" clId="{43B9ACB4-9AED-49EB-8C70-64A056366649}" dt="2020-10-28T15:06:21.322" v="8" actId="931"/>
          <ac:picMkLst>
            <pc:docMk/>
            <pc:sldMk cId="1179937300" sldId="339"/>
            <ac:picMk id="10" creationId="{B1D3503E-4E9D-4244-A30D-224E7A193E4B}"/>
          </ac:picMkLst>
        </pc:picChg>
        <pc:picChg chg="add mod ord">
          <ac:chgData name="Paul, Francois" userId="cd345e1b-5b33-44e8-b09c-75307eac9781" providerId="ADAL" clId="{43B9ACB4-9AED-49EB-8C70-64A056366649}" dt="2020-10-28T15:06:52.364" v="13" actId="167"/>
          <ac:picMkLst>
            <pc:docMk/>
            <pc:sldMk cId="1179937300" sldId="339"/>
            <ac:picMk id="12" creationId="{1FD836AE-02FA-4FEC-90AF-6CDD8580C6BB}"/>
          </ac:picMkLst>
        </pc:picChg>
      </pc:sldChg>
      <pc:sldChg chg="del">
        <pc:chgData name="Paul, Francois" userId="cd345e1b-5b33-44e8-b09c-75307eac9781" providerId="ADAL" clId="{43B9ACB4-9AED-49EB-8C70-64A056366649}" dt="2020-10-28T15:16:59.392" v="556" actId="2696"/>
        <pc:sldMkLst>
          <pc:docMk/>
          <pc:sldMk cId="911545300" sldId="340"/>
        </pc:sldMkLst>
      </pc:sldChg>
      <pc:sldChg chg="del ord">
        <pc:chgData name="Paul, Francois" userId="cd345e1b-5b33-44e8-b09c-75307eac9781" providerId="ADAL" clId="{43B9ACB4-9AED-49EB-8C70-64A056366649}" dt="2020-10-28T15:07:33.884" v="16" actId="2696"/>
        <pc:sldMkLst>
          <pc:docMk/>
          <pc:sldMk cId="4175312496" sldId="341"/>
        </pc:sldMkLst>
      </pc:sldChg>
      <pc:sldChg chg="delSp modSp add">
        <pc:chgData name="Paul, Francois" userId="cd345e1b-5b33-44e8-b09c-75307eac9781" providerId="ADAL" clId="{43B9ACB4-9AED-49EB-8C70-64A056366649}" dt="2020-10-28T15:08:33.295" v="20" actId="478"/>
        <pc:sldMkLst>
          <pc:docMk/>
          <pc:sldMk cId="2598202204" sldId="2637"/>
        </pc:sldMkLst>
        <pc:spChg chg="del mod">
          <ac:chgData name="Paul, Francois" userId="cd345e1b-5b33-44e8-b09c-75307eac9781" providerId="ADAL" clId="{43B9ACB4-9AED-49EB-8C70-64A056366649}" dt="2020-10-28T15:08:33.295" v="20" actId="478"/>
          <ac:spMkLst>
            <pc:docMk/>
            <pc:sldMk cId="2598202204" sldId="2637"/>
            <ac:spMk id="5" creationId="{2E71D497-D407-485E-95D2-DC13DF20EEBF}"/>
          </ac:spMkLst>
        </pc:spChg>
        <pc:spChg chg="mod">
          <ac:chgData name="Paul, Francois" userId="cd345e1b-5b33-44e8-b09c-75307eac9781" providerId="ADAL" clId="{43B9ACB4-9AED-49EB-8C70-64A056366649}" dt="2020-10-28T15:08:27.250" v="18" actId="1076"/>
          <ac:spMkLst>
            <pc:docMk/>
            <pc:sldMk cId="2598202204" sldId="2637"/>
            <ac:spMk id="8" creationId="{8F1DF06B-E096-4761-B69D-F1E011FBB7DB}"/>
          </ac:spMkLst>
        </pc:spChg>
      </pc:sldChg>
      <pc:sldChg chg="add">
        <pc:chgData name="Paul, Francois" userId="cd345e1b-5b33-44e8-b09c-75307eac9781" providerId="ADAL" clId="{43B9ACB4-9AED-49EB-8C70-64A056366649}" dt="2020-10-28T15:07:19.137" v="14"/>
        <pc:sldMkLst>
          <pc:docMk/>
          <pc:sldMk cId="621593409" sldId="2638"/>
        </pc:sldMkLst>
      </pc:sldChg>
      <pc:sldChg chg="addSp delSp modSp add">
        <pc:chgData name="Paul, Francois" userId="cd345e1b-5b33-44e8-b09c-75307eac9781" providerId="ADAL" clId="{43B9ACB4-9AED-49EB-8C70-64A056366649}" dt="2020-10-28T15:16:34.308" v="555" actId="14100"/>
        <pc:sldMkLst>
          <pc:docMk/>
          <pc:sldMk cId="2579261866" sldId="2639"/>
        </pc:sldMkLst>
        <pc:spChg chg="del">
          <ac:chgData name="Paul, Francois" userId="cd345e1b-5b33-44e8-b09c-75307eac9781" providerId="ADAL" clId="{43B9ACB4-9AED-49EB-8C70-64A056366649}" dt="2020-10-28T15:08:59.304" v="25" actId="478"/>
          <ac:spMkLst>
            <pc:docMk/>
            <pc:sldMk cId="2579261866" sldId="2639"/>
            <ac:spMk id="2" creationId="{00000000-0000-0000-0000-000000000000}"/>
          </ac:spMkLst>
        </pc:spChg>
        <pc:spChg chg="del">
          <ac:chgData name="Paul, Francois" userId="cd345e1b-5b33-44e8-b09c-75307eac9781" providerId="ADAL" clId="{43B9ACB4-9AED-49EB-8C70-64A056366649}" dt="2020-10-28T15:08:57.604" v="23" actId="478"/>
          <ac:spMkLst>
            <pc:docMk/>
            <pc:sldMk cId="2579261866" sldId="2639"/>
            <ac:spMk id="3" creationId="{00000000-0000-0000-0000-000000000000}"/>
          </ac:spMkLst>
        </pc:spChg>
        <pc:spChg chg="del">
          <ac:chgData name="Paul, Francois" userId="cd345e1b-5b33-44e8-b09c-75307eac9781" providerId="ADAL" clId="{43B9ACB4-9AED-49EB-8C70-64A056366649}" dt="2020-10-28T15:08:58.452" v="24" actId="478"/>
          <ac:spMkLst>
            <pc:docMk/>
            <pc:sldMk cId="2579261866" sldId="2639"/>
            <ac:spMk id="4" creationId="{00000000-0000-0000-0000-000000000000}"/>
          </ac:spMkLst>
        </pc:spChg>
        <pc:spChg chg="add mod">
          <ac:chgData name="Paul, Francois" userId="cd345e1b-5b33-44e8-b09c-75307eac9781" providerId="ADAL" clId="{43B9ACB4-9AED-49EB-8C70-64A056366649}" dt="2020-10-28T15:16:34.308" v="555" actId="14100"/>
          <ac:spMkLst>
            <pc:docMk/>
            <pc:sldMk cId="2579261866" sldId="2639"/>
            <ac:spMk id="12" creationId="{81A22BE4-E7B9-4247-B64F-2F022ED2A56E}"/>
          </ac:spMkLst>
        </pc:spChg>
        <pc:picChg chg="del">
          <ac:chgData name="Paul, Francois" userId="cd345e1b-5b33-44e8-b09c-75307eac9781" providerId="ADAL" clId="{43B9ACB4-9AED-49EB-8C70-64A056366649}" dt="2020-10-28T15:08:53.387" v="22" actId="478"/>
          <ac:picMkLst>
            <pc:docMk/>
            <pc:sldMk cId="2579261866" sldId="2639"/>
            <ac:picMk id="6" creationId="{786EE7CD-7F9B-4E1F-AE69-2836BEB77FB8}"/>
          </ac:picMkLst>
        </pc:picChg>
        <pc:picChg chg="add del mod">
          <ac:chgData name="Paul, Francois" userId="cd345e1b-5b33-44e8-b09c-75307eac9781" providerId="ADAL" clId="{43B9ACB4-9AED-49EB-8C70-64A056366649}" dt="2020-10-28T15:09:39.682" v="29" actId="478"/>
          <ac:picMkLst>
            <pc:docMk/>
            <pc:sldMk cId="2579261866" sldId="2639"/>
            <ac:picMk id="9" creationId="{A03C4BB7-B279-4A0F-8F68-D2DB26DB3409}"/>
          </ac:picMkLst>
        </pc:picChg>
        <pc:picChg chg="add mod">
          <ac:chgData name="Paul, Francois" userId="cd345e1b-5b33-44e8-b09c-75307eac9781" providerId="ADAL" clId="{43B9ACB4-9AED-49EB-8C70-64A056366649}" dt="2020-10-28T15:09:58.123" v="30" actId="931"/>
          <ac:picMkLst>
            <pc:docMk/>
            <pc:sldMk cId="2579261866" sldId="2639"/>
            <ac:picMk id="11" creationId="{F85207BA-6217-466C-AB4D-6FBFD28EFA07}"/>
          </ac:picMkLst>
        </pc:picChg>
      </pc:sldChg>
      <pc:sldChg chg="addSp delSp modSp add">
        <pc:chgData name="Paul, Francois" userId="cd345e1b-5b33-44e8-b09c-75307eac9781" providerId="ADAL" clId="{43B9ACB4-9AED-49EB-8C70-64A056366649}" dt="2020-10-28T15:17:48.936" v="561" actId="931"/>
        <pc:sldMkLst>
          <pc:docMk/>
          <pc:sldMk cId="3881682426" sldId="2640"/>
        </pc:sldMkLst>
        <pc:spChg chg="del">
          <ac:chgData name="Paul, Francois" userId="cd345e1b-5b33-44e8-b09c-75307eac9781" providerId="ADAL" clId="{43B9ACB4-9AED-49EB-8C70-64A056366649}" dt="2020-10-28T15:17:19.034" v="560" actId="478"/>
          <ac:spMkLst>
            <pc:docMk/>
            <pc:sldMk cId="3881682426" sldId="2640"/>
            <ac:spMk id="12" creationId="{81A22BE4-E7B9-4247-B64F-2F022ED2A56E}"/>
          </ac:spMkLst>
        </pc:spChg>
        <pc:picChg chg="add mod">
          <ac:chgData name="Paul, Francois" userId="cd345e1b-5b33-44e8-b09c-75307eac9781" providerId="ADAL" clId="{43B9ACB4-9AED-49EB-8C70-64A056366649}" dt="2020-10-28T15:17:48.936" v="561" actId="931"/>
          <ac:picMkLst>
            <pc:docMk/>
            <pc:sldMk cId="3881682426" sldId="2640"/>
            <ac:picMk id="3" creationId="{A5F7967B-CD30-4841-B396-9A7424AA55C9}"/>
          </ac:picMkLst>
        </pc:picChg>
        <pc:picChg chg="del">
          <ac:chgData name="Paul, Francois" userId="cd345e1b-5b33-44e8-b09c-75307eac9781" providerId="ADAL" clId="{43B9ACB4-9AED-49EB-8C70-64A056366649}" dt="2020-10-28T15:17:16.575" v="559" actId="478"/>
          <ac:picMkLst>
            <pc:docMk/>
            <pc:sldMk cId="3881682426" sldId="2640"/>
            <ac:picMk id="11" creationId="{F85207BA-6217-466C-AB4D-6FBFD28EFA07}"/>
          </ac:picMkLst>
        </pc:pic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23/04/2021</a:t>
            </a:fld>
            <a:endParaRPr lang="en-GB" dirty="0"/>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4/23/2021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dirty="0"/>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5</a:t>
            </a:fld>
            <a:endParaRPr lang="en-US" dirty="0"/>
          </a:p>
        </p:txBody>
      </p:sp>
    </p:spTree>
    <p:extLst>
      <p:ext uri="{BB962C8B-B14F-4D97-AF65-F5344CB8AC3E}">
        <p14:creationId xmlns:p14="http://schemas.microsoft.com/office/powerpoint/2010/main" val="39251973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5.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5.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3.png"/><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4.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3229148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8"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0" y="6235416"/>
            <a:ext cx="4535993" cy="308570"/>
          </a:xfrm>
          <a:prstGeom prst="rect">
            <a:avLst/>
          </a:prstGeom>
        </p:spPr>
      </p:pic>
    </p:spTree>
    <p:extLst>
      <p:ext uri="{BB962C8B-B14F-4D97-AF65-F5344CB8AC3E}">
        <p14:creationId xmlns:p14="http://schemas.microsoft.com/office/powerpoint/2010/main" val="3704907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6549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325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76315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68395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909646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49602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978176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2"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7"/>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93773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162044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35606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86385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1890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24816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85059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8520058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C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105656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6"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0" y="6235416"/>
            <a:ext cx="4535993" cy="308571"/>
          </a:xfrm>
          <a:prstGeom prst="rect">
            <a:avLst/>
          </a:prstGeom>
        </p:spPr>
      </p:pic>
    </p:spTree>
    <p:extLst>
      <p:ext uri="{BB962C8B-B14F-4D97-AF65-F5344CB8AC3E}">
        <p14:creationId xmlns:p14="http://schemas.microsoft.com/office/powerpoint/2010/main" val="2595202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161825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54504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Background.jpg"/>
          <p:cNvPicPr>
            <a:picLocks noChangeAspect="1"/>
          </p:cNvPicPr>
          <p:nvPr userDrawn="1"/>
        </p:nvPicPr>
        <p:blipFill>
          <a:blip r:embed="rId21">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2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3"/>
          <a:srcRect/>
          <a:stretch/>
        </p:blipFill>
        <p:spPr>
          <a:xfrm>
            <a:off x="798132" y="6235416"/>
            <a:ext cx="4535993" cy="308571"/>
          </a:xfrm>
          <a:prstGeom prst="rect">
            <a:avLst/>
          </a:prstGeom>
        </p:spPr>
      </p:pic>
    </p:spTree>
    <p:extLst>
      <p:ext uri="{BB962C8B-B14F-4D97-AF65-F5344CB8AC3E}">
        <p14:creationId xmlns:p14="http://schemas.microsoft.com/office/powerpoint/2010/main" val="3681636627"/>
      </p:ext>
    </p:extLst>
  </p:cSld>
  <p:clrMap bg1="lt1" tx1="dk1" bg2="lt2" tx2="dk2" accent1="accent1" accent2="accent2" accent3="accent3" accent4="accent4" accent5="accent5" accent6="accent6" hlink="hlink" folHlink="folHlink"/>
  <p:sldLayoutIdLst>
    <p:sldLayoutId id="2147484142" r:id="rId1"/>
    <p:sldLayoutId id="2147484056" r:id="rId2"/>
    <p:sldLayoutId id="2147484057" r:id="rId3"/>
    <p:sldLayoutId id="2147484058" r:id="rId4"/>
    <p:sldLayoutId id="2147484059" r:id="rId5"/>
    <p:sldLayoutId id="2147484060" r:id="rId6"/>
    <p:sldLayoutId id="2147484061" r:id="rId7"/>
    <p:sldLayoutId id="2147484062" r:id="rId8"/>
    <p:sldLayoutId id="2147484109" r:id="rId9"/>
    <p:sldLayoutId id="2147484063" r:id="rId10"/>
    <p:sldLayoutId id="2147484064" r:id="rId11"/>
    <p:sldLayoutId id="2147484065" r:id="rId12"/>
    <p:sldLayoutId id="2147484066" r:id="rId13"/>
    <p:sldLayoutId id="2147484067" r:id="rId14"/>
    <p:sldLayoutId id="2147484068" r:id="rId15"/>
    <p:sldLayoutId id="2147484119" r:id="rId16"/>
    <p:sldLayoutId id="2147484146" r:id="rId17"/>
    <p:sldLayoutId id="2147484147" r:id="rId18"/>
    <p:sldLayoutId id="2147484148" r:id="rId19"/>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9.xml"/><Relationship Id="rId5" Type="http://schemas.openxmlformats.org/officeDocument/2006/relationships/image" Target="../media/image21.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p:spPr>
      </p:pic>
      <p:pic>
        <p:nvPicPr>
          <p:cNvPr id="11" name="Picture 10" descr="A picture containing computer, light&#10;&#10;Description automatically generated">
            <a:extLst>
              <a:ext uri="{FF2B5EF4-FFF2-40B4-BE49-F238E27FC236}">
                <a16:creationId xmlns:a16="http://schemas.microsoft.com/office/drawing/2014/main" id="{3CF18420-444B-A244-B67C-C742B48F56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6500"/>
          <a:stretch/>
        </p:blipFill>
        <p:spPr>
          <a:xfrm>
            <a:off x="0" y="0"/>
            <a:ext cx="10800000" cy="6858000"/>
          </a:xfrm>
          <a:prstGeom prst="rect">
            <a:avLst/>
          </a:prstGeom>
        </p:spPr>
      </p:pic>
      <p:sp>
        <p:nvSpPr>
          <p:cNvPr id="10" name="Subtitle 9"/>
          <p:cNvSpPr>
            <a:spLocks noGrp="1"/>
          </p:cNvSpPr>
          <p:nvPr>
            <p:ph type="subTitle" idx="1"/>
          </p:nvPr>
        </p:nvSpPr>
        <p:spPr>
          <a:xfrm>
            <a:off x="518260" y="3316666"/>
            <a:ext cx="5400000" cy="369332"/>
          </a:xfrm>
        </p:spPr>
        <p:txBody>
          <a:bodyPr/>
          <a:lstStyle/>
          <a:p>
            <a:pPr>
              <a:lnSpc>
                <a:spcPct val="100000"/>
              </a:lnSpc>
            </a:pPr>
            <a:r>
              <a:rPr lang="en-US" dirty="0"/>
              <a:t>Organic Prebiotic</a:t>
            </a:r>
          </a:p>
          <a:p>
            <a:pPr>
              <a:lnSpc>
                <a:spcPct val="100000"/>
              </a:lnSpc>
              <a:spcBef>
                <a:spcPts val="600"/>
              </a:spcBef>
            </a:pPr>
            <a:r>
              <a:rPr lang="en-US" dirty="0"/>
              <a:t>Visible care for oily skin</a:t>
            </a:r>
            <a:br>
              <a:rPr lang="en-US" dirty="0"/>
            </a:br>
            <a:r>
              <a:rPr lang="en-US" dirty="0"/>
              <a:t>Line up</a:t>
            </a:r>
          </a:p>
        </p:txBody>
      </p:sp>
      <p:sp>
        <p:nvSpPr>
          <p:cNvPr id="4" name="Title 3">
            <a:extLst>
              <a:ext uri="{FF2B5EF4-FFF2-40B4-BE49-F238E27FC236}">
                <a16:creationId xmlns:a16="http://schemas.microsoft.com/office/drawing/2014/main" id="{D39915C2-0102-804C-830B-E072517E2FA9}"/>
              </a:ext>
            </a:extLst>
          </p:cNvPr>
          <p:cNvSpPr>
            <a:spLocks noGrp="1"/>
          </p:cNvSpPr>
          <p:nvPr>
            <p:ph type="ctrTitle"/>
          </p:nvPr>
        </p:nvSpPr>
        <p:spPr>
          <a:xfrm>
            <a:off x="540000" y="1955743"/>
            <a:ext cx="5400000" cy="1118255"/>
          </a:xfrm>
        </p:spPr>
        <p:txBody>
          <a:bodyPr/>
          <a:lstStyle/>
          <a:p>
            <a:r>
              <a:rPr lang="en-GB" dirty="0"/>
              <a:t>ALPAFLOR</a:t>
            </a:r>
            <a:r>
              <a:rPr lang="en-GB" baseline="30000" dirty="0"/>
              <a:t>®</a:t>
            </a:r>
            <a:r>
              <a:rPr lang="en-GB" dirty="0"/>
              <a:t> </a:t>
            </a:r>
            <a:br>
              <a:rPr lang="en-GB" dirty="0"/>
            </a:br>
            <a:r>
              <a:rPr lang="en-GB" dirty="0"/>
              <a:t>ALP-SEBUM</a:t>
            </a:r>
          </a:p>
        </p:txBody>
      </p:sp>
      <p:sp>
        <p:nvSpPr>
          <p:cNvPr id="5" name="Text Placeholder 4">
            <a:extLst>
              <a:ext uri="{FF2B5EF4-FFF2-40B4-BE49-F238E27FC236}">
                <a16:creationId xmlns:a16="http://schemas.microsoft.com/office/drawing/2014/main" id="{72B6E7AC-BCDE-6547-B837-A227617885B1}"/>
              </a:ext>
            </a:extLst>
          </p:cNvPr>
          <p:cNvSpPr>
            <a:spLocks noGrp="1"/>
          </p:cNvSpPr>
          <p:nvPr>
            <p:ph type="body" sz="quarter" idx="11"/>
          </p:nvPr>
        </p:nvSpPr>
        <p:spPr>
          <a:xfrm>
            <a:off x="540000" y="5393845"/>
            <a:ext cx="4876800" cy="338554"/>
          </a:xfrm>
        </p:spPr>
        <p:txBody>
          <a:bodyPr/>
          <a:lstStyle/>
          <a:p>
            <a:r>
              <a:rPr lang="en-GB" dirty="0"/>
              <a:t>November 2020</a:t>
            </a:r>
          </a:p>
        </p:txBody>
      </p:sp>
      <p:pic>
        <p:nvPicPr>
          <p:cNvPr id="8" name="Picture 7"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p:nvPicPr>
        <p:blipFill>
          <a:blip r:embed="rId4"/>
          <a:stretch>
            <a:fillRect/>
          </a:stretch>
        </p:blipFill>
        <p:spPr>
          <a:xfrm>
            <a:off x="432000" y="6235416"/>
            <a:ext cx="4535976" cy="308570"/>
          </a:xfrm>
          <a:prstGeom prst="rect">
            <a:avLst/>
          </a:prstGeom>
        </p:spPr>
      </p:pic>
    </p:spTree>
    <p:extLst>
      <p:ext uri="{BB962C8B-B14F-4D97-AF65-F5344CB8AC3E}">
        <p14:creationId xmlns:p14="http://schemas.microsoft.com/office/powerpoint/2010/main" val="3696295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EC50C849-B97A-2B45-B78A-6D9C352F693C}" type="slidenum">
              <a:rPr lang="en-US" smtClean="0"/>
              <a:pPr/>
              <a:t>2</a:t>
            </a:fld>
            <a:endParaRPr lang="en-US" dirty="0"/>
          </a:p>
        </p:txBody>
      </p:sp>
      <p:pic>
        <p:nvPicPr>
          <p:cNvPr id="7" name="Picture 6">
            <a:extLst>
              <a:ext uri="{FF2B5EF4-FFF2-40B4-BE49-F238E27FC236}">
                <a16:creationId xmlns:a16="http://schemas.microsoft.com/office/drawing/2014/main" id="{75E17CF1-21EE-4F02-912D-E11EFDC99D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1" name="Image 10">
            <a:extLst>
              <a:ext uri="{FF2B5EF4-FFF2-40B4-BE49-F238E27FC236}">
                <a16:creationId xmlns:a16="http://schemas.microsoft.com/office/drawing/2014/main" id="{F85207BA-6217-466C-AB4D-6FBFD28EFA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81A22BE4-E7B9-4247-B64F-2F022ED2A56E}"/>
              </a:ext>
            </a:extLst>
          </p:cNvPr>
          <p:cNvSpPr/>
          <p:nvPr/>
        </p:nvSpPr>
        <p:spPr>
          <a:xfrm>
            <a:off x="1128143" y="4446708"/>
            <a:ext cx="3714021" cy="1631216"/>
          </a:xfrm>
          <a:prstGeom prst="rect">
            <a:avLst/>
          </a:prstGeom>
          <a:noFill/>
        </p:spPr>
        <p:txBody>
          <a:bodyPr wrap="square">
            <a:spAutoFit/>
          </a:bodyPr>
          <a:lstStyle/>
          <a:p>
            <a:r>
              <a:rPr lang="en-US" sz="1000" dirty="0">
                <a:solidFill>
                  <a:srgbClr val="49521A"/>
                </a:solidFill>
                <a:latin typeface="Fira Sans" panose="020B0503050000020004" pitchFamily="34" charset="0"/>
                <a:ea typeface="Fira Sans" panose="020B0503050000020004" pitchFamily="34" charset="0"/>
              </a:rPr>
              <a:t>From the purest air and water in the Swiss Alps, </a:t>
            </a:r>
            <a:r>
              <a:rPr lang="en-US" sz="1000" dirty="0" err="1">
                <a:solidFill>
                  <a:srgbClr val="49521A"/>
                </a:solidFill>
                <a:latin typeface="Fira Sans" panose="020B0503050000020004" pitchFamily="34" charset="0"/>
                <a:ea typeface="Fira Sans" panose="020B0503050000020004" pitchFamily="34" charset="0"/>
              </a:rPr>
              <a:t>Epilobium</a:t>
            </a:r>
            <a:r>
              <a:rPr lang="en-US" sz="1000" dirty="0">
                <a:solidFill>
                  <a:srgbClr val="49521A"/>
                </a:solidFill>
                <a:latin typeface="Fira Sans" panose="020B0503050000020004" pitchFamily="34" charset="0"/>
                <a:ea typeface="Fira Sans" panose="020B0503050000020004" pitchFamily="34" charset="0"/>
              </a:rPr>
              <a:t> </a:t>
            </a:r>
            <a:r>
              <a:rPr lang="en-US" sz="1000" dirty="0" err="1">
                <a:solidFill>
                  <a:srgbClr val="49521A"/>
                </a:solidFill>
                <a:latin typeface="Fira Sans" panose="020B0503050000020004" pitchFamily="34" charset="0"/>
                <a:ea typeface="Fira Sans" panose="020B0503050000020004" pitchFamily="34" charset="0"/>
              </a:rPr>
              <a:t>fleischeri</a:t>
            </a:r>
            <a:r>
              <a:rPr lang="en-US" sz="1000" dirty="0">
                <a:solidFill>
                  <a:srgbClr val="49521A"/>
                </a:solidFill>
                <a:latin typeface="Fira Sans" panose="020B0503050000020004" pitchFamily="34" charset="0"/>
                <a:ea typeface="Fira Sans" panose="020B0503050000020004" pitchFamily="34" charset="0"/>
              </a:rPr>
              <a:t> blossom; a delicate flower organically, sustainably and ethically cultivated. A rare combination of elements that give rises to a natural ingredient capable of rebalancing oily skin’s microbiome for a beautiful and healthy appearance.</a:t>
            </a:r>
          </a:p>
          <a:p>
            <a:endParaRPr lang="en-US" sz="1000" dirty="0">
              <a:solidFill>
                <a:srgbClr val="49521A"/>
              </a:solidFill>
              <a:latin typeface="Fira Sans" panose="020B0503050000020004" pitchFamily="34" charset="0"/>
              <a:ea typeface="Fira Sans" panose="020B0503050000020004" pitchFamily="34" charset="0"/>
            </a:endParaRPr>
          </a:p>
          <a:p>
            <a:r>
              <a:rPr lang="en-US" sz="1000" dirty="0">
                <a:solidFill>
                  <a:srgbClr val="49521A"/>
                </a:solidFill>
                <a:latin typeface="Fira Sans" panose="020B0503050000020004" pitchFamily="34" charset="0"/>
                <a:ea typeface="Fira Sans" panose="020B0503050000020004" pitchFamily="34" charset="0"/>
              </a:rPr>
              <a:t>With four products that complete your skin care routine, the </a:t>
            </a:r>
            <a:r>
              <a:rPr lang="en-US" sz="1000" dirty="0" err="1">
                <a:solidFill>
                  <a:srgbClr val="49521A"/>
                </a:solidFill>
                <a:latin typeface="Fira Sans" panose="020B0503050000020004" pitchFamily="34" charset="0"/>
                <a:ea typeface="Fira Sans" panose="020B0503050000020004" pitchFamily="34" charset="0"/>
              </a:rPr>
              <a:t>Balanseen</a:t>
            </a:r>
            <a:r>
              <a:rPr lang="en-US" sz="1000" dirty="0">
                <a:solidFill>
                  <a:srgbClr val="49521A"/>
                </a:solidFill>
                <a:latin typeface="Fira Sans" panose="020B0503050000020004" pitchFamily="34" charset="0"/>
                <a:ea typeface="Fira Sans" panose="020B0503050000020004" pitchFamily="34" charset="0"/>
              </a:rPr>
              <a:t> line works to visibly reduce excess of sebum, irritations and spots, bringing about a look of smooth and matte skin</a:t>
            </a:r>
          </a:p>
        </p:txBody>
      </p:sp>
    </p:spTree>
    <p:extLst>
      <p:ext uri="{BB962C8B-B14F-4D97-AF65-F5344CB8AC3E}">
        <p14:creationId xmlns:p14="http://schemas.microsoft.com/office/powerpoint/2010/main" val="2579261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EC50C849-B97A-2B45-B78A-6D9C352F693C}" type="slidenum">
              <a:rPr lang="en-US" smtClean="0"/>
              <a:pPr/>
              <a:t>3</a:t>
            </a:fld>
            <a:endParaRPr lang="en-US" dirty="0"/>
          </a:p>
        </p:txBody>
      </p:sp>
      <p:pic>
        <p:nvPicPr>
          <p:cNvPr id="7" name="Picture 6">
            <a:extLst>
              <a:ext uri="{FF2B5EF4-FFF2-40B4-BE49-F238E27FC236}">
                <a16:creationId xmlns:a16="http://schemas.microsoft.com/office/drawing/2014/main" id="{75E17CF1-21EE-4F02-912D-E11EFDC99D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3" name="Image 2">
            <a:extLst>
              <a:ext uri="{FF2B5EF4-FFF2-40B4-BE49-F238E27FC236}">
                <a16:creationId xmlns:a16="http://schemas.microsoft.com/office/drawing/2014/main" id="{A5F7967B-CD30-4841-B396-9A7424AA55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81682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articles de toilette, lotion&#10;&#10;Description générée automatiquement">
            <a:extLst>
              <a:ext uri="{FF2B5EF4-FFF2-40B4-BE49-F238E27FC236}">
                <a16:creationId xmlns:a16="http://schemas.microsoft.com/office/drawing/2014/main" id="{BF5E6211-6C2C-4576-9D29-95F23C3C83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08" y="0"/>
            <a:ext cx="12186584" cy="6858000"/>
          </a:xfrm>
          <a:prstGeom prst="rect">
            <a:avLst/>
          </a:prstGeom>
        </p:spPr>
      </p:pic>
      <p:sp>
        <p:nvSpPr>
          <p:cNvPr id="4" name="Espace réservé du numéro de diapositive 3">
            <a:extLst>
              <a:ext uri="{FF2B5EF4-FFF2-40B4-BE49-F238E27FC236}">
                <a16:creationId xmlns:a16="http://schemas.microsoft.com/office/drawing/2014/main" id="{59BC80D0-15D6-410B-8770-EEBD028F6221}"/>
              </a:ext>
            </a:extLst>
          </p:cNvPr>
          <p:cNvSpPr>
            <a:spLocks noGrp="1"/>
          </p:cNvSpPr>
          <p:nvPr>
            <p:ph type="sldNum" sz="quarter" idx="10"/>
          </p:nvPr>
        </p:nvSpPr>
        <p:spPr/>
        <p:txBody>
          <a:bodyPr/>
          <a:lstStyle/>
          <a:p>
            <a:fld id="{E118D48E-C7CB-6244-969D-7BAEA9B6226C}" type="slidenum">
              <a:rPr lang="en-US" smtClean="0"/>
              <a:pPr/>
              <a:t>4</a:t>
            </a:fld>
            <a:endParaRPr lang="en-US"/>
          </a:p>
        </p:txBody>
      </p:sp>
      <p:pic>
        <p:nvPicPr>
          <p:cNvPr id="13" name="Picture 48">
            <a:extLst>
              <a:ext uri="{FF2B5EF4-FFF2-40B4-BE49-F238E27FC236}">
                <a16:creationId xmlns:a16="http://schemas.microsoft.com/office/drawing/2014/main" id="{730398BE-F685-470E-8E2E-F7ED131D587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4" y="5940449"/>
            <a:ext cx="3499327" cy="917553"/>
          </a:xfrm>
          <a:prstGeom prst="rect">
            <a:avLst/>
          </a:prstGeom>
        </p:spPr>
      </p:pic>
      <p:sp>
        <p:nvSpPr>
          <p:cNvPr id="8" name="Rectangle 7">
            <a:extLst>
              <a:ext uri="{FF2B5EF4-FFF2-40B4-BE49-F238E27FC236}">
                <a16:creationId xmlns:a16="http://schemas.microsoft.com/office/drawing/2014/main" id="{8F1DF06B-E096-4761-B69D-F1E011FBB7DB}"/>
              </a:ext>
            </a:extLst>
          </p:cNvPr>
          <p:cNvSpPr/>
          <p:nvPr/>
        </p:nvSpPr>
        <p:spPr>
          <a:xfrm>
            <a:off x="6251864" y="2425206"/>
            <a:ext cx="3154679" cy="1854354"/>
          </a:xfrm>
          <a:prstGeom prst="rect">
            <a:avLst/>
          </a:prstGeom>
          <a:solidFill>
            <a:srgbClr val="E2E9BF">
              <a:alpha val="85000"/>
            </a:srgbClr>
          </a:solidFill>
        </p:spPr>
        <p:txBody>
          <a:bodyPr wrap="square">
            <a:spAutoFit/>
          </a:bodyPr>
          <a:lstStyle/>
          <a:p>
            <a:pPr>
              <a:lnSpc>
                <a:spcPts val="1300"/>
              </a:lnSpc>
              <a:spcBef>
                <a:spcPts val="800"/>
              </a:spcBef>
            </a:pPr>
            <a:r>
              <a:rPr lang="en-US" sz="1000" dirty="0">
                <a:solidFill>
                  <a:srgbClr val="49521A"/>
                </a:solidFill>
                <a:latin typeface="Fira Sans Medium" panose="020B0603050000020004" pitchFamily="34" charset="0"/>
                <a:ea typeface="Fira Sans Medium" panose="020B0603050000020004" pitchFamily="34" charset="0"/>
              </a:rPr>
              <a:t>Purifying and Mattiﬁed: </a:t>
            </a:r>
            <a:r>
              <a:rPr lang="en-US" sz="1000" dirty="0">
                <a:solidFill>
                  <a:srgbClr val="49521A"/>
                </a:solidFill>
                <a:latin typeface="Fira Sans" panose="020B0503050000020004" pitchFamily="34" charset="0"/>
                <a:ea typeface="Fira Sans" panose="020B0503050000020004" pitchFamily="34" charset="0"/>
              </a:rPr>
              <a:t>this beauty routine reduces shine, rebalances the facial microbiome and puriﬁes the skin. The skin is perfectly clean, the pores are less visible, leaving a mattiﬁed even skin complexion. Ideally built  to combat acne prone-skin and to soothe the skin especially while wearing mask. </a:t>
            </a:r>
          </a:p>
          <a:p>
            <a:pPr>
              <a:lnSpc>
                <a:spcPts val="1300"/>
              </a:lnSpc>
              <a:spcBef>
                <a:spcPts val="800"/>
              </a:spcBef>
            </a:pPr>
            <a:r>
              <a:rPr lang="en-US" sz="1000" dirty="0">
                <a:solidFill>
                  <a:srgbClr val="49521A"/>
                </a:solidFill>
                <a:latin typeface="Fira Sans Medium" panose="020B0603050000020004" pitchFamily="34" charset="0"/>
                <a:ea typeface="Fira Sans Medium" panose="020B0603050000020004" pitchFamily="34" charset="0"/>
              </a:rPr>
              <a:t>The natural formulation </a:t>
            </a:r>
            <a:r>
              <a:rPr lang="en-US" sz="1000" dirty="0">
                <a:solidFill>
                  <a:srgbClr val="49521A"/>
                </a:solidFill>
                <a:latin typeface="Fira Sans" panose="020B0503050000020004" pitchFamily="34" charset="0"/>
                <a:ea typeface="Fira Sans" panose="020B0503050000020004" pitchFamily="34" charset="0"/>
              </a:rPr>
              <a:t>made with more than 99% naturally derived ingredients is compliant with Cosmos Natural standards. </a:t>
            </a:r>
          </a:p>
        </p:txBody>
      </p:sp>
    </p:spTree>
    <p:extLst>
      <p:ext uri="{BB962C8B-B14F-4D97-AF65-F5344CB8AC3E}">
        <p14:creationId xmlns:p14="http://schemas.microsoft.com/office/powerpoint/2010/main" val="2598202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fleur, alimentation&#10;&#10;Description générée automatiquement">
            <a:extLst>
              <a:ext uri="{FF2B5EF4-FFF2-40B4-BE49-F238E27FC236}">
                <a16:creationId xmlns:a16="http://schemas.microsoft.com/office/drawing/2014/main" id="{02B1F4B6-5B3F-4AD7-BBF5-9C2B359477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86584" cy="6858000"/>
          </a:xfrm>
          <a:prstGeom prst="rect">
            <a:avLst/>
          </a:prstGeom>
        </p:spPr>
      </p:pic>
      <p:sp>
        <p:nvSpPr>
          <p:cNvPr id="4" name="Espace réservé du numéro de diapositive 3">
            <a:extLst>
              <a:ext uri="{FF2B5EF4-FFF2-40B4-BE49-F238E27FC236}">
                <a16:creationId xmlns:a16="http://schemas.microsoft.com/office/drawing/2014/main" id="{59BC80D0-15D6-410B-8770-EEBD028F6221}"/>
              </a:ext>
            </a:extLst>
          </p:cNvPr>
          <p:cNvSpPr>
            <a:spLocks noGrp="1"/>
          </p:cNvSpPr>
          <p:nvPr>
            <p:ph type="sldNum" sz="quarter" idx="10"/>
          </p:nvPr>
        </p:nvSpPr>
        <p:spPr/>
        <p:txBody>
          <a:bodyPr/>
          <a:lstStyle/>
          <a:p>
            <a:fld id="{E118D48E-C7CB-6244-969D-7BAEA9B6226C}" type="slidenum">
              <a:rPr lang="en-US" smtClean="0"/>
              <a:pPr/>
              <a:t>5</a:t>
            </a:fld>
            <a:endParaRPr lang="en-US"/>
          </a:p>
        </p:txBody>
      </p:sp>
      <p:pic>
        <p:nvPicPr>
          <p:cNvPr id="13" name="Picture 48">
            <a:extLst>
              <a:ext uri="{FF2B5EF4-FFF2-40B4-BE49-F238E27FC236}">
                <a16:creationId xmlns:a16="http://schemas.microsoft.com/office/drawing/2014/main" id="{730398BE-F685-470E-8E2E-F7ED131D587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92674" y="5940449"/>
            <a:ext cx="3499327" cy="917553"/>
          </a:xfrm>
          <a:prstGeom prst="rect">
            <a:avLst/>
          </a:prstGeom>
        </p:spPr>
      </p:pic>
      <p:pic>
        <p:nvPicPr>
          <p:cNvPr id="10" name="Picture 48">
            <a:extLst>
              <a:ext uri="{FF2B5EF4-FFF2-40B4-BE49-F238E27FC236}">
                <a16:creationId xmlns:a16="http://schemas.microsoft.com/office/drawing/2014/main" id="{110FFFE9-3ECA-4711-8E12-9EE7D5AC44C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92673" y="5940449"/>
            <a:ext cx="3499327" cy="917553"/>
          </a:xfrm>
          <a:prstGeom prst="rect">
            <a:avLst/>
          </a:prstGeom>
        </p:spPr>
      </p:pic>
      <p:sp>
        <p:nvSpPr>
          <p:cNvPr id="6" name="Rectangle 5">
            <a:extLst>
              <a:ext uri="{FF2B5EF4-FFF2-40B4-BE49-F238E27FC236}">
                <a16:creationId xmlns:a16="http://schemas.microsoft.com/office/drawing/2014/main" id="{A55A343F-2E34-4FF6-873E-85FDE6FBB5DB}"/>
              </a:ext>
            </a:extLst>
          </p:cNvPr>
          <p:cNvSpPr/>
          <p:nvPr/>
        </p:nvSpPr>
        <p:spPr>
          <a:xfrm>
            <a:off x="798129" y="4881995"/>
            <a:ext cx="1620000" cy="1107996"/>
          </a:xfrm>
          <a:prstGeom prst="rect">
            <a:avLst/>
          </a:prstGeom>
        </p:spPr>
        <p:txBody>
          <a:bodyPr wrap="square" lIns="0" tIns="0" rIns="0" bIns="0">
            <a:spAutoFit/>
          </a:bodyPr>
          <a:lstStyle/>
          <a:p>
            <a:r>
              <a:rPr lang="en-US" sz="900" dirty="0">
                <a:latin typeface="Fira Sans" panose="020B0503050000020004" pitchFamily="34" charset="0"/>
                <a:ea typeface="Fira Sans" panose="020B0503050000020004" pitchFamily="34" charset="0"/>
                <a:cs typeface="Times New Roman" panose="02020603050405020304" pitchFamily="18" charset="0"/>
              </a:rPr>
              <a:t>This micellar water gently cleanses, effectively removes make-up and other impurities while regulating the excess of sebum. The skin is purified allowing the skin to breathe, leaving the skin perfectly clean with a matte finish.</a:t>
            </a:r>
          </a:p>
        </p:txBody>
      </p:sp>
      <p:sp>
        <p:nvSpPr>
          <p:cNvPr id="7" name="Rectangle 6">
            <a:extLst>
              <a:ext uri="{FF2B5EF4-FFF2-40B4-BE49-F238E27FC236}">
                <a16:creationId xmlns:a16="http://schemas.microsoft.com/office/drawing/2014/main" id="{4AACEF1F-1980-47F7-A961-D506C7E76B51}"/>
              </a:ext>
            </a:extLst>
          </p:cNvPr>
          <p:cNvSpPr/>
          <p:nvPr/>
        </p:nvSpPr>
        <p:spPr>
          <a:xfrm>
            <a:off x="2973073" y="4881995"/>
            <a:ext cx="1776017" cy="1107996"/>
          </a:xfrm>
          <a:prstGeom prst="rect">
            <a:avLst/>
          </a:prstGeom>
        </p:spPr>
        <p:txBody>
          <a:bodyPr wrap="square" lIns="0" tIns="0" rIns="0" bIns="0">
            <a:spAutoFit/>
          </a:bodyPr>
          <a:lstStyle/>
          <a:p>
            <a:pPr fontAlgn="base"/>
            <a:r>
              <a:rPr lang="en-US" sz="900" dirty="0">
                <a:latin typeface="Fira Sans" panose="020B0503050000020004" pitchFamily="34" charset="0"/>
                <a:ea typeface="Fira Sans" panose="020B0503050000020004" pitchFamily="34" charset="0"/>
                <a:cs typeface="Times New Roman" panose="02020603050405020304" pitchFamily="18" charset="0"/>
              </a:rPr>
              <a:t>This facial mask scrub, delivers </a:t>
            </a:r>
            <a:br>
              <a:rPr lang="en-US" sz="900" dirty="0">
                <a:latin typeface="Fira Sans" panose="020B0503050000020004" pitchFamily="34" charset="0"/>
                <a:ea typeface="Fira Sans" panose="020B0503050000020004" pitchFamily="34" charset="0"/>
                <a:cs typeface="Times New Roman" panose="02020603050405020304" pitchFamily="18" charset="0"/>
              </a:rPr>
            </a:br>
            <a:r>
              <a:rPr lang="en-US" sz="900" dirty="0">
                <a:latin typeface="Fira Sans" panose="020B0503050000020004" pitchFamily="34" charset="0"/>
                <a:ea typeface="Fira Sans" panose="020B0503050000020004" pitchFamily="34" charset="0"/>
                <a:cs typeface="Times New Roman" panose="02020603050405020304" pitchFamily="18" charset="0"/>
              </a:rPr>
              <a:t>an immediate physical mattifying and purifying effect with the clay, VALVANCE</a:t>
            </a:r>
            <a:r>
              <a:rPr lang="en-US" sz="900" baseline="30000" dirty="0">
                <a:latin typeface="Fira Sans" panose="020B0503050000020004" pitchFamily="34" charset="0"/>
                <a:ea typeface="Fira Sans" panose="020B0503050000020004" pitchFamily="34" charset="0"/>
                <a:cs typeface="Times New Roman" panose="02020603050405020304" pitchFamily="18" charset="0"/>
              </a:rPr>
              <a:t>®</a:t>
            </a:r>
            <a:r>
              <a:rPr lang="en-US" sz="900" dirty="0">
                <a:latin typeface="Fira Sans" panose="020B0503050000020004" pitchFamily="34" charset="0"/>
                <a:ea typeface="Fira Sans" panose="020B0503050000020004" pitchFamily="34" charset="0"/>
                <a:cs typeface="Times New Roman" panose="02020603050405020304" pitchFamily="18" charset="0"/>
              </a:rPr>
              <a:t> </a:t>
            </a:r>
            <a:r>
              <a:rPr lang="en-US" sz="900" i="1" dirty="0">
                <a:latin typeface="Fira Sans" panose="020B0503050000020004" pitchFamily="34" charset="0"/>
                <a:ea typeface="Fira Sans" panose="020B0503050000020004" pitchFamily="34" charset="0"/>
                <a:cs typeface="Times New Roman" panose="02020603050405020304" pitchFamily="18" charset="0"/>
              </a:rPr>
              <a:t>Touch</a:t>
            </a:r>
            <a:r>
              <a:rPr lang="en-US" sz="900" dirty="0">
                <a:latin typeface="Fira Sans" panose="020B0503050000020004" pitchFamily="34" charset="0"/>
                <a:ea typeface="Fira Sans" panose="020B0503050000020004" pitchFamily="34" charset="0"/>
                <a:cs typeface="Times New Roman" panose="02020603050405020304" pitchFamily="18" charset="0"/>
              </a:rPr>
              <a:t> 210 with a</a:t>
            </a:r>
            <a:br>
              <a:rPr lang="en-US" sz="900" dirty="0">
                <a:latin typeface="Fira Sans" panose="020B0503050000020004" pitchFamily="34" charset="0"/>
                <a:ea typeface="Fira Sans" panose="020B0503050000020004" pitchFamily="34" charset="0"/>
                <a:cs typeface="Times New Roman" panose="02020603050405020304" pitchFamily="18" charset="0"/>
              </a:rPr>
            </a:br>
            <a:r>
              <a:rPr lang="en-US" sz="900" dirty="0">
                <a:latin typeface="Fira Sans" panose="020B0503050000020004" pitchFamily="34" charset="0"/>
                <a:ea typeface="Fira Sans" panose="020B0503050000020004" pitchFamily="34" charset="0"/>
                <a:cs typeface="Times New Roman" panose="02020603050405020304" pitchFamily="18" charset="0"/>
              </a:rPr>
              <a:t>long-lasting mattifying, calming biological effect with ALPAFLOR</a:t>
            </a:r>
            <a:r>
              <a:rPr lang="en-US" sz="900" baseline="30000" dirty="0">
                <a:latin typeface="Fira Sans" panose="020B0503050000020004" pitchFamily="34" charset="0"/>
                <a:ea typeface="Fira Sans" panose="020B0503050000020004" pitchFamily="34" charset="0"/>
                <a:cs typeface="Times New Roman" panose="02020603050405020304" pitchFamily="18" charset="0"/>
              </a:rPr>
              <a:t>®</a:t>
            </a:r>
            <a:r>
              <a:rPr lang="en-US" sz="900" dirty="0">
                <a:latin typeface="Fira Sans" panose="020B0503050000020004" pitchFamily="34" charset="0"/>
                <a:ea typeface="Fira Sans" panose="020B0503050000020004" pitchFamily="34" charset="0"/>
                <a:cs typeface="Times New Roman" panose="02020603050405020304" pitchFamily="18" charset="0"/>
              </a:rPr>
              <a:t> ALP-SEBUM CB., improving appearance of the skin.</a:t>
            </a:r>
          </a:p>
        </p:txBody>
      </p:sp>
      <p:sp>
        <p:nvSpPr>
          <p:cNvPr id="8" name="Rectangle 7">
            <a:extLst>
              <a:ext uri="{FF2B5EF4-FFF2-40B4-BE49-F238E27FC236}">
                <a16:creationId xmlns:a16="http://schemas.microsoft.com/office/drawing/2014/main" id="{B918B6D8-79DC-4401-87CD-1E14E776BB09}"/>
              </a:ext>
            </a:extLst>
          </p:cNvPr>
          <p:cNvSpPr/>
          <p:nvPr/>
        </p:nvSpPr>
        <p:spPr>
          <a:xfrm>
            <a:off x="5304034" y="4881995"/>
            <a:ext cx="1620000" cy="1246495"/>
          </a:xfrm>
          <a:prstGeom prst="rect">
            <a:avLst/>
          </a:prstGeom>
        </p:spPr>
        <p:txBody>
          <a:bodyPr wrap="square" lIns="0" tIns="0" rIns="0" bIns="0">
            <a:spAutoFit/>
          </a:bodyPr>
          <a:lstStyle/>
          <a:p>
            <a:pPr fontAlgn="base"/>
            <a:r>
              <a:rPr lang="en-US" sz="900" dirty="0">
                <a:latin typeface="Fira Sans" panose="020B0503050000020004" pitchFamily="34" charset="0"/>
                <a:ea typeface="Fira Sans" panose="020B0503050000020004" pitchFamily="34" charset="0"/>
                <a:cs typeface="Times New Roman" panose="02020603050405020304" pitchFamily="18" charset="0"/>
              </a:rPr>
              <a:t>This loose powder with ALPAFLOR</a:t>
            </a:r>
            <a:r>
              <a:rPr lang="en-US" sz="900" baseline="30000" dirty="0">
                <a:latin typeface="Fira Sans" panose="020B0503050000020004" pitchFamily="34" charset="0"/>
                <a:ea typeface="Fira Sans" panose="020B0503050000020004" pitchFamily="34" charset="0"/>
                <a:cs typeface="Times New Roman" panose="02020603050405020304" pitchFamily="18" charset="0"/>
              </a:rPr>
              <a:t>®</a:t>
            </a:r>
            <a:r>
              <a:rPr lang="en-US" sz="900" dirty="0">
                <a:latin typeface="Fira Sans" panose="020B0503050000020004" pitchFamily="34" charset="0"/>
                <a:ea typeface="Fira Sans" panose="020B0503050000020004" pitchFamily="34" charset="0"/>
                <a:cs typeface="Times New Roman" panose="02020603050405020304" pitchFamily="18" charset="0"/>
              </a:rPr>
              <a:t> ALP-SEBUM CB and VALVANCE</a:t>
            </a:r>
            <a:r>
              <a:rPr lang="en-US" sz="900" baseline="30000" dirty="0">
                <a:latin typeface="Fira Sans" panose="020B0503050000020004" pitchFamily="34" charset="0"/>
                <a:ea typeface="Fira Sans" panose="020B0503050000020004" pitchFamily="34" charset="0"/>
                <a:cs typeface="Times New Roman" panose="02020603050405020304" pitchFamily="18" charset="0"/>
              </a:rPr>
              <a:t>®</a:t>
            </a:r>
            <a:r>
              <a:rPr lang="en-US" sz="900" dirty="0">
                <a:latin typeface="Fira Sans" panose="020B0503050000020004" pitchFamily="34" charset="0"/>
                <a:ea typeface="Fira Sans" panose="020B0503050000020004" pitchFamily="34" charset="0"/>
                <a:cs typeface="Times New Roman" panose="02020603050405020304" pitchFamily="18" charset="0"/>
              </a:rPr>
              <a:t> </a:t>
            </a:r>
            <a:r>
              <a:rPr lang="en-US" sz="900" i="1" dirty="0">
                <a:latin typeface="Fira Sans" panose="020B0503050000020004" pitchFamily="34" charset="0"/>
                <a:ea typeface="Fira Sans" panose="020B0503050000020004" pitchFamily="34" charset="0"/>
                <a:cs typeface="Times New Roman" panose="02020603050405020304" pitchFamily="18" charset="0"/>
              </a:rPr>
              <a:t>Touch</a:t>
            </a:r>
            <a:r>
              <a:rPr lang="en-US" sz="900" dirty="0">
                <a:latin typeface="Fira Sans" panose="020B0503050000020004" pitchFamily="34" charset="0"/>
                <a:ea typeface="Fira Sans" panose="020B0503050000020004" pitchFamily="34" charset="0"/>
                <a:cs typeface="Times New Roman" panose="02020603050405020304" pitchFamily="18" charset="0"/>
              </a:rPr>
              <a:t> 210, is ideal to combat shiny skin, absorbing excess oil. It provides a dry, silky veil with the perfect even matte and flawless finish. </a:t>
            </a:r>
          </a:p>
          <a:p>
            <a:pPr fontAlgn="base"/>
            <a:r>
              <a:rPr lang="en-US" sz="900" dirty="0">
                <a:latin typeface="Fira Sans" panose="020B0503050000020004" pitchFamily="34" charset="0"/>
                <a:ea typeface="Fira Sans" panose="020B0503050000020004" pitchFamily="34" charset="0"/>
                <a:cs typeface="Times New Roman" panose="02020603050405020304" pitchFamily="18" charset="0"/>
              </a:rPr>
              <a:t>Mask friendly powder.</a:t>
            </a:r>
          </a:p>
        </p:txBody>
      </p:sp>
      <p:sp>
        <p:nvSpPr>
          <p:cNvPr id="9" name="Rectangle 8">
            <a:extLst>
              <a:ext uri="{FF2B5EF4-FFF2-40B4-BE49-F238E27FC236}">
                <a16:creationId xmlns:a16="http://schemas.microsoft.com/office/drawing/2014/main" id="{109F76EA-F45E-4461-91F1-014AC1DF325A}"/>
              </a:ext>
            </a:extLst>
          </p:cNvPr>
          <p:cNvSpPr/>
          <p:nvPr/>
        </p:nvSpPr>
        <p:spPr>
          <a:xfrm>
            <a:off x="7410033" y="4881995"/>
            <a:ext cx="1654453" cy="1523494"/>
          </a:xfrm>
          <a:prstGeom prst="rect">
            <a:avLst/>
          </a:prstGeom>
        </p:spPr>
        <p:txBody>
          <a:bodyPr wrap="square" lIns="0" tIns="0" rIns="0" bIns="0">
            <a:spAutoFit/>
          </a:bodyPr>
          <a:lstStyle/>
          <a:p>
            <a:r>
              <a:rPr lang="en-US" sz="900" dirty="0">
                <a:latin typeface="Fira Sans" panose="020B0503050000020004" pitchFamily="34" charset="0"/>
                <a:ea typeface="Fira Sans" panose="020B0503050000020004" pitchFamily="34" charset="0"/>
                <a:cs typeface="Times New Roman" panose="02020603050405020304" pitchFamily="18" charset="0"/>
              </a:rPr>
              <a:t>This cream gel counteracts the problem of impure, oily, acne-prone skin. Our formula contains ARGAN OIL to soften the skin and </a:t>
            </a:r>
            <a:r>
              <a:rPr lang="en-US" sz="900" dirty="0">
                <a:latin typeface="Fira Sans" panose="020B0503050000020004" pitchFamily="34" charset="0"/>
                <a:ea typeface="Fira Sans" panose="020B0503050000020004" pitchFamily="34" charset="0"/>
                <a:cs typeface="Fira Sans Bold"/>
              </a:rPr>
              <a:t>ALPAFLOR</a:t>
            </a:r>
            <a:r>
              <a:rPr lang="en-US" sz="900" baseline="30000" dirty="0">
                <a:latin typeface="Fira Sans" panose="020B0503050000020004" pitchFamily="34" charset="0"/>
                <a:ea typeface="Fira Sans" panose="020B0503050000020004" pitchFamily="34" charset="0"/>
                <a:cs typeface="Fira Sans Bold"/>
              </a:rPr>
              <a:t>®</a:t>
            </a:r>
            <a:r>
              <a:rPr lang="en-US" sz="900" dirty="0">
                <a:latin typeface="Fira Sans" panose="020B0503050000020004" pitchFamily="34" charset="0"/>
                <a:ea typeface="Fira Sans" panose="020B0503050000020004" pitchFamily="34" charset="0"/>
                <a:cs typeface="Fira Sans Bold"/>
              </a:rPr>
              <a:t> ALP-SEBUM CB </a:t>
            </a:r>
            <a:r>
              <a:rPr lang="en-US" sz="900" dirty="0">
                <a:latin typeface="Fira Sans" panose="020B0503050000020004" pitchFamily="34" charset="0"/>
                <a:ea typeface="Fira Sans" panose="020B0503050000020004" pitchFamily="34" charset="0"/>
                <a:cs typeface="Times New Roman" panose="02020603050405020304" pitchFamily="18" charset="0"/>
              </a:rPr>
              <a:t>and VALVANCE</a:t>
            </a:r>
            <a:r>
              <a:rPr lang="en-US" sz="900" baseline="30000" dirty="0">
                <a:latin typeface="Fira Sans" panose="020B0503050000020004" pitchFamily="34" charset="0"/>
                <a:ea typeface="Fira Sans" panose="020B0503050000020004" pitchFamily="34" charset="0"/>
                <a:cs typeface="Times New Roman" panose="02020603050405020304" pitchFamily="18" charset="0"/>
              </a:rPr>
              <a:t>®</a:t>
            </a:r>
            <a:r>
              <a:rPr lang="en-US" sz="900" dirty="0">
                <a:latin typeface="Fira Sans" panose="020B0503050000020004" pitchFamily="34" charset="0"/>
                <a:ea typeface="Fira Sans" panose="020B0503050000020004" pitchFamily="34" charset="0"/>
                <a:cs typeface="Times New Roman" panose="02020603050405020304" pitchFamily="18" charset="0"/>
              </a:rPr>
              <a:t> </a:t>
            </a:r>
            <a:r>
              <a:rPr lang="en-US" sz="900" i="1" dirty="0">
                <a:latin typeface="Fira Sans" panose="020B0503050000020004" pitchFamily="34" charset="0"/>
                <a:ea typeface="Fira Sans" panose="020B0503050000020004" pitchFamily="34" charset="0"/>
                <a:cs typeface="Times New Roman" panose="02020603050405020304" pitchFamily="18" charset="0"/>
              </a:rPr>
              <a:t>Touch</a:t>
            </a:r>
            <a:r>
              <a:rPr lang="en-US" sz="900" dirty="0">
                <a:latin typeface="Fira Sans" panose="020B0503050000020004" pitchFamily="34" charset="0"/>
                <a:ea typeface="Fira Sans" panose="020B0503050000020004" pitchFamily="34" charset="0"/>
                <a:cs typeface="Times New Roman" panose="02020603050405020304" pitchFamily="18" charset="0"/>
              </a:rPr>
              <a:t> 210, to normalize the production of sebum and rebalance the facial microbiome. This product is ideal to prevent </a:t>
            </a:r>
            <a:r>
              <a:rPr lang="en-US" sz="900" dirty="0" err="1">
                <a:latin typeface="Fira Sans" panose="020B0503050000020004" pitchFamily="34" charset="0"/>
                <a:ea typeface="Fira Sans" panose="020B0503050000020004" pitchFamily="34" charset="0"/>
                <a:cs typeface="Times New Roman" panose="02020603050405020304" pitchFamily="18" charset="0"/>
              </a:rPr>
              <a:t>Maskne</a:t>
            </a:r>
            <a:r>
              <a:rPr lang="en-US" sz="900" dirty="0">
                <a:latin typeface="Fira Sans" panose="020B0503050000020004" pitchFamily="34" charset="0"/>
                <a:ea typeface="Fira Sans" panose="020B0503050000020004" pitchFamily="34" charset="0"/>
                <a:cs typeface="Times New Roman" panose="02020603050405020304" pitchFamily="18" charset="0"/>
              </a:rPr>
              <a:t>.</a:t>
            </a:r>
          </a:p>
        </p:txBody>
      </p:sp>
      <p:sp>
        <p:nvSpPr>
          <p:cNvPr id="11" name="Rectangle 10">
            <a:extLst>
              <a:ext uri="{FF2B5EF4-FFF2-40B4-BE49-F238E27FC236}">
                <a16:creationId xmlns:a16="http://schemas.microsoft.com/office/drawing/2014/main" id="{B81C54EA-0634-40D6-802B-FF80074F175C}"/>
              </a:ext>
            </a:extLst>
          </p:cNvPr>
          <p:cNvSpPr/>
          <p:nvPr/>
        </p:nvSpPr>
        <p:spPr>
          <a:xfrm>
            <a:off x="468001" y="468000"/>
            <a:ext cx="4489408" cy="553998"/>
          </a:xfrm>
          <a:prstGeom prst="rect">
            <a:avLst/>
          </a:prstGeom>
        </p:spPr>
        <p:txBody>
          <a:bodyPr wrap="square" lIns="0" tIns="0" rIns="0" bIns="0">
            <a:spAutoFit/>
          </a:bodyPr>
          <a:lstStyle/>
          <a:p>
            <a:r>
              <a:rPr lang="en-US" dirty="0">
                <a:latin typeface="Fira Sans Medium" panose="020B0503050000020004" pitchFamily="34" charset="0"/>
                <a:ea typeface="Fira Sans" panose="020B0503050000020004" pitchFamily="34" charset="0"/>
                <a:cs typeface="Times New Roman" panose="02020603050405020304" pitchFamily="18" charset="0"/>
              </a:rPr>
              <a:t>Natural formulations made with more than 99% naturally derived ingredients </a:t>
            </a:r>
            <a:endParaRPr lang="en-US" dirty="0">
              <a:latin typeface="Fira Sans Medium" panose="020B0503050000020004" pitchFamily="34" charset="0"/>
              <a:ea typeface="Fira Sans" panose="020B0503050000020004" pitchFamily="34" charset="0"/>
            </a:endParaRPr>
          </a:p>
        </p:txBody>
      </p:sp>
      <p:sp>
        <p:nvSpPr>
          <p:cNvPr id="2" name="ZoneTexte 1">
            <a:extLst>
              <a:ext uri="{FF2B5EF4-FFF2-40B4-BE49-F238E27FC236}">
                <a16:creationId xmlns:a16="http://schemas.microsoft.com/office/drawing/2014/main" id="{307756BE-79DE-4E4D-A118-D89BB76D7BBF}"/>
              </a:ext>
            </a:extLst>
          </p:cNvPr>
          <p:cNvSpPr txBox="1"/>
          <p:nvPr/>
        </p:nvSpPr>
        <p:spPr>
          <a:xfrm>
            <a:off x="798129" y="4455263"/>
            <a:ext cx="1620000" cy="369332"/>
          </a:xfrm>
          <a:prstGeom prst="rect">
            <a:avLst/>
          </a:prstGeom>
          <a:noFill/>
        </p:spPr>
        <p:txBody>
          <a:bodyPr wrap="square" lIns="0" tIns="0" rIns="0" bIns="0" rtlCol="0">
            <a:spAutoFit/>
          </a:bodyPr>
          <a:lstStyle/>
          <a:p>
            <a:r>
              <a:rPr lang="en-US" sz="1200" dirty="0">
                <a:latin typeface="Fira Sans Medium" panose="020B0603050000020004" pitchFamily="34" charset="0"/>
                <a:ea typeface="Fira Sans Medium" panose="020B0603050000020004" pitchFamily="34" charset="0"/>
              </a:rPr>
              <a:t>Natural </a:t>
            </a:r>
            <a:r>
              <a:rPr lang="en-US" sz="1200" dirty="0" err="1">
                <a:latin typeface="Fira Sans Medium" panose="020B0603050000020004" pitchFamily="34" charset="0"/>
                <a:ea typeface="Fira Sans Medium" panose="020B0603050000020004" pitchFamily="34" charset="0"/>
              </a:rPr>
              <a:t>Miscellar</a:t>
            </a:r>
            <a:r>
              <a:rPr lang="en-US" sz="1200" dirty="0">
                <a:latin typeface="Fira Sans Medium" panose="020B0603050000020004" pitchFamily="34" charset="0"/>
                <a:ea typeface="Fira Sans Medium" panose="020B0603050000020004" pitchFamily="34" charset="0"/>
              </a:rPr>
              <a:t> </a:t>
            </a:r>
            <a:br>
              <a:rPr lang="en-US" sz="1200" dirty="0">
                <a:latin typeface="Fira Sans Medium" panose="020B0603050000020004" pitchFamily="34" charset="0"/>
                <a:ea typeface="Fira Sans Medium" panose="020B0603050000020004" pitchFamily="34" charset="0"/>
              </a:rPr>
            </a:br>
            <a:r>
              <a:rPr lang="en-US" sz="1200" dirty="0">
                <a:latin typeface="Fira Sans Medium" panose="020B0603050000020004" pitchFamily="34" charset="0"/>
                <a:ea typeface="Fira Sans Medium" panose="020B0603050000020004" pitchFamily="34" charset="0"/>
              </a:rPr>
              <a:t>mattifying Cleanser</a:t>
            </a:r>
          </a:p>
        </p:txBody>
      </p:sp>
      <p:sp>
        <p:nvSpPr>
          <p:cNvPr id="12" name="ZoneTexte 11">
            <a:extLst>
              <a:ext uri="{FF2B5EF4-FFF2-40B4-BE49-F238E27FC236}">
                <a16:creationId xmlns:a16="http://schemas.microsoft.com/office/drawing/2014/main" id="{E76C858E-CD55-425A-AB30-7FD44A2D081B}"/>
              </a:ext>
            </a:extLst>
          </p:cNvPr>
          <p:cNvSpPr txBox="1"/>
          <p:nvPr/>
        </p:nvSpPr>
        <p:spPr>
          <a:xfrm>
            <a:off x="2973074" y="4455261"/>
            <a:ext cx="1620000" cy="369332"/>
          </a:xfrm>
          <a:prstGeom prst="rect">
            <a:avLst/>
          </a:prstGeom>
          <a:noFill/>
        </p:spPr>
        <p:txBody>
          <a:bodyPr wrap="square" lIns="0" tIns="0" rIns="0" bIns="0" rtlCol="0">
            <a:spAutoFit/>
          </a:bodyPr>
          <a:lstStyle/>
          <a:p>
            <a:r>
              <a:rPr lang="en-US" sz="1200" dirty="0">
                <a:latin typeface="Fira Sans Medium" panose="020B0603050000020004" pitchFamily="34" charset="0"/>
                <a:ea typeface="Fira Sans Medium" panose="020B0603050000020004" pitchFamily="34" charset="0"/>
              </a:rPr>
              <a:t>Mattifying Purifying </a:t>
            </a:r>
            <a:br>
              <a:rPr lang="en-US" sz="1200" dirty="0">
                <a:latin typeface="Fira Sans Medium" panose="020B0603050000020004" pitchFamily="34" charset="0"/>
                <a:ea typeface="Fira Sans Medium" panose="020B0603050000020004" pitchFamily="34" charset="0"/>
              </a:rPr>
            </a:br>
            <a:r>
              <a:rPr lang="en-US" sz="1200" dirty="0">
                <a:latin typeface="Fira Sans Medium" panose="020B0603050000020004" pitchFamily="34" charset="0"/>
                <a:ea typeface="Fira Sans Medium" panose="020B0603050000020004" pitchFamily="34" charset="0"/>
              </a:rPr>
              <a:t>facial  scrub mask</a:t>
            </a:r>
          </a:p>
        </p:txBody>
      </p:sp>
      <p:sp>
        <p:nvSpPr>
          <p:cNvPr id="14" name="ZoneTexte 13">
            <a:extLst>
              <a:ext uri="{FF2B5EF4-FFF2-40B4-BE49-F238E27FC236}">
                <a16:creationId xmlns:a16="http://schemas.microsoft.com/office/drawing/2014/main" id="{5AF7F53F-5E91-420D-A700-F8593EC29E6B}"/>
              </a:ext>
            </a:extLst>
          </p:cNvPr>
          <p:cNvSpPr txBox="1"/>
          <p:nvPr/>
        </p:nvSpPr>
        <p:spPr>
          <a:xfrm>
            <a:off x="5304034" y="4455258"/>
            <a:ext cx="1463720" cy="369332"/>
          </a:xfrm>
          <a:prstGeom prst="rect">
            <a:avLst/>
          </a:prstGeom>
          <a:noFill/>
        </p:spPr>
        <p:txBody>
          <a:bodyPr wrap="square" lIns="0" tIns="0" rIns="0" bIns="0" rtlCol="0">
            <a:spAutoFit/>
          </a:bodyPr>
          <a:lstStyle/>
          <a:p>
            <a:r>
              <a:rPr lang="en-US" sz="1200" dirty="0" err="1">
                <a:latin typeface="Fira Sans Medium" panose="020B0603050000020004" pitchFamily="34" charset="0"/>
                <a:ea typeface="Fira Sans Medium" panose="020B0603050000020004" pitchFamily="34" charset="0"/>
              </a:rPr>
              <a:t>UltiMatte</a:t>
            </a:r>
            <a:r>
              <a:rPr lang="en-US" sz="1200" dirty="0">
                <a:latin typeface="Fira Sans Medium" panose="020B0603050000020004" pitchFamily="34" charset="0"/>
                <a:ea typeface="Fira Sans Medium" panose="020B0603050000020004" pitchFamily="34" charset="0"/>
              </a:rPr>
              <a:t> </a:t>
            </a:r>
            <a:br>
              <a:rPr lang="en-US" sz="1200" dirty="0">
                <a:latin typeface="Fira Sans Medium" panose="020B0603050000020004" pitchFamily="34" charset="0"/>
                <a:ea typeface="Fira Sans Medium" panose="020B0603050000020004" pitchFamily="34" charset="0"/>
              </a:rPr>
            </a:br>
            <a:r>
              <a:rPr lang="en-US" sz="1200" dirty="0">
                <a:latin typeface="Fira Sans Medium" panose="020B0603050000020004" pitchFamily="34" charset="0"/>
                <a:ea typeface="Fira Sans Medium" panose="020B0603050000020004" pitchFamily="34" charset="0"/>
              </a:rPr>
              <a:t>Loose Powder</a:t>
            </a:r>
          </a:p>
        </p:txBody>
      </p:sp>
      <p:sp>
        <p:nvSpPr>
          <p:cNvPr id="15" name="ZoneTexte 14">
            <a:extLst>
              <a:ext uri="{FF2B5EF4-FFF2-40B4-BE49-F238E27FC236}">
                <a16:creationId xmlns:a16="http://schemas.microsoft.com/office/drawing/2014/main" id="{F87A97F8-3ED1-4BC8-B33A-D79DDBD1F399}"/>
              </a:ext>
            </a:extLst>
          </p:cNvPr>
          <p:cNvSpPr txBox="1"/>
          <p:nvPr/>
        </p:nvSpPr>
        <p:spPr>
          <a:xfrm>
            <a:off x="7410034" y="4455259"/>
            <a:ext cx="1620000" cy="369332"/>
          </a:xfrm>
          <a:prstGeom prst="rect">
            <a:avLst/>
          </a:prstGeom>
          <a:noFill/>
        </p:spPr>
        <p:txBody>
          <a:bodyPr wrap="square" lIns="0" tIns="0" rIns="0" bIns="0" rtlCol="0">
            <a:spAutoFit/>
          </a:bodyPr>
          <a:lstStyle/>
          <a:p>
            <a:r>
              <a:rPr lang="en-US" sz="1200" dirty="0">
                <a:latin typeface="Fira Sans Medium" panose="020B0603050000020004" pitchFamily="34" charset="0"/>
                <a:ea typeface="Fira Sans Medium" panose="020B0603050000020004" pitchFamily="34" charset="0"/>
              </a:rPr>
              <a:t>Anti-</a:t>
            </a:r>
            <a:r>
              <a:rPr lang="en-US" sz="1200" dirty="0" err="1">
                <a:latin typeface="Fira Sans Medium" panose="020B0603050000020004" pitchFamily="34" charset="0"/>
                <a:ea typeface="Fira Sans Medium" panose="020B0603050000020004" pitchFamily="34" charset="0"/>
              </a:rPr>
              <a:t>Maskne</a:t>
            </a:r>
            <a:r>
              <a:rPr lang="en-US" sz="1200" dirty="0">
                <a:latin typeface="Fira Sans Medium" panose="020B0603050000020004" pitchFamily="34" charset="0"/>
                <a:ea typeface="Fira Sans Medium" panose="020B0603050000020004" pitchFamily="34" charset="0"/>
              </a:rPr>
              <a:t> </a:t>
            </a:r>
            <a:br>
              <a:rPr lang="en-US" sz="1200" dirty="0">
                <a:latin typeface="Fira Sans Medium" panose="020B0603050000020004" pitchFamily="34" charset="0"/>
                <a:ea typeface="Fira Sans Medium" panose="020B0603050000020004" pitchFamily="34" charset="0"/>
              </a:rPr>
            </a:br>
            <a:r>
              <a:rPr lang="en-US" sz="1200" dirty="0">
                <a:latin typeface="Fira Sans Medium" panose="020B0603050000020004" pitchFamily="34" charset="0"/>
                <a:ea typeface="Fira Sans Medium" panose="020B0603050000020004" pitchFamily="34" charset="0"/>
              </a:rPr>
              <a:t>Rebalancing Cream Gel</a:t>
            </a:r>
          </a:p>
        </p:txBody>
      </p:sp>
      <p:pic>
        <p:nvPicPr>
          <p:cNvPr id="16" name="Picture 15" descr="A close up of a logo&#10;&#10;Description automatically generated">
            <a:extLst>
              <a:ext uri="{FF2B5EF4-FFF2-40B4-BE49-F238E27FC236}">
                <a16:creationId xmlns:a16="http://schemas.microsoft.com/office/drawing/2014/main" id="{D5CC61F8-126F-D743-B327-6017174B83F4}"/>
              </a:ext>
            </a:extLst>
          </p:cNvPr>
          <p:cNvPicPr>
            <a:picLocks noChangeAspect="1"/>
          </p:cNvPicPr>
          <p:nvPr/>
        </p:nvPicPr>
        <p:blipFill>
          <a:blip r:embed="rId5"/>
          <a:stretch>
            <a:fillRect/>
          </a:stretch>
        </p:blipFill>
        <p:spPr>
          <a:xfrm>
            <a:off x="798129" y="6235416"/>
            <a:ext cx="4536000" cy="308571"/>
          </a:xfrm>
          <a:prstGeom prst="rect">
            <a:avLst/>
          </a:prstGeom>
        </p:spPr>
      </p:pic>
    </p:spTree>
    <p:extLst>
      <p:ext uri="{BB962C8B-B14F-4D97-AF65-F5344CB8AC3E}">
        <p14:creationId xmlns:p14="http://schemas.microsoft.com/office/powerpoint/2010/main" val="3425975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EF8683B9-7868-264A-9D0B-E4FD6EE495FF}"/>
              </a:ext>
            </a:extLst>
          </p:cNvPr>
          <p:cNvGraphicFramePr>
            <a:graphicFrameLocks noGrp="1"/>
          </p:cNvGraphicFramePr>
          <p:nvPr>
            <p:extLst>
              <p:ext uri="{D42A27DB-BD31-4B8C-83A1-F6EECF244321}">
                <p14:modId xmlns:p14="http://schemas.microsoft.com/office/powerpoint/2010/main" val="349269103"/>
              </p:ext>
            </p:extLst>
          </p:nvPr>
        </p:nvGraphicFramePr>
        <p:xfrm>
          <a:off x="468000" y="1549909"/>
          <a:ext cx="6516000" cy="1917633"/>
        </p:xfrm>
        <a:graphic>
          <a:graphicData uri="http://schemas.openxmlformats.org/drawingml/2006/table">
            <a:tbl>
              <a:tblPr firstRow="1" bandRow="1">
                <a:tableStyleId>{5940675A-B579-460E-94D1-54222C63F5DA}</a:tableStyleId>
              </a:tblPr>
              <a:tblGrid>
                <a:gridCol w="233357">
                  <a:extLst>
                    <a:ext uri="{9D8B030D-6E8A-4147-A177-3AD203B41FA5}">
                      <a16:colId xmlns:a16="http://schemas.microsoft.com/office/drawing/2014/main" val="1947976031"/>
                    </a:ext>
                  </a:extLst>
                </a:gridCol>
                <a:gridCol w="1687048">
                  <a:extLst>
                    <a:ext uri="{9D8B030D-6E8A-4147-A177-3AD203B41FA5}">
                      <a16:colId xmlns:a16="http://schemas.microsoft.com/office/drawing/2014/main" val="1556961183"/>
                    </a:ext>
                  </a:extLst>
                </a:gridCol>
                <a:gridCol w="4055595">
                  <a:extLst>
                    <a:ext uri="{9D8B030D-6E8A-4147-A177-3AD203B41FA5}">
                      <a16:colId xmlns:a16="http://schemas.microsoft.com/office/drawing/2014/main" val="3323562828"/>
                    </a:ext>
                  </a:extLst>
                </a:gridCol>
                <a:gridCol w="540000">
                  <a:extLst>
                    <a:ext uri="{9D8B030D-6E8A-4147-A177-3AD203B41FA5}">
                      <a16:colId xmlns:a16="http://schemas.microsoft.com/office/drawing/2014/main" val="3067266688"/>
                    </a:ext>
                  </a:extLst>
                </a:gridCol>
              </a:tblGrid>
              <a:tr h="0">
                <a:tc>
                  <a:txBody>
                    <a:bodyPr/>
                    <a:lstStyle/>
                    <a:p>
                      <a:pPr algn="ctr"/>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r>
                        <a:rPr lang="en-GB" sz="700" dirty="0">
                          <a:solidFill>
                            <a:schemeClr val="bg1"/>
                          </a:solidFill>
                          <a:latin typeface="Fira Sans Regular"/>
                          <a:cs typeface="Fira Sans Regular"/>
                        </a:rPr>
                        <a:t>INGREDIENTS</a:t>
                      </a: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r>
                        <a:rPr lang="en-GB" sz="700" dirty="0">
                          <a:solidFill>
                            <a:schemeClr val="bg1"/>
                          </a:solidFill>
                          <a:latin typeface="Fira Sans Regular"/>
                          <a:cs typeface="Fira Sans Regular"/>
                        </a:rPr>
                        <a:t>INCI NAME</a:t>
                      </a: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gn="ctr"/>
                      <a:r>
                        <a:rPr lang="en-GB" sz="700" dirty="0">
                          <a:solidFill>
                            <a:schemeClr val="bg1"/>
                          </a:solidFill>
                          <a:latin typeface="Fira Sans Regular"/>
                          <a:cs typeface="Fira Sans Regular"/>
                        </a:rPr>
                        <a:t>% W/W</a:t>
                      </a: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extLst>
                  <a:ext uri="{0D108BD9-81ED-4DB2-BD59-A6C34878D82A}">
                    <a16:rowId xmlns:a16="http://schemas.microsoft.com/office/drawing/2014/main" val="3576349374"/>
                  </a:ext>
                </a:extLst>
              </a:tr>
              <a:tr h="0">
                <a:tc rowSpan="6">
                  <a:txBody>
                    <a:bodyPr/>
                    <a:lstStyle/>
                    <a:p>
                      <a:pPr algn="ctr"/>
                      <a:r>
                        <a:rPr lang="en-GB" sz="700" dirty="0">
                          <a:solidFill>
                            <a:schemeClr val="bg1"/>
                          </a:solidFill>
                          <a:latin typeface="Fira Sans Regular"/>
                          <a:cs typeface="Fira Sans Regular"/>
                        </a:rPr>
                        <a:t>A</a:t>
                      </a: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a:effectLst/>
                          <a:latin typeface="Fira Sans Regular"/>
                          <a:ea typeface="Trebuchet MS"/>
                          <a:cs typeface="Fira Sans Regular"/>
                        </a:rPr>
                        <a:t>Water Dem</a:t>
                      </a:r>
                      <a:endParaRPr lang="en-GB" sz="1050" dirty="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a:effectLst/>
                          <a:latin typeface="Fira Sans Regular"/>
                          <a:ea typeface="Trebuchet MS"/>
                          <a:cs typeface="Fira Sans Regular"/>
                        </a:rPr>
                        <a:t>AQUA</a:t>
                      </a:r>
                      <a:endParaRPr lang="en-GB" sz="105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dirty="0">
                          <a:effectLst/>
                          <a:latin typeface="Fira Sans Regular"/>
                          <a:ea typeface="Trebuchet MS"/>
                          <a:cs typeface="Fira Sans Regular"/>
                        </a:rPr>
                        <a:t>93,03</a:t>
                      </a:r>
                      <a:endParaRPr lang="en-GB" sz="1050" dirty="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316671203"/>
                  </a:ext>
                </a:extLst>
              </a:tr>
              <a:tr h="0">
                <a:tc vMerge="1">
                  <a:txBody>
                    <a:bodyPr/>
                    <a:lstStyle/>
                    <a:p>
                      <a:pPr algn="ctr"/>
                      <a:endParaRPr lang="en-GB" sz="800" dirty="0">
                        <a:solidFill>
                          <a:schemeClr val="bg1"/>
                        </a:solidFill>
                        <a:latin typeface="+mn-lt"/>
                      </a:endParaRPr>
                    </a:p>
                  </a:txBody>
                  <a:tcPr marL="36000" marR="36000" marT="36000" marB="36000">
                    <a:lnL w="12700" cmpd="sng">
                      <a:noFill/>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7922"/>
                    </a:solidFill>
                  </a:tcPr>
                </a:tc>
                <a:tc>
                  <a:txBody>
                    <a:bodyPr/>
                    <a:lstStyle/>
                    <a:p>
                      <a:pPr>
                        <a:lnSpc>
                          <a:spcPts val="1200"/>
                        </a:lnSpc>
                        <a:spcAft>
                          <a:spcPts val="0"/>
                        </a:spcAft>
                      </a:pPr>
                      <a:r>
                        <a:rPr lang="en-GB" sz="800" dirty="0" err="1">
                          <a:effectLst/>
                          <a:latin typeface="Fira Sans Regular"/>
                          <a:ea typeface="Trebuchet MS"/>
                          <a:cs typeface="Fira Sans Regular"/>
                        </a:rPr>
                        <a:t>Cosphaderm</a:t>
                      </a:r>
                      <a:r>
                        <a:rPr lang="en-GB" sz="800" dirty="0">
                          <a:effectLst/>
                          <a:latin typeface="Fira Sans Regular"/>
                          <a:ea typeface="Trebuchet MS"/>
                          <a:cs typeface="Fira Sans Regular"/>
                        </a:rPr>
                        <a:t> </a:t>
                      </a:r>
                      <a:r>
                        <a:rPr lang="en-GB" sz="800" dirty="0" err="1">
                          <a:effectLst/>
                          <a:latin typeface="Fira Sans Regular"/>
                          <a:ea typeface="Trebuchet MS"/>
                          <a:cs typeface="Fira Sans Regular"/>
                        </a:rPr>
                        <a:t>Pentiol</a:t>
                      </a:r>
                      <a:r>
                        <a:rPr lang="en-GB" sz="800" dirty="0">
                          <a:effectLst/>
                          <a:latin typeface="Fira Sans Regular"/>
                          <a:ea typeface="Trebuchet MS"/>
                          <a:cs typeface="Fira Sans Regular"/>
                        </a:rPr>
                        <a:t> natural</a:t>
                      </a:r>
                      <a:endParaRPr lang="en-GB" sz="1050" dirty="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dirty="0">
                          <a:effectLst/>
                          <a:latin typeface="Fira Sans Regular"/>
                          <a:ea typeface="Trebuchet MS"/>
                          <a:cs typeface="Fira Sans Regular"/>
                        </a:rPr>
                        <a:t>PENTYLENE GLYCOL</a:t>
                      </a:r>
                      <a:endParaRPr lang="en-GB" sz="1050" dirty="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dirty="0">
                          <a:effectLst/>
                          <a:latin typeface="Fira Sans Regular"/>
                          <a:ea typeface="Trebuchet MS"/>
                          <a:cs typeface="Fira Sans Regular"/>
                        </a:rPr>
                        <a:t>3,00</a:t>
                      </a:r>
                      <a:endParaRPr lang="en-GB" sz="1050" dirty="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2621649631"/>
                  </a:ext>
                </a:extLst>
              </a:tr>
              <a:tr h="0">
                <a:tc vMerge="1">
                  <a:txBody>
                    <a:bodyPr/>
                    <a:lstStyle/>
                    <a:p>
                      <a:pPr algn="ctr"/>
                      <a:endParaRPr lang="en-GB" sz="800" dirty="0">
                        <a:solidFill>
                          <a:schemeClr val="bg1"/>
                        </a:solidFill>
                        <a:latin typeface="+mn-lt"/>
                      </a:endParaRPr>
                    </a:p>
                  </a:txBody>
                  <a:tcPr marL="36000" marR="36000" marT="36000" marB="36000">
                    <a:lnL w="12700" cmpd="sng">
                      <a:noFill/>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7922"/>
                    </a:solidFill>
                  </a:tcPr>
                </a:tc>
                <a:tc>
                  <a:txBody>
                    <a:bodyPr/>
                    <a:lstStyle/>
                    <a:p>
                      <a:pPr>
                        <a:lnSpc>
                          <a:spcPts val="1200"/>
                        </a:lnSpc>
                        <a:spcAft>
                          <a:spcPts val="0"/>
                        </a:spcAft>
                      </a:pPr>
                      <a:r>
                        <a:rPr lang="en-GB" sz="800">
                          <a:effectLst/>
                          <a:latin typeface="Fira Sans Regular"/>
                          <a:ea typeface="Trebuchet MS"/>
                          <a:cs typeface="Fira Sans Regular"/>
                        </a:rPr>
                        <a:t>SODIUM GLUCONATE GRANULAR</a:t>
                      </a:r>
                      <a:endParaRPr lang="en-GB" sz="105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dirty="0">
                          <a:effectLst/>
                          <a:latin typeface="Fira Sans Regular"/>
                          <a:ea typeface="Trebuchet MS"/>
                          <a:cs typeface="Fira Sans Regular"/>
                        </a:rPr>
                        <a:t>SODIUM GLUCONATE</a:t>
                      </a:r>
                      <a:endParaRPr lang="en-GB" sz="1050" dirty="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dirty="0">
                          <a:effectLst/>
                          <a:latin typeface="Fira Sans Regular"/>
                          <a:ea typeface="Trebuchet MS"/>
                          <a:cs typeface="Fira Sans Regular"/>
                        </a:rPr>
                        <a:t>0,10</a:t>
                      </a:r>
                      <a:endParaRPr lang="en-GB" sz="1050" dirty="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1843915178"/>
                  </a:ext>
                </a:extLst>
              </a:tr>
              <a:tr h="0">
                <a:tc vMerge="1">
                  <a:txBody>
                    <a:bodyPr/>
                    <a:lstStyle/>
                    <a:p>
                      <a:pPr algn="ctr"/>
                      <a:endParaRPr lang="en-GB" sz="800" dirty="0">
                        <a:solidFill>
                          <a:schemeClr val="bg1"/>
                        </a:solidFill>
                        <a:latin typeface="+mn-lt"/>
                      </a:endParaRPr>
                    </a:p>
                  </a:txBody>
                  <a:tcPr marL="36000" marR="36000" marT="36000" marB="36000">
                    <a:lnL w="12700" cmpd="sng">
                      <a:noFill/>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7922"/>
                    </a:solidFill>
                  </a:tcPr>
                </a:tc>
                <a:tc>
                  <a:txBody>
                    <a:bodyPr/>
                    <a:lstStyle/>
                    <a:p>
                      <a:pPr>
                        <a:lnSpc>
                          <a:spcPts val="1200"/>
                        </a:lnSpc>
                        <a:spcAft>
                          <a:spcPts val="0"/>
                        </a:spcAft>
                      </a:pPr>
                      <a:r>
                        <a:rPr lang="en-GB" sz="800" dirty="0" err="1">
                          <a:effectLst/>
                          <a:latin typeface="Fira Sans Regular"/>
                          <a:ea typeface="Trebuchet MS"/>
                          <a:cs typeface="Fira Sans Regular"/>
                        </a:rPr>
                        <a:t>Dermosoft</a:t>
                      </a:r>
                      <a:r>
                        <a:rPr lang="en-GB" sz="800" dirty="0">
                          <a:effectLst/>
                          <a:latin typeface="Fira Sans Regular"/>
                          <a:ea typeface="Trebuchet MS"/>
                          <a:cs typeface="Fira Sans Regular"/>
                        </a:rPr>
                        <a:t> 700 B</a:t>
                      </a:r>
                      <a:endParaRPr lang="en-GB" sz="1050" dirty="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dirty="0">
                          <a:effectLst/>
                          <a:latin typeface="Fira Sans Regular"/>
                          <a:ea typeface="Trebuchet MS"/>
                          <a:cs typeface="Fira Sans Regular"/>
                        </a:rPr>
                        <a:t>LEVULINIC ACID, SODIUM LEVULINATE, GLYCERIN, AQUA</a:t>
                      </a:r>
                      <a:endParaRPr lang="en-GB" sz="1050" dirty="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dirty="0">
                          <a:effectLst/>
                          <a:latin typeface="Fira Sans Regular"/>
                          <a:ea typeface="Trebuchet MS"/>
                          <a:cs typeface="Fira Sans Regular"/>
                        </a:rPr>
                        <a:t>1,00</a:t>
                      </a:r>
                      <a:endParaRPr lang="en-GB" sz="1050" dirty="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2605180560"/>
                  </a:ext>
                </a:extLst>
              </a:tr>
              <a:tr h="0">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bg1"/>
                        </a:solidFill>
                        <a:latin typeface="+mn-lt"/>
                      </a:endParaRPr>
                    </a:p>
                  </a:txBody>
                  <a:tcPr marL="36000" marR="36000" marT="36000" marB="36000">
                    <a:lnL w="12700" cmpd="sng">
                      <a:noFill/>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7922"/>
                    </a:solidFill>
                  </a:tcPr>
                </a:tc>
                <a:tc>
                  <a:txBody>
                    <a:bodyPr/>
                    <a:lstStyle/>
                    <a:p>
                      <a:pPr>
                        <a:lnSpc>
                          <a:spcPts val="1200"/>
                        </a:lnSpc>
                        <a:spcAft>
                          <a:spcPts val="0"/>
                        </a:spcAft>
                      </a:pPr>
                      <a:r>
                        <a:rPr lang="en-GB" sz="800">
                          <a:effectLst/>
                          <a:latin typeface="Fira Sans Regular"/>
                          <a:ea typeface="Trebuchet MS"/>
                          <a:cs typeface="Fira Sans Regular"/>
                        </a:rPr>
                        <a:t>PUROX S</a:t>
                      </a:r>
                      <a:endParaRPr lang="en-GB" sz="105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dirty="0">
                          <a:effectLst/>
                          <a:latin typeface="Fira Sans Regular"/>
                          <a:ea typeface="Trebuchet MS"/>
                          <a:cs typeface="Fira Sans Regular"/>
                        </a:rPr>
                        <a:t>SODIUM BENZOATE</a:t>
                      </a:r>
                      <a:endParaRPr lang="en-GB" sz="1050" dirty="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dirty="0">
                          <a:effectLst/>
                          <a:latin typeface="Fira Sans Regular"/>
                          <a:ea typeface="Trebuchet MS"/>
                          <a:cs typeface="Fira Sans Regular"/>
                        </a:rPr>
                        <a:t>0,25</a:t>
                      </a:r>
                      <a:endParaRPr lang="en-GB" sz="1050" dirty="0">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4202901952"/>
                  </a:ext>
                </a:extLst>
              </a:tr>
              <a:tr h="0">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bg1"/>
                        </a:solidFill>
                        <a:latin typeface="+mn-lt"/>
                      </a:endParaRPr>
                    </a:p>
                  </a:txBody>
                  <a:tcPr marL="36000" marR="36000" marT="36000" marB="36000">
                    <a:lnL w="12700" cmpd="sng">
                      <a:noFill/>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7922"/>
                    </a:solidFill>
                  </a:tcPr>
                </a:tc>
                <a:tc>
                  <a:txBody>
                    <a:bodyPr/>
                    <a:lstStyle/>
                    <a:p>
                      <a:pPr>
                        <a:lnSpc>
                          <a:spcPts val="1200"/>
                        </a:lnSpc>
                        <a:spcAft>
                          <a:spcPts val="0"/>
                        </a:spcAft>
                      </a:pPr>
                      <a:r>
                        <a:rPr lang="en-GB" sz="800" b="1" dirty="0">
                          <a:solidFill>
                            <a:srgbClr val="0070BA"/>
                          </a:solidFill>
                          <a:effectLst/>
                          <a:latin typeface="Fira Sans Regular"/>
                          <a:ea typeface="Trebuchet MS"/>
                          <a:cs typeface="Fira Sans Regular"/>
                        </a:rPr>
                        <a:t>ALPAFLOR</a:t>
                      </a:r>
                      <a:r>
                        <a:rPr lang="en-GB" sz="800" b="1" baseline="30000" dirty="0">
                          <a:solidFill>
                            <a:srgbClr val="0070BA"/>
                          </a:solidFill>
                          <a:effectLst/>
                          <a:latin typeface="Fira Sans Regular"/>
                          <a:ea typeface="Trebuchet MS"/>
                          <a:cs typeface="Fira Sans Regular"/>
                        </a:rPr>
                        <a:t>®</a:t>
                      </a:r>
                      <a:r>
                        <a:rPr lang="en-GB" sz="800" b="1" dirty="0">
                          <a:solidFill>
                            <a:srgbClr val="0070BA"/>
                          </a:solidFill>
                          <a:effectLst/>
                          <a:latin typeface="Fira Sans Regular"/>
                          <a:ea typeface="Trebuchet MS"/>
                          <a:cs typeface="Fira Sans Regular"/>
                        </a:rPr>
                        <a:t> ALP-SEBUM CB</a:t>
                      </a:r>
                      <a:endParaRPr lang="en-GB" sz="1050" b="1" dirty="0">
                        <a:solidFill>
                          <a:srgbClr val="0070BA"/>
                        </a:solidFill>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b="1" dirty="0">
                          <a:solidFill>
                            <a:srgbClr val="0070BA"/>
                          </a:solidFill>
                          <a:effectLst/>
                          <a:latin typeface="Fira Sans Regular"/>
                          <a:ea typeface="Trebuchet MS"/>
                          <a:cs typeface="Fira Sans Regular"/>
                        </a:rPr>
                        <a:t>GLYCERIN, AQUA, EPILOBIUM FLEISCHERI FLOWER / LEAF / STEM EXTRACT, CITRIC ACID</a:t>
                      </a:r>
                      <a:endParaRPr lang="en-GB" sz="1050" b="1" dirty="0">
                        <a:solidFill>
                          <a:srgbClr val="0070BA"/>
                        </a:solidFill>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b="1" dirty="0">
                          <a:solidFill>
                            <a:srgbClr val="0070BA"/>
                          </a:solidFill>
                          <a:effectLst/>
                          <a:latin typeface="Fira Sans Regular"/>
                          <a:ea typeface="Trebuchet MS"/>
                          <a:cs typeface="Fira Sans Regular"/>
                        </a:rPr>
                        <a:t>0,50</a:t>
                      </a:r>
                      <a:endParaRPr lang="en-GB" sz="1050" b="1" dirty="0">
                        <a:solidFill>
                          <a:srgbClr val="0070BA"/>
                        </a:solidFill>
                        <a:effectLst/>
                        <a:latin typeface="Fira Sans Regular"/>
                        <a:ea typeface="Trebuchet MS"/>
                        <a:cs typeface="Fira Sans Regular"/>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4102444586"/>
                  </a:ext>
                </a:extLst>
              </a:tr>
              <a:tr h="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solidFill>
                            <a:schemeClr val="bg1"/>
                          </a:solidFill>
                          <a:latin typeface="Fira Sans Regular"/>
                          <a:cs typeface="Fira Sans Regular"/>
                        </a:rPr>
                        <a:t>B</a:t>
                      </a: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err="1">
                          <a:effectLst/>
                          <a:latin typeface="Fira Sans"/>
                          <a:ea typeface="Trebuchet MS"/>
                          <a:cs typeface="Times New Roman"/>
                        </a:rPr>
                        <a:t>Oramix</a:t>
                      </a:r>
                      <a:r>
                        <a:rPr lang="en-GB" sz="800" dirty="0">
                          <a:effectLst/>
                          <a:latin typeface="Fira Sans"/>
                          <a:ea typeface="Trebuchet MS"/>
                          <a:cs typeface="Times New Roman"/>
                        </a:rPr>
                        <a:t> CG 110</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dirty="0">
                          <a:effectLst/>
                          <a:latin typeface="Fira Sans"/>
                          <a:ea typeface="Trebuchet MS"/>
                          <a:cs typeface="Times New Roman"/>
                        </a:rPr>
                        <a:t>CAPRYLYL/CAPRYL GLUCOSIDE</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dirty="0">
                          <a:effectLst/>
                          <a:latin typeface="Fira Sans"/>
                          <a:ea typeface="Trebuchet MS"/>
                          <a:cs typeface="Times New Roman"/>
                        </a:rPr>
                        <a:t>1,50</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2956066098"/>
                  </a:ext>
                </a:extLst>
              </a:tr>
              <a:tr h="166602">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bg1"/>
                        </a:solidFill>
                        <a:latin typeface="+mn-lt"/>
                      </a:endParaRPr>
                    </a:p>
                  </a:txBody>
                  <a:tcPr marL="36000" marR="36000" marT="36000" marB="36000">
                    <a:lnL w="12700" cmpd="sng">
                      <a:noFill/>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7922"/>
                    </a:solidFill>
                  </a:tcPr>
                </a:tc>
                <a:tc>
                  <a:txBody>
                    <a:bodyPr/>
                    <a:lstStyle/>
                    <a:p>
                      <a:pPr>
                        <a:lnSpc>
                          <a:spcPts val="1200"/>
                        </a:lnSpc>
                        <a:spcAft>
                          <a:spcPts val="0"/>
                        </a:spcAft>
                      </a:pPr>
                      <a:r>
                        <a:rPr lang="en-GB" sz="800" dirty="0">
                          <a:effectLst/>
                          <a:latin typeface="Fira Sans"/>
                          <a:ea typeface="Trebuchet MS"/>
                          <a:cs typeface="Times New Roman"/>
                        </a:rPr>
                        <a:t>Perfume</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dirty="0">
                          <a:effectLst/>
                          <a:latin typeface="Fira Sans"/>
                          <a:ea typeface="Trebuchet MS"/>
                          <a:cs typeface="Times New Roman"/>
                        </a:rPr>
                        <a:t>PARFUM</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dirty="0">
                          <a:effectLst/>
                          <a:latin typeface="Fira Sans"/>
                          <a:ea typeface="Trebuchet MS"/>
                          <a:cs typeface="Times New Roman"/>
                        </a:rPr>
                        <a:t>0,10</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2590664240"/>
                  </a:ext>
                </a:extLst>
              </a:tr>
              <a:tr h="0">
                <a:tc>
                  <a:txBody>
                    <a:bodyPr/>
                    <a:lstStyle/>
                    <a:p>
                      <a:pPr algn="ctr"/>
                      <a:r>
                        <a:rPr lang="en-GB" sz="700" dirty="0">
                          <a:solidFill>
                            <a:schemeClr val="bg1"/>
                          </a:solidFill>
                          <a:latin typeface="Fira Sans Regular"/>
                          <a:cs typeface="Fira Sans Regular"/>
                        </a:rPr>
                        <a:t>C</a:t>
                      </a: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a:effectLst/>
                          <a:latin typeface="Fira Sans"/>
                          <a:ea typeface="Trebuchet MS"/>
                          <a:cs typeface="Times New Roman"/>
                        </a:rPr>
                        <a:t>Sodium Hydroxide 10% Solution</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dirty="0">
                          <a:effectLst/>
                          <a:latin typeface="Fira Sans"/>
                          <a:ea typeface="Trebuchet MS"/>
                          <a:cs typeface="Times New Roman"/>
                        </a:rPr>
                        <a:t>SODIUM HYDROXIDE, AQUA</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dirty="0">
                          <a:effectLst/>
                          <a:latin typeface="Fira Sans"/>
                          <a:ea typeface="Trebuchet MS"/>
                          <a:cs typeface="Times New Roman"/>
                        </a:rPr>
                        <a:t>0,52</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597662245"/>
                  </a:ext>
                </a:extLst>
              </a:tr>
            </a:tbl>
          </a:graphicData>
        </a:graphic>
      </p:graphicFrame>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6</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US" dirty="0"/>
              <a:t>Natural </a:t>
            </a:r>
            <a:r>
              <a:rPr lang="en-US" dirty="0" err="1"/>
              <a:t>Micellar</a:t>
            </a:r>
            <a:r>
              <a:rPr lang="en-US" dirty="0"/>
              <a:t> </a:t>
            </a:r>
            <a:r>
              <a:rPr lang="en-US" dirty="0" err="1"/>
              <a:t>Mattifying</a:t>
            </a:r>
            <a:r>
              <a:rPr lang="en-US" dirty="0"/>
              <a:t> Cleanser</a:t>
            </a: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US" i="0" dirty="0"/>
              <a:t>With ALPAFLOR</a:t>
            </a:r>
            <a:r>
              <a:rPr lang="en-US" i="0" baseline="30000" dirty="0"/>
              <a:t>®</a:t>
            </a:r>
            <a:r>
              <a:rPr lang="en-US" i="0" dirty="0"/>
              <a:t> ALP-SEBUM CB</a:t>
            </a:r>
          </a:p>
        </p:txBody>
      </p:sp>
      <p:sp>
        <p:nvSpPr>
          <p:cNvPr id="5" name="Text Placeholder 4">
            <a:extLst>
              <a:ext uri="{FF2B5EF4-FFF2-40B4-BE49-F238E27FC236}">
                <a16:creationId xmlns:a16="http://schemas.microsoft.com/office/drawing/2014/main" id="{B781E39C-C2A3-F442-B0E8-536986DB9FEA}"/>
              </a:ext>
            </a:extLst>
          </p:cNvPr>
          <p:cNvSpPr>
            <a:spLocks noGrp="1"/>
          </p:cNvSpPr>
          <p:nvPr>
            <p:ph type="body" sz="quarter" idx="14"/>
          </p:nvPr>
        </p:nvSpPr>
        <p:spPr>
          <a:xfrm>
            <a:off x="7257969" y="1549909"/>
            <a:ext cx="3360717" cy="3947234"/>
          </a:xfrm>
        </p:spPr>
        <p:txBody>
          <a:bodyPr wrap="square">
            <a:spAutoFit/>
          </a:bodyPr>
          <a:lstStyle/>
          <a:p>
            <a:pPr marL="0" indent="0">
              <a:lnSpc>
                <a:spcPts val="1800"/>
              </a:lnSpc>
              <a:spcAft>
                <a:spcPts val="0"/>
              </a:spcAft>
              <a:buNone/>
            </a:pPr>
            <a:r>
              <a:rPr lang="en-US" sz="1400" dirty="0">
                <a:ea typeface="Trebuchet MS" panose="020B0603020202020204" pitchFamily="34" charset="0"/>
                <a:cs typeface="Times New Roman" panose="02020603050405020304" pitchFamily="18" charset="0"/>
              </a:rPr>
              <a:t>This </a:t>
            </a:r>
            <a:r>
              <a:rPr lang="en-US" sz="1400" dirty="0" err="1">
                <a:ea typeface="Trebuchet MS" panose="020B0603020202020204" pitchFamily="34" charset="0"/>
                <a:cs typeface="Times New Roman" panose="02020603050405020304" pitchFamily="18" charset="0"/>
              </a:rPr>
              <a:t>micellar</a:t>
            </a:r>
            <a:r>
              <a:rPr lang="en-US" sz="1400" dirty="0">
                <a:ea typeface="Trebuchet MS" panose="020B0603020202020204" pitchFamily="34" charset="0"/>
                <a:cs typeface="Times New Roman" panose="02020603050405020304" pitchFamily="18" charset="0"/>
              </a:rPr>
              <a:t> water gently cleanses, effectively removes make-up and other impurities while regulating the excess of sebum. The skin is purified allowing the skin to breathe, leaving the skin perfectly clean with a matte finish.</a:t>
            </a:r>
          </a:p>
          <a:p>
            <a:pPr marL="0" indent="0">
              <a:lnSpc>
                <a:spcPts val="1800"/>
              </a:lnSpc>
              <a:spcAft>
                <a:spcPts val="0"/>
              </a:spcAft>
              <a:buNone/>
            </a:pPr>
            <a:r>
              <a:rPr lang="en-US" sz="1400" dirty="0">
                <a:ea typeface="Trebuchet MS" panose="020B0603020202020204" pitchFamily="34" charset="0"/>
                <a:cs typeface="Times New Roman" panose="02020603050405020304" pitchFamily="18" charset="0"/>
              </a:rPr>
              <a:t>The natural formulation, made with very few and more than 99% naturally derived ingredients, compliant with Cosmos Natural standards. </a:t>
            </a:r>
          </a:p>
          <a:p>
            <a:pPr marL="0" indent="0">
              <a:lnSpc>
                <a:spcPts val="1800"/>
              </a:lnSpc>
              <a:spcAft>
                <a:spcPts val="0"/>
              </a:spcAft>
              <a:buNone/>
            </a:pPr>
            <a:r>
              <a:rPr lang="en-US" sz="1400" dirty="0">
                <a:ea typeface="Trebuchet MS" panose="020B0603020202020204" pitchFamily="34" charset="0"/>
                <a:cs typeface="Times New Roman" panose="02020603050405020304" pitchFamily="18" charset="0"/>
              </a:rPr>
              <a:t>Use this Natural </a:t>
            </a:r>
            <a:r>
              <a:rPr lang="en-US" sz="1400" dirty="0" err="1">
                <a:ea typeface="Trebuchet MS" panose="020B0603020202020204" pitchFamily="34" charset="0"/>
                <a:cs typeface="Times New Roman" panose="02020603050405020304" pitchFamily="18" charset="0"/>
              </a:rPr>
              <a:t>Micellar</a:t>
            </a:r>
            <a:r>
              <a:rPr lang="en-US" sz="1400" dirty="0">
                <a:ea typeface="Trebuchet MS" panose="020B0603020202020204" pitchFamily="34" charset="0"/>
                <a:cs typeface="Times New Roman" panose="02020603050405020304" pitchFamily="18" charset="0"/>
              </a:rPr>
              <a:t> </a:t>
            </a:r>
            <a:r>
              <a:rPr lang="en-US" sz="1400" dirty="0" err="1">
                <a:ea typeface="Trebuchet MS" panose="020B0603020202020204" pitchFamily="34" charset="0"/>
                <a:cs typeface="Times New Roman" panose="02020603050405020304" pitchFamily="18" charset="0"/>
              </a:rPr>
              <a:t>Mattifying</a:t>
            </a:r>
            <a:r>
              <a:rPr lang="en-US" sz="1400" dirty="0">
                <a:ea typeface="Trebuchet MS" panose="020B0603020202020204" pitchFamily="34" charset="0"/>
                <a:cs typeface="Times New Roman" panose="02020603050405020304" pitchFamily="18" charset="0"/>
              </a:rPr>
              <a:t> Cleanser in the morning before applying your day care products, and in the evening to remove them with dirt and oil that has accumulated during the day. There is no need to rinse it.</a:t>
            </a:r>
            <a:endParaRPr lang="en-GB" sz="1400" dirty="0"/>
          </a:p>
        </p:txBody>
      </p:sp>
      <p:pic>
        <p:nvPicPr>
          <p:cNvPr id="6" name="Image 5" descr="Une image contenant assis, tasse, table, verre&#10;&#10;Description générée automatiquement">
            <a:extLst>
              <a:ext uri="{FF2B5EF4-FFF2-40B4-BE49-F238E27FC236}">
                <a16:creationId xmlns:a16="http://schemas.microsoft.com/office/drawing/2014/main" id="{40CD5DA9-8BC4-4AF4-9D39-9D2F3EC1D9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899466" y="1549909"/>
            <a:ext cx="1061513" cy="3724891"/>
          </a:xfrm>
          <a:prstGeom prst="rect">
            <a:avLst/>
          </a:prstGeom>
        </p:spPr>
      </p:pic>
      <p:sp>
        <p:nvSpPr>
          <p:cNvPr id="9" name="Text Placeholder 4">
            <a:extLst>
              <a:ext uri="{FF2B5EF4-FFF2-40B4-BE49-F238E27FC236}">
                <a16:creationId xmlns:a16="http://schemas.microsoft.com/office/drawing/2014/main" id="{B781E39C-C2A3-F442-B0E8-536986DB9FEA}"/>
              </a:ext>
            </a:extLst>
          </p:cNvPr>
          <p:cNvSpPr txBox="1">
            <a:spLocks/>
          </p:cNvSpPr>
          <p:nvPr/>
        </p:nvSpPr>
        <p:spPr>
          <a:xfrm>
            <a:off x="468000" y="3689760"/>
            <a:ext cx="3692753" cy="450123"/>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900"/>
              </a:lnSpc>
              <a:spcBef>
                <a:spcPts val="400"/>
              </a:spcBef>
            </a:pPr>
            <a:r>
              <a:rPr lang="en-US" sz="800" dirty="0">
                <a:ea typeface="Trebuchet MS" panose="020B0603020202020204" pitchFamily="34" charset="0"/>
                <a:cs typeface="Times New Roman" panose="02020603050405020304" pitchFamily="18" charset="0"/>
              </a:rPr>
              <a:t>Add each ingredient of phase A and stir until a solution is obtained</a:t>
            </a:r>
          </a:p>
          <a:p>
            <a:pPr>
              <a:lnSpc>
                <a:spcPts val="900"/>
              </a:lnSpc>
              <a:spcBef>
                <a:spcPts val="400"/>
              </a:spcBef>
            </a:pPr>
            <a:r>
              <a:rPr lang="en-US" sz="800" dirty="0">
                <a:ea typeface="Trebuchet MS" panose="020B0603020202020204" pitchFamily="34" charset="0"/>
                <a:cs typeface="Times New Roman" panose="02020603050405020304" pitchFamily="18" charset="0"/>
              </a:rPr>
              <a:t>Premix phase B and add it to phase A under stirring </a:t>
            </a:r>
          </a:p>
          <a:p>
            <a:pPr>
              <a:lnSpc>
                <a:spcPts val="900"/>
              </a:lnSpc>
              <a:spcBef>
                <a:spcPts val="400"/>
              </a:spcBef>
            </a:pPr>
            <a:r>
              <a:rPr lang="en-US" sz="800" dirty="0">
                <a:ea typeface="Trebuchet MS" panose="020B0603020202020204" pitchFamily="34" charset="0"/>
                <a:cs typeface="Times New Roman" panose="02020603050405020304" pitchFamily="18" charset="0"/>
              </a:rPr>
              <a:t>Adjust the pH to 5.0 with phase C</a:t>
            </a:r>
            <a:endParaRPr lang="en-GB" sz="800" dirty="0"/>
          </a:p>
        </p:txBody>
      </p:sp>
      <p:sp>
        <p:nvSpPr>
          <p:cNvPr id="10" name="Rectangle 9"/>
          <p:cNvSpPr/>
          <p:nvPr/>
        </p:nvSpPr>
        <p:spPr>
          <a:xfrm>
            <a:off x="6368447" y="3689760"/>
            <a:ext cx="615553" cy="123111"/>
          </a:xfrm>
          <a:prstGeom prst="rect">
            <a:avLst/>
          </a:prstGeom>
        </p:spPr>
        <p:txBody>
          <a:bodyPr wrap="none" lIns="0" tIns="0" rIns="0" bIns="0">
            <a:spAutoFit/>
          </a:bodyPr>
          <a:lstStyle/>
          <a:p>
            <a:pPr algn="r"/>
            <a:r>
              <a:rPr lang="en-GB" sz="800" b="1" dirty="0">
                <a:solidFill>
                  <a:srgbClr val="007E4B"/>
                </a:solidFill>
              </a:rPr>
              <a:t>SK-E-101659-5</a:t>
            </a:r>
            <a:endParaRPr lang="en-GB" sz="800" dirty="0">
              <a:solidFill>
                <a:srgbClr val="007E4B"/>
              </a:solidFill>
            </a:endParaRPr>
          </a:p>
        </p:txBody>
      </p:sp>
    </p:spTree>
    <p:extLst>
      <p:ext uri="{BB962C8B-B14F-4D97-AF65-F5344CB8AC3E}">
        <p14:creationId xmlns:p14="http://schemas.microsoft.com/office/powerpoint/2010/main" val="2363353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24" descr="Une image contenant lotion, tasse&#10;&#10;Description générée automatiquement">
            <a:extLst>
              <a:ext uri="{FF2B5EF4-FFF2-40B4-BE49-F238E27FC236}">
                <a16:creationId xmlns:a16="http://schemas.microsoft.com/office/drawing/2014/main" id="{84E1B547-ECC0-4BA3-9593-CE4C81AC73C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217064" y="1549909"/>
            <a:ext cx="1838694" cy="4108030"/>
          </a:xfrm>
          <a:prstGeom prst="rect">
            <a:avLst/>
          </a:prstGeom>
        </p:spPr>
      </p:pic>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7</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US" dirty="0" err="1"/>
              <a:t>Mattifying</a:t>
            </a:r>
            <a:r>
              <a:rPr lang="en-US" dirty="0"/>
              <a:t> Purifying Facial Mask Scrub</a:t>
            </a: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US" i="0" dirty="0"/>
              <a:t>With ALPAFLOR</a:t>
            </a:r>
            <a:r>
              <a:rPr lang="en-US" i="0" baseline="30000" dirty="0"/>
              <a:t>®</a:t>
            </a:r>
            <a:r>
              <a:rPr lang="en-US" i="0" dirty="0"/>
              <a:t> ALP-SEBUM CB and VALVANCE</a:t>
            </a:r>
            <a:r>
              <a:rPr lang="en-US" i="0" baseline="30000" dirty="0"/>
              <a:t>®</a:t>
            </a:r>
            <a:r>
              <a:rPr lang="en-US" i="0" dirty="0"/>
              <a:t> </a:t>
            </a:r>
            <a:r>
              <a:rPr lang="en-US" dirty="0"/>
              <a:t>Touch</a:t>
            </a:r>
            <a:r>
              <a:rPr lang="en-US" i="0" dirty="0"/>
              <a:t> 210</a:t>
            </a:r>
          </a:p>
        </p:txBody>
      </p:sp>
      <p:sp>
        <p:nvSpPr>
          <p:cNvPr id="5" name="Text Placeholder 4">
            <a:extLst>
              <a:ext uri="{FF2B5EF4-FFF2-40B4-BE49-F238E27FC236}">
                <a16:creationId xmlns:a16="http://schemas.microsoft.com/office/drawing/2014/main" id="{B781E39C-C2A3-F442-B0E8-536986DB9FEA}"/>
              </a:ext>
            </a:extLst>
          </p:cNvPr>
          <p:cNvSpPr>
            <a:spLocks noGrp="1"/>
          </p:cNvSpPr>
          <p:nvPr>
            <p:ph type="body" sz="quarter" idx="14"/>
          </p:nvPr>
        </p:nvSpPr>
        <p:spPr>
          <a:xfrm>
            <a:off x="7257970" y="1549909"/>
            <a:ext cx="2959094" cy="4639732"/>
          </a:xfrm>
        </p:spPr>
        <p:txBody>
          <a:bodyPr wrap="square">
            <a:spAutoFit/>
          </a:bodyPr>
          <a:lstStyle/>
          <a:p>
            <a:pPr marL="0" indent="0" fontAlgn="base">
              <a:lnSpc>
                <a:spcPts val="1800"/>
              </a:lnSpc>
              <a:buNone/>
            </a:pPr>
            <a:r>
              <a:rPr lang="en-US" sz="1400" dirty="0">
                <a:cs typeface="Times New Roman" panose="02020603050405020304" pitchFamily="18" charset="0"/>
              </a:rPr>
              <a:t>This facial mask scrub, delivers an immediate physical </a:t>
            </a:r>
            <a:r>
              <a:rPr lang="en-US" sz="1400" dirty="0" err="1">
                <a:cs typeface="Times New Roman" panose="02020603050405020304" pitchFamily="18" charset="0"/>
              </a:rPr>
              <a:t>mattifying</a:t>
            </a:r>
            <a:r>
              <a:rPr lang="en-US" sz="1400" dirty="0">
                <a:cs typeface="Times New Roman" panose="02020603050405020304" pitchFamily="18" charset="0"/>
              </a:rPr>
              <a:t> and purifying effect with the clay, VALVANCE</a:t>
            </a:r>
            <a:r>
              <a:rPr lang="en-US" sz="1400" baseline="30000" dirty="0">
                <a:cs typeface="Times New Roman" panose="02020603050405020304" pitchFamily="18" charset="0"/>
              </a:rPr>
              <a:t>®</a:t>
            </a:r>
            <a:r>
              <a:rPr lang="en-US" sz="1400" dirty="0">
                <a:cs typeface="Times New Roman" panose="02020603050405020304" pitchFamily="18" charset="0"/>
              </a:rPr>
              <a:t> </a:t>
            </a:r>
            <a:r>
              <a:rPr lang="en-US" sz="1400" i="1" dirty="0">
                <a:cs typeface="Times New Roman" panose="02020603050405020304" pitchFamily="18" charset="0"/>
              </a:rPr>
              <a:t>Touch</a:t>
            </a:r>
            <a:r>
              <a:rPr lang="en-US" sz="1400" dirty="0">
                <a:cs typeface="Times New Roman" panose="02020603050405020304" pitchFamily="18" charset="0"/>
              </a:rPr>
              <a:t> 210 and </a:t>
            </a:r>
            <a:r>
              <a:rPr lang="en-US" sz="1400" dirty="0" err="1">
                <a:cs typeface="Times New Roman" panose="02020603050405020304" pitchFamily="18" charset="0"/>
              </a:rPr>
              <a:t>argan</a:t>
            </a:r>
            <a:r>
              <a:rPr lang="en-US" sz="1400" dirty="0">
                <a:cs typeface="Times New Roman" panose="02020603050405020304" pitchFamily="18" charset="0"/>
              </a:rPr>
              <a:t> shell, with a long-lasting </a:t>
            </a:r>
            <a:r>
              <a:rPr lang="en-US" sz="1400" dirty="0" err="1">
                <a:cs typeface="Times New Roman" panose="02020603050405020304" pitchFamily="18" charset="0"/>
              </a:rPr>
              <a:t>mattifying</a:t>
            </a:r>
            <a:r>
              <a:rPr lang="en-US" sz="1400" dirty="0">
                <a:cs typeface="Times New Roman" panose="02020603050405020304" pitchFamily="18" charset="0"/>
              </a:rPr>
              <a:t>, calming biological effect with ALPAFLOR</a:t>
            </a:r>
            <a:r>
              <a:rPr lang="en-US" sz="1400" baseline="30000" dirty="0">
                <a:cs typeface="Times New Roman" panose="02020603050405020304" pitchFamily="18" charset="0"/>
              </a:rPr>
              <a:t>®</a:t>
            </a:r>
            <a:r>
              <a:rPr lang="en-US" sz="1400" dirty="0">
                <a:cs typeface="Times New Roman" panose="02020603050405020304" pitchFamily="18" charset="0"/>
              </a:rPr>
              <a:t> ALP-SEBUM CB. It gently polishes and removes dead skin, clogged pores, draws out impurities from deeper within pores, absorbs greasy residue, improving appearance of the skin.  </a:t>
            </a:r>
          </a:p>
          <a:p>
            <a:pPr marL="0" indent="0" fontAlgn="base">
              <a:lnSpc>
                <a:spcPts val="1800"/>
              </a:lnSpc>
              <a:buNone/>
            </a:pPr>
            <a:r>
              <a:rPr lang="en-US" sz="1400" dirty="0">
                <a:cs typeface="Times New Roman" panose="02020603050405020304" pitchFamily="18" charset="0"/>
              </a:rPr>
              <a:t>The natural formulation, made with more than 99% naturally derived ingredients, compliant with Cosmos Natural standards.  </a:t>
            </a:r>
          </a:p>
          <a:p>
            <a:pPr marL="0" indent="0" fontAlgn="base">
              <a:lnSpc>
                <a:spcPts val="1800"/>
              </a:lnSpc>
              <a:buNone/>
            </a:pPr>
            <a:r>
              <a:rPr lang="en-US" sz="1400" dirty="0">
                <a:cs typeface="Times New Roman" panose="02020603050405020304" pitchFamily="18" charset="0"/>
              </a:rPr>
              <a:t>Apply and rub slowly this mask on face, let it dry for 5 min, and rinse-off with water</a:t>
            </a:r>
            <a:r>
              <a:rPr lang="en-US" sz="1200" dirty="0">
                <a:solidFill>
                  <a:srgbClr val="000000"/>
                </a:solidFill>
              </a:rPr>
              <a:t>. </a:t>
            </a:r>
            <a:endParaRPr lang="en-US" sz="1400" dirty="0">
              <a:solidFill>
                <a:srgbClr val="000000"/>
              </a:solidFill>
              <a:latin typeface="Segoe UI" panose="020B0502040204020203" pitchFamily="34" charset="0"/>
            </a:endParaRPr>
          </a:p>
        </p:txBody>
      </p:sp>
      <p:sp>
        <p:nvSpPr>
          <p:cNvPr id="8" name="Text Placeholder 4">
            <a:extLst>
              <a:ext uri="{FF2B5EF4-FFF2-40B4-BE49-F238E27FC236}">
                <a16:creationId xmlns:a16="http://schemas.microsoft.com/office/drawing/2014/main" id="{B781E39C-C2A3-F442-B0E8-536986DB9FEA}"/>
              </a:ext>
            </a:extLst>
          </p:cNvPr>
          <p:cNvSpPr txBox="1">
            <a:spLocks/>
          </p:cNvSpPr>
          <p:nvPr/>
        </p:nvSpPr>
        <p:spPr>
          <a:xfrm>
            <a:off x="468000" y="5208754"/>
            <a:ext cx="3114607" cy="79637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900"/>
              </a:lnSpc>
              <a:spcBef>
                <a:spcPts val="400"/>
              </a:spcBef>
            </a:pPr>
            <a:r>
              <a:rPr lang="en-GB" sz="800" dirty="0">
                <a:ea typeface="Trebuchet MS" panose="020B0603020202020204" pitchFamily="34" charset="0"/>
                <a:cs typeface="Times New Roman" panose="02020603050405020304" pitchFamily="18" charset="0"/>
              </a:rPr>
              <a:t>Premix phase A, adding ingredients one by one into water. Stir with dispersing stirrer at 2000 rpm until a homogenous thick gel is obtained</a:t>
            </a:r>
          </a:p>
          <a:p>
            <a:pPr>
              <a:lnSpc>
                <a:spcPts val="900"/>
              </a:lnSpc>
              <a:spcBef>
                <a:spcPts val="400"/>
              </a:spcBef>
            </a:pPr>
            <a:r>
              <a:rPr lang="en-GB" sz="800" dirty="0"/>
              <a:t>Add ingredients of phase B one by one and heat up to 75-80°C</a:t>
            </a:r>
          </a:p>
          <a:p>
            <a:pPr>
              <a:lnSpc>
                <a:spcPts val="900"/>
              </a:lnSpc>
              <a:spcBef>
                <a:spcPts val="400"/>
              </a:spcBef>
            </a:pPr>
            <a:r>
              <a:rPr lang="en-GB" sz="800" dirty="0"/>
              <a:t>Heat phase C up to 75-80°C and add it to AB at 75-80°C. Stir until it’s homogenous</a:t>
            </a:r>
          </a:p>
        </p:txBody>
      </p:sp>
      <p:graphicFrame>
        <p:nvGraphicFramePr>
          <p:cNvPr id="9" name="Table 8">
            <a:extLst>
              <a:ext uri="{FF2B5EF4-FFF2-40B4-BE49-F238E27FC236}">
                <a16:creationId xmlns:a16="http://schemas.microsoft.com/office/drawing/2014/main" id="{EF8683B9-7868-264A-9D0B-E4FD6EE495FF}"/>
              </a:ext>
            </a:extLst>
          </p:cNvPr>
          <p:cNvGraphicFramePr>
            <a:graphicFrameLocks noGrp="1"/>
          </p:cNvGraphicFramePr>
          <p:nvPr>
            <p:extLst>
              <p:ext uri="{D42A27DB-BD31-4B8C-83A1-F6EECF244321}">
                <p14:modId xmlns:p14="http://schemas.microsoft.com/office/powerpoint/2010/main" val="3836215531"/>
              </p:ext>
            </p:extLst>
          </p:nvPr>
        </p:nvGraphicFramePr>
        <p:xfrm>
          <a:off x="468000" y="1549909"/>
          <a:ext cx="6516000" cy="3155488"/>
        </p:xfrm>
        <a:graphic>
          <a:graphicData uri="http://schemas.openxmlformats.org/drawingml/2006/table">
            <a:tbl>
              <a:tblPr firstRow="1" bandRow="1">
                <a:tableStyleId>{5940675A-B579-460E-94D1-54222C63F5DA}</a:tableStyleId>
              </a:tblPr>
              <a:tblGrid>
                <a:gridCol w="233357">
                  <a:extLst>
                    <a:ext uri="{9D8B030D-6E8A-4147-A177-3AD203B41FA5}">
                      <a16:colId xmlns:a16="http://schemas.microsoft.com/office/drawing/2014/main" val="1947976031"/>
                    </a:ext>
                  </a:extLst>
                </a:gridCol>
                <a:gridCol w="1677570">
                  <a:extLst>
                    <a:ext uri="{9D8B030D-6E8A-4147-A177-3AD203B41FA5}">
                      <a16:colId xmlns:a16="http://schemas.microsoft.com/office/drawing/2014/main" val="1556961183"/>
                    </a:ext>
                  </a:extLst>
                </a:gridCol>
                <a:gridCol w="4065073">
                  <a:extLst>
                    <a:ext uri="{9D8B030D-6E8A-4147-A177-3AD203B41FA5}">
                      <a16:colId xmlns:a16="http://schemas.microsoft.com/office/drawing/2014/main" val="3323562828"/>
                    </a:ext>
                  </a:extLst>
                </a:gridCol>
                <a:gridCol w="540000">
                  <a:extLst>
                    <a:ext uri="{9D8B030D-6E8A-4147-A177-3AD203B41FA5}">
                      <a16:colId xmlns:a16="http://schemas.microsoft.com/office/drawing/2014/main" val="3067266688"/>
                    </a:ext>
                  </a:extLst>
                </a:gridCol>
              </a:tblGrid>
              <a:tr h="0">
                <a:tc>
                  <a:txBody>
                    <a:bodyPr/>
                    <a:lstStyle/>
                    <a:p>
                      <a:pPr algn="l"/>
                      <a:endParaRPr lang="en-GB" sz="700" dirty="0">
                        <a:solidFill>
                          <a:schemeClr val="bg1"/>
                        </a:solidFill>
                        <a:latin typeface="Fira Sans Regular"/>
                        <a:cs typeface="Fira Sans Regular"/>
                      </a:endParaRP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r>
                        <a:rPr lang="en-GB" sz="700" dirty="0">
                          <a:solidFill>
                            <a:schemeClr val="bg1"/>
                          </a:solidFill>
                          <a:latin typeface="Fira Sans Regular"/>
                          <a:cs typeface="Fira Sans Regular"/>
                        </a:rPr>
                        <a:t>INGREDIENTS</a:t>
                      </a: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r>
                        <a:rPr lang="en-GB" sz="700" dirty="0">
                          <a:solidFill>
                            <a:schemeClr val="bg1"/>
                          </a:solidFill>
                          <a:latin typeface="Fira Sans Regular"/>
                          <a:cs typeface="Fira Sans Regular"/>
                        </a:rPr>
                        <a:t>INCI NAME</a:t>
                      </a: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gn="ctr"/>
                      <a:r>
                        <a:rPr lang="en-GB" sz="700" dirty="0">
                          <a:solidFill>
                            <a:schemeClr val="bg1"/>
                          </a:solidFill>
                          <a:latin typeface="Fira Sans Regular"/>
                          <a:cs typeface="Fira Sans Regular"/>
                        </a:rPr>
                        <a:t>% W/W</a:t>
                      </a: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extLst>
                  <a:ext uri="{0D108BD9-81ED-4DB2-BD59-A6C34878D82A}">
                    <a16:rowId xmlns:a16="http://schemas.microsoft.com/office/drawing/2014/main" val="3576349374"/>
                  </a:ext>
                </a:extLst>
              </a:tr>
              <a:tr h="0">
                <a:tc rowSpan="7">
                  <a:txBody>
                    <a:bodyPr/>
                    <a:lstStyle/>
                    <a:p>
                      <a:pPr algn="l"/>
                      <a:r>
                        <a:rPr lang="en-GB" sz="700" dirty="0">
                          <a:solidFill>
                            <a:schemeClr val="bg1"/>
                          </a:solidFill>
                          <a:latin typeface="Fira Sans Regular"/>
                          <a:cs typeface="Fira Sans Regular"/>
                        </a:rPr>
                        <a:t>A</a:t>
                      </a: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Water Dem</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dirty="0">
                          <a:effectLst/>
                          <a:latin typeface="Fira Sans"/>
                          <a:ea typeface="Trebuchet MS"/>
                          <a:cs typeface="Times New Roman"/>
                        </a:rPr>
                        <a:t>AQUA</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a:effectLst/>
                          <a:latin typeface="Fira Sans"/>
                          <a:ea typeface="Trebuchet MS"/>
                          <a:cs typeface="Times New Roman"/>
                        </a:rPr>
                        <a:t>54,65</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316671203"/>
                  </a:ext>
                </a:extLst>
              </a:tr>
              <a:tr h="0">
                <a:tc vMerge="1">
                  <a:txBody>
                    <a:bodyPr/>
                    <a:lstStyle/>
                    <a:p>
                      <a:pPr algn="l"/>
                      <a:endParaRPr lang="en-GB" sz="700" dirty="0">
                        <a:solidFill>
                          <a:schemeClr val="bg1"/>
                        </a:solidFill>
                        <a:latin typeface="Fira Sans Regular"/>
                        <a:cs typeface="Fira Sans Regular"/>
                      </a:endParaRP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PUROX S</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dirty="0">
                          <a:effectLst/>
                          <a:latin typeface="Fira Sans"/>
                          <a:ea typeface="Trebuchet MS"/>
                          <a:cs typeface="Times New Roman"/>
                        </a:rPr>
                        <a:t>SODIUM BENZOATE</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a:effectLst/>
                          <a:latin typeface="Fira Sans"/>
                          <a:ea typeface="Trebuchet MS"/>
                          <a:cs typeface="Times New Roman"/>
                        </a:rPr>
                        <a:t>0,25</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2621649631"/>
                  </a:ext>
                </a:extLst>
              </a:tr>
              <a:tr h="0">
                <a:tc vMerge="1">
                  <a:txBody>
                    <a:bodyPr/>
                    <a:lstStyle/>
                    <a:p>
                      <a:pPr algn="l"/>
                      <a:endParaRPr lang="en-GB" sz="700" dirty="0">
                        <a:solidFill>
                          <a:schemeClr val="bg1"/>
                        </a:solidFill>
                        <a:latin typeface="Fira Sans Regular"/>
                        <a:cs typeface="Fira Sans Regular"/>
                      </a:endParaRP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SODIUM GLUCONATE GRANULAR</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dirty="0">
                          <a:effectLst/>
                          <a:latin typeface="Fira Sans"/>
                          <a:ea typeface="Trebuchet MS"/>
                          <a:cs typeface="Times New Roman"/>
                        </a:rPr>
                        <a:t>SODIUM GLUCONATE</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a:effectLst/>
                          <a:latin typeface="Fira Sans"/>
                          <a:ea typeface="Trebuchet MS"/>
                          <a:cs typeface="Times New Roman"/>
                        </a:rPr>
                        <a:t>0,20</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1843915178"/>
                  </a:ext>
                </a:extLst>
              </a:tr>
              <a:tr h="0">
                <a:tc vMerge="1">
                  <a:txBody>
                    <a:bodyPr/>
                    <a:lstStyle/>
                    <a:p>
                      <a:pPr algn="l"/>
                      <a:endParaRPr lang="en-GB" sz="700" dirty="0">
                        <a:solidFill>
                          <a:schemeClr val="bg1"/>
                        </a:solidFill>
                        <a:latin typeface="Fira Sans Regular"/>
                        <a:cs typeface="Fira Sans Regular"/>
                      </a:endParaRP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Dermosoft</a:t>
                      </a:r>
                      <a:r>
                        <a:rPr lang="en-GB" sz="800" baseline="30000">
                          <a:effectLst/>
                          <a:latin typeface="Fira Sans"/>
                          <a:ea typeface="Trebuchet MS"/>
                          <a:cs typeface="Times New Roman"/>
                        </a:rPr>
                        <a:t>®</a:t>
                      </a:r>
                      <a:r>
                        <a:rPr lang="en-GB" sz="800">
                          <a:effectLst/>
                          <a:latin typeface="Fira Sans"/>
                          <a:ea typeface="Trebuchet MS"/>
                          <a:cs typeface="Times New Roman"/>
                        </a:rPr>
                        <a:t> GMCY MB</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dirty="0">
                          <a:effectLst/>
                          <a:latin typeface="Fira Sans"/>
                          <a:ea typeface="Trebuchet MS"/>
                          <a:cs typeface="Times New Roman"/>
                        </a:rPr>
                        <a:t>GLYCERYL CAPRYLATE</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a:effectLst/>
                          <a:latin typeface="Fira Sans"/>
                          <a:ea typeface="Trebuchet MS"/>
                          <a:cs typeface="Times New Roman"/>
                        </a:rPr>
                        <a:t>0,30</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2605180560"/>
                  </a:ext>
                </a:extLst>
              </a:tr>
              <a:tr h="0">
                <a:tc vMerge="1">
                  <a:txBody>
                    <a:bodyPr/>
                    <a:lstStyle/>
                    <a:p>
                      <a:pPr algn="l"/>
                      <a:endParaRPr lang="en-GB" sz="700" dirty="0">
                        <a:solidFill>
                          <a:schemeClr val="bg1"/>
                        </a:solidFill>
                        <a:latin typeface="Fira Sans Regular"/>
                        <a:cs typeface="Fira Sans Regular"/>
                      </a:endParaRP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a:effectLst/>
                          <a:latin typeface="Fira Sans"/>
                          <a:ea typeface="Trebuchet MS"/>
                          <a:cs typeface="Times New Roman"/>
                        </a:rPr>
                        <a:t>Glycerine </a:t>
                      </a:r>
                      <a:r>
                        <a:rPr lang="en-GB" sz="800" dirty="0" err="1">
                          <a:effectLst/>
                          <a:latin typeface="Fira Sans"/>
                          <a:ea typeface="Trebuchet MS"/>
                          <a:cs typeface="Times New Roman"/>
                        </a:rPr>
                        <a:t>CremerGLYC</a:t>
                      </a:r>
                      <a:r>
                        <a:rPr lang="en-GB" sz="800" dirty="0">
                          <a:effectLst/>
                          <a:latin typeface="Fira Sans"/>
                          <a:ea typeface="Trebuchet MS"/>
                          <a:cs typeface="Times New Roman"/>
                        </a:rPr>
                        <a:t> 86.5%</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dirty="0">
                          <a:effectLst/>
                          <a:latin typeface="Fira Sans"/>
                          <a:ea typeface="Trebuchet MS"/>
                          <a:cs typeface="Times New Roman"/>
                        </a:rPr>
                        <a:t>GLYCERIN</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a:effectLst/>
                          <a:latin typeface="Fira Sans"/>
                          <a:ea typeface="Trebuchet MS"/>
                          <a:cs typeface="Times New Roman"/>
                        </a:rPr>
                        <a:t>3,00</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4202901952"/>
                  </a:ext>
                </a:extLst>
              </a:tr>
              <a:tr h="0">
                <a:tc vMerge="1">
                  <a:txBody>
                    <a:bodyPr/>
                    <a:lstStyle/>
                    <a:p>
                      <a:pPr algn="l"/>
                      <a:endParaRPr lang="en-GB" sz="700" dirty="0">
                        <a:solidFill>
                          <a:schemeClr val="bg1"/>
                        </a:solidFill>
                        <a:latin typeface="Fira Sans Regular"/>
                        <a:cs typeface="Fira Sans Regular"/>
                      </a:endParaRP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err="1">
                          <a:effectLst/>
                          <a:latin typeface="Fira Sans"/>
                          <a:ea typeface="Trebuchet MS"/>
                          <a:cs typeface="Times New Roman"/>
                        </a:rPr>
                        <a:t>Cosphaderm</a:t>
                      </a:r>
                      <a:r>
                        <a:rPr lang="en-GB" sz="800" dirty="0">
                          <a:effectLst/>
                          <a:latin typeface="Fira Sans"/>
                          <a:ea typeface="Trebuchet MS"/>
                          <a:cs typeface="Times New Roman"/>
                        </a:rPr>
                        <a:t> </a:t>
                      </a:r>
                      <a:r>
                        <a:rPr lang="en-GB" sz="800" dirty="0" err="1">
                          <a:effectLst/>
                          <a:latin typeface="Fira Sans"/>
                          <a:ea typeface="Trebuchet MS"/>
                          <a:cs typeface="Times New Roman"/>
                        </a:rPr>
                        <a:t>Pentiol</a:t>
                      </a:r>
                      <a:r>
                        <a:rPr lang="en-GB" sz="800" dirty="0">
                          <a:effectLst/>
                          <a:latin typeface="Fira Sans"/>
                          <a:ea typeface="Trebuchet MS"/>
                          <a:cs typeface="Times New Roman"/>
                        </a:rPr>
                        <a:t> natural</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dirty="0">
                          <a:effectLst/>
                          <a:latin typeface="Fira Sans"/>
                          <a:ea typeface="Trebuchet MS"/>
                          <a:cs typeface="Times New Roman"/>
                        </a:rPr>
                        <a:t>PENTYLENE GLYCOL</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a:effectLst/>
                          <a:latin typeface="Fira Sans"/>
                          <a:ea typeface="Trebuchet MS"/>
                          <a:cs typeface="Times New Roman"/>
                        </a:rPr>
                        <a:t>3,00</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4102444586"/>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700" dirty="0">
                        <a:solidFill>
                          <a:schemeClr val="bg1"/>
                        </a:solidFill>
                        <a:latin typeface="Fira Sans Regular"/>
                        <a:cs typeface="Fira Sans Regular"/>
                      </a:endParaRP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a:effectLst/>
                          <a:latin typeface="Fira Sans"/>
                          <a:ea typeface="Trebuchet MS"/>
                          <a:cs typeface="Times New Roman"/>
                        </a:rPr>
                        <a:t>AMIGUM</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dirty="0">
                          <a:effectLst/>
                          <a:latin typeface="Fira Sans"/>
                          <a:ea typeface="Trebuchet MS"/>
                          <a:cs typeface="Times New Roman"/>
                        </a:rPr>
                        <a:t>SCLEROTIUM GUM</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dirty="0">
                          <a:effectLst/>
                          <a:latin typeface="Fira Sans"/>
                          <a:ea typeface="Trebuchet MS"/>
                          <a:cs typeface="Times New Roman"/>
                        </a:rPr>
                        <a:t>1,50</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2956066098"/>
                  </a:ext>
                </a:extLst>
              </a:tr>
              <a:tr h="159501">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a:solidFill>
                            <a:schemeClr val="bg1"/>
                          </a:solidFill>
                          <a:latin typeface="Fira Sans Regular"/>
                          <a:cs typeface="Fira Sans Regular"/>
                        </a:rPr>
                        <a:t>B</a:t>
                      </a: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err="1">
                          <a:effectLst/>
                          <a:latin typeface="Fira Sans"/>
                          <a:ea typeface="Trebuchet MS"/>
                          <a:cs typeface="Times New Roman"/>
                        </a:rPr>
                        <a:t>Oramix</a:t>
                      </a:r>
                      <a:r>
                        <a:rPr lang="en-GB" sz="800" dirty="0">
                          <a:effectLst/>
                          <a:latin typeface="Fira Sans"/>
                          <a:ea typeface="Trebuchet MS"/>
                          <a:cs typeface="Times New Roman"/>
                        </a:rPr>
                        <a:t> NS 10</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dirty="0">
                          <a:effectLst/>
                          <a:latin typeface="Fira Sans"/>
                          <a:ea typeface="Trebuchet MS"/>
                          <a:cs typeface="Times New Roman"/>
                        </a:rPr>
                        <a:t>DECYL GLUCOSIDE</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dirty="0">
                          <a:effectLst/>
                          <a:latin typeface="Fira Sans"/>
                          <a:ea typeface="Trebuchet MS"/>
                          <a:cs typeface="Times New Roman"/>
                        </a:rPr>
                        <a:t>1,00</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10008"/>
                  </a:ext>
                </a:extLst>
              </a:tr>
              <a:tr h="0">
                <a:tc vMerge="1">
                  <a:txBody>
                    <a:bodyPr/>
                    <a:lstStyle/>
                    <a:p>
                      <a:pPr algn="l"/>
                      <a:endParaRPr lang="en-GB" sz="700" dirty="0">
                        <a:solidFill>
                          <a:schemeClr val="bg1"/>
                        </a:solidFill>
                        <a:latin typeface="Fira Sans Regular"/>
                        <a:cs typeface="Fira Sans Regular"/>
                      </a:endParaRP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Amisoft CS-22</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dirty="0">
                          <a:effectLst/>
                          <a:latin typeface="Fira Sans"/>
                          <a:ea typeface="Trebuchet MS"/>
                          <a:cs typeface="Times New Roman"/>
                        </a:rPr>
                        <a:t>SODIUM COCOYL GLUTAMATE, DISODIUM COCOYL GLUTAMATE, AQUA</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dirty="0">
                          <a:effectLst/>
                          <a:latin typeface="Fira Sans"/>
                          <a:ea typeface="Trebuchet MS"/>
                          <a:cs typeface="Times New Roman"/>
                        </a:rPr>
                        <a:t>2,00</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597662245"/>
                  </a:ext>
                </a:extLst>
              </a:tr>
              <a:tr h="0">
                <a:tc rowSpan="2">
                  <a:txBody>
                    <a:bodyPr/>
                    <a:lstStyle/>
                    <a:p>
                      <a:pPr algn="l"/>
                      <a:r>
                        <a:rPr lang="en-GB" sz="700" dirty="0">
                          <a:solidFill>
                            <a:schemeClr val="bg1"/>
                          </a:solidFill>
                          <a:latin typeface="Fira Sans Regular"/>
                          <a:cs typeface="Fira Sans Regular"/>
                        </a:rPr>
                        <a:t>C</a:t>
                      </a: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err="1">
                          <a:effectLst/>
                          <a:latin typeface="Fira Sans"/>
                          <a:ea typeface="Trebuchet MS"/>
                          <a:cs typeface="Times New Roman"/>
                        </a:rPr>
                        <a:t>Cutina</a:t>
                      </a:r>
                      <a:r>
                        <a:rPr lang="en-GB" sz="800" dirty="0">
                          <a:effectLst/>
                          <a:latin typeface="Fira Sans"/>
                          <a:ea typeface="Trebuchet MS"/>
                          <a:cs typeface="Times New Roman"/>
                        </a:rPr>
                        <a:t> FS 45</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dirty="0">
                          <a:effectLst/>
                          <a:latin typeface="Fira Sans"/>
                          <a:ea typeface="Trebuchet MS"/>
                          <a:cs typeface="Times New Roman"/>
                        </a:rPr>
                        <a:t>STEARIC ACID, PALMITIC ACID</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dirty="0">
                          <a:effectLst/>
                          <a:latin typeface="Fira Sans"/>
                          <a:ea typeface="Trebuchet MS"/>
                          <a:cs typeface="Times New Roman"/>
                        </a:rPr>
                        <a:t>8,00</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10010"/>
                  </a:ext>
                </a:extLst>
              </a:tr>
              <a:tr h="0">
                <a:tc vMerge="1">
                  <a:txBody>
                    <a:bodyPr/>
                    <a:lstStyle/>
                    <a:p>
                      <a:pPr algn="l"/>
                      <a:endParaRPr lang="en-GB" sz="700" dirty="0">
                        <a:solidFill>
                          <a:schemeClr val="bg1"/>
                        </a:solidFill>
                        <a:latin typeface="Fira Sans Regular"/>
                        <a:cs typeface="Fira Sans Regular"/>
                      </a:endParaRP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Lanette 16</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dirty="0">
                          <a:effectLst/>
                          <a:latin typeface="Fira Sans"/>
                          <a:ea typeface="Trebuchet MS"/>
                          <a:cs typeface="Times New Roman"/>
                        </a:rPr>
                        <a:t>CETYL ALCOHOL</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dirty="0">
                          <a:effectLst/>
                          <a:latin typeface="Fira Sans"/>
                          <a:ea typeface="Trebuchet MS"/>
                          <a:cs typeface="Times New Roman"/>
                        </a:rPr>
                        <a:t>1,00</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10011"/>
                  </a:ext>
                </a:extLst>
              </a:tr>
              <a:tr h="0">
                <a:tc rowSpan="2">
                  <a:txBody>
                    <a:bodyPr/>
                    <a:lstStyle/>
                    <a:p>
                      <a:pPr algn="l"/>
                      <a:r>
                        <a:rPr lang="en-GB" sz="700" dirty="0">
                          <a:solidFill>
                            <a:schemeClr val="bg1"/>
                          </a:solidFill>
                          <a:latin typeface="Fira Sans Regular"/>
                          <a:cs typeface="Fira Sans Regular"/>
                        </a:rPr>
                        <a:t>D</a:t>
                      </a: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VALVANCE</a:t>
                      </a:r>
                      <a:r>
                        <a:rPr lang="en-GB" sz="800" b="1" baseline="30000" dirty="0">
                          <a:solidFill>
                            <a:srgbClr val="0070BA"/>
                          </a:solidFill>
                          <a:effectLst/>
                          <a:latin typeface="Fira Sans"/>
                          <a:ea typeface="Trebuchet MS"/>
                          <a:cs typeface="Times New Roman"/>
                        </a:rPr>
                        <a:t>®</a:t>
                      </a:r>
                      <a:r>
                        <a:rPr lang="en-GB" sz="800" b="1" dirty="0">
                          <a:solidFill>
                            <a:srgbClr val="0070BA"/>
                          </a:solidFill>
                          <a:effectLst/>
                          <a:latin typeface="Fira Sans"/>
                          <a:ea typeface="Trebuchet MS"/>
                          <a:cs typeface="Times New Roman"/>
                        </a:rPr>
                        <a:t> </a:t>
                      </a:r>
                      <a:r>
                        <a:rPr lang="en-GB" sz="800" b="1" i="1" dirty="0">
                          <a:solidFill>
                            <a:srgbClr val="0070BA"/>
                          </a:solidFill>
                          <a:effectLst/>
                          <a:latin typeface="Fira Sans"/>
                          <a:ea typeface="Trebuchet MS"/>
                          <a:cs typeface="Times New Roman"/>
                        </a:rPr>
                        <a:t>Touch</a:t>
                      </a:r>
                      <a:r>
                        <a:rPr lang="en-GB" sz="800" b="1" dirty="0">
                          <a:solidFill>
                            <a:srgbClr val="0070BA"/>
                          </a:solidFill>
                          <a:effectLst/>
                          <a:latin typeface="Fira Sans"/>
                          <a:ea typeface="Trebuchet MS"/>
                          <a:cs typeface="Times New Roman"/>
                        </a:rPr>
                        <a:t> 210</a:t>
                      </a:r>
                      <a:endParaRPr lang="en-GB" sz="1050" b="1" dirty="0">
                        <a:solidFill>
                          <a:srgbClr val="0070BA"/>
                        </a:solidFill>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SILICA</a:t>
                      </a:r>
                      <a:endParaRPr lang="en-GB" sz="1050" b="1" dirty="0">
                        <a:solidFill>
                          <a:srgbClr val="0070BA"/>
                        </a:solidFill>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b="1" dirty="0">
                          <a:solidFill>
                            <a:srgbClr val="0070BA"/>
                          </a:solidFill>
                          <a:effectLst/>
                          <a:latin typeface="Fira Sans"/>
                          <a:ea typeface="Trebuchet MS"/>
                          <a:cs typeface="Times New Roman"/>
                        </a:rPr>
                        <a:t>3,00</a:t>
                      </a:r>
                      <a:endParaRPr lang="en-GB" sz="1050" b="1" dirty="0">
                        <a:solidFill>
                          <a:srgbClr val="0070BA"/>
                        </a:solidFill>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10012"/>
                  </a:ext>
                </a:extLst>
              </a:tr>
              <a:tr h="0">
                <a:tc vMerge="1">
                  <a:txBody>
                    <a:bodyPr/>
                    <a:lstStyle/>
                    <a:p>
                      <a:pPr algn="l"/>
                      <a:endParaRPr lang="en-GB" sz="700" dirty="0">
                        <a:solidFill>
                          <a:schemeClr val="bg1"/>
                        </a:solidFill>
                        <a:latin typeface="Fira Sans Regular"/>
                        <a:cs typeface="Fira Sans Regular"/>
                      </a:endParaRP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Unipure White LC 981</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dirty="0">
                          <a:effectLst/>
                          <a:latin typeface="Fira Sans"/>
                          <a:ea typeface="Trebuchet MS"/>
                          <a:cs typeface="Times New Roman"/>
                        </a:rPr>
                        <a:t>CI 77891</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dirty="0">
                          <a:effectLst/>
                          <a:latin typeface="Fira Sans"/>
                          <a:ea typeface="Trebuchet MS"/>
                          <a:cs typeface="Times New Roman"/>
                        </a:rPr>
                        <a:t>2,00</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10013"/>
                  </a:ext>
                </a:extLst>
              </a:tr>
              <a:tr h="0">
                <a:tc rowSpan="2">
                  <a:txBody>
                    <a:bodyPr/>
                    <a:lstStyle/>
                    <a:p>
                      <a:pPr algn="l"/>
                      <a:r>
                        <a:rPr lang="en-GB" sz="700" dirty="0">
                          <a:solidFill>
                            <a:schemeClr val="bg1"/>
                          </a:solidFill>
                          <a:latin typeface="Fira Sans Regular"/>
                          <a:cs typeface="Fira Sans Regular"/>
                        </a:rPr>
                        <a:t>E</a:t>
                      </a: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a:effectLst/>
                          <a:latin typeface="Fira Sans"/>
                          <a:ea typeface="Trebuchet MS"/>
                          <a:cs typeface="Times New Roman"/>
                        </a:rPr>
                        <a:t>Perfume</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dirty="0">
                          <a:effectLst/>
                          <a:latin typeface="Fira Sans"/>
                          <a:ea typeface="Trebuchet MS"/>
                          <a:cs typeface="Times New Roman"/>
                        </a:rPr>
                        <a:t>PARFUM</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dirty="0">
                          <a:effectLst/>
                          <a:latin typeface="Fira Sans"/>
                          <a:ea typeface="Trebuchet MS"/>
                          <a:cs typeface="Times New Roman"/>
                        </a:rPr>
                        <a:t>0,10</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10014"/>
                  </a:ext>
                </a:extLst>
              </a:tr>
              <a:tr h="0">
                <a:tc vMerge="1">
                  <a:txBody>
                    <a:bodyPr/>
                    <a:lstStyle/>
                    <a:p>
                      <a:pPr algn="l"/>
                      <a:endParaRPr lang="en-GB" sz="700" dirty="0">
                        <a:solidFill>
                          <a:schemeClr val="bg1"/>
                        </a:solidFill>
                        <a:latin typeface="Fira Sans Regular"/>
                        <a:cs typeface="Fira Sans Regular"/>
                      </a:endParaRP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ALPAFLOR</a:t>
                      </a:r>
                      <a:r>
                        <a:rPr lang="en-GB" sz="800" b="1" baseline="30000" dirty="0">
                          <a:solidFill>
                            <a:srgbClr val="0070BA"/>
                          </a:solidFill>
                          <a:effectLst/>
                          <a:latin typeface="Fira Sans"/>
                          <a:ea typeface="Trebuchet MS"/>
                          <a:cs typeface="Times New Roman"/>
                        </a:rPr>
                        <a:t>®</a:t>
                      </a:r>
                      <a:r>
                        <a:rPr lang="en-GB" sz="800" b="1" dirty="0">
                          <a:solidFill>
                            <a:srgbClr val="0070BA"/>
                          </a:solidFill>
                          <a:effectLst/>
                          <a:latin typeface="Fira Sans"/>
                          <a:ea typeface="Trebuchet MS"/>
                          <a:cs typeface="Times New Roman"/>
                        </a:rPr>
                        <a:t> ALP-SEBUM CB</a:t>
                      </a:r>
                      <a:endParaRPr lang="en-GB" sz="1050" b="1" dirty="0">
                        <a:solidFill>
                          <a:srgbClr val="0070BA"/>
                        </a:solidFill>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GLYCERIN, AQUA, EPILOBIUM FLEISCHERI FLOWER / LEAF / STEM EXTRACT, CITRIC ACID</a:t>
                      </a:r>
                      <a:endParaRPr lang="en-GB" sz="1050" b="1" dirty="0">
                        <a:solidFill>
                          <a:srgbClr val="0070BA"/>
                        </a:solidFill>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b="1" dirty="0">
                          <a:solidFill>
                            <a:srgbClr val="0070BA"/>
                          </a:solidFill>
                          <a:effectLst/>
                          <a:latin typeface="Fira Sans"/>
                          <a:ea typeface="Trebuchet MS"/>
                          <a:cs typeface="Times New Roman"/>
                        </a:rPr>
                        <a:t>3,00</a:t>
                      </a:r>
                      <a:endParaRPr lang="en-GB" sz="1050" b="1" dirty="0">
                        <a:solidFill>
                          <a:srgbClr val="0070BA"/>
                        </a:solidFill>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10015"/>
                  </a:ext>
                </a:extLst>
              </a:tr>
              <a:tr h="0">
                <a:tc rowSpan="2">
                  <a:txBody>
                    <a:bodyPr/>
                    <a:lstStyle/>
                    <a:p>
                      <a:pPr algn="l"/>
                      <a:r>
                        <a:rPr lang="en-GB" sz="700" dirty="0">
                          <a:solidFill>
                            <a:schemeClr val="bg1"/>
                          </a:solidFill>
                          <a:latin typeface="Fira Sans Regular"/>
                          <a:cs typeface="Fira Sans Regular"/>
                        </a:rPr>
                        <a:t>F</a:t>
                      </a: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err="1">
                          <a:effectLst/>
                          <a:latin typeface="Fira Sans"/>
                          <a:ea typeface="Trebuchet MS"/>
                          <a:cs typeface="Times New Roman"/>
                        </a:rPr>
                        <a:t>Argan</a:t>
                      </a:r>
                      <a:r>
                        <a:rPr lang="en-GB" sz="800" dirty="0">
                          <a:effectLst/>
                          <a:latin typeface="Fira Sans"/>
                          <a:ea typeface="Trebuchet MS"/>
                          <a:cs typeface="Times New Roman"/>
                        </a:rPr>
                        <a:t> </a:t>
                      </a:r>
                      <a:r>
                        <a:rPr lang="en-GB" sz="800" dirty="0" err="1">
                          <a:effectLst/>
                          <a:latin typeface="Fira Sans"/>
                          <a:ea typeface="Trebuchet MS"/>
                          <a:cs typeface="Times New Roman"/>
                        </a:rPr>
                        <a:t>BioEXFOLIATOR</a:t>
                      </a:r>
                      <a:r>
                        <a:rPr lang="en-GB" sz="800" dirty="0">
                          <a:effectLst/>
                          <a:latin typeface="Fira Sans"/>
                          <a:ea typeface="Trebuchet MS"/>
                          <a:cs typeface="Times New Roman"/>
                        </a:rPr>
                        <a:t> 500</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dirty="0">
                          <a:effectLst/>
                          <a:latin typeface="Fira Sans"/>
                          <a:ea typeface="Trebuchet MS"/>
                          <a:cs typeface="Times New Roman"/>
                        </a:rPr>
                        <a:t>ARGANIA SPINOSA SHELL POWDER</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dirty="0">
                          <a:effectLst/>
                          <a:latin typeface="Fira Sans"/>
                          <a:ea typeface="Trebuchet MS"/>
                          <a:cs typeface="Times New Roman"/>
                        </a:rPr>
                        <a:t>2,00</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10016"/>
                  </a:ext>
                </a:extLst>
              </a:tr>
              <a:tr h="0">
                <a:tc vMerge="1">
                  <a:txBody>
                    <a:bodyPr/>
                    <a:lstStyle/>
                    <a:p>
                      <a:pPr algn="l"/>
                      <a:endParaRPr lang="en-GB" sz="700" dirty="0">
                        <a:solidFill>
                          <a:schemeClr val="bg1"/>
                        </a:solidFill>
                        <a:latin typeface="Fira Sans Regular"/>
                        <a:cs typeface="Fira Sans Regular"/>
                      </a:endParaRPr>
                    </a:p>
                  </a:txBody>
                  <a:tcPr marL="72000" marR="72000" marT="10800" marB="252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Beige Montmorillonite Clay</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a:effectLst/>
                          <a:latin typeface="Fira Sans"/>
                          <a:ea typeface="Trebuchet MS"/>
                          <a:cs typeface="Times New Roman"/>
                        </a:rPr>
                        <a:t>MONTMORILLONITE</a:t>
                      </a:r>
                      <a:endParaRPr lang="en-GB" sz="105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dirty="0">
                          <a:effectLst/>
                          <a:latin typeface="Fira Sans"/>
                          <a:ea typeface="Trebuchet MS"/>
                          <a:cs typeface="Times New Roman"/>
                        </a:rPr>
                        <a:t>15,00</a:t>
                      </a:r>
                      <a:endParaRPr lang="en-GB" sz="1050" dirty="0">
                        <a:effectLst/>
                        <a:latin typeface="Fira Sans"/>
                        <a:ea typeface="Trebuchet MS"/>
                        <a:cs typeface="Times New Roman"/>
                      </a:endParaRPr>
                    </a:p>
                  </a:txBody>
                  <a:tcPr marL="72000" marR="72000" marT="10800" marB="252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10017"/>
                  </a:ext>
                </a:extLst>
              </a:tr>
            </a:tbl>
          </a:graphicData>
        </a:graphic>
      </p:graphicFrame>
      <p:sp>
        <p:nvSpPr>
          <p:cNvPr id="11" name="Rectangle 10"/>
          <p:cNvSpPr/>
          <p:nvPr/>
        </p:nvSpPr>
        <p:spPr>
          <a:xfrm>
            <a:off x="6317151" y="4990158"/>
            <a:ext cx="666849" cy="123111"/>
          </a:xfrm>
          <a:prstGeom prst="rect">
            <a:avLst/>
          </a:prstGeom>
        </p:spPr>
        <p:txBody>
          <a:bodyPr wrap="none" lIns="0" tIns="0" rIns="0" bIns="0">
            <a:spAutoFit/>
          </a:bodyPr>
          <a:lstStyle/>
          <a:p>
            <a:pPr algn="r"/>
            <a:r>
              <a:rPr lang="en-GB" sz="800" b="1" dirty="0">
                <a:solidFill>
                  <a:srgbClr val="007E4B"/>
                </a:solidFill>
              </a:rPr>
              <a:t>SK-E-101648-18</a:t>
            </a:r>
            <a:endParaRPr lang="en-GB" sz="800" dirty="0">
              <a:solidFill>
                <a:srgbClr val="007E4B"/>
              </a:solidFill>
            </a:endParaRPr>
          </a:p>
        </p:txBody>
      </p:sp>
      <p:sp>
        <p:nvSpPr>
          <p:cNvPr id="12" name="Text Placeholder 4">
            <a:extLst>
              <a:ext uri="{FF2B5EF4-FFF2-40B4-BE49-F238E27FC236}">
                <a16:creationId xmlns:a16="http://schemas.microsoft.com/office/drawing/2014/main" id="{B781E39C-C2A3-F442-B0E8-536986DB9FEA}"/>
              </a:ext>
            </a:extLst>
          </p:cNvPr>
          <p:cNvSpPr txBox="1">
            <a:spLocks/>
          </p:cNvSpPr>
          <p:nvPr/>
        </p:nvSpPr>
        <p:spPr>
          <a:xfrm>
            <a:off x="3869393" y="5208754"/>
            <a:ext cx="3114607" cy="68095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ts val="900"/>
              </a:lnSpc>
              <a:spcBef>
                <a:spcPts val="400"/>
              </a:spcBef>
            </a:pPr>
            <a:r>
              <a:rPr lang="en-GB" sz="800" dirty="0"/>
              <a:t>Add ingredients of phase D. Cool down to room temperature under stirring</a:t>
            </a:r>
          </a:p>
          <a:p>
            <a:pPr fontAlgn="t">
              <a:lnSpc>
                <a:spcPts val="900"/>
              </a:lnSpc>
              <a:spcBef>
                <a:spcPts val="400"/>
              </a:spcBef>
            </a:pPr>
            <a:r>
              <a:rPr lang="en-GB" sz="800" dirty="0"/>
              <a:t>Below 40°C, add ingredients of phase E. Change the stirrer for an Anchor one</a:t>
            </a:r>
          </a:p>
          <a:p>
            <a:pPr fontAlgn="t">
              <a:lnSpc>
                <a:spcPts val="900"/>
              </a:lnSpc>
              <a:spcBef>
                <a:spcPts val="400"/>
              </a:spcBef>
            </a:pPr>
            <a:r>
              <a:rPr lang="en-GB" sz="800" dirty="0"/>
              <a:t>Add ingredients of phase F and stir until it’s homogenous</a:t>
            </a:r>
          </a:p>
        </p:txBody>
      </p:sp>
    </p:spTree>
    <p:extLst>
      <p:ext uri="{BB962C8B-B14F-4D97-AF65-F5344CB8AC3E}">
        <p14:creationId xmlns:p14="http://schemas.microsoft.com/office/powerpoint/2010/main" val="3571426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8</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US" dirty="0" err="1"/>
              <a:t>UltiMatte</a:t>
            </a:r>
            <a:r>
              <a:rPr lang="en-US" dirty="0"/>
              <a:t> Loose Powder</a:t>
            </a: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US" i="0" dirty="0"/>
              <a:t>With ALPAFLOR</a:t>
            </a:r>
            <a:r>
              <a:rPr lang="en-US" i="0" baseline="30000" dirty="0"/>
              <a:t>®</a:t>
            </a:r>
            <a:r>
              <a:rPr lang="en-US" i="0" dirty="0"/>
              <a:t> ALP-SEBUM CB and VALVANCE</a:t>
            </a:r>
            <a:r>
              <a:rPr lang="en-US" i="0" baseline="30000" dirty="0"/>
              <a:t>®</a:t>
            </a:r>
            <a:r>
              <a:rPr lang="en-US" i="0" dirty="0"/>
              <a:t> </a:t>
            </a:r>
            <a:r>
              <a:rPr lang="en-US" dirty="0"/>
              <a:t>Touch</a:t>
            </a:r>
            <a:r>
              <a:rPr lang="en-US" i="0" dirty="0"/>
              <a:t> 210</a:t>
            </a:r>
          </a:p>
        </p:txBody>
      </p:sp>
      <p:sp>
        <p:nvSpPr>
          <p:cNvPr id="5" name="Text Placeholder 4">
            <a:extLst>
              <a:ext uri="{FF2B5EF4-FFF2-40B4-BE49-F238E27FC236}">
                <a16:creationId xmlns:a16="http://schemas.microsoft.com/office/drawing/2014/main" id="{B781E39C-C2A3-F442-B0E8-536986DB9FEA}"/>
              </a:ext>
            </a:extLst>
          </p:cNvPr>
          <p:cNvSpPr>
            <a:spLocks noGrp="1"/>
          </p:cNvSpPr>
          <p:nvPr>
            <p:ph type="body" sz="quarter" idx="14"/>
          </p:nvPr>
        </p:nvSpPr>
        <p:spPr>
          <a:xfrm>
            <a:off x="7257969" y="1549909"/>
            <a:ext cx="4674575" cy="4178067"/>
          </a:xfrm>
        </p:spPr>
        <p:txBody>
          <a:bodyPr wrap="square">
            <a:spAutoFit/>
          </a:bodyPr>
          <a:lstStyle/>
          <a:p>
            <a:pPr marL="0" indent="0" fontAlgn="base">
              <a:lnSpc>
                <a:spcPts val="1800"/>
              </a:lnSpc>
              <a:buNone/>
            </a:pPr>
            <a:r>
              <a:rPr lang="en-US" sz="1400" dirty="0">
                <a:cs typeface="Times New Roman" panose="02020603050405020304" pitchFamily="18" charset="0"/>
              </a:rPr>
              <a:t>This loose powder with ALPAFLOR</a:t>
            </a:r>
            <a:r>
              <a:rPr lang="en-US" sz="1400" baseline="30000" dirty="0">
                <a:cs typeface="Times New Roman" panose="02020603050405020304" pitchFamily="18" charset="0"/>
              </a:rPr>
              <a:t>®</a:t>
            </a:r>
            <a:r>
              <a:rPr lang="en-US" sz="1400" dirty="0">
                <a:cs typeface="Times New Roman" panose="02020603050405020304" pitchFamily="18" charset="0"/>
              </a:rPr>
              <a:t> ALP-SEBUM CB and VALVANCE</a:t>
            </a:r>
            <a:r>
              <a:rPr lang="en-US" sz="1400" baseline="30000" dirty="0">
                <a:cs typeface="Times New Roman" panose="02020603050405020304" pitchFamily="18" charset="0"/>
              </a:rPr>
              <a:t>®</a:t>
            </a:r>
            <a:r>
              <a:rPr lang="en-US" sz="1400" dirty="0">
                <a:cs typeface="Times New Roman" panose="02020603050405020304" pitchFamily="18" charset="0"/>
              </a:rPr>
              <a:t> </a:t>
            </a:r>
            <a:r>
              <a:rPr lang="en-US" sz="1400" i="1" dirty="0">
                <a:cs typeface="Times New Roman" panose="02020603050405020304" pitchFamily="18" charset="0"/>
              </a:rPr>
              <a:t>Touch</a:t>
            </a:r>
            <a:r>
              <a:rPr lang="en-US" sz="1400" dirty="0">
                <a:cs typeface="Times New Roman" panose="02020603050405020304" pitchFamily="18" charset="0"/>
              </a:rPr>
              <a:t> 210, is ideal to combat shiny skin, absorbing excess oil, blurs the appearance of pores and other skin imperfections. It provides a dry, silky veil with the perfect even matte and flawless finish. </a:t>
            </a:r>
          </a:p>
          <a:p>
            <a:pPr marL="0" indent="0" fontAlgn="base">
              <a:lnSpc>
                <a:spcPts val="1800"/>
              </a:lnSpc>
              <a:buNone/>
            </a:pPr>
            <a:r>
              <a:rPr lang="en-US" sz="1400" dirty="0">
                <a:cs typeface="Times New Roman" panose="02020603050405020304" pitchFamily="18" charset="0"/>
              </a:rPr>
              <a:t>Mask friendly make-up: this powder applied on top of foundation or BB cream fixes your make-up </a:t>
            </a:r>
            <a:br>
              <a:rPr lang="en-US" sz="1400" dirty="0">
                <a:cs typeface="Times New Roman" panose="02020603050405020304" pitchFamily="18" charset="0"/>
              </a:rPr>
            </a:br>
            <a:r>
              <a:rPr lang="en-US" sz="1400" dirty="0">
                <a:cs typeface="Times New Roman" panose="02020603050405020304" pitchFamily="18" charset="0"/>
              </a:rPr>
              <a:t>avoiding any product</a:t>
            </a:r>
            <a:br>
              <a:rPr lang="en-US" sz="1400" dirty="0">
                <a:cs typeface="Times New Roman" panose="02020603050405020304" pitchFamily="18" charset="0"/>
              </a:rPr>
            </a:br>
            <a:r>
              <a:rPr lang="en-US" sz="1400" dirty="0">
                <a:cs typeface="Times New Roman" panose="02020603050405020304" pitchFamily="18" charset="0"/>
              </a:rPr>
              <a:t>transfer to the mask. </a:t>
            </a:r>
          </a:p>
          <a:p>
            <a:pPr marL="0" indent="0" fontAlgn="base">
              <a:lnSpc>
                <a:spcPts val="1800"/>
              </a:lnSpc>
              <a:buNone/>
            </a:pPr>
            <a:r>
              <a:rPr lang="en-US" sz="1400" dirty="0">
                <a:cs typeface="Times New Roman" panose="02020603050405020304" pitchFamily="18" charset="0"/>
              </a:rPr>
              <a:t>The natural</a:t>
            </a:r>
            <a:br>
              <a:rPr lang="en-US" sz="1400" dirty="0">
                <a:cs typeface="Times New Roman" panose="02020603050405020304" pitchFamily="18" charset="0"/>
              </a:rPr>
            </a:br>
            <a:r>
              <a:rPr lang="en-US" sz="1400" dirty="0">
                <a:cs typeface="Times New Roman" panose="02020603050405020304" pitchFamily="18" charset="0"/>
              </a:rPr>
              <a:t>formulation made with</a:t>
            </a:r>
            <a:br>
              <a:rPr lang="en-US" sz="1400" dirty="0">
                <a:cs typeface="Times New Roman" panose="02020603050405020304" pitchFamily="18" charset="0"/>
              </a:rPr>
            </a:br>
            <a:r>
              <a:rPr lang="en-US" sz="1400" dirty="0">
                <a:cs typeface="Times New Roman" panose="02020603050405020304" pitchFamily="18" charset="0"/>
              </a:rPr>
              <a:t>very few and more</a:t>
            </a:r>
            <a:br>
              <a:rPr lang="en-US" sz="1400" dirty="0">
                <a:cs typeface="Times New Roman" panose="02020603050405020304" pitchFamily="18" charset="0"/>
              </a:rPr>
            </a:br>
            <a:r>
              <a:rPr lang="en-US" sz="1400" dirty="0">
                <a:cs typeface="Times New Roman" panose="02020603050405020304" pitchFamily="18" charset="0"/>
              </a:rPr>
              <a:t>than 99% naturally</a:t>
            </a:r>
            <a:br>
              <a:rPr lang="en-US" sz="1400" dirty="0">
                <a:cs typeface="Times New Roman" panose="02020603050405020304" pitchFamily="18" charset="0"/>
              </a:rPr>
            </a:br>
            <a:r>
              <a:rPr lang="en-US" sz="1400" dirty="0">
                <a:cs typeface="Times New Roman" panose="02020603050405020304" pitchFamily="18" charset="0"/>
              </a:rPr>
              <a:t>derived ingredients</a:t>
            </a:r>
            <a:br>
              <a:rPr lang="en-US" sz="1400" dirty="0">
                <a:cs typeface="Times New Roman" panose="02020603050405020304" pitchFamily="18" charset="0"/>
              </a:rPr>
            </a:br>
            <a:r>
              <a:rPr lang="en-US" sz="1400" dirty="0">
                <a:cs typeface="Times New Roman" panose="02020603050405020304" pitchFamily="18" charset="0"/>
              </a:rPr>
              <a:t>is compliant with</a:t>
            </a:r>
            <a:br>
              <a:rPr lang="en-US" sz="1400" dirty="0">
                <a:cs typeface="Times New Roman" panose="02020603050405020304" pitchFamily="18" charset="0"/>
              </a:rPr>
            </a:br>
            <a:r>
              <a:rPr lang="en-US" sz="1400" dirty="0">
                <a:cs typeface="Times New Roman" panose="02020603050405020304" pitchFamily="18" charset="0"/>
              </a:rPr>
              <a:t>Cosmos Natural </a:t>
            </a:r>
            <a:br>
              <a:rPr lang="en-US" sz="1400" dirty="0">
                <a:cs typeface="Times New Roman" panose="02020603050405020304" pitchFamily="18" charset="0"/>
              </a:rPr>
            </a:br>
            <a:r>
              <a:rPr lang="en-US" sz="1400" dirty="0">
                <a:cs typeface="Times New Roman" panose="02020603050405020304" pitchFamily="18" charset="0"/>
              </a:rPr>
              <a:t>standards. </a:t>
            </a:r>
          </a:p>
        </p:txBody>
      </p:sp>
      <p:sp>
        <p:nvSpPr>
          <p:cNvPr id="8" name="Text Placeholder 4">
            <a:extLst>
              <a:ext uri="{FF2B5EF4-FFF2-40B4-BE49-F238E27FC236}">
                <a16:creationId xmlns:a16="http://schemas.microsoft.com/office/drawing/2014/main" id="{B781E39C-C2A3-F442-B0E8-536986DB9FEA}"/>
              </a:ext>
            </a:extLst>
          </p:cNvPr>
          <p:cNvSpPr txBox="1">
            <a:spLocks/>
          </p:cNvSpPr>
          <p:nvPr/>
        </p:nvSpPr>
        <p:spPr>
          <a:xfrm>
            <a:off x="468000" y="2837358"/>
            <a:ext cx="4100298" cy="283411"/>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lnSpc>
                <a:spcPts val="900"/>
              </a:lnSpc>
              <a:spcBef>
                <a:spcPts val="400"/>
              </a:spcBef>
            </a:pPr>
            <a:r>
              <a:rPr lang="en-US" sz="800" dirty="0"/>
              <a:t>Premix the powders with a dispersing stirrer and stir until it’s homogenous. </a:t>
            </a:r>
          </a:p>
          <a:p>
            <a:pPr fontAlgn="base">
              <a:lnSpc>
                <a:spcPts val="900"/>
              </a:lnSpc>
              <a:spcBef>
                <a:spcPts val="400"/>
              </a:spcBef>
            </a:pPr>
            <a:r>
              <a:rPr lang="en-US" sz="800" dirty="0"/>
              <a:t>Add ingredients of phase B and stir until it's homogenous and dry. </a:t>
            </a:r>
          </a:p>
        </p:txBody>
      </p:sp>
      <p:graphicFrame>
        <p:nvGraphicFramePr>
          <p:cNvPr id="9" name="Table 8">
            <a:extLst>
              <a:ext uri="{FF2B5EF4-FFF2-40B4-BE49-F238E27FC236}">
                <a16:creationId xmlns:a16="http://schemas.microsoft.com/office/drawing/2014/main" id="{EF8683B9-7868-264A-9D0B-E4FD6EE495FF}"/>
              </a:ext>
            </a:extLst>
          </p:cNvPr>
          <p:cNvGraphicFramePr>
            <a:graphicFrameLocks noGrp="1"/>
          </p:cNvGraphicFramePr>
          <p:nvPr>
            <p:extLst>
              <p:ext uri="{D42A27DB-BD31-4B8C-83A1-F6EECF244321}">
                <p14:modId xmlns:p14="http://schemas.microsoft.com/office/powerpoint/2010/main" val="1967301931"/>
              </p:ext>
            </p:extLst>
          </p:nvPr>
        </p:nvGraphicFramePr>
        <p:xfrm>
          <a:off x="468000" y="1549909"/>
          <a:ext cx="6516000" cy="1136800"/>
        </p:xfrm>
        <a:graphic>
          <a:graphicData uri="http://schemas.openxmlformats.org/drawingml/2006/table">
            <a:tbl>
              <a:tblPr firstRow="1" bandRow="1">
                <a:tableStyleId>{5940675A-B579-460E-94D1-54222C63F5DA}</a:tableStyleId>
              </a:tblPr>
              <a:tblGrid>
                <a:gridCol w="233357">
                  <a:extLst>
                    <a:ext uri="{9D8B030D-6E8A-4147-A177-3AD203B41FA5}">
                      <a16:colId xmlns:a16="http://schemas.microsoft.com/office/drawing/2014/main" val="1947976031"/>
                    </a:ext>
                  </a:extLst>
                </a:gridCol>
                <a:gridCol w="1677570">
                  <a:extLst>
                    <a:ext uri="{9D8B030D-6E8A-4147-A177-3AD203B41FA5}">
                      <a16:colId xmlns:a16="http://schemas.microsoft.com/office/drawing/2014/main" val="1556961183"/>
                    </a:ext>
                  </a:extLst>
                </a:gridCol>
                <a:gridCol w="4065073">
                  <a:extLst>
                    <a:ext uri="{9D8B030D-6E8A-4147-A177-3AD203B41FA5}">
                      <a16:colId xmlns:a16="http://schemas.microsoft.com/office/drawing/2014/main" val="3323562828"/>
                    </a:ext>
                  </a:extLst>
                </a:gridCol>
                <a:gridCol w="540000">
                  <a:extLst>
                    <a:ext uri="{9D8B030D-6E8A-4147-A177-3AD203B41FA5}">
                      <a16:colId xmlns:a16="http://schemas.microsoft.com/office/drawing/2014/main" val="3067266688"/>
                    </a:ext>
                  </a:extLst>
                </a:gridCol>
              </a:tblGrid>
              <a:tr h="0">
                <a:tc>
                  <a:txBody>
                    <a:bodyPr/>
                    <a:lstStyle/>
                    <a:p>
                      <a:pPr algn="l"/>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r>
                        <a:rPr lang="en-GB" sz="700" dirty="0">
                          <a:solidFill>
                            <a:schemeClr val="bg1"/>
                          </a:solidFill>
                          <a:latin typeface="Fira Sans Regular"/>
                          <a:cs typeface="Fira Sans Regular"/>
                        </a:rPr>
                        <a:t>INGREDIENTS</a:t>
                      </a: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r>
                        <a:rPr lang="en-GB" sz="700" dirty="0">
                          <a:solidFill>
                            <a:schemeClr val="bg1"/>
                          </a:solidFill>
                          <a:latin typeface="Fira Sans Regular"/>
                          <a:cs typeface="Fira Sans Regular"/>
                        </a:rPr>
                        <a:t>INCI NAME</a:t>
                      </a: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gn="ctr"/>
                      <a:r>
                        <a:rPr lang="en-GB" sz="700" dirty="0">
                          <a:solidFill>
                            <a:schemeClr val="bg1"/>
                          </a:solidFill>
                          <a:latin typeface="Fira Sans Regular"/>
                          <a:cs typeface="Fira Sans Regular"/>
                        </a:rPr>
                        <a:t>% W/W</a:t>
                      </a: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extLst>
                  <a:ext uri="{0D108BD9-81ED-4DB2-BD59-A6C34878D82A}">
                    <a16:rowId xmlns:a16="http://schemas.microsoft.com/office/drawing/2014/main" val="3576349374"/>
                  </a:ext>
                </a:extLst>
              </a:tr>
              <a:tr h="0">
                <a:tc>
                  <a:txBody>
                    <a:bodyPr/>
                    <a:lstStyle/>
                    <a:p>
                      <a:pPr algn="l"/>
                      <a:r>
                        <a:rPr lang="en-GB" sz="700" dirty="0">
                          <a:solidFill>
                            <a:schemeClr val="bg1"/>
                          </a:solidFill>
                          <a:latin typeface="Fira Sans Regular"/>
                          <a:cs typeface="Fira Sans Regular"/>
                        </a:rPr>
                        <a:t>A</a:t>
                      </a: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a:effectLst/>
                          <a:latin typeface="Fira Sans"/>
                          <a:ea typeface="Trebuchet MS"/>
                          <a:cs typeface="Times New Roman"/>
                        </a:rPr>
                        <a:t>Red </a:t>
                      </a:r>
                      <a:r>
                        <a:rPr lang="en-GB" sz="800" dirty="0" err="1">
                          <a:effectLst/>
                          <a:latin typeface="Fira Sans"/>
                          <a:ea typeface="Trebuchet MS"/>
                          <a:cs typeface="Times New Roman"/>
                        </a:rPr>
                        <a:t>Montmorillonite</a:t>
                      </a:r>
                      <a:r>
                        <a:rPr lang="en-GB" sz="800" dirty="0">
                          <a:effectLst/>
                          <a:latin typeface="Fira Sans"/>
                          <a:ea typeface="Trebuchet MS"/>
                          <a:cs typeface="Times New Roman"/>
                        </a:rPr>
                        <a:t> Clay</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a:effectLst/>
                          <a:latin typeface="Fira Sans"/>
                          <a:ea typeface="Trebuchet MS"/>
                          <a:cs typeface="Times New Roman"/>
                        </a:rPr>
                        <a:t>MONTMORILLONITE</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dirty="0">
                          <a:effectLst/>
                          <a:latin typeface="Fira Sans"/>
                          <a:ea typeface="Trebuchet MS"/>
                          <a:cs typeface="Times New Roman"/>
                        </a:rPr>
                        <a:t>6,00</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316671203"/>
                  </a:ext>
                </a:extLst>
              </a:tr>
              <a:tr h="0">
                <a:tc>
                  <a:txBody>
                    <a:bodyPr/>
                    <a:lstStyle/>
                    <a:p>
                      <a:pPr algn="l"/>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b="1" dirty="0">
                          <a:effectLst/>
                          <a:latin typeface="Fira Sans"/>
                          <a:ea typeface="Trebuchet MS"/>
                          <a:cs typeface="Times New Roman"/>
                        </a:rPr>
                        <a:t>VALVANCE</a:t>
                      </a:r>
                      <a:r>
                        <a:rPr lang="en-GB" sz="800" b="1" baseline="30000" dirty="0">
                          <a:effectLst/>
                          <a:latin typeface="Fira Sans"/>
                          <a:ea typeface="Trebuchet MS"/>
                          <a:cs typeface="Times New Roman"/>
                        </a:rPr>
                        <a:t>®</a:t>
                      </a:r>
                      <a:r>
                        <a:rPr lang="en-GB" sz="800" b="1" dirty="0">
                          <a:effectLst/>
                          <a:latin typeface="Fira Sans"/>
                          <a:ea typeface="Trebuchet MS"/>
                          <a:cs typeface="Times New Roman"/>
                        </a:rPr>
                        <a:t> </a:t>
                      </a:r>
                      <a:r>
                        <a:rPr lang="en-GB" sz="800" b="1" i="1" dirty="0">
                          <a:effectLst/>
                          <a:latin typeface="Fira Sans"/>
                          <a:ea typeface="Trebuchet MS"/>
                          <a:cs typeface="Times New Roman"/>
                        </a:rPr>
                        <a:t>Touch</a:t>
                      </a:r>
                      <a:r>
                        <a:rPr lang="en-GB" sz="800" b="1" dirty="0">
                          <a:effectLst/>
                          <a:latin typeface="Fira Sans"/>
                          <a:ea typeface="Trebuchet MS"/>
                          <a:cs typeface="Times New Roman"/>
                        </a:rPr>
                        <a:t> 210</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dirty="0">
                          <a:effectLst/>
                          <a:latin typeface="Fira Sans"/>
                          <a:ea typeface="Trebuchet MS"/>
                          <a:cs typeface="Times New Roman"/>
                        </a:rPr>
                        <a:t>SILICA</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dirty="0">
                          <a:effectLst/>
                          <a:latin typeface="Fira Sans"/>
                          <a:ea typeface="Trebuchet MS"/>
                          <a:cs typeface="Times New Roman"/>
                        </a:rPr>
                        <a:t>82,00</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2621649631"/>
                  </a:ext>
                </a:extLst>
              </a:tr>
              <a:tr h="0">
                <a:tc>
                  <a:txBody>
                    <a:bodyPr/>
                    <a:lstStyle/>
                    <a:p>
                      <a:pPr algn="l"/>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Amidon de mais MST</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dirty="0">
                          <a:effectLst/>
                          <a:latin typeface="Fira Sans"/>
                          <a:ea typeface="Trebuchet MS"/>
                          <a:cs typeface="Times New Roman"/>
                        </a:rPr>
                        <a:t>ZEA MAYS STARCH</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dirty="0">
                          <a:effectLst/>
                          <a:latin typeface="Fira Sans"/>
                          <a:ea typeface="Trebuchet MS"/>
                          <a:cs typeface="Times New Roman"/>
                        </a:rPr>
                        <a:t>8,30</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1843915178"/>
                  </a:ext>
                </a:extLst>
              </a:tr>
              <a:tr h="0">
                <a:tc>
                  <a:txBody>
                    <a:bodyPr/>
                    <a:lstStyle/>
                    <a:p>
                      <a:pPr algn="l"/>
                      <a:r>
                        <a:rPr lang="en-GB" sz="700" dirty="0">
                          <a:solidFill>
                            <a:schemeClr val="bg1"/>
                          </a:solidFill>
                          <a:latin typeface="Fira Sans Regular"/>
                          <a:cs typeface="Fira Sans Regular"/>
                        </a:rPr>
                        <a:t>B</a:t>
                      </a: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ALPAFLOR</a:t>
                      </a:r>
                      <a:r>
                        <a:rPr lang="en-GB" sz="800" b="1" baseline="30000" dirty="0">
                          <a:solidFill>
                            <a:srgbClr val="0070BA"/>
                          </a:solidFill>
                          <a:effectLst/>
                          <a:latin typeface="Fira Sans"/>
                          <a:ea typeface="Trebuchet MS"/>
                          <a:cs typeface="Times New Roman"/>
                        </a:rPr>
                        <a:t>®</a:t>
                      </a:r>
                      <a:r>
                        <a:rPr lang="en-GB" sz="800" b="1" dirty="0">
                          <a:solidFill>
                            <a:srgbClr val="0070BA"/>
                          </a:solidFill>
                          <a:effectLst/>
                          <a:latin typeface="Fira Sans"/>
                          <a:ea typeface="Trebuchet MS"/>
                          <a:cs typeface="Times New Roman"/>
                        </a:rPr>
                        <a:t> ALP-SEBUM CB</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GLYCERIN, AQUA, EPILOBIUM FLEISCHERI FLOWER / LEAF / STEM EXTRACT, CITRIC ACID</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ctr">
                        <a:lnSpc>
                          <a:spcPts val="1200"/>
                        </a:lnSpc>
                        <a:spcAft>
                          <a:spcPts val="0"/>
                        </a:spcAft>
                      </a:pPr>
                      <a:r>
                        <a:rPr lang="en-GB" sz="800" b="1" dirty="0">
                          <a:solidFill>
                            <a:srgbClr val="0070BA"/>
                          </a:solidFill>
                          <a:effectLst/>
                          <a:latin typeface="Fira Sans"/>
                          <a:ea typeface="Trebuchet MS"/>
                          <a:cs typeface="Times New Roman"/>
                        </a:rPr>
                        <a:t>3,00</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4202901952"/>
                  </a:ext>
                </a:extLst>
              </a:tr>
              <a:tr h="0">
                <a:tc>
                  <a:txBody>
                    <a:bodyPr/>
                    <a:lstStyle/>
                    <a:p>
                      <a:pPr algn="l"/>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a:effectLst/>
                          <a:latin typeface="Fira Sans"/>
                          <a:ea typeface="Trebuchet MS"/>
                          <a:cs typeface="Times New Roman"/>
                        </a:rPr>
                        <a:t>Perfume</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dirty="0">
                          <a:effectLst/>
                          <a:latin typeface="Fira Sans"/>
                          <a:ea typeface="Trebuchet MS"/>
                          <a:cs typeface="Times New Roman"/>
                        </a:rPr>
                        <a:t>PARFUM</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ctr">
                        <a:lnSpc>
                          <a:spcPts val="1200"/>
                        </a:lnSpc>
                        <a:spcAft>
                          <a:spcPts val="0"/>
                        </a:spcAft>
                      </a:pPr>
                      <a:r>
                        <a:rPr lang="en-GB" sz="800" dirty="0">
                          <a:effectLst/>
                          <a:latin typeface="Fira Sans"/>
                          <a:ea typeface="Trebuchet MS"/>
                          <a:cs typeface="Times New Roman"/>
                        </a:rPr>
                        <a:t>0,70</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4102444586"/>
                  </a:ext>
                </a:extLst>
              </a:tr>
            </a:tbl>
          </a:graphicData>
        </a:graphic>
      </p:graphicFrame>
      <p:pic>
        <p:nvPicPr>
          <p:cNvPr id="11" name="Image 14" descr="Une image contenant tasse, table, café, assis&#10;&#10;Description générée automatiquement">
            <a:extLst>
              <a:ext uri="{FF2B5EF4-FFF2-40B4-BE49-F238E27FC236}">
                <a16:creationId xmlns:a16="http://schemas.microsoft.com/office/drawing/2014/main" id="{F1325BE4-3722-46D8-ACD2-ADDC5BAAD25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824542" y="3364433"/>
            <a:ext cx="3231214" cy="2606253"/>
          </a:xfrm>
          <a:prstGeom prst="rect">
            <a:avLst/>
          </a:prstGeom>
        </p:spPr>
      </p:pic>
      <p:sp>
        <p:nvSpPr>
          <p:cNvPr id="10" name="Rectangle 9"/>
          <p:cNvSpPr/>
          <p:nvPr/>
        </p:nvSpPr>
        <p:spPr>
          <a:xfrm>
            <a:off x="6368447" y="2837358"/>
            <a:ext cx="615553" cy="123111"/>
          </a:xfrm>
          <a:prstGeom prst="rect">
            <a:avLst/>
          </a:prstGeom>
        </p:spPr>
        <p:txBody>
          <a:bodyPr wrap="none" lIns="0" tIns="0" rIns="0" bIns="0">
            <a:spAutoFit/>
          </a:bodyPr>
          <a:lstStyle/>
          <a:p>
            <a:pPr algn="r"/>
            <a:r>
              <a:rPr lang="en-GB" sz="800" b="1" dirty="0">
                <a:solidFill>
                  <a:srgbClr val="007E4B"/>
                </a:solidFill>
              </a:rPr>
              <a:t>SK-E-101660-2</a:t>
            </a:r>
            <a:endParaRPr lang="en-GB" sz="800" dirty="0">
              <a:solidFill>
                <a:srgbClr val="007E4B"/>
              </a:solidFill>
            </a:endParaRPr>
          </a:p>
        </p:txBody>
      </p:sp>
    </p:spTree>
    <p:extLst>
      <p:ext uri="{BB962C8B-B14F-4D97-AF65-F5344CB8AC3E}">
        <p14:creationId xmlns:p14="http://schemas.microsoft.com/office/powerpoint/2010/main" val="1300695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EF8683B9-7868-264A-9D0B-E4FD6EE495FF}"/>
              </a:ext>
            </a:extLst>
          </p:cNvPr>
          <p:cNvGraphicFramePr>
            <a:graphicFrameLocks noGrp="1"/>
          </p:cNvGraphicFramePr>
          <p:nvPr>
            <p:extLst>
              <p:ext uri="{D42A27DB-BD31-4B8C-83A1-F6EECF244321}">
                <p14:modId xmlns:p14="http://schemas.microsoft.com/office/powerpoint/2010/main" val="972516056"/>
              </p:ext>
            </p:extLst>
          </p:nvPr>
        </p:nvGraphicFramePr>
        <p:xfrm>
          <a:off x="468000" y="1549909"/>
          <a:ext cx="6516000" cy="3241440"/>
        </p:xfrm>
        <a:graphic>
          <a:graphicData uri="http://schemas.openxmlformats.org/drawingml/2006/table">
            <a:tbl>
              <a:tblPr firstRow="1" bandRow="1">
                <a:tableStyleId>{5940675A-B579-460E-94D1-54222C63F5DA}</a:tableStyleId>
              </a:tblPr>
              <a:tblGrid>
                <a:gridCol w="233357">
                  <a:extLst>
                    <a:ext uri="{9D8B030D-6E8A-4147-A177-3AD203B41FA5}">
                      <a16:colId xmlns:a16="http://schemas.microsoft.com/office/drawing/2014/main" val="1947976031"/>
                    </a:ext>
                  </a:extLst>
                </a:gridCol>
                <a:gridCol w="1677570">
                  <a:extLst>
                    <a:ext uri="{9D8B030D-6E8A-4147-A177-3AD203B41FA5}">
                      <a16:colId xmlns:a16="http://schemas.microsoft.com/office/drawing/2014/main" val="1556961183"/>
                    </a:ext>
                  </a:extLst>
                </a:gridCol>
                <a:gridCol w="4065073">
                  <a:extLst>
                    <a:ext uri="{9D8B030D-6E8A-4147-A177-3AD203B41FA5}">
                      <a16:colId xmlns:a16="http://schemas.microsoft.com/office/drawing/2014/main" val="3323562828"/>
                    </a:ext>
                  </a:extLst>
                </a:gridCol>
                <a:gridCol w="540000">
                  <a:extLst>
                    <a:ext uri="{9D8B030D-6E8A-4147-A177-3AD203B41FA5}">
                      <a16:colId xmlns:a16="http://schemas.microsoft.com/office/drawing/2014/main" val="3067266688"/>
                    </a:ext>
                  </a:extLst>
                </a:gridCol>
              </a:tblGrid>
              <a:tr h="0">
                <a:tc>
                  <a:txBody>
                    <a:bodyPr/>
                    <a:lstStyle/>
                    <a:p>
                      <a:pPr algn="ctr"/>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r>
                        <a:rPr lang="en-GB" sz="700" dirty="0">
                          <a:solidFill>
                            <a:schemeClr val="bg1"/>
                          </a:solidFill>
                          <a:latin typeface="Fira Sans Regular"/>
                          <a:cs typeface="Fira Sans Regular"/>
                        </a:rPr>
                        <a:t>INGREDIENTS</a:t>
                      </a: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r>
                        <a:rPr lang="en-GB" sz="700" dirty="0">
                          <a:solidFill>
                            <a:schemeClr val="bg1"/>
                          </a:solidFill>
                          <a:latin typeface="Fira Sans Regular"/>
                          <a:cs typeface="Fira Sans Regular"/>
                        </a:rPr>
                        <a:t>INCI NAME</a:t>
                      </a: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gn="ctr"/>
                      <a:r>
                        <a:rPr lang="en-GB" sz="700" dirty="0">
                          <a:solidFill>
                            <a:schemeClr val="bg1"/>
                          </a:solidFill>
                          <a:latin typeface="Fira Sans Regular"/>
                          <a:cs typeface="Fira Sans Regular"/>
                        </a:rPr>
                        <a:t>% W/W</a:t>
                      </a: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extLst>
                  <a:ext uri="{0D108BD9-81ED-4DB2-BD59-A6C34878D82A}">
                    <a16:rowId xmlns:a16="http://schemas.microsoft.com/office/drawing/2014/main" val="3576349374"/>
                  </a:ext>
                </a:extLst>
              </a:tr>
              <a:tr h="0">
                <a:tc rowSpan="6">
                  <a:txBody>
                    <a:bodyPr/>
                    <a:lstStyle/>
                    <a:p>
                      <a:pPr algn="ctr"/>
                      <a:r>
                        <a:rPr lang="en-GB" sz="700" dirty="0">
                          <a:solidFill>
                            <a:schemeClr val="bg1"/>
                          </a:solidFill>
                          <a:latin typeface="Fira Sans Regular"/>
                          <a:cs typeface="Fira Sans Regular"/>
                        </a:rPr>
                        <a:t>A</a:t>
                      </a: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Water Dem</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a:effectLst/>
                          <a:latin typeface="Fira Sans"/>
                          <a:ea typeface="Trebuchet MS"/>
                          <a:cs typeface="Times New Roman"/>
                        </a:rPr>
                        <a:t>AQUA</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r">
                        <a:lnSpc>
                          <a:spcPts val="1200"/>
                        </a:lnSpc>
                        <a:spcAft>
                          <a:spcPts val="0"/>
                        </a:spcAft>
                      </a:pPr>
                      <a:r>
                        <a:rPr lang="en-GB" sz="800">
                          <a:effectLst/>
                          <a:latin typeface="Fira Sans"/>
                          <a:ea typeface="Trebuchet MS"/>
                          <a:cs typeface="Times New Roman"/>
                        </a:rPr>
                        <a:t>77,48</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316671203"/>
                  </a:ext>
                </a:extLst>
              </a:tr>
              <a:tr h="0">
                <a:tc vMerge="1">
                  <a:txBody>
                    <a:bodyPr/>
                    <a:lstStyle/>
                    <a:p>
                      <a:pPr algn="ctr"/>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CremerGlyc Refined Glycerine Organic</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a:effectLst/>
                          <a:latin typeface="Fira Sans"/>
                          <a:ea typeface="Trebuchet MS"/>
                          <a:cs typeface="Times New Roman"/>
                        </a:rPr>
                        <a:t>GLYCERIN</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r">
                        <a:lnSpc>
                          <a:spcPts val="1200"/>
                        </a:lnSpc>
                        <a:spcAft>
                          <a:spcPts val="0"/>
                        </a:spcAft>
                      </a:pPr>
                      <a:r>
                        <a:rPr lang="en-GB" sz="800">
                          <a:effectLst/>
                          <a:latin typeface="Fira Sans"/>
                          <a:ea typeface="Trebuchet MS"/>
                          <a:cs typeface="Times New Roman"/>
                        </a:rPr>
                        <a:t>3,00</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2621649631"/>
                  </a:ext>
                </a:extLst>
              </a:tr>
              <a:tr h="0">
                <a:tc vMerge="1">
                  <a:txBody>
                    <a:bodyPr/>
                    <a:lstStyle/>
                    <a:p>
                      <a:pPr algn="ctr"/>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Cosphaderm Pentiol natural</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a:effectLst/>
                          <a:latin typeface="Fira Sans"/>
                          <a:ea typeface="Trebuchet MS"/>
                          <a:cs typeface="Times New Roman"/>
                        </a:rPr>
                        <a:t>PENTYLENE GLYCOL</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r">
                        <a:lnSpc>
                          <a:spcPts val="1200"/>
                        </a:lnSpc>
                        <a:spcAft>
                          <a:spcPts val="0"/>
                        </a:spcAft>
                      </a:pPr>
                      <a:r>
                        <a:rPr lang="en-GB" sz="800">
                          <a:effectLst/>
                          <a:latin typeface="Fira Sans"/>
                          <a:ea typeface="Trebuchet MS"/>
                          <a:cs typeface="Times New Roman"/>
                        </a:rPr>
                        <a:t>3,00</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1843915178"/>
                  </a:ext>
                </a:extLst>
              </a:tr>
              <a:tr h="0">
                <a:tc vMerge="1">
                  <a:txBody>
                    <a:bodyPr/>
                    <a:lstStyle/>
                    <a:p>
                      <a:pPr algn="ctr"/>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SODIUM GLUCONATE GRANULAR</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a:effectLst/>
                          <a:latin typeface="Fira Sans"/>
                          <a:ea typeface="Trebuchet MS"/>
                          <a:cs typeface="Times New Roman"/>
                        </a:rPr>
                        <a:t>SODIUM GLUCONATE</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r">
                        <a:lnSpc>
                          <a:spcPts val="1200"/>
                        </a:lnSpc>
                        <a:spcAft>
                          <a:spcPts val="0"/>
                        </a:spcAft>
                      </a:pPr>
                      <a:r>
                        <a:rPr lang="en-GB" sz="800">
                          <a:effectLst/>
                          <a:latin typeface="Fira Sans"/>
                          <a:ea typeface="Trebuchet MS"/>
                          <a:cs typeface="Times New Roman"/>
                        </a:rPr>
                        <a:t>0,20</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2605180560"/>
                  </a:ext>
                </a:extLst>
              </a:tr>
              <a:tr h="0">
                <a:tc vMerge="1">
                  <a:txBody>
                    <a:bodyPr/>
                    <a:lstStyle/>
                    <a:p>
                      <a:pPr algn="ctr"/>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VANATURAL</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a:effectLst/>
                          <a:latin typeface="Fira Sans"/>
                          <a:ea typeface="Trebuchet MS"/>
                          <a:cs typeface="Times New Roman"/>
                        </a:rPr>
                        <a:t>BENTONITE</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r">
                        <a:lnSpc>
                          <a:spcPts val="1200"/>
                        </a:lnSpc>
                        <a:spcAft>
                          <a:spcPts val="0"/>
                        </a:spcAft>
                      </a:pPr>
                      <a:r>
                        <a:rPr lang="en-GB" sz="800">
                          <a:effectLst/>
                          <a:latin typeface="Fira Sans"/>
                          <a:ea typeface="Trebuchet MS"/>
                          <a:cs typeface="Times New Roman"/>
                        </a:rPr>
                        <a:t>1,00</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4202901952"/>
                  </a:ext>
                </a:extLst>
              </a:tr>
              <a:tr h="0">
                <a:tc vMerge="1">
                  <a:txBody>
                    <a:bodyPr/>
                    <a:lstStyle/>
                    <a:p>
                      <a:pPr algn="ctr"/>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Ecogel</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a:effectLst/>
                          <a:latin typeface="Fira Sans"/>
                          <a:ea typeface="Trebuchet MS"/>
                          <a:cs typeface="Times New Roman"/>
                        </a:rPr>
                        <a:t>LYSOLECITHIN, SCLEROTIUM GUM, PULLULAN, XANTHAN GUM</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r">
                        <a:lnSpc>
                          <a:spcPts val="1200"/>
                        </a:lnSpc>
                        <a:spcAft>
                          <a:spcPts val="0"/>
                        </a:spcAft>
                      </a:pPr>
                      <a:r>
                        <a:rPr lang="en-GB" sz="800">
                          <a:effectLst/>
                          <a:latin typeface="Fira Sans"/>
                          <a:ea typeface="Trebuchet MS"/>
                          <a:cs typeface="Times New Roman"/>
                        </a:rPr>
                        <a:t>2,00</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4102444586"/>
                  </a:ext>
                </a:extLst>
              </a:tr>
              <a:tr h="159501">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solidFill>
                            <a:schemeClr val="bg1"/>
                          </a:solidFill>
                          <a:latin typeface="Fira Sans Regular"/>
                          <a:cs typeface="Fira Sans Regular"/>
                        </a:rPr>
                        <a:t>B</a:t>
                      </a: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ARGAN OIL</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ARGANIA SPINOSA KERNEL OIL</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r">
                        <a:lnSpc>
                          <a:spcPts val="1200"/>
                        </a:lnSpc>
                        <a:spcAft>
                          <a:spcPts val="0"/>
                        </a:spcAft>
                      </a:pPr>
                      <a:r>
                        <a:rPr lang="en-GB" sz="800" b="1" dirty="0">
                          <a:solidFill>
                            <a:srgbClr val="0070BA"/>
                          </a:solidFill>
                          <a:effectLst/>
                          <a:latin typeface="Fira Sans"/>
                          <a:ea typeface="Trebuchet MS"/>
                          <a:cs typeface="Times New Roman"/>
                        </a:rPr>
                        <a:t>2,00</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10007"/>
                  </a:ext>
                </a:extLst>
              </a:tr>
              <a:tr h="0">
                <a:tc vMerge="1">
                  <a:txBody>
                    <a:bodyPr/>
                    <a:lstStyle/>
                    <a:p>
                      <a:pPr algn="ctr"/>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Cetiol C5</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a:effectLst/>
                          <a:latin typeface="Fira Sans"/>
                          <a:ea typeface="Trebuchet MS"/>
                          <a:cs typeface="Times New Roman"/>
                        </a:rPr>
                        <a:t>COCO-CAPRYLATE</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r">
                        <a:lnSpc>
                          <a:spcPts val="1200"/>
                        </a:lnSpc>
                        <a:spcAft>
                          <a:spcPts val="0"/>
                        </a:spcAft>
                      </a:pPr>
                      <a:r>
                        <a:rPr lang="en-GB" sz="800">
                          <a:effectLst/>
                          <a:latin typeface="Fira Sans"/>
                          <a:ea typeface="Trebuchet MS"/>
                          <a:cs typeface="Times New Roman"/>
                        </a:rPr>
                        <a:t>3,00</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597662245"/>
                  </a:ext>
                </a:extLst>
              </a:tr>
              <a:tr h="0">
                <a:tc vMerge="1">
                  <a:txBody>
                    <a:bodyPr/>
                    <a:lstStyle/>
                    <a:p>
                      <a:pPr algn="ctr"/>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err="1">
                          <a:effectLst/>
                          <a:latin typeface="Fira Sans"/>
                          <a:ea typeface="Trebuchet MS"/>
                          <a:cs typeface="Times New Roman"/>
                        </a:rPr>
                        <a:t>Imwitor</a:t>
                      </a:r>
                      <a:r>
                        <a:rPr lang="en-GB" sz="800" dirty="0">
                          <a:effectLst/>
                          <a:latin typeface="Fira Sans"/>
                          <a:ea typeface="Trebuchet MS"/>
                          <a:cs typeface="Times New Roman"/>
                        </a:rPr>
                        <a:t> 372 P</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a:effectLst/>
                          <a:latin typeface="Fira Sans"/>
                          <a:ea typeface="Trebuchet MS"/>
                          <a:cs typeface="Times New Roman"/>
                        </a:rPr>
                        <a:t>GLYCERYL STEARATE CITRATE</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r">
                        <a:lnSpc>
                          <a:spcPts val="1200"/>
                        </a:lnSpc>
                        <a:spcAft>
                          <a:spcPts val="0"/>
                        </a:spcAft>
                      </a:pPr>
                      <a:r>
                        <a:rPr lang="en-GB" sz="800">
                          <a:effectLst/>
                          <a:latin typeface="Fira Sans"/>
                          <a:ea typeface="Trebuchet MS"/>
                          <a:cs typeface="Times New Roman"/>
                        </a:rPr>
                        <a:t>0,20</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10009"/>
                  </a:ext>
                </a:extLst>
              </a:tr>
              <a:tr h="0">
                <a:tc rowSpan="2">
                  <a:txBody>
                    <a:bodyPr/>
                    <a:lstStyle/>
                    <a:p>
                      <a:pPr algn="ctr"/>
                      <a:r>
                        <a:rPr lang="en-GB" sz="700" dirty="0">
                          <a:solidFill>
                            <a:schemeClr val="bg1"/>
                          </a:solidFill>
                          <a:latin typeface="Fira Sans Regular"/>
                          <a:cs typeface="Fira Sans Regular"/>
                        </a:rPr>
                        <a:t>C</a:t>
                      </a: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VALVANCE</a:t>
                      </a:r>
                      <a:r>
                        <a:rPr lang="en-GB" sz="800" b="1" baseline="30000" dirty="0">
                          <a:solidFill>
                            <a:srgbClr val="0070BA"/>
                          </a:solidFill>
                          <a:effectLst/>
                          <a:latin typeface="Fira Sans"/>
                          <a:ea typeface="Trebuchet MS"/>
                          <a:cs typeface="Times New Roman"/>
                        </a:rPr>
                        <a:t>®</a:t>
                      </a:r>
                      <a:r>
                        <a:rPr lang="en-GB" sz="800" b="1" dirty="0">
                          <a:solidFill>
                            <a:srgbClr val="0070BA"/>
                          </a:solidFill>
                          <a:effectLst/>
                          <a:latin typeface="Fira Sans"/>
                          <a:ea typeface="Trebuchet MS"/>
                          <a:cs typeface="Times New Roman"/>
                        </a:rPr>
                        <a:t> </a:t>
                      </a:r>
                      <a:r>
                        <a:rPr lang="en-GB" sz="800" b="1" i="1" dirty="0">
                          <a:solidFill>
                            <a:srgbClr val="0070BA"/>
                          </a:solidFill>
                          <a:effectLst/>
                          <a:latin typeface="Fira Sans"/>
                          <a:ea typeface="Trebuchet MS"/>
                          <a:cs typeface="Times New Roman"/>
                        </a:rPr>
                        <a:t>Touch</a:t>
                      </a:r>
                      <a:r>
                        <a:rPr lang="en-GB" sz="800" b="1" dirty="0">
                          <a:solidFill>
                            <a:srgbClr val="0070BA"/>
                          </a:solidFill>
                          <a:effectLst/>
                          <a:latin typeface="Fira Sans"/>
                          <a:ea typeface="Trebuchet MS"/>
                          <a:cs typeface="Times New Roman"/>
                        </a:rPr>
                        <a:t> 210</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SILICA</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r">
                        <a:lnSpc>
                          <a:spcPts val="1200"/>
                        </a:lnSpc>
                        <a:spcAft>
                          <a:spcPts val="0"/>
                        </a:spcAft>
                      </a:pPr>
                      <a:r>
                        <a:rPr lang="en-GB" sz="800" b="1" dirty="0">
                          <a:solidFill>
                            <a:srgbClr val="0070BA"/>
                          </a:solidFill>
                          <a:effectLst/>
                          <a:latin typeface="Fira Sans"/>
                          <a:ea typeface="Trebuchet MS"/>
                          <a:cs typeface="Times New Roman"/>
                        </a:rPr>
                        <a:t>2,00</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10010"/>
                  </a:ext>
                </a:extLst>
              </a:tr>
              <a:tr h="0">
                <a:tc vMerge="1">
                  <a:txBody>
                    <a:bodyPr/>
                    <a:lstStyle/>
                    <a:p>
                      <a:pPr algn="ctr"/>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VALVANCE</a:t>
                      </a:r>
                      <a:r>
                        <a:rPr lang="en-GB" sz="800" b="1" baseline="30000" dirty="0">
                          <a:solidFill>
                            <a:srgbClr val="0070BA"/>
                          </a:solidFill>
                          <a:effectLst/>
                          <a:latin typeface="Fira Sans"/>
                          <a:ea typeface="Trebuchet MS"/>
                          <a:cs typeface="Times New Roman"/>
                        </a:rPr>
                        <a:t>®</a:t>
                      </a:r>
                      <a:r>
                        <a:rPr lang="en-GB" sz="800" b="1" dirty="0">
                          <a:solidFill>
                            <a:srgbClr val="0070BA"/>
                          </a:solidFill>
                          <a:effectLst/>
                          <a:latin typeface="Fira Sans"/>
                          <a:ea typeface="Trebuchet MS"/>
                          <a:cs typeface="Times New Roman"/>
                        </a:rPr>
                        <a:t> </a:t>
                      </a:r>
                      <a:r>
                        <a:rPr lang="en-GB" sz="800" b="1" i="1" dirty="0">
                          <a:solidFill>
                            <a:srgbClr val="0070BA"/>
                          </a:solidFill>
                          <a:effectLst/>
                          <a:latin typeface="Fira Sans"/>
                          <a:ea typeface="Trebuchet MS"/>
                          <a:cs typeface="Times New Roman"/>
                        </a:rPr>
                        <a:t>Look</a:t>
                      </a:r>
                      <a:r>
                        <a:rPr lang="en-GB" sz="800" b="1" dirty="0">
                          <a:solidFill>
                            <a:srgbClr val="0070BA"/>
                          </a:solidFill>
                          <a:effectLst/>
                          <a:latin typeface="Fira Sans"/>
                          <a:ea typeface="Trebuchet MS"/>
                          <a:cs typeface="Times New Roman"/>
                        </a:rPr>
                        <a:t> 100</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SILICA, TITANIUM DIOXIDE</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r">
                        <a:lnSpc>
                          <a:spcPts val="1200"/>
                        </a:lnSpc>
                        <a:spcAft>
                          <a:spcPts val="0"/>
                        </a:spcAft>
                      </a:pPr>
                      <a:r>
                        <a:rPr lang="en-GB" sz="800" b="1" dirty="0">
                          <a:solidFill>
                            <a:srgbClr val="0070BA"/>
                          </a:solidFill>
                          <a:effectLst/>
                          <a:latin typeface="Fira Sans"/>
                          <a:ea typeface="Trebuchet MS"/>
                          <a:cs typeface="Times New Roman"/>
                        </a:rPr>
                        <a:t>1,00</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10011"/>
                  </a:ext>
                </a:extLst>
              </a:tr>
              <a:tr h="0">
                <a:tc rowSpan="3">
                  <a:txBody>
                    <a:bodyPr/>
                    <a:lstStyle/>
                    <a:p>
                      <a:pPr algn="ctr"/>
                      <a:r>
                        <a:rPr lang="en-GB" sz="700" dirty="0">
                          <a:solidFill>
                            <a:schemeClr val="bg1"/>
                          </a:solidFill>
                          <a:latin typeface="Fira Sans Regular"/>
                          <a:cs typeface="Fira Sans Regular"/>
                        </a:rPr>
                        <a:t>D</a:t>
                      </a: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err="1">
                          <a:effectLst/>
                          <a:latin typeface="Fira Sans"/>
                          <a:ea typeface="Trebuchet MS"/>
                          <a:cs typeface="Times New Roman"/>
                        </a:rPr>
                        <a:t>Dermosoft</a:t>
                      </a:r>
                      <a:r>
                        <a:rPr lang="en-GB" sz="800" dirty="0">
                          <a:effectLst/>
                          <a:latin typeface="Fira Sans"/>
                          <a:ea typeface="Trebuchet MS"/>
                          <a:cs typeface="Times New Roman"/>
                        </a:rPr>
                        <a:t> 700 B</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dirty="0">
                          <a:effectLst/>
                          <a:latin typeface="Fira Sans"/>
                          <a:ea typeface="Trebuchet MS"/>
                          <a:cs typeface="Times New Roman"/>
                        </a:rPr>
                        <a:t>LEVULINIC ACID, SODIUM LEVULINATE, GLYCERIN, AQUA</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r">
                        <a:lnSpc>
                          <a:spcPts val="1200"/>
                        </a:lnSpc>
                        <a:spcAft>
                          <a:spcPts val="0"/>
                        </a:spcAft>
                      </a:pPr>
                      <a:r>
                        <a:rPr lang="en-GB" sz="800" dirty="0">
                          <a:effectLst/>
                          <a:latin typeface="Fira Sans"/>
                          <a:ea typeface="Trebuchet MS"/>
                          <a:cs typeface="Times New Roman"/>
                        </a:rPr>
                        <a:t>1,00</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10012"/>
                  </a:ext>
                </a:extLst>
              </a:tr>
              <a:tr h="0">
                <a:tc vMerge="1">
                  <a:txBody>
                    <a:bodyPr/>
                    <a:lstStyle/>
                    <a:p>
                      <a:pPr algn="l"/>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ALPAFLOR</a:t>
                      </a:r>
                      <a:r>
                        <a:rPr lang="en-GB" sz="800" b="1" baseline="30000" dirty="0">
                          <a:solidFill>
                            <a:srgbClr val="0070BA"/>
                          </a:solidFill>
                          <a:effectLst/>
                          <a:latin typeface="Fira Sans"/>
                          <a:ea typeface="Trebuchet MS"/>
                          <a:cs typeface="Times New Roman"/>
                        </a:rPr>
                        <a:t>®</a:t>
                      </a:r>
                      <a:r>
                        <a:rPr lang="en-GB" sz="800" b="1" dirty="0">
                          <a:solidFill>
                            <a:srgbClr val="0070BA"/>
                          </a:solidFill>
                          <a:effectLst/>
                          <a:latin typeface="Fira Sans"/>
                          <a:ea typeface="Trebuchet MS"/>
                          <a:cs typeface="Times New Roman"/>
                        </a:rPr>
                        <a:t> ALP-SEBUM CB</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b="1" dirty="0">
                          <a:solidFill>
                            <a:srgbClr val="0070BA"/>
                          </a:solidFill>
                          <a:effectLst/>
                          <a:latin typeface="Fira Sans"/>
                          <a:ea typeface="Trebuchet MS"/>
                          <a:cs typeface="Times New Roman"/>
                        </a:rPr>
                        <a:t>GLYCERIN, AQUA, EPILOBIUM FLEISCHERI FLOWER / LEAF / STEM EXTRACT, CITRIC ACID</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r">
                        <a:lnSpc>
                          <a:spcPts val="1200"/>
                        </a:lnSpc>
                        <a:spcAft>
                          <a:spcPts val="0"/>
                        </a:spcAft>
                      </a:pPr>
                      <a:r>
                        <a:rPr lang="en-GB" sz="800" b="1" dirty="0">
                          <a:solidFill>
                            <a:srgbClr val="0070BA"/>
                          </a:solidFill>
                          <a:effectLst/>
                          <a:latin typeface="Fira Sans"/>
                          <a:ea typeface="Trebuchet MS"/>
                          <a:cs typeface="Times New Roman"/>
                        </a:rPr>
                        <a:t>3,00</a:t>
                      </a:r>
                      <a:endParaRPr lang="en-GB" sz="1050" b="1" dirty="0">
                        <a:solidFill>
                          <a:srgbClr val="0070BA"/>
                        </a:solidFill>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10013"/>
                  </a:ext>
                </a:extLst>
              </a:tr>
              <a:tr h="0">
                <a:tc vMerge="1">
                  <a:txBody>
                    <a:bodyPr/>
                    <a:lstStyle/>
                    <a:p>
                      <a:pPr algn="l"/>
                      <a:endParaRPr lang="en-GB" sz="700" dirty="0">
                        <a:solidFill>
                          <a:schemeClr val="bg1"/>
                        </a:solidFill>
                        <a:latin typeface="Fira Sans Regular"/>
                        <a:cs typeface="Fira Sans Regular"/>
                      </a:endParaRP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dirty="0">
                          <a:effectLst/>
                          <a:latin typeface="Fira Sans"/>
                          <a:ea typeface="Trebuchet MS"/>
                          <a:cs typeface="Times New Roman"/>
                        </a:rPr>
                        <a:t>Perfume</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nSpc>
                          <a:spcPts val="1200"/>
                        </a:lnSpc>
                        <a:spcAft>
                          <a:spcPts val="0"/>
                        </a:spcAft>
                      </a:pPr>
                      <a:r>
                        <a:rPr lang="en-GB" sz="800" dirty="0">
                          <a:effectLst/>
                          <a:latin typeface="Fira Sans"/>
                          <a:ea typeface="Trebuchet MS"/>
                          <a:cs typeface="Times New Roman"/>
                        </a:rPr>
                        <a:t>PARFUM</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tc>
                  <a:txBody>
                    <a:bodyPr/>
                    <a:lstStyle/>
                    <a:p>
                      <a:pPr algn="r">
                        <a:lnSpc>
                          <a:spcPts val="1200"/>
                        </a:lnSpc>
                        <a:spcAft>
                          <a:spcPts val="0"/>
                        </a:spcAft>
                      </a:pPr>
                      <a:r>
                        <a:rPr lang="en-GB" sz="800" dirty="0">
                          <a:effectLst/>
                          <a:latin typeface="Fira Sans"/>
                          <a:ea typeface="Trebuchet MS"/>
                          <a:cs typeface="Times New Roman"/>
                        </a:rPr>
                        <a:t>0,10</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20000"/>
                      </a:srgbClr>
                    </a:solidFill>
                  </a:tcPr>
                </a:tc>
                <a:extLst>
                  <a:ext uri="{0D108BD9-81ED-4DB2-BD59-A6C34878D82A}">
                    <a16:rowId xmlns:a16="http://schemas.microsoft.com/office/drawing/2014/main" val="10014"/>
                  </a:ext>
                </a:extLst>
              </a:tr>
              <a:tr h="0">
                <a:tc>
                  <a:txBody>
                    <a:bodyPr/>
                    <a:lstStyle/>
                    <a:p>
                      <a:pPr algn="ctr"/>
                      <a:r>
                        <a:rPr lang="en-GB" sz="700" dirty="0">
                          <a:solidFill>
                            <a:schemeClr val="bg1"/>
                          </a:solidFill>
                          <a:latin typeface="Fira Sans Regular"/>
                          <a:cs typeface="Fira Sans Regular"/>
                        </a:rPr>
                        <a:t>E</a:t>
                      </a:r>
                    </a:p>
                  </a:txBody>
                  <a:tcPr marL="72000" marR="72000" marT="18000" marB="36000">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solidFill>
                  </a:tcPr>
                </a:tc>
                <a:tc>
                  <a:txBody>
                    <a:bodyPr/>
                    <a:lstStyle/>
                    <a:p>
                      <a:pPr>
                        <a:lnSpc>
                          <a:spcPts val="1200"/>
                        </a:lnSpc>
                        <a:spcAft>
                          <a:spcPts val="0"/>
                        </a:spcAft>
                      </a:pPr>
                      <a:r>
                        <a:rPr lang="en-GB" sz="800">
                          <a:effectLst/>
                          <a:latin typeface="Fira Sans"/>
                          <a:ea typeface="Trebuchet MS"/>
                          <a:cs typeface="Times New Roman"/>
                        </a:rPr>
                        <a:t>Sodium Hydroxide 10% Solution</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nSpc>
                          <a:spcPts val="1200"/>
                        </a:lnSpc>
                        <a:spcAft>
                          <a:spcPts val="0"/>
                        </a:spcAft>
                      </a:pPr>
                      <a:r>
                        <a:rPr lang="en-GB" sz="800">
                          <a:effectLst/>
                          <a:latin typeface="Fira Sans"/>
                          <a:ea typeface="Trebuchet MS"/>
                          <a:cs typeface="Times New Roman"/>
                        </a:rPr>
                        <a:t>SODIUM HYDROXIDE, AQUA</a:t>
                      </a:r>
                      <a:endParaRPr lang="en-GB" sz="105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tc>
                  <a:txBody>
                    <a:bodyPr/>
                    <a:lstStyle/>
                    <a:p>
                      <a:pPr algn="r">
                        <a:lnSpc>
                          <a:spcPts val="1200"/>
                        </a:lnSpc>
                        <a:spcAft>
                          <a:spcPts val="0"/>
                        </a:spcAft>
                      </a:pPr>
                      <a:r>
                        <a:rPr lang="en-GB" sz="800" dirty="0">
                          <a:effectLst/>
                          <a:latin typeface="Fira Sans"/>
                          <a:ea typeface="Trebuchet MS"/>
                          <a:cs typeface="Times New Roman"/>
                        </a:rPr>
                        <a:t>1,02</a:t>
                      </a:r>
                      <a:endParaRPr lang="en-GB" sz="1050" dirty="0">
                        <a:effectLst/>
                        <a:latin typeface="Fira Sans"/>
                        <a:ea typeface="Trebuchet MS"/>
                        <a:cs typeface="Times New Roman"/>
                      </a:endParaRPr>
                    </a:p>
                  </a:txBody>
                  <a:tcPr marL="72000" marR="72000" marT="18000" marB="36000">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0BA">
                        <a:alpha val="10000"/>
                      </a:srgbClr>
                    </a:solidFill>
                  </a:tcPr>
                </a:tc>
                <a:extLst>
                  <a:ext uri="{0D108BD9-81ED-4DB2-BD59-A6C34878D82A}">
                    <a16:rowId xmlns:a16="http://schemas.microsoft.com/office/drawing/2014/main" val="10015"/>
                  </a:ext>
                </a:extLst>
              </a:tr>
            </a:tbl>
          </a:graphicData>
        </a:graphic>
      </p:graphicFrame>
      <p:pic>
        <p:nvPicPr>
          <p:cNvPr id="11" name="Image 10" descr="Une image contenant articles de toilette, assis, table, lotion&#10;&#10;Description générée automatiquement">
            <a:extLst>
              <a:ext uri="{FF2B5EF4-FFF2-40B4-BE49-F238E27FC236}">
                <a16:creationId xmlns:a16="http://schemas.microsoft.com/office/drawing/2014/main" id="{07BD736F-829B-4AF6-A63F-C9314EEB683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429129" y="1468980"/>
            <a:ext cx="1762871" cy="4397460"/>
          </a:xfrm>
          <a:prstGeom prst="rect">
            <a:avLst/>
          </a:prstGeom>
        </p:spPr>
      </p:pic>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9</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US" dirty="0" err="1"/>
              <a:t>Antimaskne</a:t>
            </a:r>
            <a:r>
              <a:rPr lang="en-US" dirty="0"/>
              <a:t> Rebalancing Cream Gel</a:t>
            </a: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US" i="0" dirty="0"/>
              <a:t>With ALPAFLOR</a:t>
            </a:r>
            <a:r>
              <a:rPr lang="en-US" i="0" baseline="30000" dirty="0"/>
              <a:t>®</a:t>
            </a:r>
            <a:r>
              <a:rPr lang="en-US" i="0" dirty="0"/>
              <a:t> ALP-SEBUM CB and </a:t>
            </a:r>
            <a:r>
              <a:rPr lang="en-US" i="0" dirty="0" err="1"/>
              <a:t>Argan</a:t>
            </a:r>
            <a:r>
              <a:rPr lang="en-US" i="0" dirty="0"/>
              <a:t> Oil</a:t>
            </a:r>
          </a:p>
        </p:txBody>
      </p:sp>
      <p:sp>
        <p:nvSpPr>
          <p:cNvPr id="5" name="Text Placeholder 4">
            <a:extLst>
              <a:ext uri="{FF2B5EF4-FFF2-40B4-BE49-F238E27FC236}">
                <a16:creationId xmlns:a16="http://schemas.microsoft.com/office/drawing/2014/main" id="{B781E39C-C2A3-F442-B0E8-536986DB9FEA}"/>
              </a:ext>
            </a:extLst>
          </p:cNvPr>
          <p:cNvSpPr>
            <a:spLocks noGrp="1"/>
          </p:cNvSpPr>
          <p:nvPr>
            <p:ph type="body" sz="quarter" idx="14"/>
          </p:nvPr>
        </p:nvSpPr>
        <p:spPr>
          <a:xfrm>
            <a:off x="7257970" y="1549909"/>
            <a:ext cx="3338206" cy="4785927"/>
          </a:xfrm>
        </p:spPr>
        <p:txBody>
          <a:bodyPr wrap="square">
            <a:spAutoFit/>
          </a:bodyPr>
          <a:lstStyle/>
          <a:p>
            <a:pPr marL="0" indent="0">
              <a:lnSpc>
                <a:spcPts val="1600"/>
              </a:lnSpc>
              <a:buNone/>
            </a:pPr>
            <a:r>
              <a:rPr lang="en-US" sz="1300" dirty="0">
                <a:cs typeface="Times New Roman" panose="02020603050405020304" pitchFamily="18" charset="0"/>
              </a:rPr>
              <a:t>This cream gel counteracts the problem of impure, oily, acne-prone skin, restoring the skin’s balance.</a:t>
            </a:r>
          </a:p>
          <a:p>
            <a:pPr marL="0" indent="0">
              <a:lnSpc>
                <a:spcPts val="1600"/>
              </a:lnSpc>
              <a:buNone/>
            </a:pPr>
            <a:r>
              <a:rPr lang="en-US" sz="1300" dirty="0">
                <a:cs typeface="Times New Roman" panose="02020603050405020304" pitchFamily="18" charset="0"/>
              </a:rPr>
              <a:t>Our formula contains ARGAN OIL to soften the skin and </a:t>
            </a:r>
            <a:r>
              <a:rPr lang="en-US" sz="1300" dirty="0">
                <a:latin typeface="Fira Sans Bold"/>
                <a:cs typeface="Fira Sans Bold"/>
              </a:rPr>
              <a:t>ALPAFLOR</a:t>
            </a:r>
            <a:r>
              <a:rPr lang="en-US" sz="1300" baseline="30000" dirty="0">
                <a:latin typeface="Fira Sans Bold"/>
                <a:cs typeface="Fira Sans Bold"/>
              </a:rPr>
              <a:t>®</a:t>
            </a:r>
            <a:r>
              <a:rPr lang="en-US" sz="1300" dirty="0">
                <a:latin typeface="Fira Sans Bold"/>
                <a:cs typeface="Fira Sans Bold"/>
              </a:rPr>
              <a:t> ALP-SEBUM CB </a:t>
            </a:r>
            <a:r>
              <a:rPr lang="en-US" sz="1300" dirty="0">
                <a:cs typeface="Times New Roman" panose="02020603050405020304" pitchFamily="18" charset="0"/>
              </a:rPr>
              <a:t>and VALVANCE</a:t>
            </a:r>
            <a:r>
              <a:rPr lang="en-US" sz="1300" baseline="30000" dirty="0">
                <a:cs typeface="Times New Roman" panose="02020603050405020304" pitchFamily="18" charset="0"/>
              </a:rPr>
              <a:t>®</a:t>
            </a:r>
            <a:r>
              <a:rPr lang="en-US" sz="1300" dirty="0">
                <a:cs typeface="Times New Roman" panose="02020603050405020304" pitchFamily="18" charset="0"/>
              </a:rPr>
              <a:t> </a:t>
            </a:r>
            <a:r>
              <a:rPr lang="en-US" sz="1300" i="1" dirty="0">
                <a:cs typeface="Times New Roman" panose="02020603050405020304" pitchFamily="18" charset="0"/>
              </a:rPr>
              <a:t>Touch</a:t>
            </a:r>
            <a:r>
              <a:rPr lang="en-US" sz="1300" dirty="0">
                <a:cs typeface="Times New Roman" panose="02020603050405020304" pitchFamily="18" charset="0"/>
              </a:rPr>
              <a:t> 210, to purify the skin, normalize the production of sebum and rebalance the facial </a:t>
            </a:r>
            <a:r>
              <a:rPr lang="en-US" sz="1300" dirty="0" err="1">
                <a:cs typeface="Times New Roman" panose="02020603050405020304" pitchFamily="18" charset="0"/>
              </a:rPr>
              <a:t>microbiome</a:t>
            </a:r>
            <a:r>
              <a:rPr lang="en-US" sz="1300" dirty="0">
                <a:cs typeface="Times New Roman" panose="02020603050405020304" pitchFamily="18" charset="0"/>
              </a:rPr>
              <a:t>. The appearance of the imperfection is reduced, the pores are less visible, with a </a:t>
            </a:r>
            <a:r>
              <a:rPr lang="en-US" sz="1300" dirty="0" err="1">
                <a:cs typeface="Times New Roman" panose="02020603050405020304" pitchFamily="18" charset="0"/>
              </a:rPr>
              <a:t>mattified</a:t>
            </a:r>
            <a:r>
              <a:rPr lang="en-US" sz="1300" dirty="0">
                <a:cs typeface="Times New Roman" panose="02020603050405020304" pitchFamily="18" charset="0"/>
              </a:rPr>
              <a:t>, even skin complexion.  </a:t>
            </a:r>
          </a:p>
          <a:p>
            <a:pPr marL="0" indent="0">
              <a:lnSpc>
                <a:spcPts val="1600"/>
              </a:lnSpc>
              <a:buNone/>
            </a:pPr>
            <a:r>
              <a:rPr lang="en-US" sz="1300" dirty="0">
                <a:cs typeface="Times New Roman" panose="02020603050405020304" pitchFamily="18" charset="0"/>
              </a:rPr>
              <a:t>This product is ideal to prevent </a:t>
            </a:r>
            <a:r>
              <a:rPr lang="en-US" sz="1300" dirty="0" err="1">
                <a:cs typeface="Times New Roman" panose="02020603050405020304" pitchFamily="18" charset="0"/>
              </a:rPr>
              <a:t>Maskne</a:t>
            </a:r>
            <a:r>
              <a:rPr lang="en-US" sz="1300" dirty="0">
                <a:cs typeface="Times New Roman" panose="02020603050405020304" pitchFamily="18" charset="0"/>
              </a:rPr>
              <a:t>, which occurs when the combination of sweat, skin oils and bacteria are trapped on the skin and can clog the pores, while wearing a mask. The cream gel provides a fresh, purified skin feeling, and can be applied in the morning and all day around when wearing mask.</a:t>
            </a:r>
            <a:r>
              <a:rPr lang="en-US" sz="1300" dirty="0">
                <a:ea typeface="Trebuchet MS" panose="020B0603020202020204" pitchFamily="34" charset="0"/>
                <a:cs typeface="Times New Roman" panose="02020603050405020304" pitchFamily="18" charset="0"/>
              </a:rPr>
              <a:t> </a:t>
            </a:r>
          </a:p>
          <a:p>
            <a:pPr marL="0" indent="0">
              <a:lnSpc>
                <a:spcPts val="1600"/>
              </a:lnSpc>
              <a:buNone/>
            </a:pPr>
            <a:r>
              <a:rPr lang="en-US" sz="1300" dirty="0">
                <a:ea typeface="Trebuchet MS" panose="020B0603020202020204" pitchFamily="34" charset="0"/>
                <a:cs typeface="Times New Roman" panose="02020603050405020304" pitchFamily="18" charset="0"/>
              </a:rPr>
              <a:t>The natural formulation made with more than 99% naturally derived ingredients is compliant with Cosmos Natural standards. </a:t>
            </a:r>
            <a:endParaRPr lang="en-US" sz="1300" dirty="0">
              <a:cs typeface="Times New Roman" panose="02020603050405020304" pitchFamily="18" charset="0"/>
            </a:endParaRPr>
          </a:p>
        </p:txBody>
      </p:sp>
      <p:sp>
        <p:nvSpPr>
          <p:cNvPr id="8" name="Text Placeholder 4">
            <a:extLst>
              <a:ext uri="{FF2B5EF4-FFF2-40B4-BE49-F238E27FC236}">
                <a16:creationId xmlns:a16="http://schemas.microsoft.com/office/drawing/2014/main" id="{B781E39C-C2A3-F442-B0E8-536986DB9FEA}"/>
              </a:ext>
            </a:extLst>
          </p:cNvPr>
          <p:cNvSpPr txBox="1">
            <a:spLocks/>
          </p:cNvSpPr>
          <p:nvPr/>
        </p:nvSpPr>
        <p:spPr>
          <a:xfrm>
            <a:off x="468000" y="5091666"/>
            <a:ext cx="5067033" cy="101438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ts val="900"/>
              </a:lnSpc>
              <a:spcBef>
                <a:spcPts val="400"/>
              </a:spcBef>
            </a:pPr>
            <a:r>
              <a:rPr lang="en-GB" sz="800" dirty="0"/>
              <a:t>Suspend </a:t>
            </a:r>
            <a:r>
              <a:rPr lang="en-GB" sz="800" dirty="0" err="1"/>
              <a:t>Vanatural</a:t>
            </a:r>
            <a:r>
              <a:rPr lang="en-GB" sz="800" dirty="0"/>
              <a:t> in the glycols, heat up under stirring to 75°C and hold the temp for 15 min, then add the rest of the water phase and keep the mixture at 75°C under stirring for 30 min.</a:t>
            </a:r>
          </a:p>
          <a:p>
            <a:pPr fontAlgn="t">
              <a:lnSpc>
                <a:spcPts val="900"/>
              </a:lnSpc>
              <a:spcBef>
                <a:spcPts val="400"/>
              </a:spcBef>
            </a:pPr>
            <a:r>
              <a:rPr lang="en-GB" sz="800" dirty="0"/>
              <a:t>Premix phase B and add it to phase A, then carefully add phase C and homogenize shortly by stirring with an anchor. Then homogenize with the Ultra </a:t>
            </a:r>
            <a:r>
              <a:rPr lang="en-GB" sz="800" dirty="0" err="1"/>
              <a:t>Turrax</a:t>
            </a:r>
            <a:r>
              <a:rPr lang="en-GB" sz="800" dirty="0"/>
              <a:t> for 3 min at 15000 rpm.</a:t>
            </a:r>
          </a:p>
          <a:p>
            <a:pPr fontAlgn="t">
              <a:lnSpc>
                <a:spcPts val="900"/>
              </a:lnSpc>
              <a:spcBef>
                <a:spcPts val="400"/>
              </a:spcBef>
            </a:pPr>
            <a:r>
              <a:rPr lang="en-GB" sz="800" dirty="0"/>
              <a:t>Let cool down under stirring to room temperature.</a:t>
            </a:r>
          </a:p>
          <a:p>
            <a:pPr fontAlgn="t">
              <a:lnSpc>
                <a:spcPts val="900"/>
              </a:lnSpc>
              <a:spcBef>
                <a:spcPts val="400"/>
              </a:spcBef>
            </a:pPr>
            <a:r>
              <a:rPr lang="en-GB" sz="800" dirty="0"/>
              <a:t>Below 40°C, add ingredients of phase D under stirring.</a:t>
            </a:r>
          </a:p>
          <a:p>
            <a:pPr fontAlgn="t">
              <a:lnSpc>
                <a:spcPts val="900"/>
              </a:lnSpc>
              <a:spcBef>
                <a:spcPts val="400"/>
              </a:spcBef>
            </a:pPr>
            <a:r>
              <a:rPr lang="en-GB" sz="800" dirty="0"/>
              <a:t>Adjust the pH around 5.50 with phase E.</a:t>
            </a:r>
          </a:p>
        </p:txBody>
      </p:sp>
      <p:sp>
        <p:nvSpPr>
          <p:cNvPr id="6" name="Rectangle 5"/>
          <p:cNvSpPr/>
          <p:nvPr/>
        </p:nvSpPr>
        <p:spPr>
          <a:xfrm>
            <a:off x="6317151" y="5053758"/>
            <a:ext cx="666849" cy="123111"/>
          </a:xfrm>
          <a:prstGeom prst="rect">
            <a:avLst/>
          </a:prstGeom>
        </p:spPr>
        <p:txBody>
          <a:bodyPr wrap="none" lIns="0" tIns="0" rIns="0" bIns="0">
            <a:spAutoFit/>
          </a:bodyPr>
          <a:lstStyle/>
          <a:p>
            <a:pPr algn="r"/>
            <a:r>
              <a:rPr lang="en-GB" sz="800" b="1" dirty="0">
                <a:solidFill>
                  <a:srgbClr val="007E4B"/>
                </a:solidFill>
              </a:rPr>
              <a:t>SK-E-101662-11</a:t>
            </a:r>
            <a:endParaRPr lang="en-GB" sz="800" dirty="0">
              <a:solidFill>
                <a:srgbClr val="007E4B"/>
              </a:solidFill>
            </a:endParaRPr>
          </a:p>
        </p:txBody>
      </p:sp>
    </p:spTree>
    <p:extLst>
      <p:ext uri="{BB962C8B-B14F-4D97-AF65-F5344CB8AC3E}">
        <p14:creationId xmlns:p14="http://schemas.microsoft.com/office/powerpoint/2010/main" val="4245984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AF74-A923-304F-9C7C-88EBADA7D5F1}"/>
              </a:ext>
            </a:extLst>
          </p:cNvPr>
          <p:cNvSpPr>
            <a:spLocks noGrp="1"/>
          </p:cNvSpPr>
          <p:nvPr>
            <p:ph type="title"/>
          </p:nvPr>
        </p:nvSpPr>
        <p:spPr>
          <a:xfrm>
            <a:off x="468000" y="468000"/>
            <a:ext cx="11262666" cy="368023"/>
          </a:xfrm>
        </p:spPr>
        <p:txBody>
          <a:bodyPr/>
          <a:lstStyle/>
          <a:p>
            <a:r>
              <a:rPr lang="en-GB" sz="2400" dirty="0"/>
              <a:t>DISCLAIMER</a:t>
            </a:r>
          </a:p>
        </p:txBody>
      </p:sp>
      <p:sp>
        <p:nvSpPr>
          <p:cNvPr id="5" name="Slide Number Placeholder 4">
            <a:extLst>
              <a:ext uri="{FF2B5EF4-FFF2-40B4-BE49-F238E27FC236}">
                <a16:creationId xmlns:a16="http://schemas.microsoft.com/office/drawing/2014/main" id="{A73D2726-6798-C241-8847-7E16FC8EAED0}"/>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8" name="Rectangle 7">
            <a:extLst>
              <a:ext uri="{FF2B5EF4-FFF2-40B4-BE49-F238E27FC236}">
                <a16:creationId xmlns:a16="http://schemas.microsoft.com/office/drawing/2014/main" id="{E7330106-300A-4B63-883D-C2C9B24B3C6B}"/>
              </a:ext>
            </a:extLst>
          </p:cNvPr>
          <p:cNvSpPr/>
          <p:nvPr/>
        </p:nvSpPr>
        <p:spPr>
          <a:xfrm>
            <a:off x="374469" y="936792"/>
            <a:ext cx="11051176" cy="26673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Copyright © 2020 DSM Nutritional Products, 4002 Basel, Switzerland.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hlinkClick r:id="rId2"/>
              </a:rPr>
              <a:t>www.dsm.com/personal-care</a:t>
            </a:r>
            <a:r>
              <a:rPr kumimoji="0" lang="en-GB" sz="14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 All rights reserved.</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a:t>
            </a:r>
            <a:r>
              <a:rPr kumimoji="0" lang="en-GB" sz="1400" b="0" i="0" u="none" strike="noStrike" kern="1200" cap="none" spc="0" normalizeH="0" baseline="0" noProof="0" dirty="0" err="1">
                <a:ln>
                  <a:noFill/>
                </a:ln>
                <a:solidFill>
                  <a:srgbClr val="7C807E"/>
                </a:solidFill>
                <a:effectLst/>
                <a:uLnTx/>
                <a:uFillTx/>
                <a:latin typeface="Fira Sans" panose="020B0503050000020004" pitchFamily="34" charset="0"/>
                <a:ea typeface="+mn-ea"/>
                <a:cs typeface="+mn-cs"/>
              </a:rPr>
              <a:t>labeling</a:t>
            </a:r>
            <a:r>
              <a:rPr kumimoji="0" lang="en-GB" sz="14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p>
        </p:txBody>
      </p:sp>
      <p:sp>
        <p:nvSpPr>
          <p:cNvPr id="9" name="Title 1">
            <a:extLst>
              <a:ext uri="{FF2B5EF4-FFF2-40B4-BE49-F238E27FC236}">
                <a16:creationId xmlns:a16="http://schemas.microsoft.com/office/drawing/2014/main" id="{4FA33704-E379-4251-895B-407A2151E9EC}"/>
              </a:ext>
            </a:extLst>
          </p:cNvPr>
          <p:cNvSpPr txBox="1">
            <a:spLocks/>
          </p:cNvSpPr>
          <p:nvPr/>
        </p:nvSpPr>
        <p:spPr>
          <a:xfrm>
            <a:off x="464667" y="3847395"/>
            <a:ext cx="11262666" cy="368023"/>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dirty="0">
                <a:ln>
                  <a:noFill/>
                </a:ln>
                <a:solidFill>
                  <a:srgbClr val="7C807E"/>
                </a:solidFill>
                <a:effectLst/>
                <a:uLnTx/>
                <a:uFillTx/>
                <a:latin typeface="Fira Sans Medium" panose="020B0503050000020004" pitchFamily="34" charset="0"/>
                <a:ea typeface="+mj-ea"/>
                <a:cs typeface="+mj-cs"/>
              </a:rPr>
              <a:t>DISCLAIMER FORMULATION GUIDELINES</a:t>
            </a:r>
          </a:p>
        </p:txBody>
      </p:sp>
      <p:sp>
        <p:nvSpPr>
          <p:cNvPr id="10" name="Rectangle 9">
            <a:extLst>
              <a:ext uri="{FF2B5EF4-FFF2-40B4-BE49-F238E27FC236}">
                <a16:creationId xmlns:a16="http://schemas.microsoft.com/office/drawing/2014/main" id="{17B85359-5BEB-40FA-92C0-F4F6E6E3B276}"/>
              </a:ext>
            </a:extLst>
          </p:cNvPr>
          <p:cNvSpPr/>
          <p:nvPr/>
        </p:nvSpPr>
        <p:spPr>
          <a:xfrm>
            <a:off x="374469" y="4291224"/>
            <a:ext cx="11155679" cy="160043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3454373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CCF4FC-6C34-D048-B034-73482050C08E}"/>
              </a:ext>
            </a:extLst>
          </p:cNvPr>
          <p:cNvSpPr>
            <a:spLocks noGrp="1"/>
          </p:cNvSpPr>
          <p:nvPr>
            <p:ph type="sldNum" sz="quarter" idx="4294967295"/>
          </p:nvPr>
        </p:nvSpPr>
        <p:spPr>
          <a:xfrm>
            <a:off x="0" y="6327775"/>
            <a:ext cx="450850" cy="123825"/>
          </a:xfrm>
        </p:spPr>
        <p:txBody>
          <a:bodyPr/>
          <a:lstStyle/>
          <a:p>
            <a:fld id="{EC50C849-B97A-2B45-B78A-6D9C352F693C}" type="slidenum">
              <a:rPr lang="en-US" smtClean="0"/>
              <a:pPr/>
              <a:t>11</a:t>
            </a:fld>
            <a:endParaRPr lang="en-US" dirty="0"/>
          </a:p>
        </p:txBody>
      </p:sp>
    </p:spTree>
    <p:extLst>
      <p:ext uri="{BB962C8B-B14F-4D97-AF65-F5344CB8AC3E}">
        <p14:creationId xmlns:p14="http://schemas.microsoft.com/office/powerpoint/2010/main" val="106781245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C555DAE16A3B2469013D495C779D0EC" ma:contentTypeVersion="7" ma:contentTypeDescription="Create a new document." ma:contentTypeScope="" ma:versionID="7a16e1673d7b6d276c9f89611d9ec08e">
  <xsd:schema xmlns:xsd="http://www.w3.org/2001/XMLSchema" xmlns:xs="http://www.w3.org/2001/XMLSchema" xmlns:p="http://schemas.microsoft.com/office/2006/metadata/properties" xmlns:ns1="http://schemas.microsoft.com/sharepoint/v3" xmlns:ns2="5a2251cd-bd5e-462d-8f0e-b8d48ef43808" xmlns:ns3="66550874-1473-453c-a701-e84d6b55206c" xmlns:ns4="eaf5feeb-6097-4f78-b7e9-f891a103ec5f" targetNamespace="http://schemas.microsoft.com/office/2006/metadata/properties" ma:root="true" ma:fieldsID="e9e37964223ebf5d81f62d15a0dbb090" ns1:_="" ns2:_="" ns3:_="" ns4:_="">
    <xsd:import namespace="http://schemas.microsoft.com/sharepoint/v3"/>
    <xsd:import namespace="5a2251cd-bd5e-462d-8f0e-b8d48ef43808"/>
    <xsd:import namespace="66550874-1473-453c-a701-e84d6b55206c"/>
    <xsd:import namespace="eaf5feeb-6097-4f78-b7e9-f891a103ec5f"/>
    <xsd:element name="properties">
      <xsd:complexType>
        <xsd:sequence>
          <xsd:element name="documentManagement">
            <xsd:complexType>
              <xsd:all>
                <xsd:element ref="ns2:TaxCatchAll" minOccurs="0"/>
                <xsd:element ref="ns2:TaxCatchAllLabel" minOccurs="0"/>
                <xsd:element ref="ns1:PublishingStartDate" minOccurs="0"/>
                <xsd:element ref="ns1:PublishingExpirationDate" minOccurs="0"/>
                <xsd:element ref="ns3:SharedWithUsers" minOccurs="0"/>
                <xsd:element ref="ns3:SharedWithDetails" minOccurs="0"/>
                <xsd:element ref="ns3:LastSharedByUser" minOccurs="0"/>
                <xsd:element ref="ns3:LastSharedByTime"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0"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1"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6aa4f418-c950-489f-9d82-30303050933d}" ma:internalName="TaxCatchAll" ma:showField="CatchAllData" ma:web="66550874-1473-453c-a701-e84d6b55206c">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6aa4f418-c950-489f-9d82-30303050933d}" ma:internalName="TaxCatchAllLabel" ma:readOnly="true" ma:showField="CatchAllDataLabel" ma:web="66550874-1473-453c-a701-e84d6b55206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6550874-1473-453c-a701-e84d6b55206c"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af5feeb-6097-4f78-b7e9-f891a103ec5f" elementFormDefault="qualified">
    <xsd:import namespace="http://schemas.microsoft.com/office/2006/documentManagement/types"/>
    <xsd:import namespace="http://schemas.microsoft.com/office/infopath/2007/PartnerControls"/>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TaxCatchAll xmlns="5a2251cd-bd5e-462d-8f0e-b8d48ef43808"/>
  </documentManagement>
</p:properties>
</file>

<file path=customXml/item3.xml><?xml version="1.0" encoding="utf-8"?>
<?mso-contentType ?>
<SharedContentType xmlns="Microsoft.SharePoint.Taxonomy.ContentTypeSync" SourceId="1e82cb03-88f0-48bb-a65d-3e95f13147ee"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66B38E-BC70-4B8F-A6AD-FF8EA2BFB3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a2251cd-bd5e-462d-8f0e-b8d48ef43808"/>
    <ds:schemaRef ds:uri="66550874-1473-453c-a701-e84d6b55206c"/>
    <ds:schemaRef ds:uri="eaf5feeb-6097-4f78-b7e9-f891a103ec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7B9160-792D-4CBB-99B0-DDEC2CBDD9BB}">
  <ds:schemaRefs>
    <ds:schemaRef ds:uri="eaf5feeb-6097-4f78-b7e9-f891a103ec5f"/>
    <ds:schemaRef ds:uri="http://purl.org/dc/terms/"/>
    <ds:schemaRef ds:uri="66550874-1473-453c-a701-e84d6b55206c"/>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schemas.microsoft.com/sharepoint/v3"/>
    <ds:schemaRef ds:uri="5a2251cd-bd5e-462d-8f0e-b8d48ef43808"/>
    <ds:schemaRef ds:uri="http://www.w3.org/XML/1998/namespace"/>
    <ds:schemaRef ds:uri="http://purl.org/dc/dcmitype/"/>
  </ds:schemaRefs>
</ds:datastoreItem>
</file>

<file path=customXml/itemProps3.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4.xml><?xml version="1.0" encoding="utf-8"?>
<ds:datastoreItem xmlns:ds="http://schemas.openxmlformats.org/officeDocument/2006/customXml" ds:itemID="{2B89C04C-B567-463A-9915-47FAF203A8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Multi color</Template>
  <TotalTime>352</TotalTime>
  <Words>1964</Words>
  <Application>Microsoft Office PowerPoint</Application>
  <PresentationFormat>Widescreen</PresentationFormat>
  <Paragraphs>243</Paragraphs>
  <Slides>11</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20" baseType="lpstr">
      <vt:lpstr>Fira Sans</vt:lpstr>
      <vt:lpstr>Calibri</vt:lpstr>
      <vt:lpstr>Arial</vt:lpstr>
      <vt:lpstr>Fira Sans Regular</vt:lpstr>
      <vt:lpstr>Fira Sans Bold</vt:lpstr>
      <vt:lpstr>Fira Sans Medium</vt:lpstr>
      <vt:lpstr>Segoe UI</vt:lpstr>
      <vt:lpstr>Bioactives Template</vt:lpstr>
      <vt:lpstr>think-cell Slide</vt:lpstr>
      <vt:lpstr>ALPAFLOR®  ALP-SEBUM</vt:lpstr>
      <vt:lpstr>PowerPoint Presentation</vt:lpstr>
      <vt:lpstr>PowerPoint Presentation</vt:lpstr>
      <vt:lpstr>PowerPoint Presentation</vt:lpstr>
      <vt:lpstr>PowerPoint Presentation</vt:lpstr>
      <vt:lpstr>Natural Micellar Mattifying Cleanser</vt:lpstr>
      <vt:lpstr>Mattifying Purifying Facial Mask Scrub</vt:lpstr>
      <vt:lpstr>UltiMatte Loose Powder</vt:lpstr>
      <vt:lpstr>Antimaskne Rebalancing Cream Gel</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ALPAFLOR ALP-SEBUM_Lineup Balanseen_2020-11</dc:title>
  <dc:creator>Milly Austin</dc:creator>
  <cp:lastModifiedBy>Meisinger, Marie-Sophie</cp:lastModifiedBy>
  <cp:revision>128</cp:revision>
  <cp:lastPrinted>2019-08-23T14:34:23Z</cp:lastPrinted>
  <dcterms:created xsi:type="dcterms:W3CDTF">2020-07-29T12:38:09Z</dcterms:created>
  <dcterms:modified xsi:type="dcterms:W3CDTF">2021-04-23T09:57:31Z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0x0101009C555DAE16A3B2469013D495C779D0EC</vt:lpwstr>
  </property>
  <property fmtid="{D5CDD505-2E9C-101B-9397-08002B2CF9AE}" pid="3" name="MSIP_Label_2ff753fd-faf2-4608-9b59-553f003adcdf_Enabled">
    <vt:lpwstr>true</vt:lpwstr>
  </property>
  <property fmtid="{D5CDD505-2E9C-101B-9397-08002B2CF9AE}" pid="4" name="MSIP_Label_2ff753fd-faf2-4608-9b59-553f003adcdf_SetDate">
    <vt:lpwstr>2021-04-23T09:57:22Z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e0bb118e-b4b1-4d96-aded-6acc30ede5aa</vt:lpwstr>
  </property>
  <property fmtid="{D5CDD505-2E9C-101B-9397-08002B2CF9AE}" pid="9" name="MSIP_Label_2ff753fd-faf2-4608-9b59-553f003adcdf_ContentBits">
    <vt:lpwstr>0</vt:lpwstr>
  </property>
</Properties>
</file>