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22" r:id="rId5"/>
  </p:sldMasterIdLst>
  <p:notesMasterIdLst>
    <p:notesMasterId r:id="rId16"/>
  </p:notesMasterIdLst>
  <p:sldIdLst>
    <p:sldId id="2147482718" r:id="rId6"/>
    <p:sldId id="2147482723" r:id="rId7"/>
    <p:sldId id="2147482724" r:id="rId8"/>
    <p:sldId id="2528" r:id="rId9"/>
    <p:sldId id="2147482693" r:id="rId10"/>
    <p:sldId id="2147482727" r:id="rId11"/>
    <p:sldId id="2147482725" r:id="rId12"/>
    <p:sldId id="2147482726" r:id="rId13"/>
    <p:sldId id="2147472863" r:id="rId14"/>
    <p:sldId id="2147472803" r:id="rId15"/>
  </p:sldIdLst>
  <p:sldSz cx="12192000" cy="6858000"/>
  <p:notesSz cx="6858000" cy="9144000"/>
  <p:embeddedFontLst>
    <p:embeddedFont>
      <p:font typeface="DM Sans" pitchFamily="2" charset="0"/>
      <p:regular r:id="rId17"/>
      <p:bold r:id="rId18"/>
      <p:italic r:id="rId19"/>
      <p:boldItalic r:id="rId20"/>
    </p:embeddedFont>
    <p:embeddedFont>
      <p:font typeface="DM Sans Bold" pitchFamily="2" charset="0"/>
      <p:bold r:id="rId21"/>
    </p:embeddedFont>
    <p:embeddedFont>
      <p:font typeface="Fira Sans" panose="020B0503050000020004" pitchFamily="34" charset="0"/>
      <p:regular r:id="rId22"/>
      <p:bold r:id="rId23"/>
      <p:italic r:id="rId24"/>
      <p:boldItalic r:id="rId25"/>
    </p:embeddedFont>
    <p:embeddedFont>
      <p:font typeface="Fira Sans Medium" panose="020B0603050000020004" pitchFamily="34" charset="0"/>
      <p:regular r:id="rId26"/>
      <p:italic r:id="rId27"/>
    </p:embeddedFont>
    <p:embeddedFont>
      <p:font typeface="Otypical Text Regular" panose="020B0604020202020204" charset="0"/>
      <p:regular r:id="rId28"/>
    </p:embeddedFont>
    <p:embeddedFont>
      <p:font typeface="Titillium Web" panose="00000500000000000000" pitchFamily="2" charset="0"/>
      <p:regular r:id="rId29"/>
      <p:bold r:id="rId30"/>
      <p:italic r:id="rId31"/>
      <p:boldItalic r:id="rId32"/>
    </p:embeddedFont>
    <p:embeddedFont>
      <p:font typeface="Verdana" panose="020B060403050404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2A6E39-DD7A-8601-CC50-F424820690EA}" name="Jina Kim" initials="JK" userId="S::jina.kim@dsm-firmenich.com::df75cc77-bc55-496a-b5a6-88d4d2579bac" providerId="AD"/>
  <p188:author id="{1AFF7D64-63BF-148B-BF59-F7F3775F997B}" name="Merita Jakaj" initials="MJ" userId="S::Merita.Jakaj@dsm-firmenich.com::05d8e7e6-4bde-4180-a449-7f59447b0060" providerId="AD"/>
  <p188:author id="{DCAFDE65-CC24-63CA-6D43-3BC87AC225AB}" name="Francois Paul" initials="FP" userId="S::francois.paul@dsm.com::cd345e1b-5b33-44e8-b09c-75307eac9781" providerId="AD"/>
  <p188:author id="{4C2F8566-23B0-9B58-F85C-37EFF9043020}" name="Hannah Rogers" initials="" userId="S::Hannah.ROGERS@dsm-firmenich.com::2346ecd9-d6aa-44b3-abb5-178f895e11f0" providerId="AD"/>
  <p188:author id="{E6828B9A-5C0D-0BD5-EF81-4947B078A02D}" name="Marie-Sophie Meisinger" initials="MM" userId="S::Marie-Sophie.Meisinger@dsm-firmenich.com::286e1ad8-c636-4702-a91e-982a33a1b0e7" providerId="AD"/>
  <p188:author id="{17FF70B6-10A3-2875-63ED-AAE370D1DFE8}" name="Karolina Strojny" initials="KS" userId="S::karolina.strojny@vim-group.com::76e827dd-946f-488b-88e6-4c70dcf5e094" providerId="AD"/>
  <p188:author id="{087E4CE5-1EDB-52D5-1124-2BD4D57D9BBC}" name="Wouter Termaat" initials="WT" userId="S::wouter.termaat@vim-group.com::066166df-c7a7-4459-b9a9-f3a7408fe8c4" providerId="AD"/>
  <p188:author id="{891086EB-F312-C88D-D7BE-FDA09657E50C}" name="Remi de Vogel" initials="Rd" userId="S::remi.devogel@vim-group.com::5948360e-7b9c-4a22-9ada-df5e8b901c8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3BFD58-B059-4448-BDF1-0757BF544170}" v="2" dt="2025-04-14T14:43:54.609"/>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680" autoAdjust="0"/>
  </p:normalViewPr>
  <p:slideViewPr>
    <p:cSldViewPr snapToGrid="0">
      <p:cViewPr varScale="1">
        <p:scale>
          <a:sx n="107" d="100"/>
          <a:sy n="107" d="100"/>
        </p:scale>
        <p:origin x="126" y="456"/>
      </p:cViewPr>
      <p:guideLst>
        <p:guide pos="3840"/>
        <p:guide orient="horz"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font" Target="fonts/font5.fntdata"/><Relationship Id="rId34" Type="http://schemas.openxmlformats.org/officeDocument/2006/relationships/font" Target="fonts/font18.fntdata"/><Relationship Id="rId42"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5.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A93BFD58-B059-4448-BDF1-0757BF544170}"/>
    <pc:docChg chg="custSel modSld modMainMaster">
      <pc:chgData name="Marie-Sophie Meisinger" userId="286e1ad8-c636-4702-a91e-982a33a1b0e7" providerId="ADAL" clId="{A93BFD58-B059-4448-BDF1-0757BF544170}" dt="2025-04-14T14:46:08.398" v="21" actId="33524"/>
      <pc:docMkLst>
        <pc:docMk/>
      </pc:docMkLst>
      <pc:sldChg chg="modSp mod">
        <pc:chgData name="Marie-Sophie Meisinger" userId="286e1ad8-c636-4702-a91e-982a33a1b0e7" providerId="ADAL" clId="{A93BFD58-B059-4448-BDF1-0757BF544170}" dt="2025-04-14T14:45:26.997" v="15" actId="1076"/>
        <pc:sldMkLst>
          <pc:docMk/>
          <pc:sldMk cId="4266713035" sldId="2528"/>
        </pc:sldMkLst>
        <pc:spChg chg="mod">
          <ac:chgData name="Marie-Sophie Meisinger" userId="286e1ad8-c636-4702-a91e-982a33a1b0e7" providerId="ADAL" clId="{A93BFD58-B059-4448-BDF1-0757BF544170}" dt="2025-04-14T14:45:26.997" v="15" actId="1076"/>
          <ac:spMkLst>
            <pc:docMk/>
            <pc:sldMk cId="4266713035" sldId="2528"/>
            <ac:spMk id="2" creationId="{63292A49-204E-744E-AD57-B1206FA71988}"/>
          </ac:spMkLst>
        </pc:spChg>
        <pc:spChg chg="mod">
          <ac:chgData name="Marie-Sophie Meisinger" userId="286e1ad8-c636-4702-a91e-982a33a1b0e7" providerId="ADAL" clId="{A93BFD58-B059-4448-BDF1-0757BF544170}" dt="2025-04-14T14:42:49.722" v="0"/>
          <ac:spMkLst>
            <pc:docMk/>
            <pc:sldMk cId="4266713035" sldId="2528"/>
            <ac:spMk id="4" creationId="{B8A40960-1936-5144-B9B9-54A6E70D1E8F}"/>
          </ac:spMkLst>
        </pc:spChg>
        <pc:spChg chg="mod">
          <ac:chgData name="Marie-Sophie Meisinger" userId="286e1ad8-c636-4702-a91e-982a33a1b0e7" providerId="ADAL" clId="{A93BFD58-B059-4448-BDF1-0757BF544170}" dt="2025-04-14T14:42:49.722" v="0"/>
          <ac:spMkLst>
            <pc:docMk/>
            <pc:sldMk cId="4266713035" sldId="2528"/>
            <ac:spMk id="6" creationId="{C8B7A6BF-807B-ECA7-2777-DB37D61F24F2}"/>
          </ac:spMkLst>
        </pc:spChg>
        <pc:spChg chg="mod">
          <ac:chgData name="Marie-Sophie Meisinger" userId="286e1ad8-c636-4702-a91e-982a33a1b0e7" providerId="ADAL" clId="{A93BFD58-B059-4448-BDF1-0757BF544170}" dt="2025-04-14T14:42:49.722" v="0"/>
          <ac:spMkLst>
            <pc:docMk/>
            <pc:sldMk cId="4266713035" sldId="2528"/>
            <ac:spMk id="29" creationId="{69DE5E26-635A-B695-F9D8-647D2AF565B0}"/>
          </ac:spMkLst>
        </pc:spChg>
      </pc:sldChg>
      <pc:sldChg chg="modSp mod">
        <pc:chgData name="Marie-Sophie Meisinger" userId="286e1ad8-c636-4702-a91e-982a33a1b0e7" providerId="ADAL" clId="{A93BFD58-B059-4448-BDF1-0757BF544170}" dt="2025-04-14T14:42:49.785" v="1" actId="27636"/>
        <pc:sldMkLst>
          <pc:docMk/>
          <pc:sldMk cId="690762756" sldId="2147472863"/>
        </pc:sldMkLst>
        <pc:spChg chg="mod">
          <ac:chgData name="Marie-Sophie Meisinger" userId="286e1ad8-c636-4702-a91e-982a33a1b0e7" providerId="ADAL" clId="{A93BFD58-B059-4448-BDF1-0757BF544170}" dt="2025-04-14T14:42:49.785" v="1" actId="27636"/>
          <ac:spMkLst>
            <pc:docMk/>
            <pc:sldMk cId="690762756" sldId="2147472863"/>
            <ac:spMk id="13" creationId="{9D5BED00-5074-3B29-7A81-5B5FD9F7FEB7}"/>
          </ac:spMkLst>
        </pc:spChg>
        <pc:spChg chg="mod">
          <ac:chgData name="Marie-Sophie Meisinger" userId="286e1ad8-c636-4702-a91e-982a33a1b0e7" providerId="ADAL" clId="{A93BFD58-B059-4448-BDF1-0757BF544170}" dt="2025-04-14T14:42:49.722" v="0"/>
          <ac:spMkLst>
            <pc:docMk/>
            <pc:sldMk cId="690762756" sldId="2147472863"/>
            <ac:spMk id="14" creationId="{F9509CD5-AD2C-6CEE-E0D4-DA112B6044A1}"/>
          </ac:spMkLst>
        </pc:spChg>
      </pc:sldChg>
      <pc:sldChg chg="modSp">
        <pc:chgData name="Marie-Sophie Meisinger" userId="286e1ad8-c636-4702-a91e-982a33a1b0e7" providerId="ADAL" clId="{A93BFD58-B059-4448-BDF1-0757BF544170}" dt="2025-04-14T14:42:49.722" v="0"/>
        <pc:sldMkLst>
          <pc:docMk/>
          <pc:sldMk cId="3038425876" sldId="2147482693"/>
        </pc:sldMkLst>
        <pc:spChg chg="mod">
          <ac:chgData name="Marie-Sophie Meisinger" userId="286e1ad8-c636-4702-a91e-982a33a1b0e7" providerId="ADAL" clId="{A93BFD58-B059-4448-BDF1-0757BF544170}" dt="2025-04-14T14:42:49.722" v="0"/>
          <ac:spMkLst>
            <pc:docMk/>
            <pc:sldMk cId="3038425876" sldId="2147482693"/>
            <ac:spMk id="13" creationId="{8709F06E-28B9-5F09-C6EE-973CA9832FB5}"/>
          </ac:spMkLst>
        </pc:spChg>
        <pc:spChg chg="mod">
          <ac:chgData name="Marie-Sophie Meisinger" userId="286e1ad8-c636-4702-a91e-982a33a1b0e7" providerId="ADAL" clId="{A93BFD58-B059-4448-BDF1-0757BF544170}" dt="2025-04-14T14:42:49.722" v="0"/>
          <ac:spMkLst>
            <pc:docMk/>
            <pc:sldMk cId="3038425876" sldId="2147482693"/>
            <ac:spMk id="25" creationId="{1E176A36-8BC0-223F-E4DB-FC45CCFEA3B0}"/>
          </ac:spMkLst>
        </pc:spChg>
        <pc:spChg chg="mod">
          <ac:chgData name="Marie-Sophie Meisinger" userId="286e1ad8-c636-4702-a91e-982a33a1b0e7" providerId="ADAL" clId="{A93BFD58-B059-4448-BDF1-0757BF544170}" dt="2025-04-14T14:42:49.722" v="0"/>
          <ac:spMkLst>
            <pc:docMk/>
            <pc:sldMk cId="3038425876" sldId="2147482693"/>
            <ac:spMk id="26" creationId="{921ADE90-02AD-D704-18D5-73897041C457}"/>
          </ac:spMkLst>
        </pc:spChg>
      </pc:sldChg>
      <pc:sldChg chg="modSp">
        <pc:chgData name="Marie-Sophie Meisinger" userId="286e1ad8-c636-4702-a91e-982a33a1b0e7" providerId="ADAL" clId="{A93BFD58-B059-4448-BDF1-0757BF544170}" dt="2025-04-14T14:42:49.722" v="0"/>
        <pc:sldMkLst>
          <pc:docMk/>
          <pc:sldMk cId="3053677023" sldId="2147482723"/>
        </pc:sldMkLst>
        <pc:spChg chg="mod">
          <ac:chgData name="Marie-Sophie Meisinger" userId="286e1ad8-c636-4702-a91e-982a33a1b0e7" providerId="ADAL" clId="{A93BFD58-B059-4448-BDF1-0757BF544170}" dt="2025-04-14T14:42:49.722" v="0"/>
          <ac:spMkLst>
            <pc:docMk/>
            <pc:sldMk cId="3053677023" sldId="2147482723"/>
            <ac:spMk id="13" creationId="{07A4B518-A8B9-4A72-6416-C008472487CF}"/>
          </ac:spMkLst>
        </pc:spChg>
        <pc:spChg chg="mod">
          <ac:chgData name="Marie-Sophie Meisinger" userId="286e1ad8-c636-4702-a91e-982a33a1b0e7" providerId="ADAL" clId="{A93BFD58-B059-4448-BDF1-0757BF544170}" dt="2025-04-14T14:42:49.722" v="0"/>
          <ac:spMkLst>
            <pc:docMk/>
            <pc:sldMk cId="3053677023" sldId="2147482723"/>
            <ac:spMk id="28" creationId="{E837D927-CAF6-B393-4585-6456AEC16999}"/>
          </ac:spMkLst>
        </pc:spChg>
        <pc:spChg chg="mod">
          <ac:chgData name="Marie-Sophie Meisinger" userId="286e1ad8-c636-4702-a91e-982a33a1b0e7" providerId="ADAL" clId="{A93BFD58-B059-4448-BDF1-0757BF544170}" dt="2025-04-14T14:42:49.722" v="0"/>
          <ac:spMkLst>
            <pc:docMk/>
            <pc:sldMk cId="3053677023" sldId="2147482723"/>
            <ac:spMk id="38" creationId="{4A9EFAE8-3987-3E5E-B7FC-83A7A3C0EB1C}"/>
          </ac:spMkLst>
        </pc:spChg>
        <pc:picChg chg="mod">
          <ac:chgData name="Marie-Sophie Meisinger" userId="286e1ad8-c636-4702-a91e-982a33a1b0e7" providerId="ADAL" clId="{A93BFD58-B059-4448-BDF1-0757BF544170}" dt="2025-04-14T14:42:49.722" v="0"/>
          <ac:picMkLst>
            <pc:docMk/>
            <pc:sldMk cId="3053677023" sldId="2147482723"/>
            <ac:picMk id="33" creationId="{0DA47276-CE92-D0BC-F78D-E4999D7E7B65}"/>
          </ac:picMkLst>
        </pc:picChg>
      </pc:sldChg>
      <pc:sldChg chg="modSp mod">
        <pc:chgData name="Marie-Sophie Meisinger" userId="286e1ad8-c636-4702-a91e-982a33a1b0e7" providerId="ADAL" clId="{A93BFD58-B059-4448-BDF1-0757BF544170}" dt="2025-04-14T14:45:12.629" v="14" actId="14100"/>
        <pc:sldMkLst>
          <pc:docMk/>
          <pc:sldMk cId="337772265" sldId="2147482724"/>
        </pc:sldMkLst>
        <pc:spChg chg="mod">
          <ac:chgData name="Marie-Sophie Meisinger" userId="286e1ad8-c636-4702-a91e-982a33a1b0e7" providerId="ADAL" clId="{A93BFD58-B059-4448-BDF1-0757BF544170}" dt="2025-04-14T14:42:49.722" v="0"/>
          <ac:spMkLst>
            <pc:docMk/>
            <pc:sldMk cId="337772265" sldId="2147482724"/>
            <ac:spMk id="2" creationId="{518B19D5-7AF0-3E46-AA27-18565D7A9524}"/>
          </ac:spMkLst>
        </pc:spChg>
        <pc:spChg chg="mod">
          <ac:chgData name="Marie-Sophie Meisinger" userId="286e1ad8-c636-4702-a91e-982a33a1b0e7" providerId="ADAL" clId="{A93BFD58-B059-4448-BDF1-0757BF544170}" dt="2025-04-14T14:42:49.722" v="0"/>
          <ac:spMkLst>
            <pc:docMk/>
            <pc:sldMk cId="337772265" sldId="2147482724"/>
            <ac:spMk id="4" creationId="{3243BF44-126C-2D4D-8797-FC9CDA7D2AD0}"/>
          </ac:spMkLst>
        </pc:spChg>
        <pc:spChg chg="mod">
          <ac:chgData name="Marie-Sophie Meisinger" userId="286e1ad8-c636-4702-a91e-982a33a1b0e7" providerId="ADAL" clId="{A93BFD58-B059-4448-BDF1-0757BF544170}" dt="2025-04-14T14:44:56.429" v="8" actId="1076"/>
          <ac:spMkLst>
            <pc:docMk/>
            <pc:sldMk cId="337772265" sldId="2147482724"/>
            <ac:spMk id="14" creationId="{BB9F8A21-4DCC-B145-84AC-1E5ECED78614}"/>
          </ac:spMkLst>
        </pc:spChg>
        <pc:spChg chg="mod">
          <ac:chgData name="Marie-Sophie Meisinger" userId="286e1ad8-c636-4702-a91e-982a33a1b0e7" providerId="ADAL" clId="{A93BFD58-B059-4448-BDF1-0757BF544170}" dt="2025-04-14T14:42:49.722" v="0"/>
          <ac:spMkLst>
            <pc:docMk/>
            <pc:sldMk cId="337772265" sldId="2147482724"/>
            <ac:spMk id="36" creationId="{60461ABE-E416-B86A-A4C4-D0A2EC6237C4}"/>
          </ac:spMkLst>
        </pc:spChg>
        <pc:spChg chg="mod">
          <ac:chgData name="Marie-Sophie Meisinger" userId="286e1ad8-c636-4702-a91e-982a33a1b0e7" providerId="ADAL" clId="{A93BFD58-B059-4448-BDF1-0757BF544170}" dt="2025-04-14T14:45:12.629" v="14" actId="14100"/>
          <ac:spMkLst>
            <pc:docMk/>
            <pc:sldMk cId="337772265" sldId="2147482724"/>
            <ac:spMk id="40" creationId="{35B7CC15-B980-F590-A631-5AA809AE7939}"/>
          </ac:spMkLst>
        </pc:spChg>
        <pc:spChg chg="mod">
          <ac:chgData name="Marie-Sophie Meisinger" userId="286e1ad8-c636-4702-a91e-982a33a1b0e7" providerId="ADAL" clId="{A93BFD58-B059-4448-BDF1-0757BF544170}" dt="2025-04-14T14:42:49.722" v="0"/>
          <ac:spMkLst>
            <pc:docMk/>
            <pc:sldMk cId="337772265" sldId="2147482724"/>
            <ac:spMk id="41" creationId="{773D9CC7-9748-3F2C-B6A6-9BCDA9F32170}"/>
          </ac:spMkLst>
        </pc:spChg>
        <pc:picChg chg="mod">
          <ac:chgData name="Marie-Sophie Meisinger" userId="286e1ad8-c636-4702-a91e-982a33a1b0e7" providerId="ADAL" clId="{A93BFD58-B059-4448-BDF1-0757BF544170}" dt="2025-04-14T14:42:49.722" v="0"/>
          <ac:picMkLst>
            <pc:docMk/>
            <pc:sldMk cId="337772265" sldId="2147482724"/>
            <ac:picMk id="5" creationId="{70F8D8F1-27DB-A4EB-F2A4-10FE1730638E}"/>
          </ac:picMkLst>
        </pc:picChg>
      </pc:sldChg>
      <pc:sldChg chg="modSp modNotesTx">
        <pc:chgData name="Marie-Sophie Meisinger" userId="286e1ad8-c636-4702-a91e-982a33a1b0e7" providerId="ADAL" clId="{A93BFD58-B059-4448-BDF1-0757BF544170}" dt="2025-04-14T14:46:08.398" v="21" actId="33524"/>
        <pc:sldMkLst>
          <pc:docMk/>
          <pc:sldMk cId="1041870672" sldId="2147482725"/>
        </pc:sldMkLst>
        <pc:spChg chg="mod">
          <ac:chgData name="Marie-Sophie Meisinger" userId="286e1ad8-c636-4702-a91e-982a33a1b0e7" providerId="ADAL" clId="{A93BFD58-B059-4448-BDF1-0757BF544170}" dt="2025-04-14T14:42:49.722" v="0"/>
          <ac:spMkLst>
            <pc:docMk/>
            <pc:sldMk cId="1041870672" sldId="2147482725"/>
            <ac:spMk id="2" creationId="{BEB9F7F1-B9CB-2E4C-93BE-058A73BE7BA1}"/>
          </ac:spMkLst>
        </pc:spChg>
        <pc:spChg chg="mod">
          <ac:chgData name="Marie-Sophie Meisinger" userId="286e1ad8-c636-4702-a91e-982a33a1b0e7" providerId="ADAL" clId="{A93BFD58-B059-4448-BDF1-0757BF544170}" dt="2025-04-14T14:42:49.722" v="0"/>
          <ac:spMkLst>
            <pc:docMk/>
            <pc:sldMk cId="1041870672" sldId="2147482725"/>
            <ac:spMk id="3" creationId="{0A063690-3DD9-0A48-A6BF-FDC9F8E52FF7}"/>
          </ac:spMkLst>
        </pc:spChg>
        <pc:spChg chg="mod">
          <ac:chgData name="Marie-Sophie Meisinger" userId="286e1ad8-c636-4702-a91e-982a33a1b0e7" providerId="ADAL" clId="{A93BFD58-B059-4448-BDF1-0757BF544170}" dt="2025-04-14T14:42:49.722" v="0"/>
          <ac:spMkLst>
            <pc:docMk/>
            <pc:sldMk cId="1041870672" sldId="2147482725"/>
            <ac:spMk id="4" creationId="{E2D13CCA-E8CF-FE40-96A4-417DD434A8FB}"/>
          </ac:spMkLst>
        </pc:spChg>
      </pc:sldChg>
      <pc:sldChg chg="modSp">
        <pc:chgData name="Marie-Sophie Meisinger" userId="286e1ad8-c636-4702-a91e-982a33a1b0e7" providerId="ADAL" clId="{A93BFD58-B059-4448-BDF1-0757BF544170}" dt="2025-04-14T14:42:49.722" v="0"/>
        <pc:sldMkLst>
          <pc:docMk/>
          <pc:sldMk cId="120699682" sldId="2147482726"/>
        </pc:sldMkLst>
        <pc:spChg chg="mod">
          <ac:chgData name="Marie-Sophie Meisinger" userId="286e1ad8-c636-4702-a91e-982a33a1b0e7" providerId="ADAL" clId="{A93BFD58-B059-4448-BDF1-0757BF544170}" dt="2025-04-14T14:42:49.722" v="0"/>
          <ac:spMkLst>
            <pc:docMk/>
            <pc:sldMk cId="120699682" sldId="2147482726"/>
            <ac:spMk id="47" creationId="{916E71B5-9746-0B48-B874-E20915EB1411}"/>
          </ac:spMkLst>
        </pc:spChg>
        <pc:spChg chg="mod">
          <ac:chgData name="Marie-Sophie Meisinger" userId="286e1ad8-c636-4702-a91e-982a33a1b0e7" providerId="ADAL" clId="{A93BFD58-B059-4448-BDF1-0757BF544170}" dt="2025-04-14T14:42:49.722" v="0"/>
          <ac:spMkLst>
            <pc:docMk/>
            <pc:sldMk cId="120699682" sldId="2147482726"/>
            <ac:spMk id="108" creationId="{19DDD0F4-5025-7141-A247-87F300692B40}"/>
          </ac:spMkLst>
        </pc:spChg>
        <pc:spChg chg="mod">
          <ac:chgData name="Marie-Sophie Meisinger" userId="286e1ad8-c636-4702-a91e-982a33a1b0e7" providerId="ADAL" clId="{A93BFD58-B059-4448-BDF1-0757BF544170}" dt="2025-04-14T14:42:49.722" v="0"/>
          <ac:spMkLst>
            <pc:docMk/>
            <pc:sldMk cId="120699682" sldId="2147482726"/>
            <ac:spMk id="109" creationId="{E3155A7C-187D-3D40-8151-CA225470355B}"/>
          </ac:spMkLst>
        </pc:spChg>
      </pc:sldChg>
      <pc:sldChg chg="modSp mod">
        <pc:chgData name="Marie-Sophie Meisinger" userId="286e1ad8-c636-4702-a91e-982a33a1b0e7" providerId="ADAL" clId="{A93BFD58-B059-4448-BDF1-0757BF544170}" dt="2025-04-14T14:45:57.415" v="20" actId="1076"/>
        <pc:sldMkLst>
          <pc:docMk/>
          <pc:sldMk cId="2491811605" sldId="2147482727"/>
        </pc:sldMkLst>
        <pc:spChg chg="mod">
          <ac:chgData name="Marie-Sophie Meisinger" userId="286e1ad8-c636-4702-a91e-982a33a1b0e7" providerId="ADAL" clId="{A93BFD58-B059-4448-BDF1-0757BF544170}" dt="2025-04-14T14:42:49.722" v="0"/>
          <ac:spMkLst>
            <pc:docMk/>
            <pc:sldMk cId="2491811605" sldId="2147482727"/>
            <ac:spMk id="13" creationId="{8709F06E-28B9-5F09-C6EE-973CA9832FB5}"/>
          </ac:spMkLst>
        </pc:spChg>
        <pc:spChg chg="mod">
          <ac:chgData name="Marie-Sophie Meisinger" userId="286e1ad8-c636-4702-a91e-982a33a1b0e7" providerId="ADAL" clId="{A93BFD58-B059-4448-BDF1-0757BF544170}" dt="2025-04-14T14:42:49.722" v="0"/>
          <ac:spMkLst>
            <pc:docMk/>
            <pc:sldMk cId="2491811605" sldId="2147482727"/>
            <ac:spMk id="25" creationId="{1E176A36-8BC0-223F-E4DB-FC45CCFEA3B0}"/>
          </ac:spMkLst>
        </pc:spChg>
        <pc:spChg chg="mod">
          <ac:chgData name="Marie-Sophie Meisinger" userId="286e1ad8-c636-4702-a91e-982a33a1b0e7" providerId="ADAL" clId="{A93BFD58-B059-4448-BDF1-0757BF544170}" dt="2025-04-14T14:42:49.722" v="0"/>
          <ac:spMkLst>
            <pc:docMk/>
            <pc:sldMk cId="2491811605" sldId="2147482727"/>
            <ac:spMk id="26" creationId="{921ADE90-02AD-D704-18D5-73897041C457}"/>
          </ac:spMkLst>
        </pc:spChg>
        <pc:spChg chg="mod">
          <ac:chgData name="Marie-Sophie Meisinger" userId="286e1ad8-c636-4702-a91e-982a33a1b0e7" providerId="ADAL" clId="{A93BFD58-B059-4448-BDF1-0757BF544170}" dt="2025-04-14T14:45:57.415" v="20" actId="1076"/>
          <ac:spMkLst>
            <pc:docMk/>
            <pc:sldMk cId="2491811605" sldId="2147482727"/>
            <ac:spMk id="34" creationId="{9F42D16E-F1EE-CB24-B520-387DD45C8062}"/>
          </ac:spMkLst>
        </pc:spChg>
      </pc:sldChg>
      <pc:sldMasterChg chg="modSldLayout sldLayoutOrd">
        <pc:chgData name="Marie-Sophie Meisinger" userId="286e1ad8-c636-4702-a91e-982a33a1b0e7" providerId="ADAL" clId="{A93BFD58-B059-4448-BDF1-0757BF544170}" dt="2025-04-14T14:43:56.242" v="5" actId="1035"/>
        <pc:sldMasterMkLst>
          <pc:docMk/>
          <pc:sldMasterMk cId="4084867470" sldId="2147483722"/>
        </pc:sldMasterMkLst>
        <pc:sldLayoutChg chg="addSp modSp mod ord">
          <pc:chgData name="Marie-Sophie Meisinger" userId="286e1ad8-c636-4702-a91e-982a33a1b0e7" providerId="ADAL" clId="{A93BFD58-B059-4448-BDF1-0757BF544170}" dt="2025-04-14T14:43:56.242" v="5" actId="1035"/>
          <pc:sldLayoutMkLst>
            <pc:docMk/>
            <pc:sldMasterMk cId="4084867470" sldId="2147483722"/>
            <pc:sldLayoutMk cId="2416670204" sldId="2147483751"/>
          </pc:sldLayoutMkLst>
          <pc:spChg chg="add mod">
            <ac:chgData name="Marie-Sophie Meisinger" userId="286e1ad8-c636-4702-a91e-982a33a1b0e7" providerId="ADAL" clId="{A93BFD58-B059-4448-BDF1-0757BF544170}" dt="2025-04-14T14:43:56.242" v="5" actId="1035"/>
            <ac:spMkLst>
              <pc:docMk/>
              <pc:sldMasterMk cId="4084867470" sldId="2147483722"/>
              <pc:sldLayoutMk cId="2416670204" sldId="2147483751"/>
              <ac:spMk id="4" creationId="{6471D683-7029-AB39-FE11-15804A379085}"/>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14/04/2025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d8fa3ad432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2d8fa3ad43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D764F1-84AB-4627-8D23-66E7AA46FF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8284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noProof="0" dirty="0"/>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3</a:t>
            </a:fld>
            <a:endParaRPr lang="en-GB"/>
          </a:p>
        </p:txBody>
      </p:sp>
    </p:spTree>
    <p:extLst>
      <p:ext uri="{BB962C8B-B14F-4D97-AF65-F5344CB8AC3E}">
        <p14:creationId xmlns:p14="http://schemas.microsoft.com/office/powerpoint/2010/main" val="2067378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4</a:t>
            </a:fld>
            <a:endParaRPr lang="en-US" dirty="0"/>
          </a:p>
        </p:txBody>
      </p:sp>
    </p:spTree>
    <p:extLst>
      <p:ext uri="{BB962C8B-B14F-4D97-AF65-F5344CB8AC3E}">
        <p14:creationId xmlns:p14="http://schemas.microsoft.com/office/powerpoint/2010/main" val="1399651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AGEs formation: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In vitro data in NHEK, incubated under stress condition with DL-glyceraldehyde for 48h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CML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CML: N</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sym typeface="Symbol" panose="05050102010706020507" pitchFamily="18" charset="2"/>
              </a:rPr>
              <a:t></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-(carboxymethyl) lysine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50ug/ml = 0,005% dry extract = 0,25% ALPAFLOR® EDELWEISS CB</a:t>
            </a:r>
          </a:p>
          <a:p>
            <a:endParaRPr lang="en-GB" dirty="0"/>
          </a:p>
          <a:p>
            <a:r>
              <a:rPr lang="en-GB" dirty="0"/>
              <a:t>Deglycation: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40ug/ml = 0,004% dry extract = 0,20% ALPAFLOR® EDELWEISS CB</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4771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GB" dirty="0"/>
              <a:t>Clinical:</a:t>
            </a:r>
          </a:p>
          <a:p>
            <a:pPr marL="285750" marR="0" lvl="0" indent="-285750" algn="l" defTabSz="914400" rtl="0" eaLnBrk="1" fontAlgn="auto" latinLnBrk="0" hangingPunct="1">
              <a:lnSpc>
                <a:spcPct val="100000"/>
              </a:lnSpc>
              <a:spcBef>
                <a:spcPts val="0"/>
              </a:spcBef>
              <a:spcAft>
                <a:spcPts val="0"/>
              </a:spcAft>
              <a:buClr>
                <a:srgbClr val="F08B1F"/>
              </a:buClr>
              <a:buSzTx/>
              <a:buFont typeface="Wingdings" panose="05000000000000000000" pitchFamily="2" charset="2"/>
              <a:buChar char="l"/>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Volunteers</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Caucasian skin</a:t>
            </a:r>
          </a:p>
          <a:p>
            <a:pPr marL="285750" marR="0" lvl="0" indent="-285750" algn="l" defTabSz="914400" rtl="0" eaLnBrk="1" fontAlgn="auto" latinLnBrk="0" hangingPunct="1">
              <a:lnSpc>
                <a:spcPct val="100000"/>
              </a:lnSpc>
              <a:spcBef>
                <a:spcPts val="0"/>
              </a:spcBef>
              <a:spcAft>
                <a:spcPts val="0"/>
              </a:spcAft>
              <a:buClr>
                <a:srgbClr val="F08B1F"/>
              </a:buClr>
              <a:buSzTx/>
              <a:buFont typeface="Wingdings" panose="05000000000000000000" pitchFamily="2" charset="2"/>
              <a:buChar char="l"/>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 groups (active, placebo):</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2x33 females (42 to 60 </a:t>
            </a:r>
            <a:r>
              <a:rPr kumimoji="0" lang="en-GB" sz="12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yo</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t>
            </a:r>
            <a:b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Full face application - Twice daily</a:t>
            </a:r>
            <a:b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b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Emulsion with </a:t>
            </a: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3% ALPAFLOR</a:t>
            </a:r>
            <a:r>
              <a:rPr kumimoji="0" lang="en-GB" sz="1200" b="0" i="0" u="none" strike="noStrike" kern="1200" cap="none" spc="0" normalizeH="0" baseline="30000" noProof="0" dirty="0">
                <a:ln>
                  <a:noFill/>
                </a:ln>
                <a:solidFill>
                  <a:prstClr val="black"/>
                </a:solidFill>
                <a:effectLst/>
                <a:uLnTx/>
                <a:uFillTx/>
                <a:latin typeface="DM Sans"/>
                <a:ea typeface="Fira Sans" panose="020B0503050000020004" pitchFamily="34" charset="0"/>
                <a:cs typeface="+mn-cs"/>
              </a:rPr>
              <a:t>®</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a:t>
            </a: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EDELWEISS CB 28 days study</a:t>
            </a:r>
          </a:p>
          <a:p>
            <a:pPr marL="285750" marR="0" lvl="0" indent="-285750" algn="l" defTabSz="914400" rtl="0" eaLnBrk="1" fontAlgn="auto" latinLnBrk="0" hangingPunct="1">
              <a:lnSpc>
                <a:spcPct val="100000"/>
              </a:lnSpc>
              <a:spcBef>
                <a:spcPts val="0"/>
              </a:spcBef>
              <a:spcAft>
                <a:spcPts val="0"/>
              </a:spcAft>
              <a:buClr>
                <a:srgbClr val="F08B1F"/>
              </a:buClr>
              <a:buSzTx/>
              <a:buFont typeface="Wingdings" panose="05000000000000000000" pitchFamily="2" charset="2"/>
              <a:buChar char="l"/>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AGEs read</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new tool developed to read AGEs by fluorescence directly on the face – 21 sites. </a:t>
            </a:r>
          </a:p>
          <a:p>
            <a:pPr marL="285750" marR="0" lvl="0" indent="-285750" algn="l" defTabSz="914400" rtl="0" eaLnBrk="1" fontAlgn="auto" latinLnBrk="0" hangingPunct="1">
              <a:lnSpc>
                <a:spcPct val="100000"/>
              </a:lnSpc>
              <a:spcBef>
                <a:spcPts val="0"/>
              </a:spcBef>
              <a:spcAft>
                <a:spcPts val="1000"/>
              </a:spcAft>
              <a:buClr>
                <a:srgbClr val="F08B1F"/>
              </a:buClr>
              <a:buSzTx/>
              <a:buFont typeface="Wingdings" panose="05000000000000000000" pitchFamily="2" charset="2"/>
              <a:buChar char="l"/>
              <a:tabLst/>
              <a:defRPr/>
            </a:pP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Wrinkle assessment </a:t>
            </a: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by expert grading (5 points scale)</a:t>
            </a:r>
          </a:p>
          <a:p>
            <a:pPr marL="363600" marR="0" lvl="1" indent="-3636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Full face: </a:t>
            </a: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2.5 times for effective than placebo</a:t>
            </a:r>
          </a:p>
          <a:p>
            <a:pPr marL="777600" marR="0" lvl="2" indent="-3564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Forehead:</a:t>
            </a: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5.3x (p&lt;0.05)</a:t>
            </a:r>
          </a:p>
          <a:p>
            <a:pPr marL="777600" marR="0" lvl="2" indent="-3564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6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Jawline:</a:t>
            </a: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2.2 x (p&lt;0.05)</a:t>
            </a:r>
          </a:p>
          <a:p>
            <a:pPr marL="777600" marR="0" lvl="2" indent="-3564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Cheek: 1,4X (p&lt;0.10)</a:t>
            </a:r>
          </a:p>
          <a:p>
            <a:pPr marL="777600" marR="0" lvl="2" indent="-356400" algn="l" defTabSz="914400" rtl="0" eaLnBrk="1" fontAlgn="auto" latinLnBrk="0" hangingPunct="1">
              <a:lnSpc>
                <a:spcPct val="90000"/>
              </a:lnSpc>
              <a:spcBef>
                <a:spcPts val="500"/>
              </a:spcBef>
              <a:spcAft>
                <a:spcPts val="400"/>
              </a:spcAft>
              <a:buClrTx/>
              <a:buSzPct val="90000"/>
              <a:buFont typeface="Otypical Text Regular" panose="020B0503030300000000" pitchFamily="34" charset="0"/>
              <a:buChar char="●"/>
              <a:tabLst/>
              <a:defRPr/>
            </a:pPr>
            <a:r>
              <a:rPr kumimoji="0" lang="en-GB" sz="16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Upper lip: 3 x</a:t>
            </a:r>
          </a:p>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334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0562">
              <a:defRPr/>
            </a:pPr>
            <a:r>
              <a:rPr lang="en-GB" dirty="0"/>
              <a:t>Skin tends to react to UV exposure with the release of oxidative and pro-inflammatory stress markers as its natural </a:t>
            </a:r>
            <a:r>
              <a:rPr lang="en-GB" dirty="0" err="1"/>
              <a:t>defense</a:t>
            </a:r>
            <a:r>
              <a:rPr lang="en-GB" dirty="0"/>
              <a:t> mechanism. </a:t>
            </a:r>
            <a:endParaRPr lang="en-US" dirty="0"/>
          </a:p>
          <a:p>
            <a:pPr defTabSz="930562">
              <a:defRPr/>
            </a:pPr>
            <a:r>
              <a:rPr lang="en-US" dirty="0"/>
              <a:t>This slide shows the list of all the genes which were tested in this assay: oxidative stress markers, inflammatory stress markers, and immune stress markers.</a:t>
            </a:r>
            <a:endParaRPr lang="en-GB" dirty="0"/>
          </a:p>
          <a:p>
            <a:pPr defTabSz="930562">
              <a:defRPr/>
            </a:pPr>
            <a:r>
              <a:rPr lang="en-GB" dirty="0"/>
              <a:t>Reduced activity of these molecules is a clear indication of a well-protected skin status.</a:t>
            </a:r>
          </a:p>
          <a:p>
            <a:pPr marL="184414" indent="-184414">
              <a:buClr>
                <a:srgbClr val="0099FF"/>
              </a:buClr>
              <a:buFont typeface="Arial" pitchFamily="34" charset="0"/>
              <a:buChar char="•"/>
            </a:pPr>
            <a:endParaRPr lang="en-US" dirty="0">
              <a:solidFill>
                <a:srgbClr val="4F4F4F"/>
              </a:solidFill>
              <a:cs typeface="Arial" charset="0"/>
            </a:endParaRPr>
          </a:p>
          <a:p>
            <a:pPr marL="184414" indent="-184414">
              <a:buClr>
                <a:srgbClr val="0099FF"/>
              </a:buClr>
              <a:buFont typeface="Arial" pitchFamily="34" charset="0"/>
              <a:buChar char="•"/>
            </a:pPr>
            <a:r>
              <a:rPr lang="en-US" dirty="0">
                <a:solidFill>
                  <a:srgbClr val="4F4F4F"/>
                </a:solidFill>
                <a:cs typeface="Arial" charset="0"/>
              </a:rPr>
              <a:t>UV stress markers</a:t>
            </a:r>
          </a:p>
          <a:p>
            <a:pPr marL="184414" indent="-184414">
              <a:buClr>
                <a:srgbClr val="0099FF"/>
              </a:buClr>
              <a:buFont typeface="Arial" pitchFamily="34" charset="0"/>
              <a:buChar char="•"/>
            </a:pPr>
            <a:r>
              <a:rPr lang="en-US" dirty="0">
                <a:solidFill>
                  <a:srgbClr val="4F4F4F"/>
                </a:solidFill>
                <a:cs typeface="Arial" charset="0"/>
              </a:rPr>
              <a:t>Gene expression level</a:t>
            </a:r>
          </a:p>
          <a:p>
            <a:pPr marL="184414" indent="-184414">
              <a:buClr>
                <a:srgbClr val="0099FF"/>
              </a:buClr>
              <a:buFont typeface="Arial" pitchFamily="34" charset="0"/>
              <a:buChar char="•"/>
            </a:pPr>
            <a:r>
              <a:rPr lang="en-US" dirty="0">
                <a:solidFill>
                  <a:srgbClr val="4F4F4F"/>
                </a:solidFill>
                <a:cs typeface="Arial" charset="0"/>
              </a:rPr>
              <a:t>Epidermal skin models</a:t>
            </a:r>
          </a:p>
          <a:p>
            <a:endParaRPr lang="en-US" dirty="0"/>
          </a:p>
          <a:p>
            <a:endParaRPr lang="en-GB" dirty="0"/>
          </a:p>
        </p:txBody>
      </p:sp>
      <p:sp>
        <p:nvSpPr>
          <p:cNvPr id="4" name="Slide Number Placeholder 3"/>
          <p:cNvSpPr>
            <a:spLocks noGrp="1"/>
          </p:cNvSpPr>
          <p:nvPr>
            <p:ph type="sldNum" sz="quarter" idx="5"/>
          </p:nvPr>
        </p:nvSpPr>
        <p:spPr/>
        <p:txBody>
          <a:bodyPr/>
          <a:lstStyle/>
          <a:p>
            <a:fld id="{FDEA1EC3-38D3-9F43-B1F0-97D892A72D0C}" type="slidenum">
              <a:rPr lang="en-US" smtClean="0"/>
              <a:pPr/>
              <a:t>7</a:t>
            </a:fld>
            <a:endParaRPr lang="en-US" dirty="0"/>
          </a:p>
        </p:txBody>
      </p:sp>
    </p:spTree>
    <p:extLst>
      <p:ext uri="{BB962C8B-B14F-4D97-AF65-F5344CB8AC3E}">
        <p14:creationId xmlns:p14="http://schemas.microsoft.com/office/powerpoint/2010/main" val="1084707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DM San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DM Sans" pitchFamily="2" charset="0"/>
              <a:ea typeface="+mn-ea"/>
              <a:cs typeface="+mn-cs"/>
            </a:endParaRPr>
          </a:p>
        </p:txBody>
      </p:sp>
    </p:spTree>
    <p:extLst>
      <p:ext uri="{BB962C8B-B14F-4D97-AF65-F5344CB8AC3E}">
        <p14:creationId xmlns:p14="http://schemas.microsoft.com/office/powerpoint/2010/main" val="1296415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461441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8" name="Slide Number Placeholder 7">
            <a:extLst>
              <a:ext uri="{FF2B5EF4-FFF2-40B4-BE49-F238E27FC236}">
                <a16:creationId xmlns:a16="http://schemas.microsoft.com/office/drawing/2014/main" id="{3DEC9ED1-295E-8AB7-5C53-6AB3B3B8C1D9}"/>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2" name="Text Placeholder 2">
            <a:extLst>
              <a:ext uri="{FF2B5EF4-FFF2-40B4-BE49-F238E27FC236}">
                <a16:creationId xmlns:a16="http://schemas.microsoft.com/office/drawing/2014/main" id="{C71CD802-80AA-5D67-E015-56F7650A2B27}"/>
              </a:ext>
            </a:extLst>
          </p:cNvPr>
          <p:cNvSpPr>
            <a:spLocks noGrp="1"/>
          </p:cNvSpPr>
          <p:nvPr>
            <p:ph type="body" idx="11" hasCustomPrompt="1"/>
          </p:nvPr>
        </p:nvSpPr>
        <p:spPr>
          <a:xfrm>
            <a:off x="302400" y="679057"/>
            <a:ext cx="11587200" cy="400384"/>
          </a:xfrm>
        </p:spPr>
        <p:txBody>
          <a:bodyPr anchor="b">
            <a:noAutofit/>
          </a:bodyPr>
          <a:lstStyle>
            <a:lvl1pPr marL="0" indent="0">
              <a:buNone/>
              <a:defRPr lang="en-US" sz="2500" b="0" kern="0" spc="0" baseline="0" dirty="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itle 1">
            <a:extLst>
              <a:ext uri="{FF2B5EF4-FFF2-40B4-BE49-F238E27FC236}">
                <a16:creationId xmlns:a16="http://schemas.microsoft.com/office/drawing/2014/main" id="{09285B61-74FF-B244-50EE-DEAC593C3FFA}"/>
              </a:ext>
            </a:extLst>
          </p:cNvPr>
          <p:cNvSpPr>
            <a:spLocks noGrp="1"/>
          </p:cNvSpPr>
          <p:nvPr>
            <p:ph type="title"/>
          </p:nvPr>
        </p:nvSpPr>
        <p:spPr>
          <a:xfrm>
            <a:off x="302400" y="302400"/>
            <a:ext cx="11591925" cy="421526"/>
          </a:xfrm>
        </p:spPr>
        <p:txBody>
          <a:bodyPr>
            <a:spAutoFit/>
          </a:bodyPr>
          <a:lstStyle>
            <a:lvl1pPr>
              <a:defRPr sz="30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1844728464"/>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
        <p:nvSpPr>
          <p:cNvPr id="4" name="TextBox 3">
            <a:extLst>
              <a:ext uri="{FF2B5EF4-FFF2-40B4-BE49-F238E27FC236}">
                <a16:creationId xmlns:a16="http://schemas.microsoft.com/office/drawing/2014/main" id="{6471D683-7029-AB39-FE11-15804A379085}"/>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solidFill>
                  <a:schemeClr val="tx1"/>
                </a:solidFill>
              </a:rPr>
              <a:t>Naturals</a:t>
            </a:r>
            <a:r>
              <a:rPr lang="en-US" sz="950" spc="-20" dirty="0">
                <a:solidFill>
                  <a:schemeClr val="tx1"/>
                </a:solidFill>
              </a:rPr>
              <a:t> </a:t>
            </a:r>
            <a:r>
              <a:rPr lang="en-US" sz="950" spc="-20" dirty="0">
                <a:solidFill>
                  <a:srgbClr val="58166D"/>
                </a:solidFill>
              </a:rPr>
              <a:t>| </a:t>
            </a:r>
            <a:r>
              <a:rPr lang="en-US" sz="950" spc="10" dirty="0">
                <a:solidFill>
                  <a:schemeClr val="tx1"/>
                </a:solidFill>
              </a:rPr>
              <a:t>The science of nature</a:t>
            </a:r>
          </a:p>
        </p:txBody>
      </p:sp>
    </p:spTree>
    <p:extLst>
      <p:ext uri="{BB962C8B-B14F-4D97-AF65-F5344CB8AC3E}">
        <p14:creationId xmlns:p14="http://schemas.microsoft.com/office/powerpoint/2010/main" val="2416670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4098482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Aliquam</a:t>
            </a:r>
            <a:r>
              <a:rPr lang="en-GB" dirty="0"/>
              <a:t> </a:t>
            </a:r>
            <a:r>
              <a:rPr lang="en-GB" dirty="0" err="1"/>
              <a:t>feugiat</a:t>
            </a:r>
            <a:r>
              <a:rPr lang="en-GB" dirty="0"/>
              <a:t> </a:t>
            </a:r>
            <a:r>
              <a:rPr lang="en-GB" dirty="0" err="1"/>
              <a:t>purus</a:t>
            </a:r>
            <a:r>
              <a:rPr lang="en-GB" dirty="0"/>
              <a:t> </a:t>
            </a:r>
            <a:r>
              <a:rPr lang="en-GB" dirty="0" err="1"/>
              <a:t>diam</a:t>
            </a:r>
            <a:r>
              <a:rPr lang="en-GB" dirty="0"/>
              <a:t>, </a:t>
            </a:r>
            <a:r>
              <a:rPr lang="en-GB" dirty="0" err="1"/>
              <a:t>eget</a:t>
            </a:r>
            <a:r>
              <a:rPr lang="en-GB" dirty="0"/>
              <a:t> </a:t>
            </a:r>
            <a:r>
              <a:rPr lang="en-GB" dirty="0" err="1"/>
              <a:t>lobortis</a:t>
            </a:r>
            <a:r>
              <a:rPr lang="en-GB" dirty="0"/>
              <a:t> </a:t>
            </a:r>
            <a:r>
              <a:rPr lang="en-GB" dirty="0" err="1"/>
              <a:t>nulla</a:t>
            </a:r>
            <a:r>
              <a:rPr lang="en-GB" dirty="0"/>
              <a:t> </a:t>
            </a:r>
            <a:r>
              <a:rPr lang="en-GB" dirty="0" err="1"/>
              <a:t>laoreet</a:t>
            </a:r>
            <a:r>
              <a:rPr lang="en-GB" dirty="0"/>
              <a:t> sed. </a:t>
            </a:r>
            <a:r>
              <a:rPr lang="en-GB" dirty="0" err="1"/>
              <a:t>Phasellus</a:t>
            </a:r>
            <a:r>
              <a:rPr lang="en-GB" dirty="0"/>
              <a:t> </a:t>
            </a:r>
            <a:r>
              <a:rPr lang="en-GB" dirty="0" err="1"/>
              <a:t>imperdiet</a:t>
            </a:r>
            <a:r>
              <a:rPr lang="en-GB" dirty="0"/>
              <a:t> </a:t>
            </a:r>
            <a:r>
              <a:rPr lang="en-GB" dirty="0" err="1"/>
              <a:t>tincidunt</a:t>
            </a:r>
            <a:r>
              <a:rPr lang="en-GB" dirty="0"/>
              <a:t> </a:t>
            </a:r>
            <a:r>
              <a:rPr lang="en-GB" dirty="0" err="1"/>
              <a:t>placerat</a:t>
            </a:r>
            <a:r>
              <a:rPr lang="en-GB" dirty="0"/>
              <a:t>. </a:t>
            </a:r>
            <a:r>
              <a:rPr lang="en-GB" dirty="0" err="1"/>
              <a:t>Mauris</a:t>
            </a:r>
            <a:r>
              <a:rPr lang="en-GB" dirty="0"/>
              <a:t> </a:t>
            </a:r>
            <a:r>
              <a:rPr lang="en-GB" dirty="0" err="1"/>
              <a:t>nec</a:t>
            </a:r>
            <a:r>
              <a:rPr lang="en-GB" dirty="0"/>
              <a:t> </a:t>
            </a:r>
            <a:r>
              <a:rPr lang="en-GB" dirty="0" err="1"/>
              <a:t>tincidunt</a:t>
            </a:r>
            <a:r>
              <a:rPr lang="en-GB" dirty="0"/>
              <a:t> </a:t>
            </a:r>
            <a:r>
              <a:rPr lang="en-GB" dirty="0" err="1"/>
              <a:t>nulla</a:t>
            </a:r>
            <a:r>
              <a:rPr lang="en-GB" dirty="0"/>
              <a:t>. Sed a </a:t>
            </a:r>
            <a:r>
              <a:rPr lang="en-GB" dirty="0" err="1"/>
              <a:t>nisl</a:t>
            </a:r>
            <a:r>
              <a:rPr lang="en-GB" dirty="0"/>
              <a:t> </a:t>
            </a:r>
            <a:r>
              <a:rPr lang="en-GB" dirty="0" err="1"/>
              <a:t>augue</a:t>
            </a:r>
            <a:r>
              <a:rPr lang="en-GB" dirty="0"/>
              <a:t>. </a:t>
            </a:r>
            <a:r>
              <a:rPr lang="en-GB" dirty="0" err="1"/>
              <a:t>Vivamus</a:t>
            </a:r>
            <a:r>
              <a:rPr lang="en-GB" dirty="0"/>
              <a:t> </a:t>
            </a:r>
            <a:br>
              <a:rPr lang="en-GB" dirty="0"/>
            </a:br>
            <a:r>
              <a:rPr lang="en-GB" dirty="0"/>
              <a:t>ligula </a:t>
            </a:r>
            <a:r>
              <a:rPr lang="en-GB" dirty="0" err="1"/>
              <a:t>diam</a:t>
            </a:r>
            <a:r>
              <a:rPr lang="en-GB" dirty="0"/>
              <a:t>, </a:t>
            </a:r>
            <a:r>
              <a:rPr lang="en-GB" dirty="0" err="1"/>
              <a:t>interdum</a:t>
            </a:r>
            <a:r>
              <a:rPr lang="en-GB" dirty="0"/>
              <a:t> et </a:t>
            </a:r>
            <a:r>
              <a:rPr lang="en-GB" dirty="0" err="1"/>
              <a:t>tortor</a:t>
            </a:r>
            <a:r>
              <a:rPr lang="en-GB" dirty="0"/>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Aliquam</a:t>
            </a:r>
            <a:r>
              <a:rPr lang="en-GB" dirty="0"/>
              <a:t> </a:t>
            </a:r>
            <a:r>
              <a:rPr lang="en-GB" dirty="0" err="1"/>
              <a:t>feugiat</a:t>
            </a:r>
            <a:r>
              <a:rPr lang="en-GB" dirty="0"/>
              <a:t> </a:t>
            </a:r>
            <a:r>
              <a:rPr lang="en-GB" dirty="0" err="1"/>
              <a:t>purus</a:t>
            </a:r>
            <a:r>
              <a:rPr lang="en-GB" dirty="0"/>
              <a:t> </a:t>
            </a:r>
            <a:r>
              <a:rPr lang="en-GB" dirty="0" err="1"/>
              <a:t>diam</a:t>
            </a:r>
            <a:r>
              <a:rPr lang="en-GB" dirty="0"/>
              <a:t>, </a:t>
            </a:r>
            <a:r>
              <a:rPr lang="en-GB" dirty="0" err="1"/>
              <a:t>eget</a:t>
            </a:r>
            <a:r>
              <a:rPr lang="en-GB" dirty="0"/>
              <a:t> </a:t>
            </a:r>
            <a:r>
              <a:rPr lang="en-GB" dirty="0" err="1"/>
              <a:t>lobortis</a:t>
            </a:r>
            <a:r>
              <a:rPr lang="en-GB" dirty="0"/>
              <a:t> </a:t>
            </a:r>
            <a:r>
              <a:rPr lang="en-GB" dirty="0" err="1"/>
              <a:t>nulla</a:t>
            </a:r>
            <a:r>
              <a:rPr lang="en-GB" dirty="0"/>
              <a:t> </a:t>
            </a:r>
            <a:r>
              <a:rPr lang="en-GB" dirty="0" err="1"/>
              <a:t>laoreet</a:t>
            </a:r>
            <a:r>
              <a:rPr lang="en-GB" dirty="0"/>
              <a:t> sed. </a:t>
            </a:r>
            <a:r>
              <a:rPr lang="en-GB" dirty="0" err="1"/>
              <a:t>Phasellus</a:t>
            </a:r>
            <a:r>
              <a:rPr lang="en-GB" dirty="0"/>
              <a:t> </a:t>
            </a:r>
            <a:r>
              <a:rPr lang="en-GB" dirty="0" err="1"/>
              <a:t>imperdiet</a:t>
            </a:r>
            <a:r>
              <a:rPr lang="en-GB" dirty="0"/>
              <a:t> </a:t>
            </a:r>
            <a:r>
              <a:rPr lang="en-GB" dirty="0" err="1"/>
              <a:t>tincidunt</a:t>
            </a:r>
            <a:r>
              <a:rPr lang="en-GB" dirty="0"/>
              <a:t> </a:t>
            </a:r>
            <a:r>
              <a:rPr lang="en-GB" dirty="0" err="1"/>
              <a:t>placerat</a:t>
            </a:r>
            <a:r>
              <a:rPr lang="en-GB" dirty="0"/>
              <a:t>. </a:t>
            </a:r>
            <a:r>
              <a:rPr lang="en-GB" dirty="0" err="1"/>
              <a:t>Mauris</a:t>
            </a:r>
            <a:r>
              <a:rPr lang="en-GB" dirty="0"/>
              <a:t> </a:t>
            </a:r>
            <a:r>
              <a:rPr lang="en-GB" dirty="0" err="1"/>
              <a:t>nec</a:t>
            </a:r>
            <a:r>
              <a:rPr lang="en-GB" dirty="0"/>
              <a:t> </a:t>
            </a:r>
            <a:r>
              <a:rPr lang="en-GB" dirty="0" err="1"/>
              <a:t>tincidunt</a:t>
            </a:r>
            <a:r>
              <a:rPr lang="en-GB" dirty="0"/>
              <a:t> </a:t>
            </a:r>
            <a:r>
              <a:rPr lang="en-GB" dirty="0" err="1"/>
              <a:t>nulla</a:t>
            </a:r>
            <a:r>
              <a:rPr lang="en-GB" dirty="0"/>
              <a:t>. Sed a </a:t>
            </a:r>
            <a:r>
              <a:rPr lang="en-GB" dirty="0" err="1"/>
              <a:t>nisl</a:t>
            </a:r>
            <a:r>
              <a:rPr lang="en-GB" dirty="0"/>
              <a:t> </a:t>
            </a:r>
            <a:r>
              <a:rPr lang="en-GB" dirty="0" err="1"/>
              <a:t>augue</a:t>
            </a:r>
            <a:r>
              <a:rPr lang="en-GB" dirty="0"/>
              <a:t>. </a:t>
            </a:r>
            <a:r>
              <a:rPr lang="en-GB" dirty="0" err="1"/>
              <a:t>Vivamus</a:t>
            </a:r>
            <a:r>
              <a:rPr lang="en-GB" dirty="0"/>
              <a:t> </a:t>
            </a:r>
            <a:br>
              <a:rPr lang="en-GB" dirty="0"/>
            </a:br>
            <a:r>
              <a:rPr lang="en-GB" dirty="0"/>
              <a:t>ligula </a:t>
            </a:r>
            <a:r>
              <a:rPr lang="en-GB" dirty="0" err="1"/>
              <a:t>diam</a:t>
            </a:r>
            <a:r>
              <a:rPr lang="en-GB" dirty="0"/>
              <a:t>, </a:t>
            </a:r>
            <a:r>
              <a:rPr lang="en-GB" dirty="0" err="1"/>
              <a:t>interdum</a:t>
            </a:r>
            <a:r>
              <a:rPr lang="en-GB" dirty="0"/>
              <a:t> et </a:t>
            </a:r>
            <a:r>
              <a:rPr lang="en-GB" dirty="0" err="1"/>
              <a:t>tortor</a:t>
            </a:r>
            <a:r>
              <a:rPr lang="en-GB" dirty="0"/>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2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GB" dirty="0"/>
              <a:t>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 </a:t>
            </a:r>
            <a:r>
              <a:rPr lang="en-GB" dirty="0" err="1"/>
              <a:t>Aliquam</a:t>
            </a:r>
            <a:r>
              <a:rPr lang="en-GB" dirty="0"/>
              <a:t> </a:t>
            </a:r>
            <a:r>
              <a:rPr lang="en-GB" dirty="0" err="1"/>
              <a:t>feugiat</a:t>
            </a:r>
            <a:r>
              <a:rPr lang="en-GB" dirty="0"/>
              <a:t> </a:t>
            </a:r>
            <a:r>
              <a:rPr lang="en-GB" dirty="0" err="1"/>
              <a:t>purus</a:t>
            </a:r>
            <a:r>
              <a:rPr lang="en-GB" dirty="0"/>
              <a:t> </a:t>
            </a:r>
            <a:r>
              <a:rPr lang="en-GB" dirty="0" err="1"/>
              <a:t>diam</a:t>
            </a:r>
            <a:r>
              <a:rPr lang="en-GB" dirty="0"/>
              <a:t>, </a:t>
            </a:r>
            <a:r>
              <a:rPr lang="en-GB" dirty="0" err="1"/>
              <a:t>eget</a:t>
            </a:r>
            <a:r>
              <a:rPr lang="en-GB" dirty="0"/>
              <a:t> </a:t>
            </a:r>
            <a:r>
              <a:rPr lang="en-GB" dirty="0" err="1"/>
              <a:t>lobortis</a:t>
            </a:r>
            <a:r>
              <a:rPr lang="en-GB" dirty="0"/>
              <a:t> </a:t>
            </a:r>
            <a:r>
              <a:rPr lang="en-GB" dirty="0" err="1"/>
              <a:t>nulla</a:t>
            </a:r>
            <a:r>
              <a:rPr lang="en-GB" dirty="0"/>
              <a:t> </a:t>
            </a:r>
            <a:r>
              <a:rPr lang="en-GB" dirty="0" err="1"/>
              <a:t>laoreet</a:t>
            </a:r>
            <a:r>
              <a:rPr lang="en-GB" dirty="0"/>
              <a:t> sed. </a:t>
            </a:r>
            <a:r>
              <a:rPr lang="en-GB" dirty="0" err="1"/>
              <a:t>Phasellus</a:t>
            </a:r>
            <a:r>
              <a:rPr lang="en-GB" dirty="0"/>
              <a:t> </a:t>
            </a:r>
            <a:r>
              <a:rPr lang="en-GB" dirty="0" err="1"/>
              <a:t>imperdiet</a:t>
            </a:r>
            <a:r>
              <a:rPr lang="en-GB" dirty="0"/>
              <a:t> </a:t>
            </a:r>
            <a:r>
              <a:rPr lang="en-GB" dirty="0" err="1"/>
              <a:t>tincidunt</a:t>
            </a:r>
            <a:r>
              <a:rPr lang="en-GB" dirty="0"/>
              <a:t> </a:t>
            </a:r>
            <a:r>
              <a:rPr lang="en-GB" dirty="0" err="1"/>
              <a:t>placerat</a:t>
            </a:r>
            <a:r>
              <a:rPr lang="en-GB" dirty="0"/>
              <a:t>. </a:t>
            </a:r>
            <a:r>
              <a:rPr lang="en-GB" dirty="0" err="1"/>
              <a:t>Mauris</a:t>
            </a:r>
            <a:r>
              <a:rPr lang="en-GB" dirty="0"/>
              <a:t> </a:t>
            </a:r>
            <a:r>
              <a:rPr lang="en-GB" dirty="0" err="1"/>
              <a:t>nec</a:t>
            </a:r>
            <a:r>
              <a:rPr lang="en-GB" dirty="0"/>
              <a:t> </a:t>
            </a:r>
            <a:r>
              <a:rPr lang="en-GB" dirty="0" err="1"/>
              <a:t>tincidunt</a:t>
            </a:r>
            <a:r>
              <a:rPr lang="en-GB" dirty="0"/>
              <a:t> </a:t>
            </a:r>
            <a:r>
              <a:rPr lang="en-GB" dirty="0" err="1"/>
              <a:t>nulla</a:t>
            </a:r>
            <a:r>
              <a:rPr lang="en-GB" dirty="0"/>
              <a:t>. Sed a </a:t>
            </a:r>
            <a:r>
              <a:rPr lang="en-GB" dirty="0" err="1"/>
              <a:t>nisl</a:t>
            </a:r>
            <a:r>
              <a:rPr lang="en-GB" dirty="0"/>
              <a:t> </a:t>
            </a:r>
            <a:r>
              <a:rPr lang="en-GB" dirty="0" err="1"/>
              <a:t>augue</a:t>
            </a:r>
            <a:r>
              <a:rPr lang="en-GB" dirty="0"/>
              <a:t>. </a:t>
            </a:r>
            <a:r>
              <a:rPr lang="en-GB" dirty="0" err="1"/>
              <a:t>Vivamus</a:t>
            </a:r>
            <a:r>
              <a:rPr lang="en-GB" dirty="0"/>
              <a:t> </a:t>
            </a:r>
            <a:br>
              <a:rPr lang="en-GB" dirty="0"/>
            </a:br>
            <a:r>
              <a:rPr lang="en-GB" dirty="0"/>
              <a:t>ligula </a:t>
            </a:r>
            <a:r>
              <a:rPr lang="en-GB" dirty="0" err="1"/>
              <a:t>diam</a:t>
            </a:r>
            <a:r>
              <a:rPr lang="en-GB" dirty="0"/>
              <a:t>, </a:t>
            </a:r>
            <a:r>
              <a:rPr lang="en-GB" dirty="0" err="1"/>
              <a:t>interdum</a:t>
            </a:r>
            <a:r>
              <a:rPr lang="en-GB" dirty="0"/>
              <a:t> et </a:t>
            </a:r>
            <a:r>
              <a:rPr lang="en-GB" dirty="0" err="1"/>
              <a:t>tortor</a:t>
            </a:r>
            <a:r>
              <a:rPr lang="en-GB" dirty="0"/>
              <a:t>.</a:t>
            </a:r>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175001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995722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95832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2_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0750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rgbClr val="277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44B4A1"/>
          </a:solidFill>
          <a:ln w="28575">
            <a:solidFill>
              <a:srgbClr val="44B4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080B2DE0-A6A3-CB9B-3633-5015460C0E49}"/>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459573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dirty="0"/>
              <a:t>Naturals</a:t>
            </a:r>
            <a:r>
              <a:rPr lang="en-US" sz="950" spc="-20" dirty="0">
                <a:solidFill>
                  <a:srgbClr val="CBD938"/>
                </a:solidFill>
              </a:rPr>
              <a:t> | </a:t>
            </a:r>
            <a:r>
              <a:rPr lang="en-US" sz="950" spc="10" dirty="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dirty="0"/>
              <a:t>Main title</a:t>
            </a:r>
            <a:endParaRPr lang="en-US" dirty="0"/>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dirty="0"/>
              <a:t>Subtitle</a:t>
            </a:r>
          </a:p>
        </p:txBody>
      </p:sp>
    </p:spTree>
    <p:extLst>
      <p:ext uri="{BB962C8B-B14F-4D97-AF65-F5344CB8AC3E}">
        <p14:creationId xmlns:p14="http://schemas.microsoft.com/office/powerpoint/2010/main" val="4084867470"/>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jpe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0.png"/><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png"/><Relationship Id="rId12" Type="http://schemas.openxmlformats.org/officeDocument/2006/relationships/image" Target="../media/image32.tmp"/><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6.png"/><Relationship Id="rId11" Type="http://schemas.openxmlformats.org/officeDocument/2006/relationships/image" Target="../media/image31.tmp"/><Relationship Id="rId5" Type="http://schemas.microsoft.com/office/2007/relationships/hdphoto" Target="../media/hdphoto1.wdp"/><Relationship Id="rId10" Type="http://schemas.openxmlformats.org/officeDocument/2006/relationships/image" Target="../media/image30.png"/><Relationship Id="rId4" Type="http://schemas.openxmlformats.org/officeDocument/2006/relationships/image" Target="../media/image25.png"/><Relationship Id="rId9"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3" name="TextBox 2">
            <a:extLst>
              <a:ext uri="{FF2B5EF4-FFF2-40B4-BE49-F238E27FC236}">
                <a16:creationId xmlns:a16="http://schemas.microsoft.com/office/drawing/2014/main" id="{2232D571-AC76-A3A0-7247-A26E3BC392F0}"/>
              </a:ext>
            </a:extLst>
          </p:cNvPr>
          <p:cNvSpPr txBox="1"/>
          <p:nvPr/>
        </p:nvSpPr>
        <p:spPr>
          <a:xfrm>
            <a:off x="206454" y="60196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pic>
        <p:nvPicPr>
          <p:cNvPr id="4" name="Picture 3" descr="A person smiling and a poster&#10;&#10;AI-generated content may be incorrect.">
            <a:extLst>
              <a:ext uri="{FF2B5EF4-FFF2-40B4-BE49-F238E27FC236}">
                <a16:creationId xmlns:a16="http://schemas.microsoft.com/office/drawing/2014/main" id="{60D9E989-C673-CFC4-A170-0C9707D4ACA5}"/>
              </a:ext>
            </a:extLst>
          </p:cNvPr>
          <p:cNvPicPr>
            <a:picLocks noChangeAspect="1"/>
          </p:cNvPicPr>
          <p:nvPr/>
        </p:nvPicPr>
        <p:blipFill>
          <a:blip r:embed="rId3"/>
          <a:srcRect/>
          <a:stretch/>
        </p:blipFill>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noFill/>
        </p:spPr>
      </p:pic>
      <p:sp>
        <p:nvSpPr>
          <p:cNvPr id="5" name="TextBox 4">
            <a:extLst>
              <a:ext uri="{FF2B5EF4-FFF2-40B4-BE49-F238E27FC236}">
                <a16:creationId xmlns:a16="http://schemas.microsoft.com/office/drawing/2014/main" id="{0B4678CE-68AB-74CA-7D47-0EB4E10540DC}"/>
              </a:ext>
            </a:extLst>
          </p:cNvPr>
          <p:cNvSpPr txBox="1"/>
          <p:nvPr/>
        </p:nvSpPr>
        <p:spPr>
          <a:xfrm>
            <a:off x="358854" y="6172024"/>
            <a:ext cx="1132862" cy="2616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chemeClr val="bg1"/>
                </a:solidFill>
              </a:rPr>
              <a:t>April 2025</a:t>
            </a:r>
            <a:endParaRPr lang="en-CH" sz="11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Placeholder 32">
            <a:extLst>
              <a:ext uri="{FF2B5EF4-FFF2-40B4-BE49-F238E27FC236}">
                <a16:creationId xmlns:a16="http://schemas.microsoft.com/office/drawing/2014/main" id="{0DA47276-CE92-D0BC-F78D-E4999D7E7B65}"/>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36" b="36"/>
          <a:stretch/>
        </p:blipFill>
        <p:spPr/>
      </p:pic>
      <p:sp>
        <p:nvSpPr>
          <p:cNvPr id="13" name="Slide Number Placeholder 7">
            <a:extLst>
              <a:ext uri="{FF2B5EF4-FFF2-40B4-BE49-F238E27FC236}">
                <a16:creationId xmlns:a16="http://schemas.microsoft.com/office/drawing/2014/main" id="{07A4B518-A8B9-4A72-6416-C008472487CF}"/>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smtClean="0">
                <a:ln>
                  <a:noFill/>
                </a:ln>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dirty="0">
              <a:ln>
                <a:noFill/>
              </a:ln>
              <a:effectLst/>
              <a:uLnTx/>
              <a:uFillTx/>
              <a:latin typeface="DM Sans"/>
              <a:ea typeface="+mn-ea"/>
              <a:cs typeface="+mn-cs"/>
            </a:endParaRPr>
          </a:p>
        </p:txBody>
      </p:sp>
      <p:sp>
        <p:nvSpPr>
          <p:cNvPr id="38" name="Text Placeholder 37">
            <a:extLst>
              <a:ext uri="{FF2B5EF4-FFF2-40B4-BE49-F238E27FC236}">
                <a16:creationId xmlns:a16="http://schemas.microsoft.com/office/drawing/2014/main" id="{4A9EFAE8-3987-3E5E-B7FC-83A7A3C0EB1C}"/>
              </a:ext>
            </a:extLst>
          </p:cNvPr>
          <p:cNvSpPr>
            <a:spLocks noGrp="1"/>
          </p:cNvSpPr>
          <p:nvPr>
            <p:ph type="body" idx="11"/>
          </p:nvPr>
        </p:nvSpPr>
        <p:spPr/>
        <p:txBody>
          <a:bodyPr/>
          <a:lstStyle/>
          <a:p>
            <a:r>
              <a:rPr lang="en-US" dirty="0"/>
              <a:t>ID card</a:t>
            </a:r>
          </a:p>
        </p:txBody>
      </p:sp>
      <p:sp>
        <p:nvSpPr>
          <p:cNvPr id="28" name="Title 27">
            <a:extLst>
              <a:ext uri="{FF2B5EF4-FFF2-40B4-BE49-F238E27FC236}">
                <a16:creationId xmlns:a16="http://schemas.microsoft.com/office/drawing/2014/main" id="{E837D927-CAF6-B393-4585-6456AEC16999}"/>
              </a:ext>
            </a:extLst>
          </p:cNvPr>
          <p:cNvSpPr>
            <a:spLocks noGrp="1"/>
          </p:cNvSpPr>
          <p:nvPr>
            <p:ph type="title"/>
          </p:nvPr>
        </p:nvSpPr>
        <p:spPr/>
        <p:txBody>
          <a:bodyPr>
            <a:noAutofit/>
          </a:bodyPr>
          <a:lstStyle/>
          <a:p>
            <a:r>
              <a:rPr lang="en-GB" dirty="0"/>
              <a:t>ALPAFLOR</a:t>
            </a:r>
            <a:r>
              <a:rPr lang="en-GB" b="0" dirty="0"/>
              <a:t>®</a:t>
            </a:r>
            <a:r>
              <a:rPr lang="en-GB" dirty="0"/>
              <a:t> EDELWEISS CB</a:t>
            </a:r>
            <a:endParaRPr lang="en-US" b="0" i="1" dirty="0">
              <a:ea typeface="+mn-ea"/>
              <a:cs typeface="+mn-cs"/>
            </a:endParaRPr>
          </a:p>
        </p:txBody>
      </p:sp>
      <p:sp>
        <p:nvSpPr>
          <p:cNvPr id="5" name="CaixaDeTexto 47">
            <a:extLst>
              <a:ext uri="{FF2B5EF4-FFF2-40B4-BE49-F238E27FC236}">
                <a16:creationId xmlns:a16="http://schemas.microsoft.com/office/drawing/2014/main" id="{008BD08D-C9F1-D88D-4F9C-A31B1B519E90}"/>
              </a:ext>
            </a:extLst>
          </p:cNvPr>
          <p:cNvSpPr txBox="1"/>
          <p:nvPr/>
        </p:nvSpPr>
        <p:spPr>
          <a:xfrm>
            <a:off x="648000" y="6429600"/>
            <a:ext cx="4557535" cy="153888"/>
          </a:xfrm>
          <a:prstGeom prst="rect">
            <a:avLst/>
          </a:prstGeom>
          <a:noFill/>
        </p:spPr>
        <p:txBody>
          <a:bodyPr wrap="square" lIns="0" tIns="0" rIns="0" bIns="0" anchor="ctr" anchorCtr="0">
            <a:spAutoFit/>
          </a:bodyPr>
          <a:lstStyle/>
          <a:p>
            <a:pPr marL="7938" marR="0" lvl="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dirty="0">
                <a:ln>
                  <a:noFill/>
                </a:ln>
                <a:solidFill>
                  <a:schemeClr val="bg1"/>
                </a:solidFill>
                <a:effectLst/>
                <a:uLnTx/>
                <a:uFillTx/>
                <a:latin typeface="DM Sans"/>
                <a:ea typeface="+mn-ea"/>
                <a:cs typeface="+mn-cs"/>
              </a:rPr>
              <a:t>* </a:t>
            </a:r>
            <a:r>
              <a:rPr kumimoji="0" lang="en-US" sz="1000" b="0" i="1" u="none" strike="noStrike" kern="1200" cap="none" spc="0" normalizeH="0" baseline="0" dirty="0">
                <a:ln>
                  <a:noFill/>
                </a:ln>
                <a:solidFill>
                  <a:schemeClr val="bg1"/>
                </a:solidFill>
                <a:effectLst/>
                <a:uLnTx/>
                <a:uFillTx/>
                <a:latin typeface="DM Sans"/>
                <a:ea typeface="+mn-ea"/>
                <a:cs typeface="+mn-cs"/>
              </a:rPr>
              <a:t>in vitro </a:t>
            </a:r>
            <a:r>
              <a:rPr kumimoji="0" lang="en-US" sz="1000" b="0" i="0" u="none" strike="noStrike" kern="1200" cap="none" spc="0" normalizeH="0" baseline="0" dirty="0">
                <a:ln>
                  <a:noFill/>
                </a:ln>
                <a:solidFill>
                  <a:schemeClr val="bg1"/>
                </a:solidFill>
                <a:effectLst/>
                <a:uLnTx/>
                <a:uFillTx/>
                <a:latin typeface="DM Sans"/>
                <a:ea typeface="+mn-ea"/>
                <a:cs typeface="+mn-cs"/>
              </a:rPr>
              <a:t>** </a:t>
            </a:r>
            <a:r>
              <a:rPr kumimoji="0" lang="en-US" sz="1000" b="0" i="1" u="none" strike="noStrike" kern="1200" cap="none" spc="0" normalizeH="0" baseline="0" dirty="0">
                <a:ln>
                  <a:noFill/>
                </a:ln>
                <a:solidFill>
                  <a:schemeClr val="bg1"/>
                </a:solidFill>
                <a:effectLst/>
                <a:uLnTx/>
                <a:uFillTx/>
                <a:latin typeface="DM Sans"/>
                <a:ea typeface="+mn-ea"/>
                <a:cs typeface="+mn-cs"/>
              </a:rPr>
              <a:t>in vivo</a:t>
            </a:r>
          </a:p>
        </p:txBody>
      </p:sp>
      <p:grpSp>
        <p:nvGrpSpPr>
          <p:cNvPr id="48" name="Group 47">
            <a:extLst>
              <a:ext uri="{FF2B5EF4-FFF2-40B4-BE49-F238E27FC236}">
                <a16:creationId xmlns:a16="http://schemas.microsoft.com/office/drawing/2014/main" id="{4D823F3C-5F3F-53A2-59F3-59E82A42FBF0}"/>
              </a:ext>
            </a:extLst>
          </p:cNvPr>
          <p:cNvGrpSpPr/>
          <p:nvPr/>
        </p:nvGrpSpPr>
        <p:grpSpPr>
          <a:xfrm>
            <a:off x="0" y="2226586"/>
            <a:ext cx="11889600" cy="903019"/>
            <a:chOff x="0" y="2286165"/>
            <a:chExt cx="11889600" cy="903019"/>
          </a:xfrm>
        </p:grpSpPr>
        <p:sp>
          <p:nvSpPr>
            <p:cNvPr id="49" name="Rectangle 48">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TECHNOLOGY:</a:t>
              </a:r>
            </a:p>
          </p:txBody>
        </p:sp>
        <p:sp>
          <p:nvSpPr>
            <p:cNvPr id="50" name="TextBox 49">
              <a:extLst>
                <a:ext uri="{FF2B5EF4-FFF2-40B4-BE49-F238E27FC236}">
                  <a16:creationId xmlns:a16="http://schemas.microsoft.com/office/drawing/2014/main" id="{C1104EB4-4252-A452-90EC-1AE6B98FD183}"/>
                </a:ext>
              </a:extLst>
            </p:cNvPr>
            <p:cNvSpPr txBox="1"/>
            <p:nvPr/>
          </p:nvSpPr>
          <p:spPr>
            <a:xfrm>
              <a:off x="2134218" y="2306624"/>
              <a:ext cx="8896947" cy="840690"/>
            </a:xfrm>
            <a:prstGeom prst="rect">
              <a:avLst/>
            </a:prstGeom>
            <a:noFill/>
          </p:spPr>
          <p:txBody>
            <a:bodyPr wrap="square" lIns="0" tIns="90000" rIns="0" bIns="72000" rtlCol="0">
              <a:spAutoFit/>
            </a:bodyPr>
            <a:lstStyle/>
            <a:p>
              <a:pPr>
                <a:spcAft>
                  <a:spcPts val="300"/>
                </a:spcAft>
                <a:defRPr/>
              </a:pPr>
              <a:r>
                <a:rPr lang="en-US" sz="1300" dirty="0">
                  <a:latin typeface="DM Sans" pitchFamily="2" charset="0"/>
                  <a:ea typeface="Fira Sans Book" panose="020B0503050000020004" pitchFamily="34" charset="0"/>
                </a:rPr>
                <a:t>Gentle ethanolic extraction of dried edelweiss plant (early blooming stage) following green chemistry principles</a:t>
              </a:r>
            </a:p>
            <a:p>
              <a:pPr>
                <a:spcAft>
                  <a:spcPts val="300"/>
                </a:spcAft>
                <a:defRPr/>
              </a:pPr>
              <a:r>
                <a:rPr lang="en-US" sz="1300" dirty="0">
                  <a:latin typeface="DM Sans" pitchFamily="2" charset="0"/>
                  <a:ea typeface="Fira Sans Book" panose="020B0503050000020004" pitchFamily="34" charset="0"/>
                </a:rPr>
                <a:t>Standardization in phenolic acids (as chlorogenic acid)</a:t>
              </a:r>
            </a:p>
            <a:p>
              <a:pPr>
                <a:spcAft>
                  <a:spcPts val="300"/>
                </a:spcAft>
                <a:defRPr/>
              </a:pPr>
              <a:r>
                <a:rPr lang="en-US" sz="1300" dirty="0">
                  <a:latin typeface="DM Sans" pitchFamily="2" charset="0"/>
                  <a:ea typeface="Fira Sans Book" panose="020B0503050000020004" pitchFamily="34" charset="0"/>
                </a:rPr>
                <a:t>100% of natural origin according to ISO16128– no preservative</a:t>
              </a:r>
            </a:p>
          </p:txBody>
        </p:sp>
      </p:grpSp>
      <p:grpSp>
        <p:nvGrpSpPr>
          <p:cNvPr id="51" name="Group 50">
            <a:extLst>
              <a:ext uri="{FF2B5EF4-FFF2-40B4-BE49-F238E27FC236}">
                <a16:creationId xmlns:a16="http://schemas.microsoft.com/office/drawing/2014/main" id="{F1D046AC-49DC-A9F9-0A56-19150973B1F6}"/>
              </a:ext>
            </a:extLst>
          </p:cNvPr>
          <p:cNvGrpSpPr/>
          <p:nvPr/>
        </p:nvGrpSpPr>
        <p:grpSpPr>
          <a:xfrm>
            <a:off x="0" y="1742601"/>
            <a:ext cx="11889600" cy="385200"/>
            <a:chOff x="0" y="1781979"/>
            <a:chExt cx="11889600" cy="385200"/>
          </a:xfrm>
        </p:grpSpPr>
        <p:sp>
          <p:nvSpPr>
            <p:cNvPr id="52" name="Rectangle 51">
              <a:extLst>
                <a:ext uri="{FF2B5EF4-FFF2-40B4-BE49-F238E27FC236}">
                  <a16:creationId xmlns:a16="http://schemas.microsoft.com/office/drawing/2014/main" id="{8AFAEAEB-761E-E985-9118-37550530D829}"/>
                </a:ext>
              </a:extLst>
            </p:cNvPr>
            <p:cNvSpPr/>
            <p:nvPr/>
          </p:nvSpPr>
          <p:spPr>
            <a:xfrm>
              <a:off x="0" y="1781979"/>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SUSTAINABILITY:</a:t>
              </a:r>
            </a:p>
          </p:txBody>
        </p:sp>
        <p:sp>
          <p:nvSpPr>
            <p:cNvPr id="53" name="TextBox 52">
              <a:extLst>
                <a:ext uri="{FF2B5EF4-FFF2-40B4-BE49-F238E27FC236}">
                  <a16:creationId xmlns:a16="http://schemas.microsoft.com/office/drawing/2014/main" id="{C4C25799-FBB2-5B56-F6BC-02FA3211FAC0}"/>
                </a:ext>
              </a:extLst>
            </p:cNvPr>
            <p:cNvSpPr txBox="1"/>
            <p:nvPr/>
          </p:nvSpPr>
          <p:spPr>
            <a:xfrm>
              <a:off x="2134219" y="1792761"/>
              <a:ext cx="9535192"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Organic cultivation, ethical and traceable sourcing, supporting alpine biodiversity with low impact on the environment </a:t>
              </a:r>
              <a:endParaRPr kumimoji="0" lang="en-US" sz="1300" b="0" i="0" u="none" strike="noStrike" kern="1200" cap="none" spc="0" normalizeH="0" baseline="0" dirty="0">
                <a:ln>
                  <a:noFill/>
                </a:ln>
                <a:effectLst/>
                <a:uLnTx/>
                <a:uFillTx/>
                <a:latin typeface="DM Sans" pitchFamily="2" charset="0"/>
                <a:ea typeface="Fira Sans Medium" panose="020B0603050000020004" pitchFamily="34" charset="0"/>
                <a:cs typeface="+mn-cs"/>
              </a:endParaRPr>
            </a:p>
          </p:txBody>
        </p:sp>
      </p:grpSp>
      <p:grpSp>
        <p:nvGrpSpPr>
          <p:cNvPr id="54" name="Group 53">
            <a:extLst>
              <a:ext uri="{FF2B5EF4-FFF2-40B4-BE49-F238E27FC236}">
                <a16:creationId xmlns:a16="http://schemas.microsoft.com/office/drawing/2014/main" id="{2C7BF1B2-8A11-838B-E468-EB72B75F978B}"/>
              </a:ext>
            </a:extLst>
          </p:cNvPr>
          <p:cNvGrpSpPr/>
          <p:nvPr/>
        </p:nvGrpSpPr>
        <p:grpSpPr>
          <a:xfrm>
            <a:off x="0" y="3900081"/>
            <a:ext cx="11889600" cy="1266448"/>
            <a:chOff x="0" y="4030273"/>
            <a:chExt cx="11889600" cy="1266448"/>
          </a:xfrm>
        </p:grpSpPr>
        <p:sp>
          <p:nvSpPr>
            <p:cNvPr id="55" name="Rectangle 54">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BENEFITS:</a:t>
              </a:r>
            </a:p>
          </p:txBody>
        </p:sp>
        <p:sp>
          <p:nvSpPr>
            <p:cNvPr id="57" name="TextBox 56">
              <a:extLst>
                <a:ext uri="{FF2B5EF4-FFF2-40B4-BE49-F238E27FC236}">
                  <a16:creationId xmlns:a16="http://schemas.microsoft.com/office/drawing/2014/main" id="{8C2EBC94-E144-149B-0528-1F8625C84124}"/>
                </a:ext>
              </a:extLst>
            </p:cNvPr>
            <p:cNvSpPr txBox="1"/>
            <p:nvPr/>
          </p:nvSpPr>
          <p:spPr>
            <a:xfrm>
              <a:off x="2134218" y="4030273"/>
              <a:ext cx="8527297" cy="1133078"/>
            </a:xfrm>
            <a:prstGeom prst="rect">
              <a:avLst/>
            </a:prstGeom>
            <a:noFill/>
          </p:spPr>
          <p:txBody>
            <a:bodyPr wrap="square" lIns="0" tIns="90000" rIns="0" bIns="72000" rtlCol="0">
              <a:spAutoFit/>
            </a:bodyPr>
            <a:lstStyle/>
            <a:p>
              <a:pPr marL="180000" marR="0" lvl="0" indent="-180000" algn="l" defTabSz="914400" rtl="0" eaLnBrk="1" fontAlgn="auto" latinLnBrk="0" hangingPunct="1">
                <a:lnSpc>
                  <a:spcPct val="100000"/>
                </a:lnSpc>
                <a:spcBef>
                  <a:spcPts val="0"/>
                </a:spcBef>
                <a:spcAft>
                  <a:spcPts val="400"/>
                </a:spcAft>
                <a:buClr>
                  <a:srgbClr val="007E4B"/>
                </a:buClr>
                <a:buSzTx/>
                <a:buFont typeface="Arial" panose="020B0604020202020204" pitchFamily="34" charset="0"/>
                <a:buChar char="•"/>
                <a:tabLst/>
                <a:defRPr/>
              </a:pPr>
              <a:r>
                <a:rPr lang="en-GB" sz="1300" dirty="0">
                  <a:latin typeface="DM Sans" pitchFamily="2" charset="0"/>
                  <a:ea typeface="Fira Sans Book" panose="020B0503050000020004" pitchFamily="34" charset="0"/>
                </a:rPr>
                <a:t>Helps slow down the premature aging of skin and protects the skin against glycation and oxidative stress**</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Helps reduce lines and wrinkles with anti-sagging effect on the V-shape and forehead** </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Supports skin’s crucial protective barrier*, maintaining the microbiome balance**</a:t>
              </a:r>
              <a:r>
                <a:rPr kumimoji="0" lang="en-GB" sz="1400" b="0" i="0" u="none" strike="noStrike" kern="1200" cap="none" spc="0" normalizeH="0" baseline="0" noProof="0" dirty="0">
                  <a:ln>
                    <a:noFill/>
                  </a:ln>
                  <a:solidFill>
                    <a:srgbClr val="7C807E"/>
                  </a:solidFill>
                  <a:effectLst/>
                  <a:uLnTx/>
                  <a:uFillTx/>
                  <a:latin typeface="Fira Sans"/>
                  <a:ea typeface="+mn-ea"/>
                  <a:cs typeface="+mn-cs"/>
                </a:rPr>
                <a:t>, </a:t>
              </a:r>
              <a:r>
                <a:rPr lang="en-GB" sz="1300" dirty="0">
                  <a:latin typeface="DM Sans" pitchFamily="2" charset="0"/>
                  <a:ea typeface="Fira Sans Book" panose="020B0503050000020004" pitchFamily="34" charset="0"/>
                </a:rPr>
                <a:t>for healthy looking skin</a:t>
              </a:r>
            </a:p>
            <a:p>
              <a:pPr marL="180000" indent="-180000">
                <a:spcAft>
                  <a:spcPts val="400"/>
                </a:spcAft>
                <a:buClr>
                  <a:srgbClr val="007E4B"/>
                </a:buClr>
                <a:buFont typeface="Arial" panose="020B0604020202020204" pitchFamily="34" charset="0"/>
                <a:buChar char="•"/>
                <a:defRPr/>
              </a:pPr>
              <a:r>
                <a:rPr lang="en-GB" sz="1300" dirty="0">
                  <a:latin typeface="DM Sans" pitchFamily="2" charset="0"/>
                  <a:ea typeface="Fira Sans Book" panose="020B0503050000020004" pitchFamily="34" charset="0"/>
                </a:rPr>
                <a:t>Helps reduce skin sensitivity and protect against pollution**</a:t>
              </a:r>
            </a:p>
          </p:txBody>
        </p:sp>
      </p:grpSp>
      <p:grpSp>
        <p:nvGrpSpPr>
          <p:cNvPr id="58" name="Group 57">
            <a:extLst>
              <a:ext uri="{FF2B5EF4-FFF2-40B4-BE49-F238E27FC236}">
                <a16:creationId xmlns:a16="http://schemas.microsoft.com/office/drawing/2014/main" id="{99162E2A-72E2-30C7-B12B-5DF43A3FC9AB}"/>
              </a:ext>
            </a:extLst>
          </p:cNvPr>
          <p:cNvGrpSpPr/>
          <p:nvPr/>
        </p:nvGrpSpPr>
        <p:grpSpPr>
          <a:xfrm>
            <a:off x="0" y="5265312"/>
            <a:ext cx="11887260" cy="867912"/>
            <a:chOff x="0" y="5432660"/>
            <a:chExt cx="11887260" cy="867912"/>
          </a:xfrm>
        </p:grpSpPr>
        <p:sp>
          <p:nvSpPr>
            <p:cNvPr id="59" name="Rectangle 58">
              <a:extLst>
                <a:ext uri="{FF2B5EF4-FFF2-40B4-BE49-F238E27FC236}">
                  <a16:creationId xmlns:a16="http://schemas.microsoft.com/office/drawing/2014/main" id="{E6D535CE-5DB7-1A50-4492-712D99B903A8}"/>
                </a:ext>
              </a:extLst>
            </p:cNvPr>
            <p:cNvSpPr/>
            <p:nvPr/>
          </p:nvSpPr>
          <p:spPr>
            <a:xfrm>
              <a:off x="0" y="5432660"/>
              <a:ext cx="11887260" cy="867912"/>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a:ln>
                    <a:noFill/>
                  </a:ln>
                  <a:solidFill>
                    <a:srgbClr val="307297"/>
                  </a:solidFill>
                  <a:effectLst/>
                  <a:uLnTx/>
                  <a:uFillTx/>
                  <a:latin typeface="Fira Sans Medium"/>
                  <a:ea typeface="+mn-ea"/>
                  <a:cs typeface="+mn-cs"/>
                </a:rPr>
              </a:br>
              <a:endParaRPr kumimoji="0" lang="en-US" sz="1400" b="0" i="0" u="none" strike="noStrike" kern="0" cap="none" spc="0" normalizeH="0" baseline="0">
                <a:ln>
                  <a:noFill/>
                </a:ln>
                <a:solidFill>
                  <a:srgbClr val="307297"/>
                </a:solidFill>
                <a:effectLst/>
                <a:uLnTx/>
                <a:uFillTx/>
                <a:latin typeface="Fira Sans"/>
                <a:ea typeface="+mn-ea"/>
                <a:cs typeface="+mn-cs"/>
              </a:endParaRPr>
            </a:p>
          </p:txBody>
        </p:sp>
        <p:grpSp>
          <p:nvGrpSpPr>
            <p:cNvPr id="60" name="Group 59">
              <a:extLst>
                <a:ext uri="{FF2B5EF4-FFF2-40B4-BE49-F238E27FC236}">
                  <a16:creationId xmlns:a16="http://schemas.microsoft.com/office/drawing/2014/main" id="{796795F4-5509-22FF-8247-9957B02CCC9D}"/>
                </a:ext>
              </a:extLst>
            </p:cNvPr>
            <p:cNvGrpSpPr/>
            <p:nvPr/>
          </p:nvGrpSpPr>
          <p:grpSpPr>
            <a:xfrm>
              <a:off x="3163482" y="5534146"/>
              <a:ext cx="6230356" cy="656742"/>
              <a:chOff x="3107648" y="4768977"/>
              <a:chExt cx="6230356" cy="656742"/>
            </a:xfrm>
          </p:grpSpPr>
          <p:pic>
            <p:nvPicPr>
              <p:cNvPr id="61" name="Picture 60" descr="Logo&#10;&#10;Description automatically generated">
                <a:extLst>
                  <a:ext uri="{FF2B5EF4-FFF2-40B4-BE49-F238E27FC236}">
                    <a16:creationId xmlns:a16="http://schemas.microsoft.com/office/drawing/2014/main" id="{0CC3F7B9-C189-A11B-A391-5B843D20834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26266" y="4779137"/>
                <a:ext cx="869475" cy="646582"/>
              </a:xfrm>
              <a:prstGeom prst="rect">
                <a:avLst/>
              </a:prstGeom>
            </p:spPr>
          </p:pic>
          <p:pic>
            <p:nvPicPr>
              <p:cNvPr id="62" name="Picture 61">
                <a:extLst>
                  <a:ext uri="{FF2B5EF4-FFF2-40B4-BE49-F238E27FC236}">
                    <a16:creationId xmlns:a16="http://schemas.microsoft.com/office/drawing/2014/main" id="{BE0456E6-E216-C3E4-712F-93B07C84A3F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686349" y="4811204"/>
                <a:ext cx="766723" cy="576000"/>
              </a:xfrm>
              <a:prstGeom prst="rect">
                <a:avLst/>
              </a:prstGeom>
              <a:ln>
                <a:noFill/>
              </a:ln>
              <a:effectLst/>
            </p:spPr>
          </p:pic>
          <p:pic>
            <p:nvPicPr>
              <p:cNvPr id="63" name="Picture 62" descr="Logo&#10;&#10;Description automatically generated">
                <a:extLst>
                  <a:ext uri="{FF2B5EF4-FFF2-40B4-BE49-F238E27FC236}">
                    <a16:creationId xmlns:a16="http://schemas.microsoft.com/office/drawing/2014/main" id="{ABCDE51F-3D85-BF33-E594-53B01566349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699889" y="4779137"/>
                <a:ext cx="638115" cy="638115"/>
              </a:xfrm>
              <a:prstGeom prst="rect">
                <a:avLst/>
              </a:prstGeom>
            </p:spPr>
          </p:pic>
          <p:pic>
            <p:nvPicPr>
              <p:cNvPr id="64" name="Picture 34" descr="A picture containing food&#10;&#10;Description automatically generated">
                <a:extLst>
                  <a:ext uri="{FF2B5EF4-FFF2-40B4-BE49-F238E27FC236}">
                    <a16:creationId xmlns:a16="http://schemas.microsoft.com/office/drawing/2014/main" id="{15552F3D-552A-3006-7E7E-793BD2DCC2C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107648" y="4779137"/>
                <a:ext cx="541732" cy="617007"/>
              </a:xfrm>
              <a:prstGeom prst="rect">
                <a:avLst/>
              </a:prstGeom>
            </p:spPr>
          </p:pic>
          <p:pic>
            <p:nvPicPr>
              <p:cNvPr id="65" name="Picture 35" descr="A picture containing drawing, food, people, parked&#10;&#10;Description automatically generated">
                <a:extLst>
                  <a:ext uri="{FF2B5EF4-FFF2-40B4-BE49-F238E27FC236}">
                    <a16:creationId xmlns:a16="http://schemas.microsoft.com/office/drawing/2014/main" id="{AD9E3C61-C683-512E-8192-59246CF917E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96200" y="4789392"/>
                <a:ext cx="519419" cy="617007"/>
              </a:xfrm>
              <a:prstGeom prst="rect">
                <a:avLst/>
              </a:prstGeom>
            </p:spPr>
          </p:pic>
          <p:pic>
            <p:nvPicPr>
              <p:cNvPr id="66" name="Picture 37" descr="A close up of a sign&#10;&#10;Description automatically generated">
                <a:extLst>
                  <a:ext uri="{FF2B5EF4-FFF2-40B4-BE49-F238E27FC236}">
                    <a16:creationId xmlns:a16="http://schemas.microsoft.com/office/drawing/2014/main" id="{820966C0-661E-F6F9-7059-5720EE07A0D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662439" y="4768977"/>
                <a:ext cx="617007" cy="617007"/>
              </a:xfrm>
              <a:prstGeom prst="rect">
                <a:avLst/>
              </a:prstGeom>
            </p:spPr>
          </p:pic>
        </p:grpSp>
      </p:grpSp>
      <p:grpSp>
        <p:nvGrpSpPr>
          <p:cNvPr id="69" name="Group 68">
            <a:extLst>
              <a:ext uri="{FF2B5EF4-FFF2-40B4-BE49-F238E27FC236}">
                <a16:creationId xmlns:a16="http://schemas.microsoft.com/office/drawing/2014/main" id="{958A8BB9-D1BF-EE77-829F-9B8163288C30}"/>
              </a:ext>
            </a:extLst>
          </p:cNvPr>
          <p:cNvGrpSpPr/>
          <p:nvPr/>
        </p:nvGrpSpPr>
        <p:grpSpPr>
          <a:xfrm>
            <a:off x="-25599" y="1258616"/>
            <a:ext cx="11889600" cy="385200"/>
            <a:chOff x="-25599" y="1258616"/>
            <a:chExt cx="11889600" cy="385200"/>
          </a:xfrm>
        </p:grpSpPr>
        <p:sp>
          <p:nvSpPr>
            <p:cNvPr id="70" name="Rectangle 69">
              <a:extLst>
                <a:ext uri="{FF2B5EF4-FFF2-40B4-BE49-F238E27FC236}">
                  <a16:creationId xmlns:a16="http://schemas.microsoft.com/office/drawing/2014/main" id="{B4D8039B-1DD0-0B71-4A0E-7C994216684E}"/>
                </a:ext>
              </a:extLst>
            </p:cNvPr>
            <p:cNvSpPr/>
            <p:nvPr/>
          </p:nvSpPr>
          <p:spPr>
            <a:xfrm>
              <a:off x="-25599" y="1258616"/>
              <a:ext cx="11889600" cy="385200"/>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INCI NAME:</a:t>
              </a:r>
            </a:p>
          </p:txBody>
        </p:sp>
        <p:sp>
          <p:nvSpPr>
            <p:cNvPr id="71" name="TextBox 70">
              <a:extLst>
                <a:ext uri="{FF2B5EF4-FFF2-40B4-BE49-F238E27FC236}">
                  <a16:creationId xmlns:a16="http://schemas.microsoft.com/office/drawing/2014/main" id="{805DBA86-E136-A9E8-B272-82071A89DD83}"/>
                </a:ext>
              </a:extLst>
            </p:cNvPr>
            <p:cNvSpPr txBox="1"/>
            <p:nvPr/>
          </p:nvSpPr>
          <p:spPr>
            <a:xfrm>
              <a:off x="2134219" y="1269398"/>
              <a:ext cx="7851227" cy="363637"/>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300"/>
                </a:spcAft>
                <a:buSzTx/>
                <a:buFontTx/>
                <a:buNone/>
                <a:tabLst/>
                <a:defRPr/>
              </a:pP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Leontopodium </a:t>
              </a:r>
              <a:r>
                <a:rPr lang="en-US" sz="1300" dirty="0">
                  <a:latin typeface="DM Sans" pitchFamily="2" charset="0"/>
                  <a:ea typeface="Fira Sans Book" panose="020B0503050000020004" pitchFamily="34" charset="0"/>
                </a:rPr>
                <a:t>A</a:t>
              </a: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lpinum Flower/</a:t>
              </a:r>
              <a:r>
                <a:rPr lang="en-US" sz="1300" dirty="0">
                  <a:latin typeface="DM Sans" pitchFamily="2" charset="0"/>
                  <a:ea typeface="Fira Sans Book" panose="020B0503050000020004" pitchFamily="34" charset="0"/>
                </a:rPr>
                <a:t>L</a:t>
              </a:r>
              <a:r>
                <a:rPr kumimoji="0" lang="en-US" sz="1300" b="0" i="0" u="none" strike="noStrike" kern="1200" cap="none" spc="0" normalizeH="0" baseline="0" dirty="0">
                  <a:ln>
                    <a:noFill/>
                  </a:ln>
                  <a:effectLst/>
                  <a:uLnTx/>
                  <a:uFillTx/>
                  <a:latin typeface="DM Sans" pitchFamily="2" charset="0"/>
                  <a:ea typeface="Fira Sans Book" panose="020B0503050000020004" pitchFamily="34" charset="0"/>
                  <a:cs typeface="+mn-cs"/>
                </a:rPr>
                <a:t>eaf Extract (and glycerin, water, citric acid)</a:t>
              </a:r>
              <a:endParaRPr kumimoji="0" lang="en-US" sz="1300" b="0" i="0" u="none" strike="noStrike" kern="1200" cap="none" spc="0" normalizeH="0" baseline="0" dirty="0">
                <a:ln>
                  <a:noFill/>
                </a:ln>
                <a:effectLst/>
                <a:uLnTx/>
                <a:uFillTx/>
                <a:latin typeface="DM Sans" pitchFamily="2" charset="0"/>
                <a:ea typeface="Fira Sans Medium" panose="020B0603050000020004" pitchFamily="34" charset="0"/>
                <a:cs typeface="+mn-cs"/>
              </a:endParaRPr>
            </a:p>
          </p:txBody>
        </p:sp>
      </p:grpSp>
      <p:grpSp>
        <p:nvGrpSpPr>
          <p:cNvPr id="72" name="Group 71">
            <a:extLst>
              <a:ext uri="{FF2B5EF4-FFF2-40B4-BE49-F238E27FC236}">
                <a16:creationId xmlns:a16="http://schemas.microsoft.com/office/drawing/2014/main" id="{78710C78-C894-B8C5-FC71-6CB52218FAC9}"/>
              </a:ext>
            </a:extLst>
          </p:cNvPr>
          <p:cNvGrpSpPr/>
          <p:nvPr/>
        </p:nvGrpSpPr>
        <p:grpSpPr>
          <a:xfrm>
            <a:off x="0" y="3228390"/>
            <a:ext cx="11889600" cy="572906"/>
            <a:chOff x="0" y="3331675"/>
            <a:chExt cx="11889600" cy="572906"/>
          </a:xfrm>
        </p:grpSpPr>
        <p:sp>
          <p:nvSpPr>
            <p:cNvPr id="73" name="Rectangle 72">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Overflow="overflow" horzOverflow="overflow" vert="horz" wrap="square" lIns="302400" tIns="72000" rIns="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a:ln>
                    <a:noFill/>
                  </a:ln>
                  <a:solidFill>
                    <a:srgbClr val="307297"/>
                  </a:solidFill>
                  <a:effectLst/>
                  <a:uLnTx/>
                  <a:uFillTx/>
                  <a:latin typeface="DM Sans Bold" pitchFamily="2" charset="0"/>
                  <a:ea typeface="+mn-ea"/>
                  <a:cs typeface="+mn-cs"/>
                </a:rPr>
                <a:t>TECHNICAL:</a:t>
              </a:r>
            </a:p>
          </p:txBody>
        </p:sp>
        <p:sp>
          <p:nvSpPr>
            <p:cNvPr id="74" name="TextBox 73">
              <a:extLst>
                <a:ext uri="{FF2B5EF4-FFF2-40B4-BE49-F238E27FC236}">
                  <a16:creationId xmlns:a16="http://schemas.microsoft.com/office/drawing/2014/main" id="{BA9BB585-DFBD-BF51-845F-0AA1B9E3EE45}"/>
                </a:ext>
              </a:extLst>
            </p:cNvPr>
            <p:cNvSpPr txBox="1"/>
            <p:nvPr/>
          </p:nvSpPr>
          <p:spPr>
            <a:xfrm>
              <a:off x="2134219" y="3340889"/>
              <a:ext cx="1509367" cy="563692"/>
            </a:xfrm>
            <a:prstGeom prst="rect">
              <a:avLst/>
            </a:prstGeom>
            <a:noFill/>
          </p:spPr>
          <p:txBody>
            <a:bodyPr wrap="square" lIns="0" tIns="90000" rIns="0" bIns="72000" rtlCol="0">
              <a:spAutoFit/>
            </a:bodyPr>
            <a:lstStyle/>
            <a:p>
              <a:pPr marL="0" marR="0" lvl="0" indent="0" algn="l" defTabSz="914400" rtl="0" eaLnBrk="1" fontAlgn="auto" latinLnBrk="0" hangingPunct="1">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pH of use: 3.5- 5.5 Form: Liquid</a:t>
              </a:r>
            </a:p>
          </p:txBody>
        </p:sp>
        <p:sp>
          <p:nvSpPr>
            <p:cNvPr id="75" name="Rectangle 74">
              <a:extLst>
                <a:ext uri="{FF2B5EF4-FFF2-40B4-BE49-F238E27FC236}">
                  <a16:creationId xmlns:a16="http://schemas.microsoft.com/office/drawing/2014/main" id="{EF81DD97-D580-7802-40CA-0374840235E7}"/>
                </a:ext>
              </a:extLst>
            </p:cNvPr>
            <p:cNvSpPr/>
            <p:nvPr/>
          </p:nvSpPr>
          <p:spPr>
            <a:xfrm>
              <a:off x="4229962" y="3340889"/>
              <a:ext cx="1722637" cy="563692"/>
            </a:xfrm>
            <a:prstGeom prst="rect">
              <a:avLst/>
            </a:prstGeom>
          </p:spPr>
          <p:txBody>
            <a:bodyPr wrap="square" lIns="0" tIns="90000" rIns="0" bIns="72000">
              <a:spAutoFit/>
            </a:bodyPr>
            <a:lstStyle/>
            <a:p>
              <a:pPr>
                <a:defRPr/>
              </a:pPr>
              <a:r>
                <a:rPr lang="en-US" sz="1300">
                  <a:latin typeface="DM Sans" pitchFamily="2" charset="0"/>
                  <a:ea typeface="Fira Sans Book" panose="020B0503050000020004" pitchFamily="34" charset="0"/>
                </a:rPr>
                <a:t>Use level: 1–3%</a:t>
              </a:r>
              <a:br>
                <a:rPr lang="en-US" sz="1300">
                  <a:latin typeface="DM Sans" pitchFamily="2" charset="0"/>
                  <a:ea typeface="Fira Sans Book" panose="020B0503050000020004" pitchFamily="34" charset="0"/>
                </a:rPr>
              </a:br>
              <a:r>
                <a:rPr lang="en-US" sz="1300">
                  <a:latin typeface="DM Sans" pitchFamily="2" charset="0"/>
                  <a:ea typeface="Fira Sans Book" panose="020B0503050000020004" pitchFamily="34" charset="0"/>
                </a:rPr>
                <a:t>Preservative: Free</a:t>
              </a:r>
            </a:p>
          </p:txBody>
        </p:sp>
        <p:sp>
          <p:nvSpPr>
            <p:cNvPr id="76" name="Rectangle 75">
              <a:extLst>
                <a:ext uri="{FF2B5EF4-FFF2-40B4-BE49-F238E27FC236}">
                  <a16:creationId xmlns:a16="http://schemas.microsoft.com/office/drawing/2014/main" id="{7CAC7629-C57C-A116-71B5-1F92D4824BDC}"/>
                </a:ext>
              </a:extLst>
            </p:cNvPr>
            <p:cNvSpPr/>
            <p:nvPr/>
          </p:nvSpPr>
          <p:spPr>
            <a:xfrm>
              <a:off x="6263039" y="3340889"/>
              <a:ext cx="4491733" cy="563692"/>
            </a:xfrm>
            <a:prstGeom prst="rect">
              <a:avLst/>
            </a:prstGeom>
          </p:spPr>
          <p:txBody>
            <a:bodyPr wrap="square" lIns="0" tIns="90000" rIns="0" bIns="72000">
              <a:spAutoFit/>
            </a:bodyPr>
            <a:lstStyle/>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Solubility: Water</a:t>
              </a:r>
            </a:p>
            <a:p>
              <a:pPr marR="0" lvl="0" indent="0" fontAlgn="auto">
                <a:lnSpc>
                  <a:spcPct val="100000"/>
                </a:lnSpc>
                <a:spcBef>
                  <a:spcPts val="0"/>
                </a:spcBef>
                <a:spcAft>
                  <a:spcPts val="0"/>
                </a:spcAft>
                <a:buSzTx/>
                <a:buFontTx/>
                <a:buNone/>
                <a:tabLst/>
                <a:defRPr/>
              </a:pPr>
              <a:r>
                <a:rPr lang="en-US" sz="1300">
                  <a:latin typeface="DM Sans" pitchFamily="2" charset="0"/>
                  <a:ea typeface="Fira Sans Book" panose="020B0503050000020004" pitchFamily="34" charset="0"/>
                </a:rPr>
                <a:t>Biodegradable: main components readily biodegradable</a:t>
              </a:r>
            </a:p>
          </p:txBody>
        </p:sp>
      </p:grpSp>
      <p:sp>
        <p:nvSpPr>
          <p:cNvPr id="4" name="TextBox 3">
            <a:extLst>
              <a:ext uri="{FF2B5EF4-FFF2-40B4-BE49-F238E27FC236}">
                <a16:creationId xmlns:a16="http://schemas.microsoft.com/office/drawing/2014/main" id="{6821C84D-2706-CAAD-CB6F-DD4F38668BF2}"/>
              </a:ext>
            </a:extLst>
          </p:cNvPr>
          <p:cNvSpPr txBox="1"/>
          <p:nvPr/>
        </p:nvSpPr>
        <p:spPr>
          <a:xfrm>
            <a:off x="1507787" y="742370"/>
            <a:ext cx="6108970" cy="369332"/>
          </a:xfrm>
          <a:prstGeom prst="rect">
            <a:avLst/>
          </a:prstGeom>
          <a:noFill/>
        </p:spPr>
        <p:txBody>
          <a:bodyPr wrap="square">
            <a:spAutoFit/>
          </a:bodyPr>
          <a:lstStyle/>
          <a:p>
            <a:r>
              <a:rPr lang="en-US" sz="1800" dirty="0">
                <a:solidFill>
                  <a:schemeClr val="bg1"/>
                </a:solidFill>
                <a:effectLst/>
                <a:latin typeface="DM Sans" pitchFamily="2" charset="0"/>
                <a:ea typeface="DM Sans" pitchFamily="2" charset="0"/>
                <a:cs typeface="Times New Roman" panose="02020603050405020304" pitchFamily="18" charset="0"/>
              </a:rPr>
              <a:t>5037860</a:t>
            </a:r>
            <a:endParaRPr lang="en-US" dirty="0">
              <a:solidFill>
                <a:schemeClr val="bg1"/>
              </a:solidFill>
            </a:endParaRPr>
          </a:p>
        </p:txBody>
      </p:sp>
      <p:pic>
        <p:nvPicPr>
          <p:cNvPr id="3" name="Picture 2">
            <a:extLst>
              <a:ext uri="{FF2B5EF4-FFF2-40B4-BE49-F238E27FC236}">
                <a16:creationId xmlns:a16="http://schemas.microsoft.com/office/drawing/2014/main" id="{B26CB0BE-C6A1-67B8-45FD-127F1DADF78D}"/>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2052835" y="5399385"/>
            <a:ext cx="869475" cy="660801"/>
          </a:xfrm>
          <a:prstGeom prst="rect">
            <a:avLst/>
          </a:prstGeom>
        </p:spPr>
      </p:pic>
      <p:sp>
        <p:nvSpPr>
          <p:cNvPr id="6" name="AutoShape 4">
            <a:extLst>
              <a:ext uri="{FF2B5EF4-FFF2-40B4-BE49-F238E27FC236}">
                <a16:creationId xmlns:a16="http://schemas.microsoft.com/office/drawing/2014/main" id="{F1ECC322-196F-251F-7CC3-F8D6110D4E61}"/>
              </a:ext>
            </a:extLst>
          </p:cNvPr>
          <p:cNvSpPr>
            <a:spLocks noChangeAspect="1" noChangeArrowheads="1"/>
          </p:cNvSpPr>
          <p:nvPr/>
        </p:nvSpPr>
        <p:spPr bwMode="auto">
          <a:xfrm>
            <a:off x="5937601"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H"/>
          </a:p>
        </p:txBody>
      </p:sp>
      <p:pic>
        <p:nvPicPr>
          <p:cNvPr id="2" name="Picture 1">
            <a:extLst>
              <a:ext uri="{FF2B5EF4-FFF2-40B4-BE49-F238E27FC236}">
                <a16:creationId xmlns:a16="http://schemas.microsoft.com/office/drawing/2014/main" id="{7D6A5D2A-7A45-0C98-D8C6-2AE5A85F0EE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569684" y="5318346"/>
            <a:ext cx="713910" cy="713910"/>
          </a:xfrm>
          <a:prstGeom prst="rect">
            <a:avLst/>
          </a:prstGeom>
        </p:spPr>
      </p:pic>
      <p:pic>
        <p:nvPicPr>
          <p:cNvPr id="7" name="Picture 6">
            <a:extLst>
              <a:ext uri="{FF2B5EF4-FFF2-40B4-BE49-F238E27FC236}">
                <a16:creationId xmlns:a16="http://schemas.microsoft.com/office/drawing/2014/main" id="{0424CE06-7987-1109-5C73-27307384A39D}"/>
              </a:ext>
            </a:extLst>
          </p:cNvPr>
          <p:cNvPicPr>
            <a:picLocks noChangeAspect="1"/>
          </p:cNvPicPr>
          <p:nvPr/>
        </p:nvPicPr>
        <p:blipFill rotWithShape="1">
          <a:blip r:embed="rId13" cstate="print">
            <a:extLst>
              <a:ext uri="{28A0092B-C50C-407E-A947-70E740481C1C}">
                <a14:useLocalDpi xmlns:a14="http://schemas.microsoft.com/office/drawing/2010/main"/>
              </a:ext>
            </a:extLst>
          </a:blip>
          <a:srcRect l="-2398" t="-6283" r="-4859" b="-19700"/>
          <a:stretch/>
        </p:blipFill>
        <p:spPr>
          <a:xfrm>
            <a:off x="10598845" y="5336466"/>
            <a:ext cx="718500" cy="718500"/>
          </a:xfrm>
          <a:prstGeom prst="ellipse">
            <a:avLst/>
          </a:prstGeom>
          <a:solidFill>
            <a:schemeClr val="bg1"/>
          </a:solidFill>
        </p:spPr>
      </p:pic>
    </p:spTree>
    <p:extLst>
      <p:ext uri="{BB962C8B-B14F-4D97-AF65-F5344CB8AC3E}">
        <p14:creationId xmlns:p14="http://schemas.microsoft.com/office/powerpoint/2010/main" val="3053677023"/>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B19D5-7AF0-3E46-AA27-18565D7A9524}"/>
              </a:ext>
            </a:extLst>
          </p:cNvPr>
          <p:cNvSpPr>
            <a:spLocks noGrp="1"/>
          </p:cNvSpPr>
          <p:nvPr>
            <p:ph type="title"/>
          </p:nvPr>
        </p:nvSpPr>
        <p:spPr/>
        <p:txBody>
          <a:bodyPr/>
          <a:lstStyle/>
          <a:p>
            <a:r>
              <a:rPr lang="en-GB" dirty="0"/>
              <a:t>ALPAFLOR</a:t>
            </a:r>
            <a:r>
              <a:rPr lang="en-GB" b="0" dirty="0"/>
              <a:t>®</a:t>
            </a:r>
            <a:r>
              <a:rPr lang="en-GB" dirty="0"/>
              <a:t> EDELWEISS CB</a:t>
            </a:r>
          </a:p>
        </p:txBody>
      </p:sp>
      <p:sp>
        <p:nvSpPr>
          <p:cNvPr id="4" name="Slide Number Placeholder 3">
            <a:extLst>
              <a:ext uri="{FF2B5EF4-FFF2-40B4-BE49-F238E27FC236}">
                <a16:creationId xmlns:a16="http://schemas.microsoft.com/office/drawing/2014/main" id="{3243BF44-126C-2D4D-8797-FC9CDA7D2AD0}"/>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40" name="Text Placeholder 39">
            <a:extLst>
              <a:ext uri="{FF2B5EF4-FFF2-40B4-BE49-F238E27FC236}">
                <a16:creationId xmlns:a16="http://schemas.microsoft.com/office/drawing/2014/main" id="{35B7CC15-B980-F590-A631-5AA809AE7939}"/>
              </a:ext>
            </a:extLst>
          </p:cNvPr>
          <p:cNvSpPr>
            <a:spLocks noGrp="1"/>
          </p:cNvSpPr>
          <p:nvPr>
            <p:ph type="body" sz="quarter" idx="12"/>
          </p:nvPr>
        </p:nvSpPr>
        <p:spPr>
          <a:xfrm>
            <a:off x="551077" y="6084320"/>
            <a:ext cx="1040626" cy="253727"/>
          </a:xfrm>
        </p:spPr>
        <p:txBody>
          <a:bodyPr/>
          <a:lstStyle/>
          <a:p>
            <a:r>
              <a:rPr lang="en-GB" sz="800" i="1" dirty="0"/>
              <a:t>*  in vitro</a:t>
            </a:r>
          </a:p>
        </p:txBody>
      </p:sp>
      <p:pic>
        <p:nvPicPr>
          <p:cNvPr id="5" name="Picture Placeholder 4" descr="A person with her eyes closed&#10;&#10;Description automatically generated">
            <a:extLst>
              <a:ext uri="{FF2B5EF4-FFF2-40B4-BE49-F238E27FC236}">
                <a16:creationId xmlns:a16="http://schemas.microsoft.com/office/drawing/2014/main" id="{70F8D8F1-27DB-A4EB-F2A4-10FE1730638E}"/>
              </a:ext>
            </a:extLst>
          </p:cNvPr>
          <p:cNvPicPr>
            <a:picLocks noGrp="1" noChangeAspect="1"/>
          </p:cNvPicPr>
          <p:nvPr>
            <p:ph type="pic" sz="quarter" idx="21"/>
          </p:nvPr>
        </p:nvPicPr>
        <p:blipFill>
          <a:blip r:embed="rId3" cstate="print">
            <a:extLst>
              <a:ext uri="{28A0092B-C50C-407E-A947-70E740481C1C}">
                <a14:useLocalDpi xmlns:a14="http://schemas.microsoft.com/office/drawing/2010/main"/>
              </a:ext>
            </a:extLst>
          </a:blip>
          <a:srcRect t="30" b="30"/>
          <a:stretch>
            <a:fillRect/>
          </a:stretch>
        </p:blipFill>
        <p:spPr/>
      </p:pic>
      <p:sp>
        <p:nvSpPr>
          <p:cNvPr id="36" name="Text Placeholder 35">
            <a:extLst>
              <a:ext uri="{FF2B5EF4-FFF2-40B4-BE49-F238E27FC236}">
                <a16:creationId xmlns:a16="http://schemas.microsoft.com/office/drawing/2014/main" id="{60461ABE-E416-B86A-A4C4-D0A2EC6237C4}"/>
              </a:ext>
            </a:extLst>
          </p:cNvPr>
          <p:cNvSpPr>
            <a:spLocks noGrp="1"/>
          </p:cNvSpPr>
          <p:nvPr>
            <p:ph type="body" idx="11"/>
          </p:nvPr>
        </p:nvSpPr>
        <p:spPr/>
        <p:txBody>
          <a:bodyPr/>
          <a:lstStyle/>
          <a:p>
            <a:r>
              <a:rPr lang="en-GB" dirty="0"/>
              <a:t>Holistic alpine beauty for skin rejuvenation</a:t>
            </a:r>
          </a:p>
        </p:txBody>
      </p:sp>
      <p:sp>
        <p:nvSpPr>
          <p:cNvPr id="41" name="Text Placeholder 40" hidden="1">
            <a:extLst>
              <a:ext uri="{FF2B5EF4-FFF2-40B4-BE49-F238E27FC236}">
                <a16:creationId xmlns:a16="http://schemas.microsoft.com/office/drawing/2014/main" id="{773D9CC7-9748-3F2C-B6A6-9BCDA9F32170}"/>
              </a:ext>
            </a:extLst>
          </p:cNvPr>
          <p:cNvSpPr>
            <a:spLocks noGrp="1"/>
          </p:cNvSpPr>
          <p:nvPr>
            <p:ph type="body" sz="quarter" idx="22"/>
          </p:nvPr>
        </p:nvSpPr>
        <p:spPr/>
        <p:txBody>
          <a:bodyPr/>
          <a:lstStyle/>
          <a:p>
            <a:endParaRPr lang="en-GB"/>
          </a:p>
        </p:txBody>
      </p:sp>
      <p:sp>
        <p:nvSpPr>
          <p:cNvPr id="14" name="Text Placeholder 2">
            <a:extLst>
              <a:ext uri="{FF2B5EF4-FFF2-40B4-BE49-F238E27FC236}">
                <a16:creationId xmlns:a16="http://schemas.microsoft.com/office/drawing/2014/main" id="{BB9F8A21-4DCC-B145-84AC-1E5ECED78614}"/>
              </a:ext>
            </a:extLst>
          </p:cNvPr>
          <p:cNvSpPr txBox="1">
            <a:spLocks/>
          </p:cNvSpPr>
          <p:nvPr/>
        </p:nvSpPr>
        <p:spPr>
          <a:xfrm>
            <a:off x="318649" y="1342800"/>
            <a:ext cx="3068121" cy="467820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Unique Product Features</a:t>
            </a:r>
          </a:p>
          <a:p>
            <a:pPr marL="252000" marR="0" lvl="0" indent="-252000" algn="l" defTabSz="914400" rtl="0" eaLnBrk="1" fontAlgn="auto" latinLnBrk="0" hangingPunct="1">
              <a:lnSpc>
                <a:spcPct val="100000"/>
              </a:lnSpc>
              <a:spcBef>
                <a:spcPts val="0"/>
              </a:spcBef>
              <a:spcAft>
                <a:spcPts val="6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Unique Edelweiss variety </a:t>
            </a:r>
            <a:r>
              <a:rPr kumimoji="0" lang="en-GB" sz="1200" b="1" i="1" u="none" strike="noStrike" kern="1200" cap="none" spc="0" normalizeH="0" baseline="0" noProof="0" dirty="0">
                <a:ln>
                  <a:noFill/>
                </a:ln>
                <a:solidFill>
                  <a:prstClr val="black"/>
                </a:solidFill>
                <a:effectLst/>
                <a:uLnTx/>
                <a:uFillTx/>
                <a:latin typeface="DM Sans"/>
                <a:ea typeface="+mn-ea"/>
                <a:cs typeface="+mn-cs"/>
              </a:rPr>
              <a:t>Leontopodium alpinum </a:t>
            </a:r>
            <a:r>
              <a:rPr kumimoji="0" lang="en-GB" sz="1200" b="1" i="0" u="none" strike="noStrike" kern="1200" cap="none" spc="0" normalizeH="0" baseline="0" noProof="0" dirty="0">
                <a:ln>
                  <a:noFill/>
                </a:ln>
                <a:solidFill>
                  <a:prstClr val="black"/>
                </a:solidFill>
                <a:effectLst/>
                <a:uLnTx/>
                <a:uFillTx/>
                <a:latin typeface="DM Sans"/>
                <a:ea typeface="+mn-ea"/>
                <a:cs typeface="+mn-cs"/>
              </a:rPr>
              <a:t>‘Helvetia’, </a:t>
            </a:r>
            <a:r>
              <a:rPr kumimoji="0" lang="en-GB" sz="1200" b="0" i="0" u="none" strike="noStrike" kern="1200" cap="none" spc="0" normalizeH="0" baseline="0" noProof="0" dirty="0">
                <a:ln>
                  <a:noFill/>
                </a:ln>
                <a:solidFill>
                  <a:prstClr val="black"/>
                </a:solidFill>
                <a:effectLst/>
                <a:uLnTx/>
                <a:uFillTx/>
                <a:latin typeface="DM Sans"/>
                <a:ea typeface="+mn-ea"/>
                <a:cs typeface="+mn-cs"/>
              </a:rPr>
              <a:t>sustainably, fairly and organically cultivated</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Antiglycation 3D facial </a:t>
            </a:r>
            <a:r>
              <a:rPr kumimoji="0" lang="en-GB" sz="1200" b="1" i="0" u="none" strike="noStrike" kern="1200" cap="none" spc="0" normalizeH="0" baseline="0" noProof="0" dirty="0" err="1">
                <a:ln>
                  <a:noFill/>
                </a:ln>
                <a:solidFill>
                  <a:prstClr val="black"/>
                </a:solidFill>
                <a:effectLst/>
                <a:uLnTx/>
                <a:uFillTx/>
                <a:latin typeface="DM Sans"/>
                <a:ea typeface="+mn-ea"/>
                <a:cs typeface="+mn-cs"/>
              </a:rPr>
              <a:t>color</a:t>
            </a:r>
            <a:r>
              <a:rPr kumimoji="0" lang="en-GB" sz="1200" b="1" i="0" u="none" strike="noStrike" kern="1200" cap="none" spc="0" normalizeH="0" baseline="0" noProof="0" dirty="0">
                <a:ln>
                  <a:noFill/>
                </a:ln>
                <a:solidFill>
                  <a:prstClr val="black"/>
                </a:solidFill>
                <a:effectLst/>
                <a:uLnTx/>
                <a:uFillTx/>
                <a:latin typeface="DM Sans"/>
                <a:ea typeface="+mn-ea"/>
                <a:cs typeface="+mn-cs"/>
              </a:rPr>
              <a:t> mapping </a:t>
            </a:r>
            <a:r>
              <a:rPr kumimoji="0" lang="en-GB" sz="1200" b="0" i="1" u="none" strike="noStrike" kern="1200" cap="none" spc="0" normalizeH="0" baseline="0" noProof="0" dirty="0">
                <a:ln>
                  <a:noFill/>
                </a:ln>
                <a:solidFill>
                  <a:prstClr val="black"/>
                </a:solidFill>
                <a:effectLst/>
                <a:uLnTx/>
                <a:uFillTx/>
                <a:latin typeface="DM Sans"/>
                <a:ea typeface="+mn-ea"/>
                <a:cs typeface="+mn-cs"/>
              </a:rPr>
              <a:t>in vivo </a:t>
            </a:r>
            <a:r>
              <a:rPr kumimoji="0" lang="en-GB" sz="1200" b="0" i="0" u="none" strike="noStrike" kern="1200" cap="none" spc="0" normalizeH="0" baseline="0" noProof="0" dirty="0">
                <a:ln>
                  <a:noFill/>
                </a:ln>
                <a:solidFill>
                  <a:prstClr val="black"/>
                </a:solidFill>
                <a:effectLst/>
                <a:uLnTx/>
                <a:uFillTx/>
                <a:latin typeface="DM Sans"/>
                <a:ea typeface="+mn-ea"/>
                <a:cs typeface="+mn-cs"/>
              </a:rPr>
              <a:t>with reduction of AGEs. </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Reduces the fine lines, </a:t>
            </a:r>
            <a:r>
              <a:rPr kumimoji="0" lang="en-GB" sz="1200" b="0" i="0" u="none" strike="noStrike" kern="1200" cap="none" spc="0" normalizeH="0" baseline="0" noProof="0" dirty="0">
                <a:ln>
                  <a:noFill/>
                </a:ln>
                <a:solidFill>
                  <a:prstClr val="black"/>
                </a:solidFill>
                <a:effectLst/>
                <a:uLnTx/>
                <a:uFillTx/>
                <a:latin typeface="DM Sans"/>
                <a:ea typeface="+mn-ea"/>
                <a:cs typeface="+mn-cs"/>
              </a:rPr>
              <a:t>3 times better than placebo on glabella</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Prevents and reverses glycation: reduction of AGEs</a:t>
            </a:r>
            <a:r>
              <a:rPr kumimoji="0" lang="en-GB" sz="1200" b="0" i="0" u="none" strike="noStrike" kern="1200" cap="none" spc="0" normalizeH="0" baseline="0" noProof="0" dirty="0">
                <a:ln>
                  <a:noFill/>
                </a:ln>
                <a:solidFill>
                  <a:prstClr val="black"/>
                </a:solidFill>
                <a:effectLst/>
                <a:uLnTx/>
                <a:uFillTx/>
                <a:latin typeface="DM Sans"/>
                <a:ea typeface="+mn-ea"/>
                <a:cs typeface="+mn-cs"/>
              </a:rPr>
              <a:t>, glycated collagen IV,  </a:t>
            </a:r>
            <a:r>
              <a:rPr kumimoji="0" lang="en-GB" sz="1200" b="1" i="0" u="none" strike="noStrike" kern="1200" cap="none" spc="0" normalizeH="0" baseline="0" noProof="0" dirty="0">
                <a:ln>
                  <a:noFill/>
                </a:ln>
                <a:solidFill>
                  <a:prstClr val="black"/>
                </a:solidFill>
                <a:effectLst/>
                <a:uLnTx/>
                <a:uFillTx/>
                <a:latin typeface="DM Sans"/>
                <a:ea typeface="+mn-ea"/>
                <a:cs typeface="+mn-cs"/>
              </a:rPr>
              <a:t>detoxifies and repairs after glycation </a:t>
            </a:r>
            <a:r>
              <a:rPr kumimoji="0" lang="en-GB" sz="1200" b="0" i="0" u="none" strike="noStrike" kern="1200" cap="none" spc="0" normalizeH="0" baseline="0" noProof="0" dirty="0">
                <a:ln>
                  <a:noFill/>
                </a:ln>
                <a:solidFill>
                  <a:prstClr val="black"/>
                </a:solidFill>
                <a:effectLst/>
                <a:uLnTx/>
                <a:uFillTx/>
                <a:latin typeface="DM Sans"/>
                <a:ea typeface="+mn-ea"/>
                <a:cs typeface="+mn-cs"/>
              </a:rPr>
              <a:t>stress*</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Strongly and </a:t>
            </a:r>
            <a:r>
              <a:rPr kumimoji="0" lang="en-GB" sz="1200" b="0" i="0" u="none" strike="noStrike" kern="1200" cap="none" spc="0" normalizeH="0" baseline="0" noProof="0" dirty="0">
                <a:ln>
                  <a:noFill/>
                </a:ln>
                <a:solidFill>
                  <a:prstClr val="black"/>
                </a:solidFill>
                <a:effectLst/>
                <a:uLnTx/>
                <a:uFillTx/>
                <a:latin typeface="DM Sans"/>
                <a:ea typeface="+mn-ea"/>
                <a:cs typeface="+mn-cs"/>
              </a:rPr>
              <a:t>significantly </a:t>
            </a:r>
            <a:r>
              <a:rPr kumimoji="0" lang="en-GB" sz="1200" b="1" i="0" u="none" strike="noStrike" kern="1200" cap="none" spc="0" normalizeH="0" baseline="0" noProof="0" dirty="0">
                <a:ln>
                  <a:noFill/>
                </a:ln>
                <a:solidFill>
                  <a:prstClr val="black"/>
                </a:solidFill>
                <a:effectLst/>
                <a:uLnTx/>
                <a:uFillTx/>
                <a:latin typeface="DM Sans"/>
                <a:ea typeface="+mn-ea"/>
                <a:cs typeface="+mn-cs"/>
              </a:rPr>
              <a:t>boosts Collagen I and V*</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Maintains healthy skin </a:t>
            </a:r>
            <a:r>
              <a:rPr kumimoji="0" lang="en-GB" sz="1200" b="0" i="0" u="none" strike="noStrike" kern="1200" cap="none" spc="0" normalizeH="0" baseline="0" noProof="0" dirty="0">
                <a:ln>
                  <a:noFill/>
                </a:ln>
                <a:solidFill>
                  <a:prstClr val="black"/>
                </a:solidFill>
                <a:effectLst/>
                <a:uLnTx/>
                <a:uFillTx/>
                <a:latin typeface="DM Sans"/>
                <a:ea typeface="+mn-ea"/>
                <a:cs typeface="+mn-cs"/>
              </a:rPr>
              <a:t>by preserving </a:t>
            </a:r>
            <a:r>
              <a:rPr kumimoji="0" lang="en-GB" sz="1200" b="1" i="0" u="none" strike="noStrike" kern="1200" cap="none" spc="0" normalizeH="0" baseline="0" noProof="0" dirty="0">
                <a:ln>
                  <a:noFill/>
                </a:ln>
                <a:solidFill>
                  <a:prstClr val="black"/>
                </a:solidFill>
                <a:effectLst/>
                <a:uLnTx/>
                <a:uFillTx/>
                <a:latin typeface="DM Sans"/>
                <a:ea typeface="+mn-ea"/>
                <a:cs typeface="+mn-cs"/>
              </a:rPr>
              <a:t>stem cells </a:t>
            </a:r>
            <a:r>
              <a:rPr kumimoji="0" lang="en-GB" sz="1200" b="0" i="0" u="none" strike="noStrike" kern="1200" cap="none" spc="0" normalizeH="0" baseline="0" noProof="0" dirty="0">
                <a:ln>
                  <a:noFill/>
                </a:ln>
                <a:solidFill>
                  <a:prstClr val="black"/>
                </a:solidFill>
                <a:effectLst/>
                <a:uLnTx/>
                <a:uFillTx/>
                <a:latin typeface="DM Sans"/>
                <a:ea typeface="+mn-ea"/>
                <a:cs typeface="+mn-cs"/>
              </a:rPr>
              <a:t>against oxidative stress*</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1" i="0" u="none" strike="noStrike" kern="1200" cap="none" spc="0" normalizeH="0" baseline="0" noProof="0" dirty="0">
                <a:ln>
                  <a:noFill/>
                </a:ln>
                <a:solidFill>
                  <a:prstClr val="black"/>
                </a:solidFill>
                <a:effectLst/>
                <a:uLnTx/>
                <a:uFillTx/>
                <a:latin typeface="DM Sans"/>
                <a:ea typeface="+mn-ea"/>
                <a:cs typeface="+mn-cs"/>
              </a:rPr>
              <a:t>Protects the skin against urban dust </a:t>
            </a:r>
            <a:r>
              <a:rPr kumimoji="0" lang="en-GB" sz="1200" b="0" i="0" u="none" strike="noStrike" kern="1200" cap="none" spc="0" normalizeH="0" baseline="0" noProof="0" dirty="0">
                <a:ln>
                  <a:noFill/>
                </a:ln>
                <a:solidFill>
                  <a:prstClr val="black"/>
                </a:solidFill>
                <a:effectLst/>
                <a:uLnTx/>
                <a:uFillTx/>
                <a:latin typeface="DM Sans"/>
                <a:ea typeface="+mn-ea"/>
                <a:cs typeface="+mn-cs"/>
              </a:rPr>
              <a:t>particles induced stress*</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stimulates key proteins responsible for an </a:t>
            </a:r>
            <a:r>
              <a:rPr kumimoji="0" lang="en-GB" sz="1200" b="1" i="0" u="none" strike="noStrike" kern="1200" cap="none" spc="0" normalizeH="0" baseline="0" noProof="0" dirty="0">
                <a:ln>
                  <a:noFill/>
                </a:ln>
                <a:solidFill>
                  <a:prstClr val="black"/>
                </a:solidFill>
                <a:effectLst/>
                <a:uLnTx/>
                <a:uFillTx/>
                <a:latin typeface="DM Sans"/>
                <a:ea typeface="+mn-ea"/>
                <a:cs typeface="+mn-cs"/>
              </a:rPr>
              <a:t>optimal epidermal protection*</a:t>
            </a:r>
          </a:p>
        </p:txBody>
      </p:sp>
      <p:sp>
        <p:nvSpPr>
          <p:cNvPr id="15" name="Text Placeholder 2">
            <a:extLst>
              <a:ext uri="{FF2B5EF4-FFF2-40B4-BE49-F238E27FC236}">
                <a16:creationId xmlns:a16="http://schemas.microsoft.com/office/drawing/2014/main" id="{CA54A1E8-F868-6F40-BC75-46F240EA9905}"/>
              </a:ext>
            </a:extLst>
          </p:cNvPr>
          <p:cNvSpPr txBox="1">
            <a:spLocks/>
          </p:cNvSpPr>
          <p:nvPr/>
        </p:nvSpPr>
        <p:spPr>
          <a:xfrm>
            <a:off x="3771950" y="1342800"/>
            <a:ext cx="3068121" cy="5391219"/>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Benefits</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Protects the skin </a:t>
            </a:r>
            <a:r>
              <a:rPr kumimoji="0" lang="en-GB" sz="1200" b="1" i="0" u="none" strike="noStrike" kern="1200" cap="none" spc="0" normalizeH="0" baseline="0" noProof="0" dirty="0">
                <a:ln>
                  <a:noFill/>
                </a:ln>
                <a:solidFill>
                  <a:prstClr val="black"/>
                </a:solidFill>
                <a:effectLst/>
                <a:uLnTx/>
                <a:uFillTx/>
                <a:latin typeface="DM Sans"/>
                <a:ea typeface="+mn-ea"/>
                <a:cs typeface="+mn-cs"/>
              </a:rPr>
              <a:t>against oxidative stress</a:t>
            </a:r>
            <a:r>
              <a:rPr kumimoji="0" lang="en-GB" sz="1200" b="0" i="0" u="none" strike="noStrike" kern="1200" cap="none" spc="0" normalizeH="0" baseline="0" noProof="0" dirty="0">
                <a:ln>
                  <a:noFill/>
                </a:ln>
                <a:solidFill>
                  <a:prstClr val="black"/>
                </a:solidFill>
                <a:effectLst/>
                <a:uLnTx/>
                <a:uFillTx/>
                <a:latin typeface="DM Sans"/>
                <a:ea typeface="+mn-ea"/>
                <a:cs typeface="+mn-cs"/>
              </a:rPr>
              <a:t>, helps to slow down the </a:t>
            </a:r>
            <a:r>
              <a:rPr kumimoji="0" lang="en-GB" sz="1200" b="1" i="0" u="none" strike="noStrike" kern="1200" cap="none" spc="0" normalizeH="0" baseline="0" noProof="0" dirty="0">
                <a:ln>
                  <a:noFill/>
                </a:ln>
                <a:solidFill>
                  <a:prstClr val="black"/>
                </a:solidFill>
                <a:effectLst/>
                <a:uLnTx/>
                <a:uFillTx/>
                <a:latin typeface="DM Sans"/>
                <a:ea typeface="+mn-ea"/>
                <a:cs typeface="+mn-cs"/>
              </a:rPr>
              <a:t>premature aging of skin</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h</a:t>
            </a:r>
            <a:r>
              <a:rPr kumimoji="0" lang="en-GB" sz="1200" b="0" i="0" u="none" strike="noStrike" kern="1200" cap="none" spc="0" normalizeH="0" baseline="0" noProof="0" dirty="0" err="1">
                <a:ln>
                  <a:noFill/>
                </a:ln>
                <a:solidFill>
                  <a:prstClr val="black"/>
                </a:solidFill>
                <a:effectLst/>
                <a:uLnTx/>
                <a:uFillTx/>
                <a:latin typeface="DM Sans"/>
                <a:ea typeface="+mn-ea"/>
                <a:cs typeface="+mn-cs"/>
              </a:rPr>
              <a:t>elps</a:t>
            </a:r>
            <a:r>
              <a:rPr kumimoji="0" lang="en-GB" sz="1200" b="0" i="0" u="none" strike="noStrike" kern="1200" cap="none" spc="0" normalizeH="0" baseline="0" noProof="0" dirty="0">
                <a:ln>
                  <a:noFill/>
                </a:ln>
                <a:solidFill>
                  <a:prstClr val="black"/>
                </a:solidFill>
                <a:effectLst/>
                <a:uLnTx/>
                <a:uFillTx/>
                <a:latin typeface="DM Sans"/>
                <a:ea typeface="+mn-ea"/>
                <a:cs typeface="+mn-cs"/>
              </a:rPr>
              <a:t> </a:t>
            </a:r>
            <a:r>
              <a:rPr kumimoji="0" lang="en-GB" sz="1200" b="1" i="0" u="none" strike="noStrike" kern="1200" cap="none" spc="0" normalizeH="0" baseline="0" noProof="0" dirty="0">
                <a:ln>
                  <a:noFill/>
                </a:ln>
                <a:solidFill>
                  <a:prstClr val="black"/>
                </a:solidFill>
                <a:effectLst/>
                <a:uLnTx/>
                <a:uFillTx/>
                <a:latin typeface="DM Sans"/>
                <a:ea typeface="+mn-ea"/>
                <a:cs typeface="+mn-cs"/>
              </a:rPr>
              <a:t>reduce lines and wrinkles with a</a:t>
            </a:r>
            <a:r>
              <a:rPr kumimoji="0" lang="en-GB" sz="1200" b="1" i="0" u="none" strike="noStrike" kern="1200" cap="none" spc="0" normalizeH="0" baseline="0" noProof="0" dirty="0" err="1">
                <a:ln>
                  <a:noFill/>
                </a:ln>
                <a:solidFill>
                  <a:prstClr val="black"/>
                </a:solidFill>
                <a:effectLst/>
                <a:uLnTx/>
                <a:uFillTx/>
                <a:latin typeface="DM Sans"/>
                <a:ea typeface="+mn-ea"/>
                <a:cs typeface="+mn-cs"/>
              </a:rPr>
              <a:t>nti</a:t>
            </a:r>
            <a:r>
              <a:rPr kumimoji="0" lang="en-GB" sz="1200" b="1" i="0" u="none" strike="noStrike" kern="1200" cap="none" spc="0" normalizeH="0" baseline="0" noProof="0" dirty="0">
                <a:ln>
                  <a:noFill/>
                </a:ln>
                <a:solidFill>
                  <a:prstClr val="black"/>
                </a:solidFill>
                <a:effectLst/>
                <a:uLnTx/>
                <a:uFillTx/>
                <a:latin typeface="DM Sans"/>
                <a:ea typeface="+mn-ea"/>
                <a:cs typeface="+mn-cs"/>
              </a:rPr>
              <a:t>-sagging effect on the V-shape and forehead </a:t>
            </a:r>
            <a:r>
              <a:rPr kumimoji="0" lang="en-GB" sz="1200" b="0" i="1" u="none" strike="noStrike" kern="1200" cap="none" spc="0" normalizeH="0" baseline="0" noProof="0" dirty="0">
                <a:ln>
                  <a:noFill/>
                </a:ln>
                <a:solidFill>
                  <a:prstClr val="black"/>
                </a:solidFill>
                <a:effectLst/>
                <a:uLnTx/>
                <a:uFillTx/>
                <a:latin typeface="DM Sans"/>
                <a:ea typeface="+mn-ea"/>
                <a:cs typeface="+mn-cs"/>
              </a:rPr>
              <a:t>in vivo</a:t>
            </a:r>
            <a:r>
              <a:rPr kumimoji="0" lang="en-GB" sz="1200" b="0" i="0" u="none" strike="noStrike" kern="1200" cap="none" spc="0" normalizeH="0" baseline="0" noProof="0" dirty="0">
                <a:ln>
                  <a:noFill/>
                </a:ln>
                <a:solidFill>
                  <a:prstClr val="black"/>
                </a:solidFill>
                <a:effectLst/>
                <a:uLnTx/>
                <a:uFillTx/>
                <a:latin typeface="DM Sans"/>
                <a:ea typeface="+mn-ea"/>
                <a:cs typeface="+mn-cs"/>
              </a:rPr>
              <a:t>, </a:t>
            </a:r>
            <a:r>
              <a:rPr kumimoji="0" lang="en-GB" sz="1200" b="1" i="0" u="none" strike="noStrike" kern="1200" cap="none" spc="0" normalizeH="0" baseline="0" noProof="0" dirty="0">
                <a:ln>
                  <a:noFill/>
                </a:ln>
                <a:solidFill>
                  <a:prstClr val="black"/>
                </a:solidFill>
                <a:effectLst/>
                <a:uLnTx/>
                <a:uFillTx/>
                <a:latin typeface="DM Sans"/>
                <a:ea typeface="+mn-ea"/>
                <a:cs typeface="+mn-cs"/>
              </a:rPr>
              <a:t>for a rejuvenated skin</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Supports skin’s crucial </a:t>
            </a:r>
            <a:r>
              <a:rPr kumimoji="0" lang="en-GB" sz="1200" b="1" i="0" u="none" strike="noStrike" kern="1200" cap="none" spc="0" normalizeH="0" baseline="0" noProof="0" dirty="0">
                <a:ln>
                  <a:noFill/>
                </a:ln>
                <a:solidFill>
                  <a:prstClr val="black"/>
                </a:solidFill>
                <a:effectLst/>
                <a:uLnTx/>
                <a:uFillTx/>
                <a:latin typeface="DM Sans"/>
                <a:ea typeface="+mn-ea"/>
                <a:cs typeface="+mn-cs"/>
              </a:rPr>
              <a:t>protective barrie</a:t>
            </a:r>
            <a:r>
              <a:rPr kumimoji="0" lang="en-GB" sz="1200" b="0" i="0" u="none" strike="noStrike" kern="1200" cap="none" spc="0" normalizeH="0" baseline="0" noProof="0" dirty="0">
                <a:ln>
                  <a:noFill/>
                </a:ln>
                <a:solidFill>
                  <a:prstClr val="black"/>
                </a:solidFill>
                <a:effectLst/>
                <a:uLnTx/>
                <a:uFillTx/>
                <a:latin typeface="DM Sans"/>
                <a:ea typeface="+mn-ea"/>
                <a:cs typeface="+mn-cs"/>
              </a:rPr>
              <a:t>r, maintaining the </a:t>
            </a:r>
            <a:r>
              <a:rPr kumimoji="0" lang="en-GB" sz="1200" b="1" i="0" u="none" strike="noStrike" kern="1200" cap="none" spc="0" normalizeH="0" baseline="0" noProof="0" dirty="0">
                <a:ln>
                  <a:noFill/>
                </a:ln>
                <a:solidFill>
                  <a:prstClr val="black"/>
                </a:solidFill>
                <a:effectLst/>
                <a:uLnTx/>
                <a:uFillTx/>
                <a:latin typeface="DM Sans"/>
                <a:ea typeface="+mn-ea"/>
                <a:cs typeface="+mn-cs"/>
              </a:rPr>
              <a:t>microbiome balance</a:t>
            </a:r>
            <a:r>
              <a:rPr kumimoji="0" lang="en-GB" sz="1200" b="0" i="0" u="none" strike="noStrike" kern="1200" cap="none" spc="0" normalizeH="0" baseline="0" noProof="0" dirty="0">
                <a:ln>
                  <a:noFill/>
                </a:ln>
                <a:solidFill>
                  <a:prstClr val="black"/>
                </a:solidFill>
                <a:effectLst/>
                <a:uLnTx/>
                <a:uFillTx/>
                <a:latin typeface="DM Sans"/>
                <a:ea typeface="+mn-ea"/>
                <a:cs typeface="+mn-cs"/>
              </a:rPr>
              <a:t>, for </a:t>
            </a:r>
            <a:r>
              <a:rPr kumimoji="0" lang="en-GB" sz="1200" b="1" i="0" u="none" strike="noStrike" kern="1200" cap="none" spc="0" normalizeH="0" baseline="0" noProof="0" dirty="0">
                <a:ln>
                  <a:noFill/>
                </a:ln>
                <a:solidFill>
                  <a:prstClr val="black"/>
                </a:solidFill>
                <a:effectLst/>
                <a:uLnTx/>
                <a:uFillTx/>
                <a:latin typeface="DM Sans"/>
                <a:ea typeface="+mn-ea"/>
                <a:cs typeface="+mn-cs"/>
              </a:rPr>
              <a:t>healthy looking skin</a:t>
            </a: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lang="en-GB" sz="1200" dirty="0">
                <a:solidFill>
                  <a:prstClr val="black"/>
                </a:solidFill>
                <a:latin typeface="DM Sans"/>
              </a:rPr>
              <a:t>Perceptibly </a:t>
            </a:r>
            <a:r>
              <a:rPr lang="en-GB" sz="1200" b="1" dirty="0">
                <a:solidFill>
                  <a:prstClr val="black"/>
                </a:solidFill>
                <a:latin typeface="DM Sans"/>
              </a:rPr>
              <a:t>reduces skin sensitivity </a:t>
            </a:r>
            <a:r>
              <a:rPr lang="en-GB" sz="1200" dirty="0">
                <a:solidFill>
                  <a:prstClr val="black"/>
                </a:solidFill>
                <a:latin typeface="DM Sans"/>
              </a:rPr>
              <a:t>and</a:t>
            </a:r>
            <a:r>
              <a:rPr lang="en-GB" sz="1200" b="1" dirty="0">
                <a:solidFill>
                  <a:prstClr val="black"/>
                </a:solidFill>
                <a:latin typeface="DM Sans"/>
              </a:rPr>
              <a:t> protects </a:t>
            </a:r>
            <a:r>
              <a:rPr lang="en-GB" sz="1200" dirty="0">
                <a:solidFill>
                  <a:prstClr val="black"/>
                </a:solidFill>
                <a:latin typeface="DM Sans"/>
              </a:rPr>
              <a:t>the skin against </a:t>
            </a:r>
            <a:r>
              <a:rPr lang="en-GB" sz="1200" b="1" dirty="0">
                <a:solidFill>
                  <a:prstClr val="black"/>
                </a:solidFill>
                <a:latin typeface="DM Sans"/>
              </a:rPr>
              <a:t>pollution</a:t>
            </a:r>
            <a:endParaRPr kumimoji="0" lang="en-GB" sz="1200" b="1" i="0" u="none" strike="noStrike" kern="1200" cap="none" spc="0" normalizeH="0" baseline="0" noProof="0" dirty="0">
              <a:ln>
                <a:noFill/>
              </a:ln>
              <a:solidFill>
                <a:prstClr val="black"/>
              </a:solidFill>
              <a:effectLst/>
              <a:uLnTx/>
              <a:uFillTx/>
              <a:latin typeface="DM Sans"/>
              <a:ea typeface="+mn-ea"/>
              <a:cs typeface="+mn-cs"/>
            </a:endParaRPr>
          </a:p>
          <a:p>
            <a:pPr marL="252000" marR="0" lvl="0" indent="-252000" algn="l" defTabSz="914400" rtl="0" eaLnBrk="1" fontAlgn="auto" latinLnBrk="0" hangingPunct="1">
              <a:lnSpc>
                <a:spcPct val="100000"/>
              </a:lnSpc>
              <a:spcBef>
                <a:spcPts val="0"/>
              </a:spcBef>
              <a:spcAft>
                <a:spcPts val="8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Provides a </a:t>
            </a:r>
            <a:r>
              <a:rPr kumimoji="0" lang="en-GB" sz="1200" b="1" i="0" u="none" strike="noStrike" kern="1200" cap="none" spc="0" normalizeH="0" baseline="0" noProof="0" dirty="0">
                <a:ln>
                  <a:noFill/>
                </a:ln>
                <a:solidFill>
                  <a:prstClr val="black"/>
                </a:solidFill>
                <a:effectLst/>
                <a:uLnTx/>
                <a:uFillTx/>
                <a:latin typeface="DM Sans"/>
                <a:ea typeface="+mn-ea"/>
                <a:cs typeface="+mn-cs"/>
              </a:rPr>
              <a:t>multi-level of protection for better aging </a:t>
            </a:r>
            <a:r>
              <a:rPr kumimoji="0" lang="en-GB" sz="1200" b="0" i="0" u="none" strike="noStrike" kern="1200" cap="none" spc="0" normalizeH="0" baseline="0" noProof="0" dirty="0">
                <a:ln>
                  <a:noFill/>
                </a:ln>
                <a:solidFill>
                  <a:prstClr val="black"/>
                </a:solidFill>
                <a:effectLst/>
                <a:uLnTx/>
                <a:uFillTx/>
                <a:latin typeface="DM Sans"/>
                <a:ea typeface="+mn-ea"/>
                <a:cs typeface="+mn-cs"/>
              </a:rPr>
              <a:t>with an </a:t>
            </a:r>
            <a:r>
              <a:rPr kumimoji="0" lang="en-GB" sz="1200" b="1" i="0" u="none" strike="noStrike" kern="1200" cap="none" spc="0" normalizeH="0" baseline="0" noProof="0" dirty="0">
                <a:ln>
                  <a:noFill/>
                </a:ln>
                <a:solidFill>
                  <a:prstClr val="black"/>
                </a:solidFill>
                <a:effectLst/>
                <a:uLnTx/>
                <a:uFillTx/>
                <a:latin typeface="DM Sans"/>
                <a:ea typeface="+mn-ea"/>
                <a:cs typeface="+mn-cs"/>
              </a:rPr>
              <a:t>ultimate skin sensation</a:t>
            </a:r>
          </a:p>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GB" sz="1400" b="1" i="0" u="none" strike="noStrike" kern="1200" cap="none" spc="0" normalizeH="0" baseline="0" noProof="0" dirty="0">
                <a:ln>
                  <a:noFill/>
                </a:ln>
                <a:solidFill>
                  <a:prstClr val="black"/>
                </a:solidFill>
                <a:effectLst/>
                <a:uLnTx/>
                <a:uFillTx/>
                <a:latin typeface="DM Sans"/>
                <a:ea typeface="+mn-ea"/>
                <a:cs typeface="+mn-cs"/>
              </a:rPr>
              <a:t>Cosmetic applications</a:t>
            </a:r>
          </a:p>
          <a:p>
            <a:pPr marL="252000" marR="0" lvl="0" indent="-252000" algn="l" defTabSz="914400" rtl="0" eaLnBrk="1" fontAlgn="auto" latinLnBrk="0" hangingPunct="1">
              <a:lnSpc>
                <a:spcPct val="100000"/>
              </a:lnSpc>
              <a:spcBef>
                <a:spcPts val="0"/>
              </a:spcBef>
              <a:spcAft>
                <a:spcPts val="6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Anti-aging/sagging skin care products</a:t>
            </a:r>
          </a:p>
          <a:p>
            <a:pPr marL="252000" marR="0" lvl="0" indent="-252000" algn="l" defTabSz="914400" rtl="0" eaLnBrk="1" fontAlgn="auto" latinLnBrk="0" hangingPunct="1">
              <a:lnSpc>
                <a:spcPct val="100000"/>
              </a:lnSpc>
              <a:spcBef>
                <a:spcPts val="0"/>
              </a:spcBef>
              <a:spcAft>
                <a:spcPts val="6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Day care protecting formulations </a:t>
            </a:r>
            <a:br>
              <a:rPr kumimoji="0" lang="en-GB" sz="1200" b="0" i="0" u="none" strike="noStrike" kern="1200" cap="none" spc="0" normalizeH="0" baseline="0" noProof="0" dirty="0">
                <a:ln>
                  <a:noFill/>
                </a:ln>
                <a:solidFill>
                  <a:prstClr val="black"/>
                </a:solidFill>
                <a:effectLst/>
                <a:uLnTx/>
                <a:uFillTx/>
                <a:latin typeface="DM Sans"/>
                <a:ea typeface="+mn-ea"/>
                <a:cs typeface="+mn-cs"/>
              </a:rPr>
            </a:br>
            <a:r>
              <a:rPr kumimoji="0" lang="en-GB" sz="1200" b="0" i="0" u="none" strike="noStrike" kern="1200" cap="none" spc="0" normalizeH="0" baseline="0" noProof="0" dirty="0">
                <a:ln>
                  <a:noFill/>
                </a:ln>
                <a:solidFill>
                  <a:prstClr val="black"/>
                </a:solidFill>
                <a:effectLst/>
                <a:uLnTx/>
                <a:uFillTx/>
                <a:latin typeface="DM Sans"/>
                <a:ea typeface="+mn-ea"/>
                <a:cs typeface="+mn-cs"/>
              </a:rPr>
              <a:t>for sensitive skin </a:t>
            </a:r>
          </a:p>
          <a:p>
            <a:pPr marL="252000" marR="0" lvl="0" indent="-252000" algn="l" defTabSz="914400" rtl="0" eaLnBrk="1" fontAlgn="auto" latinLnBrk="0" hangingPunct="1">
              <a:lnSpc>
                <a:spcPct val="100000"/>
              </a:lnSpc>
              <a:spcBef>
                <a:spcPts val="0"/>
              </a:spcBef>
              <a:spcAft>
                <a:spcPts val="6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Sun and after-sun formulations</a:t>
            </a:r>
          </a:p>
          <a:p>
            <a:pPr marL="252000" marR="0" lvl="0" indent="-252000" algn="l" defTabSz="914400" rtl="0" eaLnBrk="1" fontAlgn="auto" latinLnBrk="0" hangingPunct="1">
              <a:lnSpc>
                <a:spcPct val="100000"/>
              </a:lnSpc>
              <a:spcBef>
                <a:spcPts val="0"/>
              </a:spcBef>
              <a:spcAft>
                <a:spcPts val="600"/>
              </a:spcAft>
              <a:buClr>
                <a:srgbClr val="B2BF00"/>
              </a:buClr>
              <a:buSzPct val="70000"/>
              <a:buFont typeface="Otypical Text Regular" panose="020B0503030300000000" pitchFamily="34" charset="0"/>
              <a:buChar char="●"/>
              <a:tabLst/>
              <a:defRPr/>
            </a:pPr>
            <a:r>
              <a:rPr kumimoji="0" lang="en-GB" sz="1200" b="0" i="0" u="none" strike="noStrike" kern="1200" cap="none" spc="0" normalizeH="0" baseline="0" noProof="0" dirty="0">
                <a:ln>
                  <a:noFill/>
                </a:ln>
                <a:solidFill>
                  <a:prstClr val="black"/>
                </a:solidFill>
                <a:effectLst/>
                <a:uLnTx/>
                <a:uFillTx/>
                <a:latin typeface="DM Sans"/>
                <a:ea typeface="+mn-ea"/>
                <a:cs typeface="+mn-cs"/>
              </a:rPr>
              <a:t>Protective formulation against pollution and external stresses</a:t>
            </a:r>
          </a:p>
        </p:txBody>
      </p:sp>
    </p:spTree>
    <p:extLst>
      <p:ext uri="{BB962C8B-B14F-4D97-AF65-F5344CB8AC3E}">
        <p14:creationId xmlns:p14="http://schemas.microsoft.com/office/powerpoint/2010/main" val="337772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A40960-1936-5144-B9B9-54A6E70D1E8F}"/>
              </a:ext>
            </a:extLst>
          </p:cNvPr>
          <p:cNvSpPr>
            <a:spLocks noGrp="1"/>
          </p:cNvSpPr>
          <p:nvPr>
            <p:ph type="title"/>
          </p:nvPr>
        </p:nvSpPr>
        <p:spPr/>
        <p:txBody>
          <a:bodyPr/>
          <a:lstStyle/>
          <a:p>
            <a:r>
              <a:rPr lang="en-GB" dirty="0"/>
              <a:t>Glycation increases signs of ageing</a:t>
            </a:r>
          </a:p>
        </p:txBody>
      </p:sp>
      <p:sp>
        <p:nvSpPr>
          <p:cNvPr id="6" name="Slide Number Placeholder 5">
            <a:extLst>
              <a:ext uri="{FF2B5EF4-FFF2-40B4-BE49-F238E27FC236}">
                <a16:creationId xmlns:a16="http://schemas.microsoft.com/office/drawing/2014/main" id="{C8B7A6BF-807B-ECA7-2777-DB37D61F24F2}"/>
              </a:ext>
            </a:extLst>
          </p:cNvPr>
          <p:cNvSpPr>
            <a:spLocks noGrp="1"/>
          </p:cNvSpPr>
          <p:nvPr>
            <p:ph type="sldNum" sz="quarter" idx="10"/>
          </p:nvPr>
        </p:nvSpPr>
        <p:spPr/>
        <p:txBody>
          <a:bodyPr/>
          <a:lstStyle/>
          <a:p>
            <a:fld id="{5BA3E189-2F3A-42E5-B572-3520703B6186}" type="slidenum">
              <a:rPr lang="en-GB" smtClean="0"/>
              <a:pPr/>
              <a:t>4</a:t>
            </a:fld>
            <a:endParaRPr lang="en-GB" dirty="0"/>
          </a:p>
        </p:txBody>
      </p:sp>
      <p:sp>
        <p:nvSpPr>
          <p:cNvPr id="2" name="Text Placeholder 1">
            <a:extLst>
              <a:ext uri="{FF2B5EF4-FFF2-40B4-BE49-F238E27FC236}">
                <a16:creationId xmlns:a16="http://schemas.microsoft.com/office/drawing/2014/main" id="{63292A49-204E-744E-AD57-B1206FA71988}"/>
              </a:ext>
            </a:extLst>
          </p:cNvPr>
          <p:cNvSpPr>
            <a:spLocks noGrp="1"/>
          </p:cNvSpPr>
          <p:nvPr>
            <p:ph type="body" idx="11"/>
          </p:nvPr>
        </p:nvSpPr>
        <p:spPr>
          <a:xfrm>
            <a:off x="302399" y="648000"/>
            <a:ext cx="11587200" cy="288767"/>
          </a:xfrm>
        </p:spPr>
        <p:txBody>
          <a:bodyPr/>
          <a:lstStyle/>
          <a:p>
            <a:r>
              <a:rPr lang="en-GB" dirty="0"/>
              <a:t>Vicious circle between free radicals and glycation</a:t>
            </a:r>
          </a:p>
        </p:txBody>
      </p:sp>
      <p:sp>
        <p:nvSpPr>
          <p:cNvPr id="29" name="Text Placeholder 28">
            <a:extLst>
              <a:ext uri="{FF2B5EF4-FFF2-40B4-BE49-F238E27FC236}">
                <a16:creationId xmlns:a16="http://schemas.microsoft.com/office/drawing/2014/main" id="{69DE5E26-635A-B695-F9D8-647D2AF565B0}"/>
              </a:ext>
            </a:extLst>
          </p:cNvPr>
          <p:cNvSpPr>
            <a:spLocks noGrp="1"/>
          </p:cNvSpPr>
          <p:nvPr>
            <p:ph type="body" sz="quarter" idx="23"/>
          </p:nvPr>
        </p:nvSpPr>
        <p:spPr/>
        <p:txBody>
          <a:bodyPr/>
          <a:lstStyle/>
          <a:p>
            <a:r>
              <a:rPr lang="en-GB" dirty="0">
                <a:latin typeface="+mn-lt"/>
              </a:rPr>
              <a:t>CML: N</a:t>
            </a:r>
            <a:r>
              <a:rPr lang="el-GR" dirty="0">
                <a:latin typeface="Verdana" panose="020B0604030504040204" pitchFamily="34" charset="0"/>
                <a:ea typeface="Verdana" panose="020B0604030504040204" pitchFamily="34" charset="0"/>
                <a:cs typeface="Arial" panose="020B0604020202020204" pitchFamily="34" charset="0"/>
              </a:rPr>
              <a:t>ε</a:t>
            </a:r>
            <a:r>
              <a:rPr lang="en-GB" dirty="0">
                <a:latin typeface="+mn-lt"/>
              </a:rPr>
              <a:t>-(carboxymethyl) lysine</a:t>
            </a:r>
          </a:p>
        </p:txBody>
      </p:sp>
      <p:sp>
        <p:nvSpPr>
          <p:cNvPr id="8" name="TextBox 7">
            <a:extLst>
              <a:ext uri="{FF2B5EF4-FFF2-40B4-BE49-F238E27FC236}">
                <a16:creationId xmlns:a16="http://schemas.microsoft.com/office/drawing/2014/main" id="{20F1367E-2D20-4106-AB11-A051BF62B9C8}"/>
              </a:ext>
            </a:extLst>
          </p:cNvPr>
          <p:cNvSpPr txBox="1"/>
          <p:nvPr/>
        </p:nvSpPr>
        <p:spPr>
          <a:xfrm>
            <a:off x="8187133" y="1342800"/>
            <a:ext cx="3702466" cy="3659207"/>
          </a:xfrm>
          <a:prstGeom prst="rect">
            <a:avLst/>
          </a:prstGeom>
          <a:noFill/>
        </p:spPr>
        <p:txBody>
          <a:bodyPr wrap="square" rtlCol="0">
            <a:spAutoFit/>
          </a:bodyPr>
          <a:lstStyle/>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GB" sz="1400" dirty="0">
                <a:solidFill>
                  <a:srgbClr val="307297"/>
                </a:solidFill>
                <a:ea typeface="Fira Sans" panose="020B0503050000020004" pitchFamily="34" charset="0"/>
              </a:rPr>
              <a:t>Glycation</a:t>
            </a:r>
            <a:r>
              <a:rPr lang="en-GB" sz="1400" dirty="0">
                <a:ea typeface="Fira Sans" panose="020B0503050000020004" pitchFamily="34" charset="0"/>
              </a:rPr>
              <a:t> is a basic mechanism involved </a:t>
            </a:r>
            <a:r>
              <a:rPr lang="en-GB" sz="1400" dirty="0">
                <a:solidFill>
                  <a:srgbClr val="307297"/>
                </a:solidFill>
                <a:ea typeface="Fira Sans" panose="020B0503050000020004" pitchFamily="34" charset="0"/>
              </a:rPr>
              <a:t>in aging </a:t>
            </a:r>
            <a:r>
              <a:rPr lang="en-GB" sz="1400" dirty="0">
                <a:ea typeface="Fira Sans" panose="020B0503050000020004" pitchFamily="34" charset="0"/>
              </a:rPr>
              <a:t>in humans. </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GB" sz="1400" dirty="0">
                <a:ea typeface="Fira Sans" panose="020B0503050000020004" pitchFamily="34" charset="0"/>
              </a:rPr>
              <a:t>It is a non-enzymatic reaction that occurs spontaneously between sugars and proteins, leading to the formation of </a:t>
            </a:r>
            <a:r>
              <a:rPr lang="en-GB" sz="1400" dirty="0">
                <a:solidFill>
                  <a:srgbClr val="307297"/>
                </a:solidFill>
                <a:ea typeface="Fira Sans" panose="020B0503050000020004" pitchFamily="34" charset="0"/>
              </a:rPr>
              <a:t>Advanced Glycation End Products (AGEs).</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GB" sz="1400" dirty="0">
                <a:ea typeface="Fira Sans" panose="020B0503050000020004" pitchFamily="34" charset="0"/>
              </a:rPr>
              <a:t>AGEs bind with collagen or elastin, </a:t>
            </a:r>
            <a:r>
              <a:rPr lang="en-GB" sz="1400" dirty="0">
                <a:solidFill>
                  <a:srgbClr val="307297"/>
                </a:solidFill>
                <a:ea typeface="Fira Sans" panose="020B0503050000020004" pitchFamily="34" charset="0"/>
              </a:rPr>
              <a:t>decreasing skin elasticity, lead to sagging and appearance of lines</a:t>
            </a:r>
            <a:r>
              <a:rPr lang="en-GB" sz="1400" dirty="0">
                <a:ea typeface="Fira Sans" panose="020B0503050000020004" pitchFamily="34" charset="0"/>
              </a:rPr>
              <a:t>.</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GB" sz="1400" dirty="0">
                <a:ea typeface="Fira Sans" panose="020B0503050000020004" pitchFamily="34" charset="0"/>
              </a:rPr>
              <a:t>Accumulation of glycated proteins makes the </a:t>
            </a:r>
            <a:r>
              <a:rPr lang="en-GB" sz="1400" dirty="0">
                <a:solidFill>
                  <a:srgbClr val="307297"/>
                </a:solidFill>
                <a:ea typeface="Fira Sans" panose="020B0503050000020004" pitchFamily="34" charset="0"/>
              </a:rPr>
              <a:t>skin dull and yellowish</a:t>
            </a:r>
            <a:r>
              <a:rPr lang="en-GB" sz="1400" dirty="0">
                <a:ea typeface="Fira Sans" panose="020B0503050000020004" pitchFamily="34" charset="0"/>
              </a:rPr>
              <a:t>.</a:t>
            </a:r>
          </a:p>
          <a:p>
            <a:pPr marL="363600" indent="-363600">
              <a:lnSpc>
                <a:spcPct val="90000"/>
              </a:lnSpc>
              <a:spcBef>
                <a:spcPts val="500"/>
              </a:spcBef>
              <a:spcAft>
                <a:spcPts val="400"/>
              </a:spcAft>
              <a:buClr>
                <a:srgbClr val="307297"/>
              </a:buClr>
              <a:buSzPct val="90000"/>
              <a:buFont typeface="Otypical Text Regular" panose="020B0503030300000000" pitchFamily="34" charset="0"/>
              <a:buChar char="●"/>
            </a:pPr>
            <a:r>
              <a:rPr lang="en-GB" sz="1400" dirty="0">
                <a:ea typeface="Fira Sans" panose="020B0503050000020004" pitchFamily="34" charset="0"/>
              </a:rPr>
              <a:t>In the epidermis, AGEs disrupt the proliferation of keratinocytes slow down the skin repairs processes, </a:t>
            </a:r>
            <a:r>
              <a:rPr lang="en-GB" sz="1400" dirty="0">
                <a:solidFill>
                  <a:srgbClr val="307297"/>
                </a:solidFill>
                <a:ea typeface="Fira Sans" panose="020B0503050000020004" pitchFamily="34" charset="0"/>
              </a:rPr>
              <a:t>impairing the skin barrier</a:t>
            </a:r>
            <a:endParaRPr lang="en-CH" sz="1400" dirty="0">
              <a:solidFill>
                <a:srgbClr val="307297"/>
              </a:solidFill>
              <a:ea typeface="Fira Sans" panose="020B0503050000020004" pitchFamily="34" charset="0"/>
            </a:endParaRPr>
          </a:p>
        </p:txBody>
      </p:sp>
      <p:sp>
        <p:nvSpPr>
          <p:cNvPr id="3" name="TextBox 2">
            <a:extLst>
              <a:ext uri="{FF2B5EF4-FFF2-40B4-BE49-F238E27FC236}">
                <a16:creationId xmlns:a16="http://schemas.microsoft.com/office/drawing/2014/main" id="{165504F5-005E-4F4D-B517-F90EAA319587}"/>
              </a:ext>
            </a:extLst>
          </p:cNvPr>
          <p:cNvSpPr txBox="1"/>
          <p:nvPr/>
        </p:nvSpPr>
        <p:spPr>
          <a:xfrm>
            <a:off x="2728156" y="5832403"/>
            <a:ext cx="5184842" cy="276999"/>
          </a:xfrm>
          <a:prstGeom prst="rect">
            <a:avLst/>
          </a:prstGeom>
          <a:noFill/>
        </p:spPr>
        <p:txBody>
          <a:bodyPr wrap="square" rtlCol="0">
            <a:spAutoFit/>
          </a:bodyPr>
          <a:lstStyle/>
          <a:p>
            <a:pPr algn="r"/>
            <a:r>
              <a:rPr lang="en-US" sz="1200" dirty="0">
                <a:ea typeface="Fira Sans" panose="020B0503050000020004" pitchFamily="34" charset="0"/>
              </a:rPr>
              <a:t>Glycation starts around 35yo and increases rapidly with intrinsic aging</a:t>
            </a:r>
          </a:p>
        </p:txBody>
      </p:sp>
      <p:pic>
        <p:nvPicPr>
          <p:cNvPr id="10" name="Picture 9">
            <a:extLst>
              <a:ext uri="{FF2B5EF4-FFF2-40B4-BE49-F238E27FC236}">
                <a16:creationId xmlns:a16="http://schemas.microsoft.com/office/drawing/2014/main" id="{5AAE6BA2-CE6A-B849-94ED-FD73BD35DB9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2400" y="1342800"/>
            <a:ext cx="7610598" cy="4531852"/>
          </a:xfrm>
          <a:prstGeom prst="rect">
            <a:avLst/>
          </a:prstGeom>
        </p:spPr>
      </p:pic>
      <p:pic>
        <p:nvPicPr>
          <p:cNvPr id="9" name="Picture 8">
            <a:extLst>
              <a:ext uri="{FF2B5EF4-FFF2-40B4-BE49-F238E27FC236}">
                <a16:creationId xmlns:a16="http://schemas.microsoft.com/office/drawing/2014/main" id="{5CCE2069-E0A0-480A-89EC-9B01276ED7F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818691" y="3286310"/>
            <a:ext cx="312518" cy="285379"/>
          </a:xfrm>
          <a:prstGeom prst="rect">
            <a:avLst/>
          </a:prstGeom>
        </p:spPr>
      </p:pic>
      <p:pic>
        <p:nvPicPr>
          <p:cNvPr id="11" name="Picture 10">
            <a:extLst>
              <a:ext uri="{FF2B5EF4-FFF2-40B4-BE49-F238E27FC236}">
                <a16:creationId xmlns:a16="http://schemas.microsoft.com/office/drawing/2014/main" id="{78941F9C-3AA7-47BE-BF10-408FE7F5A63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31663" y="5080298"/>
            <a:ext cx="312518" cy="285379"/>
          </a:xfrm>
          <a:prstGeom prst="rect">
            <a:avLst/>
          </a:prstGeom>
        </p:spPr>
      </p:pic>
      <p:sp>
        <p:nvSpPr>
          <p:cNvPr id="5" name="Rectangle 4">
            <a:extLst>
              <a:ext uri="{FF2B5EF4-FFF2-40B4-BE49-F238E27FC236}">
                <a16:creationId xmlns:a16="http://schemas.microsoft.com/office/drawing/2014/main" id="{5628EC54-2D71-4369-8BD6-8817B8376318}"/>
              </a:ext>
            </a:extLst>
          </p:cNvPr>
          <p:cNvSpPr/>
          <p:nvPr/>
        </p:nvSpPr>
        <p:spPr>
          <a:xfrm>
            <a:off x="851900" y="5461646"/>
            <a:ext cx="1199924" cy="276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pic>
        <p:nvPicPr>
          <p:cNvPr id="13" name="Picture 12">
            <a:extLst>
              <a:ext uri="{FF2B5EF4-FFF2-40B4-BE49-F238E27FC236}">
                <a16:creationId xmlns:a16="http://schemas.microsoft.com/office/drawing/2014/main" id="{F0654478-21B3-4957-8605-A950DF12ADB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7732" y="5400790"/>
            <a:ext cx="2163106" cy="666362"/>
          </a:xfrm>
          <a:prstGeom prst="rect">
            <a:avLst/>
          </a:prstGeom>
        </p:spPr>
      </p:pic>
    </p:spTree>
    <p:extLst>
      <p:ext uri="{BB962C8B-B14F-4D97-AF65-F5344CB8AC3E}">
        <p14:creationId xmlns:p14="http://schemas.microsoft.com/office/powerpoint/2010/main" val="42667130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AD60-D75A-2E97-E05D-1EADCC3644D2}"/>
            </a:ext>
          </a:extLst>
        </p:cNvPr>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709F06E-28B9-5F09-C6EE-973CA9832FB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27" name="Text Placeholder 26">
            <a:extLst>
              <a:ext uri="{FF2B5EF4-FFF2-40B4-BE49-F238E27FC236}">
                <a16:creationId xmlns:a16="http://schemas.microsoft.com/office/drawing/2014/main" id="{154F37F6-1885-3CF9-E6D2-6478F7683F52}"/>
              </a:ext>
            </a:extLst>
          </p:cNvPr>
          <p:cNvSpPr>
            <a:spLocks noGrp="1"/>
          </p:cNvSpPr>
          <p:nvPr>
            <p:ph type="body" sz="quarter" idx="12"/>
          </p:nvPr>
        </p:nvSpPr>
        <p:spPr>
          <a:xfrm>
            <a:off x="218495" y="3955122"/>
            <a:ext cx="3268030" cy="664359"/>
          </a:xfrm>
        </p:spPr>
        <p:txBody>
          <a:bodyPr/>
          <a:lstStyle/>
          <a:p>
            <a:pPr algn="ctr"/>
            <a:r>
              <a:rPr lang="en-US" sz="1600" dirty="0">
                <a:solidFill>
                  <a:srgbClr val="307297"/>
                </a:solidFill>
              </a:rPr>
              <a:t>Anti-glycation activity:</a:t>
            </a:r>
          </a:p>
          <a:p>
            <a:pPr algn="ctr"/>
            <a:r>
              <a:rPr lang="en-US" sz="1600" dirty="0">
                <a:solidFill>
                  <a:srgbClr val="307297"/>
                </a:solidFill>
              </a:rPr>
              <a:t>AGEs formation*</a:t>
            </a:r>
          </a:p>
        </p:txBody>
      </p:sp>
      <p:sp>
        <p:nvSpPr>
          <p:cNvPr id="26" name="Text Placeholder 25">
            <a:extLst>
              <a:ext uri="{FF2B5EF4-FFF2-40B4-BE49-F238E27FC236}">
                <a16:creationId xmlns:a16="http://schemas.microsoft.com/office/drawing/2014/main" id="{921ADE90-02AD-D704-18D5-73897041C457}"/>
              </a:ext>
            </a:extLst>
          </p:cNvPr>
          <p:cNvSpPr>
            <a:spLocks noGrp="1"/>
          </p:cNvSpPr>
          <p:nvPr>
            <p:ph type="body" idx="11"/>
          </p:nvPr>
        </p:nvSpPr>
        <p:spPr/>
        <p:txBody>
          <a:bodyPr/>
          <a:lstStyle/>
          <a:p>
            <a:r>
              <a:rPr lang="en-GB" dirty="0"/>
              <a:t>Anti-glycation activity – </a:t>
            </a:r>
            <a:r>
              <a:rPr lang="en-GB" i="1" dirty="0"/>
              <a:t>in vitro</a:t>
            </a:r>
          </a:p>
        </p:txBody>
      </p:sp>
      <p:sp>
        <p:nvSpPr>
          <p:cNvPr id="25" name="Title 24">
            <a:extLst>
              <a:ext uri="{FF2B5EF4-FFF2-40B4-BE49-F238E27FC236}">
                <a16:creationId xmlns:a16="http://schemas.microsoft.com/office/drawing/2014/main" id="{1E176A36-8BC0-223F-E4DB-FC45CCFEA3B0}"/>
              </a:ext>
            </a:extLst>
          </p:cNvPr>
          <p:cNvSpPr>
            <a:spLocks noGrp="1"/>
          </p:cNvSpPr>
          <p:nvPr>
            <p:ph type="title"/>
          </p:nvPr>
        </p:nvSpPr>
        <p:spPr/>
        <p:txBody>
          <a:bodyPr/>
          <a:lstStyle/>
          <a:p>
            <a:r>
              <a:rPr lang="en-GB" dirty="0"/>
              <a:t>ALPAFLOR</a:t>
            </a:r>
            <a:r>
              <a:rPr lang="en-GB" b="0" dirty="0"/>
              <a:t>®</a:t>
            </a:r>
            <a:r>
              <a:rPr lang="en-GB" dirty="0"/>
              <a:t> EDELWEISS CB</a:t>
            </a:r>
            <a:endParaRPr lang="en-US" dirty="0"/>
          </a:p>
        </p:txBody>
      </p:sp>
      <p:sp>
        <p:nvSpPr>
          <p:cNvPr id="28" name="Text Placeholder 27">
            <a:extLst>
              <a:ext uri="{FF2B5EF4-FFF2-40B4-BE49-F238E27FC236}">
                <a16:creationId xmlns:a16="http://schemas.microsoft.com/office/drawing/2014/main" id="{FE88F703-6B99-86D2-5ABB-10A49403185E}"/>
              </a:ext>
            </a:extLst>
          </p:cNvPr>
          <p:cNvSpPr>
            <a:spLocks noGrp="1"/>
          </p:cNvSpPr>
          <p:nvPr>
            <p:ph type="body" sz="quarter" idx="18"/>
          </p:nvPr>
        </p:nvSpPr>
        <p:spPr>
          <a:xfrm>
            <a:off x="375228" y="4718743"/>
            <a:ext cx="3268030" cy="664359"/>
          </a:xfrm>
        </p:spPr>
        <p:txBody>
          <a:bodyPr/>
          <a:lstStyle/>
          <a:p>
            <a:pPr marR="0" lvl="0" fontAlgn="auto">
              <a:buClrTx/>
              <a:buSzTx/>
              <a:tabLst/>
              <a:defRPr/>
            </a:pPr>
            <a:r>
              <a:rPr lang="en-US" dirty="0"/>
              <a:t>ALPAFLOR® EDELWEISS CB </a:t>
            </a:r>
            <a:r>
              <a:rPr lang="en-US" b="1" dirty="0"/>
              <a:t>strongly decreases the AGEs, </a:t>
            </a:r>
            <a:r>
              <a:rPr lang="en-US" dirty="0"/>
              <a:t>expressed as CML,</a:t>
            </a:r>
          </a:p>
          <a:p>
            <a:pPr marR="0" lvl="0" fontAlgn="auto">
              <a:buClrTx/>
              <a:buSzTx/>
              <a:tabLst/>
              <a:defRPr/>
            </a:pPr>
            <a:r>
              <a:rPr lang="en-US" b="1" dirty="0"/>
              <a:t> by 55% </a:t>
            </a:r>
            <a:r>
              <a:rPr lang="en-US" dirty="0"/>
              <a:t>at 0.005% dry extract</a:t>
            </a:r>
            <a:endParaRPr lang="en-GB" dirty="0"/>
          </a:p>
        </p:txBody>
      </p:sp>
      <p:sp>
        <p:nvSpPr>
          <p:cNvPr id="29" name="Text Placeholder 28">
            <a:extLst>
              <a:ext uri="{FF2B5EF4-FFF2-40B4-BE49-F238E27FC236}">
                <a16:creationId xmlns:a16="http://schemas.microsoft.com/office/drawing/2014/main" id="{06C850FB-3BD4-68F5-E8FD-C70FDF981662}"/>
              </a:ext>
            </a:extLst>
          </p:cNvPr>
          <p:cNvSpPr>
            <a:spLocks noGrp="1"/>
          </p:cNvSpPr>
          <p:nvPr>
            <p:ph type="body" sz="quarter" idx="19"/>
          </p:nvPr>
        </p:nvSpPr>
        <p:spPr>
          <a:xfrm>
            <a:off x="4330466" y="3991926"/>
            <a:ext cx="3271592" cy="590751"/>
          </a:xfrm>
        </p:spPr>
        <p:txBody>
          <a:bodyPr/>
          <a:lstStyle/>
          <a:p>
            <a:pPr algn="ctr"/>
            <a:r>
              <a:rPr lang="en-US" sz="1600" dirty="0">
                <a:solidFill>
                  <a:srgbClr val="44B4A1"/>
                </a:solidFill>
              </a:rPr>
              <a:t>Collagen I booster*</a:t>
            </a:r>
          </a:p>
        </p:txBody>
      </p:sp>
      <p:sp>
        <p:nvSpPr>
          <p:cNvPr id="30" name="Text Placeholder 29">
            <a:extLst>
              <a:ext uri="{FF2B5EF4-FFF2-40B4-BE49-F238E27FC236}">
                <a16:creationId xmlns:a16="http://schemas.microsoft.com/office/drawing/2014/main" id="{612ACC35-0339-303F-80CB-42366B1C0FB3}"/>
              </a:ext>
            </a:extLst>
          </p:cNvPr>
          <p:cNvSpPr>
            <a:spLocks noGrp="1"/>
          </p:cNvSpPr>
          <p:nvPr>
            <p:ph type="body" sz="quarter" idx="20"/>
          </p:nvPr>
        </p:nvSpPr>
        <p:spPr>
          <a:xfrm>
            <a:off x="4330466" y="4718742"/>
            <a:ext cx="3057562" cy="1676738"/>
          </a:xfrm>
        </p:spPr>
        <p:txBody>
          <a:bodyPr/>
          <a:lstStyle/>
          <a:p>
            <a:r>
              <a:rPr lang="en-US" b="1" dirty="0"/>
              <a:t>Strongly restores skin barrier function and protects against glycated collagen</a:t>
            </a:r>
          </a:p>
          <a:p>
            <a:endParaRPr lang="en-US" dirty="0"/>
          </a:p>
          <a:p>
            <a:r>
              <a:rPr lang="en-US" dirty="0"/>
              <a:t>ALPAFLOR® EDELWEISS CB </a:t>
            </a:r>
            <a:r>
              <a:rPr lang="en-US" b="1" dirty="0"/>
              <a:t>boosts </a:t>
            </a:r>
            <a:r>
              <a:rPr lang="en-US" dirty="0"/>
              <a:t>dose dependently and significantly</a:t>
            </a:r>
            <a:r>
              <a:rPr lang="en-US" b="1" dirty="0"/>
              <a:t> Collagen I </a:t>
            </a:r>
            <a:r>
              <a:rPr lang="en-US" dirty="0"/>
              <a:t>by </a:t>
            </a:r>
            <a:r>
              <a:rPr lang="en-US" b="1" dirty="0"/>
              <a:t>111% and Collagen V by 171% </a:t>
            </a:r>
            <a:r>
              <a:rPr lang="en-US" dirty="0"/>
              <a:t>at 0.01% dry extract in NHDF*</a:t>
            </a:r>
          </a:p>
        </p:txBody>
      </p:sp>
      <p:sp>
        <p:nvSpPr>
          <p:cNvPr id="31" name="Text Placeholder 30">
            <a:extLst>
              <a:ext uri="{FF2B5EF4-FFF2-40B4-BE49-F238E27FC236}">
                <a16:creationId xmlns:a16="http://schemas.microsoft.com/office/drawing/2014/main" id="{A137C9F4-9BED-CD5E-01E9-24B5B2D23AFF}"/>
              </a:ext>
            </a:extLst>
          </p:cNvPr>
          <p:cNvSpPr>
            <a:spLocks noGrp="1"/>
          </p:cNvSpPr>
          <p:nvPr>
            <p:ph type="body" sz="quarter" idx="21"/>
          </p:nvPr>
        </p:nvSpPr>
        <p:spPr>
          <a:xfrm>
            <a:off x="8132532" y="3955122"/>
            <a:ext cx="3273954" cy="470415"/>
          </a:xfrm>
        </p:spPr>
        <p:txBody>
          <a:bodyPr/>
          <a:lstStyle/>
          <a:p>
            <a:pPr algn="ctr"/>
            <a:r>
              <a:rPr lang="en-US" sz="1600" dirty="0">
                <a:solidFill>
                  <a:srgbClr val="89C7E8"/>
                </a:solidFill>
              </a:rPr>
              <a:t>Repairs glycation:</a:t>
            </a:r>
          </a:p>
          <a:p>
            <a:pPr algn="ctr"/>
            <a:r>
              <a:rPr lang="en-US" sz="1600" dirty="0">
                <a:solidFill>
                  <a:srgbClr val="89C7E8"/>
                </a:solidFill>
              </a:rPr>
              <a:t>Deglycation*</a:t>
            </a:r>
          </a:p>
        </p:txBody>
      </p:sp>
      <p:sp>
        <p:nvSpPr>
          <p:cNvPr id="32" name="Text Placeholder 31">
            <a:extLst>
              <a:ext uri="{FF2B5EF4-FFF2-40B4-BE49-F238E27FC236}">
                <a16:creationId xmlns:a16="http://schemas.microsoft.com/office/drawing/2014/main" id="{C5A85E1F-3267-5BDB-B53A-272A46F22A73}"/>
              </a:ext>
            </a:extLst>
          </p:cNvPr>
          <p:cNvSpPr>
            <a:spLocks noGrp="1"/>
          </p:cNvSpPr>
          <p:nvPr>
            <p:ph type="body" sz="quarter" idx="22"/>
          </p:nvPr>
        </p:nvSpPr>
        <p:spPr>
          <a:xfrm>
            <a:off x="8291628" y="4718742"/>
            <a:ext cx="3273954" cy="1060270"/>
          </a:xfrm>
        </p:spPr>
        <p:txBody>
          <a:bodyPr/>
          <a:lstStyle/>
          <a:p>
            <a:r>
              <a:rPr lang="en-US" dirty="0"/>
              <a:t>ALPAFLOR® EDELWEISS CB, introduced after induction by Glyoxal (200uM), </a:t>
            </a:r>
            <a:r>
              <a:rPr lang="en-US" b="1" dirty="0"/>
              <a:t>reverses the glycation by 47% </a:t>
            </a:r>
            <a:r>
              <a:rPr lang="en-US" dirty="0"/>
              <a:t>at 0.004% dry extract</a:t>
            </a:r>
          </a:p>
          <a:p>
            <a:endParaRPr lang="en-US" dirty="0"/>
          </a:p>
        </p:txBody>
      </p:sp>
      <p:sp>
        <p:nvSpPr>
          <p:cNvPr id="34" name="Text Placeholder 11">
            <a:extLst>
              <a:ext uri="{FF2B5EF4-FFF2-40B4-BE49-F238E27FC236}">
                <a16:creationId xmlns:a16="http://schemas.microsoft.com/office/drawing/2014/main" id="{9F42D16E-F1EE-CB24-B520-387DD45C8062}"/>
              </a:ext>
            </a:extLst>
          </p:cNvPr>
          <p:cNvSpPr txBox="1">
            <a:spLocks/>
          </p:cNvSpPr>
          <p:nvPr/>
        </p:nvSpPr>
        <p:spPr>
          <a:xfrm>
            <a:off x="719628" y="6416553"/>
            <a:ext cx="6809602" cy="30321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Fira Sans" panose="020B0503050000020004" pitchFamily="34"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Fira Sans" panose="020B0503050000020004" pitchFamily="34"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dirty="0">
                <a:ln>
                  <a:noFill/>
                </a:ln>
                <a:solidFill>
                  <a:prstClr val="black"/>
                </a:solidFill>
                <a:effectLst/>
                <a:uLnTx/>
                <a:uFillTx/>
                <a:latin typeface="Fira Sans" panose="020B0503050000020004" pitchFamily="34" charset="0"/>
                <a:ea typeface="+mn-ea"/>
                <a:cs typeface="+mn-cs"/>
              </a:rPr>
              <a:t>*In vitro</a:t>
            </a:r>
          </a:p>
        </p:txBody>
      </p:sp>
      <p:pic>
        <p:nvPicPr>
          <p:cNvPr id="3" name="Picture 4" descr="Chart, bar chart&#10;&#10;Description automatically generated">
            <a:extLst>
              <a:ext uri="{FF2B5EF4-FFF2-40B4-BE49-F238E27FC236}">
                <a16:creationId xmlns:a16="http://schemas.microsoft.com/office/drawing/2014/main" id="{265FCCE6-DE2D-34BB-87CC-3A0EC59436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8495" y="1991044"/>
            <a:ext cx="3526352" cy="1893658"/>
          </a:xfrm>
          <a:prstGeom prst="rect">
            <a:avLst/>
          </a:prstGeom>
        </p:spPr>
      </p:pic>
      <p:pic>
        <p:nvPicPr>
          <p:cNvPr id="5" name="Picture 18">
            <a:extLst>
              <a:ext uri="{FF2B5EF4-FFF2-40B4-BE49-F238E27FC236}">
                <a16:creationId xmlns:a16="http://schemas.microsoft.com/office/drawing/2014/main" id="{56913824-F089-3C97-D0E7-622204BC90B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077061" y="2039302"/>
            <a:ext cx="3557432" cy="1727151"/>
          </a:xfrm>
          <a:prstGeom prst="rect">
            <a:avLst/>
          </a:prstGeom>
        </p:spPr>
      </p:pic>
      <p:sp>
        <p:nvSpPr>
          <p:cNvPr id="4" name="Rectangle 3">
            <a:extLst>
              <a:ext uri="{FF2B5EF4-FFF2-40B4-BE49-F238E27FC236}">
                <a16:creationId xmlns:a16="http://schemas.microsoft.com/office/drawing/2014/main" id="{C6C7E14B-8DC4-57DE-7133-3BDEE8E504D9}"/>
              </a:ext>
            </a:extLst>
          </p:cNvPr>
          <p:cNvSpPr/>
          <p:nvPr/>
        </p:nvSpPr>
        <p:spPr>
          <a:xfrm>
            <a:off x="4722925" y="1044462"/>
            <a:ext cx="2187673" cy="2811399"/>
          </a:xfrm>
          <a:prstGeom prst="rect">
            <a:avLst/>
          </a:prstGeom>
          <a:blipFill dpi="0" rotWithShape="1">
            <a:blip r:embed="rId5"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42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P spid="30" grpId="0" uiExpand="1" build="p"/>
      <p:bldP spid="31" grpId="0" uiExpand="1" build="p"/>
      <p:bldP spid="3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AD60-D75A-2E97-E05D-1EADCC3644D2}"/>
            </a:ext>
          </a:extLst>
        </p:cNvPr>
        <p:cNvGrpSpPr/>
        <p:nvPr/>
      </p:nvGrpSpPr>
      <p:grpSpPr>
        <a:xfrm>
          <a:off x="0" y="0"/>
          <a:ext cx="0" cy="0"/>
          <a:chOff x="0" y="0"/>
          <a:chExt cx="0" cy="0"/>
        </a:xfrm>
      </p:grpSpPr>
      <p:sp>
        <p:nvSpPr>
          <p:cNvPr id="13" name="Slide Number Placeholder 12">
            <a:extLst>
              <a:ext uri="{FF2B5EF4-FFF2-40B4-BE49-F238E27FC236}">
                <a16:creationId xmlns:a16="http://schemas.microsoft.com/office/drawing/2014/main" id="{8709F06E-28B9-5F09-C6EE-973CA9832FB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27" name="Text Placeholder 26">
            <a:extLst>
              <a:ext uri="{FF2B5EF4-FFF2-40B4-BE49-F238E27FC236}">
                <a16:creationId xmlns:a16="http://schemas.microsoft.com/office/drawing/2014/main" id="{154F37F6-1885-3CF9-E6D2-6478F7683F52}"/>
              </a:ext>
            </a:extLst>
          </p:cNvPr>
          <p:cNvSpPr>
            <a:spLocks noGrp="1"/>
          </p:cNvSpPr>
          <p:nvPr>
            <p:ph type="body" sz="quarter" idx="12"/>
          </p:nvPr>
        </p:nvSpPr>
        <p:spPr>
          <a:xfrm>
            <a:off x="302400" y="3921378"/>
            <a:ext cx="3268030" cy="664359"/>
          </a:xfrm>
        </p:spPr>
        <p:txBody>
          <a:bodyPr/>
          <a:lstStyle/>
          <a:p>
            <a:pPr algn="ctr"/>
            <a:r>
              <a:rPr lang="en-GB" sz="1600" dirty="0">
                <a:solidFill>
                  <a:srgbClr val="CC7414"/>
                </a:solidFill>
              </a:rPr>
              <a:t>Facial antiglycation mapping: AGEs measurement*</a:t>
            </a:r>
          </a:p>
        </p:txBody>
      </p:sp>
      <p:sp>
        <p:nvSpPr>
          <p:cNvPr id="26" name="Text Placeholder 25">
            <a:extLst>
              <a:ext uri="{FF2B5EF4-FFF2-40B4-BE49-F238E27FC236}">
                <a16:creationId xmlns:a16="http://schemas.microsoft.com/office/drawing/2014/main" id="{921ADE90-02AD-D704-18D5-73897041C457}"/>
              </a:ext>
            </a:extLst>
          </p:cNvPr>
          <p:cNvSpPr>
            <a:spLocks noGrp="1"/>
          </p:cNvSpPr>
          <p:nvPr>
            <p:ph type="body" idx="11"/>
          </p:nvPr>
        </p:nvSpPr>
        <p:spPr/>
        <p:txBody>
          <a:bodyPr/>
          <a:lstStyle/>
          <a:p>
            <a:r>
              <a:rPr lang="en-GB" dirty="0"/>
              <a:t>Anti-glycation activity – Confirmation </a:t>
            </a:r>
            <a:r>
              <a:rPr lang="en-GB" i="1" dirty="0"/>
              <a:t>in vivo </a:t>
            </a:r>
            <a:r>
              <a:rPr lang="en-GB" dirty="0"/>
              <a:t>that AGEs reduction leads to less fine lines</a:t>
            </a:r>
          </a:p>
        </p:txBody>
      </p:sp>
      <p:sp>
        <p:nvSpPr>
          <p:cNvPr id="25" name="Title 24">
            <a:extLst>
              <a:ext uri="{FF2B5EF4-FFF2-40B4-BE49-F238E27FC236}">
                <a16:creationId xmlns:a16="http://schemas.microsoft.com/office/drawing/2014/main" id="{1E176A36-8BC0-223F-E4DB-FC45CCFEA3B0}"/>
              </a:ext>
            </a:extLst>
          </p:cNvPr>
          <p:cNvSpPr>
            <a:spLocks noGrp="1"/>
          </p:cNvSpPr>
          <p:nvPr>
            <p:ph type="title"/>
          </p:nvPr>
        </p:nvSpPr>
        <p:spPr/>
        <p:txBody>
          <a:bodyPr/>
          <a:lstStyle/>
          <a:p>
            <a:r>
              <a:rPr lang="en-GB" dirty="0"/>
              <a:t>ALPAFLOR</a:t>
            </a:r>
            <a:r>
              <a:rPr lang="en-GB" b="0" dirty="0"/>
              <a:t>®</a:t>
            </a:r>
            <a:r>
              <a:rPr lang="en-GB" dirty="0"/>
              <a:t> EDELWEISS CB</a:t>
            </a:r>
          </a:p>
        </p:txBody>
      </p:sp>
      <p:sp>
        <p:nvSpPr>
          <p:cNvPr id="28" name="Text Placeholder 27">
            <a:extLst>
              <a:ext uri="{FF2B5EF4-FFF2-40B4-BE49-F238E27FC236}">
                <a16:creationId xmlns:a16="http://schemas.microsoft.com/office/drawing/2014/main" id="{FE88F703-6B99-86D2-5ABB-10A49403185E}"/>
              </a:ext>
            </a:extLst>
          </p:cNvPr>
          <p:cNvSpPr>
            <a:spLocks noGrp="1"/>
          </p:cNvSpPr>
          <p:nvPr>
            <p:ph type="body" sz="quarter" idx="18"/>
          </p:nvPr>
        </p:nvSpPr>
        <p:spPr>
          <a:xfrm>
            <a:off x="302400" y="4453590"/>
            <a:ext cx="3382496" cy="1895501"/>
          </a:xfrm>
        </p:spPr>
        <p:txBody>
          <a:bodyPr/>
          <a:lstStyle/>
          <a:p>
            <a:pPr marR="0" lvl="0" fontAlgn="auto">
              <a:buClrTx/>
              <a:buSzTx/>
              <a:tabLst/>
              <a:defRPr/>
            </a:pPr>
            <a:r>
              <a:rPr lang="en-GB" b="1" dirty="0"/>
              <a:t>Strong reduction of AGEs in all face areas</a:t>
            </a:r>
            <a:r>
              <a:rPr lang="en-GB" dirty="0"/>
              <a:t> with ALPAFLOR® EDELWEISS CB after 4 weeks compared to baseline (T0).</a:t>
            </a:r>
          </a:p>
          <a:p>
            <a:pPr marR="0" lvl="0" fontAlgn="auto">
              <a:buClrTx/>
              <a:buSzTx/>
              <a:tabLst/>
              <a:defRPr/>
            </a:pPr>
            <a:endParaRPr lang="en-GB" dirty="0"/>
          </a:p>
          <a:p>
            <a:pPr marR="0" lvl="0" fontAlgn="auto">
              <a:buClrTx/>
              <a:buSzTx/>
              <a:tabLst/>
              <a:defRPr/>
            </a:pPr>
            <a:r>
              <a:rPr lang="en-GB" dirty="0"/>
              <a:t>Significant reduction: 2.5 times on full face, 5 times on forehead, 3 times on jaw-line, all vs placebo</a:t>
            </a:r>
          </a:p>
          <a:p>
            <a:pPr marR="0" lvl="0" fontAlgn="auto">
              <a:buClrTx/>
              <a:buSzTx/>
              <a:tabLst/>
              <a:defRPr/>
            </a:pPr>
            <a:endParaRPr lang="en-GB" dirty="0"/>
          </a:p>
          <a:p>
            <a:pPr>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We can expect </a:t>
            </a:r>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clear improvement of sagging effect on jaw line and forehead</a:t>
            </a:r>
            <a:endParaRPr kumimoji="0" lang="en-GB" sz="1200" b="1" i="0" u="none" strike="noStrike" kern="1200" cap="none" spc="0" normalizeH="0" baseline="0" noProof="0" dirty="0">
              <a:ln>
                <a:noFill/>
              </a:ln>
              <a:solidFill>
                <a:prstClr val="black"/>
              </a:solidFill>
              <a:effectLst/>
              <a:uLnTx/>
              <a:uFillTx/>
              <a:latin typeface="DM Sans"/>
              <a:ea typeface="+mn-ea"/>
              <a:cs typeface="+mn-cs"/>
            </a:endParaRPr>
          </a:p>
          <a:p>
            <a:pPr marR="0" lvl="0" fontAlgn="auto">
              <a:buClrTx/>
              <a:buSzTx/>
              <a:tabLst/>
              <a:defRPr/>
            </a:pPr>
            <a:endParaRPr lang="en-GB" dirty="0"/>
          </a:p>
        </p:txBody>
      </p:sp>
      <p:sp>
        <p:nvSpPr>
          <p:cNvPr id="29" name="Text Placeholder 28">
            <a:extLst>
              <a:ext uri="{FF2B5EF4-FFF2-40B4-BE49-F238E27FC236}">
                <a16:creationId xmlns:a16="http://schemas.microsoft.com/office/drawing/2014/main" id="{06C850FB-3BD4-68F5-E8FD-C70FDF981662}"/>
              </a:ext>
            </a:extLst>
          </p:cNvPr>
          <p:cNvSpPr>
            <a:spLocks noGrp="1"/>
          </p:cNvSpPr>
          <p:nvPr>
            <p:ph type="body" sz="quarter" idx="19"/>
          </p:nvPr>
        </p:nvSpPr>
        <p:spPr>
          <a:xfrm>
            <a:off x="4257638" y="3921378"/>
            <a:ext cx="3271592" cy="590751"/>
          </a:xfrm>
        </p:spPr>
        <p:txBody>
          <a:bodyPr/>
          <a:lstStyle/>
          <a:p>
            <a:pPr algn="ctr"/>
            <a:r>
              <a:rPr lang="en-GB" sz="1600" dirty="0">
                <a:solidFill>
                  <a:srgbClr val="44B4A1"/>
                </a:solidFill>
              </a:rPr>
              <a:t>Protects against glycation:</a:t>
            </a:r>
          </a:p>
          <a:p>
            <a:pPr algn="ctr"/>
            <a:r>
              <a:rPr lang="en-GB" sz="1600" dirty="0">
                <a:solidFill>
                  <a:srgbClr val="44B4A1"/>
                </a:solidFill>
              </a:rPr>
              <a:t>Glycated Collagen IV*</a:t>
            </a:r>
          </a:p>
        </p:txBody>
      </p:sp>
      <p:sp>
        <p:nvSpPr>
          <p:cNvPr id="30" name="Text Placeholder 29">
            <a:extLst>
              <a:ext uri="{FF2B5EF4-FFF2-40B4-BE49-F238E27FC236}">
                <a16:creationId xmlns:a16="http://schemas.microsoft.com/office/drawing/2014/main" id="{612ACC35-0339-303F-80CB-42366B1C0FB3}"/>
              </a:ext>
            </a:extLst>
          </p:cNvPr>
          <p:cNvSpPr>
            <a:spLocks noGrp="1"/>
          </p:cNvSpPr>
          <p:nvPr>
            <p:ph type="body" sz="quarter" idx="20"/>
          </p:nvPr>
        </p:nvSpPr>
        <p:spPr>
          <a:xfrm>
            <a:off x="4257638" y="4453590"/>
            <a:ext cx="3273954" cy="1676738"/>
          </a:xfrm>
        </p:spPr>
        <p:txBody>
          <a:bodyPr/>
          <a:lstStyle/>
          <a:p>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Reduction of fine lines and wrinkles on forehead (glabella).</a:t>
            </a:r>
          </a:p>
          <a:p>
            <a:endParaRPr lang="en-GB" dirty="0"/>
          </a:p>
          <a:p>
            <a:r>
              <a:rPr lang="en-GB" dirty="0"/>
              <a:t>Reduction of wrinkles on glabella:    ALPAFLOR® EDELWEISS CB 3 times better than placebo (p&lt;0.05), -11% vs T0.</a:t>
            </a:r>
          </a:p>
        </p:txBody>
      </p:sp>
      <p:sp>
        <p:nvSpPr>
          <p:cNvPr id="31" name="Text Placeholder 30">
            <a:extLst>
              <a:ext uri="{FF2B5EF4-FFF2-40B4-BE49-F238E27FC236}">
                <a16:creationId xmlns:a16="http://schemas.microsoft.com/office/drawing/2014/main" id="{A137C9F4-9BED-CD5E-01E9-24B5B2D23AFF}"/>
              </a:ext>
            </a:extLst>
          </p:cNvPr>
          <p:cNvSpPr>
            <a:spLocks noGrp="1"/>
          </p:cNvSpPr>
          <p:nvPr>
            <p:ph type="body" sz="quarter" idx="21"/>
          </p:nvPr>
        </p:nvSpPr>
        <p:spPr>
          <a:xfrm>
            <a:off x="8216437" y="3921378"/>
            <a:ext cx="3273954" cy="470415"/>
          </a:xfrm>
        </p:spPr>
        <p:txBody>
          <a:bodyPr/>
          <a:lstStyle/>
          <a:p>
            <a:pPr algn="ctr"/>
            <a:r>
              <a:rPr lang="en-GB" sz="1600" dirty="0">
                <a:solidFill>
                  <a:srgbClr val="89C7E8"/>
                </a:solidFill>
              </a:rPr>
              <a:t>Repairs glycation:</a:t>
            </a:r>
          </a:p>
          <a:p>
            <a:pPr algn="ctr"/>
            <a:r>
              <a:rPr lang="en-GB" sz="1600" dirty="0">
                <a:solidFill>
                  <a:srgbClr val="89C7E8"/>
                </a:solidFill>
              </a:rPr>
              <a:t>Deglycation*</a:t>
            </a:r>
          </a:p>
        </p:txBody>
      </p:sp>
      <p:sp>
        <p:nvSpPr>
          <p:cNvPr id="32" name="Text Placeholder 31">
            <a:extLst>
              <a:ext uri="{FF2B5EF4-FFF2-40B4-BE49-F238E27FC236}">
                <a16:creationId xmlns:a16="http://schemas.microsoft.com/office/drawing/2014/main" id="{C5A85E1F-3267-5BDB-B53A-272A46F22A73}"/>
              </a:ext>
            </a:extLst>
          </p:cNvPr>
          <p:cNvSpPr>
            <a:spLocks noGrp="1"/>
          </p:cNvSpPr>
          <p:nvPr>
            <p:ph type="body" sz="quarter" idx="22"/>
          </p:nvPr>
        </p:nvSpPr>
        <p:spPr>
          <a:xfrm>
            <a:off x="8218800" y="4453590"/>
            <a:ext cx="3273954" cy="1060270"/>
          </a:xfrm>
        </p:spPr>
        <p:txBody>
          <a:bodyPr/>
          <a:lstStyle/>
          <a:p>
            <a:r>
              <a:rPr kumimoji="0" lang="en-GB" sz="1200" b="1"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Reduction of fine lines and wrinkles on upper lip.</a:t>
            </a:r>
          </a:p>
          <a:p>
            <a:endParaRPr lang="en-GB" dirty="0"/>
          </a:p>
          <a:p>
            <a:r>
              <a:rPr lang="en-GB" dirty="0"/>
              <a:t>Reduction of wrinkle on upper lip:    ALPAFLOR® EDELWEISS CB 2.5 times better than placebo (p&lt;0.10).</a:t>
            </a:r>
          </a:p>
        </p:txBody>
      </p:sp>
      <p:sp>
        <p:nvSpPr>
          <p:cNvPr id="34" name="Text Placeholder 11">
            <a:extLst>
              <a:ext uri="{FF2B5EF4-FFF2-40B4-BE49-F238E27FC236}">
                <a16:creationId xmlns:a16="http://schemas.microsoft.com/office/drawing/2014/main" id="{9F42D16E-F1EE-CB24-B520-387DD45C8062}"/>
              </a:ext>
            </a:extLst>
          </p:cNvPr>
          <p:cNvSpPr txBox="1">
            <a:spLocks/>
          </p:cNvSpPr>
          <p:nvPr/>
        </p:nvSpPr>
        <p:spPr>
          <a:xfrm>
            <a:off x="3433648" y="6424451"/>
            <a:ext cx="5085088" cy="303211"/>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buFont typeface="Arial" panose="020B0604020202020204" pitchFamily="34" charset="0"/>
              <a:buNone/>
              <a:defRPr sz="800" kern="0" spc="0" baseline="0">
                <a:solidFill>
                  <a:schemeClr val="tx1"/>
                </a:solidFill>
                <a:latin typeface="Fira Sans" panose="020B0503050000020004" pitchFamily="34" charset="0"/>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tx1"/>
                </a:solidFill>
                <a:latin typeface="Fira Sans" panose="020B0503050000020004" pitchFamily="34"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800" b="0" i="1" u="none" strike="noStrike" kern="0" cap="none" spc="0" normalizeH="0" baseline="0" noProof="0" dirty="0">
                <a:ln>
                  <a:noFill/>
                </a:ln>
                <a:solidFill>
                  <a:prstClr val="black"/>
                </a:solidFill>
                <a:effectLst/>
                <a:uLnTx/>
                <a:uFillTx/>
                <a:latin typeface="Fira Sans" panose="020B0503050000020004" pitchFamily="34" charset="0"/>
                <a:ea typeface="+mn-ea"/>
                <a:cs typeface="+mn-cs"/>
              </a:rPr>
              <a:t>*In vivo</a:t>
            </a:r>
            <a:r>
              <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 2 groups (active, placebo): </a:t>
            </a:r>
            <a:r>
              <a:rPr kumimoji="0" lang="en-US"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2x33 females (42 to 60 </a:t>
            </a:r>
            <a:r>
              <a:rPr kumimoji="0" lang="en-US" sz="800" b="0" i="0" u="none" strike="noStrike" kern="0" cap="none" spc="0" normalizeH="0" baseline="0" noProof="0" dirty="0" err="1">
                <a:ln>
                  <a:noFill/>
                </a:ln>
                <a:solidFill>
                  <a:prstClr val="black"/>
                </a:solidFill>
                <a:effectLst/>
                <a:uLnTx/>
                <a:uFillTx/>
                <a:latin typeface="Fira Sans" panose="020B0503050000020004" pitchFamily="34" charset="0"/>
                <a:ea typeface="+mn-ea"/>
                <a:cs typeface="+mn-cs"/>
              </a:rPr>
              <a:t>yo</a:t>
            </a:r>
            <a:r>
              <a:rPr kumimoji="0" lang="en-US"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rPr>
              <a:t>), 3% ALPAFLOR® EDELWEISS CB 28 days study, AGEs read directly by fluorescence on the skin, wrinkle assessment by expert grading</a:t>
            </a:r>
            <a:endParaRPr kumimoji="0" lang="en-GB" sz="800" b="0" i="0" u="none" strike="noStrike" kern="0" cap="none" spc="0" normalizeH="0" baseline="0" noProof="0" dirty="0">
              <a:ln>
                <a:noFill/>
              </a:ln>
              <a:solidFill>
                <a:prstClr val="black"/>
              </a:solidFill>
              <a:effectLst/>
              <a:uLnTx/>
              <a:uFillTx/>
              <a:latin typeface="Fira Sans" panose="020B0503050000020004" pitchFamily="34" charset="0"/>
              <a:ea typeface="+mn-ea"/>
              <a:cs typeface="+mn-cs"/>
            </a:endParaRPr>
          </a:p>
        </p:txBody>
      </p:sp>
      <p:grpSp>
        <p:nvGrpSpPr>
          <p:cNvPr id="55" name="Groupe 54">
            <a:extLst>
              <a:ext uri="{FF2B5EF4-FFF2-40B4-BE49-F238E27FC236}">
                <a16:creationId xmlns:a16="http://schemas.microsoft.com/office/drawing/2014/main" id="{6DCC3216-3FFE-2F43-0F97-7237517096A3}"/>
              </a:ext>
            </a:extLst>
          </p:cNvPr>
          <p:cNvGrpSpPr/>
          <p:nvPr/>
        </p:nvGrpSpPr>
        <p:grpSpPr>
          <a:xfrm>
            <a:off x="424114" y="1240221"/>
            <a:ext cx="3009534" cy="2652360"/>
            <a:chOff x="424114" y="1240221"/>
            <a:chExt cx="3009534" cy="2652360"/>
          </a:xfrm>
        </p:grpSpPr>
        <p:grpSp>
          <p:nvGrpSpPr>
            <p:cNvPr id="41" name="Groupe 40">
              <a:extLst>
                <a:ext uri="{FF2B5EF4-FFF2-40B4-BE49-F238E27FC236}">
                  <a16:creationId xmlns:a16="http://schemas.microsoft.com/office/drawing/2014/main" id="{E0EDDF6C-7773-0A1A-2248-502EE34AA55A}"/>
                </a:ext>
              </a:extLst>
            </p:cNvPr>
            <p:cNvGrpSpPr/>
            <p:nvPr/>
          </p:nvGrpSpPr>
          <p:grpSpPr>
            <a:xfrm>
              <a:off x="1993648" y="1241049"/>
              <a:ext cx="1440000" cy="2245759"/>
              <a:chOff x="2075034" y="1222239"/>
              <a:chExt cx="1440000" cy="2245759"/>
            </a:xfrm>
          </p:grpSpPr>
          <p:pic>
            <p:nvPicPr>
              <p:cNvPr id="23" name="Image 22">
                <a:extLst>
                  <a:ext uri="{FF2B5EF4-FFF2-40B4-BE49-F238E27FC236}">
                    <a16:creationId xmlns:a16="http://schemas.microsoft.com/office/drawing/2014/main" id="{0BC7E007-F49A-9B26-7DF8-71A64F65720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75034" y="1222239"/>
                <a:ext cx="1440000" cy="2033318"/>
              </a:xfrm>
              <a:prstGeom prst="rect">
                <a:avLst/>
              </a:prstGeom>
            </p:spPr>
          </p:pic>
          <p:sp>
            <p:nvSpPr>
              <p:cNvPr id="37" name="TextBox 16">
                <a:extLst>
                  <a:ext uri="{FF2B5EF4-FFF2-40B4-BE49-F238E27FC236}">
                    <a16:creationId xmlns:a16="http://schemas.microsoft.com/office/drawing/2014/main" id="{4933B78B-B96D-138B-C02C-5403673FF706}"/>
                  </a:ext>
                </a:extLst>
              </p:cNvPr>
              <p:cNvSpPr txBox="1"/>
              <p:nvPr/>
            </p:nvSpPr>
            <p:spPr>
              <a:xfrm>
                <a:off x="2300250" y="3190999"/>
                <a:ext cx="98956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28 days</a:t>
                </a:r>
              </a:p>
            </p:txBody>
          </p:sp>
        </p:grpSp>
        <p:grpSp>
          <p:nvGrpSpPr>
            <p:cNvPr id="40" name="Groupe 39">
              <a:extLst>
                <a:ext uri="{FF2B5EF4-FFF2-40B4-BE49-F238E27FC236}">
                  <a16:creationId xmlns:a16="http://schemas.microsoft.com/office/drawing/2014/main" id="{18FE93AA-86B4-8634-56A9-034910944A88}"/>
                </a:ext>
              </a:extLst>
            </p:cNvPr>
            <p:cNvGrpSpPr/>
            <p:nvPr/>
          </p:nvGrpSpPr>
          <p:grpSpPr>
            <a:xfrm>
              <a:off x="424114" y="1240221"/>
              <a:ext cx="1440000" cy="2236193"/>
              <a:chOff x="302400" y="1231805"/>
              <a:chExt cx="1440000" cy="2236193"/>
            </a:xfrm>
          </p:grpSpPr>
          <p:pic>
            <p:nvPicPr>
              <p:cNvPr id="2" name="Picture 35" descr="A picture containing headdress&#10;&#10;Description automatically generated">
                <a:extLst>
                  <a:ext uri="{FF2B5EF4-FFF2-40B4-BE49-F238E27FC236}">
                    <a16:creationId xmlns:a16="http://schemas.microsoft.com/office/drawing/2014/main" id="{43966447-DAC9-19D5-FD3E-EFDA6C98FB3C}"/>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
                        </a14:imgEffect>
                      </a14:imgLayer>
                    </a14:imgProps>
                  </a:ext>
                  <a:ext uri="{28A0092B-C50C-407E-A947-70E740481C1C}">
                    <a14:useLocalDpi xmlns:a14="http://schemas.microsoft.com/office/drawing/2010/main"/>
                  </a:ext>
                </a:extLst>
              </a:blip>
              <a:stretch>
                <a:fillRect/>
              </a:stretch>
            </p:blipFill>
            <p:spPr>
              <a:xfrm>
                <a:off x="302400" y="1231805"/>
                <a:ext cx="1440000" cy="1982401"/>
              </a:xfrm>
              <a:prstGeom prst="rect">
                <a:avLst/>
              </a:prstGeom>
            </p:spPr>
          </p:pic>
          <p:sp>
            <p:nvSpPr>
              <p:cNvPr id="38" name="TextBox 15">
                <a:extLst>
                  <a:ext uri="{FF2B5EF4-FFF2-40B4-BE49-F238E27FC236}">
                    <a16:creationId xmlns:a16="http://schemas.microsoft.com/office/drawing/2014/main" id="{D3049E05-632D-928A-C072-65E9EDA60644}"/>
                  </a:ext>
                </a:extLst>
              </p:cNvPr>
              <p:cNvSpPr txBox="1"/>
              <p:nvPr/>
            </p:nvSpPr>
            <p:spPr>
              <a:xfrm>
                <a:off x="461787" y="3190999"/>
                <a:ext cx="112122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dirty="0">
                    <a:ln>
                      <a:noFill/>
                    </a:ln>
                    <a:solidFill>
                      <a:prstClr val="black"/>
                    </a:solidFill>
                    <a:effectLst/>
                    <a:uLnTx/>
                    <a:uFillTx/>
                    <a:latin typeface="DM Sans"/>
                    <a:ea typeface="Fira Sans" panose="020B0503050000020004" pitchFamily="34" charset="0"/>
                    <a:cs typeface="+mn-cs"/>
                  </a:rPr>
                  <a:t>Baseline</a:t>
                </a:r>
              </a:p>
            </p:txBody>
          </p:sp>
        </p:grpSp>
        <p:grpSp>
          <p:nvGrpSpPr>
            <p:cNvPr id="42" name="Groupe 41">
              <a:extLst>
                <a:ext uri="{FF2B5EF4-FFF2-40B4-BE49-F238E27FC236}">
                  <a16:creationId xmlns:a16="http://schemas.microsoft.com/office/drawing/2014/main" id="{F73A891E-3CDB-834E-E7A3-DD62FA250492}"/>
                </a:ext>
              </a:extLst>
            </p:cNvPr>
            <p:cNvGrpSpPr/>
            <p:nvPr/>
          </p:nvGrpSpPr>
          <p:grpSpPr>
            <a:xfrm>
              <a:off x="764928" y="3511857"/>
              <a:ext cx="2383782" cy="380724"/>
              <a:chOff x="764928" y="3511857"/>
              <a:chExt cx="2383782" cy="380724"/>
            </a:xfrm>
          </p:grpSpPr>
          <p:grpSp>
            <p:nvGrpSpPr>
              <p:cNvPr id="33" name="Group 6">
                <a:extLst>
                  <a:ext uri="{FF2B5EF4-FFF2-40B4-BE49-F238E27FC236}">
                    <a16:creationId xmlns:a16="http://schemas.microsoft.com/office/drawing/2014/main" id="{C246D573-437C-07FD-CC51-54F7912731D2}"/>
                  </a:ext>
                </a:extLst>
              </p:cNvPr>
              <p:cNvGrpSpPr/>
              <p:nvPr/>
            </p:nvGrpSpPr>
            <p:grpSpPr>
              <a:xfrm rot="10800000">
                <a:off x="764928" y="3511857"/>
                <a:ext cx="2383782" cy="182158"/>
                <a:chOff x="2069961" y="6180419"/>
                <a:chExt cx="3226078" cy="331766"/>
              </a:xfrm>
            </p:grpSpPr>
            <p:cxnSp>
              <p:nvCxnSpPr>
                <p:cNvPr id="35" name="Straight Arrow Connector 5">
                  <a:extLst>
                    <a:ext uri="{FF2B5EF4-FFF2-40B4-BE49-F238E27FC236}">
                      <a16:creationId xmlns:a16="http://schemas.microsoft.com/office/drawing/2014/main" id="{47E2766F-6BE9-17D7-F944-1F2A944B0342}"/>
                    </a:ext>
                  </a:extLst>
                </p:cNvPr>
                <p:cNvCxnSpPr>
                  <a:cxnSpLocks/>
                </p:cNvCxnSpPr>
                <p:nvPr/>
              </p:nvCxnSpPr>
              <p:spPr>
                <a:xfrm flipH="1">
                  <a:off x="2069961" y="6180419"/>
                  <a:ext cx="3226078" cy="10685"/>
                </a:xfrm>
                <a:prstGeom prst="straightConnector1">
                  <a:avLst/>
                </a:prstGeom>
                <a:ln w="28575">
                  <a:solidFill>
                    <a:srgbClr val="CC7414"/>
                  </a:solidFill>
                  <a:tailEnd type="triangle"/>
                </a:ln>
              </p:spPr>
              <p:style>
                <a:lnRef idx="1">
                  <a:schemeClr val="accent1"/>
                </a:lnRef>
                <a:fillRef idx="0">
                  <a:schemeClr val="accent1"/>
                </a:fillRef>
                <a:effectRef idx="0">
                  <a:schemeClr val="accent1"/>
                </a:effectRef>
                <a:fontRef idx="minor">
                  <a:schemeClr val="tx1"/>
                </a:fontRef>
              </p:style>
            </p:cxnSp>
            <p:pic>
              <p:nvPicPr>
                <p:cNvPr id="36" name="Picture 21">
                  <a:extLst>
                    <a:ext uri="{FF2B5EF4-FFF2-40B4-BE49-F238E27FC236}">
                      <a16:creationId xmlns:a16="http://schemas.microsoft.com/office/drawing/2014/main" id="{223A3322-E636-C525-2CBB-5118389C6A5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b="-2"/>
                <a:stretch/>
              </p:blipFill>
              <p:spPr>
                <a:xfrm flipV="1">
                  <a:off x="2069961" y="6313005"/>
                  <a:ext cx="3226078" cy="199180"/>
                </a:xfrm>
                <a:prstGeom prst="rect">
                  <a:avLst/>
                </a:prstGeom>
              </p:spPr>
            </p:pic>
          </p:grpSp>
          <p:sp>
            <p:nvSpPr>
              <p:cNvPr id="39" name="TextBox 15">
                <a:extLst>
                  <a:ext uri="{FF2B5EF4-FFF2-40B4-BE49-F238E27FC236}">
                    <a16:creationId xmlns:a16="http://schemas.microsoft.com/office/drawing/2014/main" id="{D7461812-5892-2601-7C21-7092C3CC6C00}"/>
                  </a:ext>
                </a:extLst>
              </p:cNvPr>
              <p:cNvSpPr txBox="1"/>
              <p:nvPr/>
            </p:nvSpPr>
            <p:spPr>
              <a:xfrm>
                <a:off x="1287681" y="3630971"/>
                <a:ext cx="1338277"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i="0" u="sng" strike="noStrike" kern="1200" cap="none" spc="0" normalizeH="0" baseline="0" dirty="0">
                    <a:ln>
                      <a:noFill/>
                    </a:ln>
                    <a:solidFill>
                      <a:srgbClr val="CC7414"/>
                    </a:solidFill>
                    <a:effectLst/>
                    <a:uLnTx/>
                    <a:uFillTx/>
                    <a:latin typeface="DM Sans"/>
                    <a:ea typeface="Fira Sans" panose="020B0503050000020004" pitchFamily="34" charset="0"/>
                    <a:cs typeface="+mn-cs"/>
                  </a:rPr>
                  <a:t>Improvement</a:t>
                </a:r>
              </a:p>
            </p:txBody>
          </p:sp>
        </p:grpSp>
      </p:grpSp>
      <p:grpSp>
        <p:nvGrpSpPr>
          <p:cNvPr id="4" name="Groupe 3">
            <a:extLst>
              <a:ext uri="{FF2B5EF4-FFF2-40B4-BE49-F238E27FC236}">
                <a16:creationId xmlns:a16="http://schemas.microsoft.com/office/drawing/2014/main" id="{FBB7BF56-6AA7-00D1-1DE1-F340E1B42B49}"/>
              </a:ext>
            </a:extLst>
          </p:cNvPr>
          <p:cNvGrpSpPr/>
          <p:nvPr/>
        </p:nvGrpSpPr>
        <p:grpSpPr>
          <a:xfrm>
            <a:off x="7993732" y="1468315"/>
            <a:ext cx="3923234" cy="2205446"/>
            <a:chOff x="7993732" y="1468315"/>
            <a:chExt cx="3923234" cy="2205446"/>
          </a:xfrm>
        </p:grpSpPr>
        <p:grpSp>
          <p:nvGrpSpPr>
            <p:cNvPr id="54" name="Groupe 53">
              <a:extLst>
                <a:ext uri="{FF2B5EF4-FFF2-40B4-BE49-F238E27FC236}">
                  <a16:creationId xmlns:a16="http://schemas.microsoft.com/office/drawing/2014/main" id="{6835B47F-875A-9F0A-CD25-E6AFD8EEA07C}"/>
                </a:ext>
              </a:extLst>
            </p:cNvPr>
            <p:cNvGrpSpPr/>
            <p:nvPr/>
          </p:nvGrpSpPr>
          <p:grpSpPr>
            <a:xfrm>
              <a:off x="7993732" y="1468315"/>
              <a:ext cx="3923234" cy="1957832"/>
              <a:chOff x="7993732" y="1468315"/>
              <a:chExt cx="3923234" cy="1957832"/>
            </a:xfrm>
          </p:grpSpPr>
          <p:pic>
            <p:nvPicPr>
              <p:cNvPr id="44" name="Picture 9" descr="Close up of a person's eye&#10;&#10;Description automatically generated with medium confidence">
                <a:extLst>
                  <a:ext uri="{FF2B5EF4-FFF2-40B4-BE49-F238E27FC236}">
                    <a16:creationId xmlns:a16="http://schemas.microsoft.com/office/drawing/2014/main" id="{4C3EFF6B-7718-A0F8-9B0D-5D3C1B3F6278}"/>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0116966" y="1471514"/>
                <a:ext cx="1800000" cy="951253"/>
              </a:xfrm>
              <a:prstGeom prst="rect">
                <a:avLst/>
              </a:prstGeom>
            </p:spPr>
          </p:pic>
          <p:pic>
            <p:nvPicPr>
              <p:cNvPr id="45" name="Picture 13" descr="Close-up of a person's face&#10;&#10;Description automatically generated with medium confidence">
                <a:extLst>
                  <a:ext uri="{FF2B5EF4-FFF2-40B4-BE49-F238E27FC236}">
                    <a16:creationId xmlns:a16="http://schemas.microsoft.com/office/drawing/2014/main" id="{91FDD9BE-CFA8-F461-FA56-DBF3DC016133}"/>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116966" y="2476605"/>
                <a:ext cx="1800000" cy="949542"/>
              </a:xfrm>
              <a:prstGeom prst="rect">
                <a:avLst/>
              </a:prstGeom>
            </p:spPr>
          </p:pic>
          <p:sp>
            <p:nvSpPr>
              <p:cNvPr id="46" name="Left Arrow 26">
                <a:extLst>
                  <a:ext uri="{FF2B5EF4-FFF2-40B4-BE49-F238E27FC236}">
                    <a16:creationId xmlns:a16="http://schemas.microsoft.com/office/drawing/2014/main" id="{1D7DE1A8-3219-F22A-F580-4932B3018B39}"/>
                  </a:ext>
                </a:extLst>
              </p:cNvPr>
              <p:cNvSpPr/>
              <p:nvPr/>
            </p:nvSpPr>
            <p:spPr>
              <a:xfrm rot="18506337">
                <a:off x="10968968" y="2399451"/>
                <a:ext cx="360000" cy="243840"/>
              </a:xfrm>
              <a:prstGeom prst="leftArrow">
                <a:avLst/>
              </a:prstGeom>
              <a:solidFill>
                <a:srgbClr val="89C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DM Sans"/>
                  <a:ea typeface="+mn-ea"/>
                  <a:cs typeface="+mn-cs"/>
                </a:endParaRPr>
              </a:p>
            </p:txBody>
          </p:sp>
          <p:pic>
            <p:nvPicPr>
              <p:cNvPr id="52" name="Picture 35">
                <a:extLst>
                  <a:ext uri="{FF2B5EF4-FFF2-40B4-BE49-F238E27FC236}">
                    <a16:creationId xmlns:a16="http://schemas.microsoft.com/office/drawing/2014/main" id="{60339864-BAE6-A84B-C080-E42717BBE1A7}"/>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7993732" y="1468315"/>
                <a:ext cx="2160000" cy="1944245"/>
              </a:xfrm>
              <a:prstGeom prst="rect">
                <a:avLst/>
              </a:prstGeom>
            </p:spPr>
          </p:pic>
        </p:grpSp>
        <p:sp>
          <p:nvSpPr>
            <p:cNvPr id="56" name="TextBox 4">
              <a:extLst>
                <a:ext uri="{FF2B5EF4-FFF2-40B4-BE49-F238E27FC236}">
                  <a16:creationId xmlns:a16="http://schemas.microsoft.com/office/drawing/2014/main" id="{3053CDC7-C666-EE23-B1E1-B4EFF1011DE9}"/>
                </a:ext>
              </a:extLst>
            </p:cNvPr>
            <p:cNvSpPr txBox="1"/>
            <p:nvPr/>
          </p:nvSpPr>
          <p:spPr>
            <a:xfrm>
              <a:off x="9972948" y="3396762"/>
              <a:ext cx="19166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Volunteer 38 – 48 </a:t>
              </a:r>
              <a:r>
                <a:rPr kumimoji="0" lang="en-GB" sz="12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yo</a:t>
              </a:r>
              <a:endPar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60" name="TextBox 24">
              <a:extLst>
                <a:ext uri="{FF2B5EF4-FFF2-40B4-BE49-F238E27FC236}">
                  <a16:creationId xmlns:a16="http://schemas.microsoft.com/office/drawing/2014/main" id="{51F3AA43-BC6C-D786-875D-0B5DA41FAEEE}"/>
                </a:ext>
              </a:extLst>
            </p:cNvPr>
            <p:cNvSpPr txBox="1"/>
            <p:nvPr/>
          </p:nvSpPr>
          <p:spPr>
            <a:xfrm>
              <a:off x="10099287" y="2327736"/>
              <a:ext cx="91440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ea typeface="Fira Sans" panose="020B0503050000020004" pitchFamily="34" charset="0"/>
                  <a:cs typeface="+mn-cs"/>
                </a:rPr>
                <a:t>Δ</a:t>
              </a:r>
              <a:r>
                <a:rPr kumimoji="0" lang="en-GB" sz="9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0.75</a:t>
              </a:r>
            </a:p>
          </p:txBody>
        </p:sp>
        <p:sp>
          <p:nvSpPr>
            <p:cNvPr id="62" name="TextBox 5">
              <a:extLst>
                <a:ext uri="{FF2B5EF4-FFF2-40B4-BE49-F238E27FC236}">
                  <a16:creationId xmlns:a16="http://schemas.microsoft.com/office/drawing/2014/main" id="{7FA1E48A-5EFA-2F59-60ED-90079F4E873C}"/>
                </a:ext>
              </a:extLst>
            </p:cNvPr>
            <p:cNvSpPr txBox="1"/>
            <p:nvPr/>
          </p:nvSpPr>
          <p:spPr>
            <a:xfrm>
              <a:off x="11551102" y="1509361"/>
              <a:ext cx="338498" cy="230832"/>
            </a:xfrm>
            <a:prstGeom prst="rect">
              <a:avLst/>
            </a:prstGeom>
            <a:solidFill>
              <a:srgbClr val="89C7E8"/>
            </a:solid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900" b="1" dirty="0">
                  <a:solidFill>
                    <a:schemeClr val="bg1"/>
                  </a:solidFill>
                  <a:ea typeface="Fira Sans" panose="020B0503050000020004" pitchFamily="34" charset="0"/>
                </a:rPr>
                <a:t>T0</a:t>
              </a:r>
              <a:endParaRPr kumimoji="0" lang="en-GB" sz="900" b="1" i="0" u="none" strike="noStrike" kern="1200" cap="none" spc="0" normalizeH="0" baseline="0" noProof="0" dirty="0">
                <a:ln>
                  <a:noFill/>
                </a:ln>
                <a:solidFill>
                  <a:schemeClr val="bg1"/>
                </a:solidFill>
                <a:effectLst/>
                <a:uLnTx/>
                <a:uFillTx/>
                <a:latin typeface="DM Sans"/>
                <a:ea typeface="Fira Sans" panose="020B0503050000020004" pitchFamily="34" charset="0"/>
              </a:endParaRPr>
            </a:p>
          </p:txBody>
        </p:sp>
        <p:sp>
          <p:nvSpPr>
            <p:cNvPr id="63" name="TextBox 5">
              <a:extLst>
                <a:ext uri="{FF2B5EF4-FFF2-40B4-BE49-F238E27FC236}">
                  <a16:creationId xmlns:a16="http://schemas.microsoft.com/office/drawing/2014/main" id="{0B6510E1-FEE6-6F7C-A042-0FA5057877C4}"/>
                </a:ext>
              </a:extLst>
            </p:cNvPr>
            <p:cNvSpPr txBox="1"/>
            <p:nvPr/>
          </p:nvSpPr>
          <p:spPr>
            <a:xfrm>
              <a:off x="11551102" y="2507324"/>
              <a:ext cx="338498" cy="230832"/>
            </a:xfrm>
            <a:prstGeom prst="rect">
              <a:avLst/>
            </a:prstGeom>
            <a:solidFill>
              <a:srgbClr val="89C7E8"/>
            </a:solid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900" b="1" dirty="0">
                  <a:solidFill>
                    <a:schemeClr val="bg1"/>
                  </a:solidFill>
                  <a:ea typeface="Fira Sans" panose="020B0503050000020004" pitchFamily="34" charset="0"/>
                </a:rPr>
                <a:t>T1</a:t>
              </a:r>
              <a:endParaRPr kumimoji="0" lang="en-GB" sz="900" b="1" i="0" u="none" strike="noStrike" kern="1200" cap="none" spc="0" normalizeH="0" baseline="0" noProof="0" dirty="0">
                <a:ln>
                  <a:noFill/>
                </a:ln>
                <a:solidFill>
                  <a:schemeClr val="bg1"/>
                </a:solidFill>
                <a:effectLst/>
                <a:uLnTx/>
                <a:uFillTx/>
                <a:latin typeface="DM Sans"/>
                <a:ea typeface="Fira Sans" panose="020B0503050000020004" pitchFamily="34" charset="0"/>
              </a:endParaRPr>
            </a:p>
          </p:txBody>
        </p:sp>
      </p:grpSp>
      <p:grpSp>
        <p:nvGrpSpPr>
          <p:cNvPr id="3" name="Groupe 2">
            <a:extLst>
              <a:ext uri="{FF2B5EF4-FFF2-40B4-BE49-F238E27FC236}">
                <a16:creationId xmlns:a16="http://schemas.microsoft.com/office/drawing/2014/main" id="{A7E4205D-FEFB-C4E8-46AA-AA17C5B16D8E}"/>
              </a:ext>
            </a:extLst>
          </p:cNvPr>
          <p:cNvGrpSpPr/>
          <p:nvPr/>
        </p:nvGrpSpPr>
        <p:grpSpPr>
          <a:xfrm>
            <a:off x="3715440" y="1501258"/>
            <a:ext cx="4076652" cy="2172503"/>
            <a:chOff x="3715440" y="1501258"/>
            <a:chExt cx="4076652" cy="2172503"/>
          </a:xfrm>
        </p:grpSpPr>
        <p:grpSp>
          <p:nvGrpSpPr>
            <p:cNvPr id="53" name="Groupe 52">
              <a:extLst>
                <a:ext uri="{FF2B5EF4-FFF2-40B4-BE49-F238E27FC236}">
                  <a16:creationId xmlns:a16="http://schemas.microsoft.com/office/drawing/2014/main" id="{15334A4B-4CCA-0284-2888-75A0CBD5073F}"/>
                </a:ext>
              </a:extLst>
            </p:cNvPr>
            <p:cNvGrpSpPr/>
            <p:nvPr/>
          </p:nvGrpSpPr>
          <p:grpSpPr>
            <a:xfrm>
              <a:off x="3715440" y="1501258"/>
              <a:ext cx="3996499" cy="1950694"/>
              <a:chOff x="3907398" y="1463411"/>
              <a:chExt cx="3996499" cy="1950694"/>
            </a:xfrm>
          </p:grpSpPr>
          <p:pic>
            <p:nvPicPr>
              <p:cNvPr id="43" name="Picture 32">
                <a:extLst>
                  <a:ext uri="{FF2B5EF4-FFF2-40B4-BE49-F238E27FC236}">
                    <a16:creationId xmlns:a16="http://schemas.microsoft.com/office/drawing/2014/main" id="{B352821C-582F-A499-248E-D74E055CF8B6}"/>
                  </a:ext>
                </a:extLst>
              </p:cNvPr>
              <p:cNvPicPr>
                <a:picLocks noChangeAspect="1"/>
              </p:cNvPicPr>
              <p:nvPr/>
            </p:nvPicPr>
            <p:blipFill>
              <a:blip r:embed="rId10" cstate="print">
                <a:extLst>
                  <a:ext uri="{28A0092B-C50C-407E-A947-70E740481C1C}">
                    <a14:useLocalDpi xmlns:a14="http://schemas.microsoft.com/office/drawing/2010/main"/>
                  </a:ext>
                </a:extLst>
              </a:blip>
              <a:srcRect/>
              <a:stretch/>
            </p:blipFill>
            <p:spPr>
              <a:xfrm>
                <a:off x="3907398" y="1463411"/>
                <a:ext cx="2160000" cy="1949149"/>
              </a:xfrm>
              <a:prstGeom prst="rect">
                <a:avLst/>
              </a:prstGeom>
            </p:spPr>
          </p:pic>
          <p:pic>
            <p:nvPicPr>
              <p:cNvPr id="47" name="Picture 17" descr="A close up of a person's hairy skin&#10;&#10;Description automatically generated with medium confidence">
                <a:extLst>
                  <a:ext uri="{FF2B5EF4-FFF2-40B4-BE49-F238E27FC236}">
                    <a16:creationId xmlns:a16="http://schemas.microsoft.com/office/drawing/2014/main" id="{EC14EBAC-6B46-4896-2736-F8D34D821A8F}"/>
                  </a:ext>
                </a:extLst>
              </p:cNvPr>
              <p:cNvPicPr>
                <a:picLocks noChangeAspect="1"/>
              </p:cNvPicPr>
              <p:nvPr/>
            </p:nvPicPr>
            <p:blipFill>
              <a:blip r:embed="rId11"/>
              <a:stretch>
                <a:fillRect/>
              </a:stretch>
            </p:blipFill>
            <p:spPr>
              <a:xfrm>
                <a:off x="6103897" y="1471514"/>
                <a:ext cx="1800000" cy="939675"/>
              </a:xfrm>
              <a:prstGeom prst="rect">
                <a:avLst/>
              </a:prstGeom>
            </p:spPr>
          </p:pic>
          <p:pic>
            <p:nvPicPr>
              <p:cNvPr id="48" name="Picture 22" descr="A picture containing cosmetic, close&#10;&#10;Description automatically generated">
                <a:extLst>
                  <a:ext uri="{FF2B5EF4-FFF2-40B4-BE49-F238E27FC236}">
                    <a16:creationId xmlns:a16="http://schemas.microsoft.com/office/drawing/2014/main" id="{3EB4A0FA-57D0-F2DC-2DE8-238A864F2D07}"/>
                  </a:ext>
                </a:extLst>
              </p:cNvPr>
              <p:cNvPicPr>
                <a:picLocks noChangeAspect="1"/>
              </p:cNvPicPr>
              <p:nvPr/>
            </p:nvPicPr>
            <p:blipFill>
              <a:blip r:embed="rId12"/>
              <a:stretch>
                <a:fillRect/>
              </a:stretch>
            </p:blipFill>
            <p:spPr>
              <a:xfrm>
                <a:off x="6103897" y="2476605"/>
                <a:ext cx="1800000" cy="937500"/>
              </a:xfrm>
              <a:prstGeom prst="rect">
                <a:avLst/>
              </a:prstGeom>
            </p:spPr>
          </p:pic>
          <p:sp>
            <p:nvSpPr>
              <p:cNvPr id="49" name="Left Arrow 26">
                <a:extLst>
                  <a:ext uri="{FF2B5EF4-FFF2-40B4-BE49-F238E27FC236}">
                    <a16:creationId xmlns:a16="http://schemas.microsoft.com/office/drawing/2014/main" id="{27ED74AD-C2F0-C4A4-2AF7-30E35D756630}"/>
                  </a:ext>
                </a:extLst>
              </p:cNvPr>
              <p:cNvSpPr/>
              <p:nvPr/>
            </p:nvSpPr>
            <p:spPr>
              <a:xfrm rot="17505986">
                <a:off x="7007555" y="2399452"/>
                <a:ext cx="360000" cy="243840"/>
              </a:xfrm>
              <a:prstGeom prst="leftArrow">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50" name="Left Arrow 26">
                <a:extLst>
                  <a:ext uri="{FF2B5EF4-FFF2-40B4-BE49-F238E27FC236}">
                    <a16:creationId xmlns:a16="http://schemas.microsoft.com/office/drawing/2014/main" id="{F8F8CA0F-BEC6-3A66-C6AA-5C23C7337EA0}"/>
                  </a:ext>
                </a:extLst>
              </p:cNvPr>
              <p:cNvSpPr/>
              <p:nvPr/>
            </p:nvSpPr>
            <p:spPr>
              <a:xfrm rot="18506337">
                <a:off x="7216594" y="2531193"/>
                <a:ext cx="360000" cy="243840"/>
              </a:xfrm>
              <a:prstGeom prst="leftArrow">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DM Sans"/>
                  <a:ea typeface="+mn-ea"/>
                  <a:cs typeface="+mn-cs"/>
                </a:endParaRPr>
              </a:p>
            </p:txBody>
          </p:sp>
          <p:sp>
            <p:nvSpPr>
              <p:cNvPr id="51" name="Left Arrow 26">
                <a:extLst>
                  <a:ext uri="{FF2B5EF4-FFF2-40B4-BE49-F238E27FC236}">
                    <a16:creationId xmlns:a16="http://schemas.microsoft.com/office/drawing/2014/main" id="{1261B023-1020-2C22-FCC5-FF66FA3742FC}"/>
                  </a:ext>
                </a:extLst>
              </p:cNvPr>
              <p:cNvSpPr/>
              <p:nvPr/>
            </p:nvSpPr>
            <p:spPr>
              <a:xfrm rot="12252505">
                <a:off x="6365682" y="2562968"/>
                <a:ext cx="360000" cy="243840"/>
              </a:xfrm>
              <a:prstGeom prst="leftArrow">
                <a:avLst/>
              </a:prstGeom>
              <a:solidFill>
                <a:srgbClr val="76D0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DM Sans"/>
                  <a:ea typeface="+mn-ea"/>
                  <a:cs typeface="+mn-cs"/>
                </a:endParaRPr>
              </a:p>
            </p:txBody>
          </p:sp>
        </p:grpSp>
        <p:sp>
          <p:nvSpPr>
            <p:cNvPr id="58" name="TextBox 21">
              <a:extLst>
                <a:ext uri="{FF2B5EF4-FFF2-40B4-BE49-F238E27FC236}">
                  <a16:creationId xmlns:a16="http://schemas.microsoft.com/office/drawing/2014/main" id="{6B80EAFB-9581-AB39-CD88-6C3FAC1E779F}"/>
                </a:ext>
              </a:extLst>
            </p:cNvPr>
            <p:cNvSpPr txBox="1"/>
            <p:nvPr/>
          </p:nvSpPr>
          <p:spPr>
            <a:xfrm>
              <a:off x="5875440" y="3396762"/>
              <a:ext cx="191665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Volunteer 34 – 56 </a:t>
              </a:r>
              <a:r>
                <a:rPr kumimoji="0" lang="en-GB" sz="1200" b="0" i="0" u="none" strike="noStrike" kern="1200" cap="none" spc="0" normalizeH="0" baseline="0" noProof="0" dirty="0" err="1">
                  <a:ln>
                    <a:noFill/>
                  </a:ln>
                  <a:solidFill>
                    <a:prstClr val="black"/>
                  </a:solidFill>
                  <a:effectLst/>
                  <a:uLnTx/>
                  <a:uFillTx/>
                  <a:latin typeface="DM Sans"/>
                  <a:ea typeface="Fira Sans" panose="020B0503050000020004" pitchFamily="34" charset="0"/>
                  <a:cs typeface="+mn-cs"/>
                </a:rPr>
                <a:t>yo</a:t>
              </a:r>
              <a:endParaRPr kumimoji="0" lang="en-GB" sz="12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endParaRPr>
            </a:p>
          </p:txBody>
        </p:sp>
        <p:sp>
          <p:nvSpPr>
            <p:cNvPr id="59" name="TextBox 5">
              <a:extLst>
                <a:ext uri="{FF2B5EF4-FFF2-40B4-BE49-F238E27FC236}">
                  <a16:creationId xmlns:a16="http://schemas.microsoft.com/office/drawing/2014/main" id="{191A5E45-4A04-E9C7-B000-C4BD4817DBF8}"/>
                </a:ext>
              </a:extLst>
            </p:cNvPr>
            <p:cNvSpPr txBox="1"/>
            <p:nvPr/>
          </p:nvSpPr>
          <p:spPr>
            <a:xfrm>
              <a:off x="5831786" y="2364658"/>
              <a:ext cx="91440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ea typeface="Fira Sans" panose="020B0503050000020004" pitchFamily="34" charset="0"/>
                  <a:cs typeface="+mn-cs"/>
                </a:rPr>
                <a:t>Δ</a:t>
              </a:r>
              <a:r>
                <a:rPr kumimoji="0" lang="en-GB" sz="900" b="0" i="0" u="none" strike="noStrike" kern="1200" cap="none" spc="0" normalizeH="0" baseline="0" noProof="0" dirty="0">
                  <a:ln>
                    <a:noFill/>
                  </a:ln>
                  <a:solidFill>
                    <a:prstClr val="black"/>
                  </a:solidFill>
                  <a:effectLst/>
                  <a:uLnTx/>
                  <a:uFillTx/>
                  <a:latin typeface="DM Sans"/>
                  <a:ea typeface="Fira Sans" panose="020B0503050000020004" pitchFamily="34" charset="0"/>
                  <a:cs typeface="+mn-cs"/>
                </a:rPr>
                <a:t> 1.25</a:t>
              </a:r>
            </a:p>
          </p:txBody>
        </p:sp>
        <p:sp>
          <p:nvSpPr>
            <p:cNvPr id="61" name="TextBox 5">
              <a:extLst>
                <a:ext uri="{FF2B5EF4-FFF2-40B4-BE49-F238E27FC236}">
                  <a16:creationId xmlns:a16="http://schemas.microsoft.com/office/drawing/2014/main" id="{1B9B09AD-49FD-F81C-4D19-5F452E9ED698}"/>
                </a:ext>
              </a:extLst>
            </p:cNvPr>
            <p:cNvSpPr txBox="1"/>
            <p:nvPr/>
          </p:nvSpPr>
          <p:spPr>
            <a:xfrm>
              <a:off x="7378429" y="1522660"/>
              <a:ext cx="338498" cy="230832"/>
            </a:xfrm>
            <a:prstGeom prst="rect">
              <a:avLst/>
            </a:prstGeom>
            <a:solidFill>
              <a:srgbClr val="76D0C2"/>
            </a:solid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900" b="1" dirty="0">
                  <a:solidFill>
                    <a:schemeClr val="bg1"/>
                  </a:solidFill>
                  <a:ea typeface="Fira Sans" panose="020B0503050000020004" pitchFamily="34" charset="0"/>
                </a:rPr>
                <a:t>T0</a:t>
              </a:r>
              <a:endParaRPr kumimoji="0" lang="en-GB" sz="900" b="1" i="0" u="none" strike="noStrike" kern="1200" cap="none" spc="0" normalizeH="0" baseline="0" noProof="0" dirty="0">
                <a:ln>
                  <a:noFill/>
                </a:ln>
                <a:solidFill>
                  <a:schemeClr val="bg1"/>
                </a:solidFill>
                <a:effectLst/>
                <a:uLnTx/>
                <a:uFillTx/>
                <a:latin typeface="DM Sans"/>
                <a:ea typeface="Fira Sans" panose="020B0503050000020004" pitchFamily="34" charset="0"/>
              </a:endParaRPr>
            </a:p>
          </p:txBody>
        </p:sp>
        <p:sp>
          <p:nvSpPr>
            <p:cNvPr id="64" name="TextBox 5">
              <a:extLst>
                <a:ext uri="{FF2B5EF4-FFF2-40B4-BE49-F238E27FC236}">
                  <a16:creationId xmlns:a16="http://schemas.microsoft.com/office/drawing/2014/main" id="{CD7C3B42-D64A-3749-254F-F8F99EE9C039}"/>
                </a:ext>
              </a:extLst>
            </p:cNvPr>
            <p:cNvSpPr txBox="1"/>
            <p:nvPr/>
          </p:nvSpPr>
          <p:spPr>
            <a:xfrm>
              <a:off x="7366725" y="2540765"/>
              <a:ext cx="338498" cy="230832"/>
            </a:xfrm>
            <a:prstGeom prst="rect">
              <a:avLst/>
            </a:prstGeom>
            <a:solidFill>
              <a:srgbClr val="76D0C2"/>
            </a:solidFill>
          </p:spPr>
          <p:txBody>
            <a:bodyPr wrap="square" rtlCol="0">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900" b="1" dirty="0">
                  <a:solidFill>
                    <a:schemeClr val="bg1"/>
                  </a:solidFill>
                  <a:ea typeface="Fira Sans" panose="020B0503050000020004" pitchFamily="34" charset="0"/>
                </a:rPr>
                <a:t>T1</a:t>
              </a:r>
              <a:endParaRPr kumimoji="0" lang="en-GB" sz="900" b="1" i="0" u="none" strike="noStrike" kern="1200" cap="none" spc="0" normalizeH="0" baseline="0" noProof="0" dirty="0">
                <a:ln>
                  <a:noFill/>
                </a:ln>
                <a:solidFill>
                  <a:schemeClr val="bg1"/>
                </a:solidFill>
                <a:effectLst/>
                <a:uLnTx/>
                <a:uFillTx/>
                <a:latin typeface="DM Sans"/>
                <a:ea typeface="Fira Sans" panose="020B0503050000020004" pitchFamily="34" charset="0"/>
              </a:endParaRPr>
            </a:p>
          </p:txBody>
        </p:sp>
      </p:grpSp>
    </p:spTree>
    <p:extLst>
      <p:ext uri="{BB962C8B-B14F-4D97-AF65-F5344CB8AC3E}">
        <p14:creationId xmlns:p14="http://schemas.microsoft.com/office/powerpoint/2010/main" val="2491811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P spid="30" grpId="0" uiExpand="1" build="p"/>
      <p:bldP spid="31" grpId="0" uiExpand="1" build="p"/>
      <p:bldP spid="3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063690-3DD9-0A48-A6BF-FDC9F8E52FF7}"/>
              </a:ext>
            </a:extLst>
          </p:cNvPr>
          <p:cNvSpPr>
            <a:spLocks noGrp="1"/>
          </p:cNvSpPr>
          <p:nvPr>
            <p:ph type="title"/>
          </p:nvPr>
        </p:nvSpPr>
        <p:spPr/>
        <p:txBody>
          <a:bodyPr/>
          <a:lstStyle/>
          <a:p>
            <a:r>
              <a:rPr lang="en-GB" dirty="0"/>
              <a:t>ALPAFLOR</a:t>
            </a:r>
            <a:r>
              <a:rPr lang="en-GB" b="0" dirty="0"/>
              <a:t>®</a:t>
            </a:r>
            <a:r>
              <a:rPr lang="en-GB" dirty="0"/>
              <a:t> EDELWEISS CB provides better skin protection</a:t>
            </a:r>
          </a:p>
        </p:txBody>
      </p:sp>
      <p:sp>
        <p:nvSpPr>
          <p:cNvPr id="2" name="Slide Number Placeholder 1">
            <a:extLst>
              <a:ext uri="{FF2B5EF4-FFF2-40B4-BE49-F238E27FC236}">
                <a16:creationId xmlns:a16="http://schemas.microsoft.com/office/drawing/2014/main" id="{BEB9F7F1-B9CB-2E4C-93BE-058A73BE7BA1}"/>
              </a:ext>
            </a:extLst>
          </p:cNvPr>
          <p:cNvSpPr>
            <a:spLocks noGrp="1"/>
          </p:cNvSpPr>
          <p:nvPr>
            <p:ph type="sldNum" sz="quarter" idx="10"/>
          </p:nvPr>
        </p:nvSpPr>
        <p:spPr/>
        <p:txBody>
          <a:bodyPr/>
          <a:lstStyle/>
          <a:p>
            <a:fld id="{EC50C849-B97A-2B45-B78A-6D9C352F693C}" type="slidenum">
              <a:rPr lang="en-US" smtClean="0"/>
              <a:pPr/>
              <a:t>7</a:t>
            </a:fld>
            <a:endParaRPr lang="en-US" dirty="0"/>
          </a:p>
        </p:txBody>
      </p:sp>
      <p:sp>
        <p:nvSpPr>
          <p:cNvPr id="4" name="Text Placeholder 3">
            <a:extLst>
              <a:ext uri="{FF2B5EF4-FFF2-40B4-BE49-F238E27FC236}">
                <a16:creationId xmlns:a16="http://schemas.microsoft.com/office/drawing/2014/main" id="{E2D13CCA-E8CF-FE40-96A4-417DD434A8FB}"/>
              </a:ext>
            </a:extLst>
          </p:cNvPr>
          <p:cNvSpPr>
            <a:spLocks noGrp="1"/>
          </p:cNvSpPr>
          <p:nvPr>
            <p:ph type="body" idx="11"/>
          </p:nvPr>
        </p:nvSpPr>
        <p:spPr/>
        <p:txBody>
          <a:bodyPr/>
          <a:lstStyle/>
          <a:p>
            <a:r>
              <a:rPr lang="en-GB" dirty="0"/>
              <a:t>Reduces UV-induced oxidative stress markers: skin natural </a:t>
            </a:r>
            <a:r>
              <a:rPr lang="en-US" dirty="0"/>
              <a:t>defense</a:t>
            </a:r>
            <a:r>
              <a:rPr lang="en-GB" dirty="0"/>
              <a:t> mechanism</a:t>
            </a:r>
          </a:p>
        </p:txBody>
      </p:sp>
      <p:sp>
        <p:nvSpPr>
          <p:cNvPr id="5" name="Rectangle 4">
            <a:extLst>
              <a:ext uri="{FF2B5EF4-FFF2-40B4-BE49-F238E27FC236}">
                <a16:creationId xmlns:a16="http://schemas.microsoft.com/office/drawing/2014/main" id="{936A1978-31BF-4536-A91E-6B38BFA5E76A}"/>
              </a:ext>
            </a:extLst>
          </p:cNvPr>
          <p:cNvSpPr/>
          <p:nvPr/>
        </p:nvSpPr>
        <p:spPr>
          <a:xfrm>
            <a:off x="8136737" y="4521196"/>
            <a:ext cx="1368000" cy="163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801DA321-DFE9-43FC-A3B5-C5E16E727F1B}"/>
              </a:ext>
            </a:extLst>
          </p:cNvPr>
          <p:cNvSpPr txBox="1"/>
          <p:nvPr/>
        </p:nvSpPr>
        <p:spPr>
          <a:xfrm>
            <a:off x="6081645" y="4742955"/>
            <a:ext cx="5793599" cy="1291496"/>
          </a:xfrm>
          <a:prstGeom prst="rect">
            <a:avLst/>
          </a:prstGeom>
          <a:noFill/>
          <a:ln w="19050">
            <a:noFill/>
          </a:ln>
        </p:spPr>
        <p:txBody>
          <a:bodyPr wrap="square" lIns="108000" tIns="108000" rIns="108000" bIns="108000" rtlCol="0" anchor="ctr">
            <a:noAutofit/>
          </a:bodyPr>
          <a:lstStyle/>
          <a:p>
            <a:pPr marL="0" indent="0">
              <a:buFont typeface="Arial" panose="020B0604020202020204" pitchFamily="34" charset="0"/>
              <a:buNone/>
            </a:pPr>
            <a:r>
              <a:rPr lang="en-GB" sz="1400" dirty="0"/>
              <a:t>EDELWEISS extract has a positive effect on all parameters </a:t>
            </a:r>
            <a:r>
              <a:rPr lang="en-GB" sz="1400" b="1" dirty="0"/>
              <a:t>(oxidative stress markers, inflammatory stress markers and immune stress markers), </a:t>
            </a:r>
            <a:r>
              <a:rPr lang="en-GB" sz="1400" dirty="0"/>
              <a:t>it </a:t>
            </a:r>
            <a:r>
              <a:rPr lang="en-GB" sz="1400" b="1" dirty="0"/>
              <a:t>rebalances the skin stress level </a:t>
            </a:r>
            <a:r>
              <a:rPr lang="en-GB" sz="1400" dirty="0"/>
              <a:t>comparable to a situation with no UV exposure</a:t>
            </a:r>
          </a:p>
        </p:txBody>
      </p:sp>
      <p:sp>
        <p:nvSpPr>
          <p:cNvPr id="6" name="TextBox 5">
            <a:extLst>
              <a:ext uri="{FF2B5EF4-FFF2-40B4-BE49-F238E27FC236}">
                <a16:creationId xmlns:a16="http://schemas.microsoft.com/office/drawing/2014/main" id="{215F68B1-19FD-E056-D65B-1487DFD40003}"/>
              </a:ext>
            </a:extLst>
          </p:cNvPr>
          <p:cNvSpPr txBox="1"/>
          <p:nvPr/>
        </p:nvSpPr>
        <p:spPr>
          <a:xfrm>
            <a:off x="302398" y="4822666"/>
            <a:ext cx="5273013" cy="1291496"/>
          </a:xfrm>
          <a:prstGeom prst="rect">
            <a:avLst/>
          </a:prstGeom>
          <a:noFill/>
          <a:ln w="19050">
            <a:noFill/>
          </a:ln>
        </p:spPr>
        <p:txBody>
          <a:bodyPr wrap="square" lIns="72000" tIns="72000" rIns="72000" bIns="72000" rtlCol="0" anchor="ctr">
            <a:noAutofit/>
          </a:bodyPr>
          <a:lstStyle/>
          <a:p>
            <a:pPr marL="0" indent="0">
              <a:spcAft>
                <a:spcPts val="300"/>
              </a:spcAft>
              <a:buFont typeface="Arial" panose="020B0604020202020204" pitchFamily="34" charset="0"/>
              <a:buNone/>
            </a:pPr>
            <a:r>
              <a:rPr lang="en-GB" sz="1400" b="1" dirty="0"/>
              <a:t>Strong stimulation of key proteins:</a:t>
            </a:r>
          </a:p>
          <a:p>
            <a:pPr marL="285750" indent="-285750">
              <a:buFont typeface="Wingdings" panose="05000000000000000000" pitchFamily="2" charset="2"/>
              <a:buChar char="l"/>
            </a:pPr>
            <a:r>
              <a:rPr lang="en-GB" sz="1400" b="1" dirty="0"/>
              <a:t>Involucrin </a:t>
            </a:r>
            <a:r>
              <a:rPr lang="en-GB" sz="1400" dirty="0"/>
              <a:t>(x8), </a:t>
            </a:r>
            <a:r>
              <a:rPr lang="en-GB" sz="1400" b="1" dirty="0"/>
              <a:t>Loricrin</a:t>
            </a:r>
            <a:r>
              <a:rPr lang="en-GB" sz="1400" dirty="0"/>
              <a:t> (x3) and </a:t>
            </a:r>
            <a:r>
              <a:rPr lang="en-GB" sz="1400" b="1" dirty="0"/>
              <a:t>Keratins </a:t>
            </a:r>
            <a:r>
              <a:rPr lang="en-GB" sz="1400" dirty="0"/>
              <a:t>(X41) give the strength of the skin against external stress factors</a:t>
            </a:r>
          </a:p>
          <a:p>
            <a:pPr marL="285750" indent="-285750">
              <a:buFont typeface="Wingdings" panose="05000000000000000000" pitchFamily="2" charset="2"/>
              <a:buChar char="l"/>
            </a:pPr>
            <a:r>
              <a:rPr lang="en-GB" sz="1400" b="1" dirty="0"/>
              <a:t>Filaggrin</a:t>
            </a:r>
            <a:r>
              <a:rPr lang="en-GB" sz="1400" dirty="0"/>
              <a:t> (x8) improves the skin moisturization</a:t>
            </a:r>
          </a:p>
          <a:p>
            <a:pPr marL="285750" indent="-285750">
              <a:buFont typeface="Wingdings" panose="05000000000000000000" pitchFamily="2" charset="2"/>
              <a:buChar char="l"/>
            </a:pPr>
            <a:r>
              <a:rPr lang="en-GB" sz="1400" b="1" dirty="0"/>
              <a:t>Trans-glutaminase</a:t>
            </a:r>
            <a:r>
              <a:rPr lang="en-GB" sz="1400" dirty="0"/>
              <a:t> 1 (x3) links all these proteins to generate a protection shell</a:t>
            </a:r>
          </a:p>
        </p:txBody>
      </p:sp>
      <p:pic>
        <p:nvPicPr>
          <p:cNvPr id="7" name="Picture 6" descr="A close up of text on a black background&#10;&#10;Description automatically generated">
            <a:extLst>
              <a:ext uri="{FF2B5EF4-FFF2-40B4-BE49-F238E27FC236}">
                <a16:creationId xmlns:a16="http://schemas.microsoft.com/office/drawing/2014/main" id="{C7D87730-D327-2562-D525-928429B003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1342" y="2360915"/>
            <a:ext cx="4721152" cy="2218941"/>
          </a:xfrm>
          <a:prstGeom prst="rect">
            <a:avLst/>
          </a:prstGeom>
        </p:spPr>
      </p:pic>
      <p:sp>
        <p:nvSpPr>
          <p:cNvPr id="8" name="Text Placeholder 2">
            <a:extLst>
              <a:ext uri="{FF2B5EF4-FFF2-40B4-BE49-F238E27FC236}">
                <a16:creationId xmlns:a16="http://schemas.microsoft.com/office/drawing/2014/main" id="{9B7B6A91-F73B-B56D-EA6D-39E65D955168}"/>
              </a:ext>
            </a:extLst>
          </p:cNvPr>
          <p:cNvSpPr txBox="1">
            <a:spLocks/>
          </p:cNvSpPr>
          <p:nvPr/>
        </p:nvSpPr>
        <p:spPr>
          <a:xfrm>
            <a:off x="302401" y="1748773"/>
            <a:ext cx="5793599" cy="369332"/>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200" dirty="0"/>
              <a:t>Induction of gene expression in human epidermal keratinocytes by 0.001% Edelweiss extract</a:t>
            </a:r>
          </a:p>
        </p:txBody>
      </p:sp>
      <p:sp>
        <p:nvSpPr>
          <p:cNvPr id="9" name="Text Placeholder 2">
            <a:extLst>
              <a:ext uri="{FF2B5EF4-FFF2-40B4-BE49-F238E27FC236}">
                <a16:creationId xmlns:a16="http://schemas.microsoft.com/office/drawing/2014/main" id="{B8206ACC-1E49-6529-1F62-2875B27F7A2C}"/>
              </a:ext>
            </a:extLst>
          </p:cNvPr>
          <p:cNvSpPr txBox="1">
            <a:spLocks/>
          </p:cNvSpPr>
          <p:nvPr/>
        </p:nvSpPr>
        <p:spPr>
          <a:xfrm>
            <a:off x="302400" y="1342800"/>
            <a:ext cx="4999037" cy="215444"/>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400" b="1" i="0" u="none" strike="noStrike" kern="1200" cap="none" spc="0" normalizeH="0" baseline="0" dirty="0">
                <a:ln>
                  <a:noFill/>
                </a:ln>
                <a:effectLst/>
                <a:uLnTx/>
                <a:uFillTx/>
                <a:ea typeface="+mn-ea"/>
                <a:cs typeface="+mn-cs"/>
              </a:rPr>
              <a:t>Stimulates key genes of the cornified envelope</a:t>
            </a:r>
          </a:p>
        </p:txBody>
      </p:sp>
      <p:sp>
        <p:nvSpPr>
          <p:cNvPr id="11" name="Text Placeholder 2">
            <a:extLst>
              <a:ext uri="{FF2B5EF4-FFF2-40B4-BE49-F238E27FC236}">
                <a16:creationId xmlns:a16="http://schemas.microsoft.com/office/drawing/2014/main" id="{5224047C-A5D9-EEB8-C5DD-144E1975D474}"/>
              </a:ext>
            </a:extLst>
          </p:cNvPr>
          <p:cNvSpPr txBox="1">
            <a:spLocks/>
          </p:cNvSpPr>
          <p:nvPr/>
        </p:nvSpPr>
        <p:spPr>
          <a:xfrm>
            <a:off x="6081645" y="1342800"/>
            <a:ext cx="5799137" cy="43088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lvl="0" indent="0">
              <a:spcAft>
                <a:spcPts val="0"/>
              </a:spcAft>
              <a:buNone/>
            </a:pPr>
            <a:r>
              <a:rPr lang="en-GB" sz="1400" b="1" dirty="0"/>
              <a:t>Reduces UV-induced stress markers: skin natural </a:t>
            </a:r>
            <a:r>
              <a:rPr lang="en-GB" sz="1400" b="1" dirty="0" err="1"/>
              <a:t>defense</a:t>
            </a:r>
            <a:r>
              <a:rPr lang="en-GB" sz="1400" b="1" dirty="0"/>
              <a:t> mechanism</a:t>
            </a:r>
          </a:p>
        </p:txBody>
      </p:sp>
      <p:sp>
        <p:nvSpPr>
          <p:cNvPr id="12" name="Text Placeholder 26">
            <a:extLst>
              <a:ext uri="{FF2B5EF4-FFF2-40B4-BE49-F238E27FC236}">
                <a16:creationId xmlns:a16="http://schemas.microsoft.com/office/drawing/2014/main" id="{E2F7E5EB-A84C-82F0-390C-2F75A7102EBF}"/>
              </a:ext>
            </a:extLst>
          </p:cNvPr>
          <p:cNvSpPr txBox="1">
            <a:spLocks/>
          </p:cNvSpPr>
          <p:nvPr/>
        </p:nvSpPr>
        <p:spPr>
          <a:xfrm>
            <a:off x="5822264" y="3976112"/>
            <a:ext cx="3268030" cy="66435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000" dirty="0">
                <a:solidFill>
                  <a:srgbClr val="307297"/>
                </a:solidFill>
              </a:rPr>
              <a:t>Oxidative stress markers*</a:t>
            </a:r>
          </a:p>
        </p:txBody>
      </p:sp>
      <p:sp>
        <p:nvSpPr>
          <p:cNvPr id="13" name="Text Placeholder 28">
            <a:extLst>
              <a:ext uri="{FF2B5EF4-FFF2-40B4-BE49-F238E27FC236}">
                <a16:creationId xmlns:a16="http://schemas.microsoft.com/office/drawing/2014/main" id="{400C1F68-2506-BF9A-5736-0E38433647F4}"/>
              </a:ext>
            </a:extLst>
          </p:cNvPr>
          <p:cNvSpPr txBox="1">
            <a:spLocks/>
          </p:cNvSpPr>
          <p:nvPr/>
        </p:nvSpPr>
        <p:spPr>
          <a:xfrm>
            <a:off x="7632764" y="3980321"/>
            <a:ext cx="3271592" cy="590751"/>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000" dirty="0">
                <a:solidFill>
                  <a:srgbClr val="44B4A1"/>
                </a:solidFill>
              </a:rPr>
              <a:t>Inflammatory stress markers*</a:t>
            </a:r>
          </a:p>
        </p:txBody>
      </p:sp>
      <p:sp>
        <p:nvSpPr>
          <p:cNvPr id="14" name="Text Placeholder 30">
            <a:extLst>
              <a:ext uri="{FF2B5EF4-FFF2-40B4-BE49-F238E27FC236}">
                <a16:creationId xmlns:a16="http://schemas.microsoft.com/office/drawing/2014/main" id="{22D56999-A88C-2FB3-40B5-F468D44DD07E}"/>
              </a:ext>
            </a:extLst>
          </p:cNvPr>
          <p:cNvSpPr txBox="1">
            <a:spLocks/>
          </p:cNvSpPr>
          <p:nvPr/>
        </p:nvSpPr>
        <p:spPr>
          <a:xfrm>
            <a:off x="9268560" y="3988826"/>
            <a:ext cx="3273954" cy="470415"/>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1000" dirty="0">
                <a:solidFill>
                  <a:srgbClr val="89C7E8"/>
                </a:solidFill>
              </a:rPr>
              <a:t>Immune stress markers*</a:t>
            </a:r>
          </a:p>
        </p:txBody>
      </p:sp>
      <p:pic>
        <p:nvPicPr>
          <p:cNvPr id="15" name="Picture 20">
            <a:extLst>
              <a:ext uri="{FF2B5EF4-FFF2-40B4-BE49-F238E27FC236}">
                <a16:creationId xmlns:a16="http://schemas.microsoft.com/office/drawing/2014/main" id="{0E9ABB6C-50C2-895C-16B6-488BA2E13E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7110"/>
          <a:stretch/>
        </p:blipFill>
        <p:spPr>
          <a:xfrm>
            <a:off x="6211345" y="1855557"/>
            <a:ext cx="4726964" cy="2162501"/>
          </a:xfrm>
          <a:prstGeom prst="rect">
            <a:avLst/>
          </a:prstGeom>
        </p:spPr>
      </p:pic>
      <p:sp>
        <p:nvSpPr>
          <p:cNvPr id="16" name="Text Placeholder 2">
            <a:extLst>
              <a:ext uri="{FF2B5EF4-FFF2-40B4-BE49-F238E27FC236}">
                <a16:creationId xmlns:a16="http://schemas.microsoft.com/office/drawing/2014/main" id="{A792E059-194D-7E6A-0F76-3FF41BD75B29}"/>
              </a:ext>
            </a:extLst>
          </p:cNvPr>
          <p:cNvSpPr txBox="1">
            <a:spLocks/>
          </p:cNvSpPr>
          <p:nvPr/>
        </p:nvSpPr>
        <p:spPr>
          <a:xfrm>
            <a:off x="6418041" y="4315726"/>
            <a:ext cx="4825202" cy="307777"/>
          </a:xfrm>
          <a:prstGeom prst="rect">
            <a:avLst/>
          </a:prstGeom>
        </p:spPr>
        <p:txBody>
          <a:bodyPr vert="horz" wrap="square" lIns="0" tIns="0" rIns="0" bIns="0" rtlCol="0">
            <a:spAutoFit/>
          </a:bodyPr>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300"/>
              </a:spcAft>
              <a:buClrTx/>
              <a:buSzTx/>
              <a:buFont typeface="Arial" panose="020B0604020202020204" pitchFamily="34" charset="0"/>
              <a:buNone/>
              <a:tabLst/>
              <a:defRPr/>
            </a:pPr>
            <a:r>
              <a:rPr kumimoji="0" lang="en-GB" sz="1000" b="0" i="0" u="none" strike="noStrike" kern="1200" cap="none" spc="0" normalizeH="0" baseline="0" dirty="0">
                <a:ln>
                  <a:noFill/>
                </a:ln>
                <a:solidFill>
                  <a:prstClr val="black"/>
                </a:solidFill>
                <a:effectLst/>
                <a:uLnTx/>
                <a:uFillTx/>
                <a:latin typeface="DM Sans"/>
                <a:ea typeface="+mn-ea"/>
                <a:cs typeface="+mn-cs"/>
              </a:rPr>
              <a:t>in epidermal skin model at 0.02% Edelweiss dry extract after UVA (3.5J/cm2) / UVB irradiation (250mJ/cm2)</a:t>
            </a:r>
          </a:p>
        </p:txBody>
      </p:sp>
      <p:sp>
        <p:nvSpPr>
          <p:cNvPr id="17" name="Rectangle 16">
            <a:extLst>
              <a:ext uri="{FF2B5EF4-FFF2-40B4-BE49-F238E27FC236}">
                <a16:creationId xmlns:a16="http://schemas.microsoft.com/office/drawing/2014/main" id="{9F3AA9CA-190D-F942-0B68-1FE2181F912F}"/>
              </a:ext>
            </a:extLst>
          </p:cNvPr>
          <p:cNvSpPr/>
          <p:nvPr/>
        </p:nvSpPr>
        <p:spPr>
          <a:xfrm>
            <a:off x="6721640" y="3833575"/>
            <a:ext cx="1819072" cy="136994"/>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17">
            <a:extLst>
              <a:ext uri="{FF2B5EF4-FFF2-40B4-BE49-F238E27FC236}">
                <a16:creationId xmlns:a16="http://schemas.microsoft.com/office/drawing/2014/main" id="{05902726-2E6C-EF13-A7ED-E3FC988353CE}"/>
              </a:ext>
            </a:extLst>
          </p:cNvPr>
          <p:cNvSpPr/>
          <p:nvPr/>
        </p:nvSpPr>
        <p:spPr>
          <a:xfrm>
            <a:off x="8609395" y="3834393"/>
            <a:ext cx="1372110" cy="136994"/>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 Placeholder 26">
            <a:extLst>
              <a:ext uri="{FF2B5EF4-FFF2-40B4-BE49-F238E27FC236}">
                <a16:creationId xmlns:a16="http://schemas.microsoft.com/office/drawing/2014/main" id="{4EC3017D-61AF-1B21-507F-A9E29E6AE38B}"/>
              </a:ext>
            </a:extLst>
          </p:cNvPr>
          <p:cNvSpPr txBox="1">
            <a:spLocks/>
          </p:cNvSpPr>
          <p:nvPr/>
        </p:nvSpPr>
        <p:spPr>
          <a:xfrm>
            <a:off x="6701365" y="3851752"/>
            <a:ext cx="519303" cy="1127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SOD1</a:t>
            </a:r>
          </a:p>
        </p:txBody>
      </p:sp>
      <p:sp>
        <p:nvSpPr>
          <p:cNvPr id="20" name="Text Placeholder 26">
            <a:extLst>
              <a:ext uri="{FF2B5EF4-FFF2-40B4-BE49-F238E27FC236}">
                <a16:creationId xmlns:a16="http://schemas.microsoft.com/office/drawing/2014/main" id="{398CE4F8-EB38-9067-17B6-C9FAE148B4A5}"/>
              </a:ext>
            </a:extLst>
          </p:cNvPr>
          <p:cNvSpPr txBox="1">
            <a:spLocks/>
          </p:cNvSpPr>
          <p:nvPr/>
        </p:nvSpPr>
        <p:spPr>
          <a:xfrm>
            <a:off x="7176115" y="3843286"/>
            <a:ext cx="519303" cy="1127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GPX1</a:t>
            </a:r>
          </a:p>
        </p:txBody>
      </p:sp>
      <p:sp>
        <p:nvSpPr>
          <p:cNvPr id="21" name="Text Placeholder 26">
            <a:extLst>
              <a:ext uri="{FF2B5EF4-FFF2-40B4-BE49-F238E27FC236}">
                <a16:creationId xmlns:a16="http://schemas.microsoft.com/office/drawing/2014/main" id="{6828093A-3EA7-EDA2-6C2E-8601A9A04FD2}"/>
              </a:ext>
            </a:extLst>
          </p:cNvPr>
          <p:cNvSpPr txBox="1">
            <a:spLocks/>
          </p:cNvSpPr>
          <p:nvPr/>
        </p:nvSpPr>
        <p:spPr>
          <a:xfrm>
            <a:off x="7600072" y="3852173"/>
            <a:ext cx="519303" cy="12238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H01</a:t>
            </a:r>
          </a:p>
        </p:txBody>
      </p:sp>
      <p:sp>
        <p:nvSpPr>
          <p:cNvPr id="22" name="Text Placeholder 26">
            <a:extLst>
              <a:ext uri="{FF2B5EF4-FFF2-40B4-BE49-F238E27FC236}">
                <a16:creationId xmlns:a16="http://schemas.microsoft.com/office/drawing/2014/main" id="{24C62765-A08F-B18C-B5FC-D4FA240FB542}"/>
              </a:ext>
            </a:extLst>
          </p:cNvPr>
          <p:cNvSpPr txBox="1">
            <a:spLocks/>
          </p:cNvSpPr>
          <p:nvPr/>
        </p:nvSpPr>
        <p:spPr>
          <a:xfrm>
            <a:off x="8073475" y="3852413"/>
            <a:ext cx="519303" cy="12238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MT1G</a:t>
            </a:r>
          </a:p>
        </p:txBody>
      </p:sp>
      <p:sp>
        <p:nvSpPr>
          <p:cNvPr id="23" name="Text Placeholder 26">
            <a:extLst>
              <a:ext uri="{FF2B5EF4-FFF2-40B4-BE49-F238E27FC236}">
                <a16:creationId xmlns:a16="http://schemas.microsoft.com/office/drawing/2014/main" id="{E22E34BD-2E52-80C9-7835-3FA6EAFB1CE7}"/>
              </a:ext>
            </a:extLst>
          </p:cNvPr>
          <p:cNvSpPr txBox="1">
            <a:spLocks/>
          </p:cNvSpPr>
          <p:nvPr/>
        </p:nvSpPr>
        <p:spPr>
          <a:xfrm>
            <a:off x="8570991" y="3842700"/>
            <a:ext cx="519303" cy="1127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15-LOX 1</a:t>
            </a:r>
          </a:p>
        </p:txBody>
      </p:sp>
      <p:sp>
        <p:nvSpPr>
          <p:cNvPr id="24" name="Text Placeholder 26">
            <a:extLst>
              <a:ext uri="{FF2B5EF4-FFF2-40B4-BE49-F238E27FC236}">
                <a16:creationId xmlns:a16="http://schemas.microsoft.com/office/drawing/2014/main" id="{C17F3F42-E10F-D556-8B63-CA43681FFE7E}"/>
              </a:ext>
            </a:extLst>
          </p:cNvPr>
          <p:cNvSpPr txBox="1">
            <a:spLocks/>
          </p:cNvSpPr>
          <p:nvPr/>
        </p:nvSpPr>
        <p:spPr>
          <a:xfrm>
            <a:off x="9008909" y="3843286"/>
            <a:ext cx="519303" cy="1127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S100A7</a:t>
            </a:r>
          </a:p>
        </p:txBody>
      </p:sp>
      <p:sp>
        <p:nvSpPr>
          <p:cNvPr id="28" name="Text Placeholder 26">
            <a:extLst>
              <a:ext uri="{FF2B5EF4-FFF2-40B4-BE49-F238E27FC236}">
                <a16:creationId xmlns:a16="http://schemas.microsoft.com/office/drawing/2014/main" id="{4866C4D0-0B66-7BCD-FFA0-31FD8B220FE6}"/>
              </a:ext>
            </a:extLst>
          </p:cNvPr>
          <p:cNvSpPr txBox="1">
            <a:spLocks/>
          </p:cNvSpPr>
          <p:nvPr/>
        </p:nvSpPr>
        <p:spPr>
          <a:xfrm>
            <a:off x="9510632" y="3849000"/>
            <a:ext cx="519303" cy="122387"/>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CXCL5</a:t>
            </a:r>
          </a:p>
        </p:txBody>
      </p:sp>
      <p:sp>
        <p:nvSpPr>
          <p:cNvPr id="29" name="Rectangle 28">
            <a:extLst>
              <a:ext uri="{FF2B5EF4-FFF2-40B4-BE49-F238E27FC236}">
                <a16:creationId xmlns:a16="http://schemas.microsoft.com/office/drawing/2014/main" id="{8D6D1ED3-B656-EA8A-E956-DB70B6DF8759}"/>
              </a:ext>
            </a:extLst>
          </p:cNvPr>
          <p:cNvSpPr/>
          <p:nvPr/>
        </p:nvSpPr>
        <p:spPr>
          <a:xfrm>
            <a:off x="10032148" y="3840748"/>
            <a:ext cx="899024" cy="130886"/>
          </a:xfrm>
          <a:prstGeom prst="rect">
            <a:avLst/>
          </a:prstGeom>
          <a:solidFill>
            <a:srgbClr val="89C7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 Placeholder 26">
            <a:extLst>
              <a:ext uri="{FF2B5EF4-FFF2-40B4-BE49-F238E27FC236}">
                <a16:creationId xmlns:a16="http://schemas.microsoft.com/office/drawing/2014/main" id="{F020598C-FD1B-194F-096B-47EE5D77C35C}"/>
              </a:ext>
            </a:extLst>
          </p:cNvPr>
          <p:cNvSpPr txBox="1">
            <a:spLocks/>
          </p:cNvSpPr>
          <p:nvPr/>
        </p:nvSpPr>
        <p:spPr>
          <a:xfrm>
            <a:off x="9991878" y="3856911"/>
            <a:ext cx="519303" cy="1127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TLR4</a:t>
            </a:r>
          </a:p>
        </p:txBody>
      </p:sp>
      <p:sp>
        <p:nvSpPr>
          <p:cNvPr id="33" name="Text Placeholder 26">
            <a:extLst>
              <a:ext uri="{FF2B5EF4-FFF2-40B4-BE49-F238E27FC236}">
                <a16:creationId xmlns:a16="http://schemas.microsoft.com/office/drawing/2014/main" id="{0378F425-45DB-584C-E2DB-2B99E6973129}"/>
              </a:ext>
            </a:extLst>
          </p:cNvPr>
          <p:cNvSpPr txBox="1">
            <a:spLocks/>
          </p:cNvSpPr>
          <p:nvPr/>
        </p:nvSpPr>
        <p:spPr>
          <a:xfrm>
            <a:off x="10493766" y="3859261"/>
            <a:ext cx="519303" cy="112750"/>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1800" kern="0" spc="0" baseline="0">
                <a:solidFill>
                  <a:srgbClr val="BD69D7"/>
                </a:solidFill>
                <a:latin typeface="+mj-lt"/>
                <a:ea typeface="+mn-ea"/>
                <a:cs typeface="+mn-cs"/>
              </a:defRPr>
            </a:lvl1pPr>
            <a:lvl2pPr marL="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gn="ctr"/>
            <a:r>
              <a:rPr lang="en-GB" sz="700" dirty="0">
                <a:solidFill>
                  <a:schemeClr val="bg1"/>
                </a:solidFill>
              </a:rPr>
              <a:t>IL4R</a:t>
            </a:r>
          </a:p>
        </p:txBody>
      </p:sp>
    </p:spTree>
    <p:extLst>
      <p:ext uri="{BB962C8B-B14F-4D97-AF65-F5344CB8AC3E}">
        <p14:creationId xmlns:p14="http://schemas.microsoft.com/office/powerpoint/2010/main" val="1041870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itle 3">
            <a:extLst>
              <a:ext uri="{FF2B5EF4-FFF2-40B4-BE49-F238E27FC236}">
                <a16:creationId xmlns:a16="http://schemas.microsoft.com/office/drawing/2014/main" id="{19DDD0F4-5025-7141-A247-87F300692B40}"/>
              </a:ext>
            </a:extLst>
          </p:cNvPr>
          <p:cNvSpPr>
            <a:spLocks noGrp="1"/>
          </p:cNvSpPr>
          <p:nvPr>
            <p:ph type="title"/>
          </p:nvPr>
        </p:nvSpPr>
        <p:spPr/>
        <p:txBody>
          <a:bodyPr/>
          <a:lstStyle/>
          <a:p>
            <a:r>
              <a:rPr lang="en-GB" dirty="0"/>
              <a:t>Benefits of ALPAFLOR</a:t>
            </a:r>
            <a:r>
              <a:rPr lang="en-GB" b="0" dirty="0"/>
              <a:t>®</a:t>
            </a:r>
            <a:r>
              <a:rPr lang="en-GB" dirty="0"/>
              <a:t> EDELWEISS CB</a:t>
            </a:r>
          </a:p>
        </p:txBody>
      </p:sp>
      <p:sp>
        <p:nvSpPr>
          <p:cNvPr id="47" name="Slide Number Placeholder 1">
            <a:extLst>
              <a:ext uri="{FF2B5EF4-FFF2-40B4-BE49-F238E27FC236}">
                <a16:creationId xmlns:a16="http://schemas.microsoft.com/office/drawing/2014/main" id="{916E71B5-9746-0B48-B874-E20915EB141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dirty="0">
              <a:ln>
                <a:noFill/>
              </a:ln>
              <a:solidFill>
                <a:prstClr val="black"/>
              </a:solidFill>
              <a:effectLst/>
              <a:uLnTx/>
              <a:uFillTx/>
              <a:latin typeface="DM Sans"/>
              <a:ea typeface="+mn-ea"/>
              <a:cs typeface="+mn-cs"/>
            </a:endParaRPr>
          </a:p>
        </p:txBody>
      </p:sp>
      <p:sp>
        <p:nvSpPr>
          <p:cNvPr id="109" name="Text Placeholder 1">
            <a:extLst>
              <a:ext uri="{FF2B5EF4-FFF2-40B4-BE49-F238E27FC236}">
                <a16:creationId xmlns:a16="http://schemas.microsoft.com/office/drawing/2014/main" id="{E3155A7C-187D-3D40-8151-CA225470355B}"/>
              </a:ext>
            </a:extLst>
          </p:cNvPr>
          <p:cNvSpPr>
            <a:spLocks noGrp="1"/>
          </p:cNvSpPr>
          <p:nvPr>
            <p:ph type="body" idx="11"/>
          </p:nvPr>
        </p:nvSpPr>
        <p:spPr/>
        <p:txBody>
          <a:bodyPr/>
          <a:lstStyle/>
          <a:p>
            <a:r>
              <a:rPr lang="en-US" dirty="0"/>
              <a:t>Holistic alpine beauty care for skin rejuvenation</a:t>
            </a:r>
            <a:endParaRPr lang="en-CH" dirty="0"/>
          </a:p>
        </p:txBody>
      </p:sp>
      <p:sp>
        <p:nvSpPr>
          <p:cNvPr id="7" name="TextBox 6">
            <a:extLst>
              <a:ext uri="{FF2B5EF4-FFF2-40B4-BE49-F238E27FC236}">
                <a16:creationId xmlns:a16="http://schemas.microsoft.com/office/drawing/2014/main" id="{3012FD8E-7E17-4EAD-9D56-04DDBC2FFF78}"/>
              </a:ext>
            </a:extLst>
          </p:cNvPr>
          <p:cNvSpPr txBox="1"/>
          <p:nvPr/>
        </p:nvSpPr>
        <p:spPr>
          <a:xfrm>
            <a:off x="9528211" y="5180355"/>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Healthy looking skin</a:t>
            </a:r>
          </a:p>
        </p:txBody>
      </p:sp>
      <p:sp>
        <p:nvSpPr>
          <p:cNvPr id="9" name="TextBox 8">
            <a:extLst>
              <a:ext uri="{FF2B5EF4-FFF2-40B4-BE49-F238E27FC236}">
                <a16:creationId xmlns:a16="http://schemas.microsoft.com/office/drawing/2014/main" id="{92D4A2A2-05B6-4F9D-AE56-CC7BA49F8CC9}"/>
              </a:ext>
            </a:extLst>
          </p:cNvPr>
          <p:cNvSpPr txBox="1"/>
          <p:nvPr/>
        </p:nvSpPr>
        <p:spPr>
          <a:xfrm>
            <a:off x="9528211" y="1395815"/>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Anti-glycation</a:t>
            </a:r>
          </a:p>
        </p:txBody>
      </p:sp>
      <p:pic>
        <p:nvPicPr>
          <p:cNvPr id="10" name="Picture 9">
            <a:extLst>
              <a:ext uri="{FF2B5EF4-FFF2-40B4-BE49-F238E27FC236}">
                <a16:creationId xmlns:a16="http://schemas.microsoft.com/office/drawing/2014/main" id="{EDE76318-635F-4ED9-A1D4-AE890C9B617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01625" y="1272619"/>
            <a:ext cx="7609830" cy="4531852"/>
          </a:xfrm>
          <a:prstGeom prst="rect">
            <a:avLst/>
          </a:prstGeom>
        </p:spPr>
      </p:pic>
      <p:sp>
        <p:nvSpPr>
          <p:cNvPr id="11" name="TextBox 10">
            <a:extLst>
              <a:ext uri="{FF2B5EF4-FFF2-40B4-BE49-F238E27FC236}">
                <a16:creationId xmlns:a16="http://schemas.microsoft.com/office/drawing/2014/main" id="{E2CD45C2-3630-43B3-B7CD-51242A485BB6}"/>
              </a:ext>
            </a:extLst>
          </p:cNvPr>
          <p:cNvSpPr txBox="1"/>
          <p:nvPr/>
        </p:nvSpPr>
        <p:spPr>
          <a:xfrm>
            <a:off x="9528211" y="2026572"/>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Slows signs of aging</a:t>
            </a:r>
          </a:p>
        </p:txBody>
      </p:sp>
      <p:sp>
        <p:nvSpPr>
          <p:cNvPr id="12" name="TextBox 11">
            <a:extLst>
              <a:ext uri="{FF2B5EF4-FFF2-40B4-BE49-F238E27FC236}">
                <a16:creationId xmlns:a16="http://schemas.microsoft.com/office/drawing/2014/main" id="{55310295-52E8-4652-9D39-81EBB0F3497E}"/>
              </a:ext>
            </a:extLst>
          </p:cNvPr>
          <p:cNvSpPr txBox="1"/>
          <p:nvPr/>
        </p:nvSpPr>
        <p:spPr>
          <a:xfrm>
            <a:off x="9528211" y="3288086"/>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Sensitive skin</a:t>
            </a:r>
          </a:p>
        </p:txBody>
      </p:sp>
      <p:sp>
        <p:nvSpPr>
          <p:cNvPr id="13" name="TextBox 12">
            <a:extLst>
              <a:ext uri="{FF2B5EF4-FFF2-40B4-BE49-F238E27FC236}">
                <a16:creationId xmlns:a16="http://schemas.microsoft.com/office/drawing/2014/main" id="{9204869A-701A-4961-B674-7F58C8033641}"/>
              </a:ext>
            </a:extLst>
          </p:cNvPr>
          <p:cNvSpPr txBox="1"/>
          <p:nvPr/>
        </p:nvSpPr>
        <p:spPr>
          <a:xfrm>
            <a:off x="9528211" y="3918843"/>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Anti-pollution</a:t>
            </a:r>
          </a:p>
        </p:txBody>
      </p:sp>
      <p:sp>
        <p:nvSpPr>
          <p:cNvPr id="14" name="TextBox 13">
            <a:extLst>
              <a:ext uri="{FF2B5EF4-FFF2-40B4-BE49-F238E27FC236}">
                <a16:creationId xmlns:a16="http://schemas.microsoft.com/office/drawing/2014/main" id="{7AC38165-2B48-4EB8-BD8B-8851021CB822}"/>
              </a:ext>
            </a:extLst>
          </p:cNvPr>
          <p:cNvSpPr txBox="1"/>
          <p:nvPr/>
        </p:nvSpPr>
        <p:spPr>
          <a:xfrm>
            <a:off x="9528211" y="2657329"/>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Smooths wrinkles</a:t>
            </a:r>
          </a:p>
        </p:txBody>
      </p:sp>
      <p:sp>
        <p:nvSpPr>
          <p:cNvPr id="2" name="Rectangle 1">
            <a:extLst>
              <a:ext uri="{FF2B5EF4-FFF2-40B4-BE49-F238E27FC236}">
                <a16:creationId xmlns:a16="http://schemas.microsoft.com/office/drawing/2014/main" id="{635E4CFC-C3B6-43AA-8AEA-56950399A21C}"/>
              </a:ext>
            </a:extLst>
          </p:cNvPr>
          <p:cNvSpPr/>
          <p:nvPr/>
        </p:nvSpPr>
        <p:spPr>
          <a:xfrm>
            <a:off x="5589037" y="1483567"/>
            <a:ext cx="2192694" cy="569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DM Sans"/>
              <a:ea typeface="+mn-ea"/>
              <a:cs typeface="+mn-cs"/>
            </a:endParaRPr>
          </a:p>
        </p:txBody>
      </p:sp>
      <p:sp>
        <p:nvSpPr>
          <p:cNvPr id="15" name="TextBox 14">
            <a:extLst>
              <a:ext uri="{FF2B5EF4-FFF2-40B4-BE49-F238E27FC236}">
                <a16:creationId xmlns:a16="http://schemas.microsoft.com/office/drawing/2014/main" id="{DDE0AFAD-4469-4C70-A722-2E03C72579C8}"/>
              </a:ext>
            </a:extLst>
          </p:cNvPr>
          <p:cNvSpPr txBox="1"/>
          <p:nvPr/>
        </p:nvSpPr>
        <p:spPr>
          <a:xfrm>
            <a:off x="9528211" y="4549600"/>
            <a:ext cx="2361388" cy="338554"/>
          </a:xfrm>
          <a:prstGeom prst="rect">
            <a:avLst/>
          </a:prstGeom>
          <a:solidFill>
            <a:srgbClr val="277E6E"/>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dirty="0">
                <a:ln>
                  <a:noFill/>
                </a:ln>
                <a:solidFill>
                  <a:srgbClr val="FFFFFF"/>
                </a:solidFill>
                <a:effectLst/>
                <a:uLnTx/>
                <a:uFillTx/>
                <a:latin typeface="DM Sans"/>
                <a:ea typeface="Fira Sans" panose="020B0503050000020004" pitchFamily="34" charset="0"/>
                <a:cs typeface="+mn-cs"/>
              </a:rPr>
              <a:t>Skin comfort</a:t>
            </a:r>
          </a:p>
        </p:txBody>
      </p:sp>
      <p:cxnSp>
        <p:nvCxnSpPr>
          <p:cNvPr id="4" name="Straight Arrow Connector 3">
            <a:extLst>
              <a:ext uri="{FF2B5EF4-FFF2-40B4-BE49-F238E27FC236}">
                <a16:creationId xmlns:a16="http://schemas.microsoft.com/office/drawing/2014/main" id="{72090CAA-56D8-46EB-A277-18E002F09BCA}"/>
              </a:ext>
            </a:extLst>
          </p:cNvPr>
          <p:cNvCxnSpPr/>
          <p:nvPr/>
        </p:nvCxnSpPr>
        <p:spPr>
          <a:xfrm>
            <a:off x="2611368" y="4172286"/>
            <a:ext cx="0" cy="1397199"/>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4B4D5B1-EC8A-4168-9F44-61E8CE5225E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03967" y="3662139"/>
            <a:ext cx="254644" cy="216293"/>
          </a:xfrm>
          <a:prstGeom prst="rect">
            <a:avLst/>
          </a:prstGeom>
        </p:spPr>
      </p:pic>
    </p:spTree>
    <p:extLst>
      <p:ext uri="{BB962C8B-B14F-4D97-AF65-F5344CB8AC3E}">
        <p14:creationId xmlns:p14="http://schemas.microsoft.com/office/powerpoint/2010/main" val="120699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idx="11"/>
          </p:nvPr>
        </p:nvSpPr>
        <p:spPr/>
        <p:txBody>
          <a:bodyPr anchor="t" anchorCtr="0"/>
          <a:lstStyle/>
          <a:p>
            <a:r>
              <a:rPr lang="en-US" sz="1200"/>
              <a:t>Copyright © DSM Nutritional Products Ltd 2025, 4002 Basel, Switzerland. </a:t>
            </a:r>
          </a:p>
          <a:p>
            <a:r>
              <a:rPr lang="en-US" sz="1200"/>
              <a:t>www.dsm-firmenich.com. All rights reserved.</a:t>
            </a:r>
          </a:p>
        </p:txBody>
      </p:sp>
      <p:sp>
        <p:nvSpPr>
          <p:cNvPr id="13" name="Title 2">
            <a:extLst>
              <a:ext uri="{FF2B5EF4-FFF2-40B4-BE49-F238E27FC236}">
                <a16:creationId xmlns:a16="http://schemas.microsoft.com/office/drawing/2014/main" id="{9D5BED00-5074-3B29-7A81-5B5FD9F7FEB7}"/>
              </a:ext>
            </a:extLst>
          </p:cNvPr>
          <p:cNvSpPr>
            <a:spLocks noGrp="1"/>
          </p:cNvSpPr>
          <p:nvPr>
            <p:ph type="title"/>
          </p:nvPr>
        </p:nvSpPr>
        <p:spPr/>
        <p:txBody>
          <a:bodyPr>
            <a:normAutofit fontScale="90000"/>
          </a:bodyPr>
          <a:lstStyle/>
          <a:p>
            <a:r>
              <a:rPr lang="en-US"/>
              <a:t>Disclaimer</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03454"/>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294000" y="4248000"/>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a:ln>
                  <a:noFill/>
                </a:ln>
                <a:solidFill>
                  <a:prstClr val="white"/>
                </a:solidFill>
                <a:effectLst/>
                <a:uLnTx/>
                <a:uFillTx/>
                <a:latin typeface="DM Sans"/>
                <a:ea typeface="+mn-ea"/>
                <a:cs typeface="+mn-cs"/>
              </a:rPr>
              <a:t>The information provided herein is provided for information purposes only and has been prepared by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has used diligent care to ensure that it is accurate and up-to-date, however,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makes no representation or warranty, either expressly or implied, of the accuracy, reliability, or completeness thereof. In no event shall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be liable for any damages arising from or reliance upon, or use of, any information provided herein. Further,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shall not bear any liability for the application and/or use of any processed material containing its product(s). The formulation of the finished product is the customer’s sole responsibility. It is the customer’s responsibility to determine the suitability of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dsm-firmenich’s</a:t>
            </a:r>
            <a:r>
              <a:rPr kumimoji="0" lang="en-US" sz="1200" b="0" i="0" u="none" strike="noStrike" kern="0" cap="none" spc="0" normalizeH="0" baseline="0" noProof="0" dirty="0">
                <a:ln>
                  <a:noFill/>
                </a:ln>
                <a:solidFill>
                  <a:prstClr val="white"/>
                </a:solidFill>
                <a:effectLst/>
                <a:uLnTx/>
                <a:uFillTx/>
                <a:latin typeface="DM Sans"/>
                <a:ea typeface="+mn-ea"/>
                <a:cs typeface="+mn-cs"/>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kumimoji="0" lang="en-US" sz="1200" b="0" i="0" u="none" strike="noStrike" kern="0" cap="none" spc="0" normalizeH="0" baseline="0" noProof="0" dirty="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dirty="0">
                <a:ln>
                  <a:noFill/>
                </a:ln>
                <a:solidFill>
                  <a:prstClr val="white"/>
                </a:solidFill>
                <a:effectLst/>
                <a:uLnTx/>
                <a:uFillTx/>
                <a:latin typeface="DM Sans"/>
                <a:ea typeface="+mn-ea"/>
                <a:cs typeface="+mn-cs"/>
              </a:rPr>
              <a:t>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690762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7808979"/>
      </p:ext>
    </p:extLst>
  </p:cSld>
  <p:clrMapOvr>
    <a:masterClrMapping/>
  </p:clrMapOvr>
</p:sld>
</file>

<file path=ppt/theme/theme1.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lcf76f155ced4ddcb4097134ff3c332f xmlns="4e78ffb6-5573-4dae-972d-0246748d492f">
      <Terms xmlns="http://schemas.microsoft.com/office/infopath/2007/PartnerControls"/>
    </lcf76f155ced4ddcb4097134ff3c332f>
    <SharedWithUsers xmlns="8a4562e5-d5b1-4d26-b0bf-7e79abe2fe6f">
      <UserInfo>
        <DisplayName/>
        <AccountId xsi:nil="true"/>
        <AccountType/>
      </UserInfo>
    </SharedWithUsers>
    <DSMClassification xmlns="5a2251cd-bd5e-462d-8f0e-b8d48ef43808" xsi:nil="true"/>
    <Marcom_x0020_Status xmlns="4e78ffb6-5573-4dae-972d-0246748d492f">ongoing</Marcom_x0020_Status>
    <Marcom_x0020_Support_x0020_Needed xmlns="4e78ffb6-5573-4dae-972d-0246748d492f">yes</Marcom_x0020_Support_x0020_Needed>
    <Transfer_x0020_B_x0026_C_x0020_Connect xmlns="4e78ffb6-5573-4dae-972d-0246748d492f" xsi:nil="true"/>
    <Validation_x0020_Mkt xmlns="4e78ffb6-5573-4dae-972d-0246748d492f" xsi:nil="true"/>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BC335E93-EBA1-4233-941F-D75050281C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192AB7-E55D-4C62-9017-90AD644F626D}">
  <ds:schemaRefs>
    <ds:schemaRef ds:uri="http://purl.org/dc/elements/1.1/"/>
    <ds:schemaRef ds:uri="http://schemas.microsoft.com/office/2006/metadata/properties"/>
    <ds:schemaRef ds:uri="5a2251cd-bd5e-462d-8f0e-b8d48ef43808"/>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e78ffb6-5573-4dae-972d-0246748d492f"/>
    <ds:schemaRef ds:uri="8a4562e5-d5b1-4d26-b0bf-7e79abe2fe6f"/>
    <ds:schemaRef ds:uri="http://www.w3.org/XML/1998/namespace"/>
    <ds:schemaRef ds:uri="http://purl.org/dc/dcmitype/"/>
  </ds:schemaRefs>
</ds:datastoreItem>
</file>

<file path=customXml/itemProps4.xml><?xml version="1.0" encoding="utf-8"?>
<ds:datastoreItem xmlns:ds="http://schemas.openxmlformats.org/officeDocument/2006/customXml" ds:itemID="{76E3FE85-F2B0-45D8-8ED5-FC304BD9EDD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1024</TotalTime>
  <Words>1738</Words>
  <Application>Microsoft Office PowerPoint</Application>
  <PresentationFormat>Widescreen</PresentationFormat>
  <Paragraphs>181</Paragraphs>
  <Slides>10</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10</vt:i4>
      </vt:variant>
    </vt:vector>
  </HeadingPairs>
  <TitlesOfParts>
    <vt:vector size="21" baseType="lpstr">
      <vt:lpstr>Arial</vt:lpstr>
      <vt:lpstr>Fira Sans</vt:lpstr>
      <vt:lpstr>Calibri</vt:lpstr>
      <vt:lpstr>Titillium Web</vt:lpstr>
      <vt:lpstr>DM Sans Bold</vt:lpstr>
      <vt:lpstr>Wingdings</vt:lpstr>
      <vt:lpstr>Otypical Text Regular</vt:lpstr>
      <vt:lpstr>Fira Sans Medium</vt:lpstr>
      <vt:lpstr>DM Sans</vt:lpstr>
      <vt:lpstr>Verdana</vt:lpstr>
      <vt:lpstr>1_dsm-firmenich</vt:lpstr>
      <vt:lpstr>PowerPoint Presentation</vt:lpstr>
      <vt:lpstr>ALPAFLOR® EDELWEISS CB</vt:lpstr>
      <vt:lpstr>ALPAFLOR® EDELWEISS CB</vt:lpstr>
      <vt:lpstr>Glycation increases signs of ageing</vt:lpstr>
      <vt:lpstr>ALPAFLOR® EDELWEISS CB</vt:lpstr>
      <vt:lpstr>ALPAFLOR® EDELWEISS CB</vt:lpstr>
      <vt:lpstr>ALPAFLOR® EDELWEISS CB provides better skin protection</vt:lpstr>
      <vt:lpstr>Benefits of ALPAFLOR® EDELWEISS CB</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alpaflor_edelweiss_cb_teaser_2025-03</dc:title>
  <dc:creator>Francois.Paul@dsm-firmenich.com</dc:creator>
  <cp:lastModifiedBy>Marie-Sophie Meisinger</cp:lastModifiedBy>
  <cp:revision>38</cp:revision>
  <dcterms:created xsi:type="dcterms:W3CDTF">2023-03-31T07:21:36Z</dcterms:created>
  <dcterms:modified xsi:type="dcterms:W3CDTF">2025-04-14T14:46:17Z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2024-03-27T11:15:29Z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d426321f-0265-45df-8c74-39552e0240b4</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y fmtid="{D5CDD505-2E9C-101B-9397-08002B2CF9AE}" pid="13" name="Order">
    <vt:r8>1082200</vt:r8>
  </property>
  <property fmtid="{D5CDD505-2E9C-101B-9397-08002B2CF9AE}" pid="14" name="xd_Signature">
    <vt:bool>false</vt:bool>
  </property>
  <property fmtid="{D5CDD505-2E9C-101B-9397-08002B2CF9AE}" pid="15" name="xd_ProgID">
    <vt:lpwstr/>
  </property>
  <property fmtid="{D5CDD505-2E9C-101B-9397-08002B2CF9AE}" pid="16" name="ComplianceAssetId">
    <vt:lpwstr/>
  </property>
  <property fmtid="{D5CDD505-2E9C-101B-9397-08002B2CF9AE}" pid="17" name="TemplateUrl">
    <vt:lpwstr/>
  </property>
  <property fmtid="{D5CDD505-2E9C-101B-9397-08002B2CF9AE}" pid="18" name="_ExtendedDescription">
    <vt:lpwstr/>
  </property>
  <property fmtid="{D5CDD505-2E9C-101B-9397-08002B2CF9AE}" pid="19" name="TriggerFlowInfo">
    <vt:lpwstr/>
  </property>
</Properties>
</file>