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8" r:id="rId5"/>
  </p:sldMasterIdLst>
  <p:notesMasterIdLst>
    <p:notesMasterId r:id="rId51"/>
  </p:notesMasterIdLst>
  <p:sldIdLst>
    <p:sldId id="2134807980" r:id="rId6"/>
    <p:sldId id="2147483136" r:id="rId7"/>
    <p:sldId id="346" r:id="rId8"/>
    <p:sldId id="2134807949" r:id="rId9"/>
    <p:sldId id="2147482680" r:id="rId10"/>
    <p:sldId id="2147483132" r:id="rId11"/>
    <p:sldId id="2134807951" r:id="rId12"/>
    <p:sldId id="2134807955" r:id="rId13"/>
    <p:sldId id="2134807958" r:id="rId14"/>
    <p:sldId id="2134807991" r:id="rId15"/>
    <p:sldId id="2147482670" r:id="rId16"/>
    <p:sldId id="2147483142" r:id="rId17"/>
    <p:sldId id="2147483133" r:id="rId18"/>
    <p:sldId id="2147483137" r:id="rId19"/>
    <p:sldId id="2134807952" r:id="rId20"/>
    <p:sldId id="2147472642" r:id="rId21"/>
    <p:sldId id="2147483138" r:id="rId22"/>
    <p:sldId id="2134807989" r:id="rId23"/>
    <p:sldId id="2134807982" r:id="rId24"/>
    <p:sldId id="2147483139" r:id="rId25"/>
    <p:sldId id="2134807961" r:id="rId26"/>
    <p:sldId id="2147483134" r:id="rId27"/>
    <p:sldId id="2134807976" r:id="rId28"/>
    <p:sldId id="2134807964" r:id="rId29"/>
    <p:sldId id="2134807974" r:id="rId30"/>
    <p:sldId id="2468" r:id="rId31"/>
    <p:sldId id="2147483148" r:id="rId32"/>
    <p:sldId id="2134807966" r:id="rId33"/>
    <p:sldId id="2134807969" r:id="rId34"/>
    <p:sldId id="2134807970" r:id="rId35"/>
    <p:sldId id="2134807971" r:id="rId36"/>
    <p:sldId id="2134807972" r:id="rId37"/>
    <p:sldId id="2147483152" r:id="rId38"/>
    <p:sldId id="2134807979" r:id="rId39"/>
    <p:sldId id="2619" r:id="rId40"/>
    <p:sldId id="2147483149" r:id="rId41"/>
    <p:sldId id="2134807965" r:id="rId42"/>
    <p:sldId id="2147483150" r:id="rId43"/>
    <p:sldId id="2134807996" r:id="rId44"/>
    <p:sldId id="2147483140" r:id="rId45"/>
    <p:sldId id="2147483135" r:id="rId46"/>
    <p:sldId id="258" r:id="rId47"/>
    <p:sldId id="259" r:id="rId48"/>
    <p:sldId id="2147472863" r:id="rId49"/>
    <p:sldId id="2147483131" r:id="rId50"/>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A6EB06-6AAF-E092-4449-5E442C4BEC33}" name="Berg, Katja" initials="BK" userId="S::katja.berg@dsm.com::fdad4b6f-f914-482c-ae2f-31f2fa7ec3dd" providerId="AD"/>
  <p188:author id="{7009F737-8C39-34DD-8AA8-1713F8A39F9D}" name="Campiche, Remo" initials="CR" userId="S::remo.campiche@dsm.com::1288666b-e9c4-4df0-8c2c-ee14c972c4a3" providerId="AD"/>
  <p188:author id="{335456C2-8640-3288-8004-87B35F6050C2}" name="Pascucci, Francesca" initials="PF" userId="S::francesca.pascucci@dsm.com::811ad1a6-1062-4d6d-a024-d8bcd1d58767" providerId="AD"/>
  <p188:author id="{66E77DEC-7CF7-7E65-15FE-28F85B315EA8}" name="Chouchi, Dalida" initials="CD" userId="S::dalida.chouchi@dsm.com::20142588-97a3-4512-8de2-72655f66446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scucci, Francesca" initials="PF" lastIdx="16" clrIdx="0">
    <p:extLst>
      <p:ext uri="{19B8F6BF-5375-455C-9EA6-DF929625EA0E}">
        <p15:presenceInfo xmlns:p15="http://schemas.microsoft.com/office/powerpoint/2012/main" userId="S::Francesca.Pascucci@dsm.com::811ad1a6-1062-4d6d-a024-d8bcd1d5876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C35"/>
    <a:srgbClr val="970D34"/>
    <a:srgbClr val="FAFAFA"/>
    <a:srgbClr val="FCD8E2"/>
    <a:srgbClr val="000000"/>
    <a:srgbClr val="F694B0"/>
    <a:srgbClr val="F2608A"/>
    <a:srgbClr val="FF8BA1"/>
    <a:srgbClr val="928685"/>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1152"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500" b="0" i="0" u="none" strike="noStrike" kern="1200" spc="0" baseline="0">
                <a:solidFill>
                  <a:sysClr val="windowText" lastClr="000000"/>
                </a:solidFill>
                <a:latin typeface="+mn-lt"/>
                <a:ea typeface="Fira Sans" panose="020B0503050000020004" pitchFamily="34" charset="0"/>
                <a:cs typeface="+mn-cs"/>
              </a:defRPr>
            </a:pPr>
            <a:r>
              <a:rPr lang="en-US" sz="1500" b="0" i="0" noProof="0">
                <a:latin typeface="DM Sans" pitchFamily="2" charset="77"/>
              </a:rPr>
              <a:t>Nicotinic acetylcholine receptor </a:t>
            </a:r>
            <a:br>
              <a:rPr lang="en-US" sz="1500" b="0" i="0" noProof="0">
                <a:latin typeface="DM Sans" pitchFamily="2" charset="77"/>
              </a:rPr>
            </a:br>
            <a:r>
              <a:rPr lang="en-US" sz="1500" b="0" i="0" noProof="0">
                <a:latin typeface="DM Sans" pitchFamily="2" charset="77"/>
              </a:rPr>
              <a:t>inhibition test</a:t>
            </a:r>
            <a:r>
              <a:rPr lang="en-US" sz="1500" b="0" i="0" baseline="0" noProof="0">
                <a:latin typeface="DM Sans" pitchFamily="2" charset="77"/>
              </a:rPr>
              <a:t> </a:t>
            </a:r>
            <a:r>
              <a:rPr lang="en-US" sz="1500" b="0" i="0" noProof="0">
                <a:latin typeface="DM Sans" pitchFamily="2" charset="77"/>
              </a:rPr>
              <a:t>on HEK 293 cells </a:t>
            </a:r>
          </a:p>
        </c:rich>
      </c:tx>
      <c:layout>
        <c:manualLayout>
          <c:xMode val="edge"/>
          <c:yMode val="edge"/>
          <c:x val="0.26848624416554639"/>
          <c:y val="2.5679133511409661E-2"/>
        </c:manualLayout>
      </c:layout>
      <c:overlay val="0"/>
      <c:spPr>
        <a:noFill/>
        <a:ln>
          <a:noFill/>
        </a:ln>
        <a:effectLst/>
      </c:spPr>
      <c:txPr>
        <a:bodyPr rot="0" spcFirstLastPara="1" vertOverflow="ellipsis" vert="horz" wrap="square" anchor="ctr" anchorCtr="1"/>
        <a:lstStyle/>
        <a:p>
          <a:pPr>
            <a:defRPr sz="1500" b="0" i="0" u="none" strike="noStrike" kern="1200" spc="0" baseline="0">
              <a:solidFill>
                <a:sysClr val="windowText" lastClr="000000"/>
              </a:solidFill>
              <a:latin typeface="+mn-lt"/>
              <a:ea typeface="Fira Sans" panose="020B0503050000020004" pitchFamily="34" charset="0"/>
              <a:cs typeface="+mn-cs"/>
            </a:defRPr>
          </a:pPr>
          <a:endParaRPr lang="en-CH"/>
        </a:p>
      </c:txPr>
    </c:title>
    <c:autoTitleDeleted val="0"/>
    <c:plotArea>
      <c:layout/>
      <c:barChart>
        <c:barDir val="col"/>
        <c:grouping val="clustered"/>
        <c:varyColors val="0"/>
        <c:ser>
          <c:idx val="0"/>
          <c:order val="0"/>
          <c:spPr>
            <a:solidFill>
              <a:srgbClr val="4D3C35"/>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Fira Sans" panose="020B0503050000020004" pitchFamily="34" charset="0"/>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Sheet1!$C$116:$D$118</c:f>
              <c:multiLvlStrCache>
                <c:ptCount val="3"/>
                <c:lvl>
                  <c:pt idx="0">
                    <c:v>0.00005%</c:v>
                  </c:pt>
                  <c:pt idx="1">
                    <c:v>0.0005%</c:v>
                  </c:pt>
                  <c:pt idx="2">
                    <c:v>0.005%</c:v>
                  </c:pt>
                </c:lvl>
                <c:lvl>
                  <c:pt idx="0">
                    <c:v>SYN-AKE peptide</c:v>
                  </c:pt>
                </c:lvl>
              </c:multiLvlStrCache>
            </c:multiLvlStrRef>
          </c:cat>
          <c:val>
            <c:numRef>
              <c:f>Sheet1!$G$116:$G$118</c:f>
              <c:numCache>
                <c:formatCode>0.00</c:formatCode>
                <c:ptCount val="3"/>
                <c:pt idx="0">
                  <c:v>5.063939835231352</c:v>
                </c:pt>
                <c:pt idx="1">
                  <c:v>15.310413030482451</c:v>
                </c:pt>
                <c:pt idx="2">
                  <c:v>47.141483570293872</c:v>
                </c:pt>
              </c:numCache>
            </c:numRef>
          </c:val>
          <c:extLst>
            <c:ext xmlns:c16="http://schemas.microsoft.com/office/drawing/2014/chart" uri="{C3380CC4-5D6E-409C-BE32-E72D297353CC}">
              <c16:uniqueId val="{00000000-487A-4922-B630-289EAA0624FB}"/>
            </c:ext>
          </c:extLst>
        </c:ser>
        <c:dLbls>
          <c:showLegendKey val="0"/>
          <c:showVal val="0"/>
          <c:showCatName val="0"/>
          <c:showSerName val="0"/>
          <c:showPercent val="0"/>
          <c:showBubbleSize val="0"/>
        </c:dLbls>
        <c:gapWidth val="56"/>
        <c:overlap val="-27"/>
        <c:axId val="987434472"/>
        <c:axId val="987440048"/>
      </c:barChart>
      <c:catAx>
        <c:axId val="987434472"/>
        <c:scaling>
          <c:orientation val="minMax"/>
        </c:scaling>
        <c:delete val="0"/>
        <c:axPos val="b"/>
        <c:numFmt formatCode="General" sourceLinked="1"/>
        <c:majorTickMark val="none"/>
        <c:minorTickMark val="none"/>
        <c:tickLblPos val="nextTo"/>
        <c:spPr>
          <a:noFill/>
          <a:ln w="9525" cap="flat" cmpd="sng" algn="ctr">
            <a:solidFill>
              <a:schemeClr val="dk1">
                <a:shade val="95000"/>
                <a:satMod val="105000"/>
              </a:schemeClr>
            </a:solidFill>
            <a:prstDash val="solid"/>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Fira Sans" panose="020B0503050000020004" pitchFamily="34" charset="0"/>
                <a:cs typeface="+mn-cs"/>
              </a:defRPr>
            </a:pPr>
            <a:endParaRPr lang="en-CH"/>
          </a:p>
        </c:txPr>
        <c:crossAx val="987440048"/>
        <c:crosses val="autoZero"/>
        <c:auto val="1"/>
        <c:lblAlgn val="ctr"/>
        <c:lblOffset val="100"/>
        <c:noMultiLvlLbl val="0"/>
      </c:catAx>
      <c:valAx>
        <c:axId val="9874400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ysClr val="windowText" lastClr="000000"/>
                    </a:solidFill>
                    <a:latin typeface="+mn-lt"/>
                    <a:ea typeface="Fira Sans" panose="020B0503050000020004" pitchFamily="34" charset="0"/>
                    <a:cs typeface="+mn-cs"/>
                  </a:defRPr>
                </a:pPr>
                <a:r>
                  <a:rPr lang="en-US" b="0" i="0" spc="0">
                    <a:latin typeface="DM Sans" pitchFamily="2" charset="77"/>
                  </a:rPr>
                  <a:t>Receptor inhibition (%)</a:t>
                </a:r>
              </a:p>
            </c:rich>
          </c:tx>
          <c:layout>
            <c:manualLayout>
              <c:xMode val="edge"/>
              <c:yMode val="edge"/>
              <c:x val="1.1242166810767951E-2"/>
              <c:y val="0.2260494531452659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mn-lt"/>
                  <a:ea typeface="Fira Sans" panose="020B0503050000020004" pitchFamily="34" charset="0"/>
                  <a:cs typeface="+mn-cs"/>
                </a:defRPr>
              </a:pPr>
              <a:endParaRPr lang="en-CH"/>
            </a:p>
          </c:txPr>
        </c:title>
        <c:numFmt formatCode="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Fira Sans" panose="020B0503050000020004" pitchFamily="34" charset="0"/>
                <a:cs typeface="+mn-cs"/>
              </a:defRPr>
            </a:pPr>
            <a:endParaRPr lang="en-CH"/>
          </a:p>
        </c:txPr>
        <c:crossAx val="9874344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ysClr val="windowText" lastClr="000000"/>
          </a:solidFill>
          <a:latin typeface="+mn-lt"/>
          <a:ea typeface="Fira Sans" panose="020B0503050000020004" pitchFamily="34" charset="0"/>
        </a:defRPr>
      </a:pPr>
      <a:endParaRPr lang="en-CH"/>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a:ln>
              <a:noFill/>
            </a:ln>
            <a:effectLst/>
          </c:spPr>
          <c:invertIfNegative val="0"/>
          <c:dLbls>
            <c:dLbl>
              <c:idx val="0"/>
              <c:tx>
                <c:rich>
                  <a:bodyPr/>
                  <a:lstStyle/>
                  <a:p>
                    <a:r>
                      <a:rPr lang="en-US"/>
                      <a:t>90%</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31476321538384677"/>
                      <c:h val="0.11248203239156074"/>
                    </c:manualLayout>
                  </c15:layout>
                  <c15:showDataLabelsRange val="0"/>
                </c:ext>
                <c:ext xmlns:c16="http://schemas.microsoft.com/office/drawing/2014/chart" uri="{C3380CC4-5D6E-409C-BE32-E72D297353CC}">
                  <c16:uniqueId val="{00000002-9DEE-4682-9D65-6AA6F45EC922}"/>
                </c:ext>
              </c:extLst>
            </c:dLbl>
            <c:dLbl>
              <c:idx val="1"/>
              <c:tx>
                <c:rich>
                  <a:bodyPr/>
                  <a:lstStyle/>
                  <a:p>
                    <a:r>
                      <a:rPr lang="en-US"/>
                      <a:t>89%</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31591871462158821"/>
                      <c:h val="0.11248203239156074"/>
                    </c:manualLayout>
                  </c15:layout>
                  <c15:showDataLabelsRange val="0"/>
                </c:ext>
                <c:ext xmlns:c16="http://schemas.microsoft.com/office/drawing/2014/chart" uri="{C3380CC4-5D6E-409C-BE32-E72D297353CC}">
                  <c16:uniqueId val="{00000001-9DEE-4682-9D65-6AA6F45EC922}"/>
                </c:ext>
              </c:extLst>
            </c:dLbl>
            <c:dLbl>
              <c:idx val="2"/>
              <c:tx>
                <c:rich>
                  <a:bodyPr/>
                  <a:lstStyle/>
                  <a:p>
                    <a:fld id="{23372F89-1C51-41FC-9118-FD9994DE1AE8}"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27571203429936553"/>
                      <c:h val="0.11248203239156074"/>
                    </c:manualLayout>
                  </c15:layout>
                  <c15:dlblFieldTable/>
                  <c15:showDataLabelsRange val="0"/>
                </c:ext>
                <c:ext xmlns:c16="http://schemas.microsoft.com/office/drawing/2014/chart" uri="{C3380CC4-5D6E-409C-BE32-E72D297353CC}">
                  <c16:uniqueId val="{00000000-9DEE-4682-9D65-6AA6F45EC922}"/>
                </c:ext>
              </c:extLst>
            </c:dLbl>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90</c:v>
                </c:pt>
                <c:pt idx="1">
                  <c:v>89</c:v>
                </c:pt>
                <c:pt idx="2">
                  <c:v>76</c:v>
                </c:pt>
              </c:numCache>
            </c:numRef>
          </c:val>
          <c:extLst>
            <c:ext xmlns:c16="http://schemas.microsoft.com/office/drawing/2014/chart" uri="{C3380CC4-5D6E-409C-BE32-E72D297353CC}">
              <c16:uniqueId val="{00000000-6D34-6C4D-94F2-50F00D341D57}"/>
            </c:ext>
          </c:extLst>
        </c:ser>
        <c:dLbls>
          <c:dLblPos val="inBase"/>
          <c:showLegendKey val="0"/>
          <c:showVal val="1"/>
          <c:showCatName val="0"/>
          <c:showSerName val="0"/>
          <c:showPercent val="0"/>
          <c:showBubbleSize val="0"/>
        </c:dLbls>
        <c:gapWidth val="14"/>
        <c:overlap val="30"/>
        <c:axId val="390190720"/>
        <c:axId val="390192432"/>
      </c:barChart>
      <c:catAx>
        <c:axId val="390190720"/>
        <c:scaling>
          <c:orientation val="minMax"/>
        </c:scaling>
        <c:delete val="1"/>
        <c:axPos val="l"/>
        <c:numFmt formatCode="General" sourceLinked="1"/>
        <c:majorTickMark val="none"/>
        <c:minorTickMark val="none"/>
        <c:tickLblPos val="nextTo"/>
        <c:crossAx val="390192432"/>
        <c:crosses val="autoZero"/>
        <c:auto val="1"/>
        <c:lblAlgn val="ctr"/>
        <c:lblOffset val="100"/>
        <c:noMultiLvlLbl val="0"/>
      </c:catAx>
      <c:valAx>
        <c:axId val="390192432"/>
        <c:scaling>
          <c:orientation val="minMax"/>
          <c:max val="100"/>
        </c:scaling>
        <c:delete val="1"/>
        <c:axPos val="b"/>
        <c:numFmt formatCode="General" sourceLinked="1"/>
        <c:majorTickMark val="out"/>
        <c:minorTickMark val="none"/>
        <c:tickLblPos val="nextTo"/>
        <c:crossAx val="390190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500" b="1"/>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a:ln>
              <a:noFill/>
            </a:ln>
            <a:effectLst/>
          </c:spPr>
          <c:invertIfNegative val="0"/>
          <c:dLbls>
            <c:dLbl>
              <c:idx val="0"/>
              <c:tx>
                <c:rich>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r>
                      <a:rPr lang="en-US"/>
                      <a:t>90%</a:t>
                    </a:r>
                  </a:p>
                </c:rich>
              </c:tx>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extLst>
                <c:ext xmlns:c15="http://schemas.microsoft.com/office/drawing/2012/chart" uri="{CE6537A1-D6FC-4f65-9D91-7224C49458BB}">
                  <c15:layout>
                    <c:manualLayout>
                      <c:w val="0.26859812546458411"/>
                      <c:h val="0.21334402011457182"/>
                    </c:manualLayout>
                  </c15:layout>
                  <c15:showDataLabelsRange val="0"/>
                </c:ext>
                <c:ext xmlns:c16="http://schemas.microsoft.com/office/drawing/2014/chart" uri="{C3380CC4-5D6E-409C-BE32-E72D297353CC}">
                  <c16:uniqueId val="{00000002-28CB-4CE3-B53C-DAACA2BB95EA}"/>
                </c:ext>
              </c:extLst>
            </c:dLbl>
            <c:dLbl>
              <c:idx val="1"/>
              <c:tx>
                <c:rich>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r>
                      <a:rPr lang="en-US"/>
                      <a:t>96%</a:t>
                    </a:r>
                  </a:p>
                </c:rich>
              </c:tx>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extLst>
                <c:ext xmlns:c15="http://schemas.microsoft.com/office/drawing/2012/chart" uri="{CE6537A1-D6FC-4f65-9D91-7224C49458BB}">
                  <c15:layout>
                    <c:manualLayout>
                      <c:w val="0.25380183093452752"/>
                      <c:h val="0.21334402011457182"/>
                    </c:manualLayout>
                  </c15:layout>
                  <c15:showDataLabelsRange val="0"/>
                </c:ext>
                <c:ext xmlns:c16="http://schemas.microsoft.com/office/drawing/2014/chart" uri="{C3380CC4-5D6E-409C-BE32-E72D297353CC}">
                  <c16:uniqueId val="{00000001-28CB-4CE3-B53C-DAACA2BB95EA}"/>
                </c:ext>
              </c:extLst>
            </c:dLbl>
            <c:dLbl>
              <c:idx val="2"/>
              <c:tx>
                <c:rich>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r>
                      <a:rPr lang="en-US" sz="2000"/>
                      <a:t>76%</a:t>
                    </a:r>
                  </a:p>
                </c:rich>
              </c:tx>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extLst>
                <c:ext xmlns:c15="http://schemas.microsoft.com/office/drawing/2012/chart" uri="{CE6537A1-D6FC-4f65-9D91-7224C49458BB}">
                  <c15:layout>
                    <c:manualLayout>
                      <c:w val="0.27494296307398375"/>
                      <c:h val="0.26377501397607733"/>
                    </c:manualLayout>
                  </c15:layout>
                  <c15:showDataLabelsRange val="0"/>
                </c:ext>
                <c:ext xmlns:c16="http://schemas.microsoft.com/office/drawing/2014/chart" uri="{C3380CC4-5D6E-409C-BE32-E72D297353CC}">
                  <c16:uniqueId val="{00000000-28CB-4CE3-B53C-DAACA2BB95EA}"/>
                </c:ext>
              </c:extLst>
            </c:dLbl>
            <c:spPr>
              <a:noFill/>
              <a:ln>
                <a:noFill/>
              </a:ln>
              <a:effectLst/>
            </c:spPr>
            <c:txPr>
              <a:bodyPr rot="0" spcFirstLastPara="1" vertOverflow="ellipsis" vert="horz" wrap="square" anchor="ctr" anchorCtr="1"/>
              <a:lstStyle/>
              <a:p>
                <a:pPr>
                  <a:defRPr sz="2500"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90</c:v>
                </c:pt>
                <c:pt idx="1">
                  <c:v>96</c:v>
                </c:pt>
                <c:pt idx="2">
                  <c:v>76</c:v>
                </c:pt>
              </c:numCache>
            </c:numRef>
          </c:val>
          <c:extLst>
            <c:ext xmlns:c16="http://schemas.microsoft.com/office/drawing/2014/chart" uri="{C3380CC4-5D6E-409C-BE32-E72D297353CC}">
              <c16:uniqueId val="{00000000-6D34-6C4D-94F2-50F00D341D57}"/>
            </c:ext>
          </c:extLst>
        </c:ser>
        <c:dLbls>
          <c:dLblPos val="inBase"/>
          <c:showLegendKey val="0"/>
          <c:showVal val="1"/>
          <c:showCatName val="0"/>
          <c:showSerName val="0"/>
          <c:showPercent val="0"/>
          <c:showBubbleSize val="0"/>
        </c:dLbls>
        <c:gapWidth val="14"/>
        <c:overlap val="30"/>
        <c:axId val="390190720"/>
        <c:axId val="390192432"/>
      </c:barChart>
      <c:catAx>
        <c:axId val="390190720"/>
        <c:scaling>
          <c:orientation val="minMax"/>
        </c:scaling>
        <c:delete val="1"/>
        <c:axPos val="l"/>
        <c:numFmt formatCode="General" sourceLinked="1"/>
        <c:majorTickMark val="none"/>
        <c:minorTickMark val="none"/>
        <c:tickLblPos val="nextTo"/>
        <c:crossAx val="390192432"/>
        <c:crosses val="autoZero"/>
        <c:auto val="1"/>
        <c:lblAlgn val="ctr"/>
        <c:lblOffset val="100"/>
        <c:noMultiLvlLbl val="0"/>
      </c:catAx>
      <c:valAx>
        <c:axId val="390192432"/>
        <c:scaling>
          <c:orientation val="minMax"/>
          <c:max val="100"/>
        </c:scaling>
        <c:delete val="1"/>
        <c:axPos val="b"/>
        <c:numFmt formatCode="General" sourceLinked="1"/>
        <c:majorTickMark val="out"/>
        <c:minorTickMark val="none"/>
        <c:tickLblPos val="nextTo"/>
        <c:crossAx val="390190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500" b="1">
          <a:solidFill>
            <a:schemeClr val="bg1"/>
          </a:solidFill>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a:ln>
              <a:noFill/>
            </a:ln>
            <a:effectLst/>
          </c:spPr>
          <c:invertIfNegative val="0"/>
          <c:dLbls>
            <c:dLbl>
              <c:idx val="0"/>
              <c:tx>
                <c:rich>
                  <a:bodyPr/>
                  <a:lstStyle/>
                  <a:p>
                    <a:r>
                      <a:rPr lang="en-US"/>
                      <a:t>93%</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27697615727809344"/>
                      <c:h val="0.11248203239156074"/>
                    </c:manualLayout>
                  </c15:layout>
                  <c15:showDataLabelsRange val="0"/>
                </c:ext>
                <c:ext xmlns:c16="http://schemas.microsoft.com/office/drawing/2014/chart" uri="{C3380CC4-5D6E-409C-BE32-E72D297353CC}">
                  <c16:uniqueId val="{00000001-8A76-4757-A35D-57F4A495EFFD}"/>
                </c:ext>
              </c:extLst>
            </c:dLbl>
            <c:dLbl>
              <c:idx val="1"/>
              <c:tx>
                <c:rich>
                  <a:bodyPr/>
                  <a:lstStyle/>
                  <a:p>
                    <a:fld id="{E76CB8D4-BA37-4588-ADA9-A85B08D1C1C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34788437286631935"/>
                      <c:h val="0.26377501397607733"/>
                    </c:manualLayout>
                  </c15:layout>
                  <c15:dlblFieldTable/>
                  <c15:showDataLabelsRange val="0"/>
                </c:ext>
                <c:ext xmlns:c16="http://schemas.microsoft.com/office/drawing/2014/chart" uri="{C3380CC4-5D6E-409C-BE32-E72D297353CC}">
                  <c16:uniqueId val="{00000000-83A0-8541-B3D6-520C9C736554}"/>
                </c:ext>
              </c:extLst>
            </c:dLbl>
            <c:dLbl>
              <c:idx val="2"/>
              <c:tx>
                <c:rich>
                  <a:bodyPr/>
                  <a:lstStyle/>
                  <a:p>
                    <a:r>
                      <a:rPr lang="en-US"/>
                      <a:t>83%</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24754480066975809"/>
                      <c:h val="0.21334402011457182"/>
                    </c:manualLayout>
                  </c15:layout>
                  <c15:showDataLabelsRange val="0"/>
                </c:ext>
                <c:ext xmlns:c16="http://schemas.microsoft.com/office/drawing/2014/chart" uri="{C3380CC4-5D6E-409C-BE32-E72D297353CC}">
                  <c16:uniqueId val="{00000000-8A76-4757-A35D-57F4A495EFFD}"/>
                </c:ext>
              </c:extLst>
            </c:dLbl>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93</c:v>
                </c:pt>
                <c:pt idx="1">
                  <c:v>100</c:v>
                </c:pt>
                <c:pt idx="2">
                  <c:v>83</c:v>
                </c:pt>
              </c:numCache>
            </c:numRef>
          </c:val>
          <c:extLst>
            <c:ext xmlns:c16="http://schemas.microsoft.com/office/drawing/2014/chart" uri="{C3380CC4-5D6E-409C-BE32-E72D297353CC}">
              <c16:uniqueId val="{00000000-6D34-6C4D-94F2-50F00D341D57}"/>
            </c:ext>
          </c:extLst>
        </c:ser>
        <c:dLbls>
          <c:dLblPos val="inBase"/>
          <c:showLegendKey val="0"/>
          <c:showVal val="1"/>
          <c:showCatName val="0"/>
          <c:showSerName val="0"/>
          <c:showPercent val="0"/>
          <c:showBubbleSize val="0"/>
        </c:dLbls>
        <c:gapWidth val="14"/>
        <c:overlap val="30"/>
        <c:axId val="390190720"/>
        <c:axId val="390192432"/>
      </c:barChart>
      <c:catAx>
        <c:axId val="390190720"/>
        <c:scaling>
          <c:orientation val="minMax"/>
        </c:scaling>
        <c:delete val="1"/>
        <c:axPos val="l"/>
        <c:numFmt formatCode="General" sourceLinked="1"/>
        <c:majorTickMark val="none"/>
        <c:minorTickMark val="none"/>
        <c:tickLblPos val="nextTo"/>
        <c:crossAx val="390192432"/>
        <c:crosses val="autoZero"/>
        <c:auto val="1"/>
        <c:lblAlgn val="ctr"/>
        <c:lblOffset val="100"/>
        <c:noMultiLvlLbl val="0"/>
      </c:catAx>
      <c:valAx>
        <c:axId val="390192432"/>
        <c:scaling>
          <c:orientation val="minMax"/>
          <c:max val="100"/>
        </c:scaling>
        <c:delete val="1"/>
        <c:axPos val="b"/>
        <c:numFmt formatCode="General" sourceLinked="1"/>
        <c:majorTickMark val="out"/>
        <c:minorTickMark val="none"/>
        <c:tickLblPos val="nextTo"/>
        <c:crossAx val="390190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500" b="1">
          <a:solidFill>
            <a:schemeClr val="bg1"/>
          </a:solidFill>
        </a:defRPr>
      </a:pPr>
      <a:endParaRPr lang="en-CH"/>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4D3C35"/>
            </a:solidFill>
            <a:ln w="38100">
              <a:noFill/>
            </a:ln>
          </c:spPr>
          <c:dPt>
            <c:idx val="0"/>
            <c:bubble3D val="0"/>
            <c:spPr>
              <a:solidFill>
                <a:srgbClr val="4D3C35"/>
              </a:solidFill>
              <a:ln w="38100">
                <a:noFill/>
              </a:ln>
              <a:effectLst/>
            </c:spPr>
            <c:extLst>
              <c:ext xmlns:c16="http://schemas.microsoft.com/office/drawing/2014/chart" uri="{C3380CC4-5D6E-409C-BE32-E72D297353CC}">
                <c16:uniqueId val="{00000001-07D1-CD45-B0A8-4B1C6C7DC8BE}"/>
              </c:ext>
            </c:extLst>
          </c:dPt>
          <c:dPt>
            <c:idx val="1"/>
            <c:bubble3D val="0"/>
            <c:spPr>
              <a:solidFill>
                <a:schemeClr val="bg1"/>
              </a:solidFill>
              <a:ln w="38100">
                <a:noFill/>
              </a:ln>
              <a:effectLst/>
            </c:spPr>
            <c:extLst>
              <c:ext xmlns:c16="http://schemas.microsoft.com/office/drawing/2014/chart" uri="{C3380CC4-5D6E-409C-BE32-E72D297353CC}">
                <c16:uniqueId val="{00000003-07D1-CD45-B0A8-4B1C6C7DC8BE}"/>
              </c:ext>
            </c:extLst>
          </c:dPt>
          <c:cat>
            <c:strRef>
              <c:f>Sheet1!$A$2:$A$3</c:f>
              <c:strCache>
                <c:ptCount val="2"/>
                <c:pt idx="0">
                  <c:v>1st Qtr</c:v>
                </c:pt>
                <c:pt idx="1">
                  <c:v>2nd Qtr</c:v>
                </c:pt>
              </c:strCache>
            </c:strRef>
          </c:cat>
          <c:val>
            <c:numRef>
              <c:f>Sheet1!$B$2:$B$3</c:f>
              <c:numCache>
                <c:formatCode>General</c:formatCode>
                <c:ptCount val="2"/>
                <c:pt idx="0">
                  <c:v>83</c:v>
                </c:pt>
                <c:pt idx="1">
                  <c:v>17</c:v>
                </c:pt>
              </c:numCache>
            </c:numRef>
          </c:val>
          <c:extLst>
            <c:ext xmlns:c16="http://schemas.microsoft.com/office/drawing/2014/chart" uri="{C3380CC4-5D6E-409C-BE32-E72D297353CC}">
              <c16:uniqueId val="{00000004-07D1-CD45-B0A8-4B1C6C7DC8B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DM Sans" pitchFamily="2" charset="77"/>
              </a:defRPr>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DM Sans" pitchFamily="2" charset="77"/>
              </a:defRPr>
            </a:lvl1pPr>
          </a:lstStyle>
          <a:p>
            <a:fld id="{E13DECD2-0E7E-488E-970F-63908CB52AFA}" type="datetimeFigureOut">
              <a:rPr lang="en-CH" smtClean="0"/>
              <a:pPr/>
              <a:t>21/02/2026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DM Sans" pitchFamily="2" charset="77"/>
              </a:defRPr>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DM Sans" pitchFamily="2" charset="77"/>
              </a:defRPr>
            </a:lvl1pPr>
          </a:lstStyle>
          <a:p>
            <a:fld id="{D74F1577-16E4-418F-88FC-8DF385B8A06D}" type="slidenum">
              <a:rPr lang="en-CH" smtClean="0"/>
              <a:pPr/>
              <a:t>‹#›</a:t>
            </a:fld>
            <a:endParaRPr lang="en-CH"/>
          </a:p>
        </p:txBody>
      </p:sp>
    </p:spTree>
    <p:extLst>
      <p:ext uri="{BB962C8B-B14F-4D97-AF65-F5344CB8AC3E}">
        <p14:creationId xmlns:p14="http://schemas.microsoft.com/office/powerpoint/2010/main" val="4025766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4F1577-16E4-418F-88FC-8DF385B8A06D}" type="slidenum">
              <a:rPr lang="en-CH" smtClean="0"/>
              <a:t>7</a:t>
            </a:fld>
            <a:endParaRPr lang="en-CH"/>
          </a:p>
        </p:txBody>
      </p:sp>
    </p:spTree>
    <p:extLst>
      <p:ext uri="{BB962C8B-B14F-4D97-AF65-F5344CB8AC3E}">
        <p14:creationId xmlns:p14="http://schemas.microsoft.com/office/powerpoint/2010/main" val="1585975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4F1577-16E4-418F-88FC-8DF385B8A06D}" type="slidenum">
              <a:rPr lang="en-CH" smtClean="0"/>
              <a:t>9</a:t>
            </a:fld>
            <a:endParaRPr lang="en-CH"/>
          </a:p>
        </p:txBody>
      </p:sp>
    </p:spTree>
    <p:extLst>
      <p:ext uri="{BB962C8B-B14F-4D97-AF65-F5344CB8AC3E}">
        <p14:creationId xmlns:p14="http://schemas.microsoft.com/office/powerpoint/2010/main" val="948740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A5EFF-6649-2A99-11F4-F49ECFD64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A725B-5F23-3B97-4464-F1223A56A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10118-35FE-5D6B-8550-1BCF8F9B59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90E200-FB69-FE33-807F-06961E3E38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768715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F1577-16E4-418F-88FC-8DF385B8A06D}"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347252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noProof="0">
                <a:solidFill>
                  <a:prstClr val="black"/>
                </a:solidFill>
                <a:latin typeface="DM Sans" pitchFamily="2" charset="77"/>
              </a:rPr>
              <a:t>Why PLOD3? Our work, and research related to the structure of collagens, led to the discovery of a potential new cosmetic target PLOD3, a key biological entity to assemble collagen. DSM research detected positive induction of PLOD3 gene-expression by SYN-AKE peptide in dermal fibroblast of a 63-year-old female donor.</a:t>
            </a:r>
            <a:endParaRPr lang="en-GB" noProof="0"/>
          </a:p>
          <a:p>
            <a:endParaRPr lang="en-GB" noProof="0"/>
          </a:p>
          <a:p>
            <a:pPr marL="0" marR="0" indent="0" algn="l" defTabSz="914400" rtl="0" eaLnBrk="1" fontAlgn="auto" latinLnBrk="0" hangingPunct="1">
              <a:lnSpc>
                <a:spcPct val="100000"/>
              </a:lnSpc>
              <a:spcBef>
                <a:spcPts val="0"/>
              </a:spcBef>
              <a:spcAft>
                <a:spcPts val="0"/>
              </a:spcAft>
              <a:buClrTx/>
              <a:buSzTx/>
              <a:buFontTx/>
              <a:buNone/>
              <a:tabLst/>
              <a:defRPr/>
            </a:pPr>
            <a:r>
              <a:rPr lang="en-GB" sz="1200" noProof="0">
                <a:solidFill>
                  <a:prstClr val="black"/>
                </a:solidFill>
                <a:latin typeface="DM Sans" pitchFamily="2" charset="77"/>
              </a:rPr>
              <a:t>Target found by bibliographies and gene-expression screening for SYN-AKE peptide on markers of extra cellular matrix synthesis. The screening was done on dermal fibroblasts of a young (18-year-old) and old (63-year-old) female donor. Gene-expression was measured by rt-PCR on a </a:t>
            </a:r>
            <a:r>
              <a:rPr lang="en-GB" sz="1200" noProof="0" err="1">
                <a:solidFill>
                  <a:prstClr val="black"/>
                </a:solidFill>
                <a:latin typeface="DM Sans" pitchFamily="2" charset="77"/>
              </a:rPr>
              <a:t>LightCycler</a:t>
            </a:r>
            <a:r>
              <a:rPr lang="en-GB" sz="1200" noProof="0">
                <a:solidFill>
                  <a:prstClr val="black"/>
                </a:solidFill>
                <a:latin typeface="DM Sans" pitchFamily="2" charset="77"/>
              </a:rPr>
              <a:t> device. Specific induction of PLOD3 by SYN-AKE peptide compared to main anti-aging benchmark peptide mix.</a:t>
            </a:r>
          </a:p>
          <a:p>
            <a:endParaRPr lang="en-GB" noProof="0"/>
          </a:p>
          <a:p>
            <a:r>
              <a:rPr lang="en-GB" noProof="0"/>
              <a:t>SYN-AKE was subjected to dermal fibroblasts of an 18-year-old and</a:t>
            </a:r>
            <a:r>
              <a:rPr lang="en-GB" baseline="0" noProof="0"/>
              <a:t> a 63-year-old female donor. Gene-expression of genes involved in extracellular matrix formation was studied. We identified an age-specific induction of gene PLOD3 by SYN-AKE.  PLOD3 and its protein product LH3 (</a:t>
            </a:r>
            <a:r>
              <a:rPr lang="en-GB" baseline="0" noProof="0" err="1"/>
              <a:t>Lysyl</a:t>
            </a:r>
            <a:r>
              <a:rPr lang="en-GB" baseline="0" noProof="0"/>
              <a:t> hydroxylase 3) is responsible for the formation and processing of pro-collagen molecules. It hence improves the quality of collagen fibres. SYN-STAR therefore complements our range of peptides involved in extracellular matrix formation like SYN-COLL which acts on the amount of collagen.</a:t>
            </a:r>
          </a:p>
          <a:p>
            <a:endParaRPr lang="en-GB" baseline="0" noProof="0"/>
          </a:p>
          <a:p>
            <a:r>
              <a:rPr lang="en-GB" noProof="0"/>
              <a:t>SYN-AKE peptide hence regulates the formation and processing of pro-collagen molecules in therefore improves collagen fibre quality. This should lead to a cosmetically relevant improvement of wrinkles and lead to smoother</a:t>
            </a:r>
            <a:r>
              <a:rPr lang="en-GB" baseline="0" noProof="0"/>
              <a:t> </a:t>
            </a:r>
            <a:r>
              <a:rPr lang="en-GB" noProof="0"/>
              <a:t>skin.</a:t>
            </a:r>
          </a:p>
          <a:p>
            <a:endParaRPr lang="en-GB" noProof="0"/>
          </a:p>
          <a:p>
            <a:r>
              <a:rPr lang="en-GB" sz="1200" b="0" i="0" u="none" strike="noStrike" kern="1200" baseline="0" noProof="0">
                <a:solidFill>
                  <a:schemeClr val="tx1"/>
                </a:solidFill>
                <a:latin typeface="Arial" charset="0"/>
                <a:ea typeface="+mn-ea"/>
                <a:cs typeface="Arial" charset="0"/>
              </a:rPr>
              <a:t>Figure 1.</a:t>
            </a:r>
          </a:p>
          <a:p>
            <a:r>
              <a:rPr lang="en-GB" sz="1200" b="0" i="0" u="none" strike="noStrike" kern="1200" baseline="0" noProof="0">
                <a:solidFill>
                  <a:schemeClr val="tx1"/>
                </a:solidFill>
                <a:latin typeface="Arial" charset="0"/>
                <a:ea typeface="+mn-ea"/>
                <a:cs typeface="Arial" charset="0"/>
              </a:rPr>
              <a:t>Gene-expression analysis of PLOD3 on dermal fibroblasts from a 63-year-old female donor (right) and an 18-year-old female donor (left). SYN-AKE peptide did induce PLOD3 in fibroblasts of a 63-year-old donor up to 387% in a dose-dependent manner. This induction was specific to the 63-year-old donor because it was not seen in fibroblasts from an 18-year-old donor (The decrease in expression at 500ppm in the 18-year-old donor is here considered background variation). TGF-beta served as positive control. The “benchmark”- mixture Palmitoyl oligopeptide and palmitoyl-tetrapeptide-7 had almost no effect on PLOD3 gene-expression. Measurements were done in duplicates. All measurements were done at non-cytotoxic concentrations of the compounds previously assessed by MTT-assay.</a:t>
            </a:r>
          </a:p>
          <a:p>
            <a:endParaRPr lang="en-GB" sz="1200" b="0" i="0" u="none" strike="noStrike" kern="1200" baseline="0" noProof="0">
              <a:solidFill>
                <a:schemeClr val="tx1"/>
              </a:solidFill>
              <a:latin typeface="Arial" charset="0"/>
              <a:ea typeface="+mn-ea"/>
              <a:cs typeface="Arial" charset="0"/>
            </a:endParaRPr>
          </a:p>
          <a:p>
            <a:r>
              <a:rPr lang="en-GB" sz="1200" b="0" i="0" u="none" strike="noStrike" kern="1200" baseline="0" noProof="0">
                <a:solidFill>
                  <a:schemeClr val="tx1"/>
                </a:solidFill>
                <a:latin typeface="Arial" charset="0"/>
                <a:ea typeface="+mn-ea"/>
                <a:cs typeface="Arial" charset="0"/>
              </a:rPr>
              <a:t>10 ppm = 0.001%</a:t>
            </a:r>
          </a:p>
          <a:p>
            <a:r>
              <a:rPr lang="en-GB" sz="1200" b="0" i="0" u="none" strike="noStrike" kern="1200" baseline="0" noProof="0">
                <a:solidFill>
                  <a:schemeClr val="tx1"/>
                </a:solidFill>
                <a:latin typeface="Arial" charset="0"/>
                <a:ea typeface="+mn-ea"/>
                <a:cs typeface="Arial" charset="0"/>
              </a:rPr>
              <a:t>100 ppm = 0.01%</a:t>
            </a:r>
          </a:p>
          <a:p>
            <a:r>
              <a:rPr lang="en-GB" sz="1200" b="0" i="0" u="none" strike="noStrike" kern="1200" baseline="0" noProof="0">
                <a:solidFill>
                  <a:schemeClr val="tx1"/>
                </a:solidFill>
                <a:latin typeface="Arial" charset="0"/>
                <a:ea typeface="+mn-ea"/>
                <a:cs typeface="Arial" charset="0"/>
              </a:rPr>
              <a:t>500 ppm = 0.05%</a:t>
            </a:r>
            <a:endParaRPr lang="en-GB" noProof="0"/>
          </a:p>
          <a:p>
            <a:endParaRPr lang="en-GB" noProof="0"/>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F1577-16E4-418F-88FC-8DF385B8A06D}"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228123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a:t>Human dermal fibroblasts were treated with test compounds or controls as indicated and incubated for 48 hours. Collagen III was detected using an antibody directed to collagen III in fixed cells. Hyaluronic acid was measured in the supernatant using an ELISA kit (Echelon K-1200).</a:t>
            </a:r>
          </a:p>
          <a:p>
            <a:endParaRPr lang="en-GB" noProof="0"/>
          </a:p>
          <a:p>
            <a:r>
              <a:rPr lang="en-GB" noProof="0"/>
              <a:t>100 </a:t>
            </a:r>
            <a:r>
              <a:rPr lang="en-GB" noProof="0" err="1"/>
              <a:t>uM</a:t>
            </a:r>
            <a:r>
              <a:rPr lang="en-GB" noProof="0"/>
              <a:t> = 0.005%</a:t>
            </a:r>
          </a:p>
          <a:p>
            <a:r>
              <a:rPr lang="en-GB" noProof="0"/>
              <a:t>50 </a:t>
            </a:r>
            <a:r>
              <a:rPr lang="en-GB" noProof="0" err="1"/>
              <a:t>uM</a:t>
            </a:r>
            <a:r>
              <a:rPr lang="en-GB" noProof="0"/>
              <a:t> = 0.0025%</a:t>
            </a:r>
          </a:p>
          <a:p>
            <a:r>
              <a:rPr lang="en-GB" noProof="0"/>
              <a:t>3.16 </a:t>
            </a:r>
            <a:r>
              <a:rPr lang="en-GB" noProof="0" err="1"/>
              <a:t>uM</a:t>
            </a:r>
            <a:r>
              <a:rPr lang="en-GB" noProof="0"/>
              <a:t> = 0.000158%</a:t>
            </a:r>
          </a:p>
          <a:p>
            <a:endParaRPr lang="en-GB" noProof="0"/>
          </a:p>
          <a:p>
            <a:r>
              <a:rPr lang="en-GB" noProof="0"/>
              <a:t>10 ng/ml = 0.001%</a:t>
            </a:r>
          </a:p>
        </p:txBody>
      </p:sp>
      <p:sp>
        <p:nvSpPr>
          <p:cNvPr id="4" name="Slide Number Placeholder 3"/>
          <p:cNvSpPr>
            <a:spLocks noGrp="1"/>
          </p:cNvSpPr>
          <p:nvPr>
            <p:ph type="sldNum" sz="quarter" idx="5"/>
          </p:nvPr>
        </p:nvSpPr>
        <p:spPr/>
        <p:txBody>
          <a:bodyPr/>
          <a:lstStyle/>
          <a:p>
            <a:fld id="{D74F1577-16E4-418F-88FC-8DF385B8A06D}" type="slidenum">
              <a:rPr lang="en-CH" smtClean="0"/>
              <a:t>18</a:t>
            </a:fld>
            <a:endParaRPr lang="en-CH"/>
          </a:p>
        </p:txBody>
      </p:sp>
    </p:spTree>
    <p:extLst>
      <p:ext uri="{BB962C8B-B14F-4D97-AF65-F5344CB8AC3E}">
        <p14:creationId xmlns:p14="http://schemas.microsoft.com/office/powerpoint/2010/main" val="3194759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latin typeface="DM Sans" pitchFamily="2" charset="77"/>
              </a:rPr>
              <a:t>Why DPP4? </a:t>
            </a:r>
          </a:p>
          <a:p>
            <a:pPr marL="171450" indent="-171450" algn="just">
              <a:buFont typeface="Arial" panose="020B0604020202020204" pitchFamily="34" charset="0"/>
              <a:buChar char="•"/>
            </a:pPr>
            <a:r>
              <a:rPr lang="en-US" sz="1200">
                <a:solidFill>
                  <a:prstClr val="black"/>
                </a:solidFill>
                <a:latin typeface="DM Sans" pitchFamily="2" charset="77"/>
              </a:rPr>
              <a:t>DPP4 (</a:t>
            </a:r>
            <a:r>
              <a:rPr lang="en-US" sz="1200" err="1">
                <a:solidFill>
                  <a:prstClr val="black"/>
                </a:solidFill>
                <a:latin typeface="DM Sans" pitchFamily="2" charset="77"/>
              </a:rPr>
              <a:t>dipeptidylpeptidase</a:t>
            </a:r>
            <a:r>
              <a:rPr lang="en-US" sz="1200">
                <a:solidFill>
                  <a:prstClr val="black"/>
                </a:solidFill>
                <a:latin typeface="DM Sans" pitchFamily="2" charset="77"/>
              </a:rPr>
              <a:t> 4) identified as a novel potential target linked to sebaceous gland activity. </a:t>
            </a:r>
          </a:p>
          <a:p>
            <a:pPr marL="171450" indent="-171450" algn="just">
              <a:buFont typeface="Arial" panose="020B0604020202020204" pitchFamily="34" charset="0"/>
              <a:buChar char="•"/>
            </a:pPr>
            <a:r>
              <a:rPr lang="en-US" sz="1200">
                <a:solidFill>
                  <a:prstClr val="black"/>
                </a:solidFill>
                <a:latin typeface="DM Sans" pitchFamily="2" charset="77"/>
              </a:rPr>
              <a:t>It is a key protease in various skin-based biological processes and its excess activity can result in sebum over-production, inflammation, keratinocyte hyper-proliferation and delayed wound healing. </a:t>
            </a:r>
          </a:p>
          <a:p>
            <a:pPr marL="171450" indent="-171450" algn="just">
              <a:buFont typeface="Arial" panose="020B0604020202020204" pitchFamily="34" charset="0"/>
              <a:buChar char="•"/>
            </a:pPr>
            <a:r>
              <a:rPr lang="en-US" sz="1200">
                <a:solidFill>
                  <a:prstClr val="black"/>
                </a:solidFill>
                <a:latin typeface="DM Sans" pitchFamily="2" charset="77"/>
              </a:rPr>
              <a:t>Visible effects of DPP4 overactivity include: greasy, shiny skin, irritation, redness, pimples and small lesions in skin. These skin imperfections are further impaired by pollution and finally accelerate the aging process.</a:t>
            </a:r>
          </a:p>
          <a:p>
            <a:endParaRPr lang="de-CH"/>
          </a:p>
          <a:p>
            <a:endParaRPr lang="en-GB"/>
          </a:p>
        </p:txBody>
      </p:sp>
      <p:sp>
        <p:nvSpPr>
          <p:cNvPr id="4" name="Slide Number Placeholder 3"/>
          <p:cNvSpPr>
            <a:spLocks noGrp="1"/>
          </p:cNvSpPr>
          <p:nvPr>
            <p:ph type="sldNum" sz="quarter" idx="5"/>
          </p:nvPr>
        </p:nvSpPr>
        <p:spPr/>
        <p:txBody>
          <a:bodyPr/>
          <a:lstStyle/>
          <a:p>
            <a:fld id="{D74F1577-16E4-418F-88FC-8DF385B8A06D}" type="slidenum">
              <a:rPr lang="en-CH" smtClean="0"/>
              <a:t>19</a:t>
            </a:fld>
            <a:endParaRPr lang="en-CH"/>
          </a:p>
        </p:txBody>
      </p:sp>
    </p:spTree>
    <p:extLst>
      <p:ext uri="{BB962C8B-B14F-4D97-AF65-F5344CB8AC3E}">
        <p14:creationId xmlns:p14="http://schemas.microsoft.com/office/powerpoint/2010/main" val="3632478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100 ppm = 0.01%</a:t>
            </a:r>
          </a:p>
          <a:p>
            <a:r>
              <a:rPr lang="en-GB"/>
              <a:t>50 ppm = 0.005%</a:t>
            </a:r>
          </a:p>
          <a:p>
            <a:r>
              <a:rPr lang="en-GB"/>
              <a:t>etc.</a:t>
            </a:r>
          </a:p>
          <a:p>
            <a:endParaRPr lang="en-GB"/>
          </a:p>
          <a:p>
            <a:r>
              <a:rPr lang="en-GB"/>
              <a:t>DPP4 activity and inhibition was measured using a kit (</a:t>
            </a:r>
            <a:r>
              <a:rPr lang="en-GB" err="1"/>
              <a:t>Abnova</a:t>
            </a:r>
            <a:r>
              <a:rPr lang="en-GB"/>
              <a:t>, KA1311) containing human recombinant DPP4. </a:t>
            </a:r>
            <a:r>
              <a:rPr lang="en-US"/>
              <a:t>The assay uses the fluorogenic substrate, Gly-Pro-</a:t>
            </a:r>
            <a:r>
              <a:rPr lang="en-US" err="1"/>
              <a:t>Aminomethylcoumarin</a:t>
            </a:r>
            <a:r>
              <a:rPr lang="en-US"/>
              <a:t> (AMC), to measure </a:t>
            </a:r>
          </a:p>
          <a:p>
            <a:r>
              <a:rPr lang="en-US"/>
              <a:t>DPP (IV) activity. Cleavage of the peptide bond by DPP releases the free AMC group, resulting in fluorescence that can be analyzed using an excitation wavelength of 350-360 nm and an emission wavelength of 450-465 nm. </a:t>
            </a:r>
          </a:p>
          <a:p>
            <a:endParaRPr lang="en-US"/>
          </a:p>
          <a:p>
            <a:r>
              <a:rPr lang="en-US"/>
              <a:t>**p&lt;0.01 vs benchmark peptide</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F1577-16E4-418F-88FC-8DF385B8A06D}"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905901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4F1577-16E4-418F-88FC-8DF385B8A06D}" type="slidenum">
              <a:rPr lang="en-CH" smtClean="0"/>
              <a:t>21</a:t>
            </a:fld>
            <a:endParaRPr lang="en-CH"/>
          </a:p>
        </p:txBody>
      </p:sp>
    </p:spTree>
    <p:extLst>
      <p:ext uri="{BB962C8B-B14F-4D97-AF65-F5344CB8AC3E}">
        <p14:creationId xmlns:p14="http://schemas.microsoft.com/office/powerpoint/2010/main" val="2390308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4F1577-16E4-418F-88FC-8DF385B8A06D}" type="slidenum">
              <a:rPr lang="en-CH" smtClean="0"/>
              <a:t>23</a:t>
            </a:fld>
            <a:endParaRPr lang="en-CH"/>
          </a:p>
        </p:txBody>
      </p:sp>
    </p:spTree>
    <p:extLst>
      <p:ext uri="{BB962C8B-B14F-4D97-AF65-F5344CB8AC3E}">
        <p14:creationId xmlns:p14="http://schemas.microsoft.com/office/powerpoint/2010/main" val="2024620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500"/>
              </a:spcAft>
            </a:pPr>
            <a:r>
              <a:rPr lang="en-US" sz="1200" spc="125">
                <a:solidFill>
                  <a:srgbClr val="4F626B"/>
                </a:solidFill>
                <a:cs typeface="Fira Sans"/>
              </a:rPr>
              <a:t>Study design: </a:t>
            </a:r>
          </a:p>
          <a:p>
            <a:pPr>
              <a:spcAft>
                <a:spcPts val="1500"/>
              </a:spcAft>
            </a:pPr>
            <a:r>
              <a:rPr lang="en-US" sz="1200" spc="125">
                <a:solidFill>
                  <a:srgbClr val="4F626B"/>
                </a:solidFill>
                <a:cs typeface="Fira Sans"/>
              </a:rPr>
              <a:t>Double blind and intra-individual study</a:t>
            </a:r>
          </a:p>
          <a:p>
            <a:pPr>
              <a:spcAft>
                <a:spcPts val="1500"/>
              </a:spcAft>
            </a:pPr>
            <a:r>
              <a:rPr lang="en-US" sz="1200" spc="125">
                <a:solidFill>
                  <a:srgbClr val="4F626B"/>
                </a:solidFill>
                <a:cs typeface="Fira Sans"/>
              </a:rPr>
              <a:t>Before / After measurements</a:t>
            </a:r>
          </a:p>
          <a:p>
            <a:pPr>
              <a:spcAft>
                <a:spcPts val="1500"/>
              </a:spcAft>
            </a:pPr>
            <a:r>
              <a:rPr lang="en-US" sz="1200" spc="125">
                <a:solidFill>
                  <a:srgbClr val="4F626B"/>
                </a:solidFill>
                <a:cs typeface="Fira Sans"/>
              </a:rPr>
              <a:t>15 volunteers per group (female, age 41-60)</a:t>
            </a:r>
          </a:p>
          <a:p>
            <a:pPr>
              <a:spcAft>
                <a:spcPts val="1500"/>
              </a:spcAft>
            </a:pPr>
            <a:r>
              <a:rPr lang="en-US" sz="1200" spc="125">
                <a:solidFill>
                  <a:srgbClr val="4F626B"/>
                </a:solidFill>
                <a:cs typeface="Fira Sans"/>
              </a:rPr>
              <a:t>28 days applied twice daily on face</a:t>
            </a:r>
          </a:p>
          <a:p>
            <a:pPr>
              <a:spcAft>
                <a:spcPts val="1500"/>
              </a:spcAft>
            </a:pPr>
            <a:r>
              <a:rPr lang="en-US" sz="1200" spc="125">
                <a:solidFill>
                  <a:srgbClr val="4F626B"/>
                </a:solidFill>
                <a:cs typeface="Fira Sans"/>
              </a:rPr>
              <a:t>Evaluation of anti-wrinkle effect with Primos 3D®.</a:t>
            </a:r>
          </a:p>
          <a:p>
            <a:pPr>
              <a:spcAft>
                <a:spcPts val="1500"/>
              </a:spcAft>
            </a:pPr>
            <a:r>
              <a:rPr lang="en-US" sz="1200" spc="125">
                <a:solidFill>
                  <a:srgbClr val="4F626B"/>
                </a:solidFill>
                <a:cs typeface="Fira Sans"/>
              </a:rPr>
              <a:t>Crow‘s feet and forehead</a:t>
            </a:r>
          </a:p>
          <a:p>
            <a:pPr>
              <a:spcAft>
                <a:spcPts val="1500"/>
              </a:spcAft>
            </a:pPr>
            <a:r>
              <a:rPr lang="en-US" sz="1200" spc="125">
                <a:solidFill>
                  <a:srgbClr val="4F626B"/>
                </a:solidFill>
                <a:cs typeface="Fira Sans"/>
              </a:rPr>
              <a:t>SYN®-AKE (4%) compared to Acetyl hexapeptide-3 solution (10%) - equals the commercial product-, and Placebo</a:t>
            </a:r>
          </a:p>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F1577-16E4-418F-88FC-8DF385B8A06D}" type="slidenum">
              <a:rPr kumimoji="0" lang="en-CH"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H"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489520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Fira Sans" panose="020B0503050000020004" pitchFamily="34" charset="0"/>
                <a:ea typeface="+mn-ea"/>
                <a:cs typeface="+mn-cs"/>
              </a:rPr>
              <a:t>Result of the self-assessment questionnaire as returned by the daughter group for the SYN</a:t>
            </a:r>
            <a:r>
              <a:rPr lang="en-GB" sz="1200" b="0" i="0" kern="1200" baseline="30000">
                <a:solidFill>
                  <a:schemeClr val="tx1"/>
                </a:solidFill>
                <a:effectLst/>
                <a:latin typeface="Fira Sans" panose="020B0503050000020004" pitchFamily="34" charset="0"/>
                <a:ea typeface="+mn-ea"/>
                <a:cs typeface="+mn-cs"/>
              </a:rPr>
              <a:t>®</a:t>
            </a:r>
            <a:r>
              <a:rPr lang="en-GB" sz="1200" b="0" i="0" kern="1200">
                <a:solidFill>
                  <a:schemeClr val="tx1"/>
                </a:solidFill>
                <a:effectLst/>
                <a:latin typeface="Fira Sans" panose="020B0503050000020004" pitchFamily="34" charset="0"/>
                <a:ea typeface="+mn-ea"/>
                <a:cs typeface="+mn-cs"/>
              </a:rPr>
              <a:t>-AKE formulation.</a:t>
            </a:r>
            <a:endParaRPr lang="de-CH"/>
          </a:p>
          <a:p>
            <a:endParaRPr lang="it-IT"/>
          </a:p>
        </p:txBody>
      </p:sp>
      <p:sp>
        <p:nvSpPr>
          <p:cNvPr id="4" name="Slide Number Placeholder 3"/>
          <p:cNvSpPr>
            <a:spLocks noGrp="1"/>
          </p:cNvSpPr>
          <p:nvPr>
            <p:ph type="sldNum" sz="quarter" idx="5"/>
          </p:nvPr>
        </p:nvSpPr>
        <p:spPr/>
        <p:txBody>
          <a:bodyPr/>
          <a:lstStyle/>
          <a:p>
            <a:fld id="{FDEA1EC3-38D3-9F43-B1F0-97D892A72D0C}" type="slidenum">
              <a:rPr lang="en-US" smtClean="0"/>
              <a:pPr/>
              <a:t>26</a:t>
            </a:fld>
            <a:endParaRPr lang="en-US"/>
          </a:p>
        </p:txBody>
      </p:sp>
    </p:spTree>
    <p:extLst>
      <p:ext uri="{BB962C8B-B14F-4D97-AF65-F5344CB8AC3E}">
        <p14:creationId xmlns:p14="http://schemas.microsoft.com/office/powerpoint/2010/main" val="660484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a:t>Wrinkles in the mother group were measured on the forehead using </a:t>
            </a:r>
            <a:r>
              <a:rPr lang="en-GB" baseline="0" noProof="0" err="1"/>
              <a:t>Primos</a:t>
            </a:r>
            <a:r>
              <a:rPr lang="en-GB" baseline="30000" noProof="0" err="1"/>
              <a:t>lite</a:t>
            </a:r>
            <a:r>
              <a:rPr lang="en-GB" noProof="0"/>
              <a:t> 3D imaging device. Average forehead wrinkle count decreases by 1 after 2 weeks, and 2 wrinkles after 4 weeks in the 4% SYN®-AKE group. The VISIA images on the left shows a before and after of a distinct volunteer.</a:t>
            </a:r>
          </a:p>
          <a:p>
            <a:endParaRPr lang="it-IT"/>
          </a:p>
        </p:txBody>
      </p:sp>
      <p:sp>
        <p:nvSpPr>
          <p:cNvPr id="4" name="Slide Number Placeholder 3"/>
          <p:cNvSpPr>
            <a:spLocks noGrp="1"/>
          </p:cNvSpPr>
          <p:nvPr>
            <p:ph type="sldNum" sz="quarter" idx="5"/>
          </p:nvPr>
        </p:nvSpPr>
        <p:spPr/>
        <p:txBody>
          <a:bodyPr/>
          <a:lstStyle/>
          <a:p>
            <a:fld id="{D74F1577-16E4-418F-88FC-8DF385B8A06D}" type="slidenum">
              <a:rPr lang="en-CH" smtClean="0"/>
              <a:t>28</a:t>
            </a:fld>
            <a:endParaRPr lang="en-CH"/>
          </a:p>
        </p:txBody>
      </p:sp>
    </p:spTree>
    <p:extLst>
      <p:ext uri="{BB962C8B-B14F-4D97-AF65-F5344CB8AC3E}">
        <p14:creationId xmlns:p14="http://schemas.microsoft.com/office/powerpoint/2010/main" val="1366112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a:t>At baseline and week 4, </a:t>
            </a:r>
            <a:r>
              <a:rPr lang="en-GB" b="1" noProof="0"/>
              <a:t>mothers</a:t>
            </a:r>
            <a:r>
              <a:rPr lang="en-GB" noProof="0"/>
              <a:t> were asked to assume an angry face as much as possible.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a:t>Graphs: Wrinkles on images were measured using a dedicated algorithm. Mean delta of baseline to 4 weeks for all volunteers is shown. A significant decrease in wrinkle severity compared to placebo is seen in the 4% SYN®-AKE group.</a:t>
            </a:r>
          </a:p>
          <a:p>
            <a:endParaRPr lang="en-GB" noProof="0"/>
          </a:p>
          <a:p>
            <a:r>
              <a:rPr lang="en-GB" noProof="0"/>
              <a:t>Images: computer based wrinkle segmentation shows a decrease in wrinkle formation after 4 weeks application of the 4% SYN®-AKE formulation on the glabella. Images show a representative volunteer.</a:t>
            </a:r>
          </a:p>
          <a:p>
            <a:endParaRPr lang="it-IT"/>
          </a:p>
        </p:txBody>
      </p:sp>
      <p:sp>
        <p:nvSpPr>
          <p:cNvPr id="4" name="Slide Number Placeholder 3"/>
          <p:cNvSpPr>
            <a:spLocks noGrp="1"/>
          </p:cNvSpPr>
          <p:nvPr>
            <p:ph type="sldNum" sz="quarter" idx="5"/>
          </p:nvPr>
        </p:nvSpPr>
        <p:spPr/>
        <p:txBody>
          <a:bodyPr/>
          <a:lstStyle/>
          <a:p>
            <a:fld id="{D74F1577-16E4-418F-88FC-8DF385B8A06D}" type="slidenum">
              <a:rPr lang="en-CH" smtClean="0"/>
              <a:t>29</a:t>
            </a:fld>
            <a:endParaRPr lang="en-CH"/>
          </a:p>
        </p:txBody>
      </p:sp>
    </p:spTree>
    <p:extLst>
      <p:ext uri="{BB962C8B-B14F-4D97-AF65-F5344CB8AC3E}">
        <p14:creationId xmlns:p14="http://schemas.microsoft.com/office/powerpoint/2010/main" val="2302418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u="none" strike="noStrike" kern="1200" cap="none" spc="0" normalizeH="0" baseline="0" noProof="0">
                <a:ln>
                  <a:noFill/>
                </a:ln>
                <a:solidFill>
                  <a:prstClr val="black"/>
                </a:solidFill>
                <a:effectLst/>
                <a:uLnTx/>
                <a:uFillTx/>
                <a:latin typeface="DM Sans" pitchFamily="2" charset="77"/>
                <a:ea typeface="+mn-ea"/>
                <a:cs typeface="+mn-cs"/>
              </a:rPr>
              <a:t>Wrinkles in the mother group were measured on the crow’s feet using </a:t>
            </a:r>
            <a:r>
              <a:rPr kumimoji="0" lang="en-GB" sz="1200" u="none" strike="noStrike" kern="1200" cap="none" spc="0" normalizeH="0" baseline="0" noProof="0" err="1">
                <a:ln>
                  <a:noFill/>
                </a:ln>
                <a:solidFill>
                  <a:prstClr val="black"/>
                </a:solidFill>
                <a:effectLst/>
                <a:uLnTx/>
                <a:uFillTx/>
                <a:latin typeface="DM Sans" pitchFamily="2" charset="77"/>
                <a:ea typeface="+mn-ea"/>
                <a:cs typeface="+mn-cs"/>
              </a:rPr>
              <a:t>Primos</a:t>
            </a:r>
            <a:r>
              <a:rPr kumimoji="0" lang="en-GB" sz="1200" u="none" strike="noStrike" kern="1200" cap="none" spc="0" normalizeH="0" baseline="30000" noProof="0" err="1">
                <a:ln>
                  <a:noFill/>
                </a:ln>
                <a:solidFill>
                  <a:prstClr val="black"/>
                </a:solidFill>
                <a:effectLst/>
                <a:uLnTx/>
                <a:uFillTx/>
                <a:latin typeface="DM Sans" pitchFamily="2" charset="77"/>
                <a:ea typeface="+mn-ea"/>
                <a:cs typeface="+mn-cs"/>
              </a:rPr>
              <a:t>lite</a:t>
            </a:r>
            <a:r>
              <a:rPr kumimoji="0" lang="en-GB" sz="1200" u="none" strike="noStrike" kern="1200" cap="none" spc="0" normalizeH="0" baseline="0" noProof="0">
                <a:ln>
                  <a:noFill/>
                </a:ln>
                <a:solidFill>
                  <a:prstClr val="black"/>
                </a:solidFill>
                <a:effectLst/>
                <a:uLnTx/>
                <a:uFillTx/>
                <a:latin typeface="DM Sans" pitchFamily="2" charset="77"/>
                <a:ea typeface="+mn-ea"/>
                <a:cs typeface="+mn-cs"/>
              </a:rPr>
              <a:t> 3D imaging device. Average crow’s feet wrinkle </a:t>
            </a:r>
            <a:r>
              <a:rPr kumimoji="0" lang="en-GB" sz="1200" u="none" strike="noStrike" kern="1200" cap="none" spc="0" normalizeH="0" baseline="0" noProof="0" err="1">
                <a:ln>
                  <a:noFill/>
                </a:ln>
                <a:solidFill>
                  <a:prstClr val="black"/>
                </a:solidFill>
                <a:effectLst/>
                <a:uLnTx/>
                <a:uFillTx/>
                <a:latin typeface="DM Sans" pitchFamily="2" charset="77"/>
                <a:ea typeface="+mn-ea"/>
                <a:cs typeface="+mn-cs"/>
              </a:rPr>
              <a:t>lenght</a:t>
            </a:r>
            <a:r>
              <a:rPr kumimoji="0" lang="en-GB" sz="1200" u="none" strike="noStrike" kern="1200" cap="none" spc="0" normalizeH="0" baseline="0" noProof="0">
                <a:ln>
                  <a:noFill/>
                </a:ln>
                <a:solidFill>
                  <a:prstClr val="black"/>
                </a:solidFill>
                <a:effectLst/>
                <a:uLnTx/>
                <a:uFillTx/>
                <a:latin typeface="DM Sans" pitchFamily="2" charset="77"/>
                <a:ea typeface="+mn-ea"/>
                <a:cs typeface="+mn-cs"/>
              </a:rPr>
              <a:t> decreases by almost half a </a:t>
            </a:r>
            <a:r>
              <a:rPr kumimoji="0" lang="en-GB" sz="1200" u="none" strike="noStrike" kern="1200" cap="none" spc="0" normalizeH="0" baseline="0" noProof="0" err="1">
                <a:ln>
                  <a:noFill/>
                </a:ln>
                <a:solidFill>
                  <a:prstClr val="black"/>
                </a:solidFill>
                <a:effectLst/>
                <a:uLnTx/>
                <a:uFillTx/>
                <a:latin typeface="DM Sans" pitchFamily="2" charset="77"/>
                <a:ea typeface="+mn-ea"/>
                <a:cs typeface="+mn-cs"/>
              </a:rPr>
              <a:t>centimeter</a:t>
            </a:r>
            <a:r>
              <a:rPr kumimoji="0" lang="en-GB" sz="1200" u="none" strike="noStrike" kern="1200" cap="none" spc="0" normalizeH="0" baseline="0" noProof="0">
                <a:ln>
                  <a:noFill/>
                </a:ln>
                <a:solidFill>
                  <a:prstClr val="black"/>
                </a:solidFill>
                <a:effectLst/>
                <a:uLnTx/>
                <a:uFillTx/>
                <a:latin typeface="DM Sans" pitchFamily="2" charset="77"/>
                <a:ea typeface="+mn-ea"/>
                <a:cs typeface="+mn-cs"/>
              </a:rPr>
              <a:t> after 4 weeks in the 4% SYN®-AKE group. The VISIA images on show before and after of a distinct volunteer. </a:t>
            </a:r>
          </a:p>
          <a:p>
            <a:endParaRPr lang="it-IT"/>
          </a:p>
        </p:txBody>
      </p:sp>
      <p:sp>
        <p:nvSpPr>
          <p:cNvPr id="4" name="Slide Number Placeholder 3"/>
          <p:cNvSpPr>
            <a:spLocks noGrp="1"/>
          </p:cNvSpPr>
          <p:nvPr>
            <p:ph type="sldNum" sz="quarter" idx="5"/>
          </p:nvPr>
        </p:nvSpPr>
        <p:spPr/>
        <p:txBody>
          <a:bodyPr/>
          <a:lstStyle/>
          <a:p>
            <a:fld id="{D74F1577-16E4-418F-88FC-8DF385B8A06D}" type="slidenum">
              <a:rPr lang="en-CH" smtClean="0"/>
              <a:t>30</a:t>
            </a:fld>
            <a:endParaRPr lang="en-CH"/>
          </a:p>
        </p:txBody>
      </p:sp>
    </p:spTree>
    <p:extLst>
      <p:ext uri="{BB962C8B-B14F-4D97-AF65-F5344CB8AC3E}">
        <p14:creationId xmlns:p14="http://schemas.microsoft.com/office/powerpoint/2010/main" val="2178111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Shown are mean values in percentages. Wrinkles on forehead are day 0 to day 28. Mouth frown lines, vertical lines</a:t>
            </a:r>
            <a:r>
              <a:rPr lang="en-US" baseline="0"/>
              <a:t> on upper lip and shine on forehead are day0 to day 7. All wrinkle parameters were on Caucasian skin (fair skin). Gloss was on Asian skin (dark skin).</a:t>
            </a:r>
          </a:p>
          <a:p>
            <a:r>
              <a:rPr lang="en-US" baseline="0"/>
              <a:t>On mouth frown lines and vertical lines SYN-STAR was significantly better than placebo. (Mann-</a:t>
            </a:r>
            <a:r>
              <a:rPr lang="en-US" baseline="0" err="1"/>
              <a:t>Whiteney</a:t>
            </a:r>
            <a:r>
              <a:rPr lang="en-US" baseline="0"/>
              <a:t> test)</a:t>
            </a:r>
          </a:p>
          <a:p>
            <a:r>
              <a:rPr lang="en-US" baseline="0"/>
              <a:t>On wrinkles on forehead and shine SYN-STAR was significantly changed against day 0.</a:t>
            </a:r>
            <a:endParaRPr lang="en-US"/>
          </a:p>
          <a:p>
            <a:endParaRPr lang="de-CH"/>
          </a:p>
        </p:txBody>
      </p:sp>
      <p:sp>
        <p:nvSpPr>
          <p:cNvPr id="4" name="Slide Number Placeholder 3"/>
          <p:cNvSpPr>
            <a:spLocks noGrp="1"/>
          </p:cNvSpPr>
          <p:nvPr>
            <p:ph type="sldNum" sz="quarter" idx="5"/>
          </p:nvPr>
        </p:nvSpPr>
        <p:spPr/>
        <p:txBody>
          <a:bodyPr/>
          <a:lstStyle/>
          <a:p>
            <a:fld id="{D74F1577-16E4-418F-88FC-8DF385B8A06D}" type="slidenum">
              <a:rPr lang="en-CH" smtClean="0"/>
              <a:t>31</a:t>
            </a:fld>
            <a:endParaRPr lang="en-CH"/>
          </a:p>
        </p:txBody>
      </p:sp>
    </p:spTree>
    <p:extLst>
      <p:ext uri="{BB962C8B-B14F-4D97-AF65-F5344CB8AC3E}">
        <p14:creationId xmlns:p14="http://schemas.microsoft.com/office/powerpoint/2010/main" val="1929525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DM Sans" pitchFamily="2" charset="77"/>
                <a:ea typeface="+mn-ea"/>
                <a:cs typeface="+mn-cs"/>
              </a:rPr>
              <a:t>Expert grading results on the forehead, the nasolabial folds and the marionette lines (smiling lines in the corner of the mouth). </a:t>
            </a:r>
          </a:p>
          <a:p>
            <a:r>
              <a:rPr lang="en-GB" sz="1200" kern="1200">
                <a:solidFill>
                  <a:schemeClr val="tx1"/>
                </a:solidFill>
                <a:effectLst/>
                <a:latin typeface="DM Sans" pitchFamily="2" charset="77"/>
                <a:ea typeface="+mn-ea"/>
                <a:cs typeface="+mn-cs"/>
              </a:rPr>
              <a:t>Expert grading: The volunteers sit in front of an expert grader (dermatologist or similar) which grades wrinkles according to a wrinkle grading scale of 0 (no wrinkles) to 9 (severe wrinkles). </a:t>
            </a:r>
            <a:endParaRPr lang="de-CH"/>
          </a:p>
          <a:p>
            <a:endParaRPr lang="it-IT"/>
          </a:p>
          <a:p>
            <a:endParaRPr lang="en-GB"/>
          </a:p>
        </p:txBody>
      </p:sp>
      <p:sp>
        <p:nvSpPr>
          <p:cNvPr id="4" name="Slide Number Placeholder 3"/>
          <p:cNvSpPr>
            <a:spLocks noGrp="1"/>
          </p:cNvSpPr>
          <p:nvPr>
            <p:ph type="sldNum" sz="quarter" idx="5"/>
          </p:nvPr>
        </p:nvSpPr>
        <p:spPr/>
        <p:txBody>
          <a:bodyPr/>
          <a:lstStyle/>
          <a:p>
            <a:fld id="{D74F1577-16E4-418F-88FC-8DF385B8A06D}" type="slidenum">
              <a:rPr lang="en-CH" smtClean="0"/>
              <a:t>32</a:t>
            </a:fld>
            <a:endParaRPr lang="en-CH"/>
          </a:p>
        </p:txBody>
      </p:sp>
    </p:spTree>
    <p:extLst>
      <p:ext uri="{BB962C8B-B14F-4D97-AF65-F5344CB8AC3E}">
        <p14:creationId xmlns:p14="http://schemas.microsoft.com/office/powerpoint/2010/main" val="4078435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D74F1577-16E4-418F-88FC-8DF385B8A06D}" type="slidenum">
              <a:rPr lang="en-CH" smtClean="0"/>
              <a:t>34</a:t>
            </a:fld>
            <a:endParaRPr lang="en-CH"/>
          </a:p>
        </p:txBody>
      </p:sp>
    </p:spTree>
    <p:extLst>
      <p:ext uri="{BB962C8B-B14F-4D97-AF65-F5344CB8AC3E}">
        <p14:creationId xmlns:p14="http://schemas.microsoft.com/office/powerpoint/2010/main" val="221860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Fira Sans" panose="020B0503050000020004" pitchFamily="34" charset="0"/>
                <a:ea typeface="+mn-ea"/>
                <a:cs typeface="+mn-cs"/>
              </a:rPr>
              <a:t>Interpolating daughter and mother data, we assume a linear aging progression for wrinkle 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Fira Sans" panose="020B0503050000020004" pitchFamily="34" charset="0"/>
                <a:ea typeface="+mn-ea"/>
                <a:cs typeface="+mn-cs"/>
              </a:rPr>
              <a:t>Average decrease in wrinkle volume of the responders of the daughter and mother group are displayed. After 4 weeks using SYN®-AKE, the linear age progression line crosses the visibility threshold at about 40 years of age, thus 5 years later.</a:t>
            </a:r>
            <a:endParaRPr lang="it-IT"/>
          </a:p>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480968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500"/>
              </a:spcAft>
            </a:pPr>
            <a:r>
              <a:rPr lang="en-US" sz="1200" spc="125">
                <a:solidFill>
                  <a:srgbClr val="4F626B"/>
                </a:solidFill>
                <a:cs typeface="Fira Sans"/>
              </a:rPr>
              <a:t>Benchmark: Acetyl Hexapeptide Solution</a:t>
            </a:r>
          </a:p>
          <a:p>
            <a:pPr>
              <a:spcAft>
                <a:spcPts val="1500"/>
              </a:spcAft>
            </a:pPr>
            <a:endParaRPr lang="en-US" sz="1200" spc="125">
              <a:solidFill>
                <a:srgbClr val="4F626B"/>
              </a:solidFill>
              <a:cs typeface="Fira Sans"/>
            </a:endParaRPr>
          </a:p>
          <a:p>
            <a:pPr>
              <a:spcAft>
                <a:spcPts val="1500"/>
              </a:spcAft>
            </a:pPr>
            <a:r>
              <a:rPr lang="en-US" sz="1200" spc="125">
                <a:solidFill>
                  <a:srgbClr val="4F626B"/>
                </a:solidFill>
                <a:cs typeface="Fira Sans"/>
              </a:rPr>
              <a:t>Study design: </a:t>
            </a:r>
          </a:p>
          <a:p>
            <a:pPr>
              <a:spcAft>
                <a:spcPts val="1500"/>
              </a:spcAft>
            </a:pPr>
            <a:r>
              <a:rPr lang="en-US" sz="1200" spc="125">
                <a:solidFill>
                  <a:srgbClr val="4F626B"/>
                </a:solidFill>
                <a:cs typeface="Fira Sans"/>
              </a:rPr>
              <a:t>Double blind and intra-individual study</a:t>
            </a:r>
          </a:p>
          <a:p>
            <a:pPr>
              <a:spcAft>
                <a:spcPts val="1500"/>
              </a:spcAft>
            </a:pPr>
            <a:r>
              <a:rPr lang="en-US" sz="1200" spc="125">
                <a:solidFill>
                  <a:srgbClr val="4F626B"/>
                </a:solidFill>
                <a:cs typeface="Fira Sans"/>
              </a:rPr>
              <a:t>Before / After measurements</a:t>
            </a:r>
          </a:p>
          <a:p>
            <a:pPr>
              <a:spcAft>
                <a:spcPts val="1500"/>
              </a:spcAft>
            </a:pPr>
            <a:r>
              <a:rPr lang="en-US" sz="1200" spc="125">
                <a:solidFill>
                  <a:srgbClr val="4F626B"/>
                </a:solidFill>
                <a:cs typeface="Fira Sans"/>
              </a:rPr>
              <a:t>15 volunteers per group (female, age 41-60)</a:t>
            </a:r>
          </a:p>
          <a:p>
            <a:pPr>
              <a:spcAft>
                <a:spcPts val="1500"/>
              </a:spcAft>
            </a:pPr>
            <a:r>
              <a:rPr lang="en-US" sz="1200" spc="125">
                <a:solidFill>
                  <a:srgbClr val="4F626B"/>
                </a:solidFill>
                <a:cs typeface="Fira Sans"/>
              </a:rPr>
              <a:t>28 days applied twice daily on face</a:t>
            </a:r>
          </a:p>
          <a:p>
            <a:pPr>
              <a:spcAft>
                <a:spcPts val="1500"/>
              </a:spcAft>
            </a:pPr>
            <a:r>
              <a:rPr lang="en-US" sz="1200" spc="125">
                <a:solidFill>
                  <a:srgbClr val="4F626B"/>
                </a:solidFill>
                <a:cs typeface="Fira Sans"/>
              </a:rPr>
              <a:t>Evaluation of anti-wrinkle effect with Primos 3D®.</a:t>
            </a:r>
          </a:p>
          <a:p>
            <a:pPr>
              <a:spcAft>
                <a:spcPts val="1500"/>
              </a:spcAft>
            </a:pPr>
            <a:r>
              <a:rPr lang="en-US" sz="1200" spc="125">
                <a:solidFill>
                  <a:srgbClr val="4F626B"/>
                </a:solidFill>
                <a:cs typeface="Fira Sans"/>
              </a:rPr>
              <a:t>Crow‘s feet and forehead</a:t>
            </a:r>
          </a:p>
          <a:p>
            <a:pPr>
              <a:spcAft>
                <a:spcPts val="1500"/>
              </a:spcAft>
            </a:pPr>
            <a:r>
              <a:rPr lang="en-US" sz="1200" spc="125">
                <a:solidFill>
                  <a:srgbClr val="4F626B"/>
                </a:solidFill>
                <a:cs typeface="Fira Sans"/>
              </a:rPr>
              <a:t>SYN®-AKE (4%) compared to Acetyl hexapeptide-3 solution (10%) - equals the commercial product-, and Placebo</a:t>
            </a:r>
          </a:p>
          <a:p>
            <a:endParaRPr lang="it-IT"/>
          </a:p>
          <a:p>
            <a:endParaRPr lang="en-GB"/>
          </a:p>
        </p:txBody>
      </p:sp>
      <p:sp>
        <p:nvSpPr>
          <p:cNvPr id="4" name="Slide Number Placeholder 3"/>
          <p:cNvSpPr>
            <a:spLocks noGrp="1"/>
          </p:cNvSpPr>
          <p:nvPr>
            <p:ph type="sldNum" sz="quarter" idx="5"/>
          </p:nvPr>
        </p:nvSpPr>
        <p:spPr/>
        <p:txBody>
          <a:bodyPr/>
          <a:lstStyle/>
          <a:p>
            <a:fld id="{D74F1577-16E4-418F-88FC-8DF385B8A06D}" type="slidenum">
              <a:rPr lang="en-CH" smtClean="0"/>
              <a:t>37</a:t>
            </a:fld>
            <a:endParaRPr lang="en-CH"/>
          </a:p>
        </p:txBody>
      </p:sp>
    </p:spTree>
    <p:extLst>
      <p:ext uri="{BB962C8B-B14F-4D97-AF65-F5344CB8AC3E}">
        <p14:creationId xmlns:p14="http://schemas.microsoft.com/office/powerpoint/2010/main" val="49320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4F1577-16E4-418F-88FC-8DF385B8A06D}" type="slidenum">
              <a:rPr kumimoji="0" lang="en-CH"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CH"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3854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D74F1577-16E4-418F-88FC-8DF385B8A06D}" type="slidenum">
              <a:rPr lang="en-CH" smtClean="0"/>
              <a:pPr/>
              <a:t>43</a:t>
            </a:fld>
            <a:endParaRPr lang="en-CH"/>
          </a:p>
        </p:txBody>
      </p:sp>
    </p:spTree>
    <p:extLst>
      <p:ext uri="{BB962C8B-B14F-4D97-AF65-F5344CB8AC3E}">
        <p14:creationId xmlns:p14="http://schemas.microsoft.com/office/powerpoint/2010/main" val="2486466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22984497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2352747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1670790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79478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327129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Tree>
    <p:extLst>
      <p:ext uri="{BB962C8B-B14F-4D97-AF65-F5344CB8AC3E}">
        <p14:creationId xmlns:p14="http://schemas.microsoft.com/office/powerpoint/2010/main" val="1962962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CF52F2FC-93C3-B65C-8B87-BFBA7E25AD04}"/>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Slide title</a:t>
            </a:r>
            <a:endParaRPr lang="en-US"/>
          </a:p>
        </p:txBody>
      </p:sp>
    </p:spTree>
    <p:extLst>
      <p:ext uri="{BB962C8B-B14F-4D97-AF65-F5344CB8AC3E}">
        <p14:creationId xmlns:p14="http://schemas.microsoft.com/office/powerpoint/2010/main" val="3650867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44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5B8CB190-4A7D-2C47-4F39-0B1397C625F4}"/>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Slide title</a:t>
            </a:r>
            <a:endParaRPr lang="en-US"/>
          </a:p>
        </p:txBody>
      </p:sp>
    </p:spTree>
    <p:extLst>
      <p:ext uri="{BB962C8B-B14F-4D97-AF65-F5344CB8AC3E}">
        <p14:creationId xmlns:p14="http://schemas.microsoft.com/office/powerpoint/2010/main" val="334625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Placeholder 1">
            <a:extLst>
              <a:ext uri="{FF2B5EF4-FFF2-40B4-BE49-F238E27FC236}">
                <a16:creationId xmlns:a16="http://schemas.microsoft.com/office/drawing/2014/main" id="{2552FDC1-E295-3DFD-B377-9B504FC1AC7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Slide title</a:t>
            </a:r>
            <a:endParaRPr lang="en-US"/>
          </a:p>
        </p:txBody>
      </p:sp>
    </p:spTree>
    <p:extLst>
      <p:ext uri="{BB962C8B-B14F-4D97-AF65-F5344CB8AC3E}">
        <p14:creationId xmlns:p14="http://schemas.microsoft.com/office/powerpoint/2010/main" val="3025994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44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Placeholder 1">
            <a:extLst>
              <a:ext uri="{FF2B5EF4-FFF2-40B4-BE49-F238E27FC236}">
                <a16:creationId xmlns:a16="http://schemas.microsoft.com/office/drawing/2014/main" id="{2C9E5D68-720D-AD17-ADC2-FF9721612A63}"/>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Slide title</a:t>
            </a:r>
            <a:endParaRPr lang="en-US"/>
          </a:p>
        </p:txBody>
      </p:sp>
    </p:spTree>
    <p:extLst>
      <p:ext uri="{BB962C8B-B14F-4D97-AF65-F5344CB8AC3E}">
        <p14:creationId xmlns:p14="http://schemas.microsoft.com/office/powerpoint/2010/main" val="2357295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Placeholder 1">
            <a:extLst>
              <a:ext uri="{FF2B5EF4-FFF2-40B4-BE49-F238E27FC236}">
                <a16:creationId xmlns:a16="http://schemas.microsoft.com/office/drawing/2014/main" id="{9C417ADB-C5AC-DCED-3200-E0F7A4C27562}"/>
              </a:ext>
            </a:extLst>
          </p:cNvPr>
          <p:cNvSpPr>
            <a:spLocks noGrp="1"/>
          </p:cNvSpPr>
          <p:nvPr>
            <p:ph type="title"/>
          </p:nvPr>
        </p:nvSpPr>
        <p:spPr>
          <a:xfrm>
            <a:off x="302400" y="302400"/>
            <a:ext cx="5500869" cy="326073"/>
          </a:xfrm>
          <a:prstGeom prst="rect">
            <a:avLst/>
          </a:prstGeom>
        </p:spPr>
        <p:txBody>
          <a:bodyPr vert="horz" lIns="0" tIns="0" rIns="0" bIns="0" rtlCol="0" anchor="t" anchorCtr="0">
            <a:noAutofit/>
          </a:bodyPr>
          <a:lstStyle/>
          <a:p>
            <a:r>
              <a:rPr lang="en-GB"/>
              <a:t>Slide title</a:t>
            </a:r>
            <a:endParaRPr lang="en-US"/>
          </a:p>
        </p:txBody>
      </p:sp>
    </p:spTree>
    <p:extLst>
      <p:ext uri="{BB962C8B-B14F-4D97-AF65-F5344CB8AC3E}">
        <p14:creationId xmlns:p14="http://schemas.microsoft.com/office/powerpoint/2010/main" val="3890291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itle Placeholder 1">
            <a:extLst>
              <a:ext uri="{FF2B5EF4-FFF2-40B4-BE49-F238E27FC236}">
                <a16:creationId xmlns:a16="http://schemas.microsoft.com/office/drawing/2014/main" id="{AFE31C6F-74BE-0668-47E6-159CAFEE0AAC}"/>
              </a:ext>
            </a:extLst>
          </p:cNvPr>
          <p:cNvSpPr>
            <a:spLocks noGrp="1"/>
          </p:cNvSpPr>
          <p:nvPr>
            <p:ph type="title"/>
          </p:nvPr>
        </p:nvSpPr>
        <p:spPr>
          <a:xfrm>
            <a:off x="302400" y="302401"/>
            <a:ext cx="3083594" cy="341060"/>
          </a:xfrm>
          <a:prstGeom prst="rect">
            <a:avLst/>
          </a:prstGeom>
        </p:spPr>
        <p:txBody>
          <a:bodyPr vert="horz" lIns="0" tIns="0" rIns="0" bIns="0" rtlCol="0" anchor="t" anchorCtr="0">
            <a:noAutofit/>
          </a:bodyPr>
          <a:lstStyle/>
          <a:p>
            <a:r>
              <a:rPr lang="en-GB"/>
              <a:t>Slide title</a:t>
            </a:r>
            <a:endParaRPr lang="en-US"/>
          </a:p>
        </p:txBody>
      </p:sp>
    </p:spTree>
    <p:extLst>
      <p:ext uri="{BB962C8B-B14F-4D97-AF65-F5344CB8AC3E}">
        <p14:creationId xmlns:p14="http://schemas.microsoft.com/office/powerpoint/2010/main" val="1216702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 name="Title Placeholder 1">
            <a:extLst>
              <a:ext uri="{FF2B5EF4-FFF2-40B4-BE49-F238E27FC236}">
                <a16:creationId xmlns:a16="http://schemas.microsoft.com/office/drawing/2014/main" id="{44B46461-63AD-0391-905D-DDE15DEB3F26}"/>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Slide title</a:t>
            </a:r>
            <a:endParaRPr lang="en-US"/>
          </a:p>
        </p:txBody>
      </p:sp>
    </p:spTree>
    <p:extLst>
      <p:ext uri="{BB962C8B-B14F-4D97-AF65-F5344CB8AC3E}">
        <p14:creationId xmlns:p14="http://schemas.microsoft.com/office/powerpoint/2010/main" val="910382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itle Placeholder 1">
            <a:extLst>
              <a:ext uri="{FF2B5EF4-FFF2-40B4-BE49-F238E27FC236}">
                <a16:creationId xmlns:a16="http://schemas.microsoft.com/office/drawing/2014/main" id="{4F57625C-2351-0F22-2F1E-D37938F8CC07}"/>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Slide title</a:t>
            </a:r>
            <a:endParaRPr lang="en-US"/>
          </a:p>
        </p:txBody>
      </p:sp>
    </p:spTree>
    <p:extLst>
      <p:ext uri="{BB962C8B-B14F-4D97-AF65-F5344CB8AC3E}">
        <p14:creationId xmlns:p14="http://schemas.microsoft.com/office/powerpoint/2010/main" val="1648901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Placeholder 1">
            <a:extLst>
              <a:ext uri="{FF2B5EF4-FFF2-40B4-BE49-F238E27FC236}">
                <a16:creationId xmlns:a16="http://schemas.microsoft.com/office/drawing/2014/main" id="{23E132BE-AAC3-DF6E-9913-23EBE4AC79F4}"/>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Slide title</a:t>
            </a:r>
            <a:endParaRPr lang="en-US"/>
          </a:p>
        </p:txBody>
      </p:sp>
    </p:spTree>
    <p:extLst>
      <p:ext uri="{BB962C8B-B14F-4D97-AF65-F5344CB8AC3E}">
        <p14:creationId xmlns:p14="http://schemas.microsoft.com/office/powerpoint/2010/main" val="26855676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D23744A1-49D9-7F62-0786-6C02C2AAACAB}"/>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35877592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983312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FC4D-D761-C0CD-CCA1-6417C32BE8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H"/>
          </a:p>
        </p:txBody>
      </p:sp>
      <p:sp>
        <p:nvSpPr>
          <p:cNvPr id="3" name="Subtitle 2">
            <a:extLst>
              <a:ext uri="{FF2B5EF4-FFF2-40B4-BE49-F238E27FC236}">
                <a16:creationId xmlns:a16="http://schemas.microsoft.com/office/drawing/2014/main" id="{6C340D78-C880-EF8A-298E-F473C1823C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E1E38CFD-5916-2688-FB6C-DED13637C691}"/>
              </a:ext>
            </a:extLst>
          </p:cNvPr>
          <p:cNvSpPr>
            <a:spLocks noGrp="1"/>
          </p:cNvSpPr>
          <p:nvPr>
            <p:ph type="dt" sz="half" idx="10"/>
          </p:nvPr>
        </p:nvSpPr>
        <p:spPr/>
        <p:txBody>
          <a:bodyPr/>
          <a:lstStyle/>
          <a:p>
            <a:fld id="{895DB022-3516-4EB9-BFE6-3EF35920622B}" type="datetimeFigureOut">
              <a:rPr lang="en-CH" smtClean="0"/>
              <a:t>21/02/2026</a:t>
            </a:fld>
            <a:endParaRPr lang="en-CH"/>
          </a:p>
        </p:txBody>
      </p:sp>
      <p:sp>
        <p:nvSpPr>
          <p:cNvPr id="5" name="Footer Placeholder 4">
            <a:extLst>
              <a:ext uri="{FF2B5EF4-FFF2-40B4-BE49-F238E27FC236}">
                <a16:creationId xmlns:a16="http://schemas.microsoft.com/office/drawing/2014/main" id="{E32DB0D9-9D7E-2906-3646-F9AE4B6C8150}"/>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85729609-CDC5-2F03-50CF-E4D290AB7C4B}"/>
              </a:ext>
            </a:extLst>
          </p:cNvPr>
          <p:cNvSpPr>
            <a:spLocks noGrp="1"/>
          </p:cNvSpPr>
          <p:nvPr>
            <p:ph type="sldNum" sz="quarter" idx="12"/>
          </p:nvPr>
        </p:nvSpPr>
        <p:spPr/>
        <p:txBody>
          <a:bodyPr/>
          <a:lstStyle/>
          <a:p>
            <a:fld id="{F227497B-0EBB-4B76-A5EA-7779C446EB6A}" type="slidenum">
              <a:rPr lang="en-CH" smtClean="0"/>
              <a:t>‹#›</a:t>
            </a:fld>
            <a:endParaRPr lang="en-CH"/>
          </a:p>
        </p:txBody>
      </p:sp>
    </p:spTree>
    <p:extLst>
      <p:ext uri="{BB962C8B-B14F-4D97-AF65-F5344CB8AC3E}">
        <p14:creationId xmlns:p14="http://schemas.microsoft.com/office/powerpoint/2010/main" val="1293898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7882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1">
            <a:extLst>
              <a:ext uri="{96DAC541-7B7A-43D3-8B79-37D633B846F1}">
                <asvg:svgBlip xmlns:asvg="http://schemas.microsoft.com/office/drawing/2016/SVG/main" r:embed="rId2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2" name="Title Placeholder 1">
            <a:extLst>
              <a:ext uri="{FF2B5EF4-FFF2-40B4-BE49-F238E27FC236}">
                <a16:creationId xmlns:a16="http://schemas.microsoft.com/office/drawing/2014/main" id="{A71ED8E7-3AAC-F050-4F02-1BDFB7196A0E}"/>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Slide title</a:t>
            </a:r>
            <a:endParaRPr lang="en-US"/>
          </a:p>
        </p:txBody>
      </p:sp>
    </p:spTree>
    <p:extLst>
      <p:ext uri="{BB962C8B-B14F-4D97-AF65-F5344CB8AC3E}">
        <p14:creationId xmlns:p14="http://schemas.microsoft.com/office/powerpoint/2010/main" val="2500341519"/>
      </p:ext>
    </p:extLst>
  </p:cSld>
  <p:clrMap bg1="lt1" tx1="dk1" bg2="lt2" tx2="dk2" accent1="accent1" accent2="accent2" accent3="accent3" accent4="accent4" accent5="accent5" accent6="accent6" hlink="hlink" folHlink="folHlink"/>
  <p:sldLayoutIdLst>
    <p:sldLayoutId id="2147484019" r:id="rId1"/>
    <p:sldLayoutId id="2147484023" r:id="rId2"/>
    <p:sldLayoutId id="2147484024" r:id="rId3"/>
    <p:sldLayoutId id="2147484026" r:id="rId4"/>
    <p:sldLayoutId id="2147484027" r:id="rId5"/>
    <p:sldLayoutId id="2147484028" r:id="rId6"/>
    <p:sldLayoutId id="2147484046" r:id="rId7"/>
    <p:sldLayoutId id="2147484029" r:id="rId8"/>
    <p:sldLayoutId id="2147484030" r:id="rId9"/>
    <p:sldLayoutId id="2147484031" r:id="rId10"/>
    <p:sldLayoutId id="2147484034" r:id="rId11"/>
    <p:sldLayoutId id="2147484036" r:id="rId12"/>
    <p:sldLayoutId id="2147484037" r:id="rId13"/>
    <p:sldLayoutId id="2147484038" r:id="rId14"/>
    <p:sldLayoutId id="2147484040" r:id="rId15"/>
    <p:sldLayoutId id="2147484041" r:id="rId16"/>
    <p:sldLayoutId id="2147484188" r:id="rId17"/>
    <p:sldLayoutId id="2147484190" r:id="rId18"/>
    <p:sldLayoutId id="2147484192" r:id="rId19"/>
  </p:sldLayoutIdLst>
  <p:hf hdr="0"/>
  <p:txStyles>
    <p:title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slideLayout" Target="../slideLayouts/slideLayout9.xml"/><Relationship Id="rId7" Type="http://schemas.openxmlformats.org/officeDocument/2006/relationships/image" Target="../media/image3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9.xml"/><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38.png"/><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38.png"/><Relationship Id="rId4" Type="http://schemas.openxmlformats.org/officeDocument/2006/relationships/image" Target="../media/image45.sv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6.png"/><Relationship Id="rId4"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0.jpeg"/><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chart" Target="../charts/chart3.xml"/><Relationship Id="rId7" Type="http://schemas.openxmlformats.org/officeDocument/2006/relationships/image" Target="../media/image51.png"/><Relationship Id="rId2" Type="http://schemas.openxmlformats.org/officeDocument/2006/relationships/chart" Target="../charts/chart2.xml"/><Relationship Id="rId1" Type="http://schemas.openxmlformats.org/officeDocument/2006/relationships/slideLayout" Target="../slideLayouts/slideLayout9.xml"/><Relationship Id="rId6" Type="http://schemas.openxmlformats.org/officeDocument/2006/relationships/chart" Target="../charts/chart5.xml"/><Relationship Id="rId5" Type="http://schemas.openxmlformats.org/officeDocument/2006/relationships/image" Target="../media/image11.png"/><Relationship Id="rId10" Type="http://schemas.openxmlformats.org/officeDocument/2006/relationships/image" Target="../media/image54.png"/><Relationship Id="rId4" Type="http://schemas.openxmlformats.org/officeDocument/2006/relationships/chart" Target="../charts/chart4.xml"/><Relationship Id="rId9"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jpe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63.sv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67.svg"/><Relationship Id="rId5" Type="http://schemas.openxmlformats.org/officeDocument/2006/relationships/image" Target="../media/image66.png"/><Relationship Id="rId10" Type="http://schemas.openxmlformats.org/officeDocument/2006/relationships/image" Target="../media/image71.jpeg"/><Relationship Id="rId4" Type="http://schemas.openxmlformats.org/officeDocument/2006/relationships/image" Target="../media/image65.svg"/><Relationship Id="rId9" Type="http://schemas.openxmlformats.org/officeDocument/2006/relationships/image" Target="../media/image70.jpeg"/></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78.jpeg"/><Relationship Id="rId4" Type="http://schemas.openxmlformats.org/officeDocument/2006/relationships/image" Target="../media/image77.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jpeg"/><Relationship Id="rId9" Type="http://schemas.openxmlformats.org/officeDocument/2006/relationships/image" Target="../media/image85.svg"/></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9.xml"/><Relationship Id="rId1" Type="http://schemas.openxmlformats.org/officeDocument/2006/relationships/slideLayout" Target="../slideLayouts/slideLayout19.xml"/><Relationship Id="rId6" Type="http://schemas.openxmlformats.org/officeDocument/2006/relationships/image" Target="../media/image89.png"/><Relationship Id="rId5" Type="http://schemas.openxmlformats.org/officeDocument/2006/relationships/image" Target="../media/image88.svg"/><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92.png"/><Relationship Id="rId4" Type="http://schemas.openxmlformats.org/officeDocument/2006/relationships/image" Target="../media/image91.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94.jpeg"/></Relationships>
</file>

<file path=ppt/slides/_rels/slide4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8.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sv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applying a dropper on her face&#10;&#10;AI-generated content may be incorrect.">
            <a:extLst>
              <a:ext uri="{FF2B5EF4-FFF2-40B4-BE49-F238E27FC236}">
                <a16:creationId xmlns:a16="http://schemas.microsoft.com/office/drawing/2014/main" id="{782C8B76-3708-7375-5C9C-366AE57331E6}"/>
              </a:ext>
            </a:extLst>
          </p:cNvPr>
          <p:cNvPicPr>
            <a:picLocks noGrp="1" noChangeAspect="1"/>
          </p:cNvPicPr>
          <p:nvPr>
            <p:ph type="pic" sz="quarter" idx="25"/>
          </p:nvPr>
        </p:nvPicPr>
        <p:blipFill>
          <a:blip r:embed="rId2" cstate="screen">
            <a:extLst>
              <a:ext uri="{28A0092B-C50C-407E-A947-70E740481C1C}">
                <a14:useLocalDpi xmlns:a14="http://schemas.microsoft.com/office/drawing/2010/main"/>
              </a:ext>
            </a:extLst>
          </a:blip>
          <a:srcRect/>
          <a:stretch>
            <a:fillRect/>
          </a:stretch>
        </p:blipFill>
        <p:spPr/>
      </p:pic>
      <p:sp>
        <p:nvSpPr>
          <p:cNvPr id="2" name="TextBox 1">
            <a:extLst>
              <a:ext uri="{FF2B5EF4-FFF2-40B4-BE49-F238E27FC236}">
                <a16:creationId xmlns:a16="http://schemas.microsoft.com/office/drawing/2014/main" id="{EA1C5B36-2399-B52E-1CE9-FDC05B1D8CA4}"/>
              </a:ext>
            </a:extLst>
          </p:cNvPr>
          <p:cNvSpPr txBox="1"/>
          <p:nvPr/>
        </p:nvSpPr>
        <p:spPr>
          <a:xfrm>
            <a:off x="206453" y="6019624"/>
            <a:ext cx="1293573"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February 2026</a:t>
            </a:r>
            <a:endParaRPr lang="en-CH" sz="1100" dirty="0">
              <a:solidFill>
                <a:schemeClr val="bg1"/>
              </a:solidFill>
            </a:endParaRPr>
          </a:p>
        </p:txBody>
      </p:sp>
    </p:spTree>
    <p:extLst>
      <p:ext uri="{BB962C8B-B14F-4D97-AF65-F5344CB8AC3E}">
        <p14:creationId xmlns:p14="http://schemas.microsoft.com/office/powerpoint/2010/main" val="277038123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4">
            <a:extLst>
              <a:ext uri="{FF2B5EF4-FFF2-40B4-BE49-F238E27FC236}">
                <a16:creationId xmlns:a16="http://schemas.microsoft.com/office/drawing/2014/main" id="{56271065-A157-2EB5-9D45-2BCC5772C3B5}"/>
              </a:ext>
            </a:extLst>
          </p:cNvPr>
          <p:cNvSpPr>
            <a:spLocks noGrp="1"/>
          </p:cNvSpPr>
          <p:nvPr>
            <p:ph type="body" sz="quarter" idx="24"/>
          </p:nvPr>
        </p:nvSpPr>
        <p:spPr>
          <a:xfrm>
            <a:off x="0" y="1957261"/>
            <a:ext cx="737419" cy="478387"/>
          </a:xfrm>
          <a:solidFill>
            <a:srgbClr val="B3978F"/>
          </a:solidFill>
        </p:spPr>
        <p:txBody>
          <a:bodyPr wrap="square" lIns="302400" tIns="72000" rIns="180000" bIns="36000" anchor="ctr" anchorCtr="0">
            <a:spAutoFit/>
          </a:bodyPr>
          <a:lstStyle/>
          <a:p>
            <a:pPr algn="ctr"/>
            <a:r>
              <a:rPr lang="en-US" sz="2400"/>
              <a:t>2</a:t>
            </a:r>
          </a:p>
        </p:txBody>
      </p:sp>
      <p:pic>
        <p:nvPicPr>
          <p:cNvPr id="41" name="Picture Placeholder 40" descr="A person applying a dropper on her face&#10;&#10;AI-generated content may be incorrect.">
            <a:extLst>
              <a:ext uri="{FF2B5EF4-FFF2-40B4-BE49-F238E27FC236}">
                <a16:creationId xmlns:a16="http://schemas.microsoft.com/office/drawing/2014/main" id="{57BB49E6-DD88-590D-CE83-3A1ACA3F0726}"/>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a:fillRect/>
          </a:stretch>
        </p:blipFill>
        <p:spPr/>
      </p:pic>
      <p:sp>
        <p:nvSpPr>
          <p:cNvPr id="17" name="Slide Number Placeholder 16">
            <a:extLst>
              <a:ext uri="{FF2B5EF4-FFF2-40B4-BE49-F238E27FC236}">
                <a16:creationId xmlns:a16="http://schemas.microsoft.com/office/drawing/2014/main" id="{E1D779A5-C610-4E15-7C0B-FBB95057CEC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5" name="Text Placeholder 3">
            <a:extLst>
              <a:ext uri="{FF2B5EF4-FFF2-40B4-BE49-F238E27FC236}">
                <a16:creationId xmlns:a16="http://schemas.microsoft.com/office/drawing/2014/main" id="{A1D20440-7A32-9705-5BEA-2A9E3EB97180}"/>
              </a:ext>
            </a:extLst>
          </p:cNvPr>
          <p:cNvSpPr>
            <a:spLocks noGrp="1"/>
          </p:cNvSpPr>
          <p:nvPr>
            <p:ph type="body" idx="11"/>
          </p:nvPr>
        </p:nvSpPr>
        <p:spPr>
          <a:xfrm>
            <a:off x="2" y="1314091"/>
            <a:ext cx="737419" cy="446327"/>
          </a:xfrm>
          <a:solidFill>
            <a:srgbClr val="CCBCB8"/>
          </a:solidFill>
        </p:spPr>
        <p:txBody>
          <a:bodyPr wrap="square" lIns="302400" tIns="72000" rIns="180000" bIns="36000" anchor="ctr" anchorCtr="0">
            <a:spAutoFit/>
          </a:bodyPr>
          <a:lstStyle/>
          <a:p>
            <a:pPr algn="ctr"/>
            <a:r>
              <a:rPr lang="en-US" sz="2400">
                <a:solidFill>
                  <a:schemeClr val="tx1"/>
                </a:solidFill>
              </a:rPr>
              <a:t>1</a:t>
            </a:r>
          </a:p>
        </p:txBody>
      </p:sp>
      <p:sp>
        <p:nvSpPr>
          <p:cNvPr id="18" name="Title 17">
            <a:extLst>
              <a:ext uri="{FF2B5EF4-FFF2-40B4-BE49-F238E27FC236}">
                <a16:creationId xmlns:a16="http://schemas.microsoft.com/office/drawing/2014/main" id="{73623771-7705-541A-758F-4CC3762A780C}"/>
              </a:ext>
            </a:extLst>
          </p:cNvPr>
          <p:cNvSpPr>
            <a:spLocks noGrp="1"/>
          </p:cNvSpPr>
          <p:nvPr>
            <p:ph type="title"/>
          </p:nvPr>
        </p:nvSpPr>
        <p:spPr/>
        <p:txBody>
          <a:bodyPr/>
          <a:lstStyle/>
          <a:p>
            <a:r>
              <a:rPr lang="en-US"/>
              <a:t>Agenda</a:t>
            </a:r>
          </a:p>
        </p:txBody>
      </p:sp>
      <p:sp>
        <p:nvSpPr>
          <p:cNvPr id="26" name="Text Placeholder 3">
            <a:extLst>
              <a:ext uri="{FF2B5EF4-FFF2-40B4-BE49-F238E27FC236}">
                <a16:creationId xmlns:a16="http://schemas.microsoft.com/office/drawing/2014/main" id="{42A333DA-F0A1-3E03-0520-CBEAED1BDAC6}"/>
              </a:ext>
            </a:extLst>
          </p:cNvPr>
          <p:cNvSpPr txBox="1">
            <a:spLocks/>
          </p:cNvSpPr>
          <p:nvPr/>
        </p:nvSpPr>
        <p:spPr>
          <a:xfrm>
            <a:off x="2" y="2644068"/>
            <a:ext cx="737419" cy="446327"/>
          </a:xfrm>
          <a:prstGeom prst="rect">
            <a:avLst/>
          </a:prstGeom>
          <a:solidFill>
            <a:srgbClr val="897974"/>
          </a:solidFill>
        </p:spPr>
        <p:txBody>
          <a:bodyPr wrap="square" lIns="302400" tIns="72000" rIns="180000" bIns="36000" anchor="ctr" anchorCtr="0">
            <a:sp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prstClr val="white"/>
                </a:solidFill>
                <a:effectLst/>
                <a:uLnTx/>
                <a:uFillTx/>
                <a:latin typeface="DM Sans"/>
                <a:ea typeface="+mn-ea"/>
                <a:cs typeface="+mn-cs"/>
              </a:rPr>
              <a:t>3</a:t>
            </a:r>
          </a:p>
        </p:txBody>
      </p:sp>
      <p:sp>
        <p:nvSpPr>
          <p:cNvPr id="27" name="Text Placeholder 7">
            <a:extLst>
              <a:ext uri="{FF2B5EF4-FFF2-40B4-BE49-F238E27FC236}">
                <a16:creationId xmlns:a16="http://schemas.microsoft.com/office/drawing/2014/main" id="{2FF4BE16-3E6D-E102-C4FF-8C6431AC8878}"/>
              </a:ext>
            </a:extLst>
          </p:cNvPr>
          <p:cNvSpPr txBox="1">
            <a:spLocks/>
          </p:cNvSpPr>
          <p:nvPr/>
        </p:nvSpPr>
        <p:spPr>
          <a:xfrm>
            <a:off x="846722" y="1957260"/>
            <a:ext cx="5249278" cy="478387"/>
          </a:xfrm>
          <a:prstGeom prst="rect">
            <a:avLst/>
          </a:prstGeom>
        </p:spPr>
        <p:txBody>
          <a:bodyPr wrap="square" tIns="72000" bIns="36000"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prstClr val="black"/>
                </a:solidFill>
                <a:effectLst/>
                <a:uLnTx/>
                <a:uFillTx/>
                <a:latin typeface="DM Sans"/>
                <a:ea typeface="+mn-ea"/>
                <a:cs typeface="+mn-cs"/>
              </a:rPr>
              <a:t>SYN-AKE</a:t>
            </a:r>
            <a:r>
              <a:rPr kumimoji="0" lang="en-US" sz="2400" b="0" i="0" u="none" strike="noStrike" kern="0" cap="none" spc="0" normalizeH="0" baseline="0" noProof="0">
                <a:ln>
                  <a:noFill/>
                </a:ln>
                <a:solidFill>
                  <a:prstClr val="black"/>
                </a:solidFill>
                <a:effectLst/>
                <a:uLnTx/>
                <a:uFillTx/>
                <a:latin typeface="DM Sans" pitchFamily="2" charset="0"/>
                <a:ea typeface="+mn-ea"/>
                <a:cs typeface="+mn-cs"/>
              </a:rPr>
              <a:t>®</a:t>
            </a:r>
            <a:r>
              <a:rPr kumimoji="0" lang="en-US" sz="2400" b="0" i="0" u="none" strike="noStrike" kern="0" cap="none" spc="0" normalizeH="0" baseline="0" noProof="0">
                <a:ln>
                  <a:noFill/>
                </a:ln>
                <a:solidFill>
                  <a:prstClr val="black"/>
                </a:solidFill>
                <a:effectLst/>
                <a:uLnTx/>
                <a:uFillTx/>
                <a:latin typeface="DM Sans"/>
                <a:ea typeface="+mn-ea"/>
                <a:cs typeface="+mn-cs"/>
              </a:rPr>
              <a:t> all-in-one solution</a:t>
            </a:r>
          </a:p>
        </p:txBody>
      </p:sp>
      <p:sp>
        <p:nvSpPr>
          <p:cNvPr id="28" name="Text Placeholder 8">
            <a:extLst>
              <a:ext uri="{FF2B5EF4-FFF2-40B4-BE49-F238E27FC236}">
                <a16:creationId xmlns:a16="http://schemas.microsoft.com/office/drawing/2014/main" id="{4B3CE7AC-0D10-05F4-0A40-5827ECADFA1D}"/>
              </a:ext>
            </a:extLst>
          </p:cNvPr>
          <p:cNvSpPr txBox="1">
            <a:spLocks/>
          </p:cNvSpPr>
          <p:nvPr/>
        </p:nvSpPr>
        <p:spPr>
          <a:xfrm>
            <a:off x="846722" y="2641069"/>
            <a:ext cx="5032641" cy="478387"/>
          </a:xfrm>
          <a:prstGeom prst="rect">
            <a:avLst/>
          </a:prstGeom>
        </p:spPr>
        <p:txBody>
          <a:bodyPr wrap="square" tIns="72000" bIns="36000"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prstClr val="black"/>
                </a:solidFill>
                <a:effectLst/>
                <a:uLnTx/>
                <a:uFillTx/>
                <a:latin typeface="DM Sans"/>
                <a:ea typeface="+mn-ea"/>
                <a:cs typeface="+mn-cs"/>
              </a:rPr>
              <a:t>Mode of action &amp; in vitro proof</a:t>
            </a:r>
          </a:p>
        </p:txBody>
      </p:sp>
      <p:sp>
        <p:nvSpPr>
          <p:cNvPr id="29" name="Text Placeholder 7">
            <a:extLst>
              <a:ext uri="{FF2B5EF4-FFF2-40B4-BE49-F238E27FC236}">
                <a16:creationId xmlns:a16="http://schemas.microsoft.com/office/drawing/2014/main" id="{FAA5DB94-D432-436C-E851-F9E90B3FF0DB}"/>
              </a:ext>
            </a:extLst>
          </p:cNvPr>
          <p:cNvSpPr txBox="1">
            <a:spLocks/>
          </p:cNvSpPr>
          <p:nvPr/>
        </p:nvSpPr>
        <p:spPr>
          <a:xfrm>
            <a:off x="846722" y="1314091"/>
            <a:ext cx="5032641" cy="478387"/>
          </a:xfrm>
          <a:prstGeom prst="rect">
            <a:avLst/>
          </a:prstGeom>
        </p:spPr>
        <p:txBody>
          <a:bodyPr wrap="square" tIns="72000" bIns="36000"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prstClr val="black"/>
                </a:solidFill>
                <a:effectLst/>
                <a:uLnTx/>
                <a:uFillTx/>
                <a:latin typeface="DM Sans"/>
                <a:ea typeface="+mn-ea"/>
                <a:cs typeface="+mn-cs"/>
              </a:rPr>
              <a:t>Market background</a:t>
            </a:r>
          </a:p>
        </p:txBody>
      </p:sp>
      <p:sp>
        <p:nvSpPr>
          <p:cNvPr id="30" name="Text Placeholder 4">
            <a:extLst>
              <a:ext uri="{FF2B5EF4-FFF2-40B4-BE49-F238E27FC236}">
                <a16:creationId xmlns:a16="http://schemas.microsoft.com/office/drawing/2014/main" id="{761B7160-5EF0-7D17-EFB0-98CF5786171A}"/>
              </a:ext>
            </a:extLst>
          </p:cNvPr>
          <p:cNvSpPr txBox="1">
            <a:spLocks/>
          </p:cNvSpPr>
          <p:nvPr/>
        </p:nvSpPr>
        <p:spPr>
          <a:xfrm>
            <a:off x="0" y="3210325"/>
            <a:ext cx="737419" cy="478387"/>
          </a:xfrm>
          <a:prstGeom prst="rect">
            <a:avLst/>
          </a:prstGeom>
          <a:solidFill>
            <a:schemeClr val="tx2"/>
          </a:solidFill>
        </p:spPr>
        <p:txBody>
          <a:bodyPr wrap="square" lIns="302400" tIns="72000" rIns="180000" bIns="36000" anchor="ctr"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2400" b="0" i="0" u="none" strike="noStrike" kern="0" cap="none" spc="0" normalizeH="0" baseline="0" noProof="0">
                <a:ln>
                  <a:noFill/>
                </a:ln>
                <a:solidFill>
                  <a:prstClr val="white"/>
                </a:solidFill>
                <a:effectLst/>
                <a:uLnTx/>
                <a:uFillTx/>
                <a:latin typeface="DM Sans"/>
                <a:ea typeface="+mn-ea"/>
                <a:cs typeface="+mn-cs"/>
              </a:rPr>
              <a:t>4</a:t>
            </a:r>
          </a:p>
        </p:txBody>
      </p:sp>
      <p:sp>
        <p:nvSpPr>
          <p:cNvPr id="31" name="Text Placeholder 3">
            <a:extLst>
              <a:ext uri="{FF2B5EF4-FFF2-40B4-BE49-F238E27FC236}">
                <a16:creationId xmlns:a16="http://schemas.microsoft.com/office/drawing/2014/main" id="{EBB7D718-75A4-676F-128A-FF4A79D53BF3}"/>
              </a:ext>
            </a:extLst>
          </p:cNvPr>
          <p:cNvSpPr txBox="1">
            <a:spLocks/>
          </p:cNvSpPr>
          <p:nvPr/>
        </p:nvSpPr>
        <p:spPr>
          <a:xfrm>
            <a:off x="2" y="3838750"/>
            <a:ext cx="737419" cy="446327"/>
          </a:xfrm>
          <a:prstGeom prst="rect">
            <a:avLst/>
          </a:prstGeom>
          <a:solidFill>
            <a:srgbClr val="CCBCB8"/>
          </a:solidFill>
        </p:spPr>
        <p:txBody>
          <a:bodyPr wrap="square" lIns="302400" tIns="72000" rIns="180000" bIns="36000" anchor="ctr" anchorCtr="0">
            <a:sp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prstClr val="black"/>
                </a:solidFill>
                <a:effectLst/>
                <a:uLnTx/>
                <a:uFillTx/>
                <a:latin typeface="DM Sans"/>
                <a:ea typeface="+mn-ea"/>
                <a:cs typeface="+mn-cs"/>
              </a:rPr>
              <a:t>5</a:t>
            </a:r>
          </a:p>
        </p:txBody>
      </p:sp>
      <p:sp>
        <p:nvSpPr>
          <p:cNvPr id="32" name="Text Placeholder 12">
            <a:extLst>
              <a:ext uri="{FF2B5EF4-FFF2-40B4-BE49-F238E27FC236}">
                <a16:creationId xmlns:a16="http://schemas.microsoft.com/office/drawing/2014/main" id="{A0EF3511-0B84-6949-E98A-211A727C1443}"/>
              </a:ext>
            </a:extLst>
          </p:cNvPr>
          <p:cNvSpPr txBox="1">
            <a:spLocks/>
          </p:cNvSpPr>
          <p:nvPr/>
        </p:nvSpPr>
        <p:spPr>
          <a:xfrm>
            <a:off x="846722" y="3219736"/>
            <a:ext cx="5032641" cy="478387"/>
          </a:xfrm>
          <a:prstGeom prst="rect">
            <a:avLst/>
          </a:prstGeom>
        </p:spPr>
        <p:txBody>
          <a:bodyPr wrap="square" tIns="72000" bIns="36000"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prstClr val="black"/>
                </a:solidFill>
                <a:effectLst/>
                <a:uLnTx/>
                <a:uFillTx/>
                <a:latin typeface="DM Sans"/>
                <a:ea typeface="+mn-ea"/>
                <a:cs typeface="+mn-cs"/>
              </a:rPr>
              <a:t>In vivo validation</a:t>
            </a:r>
          </a:p>
        </p:txBody>
      </p:sp>
      <p:sp>
        <p:nvSpPr>
          <p:cNvPr id="33" name="Text Placeholder 14">
            <a:extLst>
              <a:ext uri="{FF2B5EF4-FFF2-40B4-BE49-F238E27FC236}">
                <a16:creationId xmlns:a16="http://schemas.microsoft.com/office/drawing/2014/main" id="{7F7000B1-FD0E-52AC-206F-95CAA919B68B}"/>
              </a:ext>
            </a:extLst>
          </p:cNvPr>
          <p:cNvSpPr txBox="1">
            <a:spLocks/>
          </p:cNvSpPr>
          <p:nvPr/>
        </p:nvSpPr>
        <p:spPr>
          <a:xfrm>
            <a:off x="846722" y="3842585"/>
            <a:ext cx="5032641" cy="478387"/>
          </a:xfrm>
          <a:prstGeom prst="rect">
            <a:avLst/>
          </a:prstGeom>
        </p:spPr>
        <p:txBody>
          <a:bodyPr wrap="square" tIns="72000" bIns="36000"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0" cap="none" spc="0" normalizeH="0" baseline="0" noProof="0">
                <a:ln>
                  <a:noFill/>
                </a:ln>
                <a:solidFill>
                  <a:prstClr val="black"/>
                </a:solidFill>
                <a:effectLst/>
                <a:uLnTx/>
                <a:uFillTx/>
                <a:latin typeface="DM Sans"/>
                <a:ea typeface="+mn-ea"/>
                <a:cs typeface="+mn-cs"/>
              </a:rPr>
              <a:t>Products Line-up</a:t>
            </a:r>
          </a:p>
        </p:txBody>
      </p:sp>
    </p:spTree>
    <p:extLst>
      <p:ext uri="{BB962C8B-B14F-4D97-AF65-F5344CB8AC3E}">
        <p14:creationId xmlns:p14="http://schemas.microsoft.com/office/powerpoint/2010/main" val="1665548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p:txBody>
          <a:bodyPr wrap="square">
            <a:spAutoFit/>
          </a:bodyPr>
          <a:lstStyle/>
          <a:p>
            <a:r>
              <a:rPr lang="en-GB"/>
              <a:t>01</a:t>
            </a:r>
          </a:p>
        </p:txBody>
      </p:sp>
      <p:sp>
        <p:nvSpPr>
          <p:cNvPr id="6" name="Text Placeholder 5">
            <a:extLst>
              <a:ext uri="{FF2B5EF4-FFF2-40B4-BE49-F238E27FC236}">
                <a16:creationId xmlns:a16="http://schemas.microsoft.com/office/drawing/2014/main" id="{D1F6A012-70DB-3940-A127-42B9F4D43F32}"/>
              </a:ext>
            </a:extLst>
          </p:cNvPr>
          <p:cNvSpPr>
            <a:spLocks noGrp="1"/>
          </p:cNvSpPr>
          <p:nvPr>
            <p:ph type="body" sz="quarter" idx="20"/>
          </p:nvPr>
        </p:nvSpPr>
        <p:spPr/>
        <p:txBody>
          <a:bodyPr/>
          <a:lstStyle/>
          <a:p>
            <a:r>
              <a:rPr lang="en-GB" sz="6000"/>
              <a:t>Market background</a:t>
            </a:r>
            <a:endParaRPr lang="en-US"/>
          </a:p>
        </p:txBody>
      </p:sp>
      <p:sp>
        <p:nvSpPr>
          <p:cNvPr id="3" name="Slide Number Placeholder 5">
            <a:extLst>
              <a:ext uri="{FF2B5EF4-FFF2-40B4-BE49-F238E27FC236}">
                <a16:creationId xmlns:a16="http://schemas.microsoft.com/office/drawing/2014/main" id="{68100910-8EB8-4905-4E02-C947E07A441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3</a:t>
            </a:fld>
            <a:endParaRPr lang="en-GB">
              <a:latin typeface="DM Sans" pitchFamily="2" charset="77"/>
            </a:endParaRPr>
          </a:p>
        </p:txBody>
      </p:sp>
    </p:spTree>
    <p:extLst>
      <p:ext uri="{BB962C8B-B14F-4D97-AF65-F5344CB8AC3E}">
        <p14:creationId xmlns:p14="http://schemas.microsoft.com/office/powerpoint/2010/main" val="402945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3523F3-813E-C047-8F6E-0690CB6038A0}"/>
              </a:ext>
            </a:extLst>
          </p:cNvPr>
          <p:cNvSpPr>
            <a:spLocks noGrp="1"/>
          </p:cNvSpPr>
          <p:nvPr>
            <p:ph type="body" sz="quarter" idx="24"/>
          </p:nvPr>
        </p:nvSpPr>
        <p:spPr/>
        <p:txBody>
          <a:bodyPr/>
          <a:lstStyle/>
          <a:p>
            <a:r>
              <a:rPr lang="en-US" b="1"/>
              <a:t>The population is aging </a:t>
            </a:r>
          </a:p>
          <a:p>
            <a:r>
              <a:rPr lang="en-US" sz="1600"/>
              <a:t>65+ will more than double globally by 2050, representing up to 20% of the entire population</a:t>
            </a:r>
          </a:p>
          <a:p>
            <a:r>
              <a:rPr lang="en-US" sz="1600"/>
              <a:t>The new generation of mature consumers is more empowered and in control than in the past</a:t>
            </a:r>
          </a:p>
          <a:p>
            <a:pPr>
              <a:spcBef>
                <a:spcPts val="2000"/>
              </a:spcBef>
            </a:pPr>
            <a:r>
              <a:rPr lang="en-US" b="1"/>
              <a:t>The fight against aging starts younger</a:t>
            </a:r>
          </a:p>
          <a:p>
            <a:r>
              <a:rPr lang="en-US" sz="1600"/>
              <a:t>Millennials started using anti-aging products in </a:t>
            </a:r>
            <a:br>
              <a:rPr lang="en-US" sz="1600"/>
            </a:br>
            <a:r>
              <a:rPr lang="en-US" sz="1600"/>
              <a:t>their 20s, more than 20 years earlier than previous </a:t>
            </a:r>
            <a:br>
              <a:rPr lang="en-US" sz="1600"/>
            </a:br>
            <a:r>
              <a:rPr lang="en-US" sz="1600"/>
              <a:t>generations - focusing on preventing, rather than reversing, the signs of aging.</a:t>
            </a:r>
          </a:p>
        </p:txBody>
      </p:sp>
      <p:pic>
        <p:nvPicPr>
          <p:cNvPr id="8" name="Picture Placeholder 7">
            <a:extLst>
              <a:ext uri="{FF2B5EF4-FFF2-40B4-BE49-F238E27FC236}">
                <a16:creationId xmlns:a16="http://schemas.microsoft.com/office/drawing/2014/main" id="{DE2461B0-2694-FD91-562F-B4351C84F306}"/>
              </a:ext>
            </a:extLst>
          </p:cNvPr>
          <p:cNvPicPr>
            <a:picLocks noGrp="1" noChangeAspect="1"/>
          </p:cNvPicPr>
          <p:nvPr>
            <p:ph type="pic" sz="quarter" idx="22"/>
          </p:nvPr>
        </p:nvPicPr>
        <p:blipFill rotWithShape="1">
          <a:blip r:embed="rId2" cstate="screen">
            <a:extLst>
              <a:ext uri="{28A0092B-C50C-407E-A947-70E740481C1C}">
                <a14:useLocalDpi xmlns:a14="http://schemas.microsoft.com/office/drawing/2010/main"/>
              </a:ext>
            </a:extLst>
          </a:blip>
          <a:srcRect/>
          <a:stretch/>
        </p:blipFill>
        <p:spPr/>
      </p:pic>
      <p:sp>
        <p:nvSpPr>
          <p:cNvPr id="4" name="Slide Number Placeholder 3">
            <a:extLst>
              <a:ext uri="{FF2B5EF4-FFF2-40B4-BE49-F238E27FC236}">
                <a16:creationId xmlns:a16="http://schemas.microsoft.com/office/drawing/2014/main" id="{7D1DB7D9-BAB0-C339-3169-FE473F7A9C3C}"/>
              </a:ext>
            </a:extLst>
          </p:cNvPr>
          <p:cNvSpPr>
            <a:spLocks noGrp="1"/>
          </p:cNvSpPr>
          <p:nvPr>
            <p:ph type="sldNum" sz="quarter" idx="10"/>
          </p:nvPr>
        </p:nvSpPr>
        <p:spPr/>
        <p:txBody>
          <a:bodyPr/>
          <a:lstStyle/>
          <a:p>
            <a:fld id="{EC50C849-B97A-2B45-B78A-6D9C352F693C}" type="slidenum">
              <a:rPr lang="en-US" smtClean="0"/>
              <a:pPr/>
              <a:t>4</a:t>
            </a:fld>
            <a:endParaRPr lang="en-US"/>
          </a:p>
        </p:txBody>
      </p:sp>
      <p:sp>
        <p:nvSpPr>
          <p:cNvPr id="6" name="Text Placeholder 5">
            <a:extLst>
              <a:ext uri="{FF2B5EF4-FFF2-40B4-BE49-F238E27FC236}">
                <a16:creationId xmlns:a16="http://schemas.microsoft.com/office/drawing/2014/main" id="{9F11C9DA-B7F4-974B-B2E5-25B2802219D3}"/>
              </a:ext>
            </a:extLst>
          </p:cNvPr>
          <p:cNvSpPr>
            <a:spLocks noGrp="1"/>
          </p:cNvSpPr>
          <p:nvPr>
            <p:ph type="body" sz="quarter" idx="27"/>
          </p:nvPr>
        </p:nvSpPr>
        <p:spPr/>
        <p:txBody>
          <a:bodyPr/>
          <a:lstStyle/>
          <a:p>
            <a:r>
              <a:rPr lang="en-US"/>
              <a:t>Source: DSM Trend Landscape</a:t>
            </a:r>
          </a:p>
        </p:txBody>
      </p:sp>
      <p:sp>
        <p:nvSpPr>
          <p:cNvPr id="15" name="Title 14">
            <a:extLst>
              <a:ext uri="{FF2B5EF4-FFF2-40B4-BE49-F238E27FC236}">
                <a16:creationId xmlns:a16="http://schemas.microsoft.com/office/drawing/2014/main" id="{CB6AD2CA-D0B4-1C43-BE90-AF0D64DE1D44}"/>
              </a:ext>
            </a:extLst>
          </p:cNvPr>
          <p:cNvSpPr>
            <a:spLocks noGrp="1"/>
          </p:cNvSpPr>
          <p:nvPr>
            <p:ph type="title"/>
          </p:nvPr>
        </p:nvSpPr>
        <p:spPr>
          <a:xfrm>
            <a:off x="302402" y="302400"/>
            <a:ext cx="5500870" cy="303211"/>
          </a:xfrm>
        </p:spPr>
        <p:txBody>
          <a:bodyPr>
            <a:normAutofit fontScale="90000"/>
          </a:bodyPr>
          <a:lstStyle/>
          <a:p>
            <a:r>
              <a:rPr lang="en-US"/>
              <a:t>Well-aging solutions’ consumer base keeps expanding</a:t>
            </a:r>
          </a:p>
        </p:txBody>
      </p:sp>
    </p:spTree>
    <p:extLst>
      <p:ext uri="{BB962C8B-B14F-4D97-AF65-F5344CB8AC3E}">
        <p14:creationId xmlns:p14="http://schemas.microsoft.com/office/powerpoint/2010/main" val="4050285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 person receiving a face massage&#10;&#10;AI-generated content may be incorrect.">
            <a:extLst>
              <a:ext uri="{FF2B5EF4-FFF2-40B4-BE49-F238E27FC236}">
                <a16:creationId xmlns:a16="http://schemas.microsoft.com/office/drawing/2014/main" id="{E50F00D6-1D6A-233F-C093-4C68F7A43920}"/>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 Placeholder 2">
            <a:extLst>
              <a:ext uri="{FF2B5EF4-FFF2-40B4-BE49-F238E27FC236}">
                <a16:creationId xmlns:a16="http://schemas.microsoft.com/office/drawing/2014/main" id="{3DF1B03D-1260-99CD-A3FD-47A7865BB19C}"/>
              </a:ext>
            </a:extLst>
          </p:cNvPr>
          <p:cNvSpPr>
            <a:spLocks noGrp="1"/>
          </p:cNvSpPr>
          <p:nvPr>
            <p:ph type="body" sz="quarter" idx="24"/>
          </p:nvPr>
        </p:nvSpPr>
        <p:spPr/>
        <p:txBody>
          <a:bodyPr/>
          <a:lstStyle/>
          <a:p>
            <a:pPr>
              <a:spcAft>
                <a:spcPts val="500"/>
              </a:spcAft>
            </a:pPr>
            <a:r>
              <a:rPr lang="en-US" sz="1600"/>
              <a:t>Growing acceptance of cosmetic surgery with opportunities for skincare products to support pre- and </a:t>
            </a:r>
            <a:br>
              <a:rPr lang="en-US" sz="1600"/>
            </a:br>
            <a:r>
              <a:rPr lang="en-US" sz="1600"/>
              <a:t>post-procedures or to mimic surgical results without the pain and cost.</a:t>
            </a:r>
          </a:p>
          <a:p>
            <a:pPr>
              <a:spcBef>
                <a:spcPts val="2000"/>
              </a:spcBef>
              <a:spcAft>
                <a:spcPts val="500"/>
              </a:spcAft>
            </a:pPr>
            <a:r>
              <a:rPr lang="en-US" b="1"/>
              <a:t>Surgery and beyond: </a:t>
            </a:r>
          </a:p>
          <a:p>
            <a:pPr>
              <a:spcAft>
                <a:spcPts val="500"/>
              </a:spcAft>
            </a:pPr>
            <a:r>
              <a:rPr lang="en-US" sz="1600"/>
              <a:t>Clinics’ patients can choose from a wide range of options like surgery and minimally-invasive fillers, peels, devices and treatments. “Preventive Botox” amongst 20-29 </a:t>
            </a:r>
            <a:r>
              <a:rPr lang="en-US" sz="1600" err="1"/>
              <a:t>y.o</a:t>
            </a:r>
            <a:r>
              <a:rPr lang="en-US" sz="1600"/>
              <a:t>. has increased double digit in the past years. </a:t>
            </a:r>
          </a:p>
          <a:p>
            <a:pPr>
              <a:spcBef>
                <a:spcPts val="2000"/>
              </a:spcBef>
              <a:spcAft>
                <a:spcPts val="500"/>
              </a:spcAft>
            </a:pPr>
            <a:r>
              <a:rPr lang="en-US" b="1"/>
              <a:t>Topical products: </a:t>
            </a:r>
          </a:p>
          <a:p>
            <a:pPr>
              <a:spcAft>
                <a:spcPts val="500"/>
              </a:spcAft>
            </a:pPr>
            <a:r>
              <a:rPr lang="en-US" sz="1600"/>
              <a:t>High-efficacy skincare is booming</a:t>
            </a:r>
          </a:p>
        </p:txBody>
      </p:sp>
      <p:sp>
        <p:nvSpPr>
          <p:cNvPr id="4" name="Slide Number Placeholder 3">
            <a:extLst>
              <a:ext uri="{FF2B5EF4-FFF2-40B4-BE49-F238E27FC236}">
                <a16:creationId xmlns:a16="http://schemas.microsoft.com/office/drawing/2014/main" id="{6443C0EB-FD31-F68C-DE73-4F1416DDF214}"/>
              </a:ext>
            </a:extLst>
          </p:cNvPr>
          <p:cNvSpPr>
            <a:spLocks noGrp="1"/>
          </p:cNvSpPr>
          <p:nvPr>
            <p:ph type="sldNum" sz="quarter" idx="10"/>
          </p:nvPr>
        </p:nvSpPr>
        <p:spPr/>
        <p:txBody>
          <a:bodyPr/>
          <a:lstStyle/>
          <a:p>
            <a:fld id="{EC50C849-B97A-2B45-B78A-6D9C352F693C}" type="slidenum">
              <a:rPr lang="en-US" smtClean="0"/>
              <a:pPr/>
              <a:t>5</a:t>
            </a:fld>
            <a:endParaRPr lang="en-US"/>
          </a:p>
        </p:txBody>
      </p:sp>
      <p:sp>
        <p:nvSpPr>
          <p:cNvPr id="7" name="Text Placeholder 6">
            <a:extLst>
              <a:ext uri="{FF2B5EF4-FFF2-40B4-BE49-F238E27FC236}">
                <a16:creationId xmlns:a16="http://schemas.microsoft.com/office/drawing/2014/main" id="{A557FE6B-3973-3BC7-D369-212C37090649}"/>
              </a:ext>
            </a:extLst>
          </p:cNvPr>
          <p:cNvSpPr>
            <a:spLocks noGrp="1"/>
          </p:cNvSpPr>
          <p:nvPr>
            <p:ph type="body" idx="11"/>
          </p:nvPr>
        </p:nvSpPr>
        <p:spPr/>
        <p:txBody>
          <a:bodyPr lIns="0" tIns="0" rIns="0" bIns="0" anchor="t"/>
          <a:lstStyle/>
          <a:p>
            <a:pPr marL="285750" indent="-285750">
              <a:lnSpc>
                <a:spcPct val="100000"/>
              </a:lnSpc>
              <a:spcBef>
                <a:spcPts val="0"/>
              </a:spcBef>
              <a:spcAft>
                <a:spcPts val="1200"/>
              </a:spcAft>
              <a:buClr>
                <a:schemeClr val="accent2"/>
              </a:buClr>
            </a:pPr>
            <a:r>
              <a:rPr lang="en-US"/>
              <a:t>A fast-growing trend</a:t>
            </a:r>
          </a:p>
        </p:txBody>
      </p:sp>
      <p:sp>
        <p:nvSpPr>
          <p:cNvPr id="12" name="Title 11">
            <a:extLst>
              <a:ext uri="{FF2B5EF4-FFF2-40B4-BE49-F238E27FC236}">
                <a16:creationId xmlns:a16="http://schemas.microsoft.com/office/drawing/2014/main" id="{BB148B6C-D53F-1241-3374-04ED80630577}"/>
              </a:ext>
            </a:extLst>
          </p:cNvPr>
          <p:cNvSpPr>
            <a:spLocks noGrp="1"/>
          </p:cNvSpPr>
          <p:nvPr>
            <p:ph type="title"/>
          </p:nvPr>
        </p:nvSpPr>
        <p:spPr>
          <a:xfrm>
            <a:off x="302402" y="302400"/>
            <a:ext cx="5500870" cy="303211"/>
          </a:xfrm>
        </p:spPr>
        <p:txBody>
          <a:bodyPr>
            <a:normAutofit fontScale="90000"/>
          </a:bodyPr>
          <a:lstStyle/>
          <a:p>
            <a:r>
              <a:rPr lang="en-US"/>
              <a:t>“Medical Beauty”</a:t>
            </a:r>
          </a:p>
        </p:txBody>
      </p:sp>
      <p:sp>
        <p:nvSpPr>
          <p:cNvPr id="2" name="Text Placeholder 5">
            <a:extLst>
              <a:ext uri="{FF2B5EF4-FFF2-40B4-BE49-F238E27FC236}">
                <a16:creationId xmlns:a16="http://schemas.microsoft.com/office/drawing/2014/main" id="{FD373C97-4C8E-D15E-E587-9348E7A4257D}"/>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Source: DSM Trend Landscape</a:t>
            </a:r>
          </a:p>
        </p:txBody>
      </p:sp>
    </p:spTree>
    <p:extLst>
      <p:ext uri="{BB962C8B-B14F-4D97-AF65-F5344CB8AC3E}">
        <p14:creationId xmlns:p14="http://schemas.microsoft.com/office/powerpoint/2010/main" val="1866008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B4A69-F388-7E36-81BB-497C9078CE58}"/>
              </a:ext>
            </a:extLst>
          </p:cNvPr>
          <p:cNvSpPr>
            <a:spLocks noGrp="1"/>
          </p:cNvSpPr>
          <p:nvPr>
            <p:ph type="title"/>
          </p:nvPr>
        </p:nvSpPr>
        <p:spPr/>
        <p:txBody>
          <a:bodyPr/>
          <a:lstStyle/>
          <a:p>
            <a:r>
              <a:rPr lang="en-US"/>
              <a:t>02</a:t>
            </a:r>
          </a:p>
        </p:txBody>
      </p:sp>
      <p:sp>
        <p:nvSpPr>
          <p:cNvPr id="3" name="Text Placeholder 2">
            <a:extLst>
              <a:ext uri="{FF2B5EF4-FFF2-40B4-BE49-F238E27FC236}">
                <a16:creationId xmlns:a16="http://schemas.microsoft.com/office/drawing/2014/main" id="{AEE76C22-D50A-0E82-AD27-531D260C9000}"/>
              </a:ext>
            </a:extLst>
          </p:cNvPr>
          <p:cNvSpPr>
            <a:spLocks noGrp="1"/>
          </p:cNvSpPr>
          <p:nvPr>
            <p:ph type="body" sz="quarter" idx="21"/>
          </p:nvPr>
        </p:nvSpPr>
        <p:spPr/>
        <p:txBody>
          <a:bodyPr/>
          <a:lstStyle/>
          <a:p>
            <a:r>
              <a:rPr lang="en-GB"/>
              <a:t>SYN-AKE</a:t>
            </a:r>
            <a:r>
              <a:rPr lang="en-GB">
                <a:latin typeface="DM Sans" pitchFamily="2" charset="0"/>
              </a:rPr>
              <a:t>®</a:t>
            </a:r>
            <a:r>
              <a:rPr lang="en-GB"/>
              <a:t>, </a:t>
            </a:r>
            <a:br>
              <a:rPr lang="en-GB"/>
            </a:br>
            <a:r>
              <a:rPr lang="en-GB"/>
              <a:t>all-in-one medical beauty solution</a:t>
            </a:r>
            <a:endParaRPr lang="en-US"/>
          </a:p>
          <a:p>
            <a:endParaRPr lang="en-US"/>
          </a:p>
        </p:txBody>
      </p:sp>
      <p:sp>
        <p:nvSpPr>
          <p:cNvPr id="4" name="Slide Number Placeholder 3">
            <a:extLst>
              <a:ext uri="{FF2B5EF4-FFF2-40B4-BE49-F238E27FC236}">
                <a16:creationId xmlns:a16="http://schemas.microsoft.com/office/drawing/2014/main" id="{F1E1AF94-91BF-79FD-0DD6-1128DB59BF33}"/>
              </a:ext>
            </a:extLst>
          </p:cNvPr>
          <p:cNvSpPr>
            <a:spLocks noGrp="1"/>
          </p:cNvSpPr>
          <p:nvPr>
            <p:ph type="sldNum" sz="quarter" idx="12"/>
          </p:nvPr>
        </p:nvSpPr>
        <p:spPr/>
        <p:txBody>
          <a:bodyPr/>
          <a:lstStyle/>
          <a:p>
            <a:fld id="{5BA3E189-2F3A-42E5-B572-3520703B6186}" type="slidenum">
              <a:rPr lang="en-GB" smtClean="0"/>
              <a:pPr/>
              <a:t>6</a:t>
            </a:fld>
            <a:endParaRPr lang="en-GB"/>
          </a:p>
        </p:txBody>
      </p:sp>
    </p:spTree>
    <p:extLst>
      <p:ext uri="{BB962C8B-B14F-4D97-AF65-F5344CB8AC3E}">
        <p14:creationId xmlns:p14="http://schemas.microsoft.com/office/powerpoint/2010/main" val="744282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olecule&#10;&#10;AI-generated content may be incorrect.">
            <a:extLst>
              <a:ext uri="{FF2B5EF4-FFF2-40B4-BE49-F238E27FC236}">
                <a16:creationId xmlns:a16="http://schemas.microsoft.com/office/drawing/2014/main" id="{E203977F-388B-57B3-4EED-DFA5A96D4F84}"/>
              </a:ext>
            </a:extLst>
          </p:cNvPr>
          <p:cNvPicPr>
            <a:picLocks noChangeAspect="1"/>
          </p:cNvPicPr>
          <p:nvPr/>
        </p:nvPicPr>
        <p:blipFill>
          <a:blip r:embed="rId3" cstate="screen">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7</a:t>
            </a:fld>
            <a:endParaRPr lang="en-US"/>
          </a:p>
        </p:txBody>
      </p:sp>
      <p:sp>
        <p:nvSpPr>
          <p:cNvPr id="3" name="Title 2">
            <a:extLst>
              <a:ext uri="{FF2B5EF4-FFF2-40B4-BE49-F238E27FC236}">
                <a16:creationId xmlns:a16="http://schemas.microsoft.com/office/drawing/2014/main" id="{23534278-EE2C-1FB1-D067-1E10EE14D8FC}"/>
              </a:ext>
            </a:extLst>
          </p:cNvPr>
          <p:cNvSpPr>
            <a:spLocks noGrp="1"/>
          </p:cNvSpPr>
          <p:nvPr>
            <p:ph type="title"/>
          </p:nvPr>
        </p:nvSpPr>
        <p:spPr>
          <a:xfrm>
            <a:off x="302401" y="302400"/>
            <a:ext cx="8064500" cy="303211"/>
          </a:xfrm>
        </p:spPr>
        <p:txBody>
          <a:bodyPr>
            <a:normAutofit fontScale="90000"/>
          </a:bodyPr>
          <a:lstStyle/>
          <a:p>
            <a:r>
              <a:rPr lang="en-US"/>
              <a:t>Wrinkles can originate from facial expressions</a:t>
            </a:r>
          </a:p>
        </p:txBody>
      </p:sp>
      <p:sp>
        <p:nvSpPr>
          <p:cNvPr id="8" name="Text Placeholder 7">
            <a:extLst>
              <a:ext uri="{FF2B5EF4-FFF2-40B4-BE49-F238E27FC236}">
                <a16:creationId xmlns:a16="http://schemas.microsoft.com/office/drawing/2014/main" id="{5D9378AC-D838-9F97-24A2-4CA4176B9D24}"/>
              </a:ext>
            </a:extLst>
          </p:cNvPr>
          <p:cNvSpPr>
            <a:spLocks noGrp="1"/>
          </p:cNvSpPr>
          <p:nvPr>
            <p:ph type="body" idx="11"/>
          </p:nvPr>
        </p:nvSpPr>
        <p:spPr>
          <a:xfrm>
            <a:off x="302400" y="648000"/>
            <a:ext cx="6893057" cy="288767"/>
          </a:xfrm>
        </p:spPr>
        <p:txBody>
          <a:bodyPr/>
          <a:lstStyle/>
          <a:p>
            <a:r>
              <a:rPr lang="en-US"/>
              <a:t>Over time, repetitive facial movements can lead to visible, persistent wrinkles</a:t>
            </a:r>
          </a:p>
          <a:p>
            <a:endParaRPr lang="en-US"/>
          </a:p>
        </p:txBody>
      </p:sp>
      <p:sp>
        <p:nvSpPr>
          <p:cNvPr id="12" name="TextBox 11">
            <a:extLst>
              <a:ext uri="{FF2B5EF4-FFF2-40B4-BE49-F238E27FC236}">
                <a16:creationId xmlns:a16="http://schemas.microsoft.com/office/drawing/2014/main" id="{8BE0C892-3988-3376-9029-57A46BEA123E}"/>
              </a:ext>
            </a:extLst>
          </p:cNvPr>
          <p:cNvSpPr txBox="1"/>
          <p:nvPr/>
        </p:nvSpPr>
        <p:spPr>
          <a:xfrm>
            <a:off x="6435546" y="5901948"/>
            <a:ext cx="4320000" cy="184666"/>
          </a:xfrm>
          <a:prstGeom prst="rect">
            <a:avLst/>
          </a:prstGeom>
          <a:noFill/>
        </p:spPr>
        <p:txBody>
          <a:bodyPr wrap="square" lIns="0" tIns="0" rIns="0" bIns="0" anchor="b" anchorCtr="0">
            <a:spAutoFit/>
          </a:bodyPr>
          <a:lstStyle/>
          <a:p>
            <a:pPr marL="0" indent="0">
              <a:spcBef>
                <a:spcPts val="0"/>
              </a:spcBef>
              <a:buNone/>
            </a:pPr>
            <a:r>
              <a:rPr lang="en-US" sz="1200"/>
              <a:t>Volunteer #37, age 21, Volunteer #38, age 56</a:t>
            </a:r>
            <a:endParaRPr lang="en-GB" sz="1200" b="1"/>
          </a:p>
        </p:txBody>
      </p:sp>
      <p:sp>
        <p:nvSpPr>
          <p:cNvPr id="14" name="TextBox 13">
            <a:extLst>
              <a:ext uri="{FF2B5EF4-FFF2-40B4-BE49-F238E27FC236}">
                <a16:creationId xmlns:a16="http://schemas.microsoft.com/office/drawing/2014/main" id="{504AE452-EC88-6A0A-E48F-6FE69C098E52}"/>
              </a:ext>
            </a:extLst>
          </p:cNvPr>
          <p:cNvSpPr txBox="1"/>
          <p:nvPr/>
        </p:nvSpPr>
        <p:spPr>
          <a:xfrm>
            <a:off x="6435546" y="1602128"/>
            <a:ext cx="4432554" cy="1726114"/>
          </a:xfrm>
          <a:prstGeom prst="rect">
            <a:avLst/>
          </a:prstGeom>
          <a:noFill/>
        </p:spPr>
        <p:txBody>
          <a:bodyPr wrap="square" lIns="0" tIns="0" rIns="0" bIns="0">
            <a:spAutoFit/>
          </a:bodyPr>
          <a:lstStyle/>
          <a:p>
            <a:pPr marL="0" indent="0">
              <a:spcAft>
                <a:spcPts val="500"/>
              </a:spcAft>
              <a:buNone/>
            </a:pPr>
            <a:r>
              <a:rPr lang="en-GB" b="1">
                <a:solidFill>
                  <a:schemeClr val="tx2"/>
                </a:solidFill>
              </a:rPr>
              <a:t>Mimic wrinkles progression</a:t>
            </a:r>
          </a:p>
          <a:p>
            <a:pPr marL="0" indent="0">
              <a:spcAft>
                <a:spcPts val="500"/>
              </a:spcAft>
              <a:buNone/>
            </a:pPr>
            <a:r>
              <a:rPr lang="en-US" sz="1500"/>
              <a:t>Image transition of relaxed-face daughter to angry-face daughter to relaxed-face mother shows that where daughter only has expression lines related to momentaneous facial contraction, mother already shows persistent mimic wrinkles in relaxed-face mode in the same areas</a:t>
            </a:r>
          </a:p>
        </p:txBody>
      </p:sp>
      <p:sp>
        <p:nvSpPr>
          <p:cNvPr id="15" name="TextBox 14">
            <a:extLst>
              <a:ext uri="{FF2B5EF4-FFF2-40B4-BE49-F238E27FC236}">
                <a16:creationId xmlns:a16="http://schemas.microsoft.com/office/drawing/2014/main" id="{D90EFC20-2F6D-0805-0773-7AEF6E28FDCD}"/>
              </a:ext>
            </a:extLst>
          </p:cNvPr>
          <p:cNvSpPr txBox="1"/>
          <p:nvPr/>
        </p:nvSpPr>
        <p:spPr>
          <a:xfrm>
            <a:off x="6435546" y="3601846"/>
            <a:ext cx="4320000" cy="184666"/>
          </a:xfrm>
          <a:prstGeom prst="rect">
            <a:avLst/>
          </a:prstGeom>
          <a:noFill/>
        </p:spPr>
        <p:txBody>
          <a:bodyPr wrap="square" lIns="0" tIns="0" rIns="0" bIns="0" anchor="b" anchorCtr="0">
            <a:spAutoFit/>
          </a:bodyPr>
          <a:lstStyle/>
          <a:p>
            <a:pPr marL="0" indent="0">
              <a:spcBef>
                <a:spcPts val="0"/>
              </a:spcBef>
              <a:buFont typeface="Arial" panose="020B0604020202020204" pitchFamily="34" charset="0"/>
              <a:buNone/>
            </a:pPr>
            <a:r>
              <a:rPr lang="en-GB" sz="1200"/>
              <a:t>Volunteer #90 (age 24), Volunteer #89 (age 60)</a:t>
            </a:r>
          </a:p>
        </p:txBody>
      </p:sp>
      <p:grpSp>
        <p:nvGrpSpPr>
          <p:cNvPr id="10" name="Group 9">
            <a:extLst>
              <a:ext uri="{FF2B5EF4-FFF2-40B4-BE49-F238E27FC236}">
                <a16:creationId xmlns:a16="http://schemas.microsoft.com/office/drawing/2014/main" id="{C118BC43-6652-C549-B4A5-DEC077BC97AC}"/>
              </a:ext>
            </a:extLst>
          </p:cNvPr>
          <p:cNvGrpSpPr/>
          <p:nvPr/>
        </p:nvGrpSpPr>
        <p:grpSpPr>
          <a:xfrm>
            <a:off x="302400" y="1331224"/>
            <a:ext cx="5869695" cy="4767134"/>
            <a:chOff x="322803" y="1331224"/>
            <a:chExt cx="5869695" cy="4767134"/>
          </a:xfrm>
        </p:grpSpPr>
        <p:pic>
          <p:nvPicPr>
            <p:cNvPr id="9" name="Picture 8">
              <a:extLst>
                <a:ext uri="{FF2B5EF4-FFF2-40B4-BE49-F238E27FC236}">
                  <a16:creationId xmlns:a16="http://schemas.microsoft.com/office/drawing/2014/main" id="{F8DB50B9-6FF0-430A-A637-344555FA097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7312" y="1602128"/>
              <a:ext cx="5585186" cy="4496230"/>
            </a:xfrm>
            <a:prstGeom prst="rect">
              <a:avLst/>
            </a:prstGeom>
          </p:spPr>
        </p:pic>
        <p:grpSp>
          <p:nvGrpSpPr>
            <p:cNvPr id="7" name="Group 6">
              <a:extLst>
                <a:ext uri="{FF2B5EF4-FFF2-40B4-BE49-F238E27FC236}">
                  <a16:creationId xmlns:a16="http://schemas.microsoft.com/office/drawing/2014/main" id="{AD19BEED-E66B-F34A-8DBC-5DE3D21E26B2}"/>
                </a:ext>
              </a:extLst>
            </p:cNvPr>
            <p:cNvGrpSpPr/>
            <p:nvPr/>
          </p:nvGrpSpPr>
          <p:grpSpPr>
            <a:xfrm>
              <a:off x="322803" y="1331224"/>
              <a:ext cx="5869695" cy="4767134"/>
              <a:chOff x="322803" y="1331224"/>
              <a:chExt cx="5869695" cy="4767134"/>
            </a:xfrm>
          </p:grpSpPr>
          <p:sp>
            <p:nvSpPr>
              <p:cNvPr id="11" name="TextBox 10">
                <a:extLst>
                  <a:ext uri="{FF2B5EF4-FFF2-40B4-BE49-F238E27FC236}">
                    <a16:creationId xmlns:a16="http://schemas.microsoft.com/office/drawing/2014/main" id="{D836CD6E-FF9D-4A40-A01F-1144BE686B1A}"/>
                  </a:ext>
                </a:extLst>
              </p:cNvPr>
              <p:cNvSpPr txBox="1"/>
              <p:nvPr/>
            </p:nvSpPr>
            <p:spPr>
              <a:xfrm>
                <a:off x="607312" y="1331224"/>
                <a:ext cx="1734235" cy="303536"/>
              </a:xfrm>
              <a:prstGeom prst="rect">
                <a:avLst/>
              </a:prstGeom>
              <a:noFill/>
            </p:spPr>
            <p:txBody>
              <a:bodyPr wrap="square" lIns="0" tIns="0" rIns="0" bIns="72000" anchor="b" anchorCtr="0">
                <a:spAutoFit/>
              </a:bodyPr>
              <a:lstStyle/>
              <a:p>
                <a:pPr marL="0" indent="0" algn="ctr">
                  <a:spcAft>
                    <a:spcPts val="500"/>
                  </a:spcAft>
                  <a:buNone/>
                </a:pPr>
                <a:r>
                  <a:rPr lang="en-GB" sz="1500" b="1">
                    <a:solidFill>
                      <a:schemeClr val="tx2"/>
                    </a:solidFill>
                  </a:rPr>
                  <a:t>Relaxed</a:t>
                </a:r>
                <a:endParaRPr lang="en-US" sz="1500"/>
              </a:p>
            </p:txBody>
          </p:sp>
          <p:sp>
            <p:nvSpPr>
              <p:cNvPr id="13" name="TextBox 12">
                <a:extLst>
                  <a:ext uri="{FF2B5EF4-FFF2-40B4-BE49-F238E27FC236}">
                    <a16:creationId xmlns:a16="http://schemas.microsoft.com/office/drawing/2014/main" id="{5C24350B-F3E6-8C43-A663-CA5DA3DB4ADA}"/>
                  </a:ext>
                </a:extLst>
              </p:cNvPr>
              <p:cNvSpPr txBox="1"/>
              <p:nvPr/>
            </p:nvSpPr>
            <p:spPr>
              <a:xfrm>
                <a:off x="2504478" y="1331224"/>
                <a:ext cx="1734235" cy="303536"/>
              </a:xfrm>
              <a:prstGeom prst="rect">
                <a:avLst/>
              </a:prstGeom>
              <a:noFill/>
            </p:spPr>
            <p:txBody>
              <a:bodyPr wrap="square" lIns="0" tIns="0" rIns="0" bIns="72000" anchor="b" anchorCtr="0">
                <a:spAutoFit/>
              </a:bodyPr>
              <a:lstStyle/>
              <a:p>
                <a:pPr marL="0" indent="0" algn="ctr">
                  <a:spcAft>
                    <a:spcPts val="500"/>
                  </a:spcAft>
                  <a:buNone/>
                </a:pPr>
                <a:r>
                  <a:rPr lang="en-GB" sz="1500" b="1">
                    <a:solidFill>
                      <a:schemeClr val="tx2"/>
                    </a:solidFill>
                  </a:rPr>
                  <a:t>Expressive</a:t>
                </a:r>
                <a:endParaRPr lang="en-US" sz="1500"/>
              </a:p>
            </p:txBody>
          </p:sp>
          <p:sp>
            <p:nvSpPr>
              <p:cNvPr id="16" name="TextBox 15">
                <a:extLst>
                  <a:ext uri="{FF2B5EF4-FFF2-40B4-BE49-F238E27FC236}">
                    <a16:creationId xmlns:a16="http://schemas.microsoft.com/office/drawing/2014/main" id="{A43FE4C5-FCEF-5D4A-9BC1-3B572D089DFC}"/>
                  </a:ext>
                </a:extLst>
              </p:cNvPr>
              <p:cNvSpPr txBox="1"/>
              <p:nvPr/>
            </p:nvSpPr>
            <p:spPr>
              <a:xfrm>
                <a:off x="4458263" y="1331224"/>
                <a:ext cx="1734235" cy="303536"/>
              </a:xfrm>
              <a:prstGeom prst="rect">
                <a:avLst/>
              </a:prstGeom>
              <a:noFill/>
            </p:spPr>
            <p:txBody>
              <a:bodyPr wrap="square" lIns="0" tIns="0" rIns="0" bIns="72000" anchor="b" anchorCtr="0">
                <a:spAutoFit/>
              </a:bodyPr>
              <a:lstStyle/>
              <a:p>
                <a:pPr marL="0" indent="0" algn="ctr">
                  <a:spcAft>
                    <a:spcPts val="500"/>
                  </a:spcAft>
                  <a:buNone/>
                </a:pPr>
                <a:r>
                  <a:rPr lang="en-GB" sz="1500" b="1">
                    <a:solidFill>
                      <a:schemeClr val="tx2"/>
                    </a:solidFill>
                  </a:rPr>
                  <a:t>Relaxed</a:t>
                </a:r>
                <a:endParaRPr lang="en-US" sz="1500"/>
              </a:p>
            </p:txBody>
          </p:sp>
          <p:sp>
            <p:nvSpPr>
              <p:cNvPr id="17" name="TextBox 16">
                <a:extLst>
                  <a:ext uri="{FF2B5EF4-FFF2-40B4-BE49-F238E27FC236}">
                    <a16:creationId xmlns:a16="http://schemas.microsoft.com/office/drawing/2014/main" id="{1CA72939-62DC-1946-940C-EA2329F2C686}"/>
                  </a:ext>
                </a:extLst>
              </p:cNvPr>
              <p:cNvSpPr txBox="1"/>
              <p:nvPr/>
            </p:nvSpPr>
            <p:spPr>
              <a:xfrm rot="16200000">
                <a:off x="-626167" y="4845852"/>
                <a:ext cx="2201476" cy="303536"/>
              </a:xfrm>
              <a:prstGeom prst="rect">
                <a:avLst/>
              </a:prstGeom>
              <a:noFill/>
            </p:spPr>
            <p:txBody>
              <a:bodyPr wrap="square" lIns="0" tIns="0" rIns="0" bIns="72000" anchor="b" anchorCtr="0">
                <a:spAutoFit/>
              </a:bodyPr>
              <a:lstStyle/>
              <a:p>
                <a:pPr marL="0" indent="0" algn="ctr">
                  <a:spcAft>
                    <a:spcPts val="500"/>
                  </a:spcAft>
                  <a:buNone/>
                </a:pPr>
                <a:r>
                  <a:rPr lang="en-GB" sz="1500" b="1">
                    <a:solidFill>
                      <a:schemeClr val="tx2"/>
                    </a:solidFill>
                  </a:rPr>
                  <a:t>Left</a:t>
                </a:r>
                <a:endParaRPr lang="en-US" sz="1500"/>
              </a:p>
            </p:txBody>
          </p:sp>
          <p:sp>
            <p:nvSpPr>
              <p:cNvPr id="18" name="TextBox 17">
                <a:extLst>
                  <a:ext uri="{FF2B5EF4-FFF2-40B4-BE49-F238E27FC236}">
                    <a16:creationId xmlns:a16="http://schemas.microsoft.com/office/drawing/2014/main" id="{4CBE5BD8-7D98-1648-B45F-AA46C6404149}"/>
                  </a:ext>
                </a:extLst>
              </p:cNvPr>
              <p:cNvSpPr txBox="1"/>
              <p:nvPr/>
            </p:nvSpPr>
            <p:spPr>
              <a:xfrm rot="16200000">
                <a:off x="-626167" y="2551098"/>
                <a:ext cx="2201476" cy="303536"/>
              </a:xfrm>
              <a:prstGeom prst="rect">
                <a:avLst/>
              </a:prstGeom>
              <a:noFill/>
            </p:spPr>
            <p:txBody>
              <a:bodyPr wrap="square" lIns="0" tIns="0" rIns="0" bIns="72000" anchor="b" anchorCtr="0">
                <a:spAutoFit/>
              </a:bodyPr>
              <a:lstStyle/>
              <a:p>
                <a:pPr marL="0" indent="0" algn="ctr">
                  <a:spcAft>
                    <a:spcPts val="500"/>
                  </a:spcAft>
                  <a:buNone/>
                </a:pPr>
                <a:r>
                  <a:rPr lang="en-GB" sz="1500" b="1">
                    <a:solidFill>
                      <a:schemeClr val="tx2"/>
                    </a:solidFill>
                  </a:rPr>
                  <a:t>Front</a:t>
                </a:r>
                <a:endParaRPr lang="en-US" sz="1500"/>
              </a:p>
            </p:txBody>
          </p:sp>
        </p:grpSp>
      </p:grpSp>
      <p:sp>
        <p:nvSpPr>
          <p:cNvPr id="5" name="TextBox 4">
            <a:extLst>
              <a:ext uri="{FF2B5EF4-FFF2-40B4-BE49-F238E27FC236}">
                <a16:creationId xmlns:a16="http://schemas.microsoft.com/office/drawing/2014/main" id="{53BA762A-864F-C162-539D-BD44F13E3C2F}"/>
              </a:ext>
            </a:extLst>
          </p:cNvPr>
          <p:cNvSpPr txBox="1"/>
          <p:nvPr/>
        </p:nvSpPr>
        <p:spPr>
          <a:xfrm>
            <a:off x="9898003" y="316211"/>
            <a:ext cx="2022227" cy="646331"/>
          </a:xfrm>
          <a:prstGeom prst="rect">
            <a:avLst/>
          </a:prstGeom>
          <a:solidFill>
            <a:srgbClr val="4D3C35"/>
          </a:solidFill>
        </p:spPr>
        <p:txBody>
          <a:bodyPr wrap="square" rtlCol="0">
            <a:spAutoFit/>
          </a:bodyPr>
          <a:lstStyle/>
          <a:p>
            <a:pPr algn="r"/>
            <a:r>
              <a:rPr lang="en-US">
                <a:solidFill>
                  <a:schemeClr val="bg1"/>
                </a:solidFill>
              </a:rPr>
              <a:t>SKIN CONCERN</a:t>
            </a:r>
          </a:p>
          <a:p>
            <a:pPr algn="r"/>
            <a:r>
              <a:rPr lang="en-US">
                <a:solidFill>
                  <a:schemeClr val="bg1"/>
                </a:solidFill>
              </a:rPr>
              <a:t>Mimic wrinkles</a:t>
            </a:r>
          </a:p>
        </p:txBody>
      </p:sp>
    </p:spTree>
    <p:extLst>
      <p:ext uri="{BB962C8B-B14F-4D97-AF65-F5344CB8AC3E}">
        <p14:creationId xmlns:p14="http://schemas.microsoft.com/office/powerpoint/2010/main" val="1544945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B3092A5-7016-440C-A170-5B826A9FE46E}"/>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6671564" y="1451070"/>
            <a:ext cx="5218035" cy="2364922"/>
          </a:xfrm>
          <a:prstGeom prst="rect">
            <a:avLst/>
          </a:prstGeom>
        </p:spPr>
      </p:pic>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8</a:t>
            </a:fld>
            <a:endParaRPr lang="en-US"/>
          </a:p>
        </p:txBody>
      </p:sp>
      <p:sp>
        <p:nvSpPr>
          <p:cNvPr id="5" name="Text Placeholder 4">
            <a:extLst>
              <a:ext uri="{FF2B5EF4-FFF2-40B4-BE49-F238E27FC236}">
                <a16:creationId xmlns:a16="http://schemas.microsoft.com/office/drawing/2014/main" id="{18D0A744-F88A-7666-45E8-9CA3CEFD5B1E}"/>
              </a:ext>
            </a:extLst>
          </p:cNvPr>
          <p:cNvSpPr>
            <a:spLocks noGrp="1"/>
          </p:cNvSpPr>
          <p:nvPr>
            <p:ph type="body" sz="quarter" idx="12"/>
          </p:nvPr>
        </p:nvSpPr>
        <p:spPr>
          <a:xfrm>
            <a:off x="302400" y="1260000"/>
            <a:ext cx="6055671" cy="4297362"/>
          </a:xfrm>
        </p:spPr>
        <p:txBody>
          <a:bodyPr/>
          <a:lstStyle/>
          <a:p>
            <a:pPr marL="0" lvl="0" indent="0">
              <a:spcBef>
                <a:spcPts val="1200"/>
              </a:spcBef>
              <a:buNone/>
              <a:defRPr/>
            </a:pPr>
            <a:r>
              <a:rPr lang="en-US" sz="1800" b="1" kern="0">
                <a:ea typeface="Fira Sans" panose="020B0503050000020004" pitchFamily="34" charset="0"/>
              </a:rPr>
              <a:t>Over time skin works less efficiently</a:t>
            </a:r>
          </a:p>
          <a:p>
            <a:pPr marL="0" lvl="0" indent="0">
              <a:buNone/>
              <a:defRPr/>
            </a:pPr>
            <a:r>
              <a:rPr lang="en-US" sz="1500" kern="0">
                <a:ea typeface="Fira Sans" panose="020B0503050000020004" pitchFamily="34" charset="0"/>
              </a:rPr>
              <a:t>Profound changes occur in the structure of the dermis and epidermis over time, through processes of intrinsic and extrinsic aging, leading to deep wrinkle appearance and dry skin:</a:t>
            </a:r>
          </a:p>
          <a:p>
            <a:pPr marL="285750" indent="-285750">
              <a:buFont typeface="Arial" panose="020B0604020202020204" pitchFamily="34" charset="0"/>
              <a:buChar char="•"/>
              <a:defRPr/>
            </a:pPr>
            <a:r>
              <a:rPr lang="en-US" sz="1500" kern="0">
                <a:ea typeface="Fira Sans" panose="020B0503050000020004" pitchFamily="34" charset="0"/>
              </a:rPr>
              <a:t>With age, the Collagen density in the Dermis decreases and its network becomes increasingly fragmented, presenting shorter and less organized fibers. At the same time, Hyaluronic Acid is degraded. This is also associated with a reduction in dermal thickness.    </a:t>
            </a:r>
          </a:p>
          <a:p>
            <a:pPr marL="285750" indent="-285750">
              <a:buFont typeface="Arial" panose="020B0604020202020204" pitchFamily="34" charset="0"/>
              <a:buChar char="•"/>
              <a:defRPr/>
            </a:pPr>
            <a:r>
              <a:rPr lang="en-US" sz="1500" kern="0">
                <a:ea typeface="Fira Sans" panose="020B0503050000020004" pitchFamily="34" charset="0"/>
              </a:rPr>
              <a:t>An increase in matrix metalloproteinase (MMP) expression accelerates the Collagen degradation. In parallel, the synthesis of new extracellular matrix components by dermal fibroblasts slows down, failing to adequately replace the degraded matrix. </a:t>
            </a:r>
            <a:endParaRPr lang="en-CH" sz="1500" kern="0">
              <a:ea typeface="Fira Sans" panose="020B0503050000020004" pitchFamily="34" charset="0"/>
            </a:endParaRPr>
          </a:p>
        </p:txBody>
      </p:sp>
      <p:sp>
        <p:nvSpPr>
          <p:cNvPr id="3" name="Title 2">
            <a:extLst>
              <a:ext uri="{FF2B5EF4-FFF2-40B4-BE49-F238E27FC236}">
                <a16:creationId xmlns:a16="http://schemas.microsoft.com/office/drawing/2014/main" id="{69F4BAC3-B3C9-A33A-0F75-E50595F6F70B}"/>
              </a:ext>
            </a:extLst>
          </p:cNvPr>
          <p:cNvSpPr>
            <a:spLocks noGrp="1"/>
          </p:cNvSpPr>
          <p:nvPr>
            <p:ph type="title"/>
          </p:nvPr>
        </p:nvSpPr>
        <p:spPr>
          <a:xfrm>
            <a:off x="302401" y="302400"/>
            <a:ext cx="7186535" cy="303211"/>
          </a:xfrm>
        </p:spPr>
        <p:txBody>
          <a:bodyPr>
            <a:normAutofit fontScale="90000"/>
          </a:bodyPr>
          <a:lstStyle/>
          <a:p>
            <a:r>
              <a:rPr lang="en-US"/>
              <a:t>The appearance of deep wrinkles also relates to compromised dermis structure</a:t>
            </a:r>
          </a:p>
        </p:txBody>
      </p:sp>
      <p:sp>
        <p:nvSpPr>
          <p:cNvPr id="6" name="Text Placeholder 5">
            <a:extLst>
              <a:ext uri="{FF2B5EF4-FFF2-40B4-BE49-F238E27FC236}">
                <a16:creationId xmlns:a16="http://schemas.microsoft.com/office/drawing/2014/main" id="{87FF3FBD-F939-5DF3-CF07-88B07DC6102D}"/>
              </a:ext>
            </a:extLst>
          </p:cNvPr>
          <p:cNvSpPr>
            <a:spLocks noGrp="1"/>
          </p:cNvSpPr>
          <p:nvPr>
            <p:ph type="body" sz="quarter" idx="24"/>
          </p:nvPr>
        </p:nvSpPr>
        <p:spPr/>
        <p:txBody>
          <a:bodyPr anchor="b" anchorCtr="0"/>
          <a:lstStyle/>
          <a:p>
            <a:r>
              <a:rPr lang="en-US" err="1"/>
              <a:t>Asserin</a:t>
            </a:r>
            <a:r>
              <a:rPr lang="en-US"/>
              <a:t> et al. (2015) J </a:t>
            </a:r>
            <a:r>
              <a:rPr lang="en-US" err="1"/>
              <a:t>Cosmet</a:t>
            </a:r>
            <a:r>
              <a:rPr lang="en-US"/>
              <a:t> Dermatol, 14, 291-301</a:t>
            </a:r>
          </a:p>
          <a:p>
            <a:r>
              <a:rPr lang="en-US" err="1"/>
              <a:t>Papakonstantinou</a:t>
            </a:r>
            <a:r>
              <a:rPr lang="en-US"/>
              <a:t> et al. (2012) Dermato-Endocrinol 4:3, 253–258</a:t>
            </a:r>
          </a:p>
        </p:txBody>
      </p:sp>
      <p:pic>
        <p:nvPicPr>
          <p:cNvPr id="15" name="Picture 14">
            <a:extLst>
              <a:ext uri="{FF2B5EF4-FFF2-40B4-BE49-F238E27FC236}">
                <a16:creationId xmlns:a16="http://schemas.microsoft.com/office/drawing/2014/main" id="{1B650469-B6A2-49C6-9760-BFCDF32F8B66}"/>
              </a:ext>
            </a:extLst>
          </p:cNvPr>
          <p:cNvPicPr>
            <a:picLocks noChangeAspect="1"/>
          </p:cNvPicPr>
          <p:nvPr/>
        </p:nvPicPr>
        <p:blipFill>
          <a:blip r:embed="rId3">
            <a:extLst>
              <a:ext uri="{96DAC541-7B7A-43D3-8B79-37D633B846F1}">
                <asvg:svgBlip xmlns:asvg="http://schemas.microsoft.com/office/drawing/2016/SVG/main" r:embed="rId4"/>
              </a:ext>
            </a:extLst>
          </a:blip>
          <a:srcRect l="234" r="234"/>
          <a:stretch/>
        </p:blipFill>
        <p:spPr>
          <a:xfrm>
            <a:off x="6784527" y="4108031"/>
            <a:ext cx="5105072" cy="1703109"/>
          </a:xfrm>
          <a:prstGeom prst="rect">
            <a:avLst/>
          </a:prstGeom>
        </p:spPr>
      </p:pic>
      <p:sp>
        <p:nvSpPr>
          <p:cNvPr id="4" name="TextBox 3">
            <a:extLst>
              <a:ext uri="{FF2B5EF4-FFF2-40B4-BE49-F238E27FC236}">
                <a16:creationId xmlns:a16="http://schemas.microsoft.com/office/drawing/2014/main" id="{4B9170B7-696E-1204-B452-F589428CCAA1}"/>
              </a:ext>
            </a:extLst>
          </p:cNvPr>
          <p:cNvSpPr txBox="1"/>
          <p:nvPr/>
        </p:nvSpPr>
        <p:spPr>
          <a:xfrm>
            <a:off x="9898003" y="339657"/>
            <a:ext cx="1822935" cy="646331"/>
          </a:xfrm>
          <a:prstGeom prst="rect">
            <a:avLst/>
          </a:prstGeom>
          <a:solidFill>
            <a:srgbClr val="4D3C35"/>
          </a:solidFill>
        </p:spPr>
        <p:txBody>
          <a:bodyPr wrap="none" rtlCol="0">
            <a:spAutoFit/>
          </a:bodyPr>
          <a:lstStyle/>
          <a:p>
            <a:pPr algn="r"/>
            <a:r>
              <a:rPr lang="en-US">
                <a:solidFill>
                  <a:schemeClr val="bg1"/>
                </a:solidFill>
              </a:rPr>
              <a:t>SKIN CONCERN</a:t>
            </a:r>
          </a:p>
          <a:p>
            <a:pPr algn="r"/>
            <a:r>
              <a:rPr lang="en-US">
                <a:solidFill>
                  <a:schemeClr val="bg1"/>
                </a:solidFill>
              </a:rPr>
              <a:t>Deep wrinkles</a:t>
            </a:r>
          </a:p>
        </p:txBody>
      </p:sp>
    </p:spTree>
    <p:extLst>
      <p:ext uri="{BB962C8B-B14F-4D97-AF65-F5344CB8AC3E}">
        <p14:creationId xmlns:p14="http://schemas.microsoft.com/office/powerpoint/2010/main" val="1620881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95507854-5656-DF26-0A95-E6EBC4B7B1AD}"/>
              </a:ext>
            </a:extLst>
          </p:cNvPr>
          <p:cNvSpPr>
            <a:spLocks noGrp="1"/>
          </p:cNvSpPr>
          <p:nvPr>
            <p:ph type="body" sz="quarter" idx="23"/>
          </p:nvPr>
        </p:nvSpPr>
        <p:spPr>
          <a:xfrm>
            <a:off x="302400" y="1933769"/>
            <a:ext cx="3202800" cy="3840996"/>
          </a:xfrm>
        </p:spPr>
        <p:txBody>
          <a:bodyPr/>
          <a:lstStyle/>
          <a:p>
            <a:pPr marL="0" indent="0">
              <a:buNone/>
            </a:pPr>
            <a:r>
              <a:rPr lang="en-US" sz="1600"/>
              <a:t>The face has many sebaceous glands that produce sebum or oil. </a:t>
            </a:r>
          </a:p>
          <a:p>
            <a:pPr marL="0" indent="0">
              <a:buNone/>
            </a:pPr>
            <a:r>
              <a:rPr lang="en-US" sz="1600"/>
              <a:t>Sebum exists to help protect the surface of the skin and helping to retain moisture in the deeper layers. </a:t>
            </a:r>
          </a:p>
          <a:p>
            <a:pPr marL="0" indent="0">
              <a:buNone/>
            </a:pPr>
            <a:r>
              <a:rPr lang="en-US" sz="1600"/>
              <a:t>However, excessive sebum production can result in oily or greasy skin and can cause congestion and enlargement of pores, inflammation, and ultimately lead to skin conditions like acne and breakouts. </a:t>
            </a:r>
          </a:p>
        </p:txBody>
      </p:sp>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9</a:t>
            </a:fld>
            <a:endParaRPr lang="en-US"/>
          </a:p>
        </p:txBody>
      </p:sp>
      <p:pic>
        <p:nvPicPr>
          <p:cNvPr id="16" name="Picture Placeholder 15" descr="A person looking at herself in the mirror&#10;&#10;AI-generated content may be incorrect.">
            <a:extLst>
              <a:ext uri="{FF2B5EF4-FFF2-40B4-BE49-F238E27FC236}">
                <a16:creationId xmlns:a16="http://schemas.microsoft.com/office/drawing/2014/main" id="{7D4DD876-2A05-2591-01E0-7DF3F99169ED}"/>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3827462" y="0"/>
            <a:ext cx="8364538" cy="6857998"/>
          </a:xfrm>
        </p:spPr>
      </p:pic>
      <p:sp>
        <p:nvSpPr>
          <p:cNvPr id="3" name="Title 2">
            <a:extLst>
              <a:ext uri="{FF2B5EF4-FFF2-40B4-BE49-F238E27FC236}">
                <a16:creationId xmlns:a16="http://schemas.microsoft.com/office/drawing/2014/main" id="{6E8B2951-4343-8B1D-B11B-D6AC8ECF2BC0}"/>
              </a:ext>
            </a:extLst>
          </p:cNvPr>
          <p:cNvSpPr>
            <a:spLocks noGrp="1"/>
          </p:cNvSpPr>
          <p:nvPr>
            <p:ph type="title"/>
          </p:nvPr>
        </p:nvSpPr>
        <p:spPr>
          <a:xfrm>
            <a:off x="302402" y="302400"/>
            <a:ext cx="3083593" cy="303211"/>
          </a:xfrm>
        </p:spPr>
        <p:txBody>
          <a:bodyPr>
            <a:normAutofit fontScale="90000"/>
          </a:bodyPr>
          <a:lstStyle/>
          <a:p>
            <a:r>
              <a:rPr lang="en-US"/>
              <a:t>Sebum imbalance can trigger blemishes and inflammation</a:t>
            </a:r>
          </a:p>
        </p:txBody>
      </p:sp>
      <p:sp>
        <p:nvSpPr>
          <p:cNvPr id="4" name="TextBox 3">
            <a:extLst>
              <a:ext uri="{FF2B5EF4-FFF2-40B4-BE49-F238E27FC236}">
                <a16:creationId xmlns:a16="http://schemas.microsoft.com/office/drawing/2014/main" id="{689647F6-F9C9-5413-8229-6D3B5064367A}"/>
              </a:ext>
            </a:extLst>
          </p:cNvPr>
          <p:cNvSpPr txBox="1"/>
          <p:nvPr/>
        </p:nvSpPr>
        <p:spPr>
          <a:xfrm>
            <a:off x="9627095" y="309579"/>
            <a:ext cx="2254264" cy="646331"/>
          </a:xfrm>
          <a:prstGeom prst="rect">
            <a:avLst/>
          </a:prstGeom>
          <a:solidFill>
            <a:srgbClr val="4D3C35"/>
          </a:solidFill>
        </p:spPr>
        <p:txBody>
          <a:bodyPr wrap="square" rtlCol="0">
            <a:spAutoFit/>
          </a:bodyPr>
          <a:lstStyle/>
          <a:p>
            <a:pPr algn="r"/>
            <a:r>
              <a:rPr lang="en-US">
                <a:solidFill>
                  <a:schemeClr val="bg1"/>
                </a:solidFill>
              </a:rPr>
              <a:t>SKIN CONCERN</a:t>
            </a:r>
          </a:p>
          <a:p>
            <a:pPr algn="r"/>
            <a:r>
              <a:rPr lang="en-US">
                <a:solidFill>
                  <a:schemeClr val="bg1"/>
                </a:solidFill>
              </a:rPr>
              <a:t>Sebum imbalance</a:t>
            </a:r>
          </a:p>
        </p:txBody>
      </p:sp>
    </p:spTree>
    <p:extLst>
      <p:ext uri="{BB962C8B-B14F-4D97-AF65-F5344CB8AC3E}">
        <p14:creationId xmlns:p14="http://schemas.microsoft.com/office/powerpoint/2010/main" val="3433249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24EE88EE-E6CD-9B63-4FF3-929905F97C67}"/>
              </a:ext>
            </a:extLst>
          </p:cNvPr>
          <p:cNvSpPr/>
          <p:nvPr/>
        </p:nvSpPr>
        <p:spPr>
          <a:xfrm>
            <a:off x="9310977" y="5880021"/>
            <a:ext cx="2814762" cy="9144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Placeholder 20" descr="Several containers of cream&#10;&#10;AI-generated content may be incorrect.">
            <a:extLst>
              <a:ext uri="{FF2B5EF4-FFF2-40B4-BE49-F238E27FC236}">
                <a16:creationId xmlns:a16="http://schemas.microsoft.com/office/drawing/2014/main" id="{0D45C39E-C10A-2329-EB07-8C081CB18DD9}"/>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2" y="2"/>
            <a:ext cx="6026259" cy="6857998"/>
          </a:xfrm>
        </p:spPr>
      </p:pic>
      <p:sp>
        <p:nvSpPr>
          <p:cNvPr id="5" name="Text Placeholder 4">
            <a:extLst>
              <a:ext uri="{FF2B5EF4-FFF2-40B4-BE49-F238E27FC236}">
                <a16:creationId xmlns:a16="http://schemas.microsoft.com/office/drawing/2014/main" id="{B9DB6458-8D23-46EE-94AF-1E6B73504213}"/>
              </a:ext>
            </a:extLst>
          </p:cNvPr>
          <p:cNvSpPr>
            <a:spLocks noGrp="1"/>
          </p:cNvSpPr>
          <p:nvPr>
            <p:ph type="body" sz="quarter" idx="24"/>
          </p:nvPr>
        </p:nvSpPr>
        <p:spPr/>
        <p:txBody>
          <a:bodyPr/>
          <a:lstStyle/>
          <a:p>
            <a:r>
              <a:rPr lang="en-US"/>
              <a:t>Highly potent patented biomimetic tripeptide:</a:t>
            </a:r>
          </a:p>
          <a:p>
            <a:pPr marL="342900" indent="-342900">
              <a:buFont typeface="+mj-lt"/>
              <a:buAutoNum type="arabicPeriod"/>
            </a:pPr>
            <a:r>
              <a:rPr lang="en-US"/>
              <a:t>Helps skin to look relaxed, visibly reducing and preventing mimic wrinkles (</a:t>
            </a:r>
            <a:r>
              <a:rPr lang="en-US" err="1"/>
              <a:t>botox</a:t>
            </a:r>
            <a:r>
              <a:rPr lang="en-US"/>
              <a:t>-inspired efficacy)</a:t>
            </a:r>
          </a:p>
          <a:p>
            <a:pPr marL="342900" indent="-342900">
              <a:buFont typeface="+mj-lt"/>
              <a:buAutoNum type="arabicPeriod"/>
            </a:pPr>
            <a:r>
              <a:rPr lang="en-US"/>
              <a:t>Re-densifies skin from within, smoothening </a:t>
            </a:r>
            <a:br>
              <a:rPr lang="en-US"/>
            </a:br>
            <a:r>
              <a:rPr lang="en-US"/>
              <a:t>deep wrinkles (filler-inspired efficacy)</a:t>
            </a:r>
          </a:p>
          <a:p>
            <a:pPr marL="342900" indent="-342900">
              <a:buFont typeface="+mj-lt"/>
              <a:buAutoNum type="arabicPeriod"/>
            </a:pPr>
            <a:r>
              <a:rPr lang="en-US"/>
              <a:t>Mattifies skin and improves texture</a:t>
            </a:r>
          </a:p>
          <a:p>
            <a:endParaRPr lang="en-US"/>
          </a:p>
          <a:p>
            <a:r>
              <a:rPr lang="en-US" b="1"/>
              <a:t>For healthy-looking skin and confidence boost!</a:t>
            </a:r>
          </a:p>
          <a:p>
            <a:endParaRPr lang="en-US"/>
          </a:p>
        </p:txBody>
      </p:sp>
      <p:sp>
        <p:nvSpPr>
          <p:cNvPr id="4" name="Slide Number Placeholder 3">
            <a:extLst>
              <a:ext uri="{FF2B5EF4-FFF2-40B4-BE49-F238E27FC236}">
                <a16:creationId xmlns:a16="http://schemas.microsoft.com/office/drawing/2014/main" id="{9A71DD3F-0872-6DB8-86B2-417724F632C0}"/>
              </a:ext>
            </a:extLst>
          </p:cNvPr>
          <p:cNvSpPr>
            <a:spLocks noGrp="1"/>
          </p:cNvSpPr>
          <p:nvPr>
            <p:ph type="sldNum" sz="quarter" idx="10"/>
          </p:nvPr>
        </p:nvSpPr>
        <p:spPr/>
        <p:txBody>
          <a:bodyPr/>
          <a:lstStyle/>
          <a:p>
            <a:fld id="{EC50C849-B97A-2B45-B78A-6D9C352F693C}" type="slidenum">
              <a:rPr lang="en-US" smtClean="0"/>
              <a:pPr/>
              <a:t>10</a:t>
            </a:fld>
            <a:endParaRPr lang="en-US"/>
          </a:p>
        </p:txBody>
      </p:sp>
      <p:sp>
        <p:nvSpPr>
          <p:cNvPr id="3" name="Text Placeholder 2">
            <a:extLst>
              <a:ext uri="{FF2B5EF4-FFF2-40B4-BE49-F238E27FC236}">
                <a16:creationId xmlns:a16="http://schemas.microsoft.com/office/drawing/2014/main" id="{7AA96833-FBB8-8C87-656C-441889617AD0}"/>
              </a:ext>
            </a:extLst>
          </p:cNvPr>
          <p:cNvSpPr>
            <a:spLocks noGrp="1"/>
          </p:cNvSpPr>
          <p:nvPr>
            <p:ph type="body" idx="11"/>
          </p:nvPr>
        </p:nvSpPr>
        <p:spPr/>
        <p:txBody>
          <a:bodyPr/>
          <a:lstStyle/>
          <a:p>
            <a:r>
              <a:rPr lang="en-US"/>
              <a:t>The all-in-one medical beauty solution</a:t>
            </a:r>
          </a:p>
        </p:txBody>
      </p:sp>
      <p:sp>
        <p:nvSpPr>
          <p:cNvPr id="13" name="Title 12">
            <a:extLst>
              <a:ext uri="{FF2B5EF4-FFF2-40B4-BE49-F238E27FC236}">
                <a16:creationId xmlns:a16="http://schemas.microsoft.com/office/drawing/2014/main" id="{C5C5CA36-05DD-95B5-01CE-17244D7FD70F}"/>
              </a:ext>
            </a:extLst>
          </p:cNvPr>
          <p:cNvSpPr>
            <a:spLocks noGrp="1"/>
          </p:cNvSpPr>
          <p:nvPr>
            <p:ph type="title"/>
          </p:nvPr>
        </p:nvSpPr>
        <p:spPr>
          <a:xfrm>
            <a:off x="302402" y="302400"/>
            <a:ext cx="5500870" cy="303211"/>
          </a:xfrm>
        </p:spPr>
        <p:txBody>
          <a:bodyPr>
            <a:normAutofit fontScale="90000"/>
          </a:bodyPr>
          <a:lstStyle/>
          <a:p>
            <a:r>
              <a:rPr lang="en-US"/>
              <a:t>SYN®-AKE</a:t>
            </a:r>
          </a:p>
        </p:txBody>
      </p:sp>
      <p:grpSp>
        <p:nvGrpSpPr>
          <p:cNvPr id="26" name="Group 25">
            <a:extLst>
              <a:ext uri="{FF2B5EF4-FFF2-40B4-BE49-F238E27FC236}">
                <a16:creationId xmlns:a16="http://schemas.microsoft.com/office/drawing/2014/main" id="{39E511D0-CD3F-545C-F604-DE2E3069FCBF}"/>
              </a:ext>
            </a:extLst>
          </p:cNvPr>
          <p:cNvGrpSpPr/>
          <p:nvPr/>
        </p:nvGrpSpPr>
        <p:grpSpPr>
          <a:xfrm rot="21164563">
            <a:off x="7524941" y="1985079"/>
            <a:ext cx="2997678" cy="2845841"/>
            <a:chOff x="7524941" y="1985079"/>
            <a:chExt cx="2997678" cy="2845841"/>
          </a:xfrm>
        </p:grpSpPr>
        <p:sp>
          <p:nvSpPr>
            <p:cNvPr id="25" name="Oval 24">
              <a:extLst>
                <a:ext uri="{FF2B5EF4-FFF2-40B4-BE49-F238E27FC236}">
                  <a16:creationId xmlns:a16="http://schemas.microsoft.com/office/drawing/2014/main" id="{75D11B95-9853-2FB7-9735-ED241408BF11}"/>
                </a:ext>
              </a:extLst>
            </p:cNvPr>
            <p:cNvSpPr/>
            <p:nvPr/>
          </p:nvSpPr>
          <p:spPr>
            <a:xfrm>
              <a:off x="8682825" y="2998770"/>
              <a:ext cx="1772013" cy="177201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1097801B-C822-2AAA-0276-438E0EDE215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524941" y="1985079"/>
              <a:ext cx="2997678" cy="2845841"/>
            </a:xfrm>
            <a:prstGeom prst="rect">
              <a:avLst/>
            </a:prstGeom>
          </p:spPr>
        </p:pic>
      </p:grpSp>
    </p:spTree>
    <p:extLst>
      <p:ext uri="{BB962C8B-B14F-4D97-AF65-F5344CB8AC3E}">
        <p14:creationId xmlns:p14="http://schemas.microsoft.com/office/powerpoint/2010/main" val="3203334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2EAA7-A55C-920F-7872-FE2278E76CC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54A3E68-8315-BF11-613A-21EA07F6151E}"/>
              </a:ext>
            </a:extLst>
          </p:cNvPr>
          <p:cNvSpPr/>
          <p:nvPr/>
        </p:nvSpPr>
        <p:spPr>
          <a:xfrm>
            <a:off x="302401" y="4967990"/>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noProof="0">
                <a:ln>
                  <a:noFill/>
                </a:ln>
                <a:solidFill>
                  <a:srgbClr val="4D3C35"/>
                </a:solidFill>
                <a:effectLst/>
                <a:uLnTx/>
                <a:uFillTx/>
                <a:latin typeface="DM Sans Bold" pitchFamily="2" charset="0"/>
                <a:ea typeface="+mn-ea"/>
                <a:cs typeface="+mn-cs"/>
              </a:rPr>
              <a:t>CERTIFICATION:</a:t>
            </a:r>
            <a:endParaRPr kumimoji="0" lang="en-US" sz="1400" u="none" strike="noStrike" kern="0" cap="none" spc="50" normalizeH="0" noProof="0">
              <a:ln>
                <a:noFill/>
              </a:ln>
              <a:solidFill>
                <a:srgbClr val="4D3C35"/>
              </a:solidFill>
              <a:effectLst/>
              <a:uLnTx/>
              <a:uFillTx/>
              <a:latin typeface="DM Sans" pitchFamily="2" charset="77"/>
              <a:ea typeface="+mn-ea"/>
              <a:cs typeface="+mn-cs"/>
            </a:endParaRPr>
          </a:p>
        </p:txBody>
      </p:sp>
      <p:sp>
        <p:nvSpPr>
          <p:cNvPr id="65" name="Rectangle 64">
            <a:extLst>
              <a:ext uri="{FF2B5EF4-FFF2-40B4-BE49-F238E27FC236}">
                <a16:creationId xmlns:a16="http://schemas.microsoft.com/office/drawing/2014/main" id="{7E4F373C-C64B-AEDF-B324-6AFBFF8801BC}"/>
              </a:ext>
            </a:extLst>
          </p:cNvPr>
          <p:cNvSpPr/>
          <p:nvPr/>
        </p:nvSpPr>
        <p:spPr>
          <a:xfrm>
            <a:off x="302401" y="1260000"/>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D43AC405-AB93-5F04-DF31-6297FED13B6A}"/>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46AA3FA4-BB60-CCE9-5730-E14C9A1F8358}"/>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schemeClr val="bg1"/>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08A95CF-3E99-EAD2-B624-8291503CFBC3}"/>
              </a:ext>
            </a:extLst>
          </p:cNvPr>
          <p:cNvSpPr>
            <a:spLocks noGrp="1"/>
          </p:cNvSpPr>
          <p:nvPr>
            <p:ph type="body" sz="quarter" idx="23"/>
          </p:nvPr>
        </p:nvSpPr>
        <p:spPr>
          <a:xfrm>
            <a:off x="302398" y="6093396"/>
            <a:ext cx="5400000" cy="116604"/>
          </a:xfrm>
        </p:spPr>
        <p:txBody>
          <a:bodyPr/>
          <a:lstStyle/>
          <a:p>
            <a:pPr>
              <a:defRPr/>
            </a:pPr>
            <a:r>
              <a:rPr kumimoji="0" lang="en-US" sz="800" b="1" i="0" u="none" strike="noStrike" kern="0" cap="none" spc="0" normalizeH="0" noProof="0">
                <a:ln>
                  <a:noFill/>
                </a:ln>
                <a:effectLst/>
                <a:uLnTx/>
                <a:uFillTx/>
                <a:latin typeface="DM Sans"/>
                <a:ea typeface="+mn-ea"/>
                <a:cs typeface="+mn-cs"/>
              </a:rPr>
              <a:t>1. </a:t>
            </a:r>
            <a:r>
              <a:rPr kumimoji="0" lang="en-US" sz="800" b="0" i="0" u="none" strike="noStrike" kern="0" cap="none" spc="0" normalizeH="0" noProof="0">
                <a:ln>
                  <a:noFill/>
                </a:ln>
                <a:effectLst/>
                <a:uLnTx/>
                <a:uFillTx/>
                <a:latin typeface="DM Sans"/>
                <a:ea typeface="+mn-ea"/>
                <a:cs typeface="+mn-cs"/>
              </a:rPr>
              <a:t>Non-intentionally added TFA;</a:t>
            </a:r>
            <a:r>
              <a:rPr kumimoji="0" lang="en-US" sz="800" b="1" i="0" u="none" strike="noStrike" kern="0" cap="none" spc="0" normalizeH="0" noProof="0">
                <a:ln>
                  <a:noFill/>
                </a:ln>
                <a:effectLst/>
                <a:uLnTx/>
                <a:uFillTx/>
                <a:latin typeface="DM Sans"/>
                <a:ea typeface="+mn-ea"/>
                <a:cs typeface="+mn-cs"/>
              </a:rPr>
              <a:t> </a:t>
            </a:r>
            <a:r>
              <a:rPr kumimoji="0" lang="en-US" sz="800" b="1" i="0" u="none" strike="noStrike" kern="0" cap="none" spc="0" normalizeH="0" noProof="0">
                <a:ln>
                  <a:noFill/>
                </a:ln>
                <a:effectLst/>
                <a:uLnTx/>
                <a:uFillTx/>
                <a:latin typeface="DM Sans"/>
                <a:ea typeface="+mn-ea"/>
                <a:cs typeface="+mn-cs"/>
                <a:sym typeface="Arial"/>
              </a:rPr>
              <a:t>2. </a:t>
            </a:r>
            <a:r>
              <a:rPr kumimoji="0" lang="en-US" sz="800" b="0" i="0" u="none" strike="noStrike" kern="0" cap="none" spc="0" normalizeH="0" baseline="0" noProof="0">
                <a:ln>
                  <a:noFill/>
                </a:ln>
                <a:effectLst/>
                <a:uLnTx/>
                <a:uFillTx/>
                <a:latin typeface="DM Sans"/>
                <a:ea typeface="+mn-ea"/>
                <a:cs typeface="+mn-cs"/>
                <a:sym typeface="Arial"/>
              </a:rPr>
              <a:t>procollagen-lysine, 2-oxoglutarate 5-dioxygenase 3</a:t>
            </a:r>
            <a:r>
              <a:rPr kumimoji="0" lang="en-US" sz="800" b="0" i="0" u="none" strike="noStrike" kern="0" cap="none" spc="0" normalizeH="0" noProof="0">
                <a:ln>
                  <a:noFill/>
                </a:ln>
                <a:effectLst/>
                <a:uLnTx/>
                <a:uFillTx/>
                <a:latin typeface="DM Sans"/>
                <a:ea typeface="+mn-ea"/>
                <a:cs typeface="+mn-cs"/>
              </a:rPr>
              <a:t>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5B1CC9D9-EBFF-09A1-C9D3-BE78EC660C19}"/>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E84FD142-E292-1107-85A5-2761D5893F3C}"/>
              </a:ext>
            </a:extLst>
          </p:cNvPr>
          <p:cNvSpPr>
            <a:spLocks noGrp="1"/>
          </p:cNvSpPr>
          <p:nvPr>
            <p:ph type="title"/>
          </p:nvPr>
        </p:nvSpPr>
        <p:spPr>
          <a:xfrm>
            <a:off x="302401" y="302400"/>
            <a:ext cx="10398636" cy="303211"/>
          </a:xfrm>
        </p:spPr>
        <p:txBody>
          <a:bodyPr>
            <a:normAutofit fontScale="90000"/>
          </a:bodyPr>
          <a:lstStyle/>
          <a:p>
            <a:r>
              <a:rPr lang="en-US"/>
              <a:t>SYN®-AKE</a:t>
            </a:r>
          </a:p>
        </p:txBody>
      </p:sp>
      <p:sp>
        <p:nvSpPr>
          <p:cNvPr id="10" name="AutoShape 2">
            <a:extLst>
              <a:ext uri="{FF2B5EF4-FFF2-40B4-BE49-F238E27FC236}">
                <a16:creationId xmlns:a16="http://schemas.microsoft.com/office/drawing/2014/main" id="{F577583F-ABCE-8101-205F-51390F0B946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5AE70C44-7D1E-057D-4CD0-33B444C0F866}"/>
              </a:ext>
            </a:extLst>
          </p:cNvPr>
          <p:cNvSpPr/>
          <p:nvPr/>
        </p:nvSpPr>
        <p:spPr>
          <a:xfrm>
            <a:off x="302401" y="1712812"/>
            <a:ext cx="11644331" cy="9870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8A6915C3-B307-DE42-2BD1-EE63FF9E3285}"/>
              </a:ext>
            </a:extLst>
          </p:cNvPr>
          <p:cNvSpPr txBox="1"/>
          <p:nvPr/>
        </p:nvSpPr>
        <p:spPr>
          <a:xfrm>
            <a:off x="1980000" y="1658726"/>
            <a:ext cx="9784537" cy="995531"/>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Inspired by the power of nature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Highly potent biomimetic tripeptide, made by cutting-edge SYN®-Peptide technology to mimic the essential amino acid sequence of Waglerin-1, a natural occurring polypeptide with a strong ability to relax muscle contraction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In silico model shows that SYN®-AKE peptide is able to fit into the catalytic binding site of DPP4 (</a:t>
            </a:r>
            <a:r>
              <a:rPr kumimoji="0" lang="en-US" sz="120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Dipeptidylpeptidase</a:t>
            </a: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4)</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20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1</a:t>
            </a:r>
            <a:endPar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99.75% of natural origin (according to ISO 16128)</a:t>
            </a:r>
          </a:p>
        </p:txBody>
      </p:sp>
      <p:sp>
        <p:nvSpPr>
          <p:cNvPr id="66" name="TextBox 70">
            <a:extLst>
              <a:ext uri="{FF2B5EF4-FFF2-40B4-BE49-F238E27FC236}">
                <a16:creationId xmlns:a16="http://schemas.microsoft.com/office/drawing/2014/main" id="{4F4B6245-CEE8-3C4A-32B7-E9677462F6BA}"/>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Dipeptide </a:t>
            </a:r>
            <a:r>
              <a:rPr kumimoji="0" lang="en-US" sz="120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Diaminobutyroyl</a:t>
            </a: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Benzylamide Diacetate, Glycerin, Aqua</a:t>
            </a:r>
          </a:p>
        </p:txBody>
      </p:sp>
      <p:sp>
        <p:nvSpPr>
          <p:cNvPr id="48" name="Rectangle 47">
            <a:extLst>
              <a:ext uri="{FF2B5EF4-FFF2-40B4-BE49-F238E27FC236}">
                <a16:creationId xmlns:a16="http://schemas.microsoft.com/office/drawing/2014/main" id="{53DADA86-AF48-F6A7-F04D-F7B36E822D1F}"/>
              </a:ext>
            </a:extLst>
          </p:cNvPr>
          <p:cNvSpPr/>
          <p:nvPr/>
        </p:nvSpPr>
        <p:spPr>
          <a:xfrm>
            <a:off x="302401" y="2791781"/>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3F94B7E2-EE83-1431-3E0F-89C2748AC6D3}"/>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511BF38E-5FDD-346F-F622-D6C261CA41EC}"/>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lang="en-US" sz="1200">
                  <a:solidFill>
                    <a:prstClr val="black"/>
                  </a:solidFill>
                  <a:latin typeface="DM Sans" pitchFamily="2" charset="0"/>
                  <a:ea typeface="Fira Sans Book" panose="020B0503050000020004" pitchFamily="34" charset="0"/>
                </a:rPr>
                <a:t>: </a:t>
              </a: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1-4%</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B6AD98C4-36AD-D799-7D5C-71BB772D5254}"/>
                </a:ext>
              </a:extLst>
            </p:cNvPr>
            <p:cNvSpPr/>
            <p:nvPr/>
          </p:nvSpPr>
          <p:spPr>
            <a:xfrm>
              <a:off x="5292000" y="2863885"/>
              <a:ext cx="4491733" cy="330072"/>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Miscible in water</a:t>
              </a:r>
            </a:p>
          </p:txBody>
        </p:sp>
        <p:sp>
          <p:nvSpPr>
            <p:cNvPr id="49" name="TextBox 73">
              <a:extLst>
                <a:ext uri="{FF2B5EF4-FFF2-40B4-BE49-F238E27FC236}">
                  <a16:creationId xmlns:a16="http://schemas.microsoft.com/office/drawing/2014/main" id="{A7C69852-CB5F-98CC-791E-6A359CC3C751}"/>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Liquid</a:t>
              </a:r>
            </a:p>
            <a:p>
              <a:pPr marR="0" lvl="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3.0-7.5</a:t>
              </a:r>
            </a:p>
          </p:txBody>
        </p:sp>
      </p:grpSp>
      <p:sp>
        <p:nvSpPr>
          <p:cNvPr id="67" name="Rectangle 66">
            <a:extLst>
              <a:ext uri="{FF2B5EF4-FFF2-40B4-BE49-F238E27FC236}">
                <a16:creationId xmlns:a16="http://schemas.microsoft.com/office/drawing/2014/main" id="{ED797CD5-0828-96FE-93E6-1A8F5BDC3219}"/>
              </a:ext>
            </a:extLst>
          </p:cNvPr>
          <p:cNvSpPr/>
          <p:nvPr/>
        </p:nvSpPr>
        <p:spPr>
          <a:xfrm>
            <a:off x="302401" y="3459336"/>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9BEBC53A-BAAE-0CE0-6903-26D4559E419B}"/>
              </a:ext>
            </a:extLst>
          </p:cNvPr>
          <p:cNvSpPr txBox="1"/>
          <p:nvPr/>
        </p:nvSpPr>
        <p:spPr>
          <a:xfrm>
            <a:off x="1980000" y="3468736"/>
            <a:ext cx="9784537" cy="1265799"/>
          </a:xfrm>
          <a:prstGeom prst="rect">
            <a:avLst/>
          </a:prstGeom>
          <a:noFill/>
        </p:spPr>
        <p:txBody>
          <a:bodyPr wrap="square" lIns="0" tIns="72000" rIns="0" bIns="72000" numCol="2" spcCol="14400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Reduces muscle cell contractions: immediately, long-lasting and fully reversibly*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Up to 47% inhibition of muscle nicotinic acetylcholine receptor (</a:t>
            </a:r>
            <a:r>
              <a:rPr kumimoji="0" lang="en-US" sz="120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maAChR</a:t>
            </a: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Stimulates PLOD3</a:t>
            </a:r>
            <a:r>
              <a:rPr kumimoji="0" lang="en-US" sz="120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sym typeface="Arial"/>
              </a:rPr>
              <a:t>2</a:t>
            </a: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activity, important for the stability of intermolecular collagen crosslinks*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a:p>
            <a:pPr marL="180000" indent="-180000">
              <a:spcAft>
                <a:spcPts val="300"/>
              </a:spcAft>
              <a:buFont typeface="Arial" panose="020B0604020202020204" pitchFamily="34" charset="0"/>
              <a:buChar char="•"/>
              <a:defRPr/>
            </a:pPr>
            <a:r>
              <a:rPr kumimoji="0" lang="en-US" sz="1200" u="none" strike="noStrike" kern="1200" cap="none" spc="-30" normalizeH="0" noProof="0">
                <a:ln>
                  <a:noFill/>
                </a:ln>
                <a:solidFill>
                  <a:prstClr val="black"/>
                </a:solidFill>
                <a:effectLst/>
                <a:uLnTx/>
                <a:uFillTx/>
                <a:latin typeface="DM Sans" pitchFamily="2" charset="0"/>
                <a:ea typeface="Fira Sans Book" panose="020B0503050000020004" pitchFamily="34" charset="0"/>
                <a:cs typeface="+mn-cs"/>
                <a:sym typeface="Arial"/>
              </a:rPr>
              <a:t>Controls DPP4, a potential target linked to sebaceous gland activity*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Helps skin to relax without losing the ability to express**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Visibly reduce lines and wrinkles on three different skin tones**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Wrinkles reduction across age groups**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Can delay wrinkles’ appearance up to 5 years**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Mattifies skin </a:t>
            </a:r>
            <a:r>
              <a:rPr lang="en-US" sz="1200"/>
              <a:t>and improves texture </a:t>
            </a:r>
            <a:r>
              <a:rPr kumimoji="0" lang="en-US" sz="120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a:t>
            </a:r>
          </a:p>
        </p:txBody>
      </p:sp>
      <p:grpSp>
        <p:nvGrpSpPr>
          <p:cNvPr id="27" name="Group 26">
            <a:extLst>
              <a:ext uri="{FF2B5EF4-FFF2-40B4-BE49-F238E27FC236}">
                <a16:creationId xmlns:a16="http://schemas.microsoft.com/office/drawing/2014/main" id="{F5A37B2D-284D-89FA-6EAB-39D3E1D31C24}"/>
              </a:ext>
            </a:extLst>
          </p:cNvPr>
          <p:cNvGrpSpPr/>
          <p:nvPr/>
        </p:nvGrpSpPr>
        <p:grpSpPr>
          <a:xfrm>
            <a:off x="3097479" y="5041572"/>
            <a:ext cx="4712039" cy="720000"/>
            <a:chOff x="3021284" y="5040746"/>
            <a:chExt cx="4712039" cy="720000"/>
          </a:xfrm>
        </p:grpSpPr>
        <p:pic>
          <p:nvPicPr>
            <p:cNvPr id="12" name="Picture 11" descr="Logo&#10;&#10;Description automatically generated">
              <a:extLst>
                <a:ext uri="{FF2B5EF4-FFF2-40B4-BE49-F238E27FC236}">
                  <a16:creationId xmlns:a16="http://schemas.microsoft.com/office/drawing/2014/main" id="{D8922B07-AD3B-E67B-47C8-BBB9C8671C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1284" y="5081391"/>
              <a:ext cx="881929" cy="655843"/>
            </a:xfrm>
            <a:prstGeom prst="rect">
              <a:avLst/>
            </a:prstGeom>
          </p:spPr>
        </p:pic>
        <p:pic>
          <p:nvPicPr>
            <p:cNvPr id="15" name="Picture 14">
              <a:extLst>
                <a:ext uri="{FF2B5EF4-FFF2-40B4-BE49-F238E27FC236}">
                  <a16:creationId xmlns:a16="http://schemas.microsoft.com/office/drawing/2014/main" id="{4514E7EE-2775-7653-2EB3-1466A863467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37526" y="5101825"/>
              <a:ext cx="795797" cy="597842"/>
            </a:xfrm>
            <a:prstGeom prst="rect">
              <a:avLst/>
            </a:prstGeom>
            <a:ln>
              <a:noFill/>
            </a:ln>
            <a:effectLst/>
          </p:spPr>
        </p:pic>
        <p:pic>
          <p:nvPicPr>
            <p:cNvPr id="16" name="Picture 15" descr="A green and white circle with text&#10;&#10;Description automatically generated">
              <a:extLst>
                <a:ext uri="{FF2B5EF4-FFF2-40B4-BE49-F238E27FC236}">
                  <a16:creationId xmlns:a16="http://schemas.microsoft.com/office/drawing/2014/main" id="{839D4BAE-3277-5530-2719-16ED8D3B64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04023" y="5040746"/>
              <a:ext cx="720000" cy="720000"/>
            </a:xfrm>
            <a:prstGeom prst="rect">
              <a:avLst/>
            </a:prstGeom>
          </p:spPr>
        </p:pic>
        <p:pic>
          <p:nvPicPr>
            <p:cNvPr id="20" name="Picture 19" descr="Logo&#10;&#10;Description automatically generated">
              <a:extLst>
                <a:ext uri="{FF2B5EF4-FFF2-40B4-BE49-F238E27FC236}">
                  <a16:creationId xmlns:a16="http://schemas.microsoft.com/office/drawing/2014/main" id="{0304F18A-F4F0-A590-F930-005B5A4B03F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41048" y="5103746"/>
              <a:ext cx="594000" cy="594000"/>
            </a:xfrm>
            <a:prstGeom prst="rect">
              <a:avLst/>
            </a:prstGeom>
          </p:spPr>
        </p:pic>
        <p:pic>
          <p:nvPicPr>
            <p:cNvPr id="21" name="Picture 4">
              <a:extLst>
                <a:ext uri="{FF2B5EF4-FFF2-40B4-BE49-F238E27FC236}">
                  <a16:creationId xmlns:a16="http://schemas.microsoft.com/office/drawing/2014/main" id="{7BBE3B5D-6790-9602-E992-24016415C87E}"/>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349919" y="5085361"/>
              <a:ext cx="352323" cy="63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A green circle with white text&#10;&#10;Description automatically generated">
              <a:extLst>
                <a:ext uri="{FF2B5EF4-FFF2-40B4-BE49-F238E27FC236}">
                  <a16:creationId xmlns:a16="http://schemas.microsoft.com/office/drawing/2014/main" id="{862F368D-4563-AD71-AA1D-7C1997BA93A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768123" y="5103025"/>
              <a:ext cx="595443" cy="595443"/>
            </a:xfrm>
            <a:prstGeom prst="rect">
              <a:avLst/>
            </a:prstGeom>
          </p:spPr>
        </p:pic>
      </p:grpSp>
      <p:pic>
        <p:nvPicPr>
          <p:cNvPr id="4" name="Graphic 3">
            <a:extLst>
              <a:ext uri="{FF2B5EF4-FFF2-40B4-BE49-F238E27FC236}">
                <a16:creationId xmlns:a16="http://schemas.microsoft.com/office/drawing/2014/main" id="{A22B0AD4-3722-7028-5718-6AAAFF72179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999321" y="4992029"/>
            <a:ext cx="1042107" cy="792000"/>
          </a:xfrm>
          <a:prstGeom prst="rect">
            <a:avLst/>
          </a:prstGeom>
        </p:spPr>
      </p:pic>
    </p:spTree>
    <p:extLst>
      <p:ext uri="{BB962C8B-B14F-4D97-AF65-F5344CB8AC3E}">
        <p14:creationId xmlns:p14="http://schemas.microsoft.com/office/powerpoint/2010/main" val="2412683697"/>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27FE24-C0B6-8EF6-E4A5-D8685B00A3BE}"/>
              </a:ext>
            </a:extLst>
          </p:cNvPr>
          <p:cNvPicPr>
            <a:picLocks noChangeAspect="1"/>
          </p:cNvPicPr>
          <p:nvPr/>
        </p:nvPicPr>
        <p:blipFill>
          <a:blip r:embed="rId2"/>
          <a:stretch>
            <a:fillRect/>
          </a:stretch>
        </p:blipFill>
        <p:spPr>
          <a:xfrm>
            <a:off x="3325" y="0"/>
            <a:ext cx="12185349" cy="6858000"/>
          </a:xfrm>
          <a:prstGeom prst="rect">
            <a:avLst/>
          </a:prstGeom>
        </p:spPr>
      </p:pic>
    </p:spTree>
    <p:extLst>
      <p:ext uri="{BB962C8B-B14F-4D97-AF65-F5344CB8AC3E}">
        <p14:creationId xmlns:p14="http://schemas.microsoft.com/office/powerpoint/2010/main" val="2888157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4000EE-DE59-A205-D9B3-4958ACEC1BA6}"/>
              </a:ext>
            </a:extLst>
          </p:cNvPr>
          <p:cNvSpPr>
            <a:spLocks noGrp="1"/>
          </p:cNvSpPr>
          <p:nvPr>
            <p:ph type="sldNum" sz="quarter" idx="12"/>
          </p:nvPr>
        </p:nvSpPr>
        <p:spPr/>
        <p:txBody>
          <a:bodyPr/>
          <a:lstStyle/>
          <a:p>
            <a:fld id="{5BA3E189-2F3A-42E5-B572-3520703B6186}" type="slidenum">
              <a:rPr lang="en-GB" smtClean="0"/>
              <a:pPr/>
              <a:t>13</a:t>
            </a:fld>
            <a:endParaRPr lang="en-GB"/>
          </a:p>
        </p:txBody>
      </p:sp>
      <p:sp>
        <p:nvSpPr>
          <p:cNvPr id="3" name="Title 2">
            <a:extLst>
              <a:ext uri="{FF2B5EF4-FFF2-40B4-BE49-F238E27FC236}">
                <a16:creationId xmlns:a16="http://schemas.microsoft.com/office/drawing/2014/main" id="{BEFD6DF1-DC41-9F31-7936-56590599B43D}"/>
              </a:ext>
            </a:extLst>
          </p:cNvPr>
          <p:cNvSpPr>
            <a:spLocks noGrp="1"/>
          </p:cNvSpPr>
          <p:nvPr>
            <p:ph type="title"/>
          </p:nvPr>
        </p:nvSpPr>
        <p:spPr/>
        <p:txBody>
          <a:bodyPr/>
          <a:lstStyle/>
          <a:p>
            <a:r>
              <a:rPr lang="en-US"/>
              <a:t>03</a:t>
            </a:r>
          </a:p>
        </p:txBody>
      </p:sp>
      <p:sp>
        <p:nvSpPr>
          <p:cNvPr id="4" name="Text Placeholder 3">
            <a:extLst>
              <a:ext uri="{FF2B5EF4-FFF2-40B4-BE49-F238E27FC236}">
                <a16:creationId xmlns:a16="http://schemas.microsoft.com/office/drawing/2014/main" id="{8EE66597-5689-5DD5-8B36-F6A21C53A303}"/>
              </a:ext>
            </a:extLst>
          </p:cNvPr>
          <p:cNvSpPr>
            <a:spLocks noGrp="1"/>
          </p:cNvSpPr>
          <p:nvPr>
            <p:ph type="body" sz="quarter" idx="21"/>
          </p:nvPr>
        </p:nvSpPr>
        <p:spPr/>
        <p:txBody>
          <a:bodyPr/>
          <a:lstStyle/>
          <a:p>
            <a:r>
              <a:rPr lang="en-US"/>
              <a:t>Mode of action </a:t>
            </a:r>
          </a:p>
          <a:p>
            <a:r>
              <a:rPr lang="en-US"/>
              <a:t>&amp; in vitro proof</a:t>
            </a:r>
          </a:p>
          <a:p>
            <a:endParaRPr lang="en-US"/>
          </a:p>
        </p:txBody>
      </p:sp>
    </p:spTree>
    <p:extLst>
      <p:ext uri="{BB962C8B-B14F-4D97-AF65-F5344CB8AC3E}">
        <p14:creationId xmlns:p14="http://schemas.microsoft.com/office/powerpoint/2010/main" val="4078402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lose up of a snake skin&#10;&#10;AI-generated content may be incorrect.">
            <a:extLst>
              <a:ext uri="{FF2B5EF4-FFF2-40B4-BE49-F238E27FC236}">
                <a16:creationId xmlns:a16="http://schemas.microsoft.com/office/drawing/2014/main" id="{24642D44-8733-8D8D-22E2-960FFB7143B6}"/>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5" name="Slide Number Placeholder 4">
            <a:extLst>
              <a:ext uri="{FF2B5EF4-FFF2-40B4-BE49-F238E27FC236}">
                <a16:creationId xmlns:a16="http://schemas.microsoft.com/office/drawing/2014/main" id="{67F534A4-EB3C-3848-96E8-65D7AFDDDD7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200" b="0" i="0" u="none" strike="noStrike" kern="1200" cap="none" spc="0" normalizeH="0" baseline="0" noProof="0" smtClean="0">
                <a:ln>
                  <a:noFill/>
                </a:ln>
                <a:solidFill>
                  <a:srgbClr val="FFFFFF"/>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14" name="Title 13">
            <a:extLst>
              <a:ext uri="{FF2B5EF4-FFF2-40B4-BE49-F238E27FC236}">
                <a16:creationId xmlns:a16="http://schemas.microsoft.com/office/drawing/2014/main" id="{10672F3C-0511-664D-C846-8D11074FFF90}"/>
              </a:ext>
            </a:extLst>
          </p:cNvPr>
          <p:cNvSpPr>
            <a:spLocks noGrp="1"/>
          </p:cNvSpPr>
          <p:nvPr>
            <p:ph type="title"/>
          </p:nvPr>
        </p:nvSpPr>
        <p:spPr>
          <a:xfrm>
            <a:off x="302401" y="302400"/>
            <a:ext cx="10398636" cy="303211"/>
          </a:xfrm>
        </p:spPr>
        <p:txBody>
          <a:bodyPr>
            <a:normAutofit fontScale="90000"/>
          </a:bodyPr>
          <a:lstStyle/>
          <a:p>
            <a:r>
              <a:rPr lang="en-US"/>
              <a:t>Inspired by the power of nature</a:t>
            </a:r>
          </a:p>
        </p:txBody>
      </p:sp>
      <p:sp>
        <p:nvSpPr>
          <p:cNvPr id="16" name="Rectangle 15">
            <a:extLst>
              <a:ext uri="{FF2B5EF4-FFF2-40B4-BE49-F238E27FC236}">
                <a16:creationId xmlns:a16="http://schemas.microsoft.com/office/drawing/2014/main" id="{3C4D179F-2A1A-AA6E-E1A0-79881C2DAE46}"/>
              </a:ext>
            </a:extLst>
          </p:cNvPr>
          <p:cNvSpPr/>
          <p:nvPr/>
        </p:nvSpPr>
        <p:spPr>
          <a:xfrm>
            <a:off x="0" y="0"/>
            <a:ext cx="7924800" cy="6858000"/>
          </a:xfrm>
          <a:prstGeom prst="rect">
            <a:avLst/>
          </a:prstGeom>
          <a:gradFill>
            <a:gsLst>
              <a:gs pos="0">
                <a:schemeClr val="tx1">
                  <a:alpha val="20000"/>
                </a:schemeClr>
              </a:gs>
              <a:gs pos="100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ACB4E8DC-6D53-C946-FC0B-93E4A2A4A98E}"/>
              </a:ext>
            </a:extLst>
          </p:cNvPr>
          <p:cNvSpPr txBox="1"/>
          <p:nvPr/>
        </p:nvSpPr>
        <p:spPr>
          <a:xfrm>
            <a:off x="302400" y="1260000"/>
            <a:ext cx="5399998" cy="213904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Scientific mode of action</a:t>
            </a:r>
          </a:p>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mn-ea"/>
                <a:cs typeface="+mn-cs"/>
              </a:rPr>
              <a:t>Found in Temple Viper Venom, Waglerin-1 is naturally occurring polypeptide with a strong ability to relax muscle contraction </a:t>
            </a:r>
          </a:p>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mn-ea"/>
                <a:cs typeface="+mn-cs"/>
              </a:rPr>
              <a:t>SYN®-AKE is a biomimetic tripeptide, with unique amino acid sequence (Beta-Ala-Pro-Dab-NH-</a:t>
            </a:r>
            <a:r>
              <a:rPr kumimoji="0" lang="en-GB" sz="1600" b="0" i="0" u="none" strike="noStrike" kern="1200" cap="none" spc="0" normalizeH="0" baseline="0" noProof="0" err="1">
                <a:ln>
                  <a:noFill/>
                </a:ln>
                <a:solidFill>
                  <a:prstClr val="white"/>
                </a:solidFill>
                <a:effectLst/>
                <a:uLnTx/>
                <a:uFillTx/>
                <a:latin typeface="DM Sans"/>
                <a:ea typeface="+mn-ea"/>
                <a:cs typeface="+mn-cs"/>
              </a:rPr>
              <a:t>Bzl</a:t>
            </a:r>
            <a:r>
              <a:rPr kumimoji="0" lang="en-GB" sz="1600" b="0" i="0" u="none" strike="noStrike" kern="1200" cap="none" spc="0" normalizeH="0" baseline="0" noProof="0">
                <a:ln>
                  <a:noFill/>
                </a:ln>
                <a:solidFill>
                  <a:prstClr val="white"/>
                </a:solidFill>
                <a:effectLst/>
                <a:uLnTx/>
                <a:uFillTx/>
                <a:latin typeface="DM Sans"/>
                <a:ea typeface="+mn-ea"/>
                <a:cs typeface="+mn-cs"/>
              </a:rPr>
              <a:t>) mimicking Waglerin-1 functionality, for Botox-like efficacy</a:t>
            </a: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ext Placeholder 5">
            <a:extLst>
              <a:ext uri="{FF2B5EF4-FFF2-40B4-BE49-F238E27FC236}">
                <a16:creationId xmlns:a16="http://schemas.microsoft.com/office/drawing/2014/main" id="{770C992F-182F-FB5F-1397-A42EC170B520}"/>
              </a:ext>
            </a:extLst>
          </p:cNvPr>
          <p:cNvSpPr txBox="1">
            <a:spLocks/>
          </p:cNvSpPr>
          <p:nvPr/>
        </p:nvSpPr>
        <p:spPr>
          <a:xfrm>
            <a:off x="302398" y="6093396"/>
            <a:ext cx="5400000" cy="116604"/>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500"/>
              </a:spcAft>
              <a:buClrTx/>
              <a:buSzTx/>
              <a:buFont typeface="Arial" panose="020B0604020202020204" pitchFamily="34" charset="0"/>
              <a:buNone/>
              <a:tabLst/>
              <a:defRPr/>
            </a:pPr>
            <a:r>
              <a:rPr kumimoji="0" lang="en-GB" sz="800" b="0" i="0" u="none" strike="noStrike" kern="0" cap="none" spc="0" normalizeH="0" baseline="0" noProof="0">
                <a:ln>
                  <a:noFill/>
                </a:ln>
                <a:solidFill>
                  <a:srgbClr val="FAFAFA"/>
                </a:solidFill>
                <a:effectLst/>
                <a:uLnTx/>
                <a:uFillTx/>
                <a:latin typeface="DM Sans"/>
                <a:ea typeface="+mn-ea"/>
                <a:cs typeface="Fira Sans"/>
              </a:rPr>
              <a:t>Scientific evidences not intended to be final product claim.</a:t>
            </a:r>
            <a:endParaRPr kumimoji="0" lang="en-US" sz="800" b="0" i="0" u="none" strike="noStrike" kern="0" cap="none" spc="0" normalizeH="0" baseline="0" noProof="0">
              <a:ln>
                <a:noFill/>
              </a:ln>
              <a:solidFill>
                <a:srgbClr val="FAFAFA"/>
              </a:solidFill>
              <a:effectLst/>
              <a:uLnTx/>
              <a:uFillTx/>
              <a:latin typeface="DM Sans"/>
              <a:ea typeface="+mn-ea"/>
              <a:cs typeface="Fira Sans"/>
            </a:endParaRPr>
          </a:p>
        </p:txBody>
      </p:sp>
    </p:spTree>
    <p:extLst>
      <p:ext uri="{BB962C8B-B14F-4D97-AF65-F5344CB8AC3E}">
        <p14:creationId xmlns:p14="http://schemas.microsoft.com/office/powerpoint/2010/main" val="1736037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79EFFAD-683E-DFF0-22E9-DCCB389E91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4476" y="2207311"/>
            <a:ext cx="7374010" cy="3557311"/>
          </a:xfrm>
          <a:prstGeom prst="rect">
            <a:avLst/>
          </a:prstGeom>
        </p:spPr>
      </p:pic>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15</a:t>
            </a:fld>
            <a:endParaRPr lang="en-US"/>
          </a:p>
        </p:txBody>
      </p:sp>
      <p:sp>
        <p:nvSpPr>
          <p:cNvPr id="38" name="Text Placeholder 37">
            <a:extLst>
              <a:ext uri="{FF2B5EF4-FFF2-40B4-BE49-F238E27FC236}">
                <a16:creationId xmlns:a16="http://schemas.microsoft.com/office/drawing/2014/main" id="{1989D0EA-EFC2-C24A-BDFE-5E171B4723DD}"/>
              </a:ext>
            </a:extLst>
          </p:cNvPr>
          <p:cNvSpPr>
            <a:spLocks noGrp="1"/>
          </p:cNvSpPr>
          <p:nvPr>
            <p:ph type="body" sz="quarter" idx="23"/>
          </p:nvPr>
        </p:nvSpPr>
        <p:spPr>
          <a:xfrm>
            <a:off x="302399" y="6084850"/>
            <a:ext cx="3528001" cy="116604"/>
          </a:xfrm>
        </p:spPr>
        <p:txBody>
          <a:bodyPr/>
          <a:lstStyle/>
          <a:p>
            <a:r>
              <a:rPr lang="en-US"/>
              <a:t>*p&lt;0.05</a:t>
            </a:r>
          </a:p>
        </p:txBody>
      </p:sp>
      <p:sp>
        <p:nvSpPr>
          <p:cNvPr id="39" name="Text Placeholder 38">
            <a:extLst>
              <a:ext uri="{FF2B5EF4-FFF2-40B4-BE49-F238E27FC236}">
                <a16:creationId xmlns:a16="http://schemas.microsoft.com/office/drawing/2014/main" id="{A9049C21-3EFD-3945-A811-4A3CDD092077}"/>
              </a:ext>
            </a:extLst>
          </p:cNvPr>
          <p:cNvSpPr>
            <a:spLocks noGrp="1"/>
          </p:cNvSpPr>
          <p:nvPr>
            <p:ph type="body" sz="quarter" idx="24"/>
          </p:nvPr>
        </p:nvSpPr>
        <p:spPr>
          <a:xfrm>
            <a:off x="302397" y="6214540"/>
            <a:ext cx="5400000" cy="121588"/>
          </a:xfrm>
        </p:spPr>
        <p:txBody>
          <a:bodyPr/>
          <a:lstStyle/>
          <a:p>
            <a:r>
              <a:rPr lang="en-US"/>
              <a:t>Cell contraction action is related to scientific evidences (in vitro) and is not intended to be final product claim </a:t>
            </a:r>
          </a:p>
        </p:txBody>
      </p:sp>
      <p:sp>
        <p:nvSpPr>
          <p:cNvPr id="37" name="Text Placeholder 36">
            <a:extLst>
              <a:ext uri="{FF2B5EF4-FFF2-40B4-BE49-F238E27FC236}">
                <a16:creationId xmlns:a16="http://schemas.microsoft.com/office/drawing/2014/main" id="{E761435D-7F46-C94F-93DD-C7869E199418}"/>
              </a:ext>
            </a:extLst>
          </p:cNvPr>
          <p:cNvSpPr>
            <a:spLocks noGrp="1"/>
          </p:cNvSpPr>
          <p:nvPr>
            <p:ph type="body" idx="11"/>
          </p:nvPr>
        </p:nvSpPr>
        <p:spPr/>
        <p:txBody>
          <a:bodyPr/>
          <a:lstStyle/>
          <a:p>
            <a:r>
              <a:rPr lang="en-US" i="1"/>
              <a:t>Proven in vitro </a:t>
            </a:r>
            <a:r>
              <a:rPr lang="en-US"/>
              <a:t>to reduce muscle cell contractions:                                                                        immediately, long-lasting and fully reversibly</a:t>
            </a:r>
          </a:p>
        </p:txBody>
      </p:sp>
      <p:sp>
        <p:nvSpPr>
          <p:cNvPr id="26" name="Title 25">
            <a:extLst>
              <a:ext uri="{FF2B5EF4-FFF2-40B4-BE49-F238E27FC236}">
                <a16:creationId xmlns:a16="http://schemas.microsoft.com/office/drawing/2014/main" id="{FBF6EAB2-97B1-7A4D-8034-4EFF2222F96C}"/>
              </a:ext>
            </a:extLst>
          </p:cNvPr>
          <p:cNvSpPr>
            <a:spLocks noGrp="1"/>
          </p:cNvSpPr>
          <p:nvPr>
            <p:ph type="title"/>
          </p:nvPr>
        </p:nvSpPr>
        <p:spPr>
          <a:xfrm>
            <a:off x="302401" y="302400"/>
            <a:ext cx="8064500" cy="303211"/>
          </a:xfrm>
        </p:spPr>
        <p:txBody>
          <a:bodyPr>
            <a:normAutofit fontScale="90000"/>
          </a:bodyPr>
          <a:lstStyle/>
          <a:p>
            <a:r>
              <a:rPr lang="en-US"/>
              <a:t>SYN®-AKE helps skin to look relaxed</a:t>
            </a:r>
          </a:p>
        </p:txBody>
      </p:sp>
      <p:sp>
        <p:nvSpPr>
          <p:cNvPr id="27" name="Text Placeholder 3">
            <a:extLst>
              <a:ext uri="{FF2B5EF4-FFF2-40B4-BE49-F238E27FC236}">
                <a16:creationId xmlns:a16="http://schemas.microsoft.com/office/drawing/2014/main" id="{77C41427-C1E7-479C-A7A3-5F779348241A}"/>
              </a:ext>
            </a:extLst>
          </p:cNvPr>
          <p:cNvSpPr txBox="1">
            <a:spLocks/>
          </p:cNvSpPr>
          <p:nvPr/>
        </p:nvSpPr>
        <p:spPr>
          <a:xfrm>
            <a:off x="468000" y="736060"/>
            <a:ext cx="11258862" cy="369332"/>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i="0">
              <a:solidFill>
                <a:schemeClr val="accent2"/>
              </a:solidFill>
              <a:latin typeface="DM Sans" pitchFamily="2" charset="77"/>
            </a:endParaRPr>
          </a:p>
        </p:txBody>
      </p:sp>
      <p:sp>
        <p:nvSpPr>
          <p:cNvPr id="30" name="object 20">
            <a:extLst>
              <a:ext uri="{FF2B5EF4-FFF2-40B4-BE49-F238E27FC236}">
                <a16:creationId xmlns:a16="http://schemas.microsoft.com/office/drawing/2014/main" id="{1A6689DA-14AE-432E-94BF-19F1D4CF731B}"/>
              </a:ext>
            </a:extLst>
          </p:cNvPr>
          <p:cNvSpPr txBox="1"/>
          <p:nvPr/>
        </p:nvSpPr>
        <p:spPr>
          <a:xfrm>
            <a:off x="7938206" y="5380972"/>
            <a:ext cx="3979318" cy="382156"/>
          </a:xfrm>
          <a:prstGeom prst="rect">
            <a:avLst/>
          </a:prstGeom>
          <a:noFill/>
        </p:spPr>
        <p:txBody>
          <a:bodyPr vert="horz" wrap="square" lIns="0" tIns="12700" rIns="0" bIns="0" rtlCol="0">
            <a:spAutoFit/>
          </a:bodyPr>
          <a:lstStyle/>
          <a:p>
            <a:r>
              <a:rPr lang="en-GB" sz="1200">
                <a:latin typeface="DM Sans" pitchFamily="2" charset="77"/>
                <a:ea typeface="Fira Sans" panose="020B0503050000020004" pitchFamily="34" charset="0"/>
              </a:rPr>
              <a:t>SYN</a:t>
            </a:r>
            <a:r>
              <a:rPr lang="en-GB" sz="1200" baseline="30000">
                <a:latin typeface="DM Sans" pitchFamily="2" charset="77"/>
                <a:ea typeface="Fira Sans" panose="020B0503050000020004" pitchFamily="34" charset="0"/>
              </a:rPr>
              <a:t>®</a:t>
            </a:r>
            <a:r>
              <a:rPr lang="en-GB" sz="1200">
                <a:latin typeface="DM Sans" pitchFamily="2" charset="77"/>
                <a:ea typeface="Fira Sans" panose="020B0503050000020004" pitchFamily="34" charset="0"/>
              </a:rPr>
              <a:t>-AKE (0.5 mM) visibly reduces muscle </a:t>
            </a:r>
            <a:br>
              <a:rPr lang="en-GB" sz="1200">
                <a:latin typeface="DM Sans" pitchFamily="2" charset="77"/>
                <a:ea typeface="Fira Sans" panose="020B0503050000020004" pitchFamily="34" charset="0"/>
              </a:rPr>
            </a:br>
            <a:r>
              <a:rPr lang="en-GB" sz="1200">
                <a:latin typeface="DM Sans" pitchFamily="2" charset="77"/>
                <a:ea typeface="Fira Sans" panose="020B0503050000020004" pitchFamily="34" charset="0"/>
              </a:rPr>
              <a:t>cell contractions after 1 min</a:t>
            </a:r>
          </a:p>
        </p:txBody>
      </p:sp>
      <p:sp>
        <p:nvSpPr>
          <p:cNvPr id="31" name="object 20">
            <a:extLst>
              <a:ext uri="{FF2B5EF4-FFF2-40B4-BE49-F238E27FC236}">
                <a16:creationId xmlns:a16="http://schemas.microsoft.com/office/drawing/2014/main" id="{89E6BB0A-EA39-469B-82BD-DE9CD59E48FC}"/>
              </a:ext>
            </a:extLst>
          </p:cNvPr>
          <p:cNvSpPr txBox="1"/>
          <p:nvPr/>
        </p:nvSpPr>
        <p:spPr>
          <a:xfrm>
            <a:off x="7938206" y="1609036"/>
            <a:ext cx="3968339" cy="382156"/>
          </a:xfrm>
          <a:prstGeom prst="rect">
            <a:avLst/>
          </a:prstGeom>
          <a:ln>
            <a:noFill/>
          </a:ln>
        </p:spPr>
        <p:txBody>
          <a:bodyPr vert="horz" wrap="square" lIns="0" tIns="12700" rIns="0" bIns="0" rtlCol="0">
            <a:spAutoFit/>
          </a:bodyPr>
          <a:lstStyle/>
          <a:p>
            <a:r>
              <a:rPr lang="en-GB" sz="1200">
                <a:ea typeface="Fira Sans" panose="020B0503050000020004" pitchFamily="34" charset="0"/>
              </a:rPr>
              <a:t>In vitro muscle cell culture, the frequency </a:t>
            </a:r>
            <a:br>
              <a:rPr lang="en-GB" sz="1200">
                <a:ea typeface="Fira Sans" panose="020B0503050000020004" pitchFamily="34" charset="0"/>
              </a:rPr>
            </a:br>
            <a:r>
              <a:rPr lang="en-GB" sz="1200">
                <a:ea typeface="Fira Sans" panose="020B0503050000020004" pitchFamily="34" charset="0"/>
              </a:rPr>
              <a:t>of the muscle cell contractions</a:t>
            </a:r>
            <a:endParaRPr lang="en-GB" sz="1200" u="sng">
              <a:ea typeface="Fira Sans" panose="020B0503050000020004" pitchFamily="34" charset="0"/>
            </a:endParaRPr>
          </a:p>
        </p:txBody>
      </p:sp>
      <p:pic>
        <p:nvPicPr>
          <p:cNvPr id="34" name="Online Media 11" descr="800432_Syn-Ake 1 min.mp4">
            <a:hlinkClick r:id="" action="ppaction://media"/>
            <a:extLst>
              <a:ext uri="{FF2B5EF4-FFF2-40B4-BE49-F238E27FC236}">
                <a16:creationId xmlns:a16="http://schemas.microsoft.com/office/drawing/2014/main" id="{E0E7420E-B3E0-4308-89B1-189D1E7E117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938206" y="2072111"/>
            <a:ext cx="3979318" cy="3183454"/>
          </a:xfrm>
          <a:prstGeom prst="rect">
            <a:avLst/>
          </a:prstGeom>
        </p:spPr>
      </p:pic>
      <p:sp>
        <p:nvSpPr>
          <p:cNvPr id="14" name="object 12">
            <a:extLst>
              <a:ext uri="{FF2B5EF4-FFF2-40B4-BE49-F238E27FC236}">
                <a16:creationId xmlns:a16="http://schemas.microsoft.com/office/drawing/2014/main" id="{EBD8E362-D2DD-41B8-83A9-8205EBD704F7}"/>
              </a:ext>
            </a:extLst>
          </p:cNvPr>
          <p:cNvSpPr txBox="1"/>
          <p:nvPr/>
        </p:nvSpPr>
        <p:spPr>
          <a:xfrm>
            <a:off x="4420986" y="4786054"/>
            <a:ext cx="216801" cy="289823"/>
          </a:xfrm>
          <a:prstGeom prst="rect">
            <a:avLst/>
          </a:prstGeom>
        </p:spPr>
        <p:txBody>
          <a:bodyPr vert="horz" wrap="square" lIns="0" tIns="1270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u="none" strike="noStrike" kern="1200" cap="none" spc="0" normalizeH="0" baseline="0" noProof="0">
                <a:ln>
                  <a:noFill/>
                </a:ln>
                <a:solidFill>
                  <a:schemeClr val="tx2"/>
                </a:solidFill>
                <a:effectLst/>
                <a:uLnTx/>
                <a:uFillTx/>
                <a:latin typeface="DM Sans" pitchFamily="2" charset="77"/>
                <a:ea typeface="+mn-ea"/>
                <a:cs typeface="+mn-cs"/>
              </a:rPr>
              <a:t>*</a:t>
            </a:r>
          </a:p>
        </p:txBody>
      </p:sp>
      <p:sp>
        <p:nvSpPr>
          <p:cNvPr id="18" name="TextBox 17">
            <a:extLst>
              <a:ext uri="{FF2B5EF4-FFF2-40B4-BE49-F238E27FC236}">
                <a16:creationId xmlns:a16="http://schemas.microsoft.com/office/drawing/2014/main" id="{BC9B218A-6365-409A-A767-6FD9C87F6C2B}"/>
              </a:ext>
            </a:extLst>
          </p:cNvPr>
          <p:cNvSpPr txBox="1"/>
          <p:nvPr/>
        </p:nvSpPr>
        <p:spPr>
          <a:xfrm>
            <a:off x="1115018" y="1944222"/>
            <a:ext cx="6606540" cy="161583"/>
          </a:xfrm>
          <a:prstGeom prst="rect">
            <a:avLst/>
          </a:prstGeom>
          <a:noFill/>
        </p:spPr>
        <p:txBody>
          <a:bodyPr wrap="square" lIns="0" tIns="0" rIns="0" bIns="0">
            <a:spAutoFit/>
          </a:bodyPr>
          <a:lstStyle/>
          <a:p>
            <a:r>
              <a:rPr lang="en-US" sz="1050">
                <a:solidFill>
                  <a:schemeClr val="tx2"/>
                </a:solidFill>
                <a:ea typeface="Fira Sans" panose="020B0503050000020004" pitchFamily="34" charset="0"/>
              </a:rPr>
              <a:t>Peptide concentration: 0.5 mM</a:t>
            </a:r>
            <a:endParaRPr lang="en-CH" sz="1050">
              <a:solidFill>
                <a:schemeClr val="tx2"/>
              </a:solidFill>
              <a:ea typeface="Fira Sans" panose="020B0503050000020004" pitchFamily="34" charset="0"/>
            </a:endParaRPr>
          </a:p>
        </p:txBody>
      </p:sp>
      <p:grpSp>
        <p:nvGrpSpPr>
          <p:cNvPr id="16" name="Group 15">
            <a:extLst>
              <a:ext uri="{FF2B5EF4-FFF2-40B4-BE49-F238E27FC236}">
                <a16:creationId xmlns:a16="http://schemas.microsoft.com/office/drawing/2014/main" id="{FD7E3F4B-72A7-AA40-8A8B-DD329C9C6BE7}"/>
              </a:ext>
            </a:extLst>
          </p:cNvPr>
          <p:cNvGrpSpPr/>
          <p:nvPr/>
        </p:nvGrpSpPr>
        <p:grpSpPr>
          <a:xfrm>
            <a:off x="11052686" y="244448"/>
            <a:ext cx="878457" cy="303213"/>
            <a:chOff x="6792289" y="584837"/>
            <a:chExt cx="878457" cy="303213"/>
          </a:xfrm>
        </p:grpSpPr>
        <p:grpSp>
          <p:nvGrpSpPr>
            <p:cNvPr id="17" name="Group 16">
              <a:extLst>
                <a:ext uri="{FF2B5EF4-FFF2-40B4-BE49-F238E27FC236}">
                  <a16:creationId xmlns:a16="http://schemas.microsoft.com/office/drawing/2014/main" id="{5B27C139-7BAC-4843-AEB5-10F7CD898307}"/>
                </a:ext>
              </a:extLst>
            </p:cNvPr>
            <p:cNvGrpSpPr/>
            <p:nvPr/>
          </p:nvGrpSpPr>
          <p:grpSpPr>
            <a:xfrm>
              <a:off x="6792289" y="584837"/>
              <a:ext cx="836913" cy="303213"/>
              <a:chOff x="6792289" y="584837"/>
              <a:chExt cx="836913" cy="303213"/>
            </a:xfrm>
          </p:grpSpPr>
          <p:sp>
            <p:nvSpPr>
              <p:cNvPr id="23" name="Freeform 22">
                <a:extLst>
                  <a:ext uri="{FF2B5EF4-FFF2-40B4-BE49-F238E27FC236}">
                    <a16:creationId xmlns:a16="http://schemas.microsoft.com/office/drawing/2014/main" id="{842A7DC3-9E72-D44D-8F68-3BC36780404F}"/>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4" name="Freeform 23">
                <a:extLst>
                  <a:ext uri="{FF2B5EF4-FFF2-40B4-BE49-F238E27FC236}">
                    <a16:creationId xmlns:a16="http://schemas.microsoft.com/office/drawing/2014/main" id="{85A98033-524E-1441-9450-7D0957F0605C}"/>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0" name="Group 19">
              <a:extLst>
                <a:ext uri="{FF2B5EF4-FFF2-40B4-BE49-F238E27FC236}">
                  <a16:creationId xmlns:a16="http://schemas.microsoft.com/office/drawing/2014/main" id="{9F981C0D-F029-B449-A138-403E981FB0B5}"/>
                </a:ext>
              </a:extLst>
            </p:cNvPr>
            <p:cNvGrpSpPr/>
            <p:nvPr/>
          </p:nvGrpSpPr>
          <p:grpSpPr>
            <a:xfrm>
              <a:off x="6866467" y="597144"/>
              <a:ext cx="804279" cy="282401"/>
              <a:chOff x="6866467" y="597144"/>
              <a:chExt cx="804279" cy="282401"/>
            </a:xfrm>
          </p:grpSpPr>
          <p:sp>
            <p:nvSpPr>
              <p:cNvPr id="21" name="Rectangle 20">
                <a:extLst>
                  <a:ext uri="{FF2B5EF4-FFF2-40B4-BE49-F238E27FC236}">
                    <a16:creationId xmlns:a16="http://schemas.microsoft.com/office/drawing/2014/main" id="{0BDAEA66-1DAB-4B48-BA2E-D347F16AEC9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2" name="Rectangle 21">
                <a:extLst>
                  <a:ext uri="{FF2B5EF4-FFF2-40B4-BE49-F238E27FC236}">
                    <a16:creationId xmlns:a16="http://schemas.microsoft.com/office/drawing/2014/main" id="{1E25BAF2-3153-0340-9DD8-E1A8D81F6369}"/>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pic>
        <p:nvPicPr>
          <p:cNvPr id="43" name="Graphic 42" descr="Right pointing backhand index outline">
            <a:extLst>
              <a:ext uri="{FF2B5EF4-FFF2-40B4-BE49-F238E27FC236}">
                <a16:creationId xmlns:a16="http://schemas.microsoft.com/office/drawing/2014/main" id="{2A8F2F00-197E-A044-AF9C-F3743AA713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200000">
            <a:off x="11463086" y="1602435"/>
            <a:ext cx="454438" cy="454438"/>
          </a:xfrm>
          <a:prstGeom prst="rect">
            <a:avLst/>
          </a:prstGeom>
        </p:spPr>
      </p:pic>
    </p:spTree>
    <p:extLst>
      <p:ext uri="{BB962C8B-B14F-4D97-AF65-F5344CB8AC3E}">
        <p14:creationId xmlns:p14="http://schemas.microsoft.com/office/powerpoint/2010/main" val="14149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708"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4"/>
                                        </p:tgtEl>
                                      </p:cBhvr>
                                    </p:cmd>
                                  </p:childTnLst>
                                </p:cTn>
                              </p:par>
                            </p:childTnLst>
                          </p:cTn>
                        </p:par>
                      </p:childTnLst>
                    </p:cTn>
                  </p:par>
                </p:childTnLst>
              </p:cTn>
              <p:nextCondLst>
                <p:cond evt="onClick" delay="0">
                  <p:tgtEl>
                    <p:spTgt spid="34"/>
                  </p:tgtEl>
                </p:cond>
              </p:nextCondLst>
            </p:seq>
            <p:video>
              <p:cMediaNode vol="80000">
                <p:cTn id="12" fill="hold" display="0">
                  <p:stCondLst>
                    <p:cond delay="indefinite"/>
                  </p:stCondLst>
                </p:cTn>
                <p:tgtEl>
                  <p:spTgt spid="3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6325BC1-B206-1410-0366-848FE3C42C4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02400" y="2060219"/>
            <a:ext cx="6008949" cy="3701512"/>
          </a:xfrm>
          <a:prstGeom prst="rect">
            <a:avLst/>
          </a:prstGeom>
        </p:spPr>
      </p:pic>
      <p:pic>
        <p:nvPicPr>
          <p:cNvPr id="3" name="Picture 2">
            <a:extLst>
              <a:ext uri="{FF2B5EF4-FFF2-40B4-BE49-F238E27FC236}">
                <a16:creationId xmlns:a16="http://schemas.microsoft.com/office/drawing/2014/main" id="{A1CE57FF-7C80-09D9-802A-CFEAB03ACA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8" name="TextBox 7">
            <a:extLst>
              <a:ext uri="{FF2B5EF4-FFF2-40B4-BE49-F238E27FC236}">
                <a16:creationId xmlns:a16="http://schemas.microsoft.com/office/drawing/2014/main" id="{0AE73C00-A908-20E5-AAA0-F9F364740152}"/>
              </a:ext>
            </a:extLst>
          </p:cNvPr>
          <p:cNvSpPr txBox="1"/>
          <p:nvPr/>
        </p:nvSpPr>
        <p:spPr>
          <a:xfrm>
            <a:off x="302400" y="1260000"/>
            <a:ext cx="5970610" cy="800219"/>
          </a:xfrm>
          <a:prstGeom prst="rect">
            <a:avLst/>
          </a:prstGeom>
          <a:noFill/>
        </p:spPr>
        <p:txBody>
          <a:bodyPr wrap="square" lIns="0" tIns="0" rIns="0" bIns="0">
            <a:spAutoFit/>
          </a:bodyPr>
          <a:lstStyle/>
          <a:p>
            <a:pPr marL="11113"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latin typeface="DM Sans" pitchFamily="2" charset="0"/>
                <a:ea typeface="+mn-ea"/>
                <a:cs typeface="Arial"/>
              </a:rPr>
              <a:t>SYN®-AKE peptide binds to Acetylcholine receptor and inhibits the uptake of Acetylcholine leading to muscle relaxation. </a:t>
            </a:r>
          </a:p>
          <a:p>
            <a:pPr marL="354013"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u="none" strike="noStrike" kern="1200" cap="none" spc="0" normalizeH="0" baseline="0" noProof="0">
              <a:ln>
                <a:noFill/>
              </a:ln>
              <a:effectLst/>
              <a:uLnTx/>
              <a:uFillTx/>
              <a:latin typeface="DM Sans" pitchFamily="2" charset="77"/>
              <a:ea typeface="+mn-ea"/>
              <a:cs typeface="Arial"/>
            </a:endParaRPr>
          </a:p>
        </p:txBody>
      </p:sp>
      <p:graphicFrame>
        <p:nvGraphicFramePr>
          <p:cNvPr id="9" name="Chart 8">
            <a:extLst>
              <a:ext uri="{FF2B5EF4-FFF2-40B4-BE49-F238E27FC236}">
                <a16:creationId xmlns:a16="http://schemas.microsoft.com/office/drawing/2014/main" id="{5931005B-0623-F254-C697-EDDA49424015}"/>
              </a:ext>
            </a:extLst>
          </p:cNvPr>
          <p:cNvGraphicFramePr>
            <a:graphicFrameLocks/>
          </p:cNvGraphicFramePr>
          <p:nvPr>
            <p:extLst>
              <p:ext uri="{D42A27DB-BD31-4B8C-83A1-F6EECF244321}">
                <p14:modId xmlns:p14="http://schemas.microsoft.com/office/powerpoint/2010/main" val="4235501195"/>
              </p:ext>
            </p:extLst>
          </p:nvPr>
        </p:nvGraphicFramePr>
        <p:xfrm>
          <a:off x="6940128" y="2023956"/>
          <a:ext cx="4853068" cy="3774037"/>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FA5C4DCF-8B48-14F6-851E-4FF9F59A42AB}"/>
              </a:ext>
            </a:extLst>
          </p:cNvPr>
          <p:cNvSpPr txBox="1"/>
          <p:nvPr/>
        </p:nvSpPr>
        <p:spPr>
          <a:xfrm>
            <a:off x="6940128" y="1260000"/>
            <a:ext cx="4160310" cy="492443"/>
          </a:xfrm>
          <a:prstGeom prst="rect">
            <a:avLst/>
          </a:prstGeom>
          <a:noFill/>
        </p:spPr>
        <p:txBody>
          <a:bodyPr wrap="square" lIns="0" tIns="0" rIns="0" bIns="0">
            <a:spAutoFit/>
          </a:bodyPr>
          <a:lstStyle/>
          <a:p>
            <a:pPr marL="11113" marR="0" lvl="1"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effectLst/>
                <a:uLnTx/>
                <a:uFillTx/>
                <a:latin typeface="DM Sans" pitchFamily="2" charset="0"/>
                <a:ea typeface="+mn-ea"/>
                <a:cs typeface="Arial"/>
              </a:rPr>
              <a:t>Up to 47% inhibition of </a:t>
            </a:r>
            <a:br>
              <a:rPr kumimoji="0" lang="en-GB" sz="1600" b="0" i="0" u="none" strike="noStrike" kern="1200" cap="none" spc="0" normalizeH="0" baseline="0" noProof="0">
                <a:ln>
                  <a:noFill/>
                </a:ln>
                <a:effectLst/>
                <a:uLnTx/>
                <a:uFillTx/>
                <a:latin typeface="DM Sans" pitchFamily="2" charset="0"/>
                <a:ea typeface="+mn-ea"/>
                <a:cs typeface="Arial"/>
              </a:rPr>
            </a:br>
            <a:r>
              <a:rPr kumimoji="0" lang="en-GB" sz="1600" b="0" i="0" u="none" strike="noStrike" kern="1200" cap="none" spc="0" normalizeH="0" baseline="0" noProof="0">
                <a:ln>
                  <a:noFill/>
                </a:ln>
                <a:effectLst/>
                <a:uLnTx/>
                <a:uFillTx/>
                <a:latin typeface="DM Sans" pitchFamily="2" charset="0"/>
                <a:ea typeface="+mn-ea"/>
                <a:cs typeface="Arial"/>
              </a:rPr>
              <a:t>Nicotinic Acetylcholine receptor</a:t>
            </a:r>
          </a:p>
        </p:txBody>
      </p:sp>
      <p:grpSp>
        <p:nvGrpSpPr>
          <p:cNvPr id="12" name="Group 11">
            <a:extLst>
              <a:ext uri="{FF2B5EF4-FFF2-40B4-BE49-F238E27FC236}">
                <a16:creationId xmlns:a16="http://schemas.microsoft.com/office/drawing/2014/main" id="{C398BF53-FC1B-A13E-23FA-E89B09ECE38C}"/>
              </a:ext>
            </a:extLst>
          </p:cNvPr>
          <p:cNvGrpSpPr/>
          <p:nvPr/>
        </p:nvGrpSpPr>
        <p:grpSpPr>
          <a:xfrm>
            <a:off x="11052686" y="244448"/>
            <a:ext cx="878457" cy="303213"/>
            <a:chOff x="6792289" y="584837"/>
            <a:chExt cx="878457" cy="303213"/>
          </a:xfrm>
        </p:grpSpPr>
        <p:grpSp>
          <p:nvGrpSpPr>
            <p:cNvPr id="13" name="Group 12">
              <a:extLst>
                <a:ext uri="{FF2B5EF4-FFF2-40B4-BE49-F238E27FC236}">
                  <a16:creationId xmlns:a16="http://schemas.microsoft.com/office/drawing/2014/main" id="{DD67BD78-EA65-39D7-3E00-86DA850A5519}"/>
                </a:ext>
              </a:extLst>
            </p:cNvPr>
            <p:cNvGrpSpPr/>
            <p:nvPr/>
          </p:nvGrpSpPr>
          <p:grpSpPr>
            <a:xfrm>
              <a:off x="6792289" y="584837"/>
              <a:ext cx="836913" cy="303213"/>
              <a:chOff x="6792289" y="584837"/>
              <a:chExt cx="836913" cy="303213"/>
            </a:xfrm>
          </p:grpSpPr>
          <p:sp>
            <p:nvSpPr>
              <p:cNvPr id="17" name="Freeform 16">
                <a:extLst>
                  <a:ext uri="{FF2B5EF4-FFF2-40B4-BE49-F238E27FC236}">
                    <a16:creationId xmlns:a16="http://schemas.microsoft.com/office/drawing/2014/main" id="{4DACF386-8246-73C8-C087-223FF9E17C29}"/>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Freeform 17">
                <a:extLst>
                  <a:ext uri="{FF2B5EF4-FFF2-40B4-BE49-F238E27FC236}">
                    <a16:creationId xmlns:a16="http://schemas.microsoft.com/office/drawing/2014/main" id="{4AA996F2-8C23-A82C-F882-BA2DBBA0458C}"/>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4" name="Group 13">
              <a:extLst>
                <a:ext uri="{FF2B5EF4-FFF2-40B4-BE49-F238E27FC236}">
                  <a16:creationId xmlns:a16="http://schemas.microsoft.com/office/drawing/2014/main" id="{6B4F3647-0848-B0B4-2AB7-25AF88C42E43}"/>
                </a:ext>
              </a:extLst>
            </p:cNvPr>
            <p:cNvGrpSpPr/>
            <p:nvPr/>
          </p:nvGrpSpPr>
          <p:grpSpPr>
            <a:xfrm>
              <a:off x="6866467" y="597144"/>
              <a:ext cx="804279" cy="282401"/>
              <a:chOff x="6866467" y="597144"/>
              <a:chExt cx="804279" cy="282401"/>
            </a:xfrm>
          </p:grpSpPr>
          <p:sp>
            <p:nvSpPr>
              <p:cNvPr id="15" name="Rectangle 14">
                <a:extLst>
                  <a:ext uri="{FF2B5EF4-FFF2-40B4-BE49-F238E27FC236}">
                    <a16:creationId xmlns:a16="http://schemas.microsoft.com/office/drawing/2014/main" id="{219E12AF-9197-E2DE-0985-888B8F3703B6}"/>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6" name="Rectangle 15">
                <a:extLst>
                  <a:ext uri="{FF2B5EF4-FFF2-40B4-BE49-F238E27FC236}">
                    <a16:creationId xmlns:a16="http://schemas.microsoft.com/office/drawing/2014/main" id="{EABF7E65-3AFC-772C-8C02-465F174AEF56}"/>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sp>
        <p:nvSpPr>
          <p:cNvPr id="20" name="Title 19">
            <a:extLst>
              <a:ext uri="{FF2B5EF4-FFF2-40B4-BE49-F238E27FC236}">
                <a16:creationId xmlns:a16="http://schemas.microsoft.com/office/drawing/2014/main" id="{AC784887-AD01-657C-9CA5-E97C5C19EEED}"/>
              </a:ext>
            </a:extLst>
          </p:cNvPr>
          <p:cNvSpPr>
            <a:spLocks noGrp="1"/>
          </p:cNvSpPr>
          <p:nvPr>
            <p:ph type="title"/>
          </p:nvPr>
        </p:nvSpPr>
        <p:spPr>
          <a:xfrm>
            <a:off x="302401" y="302400"/>
            <a:ext cx="8064500" cy="303211"/>
          </a:xfrm>
        </p:spPr>
        <p:txBody>
          <a:bodyPr>
            <a:normAutofit fontScale="90000"/>
          </a:bodyPr>
          <a:lstStyle/>
          <a:p>
            <a:r>
              <a:rPr lang="en-US"/>
              <a:t>SYN®-AKE mode of action</a:t>
            </a:r>
          </a:p>
        </p:txBody>
      </p:sp>
      <p:sp>
        <p:nvSpPr>
          <p:cNvPr id="22" name="Text Placeholder 21">
            <a:extLst>
              <a:ext uri="{FF2B5EF4-FFF2-40B4-BE49-F238E27FC236}">
                <a16:creationId xmlns:a16="http://schemas.microsoft.com/office/drawing/2014/main" id="{87E9A549-3A16-30C4-DB68-B65F2893CFF0}"/>
              </a:ext>
            </a:extLst>
          </p:cNvPr>
          <p:cNvSpPr>
            <a:spLocks noGrp="1"/>
          </p:cNvSpPr>
          <p:nvPr>
            <p:ph type="body" idx="11"/>
          </p:nvPr>
        </p:nvSpPr>
        <p:spPr/>
        <p:txBody>
          <a:bodyPr/>
          <a:lstStyle/>
          <a:p>
            <a:r>
              <a:rPr lang="en-US"/>
              <a:t>A muscle nicotinic acetylcholine receptor (</a:t>
            </a:r>
            <a:r>
              <a:rPr lang="en-US" err="1"/>
              <a:t>maAChR</a:t>
            </a:r>
            <a:r>
              <a:rPr lang="en-US"/>
              <a:t>)</a:t>
            </a:r>
          </a:p>
        </p:txBody>
      </p:sp>
      <p:sp>
        <p:nvSpPr>
          <p:cNvPr id="6" name="Slide Number Placeholder 1">
            <a:extLst>
              <a:ext uri="{FF2B5EF4-FFF2-40B4-BE49-F238E27FC236}">
                <a16:creationId xmlns:a16="http://schemas.microsoft.com/office/drawing/2014/main" id="{27AFA856-7655-1F13-957E-4164D00F1EAD}"/>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16</a:t>
            </a:fld>
            <a:endParaRPr lang="en-US"/>
          </a:p>
        </p:txBody>
      </p:sp>
    </p:spTree>
    <p:extLst>
      <p:ext uri="{BB962C8B-B14F-4D97-AF65-F5344CB8AC3E}">
        <p14:creationId xmlns:p14="http://schemas.microsoft.com/office/powerpoint/2010/main" val="451958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
            <a:extLst>
              <a:ext uri="{FF2B5EF4-FFF2-40B4-BE49-F238E27FC236}">
                <a16:creationId xmlns:a16="http://schemas.microsoft.com/office/drawing/2014/main" id="{88665A59-7260-A03D-5081-1FAA9739DFD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EB1C6F98-2384-31D0-C08A-5EB9BF8E12AF}"/>
              </a:ext>
            </a:extLst>
          </p:cNvPr>
          <p:cNvSpPr>
            <a:spLocks noGrp="1"/>
          </p:cNvSpPr>
          <p:nvPr>
            <p:ph type="body" sz="quarter" idx="23"/>
          </p:nvPr>
        </p:nvSpPr>
        <p:spPr>
          <a:xfrm>
            <a:off x="302398" y="6093396"/>
            <a:ext cx="7200000" cy="116604"/>
          </a:xfrm>
        </p:spPr>
        <p:txBody>
          <a:bodyPr anchor="b" anchorCtr="0"/>
          <a:lstStyle/>
          <a:p>
            <a:r>
              <a:rPr lang="en-US"/>
              <a:t>Tests performed on human dermal fibroblasts young (18) and old donor (63), in partnership with GLP external Institute</a:t>
            </a:r>
          </a:p>
          <a:p>
            <a:r>
              <a:rPr lang="en-US"/>
              <a:t>Measured by rt-PCR on a </a:t>
            </a:r>
            <a:r>
              <a:rPr lang="en-US" err="1"/>
              <a:t>LightCycler</a:t>
            </a:r>
            <a:r>
              <a:rPr lang="en-US"/>
              <a:t> Device (Roche Molecular Diagnostics Inc). Experiment was done in duplicates.  </a:t>
            </a:r>
          </a:p>
        </p:txBody>
      </p:sp>
      <p:sp>
        <p:nvSpPr>
          <p:cNvPr id="7" name="Text Placeholder 6">
            <a:extLst>
              <a:ext uri="{FF2B5EF4-FFF2-40B4-BE49-F238E27FC236}">
                <a16:creationId xmlns:a16="http://schemas.microsoft.com/office/drawing/2014/main" id="{11BA7118-FAED-44A7-D3A6-8109FB24FD77}"/>
              </a:ext>
            </a:extLst>
          </p:cNvPr>
          <p:cNvSpPr>
            <a:spLocks noGrp="1"/>
          </p:cNvSpPr>
          <p:nvPr>
            <p:ph type="body" sz="quarter" idx="24"/>
          </p:nvPr>
        </p:nvSpPr>
        <p:spPr/>
        <p:txBody>
          <a:bodyPr/>
          <a:lstStyle/>
          <a:p>
            <a:r>
              <a:rPr lang="en-US"/>
              <a:t>* Palmitoyl Oligopeptide and Palmitoyl Tetrapeptide-7</a:t>
            </a:r>
          </a:p>
        </p:txBody>
      </p:sp>
      <p:sp>
        <p:nvSpPr>
          <p:cNvPr id="3" name="Text Placeholder 2">
            <a:extLst>
              <a:ext uri="{FF2B5EF4-FFF2-40B4-BE49-F238E27FC236}">
                <a16:creationId xmlns:a16="http://schemas.microsoft.com/office/drawing/2014/main" id="{E2CD6F55-06C0-C96E-8DB2-355FF75AD67B}"/>
              </a:ext>
            </a:extLst>
          </p:cNvPr>
          <p:cNvSpPr>
            <a:spLocks noGrp="1"/>
          </p:cNvSpPr>
          <p:nvPr>
            <p:ph type="body" idx="11"/>
          </p:nvPr>
        </p:nvSpPr>
        <p:spPr/>
        <p:txBody>
          <a:bodyPr/>
          <a:lstStyle/>
          <a:p>
            <a:r>
              <a:rPr lang="en-US"/>
              <a:t>It helps skin to auto-repair and look replenished, outperforming competition</a:t>
            </a:r>
          </a:p>
        </p:txBody>
      </p:sp>
      <p:sp>
        <p:nvSpPr>
          <p:cNvPr id="9" name="Title 8">
            <a:extLst>
              <a:ext uri="{FF2B5EF4-FFF2-40B4-BE49-F238E27FC236}">
                <a16:creationId xmlns:a16="http://schemas.microsoft.com/office/drawing/2014/main" id="{6F318233-0225-62A8-2F75-A1559FB76509}"/>
              </a:ext>
            </a:extLst>
          </p:cNvPr>
          <p:cNvSpPr>
            <a:spLocks noGrp="1"/>
          </p:cNvSpPr>
          <p:nvPr>
            <p:ph type="title"/>
          </p:nvPr>
        </p:nvSpPr>
        <p:spPr>
          <a:xfrm>
            <a:off x="302401" y="302400"/>
            <a:ext cx="8064500" cy="303211"/>
          </a:xfrm>
        </p:spPr>
        <p:txBody>
          <a:bodyPr>
            <a:normAutofit fontScale="90000"/>
          </a:bodyPr>
          <a:lstStyle/>
          <a:p>
            <a:r>
              <a:rPr lang="en-US"/>
              <a:t>SYN®-AKE improves collagen fiber quality</a:t>
            </a:r>
            <a:br>
              <a:rPr lang="en-US"/>
            </a:br>
            <a:endParaRPr lang="en-US"/>
          </a:p>
        </p:txBody>
      </p:sp>
      <p:sp>
        <p:nvSpPr>
          <p:cNvPr id="15" name="Text Placeholder 4">
            <a:extLst>
              <a:ext uri="{FF2B5EF4-FFF2-40B4-BE49-F238E27FC236}">
                <a16:creationId xmlns:a16="http://schemas.microsoft.com/office/drawing/2014/main" id="{780134AA-5E4B-73DC-BB15-4C9F4753B1FF}"/>
              </a:ext>
            </a:extLst>
          </p:cNvPr>
          <p:cNvSpPr txBox="1">
            <a:spLocks/>
          </p:cNvSpPr>
          <p:nvPr/>
        </p:nvSpPr>
        <p:spPr>
          <a:xfrm>
            <a:off x="9606248" y="1995988"/>
            <a:ext cx="2176120" cy="1741174"/>
          </a:xfrm>
          <a:prstGeom prst="rect">
            <a:avLst/>
          </a:prstGeom>
          <a:noFill/>
          <a:ln>
            <a:noFill/>
          </a:ln>
        </p:spPr>
        <p:txBody>
          <a:bodyPr lIns="0" tIns="0" rIns="0" bIns="0" anchor="ct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808282"/>
              </a:buClr>
              <a:buSzTx/>
              <a:buFont typeface="Arial" panose="020B0604020202020204" pitchFamily="34" charset="0"/>
              <a:buNone/>
              <a:tabLst/>
              <a:defRPr/>
            </a:pPr>
            <a:r>
              <a:rPr kumimoji="0" lang="en-GB" sz="1500" b="1" i="0" u="none" strike="noStrike" kern="1200" cap="none" spc="0" normalizeH="0" baseline="0" noProof="0">
                <a:ln>
                  <a:noFill/>
                </a:ln>
                <a:solidFill>
                  <a:srgbClr val="4D3C35"/>
                </a:solidFill>
                <a:effectLst/>
                <a:uLnTx/>
                <a:uFillTx/>
                <a:latin typeface="DM Sans"/>
                <a:ea typeface="+mn-ea"/>
                <a:cs typeface="+mn-cs"/>
              </a:rPr>
              <a:t>Dermal &amp; DEJ </a:t>
            </a:r>
            <a:br>
              <a:rPr kumimoji="0" lang="en-GB" sz="1500" b="1" i="0" u="none" strike="noStrike" kern="1200" cap="none" spc="0" normalizeH="0" baseline="0" noProof="0">
                <a:ln>
                  <a:noFill/>
                </a:ln>
                <a:solidFill>
                  <a:srgbClr val="4D3C35"/>
                </a:solidFill>
                <a:effectLst/>
                <a:uLnTx/>
                <a:uFillTx/>
                <a:latin typeface="DM Sans"/>
                <a:ea typeface="+mn-ea"/>
                <a:cs typeface="+mn-cs"/>
              </a:rPr>
            </a:br>
            <a:r>
              <a:rPr kumimoji="0" lang="en-GB" sz="1500" b="1" i="0" u="none" strike="noStrike" kern="1200" cap="none" spc="0" normalizeH="0" baseline="0" noProof="0">
                <a:ln>
                  <a:noFill/>
                </a:ln>
                <a:solidFill>
                  <a:srgbClr val="4D3C35"/>
                </a:solidFill>
                <a:effectLst/>
                <a:uLnTx/>
                <a:uFillTx/>
                <a:latin typeface="DM Sans"/>
                <a:ea typeface="+mn-ea"/>
                <a:cs typeface="+mn-cs"/>
              </a:rPr>
              <a:t>Collagen fibres quality</a:t>
            </a:r>
          </a:p>
          <a:p>
            <a:pPr marL="0" marR="0" lvl="0" indent="0" algn="ctr" defTabSz="914400" rtl="0" eaLnBrk="1" fontAlgn="auto" latinLnBrk="0" hangingPunct="1">
              <a:lnSpc>
                <a:spcPct val="90000"/>
              </a:lnSpc>
              <a:spcBef>
                <a:spcPts val="0"/>
              </a:spcBef>
              <a:spcAft>
                <a:spcPts val="500"/>
              </a:spcAft>
              <a:buClr>
                <a:srgbClr val="808282"/>
              </a:buClr>
              <a:buSzTx/>
              <a:buFont typeface="Arial" panose="020B0604020202020204" pitchFamily="34" charset="0"/>
              <a:buNone/>
              <a:tabLst/>
              <a:defRPr/>
            </a:pPr>
            <a:r>
              <a:rPr kumimoji="0" lang="en-GB" sz="2200" b="1" i="0" u="none" strike="noStrike" kern="1200" cap="none" spc="0" normalizeH="0" baseline="0" noProof="0">
                <a:ln>
                  <a:noFill/>
                </a:ln>
                <a:solidFill>
                  <a:srgbClr val="897974"/>
                </a:solidFill>
                <a:effectLst/>
                <a:uLnTx/>
                <a:uFillTx/>
                <a:latin typeface="DM Sans"/>
                <a:ea typeface="Fira Sans" panose="020B0503050000020004" pitchFamily="34" charset="0"/>
                <a:cs typeface="Arial" charset="0"/>
              </a:rPr>
              <a:t>+387%</a:t>
            </a:r>
            <a:br>
              <a:rPr kumimoji="0" lang="en-GB" sz="2000" b="0" i="0" u="none" strike="noStrike" kern="1200" cap="none" spc="0" normalizeH="0" baseline="0" noProof="0">
                <a:ln>
                  <a:noFill/>
                </a:ln>
                <a:solidFill>
                  <a:srgbClr val="897974"/>
                </a:solidFill>
                <a:effectLst/>
                <a:uLnTx/>
                <a:uFillTx/>
                <a:latin typeface="DM Sans"/>
                <a:ea typeface="Fira Sans" panose="020B0503050000020004" pitchFamily="34" charset="0"/>
                <a:cs typeface="Arial" charset="0"/>
              </a:rPr>
            </a:br>
            <a:r>
              <a:rPr kumimoji="0" lang="en-GB" sz="1100" b="0" i="0" u="none" strike="noStrike" kern="1200" cap="none" spc="0" normalizeH="0" baseline="0" noProof="0">
                <a:ln>
                  <a:noFill/>
                </a:ln>
                <a:solidFill>
                  <a:srgbClr val="4D3C35"/>
                </a:solidFill>
                <a:effectLst/>
                <a:uLnTx/>
                <a:uFillTx/>
                <a:latin typeface="DM Sans"/>
                <a:ea typeface="Fira Sans" panose="020B0503050000020004" pitchFamily="34" charset="0"/>
                <a:cs typeface="Arial" charset="0"/>
              </a:rPr>
              <a:t>positive PLOD3 </a:t>
            </a:r>
            <a:br>
              <a:rPr kumimoji="0" lang="en-GB" sz="1100" b="0" i="0" u="none" strike="noStrike" kern="1200" cap="none" spc="0" normalizeH="0" baseline="0" noProof="0">
                <a:ln>
                  <a:noFill/>
                </a:ln>
                <a:solidFill>
                  <a:srgbClr val="4D3C35"/>
                </a:solidFill>
                <a:effectLst/>
                <a:uLnTx/>
                <a:uFillTx/>
                <a:latin typeface="DM Sans"/>
                <a:ea typeface="Fira Sans" panose="020B0503050000020004" pitchFamily="34" charset="0"/>
                <a:cs typeface="Arial" charset="0"/>
              </a:rPr>
            </a:br>
            <a:r>
              <a:rPr kumimoji="0" lang="en-GB" sz="1100" b="0" i="0" u="none" strike="noStrike" kern="1200" cap="none" spc="0" normalizeH="0" baseline="0" noProof="0">
                <a:ln>
                  <a:noFill/>
                </a:ln>
                <a:solidFill>
                  <a:srgbClr val="4D3C35"/>
                </a:solidFill>
                <a:effectLst/>
                <a:uLnTx/>
                <a:uFillTx/>
                <a:latin typeface="DM Sans"/>
                <a:ea typeface="Fira Sans" panose="020B0503050000020004" pitchFamily="34" charset="0"/>
                <a:cs typeface="Arial" charset="0"/>
              </a:rPr>
              <a:t>induction in vitro</a:t>
            </a:r>
          </a:p>
          <a:p>
            <a:pPr marL="0" marR="0" lvl="0" indent="0" algn="ctr" defTabSz="914400" rtl="0" eaLnBrk="1" fontAlgn="auto" latinLnBrk="0" hangingPunct="1">
              <a:lnSpc>
                <a:spcPct val="90000"/>
              </a:lnSpc>
              <a:spcBef>
                <a:spcPts val="0"/>
              </a:spcBef>
              <a:spcAft>
                <a:spcPts val="0"/>
              </a:spcAft>
              <a:buClr>
                <a:srgbClr val="808282"/>
              </a:buClr>
              <a:buSzTx/>
              <a:buFont typeface="Arial" panose="020B0604020202020204" pitchFamily="34" charset="0"/>
              <a:buNone/>
              <a:tabLst/>
              <a:defRPr/>
            </a:pPr>
            <a:r>
              <a:rPr kumimoji="0" lang="en-US" sz="1100" b="0" i="0" u="none" strike="noStrike" kern="1200" cap="none" spc="0" normalizeH="0" baseline="0" noProof="0">
                <a:ln>
                  <a:noFill/>
                </a:ln>
                <a:solidFill>
                  <a:srgbClr val="4D3C35"/>
                </a:solidFill>
                <a:effectLst/>
                <a:uLnTx/>
                <a:uFillTx/>
                <a:latin typeface="DM Sans"/>
                <a:ea typeface="Fira Sans" panose="020B0503050000020004" pitchFamily="34" charset="0"/>
                <a:cs typeface="Arial" charset="0"/>
              </a:rPr>
              <a:t>PLOD3 key biological entity</a:t>
            </a:r>
            <a:br>
              <a:rPr kumimoji="0" lang="en-US" sz="1100" b="0" i="0" u="none" strike="noStrike" kern="1200" cap="none" spc="0" normalizeH="0" baseline="0" noProof="0">
                <a:ln>
                  <a:noFill/>
                </a:ln>
                <a:solidFill>
                  <a:srgbClr val="4D3C35"/>
                </a:solidFill>
                <a:effectLst/>
                <a:uLnTx/>
                <a:uFillTx/>
                <a:latin typeface="DM Sans"/>
                <a:ea typeface="Fira Sans" panose="020B0503050000020004" pitchFamily="34" charset="0"/>
                <a:cs typeface="Arial" charset="0"/>
              </a:rPr>
            </a:br>
            <a:r>
              <a:rPr kumimoji="0" lang="en-US" sz="1100" b="0" i="0" u="none" strike="noStrike" kern="1200" cap="none" spc="0" normalizeH="0" baseline="0" noProof="0">
                <a:ln>
                  <a:noFill/>
                </a:ln>
                <a:solidFill>
                  <a:srgbClr val="4D3C35"/>
                </a:solidFill>
                <a:effectLst/>
                <a:uLnTx/>
                <a:uFillTx/>
                <a:latin typeface="DM Sans"/>
                <a:ea typeface="Fira Sans" panose="020B0503050000020004" pitchFamily="34" charset="0"/>
                <a:cs typeface="Arial" charset="0"/>
              </a:rPr>
              <a:t>to assemble Collagen</a:t>
            </a:r>
          </a:p>
        </p:txBody>
      </p:sp>
      <p:grpSp>
        <p:nvGrpSpPr>
          <p:cNvPr id="17" name="Group 16">
            <a:extLst>
              <a:ext uri="{FF2B5EF4-FFF2-40B4-BE49-F238E27FC236}">
                <a16:creationId xmlns:a16="http://schemas.microsoft.com/office/drawing/2014/main" id="{26E45A12-2EB2-2C75-FDB8-DE3BEFB42B31}"/>
              </a:ext>
            </a:extLst>
          </p:cNvPr>
          <p:cNvGrpSpPr/>
          <p:nvPr/>
        </p:nvGrpSpPr>
        <p:grpSpPr>
          <a:xfrm>
            <a:off x="302398" y="1504233"/>
            <a:ext cx="9075332" cy="4425867"/>
            <a:chOff x="302398" y="1504233"/>
            <a:chExt cx="9075332" cy="4425867"/>
          </a:xfrm>
        </p:grpSpPr>
        <p:pic>
          <p:nvPicPr>
            <p:cNvPr id="13" name="Picture 12">
              <a:extLst>
                <a:ext uri="{FF2B5EF4-FFF2-40B4-BE49-F238E27FC236}">
                  <a16:creationId xmlns:a16="http://schemas.microsoft.com/office/drawing/2014/main" id="{5A5EB1C6-FC21-4BE7-ADD2-8E86493FAF5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2398" y="2015425"/>
              <a:ext cx="9075332" cy="3914675"/>
            </a:xfrm>
            <a:prstGeom prst="rect">
              <a:avLst/>
            </a:prstGeom>
          </p:spPr>
        </p:pic>
        <p:grpSp>
          <p:nvGrpSpPr>
            <p:cNvPr id="16" name="Group 15">
              <a:extLst>
                <a:ext uri="{FF2B5EF4-FFF2-40B4-BE49-F238E27FC236}">
                  <a16:creationId xmlns:a16="http://schemas.microsoft.com/office/drawing/2014/main" id="{26D13DE1-B515-BA32-5349-837A8C6787D1}"/>
                </a:ext>
              </a:extLst>
            </p:cNvPr>
            <p:cNvGrpSpPr/>
            <p:nvPr/>
          </p:nvGrpSpPr>
          <p:grpSpPr>
            <a:xfrm>
              <a:off x="994791" y="1504233"/>
              <a:ext cx="8382939" cy="508922"/>
              <a:chOff x="994791" y="1504233"/>
              <a:chExt cx="8382939" cy="508922"/>
            </a:xfrm>
          </p:grpSpPr>
          <p:sp>
            <p:nvSpPr>
              <p:cNvPr id="10" name="TextBox 9">
                <a:extLst>
                  <a:ext uri="{FF2B5EF4-FFF2-40B4-BE49-F238E27FC236}">
                    <a16:creationId xmlns:a16="http://schemas.microsoft.com/office/drawing/2014/main" id="{D71A492D-B27C-BC20-E2D6-3EC62D4FDE49}"/>
                  </a:ext>
                </a:extLst>
              </p:cNvPr>
              <p:cNvSpPr txBox="1"/>
              <p:nvPr/>
            </p:nvSpPr>
            <p:spPr>
              <a:xfrm>
                <a:off x="994791" y="1504233"/>
                <a:ext cx="4186800" cy="508922"/>
              </a:xfrm>
              <a:prstGeom prst="rect">
                <a:avLst/>
              </a:prstGeom>
              <a:noFill/>
            </p:spPr>
            <p:txBody>
              <a:bodyPr wrap="square" lIns="0" tIns="0" rIns="0" bIns="468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a:ea typeface="+mn-ea"/>
                    <a:cs typeface="+mn-cs"/>
                  </a:rPr>
                  <a:t>Relative PLOD3 gene-expression in dermal fibroblasts of a </a:t>
                </a:r>
                <a:r>
                  <a:rPr kumimoji="0" lang="en-US" sz="1500" b="1" i="0" u="none" strike="noStrike" kern="1200" cap="none" spc="0" normalizeH="0" baseline="0" noProof="0">
                    <a:ln>
                      <a:noFill/>
                    </a:ln>
                    <a:solidFill>
                      <a:prstClr val="black"/>
                    </a:solidFill>
                    <a:effectLst/>
                    <a:uLnTx/>
                    <a:uFillTx/>
                    <a:latin typeface="DM Sans"/>
                    <a:ea typeface="+mn-ea"/>
                    <a:cs typeface="+mn-cs"/>
                  </a:rPr>
                  <a:t>18-year-old </a:t>
                </a:r>
                <a:r>
                  <a:rPr kumimoji="0" lang="en-US" sz="1500" b="0" i="0" u="none" strike="noStrike" kern="1200" cap="none" spc="0" normalizeH="0" baseline="0" noProof="0">
                    <a:ln>
                      <a:noFill/>
                    </a:ln>
                    <a:solidFill>
                      <a:prstClr val="black"/>
                    </a:solidFill>
                    <a:effectLst/>
                    <a:uLnTx/>
                    <a:uFillTx/>
                    <a:latin typeface="DM Sans"/>
                    <a:ea typeface="+mn-ea"/>
                    <a:cs typeface="+mn-cs"/>
                  </a:rPr>
                  <a:t>female donor</a:t>
                </a:r>
              </a:p>
            </p:txBody>
          </p:sp>
          <p:sp>
            <p:nvSpPr>
              <p:cNvPr id="11" name="TextBox 10">
                <a:extLst>
                  <a:ext uri="{FF2B5EF4-FFF2-40B4-BE49-F238E27FC236}">
                    <a16:creationId xmlns:a16="http://schemas.microsoft.com/office/drawing/2014/main" id="{F7BB401E-0469-72CB-7E2E-055878973A30}"/>
                  </a:ext>
                </a:extLst>
              </p:cNvPr>
              <p:cNvSpPr txBox="1"/>
              <p:nvPr/>
            </p:nvSpPr>
            <p:spPr>
              <a:xfrm>
                <a:off x="5190930" y="1504233"/>
                <a:ext cx="4186800" cy="508922"/>
              </a:xfrm>
              <a:prstGeom prst="rect">
                <a:avLst/>
              </a:prstGeom>
              <a:noFill/>
            </p:spPr>
            <p:txBody>
              <a:bodyPr wrap="square" lIns="0" tIns="0" rIns="0" bIns="4680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a:ea typeface="+mn-ea"/>
                    <a:cs typeface="+mn-cs"/>
                  </a:rPr>
                  <a:t>Relative PLOD3 gene-expression in dermal fibroblasts of a </a:t>
                </a:r>
                <a:r>
                  <a:rPr kumimoji="0" lang="en-US" sz="1500" b="1" i="0" u="none" strike="noStrike" kern="1200" cap="none" spc="0" normalizeH="0" baseline="0" noProof="0">
                    <a:ln>
                      <a:noFill/>
                    </a:ln>
                    <a:solidFill>
                      <a:prstClr val="black"/>
                    </a:solidFill>
                    <a:effectLst/>
                    <a:uLnTx/>
                    <a:uFillTx/>
                    <a:latin typeface="DM Sans"/>
                    <a:ea typeface="+mn-ea"/>
                    <a:cs typeface="+mn-cs"/>
                  </a:rPr>
                  <a:t>63-year-old</a:t>
                </a:r>
                <a:r>
                  <a:rPr kumimoji="0" lang="en-US" sz="1500" b="0" i="0" u="none" strike="noStrike" kern="1200" cap="none" spc="0" normalizeH="0" baseline="0" noProof="0">
                    <a:ln>
                      <a:noFill/>
                    </a:ln>
                    <a:solidFill>
                      <a:prstClr val="black"/>
                    </a:solidFill>
                    <a:effectLst/>
                    <a:uLnTx/>
                    <a:uFillTx/>
                    <a:latin typeface="DM Sans"/>
                    <a:ea typeface="+mn-ea"/>
                    <a:cs typeface="+mn-cs"/>
                  </a:rPr>
                  <a:t> female donor</a:t>
                </a:r>
              </a:p>
            </p:txBody>
          </p:sp>
        </p:grpSp>
      </p:grpSp>
      <p:sp>
        <p:nvSpPr>
          <p:cNvPr id="8" name="TextBox 7">
            <a:extLst>
              <a:ext uri="{FF2B5EF4-FFF2-40B4-BE49-F238E27FC236}">
                <a16:creationId xmlns:a16="http://schemas.microsoft.com/office/drawing/2014/main" id="{F59CFC28-5548-BED2-3C06-8308AD1BD085}"/>
              </a:ext>
            </a:extLst>
          </p:cNvPr>
          <p:cNvSpPr txBox="1"/>
          <p:nvPr/>
        </p:nvSpPr>
        <p:spPr>
          <a:xfrm>
            <a:off x="9612000" y="5205600"/>
            <a:ext cx="2160000" cy="738664"/>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4D3C35"/>
                </a:solidFill>
                <a:effectLst/>
                <a:uLnTx/>
                <a:uFillTx/>
                <a:latin typeface="DM Sans" pitchFamily="2" charset="77"/>
                <a:ea typeface="+mn-ea"/>
                <a:cs typeface="+mn-cs"/>
              </a:rPr>
              <a:t>Patent publication discloses to the use of </a:t>
            </a:r>
            <a:br>
              <a:rPr kumimoji="0" lang="en-GB" sz="800" b="0" i="0" u="none" strike="noStrike" kern="1200" cap="none" spc="0" normalizeH="0" baseline="0" noProof="0">
                <a:ln>
                  <a:noFill/>
                </a:ln>
                <a:solidFill>
                  <a:srgbClr val="4D3C35"/>
                </a:solidFill>
                <a:effectLst/>
                <a:uLnTx/>
                <a:uFillTx/>
                <a:latin typeface="DM Sans" pitchFamily="2" charset="77"/>
                <a:ea typeface="+mn-ea"/>
                <a:cs typeface="+mn-cs"/>
              </a:rPr>
            </a:br>
            <a:r>
              <a:rPr kumimoji="0" lang="en-GB" sz="800" b="0" i="0" u="none" strike="noStrike" kern="1200" cap="none" spc="0" normalizeH="0" baseline="0" noProof="0">
                <a:ln>
                  <a:noFill/>
                </a:ln>
                <a:solidFill>
                  <a:srgbClr val="4D3C35"/>
                </a:solidFill>
                <a:effectLst/>
                <a:uLnTx/>
                <a:uFillTx/>
                <a:latin typeface="DM Sans" pitchFamily="2" charset="77"/>
                <a:ea typeface="+mn-ea"/>
                <a:cs typeface="+mn-cs"/>
              </a:rPr>
              <a:t>SYN</a:t>
            </a:r>
            <a:r>
              <a:rPr kumimoji="0" lang="en-US" sz="800" b="0" i="0" u="none" strike="noStrike" kern="1200" cap="none" spc="0" normalizeH="0" baseline="0" noProof="0">
                <a:ln>
                  <a:noFill/>
                </a:ln>
                <a:solidFill>
                  <a:srgbClr val="4D3C35"/>
                </a:solidFill>
                <a:effectLst/>
                <a:uLnTx/>
                <a:uFillTx/>
                <a:latin typeface="DM Sans" pitchFamily="2" charset="77"/>
                <a:ea typeface="+mn-ea"/>
                <a:cs typeface="Arial"/>
              </a:rPr>
              <a:t>®-</a:t>
            </a:r>
            <a:r>
              <a:rPr kumimoji="0" lang="en-GB" sz="800" b="0" i="0" u="none" strike="noStrike" kern="1200" cap="none" spc="0" normalizeH="0" baseline="0" noProof="0">
                <a:ln>
                  <a:noFill/>
                </a:ln>
                <a:solidFill>
                  <a:srgbClr val="4D3C35"/>
                </a:solidFill>
                <a:effectLst/>
                <a:uLnTx/>
                <a:uFillTx/>
                <a:latin typeface="DM Sans" pitchFamily="2" charset="77"/>
                <a:ea typeface="+mn-ea"/>
                <a:cs typeface="+mn-cs"/>
              </a:rPr>
              <a:t>AKE peptide for revitalizing, strengthening and increasing the integrity of collagen fibres, increasing skin elasticity and resiliency, improving skin moisturization and skin firmness and reducing skin pore size.</a:t>
            </a:r>
          </a:p>
        </p:txBody>
      </p:sp>
      <p:grpSp>
        <p:nvGrpSpPr>
          <p:cNvPr id="5" name="Group 4">
            <a:extLst>
              <a:ext uri="{FF2B5EF4-FFF2-40B4-BE49-F238E27FC236}">
                <a16:creationId xmlns:a16="http://schemas.microsoft.com/office/drawing/2014/main" id="{8F7F3C0F-68C0-6820-1814-74CB2446C38F}"/>
              </a:ext>
            </a:extLst>
          </p:cNvPr>
          <p:cNvGrpSpPr/>
          <p:nvPr/>
        </p:nvGrpSpPr>
        <p:grpSpPr>
          <a:xfrm>
            <a:off x="11052686" y="244448"/>
            <a:ext cx="878457" cy="303213"/>
            <a:chOff x="6792289" y="584837"/>
            <a:chExt cx="878457" cy="303213"/>
          </a:xfrm>
        </p:grpSpPr>
        <p:grpSp>
          <p:nvGrpSpPr>
            <p:cNvPr id="6" name="Group 5">
              <a:extLst>
                <a:ext uri="{FF2B5EF4-FFF2-40B4-BE49-F238E27FC236}">
                  <a16:creationId xmlns:a16="http://schemas.microsoft.com/office/drawing/2014/main" id="{462FEE92-3C04-0F79-D801-9C13A5ECD90A}"/>
                </a:ext>
              </a:extLst>
            </p:cNvPr>
            <p:cNvGrpSpPr/>
            <p:nvPr/>
          </p:nvGrpSpPr>
          <p:grpSpPr>
            <a:xfrm>
              <a:off x="6792289" y="584837"/>
              <a:ext cx="836913" cy="303213"/>
              <a:chOff x="6792289" y="584837"/>
              <a:chExt cx="836913" cy="303213"/>
            </a:xfrm>
          </p:grpSpPr>
          <p:sp>
            <p:nvSpPr>
              <p:cNvPr id="21" name="Freeform 20">
                <a:extLst>
                  <a:ext uri="{FF2B5EF4-FFF2-40B4-BE49-F238E27FC236}">
                    <a16:creationId xmlns:a16="http://schemas.microsoft.com/office/drawing/2014/main" id="{B38B3DAD-A91E-0FAC-815F-B2D17DACA5F0}"/>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2" name="Freeform 21">
                <a:extLst>
                  <a:ext uri="{FF2B5EF4-FFF2-40B4-BE49-F238E27FC236}">
                    <a16:creationId xmlns:a16="http://schemas.microsoft.com/office/drawing/2014/main" id="{A5135B4E-6130-E5F9-4A28-7E75386CDDDC}"/>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8" name="Group 17">
              <a:extLst>
                <a:ext uri="{FF2B5EF4-FFF2-40B4-BE49-F238E27FC236}">
                  <a16:creationId xmlns:a16="http://schemas.microsoft.com/office/drawing/2014/main" id="{70F866E0-D4A1-B1BC-8F86-3206548E1F03}"/>
                </a:ext>
              </a:extLst>
            </p:cNvPr>
            <p:cNvGrpSpPr/>
            <p:nvPr/>
          </p:nvGrpSpPr>
          <p:grpSpPr>
            <a:xfrm>
              <a:off x="6866467" y="597144"/>
              <a:ext cx="804279" cy="282401"/>
              <a:chOff x="6866467" y="597144"/>
              <a:chExt cx="804279" cy="282401"/>
            </a:xfrm>
          </p:grpSpPr>
          <p:sp>
            <p:nvSpPr>
              <p:cNvPr id="19" name="Rectangle 18">
                <a:extLst>
                  <a:ext uri="{FF2B5EF4-FFF2-40B4-BE49-F238E27FC236}">
                    <a16:creationId xmlns:a16="http://schemas.microsoft.com/office/drawing/2014/main" id="{8C009D96-C100-A2BB-3689-35B1E5DF1150}"/>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0" name="Rectangle 19">
                <a:extLst>
                  <a:ext uri="{FF2B5EF4-FFF2-40B4-BE49-F238E27FC236}">
                    <a16:creationId xmlns:a16="http://schemas.microsoft.com/office/drawing/2014/main" id="{5F1DB518-D396-2F94-66B5-E6101C294004}"/>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pic>
        <p:nvPicPr>
          <p:cNvPr id="14" name="Picture 13">
            <a:extLst>
              <a:ext uri="{FF2B5EF4-FFF2-40B4-BE49-F238E27FC236}">
                <a16:creationId xmlns:a16="http://schemas.microsoft.com/office/drawing/2014/main" id="{EB04BD50-EF66-4A74-8B30-5CACA2268C4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720000" y="3690955"/>
            <a:ext cx="1987175" cy="1589740"/>
          </a:xfrm>
          <a:prstGeom prst="rect">
            <a:avLst/>
          </a:prstGeom>
        </p:spPr>
      </p:pic>
    </p:spTree>
    <p:extLst>
      <p:ext uri="{BB962C8B-B14F-4D97-AF65-F5344CB8AC3E}">
        <p14:creationId xmlns:p14="http://schemas.microsoft.com/office/powerpoint/2010/main" val="1172867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3223BB2-3EFC-4ABE-2078-49D6DEE2FC40}"/>
              </a:ext>
            </a:extLst>
          </p:cNvPr>
          <p:cNvSpPr>
            <a:spLocks noGrp="1"/>
          </p:cNvSpPr>
          <p:nvPr>
            <p:ph type="body" sz="quarter" idx="24"/>
          </p:nvPr>
        </p:nvSpPr>
        <p:spPr/>
        <p:txBody>
          <a:bodyPr/>
          <a:lstStyle/>
          <a:p>
            <a:r>
              <a:rPr lang="en-US"/>
              <a:t>*p&lt;0.05 vs FCS 0.2%</a:t>
            </a:r>
          </a:p>
        </p:txBody>
      </p:sp>
      <p:sp>
        <p:nvSpPr>
          <p:cNvPr id="5" name="Text Placeholder 4">
            <a:extLst>
              <a:ext uri="{FF2B5EF4-FFF2-40B4-BE49-F238E27FC236}">
                <a16:creationId xmlns:a16="http://schemas.microsoft.com/office/drawing/2014/main" id="{FDE230D1-8052-D72A-CB83-F9D5611D82E9}"/>
              </a:ext>
            </a:extLst>
          </p:cNvPr>
          <p:cNvSpPr>
            <a:spLocks noGrp="1"/>
          </p:cNvSpPr>
          <p:nvPr>
            <p:ph type="body" idx="11"/>
          </p:nvPr>
        </p:nvSpPr>
        <p:spPr/>
        <p:txBody>
          <a:bodyPr/>
          <a:lstStyle/>
          <a:p>
            <a:r>
              <a:rPr lang="en-US"/>
              <a:t>It stimulates Collagen III and Hyaluronic acid synthesis</a:t>
            </a:r>
          </a:p>
        </p:txBody>
      </p:sp>
      <p:sp>
        <p:nvSpPr>
          <p:cNvPr id="4" name="Title 3">
            <a:extLst>
              <a:ext uri="{FF2B5EF4-FFF2-40B4-BE49-F238E27FC236}">
                <a16:creationId xmlns:a16="http://schemas.microsoft.com/office/drawing/2014/main" id="{D451F8B4-9F54-ECC0-63C9-82A15E942D23}"/>
              </a:ext>
            </a:extLst>
          </p:cNvPr>
          <p:cNvSpPr>
            <a:spLocks noGrp="1"/>
          </p:cNvSpPr>
          <p:nvPr>
            <p:ph type="title"/>
          </p:nvPr>
        </p:nvSpPr>
        <p:spPr>
          <a:xfrm>
            <a:off x="302401" y="302400"/>
            <a:ext cx="8064500" cy="303211"/>
          </a:xfrm>
        </p:spPr>
        <p:txBody>
          <a:bodyPr>
            <a:normAutofit fontScale="90000"/>
          </a:bodyPr>
          <a:lstStyle/>
          <a:p>
            <a:r>
              <a:rPr lang="en-US"/>
              <a:t>SYN</a:t>
            </a:r>
            <a:r>
              <a:rPr lang="en-US" baseline="30000"/>
              <a:t>®</a:t>
            </a:r>
            <a:r>
              <a:rPr lang="en-US"/>
              <a:t>-AKE re-plumps skin from within</a:t>
            </a:r>
          </a:p>
        </p:txBody>
      </p:sp>
      <p:grpSp>
        <p:nvGrpSpPr>
          <p:cNvPr id="13" name="Group 12">
            <a:extLst>
              <a:ext uri="{FF2B5EF4-FFF2-40B4-BE49-F238E27FC236}">
                <a16:creationId xmlns:a16="http://schemas.microsoft.com/office/drawing/2014/main" id="{94208E62-A551-9410-2EC0-E18E45A8A6CB}"/>
              </a:ext>
            </a:extLst>
          </p:cNvPr>
          <p:cNvGrpSpPr/>
          <p:nvPr/>
        </p:nvGrpSpPr>
        <p:grpSpPr>
          <a:xfrm>
            <a:off x="11052686" y="244448"/>
            <a:ext cx="878457" cy="303213"/>
            <a:chOff x="6792289" y="584837"/>
            <a:chExt cx="878457" cy="303213"/>
          </a:xfrm>
        </p:grpSpPr>
        <p:grpSp>
          <p:nvGrpSpPr>
            <p:cNvPr id="14" name="Group 13">
              <a:extLst>
                <a:ext uri="{FF2B5EF4-FFF2-40B4-BE49-F238E27FC236}">
                  <a16:creationId xmlns:a16="http://schemas.microsoft.com/office/drawing/2014/main" id="{F429ED0B-EFC6-14D6-3515-A2D168E3CE85}"/>
                </a:ext>
              </a:extLst>
            </p:cNvPr>
            <p:cNvGrpSpPr/>
            <p:nvPr/>
          </p:nvGrpSpPr>
          <p:grpSpPr>
            <a:xfrm>
              <a:off x="6792289" y="584837"/>
              <a:ext cx="836913" cy="303213"/>
              <a:chOff x="6792289" y="584837"/>
              <a:chExt cx="836913" cy="303213"/>
            </a:xfrm>
          </p:grpSpPr>
          <p:sp>
            <p:nvSpPr>
              <p:cNvPr id="19" name="Freeform 18">
                <a:extLst>
                  <a:ext uri="{FF2B5EF4-FFF2-40B4-BE49-F238E27FC236}">
                    <a16:creationId xmlns:a16="http://schemas.microsoft.com/office/drawing/2014/main" id="{83BF89F7-7E34-541F-012C-66D107328C51}"/>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Freeform 19">
                <a:extLst>
                  <a:ext uri="{FF2B5EF4-FFF2-40B4-BE49-F238E27FC236}">
                    <a16:creationId xmlns:a16="http://schemas.microsoft.com/office/drawing/2014/main" id="{09D7FAA9-7E18-625B-A556-4241F9549561}"/>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5" name="Group 14">
              <a:extLst>
                <a:ext uri="{FF2B5EF4-FFF2-40B4-BE49-F238E27FC236}">
                  <a16:creationId xmlns:a16="http://schemas.microsoft.com/office/drawing/2014/main" id="{D8519737-68DA-A923-6A27-4DC855441A9F}"/>
                </a:ext>
              </a:extLst>
            </p:cNvPr>
            <p:cNvGrpSpPr/>
            <p:nvPr/>
          </p:nvGrpSpPr>
          <p:grpSpPr>
            <a:xfrm>
              <a:off x="6866467" y="597144"/>
              <a:ext cx="804279" cy="282401"/>
              <a:chOff x="6866467" y="597144"/>
              <a:chExt cx="804279" cy="282401"/>
            </a:xfrm>
          </p:grpSpPr>
          <p:sp>
            <p:nvSpPr>
              <p:cNvPr id="16" name="Rectangle 15">
                <a:extLst>
                  <a:ext uri="{FF2B5EF4-FFF2-40B4-BE49-F238E27FC236}">
                    <a16:creationId xmlns:a16="http://schemas.microsoft.com/office/drawing/2014/main" id="{CB7198F6-D307-20FB-C6A0-D9376376539A}"/>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7" name="Rectangle 16">
                <a:extLst>
                  <a:ext uri="{FF2B5EF4-FFF2-40B4-BE49-F238E27FC236}">
                    <a16:creationId xmlns:a16="http://schemas.microsoft.com/office/drawing/2014/main" id="{AB724FC0-A415-E137-52D6-10B18366B433}"/>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sp>
        <p:nvSpPr>
          <p:cNvPr id="8" name="Slide Number Placeholder 1">
            <a:extLst>
              <a:ext uri="{FF2B5EF4-FFF2-40B4-BE49-F238E27FC236}">
                <a16:creationId xmlns:a16="http://schemas.microsoft.com/office/drawing/2014/main" id="{5E89513B-0E3E-3375-977D-5D6E3386FE7C}"/>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18</a:t>
            </a:fld>
            <a:endParaRPr lang="en-US"/>
          </a:p>
        </p:txBody>
      </p:sp>
      <p:pic>
        <p:nvPicPr>
          <p:cNvPr id="18" name="Graphic 17">
            <a:extLst>
              <a:ext uri="{FF2B5EF4-FFF2-40B4-BE49-F238E27FC236}">
                <a16:creationId xmlns:a16="http://schemas.microsoft.com/office/drawing/2014/main" id="{3C67D1E3-6E0B-3CB0-AD03-8297A90DE82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2398" y="1328244"/>
            <a:ext cx="5942745" cy="4771618"/>
          </a:xfrm>
          <a:prstGeom prst="rect">
            <a:avLst/>
          </a:prstGeom>
        </p:spPr>
      </p:pic>
      <p:pic>
        <p:nvPicPr>
          <p:cNvPr id="23" name="Graphic 22">
            <a:extLst>
              <a:ext uri="{FF2B5EF4-FFF2-40B4-BE49-F238E27FC236}">
                <a16:creationId xmlns:a16="http://schemas.microsoft.com/office/drawing/2014/main" id="{92DBD1BA-1CF2-84A2-F0D8-F76EACF80E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9611" y="1328244"/>
            <a:ext cx="5059988" cy="4545248"/>
          </a:xfrm>
          <a:prstGeom prst="rect">
            <a:avLst/>
          </a:prstGeom>
        </p:spPr>
      </p:pic>
      <p:cxnSp>
        <p:nvCxnSpPr>
          <p:cNvPr id="3" name="Straight Arrow Connector 2">
            <a:extLst>
              <a:ext uri="{FF2B5EF4-FFF2-40B4-BE49-F238E27FC236}">
                <a16:creationId xmlns:a16="http://schemas.microsoft.com/office/drawing/2014/main" id="{EFE58702-AEA0-A19D-B324-F450A5500CCD}"/>
              </a:ext>
            </a:extLst>
          </p:cNvPr>
          <p:cNvCxnSpPr/>
          <p:nvPr/>
        </p:nvCxnSpPr>
        <p:spPr>
          <a:xfrm flipV="1">
            <a:off x="10384971" y="3233057"/>
            <a:ext cx="0" cy="1045029"/>
          </a:xfrm>
          <a:prstGeom prst="straightConnector1">
            <a:avLst/>
          </a:prstGeom>
          <a:ln w="19050">
            <a:solidFill>
              <a:srgbClr val="76D0C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D8A310F-D87C-7AC1-BBF6-994BAA847F71}"/>
              </a:ext>
            </a:extLst>
          </p:cNvPr>
          <p:cNvSpPr txBox="1"/>
          <p:nvPr/>
        </p:nvSpPr>
        <p:spPr>
          <a:xfrm>
            <a:off x="10050110" y="2905202"/>
            <a:ext cx="1175954" cy="307777"/>
          </a:xfrm>
          <a:prstGeom prst="rect">
            <a:avLst/>
          </a:prstGeom>
          <a:noFill/>
        </p:spPr>
        <p:txBody>
          <a:bodyPr wrap="square">
            <a:spAutoFit/>
          </a:bodyPr>
          <a:lstStyle/>
          <a:p>
            <a:r>
              <a:rPr lang="en-US" sz="1400" b="1">
                <a:solidFill>
                  <a:srgbClr val="44B4A1"/>
                </a:solidFill>
                <a:latin typeface="DM Sans"/>
                <a:ea typeface="+mj-ea"/>
                <a:cs typeface="+mj-cs"/>
              </a:rPr>
              <a:t>+20%</a:t>
            </a:r>
            <a:endParaRPr lang="en-CH" sz="1400">
              <a:solidFill>
                <a:srgbClr val="44B4A1"/>
              </a:solidFill>
            </a:endParaRPr>
          </a:p>
        </p:txBody>
      </p:sp>
    </p:spTree>
    <p:extLst>
      <p:ext uri="{BB962C8B-B14F-4D97-AF65-F5344CB8AC3E}">
        <p14:creationId xmlns:p14="http://schemas.microsoft.com/office/powerpoint/2010/main" val="1597205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 of the structure of the ovary&#10;&#10;AI-generated content may be incorrect.">
            <a:extLst>
              <a:ext uri="{FF2B5EF4-FFF2-40B4-BE49-F238E27FC236}">
                <a16:creationId xmlns:a16="http://schemas.microsoft.com/office/drawing/2014/main" id="{22FBCEFF-B41D-B8E2-3399-2BCBF0F412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5102" y="1415976"/>
            <a:ext cx="5360783" cy="4892608"/>
          </a:xfrm>
          <a:prstGeom prst="rect">
            <a:avLst/>
          </a:prstGeom>
        </p:spPr>
      </p:pic>
      <p:pic>
        <p:nvPicPr>
          <p:cNvPr id="9" name="Picture 8" descr="A close up of a molecule&#10;&#10;AI-generated content may be incorrect.">
            <a:extLst>
              <a:ext uri="{FF2B5EF4-FFF2-40B4-BE49-F238E27FC236}">
                <a16:creationId xmlns:a16="http://schemas.microsoft.com/office/drawing/2014/main" id="{10956B2D-99AF-9729-31EC-38DF48028389}"/>
              </a:ext>
            </a:extLst>
          </p:cNvPr>
          <p:cNvPicPr>
            <a:picLocks noChangeAspect="1"/>
          </p:cNvPicPr>
          <p:nvPr/>
        </p:nvPicPr>
        <p:blipFill>
          <a:blip r:embed="rId4" cstate="screen">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19</a:t>
            </a:fld>
            <a:endParaRPr lang="en-US"/>
          </a:p>
        </p:txBody>
      </p:sp>
      <p:sp>
        <p:nvSpPr>
          <p:cNvPr id="20" name="Text Placeholder 19">
            <a:extLst>
              <a:ext uri="{FF2B5EF4-FFF2-40B4-BE49-F238E27FC236}">
                <a16:creationId xmlns:a16="http://schemas.microsoft.com/office/drawing/2014/main" id="{45F0271D-9E5A-1ECB-B244-6A8B671ABAAD}"/>
              </a:ext>
            </a:extLst>
          </p:cNvPr>
          <p:cNvSpPr>
            <a:spLocks noGrp="1"/>
          </p:cNvSpPr>
          <p:nvPr>
            <p:ph type="body" sz="quarter" idx="12"/>
          </p:nvPr>
        </p:nvSpPr>
        <p:spPr>
          <a:xfrm>
            <a:off x="5965584" y="2378233"/>
            <a:ext cx="4745959" cy="3376680"/>
          </a:xfrm>
        </p:spPr>
        <p:txBody>
          <a:bodyPr/>
          <a:lstStyle/>
          <a:p>
            <a:pPr marL="0" indent="0">
              <a:buNone/>
            </a:pPr>
            <a:r>
              <a:rPr lang="en-US" sz="1600"/>
              <a:t>DPP4 is a key enzyme in various skin-based biological processes and its excess activity can result in sebum over-production, inflammation, keratinocyte hyper-proliferation and delayed wound healing. </a:t>
            </a:r>
          </a:p>
          <a:p>
            <a:pPr marL="0" indent="0">
              <a:buNone/>
            </a:pPr>
            <a:r>
              <a:rPr lang="en-US" sz="1600"/>
              <a:t>Visible effects of DPP4 overactivity include greasy, shiny skin, irritation, redness, pimples and small lesions in skin. </a:t>
            </a:r>
          </a:p>
          <a:p>
            <a:pPr marL="0" indent="0">
              <a:buNone/>
            </a:pPr>
            <a:r>
              <a:rPr lang="en-US" sz="1600"/>
              <a:t>These skin imperfections are further impaired by pollution and accelerate the aging process.</a:t>
            </a:r>
          </a:p>
        </p:txBody>
      </p:sp>
      <p:sp>
        <p:nvSpPr>
          <p:cNvPr id="19" name="Title 18">
            <a:extLst>
              <a:ext uri="{FF2B5EF4-FFF2-40B4-BE49-F238E27FC236}">
                <a16:creationId xmlns:a16="http://schemas.microsoft.com/office/drawing/2014/main" id="{85C9B8CC-1656-351C-BEC5-5AB700AD6812}"/>
              </a:ext>
            </a:extLst>
          </p:cNvPr>
          <p:cNvSpPr>
            <a:spLocks noGrp="1"/>
          </p:cNvSpPr>
          <p:nvPr>
            <p:ph type="title"/>
          </p:nvPr>
        </p:nvSpPr>
        <p:spPr>
          <a:xfrm>
            <a:off x="302401" y="302400"/>
            <a:ext cx="10800000" cy="303211"/>
          </a:xfrm>
        </p:spPr>
        <p:txBody>
          <a:bodyPr>
            <a:normAutofit fontScale="90000"/>
          </a:bodyPr>
          <a:lstStyle/>
          <a:p>
            <a:r>
              <a:rPr lang="en-US"/>
              <a:t>SYN®-AKE inhibits DPP4 activity </a:t>
            </a:r>
            <a:br>
              <a:rPr lang="en-US"/>
            </a:br>
            <a:endParaRPr lang="en-US"/>
          </a:p>
        </p:txBody>
      </p:sp>
      <p:sp>
        <p:nvSpPr>
          <p:cNvPr id="5" name="Text Placeholder 4">
            <a:extLst>
              <a:ext uri="{FF2B5EF4-FFF2-40B4-BE49-F238E27FC236}">
                <a16:creationId xmlns:a16="http://schemas.microsoft.com/office/drawing/2014/main" id="{18D0A744-F88A-7666-45E8-9CA3CEFD5B1E}"/>
              </a:ext>
            </a:extLst>
          </p:cNvPr>
          <p:cNvSpPr>
            <a:spLocks noGrp="1"/>
          </p:cNvSpPr>
          <p:nvPr>
            <p:ph type="body" idx="11"/>
          </p:nvPr>
        </p:nvSpPr>
        <p:spPr>
          <a:xfrm>
            <a:off x="302400" y="648000"/>
            <a:ext cx="8438829" cy="288767"/>
          </a:xfrm>
        </p:spPr>
        <p:txBody>
          <a:bodyPr/>
          <a:lstStyle/>
          <a:p>
            <a:pPr marL="0" indent="0">
              <a:spcBef>
                <a:spcPts val="1800"/>
              </a:spcBef>
              <a:buNone/>
            </a:pPr>
            <a:r>
              <a:rPr lang="en-US"/>
              <a:t>DPP4 (</a:t>
            </a:r>
            <a:r>
              <a:rPr lang="en-US" err="1"/>
              <a:t>dipeptidylpeptidase</a:t>
            </a:r>
            <a:r>
              <a:rPr lang="en-US"/>
              <a:t> 4) identified as a novel potential target linked to sebaceous gland activity and skin inflammation</a:t>
            </a:r>
          </a:p>
        </p:txBody>
      </p:sp>
      <p:grpSp>
        <p:nvGrpSpPr>
          <p:cNvPr id="7" name="Group 6">
            <a:extLst>
              <a:ext uri="{FF2B5EF4-FFF2-40B4-BE49-F238E27FC236}">
                <a16:creationId xmlns:a16="http://schemas.microsoft.com/office/drawing/2014/main" id="{4179616F-8040-1AA3-132D-F72D9C2A81E7}"/>
              </a:ext>
            </a:extLst>
          </p:cNvPr>
          <p:cNvGrpSpPr/>
          <p:nvPr/>
        </p:nvGrpSpPr>
        <p:grpSpPr>
          <a:xfrm>
            <a:off x="11052686" y="244448"/>
            <a:ext cx="878457" cy="303213"/>
            <a:chOff x="6792289" y="584837"/>
            <a:chExt cx="878457" cy="303213"/>
          </a:xfrm>
        </p:grpSpPr>
        <p:grpSp>
          <p:nvGrpSpPr>
            <p:cNvPr id="8" name="Group 7">
              <a:extLst>
                <a:ext uri="{FF2B5EF4-FFF2-40B4-BE49-F238E27FC236}">
                  <a16:creationId xmlns:a16="http://schemas.microsoft.com/office/drawing/2014/main" id="{47B964CA-7C57-EAB0-14A8-758FC4B92E14}"/>
                </a:ext>
              </a:extLst>
            </p:cNvPr>
            <p:cNvGrpSpPr/>
            <p:nvPr/>
          </p:nvGrpSpPr>
          <p:grpSpPr>
            <a:xfrm>
              <a:off x="6792289" y="584837"/>
              <a:ext cx="836913" cy="303213"/>
              <a:chOff x="6792289" y="584837"/>
              <a:chExt cx="836913" cy="303213"/>
            </a:xfrm>
          </p:grpSpPr>
          <p:sp>
            <p:nvSpPr>
              <p:cNvPr id="17" name="Freeform 16">
                <a:extLst>
                  <a:ext uri="{FF2B5EF4-FFF2-40B4-BE49-F238E27FC236}">
                    <a16:creationId xmlns:a16="http://schemas.microsoft.com/office/drawing/2014/main" id="{30CA0873-0B53-AE5B-8E76-EA2DD176EC30}"/>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Freeform 17">
                <a:extLst>
                  <a:ext uri="{FF2B5EF4-FFF2-40B4-BE49-F238E27FC236}">
                    <a16:creationId xmlns:a16="http://schemas.microsoft.com/office/drawing/2014/main" id="{E7897181-74E3-9AA6-FF0F-E2F6C8E01B7C}"/>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4" name="Group 13">
              <a:extLst>
                <a:ext uri="{FF2B5EF4-FFF2-40B4-BE49-F238E27FC236}">
                  <a16:creationId xmlns:a16="http://schemas.microsoft.com/office/drawing/2014/main" id="{3D769B97-7C7C-1F79-6A63-42B9D2F2D012}"/>
                </a:ext>
              </a:extLst>
            </p:cNvPr>
            <p:cNvGrpSpPr/>
            <p:nvPr/>
          </p:nvGrpSpPr>
          <p:grpSpPr>
            <a:xfrm>
              <a:off x="6866467" y="597144"/>
              <a:ext cx="804279" cy="282401"/>
              <a:chOff x="6866467" y="597144"/>
              <a:chExt cx="804279" cy="282401"/>
            </a:xfrm>
          </p:grpSpPr>
          <p:sp>
            <p:nvSpPr>
              <p:cNvPr id="15" name="Rectangle 14">
                <a:extLst>
                  <a:ext uri="{FF2B5EF4-FFF2-40B4-BE49-F238E27FC236}">
                    <a16:creationId xmlns:a16="http://schemas.microsoft.com/office/drawing/2014/main" id="{325DEAE9-5C09-36D3-8E12-00CBAD9464D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6" name="Rectangle 15">
                <a:extLst>
                  <a:ext uri="{FF2B5EF4-FFF2-40B4-BE49-F238E27FC236}">
                    <a16:creationId xmlns:a16="http://schemas.microsoft.com/office/drawing/2014/main" id="{92BCD866-042D-66BD-EFA6-8B3CBED3F71F}"/>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spTree>
    <p:extLst>
      <p:ext uri="{BB962C8B-B14F-4D97-AF65-F5344CB8AC3E}">
        <p14:creationId xmlns:p14="http://schemas.microsoft.com/office/powerpoint/2010/main" val="3096702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0ECAB7-665C-5B0A-773C-BF22A820081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2397" y="2563538"/>
            <a:ext cx="8984561" cy="2948945"/>
          </a:xfrm>
          <a:prstGeom prst="rect">
            <a:avLst/>
          </a:prstGeom>
        </p:spPr>
      </p:pic>
      <p:sp>
        <p:nvSpPr>
          <p:cNvPr id="3" name="Slide Number Placeholder 1">
            <a:extLst>
              <a:ext uri="{FF2B5EF4-FFF2-40B4-BE49-F238E27FC236}">
                <a16:creationId xmlns:a16="http://schemas.microsoft.com/office/drawing/2014/main" id="{AB88AC74-F6CF-0A3B-9F6D-B9341EF0F5A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18D0A744-F88A-7666-45E8-9CA3CEFD5B1E}"/>
              </a:ext>
            </a:extLst>
          </p:cNvPr>
          <p:cNvSpPr>
            <a:spLocks noGrp="1"/>
          </p:cNvSpPr>
          <p:nvPr>
            <p:ph type="body" sz="quarter" idx="12"/>
          </p:nvPr>
        </p:nvSpPr>
        <p:spPr>
          <a:prstGeom prst="rect">
            <a:avLst/>
          </a:prstGeom>
        </p:spPr>
        <p:txBody>
          <a:bodyPr/>
          <a:lstStyle/>
          <a:p>
            <a:pPr marL="285750" indent="-285750" fontAlgn="base">
              <a:lnSpc>
                <a:spcPct val="100000"/>
              </a:lnSpc>
              <a:spcBef>
                <a:spcPts val="600"/>
              </a:spcBef>
              <a:spcAft>
                <a:spcPct val="0"/>
              </a:spcAft>
              <a:buClr>
                <a:schemeClr val="accent2"/>
              </a:buClr>
              <a:buFont typeface="Arial" panose="020B0604020202020204" pitchFamily="34" charset="0"/>
              <a:buChar char="•"/>
              <a:defRPr/>
            </a:pPr>
            <a:r>
              <a:rPr lang="en-US" sz="1600">
                <a:ea typeface="Fira Sans" panose="020B0503050000020004" pitchFamily="34" charset="0"/>
                <a:cs typeface="Arial" charset="0"/>
              </a:rPr>
              <a:t>Experimental data from DPP4 activity assay kit with comparison of SYN®-AKE peptide to the anti-aging peptides. Dose dependent inhibition is observed with SYN®-AKE peptide whereas the anti-aging peptides were ineffective.</a:t>
            </a:r>
          </a:p>
          <a:p>
            <a:pPr marL="285750" lvl="0" indent="-285750" fontAlgn="base">
              <a:lnSpc>
                <a:spcPct val="100000"/>
              </a:lnSpc>
              <a:spcBef>
                <a:spcPts val="600"/>
              </a:spcBef>
              <a:spcAft>
                <a:spcPct val="0"/>
              </a:spcAft>
              <a:buClr>
                <a:schemeClr val="accent2"/>
              </a:buClr>
              <a:buFont typeface="Arial" panose="020B0604020202020204" pitchFamily="34" charset="0"/>
              <a:buChar char="•"/>
              <a:defRPr/>
            </a:pPr>
            <a:r>
              <a:rPr lang="en-US" sz="1600">
                <a:ea typeface="Fira Sans" panose="020B0503050000020004" pitchFamily="34" charset="0"/>
                <a:cs typeface="Arial" charset="0"/>
              </a:rPr>
              <a:t>Tests performed </a:t>
            </a:r>
            <a:r>
              <a:rPr lang="en-US" sz="1600" i="1">
                <a:ea typeface="Fira Sans" panose="020B0503050000020004" pitchFamily="34" charset="0"/>
                <a:cs typeface="Arial" charset="0"/>
              </a:rPr>
              <a:t>in </a:t>
            </a:r>
            <a:r>
              <a:rPr lang="en-US" sz="1600" i="1" err="1">
                <a:ea typeface="Fira Sans" panose="020B0503050000020004" pitchFamily="34" charset="0"/>
                <a:cs typeface="Arial" charset="0"/>
              </a:rPr>
              <a:t>tubo</a:t>
            </a:r>
            <a:r>
              <a:rPr lang="en-US" sz="1600" i="1">
                <a:ea typeface="Fira Sans" panose="020B0503050000020004" pitchFamily="34" charset="0"/>
                <a:cs typeface="Arial" charset="0"/>
              </a:rPr>
              <a:t> </a:t>
            </a:r>
            <a:r>
              <a:rPr lang="en-US" sz="1600">
                <a:ea typeface="Fira Sans" panose="020B0503050000020004" pitchFamily="34" charset="0"/>
                <a:cs typeface="Arial" charset="0"/>
              </a:rPr>
              <a:t>DPP4 assay kit.</a:t>
            </a:r>
          </a:p>
        </p:txBody>
      </p:sp>
      <p:sp>
        <p:nvSpPr>
          <p:cNvPr id="22" name="Text Placeholder 21">
            <a:extLst>
              <a:ext uri="{FF2B5EF4-FFF2-40B4-BE49-F238E27FC236}">
                <a16:creationId xmlns:a16="http://schemas.microsoft.com/office/drawing/2014/main" id="{E7C65A8E-80A1-0E45-B74A-65DC60696AA7}"/>
              </a:ext>
            </a:extLst>
          </p:cNvPr>
          <p:cNvSpPr>
            <a:spLocks noGrp="1"/>
          </p:cNvSpPr>
          <p:nvPr>
            <p:ph type="body" sz="quarter" idx="23"/>
          </p:nvPr>
        </p:nvSpPr>
        <p:spPr/>
        <p:txBody>
          <a:bodyPr/>
          <a:lstStyle/>
          <a:p>
            <a:r>
              <a:rPr lang="en-US"/>
              <a:t>* Palmitoyl Oligopeptide and Palmitoyl Tetrapeptide-7</a:t>
            </a:r>
          </a:p>
        </p:txBody>
      </p:sp>
      <p:sp>
        <p:nvSpPr>
          <p:cNvPr id="23" name="Text Placeholder 22">
            <a:extLst>
              <a:ext uri="{FF2B5EF4-FFF2-40B4-BE49-F238E27FC236}">
                <a16:creationId xmlns:a16="http://schemas.microsoft.com/office/drawing/2014/main" id="{85BB64EE-DF55-F494-6A71-1663423BB9BA}"/>
              </a:ext>
            </a:extLst>
          </p:cNvPr>
          <p:cNvSpPr>
            <a:spLocks noGrp="1"/>
          </p:cNvSpPr>
          <p:nvPr>
            <p:ph type="body" sz="quarter" idx="24"/>
          </p:nvPr>
        </p:nvSpPr>
        <p:spPr/>
        <p:txBody>
          <a:bodyPr/>
          <a:lstStyle/>
          <a:p>
            <a:r>
              <a:rPr lang="en-US"/>
              <a:t>**p&lt;0.01 vs benchmark peptide</a:t>
            </a:r>
          </a:p>
        </p:txBody>
      </p:sp>
      <p:sp>
        <p:nvSpPr>
          <p:cNvPr id="20" name="Title 19">
            <a:extLst>
              <a:ext uri="{FF2B5EF4-FFF2-40B4-BE49-F238E27FC236}">
                <a16:creationId xmlns:a16="http://schemas.microsoft.com/office/drawing/2014/main" id="{F8F25CD5-3C14-49CB-6032-76E2540B8D62}"/>
              </a:ext>
            </a:extLst>
          </p:cNvPr>
          <p:cNvSpPr>
            <a:spLocks noGrp="1"/>
          </p:cNvSpPr>
          <p:nvPr>
            <p:ph type="title"/>
          </p:nvPr>
        </p:nvSpPr>
        <p:spPr>
          <a:xfrm>
            <a:off x="302401" y="302400"/>
            <a:ext cx="8064500" cy="303211"/>
          </a:xfrm>
        </p:spPr>
        <p:txBody>
          <a:bodyPr>
            <a:normAutofit fontScale="90000"/>
          </a:bodyPr>
          <a:lstStyle/>
          <a:p>
            <a:r>
              <a:rPr lang="en-US"/>
              <a:t>SYN®-AKE inhibits DPP4 activity</a:t>
            </a:r>
          </a:p>
        </p:txBody>
      </p:sp>
      <p:sp>
        <p:nvSpPr>
          <p:cNvPr id="9" name="Text Placeholder 4">
            <a:extLst>
              <a:ext uri="{FF2B5EF4-FFF2-40B4-BE49-F238E27FC236}">
                <a16:creationId xmlns:a16="http://schemas.microsoft.com/office/drawing/2014/main" id="{41796C3F-FEB7-6796-36BB-47F212032FF8}"/>
              </a:ext>
            </a:extLst>
          </p:cNvPr>
          <p:cNvSpPr txBox="1">
            <a:spLocks/>
          </p:cNvSpPr>
          <p:nvPr/>
        </p:nvSpPr>
        <p:spPr>
          <a:xfrm>
            <a:off x="9740191" y="2270045"/>
            <a:ext cx="2062369" cy="1438794"/>
          </a:xfrm>
          <a:prstGeom prst="rect">
            <a:avLst/>
          </a:prstGeom>
          <a:noFill/>
          <a:ln>
            <a:noFill/>
          </a:ln>
        </p:spPr>
        <p:txBody>
          <a:bodyPr lIns="0" tIns="0" rIns="0" bIns="0" anchor="ct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0"/>
              </a:spcAft>
              <a:buClr>
                <a:srgbClr val="808282"/>
              </a:buClr>
              <a:buSzTx/>
              <a:buFont typeface="Arial" panose="020B0604020202020204" pitchFamily="34" charset="0"/>
              <a:buNone/>
              <a:tabLst/>
              <a:defRPr/>
            </a:pPr>
            <a:r>
              <a:rPr kumimoji="0" lang="en-GB" sz="1500" b="1" i="0" u="none" strike="noStrike" kern="1200" cap="none" spc="0" normalizeH="0" baseline="0" noProof="0">
                <a:ln>
                  <a:noFill/>
                </a:ln>
                <a:solidFill>
                  <a:srgbClr val="4D3C35"/>
                </a:solidFill>
                <a:effectLst/>
                <a:uLnTx/>
                <a:uFillTx/>
                <a:latin typeface="DM Sans" pitchFamily="2" charset="77"/>
                <a:ea typeface="+mn-ea"/>
                <a:cs typeface="+mn-cs"/>
              </a:rPr>
              <a:t>DPP4 Control</a:t>
            </a:r>
          </a:p>
          <a:p>
            <a:pPr marL="0" marR="0" lvl="0" indent="0" algn="ctr" defTabSz="914400" rtl="0" eaLnBrk="1" fontAlgn="auto" latinLnBrk="0" hangingPunct="1">
              <a:lnSpc>
                <a:spcPct val="90000"/>
              </a:lnSpc>
              <a:spcBef>
                <a:spcPts val="0"/>
              </a:spcBef>
              <a:spcAft>
                <a:spcPts val="0"/>
              </a:spcAft>
              <a:buClr>
                <a:srgbClr val="808282"/>
              </a:buClr>
              <a:buSzTx/>
              <a:buFont typeface="Arial" panose="020B0604020202020204" pitchFamily="34" charset="0"/>
              <a:buNone/>
              <a:tabLst/>
              <a:defRPr/>
            </a:pPr>
            <a:r>
              <a:rPr kumimoji="0" lang="en-GB" sz="2000" b="1" i="0" u="none" strike="noStrike" kern="1200" cap="none" spc="0" normalizeH="0" baseline="0" noProof="0">
                <a:ln>
                  <a:noFill/>
                </a:ln>
                <a:solidFill>
                  <a:srgbClr val="928685"/>
                </a:solidFill>
                <a:effectLst/>
                <a:uLnTx/>
                <a:uFillTx/>
                <a:latin typeface="DM Sans" pitchFamily="2" charset="77"/>
                <a:ea typeface="Fira Sans" panose="020B0503050000020004" pitchFamily="34" charset="0"/>
                <a:cs typeface="Arial" charset="0"/>
              </a:rPr>
              <a:t>High specific activity</a:t>
            </a:r>
          </a:p>
          <a:p>
            <a:pPr marL="0" marR="0" lvl="0" indent="0" algn="ctr" defTabSz="914400" rtl="0" eaLnBrk="1" fontAlgn="auto" latinLnBrk="0" hangingPunct="1">
              <a:lnSpc>
                <a:spcPct val="90000"/>
              </a:lnSpc>
              <a:spcBef>
                <a:spcPts val="600"/>
              </a:spcBef>
              <a:spcAft>
                <a:spcPts val="0"/>
              </a:spcAft>
              <a:buClr>
                <a:srgbClr val="808282"/>
              </a:buClr>
              <a:buSzTx/>
              <a:buFont typeface="Arial" panose="020B0604020202020204" pitchFamily="34" charset="0"/>
              <a:buNone/>
              <a:tabLst/>
              <a:defRPr/>
            </a:pPr>
            <a:r>
              <a:rPr kumimoji="0" lang="en-GB" sz="1100" b="0" i="0" u="none" strike="noStrike" kern="1200" cap="none" spc="0" normalizeH="0" baseline="0" noProof="0">
                <a:ln>
                  <a:noFill/>
                </a:ln>
                <a:solidFill>
                  <a:srgbClr val="4D3C35"/>
                </a:solidFill>
                <a:effectLst/>
                <a:uLnTx/>
                <a:uFillTx/>
                <a:latin typeface="DM Sans" pitchFamily="2" charset="77"/>
                <a:ea typeface="Fira Sans" panose="020B0503050000020004" pitchFamily="34" charset="0"/>
                <a:cs typeface="Arial" charset="0"/>
              </a:rPr>
              <a:t>Novel potential </a:t>
            </a:r>
            <a:br>
              <a:rPr kumimoji="0" lang="en-GB" sz="1100" b="0" i="0" u="none" strike="noStrike" kern="1200" cap="none" spc="0" normalizeH="0" baseline="0" noProof="0">
                <a:ln>
                  <a:noFill/>
                </a:ln>
                <a:solidFill>
                  <a:srgbClr val="4D3C35"/>
                </a:solidFill>
                <a:effectLst/>
                <a:uLnTx/>
                <a:uFillTx/>
                <a:latin typeface="DM Sans" pitchFamily="2" charset="77"/>
                <a:ea typeface="Fira Sans" panose="020B0503050000020004" pitchFamily="34" charset="0"/>
                <a:cs typeface="Arial" charset="0"/>
              </a:rPr>
            </a:br>
            <a:r>
              <a:rPr kumimoji="0" lang="en-GB" sz="1100" b="0" i="0" u="none" strike="noStrike" kern="1200" cap="none" spc="0" normalizeH="0" baseline="0" noProof="0">
                <a:ln>
                  <a:noFill/>
                </a:ln>
                <a:solidFill>
                  <a:srgbClr val="4D3C35"/>
                </a:solidFill>
                <a:effectLst/>
                <a:uLnTx/>
                <a:uFillTx/>
                <a:latin typeface="DM Sans" pitchFamily="2" charset="77"/>
                <a:ea typeface="Fira Sans" panose="020B0503050000020004" pitchFamily="34" charset="0"/>
                <a:cs typeface="Arial" charset="0"/>
              </a:rPr>
              <a:t>target linked to </a:t>
            </a:r>
            <a:br>
              <a:rPr kumimoji="0" lang="en-GB" sz="1100" b="0" i="0" u="none" strike="noStrike" kern="1200" cap="none" spc="0" normalizeH="0" baseline="0" noProof="0">
                <a:ln>
                  <a:noFill/>
                </a:ln>
                <a:solidFill>
                  <a:srgbClr val="4D3C35"/>
                </a:solidFill>
                <a:effectLst/>
                <a:uLnTx/>
                <a:uFillTx/>
                <a:latin typeface="DM Sans" pitchFamily="2" charset="77"/>
                <a:ea typeface="Fira Sans" panose="020B0503050000020004" pitchFamily="34" charset="0"/>
                <a:cs typeface="Arial" charset="0"/>
              </a:rPr>
            </a:br>
            <a:r>
              <a:rPr kumimoji="0" lang="en-GB" sz="1100" b="0" i="0" u="none" strike="noStrike" kern="1200" cap="none" spc="0" normalizeH="0" baseline="0" noProof="0">
                <a:ln>
                  <a:noFill/>
                </a:ln>
                <a:solidFill>
                  <a:srgbClr val="4D3C35"/>
                </a:solidFill>
                <a:effectLst/>
                <a:uLnTx/>
                <a:uFillTx/>
                <a:latin typeface="DM Sans" pitchFamily="2" charset="77"/>
                <a:ea typeface="Fira Sans" panose="020B0503050000020004" pitchFamily="34" charset="0"/>
                <a:cs typeface="Arial" charset="0"/>
              </a:rPr>
              <a:t>sebaceous activity</a:t>
            </a:r>
            <a:endParaRPr kumimoji="0" lang="en-US" sz="1100" b="0" i="0" u="none" strike="noStrike" kern="1200" cap="none" spc="0" normalizeH="0" baseline="0" noProof="0">
              <a:ln>
                <a:noFill/>
              </a:ln>
              <a:solidFill>
                <a:srgbClr val="4D3C35"/>
              </a:solidFill>
              <a:effectLst/>
              <a:uLnTx/>
              <a:uFillTx/>
              <a:latin typeface="DM Sans" pitchFamily="2" charset="77"/>
              <a:ea typeface="Fira Sans" panose="020B0503050000020004" pitchFamily="34" charset="0"/>
              <a:cs typeface="Arial" charset="0"/>
            </a:endParaRPr>
          </a:p>
        </p:txBody>
      </p:sp>
      <p:grpSp>
        <p:nvGrpSpPr>
          <p:cNvPr id="6" name="Group 5">
            <a:extLst>
              <a:ext uri="{FF2B5EF4-FFF2-40B4-BE49-F238E27FC236}">
                <a16:creationId xmlns:a16="http://schemas.microsoft.com/office/drawing/2014/main" id="{DE90B5A1-27E4-2DB7-709A-B9D664DB810A}"/>
              </a:ext>
            </a:extLst>
          </p:cNvPr>
          <p:cNvGrpSpPr/>
          <p:nvPr/>
        </p:nvGrpSpPr>
        <p:grpSpPr>
          <a:xfrm>
            <a:off x="11052686" y="244448"/>
            <a:ext cx="878457" cy="303213"/>
            <a:chOff x="6792289" y="584837"/>
            <a:chExt cx="878457" cy="303213"/>
          </a:xfrm>
        </p:grpSpPr>
        <p:grpSp>
          <p:nvGrpSpPr>
            <p:cNvPr id="11" name="Group 10">
              <a:extLst>
                <a:ext uri="{FF2B5EF4-FFF2-40B4-BE49-F238E27FC236}">
                  <a16:creationId xmlns:a16="http://schemas.microsoft.com/office/drawing/2014/main" id="{81FBF1DC-4200-FC41-023D-3C7D6A6CD59F}"/>
                </a:ext>
              </a:extLst>
            </p:cNvPr>
            <p:cNvGrpSpPr/>
            <p:nvPr/>
          </p:nvGrpSpPr>
          <p:grpSpPr>
            <a:xfrm>
              <a:off x="6792289" y="584837"/>
              <a:ext cx="836913" cy="303213"/>
              <a:chOff x="6792289" y="584837"/>
              <a:chExt cx="836913" cy="303213"/>
            </a:xfrm>
          </p:grpSpPr>
          <p:sp>
            <p:nvSpPr>
              <p:cNvPr id="15" name="Freeform 14">
                <a:extLst>
                  <a:ext uri="{FF2B5EF4-FFF2-40B4-BE49-F238E27FC236}">
                    <a16:creationId xmlns:a16="http://schemas.microsoft.com/office/drawing/2014/main" id="{0DEAE3F5-4ED5-2A70-D128-2BEE9574FD9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6" name="Freeform 15">
                <a:extLst>
                  <a:ext uri="{FF2B5EF4-FFF2-40B4-BE49-F238E27FC236}">
                    <a16:creationId xmlns:a16="http://schemas.microsoft.com/office/drawing/2014/main" id="{AEF712DA-5BCA-55D7-4AF5-A2A615B8C063}"/>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2" name="Group 11">
              <a:extLst>
                <a:ext uri="{FF2B5EF4-FFF2-40B4-BE49-F238E27FC236}">
                  <a16:creationId xmlns:a16="http://schemas.microsoft.com/office/drawing/2014/main" id="{3C2B719C-EA23-9323-F87B-B5EC4AE3BE65}"/>
                </a:ext>
              </a:extLst>
            </p:cNvPr>
            <p:cNvGrpSpPr/>
            <p:nvPr/>
          </p:nvGrpSpPr>
          <p:grpSpPr>
            <a:xfrm>
              <a:off x="6866467" y="597144"/>
              <a:ext cx="804279" cy="282401"/>
              <a:chOff x="6866467" y="597144"/>
              <a:chExt cx="804279" cy="282401"/>
            </a:xfrm>
          </p:grpSpPr>
          <p:sp>
            <p:nvSpPr>
              <p:cNvPr id="13" name="Rectangle 12">
                <a:extLst>
                  <a:ext uri="{FF2B5EF4-FFF2-40B4-BE49-F238E27FC236}">
                    <a16:creationId xmlns:a16="http://schemas.microsoft.com/office/drawing/2014/main" id="{95B4E912-17EB-38F6-0DE5-28EC5AD1708B}"/>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4" name="Rectangle 13">
                <a:extLst>
                  <a:ext uri="{FF2B5EF4-FFF2-40B4-BE49-F238E27FC236}">
                    <a16:creationId xmlns:a16="http://schemas.microsoft.com/office/drawing/2014/main" id="{F712C92C-AD60-14FF-D859-154AA4E10CBB}"/>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sp>
        <p:nvSpPr>
          <p:cNvPr id="4" name="TextBox 3">
            <a:extLst>
              <a:ext uri="{FF2B5EF4-FFF2-40B4-BE49-F238E27FC236}">
                <a16:creationId xmlns:a16="http://schemas.microsoft.com/office/drawing/2014/main" id="{667323DE-4730-D0F2-5B17-CC0B786C483C}"/>
              </a:ext>
            </a:extLst>
          </p:cNvPr>
          <p:cNvSpPr txBox="1"/>
          <p:nvPr/>
        </p:nvSpPr>
        <p:spPr>
          <a:xfrm>
            <a:off x="9612000" y="5205600"/>
            <a:ext cx="2160000" cy="615553"/>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DM Sans" pitchFamily="2" charset="77"/>
                <a:ea typeface="+mn-ea"/>
                <a:cs typeface="+mn-cs"/>
              </a:rPr>
              <a:t>Patent publication discloses the use of </a:t>
            </a:r>
            <a:br>
              <a:rPr kumimoji="0" lang="en-GB" sz="800" b="0" i="0" u="none" strike="noStrike" kern="1200" cap="none" spc="0" normalizeH="0" baseline="0" noProof="0">
                <a:ln>
                  <a:noFill/>
                </a:ln>
                <a:solidFill>
                  <a:prstClr val="black"/>
                </a:solidFill>
                <a:effectLst/>
                <a:uLnTx/>
                <a:uFillTx/>
                <a:latin typeface="DM Sans" pitchFamily="2" charset="77"/>
                <a:ea typeface="+mn-ea"/>
                <a:cs typeface="+mn-cs"/>
              </a:rPr>
            </a:br>
            <a:r>
              <a:rPr kumimoji="0" lang="en-GB" sz="800" b="0" i="0" u="none" strike="noStrike" kern="1200" cap="none" spc="0" normalizeH="0" baseline="0" noProof="0">
                <a:ln>
                  <a:noFill/>
                </a:ln>
                <a:solidFill>
                  <a:prstClr val="black"/>
                </a:solidFill>
                <a:effectLst/>
                <a:uLnTx/>
                <a:uFillTx/>
                <a:latin typeface="DM Sans" pitchFamily="2" charset="77"/>
                <a:ea typeface="+mn-ea"/>
                <a:cs typeface="+mn-cs"/>
              </a:rPr>
              <a:t>SYN®-AKE peptide as DPP4 inhibitor for treatment of disorders of sebaceous glands </a:t>
            </a:r>
            <a:br>
              <a:rPr kumimoji="0" lang="en-GB" sz="800" b="0" i="0" u="none" strike="noStrike" kern="1200" cap="none" spc="0" normalizeH="0" baseline="0" noProof="0">
                <a:ln>
                  <a:noFill/>
                </a:ln>
                <a:solidFill>
                  <a:prstClr val="black"/>
                </a:solidFill>
                <a:effectLst/>
                <a:uLnTx/>
                <a:uFillTx/>
                <a:latin typeface="DM Sans" pitchFamily="2" charset="77"/>
                <a:ea typeface="+mn-ea"/>
                <a:cs typeface="+mn-cs"/>
              </a:rPr>
            </a:br>
            <a:r>
              <a:rPr kumimoji="0" lang="en-GB" sz="800" b="0" i="0" u="none" strike="noStrike" kern="1200" cap="none" spc="0" normalizeH="0" baseline="0" noProof="0">
                <a:ln>
                  <a:noFill/>
                </a:ln>
                <a:solidFill>
                  <a:prstClr val="black"/>
                </a:solidFill>
                <a:effectLst/>
                <a:uLnTx/>
                <a:uFillTx/>
                <a:latin typeface="DM Sans" pitchFamily="2" charset="77"/>
                <a:ea typeface="+mn-ea"/>
                <a:cs typeface="+mn-cs"/>
              </a:rPr>
              <a:t>such as acne, sebaceous hyperplasia, seborrheic/atopic dermatitis and rosacea.</a:t>
            </a:r>
          </a:p>
        </p:txBody>
      </p:sp>
      <p:pic>
        <p:nvPicPr>
          <p:cNvPr id="8" name="Picture 7">
            <a:extLst>
              <a:ext uri="{FF2B5EF4-FFF2-40B4-BE49-F238E27FC236}">
                <a16:creationId xmlns:a16="http://schemas.microsoft.com/office/drawing/2014/main" id="{D9193D07-0DAF-B0F8-CD44-1A1C0CF4E66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720000" y="3690955"/>
            <a:ext cx="1987175" cy="1589740"/>
          </a:xfrm>
          <a:prstGeom prst="rect">
            <a:avLst/>
          </a:prstGeom>
        </p:spPr>
      </p:pic>
    </p:spTree>
    <p:extLst>
      <p:ext uri="{BB962C8B-B14F-4D97-AF65-F5344CB8AC3E}">
        <p14:creationId xmlns:p14="http://schemas.microsoft.com/office/powerpoint/2010/main" val="3084879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21</a:t>
            </a:fld>
            <a:endParaRPr lang="en-US"/>
          </a:p>
        </p:txBody>
      </p:sp>
      <p:sp>
        <p:nvSpPr>
          <p:cNvPr id="9" name="Text Placeholder 8">
            <a:extLst>
              <a:ext uri="{FF2B5EF4-FFF2-40B4-BE49-F238E27FC236}">
                <a16:creationId xmlns:a16="http://schemas.microsoft.com/office/drawing/2014/main" id="{E5B9C95F-4811-1E69-AE8D-F9AB8ED7B47D}"/>
              </a:ext>
            </a:extLst>
          </p:cNvPr>
          <p:cNvSpPr>
            <a:spLocks noGrp="1"/>
          </p:cNvSpPr>
          <p:nvPr>
            <p:ph type="body" sz="quarter" idx="12"/>
          </p:nvPr>
        </p:nvSpPr>
        <p:spPr>
          <a:xfrm>
            <a:off x="302400" y="1440000"/>
            <a:ext cx="4977171" cy="2348229"/>
          </a:xfrm>
        </p:spPr>
        <p:txBody>
          <a:bodyPr/>
          <a:lstStyle/>
          <a:p>
            <a:r>
              <a:rPr lang="en-US" b="1" i="1"/>
              <a:t>In silico </a:t>
            </a:r>
            <a:r>
              <a:rPr lang="en-US" b="1"/>
              <a:t>docking results</a:t>
            </a:r>
          </a:p>
          <a:p>
            <a:r>
              <a:rPr lang="en-US" sz="1800" i="1"/>
              <a:t>In silico </a:t>
            </a:r>
            <a:r>
              <a:rPr lang="en-US" sz="1800"/>
              <a:t>docking of SYN®-AKE to the DPP4 protein structure used to predict potential mode of binding (see figure) </a:t>
            </a:r>
          </a:p>
        </p:txBody>
      </p:sp>
      <p:sp>
        <p:nvSpPr>
          <p:cNvPr id="3" name="Title 2">
            <a:extLst>
              <a:ext uri="{FF2B5EF4-FFF2-40B4-BE49-F238E27FC236}">
                <a16:creationId xmlns:a16="http://schemas.microsoft.com/office/drawing/2014/main" id="{6A028FD6-F9ED-493C-3001-CC568174C0D5}"/>
              </a:ext>
            </a:extLst>
          </p:cNvPr>
          <p:cNvSpPr>
            <a:spLocks noGrp="1"/>
          </p:cNvSpPr>
          <p:nvPr>
            <p:ph type="title"/>
          </p:nvPr>
        </p:nvSpPr>
        <p:spPr>
          <a:xfrm>
            <a:off x="302401" y="302400"/>
            <a:ext cx="8064500" cy="303211"/>
          </a:xfrm>
        </p:spPr>
        <p:txBody>
          <a:bodyPr>
            <a:normAutofit fontScale="90000"/>
          </a:bodyPr>
          <a:lstStyle/>
          <a:p>
            <a:r>
              <a:rPr lang="en-US"/>
              <a:t>Computational chemistry </a:t>
            </a:r>
          </a:p>
        </p:txBody>
      </p:sp>
      <p:sp>
        <p:nvSpPr>
          <p:cNvPr id="6" name="Text Placeholder 5">
            <a:extLst>
              <a:ext uri="{FF2B5EF4-FFF2-40B4-BE49-F238E27FC236}">
                <a16:creationId xmlns:a16="http://schemas.microsoft.com/office/drawing/2014/main" id="{9E84DB8F-A08B-E6A5-CCFD-B228DBE394F7}"/>
              </a:ext>
            </a:extLst>
          </p:cNvPr>
          <p:cNvSpPr>
            <a:spLocks noGrp="1"/>
          </p:cNvSpPr>
          <p:nvPr>
            <p:ph type="body" sz="quarter" idx="24"/>
          </p:nvPr>
        </p:nvSpPr>
        <p:spPr>
          <a:xfrm>
            <a:off x="302397" y="6214540"/>
            <a:ext cx="6840000" cy="121588"/>
          </a:xfrm>
        </p:spPr>
        <p:txBody>
          <a:bodyPr anchor="b" anchorCtr="0"/>
          <a:lstStyle/>
          <a:p>
            <a:pPr lvl="0">
              <a:defRPr/>
            </a:pPr>
            <a:r>
              <a:rPr lang="en-US" sz="800">
                <a:latin typeface="DM Sans" pitchFamily="2" charset="77"/>
                <a:ea typeface="Fira Sans" panose="020B0503050000020004" pitchFamily="34" charset="0"/>
                <a:cs typeface="Arial" charset="0"/>
              </a:rPr>
              <a:t>The proposed binding mode of SYN®-AKE shows the DAB positively charge NH</a:t>
            </a:r>
            <a:r>
              <a:rPr lang="en-US" sz="800" baseline="-25000">
                <a:latin typeface="DM Sans" pitchFamily="2" charset="77"/>
                <a:ea typeface="Fira Sans" panose="020B0503050000020004" pitchFamily="34" charset="0"/>
                <a:cs typeface="Arial" charset="0"/>
              </a:rPr>
              <a:t>3</a:t>
            </a:r>
            <a:r>
              <a:rPr lang="en-US" sz="800" baseline="30000">
                <a:latin typeface="DM Sans" pitchFamily="2" charset="77"/>
                <a:ea typeface="Fira Sans" panose="020B0503050000020004" pitchFamily="34" charset="0"/>
                <a:cs typeface="Arial" charset="0"/>
              </a:rPr>
              <a:t>+ </a:t>
            </a:r>
            <a:r>
              <a:rPr lang="en-US" sz="800">
                <a:latin typeface="DM Sans" pitchFamily="2" charset="77"/>
                <a:ea typeface="Fira Sans" panose="020B0503050000020004" pitchFamily="34" charset="0"/>
                <a:cs typeface="Arial" charset="0"/>
              </a:rPr>
              <a:t>moiety forming a tight hydrogen bond network around the Glu205 and Glu206 residues and the Benzyl residue occupies the S1 pocket, similarly to other DPP4 inhibitors. The S2 pocket is occupied by the Proline-Beta-Alanine moiety of SYN</a:t>
            </a:r>
            <a:r>
              <a:rPr lang="en-US" sz="800" baseline="30000">
                <a:latin typeface="DM Sans" pitchFamily="2" charset="77"/>
                <a:ea typeface="Fira Sans" panose="020B0503050000020004" pitchFamily="34" charset="0"/>
                <a:cs typeface="Arial" charset="0"/>
              </a:rPr>
              <a:t>®</a:t>
            </a:r>
            <a:r>
              <a:rPr lang="en-US" sz="800">
                <a:latin typeface="DM Sans" pitchFamily="2" charset="77"/>
                <a:ea typeface="Fira Sans" panose="020B0503050000020004" pitchFamily="34" charset="0"/>
                <a:cs typeface="Arial" charset="0"/>
              </a:rPr>
              <a:t>-AKE. The Proline group sits above Phe357 forming hydrophobic interactions with this residue. The terminal Beta Alanine extends deep into the S2 pocket forming two favorable H-bond interactions with Arg669 and Ser209. </a:t>
            </a:r>
          </a:p>
        </p:txBody>
      </p:sp>
      <p:sp>
        <p:nvSpPr>
          <p:cNvPr id="8" name="Text Placeholder 7">
            <a:extLst>
              <a:ext uri="{FF2B5EF4-FFF2-40B4-BE49-F238E27FC236}">
                <a16:creationId xmlns:a16="http://schemas.microsoft.com/office/drawing/2014/main" id="{F6F1E5F5-4E6A-E815-7012-8DBD3F672611}"/>
              </a:ext>
            </a:extLst>
          </p:cNvPr>
          <p:cNvSpPr>
            <a:spLocks noGrp="1"/>
          </p:cNvSpPr>
          <p:nvPr>
            <p:ph type="body" idx="11"/>
          </p:nvPr>
        </p:nvSpPr>
        <p:spPr/>
        <p:txBody>
          <a:bodyPr/>
          <a:lstStyle/>
          <a:p>
            <a:r>
              <a:rPr lang="en-US"/>
              <a:t>Understanding the activity at a molecular level</a:t>
            </a:r>
          </a:p>
          <a:p>
            <a:endParaRPr lang="en-US"/>
          </a:p>
        </p:txBody>
      </p:sp>
      <p:pic>
        <p:nvPicPr>
          <p:cNvPr id="19" name="movie2_ray.mpg">
            <a:hlinkClick r:id="" action="ppaction://media"/>
            <a:extLst>
              <a:ext uri="{FF2B5EF4-FFF2-40B4-BE49-F238E27FC236}">
                <a16:creationId xmlns:a16="http://schemas.microsoft.com/office/drawing/2014/main" id="{DCC8B6D9-1C2E-B96E-2FDF-7DB332B6790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775036" y="1440000"/>
            <a:ext cx="5823960" cy="4003973"/>
          </a:xfrm>
          <a:prstGeom prst="rect">
            <a:avLst/>
          </a:prstGeom>
          <a:ln w="38100">
            <a:noFill/>
          </a:ln>
        </p:spPr>
      </p:pic>
    </p:spTree>
    <p:extLst>
      <p:ext uri="{BB962C8B-B14F-4D97-AF65-F5344CB8AC3E}">
        <p14:creationId xmlns:p14="http://schemas.microsoft.com/office/powerpoint/2010/main" val="3261836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9"/>
                                        </p:tgtEl>
                                      </p:cBhvr>
                                    </p:cmd>
                                  </p:childTnLst>
                                </p:cTn>
                              </p:par>
                            </p:childTnLst>
                          </p:cTn>
                        </p:par>
                      </p:childTnLst>
                    </p:cTn>
                  </p:par>
                </p:childTnLst>
              </p:cTn>
              <p:nextCondLst>
                <p:cond evt="onClick" delay="0">
                  <p:tgtEl>
                    <p:spTgt spid="19"/>
                  </p:tgtEl>
                </p:cond>
              </p:nextCondLst>
            </p:seq>
            <p:video>
              <p:cMediaNode vol="80000">
                <p:cTn id="7" fill="hold" display="0">
                  <p:stCondLst>
                    <p:cond delay="indefinite"/>
                  </p:stCondLst>
                </p:cTn>
                <p:tgtEl>
                  <p:spTgt spid="19"/>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FDFD6A-F6F2-C89F-7B8D-FCFE423A43AC}"/>
              </a:ext>
            </a:extLst>
          </p:cNvPr>
          <p:cNvSpPr>
            <a:spLocks noGrp="1"/>
          </p:cNvSpPr>
          <p:nvPr>
            <p:ph type="sldNum" sz="quarter" idx="12"/>
          </p:nvPr>
        </p:nvSpPr>
        <p:spPr/>
        <p:txBody>
          <a:bodyPr/>
          <a:lstStyle/>
          <a:p>
            <a:fld id="{5BA3E189-2F3A-42E5-B572-3520703B6186}" type="slidenum">
              <a:rPr lang="en-GB" smtClean="0"/>
              <a:pPr/>
              <a:t>22</a:t>
            </a:fld>
            <a:endParaRPr lang="en-GB"/>
          </a:p>
        </p:txBody>
      </p:sp>
      <p:sp>
        <p:nvSpPr>
          <p:cNvPr id="3" name="Title 2">
            <a:extLst>
              <a:ext uri="{FF2B5EF4-FFF2-40B4-BE49-F238E27FC236}">
                <a16:creationId xmlns:a16="http://schemas.microsoft.com/office/drawing/2014/main" id="{2034BD3E-7F86-1DF3-C600-CBF3974E7501}"/>
              </a:ext>
            </a:extLst>
          </p:cNvPr>
          <p:cNvSpPr>
            <a:spLocks noGrp="1"/>
          </p:cNvSpPr>
          <p:nvPr>
            <p:ph type="title"/>
          </p:nvPr>
        </p:nvSpPr>
        <p:spPr/>
        <p:txBody>
          <a:bodyPr/>
          <a:lstStyle/>
          <a:p>
            <a:r>
              <a:rPr lang="en-US"/>
              <a:t>04</a:t>
            </a:r>
          </a:p>
        </p:txBody>
      </p:sp>
      <p:sp>
        <p:nvSpPr>
          <p:cNvPr id="4" name="Text Placeholder 3">
            <a:extLst>
              <a:ext uri="{FF2B5EF4-FFF2-40B4-BE49-F238E27FC236}">
                <a16:creationId xmlns:a16="http://schemas.microsoft.com/office/drawing/2014/main" id="{E4FC5BF6-9D71-F04C-F134-5F179D31E4A6}"/>
              </a:ext>
            </a:extLst>
          </p:cNvPr>
          <p:cNvSpPr>
            <a:spLocks noGrp="1"/>
          </p:cNvSpPr>
          <p:nvPr>
            <p:ph type="body" sz="quarter" idx="21"/>
          </p:nvPr>
        </p:nvSpPr>
        <p:spPr/>
        <p:txBody>
          <a:bodyPr/>
          <a:lstStyle/>
          <a:p>
            <a:r>
              <a:rPr lang="en-US"/>
              <a:t>In vivo validation</a:t>
            </a:r>
          </a:p>
        </p:txBody>
      </p:sp>
    </p:spTree>
    <p:extLst>
      <p:ext uri="{BB962C8B-B14F-4D97-AF65-F5344CB8AC3E}">
        <p14:creationId xmlns:p14="http://schemas.microsoft.com/office/powerpoint/2010/main" val="821670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245642DC-CDB7-B4A6-A299-52D4B39DAB2C}"/>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3" y="2"/>
            <a:ext cx="12191997" cy="6857998"/>
          </a:xfrm>
        </p:spPr>
      </p:pic>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23</a:t>
            </a:fld>
            <a:endParaRPr lang="en-US"/>
          </a:p>
        </p:txBody>
      </p:sp>
      <p:sp>
        <p:nvSpPr>
          <p:cNvPr id="3" name="Title 2">
            <a:extLst>
              <a:ext uri="{FF2B5EF4-FFF2-40B4-BE49-F238E27FC236}">
                <a16:creationId xmlns:a16="http://schemas.microsoft.com/office/drawing/2014/main" id="{67A8E5BC-55DE-0BBA-9E5E-5609D0A1467E}"/>
              </a:ext>
            </a:extLst>
          </p:cNvPr>
          <p:cNvSpPr>
            <a:spLocks noGrp="1"/>
          </p:cNvSpPr>
          <p:nvPr>
            <p:ph type="title"/>
          </p:nvPr>
        </p:nvSpPr>
        <p:spPr>
          <a:xfrm>
            <a:off x="302401" y="302400"/>
            <a:ext cx="10398636" cy="303211"/>
          </a:xfrm>
        </p:spPr>
        <p:txBody>
          <a:bodyPr>
            <a:normAutofit fontScale="90000"/>
          </a:bodyPr>
          <a:lstStyle/>
          <a:p>
            <a:pPr marL="7938" indent="-7938"/>
            <a:r>
              <a:rPr lang="en-GB">
                <a:solidFill>
                  <a:schemeClr val="bg1"/>
                </a:solidFill>
              </a:rPr>
              <a:t>Proven results across multipl</a:t>
            </a:r>
            <a:r>
              <a:rPr lang="en-GB"/>
              <a:t>e focus areas</a:t>
            </a:r>
            <a:endParaRPr lang="en-GB" sz="2400" b="0">
              <a:solidFill>
                <a:schemeClr val="bg1"/>
              </a:solidFill>
              <a:latin typeface="DM Sans" pitchFamily="2" charset="77"/>
              <a:ea typeface="+mn-ea"/>
              <a:cs typeface="+mn-cs"/>
            </a:endParaRPr>
          </a:p>
        </p:txBody>
      </p:sp>
      <p:grpSp>
        <p:nvGrpSpPr>
          <p:cNvPr id="7" name="Group 6">
            <a:extLst>
              <a:ext uri="{FF2B5EF4-FFF2-40B4-BE49-F238E27FC236}">
                <a16:creationId xmlns:a16="http://schemas.microsoft.com/office/drawing/2014/main" id="{62B37CC8-E187-1A42-7EDF-88EBC0C5F4E2}"/>
              </a:ext>
            </a:extLst>
          </p:cNvPr>
          <p:cNvGrpSpPr/>
          <p:nvPr/>
        </p:nvGrpSpPr>
        <p:grpSpPr>
          <a:xfrm>
            <a:off x="11052686" y="244448"/>
            <a:ext cx="836913" cy="303213"/>
            <a:chOff x="6792289" y="584837"/>
            <a:chExt cx="836913" cy="303213"/>
          </a:xfrm>
        </p:grpSpPr>
        <p:grpSp>
          <p:nvGrpSpPr>
            <p:cNvPr id="8" name="Group 7">
              <a:extLst>
                <a:ext uri="{FF2B5EF4-FFF2-40B4-BE49-F238E27FC236}">
                  <a16:creationId xmlns:a16="http://schemas.microsoft.com/office/drawing/2014/main" id="{F41574D4-5ED8-D3EA-305D-F18542E8E930}"/>
                </a:ext>
              </a:extLst>
            </p:cNvPr>
            <p:cNvGrpSpPr/>
            <p:nvPr/>
          </p:nvGrpSpPr>
          <p:grpSpPr>
            <a:xfrm>
              <a:off x="6792289" y="584837"/>
              <a:ext cx="836913" cy="303213"/>
              <a:chOff x="6792289" y="584837"/>
              <a:chExt cx="836913" cy="303213"/>
            </a:xfrm>
          </p:grpSpPr>
          <p:sp>
            <p:nvSpPr>
              <p:cNvPr id="12" name="Freeform 11">
                <a:extLst>
                  <a:ext uri="{FF2B5EF4-FFF2-40B4-BE49-F238E27FC236}">
                    <a16:creationId xmlns:a16="http://schemas.microsoft.com/office/drawing/2014/main" id="{E7FCBEF7-B351-3EC7-ED5C-281B86CA4E73}"/>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73C25AB1-DA5D-A2EB-E690-BE5647D61118}"/>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9" name="Group 8">
              <a:extLst>
                <a:ext uri="{FF2B5EF4-FFF2-40B4-BE49-F238E27FC236}">
                  <a16:creationId xmlns:a16="http://schemas.microsoft.com/office/drawing/2014/main" id="{A05B9317-E97E-266B-7D21-5D4094881FDB}"/>
                </a:ext>
              </a:extLst>
            </p:cNvPr>
            <p:cNvGrpSpPr/>
            <p:nvPr/>
          </p:nvGrpSpPr>
          <p:grpSpPr>
            <a:xfrm>
              <a:off x="6866467" y="597144"/>
              <a:ext cx="611599" cy="282401"/>
              <a:chOff x="6866467" y="597144"/>
              <a:chExt cx="611599" cy="282401"/>
            </a:xfrm>
          </p:grpSpPr>
          <p:sp>
            <p:nvSpPr>
              <p:cNvPr id="10" name="Rectangle 9">
                <a:extLst>
                  <a:ext uri="{FF2B5EF4-FFF2-40B4-BE49-F238E27FC236}">
                    <a16:creationId xmlns:a16="http://schemas.microsoft.com/office/drawing/2014/main" id="{BB3A85FF-0C69-14F1-62DA-B185270F0621}"/>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1" name="Rectangle 10">
                <a:extLst>
                  <a:ext uri="{FF2B5EF4-FFF2-40B4-BE49-F238E27FC236}">
                    <a16:creationId xmlns:a16="http://schemas.microsoft.com/office/drawing/2014/main" id="{3FB0E1F7-D146-DF91-8ADA-181A6664727D}"/>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17" name="Oval 16">
            <a:extLst>
              <a:ext uri="{FF2B5EF4-FFF2-40B4-BE49-F238E27FC236}">
                <a16:creationId xmlns:a16="http://schemas.microsoft.com/office/drawing/2014/main" id="{BB88016D-D3A1-3687-927C-865400FD7B00}"/>
              </a:ext>
            </a:extLst>
          </p:cNvPr>
          <p:cNvSpPr/>
          <p:nvPr/>
        </p:nvSpPr>
        <p:spPr>
          <a:xfrm rot="21248333">
            <a:off x="4688466" y="1396054"/>
            <a:ext cx="2165685" cy="889643"/>
          </a:xfrm>
          <a:prstGeom prst="ellipse">
            <a:avLst/>
          </a:prstGeom>
          <a:solidFill>
            <a:schemeClr val="bg2">
              <a:alpha val="0"/>
            </a:schemeClr>
          </a:solidFill>
          <a:ln w="2540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4574227-C3D9-99A4-A00D-0D3B74636359}"/>
              </a:ext>
            </a:extLst>
          </p:cNvPr>
          <p:cNvSpPr/>
          <p:nvPr/>
        </p:nvSpPr>
        <p:spPr>
          <a:xfrm rot="21248333">
            <a:off x="5489996" y="2405495"/>
            <a:ext cx="698803" cy="391284"/>
          </a:xfrm>
          <a:prstGeom prst="ellipse">
            <a:avLst/>
          </a:prstGeom>
          <a:solidFill>
            <a:schemeClr val="bg2">
              <a:alpha val="0"/>
            </a:schemeClr>
          </a:solidFill>
          <a:ln w="2540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8DAA5BC-DC09-83C6-9DFF-2D97E5DD8F5E}"/>
              </a:ext>
            </a:extLst>
          </p:cNvPr>
          <p:cNvSpPr/>
          <p:nvPr/>
        </p:nvSpPr>
        <p:spPr>
          <a:xfrm rot="20606502">
            <a:off x="7208314" y="2762451"/>
            <a:ext cx="500514" cy="943275"/>
          </a:xfrm>
          <a:prstGeom prst="ellipse">
            <a:avLst/>
          </a:prstGeom>
          <a:solidFill>
            <a:schemeClr val="bg2">
              <a:alpha val="0"/>
            </a:schemeClr>
          </a:solidFill>
          <a:ln w="2540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D16604D-5F05-A860-29C2-FB46894F823E}"/>
              </a:ext>
            </a:extLst>
          </p:cNvPr>
          <p:cNvSpPr/>
          <p:nvPr/>
        </p:nvSpPr>
        <p:spPr>
          <a:xfrm rot="15778936">
            <a:off x="5932258" y="3605204"/>
            <a:ext cx="341646" cy="1254817"/>
          </a:xfrm>
          <a:prstGeom prst="ellipse">
            <a:avLst/>
          </a:prstGeom>
          <a:solidFill>
            <a:schemeClr val="bg2">
              <a:alpha val="0"/>
            </a:schemeClr>
          </a:solidFill>
          <a:ln w="2540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123DBE7-8F6D-9E15-C6DC-E519420D75D9}"/>
              </a:ext>
            </a:extLst>
          </p:cNvPr>
          <p:cNvSpPr/>
          <p:nvPr/>
        </p:nvSpPr>
        <p:spPr>
          <a:xfrm rot="18449542">
            <a:off x="4398217" y="3878322"/>
            <a:ext cx="1189584" cy="610382"/>
          </a:xfrm>
          <a:prstGeom prst="ellipse">
            <a:avLst/>
          </a:prstGeom>
          <a:solidFill>
            <a:schemeClr val="bg2">
              <a:alpha val="0"/>
            </a:schemeClr>
          </a:solidFill>
          <a:ln w="2540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CE3FEDE-8280-6B49-E233-CF0C7C3CF55E}"/>
              </a:ext>
            </a:extLst>
          </p:cNvPr>
          <p:cNvSpPr/>
          <p:nvPr/>
        </p:nvSpPr>
        <p:spPr>
          <a:xfrm rot="17959671">
            <a:off x="6438019" y="4755668"/>
            <a:ext cx="1189584" cy="610382"/>
          </a:xfrm>
          <a:prstGeom prst="ellipse">
            <a:avLst/>
          </a:prstGeom>
          <a:solidFill>
            <a:schemeClr val="bg2">
              <a:alpha val="0"/>
            </a:schemeClr>
          </a:solidFill>
          <a:ln w="2540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4">
            <a:extLst>
              <a:ext uri="{FF2B5EF4-FFF2-40B4-BE49-F238E27FC236}">
                <a16:creationId xmlns:a16="http://schemas.microsoft.com/office/drawing/2014/main" id="{B00B3169-B24C-6BDF-81B5-90FE985129BF}"/>
              </a:ext>
            </a:extLst>
          </p:cNvPr>
          <p:cNvSpPr txBox="1">
            <a:spLocks/>
          </p:cNvSpPr>
          <p:nvPr/>
        </p:nvSpPr>
        <p:spPr>
          <a:xfrm>
            <a:off x="5172746" y="1701033"/>
            <a:ext cx="1218392" cy="196336"/>
          </a:xfrm>
          <a:prstGeom prst="rect">
            <a:avLst/>
          </a:prstGeom>
          <a:noFill/>
        </p:spPr>
        <p:txBody>
          <a:bodyPr wrap="square" lIns="0" tIns="0" rIns="0" bIns="0" numCol="1" spcCol="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bg1"/>
                </a:solidFill>
                <a:effectLst/>
                <a:uLnTx/>
                <a:uFillTx/>
                <a:latin typeface="DM Sans" pitchFamily="2" charset="77"/>
                <a:ea typeface="+mn-ea"/>
                <a:cs typeface="+mn-cs"/>
              </a:rPr>
              <a:t>Forehead</a:t>
            </a:r>
            <a:endParaRPr kumimoji="0" lang="en-US" sz="120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24" name="Text Placeholder 4">
            <a:extLst>
              <a:ext uri="{FF2B5EF4-FFF2-40B4-BE49-F238E27FC236}">
                <a16:creationId xmlns:a16="http://schemas.microsoft.com/office/drawing/2014/main" id="{18A0746C-385B-0209-64B5-E64C48F29976}"/>
              </a:ext>
            </a:extLst>
          </p:cNvPr>
          <p:cNvSpPr txBox="1">
            <a:spLocks/>
          </p:cNvSpPr>
          <p:nvPr/>
        </p:nvSpPr>
        <p:spPr>
          <a:xfrm>
            <a:off x="5262511" y="2870645"/>
            <a:ext cx="1218392" cy="196336"/>
          </a:xfrm>
          <a:prstGeom prst="rect">
            <a:avLst/>
          </a:prstGeom>
          <a:noFill/>
        </p:spPr>
        <p:txBody>
          <a:bodyPr wrap="square" lIns="0" tIns="0" rIns="0" bIns="0" numCol="1" spcCol="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bg1"/>
                </a:solidFill>
                <a:effectLst/>
                <a:uLnTx/>
                <a:uFillTx/>
                <a:latin typeface="DM Sans" pitchFamily="2" charset="77"/>
                <a:ea typeface="+mn-ea"/>
                <a:cs typeface="+mn-cs"/>
              </a:rPr>
              <a:t>Glabella</a:t>
            </a:r>
            <a:endParaRPr kumimoji="0" lang="en-US" sz="120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25" name="Text Placeholder 4">
            <a:extLst>
              <a:ext uri="{FF2B5EF4-FFF2-40B4-BE49-F238E27FC236}">
                <a16:creationId xmlns:a16="http://schemas.microsoft.com/office/drawing/2014/main" id="{8583AFCE-51D6-32E5-A6A9-910BCC166C1D}"/>
              </a:ext>
            </a:extLst>
          </p:cNvPr>
          <p:cNvSpPr txBox="1">
            <a:spLocks/>
          </p:cNvSpPr>
          <p:nvPr/>
        </p:nvSpPr>
        <p:spPr>
          <a:xfrm>
            <a:off x="6904549" y="3757489"/>
            <a:ext cx="1218392" cy="196336"/>
          </a:xfrm>
          <a:prstGeom prst="rect">
            <a:avLst/>
          </a:prstGeom>
          <a:noFill/>
        </p:spPr>
        <p:txBody>
          <a:bodyPr wrap="square" lIns="0" tIns="0" rIns="0" bIns="0" numCol="1" spcCol="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bg1"/>
                </a:solidFill>
                <a:effectLst/>
                <a:uLnTx/>
                <a:uFillTx/>
                <a:latin typeface="DM Sans" pitchFamily="2" charset="77"/>
                <a:ea typeface="+mn-ea"/>
                <a:cs typeface="+mn-cs"/>
              </a:rPr>
              <a:t>Crow’s feet</a:t>
            </a:r>
            <a:endParaRPr kumimoji="0" lang="en-US" sz="120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26" name="Text Placeholder 4">
            <a:extLst>
              <a:ext uri="{FF2B5EF4-FFF2-40B4-BE49-F238E27FC236}">
                <a16:creationId xmlns:a16="http://schemas.microsoft.com/office/drawing/2014/main" id="{5F06CB06-1AD6-C709-BDB8-A5D1BD2C107A}"/>
              </a:ext>
            </a:extLst>
          </p:cNvPr>
          <p:cNvSpPr txBox="1">
            <a:spLocks/>
          </p:cNvSpPr>
          <p:nvPr/>
        </p:nvSpPr>
        <p:spPr>
          <a:xfrm>
            <a:off x="6904548" y="5598301"/>
            <a:ext cx="844044" cy="399468"/>
          </a:xfrm>
          <a:prstGeom prst="rect">
            <a:avLst/>
          </a:prstGeom>
          <a:noFill/>
        </p:spPr>
        <p:txBody>
          <a:bodyPr wrap="square" lIns="0" tIns="0" rIns="0" bIns="0" numCol="1" spcCol="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bg1"/>
                </a:solidFill>
                <a:effectLst/>
                <a:uLnTx/>
                <a:uFillTx/>
                <a:latin typeface="DM Sans" pitchFamily="2" charset="77"/>
                <a:ea typeface="+mn-ea"/>
                <a:cs typeface="+mn-cs"/>
              </a:rPr>
              <a:t>Marionette lines</a:t>
            </a:r>
            <a:endParaRPr kumimoji="0" lang="en-US" sz="120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27" name="Text Placeholder 4">
            <a:extLst>
              <a:ext uri="{FF2B5EF4-FFF2-40B4-BE49-F238E27FC236}">
                <a16:creationId xmlns:a16="http://schemas.microsoft.com/office/drawing/2014/main" id="{E90CDD57-7907-F6D7-4A7D-FF8261A9D042}"/>
              </a:ext>
            </a:extLst>
          </p:cNvPr>
          <p:cNvSpPr txBox="1">
            <a:spLocks/>
          </p:cNvSpPr>
          <p:nvPr/>
        </p:nvSpPr>
        <p:spPr>
          <a:xfrm rot="18742579">
            <a:off x="4411642" y="4011750"/>
            <a:ext cx="1218392" cy="196336"/>
          </a:xfrm>
          <a:prstGeom prst="rect">
            <a:avLst/>
          </a:prstGeom>
          <a:noFill/>
        </p:spPr>
        <p:txBody>
          <a:bodyPr wrap="square" lIns="0" tIns="0" rIns="0" bIns="0" numCol="1" spcCol="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bg1"/>
                </a:solidFill>
                <a:effectLst/>
                <a:uLnTx/>
                <a:uFillTx/>
                <a:latin typeface="DM Sans" pitchFamily="2" charset="77"/>
                <a:ea typeface="+mn-ea"/>
                <a:cs typeface="+mn-cs"/>
              </a:rPr>
              <a:t>Nasolabial</a:t>
            </a:r>
            <a:endParaRPr kumimoji="0" lang="en-US" sz="120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28" name="Text Placeholder 4">
            <a:extLst>
              <a:ext uri="{FF2B5EF4-FFF2-40B4-BE49-F238E27FC236}">
                <a16:creationId xmlns:a16="http://schemas.microsoft.com/office/drawing/2014/main" id="{A275B7A1-E84C-1EC2-5BA2-4350876F405A}"/>
              </a:ext>
            </a:extLst>
          </p:cNvPr>
          <p:cNvSpPr txBox="1">
            <a:spLocks/>
          </p:cNvSpPr>
          <p:nvPr/>
        </p:nvSpPr>
        <p:spPr>
          <a:xfrm>
            <a:off x="5459502" y="4109918"/>
            <a:ext cx="1218392" cy="196336"/>
          </a:xfrm>
          <a:prstGeom prst="rect">
            <a:avLst/>
          </a:prstGeom>
          <a:noFill/>
        </p:spPr>
        <p:txBody>
          <a:bodyPr wrap="square" lIns="0" tIns="0" rIns="0" bIns="0" numCol="1" spcCol="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bg1"/>
                </a:solidFill>
                <a:effectLst/>
                <a:uLnTx/>
                <a:uFillTx/>
                <a:latin typeface="DM Sans" pitchFamily="2" charset="77"/>
                <a:ea typeface="+mn-ea"/>
                <a:cs typeface="+mn-cs"/>
              </a:rPr>
              <a:t>Upper lip</a:t>
            </a:r>
            <a:endParaRPr kumimoji="0" lang="en-US" sz="1200" u="none" strike="noStrike" kern="1200" cap="none" spc="0" normalizeH="0" baseline="0" noProof="0">
              <a:ln>
                <a:noFill/>
              </a:ln>
              <a:solidFill>
                <a:schemeClr val="bg1"/>
              </a:solidFill>
              <a:effectLst/>
              <a:uLnTx/>
              <a:uFillTx/>
              <a:latin typeface="DM Sans" pitchFamily="2" charset="77"/>
              <a:ea typeface="+mn-ea"/>
              <a:cs typeface="+mn-cs"/>
            </a:endParaRPr>
          </a:p>
        </p:txBody>
      </p:sp>
    </p:spTree>
    <p:extLst>
      <p:ext uri="{BB962C8B-B14F-4D97-AF65-F5344CB8AC3E}">
        <p14:creationId xmlns:p14="http://schemas.microsoft.com/office/powerpoint/2010/main" val="3948117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erson with her hand on her chin&#10;&#10;AI-generated content may be incorrect.">
            <a:extLst>
              <a:ext uri="{FF2B5EF4-FFF2-40B4-BE49-F238E27FC236}">
                <a16:creationId xmlns:a16="http://schemas.microsoft.com/office/drawing/2014/main" id="{9FA85AFE-0253-CA6C-8D2B-946BE4EDAB6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02400" y="1260000"/>
            <a:ext cx="3675600" cy="2846740"/>
          </a:xfrm>
          <a:prstGeom prst="rect">
            <a:avLst/>
          </a:prstGeom>
        </p:spPr>
      </p:pic>
      <p:sp>
        <p:nvSpPr>
          <p:cNvPr id="19" name="Text Placeholder 4">
            <a:extLst>
              <a:ext uri="{FF2B5EF4-FFF2-40B4-BE49-F238E27FC236}">
                <a16:creationId xmlns:a16="http://schemas.microsoft.com/office/drawing/2014/main" id="{95F42D44-6D86-B139-EF8A-B87D7090A51D}"/>
              </a:ext>
            </a:extLst>
          </p:cNvPr>
          <p:cNvSpPr txBox="1">
            <a:spLocks/>
          </p:cNvSpPr>
          <p:nvPr/>
        </p:nvSpPr>
        <p:spPr>
          <a:xfrm>
            <a:off x="302400" y="4330967"/>
            <a:ext cx="3676168" cy="965982"/>
          </a:xfrm>
          <a:prstGeom prst="rect">
            <a:avLst/>
          </a:prstGeom>
          <a:noFill/>
        </p:spPr>
        <p:txBody>
          <a:bodyPr wrap="square" lIns="0" tIns="0" rIns="0" bIns="0" numCol="2" spcCol="72000">
            <a:no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Target group: </a:t>
            </a:r>
            <a:br>
              <a:rPr kumimoji="0" lang="en-US" sz="1200" b="1" u="none" strike="noStrike" kern="1200" cap="none" spc="0" normalizeH="0" baseline="0" noProof="0">
                <a:ln>
                  <a:noFill/>
                </a:ln>
                <a:solidFill>
                  <a:schemeClr val="tx1"/>
                </a:solidFill>
                <a:effectLst/>
                <a:uLnTx/>
                <a:uFillTx/>
                <a:latin typeface="DM Sans" pitchFamily="2" charset="77"/>
                <a:ea typeface="+mn-ea"/>
                <a:cs typeface="+mn-cs"/>
              </a:rPr>
            </a:b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Females 41-60 </a:t>
            </a:r>
            <a:r>
              <a:rPr kumimoji="0" lang="en-US" sz="1200" u="none" strike="noStrike" kern="1200" cap="none" spc="0" normalizeH="0" baseline="0" noProof="0" err="1">
                <a:ln>
                  <a:noFill/>
                </a:ln>
                <a:solidFill>
                  <a:schemeClr val="tx1"/>
                </a:solidFill>
                <a:effectLst/>
                <a:uLnTx/>
                <a:uFillTx/>
                <a:latin typeface="DM Sans" pitchFamily="2" charset="77"/>
                <a:ea typeface="+mn-ea"/>
                <a:cs typeface="+mn-cs"/>
              </a:rPr>
              <a:t>y.o</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a:t>
            </a:r>
          </a:p>
          <a:p>
            <a:pPr marL="0" marR="0" lvl="0" indent="0" algn="l"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Application:</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 </a:t>
            </a:r>
            <a:br>
              <a:rPr kumimoji="0" lang="en-US" sz="1200" u="none" strike="noStrike" kern="1200" cap="none" spc="0" normalizeH="0" baseline="0" noProof="0">
                <a:ln>
                  <a:noFill/>
                </a:ln>
                <a:solidFill>
                  <a:schemeClr val="tx1"/>
                </a:solidFill>
                <a:effectLst/>
                <a:uLnTx/>
                <a:uFillTx/>
                <a:latin typeface="DM Sans" pitchFamily="2" charset="77"/>
                <a:ea typeface="+mn-ea"/>
                <a:cs typeface="+mn-cs"/>
              </a:rPr>
            </a:b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2x per day, full face</a:t>
            </a:r>
          </a:p>
          <a:p>
            <a:pPr marL="0" marR="0" lvl="0" indent="0" algn="l"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endParaRPr kumimoji="0" lang="en-US" sz="1200" u="none" strike="noStrike" kern="1200" cap="none" spc="0" normalizeH="0" baseline="0" noProof="0">
              <a:ln>
                <a:noFill/>
              </a:ln>
              <a:solidFill>
                <a:schemeClr val="tx1"/>
              </a:solidFill>
              <a:effectLst/>
              <a:uLnTx/>
              <a:uFillTx/>
              <a:latin typeface="DM Sans" pitchFamily="2" charset="77"/>
              <a:ea typeface="+mn-ea"/>
              <a:cs typeface="+mn-cs"/>
            </a:endParaRPr>
          </a:p>
          <a:p>
            <a:pPr marL="7938" marR="0" lvl="0" indent="-7938" algn="l" defTabSz="914400" rtl="0" eaLnBrk="1" fontAlgn="auto" latinLnBrk="0" hangingPunct="1">
              <a:lnSpc>
                <a:spcPct val="110000"/>
              </a:lnSpc>
              <a:spcBef>
                <a:spcPts val="0"/>
              </a:spcBef>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15 volunteers per group:</a:t>
            </a:r>
          </a:p>
          <a:p>
            <a:pPr marL="134938" marR="0" lvl="0" indent="-134938" algn="l" defTabSz="914400" rtl="0" eaLnBrk="1" fontAlgn="auto" latinLnBrk="0" hangingPunct="1">
              <a:lnSpc>
                <a:spcPct val="110000"/>
              </a:lnSpc>
              <a:spcBef>
                <a:spcPts val="0"/>
              </a:spcBef>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Placebo</a:t>
            </a:r>
          </a:p>
          <a:p>
            <a:pPr marL="134938" marR="0" lvl="0" indent="-134938"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SYN</a:t>
            </a:r>
            <a:r>
              <a:rPr kumimoji="0" lang="en-US" sz="1200" u="none" strike="noStrike" kern="1200" cap="none" spc="0" normalizeH="0" baseline="30000" noProof="0">
                <a:ln>
                  <a:noFill/>
                </a:ln>
                <a:solidFill>
                  <a:schemeClr val="tx1"/>
                </a:solidFill>
                <a:effectLst/>
                <a:uLnTx/>
                <a:uFillTx/>
                <a:latin typeface="DM Sans" pitchFamily="2" charset="77"/>
                <a:ea typeface="+mn-ea"/>
                <a:cs typeface="+mn-cs"/>
              </a:rPr>
              <a:t>®</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-AKE (4%)</a:t>
            </a:r>
          </a:p>
          <a:p>
            <a:pPr marL="134938" marR="0" lvl="0" indent="-134938" algn="l" defTabSz="914400" rtl="0" eaLnBrk="1" fontAlgn="auto" latinLnBrk="0" hangingPunct="1">
              <a:lnSpc>
                <a:spcPct val="110000"/>
              </a:lnSpc>
              <a:spcBef>
                <a:spcPts val="0"/>
              </a:spcBef>
              <a:spcAft>
                <a:spcPts val="800"/>
              </a:spcAft>
              <a:buClr>
                <a:srgbClr val="808282"/>
              </a:buClr>
              <a:buSzTx/>
              <a:buFont typeface="Arial" panose="020B0604020202020204" pitchFamily="34" charset="0"/>
              <a:buNone/>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Double-blind study</a:t>
            </a:r>
            <a:br>
              <a:rPr kumimoji="0" lang="en-US" sz="1200" u="none" strike="noStrike" kern="1200" cap="none" spc="0" normalizeH="0" baseline="0" noProof="0">
                <a:ln>
                  <a:noFill/>
                </a:ln>
                <a:solidFill>
                  <a:schemeClr val="tx1"/>
                </a:solidFill>
                <a:effectLst/>
                <a:uLnTx/>
                <a:uFillTx/>
                <a:latin typeface="DM Sans" pitchFamily="2" charset="77"/>
                <a:ea typeface="+mn-ea"/>
                <a:cs typeface="+mn-cs"/>
              </a:rPr>
            </a:br>
            <a:endParaRPr kumimoji="0" lang="en-US" sz="1200" u="none" strike="noStrike" kern="1200" cap="none" spc="0" normalizeH="0" baseline="0" noProof="0">
              <a:ln>
                <a:noFill/>
              </a:ln>
              <a:solidFill>
                <a:schemeClr val="tx1"/>
              </a:solidFill>
              <a:effectLst/>
              <a:uLnTx/>
              <a:uFillTx/>
              <a:latin typeface="DM Sans" pitchFamily="2" charset="77"/>
              <a:ea typeface="+mn-ea"/>
              <a:cs typeface="+mn-cs"/>
            </a:endParaRPr>
          </a:p>
        </p:txBody>
      </p:sp>
      <p:sp>
        <p:nvSpPr>
          <p:cNvPr id="23" name="Text Placeholder 4">
            <a:extLst>
              <a:ext uri="{FF2B5EF4-FFF2-40B4-BE49-F238E27FC236}">
                <a16:creationId xmlns:a16="http://schemas.microsoft.com/office/drawing/2014/main" id="{68E45762-788E-0EED-CC6F-EF3DE8560986}"/>
              </a:ext>
            </a:extLst>
          </p:cNvPr>
          <p:cNvSpPr txBox="1">
            <a:spLocks/>
          </p:cNvSpPr>
          <p:nvPr/>
        </p:nvSpPr>
        <p:spPr>
          <a:xfrm>
            <a:off x="8213428" y="4330966"/>
            <a:ext cx="3675599" cy="1221165"/>
          </a:xfrm>
          <a:prstGeom prst="rect">
            <a:avLst/>
          </a:prstGeom>
          <a:noFill/>
        </p:spPr>
        <p:txBody>
          <a:bodyPr lIns="0" tIns="0" rIns="0" bIns="0" numCol="2" spcCol="72000">
            <a:no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4938" marR="0" lvl="0" indent="-134938" algn="l" defTabSz="914400" rtl="0" eaLnBrk="1" fontAlgn="auto" latinLnBrk="0" hangingPunct="1">
              <a:lnSpc>
                <a:spcPct val="110000"/>
              </a:lnSpc>
              <a:spcBef>
                <a:spcPts val="0"/>
              </a:spcBef>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Two target groups:</a:t>
            </a:r>
          </a:p>
          <a:p>
            <a:pPr marL="134938" marR="0" lvl="0" indent="-134938" algn="l" defTabSz="914400" rtl="0" eaLnBrk="1" fontAlgn="auto" latinLnBrk="0" hangingPunct="1">
              <a:lnSpc>
                <a:spcPct val="110000"/>
              </a:lnSpc>
              <a:spcBef>
                <a:spcPts val="0"/>
              </a:spcBef>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50-65 </a:t>
            </a:r>
            <a:r>
              <a:rPr kumimoji="0" lang="en-US" sz="1200" u="none" strike="noStrike" kern="1200" cap="none" spc="0" normalizeH="0" baseline="0" noProof="0" err="1">
                <a:ln>
                  <a:noFill/>
                </a:ln>
                <a:solidFill>
                  <a:schemeClr val="tx1"/>
                </a:solidFill>
                <a:effectLst/>
                <a:uLnTx/>
                <a:uFillTx/>
                <a:latin typeface="DM Sans" pitchFamily="2" charset="77"/>
                <a:ea typeface="+mn-ea"/>
                <a:cs typeface="+mn-cs"/>
              </a:rPr>
              <a:t>y.o</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 (‘Mothers’)</a:t>
            </a:r>
          </a:p>
          <a:p>
            <a:pPr marL="134938" marR="0" lvl="0" indent="-134938"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21-35 </a:t>
            </a:r>
            <a:r>
              <a:rPr kumimoji="0" lang="en-US" sz="1200" u="none" strike="noStrike" kern="1200" cap="none" spc="0" normalizeH="0" baseline="0" noProof="0" err="1">
                <a:ln>
                  <a:noFill/>
                </a:ln>
                <a:solidFill>
                  <a:schemeClr val="tx1"/>
                </a:solidFill>
                <a:effectLst/>
                <a:uLnTx/>
                <a:uFillTx/>
                <a:latin typeface="DM Sans" pitchFamily="2" charset="77"/>
                <a:ea typeface="+mn-ea"/>
                <a:cs typeface="+mn-cs"/>
              </a:rPr>
              <a:t>y.o</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 (‘Daughters’)</a:t>
            </a:r>
          </a:p>
          <a:p>
            <a:pPr marL="0" marR="0" lvl="0" indent="-134938" algn="l"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Application:</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 </a:t>
            </a:r>
            <a:br>
              <a:rPr kumimoji="0" lang="en-US" sz="1200" u="none" strike="noStrike" kern="1200" cap="none" spc="0" normalizeH="0" baseline="0" noProof="0">
                <a:ln>
                  <a:noFill/>
                </a:ln>
                <a:solidFill>
                  <a:schemeClr val="tx1"/>
                </a:solidFill>
                <a:effectLst/>
                <a:uLnTx/>
                <a:uFillTx/>
                <a:latin typeface="DM Sans" pitchFamily="2" charset="77"/>
                <a:ea typeface="+mn-ea"/>
                <a:cs typeface="+mn-cs"/>
              </a:rPr>
            </a:b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2x per day, full face</a:t>
            </a:r>
          </a:p>
          <a:p>
            <a:pPr marL="0" marR="0" lvl="0" indent="0" algn="l" defTabSz="914400" rtl="0" eaLnBrk="1" fontAlgn="auto" latinLnBrk="0" hangingPunct="1">
              <a:lnSpc>
                <a:spcPct val="110000"/>
              </a:lnSpc>
              <a:spcBef>
                <a:spcPts val="0"/>
              </a:spcBef>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25 volunteers per group:</a:t>
            </a:r>
          </a:p>
          <a:p>
            <a:pPr marL="134938" marR="0" lvl="0" indent="-134938" algn="l" defTabSz="914400" rtl="0" eaLnBrk="1" fontAlgn="auto" latinLnBrk="0" hangingPunct="1">
              <a:lnSpc>
                <a:spcPct val="110000"/>
              </a:lnSpc>
              <a:spcBef>
                <a:spcPts val="0"/>
              </a:spcBef>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Placebo</a:t>
            </a:r>
          </a:p>
          <a:p>
            <a:pPr marL="134938" marR="0" lvl="0" indent="-134938"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SYN</a:t>
            </a:r>
            <a:r>
              <a:rPr kumimoji="0" lang="en-US" sz="1200" u="none" strike="noStrike" kern="1200" cap="none" spc="0" normalizeH="0" baseline="30000" noProof="0">
                <a:ln>
                  <a:noFill/>
                </a:ln>
                <a:solidFill>
                  <a:schemeClr val="tx1"/>
                </a:solidFill>
                <a:effectLst/>
                <a:uLnTx/>
                <a:uFillTx/>
                <a:latin typeface="DM Sans" pitchFamily="2" charset="77"/>
                <a:ea typeface="+mn-ea"/>
                <a:cs typeface="+mn-cs"/>
              </a:rPr>
              <a:t>®</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-AKE (4%)</a:t>
            </a:r>
          </a:p>
          <a:p>
            <a:pPr marL="0" marR="0" lvl="0" indent="0" algn="l" defTabSz="914400" rtl="0" eaLnBrk="1" fontAlgn="auto" latinLnBrk="0" hangingPunct="1">
              <a:lnSpc>
                <a:spcPct val="110000"/>
              </a:lnSpc>
              <a:spcBef>
                <a:spcPts val="0"/>
              </a:spcBef>
              <a:spcAft>
                <a:spcPts val="800"/>
              </a:spcAft>
              <a:buClr>
                <a:srgbClr val="FFFFFF"/>
              </a:buClr>
              <a:buSzTx/>
              <a:buFont typeface="Arial" panose="020B0604020202020204" pitchFamily="34" charset="0"/>
              <a:buNone/>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Double-blind study</a:t>
            </a:r>
          </a:p>
        </p:txBody>
      </p:sp>
      <p:sp>
        <p:nvSpPr>
          <p:cNvPr id="16" name="Text Placeholder 4">
            <a:extLst>
              <a:ext uri="{FF2B5EF4-FFF2-40B4-BE49-F238E27FC236}">
                <a16:creationId xmlns:a16="http://schemas.microsoft.com/office/drawing/2014/main" id="{AB8B7101-CE87-4BEE-A714-600AD4A64B1A}"/>
              </a:ext>
            </a:extLst>
          </p:cNvPr>
          <p:cNvSpPr txBox="1">
            <a:spLocks/>
          </p:cNvSpPr>
          <p:nvPr/>
        </p:nvSpPr>
        <p:spPr>
          <a:xfrm>
            <a:off x="4258199" y="4330966"/>
            <a:ext cx="3675599" cy="1221165"/>
          </a:xfrm>
          <a:prstGeom prst="rect">
            <a:avLst/>
          </a:prstGeom>
          <a:noFill/>
        </p:spPr>
        <p:txBody>
          <a:bodyPr wrap="square" lIns="0" tIns="0" rIns="0" bIns="0" numCol="2" spcCol="72000">
            <a:no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4938" marR="0" lvl="0" indent="-134938" algn="l" defTabSz="914400" rtl="0" eaLnBrk="1" fontAlgn="auto" latinLnBrk="0" hangingPunct="1">
              <a:lnSpc>
                <a:spcPct val="110000"/>
              </a:lnSpc>
              <a:spcBef>
                <a:spcPts val="0"/>
              </a:spcBef>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Target group:</a:t>
            </a:r>
          </a:p>
          <a:p>
            <a:pPr marL="134938" marR="0" lvl="0" indent="-134938" algn="l" defTabSz="914400" rtl="0" eaLnBrk="1" fontAlgn="auto" latinLnBrk="0" hangingPunct="1">
              <a:lnSpc>
                <a:spcPct val="110000"/>
              </a:lnSpc>
              <a:spcBef>
                <a:spcPts val="0"/>
              </a:spcBef>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Females 41-64 </a:t>
            </a:r>
            <a:r>
              <a:rPr kumimoji="0" lang="en-US" sz="1200" u="none" strike="noStrike" kern="1200" cap="none" spc="0" normalizeH="0" baseline="0" noProof="0" err="1">
                <a:ln>
                  <a:noFill/>
                </a:ln>
                <a:solidFill>
                  <a:schemeClr val="tx1"/>
                </a:solidFill>
                <a:effectLst/>
                <a:uLnTx/>
                <a:uFillTx/>
                <a:latin typeface="DM Sans" pitchFamily="2" charset="77"/>
                <a:ea typeface="+mn-ea"/>
                <a:cs typeface="+mn-cs"/>
              </a:rPr>
              <a:t>y.o</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 </a:t>
            </a:r>
          </a:p>
          <a:p>
            <a:pPr marL="134938" marR="0" lvl="0" indent="-134938"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3 different skin tones</a:t>
            </a:r>
          </a:p>
          <a:p>
            <a:pPr marL="0" marR="0" lvl="0" indent="0" algn="l" defTabSz="914400" rtl="0" eaLnBrk="1" fontAlgn="auto" latinLnBrk="0" hangingPunct="1">
              <a:lnSpc>
                <a:spcPct val="110000"/>
              </a:lnSpc>
              <a:spcBef>
                <a:spcPts val="0"/>
              </a:spcBef>
              <a:spcAft>
                <a:spcPts val="800"/>
              </a:spcAft>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Application:</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 </a:t>
            </a:r>
            <a:br>
              <a:rPr kumimoji="0" lang="en-US" sz="1200" u="none" strike="noStrike" kern="1200" cap="none" spc="0" normalizeH="0" baseline="0" noProof="0">
                <a:ln>
                  <a:noFill/>
                </a:ln>
                <a:solidFill>
                  <a:schemeClr val="tx1"/>
                </a:solidFill>
                <a:effectLst/>
                <a:uLnTx/>
                <a:uFillTx/>
                <a:latin typeface="DM Sans" pitchFamily="2" charset="77"/>
                <a:ea typeface="+mn-ea"/>
                <a:cs typeface="+mn-cs"/>
              </a:rPr>
            </a:b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2x per day, full face</a:t>
            </a:r>
          </a:p>
          <a:p>
            <a:pPr marL="0" marR="0" lvl="0" indent="0" algn="l" defTabSz="914400" rtl="0" eaLnBrk="1" fontAlgn="auto" latinLnBrk="0" hangingPunct="1">
              <a:lnSpc>
                <a:spcPct val="110000"/>
              </a:lnSpc>
              <a:spcBef>
                <a:spcPts val="0"/>
              </a:spcBef>
              <a:buClrTx/>
              <a:buSzTx/>
              <a:buFont typeface="Arial" panose="020B0604020202020204" pitchFamily="34" charset="0"/>
              <a:buNone/>
              <a:tabLst/>
              <a:defRPr/>
            </a:pP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50 volunteers</a:t>
            </a:r>
            <a:br>
              <a:rPr kumimoji="0" lang="en-US" sz="1200" b="1" u="none" strike="noStrike" kern="1200" cap="none" spc="0" normalizeH="0" baseline="0" noProof="0">
                <a:ln>
                  <a:noFill/>
                </a:ln>
                <a:solidFill>
                  <a:schemeClr val="tx1"/>
                </a:solidFill>
                <a:effectLst/>
                <a:uLnTx/>
                <a:uFillTx/>
                <a:latin typeface="DM Sans" pitchFamily="2" charset="77"/>
                <a:ea typeface="+mn-ea"/>
                <a:cs typeface="+mn-cs"/>
              </a:rPr>
            </a:br>
            <a:r>
              <a:rPr kumimoji="0" lang="en-US" sz="1200" b="1" u="none" strike="noStrike" kern="1200" cap="none" spc="0" normalizeH="0" baseline="0" noProof="0">
                <a:ln>
                  <a:noFill/>
                </a:ln>
                <a:solidFill>
                  <a:schemeClr val="tx1"/>
                </a:solidFill>
                <a:effectLst/>
                <a:uLnTx/>
                <a:uFillTx/>
                <a:latin typeface="DM Sans" pitchFamily="2" charset="77"/>
                <a:ea typeface="+mn-ea"/>
                <a:cs typeface="+mn-cs"/>
              </a:rPr>
              <a:t>per skin tone:</a:t>
            </a:r>
          </a:p>
          <a:p>
            <a:pPr marL="134938" marR="0" lvl="0" indent="-134938" algn="l" defTabSz="914400" rtl="0" eaLnBrk="1" fontAlgn="auto" latinLnBrk="0" hangingPunct="1">
              <a:lnSpc>
                <a:spcPct val="110000"/>
              </a:lnSpc>
              <a:spcBef>
                <a:spcPts val="0"/>
              </a:spcBef>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25 Placebo</a:t>
            </a:r>
          </a:p>
          <a:p>
            <a:pPr marL="134938" marR="0" lvl="0" indent="-134938"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25 SYN</a:t>
            </a:r>
            <a:r>
              <a:rPr kumimoji="0" lang="en-US" sz="1200" u="none" strike="noStrike" kern="1200" cap="none" spc="0" normalizeH="0" baseline="30000" noProof="0">
                <a:ln>
                  <a:noFill/>
                </a:ln>
                <a:solidFill>
                  <a:schemeClr val="tx1"/>
                </a:solidFill>
                <a:effectLst/>
                <a:uLnTx/>
                <a:uFillTx/>
                <a:latin typeface="DM Sans" pitchFamily="2" charset="77"/>
                <a:ea typeface="+mn-ea"/>
                <a:cs typeface="+mn-cs"/>
              </a:rPr>
              <a:t>®</a:t>
            </a: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-AKE (4%)</a:t>
            </a:r>
          </a:p>
          <a:p>
            <a:pPr marL="134938" marR="0" lvl="0" indent="-134938" algn="l" defTabSz="914400" rtl="0" eaLnBrk="1" fontAlgn="auto" latinLnBrk="0" hangingPunct="1">
              <a:lnSpc>
                <a:spcPct val="110000"/>
              </a:lnSpc>
              <a:spcBef>
                <a:spcPts val="0"/>
              </a:spcBef>
              <a:spcAft>
                <a:spcPts val="800"/>
              </a:spcAft>
              <a:buClr>
                <a:srgbClr val="808282"/>
              </a:buClr>
              <a:buSzTx/>
              <a:buFont typeface="Arial" panose="020B0604020202020204" pitchFamily="34" charset="0"/>
              <a:buNone/>
              <a:tabLst/>
              <a:defRPr/>
            </a:pPr>
            <a:r>
              <a:rPr kumimoji="0" lang="en-US" sz="1200" u="none" strike="noStrike" kern="1200" cap="none" spc="0" normalizeH="0" baseline="0" noProof="0">
                <a:ln>
                  <a:noFill/>
                </a:ln>
                <a:solidFill>
                  <a:schemeClr val="tx1"/>
                </a:solidFill>
                <a:effectLst/>
                <a:uLnTx/>
                <a:uFillTx/>
                <a:latin typeface="DM Sans" pitchFamily="2" charset="77"/>
                <a:ea typeface="+mn-ea"/>
                <a:cs typeface="+mn-cs"/>
              </a:rPr>
              <a:t>Double-blind study</a:t>
            </a:r>
          </a:p>
        </p:txBody>
      </p:sp>
      <p:sp>
        <p:nvSpPr>
          <p:cNvPr id="7" name="Text Placeholder 6">
            <a:extLst>
              <a:ext uri="{FF2B5EF4-FFF2-40B4-BE49-F238E27FC236}">
                <a16:creationId xmlns:a16="http://schemas.microsoft.com/office/drawing/2014/main" id="{B3155F8F-DCC8-60A9-21FD-1363CCCCD9EC}"/>
              </a:ext>
            </a:extLst>
          </p:cNvPr>
          <p:cNvSpPr>
            <a:spLocks noGrp="1"/>
          </p:cNvSpPr>
          <p:nvPr>
            <p:ph type="body" idx="11"/>
          </p:nvPr>
        </p:nvSpPr>
        <p:spPr/>
        <p:txBody>
          <a:bodyPr/>
          <a:lstStyle/>
          <a:p>
            <a:r>
              <a:rPr lang="en-US"/>
              <a:t>Collecting compelling substantiation</a:t>
            </a:r>
          </a:p>
        </p:txBody>
      </p:sp>
      <p:sp>
        <p:nvSpPr>
          <p:cNvPr id="6" name="Title 5">
            <a:extLst>
              <a:ext uri="{FF2B5EF4-FFF2-40B4-BE49-F238E27FC236}">
                <a16:creationId xmlns:a16="http://schemas.microsoft.com/office/drawing/2014/main" id="{18624BF4-845A-10ED-5E1A-2DDA9C9A252F}"/>
              </a:ext>
            </a:extLst>
          </p:cNvPr>
          <p:cNvSpPr>
            <a:spLocks noGrp="1"/>
          </p:cNvSpPr>
          <p:nvPr>
            <p:ph type="title"/>
          </p:nvPr>
        </p:nvSpPr>
        <p:spPr>
          <a:xfrm>
            <a:off x="302401" y="302400"/>
            <a:ext cx="8064500" cy="303211"/>
          </a:xfrm>
        </p:spPr>
        <p:txBody>
          <a:bodyPr>
            <a:normAutofit fontScale="90000"/>
          </a:bodyPr>
          <a:lstStyle/>
          <a:p>
            <a:r>
              <a:rPr lang="en-US"/>
              <a:t>3 major previous Clinical Studies</a:t>
            </a:r>
          </a:p>
        </p:txBody>
      </p:sp>
      <p:pic>
        <p:nvPicPr>
          <p:cNvPr id="4" name="Picture 3" descr="A group of women posing for a photo&#10;&#10;Description automatically generated with medium confidence">
            <a:extLst>
              <a:ext uri="{FF2B5EF4-FFF2-40B4-BE49-F238E27FC236}">
                <a16:creationId xmlns:a16="http://schemas.microsoft.com/office/drawing/2014/main" id="{758F9927-D97F-01B5-E0C5-21AD9CA19F0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58200" y="1271243"/>
            <a:ext cx="3675600" cy="2857089"/>
          </a:xfrm>
          <a:prstGeom prst="rect">
            <a:avLst/>
          </a:prstGeom>
          <a:ln w="38100">
            <a:noFill/>
          </a:ln>
        </p:spPr>
      </p:pic>
      <p:sp>
        <p:nvSpPr>
          <p:cNvPr id="29" name="Rectangle 28">
            <a:extLst>
              <a:ext uri="{FF2B5EF4-FFF2-40B4-BE49-F238E27FC236}">
                <a16:creationId xmlns:a16="http://schemas.microsoft.com/office/drawing/2014/main" id="{323314EF-CB22-4AA8-2256-F422BA45966D}"/>
              </a:ext>
            </a:extLst>
          </p:cNvPr>
          <p:cNvSpPr>
            <a:spLocks noChangeAspect="1"/>
          </p:cNvSpPr>
          <p:nvPr/>
        </p:nvSpPr>
        <p:spPr>
          <a:xfrm>
            <a:off x="8213432" y="1260000"/>
            <a:ext cx="3675600" cy="2846740"/>
          </a:xfrm>
          <a:prstGeom prst="rect">
            <a:avLst/>
          </a:prstGeom>
          <a:blipFill>
            <a:blip r:embed="rId5" cstate="screen">
              <a:extLst>
                <a:ext uri="{28A0092B-C50C-407E-A947-70E740481C1C}">
                  <a14:useLocalDpi xmlns:a14="http://schemas.microsoft.com/office/drawing/2010/main"/>
                </a:ext>
              </a:extLst>
            </a:blip>
            <a:stretch>
              <a:fillRect t="2"/>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8" name="Text Placeholder 4">
            <a:extLst>
              <a:ext uri="{FF2B5EF4-FFF2-40B4-BE49-F238E27FC236}">
                <a16:creationId xmlns:a16="http://schemas.microsoft.com/office/drawing/2014/main" id="{1040F079-90F1-A1C9-C145-F6A3A5CDA9D3}"/>
              </a:ext>
            </a:extLst>
          </p:cNvPr>
          <p:cNvSpPr txBox="1">
            <a:spLocks/>
          </p:cNvSpPr>
          <p:nvPr/>
        </p:nvSpPr>
        <p:spPr>
          <a:xfrm>
            <a:off x="302400" y="1381842"/>
            <a:ext cx="1260000" cy="453600"/>
          </a:xfrm>
          <a:prstGeom prst="rect">
            <a:avLst/>
          </a:prstGeom>
          <a:solidFill>
            <a:srgbClr val="4D3C35"/>
          </a:solidFill>
        </p:spPr>
        <p:txBody>
          <a:bodyPr wrap="square" lIns="108000" tIns="72000" rIns="72000" bIns="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marR="0" lvl="0" indent="-7938"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000" b="1" u="none" strike="noStrike" kern="1200" cap="none" spc="0" normalizeH="0" baseline="0" noProof="0">
                <a:ln>
                  <a:noFill/>
                </a:ln>
                <a:solidFill>
                  <a:srgbClr val="FFFFFF"/>
                </a:solidFill>
                <a:effectLst/>
                <a:uLnTx/>
                <a:uFillTx/>
                <a:latin typeface="DM Sans" pitchFamily="2" charset="77"/>
                <a:ea typeface="+mn-ea"/>
                <a:cs typeface="+mn-cs"/>
              </a:rPr>
              <a:t>Clinical study #1</a:t>
            </a:r>
            <a:br>
              <a:rPr kumimoji="0" lang="en-US" sz="1000" b="1" u="none" strike="noStrike" kern="1200" cap="none" spc="0" normalizeH="0" baseline="0" noProof="0">
                <a:ln>
                  <a:noFill/>
                </a:ln>
                <a:solidFill>
                  <a:srgbClr val="FFFFFF"/>
                </a:solidFill>
                <a:effectLst/>
                <a:uLnTx/>
                <a:uFillTx/>
                <a:latin typeface="DM Sans" pitchFamily="2" charset="77"/>
                <a:ea typeface="+mn-ea"/>
                <a:cs typeface="+mn-cs"/>
              </a:rPr>
            </a:br>
            <a:r>
              <a:rPr kumimoji="0" lang="en-US" sz="1000" u="none" strike="noStrike" kern="1200" cap="none" spc="0" normalizeH="0" baseline="0" noProof="0">
                <a:ln>
                  <a:noFill/>
                </a:ln>
                <a:solidFill>
                  <a:srgbClr val="FFFFFF"/>
                </a:solidFill>
                <a:effectLst/>
                <a:uLnTx/>
                <a:uFillTx/>
                <a:latin typeface="DM Sans" pitchFamily="2" charset="77"/>
                <a:ea typeface="+mn-ea"/>
                <a:cs typeface="+mn-cs"/>
              </a:rPr>
              <a:t>4-week study</a:t>
            </a:r>
          </a:p>
        </p:txBody>
      </p:sp>
      <p:sp>
        <p:nvSpPr>
          <p:cNvPr id="30" name="Text Placeholder 4">
            <a:extLst>
              <a:ext uri="{FF2B5EF4-FFF2-40B4-BE49-F238E27FC236}">
                <a16:creationId xmlns:a16="http://schemas.microsoft.com/office/drawing/2014/main" id="{603AFA14-A827-7FCD-670A-D4D36B43ED3D}"/>
              </a:ext>
            </a:extLst>
          </p:cNvPr>
          <p:cNvSpPr txBox="1">
            <a:spLocks/>
          </p:cNvSpPr>
          <p:nvPr/>
        </p:nvSpPr>
        <p:spPr>
          <a:xfrm>
            <a:off x="8213432" y="1381842"/>
            <a:ext cx="1260000" cy="453600"/>
          </a:xfrm>
          <a:prstGeom prst="rect">
            <a:avLst/>
          </a:prstGeom>
          <a:solidFill>
            <a:srgbClr val="4D3C35"/>
          </a:solidFill>
        </p:spPr>
        <p:txBody>
          <a:bodyPr wrap="square" lIns="108000" tIns="72000" rIns="72000" bIns="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marR="0" lvl="0" indent="-7938"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000" b="1" u="none" strike="noStrike" kern="1200" cap="none" spc="0" normalizeH="0" baseline="0" noProof="0">
                <a:ln>
                  <a:noFill/>
                </a:ln>
                <a:solidFill>
                  <a:srgbClr val="FFFFFF"/>
                </a:solidFill>
                <a:effectLst/>
                <a:uLnTx/>
                <a:uFillTx/>
                <a:latin typeface="DM Sans" pitchFamily="2" charset="77"/>
                <a:ea typeface="+mn-ea"/>
                <a:cs typeface="+mn-cs"/>
              </a:rPr>
              <a:t>Clinical study #3 </a:t>
            </a:r>
            <a:br>
              <a:rPr kumimoji="0" lang="en-US" sz="1000" b="1" u="none" strike="noStrike" kern="1200" cap="none" spc="0" normalizeH="0" baseline="0" noProof="0">
                <a:ln>
                  <a:noFill/>
                </a:ln>
                <a:solidFill>
                  <a:srgbClr val="FFFFFF"/>
                </a:solidFill>
                <a:effectLst/>
                <a:uLnTx/>
                <a:uFillTx/>
                <a:latin typeface="DM Sans" pitchFamily="2" charset="77"/>
                <a:ea typeface="+mn-ea"/>
                <a:cs typeface="+mn-cs"/>
              </a:rPr>
            </a:br>
            <a:r>
              <a:rPr kumimoji="0" lang="en-US" sz="1000" u="none" strike="noStrike" kern="1200" cap="none" spc="0" normalizeH="0" baseline="0" noProof="0">
                <a:ln>
                  <a:noFill/>
                </a:ln>
                <a:solidFill>
                  <a:srgbClr val="FFFFFF"/>
                </a:solidFill>
                <a:effectLst/>
                <a:uLnTx/>
                <a:uFillTx/>
                <a:latin typeface="DM Sans" pitchFamily="2" charset="77"/>
                <a:ea typeface="+mn-ea"/>
                <a:cs typeface="+mn-cs"/>
              </a:rPr>
              <a:t>4-week study</a:t>
            </a:r>
          </a:p>
        </p:txBody>
      </p:sp>
      <p:sp>
        <p:nvSpPr>
          <p:cNvPr id="31" name="Text Placeholder 4">
            <a:extLst>
              <a:ext uri="{FF2B5EF4-FFF2-40B4-BE49-F238E27FC236}">
                <a16:creationId xmlns:a16="http://schemas.microsoft.com/office/drawing/2014/main" id="{0186DEC0-E306-FF6A-E1BE-2A711CCF18ED}"/>
              </a:ext>
            </a:extLst>
          </p:cNvPr>
          <p:cNvSpPr txBox="1">
            <a:spLocks/>
          </p:cNvSpPr>
          <p:nvPr/>
        </p:nvSpPr>
        <p:spPr>
          <a:xfrm>
            <a:off x="4258200" y="1381842"/>
            <a:ext cx="1260000" cy="453600"/>
          </a:xfrm>
          <a:prstGeom prst="rect">
            <a:avLst/>
          </a:prstGeom>
          <a:solidFill>
            <a:srgbClr val="4D3C35"/>
          </a:solidFill>
        </p:spPr>
        <p:txBody>
          <a:bodyPr wrap="square" lIns="108000" tIns="72000" rIns="72000" bIns="7200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marR="0" lvl="0" indent="-7938"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000" b="1" u="none" strike="noStrike" kern="1200" cap="none" spc="0" normalizeH="0" baseline="0" noProof="0">
                <a:ln>
                  <a:noFill/>
                </a:ln>
                <a:solidFill>
                  <a:srgbClr val="FFFFFF"/>
                </a:solidFill>
                <a:effectLst/>
                <a:uLnTx/>
                <a:uFillTx/>
                <a:latin typeface="DM Sans" pitchFamily="2" charset="77"/>
                <a:ea typeface="+mn-ea"/>
                <a:cs typeface="+mn-cs"/>
              </a:rPr>
              <a:t>Clinical study #2 </a:t>
            </a:r>
            <a:br>
              <a:rPr kumimoji="0" lang="en-US" sz="1000" b="1" u="none" strike="noStrike" kern="1200" cap="none" spc="0" normalizeH="0" baseline="0" noProof="0">
                <a:ln>
                  <a:noFill/>
                </a:ln>
                <a:solidFill>
                  <a:srgbClr val="FFFFFF"/>
                </a:solidFill>
                <a:effectLst/>
                <a:uLnTx/>
                <a:uFillTx/>
                <a:latin typeface="DM Sans" pitchFamily="2" charset="77"/>
                <a:ea typeface="+mn-ea"/>
                <a:cs typeface="+mn-cs"/>
              </a:rPr>
            </a:br>
            <a:r>
              <a:rPr kumimoji="0" lang="en-US" sz="1000" u="none" strike="noStrike" kern="1200" cap="none" spc="0" normalizeH="0" baseline="0" noProof="0">
                <a:ln>
                  <a:noFill/>
                </a:ln>
                <a:solidFill>
                  <a:srgbClr val="FFFFFF"/>
                </a:solidFill>
                <a:effectLst/>
                <a:uLnTx/>
                <a:uFillTx/>
                <a:latin typeface="DM Sans" pitchFamily="2" charset="77"/>
                <a:ea typeface="+mn-ea"/>
                <a:cs typeface="+mn-cs"/>
              </a:rPr>
              <a:t>4-week study</a:t>
            </a:r>
          </a:p>
        </p:txBody>
      </p:sp>
      <p:grpSp>
        <p:nvGrpSpPr>
          <p:cNvPr id="8" name="Group 7">
            <a:extLst>
              <a:ext uri="{FF2B5EF4-FFF2-40B4-BE49-F238E27FC236}">
                <a16:creationId xmlns:a16="http://schemas.microsoft.com/office/drawing/2014/main" id="{C4E8A76B-E9DC-0D15-2576-20104036533D}"/>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3C4DA5DB-60E5-9F7C-382A-116698BB7410}"/>
                </a:ext>
              </a:extLst>
            </p:cNvPr>
            <p:cNvGrpSpPr/>
            <p:nvPr/>
          </p:nvGrpSpPr>
          <p:grpSpPr>
            <a:xfrm>
              <a:off x="6792289" y="584837"/>
              <a:ext cx="836913" cy="303213"/>
              <a:chOff x="6792289" y="584837"/>
              <a:chExt cx="836913" cy="303213"/>
            </a:xfrm>
          </p:grpSpPr>
          <p:sp>
            <p:nvSpPr>
              <p:cNvPr id="14" name="Freeform 13">
                <a:extLst>
                  <a:ext uri="{FF2B5EF4-FFF2-40B4-BE49-F238E27FC236}">
                    <a16:creationId xmlns:a16="http://schemas.microsoft.com/office/drawing/2014/main" id="{6592C4A7-684C-54B7-7984-E534EB5BBAD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1C7F4A0F-DAF2-3803-F9DF-A599B85E106E}"/>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F655ED3A-A63B-E615-0134-593E297344DD}"/>
                </a:ext>
              </a:extLst>
            </p:cNvPr>
            <p:cNvGrpSpPr/>
            <p:nvPr/>
          </p:nvGrpSpPr>
          <p:grpSpPr>
            <a:xfrm>
              <a:off x="6866467" y="597144"/>
              <a:ext cx="611599" cy="282401"/>
              <a:chOff x="6866467" y="597144"/>
              <a:chExt cx="611599" cy="282401"/>
            </a:xfrm>
          </p:grpSpPr>
          <p:sp>
            <p:nvSpPr>
              <p:cNvPr id="12" name="Rectangle 11">
                <a:extLst>
                  <a:ext uri="{FF2B5EF4-FFF2-40B4-BE49-F238E27FC236}">
                    <a16:creationId xmlns:a16="http://schemas.microsoft.com/office/drawing/2014/main" id="{32383C79-BBC3-4CA9-C841-6129BB75B09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3" name="Rectangle 12">
                <a:extLst>
                  <a:ext uri="{FF2B5EF4-FFF2-40B4-BE49-F238E27FC236}">
                    <a16:creationId xmlns:a16="http://schemas.microsoft.com/office/drawing/2014/main" id="{A0416113-A2DC-44BE-410E-C24F83CBD8E3}"/>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18" name="Slide Number Placeholder 1">
            <a:extLst>
              <a:ext uri="{FF2B5EF4-FFF2-40B4-BE49-F238E27FC236}">
                <a16:creationId xmlns:a16="http://schemas.microsoft.com/office/drawing/2014/main" id="{593AC0CD-C534-B510-3CF6-B83F0F1535F0}"/>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24</a:t>
            </a:fld>
            <a:endParaRPr lang="en-US"/>
          </a:p>
        </p:txBody>
      </p:sp>
    </p:spTree>
    <p:extLst>
      <p:ext uri="{BB962C8B-B14F-4D97-AF65-F5344CB8AC3E}">
        <p14:creationId xmlns:p14="http://schemas.microsoft.com/office/powerpoint/2010/main" val="3259867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 name="Chart 52">
            <a:extLst>
              <a:ext uri="{FF2B5EF4-FFF2-40B4-BE49-F238E27FC236}">
                <a16:creationId xmlns:a16="http://schemas.microsoft.com/office/drawing/2014/main" id="{72B0CCBA-8DF6-E57F-07B4-802FC5AE432A}"/>
              </a:ext>
            </a:extLst>
          </p:cNvPr>
          <p:cNvGraphicFramePr/>
          <p:nvPr>
            <p:extLst>
              <p:ext uri="{D42A27DB-BD31-4B8C-83A1-F6EECF244321}">
                <p14:modId xmlns:p14="http://schemas.microsoft.com/office/powerpoint/2010/main" val="2385094413"/>
              </p:ext>
            </p:extLst>
          </p:nvPr>
        </p:nvGraphicFramePr>
        <p:xfrm>
          <a:off x="5580609" y="2784988"/>
          <a:ext cx="2642148" cy="32788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1" name="Chart 50">
            <a:extLst>
              <a:ext uri="{FF2B5EF4-FFF2-40B4-BE49-F238E27FC236}">
                <a16:creationId xmlns:a16="http://schemas.microsoft.com/office/drawing/2014/main" id="{7F85424A-0628-D2D3-3DEC-3D3C7D14C5D9}"/>
              </a:ext>
            </a:extLst>
          </p:cNvPr>
          <p:cNvGraphicFramePr/>
          <p:nvPr>
            <p:extLst>
              <p:ext uri="{D42A27DB-BD31-4B8C-83A1-F6EECF244321}">
                <p14:modId xmlns:p14="http://schemas.microsoft.com/office/powerpoint/2010/main" val="853478696"/>
              </p:ext>
            </p:extLst>
          </p:nvPr>
        </p:nvGraphicFramePr>
        <p:xfrm>
          <a:off x="170816" y="2784988"/>
          <a:ext cx="2642148" cy="32788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2" name="Chart 51">
            <a:extLst>
              <a:ext uri="{FF2B5EF4-FFF2-40B4-BE49-F238E27FC236}">
                <a16:creationId xmlns:a16="http://schemas.microsoft.com/office/drawing/2014/main" id="{371374E0-7453-01AE-56D1-7CF74CC72AAC}"/>
              </a:ext>
            </a:extLst>
          </p:cNvPr>
          <p:cNvGraphicFramePr/>
          <p:nvPr>
            <p:extLst>
              <p:ext uri="{D42A27DB-BD31-4B8C-83A1-F6EECF244321}">
                <p14:modId xmlns:p14="http://schemas.microsoft.com/office/powerpoint/2010/main" val="13664348"/>
              </p:ext>
            </p:extLst>
          </p:nvPr>
        </p:nvGraphicFramePr>
        <p:xfrm>
          <a:off x="2863732" y="2784988"/>
          <a:ext cx="2642148" cy="3278817"/>
        </p:xfrm>
        <a:graphic>
          <a:graphicData uri="http://schemas.openxmlformats.org/drawingml/2006/chart">
            <c:chart xmlns:c="http://schemas.openxmlformats.org/drawingml/2006/chart" xmlns:r="http://schemas.openxmlformats.org/officeDocument/2006/relationships" r:id="rId4"/>
          </a:graphicData>
        </a:graphic>
      </p:graphicFrame>
      <p:pic>
        <p:nvPicPr>
          <p:cNvPr id="12" name="Picture 11" descr="A close up of a molecule&#10;&#10;AI-generated content may be incorrect.">
            <a:extLst>
              <a:ext uri="{FF2B5EF4-FFF2-40B4-BE49-F238E27FC236}">
                <a16:creationId xmlns:a16="http://schemas.microsoft.com/office/drawing/2014/main" id="{FBB6A8D1-C43D-97BA-3967-50BA8603CC1F}"/>
              </a:ext>
            </a:extLst>
          </p:cNvPr>
          <p:cNvPicPr>
            <a:picLocks noChangeAspect="1"/>
          </p:cNvPicPr>
          <p:nvPr/>
        </p:nvPicPr>
        <p:blipFill>
          <a:blip r:embed="rId5" cstate="screen">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10" name="Rectangular Callout 9">
            <a:extLst>
              <a:ext uri="{FF2B5EF4-FFF2-40B4-BE49-F238E27FC236}">
                <a16:creationId xmlns:a16="http://schemas.microsoft.com/office/drawing/2014/main" id="{A32CE052-430A-9CD4-6BD1-3A3B3EE2E279}"/>
              </a:ext>
            </a:extLst>
          </p:cNvPr>
          <p:cNvSpPr/>
          <p:nvPr/>
        </p:nvSpPr>
        <p:spPr>
          <a:xfrm>
            <a:off x="3008058" y="1440000"/>
            <a:ext cx="2368800" cy="945127"/>
          </a:xfrm>
          <a:prstGeom prst="wedgeRectCallout">
            <a:avLst>
              <a:gd name="adj1" fmla="val -8353"/>
              <a:gd name="adj2" fmla="val 68449"/>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a:solidFill>
                  <a:srgbClr val="CCBCB8"/>
                </a:solidFill>
              </a:rPr>
              <a:t>SYN®-AKE makes my skin visibly </a:t>
            </a:r>
            <a:br>
              <a:rPr lang="en-US">
                <a:solidFill>
                  <a:srgbClr val="CCBCB8"/>
                </a:solidFill>
              </a:rPr>
            </a:br>
            <a:r>
              <a:rPr lang="en-US">
                <a:solidFill>
                  <a:schemeClr val="bg1"/>
                </a:solidFill>
              </a:rPr>
              <a:t>less shiny</a:t>
            </a:r>
          </a:p>
        </p:txBody>
      </p:sp>
      <p:sp>
        <p:nvSpPr>
          <p:cNvPr id="11" name="Rectangular Callout 10">
            <a:extLst>
              <a:ext uri="{FF2B5EF4-FFF2-40B4-BE49-F238E27FC236}">
                <a16:creationId xmlns:a16="http://schemas.microsoft.com/office/drawing/2014/main" id="{2EDB7802-DE73-8AEE-68E4-7077DDBD1450}"/>
              </a:ext>
            </a:extLst>
          </p:cNvPr>
          <p:cNvSpPr/>
          <p:nvPr/>
        </p:nvSpPr>
        <p:spPr>
          <a:xfrm>
            <a:off x="302399" y="1440000"/>
            <a:ext cx="2368800" cy="945127"/>
          </a:xfrm>
          <a:prstGeom prst="wedgeRectCallout">
            <a:avLst>
              <a:gd name="adj1" fmla="val -8353"/>
              <a:gd name="adj2" fmla="val 68449"/>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a:solidFill>
                  <a:srgbClr val="CCBCB8"/>
                </a:solidFill>
              </a:rPr>
              <a:t>SYN®-AKE makes my skin visibly </a:t>
            </a:r>
            <a:r>
              <a:rPr lang="en-US">
                <a:solidFill>
                  <a:schemeClr val="bg1"/>
                </a:solidFill>
              </a:rPr>
              <a:t>smoother</a:t>
            </a:r>
          </a:p>
        </p:txBody>
      </p:sp>
      <p:sp>
        <p:nvSpPr>
          <p:cNvPr id="9" name="Rectangular Callout 8">
            <a:extLst>
              <a:ext uri="{FF2B5EF4-FFF2-40B4-BE49-F238E27FC236}">
                <a16:creationId xmlns:a16="http://schemas.microsoft.com/office/drawing/2014/main" id="{CFB35807-2795-3023-B4B3-528EFFE00519}"/>
              </a:ext>
            </a:extLst>
          </p:cNvPr>
          <p:cNvSpPr/>
          <p:nvPr/>
        </p:nvSpPr>
        <p:spPr>
          <a:xfrm>
            <a:off x="5713717" y="1440000"/>
            <a:ext cx="2368800" cy="945127"/>
          </a:xfrm>
          <a:prstGeom prst="wedgeRectCallout">
            <a:avLst>
              <a:gd name="adj1" fmla="val -8353"/>
              <a:gd name="adj2" fmla="val 68449"/>
            </a:avLst>
          </a:prstGeom>
          <a:solidFill>
            <a:srgbClr val="8979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a:solidFill>
                  <a:srgbClr val="CCBCB8"/>
                </a:solidFill>
              </a:rPr>
              <a:t>SYN®-AKE makes my skin visibly </a:t>
            </a:r>
            <a:r>
              <a:rPr lang="en-US">
                <a:solidFill>
                  <a:schemeClr val="bg1"/>
                </a:solidFill>
              </a:rPr>
              <a:t>more beautiful</a:t>
            </a:r>
          </a:p>
        </p:txBody>
      </p:sp>
      <p:graphicFrame>
        <p:nvGraphicFramePr>
          <p:cNvPr id="2" name="Chart 1">
            <a:extLst>
              <a:ext uri="{FF2B5EF4-FFF2-40B4-BE49-F238E27FC236}">
                <a16:creationId xmlns:a16="http://schemas.microsoft.com/office/drawing/2014/main" id="{0374A8F1-2C36-5DE3-1A7F-B6D82885610B}"/>
              </a:ext>
            </a:extLst>
          </p:cNvPr>
          <p:cNvGraphicFramePr/>
          <p:nvPr>
            <p:extLst>
              <p:ext uri="{D42A27DB-BD31-4B8C-83A1-F6EECF244321}">
                <p14:modId xmlns:p14="http://schemas.microsoft.com/office/powerpoint/2010/main" val="1466301713"/>
              </p:ext>
            </p:extLst>
          </p:nvPr>
        </p:nvGraphicFramePr>
        <p:xfrm>
          <a:off x="7751589" y="1611164"/>
          <a:ext cx="3852875" cy="2568584"/>
        </p:xfrm>
        <a:graphic>
          <a:graphicData uri="http://schemas.openxmlformats.org/drawingml/2006/chart">
            <c:chart xmlns:c="http://schemas.openxmlformats.org/drawingml/2006/chart" xmlns:r="http://schemas.openxmlformats.org/officeDocument/2006/relationships" r:id="rId6"/>
          </a:graphicData>
        </a:graphic>
      </p:graphicFrame>
      <p:sp>
        <p:nvSpPr>
          <p:cNvPr id="7" name="Oval 6">
            <a:extLst>
              <a:ext uri="{FF2B5EF4-FFF2-40B4-BE49-F238E27FC236}">
                <a16:creationId xmlns:a16="http://schemas.microsoft.com/office/drawing/2014/main" id="{54FFC072-D229-47CF-3CDB-D824FFD4AC4D}"/>
              </a:ext>
            </a:extLst>
          </p:cNvPr>
          <p:cNvSpPr/>
          <p:nvPr/>
        </p:nvSpPr>
        <p:spPr>
          <a:xfrm>
            <a:off x="8977936" y="2156226"/>
            <a:ext cx="1439105" cy="143910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3000" b="1">
                <a:solidFill>
                  <a:srgbClr val="4D3C35"/>
                </a:solidFill>
              </a:rPr>
              <a:t>83%</a:t>
            </a:r>
          </a:p>
        </p:txBody>
      </p:sp>
      <p:sp>
        <p:nvSpPr>
          <p:cNvPr id="4" name="Slide Number Placeholder 3">
            <a:extLst>
              <a:ext uri="{FF2B5EF4-FFF2-40B4-BE49-F238E27FC236}">
                <a16:creationId xmlns:a16="http://schemas.microsoft.com/office/drawing/2014/main" id="{9A71DD3F-0872-6DB8-86B2-417724F632C0}"/>
              </a:ext>
            </a:extLst>
          </p:cNvPr>
          <p:cNvSpPr>
            <a:spLocks noGrp="1"/>
          </p:cNvSpPr>
          <p:nvPr>
            <p:ph type="sldNum" sz="quarter" idx="10"/>
          </p:nvPr>
        </p:nvSpPr>
        <p:spPr/>
        <p:txBody>
          <a:bodyPr/>
          <a:lstStyle/>
          <a:p>
            <a:fld id="{EC50C849-B97A-2B45-B78A-6D9C352F693C}" type="slidenum">
              <a:rPr lang="en-US" smtClean="0"/>
              <a:pPr/>
              <a:t>25</a:t>
            </a:fld>
            <a:endParaRPr lang="en-US"/>
          </a:p>
        </p:txBody>
      </p:sp>
      <p:sp>
        <p:nvSpPr>
          <p:cNvPr id="3" name="Text Placeholder 2">
            <a:extLst>
              <a:ext uri="{FF2B5EF4-FFF2-40B4-BE49-F238E27FC236}">
                <a16:creationId xmlns:a16="http://schemas.microsoft.com/office/drawing/2014/main" id="{BAF9255E-4D4C-4013-8704-A5FF790A8917}"/>
              </a:ext>
            </a:extLst>
          </p:cNvPr>
          <p:cNvSpPr>
            <a:spLocks noGrp="1"/>
          </p:cNvSpPr>
          <p:nvPr>
            <p:ph type="body" idx="11"/>
          </p:nvPr>
        </p:nvSpPr>
        <p:spPr/>
        <p:txBody>
          <a:bodyPr/>
          <a:lstStyle/>
          <a:p>
            <a:r>
              <a:rPr lang="en-GB">
                <a:solidFill>
                  <a:srgbClr val="928685"/>
                </a:solidFill>
              </a:rPr>
              <a:t>Consistent beauty improvements for all women</a:t>
            </a:r>
          </a:p>
        </p:txBody>
      </p:sp>
      <p:sp>
        <p:nvSpPr>
          <p:cNvPr id="22" name="Text Placeholder 6">
            <a:extLst>
              <a:ext uri="{FF2B5EF4-FFF2-40B4-BE49-F238E27FC236}">
                <a16:creationId xmlns:a16="http://schemas.microsoft.com/office/drawing/2014/main" id="{54416C01-8FC2-6B22-70A8-96087A0DEB8E}"/>
              </a:ext>
            </a:extLst>
          </p:cNvPr>
          <p:cNvSpPr txBox="1">
            <a:spLocks/>
          </p:cNvSpPr>
          <p:nvPr/>
        </p:nvSpPr>
        <p:spPr>
          <a:xfrm>
            <a:off x="7771052" y="4183380"/>
            <a:ext cx="3849026" cy="1569660"/>
          </a:xfrm>
          <a:prstGeom prst="rect">
            <a:avLst/>
          </a:prstGeom>
        </p:spPr>
        <p:txBody>
          <a:bodyPr lIns="0" tIns="0" rIns="0" bIns="0"/>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200">
                <a:solidFill>
                  <a:srgbClr val="928685"/>
                </a:solidFill>
                <a:latin typeface="+mn-lt"/>
              </a:rPr>
              <a:t>of women feel </a:t>
            </a:r>
            <a:br>
              <a:rPr lang="en-GB" sz="2800">
                <a:solidFill>
                  <a:srgbClr val="928685"/>
                </a:solidFill>
                <a:latin typeface="+mn-lt"/>
              </a:rPr>
            </a:br>
            <a:r>
              <a:rPr lang="en-GB" sz="3000" b="1">
                <a:solidFill>
                  <a:srgbClr val="4D3C35"/>
                </a:solidFill>
                <a:latin typeface="+mn-lt"/>
              </a:rPr>
              <a:t>more</a:t>
            </a:r>
            <a:br>
              <a:rPr lang="en-GB" sz="3000" b="1">
                <a:solidFill>
                  <a:srgbClr val="4D3C35"/>
                </a:solidFill>
                <a:latin typeface="+mn-lt"/>
              </a:rPr>
            </a:br>
            <a:r>
              <a:rPr lang="en-GB" sz="3000" b="1">
                <a:solidFill>
                  <a:srgbClr val="4D3C35"/>
                </a:solidFill>
                <a:latin typeface="+mn-lt"/>
              </a:rPr>
              <a:t>confident</a:t>
            </a:r>
          </a:p>
        </p:txBody>
      </p:sp>
      <p:sp>
        <p:nvSpPr>
          <p:cNvPr id="30" name="Text Placeholder 6">
            <a:extLst>
              <a:ext uri="{FF2B5EF4-FFF2-40B4-BE49-F238E27FC236}">
                <a16:creationId xmlns:a16="http://schemas.microsoft.com/office/drawing/2014/main" id="{35993856-7704-6541-6D42-347A54445F9C}"/>
              </a:ext>
            </a:extLst>
          </p:cNvPr>
          <p:cNvSpPr txBox="1">
            <a:spLocks/>
          </p:cNvSpPr>
          <p:nvPr/>
        </p:nvSpPr>
        <p:spPr>
          <a:xfrm>
            <a:off x="302399" y="2488723"/>
            <a:ext cx="2364099" cy="424214"/>
          </a:xfrm>
          <a:prstGeom prst="rect">
            <a:avLst/>
          </a:prstGeom>
        </p:spPr>
        <p:txBody>
          <a:bodyPr lIns="0" tIns="0" rIns="0" bIns="0" anchor="ct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050">
                <a:latin typeface="+mn-lt"/>
              </a:rPr>
              <a:t>“totally agree”/“rather agree”</a:t>
            </a:r>
            <a:endParaRPr lang="en-GB" sz="1050" b="1">
              <a:latin typeface="+mn-lt"/>
            </a:endParaRPr>
          </a:p>
        </p:txBody>
      </p:sp>
      <p:sp>
        <p:nvSpPr>
          <p:cNvPr id="31" name="Text Placeholder 6">
            <a:extLst>
              <a:ext uri="{FF2B5EF4-FFF2-40B4-BE49-F238E27FC236}">
                <a16:creationId xmlns:a16="http://schemas.microsoft.com/office/drawing/2014/main" id="{1D8C8DB9-F363-3C71-2105-3A2284B5C387}"/>
              </a:ext>
            </a:extLst>
          </p:cNvPr>
          <p:cNvSpPr txBox="1">
            <a:spLocks/>
          </p:cNvSpPr>
          <p:nvPr/>
        </p:nvSpPr>
        <p:spPr>
          <a:xfrm>
            <a:off x="3006786" y="2488723"/>
            <a:ext cx="2364099" cy="424214"/>
          </a:xfrm>
          <a:prstGeom prst="rect">
            <a:avLst/>
          </a:prstGeom>
        </p:spPr>
        <p:txBody>
          <a:bodyPr lIns="0" tIns="0" rIns="0" bIns="0" anchor="ct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050">
                <a:latin typeface="+mn-lt"/>
              </a:rPr>
              <a:t>“totally agree”/“rather agree”</a:t>
            </a:r>
            <a:endParaRPr lang="en-GB" sz="1050" b="1">
              <a:latin typeface="+mn-lt"/>
            </a:endParaRPr>
          </a:p>
        </p:txBody>
      </p:sp>
      <p:sp>
        <p:nvSpPr>
          <p:cNvPr id="32" name="Text Placeholder 6">
            <a:extLst>
              <a:ext uri="{FF2B5EF4-FFF2-40B4-BE49-F238E27FC236}">
                <a16:creationId xmlns:a16="http://schemas.microsoft.com/office/drawing/2014/main" id="{FF9CB2A3-D7EE-5198-4D42-2A7D26A586B7}"/>
              </a:ext>
            </a:extLst>
          </p:cNvPr>
          <p:cNvSpPr txBox="1">
            <a:spLocks/>
          </p:cNvSpPr>
          <p:nvPr/>
        </p:nvSpPr>
        <p:spPr>
          <a:xfrm>
            <a:off x="5711172" y="2488723"/>
            <a:ext cx="2122800" cy="424214"/>
          </a:xfrm>
          <a:prstGeom prst="rect">
            <a:avLst/>
          </a:prstGeom>
        </p:spPr>
        <p:txBody>
          <a:bodyPr lIns="0" tIns="0" rIns="0" bIns="0" anchor="ct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050">
                <a:latin typeface="+mn-lt"/>
              </a:rPr>
              <a:t>“totally agree”/“rather agree”</a:t>
            </a:r>
            <a:endParaRPr lang="en-GB" sz="1050" b="1">
              <a:latin typeface="+mn-lt"/>
            </a:endParaRPr>
          </a:p>
        </p:txBody>
      </p:sp>
      <p:sp>
        <p:nvSpPr>
          <p:cNvPr id="8" name="Title 7">
            <a:extLst>
              <a:ext uri="{FF2B5EF4-FFF2-40B4-BE49-F238E27FC236}">
                <a16:creationId xmlns:a16="http://schemas.microsoft.com/office/drawing/2014/main" id="{CBE03594-49E4-4163-DDB9-81F8A3EAFF40}"/>
              </a:ext>
            </a:extLst>
          </p:cNvPr>
          <p:cNvSpPr>
            <a:spLocks noGrp="1"/>
          </p:cNvSpPr>
          <p:nvPr>
            <p:ph type="title"/>
          </p:nvPr>
        </p:nvSpPr>
        <p:spPr>
          <a:xfrm>
            <a:off x="302401" y="302400"/>
            <a:ext cx="8064500" cy="303211"/>
          </a:xfrm>
        </p:spPr>
        <p:txBody>
          <a:bodyPr>
            <a:normAutofit fontScale="90000"/>
          </a:bodyPr>
          <a:lstStyle/>
          <a:p>
            <a:r>
              <a:rPr lang="en-US"/>
              <a:t>SYN®-AKE Satisfaction Test</a:t>
            </a:r>
          </a:p>
        </p:txBody>
      </p:sp>
      <p:grpSp>
        <p:nvGrpSpPr>
          <p:cNvPr id="36" name="Group 35">
            <a:extLst>
              <a:ext uri="{FF2B5EF4-FFF2-40B4-BE49-F238E27FC236}">
                <a16:creationId xmlns:a16="http://schemas.microsoft.com/office/drawing/2014/main" id="{A1BA41B3-A0C5-6498-3D41-BF9968004FF8}"/>
              </a:ext>
            </a:extLst>
          </p:cNvPr>
          <p:cNvGrpSpPr/>
          <p:nvPr/>
        </p:nvGrpSpPr>
        <p:grpSpPr>
          <a:xfrm>
            <a:off x="9898984" y="244917"/>
            <a:ext cx="1990615" cy="302274"/>
            <a:chOff x="9451209" y="952795"/>
            <a:chExt cx="1990615" cy="302274"/>
          </a:xfrm>
        </p:grpSpPr>
        <p:sp>
          <p:nvSpPr>
            <p:cNvPr id="25" name="Rounded Rectangle 24">
              <a:extLst>
                <a:ext uri="{FF2B5EF4-FFF2-40B4-BE49-F238E27FC236}">
                  <a16:creationId xmlns:a16="http://schemas.microsoft.com/office/drawing/2014/main" id="{6B1F7C8F-3E85-2F1F-7AA0-6CADC241BA7E}"/>
                </a:ext>
              </a:extLst>
            </p:cNvPr>
            <p:cNvSpPr>
              <a:spLocks noChangeAspect="1"/>
            </p:cNvSpPr>
            <p:nvPr/>
          </p:nvSpPr>
          <p:spPr>
            <a:xfrm>
              <a:off x="9523161" y="952795"/>
              <a:ext cx="1890964" cy="302274"/>
            </a:xfrm>
            <a:prstGeom prst="roundRect">
              <a:avLst>
                <a:gd name="adj" fmla="val 50000"/>
              </a:avLst>
            </a:prstGeom>
            <a:solidFill>
              <a:srgbClr val="CCBCB8"/>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a:extLst>
                <a:ext uri="{FF2B5EF4-FFF2-40B4-BE49-F238E27FC236}">
                  <a16:creationId xmlns:a16="http://schemas.microsoft.com/office/drawing/2014/main" id="{58F9180A-A59E-65F1-63F4-287BA6463AA2}"/>
                </a:ext>
              </a:extLst>
            </p:cNvPr>
            <p:cNvSpPr>
              <a:spLocks noChangeAspect="1"/>
            </p:cNvSpPr>
            <p:nvPr/>
          </p:nvSpPr>
          <p:spPr>
            <a:xfrm>
              <a:off x="10459553" y="952795"/>
              <a:ext cx="954573" cy="302274"/>
            </a:xfrm>
            <a:custGeom>
              <a:avLst/>
              <a:gdLst>
                <a:gd name="connsiteX0" fmla="*/ 0 w 954573"/>
                <a:gd name="connsiteY0" fmla="*/ 0 h 302274"/>
                <a:gd name="connsiteX1" fmla="*/ 803436 w 954573"/>
                <a:gd name="connsiteY1" fmla="*/ 0 h 302274"/>
                <a:gd name="connsiteX2" fmla="*/ 954573 w 954573"/>
                <a:gd name="connsiteY2" fmla="*/ 151137 h 302274"/>
                <a:gd name="connsiteX3" fmla="*/ 803436 w 954573"/>
                <a:gd name="connsiteY3" fmla="*/ 302274 h 302274"/>
                <a:gd name="connsiteX4" fmla="*/ 0 w 954573"/>
                <a:gd name="connsiteY4" fmla="*/ 302274 h 302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4573" h="302274">
                  <a:moveTo>
                    <a:pt x="0" y="0"/>
                  </a:moveTo>
                  <a:lnTo>
                    <a:pt x="803436" y="0"/>
                  </a:lnTo>
                  <a:cubicBezTo>
                    <a:pt x="886907" y="0"/>
                    <a:pt x="954573" y="67666"/>
                    <a:pt x="954573" y="151137"/>
                  </a:cubicBezTo>
                  <a:cubicBezTo>
                    <a:pt x="954573" y="234608"/>
                    <a:pt x="886907" y="302274"/>
                    <a:pt x="803436" y="302274"/>
                  </a:cubicBezTo>
                  <a:lnTo>
                    <a:pt x="0" y="302274"/>
                  </a:lnTo>
                  <a:close/>
                </a:path>
              </a:pathLst>
            </a:custGeom>
            <a:solidFill>
              <a:schemeClr val="tx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F4F43FCA-4CAD-FD77-2CC3-55A33104C854}"/>
                </a:ext>
              </a:extLst>
            </p:cNvPr>
            <p:cNvSpPr/>
            <p:nvPr/>
          </p:nvSpPr>
          <p:spPr>
            <a:xfrm>
              <a:off x="9451209" y="964976"/>
              <a:ext cx="1008345"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a:solidFill>
                    <a:srgbClr val="4D3C35"/>
                  </a:solidFill>
                </a:rPr>
                <a:t>Volunteers’</a:t>
              </a:r>
            </a:p>
          </p:txBody>
        </p:sp>
        <p:sp>
          <p:nvSpPr>
            <p:cNvPr id="18" name="Rectangle 17">
              <a:extLst>
                <a:ext uri="{FF2B5EF4-FFF2-40B4-BE49-F238E27FC236}">
                  <a16:creationId xmlns:a16="http://schemas.microsoft.com/office/drawing/2014/main" id="{894B2F36-CAB1-0E0B-0D64-F196A83D0590}"/>
                </a:ext>
              </a:extLst>
            </p:cNvPr>
            <p:cNvSpPr/>
            <p:nvPr/>
          </p:nvSpPr>
          <p:spPr>
            <a:xfrm>
              <a:off x="10459553" y="964976"/>
              <a:ext cx="982271"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a:solidFill>
                    <a:srgbClr val="CCBCB8"/>
                  </a:solidFill>
                </a:rPr>
                <a:t>assessment</a:t>
              </a:r>
            </a:p>
          </p:txBody>
        </p:sp>
      </p:grpSp>
      <p:pic>
        <p:nvPicPr>
          <p:cNvPr id="58" name="Picture 57" descr="A close-up of a person's face&#10;&#10;AI-generated content may be incorrect.">
            <a:extLst>
              <a:ext uri="{FF2B5EF4-FFF2-40B4-BE49-F238E27FC236}">
                <a16:creationId xmlns:a16="http://schemas.microsoft.com/office/drawing/2014/main" id="{8208DDFA-BE03-D1CD-691E-9D94E299D3F4}"/>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10349" y="2994871"/>
            <a:ext cx="1122481" cy="868258"/>
          </a:xfrm>
          <a:prstGeom prst="rect">
            <a:avLst/>
          </a:prstGeom>
        </p:spPr>
      </p:pic>
      <p:pic>
        <p:nvPicPr>
          <p:cNvPr id="62" name="Picture 61" descr="A close-up of a person&#10;&#10;AI-generated content may be incorrect.">
            <a:extLst>
              <a:ext uri="{FF2B5EF4-FFF2-40B4-BE49-F238E27FC236}">
                <a16:creationId xmlns:a16="http://schemas.microsoft.com/office/drawing/2014/main" id="{01EBBE51-7444-4B63-3EEE-DB807DF92756}"/>
              </a:ext>
            </a:extLst>
          </p:cNvPr>
          <p:cNvPicPr>
            <a:picLocks noChangeAspect="1"/>
          </p:cNvPicPr>
          <p:nvPr/>
        </p:nvPicPr>
        <p:blipFill>
          <a:blip r:embed="rId8" cstate="screen">
            <a:extLst>
              <a:ext uri="{28A0092B-C50C-407E-A947-70E740481C1C}">
                <a14:useLocalDpi xmlns:a14="http://schemas.microsoft.com/office/drawing/2010/main"/>
              </a:ext>
            </a:extLst>
          </a:blip>
          <a:srcRect l="28120"/>
          <a:stretch/>
        </p:blipFill>
        <p:spPr>
          <a:xfrm>
            <a:off x="302398" y="3982560"/>
            <a:ext cx="952098" cy="882000"/>
          </a:xfrm>
          <a:prstGeom prst="rect">
            <a:avLst/>
          </a:prstGeom>
        </p:spPr>
      </p:pic>
      <p:pic>
        <p:nvPicPr>
          <p:cNvPr id="64" name="Picture 63" descr="A close-up of a person smiling&#10;&#10;AI-generated content may be incorrect.">
            <a:extLst>
              <a:ext uri="{FF2B5EF4-FFF2-40B4-BE49-F238E27FC236}">
                <a16:creationId xmlns:a16="http://schemas.microsoft.com/office/drawing/2014/main" id="{9A26E924-C92D-CB90-1865-427E7ADB2799}"/>
              </a:ext>
            </a:extLst>
          </p:cNvPr>
          <p:cNvPicPr>
            <a:picLocks noChangeAspect="1"/>
          </p:cNvPicPr>
          <p:nvPr/>
        </p:nvPicPr>
        <p:blipFill>
          <a:blip r:embed="rId9" cstate="screen">
            <a:extLst>
              <a:ext uri="{28A0092B-C50C-407E-A947-70E740481C1C}">
                <a14:useLocalDpi xmlns:a14="http://schemas.microsoft.com/office/drawing/2010/main"/>
              </a:ext>
            </a:extLst>
          </a:blip>
          <a:srcRect l="17875"/>
          <a:stretch/>
        </p:blipFill>
        <p:spPr>
          <a:xfrm>
            <a:off x="310349" y="4995097"/>
            <a:ext cx="1028257" cy="864105"/>
          </a:xfrm>
          <a:prstGeom prst="rect">
            <a:avLst/>
          </a:prstGeom>
        </p:spPr>
      </p:pic>
      <p:pic>
        <p:nvPicPr>
          <p:cNvPr id="65" name="Picture 64" descr="A close-up of a person smiling&#10;&#10;AI-generated content may be incorrect.">
            <a:extLst>
              <a:ext uri="{FF2B5EF4-FFF2-40B4-BE49-F238E27FC236}">
                <a16:creationId xmlns:a16="http://schemas.microsoft.com/office/drawing/2014/main" id="{803A2C45-A015-9738-40DF-A6F1A9DC81AD}"/>
              </a:ext>
            </a:extLst>
          </p:cNvPr>
          <p:cNvPicPr>
            <a:picLocks noChangeAspect="1"/>
          </p:cNvPicPr>
          <p:nvPr/>
        </p:nvPicPr>
        <p:blipFill>
          <a:blip r:embed="rId10" cstate="screen">
            <a:extLst>
              <a:ext uri="{28A0092B-C50C-407E-A947-70E740481C1C}">
                <a14:useLocalDpi xmlns:a14="http://schemas.microsoft.com/office/drawing/2010/main"/>
              </a:ext>
            </a:extLst>
          </a:blip>
          <a:srcRect l="17875"/>
          <a:stretch/>
        </p:blipFill>
        <p:spPr>
          <a:xfrm>
            <a:off x="3013791" y="4995096"/>
            <a:ext cx="1032416" cy="867600"/>
          </a:xfrm>
          <a:prstGeom prst="rect">
            <a:avLst/>
          </a:prstGeom>
        </p:spPr>
      </p:pic>
      <p:pic>
        <p:nvPicPr>
          <p:cNvPr id="66" name="Picture 65" descr="A close-up of a person's face&#10;&#10;AI-generated content may be incorrect.">
            <a:extLst>
              <a:ext uri="{FF2B5EF4-FFF2-40B4-BE49-F238E27FC236}">
                <a16:creationId xmlns:a16="http://schemas.microsoft.com/office/drawing/2014/main" id="{3453BEC5-7300-0841-BB00-33DE1DD1E9E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013793" y="2994871"/>
            <a:ext cx="1122481" cy="868258"/>
          </a:xfrm>
          <a:prstGeom prst="rect">
            <a:avLst/>
          </a:prstGeom>
        </p:spPr>
      </p:pic>
      <p:pic>
        <p:nvPicPr>
          <p:cNvPr id="67" name="Picture 66" descr="A close-up of a person&#10;&#10;AI-generated content may be incorrect.">
            <a:extLst>
              <a:ext uri="{FF2B5EF4-FFF2-40B4-BE49-F238E27FC236}">
                <a16:creationId xmlns:a16="http://schemas.microsoft.com/office/drawing/2014/main" id="{FEE566C9-8AD5-BF09-3471-54A7C23E0C32}"/>
              </a:ext>
            </a:extLst>
          </p:cNvPr>
          <p:cNvPicPr>
            <a:picLocks noChangeAspect="1"/>
          </p:cNvPicPr>
          <p:nvPr/>
        </p:nvPicPr>
        <p:blipFill>
          <a:blip r:embed="rId8" cstate="screen">
            <a:extLst>
              <a:ext uri="{28A0092B-C50C-407E-A947-70E740481C1C}">
                <a14:useLocalDpi xmlns:a14="http://schemas.microsoft.com/office/drawing/2010/main"/>
              </a:ext>
            </a:extLst>
          </a:blip>
          <a:srcRect l="28120"/>
          <a:stretch/>
        </p:blipFill>
        <p:spPr>
          <a:xfrm>
            <a:off x="3005842" y="3982560"/>
            <a:ext cx="952098" cy="882000"/>
          </a:xfrm>
          <a:prstGeom prst="rect">
            <a:avLst/>
          </a:prstGeom>
        </p:spPr>
      </p:pic>
      <p:pic>
        <p:nvPicPr>
          <p:cNvPr id="68" name="Picture 67" descr="A close-up of a person smiling&#10;&#10;AI-generated content may be incorrect.">
            <a:extLst>
              <a:ext uri="{FF2B5EF4-FFF2-40B4-BE49-F238E27FC236}">
                <a16:creationId xmlns:a16="http://schemas.microsoft.com/office/drawing/2014/main" id="{A0049770-63E7-AC4A-E30E-A92CA47AEE67}"/>
              </a:ext>
            </a:extLst>
          </p:cNvPr>
          <p:cNvPicPr>
            <a:picLocks noChangeAspect="1"/>
          </p:cNvPicPr>
          <p:nvPr/>
        </p:nvPicPr>
        <p:blipFill>
          <a:blip r:embed="rId10" cstate="screen">
            <a:extLst>
              <a:ext uri="{28A0092B-C50C-407E-A947-70E740481C1C}">
                <a14:useLocalDpi xmlns:a14="http://schemas.microsoft.com/office/drawing/2010/main"/>
              </a:ext>
            </a:extLst>
          </a:blip>
          <a:srcRect l="17875"/>
          <a:stretch/>
        </p:blipFill>
        <p:spPr>
          <a:xfrm>
            <a:off x="5717234" y="4995096"/>
            <a:ext cx="1032416" cy="867600"/>
          </a:xfrm>
          <a:prstGeom prst="rect">
            <a:avLst/>
          </a:prstGeom>
        </p:spPr>
      </p:pic>
      <p:pic>
        <p:nvPicPr>
          <p:cNvPr id="69" name="Picture 68" descr="A close-up of a person's face&#10;&#10;AI-generated content may be incorrect.">
            <a:extLst>
              <a:ext uri="{FF2B5EF4-FFF2-40B4-BE49-F238E27FC236}">
                <a16:creationId xmlns:a16="http://schemas.microsoft.com/office/drawing/2014/main" id="{B600CFEC-DBB5-E76E-C918-528C00D8D858}"/>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717236" y="2994871"/>
            <a:ext cx="1122481" cy="868258"/>
          </a:xfrm>
          <a:prstGeom prst="rect">
            <a:avLst/>
          </a:prstGeom>
        </p:spPr>
      </p:pic>
      <p:pic>
        <p:nvPicPr>
          <p:cNvPr id="70" name="Picture 69" descr="A close-up of a person&#10;&#10;AI-generated content may be incorrect.">
            <a:extLst>
              <a:ext uri="{FF2B5EF4-FFF2-40B4-BE49-F238E27FC236}">
                <a16:creationId xmlns:a16="http://schemas.microsoft.com/office/drawing/2014/main" id="{815B39DC-4ECF-1320-C2AF-0E5BBCAD5695}"/>
              </a:ext>
            </a:extLst>
          </p:cNvPr>
          <p:cNvPicPr>
            <a:picLocks noChangeAspect="1"/>
          </p:cNvPicPr>
          <p:nvPr/>
        </p:nvPicPr>
        <p:blipFill>
          <a:blip r:embed="rId8" cstate="screen">
            <a:extLst>
              <a:ext uri="{28A0092B-C50C-407E-A947-70E740481C1C}">
                <a14:useLocalDpi xmlns:a14="http://schemas.microsoft.com/office/drawing/2010/main"/>
              </a:ext>
            </a:extLst>
          </a:blip>
          <a:srcRect l="28120"/>
          <a:stretch/>
        </p:blipFill>
        <p:spPr>
          <a:xfrm>
            <a:off x="5709285" y="3982560"/>
            <a:ext cx="952098" cy="882000"/>
          </a:xfrm>
          <a:prstGeom prst="rect">
            <a:avLst/>
          </a:prstGeom>
        </p:spPr>
      </p:pic>
      <p:sp>
        <p:nvSpPr>
          <p:cNvPr id="5" name="Text Placeholder 5">
            <a:extLst>
              <a:ext uri="{FF2B5EF4-FFF2-40B4-BE49-F238E27FC236}">
                <a16:creationId xmlns:a16="http://schemas.microsoft.com/office/drawing/2014/main" id="{2E59D631-79F5-783A-030E-1E71B52AB395}"/>
              </a:ext>
            </a:extLst>
          </p:cNvPr>
          <p:cNvSpPr>
            <a:spLocks noGrp="1"/>
          </p:cNvSpPr>
          <p:nvPr>
            <p:ph type="body" sz="quarter" idx="23"/>
          </p:nvPr>
        </p:nvSpPr>
        <p:spPr>
          <a:xfrm>
            <a:off x="302398" y="6093396"/>
            <a:ext cx="7200000" cy="116604"/>
          </a:xfrm>
        </p:spPr>
        <p:txBody>
          <a:bodyPr/>
          <a:lstStyle/>
          <a:p>
            <a:r>
              <a:rPr lang="en-US" b="1"/>
              <a:t>Clinical study No. 2: </a:t>
            </a:r>
            <a:r>
              <a:rPr lang="en-US"/>
              <a:t>Results on 41-64 </a:t>
            </a:r>
            <a:r>
              <a:rPr lang="en-US" err="1"/>
              <a:t>y.o</a:t>
            </a:r>
            <a:r>
              <a:rPr lang="en-US"/>
              <a:t>. group </a:t>
            </a:r>
          </a:p>
          <a:p>
            <a:endParaRPr lang="en-US"/>
          </a:p>
        </p:txBody>
      </p:sp>
      <p:sp>
        <p:nvSpPr>
          <p:cNvPr id="6" name="TextBox 5">
            <a:extLst>
              <a:ext uri="{FF2B5EF4-FFF2-40B4-BE49-F238E27FC236}">
                <a16:creationId xmlns:a16="http://schemas.microsoft.com/office/drawing/2014/main" id="{A103F439-1C4B-9F21-8821-3390DB87FF6D}"/>
              </a:ext>
            </a:extLst>
          </p:cNvPr>
          <p:cNvSpPr txBox="1"/>
          <p:nvPr/>
        </p:nvSpPr>
        <p:spPr>
          <a:xfrm>
            <a:off x="10026591" y="677253"/>
            <a:ext cx="1846980" cy="369332"/>
          </a:xfrm>
          <a:prstGeom prst="rect">
            <a:avLst/>
          </a:prstGeom>
          <a:noFill/>
        </p:spPr>
        <p:txBody>
          <a:bodyPr wrap="none" rtlCol="0">
            <a:spAutoFit/>
          </a:bodyPr>
          <a:lstStyle/>
          <a:p>
            <a:r>
              <a:rPr lang="en-US" b="1"/>
              <a:t>Results on 40+</a:t>
            </a:r>
          </a:p>
        </p:txBody>
      </p:sp>
    </p:spTree>
    <p:extLst>
      <p:ext uri="{BB962C8B-B14F-4D97-AF65-F5344CB8AC3E}">
        <p14:creationId xmlns:p14="http://schemas.microsoft.com/office/powerpoint/2010/main" val="595199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erson with her eyes closed&#10;&#10;Description automatically generated">
            <a:extLst>
              <a:ext uri="{FF2B5EF4-FFF2-40B4-BE49-F238E27FC236}">
                <a16:creationId xmlns:a16="http://schemas.microsoft.com/office/drawing/2014/main" id="{D48A98EF-A020-DFD7-F9AD-BFA86DFC4E72}"/>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sp>
        <p:nvSpPr>
          <p:cNvPr id="62" name="Title 61">
            <a:extLst>
              <a:ext uri="{FF2B5EF4-FFF2-40B4-BE49-F238E27FC236}">
                <a16:creationId xmlns:a16="http://schemas.microsoft.com/office/drawing/2014/main" id="{10FC62C0-B1ED-9B01-1529-9E2343EF2A0D}"/>
              </a:ext>
            </a:extLst>
          </p:cNvPr>
          <p:cNvSpPr>
            <a:spLocks noGrp="1"/>
          </p:cNvSpPr>
          <p:nvPr>
            <p:ph type="title"/>
          </p:nvPr>
        </p:nvSpPr>
        <p:spPr/>
        <p:txBody>
          <a:bodyPr/>
          <a:lstStyle/>
          <a:p>
            <a:r>
              <a:rPr lang="en-GB"/>
              <a:t>Skin feel &amp; perceptions</a:t>
            </a:r>
          </a:p>
        </p:txBody>
      </p:sp>
      <p:sp>
        <p:nvSpPr>
          <p:cNvPr id="5" name="Slide Number Placeholder 4">
            <a:extLst>
              <a:ext uri="{FF2B5EF4-FFF2-40B4-BE49-F238E27FC236}">
                <a16:creationId xmlns:a16="http://schemas.microsoft.com/office/drawing/2014/main" id="{F28FDB8D-66C0-C349-B2FF-DA804ED5259A}"/>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26</a:t>
            </a:fld>
            <a:endParaRPr lang="en-US"/>
          </a:p>
        </p:txBody>
      </p:sp>
      <p:sp>
        <p:nvSpPr>
          <p:cNvPr id="63" name="Text Placeholder 62">
            <a:extLst>
              <a:ext uri="{FF2B5EF4-FFF2-40B4-BE49-F238E27FC236}">
                <a16:creationId xmlns:a16="http://schemas.microsoft.com/office/drawing/2014/main" id="{1F0ED220-69F1-2EE4-3233-9B3664C159C4}"/>
              </a:ext>
            </a:extLst>
          </p:cNvPr>
          <p:cNvSpPr>
            <a:spLocks noGrp="1"/>
          </p:cNvSpPr>
          <p:nvPr>
            <p:ph type="body" idx="11"/>
          </p:nvPr>
        </p:nvSpPr>
        <p:spPr/>
        <p:txBody>
          <a:bodyPr/>
          <a:lstStyle/>
          <a:p>
            <a:r>
              <a:rPr lang="en-GB"/>
              <a:t>Volunteers’ self-assessment</a:t>
            </a:r>
          </a:p>
        </p:txBody>
      </p:sp>
      <p:sp>
        <p:nvSpPr>
          <p:cNvPr id="64" name="Text Placeholder 63">
            <a:extLst>
              <a:ext uri="{FF2B5EF4-FFF2-40B4-BE49-F238E27FC236}">
                <a16:creationId xmlns:a16="http://schemas.microsoft.com/office/drawing/2014/main" id="{93E4D7D3-F578-4D2D-06ED-1A3DF250DABA}"/>
              </a:ext>
            </a:extLst>
          </p:cNvPr>
          <p:cNvSpPr>
            <a:spLocks noGrp="1"/>
          </p:cNvSpPr>
          <p:nvPr>
            <p:ph type="body" sz="quarter" idx="23"/>
          </p:nvPr>
        </p:nvSpPr>
        <p:spPr/>
        <p:txBody>
          <a:bodyPr/>
          <a:lstStyle/>
          <a:p>
            <a:r>
              <a:rPr lang="en-GB"/>
              <a:t>“After the application…”</a:t>
            </a:r>
          </a:p>
        </p:txBody>
      </p:sp>
      <p:sp>
        <p:nvSpPr>
          <p:cNvPr id="66" name="Text Placeholder 65">
            <a:extLst>
              <a:ext uri="{FF2B5EF4-FFF2-40B4-BE49-F238E27FC236}">
                <a16:creationId xmlns:a16="http://schemas.microsoft.com/office/drawing/2014/main" id="{29556122-F087-93F5-22E0-9537ED993511}"/>
              </a:ext>
            </a:extLst>
          </p:cNvPr>
          <p:cNvSpPr>
            <a:spLocks noGrp="1"/>
          </p:cNvSpPr>
          <p:nvPr>
            <p:ph type="body" sz="quarter" idx="26"/>
          </p:nvPr>
        </p:nvSpPr>
        <p:spPr/>
        <p:txBody>
          <a:bodyPr/>
          <a:lstStyle/>
          <a:p>
            <a:r>
              <a:rPr lang="en-GB"/>
              <a:t>Study </a:t>
            </a:r>
          </a:p>
        </p:txBody>
      </p:sp>
      <p:sp>
        <p:nvSpPr>
          <p:cNvPr id="67" name="Text Placeholder 66">
            <a:extLst>
              <a:ext uri="{FF2B5EF4-FFF2-40B4-BE49-F238E27FC236}">
                <a16:creationId xmlns:a16="http://schemas.microsoft.com/office/drawing/2014/main" id="{3C983B6D-9A7F-9675-4F9A-9A3496CC4714}"/>
              </a:ext>
            </a:extLst>
          </p:cNvPr>
          <p:cNvSpPr>
            <a:spLocks noGrp="1"/>
          </p:cNvSpPr>
          <p:nvPr>
            <p:ph type="body" sz="quarter" idx="27"/>
          </p:nvPr>
        </p:nvSpPr>
        <p:spPr/>
        <p:txBody>
          <a:bodyPr/>
          <a:lstStyle/>
          <a:p>
            <a:endParaRPr lang="en-GB"/>
          </a:p>
        </p:txBody>
      </p:sp>
      <p:sp>
        <p:nvSpPr>
          <p:cNvPr id="68" name="Text Placeholder 67">
            <a:extLst>
              <a:ext uri="{FF2B5EF4-FFF2-40B4-BE49-F238E27FC236}">
                <a16:creationId xmlns:a16="http://schemas.microsoft.com/office/drawing/2014/main" id="{9ED4DA23-A7C3-A7DE-79A6-F00D29FC42C4}"/>
              </a:ext>
            </a:extLst>
          </p:cNvPr>
          <p:cNvSpPr>
            <a:spLocks noGrp="1"/>
          </p:cNvSpPr>
          <p:nvPr>
            <p:ph type="body" sz="quarter" idx="28"/>
          </p:nvPr>
        </p:nvSpPr>
        <p:spPr/>
        <p:txBody>
          <a:bodyPr/>
          <a:lstStyle/>
          <a:p>
            <a:endParaRPr lang="en-GB"/>
          </a:p>
        </p:txBody>
      </p:sp>
      <p:grpSp>
        <p:nvGrpSpPr>
          <p:cNvPr id="31" name="Group 30">
            <a:extLst>
              <a:ext uri="{FF2B5EF4-FFF2-40B4-BE49-F238E27FC236}">
                <a16:creationId xmlns:a16="http://schemas.microsoft.com/office/drawing/2014/main" id="{7D2EECD9-4264-9A44-AE55-F1E421FB3AFB}"/>
              </a:ext>
            </a:extLst>
          </p:cNvPr>
          <p:cNvGrpSpPr/>
          <p:nvPr/>
        </p:nvGrpSpPr>
        <p:grpSpPr>
          <a:xfrm>
            <a:off x="305458" y="2000326"/>
            <a:ext cx="1461600" cy="1980000"/>
            <a:chOff x="693000" y="3146323"/>
            <a:chExt cx="1332445" cy="1833962"/>
          </a:xfrm>
        </p:grpSpPr>
        <p:sp>
          <p:nvSpPr>
            <p:cNvPr id="51" name="Rectangle 50">
              <a:extLst>
                <a:ext uri="{FF2B5EF4-FFF2-40B4-BE49-F238E27FC236}">
                  <a16:creationId xmlns:a16="http://schemas.microsoft.com/office/drawing/2014/main" id="{D8261964-F1B5-9145-97D3-2188D88C1847}"/>
                </a:ext>
              </a:extLst>
            </p:cNvPr>
            <p:cNvSpPr/>
            <p:nvPr/>
          </p:nvSpPr>
          <p:spPr>
            <a:xfrm>
              <a:off x="693000" y="3146323"/>
              <a:ext cx="1332445" cy="668593"/>
            </a:xfrm>
            <a:prstGeom prst="rect">
              <a:avLst/>
            </a:prstGeom>
            <a:solidFill>
              <a:srgbClr val="F5D0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52" name="Rectangle 51">
              <a:extLst>
                <a:ext uri="{FF2B5EF4-FFF2-40B4-BE49-F238E27FC236}">
                  <a16:creationId xmlns:a16="http://schemas.microsoft.com/office/drawing/2014/main" id="{DD7B26F7-6DF5-9242-99D2-379D912A02EE}"/>
                </a:ext>
              </a:extLst>
            </p:cNvPr>
            <p:cNvSpPr/>
            <p:nvPr/>
          </p:nvSpPr>
          <p:spPr>
            <a:xfrm>
              <a:off x="693000" y="3834581"/>
              <a:ext cx="1332445" cy="1145704"/>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53" name="TextBox 52">
              <a:extLst>
                <a:ext uri="{FF2B5EF4-FFF2-40B4-BE49-F238E27FC236}">
                  <a16:creationId xmlns:a16="http://schemas.microsoft.com/office/drawing/2014/main" id="{0D993165-A7F5-6549-954C-BEE9D971BCFC}"/>
                </a:ext>
              </a:extLst>
            </p:cNvPr>
            <p:cNvSpPr txBox="1"/>
            <p:nvPr/>
          </p:nvSpPr>
          <p:spPr>
            <a:xfrm>
              <a:off x="693000" y="3268231"/>
              <a:ext cx="1332445" cy="399106"/>
            </a:xfrm>
            <a:prstGeom prst="rect">
              <a:avLst/>
            </a:prstGeom>
            <a:noFill/>
          </p:spPr>
          <p:txBody>
            <a:bodyPr wrap="square" rtlCol="0">
              <a:spAutoFit/>
            </a:bodyPr>
            <a:lstStyle/>
            <a:p>
              <a:pPr algn="ctr"/>
              <a:r>
                <a:rPr lang="en-US" sz="2200">
                  <a:latin typeface="+mj-lt"/>
                </a:rPr>
                <a:t>96%</a:t>
              </a:r>
            </a:p>
          </p:txBody>
        </p:sp>
        <p:sp>
          <p:nvSpPr>
            <p:cNvPr id="54" name="TextBox 53">
              <a:extLst>
                <a:ext uri="{FF2B5EF4-FFF2-40B4-BE49-F238E27FC236}">
                  <a16:creationId xmlns:a16="http://schemas.microsoft.com/office/drawing/2014/main" id="{507A9D8E-BD50-ED4A-A5B6-E3A39AACFFC1}"/>
                </a:ext>
              </a:extLst>
            </p:cNvPr>
            <p:cNvSpPr txBox="1"/>
            <p:nvPr/>
          </p:nvSpPr>
          <p:spPr>
            <a:xfrm>
              <a:off x="693000" y="3957566"/>
              <a:ext cx="1332445" cy="855228"/>
            </a:xfrm>
            <a:prstGeom prst="rect">
              <a:avLst/>
            </a:prstGeom>
            <a:noFill/>
          </p:spPr>
          <p:txBody>
            <a:bodyPr wrap="square" rtlCol="0">
              <a:spAutoFit/>
            </a:bodyPr>
            <a:lstStyle/>
            <a:p>
              <a:pPr algn="ctr"/>
              <a:r>
                <a:rPr lang="en-GB">
                  <a:solidFill>
                    <a:schemeClr val="bg1"/>
                  </a:solidFill>
                </a:rPr>
                <a:t>My skin </a:t>
              </a:r>
              <a:br>
                <a:rPr lang="en-GB">
                  <a:solidFill>
                    <a:schemeClr val="bg1"/>
                  </a:solidFill>
                </a:rPr>
              </a:br>
              <a:r>
                <a:rPr lang="en-GB">
                  <a:solidFill>
                    <a:schemeClr val="bg1"/>
                  </a:solidFill>
                </a:rPr>
                <a:t>feels relaxed</a:t>
              </a:r>
            </a:p>
          </p:txBody>
        </p:sp>
      </p:grpSp>
      <p:grpSp>
        <p:nvGrpSpPr>
          <p:cNvPr id="32" name="Group 31">
            <a:extLst>
              <a:ext uri="{FF2B5EF4-FFF2-40B4-BE49-F238E27FC236}">
                <a16:creationId xmlns:a16="http://schemas.microsoft.com/office/drawing/2014/main" id="{EE5F4AFC-7A4F-834A-819C-16DDD3D36E1A}"/>
              </a:ext>
            </a:extLst>
          </p:cNvPr>
          <p:cNvGrpSpPr/>
          <p:nvPr/>
        </p:nvGrpSpPr>
        <p:grpSpPr>
          <a:xfrm>
            <a:off x="2133929" y="1987657"/>
            <a:ext cx="1461600" cy="1980000"/>
            <a:chOff x="693000" y="3146323"/>
            <a:chExt cx="1332445" cy="1833962"/>
          </a:xfrm>
        </p:grpSpPr>
        <p:sp>
          <p:nvSpPr>
            <p:cNvPr id="47" name="Rectangle 46">
              <a:extLst>
                <a:ext uri="{FF2B5EF4-FFF2-40B4-BE49-F238E27FC236}">
                  <a16:creationId xmlns:a16="http://schemas.microsoft.com/office/drawing/2014/main" id="{EE690800-9EC0-6D48-B6E5-289E4EBFA035}"/>
                </a:ext>
              </a:extLst>
            </p:cNvPr>
            <p:cNvSpPr/>
            <p:nvPr/>
          </p:nvSpPr>
          <p:spPr>
            <a:xfrm>
              <a:off x="693000" y="3146323"/>
              <a:ext cx="1332445" cy="668593"/>
            </a:xfrm>
            <a:prstGeom prst="rect">
              <a:avLst/>
            </a:prstGeom>
            <a:solidFill>
              <a:srgbClr val="F5D0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48" name="Rectangle 47">
              <a:extLst>
                <a:ext uri="{FF2B5EF4-FFF2-40B4-BE49-F238E27FC236}">
                  <a16:creationId xmlns:a16="http://schemas.microsoft.com/office/drawing/2014/main" id="{7AD0CEF7-E382-FD4E-AACD-79C78E7D4FDC}"/>
                </a:ext>
              </a:extLst>
            </p:cNvPr>
            <p:cNvSpPr/>
            <p:nvPr/>
          </p:nvSpPr>
          <p:spPr>
            <a:xfrm>
              <a:off x="693000" y="3834581"/>
              <a:ext cx="1332445" cy="1145704"/>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49" name="TextBox 48">
              <a:extLst>
                <a:ext uri="{FF2B5EF4-FFF2-40B4-BE49-F238E27FC236}">
                  <a16:creationId xmlns:a16="http://schemas.microsoft.com/office/drawing/2014/main" id="{43383BC8-EDC2-1641-B283-32EBF267FFA7}"/>
                </a:ext>
              </a:extLst>
            </p:cNvPr>
            <p:cNvSpPr txBox="1"/>
            <p:nvPr/>
          </p:nvSpPr>
          <p:spPr>
            <a:xfrm>
              <a:off x="693000" y="3268231"/>
              <a:ext cx="1332445" cy="399106"/>
            </a:xfrm>
            <a:prstGeom prst="rect">
              <a:avLst/>
            </a:prstGeom>
            <a:noFill/>
          </p:spPr>
          <p:txBody>
            <a:bodyPr wrap="square" rtlCol="0">
              <a:spAutoFit/>
            </a:bodyPr>
            <a:lstStyle/>
            <a:p>
              <a:pPr algn="ctr"/>
              <a:r>
                <a:rPr lang="en-US" sz="2200">
                  <a:latin typeface="+mj-lt"/>
                </a:rPr>
                <a:t>92%</a:t>
              </a:r>
            </a:p>
          </p:txBody>
        </p:sp>
        <p:sp>
          <p:nvSpPr>
            <p:cNvPr id="50" name="TextBox 49">
              <a:extLst>
                <a:ext uri="{FF2B5EF4-FFF2-40B4-BE49-F238E27FC236}">
                  <a16:creationId xmlns:a16="http://schemas.microsoft.com/office/drawing/2014/main" id="{C4055461-9885-7C4F-BD28-D6BF72AAD70C}"/>
                </a:ext>
              </a:extLst>
            </p:cNvPr>
            <p:cNvSpPr txBox="1"/>
            <p:nvPr/>
          </p:nvSpPr>
          <p:spPr>
            <a:xfrm>
              <a:off x="693000" y="4058865"/>
              <a:ext cx="1332445" cy="679547"/>
            </a:xfrm>
            <a:prstGeom prst="rect">
              <a:avLst/>
            </a:prstGeom>
            <a:noFill/>
          </p:spPr>
          <p:txBody>
            <a:bodyPr wrap="square" rtlCol="0">
              <a:spAutoFit/>
            </a:bodyPr>
            <a:lstStyle/>
            <a:p>
              <a:pPr algn="ctr"/>
              <a:r>
                <a:rPr lang="en-GB">
                  <a:solidFill>
                    <a:schemeClr val="bg1"/>
                  </a:solidFill>
                </a:rPr>
                <a:t>I feel relaxed</a:t>
              </a:r>
            </a:p>
          </p:txBody>
        </p:sp>
      </p:grpSp>
      <p:grpSp>
        <p:nvGrpSpPr>
          <p:cNvPr id="33" name="Group 32">
            <a:extLst>
              <a:ext uri="{FF2B5EF4-FFF2-40B4-BE49-F238E27FC236}">
                <a16:creationId xmlns:a16="http://schemas.microsoft.com/office/drawing/2014/main" id="{B15CEC3F-28F8-1740-8628-360FB7E72FE2}"/>
              </a:ext>
            </a:extLst>
          </p:cNvPr>
          <p:cNvGrpSpPr/>
          <p:nvPr/>
        </p:nvGrpSpPr>
        <p:grpSpPr>
          <a:xfrm>
            <a:off x="3962400" y="2000325"/>
            <a:ext cx="1461509" cy="1980000"/>
            <a:chOff x="693000" y="3146323"/>
            <a:chExt cx="1332445" cy="1833962"/>
          </a:xfrm>
        </p:grpSpPr>
        <p:sp>
          <p:nvSpPr>
            <p:cNvPr id="43" name="Rectangle 42">
              <a:extLst>
                <a:ext uri="{FF2B5EF4-FFF2-40B4-BE49-F238E27FC236}">
                  <a16:creationId xmlns:a16="http://schemas.microsoft.com/office/drawing/2014/main" id="{085BA009-C063-3049-9A06-CC3EDF881CFA}"/>
                </a:ext>
              </a:extLst>
            </p:cNvPr>
            <p:cNvSpPr/>
            <p:nvPr/>
          </p:nvSpPr>
          <p:spPr>
            <a:xfrm>
              <a:off x="693000" y="3146323"/>
              <a:ext cx="1332445" cy="668593"/>
            </a:xfrm>
            <a:prstGeom prst="rect">
              <a:avLst/>
            </a:prstGeom>
            <a:solidFill>
              <a:srgbClr val="F5D0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44" name="Rectangle 43">
              <a:extLst>
                <a:ext uri="{FF2B5EF4-FFF2-40B4-BE49-F238E27FC236}">
                  <a16:creationId xmlns:a16="http://schemas.microsoft.com/office/drawing/2014/main" id="{C546BD4C-9564-A544-966C-E8AB40A8D016}"/>
                </a:ext>
              </a:extLst>
            </p:cNvPr>
            <p:cNvSpPr/>
            <p:nvPr/>
          </p:nvSpPr>
          <p:spPr>
            <a:xfrm>
              <a:off x="693000" y="3834581"/>
              <a:ext cx="1332445" cy="1145704"/>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45" name="TextBox 44">
              <a:extLst>
                <a:ext uri="{FF2B5EF4-FFF2-40B4-BE49-F238E27FC236}">
                  <a16:creationId xmlns:a16="http://schemas.microsoft.com/office/drawing/2014/main" id="{79375B95-F45F-D143-9E85-5A753205C76B}"/>
                </a:ext>
              </a:extLst>
            </p:cNvPr>
            <p:cNvSpPr txBox="1"/>
            <p:nvPr/>
          </p:nvSpPr>
          <p:spPr>
            <a:xfrm>
              <a:off x="693000" y="3268231"/>
              <a:ext cx="1332445" cy="399106"/>
            </a:xfrm>
            <a:prstGeom prst="rect">
              <a:avLst/>
            </a:prstGeom>
            <a:noFill/>
          </p:spPr>
          <p:txBody>
            <a:bodyPr wrap="square" rtlCol="0">
              <a:spAutoFit/>
            </a:bodyPr>
            <a:lstStyle/>
            <a:p>
              <a:pPr algn="ctr"/>
              <a:r>
                <a:rPr lang="en-US" sz="2200">
                  <a:latin typeface="+mj-lt"/>
                </a:rPr>
                <a:t>88%</a:t>
              </a:r>
            </a:p>
          </p:txBody>
        </p:sp>
        <p:sp>
          <p:nvSpPr>
            <p:cNvPr id="46" name="TextBox 45">
              <a:extLst>
                <a:ext uri="{FF2B5EF4-FFF2-40B4-BE49-F238E27FC236}">
                  <a16:creationId xmlns:a16="http://schemas.microsoft.com/office/drawing/2014/main" id="{906BF496-E43D-734D-BDE6-DFB22D4BBB6D}"/>
                </a:ext>
              </a:extLst>
            </p:cNvPr>
            <p:cNvSpPr txBox="1"/>
            <p:nvPr/>
          </p:nvSpPr>
          <p:spPr>
            <a:xfrm>
              <a:off x="693000" y="3957566"/>
              <a:ext cx="1332445" cy="970782"/>
            </a:xfrm>
            <a:prstGeom prst="rect">
              <a:avLst/>
            </a:prstGeom>
            <a:noFill/>
          </p:spPr>
          <p:txBody>
            <a:bodyPr wrap="square" rtlCol="0">
              <a:spAutoFit/>
            </a:bodyPr>
            <a:lstStyle/>
            <a:p>
              <a:pPr algn="ctr"/>
              <a:r>
                <a:rPr lang="en-GB">
                  <a:solidFill>
                    <a:schemeClr val="bg1"/>
                  </a:solidFill>
                </a:rPr>
                <a:t>My skin</a:t>
              </a:r>
              <a:br>
                <a:rPr lang="en-GB">
                  <a:solidFill>
                    <a:schemeClr val="bg1"/>
                  </a:solidFill>
                </a:rPr>
              </a:br>
              <a:r>
                <a:rPr lang="en-GB">
                  <a:solidFill>
                    <a:schemeClr val="bg1"/>
                  </a:solidFill>
                </a:rPr>
                <a:t>feels smooth</a:t>
              </a:r>
            </a:p>
          </p:txBody>
        </p:sp>
      </p:grpSp>
      <p:grpSp>
        <p:nvGrpSpPr>
          <p:cNvPr id="74" name="Group 73">
            <a:extLst>
              <a:ext uri="{FF2B5EF4-FFF2-40B4-BE49-F238E27FC236}">
                <a16:creationId xmlns:a16="http://schemas.microsoft.com/office/drawing/2014/main" id="{75DD61D7-BC21-1FB6-EFFB-312A278AB061}"/>
              </a:ext>
            </a:extLst>
          </p:cNvPr>
          <p:cNvGrpSpPr/>
          <p:nvPr/>
        </p:nvGrpSpPr>
        <p:grpSpPr>
          <a:xfrm>
            <a:off x="305458" y="4057031"/>
            <a:ext cx="1461600" cy="1980000"/>
            <a:chOff x="898426" y="3790343"/>
            <a:chExt cx="1138672" cy="1741934"/>
          </a:xfrm>
        </p:grpSpPr>
        <p:sp>
          <p:nvSpPr>
            <p:cNvPr id="35" name="Rectangle 34">
              <a:extLst>
                <a:ext uri="{FF2B5EF4-FFF2-40B4-BE49-F238E27FC236}">
                  <a16:creationId xmlns:a16="http://schemas.microsoft.com/office/drawing/2014/main" id="{A2828C48-6B14-E647-ABD0-A56DB62B2C53}"/>
                </a:ext>
              </a:extLst>
            </p:cNvPr>
            <p:cNvSpPr/>
            <p:nvPr/>
          </p:nvSpPr>
          <p:spPr>
            <a:xfrm>
              <a:off x="898429" y="3790343"/>
              <a:ext cx="1138668" cy="635912"/>
            </a:xfrm>
            <a:prstGeom prst="rect">
              <a:avLst/>
            </a:prstGeom>
            <a:solidFill>
              <a:srgbClr val="F5D0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36" name="Rectangle 35">
              <a:extLst>
                <a:ext uri="{FF2B5EF4-FFF2-40B4-BE49-F238E27FC236}">
                  <a16:creationId xmlns:a16="http://schemas.microsoft.com/office/drawing/2014/main" id="{23FFB8B5-E784-EE49-946E-8DBC74F03009}"/>
                </a:ext>
              </a:extLst>
            </p:cNvPr>
            <p:cNvSpPr/>
            <p:nvPr/>
          </p:nvSpPr>
          <p:spPr>
            <a:xfrm>
              <a:off x="898429" y="4444959"/>
              <a:ext cx="1138669" cy="1087318"/>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37" name="TextBox 36">
              <a:extLst>
                <a:ext uri="{FF2B5EF4-FFF2-40B4-BE49-F238E27FC236}">
                  <a16:creationId xmlns:a16="http://schemas.microsoft.com/office/drawing/2014/main" id="{2DFCBFBF-6708-2241-9A17-B0A38C76458E}"/>
                </a:ext>
              </a:extLst>
            </p:cNvPr>
            <p:cNvSpPr txBox="1"/>
            <p:nvPr/>
          </p:nvSpPr>
          <p:spPr>
            <a:xfrm>
              <a:off x="898426" y="3906292"/>
              <a:ext cx="1138669" cy="379079"/>
            </a:xfrm>
            <a:prstGeom prst="rect">
              <a:avLst/>
            </a:prstGeom>
            <a:noFill/>
          </p:spPr>
          <p:txBody>
            <a:bodyPr wrap="square" rtlCol="0">
              <a:spAutoFit/>
            </a:bodyPr>
            <a:lstStyle/>
            <a:p>
              <a:pPr algn="ctr"/>
              <a:r>
                <a:rPr lang="en-US" sz="2200">
                  <a:latin typeface="+mj-lt"/>
                </a:rPr>
                <a:t>84%</a:t>
              </a:r>
            </a:p>
          </p:txBody>
        </p:sp>
        <p:sp>
          <p:nvSpPr>
            <p:cNvPr id="38" name="TextBox 37">
              <a:extLst>
                <a:ext uri="{FF2B5EF4-FFF2-40B4-BE49-F238E27FC236}">
                  <a16:creationId xmlns:a16="http://schemas.microsoft.com/office/drawing/2014/main" id="{62B130D6-6AD4-E44A-A5FE-09BC6DE27729}"/>
                </a:ext>
              </a:extLst>
            </p:cNvPr>
            <p:cNvSpPr txBox="1"/>
            <p:nvPr/>
          </p:nvSpPr>
          <p:spPr>
            <a:xfrm>
              <a:off x="898429" y="4548588"/>
              <a:ext cx="1138669" cy="923330"/>
            </a:xfrm>
            <a:prstGeom prst="rect">
              <a:avLst/>
            </a:prstGeom>
            <a:noFill/>
          </p:spPr>
          <p:txBody>
            <a:bodyPr wrap="square" rtlCol="0">
              <a:spAutoFit/>
            </a:bodyPr>
            <a:lstStyle/>
            <a:p>
              <a:pPr algn="ctr"/>
              <a:r>
                <a:rPr lang="en-GB">
                  <a:solidFill>
                    <a:schemeClr val="bg1"/>
                  </a:solidFill>
                </a:rPr>
                <a:t>My skin feels supple</a:t>
              </a:r>
            </a:p>
          </p:txBody>
        </p:sp>
      </p:grpSp>
      <p:grpSp>
        <p:nvGrpSpPr>
          <p:cNvPr id="73" name="Group 72">
            <a:extLst>
              <a:ext uri="{FF2B5EF4-FFF2-40B4-BE49-F238E27FC236}">
                <a16:creationId xmlns:a16="http://schemas.microsoft.com/office/drawing/2014/main" id="{30100BB2-EFCE-90DC-C130-7E2AEDF52824}"/>
              </a:ext>
            </a:extLst>
          </p:cNvPr>
          <p:cNvGrpSpPr/>
          <p:nvPr/>
        </p:nvGrpSpPr>
        <p:grpSpPr>
          <a:xfrm>
            <a:off x="2133929" y="4057031"/>
            <a:ext cx="1461600" cy="1980000"/>
            <a:chOff x="2101992" y="3790343"/>
            <a:chExt cx="1138675" cy="1741934"/>
          </a:xfrm>
        </p:grpSpPr>
        <p:sp>
          <p:nvSpPr>
            <p:cNvPr id="39" name="Rectangle 38">
              <a:extLst>
                <a:ext uri="{FF2B5EF4-FFF2-40B4-BE49-F238E27FC236}">
                  <a16:creationId xmlns:a16="http://schemas.microsoft.com/office/drawing/2014/main" id="{7A7B75A5-726A-3246-A1C5-6775289F5AAA}"/>
                </a:ext>
              </a:extLst>
            </p:cNvPr>
            <p:cNvSpPr/>
            <p:nvPr/>
          </p:nvSpPr>
          <p:spPr>
            <a:xfrm>
              <a:off x="2101999" y="3790343"/>
              <a:ext cx="1138666" cy="635912"/>
            </a:xfrm>
            <a:prstGeom prst="rect">
              <a:avLst/>
            </a:prstGeom>
            <a:solidFill>
              <a:srgbClr val="F5D0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40" name="Rectangle 39">
              <a:extLst>
                <a:ext uri="{FF2B5EF4-FFF2-40B4-BE49-F238E27FC236}">
                  <a16:creationId xmlns:a16="http://schemas.microsoft.com/office/drawing/2014/main" id="{2C2787E3-7EC7-3842-AC27-5718DA0B1713}"/>
                </a:ext>
              </a:extLst>
            </p:cNvPr>
            <p:cNvSpPr/>
            <p:nvPr/>
          </p:nvSpPr>
          <p:spPr>
            <a:xfrm>
              <a:off x="2101999" y="4444959"/>
              <a:ext cx="1138668" cy="1087318"/>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41" name="TextBox 40">
              <a:extLst>
                <a:ext uri="{FF2B5EF4-FFF2-40B4-BE49-F238E27FC236}">
                  <a16:creationId xmlns:a16="http://schemas.microsoft.com/office/drawing/2014/main" id="{608FC3EB-1409-EC48-9A37-F05C2484BC18}"/>
                </a:ext>
              </a:extLst>
            </p:cNvPr>
            <p:cNvSpPr txBox="1"/>
            <p:nvPr/>
          </p:nvSpPr>
          <p:spPr>
            <a:xfrm>
              <a:off x="2101992" y="3906292"/>
              <a:ext cx="1138668" cy="379079"/>
            </a:xfrm>
            <a:prstGeom prst="rect">
              <a:avLst/>
            </a:prstGeom>
            <a:noFill/>
          </p:spPr>
          <p:txBody>
            <a:bodyPr wrap="square" rtlCol="0">
              <a:spAutoFit/>
            </a:bodyPr>
            <a:lstStyle/>
            <a:p>
              <a:pPr algn="ctr"/>
              <a:r>
                <a:rPr lang="en-US" sz="2200">
                  <a:latin typeface="+mj-lt"/>
                </a:rPr>
                <a:t>84%</a:t>
              </a:r>
            </a:p>
          </p:txBody>
        </p:sp>
        <p:sp>
          <p:nvSpPr>
            <p:cNvPr id="42" name="TextBox 41">
              <a:extLst>
                <a:ext uri="{FF2B5EF4-FFF2-40B4-BE49-F238E27FC236}">
                  <a16:creationId xmlns:a16="http://schemas.microsoft.com/office/drawing/2014/main" id="{065F7DA8-D45A-5748-9EFA-3052C2E8F411}"/>
                </a:ext>
              </a:extLst>
            </p:cNvPr>
            <p:cNvSpPr txBox="1"/>
            <p:nvPr/>
          </p:nvSpPr>
          <p:spPr>
            <a:xfrm>
              <a:off x="2101999" y="4703655"/>
              <a:ext cx="1138668" cy="646331"/>
            </a:xfrm>
            <a:prstGeom prst="rect">
              <a:avLst/>
            </a:prstGeom>
            <a:noFill/>
          </p:spPr>
          <p:txBody>
            <a:bodyPr wrap="square" rtlCol="0">
              <a:spAutoFit/>
            </a:bodyPr>
            <a:lstStyle/>
            <a:p>
              <a:pPr algn="ctr"/>
              <a:r>
                <a:rPr lang="en-GB">
                  <a:solidFill>
                    <a:schemeClr val="bg1"/>
                  </a:solidFill>
                </a:rPr>
                <a:t>Healthy skin look</a:t>
              </a:r>
            </a:p>
          </p:txBody>
        </p:sp>
      </p:grpSp>
      <p:sp>
        <p:nvSpPr>
          <p:cNvPr id="56" name="Round Same Side Corner Rectangle 29">
            <a:extLst>
              <a:ext uri="{FF2B5EF4-FFF2-40B4-BE49-F238E27FC236}">
                <a16:creationId xmlns:a16="http://schemas.microsoft.com/office/drawing/2014/main" id="{491C8A0C-382C-4BBA-9214-D07B7606203B}"/>
              </a:ext>
            </a:extLst>
          </p:cNvPr>
          <p:cNvSpPr/>
          <p:nvPr/>
        </p:nvSpPr>
        <p:spPr>
          <a:xfrm rot="16200000">
            <a:off x="10364398" y="-560545"/>
            <a:ext cx="454803" cy="320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57" name="object 8">
            <a:extLst>
              <a:ext uri="{FF2B5EF4-FFF2-40B4-BE49-F238E27FC236}">
                <a16:creationId xmlns:a16="http://schemas.microsoft.com/office/drawing/2014/main" id="{18F2C05E-AFE1-49E8-B7DE-FE4A2AD2CFAE}"/>
              </a:ext>
            </a:extLst>
          </p:cNvPr>
          <p:cNvSpPr txBox="1">
            <a:spLocks/>
          </p:cNvSpPr>
          <p:nvPr/>
        </p:nvSpPr>
        <p:spPr bwMode="white">
          <a:xfrm>
            <a:off x="9168496" y="878339"/>
            <a:ext cx="3069590" cy="320601"/>
          </a:xfrm>
          <a:prstGeom prst="rect">
            <a:avLst/>
          </a:prstGeom>
        </p:spPr>
        <p:txBody>
          <a:bodyPr vert="horz" wrap="square" lIns="0" tIns="12700" rIns="0" bIns="0" rtlCol="0" anchor="t" anchorCtr="0">
            <a:spAutoFit/>
          </a:bodyPr>
          <a:lstStyle>
            <a:lvl1pPr algn="l" defTabSz="914400" rtl="0" eaLnBrk="1" latinLnBrk="0" hangingPunct="1">
              <a:lnSpc>
                <a:spcPct val="90000"/>
              </a:lnSpc>
              <a:spcBef>
                <a:spcPct val="0"/>
              </a:spcBef>
              <a:buNone/>
              <a:defRPr sz="3200" b="0" i="0" kern="1200">
                <a:solidFill>
                  <a:schemeClr val="bg1"/>
                </a:solidFill>
                <a:latin typeface="+mj-lt"/>
                <a:ea typeface="+mj-ea"/>
                <a:cs typeface="+mj-cs"/>
              </a:defRPr>
            </a:lvl1pPr>
          </a:lstStyle>
          <a:p>
            <a:pPr>
              <a:lnSpc>
                <a:spcPct val="100000"/>
              </a:lnSpc>
              <a:spcBef>
                <a:spcPts val="0"/>
              </a:spcBef>
            </a:pPr>
            <a:r>
              <a:rPr lang="en-GB" sz="2000" spc="30">
                <a:solidFill>
                  <a:schemeClr val="tx1"/>
                </a:solidFill>
                <a:latin typeface="+mn-lt"/>
                <a:cs typeface="FiraSans-Medium"/>
              </a:rPr>
              <a:t>Results on 20-35 </a:t>
            </a:r>
            <a:r>
              <a:rPr lang="en-GB" sz="2000" spc="30" err="1">
                <a:solidFill>
                  <a:schemeClr val="tx1"/>
                </a:solidFill>
                <a:latin typeface="+mn-lt"/>
                <a:cs typeface="FiraSans-Medium"/>
              </a:rPr>
              <a:t>y.o</a:t>
            </a:r>
            <a:r>
              <a:rPr lang="en-GB" sz="2000" spc="30">
                <a:solidFill>
                  <a:schemeClr val="tx1"/>
                </a:solidFill>
                <a:latin typeface="+mn-lt"/>
                <a:cs typeface="FiraSans-Medium"/>
              </a:rPr>
              <a:t>.</a:t>
            </a:r>
            <a:endParaRPr lang="en-GB" sz="2000">
              <a:solidFill>
                <a:schemeClr val="tx1"/>
              </a:solidFill>
              <a:latin typeface="+mn-lt"/>
              <a:cs typeface="FiraSans-Medium"/>
            </a:endParaRPr>
          </a:p>
        </p:txBody>
      </p:sp>
    </p:spTree>
    <p:extLst>
      <p:ext uri="{BB962C8B-B14F-4D97-AF65-F5344CB8AC3E}">
        <p14:creationId xmlns:p14="http://schemas.microsoft.com/office/powerpoint/2010/main" val="1935767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FDFD6A-F6F2-C89F-7B8D-FCFE423A43AC}"/>
              </a:ext>
            </a:extLst>
          </p:cNvPr>
          <p:cNvSpPr>
            <a:spLocks noGrp="1"/>
          </p:cNvSpPr>
          <p:nvPr>
            <p:ph type="sldNum" sz="quarter" idx="12"/>
          </p:nvPr>
        </p:nvSpPr>
        <p:spPr/>
        <p:txBody>
          <a:bodyPr/>
          <a:lstStyle/>
          <a:p>
            <a:fld id="{5BA3E189-2F3A-42E5-B572-3520703B6186}" type="slidenum">
              <a:rPr lang="en-GB" smtClean="0"/>
              <a:pPr/>
              <a:t>27</a:t>
            </a:fld>
            <a:endParaRPr lang="en-GB"/>
          </a:p>
        </p:txBody>
      </p:sp>
      <p:sp>
        <p:nvSpPr>
          <p:cNvPr id="4" name="Text Placeholder 3">
            <a:extLst>
              <a:ext uri="{FF2B5EF4-FFF2-40B4-BE49-F238E27FC236}">
                <a16:creationId xmlns:a16="http://schemas.microsoft.com/office/drawing/2014/main" id="{E4FC5BF6-9D71-F04C-F134-5F179D31E4A6}"/>
              </a:ext>
            </a:extLst>
          </p:cNvPr>
          <p:cNvSpPr>
            <a:spLocks noGrp="1"/>
          </p:cNvSpPr>
          <p:nvPr>
            <p:ph type="body" sz="quarter" idx="21"/>
          </p:nvPr>
        </p:nvSpPr>
        <p:spPr>
          <a:xfrm>
            <a:off x="141514" y="302400"/>
            <a:ext cx="11481213" cy="900111"/>
          </a:xfrm>
        </p:spPr>
        <p:txBody>
          <a:bodyPr/>
          <a:lstStyle/>
          <a:p>
            <a:r>
              <a:rPr lang="en-US"/>
              <a:t>In vivo efficacy on </a:t>
            </a:r>
          </a:p>
          <a:p>
            <a:r>
              <a:rPr lang="en-US"/>
              <a:t>mimic wrinkles </a:t>
            </a:r>
          </a:p>
          <a:p>
            <a:r>
              <a:rPr lang="en-US"/>
              <a:t>40+ </a:t>
            </a:r>
            <a:r>
              <a:rPr lang="en-US" err="1"/>
              <a:t>y.o</a:t>
            </a:r>
            <a:r>
              <a:rPr lang="en-US"/>
              <a:t>.</a:t>
            </a:r>
          </a:p>
        </p:txBody>
      </p:sp>
    </p:spTree>
    <p:extLst>
      <p:ext uri="{BB962C8B-B14F-4D97-AF65-F5344CB8AC3E}">
        <p14:creationId xmlns:p14="http://schemas.microsoft.com/office/powerpoint/2010/main" val="1532469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C93B583D-172A-8957-4123-65E4490BA137}"/>
              </a:ext>
            </a:extLst>
          </p:cNvPr>
          <p:cNvSpPr/>
          <p:nvPr/>
        </p:nvSpPr>
        <p:spPr>
          <a:xfrm>
            <a:off x="371709" y="3818034"/>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Rectangle 20">
            <a:extLst>
              <a:ext uri="{FF2B5EF4-FFF2-40B4-BE49-F238E27FC236}">
                <a16:creationId xmlns:a16="http://schemas.microsoft.com/office/drawing/2014/main" id="{E37B8212-0750-CEC7-C49F-668F0ADACBF7}"/>
              </a:ext>
            </a:extLst>
          </p:cNvPr>
          <p:cNvSpPr/>
          <p:nvPr/>
        </p:nvSpPr>
        <p:spPr>
          <a:xfrm>
            <a:off x="1541304" y="3847605"/>
            <a:ext cx="4858381" cy="1337995"/>
          </a:xfrm>
          <a:prstGeom prst="rect">
            <a:avLst/>
          </a:prstGeom>
          <a:blipFill dpi="0" rotWithShape="1">
            <a:blip r:embed="rId3" cstate="screen">
              <a:extLst>
                <a:ext uri="{28A0092B-C50C-407E-A947-70E740481C1C}">
                  <a14:useLocalDpi xmlns:a14="http://schemas.microsoft.com/office/drawing/2010/main"/>
                </a:ext>
              </a:extLst>
            </a:blip>
            <a:srcRect/>
            <a:stretch>
              <a:fillRect t="1"/>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E6FEF57E-3D7B-B4C9-9AD8-30FFF60E0FA2}"/>
              </a:ext>
            </a:extLst>
          </p:cNvPr>
          <p:cNvGrpSpPr/>
          <p:nvPr/>
        </p:nvGrpSpPr>
        <p:grpSpPr>
          <a:xfrm>
            <a:off x="304638" y="3885262"/>
            <a:ext cx="1531279" cy="1262680"/>
            <a:chOff x="7491850" y="1444086"/>
            <a:chExt cx="1531279" cy="1262680"/>
          </a:xfrm>
        </p:grpSpPr>
        <p:sp>
          <p:nvSpPr>
            <p:cNvPr id="19" name="TextBox 18">
              <a:extLst>
                <a:ext uri="{FF2B5EF4-FFF2-40B4-BE49-F238E27FC236}">
                  <a16:creationId xmlns:a16="http://schemas.microsoft.com/office/drawing/2014/main" id="{7A65D322-3AC9-AB1C-42E3-76450857247E}"/>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20" name="TextBox 19">
              <a:extLst>
                <a:ext uri="{FF2B5EF4-FFF2-40B4-BE49-F238E27FC236}">
                  <a16:creationId xmlns:a16="http://schemas.microsoft.com/office/drawing/2014/main" id="{3073B1DF-F516-EC01-F29D-6A6D20DE6400}"/>
                </a:ext>
              </a:extLst>
            </p:cNvPr>
            <p:cNvSpPr txBox="1"/>
            <p:nvPr/>
          </p:nvSpPr>
          <p:spPr>
            <a:xfrm>
              <a:off x="7491850" y="180309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4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grpSp>
      <p:sp>
        <p:nvSpPr>
          <p:cNvPr id="18" name="Oval 17">
            <a:extLst>
              <a:ext uri="{FF2B5EF4-FFF2-40B4-BE49-F238E27FC236}">
                <a16:creationId xmlns:a16="http://schemas.microsoft.com/office/drawing/2014/main" id="{E1FE7A9F-BD39-5725-3DE1-37AA2FB3E461}"/>
              </a:ext>
            </a:extLst>
          </p:cNvPr>
          <p:cNvSpPr/>
          <p:nvPr/>
        </p:nvSpPr>
        <p:spPr>
          <a:xfrm>
            <a:off x="369469" y="2073779"/>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Rectangle 12">
            <a:extLst>
              <a:ext uri="{FF2B5EF4-FFF2-40B4-BE49-F238E27FC236}">
                <a16:creationId xmlns:a16="http://schemas.microsoft.com/office/drawing/2014/main" id="{D8AFED67-1D61-A6A8-08E6-7DD9C84FB8AC}"/>
              </a:ext>
            </a:extLst>
          </p:cNvPr>
          <p:cNvSpPr/>
          <p:nvPr/>
        </p:nvSpPr>
        <p:spPr>
          <a:xfrm>
            <a:off x="1541304" y="2097896"/>
            <a:ext cx="4858381" cy="1348903"/>
          </a:xfrm>
          <a:prstGeom prst="rect">
            <a:avLst/>
          </a:prstGeom>
          <a:blipFill dpi="0" rotWithShape="1">
            <a:blip r:embed="rId4" cstate="screen">
              <a:extLst>
                <a:ext uri="{28A0092B-C50C-407E-A947-70E740481C1C}">
                  <a14:useLocalDpi xmlns:a14="http://schemas.microsoft.com/office/drawing/2010/main"/>
                </a:ext>
              </a:extLst>
            </a:blip>
            <a:srcRect/>
            <a:stretch>
              <a:fillRect b="361"/>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7587B3D5-C5EE-74E2-4442-1D9B1DB97088}"/>
              </a:ext>
            </a:extLst>
          </p:cNvPr>
          <p:cNvGrpSpPr/>
          <p:nvPr/>
        </p:nvGrpSpPr>
        <p:grpSpPr>
          <a:xfrm>
            <a:off x="302398" y="2141007"/>
            <a:ext cx="1531279" cy="1262680"/>
            <a:chOff x="2838173" y="1446554"/>
            <a:chExt cx="1531279" cy="1262680"/>
          </a:xfrm>
        </p:grpSpPr>
        <p:sp>
          <p:nvSpPr>
            <p:cNvPr id="26" name="TextBox 25">
              <a:extLst>
                <a:ext uri="{FF2B5EF4-FFF2-40B4-BE49-F238E27FC236}">
                  <a16:creationId xmlns:a16="http://schemas.microsoft.com/office/drawing/2014/main" id="{87B0DCE1-E5EB-4C3F-65FF-794A285DD7E1}"/>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0" name="TextBox 29">
              <a:extLst>
                <a:ext uri="{FF2B5EF4-FFF2-40B4-BE49-F238E27FC236}">
                  <a16:creationId xmlns:a16="http://schemas.microsoft.com/office/drawing/2014/main" id="{754E9419-C28C-C199-0A84-CC37DE0CD153}"/>
                </a:ext>
              </a:extLst>
            </p:cNvPr>
            <p:cNvSpPr txBox="1"/>
            <p:nvPr/>
          </p:nvSpPr>
          <p:spPr>
            <a:xfrm>
              <a:off x="2838173" y="1941017"/>
              <a:ext cx="1531279"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Baseline</a:t>
              </a:r>
            </a:p>
          </p:txBody>
        </p:sp>
      </p:grpSp>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28</a:t>
            </a:fld>
            <a:endParaRPr lang="en-US"/>
          </a:p>
        </p:txBody>
      </p:sp>
      <p:sp>
        <p:nvSpPr>
          <p:cNvPr id="7" name="Text Placeholder 6">
            <a:extLst>
              <a:ext uri="{FF2B5EF4-FFF2-40B4-BE49-F238E27FC236}">
                <a16:creationId xmlns:a16="http://schemas.microsoft.com/office/drawing/2014/main" id="{D202ABB9-685C-25F6-62CF-F80F5FDBE079}"/>
              </a:ext>
            </a:extLst>
          </p:cNvPr>
          <p:cNvSpPr>
            <a:spLocks noGrp="1"/>
          </p:cNvSpPr>
          <p:nvPr>
            <p:ph type="body" sz="quarter" idx="23"/>
          </p:nvPr>
        </p:nvSpPr>
        <p:spPr>
          <a:xfrm>
            <a:off x="302398" y="6093396"/>
            <a:ext cx="7200000" cy="116604"/>
          </a:xfrm>
        </p:spPr>
        <p:txBody>
          <a:bodyPr/>
          <a:lstStyle/>
          <a:p>
            <a:r>
              <a:rPr lang="en-US" b="1"/>
              <a:t>Clinical study No. 2</a:t>
            </a:r>
            <a:r>
              <a:rPr lang="en-US"/>
              <a:t>: Wrinkle analysis with </a:t>
            </a:r>
            <a:r>
              <a:rPr lang="en-US" err="1"/>
              <a:t>Primos</a:t>
            </a:r>
            <a:r>
              <a:rPr lang="en-US" baseline="30000" err="1"/>
              <a:t>lite</a:t>
            </a:r>
            <a:r>
              <a:rPr lang="en-US"/>
              <a:t> after 2 and 4 weeks of treatment with 4% SYN®-AKE</a:t>
            </a:r>
          </a:p>
          <a:p>
            <a:endParaRPr lang="en-US"/>
          </a:p>
        </p:txBody>
      </p:sp>
      <p:sp>
        <p:nvSpPr>
          <p:cNvPr id="8" name="Text Placeholder 7">
            <a:extLst>
              <a:ext uri="{FF2B5EF4-FFF2-40B4-BE49-F238E27FC236}">
                <a16:creationId xmlns:a16="http://schemas.microsoft.com/office/drawing/2014/main" id="{2670EB82-1170-A196-9BAB-27DDA73AC17D}"/>
              </a:ext>
            </a:extLst>
          </p:cNvPr>
          <p:cNvSpPr>
            <a:spLocks noGrp="1"/>
          </p:cNvSpPr>
          <p:nvPr>
            <p:ph type="body" sz="quarter" idx="24"/>
          </p:nvPr>
        </p:nvSpPr>
        <p:spPr/>
        <p:txBody>
          <a:bodyPr/>
          <a:lstStyle/>
          <a:p>
            <a:r>
              <a:rPr lang="en-US"/>
              <a:t>* P&lt;0.1 vs baseline</a:t>
            </a:r>
          </a:p>
          <a:p>
            <a:endParaRPr lang="en-US"/>
          </a:p>
        </p:txBody>
      </p:sp>
      <p:sp>
        <p:nvSpPr>
          <p:cNvPr id="5" name="Text Placeholder 4">
            <a:extLst>
              <a:ext uri="{FF2B5EF4-FFF2-40B4-BE49-F238E27FC236}">
                <a16:creationId xmlns:a16="http://schemas.microsoft.com/office/drawing/2014/main" id="{069B5CE1-896D-97B0-4DE1-7CF82011B53E}"/>
              </a:ext>
            </a:extLst>
          </p:cNvPr>
          <p:cNvSpPr>
            <a:spLocks noGrp="1"/>
          </p:cNvSpPr>
          <p:nvPr>
            <p:ph type="body" idx="11"/>
          </p:nvPr>
        </p:nvSpPr>
        <p:spPr/>
        <p:txBody>
          <a:bodyPr/>
          <a:lstStyle/>
          <a:p>
            <a:r>
              <a:rPr lang="en-US"/>
              <a:t>-1 wrinkle in 2 weeks, -2 wrinkles in 4 weeks</a:t>
            </a:r>
          </a:p>
        </p:txBody>
      </p:sp>
      <p:sp>
        <p:nvSpPr>
          <p:cNvPr id="25" name="Text Placeholder 4">
            <a:extLst>
              <a:ext uri="{FF2B5EF4-FFF2-40B4-BE49-F238E27FC236}">
                <a16:creationId xmlns:a16="http://schemas.microsoft.com/office/drawing/2014/main" id="{B2ACE0E0-4284-164F-494D-6AF08F2FE782}"/>
              </a:ext>
            </a:extLst>
          </p:cNvPr>
          <p:cNvSpPr txBox="1">
            <a:spLocks/>
          </p:cNvSpPr>
          <p:nvPr/>
        </p:nvSpPr>
        <p:spPr>
          <a:xfrm>
            <a:off x="2235840" y="1819203"/>
            <a:ext cx="4163846" cy="196721"/>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Font typeface="Arial" panose="020B0604020202020204" pitchFamily="34" charset="0"/>
              <a:buNone/>
            </a:pPr>
            <a:r>
              <a:rPr lang="en-GB" sz="1400">
                <a:solidFill>
                  <a:schemeClr val="tx1"/>
                </a:solidFill>
                <a:latin typeface="DM Sans" pitchFamily="2" charset="77"/>
              </a:rPr>
              <a:t>Volunteer #139, age 62</a:t>
            </a:r>
            <a:endParaRPr lang="en-US" sz="1400">
              <a:solidFill>
                <a:schemeClr val="tx1"/>
              </a:solidFill>
              <a:latin typeface="DM Sans" pitchFamily="2" charset="77"/>
              <a:ea typeface="Fira Sans" panose="020B0503050000020004" pitchFamily="34" charset="0"/>
              <a:cs typeface="Arial" charset="0"/>
            </a:endParaRPr>
          </a:p>
        </p:txBody>
      </p:sp>
      <p:sp>
        <p:nvSpPr>
          <p:cNvPr id="27" name="Text Placeholder 4">
            <a:extLst>
              <a:ext uri="{FF2B5EF4-FFF2-40B4-BE49-F238E27FC236}">
                <a16:creationId xmlns:a16="http://schemas.microsoft.com/office/drawing/2014/main" id="{0BA53D7E-BFE2-D882-2CEF-F64CF827F803}"/>
              </a:ext>
            </a:extLst>
          </p:cNvPr>
          <p:cNvSpPr txBox="1">
            <a:spLocks/>
          </p:cNvSpPr>
          <p:nvPr/>
        </p:nvSpPr>
        <p:spPr>
          <a:xfrm>
            <a:off x="7709836" y="1440000"/>
            <a:ext cx="3995029" cy="25295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GB" sz="1800" b="1">
                <a:solidFill>
                  <a:schemeClr val="tx1"/>
                </a:solidFill>
                <a:latin typeface="DM Sans" pitchFamily="2" charset="77"/>
              </a:rPr>
              <a:t>Forehead wrinkle count</a:t>
            </a:r>
            <a:endParaRPr lang="en-US" sz="1800" b="1">
              <a:solidFill>
                <a:schemeClr val="tx1"/>
              </a:solidFill>
              <a:latin typeface="DM Sans" pitchFamily="2" charset="77"/>
              <a:ea typeface="Fira Sans" panose="020B0503050000020004" pitchFamily="34" charset="0"/>
              <a:cs typeface="Arial" charset="0"/>
            </a:endParaRPr>
          </a:p>
        </p:txBody>
      </p:sp>
      <p:pic>
        <p:nvPicPr>
          <p:cNvPr id="4" name="Picture 3">
            <a:extLst>
              <a:ext uri="{FF2B5EF4-FFF2-40B4-BE49-F238E27FC236}">
                <a16:creationId xmlns:a16="http://schemas.microsoft.com/office/drawing/2014/main" id="{D4DB2971-5C6B-4215-8FBC-A3CC36F9339E}"/>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959065" y="1701329"/>
            <a:ext cx="4745801" cy="3810718"/>
          </a:xfrm>
          <a:prstGeom prst="rect">
            <a:avLst/>
          </a:prstGeom>
        </p:spPr>
      </p:pic>
      <p:sp>
        <p:nvSpPr>
          <p:cNvPr id="9" name="Rectangle 8">
            <a:extLst>
              <a:ext uri="{FF2B5EF4-FFF2-40B4-BE49-F238E27FC236}">
                <a16:creationId xmlns:a16="http://schemas.microsoft.com/office/drawing/2014/main" id="{B279B706-3ED5-28B4-DF80-E413CFF49928}"/>
              </a:ext>
            </a:extLst>
          </p:cNvPr>
          <p:cNvSpPr/>
          <p:nvPr/>
        </p:nvSpPr>
        <p:spPr>
          <a:xfrm>
            <a:off x="11143138" y="511132"/>
            <a:ext cx="656008"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46800" rtlCol="0" anchor="b" anchorCtr="0"/>
          <a:lstStyle/>
          <a:p>
            <a:pPr algn="ctr"/>
            <a:r>
              <a:rPr lang="en-US" sz="1100" b="1">
                <a:solidFill>
                  <a:schemeClr val="tx2"/>
                </a:solidFill>
              </a:rPr>
              <a:t>Forehead</a:t>
            </a:r>
          </a:p>
        </p:txBody>
      </p:sp>
      <p:grpSp>
        <p:nvGrpSpPr>
          <p:cNvPr id="10" name="Group 9">
            <a:extLst>
              <a:ext uri="{FF2B5EF4-FFF2-40B4-BE49-F238E27FC236}">
                <a16:creationId xmlns:a16="http://schemas.microsoft.com/office/drawing/2014/main" id="{F017661B-5D42-D8D7-16F1-C5B16B4F8A3A}"/>
              </a:ext>
            </a:extLst>
          </p:cNvPr>
          <p:cNvGrpSpPr/>
          <p:nvPr/>
        </p:nvGrpSpPr>
        <p:grpSpPr>
          <a:xfrm>
            <a:off x="11052686" y="244448"/>
            <a:ext cx="836913" cy="303213"/>
            <a:chOff x="6792289" y="584837"/>
            <a:chExt cx="836913" cy="303213"/>
          </a:xfrm>
        </p:grpSpPr>
        <p:grpSp>
          <p:nvGrpSpPr>
            <p:cNvPr id="11" name="Group 10">
              <a:extLst>
                <a:ext uri="{FF2B5EF4-FFF2-40B4-BE49-F238E27FC236}">
                  <a16:creationId xmlns:a16="http://schemas.microsoft.com/office/drawing/2014/main" id="{10F9809C-89F3-0FDA-EF80-E3B015D3BAFD}"/>
                </a:ext>
              </a:extLst>
            </p:cNvPr>
            <p:cNvGrpSpPr/>
            <p:nvPr/>
          </p:nvGrpSpPr>
          <p:grpSpPr>
            <a:xfrm>
              <a:off x="6792289" y="584837"/>
              <a:ext cx="836913" cy="303213"/>
              <a:chOff x="6792289" y="584837"/>
              <a:chExt cx="836913" cy="303213"/>
            </a:xfrm>
          </p:grpSpPr>
          <p:sp>
            <p:nvSpPr>
              <p:cNvPr id="16" name="Freeform 15">
                <a:extLst>
                  <a:ext uri="{FF2B5EF4-FFF2-40B4-BE49-F238E27FC236}">
                    <a16:creationId xmlns:a16="http://schemas.microsoft.com/office/drawing/2014/main" id="{5081FDE0-B37F-7F65-D067-B91F1DA1604D}"/>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4B445156-35B1-54E1-13DD-BD8041B77B15}"/>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BD3A8910-5570-C3F1-183B-CBF1BCA64431}"/>
                </a:ext>
              </a:extLst>
            </p:cNvPr>
            <p:cNvGrpSpPr/>
            <p:nvPr/>
          </p:nvGrpSpPr>
          <p:grpSpPr>
            <a:xfrm>
              <a:off x="6866467" y="597144"/>
              <a:ext cx="611599" cy="282401"/>
              <a:chOff x="6866467" y="597144"/>
              <a:chExt cx="611599" cy="282401"/>
            </a:xfrm>
          </p:grpSpPr>
          <p:sp>
            <p:nvSpPr>
              <p:cNvPr id="14" name="Rectangle 13">
                <a:extLst>
                  <a:ext uri="{FF2B5EF4-FFF2-40B4-BE49-F238E27FC236}">
                    <a16:creationId xmlns:a16="http://schemas.microsoft.com/office/drawing/2014/main" id="{9FCC6B84-891E-56B0-1323-178F0FD63F9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5" name="Rectangle 14">
                <a:extLst>
                  <a:ext uri="{FF2B5EF4-FFF2-40B4-BE49-F238E27FC236}">
                    <a16:creationId xmlns:a16="http://schemas.microsoft.com/office/drawing/2014/main" id="{88DAEB3F-B6D7-2F8F-677F-ED0EB8DF0F9C}"/>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29" name="Title 28">
            <a:extLst>
              <a:ext uri="{FF2B5EF4-FFF2-40B4-BE49-F238E27FC236}">
                <a16:creationId xmlns:a16="http://schemas.microsoft.com/office/drawing/2014/main" id="{6E38F1EC-0B96-387D-763F-200ABD0E8A3C}"/>
              </a:ext>
            </a:extLst>
          </p:cNvPr>
          <p:cNvSpPr>
            <a:spLocks noGrp="1"/>
          </p:cNvSpPr>
          <p:nvPr>
            <p:ph type="title"/>
          </p:nvPr>
        </p:nvSpPr>
        <p:spPr>
          <a:xfrm>
            <a:off x="302401" y="302400"/>
            <a:ext cx="8064500" cy="303211"/>
          </a:xfrm>
        </p:spPr>
        <p:txBody>
          <a:bodyPr>
            <a:normAutofit fontScale="90000"/>
          </a:bodyPr>
          <a:lstStyle/>
          <a:p>
            <a:r>
              <a:rPr lang="en-US"/>
              <a:t>“Worry-less” forehead with SYN®-AKE</a:t>
            </a:r>
          </a:p>
        </p:txBody>
      </p:sp>
    </p:spTree>
    <p:extLst>
      <p:ext uri="{BB962C8B-B14F-4D97-AF65-F5344CB8AC3E}">
        <p14:creationId xmlns:p14="http://schemas.microsoft.com/office/powerpoint/2010/main" val="1578976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B1DA0C91-D5C9-AD05-74CF-F7B5B98C593F}"/>
              </a:ext>
            </a:extLst>
          </p:cNvPr>
          <p:cNvSpPr/>
          <p:nvPr/>
        </p:nvSpPr>
        <p:spPr>
          <a:xfrm>
            <a:off x="4184549" y="4915233"/>
            <a:ext cx="939294" cy="939294"/>
          </a:xfrm>
          <a:prstGeom prst="ellipse">
            <a:avLst/>
          </a:prstGeom>
          <a:no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 name="Oval 22">
            <a:extLst>
              <a:ext uri="{FF2B5EF4-FFF2-40B4-BE49-F238E27FC236}">
                <a16:creationId xmlns:a16="http://schemas.microsoft.com/office/drawing/2014/main" id="{37704B45-CE3F-C3CB-42C7-F0A8937AAC0C}"/>
              </a:ext>
            </a:extLst>
          </p:cNvPr>
          <p:cNvSpPr/>
          <p:nvPr/>
        </p:nvSpPr>
        <p:spPr>
          <a:xfrm>
            <a:off x="717781" y="4915233"/>
            <a:ext cx="939294" cy="939294"/>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9" name="TextBox 28">
            <a:extLst>
              <a:ext uri="{FF2B5EF4-FFF2-40B4-BE49-F238E27FC236}">
                <a16:creationId xmlns:a16="http://schemas.microsoft.com/office/drawing/2014/main" id="{CCC35A2B-DC6F-4109-8CFC-47BFAABE4ED5}"/>
              </a:ext>
            </a:extLst>
          </p:cNvPr>
          <p:cNvSpPr txBox="1"/>
          <p:nvPr/>
        </p:nvSpPr>
        <p:spPr>
          <a:xfrm>
            <a:off x="302399" y="3898903"/>
            <a:ext cx="1102898" cy="907941"/>
          </a:xfrm>
          <a:prstGeom prst="rect">
            <a:avLst/>
          </a:prstGeom>
          <a:noFill/>
        </p:spPr>
        <p:txBody>
          <a:bodyPr wrap="square" lIns="0" tIns="0" rIns="0" rtlCol="0" anchor="t"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a:ln>
                  <a:noFill/>
                </a:ln>
                <a:effectLst/>
                <a:uLnTx/>
                <a:uFillTx/>
                <a:latin typeface="DM Sans" pitchFamily="2" charset="77"/>
                <a:ea typeface="Fira Sans Medium" panose="020B0503050000020004" pitchFamily="34" charset="0"/>
                <a:cs typeface="+mn-cs"/>
              </a:rPr>
              <a:t>Glabella </a:t>
            </a:r>
            <a:r>
              <a:rPr kumimoji="0" lang="en-US" sz="1400" u="none" strike="noStrike" kern="1200" cap="none" spc="0" normalizeH="0" baseline="0" noProof="0">
                <a:ln>
                  <a:noFill/>
                </a:ln>
                <a:effectLst/>
                <a:uLnTx/>
                <a:uFillTx/>
                <a:latin typeface="DM Sans" pitchFamily="2" charset="77"/>
                <a:ea typeface="Fira Sans" panose="020B0503050000020004" pitchFamily="34" charset="0"/>
                <a:cs typeface="+mn-cs"/>
              </a:rPr>
              <a:t>wrinkles, </a:t>
            </a:r>
            <a:br>
              <a:rPr kumimoji="0" lang="en-US" sz="1400" u="none" strike="noStrike" kern="1200" cap="none" spc="0" normalizeH="0" baseline="0" noProof="0">
                <a:ln>
                  <a:noFill/>
                </a:ln>
                <a:effectLst/>
                <a:uLnTx/>
                <a:uFillTx/>
                <a:latin typeface="DM Sans" pitchFamily="2" charset="77"/>
                <a:ea typeface="Fira Sans" panose="020B0503050000020004" pitchFamily="34" charset="0"/>
                <a:cs typeface="+mn-cs"/>
              </a:rPr>
            </a:br>
            <a:r>
              <a:rPr kumimoji="0" lang="en-US" sz="1400" u="none" strike="noStrike" kern="1200" cap="none" spc="0" normalizeH="0" baseline="0" noProof="0">
                <a:ln>
                  <a:noFill/>
                </a:ln>
                <a:effectLst/>
                <a:uLnTx/>
                <a:uFillTx/>
                <a:latin typeface="DM Sans" pitchFamily="2" charset="77"/>
                <a:ea typeface="Fira Sans" panose="020B0503050000020004" pitchFamily="34" charset="0"/>
                <a:cs typeface="+mn-cs"/>
              </a:rPr>
              <a:t>expressive face</a:t>
            </a:r>
          </a:p>
        </p:txBody>
      </p:sp>
      <p:pic>
        <p:nvPicPr>
          <p:cNvPr id="40" name="Picture 39" descr="A close up of a molecule&#10;&#10;AI-generated content may be incorrect.">
            <a:extLst>
              <a:ext uri="{FF2B5EF4-FFF2-40B4-BE49-F238E27FC236}">
                <a16:creationId xmlns:a16="http://schemas.microsoft.com/office/drawing/2014/main" id="{E39F7BCB-49DB-D3EB-7845-7F78EFD40256}"/>
              </a:ext>
            </a:extLst>
          </p:cNvPr>
          <p:cNvPicPr>
            <a:picLocks noChangeAspect="1"/>
          </p:cNvPicPr>
          <p:nvPr/>
        </p:nvPicPr>
        <p:blipFill>
          <a:blip r:embed="rId3" cstate="screen">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29</a:t>
            </a:fld>
            <a:endParaRPr lang="en-US"/>
          </a:p>
        </p:txBody>
      </p:sp>
      <p:sp>
        <p:nvSpPr>
          <p:cNvPr id="6" name="Text Placeholder 5">
            <a:extLst>
              <a:ext uri="{FF2B5EF4-FFF2-40B4-BE49-F238E27FC236}">
                <a16:creationId xmlns:a16="http://schemas.microsoft.com/office/drawing/2014/main" id="{2CD64B73-173E-DCA3-8532-673A06552165}"/>
              </a:ext>
            </a:extLst>
          </p:cNvPr>
          <p:cNvSpPr>
            <a:spLocks noGrp="1"/>
          </p:cNvSpPr>
          <p:nvPr>
            <p:ph type="body" sz="quarter" idx="23"/>
          </p:nvPr>
        </p:nvSpPr>
        <p:spPr>
          <a:xfrm>
            <a:off x="302398" y="6093396"/>
            <a:ext cx="7200000" cy="116604"/>
          </a:xfrm>
        </p:spPr>
        <p:txBody>
          <a:bodyPr/>
          <a:lstStyle/>
          <a:p>
            <a:r>
              <a:rPr lang="en-US" b="1"/>
              <a:t>Clinical study No. 3: </a:t>
            </a:r>
            <a:r>
              <a:rPr lang="en-US"/>
              <a:t>Results on 41-64 </a:t>
            </a:r>
            <a:r>
              <a:rPr lang="en-US" err="1"/>
              <a:t>y.o</a:t>
            </a:r>
            <a:r>
              <a:rPr lang="en-US"/>
              <a:t>. group - Graphs: Mean delta for all volunteers is shown</a:t>
            </a:r>
          </a:p>
          <a:p>
            <a:endParaRPr lang="en-US"/>
          </a:p>
        </p:txBody>
      </p:sp>
      <p:sp>
        <p:nvSpPr>
          <p:cNvPr id="7" name="Text Placeholder 6">
            <a:extLst>
              <a:ext uri="{FF2B5EF4-FFF2-40B4-BE49-F238E27FC236}">
                <a16:creationId xmlns:a16="http://schemas.microsoft.com/office/drawing/2014/main" id="{1ED63301-D90A-4D8C-DA58-D3DA4647B57B}"/>
              </a:ext>
            </a:extLst>
          </p:cNvPr>
          <p:cNvSpPr>
            <a:spLocks noGrp="1"/>
          </p:cNvSpPr>
          <p:nvPr>
            <p:ph type="body" sz="quarter" idx="24"/>
          </p:nvPr>
        </p:nvSpPr>
        <p:spPr/>
        <p:txBody>
          <a:bodyPr/>
          <a:lstStyle/>
          <a:p>
            <a:r>
              <a:rPr lang="en-US"/>
              <a:t>* p&lt;0.05 vs placebo       p=0.076 vs placebo</a:t>
            </a:r>
          </a:p>
        </p:txBody>
      </p:sp>
      <p:sp>
        <p:nvSpPr>
          <p:cNvPr id="4" name="Text Placeholder 3">
            <a:extLst>
              <a:ext uri="{FF2B5EF4-FFF2-40B4-BE49-F238E27FC236}">
                <a16:creationId xmlns:a16="http://schemas.microsoft.com/office/drawing/2014/main" id="{411F65C7-FB6B-CED3-A4C3-A34EADE4CCCA}"/>
              </a:ext>
            </a:extLst>
          </p:cNvPr>
          <p:cNvSpPr>
            <a:spLocks noGrp="1"/>
          </p:cNvSpPr>
          <p:nvPr>
            <p:ph type="body" idx="11"/>
          </p:nvPr>
        </p:nvSpPr>
        <p:spPr/>
        <p:txBody>
          <a:bodyPr/>
          <a:lstStyle/>
          <a:p>
            <a:r>
              <a:rPr lang="en-US"/>
              <a:t>Without losing the ability to express</a:t>
            </a:r>
          </a:p>
        </p:txBody>
      </p:sp>
      <p:pic>
        <p:nvPicPr>
          <p:cNvPr id="27" name="Picture 26">
            <a:extLst>
              <a:ext uri="{FF2B5EF4-FFF2-40B4-BE49-F238E27FC236}">
                <a16:creationId xmlns:a16="http://schemas.microsoft.com/office/drawing/2014/main" id="{C32CEED5-CA94-4775-94B2-65F7D97166E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12955" y="3800484"/>
            <a:ext cx="2732630" cy="2115624"/>
          </a:xfrm>
          <a:prstGeom prst="rect">
            <a:avLst/>
          </a:prstGeom>
        </p:spPr>
      </p:pic>
      <p:pic>
        <p:nvPicPr>
          <p:cNvPr id="28" name="Picture 27">
            <a:extLst>
              <a:ext uri="{FF2B5EF4-FFF2-40B4-BE49-F238E27FC236}">
                <a16:creationId xmlns:a16="http://schemas.microsoft.com/office/drawing/2014/main" id="{3FA32F54-23A9-42D3-B9C3-678913E5C1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75566" y="3798609"/>
            <a:ext cx="2732629" cy="2115623"/>
          </a:xfrm>
          <a:prstGeom prst="rect">
            <a:avLst/>
          </a:prstGeom>
        </p:spPr>
      </p:pic>
      <p:sp>
        <p:nvSpPr>
          <p:cNvPr id="37" name="TextBox 36">
            <a:extLst>
              <a:ext uri="{FF2B5EF4-FFF2-40B4-BE49-F238E27FC236}">
                <a16:creationId xmlns:a16="http://schemas.microsoft.com/office/drawing/2014/main" id="{E7941417-F4B8-4176-AEF5-72034F3EF86F}"/>
              </a:ext>
            </a:extLst>
          </p:cNvPr>
          <p:cNvSpPr txBox="1"/>
          <p:nvPr/>
        </p:nvSpPr>
        <p:spPr>
          <a:xfrm>
            <a:off x="7508195" y="5257031"/>
            <a:ext cx="3370850" cy="679673"/>
          </a:xfrm>
          <a:prstGeom prst="rect">
            <a:avLst/>
          </a:prstGeom>
          <a:noFill/>
        </p:spPr>
        <p:txBody>
          <a:bodyPr wrap="square" tIns="0" rIns="0" bIns="0" anchor="b" anchorCtr="0">
            <a:spAutoFit/>
          </a:bodyPr>
          <a:lstStyle/>
          <a:p>
            <a:pPr>
              <a:spcAft>
                <a:spcPts val="500"/>
              </a:spcAft>
            </a:pPr>
            <a:r>
              <a:rPr lang="en-US" sz="1000">
                <a:solidFill>
                  <a:srgbClr val="928685"/>
                </a:solidFill>
                <a:latin typeface="DM Sans" pitchFamily="2" charset="77"/>
              </a:rPr>
              <a:t>Computer-based wrinkle segmentation shows a decrease in wrinkle formation after 4 weeks application of the 4% SYN®-AKE formulation on the glabella. </a:t>
            </a:r>
          </a:p>
          <a:p>
            <a:pPr>
              <a:spcAft>
                <a:spcPts val="500"/>
              </a:spcAft>
            </a:pPr>
            <a:r>
              <a:rPr lang="en-US" sz="1000">
                <a:solidFill>
                  <a:srgbClr val="928685"/>
                </a:solidFill>
                <a:latin typeface="DM Sans" pitchFamily="2" charset="77"/>
              </a:rPr>
              <a:t>Images show a representative volunteer.</a:t>
            </a:r>
          </a:p>
        </p:txBody>
      </p:sp>
      <p:sp>
        <p:nvSpPr>
          <p:cNvPr id="8" name="Rectangle 7">
            <a:extLst>
              <a:ext uri="{FF2B5EF4-FFF2-40B4-BE49-F238E27FC236}">
                <a16:creationId xmlns:a16="http://schemas.microsoft.com/office/drawing/2014/main" id="{4F817A76-A9E4-E864-7F94-CF40A38B401F}"/>
              </a:ext>
            </a:extLst>
          </p:cNvPr>
          <p:cNvSpPr/>
          <p:nvPr/>
        </p:nvSpPr>
        <p:spPr>
          <a:xfrm>
            <a:off x="11143138" y="511132"/>
            <a:ext cx="656008"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46800" rtlCol="0" anchor="b" anchorCtr="0"/>
          <a:lstStyle/>
          <a:p>
            <a:pPr algn="ctr"/>
            <a:r>
              <a:rPr lang="en-US" sz="1100" b="1">
                <a:solidFill>
                  <a:schemeClr val="tx2"/>
                </a:solidFill>
              </a:rPr>
              <a:t>Glabella</a:t>
            </a:r>
          </a:p>
        </p:txBody>
      </p:sp>
      <p:grpSp>
        <p:nvGrpSpPr>
          <p:cNvPr id="10" name="Group 9">
            <a:extLst>
              <a:ext uri="{FF2B5EF4-FFF2-40B4-BE49-F238E27FC236}">
                <a16:creationId xmlns:a16="http://schemas.microsoft.com/office/drawing/2014/main" id="{5CC52B3C-F7DF-68FE-655E-15B44FA09C1A}"/>
              </a:ext>
            </a:extLst>
          </p:cNvPr>
          <p:cNvGrpSpPr/>
          <p:nvPr/>
        </p:nvGrpSpPr>
        <p:grpSpPr>
          <a:xfrm>
            <a:off x="11052686" y="244448"/>
            <a:ext cx="836913" cy="303213"/>
            <a:chOff x="6792289" y="584837"/>
            <a:chExt cx="836913" cy="303213"/>
          </a:xfrm>
        </p:grpSpPr>
        <p:grpSp>
          <p:nvGrpSpPr>
            <p:cNvPr id="11" name="Group 10">
              <a:extLst>
                <a:ext uri="{FF2B5EF4-FFF2-40B4-BE49-F238E27FC236}">
                  <a16:creationId xmlns:a16="http://schemas.microsoft.com/office/drawing/2014/main" id="{1F699431-8023-3AAD-96C0-4716CFCFD8B7}"/>
                </a:ext>
              </a:extLst>
            </p:cNvPr>
            <p:cNvGrpSpPr/>
            <p:nvPr/>
          </p:nvGrpSpPr>
          <p:grpSpPr>
            <a:xfrm>
              <a:off x="6792289" y="584837"/>
              <a:ext cx="836913" cy="303213"/>
              <a:chOff x="6792289" y="584837"/>
              <a:chExt cx="836913" cy="303213"/>
            </a:xfrm>
          </p:grpSpPr>
          <p:sp>
            <p:nvSpPr>
              <p:cNvPr id="15" name="Freeform 14">
                <a:extLst>
                  <a:ext uri="{FF2B5EF4-FFF2-40B4-BE49-F238E27FC236}">
                    <a16:creationId xmlns:a16="http://schemas.microsoft.com/office/drawing/2014/main" id="{66432FC9-11F3-1866-5FA8-F36A03F9FB8F}"/>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3F0C75F3-8965-30BD-4198-2CE0CE741817}"/>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E19BAC0A-C20C-4A30-9663-0CEBF1DC0344}"/>
                </a:ext>
              </a:extLst>
            </p:cNvPr>
            <p:cNvGrpSpPr/>
            <p:nvPr/>
          </p:nvGrpSpPr>
          <p:grpSpPr>
            <a:xfrm>
              <a:off x="6866467" y="597144"/>
              <a:ext cx="611599" cy="282401"/>
              <a:chOff x="6866467" y="597144"/>
              <a:chExt cx="611599" cy="282401"/>
            </a:xfrm>
          </p:grpSpPr>
          <p:sp>
            <p:nvSpPr>
              <p:cNvPr id="13" name="Rectangle 12">
                <a:extLst>
                  <a:ext uri="{FF2B5EF4-FFF2-40B4-BE49-F238E27FC236}">
                    <a16:creationId xmlns:a16="http://schemas.microsoft.com/office/drawing/2014/main" id="{B2B4741E-3DF4-D0DA-8C37-522B482ED64D}"/>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4" name="Rectangle 13">
                <a:extLst>
                  <a:ext uri="{FF2B5EF4-FFF2-40B4-BE49-F238E27FC236}">
                    <a16:creationId xmlns:a16="http://schemas.microsoft.com/office/drawing/2014/main" id="{23370751-429E-D93E-DEBC-FD87B1CEEDAB}"/>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18" name="Title 17">
            <a:extLst>
              <a:ext uri="{FF2B5EF4-FFF2-40B4-BE49-F238E27FC236}">
                <a16:creationId xmlns:a16="http://schemas.microsoft.com/office/drawing/2014/main" id="{D2231027-C5C8-782E-9DF6-93F04AE694D9}"/>
              </a:ext>
            </a:extLst>
          </p:cNvPr>
          <p:cNvSpPr>
            <a:spLocks noGrp="1"/>
          </p:cNvSpPr>
          <p:nvPr>
            <p:ph type="title"/>
          </p:nvPr>
        </p:nvSpPr>
        <p:spPr>
          <a:xfrm>
            <a:off x="302401" y="302400"/>
            <a:ext cx="8064500" cy="303211"/>
          </a:xfrm>
        </p:spPr>
        <p:txBody>
          <a:bodyPr>
            <a:normAutofit fontScale="90000"/>
          </a:bodyPr>
          <a:lstStyle/>
          <a:p>
            <a:r>
              <a:rPr lang="en-US"/>
              <a:t>SYN®-AKE helps skin to look relaxed</a:t>
            </a:r>
          </a:p>
        </p:txBody>
      </p:sp>
      <p:pic>
        <p:nvPicPr>
          <p:cNvPr id="17" name="Graphic 16">
            <a:extLst>
              <a:ext uri="{FF2B5EF4-FFF2-40B4-BE49-F238E27FC236}">
                <a16:creationId xmlns:a16="http://schemas.microsoft.com/office/drawing/2014/main" id="{79D4B72A-BBDE-A512-45A5-96B9A967A8D5}"/>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302398" y="1260000"/>
            <a:ext cx="9395916" cy="2275364"/>
          </a:xfrm>
          <a:prstGeom prst="rect">
            <a:avLst/>
          </a:prstGeom>
        </p:spPr>
      </p:pic>
      <p:sp>
        <p:nvSpPr>
          <p:cNvPr id="19" name="Oval 18">
            <a:extLst>
              <a:ext uri="{FF2B5EF4-FFF2-40B4-BE49-F238E27FC236}">
                <a16:creationId xmlns:a16="http://schemas.microsoft.com/office/drawing/2014/main" id="{C8707B8C-5DED-1E5B-29A7-2E911E26026F}"/>
              </a:ext>
            </a:extLst>
          </p:cNvPr>
          <p:cNvSpPr/>
          <p:nvPr/>
        </p:nvSpPr>
        <p:spPr>
          <a:xfrm>
            <a:off x="1351296" y="6248334"/>
            <a:ext cx="54000" cy="54000"/>
          </a:xfrm>
          <a:prstGeom prst="ellipse">
            <a:avLst/>
          </a:prstGeom>
          <a:solidFill>
            <a:srgbClr val="FFFFFF"/>
          </a:solidFill>
          <a:ln w="2540" cap="flat" cmpd="sng" algn="ctr">
            <a:solidFill>
              <a:schemeClr val="tx1"/>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srgbClr val="000000"/>
              </a:solidFill>
              <a:effectLst/>
              <a:uLnTx/>
              <a:uFillTx/>
              <a:latin typeface="DM Sans" pitchFamily="2" charset="77"/>
              <a:ea typeface="+mn-ea"/>
              <a:cs typeface="+mn-cs"/>
            </a:endParaRPr>
          </a:p>
        </p:txBody>
      </p:sp>
      <p:grpSp>
        <p:nvGrpSpPr>
          <p:cNvPr id="3" name="Group 2">
            <a:extLst>
              <a:ext uri="{FF2B5EF4-FFF2-40B4-BE49-F238E27FC236}">
                <a16:creationId xmlns:a16="http://schemas.microsoft.com/office/drawing/2014/main" id="{C8DBEF08-339A-2658-08C9-19F19E88533A}"/>
              </a:ext>
            </a:extLst>
          </p:cNvPr>
          <p:cNvGrpSpPr/>
          <p:nvPr/>
        </p:nvGrpSpPr>
        <p:grpSpPr>
          <a:xfrm>
            <a:off x="762978" y="4960430"/>
            <a:ext cx="848899" cy="848899"/>
            <a:chOff x="2944694" y="3428480"/>
            <a:chExt cx="1262680" cy="1262680"/>
          </a:xfrm>
        </p:grpSpPr>
        <p:sp>
          <p:nvSpPr>
            <p:cNvPr id="26" name="TextBox 25">
              <a:extLst>
                <a:ext uri="{FF2B5EF4-FFF2-40B4-BE49-F238E27FC236}">
                  <a16:creationId xmlns:a16="http://schemas.microsoft.com/office/drawing/2014/main" id="{226FE33C-2084-6848-C975-A66869D39F66}"/>
                </a:ext>
              </a:extLst>
            </p:cNvPr>
            <p:cNvSpPr txBox="1"/>
            <p:nvPr/>
          </p:nvSpPr>
          <p:spPr>
            <a:xfrm>
              <a:off x="2944694" y="3428480"/>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8" name="TextBox 37">
              <a:extLst>
                <a:ext uri="{FF2B5EF4-FFF2-40B4-BE49-F238E27FC236}">
                  <a16:creationId xmlns:a16="http://schemas.microsoft.com/office/drawing/2014/main" id="{D8C3C47C-DFC4-FEAE-979E-2E0A58B464A6}"/>
                </a:ext>
              </a:extLst>
            </p:cNvPr>
            <p:cNvSpPr txBox="1"/>
            <p:nvPr/>
          </p:nvSpPr>
          <p:spPr>
            <a:xfrm>
              <a:off x="2944694" y="3940100"/>
              <a:ext cx="1262680"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Before</a:t>
              </a:r>
            </a:p>
          </p:txBody>
        </p:sp>
      </p:grpSp>
      <p:grpSp>
        <p:nvGrpSpPr>
          <p:cNvPr id="32" name="Group 31">
            <a:extLst>
              <a:ext uri="{FF2B5EF4-FFF2-40B4-BE49-F238E27FC236}">
                <a16:creationId xmlns:a16="http://schemas.microsoft.com/office/drawing/2014/main" id="{3A339C9A-B678-E269-9CF6-654D1C41A400}"/>
              </a:ext>
            </a:extLst>
          </p:cNvPr>
          <p:cNvGrpSpPr/>
          <p:nvPr/>
        </p:nvGrpSpPr>
        <p:grpSpPr>
          <a:xfrm>
            <a:off x="4229746" y="4960430"/>
            <a:ext cx="848899" cy="848899"/>
            <a:chOff x="2944694" y="3428480"/>
            <a:chExt cx="1262680" cy="1262680"/>
          </a:xfrm>
        </p:grpSpPr>
        <p:sp>
          <p:nvSpPr>
            <p:cNvPr id="33" name="TextBox 32">
              <a:extLst>
                <a:ext uri="{FF2B5EF4-FFF2-40B4-BE49-F238E27FC236}">
                  <a16:creationId xmlns:a16="http://schemas.microsoft.com/office/drawing/2014/main" id="{197C2BF8-377B-E975-892A-10A94D18D6CE}"/>
                </a:ext>
              </a:extLst>
            </p:cNvPr>
            <p:cNvSpPr txBox="1"/>
            <p:nvPr/>
          </p:nvSpPr>
          <p:spPr>
            <a:xfrm>
              <a:off x="2944694" y="3428480"/>
              <a:ext cx="1262680" cy="1262680"/>
            </a:xfrm>
            <a:prstGeom prst="ellipse">
              <a:avLst/>
            </a:prstGeom>
            <a:solidFill>
              <a:schemeClr val="tx2"/>
            </a:solidFill>
            <a:ln w="25400">
              <a:solidFill>
                <a:schemeClr val="tx2"/>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4" name="TextBox 33">
              <a:extLst>
                <a:ext uri="{FF2B5EF4-FFF2-40B4-BE49-F238E27FC236}">
                  <a16:creationId xmlns:a16="http://schemas.microsoft.com/office/drawing/2014/main" id="{569BB364-39BF-8CF4-B341-52246CE59199}"/>
                </a:ext>
              </a:extLst>
            </p:cNvPr>
            <p:cNvSpPr txBox="1"/>
            <p:nvPr/>
          </p:nvSpPr>
          <p:spPr>
            <a:xfrm>
              <a:off x="2944694" y="3869654"/>
              <a:ext cx="1262680" cy="429947"/>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p>
          </p:txBody>
        </p:sp>
      </p:grpSp>
    </p:spTree>
    <p:extLst>
      <p:ext uri="{BB962C8B-B14F-4D97-AF65-F5344CB8AC3E}">
        <p14:creationId xmlns:p14="http://schemas.microsoft.com/office/powerpoint/2010/main" val="3155136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30</a:t>
            </a:fld>
            <a:endParaRPr lang="en-US"/>
          </a:p>
        </p:txBody>
      </p:sp>
      <p:sp>
        <p:nvSpPr>
          <p:cNvPr id="5" name="Text Placeholder 4">
            <a:extLst>
              <a:ext uri="{FF2B5EF4-FFF2-40B4-BE49-F238E27FC236}">
                <a16:creationId xmlns:a16="http://schemas.microsoft.com/office/drawing/2014/main" id="{38FC4EA4-AB5D-6CA5-6748-FEDE989B32F4}"/>
              </a:ext>
            </a:extLst>
          </p:cNvPr>
          <p:cNvSpPr>
            <a:spLocks noGrp="1"/>
          </p:cNvSpPr>
          <p:nvPr>
            <p:ph type="body" sz="quarter" idx="23"/>
          </p:nvPr>
        </p:nvSpPr>
        <p:spPr>
          <a:xfrm>
            <a:off x="302398" y="6093396"/>
            <a:ext cx="7200000" cy="116604"/>
          </a:xfrm>
        </p:spPr>
        <p:txBody>
          <a:bodyPr/>
          <a:lstStyle/>
          <a:p>
            <a:r>
              <a:rPr lang="en-US" b="1"/>
              <a:t>Clinical study No. 3</a:t>
            </a:r>
            <a:r>
              <a:rPr lang="en-US"/>
              <a:t>: Results on 41-64 </a:t>
            </a:r>
            <a:r>
              <a:rPr lang="en-US" err="1"/>
              <a:t>y.o</a:t>
            </a:r>
            <a:r>
              <a:rPr lang="en-US"/>
              <a:t>. group. Wrinkle analysis with </a:t>
            </a:r>
            <a:r>
              <a:rPr lang="en-US" err="1"/>
              <a:t>Primos</a:t>
            </a:r>
            <a:r>
              <a:rPr lang="en-US" baseline="30000" err="1"/>
              <a:t>lite</a:t>
            </a:r>
            <a:r>
              <a:rPr lang="en-US"/>
              <a:t> after 2 and 4 weeks of treatment with 4% SYN®-AKE</a:t>
            </a:r>
          </a:p>
          <a:p>
            <a:endParaRPr lang="en-US"/>
          </a:p>
        </p:txBody>
      </p:sp>
      <p:sp>
        <p:nvSpPr>
          <p:cNvPr id="6" name="Text Placeholder 5">
            <a:extLst>
              <a:ext uri="{FF2B5EF4-FFF2-40B4-BE49-F238E27FC236}">
                <a16:creationId xmlns:a16="http://schemas.microsoft.com/office/drawing/2014/main" id="{BA170008-99C2-6F1F-9CB7-EB0DA36A65CD}"/>
              </a:ext>
            </a:extLst>
          </p:cNvPr>
          <p:cNvSpPr>
            <a:spLocks noGrp="1"/>
          </p:cNvSpPr>
          <p:nvPr>
            <p:ph type="body" sz="quarter" idx="24"/>
          </p:nvPr>
        </p:nvSpPr>
        <p:spPr/>
        <p:txBody>
          <a:bodyPr/>
          <a:lstStyle/>
          <a:p>
            <a:r>
              <a:rPr lang="en-US"/>
              <a:t>* p&lt;0.05 vs baseline        p&lt;0.1 vs baseline</a:t>
            </a:r>
          </a:p>
        </p:txBody>
      </p:sp>
      <p:sp>
        <p:nvSpPr>
          <p:cNvPr id="4" name="Text Placeholder 3">
            <a:extLst>
              <a:ext uri="{FF2B5EF4-FFF2-40B4-BE49-F238E27FC236}">
                <a16:creationId xmlns:a16="http://schemas.microsoft.com/office/drawing/2014/main" id="{F57AE3CB-C90B-4245-37D1-14AA4C061A92}"/>
              </a:ext>
            </a:extLst>
          </p:cNvPr>
          <p:cNvSpPr>
            <a:spLocks noGrp="1"/>
          </p:cNvSpPr>
          <p:nvPr>
            <p:ph type="body" idx="11"/>
          </p:nvPr>
        </p:nvSpPr>
        <p:spPr/>
        <p:txBody>
          <a:bodyPr/>
          <a:lstStyle/>
          <a:p>
            <a:r>
              <a:rPr lang="en-GB">
                <a:solidFill>
                  <a:srgbClr val="928685"/>
                </a:solidFill>
              </a:rPr>
              <a:t>Outstanding length reduction, cumulatively close to ½ cm</a:t>
            </a:r>
          </a:p>
        </p:txBody>
      </p:sp>
      <p:sp>
        <p:nvSpPr>
          <p:cNvPr id="62" name="Oval 61">
            <a:extLst>
              <a:ext uri="{FF2B5EF4-FFF2-40B4-BE49-F238E27FC236}">
                <a16:creationId xmlns:a16="http://schemas.microsoft.com/office/drawing/2014/main" id="{F7719973-00E6-4BA8-AA7A-353D428DFC9A}"/>
              </a:ext>
            </a:extLst>
          </p:cNvPr>
          <p:cNvSpPr/>
          <p:nvPr/>
        </p:nvSpPr>
        <p:spPr>
          <a:xfrm>
            <a:off x="1391401" y="6248334"/>
            <a:ext cx="54000" cy="54000"/>
          </a:xfrm>
          <a:prstGeom prst="ellipse">
            <a:avLst/>
          </a:prstGeom>
          <a:solidFill>
            <a:srgbClr val="FFFFFF"/>
          </a:solidFill>
          <a:ln w="2540" cap="flat" cmpd="sng" algn="ctr">
            <a:solidFill>
              <a:schemeClr val="tx1"/>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u="none" strike="noStrike" kern="0" cap="none" spc="0" normalizeH="0" baseline="0" noProof="0">
              <a:ln>
                <a:noFill/>
              </a:ln>
              <a:solidFill>
                <a:srgbClr val="000000"/>
              </a:solidFill>
              <a:effectLst/>
              <a:uLnTx/>
              <a:uFillTx/>
              <a:latin typeface="DM Sans" pitchFamily="2" charset="77"/>
              <a:ea typeface="+mn-ea"/>
              <a:cs typeface="+mn-cs"/>
            </a:endParaRPr>
          </a:p>
        </p:txBody>
      </p:sp>
      <p:pic>
        <p:nvPicPr>
          <p:cNvPr id="64" name="Picture 63">
            <a:extLst>
              <a:ext uri="{FF2B5EF4-FFF2-40B4-BE49-F238E27FC236}">
                <a16:creationId xmlns:a16="http://schemas.microsoft.com/office/drawing/2014/main" id="{2FF4E9D8-15EB-45F6-91BC-430982B6D26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2773031" y="1823863"/>
            <a:ext cx="2627452" cy="4167682"/>
          </a:xfrm>
          <a:prstGeom prst="rect">
            <a:avLst/>
          </a:prstGeom>
        </p:spPr>
      </p:pic>
      <p:sp>
        <p:nvSpPr>
          <p:cNvPr id="65" name="Rectangle 64">
            <a:extLst>
              <a:ext uri="{FF2B5EF4-FFF2-40B4-BE49-F238E27FC236}">
                <a16:creationId xmlns:a16="http://schemas.microsoft.com/office/drawing/2014/main" id="{5131D7A9-87CC-4F74-B262-8BFF73869C14}"/>
              </a:ext>
            </a:extLst>
          </p:cNvPr>
          <p:cNvSpPr/>
          <p:nvPr/>
        </p:nvSpPr>
        <p:spPr>
          <a:xfrm>
            <a:off x="2338438" y="1440000"/>
            <a:ext cx="3062045" cy="276999"/>
          </a:xfrm>
          <a:prstGeom prst="rect">
            <a:avLst/>
          </a:prstGeom>
        </p:spPr>
        <p:txBody>
          <a:bodyPr wrap="square" lIns="0" tIns="0" rIns="0" bIns="0">
            <a:spAutoFit/>
          </a:bodyPr>
          <a:lstStyle/>
          <a:p>
            <a:pPr algn="r">
              <a:spcBef>
                <a:spcPts val="130"/>
              </a:spcBef>
            </a:pPr>
            <a:r>
              <a:rPr lang="en-GB" b="1" spc="15">
                <a:latin typeface="DM Sans" pitchFamily="2" charset="77"/>
              </a:rPr>
              <a:t>Crow’s feet length</a:t>
            </a:r>
          </a:p>
        </p:txBody>
      </p:sp>
      <p:pic>
        <p:nvPicPr>
          <p:cNvPr id="66" name="Picture 65">
            <a:extLst>
              <a:ext uri="{FF2B5EF4-FFF2-40B4-BE49-F238E27FC236}">
                <a16:creationId xmlns:a16="http://schemas.microsoft.com/office/drawing/2014/main" id="{E37F26D6-B59F-4057-8A2F-B524DB485B8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528080" y="1818849"/>
            <a:ext cx="2627452" cy="2067051"/>
          </a:xfrm>
          <a:prstGeom prst="rect">
            <a:avLst/>
          </a:prstGeom>
        </p:spPr>
      </p:pic>
      <p:sp>
        <p:nvSpPr>
          <p:cNvPr id="67" name="Rectangle 66">
            <a:extLst>
              <a:ext uri="{FF2B5EF4-FFF2-40B4-BE49-F238E27FC236}">
                <a16:creationId xmlns:a16="http://schemas.microsoft.com/office/drawing/2014/main" id="{87961F52-51EB-4601-83EB-A3559E000CFB}"/>
              </a:ext>
            </a:extLst>
          </p:cNvPr>
          <p:cNvSpPr/>
          <p:nvPr/>
        </p:nvSpPr>
        <p:spPr>
          <a:xfrm>
            <a:off x="6349671" y="1440000"/>
            <a:ext cx="2805862" cy="276999"/>
          </a:xfrm>
          <a:prstGeom prst="rect">
            <a:avLst/>
          </a:prstGeom>
        </p:spPr>
        <p:txBody>
          <a:bodyPr wrap="square" lIns="0" tIns="0" rIns="0" bIns="0">
            <a:spAutoFit/>
          </a:bodyPr>
          <a:lstStyle/>
          <a:p>
            <a:pPr algn="r">
              <a:spcBef>
                <a:spcPts val="130"/>
              </a:spcBef>
            </a:pPr>
            <a:r>
              <a:rPr lang="en-GB" b="1" spc="15">
                <a:latin typeface="DM Sans" pitchFamily="2" charset="77"/>
              </a:rPr>
              <a:t>Crow’s feet area</a:t>
            </a:r>
          </a:p>
        </p:txBody>
      </p:sp>
      <p:grpSp>
        <p:nvGrpSpPr>
          <p:cNvPr id="3" name="Group 2">
            <a:extLst>
              <a:ext uri="{FF2B5EF4-FFF2-40B4-BE49-F238E27FC236}">
                <a16:creationId xmlns:a16="http://schemas.microsoft.com/office/drawing/2014/main" id="{F6B7E0C0-9F3A-310D-2641-2A2FAD040468}"/>
              </a:ext>
            </a:extLst>
          </p:cNvPr>
          <p:cNvGrpSpPr/>
          <p:nvPr/>
        </p:nvGrpSpPr>
        <p:grpSpPr>
          <a:xfrm>
            <a:off x="9716861" y="1609200"/>
            <a:ext cx="2036039" cy="3843819"/>
            <a:chOff x="9716861" y="1941093"/>
            <a:chExt cx="2036039" cy="3843819"/>
          </a:xfrm>
        </p:grpSpPr>
        <p:sp>
          <p:nvSpPr>
            <p:cNvPr id="68" name="object 12">
              <a:extLst>
                <a:ext uri="{FF2B5EF4-FFF2-40B4-BE49-F238E27FC236}">
                  <a16:creationId xmlns:a16="http://schemas.microsoft.com/office/drawing/2014/main" id="{3A0CAE58-BE60-4B1F-A792-D4107F2ACBF3}"/>
                </a:ext>
              </a:extLst>
            </p:cNvPr>
            <p:cNvSpPr/>
            <p:nvPr/>
          </p:nvSpPr>
          <p:spPr>
            <a:xfrm>
              <a:off x="9716861" y="4051123"/>
              <a:ext cx="2036039" cy="1517039"/>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solidFill>
                  <a:srgbClr val="FCD8E2"/>
                </a:solidFill>
                <a:latin typeface="DM Sans" pitchFamily="2" charset="77"/>
              </a:endParaRPr>
            </a:p>
          </p:txBody>
        </p:sp>
        <p:sp>
          <p:nvSpPr>
            <p:cNvPr id="69" name="object 13">
              <a:extLst>
                <a:ext uri="{FF2B5EF4-FFF2-40B4-BE49-F238E27FC236}">
                  <a16:creationId xmlns:a16="http://schemas.microsoft.com/office/drawing/2014/main" id="{3D2B5FE5-1F2D-46A3-AB87-6391C78D32DA}"/>
                </a:ext>
              </a:extLst>
            </p:cNvPr>
            <p:cNvSpPr/>
            <p:nvPr/>
          </p:nvSpPr>
          <p:spPr>
            <a:xfrm>
              <a:off x="9716861" y="2191276"/>
              <a:ext cx="2026059" cy="1527029"/>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solidFill>
                  <a:srgbClr val="000000"/>
                </a:solidFill>
                <a:latin typeface="DM Sans" pitchFamily="2" charset="77"/>
              </a:endParaRPr>
            </a:p>
          </p:txBody>
        </p:sp>
        <p:sp>
          <p:nvSpPr>
            <p:cNvPr id="70" name="Text Placeholder 12">
              <a:extLst>
                <a:ext uri="{FF2B5EF4-FFF2-40B4-BE49-F238E27FC236}">
                  <a16:creationId xmlns:a16="http://schemas.microsoft.com/office/drawing/2014/main" id="{EC74D067-D1CC-4D8D-B02D-8F8A0937D7A5}"/>
                </a:ext>
              </a:extLst>
            </p:cNvPr>
            <p:cNvSpPr txBox="1">
              <a:spLocks/>
            </p:cNvSpPr>
            <p:nvPr/>
          </p:nvSpPr>
          <p:spPr>
            <a:xfrm>
              <a:off x="9716861" y="1941093"/>
              <a:ext cx="2036038" cy="184666"/>
            </a:xfrm>
            <a:prstGeom prst="rect">
              <a:avLst/>
            </a:prstGeom>
          </p:spPr>
          <p:txBody>
            <a:bodyPr lIns="0" tIns="0" rIns="0" bIns="0" numCol="1">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Bef>
                  <a:spcPts val="130"/>
                </a:spcBef>
                <a:buFont typeface="Arial" panose="020B0604020202020204" pitchFamily="34" charset="0"/>
                <a:buNone/>
              </a:pPr>
              <a:r>
                <a:rPr lang="en-GB" sz="1200">
                  <a:latin typeface="DM Sans" pitchFamily="2" charset="77"/>
                  <a:cs typeface="Fira Sans"/>
                </a:rPr>
                <a:t>Volunteer #52, age 50</a:t>
              </a:r>
            </a:p>
          </p:txBody>
        </p:sp>
        <p:sp>
          <p:nvSpPr>
            <p:cNvPr id="71" name="Text Placeholder 12">
              <a:extLst>
                <a:ext uri="{FF2B5EF4-FFF2-40B4-BE49-F238E27FC236}">
                  <a16:creationId xmlns:a16="http://schemas.microsoft.com/office/drawing/2014/main" id="{9AC25E8D-6CC2-4F06-8F4C-4676219E315F}"/>
                </a:ext>
              </a:extLst>
            </p:cNvPr>
            <p:cNvSpPr txBox="1">
              <a:spLocks/>
            </p:cNvSpPr>
            <p:nvPr/>
          </p:nvSpPr>
          <p:spPr>
            <a:xfrm>
              <a:off x="9716861" y="3754162"/>
              <a:ext cx="1880814" cy="184666"/>
            </a:xfrm>
            <a:prstGeom prst="rect">
              <a:avLst/>
            </a:prstGeom>
          </p:spPr>
          <p:txBody>
            <a:bodyPr lIns="0" tIns="0" rIns="0" bIns="0" numCol="1">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Font typeface="Arial" panose="020B0604020202020204" pitchFamily="34" charset="0"/>
                <a:buNone/>
              </a:pPr>
              <a:r>
                <a:rPr lang="en-GB" sz="1200">
                  <a:solidFill>
                    <a:srgbClr val="000000"/>
                  </a:solidFill>
                  <a:latin typeface="DM Sans" pitchFamily="2" charset="77"/>
                  <a:cs typeface="Fira Sans"/>
                </a:rPr>
                <a:t>Baseline</a:t>
              </a:r>
            </a:p>
          </p:txBody>
        </p:sp>
        <p:sp>
          <p:nvSpPr>
            <p:cNvPr id="72" name="Text Placeholder 12">
              <a:extLst>
                <a:ext uri="{FF2B5EF4-FFF2-40B4-BE49-F238E27FC236}">
                  <a16:creationId xmlns:a16="http://schemas.microsoft.com/office/drawing/2014/main" id="{0E3472A5-7FE4-41C3-8C66-2983034F5893}"/>
                </a:ext>
              </a:extLst>
            </p:cNvPr>
            <p:cNvSpPr txBox="1">
              <a:spLocks/>
            </p:cNvSpPr>
            <p:nvPr/>
          </p:nvSpPr>
          <p:spPr>
            <a:xfrm>
              <a:off x="9716861" y="5600246"/>
              <a:ext cx="1880814" cy="184666"/>
            </a:xfrm>
            <a:prstGeom prst="rect">
              <a:avLst/>
            </a:prstGeom>
          </p:spPr>
          <p:txBody>
            <a:bodyPr lIns="0" tIns="0" rIns="0" bIns="0" numCol="1">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Font typeface="Arial" panose="020B0604020202020204" pitchFamily="34" charset="0"/>
                <a:buNone/>
              </a:pPr>
              <a:r>
                <a:rPr lang="en-GB" sz="1200">
                  <a:solidFill>
                    <a:schemeClr val="tx2"/>
                  </a:solidFill>
                  <a:latin typeface="DM Sans" pitchFamily="2" charset="77"/>
                </a:rPr>
                <a:t>Week 4</a:t>
              </a:r>
            </a:p>
          </p:txBody>
        </p:sp>
      </p:grpSp>
      <p:grpSp>
        <p:nvGrpSpPr>
          <p:cNvPr id="15" name="Group 14">
            <a:extLst>
              <a:ext uri="{FF2B5EF4-FFF2-40B4-BE49-F238E27FC236}">
                <a16:creationId xmlns:a16="http://schemas.microsoft.com/office/drawing/2014/main" id="{46A311E0-F1BC-1ECE-BC91-9A4090186035}"/>
              </a:ext>
            </a:extLst>
          </p:cNvPr>
          <p:cNvGrpSpPr/>
          <p:nvPr/>
        </p:nvGrpSpPr>
        <p:grpSpPr>
          <a:xfrm>
            <a:off x="302400" y="1609200"/>
            <a:ext cx="2036038" cy="3843819"/>
            <a:chOff x="302400" y="1941093"/>
            <a:chExt cx="2036038" cy="3843819"/>
          </a:xfrm>
        </p:grpSpPr>
        <p:sp>
          <p:nvSpPr>
            <p:cNvPr id="58" name="object 11">
              <a:extLst>
                <a:ext uri="{FF2B5EF4-FFF2-40B4-BE49-F238E27FC236}">
                  <a16:creationId xmlns:a16="http://schemas.microsoft.com/office/drawing/2014/main" id="{93C8CA74-3912-4657-BDF5-A9AE1F24747E}"/>
                </a:ext>
              </a:extLst>
            </p:cNvPr>
            <p:cNvSpPr/>
            <p:nvPr/>
          </p:nvSpPr>
          <p:spPr>
            <a:xfrm>
              <a:off x="302400" y="2191276"/>
              <a:ext cx="2036038" cy="1527029"/>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solidFill>
                  <a:srgbClr val="000000"/>
                </a:solidFill>
                <a:latin typeface="DM Sans" pitchFamily="2" charset="77"/>
              </a:endParaRPr>
            </a:p>
          </p:txBody>
        </p:sp>
        <p:sp>
          <p:nvSpPr>
            <p:cNvPr id="60" name="object 10">
              <a:extLst>
                <a:ext uri="{FF2B5EF4-FFF2-40B4-BE49-F238E27FC236}">
                  <a16:creationId xmlns:a16="http://schemas.microsoft.com/office/drawing/2014/main" id="{885A54B9-BBD7-462B-8E6A-4FFFA6EAC904}"/>
                </a:ext>
              </a:extLst>
            </p:cNvPr>
            <p:cNvSpPr/>
            <p:nvPr/>
          </p:nvSpPr>
          <p:spPr>
            <a:xfrm>
              <a:off x="302400" y="4051123"/>
              <a:ext cx="2036038" cy="1517039"/>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solidFill>
                  <a:srgbClr val="000000"/>
                </a:solidFill>
                <a:latin typeface="DM Sans" pitchFamily="2" charset="77"/>
              </a:endParaRPr>
            </a:p>
          </p:txBody>
        </p:sp>
        <p:sp>
          <p:nvSpPr>
            <p:cNvPr id="61" name="Text Placeholder 12">
              <a:extLst>
                <a:ext uri="{FF2B5EF4-FFF2-40B4-BE49-F238E27FC236}">
                  <a16:creationId xmlns:a16="http://schemas.microsoft.com/office/drawing/2014/main" id="{A6289339-8B83-411B-83B8-0C1578C2C2DD}"/>
                </a:ext>
              </a:extLst>
            </p:cNvPr>
            <p:cNvSpPr txBox="1">
              <a:spLocks/>
            </p:cNvSpPr>
            <p:nvPr/>
          </p:nvSpPr>
          <p:spPr>
            <a:xfrm>
              <a:off x="302400" y="1941093"/>
              <a:ext cx="2036038" cy="184666"/>
            </a:xfrm>
            <a:prstGeom prst="rect">
              <a:avLst/>
            </a:prstGeom>
          </p:spPr>
          <p:txBody>
            <a:bodyPr lIns="0" tIns="0" rIns="0" bIns="0" numCol="1">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Bef>
                  <a:spcPts val="130"/>
                </a:spcBef>
                <a:buFont typeface="Arial" panose="020B0604020202020204" pitchFamily="34" charset="0"/>
                <a:buNone/>
              </a:pPr>
              <a:r>
                <a:rPr lang="en-GB" sz="1200">
                  <a:latin typeface="DM Sans" pitchFamily="2" charset="77"/>
                  <a:cs typeface="Fira Sans"/>
                </a:rPr>
                <a:t>Volunteer #8, age 59</a:t>
              </a:r>
            </a:p>
          </p:txBody>
        </p:sp>
        <p:sp>
          <p:nvSpPr>
            <p:cNvPr id="73" name="Text Placeholder 12">
              <a:extLst>
                <a:ext uri="{FF2B5EF4-FFF2-40B4-BE49-F238E27FC236}">
                  <a16:creationId xmlns:a16="http://schemas.microsoft.com/office/drawing/2014/main" id="{862325DA-8167-4518-B50C-E49BD2B4AB3E}"/>
                </a:ext>
              </a:extLst>
            </p:cNvPr>
            <p:cNvSpPr txBox="1">
              <a:spLocks/>
            </p:cNvSpPr>
            <p:nvPr/>
          </p:nvSpPr>
          <p:spPr>
            <a:xfrm>
              <a:off x="302400" y="3754162"/>
              <a:ext cx="2036038" cy="184666"/>
            </a:xfrm>
            <a:prstGeom prst="rect">
              <a:avLst/>
            </a:prstGeom>
          </p:spPr>
          <p:txBody>
            <a:bodyPr lIns="0" tIns="0" rIns="0" bIns="0" numCol="1">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Font typeface="Arial" panose="020B0604020202020204" pitchFamily="34" charset="0"/>
                <a:buNone/>
              </a:pPr>
              <a:r>
                <a:rPr lang="en-GB" sz="1200">
                  <a:solidFill>
                    <a:srgbClr val="000000"/>
                  </a:solidFill>
                  <a:latin typeface="DM Sans" pitchFamily="2" charset="77"/>
                  <a:cs typeface="Fira Sans"/>
                </a:rPr>
                <a:t>Baseline</a:t>
              </a:r>
            </a:p>
          </p:txBody>
        </p:sp>
        <p:sp>
          <p:nvSpPr>
            <p:cNvPr id="74" name="Text Placeholder 12">
              <a:extLst>
                <a:ext uri="{FF2B5EF4-FFF2-40B4-BE49-F238E27FC236}">
                  <a16:creationId xmlns:a16="http://schemas.microsoft.com/office/drawing/2014/main" id="{205220E0-983F-4112-B525-6520054B7CC1}"/>
                </a:ext>
              </a:extLst>
            </p:cNvPr>
            <p:cNvSpPr txBox="1">
              <a:spLocks/>
            </p:cNvSpPr>
            <p:nvPr/>
          </p:nvSpPr>
          <p:spPr>
            <a:xfrm>
              <a:off x="302400" y="5600246"/>
              <a:ext cx="2036038" cy="184666"/>
            </a:xfrm>
            <a:prstGeom prst="rect">
              <a:avLst/>
            </a:prstGeom>
          </p:spPr>
          <p:txBody>
            <a:bodyPr lIns="0" tIns="0" rIns="0" bIns="0" numCol="1">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Font typeface="Arial" panose="020B0604020202020204" pitchFamily="34" charset="0"/>
                <a:buNone/>
              </a:pPr>
              <a:r>
                <a:rPr lang="en-GB" sz="1200">
                  <a:solidFill>
                    <a:schemeClr val="tx2"/>
                  </a:solidFill>
                  <a:latin typeface="DM Sans" pitchFamily="2" charset="77"/>
                </a:rPr>
                <a:t>Week 4</a:t>
              </a:r>
            </a:p>
          </p:txBody>
        </p:sp>
      </p:grpSp>
      <p:sp>
        <p:nvSpPr>
          <p:cNvPr id="7" name="Rectangle 6">
            <a:extLst>
              <a:ext uri="{FF2B5EF4-FFF2-40B4-BE49-F238E27FC236}">
                <a16:creationId xmlns:a16="http://schemas.microsoft.com/office/drawing/2014/main" id="{1E12E235-3907-448E-7430-656EE5D97C23}"/>
              </a:ext>
            </a:extLst>
          </p:cNvPr>
          <p:cNvSpPr/>
          <p:nvPr/>
        </p:nvSpPr>
        <p:spPr>
          <a:xfrm>
            <a:off x="10870523" y="511132"/>
            <a:ext cx="1192118"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46800" rtlCol="0" anchor="b" anchorCtr="0"/>
          <a:lstStyle/>
          <a:p>
            <a:pPr algn="ctr"/>
            <a:r>
              <a:rPr lang="en-US" sz="1100" b="1">
                <a:solidFill>
                  <a:schemeClr val="tx2"/>
                </a:solidFill>
              </a:rPr>
              <a:t>Crow’s feet</a:t>
            </a:r>
          </a:p>
        </p:txBody>
      </p:sp>
      <p:grpSp>
        <p:nvGrpSpPr>
          <p:cNvPr id="8" name="Group 7">
            <a:extLst>
              <a:ext uri="{FF2B5EF4-FFF2-40B4-BE49-F238E27FC236}">
                <a16:creationId xmlns:a16="http://schemas.microsoft.com/office/drawing/2014/main" id="{C6C2A0C4-A2A0-6F4F-E898-6A11E31AEEB5}"/>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BD6806F3-F3BF-564F-849A-3B20D6146126}"/>
                </a:ext>
              </a:extLst>
            </p:cNvPr>
            <p:cNvGrpSpPr/>
            <p:nvPr/>
          </p:nvGrpSpPr>
          <p:grpSpPr>
            <a:xfrm>
              <a:off x="6792289" y="584837"/>
              <a:ext cx="836913" cy="303213"/>
              <a:chOff x="6792289" y="584837"/>
              <a:chExt cx="836913" cy="303213"/>
            </a:xfrm>
          </p:grpSpPr>
          <p:sp>
            <p:nvSpPr>
              <p:cNvPr id="13" name="Freeform 12">
                <a:extLst>
                  <a:ext uri="{FF2B5EF4-FFF2-40B4-BE49-F238E27FC236}">
                    <a16:creationId xmlns:a16="http://schemas.microsoft.com/office/drawing/2014/main" id="{371930E9-9C1C-9F44-278F-5A4199EB8CF9}"/>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6A22E86A-E01F-92B4-A032-EB39C77344DA}"/>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A4A10072-E72E-ACC1-29D9-D33F1340CB8C}"/>
                </a:ext>
              </a:extLst>
            </p:cNvPr>
            <p:cNvGrpSpPr/>
            <p:nvPr/>
          </p:nvGrpSpPr>
          <p:grpSpPr>
            <a:xfrm>
              <a:off x="6866467" y="597144"/>
              <a:ext cx="611599" cy="282401"/>
              <a:chOff x="6866467" y="597144"/>
              <a:chExt cx="611599" cy="282401"/>
            </a:xfrm>
          </p:grpSpPr>
          <p:sp>
            <p:nvSpPr>
              <p:cNvPr id="11" name="Rectangle 10">
                <a:extLst>
                  <a:ext uri="{FF2B5EF4-FFF2-40B4-BE49-F238E27FC236}">
                    <a16:creationId xmlns:a16="http://schemas.microsoft.com/office/drawing/2014/main" id="{4C21E19F-CB8C-454A-59C6-6F1FF38DE776}"/>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2" name="Rectangle 11">
                <a:extLst>
                  <a:ext uri="{FF2B5EF4-FFF2-40B4-BE49-F238E27FC236}">
                    <a16:creationId xmlns:a16="http://schemas.microsoft.com/office/drawing/2014/main" id="{A520F1B1-2839-9833-FED0-8C7AC3BF2C91}"/>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16" name="Title 15">
            <a:extLst>
              <a:ext uri="{FF2B5EF4-FFF2-40B4-BE49-F238E27FC236}">
                <a16:creationId xmlns:a16="http://schemas.microsoft.com/office/drawing/2014/main" id="{A317A68C-0ACC-355B-5149-6EA3CBEBF4B1}"/>
              </a:ext>
            </a:extLst>
          </p:cNvPr>
          <p:cNvSpPr>
            <a:spLocks noGrp="1"/>
          </p:cNvSpPr>
          <p:nvPr>
            <p:ph type="title"/>
          </p:nvPr>
        </p:nvSpPr>
        <p:spPr>
          <a:xfrm>
            <a:off x="302401" y="302400"/>
            <a:ext cx="8064500" cy="303211"/>
          </a:xfrm>
        </p:spPr>
        <p:txBody>
          <a:bodyPr>
            <a:normAutofit fontScale="90000"/>
          </a:bodyPr>
          <a:lstStyle/>
          <a:p>
            <a:r>
              <a:rPr lang="en-US"/>
              <a:t>SYN®-AKE smoothens crow’s feet</a:t>
            </a:r>
          </a:p>
        </p:txBody>
      </p:sp>
      <p:cxnSp>
        <p:nvCxnSpPr>
          <p:cNvPr id="18" name="Straight Connector 17">
            <a:extLst>
              <a:ext uri="{FF2B5EF4-FFF2-40B4-BE49-F238E27FC236}">
                <a16:creationId xmlns:a16="http://schemas.microsoft.com/office/drawing/2014/main" id="{2ADCCF3D-38C3-F2E7-DD41-55BA1C0A1195}"/>
              </a:ext>
            </a:extLst>
          </p:cNvPr>
          <p:cNvCxnSpPr>
            <a:cxnSpLocks/>
          </p:cNvCxnSpPr>
          <p:nvPr/>
        </p:nvCxnSpPr>
        <p:spPr>
          <a:xfrm>
            <a:off x="6096000" y="1440000"/>
            <a:ext cx="0" cy="4581894"/>
          </a:xfrm>
          <a:prstGeom prst="line">
            <a:avLst/>
          </a:prstGeom>
          <a:ln>
            <a:solidFill>
              <a:srgbClr val="89797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555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0">
            <a:extLst>
              <a:ext uri="{FF2B5EF4-FFF2-40B4-BE49-F238E27FC236}">
                <a16:creationId xmlns:a16="http://schemas.microsoft.com/office/drawing/2014/main" id="{130980F0-37AD-5E80-CD85-5771F35C755B}"/>
              </a:ext>
            </a:extLst>
          </p:cNvPr>
          <p:cNvSpPr/>
          <p:nvPr/>
        </p:nvSpPr>
        <p:spPr>
          <a:xfrm>
            <a:off x="371709" y="3491086"/>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Oval 41">
            <a:extLst>
              <a:ext uri="{FF2B5EF4-FFF2-40B4-BE49-F238E27FC236}">
                <a16:creationId xmlns:a16="http://schemas.microsoft.com/office/drawing/2014/main" id="{AE950FEE-B22C-F916-D1E2-18CE3D0CCD80}"/>
              </a:ext>
            </a:extLst>
          </p:cNvPr>
          <p:cNvSpPr/>
          <p:nvPr/>
        </p:nvSpPr>
        <p:spPr>
          <a:xfrm>
            <a:off x="369469" y="1420789"/>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Rectangle 9">
            <a:extLst>
              <a:ext uri="{FF2B5EF4-FFF2-40B4-BE49-F238E27FC236}">
                <a16:creationId xmlns:a16="http://schemas.microsoft.com/office/drawing/2014/main" id="{DC7E11AD-B55A-0E67-2F39-0007BCC94DA6}"/>
              </a:ext>
            </a:extLst>
          </p:cNvPr>
          <p:cNvSpPr/>
          <p:nvPr/>
        </p:nvSpPr>
        <p:spPr>
          <a:xfrm>
            <a:off x="1543008" y="1289388"/>
            <a:ext cx="3709561" cy="18973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418AC0B6-B300-ADB1-463D-CAF2C11FDF10}"/>
              </a:ext>
            </a:extLst>
          </p:cNvPr>
          <p:cNvSpPr/>
          <p:nvPr/>
        </p:nvSpPr>
        <p:spPr>
          <a:xfrm>
            <a:off x="1545248" y="3364412"/>
            <a:ext cx="3709561" cy="189736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73F20281-181D-49F4-B85B-4398C2379C81}"/>
              </a:ext>
            </a:extLst>
          </p:cNvPr>
          <p:cNvSpPr/>
          <p:nvPr/>
        </p:nvSpPr>
        <p:spPr>
          <a:xfrm>
            <a:off x="1634794" y="3804371"/>
            <a:ext cx="3494545" cy="1002535"/>
          </a:xfrm>
          <a:prstGeom prst="ellipse">
            <a:avLst/>
          </a:prstGeom>
          <a:noFill/>
          <a:ln w="5715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35" name="Group 34">
            <a:extLst>
              <a:ext uri="{FF2B5EF4-FFF2-40B4-BE49-F238E27FC236}">
                <a16:creationId xmlns:a16="http://schemas.microsoft.com/office/drawing/2014/main" id="{16993A64-58C6-33CA-1F7A-CDFAC02E39F7}"/>
              </a:ext>
            </a:extLst>
          </p:cNvPr>
          <p:cNvGrpSpPr/>
          <p:nvPr/>
        </p:nvGrpSpPr>
        <p:grpSpPr>
          <a:xfrm>
            <a:off x="304638" y="3558314"/>
            <a:ext cx="1531279" cy="1262680"/>
            <a:chOff x="7491850" y="1444086"/>
            <a:chExt cx="1531279" cy="1262680"/>
          </a:xfrm>
        </p:grpSpPr>
        <p:sp>
          <p:nvSpPr>
            <p:cNvPr id="36" name="TextBox 35">
              <a:extLst>
                <a:ext uri="{FF2B5EF4-FFF2-40B4-BE49-F238E27FC236}">
                  <a16:creationId xmlns:a16="http://schemas.microsoft.com/office/drawing/2014/main" id="{BDB60FE8-6E50-2BE7-72DE-0B96E041DF4E}"/>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7" name="TextBox 36">
              <a:extLst>
                <a:ext uri="{FF2B5EF4-FFF2-40B4-BE49-F238E27FC236}">
                  <a16:creationId xmlns:a16="http://schemas.microsoft.com/office/drawing/2014/main" id="{0F4060B1-C907-0743-93FE-551D01EE9B3E}"/>
                </a:ext>
              </a:extLst>
            </p:cNvPr>
            <p:cNvSpPr txBox="1"/>
            <p:nvPr/>
          </p:nvSpPr>
          <p:spPr>
            <a:xfrm>
              <a:off x="7491850" y="1900047"/>
              <a:ext cx="1531279"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Day 28</a:t>
              </a:r>
            </a:p>
          </p:txBody>
        </p:sp>
      </p:grpSp>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31</a:t>
            </a:fld>
            <a:endParaRPr lang="en-US"/>
          </a:p>
        </p:txBody>
      </p:sp>
      <p:sp>
        <p:nvSpPr>
          <p:cNvPr id="28" name="Text Placeholder 27">
            <a:extLst>
              <a:ext uri="{FF2B5EF4-FFF2-40B4-BE49-F238E27FC236}">
                <a16:creationId xmlns:a16="http://schemas.microsoft.com/office/drawing/2014/main" id="{8AA25CBF-2242-C842-2C4C-6107165473EF}"/>
              </a:ext>
            </a:extLst>
          </p:cNvPr>
          <p:cNvSpPr>
            <a:spLocks noGrp="1"/>
          </p:cNvSpPr>
          <p:nvPr>
            <p:ph type="body" sz="quarter" idx="23"/>
          </p:nvPr>
        </p:nvSpPr>
        <p:spPr>
          <a:xfrm>
            <a:off x="302398" y="6093396"/>
            <a:ext cx="7200000" cy="116604"/>
          </a:xfrm>
        </p:spPr>
        <p:txBody>
          <a:bodyPr/>
          <a:lstStyle/>
          <a:p>
            <a:r>
              <a:rPr lang="en-US" b="1"/>
              <a:t>Clinical study No. 2</a:t>
            </a:r>
            <a:r>
              <a:rPr lang="en-US"/>
              <a:t>:  Test on 3 different skin tones In the picture, volunteer n.29</a:t>
            </a:r>
          </a:p>
        </p:txBody>
      </p:sp>
      <p:sp>
        <p:nvSpPr>
          <p:cNvPr id="29" name="Text Placeholder 28">
            <a:extLst>
              <a:ext uri="{FF2B5EF4-FFF2-40B4-BE49-F238E27FC236}">
                <a16:creationId xmlns:a16="http://schemas.microsoft.com/office/drawing/2014/main" id="{D555D686-A670-4770-9954-410321EAFF4E}"/>
              </a:ext>
            </a:extLst>
          </p:cNvPr>
          <p:cNvSpPr>
            <a:spLocks noGrp="1"/>
          </p:cNvSpPr>
          <p:nvPr>
            <p:ph type="body" sz="quarter" idx="24"/>
          </p:nvPr>
        </p:nvSpPr>
        <p:spPr/>
        <p:txBody>
          <a:bodyPr/>
          <a:lstStyle/>
          <a:p>
            <a:r>
              <a:rPr lang="en-US"/>
              <a:t>* p&lt;0.05 compared to Placebo</a:t>
            </a:r>
          </a:p>
        </p:txBody>
      </p:sp>
      <p:pic>
        <p:nvPicPr>
          <p:cNvPr id="17" name="Picture 16">
            <a:extLst>
              <a:ext uri="{FF2B5EF4-FFF2-40B4-BE49-F238E27FC236}">
                <a16:creationId xmlns:a16="http://schemas.microsoft.com/office/drawing/2014/main" id="{764EDA74-1C42-76D8-DAC8-477D56C36DC5}"/>
              </a:ext>
            </a:extLst>
          </p:cNvPr>
          <p:cNvPicPr>
            <a:picLocks noChangeAspect="1"/>
          </p:cNvPicPr>
          <p:nvPr/>
        </p:nvPicPr>
        <p:blipFill>
          <a:blip r:embed="rId5">
            <a:extLst>
              <a:ext uri="{96DAC541-7B7A-43D3-8B79-37D633B846F1}">
                <asvg:svgBlip xmlns:asvg="http://schemas.microsoft.com/office/drawing/2016/SVG/main" r:embed="rId6"/>
              </a:ext>
            </a:extLst>
          </a:blip>
          <a:srcRect l="152" r="-492"/>
          <a:stretch/>
        </p:blipFill>
        <p:spPr>
          <a:xfrm>
            <a:off x="5869266" y="1287608"/>
            <a:ext cx="5261731" cy="4762800"/>
          </a:xfrm>
          <a:prstGeom prst="rect">
            <a:avLst/>
          </a:prstGeom>
        </p:spPr>
      </p:pic>
      <p:sp>
        <p:nvSpPr>
          <p:cNvPr id="19" name="TextBox 18">
            <a:extLst>
              <a:ext uri="{FF2B5EF4-FFF2-40B4-BE49-F238E27FC236}">
                <a16:creationId xmlns:a16="http://schemas.microsoft.com/office/drawing/2014/main" id="{81213DC3-2360-4E82-BE57-2DBB95F49325}"/>
              </a:ext>
            </a:extLst>
          </p:cNvPr>
          <p:cNvSpPr txBox="1"/>
          <p:nvPr/>
        </p:nvSpPr>
        <p:spPr>
          <a:xfrm>
            <a:off x="302399" y="5697203"/>
            <a:ext cx="5257597" cy="307777"/>
          </a:xfrm>
          <a:prstGeom prst="rect">
            <a:avLst/>
          </a:prstGeom>
          <a:noFill/>
        </p:spPr>
        <p:txBody>
          <a:bodyPr wrap="square" lIns="0" tIns="0" rIns="0" bIns="0" rtlCol="0" anchor="b" anchorCtr="0">
            <a:spAutoFit/>
          </a:bodyPr>
          <a:lstStyle/>
          <a:p>
            <a:pPr lvl="0">
              <a:defRPr/>
            </a:pPr>
            <a:r>
              <a:rPr lang="en-US" sz="1000">
                <a:solidFill>
                  <a:srgbClr val="897974"/>
                </a:solidFill>
                <a:latin typeface="DM Sans" pitchFamily="2" charset="77"/>
              </a:rPr>
              <a:t>Volunteers had to apply their respective product on full face twice daily in the morning and in the evening. </a:t>
            </a:r>
            <a:r>
              <a:rPr lang="en-GB" sz="1000">
                <a:solidFill>
                  <a:srgbClr val="897974"/>
                </a:solidFill>
                <a:latin typeface="DM Sans" pitchFamily="2" charset="77"/>
              </a:rPr>
              <a:t>The </a:t>
            </a:r>
            <a:r>
              <a:rPr lang="en-GB" sz="1000" b="1">
                <a:solidFill>
                  <a:srgbClr val="897974"/>
                </a:solidFill>
                <a:latin typeface="DM Sans" pitchFamily="2" charset="77"/>
              </a:rPr>
              <a:t>graph</a:t>
            </a:r>
            <a:r>
              <a:rPr lang="en-GB" sz="1000">
                <a:solidFill>
                  <a:srgbClr val="897974"/>
                </a:solidFill>
                <a:latin typeface="DM Sans" pitchFamily="2" charset="77"/>
              </a:rPr>
              <a:t> shows clinical study mean values in percent.</a:t>
            </a:r>
          </a:p>
        </p:txBody>
      </p:sp>
      <p:sp>
        <p:nvSpPr>
          <p:cNvPr id="4" name="Oval 3">
            <a:extLst>
              <a:ext uri="{FF2B5EF4-FFF2-40B4-BE49-F238E27FC236}">
                <a16:creationId xmlns:a16="http://schemas.microsoft.com/office/drawing/2014/main" id="{A7BAEBFB-9EED-47D9-9484-A694354E4761}"/>
              </a:ext>
            </a:extLst>
          </p:cNvPr>
          <p:cNvSpPr/>
          <p:nvPr/>
        </p:nvSpPr>
        <p:spPr>
          <a:xfrm>
            <a:off x="1645540" y="1916272"/>
            <a:ext cx="3494545" cy="1002535"/>
          </a:xfrm>
          <a:prstGeom prst="ellipse">
            <a:avLst/>
          </a:prstGeom>
          <a:noFill/>
          <a:ln w="5715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9" name="Group 8">
            <a:extLst>
              <a:ext uri="{FF2B5EF4-FFF2-40B4-BE49-F238E27FC236}">
                <a16:creationId xmlns:a16="http://schemas.microsoft.com/office/drawing/2014/main" id="{863A6DA1-A0FF-BFD9-6679-CDA0F9B17D80}"/>
              </a:ext>
            </a:extLst>
          </p:cNvPr>
          <p:cNvGrpSpPr/>
          <p:nvPr/>
        </p:nvGrpSpPr>
        <p:grpSpPr>
          <a:xfrm>
            <a:off x="11052686" y="244448"/>
            <a:ext cx="836913" cy="303213"/>
            <a:chOff x="6792289" y="584837"/>
            <a:chExt cx="836913" cy="303213"/>
          </a:xfrm>
        </p:grpSpPr>
        <p:grpSp>
          <p:nvGrpSpPr>
            <p:cNvPr id="11" name="Group 10">
              <a:extLst>
                <a:ext uri="{FF2B5EF4-FFF2-40B4-BE49-F238E27FC236}">
                  <a16:creationId xmlns:a16="http://schemas.microsoft.com/office/drawing/2014/main" id="{EBF02035-5A56-E8AA-48CF-DEF076380E1A}"/>
                </a:ext>
              </a:extLst>
            </p:cNvPr>
            <p:cNvGrpSpPr/>
            <p:nvPr/>
          </p:nvGrpSpPr>
          <p:grpSpPr>
            <a:xfrm>
              <a:off x="6792289" y="584837"/>
              <a:ext cx="836913" cy="303213"/>
              <a:chOff x="6792289" y="584837"/>
              <a:chExt cx="836913" cy="303213"/>
            </a:xfrm>
          </p:grpSpPr>
          <p:sp>
            <p:nvSpPr>
              <p:cNvPr id="21" name="Freeform 20">
                <a:extLst>
                  <a:ext uri="{FF2B5EF4-FFF2-40B4-BE49-F238E27FC236}">
                    <a16:creationId xmlns:a16="http://schemas.microsoft.com/office/drawing/2014/main" id="{01E068F1-2CEE-38FF-C6E2-8CE1DDDF288C}"/>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a:extLst>
                  <a:ext uri="{FF2B5EF4-FFF2-40B4-BE49-F238E27FC236}">
                    <a16:creationId xmlns:a16="http://schemas.microsoft.com/office/drawing/2014/main" id="{E14BD6E6-5EA5-22FB-D093-9A54EB2CAE7F}"/>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2683CBF4-7484-6AEA-E309-95AB67EC67FB}"/>
                </a:ext>
              </a:extLst>
            </p:cNvPr>
            <p:cNvGrpSpPr/>
            <p:nvPr/>
          </p:nvGrpSpPr>
          <p:grpSpPr>
            <a:xfrm>
              <a:off x="6866467" y="597144"/>
              <a:ext cx="611599" cy="282401"/>
              <a:chOff x="6866467" y="597144"/>
              <a:chExt cx="611599" cy="282401"/>
            </a:xfrm>
          </p:grpSpPr>
          <p:sp>
            <p:nvSpPr>
              <p:cNvPr id="13" name="Rectangle 12">
                <a:extLst>
                  <a:ext uri="{FF2B5EF4-FFF2-40B4-BE49-F238E27FC236}">
                    <a16:creationId xmlns:a16="http://schemas.microsoft.com/office/drawing/2014/main" id="{28DC8F9D-5CA0-04BA-B178-0D88BFA6C9F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20" name="Rectangle 19">
                <a:extLst>
                  <a:ext uri="{FF2B5EF4-FFF2-40B4-BE49-F238E27FC236}">
                    <a16:creationId xmlns:a16="http://schemas.microsoft.com/office/drawing/2014/main" id="{388F0CE4-E63E-50A7-9E32-E0ADDB5E18C1}"/>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25" name="Rectangle 24">
            <a:extLst>
              <a:ext uri="{FF2B5EF4-FFF2-40B4-BE49-F238E27FC236}">
                <a16:creationId xmlns:a16="http://schemas.microsoft.com/office/drawing/2014/main" id="{53497F6D-8D98-E1AE-0CDC-84C90115B889}"/>
              </a:ext>
            </a:extLst>
          </p:cNvPr>
          <p:cNvSpPr/>
          <p:nvPr/>
        </p:nvSpPr>
        <p:spPr>
          <a:xfrm>
            <a:off x="10870523" y="511132"/>
            <a:ext cx="1192118"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46800" rtlCol="0" anchor="b" anchorCtr="0"/>
          <a:lstStyle/>
          <a:p>
            <a:pPr algn="ctr"/>
            <a:r>
              <a:rPr lang="en-US" sz="1100" b="1">
                <a:solidFill>
                  <a:schemeClr val="tx2"/>
                </a:solidFill>
              </a:rPr>
              <a:t>Upper lip</a:t>
            </a:r>
          </a:p>
        </p:txBody>
      </p:sp>
      <p:grpSp>
        <p:nvGrpSpPr>
          <p:cNvPr id="38" name="Group 37">
            <a:extLst>
              <a:ext uri="{FF2B5EF4-FFF2-40B4-BE49-F238E27FC236}">
                <a16:creationId xmlns:a16="http://schemas.microsoft.com/office/drawing/2014/main" id="{54CE5900-3EB9-ADED-9511-5B80FFCFBB54}"/>
              </a:ext>
            </a:extLst>
          </p:cNvPr>
          <p:cNvGrpSpPr/>
          <p:nvPr/>
        </p:nvGrpSpPr>
        <p:grpSpPr>
          <a:xfrm>
            <a:off x="302398" y="1488017"/>
            <a:ext cx="1531279" cy="1262680"/>
            <a:chOff x="2838173" y="1446554"/>
            <a:chExt cx="1531279" cy="1262680"/>
          </a:xfrm>
        </p:grpSpPr>
        <p:sp>
          <p:nvSpPr>
            <p:cNvPr id="39" name="TextBox 38">
              <a:extLst>
                <a:ext uri="{FF2B5EF4-FFF2-40B4-BE49-F238E27FC236}">
                  <a16:creationId xmlns:a16="http://schemas.microsoft.com/office/drawing/2014/main" id="{290F64E2-F66E-7978-820E-3AF12558A422}"/>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40" name="TextBox 39">
              <a:extLst>
                <a:ext uri="{FF2B5EF4-FFF2-40B4-BE49-F238E27FC236}">
                  <a16:creationId xmlns:a16="http://schemas.microsoft.com/office/drawing/2014/main" id="{267CEB2E-BC72-8BF5-FE3C-F13F8F44014C}"/>
                </a:ext>
              </a:extLst>
            </p:cNvPr>
            <p:cNvSpPr txBox="1"/>
            <p:nvPr/>
          </p:nvSpPr>
          <p:spPr>
            <a:xfrm>
              <a:off x="2838173" y="1941017"/>
              <a:ext cx="1531279"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Day 0</a:t>
              </a:r>
            </a:p>
          </p:txBody>
        </p:sp>
      </p:grpSp>
      <p:sp>
        <p:nvSpPr>
          <p:cNvPr id="44" name="Title 43">
            <a:extLst>
              <a:ext uri="{FF2B5EF4-FFF2-40B4-BE49-F238E27FC236}">
                <a16:creationId xmlns:a16="http://schemas.microsoft.com/office/drawing/2014/main" id="{76CEDE7A-A1CC-9ACD-FC95-F0CB475A642E}"/>
              </a:ext>
            </a:extLst>
          </p:cNvPr>
          <p:cNvSpPr>
            <a:spLocks noGrp="1"/>
          </p:cNvSpPr>
          <p:nvPr>
            <p:ph type="title"/>
          </p:nvPr>
        </p:nvSpPr>
        <p:spPr/>
        <p:txBody>
          <a:bodyPr/>
          <a:lstStyle/>
          <a:p>
            <a:r>
              <a:rPr lang="en-US"/>
              <a:t>Significantly reduces the appearance of </a:t>
            </a:r>
            <a:br>
              <a:rPr lang="en-US"/>
            </a:br>
            <a:r>
              <a:rPr lang="en-US"/>
              <a:t>upper-lip vertical lines</a:t>
            </a:r>
          </a:p>
        </p:txBody>
      </p:sp>
    </p:spTree>
    <p:extLst>
      <p:ext uri="{BB962C8B-B14F-4D97-AF65-F5344CB8AC3E}">
        <p14:creationId xmlns:p14="http://schemas.microsoft.com/office/powerpoint/2010/main" val="24674036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7D491D0-FAD1-E87A-C2CA-7BF1365C1417}"/>
              </a:ext>
            </a:extLst>
          </p:cNvPr>
          <p:cNvSpPr/>
          <p:nvPr/>
        </p:nvSpPr>
        <p:spPr>
          <a:xfrm>
            <a:off x="10870523" y="569110"/>
            <a:ext cx="1192118"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46800" rtlCol="0" anchor="t" anchorCtr="0"/>
          <a:lstStyle/>
          <a:p>
            <a:pPr algn="ctr"/>
            <a:r>
              <a:rPr lang="en-US" sz="1100" b="1">
                <a:solidFill>
                  <a:schemeClr val="bg1"/>
                </a:solidFill>
              </a:rPr>
              <a:t>Several facial areas</a:t>
            </a:r>
          </a:p>
        </p:txBody>
      </p:sp>
      <p:sp>
        <p:nvSpPr>
          <p:cNvPr id="6" name="Slide Number Placeholder 5">
            <a:extLst>
              <a:ext uri="{FF2B5EF4-FFF2-40B4-BE49-F238E27FC236}">
                <a16:creationId xmlns:a16="http://schemas.microsoft.com/office/drawing/2014/main" id="{B1E1B780-98F7-BC42-629F-2384D5ACD3A6}"/>
              </a:ext>
            </a:extLst>
          </p:cNvPr>
          <p:cNvSpPr>
            <a:spLocks noGrp="1"/>
          </p:cNvSpPr>
          <p:nvPr>
            <p:ph type="sldNum" sz="quarter" idx="10"/>
          </p:nvPr>
        </p:nvSpPr>
        <p:spPr/>
        <p:txBody>
          <a:bodyPr/>
          <a:lstStyle/>
          <a:p>
            <a:fld id="{E118D48E-C7CB-6244-969D-7BAEA9B6226C}" type="slidenum">
              <a:rPr lang="en-US" smtClean="0"/>
              <a:pPr/>
              <a:t>32</a:t>
            </a:fld>
            <a:endParaRPr lang="en-US"/>
          </a:p>
        </p:txBody>
      </p:sp>
      <p:sp>
        <p:nvSpPr>
          <p:cNvPr id="5" name="Text Placeholder 4">
            <a:extLst>
              <a:ext uri="{FF2B5EF4-FFF2-40B4-BE49-F238E27FC236}">
                <a16:creationId xmlns:a16="http://schemas.microsoft.com/office/drawing/2014/main" id="{4E358274-1FFC-57CA-A6E7-45BB8BCDB1FF}"/>
              </a:ext>
            </a:extLst>
          </p:cNvPr>
          <p:cNvSpPr>
            <a:spLocks noGrp="1"/>
          </p:cNvSpPr>
          <p:nvPr>
            <p:ph type="body" sz="quarter" idx="26"/>
          </p:nvPr>
        </p:nvSpPr>
        <p:spPr>
          <a:xfrm>
            <a:off x="302398" y="6093396"/>
            <a:ext cx="5400000" cy="116604"/>
          </a:xfrm>
        </p:spPr>
        <p:txBody>
          <a:bodyPr anchor="b" anchorCtr="0"/>
          <a:lstStyle/>
          <a:p>
            <a:r>
              <a:rPr lang="en-US" b="1"/>
              <a:t>Clinical study No. 3</a:t>
            </a:r>
            <a:r>
              <a:rPr lang="en-US"/>
              <a:t>: Results on 41-64 </a:t>
            </a:r>
            <a:r>
              <a:rPr lang="en-US" err="1"/>
              <a:t>y.o</a:t>
            </a:r>
            <a:r>
              <a:rPr lang="en-US"/>
              <a:t>. group – Expert grading results on the forehead, the nasolabial folds and the marionette lines (smiling lines in the corner of the mouth). </a:t>
            </a:r>
          </a:p>
        </p:txBody>
      </p:sp>
      <p:sp>
        <p:nvSpPr>
          <p:cNvPr id="7" name="Text Placeholder 6">
            <a:extLst>
              <a:ext uri="{FF2B5EF4-FFF2-40B4-BE49-F238E27FC236}">
                <a16:creationId xmlns:a16="http://schemas.microsoft.com/office/drawing/2014/main" id="{E5359B61-CA6E-59B8-C19B-3101A6D3F1D5}"/>
              </a:ext>
            </a:extLst>
          </p:cNvPr>
          <p:cNvSpPr>
            <a:spLocks noGrp="1"/>
          </p:cNvSpPr>
          <p:nvPr>
            <p:ph type="body" sz="quarter" idx="27"/>
          </p:nvPr>
        </p:nvSpPr>
        <p:spPr/>
        <p:txBody>
          <a:bodyPr/>
          <a:lstStyle/>
          <a:p>
            <a:r>
              <a:rPr lang="en-US"/>
              <a:t>*p&lt;0.05 vs baseline</a:t>
            </a:r>
          </a:p>
        </p:txBody>
      </p:sp>
      <p:sp>
        <p:nvSpPr>
          <p:cNvPr id="2" name="Title 1">
            <a:extLst>
              <a:ext uri="{FF2B5EF4-FFF2-40B4-BE49-F238E27FC236}">
                <a16:creationId xmlns:a16="http://schemas.microsoft.com/office/drawing/2014/main" id="{0AB57BFB-6F5A-DFC0-F4AD-1B08D9BA3885}"/>
              </a:ext>
            </a:extLst>
          </p:cNvPr>
          <p:cNvSpPr>
            <a:spLocks noGrp="1"/>
          </p:cNvSpPr>
          <p:nvPr>
            <p:ph type="title"/>
          </p:nvPr>
        </p:nvSpPr>
        <p:spPr>
          <a:xfrm>
            <a:off x="302402" y="302400"/>
            <a:ext cx="5500870" cy="303211"/>
          </a:xfrm>
        </p:spPr>
        <p:txBody>
          <a:bodyPr>
            <a:normAutofit fontScale="90000"/>
          </a:bodyPr>
          <a:lstStyle/>
          <a:p>
            <a:r>
              <a:rPr lang="en-US"/>
              <a:t>Skin expert diagnoses visible improvement with SYN®-AKE</a:t>
            </a:r>
          </a:p>
        </p:txBody>
      </p:sp>
      <p:sp>
        <p:nvSpPr>
          <p:cNvPr id="3" name="Text Placeholder 2">
            <a:extLst>
              <a:ext uri="{FF2B5EF4-FFF2-40B4-BE49-F238E27FC236}">
                <a16:creationId xmlns:a16="http://schemas.microsoft.com/office/drawing/2014/main" id="{2DAE2438-41CA-35DB-E48C-9031908D7CC8}"/>
              </a:ext>
            </a:extLst>
          </p:cNvPr>
          <p:cNvSpPr>
            <a:spLocks noGrp="1"/>
          </p:cNvSpPr>
          <p:nvPr>
            <p:ph type="body" idx="11"/>
          </p:nvPr>
        </p:nvSpPr>
        <p:spPr>
          <a:xfrm>
            <a:off x="302400" y="992401"/>
            <a:ext cx="5500869" cy="288767"/>
          </a:xfrm>
        </p:spPr>
        <p:txBody>
          <a:bodyPr/>
          <a:lstStyle/>
          <a:p>
            <a:r>
              <a:rPr lang="en-US"/>
              <a:t>Expert grading</a:t>
            </a:r>
          </a:p>
        </p:txBody>
      </p:sp>
      <p:pic>
        <p:nvPicPr>
          <p:cNvPr id="11" name="Picture 10">
            <a:extLst>
              <a:ext uri="{FF2B5EF4-FFF2-40B4-BE49-F238E27FC236}">
                <a16:creationId xmlns:a16="http://schemas.microsoft.com/office/drawing/2014/main" id="{DC42803C-4DF5-6088-5EA4-65E477E9D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98000" y="2174338"/>
            <a:ext cx="5724884" cy="3001811"/>
          </a:xfrm>
          <a:prstGeom prst="rect">
            <a:avLst/>
          </a:prstGeom>
        </p:spPr>
      </p:pic>
      <p:grpSp>
        <p:nvGrpSpPr>
          <p:cNvPr id="8" name="Group 7">
            <a:extLst>
              <a:ext uri="{FF2B5EF4-FFF2-40B4-BE49-F238E27FC236}">
                <a16:creationId xmlns:a16="http://schemas.microsoft.com/office/drawing/2014/main" id="{F534E017-60C9-FD86-5FDB-75524F085EBD}"/>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E66F6CF7-7995-5357-1F80-AA979893F8A7}"/>
                </a:ext>
              </a:extLst>
            </p:cNvPr>
            <p:cNvGrpSpPr/>
            <p:nvPr/>
          </p:nvGrpSpPr>
          <p:grpSpPr>
            <a:xfrm>
              <a:off x="6792289" y="584837"/>
              <a:ext cx="836913" cy="303213"/>
              <a:chOff x="6792289" y="584837"/>
              <a:chExt cx="836913" cy="303213"/>
            </a:xfrm>
          </p:grpSpPr>
          <p:sp>
            <p:nvSpPr>
              <p:cNvPr id="20" name="Freeform 19">
                <a:extLst>
                  <a:ext uri="{FF2B5EF4-FFF2-40B4-BE49-F238E27FC236}">
                    <a16:creationId xmlns:a16="http://schemas.microsoft.com/office/drawing/2014/main" id="{CF7C9ABA-82E6-BF25-D22C-761BBBE99C43}"/>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BD89EFDD-0C1C-38F9-8DB8-19870EAAE45F}"/>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B06F8A3B-CF95-1090-24FA-4CD94D98E5DA}"/>
                </a:ext>
              </a:extLst>
            </p:cNvPr>
            <p:cNvGrpSpPr/>
            <p:nvPr/>
          </p:nvGrpSpPr>
          <p:grpSpPr>
            <a:xfrm>
              <a:off x="6866467" y="597144"/>
              <a:ext cx="611599" cy="282401"/>
              <a:chOff x="6866467" y="597144"/>
              <a:chExt cx="611599" cy="282401"/>
            </a:xfrm>
          </p:grpSpPr>
          <p:sp>
            <p:nvSpPr>
              <p:cNvPr id="13" name="Rectangle 12">
                <a:extLst>
                  <a:ext uri="{FF2B5EF4-FFF2-40B4-BE49-F238E27FC236}">
                    <a16:creationId xmlns:a16="http://schemas.microsoft.com/office/drawing/2014/main" id="{D988E72E-93A3-5324-E7AA-FAF95775D5BD}"/>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8" name="Rectangle 17">
                <a:extLst>
                  <a:ext uri="{FF2B5EF4-FFF2-40B4-BE49-F238E27FC236}">
                    <a16:creationId xmlns:a16="http://schemas.microsoft.com/office/drawing/2014/main" id="{B40EAC14-419C-1CD8-8174-B80CEB0C945F}"/>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pic>
        <p:nvPicPr>
          <p:cNvPr id="17" name="Picture Placeholder 16" descr="A person with her eyes closed&#10;&#10;AI-generated content may be incorrect.">
            <a:extLst>
              <a:ext uri="{FF2B5EF4-FFF2-40B4-BE49-F238E27FC236}">
                <a16:creationId xmlns:a16="http://schemas.microsoft.com/office/drawing/2014/main" id="{5CF743F3-C2D1-C1AB-835A-93471BA33ED3}"/>
              </a:ext>
            </a:extLst>
          </p:cNvPr>
          <p:cNvPicPr>
            <a:picLocks noGrp="1" noChangeAspect="1"/>
          </p:cNvPicPr>
          <p:nvPr>
            <p:ph type="pic" sz="quarter" idx="22"/>
          </p:nvPr>
        </p:nvPicPr>
        <p:blipFill>
          <a:blip r:embed="rId5" cstate="screen">
            <a:extLst>
              <a:ext uri="{28A0092B-C50C-407E-A947-70E740481C1C}">
                <a14:useLocalDpi xmlns:a14="http://schemas.microsoft.com/office/drawing/2010/main"/>
              </a:ext>
            </a:extLst>
          </a:blip>
          <a:srcRect/>
          <a:stretch/>
        </p:blipFill>
        <p:spPr>
          <a:xfrm>
            <a:off x="6165742" y="2"/>
            <a:ext cx="6026259" cy="6857998"/>
          </a:xfrm>
        </p:spPr>
      </p:pic>
    </p:spTree>
    <p:extLst>
      <p:ext uri="{BB962C8B-B14F-4D97-AF65-F5344CB8AC3E}">
        <p14:creationId xmlns:p14="http://schemas.microsoft.com/office/powerpoint/2010/main" val="252763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4000EE-DE59-A205-D9B3-4958ACEC1BA6}"/>
              </a:ext>
            </a:extLst>
          </p:cNvPr>
          <p:cNvSpPr>
            <a:spLocks noGrp="1"/>
          </p:cNvSpPr>
          <p:nvPr>
            <p:ph type="sldNum" sz="quarter" idx="12"/>
          </p:nvPr>
        </p:nvSpPr>
        <p:spPr/>
        <p:txBody>
          <a:bodyPr/>
          <a:lstStyle/>
          <a:p>
            <a:fld id="{5BA3E189-2F3A-42E5-B572-3520703B6186}" type="slidenum">
              <a:rPr lang="en-GB" smtClean="0"/>
              <a:pPr/>
              <a:t>33</a:t>
            </a:fld>
            <a:endParaRPr lang="en-GB"/>
          </a:p>
        </p:txBody>
      </p:sp>
      <p:sp>
        <p:nvSpPr>
          <p:cNvPr id="6" name="Text Placeholder 5">
            <a:extLst>
              <a:ext uri="{FF2B5EF4-FFF2-40B4-BE49-F238E27FC236}">
                <a16:creationId xmlns:a16="http://schemas.microsoft.com/office/drawing/2014/main" id="{829B37BD-17DC-DCD7-10F2-4BCC5B139E6B}"/>
              </a:ext>
            </a:extLst>
          </p:cNvPr>
          <p:cNvSpPr>
            <a:spLocks noGrp="1"/>
          </p:cNvSpPr>
          <p:nvPr>
            <p:ph type="body" sz="quarter" idx="21"/>
          </p:nvPr>
        </p:nvSpPr>
        <p:spPr>
          <a:xfrm>
            <a:off x="119744" y="302400"/>
            <a:ext cx="11502984" cy="900111"/>
          </a:xfrm>
        </p:spPr>
        <p:txBody>
          <a:bodyPr/>
          <a:lstStyle/>
          <a:p>
            <a:r>
              <a:rPr lang="en-US"/>
              <a:t>Mimic-wrinkles prevention </a:t>
            </a:r>
          </a:p>
          <a:p>
            <a:r>
              <a:rPr lang="en-US"/>
              <a:t>on younger volunteers</a:t>
            </a:r>
          </a:p>
          <a:p>
            <a:r>
              <a:rPr lang="en-US"/>
              <a:t>20+ </a:t>
            </a:r>
            <a:r>
              <a:rPr lang="en-US" err="1"/>
              <a:t>y.o</a:t>
            </a:r>
            <a:r>
              <a:rPr lang="en-US"/>
              <a:t>.</a:t>
            </a:r>
          </a:p>
        </p:txBody>
      </p:sp>
    </p:spTree>
    <p:extLst>
      <p:ext uri="{BB962C8B-B14F-4D97-AF65-F5344CB8AC3E}">
        <p14:creationId xmlns:p14="http://schemas.microsoft.com/office/powerpoint/2010/main" val="3508993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34</a:t>
            </a:fld>
            <a:endParaRPr lang="en-US"/>
          </a:p>
        </p:txBody>
      </p:sp>
      <p:sp>
        <p:nvSpPr>
          <p:cNvPr id="4" name="Text Placeholder 3">
            <a:extLst>
              <a:ext uri="{FF2B5EF4-FFF2-40B4-BE49-F238E27FC236}">
                <a16:creationId xmlns:a16="http://schemas.microsoft.com/office/drawing/2014/main" id="{0327DA73-1139-4618-320C-8B669DD89BDF}"/>
              </a:ext>
            </a:extLst>
          </p:cNvPr>
          <p:cNvSpPr>
            <a:spLocks noGrp="1"/>
          </p:cNvSpPr>
          <p:nvPr>
            <p:ph type="body" idx="11"/>
          </p:nvPr>
        </p:nvSpPr>
        <p:spPr>
          <a:xfrm>
            <a:off x="302400" y="648000"/>
            <a:ext cx="9893160" cy="288767"/>
          </a:xfrm>
        </p:spPr>
        <p:txBody>
          <a:bodyPr/>
          <a:lstStyle/>
          <a:p>
            <a:r>
              <a:rPr lang="en-US"/>
              <a:t>2X more effective than placebo on forehead wrinkles for 21-35 </a:t>
            </a:r>
            <a:r>
              <a:rPr lang="en-US" err="1"/>
              <a:t>y.o</a:t>
            </a:r>
            <a:r>
              <a:rPr lang="en-US"/>
              <a:t>. </a:t>
            </a:r>
          </a:p>
          <a:p>
            <a:endParaRPr lang="en-US"/>
          </a:p>
        </p:txBody>
      </p:sp>
      <p:sp>
        <p:nvSpPr>
          <p:cNvPr id="7" name="Rectangle 6">
            <a:extLst>
              <a:ext uri="{FF2B5EF4-FFF2-40B4-BE49-F238E27FC236}">
                <a16:creationId xmlns:a16="http://schemas.microsoft.com/office/drawing/2014/main" id="{597E54A2-EFD3-F4FE-8BCC-91D8227736B6}"/>
              </a:ext>
            </a:extLst>
          </p:cNvPr>
          <p:cNvSpPr/>
          <p:nvPr/>
        </p:nvSpPr>
        <p:spPr>
          <a:xfrm>
            <a:off x="11143138" y="511132"/>
            <a:ext cx="656008"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46800" rtlCol="0" anchor="b" anchorCtr="0"/>
          <a:lstStyle/>
          <a:p>
            <a:pPr algn="ctr"/>
            <a:r>
              <a:rPr lang="en-US" sz="1100" b="1">
                <a:solidFill>
                  <a:schemeClr val="tx2"/>
                </a:solidFill>
              </a:rPr>
              <a:t>Forehead</a:t>
            </a:r>
          </a:p>
        </p:txBody>
      </p:sp>
      <p:grpSp>
        <p:nvGrpSpPr>
          <p:cNvPr id="8" name="Group 7">
            <a:extLst>
              <a:ext uri="{FF2B5EF4-FFF2-40B4-BE49-F238E27FC236}">
                <a16:creationId xmlns:a16="http://schemas.microsoft.com/office/drawing/2014/main" id="{FBDB2070-E768-3DF5-AF19-55FA52EE78B6}"/>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AD22A07A-55A4-404C-6261-7140B49F6B21}"/>
                </a:ext>
              </a:extLst>
            </p:cNvPr>
            <p:cNvGrpSpPr/>
            <p:nvPr/>
          </p:nvGrpSpPr>
          <p:grpSpPr>
            <a:xfrm>
              <a:off x="6792289" y="584837"/>
              <a:ext cx="836913" cy="303213"/>
              <a:chOff x="6792289" y="584837"/>
              <a:chExt cx="836913" cy="303213"/>
            </a:xfrm>
          </p:grpSpPr>
          <p:sp>
            <p:nvSpPr>
              <p:cNvPr id="13" name="Freeform 12">
                <a:extLst>
                  <a:ext uri="{FF2B5EF4-FFF2-40B4-BE49-F238E27FC236}">
                    <a16:creationId xmlns:a16="http://schemas.microsoft.com/office/drawing/2014/main" id="{56B20649-B098-6ECC-ECDE-1F729D3EEB3C}"/>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B8A49C18-95A4-A293-21C4-76C0C529CACE}"/>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0E10CA97-0E9A-4BEC-8AF9-2CEE3FF4C932}"/>
                </a:ext>
              </a:extLst>
            </p:cNvPr>
            <p:cNvGrpSpPr/>
            <p:nvPr/>
          </p:nvGrpSpPr>
          <p:grpSpPr>
            <a:xfrm>
              <a:off x="6866467" y="597144"/>
              <a:ext cx="611599" cy="282401"/>
              <a:chOff x="6866467" y="597144"/>
              <a:chExt cx="611599" cy="282401"/>
            </a:xfrm>
          </p:grpSpPr>
          <p:sp>
            <p:nvSpPr>
              <p:cNvPr id="11" name="Rectangle 10">
                <a:extLst>
                  <a:ext uri="{FF2B5EF4-FFF2-40B4-BE49-F238E27FC236}">
                    <a16:creationId xmlns:a16="http://schemas.microsoft.com/office/drawing/2014/main" id="{A53CC543-C4A3-16DB-AFC2-40202568A5AB}"/>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2" name="Rectangle 11">
                <a:extLst>
                  <a:ext uri="{FF2B5EF4-FFF2-40B4-BE49-F238E27FC236}">
                    <a16:creationId xmlns:a16="http://schemas.microsoft.com/office/drawing/2014/main" id="{AA09F459-A491-94B8-069D-17E2C41C0AF0}"/>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16" name="Title 15">
            <a:extLst>
              <a:ext uri="{FF2B5EF4-FFF2-40B4-BE49-F238E27FC236}">
                <a16:creationId xmlns:a16="http://schemas.microsoft.com/office/drawing/2014/main" id="{CFF38C34-CE2B-8E06-A268-5BB76380EEE1}"/>
              </a:ext>
            </a:extLst>
          </p:cNvPr>
          <p:cNvSpPr>
            <a:spLocks noGrp="1"/>
          </p:cNvSpPr>
          <p:nvPr>
            <p:ph type="title"/>
          </p:nvPr>
        </p:nvSpPr>
        <p:spPr>
          <a:xfrm>
            <a:off x="302400" y="302400"/>
            <a:ext cx="10357431" cy="303211"/>
          </a:xfrm>
        </p:spPr>
        <p:txBody>
          <a:bodyPr>
            <a:normAutofit fontScale="90000"/>
          </a:bodyPr>
          <a:lstStyle/>
          <a:p>
            <a:r>
              <a:rPr lang="en-US"/>
              <a:t>With SYN®-AKE, fine lines smoothing on younger volunteers</a:t>
            </a:r>
          </a:p>
        </p:txBody>
      </p:sp>
      <p:grpSp>
        <p:nvGrpSpPr>
          <p:cNvPr id="43" name="Group 42">
            <a:extLst>
              <a:ext uri="{FF2B5EF4-FFF2-40B4-BE49-F238E27FC236}">
                <a16:creationId xmlns:a16="http://schemas.microsoft.com/office/drawing/2014/main" id="{0D86DC50-AE6C-89FD-D682-CDE16AFF9260}"/>
              </a:ext>
            </a:extLst>
          </p:cNvPr>
          <p:cNvGrpSpPr/>
          <p:nvPr/>
        </p:nvGrpSpPr>
        <p:grpSpPr>
          <a:xfrm>
            <a:off x="3503465" y="1819203"/>
            <a:ext cx="8224844" cy="3327181"/>
            <a:chOff x="3503465" y="1613255"/>
            <a:chExt cx="8224844" cy="3327181"/>
          </a:xfrm>
        </p:grpSpPr>
        <p:sp>
          <p:nvSpPr>
            <p:cNvPr id="3" name="Oval 2">
              <a:extLst>
                <a:ext uri="{FF2B5EF4-FFF2-40B4-BE49-F238E27FC236}">
                  <a16:creationId xmlns:a16="http://schemas.microsoft.com/office/drawing/2014/main" id="{E645F38F-FB32-33CF-8705-F179F2809325}"/>
                </a:ext>
              </a:extLst>
            </p:cNvPr>
            <p:cNvSpPr/>
            <p:nvPr/>
          </p:nvSpPr>
          <p:spPr>
            <a:xfrm>
              <a:off x="5977802" y="3543299"/>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Oval 14">
              <a:extLst>
                <a:ext uri="{FF2B5EF4-FFF2-40B4-BE49-F238E27FC236}">
                  <a16:creationId xmlns:a16="http://schemas.microsoft.com/office/drawing/2014/main" id="{9C17451C-7971-15DE-0F22-344D424E7D97}"/>
                </a:ext>
              </a:extLst>
            </p:cNvPr>
            <p:cNvSpPr/>
            <p:nvPr/>
          </p:nvSpPr>
          <p:spPr>
            <a:xfrm>
              <a:off x="5979104" y="1815850"/>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TextBox 30">
              <a:extLst>
                <a:ext uri="{FF2B5EF4-FFF2-40B4-BE49-F238E27FC236}">
                  <a16:creationId xmlns:a16="http://schemas.microsoft.com/office/drawing/2014/main" id="{A8E29E7C-D9E2-492D-BCFE-DF1D7FAC353E}"/>
                </a:ext>
              </a:extLst>
            </p:cNvPr>
            <p:cNvSpPr txBox="1"/>
            <p:nvPr/>
          </p:nvSpPr>
          <p:spPr>
            <a:xfrm>
              <a:off x="8517692" y="1613255"/>
              <a:ext cx="3184746" cy="215444"/>
            </a:xfrm>
            <a:prstGeom prst="rect">
              <a:avLst/>
            </a:prstGeom>
            <a:noFill/>
          </p:spPr>
          <p:txBody>
            <a:bodyPr wrap="square" lIns="0" tIns="0" rIns="0" bIns="0" rtlCol="0">
              <a:spAutoFit/>
            </a:bodyPr>
            <a:lstStyle/>
            <a:p>
              <a:pPr marL="0" marR="0" lvl="0" indent="0" algn="r" defTabSz="913077"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effectLst/>
                  <a:uLnTx/>
                  <a:uFillTx/>
                  <a:latin typeface="DM Sans" pitchFamily="2" charset="77"/>
                  <a:ea typeface="+mn-ea"/>
                  <a:cs typeface="+mn-cs"/>
                </a:rPr>
                <a:t>Volunteer #91, age 31</a:t>
              </a:r>
            </a:p>
          </p:txBody>
        </p:sp>
        <p:pic>
          <p:nvPicPr>
            <p:cNvPr id="29" name="Picture 28">
              <a:extLst>
                <a:ext uri="{FF2B5EF4-FFF2-40B4-BE49-F238E27FC236}">
                  <a16:creationId xmlns:a16="http://schemas.microsoft.com/office/drawing/2014/main" id="{76F32D19-FEDB-4669-ADCF-80F860DBC7A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70020" y="1905465"/>
              <a:ext cx="4658289" cy="1301910"/>
            </a:xfrm>
            <a:prstGeom prst="rect">
              <a:avLst/>
            </a:prstGeom>
          </p:spPr>
        </p:pic>
        <p:pic>
          <p:nvPicPr>
            <p:cNvPr id="30" name="Picture 29">
              <a:extLst>
                <a:ext uri="{FF2B5EF4-FFF2-40B4-BE49-F238E27FC236}">
                  <a16:creationId xmlns:a16="http://schemas.microsoft.com/office/drawing/2014/main" id="{3609860B-983E-45BC-AC8E-3D85F98AC94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70020" y="3576238"/>
              <a:ext cx="4658284" cy="1293968"/>
            </a:xfrm>
            <a:prstGeom prst="rect">
              <a:avLst/>
            </a:prstGeom>
          </p:spPr>
        </p:pic>
        <p:pic>
          <p:nvPicPr>
            <p:cNvPr id="34" name="Picture 33">
              <a:extLst>
                <a:ext uri="{FF2B5EF4-FFF2-40B4-BE49-F238E27FC236}">
                  <a16:creationId xmlns:a16="http://schemas.microsoft.com/office/drawing/2014/main" id="{54824496-FFA4-421E-BAA0-0E631EC15335}"/>
                </a:ext>
              </a:extLst>
            </p:cNvPr>
            <p:cNvPicPr>
              <a:picLocks noChangeAspect="1"/>
            </p:cNvPicPr>
            <p:nvPr/>
          </p:nvPicPr>
          <p:blipFill>
            <a:blip r:embed="rId5"/>
            <a:stretch>
              <a:fillRect/>
            </a:stretch>
          </p:blipFill>
          <p:spPr>
            <a:xfrm>
              <a:off x="4162943" y="1889367"/>
              <a:ext cx="2126661" cy="1307775"/>
            </a:xfrm>
            <a:prstGeom prst="rect">
              <a:avLst/>
            </a:prstGeom>
          </p:spPr>
        </p:pic>
        <p:pic>
          <p:nvPicPr>
            <p:cNvPr id="35" name="Picture 34">
              <a:extLst>
                <a:ext uri="{FF2B5EF4-FFF2-40B4-BE49-F238E27FC236}">
                  <a16:creationId xmlns:a16="http://schemas.microsoft.com/office/drawing/2014/main" id="{E3EF3465-6E41-4D09-B601-270DDB27BCB4}"/>
                </a:ext>
              </a:extLst>
            </p:cNvPr>
            <p:cNvPicPr>
              <a:picLocks noChangeAspect="1"/>
            </p:cNvPicPr>
            <p:nvPr/>
          </p:nvPicPr>
          <p:blipFill>
            <a:blip r:embed="rId6"/>
            <a:stretch>
              <a:fillRect/>
            </a:stretch>
          </p:blipFill>
          <p:spPr>
            <a:xfrm>
              <a:off x="4162943" y="3576063"/>
              <a:ext cx="2119778" cy="1294319"/>
            </a:xfrm>
            <a:prstGeom prst="rect">
              <a:avLst/>
            </a:prstGeom>
          </p:spPr>
        </p:pic>
        <p:pic>
          <p:nvPicPr>
            <p:cNvPr id="36" name="Picture 35">
              <a:extLst>
                <a:ext uri="{FF2B5EF4-FFF2-40B4-BE49-F238E27FC236}">
                  <a16:creationId xmlns:a16="http://schemas.microsoft.com/office/drawing/2014/main" id="{3ACA560F-827B-4B4A-96D8-FD5CA81C4C73}"/>
                </a:ext>
              </a:extLst>
            </p:cNvPr>
            <p:cNvPicPr>
              <a:picLocks noChangeAspect="1"/>
            </p:cNvPicPr>
            <p:nvPr/>
          </p:nvPicPr>
          <p:blipFill>
            <a:blip r:embed="rId7"/>
            <a:stretch>
              <a:fillRect/>
            </a:stretch>
          </p:blipFill>
          <p:spPr>
            <a:xfrm>
              <a:off x="3503465" y="2102445"/>
              <a:ext cx="587017" cy="2554860"/>
            </a:xfrm>
            <a:prstGeom prst="rect">
              <a:avLst/>
            </a:prstGeom>
          </p:spPr>
        </p:pic>
        <p:grpSp>
          <p:nvGrpSpPr>
            <p:cNvPr id="23" name="Group 22">
              <a:extLst>
                <a:ext uri="{FF2B5EF4-FFF2-40B4-BE49-F238E27FC236}">
                  <a16:creationId xmlns:a16="http://schemas.microsoft.com/office/drawing/2014/main" id="{48DF46DC-7A50-A64D-8E05-EFD1EE1FD31C}"/>
                </a:ext>
              </a:extLst>
            </p:cNvPr>
            <p:cNvGrpSpPr/>
            <p:nvPr/>
          </p:nvGrpSpPr>
          <p:grpSpPr>
            <a:xfrm>
              <a:off x="6045031" y="3610527"/>
              <a:ext cx="1262680" cy="1262680"/>
              <a:chOff x="7626149" y="1444086"/>
              <a:chExt cx="1262680" cy="1262680"/>
            </a:xfrm>
          </p:grpSpPr>
          <p:sp>
            <p:nvSpPr>
              <p:cNvPr id="17" name="TextBox 16">
                <a:extLst>
                  <a:ext uri="{FF2B5EF4-FFF2-40B4-BE49-F238E27FC236}">
                    <a16:creationId xmlns:a16="http://schemas.microsoft.com/office/drawing/2014/main" id="{901470D3-3E57-E0A2-07E0-E5BA714C6603}"/>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18" name="TextBox 17">
                <a:extLst>
                  <a:ext uri="{FF2B5EF4-FFF2-40B4-BE49-F238E27FC236}">
                    <a16:creationId xmlns:a16="http://schemas.microsoft.com/office/drawing/2014/main" id="{84E0BB8C-1E8E-8506-E340-51512EC089C9}"/>
                  </a:ext>
                </a:extLst>
              </p:cNvPr>
              <p:cNvSpPr txBox="1"/>
              <p:nvPr/>
            </p:nvSpPr>
            <p:spPr>
              <a:xfrm>
                <a:off x="7626149" y="1803098"/>
                <a:ext cx="1262680"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4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grpSp>
        <p:grpSp>
          <p:nvGrpSpPr>
            <p:cNvPr id="21" name="Group 20">
              <a:extLst>
                <a:ext uri="{FF2B5EF4-FFF2-40B4-BE49-F238E27FC236}">
                  <a16:creationId xmlns:a16="http://schemas.microsoft.com/office/drawing/2014/main" id="{C1D7ACA4-F6BB-93AC-FDEB-F1EB75B20D14}"/>
                </a:ext>
              </a:extLst>
            </p:cNvPr>
            <p:cNvGrpSpPr/>
            <p:nvPr/>
          </p:nvGrpSpPr>
          <p:grpSpPr>
            <a:xfrm>
              <a:off x="6046332" y="1883078"/>
              <a:ext cx="1262680" cy="1262680"/>
              <a:chOff x="2972472" y="1446554"/>
              <a:chExt cx="1262680" cy="1262680"/>
            </a:xfrm>
          </p:grpSpPr>
          <p:sp>
            <p:nvSpPr>
              <p:cNvPr id="19" name="TextBox 18">
                <a:extLst>
                  <a:ext uri="{FF2B5EF4-FFF2-40B4-BE49-F238E27FC236}">
                    <a16:creationId xmlns:a16="http://schemas.microsoft.com/office/drawing/2014/main" id="{596AA273-8D5F-8866-7126-7D61C0129796}"/>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20" name="TextBox 19">
                <a:extLst>
                  <a:ext uri="{FF2B5EF4-FFF2-40B4-BE49-F238E27FC236}">
                    <a16:creationId xmlns:a16="http://schemas.microsoft.com/office/drawing/2014/main" id="{7D135676-0843-CAE7-E575-61205F799851}"/>
                  </a:ext>
                </a:extLst>
              </p:cNvPr>
              <p:cNvSpPr txBox="1"/>
              <p:nvPr/>
            </p:nvSpPr>
            <p:spPr>
              <a:xfrm>
                <a:off x="2972472" y="1941017"/>
                <a:ext cx="1262680"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Baseline</a:t>
                </a:r>
              </a:p>
            </p:txBody>
          </p:sp>
        </p:grpSp>
      </p:grpSp>
      <p:sp>
        <p:nvSpPr>
          <p:cNvPr id="22" name="Text Placeholder 5">
            <a:extLst>
              <a:ext uri="{FF2B5EF4-FFF2-40B4-BE49-F238E27FC236}">
                <a16:creationId xmlns:a16="http://schemas.microsoft.com/office/drawing/2014/main" id="{7B6DB531-0A5C-D462-D0E7-15D8AF2AE122}"/>
              </a:ext>
            </a:extLst>
          </p:cNvPr>
          <p:cNvSpPr>
            <a:spLocks noGrp="1"/>
          </p:cNvSpPr>
          <p:nvPr>
            <p:ph type="body" sz="quarter" idx="23"/>
          </p:nvPr>
        </p:nvSpPr>
        <p:spPr>
          <a:xfrm>
            <a:off x="302398" y="6093396"/>
            <a:ext cx="7200000" cy="116604"/>
          </a:xfrm>
        </p:spPr>
        <p:txBody>
          <a:bodyPr/>
          <a:lstStyle/>
          <a:p>
            <a:r>
              <a:rPr lang="en-US" b="1"/>
              <a:t>Clinical study No. 3: </a:t>
            </a:r>
            <a:r>
              <a:rPr lang="en-US"/>
              <a:t>Results on 21-35 </a:t>
            </a:r>
            <a:r>
              <a:rPr lang="en-US" err="1"/>
              <a:t>y.o</a:t>
            </a:r>
            <a:r>
              <a:rPr lang="en-US"/>
              <a:t>. group - Graphs: Mean delta for all volunteers is shown</a:t>
            </a:r>
          </a:p>
          <a:p>
            <a:endParaRPr lang="en-US"/>
          </a:p>
        </p:txBody>
      </p:sp>
      <p:grpSp>
        <p:nvGrpSpPr>
          <p:cNvPr id="6" name="Group 5">
            <a:extLst>
              <a:ext uri="{FF2B5EF4-FFF2-40B4-BE49-F238E27FC236}">
                <a16:creationId xmlns:a16="http://schemas.microsoft.com/office/drawing/2014/main" id="{4B650A32-9697-2B39-AF81-F5C1A7DB2297}"/>
              </a:ext>
            </a:extLst>
          </p:cNvPr>
          <p:cNvGrpSpPr/>
          <p:nvPr/>
        </p:nvGrpSpPr>
        <p:grpSpPr>
          <a:xfrm>
            <a:off x="302400" y="1600906"/>
            <a:ext cx="2627522" cy="3893136"/>
            <a:chOff x="302400" y="1600906"/>
            <a:chExt cx="2627522" cy="3893136"/>
          </a:xfrm>
        </p:grpSpPr>
        <p:pic>
          <p:nvPicPr>
            <p:cNvPr id="26" name="Picture 25">
              <a:extLst>
                <a:ext uri="{FF2B5EF4-FFF2-40B4-BE49-F238E27FC236}">
                  <a16:creationId xmlns:a16="http://schemas.microsoft.com/office/drawing/2014/main" id="{4416599D-33A2-4292-B744-F10EF76EA058}"/>
                </a:ext>
              </a:extLst>
            </p:cNvPr>
            <p:cNvPicPr>
              <a:picLocks noChangeAspect="1"/>
            </p:cNvPicPr>
            <p:nvPr/>
          </p:nvPicPr>
          <p:blipFill>
            <a:blip r:embed="rId8">
              <a:extLst>
                <a:ext uri="{96DAC541-7B7A-43D3-8B79-37D633B846F1}">
                  <asvg:svgBlip xmlns:asvg="http://schemas.microsoft.com/office/drawing/2016/SVG/main" r:embed="rId9"/>
                </a:ext>
              </a:extLst>
            </a:blip>
            <a:srcRect l="-485" t="-6" r="37913"/>
            <a:stretch/>
          </p:blipFill>
          <p:spPr>
            <a:xfrm>
              <a:off x="302400" y="1622678"/>
              <a:ext cx="2627522" cy="3871364"/>
            </a:xfrm>
            <a:prstGeom prst="rect">
              <a:avLst/>
            </a:prstGeom>
          </p:spPr>
        </p:pic>
        <p:sp>
          <p:nvSpPr>
            <p:cNvPr id="5" name="Rectangle 4">
              <a:extLst>
                <a:ext uri="{FF2B5EF4-FFF2-40B4-BE49-F238E27FC236}">
                  <a16:creationId xmlns:a16="http://schemas.microsoft.com/office/drawing/2014/main" id="{723E729A-ED9C-5984-5F0A-2B7226C469A1}"/>
                </a:ext>
              </a:extLst>
            </p:cNvPr>
            <p:cNvSpPr/>
            <p:nvPr/>
          </p:nvSpPr>
          <p:spPr>
            <a:xfrm>
              <a:off x="1676400" y="1600906"/>
              <a:ext cx="957943" cy="1965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21826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78">
            <a:extLst>
              <a:ext uri="{FF2B5EF4-FFF2-40B4-BE49-F238E27FC236}">
                <a16:creationId xmlns:a16="http://schemas.microsoft.com/office/drawing/2014/main" id="{3F3E983A-D241-444B-878A-688BA47C23FD}"/>
              </a:ext>
            </a:extLst>
          </p:cNvPr>
          <p:cNvPicPr>
            <a:picLocks noChangeAspect="1"/>
          </p:cNvPicPr>
          <p:nvPr/>
        </p:nvPicPr>
        <p:blipFill>
          <a:blip r:embed="rId3"/>
          <a:stretch>
            <a:fillRect/>
          </a:stretch>
        </p:blipFill>
        <p:spPr>
          <a:xfrm>
            <a:off x="279206" y="1811163"/>
            <a:ext cx="6151397" cy="4285859"/>
          </a:xfrm>
          <a:prstGeom prst="rect">
            <a:avLst/>
          </a:prstGeom>
        </p:spPr>
      </p:pic>
      <p:sp>
        <p:nvSpPr>
          <p:cNvPr id="47" name="Title 3">
            <a:extLst>
              <a:ext uri="{FF2B5EF4-FFF2-40B4-BE49-F238E27FC236}">
                <a16:creationId xmlns:a16="http://schemas.microsoft.com/office/drawing/2014/main" id="{7D6F99AD-FDBD-49BD-B18B-295AB318F43E}"/>
              </a:ext>
            </a:extLst>
          </p:cNvPr>
          <p:cNvSpPr>
            <a:spLocks noGrp="1"/>
          </p:cNvSpPr>
          <p:nvPr>
            <p:ph type="title"/>
          </p:nvPr>
        </p:nvSpPr>
        <p:spPr>
          <a:xfrm>
            <a:off x="302400" y="302400"/>
            <a:ext cx="11587200" cy="351315"/>
          </a:xfrm>
        </p:spPr>
        <p:txBody>
          <a:bodyPr/>
          <a:lstStyle/>
          <a:p>
            <a:r>
              <a:rPr lang="en-GB" sz="2000"/>
              <a:t>Stay younger for longer! </a:t>
            </a:r>
            <a:br>
              <a:rPr lang="en-GB"/>
            </a:br>
            <a:r>
              <a:rPr lang="en-GB" sz="2000"/>
              <a:t>SYN</a:t>
            </a:r>
            <a:r>
              <a:rPr lang="en-GB" sz="2000" b="0"/>
              <a:t>®</a:t>
            </a:r>
            <a:r>
              <a:rPr lang="en-GB" sz="2000"/>
              <a:t>-AKE can delay wrinkles’ appearance up to 5 years, for tangible visible improvements</a:t>
            </a:r>
            <a:endParaRPr lang="en-US" sz="2000"/>
          </a:p>
        </p:txBody>
      </p:sp>
      <p:sp>
        <p:nvSpPr>
          <p:cNvPr id="5" name="Slide Number Placeholder 4">
            <a:extLst>
              <a:ext uri="{FF2B5EF4-FFF2-40B4-BE49-F238E27FC236}">
                <a16:creationId xmlns:a16="http://schemas.microsoft.com/office/drawing/2014/main" id="{EA8D4A13-ACED-4049-B585-8E41621862D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6" name="Text Placeholder 2">
            <a:extLst>
              <a:ext uri="{FF2B5EF4-FFF2-40B4-BE49-F238E27FC236}">
                <a16:creationId xmlns:a16="http://schemas.microsoft.com/office/drawing/2014/main" id="{373D1CC8-616F-48CB-94D0-AEDF83A9FAD5}"/>
              </a:ext>
            </a:extLst>
          </p:cNvPr>
          <p:cNvSpPr>
            <a:spLocks noGrp="1"/>
          </p:cNvSpPr>
          <p:nvPr>
            <p:ph type="body" idx="11"/>
          </p:nvPr>
        </p:nvSpPr>
        <p:spPr>
          <a:xfrm>
            <a:off x="302400" y="964841"/>
            <a:ext cx="11587200" cy="288767"/>
          </a:xfrm>
        </p:spPr>
        <p:txBody>
          <a:bodyPr/>
          <a:lstStyle/>
          <a:p>
            <a:r>
              <a:rPr lang="en-GB"/>
              <a:t>Quantification of 1 month of product application</a:t>
            </a:r>
          </a:p>
        </p:txBody>
      </p:sp>
      <p:sp>
        <p:nvSpPr>
          <p:cNvPr id="24" name="Text Placeholder 27">
            <a:extLst>
              <a:ext uri="{FF2B5EF4-FFF2-40B4-BE49-F238E27FC236}">
                <a16:creationId xmlns:a16="http://schemas.microsoft.com/office/drawing/2014/main" id="{800F7E81-932D-8E45-4CDB-820AE190B012}"/>
              </a:ext>
            </a:extLst>
          </p:cNvPr>
          <p:cNvSpPr>
            <a:spLocks noGrp="1"/>
          </p:cNvSpPr>
          <p:nvPr>
            <p:ph type="body" sz="quarter" idx="23"/>
          </p:nvPr>
        </p:nvSpPr>
        <p:spPr>
          <a:xfrm>
            <a:off x="302398" y="6093396"/>
            <a:ext cx="4176000" cy="116604"/>
          </a:xfrm>
        </p:spPr>
        <p:txBody>
          <a:bodyPr/>
          <a:lstStyle/>
          <a:p>
            <a:r>
              <a:rPr lang="en-GB"/>
              <a:t>Assumption based on linear extrapolation of dsm-firmenich </a:t>
            </a:r>
            <a:r>
              <a:rPr lang="en-GB" i="1"/>
              <a:t>in vivo </a:t>
            </a:r>
            <a:r>
              <a:rPr lang="en-GB"/>
              <a:t>study results</a:t>
            </a:r>
          </a:p>
        </p:txBody>
      </p:sp>
      <p:sp>
        <p:nvSpPr>
          <p:cNvPr id="35" name="Rectangle 34">
            <a:extLst>
              <a:ext uri="{FF2B5EF4-FFF2-40B4-BE49-F238E27FC236}">
                <a16:creationId xmlns:a16="http://schemas.microsoft.com/office/drawing/2014/main" id="{B48279D6-3F2B-0049-A50B-3B363B3F0C5F}"/>
              </a:ext>
            </a:extLst>
          </p:cNvPr>
          <p:cNvSpPr/>
          <p:nvPr/>
        </p:nvSpPr>
        <p:spPr>
          <a:xfrm>
            <a:off x="1644012" y="4515341"/>
            <a:ext cx="356904" cy="835367"/>
          </a:xfrm>
          <a:prstGeom prst="rect">
            <a:avLst/>
          </a:prstGeom>
          <a:solidFill>
            <a:srgbClr val="E7D7CF"/>
          </a:solidFill>
          <a:ln w="28575">
            <a:solidFill>
              <a:srgbClr val="9138B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12" tIns="45656" rIns="91312" bIns="4565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797" b="0" i="0" u="none" strike="noStrike" kern="1200" cap="none" spc="0" normalizeH="0" baseline="0" noProof="0" err="1">
              <a:ln>
                <a:noFill/>
              </a:ln>
              <a:solidFill>
                <a:srgbClr val="000000"/>
              </a:solidFill>
              <a:effectLst/>
              <a:uLnTx/>
              <a:uFillTx/>
              <a:latin typeface="Fira Sans"/>
              <a:ea typeface="+mn-ea"/>
              <a:cs typeface="+mn-cs"/>
            </a:endParaRPr>
          </a:p>
        </p:txBody>
      </p:sp>
      <p:cxnSp>
        <p:nvCxnSpPr>
          <p:cNvPr id="43" name="Straight Connector 42">
            <a:extLst>
              <a:ext uri="{FF2B5EF4-FFF2-40B4-BE49-F238E27FC236}">
                <a16:creationId xmlns:a16="http://schemas.microsoft.com/office/drawing/2014/main" id="{22B550EF-C70A-4ACB-8AE0-D0C9487F921E}"/>
              </a:ext>
            </a:extLst>
          </p:cNvPr>
          <p:cNvCxnSpPr>
            <a:cxnSpLocks/>
          </p:cNvCxnSpPr>
          <p:nvPr/>
        </p:nvCxnSpPr>
        <p:spPr>
          <a:xfrm>
            <a:off x="3055182" y="4021483"/>
            <a:ext cx="0" cy="1354923"/>
          </a:xfrm>
          <a:prstGeom prst="line">
            <a:avLst/>
          </a:prstGeom>
          <a:ln w="19050">
            <a:solidFill>
              <a:srgbClr val="9138B0"/>
            </a:solidFill>
            <a:prstDash val="dash"/>
          </a:ln>
        </p:spPr>
        <p:style>
          <a:lnRef idx="1">
            <a:schemeClr val="accent1"/>
          </a:lnRef>
          <a:fillRef idx="0">
            <a:schemeClr val="accent1"/>
          </a:fillRef>
          <a:effectRef idx="0">
            <a:schemeClr val="accent1"/>
          </a:effectRef>
          <a:fontRef idx="minor">
            <a:schemeClr val="tx1"/>
          </a:fontRef>
        </p:style>
      </p:cxnSp>
      <p:sp>
        <p:nvSpPr>
          <p:cNvPr id="48" name="object 20">
            <a:extLst>
              <a:ext uri="{FF2B5EF4-FFF2-40B4-BE49-F238E27FC236}">
                <a16:creationId xmlns:a16="http://schemas.microsoft.com/office/drawing/2014/main" id="{36B0EB9C-771F-4BD1-A0FF-6B156C8B8180}"/>
              </a:ext>
            </a:extLst>
          </p:cNvPr>
          <p:cNvSpPr txBox="1"/>
          <p:nvPr/>
        </p:nvSpPr>
        <p:spPr>
          <a:xfrm>
            <a:off x="302400" y="1342800"/>
            <a:ext cx="11478490" cy="19749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200" b="1" i="0" u="none" strike="noStrike" kern="1200" cap="none" spc="25" normalizeH="0" baseline="0" noProof="0">
                <a:ln>
                  <a:noFill/>
                </a:ln>
                <a:solidFill>
                  <a:prstClr val="black"/>
                </a:solidFill>
                <a:effectLst/>
                <a:uLnTx/>
                <a:uFillTx/>
                <a:latin typeface="DM Sans"/>
                <a:ea typeface="+mn-ea"/>
                <a:cs typeface="Fira Sans"/>
              </a:rPr>
              <a:t>Assumption: </a:t>
            </a:r>
            <a:r>
              <a:rPr kumimoji="0" lang="en-US" sz="1200" b="0" i="0" u="none" strike="noStrike" kern="1200" cap="none" spc="25" normalizeH="0" baseline="0" noProof="0">
                <a:ln>
                  <a:noFill/>
                </a:ln>
                <a:solidFill>
                  <a:prstClr val="black"/>
                </a:solidFill>
                <a:effectLst/>
                <a:uLnTx/>
                <a:uFillTx/>
                <a:latin typeface="DM Sans"/>
                <a:ea typeface="+mn-ea"/>
                <a:cs typeface="Fira Sans"/>
              </a:rPr>
              <a:t>linear yearly wrinkles’ progression (simplification)</a:t>
            </a:r>
            <a:endParaRPr kumimoji="0" lang="en-GB" sz="1200" b="0" i="0" u="none" strike="noStrike" kern="1200" cap="none" spc="10" normalizeH="0" baseline="0" noProof="0">
              <a:ln>
                <a:noFill/>
              </a:ln>
              <a:solidFill>
                <a:prstClr val="black"/>
              </a:solidFill>
              <a:effectLst/>
              <a:uLnTx/>
              <a:uFillTx/>
              <a:latin typeface="DM Sans"/>
              <a:ea typeface="+mn-ea"/>
              <a:cs typeface="+mn-cs"/>
            </a:endParaRPr>
          </a:p>
        </p:txBody>
      </p:sp>
      <p:sp>
        <p:nvSpPr>
          <p:cNvPr id="66" name="Text Placeholder 2">
            <a:extLst>
              <a:ext uri="{FF2B5EF4-FFF2-40B4-BE49-F238E27FC236}">
                <a16:creationId xmlns:a16="http://schemas.microsoft.com/office/drawing/2014/main" id="{D8B1DC1B-1D7E-47FB-B1F6-B2B734B87B2F}"/>
              </a:ext>
            </a:extLst>
          </p:cNvPr>
          <p:cNvSpPr txBox="1">
            <a:spLocks/>
          </p:cNvSpPr>
          <p:nvPr/>
        </p:nvSpPr>
        <p:spPr bwMode="white">
          <a:xfrm>
            <a:off x="7038964" y="4623851"/>
            <a:ext cx="1325395" cy="738664"/>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400" b="0" i="1"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1800" b="0" i="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sng" strike="noStrike" kern="1200" cap="none" spc="0" normalizeH="0" baseline="0" noProof="0">
                <a:ln>
                  <a:noFill/>
                </a:ln>
                <a:solidFill>
                  <a:srgbClr val="9138B0"/>
                </a:solidFill>
                <a:effectLst/>
                <a:uLnTx/>
                <a:uFillTx/>
                <a:latin typeface="DM Sans"/>
                <a:ea typeface="+mn-ea"/>
                <a:cs typeface="+mn-cs"/>
              </a:rPr>
              <a:t>Below threshold</a:t>
            </a:r>
            <a:r>
              <a:rPr kumimoji="0" lang="en-GB" sz="1200" b="0" i="0" u="none" strike="noStrike" kern="1200" cap="none" spc="0" normalizeH="0" baseline="0" noProof="0">
                <a:ln>
                  <a:noFill/>
                </a:ln>
                <a:solidFill>
                  <a:srgbClr val="9138B0"/>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9138B0"/>
                </a:solidFill>
                <a:effectLst/>
                <a:uLnTx/>
                <a:uFillTx/>
                <a:latin typeface="DM Sans"/>
                <a:ea typeface="+mn-ea"/>
                <a:cs typeface="+mn-cs"/>
              </a:rPr>
              <a:t>w</a:t>
            </a:r>
            <a:r>
              <a:rPr kumimoji="0" lang="en-GB" sz="1200" b="0" i="0" u="none" strike="noStrike" kern="1200" cap="none" spc="0" normalizeH="0" baseline="0" noProof="0" err="1">
                <a:ln>
                  <a:noFill/>
                </a:ln>
                <a:solidFill>
                  <a:srgbClr val="9138B0"/>
                </a:solidFill>
                <a:effectLst/>
                <a:uLnTx/>
                <a:uFillTx/>
                <a:latin typeface="DM Sans"/>
                <a:ea typeface="+mn-ea"/>
                <a:cs typeface="+mn-cs"/>
              </a:rPr>
              <a:t>rinkles</a:t>
            </a:r>
            <a:r>
              <a:rPr kumimoji="0" lang="en-GB" sz="1200" b="0" i="0" u="none" strike="noStrike" kern="1200" cap="none" spc="0" normalizeH="0" baseline="0" noProof="0">
                <a:ln>
                  <a:noFill/>
                </a:ln>
                <a:solidFill>
                  <a:srgbClr val="9138B0"/>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9138B0"/>
                </a:solidFill>
                <a:effectLst/>
                <a:uLnTx/>
                <a:uFillTx/>
                <a:latin typeface="DM Sans"/>
                <a:ea typeface="+mn-ea"/>
                <a:cs typeface="+mn-cs"/>
              </a:rPr>
              <a:t>are measurable but not visible</a:t>
            </a:r>
          </a:p>
        </p:txBody>
      </p:sp>
      <p:sp>
        <p:nvSpPr>
          <p:cNvPr id="68" name="Text Placeholder 2">
            <a:extLst>
              <a:ext uri="{FF2B5EF4-FFF2-40B4-BE49-F238E27FC236}">
                <a16:creationId xmlns:a16="http://schemas.microsoft.com/office/drawing/2014/main" id="{85C4BF13-B367-49C9-A10B-D2DFE597A67D}"/>
              </a:ext>
            </a:extLst>
          </p:cNvPr>
          <p:cNvSpPr txBox="1">
            <a:spLocks/>
          </p:cNvSpPr>
          <p:nvPr/>
        </p:nvSpPr>
        <p:spPr bwMode="white">
          <a:xfrm>
            <a:off x="7038964" y="2690336"/>
            <a:ext cx="1325395" cy="738664"/>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400" b="0" i="1"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1800" b="0" i="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sng" strike="noStrike" kern="1200" cap="none" spc="0" normalizeH="0" baseline="0" noProof="0">
                <a:ln>
                  <a:noFill/>
                </a:ln>
                <a:solidFill>
                  <a:srgbClr val="000000"/>
                </a:solidFill>
                <a:effectLst/>
                <a:uLnTx/>
                <a:uFillTx/>
                <a:latin typeface="DM Sans"/>
                <a:ea typeface="+mn-ea"/>
                <a:cs typeface="+mn-cs"/>
              </a:rPr>
              <a:t>Above threshold</a:t>
            </a:r>
            <a:r>
              <a:rPr kumimoji="0" lang="en-GB" sz="1200" b="0" i="0" u="none" strike="noStrike" kern="1200" cap="none" spc="0" normalizeH="0" baseline="0" noProof="0">
                <a:ln>
                  <a:noFill/>
                </a:ln>
                <a:solidFill>
                  <a:srgbClr val="000000"/>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000000"/>
                </a:solidFill>
                <a:effectLst/>
                <a:uLnTx/>
                <a:uFillTx/>
                <a:latin typeface="DM Sans"/>
                <a:ea typeface="+mn-ea"/>
                <a:cs typeface="+mn-cs"/>
              </a:rPr>
              <a:t>w</a:t>
            </a:r>
            <a:r>
              <a:rPr kumimoji="0" lang="en-GB" sz="1200" b="0" i="0" u="none" strike="noStrike" kern="1200" cap="none" spc="0" normalizeH="0" baseline="0" noProof="0" err="1">
                <a:ln>
                  <a:noFill/>
                </a:ln>
                <a:solidFill>
                  <a:srgbClr val="000000"/>
                </a:solidFill>
                <a:effectLst/>
                <a:uLnTx/>
                <a:uFillTx/>
                <a:latin typeface="DM Sans"/>
                <a:ea typeface="+mn-ea"/>
                <a:cs typeface="+mn-cs"/>
              </a:rPr>
              <a:t>rinkles</a:t>
            </a:r>
            <a:r>
              <a:rPr kumimoji="0" lang="en-GB" sz="1200" b="0" i="0" u="none" strike="noStrike" kern="1200" cap="none" spc="0" normalizeH="0" baseline="0" noProof="0">
                <a:ln>
                  <a:noFill/>
                </a:ln>
                <a:solidFill>
                  <a:srgbClr val="000000"/>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000000"/>
                </a:solidFill>
                <a:effectLst/>
                <a:uLnTx/>
                <a:uFillTx/>
                <a:latin typeface="DM Sans"/>
                <a:ea typeface="+mn-ea"/>
                <a:cs typeface="+mn-cs"/>
              </a:rPr>
              <a:t>are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000000"/>
                </a:solidFill>
                <a:effectLst/>
                <a:uLnTx/>
                <a:uFillTx/>
                <a:latin typeface="DM Sans"/>
                <a:ea typeface="+mn-ea"/>
                <a:cs typeface="+mn-cs"/>
              </a:rPr>
              <a:t>visible</a:t>
            </a:r>
          </a:p>
        </p:txBody>
      </p:sp>
      <p:cxnSp>
        <p:nvCxnSpPr>
          <p:cNvPr id="51" name="Straight Connector 50">
            <a:extLst>
              <a:ext uri="{FF2B5EF4-FFF2-40B4-BE49-F238E27FC236}">
                <a16:creationId xmlns:a16="http://schemas.microsoft.com/office/drawing/2014/main" id="{50F254F8-2692-4687-880A-AA58541971FE}"/>
              </a:ext>
            </a:extLst>
          </p:cNvPr>
          <p:cNvCxnSpPr>
            <a:cxnSpLocks/>
          </p:cNvCxnSpPr>
          <p:nvPr/>
        </p:nvCxnSpPr>
        <p:spPr>
          <a:xfrm>
            <a:off x="2421771" y="4009760"/>
            <a:ext cx="0" cy="135492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43841DA2-F613-4E5C-9413-1AF63478B108}"/>
              </a:ext>
            </a:extLst>
          </p:cNvPr>
          <p:cNvSpPr txBox="1"/>
          <p:nvPr/>
        </p:nvSpPr>
        <p:spPr>
          <a:xfrm>
            <a:off x="2261051" y="5434046"/>
            <a:ext cx="338554" cy="276999"/>
          </a:xfrm>
          <a:prstGeom prst="rect">
            <a:avLst/>
          </a:prstGeom>
          <a:noFill/>
        </p:spPr>
        <p:txBody>
          <a:bodyPr wrap="none" rtlCol="0">
            <a:spAutoFit/>
          </a:bodyPr>
          <a:lstStyle/>
          <a:p>
            <a:pPr marL="0" marR="0" lvl="0" indent="0" algn="l" defTabSz="913077" rtl="0" eaLnBrk="1" fontAlgn="auto" latinLnBrk="0" hangingPunct="1">
              <a:lnSpc>
                <a:spcPct val="100000"/>
              </a:lnSpc>
              <a:spcBef>
                <a:spcPts val="0"/>
              </a:spcBef>
              <a:spcAft>
                <a:spcPts val="0"/>
              </a:spcAft>
              <a:buClrTx/>
              <a:buSzTx/>
              <a:buFontTx/>
              <a:buNone/>
              <a:tabLst/>
              <a:defRPr/>
            </a:pPr>
            <a:r>
              <a:rPr kumimoji="0" lang="de-CH" sz="1200" b="0" i="0" u="none" strike="noStrike" kern="1200" cap="none" spc="0" normalizeH="0" baseline="0" noProof="0">
                <a:ln>
                  <a:noFill/>
                </a:ln>
                <a:solidFill>
                  <a:srgbClr val="4F626B"/>
                </a:solidFill>
                <a:effectLst/>
                <a:uLnTx/>
                <a:uFillTx/>
                <a:latin typeface="Fira Sans"/>
                <a:ea typeface="+mn-ea"/>
                <a:cs typeface="+mn-cs"/>
              </a:rPr>
              <a:t>35</a:t>
            </a:r>
          </a:p>
        </p:txBody>
      </p:sp>
      <p:cxnSp>
        <p:nvCxnSpPr>
          <p:cNvPr id="50" name="Straight Arrow Connector 49">
            <a:extLst>
              <a:ext uri="{FF2B5EF4-FFF2-40B4-BE49-F238E27FC236}">
                <a16:creationId xmlns:a16="http://schemas.microsoft.com/office/drawing/2014/main" id="{BD13ED5B-AED1-40B6-9382-C6742387349E}"/>
              </a:ext>
            </a:extLst>
          </p:cNvPr>
          <p:cNvCxnSpPr>
            <a:cxnSpLocks/>
          </p:cNvCxnSpPr>
          <p:nvPr/>
        </p:nvCxnSpPr>
        <p:spPr>
          <a:xfrm flipV="1">
            <a:off x="2429792" y="3998655"/>
            <a:ext cx="599791" cy="1"/>
          </a:xfrm>
          <a:prstGeom prst="straightConnector1">
            <a:avLst/>
          </a:prstGeom>
          <a:ln w="38100">
            <a:solidFill>
              <a:srgbClr val="A46B7B"/>
            </a:solidFill>
            <a:tailEnd type="triangle"/>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9C86234F-71F8-4ED7-92AC-A12CB4403D6C}"/>
              </a:ext>
            </a:extLst>
          </p:cNvPr>
          <p:cNvSpPr/>
          <p:nvPr/>
        </p:nvSpPr>
        <p:spPr>
          <a:xfrm>
            <a:off x="5447315" y="2937022"/>
            <a:ext cx="453733" cy="2425493"/>
          </a:xfrm>
          <a:prstGeom prst="rect">
            <a:avLst/>
          </a:prstGeom>
          <a:solidFill>
            <a:srgbClr val="CBE7F5"/>
          </a:solidFill>
          <a:ln w="28575">
            <a:solidFill>
              <a:srgbClr val="9138B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12" tIns="45656" rIns="91312" bIns="4565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797" b="0" i="0" u="none" strike="noStrike" kern="1200" cap="none" spc="0" normalizeH="0" baseline="0" noProof="0" err="1">
              <a:ln>
                <a:noFill/>
              </a:ln>
              <a:solidFill>
                <a:srgbClr val="000000"/>
              </a:solidFill>
              <a:effectLst/>
              <a:uLnTx/>
              <a:uFillTx/>
              <a:latin typeface="Fira Sans"/>
              <a:ea typeface="+mn-ea"/>
              <a:cs typeface="+mn-cs"/>
            </a:endParaRPr>
          </a:p>
        </p:txBody>
      </p:sp>
      <p:cxnSp>
        <p:nvCxnSpPr>
          <p:cNvPr id="52" name="Straight Connector 51">
            <a:extLst>
              <a:ext uri="{FF2B5EF4-FFF2-40B4-BE49-F238E27FC236}">
                <a16:creationId xmlns:a16="http://schemas.microsoft.com/office/drawing/2014/main" id="{D17F383A-E66B-40F5-8E37-63D38BDD2D63}"/>
              </a:ext>
            </a:extLst>
          </p:cNvPr>
          <p:cNvCxnSpPr>
            <a:cxnSpLocks/>
          </p:cNvCxnSpPr>
          <p:nvPr/>
        </p:nvCxnSpPr>
        <p:spPr>
          <a:xfrm>
            <a:off x="1212859" y="3998655"/>
            <a:ext cx="5011463" cy="0"/>
          </a:xfrm>
          <a:prstGeom prst="line">
            <a:avLst/>
          </a:prstGeom>
          <a:ln w="6350">
            <a:solidFill>
              <a:srgbClr val="4F626B"/>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0F2160BA-44F0-4B79-89CF-9795C5C5B49B}"/>
              </a:ext>
            </a:extLst>
          </p:cNvPr>
          <p:cNvCxnSpPr>
            <a:cxnSpLocks/>
          </p:cNvCxnSpPr>
          <p:nvPr/>
        </p:nvCxnSpPr>
        <p:spPr>
          <a:xfrm flipV="1">
            <a:off x="2036313" y="2936716"/>
            <a:ext cx="3378264" cy="1522149"/>
          </a:xfrm>
          <a:prstGeom prst="straightConnector1">
            <a:avLst/>
          </a:prstGeom>
          <a:noFill/>
          <a:ln w="19050" cap="flat" cmpd="sng" algn="ctr">
            <a:solidFill>
              <a:srgbClr val="9138B0"/>
            </a:solidFill>
            <a:prstDash val="solid"/>
            <a:tailEnd type="triangle"/>
          </a:ln>
          <a:effectLst/>
        </p:spPr>
      </p:cxnSp>
      <p:sp>
        <p:nvSpPr>
          <p:cNvPr id="82" name="TextBox 81">
            <a:extLst>
              <a:ext uri="{FF2B5EF4-FFF2-40B4-BE49-F238E27FC236}">
                <a16:creationId xmlns:a16="http://schemas.microsoft.com/office/drawing/2014/main" id="{51634000-E193-4552-B462-89E99BC827FF}"/>
              </a:ext>
            </a:extLst>
          </p:cNvPr>
          <p:cNvSpPr txBox="1"/>
          <p:nvPr/>
        </p:nvSpPr>
        <p:spPr>
          <a:xfrm rot="20183663">
            <a:off x="4026749" y="2940449"/>
            <a:ext cx="1536025" cy="276871"/>
          </a:xfrm>
          <a:prstGeom prst="rect">
            <a:avLst/>
          </a:prstGeom>
          <a:noFill/>
        </p:spPr>
        <p:txBody>
          <a:bodyPr wrap="square" rtlCol="0">
            <a:spAutoFit/>
          </a:bodyPr>
          <a:lstStyle/>
          <a:p>
            <a:pPr marL="0" marR="0" lvl="0" indent="0" algn="l" defTabSz="913077" rtl="0" eaLnBrk="1" fontAlgn="auto" latinLnBrk="0" hangingPunct="1">
              <a:lnSpc>
                <a:spcPct val="100000"/>
              </a:lnSpc>
              <a:spcBef>
                <a:spcPts val="0"/>
              </a:spcBef>
              <a:spcAft>
                <a:spcPts val="0"/>
              </a:spcAft>
              <a:buClrTx/>
              <a:buSzTx/>
              <a:buFontTx/>
              <a:buNone/>
              <a:tabLst/>
              <a:defRPr/>
            </a:pPr>
            <a:r>
              <a:rPr kumimoji="0" lang="de-CH" sz="1199" b="0" i="0" u="none" strike="noStrike" kern="1200" cap="none" spc="0" normalizeH="0" baseline="0" noProof="0">
                <a:ln>
                  <a:noFill/>
                </a:ln>
                <a:solidFill>
                  <a:srgbClr val="9138B0"/>
                </a:solidFill>
                <a:effectLst/>
                <a:uLnTx/>
                <a:uFillTx/>
                <a:latin typeface="DM Sans"/>
                <a:ea typeface="+mn-ea"/>
                <a:cs typeface="+mn-cs"/>
              </a:rPr>
              <a:t>w/ 4% SYN</a:t>
            </a:r>
            <a:r>
              <a:rPr kumimoji="0" lang="de-CH" sz="1199" b="0" i="0" u="none" strike="noStrike" kern="1200" cap="none" spc="0" normalizeH="0" baseline="0" noProof="0">
                <a:ln>
                  <a:noFill/>
                </a:ln>
                <a:solidFill>
                  <a:srgbClr val="9138B0"/>
                </a:solidFill>
                <a:effectLst/>
                <a:uLnTx/>
                <a:uFillTx/>
                <a:latin typeface="DM Sans"/>
                <a:ea typeface="Fira Sans Medium" panose="020B0603050000020004" pitchFamily="34" charset="0"/>
                <a:cs typeface="+mn-cs"/>
              </a:rPr>
              <a:t>®</a:t>
            </a:r>
            <a:r>
              <a:rPr kumimoji="0" lang="de-CH" sz="1199" b="0" i="0" u="none" strike="noStrike" kern="1200" cap="none" spc="0" normalizeH="0" baseline="0" noProof="0">
                <a:ln>
                  <a:noFill/>
                </a:ln>
                <a:solidFill>
                  <a:srgbClr val="9138B0"/>
                </a:solidFill>
                <a:effectLst/>
                <a:uLnTx/>
                <a:uFillTx/>
                <a:latin typeface="DM Sans"/>
                <a:ea typeface="+mn-ea"/>
                <a:cs typeface="+mn-cs"/>
              </a:rPr>
              <a:t>-AKE</a:t>
            </a:r>
          </a:p>
        </p:txBody>
      </p:sp>
      <p:pic>
        <p:nvPicPr>
          <p:cNvPr id="26" name="Graphic 25">
            <a:extLst>
              <a:ext uri="{FF2B5EF4-FFF2-40B4-BE49-F238E27FC236}">
                <a16:creationId xmlns:a16="http://schemas.microsoft.com/office/drawing/2014/main" id="{03688E29-0E75-62A0-5D3C-FE64C0127DB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84283" y="3670907"/>
            <a:ext cx="677705" cy="677705"/>
          </a:xfrm>
          <a:prstGeom prst="rect">
            <a:avLst/>
          </a:prstGeom>
        </p:spPr>
      </p:pic>
      <p:sp>
        <p:nvSpPr>
          <p:cNvPr id="27" name="TextBox 26">
            <a:extLst>
              <a:ext uri="{FF2B5EF4-FFF2-40B4-BE49-F238E27FC236}">
                <a16:creationId xmlns:a16="http://schemas.microsoft.com/office/drawing/2014/main" id="{D7F53EF7-BA31-2F56-AF79-182B4E9210D2}"/>
              </a:ext>
            </a:extLst>
          </p:cNvPr>
          <p:cNvSpPr txBox="1"/>
          <p:nvPr/>
        </p:nvSpPr>
        <p:spPr>
          <a:xfrm>
            <a:off x="7047776" y="3789056"/>
            <a:ext cx="1796280" cy="330072"/>
          </a:xfrm>
          <a:prstGeom prst="rect">
            <a:avLst/>
          </a:prstGeom>
          <a:solidFill>
            <a:srgbClr val="EEDBF7"/>
          </a:solidFill>
        </p:spPr>
        <p:txBody>
          <a:bodyPr wrap="squar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Visibility threshold</a:t>
            </a:r>
          </a:p>
        </p:txBody>
      </p:sp>
      <p:sp>
        <p:nvSpPr>
          <p:cNvPr id="28" name="TextBox 27">
            <a:extLst>
              <a:ext uri="{FF2B5EF4-FFF2-40B4-BE49-F238E27FC236}">
                <a16:creationId xmlns:a16="http://schemas.microsoft.com/office/drawing/2014/main" id="{52B1E526-C9E8-C210-3325-4C051DE80C45}"/>
              </a:ext>
            </a:extLst>
          </p:cNvPr>
          <p:cNvSpPr txBox="1"/>
          <p:nvPr/>
        </p:nvSpPr>
        <p:spPr>
          <a:xfrm>
            <a:off x="2216902" y="3623119"/>
            <a:ext cx="968888" cy="307777"/>
          </a:xfrm>
          <a:prstGeom prst="rect">
            <a:avLst/>
          </a:prstGeom>
          <a:solidFill>
            <a:srgbClr val="EEDBF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5 Years</a:t>
            </a:r>
          </a:p>
        </p:txBody>
      </p:sp>
      <p:pic>
        <p:nvPicPr>
          <p:cNvPr id="2" name="Picture 1">
            <a:extLst>
              <a:ext uri="{FF2B5EF4-FFF2-40B4-BE49-F238E27FC236}">
                <a16:creationId xmlns:a16="http://schemas.microsoft.com/office/drawing/2014/main" id="{B533FD2E-AAA5-D121-9DED-EF555835E5B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44056" y="965667"/>
            <a:ext cx="3215159" cy="1959320"/>
          </a:xfrm>
          <a:prstGeom prst="rect">
            <a:avLst/>
          </a:prstGeom>
        </p:spPr>
      </p:pic>
    </p:spTree>
    <p:extLst>
      <p:ext uri="{BB962C8B-B14F-4D97-AF65-F5344CB8AC3E}">
        <p14:creationId xmlns:p14="http://schemas.microsoft.com/office/powerpoint/2010/main" val="308404763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1000"/>
                                        <p:tgtEl>
                                          <p:spTgt spid="35"/>
                                        </p:tgtEl>
                                      </p:cBhvr>
                                    </p:animEffect>
                                  </p:childTnLst>
                                </p:cTn>
                              </p:par>
                              <p:par>
                                <p:cTn id="11" presetID="22" presetClass="entr" presetSubtype="8"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1000"/>
                                        <p:tgtEl>
                                          <p:spTgt spid="4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wipe(left)">
                                      <p:cBhvr>
                                        <p:cTn id="16" dur="1000"/>
                                        <p:tgtEl>
                                          <p:spTgt spid="82"/>
                                        </p:tgtEl>
                                      </p:cBhvr>
                                    </p:animEffect>
                                  </p:childTnLst>
                                </p:cTn>
                              </p:par>
                              <p:par>
                                <p:cTn id="17" presetID="22" presetClass="entr" presetSubtype="8" fill="hold" nodeType="with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wipe(left)">
                                      <p:cBhvr>
                                        <p:cTn id="19" dur="1000"/>
                                        <p:tgtEl>
                                          <p:spTgt spid="8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wipe(left)">
                                      <p:cBhvr>
                                        <p:cTn id="22" dur="1000"/>
                                        <p:tgtEl>
                                          <p:spTgt spid="80"/>
                                        </p:tgtEl>
                                      </p:cBhvr>
                                    </p:animEffect>
                                  </p:childTnLst>
                                </p:cTn>
                              </p:par>
                              <p:par>
                                <p:cTn id="23" presetID="22" presetClass="entr" presetSubtype="8"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80" grpId="0" animBg="1"/>
      <p:bldP spid="82" grpId="0"/>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FDFD6A-F6F2-C89F-7B8D-FCFE423A43AC}"/>
              </a:ext>
            </a:extLst>
          </p:cNvPr>
          <p:cNvSpPr>
            <a:spLocks noGrp="1"/>
          </p:cNvSpPr>
          <p:nvPr>
            <p:ph type="sldNum" sz="quarter" idx="12"/>
          </p:nvPr>
        </p:nvSpPr>
        <p:spPr/>
        <p:txBody>
          <a:bodyPr/>
          <a:lstStyle/>
          <a:p>
            <a:fld id="{5BA3E189-2F3A-42E5-B572-3520703B6186}" type="slidenum">
              <a:rPr lang="en-GB" smtClean="0"/>
              <a:pPr/>
              <a:t>36</a:t>
            </a:fld>
            <a:endParaRPr lang="en-GB"/>
          </a:p>
        </p:txBody>
      </p:sp>
      <p:sp>
        <p:nvSpPr>
          <p:cNvPr id="4" name="Text Placeholder 3">
            <a:extLst>
              <a:ext uri="{FF2B5EF4-FFF2-40B4-BE49-F238E27FC236}">
                <a16:creationId xmlns:a16="http://schemas.microsoft.com/office/drawing/2014/main" id="{E4FC5BF6-9D71-F04C-F134-5F179D31E4A6}"/>
              </a:ext>
            </a:extLst>
          </p:cNvPr>
          <p:cNvSpPr>
            <a:spLocks noGrp="1"/>
          </p:cNvSpPr>
          <p:nvPr>
            <p:ph type="body" sz="quarter" idx="21"/>
          </p:nvPr>
        </p:nvSpPr>
        <p:spPr>
          <a:xfrm>
            <a:off x="141514" y="302400"/>
            <a:ext cx="11481213" cy="900111"/>
          </a:xfrm>
        </p:spPr>
        <p:txBody>
          <a:bodyPr/>
          <a:lstStyle/>
          <a:p>
            <a:r>
              <a:rPr lang="en-US"/>
              <a:t>Efficacy on deep wrinkles</a:t>
            </a:r>
          </a:p>
          <a:p>
            <a:r>
              <a:rPr lang="en-US"/>
              <a:t>40+ </a:t>
            </a:r>
            <a:r>
              <a:rPr lang="en-US" err="1"/>
              <a:t>y.o</a:t>
            </a:r>
            <a:r>
              <a:rPr lang="en-US"/>
              <a:t>.</a:t>
            </a:r>
          </a:p>
        </p:txBody>
      </p:sp>
    </p:spTree>
    <p:extLst>
      <p:ext uri="{BB962C8B-B14F-4D97-AF65-F5344CB8AC3E}">
        <p14:creationId xmlns:p14="http://schemas.microsoft.com/office/powerpoint/2010/main" val="3007119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28D162D-29FE-4376-86C3-C4DC22F33CAF}"/>
              </a:ext>
            </a:extLst>
          </p:cNvPr>
          <p:cNvPicPr>
            <a:picLocks noChangeAspect="1"/>
          </p:cNvPicPr>
          <p:nvPr/>
        </p:nvPicPr>
        <p:blipFill>
          <a:blip r:embed="rId3">
            <a:extLst>
              <a:ext uri="{96DAC541-7B7A-43D3-8B79-37D633B846F1}">
                <asvg:svgBlip xmlns:asvg="http://schemas.microsoft.com/office/drawing/2016/SVG/main" r:embed="rId4"/>
              </a:ext>
            </a:extLst>
          </a:blip>
          <a:srcRect t="-629" b="332"/>
          <a:stretch/>
        </p:blipFill>
        <p:spPr>
          <a:xfrm>
            <a:off x="302397" y="1661354"/>
            <a:ext cx="8353349" cy="3840812"/>
          </a:xfrm>
          <a:prstGeom prst="rect">
            <a:avLst/>
          </a:prstGeom>
        </p:spPr>
      </p:pic>
      <p:sp>
        <p:nvSpPr>
          <p:cNvPr id="2" name="Slide Number Placeholder 1">
            <a:extLst>
              <a:ext uri="{FF2B5EF4-FFF2-40B4-BE49-F238E27FC236}">
                <a16:creationId xmlns:a16="http://schemas.microsoft.com/office/drawing/2014/main" id="{3CF2C0FC-F175-9337-66C8-346802ABC704}"/>
              </a:ext>
            </a:extLst>
          </p:cNvPr>
          <p:cNvSpPr>
            <a:spLocks noGrp="1"/>
          </p:cNvSpPr>
          <p:nvPr>
            <p:ph type="sldNum" sz="quarter" idx="10"/>
          </p:nvPr>
        </p:nvSpPr>
        <p:spPr/>
        <p:txBody>
          <a:bodyPr/>
          <a:lstStyle/>
          <a:p>
            <a:fld id="{EC50C849-B97A-2B45-B78A-6D9C352F693C}" type="slidenum">
              <a:rPr lang="en-US" smtClean="0"/>
              <a:pPr/>
              <a:t>37</a:t>
            </a:fld>
            <a:endParaRPr lang="en-US"/>
          </a:p>
        </p:txBody>
      </p:sp>
      <p:sp>
        <p:nvSpPr>
          <p:cNvPr id="5" name="Text Placeholder 4">
            <a:extLst>
              <a:ext uri="{FF2B5EF4-FFF2-40B4-BE49-F238E27FC236}">
                <a16:creationId xmlns:a16="http://schemas.microsoft.com/office/drawing/2014/main" id="{419DC979-BA84-3B8D-A9BE-350A52E07BFF}"/>
              </a:ext>
            </a:extLst>
          </p:cNvPr>
          <p:cNvSpPr>
            <a:spLocks noGrp="1"/>
          </p:cNvSpPr>
          <p:nvPr>
            <p:ph type="body" sz="quarter" idx="23"/>
          </p:nvPr>
        </p:nvSpPr>
        <p:spPr>
          <a:xfrm>
            <a:off x="302398" y="5433832"/>
            <a:ext cx="9000000" cy="116604"/>
          </a:xfrm>
        </p:spPr>
        <p:txBody>
          <a:bodyPr/>
          <a:lstStyle/>
          <a:p>
            <a:r>
              <a:rPr lang="en-US" b="1"/>
              <a:t>Clinical study No. 1</a:t>
            </a:r>
            <a:r>
              <a:rPr lang="en-US"/>
              <a:t>: With Primos 3D®, evaluation of SYN®-AKE (4%) anti-wrinkles effect, measured on the forehead after 28 days application</a:t>
            </a:r>
          </a:p>
          <a:p>
            <a:endParaRPr lang="en-US"/>
          </a:p>
        </p:txBody>
      </p:sp>
      <p:sp>
        <p:nvSpPr>
          <p:cNvPr id="6" name="Text Placeholder 5">
            <a:extLst>
              <a:ext uri="{FF2B5EF4-FFF2-40B4-BE49-F238E27FC236}">
                <a16:creationId xmlns:a16="http://schemas.microsoft.com/office/drawing/2014/main" id="{45DF7AEF-82EE-77D7-A692-EB972A0476C3}"/>
              </a:ext>
            </a:extLst>
          </p:cNvPr>
          <p:cNvSpPr>
            <a:spLocks noGrp="1"/>
          </p:cNvSpPr>
          <p:nvPr>
            <p:ph type="body" sz="quarter" idx="24"/>
          </p:nvPr>
        </p:nvSpPr>
        <p:spPr>
          <a:xfrm>
            <a:off x="302398" y="5659908"/>
            <a:ext cx="3528001" cy="121588"/>
          </a:xfrm>
        </p:spPr>
        <p:txBody>
          <a:bodyPr/>
          <a:lstStyle/>
          <a:p>
            <a:r>
              <a:rPr lang="en-US"/>
              <a:t>*p&lt;0.05  **p&lt;0.01</a:t>
            </a:r>
          </a:p>
        </p:txBody>
      </p:sp>
      <p:pic>
        <p:nvPicPr>
          <p:cNvPr id="43" name="Picture 42">
            <a:extLst>
              <a:ext uri="{FF2B5EF4-FFF2-40B4-BE49-F238E27FC236}">
                <a16:creationId xmlns:a16="http://schemas.microsoft.com/office/drawing/2014/main" id="{AC2007B1-2CAF-48F7-B5BD-088E86A714D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738" t="2126" r="2642" b="6304"/>
          <a:stretch/>
        </p:blipFill>
        <p:spPr>
          <a:xfrm>
            <a:off x="9129694" y="2195605"/>
            <a:ext cx="2867675" cy="2639990"/>
          </a:xfrm>
          <a:prstGeom prst="rect">
            <a:avLst/>
          </a:prstGeom>
          <a:ln>
            <a:solidFill>
              <a:srgbClr val="970D34"/>
            </a:solidFill>
          </a:ln>
        </p:spPr>
      </p:pic>
      <p:sp>
        <p:nvSpPr>
          <p:cNvPr id="57" name="Rectangle 56">
            <a:extLst>
              <a:ext uri="{FF2B5EF4-FFF2-40B4-BE49-F238E27FC236}">
                <a16:creationId xmlns:a16="http://schemas.microsoft.com/office/drawing/2014/main" id="{5CD506C4-6F85-25E0-828E-39B025068919}"/>
              </a:ext>
            </a:extLst>
          </p:cNvPr>
          <p:cNvSpPr/>
          <p:nvPr/>
        </p:nvSpPr>
        <p:spPr>
          <a:xfrm>
            <a:off x="11143138" y="511132"/>
            <a:ext cx="656008"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46800" rtlCol="0" anchor="b" anchorCtr="0"/>
          <a:lstStyle/>
          <a:p>
            <a:pPr algn="ctr"/>
            <a:r>
              <a:rPr lang="en-US" sz="1100" b="1">
                <a:solidFill>
                  <a:schemeClr val="tx2"/>
                </a:solidFill>
              </a:rPr>
              <a:t>Forehead</a:t>
            </a:r>
          </a:p>
        </p:txBody>
      </p:sp>
      <p:grpSp>
        <p:nvGrpSpPr>
          <p:cNvPr id="44" name="Group 43">
            <a:extLst>
              <a:ext uri="{FF2B5EF4-FFF2-40B4-BE49-F238E27FC236}">
                <a16:creationId xmlns:a16="http://schemas.microsoft.com/office/drawing/2014/main" id="{DB5F2CBD-4AB2-5049-A8F5-907071176C62}"/>
              </a:ext>
            </a:extLst>
          </p:cNvPr>
          <p:cNvGrpSpPr/>
          <p:nvPr/>
        </p:nvGrpSpPr>
        <p:grpSpPr>
          <a:xfrm>
            <a:off x="11052686" y="244448"/>
            <a:ext cx="836913" cy="303213"/>
            <a:chOff x="6792289" y="584837"/>
            <a:chExt cx="836913" cy="303213"/>
          </a:xfrm>
        </p:grpSpPr>
        <p:grpSp>
          <p:nvGrpSpPr>
            <p:cNvPr id="45" name="Group 44">
              <a:extLst>
                <a:ext uri="{FF2B5EF4-FFF2-40B4-BE49-F238E27FC236}">
                  <a16:creationId xmlns:a16="http://schemas.microsoft.com/office/drawing/2014/main" id="{AF56F2EE-F55C-F330-B365-0740E6CBD6F9}"/>
                </a:ext>
              </a:extLst>
            </p:cNvPr>
            <p:cNvGrpSpPr/>
            <p:nvPr/>
          </p:nvGrpSpPr>
          <p:grpSpPr>
            <a:xfrm>
              <a:off x="6792289" y="584837"/>
              <a:ext cx="836913" cy="303213"/>
              <a:chOff x="6792289" y="584837"/>
              <a:chExt cx="836913" cy="303213"/>
            </a:xfrm>
          </p:grpSpPr>
          <p:sp>
            <p:nvSpPr>
              <p:cNvPr id="49" name="Freeform 48">
                <a:extLst>
                  <a:ext uri="{FF2B5EF4-FFF2-40B4-BE49-F238E27FC236}">
                    <a16:creationId xmlns:a16="http://schemas.microsoft.com/office/drawing/2014/main" id="{5341EFF2-51EC-468F-71AC-AA28BA6C479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49">
                <a:extLst>
                  <a:ext uri="{FF2B5EF4-FFF2-40B4-BE49-F238E27FC236}">
                    <a16:creationId xmlns:a16="http://schemas.microsoft.com/office/drawing/2014/main" id="{E547A8A8-707C-6300-0871-90A586BD66AF}"/>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6" name="Group 45">
              <a:extLst>
                <a:ext uri="{FF2B5EF4-FFF2-40B4-BE49-F238E27FC236}">
                  <a16:creationId xmlns:a16="http://schemas.microsoft.com/office/drawing/2014/main" id="{EACC3608-F16E-DCBA-A9D2-9C70F068F36D}"/>
                </a:ext>
              </a:extLst>
            </p:cNvPr>
            <p:cNvGrpSpPr/>
            <p:nvPr/>
          </p:nvGrpSpPr>
          <p:grpSpPr>
            <a:xfrm>
              <a:off x="6866467" y="597144"/>
              <a:ext cx="611599" cy="282401"/>
              <a:chOff x="6866467" y="597144"/>
              <a:chExt cx="611599" cy="282401"/>
            </a:xfrm>
          </p:grpSpPr>
          <p:sp>
            <p:nvSpPr>
              <p:cNvPr id="47" name="Rectangle 46">
                <a:extLst>
                  <a:ext uri="{FF2B5EF4-FFF2-40B4-BE49-F238E27FC236}">
                    <a16:creationId xmlns:a16="http://schemas.microsoft.com/office/drawing/2014/main" id="{1077172F-1FE3-E60A-B21B-8E0EA4790BAC}"/>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48" name="Rectangle 47">
                <a:extLst>
                  <a:ext uri="{FF2B5EF4-FFF2-40B4-BE49-F238E27FC236}">
                    <a16:creationId xmlns:a16="http://schemas.microsoft.com/office/drawing/2014/main" id="{B95C45E5-DE69-0F44-2475-648B14CF30E5}"/>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62" name="Title 61">
            <a:extLst>
              <a:ext uri="{FF2B5EF4-FFF2-40B4-BE49-F238E27FC236}">
                <a16:creationId xmlns:a16="http://schemas.microsoft.com/office/drawing/2014/main" id="{9A382B5F-D4CE-D74A-48FE-22417C81F16D}"/>
              </a:ext>
            </a:extLst>
          </p:cNvPr>
          <p:cNvSpPr>
            <a:spLocks noGrp="1"/>
          </p:cNvSpPr>
          <p:nvPr>
            <p:ph type="title"/>
          </p:nvPr>
        </p:nvSpPr>
        <p:spPr>
          <a:xfrm>
            <a:off x="302401" y="302400"/>
            <a:ext cx="8064500" cy="303211"/>
          </a:xfrm>
        </p:spPr>
        <p:txBody>
          <a:bodyPr>
            <a:normAutofit fontScale="90000"/>
          </a:bodyPr>
          <a:lstStyle/>
          <a:p>
            <a:r>
              <a:rPr lang="en-US"/>
              <a:t>SYN®-AKE visibly reduces deep wrinkles in 4 weeks</a:t>
            </a:r>
          </a:p>
        </p:txBody>
      </p:sp>
      <p:sp>
        <p:nvSpPr>
          <p:cNvPr id="64" name="Text Placeholder 63">
            <a:extLst>
              <a:ext uri="{FF2B5EF4-FFF2-40B4-BE49-F238E27FC236}">
                <a16:creationId xmlns:a16="http://schemas.microsoft.com/office/drawing/2014/main" id="{C1F9A256-E266-4A64-735D-ADB7EE8BB9EC}"/>
              </a:ext>
            </a:extLst>
          </p:cNvPr>
          <p:cNvSpPr>
            <a:spLocks noGrp="1"/>
          </p:cNvSpPr>
          <p:nvPr>
            <p:ph type="body" idx="11"/>
          </p:nvPr>
        </p:nvSpPr>
        <p:spPr/>
        <p:txBody>
          <a:bodyPr/>
          <a:lstStyle/>
          <a:p>
            <a:r>
              <a:rPr lang="en-US"/>
              <a:t>-20% on forehead wrinkles, significantly outperforming competitive hexapeptide</a:t>
            </a:r>
          </a:p>
        </p:txBody>
      </p:sp>
      <p:sp>
        <p:nvSpPr>
          <p:cNvPr id="4" name="TextBox 3">
            <a:extLst>
              <a:ext uri="{FF2B5EF4-FFF2-40B4-BE49-F238E27FC236}">
                <a16:creationId xmlns:a16="http://schemas.microsoft.com/office/drawing/2014/main" id="{FDD2FCBB-634F-9BA6-23BF-5975A92F35CC}"/>
              </a:ext>
            </a:extLst>
          </p:cNvPr>
          <p:cNvSpPr txBox="1"/>
          <p:nvPr/>
        </p:nvSpPr>
        <p:spPr>
          <a:xfrm>
            <a:off x="3942414" y="1648920"/>
            <a:ext cx="1712328" cy="523220"/>
          </a:xfrm>
          <a:prstGeom prst="rect">
            <a:avLst/>
          </a:prstGeom>
          <a:solidFill>
            <a:schemeClr val="bg1"/>
          </a:solidFill>
        </p:spPr>
        <p:txBody>
          <a:bodyPr wrap="none" rtlCol="0">
            <a:spAutoFit/>
          </a:bodyPr>
          <a:lstStyle/>
          <a:p>
            <a:r>
              <a:rPr lang="en-US" sz="1400" b="1"/>
              <a:t>Benchmark (10%)</a:t>
            </a:r>
          </a:p>
          <a:p>
            <a:endParaRPr lang="en-US" sz="1400" b="1"/>
          </a:p>
        </p:txBody>
      </p:sp>
    </p:spTree>
    <p:extLst>
      <p:ext uri="{BB962C8B-B14F-4D97-AF65-F5344CB8AC3E}">
        <p14:creationId xmlns:p14="http://schemas.microsoft.com/office/powerpoint/2010/main" val="3281686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FDFD6A-F6F2-C89F-7B8D-FCFE423A43AC}"/>
              </a:ext>
            </a:extLst>
          </p:cNvPr>
          <p:cNvSpPr>
            <a:spLocks noGrp="1"/>
          </p:cNvSpPr>
          <p:nvPr>
            <p:ph type="sldNum" sz="quarter" idx="12"/>
          </p:nvPr>
        </p:nvSpPr>
        <p:spPr/>
        <p:txBody>
          <a:bodyPr/>
          <a:lstStyle/>
          <a:p>
            <a:fld id="{5BA3E189-2F3A-42E5-B572-3520703B6186}" type="slidenum">
              <a:rPr lang="en-GB" smtClean="0"/>
              <a:pPr/>
              <a:t>38</a:t>
            </a:fld>
            <a:endParaRPr lang="en-GB"/>
          </a:p>
        </p:txBody>
      </p:sp>
      <p:sp>
        <p:nvSpPr>
          <p:cNvPr id="4" name="Text Placeholder 3">
            <a:extLst>
              <a:ext uri="{FF2B5EF4-FFF2-40B4-BE49-F238E27FC236}">
                <a16:creationId xmlns:a16="http://schemas.microsoft.com/office/drawing/2014/main" id="{E4FC5BF6-9D71-F04C-F134-5F179D31E4A6}"/>
              </a:ext>
            </a:extLst>
          </p:cNvPr>
          <p:cNvSpPr>
            <a:spLocks noGrp="1"/>
          </p:cNvSpPr>
          <p:nvPr>
            <p:ph type="body" sz="quarter" idx="21"/>
          </p:nvPr>
        </p:nvSpPr>
        <p:spPr>
          <a:xfrm>
            <a:off x="141514" y="302400"/>
            <a:ext cx="11481213" cy="900111"/>
          </a:xfrm>
        </p:spPr>
        <p:txBody>
          <a:bodyPr/>
          <a:lstStyle/>
          <a:p>
            <a:r>
              <a:rPr lang="en-US"/>
              <a:t>Shine &amp; texture</a:t>
            </a:r>
          </a:p>
        </p:txBody>
      </p:sp>
    </p:spTree>
    <p:extLst>
      <p:ext uri="{BB962C8B-B14F-4D97-AF65-F5344CB8AC3E}">
        <p14:creationId xmlns:p14="http://schemas.microsoft.com/office/powerpoint/2010/main" val="763790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548B4F7-450F-467E-206E-BA04C66691F9}"/>
              </a:ext>
            </a:extLst>
          </p:cNvPr>
          <p:cNvSpPr/>
          <p:nvPr/>
        </p:nvSpPr>
        <p:spPr>
          <a:xfrm>
            <a:off x="371709" y="3491086"/>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6" name="Oval 35">
            <a:extLst>
              <a:ext uri="{FF2B5EF4-FFF2-40B4-BE49-F238E27FC236}">
                <a16:creationId xmlns:a16="http://schemas.microsoft.com/office/drawing/2014/main" id="{832508B9-A85F-DAA8-8431-65B4DF6EB85C}"/>
              </a:ext>
            </a:extLst>
          </p:cNvPr>
          <p:cNvSpPr/>
          <p:nvPr/>
        </p:nvSpPr>
        <p:spPr>
          <a:xfrm>
            <a:off x="369469" y="1420789"/>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43" name="Group 42">
            <a:extLst>
              <a:ext uri="{FF2B5EF4-FFF2-40B4-BE49-F238E27FC236}">
                <a16:creationId xmlns:a16="http://schemas.microsoft.com/office/drawing/2014/main" id="{08D68443-3B6C-E00D-6721-55D53FFD0765}"/>
              </a:ext>
            </a:extLst>
          </p:cNvPr>
          <p:cNvGrpSpPr/>
          <p:nvPr/>
        </p:nvGrpSpPr>
        <p:grpSpPr>
          <a:xfrm>
            <a:off x="1541304" y="3365980"/>
            <a:ext cx="4662018" cy="1893524"/>
            <a:chOff x="2615039" y="3405656"/>
            <a:chExt cx="4055909" cy="1647347"/>
          </a:xfrm>
        </p:grpSpPr>
        <p:sp>
          <p:nvSpPr>
            <p:cNvPr id="26" name="Rectangle 25">
              <a:extLst>
                <a:ext uri="{FF2B5EF4-FFF2-40B4-BE49-F238E27FC236}">
                  <a16:creationId xmlns:a16="http://schemas.microsoft.com/office/drawing/2014/main" id="{418AC0B6-B300-ADB1-463D-CAF2C11FDF10}"/>
                </a:ext>
              </a:extLst>
            </p:cNvPr>
            <p:cNvSpPr/>
            <p:nvPr/>
          </p:nvSpPr>
          <p:spPr>
            <a:xfrm>
              <a:off x="2615039" y="3405656"/>
              <a:ext cx="4055909" cy="164734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15" name="Oval 14">
              <a:extLst>
                <a:ext uri="{FF2B5EF4-FFF2-40B4-BE49-F238E27FC236}">
                  <a16:creationId xmlns:a16="http://schemas.microsoft.com/office/drawing/2014/main" id="{E03C8D05-4666-49DD-BAED-9E84E245B08E}"/>
                </a:ext>
              </a:extLst>
            </p:cNvPr>
            <p:cNvSpPr/>
            <p:nvPr/>
          </p:nvSpPr>
          <p:spPr>
            <a:xfrm>
              <a:off x="3245137" y="3523563"/>
              <a:ext cx="2773680" cy="1213690"/>
            </a:xfrm>
            <a:prstGeom prst="ellipse">
              <a:avLst/>
            </a:prstGeom>
            <a:solidFill>
              <a:schemeClr val="bg1">
                <a:alpha val="0"/>
              </a:schemeClr>
            </a:solidFill>
            <a:ln w="5715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grpSp>
        <p:nvGrpSpPr>
          <p:cNvPr id="42" name="Group 41">
            <a:extLst>
              <a:ext uri="{FF2B5EF4-FFF2-40B4-BE49-F238E27FC236}">
                <a16:creationId xmlns:a16="http://schemas.microsoft.com/office/drawing/2014/main" id="{FE6DBECA-E255-5B58-6A11-EA47695B7A3C}"/>
              </a:ext>
            </a:extLst>
          </p:cNvPr>
          <p:cNvGrpSpPr/>
          <p:nvPr/>
        </p:nvGrpSpPr>
        <p:grpSpPr>
          <a:xfrm>
            <a:off x="1541304" y="1295992"/>
            <a:ext cx="4662018" cy="1893524"/>
            <a:chOff x="2615039" y="1652366"/>
            <a:chExt cx="4055909" cy="1647347"/>
          </a:xfrm>
        </p:grpSpPr>
        <p:sp>
          <p:nvSpPr>
            <p:cNvPr id="10" name="Rectangle 9">
              <a:extLst>
                <a:ext uri="{FF2B5EF4-FFF2-40B4-BE49-F238E27FC236}">
                  <a16:creationId xmlns:a16="http://schemas.microsoft.com/office/drawing/2014/main" id="{DC7E11AD-B55A-0E67-2F39-0007BCC94DA6}"/>
                </a:ext>
              </a:extLst>
            </p:cNvPr>
            <p:cNvSpPr/>
            <p:nvPr/>
          </p:nvSpPr>
          <p:spPr>
            <a:xfrm>
              <a:off x="2615039" y="1652366"/>
              <a:ext cx="4055909" cy="164734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16" name="Oval 15">
              <a:extLst>
                <a:ext uri="{FF2B5EF4-FFF2-40B4-BE49-F238E27FC236}">
                  <a16:creationId xmlns:a16="http://schemas.microsoft.com/office/drawing/2014/main" id="{2A297F48-D88B-4453-A410-B74A3DE76AF4}"/>
                </a:ext>
              </a:extLst>
            </p:cNvPr>
            <p:cNvSpPr/>
            <p:nvPr/>
          </p:nvSpPr>
          <p:spPr>
            <a:xfrm>
              <a:off x="3254316" y="1792077"/>
              <a:ext cx="2773680" cy="1213690"/>
            </a:xfrm>
            <a:prstGeom prst="ellipse">
              <a:avLst/>
            </a:prstGeom>
            <a:solidFill>
              <a:schemeClr val="bg1">
                <a:alpha val="0"/>
              </a:schemeClr>
            </a:solidFill>
            <a:ln w="5715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grpSp>
        <p:nvGrpSpPr>
          <p:cNvPr id="7" name="Group 6">
            <a:extLst>
              <a:ext uri="{FF2B5EF4-FFF2-40B4-BE49-F238E27FC236}">
                <a16:creationId xmlns:a16="http://schemas.microsoft.com/office/drawing/2014/main" id="{AB26F11B-CD77-19D9-31E9-310AC8D8C2AB}"/>
              </a:ext>
            </a:extLst>
          </p:cNvPr>
          <p:cNvGrpSpPr/>
          <p:nvPr/>
        </p:nvGrpSpPr>
        <p:grpSpPr>
          <a:xfrm>
            <a:off x="304638" y="3558314"/>
            <a:ext cx="1531279" cy="1262680"/>
            <a:chOff x="7491850" y="1444086"/>
            <a:chExt cx="1531279" cy="1262680"/>
          </a:xfrm>
        </p:grpSpPr>
        <p:sp>
          <p:nvSpPr>
            <p:cNvPr id="34" name="TextBox 33">
              <a:extLst>
                <a:ext uri="{FF2B5EF4-FFF2-40B4-BE49-F238E27FC236}">
                  <a16:creationId xmlns:a16="http://schemas.microsoft.com/office/drawing/2014/main" id="{3866F9DE-2649-3937-76F4-71E9439FA4D9}"/>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5" name="TextBox 34">
              <a:extLst>
                <a:ext uri="{FF2B5EF4-FFF2-40B4-BE49-F238E27FC236}">
                  <a16:creationId xmlns:a16="http://schemas.microsoft.com/office/drawing/2014/main" id="{C73B6358-4EA4-BE1B-6693-766365974FD6}"/>
                </a:ext>
              </a:extLst>
            </p:cNvPr>
            <p:cNvSpPr txBox="1"/>
            <p:nvPr/>
          </p:nvSpPr>
          <p:spPr>
            <a:xfrm>
              <a:off x="7491850" y="1900047"/>
              <a:ext cx="1531279"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Day 28</a:t>
              </a:r>
            </a:p>
          </p:txBody>
        </p:sp>
      </p:grpSp>
      <p:grpSp>
        <p:nvGrpSpPr>
          <p:cNvPr id="38" name="Group 37">
            <a:extLst>
              <a:ext uri="{FF2B5EF4-FFF2-40B4-BE49-F238E27FC236}">
                <a16:creationId xmlns:a16="http://schemas.microsoft.com/office/drawing/2014/main" id="{6AB1C194-BD59-F910-AEF6-309A87EFB599}"/>
              </a:ext>
            </a:extLst>
          </p:cNvPr>
          <p:cNvGrpSpPr/>
          <p:nvPr/>
        </p:nvGrpSpPr>
        <p:grpSpPr>
          <a:xfrm>
            <a:off x="302398" y="1488017"/>
            <a:ext cx="1531279" cy="1262680"/>
            <a:chOff x="2838173" y="1446554"/>
            <a:chExt cx="1531279" cy="1262680"/>
          </a:xfrm>
        </p:grpSpPr>
        <p:sp>
          <p:nvSpPr>
            <p:cNvPr id="39" name="TextBox 38">
              <a:extLst>
                <a:ext uri="{FF2B5EF4-FFF2-40B4-BE49-F238E27FC236}">
                  <a16:creationId xmlns:a16="http://schemas.microsoft.com/office/drawing/2014/main" id="{C730AF82-C52D-156F-4B96-802D8C85BDE6}"/>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40" name="TextBox 39">
              <a:extLst>
                <a:ext uri="{FF2B5EF4-FFF2-40B4-BE49-F238E27FC236}">
                  <a16:creationId xmlns:a16="http://schemas.microsoft.com/office/drawing/2014/main" id="{65229C1B-0895-3659-77C7-41D912114DB3}"/>
                </a:ext>
              </a:extLst>
            </p:cNvPr>
            <p:cNvSpPr txBox="1"/>
            <p:nvPr/>
          </p:nvSpPr>
          <p:spPr>
            <a:xfrm>
              <a:off x="2838173" y="1941017"/>
              <a:ext cx="1531279"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Day 0</a:t>
              </a:r>
            </a:p>
          </p:txBody>
        </p:sp>
      </p:grpSp>
      <p:sp>
        <p:nvSpPr>
          <p:cNvPr id="28" name="Text Placeholder 27">
            <a:extLst>
              <a:ext uri="{FF2B5EF4-FFF2-40B4-BE49-F238E27FC236}">
                <a16:creationId xmlns:a16="http://schemas.microsoft.com/office/drawing/2014/main" id="{FA9704C1-1C40-1904-5B86-B1565036C7F0}"/>
              </a:ext>
            </a:extLst>
          </p:cNvPr>
          <p:cNvSpPr>
            <a:spLocks noGrp="1"/>
          </p:cNvSpPr>
          <p:nvPr>
            <p:ph type="body" sz="quarter" idx="23"/>
          </p:nvPr>
        </p:nvSpPr>
        <p:spPr>
          <a:xfrm>
            <a:off x="302398" y="6093396"/>
            <a:ext cx="7200000" cy="116604"/>
          </a:xfrm>
        </p:spPr>
        <p:txBody>
          <a:bodyPr/>
          <a:lstStyle/>
          <a:p>
            <a:r>
              <a:rPr lang="en-US" b="1"/>
              <a:t>Clinical study No. 2</a:t>
            </a:r>
            <a:r>
              <a:rPr lang="en-US"/>
              <a:t>:  Test on 3 different skin tones In the picture, volunteer n.29</a:t>
            </a:r>
          </a:p>
        </p:txBody>
      </p:sp>
      <p:sp>
        <p:nvSpPr>
          <p:cNvPr id="29" name="Text Placeholder 28">
            <a:extLst>
              <a:ext uri="{FF2B5EF4-FFF2-40B4-BE49-F238E27FC236}">
                <a16:creationId xmlns:a16="http://schemas.microsoft.com/office/drawing/2014/main" id="{C973771E-9AEB-6DEE-5C00-1AAA786C6DD9}"/>
              </a:ext>
            </a:extLst>
          </p:cNvPr>
          <p:cNvSpPr>
            <a:spLocks noGrp="1"/>
          </p:cNvSpPr>
          <p:nvPr>
            <p:ph type="body" sz="quarter" idx="24"/>
          </p:nvPr>
        </p:nvSpPr>
        <p:spPr/>
        <p:txBody>
          <a:bodyPr/>
          <a:lstStyle/>
          <a:p>
            <a:r>
              <a:rPr lang="en-US"/>
              <a:t>* p&lt;0.05 compared to Day 0</a:t>
            </a:r>
          </a:p>
        </p:txBody>
      </p:sp>
      <p:sp>
        <p:nvSpPr>
          <p:cNvPr id="27" name="Title 26">
            <a:extLst>
              <a:ext uri="{FF2B5EF4-FFF2-40B4-BE49-F238E27FC236}">
                <a16:creationId xmlns:a16="http://schemas.microsoft.com/office/drawing/2014/main" id="{D0DEC21C-C563-1536-72C6-CC7CA66A251C}"/>
              </a:ext>
            </a:extLst>
          </p:cNvPr>
          <p:cNvSpPr>
            <a:spLocks noGrp="1"/>
          </p:cNvSpPr>
          <p:nvPr>
            <p:ph type="title"/>
          </p:nvPr>
        </p:nvSpPr>
        <p:spPr>
          <a:xfrm>
            <a:off x="302401" y="302400"/>
            <a:ext cx="8064500" cy="303211"/>
          </a:xfrm>
        </p:spPr>
        <p:txBody>
          <a:bodyPr>
            <a:normAutofit fontScale="90000"/>
          </a:bodyPr>
          <a:lstStyle/>
          <a:p>
            <a:r>
              <a:rPr lang="en-US"/>
              <a:t>Shine reduction and flawless looking skin</a:t>
            </a:r>
          </a:p>
        </p:txBody>
      </p:sp>
      <p:pic>
        <p:nvPicPr>
          <p:cNvPr id="9" name="Picture 8">
            <a:extLst>
              <a:ext uri="{FF2B5EF4-FFF2-40B4-BE49-F238E27FC236}">
                <a16:creationId xmlns:a16="http://schemas.microsoft.com/office/drawing/2014/main" id="{822E293C-9961-0549-59A5-4D4075D69189}"/>
              </a:ext>
            </a:extLst>
          </p:cNvPr>
          <p:cNvPicPr>
            <a:picLocks noChangeAspect="1"/>
          </p:cNvPicPr>
          <p:nvPr/>
        </p:nvPicPr>
        <p:blipFill>
          <a:blip r:embed="rId5">
            <a:extLst>
              <a:ext uri="{96DAC541-7B7A-43D3-8B79-37D633B846F1}">
                <asvg:svgBlip xmlns:asvg="http://schemas.microsoft.com/office/drawing/2016/SVG/main" r:embed="rId6"/>
              </a:ext>
            </a:extLst>
          </a:blip>
          <a:srcRect t="28350"/>
          <a:stretch/>
        </p:blipFill>
        <p:spPr>
          <a:xfrm>
            <a:off x="6776573" y="2139597"/>
            <a:ext cx="2448000" cy="3414377"/>
          </a:xfrm>
          <a:prstGeom prst="rect">
            <a:avLst/>
          </a:prstGeom>
        </p:spPr>
      </p:pic>
      <p:sp>
        <p:nvSpPr>
          <p:cNvPr id="12" name="TextBox 11">
            <a:extLst>
              <a:ext uri="{FF2B5EF4-FFF2-40B4-BE49-F238E27FC236}">
                <a16:creationId xmlns:a16="http://schemas.microsoft.com/office/drawing/2014/main" id="{F9E94FCF-561A-853A-4751-8141426406CA}"/>
              </a:ext>
            </a:extLst>
          </p:cNvPr>
          <p:cNvSpPr txBox="1"/>
          <p:nvPr/>
        </p:nvSpPr>
        <p:spPr>
          <a:xfrm>
            <a:off x="9612000" y="5205600"/>
            <a:ext cx="2160000" cy="738664"/>
          </a:xfrm>
          <a:prstGeom prst="rect">
            <a:avLst/>
          </a:prstGeom>
          <a:noFill/>
        </p:spPr>
        <p:txBody>
          <a:bodyPr wrap="square" lIns="0" tIns="0" rIns="0" bIns="0" rtlCol="0" anchor="t" anchorCtr="0">
            <a:spAutoFit/>
          </a:bodyPr>
          <a:lstStyle/>
          <a:p>
            <a:pPr algn="ctr">
              <a:defRPr/>
            </a:pPr>
            <a:r>
              <a:rPr kumimoji="0" lang="en-GB" sz="800" u="none" strike="noStrike" kern="1200" cap="none" spc="0" normalizeH="0" baseline="0" noProof="0">
                <a:ln>
                  <a:noFill/>
                </a:ln>
                <a:solidFill>
                  <a:schemeClr val="tx2"/>
                </a:solidFill>
                <a:effectLst/>
                <a:uLnTx/>
                <a:uFillTx/>
                <a:latin typeface="DM Sans" pitchFamily="2" charset="77"/>
              </a:rPr>
              <a:t>Patent </a:t>
            </a:r>
            <a:r>
              <a:rPr lang="en-GB" sz="800">
                <a:solidFill>
                  <a:schemeClr val="tx2"/>
                </a:solidFill>
                <a:latin typeface="DM Sans" pitchFamily="2" charset="77"/>
              </a:rPr>
              <a:t>publication discloses the</a:t>
            </a:r>
            <a:r>
              <a:rPr kumimoji="0" lang="en-GB" sz="800" u="none" strike="noStrike" kern="1200" cap="none" spc="0" normalizeH="0" baseline="0" noProof="0">
                <a:ln>
                  <a:noFill/>
                </a:ln>
                <a:solidFill>
                  <a:schemeClr val="tx2"/>
                </a:solidFill>
                <a:effectLst/>
                <a:uLnTx/>
                <a:uFillTx/>
                <a:latin typeface="DM Sans" pitchFamily="2" charset="77"/>
              </a:rPr>
              <a:t> use of </a:t>
            </a:r>
          </a:p>
          <a:p>
            <a:pPr algn="ctr">
              <a:defRPr/>
            </a:pPr>
            <a:r>
              <a:rPr kumimoji="0" lang="en-GB" sz="800" u="none" strike="noStrike" kern="1200" cap="none" spc="0" normalizeH="0" baseline="0" noProof="0">
                <a:ln>
                  <a:noFill/>
                </a:ln>
                <a:solidFill>
                  <a:schemeClr val="tx2"/>
                </a:solidFill>
                <a:effectLst/>
                <a:uLnTx/>
                <a:uFillTx/>
                <a:latin typeface="DM Sans" pitchFamily="2" charset="77"/>
              </a:rPr>
              <a:t>SYN®-AKE </a:t>
            </a:r>
            <a:r>
              <a:rPr lang="en-GB" sz="800">
                <a:solidFill>
                  <a:schemeClr val="tx2"/>
                </a:solidFill>
                <a:latin typeface="DM Sans" pitchFamily="2" charset="77"/>
              </a:rPr>
              <a:t>peptide</a:t>
            </a:r>
            <a:r>
              <a:rPr kumimoji="0" lang="en-GB" sz="800" u="none" strike="noStrike" kern="1200" cap="none" spc="0" normalizeH="0" baseline="0" noProof="0">
                <a:ln>
                  <a:noFill/>
                </a:ln>
                <a:solidFill>
                  <a:schemeClr val="tx2"/>
                </a:solidFill>
                <a:effectLst/>
                <a:uLnTx/>
                <a:uFillTx/>
                <a:latin typeface="DM Sans" pitchFamily="2" charset="77"/>
              </a:rPr>
              <a:t> for evening out skin tone, brightening of skin, </a:t>
            </a:r>
            <a:r>
              <a:rPr lang="en-GB" sz="800">
                <a:solidFill>
                  <a:schemeClr val="tx2"/>
                </a:solidFill>
                <a:latin typeface="DM Sans" pitchFamily="2" charset="77"/>
              </a:rPr>
              <a:t>reducing</a:t>
            </a:r>
            <a:r>
              <a:rPr kumimoji="0" lang="en-GB" sz="800" u="none" strike="noStrike" kern="1200" cap="none" spc="0" normalizeH="0" baseline="0" noProof="0">
                <a:ln>
                  <a:noFill/>
                </a:ln>
                <a:solidFill>
                  <a:schemeClr val="tx2"/>
                </a:solidFill>
                <a:effectLst/>
                <a:uLnTx/>
                <a:uFillTx/>
                <a:latin typeface="DM Sans" pitchFamily="2" charset="77"/>
              </a:rPr>
              <a:t> inflammation-related discoloration, erythema and pigmentation of skin </a:t>
            </a:r>
            <a:r>
              <a:rPr lang="en-GB" sz="800">
                <a:solidFill>
                  <a:schemeClr val="tx2"/>
                </a:solidFill>
                <a:latin typeface="DM Sans" pitchFamily="2" charset="77"/>
              </a:rPr>
              <a:t>and for</a:t>
            </a:r>
            <a:r>
              <a:rPr kumimoji="0" lang="en-GB" sz="800" u="none" strike="noStrike" kern="1200" cap="none" spc="0" normalizeH="0" baseline="0" noProof="0">
                <a:ln>
                  <a:noFill/>
                </a:ln>
                <a:solidFill>
                  <a:schemeClr val="tx2"/>
                </a:solidFill>
                <a:effectLst/>
                <a:uLnTx/>
                <a:uFillTx/>
                <a:latin typeface="DM Sans" pitchFamily="2" charset="77"/>
              </a:rPr>
              <a:t> reducing dark circles under the eye area</a:t>
            </a:r>
            <a:r>
              <a:rPr lang="en-GB" sz="800">
                <a:solidFill>
                  <a:schemeClr val="tx2"/>
                </a:solidFill>
                <a:latin typeface="DM Sans" pitchFamily="2" charset="77"/>
              </a:rPr>
              <a:t>.</a:t>
            </a:r>
            <a:endParaRPr kumimoji="0" lang="en-GB" sz="800" u="none" strike="noStrike" kern="1200" cap="none" spc="0" normalizeH="0" baseline="0" noProof="0">
              <a:ln>
                <a:noFill/>
              </a:ln>
              <a:solidFill>
                <a:schemeClr val="tx2"/>
              </a:solidFill>
              <a:effectLst/>
              <a:uLnTx/>
              <a:uFillTx/>
              <a:latin typeface="DM Sans" pitchFamily="2" charset="77"/>
            </a:endParaRPr>
          </a:p>
        </p:txBody>
      </p:sp>
      <p:sp>
        <p:nvSpPr>
          <p:cNvPr id="6" name="Rectangle 5">
            <a:extLst>
              <a:ext uri="{FF2B5EF4-FFF2-40B4-BE49-F238E27FC236}">
                <a16:creationId xmlns:a16="http://schemas.microsoft.com/office/drawing/2014/main" id="{C4BF45E7-2342-1AFD-EEBD-F3DE5B365BC6}"/>
              </a:ext>
            </a:extLst>
          </p:cNvPr>
          <p:cNvSpPr/>
          <p:nvPr/>
        </p:nvSpPr>
        <p:spPr>
          <a:xfrm>
            <a:off x="11143138" y="511132"/>
            <a:ext cx="656008"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46800" rtlCol="0" anchor="b" anchorCtr="0"/>
          <a:lstStyle/>
          <a:p>
            <a:pPr algn="ctr"/>
            <a:r>
              <a:rPr lang="en-US" sz="1100" b="1">
                <a:solidFill>
                  <a:schemeClr val="tx2"/>
                </a:solidFill>
              </a:rPr>
              <a:t>Forehead</a:t>
            </a:r>
          </a:p>
        </p:txBody>
      </p:sp>
      <p:grpSp>
        <p:nvGrpSpPr>
          <p:cNvPr id="8" name="Group 7">
            <a:extLst>
              <a:ext uri="{FF2B5EF4-FFF2-40B4-BE49-F238E27FC236}">
                <a16:creationId xmlns:a16="http://schemas.microsoft.com/office/drawing/2014/main" id="{E67113C5-9B98-38BA-3EE3-1303D3E5D726}"/>
              </a:ext>
            </a:extLst>
          </p:cNvPr>
          <p:cNvGrpSpPr/>
          <p:nvPr/>
        </p:nvGrpSpPr>
        <p:grpSpPr>
          <a:xfrm>
            <a:off x="11052686" y="244448"/>
            <a:ext cx="836913" cy="303213"/>
            <a:chOff x="6792289" y="584837"/>
            <a:chExt cx="836913" cy="303213"/>
          </a:xfrm>
        </p:grpSpPr>
        <p:grpSp>
          <p:nvGrpSpPr>
            <p:cNvPr id="14" name="Group 13">
              <a:extLst>
                <a:ext uri="{FF2B5EF4-FFF2-40B4-BE49-F238E27FC236}">
                  <a16:creationId xmlns:a16="http://schemas.microsoft.com/office/drawing/2014/main" id="{05442882-D349-B0EC-1580-CFC4983ABF5D}"/>
                </a:ext>
              </a:extLst>
            </p:cNvPr>
            <p:cNvGrpSpPr/>
            <p:nvPr/>
          </p:nvGrpSpPr>
          <p:grpSpPr>
            <a:xfrm>
              <a:off x="6792289" y="584837"/>
              <a:ext cx="836913" cy="303213"/>
              <a:chOff x="6792289" y="584837"/>
              <a:chExt cx="836913" cy="303213"/>
            </a:xfrm>
          </p:grpSpPr>
          <p:sp>
            <p:nvSpPr>
              <p:cNvPr id="24" name="Freeform 23">
                <a:extLst>
                  <a:ext uri="{FF2B5EF4-FFF2-40B4-BE49-F238E27FC236}">
                    <a16:creationId xmlns:a16="http://schemas.microsoft.com/office/drawing/2014/main" id="{2B3DE286-9197-0AD4-2E2F-B7908B13CC0C}"/>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3C303878-8822-B449-4401-5E4FC53F5753}"/>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9" name="Group 18">
              <a:extLst>
                <a:ext uri="{FF2B5EF4-FFF2-40B4-BE49-F238E27FC236}">
                  <a16:creationId xmlns:a16="http://schemas.microsoft.com/office/drawing/2014/main" id="{41DB75A7-2F1A-BC58-B2CB-71DED4FB65B2}"/>
                </a:ext>
              </a:extLst>
            </p:cNvPr>
            <p:cNvGrpSpPr/>
            <p:nvPr/>
          </p:nvGrpSpPr>
          <p:grpSpPr>
            <a:xfrm>
              <a:off x="6866467" y="597144"/>
              <a:ext cx="611599" cy="282401"/>
              <a:chOff x="6866467" y="597144"/>
              <a:chExt cx="611599" cy="282401"/>
            </a:xfrm>
          </p:grpSpPr>
          <p:sp>
            <p:nvSpPr>
              <p:cNvPr id="20" name="Rectangle 19">
                <a:extLst>
                  <a:ext uri="{FF2B5EF4-FFF2-40B4-BE49-F238E27FC236}">
                    <a16:creationId xmlns:a16="http://schemas.microsoft.com/office/drawing/2014/main" id="{3756E90C-6CCA-2346-4F9F-48DF26DA587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21" name="Rectangle 20">
                <a:extLst>
                  <a:ext uri="{FF2B5EF4-FFF2-40B4-BE49-F238E27FC236}">
                    <a16:creationId xmlns:a16="http://schemas.microsoft.com/office/drawing/2014/main" id="{92C5C27C-7396-AB4B-5D73-A77E2EDA6FCA}"/>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3" name="Slide Number Placeholder 1">
            <a:extLst>
              <a:ext uri="{FF2B5EF4-FFF2-40B4-BE49-F238E27FC236}">
                <a16:creationId xmlns:a16="http://schemas.microsoft.com/office/drawing/2014/main" id="{EC451174-FFD2-25E2-117B-5C5834F96B2D}"/>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39</a:t>
            </a:fld>
            <a:endParaRPr lang="en-US"/>
          </a:p>
        </p:txBody>
      </p:sp>
      <p:sp>
        <p:nvSpPr>
          <p:cNvPr id="55" name="TextBox 54">
            <a:extLst>
              <a:ext uri="{FF2B5EF4-FFF2-40B4-BE49-F238E27FC236}">
                <a16:creationId xmlns:a16="http://schemas.microsoft.com/office/drawing/2014/main" id="{9C5D790C-AFDB-BC0B-B52A-396676C4AF4D}"/>
              </a:ext>
            </a:extLst>
          </p:cNvPr>
          <p:cNvSpPr txBox="1"/>
          <p:nvPr/>
        </p:nvSpPr>
        <p:spPr>
          <a:xfrm>
            <a:off x="302399" y="5697203"/>
            <a:ext cx="6339034" cy="307777"/>
          </a:xfrm>
          <a:prstGeom prst="rect">
            <a:avLst/>
          </a:prstGeom>
          <a:noFill/>
        </p:spPr>
        <p:txBody>
          <a:bodyPr wrap="square" lIns="0" tIns="0" rIns="0" bIns="0" rtlCol="0" anchor="b" anchorCtr="0">
            <a:spAutoFit/>
          </a:bodyPr>
          <a:lstStyle/>
          <a:p>
            <a:pPr lvl="0">
              <a:defRPr/>
            </a:pPr>
            <a:r>
              <a:rPr lang="en-US" sz="1000">
                <a:solidFill>
                  <a:srgbClr val="897974"/>
                </a:solidFill>
                <a:latin typeface="DM Sans" pitchFamily="2" charset="77"/>
              </a:rPr>
              <a:t>Volunteers had to apply their respective product on full face twice daily in the morning and in the evening. </a:t>
            </a:r>
            <a:r>
              <a:rPr lang="en-GB" sz="1000">
                <a:solidFill>
                  <a:srgbClr val="897974"/>
                </a:solidFill>
                <a:latin typeface="DM Sans" pitchFamily="2" charset="77"/>
              </a:rPr>
              <a:t>The </a:t>
            </a:r>
            <a:r>
              <a:rPr lang="en-GB" sz="1000" b="1">
                <a:solidFill>
                  <a:srgbClr val="897974"/>
                </a:solidFill>
                <a:latin typeface="DM Sans" pitchFamily="2" charset="77"/>
              </a:rPr>
              <a:t>graph</a:t>
            </a:r>
            <a:r>
              <a:rPr lang="en-GB" sz="1000">
                <a:solidFill>
                  <a:srgbClr val="897974"/>
                </a:solidFill>
                <a:latin typeface="DM Sans" pitchFamily="2" charset="77"/>
              </a:rPr>
              <a:t> shows clinical study mean values in percent.</a:t>
            </a:r>
          </a:p>
        </p:txBody>
      </p:sp>
      <p:pic>
        <p:nvPicPr>
          <p:cNvPr id="5" name="Picture 8">
            <a:extLst>
              <a:ext uri="{FF2B5EF4-FFF2-40B4-BE49-F238E27FC236}">
                <a16:creationId xmlns:a16="http://schemas.microsoft.com/office/drawing/2014/main" id="{ABE23D42-BE98-53BF-E250-E17429E8619D}"/>
              </a:ext>
            </a:extLst>
          </p:cNvPr>
          <p:cNvPicPr>
            <a:picLocks noChangeAspect="1"/>
          </p:cNvPicPr>
          <p:nvPr/>
        </p:nvPicPr>
        <p:blipFill>
          <a:blip r:embed="rId5">
            <a:extLst>
              <a:ext uri="{96DAC541-7B7A-43D3-8B79-37D633B846F1}">
                <asvg:svgBlip xmlns:asvg="http://schemas.microsoft.com/office/drawing/2016/SVG/main" r:embed="rId6"/>
              </a:ext>
            </a:extLst>
          </a:blip>
          <a:srcRect t="2785" b="90853"/>
          <a:stretch/>
        </p:blipFill>
        <p:spPr>
          <a:xfrm>
            <a:off x="6877597" y="1791472"/>
            <a:ext cx="2448000" cy="303211"/>
          </a:xfrm>
          <a:prstGeom prst="rect">
            <a:avLst/>
          </a:prstGeom>
        </p:spPr>
      </p:pic>
      <p:pic>
        <p:nvPicPr>
          <p:cNvPr id="11" name="Picture 10">
            <a:extLst>
              <a:ext uri="{FF2B5EF4-FFF2-40B4-BE49-F238E27FC236}">
                <a16:creationId xmlns:a16="http://schemas.microsoft.com/office/drawing/2014/main" id="{02CE829E-C32B-85BC-A182-1549CB57CCFC}"/>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720000" y="3690955"/>
            <a:ext cx="1987175" cy="1589740"/>
          </a:xfrm>
          <a:prstGeom prst="rect">
            <a:avLst/>
          </a:prstGeom>
        </p:spPr>
      </p:pic>
    </p:spTree>
    <p:extLst>
      <p:ext uri="{BB962C8B-B14F-4D97-AF65-F5344CB8AC3E}">
        <p14:creationId xmlns:p14="http://schemas.microsoft.com/office/powerpoint/2010/main" val="13739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E753FC7-6ED6-520C-F995-00C1C2C2F5C7}"/>
              </a:ext>
            </a:extLst>
          </p:cNvPr>
          <p:cNvSpPr/>
          <p:nvPr/>
        </p:nvSpPr>
        <p:spPr>
          <a:xfrm>
            <a:off x="0" y="0"/>
            <a:ext cx="7924800" cy="6858000"/>
          </a:xfrm>
          <a:prstGeom prst="rect">
            <a:avLst/>
          </a:prstGeom>
          <a:gradFill>
            <a:gsLst>
              <a:gs pos="0">
                <a:schemeClr val="tx1">
                  <a:alpha val="20000"/>
                </a:schemeClr>
              </a:gs>
              <a:gs pos="100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5" name="Picture Placeholder 14" descr="A person removing her eyebrows with a cotton swab&#10;&#10;AI-generated content may be incorrect.">
            <a:extLst>
              <a:ext uri="{FF2B5EF4-FFF2-40B4-BE49-F238E27FC236}">
                <a16:creationId xmlns:a16="http://schemas.microsoft.com/office/drawing/2014/main" id="{8B85B391-C064-4575-5278-A6E03033ACF3}"/>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p:pic>
      <p:sp>
        <p:nvSpPr>
          <p:cNvPr id="3" name="Text Placeholder 2">
            <a:extLst>
              <a:ext uri="{FF2B5EF4-FFF2-40B4-BE49-F238E27FC236}">
                <a16:creationId xmlns:a16="http://schemas.microsoft.com/office/drawing/2014/main" id="{374BF1BA-1082-614D-81D0-ABDAD597C44A}"/>
              </a:ext>
            </a:extLst>
          </p:cNvPr>
          <p:cNvSpPr>
            <a:spLocks noGrp="1"/>
          </p:cNvSpPr>
          <p:nvPr>
            <p:ph type="body" idx="25"/>
          </p:nvPr>
        </p:nvSpPr>
        <p:spPr/>
        <p:txBody>
          <a:bodyPr/>
          <a:lstStyle/>
          <a:p>
            <a:pPr>
              <a:spcAft>
                <a:spcPts val="900"/>
              </a:spcAft>
            </a:pPr>
            <a:r>
              <a:rPr lang="en-GB">
                <a:solidFill>
                  <a:schemeClr val="bg1"/>
                </a:solidFill>
              </a:rPr>
              <a:t>Substantiated product claims</a:t>
            </a:r>
          </a:p>
        </p:txBody>
      </p:sp>
      <p:sp>
        <p:nvSpPr>
          <p:cNvPr id="9" name="Slide Number Placeholder 3">
            <a:extLst>
              <a:ext uri="{FF2B5EF4-FFF2-40B4-BE49-F238E27FC236}">
                <a16:creationId xmlns:a16="http://schemas.microsoft.com/office/drawing/2014/main" id="{83E03BC4-A0A9-58D4-4292-AF93EF19808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52D5F10B-3F4D-5F66-47DF-E3E87B9803F0}"/>
              </a:ext>
            </a:extLst>
          </p:cNvPr>
          <p:cNvSpPr>
            <a:spLocks noGrp="1"/>
          </p:cNvSpPr>
          <p:nvPr>
            <p:ph type="title"/>
          </p:nvPr>
        </p:nvSpPr>
        <p:spPr/>
        <p:txBody>
          <a:bodyPr>
            <a:normAutofit/>
          </a:bodyPr>
          <a:lstStyle/>
          <a:p>
            <a:r>
              <a:rPr lang="en-US"/>
              <a:t>SYN®-AKE</a:t>
            </a:r>
          </a:p>
        </p:txBody>
      </p:sp>
      <p:sp>
        <p:nvSpPr>
          <p:cNvPr id="5" name="Text Placeholder 3">
            <a:extLst>
              <a:ext uri="{FF2B5EF4-FFF2-40B4-BE49-F238E27FC236}">
                <a16:creationId xmlns:a16="http://schemas.microsoft.com/office/drawing/2014/main" id="{57CBF074-D605-99A0-11A1-80D7BA9DCC07}"/>
              </a:ext>
            </a:extLst>
          </p:cNvPr>
          <p:cNvSpPr txBox="1">
            <a:spLocks/>
          </p:cNvSpPr>
          <p:nvPr/>
        </p:nvSpPr>
        <p:spPr>
          <a:xfrm>
            <a:off x="302401" y="1440000"/>
            <a:ext cx="5303270" cy="3847207"/>
          </a:xfrm>
          <a:prstGeom prst="rect">
            <a:avLst/>
          </a:prstGeom>
        </p:spPr>
        <p:txBody>
          <a:bodyPr wrap="square" lIns="0" tIns="0" rIns="0" bIns="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indent="-285750">
              <a:spcAft>
                <a:spcPts val="1500"/>
              </a:spcAft>
              <a:buFont typeface="Arial" panose="020B0604020202020204" pitchFamily="34" charset="0"/>
              <a:buChar char="•"/>
            </a:pPr>
            <a:r>
              <a:rPr lang="en-GB" sz="2000">
                <a:solidFill>
                  <a:schemeClr val="bg1"/>
                </a:solidFill>
              </a:rPr>
              <a:t>It helps your face to look relaxed without losing the ability to express yourself</a:t>
            </a:r>
          </a:p>
          <a:p>
            <a:pPr marL="285750" indent="-285750">
              <a:spcAft>
                <a:spcPts val="1500"/>
              </a:spcAft>
              <a:buFont typeface="Arial" panose="020B0604020202020204" pitchFamily="34" charset="0"/>
              <a:buChar char="•"/>
            </a:pPr>
            <a:r>
              <a:rPr lang="en-GB" sz="2000">
                <a:solidFill>
                  <a:schemeClr val="bg1"/>
                </a:solidFill>
              </a:rPr>
              <a:t>It visibly reduces deep wrinkles in just </a:t>
            </a:r>
            <a:br>
              <a:rPr lang="en-GB" sz="2000">
                <a:solidFill>
                  <a:schemeClr val="bg1"/>
                </a:solidFill>
              </a:rPr>
            </a:br>
            <a:r>
              <a:rPr lang="en-GB" sz="2000">
                <a:solidFill>
                  <a:schemeClr val="bg1"/>
                </a:solidFill>
              </a:rPr>
              <a:t>4 weeks</a:t>
            </a:r>
          </a:p>
          <a:p>
            <a:pPr marL="285750" indent="-285750">
              <a:spcAft>
                <a:spcPts val="1500"/>
              </a:spcAft>
              <a:buFont typeface="Arial" panose="020B0604020202020204" pitchFamily="34" charset="0"/>
              <a:buChar char="•"/>
            </a:pPr>
            <a:r>
              <a:rPr lang="en-GB" sz="2000">
                <a:solidFill>
                  <a:schemeClr val="bg1"/>
                </a:solidFill>
              </a:rPr>
              <a:t>When used earlier in time, it helps </a:t>
            </a:r>
            <a:br>
              <a:rPr lang="en-GB" sz="2000">
                <a:solidFill>
                  <a:schemeClr val="bg1"/>
                </a:solidFill>
              </a:rPr>
            </a:br>
            <a:r>
              <a:rPr lang="en-GB" sz="2000">
                <a:solidFill>
                  <a:schemeClr val="bg1"/>
                </a:solidFill>
              </a:rPr>
              <a:t>delaying the appearance of wrinkles, </a:t>
            </a:r>
            <a:br>
              <a:rPr lang="en-GB" sz="2000">
                <a:solidFill>
                  <a:schemeClr val="bg1"/>
                </a:solidFill>
              </a:rPr>
            </a:br>
            <a:r>
              <a:rPr lang="en-GB" sz="2000">
                <a:solidFill>
                  <a:schemeClr val="bg1"/>
                </a:solidFill>
              </a:rPr>
              <a:t>with age-freezing effects</a:t>
            </a:r>
          </a:p>
          <a:p>
            <a:pPr marL="285750" indent="-285750">
              <a:spcAft>
                <a:spcPts val="1500"/>
              </a:spcAft>
              <a:buFont typeface="Arial" panose="020B0604020202020204" pitchFamily="34" charset="0"/>
              <a:buChar char="•"/>
            </a:pPr>
            <a:r>
              <a:rPr lang="en-US" sz="2000">
                <a:solidFill>
                  <a:schemeClr val="bg1"/>
                </a:solidFill>
              </a:rPr>
              <a:t>It mattifies skin, visibly reducing shine look </a:t>
            </a:r>
          </a:p>
          <a:p>
            <a:pPr marL="285750" indent="-285750">
              <a:spcAft>
                <a:spcPts val="1500"/>
              </a:spcAft>
              <a:buFont typeface="Arial" panose="020B0604020202020204" pitchFamily="34" charset="0"/>
              <a:buChar char="•"/>
            </a:pPr>
            <a:r>
              <a:rPr lang="en-US" sz="2000">
                <a:solidFill>
                  <a:schemeClr val="bg1"/>
                </a:solidFill>
              </a:rPr>
              <a:t>It improves skin smoothness and flawless complexion for healthy looking skin</a:t>
            </a:r>
            <a:endParaRPr lang="en-GB" sz="2000">
              <a:solidFill>
                <a:schemeClr val="bg1"/>
              </a:solidFill>
            </a:endParaRPr>
          </a:p>
        </p:txBody>
      </p:sp>
    </p:spTree>
    <p:extLst>
      <p:ext uri="{BB962C8B-B14F-4D97-AF65-F5344CB8AC3E}">
        <p14:creationId xmlns:p14="http://schemas.microsoft.com/office/powerpoint/2010/main" val="11822829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a:xfrm>
            <a:off x="302401" y="302400"/>
            <a:ext cx="1362073" cy="800925"/>
          </a:xfrm>
        </p:spPr>
        <p:txBody>
          <a:bodyPr wrap="square">
            <a:spAutoFit/>
          </a:bodyPr>
          <a:lstStyle/>
          <a:p>
            <a:r>
              <a:rPr lang="en-GB"/>
              <a:t>05</a:t>
            </a:r>
          </a:p>
        </p:txBody>
      </p:sp>
      <p:sp>
        <p:nvSpPr>
          <p:cNvPr id="3" name="Slide Number Placeholder 5">
            <a:extLst>
              <a:ext uri="{FF2B5EF4-FFF2-40B4-BE49-F238E27FC236}">
                <a16:creationId xmlns:a16="http://schemas.microsoft.com/office/drawing/2014/main" id="{68100910-8EB8-4905-4E02-C947E07A441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41</a:t>
            </a:fld>
            <a:endParaRPr lang="en-GB">
              <a:latin typeface="DM Sans" pitchFamily="2" charset="77"/>
            </a:endParaRPr>
          </a:p>
        </p:txBody>
      </p:sp>
      <p:sp>
        <p:nvSpPr>
          <p:cNvPr id="6" name="Text Placeholder 5">
            <a:extLst>
              <a:ext uri="{FF2B5EF4-FFF2-40B4-BE49-F238E27FC236}">
                <a16:creationId xmlns:a16="http://schemas.microsoft.com/office/drawing/2014/main" id="{D1F6A012-70DB-3940-A127-42B9F4D43F32}"/>
              </a:ext>
            </a:extLst>
          </p:cNvPr>
          <p:cNvSpPr>
            <a:spLocks noGrp="1"/>
          </p:cNvSpPr>
          <p:nvPr>
            <p:ph type="body" sz="quarter" idx="20"/>
          </p:nvPr>
        </p:nvSpPr>
        <p:spPr/>
        <p:txBody>
          <a:bodyPr/>
          <a:lstStyle/>
          <a:p>
            <a:r>
              <a:rPr lang="en-GB" sz="6000"/>
              <a:t>Products Line-up</a:t>
            </a:r>
            <a:endParaRPr lang="en-US"/>
          </a:p>
        </p:txBody>
      </p:sp>
    </p:spTree>
    <p:extLst>
      <p:ext uri="{BB962C8B-B14F-4D97-AF65-F5344CB8AC3E}">
        <p14:creationId xmlns:p14="http://schemas.microsoft.com/office/powerpoint/2010/main" val="401538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Placeholder 10" descr="A person with white marks on her face&#10;&#10;AI-generated content may be incorrect.">
            <a:extLst>
              <a:ext uri="{FF2B5EF4-FFF2-40B4-BE49-F238E27FC236}">
                <a16:creationId xmlns:a16="http://schemas.microsoft.com/office/drawing/2014/main" id="{EDF20021-F193-4BAF-0BAC-8DF0E39F5FB7}"/>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grpSp>
        <p:nvGrpSpPr>
          <p:cNvPr id="2" name="Group 1">
            <a:extLst>
              <a:ext uri="{FF2B5EF4-FFF2-40B4-BE49-F238E27FC236}">
                <a16:creationId xmlns:a16="http://schemas.microsoft.com/office/drawing/2014/main" id="{8E828B51-8153-EC87-F374-B0ABE1DDF8B4}"/>
              </a:ext>
            </a:extLst>
          </p:cNvPr>
          <p:cNvGrpSpPr/>
          <p:nvPr/>
        </p:nvGrpSpPr>
        <p:grpSpPr>
          <a:xfrm>
            <a:off x="8725588" y="1615147"/>
            <a:ext cx="2997678" cy="2845841"/>
            <a:chOff x="7524941" y="1985079"/>
            <a:chExt cx="2997678" cy="2845841"/>
          </a:xfrm>
        </p:grpSpPr>
        <p:sp>
          <p:nvSpPr>
            <p:cNvPr id="3" name="Oval 2">
              <a:extLst>
                <a:ext uri="{FF2B5EF4-FFF2-40B4-BE49-F238E27FC236}">
                  <a16:creationId xmlns:a16="http://schemas.microsoft.com/office/drawing/2014/main" id="{C99853E6-E50A-6726-3005-729DF437B8E4}"/>
                </a:ext>
              </a:extLst>
            </p:cNvPr>
            <p:cNvSpPr/>
            <p:nvPr/>
          </p:nvSpPr>
          <p:spPr>
            <a:xfrm>
              <a:off x="8682825" y="2998770"/>
              <a:ext cx="1772013" cy="177201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E0680E8-5BFB-A10F-8E62-01B1FCDE58B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524941" y="1985079"/>
              <a:ext cx="2997678" cy="2845841"/>
            </a:xfrm>
            <a:prstGeom prst="rect">
              <a:avLst/>
            </a:prstGeom>
          </p:spPr>
        </p:pic>
      </p:grpSp>
      <p:sp>
        <p:nvSpPr>
          <p:cNvPr id="5" name="object 5"/>
          <p:cNvSpPr txBox="1"/>
          <p:nvPr/>
        </p:nvSpPr>
        <p:spPr>
          <a:xfrm>
            <a:off x="4204573" y="6342643"/>
            <a:ext cx="3902259" cy="84845"/>
          </a:xfrm>
          <a:prstGeom prst="rect">
            <a:avLst/>
          </a:prstGeom>
        </p:spPr>
        <p:txBody>
          <a:bodyPr vert="horz" wrap="square" lIns="0" tIns="10237" rIns="0" bIns="0" rtlCol="0">
            <a:spAutoFit/>
          </a:bodyPr>
          <a:lstStyle/>
          <a:p>
            <a:pPr marL="10236" defTabSz="737006">
              <a:spcBef>
                <a:spcPts val="81"/>
              </a:spcBef>
            </a:pPr>
            <a:r>
              <a:rPr sz="484" spc="-4">
                <a:solidFill>
                  <a:srgbClr val="FFFFFF"/>
                </a:solidFill>
                <a:latin typeface="DM Sans" pitchFamily="2" charset="77"/>
                <a:cs typeface="Fira Sans"/>
              </a:rPr>
              <a:t>For internal </a:t>
            </a:r>
            <a:r>
              <a:rPr sz="484">
                <a:solidFill>
                  <a:srgbClr val="FFFFFF"/>
                </a:solidFill>
                <a:latin typeface="DM Sans" pitchFamily="2" charset="77"/>
                <a:cs typeface="Fira Sans"/>
              </a:rPr>
              <a:t>use </a:t>
            </a:r>
            <a:r>
              <a:rPr sz="484" spc="-8">
                <a:solidFill>
                  <a:srgbClr val="FFFFFF"/>
                </a:solidFill>
                <a:latin typeface="DM Sans" pitchFamily="2" charset="77"/>
                <a:cs typeface="Fira Sans"/>
              </a:rPr>
              <a:t>only. </a:t>
            </a:r>
            <a:r>
              <a:rPr sz="484" spc="-4">
                <a:solidFill>
                  <a:srgbClr val="FFFFFF"/>
                </a:solidFill>
                <a:latin typeface="DM Sans" pitchFamily="2" charset="77"/>
                <a:cs typeface="Fira Sans"/>
              </a:rPr>
              <a:t>Products are for experimental </a:t>
            </a:r>
            <a:r>
              <a:rPr sz="484">
                <a:solidFill>
                  <a:srgbClr val="FFFFFF"/>
                </a:solidFill>
                <a:latin typeface="DM Sans" pitchFamily="2" charset="77"/>
                <a:cs typeface="Fira Sans"/>
              </a:rPr>
              <a:t>use only and </a:t>
            </a:r>
            <a:r>
              <a:rPr sz="484" spc="-4">
                <a:solidFill>
                  <a:srgbClr val="FFFFFF"/>
                </a:solidFill>
                <a:latin typeface="DM Sans" pitchFamily="2" charset="77"/>
                <a:cs typeface="Fira Sans"/>
              </a:rPr>
              <a:t>are </a:t>
            </a:r>
            <a:r>
              <a:rPr sz="484">
                <a:solidFill>
                  <a:srgbClr val="FFFFFF"/>
                </a:solidFill>
                <a:latin typeface="DM Sans" pitchFamily="2" charset="77"/>
                <a:cs typeface="Fira Sans"/>
              </a:rPr>
              <a:t>not </a:t>
            </a:r>
            <a:r>
              <a:rPr sz="484" spc="-4">
                <a:solidFill>
                  <a:srgbClr val="FFFFFF"/>
                </a:solidFill>
                <a:latin typeface="DM Sans" pitchFamily="2" charset="77"/>
                <a:cs typeface="Fira Sans"/>
              </a:rPr>
              <a:t>for</a:t>
            </a:r>
            <a:r>
              <a:rPr sz="484" spc="-73">
                <a:solidFill>
                  <a:srgbClr val="FFFFFF"/>
                </a:solidFill>
                <a:latin typeface="DM Sans" pitchFamily="2" charset="77"/>
                <a:cs typeface="Fira Sans"/>
              </a:rPr>
              <a:t> </a:t>
            </a:r>
            <a:r>
              <a:rPr sz="484" spc="-4">
                <a:solidFill>
                  <a:srgbClr val="FFFFFF"/>
                </a:solidFill>
                <a:latin typeface="DM Sans" pitchFamily="2" charset="77"/>
                <a:cs typeface="Fira Sans"/>
              </a:rPr>
              <a:t>sale.</a:t>
            </a:r>
            <a:endParaRPr sz="484">
              <a:solidFill>
                <a:prstClr val="black"/>
              </a:solidFill>
              <a:latin typeface="DM Sans" pitchFamily="2" charset="77"/>
              <a:cs typeface="Fira Sans"/>
            </a:endParaRPr>
          </a:p>
        </p:txBody>
      </p:sp>
      <p:sp>
        <p:nvSpPr>
          <p:cNvPr id="16" name="object 4">
            <a:extLst>
              <a:ext uri="{FF2B5EF4-FFF2-40B4-BE49-F238E27FC236}">
                <a16:creationId xmlns:a16="http://schemas.microsoft.com/office/drawing/2014/main" id="{27F83D4D-B7A1-86BD-184C-FE5751D72190}"/>
              </a:ext>
            </a:extLst>
          </p:cNvPr>
          <p:cNvSpPr txBox="1">
            <a:spLocks noGrp="1"/>
          </p:cNvSpPr>
          <p:nvPr>
            <p:ph type="title"/>
          </p:nvPr>
        </p:nvSpPr>
        <p:spPr>
          <a:xfrm>
            <a:off x="5496400" y="514758"/>
            <a:ext cx="5972756" cy="1549220"/>
          </a:xfrm>
          <a:prstGeom prst="rect">
            <a:avLst/>
          </a:prstGeom>
        </p:spPr>
        <p:txBody>
          <a:bodyPr vert="horz" wrap="square" lIns="0" tIns="0" rIns="0" bIns="0" rtlCol="0" anchor="b" anchorCtr="0">
            <a:spAutoFit/>
          </a:bodyPr>
          <a:lstStyle/>
          <a:p>
            <a:pPr marL="10236">
              <a:lnSpc>
                <a:spcPct val="100000"/>
              </a:lnSpc>
              <a:spcBef>
                <a:spcPts val="81"/>
              </a:spcBef>
            </a:pPr>
            <a:r>
              <a:rPr lang="en-US" spc="-12">
                <a:solidFill>
                  <a:srgbClr val="CCBCB8"/>
                </a:solidFill>
                <a:latin typeface="+mn-lt"/>
                <a:cs typeface="FiraSans-Medium"/>
              </a:rPr>
              <a:t>The highly potent,</a:t>
            </a:r>
            <a:br>
              <a:rPr lang="en-US" spc="-12">
                <a:solidFill>
                  <a:srgbClr val="CCBCB8"/>
                </a:solidFill>
                <a:latin typeface="+mn-lt"/>
                <a:cs typeface="FiraSans-Medium"/>
              </a:rPr>
            </a:br>
            <a:r>
              <a:rPr lang="en-US" spc="-12">
                <a:solidFill>
                  <a:srgbClr val="CCBCB8"/>
                </a:solidFill>
                <a:latin typeface="+mn-lt"/>
                <a:cs typeface="FiraSans-Medium"/>
              </a:rPr>
              <a:t> biomimetic tripeptide</a:t>
            </a:r>
            <a:br>
              <a:rPr lang="en-US" spc="-12">
                <a:latin typeface="+mn-lt"/>
                <a:cs typeface="FiraSans-Medium"/>
              </a:rPr>
            </a:br>
            <a:r>
              <a:rPr lang="en-US" spc="-8">
                <a:solidFill>
                  <a:srgbClr val="FFFFFF"/>
                </a:solidFill>
                <a:latin typeface="+mn-lt"/>
                <a:cs typeface="FiraSans-Medium"/>
              </a:rPr>
              <a:t>3-in-1 “Medical Beauty” </a:t>
            </a:r>
            <a:br>
              <a:rPr lang="en-US" spc="-8">
                <a:solidFill>
                  <a:srgbClr val="FFFFFF"/>
                </a:solidFill>
                <a:latin typeface="+mn-lt"/>
                <a:cs typeface="FiraSans-Medium"/>
              </a:rPr>
            </a:br>
            <a:r>
              <a:rPr lang="en-US" spc="-8">
                <a:solidFill>
                  <a:srgbClr val="FFFFFF"/>
                </a:solidFill>
                <a:latin typeface="+mn-lt"/>
                <a:cs typeface="FiraSans-Medium"/>
              </a:rPr>
              <a:t>Solution</a:t>
            </a:r>
            <a:endParaRPr lang="en-US">
              <a:latin typeface="+mn-lt"/>
              <a:cs typeface="FiraSans-Medium"/>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A79BB64-250B-244D-BFBE-95A142960D6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9917"/>
            <a:ext cx="12181763" cy="6848402"/>
          </a:xfrm>
          <a:prstGeom prst="rect">
            <a:avLst/>
          </a:prstGeom>
        </p:spPr>
      </p:pic>
      <p:sp>
        <p:nvSpPr>
          <p:cNvPr id="3" name="object 3"/>
          <p:cNvSpPr txBox="1">
            <a:spLocks noGrp="1"/>
          </p:cNvSpPr>
          <p:nvPr>
            <p:ph type="title" idx="4294967295"/>
          </p:nvPr>
        </p:nvSpPr>
        <p:spPr>
          <a:xfrm>
            <a:off x="4977638" y="576263"/>
            <a:ext cx="5035042" cy="458800"/>
          </a:xfrm>
          <a:prstGeom prst="rect">
            <a:avLst/>
          </a:prstGeom>
        </p:spPr>
        <p:txBody>
          <a:bodyPr vert="horz" wrap="square" lIns="0" tIns="11260" rIns="0" bIns="0" rtlCol="0">
            <a:spAutoFit/>
          </a:bodyPr>
          <a:lstStyle/>
          <a:p>
            <a:pPr marL="10236">
              <a:spcBef>
                <a:spcPts val="89"/>
              </a:spcBef>
            </a:pPr>
            <a:r>
              <a:rPr sz="3184" spc="-4">
                <a:solidFill>
                  <a:schemeClr val="bg1"/>
                </a:solidFill>
              </a:rPr>
              <a:t>rewind </a:t>
            </a:r>
            <a:r>
              <a:rPr sz="3184">
                <a:solidFill>
                  <a:schemeClr val="bg1"/>
                </a:solidFill>
              </a:rPr>
              <a:t>&amp;</a:t>
            </a:r>
            <a:r>
              <a:rPr lang="en-GB" sz="3184" spc="-28">
                <a:solidFill>
                  <a:schemeClr val="bg1"/>
                </a:solidFill>
              </a:rPr>
              <a:t> </a:t>
            </a:r>
            <a:r>
              <a:rPr sz="3184" spc="-16">
                <a:solidFill>
                  <a:schemeClr val="bg1"/>
                </a:solidFill>
              </a:rPr>
              <a:t>regenerate</a:t>
            </a:r>
            <a:endParaRPr sz="3184">
              <a:solidFill>
                <a:schemeClr val="bg1"/>
              </a:solidFill>
            </a:endParaRPr>
          </a:p>
        </p:txBody>
      </p:sp>
      <p:sp>
        <p:nvSpPr>
          <p:cNvPr id="4" name="object 4"/>
          <p:cNvSpPr txBox="1"/>
          <p:nvPr/>
        </p:nvSpPr>
        <p:spPr>
          <a:xfrm>
            <a:off x="1124599" y="4784977"/>
            <a:ext cx="2160000" cy="184666"/>
          </a:xfrm>
          <a:prstGeom prst="rect">
            <a:avLst/>
          </a:prstGeom>
        </p:spPr>
        <p:txBody>
          <a:bodyPr vert="horz" wrap="square" lIns="0" tIns="0" rIns="0" bIns="0" rtlCol="0">
            <a:spAutoFit/>
          </a:bodyPr>
          <a:lstStyle/>
          <a:p>
            <a:pPr algn="ctr" defTabSz="737006">
              <a:spcBef>
                <a:spcPts val="214"/>
              </a:spcBef>
            </a:pPr>
            <a:r>
              <a:rPr lang="en-GB" sz="1200" b="1">
                <a:solidFill>
                  <a:srgbClr val="4D3C35"/>
                </a:solidFill>
                <a:cs typeface="FiraSans-Medium"/>
              </a:rPr>
              <a:t>De-aging daily cream SPF 30</a:t>
            </a:r>
            <a:endParaRPr lang="en-GB" sz="1200">
              <a:solidFill>
                <a:srgbClr val="4D3C35"/>
              </a:solidFill>
              <a:cs typeface="Fira Sans"/>
            </a:endParaRPr>
          </a:p>
        </p:txBody>
      </p:sp>
      <p:sp>
        <p:nvSpPr>
          <p:cNvPr id="5" name="object 5"/>
          <p:cNvSpPr txBox="1"/>
          <p:nvPr/>
        </p:nvSpPr>
        <p:spPr>
          <a:xfrm>
            <a:off x="6210937" y="4784977"/>
            <a:ext cx="2160000" cy="184666"/>
          </a:xfrm>
          <a:prstGeom prst="rect">
            <a:avLst/>
          </a:prstGeom>
        </p:spPr>
        <p:txBody>
          <a:bodyPr vert="horz" wrap="square" lIns="0" tIns="0" rIns="0" bIns="0" rtlCol="0">
            <a:spAutoFit/>
          </a:bodyPr>
          <a:lstStyle/>
          <a:p>
            <a:pPr marL="7938" algn="ctr" defTabSz="737006">
              <a:spcBef>
                <a:spcPts val="214"/>
              </a:spcBef>
            </a:pPr>
            <a:r>
              <a:rPr lang="en-GB" sz="1200" b="1">
                <a:solidFill>
                  <a:srgbClr val="4D3C35"/>
                </a:solidFill>
                <a:cs typeface="FiraSans-Medium"/>
              </a:rPr>
              <a:t>Eye serum</a:t>
            </a:r>
          </a:p>
        </p:txBody>
      </p:sp>
      <p:sp>
        <p:nvSpPr>
          <p:cNvPr id="6" name="object 6"/>
          <p:cNvSpPr txBox="1"/>
          <p:nvPr/>
        </p:nvSpPr>
        <p:spPr>
          <a:xfrm>
            <a:off x="3712828" y="4784977"/>
            <a:ext cx="2160000" cy="184666"/>
          </a:xfrm>
          <a:prstGeom prst="rect">
            <a:avLst/>
          </a:prstGeom>
        </p:spPr>
        <p:txBody>
          <a:bodyPr vert="horz" wrap="square" lIns="0" tIns="0" rIns="0" bIns="0" rtlCol="0">
            <a:spAutoFit/>
          </a:bodyPr>
          <a:lstStyle/>
          <a:p>
            <a:pPr algn="ctr" defTabSz="737006">
              <a:spcBef>
                <a:spcPts val="214"/>
              </a:spcBef>
            </a:pPr>
            <a:r>
              <a:rPr lang="en-GB" sz="1200" b="1">
                <a:solidFill>
                  <a:srgbClr val="4D3C35"/>
                </a:solidFill>
                <a:cs typeface="FiraSans-Medium"/>
              </a:rPr>
              <a:t>Restorative night treatment</a:t>
            </a:r>
          </a:p>
        </p:txBody>
      </p:sp>
      <p:sp>
        <p:nvSpPr>
          <p:cNvPr id="7" name="object 7"/>
          <p:cNvSpPr txBox="1"/>
          <p:nvPr/>
        </p:nvSpPr>
        <p:spPr>
          <a:xfrm>
            <a:off x="8818735" y="4784977"/>
            <a:ext cx="2160000" cy="184666"/>
          </a:xfrm>
          <a:prstGeom prst="rect">
            <a:avLst/>
          </a:prstGeom>
        </p:spPr>
        <p:txBody>
          <a:bodyPr vert="horz" wrap="square" lIns="0" tIns="0" rIns="0" bIns="0" rtlCol="0">
            <a:spAutoFit/>
          </a:bodyPr>
          <a:lstStyle/>
          <a:p>
            <a:pPr algn="ctr" defTabSz="737006">
              <a:spcBef>
                <a:spcPts val="214"/>
              </a:spcBef>
            </a:pPr>
            <a:r>
              <a:rPr lang="en-GB" sz="1200" b="1">
                <a:solidFill>
                  <a:srgbClr val="4D3C35"/>
                </a:solidFill>
                <a:cs typeface="FiraSans-Medium"/>
              </a:rPr>
              <a:t>Concentrated serum</a:t>
            </a:r>
            <a:endParaRPr lang="en-GB" sz="1200">
              <a:solidFill>
                <a:srgbClr val="4D3C35"/>
              </a:solidFill>
              <a:cs typeface="Fira Sans"/>
            </a:endParaRPr>
          </a:p>
        </p:txBody>
      </p:sp>
      <p:sp>
        <p:nvSpPr>
          <p:cNvPr id="8" name="object 8"/>
          <p:cNvSpPr txBox="1"/>
          <p:nvPr/>
        </p:nvSpPr>
        <p:spPr>
          <a:xfrm>
            <a:off x="259276" y="6431997"/>
            <a:ext cx="2290990" cy="189873"/>
          </a:xfrm>
          <a:prstGeom prst="rect">
            <a:avLst/>
          </a:prstGeom>
        </p:spPr>
        <p:txBody>
          <a:bodyPr vert="horz" wrap="square" lIns="0" tIns="10237" rIns="0" bIns="0" rtlCol="0">
            <a:spAutoFit/>
          </a:bodyPr>
          <a:lstStyle/>
          <a:p>
            <a:pPr marL="10236" marR="4094" defTabSz="737006">
              <a:lnSpc>
                <a:spcPct val="125000"/>
              </a:lnSpc>
              <a:spcBef>
                <a:spcPts val="81"/>
              </a:spcBef>
            </a:pPr>
            <a:r>
              <a:rPr sz="484" spc="-4">
                <a:solidFill>
                  <a:srgbClr val="4D3C35"/>
                </a:solidFill>
                <a:latin typeface="DM Sans" pitchFamily="2" charset="77"/>
                <a:cs typeface="Fira Sans"/>
              </a:rPr>
              <a:t>For internal </a:t>
            </a:r>
            <a:r>
              <a:rPr sz="484">
                <a:solidFill>
                  <a:srgbClr val="4D3C35"/>
                </a:solidFill>
                <a:latin typeface="DM Sans" pitchFamily="2" charset="77"/>
                <a:cs typeface="Fira Sans"/>
              </a:rPr>
              <a:t>use </a:t>
            </a:r>
            <a:r>
              <a:rPr sz="484" spc="-8">
                <a:solidFill>
                  <a:srgbClr val="4D3C35"/>
                </a:solidFill>
                <a:latin typeface="DM Sans" pitchFamily="2" charset="77"/>
                <a:cs typeface="Fira Sans"/>
              </a:rPr>
              <a:t>only. </a:t>
            </a:r>
            <a:r>
              <a:rPr sz="484" spc="-4">
                <a:solidFill>
                  <a:srgbClr val="4D3C35"/>
                </a:solidFill>
                <a:latin typeface="DM Sans" pitchFamily="2" charset="77"/>
                <a:cs typeface="Fira Sans"/>
              </a:rPr>
              <a:t>Products are for experimental </a:t>
            </a:r>
            <a:r>
              <a:rPr sz="484">
                <a:solidFill>
                  <a:srgbClr val="4D3C35"/>
                </a:solidFill>
                <a:latin typeface="DM Sans" pitchFamily="2" charset="77"/>
                <a:cs typeface="Fira Sans"/>
              </a:rPr>
              <a:t>use only and </a:t>
            </a:r>
            <a:r>
              <a:rPr sz="484" spc="-4">
                <a:solidFill>
                  <a:srgbClr val="4D3C35"/>
                </a:solidFill>
                <a:latin typeface="DM Sans" pitchFamily="2" charset="77"/>
                <a:cs typeface="Fira Sans"/>
              </a:rPr>
              <a:t>are </a:t>
            </a:r>
            <a:r>
              <a:rPr sz="484">
                <a:solidFill>
                  <a:srgbClr val="4D3C35"/>
                </a:solidFill>
                <a:latin typeface="DM Sans" pitchFamily="2" charset="77"/>
                <a:cs typeface="Fira Sans"/>
              </a:rPr>
              <a:t>not </a:t>
            </a:r>
            <a:r>
              <a:rPr sz="484" spc="-4">
                <a:solidFill>
                  <a:srgbClr val="4D3C35"/>
                </a:solidFill>
                <a:latin typeface="DM Sans" pitchFamily="2" charset="77"/>
                <a:cs typeface="Fira Sans"/>
              </a:rPr>
              <a:t>for sale.  DSM </a:t>
            </a:r>
            <a:r>
              <a:rPr sz="484">
                <a:solidFill>
                  <a:srgbClr val="4D3C35"/>
                </a:solidFill>
                <a:latin typeface="DM Sans" pitchFamily="2" charset="77"/>
                <a:cs typeface="Fira Sans"/>
              </a:rPr>
              <a:t>is not </a:t>
            </a:r>
            <a:r>
              <a:rPr sz="484" spc="-4">
                <a:solidFill>
                  <a:srgbClr val="4D3C35"/>
                </a:solidFill>
                <a:latin typeface="DM Sans" pitchFamily="2" charset="77"/>
                <a:cs typeface="Fira Sans"/>
              </a:rPr>
              <a:t>responsible for final products</a:t>
            </a:r>
            <a:r>
              <a:rPr sz="484" spc="8">
                <a:solidFill>
                  <a:srgbClr val="4D3C35"/>
                </a:solidFill>
                <a:latin typeface="DM Sans" pitchFamily="2" charset="77"/>
                <a:cs typeface="Fira Sans"/>
              </a:rPr>
              <a:t> </a:t>
            </a:r>
            <a:r>
              <a:rPr sz="484">
                <a:solidFill>
                  <a:srgbClr val="4D3C35"/>
                </a:solidFill>
                <a:latin typeface="DM Sans" pitchFamily="2" charset="77"/>
                <a:cs typeface="Fira Sans"/>
              </a:rPr>
              <a:t>claims</a:t>
            </a:r>
          </a:p>
        </p:txBody>
      </p:sp>
      <p:sp>
        <p:nvSpPr>
          <p:cNvPr id="2" name="object 4">
            <a:extLst>
              <a:ext uri="{FF2B5EF4-FFF2-40B4-BE49-F238E27FC236}">
                <a16:creationId xmlns:a16="http://schemas.microsoft.com/office/drawing/2014/main" id="{861CBACF-FCF9-89A6-0556-496564868F85}"/>
              </a:ext>
            </a:extLst>
          </p:cNvPr>
          <p:cNvSpPr txBox="1"/>
          <p:nvPr/>
        </p:nvSpPr>
        <p:spPr>
          <a:xfrm>
            <a:off x="1124599" y="5061691"/>
            <a:ext cx="2160000" cy="332848"/>
          </a:xfrm>
          <a:prstGeom prst="rect">
            <a:avLst/>
          </a:prstGeom>
        </p:spPr>
        <p:txBody>
          <a:bodyPr vert="horz" wrap="square" lIns="0" tIns="0" rIns="0" bIns="0" rtlCol="0">
            <a:spAutoFit/>
          </a:bodyPr>
          <a:lstStyle/>
          <a:p>
            <a:pPr algn="ctr" defTabSz="737006">
              <a:lnSpc>
                <a:spcPct val="110000"/>
              </a:lnSpc>
              <a:spcBef>
                <a:spcPts val="97"/>
              </a:spcBef>
            </a:pPr>
            <a:r>
              <a:rPr sz="1000" b="1">
                <a:solidFill>
                  <a:srgbClr val="4D3C35"/>
                </a:solidFill>
                <a:cs typeface="FiraSans-Medium"/>
              </a:rPr>
              <a:t>WITH 4% SYN®-AKE,</a:t>
            </a:r>
            <a:br>
              <a:rPr lang="en-GB" sz="1000" b="1" spc="-8">
                <a:solidFill>
                  <a:srgbClr val="4D3C35"/>
                </a:solidFill>
                <a:cs typeface="FiraSans-Medium"/>
              </a:rPr>
            </a:br>
            <a:r>
              <a:rPr lang="en-GB" sz="1000" b="1" spc="-8">
                <a:solidFill>
                  <a:srgbClr val="4D3C35"/>
                </a:solidFill>
                <a:cs typeface="FiraSans-Medium"/>
              </a:rPr>
              <a:t>H</a:t>
            </a:r>
            <a:r>
              <a:rPr sz="1000" b="1" spc="-8">
                <a:solidFill>
                  <a:srgbClr val="4D3C35"/>
                </a:solidFill>
                <a:cs typeface="FiraSans-Medium"/>
              </a:rPr>
              <a:t>YALURONIC</a:t>
            </a:r>
            <a:r>
              <a:rPr sz="1000" b="1" spc="64">
                <a:solidFill>
                  <a:srgbClr val="4D3C35"/>
                </a:solidFill>
                <a:cs typeface="FiraSans-Medium"/>
              </a:rPr>
              <a:t> </a:t>
            </a:r>
            <a:r>
              <a:rPr sz="1000" b="1" spc="-4">
                <a:solidFill>
                  <a:srgbClr val="4D3C35"/>
                </a:solidFill>
                <a:cs typeface="FiraSans-Medium"/>
              </a:rPr>
              <a:t>ACID-BT</a:t>
            </a:r>
            <a:endParaRPr sz="1000" b="1">
              <a:solidFill>
                <a:srgbClr val="4D3C35"/>
              </a:solidFill>
              <a:cs typeface="FiraSans-Medium"/>
            </a:endParaRPr>
          </a:p>
        </p:txBody>
      </p:sp>
      <p:sp>
        <p:nvSpPr>
          <p:cNvPr id="9" name="object 5">
            <a:extLst>
              <a:ext uri="{FF2B5EF4-FFF2-40B4-BE49-F238E27FC236}">
                <a16:creationId xmlns:a16="http://schemas.microsoft.com/office/drawing/2014/main" id="{EE83C569-4EEE-F875-B177-D9B834934646}"/>
              </a:ext>
            </a:extLst>
          </p:cNvPr>
          <p:cNvSpPr txBox="1"/>
          <p:nvPr/>
        </p:nvSpPr>
        <p:spPr>
          <a:xfrm>
            <a:off x="6135986" y="5061691"/>
            <a:ext cx="2498109" cy="332848"/>
          </a:xfrm>
          <a:prstGeom prst="rect">
            <a:avLst/>
          </a:prstGeom>
        </p:spPr>
        <p:txBody>
          <a:bodyPr vert="horz" wrap="square" lIns="0" tIns="0" rIns="0" bIns="0" rtlCol="0">
            <a:spAutoFit/>
          </a:bodyPr>
          <a:lstStyle/>
          <a:p>
            <a:pPr marL="10236" marR="4094" algn="ctr" defTabSz="737006">
              <a:lnSpc>
                <a:spcPct val="110000"/>
              </a:lnSpc>
            </a:pPr>
            <a:r>
              <a:rPr sz="1000" b="1">
                <a:solidFill>
                  <a:srgbClr val="4D3C35"/>
                </a:solidFill>
                <a:cs typeface="FiraSans-Medium"/>
              </a:rPr>
              <a:t>WITH 4% SYN®-AKE,</a:t>
            </a:r>
            <a:r>
              <a:rPr sz="1000" b="1" spc="20">
                <a:solidFill>
                  <a:srgbClr val="4D3C35"/>
                </a:solidFill>
                <a:cs typeface="FiraSans-Medium"/>
              </a:rPr>
              <a:t> </a:t>
            </a:r>
            <a:r>
              <a:rPr sz="1000" b="1">
                <a:solidFill>
                  <a:srgbClr val="4D3C35"/>
                </a:solidFill>
                <a:cs typeface="FiraSans-Medium"/>
              </a:rPr>
              <a:t>SYN-EYE®</a:t>
            </a:r>
            <a:r>
              <a:rPr lang="en-US" sz="1000" b="1">
                <a:solidFill>
                  <a:srgbClr val="4D3C35"/>
                </a:solidFill>
                <a:cs typeface="FiraSans-Medium"/>
              </a:rPr>
              <a:t> CB</a:t>
            </a:r>
            <a:r>
              <a:rPr sz="1000" b="1">
                <a:solidFill>
                  <a:srgbClr val="4D3C35"/>
                </a:solidFill>
                <a:cs typeface="FiraSans-Medium"/>
              </a:rPr>
              <a:t>,</a:t>
            </a:r>
            <a:r>
              <a:rPr sz="1000" b="1" spc="4">
                <a:solidFill>
                  <a:srgbClr val="4D3C35"/>
                </a:solidFill>
                <a:cs typeface="FiraSans-Medium"/>
              </a:rPr>
              <a:t> </a:t>
            </a:r>
            <a:br>
              <a:rPr lang="en-GB" sz="1000" b="1" spc="4">
                <a:solidFill>
                  <a:srgbClr val="4D3C35"/>
                </a:solidFill>
                <a:cs typeface="FiraSans-Medium"/>
              </a:rPr>
            </a:br>
            <a:r>
              <a:rPr sz="1000" b="1">
                <a:solidFill>
                  <a:srgbClr val="4D3C35"/>
                </a:solidFill>
                <a:cs typeface="FiraSans-Medium"/>
              </a:rPr>
              <a:t>PEPHA®-AGE</a:t>
            </a:r>
            <a:r>
              <a:rPr lang="en-US" sz="1000" b="1">
                <a:solidFill>
                  <a:srgbClr val="4D3C35"/>
                </a:solidFill>
                <a:cs typeface="FiraSans-Medium"/>
              </a:rPr>
              <a:t> CB</a:t>
            </a:r>
            <a:endParaRPr sz="1000">
              <a:solidFill>
                <a:srgbClr val="4D3C35"/>
              </a:solidFill>
              <a:cs typeface="Fira Sans"/>
            </a:endParaRPr>
          </a:p>
        </p:txBody>
      </p:sp>
      <p:sp>
        <p:nvSpPr>
          <p:cNvPr id="10" name="object 6">
            <a:extLst>
              <a:ext uri="{FF2B5EF4-FFF2-40B4-BE49-F238E27FC236}">
                <a16:creationId xmlns:a16="http://schemas.microsoft.com/office/drawing/2014/main" id="{C6952338-1877-11A9-F5BD-9B56104EF68D}"/>
              </a:ext>
            </a:extLst>
          </p:cNvPr>
          <p:cNvSpPr txBox="1"/>
          <p:nvPr/>
        </p:nvSpPr>
        <p:spPr>
          <a:xfrm>
            <a:off x="3712828" y="5061691"/>
            <a:ext cx="2238518" cy="332848"/>
          </a:xfrm>
          <a:prstGeom prst="rect">
            <a:avLst/>
          </a:prstGeom>
        </p:spPr>
        <p:txBody>
          <a:bodyPr vert="horz" wrap="square" lIns="0" tIns="0" rIns="0" bIns="0" rtlCol="0">
            <a:spAutoFit/>
          </a:bodyPr>
          <a:lstStyle/>
          <a:p>
            <a:pPr algn="ctr" defTabSz="737006">
              <a:lnSpc>
                <a:spcPct val="110000"/>
              </a:lnSpc>
              <a:spcBef>
                <a:spcPts val="97"/>
              </a:spcBef>
            </a:pPr>
            <a:r>
              <a:rPr sz="1000" b="1">
                <a:solidFill>
                  <a:srgbClr val="4D3C35"/>
                </a:solidFill>
                <a:cs typeface="FiraSans-Medium"/>
              </a:rPr>
              <a:t>WITH 4% SYN®-AKE, SYN®-COLL</a:t>
            </a:r>
            <a:r>
              <a:rPr lang="en-US" sz="1000" b="1">
                <a:solidFill>
                  <a:srgbClr val="4D3C35"/>
                </a:solidFill>
                <a:cs typeface="FiraSans-Medium"/>
              </a:rPr>
              <a:t> CB</a:t>
            </a:r>
            <a:r>
              <a:rPr sz="1000" b="1">
                <a:solidFill>
                  <a:srgbClr val="4D3C35"/>
                </a:solidFill>
                <a:cs typeface="FiraSans-Medium"/>
              </a:rPr>
              <a:t>,</a:t>
            </a:r>
            <a:r>
              <a:rPr sz="1000" b="1" spc="40">
                <a:solidFill>
                  <a:srgbClr val="4D3C35"/>
                </a:solidFill>
                <a:cs typeface="FiraSans-Medium"/>
              </a:rPr>
              <a:t> </a:t>
            </a:r>
            <a:r>
              <a:rPr sz="1000" b="1" spc="-4">
                <a:solidFill>
                  <a:srgbClr val="4D3C35"/>
                </a:solidFill>
                <a:cs typeface="FiraSans-Medium"/>
              </a:rPr>
              <a:t>PENTAVITIN®</a:t>
            </a:r>
            <a:endParaRPr sz="1000" b="1">
              <a:solidFill>
                <a:srgbClr val="4D3C35"/>
              </a:solidFill>
              <a:cs typeface="FiraSans-Medium"/>
            </a:endParaRPr>
          </a:p>
        </p:txBody>
      </p:sp>
      <p:sp>
        <p:nvSpPr>
          <p:cNvPr id="12" name="object 7">
            <a:extLst>
              <a:ext uri="{FF2B5EF4-FFF2-40B4-BE49-F238E27FC236}">
                <a16:creationId xmlns:a16="http://schemas.microsoft.com/office/drawing/2014/main" id="{5C2A4120-3FB5-33CD-C630-E30FBD83C1E9}"/>
              </a:ext>
            </a:extLst>
          </p:cNvPr>
          <p:cNvSpPr txBox="1"/>
          <p:nvPr/>
        </p:nvSpPr>
        <p:spPr>
          <a:xfrm>
            <a:off x="8818735" y="5061691"/>
            <a:ext cx="2498108" cy="332848"/>
          </a:xfrm>
          <a:prstGeom prst="rect">
            <a:avLst/>
          </a:prstGeom>
        </p:spPr>
        <p:txBody>
          <a:bodyPr vert="horz" wrap="square" lIns="0" tIns="0" rIns="0" bIns="0" rtlCol="0">
            <a:spAutoFit/>
          </a:bodyPr>
          <a:lstStyle/>
          <a:p>
            <a:pPr marL="10236" algn="ctr" defTabSz="737006">
              <a:lnSpc>
                <a:spcPct val="110000"/>
              </a:lnSpc>
              <a:spcBef>
                <a:spcPts val="97"/>
              </a:spcBef>
            </a:pPr>
            <a:r>
              <a:rPr sz="1000" b="1">
                <a:solidFill>
                  <a:srgbClr val="4D3C35"/>
                </a:solidFill>
                <a:cs typeface="FiraSans-Medium"/>
              </a:rPr>
              <a:t>WITH 4% SYN®-AKE, </a:t>
            </a:r>
            <a:r>
              <a:rPr sz="1000" b="1" spc="-4">
                <a:solidFill>
                  <a:srgbClr val="4D3C35"/>
                </a:solidFill>
                <a:cs typeface="FiraSans-Medium"/>
              </a:rPr>
              <a:t>SYN®-HYCAN</a:t>
            </a:r>
            <a:r>
              <a:rPr lang="en-US" sz="1000" b="1" spc="-4">
                <a:solidFill>
                  <a:srgbClr val="4D3C35"/>
                </a:solidFill>
                <a:cs typeface="FiraSans-Medium"/>
              </a:rPr>
              <a:t> CB</a:t>
            </a:r>
            <a:r>
              <a:rPr sz="1000" b="1" spc="-4">
                <a:solidFill>
                  <a:srgbClr val="4D3C35"/>
                </a:solidFill>
                <a:cs typeface="FiraSans-Medium"/>
              </a:rPr>
              <a:t>, </a:t>
            </a:r>
            <a:r>
              <a:rPr sz="1000" b="1" spc="-8">
                <a:solidFill>
                  <a:srgbClr val="4D3C35"/>
                </a:solidFill>
                <a:cs typeface="FiraSans-Medium"/>
              </a:rPr>
              <a:t>HYALURONIC</a:t>
            </a:r>
            <a:r>
              <a:rPr sz="1000" b="1" spc="121">
                <a:solidFill>
                  <a:srgbClr val="4D3C35"/>
                </a:solidFill>
                <a:cs typeface="FiraSans-Medium"/>
              </a:rPr>
              <a:t> </a:t>
            </a:r>
            <a:r>
              <a:rPr sz="1000" b="1" spc="-4">
                <a:solidFill>
                  <a:srgbClr val="4D3C35"/>
                </a:solidFill>
                <a:cs typeface="FiraSans-Medium"/>
              </a:rPr>
              <a:t>ACID-BT</a:t>
            </a:r>
            <a:endParaRPr sz="1000">
              <a:solidFill>
                <a:srgbClr val="4D3C35"/>
              </a:solidFill>
              <a:cs typeface="Fira Sans"/>
            </a:endParaRPr>
          </a:p>
        </p:txBody>
      </p:sp>
      <p:sp>
        <p:nvSpPr>
          <p:cNvPr id="13" name="object 4">
            <a:extLst>
              <a:ext uri="{FF2B5EF4-FFF2-40B4-BE49-F238E27FC236}">
                <a16:creationId xmlns:a16="http://schemas.microsoft.com/office/drawing/2014/main" id="{818934DA-C5FD-10A8-7920-6C6853B3F797}"/>
              </a:ext>
            </a:extLst>
          </p:cNvPr>
          <p:cNvSpPr txBox="1"/>
          <p:nvPr/>
        </p:nvSpPr>
        <p:spPr>
          <a:xfrm>
            <a:off x="1124599" y="5456796"/>
            <a:ext cx="2160000" cy="451919"/>
          </a:xfrm>
          <a:prstGeom prst="rect">
            <a:avLst/>
          </a:prstGeom>
        </p:spPr>
        <p:txBody>
          <a:bodyPr vert="horz" wrap="square" lIns="0" tIns="0" rIns="0" bIns="0" rtlCol="0">
            <a:spAutoFit/>
          </a:bodyPr>
          <a:lstStyle/>
          <a:p>
            <a:pPr marR="4094" indent="-512" algn="ctr" defTabSz="737006">
              <a:lnSpc>
                <a:spcPct val="110000"/>
              </a:lnSpc>
              <a:spcBef>
                <a:spcPts val="617"/>
              </a:spcBef>
            </a:pPr>
            <a:r>
              <a:rPr sz="900">
                <a:solidFill>
                  <a:srgbClr val="4D3C35"/>
                </a:solidFill>
                <a:cs typeface="Fira Sans"/>
              </a:rPr>
              <a:t>It plumps with hydration and relaxes  skin, smoothing the appearance of deep  wrinkles for a youthful</a:t>
            </a:r>
            <a:r>
              <a:rPr sz="900" spc="92">
                <a:solidFill>
                  <a:srgbClr val="4D3C35"/>
                </a:solidFill>
                <a:cs typeface="Fira Sans"/>
              </a:rPr>
              <a:t> </a:t>
            </a:r>
            <a:r>
              <a:rPr sz="900">
                <a:solidFill>
                  <a:srgbClr val="4D3C35"/>
                </a:solidFill>
                <a:cs typeface="Fira Sans"/>
              </a:rPr>
              <a:t>complexion.</a:t>
            </a:r>
          </a:p>
        </p:txBody>
      </p:sp>
      <p:sp>
        <p:nvSpPr>
          <p:cNvPr id="14" name="object 5">
            <a:extLst>
              <a:ext uri="{FF2B5EF4-FFF2-40B4-BE49-F238E27FC236}">
                <a16:creationId xmlns:a16="http://schemas.microsoft.com/office/drawing/2014/main" id="{13017FF4-135A-0A80-1618-D54708B833CD}"/>
              </a:ext>
            </a:extLst>
          </p:cNvPr>
          <p:cNvSpPr txBox="1"/>
          <p:nvPr/>
        </p:nvSpPr>
        <p:spPr>
          <a:xfrm>
            <a:off x="6210937" y="5456796"/>
            <a:ext cx="2160000" cy="451919"/>
          </a:xfrm>
          <a:prstGeom prst="rect">
            <a:avLst/>
          </a:prstGeom>
        </p:spPr>
        <p:txBody>
          <a:bodyPr vert="horz" wrap="square" lIns="0" tIns="0" rIns="0" bIns="0" rtlCol="0">
            <a:spAutoFit/>
          </a:bodyPr>
          <a:lstStyle/>
          <a:p>
            <a:pPr marL="125905" marR="119764" indent="512" algn="ctr" defTabSz="737006">
              <a:lnSpc>
                <a:spcPct val="110000"/>
              </a:lnSpc>
              <a:spcBef>
                <a:spcPts val="488"/>
              </a:spcBef>
            </a:pPr>
            <a:r>
              <a:rPr sz="900">
                <a:solidFill>
                  <a:srgbClr val="4D3C35"/>
                </a:solidFill>
                <a:cs typeface="Fira Sans"/>
              </a:rPr>
              <a:t>It reduces the appearance of  crow’s feet, while its unique texture  provides an instant </a:t>
            </a:r>
            <a:r>
              <a:rPr sz="900" spc="-4">
                <a:solidFill>
                  <a:srgbClr val="4D3C35"/>
                </a:solidFill>
                <a:cs typeface="Fira Sans"/>
              </a:rPr>
              <a:t>flawless</a:t>
            </a:r>
            <a:r>
              <a:rPr sz="900" spc="105">
                <a:solidFill>
                  <a:srgbClr val="4D3C35"/>
                </a:solidFill>
                <a:cs typeface="Fira Sans"/>
              </a:rPr>
              <a:t> </a:t>
            </a:r>
            <a:r>
              <a:rPr sz="900">
                <a:solidFill>
                  <a:srgbClr val="4D3C35"/>
                </a:solidFill>
                <a:cs typeface="Fira Sans"/>
              </a:rPr>
              <a:t>look.</a:t>
            </a:r>
          </a:p>
        </p:txBody>
      </p:sp>
      <p:sp>
        <p:nvSpPr>
          <p:cNvPr id="15" name="object 6">
            <a:extLst>
              <a:ext uri="{FF2B5EF4-FFF2-40B4-BE49-F238E27FC236}">
                <a16:creationId xmlns:a16="http://schemas.microsoft.com/office/drawing/2014/main" id="{FE385B47-EC36-9D32-79AE-B5F2BA423666}"/>
              </a:ext>
            </a:extLst>
          </p:cNvPr>
          <p:cNvSpPr txBox="1"/>
          <p:nvPr/>
        </p:nvSpPr>
        <p:spPr>
          <a:xfrm>
            <a:off x="3712828" y="5456796"/>
            <a:ext cx="2160000" cy="451919"/>
          </a:xfrm>
          <a:prstGeom prst="rect">
            <a:avLst/>
          </a:prstGeom>
        </p:spPr>
        <p:txBody>
          <a:bodyPr vert="horz" wrap="square" lIns="0" tIns="0" rIns="0" bIns="0" rtlCol="0">
            <a:spAutoFit/>
          </a:bodyPr>
          <a:lstStyle/>
          <a:p>
            <a:pPr marR="153031" algn="ctr" defTabSz="737006">
              <a:lnSpc>
                <a:spcPct val="110000"/>
              </a:lnSpc>
              <a:spcBef>
                <a:spcPts val="617"/>
              </a:spcBef>
            </a:pPr>
            <a:r>
              <a:rPr sz="900">
                <a:solidFill>
                  <a:srgbClr val="4D3C35"/>
                </a:solidFill>
                <a:cs typeface="Fira Sans"/>
              </a:rPr>
              <a:t>This intensively nourishing formula  works overnight to relax skin and  restore moisture and</a:t>
            </a:r>
            <a:r>
              <a:rPr sz="900" spc="64">
                <a:solidFill>
                  <a:srgbClr val="4D3C35"/>
                </a:solidFill>
                <a:cs typeface="Fira Sans"/>
              </a:rPr>
              <a:t> </a:t>
            </a:r>
            <a:r>
              <a:rPr sz="900">
                <a:solidFill>
                  <a:srgbClr val="4D3C35"/>
                </a:solidFill>
                <a:cs typeface="Fira Sans"/>
              </a:rPr>
              <a:t>elasticity.</a:t>
            </a:r>
          </a:p>
        </p:txBody>
      </p:sp>
      <p:sp>
        <p:nvSpPr>
          <p:cNvPr id="16" name="object 7">
            <a:extLst>
              <a:ext uri="{FF2B5EF4-FFF2-40B4-BE49-F238E27FC236}">
                <a16:creationId xmlns:a16="http://schemas.microsoft.com/office/drawing/2014/main" id="{FFEADE8F-D186-C4C0-D56F-5779B6056CB2}"/>
              </a:ext>
            </a:extLst>
          </p:cNvPr>
          <p:cNvSpPr txBox="1"/>
          <p:nvPr/>
        </p:nvSpPr>
        <p:spPr>
          <a:xfrm>
            <a:off x="8818735" y="5456796"/>
            <a:ext cx="2160000" cy="451919"/>
          </a:xfrm>
          <a:prstGeom prst="rect">
            <a:avLst/>
          </a:prstGeom>
        </p:spPr>
        <p:txBody>
          <a:bodyPr vert="horz" wrap="square" lIns="0" tIns="0" rIns="0" bIns="0" rtlCol="0">
            <a:spAutoFit/>
          </a:bodyPr>
          <a:lstStyle/>
          <a:p>
            <a:pPr marL="178109" marR="170432" algn="ctr" defTabSz="737006">
              <a:lnSpc>
                <a:spcPct val="110000"/>
              </a:lnSpc>
              <a:spcBef>
                <a:spcPts val="552"/>
              </a:spcBef>
            </a:pPr>
            <a:r>
              <a:rPr sz="900">
                <a:solidFill>
                  <a:srgbClr val="4D3C35"/>
                </a:solidFill>
                <a:cs typeface="Fira Sans"/>
              </a:rPr>
              <a:t>High-tech formula and </a:t>
            </a:r>
            <a:br>
              <a:rPr lang="en-GB" sz="900">
                <a:solidFill>
                  <a:srgbClr val="4D3C35"/>
                </a:solidFill>
                <a:cs typeface="Fira Sans"/>
              </a:rPr>
            </a:br>
            <a:r>
              <a:rPr sz="900">
                <a:solidFill>
                  <a:srgbClr val="4D3C35"/>
                </a:solidFill>
                <a:cs typeface="Fira Sans"/>
              </a:rPr>
              <a:t>targeted application to visibly reduce deep</a:t>
            </a:r>
            <a:r>
              <a:rPr sz="900" spc="81">
                <a:solidFill>
                  <a:srgbClr val="4D3C35"/>
                </a:solidFill>
                <a:cs typeface="Fira Sans"/>
              </a:rPr>
              <a:t> </a:t>
            </a:r>
            <a:r>
              <a:rPr sz="900">
                <a:solidFill>
                  <a:srgbClr val="4D3C35"/>
                </a:solidFill>
                <a:cs typeface="Fira Sans"/>
              </a:rPr>
              <a:t>wrinkles.</a:t>
            </a:r>
          </a:p>
        </p:txBody>
      </p:sp>
      <p:sp>
        <p:nvSpPr>
          <p:cNvPr id="17" name="object 4">
            <a:extLst>
              <a:ext uri="{FF2B5EF4-FFF2-40B4-BE49-F238E27FC236}">
                <a16:creationId xmlns:a16="http://schemas.microsoft.com/office/drawing/2014/main" id="{1C835572-03FB-9EB9-766A-C745177444F3}"/>
              </a:ext>
            </a:extLst>
          </p:cNvPr>
          <p:cNvSpPr txBox="1"/>
          <p:nvPr/>
        </p:nvSpPr>
        <p:spPr>
          <a:xfrm>
            <a:off x="1124599" y="5945555"/>
            <a:ext cx="2160000" cy="147220"/>
          </a:xfrm>
          <a:prstGeom prst="rect">
            <a:avLst/>
          </a:prstGeom>
        </p:spPr>
        <p:txBody>
          <a:bodyPr vert="horz" wrap="square" lIns="0" tIns="0" rIns="0" bIns="0" rtlCol="0">
            <a:spAutoFit/>
          </a:bodyPr>
          <a:lstStyle/>
          <a:p>
            <a:pPr algn="ctr" defTabSz="737006">
              <a:lnSpc>
                <a:spcPct val="110000"/>
              </a:lnSpc>
              <a:spcBef>
                <a:spcPts val="891"/>
              </a:spcBef>
            </a:pPr>
            <a:r>
              <a:rPr sz="900" spc="-4">
                <a:solidFill>
                  <a:srgbClr val="4D3C35"/>
                </a:solidFill>
                <a:cs typeface="Fira Sans"/>
              </a:rPr>
              <a:t>SK-E-101544-3</a:t>
            </a:r>
            <a:endParaRPr sz="900">
              <a:solidFill>
                <a:srgbClr val="4D3C35"/>
              </a:solidFill>
              <a:cs typeface="Fira Sans"/>
            </a:endParaRPr>
          </a:p>
        </p:txBody>
      </p:sp>
      <p:sp>
        <p:nvSpPr>
          <p:cNvPr id="18" name="object 5">
            <a:extLst>
              <a:ext uri="{FF2B5EF4-FFF2-40B4-BE49-F238E27FC236}">
                <a16:creationId xmlns:a16="http://schemas.microsoft.com/office/drawing/2014/main" id="{E5207AFD-937B-8BD5-BDB9-673BB826CAF3}"/>
              </a:ext>
            </a:extLst>
          </p:cNvPr>
          <p:cNvSpPr txBox="1"/>
          <p:nvPr/>
        </p:nvSpPr>
        <p:spPr>
          <a:xfrm>
            <a:off x="6210937" y="5945555"/>
            <a:ext cx="2160000" cy="147220"/>
          </a:xfrm>
          <a:prstGeom prst="rect">
            <a:avLst/>
          </a:prstGeom>
        </p:spPr>
        <p:txBody>
          <a:bodyPr vert="horz" wrap="square" lIns="0" tIns="0" rIns="0" bIns="0" rtlCol="0">
            <a:spAutoFit/>
          </a:bodyPr>
          <a:lstStyle/>
          <a:p>
            <a:pPr marL="60905" algn="ctr" defTabSz="737006">
              <a:lnSpc>
                <a:spcPct val="110000"/>
              </a:lnSpc>
              <a:spcBef>
                <a:spcPts val="754"/>
              </a:spcBef>
            </a:pPr>
            <a:r>
              <a:rPr sz="900" spc="-4">
                <a:solidFill>
                  <a:srgbClr val="4D3C35"/>
                </a:solidFill>
                <a:cs typeface="Fira Sans"/>
              </a:rPr>
              <a:t>SK-E-101456-10</a:t>
            </a:r>
            <a:endParaRPr sz="900">
              <a:solidFill>
                <a:srgbClr val="4D3C35"/>
              </a:solidFill>
              <a:cs typeface="Fira Sans"/>
            </a:endParaRPr>
          </a:p>
        </p:txBody>
      </p:sp>
      <p:sp>
        <p:nvSpPr>
          <p:cNvPr id="19" name="object 6">
            <a:extLst>
              <a:ext uri="{FF2B5EF4-FFF2-40B4-BE49-F238E27FC236}">
                <a16:creationId xmlns:a16="http://schemas.microsoft.com/office/drawing/2014/main" id="{AA037958-54BA-6624-9EB4-3B528FEF0327}"/>
              </a:ext>
            </a:extLst>
          </p:cNvPr>
          <p:cNvSpPr txBox="1"/>
          <p:nvPr/>
        </p:nvSpPr>
        <p:spPr>
          <a:xfrm>
            <a:off x="3712828" y="5945555"/>
            <a:ext cx="2160000" cy="147220"/>
          </a:xfrm>
          <a:prstGeom prst="rect">
            <a:avLst/>
          </a:prstGeom>
        </p:spPr>
        <p:txBody>
          <a:bodyPr vert="horz" wrap="square" lIns="0" tIns="0" rIns="0" bIns="0" rtlCol="0">
            <a:spAutoFit/>
          </a:bodyPr>
          <a:lstStyle/>
          <a:p>
            <a:pPr marL="512" algn="ctr" defTabSz="737006">
              <a:lnSpc>
                <a:spcPct val="110000"/>
              </a:lnSpc>
              <a:spcBef>
                <a:spcPts val="891"/>
              </a:spcBef>
            </a:pPr>
            <a:r>
              <a:rPr sz="900" spc="-4">
                <a:solidFill>
                  <a:srgbClr val="4D3C35"/>
                </a:solidFill>
                <a:cs typeface="Fira Sans"/>
              </a:rPr>
              <a:t>SK-E-101456-12</a:t>
            </a:r>
            <a:endParaRPr sz="900">
              <a:solidFill>
                <a:srgbClr val="4D3C35"/>
              </a:solidFill>
              <a:cs typeface="Fira Sans"/>
            </a:endParaRPr>
          </a:p>
        </p:txBody>
      </p:sp>
      <p:sp>
        <p:nvSpPr>
          <p:cNvPr id="20" name="object 7">
            <a:extLst>
              <a:ext uri="{FF2B5EF4-FFF2-40B4-BE49-F238E27FC236}">
                <a16:creationId xmlns:a16="http://schemas.microsoft.com/office/drawing/2014/main" id="{CE75937B-6D75-E130-FE59-3E306C44F5EB}"/>
              </a:ext>
            </a:extLst>
          </p:cNvPr>
          <p:cNvSpPr txBox="1"/>
          <p:nvPr/>
        </p:nvSpPr>
        <p:spPr>
          <a:xfrm>
            <a:off x="8818735" y="5945555"/>
            <a:ext cx="2160000" cy="147220"/>
          </a:xfrm>
          <a:prstGeom prst="rect">
            <a:avLst/>
          </a:prstGeom>
        </p:spPr>
        <p:txBody>
          <a:bodyPr vert="horz" wrap="square" lIns="0" tIns="0" rIns="0" bIns="0" rtlCol="0">
            <a:spAutoFit/>
          </a:bodyPr>
          <a:lstStyle/>
          <a:p>
            <a:pPr marL="1024" algn="ctr" defTabSz="737006">
              <a:lnSpc>
                <a:spcPct val="110000"/>
              </a:lnSpc>
              <a:spcBef>
                <a:spcPts val="564"/>
              </a:spcBef>
            </a:pPr>
            <a:r>
              <a:rPr sz="900" spc="-4">
                <a:solidFill>
                  <a:srgbClr val="4D3C35"/>
                </a:solidFill>
                <a:cs typeface="Fira Sans"/>
              </a:rPr>
              <a:t>SK-E-101480-4</a:t>
            </a:r>
            <a:endParaRPr sz="900">
              <a:solidFill>
                <a:srgbClr val="4D3C35"/>
              </a:solidFill>
              <a:cs typeface="Fira Sans"/>
            </a:endParaRPr>
          </a:p>
        </p:txBody>
      </p:sp>
      <p:pic>
        <p:nvPicPr>
          <p:cNvPr id="21" name="Picture 12">
            <a:extLst>
              <a:ext uri="{FF2B5EF4-FFF2-40B4-BE49-F238E27FC236}">
                <a16:creationId xmlns:a16="http://schemas.microsoft.com/office/drawing/2014/main" id="{D9459FBA-735C-FF51-58AF-55D8FDD6CA5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2026,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690762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SIPCMContentMarking" descr="{&quot;HashCode&quot;:1466212546,&quot;Placement&quot;:&quot;Header&quot;,&quot;Top&quot;:0.0,&quot;Left&quot;:888.568237,&quot;SlideWidth&quot;:960,&quot;SlideHeight&quot;:540}">
            <a:extLst>
              <a:ext uri="{FF2B5EF4-FFF2-40B4-BE49-F238E27FC236}">
                <a16:creationId xmlns:a16="http://schemas.microsoft.com/office/drawing/2014/main" id="{D8CE78C0-13BF-4F70-4516-2B59B99A39CE}"/>
              </a:ext>
            </a:extLst>
          </p:cNvPr>
          <p:cNvSpPr txBox="1"/>
          <p:nvPr/>
        </p:nvSpPr>
        <p:spPr>
          <a:xfrm>
            <a:off x="11284817" y="54228"/>
            <a:ext cx="907183" cy="153888"/>
          </a:xfrm>
          <a:prstGeom prst="rect">
            <a:avLst/>
          </a:prstGeom>
          <a:noFill/>
        </p:spPr>
        <p:txBody>
          <a:bodyPr vert="horz" wrap="square" lIns="0" tIns="0" rIns="0" bIns="0" rtlCol="0" anchor="ctr" anchorCtr="1">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737373"/>
                </a:solidFill>
                <a:effectLst/>
                <a:uLnTx/>
                <a:uFillTx/>
                <a:latin typeface="DM Sans" pitchFamily="2" charset="77"/>
                <a:ea typeface="+mn-ea"/>
                <a:cs typeface="+mn-cs"/>
              </a:rPr>
              <a:t>Confidential</a:t>
            </a:r>
            <a:endParaRPr kumimoji="0" lang="en-CH" sz="1000" u="none" strike="noStrike" kern="1200" cap="none" spc="0" normalizeH="0" baseline="0" noProof="0" err="1">
              <a:ln>
                <a:noFill/>
              </a:ln>
              <a:solidFill>
                <a:srgbClr val="737373"/>
              </a:solidFill>
              <a:effectLst/>
              <a:uLnTx/>
              <a:uFillTx/>
              <a:latin typeface="DM Sans" pitchFamily="2" charset="77"/>
              <a:ea typeface="+mn-ea"/>
              <a:cs typeface="+mn-cs"/>
            </a:endParaRPr>
          </a:p>
        </p:txBody>
      </p:sp>
    </p:spTree>
    <p:extLst>
      <p:ext uri="{BB962C8B-B14F-4D97-AF65-F5344CB8AC3E}">
        <p14:creationId xmlns:p14="http://schemas.microsoft.com/office/powerpoint/2010/main" val="3407962448"/>
      </p:ext>
    </p:extLst>
  </p:cSld>
  <p:clrMapOvr>
    <a:masterClrMapping/>
  </p:clrMapOvr>
  <p:transition spd="slow">
    <p:wipe/>
  </p:transition>
</p:sld>
</file>

<file path=ppt/theme/theme1.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ée un document." ma:contentTypeScope="" ma:versionID="08ad1d402d024324773ba9172acac847">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1d1cd42d707dfe6cd2c6835f92cc7980"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941561-0290-4EB0-A1C6-694C7795FE66}">
  <ds:schemaRefs>
    <ds:schemaRef ds:uri="b90a2e66-408a-4fa2-a9cf-bd33f75e05e3"/>
    <ds:schemaRef ds:uri="http://schemas.microsoft.com/office/2006/metadata/propertie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http://purl.org/dc/dcmitype/"/>
    <ds:schemaRef ds:uri="http://purl.org/dc/elements/1.1/"/>
    <ds:schemaRef ds:uri="bcfbf75d-7e6c-463e-9135-7f47c6067b30"/>
    <ds:schemaRef ds:uri="5a2251cd-bd5e-462d-8f0e-b8d48ef43808"/>
    <ds:schemaRef ds:uri="http://www.w3.org/XML/1998/namespace"/>
  </ds:schemaRefs>
</ds:datastoreItem>
</file>

<file path=customXml/itemProps2.xml><?xml version="1.0" encoding="utf-8"?>
<ds:datastoreItem xmlns:ds="http://schemas.openxmlformats.org/officeDocument/2006/customXml" ds:itemID="{493D9196-14CC-4047-AFFA-8C21E11E6F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BB5455-5048-4376-8ED0-3B845A0CE2D3}">
  <ds:schemaRefs>
    <ds:schemaRef ds:uri="Microsoft.SharePoint.Taxonomy.ContentTypeSync"/>
  </ds:schemaRefs>
</ds:datastoreItem>
</file>

<file path=customXml/itemProps4.xml><?xml version="1.0" encoding="utf-8"?>
<ds:datastoreItem xmlns:ds="http://schemas.openxmlformats.org/officeDocument/2006/customXml" ds:itemID="{3A3B0F6B-E1C1-4E40-9D51-B30306E0E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TotalTime>
  <Words>4587</Words>
  <Application>Microsoft Office PowerPoint</Application>
  <PresentationFormat>Widescreen</PresentationFormat>
  <Paragraphs>514</Paragraphs>
  <Slides>45</Slides>
  <Notes>23</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DM Sans</vt:lpstr>
      <vt:lpstr>DM Sans Bold</vt:lpstr>
      <vt:lpstr>Fira Sans</vt:lpstr>
      <vt:lpstr>FiraSans-Medium</vt:lpstr>
      <vt:lpstr>Wingdings</vt:lpstr>
      <vt:lpstr>SYN-COLL_master_template</vt:lpstr>
      <vt:lpstr>PowerPoint Presentation</vt:lpstr>
      <vt:lpstr>Agenda</vt:lpstr>
      <vt:lpstr>01</vt:lpstr>
      <vt:lpstr>Well-aging solutions’ consumer base keeps expanding</vt:lpstr>
      <vt:lpstr>“Medical Beauty”</vt:lpstr>
      <vt:lpstr>02</vt:lpstr>
      <vt:lpstr>Wrinkles can originate from facial expressions</vt:lpstr>
      <vt:lpstr>The appearance of deep wrinkles also relates to compromised dermis structure</vt:lpstr>
      <vt:lpstr>Sebum imbalance can trigger blemishes and inflammation</vt:lpstr>
      <vt:lpstr>SYN®-AKE</vt:lpstr>
      <vt:lpstr>SYN®-AKE</vt:lpstr>
      <vt:lpstr>PowerPoint Presentation</vt:lpstr>
      <vt:lpstr>03</vt:lpstr>
      <vt:lpstr>Inspired by the power of nature</vt:lpstr>
      <vt:lpstr>SYN®-AKE helps skin to look relaxed</vt:lpstr>
      <vt:lpstr>SYN®-AKE mode of action</vt:lpstr>
      <vt:lpstr>SYN®-AKE improves collagen fiber quality </vt:lpstr>
      <vt:lpstr>SYN®-AKE re-plumps skin from within</vt:lpstr>
      <vt:lpstr>SYN®-AKE inhibits DPP4 activity  </vt:lpstr>
      <vt:lpstr>SYN®-AKE inhibits DPP4 activity</vt:lpstr>
      <vt:lpstr>Computational chemistry </vt:lpstr>
      <vt:lpstr>04</vt:lpstr>
      <vt:lpstr>Proven results across multiple focus areas</vt:lpstr>
      <vt:lpstr>3 major previous Clinical Studies</vt:lpstr>
      <vt:lpstr>SYN®-AKE Satisfaction Test</vt:lpstr>
      <vt:lpstr>Skin feel &amp; perceptions</vt:lpstr>
      <vt:lpstr>PowerPoint Presentation</vt:lpstr>
      <vt:lpstr>“Worry-less” forehead with SYN®-AKE</vt:lpstr>
      <vt:lpstr>SYN®-AKE helps skin to look relaxed</vt:lpstr>
      <vt:lpstr>SYN®-AKE smoothens crow’s feet</vt:lpstr>
      <vt:lpstr>Significantly reduces the appearance of  upper-lip vertical lines</vt:lpstr>
      <vt:lpstr>Skin expert diagnoses visible improvement with SYN®-AKE</vt:lpstr>
      <vt:lpstr>PowerPoint Presentation</vt:lpstr>
      <vt:lpstr>With SYN®-AKE, fine lines smoothing on younger volunteers</vt:lpstr>
      <vt:lpstr>Stay younger for longer!  SYN®-AKE can delay wrinkles’ appearance up to 5 years, for tangible visible improvements</vt:lpstr>
      <vt:lpstr>PowerPoint Presentation</vt:lpstr>
      <vt:lpstr>SYN®-AKE visibly reduces deep wrinkles in 4 weeks</vt:lpstr>
      <vt:lpstr>PowerPoint Presentation</vt:lpstr>
      <vt:lpstr>Shine reduction and flawless looking skin</vt:lpstr>
      <vt:lpstr>SYN®-AKE</vt:lpstr>
      <vt:lpstr>05</vt:lpstr>
      <vt:lpstr>The highly potent,  biomimetic tripeptide 3-in-1 “Medical Beauty”  Solution</vt:lpstr>
      <vt:lpstr>rewind &amp; regenerate</vt:lpstr>
      <vt:lpstr>Disclaimer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syn_ake_master_presentation_2025-04</dc:title>
  <dc:creator>Pascucci, Francesca</dc:creator>
  <cp:lastModifiedBy>Marie-Sophie Meisinger</cp:lastModifiedBy>
  <cp:revision>4</cp:revision>
  <dcterms:created xsi:type="dcterms:W3CDTF">2022-02-17T16:11:37Z</dcterms:created>
  <dcterms:modified xsi:type="dcterms:W3CDTF">2026-02-21T05:47:07Z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2022-12-12T11:43:29Z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04ebfca9-d5ee-4480-9e4e-4ff6ba8d7438</vt:lpwstr>
  </property>
  <property fmtid="{D5CDD505-2E9C-101B-9397-08002B2CF9AE}" pid="8" name="MSIP_Label_2ff753fd-faf2-4608-9b59-553f003adcdf_ContentBits">
    <vt:lpwstr>0</vt:lpwstr>
  </property>
  <property fmtid="{D5CDD505-2E9C-101B-9397-08002B2CF9AE}" pid="9" name="ContentTypeId">
    <vt:lpwstr>0x0101000A165892B6C05D4182809F9FEE12DD6A</vt:lpwstr>
  </property>
  <property fmtid="{D5CDD505-2E9C-101B-9397-08002B2CF9AE}" pid="10" name="MediaServiceImageTags">
    <vt:lpwstr/>
  </property>
</Properties>
</file>