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5.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83" r:id="rId5"/>
    <p:sldMasterId id="2147484566" r:id="rId6"/>
    <p:sldMasterId id="2147484586" r:id="rId7"/>
    <p:sldMasterId id="2147484598" r:id="rId8"/>
    <p:sldMasterId id="2147484610" r:id="rId9"/>
  </p:sldMasterIdLst>
  <p:notesMasterIdLst>
    <p:notesMasterId r:id="rId76"/>
  </p:notesMasterIdLst>
  <p:sldIdLst>
    <p:sldId id="2147483097" r:id="rId10"/>
    <p:sldId id="339" r:id="rId11"/>
    <p:sldId id="346" r:id="rId12"/>
    <p:sldId id="258" r:id="rId13"/>
    <p:sldId id="2557" r:id="rId14"/>
    <p:sldId id="2543" r:id="rId15"/>
    <p:sldId id="2147483090" r:id="rId16"/>
    <p:sldId id="2146845720" r:id="rId17"/>
    <p:sldId id="2147483136" r:id="rId18"/>
    <p:sldId id="256" r:id="rId19"/>
    <p:sldId id="2147483067" r:id="rId20"/>
    <p:sldId id="2147483098" r:id="rId21"/>
    <p:sldId id="2147483157" r:id="rId22"/>
    <p:sldId id="2147483150" r:id="rId23"/>
    <p:sldId id="2147483141" r:id="rId24"/>
    <p:sldId id="390" r:id="rId25"/>
    <p:sldId id="2147483091" r:id="rId26"/>
    <p:sldId id="2147483093" r:id="rId27"/>
    <p:sldId id="2147483101" r:id="rId28"/>
    <p:sldId id="2147483109" r:id="rId29"/>
    <p:sldId id="2147483111" r:id="rId30"/>
    <p:sldId id="2146845727" r:id="rId31"/>
    <p:sldId id="2147483121" r:id="rId32"/>
    <p:sldId id="2147483154" r:id="rId33"/>
    <p:sldId id="2146845723" r:id="rId34"/>
    <p:sldId id="2147483118" r:id="rId35"/>
    <p:sldId id="2147483142" r:id="rId36"/>
    <p:sldId id="2147483099" r:id="rId37"/>
    <p:sldId id="2147483147" r:id="rId38"/>
    <p:sldId id="2447" r:id="rId39"/>
    <p:sldId id="2457" r:id="rId40"/>
    <p:sldId id="2147483125" r:id="rId41"/>
    <p:sldId id="2147483145" r:id="rId42"/>
    <p:sldId id="2147483134" r:id="rId43"/>
    <p:sldId id="2147483127" r:id="rId44"/>
    <p:sldId id="2147483138" r:id="rId45"/>
    <p:sldId id="2147483104" r:id="rId46"/>
    <p:sldId id="2147483128" r:id="rId47"/>
    <p:sldId id="2147472639" r:id="rId48"/>
    <p:sldId id="2147483152" r:id="rId49"/>
    <p:sldId id="2147483151" r:id="rId50"/>
    <p:sldId id="379" r:id="rId51"/>
    <p:sldId id="383" r:id="rId52"/>
    <p:sldId id="382" r:id="rId53"/>
    <p:sldId id="381" r:id="rId54"/>
    <p:sldId id="376" r:id="rId55"/>
    <p:sldId id="385" r:id="rId56"/>
    <p:sldId id="386" r:id="rId57"/>
    <p:sldId id="388" r:id="rId58"/>
    <p:sldId id="2147483144" r:id="rId59"/>
    <p:sldId id="389" r:id="rId60"/>
    <p:sldId id="2147483148" r:id="rId61"/>
    <p:sldId id="2147483149" r:id="rId62"/>
    <p:sldId id="257" r:id="rId63"/>
    <p:sldId id="259" r:id="rId64"/>
    <p:sldId id="262" r:id="rId65"/>
    <p:sldId id="263" r:id="rId66"/>
    <p:sldId id="264" r:id="rId67"/>
    <p:sldId id="261" r:id="rId68"/>
    <p:sldId id="2147473821" r:id="rId69"/>
    <p:sldId id="265" r:id="rId70"/>
    <p:sldId id="260" r:id="rId71"/>
    <p:sldId id="2147473819" r:id="rId72"/>
    <p:sldId id="2147473820" r:id="rId73"/>
    <p:sldId id="2147483244" r:id="rId74"/>
    <p:sldId id="2147483245"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931AD95-44C2-FD4E-9905-170DD26FF8D5}">
          <p14:sldIdLst>
            <p14:sldId id="2147483097"/>
            <p14:sldId id="339"/>
          </p14:sldIdLst>
        </p14:section>
        <p14:section name="01" id="{FD1779FA-B1CE-614E-842C-30EE8E9B8690}">
          <p14:sldIdLst>
            <p14:sldId id="346"/>
            <p14:sldId id="258"/>
            <p14:sldId id="2557"/>
            <p14:sldId id="2543"/>
          </p14:sldIdLst>
        </p14:section>
        <p14:section name="02" id="{9D11F85C-97FF-1A41-B479-95FAFB0CB71F}">
          <p14:sldIdLst>
            <p14:sldId id="2147483090"/>
            <p14:sldId id="2146845720"/>
            <p14:sldId id="2147483136"/>
          </p14:sldIdLst>
        </p14:section>
        <p14:section name="03" id="{FA189F41-E8B5-2042-987B-30AF64C32355}">
          <p14:sldIdLst>
            <p14:sldId id="256"/>
            <p14:sldId id="2147483067"/>
            <p14:sldId id="2147483098"/>
            <p14:sldId id="2147483157"/>
            <p14:sldId id="2147483150"/>
            <p14:sldId id="2147483141"/>
            <p14:sldId id="390"/>
          </p14:sldIdLst>
        </p14:section>
        <p14:section name="04" id="{1631680F-014F-6D44-97CB-982AC6431146}">
          <p14:sldIdLst>
            <p14:sldId id="2147483091"/>
            <p14:sldId id="2147483093"/>
            <p14:sldId id="2147483101"/>
            <p14:sldId id="2147483109"/>
            <p14:sldId id="2147483111"/>
          </p14:sldIdLst>
        </p14:section>
        <p14:section name="05" id="{2325BB9C-4D49-E14E-B1A3-1E3C8FF10E22}">
          <p14:sldIdLst>
            <p14:sldId id="2146845727"/>
            <p14:sldId id="2147483121"/>
            <p14:sldId id="2147483154"/>
          </p14:sldIdLst>
        </p14:section>
        <p14:section name="06" id="{C3F21623-5F68-9C4E-A543-3E02578315F1}">
          <p14:sldIdLst>
            <p14:sldId id="2146845723"/>
            <p14:sldId id="2147483118"/>
            <p14:sldId id="2147483142"/>
            <p14:sldId id="2147483099"/>
            <p14:sldId id="2147483147"/>
            <p14:sldId id="2447"/>
            <p14:sldId id="2457"/>
            <p14:sldId id="2147483125"/>
            <p14:sldId id="2147483145"/>
            <p14:sldId id="2147483134"/>
            <p14:sldId id="2147483127"/>
            <p14:sldId id="2147483138"/>
            <p14:sldId id="2147483104"/>
            <p14:sldId id="2147483128"/>
            <p14:sldId id="2147472639"/>
            <p14:sldId id="2147483152"/>
            <p14:sldId id="2147483151"/>
            <p14:sldId id="379"/>
            <p14:sldId id="383"/>
            <p14:sldId id="382"/>
            <p14:sldId id="381"/>
            <p14:sldId id="376"/>
            <p14:sldId id="385"/>
            <p14:sldId id="386"/>
            <p14:sldId id="388"/>
            <p14:sldId id="2147483144"/>
          </p14:sldIdLst>
        </p14:section>
        <p14:section name="07" id="{867A390C-DD9C-BA40-BBEE-575A06585ECB}">
          <p14:sldIdLst>
            <p14:sldId id="389"/>
            <p14:sldId id="2147483148"/>
            <p14:sldId id="2147483149"/>
            <p14:sldId id="257"/>
            <p14:sldId id="259"/>
            <p14:sldId id="262"/>
            <p14:sldId id="263"/>
            <p14:sldId id="264"/>
            <p14:sldId id="261"/>
            <p14:sldId id="2147473821"/>
            <p14:sldId id="265"/>
            <p14:sldId id="260"/>
            <p14:sldId id="2147473819"/>
            <p14:sldId id="2147473820"/>
            <p14:sldId id="2147483244"/>
            <p14:sldId id="214748324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7F3B04-2D93-A6FA-B646-0C6ED3603BD7}" name="Volker Rosenberger" initials="VR" userId="S::Volker.Rosenberger@dsm-firmenich.com::d473ebcf-8881-4a9c-9e6d-8206b85954aa" providerId="AD"/>
  <p188:author id="{39A59371-75EF-BAB5-A084-BE7A3CA1FE5E}" name="Sandrine Pottier" initials="SP" userId="S::Sandrine.Pottier@dsm-firmenich.com::ad874f26-9f67-4596-b4b4-e6fa71144784" providerId="AD"/>
  <p188:author id="{4AE2019A-23E3-0953-E663-52274B5D90F0}" name="Volker Rosenberger" initials="VR" userId="S::volker.rosenberger@dsm-firmenich.com::d473ebcf-8881-4a9c-9e6d-8206b85954aa" providerId="AD"/>
  <p188:author id="{C52F8ED0-AD44-F319-DD9A-5B29DD710783}" name="Francesca Pascucci" initials="FP" userId="S::Francesca.Pascucci@dsm-firmenich.com::811ad1a6-1062-4d6d-a024-d8bcd1d58767" providerId="AD"/>
  <p188:author id="{D1EA8DE7-CBCC-AFFE-B21F-1F093D05C64C}" name="Remo Campiche" initials="RC" userId="S::remo.campiche@dsm-firmenich.com::1288666b-e9c4-4df0-8c2c-ee14c972c4a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scucci, Francesca" initials="PF" lastIdx="53" clrIdx="0">
    <p:extLst>
      <p:ext uri="{19B8F6BF-5375-455C-9EA6-DF929625EA0E}">
        <p15:presenceInfo xmlns:p15="http://schemas.microsoft.com/office/powerpoint/2012/main" userId="S::Francesca.Pascucci@dsm.com::811ad1a6-1062-4d6d-a024-d8bcd1d58767" providerId="AD"/>
      </p:ext>
    </p:extLst>
  </p:cmAuthor>
  <p:cmAuthor id="2" name="Milly Austin" initials="MA" lastIdx="1" clrIdx="1">
    <p:extLst>
      <p:ext uri="{19B8F6BF-5375-455C-9EA6-DF929625EA0E}">
        <p15:presenceInfo xmlns:p15="http://schemas.microsoft.com/office/powerpoint/2012/main" userId="Milly Austin" providerId="None"/>
      </p:ext>
    </p:extLst>
  </p:cmAuthor>
  <p:cmAuthor id="3" name="Ana" initials="MA" lastIdx="4" clrIdx="2">
    <p:extLst>
      <p:ext uri="{19B8F6BF-5375-455C-9EA6-DF929625EA0E}">
        <p15:presenceInfo xmlns:p15="http://schemas.microsoft.com/office/powerpoint/2012/main" userId="A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BCB8"/>
    <a:srgbClr val="4D3C35"/>
    <a:srgbClr val="B2968E"/>
    <a:srgbClr val="B3978F"/>
    <a:srgbClr val="F3C384"/>
    <a:srgbClr val="FAD18C"/>
    <a:srgbClr val="00FFFF"/>
    <a:srgbClr val="C3C284"/>
    <a:srgbClr val="D6DF9D"/>
    <a:srgbClr val="48A2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FC3D84-F5DD-4BEE-AD5E-936AE2F47270}" v="1" dt="2026-08-27T15:55:57.5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729" autoAdjust="0"/>
  </p:normalViewPr>
  <p:slideViewPr>
    <p:cSldViewPr snapToGrid="0">
      <p:cViewPr varScale="1">
        <p:scale>
          <a:sx n="78" d="100"/>
          <a:sy n="78" d="100"/>
        </p:scale>
        <p:origin x="175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notesMaster" Target="notesMasters/notesMaster1.xml"/><Relationship Id="rId84" Type="http://schemas.microsoft.com/office/2018/10/relationships/authors" Target="authors.xml"/><Relationship Id="rId7" Type="http://schemas.openxmlformats.org/officeDocument/2006/relationships/slideMaster" Target="slideMasters/slideMaster3.xml"/><Relationship Id="rId71" Type="http://schemas.openxmlformats.org/officeDocument/2006/relationships/slide" Target="slides/slide62.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viewProps" Target="viewProps.xml"/><Relationship Id="rId5" Type="http://schemas.openxmlformats.org/officeDocument/2006/relationships/slideMaster" Target="slideMasters/slideMaster1.xml"/><Relationship Id="rId61" Type="http://schemas.openxmlformats.org/officeDocument/2006/relationships/slide" Target="slides/slide52.xml"/><Relationship Id="rId82"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lker Rosenberger" userId="d473ebcf-8881-4a9c-9e6d-8206b85954aa" providerId="ADAL" clId="{DA4379C8-1F53-4315-936B-1953D3807C03}"/>
    <pc:docChg chg="modSld">
      <pc:chgData name="Volker Rosenberger" userId="d473ebcf-8881-4a9c-9e6d-8206b85954aa" providerId="ADAL" clId="{DA4379C8-1F53-4315-936B-1953D3807C03}" dt="2026-08-07T05:06:35.910" v="4" actId="1076"/>
      <pc:docMkLst>
        <pc:docMk/>
      </pc:docMkLst>
      <pc:sldChg chg="modSp mod">
        <pc:chgData name="Volker Rosenberger" userId="d473ebcf-8881-4a9c-9e6d-8206b85954aa" providerId="ADAL" clId="{DA4379C8-1F53-4315-936B-1953D3807C03}" dt="2026-08-06T12:54:04.333" v="2" actId="20577"/>
        <pc:sldMkLst>
          <pc:docMk/>
          <pc:sldMk cId="437384179" sldId="2147483097"/>
        </pc:sldMkLst>
        <pc:spChg chg="mod">
          <ac:chgData name="Volker Rosenberger" userId="d473ebcf-8881-4a9c-9e6d-8206b85954aa" providerId="ADAL" clId="{DA4379C8-1F53-4315-936B-1953D3807C03}" dt="2026-08-06T12:54:04.333" v="2" actId="20577"/>
          <ac:spMkLst>
            <pc:docMk/>
            <pc:sldMk cId="437384179" sldId="2147483097"/>
            <ac:spMk id="3" creationId="{88B8A5C5-6A88-FAF1-972A-D1AE7C28ADD5}"/>
          </ac:spMkLst>
        </pc:spChg>
      </pc:sldChg>
      <pc:sldChg chg="addSp modSp mod">
        <pc:chgData name="Volker Rosenberger" userId="d473ebcf-8881-4a9c-9e6d-8206b85954aa" providerId="ADAL" clId="{DA4379C8-1F53-4315-936B-1953D3807C03}" dt="2026-08-07T05:06:35.910" v="4" actId="1076"/>
        <pc:sldMkLst>
          <pc:docMk/>
          <pc:sldMk cId="1093518989" sldId="2147483157"/>
        </pc:sldMkLst>
        <pc:spChg chg="add mod">
          <ac:chgData name="Volker Rosenberger" userId="d473ebcf-8881-4a9c-9e6d-8206b85954aa" providerId="ADAL" clId="{DA4379C8-1F53-4315-936B-1953D3807C03}" dt="2026-08-07T05:06:31.580" v="3"/>
          <ac:spMkLst>
            <pc:docMk/>
            <pc:sldMk cId="1093518989" sldId="2147483157"/>
            <ac:spMk id="9" creationId="{FC3E1F75-B1AE-32F7-3868-2BBFA86BF56A}"/>
          </ac:spMkLst>
        </pc:spChg>
        <pc:grpChg chg="add mod">
          <ac:chgData name="Volker Rosenberger" userId="d473ebcf-8881-4a9c-9e6d-8206b85954aa" providerId="ADAL" clId="{DA4379C8-1F53-4315-936B-1953D3807C03}" dt="2026-08-07T05:06:35.910" v="4" actId="1076"/>
          <ac:grpSpMkLst>
            <pc:docMk/>
            <pc:sldMk cId="1093518989" sldId="2147483157"/>
            <ac:grpSpMk id="3" creationId="{4A9768A2-0842-19AD-1049-9594B612FA88}"/>
          </ac:grpSpMkLst>
        </pc:grpChg>
        <pc:picChg chg="add mod">
          <ac:chgData name="Volker Rosenberger" userId="d473ebcf-8881-4a9c-9e6d-8206b85954aa" providerId="ADAL" clId="{DA4379C8-1F53-4315-936B-1953D3807C03}" dt="2026-08-07T05:06:31.580" v="3"/>
          <ac:picMkLst>
            <pc:docMk/>
            <pc:sldMk cId="1093518989" sldId="2147483157"/>
            <ac:picMk id="12" creationId="{5DFEDAA3-A805-A0FA-CC0B-4C413B5E4711}"/>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Pre-menopause</c:v>
          </c:tx>
          <c:spPr>
            <a:ln w="25400" cap="rnd">
              <a:noFill/>
              <a:round/>
            </a:ln>
            <a:effectLst/>
          </c:spPr>
          <c:marker>
            <c:symbol val="circle"/>
            <c:size val="5"/>
            <c:spPr>
              <a:solidFill>
                <a:srgbClr val="B2968E"/>
              </a:solidFill>
              <a:ln w="9525">
                <a:noFill/>
              </a:ln>
              <a:effectLst/>
            </c:spPr>
          </c:marker>
          <c:xVal>
            <c:numRef>
              <c:f>Sheet1!$A$5:$A$18</c:f>
              <c:numCache>
                <c:formatCode>General</c:formatCode>
                <c:ptCount val="14"/>
                <c:pt idx="0">
                  <c:v>22</c:v>
                </c:pt>
                <c:pt idx="1">
                  <c:v>23</c:v>
                </c:pt>
                <c:pt idx="2">
                  <c:v>24</c:v>
                </c:pt>
                <c:pt idx="3">
                  <c:v>25</c:v>
                </c:pt>
                <c:pt idx="4">
                  <c:v>27</c:v>
                </c:pt>
                <c:pt idx="5">
                  <c:v>29</c:v>
                </c:pt>
                <c:pt idx="6">
                  <c:v>32</c:v>
                </c:pt>
                <c:pt idx="7">
                  <c:v>35</c:v>
                </c:pt>
                <c:pt idx="8">
                  <c:v>36</c:v>
                </c:pt>
                <c:pt idx="9">
                  <c:v>37</c:v>
                </c:pt>
                <c:pt idx="10">
                  <c:v>39</c:v>
                </c:pt>
                <c:pt idx="11">
                  <c:v>42</c:v>
                </c:pt>
                <c:pt idx="12">
                  <c:v>43</c:v>
                </c:pt>
                <c:pt idx="13">
                  <c:v>44</c:v>
                </c:pt>
              </c:numCache>
            </c:numRef>
          </c:xVal>
          <c:yVal>
            <c:numRef>
              <c:f>Sheet1!$B$5:$B$18</c:f>
              <c:numCache>
                <c:formatCode>General</c:formatCode>
                <c:ptCount val="14"/>
                <c:pt idx="0">
                  <c:v>4.7</c:v>
                </c:pt>
                <c:pt idx="1">
                  <c:v>6.7</c:v>
                </c:pt>
                <c:pt idx="2">
                  <c:v>5.9</c:v>
                </c:pt>
                <c:pt idx="3">
                  <c:v>6.4</c:v>
                </c:pt>
                <c:pt idx="4">
                  <c:v>5.0999999999999996</c:v>
                </c:pt>
                <c:pt idx="5">
                  <c:v>6.9</c:v>
                </c:pt>
                <c:pt idx="6">
                  <c:v>6.2</c:v>
                </c:pt>
                <c:pt idx="7">
                  <c:v>5.2</c:v>
                </c:pt>
                <c:pt idx="8">
                  <c:v>5.8</c:v>
                </c:pt>
                <c:pt idx="9">
                  <c:v>6</c:v>
                </c:pt>
                <c:pt idx="10">
                  <c:v>5.6</c:v>
                </c:pt>
                <c:pt idx="11">
                  <c:v>6.8</c:v>
                </c:pt>
                <c:pt idx="12">
                  <c:v>4.9000000000000004</c:v>
                </c:pt>
                <c:pt idx="13">
                  <c:v>4.9000000000000004</c:v>
                </c:pt>
              </c:numCache>
            </c:numRef>
          </c:yVal>
          <c:smooth val="0"/>
          <c:extLst>
            <c:ext xmlns:c16="http://schemas.microsoft.com/office/drawing/2014/chart" uri="{C3380CC4-5D6E-409C-BE32-E72D297353CC}">
              <c16:uniqueId val="{00000000-AC3A-3944-ABB7-625E687EAF32}"/>
            </c:ext>
          </c:extLst>
        </c:ser>
        <c:ser>
          <c:idx val="1"/>
          <c:order val="1"/>
          <c:tx>
            <c:v>Post-menopause</c:v>
          </c:tx>
          <c:spPr>
            <a:ln w="25400" cap="rnd">
              <a:noFill/>
              <a:round/>
            </a:ln>
            <a:effectLst/>
          </c:spPr>
          <c:marker>
            <c:symbol val="circle"/>
            <c:size val="5"/>
            <c:spPr>
              <a:solidFill>
                <a:srgbClr val="4D3C35"/>
              </a:solidFill>
              <a:ln w="9525">
                <a:noFill/>
              </a:ln>
              <a:effectLst/>
            </c:spPr>
          </c:marker>
          <c:xVal>
            <c:numRef>
              <c:f>Sheet1!$A$20:$A$36</c:f>
              <c:numCache>
                <c:formatCode>General</c:formatCode>
                <c:ptCount val="17"/>
                <c:pt idx="0">
                  <c:v>50</c:v>
                </c:pt>
                <c:pt idx="1">
                  <c:v>51</c:v>
                </c:pt>
                <c:pt idx="2">
                  <c:v>51</c:v>
                </c:pt>
                <c:pt idx="3">
                  <c:v>52</c:v>
                </c:pt>
                <c:pt idx="4">
                  <c:v>52</c:v>
                </c:pt>
                <c:pt idx="5">
                  <c:v>54</c:v>
                </c:pt>
                <c:pt idx="6">
                  <c:v>55</c:v>
                </c:pt>
                <c:pt idx="7">
                  <c:v>56</c:v>
                </c:pt>
                <c:pt idx="8">
                  <c:v>57</c:v>
                </c:pt>
                <c:pt idx="9">
                  <c:v>57</c:v>
                </c:pt>
                <c:pt idx="10">
                  <c:v>58</c:v>
                </c:pt>
                <c:pt idx="11">
                  <c:v>58</c:v>
                </c:pt>
                <c:pt idx="12">
                  <c:v>59</c:v>
                </c:pt>
                <c:pt idx="13">
                  <c:v>60</c:v>
                </c:pt>
                <c:pt idx="14">
                  <c:v>60</c:v>
                </c:pt>
                <c:pt idx="15">
                  <c:v>61</c:v>
                </c:pt>
                <c:pt idx="16">
                  <c:v>65</c:v>
                </c:pt>
              </c:numCache>
            </c:numRef>
          </c:xVal>
          <c:yVal>
            <c:numRef>
              <c:f>Sheet1!$B$20:$B$36</c:f>
              <c:numCache>
                <c:formatCode>General</c:formatCode>
                <c:ptCount val="17"/>
                <c:pt idx="0">
                  <c:v>4.8</c:v>
                </c:pt>
                <c:pt idx="1">
                  <c:v>3.8</c:v>
                </c:pt>
                <c:pt idx="2">
                  <c:v>3</c:v>
                </c:pt>
                <c:pt idx="3">
                  <c:v>2.9</c:v>
                </c:pt>
                <c:pt idx="4">
                  <c:v>2.4</c:v>
                </c:pt>
                <c:pt idx="5">
                  <c:v>2</c:v>
                </c:pt>
                <c:pt idx="6">
                  <c:v>2.8</c:v>
                </c:pt>
                <c:pt idx="7">
                  <c:v>2.8</c:v>
                </c:pt>
                <c:pt idx="8">
                  <c:v>2.6</c:v>
                </c:pt>
                <c:pt idx="9">
                  <c:v>1.9</c:v>
                </c:pt>
                <c:pt idx="10">
                  <c:v>2.2000000000000002</c:v>
                </c:pt>
                <c:pt idx="11">
                  <c:v>1.9</c:v>
                </c:pt>
                <c:pt idx="12">
                  <c:v>2.1</c:v>
                </c:pt>
                <c:pt idx="13">
                  <c:v>2.2999999999999998</c:v>
                </c:pt>
                <c:pt idx="14">
                  <c:v>2.4</c:v>
                </c:pt>
                <c:pt idx="15">
                  <c:v>2.6</c:v>
                </c:pt>
                <c:pt idx="16">
                  <c:v>2.2999999999999998</c:v>
                </c:pt>
              </c:numCache>
            </c:numRef>
          </c:yVal>
          <c:smooth val="0"/>
          <c:extLst>
            <c:ext xmlns:c16="http://schemas.microsoft.com/office/drawing/2014/chart" uri="{C3380CC4-5D6E-409C-BE32-E72D297353CC}">
              <c16:uniqueId val="{00000001-AC3A-3944-ABB7-625E687EAF32}"/>
            </c:ext>
          </c:extLst>
        </c:ser>
        <c:dLbls>
          <c:showLegendKey val="0"/>
          <c:showVal val="0"/>
          <c:showCatName val="0"/>
          <c:showSerName val="0"/>
          <c:showPercent val="0"/>
          <c:showBubbleSize val="0"/>
        </c:dLbls>
        <c:axId val="637916464"/>
        <c:axId val="298192232"/>
      </c:scatterChart>
      <c:valAx>
        <c:axId val="637916464"/>
        <c:scaling>
          <c:orientation val="minMax"/>
          <c:min val="15"/>
        </c:scaling>
        <c:delete val="0"/>
        <c:axPos val="b"/>
        <c:title>
          <c:tx>
            <c:rich>
              <a:bodyPr rot="0" spcFirstLastPara="1" vertOverflow="ellipsis" vert="horz" wrap="square" anchor="ctr" anchorCtr="1"/>
              <a:lstStyle/>
              <a:p>
                <a:pPr>
                  <a:defRPr sz="1100" b="1" i="0" u="none" strike="noStrike" kern="1200" baseline="0">
                    <a:solidFill>
                      <a:sysClr val="windowText" lastClr="000000"/>
                    </a:solidFill>
                    <a:latin typeface="+mn-lt"/>
                    <a:ea typeface="Fira Sans" panose="020B0503050000020004" pitchFamily="34" charset="0"/>
                    <a:cs typeface="+mn-cs"/>
                  </a:defRPr>
                </a:pPr>
                <a:r>
                  <a:rPr lang="en-US" sz="1100" b="1"/>
                  <a:t>Age [years]</a:t>
                </a:r>
              </a:p>
            </c:rich>
          </c:tx>
          <c:overlay val="0"/>
          <c:spPr>
            <a:noFill/>
            <a:ln>
              <a:noFill/>
            </a:ln>
            <a:effectLst/>
          </c:spPr>
          <c:txPr>
            <a:bodyPr rot="0" spcFirstLastPara="1" vertOverflow="ellipsis" vert="horz" wrap="square" anchor="ctr" anchorCtr="1"/>
            <a:lstStyle/>
            <a:p>
              <a:pPr>
                <a:defRPr sz="1100" b="1" i="0" u="none" strike="noStrike" kern="1200" baseline="0">
                  <a:solidFill>
                    <a:sysClr val="windowText" lastClr="000000"/>
                  </a:solidFill>
                  <a:latin typeface="+mn-lt"/>
                  <a:ea typeface="Fira Sans" panose="020B0503050000020004" pitchFamily="34" charset="0"/>
                  <a:cs typeface="+mn-cs"/>
                </a:defRPr>
              </a:pPr>
              <a:endParaRPr lang="en-CH"/>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Fira Sans" panose="020B0503050000020004" pitchFamily="34" charset="0"/>
                <a:cs typeface="+mn-cs"/>
              </a:defRPr>
            </a:pPr>
            <a:endParaRPr lang="en-CH"/>
          </a:p>
        </c:txPr>
        <c:crossAx val="298192232"/>
        <c:crosses val="autoZero"/>
        <c:crossBetween val="midCat"/>
      </c:valAx>
      <c:valAx>
        <c:axId val="298192232"/>
        <c:scaling>
          <c:orientation val="minMax"/>
        </c:scaling>
        <c:delete val="0"/>
        <c:axPos val="l"/>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Fira Sans" panose="020B0503050000020004" pitchFamily="34" charset="0"/>
                    <a:cs typeface="+mn-cs"/>
                  </a:defRPr>
                </a:pPr>
                <a:r>
                  <a:rPr lang="en-US" sz="1100" b="1"/>
                  <a:t>Collagen I </a:t>
                </a:r>
                <a:r>
                  <a:rPr lang="en-US" sz="1100" b="1" err="1"/>
                  <a:t>a.u</a:t>
                </a:r>
                <a:r>
                  <a:rPr lang="en-US" sz="1100" b="1"/>
                  <a:t>.</a:t>
                </a:r>
              </a:p>
            </c:rich>
          </c:tx>
          <c:layout>
            <c:manualLayout>
              <c:xMode val="edge"/>
              <c:yMode val="edge"/>
              <c:x val="1.6666655575084136E-2"/>
              <c:y val="0.27445716508710283"/>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Fira Sans" panose="020B0503050000020004" pitchFamily="34" charset="0"/>
                  <a:cs typeface="+mn-cs"/>
                </a:defRPr>
              </a:pPr>
              <a:endParaRPr lang="en-CH"/>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Fira Sans" panose="020B0503050000020004" pitchFamily="34" charset="0"/>
                <a:cs typeface="+mn-cs"/>
              </a:defRPr>
            </a:pPr>
            <a:endParaRPr lang="en-CH"/>
          </a:p>
        </c:txPr>
        <c:crossAx val="6379164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a:solidFill>
            <a:sysClr val="windowText" lastClr="000000"/>
          </a:solidFill>
          <a:latin typeface="+mn-lt"/>
          <a:ea typeface="Fira Sans" panose="020B0503050000020004" pitchFamily="34" charset="0"/>
        </a:defRPr>
      </a:pPr>
      <a:endParaRPr lang="en-CH"/>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811091269841267"/>
          <c:y val="0.1255249257998334"/>
          <c:w val="0.81412718253968264"/>
          <c:h val="0.68368910256410254"/>
        </c:manualLayout>
      </c:layout>
      <c:barChart>
        <c:barDir val="col"/>
        <c:grouping val="clustered"/>
        <c:varyColors val="0"/>
        <c:ser>
          <c:idx val="0"/>
          <c:order val="0"/>
          <c:tx>
            <c:strRef>
              <c:f>'Sheet1 (2)'!$B$6</c:f>
              <c:strCache>
                <c:ptCount val="1"/>
                <c:pt idx="0">
                  <c:v>Col 1</c:v>
                </c:pt>
              </c:strCache>
            </c:strRef>
          </c:tx>
          <c:spPr>
            <a:solidFill>
              <a:schemeClr val="accent1"/>
            </a:solidFill>
            <a:ln>
              <a:noFill/>
            </a:ln>
            <a:effectLst/>
          </c:spPr>
          <c:invertIfNegative val="0"/>
          <c:dPt>
            <c:idx val="0"/>
            <c:invertIfNegative val="0"/>
            <c:bubble3D val="0"/>
            <c:spPr>
              <a:solidFill>
                <a:sysClr val="window" lastClr="FFFFFF"/>
              </a:solidFill>
              <a:ln>
                <a:solidFill>
                  <a:srgbClr val="4D3C35"/>
                </a:solidFill>
              </a:ln>
              <a:effectLst/>
            </c:spPr>
            <c:extLst>
              <c:ext xmlns:c16="http://schemas.microsoft.com/office/drawing/2014/chart" uri="{C3380CC4-5D6E-409C-BE32-E72D297353CC}">
                <c16:uniqueId val="{00000001-491D-DE4B-ADF1-6C3A0A02E016}"/>
              </c:ext>
            </c:extLst>
          </c:dPt>
          <c:dPt>
            <c:idx val="1"/>
            <c:invertIfNegative val="0"/>
            <c:bubble3D val="0"/>
            <c:spPr>
              <a:solidFill>
                <a:srgbClr val="4D3C35"/>
              </a:solidFill>
              <a:ln>
                <a:noFill/>
              </a:ln>
              <a:effectLst/>
            </c:spPr>
            <c:extLst>
              <c:ext xmlns:c16="http://schemas.microsoft.com/office/drawing/2014/chart" uri="{C3380CC4-5D6E-409C-BE32-E72D297353CC}">
                <c16:uniqueId val="{00000003-491D-DE4B-ADF1-6C3A0A02E016}"/>
              </c:ext>
            </c:extLst>
          </c:dPt>
          <c:dPt>
            <c:idx val="2"/>
            <c:invertIfNegative val="0"/>
            <c:bubble3D val="0"/>
            <c:spPr>
              <a:solidFill>
                <a:srgbClr val="4D3C35"/>
              </a:solidFill>
              <a:ln>
                <a:noFill/>
              </a:ln>
              <a:effectLst/>
            </c:spPr>
            <c:extLst>
              <c:ext xmlns:c16="http://schemas.microsoft.com/office/drawing/2014/chart" uri="{C3380CC4-5D6E-409C-BE32-E72D297353CC}">
                <c16:uniqueId val="{00000005-491D-DE4B-ADF1-6C3A0A02E016}"/>
              </c:ext>
            </c:extLst>
          </c:dPt>
          <c:dPt>
            <c:idx val="3"/>
            <c:invertIfNegative val="0"/>
            <c:bubble3D val="0"/>
            <c:spPr>
              <a:solidFill>
                <a:srgbClr val="4D3C35"/>
              </a:solidFill>
              <a:ln>
                <a:noFill/>
              </a:ln>
              <a:effectLst/>
            </c:spPr>
            <c:extLst>
              <c:ext xmlns:c16="http://schemas.microsoft.com/office/drawing/2014/chart" uri="{C3380CC4-5D6E-409C-BE32-E72D297353CC}">
                <c16:uniqueId val="{00000007-491D-DE4B-ADF1-6C3A0A02E016}"/>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 (2)'!$D$14,'Sheet1 (2)'!$I$14:$K$14)</c:f>
                <c:numCache>
                  <c:formatCode>General</c:formatCode>
                  <c:ptCount val="4"/>
                  <c:pt idx="0">
                    <c:v>10.3958887093693</c:v>
                  </c:pt>
                  <c:pt idx="1">
                    <c:v>9.8748238073397641</c:v>
                  </c:pt>
                  <c:pt idx="2">
                    <c:v>12.197504981105171</c:v>
                  </c:pt>
                  <c:pt idx="3">
                    <c:v>21.908352383579562</c:v>
                  </c:pt>
                </c:numCache>
                <c:extLst/>
              </c:numRef>
            </c:plus>
            <c:minus>
              <c:numRef>
                <c:f>('Sheet1 (2)'!$D$14,'Sheet1 (2)'!$I$14:$K$14)</c:f>
                <c:numCache>
                  <c:formatCode>General</c:formatCode>
                  <c:ptCount val="4"/>
                  <c:pt idx="0">
                    <c:v>10.3958887093693</c:v>
                  </c:pt>
                  <c:pt idx="1">
                    <c:v>9.8748238073397641</c:v>
                  </c:pt>
                  <c:pt idx="2">
                    <c:v>12.197504981105171</c:v>
                  </c:pt>
                  <c:pt idx="3">
                    <c:v>21.908352383579562</c:v>
                  </c:pt>
                </c:numCache>
                <c:extLst/>
              </c:numRef>
            </c:minus>
            <c:spPr>
              <a:noFill/>
              <a:ln w="9525" cap="flat" cmpd="sng" algn="ctr">
                <a:solidFill>
                  <a:schemeClr val="tx1">
                    <a:lumMod val="65000"/>
                    <a:lumOff val="35000"/>
                  </a:schemeClr>
                </a:solidFill>
                <a:round/>
              </a:ln>
              <a:effectLst/>
            </c:spPr>
          </c:errBars>
          <c:cat>
            <c:multiLvlStrRef>
              <c:f>('Sheet1 (2)'!$D$3:$D$4,'Sheet1 (2)'!$I$3:$K$4)</c:f>
              <c:multiLvlStrCache>
                <c:ptCount val="4"/>
                <c:lvl>
                  <c:pt idx="0">
                    <c:v>CTRL</c:v>
                  </c:pt>
                  <c:pt idx="1">
                    <c:v>25 µM</c:v>
                  </c:pt>
                  <c:pt idx="2">
                    <c:v>10 µM</c:v>
                  </c:pt>
                  <c:pt idx="3">
                    <c:v>1 µM</c:v>
                  </c:pt>
                </c:lvl>
                <c:lvl>
                  <c:pt idx="1">
                    <c:v>SYN®-COLL CB peptide</c:v>
                  </c:pt>
                </c:lvl>
              </c:multiLvlStrCache>
              <c:extLst/>
            </c:multiLvlStrRef>
          </c:cat>
          <c:val>
            <c:numRef>
              <c:f>('Sheet1 (2)'!$D$6,'Sheet1 (2)'!$I$6:$K$6)</c:f>
              <c:numCache>
                <c:formatCode>0</c:formatCode>
                <c:ptCount val="4"/>
                <c:pt idx="0">
                  <c:v>100</c:v>
                </c:pt>
                <c:pt idx="1">
                  <c:v>273.56941628460885</c:v>
                </c:pt>
                <c:pt idx="2">
                  <c:v>261.86083064004544</c:v>
                </c:pt>
                <c:pt idx="3">
                  <c:v>175.66032785033519</c:v>
                </c:pt>
              </c:numCache>
              <c:extLst/>
            </c:numRef>
          </c:val>
          <c:extLst>
            <c:ext xmlns:c16="http://schemas.microsoft.com/office/drawing/2014/chart" uri="{C3380CC4-5D6E-409C-BE32-E72D297353CC}">
              <c16:uniqueId val="{00000008-491D-DE4B-ADF1-6C3A0A02E016}"/>
            </c:ext>
          </c:extLst>
        </c:ser>
        <c:dLbls>
          <c:showLegendKey val="0"/>
          <c:showVal val="0"/>
          <c:showCatName val="0"/>
          <c:showSerName val="0"/>
          <c:showPercent val="0"/>
          <c:showBubbleSize val="0"/>
        </c:dLbls>
        <c:gapWidth val="57"/>
        <c:overlap val="2"/>
        <c:axId val="1200366328"/>
        <c:axId val="1200367968"/>
      </c:barChart>
      <c:catAx>
        <c:axId val="1200366328"/>
        <c:scaling>
          <c:orientation val="minMax"/>
        </c:scaling>
        <c:delete val="0"/>
        <c:axPos val="b"/>
        <c:numFmt formatCode="General" sourceLinked="1"/>
        <c:majorTickMark val="none"/>
        <c:minorTickMark val="none"/>
        <c:tickLblPos val="nextTo"/>
        <c:spPr>
          <a:noFill/>
          <a:ln w="9525" cap="flat" cmpd="sng" algn="ctr">
            <a:noFill/>
            <a:round/>
          </a:ln>
          <a:effectLst/>
        </c:spPr>
        <c:txPr>
          <a:bodyPr rot="-5400000" spcFirstLastPara="1" vertOverflow="ellipsis" wrap="square" anchor="ctr" anchorCtr="1"/>
          <a:lstStyle/>
          <a:p>
            <a:pPr>
              <a:defRPr sz="1000" b="1" i="0" u="none" strike="noStrike" kern="1200" baseline="0">
                <a:solidFill>
                  <a:schemeClr val="tx1"/>
                </a:solidFill>
                <a:latin typeface="DM Sans" pitchFamily="2" charset="0"/>
                <a:ea typeface="+mn-ea"/>
                <a:cs typeface="+mn-cs"/>
              </a:defRPr>
            </a:pPr>
            <a:endParaRPr lang="en-CH"/>
          </a:p>
        </c:txPr>
        <c:crossAx val="1200367968"/>
        <c:crosses val="autoZero"/>
        <c:auto val="1"/>
        <c:lblAlgn val="ctr"/>
        <c:lblOffset val="100"/>
        <c:noMultiLvlLbl val="0"/>
      </c:catAx>
      <c:valAx>
        <c:axId val="1200367968"/>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r>
                  <a:rPr lang="en-US" sz="1200" b="1"/>
                  <a:t>Collagen 1 level (%)</a:t>
                </a:r>
                <a:endParaRPr lang="en-CH" sz="1200" b="1"/>
              </a:p>
            </c:rich>
          </c:tx>
          <c:layout>
            <c:manualLayout>
              <c:xMode val="edge"/>
              <c:yMode val="edge"/>
              <c:x val="8.508098761275909E-3"/>
              <c:y val="0.26075981862080105"/>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endParaRPr lang="en-CH"/>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CH"/>
          </a:p>
        </c:txPr>
        <c:crossAx val="120036632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200">
          <a:solidFill>
            <a:schemeClr val="tx1"/>
          </a:solidFill>
          <a:latin typeface="DM Sans" pitchFamily="2" charset="0"/>
        </a:defRPr>
      </a:pPr>
      <a:endParaRPr lang="en-CH"/>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53763139582314"/>
          <c:y val="3.5884423899591428E-2"/>
          <c:w val="0.63748532283051174"/>
          <c:h val="0.89359001696555507"/>
        </c:manualLayout>
      </c:layout>
      <c:barChart>
        <c:barDir val="col"/>
        <c:grouping val="clustered"/>
        <c:varyColors val="0"/>
        <c:ser>
          <c:idx val="0"/>
          <c:order val="0"/>
          <c:tx>
            <c:v>Placebo, all ages</c:v>
          </c:tx>
          <c:spPr>
            <a:solidFill>
              <a:sysClr val="window" lastClr="FFFFFF"/>
            </a:solidFill>
            <a:ln>
              <a:solidFill>
                <a:sysClr val="windowText" lastClr="000000"/>
              </a:solidFill>
            </a:ln>
            <a:effectLst/>
          </c:spPr>
          <c:invertIfNegative val="0"/>
          <c:errBars>
            <c:errBarType val="both"/>
            <c:errValType val="cust"/>
            <c:noEndCap val="0"/>
            <c:plus>
              <c:numRef>
                <c:f>'DermaScan wf %'!$T$175:$U$175</c:f>
                <c:numCache>
                  <c:formatCode>General</c:formatCode>
                  <c:ptCount val="2"/>
                  <c:pt idx="0">
                    <c:v>3.1776789865444166</c:v>
                  </c:pt>
                  <c:pt idx="1">
                    <c:v>3.1537706795080278</c:v>
                  </c:pt>
                </c:numCache>
              </c:numRef>
            </c:plus>
            <c:minus>
              <c:numRef>
                <c:f>'DermaScan wf %'!$T$175:$U$175</c:f>
                <c:numCache>
                  <c:formatCode>General</c:formatCode>
                  <c:ptCount val="2"/>
                  <c:pt idx="0">
                    <c:v>3.1776789865444166</c:v>
                  </c:pt>
                  <c:pt idx="1">
                    <c:v>3.1537706795080278</c:v>
                  </c:pt>
                </c:numCache>
              </c:numRef>
            </c:minus>
            <c:spPr>
              <a:noFill/>
              <a:ln w="9525" cap="flat" cmpd="sng" algn="ctr">
                <a:solidFill>
                  <a:schemeClr val="tx1">
                    <a:lumMod val="65000"/>
                    <a:lumOff val="35000"/>
                  </a:schemeClr>
                </a:solidFill>
                <a:round/>
              </a:ln>
              <a:effectLst/>
            </c:spPr>
          </c:errBars>
          <c:cat>
            <c:strRef>
              <c:f>'DermaScan wf %'!$V$4:$W$4</c:f>
              <c:strCache>
                <c:ptCount val="2"/>
                <c:pt idx="0">
                  <c:v>D14-D0</c:v>
                </c:pt>
                <c:pt idx="1">
                  <c:v>D28-D0</c:v>
                </c:pt>
              </c:strCache>
            </c:strRef>
          </c:cat>
          <c:val>
            <c:numRef>
              <c:f>'DermaScan wf %'!$V$170:$W$170</c:f>
              <c:numCache>
                <c:formatCode>0.00</c:formatCode>
                <c:ptCount val="2"/>
                <c:pt idx="0">
                  <c:v>2.8630387754362232</c:v>
                </c:pt>
                <c:pt idx="1">
                  <c:v>5.0356246027628657</c:v>
                </c:pt>
              </c:numCache>
            </c:numRef>
          </c:val>
          <c:extLst>
            <c:ext xmlns:c16="http://schemas.microsoft.com/office/drawing/2014/chart" uri="{C3380CC4-5D6E-409C-BE32-E72D297353CC}">
              <c16:uniqueId val="{00000000-3340-4DBD-AAF5-D743D9300504}"/>
            </c:ext>
          </c:extLst>
        </c:ser>
        <c:ser>
          <c:idx val="1"/>
          <c:order val="1"/>
          <c:tx>
            <c:v>1% SYN-COLL CB, 25-35 years</c:v>
          </c:tx>
          <c:spPr>
            <a:solidFill>
              <a:srgbClr val="B3978F"/>
            </a:solidFill>
            <a:ln>
              <a:noFill/>
            </a:ln>
            <a:effectLst/>
          </c:spPr>
          <c:invertIfNegative val="0"/>
          <c:dLbls>
            <c:dLbl>
              <c:idx val="0"/>
              <c:layout>
                <c:manualLayout>
                  <c:x val="-4.1184631743913001E-17"/>
                  <c:y val="0.12544569721499471"/>
                </c:manualLayout>
              </c:layout>
              <c:tx>
                <c:rich>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r>
                      <a:rPr lang="en-US"/>
                      <a:t>+</a:t>
                    </a:r>
                    <a:fld id="{87D5031B-15FD-4E77-8A36-BE8B39C0EDAF}" type="VALUE">
                      <a:rPr lang="en-US" smtClean="0"/>
                      <a:pPr>
                        <a:defRPr sz="1200" b="1">
                          <a:solidFill>
                            <a:srgbClr val="4D3C35"/>
                          </a:solidFill>
                        </a:defRPr>
                      </a:pPr>
                      <a:t>[VALUE]</a:t>
                    </a:fld>
                    <a:r>
                      <a:rPr lang="en-US"/>
                      <a:t>%</a:t>
                    </a:r>
                  </a:p>
                </c:rich>
              </c:tx>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5CF-40B4-BEE9-0D894628CDFA}"/>
                </c:ext>
              </c:extLst>
            </c:dLbl>
            <c:dLbl>
              <c:idx val="1"/>
              <c:layout>
                <c:manualLayout>
                  <c:x val="0"/>
                  <c:y val="0.11932639491182423"/>
                </c:manualLayout>
              </c:layout>
              <c:tx>
                <c:rich>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r>
                      <a:rPr lang="en-US"/>
                      <a:t>+</a:t>
                    </a:r>
                    <a:fld id="{2CA4E298-1A15-4543-A4F6-44A6492060E1}" type="VALUE">
                      <a:rPr lang="en-US" smtClean="0"/>
                      <a:pPr>
                        <a:defRPr sz="1200" b="1">
                          <a:solidFill>
                            <a:srgbClr val="4D3C35"/>
                          </a:solidFill>
                        </a:defRPr>
                      </a:pPr>
                      <a:t>[VALUE]</a:t>
                    </a:fld>
                    <a:r>
                      <a:rPr lang="en-US"/>
                      <a:t>%</a:t>
                    </a:r>
                  </a:p>
                </c:rich>
              </c:tx>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5CF-40B4-BEE9-0D894628CDFA}"/>
                </c:ext>
              </c:extLst>
            </c:dLbl>
            <c:numFmt formatCode="#,##0" sourceLinked="0"/>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%'!$T$185:$U$185</c:f>
                <c:numCache>
                  <c:formatCode>General</c:formatCode>
                  <c:ptCount val="2"/>
                  <c:pt idx="0">
                    <c:v>1.3495057337725651</c:v>
                  </c:pt>
                  <c:pt idx="1">
                    <c:v>1.2678205427067426</c:v>
                  </c:pt>
                </c:numCache>
              </c:numRef>
            </c:plus>
            <c:minus>
              <c:numRef>
                <c:f>'DermaScan wf %'!$T$185:$U$185</c:f>
                <c:numCache>
                  <c:formatCode>General</c:formatCode>
                  <c:ptCount val="2"/>
                  <c:pt idx="0">
                    <c:v>1.3495057337725651</c:v>
                  </c:pt>
                  <c:pt idx="1">
                    <c:v>1.2678205427067426</c:v>
                  </c:pt>
                </c:numCache>
              </c:numRef>
            </c:minus>
            <c:spPr>
              <a:noFill/>
              <a:ln w="9525" cap="flat" cmpd="sng" algn="ctr">
                <a:solidFill>
                  <a:schemeClr val="tx1">
                    <a:lumMod val="65000"/>
                    <a:lumOff val="35000"/>
                  </a:schemeClr>
                </a:solidFill>
                <a:round/>
              </a:ln>
              <a:effectLst/>
            </c:spPr>
          </c:errBars>
          <c:cat>
            <c:strRef>
              <c:f>'DermaScan wf %'!$V$4:$W$4</c:f>
              <c:strCache>
                <c:ptCount val="2"/>
                <c:pt idx="0">
                  <c:v>D14-D0</c:v>
                </c:pt>
                <c:pt idx="1">
                  <c:v>D28-D0</c:v>
                </c:pt>
              </c:strCache>
            </c:strRef>
          </c:cat>
          <c:val>
            <c:numRef>
              <c:f>'DermaScan wf %'!$V$180:$W$180</c:f>
              <c:numCache>
                <c:formatCode>0.00</c:formatCode>
                <c:ptCount val="2"/>
                <c:pt idx="0">
                  <c:v>7.145504037937954</c:v>
                </c:pt>
                <c:pt idx="1">
                  <c:v>13.242393296054757</c:v>
                </c:pt>
              </c:numCache>
            </c:numRef>
          </c:val>
          <c:extLst>
            <c:ext xmlns:c16="http://schemas.microsoft.com/office/drawing/2014/chart" uri="{C3380CC4-5D6E-409C-BE32-E72D297353CC}">
              <c16:uniqueId val="{00000001-3340-4DBD-AAF5-D743D9300504}"/>
            </c:ext>
          </c:extLst>
        </c:ser>
        <c:ser>
          <c:idx val="2"/>
          <c:order val="2"/>
          <c:tx>
            <c:v>2.5% SYN-COLL CB, 36-50 years</c:v>
          </c:tx>
          <c:spPr>
            <a:solidFill>
              <a:srgbClr val="897974"/>
            </a:solidFill>
            <a:ln>
              <a:noFill/>
            </a:ln>
            <a:effectLst/>
          </c:spPr>
          <c:invertIfNegative val="0"/>
          <c:dLbls>
            <c:dLbl>
              <c:idx val="0"/>
              <c:layout>
                <c:manualLayout>
                  <c:x val="-4.1184631743913001E-17"/>
                  <c:y val="0.12850534836657992"/>
                </c:manualLayout>
              </c:layout>
              <c:tx>
                <c:rich>
                  <a:bodyPr/>
                  <a:lstStyle/>
                  <a:p>
                    <a:r>
                      <a:rPr lang="en-US"/>
                      <a:t>+</a:t>
                    </a:r>
                    <a:fld id="{706EE082-1D21-4F29-9D93-A43250DF0275}"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5CF-40B4-BEE9-0D894628CDFA}"/>
                </c:ext>
              </c:extLst>
            </c:dLbl>
            <c:dLbl>
              <c:idx val="1"/>
              <c:layout>
                <c:manualLayout>
                  <c:x val="-2.2464604097614544E-3"/>
                  <c:y val="0.12238604606340946"/>
                </c:manualLayout>
              </c:layout>
              <c:tx>
                <c:rich>
                  <a:bodyPr/>
                  <a:lstStyle/>
                  <a:p>
                    <a:r>
                      <a:rPr lang="en-US"/>
                      <a:t>+</a:t>
                    </a:r>
                    <a:fld id="{4FA60554-2A9E-46AB-BBFB-A6ED59E04B86}"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5CF-40B4-BEE9-0D894628CDFA}"/>
                </c:ext>
              </c:extLst>
            </c:dLbl>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%'!$T$195:$U$195</c:f>
                <c:numCache>
                  <c:formatCode>General</c:formatCode>
                  <c:ptCount val="2"/>
                  <c:pt idx="0">
                    <c:v>1.4917173862967961</c:v>
                  </c:pt>
                  <c:pt idx="1">
                    <c:v>1.4270533237853456</c:v>
                  </c:pt>
                </c:numCache>
              </c:numRef>
            </c:plus>
            <c:minus>
              <c:numRef>
                <c:f>'DermaScan wf %'!$T$195:$U$195</c:f>
                <c:numCache>
                  <c:formatCode>General</c:formatCode>
                  <c:ptCount val="2"/>
                  <c:pt idx="0">
                    <c:v>1.4917173862967961</c:v>
                  </c:pt>
                  <c:pt idx="1">
                    <c:v>1.4270533237853456</c:v>
                  </c:pt>
                </c:numCache>
              </c:numRef>
            </c:minus>
            <c:spPr>
              <a:noFill/>
              <a:ln w="9525" cap="flat" cmpd="sng" algn="ctr">
                <a:solidFill>
                  <a:schemeClr val="tx1">
                    <a:lumMod val="65000"/>
                    <a:lumOff val="35000"/>
                  </a:schemeClr>
                </a:solidFill>
                <a:round/>
              </a:ln>
              <a:effectLst/>
            </c:spPr>
          </c:errBars>
          <c:cat>
            <c:strRef>
              <c:f>'DermaScan wf %'!$V$4:$W$4</c:f>
              <c:strCache>
                <c:ptCount val="2"/>
                <c:pt idx="0">
                  <c:v>D14-D0</c:v>
                </c:pt>
                <c:pt idx="1">
                  <c:v>D28-D0</c:v>
                </c:pt>
              </c:strCache>
            </c:strRef>
          </c:cat>
          <c:val>
            <c:numRef>
              <c:f>'DermaScan wf %'!$V$190:$W$190</c:f>
              <c:numCache>
                <c:formatCode>0.00</c:formatCode>
                <c:ptCount val="2"/>
                <c:pt idx="0">
                  <c:v>11.038318915527384</c:v>
                </c:pt>
                <c:pt idx="1">
                  <c:v>21.512326197771657</c:v>
                </c:pt>
              </c:numCache>
            </c:numRef>
          </c:val>
          <c:extLst>
            <c:ext xmlns:c16="http://schemas.microsoft.com/office/drawing/2014/chart" uri="{C3380CC4-5D6E-409C-BE32-E72D297353CC}">
              <c16:uniqueId val="{00000002-3340-4DBD-AAF5-D743D9300504}"/>
            </c:ext>
          </c:extLst>
        </c:ser>
        <c:ser>
          <c:idx val="3"/>
          <c:order val="3"/>
          <c:tx>
            <c:v>5% SYN-COLL CB, 51-65 years</c:v>
          </c:tx>
          <c:spPr>
            <a:solidFill>
              <a:srgbClr val="4D3C35"/>
            </a:solidFill>
            <a:ln>
              <a:noFill/>
            </a:ln>
            <a:effectLst/>
          </c:spPr>
          <c:invertIfNegative val="0"/>
          <c:dLbls>
            <c:dLbl>
              <c:idx val="0"/>
              <c:layout>
                <c:manualLayout>
                  <c:x val="-2.2464604097614544E-3"/>
                  <c:y val="0.12238604606340946"/>
                </c:manualLayout>
              </c:layout>
              <c:tx>
                <c:rich>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r>
                      <a:rPr lang="en-US" sz="1200">
                        <a:solidFill>
                          <a:srgbClr val="4D3C35"/>
                        </a:solidFill>
                      </a:rPr>
                      <a:t>+14%</a:t>
                    </a:r>
                  </a:p>
                </c:rich>
              </c:tx>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5CF-40B4-BEE9-0D894628CDFA}"/>
                </c:ext>
              </c:extLst>
            </c:dLbl>
            <c:dLbl>
              <c:idx val="1"/>
              <c:layout>
                <c:manualLayout>
                  <c:x val="0"/>
                  <c:y val="0.12544569721499468"/>
                </c:manualLayout>
              </c:layout>
              <c:tx>
                <c:rich>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r>
                      <a:rPr lang="en-US" sz="1200">
                        <a:solidFill>
                          <a:srgbClr val="4D3C35"/>
                        </a:solidFill>
                      </a:rPr>
                      <a:t>+</a:t>
                    </a:r>
                    <a:fld id="{32FEBDBC-A260-42A0-8775-ACD88E8CCB16}" type="VALUE">
                      <a:rPr lang="en-US" sz="1200" smtClean="0">
                        <a:solidFill>
                          <a:srgbClr val="4D3C35"/>
                        </a:solidFill>
                      </a:rPr>
                      <a:pPr>
                        <a:defRPr sz="1200" b="1">
                          <a:solidFill>
                            <a:srgbClr val="4D3C35"/>
                          </a:solidFill>
                        </a:defRPr>
                      </a:pPr>
                      <a:t>[VALUE]</a:t>
                    </a:fld>
                    <a:r>
                      <a:rPr lang="en-US" sz="1200">
                        <a:solidFill>
                          <a:srgbClr val="4D3C35"/>
                        </a:solidFill>
                      </a:rPr>
                      <a:t>%</a:t>
                    </a:r>
                  </a:p>
                </c:rich>
              </c:tx>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5CF-40B4-BEE9-0D894628CDFA}"/>
                </c:ext>
              </c:extLst>
            </c:dLbl>
            <c:numFmt formatCode="#,##0" sourceLinked="0"/>
            <c:spPr>
              <a:no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%'!$T$205:$U$205</c:f>
                <c:numCache>
                  <c:formatCode>General</c:formatCode>
                  <c:ptCount val="2"/>
                  <c:pt idx="0">
                    <c:v>1.4600822176756347</c:v>
                  </c:pt>
                  <c:pt idx="1">
                    <c:v>1.2803563029052611</c:v>
                  </c:pt>
                </c:numCache>
              </c:numRef>
            </c:plus>
            <c:minus>
              <c:numRef>
                <c:f>'DermaScan wf %'!$T$205:$U$205</c:f>
                <c:numCache>
                  <c:formatCode>General</c:formatCode>
                  <c:ptCount val="2"/>
                  <c:pt idx="0">
                    <c:v>1.4600822176756347</c:v>
                  </c:pt>
                  <c:pt idx="1">
                    <c:v>1.2803563029052611</c:v>
                  </c:pt>
                </c:numCache>
              </c:numRef>
            </c:minus>
            <c:spPr>
              <a:noFill/>
              <a:ln w="9525" cap="flat" cmpd="sng" algn="ctr">
                <a:solidFill>
                  <a:schemeClr val="tx1">
                    <a:lumMod val="65000"/>
                    <a:lumOff val="35000"/>
                  </a:schemeClr>
                </a:solidFill>
                <a:round/>
              </a:ln>
              <a:effectLst/>
            </c:spPr>
          </c:errBars>
          <c:cat>
            <c:strRef>
              <c:f>'DermaScan wf %'!$V$4:$W$4</c:f>
              <c:strCache>
                <c:ptCount val="2"/>
                <c:pt idx="0">
                  <c:v>D14-D0</c:v>
                </c:pt>
                <c:pt idx="1">
                  <c:v>D28-D0</c:v>
                </c:pt>
              </c:strCache>
            </c:strRef>
          </c:cat>
          <c:val>
            <c:numRef>
              <c:f>'DermaScan wf %'!$V$200:$W$200</c:f>
              <c:numCache>
                <c:formatCode>0.00</c:formatCode>
                <c:ptCount val="2"/>
                <c:pt idx="0">
                  <c:v>14.106636439638351</c:v>
                </c:pt>
                <c:pt idx="1">
                  <c:v>26.012822795772806</c:v>
                </c:pt>
              </c:numCache>
            </c:numRef>
          </c:val>
          <c:extLst>
            <c:ext xmlns:c16="http://schemas.microsoft.com/office/drawing/2014/chart" uri="{C3380CC4-5D6E-409C-BE32-E72D297353CC}">
              <c16:uniqueId val="{00000003-3340-4DBD-AAF5-D743D9300504}"/>
            </c:ext>
          </c:extLst>
        </c:ser>
        <c:dLbls>
          <c:showLegendKey val="0"/>
          <c:showVal val="0"/>
          <c:showCatName val="0"/>
          <c:showSerName val="0"/>
          <c:showPercent val="0"/>
          <c:showBubbleSize val="0"/>
        </c:dLbls>
        <c:gapWidth val="100"/>
        <c:overlap val="-25"/>
        <c:axId val="1249618512"/>
        <c:axId val="1249624992"/>
      </c:barChart>
      <c:catAx>
        <c:axId val="1249618512"/>
        <c:scaling>
          <c:orientation val="minMax"/>
        </c:scaling>
        <c:delete val="0"/>
        <c:axPos val="b"/>
        <c:numFmt formatCode="General" sourceLinked="1"/>
        <c:majorTickMark val="none"/>
        <c:minorTickMark val="none"/>
        <c:tickLblPos val="nextTo"/>
        <c:spPr>
          <a:noFill/>
          <a:ln w="9525" cap="flat" cmpd="sng" algn="ctr">
            <a:solidFill>
              <a:schemeClr val="dk1">
                <a:shade val="95000"/>
                <a:satMod val="105000"/>
              </a:schemeClr>
            </a:solidFill>
            <a:prstDash val="solid"/>
            <a:round/>
          </a:ln>
          <a:effectLst/>
        </c:spPr>
        <c:txPr>
          <a:bodyPr rot="-600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endParaRPr lang="en-CH"/>
          </a:p>
        </c:txPr>
        <c:crossAx val="1249624992"/>
        <c:crosses val="autoZero"/>
        <c:auto val="1"/>
        <c:lblAlgn val="ctr"/>
        <c:lblOffset val="100"/>
        <c:noMultiLvlLbl val="0"/>
      </c:catAx>
      <c:valAx>
        <c:axId val="12496249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solidFill>
                    <a:latin typeface="DM Sans" pitchFamily="2" charset="0"/>
                    <a:ea typeface="+mn-ea"/>
                    <a:cs typeface="+mn-cs"/>
                  </a:defRPr>
                </a:pPr>
                <a:r>
                  <a:rPr lang="en-US" sz="1200" b="1"/>
                  <a:t>Collagen density increase over time (%)</a:t>
                </a:r>
              </a:p>
            </c:rich>
          </c:tx>
          <c:layout>
            <c:manualLayout>
              <c:xMode val="edge"/>
              <c:yMode val="edge"/>
              <c:x val="1.1366481358060659E-2"/>
              <c:y val="0.17705245629918306"/>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solidFill>
                  <a:latin typeface="DM Sans" pitchFamily="2" charset="0"/>
                  <a:ea typeface="+mn-ea"/>
                  <a:cs typeface="+mn-cs"/>
                </a:defRPr>
              </a:pPr>
              <a:endParaRPr lang="en-CH"/>
            </a:p>
          </c:txPr>
        </c:title>
        <c:numFmt formatCode="0.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900" b="0" i="0" u="none" strike="noStrike" kern="1200" baseline="0">
                <a:solidFill>
                  <a:schemeClr val="tx1"/>
                </a:solidFill>
                <a:latin typeface="DM Sans" pitchFamily="2" charset="0"/>
                <a:ea typeface="+mn-ea"/>
                <a:cs typeface="+mn-cs"/>
              </a:defRPr>
            </a:pPr>
            <a:endParaRPr lang="en-CH"/>
          </a:p>
        </c:txPr>
        <c:crossAx val="1249618512"/>
        <c:crosses val="autoZero"/>
        <c:crossBetween val="between"/>
      </c:valAx>
      <c:spPr>
        <a:noFill/>
        <a:ln>
          <a:noFill/>
        </a:ln>
        <a:effectLst/>
      </c:spPr>
    </c:plotArea>
    <c:legend>
      <c:legendPos val="r"/>
      <c:layout>
        <c:manualLayout>
          <c:xMode val="edge"/>
          <c:yMode val="edge"/>
          <c:x val="0.75401329267770656"/>
          <c:y val="0.32630911361619952"/>
          <c:w val="0.24315369079294391"/>
          <c:h val="0.6013327551315409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DM Sans" pitchFamily="2" charset="0"/>
        </a:defRPr>
      </a:pPr>
      <a:endParaRPr lang="en-CH"/>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60187816199809"/>
          <c:y val="3.1970011808536931E-2"/>
          <c:w val="0.64760631116899814"/>
          <c:h val="0.90349427423267392"/>
        </c:manualLayout>
      </c:layout>
      <c:barChart>
        <c:barDir val="col"/>
        <c:grouping val="clustered"/>
        <c:varyColors val="0"/>
        <c:ser>
          <c:idx val="0"/>
          <c:order val="0"/>
          <c:tx>
            <c:v>Placebo, all ages</c:v>
          </c:tx>
          <c:spPr>
            <a:solidFill>
              <a:sysClr val="window" lastClr="FFFFFF"/>
            </a:solidFill>
            <a:ln>
              <a:solidFill>
                <a:sysClr val="windowText" lastClr="000000"/>
              </a:solidFill>
            </a:ln>
            <a:effectLst/>
          </c:spPr>
          <c:invertIfNegative val="0"/>
          <c:errBars>
            <c:errBarType val="both"/>
            <c:errValType val="cust"/>
            <c:noEndCap val="0"/>
            <c:plus>
              <c:numRef>
                <c:f>'DermaScan wf %'!$AI$175:$AJ$175</c:f>
                <c:numCache>
                  <c:formatCode>General</c:formatCode>
                  <c:ptCount val="2"/>
                  <c:pt idx="0">
                    <c:v>2.3121852028550691</c:v>
                  </c:pt>
                  <c:pt idx="1">
                    <c:v>2.1447585682080197</c:v>
                  </c:pt>
                </c:numCache>
              </c:numRef>
            </c:plus>
            <c:minus>
              <c:numRef>
                <c:f>'DermaScan wf %'!$AI$175:$AJ$175</c:f>
                <c:numCache>
                  <c:formatCode>General</c:formatCode>
                  <c:ptCount val="2"/>
                  <c:pt idx="0">
                    <c:v>2.3121852028550691</c:v>
                  </c:pt>
                  <c:pt idx="1">
                    <c:v>2.1447585682080197</c:v>
                  </c:pt>
                </c:numCache>
              </c:numRef>
            </c:minus>
            <c:spPr>
              <a:noFill/>
              <a:ln w="9525" cap="flat" cmpd="sng" algn="ctr">
                <a:solidFill>
                  <a:schemeClr val="tx1">
                    <a:lumMod val="65000"/>
                    <a:lumOff val="35000"/>
                  </a:schemeClr>
                </a:solidFill>
                <a:round/>
              </a:ln>
              <a:effectLst/>
            </c:spPr>
          </c:errBars>
          <c:cat>
            <c:strRef>
              <c:f>'DermaScan wf %'!$AK$4:$AL$4</c:f>
              <c:strCache>
                <c:ptCount val="2"/>
                <c:pt idx="0">
                  <c:v>D14-D0</c:v>
                </c:pt>
                <c:pt idx="1">
                  <c:v>D28-D0</c:v>
                </c:pt>
              </c:strCache>
            </c:strRef>
          </c:cat>
          <c:val>
            <c:numRef>
              <c:f>'DermaScan wf %'!$AK$170:$AL$170</c:f>
              <c:numCache>
                <c:formatCode>0.00</c:formatCode>
                <c:ptCount val="2"/>
                <c:pt idx="0">
                  <c:v>2.0589246548238691</c:v>
                </c:pt>
                <c:pt idx="1">
                  <c:v>5.4514758321109724</c:v>
                </c:pt>
              </c:numCache>
            </c:numRef>
          </c:val>
          <c:extLst>
            <c:ext xmlns:c16="http://schemas.microsoft.com/office/drawing/2014/chart" uri="{C3380CC4-5D6E-409C-BE32-E72D297353CC}">
              <c16:uniqueId val="{00000000-BD8C-1F48-A0EC-87DCE0C81D6D}"/>
            </c:ext>
          </c:extLst>
        </c:ser>
        <c:ser>
          <c:idx val="1"/>
          <c:order val="1"/>
          <c:tx>
            <c:v>1% SYN-COLL CB, 25-35 years</c:v>
          </c:tx>
          <c:spPr>
            <a:solidFill>
              <a:srgbClr val="B3978F"/>
            </a:solidFill>
            <a:ln>
              <a:noFill/>
            </a:ln>
            <a:effectLst/>
          </c:spPr>
          <c:invertIfNegative val="0"/>
          <c:dLbls>
            <c:dLbl>
              <c:idx val="0"/>
              <c:layout>
                <c:manualLayout>
                  <c:x val="0"/>
                  <c:y val="0.11320709260865364"/>
                </c:manualLayout>
              </c:layout>
              <c:tx>
                <c:rich>
                  <a:bodyPr/>
                  <a:lstStyle/>
                  <a:p>
                    <a:r>
                      <a:rPr lang="en-US"/>
                      <a:t>+</a:t>
                    </a:r>
                    <a:fld id="{6A7A57C7-5F31-4294-9EC9-3A0B4D2DBFD6}"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F71-4DF2-8720-FE38D06C17A5}"/>
                </c:ext>
              </c:extLst>
            </c:dLbl>
            <c:dLbl>
              <c:idx val="1"/>
              <c:layout>
                <c:manualLayout>
                  <c:x val="-8.3237038343296734E-17"/>
                  <c:y val="0.10096848800231281"/>
                </c:manualLayout>
              </c:layout>
              <c:tx>
                <c:rich>
                  <a:bodyPr/>
                  <a:lstStyle/>
                  <a:p>
                    <a:r>
                      <a:rPr lang="en-US"/>
                      <a:t>+</a:t>
                    </a:r>
                    <a:fld id="{E6F14496-5598-4DED-BCE5-7C6BF05558BF}"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4F71-4DF2-8720-FE38D06C17A5}"/>
                </c:ext>
              </c:extLst>
            </c:dLbl>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%'!$AI$185:$AJ$185</c:f>
                <c:numCache>
                  <c:formatCode>General</c:formatCode>
                  <c:ptCount val="2"/>
                  <c:pt idx="0">
                    <c:v>4.845215191152592</c:v>
                  </c:pt>
                  <c:pt idx="1">
                    <c:v>4.9428779567422385</c:v>
                  </c:pt>
                </c:numCache>
              </c:numRef>
            </c:plus>
            <c:minus>
              <c:numRef>
                <c:f>'DermaScan wf %'!$AI$185:$AJ$185</c:f>
                <c:numCache>
                  <c:formatCode>General</c:formatCode>
                  <c:ptCount val="2"/>
                  <c:pt idx="0">
                    <c:v>4.845215191152592</c:v>
                  </c:pt>
                  <c:pt idx="1">
                    <c:v>4.9428779567422385</c:v>
                  </c:pt>
                </c:numCache>
              </c:numRef>
            </c:minus>
            <c:spPr>
              <a:noFill/>
              <a:ln w="9525" cap="flat" cmpd="sng" algn="ctr">
                <a:solidFill>
                  <a:schemeClr val="tx1">
                    <a:lumMod val="65000"/>
                    <a:lumOff val="35000"/>
                  </a:schemeClr>
                </a:solidFill>
                <a:round/>
              </a:ln>
              <a:effectLst/>
            </c:spPr>
          </c:errBars>
          <c:cat>
            <c:strRef>
              <c:f>'DermaScan wf %'!$AK$4:$AL$4</c:f>
              <c:strCache>
                <c:ptCount val="2"/>
                <c:pt idx="0">
                  <c:v>D14-D0</c:v>
                </c:pt>
                <c:pt idx="1">
                  <c:v>D28-D0</c:v>
                </c:pt>
              </c:strCache>
            </c:strRef>
          </c:cat>
          <c:val>
            <c:numRef>
              <c:f>'DermaScan wf %'!$AK$180:$AL$180</c:f>
              <c:numCache>
                <c:formatCode>0.00</c:formatCode>
                <c:ptCount val="2"/>
                <c:pt idx="0">
                  <c:v>7.304488214490064</c:v>
                </c:pt>
                <c:pt idx="1">
                  <c:v>14.638229075014877</c:v>
                </c:pt>
              </c:numCache>
            </c:numRef>
          </c:val>
          <c:extLst>
            <c:ext xmlns:c16="http://schemas.microsoft.com/office/drawing/2014/chart" uri="{C3380CC4-5D6E-409C-BE32-E72D297353CC}">
              <c16:uniqueId val="{00000001-BD8C-1F48-A0EC-87DCE0C81D6D}"/>
            </c:ext>
          </c:extLst>
        </c:ser>
        <c:ser>
          <c:idx val="2"/>
          <c:order val="2"/>
          <c:tx>
            <c:v>2.5% SYN-COLL CB, 36-50 years</c:v>
          </c:tx>
          <c:spPr>
            <a:solidFill>
              <a:srgbClr val="897974"/>
            </a:solidFill>
            <a:ln>
              <a:noFill/>
            </a:ln>
            <a:effectLst/>
          </c:spPr>
          <c:invertIfNegative val="0"/>
          <c:dLbls>
            <c:dLbl>
              <c:idx val="0"/>
              <c:layout>
                <c:manualLayout>
                  <c:x val="-4.540254540254582E-3"/>
                  <c:y val="0.16522116218560279"/>
                </c:manualLayout>
              </c:layout>
              <c:tx>
                <c:rich>
                  <a:bodyPr/>
                  <a:lstStyle/>
                  <a:p>
                    <a:r>
                      <a:rPr lang="en-US"/>
                      <a:t>+</a:t>
                    </a:r>
                    <a:fld id="{77065A68-D406-4BF7-8BCA-FF9E06DAD55E}"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F71-4DF2-8720-FE38D06C17A5}"/>
                </c:ext>
              </c:extLst>
            </c:dLbl>
            <c:dLbl>
              <c:idx val="1"/>
              <c:layout>
                <c:manualLayout>
                  <c:x val="0"/>
                  <c:y val="0.12850534836657992"/>
                </c:manualLayout>
              </c:layout>
              <c:tx>
                <c:rich>
                  <a:bodyPr/>
                  <a:lstStyle/>
                  <a:p>
                    <a:r>
                      <a:rPr lang="en-US"/>
                      <a:t>+</a:t>
                    </a:r>
                    <a:fld id="{C6A421A6-92F2-47FE-BCC0-23246108E973}"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F71-4DF2-8720-FE38D06C17A5}"/>
                </c:ext>
              </c:extLst>
            </c:dLbl>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%'!$AI$195:$AJ$195</c:f>
                <c:numCache>
                  <c:formatCode>General</c:formatCode>
                  <c:ptCount val="2"/>
                  <c:pt idx="0">
                    <c:v>2.4904520283940434</c:v>
                  </c:pt>
                  <c:pt idx="1">
                    <c:v>2.1431344696640711</c:v>
                  </c:pt>
                </c:numCache>
              </c:numRef>
            </c:plus>
            <c:minus>
              <c:numRef>
                <c:f>'DermaScan wf %'!$AI$195:$AJ$195</c:f>
                <c:numCache>
                  <c:formatCode>General</c:formatCode>
                  <c:ptCount val="2"/>
                  <c:pt idx="0">
                    <c:v>2.4904520283940434</c:v>
                  </c:pt>
                  <c:pt idx="1">
                    <c:v>2.1431344696640711</c:v>
                  </c:pt>
                </c:numCache>
              </c:numRef>
            </c:minus>
            <c:spPr>
              <a:noFill/>
              <a:ln w="9525" cap="flat" cmpd="sng" algn="ctr">
                <a:solidFill>
                  <a:schemeClr val="tx1">
                    <a:lumMod val="65000"/>
                    <a:lumOff val="35000"/>
                  </a:schemeClr>
                </a:solidFill>
                <a:round/>
              </a:ln>
              <a:effectLst/>
            </c:spPr>
          </c:errBars>
          <c:cat>
            <c:strRef>
              <c:f>'DermaScan wf %'!$AK$4:$AL$4</c:f>
              <c:strCache>
                <c:ptCount val="2"/>
                <c:pt idx="0">
                  <c:v>D14-D0</c:v>
                </c:pt>
                <c:pt idx="1">
                  <c:v>D28-D0</c:v>
                </c:pt>
              </c:strCache>
            </c:strRef>
          </c:cat>
          <c:val>
            <c:numRef>
              <c:f>'DermaScan wf %'!$AK$190:$AL$190</c:f>
              <c:numCache>
                <c:formatCode>0.00</c:formatCode>
                <c:ptCount val="2"/>
                <c:pt idx="0">
                  <c:v>10.941614027820378</c:v>
                </c:pt>
                <c:pt idx="1">
                  <c:v>21.643998781753965</c:v>
                </c:pt>
              </c:numCache>
            </c:numRef>
          </c:val>
          <c:extLst>
            <c:ext xmlns:c16="http://schemas.microsoft.com/office/drawing/2014/chart" uri="{C3380CC4-5D6E-409C-BE32-E72D297353CC}">
              <c16:uniqueId val="{00000002-BD8C-1F48-A0EC-87DCE0C81D6D}"/>
            </c:ext>
          </c:extLst>
        </c:ser>
        <c:ser>
          <c:idx val="3"/>
          <c:order val="3"/>
          <c:tx>
            <c:v>5% SYN-COLL CB, 51-65 years</c:v>
          </c:tx>
          <c:spPr>
            <a:solidFill>
              <a:srgbClr val="4D3C35"/>
            </a:solidFill>
            <a:ln>
              <a:noFill/>
            </a:ln>
            <a:effectLst/>
          </c:spPr>
          <c:invertIfNegative val="0"/>
          <c:dLbls>
            <c:dLbl>
              <c:idx val="0"/>
              <c:layout>
                <c:manualLayout>
                  <c:x val="2.2701272701273118E-3"/>
                  <c:y val="0.14992290642767658"/>
                </c:manualLayout>
              </c:layout>
              <c:tx>
                <c:rich>
                  <a:bodyPr/>
                  <a:lstStyle/>
                  <a:p>
                    <a:r>
                      <a:rPr lang="en-US"/>
                      <a:t>+</a:t>
                    </a:r>
                    <a:fld id="{49CE4D67-B9BC-4490-8B67-6CF7BE775D57}"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F71-4DF2-8720-FE38D06C17A5}"/>
                </c:ext>
              </c:extLst>
            </c:dLbl>
            <c:dLbl>
              <c:idx val="1"/>
              <c:layout>
                <c:manualLayout>
                  <c:x val="0"/>
                  <c:y val="0.14686325527609134"/>
                </c:manualLayout>
              </c:layout>
              <c:tx>
                <c:rich>
                  <a:bodyPr/>
                  <a:lstStyle/>
                  <a:p>
                    <a:r>
                      <a:rPr lang="en-US"/>
                      <a:t>+</a:t>
                    </a:r>
                    <a:fld id="{6CDA63F3-D1B0-423F-93D6-10DC750CA477}"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F71-4DF2-8720-FE38D06C17A5}"/>
                </c:ext>
              </c:extLst>
            </c:dLbl>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%'!$AI$205:$AJ$205</c:f>
                <c:numCache>
                  <c:formatCode>General</c:formatCode>
                  <c:ptCount val="2"/>
                  <c:pt idx="0">
                    <c:v>2.249015501988016</c:v>
                  </c:pt>
                  <c:pt idx="1">
                    <c:v>1.9266811705429525</c:v>
                  </c:pt>
                </c:numCache>
              </c:numRef>
            </c:plus>
            <c:minus>
              <c:numRef>
                <c:f>'DermaScan wf %'!$AI$205:$AJ$205</c:f>
                <c:numCache>
                  <c:formatCode>General</c:formatCode>
                  <c:ptCount val="2"/>
                  <c:pt idx="0">
                    <c:v>2.249015501988016</c:v>
                  </c:pt>
                  <c:pt idx="1">
                    <c:v>1.9266811705429525</c:v>
                  </c:pt>
                </c:numCache>
              </c:numRef>
            </c:minus>
            <c:spPr>
              <a:noFill/>
              <a:ln w="9525" cap="flat" cmpd="sng" algn="ctr">
                <a:solidFill>
                  <a:schemeClr val="tx1">
                    <a:lumMod val="65000"/>
                    <a:lumOff val="35000"/>
                  </a:schemeClr>
                </a:solidFill>
                <a:round/>
              </a:ln>
              <a:effectLst/>
            </c:spPr>
          </c:errBars>
          <c:cat>
            <c:strRef>
              <c:f>'DermaScan wf %'!$AK$4:$AL$4</c:f>
              <c:strCache>
                <c:ptCount val="2"/>
                <c:pt idx="0">
                  <c:v>D14-D0</c:v>
                </c:pt>
                <c:pt idx="1">
                  <c:v>D28-D0</c:v>
                </c:pt>
              </c:strCache>
            </c:strRef>
          </c:cat>
          <c:val>
            <c:numRef>
              <c:f>'DermaScan wf %'!$AK$200:$AL$200</c:f>
              <c:numCache>
                <c:formatCode>0.00</c:formatCode>
                <c:ptCount val="2"/>
                <c:pt idx="0">
                  <c:v>14.071810116109347</c:v>
                </c:pt>
                <c:pt idx="1">
                  <c:v>26.309295496406691</c:v>
                </c:pt>
              </c:numCache>
            </c:numRef>
          </c:val>
          <c:extLst>
            <c:ext xmlns:c16="http://schemas.microsoft.com/office/drawing/2014/chart" uri="{C3380CC4-5D6E-409C-BE32-E72D297353CC}">
              <c16:uniqueId val="{00000003-BD8C-1F48-A0EC-87DCE0C81D6D}"/>
            </c:ext>
          </c:extLst>
        </c:ser>
        <c:dLbls>
          <c:showLegendKey val="0"/>
          <c:showVal val="0"/>
          <c:showCatName val="0"/>
          <c:showSerName val="0"/>
          <c:showPercent val="0"/>
          <c:showBubbleSize val="0"/>
        </c:dLbls>
        <c:gapWidth val="100"/>
        <c:overlap val="-25"/>
        <c:axId val="1249618512"/>
        <c:axId val="1249624992"/>
      </c:barChart>
      <c:catAx>
        <c:axId val="1249618512"/>
        <c:scaling>
          <c:orientation val="minMax"/>
        </c:scaling>
        <c:delete val="0"/>
        <c:axPos val="b"/>
        <c:numFmt formatCode="General" sourceLinked="1"/>
        <c:majorTickMark val="none"/>
        <c:minorTickMark val="none"/>
        <c:tickLblPos val="nextTo"/>
        <c:spPr>
          <a:noFill/>
          <a:ln w="9525" cap="flat" cmpd="sng" algn="ctr">
            <a:solidFill>
              <a:schemeClr val="dk1">
                <a:shade val="95000"/>
                <a:satMod val="105000"/>
              </a:schemeClr>
            </a:solidFill>
            <a:prstDash val="solid"/>
            <a:round/>
          </a:ln>
          <a:effectLst/>
        </c:spPr>
        <c:txPr>
          <a:bodyPr rot="-600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endParaRPr lang="en-CH"/>
          </a:p>
        </c:txPr>
        <c:crossAx val="1249624992"/>
        <c:crosses val="autoZero"/>
        <c:auto val="1"/>
        <c:lblAlgn val="ctr"/>
        <c:lblOffset val="100"/>
        <c:noMultiLvlLbl val="0"/>
      </c:catAx>
      <c:valAx>
        <c:axId val="12496249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r>
                  <a:rPr lang="en-US" sz="1200" b="1"/>
                  <a:t>Collagen density increase over time (%)</a:t>
                </a:r>
              </a:p>
            </c:rich>
          </c:tx>
          <c:layout>
            <c:manualLayout>
              <c:xMode val="edge"/>
              <c:yMode val="edge"/>
              <c:x val="2.3998618967381582E-3"/>
              <c:y val="0.17218883589795228"/>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endParaRPr lang="en-CH"/>
            </a:p>
          </c:txPr>
        </c:title>
        <c:numFmt formatCode="0.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900" b="0" i="0" u="none" strike="noStrike" kern="1200" baseline="0">
                <a:solidFill>
                  <a:schemeClr val="tx1"/>
                </a:solidFill>
                <a:latin typeface="DM Sans" pitchFamily="2" charset="0"/>
                <a:ea typeface="+mn-ea"/>
                <a:cs typeface="+mn-cs"/>
              </a:defRPr>
            </a:pPr>
            <a:endParaRPr lang="en-CH"/>
          </a:p>
        </c:txPr>
        <c:crossAx val="1249618512"/>
        <c:crosses val="autoZero"/>
        <c:crossBetween val="between"/>
      </c:valAx>
      <c:spPr>
        <a:noFill/>
        <a:ln>
          <a:noFill/>
        </a:ln>
        <a:effectLst/>
      </c:spPr>
    </c:plotArea>
    <c:legend>
      <c:legendPos val="r"/>
      <c:layout>
        <c:manualLayout>
          <c:xMode val="edge"/>
          <c:yMode val="edge"/>
          <c:x val="0.75525632775632778"/>
          <c:y val="0.19101426231087984"/>
          <c:w val="0.24026008151008152"/>
          <c:h val="0.7548711091837717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DM Sans" pitchFamily="2" charset="0"/>
        </a:defRPr>
      </a:pPr>
      <a:endParaRPr lang="en-CH"/>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2-6CA6-FF40-8E87-7CB245BAA73A}"/>
              </c:ext>
            </c:extLst>
          </c:dPt>
          <c:dPt>
            <c:idx val="1"/>
            <c:bubble3D val="0"/>
            <c:spPr>
              <a:solidFill>
                <a:srgbClr val="4D3C35"/>
              </a:solidFill>
              <a:ln w="19050">
                <a:solidFill>
                  <a:schemeClr val="bg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34E9-5545-8097-583B83FE6C33}"/>
              </c:ext>
            </c:extLst>
          </c:dPt>
          <c:dPt>
            <c:idx val="1"/>
            <c:bubble3D val="0"/>
            <c:spPr>
              <a:solidFill>
                <a:schemeClr val="bg1"/>
              </a:solidFill>
              <a:ln w="19050">
                <a:solidFill>
                  <a:schemeClr val="lt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2-6CA6-FF40-8E87-7CB245BAA73A}"/>
              </c:ext>
            </c:extLst>
          </c:dPt>
          <c:dPt>
            <c:idx val="1"/>
            <c:bubble3D val="0"/>
            <c:spPr>
              <a:solidFill>
                <a:srgbClr val="4D3C35"/>
              </a:solidFill>
              <a:ln w="19050">
                <a:solidFill>
                  <a:schemeClr val="bg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2-6CA6-FF40-8E87-7CB245BAA73A}"/>
              </c:ext>
            </c:extLst>
          </c:dPt>
          <c:dPt>
            <c:idx val="1"/>
            <c:bubble3D val="0"/>
            <c:spPr>
              <a:solidFill>
                <a:srgbClr val="4D3C35"/>
              </a:solidFill>
              <a:ln w="19050">
                <a:solidFill>
                  <a:schemeClr val="bg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4D3C35"/>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63BB-4C43-9BF7-E66970DE0A14}"/>
              </c:ext>
            </c:extLst>
          </c:dPt>
          <c:dPt>
            <c:idx val="1"/>
            <c:bubble3D val="0"/>
            <c:spPr>
              <a:solidFill>
                <a:srgbClr val="4D3C35"/>
              </a:solidFill>
              <a:ln w="19050">
                <a:solidFill>
                  <a:schemeClr val="lt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2-6CA6-FF40-8E87-7CB245BAA73A}"/>
              </c:ext>
            </c:extLst>
          </c:dPt>
          <c:dPt>
            <c:idx val="1"/>
            <c:bubble3D val="0"/>
            <c:spPr>
              <a:solidFill>
                <a:srgbClr val="4D3C35"/>
              </a:solidFill>
              <a:ln w="19050">
                <a:solidFill>
                  <a:schemeClr val="bg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4772563407988593E-2"/>
          <c:y val="2.558361292766461E-2"/>
          <c:w val="0.79327207832143198"/>
          <c:h val="0.89684395252195614"/>
        </c:manualLayout>
      </c:layout>
      <c:barChart>
        <c:barDir val="col"/>
        <c:grouping val="clustered"/>
        <c:varyColors val="0"/>
        <c:ser>
          <c:idx val="0"/>
          <c:order val="0"/>
          <c:tx>
            <c:v>w/o UV</c:v>
          </c:tx>
          <c:spPr>
            <a:solidFill>
              <a:sysClr val="window" lastClr="FFFFFF"/>
            </a:solidFill>
            <a:ln>
              <a:solidFill>
                <a:sysClr val="windowText" lastClr="000000"/>
              </a:solidFill>
            </a:ln>
            <a:effectLst/>
          </c:spPr>
          <c:invertIfNegative val="0"/>
          <c:errBars>
            <c:errBarType val="both"/>
            <c:errValType val="cust"/>
            <c:noEndCap val="0"/>
            <c:plus>
              <c:numRef>
                <c:f>'DS-Thickness wf'!$J$40:$N$40</c:f>
                <c:numCache>
                  <c:formatCode>General</c:formatCode>
                  <c:ptCount val="5"/>
                  <c:pt idx="0">
                    <c:v>3.8148148148147234E-5</c:v>
                  </c:pt>
                  <c:pt idx="1">
                    <c:v>2.3728841727412928E-4</c:v>
                  </c:pt>
                  <c:pt idx="2">
                    <c:v>7.1413995628342615E-3</c:v>
                  </c:pt>
                  <c:pt idx="3">
                    <c:v>2.3728841727412928E-4</c:v>
                  </c:pt>
                  <c:pt idx="4">
                    <c:v>2.3728841727412928E-4</c:v>
                  </c:pt>
                </c:numCache>
              </c:numRef>
            </c:plus>
            <c:minus>
              <c:numRef>
                <c:f>'DS-Thickness wf'!$J$40:$N$40</c:f>
                <c:numCache>
                  <c:formatCode>General</c:formatCode>
                  <c:ptCount val="5"/>
                  <c:pt idx="0">
                    <c:v>3.8148148148147234E-5</c:v>
                  </c:pt>
                  <c:pt idx="1">
                    <c:v>2.3728841727412928E-4</c:v>
                  </c:pt>
                  <c:pt idx="2">
                    <c:v>7.1413995628342615E-3</c:v>
                  </c:pt>
                  <c:pt idx="3">
                    <c:v>2.3728841727412928E-4</c:v>
                  </c:pt>
                  <c:pt idx="4">
                    <c:v>2.3728841727412928E-4</c:v>
                  </c:pt>
                </c:numCache>
              </c:numRef>
            </c:minus>
            <c:spPr>
              <a:noFill/>
              <a:ln w="9525" cap="flat" cmpd="sng" algn="ctr">
                <a:solidFill>
                  <a:schemeClr val="tx1">
                    <a:lumMod val="65000"/>
                    <a:lumOff val="35000"/>
                  </a:schemeClr>
                </a:solidFill>
                <a:round/>
              </a:ln>
              <a:effectLst/>
            </c:spPr>
          </c:errBars>
          <c:cat>
            <c:strRef>
              <c:f>'DS-Intensity wf'!$J$5:$N$5</c:f>
              <c:strCache>
                <c:ptCount val="5"/>
                <c:pt idx="0">
                  <c:v>D0-D-7</c:v>
                </c:pt>
                <c:pt idx="1">
                  <c:v>D1-D0</c:v>
                </c:pt>
                <c:pt idx="2">
                  <c:v>D2-D0</c:v>
                </c:pt>
                <c:pt idx="3">
                  <c:v>D3-D0</c:v>
                </c:pt>
                <c:pt idx="4">
                  <c:v>D4-D0</c:v>
                </c:pt>
              </c:strCache>
            </c:strRef>
          </c:cat>
          <c:val>
            <c:numRef>
              <c:f>'DS-Thickness wf'!$J$35:$N$35</c:f>
              <c:numCache>
                <c:formatCode>0.0000</c:formatCode>
                <c:ptCount val="5"/>
                <c:pt idx="0">
                  <c:v>-3.8148148148147234E-5</c:v>
                </c:pt>
                <c:pt idx="1">
                  <c:v>3.4222222222222732E-4</c:v>
                </c:pt>
                <c:pt idx="2">
                  <c:v>-9.9242222222222145E-3</c:v>
                </c:pt>
                <c:pt idx="3">
                  <c:v>3.4222222222222732E-4</c:v>
                </c:pt>
                <c:pt idx="4">
                  <c:v>3.4222222222222732E-4</c:v>
                </c:pt>
              </c:numCache>
            </c:numRef>
          </c:val>
          <c:extLst>
            <c:ext xmlns:c16="http://schemas.microsoft.com/office/drawing/2014/chart" uri="{C3380CC4-5D6E-409C-BE32-E72D297353CC}">
              <c16:uniqueId val="{00000000-3645-3340-9FA7-C7013A066A1A}"/>
            </c:ext>
          </c:extLst>
        </c:ser>
        <c:ser>
          <c:idx val="1"/>
          <c:order val="1"/>
          <c:tx>
            <c:v>w/ UV</c:v>
          </c:tx>
          <c:spPr>
            <a:solidFill>
              <a:srgbClr val="D34252"/>
            </a:solidFill>
            <a:ln>
              <a:noFill/>
            </a:ln>
            <a:effectLst/>
          </c:spPr>
          <c:invertIfNegative val="0"/>
          <c:errBars>
            <c:errBarType val="both"/>
            <c:errValType val="cust"/>
            <c:noEndCap val="0"/>
            <c:plus>
              <c:numRef>
                <c:f>'DS-Thickness wf'!$AQ$40:$AU$40</c:f>
                <c:numCache>
                  <c:formatCode>General</c:formatCode>
                  <c:ptCount val="5"/>
                  <c:pt idx="0">
                    <c:v>2.1699903686811218E-3</c:v>
                  </c:pt>
                  <c:pt idx="1">
                    <c:v>3.6782432783676795E-3</c:v>
                  </c:pt>
                  <c:pt idx="2">
                    <c:v>5.4379283749590472E-3</c:v>
                  </c:pt>
                  <c:pt idx="3">
                    <c:v>8.588029938111294E-3</c:v>
                  </c:pt>
                  <c:pt idx="4">
                    <c:v>7.6340109939711173E-3</c:v>
                  </c:pt>
                </c:numCache>
              </c:numRef>
            </c:plus>
            <c:minus>
              <c:numRef>
                <c:f>'DS-Thickness wf'!$AQ$40:$AU$40</c:f>
                <c:numCache>
                  <c:formatCode>General</c:formatCode>
                  <c:ptCount val="5"/>
                  <c:pt idx="0">
                    <c:v>2.1699903686811218E-3</c:v>
                  </c:pt>
                  <c:pt idx="1">
                    <c:v>3.6782432783676795E-3</c:v>
                  </c:pt>
                  <c:pt idx="2">
                    <c:v>5.4379283749590472E-3</c:v>
                  </c:pt>
                  <c:pt idx="3">
                    <c:v>8.588029938111294E-3</c:v>
                  </c:pt>
                  <c:pt idx="4">
                    <c:v>7.6340109939711173E-3</c:v>
                  </c:pt>
                </c:numCache>
              </c:numRef>
            </c:minus>
            <c:spPr>
              <a:noFill/>
              <a:ln w="9525" cap="flat" cmpd="sng" algn="ctr">
                <a:solidFill>
                  <a:schemeClr val="tx1">
                    <a:lumMod val="65000"/>
                    <a:lumOff val="35000"/>
                  </a:schemeClr>
                </a:solidFill>
                <a:round/>
              </a:ln>
              <a:effectLst/>
            </c:spPr>
          </c:errBars>
          <c:cat>
            <c:strRef>
              <c:f>'DS-Intensity wf'!$J$5:$N$5</c:f>
              <c:strCache>
                <c:ptCount val="5"/>
                <c:pt idx="0">
                  <c:v>D0-D-7</c:v>
                </c:pt>
                <c:pt idx="1">
                  <c:v>D1-D0</c:v>
                </c:pt>
                <c:pt idx="2">
                  <c:v>D2-D0</c:v>
                </c:pt>
                <c:pt idx="3">
                  <c:v>D3-D0</c:v>
                </c:pt>
                <c:pt idx="4">
                  <c:v>D4-D0</c:v>
                </c:pt>
              </c:strCache>
            </c:strRef>
          </c:cat>
          <c:val>
            <c:numRef>
              <c:f>'DS-Thickness wf'!$AQ$35:$AU$35</c:f>
              <c:numCache>
                <c:formatCode>0.0000</c:formatCode>
                <c:ptCount val="5"/>
                <c:pt idx="0">
                  <c:v>-1.9855925925925913E-3</c:v>
                </c:pt>
                <c:pt idx="1">
                  <c:v>-4.617829629629628E-2</c:v>
                </c:pt>
                <c:pt idx="2">
                  <c:v>-9.4296925925925965E-2</c:v>
                </c:pt>
                <c:pt idx="3">
                  <c:v>-0.14609296296296298</c:v>
                </c:pt>
                <c:pt idx="4">
                  <c:v>-0.19163796296296298</c:v>
                </c:pt>
              </c:numCache>
            </c:numRef>
          </c:val>
          <c:extLst>
            <c:ext xmlns:c16="http://schemas.microsoft.com/office/drawing/2014/chart" uri="{C3380CC4-5D6E-409C-BE32-E72D297353CC}">
              <c16:uniqueId val="{00000001-3645-3340-9FA7-C7013A066A1A}"/>
            </c:ext>
          </c:extLst>
        </c:ser>
        <c:ser>
          <c:idx val="2"/>
          <c:order val="2"/>
          <c:tx>
            <c:v>Placebo w/ UV</c:v>
          </c:tx>
          <c:spPr>
            <a:solidFill>
              <a:srgbClr val="E67F7C"/>
            </a:solidFill>
            <a:ln>
              <a:noFill/>
            </a:ln>
            <a:effectLst/>
          </c:spPr>
          <c:invertIfNegative val="0"/>
          <c:errBars>
            <c:errBarType val="both"/>
            <c:errValType val="cust"/>
            <c:noEndCap val="0"/>
            <c:plus>
              <c:numRef>
                <c:f>'DS-Thickness wf'!$AF$40:$AJ$40</c:f>
                <c:numCache>
                  <c:formatCode>General</c:formatCode>
                  <c:ptCount val="5"/>
                  <c:pt idx="0">
                    <c:v>1.0843517876635326E-3</c:v>
                  </c:pt>
                  <c:pt idx="1">
                    <c:v>2.5860491642952076E-3</c:v>
                  </c:pt>
                  <c:pt idx="2">
                    <c:v>5.0493589375039411E-3</c:v>
                  </c:pt>
                  <c:pt idx="3">
                    <c:v>7.4397090716649726E-3</c:v>
                  </c:pt>
                  <c:pt idx="4">
                    <c:v>1.0051626642944234E-2</c:v>
                  </c:pt>
                </c:numCache>
              </c:numRef>
            </c:plus>
            <c:minus>
              <c:numRef>
                <c:f>'DS-Thickness wf'!$AF$40:$AJ$40</c:f>
                <c:numCache>
                  <c:formatCode>General</c:formatCode>
                  <c:ptCount val="5"/>
                  <c:pt idx="0">
                    <c:v>1.0843517876635326E-3</c:v>
                  </c:pt>
                  <c:pt idx="1">
                    <c:v>2.5860491642952076E-3</c:v>
                  </c:pt>
                  <c:pt idx="2">
                    <c:v>5.0493589375039411E-3</c:v>
                  </c:pt>
                  <c:pt idx="3">
                    <c:v>7.4397090716649726E-3</c:v>
                  </c:pt>
                  <c:pt idx="4">
                    <c:v>1.0051626642944234E-2</c:v>
                  </c:pt>
                </c:numCache>
              </c:numRef>
            </c:minus>
            <c:spPr>
              <a:noFill/>
              <a:ln w="9525" cap="flat" cmpd="sng" algn="ctr">
                <a:solidFill>
                  <a:schemeClr val="tx1">
                    <a:lumMod val="65000"/>
                    <a:lumOff val="35000"/>
                  </a:schemeClr>
                </a:solidFill>
                <a:round/>
              </a:ln>
              <a:effectLst/>
            </c:spPr>
          </c:errBars>
          <c:cat>
            <c:strRef>
              <c:f>'DS-Intensity wf'!$J$5:$N$5</c:f>
              <c:strCache>
                <c:ptCount val="5"/>
                <c:pt idx="0">
                  <c:v>D0-D-7</c:v>
                </c:pt>
                <c:pt idx="1">
                  <c:v>D1-D0</c:v>
                </c:pt>
                <c:pt idx="2">
                  <c:v>D2-D0</c:v>
                </c:pt>
                <c:pt idx="3">
                  <c:v>D3-D0</c:v>
                </c:pt>
                <c:pt idx="4">
                  <c:v>D4-D0</c:v>
                </c:pt>
              </c:strCache>
            </c:strRef>
          </c:cat>
          <c:val>
            <c:numRef>
              <c:f>'DS-Thickness wf'!$AF$35:$AJ$35</c:f>
              <c:numCache>
                <c:formatCode>0.0000</c:formatCode>
                <c:ptCount val="5"/>
                <c:pt idx="0">
                  <c:v>1.3010259259259265E-2</c:v>
                </c:pt>
                <c:pt idx="1">
                  <c:v>-2.5540222222222218E-2</c:v>
                </c:pt>
                <c:pt idx="2">
                  <c:v>-5.0339259259259264E-2</c:v>
                </c:pt>
                <c:pt idx="3">
                  <c:v>-7.8582074074074068E-2</c:v>
                </c:pt>
                <c:pt idx="4">
                  <c:v>-0.1108495185185185</c:v>
                </c:pt>
              </c:numCache>
            </c:numRef>
          </c:val>
          <c:extLst>
            <c:ext xmlns:c16="http://schemas.microsoft.com/office/drawing/2014/chart" uri="{C3380CC4-5D6E-409C-BE32-E72D297353CC}">
              <c16:uniqueId val="{00000002-3645-3340-9FA7-C7013A066A1A}"/>
            </c:ext>
          </c:extLst>
        </c:ser>
        <c:ser>
          <c:idx val="3"/>
          <c:order val="3"/>
          <c:tx>
            <c:v>1% SYN-COLL CB w/ UV</c:v>
          </c:tx>
          <c:spPr>
            <a:solidFill>
              <a:srgbClr val="897974"/>
            </a:solidFill>
            <a:ln>
              <a:noFill/>
            </a:ln>
            <a:effectLst/>
          </c:spPr>
          <c:invertIfNegative val="0"/>
          <c:errBars>
            <c:errBarType val="both"/>
            <c:errValType val="cust"/>
            <c:noEndCap val="0"/>
            <c:plus>
              <c:numRef>
                <c:f>'DS-Thickness wf'!$U$40:$Y$40</c:f>
                <c:numCache>
                  <c:formatCode>General</c:formatCode>
                  <c:ptCount val="5"/>
                  <c:pt idx="0">
                    <c:v>4.5773549063162153E-3</c:v>
                  </c:pt>
                  <c:pt idx="1">
                    <c:v>4.933776644000183E-3</c:v>
                  </c:pt>
                  <c:pt idx="2">
                    <c:v>5.0261308503236676E-3</c:v>
                  </c:pt>
                  <c:pt idx="3">
                    <c:v>5.7824127007747193E-3</c:v>
                  </c:pt>
                  <c:pt idx="4">
                    <c:v>6.5777799416720812E-3</c:v>
                  </c:pt>
                </c:numCache>
              </c:numRef>
            </c:plus>
            <c:minus>
              <c:numRef>
                <c:f>'DS-Thickness wf'!$U$40:$Y$40</c:f>
                <c:numCache>
                  <c:formatCode>General</c:formatCode>
                  <c:ptCount val="5"/>
                  <c:pt idx="0">
                    <c:v>4.5773549063162153E-3</c:v>
                  </c:pt>
                  <c:pt idx="1">
                    <c:v>4.933776644000183E-3</c:v>
                  </c:pt>
                  <c:pt idx="2">
                    <c:v>5.0261308503236676E-3</c:v>
                  </c:pt>
                  <c:pt idx="3">
                    <c:v>5.7824127007747193E-3</c:v>
                  </c:pt>
                  <c:pt idx="4">
                    <c:v>6.5777799416720812E-3</c:v>
                  </c:pt>
                </c:numCache>
              </c:numRef>
            </c:minus>
            <c:spPr>
              <a:noFill/>
              <a:ln w="9525" cap="flat" cmpd="sng" algn="ctr">
                <a:solidFill>
                  <a:schemeClr val="tx1">
                    <a:lumMod val="65000"/>
                    <a:lumOff val="35000"/>
                  </a:schemeClr>
                </a:solidFill>
                <a:round/>
              </a:ln>
              <a:effectLst/>
            </c:spPr>
          </c:errBars>
          <c:cat>
            <c:strRef>
              <c:f>'DS-Intensity wf'!$J$5:$N$5</c:f>
              <c:strCache>
                <c:ptCount val="5"/>
                <c:pt idx="0">
                  <c:v>D0-D-7</c:v>
                </c:pt>
                <c:pt idx="1">
                  <c:v>D1-D0</c:v>
                </c:pt>
                <c:pt idx="2">
                  <c:v>D2-D0</c:v>
                </c:pt>
                <c:pt idx="3">
                  <c:v>D3-D0</c:v>
                </c:pt>
                <c:pt idx="4">
                  <c:v>D4-D0</c:v>
                </c:pt>
              </c:strCache>
            </c:strRef>
          </c:cat>
          <c:val>
            <c:numRef>
              <c:f>'DS-Thickness wf'!$U$35:$Y$35</c:f>
              <c:numCache>
                <c:formatCode>0.0000</c:formatCode>
                <c:ptCount val="5"/>
                <c:pt idx="0">
                  <c:v>4.1397481481481473E-2</c:v>
                </c:pt>
                <c:pt idx="1">
                  <c:v>-2.5591962962962962E-2</c:v>
                </c:pt>
                <c:pt idx="2">
                  <c:v>-4.3312925925925914E-2</c:v>
                </c:pt>
                <c:pt idx="3">
                  <c:v>-5.970951851851853E-2</c:v>
                </c:pt>
                <c:pt idx="4">
                  <c:v>-7.4925444444444461E-2</c:v>
                </c:pt>
              </c:numCache>
            </c:numRef>
          </c:val>
          <c:extLst>
            <c:ext xmlns:c16="http://schemas.microsoft.com/office/drawing/2014/chart" uri="{C3380CC4-5D6E-409C-BE32-E72D297353CC}">
              <c16:uniqueId val="{00000003-3645-3340-9FA7-C7013A066A1A}"/>
            </c:ext>
          </c:extLst>
        </c:ser>
        <c:dLbls>
          <c:showLegendKey val="0"/>
          <c:showVal val="0"/>
          <c:showCatName val="0"/>
          <c:showSerName val="0"/>
          <c:showPercent val="0"/>
          <c:showBubbleSize val="0"/>
        </c:dLbls>
        <c:gapWidth val="106"/>
        <c:overlap val="-10"/>
        <c:axId val="625566504"/>
        <c:axId val="625567224"/>
      </c:barChart>
      <c:catAx>
        <c:axId val="625566504"/>
        <c:scaling>
          <c:orientation val="minMax"/>
        </c:scaling>
        <c:delete val="0"/>
        <c:axPos val="b"/>
        <c:numFmt formatCode="General" sourceLinked="1"/>
        <c:majorTickMark val="none"/>
        <c:minorTickMark val="none"/>
        <c:tickLblPos val="low"/>
        <c:spPr>
          <a:noFill/>
          <a:ln w="9525" cap="flat" cmpd="sng" algn="ctr">
            <a:solidFill>
              <a:sysClr val="windowText" lastClr="000000">
                <a:shade val="95000"/>
                <a:satMod val="105000"/>
              </a:sys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DM Sans" pitchFamily="2" charset="0"/>
                <a:ea typeface="+mn-ea"/>
                <a:cs typeface="+mn-cs"/>
              </a:defRPr>
            </a:pPr>
            <a:endParaRPr lang="en-CH"/>
          </a:p>
        </c:txPr>
        <c:crossAx val="625567224"/>
        <c:crosses val="autoZero"/>
        <c:auto val="1"/>
        <c:lblAlgn val="ctr"/>
        <c:lblOffset val="100"/>
        <c:noMultiLvlLbl val="0"/>
      </c:catAx>
      <c:valAx>
        <c:axId val="625567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DM Sans" pitchFamily="2" charset="0"/>
                    <a:ea typeface="+mn-ea"/>
                    <a:cs typeface="+mn-cs"/>
                  </a:defRPr>
                </a:pPr>
                <a:r>
                  <a:rPr lang="en-US" sz="1200" b="1" i="0" u="none" strike="noStrike" kern="1200" baseline="0">
                    <a:solidFill>
                      <a:sysClr val="windowText" lastClr="000000"/>
                    </a:solidFill>
                    <a:latin typeface="DM Sans" pitchFamily="2" charset="0"/>
                  </a:rPr>
                  <a:t>Collagen density over time</a:t>
                </a:r>
              </a:p>
            </c:rich>
          </c:tx>
          <c:layout>
            <c:manualLayout>
              <c:xMode val="edge"/>
              <c:yMode val="edge"/>
              <c:x val="2.70081743666501E-3"/>
              <c:y val="0.2156674431384452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DM Sans" pitchFamily="2" charset="0"/>
                  <a:ea typeface="+mn-ea"/>
                  <a:cs typeface="+mn-cs"/>
                </a:defRPr>
              </a:pPr>
              <a:endParaRPr lang="en-CH"/>
            </a:p>
          </c:txPr>
        </c:title>
        <c:numFmt formatCode="0.00" sourceLinked="0"/>
        <c:majorTickMark val="none"/>
        <c:minorTickMark val="none"/>
        <c:tickLblPos val="nextTo"/>
        <c:spPr>
          <a:noFill/>
          <a:ln w="9525" cap="flat" cmpd="sng" algn="ctr">
            <a:solidFill>
              <a:sysClr val="windowText" lastClr="000000">
                <a:shade val="95000"/>
                <a:satMod val="105000"/>
              </a:sysClr>
            </a:solidFill>
            <a:prstDash val="soli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CH"/>
          </a:p>
        </c:txPr>
        <c:crossAx val="625566504"/>
        <c:crosses val="autoZero"/>
        <c:crossBetween val="between"/>
      </c:valAx>
      <c:spPr>
        <a:noFill/>
        <a:ln>
          <a:noFill/>
        </a:ln>
        <a:effectLst/>
      </c:spPr>
    </c:plotArea>
    <c:legend>
      <c:legendPos val="r"/>
      <c:layout>
        <c:manualLayout>
          <c:xMode val="edge"/>
          <c:yMode val="edge"/>
          <c:x val="0.87105026143739117"/>
          <c:y val="0.40844873391678299"/>
          <c:w val="0.12894970685745644"/>
          <c:h val="0.47143032726643208"/>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DM Sans" pitchFamily="2" charset="0"/>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ysClr val="windowText" lastClr="000000"/>
          </a:solidFill>
          <a:latin typeface="DM Sans" pitchFamily="2" charset="0"/>
        </a:defRPr>
      </a:pPr>
      <a:endParaRPr lang="en-CH"/>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4D3C35"/>
            </a:solidFill>
            <a:ln>
              <a:noFill/>
            </a:ln>
          </c:spPr>
          <c:dPt>
            <c:idx val="0"/>
            <c:bubble3D val="0"/>
            <c:spPr>
              <a:solidFill>
                <a:srgbClr val="4D3C35"/>
              </a:solidFill>
              <a:ln w="19050">
                <a:noFill/>
              </a:ln>
              <a:effectLst/>
            </c:spPr>
            <c:extLst>
              <c:ext xmlns:c16="http://schemas.microsoft.com/office/drawing/2014/chart" uri="{C3380CC4-5D6E-409C-BE32-E72D297353CC}">
                <c16:uniqueId val="{00000001-6DE8-114D-AB2C-E7961DCBB50E}"/>
              </c:ext>
            </c:extLst>
          </c:dPt>
          <c:dPt>
            <c:idx val="1"/>
            <c:bubble3D val="0"/>
            <c:spPr>
              <a:solidFill>
                <a:srgbClr val="CCBCB8"/>
              </a:solidFill>
              <a:ln w="19050">
                <a:noFill/>
              </a:ln>
              <a:effectLst/>
            </c:spPr>
            <c:extLst>
              <c:ext xmlns:c16="http://schemas.microsoft.com/office/drawing/2014/chart" uri="{C3380CC4-5D6E-409C-BE32-E72D297353CC}">
                <c16:uniqueId val="{00000003-6DE8-114D-AB2C-E7961DCBB50E}"/>
              </c:ext>
            </c:extLst>
          </c:dPt>
          <c:cat>
            <c:strRef>
              <c:f>Sheet1!$A$2:$A$3</c:f>
              <c:strCache>
                <c:ptCount val="2"/>
                <c:pt idx="0">
                  <c:v>1st Qtr</c:v>
                </c:pt>
                <c:pt idx="1">
                  <c:v>2nd Qtr</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6DE8-114D-AB2C-E7961DCBB50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36638092942159"/>
          <c:y val="4.7034412753186795E-2"/>
          <c:w val="0.85694408217510654"/>
          <c:h val="0.85986416763539097"/>
        </c:manualLayout>
      </c:layout>
      <c:barChart>
        <c:barDir val="col"/>
        <c:grouping val="clustered"/>
        <c:varyColors val="0"/>
        <c:ser>
          <c:idx val="0"/>
          <c:order val="0"/>
          <c:tx>
            <c:strRef>
              <c:f>Sheet1!$B$1</c:f>
              <c:strCache>
                <c:ptCount val="1"/>
                <c:pt idx="0">
                  <c:v>Placebo</c:v>
                </c:pt>
              </c:strCache>
            </c:strRef>
          </c:tx>
          <c:spPr>
            <a:solidFill>
              <a:schemeClr val="bg1"/>
            </a:solidFill>
            <a:ln>
              <a:solidFill>
                <a:schemeClr val="tx1"/>
              </a:solidFill>
            </a:ln>
            <a:effectLst/>
          </c:spPr>
          <c:invertIfNegative val="0"/>
          <c:dLbls>
            <c:dLbl>
              <c:idx val="2"/>
              <c:layout>
                <c:manualLayout>
                  <c:x val="-4.6989072675014463E-17"/>
                  <c:y val="1.30563364565672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CC8-49BA-B67B-20D42F1522D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Skin roughness</c:v>
                </c:pt>
                <c:pt idx="1">
                  <c:v>Mean wrinkle depth</c:v>
                </c:pt>
                <c:pt idx="2">
                  <c:v>Skin roughness</c:v>
                </c:pt>
                <c:pt idx="3">
                  <c:v>Mean wrinkle depth</c:v>
                </c:pt>
                <c:pt idx="4">
                  <c:v>Skin roughness</c:v>
                </c:pt>
                <c:pt idx="5">
                  <c:v>Mean wrinkle depth</c:v>
                </c:pt>
              </c:strCache>
            </c:strRef>
          </c:cat>
          <c:val>
            <c:numRef>
              <c:f>Sheet1!$B$2:$B$7</c:f>
              <c:numCache>
                <c:formatCode>0.00%</c:formatCode>
                <c:ptCount val="6"/>
                <c:pt idx="0" formatCode="0%">
                  <c:v>-0.02</c:v>
                </c:pt>
                <c:pt idx="1">
                  <c:v>-2.5999999999999999E-2</c:v>
                </c:pt>
                <c:pt idx="2">
                  <c:v>6.0000000000000001E-3</c:v>
                </c:pt>
                <c:pt idx="3">
                  <c:v>-2E-3</c:v>
                </c:pt>
                <c:pt idx="4" formatCode="0%">
                  <c:v>-0.05</c:v>
                </c:pt>
                <c:pt idx="5" formatCode="0%">
                  <c:v>-0.05</c:v>
                </c:pt>
              </c:numCache>
            </c:numRef>
          </c:val>
          <c:extLst>
            <c:ext xmlns:c16="http://schemas.microsoft.com/office/drawing/2014/chart" uri="{C3380CC4-5D6E-409C-BE32-E72D297353CC}">
              <c16:uniqueId val="{00000000-5ADB-A441-975A-B877BDC24F81}"/>
            </c:ext>
          </c:extLst>
        </c:ser>
        <c:ser>
          <c:idx val="1"/>
          <c:order val="1"/>
          <c:tx>
            <c:strRef>
              <c:f>Sheet1!$C$1</c:f>
              <c:strCache>
                <c:ptCount val="1"/>
                <c:pt idx="0">
                  <c:v>2.5% SYN®-COLL CB</c:v>
                </c:pt>
              </c:strCache>
            </c:strRef>
          </c:tx>
          <c:spPr>
            <a:solidFill>
              <a:srgbClr val="89797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Skin roughness</c:v>
                </c:pt>
                <c:pt idx="1">
                  <c:v>Mean wrinkle depth</c:v>
                </c:pt>
                <c:pt idx="2">
                  <c:v>Skin roughness</c:v>
                </c:pt>
                <c:pt idx="3">
                  <c:v>Mean wrinkle depth</c:v>
                </c:pt>
                <c:pt idx="4">
                  <c:v>Skin roughness</c:v>
                </c:pt>
                <c:pt idx="5">
                  <c:v>Mean wrinkle depth</c:v>
                </c:pt>
              </c:strCache>
            </c:strRef>
          </c:cat>
          <c:val>
            <c:numRef>
              <c:f>Sheet1!$C$2:$C$7</c:f>
              <c:numCache>
                <c:formatCode>0.00%</c:formatCode>
                <c:ptCount val="6"/>
                <c:pt idx="0">
                  <c:v>-6.4000000000000001E-2</c:v>
                </c:pt>
                <c:pt idx="1">
                  <c:v>-5.8999999999999997E-2</c:v>
                </c:pt>
                <c:pt idx="2">
                  <c:v>-2.8000000000000001E-2</c:v>
                </c:pt>
                <c:pt idx="3">
                  <c:v>-2.7E-2</c:v>
                </c:pt>
                <c:pt idx="4">
                  <c:v>-0.106</c:v>
                </c:pt>
                <c:pt idx="5">
                  <c:v>-9.2999999999999999E-2</c:v>
                </c:pt>
              </c:numCache>
            </c:numRef>
          </c:val>
          <c:extLst>
            <c:ext xmlns:c16="http://schemas.microsoft.com/office/drawing/2014/chart" uri="{C3380CC4-5D6E-409C-BE32-E72D297353CC}">
              <c16:uniqueId val="{00000001-5ADB-A441-975A-B877BDC24F81}"/>
            </c:ext>
          </c:extLst>
        </c:ser>
        <c:dLbls>
          <c:dLblPos val="inEnd"/>
          <c:showLegendKey val="0"/>
          <c:showVal val="1"/>
          <c:showCatName val="0"/>
          <c:showSerName val="0"/>
          <c:showPercent val="0"/>
          <c:showBubbleSize val="0"/>
        </c:dLbls>
        <c:gapWidth val="20"/>
        <c:overlap val="-27"/>
        <c:axId val="152451872"/>
        <c:axId val="2052358911"/>
      </c:barChart>
      <c:catAx>
        <c:axId val="152451872"/>
        <c:scaling>
          <c:orientation val="minMax"/>
        </c:scaling>
        <c:delete val="1"/>
        <c:axPos val="b"/>
        <c:numFmt formatCode="General" sourceLinked="1"/>
        <c:majorTickMark val="none"/>
        <c:minorTickMark val="none"/>
        <c:tickLblPos val="nextTo"/>
        <c:crossAx val="2052358911"/>
        <c:crosses val="autoZero"/>
        <c:auto val="1"/>
        <c:lblAlgn val="ctr"/>
        <c:lblOffset val="100"/>
        <c:noMultiLvlLbl val="0"/>
      </c:catAx>
      <c:valAx>
        <c:axId val="2052358911"/>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r>
                  <a:rPr lang="en-US" b="1" dirty="0"/>
                  <a:t>Wrinkle reduction D0</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2451872"/>
        <c:crosses val="autoZero"/>
        <c:crossBetween val="between"/>
      </c:valAx>
      <c:spPr>
        <a:noFill/>
        <a:ln>
          <a:noFill/>
        </a:ln>
        <a:effectLst/>
      </c:spPr>
    </c:plotArea>
    <c:legend>
      <c:legendPos val="b"/>
      <c:layout>
        <c:manualLayout>
          <c:xMode val="edge"/>
          <c:yMode val="edge"/>
          <c:x val="0.38716801032316905"/>
          <c:y val="0.92749431256099635"/>
          <c:w val="0.32949823586684535"/>
          <c:h val="5.664247909054269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2"/>
            </a:solidFill>
            <a:ln>
              <a:noFill/>
            </a:ln>
          </c:spPr>
          <c:dPt>
            <c:idx val="0"/>
            <c:bubble3D val="0"/>
            <c:spPr>
              <a:solidFill>
                <a:srgbClr val="4D3C35"/>
              </a:solidFill>
              <a:ln w="19050">
                <a:noFill/>
              </a:ln>
              <a:effectLst/>
            </c:spPr>
            <c:extLst>
              <c:ext xmlns:c16="http://schemas.microsoft.com/office/drawing/2014/chart" uri="{C3380CC4-5D6E-409C-BE32-E72D297353CC}">
                <c16:uniqueId val="{00000001-1524-FA4C-9315-6641C8E7E79A}"/>
              </c:ext>
            </c:extLst>
          </c:dPt>
          <c:dPt>
            <c:idx val="1"/>
            <c:bubble3D val="0"/>
            <c:spPr>
              <a:solidFill>
                <a:srgbClr val="CCBCB8"/>
              </a:solidFill>
              <a:ln w="19050">
                <a:noFill/>
              </a:ln>
              <a:effectLst/>
            </c:spPr>
            <c:extLst>
              <c:ext xmlns:c16="http://schemas.microsoft.com/office/drawing/2014/chart" uri="{C3380CC4-5D6E-409C-BE32-E72D297353CC}">
                <c16:uniqueId val="{00000003-1524-FA4C-9315-6641C8E7E79A}"/>
              </c:ext>
            </c:extLst>
          </c:dPt>
          <c:cat>
            <c:strRef>
              <c:f>Sheet1!$A$2:$A$3</c:f>
              <c:strCache>
                <c:ptCount val="2"/>
                <c:pt idx="0">
                  <c:v>1st Qtr</c:v>
                </c:pt>
                <c:pt idx="1">
                  <c:v>2nd Qtr</c:v>
                </c:pt>
              </c:strCache>
            </c:strRef>
          </c:cat>
          <c:val>
            <c:numRef>
              <c:f>Sheet1!$B$2:$B$3</c:f>
              <c:numCache>
                <c:formatCode>General</c:formatCode>
                <c:ptCount val="2"/>
                <c:pt idx="0">
                  <c:v>79</c:v>
                </c:pt>
                <c:pt idx="1">
                  <c:v>21</c:v>
                </c:pt>
              </c:numCache>
            </c:numRef>
          </c:val>
          <c:extLst>
            <c:ext xmlns:c16="http://schemas.microsoft.com/office/drawing/2014/chart" uri="{C3380CC4-5D6E-409C-BE32-E72D297353CC}">
              <c16:uniqueId val="{00000004-1524-FA4C-9315-6641C8E7E79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4D3C35"/>
            </a:solidFill>
            <a:ln>
              <a:noFill/>
            </a:ln>
          </c:spPr>
          <c:dPt>
            <c:idx val="0"/>
            <c:bubble3D val="0"/>
            <c:spPr>
              <a:solidFill>
                <a:srgbClr val="4D3C35"/>
              </a:solidFill>
              <a:ln w="19050">
                <a:noFill/>
              </a:ln>
              <a:effectLst/>
            </c:spPr>
            <c:extLst>
              <c:ext xmlns:c16="http://schemas.microsoft.com/office/drawing/2014/chart" uri="{C3380CC4-5D6E-409C-BE32-E72D297353CC}">
                <c16:uniqueId val="{00000001-79FF-DC4B-9595-CCD7C4FC6E2B}"/>
              </c:ext>
            </c:extLst>
          </c:dPt>
          <c:dPt>
            <c:idx val="1"/>
            <c:bubble3D val="0"/>
            <c:spPr>
              <a:solidFill>
                <a:srgbClr val="CCBCB8"/>
              </a:solidFill>
              <a:ln w="19050">
                <a:noFill/>
              </a:ln>
              <a:effectLst/>
            </c:spPr>
            <c:extLst>
              <c:ext xmlns:c16="http://schemas.microsoft.com/office/drawing/2014/chart" uri="{C3380CC4-5D6E-409C-BE32-E72D297353CC}">
                <c16:uniqueId val="{00000003-79FF-DC4B-9595-CCD7C4FC6E2B}"/>
              </c:ext>
            </c:extLst>
          </c:dPt>
          <c:cat>
            <c:strRef>
              <c:f>Sheet1!$A$2:$A$3</c:f>
              <c:strCache>
                <c:ptCount val="2"/>
                <c:pt idx="0">
                  <c:v>1st Qtr</c:v>
                </c:pt>
                <c:pt idx="1">
                  <c:v>2nd Qtr</c:v>
                </c:pt>
              </c:strCache>
            </c:strRef>
          </c:cat>
          <c:val>
            <c:numRef>
              <c:f>Sheet1!$B$2:$B$3</c:f>
              <c:numCache>
                <c:formatCode>General</c:formatCode>
                <c:ptCount val="2"/>
                <c:pt idx="0">
                  <c:v>77</c:v>
                </c:pt>
                <c:pt idx="1">
                  <c:v>23</c:v>
                </c:pt>
              </c:numCache>
            </c:numRef>
          </c:val>
          <c:extLst>
            <c:ext xmlns:c16="http://schemas.microsoft.com/office/drawing/2014/chart" uri="{C3380CC4-5D6E-409C-BE32-E72D297353CC}">
              <c16:uniqueId val="{00000004-79FF-DC4B-9595-CCD7C4FC6E2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4D3C35"/>
            </a:solidFill>
            <a:ln>
              <a:noFill/>
            </a:ln>
          </c:spPr>
          <c:dPt>
            <c:idx val="0"/>
            <c:bubble3D val="0"/>
            <c:spPr>
              <a:solidFill>
                <a:srgbClr val="4D3C35"/>
              </a:solidFill>
              <a:ln w="19050">
                <a:noFill/>
              </a:ln>
              <a:effectLst/>
            </c:spPr>
            <c:extLst>
              <c:ext xmlns:c16="http://schemas.microsoft.com/office/drawing/2014/chart" uri="{C3380CC4-5D6E-409C-BE32-E72D297353CC}">
                <c16:uniqueId val="{00000001-6DE8-114D-AB2C-E7961DCBB50E}"/>
              </c:ext>
            </c:extLst>
          </c:dPt>
          <c:dPt>
            <c:idx val="1"/>
            <c:bubble3D val="0"/>
            <c:spPr>
              <a:solidFill>
                <a:srgbClr val="CCBCB8"/>
              </a:solidFill>
              <a:ln w="19050">
                <a:noFill/>
              </a:ln>
              <a:effectLst/>
            </c:spPr>
            <c:extLst>
              <c:ext xmlns:c16="http://schemas.microsoft.com/office/drawing/2014/chart" uri="{C3380CC4-5D6E-409C-BE32-E72D297353CC}">
                <c16:uniqueId val="{00000003-6DE8-114D-AB2C-E7961DCBB50E}"/>
              </c:ext>
            </c:extLst>
          </c:dPt>
          <c:cat>
            <c:strRef>
              <c:f>Sheet1!$A$2:$A$3</c:f>
              <c:strCache>
                <c:ptCount val="2"/>
                <c:pt idx="0">
                  <c:v>1st Qtr</c:v>
                </c:pt>
                <c:pt idx="1">
                  <c:v>2nd Qtr</c:v>
                </c:pt>
              </c:strCache>
            </c:strRef>
          </c:cat>
          <c:val>
            <c:numRef>
              <c:f>Sheet1!$B$2:$B$3</c:f>
              <c:numCache>
                <c:formatCode>General</c:formatCode>
                <c:ptCount val="2"/>
                <c:pt idx="0">
                  <c:v>65</c:v>
                </c:pt>
                <c:pt idx="1">
                  <c:v>21</c:v>
                </c:pt>
              </c:numCache>
            </c:numRef>
          </c:val>
          <c:extLst>
            <c:ext xmlns:c16="http://schemas.microsoft.com/office/drawing/2014/chart" uri="{C3380CC4-5D6E-409C-BE32-E72D297353CC}">
              <c16:uniqueId val="{00000004-6DE8-114D-AB2C-E7961DCBB50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Wrinkle reduction (µm)</c:v>
                </c:pt>
              </c:strCache>
            </c:strRef>
          </c:tx>
          <c:spPr>
            <a:solidFill>
              <a:schemeClr val="accent1"/>
            </a:solidFill>
            <a:ln>
              <a:noFill/>
            </a:ln>
            <a:effectLst/>
          </c:spPr>
          <c:invertIfNegative val="0"/>
          <c:dPt>
            <c:idx val="0"/>
            <c:invertIfNegative val="0"/>
            <c:bubble3D val="0"/>
            <c:spPr>
              <a:solidFill>
                <a:schemeClr val="bg1"/>
              </a:solidFill>
              <a:ln>
                <a:solidFill>
                  <a:schemeClr val="tx1"/>
                </a:solidFill>
              </a:ln>
              <a:effectLst/>
            </c:spPr>
            <c:extLst>
              <c:ext xmlns:c16="http://schemas.microsoft.com/office/drawing/2014/chart" uri="{C3380CC4-5D6E-409C-BE32-E72D297353CC}">
                <c16:uniqueId val="{00000001-473B-4C8A-9F0A-EF7363159577}"/>
              </c:ext>
            </c:extLst>
          </c:dPt>
          <c:dPt>
            <c:idx val="1"/>
            <c:invertIfNegative val="0"/>
            <c:bubble3D val="0"/>
            <c:spPr>
              <a:solidFill>
                <a:srgbClr val="897974"/>
              </a:solidFill>
              <a:ln>
                <a:noFill/>
              </a:ln>
              <a:effectLst/>
            </c:spPr>
            <c:extLst>
              <c:ext xmlns:c16="http://schemas.microsoft.com/office/drawing/2014/chart" uri="{C3380CC4-5D6E-409C-BE32-E72D297353CC}">
                <c16:uniqueId val="{00000003-473B-4C8A-9F0A-EF7363159577}"/>
              </c:ext>
            </c:extLst>
          </c:dPt>
          <c:cat>
            <c:strRef>
              <c:f>Sheet1!$A$2:$A$3</c:f>
              <c:strCache>
                <c:ptCount val="2"/>
                <c:pt idx="0">
                  <c:v>Difference after conditioning phase</c:v>
                </c:pt>
                <c:pt idx="1">
                  <c:v>Difference after 4-week treatment</c:v>
                </c:pt>
              </c:strCache>
            </c:strRef>
          </c:cat>
          <c:val>
            <c:numRef>
              <c:f>Sheet1!$B$2:$B$3</c:f>
              <c:numCache>
                <c:formatCode>General</c:formatCode>
                <c:ptCount val="2"/>
                <c:pt idx="0">
                  <c:v>-2.2999999999999998</c:v>
                </c:pt>
                <c:pt idx="1">
                  <c:v>-2.6</c:v>
                </c:pt>
              </c:numCache>
            </c:numRef>
          </c:val>
          <c:extLst>
            <c:ext xmlns:c16="http://schemas.microsoft.com/office/drawing/2014/chart" uri="{C3380CC4-5D6E-409C-BE32-E72D297353CC}">
              <c16:uniqueId val="{00000004-473B-4C8A-9F0A-EF7363159577}"/>
            </c:ext>
          </c:extLst>
        </c:ser>
        <c:dLbls>
          <c:showLegendKey val="0"/>
          <c:showVal val="0"/>
          <c:showCatName val="0"/>
          <c:showSerName val="0"/>
          <c:showPercent val="0"/>
          <c:showBubbleSize val="0"/>
        </c:dLbls>
        <c:gapWidth val="62"/>
        <c:overlap val="-27"/>
        <c:axId val="154963104"/>
        <c:axId val="154964816"/>
      </c:barChart>
      <c:catAx>
        <c:axId val="154963104"/>
        <c:scaling>
          <c:orientation val="minMax"/>
        </c:scaling>
        <c:delete val="1"/>
        <c:axPos val="b"/>
        <c:numFmt formatCode="General" sourceLinked="1"/>
        <c:majorTickMark val="none"/>
        <c:minorTickMark val="none"/>
        <c:tickLblPos val="nextTo"/>
        <c:crossAx val="154964816"/>
        <c:crosses val="autoZero"/>
        <c:auto val="1"/>
        <c:lblAlgn val="ctr"/>
        <c:lblOffset val="100"/>
        <c:noMultiLvlLbl val="0"/>
      </c:catAx>
      <c:valAx>
        <c:axId val="154964816"/>
        <c:scaling>
          <c:orientation val="minMax"/>
          <c:max val="-2.1"/>
          <c:min val="-2.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b="1"/>
                  <a:t>Wrinkle reduction (µm)</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CH"/>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CH"/>
          </a:p>
        </c:txPr>
        <c:crossAx val="154963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CH"/>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36633503496419"/>
          <c:y val="0.11577498226318436"/>
          <c:w val="0.85694408217510654"/>
          <c:h val="0.85986416763539097"/>
        </c:manualLayout>
      </c:layout>
      <c:barChart>
        <c:barDir val="col"/>
        <c:grouping val="clustered"/>
        <c:varyColors val="0"/>
        <c:ser>
          <c:idx val="0"/>
          <c:order val="0"/>
          <c:tx>
            <c:strRef>
              <c:f>Sheet1!$B$1</c:f>
              <c:strCache>
                <c:ptCount val="1"/>
                <c:pt idx="0">
                  <c:v>Skin roughness</c:v>
                </c:pt>
              </c:strCache>
            </c:strRef>
          </c:tx>
          <c:spPr>
            <a:solidFill>
              <a:srgbClr val="CCBCB8"/>
            </a:solidFill>
            <a:ln>
              <a:noFill/>
            </a:ln>
            <a:effectLst/>
          </c:spPr>
          <c:invertIfNegative val="0"/>
          <c:dLbls>
            <c:dLbl>
              <c:idx val="0"/>
              <c:tx>
                <c:rich>
                  <a:bodyPr/>
                  <a:lstStyle/>
                  <a:p>
                    <a:fld id="{CEC9B70A-CE3D-4311-A622-AD15F474CCD7}"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A00-4A0C-973C-1AC11F07299F}"/>
                </c:ext>
              </c:extLst>
            </c:dLbl>
            <c:dLbl>
              <c:idx val="1"/>
              <c:tx>
                <c:rich>
                  <a:bodyPr/>
                  <a:lstStyle/>
                  <a:p>
                    <a:r>
                      <a:rPr lang="en-US"/>
                      <a:t>-6%</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2A00-4A0C-973C-1AC11F07299F}"/>
                </c:ext>
              </c:extLst>
            </c:dLbl>
            <c:dLbl>
              <c:idx val="2"/>
              <c:tx>
                <c:rich>
                  <a:bodyPr/>
                  <a:lstStyle/>
                  <a:p>
                    <a:fld id="{F53EA04D-47D6-41EF-9601-B6E41E7291B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A00-4A0C-973C-1AC11F07299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CH"/>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Placebo</c:v>
                </c:pt>
                <c:pt idx="1">
                  <c:v>1% SYN®-COLL CB</c:v>
                </c:pt>
                <c:pt idx="2">
                  <c:v>2.5% SYN®-COLL CB</c:v>
                </c:pt>
              </c:strCache>
            </c:strRef>
          </c:cat>
          <c:val>
            <c:numRef>
              <c:f>Sheet1!$B$2:$B$4</c:f>
              <c:numCache>
                <c:formatCode>General</c:formatCode>
                <c:ptCount val="3"/>
                <c:pt idx="0">
                  <c:v>-2</c:v>
                </c:pt>
                <c:pt idx="1">
                  <c:v>-6</c:v>
                </c:pt>
                <c:pt idx="2">
                  <c:v>-7</c:v>
                </c:pt>
              </c:numCache>
            </c:numRef>
          </c:val>
          <c:extLst>
            <c:ext xmlns:c16="http://schemas.microsoft.com/office/drawing/2014/chart" uri="{C3380CC4-5D6E-409C-BE32-E72D297353CC}">
              <c16:uniqueId val="{00000000-236E-9142-B381-DCBE342C1726}"/>
            </c:ext>
          </c:extLst>
        </c:ser>
        <c:ser>
          <c:idx val="1"/>
          <c:order val="1"/>
          <c:tx>
            <c:strRef>
              <c:f>Sheet1!$C$1</c:f>
              <c:strCache>
                <c:ptCount val="1"/>
                <c:pt idx="0">
                  <c:v>Mean wrinkle depth</c:v>
                </c:pt>
              </c:strCache>
            </c:strRef>
          </c:tx>
          <c:spPr>
            <a:solidFill>
              <a:srgbClr val="897974"/>
            </a:solidFill>
            <a:ln>
              <a:noFill/>
            </a:ln>
            <a:effectLst/>
          </c:spPr>
          <c:invertIfNegative val="0"/>
          <c:dLbls>
            <c:dLbl>
              <c:idx val="0"/>
              <c:tx>
                <c:rich>
                  <a:bodyPr/>
                  <a:lstStyle/>
                  <a:p>
                    <a:fld id="{73648DFA-ED0E-403E-A2FF-447A4371E3A1}"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A00-4A0C-973C-1AC11F07299F}"/>
                </c:ext>
              </c:extLst>
            </c:dLbl>
            <c:dLbl>
              <c:idx val="1"/>
              <c:tx>
                <c:rich>
                  <a:bodyPr/>
                  <a:lstStyle/>
                  <a:p>
                    <a:fld id="{26C1240B-CE69-470E-B916-3AE0D9D2A615}"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A00-4A0C-973C-1AC11F07299F}"/>
                </c:ext>
              </c:extLst>
            </c:dLbl>
            <c:dLbl>
              <c:idx val="2"/>
              <c:tx>
                <c:rich>
                  <a:bodyPr/>
                  <a:lstStyle/>
                  <a:p>
                    <a:fld id="{7C9151BC-35FD-4B42-8A40-718B5FDAC442}"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A00-4A0C-973C-1AC11F07299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Placebo</c:v>
                </c:pt>
                <c:pt idx="1">
                  <c:v>1% SYN®-COLL CB</c:v>
                </c:pt>
                <c:pt idx="2">
                  <c:v>2.5% SYN®-COLL CB</c:v>
                </c:pt>
              </c:strCache>
            </c:strRef>
          </c:cat>
          <c:val>
            <c:numRef>
              <c:f>Sheet1!$C$2:$C$4</c:f>
              <c:numCache>
                <c:formatCode>General</c:formatCode>
                <c:ptCount val="3"/>
                <c:pt idx="0">
                  <c:v>-3</c:v>
                </c:pt>
                <c:pt idx="1">
                  <c:v>-9</c:v>
                </c:pt>
                <c:pt idx="2">
                  <c:v>-12</c:v>
                </c:pt>
              </c:numCache>
            </c:numRef>
          </c:val>
          <c:extLst>
            <c:ext xmlns:c16="http://schemas.microsoft.com/office/drawing/2014/chart" uri="{C3380CC4-5D6E-409C-BE32-E72D297353CC}">
              <c16:uniqueId val="{00000001-236E-9142-B381-DCBE342C1726}"/>
            </c:ext>
          </c:extLst>
        </c:ser>
        <c:dLbls>
          <c:dLblPos val="inEnd"/>
          <c:showLegendKey val="0"/>
          <c:showVal val="1"/>
          <c:showCatName val="0"/>
          <c:showSerName val="0"/>
          <c:showPercent val="0"/>
          <c:showBubbleSize val="0"/>
        </c:dLbls>
        <c:gapWidth val="66"/>
        <c:overlap val="-27"/>
        <c:axId val="152451872"/>
        <c:axId val="2052358911"/>
      </c:barChart>
      <c:catAx>
        <c:axId val="152451872"/>
        <c:scaling>
          <c:orientation val="minMax"/>
        </c:scaling>
        <c:delete val="1"/>
        <c:axPos val="b"/>
        <c:numFmt formatCode="General" sourceLinked="1"/>
        <c:majorTickMark val="none"/>
        <c:minorTickMark val="none"/>
        <c:tickLblPos val="nextTo"/>
        <c:crossAx val="2052358911"/>
        <c:crosses val="autoZero"/>
        <c:auto val="1"/>
        <c:lblAlgn val="ctr"/>
        <c:lblOffset val="100"/>
        <c:noMultiLvlLbl val="0"/>
      </c:catAx>
      <c:valAx>
        <c:axId val="20523589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r>
                  <a:rPr lang="en-US" b="1"/>
                  <a:t>Wrinkle reduction vs D0 (%)</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endParaRPr lang="en-CH"/>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CH"/>
          </a:p>
        </c:txPr>
        <c:crossAx val="152451872"/>
        <c:crosses val="autoZero"/>
        <c:crossBetween val="between"/>
      </c:valAx>
      <c:spPr>
        <a:noFill/>
        <a:ln>
          <a:noFill/>
        </a:ln>
        <a:effectLst/>
      </c:spPr>
    </c:plotArea>
    <c:legend>
      <c:legendPos val="b"/>
      <c:layout>
        <c:manualLayout>
          <c:xMode val="edge"/>
          <c:yMode val="edge"/>
          <c:x val="0.12663807865565491"/>
          <c:y val="0.91691884032868898"/>
          <c:w val="0.61870595107773518"/>
          <c:h val="5.664247909054269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0.39642</cdr:x>
      <cdr:y>0.09275</cdr:y>
    </cdr:from>
    <cdr:to>
      <cdr:x>0.50294</cdr:x>
      <cdr:y>0.15079</cdr:y>
    </cdr:to>
    <cdr:sp macro="" textlink="">
      <cdr:nvSpPr>
        <cdr:cNvPr id="2" name="TextBox 5">
          <a:extLst xmlns:a="http://schemas.openxmlformats.org/drawingml/2006/main">
            <a:ext uri="{FF2B5EF4-FFF2-40B4-BE49-F238E27FC236}">
              <a16:creationId xmlns:a16="http://schemas.microsoft.com/office/drawing/2014/main" id="{C50BAFFF-3B44-498B-BB8D-2018DEEE0F96}"/>
            </a:ext>
          </a:extLst>
        </cdr:cNvPr>
        <cdr:cNvSpPr txBox="1"/>
      </cdr:nvSpPr>
      <cdr:spPr>
        <a:xfrm xmlns:a="http://schemas.openxmlformats.org/drawingml/2006/main">
          <a:off x="2072455" y="373946"/>
          <a:ext cx="556882" cy="23400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de-CH" sz="1200" dirty="0">
              <a:latin typeface="DM Sans" pitchFamily="2" charset="0"/>
            </a:rPr>
            <a:t>***</a:t>
          </a:r>
          <a:endParaRPr lang="en-CH" sz="1200">
            <a:latin typeface="DM Sans" pitchFamily="2" charset="0"/>
          </a:endParaRPr>
        </a:p>
      </cdr:txBody>
    </cdr:sp>
  </cdr:relSizeAnchor>
  <cdr:relSizeAnchor xmlns:cdr="http://schemas.openxmlformats.org/drawingml/2006/chartDrawing">
    <cdr:from>
      <cdr:x>0.60235</cdr:x>
      <cdr:y>0.12507</cdr:y>
    </cdr:from>
    <cdr:to>
      <cdr:x>0.70888</cdr:x>
      <cdr:y>0.18311</cdr:y>
    </cdr:to>
    <cdr:sp macro="" textlink="">
      <cdr:nvSpPr>
        <cdr:cNvPr id="5" name="TextBox 5">
          <a:extLst xmlns:a="http://schemas.openxmlformats.org/drawingml/2006/main">
            <a:ext uri="{FF2B5EF4-FFF2-40B4-BE49-F238E27FC236}">
              <a16:creationId xmlns:a16="http://schemas.microsoft.com/office/drawing/2014/main" id="{44A9CAFC-4323-84E6-E509-44361BEF30E8}"/>
            </a:ext>
          </a:extLst>
        </cdr:cNvPr>
        <cdr:cNvSpPr txBox="1"/>
      </cdr:nvSpPr>
      <cdr:spPr>
        <a:xfrm xmlns:a="http://schemas.openxmlformats.org/drawingml/2006/main">
          <a:off x="3149087" y="504252"/>
          <a:ext cx="556935" cy="23400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de-CH" sz="1200" dirty="0">
              <a:latin typeface="DM Sans" pitchFamily="2" charset="0"/>
            </a:rPr>
            <a:t>***</a:t>
          </a:r>
          <a:endParaRPr lang="en-CH" sz="1200">
            <a:latin typeface="DM Sans" pitchFamily="2" charset="0"/>
          </a:endParaRPr>
        </a:p>
      </cdr:txBody>
    </cdr:sp>
  </cdr:relSizeAnchor>
  <cdr:relSizeAnchor xmlns:cdr="http://schemas.openxmlformats.org/drawingml/2006/chartDrawing">
    <cdr:from>
      <cdr:x>0.82594</cdr:x>
      <cdr:y>0.28808</cdr:y>
    </cdr:from>
    <cdr:to>
      <cdr:x>0.89518</cdr:x>
      <cdr:y>0.34612</cdr:y>
    </cdr:to>
    <cdr:sp macro="" textlink="">
      <cdr:nvSpPr>
        <cdr:cNvPr id="6" name="TextBox 5">
          <a:extLst xmlns:a="http://schemas.openxmlformats.org/drawingml/2006/main">
            <a:ext uri="{FF2B5EF4-FFF2-40B4-BE49-F238E27FC236}">
              <a16:creationId xmlns:a16="http://schemas.microsoft.com/office/drawing/2014/main" id="{44A9CAFC-4323-84E6-E509-44361BEF30E8}"/>
            </a:ext>
          </a:extLst>
        </cdr:cNvPr>
        <cdr:cNvSpPr txBox="1"/>
      </cdr:nvSpPr>
      <cdr:spPr>
        <a:xfrm xmlns:a="http://schemas.openxmlformats.org/drawingml/2006/main">
          <a:off x="4317993" y="1161470"/>
          <a:ext cx="361984" cy="23400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de-CH" sz="1200">
              <a:latin typeface="DM Sans" pitchFamily="2" charset="0"/>
            </a:rPr>
            <a:t>*</a:t>
          </a:r>
          <a:endParaRPr lang="en-CH" sz="1200">
            <a:latin typeface="DM Sans" pitchFamily="2"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DM Sans" pitchFamily="2" charset="77"/>
              </a:defRPr>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DM Sans" pitchFamily="2" charset="77"/>
              </a:defRPr>
            </a:lvl1pPr>
          </a:lstStyle>
          <a:p>
            <a:fld id="{AC47F7AA-6AC0-471C-A692-E93D182BF2CB}" type="datetimeFigureOut">
              <a:rPr lang="it-IT" smtClean="0"/>
              <a:pPr/>
              <a:t>27/08/2026</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DM Sans" pitchFamily="2" charset="77"/>
              </a:defRPr>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DM Sans" pitchFamily="2" charset="77"/>
              </a:defRPr>
            </a:lvl1pPr>
          </a:lstStyle>
          <a:p>
            <a:fld id="{3E011A45-6529-4995-94FF-AE6AC353108D}" type="slidenum">
              <a:rPr lang="it-IT" smtClean="0"/>
              <a:pPr/>
              <a:t>‹#›</a:t>
            </a:fld>
            <a:endParaRPr lang="it-IT"/>
          </a:p>
        </p:txBody>
      </p:sp>
    </p:spTree>
    <p:extLst>
      <p:ext uri="{BB962C8B-B14F-4D97-AF65-F5344CB8AC3E}">
        <p14:creationId xmlns:p14="http://schemas.microsoft.com/office/powerpoint/2010/main" val="783821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en.wikipedia.org/wiki/Phorbol"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en.wikipedia.org/wiki/Protein_kinase_C" TargetMode="External"/><Relationship Id="rId5" Type="http://schemas.openxmlformats.org/officeDocument/2006/relationships/hyperlink" Target="http://en.wikipedia.org/wiki/Enzyme" TargetMode="External"/><Relationship Id="rId4" Type="http://schemas.openxmlformats.org/officeDocument/2006/relationships/hyperlink" Target="http://en.wikipedia.org/wiki/Signal_transductio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BD4D40-A45D-43EA-B4F6-03840C3385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9246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context, we identify some trending conversations/hot topics:  </a:t>
            </a:r>
          </a:p>
          <a:p>
            <a:r>
              <a:rPr lang="en-US" dirty="0"/>
              <a:t>- “cellular beauty” </a:t>
            </a:r>
            <a:r>
              <a:rPr lang="en-US" dirty="0">
                <a:sym typeface="Wingdings" panose="05000000000000000000" pitchFamily="2" charset="2"/>
              </a:rPr>
              <a:t> where the focus is on addressing the roots causes of aging at cellular level, helping the cells to resist and regenerate</a:t>
            </a:r>
          </a:p>
          <a:p>
            <a:pPr marL="171450" indent="-171450">
              <a:buFontTx/>
              <a:buChar char="-"/>
            </a:pPr>
            <a:r>
              <a:rPr lang="en-US" dirty="0">
                <a:sym typeface="Wingdings" panose="05000000000000000000" pitchFamily="2" charset="2"/>
              </a:rPr>
              <a:t>The exposome beyond UV as a trigger of premature aging</a:t>
            </a:r>
          </a:p>
          <a:p>
            <a:pPr marL="171450" indent="-171450">
              <a:buFontTx/>
              <a:buChar char="-"/>
            </a:pPr>
            <a:r>
              <a:rPr lang="en-US" dirty="0">
                <a:sym typeface="Wingdings" panose="05000000000000000000" pitchFamily="2" charset="2"/>
              </a:rPr>
              <a:t>Blurred lines between beauty and well being with the expectation that skincare could also have an impact on mood-enhancing</a:t>
            </a:r>
          </a:p>
          <a:p>
            <a:pPr marL="171450" indent="-171450">
              <a:buFontTx/>
              <a:buChar char="-"/>
            </a:pPr>
            <a:r>
              <a:rPr lang="en-US" dirty="0">
                <a:sym typeface="Wingdings" panose="05000000000000000000" pitchFamily="2" charset="2"/>
              </a:rPr>
              <a:t>Medical Beauty, there since some time and to stay. Growing acceptance and penetration of cosmetic procedures offers opportunities for skincare to support pre- and post or to mimic without the pain and cost</a:t>
            </a:r>
          </a:p>
          <a:p>
            <a:endParaRPr lang="en-US" dirty="0"/>
          </a:p>
          <a:p>
            <a:r>
              <a:rPr lang="en-US" dirty="0"/>
              <a:t>Ultimately “longevity” is buzzword, and ambition is to slow down biological aging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7B397-A03F-4D7A-AC1A-7806DAD96F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712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“aging” is the most potential mkt space, growing by retention of elder consumers for longer…LATAM team presented a nice concept yesterday for 60-80 </a:t>
            </a:r>
            <a:r>
              <a:rPr lang="en-US" dirty="0" err="1"/>
              <a:t>y.o</a:t>
            </a:r>
            <a:r>
              <a:rPr lang="en-US" dirty="0"/>
              <a:t>. consumers…but also with younger generations willing to enter the mkt space already in their 20s from the angle of prevention there are opportunities behind recruiting earlier. Of course this implies that the definition of “aging” is also evolving and broadening in terms of benefits. Also on average consumers are more willing to pay for aging solutions, and this is where we have more room to play with our portfolio.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7B397-A03F-4D7A-AC1A-7806DAD96F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138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4114789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graph on the left shows data from body skin (stomach area), published by Affinito et al, 1999, </a:t>
            </a:r>
            <a:r>
              <a:rPr lang="en-US" dirty="0" err="1"/>
              <a:t>Maturitas</a:t>
            </a:r>
            <a:r>
              <a:rPr lang="en-US" dirty="0"/>
              <a:t> 33:239</a:t>
            </a:r>
          </a:p>
          <a:p>
            <a:r>
              <a:rPr lang="en-US" dirty="0"/>
              <a:t>Each dot represents a volunteer. The line just highlights the drop in collagen I after the age of 40.</a:t>
            </a:r>
          </a:p>
          <a:p>
            <a:r>
              <a:rPr lang="en-US" dirty="0"/>
              <a:t>Other references for text:</a:t>
            </a:r>
          </a:p>
          <a:p>
            <a:r>
              <a:rPr lang="en-US" dirty="0"/>
              <a:t>Fisher et al. ARCH DERMATOL, VOL 138, NOV 2002</a:t>
            </a:r>
          </a:p>
          <a:p>
            <a:r>
              <a:rPr lang="en-US" dirty="0"/>
              <a:t>Fisher et al. Aging Cell (2016) 15, pp67–76</a:t>
            </a:r>
          </a:p>
          <a:p>
            <a:r>
              <a:rPr lang="en-US" dirty="0"/>
              <a:t>Fisher et al. Arch Dermatol. 2008;144(5):666-672</a:t>
            </a:r>
          </a:p>
          <a:p>
            <a:r>
              <a:rPr lang="en-US" dirty="0"/>
              <a:t>Varani et al. American Journal of Pathology, Vol. 168, No. 6, June 2006</a:t>
            </a:r>
          </a:p>
          <a:p>
            <a:r>
              <a:rPr lang="en-US" dirty="0"/>
              <a:t>Shuster et al. British Journal of Dermatology (1975) 93, 639</a:t>
            </a:r>
          </a:p>
          <a:p>
            <a:endParaRPr lang="en-US" dirty="0"/>
          </a:p>
          <a:p>
            <a:r>
              <a:rPr lang="en-US" dirty="0"/>
              <a:t>Exposome graph:</a:t>
            </a:r>
          </a:p>
          <a:p>
            <a:r>
              <a:rPr lang="en-US" dirty="0"/>
              <a:t>Photo-exposed from forearm</a:t>
            </a:r>
          </a:p>
          <a:p>
            <a:r>
              <a:rPr lang="en-US" dirty="0"/>
              <a:t>Photo-protected from upper inner arm</a:t>
            </a:r>
          </a:p>
          <a:p>
            <a:r>
              <a:rPr lang="en-US" dirty="0"/>
              <a:t>Type I pro-collagen protein was measured</a:t>
            </a:r>
          </a:p>
          <a:p>
            <a:r>
              <a:rPr lang="en-US" dirty="0"/>
              <a:t>Chung et al. J Invest Dermatol 117:1218-1224, 2001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47667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7B397-A03F-4D7A-AC1A-7806DAD96F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324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area of expertise is Peptides synthesis.</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85ECD-2D65-4C3D-951B-73226696AA9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850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00" noProof="0" dirty="0">
                <a:effectLst/>
                <a:latin typeface="Calibri" panose="020F0502020204030204" pitchFamily="34" charset="0"/>
                <a:ea typeface="Calibri" panose="020F0502020204030204" pitchFamily="34" charset="0"/>
                <a:cs typeface="Arial" panose="020B0604020202020204" pitchFamily="34" charset="0"/>
              </a:rPr>
              <a:t>Activity profile allows for very low use levels, thus allowing for a minimal CO2 footprint in the final formulation</a:t>
            </a:r>
          </a:p>
          <a:p>
            <a:pPr marL="0" indent="0">
              <a:buFont typeface="Arial" panose="020B0604020202020204" pitchFamily="34" charset="0"/>
              <a:buNone/>
            </a:pPr>
            <a:r>
              <a:rPr lang="en-GB" noProof="0" dirty="0"/>
              <a:t>Calculation for the carbon footprint in use of SYN®-COLL CB: </a:t>
            </a:r>
          </a:p>
          <a:p>
            <a:pPr marL="0" indent="0">
              <a:buFont typeface="Arial" panose="020B0604020202020204" pitchFamily="34" charset="0"/>
              <a:buNone/>
            </a:pPr>
            <a:r>
              <a:rPr lang="en-GB" noProof="0" dirty="0"/>
              <a:t>If 1% use level (minimum): 0.01kg/kg*5.2 kg CO2/kg = 0.052 kg CO2 / kg formulation = 50 grams CO2 / kg formulation</a:t>
            </a:r>
          </a:p>
          <a:p>
            <a:pPr marL="0" indent="0">
              <a:buFont typeface="Arial" panose="020B0604020202020204" pitchFamily="34" charset="0"/>
              <a:buNone/>
            </a:pPr>
            <a:r>
              <a:rPr lang="en-GB" noProof="0" dirty="0"/>
              <a:t>If 3% use level (maximum): 0.03kg/kg*5.2 kg CO2/kg = 0.152 kg CO2 /kg formulation = 150 grams CO2 / kg formulation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2ABB07-B69B-4821-B201-842FB684723B}"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405445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Times" pitchFamily="2" charset="0"/>
              </a:rPr>
              <a:t>SYN®-COLL CB is very easy to formulate. </a:t>
            </a:r>
          </a:p>
          <a:p>
            <a:endParaRPr lang="en-GB"/>
          </a:p>
        </p:txBody>
      </p:sp>
      <p:sp>
        <p:nvSpPr>
          <p:cNvPr id="4" name="Slide Number Placeholder 3"/>
          <p:cNvSpPr>
            <a:spLocks noGrp="1"/>
          </p:cNvSpPr>
          <p:nvPr>
            <p:ph type="sldNum" sz="quarter" idx="5"/>
          </p:nvPr>
        </p:nvSpPr>
        <p:spPr/>
        <p:txBody>
          <a:bodyPr/>
          <a:lstStyle/>
          <a:p>
            <a:fld id="{3E011A45-6529-4995-94FF-AE6AC353108D}" type="slidenum">
              <a:rPr lang="it-IT" smtClean="0"/>
              <a:t>16</a:t>
            </a:fld>
            <a:endParaRPr lang="it-IT"/>
          </a:p>
        </p:txBody>
      </p:sp>
    </p:spTree>
    <p:extLst>
      <p:ext uri="{BB962C8B-B14F-4D97-AF65-F5344CB8AC3E}">
        <p14:creationId xmlns:p14="http://schemas.microsoft.com/office/powerpoint/2010/main" val="3360010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area of expertise is Peptides synthesis.</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85ECD-2D65-4C3D-951B-73226696AA9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879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kern="1200" dirty="0">
                <a:solidFill>
                  <a:srgbClr val="B3978F"/>
                </a:solidFill>
                <a:latin typeface="DM Sans" pitchFamily="2" charset="0"/>
              </a:rPr>
              <a:t>MMP: m</a:t>
            </a:r>
            <a:r>
              <a:rPr kumimoji="0" lang="en-US" sz="1200" b="0" i="0" u="none" strike="noStrike" kern="1200" cap="none" spc="0" normalizeH="0" baseline="0" noProof="0" dirty="0" err="1">
                <a:ln>
                  <a:noFill/>
                </a:ln>
                <a:solidFill>
                  <a:srgbClr val="B3978F"/>
                </a:solidFill>
                <a:effectLst/>
                <a:uLnTx/>
                <a:uFillTx/>
                <a:latin typeface="DM Sans" pitchFamily="2" charset="0"/>
              </a:rPr>
              <a:t>atrix</a:t>
            </a:r>
            <a:r>
              <a:rPr kumimoji="0" lang="en-US" sz="1200" b="0" i="0" u="none" strike="noStrike" kern="1200" cap="none" spc="0" normalizeH="0" baseline="0" noProof="0" dirty="0">
                <a:ln>
                  <a:noFill/>
                </a:ln>
                <a:solidFill>
                  <a:srgbClr val="B3978F"/>
                </a:solidFill>
                <a:effectLst/>
                <a:uLnTx/>
                <a:uFillTx/>
                <a:latin typeface="DM Sans" pitchFamily="2" charset="0"/>
              </a:rPr>
              <a:t> </a:t>
            </a:r>
            <a:r>
              <a:rPr lang="en-US" b="0" kern="1200" dirty="0">
                <a:solidFill>
                  <a:srgbClr val="B3978F"/>
                </a:solidFill>
                <a:latin typeface="DM Sans" pitchFamily="2" charset="0"/>
              </a:rPr>
              <a:t>m</a:t>
            </a:r>
            <a:r>
              <a:rPr kumimoji="0" lang="en-US" sz="1200" b="0" i="0" u="none" strike="noStrike" kern="1200" cap="none" spc="0" normalizeH="0" baseline="0" noProof="0" dirty="0" err="1">
                <a:ln>
                  <a:noFill/>
                </a:ln>
                <a:solidFill>
                  <a:srgbClr val="B3978F"/>
                </a:solidFill>
                <a:effectLst/>
                <a:uLnTx/>
                <a:uFillTx/>
                <a:latin typeface="DM Sans" pitchFamily="2" charset="0"/>
              </a:rPr>
              <a:t>etalloproteinases</a:t>
            </a:r>
            <a:r>
              <a:rPr kumimoji="0" lang="en-US" sz="1200" b="0" i="0" u="none" strike="noStrike" kern="1200" cap="none" spc="0" normalizeH="0" baseline="0" noProof="0" dirty="0">
                <a:ln>
                  <a:noFill/>
                </a:ln>
                <a:solidFill>
                  <a:srgbClr val="B3978F"/>
                </a:solidFill>
                <a:effectLst/>
                <a:uLnTx/>
                <a:uFillTx/>
                <a:latin typeface="DM Sans" pitchFamily="2" charset="0"/>
              </a:rPr>
              <a:t> </a:t>
            </a:r>
            <a:endParaRPr lang="en-US" b="0" dirty="0"/>
          </a:p>
        </p:txBody>
      </p:sp>
      <p:sp>
        <p:nvSpPr>
          <p:cNvPr id="4" name="Slide Number Placeholder 3"/>
          <p:cNvSpPr>
            <a:spLocks noGrp="1"/>
          </p:cNvSpPr>
          <p:nvPr>
            <p:ph type="sldNum" sz="quarter" idx="5"/>
          </p:nvPr>
        </p:nvSpPr>
        <p:spPr/>
        <p:txBody>
          <a:bodyPr/>
          <a:lstStyle/>
          <a:p>
            <a:fld id="{3E011A45-6529-4995-94FF-AE6AC353108D}" type="slidenum">
              <a:rPr lang="it-IT" smtClean="0"/>
              <a:pPr/>
              <a:t>19</a:t>
            </a:fld>
            <a:endParaRPr lang="it-IT"/>
          </a:p>
        </p:txBody>
      </p:sp>
    </p:spTree>
    <p:extLst>
      <p:ext uri="{BB962C8B-B14F-4D97-AF65-F5344CB8AC3E}">
        <p14:creationId xmlns:p14="http://schemas.microsoft.com/office/powerpoint/2010/main" val="1927589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3E011A45-6529-4995-94FF-AE6AC353108D}" type="slidenum">
              <a:rPr lang="it-IT" smtClean="0"/>
              <a:pPr/>
              <a:t>20</a:t>
            </a:fld>
            <a:endParaRPr lang="it-IT"/>
          </a:p>
        </p:txBody>
      </p:sp>
    </p:spTree>
    <p:extLst>
      <p:ext uri="{BB962C8B-B14F-4D97-AF65-F5344CB8AC3E}">
        <p14:creationId xmlns:p14="http://schemas.microsoft.com/office/powerpoint/2010/main" val="3151163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45917-1693-635A-014C-7CB3DCD32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580A4-7189-178D-A78C-F8028667F6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DB0DEE-CD46-D30D-E290-E9B78A23A542}"/>
              </a:ext>
            </a:extLst>
          </p:cNvPr>
          <p:cNvSpPr>
            <a:spLocks noGrp="1"/>
          </p:cNvSpPr>
          <p:nvPr>
            <p:ph type="body" idx="1"/>
          </p:nvPr>
        </p:nvSpPr>
        <p:spPr/>
        <p:txBody>
          <a:bodyPr/>
          <a:lstStyle/>
          <a:p>
            <a:pPr eaLnBrk="1" hangingPunct="1"/>
            <a:r>
              <a:rPr lang="en-US" dirty="0">
                <a:latin typeface="Times" pitchFamily="2" charset="0"/>
              </a:rPr>
              <a:t>Test performed on stressed keratinocytes - </a:t>
            </a:r>
            <a:r>
              <a:rPr lang="en-US" sz="1200" kern="1200" dirty="0">
                <a:solidFill>
                  <a:schemeClr val="tx1"/>
                </a:solidFill>
                <a:effectLst/>
                <a:ea typeface="+mn-ea"/>
                <a:cs typeface="+mn-cs"/>
              </a:rPr>
              <a:t>these cell have a stronger response in expressing (</a:t>
            </a:r>
            <a:r>
              <a:rPr lang="en-US" sz="1200" kern="1200" dirty="0" err="1">
                <a:solidFill>
                  <a:schemeClr val="tx1"/>
                </a:solidFill>
                <a:effectLst/>
                <a:ea typeface="+mn-ea"/>
                <a:cs typeface="+mn-cs"/>
              </a:rPr>
              <a:t>TNFalpha</a:t>
            </a:r>
            <a:r>
              <a:rPr lang="en-US" sz="1200" kern="1200" dirty="0">
                <a:solidFill>
                  <a:schemeClr val="tx1"/>
                </a:solidFill>
                <a:effectLst/>
                <a:ea typeface="+mn-ea"/>
                <a:cs typeface="+mn-cs"/>
              </a:rPr>
              <a:t>, MMP) than fibroblasts. In vivo there is a biochemical cross talk between epidermis and dermis which means if there is a proinflammatory condition in the epidermis it will also harm to the dermis</a:t>
            </a:r>
          </a:p>
          <a:p>
            <a:pPr eaLnBrk="1" hangingPunct="1"/>
            <a:endParaRPr lang="en-US" dirty="0">
              <a:latin typeface="Times" pitchFamily="2" charset="0"/>
            </a:endParaRPr>
          </a:p>
          <a:p>
            <a:pPr eaLnBrk="1" hangingPunct="1"/>
            <a:r>
              <a:rPr lang="en-US" dirty="0">
                <a:latin typeface="Times" pitchFamily="2" charset="0"/>
              </a:rPr>
              <a:t>The expression of cytokines and MMPs after chemically induced (PMA) stress (24 h) in normal human keratinocytes (NHK). The fold increase in fluorescence intensity is compared to control cells (=1.00).</a:t>
            </a:r>
          </a:p>
          <a:p>
            <a:pPr eaLnBrk="1" hangingPunct="1"/>
            <a:endParaRPr lang="de-CH" dirty="0">
              <a:latin typeface="Times" pitchFamily="2" charset="0"/>
            </a:endParaRPr>
          </a:p>
          <a:p>
            <a:pPr eaLnBrk="1" hangingPunct="1"/>
            <a:r>
              <a:rPr lang="de-CH" dirty="0">
                <a:latin typeface="Times" pitchFamily="2" charset="0"/>
              </a:rPr>
              <a:t>PMA: </a:t>
            </a:r>
            <a:r>
              <a:rPr lang="en-US" b="1" dirty="0">
                <a:latin typeface="Times" pitchFamily="2" charset="0"/>
              </a:rPr>
              <a:t>phorbol 12-myristate 13-acetate</a:t>
            </a:r>
            <a:r>
              <a:rPr lang="en-US" dirty="0">
                <a:latin typeface="Times" pitchFamily="2" charset="0"/>
              </a:rPr>
              <a:t> (PMA), is diester of </a:t>
            </a:r>
            <a:r>
              <a:rPr lang="en-US" dirty="0">
                <a:latin typeface="Times" pitchFamily="2" charset="0"/>
                <a:hlinkClick r:id="rId3" tooltip="Phorbol"/>
              </a:rPr>
              <a:t>phorbol</a:t>
            </a:r>
            <a:r>
              <a:rPr lang="en-US" dirty="0">
                <a:latin typeface="Times" pitchFamily="2" charset="0"/>
              </a:rPr>
              <a:t> and a potent tumor promoter often employed in biomedical research to activate the </a:t>
            </a:r>
            <a:r>
              <a:rPr lang="en-US" dirty="0">
                <a:latin typeface="Times" pitchFamily="2" charset="0"/>
                <a:hlinkClick r:id="rId4" tooltip="Signal transduction"/>
              </a:rPr>
              <a:t>signal transduction</a:t>
            </a:r>
            <a:r>
              <a:rPr lang="en-US" dirty="0">
                <a:latin typeface="Times" pitchFamily="2" charset="0"/>
              </a:rPr>
              <a:t> </a:t>
            </a:r>
            <a:r>
              <a:rPr lang="en-US" dirty="0">
                <a:latin typeface="Times" pitchFamily="2" charset="0"/>
                <a:hlinkClick r:id="rId5" tooltip="Enzyme"/>
              </a:rPr>
              <a:t>enzyme</a:t>
            </a:r>
            <a:r>
              <a:rPr lang="en-US" dirty="0">
                <a:latin typeface="Times" pitchFamily="2" charset="0"/>
              </a:rPr>
              <a:t> </a:t>
            </a:r>
            <a:r>
              <a:rPr lang="en-US" dirty="0">
                <a:latin typeface="Times" pitchFamily="2" charset="0"/>
                <a:hlinkClick r:id="rId6" tooltip="Protein kinase C"/>
              </a:rPr>
              <a:t>protein kinase C</a:t>
            </a:r>
            <a:r>
              <a:rPr lang="en-US" dirty="0">
                <a:latin typeface="Times" pitchFamily="2" charset="0"/>
              </a:rPr>
              <a:t> (PKC). </a:t>
            </a:r>
          </a:p>
          <a:p>
            <a:pPr eaLnBrk="1" hangingPunct="1"/>
            <a:endParaRPr lang="en-GB" dirty="0">
              <a:latin typeface="Times" pitchFamily="2" charset="0"/>
            </a:endParaRPr>
          </a:p>
          <a:p>
            <a:pPr eaLnBrk="1" hangingPunct="1"/>
            <a:r>
              <a:rPr lang="en-GB" dirty="0">
                <a:latin typeface="Times" pitchFamily="2" charset="0"/>
              </a:rPr>
              <a:t>Material &amp; Method:</a:t>
            </a:r>
          </a:p>
          <a:p>
            <a:pPr algn="l"/>
            <a:r>
              <a:rPr lang="en-US" sz="1800" b="1" kern="100" dirty="0">
                <a:effectLst/>
                <a:latin typeface="Times New Roman" panose="02020603050405020304" pitchFamily="18" charset="0"/>
                <a:ea typeface="MS Mincho" panose="02020609040205080304" pitchFamily="49" charset="-128"/>
                <a:cs typeface="Times New Roman" panose="02020603050405020304" pitchFamily="18" charset="0"/>
              </a:rPr>
              <a:t>Keratinocyte cell culture and treatment phorbol-12myristate 13acetate (PMA) experiments: </a:t>
            </a:r>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Normal Human Keratinocytes from foreskin grew in CnT-07 Keratinocyte Growth Medium (</a:t>
            </a:r>
            <a:r>
              <a:rPr lang="en-US" sz="1800" kern="100" dirty="0" err="1">
                <a:effectLst/>
                <a:latin typeface="Times New Roman" panose="02020603050405020304" pitchFamily="18" charset="0"/>
                <a:ea typeface="MS Mincho" panose="02020609040205080304" pitchFamily="49" charset="-128"/>
                <a:cs typeface="Times New Roman" panose="02020603050405020304" pitchFamily="18" charset="0"/>
              </a:rPr>
              <a:t>CELLnTEC</a:t>
            </a:r>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 Switzerland) at 37ºC in a humidified 5% CO</a:t>
            </a:r>
            <a:r>
              <a:rPr lang="en-US" sz="1800" kern="100" baseline="-25000" dirty="0">
                <a:effectLst/>
                <a:latin typeface="Times New Roman" panose="02020603050405020304" pitchFamily="18" charset="0"/>
                <a:ea typeface="MS Mincho" panose="02020609040205080304" pitchFamily="49" charset="-128"/>
                <a:cs typeface="Times New Roman" panose="02020603050405020304" pitchFamily="18" charset="0"/>
              </a:rPr>
              <a:t>2</a:t>
            </a:r>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 in air atmosphere for two days.</a:t>
            </a:r>
            <a:endParaRPr lang="en-CH" sz="18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just"/>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We challenged the cells with 0.1uM phorbol-12 myristate 13acetate (PMA). Test substances were administered immediately after PMA stimulation in CnT-07 at the following concentrations: TGF-</a:t>
            </a:r>
            <a:r>
              <a:rPr lang="en-US" sz="1800" kern="100" dirty="0">
                <a:effectLst/>
                <a:latin typeface="Symbol" panose="05050102010706020507" pitchFamily="18" charset="2"/>
                <a:ea typeface="MS Mincho" panose="02020609040205080304" pitchFamily="49" charset="-128"/>
                <a:cs typeface="Times New Roman" panose="02020603050405020304" pitchFamily="18" charset="0"/>
              </a:rPr>
              <a:t>b</a:t>
            </a:r>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 12.5ng/ml, palm-KVK 10uM. Supernatants with secreted Cytokines and MMPs were frozen over night at -20ºC before analysis.</a:t>
            </a:r>
            <a:endParaRPr lang="en-CH" sz="18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just"/>
            <a:r>
              <a:rPr lang="en-US" sz="1800" b="1"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Quantitation of Cytokines and MMPs: </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Two Cytokines and two Matrix Metallo Proteinases (MMPs) were quantitated simultaneously in the supernatant of the keratinocyte cell cultures with a multiplex bead array system (Luminex</a:t>
            </a:r>
            <a:r>
              <a:rPr lang="en-US" sz="1800" kern="100" baseline="300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100</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kern="100" dirty="0" err="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xMAP</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using a </a:t>
            </a:r>
            <a:r>
              <a:rPr lang="en-US" sz="1800" kern="100" dirty="0" err="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Procarta</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Cytokine Assay Kit (</a:t>
            </a:r>
            <a:r>
              <a:rPr lang="en-US" sz="1800" kern="100" dirty="0" err="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Panomics</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Fremont USA). </a:t>
            </a:r>
            <a:endParaRPr lang="en-CH" sz="1800" kern="100" dirty="0">
              <a:effectLst/>
              <a:latin typeface="Century" panose="020406040505050203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7218C79D-B7E9-217D-4CAA-4597A9A811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083714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011A45-6529-4995-94FF-AE6AC353108D}" type="slidenum">
              <a:rPr lang="it-IT" smtClean="0"/>
              <a:pPr/>
              <a:t>26</a:t>
            </a:fld>
            <a:endParaRPr lang="it-IT"/>
          </a:p>
        </p:txBody>
      </p:sp>
    </p:spTree>
    <p:extLst>
      <p:ext uri="{BB962C8B-B14F-4D97-AF65-F5344CB8AC3E}">
        <p14:creationId xmlns:p14="http://schemas.microsoft.com/office/powerpoint/2010/main" val="2543861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093105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352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256571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094241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The prevention phase leads to in increase in dermis thickness and intensity with 1% SYN®-COLL CB (grey). UV-irradiation leads to </a:t>
            </a:r>
            <a:r>
              <a:rPr lang="en-GB" noProof="0"/>
              <a:t>a time-dependen </a:t>
            </a:r>
            <a:r>
              <a:rPr lang="en-GB" noProof="0" dirty="0"/>
              <a:t>decrease in dermis thickness and intensity (red), whereas this is a protection seen with the active formulation (grey).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381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599534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D63CA-497C-13ED-98D0-BCE8DACDC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4C5B7-6D70-1DF5-7EAD-5E349C84E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50EF9-D452-8FE2-F324-4426AA3523F5}"/>
              </a:ext>
            </a:extLst>
          </p:cNvPr>
          <p:cNvSpPr>
            <a:spLocks noGrp="1"/>
          </p:cNvSpPr>
          <p:nvPr>
            <p:ph type="body" idx="1"/>
          </p:nvPr>
        </p:nvSpPr>
        <p:spPr/>
        <p:txBody>
          <a:bodyPr/>
          <a:lstStyle/>
          <a:p>
            <a:r>
              <a:rPr lang="en-US" sz="1200"/>
              <a:t>FOITS: Fast Optical In vivo </a:t>
            </a:r>
            <a:r>
              <a:rPr lang="en-US" sz="1200" err="1"/>
              <a:t>Topometry</a:t>
            </a:r>
            <a:r>
              <a:rPr lang="en-US" sz="1200"/>
              <a:t> of human Skin</a:t>
            </a:r>
          </a:p>
          <a:p>
            <a:endParaRPr lang="en-GB"/>
          </a:p>
        </p:txBody>
      </p:sp>
      <p:sp>
        <p:nvSpPr>
          <p:cNvPr id="4" name="Slide Number Placeholder 3">
            <a:extLst>
              <a:ext uri="{FF2B5EF4-FFF2-40B4-BE49-F238E27FC236}">
                <a16:creationId xmlns:a16="http://schemas.microsoft.com/office/drawing/2014/main" id="{C5784ABC-FBC2-A354-46B1-E5A11CE8B7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783083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t-IT" sz="12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696696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3E011A45-6529-4995-94FF-AE6AC353108D}" type="slidenum">
              <a:rPr lang="it-IT" smtClean="0"/>
              <a:t>42</a:t>
            </a:fld>
            <a:endParaRPr lang="it-IT"/>
          </a:p>
        </p:txBody>
      </p:sp>
    </p:spTree>
    <p:extLst>
      <p:ext uri="{BB962C8B-B14F-4D97-AF65-F5344CB8AC3E}">
        <p14:creationId xmlns:p14="http://schemas.microsoft.com/office/powerpoint/2010/main" val="182462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atin typeface="Times" pitchFamily="2" charset="0"/>
              </a:rPr>
              <a:t>With aging, loss of ECM proteins in the follicular regions leads to fragility and instability of the dermal matrix</a:t>
            </a:r>
          </a:p>
          <a:p>
            <a:pPr eaLnBrk="1" hangingPunct="1"/>
            <a:endParaRPr lang="en-GB">
              <a:latin typeface="Times" pitchFamily="2" charset="0"/>
            </a:endParaRPr>
          </a:p>
          <a:p>
            <a:endParaRPr lang="en-GB"/>
          </a:p>
        </p:txBody>
      </p:sp>
      <p:sp>
        <p:nvSpPr>
          <p:cNvPr id="4" name="Slide Number Placeholder 3"/>
          <p:cNvSpPr>
            <a:spLocks noGrp="1"/>
          </p:cNvSpPr>
          <p:nvPr>
            <p:ph type="sldNum" sz="quarter" idx="5"/>
          </p:nvPr>
        </p:nvSpPr>
        <p:spPr/>
        <p:txBody>
          <a:bodyPr/>
          <a:lstStyle/>
          <a:p>
            <a:fld id="{3E011A45-6529-4995-94FF-AE6AC353108D}" type="slidenum">
              <a:rPr lang="it-IT" smtClean="0"/>
              <a:t>44</a:t>
            </a:fld>
            <a:endParaRPr lang="it-IT"/>
          </a:p>
        </p:txBody>
      </p:sp>
    </p:spTree>
    <p:extLst>
      <p:ext uri="{BB962C8B-B14F-4D97-AF65-F5344CB8AC3E}">
        <p14:creationId xmlns:p14="http://schemas.microsoft.com/office/powerpoint/2010/main" val="1262456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After 4 treatment weeks deepest wrinkles appeared to be significantly smaller (2.6 mm) for the SYN®-COLL CB treated sides compared to </a:t>
            </a:r>
            <a:r>
              <a:rPr lang="en-US" sz="1200" dirty="0" err="1"/>
              <a:t>Matrixyl</a:t>
            </a:r>
            <a:r>
              <a:rPr lang="en-US" sz="1200"/>
              <a:t> 3000 treated areas</a:t>
            </a:r>
          </a:p>
          <a:p>
            <a:endParaRPr lang="en-US" sz="1200"/>
          </a:p>
          <a:p>
            <a:endParaRPr lang="en-GB" dirty="0"/>
          </a:p>
        </p:txBody>
      </p:sp>
      <p:sp>
        <p:nvSpPr>
          <p:cNvPr id="4" name="Slide Number Placeholder 3"/>
          <p:cNvSpPr>
            <a:spLocks noGrp="1"/>
          </p:cNvSpPr>
          <p:nvPr>
            <p:ph type="sldNum" sz="quarter" idx="5"/>
          </p:nvPr>
        </p:nvSpPr>
        <p:spPr/>
        <p:txBody>
          <a:bodyPr/>
          <a:lstStyle/>
          <a:p>
            <a:fld id="{3E011A45-6529-4995-94FF-AE6AC353108D}" type="slidenum">
              <a:rPr lang="it-IT" smtClean="0"/>
              <a:t>46</a:t>
            </a:fld>
            <a:endParaRPr lang="it-IT"/>
          </a:p>
        </p:txBody>
      </p:sp>
    </p:spTree>
    <p:extLst>
      <p:ext uri="{BB962C8B-B14F-4D97-AF65-F5344CB8AC3E}">
        <p14:creationId xmlns:p14="http://schemas.microsoft.com/office/powerpoint/2010/main" val="197937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in vivo study was performed by the skin institute “</a:t>
            </a:r>
            <a:r>
              <a:rPr lang="en-US" sz="1200" err="1"/>
              <a:t>Laboratoire</a:t>
            </a:r>
            <a:r>
              <a:rPr lang="en-US" sz="1200"/>
              <a:t> BIO-EC” in France.</a:t>
            </a:r>
          </a:p>
          <a:p>
            <a:endParaRPr lang="en-GB"/>
          </a:p>
        </p:txBody>
      </p:sp>
      <p:sp>
        <p:nvSpPr>
          <p:cNvPr id="4" name="Slide Number Placeholder 3"/>
          <p:cNvSpPr>
            <a:spLocks noGrp="1"/>
          </p:cNvSpPr>
          <p:nvPr>
            <p:ph type="sldNum" sz="quarter" idx="5"/>
          </p:nvPr>
        </p:nvSpPr>
        <p:spPr/>
        <p:txBody>
          <a:bodyPr/>
          <a:lstStyle/>
          <a:p>
            <a:fld id="{3E011A45-6529-4995-94FF-AE6AC353108D}" type="slidenum">
              <a:rPr lang="it-IT" smtClean="0"/>
              <a:t>47</a:t>
            </a:fld>
            <a:endParaRPr lang="it-IT"/>
          </a:p>
        </p:txBody>
      </p:sp>
    </p:spTree>
    <p:extLst>
      <p:ext uri="{BB962C8B-B14F-4D97-AF65-F5344CB8AC3E}">
        <p14:creationId xmlns:p14="http://schemas.microsoft.com/office/powerpoint/2010/main" val="1359554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011A45-6529-4995-94FF-AE6AC353108D}" type="slidenum">
              <a:rPr lang="it-IT" smtClean="0"/>
              <a:pPr/>
              <a:t>48</a:t>
            </a:fld>
            <a:endParaRPr lang="it-IT"/>
          </a:p>
        </p:txBody>
      </p:sp>
    </p:spTree>
    <p:extLst>
      <p:ext uri="{BB962C8B-B14F-4D97-AF65-F5344CB8AC3E}">
        <p14:creationId xmlns:p14="http://schemas.microsoft.com/office/powerpoint/2010/main" val="15529516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2261F-6942-37A7-FBE4-D088A16FA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65BBE-D959-6F2D-44A5-30AC47FB3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66004-66AB-A6F9-BD97-3A9D516913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D59212-FD8D-E149-064F-D7680EFF30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210591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23205067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647258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236413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406013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166270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87660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524932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683509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624127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88049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021570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292290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983075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6348754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1238566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2696321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quote divider v2">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A42421FE-8FCE-BCC5-7916-DE4C84F49C74}"/>
              </a:ext>
            </a:extLst>
          </p:cNvPr>
          <p:cNvSpPr>
            <a:spLocks noGrp="1"/>
          </p:cNvSpPr>
          <p:nvPr>
            <p:ph type="pic" sz="quarter" idx="13"/>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02FB8451-19A4-2B08-D894-7217761AFBD5}"/>
              </a:ext>
            </a:extLst>
          </p:cNvPr>
          <p:cNvSpPr>
            <a:spLocks noGrp="1"/>
          </p:cNvSpPr>
          <p:nvPr>
            <p:ph type="title"/>
          </p:nvPr>
        </p:nvSpPr>
        <p:spPr>
          <a:xfrm>
            <a:off x="305080" y="1125446"/>
            <a:ext cx="10964636" cy="2969476"/>
          </a:xfrm>
        </p:spPr>
        <p:txBody>
          <a:bodyPr anchor="b"/>
          <a:lstStyle>
            <a:lvl1pPr algn="l">
              <a:lnSpc>
                <a:spcPct val="100000"/>
              </a:lnSpc>
              <a:defRPr sz="4600" b="0" cap="none"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DD39998-2147-DA8F-64B6-DBA510BA639F}"/>
              </a:ext>
            </a:extLst>
          </p:cNvPr>
          <p:cNvSpPr>
            <a:spLocks noGrp="1"/>
          </p:cNvSpPr>
          <p:nvPr>
            <p:ph type="body" idx="1"/>
          </p:nvPr>
        </p:nvSpPr>
        <p:spPr>
          <a:xfrm>
            <a:off x="300591" y="5221356"/>
            <a:ext cx="9650412" cy="543342"/>
          </a:xfrm>
        </p:spPr>
        <p:txBody>
          <a:bodyPr/>
          <a:lstStyle>
            <a:lvl1pPr marL="0" indent="0" algn="l">
              <a:spcAft>
                <a:spcPts val="1600"/>
              </a:spcAft>
              <a:buNone/>
              <a:defRPr sz="3200" b="0" cap="none" baseline="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EFD6A-D107-2DDE-3810-0B0D1ACE7D3A}"/>
              </a:ext>
            </a:extLst>
          </p:cNvPr>
          <p:cNvSpPr>
            <a:spLocks noGrp="1"/>
          </p:cNvSpPr>
          <p:nvPr>
            <p:ph type="dt" sz="half" idx="14"/>
          </p:nvPr>
        </p:nvSpPr>
        <p:spPr/>
        <p:txBody>
          <a:bodyPr/>
          <a:lstStyle>
            <a:lvl1pPr>
              <a:defRPr>
                <a:solidFill>
                  <a:schemeClr val="bg1"/>
                </a:solidFill>
              </a:defRPr>
            </a:lvl1pPr>
          </a:lstStyle>
          <a:p>
            <a:fld id="{4FFB6EB7-8DC5-3746-98D4-A52A2650E23F}" type="datetime1">
              <a:rPr lang="en-GB" smtClean="0"/>
              <a:t>27/08/2026</a:t>
            </a:fld>
            <a:endParaRPr lang="en-GB"/>
          </a:p>
        </p:txBody>
      </p:sp>
      <p:sp>
        <p:nvSpPr>
          <p:cNvPr id="5" name="Footer Placeholder 4">
            <a:extLst>
              <a:ext uri="{FF2B5EF4-FFF2-40B4-BE49-F238E27FC236}">
                <a16:creationId xmlns:a16="http://schemas.microsoft.com/office/drawing/2014/main" id="{2C7589DC-BF20-098B-20F5-594F9D1B7237}"/>
              </a:ext>
            </a:extLst>
          </p:cNvPr>
          <p:cNvSpPr>
            <a:spLocks noGrp="1"/>
          </p:cNvSpPr>
          <p:nvPr>
            <p:ph type="ftr" sz="quarter" idx="15"/>
          </p:nvPr>
        </p:nvSpPr>
        <p:spPr/>
        <p:txBody>
          <a:bodyPr/>
          <a:lstStyle>
            <a:lvl1pPr>
              <a:defRPr>
                <a:solidFill>
                  <a:schemeClr val="bg1"/>
                </a:solidFill>
              </a:defRPr>
            </a:lvl1pPr>
          </a:lstStyle>
          <a:p>
            <a:r>
              <a:rPr lang="en-GB"/>
              <a:t>Presentation title here</a:t>
            </a:r>
          </a:p>
        </p:txBody>
      </p:sp>
      <p:sp>
        <p:nvSpPr>
          <p:cNvPr id="6" name="Slide Number Placeholder 5">
            <a:extLst>
              <a:ext uri="{FF2B5EF4-FFF2-40B4-BE49-F238E27FC236}">
                <a16:creationId xmlns:a16="http://schemas.microsoft.com/office/drawing/2014/main" id="{13372C4F-D47F-C89D-8DCD-B6EF03BAA278}"/>
              </a:ext>
            </a:extLst>
          </p:cNvPr>
          <p:cNvSpPr>
            <a:spLocks noGrp="1"/>
          </p:cNvSpPr>
          <p:nvPr>
            <p:ph type="sldNum" sz="quarter" idx="16"/>
          </p:nvPr>
        </p:nvSpPr>
        <p:spPr/>
        <p:txBody>
          <a:bodyPr/>
          <a:lstStyle>
            <a:lvl1pPr>
              <a:defRPr>
                <a:solidFill>
                  <a:schemeClr val="bg1"/>
                </a:solidFill>
              </a:defRPr>
            </a:lvl1pPr>
          </a:lstStyle>
          <a:p>
            <a:fld id="{56623215-878B-410F-8416-5E233E3123E8}" type="slidenum">
              <a:rPr lang="en-GB" smtClean="0"/>
              <a:pPr/>
              <a:t>‹#›</a:t>
            </a:fld>
            <a:r>
              <a:rPr lang="en-GB"/>
              <a:t> –</a:t>
            </a:r>
          </a:p>
        </p:txBody>
      </p:sp>
    </p:spTree>
    <p:extLst>
      <p:ext uri="{BB962C8B-B14F-4D97-AF65-F5344CB8AC3E}">
        <p14:creationId xmlns:p14="http://schemas.microsoft.com/office/powerpoint/2010/main" val="2425729501"/>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FC4D-D761-C0CD-CCA1-6417C32BE8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H"/>
          </a:p>
        </p:txBody>
      </p:sp>
      <p:sp>
        <p:nvSpPr>
          <p:cNvPr id="3" name="Subtitle 2">
            <a:extLst>
              <a:ext uri="{FF2B5EF4-FFF2-40B4-BE49-F238E27FC236}">
                <a16:creationId xmlns:a16="http://schemas.microsoft.com/office/drawing/2014/main" id="{6C340D78-C880-EF8A-298E-F473C1823C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E1E38CFD-5916-2688-FB6C-DED13637C691}"/>
              </a:ext>
            </a:extLst>
          </p:cNvPr>
          <p:cNvSpPr>
            <a:spLocks noGrp="1"/>
          </p:cNvSpPr>
          <p:nvPr>
            <p:ph type="dt" sz="half" idx="10"/>
          </p:nvPr>
        </p:nvSpPr>
        <p:spPr/>
        <p:txBody>
          <a:bodyPr/>
          <a:lstStyle/>
          <a:p>
            <a:fld id="{895DB022-3516-4EB9-BFE6-3EF35920622B}" type="datetimeFigureOut">
              <a:rPr lang="en-CH" smtClean="0"/>
              <a:t>27/08/2026</a:t>
            </a:fld>
            <a:endParaRPr lang="en-CH"/>
          </a:p>
        </p:txBody>
      </p:sp>
      <p:sp>
        <p:nvSpPr>
          <p:cNvPr id="5" name="Footer Placeholder 4">
            <a:extLst>
              <a:ext uri="{FF2B5EF4-FFF2-40B4-BE49-F238E27FC236}">
                <a16:creationId xmlns:a16="http://schemas.microsoft.com/office/drawing/2014/main" id="{E32DB0D9-9D7E-2906-3646-F9AE4B6C8150}"/>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85729609-CDC5-2F03-50CF-E4D290AB7C4B}"/>
              </a:ext>
            </a:extLst>
          </p:cNvPr>
          <p:cNvSpPr>
            <a:spLocks noGrp="1"/>
          </p:cNvSpPr>
          <p:nvPr>
            <p:ph type="sldNum" sz="quarter" idx="12"/>
          </p:nvPr>
        </p:nvSpPr>
        <p:spPr/>
        <p:txBody>
          <a:bodyPr/>
          <a:lstStyle/>
          <a:p>
            <a:fld id="{F227497B-0EBB-4B76-A5EA-7779C446EB6A}" type="slidenum">
              <a:rPr lang="en-CH" smtClean="0"/>
              <a:t>‹#›</a:t>
            </a:fld>
            <a:endParaRPr lang="en-CH"/>
          </a:p>
        </p:txBody>
      </p:sp>
    </p:spTree>
    <p:extLst>
      <p:ext uri="{BB962C8B-B14F-4D97-AF65-F5344CB8AC3E}">
        <p14:creationId xmlns:p14="http://schemas.microsoft.com/office/powerpoint/2010/main" val="1293798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5BD30B-0553-1040-06EE-BD0C432E2CB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a:p>
        </p:txBody>
      </p:sp>
      <p:sp>
        <p:nvSpPr>
          <p:cNvPr id="3" name="Subtítulo 2">
            <a:extLst>
              <a:ext uri="{FF2B5EF4-FFF2-40B4-BE49-F238E27FC236}">
                <a16:creationId xmlns:a16="http://schemas.microsoft.com/office/drawing/2014/main" id="{EE1063DB-0300-42DB-9B3D-E71DD6BB1D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a:p>
        </p:txBody>
      </p:sp>
      <p:sp>
        <p:nvSpPr>
          <p:cNvPr id="4" name="Espaço Reservado para Data 3">
            <a:extLst>
              <a:ext uri="{FF2B5EF4-FFF2-40B4-BE49-F238E27FC236}">
                <a16:creationId xmlns:a16="http://schemas.microsoft.com/office/drawing/2014/main" id="{E3AFDE8A-52E6-275B-B6B8-0C2BC7A9EB9B}"/>
              </a:ext>
            </a:extLst>
          </p:cNvPr>
          <p:cNvSpPr>
            <a:spLocks noGrp="1"/>
          </p:cNvSpPr>
          <p:nvPr>
            <p:ph type="dt" sz="half" idx="10"/>
          </p:nvPr>
        </p:nvSpPr>
        <p:spPr/>
        <p:txBody>
          <a:bodyPr/>
          <a:lstStyle/>
          <a:p>
            <a:fld id="{0B77BB82-DAE8-E148-8EF0-C43605627511}" type="datetimeFigureOut">
              <a:rPr lang="en-US" smtClean="0"/>
              <a:t>8/27/2026</a:t>
            </a:fld>
            <a:endParaRPr lang="en-US"/>
          </a:p>
        </p:txBody>
      </p:sp>
      <p:sp>
        <p:nvSpPr>
          <p:cNvPr id="5" name="Espaço Reservado para Rodapé 4">
            <a:extLst>
              <a:ext uri="{FF2B5EF4-FFF2-40B4-BE49-F238E27FC236}">
                <a16:creationId xmlns:a16="http://schemas.microsoft.com/office/drawing/2014/main" id="{9CC67451-ED16-1E28-AC7E-AA1E623BDC0F}"/>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5B9BC1B3-D831-5854-23E5-28F2DAE3E144}"/>
              </a:ext>
            </a:extLst>
          </p:cNvPr>
          <p:cNvSpPr>
            <a:spLocks noGrp="1"/>
          </p:cNvSpPr>
          <p:nvPr>
            <p:ph type="sldNum" sz="quarter" idx="12"/>
          </p:nvPr>
        </p:nvSpPr>
        <p:spPr/>
        <p:txBody>
          <a:bodyPr/>
          <a:lstStyle/>
          <a:p>
            <a:fld id="{FE96229A-F62F-9D45-AE92-99AD8848AB81}" type="slidenum">
              <a:rPr lang="en-US" smtClean="0"/>
              <a:t>‹#›</a:t>
            </a:fld>
            <a:endParaRPr lang="en-US"/>
          </a:p>
        </p:txBody>
      </p:sp>
    </p:spTree>
    <p:extLst>
      <p:ext uri="{BB962C8B-B14F-4D97-AF65-F5344CB8AC3E}">
        <p14:creationId xmlns:p14="http://schemas.microsoft.com/office/powerpoint/2010/main" val="4212469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E8ED72-A429-2F90-5B37-2C573E6C8D4A}"/>
              </a:ext>
            </a:extLst>
          </p:cNvPr>
          <p:cNvSpPr>
            <a:spLocks noGrp="1"/>
          </p:cNvSpPr>
          <p:nvPr>
            <p:ph type="title"/>
          </p:nvPr>
        </p:nvSpPr>
        <p:spPr/>
        <p:txBody>
          <a:bodyPr/>
          <a:lstStyle/>
          <a:p>
            <a:r>
              <a:rPr lang="pt-BR"/>
              <a:t>Clique para editar o título Mestre</a:t>
            </a:r>
            <a:endParaRPr lang="en-US"/>
          </a:p>
        </p:txBody>
      </p:sp>
      <p:sp>
        <p:nvSpPr>
          <p:cNvPr id="3" name="Espaço Reservado para Conteúdo 2">
            <a:extLst>
              <a:ext uri="{FF2B5EF4-FFF2-40B4-BE49-F238E27FC236}">
                <a16:creationId xmlns:a16="http://schemas.microsoft.com/office/drawing/2014/main" id="{92B9A3E4-E13D-B954-BC98-E579194DA3E2}"/>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a:extLst>
              <a:ext uri="{FF2B5EF4-FFF2-40B4-BE49-F238E27FC236}">
                <a16:creationId xmlns:a16="http://schemas.microsoft.com/office/drawing/2014/main" id="{93AA3FDE-F42F-0B8D-AC34-F0D0D59A8185}"/>
              </a:ext>
            </a:extLst>
          </p:cNvPr>
          <p:cNvSpPr>
            <a:spLocks noGrp="1"/>
          </p:cNvSpPr>
          <p:nvPr>
            <p:ph type="dt" sz="half" idx="10"/>
          </p:nvPr>
        </p:nvSpPr>
        <p:spPr/>
        <p:txBody>
          <a:bodyPr/>
          <a:lstStyle/>
          <a:p>
            <a:fld id="{0B77BB82-DAE8-E148-8EF0-C43605627511}" type="datetimeFigureOut">
              <a:rPr lang="en-US" smtClean="0"/>
              <a:t>8/27/2026</a:t>
            </a:fld>
            <a:endParaRPr lang="en-US"/>
          </a:p>
        </p:txBody>
      </p:sp>
      <p:sp>
        <p:nvSpPr>
          <p:cNvPr id="5" name="Espaço Reservado para Rodapé 4">
            <a:extLst>
              <a:ext uri="{FF2B5EF4-FFF2-40B4-BE49-F238E27FC236}">
                <a16:creationId xmlns:a16="http://schemas.microsoft.com/office/drawing/2014/main" id="{64AE01F1-7565-52FA-7682-13A8C00ED0F7}"/>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7764C28D-5428-908F-D8CD-161A2E37F4F5}"/>
              </a:ext>
            </a:extLst>
          </p:cNvPr>
          <p:cNvSpPr>
            <a:spLocks noGrp="1"/>
          </p:cNvSpPr>
          <p:nvPr>
            <p:ph type="sldNum" sz="quarter" idx="12"/>
          </p:nvPr>
        </p:nvSpPr>
        <p:spPr/>
        <p:txBody>
          <a:bodyPr/>
          <a:lstStyle/>
          <a:p>
            <a:fld id="{FE96229A-F62F-9D45-AE92-99AD8848AB81}" type="slidenum">
              <a:rPr lang="en-US" smtClean="0"/>
              <a:t>‹#›</a:t>
            </a:fld>
            <a:endParaRPr lang="en-US"/>
          </a:p>
        </p:txBody>
      </p:sp>
    </p:spTree>
    <p:extLst>
      <p:ext uri="{BB962C8B-B14F-4D97-AF65-F5344CB8AC3E}">
        <p14:creationId xmlns:p14="http://schemas.microsoft.com/office/powerpoint/2010/main" val="809517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572F1CB5-D43B-9A7F-232C-9D3D68CA03AD}"/>
              </a:ext>
            </a:extLst>
          </p:cNvPr>
          <p:cNvSpPr>
            <a:spLocks noGrp="1"/>
          </p:cNvSpPr>
          <p:nvPr>
            <p:ph type="dt" sz="half" idx="10"/>
          </p:nvPr>
        </p:nvSpPr>
        <p:spPr/>
        <p:txBody>
          <a:bodyPr/>
          <a:lstStyle/>
          <a:p>
            <a:fld id="{0B77BB82-DAE8-E148-8EF0-C43605627511}" type="datetimeFigureOut">
              <a:rPr lang="en-US" smtClean="0"/>
              <a:t>8/27/2026</a:t>
            </a:fld>
            <a:endParaRPr lang="en-US"/>
          </a:p>
        </p:txBody>
      </p:sp>
      <p:sp>
        <p:nvSpPr>
          <p:cNvPr id="3" name="Espaço Reservado para Rodapé 2">
            <a:extLst>
              <a:ext uri="{FF2B5EF4-FFF2-40B4-BE49-F238E27FC236}">
                <a16:creationId xmlns:a16="http://schemas.microsoft.com/office/drawing/2014/main" id="{0CDE3CB8-DDA1-EE6F-92A1-F11633B60CC5}"/>
              </a:ext>
            </a:extLst>
          </p:cNvPr>
          <p:cNvSpPr>
            <a:spLocks noGrp="1"/>
          </p:cNvSpPr>
          <p:nvPr>
            <p:ph type="ftr" sz="quarter" idx="11"/>
          </p:nvPr>
        </p:nvSpPr>
        <p:spPr/>
        <p:txBody>
          <a:bodyPr/>
          <a:lstStyle/>
          <a:p>
            <a:endParaRPr lang="en-US"/>
          </a:p>
        </p:txBody>
      </p:sp>
      <p:sp>
        <p:nvSpPr>
          <p:cNvPr id="4" name="Espaço Reservado para Número de Slide 3">
            <a:extLst>
              <a:ext uri="{FF2B5EF4-FFF2-40B4-BE49-F238E27FC236}">
                <a16:creationId xmlns:a16="http://schemas.microsoft.com/office/drawing/2014/main" id="{DC9506C4-8559-A638-A387-8577999132EB}"/>
              </a:ext>
            </a:extLst>
          </p:cNvPr>
          <p:cNvSpPr>
            <a:spLocks noGrp="1"/>
          </p:cNvSpPr>
          <p:nvPr>
            <p:ph type="sldNum" sz="quarter" idx="12"/>
          </p:nvPr>
        </p:nvSpPr>
        <p:spPr/>
        <p:txBody>
          <a:bodyPr/>
          <a:lstStyle/>
          <a:p>
            <a:fld id="{FE96229A-F62F-9D45-AE92-99AD8848AB81}" type="slidenum">
              <a:rPr lang="en-US" smtClean="0"/>
              <a:t>‹#›</a:t>
            </a:fld>
            <a:endParaRPr lang="en-US"/>
          </a:p>
        </p:txBody>
      </p:sp>
    </p:spTree>
    <p:extLst>
      <p:ext uri="{BB962C8B-B14F-4D97-AF65-F5344CB8AC3E}">
        <p14:creationId xmlns:p14="http://schemas.microsoft.com/office/powerpoint/2010/main" val="276775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6565818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tx1"/>
                </a:solidFill>
              </a:rPr>
              <a:t>Peptides </a:t>
            </a:r>
            <a:r>
              <a:rPr lang="en-US" sz="950" b="0" spc="10" dirty="0">
                <a:solidFill>
                  <a:schemeClr val="tx1"/>
                </a:solidFill>
              </a:rPr>
              <a:t>| Pharma-inspired skincare</a:t>
            </a: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Tree>
    <p:extLst>
      <p:ext uri="{BB962C8B-B14F-4D97-AF65-F5344CB8AC3E}">
        <p14:creationId xmlns:p14="http://schemas.microsoft.com/office/powerpoint/2010/main" val="19571942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0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4" name="Text Placeholder 2">
            <a:extLst>
              <a:ext uri="{FF2B5EF4-FFF2-40B4-BE49-F238E27FC236}">
                <a16:creationId xmlns:a16="http://schemas.microsoft.com/office/drawing/2014/main" id="{FBD446CA-D143-AFB3-D998-30B8886CF0B2}"/>
              </a:ext>
            </a:extLst>
          </p:cNvPr>
          <p:cNvSpPr>
            <a:spLocks noGrp="1"/>
          </p:cNvSpPr>
          <p:nvPr>
            <p:ph type="body" idx="34" hasCustomPrompt="1"/>
          </p:nvPr>
        </p:nvSpPr>
        <p:spPr>
          <a:xfrm>
            <a:off x="302401" y="4102837"/>
            <a:ext cx="2694745"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13" name="Text Placeholder 2">
            <a:extLst>
              <a:ext uri="{FF2B5EF4-FFF2-40B4-BE49-F238E27FC236}">
                <a16:creationId xmlns:a16="http://schemas.microsoft.com/office/drawing/2014/main" id="{5A611ADC-4996-050D-2B87-BBCF108256B6}"/>
              </a:ext>
            </a:extLst>
          </p:cNvPr>
          <p:cNvSpPr>
            <a:spLocks noGrp="1"/>
          </p:cNvSpPr>
          <p:nvPr>
            <p:ph type="body" idx="35" hasCustomPrompt="1"/>
          </p:nvPr>
        </p:nvSpPr>
        <p:spPr>
          <a:xfrm>
            <a:off x="3264957" y="4102837"/>
            <a:ext cx="2694746"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E87F9AE3-1E8D-5366-1BBB-6A8AE907D4A4}"/>
              </a:ext>
            </a:extLst>
          </p:cNvPr>
          <p:cNvSpPr>
            <a:spLocks noGrp="1"/>
          </p:cNvSpPr>
          <p:nvPr>
            <p:ph type="body" idx="36" hasCustomPrompt="1"/>
          </p:nvPr>
        </p:nvSpPr>
        <p:spPr>
          <a:xfrm>
            <a:off x="6227518" y="4102837"/>
            <a:ext cx="2694745"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1" name="Text Placeholder 2">
            <a:extLst>
              <a:ext uri="{FF2B5EF4-FFF2-40B4-BE49-F238E27FC236}">
                <a16:creationId xmlns:a16="http://schemas.microsoft.com/office/drawing/2014/main" id="{90C6E264-1784-4394-F65D-E559DC31CBC7}"/>
              </a:ext>
            </a:extLst>
          </p:cNvPr>
          <p:cNvSpPr>
            <a:spLocks noGrp="1"/>
          </p:cNvSpPr>
          <p:nvPr>
            <p:ph type="body" idx="37" hasCustomPrompt="1"/>
          </p:nvPr>
        </p:nvSpPr>
        <p:spPr>
          <a:xfrm>
            <a:off x="9190074" y="4102837"/>
            <a:ext cx="2694746"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2" name="Text Placeholder 2">
            <a:extLst>
              <a:ext uri="{FF2B5EF4-FFF2-40B4-BE49-F238E27FC236}">
                <a16:creationId xmlns:a16="http://schemas.microsoft.com/office/drawing/2014/main" id="{F1467286-5E96-3A61-70EF-C19B2C0D40AC}"/>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23" name="Title 3">
            <a:extLst>
              <a:ext uri="{FF2B5EF4-FFF2-40B4-BE49-F238E27FC236}">
                <a16:creationId xmlns:a16="http://schemas.microsoft.com/office/drawing/2014/main" id="{77A8E64D-8555-B565-BCA5-092A7EA910FC}"/>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24" name="TextBox 23">
            <a:extLst>
              <a:ext uri="{FF2B5EF4-FFF2-40B4-BE49-F238E27FC236}">
                <a16:creationId xmlns:a16="http://schemas.microsoft.com/office/drawing/2014/main" id="{12217152-31D5-BEEE-D108-C2DF3E3D077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3877925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6037157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908379303"/>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sv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5.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1987671418"/>
      </p:ext>
    </p:extLst>
  </p:cSld>
  <p:clrMap bg1="lt1" tx1="dk1" bg2="lt2" tx2="dk2" accent1="accent1" accent2="accent2" accent3="accent3" accent4="accent4" accent5="accent5" accent6="accent6" hlink="hlink" folHlink="folHlink"/>
  <p:sldLayoutIdLst>
    <p:sldLayoutId id="2147484384" r:id="rId1"/>
    <p:sldLayoutId id="2147484387" r:id="rId2"/>
    <p:sldLayoutId id="2147484388" r:id="rId3"/>
    <p:sldLayoutId id="2147484389" r:id="rId4"/>
    <p:sldLayoutId id="2147484391" r:id="rId5"/>
    <p:sldLayoutId id="2147484392" r:id="rId6"/>
    <p:sldLayoutId id="2147484402" r:id="rId7"/>
    <p:sldLayoutId id="2147484393" r:id="rId8"/>
    <p:sldLayoutId id="2147484394" r:id="rId9"/>
    <p:sldLayoutId id="2147484395" r:id="rId10"/>
    <p:sldLayoutId id="2147484396" r:id="rId11"/>
    <p:sldLayoutId id="2147484397" r:id="rId12"/>
    <p:sldLayoutId id="2147484398" r:id="rId13"/>
    <p:sldLayoutId id="2147484408" r:id="rId14"/>
    <p:sldLayoutId id="2147484406" r:id="rId15"/>
    <p:sldLayoutId id="2147484407" r:id="rId16"/>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458F7F-EA99-BFEA-0CFD-2C65294D18A5}"/>
              </a:ext>
            </a:extLst>
          </p:cNvPr>
          <p:cNvSpPr>
            <a:spLocks noGrp="1"/>
          </p:cNvSpPr>
          <p:nvPr>
            <p:ph type="title"/>
          </p:nvPr>
        </p:nvSpPr>
        <p:spPr>
          <a:xfrm>
            <a:off x="304800" y="226072"/>
            <a:ext cx="11582400" cy="760412"/>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1AF725E6-0AD0-F8C2-0848-43E86E252490}"/>
              </a:ext>
            </a:extLst>
          </p:cNvPr>
          <p:cNvSpPr>
            <a:spLocks noGrp="1"/>
          </p:cNvSpPr>
          <p:nvPr>
            <p:ph type="body" idx="1"/>
          </p:nvPr>
        </p:nvSpPr>
        <p:spPr>
          <a:xfrm>
            <a:off x="287338" y="1333499"/>
            <a:ext cx="11615737" cy="4803775"/>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grpSp>
        <p:nvGrpSpPr>
          <p:cNvPr id="9" name="Grid" hidden="1">
            <a:extLst>
              <a:ext uri="{FF2B5EF4-FFF2-40B4-BE49-F238E27FC236}">
                <a16:creationId xmlns:a16="http://schemas.microsoft.com/office/drawing/2014/main" id="{ED595DBB-89BE-4F00-3C34-F0E054096533}"/>
              </a:ext>
            </a:extLst>
          </p:cNvPr>
          <p:cNvGrpSpPr/>
          <p:nvPr userDrawn="1"/>
        </p:nvGrpSpPr>
        <p:grpSpPr>
          <a:xfrm>
            <a:off x="-1" y="-176609"/>
            <a:ext cx="12192039" cy="113077"/>
            <a:chOff x="-1" y="-176609"/>
            <a:chExt cx="12192039" cy="113077"/>
          </a:xfrm>
        </p:grpSpPr>
        <p:sp>
          <p:nvSpPr>
            <p:cNvPr id="10" name="Rectangle 9">
              <a:extLst>
                <a:ext uri="{FF2B5EF4-FFF2-40B4-BE49-F238E27FC236}">
                  <a16:creationId xmlns:a16="http://schemas.microsoft.com/office/drawing/2014/main" id="{A8774935-F24F-DB41-CB84-B5C4F415196D}"/>
                </a:ext>
              </a:extLst>
            </p:cNvPr>
            <p:cNvSpPr/>
            <p:nvPr userDrawn="1"/>
          </p:nvSpPr>
          <p:spPr>
            <a:xfrm flipV="1">
              <a:off x="4199618"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1" name="Rectangle 10">
              <a:extLst>
                <a:ext uri="{FF2B5EF4-FFF2-40B4-BE49-F238E27FC236}">
                  <a16:creationId xmlns:a16="http://schemas.microsoft.com/office/drawing/2014/main" id="{E22A7A23-9066-9A2F-12BA-64219710B808}"/>
                </a:ext>
              </a:extLst>
            </p:cNvPr>
            <p:cNvSpPr/>
            <p:nvPr userDrawn="1"/>
          </p:nvSpPr>
          <p:spPr>
            <a:xfrm flipV="1">
              <a:off x="7812426"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2" name="Rectangle 11">
              <a:extLst>
                <a:ext uri="{FF2B5EF4-FFF2-40B4-BE49-F238E27FC236}">
                  <a16:creationId xmlns:a16="http://schemas.microsoft.com/office/drawing/2014/main" id="{159EC9EA-CC50-93FD-E35C-9039E6BF63FA}"/>
                </a:ext>
              </a:extLst>
            </p:cNvPr>
            <p:cNvSpPr/>
            <p:nvPr userDrawn="1"/>
          </p:nvSpPr>
          <p:spPr>
            <a:xfrm flipV="1">
              <a:off x="3296416"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3" name="Rectangle 12">
              <a:extLst>
                <a:ext uri="{FF2B5EF4-FFF2-40B4-BE49-F238E27FC236}">
                  <a16:creationId xmlns:a16="http://schemas.microsoft.com/office/drawing/2014/main" id="{1555253B-C8B9-B213-0549-C2CABE83767A}"/>
                </a:ext>
              </a:extLst>
            </p:cNvPr>
            <p:cNvSpPr/>
            <p:nvPr userDrawn="1"/>
          </p:nvSpPr>
          <p:spPr>
            <a:xfrm flipV="1">
              <a:off x="2393214"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4" name="Rectangle 13">
              <a:extLst>
                <a:ext uri="{FF2B5EF4-FFF2-40B4-BE49-F238E27FC236}">
                  <a16:creationId xmlns:a16="http://schemas.microsoft.com/office/drawing/2014/main" id="{E853E685-AFB0-3808-02C0-41443FB78C4F}"/>
                </a:ext>
              </a:extLst>
            </p:cNvPr>
            <p:cNvSpPr/>
            <p:nvPr userDrawn="1"/>
          </p:nvSpPr>
          <p:spPr>
            <a:xfrm flipV="1">
              <a:off x="149001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5" name="Rectangle 14">
              <a:extLst>
                <a:ext uri="{FF2B5EF4-FFF2-40B4-BE49-F238E27FC236}">
                  <a16:creationId xmlns:a16="http://schemas.microsoft.com/office/drawing/2014/main" id="{0839E96B-AA98-8740-AD85-F44E2A1506CA}"/>
                </a:ext>
              </a:extLst>
            </p:cNvPr>
            <p:cNvSpPr/>
            <p:nvPr userDrawn="1"/>
          </p:nvSpPr>
          <p:spPr>
            <a:xfrm flipV="1">
              <a:off x="-1" y="-174106"/>
              <a:ext cx="766764"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6" name="Rectangle 15">
              <a:extLst>
                <a:ext uri="{FF2B5EF4-FFF2-40B4-BE49-F238E27FC236}">
                  <a16:creationId xmlns:a16="http://schemas.microsoft.com/office/drawing/2014/main" id="{0435EF18-40B9-9508-592E-825ACDB0B0E2}"/>
                </a:ext>
              </a:extLst>
            </p:cNvPr>
            <p:cNvSpPr/>
            <p:nvPr userDrawn="1"/>
          </p:nvSpPr>
          <p:spPr>
            <a:xfrm flipV="1">
              <a:off x="5102820"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7" name="Rectangle 16">
              <a:extLst>
                <a:ext uri="{FF2B5EF4-FFF2-40B4-BE49-F238E27FC236}">
                  <a16:creationId xmlns:a16="http://schemas.microsoft.com/office/drawing/2014/main" id="{EBF907C7-C78D-3E5D-9D4C-B25DC042006E}"/>
                </a:ext>
              </a:extLst>
            </p:cNvPr>
            <p:cNvSpPr/>
            <p:nvPr userDrawn="1"/>
          </p:nvSpPr>
          <p:spPr>
            <a:xfrm flipV="1">
              <a:off x="600602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8" name="Rectangle 17">
              <a:extLst>
                <a:ext uri="{FF2B5EF4-FFF2-40B4-BE49-F238E27FC236}">
                  <a16:creationId xmlns:a16="http://schemas.microsoft.com/office/drawing/2014/main" id="{EDF38D4F-DEA9-83FD-CC53-E7CDFD726285}"/>
                </a:ext>
              </a:extLst>
            </p:cNvPr>
            <p:cNvSpPr/>
            <p:nvPr userDrawn="1"/>
          </p:nvSpPr>
          <p:spPr>
            <a:xfrm flipV="1">
              <a:off x="6909224"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9" name="Rectangle 18">
              <a:extLst>
                <a:ext uri="{FF2B5EF4-FFF2-40B4-BE49-F238E27FC236}">
                  <a16:creationId xmlns:a16="http://schemas.microsoft.com/office/drawing/2014/main" id="{5CAFE754-46E1-3D64-8D7D-FDFADE6C600C}"/>
                </a:ext>
              </a:extLst>
            </p:cNvPr>
            <p:cNvSpPr/>
            <p:nvPr userDrawn="1"/>
          </p:nvSpPr>
          <p:spPr>
            <a:xfrm flipV="1">
              <a:off x="8715628"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0" name="Rectangle 19">
              <a:extLst>
                <a:ext uri="{FF2B5EF4-FFF2-40B4-BE49-F238E27FC236}">
                  <a16:creationId xmlns:a16="http://schemas.microsoft.com/office/drawing/2014/main" id="{EF90E372-E36D-0D7B-A3EF-779A78A71F8F}"/>
                </a:ext>
              </a:extLst>
            </p:cNvPr>
            <p:cNvSpPr/>
            <p:nvPr userDrawn="1"/>
          </p:nvSpPr>
          <p:spPr>
            <a:xfrm flipV="1">
              <a:off x="9618830"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1" name="Rectangle 20">
              <a:extLst>
                <a:ext uri="{FF2B5EF4-FFF2-40B4-BE49-F238E27FC236}">
                  <a16:creationId xmlns:a16="http://schemas.microsoft.com/office/drawing/2014/main" id="{D6277D9C-E3A1-CA8B-4D2E-2D9B083A5095}"/>
                </a:ext>
              </a:extLst>
            </p:cNvPr>
            <p:cNvSpPr/>
            <p:nvPr userDrawn="1"/>
          </p:nvSpPr>
          <p:spPr>
            <a:xfrm flipV="1">
              <a:off x="1052203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2" name="Rectangle 21">
              <a:extLst>
                <a:ext uri="{FF2B5EF4-FFF2-40B4-BE49-F238E27FC236}">
                  <a16:creationId xmlns:a16="http://schemas.microsoft.com/office/drawing/2014/main" id="{5BA81F11-1656-D5A3-5479-A9B8032D2617}"/>
                </a:ext>
              </a:extLst>
            </p:cNvPr>
            <p:cNvSpPr/>
            <p:nvPr userDrawn="1"/>
          </p:nvSpPr>
          <p:spPr>
            <a:xfrm flipV="1">
              <a:off x="11425238" y="-176609"/>
              <a:ext cx="766800"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grpSp>
      <p:sp>
        <p:nvSpPr>
          <p:cNvPr id="7" name="Date Placeholder 6">
            <a:extLst>
              <a:ext uri="{FF2B5EF4-FFF2-40B4-BE49-F238E27FC236}">
                <a16:creationId xmlns:a16="http://schemas.microsoft.com/office/drawing/2014/main" id="{5EC04096-5500-549A-C1BA-0D8D27DDCB8D}"/>
              </a:ext>
            </a:extLst>
          </p:cNvPr>
          <p:cNvSpPr>
            <a:spLocks noGrp="1"/>
          </p:cNvSpPr>
          <p:nvPr>
            <p:ph type="dt" sz="half" idx="2"/>
          </p:nvPr>
        </p:nvSpPr>
        <p:spPr>
          <a:xfrm>
            <a:off x="612423" y="6344833"/>
            <a:ext cx="825385" cy="250435"/>
          </a:xfrm>
          <a:prstGeom prst="rect">
            <a:avLst/>
          </a:prstGeom>
        </p:spPr>
        <p:txBody>
          <a:bodyPr vert="horz" lIns="0" tIns="0" rIns="0" bIns="0" rtlCol="0" anchor="b" anchorCtr="0"/>
          <a:lstStyle>
            <a:lvl1pPr algn="l" rtl="0">
              <a:defRPr sz="1100">
                <a:solidFill>
                  <a:schemeClr val="tx1"/>
                </a:solidFill>
                <a:latin typeface="+mn-lt"/>
              </a:defRPr>
            </a:lvl1pPr>
          </a:lstStyle>
          <a:p>
            <a:fld id="{610D81AE-3FFA-454B-AB03-6775C7EE4593}" type="datetime1">
              <a:rPr lang="en-GB" smtClean="0"/>
              <a:t>27/08/2026</a:t>
            </a:fld>
            <a:endParaRPr lang="en-GB"/>
          </a:p>
        </p:txBody>
      </p:sp>
      <p:sp>
        <p:nvSpPr>
          <p:cNvPr id="8" name="Footer Placeholder 7">
            <a:extLst>
              <a:ext uri="{FF2B5EF4-FFF2-40B4-BE49-F238E27FC236}">
                <a16:creationId xmlns:a16="http://schemas.microsoft.com/office/drawing/2014/main" id="{3E95050C-13EE-865B-9A6E-B253F880B9FB}"/>
              </a:ext>
            </a:extLst>
          </p:cNvPr>
          <p:cNvSpPr>
            <a:spLocks noGrp="1"/>
          </p:cNvSpPr>
          <p:nvPr>
            <p:ph type="ftr" sz="quarter" idx="3"/>
          </p:nvPr>
        </p:nvSpPr>
        <p:spPr>
          <a:xfrm>
            <a:off x="1480317" y="6344833"/>
            <a:ext cx="2520000" cy="250435"/>
          </a:xfrm>
          <a:prstGeom prst="rect">
            <a:avLst/>
          </a:prstGeom>
        </p:spPr>
        <p:txBody>
          <a:bodyPr vert="horz" lIns="0" tIns="0" rIns="0" bIns="0" rtlCol="0" anchor="b" anchorCtr="0"/>
          <a:lstStyle>
            <a:lvl1pPr algn="l" rtl="0">
              <a:defRPr sz="1100">
                <a:solidFill>
                  <a:schemeClr val="tx1"/>
                </a:solidFill>
                <a:latin typeface="+mn-lt"/>
              </a:defRPr>
            </a:lvl1pPr>
          </a:lstStyle>
          <a:p>
            <a:r>
              <a:rPr lang="en-GB"/>
              <a:t>Presentation title here</a:t>
            </a:r>
          </a:p>
        </p:txBody>
      </p:sp>
      <p:sp>
        <p:nvSpPr>
          <p:cNvPr id="23" name="Slide Number Placeholder 22">
            <a:extLst>
              <a:ext uri="{FF2B5EF4-FFF2-40B4-BE49-F238E27FC236}">
                <a16:creationId xmlns:a16="http://schemas.microsoft.com/office/drawing/2014/main" id="{3A061A18-B8FD-D518-ECBD-295B25CDA5C5}"/>
              </a:ext>
            </a:extLst>
          </p:cNvPr>
          <p:cNvSpPr>
            <a:spLocks noGrp="1"/>
          </p:cNvSpPr>
          <p:nvPr>
            <p:ph type="sldNum" sz="quarter" idx="4"/>
          </p:nvPr>
        </p:nvSpPr>
        <p:spPr>
          <a:xfrm>
            <a:off x="287338" y="6341658"/>
            <a:ext cx="282577" cy="250435"/>
          </a:xfrm>
          <a:prstGeom prst="rect">
            <a:avLst/>
          </a:prstGeom>
        </p:spPr>
        <p:txBody>
          <a:bodyPr vert="horz" lIns="0" tIns="0" rIns="0" bIns="0" rtlCol="0" anchor="b" anchorCtr="0"/>
          <a:lstStyle>
            <a:lvl1pPr algn="l" rtl="0">
              <a:defRPr sz="1100" b="1">
                <a:solidFill>
                  <a:schemeClr val="tx1"/>
                </a:solidFill>
                <a:latin typeface="+mn-lt"/>
              </a:defRPr>
            </a:lvl1pPr>
          </a:lstStyle>
          <a:p>
            <a:fld id="{56623215-878B-410F-8416-5E233E3123E8}" type="slidenum">
              <a:rPr lang="en-GB" smtClean="0"/>
              <a:pPr/>
              <a:t>‹#›</a:t>
            </a:fld>
            <a:r>
              <a:rPr lang="en-GB"/>
              <a:t> –</a:t>
            </a:r>
          </a:p>
        </p:txBody>
      </p:sp>
      <p:pic>
        <p:nvPicPr>
          <p:cNvPr id="25" name="Picture 24" descr="A black background with a black square&#10;&#10;Description automatically generated with medium confidence">
            <a:extLst>
              <a:ext uri="{FF2B5EF4-FFF2-40B4-BE49-F238E27FC236}">
                <a16:creationId xmlns:a16="http://schemas.microsoft.com/office/drawing/2014/main" id="{14DA9A1A-557E-3EF2-AD54-29C4969578F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16005" y="6207920"/>
            <a:ext cx="2520000" cy="486937"/>
          </a:xfrm>
          <a:prstGeom prst="rect">
            <a:avLst/>
          </a:prstGeom>
        </p:spPr>
      </p:pic>
    </p:spTree>
    <p:extLst>
      <p:ext uri="{BB962C8B-B14F-4D97-AF65-F5344CB8AC3E}">
        <p14:creationId xmlns:p14="http://schemas.microsoft.com/office/powerpoint/2010/main" val="2667006290"/>
      </p:ext>
    </p:extLst>
  </p:cSld>
  <p:clrMap bg1="lt1" tx1="dk1" bg2="lt2" tx2="dk2" accent1="accent1" accent2="accent2" accent3="accent3" accent4="accent4" accent5="accent5" accent6="accent6" hlink="hlink" folHlink="folHlink"/>
  <p:sldLayoutIdLst>
    <p:sldLayoutId id="2147484573" r:id="rId1"/>
  </p:sldLayoutIdLst>
  <p:hf hdr="0" ftr="0"/>
  <p:txStyles>
    <p:titleStyle>
      <a:lvl1pPr algn="ctr" defTabSz="914400" rtl="0" eaLnBrk="1" latinLnBrk="0" hangingPunct="1">
        <a:lnSpc>
          <a:spcPct val="90000"/>
        </a:lnSpc>
        <a:spcBef>
          <a:spcPct val="0"/>
        </a:spcBef>
        <a:buNone/>
        <a:defRPr sz="3000" b="0" kern="1200">
          <a:solidFill>
            <a:schemeClr val="tx2"/>
          </a:solidFill>
          <a:latin typeface="+mj-lt"/>
          <a:ea typeface="+mj-ea"/>
          <a:cs typeface="+mj-cs"/>
        </a:defRPr>
      </a:lvl1pPr>
    </p:titleStyle>
    <p:bodyStyle>
      <a:lvl1pPr marL="0" indent="0" algn="l" defTabSz="914400" rtl="0" eaLnBrk="1" latinLnBrk="0" hangingPunct="1">
        <a:lnSpc>
          <a:spcPct val="105000"/>
        </a:lnSpc>
        <a:spcBef>
          <a:spcPts val="0"/>
        </a:spcBef>
        <a:buFont typeface="Arial" panose="020B0604020202020204" pitchFamily="34" charset="0"/>
        <a:buNone/>
        <a:defRPr sz="1100" b="1" kern="1200">
          <a:solidFill>
            <a:schemeClr val="tx1"/>
          </a:solidFill>
          <a:latin typeface="+mj-lt"/>
          <a:ea typeface="+mn-ea"/>
          <a:cs typeface="+mn-cs"/>
        </a:defRPr>
      </a:lvl1pPr>
      <a:lvl2pPr marL="0" indent="0" algn="l" defTabSz="914400" rtl="0" eaLnBrk="1" latinLnBrk="0" hangingPunct="1">
        <a:lnSpc>
          <a:spcPct val="105000"/>
        </a:lnSpc>
        <a:spcBef>
          <a:spcPts val="0"/>
        </a:spcBef>
        <a:buFont typeface="Arial" panose="020B0604020202020204" pitchFamily="34" charset="0"/>
        <a:buNone/>
        <a:defRPr sz="1100" kern="1200">
          <a:solidFill>
            <a:schemeClr val="tx1"/>
          </a:solidFill>
          <a:latin typeface="+mn-lt"/>
          <a:ea typeface="+mn-ea"/>
          <a:cs typeface="+mn-cs"/>
        </a:defRPr>
      </a:lvl2pPr>
      <a:lvl3pPr marL="182563"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3pPr>
      <a:lvl4pPr marL="358775" indent="-17621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4pPr>
      <a:lvl5pPr marL="541338"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000" b="1" kern="1200">
          <a:solidFill>
            <a:schemeClr val="tx1"/>
          </a:solidFill>
          <a:latin typeface="+mj-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000" kern="1200">
          <a:solidFill>
            <a:schemeClr val="tx1"/>
          </a:solidFill>
          <a:latin typeface="+mn-lt"/>
          <a:ea typeface="+mn-ea"/>
          <a:cs typeface="+mn-cs"/>
        </a:defRPr>
      </a:lvl7pPr>
      <a:lvl8pPr marL="138113" indent="-138113"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8pPr>
      <a:lvl9pPr marL="271463" indent="-123825"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181">
          <p15:clr>
            <a:srgbClr val="F26B43"/>
          </p15:clr>
        </p15:guide>
        <p15:guide id="4" pos="687">
          <p15:clr>
            <a:srgbClr val="F26B43"/>
          </p15:clr>
        </p15:guide>
        <p15:guide id="5" pos="800">
          <p15:clr>
            <a:srgbClr val="F26B43"/>
          </p15:clr>
        </p15:guide>
        <p15:guide id="6" pos="1306">
          <p15:clr>
            <a:srgbClr val="F26B43"/>
          </p15:clr>
        </p15:guide>
        <p15:guide id="7" pos="1419">
          <p15:clr>
            <a:srgbClr val="F26B43"/>
          </p15:clr>
        </p15:guide>
        <p15:guide id="8" pos="1925">
          <p15:clr>
            <a:srgbClr val="F26B43"/>
          </p15:clr>
        </p15:guide>
        <p15:guide id="9" pos="2039">
          <p15:clr>
            <a:srgbClr val="F26B43"/>
          </p15:clr>
        </p15:guide>
        <p15:guide id="10" pos="2544">
          <p15:clr>
            <a:srgbClr val="F26B43"/>
          </p15:clr>
        </p15:guide>
        <p15:guide id="11" pos="2658">
          <p15:clr>
            <a:srgbClr val="F26B43"/>
          </p15:clr>
        </p15:guide>
        <p15:guide id="12" pos="3164">
          <p15:clr>
            <a:srgbClr val="F26B43"/>
          </p15:clr>
        </p15:guide>
        <p15:guide id="13" pos="3277">
          <p15:clr>
            <a:srgbClr val="F26B43"/>
          </p15:clr>
        </p15:guide>
        <p15:guide id="14" pos="3783">
          <p15:clr>
            <a:srgbClr val="F26B43"/>
          </p15:clr>
        </p15:guide>
        <p15:guide id="15" pos="3896">
          <p15:clr>
            <a:srgbClr val="F26B43"/>
          </p15:clr>
        </p15:guide>
        <p15:guide id="16" pos="4402">
          <p15:clr>
            <a:srgbClr val="F26B43"/>
          </p15:clr>
        </p15:guide>
        <p15:guide id="17" pos="4515">
          <p15:clr>
            <a:srgbClr val="F26B43"/>
          </p15:clr>
        </p15:guide>
        <p15:guide id="18" pos="5021">
          <p15:clr>
            <a:srgbClr val="F26B43"/>
          </p15:clr>
        </p15:guide>
        <p15:guide id="19" pos="5135">
          <p15:clr>
            <a:srgbClr val="F26B43"/>
          </p15:clr>
        </p15:guide>
        <p15:guide id="20" pos="5640">
          <p15:clr>
            <a:srgbClr val="F26B43"/>
          </p15:clr>
        </p15:guide>
        <p15:guide id="21" pos="5754">
          <p15:clr>
            <a:srgbClr val="F26B43"/>
          </p15:clr>
        </p15:guide>
        <p15:guide id="22" pos="6260">
          <p15:clr>
            <a:srgbClr val="F26B43"/>
          </p15:clr>
        </p15:guide>
        <p15:guide id="23" pos="6373">
          <p15:clr>
            <a:srgbClr val="F26B43"/>
          </p15:clr>
        </p15:guide>
        <p15:guide id="24" pos="6879">
          <p15:clr>
            <a:srgbClr val="F26B43"/>
          </p15:clr>
        </p15:guide>
        <p15:guide id="25" pos="6992">
          <p15:clr>
            <a:srgbClr val="F26B43"/>
          </p15:clr>
        </p15:guide>
        <p15:guide id="26" pos="7498">
          <p15:clr>
            <a:srgbClr val="F26B43"/>
          </p15:clr>
        </p15:guide>
        <p15:guide id="27" orient="horz">
          <p15:clr>
            <a:srgbClr val="F26B43"/>
          </p15:clr>
        </p15:guide>
        <p15:guide id="28" orient="horz" pos="4320">
          <p15:clr>
            <a:srgbClr val="F26B43"/>
          </p15:clr>
        </p15:guide>
        <p15:guide id="29" orient="horz" pos="142">
          <p15:clr>
            <a:srgbClr val="F26B43"/>
          </p15:clr>
        </p15:guide>
        <p15:guide id="30" orient="horz" pos="3866">
          <p15:clr>
            <a:srgbClr val="F26B43"/>
          </p15:clr>
        </p15:guide>
        <p15:guide id="31" orient="horz" pos="4124">
          <p15:clr>
            <a:srgbClr val="F26B43"/>
          </p15:clr>
        </p15:guide>
        <p15:guide id="32" orient="horz" pos="83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4E364F-6309-02C0-D392-25DD9C5A18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H"/>
          </a:p>
        </p:txBody>
      </p:sp>
      <p:sp>
        <p:nvSpPr>
          <p:cNvPr id="3" name="Text Placeholder 2">
            <a:extLst>
              <a:ext uri="{FF2B5EF4-FFF2-40B4-BE49-F238E27FC236}">
                <a16:creationId xmlns:a16="http://schemas.microsoft.com/office/drawing/2014/main" id="{4539D722-FF63-A4D2-0A37-4F501B8EFC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47F0049C-660F-AF79-29BA-02817E1FD7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5DB022-3516-4EB9-BFE6-3EF35920622B}" type="datetimeFigureOut">
              <a:rPr lang="en-CH" smtClean="0"/>
              <a:t>27/08/2026</a:t>
            </a:fld>
            <a:endParaRPr lang="en-CH"/>
          </a:p>
        </p:txBody>
      </p:sp>
      <p:sp>
        <p:nvSpPr>
          <p:cNvPr id="5" name="Footer Placeholder 4">
            <a:extLst>
              <a:ext uri="{FF2B5EF4-FFF2-40B4-BE49-F238E27FC236}">
                <a16:creationId xmlns:a16="http://schemas.microsoft.com/office/drawing/2014/main" id="{CFDE6982-6BFB-B2DB-B89A-9FBE1598F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Slide Number Placeholder 5">
            <a:extLst>
              <a:ext uri="{FF2B5EF4-FFF2-40B4-BE49-F238E27FC236}">
                <a16:creationId xmlns:a16="http://schemas.microsoft.com/office/drawing/2014/main" id="{15118784-8102-8AC4-7269-A40AA06489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27497B-0EBB-4B76-A5EA-7779C446EB6A}" type="slidenum">
              <a:rPr lang="en-CH" smtClean="0"/>
              <a:t>‹#›</a:t>
            </a:fld>
            <a:endParaRPr lang="en-CH"/>
          </a:p>
        </p:txBody>
      </p:sp>
    </p:spTree>
    <p:extLst>
      <p:ext uri="{BB962C8B-B14F-4D97-AF65-F5344CB8AC3E}">
        <p14:creationId xmlns:p14="http://schemas.microsoft.com/office/powerpoint/2010/main" val="4291010354"/>
      </p:ext>
    </p:extLst>
  </p:cSld>
  <p:clrMap bg1="lt1" tx1="dk1" bg2="lt2" tx2="dk2" accent1="accent1" accent2="accent2" accent3="accent3" accent4="accent4" accent5="accent5" accent6="accent6" hlink="hlink" folHlink="folHlink"/>
  <p:sldLayoutIdLst>
    <p:sldLayoutId id="21474845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560D3BF-9A5C-CEE5-6088-F5DCD9C5E7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a:p>
        </p:txBody>
      </p:sp>
      <p:sp>
        <p:nvSpPr>
          <p:cNvPr id="3" name="Espaço Reservado para Texto 2">
            <a:extLst>
              <a:ext uri="{FF2B5EF4-FFF2-40B4-BE49-F238E27FC236}">
                <a16:creationId xmlns:a16="http://schemas.microsoft.com/office/drawing/2014/main" id="{F0DCDDCF-9AB4-1577-3948-40532EDAEA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a:extLst>
              <a:ext uri="{FF2B5EF4-FFF2-40B4-BE49-F238E27FC236}">
                <a16:creationId xmlns:a16="http://schemas.microsoft.com/office/drawing/2014/main" id="{7952CEA6-7AFC-205C-CC6C-FF27907FB8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DM Sans 14pt" pitchFamily="2" charset="77"/>
              </a:defRPr>
            </a:lvl1pPr>
          </a:lstStyle>
          <a:p>
            <a:fld id="{0B77BB82-DAE8-E148-8EF0-C43605627511}" type="datetimeFigureOut">
              <a:rPr lang="en-US" smtClean="0"/>
              <a:pPr/>
              <a:t>8/27/2026</a:t>
            </a:fld>
            <a:endParaRPr lang="en-US"/>
          </a:p>
        </p:txBody>
      </p:sp>
      <p:sp>
        <p:nvSpPr>
          <p:cNvPr id="5" name="Espaço Reservado para Rodapé 4">
            <a:extLst>
              <a:ext uri="{FF2B5EF4-FFF2-40B4-BE49-F238E27FC236}">
                <a16:creationId xmlns:a16="http://schemas.microsoft.com/office/drawing/2014/main" id="{330ADF9E-9261-7C2B-BFF4-2D286022B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DM Sans 14pt" pitchFamily="2" charset="77"/>
              </a:defRPr>
            </a:lvl1pPr>
          </a:lstStyle>
          <a:p>
            <a:endParaRPr lang="en-US"/>
          </a:p>
        </p:txBody>
      </p:sp>
      <p:sp>
        <p:nvSpPr>
          <p:cNvPr id="6" name="Espaço Reservado para Número de Slide 5">
            <a:extLst>
              <a:ext uri="{FF2B5EF4-FFF2-40B4-BE49-F238E27FC236}">
                <a16:creationId xmlns:a16="http://schemas.microsoft.com/office/drawing/2014/main" id="{4D50B976-E497-2A9F-F42B-F5D599BED0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DM Sans 14pt" pitchFamily="2" charset="77"/>
              </a:defRPr>
            </a:lvl1pPr>
          </a:lstStyle>
          <a:p>
            <a:fld id="{FE96229A-F62F-9D45-AE92-99AD8848AB81}" type="slidenum">
              <a:rPr lang="en-US" smtClean="0"/>
              <a:pPr/>
              <a:t>‹#›</a:t>
            </a:fld>
            <a:endParaRPr lang="en-US"/>
          </a:p>
        </p:txBody>
      </p:sp>
    </p:spTree>
    <p:extLst>
      <p:ext uri="{BB962C8B-B14F-4D97-AF65-F5344CB8AC3E}">
        <p14:creationId xmlns:p14="http://schemas.microsoft.com/office/powerpoint/2010/main" val="2446200321"/>
      </p:ext>
    </p:extLst>
  </p:cSld>
  <p:clrMap bg1="lt1" tx1="dk1" bg2="lt2" tx2="dk2" accent1="accent1" accent2="accent2" accent3="accent3" accent4="accent4" accent5="accent5" accent6="accent6" hlink="hlink" folHlink="folHlink"/>
  <p:sldLayoutIdLst>
    <p:sldLayoutId id="2147484599" r:id="rId1"/>
    <p:sldLayoutId id="2147484600" r:id="rId2"/>
    <p:sldLayoutId id="2147484605" r:id="rId3"/>
  </p:sldLayoutIdLst>
  <p:txStyles>
    <p:titleStyle>
      <a:lvl1pPr algn="l" defTabSz="914400" rtl="0" eaLnBrk="1" latinLnBrk="0" hangingPunct="1">
        <a:lnSpc>
          <a:spcPct val="90000"/>
        </a:lnSpc>
        <a:spcBef>
          <a:spcPct val="0"/>
        </a:spcBef>
        <a:buNone/>
        <a:defRPr sz="4400" b="0" i="0" kern="1200">
          <a:solidFill>
            <a:schemeClr val="tx1"/>
          </a:solidFill>
          <a:latin typeface="DM Sans 14p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DM Sans 14p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DM Sans 14p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DM Sans 14p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14p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14p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860659607"/>
      </p:ext>
    </p:extLst>
  </p:cSld>
  <p:clrMap bg1="lt1" tx1="dk1" bg2="lt2" tx2="dk2" accent1="accent1" accent2="accent2" accent3="accent3" accent4="accent4" accent5="accent5" accent6="accent6" hlink="hlink" folHlink="folHlink"/>
  <p:sldLayoutIdLst>
    <p:sldLayoutId id="2147484628" r:id="rId1"/>
    <p:sldLayoutId id="2147484629" r:id="rId2"/>
    <p:sldLayoutId id="2147484630" r:id="rId3"/>
    <p:sldLayoutId id="2147484631" r:id="rId4"/>
    <p:sldLayoutId id="2147484632" r:id="rId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chart" Target="../charts/chart1.xml"/><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svg"/><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sv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6.png"/><Relationship Id="rId7" Type="http://schemas.openxmlformats.org/officeDocument/2006/relationships/image" Target="../media/image39.sv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38.svg"/><Relationship Id="rId5" Type="http://schemas.openxmlformats.org/officeDocument/2006/relationships/image" Target="../media/image37.svg"/><Relationship Id="rId4" Type="http://schemas.microsoft.com/office/2007/relationships/hdphoto" Target="../media/hdphoto1.wdp"/><Relationship Id="rId9" Type="http://schemas.openxmlformats.org/officeDocument/2006/relationships/image" Target="../media/image41.svg"/></Relationships>
</file>

<file path=ppt/slides/_rels/slide1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4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1.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56.svg"/><Relationship Id="rId5" Type="http://schemas.openxmlformats.org/officeDocument/2006/relationships/image" Target="../media/image55.jpeg"/><Relationship Id="rId4" Type="http://schemas.openxmlformats.org/officeDocument/2006/relationships/image" Target="../media/image54.jpeg"/></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4.xml"/><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6.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jpeg"/></Relationships>
</file>

<file path=ppt/slides/_rels/slide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68.svg"/></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70.png"/><Relationship Id="rId7" Type="http://schemas.openxmlformats.org/officeDocument/2006/relationships/image" Target="../media/image72.jpeg"/><Relationship Id="rId2" Type="http://schemas.openxmlformats.org/officeDocument/2006/relationships/image" Target="../media/image69.png"/><Relationship Id="rId1" Type="http://schemas.openxmlformats.org/officeDocument/2006/relationships/slideLayout" Target="../slideLayouts/slideLayout8.xml"/><Relationship Id="rId6" Type="http://schemas.microsoft.com/office/2007/relationships/hdphoto" Target="../media/hdphoto4.wdp"/><Relationship Id="rId5" Type="http://schemas.openxmlformats.org/officeDocument/2006/relationships/image" Target="../media/image71.png"/><Relationship Id="rId4" Type="http://schemas.microsoft.com/office/2007/relationships/hdphoto" Target="../media/hdphoto3.wdp"/></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6.xml.rels><?xml version="1.0" encoding="UTF-8" standalone="yes"?>
<Relationships xmlns="http://schemas.openxmlformats.org/package/2006/relationships"><Relationship Id="rId8" Type="http://schemas.openxmlformats.org/officeDocument/2006/relationships/chart" Target="../charts/chart7.xml"/><Relationship Id="rId13" Type="http://schemas.openxmlformats.org/officeDocument/2006/relationships/image" Target="../media/image85.svg"/><Relationship Id="rId3" Type="http://schemas.openxmlformats.org/officeDocument/2006/relationships/image" Target="../media/image79.jpeg"/><Relationship Id="rId7" Type="http://schemas.openxmlformats.org/officeDocument/2006/relationships/chart" Target="../charts/chart6.xml"/><Relationship Id="rId12" Type="http://schemas.openxmlformats.org/officeDocument/2006/relationships/image" Target="../media/image84.svg"/><Relationship Id="rId2" Type="http://schemas.openxmlformats.org/officeDocument/2006/relationships/notesSlide" Target="../notesSlides/notesSlide19.xml"/><Relationship Id="rId16" Type="http://schemas.openxmlformats.org/officeDocument/2006/relationships/image" Target="../media/image86.svg"/><Relationship Id="rId1" Type="http://schemas.openxmlformats.org/officeDocument/2006/relationships/slideLayout" Target="../slideLayouts/slideLayout15.xml"/><Relationship Id="rId6" Type="http://schemas.openxmlformats.org/officeDocument/2006/relationships/chart" Target="../charts/chart5.xml"/><Relationship Id="rId11" Type="http://schemas.openxmlformats.org/officeDocument/2006/relationships/image" Target="../media/image83.svg"/><Relationship Id="rId5" Type="http://schemas.openxmlformats.org/officeDocument/2006/relationships/image" Target="../media/image81.jpeg"/><Relationship Id="rId15" Type="http://schemas.openxmlformats.org/officeDocument/2006/relationships/chart" Target="../charts/chart10.xml"/><Relationship Id="rId10" Type="http://schemas.openxmlformats.org/officeDocument/2006/relationships/image" Target="../media/image82.svg"/><Relationship Id="rId4" Type="http://schemas.openxmlformats.org/officeDocument/2006/relationships/image" Target="../media/image80.jpeg"/><Relationship Id="rId9" Type="http://schemas.openxmlformats.org/officeDocument/2006/relationships/chart" Target="../charts/chart8.xml"/><Relationship Id="rId14" Type="http://schemas.openxmlformats.org/officeDocument/2006/relationships/chart" Target="../charts/chart9.xml"/></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svg"/><Relationship Id="rId1" Type="http://schemas.openxmlformats.org/officeDocument/2006/relationships/slideLayout" Target="../slideLayouts/slideLayout6.xml"/><Relationship Id="rId6" Type="http://schemas.openxmlformats.org/officeDocument/2006/relationships/image" Target="../media/image91.svg"/><Relationship Id="rId5" Type="http://schemas.openxmlformats.org/officeDocument/2006/relationships/image" Target="../media/image90.svg"/><Relationship Id="rId4" Type="http://schemas.openxmlformats.org/officeDocument/2006/relationships/image" Target="../media/image89.svg"/></Relationships>
</file>

<file path=ppt/slides/_rels/slide3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94.jpeg"/><Relationship Id="rId4" Type="http://schemas.openxmlformats.org/officeDocument/2006/relationships/image" Target="../media/image93.jpeg"/></Relationships>
</file>

<file path=ppt/slides/_rels/slide4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95.jpeg"/></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chart" Target="../charts/chart13.xml"/></Relationships>
</file>

<file path=ppt/slides/_rels/slide42.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4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102.jpeg"/></Relationships>
</file>

<file path=ppt/slides/_rels/slide4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chart" Target="../charts/chart14.xml"/><Relationship Id="rId4" Type="http://schemas.openxmlformats.org/officeDocument/2006/relationships/image" Target="../media/image104.jpeg"/></Relationships>
</file>

<file path=ppt/slides/_rels/slide45.xml.rels><?xml version="1.0" encoding="UTF-8" standalone="yes"?>
<Relationships xmlns="http://schemas.openxmlformats.org/package/2006/relationships"><Relationship Id="rId3" Type="http://schemas.openxmlformats.org/officeDocument/2006/relationships/image" Target="../media/image105.svg"/><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106.png"/><Relationship Id="rId5" Type="http://schemas.openxmlformats.org/officeDocument/2006/relationships/chart" Target="../charts/chart17.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chart" Target="../charts/chart18.xm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4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67.jpeg"/><Relationship Id="rId1" Type="http://schemas.openxmlformats.org/officeDocument/2006/relationships/slideLayout" Target="../slideLayouts/slideLayout6.xml"/><Relationship Id="rId6" Type="http://schemas.openxmlformats.org/officeDocument/2006/relationships/image" Target="../media/image111.png"/><Relationship Id="rId5" Type="http://schemas.openxmlformats.org/officeDocument/2006/relationships/image" Target="../media/image113.jpeg"/><Relationship Id="rId4" Type="http://schemas.openxmlformats.org/officeDocument/2006/relationships/image" Target="../media/image112.jpeg"/></Relationships>
</file>

<file path=ppt/slides/_rels/slide5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image" Target="../media/image114.svg"/><Relationship Id="rId5" Type="http://schemas.openxmlformats.org/officeDocument/2006/relationships/image" Target="../media/image55.jpeg"/><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3" Type="http://schemas.openxmlformats.org/officeDocument/2006/relationships/image" Target="../media/image116.svg"/><Relationship Id="rId7" Type="http://schemas.openxmlformats.org/officeDocument/2006/relationships/image" Target="../media/image120.svg"/><Relationship Id="rId2" Type="http://schemas.openxmlformats.org/officeDocument/2006/relationships/image" Target="../media/image115.svg"/><Relationship Id="rId1" Type="http://schemas.openxmlformats.org/officeDocument/2006/relationships/slideLayout" Target="../slideLayouts/slideLayout15.xml"/><Relationship Id="rId6" Type="http://schemas.openxmlformats.org/officeDocument/2006/relationships/image" Target="../media/image119.svg"/><Relationship Id="rId5" Type="http://schemas.openxmlformats.org/officeDocument/2006/relationships/image" Target="../media/image118.svg"/><Relationship Id="rId4" Type="http://schemas.openxmlformats.org/officeDocument/2006/relationships/image" Target="../media/image117.svg"/></Relationships>
</file>

<file path=ppt/slides/_rels/slide52.xml.rels><?xml version="1.0" encoding="UTF-8" standalone="yes"?>
<Relationships xmlns="http://schemas.openxmlformats.org/package/2006/relationships"><Relationship Id="rId2" Type="http://schemas.openxmlformats.org/officeDocument/2006/relationships/image" Target="../media/image121.sv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image" Target="../media/image122.pn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125.svg"/><Relationship Id="rId7" Type="http://schemas.openxmlformats.org/officeDocument/2006/relationships/image" Target="../media/image129.svg"/><Relationship Id="rId2" Type="http://schemas.openxmlformats.org/officeDocument/2006/relationships/image" Target="../media/image124.png"/><Relationship Id="rId1" Type="http://schemas.openxmlformats.org/officeDocument/2006/relationships/slideLayout" Target="../slideLayouts/slideLayout19.xml"/><Relationship Id="rId6" Type="http://schemas.openxmlformats.org/officeDocument/2006/relationships/image" Target="../media/image128.svg"/><Relationship Id="rId11" Type="http://schemas.openxmlformats.org/officeDocument/2006/relationships/image" Target="../media/image133.png"/><Relationship Id="rId5" Type="http://schemas.openxmlformats.org/officeDocument/2006/relationships/image" Target="../media/image127.svg"/><Relationship Id="rId10" Type="http://schemas.openxmlformats.org/officeDocument/2006/relationships/image" Target="../media/image132.png"/><Relationship Id="rId4" Type="http://schemas.openxmlformats.org/officeDocument/2006/relationships/image" Target="../media/image126.svg"/><Relationship Id="rId9" Type="http://schemas.openxmlformats.org/officeDocument/2006/relationships/image" Target="../media/image131.png"/></Relationships>
</file>

<file path=ppt/slides/_rels/slide55.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image" Target="../media/image134.png"/><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35.png"/><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png"/><Relationship Id="rId1" Type="http://schemas.openxmlformats.org/officeDocument/2006/relationships/slideLayout" Target="../slideLayouts/slideLayout21.xml"/><Relationship Id="rId5" Type="http://schemas.openxmlformats.org/officeDocument/2006/relationships/image" Target="../media/image138.png"/><Relationship Id="rId4" Type="http://schemas.openxmlformats.org/officeDocument/2006/relationships/image" Target="../media/image121.svg"/></Relationships>
</file>

<file path=ppt/slides/_rels/slide58.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39.png"/><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1.xml"/><Relationship Id="rId5" Type="http://schemas.openxmlformats.org/officeDocument/2006/relationships/image" Target="../media/image121.svg"/><Relationship Id="rId4" Type="http://schemas.openxmlformats.org/officeDocument/2006/relationships/image" Target="../media/image142.jpeg"/></Relationships>
</file>

<file path=ppt/slides/_rels/slide6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slideLayout" Target="../slideLayouts/slideLayout20.xml"/><Relationship Id="rId4" Type="http://schemas.openxmlformats.org/officeDocument/2006/relationships/image" Target="../media/image145.jpeg"/></Relationships>
</file>

<file path=ppt/slides/_rels/slide61.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46.png"/><Relationship Id="rId1" Type="http://schemas.openxmlformats.org/officeDocument/2006/relationships/slideLayout" Target="../slideLayouts/slideLayout21.xml"/></Relationships>
</file>

<file path=ppt/slides/_rels/slide6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1.xml"/><Relationship Id="rId5" Type="http://schemas.openxmlformats.org/officeDocument/2006/relationships/image" Target="../media/image121.svg"/><Relationship Id="rId4" Type="http://schemas.openxmlformats.org/officeDocument/2006/relationships/image" Target="../media/image149.jpeg"/></Relationships>
</file>

<file path=ppt/slides/_rels/slide63.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20.xml"/><Relationship Id="rId4" Type="http://schemas.openxmlformats.org/officeDocument/2006/relationships/image" Target="../media/image152.jpeg"/></Relationships>
</file>

<file path=ppt/slides/_rels/slide64.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1.xml"/><Relationship Id="rId4" Type="http://schemas.openxmlformats.org/officeDocument/2006/relationships/image" Target="../media/image155.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descr="A close-up of a person&#10;&#10;AI-generated content may be incorrect.">
            <a:extLst>
              <a:ext uri="{FF2B5EF4-FFF2-40B4-BE49-F238E27FC236}">
                <a16:creationId xmlns:a16="http://schemas.microsoft.com/office/drawing/2014/main" id="{5AE64389-A5D3-DE96-B2FF-8A4E617A0A4B}"/>
              </a:ext>
            </a:extLst>
          </p:cNvPr>
          <p:cNvPicPr>
            <a:picLocks noGrp="1" noChangeAspect="1"/>
          </p:cNvPicPr>
          <p:nvPr>
            <p:ph type="pic" sz="quarter" idx="25"/>
          </p:nvPr>
        </p:nvPicPr>
        <p:blipFill>
          <a:blip r:embed="rId2"/>
          <a:srcRect/>
          <a:stretch>
            <a:fillRect/>
          </a:stretch>
        </p:blipFill>
        <p:spPr/>
      </p:pic>
      <p:cxnSp>
        <p:nvCxnSpPr>
          <p:cNvPr id="2" name="Straight Connector 1">
            <a:extLst>
              <a:ext uri="{FF2B5EF4-FFF2-40B4-BE49-F238E27FC236}">
                <a16:creationId xmlns:a16="http://schemas.microsoft.com/office/drawing/2014/main" id="{5238C63A-8401-2691-2033-18C5C1CC466D}"/>
              </a:ext>
            </a:extLst>
          </p:cNvPr>
          <p:cNvCxnSpPr/>
          <p:nvPr/>
        </p:nvCxnSpPr>
        <p:spPr>
          <a:xfrm>
            <a:off x="2255520" y="2214880"/>
            <a:ext cx="10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8B8A5C5-6A88-FAF1-972A-D1AE7C28ADD5}"/>
              </a:ext>
            </a:extLst>
          </p:cNvPr>
          <p:cNvSpPr txBox="1"/>
          <p:nvPr/>
        </p:nvSpPr>
        <p:spPr>
          <a:xfrm>
            <a:off x="184934" y="5876818"/>
            <a:ext cx="1356189" cy="261610"/>
          </a:xfrm>
          <a:prstGeom prst="rect">
            <a:avLst/>
          </a:prstGeom>
          <a:noFill/>
        </p:spPr>
        <p:txBody>
          <a:bodyPr wrap="square" rtlCol="0">
            <a:spAutoFit/>
          </a:bodyPr>
          <a:lstStyle/>
          <a:p>
            <a:r>
              <a:rPr lang="en-US" sz="1100">
                <a:solidFill>
                  <a:schemeClr val="bg1"/>
                </a:solidFill>
              </a:rPr>
              <a:t>08.2026</a:t>
            </a:r>
            <a:endParaRPr lang="en-CH" sz="1100" dirty="0">
              <a:solidFill>
                <a:schemeClr val="bg1"/>
              </a:solidFill>
            </a:endParaRPr>
          </a:p>
        </p:txBody>
      </p:sp>
    </p:spTree>
    <p:extLst>
      <p:ext uri="{BB962C8B-B14F-4D97-AF65-F5344CB8AC3E}">
        <p14:creationId xmlns:p14="http://schemas.microsoft.com/office/powerpoint/2010/main" val="437384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9359478-832B-1242-AE62-C63F849D2ED9}"/>
              </a:ext>
            </a:extLst>
          </p:cNvPr>
          <p:cNvSpPr>
            <a:spLocks noGrp="1"/>
          </p:cNvSpPr>
          <p:nvPr>
            <p:ph type="body" sz="quarter" idx="24"/>
          </p:nvPr>
        </p:nvSpPr>
        <p:spPr>
          <a:xfrm>
            <a:off x="0" y="1913079"/>
            <a:ext cx="737419" cy="478387"/>
          </a:xfrm>
          <a:solidFill>
            <a:srgbClr val="B3978F"/>
          </a:solidFill>
        </p:spPr>
        <p:txBody>
          <a:bodyPr wrap="square" lIns="302400" tIns="72000" rIns="180000" bIns="36000" anchor="ctr" anchorCtr="0">
            <a:spAutoFit/>
          </a:bodyPr>
          <a:lstStyle/>
          <a:p>
            <a:pPr algn="ctr"/>
            <a:r>
              <a:rPr lang="en-US" sz="2400"/>
              <a:t>2</a:t>
            </a:r>
          </a:p>
        </p:txBody>
      </p:sp>
      <p:sp>
        <p:nvSpPr>
          <p:cNvPr id="4" name="Text Placeholder 3">
            <a:extLst>
              <a:ext uri="{FF2B5EF4-FFF2-40B4-BE49-F238E27FC236}">
                <a16:creationId xmlns:a16="http://schemas.microsoft.com/office/drawing/2014/main" id="{4CBE5701-6DF3-6048-B224-B90C59FB055A}"/>
              </a:ext>
            </a:extLst>
          </p:cNvPr>
          <p:cNvSpPr>
            <a:spLocks noGrp="1"/>
          </p:cNvSpPr>
          <p:nvPr>
            <p:ph type="body" idx="11"/>
          </p:nvPr>
        </p:nvSpPr>
        <p:spPr>
          <a:xfrm>
            <a:off x="2" y="1269909"/>
            <a:ext cx="737419" cy="446327"/>
          </a:xfrm>
          <a:solidFill>
            <a:srgbClr val="CCBCB8"/>
          </a:solidFill>
        </p:spPr>
        <p:txBody>
          <a:bodyPr wrap="square" lIns="302400" tIns="72000" rIns="180000" bIns="36000" anchor="ctr" anchorCtr="0">
            <a:spAutoFit/>
          </a:bodyPr>
          <a:lstStyle/>
          <a:p>
            <a:pPr algn="ctr"/>
            <a:r>
              <a:rPr lang="en-US" sz="2400">
                <a:solidFill>
                  <a:schemeClr val="tx1"/>
                </a:solidFill>
              </a:rPr>
              <a:t>1</a:t>
            </a:r>
          </a:p>
        </p:txBody>
      </p:sp>
      <p:sp>
        <p:nvSpPr>
          <p:cNvPr id="19" name="Text Placeholder 4">
            <a:extLst>
              <a:ext uri="{FF2B5EF4-FFF2-40B4-BE49-F238E27FC236}">
                <a16:creationId xmlns:a16="http://schemas.microsoft.com/office/drawing/2014/main" id="{0D90E1E5-00C0-2EFC-4500-DC519B2E21CC}"/>
              </a:ext>
            </a:extLst>
          </p:cNvPr>
          <p:cNvSpPr txBox="1">
            <a:spLocks/>
          </p:cNvSpPr>
          <p:nvPr/>
        </p:nvSpPr>
        <p:spPr>
          <a:xfrm>
            <a:off x="0" y="3210325"/>
            <a:ext cx="737419" cy="478387"/>
          </a:xfrm>
          <a:prstGeom prst="rect">
            <a:avLst/>
          </a:prstGeom>
          <a:solidFill>
            <a:schemeClr val="tx2"/>
          </a:solidFill>
        </p:spPr>
        <p:txBody>
          <a:bodyPr wrap="square" lIns="302400" tIns="72000" rIns="180000" bIns="36000" anchor="ctr"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2400">
                <a:solidFill>
                  <a:schemeClr val="bg1"/>
                </a:solidFill>
              </a:rPr>
              <a:t>4</a:t>
            </a:r>
          </a:p>
        </p:txBody>
      </p:sp>
      <p:sp>
        <p:nvSpPr>
          <p:cNvPr id="20" name="Text Placeholder 3">
            <a:extLst>
              <a:ext uri="{FF2B5EF4-FFF2-40B4-BE49-F238E27FC236}">
                <a16:creationId xmlns:a16="http://schemas.microsoft.com/office/drawing/2014/main" id="{E54386E2-A2EC-31D6-FCC4-487BBDD9F7C0}"/>
              </a:ext>
            </a:extLst>
          </p:cNvPr>
          <p:cNvSpPr txBox="1">
            <a:spLocks/>
          </p:cNvSpPr>
          <p:nvPr/>
        </p:nvSpPr>
        <p:spPr>
          <a:xfrm>
            <a:off x="2" y="2599886"/>
            <a:ext cx="737419" cy="446327"/>
          </a:xfrm>
          <a:prstGeom prst="rect">
            <a:avLst/>
          </a:prstGeom>
          <a:solidFill>
            <a:srgbClr val="897974"/>
          </a:solidFill>
        </p:spPr>
        <p:txBody>
          <a:bodyPr wrap="square" lIns="302400" tIns="72000" rIns="180000" bIns="36000" anchor="ctr" anchorCtr="0">
            <a:sp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a:solidFill>
                  <a:schemeClr val="bg1"/>
                </a:solidFill>
              </a:rPr>
              <a:t>3</a:t>
            </a:r>
          </a:p>
        </p:txBody>
      </p:sp>
      <p:sp>
        <p:nvSpPr>
          <p:cNvPr id="21" name="Text Placeholder 4">
            <a:extLst>
              <a:ext uri="{FF2B5EF4-FFF2-40B4-BE49-F238E27FC236}">
                <a16:creationId xmlns:a16="http://schemas.microsoft.com/office/drawing/2014/main" id="{B6DE3C86-9204-1FEA-0AC1-246E79373262}"/>
              </a:ext>
            </a:extLst>
          </p:cNvPr>
          <p:cNvSpPr txBox="1">
            <a:spLocks/>
          </p:cNvSpPr>
          <p:nvPr/>
        </p:nvSpPr>
        <p:spPr>
          <a:xfrm>
            <a:off x="0" y="4449189"/>
            <a:ext cx="737419" cy="478387"/>
          </a:xfrm>
          <a:prstGeom prst="rect">
            <a:avLst/>
          </a:prstGeom>
          <a:solidFill>
            <a:srgbClr val="B3978F"/>
          </a:solidFill>
        </p:spPr>
        <p:txBody>
          <a:bodyPr wrap="square" lIns="302400" tIns="72000" rIns="180000" bIns="36000" anchor="ctr"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2400"/>
              <a:t>6</a:t>
            </a:r>
          </a:p>
        </p:txBody>
      </p:sp>
      <p:sp>
        <p:nvSpPr>
          <p:cNvPr id="22" name="Text Placeholder 3">
            <a:extLst>
              <a:ext uri="{FF2B5EF4-FFF2-40B4-BE49-F238E27FC236}">
                <a16:creationId xmlns:a16="http://schemas.microsoft.com/office/drawing/2014/main" id="{78594876-3DDB-CE53-BDFE-99C6C84FC61E}"/>
              </a:ext>
            </a:extLst>
          </p:cNvPr>
          <p:cNvSpPr txBox="1">
            <a:spLocks/>
          </p:cNvSpPr>
          <p:nvPr/>
        </p:nvSpPr>
        <p:spPr>
          <a:xfrm>
            <a:off x="2" y="3838750"/>
            <a:ext cx="737419" cy="446327"/>
          </a:xfrm>
          <a:prstGeom prst="rect">
            <a:avLst/>
          </a:prstGeom>
          <a:solidFill>
            <a:srgbClr val="CCBCB8"/>
          </a:solidFill>
        </p:spPr>
        <p:txBody>
          <a:bodyPr wrap="square" lIns="302400" tIns="72000" rIns="180000" bIns="36000" anchor="ctr" anchorCtr="0">
            <a:sp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a:solidFill>
                  <a:schemeClr val="tx1"/>
                </a:solidFill>
              </a:rPr>
              <a:t>5</a:t>
            </a:r>
          </a:p>
        </p:txBody>
      </p:sp>
      <p:sp>
        <p:nvSpPr>
          <p:cNvPr id="23" name="Text Placeholder 4">
            <a:extLst>
              <a:ext uri="{FF2B5EF4-FFF2-40B4-BE49-F238E27FC236}">
                <a16:creationId xmlns:a16="http://schemas.microsoft.com/office/drawing/2014/main" id="{71979CF0-6313-5A92-D248-43E2355C14D8}"/>
              </a:ext>
            </a:extLst>
          </p:cNvPr>
          <p:cNvSpPr txBox="1">
            <a:spLocks/>
          </p:cNvSpPr>
          <p:nvPr/>
        </p:nvSpPr>
        <p:spPr>
          <a:xfrm>
            <a:off x="0" y="5088286"/>
            <a:ext cx="737419" cy="478387"/>
          </a:xfrm>
          <a:prstGeom prst="rect">
            <a:avLst/>
          </a:prstGeom>
          <a:solidFill>
            <a:srgbClr val="897974"/>
          </a:solidFill>
        </p:spPr>
        <p:txBody>
          <a:bodyPr wrap="square" lIns="302400" tIns="72000" rIns="180000" bIns="36000" anchor="ctr"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2400">
                <a:solidFill>
                  <a:schemeClr val="bg1"/>
                </a:solidFill>
              </a:rPr>
              <a:t>7</a:t>
            </a:r>
          </a:p>
        </p:txBody>
      </p:sp>
      <p:sp>
        <p:nvSpPr>
          <p:cNvPr id="3" name="Title 2">
            <a:extLst>
              <a:ext uri="{FF2B5EF4-FFF2-40B4-BE49-F238E27FC236}">
                <a16:creationId xmlns:a16="http://schemas.microsoft.com/office/drawing/2014/main" id="{242986CD-0448-A526-961E-E60A367895A0}"/>
              </a:ext>
            </a:extLst>
          </p:cNvPr>
          <p:cNvSpPr>
            <a:spLocks noGrp="1"/>
          </p:cNvSpPr>
          <p:nvPr>
            <p:ph type="title"/>
          </p:nvPr>
        </p:nvSpPr>
        <p:spPr/>
        <p:txBody>
          <a:bodyPr/>
          <a:lstStyle/>
          <a:p>
            <a:r>
              <a:rPr lang="en-US"/>
              <a:t>Agenda</a:t>
            </a:r>
          </a:p>
        </p:txBody>
      </p:sp>
      <p:sp>
        <p:nvSpPr>
          <p:cNvPr id="28" name="Slide Number Placeholder 5">
            <a:extLst>
              <a:ext uri="{FF2B5EF4-FFF2-40B4-BE49-F238E27FC236}">
                <a16:creationId xmlns:a16="http://schemas.microsoft.com/office/drawing/2014/main" id="{1D96813A-9667-3990-2E78-4865328D46B5}"/>
              </a:ext>
            </a:extLst>
          </p:cNvPr>
          <p:cNvSpPr>
            <a:spLocks noGrp="1"/>
          </p:cNvSpPr>
          <p:nvPr>
            <p:ph type="sldNum" sz="quarter" idx="10"/>
          </p:nvPr>
        </p:nvSpPr>
        <p:spPr/>
        <p:txBody>
          <a:bodyPr/>
          <a:lstStyle/>
          <a:p>
            <a:fld id="{5BA3E189-2F3A-42E5-B572-3520703B6186}" type="slidenum">
              <a:rPr lang="en-GB" smtClean="0"/>
              <a:t>2</a:t>
            </a:fld>
            <a:endParaRPr lang="en-GB"/>
          </a:p>
        </p:txBody>
      </p:sp>
      <p:sp>
        <p:nvSpPr>
          <p:cNvPr id="8" name="Text Placeholder 7">
            <a:extLst>
              <a:ext uri="{FF2B5EF4-FFF2-40B4-BE49-F238E27FC236}">
                <a16:creationId xmlns:a16="http://schemas.microsoft.com/office/drawing/2014/main" id="{3ABE688C-F800-FE4C-806B-35B295B0137B}"/>
              </a:ext>
            </a:extLst>
          </p:cNvPr>
          <p:cNvSpPr>
            <a:spLocks noGrp="1"/>
          </p:cNvSpPr>
          <p:nvPr>
            <p:ph type="body" sz="quarter" idx="4294967295"/>
          </p:nvPr>
        </p:nvSpPr>
        <p:spPr>
          <a:xfrm>
            <a:off x="846722" y="1728413"/>
            <a:ext cx="6874878" cy="847718"/>
          </a:xfrm>
          <a:prstGeom prst="rect">
            <a:avLst/>
          </a:prstGeom>
        </p:spPr>
        <p:txBody>
          <a:bodyPr wrap="square" tIns="72000" bIns="36000" anchor="ctr" anchorCtr="0">
            <a:spAutoFit/>
          </a:bodyPr>
          <a:lstStyle/>
          <a:p>
            <a:r>
              <a:rPr lang="en-US" sz="2400"/>
              <a:t>Collagen: the foundation </a:t>
            </a:r>
            <a:br>
              <a:rPr lang="en-US" sz="2400"/>
            </a:br>
            <a:r>
              <a:rPr lang="en-US" sz="2400"/>
              <a:t>of healthy-looking skin</a:t>
            </a:r>
          </a:p>
        </p:txBody>
      </p:sp>
      <p:sp>
        <p:nvSpPr>
          <p:cNvPr id="9" name="Text Placeholder 8">
            <a:extLst>
              <a:ext uri="{FF2B5EF4-FFF2-40B4-BE49-F238E27FC236}">
                <a16:creationId xmlns:a16="http://schemas.microsoft.com/office/drawing/2014/main" id="{F0A94758-4467-5040-9A58-38E8F91B12BF}"/>
              </a:ext>
            </a:extLst>
          </p:cNvPr>
          <p:cNvSpPr>
            <a:spLocks noGrp="1"/>
          </p:cNvSpPr>
          <p:nvPr>
            <p:ph type="body" sz="quarter" idx="4294967295"/>
          </p:nvPr>
        </p:nvSpPr>
        <p:spPr>
          <a:xfrm>
            <a:off x="846722" y="2596887"/>
            <a:ext cx="5032641" cy="478387"/>
          </a:xfrm>
          <a:prstGeom prst="rect">
            <a:avLst/>
          </a:prstGeom>
        </p:spPr>
        <p:txBody>
          <a:bodyPr wrap="square" tIns="72000" bIns="36000" anchor="ctr" anchorCtr="0">
            <a:spAutoFit/>
          </a:bodyPr>
          <a:lstStyle/>
          <a:p>
            <a:r>
              <a:rPr lang="en-US" sz="2400"/>
              <a:t>Introducing SYN®-COLL CB</a:t>
            </a:r>
          </a:p>
        </p:txBody>
      </p:sp>
      <p:sp>
        <p:nvSpPr>
          <p:cNvPr id="13" name="Text Placeholder 12">
            <a:extLst>
              <a:ext uri="{FF2B5EF4-FFF2-40B4-BE49-F238E27FC236}">
                <a16:creationId xmlns:a16="http://schemas.microsoft.com/office/drawing/2014/main" id="{16E50AD6-2A70-8C4B-A7C0-DFC41C273779}"/>
              </a:ext>
            </a:extLst>
          </p:cNvPr>
          <p:cNvSpPr>
            <a:spLocks noGrp="1"/>
          </p:cNvSpPr>
          <p:nvPr>
            <p:ph type="body" sz="quarter" idx="4294967295"/>
          </p:nvPr>
        </p:nvSpPr>
        <p:spPr>
          <a:xfrm>
            <a:off x="846722" y="3219736"/>
            <a:ext cx="5032641" cy="478387"/>
          </a:xfrm>
          <a:prstGeom prst="rect">
            <a:avLst/>
          </a:prstGeom>
        </p:spPr>
        <p:txBody>
          <a:bodyPr wrap="square" tIns="72000" bIns="36000" anchor="ctr" anchorCtr="0">
            <a:spAutoFit/>
          </a:bodyPr>
          <a:lstStyle/>
          <a:p>
            <a:r>
              <a:rPr lang="en-US" sz="2400"/>
              <a:t>The science behind the tripeptide</a:t>
            </a:r>
          </a:p>
        </p:txBody>
      </p:sp>
      <p:sp>
        <p:nvSpPr>
          <p:cNvPr id="15" name="Text Placeholder 14">
            <a:extLst>
              <a:ext uri="{FF2B5EF4-FFF2-40B4-BE49-F238E27FC236}">
                <a16:creationId xmlns:a16="http://schemas.microsoft.com/office/drawing/2014/main" id="{C20682A2-D9A5-B641-858D-3B285A362BD2}"/>
              </a:ext>
            </a:extLst>
          </p:cNvPr>
          <p:cNvSpPr>
            <a:spLocks noGrp="1"/>
          </p:cNvSpPr>
          <p:nvPr>
            <p:ph type="body" sz="quarter" idx="4294967295"/>
          </p:nvPr>
        </p:nvSpPr>
        <p:spPr>
          <a:xfrm>
            <a:off x="846722" y="3842585"/>
            <a:ext cx="5032641" cy="478387"/>
          </a:xfrm>
          <a:prstGeom prst="rect">
            <a:avLst/>
          </a:prstGeom>
        </p:spPr>
        <p:txBody>
          <a:bodyPr wrap="square" tIns="72000" bIns="36000" anchor="ctr" anchorCtr="0">
            <a:spAutoFit/>
          </a:bodyPr>
          <a:lstStyle/>
          <a:p>
            <a:r>
              <a:rPr lang="en-US" sz="2400"/>
              <a:t>SYN®-COLL CB </a:t>
            </a:r>
            <a:r>
              <a:rPr lang="en-US" sz="2400" i="1"/>
              <a:t>in vitro </a:t>
            </a:r>
            <a:r>
              <a:rPr lang="en-US" sz="2400"/>
              <a:t>efficacy</a:t>
            </a:r>
          </a:p>
        </p:txBody>
      </p:sp>
      <p:sp>
        <p:nvSpPr>
          <p:cNvPr id="29" name="Text Placeholder 14">
            <a:extLst>
              <a:ext uri="{FF2B5EF4-FFF2-40B4-BE49-F238E27FC236}">
                <a16:creationId xmlns:a16="http://schemas.microsoft.com/office/drawing/2014/main" id="{2947E909-40B2-B84F-A28C-457D6CE5CF44}"/>
              </a:ext>
            </a:extLst>
          </p:cNvPr>
          <p:cNvSpPr>
            <a:spLocks noGrp="1"/>
          </p:cNvSpPr>
          <p:nvPr>
            <p:ph type="body" sz="quarter" idx="4294967295"/>
          </p:nvPr>
        </p:nvSpPr>
        <p:spPr>
          <a:xfrm>
            <a:off x="846722" y="4465434"/>
            <a:ext cx="5032641" cy="478387"/>
          </a:xfrm>
          <a:prstGeom prst="rect">
            <a:avLst/>
          </a:prstGeom>
        </p:spPr>
        <p:txBody>
          <a:bodyPr wrap="square" tIns="72000" bIns="36000" anchor="ctr" anchorCtr="0">
            <a:spAutoFit/>
          </a:bodyPr>
          <a:lstStyle/>
          <a:p>
            <a:r>
              <a:rPr lang="en-US" sz="2400"/>
              <a:t>SYN®-COLL CB </a:t>
            </a:r>
            <a:r>
              <a:rPr lang="en-US" sz="2400" i="1"/>
              <a:t>in vivo </a:t>
            </a:r>
            <a:r>
              <a:rPr lang="en-US" sz="2400"/>
              <a:t>efficacy </a:t>
            </a:r>
          </a:p>
        </p:txBody>
      </p:sp>
      <p:sp>
        <p:nvSpPr>
          <p:cNvPr id="30" name="Text Placeholder 29">
            <a:extLst>
              <a:ext uri="{FF2B5EF4-FFF2-40B4-BE49-F238E27FC236}">
                <a16:creationId xmlns:a16="http://schemas.microsoft.com/office/drawing/2014/main" id="{51EAF84E-0B47-0648-A0CE-B2B7081B0018}"/>
              </a:ext>
            </a:extLst>
          </p:cNvPr>
          <p:cNvSpPr>
            <a:spLocks noGrp="1"/>
          </p:cNvSpPr>
          <p:nvPr>
            <p:ph type="body" sz="quarter" idx="4294967295"/>
          </p:nvPr>
        </p:nvSpPr>
        <p:spPr>
          <a:xfrm>
            <a:off x="846722" y="5088286"/>
            <a:ext cx="5032641" cy="478387"/>
          </a:xfrm>
          <a:prstGeom prst="rect">
            <a:avLst/>
          </a:prstGeom>
        </p:spPr>
        <p:txBody>
          <a:bodyPr wrap="square" tIns="72000" bIns="36000" anchor="ctr" anchorCtr="0">
            <a:spAutoFit/>
          </a:bodyPr>
          <a:lstStyle/>
          <a:p>
            <a:r>
              <a:rPr lang="en-US" sz="2400"/>
              <a:t>SYN®-COLL CB product summary</a:t>
            </a:r>
          </a:p>
        </p:txBody>
      </p:sp>
      <p:sp>
        <p:nvSpPr>
          <p:cNvPr id="16" name="Text Placeholder 7">
            <a:extLst>
              <a:ext uri="{FF2B5EF4-FFF2-40B4-BE49-F238E27FC236}">
                <a16:creationId xmlns:a16="http://schemas.microsoft.com/office/drawing/2014/main" id="{A244EFDB-A9B1-0B8A-CC38-9F22880B7261}"/>
              </a:ext>
            </a:extLst>
          </p:cNvPr>
          <p:cNvSpPr txBox="1">
            <a:spLocks/>
          </p:cNvSpPr>
          <p:nvPr/>
        </p:nvSpPr>
        <p:spPr>
          <a:xfrm>
            <a:off x="846722" y="1269909"/>
            <a:ext cx="5032641" cy="478387"/>
          </a:xfrm>
          <a:prstGeom prst="rect">
            <a:avLst/>
          </a:prstGeom>
        </p:spPr>
        <p:txBody>
          <a:bodyPr wrap="square" tIns="72000" bIns="36000"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t>The longevity era</a:t>
            </a:r>
          </a:p>
        </p:txBody>
      </p:sp>
      <p:pic>
        <p:nvPicPr>
          <p:cNvPr id="10" name="Picture Placeholder 9" descr="A close-up of a person's face&#10;&#10;AI-generated content may be incorrect.">
            <a:extLst>
              <a:ext uri="{FF2B5EF4-FFF2-40B4-BE49-F238E27FC236}">
                <a16:creationId xmlns:a16="http://schemas.microsoft.com/office/drawing/2014/main" id="{F4F55D72-4295-288C-D6F7-ACD4C7C55277}"/>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xfrm>
            <a:off x="6165742" y="2"/>
            <a:ext cx="6026259" cy="6857998"/>
          </a:xfrm>
        </p:spPr>
      </p:pic>
    </p:spTree>
    <p:extLst>
      <p:ext uri="{BB962C8B-B14F-4D97-AF65-F5344CB8AC3E}">
        <p14:creationId xmlns:p14="http://schemas.microsoft.com/office/powerpoint/2010/main" val="124471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p:txBody>
          <a:bodyPr wrap="square">
            <a:spAutoFit/>
          </a:bodyPr>
          <a:lstStyle/>
          <a:p>
            <a:r>
              <a:rPr lang="en-GB"/>
              <a:t>01</a:t>
            </a:r>
          </a:p>
        </p:txBody>
      </p:sp>
      <p:sp>
        <p:nvSpPr>
          <p:cNvPr id="3" name="Slide Number Placeholder 5">
            <a:extLst>
              <a:ext uri="{FF2B5EF4-FFF2-40B4-BE49-F238E27FC236}">
                <a16:creationId xmlns:a16="http://schemas.microsoft.com/office/drawing/2014/main" id="{68100910-8EB8-4905-4E02-C947E07A441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3</a:t>
            </a:fld>
            <a:endParaRPr lang="en-GB">
              <a:latin typeface="DM Sans" pitchFamily="2" charset="77"/>
            </a:endParaRPr>
          </a:p>
        </p:txBody>
      </p:sp>
      <p:sp>
        <p:nvSpPr>
          <p:cNvPr id="6" name="Text Placeholder 5">
            <a:extLst>
              <a:ext uri="{FF2B5EF4-FFF2-40B4-BE49-F238E27FC236}">
                <a16:creationId xmlns:a16="http://schemas.microsoft.com/office/drawing/2014/main" id="{D1F6A012-70DB-3940-A127-42B9F4D43F32}"/>
              </a:ext>
            </a:extLst>
          </p:cNvPr>
          <p:cNvSpPr>
            <a:spLocks noGrp="1"/>
          </p:cNvSpPr>
          <p:nvPr>
            <p:ph type="body" sz="quarter" idx="20"/>
          </p:nvPr>
        </p:nvSpPr>
        <p:spPr/>
        <p:txBody>
          <a:bodyPr/>
          <a:lstStyle/>
          <a:p>
            <a:r>
              <a:rPr lang="en-GB" sz="6000"/>
              <a:t>The longevity era</a:t>
            </a:r>
            <a:endParaRPr lang="en-US"/>
          </a:p>
        </p:txBody>
      </p:sp>
    </p:spTree>
    <p:extLst>
      <p:ext uri="{BB962C8B-B14F-4D97-AF65-F5344CB8AC3E}">
        <p14:creationId xmlns:p14="http://schemas.microsoft.com/office/powerpoint/2010/main" val="402945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a:extLst>
              <a:ext uri="{FF2B5EF4-FFF2-40B4-BE49-F238E27FC236}">
                <a16:creationId xmlns:a16="http://schemas.microsoft.com/office/drawing/2014/main" id="{8EA2EB8F-4D34-BABB-4147-A94065688BF2}"/>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p:blipFill>
        <p:spPr>
          <a:xfrm>
            <a:off x="8366901" y="1137508"/>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ln>
            <a:solidFill>
              <a:srgbClr val="897974"/>
            </a:solidFill>
          </a:ln>
        </p:spPr>
      </p:pic>
      <p:sp>
        <p:nvSpPr>
          <p:cNvPr id="9" name="Title 8">
            <a:extLst>
              <a:ext uri="{FF2B5EF4-FFF2-40B4-BE49-F238E27FC236}">
                <a16:creationId xmlns:a16="http://schemas.microsoft.com/office/drawing/2014/main" id="{CED382D6-DE10-3FDE-9E0C-C4055D9754F9}"/>
              </a:ext>
            </a:extLst>
          </p:cNvPr>
          <p:cNvSpPr>
            <a:spLocks noGrp="1"/>
          </p:cNvSpPr>
          <p:nvPr>
            <p:ph type="title"/>
          </p:nvPr>
        </p:nvSpPr>
        <p:spPr>
          <a:xfrm>
            <a:off x="302401" y="271920"/>
            <a:ext cx="8064500" cy="303211"/>
          </a:xfrm>
        </p:spPr>
        <p:txBody>
          <a:bodyPr/>
          <a:lstStyle/>
          <a:p>
            <a:pPr algn="l"/>
            <a:r>
              <a:rPr lang="en-US"/>
              <a:t>Approach to Skincare is evolving</a:t>
            </a:r>
          </a:p>
        </p:txBody>
      </p:sp>
      <p:sp>
        <p:nvSpPr>
          <p:cNvPr id="14" name="Text Placeholder 13">
            <a:extLst>
              <a:ext uri="{FF2B5EF4-FFF2-40B4-BE49-F238E27FC236}">
                <a16:creationId xmlns:a16="http://schemas.microsoft.com/office/drawing/2014/main" id="{09E6B615-4540-197B-0D07-55D636E122D2}"/>
              </a:ext>
            </a:extLst>
          </p:cNvPr>
          <p:cNvSpPr>
            <a:spLocks noGrp="1"/>
          </p:cNvSpPr>
          <p:nvPr>
            <p:ph type="body" sz="quarter" idx="4294967295"/>
          </p:nvPr>
        </p:nvSpPr>
        <p:spPr>
          <a:xfrm>
            <a:off x="4428332" y="4653499"/>
            <a:ext cx="3438000" cy="1001713"/>
          </a:xfrm>
        </p:spPr>
        <p:txBody>
          <a:bodyPr lIns="0" tIns="0" rIns="0" bIns="0"/>
          <a:lstStyle/>
          <a:p>
            <a:pPr marL="0" lvl="1" indent="0" algn="ctr">
              <a:lnSpc>
                <a:spcPct val="100000"/>
              </a:lnSpc>
              <a:spcBef>
                <a:spcPts val="0"/>
              </a:spcBef>
              <a:spcAft>
                <a:spcPts val="0"/>
              </a:spcAft>
              <a:buNone/>
            </a:pPr>
            <a:r>
              <a:rPr lang="en-US" sz="1500"/>
              <a:t>Today’s consumers understand that beautiful skin, starts with healthy skin. This is driving proactive engagement in skin care, seeking preventative solutions that </a:t>
            </a:r>
            <a:r>
              <a:rPr lang="en-US" sz="1500" u="sng"/>
              <a:t>empower them to age well</a:t>
            </a:r>
            <a:r>
              <a:rPr lang="en-US" sz="1500"/>
              <a:t> and thrive in their own skin.</a:t>
            </a:r>
          </a:p>
        </p:txBody>
      </p:sp>
      <p:sp>
        <p:nvSpPr>
          <p:cNvPr id="15" name="Text Placeholder 14">
            <a:extLst>
              <a:ext uri="{FF2B5EF4-FFF2-40B4-BE49-F238E27FC236}">
                <a16:creationId xmlns:a16="http://schemas.microsoft.com/office/drawing/2014/main" id="{085358CB-7F4B-FBFC-AC1C-21D0CA7206F4}"/>
              </a:ext>
            </a:extLst>
          </p:cNvPr>
          <p:cNvSpPr>
            <a:spLocks noGrp="1"/>
          </p:cNvSpPr>
          <p:nvPr>
            <p:ph type="body" sz="quarter" idx="4294967295"/>
          </p:nvPr>
        </p:nvSpPr>
        <p:spPr>
          <a:xfrm>
            <a:off x="8360767" y="4653528"/>
            <a:ext cx="3438000" cy="1001713"/>
          </a:xfrm>
        </p:spPr>
        <p:txBody>
          <a:bodyPr lIns="0" tIns="0" rIns="0" bIns="0"/>
          <a:lstStyle/>
          <a:p>
            <a:pPr marL="0" lvl="1" indent="0" algn="ctr">
              <a:lnSpc>
                <a:spcPct val="100000"/>
              </a:lnSpc>
              <a:spcBef>
                <a:spcPts val="0"/>
              </a:spcBef>
              <a:spcAft>
                <a:spcPts val="0"/>
              </a:spcAft>
              <a:buNone/>
            </a:pPr>
            <a:r>
              <a:rPr lang="en-US" sz="1500"/>
              <a:t>People seek solutions that meet the needs of different life stages and lifestyles. In an </a:t>
            </a:r>
            <a:r>
              <a:rPr lang="en-US" sz="1500" u="sng"/>
              <a:t>era of empowered individualism</a:t>
            </a:r>
            <a:r>
              <a:rPr lang="en-US" sz="1500"/>
              <a:t>, skin health is intuitively personal, and ever-changing. It’s where science meets self.</a:t>
            </a:r>
          </a:p>
        </p:txBody>
      </p:sp>
      <p:pic>
        <p:nvPicPr>
          <p:cNvPr id="37" name="Picture Placeholder 36" descr="A person with grey hair&#10;&#10;Description automatically generated">
            <a:extLst>
              <a:ext uri="{FF2B5EF4-FFF2-40B4-BE49-F238E27FC236}">
                <a16:creationId xmlns:a16="http://schemas.microsoft.com/office/drawing/2014/main" id="{297D79D2-6921-E164-4483-919CED058004}"/>
              </a:ext>
            </a:extLst>
          </p:cNvPr>
          <p:cNvPicPr>
            <a:picLocks noGrp="1" noChangeAspect="1"/>
          </p:cNvPicPr>
          <p:nvPr>
            <p:ph type="pic" sz="quarter" idx="4294967295"/>
          </p:nvPr>
        </p:nvPicPr>
        <p:blipFill>
          <a:blip r:embed="rId4" cstate="print">
            <a:extLst>
              <a:ext uri="{28A0092B-C50C-407E-A947-70E740481C1C}">
                <a14:useLocalDpi xmlns:a14="http://schemas.microsoft.com/office/drawing/2010/main"/>
              </a:ext>
            </a:extLst>
          </a:blip>
          <a:srcRect/>
          <a:stretch/>
        </p:blipFill>
        <p:spPr>
          <a:xfrm>
            <a:off x="358204" y="1137508"/>
            <a:ext cx="3409200" cy="340920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p:spPr>
      </p:pic>
      <p:pic>
        <p:nvPicPr>
          <p:cNvPr id="39" name="Picture Placeholder 38" descr="A person smiling with her eyes closed&#10;&#10;Description automatically generated">
            <a:extLst>
              <a:ext uri="{FF2B5EF4-FFF2-40B4-BE49-F238E27FC236}">
                <a16:creationId xmlns:a16="http://schemas.microsoft.com/office/drawing/2014/main" id="{183FC898-DE49-3AA1-5ACC-7101630DE155}"/>
              </a:ext>
            </a:extLst>
          </p:cNvPr>
          <p:cNvPicPr>
            <a:picLocks noGrp="1" noChangeAspect="1"/>
          </p:cNvPicPr>
          <p:nvPr>
            <p:ph type="pic" sz="quarter" idx="4294967295"/>
          </p:nvPr>
        </p:nvPicPr>
        <p:blipFill>
          <a:blip r:embed="rId5" cstate="print">
            <a:extLst>
              <a:ext uri="{28A0092B-C50C-407E-A947-70E740481C1C}">
                <a14:useLocalDpi xmlns:a14="http://schemas.microsoft.com/office/drawing/2010/main"/>
              </a:ext>
            </a:extLst>
          </a:blip>
          <a:srcRect/>
          <a:stretch/>
        </p:blipFill>
        <p:spPr>
          <a:xfrm>
            <a:off x="4391025" y="1137508"/>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p:spPr>
      </p:pic>
      <p:sp>
        <p:nvSpPr>
          <p:cNvPr id="6" name="TextBox 5">
            <a:extLst>
              <a:ext uri="{FF2B5EF4-FFF2-40B4-BE49-F238E27FC236}">
                <a16:creationId xmlns:a16="http://schemas.microsoft.com/office/drawing/2014/main" id="{95BCAE03-EE8B-B36A-2A62-3707025F2400}"/>
              </a:ext>
            </a:extLst>
          </p:cNvPr>
          <p:cNvSpPr txBox="1"/>
          <p:nvPr/>
        </p:nvSpPr>
        <p:spPr>
          <a:xfrm>
            <a:off x="358202" y="4653499"/>
            <a:ext cx="3438000" cy="1384995"/>
          </a:xfrm>
          <a:prstGeom prst="rect">
            <a:avLst/>
          </a:prstGeom>
          <a:noFill/>
        </p:spPr>
        <p:txBody>
          <a:bodyPr wrap="square" lIns="0" tIns="0" rIns="0" bIns="0">
            <a:spAutoFit/>
          </a:bodyPr>
          <a:lstStyle/>
          <a:p>
            <a:pPr marL="0" lvl="1" algn="ctr"/>
            <a:r>
              <a:rPr lang="en-US" sz="1500"/>
              <a:t>The idea of perfection is over. We see a move away from ‘augmentation’ towards ‘skin acceptance’. </a:t>
            </a:r>
            <a:r>
              <a:rPr lang="en-US" sz="1500" u="sng"/>
              <a:t>Healthy-looking skin is now the ambition </a:t>
            </a:r>
            <a:r>
              <a:rPr lang="en-US" sz="1500"/>
              <a:t>- heralding a diversion from wrinkle reduction and anti-aging.</a:t>
            </a:r>
          </a:p>
        </p:txBody>
      </p:sp>
      <p:sp>
        <p:nvSpPr>
          <p:cNvPr id="17" name="Rectangle 16">
            <a:extLst>
              <a:ext uri="{FF2B5EF4-FFF2-40B4-BE49-F238E27FC236}">
                <a16:creationId xmlns:a16="http://schemas.microsoft.com/office/drawing/2014/main" id="{79936147-C605-D866-3705-AFB935FCA92C}"/>
              </a:ext>
            </a:extLst>
          </p:cNvPr>
          <p:cNvSpPr/>
          <p:nvPr/>
        </p:nvSpPr>
        <p:spPr>
          <a:xfrm rot="1800000">
            <a:off x="4296000" y="1042483"/>
            <a:ext cx="3600000" cy="3600000"/>
          </a:xfrm>
          <a:prstGeom prst="rect">
            <a:avLst/>
          </a:prstGeom>
          <a:noFill/>
        </p:spPr>
        <p:txBody>
          <a:bodyPr wrap="none" lIns="91440" tIns="45720" rIns="91440" bIns="45720">
            <a:prstTxWarp prst="textArchUp">
              <a:avLst>
                <a:gd name="adj" fmla="val 5556844"/>
              </a:avLst>
            </a:prstTxWarp>
            <a:spAutoFit/>
          </a:bodyPr>
          <a:lstStyle/>
          <a:p>
            <a:pPr algn="ctr"/>
            <a:r>
              <a:rPr lang="en-GB" sz="2200" cap="all" spc="300" baseline="0">
                <a:ln w="0"/>
                <a:solidFill>
                  <a:srgbClr val="B3978F"/>
                </a:solidFill>
              </a:rPr>
              <a:t>More</a:t>
            </a:r>
            <a:r>
              <a:rPr lang="en-GB" sz="2200" b="1" cap="all" spc="300" baseline="0">
                <a:ln w="0"/>
                <a:solidFill>
                  <a:srgbClr val="B3978F"/>
                </a:solidFill>
              </a:rPr>
              <a:t> Proactivity</a:t>
            </a:r>
          </a:p>
        </p:txBody>
      </p:sp>
      <p:sp>
        <p:nvSpPr>
          <p:cNvPr id="19" name="Rectangle 18">
            <a:extLst>
              <a:ext uri="{FF2B5EF4-FFF2-40B4-BE49-F238E27FC236}">
                <a16:creationId xmlns:a16="http://schemas.microsoft.com/office/drawing/2014/main" id="{04826EA6-EA9C-5270-B537-77E4FDA790FD}"/>
              </a:ext>
            </a:extLst>
          </p:cNvPr>
          <p:cNvSpPr/>
          <p:nvPr/>
        </p:nvSpPr>
        <p:spPr>
          <a:xfrm rot="1800000">
            <a:off x="8271876" y="1042483"/>
            <a:ext cx="3600000" cy="3600000"/>
          </a:xfrm>
          <a:prstGeom prst="rect">
            <a:avLst/>
          </a:prstGeom>
          <a:noFill/>
        </p:spPr>
        <p:txBody>
          <a:bodyPr wrap="none" lIns="91440" tIns="45720" rIns="91440" bIns="45720">
            <a:prstTxWarp prst="textArchUp">
              <a:avLst>
                <a:gd name="adj" fmla="val 5469733"/>
              </a:avLst>
            </a:prstTxWarp>
            <a:spAutoFit/>
          </a:bodyPr>
          <a:lstStyle/>
          <a:p>
            <a:pPr algn="ctr"/>
            <a:r>
              <a:rPr lang="en-GB" sz="2200" cap="all" spc="300" baseline="0">
                <a:ln w="0"/>
                <a:solidFill>
                  <a:srgbClr val="B3978F"/>
                </a:solidFill>
              </a:rPr>
              <a:t>More</a:t>
            </a:r>
            <a:r>
              <a:rPr lang="en-GB" sz="2200" b="1" cap="all" spc="300" baseline="0">
                <a:ln w="0"/>
                <a:solidFill>
                  <a:srgbClr val="B3978F"/>
                </a:solidFill>
              </a:rPr>
              <a:t> Personalization</a:t>
            </a:r>
          </a:p>
        </p:txBody>
      </p:sp>
      <p:sp>
        <p:nvSpPr>
          <p:cNvPr id="20" name="Rectangle 19">
            <a:extLst>
              <a:ext uri="{FF2B5EF4-FFF2-40B4-BE49-F238E27FC236}">
                <a16:creationId xmlns:a16="http://schemas.microsoft.com/office/drawing/2014/main" id="{1C452025-8664-76CA-C972-77F1A096CC6E}"/>
              </a:ext>
            </a:extLst>
          </p:cNvPr>
          <p:cNvSpPr/>
          <p:nvPr/>
        </p:nvSpPr>
        <p:spPr>
          <a:xfrm rot="1800000">
            <a:off x="263179" y="1042483"/>
            <a:ext cx="3600000" cy="3600000"/>
          </a:xfrm>
          <a:prstGeom prst="rect">
            <a:avLst/>
          </a:prstGeom>
          <a:noFill/>
        </p:spPr>
        <p:txBody>
          <a:bodyPr wrap="none" lIns="91440" tIns="45720" rIns="91440" bIns="45720">
            <a:prstTxWarp prst="textArchUp">
              <a:avLst>
                <a:gd name="adj" fmla="val 5429264"/>
              </a:avLst>
            </a:prstTxWarp>
            <a:spAutoFit/>
          </a:bodyPr>
          <a:lstStyle/>
          <a:p>
            <a:pPr algn="ctr"/>
            <a:r>
              <a:rPr lang="en-GB" sz="2200" cap="all" spc="300" baseline="0">
                <a:ln w="0"/>
                <a:solidFill>
                  <a:srgbClr val="B3978F"/>
                </a:solidFill>
              </a:rPr>
              <a:t>More</a:t>
            </a:r>
            <a:r>
              <a:rPr lang="en-GB" sz="2200" b="1" cap="all" spc="300" baseline="0">
                <a:ln w="0"/>
                <a:solidFill>
                  <a:srgbClr val="B3978F"/>
                </a:solidFill>
              </a:rPr>
              <a:t> Authenticity</a:t>
            </a:r>
          </a:p>
        </p:txBody>
      </p:sp>
      <p:sp>
        <p:nvSpPr>
          <p:cNvPr id="23" name="Slide Number Placeholder 7">
            <a:extLst>
              <a:ext uri="{FF2B5EF4-FFF2-40B4-BE49-F238E27FC236}">
                <a16:creationId xmlns:a16="http://schemas.microsoft.com/office/drawing/2014/main" id="{F1D3EE58-A650-BA6B-A066-444B1DE7C226}"/>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a:t>
            </a:fld>
            <a:endParaRPr lang="en-GB"/>
          </a:p>
        </p:txBody>
      </p:sp>
    </p:spTree>
    <p:extLst>
      <p:ext uri="{BB962C8B-B14F-4D97-AF65-F5344CB8AC3E}">
        <p14:creationId xmlns:p14="http://schemas.microsoft.com/office/powerpoint/2010/main" val="117303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27B1E82-1CD6-E185-27D2-672C54B5E66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108977" y="1260000"/>
            <a:ext cx="2255918" cy="3933291"/>
          </a:xfrm>
          <a:prstGeom prst="rect">
            <a:avLst/>
          </a:prstGeom>
        </p:spPr>
      </p:pic>
      <p:pic>
        <p:nvPicPr>
          <p:cNvPr id="43" name="Picture 42">
            <a:extLst>
              <a:ext uri="{FF2B5EF4-FFF2-40B4-BE49-F238E27FC236}">
                <a16:creationId xmlns:a16="http://schemas.microsoft.com/office/drawing/2014/main" id="{46C33FE0-955C-D9B2-F03E-3077CDE690E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936081" y="1260000"/>
            <a:ext cx="2255919" cy="3933291"/>
          </a:xfrm>
          <a:prstGeom prst="rect">
            <a:avLst/>
          </a:prstGeom>
        </p:spPr>
      </p:pic>
      <p:sp>
        <p:nvSpPr>
          <p:cNvPr id="11" name="Slide Number Placeholder 7">
            <a:extLst>
              <a:ext uri="{FF2B5EF4-FFF2-40B4-BE49-F238E27FC236}">
                <a16:creationId xmlns:a16="http://schemas.microsoft.com/office/drawing/2014/main" id="{3E619106-5C8E-5562-5733-58B73E04B6F2}"/>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5</a:t>
            </a:fld>
            <a:endParaRPr lang="en-GB"/>
          </a:p>
        </p:txBody>
      </p:sp>
      <p:sp>
        <p:nvSpPr>
          <p:cNvPr id="5" name="Text Placeholder 4">
            <a:extLst>
              <a:ext uri="{FF2B5EF4-FFF2-40B4-BE49-F238E27FC236}">
                <a16:creationId xmlns:a16="http://schemas.microsoft.com/office/drawing/2014/main" id="{67D29133-8827-8E81-6B2D-B3170D771D24}"/>
              </a:ext>
            </a:extLst>
          </p:cNvPr>
          <p:cNvSpPr>
            <a:spLocks noGrp="1"/>
          </p:cNvSpPr>
          <p:nvPr>
            <p:ph type="body" sz="quarter" idx="23"/>
          </p:nvPr>
        </p:nvSpPr>
        <p:spPr/>
        <p:txBody>
          <a:bodyPr/>
          <a:lstStyle/>
          <a:p>
            <a:r>
              <a:rPr lang="en-US"/>
              <a:t>Source: from “dsm-firmenich Beauty &amp; Care Trend Framework” </a:t>
            </a:r>
          </a:p>
        </p:txBody>
      </p:sp>
      <p:sp>
        <p:nvSpPr>
          <p:cNvPr id="44" name="Title 2">
            <a:extLst>
              <a:ext uri="{FF2B5EF4-FFF2-40B4-BE49-F238E27FC236}">
                <a16:creationId xmlns:a16="http://schemas.microsoft.com/office/drawing/2014/main" id="{87B984D2-3966-5E50-4465-7A62C3F6F3A2}"/>
              </a:ext>
            </a:extLst>
          </p:cNvPr>
          <p:cNvSpPr>
            <a:spLocks noGrp="1"/>
          </p:cNvSpPr>
          <p:nvPr>
            <p:ph type="title"/>
          </p:nvPr>
        </p:nvSpPr>
        <p:spPr/>
        <p:txBody>
          <a:bodyPr/>
          <a:lstStyle/>
          <a:p>
            <a:r>
              <a:rPr lang="en-US"/>
              <a:t>New conversations emerge</a:t>
            </a:r>
          </a:p>
        </p:txBody>
      </p:sp>
      <p:sp>
        <p:nvSpPr>
          <p:cNvPr id="12" name="Text Placeholder 11">
            <a:extLst>
              <a:ext uri="{FF2B5EF4-FFF2-40B4-BE49-F238E27FC236}">
                <a16:creationId xmlns:a16="http://schemas.microsoft.com/office/drawing/2014/main" id="{E9AFB152-E615-00AF-61D3-C7AE9E573D3A}"/>
              </a:ext>
            </a:extLst>
          </p:cNvPr>
          <p:cNvSpPr>
            <a:spLocks noGrp="1"/>
          </p:cNvSpPr>
          <p:nvPr>
            <p:ph type="body" sz="quarter" idx="26"/>
          </p:nvPr>
        </p:nvSpPr>
        <p:spPr>
          <a:xfrm>
            <a:off x="302398" y="1260000"/>
            <a:ext cx="4051393" cy="4296001"/>
          </a:xfrm>
        </p:spPr>
        <p:txBody>
          <a:bodyPr/>
          <a:lstStyle/>
          <a:p>
            <a:pPr>
              <a:spcAft>
                <a:spcPts val="1000"/>
              </a:spcAft>
            </a:pPr>
            <a:r>
              <a:rPr lang="en-US" sz="1800">
                <a:solidFill>
                  <a:schemeClr val="bg1"/>
                </a:solidFill>
              </a:rPr>
              <a:t>Consumers’ focus today diverts from simply addressing the visible signs of aging to a more sustained beauty and wellness, with aim to identify and target the root causes to slow down the overall process. </a:t>
            </a:r>
          </a:p>
          <a:p>
            <a:pPr>
              <a:spcAft>
                <a:spcPts val="1000"/>
              </a:spcAft>
            </a:pPr>
            <a:r>
              <a:rPr lang="en-US" sz="1800">
                <a:solidFill>
                  <a:schemeClr val="bg1"/>
                </a:solidFill>
              </a:rPr>
              <a:t>Skincare should use advance science to support skin’s natural regenerative processes from within. “Biohacking” plays a key role and ingredients like peptides gain traction for boosting the skin’s own ability to restore. </a:t>
            </a:r>
          </a:p>
          <a:p>
            <a:endParaRPr lang="en-US"/>
          </a:p>
        </p:txBody>
      </p:sp>
      <p:sp>
        <p:nvSpPr>
          <p:cNvPr id="14" name="Oval 13">
            <a:extLst>
              <a:ext uri="{FF2B5EF4-FFF2-40B4-BE49-F238E27FC236}">
                <a16:creationId xmlns:a16="http://schemas.microsoft.com/office/drawing/2014/main" id="{122FC41B-67D8-3926-EE72-7799EF9C2CFE}"/>
              </a:ext>
            </a:extLst>
          </p:cNvPr>
          <p:cNvSpPr/>
          <p:nvPr/>
        </p:nvSpPr>
        <p:spPr>
          <a:xfrm flipH="1">
            <a:off x="4613787" y="5610442"/>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B15A7C3-EE31-0425-D5CD-FC8C5D838422}"/>
              </a:ext>
            </a:extLst>
          </p:cNvPr>
          <p:cNvSpPr/>
          <p:nvPr/>
        </p:nvSpPr>
        <p:spPr>
          <a:xfrm flipH="1">
            <a:off x="9690492" y="-906636"/>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9A8075E-E640-C438-DBC4-2CD8F99415BC}"/>
              </a:ext>
            </a:extLst>
          </p:cNvPr>
          <p:cNvSpPr>
            <a:spLocks noChangeAspect="1"/>
          </p:cNvSpPr>
          <p:nvPr/>
        </p:nvSpPr>
        <p:spPr>
          <a:xfrm flipH="1">
            <a:off x="3576723" y="4944442"/>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41BE237D-59DA-9642-6A5D-972D8A72BDF2}"/>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7525440" y="1260000"/>
            <a:ext cx="2255918" cy="3933291"/>
          </a:xfrm>
          <a:prstGeom prst="rect">
            <a:avLst/>
          </a:prstGeom>
        </p:spPr>
      </p:pic>
    </p:spTree>
    <p:extLst>
      <p:ext uri="{BB962C8B-B14F-4D97-AF65-F5344CB8AC3E}">
        <p14:creationId xmlns:p14="http://schemas.microsoft.com/office/powerpoint/2010/main" val="2457636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3978F"/>
        </a:solidFill>
        <a:effectLst/>
      </p:bgPr>
    </p:bg>
    <p:spTree>
      <p:nvGrpSpPr>
        <p:cNvPr id="1" name=""/>
        <p:cNvGrpSpPr/>
        <p:nvPr/>
      </p:nvGrpSpPr>
      <p:grpSpPr>
        <a:xfrm>
          <a:off x="0" y="0"/>
          <a:ext cx="0" cy="0"/>
          <a:chOff x="0" y="0"/>
          <a:chExt cx="0" cy="0"/>
        </a:xfrm>
      </p:grpSpPr>
      <p:pic>
        <p:nvPicPr>
          <p:cNvPr id="17" name="Picture Placeholder 16" descr="A person with her eyes closed&#10;&#10;Description automatically generated">
            <a:extLst>
              <a:ext uri="{FF2B5EF4-FFF2-40B4-BE49-F238E27FC236}">
                <a16:creationId xmlns:a16="http://schemas.microsoft.com/office/drawing/2014/main" id="{D3772BB6-8C4E-7514-3EF9-37CBA1425776}"/>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flipH="1">
            <a:off x="8820150" y="1260000"/>
            <a:ext cx="3371850" cy="4668837"/>
          </a:xfrm>
          <a:prstGeom prst="rect">
            <a:avLst/>
          </a:prstGeom>
        </p:spPr>
      </p:pic>
      <p:sp>
        <p:nvSpPr>
          <p:cNvPr id="5" name="Slide Number Placeholder 7">
            <a:extLst>
              <a:ext uri="{FF2B5EF4-FFF2-40B4-BE49-F238E27FC236}">
                <a16:creationId xmlns:a16="http://schemas.microsoft.com/office/drawing/2014/main" id="{49D97E89-5ABF-5D5E-5107-4C74E4C49F56}"/>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2" name="Title 1">
            <a:extLst>
              <a:ext uri="{FF2B5EF4-FFF2-40B4-BE49-F238E27FC236}">
                <a16:creationId xmlns:a16="http://schemas.microsoft.com/office/drawing/2014/main" id="{6C5A345A-4CA7-7A47-A759-3CF6BD71560C}"/>
              </a:ext>
            </a:extLst>
          </p:cNvPr>
          <p:cNvSpPr>
            <a:spLocks noGrp="1"/>
          </p:cNvSpPr>
          <p:nvPr>
            <p:ph type="title"/>
          </p:nvPr>
        </p:nvSpPr>
        <p:spPr/>
        <p:txBody>
          <a:bodyPr/>
          <a:lstStyle/>
          <a:p>
            <a:r>
              <a:rPr lang="en-US">
                <a:solidFill>
                  <a:srgbClr val="4D3C35"/>
                </a:solidFill>
              </a:rPr>
              <a:t>Redefining the “slow-aging” benefits’ spectrum</a:t>
            </a:r>
          </a:p>
        </p:txBody>
      </p:sp>
      <p:sp>
        <p:nvSpPr>
          <p:cNvPr id="13" name="Text Placeholder 12">
            <a:extLst>
              <a:ext uri="{FF2B5EF4-FFF2-40B4-BE49-F238E27FC236}">
                <a16:creationId xmlns:a16="http://schemas.microsoft.com/office/drawing/2014/main" id="{2315B0AA-2571-7C15-0444-40C5E6206DD1}"/>
              </a:ext>
            </a:extLst>
          </p:cNvPr>
          <p:cNvSpPr>
            <a:spLocks noGrp="1"/>
          </p:cNvSpPr>
          <p:nvPr>
            <p:ph type="body" sz="quarter" idx="26"/>
          </p:nvPr>
        </p:nvSpPr>
        <p:spPr>
          <a:xfrm>
            <a:off x="302398" y="1733653"/>
            <a:ext cx="4625861" cy="4296001"/>
          </a:xfrm>
        </p:spPr>
        <p:txBody>
          <a:bodyPr/>
          <a:lstStyle/>
          <a:p>
            <a:r>
              <a:rPr lang="en-US" b="1">
                <a:solidFill>
                  <a:schemeClr val="tx1"/>
                </a:solidFill>
              </a:rPr>
              <a:t>Retention (Gen X in focus)</a:t>
            </a:r>
            <a:br>
              <a:rPr lang="en-US" b="1">
                <a:solidFill>
                  <a:schemeClr val="tx1"/>
                </a:solidFill>
              </a:rPr>
            </a:br>
            <a:r>
              <a:rPr lang="en-US">
                <a:solidFill>
                  <a:schemeClr val="tx1"/>
                </a:solidFill>
              </a:rPr>
              <a:t>65+ will more than double globally by 2050, having fundamental economic impact, more empowered and in control. 75% of women this age say they are willing to pay more for quality.</a:t>
            </a:r>
            <a:r>
              <a:rPr lang="en-US" baseline="30000">
                <a:solidFill>
                  <a:schemeClr val="tx1"/>
                </a:solidFill>
              </a:rPr>
              <a:t>1</a:t>
            </a:r>
            <a:r>
              <a:rPr lang="en-US">
                <a:solidFill>
                  <a:schemeClr val="tx1"/>
                </a:solidFill>
              </a:rPr>
              <a:t> </a:t>
            </a:r>
          </a:p>
          <a:p>
            <a:pPr>
              <a:spcBef>
                <a:spcPts val="1000"/>
              </a:spcBef>
            </a:pPr>
            <a:r>
              <a:rPr lang="en-US" b="1">
                <a:solidFill>
                  <a:schemeClr val="tx1"/>
                </a:solidFill>
              </a:rPr>
              <a:t>Prevention (Gen Z in focus)</a:t>
            </a:r>
            <a:r>
              <a:rPr lang="en-US">
                <a:solidFill>
                  <a:schemeClr val="tx1"/>
                </a:solidFill>
              </a:rPr>
              <a:t> </a:t>
            </a:r>
            <a:br>
              <a:rPr lang="en-US">
                <a:solidFill>
                  <a:schemeClr val="tx1"/>
                </a:solidFill>
              </a:rPr>
            </a:br>
            <a:r>
              <a:rPr lang="en-US">
                <a:solidFill>
                  <a:schemeClr val="tx1"/>
                </a:solidFill>
              </a:rPr>
              <a:t>New generations enter the category already in their 20s, focusing on preventing rather than just reversing signs.</a:t>
            </a:r>
          </a:p>
        </p:txBody>
      </p:sp>
      <p:pic>
        <p:nvPicPr>
          <p:cNvPr id="15" name="Picture Placeholder 14" descr="A person with her eyes closed&#10;&#10;Description automatically generated">
            <a:extLst>
              <a:ext uri="{FF2B5EF4-FFF2-40B4-BE49-F238E27FC236}">
                <a16:creationId xmlns:a16="http://schemas.microsoft.com/office/drawing/2014/main" id="{D04DB804-BB8C-C70B-FEDC-A1BF575720A1}"/>
              </a:ext>
            </a:extLst>
          </p:cNvPr>
          <p:cNvPicPr>
            <a:picLocks noGrp="1" noChangeAspect="1"/>
          </p:cNvPicPr>
          <p:nvPr>
            <p:ph type="pic" sz="quarter" idx="4294967295"/>
          </p:nvPr>
        </p:nvPicPr>
        <p:blipFill>
          <a:blip r:embed="rId4" cstate="print">
            <a:extLst>
              <a:ext uri="{28A0092B-C50C-407E-A947-70E740481C1C}">
                <a14:useLocalDpi xmlns:a14="http://schemas.microsoft.com/office/drawing/2010/main"/>
              </a:ext>
            </a:extLst>
          </a:blip>
          <a:srcRect/>
          <a:stretch>
            <a:fillRect/>
          </a:stretch>
        </p:blipFill>
        <p:spPr>
          <a:xfrm>
            <a:off x="5316827" y="1260000"/>
            <a:ext cx="3373437" cy="4667250"/>
          </a:xfrm>
          <a:prstGeom prst="rect">
            <a:avLst/>
          </a:prstGeom>
        </p:spPr>
      </p:pic>
      <p:sp>
        <p:nvSpPr>
          <p:cNvPr id="4" name="Text Placeholder 3">
            <a:extLst>
              <a:ext uri="{FF2B5EF4-FFF2-40B4-BE49-F238E27FC236}">
                <a16:creationId xmlns:a16="http://schemas.microsoft.com/office/drawing/2014/main" id="{CF0748BA-A316-91AE-C91D-89C4B32223D6}"/>
              </a:ext>
            </a:extLst>
          </p:cNvPr>
          <p:cNvSpPr>
            <a:spLocks noGrp="1"/>
          </p:cNvSpPr>
          <p:nvPr>
            <p:ph type="body" idx="25"/>
          </p:nvPr>
        </p:nvSpPr>
        <p:spPr>
          <a:xfrm>
            <a:off x="282081" y="1260000"/>
            <a:ext cx="4325546" cy="288767"/>
          </a:xfrm>
        </p:spPr>
        <p:txBody>
          <a:bodyPr/>
          <a:lstStyle/>
          <a:p>
            <a:r>
              <a:rPr lang="en-US" b="1">
                <a:solidFill>
                  <a:schemeClr val="bg1"/>
                </a:solidFill>
              </a:rPr>
              <a:t>Opportunities behind:</a:t>
            </a:r>
          </a:p>
        </p:txBody>
      </p:sp>
      <p:sp>
        <p:nvSpPr>
          <p:cNvPr id="10" name="Text Placeholder 6">
            <a:extLst>
              <a:ext uri="{FF2B5EF4-FFF2-40B4-BE49-F238E27FC236}">
                <a16:creationId xmlns:a16="http://schemas.microsoft.com/office/drawing/2014/main" id="{5A107E16-BAA8-3947-934D-F976B6B9C247}"/>
              </a:ext>
            </a:extLst>
          </p:cNvPr>
          <p:cNvSpPr txBox="1">
            <a:spLocks/>
          </p:cNvSpPr>
          <p:nvPr/>
        </p:nvSpPr>
        <p:spPr>
          <a:xfrm>
            <a:off x="302398" y="6214540"/>
            <a:ext cx="3528001" cy="121588"/>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a:solidFill>
                  <a:schemeClr val="bg1"/>
                </a:solidFill>
              </a:rPr>
              <a:t>1. WGSN 2023 report</a:t>
            </a:r>
          </a:p>
        </p:txBody>
      </p:sp>
    </p:spTree>
    <p:extLst>
      <p:ext uri="{BB962C8B-B14F-4D97-AF65-F5344CB8AC3E}">
        <p14:creationId xmlns:p14="http://schemas.microsoft.com/office/powerpoint/2010/main" val="4180266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30B45E60-E518-8741-2286-7F40A6B735FA}"/>
              </a:ext>
            </a:extLst>
          </p:cNvPr>
          <p:cNvSpPr>
            <a:spLocks noGrp="1"/>
          </p:cNvSpPr>
          <p:nvPr>
            <p:ph type="title"/>
          </p:nvPr>
        </p:nvSpPr>
        <p:spPr/>
        <p:txBody>
          <a:bodyPr tIns="0"/>
          <a:lstStyle/>
          <a:p>
            <a:r>
              <a:rPr lang="en-US"/>
              <a:t>02</a:t>
            </a:r>
          </a:p>
        </p:txBody>
      </p:sp>
      <p:sp>
        <p:nvSpPr>
          <p:cNvPr id="2" name="Text Placeholder 1">
            <a:extLst>
              <a:ext uri="{FF2B5EF4-FFF2-40B4-BE49-F238E27FC236}">
                <a16:creationId xmlns:a16="http://schemas.microsoft.com/office/drawing/2014/main" id="{B6D4B69B-124E-7E06-D17F-6BCFE568548C}"/>
              </a:ext>
            </a:extLst>
          </p:cNvPr>
          <p:cNvSpPr>
            <a:spLocks noGrp="1"/>
          </p:cNvSpPr>
          <p:nvPr>
            <p:ph type="body" sz="quarter" idx="21"/>
          </p:nvPr>
        </p:nvSpPr>
        <p:spPr/>
        <p:txBody>
          <a:bodyPr/>
          <a:lstStyle/>
          <a:p>
            <a:r>
              <a:rPr lang="en-GB"/>
              <a:t>Collagen: the </a:t>
            </a:r>
            <a:r>
              <a:rPr lang="en-US"/>
              <a:t>foundation </a:t>
            </a:r>
            <a:br>
              <a:rPr lang="en-US"/>
            </a:br>
            <a:r>
              <a:rPr lang="en-US"/>
              <a:t>of healthy-looking skin</a:t>
            </a:r>
          </a:p>
        </p:txBody>
      </p:sp>
      <p:sp>
        <p:nvSpPr>
          <p:cNvPr id="19" name="Slide Number Placeholder 5">
            <a:extLst>
              <a:ext uri="{FF2B5EF4-FFF2-40B4-BE49-F238E27FC236}">
                <a16:creationId xmlns:a16="http://schemas.microsoft.com/office/drawing/2014/main" id="{2595D179-BAAB-DF0E-50C4-2A1D9E5E141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spTree>
    <p:extLst>
      <p:ext uri="{BB962C8B-B14F-4D97-AF65-F5344CB8AC3E}">
        <p14:creationId xmlns:p14="http://schemas.microsoft.com/office/powerpoint/2010/main" val="2967196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1443085-AA05-7B4B-8938-FA69374C2414}"/>
              </a:ext>
            </a:extLst>
          </p:cNvPr>
          <p:cNvSpPr/>
          <p:nvPr/>
        </p:nvSpPr>
        <p:spPr>
          <a:xfrm>
            <a:off x="9483213" y="6275334"/>
            <a:ext cx="2580968" cy="449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C63BDCD-743E-F048-A0F8-955766AE8432}"/>
              </a:ext>
            </a:extLst>
          </p:cNvPr>
          <p:cNvSpPr>
            <a:spLocks noGrp="1"/>
          </p:cNvSpPr>
          <p:nvPr>
            <p:ph type="body" sz="quarter" idx="27"/>
          </p:nvPr>
        </p:nvSpPr>
        <p:spPr/>
        <p:txBody>
          <a:bodyPr/>
          <a:lstStyle/>
          <a:p>
            <a:r>
              <a:rPr lang="en-US"/>
              <a:t>Chung et al. 2001</a:t>
            </a:r>
          </a:p>
          <a:p>
            <a:endParaRPr lang="en-US"/>
          </a:p>
        </p:txBody>
      </p:sp>
      <p:sp>
        <p:nvSpPr>
          <p:cNvPr id="3" name="Text Placeholder 2">
            <a:extLst>
              <a:ext uri="{FF2B5EF4-FFF2-40B4-BE49-F238E27FC236}">
                <a16:creationId xmlns:a16="http://schemas.microsoft.com/office/drawing/2014/main" id="{2D5F418F-F7CE-E962-1485-A79E4D6BE7F5}"/>
              </a:ext>
            </a:extLst>
          </p:cNvPr>
          <p:cNvSpPr>
            <a:spLocks noGrp="1"/>
          </p:cNvSpPr>
          <p:nvPr>
            <p:ph type="body" sz="quarter" idx="24"/>
          </p:nvPr>
        </p:nvSpPr>
        <p:spPr/>
        <p:txBody>
          <a:bodyPr/>
          <a:lstStyle/>
          <a:p>
            <a:r>
              <a:rPr lang="en-US"/>
              <a:t>Major building block of the skin (~80%), it has multiple roles:</a:t>
            </a:r>
          </a:p>
          <a:p>
            <a:pPr marL="285750" indent="-285750">
              <a:buFont typeface="Arial" panose="020B0604020202020204" pitchFamily="34" charset="0"/>
              <a:buChar char="•"/>
            </a:pPr>
            <a:r>
              <a:rPr lang="en-US"/>
              <a:t>It keeps skin firm, plumped and supple </a:t>
            </a:r>
          </a:p>
          <a:p>
            <a:pPr marL="285750" indent="-285750">
              <a:buFont typeface="Arial" panose="020B0604020202020204" pitchFamily="34" charset="0"/>
              <a:buChar char="•"/>
            </a:pPr>
            <a:r>
              <a:rPr lang="en-US"/>
              <a:t>It gives the skin strength and structure</a:t>
            </a:r>
          </a:p>
          <a:p>
            <a:pPr marL="285750" indent="-285750">
              <a:buFont typeface="Arial" panose="020B0604020202020204" pitchFamily="34" charset="0"/>
              <a:buChar char="•"/>
            </a:pPr>
            <a:r>
              <a:rPr lang="en-US"/>
              <a:t>It’s vital for maintaining elasticity</a:t>
            </a:r>
          </a:p>
          <a:p>
            <a:pPr>
              <a:spcBef>
                <a:spcPts val="1000"/>
              </a:spcBef>
            </a:pPr>
            <a:r>
              <a:rPr lang="en-US"/>
              <a:t>Produced by cells called fibroblasts, predominantly found in the dermis. </a:t>
            </a:r>
          </a:p>
          <a:p>
            <a:r>
              <a:rPr lang="en-US"/>
              <a:t>Collagen I is the main type, widely believed to have major role into well-aging process. </a:t>
            </a:r>
          </a:p>
        </p:txBody>
      </p:sp>
      <p:sp>
        <p:nvSpPr>
          <p:cNvPr id="5" name="Slide Number Placeholder 5">
            <a:extLst>
              <a:ext uri="{FF2B5EF4-FFF2-40B4-BE49-F238E27FC236}">
                <a16:creationId xmlns:a16="http://schemas.microsoft.com/office/drawing/2014/main" id="{142ECCFB-38D3-BC7D-15FD-F7C5D795683D}"/>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8</a:t>
            </a:fld>
            <a:endParaRPr lang="en-GB">
              <a:solidFill>
                <a:schemeClr val="bg1"/>
              </a:solidFill>
              <a:latin typeface="DM Sans" pitchFamily="2" charset="77"/>
            </a:endParaRPr>
          </a:p>
        </p:txBody>
      </p:sp>
      <p:pic>
        <p:nvPicPr>
          <p:cNvPr id="10" name="Picture Placeholder 9" descr="A person with her eyes closed&#10;&#10;AI-generated content may be incorrect.">
            <a:extLst>
              <a:ext uri="{FF2B5EF4-FFF2-40B4-BE49-F238E27FC236}">
                <a16:creationId xmlns:a16="http://schemas.microsoft.com/office/drawing/2014/main" id="{2A9A7845-6069-BA71-F8BE-620EAA7C0B7B}"/>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p:blipFill>
        <p:spPr>
          <a:xfrm>
            <a:off x="6165742" y="2"/>
            <a:ext cx="6026259" cy="6857998"/>
          </a:xfrm>
        </p:spPr>
      </p:pic>
      <p:sp>
        <p:nvSpPr>
          <p:cNvPr id="6" name="Title 5">
            <a:extLst>
              <a:ext uri="{FF2B5EF4-FFF2-40B4-BE49-F238E27FC236}">
                <a16:creationId xmlns:a16="http://schemas.microsoft.com/office/drawing/2014/main" id="{5D2F21B8-6BCE-96C2-1F51-0BB52239887A}"/>
              </a:ext>
            </a:extLst>
          </p:cNvPr>
          <p:cNvSpPr>
            <a:spLocks noGrp="1"/>
          </p:cNvSpPr>
          <p:nvPr>
            <p:ph type="title"/>
          </p:nvPr>
        </p:nvSpPr>
        <p:spPr/>
        <p:txBody>
          <a:bodyPr/>
          <a:lstStyle/>
          <a:p>
            <a:r>
              <a:rPr lang="en-US"/>
              <a:t>Collagen</a:t>
            </a:r>
          </a:p>
        </p:txBody>
      </p:sp>
    </p:spTree>
    <p:extLst>
      <p:ext uri="{BB962C8B-B14F-4D97-AF65-F5344CB8AC3E}">
        <p14:creationId xmlns:p14="http://schemas.microsoft.com/office/powerpoint/2010/main" val="4267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699BA4B-5CA3-0305-A40B-88AB39AB982F}"/>
              </a:ext>
            </a:extLst>
          </p:cNvPr>
          <p:cNvSpPr/>
          <p:nvPr/>
        </p:nvSpPr>
        <p:spPr>
          <a:xfrm>
            <a:off x="302398" y="1231080"/>
            <a:ext cx="7191948" cy="30321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Rectangle 10">
            <a:extLst>
              <a:ext uri="{FF2B5EF4-FFF2-40B4-BE49-F238E27FC236}">
                <a16:creationId xmlns:a16="http://schemas.microsoft.com/office/drawing/2014/main" id="{526D67DA-62E8-DFAB-49D1-38C058B8F4E4}"/>
              </a:ext>
            </a:extLst>
          </p:cNvPr>
          <p:cNvSpPr/>
          <p:nvPr/>
        </p:nvSpPr>
        <p:spPr>
          <a:xfrm>
            <a:off x="3045557" y="1706252"/>
            <a:ext cx="4448790" cy="433632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16" name="Group 15">
            <a:extLst>
              <a:ext uri="{FF2B5EF4-FFF2-40B4-BE49-F238E27FC236}">
                <a16:creationId xmlns:a16="http://schemas.microsoft.com/office/drawing/2014/main" id="{2B2B696A-3CAB-9489-7BF4-213E2F12B097}"/>
              </a:ext>
            </a:extLst>
          </p:cNvPr>
          <p:cNvGrpSpPr/>
          <p:nvPr/>
        </p:nvGrpSpPr>
        <p:grpSpPr>
          <a:xfrm>
            <a:off x="3045559" y="1871345"/>
            <a:ext cx="4448787" cy="3076124"/>
            <a:chOff x="3274849" y="2851684"/>
            <a:chExt cx="4077394" cy="2543222"/>
          </a:xfrm>
        </p:grpSpPr>
        <p:graphicFrame>
          <p:nvGraphicFramePr>
            <p:cNvPr id="23" name="Chart 22">
              <a:extLst>
                <a:ext uri="{FF2B5EF4-FFF2-40B4-BE49-F238E27FC236}">
                  <a16:creationId xmlns:a16="http://schemas.microsoft.com/office/drawing/2014/main" id="{D6829EA7-4046-0650-A9B0-5D66EF63A9C3}"/>
                </a:ext>
              </a:extLst>
            </p:cNvPr>
            <p:cNvGraphicFramePr>
              <a:graphicFrameLocks/>
            </p:cNvGraphicFramePr>
            <p:nvPr>
              <p:extLst>
                <p:ext uri="{D42A27DB-BD31-4B8C-83A1-F6EECF244321}">
                  <p14:modId xmlns:p14="http://schemas.microsoft.com/office/powerpoint/2010/main" val="2284162884"/>
                </p:ext>
              </p:extLst>
            </p:nvPr>
          </p:nvGraphicFramePr>
          <p:xfrm>
            <a:off x="3274849" y="2851684"/>
            <a:ext cx="4077394" cy="2543222"/>
          </p:xfrm>
          <a:graphic>
            <a:graphicData uri="http://schemas.openxmlformats.org/drawingml/2006/chart">
              <c:chart xmlns:c="http://schemas.openxmlformats.org/drawingml/2006/chart" xmlns:r="http://schemas.openxmlformats.org/officeDocument/2006/relationships" r:id="rId3"/>
            </a:graphicData>
          </a:graphic>
        </p:graphicFrame>
        <p:sp>
          <p:nvSpPr>
            <p:cNvPr id="8" name="Freeform: Shape 7">
              <a:extLst>
                <a:ext uri="{FF2B5EF4-FFF2-40B4-BE49-F238E27FC236}">
                  <a16:creationId xmlns:a16="http://schemas.microsoft.com/office/drawing/2014/main" id="{43FAA348-F458-AFA4-05B2-408059621FE1}"/>
                </a:ext>
              </a:extLst>
            </p:cNvPr>
            <p:cNvSpPr/>
            <p:nvPr/>
          </p:nvSpPr>
          <p:spPr>
            <a:xfrm rot="180714">
              <a:off x="4146036" y="3548548"/>
              <a:ext cx="2556688" cy="684317"/>
            </a:xfrm>
            <a:custGeom>
              <a:avLst/>
              <a:gdLst>
                <a:gd name="connsiteX0" fmla="*/ 0 w 1712794"/>
                <a:gd name="connsiteY0" fmla="*/ 28382 h 683475"/>
                <a:gd name="connsiteX1" fmla="*/ 900752 w 1712794"/>
                <a:gd name="connsiteY1" fmla="*/ 62502 h 683475"/>
                <a:gd name="connsiteX2" fmla="*/ 1201003 w 1712794"/>
                <a:gd name="connsiteY2" fmla="*/ 581117 h 683475"/>
                <a:gd name="connsiteX3" fmla="*/ 1712794 w 1712794"/>
                <a:gd name="connsiteY3" fmla="*/ 683475 h 683475"/>
                <a:gd name="connsiteX4" fmla="*/ 1712794 w 1712794"/>
                <a:gd name="connsiteY4" fmla="*/ 683475 h 683475"/>
                <a:gd name="connsiteX5" fmla="*/ 1712794 w 1712794"/>
                <a:gd name="connsiteY5" fmla="*/ 683475 h 68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2794" h="683475">
                  <a:moveTo>
                    <a:pt x="0" y="28382"/>
                  </a:moveTo>
                  <a:cubicBezTo>
                    <a:pt x="350292" y="-620"/>
                    <a:pt x="700585" y="-29621"/>
                    <a:pt x="900752" y="62502"/>
                  </a:cubicBezTo>
                  <a:cubicBezTo>
                    <a:pt x="1100919" y="154625"/>
                    <a:pt x="1065663" y="477621"/>
                    <a:pt x="1201003" y="581117"/>
                  </a:cubicBezTo>
                  <a:cubicBezTo>
                    <a:pt x="1336343" y="684613"/>
                    <a:pt x="1712794" y="683475"/>
                    <a:pt x="1712794" y="683475"/>
                  </a:cubicBezTo>
                  <a:lnTo>
                    <a:pt x="1712794" y="683475"/>
                  </a:lnTo>
                  <a:lnTo>
                    <a:pt x="1712794" y="683475"/>
                  </a:lnTo>
                </a:path>
              </a:pathLst>
            </a:custGeom>
            <a:noFill/>
            <a:ln w="12700" cap="flat" cmpd="sng" algn="ctr">
              <a:solidFill>
                <a:srgbClr val="4D3C3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 name="TextBox 5">
            <a:extLst>
              <a:ext uri="{FF2B5EF4-FFF2-40B4-BE49-F238E27FC236}">
                <a16:creationId xmlns:a16="http://schemas.microsoft.com/office/drawing/2014/main" id="{0FD0BB77-931D-93B1-F3D7-2D7ED135872A}"/>
              </a:ext>
            </a:extLst>
          </p:cNvPr>
          <p:cNvSpPr txBox="1"/>
          <p:nvPr/>
        </p:nvSpPr>
        <p:spPr>
          <a:xfrm>
            <a:off x="302399" y="1260000"/>
            <a:ext cx="2601054" cy="343170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1000"/>
              </a:spcBef>
              <a:spcAft>
                <a:spcPts val="1000"/>
              </a:spcAft>
              <a:buClrTx/>
              <a:buSzTx/>
              <a:buFontTx/>
              <a:buNone/>
              <a:tabLst/>
              <a:defRPr/>
            </a:pPr>
            <a:r>
              <a:rPr kumimoji="0" lang="en-US" sz="18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The intrinsic process</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500" b="0" i="0" u="none" strike="noStrike" kern="1200" cap="none" spc="0" normalizeH="0" baseline="0" noProof="0">
                <a:ln>
                  <a:noFill/>
                </a:ln>
                <a:solidFill>
                  <a:prstClr val="black"/>
                </a:solidFill>
                <a:effectLst/>
                <a:uLnTx/>
                <a:uFillTx/>
                <a:latin typeface="DM Sans"/>
                <a:ea typeface="+mn-ea"/>
                <a:cs typeface="+mn-cs"/>
              </a:rPr>
              <a:t>Collagen production slows naturally with age as </a:t>
            </a:r>
            <a:br>
              <a:rPr kumimoji="0" lang="en-GB" sz="1500" b="0" i="0" u="none" strike="noStrike" kern="1200" cap="none" spc="0" normalizeH="0" baseline="0" noProof="0">
                <a:ln>
                  <a:noFill/>
                </a:ln>
                <a:solidFill>
                  <a:prstClr val="black"/>
                </a:solidFill>
                <a:effectLst/>
                <a:uLnTx/>
                <a:uFillTx/>
                <a:latin typeface="DM Sans"/>
                <a:ea typeface="+mn-ea"/>
                <a:cs typeface="+mn-cs"/>
              </a:rPr>
            </a:br>
            <a:r>
              <a:rPr kumimoji="0" lang="en-GB" sz="1500" b="0" i="0" u="none" strike="noStrike" kern="1200" cap="none" spc="0" normalizeH="0" baseline="0" noProof="0">
                <a:ln>
                  <a:noFill/>
                </a:ln>
                <a:solidFill>
                  <a:prstClr val="black"/>
                </a:solidFill>
                <a:effectLst/>
                <a:uLnTx/>
                <a:uFillTx/>
                <a:latin typeface="DM Sans"/>
                <a:ea typeface="+mn-ea"/>
                <a:cs typeface="+mn-cs"/>
              </a:rPr>
              <a:t>pro-Collagen synthesis decreases, and degradation increases. As early as our 20s, Collagen levels drop by about 1% per year, accelerating after 40. </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500" b="0" i="0" u="none" strike="noStrike" kern="1200" cap="none" spc="0" normalizeH="0" baseline="0" noProof="0">
                <a:ln>
                  <a:noFill/>
                </a:ln>
                <a:solidFill>
                  <a:prstClr val="black"/>
                </a:solidFill>
                <a:effectLst/>
                <a:uLnTx/>
                <a:uFillTx/>
                <a:latin typeface="DM Sans"/>
                <a:ea typeface="+mn-ea"/>
                <a:cs typeface="+mn-cs"/>
              </a:rPr>
              <a:t>This leads to reduced skin elasticity, sagging, fine lines, and wrinkles, resulting in skin losing its youthful radiance.</a:t>
            </a:r>
            <a:endParaRPr kumimoji="0" lang="en-US" sz="1500" b="0" i="0" u="none" strike="noStrike" kern="1200" cap="none" spc="-10" normalizeH="0" baseline="0" noProof="0">
              <a:ln>
                <a:noFill/>
              </a:ln>
              <a:solidFill>
                <a:prstClr val="black"/>
              </a:solidFill>
              <a:effectLst/>
              <a:uLnTx/>
              <a:uFillTx/>
              <a:latin typeface="DM Sans" pitchFamily="2" charset="0"/>
              <a:ea typeface="+mn-ea"/>
              <a:cs typeface="+mn-cs"/>
            </a:endParaRPr>
          </a:p>
        </p:txBody>
      </p:sp>
      <p:sp>
        <p:nvSpPr>
          <p:cNvPr id="12" name="Rectangle 11">
            <a:extLst>
              <a:ext uri="{FF2B5EF4-FFF2-40B4-BE49-F238E27FC236}">
                <a16:creationId xmlns:a16="http://schemas.microsoft.com/office/drawing/2014/main" id="{F5DDE057-22B2-77A6-B588-003DC714A701}"/>
              </a:ext>
            </a:extLst>
          </p:cNvPr>
          <p:cNvSpPr/>
          <p:nvPr/>
        </p:nvSpPr>
        <p:spPr>
          <a:xfrm>
            <a:off x="8027641" y="2511287"/>
            <a:ext cx="3861737" cy="353129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pic>
        <p:nvPicPr>
          <p:cNvPr id="14" name="Graphic 13">
            <a:extLst>
              <a:ext uri="{FF2B5EF4-FFF2-40B4-BE49-F238E27FC236}">
                <a16:creationId xmlns:a16="http://schemas.microsoft.com/office/drawing/2014/main" id="{54A5DBE6-1F2D-75D8-6DAD-9B546F9E1D1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06912" y="3409407"/>
            <a:ext cx="3503194" cy="2488135"/>
          </a:xfrm>
          <a:prstGeom prst="rect">
            <a:avLst/>
          </a:prstGeom>
        </p:spPr>
      </p:pic>
      <p:sp>
        <p:nvSpPr>
          <p:cNvPr id="10" name="TextBox 9">
            <a:extLst>
              <a:ext uri="{FF2B5EF4-FFF2-40B4-BE49-F238E27FC236}">
                <a16:creationId xmlns:a16="http://schemas.microsoft.com/office/drawing/2014/main" id="{46D20EFA-68EC-665E-08E0-2BF4A6025D13}"/>
              </a:ext>
            </a:extLst>
          </p:cNvPr>
          <p:cNvSpPr txBox="1"/>
          <p:nvPr/>
        </p:nvSpPr>
        <p:spPr>
          <a:xfrm>
            <a:off x="8290582" y="2672293"/>
            <a:ext cx="3335856" cy="692497"/>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1000"/>
              </a:spcBef>
              <a:spcAft>
                <a:spcPts val="0"/>
              </a:spcAft>
              <a:buClr>
                <a:srgbClr val="808282"/>
              </a:buClr>
              <a:buSzTx/>
              <a:buFont typeface="Arial" panose="020B0604020202020204" pitchFamily="34" charset="0"/>
              <a:buNone/>
              <a:tabLst/>
              <a:defRPr/>
            </a:pPr>
            <a: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t>Difference in collagen I amount between non-photo- and  </a:t>
            </a:r>
            <a:b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br>
            <a: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t>photo-aged skin</a:t>
            </a:r>
            <a:r>
              <a:rPr kumimoji="0" lang="en-GB" sz="1500" b="1" i="0" u="none" strike="noStrike" kern="1200" cap="none" spc="0" normalizeH="0" baseline="30000" noProof="0">
                <a:ln>
                  <a:noFill/>
                </a:ln>
                <a:solidFill>
                  <a:prstClr val="black"/>
                </a:solidFill>
                <a:effectLst/>
                <a:uLnTx/>
                <a:uFillTx/>
                <a:latin typeface="DM Sans" pitchFamily="2" charset="77"/>
                <a:ea typeface="+mn-ea"/>
                <a:cs typeface="+mn-cs"/>
              </a:rPr>
              <a:t>2</a:t>
            </a:r>
          </a:p>
        </p:txBody>
      </p:sp>
      <p:sp>
        <p:nvSpPr>
          <p:cNvPr id="4" name="Title 3">
            <a:extLst>
              <a:ext uri="{FF2B5EF4-FFF2-40B4-BE49-F238E27FC236}">
                <a16:creationId xmlns:a16="http://schemas.microsoft.com/office/drawing/2014/main" id="{1DBE3C23-C236-2C6D-96DE-9E47BD54F908}"/>
              </a:ext>
            </a:extLst>
          </p:cNvPr>
          <p:cNvSpPr>
            <a:spLocks noGrp="1"/>
          </p:cNvSpPr>
          <p:nvPr>
            <p:ph type="title"/>
          </p:nvPr>
        </p:nvSpPr>
        <p:spPr/>
        <p:txBody>
          <a:bodyPr/>
          <a:lstStyle/>
          <a:p>
            <a:r>
              <a:rPr lang="en-US"/>
              <a:t>Over time Collagen’s reserves slow down</a:t>
            </a:r>
          </a:p>
        </p:txBody>
      </p:sp>
      <p:sp>
        <p:nvSpPr>
          <p:cNvPr id="15" name="Text Placeholder 14">
            <a:extLst>
              <a:ext uri="{FF2B5EF4-FFF2-40B4-BE49-F238E27FC236}">
                <a16:creationId xmlns:a16="http://schemas.microsoft.com/office/drawing/2014/main" id="{2835D560-3155-894A-ACCC-D784CE374AEF}"/>
              </a:ext>
            </a:extLst>
          </p:cNvPr>
          <p:cNvSpPr>
            <a:spLocks noGrp="1"/>
          </p:cNvSpPr>
          <p:nvPr>
            <p:ph type="body" sz="quarter" idx="24"/>
          </p:nvPr>
        </p:nvSpPr>
        <p:spPr>
          <a:xfrm>
            <a:off x="264432" y="5650521"/>
            <a:ext cx="2639022" cy="303211"/>
          </a:xfrm>
        </p:spPr>
        <p:txBody>
          <a:bodyPr/>
          <a:lstStyle/>
          <a:p>
            <a:r>
              <a:rPr kumimoji="0" lang="de-CH" b="0" i="0" u="none" strike="noStrike" kern="1200" cap="none" spc="0" normalizeH="0" baseline="0" noProof="0">
                <a:ln>
                  <a:noFill/>
                </a:ln>
                <a:solidFill>
                  <a:prstClr val="black"/>
                </a:solidFill>
                <a:effectLst/>
                <a:uLnTx/>
                <a:uFillTx/>
                <a:ea typeface="Fira Sans" panose="020B0503050000020004" pitchFamily="34" charset="0"/>
                <a:cs typeface="+mn-cs"/>
              </a:rPr>
              <a:t>1. </a:t>
            </a:r>
            <a:r>
              <a:rPr kumimoji="0" lang="de-CH" b="0" i="0" u="none" strike="noStrike" kern="1200" cap="none" spc="0" normalizeH="0" baseline="0" noProof="0" err="1">
                <a:ln>
                  <a:noFill/>
                </a:ln>
                <a:solidFill>
                  <a:prstClr val="black"/>
                </a:solidFill>
                <a:effectLst/>
                <a:uLnTx/>
                <a:uFillTx/>
                <a:ea typeface="Fira Sans" panose="020B0503050000020004" pitchFamily="34" charset="0"/>
                <a:cs typeface="+mn-cs"/>
              </a:rPr>
              <a:t>Affinito</a:t>
            </a:r>
            <a:r>
              <a:rPr kumimoji="0" lang="de-CH" b="0" i="0" u="none" strike="noStrike" kern="1200" cap="none" spc="0" normalizeH="0" baseline="0" noProof="0">
                <a:ln>
                  <a:noFill/>
                </a:ln>
                <a:solidFill>
                  <a:prstClr val="black"/>
                </a:solidFill>
                <a:effectLst/>
                <a:uLnTx/>
                <a:uFillTx/>
                <a:ea typeface="Fira Sans" panose="020B0503050000020004" pitchFamily="34" charset="0"/>
                <a:cs typeface="+mn-cs"/>
              </a:rPr>
              <a:t> et al. (1999) Maturitas 33:239</a:t>
            </a:r>
            <a:r>
              <a:rPr lang="en-GB" kern="1200">
                <a:solidFill>
                  <a:prstClr val="black"/>
                </a:solidFill>
                <a:ea typeface="Fira Sans" panose="020B0503050000020004" pitchFamily="34" charset="0"/>
              </a:rPr>
              <a:t>. Pictures from dsm-firmenich 2024 clinical study </a:t>
            </a:r>
          </a:p>
          <a:p>
            <a:r>
              <a:rPr kumimoji="0" lang="en-GB" b="0" i="0" u="none" strike="noStrike" kern="1200" cap="none" spc="0" normalizeH="0" baseline="0" noProof="0">
                <a:ln>
                  <a:noFill/>
                </a:ln>
                <a:solidFill>
                  <a:prstClr val="black"/>
                </a:solidFill>
                <a:effectLst/>
                <a:uLnTx/>
                <a:uFillTx/>
                <a:latin typeface="DM Sans" pitchFamily="2" charset="77"/>
                <a:ea typeface="+mn-ea"/>
                <a:cs typeface="+mn-cs"/>
              </a:rPr>
              <a:t>2. Chung et al. 2001. </a:t>
            </a:r>
            <a:r>
              <a:rPr lang="de-CH"/>
              <a:t>*p&lt;0.05. **p&lt;0.01</a:t>
            </a:r>
            <a:endParaRPr lang="en-CH"/>
          </a:p>
          <a:p>
            <a:endParaRPr kumimoji="0" lang="en-GB"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 name="Text Placeholder 16">
            <a:extLst>
              <a:ext uri="{FF2B5EF4-FFF2-40B4-BE49-F238E27FC236}">
                <a16:creationId xmlns:a16="http://schemas.microsoft.com/office/drawing/2014/main" id="{D9A8173E-194E-3391-C99A-98A8A983F0CD}"/>
              </a:ext>
            </a:extLst>
          </p:cNvPr>
          <p:cNvSpPr>
            <a:spLocks noGrp="1"/>
          </p:cNvSpPr>
          <p:nvPr>
            <p:ph type="body" idx="11"/>
          </p:nvPr>
        </p:nvSpPr>
        <p:spPr>
          <a:prstGeom prst="rect">
            <a:avLst/>
          </a:prstGeom>
        </p:spPr>
        <p:txBody>
          <a:bodyPr/>
          <a:lstStyle/>
          <a:p>
            <a:r>
              <a:rPr lang="en-US" sz="2400"/>
              <a:t>Resulting into visible signs of aging</a:t>
            </a:r>
          </a:p>
        </p:txBody>
      </p:sp>
      <p:sp>
        <p:nvSpPr>
          <p:cNvPr id="5" name="Slide Number Placeholder 5">
            <a:extLst>
              <a:ext uri="{FF2B5EF4-FFF2-40B4-BE49-F238E27FC236}">
                <a16:creationId xmlns:a16="http://schemas.microsoft.com/office/drawing/2014/main" id="{142ECCFB-38D3-BC7D-15FD-F7C5D795683D}"/>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 name="TextBox 2">
            <a:extLst>
              <a:ext uri="{FF2B5EF4-FFF2-40B4-BE49-F238E27FC236}">
                <a16:creationId xmlns:a16="http://schemas.microsoft.com/office/drawing/2014/main" id="{D2836518-CDC8-E185-9FCB-BE485F95A9B7}"/>
              </a:ext>
            </a:extLst>
          </p:cNvPr>
          <p:cNvSpPr txBox="1"/>
          <p:nvPr/>
        </p:nvSpPr>
        <p:spPr>
          <a:xfrm>
            <a:off x="8027642" y="1260000"/>
            <a:ext cx="3861737" cy="109773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1000"/>
              </a:spcBef>
              <a:spcAft>
                <a:spcPts val="1000"/>
              </a:spcAft>
              <a:buClrTx/>
              <a:buSzTx/>
              <a:buFontTx/>
              <a:buNone/>
              <a:tabLst/>
              <a:defRPr/>
            </a:pPr>
            <a:r>
              <a:rPr kumimoji="0" lang="en-US" sz="1800" b="1" i="0" u="none" strike="noStrike" kern="1200" cap="none" spc="-20" normalizeH="0" baseline="0" noProof="0">
                <a:ln>
                  <a:noFill/>
                </a:ln>
                <a:solidFill>
                  <a:prstClr val="white"/>
                </a:solidFill>
                <a:effectLst/>
                <a:highlight>
                  <a:srgbClr val="4D3C35"/>
                </a:highlight>
                <a:uLnTx/>
                <a:uFillTx/>
                <a:latin typeface="DM Sans"/>
                <a:ea typeface="+mn-ea"/>
                <a:cs typeface="+mn-cs"/>
              </a:rPr>
              <a:t>The exposome’s detrimental action</a:t>
            </a:r>
            <a:endParaRPr kumimoji="0" lang="en-US" sz="1800" b="0" i="0" u="none" strike="noStrike" kern="1200" cap="none" spc="-20" normalizeH="0" baseline="0" noProof="0">
              <a:ln>
                <a:noFill/>
              </a:ln>
              <a:solidFill>
                <a:prstClr val="white"/>
              </a:solidFill>
              <a:effectLst/>
              <a:highlight>
                <a:srgbClr val="4D3C35"/>
              </a:highligh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a:ea typeface="+mn-ea"/>
                <a:cs typeface="+mn-cs"/>
              </a:rPr>
              <a:t>Factors such as sun exposure and </a:t>
            </a:r>
            <a:br>
              <a:rPr kumimoji="0" lang="en-US" sz="1500" b="0" i="0" u="none" strike="noStrike" kern="1200" cap="none" spc="0" normalizeH="0" baseline="0" noProof="0">
                <a:ln>
                  <a:noFill/>
                </a:ln>
                <a:solidFill>
                  <a:prstClr val="black"/>
                </a:solidFill>
                <a:effectLst/>
                <a:uLnTx/>
                <a:uFillTx/>
                <a:latin typeface="DM Sans"/>
                <a:ea typeface="+mn-ea"/>
                <a:cs typeface="+mn-cs"/>
              </a:rPr>
            </a:br>
            <a:r>
              <a:rPr kumimoji="0" lang="en-US" sz="1500" b="0" i="0" u="none" strike="noStrike" kern="1200" cap="none" spc="0" normalizeH="0" baseline="0" noProof="0">
                <a:ln>
                  <a:noFill/>
                </a:ln>
                <a:solidFill>
                  <a:prstClr val="black"/>
                </a:solidFill>
                <a:effectLst/>
                <a:uLnTx/>
                <a:uFillTx/>
                <a:latin typeface="DM Sans"/>
                <a:ea typeface="+mn-ea"/>
                <a:cs typeface="+mn-cs"/>
              </a:rPr>
              <a:t>pollution, along with chronic stress </a:t>
            </a:r>
            <a:br>
              <a:rPr kumimoji="0" lang="en-US" sz="1500" b="0" i="0" u="none" strike="noStrike" kern="1200" cap="none" spc="0" normalizeH="0" baseline="0" noProof="0">
                <a:ln>
                  <a:noFill/>
                </a:ln>
                <a:solidFill>
                  <a:prstClr val="black"/>
                </a:solidFill>
                <a:effectLst/>
                <a:uLnTx/>
                <a:uFillTx/>
                <a:latin typeface="DM Sans"/>
                <a:ea typeface="+mn-ea"/>
                <a:cs typeface="+mn-cs"/>
              </a:rPr>
            </a:br>
            <a:r>
              <a:rPr kumimoji="0" lang="en-US" sz="1500" b="0" i="0" u="none" strike="noStrike" kern="1200" cap="none" spc="0" normalizeH="0" baseline="0" noProof="0">
                <a:ln>
                  <a:noFill/>
                </a:ln>
                <a:solidFill>
                  <a:prstClr val="black"/>
                </a:solidFill>
                <a:effectLst/>
                <a:uLnTx/>
                <a:uFillTx/>
                <a:latin typeface="DM Sans"/>
                <a:ea typeface="+mn-ea"/>
                <a:cs typeface="+mn-cs"/>
              </a:rPr>
              <a:t>can speed up such decline. </a:t>
            </a:r>
            <a:endParaRPr kumimoji="0" lang="en-US" sz="15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7" name="TextBox 6">
            <a:extLst>
              <a:ext uri="{FF2B5EF4-FFF2-40B4-BE49-F238E27FC236}">
                <a16:creationId xmlns:a16="http://schemas.microsoft.com/office/drawing/2014/main" id="{93AF8AD6-AAF2-FF3D-EFD7-FBF82DE05DA2}"/>
              </a:ext>
            </a:extLst>
          </p:cNvPr>
          <p:cNvSpPr txBox="1"/>
          <p:nvPr/>
        </p:nvSpPr>
        <p:spPr>
          <a:xfrm>
            <a:off x="3045558" y="1803397"/>
            <a:ext cx="4448788" cy="230832"/>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1000"/>
              </a:spcBef>
              <a:spcAft>
                <a:spcPts val="0"/>
              </a:spcAft>
              <a:buClr>
                <a:srgbClr val="808282"/>
              </a:buClr>
              <a:buSzTx/>
              <a:buFont typeface="Arial" panose="020B0604020202020204" pitchFamily="34" charset="0"/>
              <a:buNone/>
              <a:tabLst/>
              <a:defRPr/>
            </a:pPr>
            <a: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t>Collagen content</a:t>
            </a:r>
            <a:r>
              <a:rPr kumimoji="0" lang="en-GB" sz="1500" b="1" i="0" u="none" strike="noStrike" kern="1200" cap="none" spc="0" normalizeH="0" baseline="30000" noProof="0">
                <a:ln>
                  <a:noFill/>
                </a:ln>
                <a:solidFill>
                  <a:prstClr val="black"/>
                </a:solidFill>
                <a:effectLst/>
                <a:uLnTx/>
                <a:uFillTx/>
                <a:latin typeface="DM Sans" pitchFamily="2" charset="77"/>
                <a:ea typeface="+mn-ea"/>
                <a:cs typeface="+mn-cs"/>
              </a:rPr>
              <a:t>1</a:t>
            </a:r>
          </a:p>
        </p:txBody>
      </p:sp>
      <p:grpSp>
        <p:nvGrpSpPr>
          <p:cNvPr id="36" name="Group 35">
            <a:extLst>
              <a:ext uri="{FF2B5EF4-FFF2-40B4-BE49-F238E27FC236}">
                <a16:creationId xmlns:a16="http://schemas.microsoft.com/office/drawing/2014/main" id="{206128E2-62D5-87DF-2766-A589891CF8AD}"/>
              </a:ext>
            </a:extLst>
          </p:cNvPr>
          <p:cNvGrpSpPr/>
          <p:nvPr/>
        </p:nvGrpSpPr>
        <p:grpSpPr>
          <a:xfrm>
            <a:off x="3564084" y="4881723"/>
            <a:ext cx="3752839" cy="948715"/>
            <a:chOff x="3136393" y="4985442"/>
            <a:chExt cx="3675895" cy="929264"/>
          </a:xfrm>
        </p:grpSpPr>
        <p:grpSp>
          <p:nvGrpSpPr>
            <p:cNvPr id="18" name="Group 17">
              <a:extLst>
                <a:ext uri="{FF2B5EF4-FFF2-40B4-BE49-F238E27FC236}">
                  <a16:creationId xmlns:a16="http://schemas.microsoft.com/office/drawing/2014/main" id="{2916E287-40CB-CD98-48BF-B16771828D51}"/>
                </a:ext>
              </a:extLst>
            </p:cNvPr>
            <p:cNvGrpSpPr/>
            <p:nvPr/>
          </p:nvGrpSpPr>
          <p:grpSpPr>
            <a:xfrm>
              <a:off x="5363745" y="4986346"/>
              <a:ext cx="705906" cy="927457"/>
              <a:chOff x="6820268" y="1978898"/>
              <a:chExt cx="1233837" cy="1621080"/>
            </a:xfrm>
          </p:grpSpPr>
          <p:pic>
            <p:nvPicPr>
              <p:cNvPr id="19" name="Picture 18" descr="A close-up of a person's face&#10;&#10;AI-generated content may be incorrect.">
                <a:extLst>
                  <a:ext uri="{FF2B5EF4-FFF2-40B4-BE49-F238E27FC236}">
                    <a16:creationId xmlns:a16="http://schemas.microsoft.com/office/drawing/2014/main" id="{C3536888-32A3-136C-CED4-12FD04410E85}"/>
                  </a:ext>
                </a:extLst>
              </p:cNvPr>
              <p:cNvPicPr>
                <a:picLocks noChangeAspect="1"/>
              </p:cNvPicPr>
              <p:nvPr/>
            </p:nvPicPr>
            <p:blipFill>
              <a:blip r:embed="rId5" cstate="print">
                <a:extLst>
                  <a:ext uri="{28A0092B-C50C-407E-A947-70E740481C1C}">
                    <a14:useLocalDpi xmlns:a14="http://schemas.microsoft.com/office/drawing/2010/main"/>
                  </a:ext>
                </a:extLst>
              </a:blip>
              <a:srcRect l="-4230" r="-4230"/>
              <a:stretch/>
            </p:blipFill>
            <p:spPr>
              <a:xfrm>
                <a:off x="6820268" y="1978898"/>
                <a:ext cx="1233837" cy="1621080"/>
              </a:xfrm>
              <a:prstGeom prst="rect">
                <a:avLst/>
              </a:prstGeom>
              <a:solidFill>
                <a:schemeClr val="tx1"/>
              </a:solidFill>
            </p:spPr>
          </p:pic>
          <p:sp>
            <p:nvSpPr>
              <p:cNvPr id="20" name="TextBox 19">
                <a:extLst>
                  <a:ext uri="{FF2B5EF4-FFF2-40B4-BE49-F238E27FC236}">
                    <a16:creationId xmlns:a16="http://schemas.microsoft.com/office/drawing/2014/main" id="{1C1F3E08-AA1C-0250-71A5-CCFC34FBDC84}"/>
                  </a:ext>
                </a:extLst>
              </p:cNvPr>
              <p:cNvSpPr txBox="1"/>
              <p:nvPr/>
            </p:nvSpPr>
            <p:spPr>
              <a:xfrm>
                <a:off x="7520717" y="3365952"/>
                <a:ext cx="533388"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51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1" name="Group 20">
              <a:extLst>
                <a:ext uri="{FF2B5EF4-FFF2-40B4-BE49-F238E27FC236}">
                  <a16:creationId xmlns:a16="http://schemas.microsoft.com/office/drawing/2014/main" id="{27D26630-FCE8-C77A-BFAD-E04B3BEE4620}"/>
                </a:ext>
              </a:extLst>
            </p:cNvPr>
            <p:cNvGrpSpPr/>
            <p:nvPr/>
          </p:nvGrpSpPr>
          <p:grpSpPr>
            <a:xfrm>
              <a:off x="3136393" y="4985442"/>
              <a:ext cx="706458" cy="929264"/>
              <a:chOff x="1661214" y="1977319"/>
              <a:chExt cx="1234800" cy="1624238"/>
            </a:xfrm>
          </p:grpSpPr>
          <p:pic>
            <p:nvPicPr>
              <p:cNvPr id="22" name="Picture 21" descr="A person with closed eyes&#10;&#10;AI-generated content may be incorrect.">
                <a:extLst>
                  <a:ext uri="{FF2B5EF4-FFF2-40B4-BE49-F238E27FC236}">
                    <a16:creationId xmlns:a16="http://schemas.microsoft.com/office/drawing/2014/main" id="{A5B5C67A-AE3B-DD21-84C7-8A222CD63F40}"/>
                  </a:ext>
                </a:extLst>
              </p:cNvPr>
              <p:cNvPicPr>
                <a:picLocks noChangeAspect="1"/>
              </p:cNvPicPr>
              <p:nvPr/>
            </p:nvPicPr>
            <p:blipFill>
              <a:blip r:embed="rId6" cstate="print">
                <a:extLst>
                  <a:ext uri="{28A0092B-C50C-407E-A947-70E740481C1C}">
                    <a14:useLocalDpi xmlns:a14="http://schemas.microsoft.com/office/drawing/2010/main"/>
                  </a:ext>
                </a:extLst>
              </a:blip>
              <a:srcRect b="-1"/>
              <a:stretch/>
            </p:blipFill>
            <p:spPr>
              <a:xfrm>
                <a:off x="1661214" y="1977319"/>
                <a:ext cx="1234800" cy="1624238"/>
              </a:xfrm>
              <a:prstGeom prst="rect">
                <a:avLst/>
              </a:prstGeom>
            </p:spPr>
          </p:pic>
          <p:sp>
            <p:nvSpPr>
              <p:cNvPr id="26" name="TextBox 25">
                <a:extLst>
                  <a:ext uri="{FF2B5EF4-FFF2-40B4-BE49-F238E27FC236}">
                    <a16:creationId xmlns:a16="http://schemas.microsoft.com/office/drawing/2014/main" id="{9EAEA31E-5FE3-2794-7917-7519F4265019}"/>
                  </a:ext>
                </a:extLst>
              </p:cNvPr>
              <p:cNvSpPr txBox="1"/>
              <p:nvPr/>
            </p:nvSpPr>
            <p:spPr>
              <a:xfrm>
                <a:off x="2329694" y="3365951"/>
                <a:ext cx="566320"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25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7" name="Group 26">
              <a:extLst>
                <a:ext uri="{FF2B5EF4-FFF2-40B4-BE49-F238E27FC236}">
                  <a16:creationId xmlns:a16="http://schemas.microsoft.com/office/drawing/2014/main" id="{726945E2-169A-7897-00B7-64359192D05E}"/>
                </a:ext>
              </a:extLst>
            </p:cNvPr>
            <p:cNvGrpSpPr/>
            <p:nvPr/>
          </p:nvGrpSpPr>
          <p:grpSpPr>
            <a:xfrm>
              <a:off x="4621662" y="4986655"/>
              <a:ext cx="705906" cy="926839"/>
              <a:chOff x="5100585" y="1979438"/>
              <a:chExt cx="1233837" cy="1620000"/>
            </a:xfrm>
          </p:grpSpPr>
          <p:pic>
            <p:nvPicPr>
              <p:cNvPr id="28" name="Picture 27" descr="A close-up of a person with her eyes closed&#10;&#10;AI-generated content may be incorrect.">
                <a:extLst>
                  <a:ext uri="{FF2B5EF4-FFF2-40B4-BE49-F238E27FC236}">
                    <a16:creationId xmlns:a16="http://schemas.microsoft.com/office/drawing/2014/main" id="{59391FFA-C708-1584-55D0-063324B1C5D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00585" y="1979438"/>
                <a:ext cx="1233837" cy="1620000"/>
              </a:xfrm>
              <a:prstGeom prst="rect">
                <a:avLst/>
              </a:prstGeom>
            </p:spPr>
          </p:pic>
          <p:sp>
            <p:nvSpPr>
              <p:cNvPr id="29" name="TextBox 28">
                <a:extLst>
                  <a:ext uri="{FF2B5EF4-FFF2-40B4-BE49-F238E27FC236}">
                    <a16:creationId xmlns:a16="http://schemas.microsoft.com/office/drawing/2014/main" id="{1A924245-F6F8-5CAE-A640-6D7215993164}"/>
                  </a:ext>
                </a:extLst>
              </p:cNvPr>
              <p:cNvSpPr txBox="1"/>
              <p:nvPr/>
            </p:nvSpPr>
            <p:spPr>
              <a:xfrm>
                <a:off x="5757124" y="3365952"/>
                <a:ext cx="577298"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48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30" name="Group 29">
              <a:extLst>
                <a:ext uri="{FF2B5EF4-FFF2-40B4-BE49-F238E27FC236}">
                  <a16:creationId xmlns:a16="http://schemas.microsoft.com/office/drawing/2014/main" id="{EC989365-9350-E1AE-3138-5B201120490B}"/>
                </a:ext>
              </a:extLst>
            </p:cNvPr>
            <p:cNvGrpSpPr/>
            <p:nvPr/>
          </p:nvGrpSpPr>
          <p:grpSpPr>
            <a:xfrm>
              <a:off x="3879028" y="4985443"/>
              <a:ext cx="706457" cy="929263"/>
              <a:chOff x="3380899" y="1977320"/>
              <a:chExt cx="1234800" cy="1624237"/>
            </a:xfrm>
          </p:grpSpPr>
          <p:pic>
            <p:nvPicPr>
              <p:cNvPr id="31" name="Picture 30" descr="Close-up of a person with her eyes closed&#10;&#10;AI-generated content may be incorrect.">
                <a:extLst>
                  <a:ext uri="{FF2B5EF4-FFF2-40B4-BE49-F238E27FC236}">
                    <a16:creationId xmlns:a16="http://schemas.microsoft.com/office/drawing/2014/main" id="{C4F5B463-BB09-F0A1-4987-BF2E347D9C3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380899" y="1977320"/>
                <a:ext cx="1234800" cy="1624237"/>
              </a:xfrm>
              <a:prstGeom prst="rect">
                <a:avLst/>
              </a:prstGeom>
            </p:spPr>
          </p:pic>
          <p:sp>
            <p:nvSpPr>
              <p:cNvPr id="32" name="TextBox 31">
                <a:extLst>
                  <a:ext uri="{FF2B5EF4-FFF2-40B4-BE49-F238E27FC236}">
                    <a16:creationId xmlns:a16="http://schemas.microsoft.com/office/drawing/2014/main" id="{C4969FFD-31F2-F0A8-CA19-ECB88BF29D92}"/>
                  </a:ext>
                </a:extLst>
              </p:cNvPr>
              <p:cNvSpPr txBox="1"/>
              <p:nvPr/>
            </p:nvSpPr>
            <p:spPr>
              <a:xfrm>
                <a:off x="4043890" y="3365953"/>
                <a:ext cx="571809"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34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33" name="Group 32">
              <a:extLst>
                <a:ext uri="{FF2B5EF4-FFF2-40B4-BE49-F238E27FC236}">
                  <a16:creationId xmlns:a16="http://schemas.microsoft.com/office/drawing/2014/main" id="{B5D307B7-B532-EFAC-4E78-BDAE4C000B62}"/>
                </a:ext>
              </a:extLst>
            </p:cNvPr>
            <p:cNvGrpSpPr/>
            <p:nvPr/>
          </p:nvGrpSpPr>
          <p:grpSpPr>
            <a:xfrm>
              <a:off x="6105830" y="4985442"/>
              <a:ext cx="706458" cy="929264"/>
              <a:chOff x="8539954" y="1977319"/>
              <a:chExt cx="1234800" cy="1624238"/>
            </a:xfrm>
          </p:grpSpPr>
          <p:pic>
            <p:nvPicPr>
              <p:cNvPr id="34" name="Picture 33" descr="Close-up of a person's face with her eyes closed&#10;&#10;AI-generated content may be incorrect.">
                <a:extLst>
                  <a:ext uri="{FF2B5EF4-FFF2-40B4-BE49-F238E27FC236}">
                    <a16:creationId xmlns:a16="http://schemas.microsoft.com/office/drawing/2014/main" id="{589E1159-43D6-3FF5-7FD8-D7AF1497F058}"/>
                  </a:ext>
                </a:extLst>
              </p:cNvPr>
              <p:cNvPicPr>
                <a:picLocks noChangeAspect="1"/>
              </p:cNvPicPr>
              <p:nvPr/>
            </p:nvPicPr>
            <p:blipFill>
              <a:blip r:embed="rId9" cstate="print">
                <a:extLst>
                  <a:ext uri="{28A0092B-C50C-407E-A947-70E740481C1C}">
                    <a14:useLocalDpi xmlns:a14="http://schemas.microsoft.com/office/drawing/2010/main"/>
                  </a:ext>
                </a:extLst>
              </a:blip>
              <a:srcRect b="-1"/>
              <a:stretch/>
            </p:blipFill>
            <p:spPr>
              <a:xfrm>
                <a:off x="8539954" y="1977319"/>
                <a:ext cx="1234800" cy="1624238"/>
              </a:xfrm>
              <a:prstGeom prst="rect">
                <a:avLst/>
              </a:prstGeom>
            </p:spPr>
          </p:pic>
          <p:sp>
            <p:nvSpPr>
              <p:cNvPr id="35" name="TextBox 34">
                <a:extLst>
                  <a:ext uri="{FF2B5EF4-FFF2-40B4-BE49-F238E27FC236}">
                    <a16:creationId xmlns:a16="http://schemas.microsoft.com/office/drawing/2014/main" id="{68556879-62F9-823B-8528-B31ADA5C7DD4}"/>
                  </a:ext>
                </a:extLst>
              </p:cNvPr>
              <p:cNvSpPr txBox="1"/>
              <p:nvPr/>
            </p:nvSpPr>
            <p:spPr>
              <a:xfrm>
                <a:off x="9205688" y="3365951"/>
                <a:ext cx="569066"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62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spTree>
    <p:extLst>
      <p:ext uri="{BB962C8B-B14F-4D97-AF65-F5344CB8AC3E}">
        <p14:creationId xmlns:p14="http://schemas.microsoft.com/office/powerpoint/2010/main" val="2563256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F140AA1D-867C-3996-0443-AC62A6900648}"/>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F474A1A8-C3F3-3F08-49ED-35092EB48574}"/>
              </a:ext>
            </a:extLst>
          </p:cNvPr>
          <p:cNvSpPr>
            <a:spLocks noGrp="1"/>
          </p:cNvSpPr>
          <p:nvPr>
            <p:ph type="title"/>
          </p:nvPr>
        </p:nvSpPr>
        <p:spPr>
          <a:prstGeom prst="rect">
            <a:avLst/>
          </a:prstGeom>
        </p:spPr>
        <p:txBody>
          <a:bodyPr/>
          <a:lstStyle/>
          <a:p>
            <a:r>
              <a:rPr lang="en-US"/>
              <a:t> </a:t>
            </a:r>
          </a:p>
        </p:txBody>
      </p:sp>
      <p:sp>
        <p:nvSpPr>
          <p:cNvPr id="6" name="Text Placeholder 5">
            <a:extLst>
              <a:ext uri="{FF2B5EF4-FFF2-40B4-BE49-F238E27FC236}">
                <a16:creationId xmlns:a16="http://schemas.microsoft.com/office/drawing/2014/main" id="{052DE6A7-9795-1582-2855-50EA04B2DA01}"/>
              </a:ext>
            </a:extLst>
          </p:cNvPr>
          <p:cNvSpPr>
            <a:spLocks noGrp="1"/>
          </p:cNvSpPr>
          <p:nvPr>
            <p:ph type="body" sz="quarter" idx="20"/>
          </p:nvPr>
        </p:nvSpPr>
        <p:spPr>
          <a:xfrm>
            <a:off x="302400" y="302400"/>
            <a:ext cx="5298300" cy="900111"/>
          </a:xfrm>
        </p:spPr>
        <p:txBody>
          <a:bodyPr/>
          <a:lstStyle/>
          <a:p>
            <a:r>
              <a:rPr lang="en-US"/>
              <a:t>Introducing SYN</a:t>
            </a:r>
            <a:r>
              <a:rPr lang="en-US">
                <a:latin typeface="DM Sans" pitchFamily="2" charset="0"/>
              </a:rPr>
              <a:t>®</a:t>
            </a:r>
            <a:r>
              <a:rPr lang="en-US"/>
              <a:t>-COLL CB</a:t>
            </a:r>
          </a:p>
        </p:txBody>
      </p:sp>
    </p:spTree>
    <p:extLst>
      <p:ext uri="{BB962C8B-B14F-4D97-AF65-F5344CB8AC3E}">
        <p14:creationId xmlns:p14="http://schemas.microsoft.com/office/powerpoint/2010/main" val="2299335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Close-up of a person's face&#10;&#10;Description automatically generated">
            <a:extLst>
              <a:ext uri="{FF2B5EF4-FFF2-40B4-BE49-F238E27FC236}">
                <a16:creationId xmlns:a16="http://schemas.microsoft.com/office/drawing/2014/main" id="{DB29305B-A772-3D8A-C7F3-84890EE7D6F7}"/>
              </a:ext>
            </a:extLst>
          </p:cNvPr>
          <p:cNvPicPr>
            <a:picLocks noGrp="1" noChangeAspect="1"/>
          </p:cNvPicPr>
          <p:nvPr>
            <p:ph type="pic" sz="quarter" idx="13"/>
          </p:nvPr>
        </p:nvPicPr>
        <p:blipFill>
          <a:blip r:embed="rId3" cstate="print">
            <a:alphaModFix amt="54000"/>
            <a:extLst>
              <a:ext uri="{28A0092B-C50C-407E-A947-70E740481C1C}">
                <a14:useLocalDpi xmlns:a14="http://schemas.microsoft.com/office/drawing/2010/main"/>
              </a:ext>
            </a:extLst>
          </a:blip>
          <a:srcRect/>
          <a:stretch/>
        </p:blipFill>
        <p:spPr>
          <a:xfrm>
            <a:off x="0" y="0"/>
            <a:ext cx="12192000" cy="6858000"/>
          </a:xfrm>
        </p:spPr>
      </p:pic>
      <p:sp>
        <p:nvSpPr>
          <p:cNvPr id="6" name="Title 5">
            <a:extLst>
              <a:ext uri="{FF2B5EF4-FFF2-40B4-BE49-F238E27FC236}">
                <a16:creationId xmlns:a16="http://schemas.microsoft.com/office/drawing/2014/main" id="{E296F6CC-DF9C-F52E-EA40-FE5AAE06C0D1}"/>
              </a:ext>
            </a:extLst>
          </p:cNvPr>
          <p:cNvSpPr>
            <a:spLocks noGrp="1"/>
          </p:cNvSpPr>
          <p:nvPr>
            <p:ph type="title"/>
          </p:nvPr>
        </p:nvSpPr>
        <p:spPr>
          <a:xfrm>
            <a:off x="410181" y="1587897"/>
            <a:ext cx="11487527" cy="3583194"/>
          </a:xfrm>
        </p:spPr>
        <p:txBody>
          <a:bodyPr/>
          <a:lstStyle/>
          <a:p>
            <a:r>
              <a:rPr lang="en-US"/>
              <a:t>We create groundbreaking sustainable solutions that support skin health and empower individuals to maximize their own skin potential, at every stage of their life journey.</a:t>
            </a:r>
          </a:p>
        </p:txBody>
      </p:sp>
      <p:pic>
        <p:nvPicPr>
          <p:cNvPr id="17" name="Picture 16">
            <a:extLst>
              <a:ext uri="{FF2B5EF4-FFF2-40B4-BE49-F238E27FC236}">
                <a16:creationId xmlns:a16="http://schemas.microsoft.com/office/drawing/2014/main" id="{551BAE93-CF46-9B3B-C7B7-875DBFDAD6B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516005" y="6207920"/>
            <a:ext cx="2519825" cy="486937"/>
          </a:xfrm>
          <a:prstGeom prst="rect">
            <a:avLst/>
          </a:prstGeom>
        </p:spPr>
      </p:pic>
      <p:sp>
        <p:nvSpPr>
          <p:cNvPr id="10" name="TextBox 9">
            <a:extLst>
              <a:ext uri="{FF2B5EF4-FFF2-40B4-BE49-F238E27FC236}">
                <a16:creationId xmlns:a16="http://schemas.microsoft.com/office/drawing/2014/main" id="{8BDBB6B2-9BDF-EA5D-03C5-2E04A110AF9B}"/>
              </a:ext>
            </a:extLst>
          </p:cNvPr>
          <p:cNvSpPr txBox="1"/>
          <p:nvPr/>
        </p:nvSpPr>
        <p:spPr>
          <a:xfrm>
            <a:off x="128752" y="484378"/>
            <a:ext cx="6122276" cy="4770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white"/>
                </a:solidFill>
                <a:effectLst/>
                <a:uLnTx/>
                <a:uFillTx/>
                <a:latin typeface="DM Sans"/>
                <a:ea typeface="+mn-ea"/>
                <a:cs typeface="+mn-cs"/>
              </a:rPr>
              <a:t>At dsm-firmenich</a:t>
            </a:r>
            <a:endParaRPr kumimoji="0" lang="en-US" sz="1800" b="0" i="0" u="none" strike="noStrike" kern="1200" cap="none" spc="0" normalizeH="0" baseline="0" noProof="0">
              <a:ln>
                <a:noFill/>
              </a:ln>
              <a:solidFill>
                <a:prstClr val="white"/>
              </a:solidFill>
              <a:effectLst/>
              <a:uLnTx/>
              <a:uFillTx/>
              <a:latin typeface="Noto Serif"/>
              <a:ea typeface="+mn-ea"/>
              <a:cs typeface="+mn-cs"/>
            </a:endParaRPr>
          </a:p>
        </p:txBody>
      </p:sp>
    </p:spTree>
    <p:extLst>
      <p:ext uri="{BB962C8B-B14F-4D97-AF65-F5344CB8AC3E}">
        <p14:creationId xmlns:p14="http://schemas.microsoft.com/office/powerpoint/2010/main" val="4109872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molecule&#10;&#10;AI-generated content may be incorrect.">
            <a:extLst>
              <a:ext uri="{FF2B5EF4-FFF2-40B4-BE49-F238E27FC236}">
                <a16:creationId xmlns:a16="http://schemas.microsoft.com/office/drawing/2014/main" id="{9A2339CE-4E3F-2F4A-9968-EA139DA63A70}"/>
              </a:ext>
            </a:extLst>
          </p:cNvPr>
          <p:cNvPicPr>
            <a:picLocks noChangeAspect="1"/>
          </p:cNvPicPr>
          <p:nvPr/>
        </p:nvPicPr>
        <p:blipFill>
          <a:blip r:embed="rId3" cstate="print">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3" name="Text Placeholder 13">
            <a:extLst>
              <a:ext uri="{FF2B5EF4-FFF2-40B4-BE49-F238E27FC236}">
                <a16:creationId xmlns:a16="http://schemas.microsoft.com/office/drawing/2014/main" id="{D86DD499-94AE-A0ED-81BB-7C18F3BFB7DD}"/>
              </a:ext>
            </a:extLst>
          </p:cNvPr>
          <p:cNvSpPr txBox="1">
            <a:spLocks/>
          </p:cNvSpPr>
          <p:nvPr/>
        </p:nvSpPr>
        <p:spPr>
          <a:xfrm>
            <a:off x="302399" y="1904541"/>
            <a:ext cx="4342172" cy="3500633"/>
          </a:xfrm>
          <a:prstGeom prst="rect">
            <a:avLst/>
          </a:prstGeom>
          <a:solidFill>
            <a:srgbClr val="CCBCB8"/>
          </a:solidFill>
          <a:ln>
            <a:noFill/>
          </a:ln>
        </p:spPr>
        <p:txBody>
          <a:bodyPr lIns="125999" tIns="90000" rIns="125999" bIns="90000" anchor="ct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500"/>
              </a:spcBef>
              <a:spcAft>
                <a:spcPts val="400"/>
              </a:spcAft>
              <a:buClr>
                <a:srgbClr val="307297"/>
              </a:buClr>
              <a:buSzPct val="90000"/>
              <a:buFont typeface="Wingdings" panose="05000000000000000000" pitchFamily="2" charset="2"/>
              <a:buNone/>
              <a:tabLst/>
              <a:defRPr/>
            </a:pPr>
            <a:r>
              <a:rPr kumimoji="0" lang="en-US" sz="1900" b="0" i="0" u="none" strike="noStrike" kern="1200" cap="none" spc="0" normalizeH="0" baseline="0" noProof="0">
                <a:ln>
                  <a:noFill/>
                </a:ln>
                <a:solidFill>
                  <a:srgbClr val="4D3C35"/>
                </a:solidFill>
                <a:effectLst/>
                <a:uLnTx/>
                <a:uFillTx/>
                <a:latin typeface="Lora" pitchFamily="2" charset="77"/>
              </a:rPr>
              <a:t>Pharma-inspired skincare solutions, taking skin health ambition to the next level. </a:t>
            </a:r>
          </a:p>
          <a:p>
            <a:pPr marL="0" marR="0" lvl="1" indent="0" algn="l" defTabSz="914400" rtl="0" eaLnBrk="1" fontAlgn="auto" latinLnBrk="0" hangingPunct="1">
              <a:lnSpc>
                <a:spcPct val="100000"/>
              </a:lnSpc>
              <a:spcBef>
                <a:spcPts val="500"/>
              </a:spcBef>
              <a:spcAft>
                <a:spcPts val="400"/>
              </a:spcAft>
              <a:buClr>
                <a:srgbClr val="307297"/>
              </a:buClr>
              <a:buSzPct val="90000"/>
              <a:buFont typeface="Wingdings" panose="05000000000000000000" pitchFamily="2" charset="2"/>
              <a:buNone/>
              <a:tabLst/>
              <a:defRPr/>
            </a:pPr>
            <a:r>
              <a:rPr kumimoji="0" lang="en-US" sz="1900" b="0" i="0" u="none" strike="noStrike" kern="1200" cap="none" spc="0" normalizeH="0" baseline="0" noProof="0">
                <a:ln>
                  <a:noFill/>
                </a:ln>
                <a:solidFill>
                  <a:srgbClr val="4D3C35"/>
                </a:solidFill>
                <a:effectLst/>
                <a:uLnTx/>
                <a:uFillTx/>
                <a:latin typeface="Lora" pitchFamily="2" charset="77"/>
              </a:rPr>
              <a:t>Our targeted approach, enhanced by molecular modeling, is supported by green chemistry science to generate groundbreaking, sustainable solutions proven to deliver the highest levels of efficacy towards well</a:t>
            </a:r>
            <a:r>
              <a:rPr lang="en-US" sz="1900">
                <a:solidFill>
                  <a:srgbClr val="4D3C35"/>
                </a:solidFill>
                <a:latin typeface="Lora" pitchFamily="2" charset="77"/>
              </a:rPr>
              <a:t>-</a:t>
            </a:r>
            <a:r>
              <a:rPr kumimoji="0" lang="en-US" sz="1900" b="0" i="0" u="none" strike="noStrike" kern="1200" cap="none" spc="0" normalizeH="0" baseline="0" noProof="0">
                <a:ln>
                  <a:noFill/>
                </a:ln>
                <a:solidFill>
                  <a:srgbClr val="4D3C35"/>
                </a:solidFill>
                <a:effectLst/>
                <a:uLnTx/>
                <a:uFillTx/>
                <a:latin typeface="Lora" pitchFamily="2" charset="77"/>
              </a:rPr>
              <a:t>aging</a:t>
            </a:r>
          </a:p>
        </p:txBody>
      </p:sp>
      <p:sp>
        <p:nvSpPr>
          <p:cNvPr id="8" name="Text Placeholder 7">
            <a:extLst>
              <a:ext uri="{FF2B5EF4-FFF2-40B4-BE49-F238E27FC236}">
                <a16:creationId xmlns:a16="http://schemas.microsoft.com/office/drawing/2014/main" id="{E8B3143F-99C2-D6FD-EE0A-D6AD9ABB58C1}"/>
              </a:ext>
            </a:extLst>
          </p:cNvPr>
          <p:cNvSpPr>
            <a:spLocks noGrp="1"/>
          </p:cNvSpPr>
          <p:nvPr>
            <p:ph type="body" sz="quarter" idx="12"/>
          </p:nvPr>
        </p:nvSpPr>
        <p:spPr>
          <a:xfrm>
            <a:off x="302400" y="947768"/>
            <a:ext cx="4342171" cy="956773"/>
          </a:xfrm>
          <a:solidFill>
            <a:srgbClr val="4D3C35"/>
          </a:solidFill>
        </p:spPr>
        <p:txBody>
          <a:bodyPr wrap="square" lIns="125999" tIns="90000" rIns="125999" bIns="90000" anchor="ctr" anchorCtr="0">
            <a:spAutoFit/>
          </a:bodyPr>
          <a:lstStyle/>
          <a:p>
            <a:r>
              <a:rPr lang="en-US" sz="2400" b="1" err="1">
                <a:solidFill>
                  <a:schemeClr val="bg1"/>
                </a:solidFill>
              </a:rPr>
              <a:t>dsm-firmenich’s</a:t>
            </a:r>
            <a:r>
              <a:rPr lang="en-US" sz="2400" b="1">
                <a:solidFill>
                  <a:schemeClr val="bg1"/>
                </a:solidFill>
              </a:rPr>
              <a:t> </a:t>
            </a:r>
            <a:br>
              <a:rPr lang="en-US" sz="2400" b="1">
                <a:solidFill>
                  <a:schemeClr val="bg1"/>
                </a:solidFill>
              </a:rPr>
            </a:br>
            <a:r>
              <a:rPr lang="en-US" sz="2400" b="1">
                <a:solidFill>
                  <a:schemeClr val="bg1"/>
                </a:solidFill>
              </a:rPr>
              <a:t>SYN</a:t>
            </a:r>
            <a:r>
              <a:rPr lang="en-US" sz="2400" b="1">
                <a:solidFill>
                  <a:schemeClr val="bg1"/>
                </a:solidFill>
                <a:latin typeface="DM Sans" pitchFamily="2" charset="0"/>
              </a:rPr>
              <a:t>®</a:t>
            </a:r>
            <a:r>
              <a:rPr lang="en-US" sz="2400" b="1">
                <a:solidFill>
                  <a:schemeClr val="bg1"/>
                </a:solidFill>
              </a:rPr>
              <a:t>-PEPTIDES</a:t>
            </a:r>
          </a:p>
        </p:txBody>
      </p:sp>
      <p:sp>
        <p:nvSpPr>
          <p:cNvPr id="2" name="Title 1">
            <a:extLst>
              <a:ext uri="{FF2B5EF4-FFF2-40B4-BE49-F238E27FC236}">
                <a16:creationId xmlns:a16="http://schemas.microsoft.com/office/drawing/2014/main" id="{238626C5-B525-AA4B-9AC6-0D4B392E4938}"/>
              </a:ext>
            </a:extLst>
          </p:cNvPr>
          <p:cNvSpPr>
            <a:spLocks noGrp="1"/>
          </p:cNvSpPr>
          <p:nvPr>
            <p:ph type="title"/>
          </p:nvPr>
        </p:nvSpPr>
        <p:spPr/>
        <p:txBody>
          <a:bodyPr/>
          <a:lstStyle/>
          <a:p>
            <a:r>
              <a:rPr lang="en-US"/>
              <a:t>SYN</a:t>
            </a:r>
            <a:r>
              <a:rPr lang="en-US">
                <a:latin typeface="DM Sans" pitchFamily="2" charset="0"/>
              </a:rPr>
              <a:t>®-COLL CB</a:t>
            </a:r>
            <a:endParaRPr lang="en-US"/>
          </a:p>
        </p:txBody>
      </p:sp>
      <p:sp>
        <p:nvSpPr>
          <p:cNvPr id="6" name="Text Placeholder 5">
            <a:extLst>
              <a:ext uri="{FF2B5EF4-FFF2-40B4-BE49-F238E27FC236}">
                <a16:creationId xmlns:a16="http://schemas.microsoft.com/office/drawing/2014/main" id="{DF8C6750-62C2-D348-BFE5-A807928EB74F}"/>
              </a:ext>
            </a:extLst>
          </p:cNvPr>
          <p:cNvSpPr>
            <a:spLocks noGrp="1"/>
          </p:cNvSpPr>
          <p:nvPr>
            <p:ph type="body" sz="quarter" idx="24"/>
          </p:nvPr>
        </p:nvSpPr>
        <p:spPr>
          <a:xfrm>
            <a:off x="302398" y="6051980"/>
            <a:ext cx="3528001" cy="121588"/>
          </a:xfrm>
        </p:spPr>
        <p:txBody>
          <a:bodyPr/>
          <a:lstStyle/>
          <a:p>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*non-intentionally added TFA</a:t>
            </a:r>
            <a:r>
              <a:rPr kumimoji="0" lang="en-US" sz="1100" b="0" i="0" u="none" strike="noStrike" kern="1200" cap="none" spc="0" normalizeH="0" baseline="0" noProof="0">
                <a:ln>
                  <a:noFill/>
                </a:ln>
                <a:solidFill>
                  <a:prstClr val="black"/>
                </a:solidFill>
                <a:effectLst/>
                <a:uLnTx/>
                <a:uFillTx/>
                <a:latin typeface="DM Sans" pitchFamily="2" charset="0"/>
                <a:ea typeface="+mn-ea"/>
                <a:cs typeface="+mn-cs"/>
              </a:rPr>
              <a:t> </a:t>
            </a:r>
          </a:p>
        </p:txBody>
      </p:sp>
      <p:sp>
        <p:nvSpPr>
          <p:cNvPr id="7" name="TextBox 6">
            <a:extLst>
              <a:ext uri="{FF2B5EF4-FFF2-40B4-BE49-F238E27FC236}">
                <a16:creationId xmlns:a16="http://schemas.microsoft.com/office/drawing/2014/main" id="{E7989BC1-FEAF-DC7D-4FC1-4B9F26B71F67}"/>
              </a:ext>
            </a:extLst>
          </p:cNvPr>
          <p:cNvSpPr txBox="1"/>
          <p:nvPr/>
        </p:nvSpPr>
        <p:spPr>
          <a:xfrm>
            <a:off x="4808460" y="1315758"/>
            <a:ext cx="6891573" cy="4838761"/>
          </a:xfrm>
          <a:prstGeom prst="rect">
            <a:avLst/>
          </a:prstGeom>
          <a:noFill/>
        </p:spPr>
        <p:txBody>
          <a:bodyPr wrap="square" lIns="0" tIns="0" rIns="0" bIns="0" anchor="t">
            <a:spAutoFit/>
          </a:bodyPr>
          <a:lstStyle/>
          <a:p>
            <a:pPr marL="0" marR="0" lvl="1" indent="0" algn="l" defTabSz="914400" rtl="0" eaLnBrk="1" fontAlgn="auto" latinLnBrk="0" hangingPunct="1">
              <a:lnSpc>
                <a:spcPct val="90000"/>
              </a:lnSpc>
              <a:spcBef>
                <a:spcPts val="500"/>
              </a:spcBef>
              <a:spcAft>
                <a:spcPts val="400"/>
              </a:spcAft>
              <a:buClr>
                <a:srgbClr val="307297"/>
              </a:buClr>
              <a:buSzPct val="90000"/>
              <a:buFontTx/>
              <a:buNone/>
              <a:tabLst/>
              <a:defRPr/>
            </a:pPr>
            <a:r>
              <a:rPr kumimoji="0" lang="en-US" sz="2400" b="1" i="0" u="none" strike="noStrike" kern="1200" cap="none" spc="0" normalizeH="0" baseline="0" noProof="0">
                <a:ln>
                  <a:noFill/>
                </a:ln>
                <a:solidFill>
                  <a:prstClr val="black"/>
                </a:solidFill>
                <a:effectLst/>
                <a:uLnTx/>
                <a:uFillTx/>
                <a:latin typeface="DM Sans" pitchFamily="2" charset="0"/>
                <a:ea typeface="+mn-ea"/>
                <a:cs typeface="+mn-cs"/>
              </a:rPr>
              <a:t>The product</a:t>
            </a:r>
          </a:p>
          <a:p>
            <a:pPr marL="285750" marR="0" lvl="1"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Patented tripeptide with unique sequence</a:t>
            </a:r>
          </a:p>
          <a:p>
            <a:pPr marL="285750" marR="0" lvl="1"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It mimics the skin’s own mechanism to produce </a:t>
            </a:r>
            <a:b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and protect Collagen, slowing-down the aging </a:t>
            </a:r>
            <a:b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process from within</a:t>
            </a:r>
          </a:p>
          <a:p>
            <a:pPr marL="285750" marR="0" lvl="1" indent="-2857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Clinically-proven: </a:t>
            </a:r>
          </a:p>
          <a:p>
            <a:pPr marL="561600" marR="0" lvl="2" indent="-2857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800" b="1" i="1" u="none" strike="noStrike" kern="1200" cap="none" spc="0" normalizeH="0" baseline="0" noProof="0">
                <a:ln>
                  <a:noFill/>
                </a:ln>
                <a:solidFill>
                  <a:prstClr val="black"/>
                </a:solidFill>
                <a:effectLst/>
                <a:uLnTx/>
                <a:uFillTx/>
                <a:latin typeface="DM Sans" pitchFamily="2" charset="0"/>
                <a:ea typeface="+mn-ea"/>
                <a:cs typeface="+mn-cs"/>
              </a:rPr>
              <a:t>New </a:t>
            </a:r>
            <a:r>
              <a:rPr kumimoji="0" lang="en-US" sz="1800" i="1" u="none" strike="noStrike" kern="1200" cap="none" spc="0" normalizeH="0" baseline="0" noProof="0">
                <a:ln>
                  <a:noFill/>
                </a:ln>
                <a:solidFill>
                  <a:prstClr val="black"/>
                </a:solidFill>
                <a:effectLst/>
                <a:uLnTx/>
                <a:uFillTx/>
                <a:latin typeface="DM Sans" pitchFamily="2" charset="0"/>
                <a:ea typeface="+mn-ea"/>
                <a:cs typeface="+mn-cs"/>
              </a:rPr>
              <a:t>–</a:t>
            </a:r>
            <a:r>
              <a:rPr kumimoji="0" lang="en-US" sz="1800" b="1" i="1" u="none" strike="noStrike" kern="1200" cap="none" spc="0" normalizeH="0" baseline="0" noProof="0">
                <a:ln>
                  <a:noFill/>
                </a:ln>
                <a:solidFill>
                  <a:prstClr val="black"/>
                </a:solidFill>
                <a:effectLst/>
                <a:uLnTx/>
                <a:uFillTx/>
                <a:latin typeface="DM Sans" pitchFamily="2" charset="0"/>
                <a:ea typeface="+mn-ea"/>
                <a:cs typeface="+mn-cs"/>
              </a:rPr>
              <a:t> </a:t>
            </a: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It significantly supports skin’s Collagen reserves, with age-personalized action </a:t>
            </a:r>
          </a:p>
          <a:p>
            <a:pPr marL="561600" marR="0" lvl="2" indent="-2857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800" b="1" i="1" u="none" strike="noStrike" kern="1200" cap="none" spc="0" normalizeH="0" baseline="0" noProof="0">
                <a:ln>
                  <a:noFill/>
                </a:ln>
                <a:solidFill>
                  <a:prstClr val="black"/>
                </a:solidFill>
                <a:effectLst/>
                <a:uLnTx/>
                <a:uFillTx/>
                <a:latin typeface="DM Sans" pitchFamily="2" charset="0"/>
                <a:ea typeface="+mn-ea"/>
                <a:cs typeface="+mn-cs"/>
              </a:rPr>
              <a:t>New </a:t>
            </a:r>
            <a:r>
              <a:rPr kumimoji="0" lang="en-US" sz="1800" i="1" u="none" strike="noStrike" kern="1200" cap="none" spc="0" normalizeH="0" baseline="0" noProof="0">
                <a:ln>
                  <a:noFill/>
                </a:ln>
                <a:solidFill>
                  <a:prstClr val="black"/>
                </a:solidFill>
                <a:effectLst/>
                <a:uLnTx/>
                <a:uFillTx/>
                <a:latin typeface="DM Sans" pitchFamily="2" charset="0"/>
                <a:ea typeface="+mn-ea"/>
                <a:cs typeface="+mn-cs"/>
              </a:rPr>
              <a:t>–</a:t>
            </a:r>
            <a:r>
              <a:rPr kumimoji="0" lang="en-US" sz="1800" b="1" i="1" u="none" strike="noStrike" kern="1200" cap="none" spc="0" normalizeH="0" baseline="0" noProof="0">
                <a:ln>
                  <a:noFill/>
                </a:ln>
                <a:solidFill>
                  <a:prstClr val="black"/>
                </a:solidFill>
                <a:effectLst/>
                <a:uLnTx/>
                <a:uFillTx/>
                <a:latin typeface="DM Sans" pitchFamily="2" charset="0"/>
                <a:ea typeface="+mn-ea"/>
                <a:cs typeface="+mn-cs"/>
              </a:rPr>
              <a:t> </a:t>
            </a: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It protects from UV-induced Collagen degradation already at 1% </a:t>
            </a:r>
            <a:endParaRPr lang="en-US">
              <a:solidFill>
                <a:prstClr val="black"/>
              </a:solidFill>
              <a:latin typeface="DM Sans" pitchFamily="2" charset="0"/>
            </a:endParaRPr>
          </a:p>
          <a:p>
            <a:pPr marL="561600" marR="0" lvl="2"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Skin is visibly firmer, smoother and more sculpted with inclusive results across different ethnicities/phototypes</a:t>
            </a:r>
          </a:p>
          <a:p>
            <a:pPr marL="285750" lvl="1" indent="-285750">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DM Sans"/>
              </a:rPr>
              <a:t>Natural-origin peptide. Improved optimized synthesis, </a:t>
            </a:r>
            <a:br>
              <a:rPr lang="en-US" sz="1800" b="0" i="0" u="none" strike="noStrike" kern="1200" cap="none" spc="0" normalizeH="0" baseline="0" noProof="0" dirty="0">
                <a:ln>
                  <a:noFill/>
                </a:ln>
                <a:effectLst/>
                <a:uLnTx/>
                <a:uFillTx/>
                <a:latin typeface="DM Sans" pitchFamily="2" charset="0"/>
              </a:rPr>
            </a:br>
            <a:r>
              <a:rPr kumimoji="0" lang="en-US" sz="1800" b="0" i="0" u="none" strike="noStrike" kern="1200" cap="none" spc="0" normalizeH="0" baseline="0" noProof="0">
                <a:ln>
                  <a:noFill/>
                </a:ln>
                <a:solidFill>
                  <a:prstClr val="black"/>
                </a:solidFill>
                <a:effectLst/>
                <a:uLnTx/>
                <a:uFillTx/>
                <a:latin typeface="DM Sans"/>
              </a:rPr>
              <a:t>TFA-free*, </a:t>
            </a:r>
            <a:r>
              <a:rPr lang="en-US">
                <a:solidFill>
                  <a:prstClr val="black"/>
                </a:solidFill>
                <a:latin typeface="DM Sans"/>
              </a:rPr>
              <a:t>readily biodegradable</a:t>
            </a:r>
            <a:r>
              <a:rPr kumimoji="0" lang="en-US" sz="1800" b="0" i="0" u="none" strike="noStrike" kern="1200" cap="none" spc="0" normalizeH="0" baseline="0" noProof="0">
                <a:ln>
                  <a:noFill/>
                </a:ln>
                <a:solidFill>
                  <a:prstClr val="black"/>
                </a:solidFill>
                <a:effectLst/>
                <a:uLnTx/>
                <a:uFillTx/>
                <a:latin typeface="DM Sans"/>
              </a:rPr>
              <a:t>. Produced according to green-</a:t>
            </a:r>
            <a:r>
              <a:rPr kumimoji="0" lang="en-US" sz="1800" b="0" i="0" u="none" strike="noStrike" kern="1200" cap="none" spc="0" normalizeH="0" baseline="0" noProof="0" dirty="0">
                <a:ln>
                  <a:noFill/>
                </a:ln>
                <a:solidFill>
                  <a:prstClr val="black"/>
                </a:solidFill>
                <a:effectLst/>
                <a:uLnTx/>
                <a:uFillTx/>
                <a:latin typeface="DM Sans"/>
              </a:rPr>
              <a:t>chemistry </a:t>
            </a:r>
            <a:r>
              <a:rPr lang="en-US" dirty="0">
                <a:solidFill>
                  <a:prstClr val="black"/>
                </a:solidFill>
                <a:latin typeface="DM Sans"/>
              </a:rPr>
              <a:t>science</a:t>
            </a:r>
            <a:endParaRPr lang="en-US" sz="1800" b="0" i="0" u="none" strike="noStrike" kern="1200" cap="none" spc="0" normalizeH="0" baseline="0" noProof="0" dirty="0">
              <a:ln>
                <a:noFill/>
              </a:ln>
              <a:solidFill>
                <a:prstClr val="black"/>
              </a:solidFill>
              <a:effectLst/>
              <a:uLnTx/>
              <a:uFillTx/>
              <a:latin typeface="DM Sans"/>
            </a:endParaRPr>
          </a:p>
        </p:txBody>
      </p:sp>
      <p:sp>
        <p:nvSpPr>
          <p:cNvPr id="10" name="Slide Number Placeholder 1">
            <a:extLst>
              <a:ext uri="{FF2B5EF4-FFF2-40B4-BE49-F238E27FC236}">
                <a16:creationId xmlns:a16="http://schemas.microsoft.com/office/drawing/2014/main" id="{30A4F7B6-3E4A-25AC-2A75-D9794A937877}"/>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636306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B4D8039B-1DD0-0B71-4A0E-7C994216684E}"/>
              </a:ext>
            </a:extLst>
          </p:cNvPr>
          <p:cNvSpPr/>
          <p:nvPr/>
        </p:nvSpPr>
        <p:spPr>
          <a:xfrm>
            <a:off x="302401" y="1027773"/>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129F2E7D-D5B7-AFCF-A930-29AB51FD2C58}"/>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dirty="0"/>
              <a:t>SYN®-COLL CB</a:t>
            </a: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40722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A4D4DB38-D371-60CF-A69E-F939E2EF69FC}"/>
              </a:ext>
            </a:extLst>
          </p:cNvPr>
          <p:cNvSpPr/>
          <p:nvPr/>
        </p:nvSpPr>
        <p:spPr>
          <a:xfrm>
            <a:off x="302401" y="1471392"/>
            <a:ext cx="11644331" cy="1359054"/>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1980000" y="1414809"/>
            <a:ext cx="9648184" cy="1509882"/>
          </a:xfrm>
          <a:prstGeom prst="rect">
            <a:avLst/>
          </a:prstGeom>
          <a:noFill/>
        </p:spPr>
        <p:txBody>
          <a:bodyPr wrap="square" lIns="0" tIns="72000" rIns="0" bIns="72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Pharma-inspired skincare solution, taking skin health ambition to the next level. </a:t>
            </a: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Targeted design and molecular modeling supported by green chemistry</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N</a:t>
            </a:r>
            <a:r>
              <a:rPr kumimoji="0" lang="en-US" sz="1200" b="0" i="0" u="none" strike="noStrike" kern="1200" cap="none" spc="0" normalizeH="0" baseline="0" noProof="0" dirty="0" err="1">
                <a:ln>
                  <a:noFill/>
                </a:ln>
                <a:solidFill>
                  <a:prstClr val="black"/>
                </a:solidFill>
                <a:effectLst/>
                <a:uLnTx/>
                <a:uFillTx/>
                <a:latin typeface="DM Sans"/>
                <a:ea typeface="Fira Sans Book" panose="020B0503050000020004" pitchFamily="34" charset="0"/>
                <a:cs typeface="+mn-cs"/>
              </a:rPr>
              <a:t>atural</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origin tripeptide with unique sequence Palm-Lys-Val-Lys, produced in Europe, TFA-free</a:t>
            </a:r>
            <a:r>
              <a:rPr kumimoji="0" lang="en-US" sz="1200" b="0" i="0" u="none" strike="noStrike" kern="1200" cap="none" spc="0" normalizeH="0" baseline="30000" noProof="0" dirty="0">
                <a:ln>
                  <a:noFill/>
                </a:ln>
                <a:solidFill>
                  <a:prstClr val="black"/>
                </a:solidFill>
                <a:effectLst/>
                <a:uLnTx/>
                <a:uFillTx/>
                <a:latin typeface="DM Sans"/>
                <a:ea typeface="Fira Sans Book" panose="020B0503050000020004" pitchFamily="34" charset="0"/>
                <a:cs typeface="+mn-cs"/>
              </a:rPr>
              <a:t>1</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Original SYN®‑COLL peptide generation patented; CB version patent application pending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Low carbon footprint of 5.2 kg CO</a:t>
            </a:r>
            <a:r>
              <a:rPr kumimoji="0" lang="en-US" sz="1200" b="0" i="0" u="none" strike="noStrike" kern="1200" cap="none" spc="0" normalizeH="0" baseline="-25000" noProof="0" dirty="0">
                <a:ln>
                  <a:noFill/>
                </a:ln>
                <a:solidFill>
                  <a:prstClr val="black"/>
                </a:solidFill>
                <a:effectLst/>
                <a:uLnTx/>
                <a:uFillTx/>
                <a:latin typeface="DM Sans"/>
                <a:ea typeface="Fira Sans Book" panose="020B0503050000020004" pitchFamily="34" charset="0"/>
                <a:cs typeface="+mn-cs"/>
              </a:rPr>
              <a:t>2</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eq./kg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99.9% natural origin (ISO 16128), 73% natural origin for the pure peptide </a:t>
            </a:r>
          </a:p>
        </p:txBody>
      </p:sp>
      <p:sp>
        <p:nvSpPr>
          <p:cNvPr id="66" name="TextBox 70">
            <a:extLst>
              <a:ext uri="{FF2B5EF4-FFF2-40B4-BE49-F238E27FC236}">
                <a16:creationId xmlns:a16="http://schemas.microsoft.com/office/drawing/2014/main" id="{805DBA86-E136-A9E8-B272-82071A89DD83}"/>
              </a:ext>
            </a:extLst>
          </p:cNvPr>
          <p:cNvSpPr txBox="1"/>
          <p:nvPr/>
        </p:nvSpPr>
        <p:spPr>
          <a:xfrm>
            <a:off x="1980000" y="104589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Palmitoyl Tripeptide-5, Aqua, Glycerin</a:t>
            </a:r>
          </a:p>
        </p:txBody>
      </p:sp>
      <p:sp>
        <p:nvSpPr>
          <p:cNvPr id="48" name="Rectangle 47">
            <a:extLst>
              <a:ext uri="{FF2B5EF4-FFF2-40B4-BE49-F238E27FC236}">
                <a16:creationId xmlns:a16="http://schemas.microsoft.com/office/drawing/2014/main" id="{DC1BB80F-2BD9-1E09-E998-96CD77629201}"/>
              </a:ext>
            </a:extLst>
          </p:cNvPr>
          <p:cNvSpPr/>
          <p:nvPr/>
        </p:nvSpPr>
        <p:spPr>
          <a:xfrm>
            <a:off x="302401" y="2922407"/>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8D4CB03C-F44A-7F81-3618-FBEB8DFDA766}"/>
              </a:ext>
            </a:extLst>
          </p:cNvPr>
          <p:cNvGrpSpPr/>
          <p:nvPr/>
        </p:nvGrpSpPr>
        <p:grpSpPr>
          <a:xfrm>
            <a:off x="1980000" y="2931621"/>
            <a:ext cx="7803722" cy="566034"/>
            <a:chOff x="1980000" y="2864080"/>
            <a:chExt cx="7803722" cy="566034"/>
          </a:xfrm>
        </p:grpSpPr>
        <p:sp>
          <p:nvSpPr>
            <p:cNvPr id="56" name="Rectangle 55">
              <a:extLst>
                <a:ext uri="{FF2B5EF4-FFF2-40B4-BE49-F238E27FC236}">
                  <a16:creationId xmlns:a16="http://schemas.microsoft.com/office/drawing/2014/main" id="{EF81DD97-D580-7802-40CA-0374840235E7}"/>
                </a:ext>
              </a:extLst>
            </p:cNvPr>
            <p:cNvSpPr/>
            <p:nvPr/>
          </p:nvSpPr>
          <p:spPr>
            <a:xfrm>
              <a:off x="3711580" y="2864080"/>
              <a:ext cx="1314187"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1-5%</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7CAC7629-C57C-A116-71B5-1F92D4824BDC}"/>
                </a:ext>
              </a:extLst>
            </p:cNvPr>
            <p:cNvSpPr/>
            <p:nvPr/>
          </p:nvSpPr>
          <p:spPr>
            <a:xfrm>
              <a:off x="5291989" y="2864080"/>
              <a:ext cx="4491733" cy="566034"/>
            </a:xfrm>
            <a:prstGeom prst="rect">
              <a:avLst/>
            </a:prstGeom>
          </p:spPr>
          <p:txBody>
            <a:bodyPr wrap="square" lIns="0" tIns="72000" rIns="0" bIns="7200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Soluble in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a:t>
              </a: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 Readily biodegradable</a:t>
              </a: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sp>
          <p:nvSpPr>
            <p:cNvPr id="49" name="TextBox 73">
              <a:extLst>
                <a:ext uri="{FF2B5EF4-FFF2-40B4-BE49-F238E27FC236}">
                  <a16:creationId xmlns:a16="http://schemas.microsoft.com/office/drawing/2014/main" id="{BA9BB585-DFBD-BF51-845F-0AA1B9E3EE4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3.0-7.0</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302401" y="5098616"/>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grpSp>
        <p:nvGrpSpPr>
          <p:cNvPr id="19" name="Group 18">
            <a:extLst>
              <a:ext uri="{FF2B5EF4-FFF2-40B4-BE49-F238E27FC236}">
                <a16:creationId xmlns:a16="http://schemas.microsoft.com/office/drawing/2014/main" id="{25C1614B-339E-5DA0-A228-F4E267BAA726}"/>
              </a:ext>
            </a:extLst>
          </p:cNvPr>
          <p:cNvGrpSpPr/>
          <p:nvPr/>
        </p:nvGrpSpPr>
        <p:grpSpPr>
          <a:xfrm>
            <a:off x="4533049" y="5098961"/>
            <a:ext cx="2988274" cy="899085"/>
            <a:chOff x="2298182" y="4967990"/>
            <a:chExt cx="2988274" cy="899085"/>
          </a:xfrm>
        </p:grpSpPr>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80132" y="5017615"/>
              <a:ext cx="1006324" cy="756000"/>
            </a:xfrm>
            <a:prstGeom prst="rect">
              <a:avLst/>
            </a:prstGeom>
            <a:ln>
              <a:noFill/>
            </a:ln>
            <a:effectLst/>
          </p:spPr>
        </p:pic>
        <p:pic>
          <p:nvPicPr>
            <p:cNvPr id="11" name="Picture 10" descr="Logo&#10;&#10;Description automatically generated">
              <a:extLst>
                <a:ext uri="{FF2B5EF4-FFF2-40B4-BE49-F238E27FC236}">
                  <a16:creationId xmlns:a16="http://schemas.microsoft.com/office/drawing/2014/main" id="{B6959409-9D5C-8E7C-DCED-269AB6B6B5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98182" y="5037767"/>
              <a:ext cx="756000" cy="756000"/>
            </a:xfrm>
            <a:prstGeom prst="rect">
              <a:avLst/>
            </a:prstGeom>
          </p:spPr>
        </p:pic>
        <p:pic>
          <p:nvPicPr>
            <p:cNvPr id="14" name="Picture 13" descr="A green and white circle with text&#10;&#10;Description automatically generated">
              <a:extLst>
                <a:ext uri="{FF2B5EF4-FFF2-40B4-BE49-F238E27FC236}">
                  <a16:creationId xmlns:a16="http://schemas.microsoft.com/office/drawing/2014/main" id="{D7F88354-983D-50F9-A8E0-EEBBFD2B7B4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185888" y="4967990"/>
              <a:ext cx="899085" cy="899085"/>
            </a:xfrm>
            <a:prstGeom prst="rect">
              <a:avLst/>
            </a:prstGeom>
          </p:spPr>
        </p:pic>
      </p:grpSp>
      <p:sp>
        <p:nvSpPr>
          <p:cNvPr id="67" name="Rectangle 66">
            <a:extLst>
              <a:ext uri="{FF2B5EF4-FFF2-40B4-BE49-F238E27FC236}">
                <a16:creationId xmlns:a16="http://schemas.microsoft.com/office/drawing/2014/main" id="{7171883A-B39C-3CC0-7BB7-E00620DF26CE}"/>
              </a:ext>
            </a:extLst>
          </p:cNvPr>
          <p:cNvSpPr/>
          <p:nvPr/>
        </p:nvSpPr>
        <p:spPr>
          <a:xfrm>
            <a:off x="302401" y="3589962"/>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grpSp>
        <p:nvGrpSpPr>
          <p:cNvPr id="28" name="Group 27">
            <a:extLst>
              <a:ext uri="{FF2B5EF4-FFF2-40B4-BE49-F238E27FC236}">
                <a16:creationId xmlns:a16="http://schemas.microsoft.com/office/drawing/2014/main" id="{E91D9FFF-5C4F-95A6-0194-C599271D9D16}"/>
              </a:ext>
            </a:extLst>
          </p:cNvPr>
          <p:cNvGrpSpPr/>
          <p:nvPr/>
        </p:nvGrpSpPr>
        <p:grpSpPr>
          <a:xfrm>
            <a:off x="1980000" y="3589617"/>
            <a:ext cx="9648184" cy="1417036"/>
            <a:chOff x="1980000" y="3526212"/>
            <a:chExt cx="9648184" cy="1417036"/>
          </a:xfrm>
        </p:grpSpPr>
        <p:sp>
          <p:nvSpPr>
            <p:cNvPr id="69" name="TextBox 56">
              <a:extLst>
                <a:ext uri="{FF2B5EF4-FFF2-40B4-BE49-F238E27FC236}">
                  <a16:creationId xmlns:a16="http://schemas.microsoft.com/office/drawing/2014/main" id="{8C2EBC94-E144-149B-0528-1F8625C84124}"/>
                </a:ext>
              </a:extLst>
            </p:cNvPr>
            <p:cNvSpPr txBox="1"/>
            <p:nvPr/>
          </p:nvSpPr>
          <p:spPr>
            <a:xfrm>
              <a:off x="1980000" y="3535958"/>
              <a:ext cx="3045767" cy="1407290"/>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Collagen Science Pioneer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First TGF-β booster on the market*</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Mimics the skin’s own mechanism              to produce and protect Collagen*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Rebalances inflammation by inhibiting cytokines (TNFα, IL-8)*</a:t>
              </a:r>
            </a:p>
          </p:txBody>
        </p:sp>
        <p:sp>
          <p:nvSpPr>
            <p:cNvPr id="20" name="TextBox 56">
              <a:extLst>
                <a:ext uri="{FF2B5EF4-FFF2-40B4-BE49-F238E27FC236}">
                  <a16:creationId xmlns:a16="http://schemas.microsoft.com/office/drawing/2014/main" id="{0AFA3016-26D0-DDA3-3C59-FBB5CDC4CC21}"/>
                </a:ext>
              </a:extLst>
            </p:cNvPr>
            <p:cNvSpPr txBox="1"/>
            <p:nvPr/>
          </p:nvSpPr>
          <p:spPr>
            <a:xfrm>
              <a:off x="5344315" y="3526212"/>
              <a:ext cx="6283869" cy="129209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Slow down the aging process from within**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Significantly supports skin’s Collagen reserves, with age-personalized action**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Protects from UV-induced Collagen degradation already at 1%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Sculpts face and neck for a firmer, more lifted appearance**</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Refines skin appearance with less visible pores**</a:t>
              </a:r>
            </a:p>
          </p:txBody>
        </p:sp>
      </p:grpSp>
      <p:pic>
        <p:nvPicPr>
          <p:cNvPr id="4" name="Graphic 3">
            <a:extLst>
              <a:ext uri="{FF2B5EF4-FFF2-40B4-BE49-F238E27FC236}">
                <a16:creationId xmlns:a16="http://schemas.microsoft.com/office/drawing/2014/main" id="{FD90484A-F633-6985-CF70-8E1CAB19E4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8759" y="5128332"/>
            <a:ext cx="1026880" cy="780429"/>
          </a:xfrm>
          <a:prstGeom prst="rect">
            <a:avLst/>
          </a:prstGeom>
        </p:spPr>
      </p:pic>
      <p:pic>
        <p:nvPicPr>
          <p:cNvPr id="27" name="Graphic 26">
            <a:extLst>
              <a:ext uri="{FF2B5EF4-FFF2-40B4-BE49-F238E27FC236}">
                <a16:creationId xmlns:a16="http://schemas.microsoft.com/office/drawing/2014/main" id="{1F406B17-3F60-F7CE-D7EC-700009C16E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64858" y="5134601"/>
            <a:ext cx="1042107" cy="792000"/>
          </a:xfrm>
          <a:prstGeom prst="rect">
            <a:avLst/>
          </a:prstGeom>
        </p:spPr>
      </p:pic>
      <p:grpSp>
        <p:nvGrpSpPr>
          <p:cNvPr id="3" name="Group 2">
            <a:extLst>
              <a:ext uri="{FF2B5EF4-FFF2-40B4-BE49-F238E27FC236}">
                <a16:creationId xmlns:a16="http://schemas.microsoft.com/office/drawing/2014/main" id="{4A9768A2-0842-19AD-1049-9594B612FA88}"/>
              </a:ext>
            </a:extLst>
          </p:cNvPr>
          <p:cNvGrpSpPr/>
          <p:nvPr/>
        </p:nvGrpSpPr>
        <p:grpSpPr>
          <a:xfrm>
            <a:off x="7772849" y="5182227"/>
            <a:ext cx="1147168" cy="648000"/>
            <a:chOff x="2411783" y="5369989"/>
            <a:chExt cx="1147168" cy="648000"/>
          </a:xfrm>
        </p:grpSpPr>
        <p:sp>
          <p:nvSpPr>
            <p:cNvPr id="9" name="TextBox 38">
              <a:extLst>
                <a:ext uri="{FF2B5EF4-FFF2-40B4-BE49-F238E27FC236}">
                  <a16:creationId xmlns:a16="http://schemas.microsoft.com/office/drawing/2014/main" id="{FC3E1F75-B1AE-32F7-3868-2BBFA86BF56A}"/>
                </a:ext>
              </a:extLst>
            </p:cNvPr>
            <p:cNvSpPr txBox="1"/>
            <p:nvPr/>
          </p:nvSpPr>
          <p:spPr>
            <a:xfrm>
              <a:off x="3002279" y="5565522"/>
              <a:ext cx="556672" cy="200055"/>
            </a:xfrm>
            <a:prstGeom prst="rect">
              <a:avLst/>
            </a:prstGeom>
            <a:noFill/>
          </p:spPr>
          <p:txBody>
            <a:bodyPr wrap="square" lIns="10800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NATRUE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Approved</a:t>
              </a:r>
            </a:p>
          </p:txBody>
        </p:sp>
        <p:pic>
          <p:nvPicPr>
            <p:cNvPr id="12" name="Picture 11">
              <a:extLst>
                <a:ext uri="{FF2B5EF4-FFF2-40B4-BE49-F238E27FC236}">
                  <a16:creationId xmlns:a16="http://schemas.microsoft.com/office/drawing/2014/main" id="{5DFEDAA3-A805-A0FA-CC0B-4C413B5E4711}"/>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2411783" y="5369989"/>
              <a:ext cx="648000" cy="648000"/>
            </a:xfrm>
            <a:prstGeom prst="rect">
              <a:avLst/>
            </a:prstGeom>
          </p:spPr>
        </p:pic>
      </p:grpSp>
    </p:spTree>
    <p:extLst>
      <p:ext uri="{BB962C8B-B14F-4D97-AF65-F5344CB8AC3E}">
        <p14:creationId xmlns:p14="http://schemas.microsoft.com/office/powerpoint/2010/main" val="1093518989"/>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BC3705B-0262-BC87-4D1B-CD0281394BCB}"/>
              </a:ext>
            </a:extLst>
          </p:cNvPr>
          <p:cNvSpPr/>
          <p:nvPr/>
        </p:nvSpPr>
        <p:spPr>
          <a:xfrm>
            <a:off x="0" y="0"/>
            <a:ext cx="6096000"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4" name="Picture 3" descr="Close-up of a molecule&#10;&#10;AI-generated content may be incorrect.">
            <a:extLst>
              <a:ext uri="{FF2B5EF4-FFF2-40B4-BE49-F238E27FC236}">
                <a16:creationId xmlns:a16="http://schemas.microsoft.com/office/drawing/2014/main" id="{598F6D5D-3E58-8CAA-852B-5B40DD6345E2}"/>
              </a:ext>
            </a:extLst>
          </p:cNvPr>
          <p:cNvPicPr>
            <a:picLocks noChangeAspect="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2459716"/>
            <a:ext cx="4830945" cy="3155894"/>
          </a:xfrm>
          <a:prstGeom prst="rect">
            <a:avLst/>
          </a:prstGeom>
        </p:spPr>
      </p:pic>
      <p:sp>
        <p:nvSpPr>
          <p:cNvPr id="12" name="Slide Number Placeholder 7">
            <a:extLst>
              <a:ext uri="{FF2B5EF4-FFF2-40B4-BE49-F238E27FC236}">
                <a16:creationId xmlns:a16="http://schemas.microsoft.com/office/drawing/2014/main" id="{F27927F9-4E30-1C27-0838-512FC12ADAE5}"/>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6" name="Text Placeholder 7">
            <a:extLst>
              <a:ext uri="{FF2B5EF4-FFF2-40B4-BE49-F238E27FC236}">
                <a16:creationId xmlns:a16="http://schemas.microsoft.com/office/drawing/2014/main" id="{2E76777F-811F-435D-987C-A354C6863D28}"/>
              </a:ext>
            </a:extLst>
          </p:cNvPr>
          <p:cNvSpPr>
            <a:spLocks noGrp="1"/>
          </p:cNvSpPr>
          <p:nvPr>
            <p:ph type="body" idx="11"/>
          </p:nvPr>
        </p:nvSpPr>
        <p:spPr>
          <a:xfrm>
            <a:off x="302400" y="648000"/>
            <a:ext cx="5140808" cy="288767"/>
          </a:xfrm>
        </p:spPr>
        <p:txBody>
          <a:bodyPr/>
          <a:lstStyle/>
          <a:p>
            <a:r>
              <a:rPr lang="en-US" sz="2400">
                <a:solidFill>
                  <a:srgbClr val="C3E6E1"/>
                </a:solidFill>
              </a:rPr>
              <a:t>Next generation peptide,</a:t>
            </a:r>
          </a:p>
          <a:p>
            <a:pPr>
              <a:lnSpc>
                <a:spcPct val="90000"/>
              </a:lnSpc>
            </a:pPr>
            <a:r>
              <a:rPr lang="en-US" sz="2400">
                <a:solidFill>
                  <a:srgbClr val="C3E6E1"/>
                </a:solidFill>
              </a:rPr>
              <a:t>for sustainable aging</a:t>
            </a:r>
          </a:p>
        </p:txBody>
      </p:sp>
      <p:sp>
        <p:nvSpPr>
          <p:cNvPr id="2" name="Title 1">
            <a:extLst>
              <a:ext uri="{FF2B5EF4-FFF2-40B4-BE49-F238E27FC236}">
                <a16:creationId xmlns:a16="http://schemas.microsoft.com/office/drawing/2014/main" id="{46F32050-9555-BD5F-57F0-87EBB57AA105}"/>
              </a:ext>
            </a:extLst>
          </p:cNvPr>
          <p:cNvSpPr>
            <a:spLocks noGrp="1"/>
          </p:cNvSpPr>
          <p:nvPr>
            <p:ph type="title"/>
          </p:nvPr>
        </p:nvSpPr>
        <p:spPr/>
        <p:txBody>
          <a:bodyPr/>
          <a:lstStyle/>
          <a:p>
            <a:r>
              <a:rPr lang="en-US">
                <a:solidFill>
                  <a:schemeClr val="bg1"/>
                </a:solidFill>
              </a:rPr>
              <a:t>SYN®-COLL CB</a:t>
            </a:r>
          </a:p>
        </p:txBody>
      </p:sp>
      <p:sp>
        <p:nvSpPr>
          <p:cNvPr id="52" name="Oval 51">
            <a:extLst>
              <a:ext uri="{FF2B5EF4-FFF2-40B4-BE49-F238E27FC236}">
                <a16:creationId xmlns:a16="http://schemas.microsoft.com/office/drawing/2014/main" id="{0C1915DF-6071-A7EB-667C-C2B67362951B}"/>
              </a:ext>
            </a:extLst>
          </p:cNvPr>
          <p:cNvSpPr/>
          <p:nvPr/>
        </p:nvSpPr>
        <p:spPr>
          <a:xfrm flipH="1">
            <a:off x="-106440" y="3798126"/>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Oval 52">
            <a:extLst>
              <a:ext uri="{FF2B5EF4-FFF2-40B4-BE49-F238E27FC236}">
                <a16:creationId xmlns:a16="http://schemas.microsoft.com/office/drawing/2014/main" id="{D45989D9-37FF-5B3C-12E3-F3BE4D02601D}"/>
              </a:ext>
            </a:extLst>
          </p:cNvPr>
          <p:cNvSpPr/>
          <p:nvPr/>
        </p:nvSpPr>
        <p:spPr>
          <a:xfrm flipH="1">
            <a:off x="4691618" y="4049551"/>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4" name="Oval 53">
            <a:extLst>
              <a:ext uri="{FF2B5EF4-FFF2-40B4-BE49-F238E27FC236}">
                <a16:creationId xmlns:a16="http://schemas.microsoft.com/office/drawing/2014/main" id="{49DBB7CE-D76E-FE2A-A95C-DDC446441838}"/>
              </a:ext>
            </a:extLst>
          </p:cNvPr>
          <p:cNvSpPr>
            <a:spLocks noChangeAspect="1"/>
          </p:cNvSpPr>
          <p:nvPr/>
        </p:nvSpPr>
        <p:spPr>
          <a:xfrm flipH="1">
            <a:off x="4111208" y="5261990"/>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Rounded Rectangle 23">
            <a:extLst>
              <a:ext uri="{FF2B5EF4-FFF2-40B4-BE49-F238E27FC236}">
                <a16:creationId xmlns:a16="http://schemas.microsoft.com/office/drawing/2014/main" id="{FF647F63-3E98-4738-4B7F-345C86D6E359}"/>
              </a:ext>
            </a:extLst>
          </p:cNvPr>
          <p:cNvSpPr/>
          <p:nvPr/>
        </p:nvSpPr>
        <p:spPr>
          <a:xfrm>
            <a:off x="6745529" y="2059762"/>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Carbon footprint of 5.2 kg CO</a:t>
            </a:r>
            <a:r>
              <a:rPr kumimoji="0" lang="en-US" sz="1400" b="0" i="0" u="none" strike="noStrike" kern="1200" cap="none" spc="0" normalizeH="0" baseline="-25000" noProof="0">
                <a:ln>
                  <a:noFill/>
                </a:ln>
                <a:solidFill>
                  <a:srgbClr val="084337"/>
                </a:solidFill>
                <a:effectLst/>
                <a:uLnTx/>
                <a:uFillTx/>
                <a:latin typeface="DM Sans" pitchFamily="2" charset="0"/>
                <a:ea typeface="+mn-ea"/>
                <a:cs typeface="+mn-cs"/>
              </a:rPr>
              <a:t>2</a:t>
            </a: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 eq./kg. High efficiency allowing a low carbon footprint in use</a:t>
            </a:r>
            <a:r>
              <a:rPr lang="en-US" sz="1400" baseline="30000">
                <a:solidFill>
                  <a:srgbClr val="084337"/>
                </a:solidFill>
                <a:latin typeface="DM Sans" pitchFamily="2" charset="0"/>
              </a:rPr>
              <a:t>2</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1" name="Rounded Rectangle 9">
            <a:extLst>
              <a:ext uri="{FF2B5EF4-FFF2-40B4-BE49-F238E27FC236}">
                <a16:creationId xmlns:a16="http://schemas.microsoft.com/office/drawing/2014/main" id="{E313C4B6-ACC1-A103-C56D-9528192438C4}"/>
              </a:ext>
            </a:extLst>
          </p:cNvPr>
          <p:cNvSpPr/>
          <p:nvPr/>
        </p:nvSpPr>
        <p:spPr>
          <a:xfrm>
            <a:off x="6745529" y="4854877"/>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Manufactured in Europe with 100% purchased renewable electricity</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2" name="Rounded Rectangle 9">
            <a:extLst>
              <a:ext uri="{FF2B5EF4-FFF2-40B4-BE49-F238E27FC236}">
                <a16:creationId xmlns:a16="http://schemas.microsoft.com/office/drawing/2014/main" id="{089F53CD-8696-7C02-7CEE-54128F17E618}"/>
              </a:ext>
            </a:extLst>
          </p:cNvPr>
          <p:cNvSpPr/>
          <p:nvPr/>
        </p:nvSpPr>
        <p:spPr>
          <a:xfrm>
            <a:off x="6745529" y="1173944"/>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Production without any CMR solvents or reagents, prioritizing the safety of workers. TFA-free</a:t>
            </a:r>
            <a:r>
              <a:rPr lang="en-US" sz="1400" baseline="30000">
                <a:solidFill>
                  <a:srgbClr val="084337"/>
                </a:solidFill>
                <a:latin typeface="DM Sans" pitchFamily="2" charset="0"/>
              </a:rPr>
              <a:t>1</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3" name="Rounded Rectangle 6">
            <a:extLst>
              <a:ext uri="{FF2B5EF4-FFF2-40B4-BE49-F238E27FC236}">
                <a16:creationId xmlns:a16="http://schemas.microsoft.com/office/drawing/2014/main" id="{EC9672D0-56FC-D246-37A0-EE44C005DA44}"/>
              </a:ext>
            </a:extLst>
          </p:cNvPr>
          <p:cNvSpPr/>
          <p:nvPr/>
        </p:nvSpPr>
        <p:spPr>
          <a:xfrm>
            <a:off x="6745529" y="2898398"/>
            <a:ext cx="5144072" cy="909121"/>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084337"/>
                </a:solidFill>
                <a:effectLst/>
                <a:uLnTx/>
                <a:uFillTx/>
                <a:latin typeface="DM Sans"/>
                <a:cs typeface="Arial"/>
              </a:rPr>
              <a:t>Natural-origin peptide. SYN®-COLL CB suitable for Clean-Beauty with more than 99.9% naturality according to ISO 16128</a:t>
            </a:r>
            <a:r>
              <a:rPr lang="en-US" sz="1400">
                <a:solidFill>
                  <a:srgbClr val="084337"/>
                </a:solidFill>
                <a:latin typeface="DM Sans"/>
                <a:cs typeface="Arial"/>
              </a:rPr>
              <a:t>, 73% natural origin for the pure peptide</a:t>
            </a:r>
            <a:endParaRPr kumimoji="0" lang="en-US" sz="1400" b="0" i="0" u="none" strike="noStrike" kern="1200" cap="none" spc="0" normalizeH="0" baseline="0" noProof="0">
              <a:ln>
                <a:noFill/>
              </a:ln>
              <a:solidFill>
                <a:srgbClr val="084337"/>
              </a:solidFill>
              <a:effectLst/>
              <a:uLnTx/>
              <a:uFillTx/>
              <a:latin typeface="DM Sans"/>
              <a:cs typeface="Arial"/>
            </a:endParaRPr>
          </a:p>
        </p:txBody>
      </p:sp>
      <p:sp>
        <p:nvSpPr>
          <p:cNvPr id="44" name="Rounded Rectangle 8">
            <a:extLst>
              <a:ext uri="{FF2B5EF4-FFF2-40B4-BE49-F238E27FC236}">
                <a16:creationId xmlns:a16="http://schemas.microsoft.com/office/drawing/2014/main" id="{A490F94B-5214-E5F7-CA7F-9D3D4D4D5D40}"/>
              </a:ext>
            </a:extLst>
          </p:cNvPr>
          <p:cNvSpPr/>
          <p:nvPr/>
        </p:nvSpPr>
        <p:spPr>
          <a:xfrm>
            <a:off x="6745529" y="3923172"/>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084337"/>
                </a:solidFill>
                <a:effectLst/>
                <a:uLnTx/>
                <a:uFillTx/>
                <a:latin typeface="DM Sans"/>
                <a:ea typeface="+mn-ea"/>
                <a:cs typeface="Arial"/>
              </a:rPr>
              <a:t>Green chemistry science with an optimized synthesis reducing the number of steps</a:t>
            </a:r>
          </a:p>
        </p:txBody>
      </p:sp>
      <p:sp>
        <p:nvSpPr>
          <p:cNvPr id="25" name="Oval 24">
            <a:extLst>
              <a:ext uri="{FF2B5EF4-FFF2-40B4-BE49-F238E27FC236}">
                <a16:creationId xmlns:a16="http://schemas.microsoft.com/office/drawing/2014/main" id="{0E6E67A9-19F1-F947-0C0D-FEA2F8D9BE28}"/>
              </a:ext>
            </a:extLst>
          </p:cNvPr>
          <p:cNvSpPr/>
          <p:nvPr/>
        </p:nvSpPr>
        <p:spPr>
          <a:xfrm>
            <a:off x="6279575" y="2052480"/>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8" name="Oval 27">
            <a:extLst>
              <a:ext uri="{FF2B5EF4-FFF2-40B4-BE49-F238E27FC236}">
                <a16:creationId xmlns:a16="http://schemas.microsoft.com/office/drawing/2014/main" id="{4B811840-715A-0E89-9383-FBE4B4BE8964}"/>
              </a:ext>
            </a:extLst>
          </p:cNvPr>
          <p:cNvSpPr/>
          <p:nvPr/>
        </p:nvSpPr>
        <p:spPr>
          <a:xfrm>
            <a:off x="6279575" y="483594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6" name="Oval 25">
            <a:extLst>
              <a:ext uri="{FF2B5EF4-FFF2-40B4-BE49-F238E27FC236}">
                <a16:creationId xmlns:a16="http://schemas.microsoft.com/office/drawing/2014/main" id="{5EF26298-7F7A-A73B-3B61-447796AF9DE5}"/>
              </a:ext>
            </a:extLst>
          </p:cNvPr>
          <p:cNvSpPr/>
          <p:nvPr/>
        </p:nvSpPr>
        <p:spPr>
          <a:xfrm>
            <a:off x="6279575" y="298030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9" name="Oval 28">
            <a:extLst>
              <a:ext uri="{FF2B5EF4-FFF2-40B4-BE49-F238E27FC236}">
                <a16:creationId xmlns:a16="http://schemas.microsoft.com/office/drawing/2014/main" id="{BA1BAF25-76DD-8F26-B85E-64AD35BD984E}"/>
              </a:ext>
            </a:extLst>
          </p:cNvPr>
          <p:cNvSpPr/>
          <p:nvPr/>
        </p:nvSpPr>
        <p:spPr>
          <a:xfrm>
            <a:off x="6279575" y="1151122"/>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7" name="Oval 26">
            <a:extLst>
              <a:ext uri="{FF2B5EF4-FFF2-40B4-BE49-F238E27FC236}">
                <a16:creationId xmlns:a16="http://schemas.microsoft.com/office/drawing/2014/main" id="{5A0D8B9D-E359-3814-7D10-BC661A6BA730}"/>
              </a:ext>
            </a:extLst>
          </p:cNvPr>
          <p:cNvSpPr/>
          <p:nvPr/>
        </p:nvSpPr>
        <p:spPr>
          <a:xfrm>
            <a:off x="6279575" y="390812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Graphic 17" descr="Upload with solid fill">
            <a:extLst>
              <a:ext uri="{FF2B5EF4-FFF2-40B4-BE49-F238E27FC236}">
                <a16:creationId xmlns:a16="http://schemas.microsoft.com/office/drawing/2014/main" id="{A0F5094B-C02A-5C65-C3E8-8B7C3B210C5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86016" y="2149710"/>
            <a:ext cx="543088" cy="543088"/>
          </a:xfrm>
          <a:prstGeom prst="rect">
            <a:avLst/>
          </a:prstGeom>
        </p:spPr>
      </p:pic>
      <p:pic>
        <p:nvPicPr>
          <p:cNvPr id="17" name="Graphic 16" descr="Renewable Energy with solid fill">
            <a:extLst>
              <a:ext uri="{FF2B5EF4-FFF2-40B4-BE49-F238E27FC236}">
                <a16:creationId xmlns:a16="http://schemas.microsoft.com/office/drawing/2014/main" id="{C23331A9-C467-F4A6-A47A-5D25260A458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86016" y="4926505"/>
            <a:ext cx="543088" cy="543088"/>
          </a:xfrm>
          <a:prstGeom prst="rect">
            <a:avLst/>
          </a:prstGeom>
        </p:spPr>
      </p:pic>
      <p:pic>
        <p:nvPicPr>
          <p:cNvPr id="20" name="Graphic 19" descr="Leaf with solid fill">
            <a:extLst>
              <a:ext uri="{FF2B5EF4-FFF2-40B4-BE49-F238E27FC236}">
                <a16:creationId xmlns:a16="http://schemas.microsoft.com/office/drawing/2014/main" id="{A3383672-DEC3-3C38-BB6B-A10B8D24C68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390730" y="3090119"/>
            <a:ext cx="533661" cy="533661"/>
          </a:xfrm>
          <a:prstGeom prst="rect">
            <a:avLst/>
          </a:prstGeom>
        </p:spPr>
      </p:pic>
      <p:pic>
        <p:nvPicPr>
          <p:cNvPr id="37" name="Graphic 36" descr="Construction worker male with solid fill">
            <a:extLst>
              <a:ext uri="{FF2B5EF4-FFF2-40B4-BE49-F238E27FC236}">
                <a16:creationId xmlns:a16="http://schemas.microsoft.com/office/drawing/2014/main" id="{A5028755-8A1A-8939-38DF-977BB2F2A3D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354130" y="1226952"/>
            <a:ext cx="606860" cy="606860"/>
          </a:xfrm>
          <a:prstGeom prst="rect">
            <a:avLst/>
          </a:prstGeom>
        </p:spPr>
      </p:pic>
      <p:pic>
        <p:nvPicPr>
          <p:cNvPr id="39" name="Graphic 38" descr="Beaker with solid fill">
            <a:extLst>
              <a:ext uri="{FF2B5EF4-FFF2-40B4-BE49-F238E27FC236}">
                <a16:creationId xmlns:a16="http://schemas.microsoft.com/office/drawing/2014/main" id="{77B93926-1B5C-C8F0-D84F-6FC2B28C337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375542" y="4004087"/>
            <a:ext cx="564037" cy="564037"/>
          </a:xfrm>
          <a:prstGeom prst="rect">
            <a:avLst/>
          </a:prstGeom>
        </p:spPr>
      </p:pic>
      <p:sp>
        <p:nvSpPr>
          <p:cNvPr id="3" name="Text Placeholder 5">
            <a:extLst>
              <a:ext uri="{FF2B5EF4-FFF2-40B4-BE49-F238E27FC236}">
                <a16:creationId xmlns:a16="http://schemas.microsoft.com/office/drawing/2014/main" id="{D62965FB-B219-FA5A-03CC-B551B395781D}"/>
              </a:ext>
            </a:extLst>
          </p:cNvPr>
          <p:cNvSpPr txBox="1">
            <a:spLocks/>
          </p:cNvSpPr>
          <p:nvPr/>
        </p:nvSpPr>
        <p:spPr>
          <a:xfrm>
            <a:off x="6489838" y="5737020"/>
            <a:ext cx="5595325" cy="345846"/>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kern="1200">
                <a:solidFill>
                  <a:prstClr val="black"/>
                </a:solidFill>
              </a:rPr>
              <a:t>1 </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non-intentionally added TFA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kern="1200">
                <a:solidFill>
                  <a:prstClr val="black"/>
                </a:solidFill>
              </a:rPr>
              <a:t>2 considering a 1-3% concentration of SYN®-COLL CB  in final formulation, 50-150g CO</a:t>
            </a:r>
            <a:r>
              <a:rPr lang="en-US" kern="1200" baseline="-25000">
                <a:solidFill>
                  <a:prstClr val="black"/>
                </a:solidFill>
              </a:rPr>
              <a:t>2 </a:t>
            </a:r>
            <a:r>
              <a:rPr lang="en-US" kern="1200">
                <a:solidFill>
                  <a:prstClr val="black"/>
                </a:solidFill>
              </a:rPr>
              <a:t>per kg of final formulation.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prstClr val="black"/>
                </a:solidFill>
                <a:effectLst/>
                <a:uLnTx/>
                <a:uFillTx/>
                <a:latin typeface="DM Sans" pitchFamily="2" charset="0"/>
                <a:ea typeface="+mn-ea"/>
                <a:cs typeface="+mn-cs"/>
              </a:rPr>
              <a:t> </a:t>
            </a:r>
          </a:p>
        </p:txBody>
      </p:sp>
    </p:spTree>
    <p:extLst>
      <p:ext uri="{BB962C8B-B14F-4D97-AF65-F5344CB8AC3E}">
        <p14:creationId xmlns:p14="http://schemas.microsoft.com/office/powerpoint/2010/main" val="4199166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impact and impact&#10;&#10;AI-generated content may be incorrect.">
            <a:extLst>
              <a:ext uri="{FF2B5EF4-FFF2-40B4-BE49-F238E27FC236}">
                <a16:creationId xmlns:a16="http://schemas.microsoft.com/office/drawing/2014/main" id="{4C1080B0-9513-0C04-4F87-0C17E6E0A17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956" y="0"/>
            <a:ext cx="12182044" cy="6863609"/>
          </a:xfrm>
          <a:prstGeom prst="rect">
            <a:avLst/>
          </a:prstGeom>
        </p:spPr>
      </p:pic>
    </p:spTree>
    <p:extLst>
      <p:ext uri="{BB962C8B-B14F-4D97-AF65-F5344CB8AC3E}">
        <p14:creationId xmlns:p14="http://schemas.microsoft.com/office/powerpoint/2010/main" val="2888157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3019AA-274C-5143-8855-E6F8F9085750}"/>
              </a:ext>
            </a:extLst>
          </p:cNvPr>
          <p:cNvSpPr>
            <a:spLocks noGrp="1"/>
          </p:cNvSpPr>
          <p:nvPr>
            <p:ph type="body" sz="quarter" idx="12"/>
          </p:nvPr>
        </p:nvSpPr>
        <p:spPr>
          <a:xfrm>
            <a:off x="6548217" y="1260000"/>
            <a:ext cx="5448464" cy="4297362"/>
          </a:xfrm>
          <a:prstGeom prst="rect">
            <a:avLst/>
          </a:prstGeom>
        </p:spPr>
        <p:txBody>
          <a:bodyPr lIns="0" tIns="0" rIns="0" bIns="0"/>
          <a:lstStyle/>
          <a:p>
            <a:pPr>
              <a:spcBef>
                <a:spcPts val="0"/>
              </a:spcBef>
              <a:spcAft>
                <a:spcPts val="1000"/>
              </a:spcAft>
            </a:pPr>
            <a:r>
              <a:rPr lang="en-GB" sz="1800" b="1"/>
              <a:t>SYN®-COLL CB </a:t>
            </a:r>
            <a:r>
              <a:rPr lang="en-GB" sz="1800"/>
              <a:t>is offered as a glycerine-based aqueous solution, the content of active material is approximately 1000 ppm</a:t>
            </a:r>
          </a:p>
          <a:p>
            <a:pPr>
              <a:spcBef>
                <a:spcPts val="0"/>
              </a:spcBef>
              <a:spcAft>
                <a:spcPts val="1000"/>
              </a:spcAft>
            </a:pPr>
            <a:r>
              <a:rPr lang="en-GB" sz="1800"/>
              <a:t>Optimal pH range in formulation from 3.0–7.0</a:t>
            </a:r>
          </a:p>
          <a:p>
            <a:pPr>
              <a:spcBef>
                <a:spcPts val="0"/>
              </a:spcBef>
              <a:spcAft>
                <a:spcPts val="1000"/>
              </a:spcAft>
            </a:pPr>
            <a:r>
              <a:rPr lang="en-GB" sz="1800" b="1"/>
              <a:t>SYN®-COLL CB </a:t>
            </a:r>
            <a:r>
              <a:rPr lang="en-GB" sz="1800"/>
              <a:t>is stable at elevated temperature </a:t>
            </a:r>
            <a:br>
              <a:rPr lang="en-GB" sz="1800"/>
            </a:br>
            <a:r>
              <a:rPr lang="en-GB" sz="1800"/>
              <a:t>(80°C) for up to 2 hours</a:t>
            </a:r>
          </a:p>
          <a:p>
            <a:pPr>
              <a:spcBef>
                <a:spcPts val="0"/>
              </a:spcBef>
              <a:spcAft>
                <a:spcPts val="1000"/>
              </a:spcAft>
            </a:pPr>
            <a:r>
              <a:rPr lang="en-GB" sz="1800"/>
              <a:t>Easy to blend with other </a:t>
            </a:r>
            <a:r>
              <a:rPr lang="en-GB" sz="1800" b="1"/>
              <a:t>SYN®-PEPTIDES </a:t>
            </a:r>
          </a:p>
          <a:p>
            <a:pPr>
              <a:spcBef>
                <a:spcPts val="0"/>
              </a:spcBef>
              <a:spcAft>
                <a:spcPts val="1000"/>
              </a:spcAft>
            </a:pPr>
            <a:r>
              <a:rPr lang="en-GB" sz="1800" b="1"/>
              <a:t>SYN®-COLL CB </a:t>
            </a:r>
            <a:r>
              <a:rPr lang="en-GB" sz="1800"/>
              <a:t>does not contain any preservative nor any solubilizer, PEG free</a:t>
            </a:r>
          </a:p>
          <a:p>
            <a:pPr>
              <a:spcBef>
                <a:spcPts val="0"/>
              </a:spcBef>
              <a:spcAft>
                <a:spcPts val="1000"/>
              </a:spcAft>
            </a:pPr>
            <a:r>
              <a:rPr lang="en-GB" sz="1800" b="1"/>
              <a:t>Suggested concentration</a:t>
            </a:r>
            <a:r>
              <a:rPr lang="en-GB" sz="1800"/>
              <a:t>: 1-5%; formulation guidelines are available upon request</a:t>
            </a:r>
            <a:endParaRPr lang="en-US" sz="1800"/>
          </a:p>
        </p:txBody>
      </p:sp>
      <p:sp>
        <p:nvSpPr>
          <p:cNvPr id="8" name="Text Placeholder 7">
            <a:extLst>
              <a:ext uri="{FF2B5EF4-FFF2-40B4-BE49-F238E27FC236}">
                <a16:creationId xmlns:a16="http://schemas.microsoft.com/office/drawing/2014/main" id="{98337460-609B-1B44-8A80-DF3C3FB32430}"/>
              </a:ext>
            </a:extLst>
          </p:cNvPr>
          <p:cNvSpPr>
            <a:spLocks noGrp="1"/>
          </p:cNvSpPr>
          <p:nvPr>
            <p:ph type="body" idx="11"/>
          </p:nvPr>
        </p:nvSpPr>
        <p:spPr/>
        <p:txBody>
          <a:bodyPr/>
          <a:lstStyle/>
          <a:p>
            <a:r>
              <a:rPr lang="en-GB"/>
              <a:t>Formulation Guidelines</a:t>
            </a:r>
          </a:p>
        </p:txBody>
      </p:sp>
      <p:sp>
        <p:nvSpPr>
          <p:cNvPr id="3" name="Title 2">
            <a:extLst>
              <a:ext uri="{FF2B5EF4-FFF2-40B4-BE49-F238E27FC236}">
                <a16:creationId xmlns:a16="http://schemas.microsoft.com/office/drawing/2014/main" id="{84D732E3-466A-9446-ABBA-6BE60C51C313}"/>
              </a:ext>
            </a:extLst>
          </p:cNvPr>
          <p:cNvSpPr>
            <a:spLocks noGrp="1"/>
          </p:cNvSpPr>
          <p:nvPr>
            <p:ph type="title"/>
          </p:nvPr>
        </p:nvSpPr>
        <p:spPr/>
        <p:txBody>
          <a:bodyPr/>
          <a:lstStyle/>
          <a:p>
            <a:r>
              <a:rPr lang="en-GB"/>
              <a:t>SYN®-COLL CB </a:t>
            </a:r>
          </a:p>
        </p:txBody>
      </p:sp>
      <p:sp>
        <p:nvSpPr>
          <p:cNvPr id="9" name="Slide Number Placeholder 5">
            <a:extLst>
              <a:ext uri="{FF2B5EF4-FFF2-40B4-BE49-F238E27FC236}">
                <a16:creationId xmlns:a16="http://schemas.microsoft.com/office/drawing/2014/main" id="{4AD6D258-8108-1C3B-2000-14D85B378029}"/>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16</a:t>
            </a:fld>
            <a:endParaRPr lang="en-GB">
              <a:solidFill>
                <a:schemeClr val="bg1"/>
              </a:solidFill>
              <a:latin typeface="DM Sans" pitchFamily="2" charset="77"/>
            </a:endParaRPr>
          </a:p>
        </p:txBody>
      </p:sp>
    </p:spTree>
    <p:extLst>
      <p:ext uri="{BB962C8B-B14F-4D97-AF65-F5344CB8AC3E}">
        <p14:creationId xmlns:p14="http://schemas.microsoft.com/office/powerpoint/2010/main" val="2366199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a:extLst>
              <a:ext uri="{FF2B5EF4-FFF2-40B4-BE49-F238E27FC236}">
                <a16:creationId xmlns:a16="http://schemas.microsoft.com/office/drawing/2014/main" id="{2595D179-BAAB-DF0E-50C4-2A1D9E5E141E}"/>
              </a:ext>
            </a:extLst>
          </p:cNvPr>
          <p:cNvSpPr>
            <a:spLocks noGrp="1"/>
          </p:cNvSpPr>
          <p:nvPr>
            <p:ph type="sldNum" sz="quarter" idx="12"/>
          </p:nvPr>
        </p:nvSpPr>
        <p:spPr/>
        <p:txBody>
          <a:bodyPr/>
          <a:lstStyle/>
          <a:p>
            <a:fld id="{5BA3E189-2F3A-42E5-B572-3520703B6186}" type="slidenum">
              <a:rPr lang="en-GB" smtClean="0"/>
              <a:t>17</a:t>
            </a:fld>
            <a:endParaRPr lang="en-GB"/>
          </a:p>
        </p:txBody>
      </p:sp>
      <p:sp>
        <p:nvSpPr>
          <p:cNvPr id="13" name="Title 12">
            <a:extLst>
              <a:ext uri="{FF2B5EF4-FFF2-40B4-BE49-F238E27FC236}">
                <a16:creationId xmlns:a16="http://schemas.microsoft.com/office/drawing/2014/main" id="{30B45E60-E518-8741-2286-7F40A6B735FA}"/>
              </a:ext>
            </a:extLst>
          </p:cNvPr>
          <p:cNvSpPr>
            <a:spLocks noGrp="1"/>
          </p:cNvSpPr>
          <p:nvPr>
            <p:ph type="title"/>
          </p:nvPr>
        </p:nvSpPr>
        <p:spPr/>
        <p:txBody>
          <a:bodyPr/>
          <a:lstStyle/>
          <a:p>
            <a:r>
              <a:rPr lang="en-US"/>
              <a:t>04</a:t>
            </a:r>
          </a:p>
        </p:txBody>
      </p:sp>
      <p:sp>
        <p:nvSpPr>
          <p:cNvPr id="4" name="Text Placeholder 3">
            <a:extLst>
              <a:ext uri="{FF2B5EF4-FFF2-40B4-BE49-F238E27FC236}">
                <a16:creationId xmlns:a16="http://schemas.microsoft.com/office/drawing/2014/main" id="{46F84A99-455F-D12D-3FBA-BCE935D0E085}"/>
              </a:ext>
            </a:extLst>
          </p:cNvPr>
          <p:cNvSpPr>
            <a:spLocks noGrp="1"/>
          </p:cNvSpPr>
          <p:nvPr>
            <p:ph type="body" sz="quarter" idx="21"/>
          </p:nvPr>
        </p:nvSpPr>
        <p:spPr/>
        <p:txBody>
          <a:bodyPr/>
          <a:lstStyle/>
          <a:p>
            <a:r>
              <a:rPr lang="en-GB"/>
              <a:t>The science behind </a:t>
            </a:r>
            <a:br>
              <a:rPr lang="en-GB"/>
            </a:br>
            <a:r>
              <a:rPr lang="en-GB"/>
              <a:t>the tripeptide</a:t>
            </a:r>
            <a:endParaRPr lang="en-US"/>
          </a:p>
        </p:txBody>
      </p:sp>
    </p:spTree>
    <p:extLst>
      <p:ext uri="{BB962C8B-B14F-4D97-AF65-F5344CB8AC3E}">
        <p14:creationId xmlns:p14="http://schemas.microsoft.com/office/powerpoint/2010/main" val="3797629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molecule&#10;&#10;AI-generated content may be incorrect.">
            <a:extLst>
              <a:ext uri="{FF2B5EF4-FFF2-40B4-BE49-F238E27FC236}">
                <a16:creationId xmlns:a16="http://schemas.microsoft.com/office/drawing/2014/main" id="{9A2339CE-4E3F-2F4A-9968-EA139DA63A70}"/>
              </a:ext>
            </a:extLst>
          </p:cNvPr>
          <p:cNvPicPr>
            <a:picLocks noChangeAspect="1"/>
          </p:cNvPicPr>
          <p:nvPr/>
        </p:nvPicPr>
        <p:blipFill>
          <a:blip r:embed="rId3" cstate="print">
            <a:alphaModFix amt="86000"/>
            <a:extLst>
              <a:ext uri="{BEBA8EAE-BF5A-486C-A8C5-ECC9F3942E4B}">
                <a14:imgProps xmlns:a14="http://schemas.microsoft.com/office/drawing/2010/main">
                  <a14:imgLayer r:embed="rId4">
                    <a14:imgEffect>
                      <a14:colorTemperature colorTemp="10700"/>
                    </a14:imgEffect>
                    <a14:imgEffect>
                      <a14:saturation sat="66000"/>
                    </a14:imgEffect>
                  </a14:imgLayer>
                </a14:imgProps>
              </a:ex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10" name="Slide Number Placeholder 1">
            <a:extLst>
              <a:ext uri="{FF2B5EF4-FFF2-40B4-BE49-F238E27FC236}">
                <a16:creationId xmlns:a16="http://schemas.microsoft.com/office/drawing/2014/main" id="{30A4F7B6-3E4A-25AC-2A75-D9794A93787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a:ln>
                <a:noFill/>
              </a:ln>
              <a:effectLst/>
              <a:uLnTx/>
              <a:uFillTx/>
              <a:latin typeface="DM Sans" pitchFamily="2" charset="77"/>
              <a:ea typeface="+mn-ea"/>
              <a:cs typeface="+mn-cs"/>
            </a:endParaRPr>
          </a:p>
        </p:txBody>
      </p:sp>
      <p:sp>
        <p:nvSpPr>
          <p:cNvPr id="2" name="Title 1">
            <a:extLst>
              <a:ext uri="{FF2B5EF4-FFF2-40B4-BE49-F238E27FC236}">
                <a16:creationId xmlns:a16="http://schemas.microsoft.com/office/drawing/2014/main" id="{238626C5-B525-AA4B-9AC6-0D4B392E4938}"/>
              </a:ext>
            </a:extLst>
          </p:cNvPr>
          <p:cNvSpPr>
            <a:spLocks noGrp="1"/>
          </p:cNvSpPr>
          <p:nvPr>
            <p:ph type="title"/>
          </p:nvPr>
        </p:nvSpPr>
        <p:spPr/>
        <p:txBody>
          <a:bodyPr/>
          <a:lstStyle/>
          <a:p>
            <a:r>
              <a:rPr lang="en-US"/>
              <a:t>Pioneering Collagen-science</a:t>
            </a:r>
          </a:p>
        </p:txBody>
      </p:sp>
      <p:sp>
        <p:nvSpPr>
          <p:cNvPr id="5" name="Text Placeholder 4">
            <a:extLst>
              <a:ext uri="{FF2B5EF4-FFF2-40B4-BE49-F238E27FC236}">
                <a16:creationId xmlns:a16="http://schemas.microsoft.com/office/drawing/2014/main" id="{6D788F69-26E8-ADEE-48A3-A7183DEAA8EC}"/>
              </a:ext>
            </a:extLst>
          </p:cNvPr>
          <p:cNvSpPr>
            <a:spLocks noGrp="1"/>
          </p:cNvSpPr>
          <p:nvPr>
            <p:ph type="body" sz="quarter" idx="12"/>
          </p:nvPr>
        </p:nvSpPr>
        <p:spPr>
          <a:xfrm>
            <a:off x="363360" y="1534160"/>
            <a:ext cx="10402113" cy="2742340"/>
          </a:xfrm>
        </p:spPr>
        <p:txBody>
          <a:bodyPr/>
          <a:lstStyle/>
          <a:p>
            <a:r>
              <a:rPr lang="en-US" sz="2800">
                <a:solidFill>
                  <a:srgbClr val="CCBCB8"/>
                </a:solidFill>
              </a:rPr>
              <a:t>“A healthy collagen network requires fully functioning TGF-</a:t>
            </a:r>
            <a:r>
              <a:rPr lang="el-GR" sz="2800">
                <a:solidFill>
                  <a:srgbClr val="CCBCB8"/>
                </a:solidFill>
                <a:latin typeface="Times New Roman" panose="02020603050405020304" pitchFamily="18" charset="0"/>
                <a:cs typeface="Times New Roman" panose="02020603050405020304" pitchFamily="18" charset="0"/>
              </a:rPr>
              <a:t>β</a:t>
            </a:r>
            <a:r>
              <a:rPr lang="en-US" sz="2800">
                <a:solidFill>
                  <a:srgbClr val="CCBCB8"/>
                </a:solidFill>
                <a:latin typeface="Times New Roman" panose="02020603050405020304" pitchFamily="18" charset="0"/>
                <a:cs typeface="Times New Roman" panose="02020603050405020304" pitchFamily="18" charset="0"/>
              </a:rPr>
              <a:t>. </a:t>
            </a:r>
            <a:endParaRPr lang="en-US" sz="2800">
              <a:solidFill>
                <a:srgbClr val="CCBCB8"/>
              </a:solidFill>
            </a:endParaRPr>
          </a:p>
          <a:p>
            <a:r>
              <a:rPr lang="en-US" sz="2800">
                <a:solidFill>
                  <a:srgbClr val="CCBCB8"/>
                </a:solidFill>
              </a:rPr>
              <a:t>TGF-</a:t>
            </a:r>
            <a:r>
              <a:rPr lang="el-GR" sz="2800">
                <a:solidFill>
                  <a:srgbClr val="CCBCB8"/>
                </a:solidFill>
                <a:latin typeface="Times New Roman" panose="02020603050405020304" pitchFamily="18" charset="0"/>
                <a:cs typeface="Times New Roman" panose="02020603050405020304" pitchFamily="18" charset="0"/>
              </a:rPr>
              <a:t>β</a:t>
            </a:r>
            <a:r>
              <a:rPr lang="en-US" sz="2800">
                <a:solidFill>
                  <a:srgbClr val="CCBCB8"/>
                </a:solidFill>
                <a:latin typeface="Times New Roman" panose="02020603050405020304" pitchFamily="18" charset="0"/>
                <a:cs typeface="Times New Roman" panose="02020603050405020304" pitchFamily="18" charset="0"/>
              </a:rPr>
              <a:t>’s</a:t>
            </a:r>
            <a:r>
              <a:rPr lang="en-US" sz="2800">
                <a:solidFill>
                  <a:srgbClr val="CCBCB8"/>
                </a:solidFill>
              </a:rPr>
              <a:t> active amount in the skin is reduced as we age, biomimicking its activation helps to support collagen network. Here is where SYN</a:t>
            </a:r>
            <a:r>
              <a:rPr lang="en-US" sz="2800">
                <a:solidFill>
                  <a:srgbClr val="CCBCB8"/>
                </a:solidFill>
                <a:latin typeface="DM Sans" pitchFamily="2" charset="0"/>
              </a:rPr>
              <a:t>®</a:t>
            </a:r>
            <a:r>
              <a:rPr lang="en-US" sz="2800">
                <a:solidFill>
                  <a:srgbClr val="CCBCB8"/>
                </a:solidFill>
              </a:rPr>
              <a:t>-COLL CB steps in.</a:t>
            </a:r>
          </a:p>
          <a:p>
            <a:endParaRPr lang="en-US" sz="2800" i="1">
              <a:solidFill>
                <a:srgbClr val="CCBCB8"/>
              </a:solidFill>
            </a:endParaRPr>
          </a:p>
          <a:p>
            <a:r>
              <a:rPr lang="en-US" sz="2800">
                <a:solidFill>
                  <a:srgbClr val="CCBCB8"/>
                </a:solidFill>
              </a:rPr>
              <a:t>“At dsm-firmenich, we pioneered this approach to skin aging, establishing new scientific standards in the industry.”</a:t>
            </a:r>
          </a:p>
        </p:txBody>
      </p:sp>
      <p:sp>
        <p:nvSpPr>
          <p:cNvPr id="3" name="Text Placeholder 2">
            <a:extLst>
              <a:ext uri="{FF2B5EF4-FFF2-40B4-BE49-F238E27FC236}">
                <a16:creationId xmlns:a16="http://schemas.microsoft.com/office/drawing/2014/main" id="{C06D7B44-442A-ECC0-9474-ED72C6F92D0D}"/>
              </a:ext>
            </a:extLst>
          </p:cNvPr>
          <p:cNvSpPr>
            <a:spLocks noGrp="1"/>
          </p:cNvSpPr>
          <p:nvPr>
            <p:ph type="body" sz="quarter" idx="13"/>
          </p:nvPr>
        </p:nvSpPr>
        <p:spPr>
          <a:xfrm>
            <a:off x="297038" y="5171440"/>
            <a:ext cx="10404233" cy="933450"/>
          </a:xfrm>
        </p:spPr>
        <p:txBody>
          <a:bodyPr/>
          <a:lstStyle/>
          <a:p>
            <a:r>
              <a:rPr lang="en-US" sz="2000" dirty="0"/>
              <a:t>Mathias Gempeler</a:t>
            </a:r>
          </a:p>
          <a:p>
            <a:r>
              <a:rPr lang="en-US" sz="1200" dirty="0"/>
              <a:t>Global Head Science &amp;Promotion Skin Care </a:t>
            </a:r>
          </a:p>
        </p:txBody>
      </p:sp>
    </p:spTree>
    <p:extLst>
      <p:ext uri="{BB962C8B-B14F-4D97-AF65-F5344CB8AC3E}">
        <p14:creationId xmlns:p14="http://schemas.microsoft.com/office/powerpoint/2010/main" val="3268837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3FA28-A3B2-B2A5-E304-36C55FB06F17}"/>
            </a:ext>
          </a:extLst>
        </p:cNvPr>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7754E13F-0A60-D414-30BA-EF33FF8FE157}"/>
              </a:ext>
            </a:extLst>
          </p:cNvPr>
          <p:cNvSpPr>
            <a:spLocks noGrp="1"/>
          </p:cNvSpPr>
          <p:nvPr>
            <p:ph type="sldNum" sz="quarter" idx="10"/>
          </p:nvPr>
        </p:nvSpPr>
        <p:spPr/>
        <p:txBody>
          <a:bodyPr/>
          <a:lstStyle/>
          <a:p>
            <a:fld id="{EC50C849-B97A-2B45-B78A-6D9C352F693C}" type="slidenum">
              <a:rPr lang="en-US" smtClean="0"/>
              <a:pPr/>
              <a:t>19</a:t>
            </a:fld>
            <a:endParaRPr lang="en-US"/>
          </a:p>
        </p:txBody>
      </p:sp>
      <p:sp>
        <p:nvSpPr>
          <p:cNvPr id="2" name="Title 1">
            <a:extLst>
              <a:ext uri="{FF2B5EF4-FFF2-40B4-BE49-F238E27FC236}">
                <a16:creationId xmlns:a16="http://schemas.microsoft.com/office/drawing/2014/main" id="{362553D7-7206-8A6C-F1CC-2094B2EA5446}"/>
              </a:ext>
            </a:extLst>
          </p:cNvPr>
          <p:cNvSpPr>
            <a:spLocks noGrp="1"/>
          </p:cNvSpPr>
          <p:nvPr>
            <p:ph type="title"/>
          </p:nvPr>
        </p:nvSpPr>
        <p:spPr>
          <a:xfrm>
            <a:off x="302401" y="302400"/>
            <a:ext cx="5500868" cy="693331"/>
          </a:xfrm>
        </p:spPr>
        <p:txBody>
          <a:bodyPr anchor="t" anchorCtr="0">
            <a:spAutoFit/>
          </a:bodyPr>
          <a:lstStyle/>
          <a:p>
            <a:pPr lvl="0"/>
            <a:r>
              <a:rPr lang="en-US"/>
              <a:t>Our biological target: the Tissue Growth Factor-</a:t>
            </a:r>
            <a:r>
              <a:rPr lang="en-US" b="1"/>
              <a:t>β (</a:t>
            </a:r>
            <a:r>
              <a:rPr lang="en-US"/>
              <a:t>TGF-</a:t>
            </a:r>
            <a:r>
              <a:rPr lang="en-US" b="1"/>
              <a:t>β</a:t>
            </a:r>
            <a:r>
              <a:rPr lang="en-US"/>
              <a:t>)</a:t>
            </a:r>
          </a:p>
        </p:txBody>
      </p:sp>
      <p:sp>
        <p:nvSpPr>
          <p:cNvPr id="8" name="Text Placeholder 7">
            <a:extLst>
              <a:ext uri="{FF2B5EF4-FFF2-40B4-BE49-F238E27FC236}">
                <a16:creationId xmlns:a16="http://schemas.microsoft.com/office/drawing/2014/main" id="{1553B7A1-4382-981D-D45D-D9DE1B9E164E}"/>
              </a:ext>
            </a:extLst>
          </p:cNvPr>
          <p:cNvSpPr>
            <a:spLocks noGrp="1"/>
          </p:cNvSpPr>
          <p:nvPr>
            <p:ph type="body" sz="quarter" idx="24"/>
          </p:nvPr>
        </p:nvSpPr>
        <p:spPr>
          <a:xfrm>
            <a:off x="302398" y="1625813"/>
            <a:ext cx="5793601" cy="4296001"/>
          </a:xfrm>
        </p:spPr>
        <p:txBody>
          <a:bodyPr/>
          <a:lstStyle/>
          <a:p>
            <a:pPr marR="0" lvl="0" algn="l" defTabSz="914400" rtl="0" eaLnBrk="1" fontAlgn="auto" latinLnBrk="0" hangingPunct="1">
              <a:lnSpc>
                <a:spcPct val="100000"/>
              </a:lnSpc>
              <a:spcBef>
                <a:spcPts val="0"/>
              </a:spcBef>
              <a:spcAft>
                <a:spcPts val="1000"/>
              </a:spcAft>
              <a:buClrTx/>
              <a:buSzTx/>
              <a:tabLst/>
              <a:defRPr/>
            </a:pPr>
            <a:r>
              <a:rPr kumimoji="0" lang="en-US" sz="1800" b="1" i="0" u="none" strike="noStrike" kern="1200" cap="none" spc="0" normalizeH="0" baseline="0" noProof="0">
                <a:ln>
                  <a:noFill/>
                </a:ln>
                <a:effectLst/>
                <a:uLnTx/>
                <a:uFillTx/>
                <a:latin typeface="DM Sans" pitchFamily="2" charset="0"/>
              </a:rPr>
              <a:t>TGF-β </a:t>
            </a:r>
            <a:r>
              <a:rPr kumimoji="0" lang="en-US" sz="1800" i="0" u="none" strike="noStrike" kern="1200" cap="none" spc="0" normalizeH="0" baseline="0" noProof="0">
                <a:ln>
                  <a:noFill/>
                </a:ln>
                <a:effectLst/>
                <a:uLnTx/>
                <a:uFillTx/>
                <a:latin typeface="DM Sans" pitchFamily="2" charset="0"/>
              </a:rPr>
              <a:t>emerges in regenerative medicine, offering exciting possibilities for tissues repair, from wound healing to long-term maintenance of skin structure, including the regulation of Collagen. </a:t>
            </a:r>
          </a:p>
          <a:p>
            <a:pPr marR="0" lvl="0" algn="l" defTabSz="914400" rtl="0" eaLnBrk="1" fontAlgn="auto" latinLnBrk="0" hangingPunct="1">
              <a:lnSpc>
                <a:spcPct val="100000"/>
              </a:lnSpc>
              <a:spcBef>
                <a:spcPts val="0"/>
              </a:spcBef>
              <a:spcAft>
                <a:spcPts val="0"/>
              </a:spcAft>
              <a:buClrTx/>
              <a:buSzTx/>
              <a:tabLst/>
              <a:defRPr/>
            </a:pPr>
            <a:r>
              <a:rPr kumimoji="0" lang="en-US" sz="1800" b="1" i="0" u="none" strike="noStrike" kern="1200" cap="none" spc="0" normalizeH="0" baseline="0" noProof="0">
                <a:ln>
                  <a:noFill/>
                </a:ln>
                <a:effectLst/>
                <a:uLnTx/>
                <a:uFillTx/>
                <a:latin typeface="DM Sans" pitchFamily="2" charset="0"/>
              </a:rPr>
              <a:t>TGF-</a:t>
            </a:r>
            <a:r>
              <a:rPr kumimoji="0" lang="en-US" sz="1800" b="1" i="0" u="none" strike="noStrike" kern="1200" cap="none" spc="0" normalizeH="0" baseline="0" noProof="0">
                <a:ln>
                  <a:noFill/>
                </a:ln>
                <a:effectLst/>
                <a:uLnTx/>
                <a:uFillTx/>
                <a:latin typeface="Fira Sans"/>
              </a:rPr>
              <a:t>β</a:t>
            </a:r>
          </a:p>
          <a:p>
            <a:pPr marL="285750" marR="0" lvl="0" indent="-285750" algn="l" defTabSz="914400" rtl="0" eaLnBrk="1" fontAlgn="auto" latinLnBrk="0" hangingPunct="1">
              <a:lnSpc>
                <a:spcPct val="100000"/>
              </a:lnSpc>
              <a:spcBef>
                <a:spcPts val="0"/>
              </a:spcBef>
              <a:spcAft>
                <a:spcPts val="0"/>
              </a:spcAft>
              <a:buClr>
                <a:srgbClr val="B3978F"/>
              </a:buClr>
              <a:buSzPct val="120000"/>
              <a:buFont typeface="Arial" panose="020B0604020202020204" pitchFamily="34" charset="0"/>
              <a:buChar char="•"/>
              <a:tabLst/>
              <a:defRPr/>
            </a:pPr>
            <a:r>
              <a:rPr kumimoji="0" lang="en-US" b="0" i="0" u="none" strike="noStrike" kern="1200" cap="none" spc="0" normalizeH="0" baseline="0" noProof="0">
                <a:ln>
                  <a:noFill/>
                </a:ln>
                <a:solidFill>
                  <a:srgbClr val="000000"/>
                </a:solidFill>
                <a:effectLst/>
                <a:uLnTx/>
                <a:uFillTx/>
                <a:latin typeface="Fira Sans"/>
              </a:rPr>
              <a:t> </a:t>
            </a:r>
            <a:r>
              <a:rPr kumimoji="0" lang="en-US" b="1" i="0" u="none" strike="noStrike" kern="1200" cap="none" spc="0" normalizeH="0" baseline="0" noProof="0">
                <a:ln>
                  <a:noFill/>
                </a:ln>
                <a:solidFill>
                  <a:srgbClr val="B3978F"/>
                </a:solidFill>
                <a:effectLst/>
                <a:uLnTx/>
                <a:uFillTx/>
                <a:latin typeface="DM Sans" pitchFamily="2" charset="0"/>
              </a:rPr>
              <a:t>stimulates collagen and hyaluronic acid</a:t>
            </a:r>
          </a:p>
          <a:p>
            <a:pPr marL="285750" marR="0" lvl="0" indent="-285750" algn="l" defTabSz="914400" rtl="0" eaLnBrk="1" fontAlgn="auto" latinLnBrk="0" hangingPunct="1">
              <a:lnSpc>
                <a:spcPct val="100000"/>
              </a:lnSpc>
              <a:spcBef>
                <a:spcPts val="0"/>
              </a:spcBef>
              <a:spcAft>
                <a:spcPts val="0"/>
              </a:spcAft>
              <a:buClr>
                <a:srgbClr val="B3978F"/>
              </a:buClr>
              <a:buSzPct val="120000"/>
              <a:buFont typeface="Arial" panose="020B0604020202020204" pitchFamily="34" charset="0"/>
              <a:buChar char="•"/>
              <a:tabLst/>
              <a:defRPr/>
            </a:pPr>
            <a:r>
              <a:rPr kumimoji="0" lang="en-US" b="1" i="0" u="none" strike="noStrike" kern="1200" cap="none" spc="0" normalizeH="0" baseline="0" noProof="0">
                <a:ln>
                  <a:noFill/>
                </a:ln>
                <a:solidFill>
                  <a:srgbClr val="B3978F"/>
                </a:solidFill>
                <a:effectLst/>
                <a:uLnTx/>
                <a:uFillTx/>
                <a:latin typeface="DM Sans" pitchFamily="2" charset="0"/>
              </a:rPr>
              <a:t>stimulates the synthesis of basal layer proteins (e.g. laminin, collagen type IV …)</a:t>
            </a:r>
          </a:p>
          <a:p>
            <a:pPr marL="285750" marR="0" lvl="0" indent="-285750" algn="l" defTabSz="914400" rtl="0" eaLnBrk="1" fontAlgn="auto" latinLnBrk="0" hangingPunct="1">
              <a:lnSpc>
                <a:spcPct val="100000"/>
              </a:lnSpc>
              <a:spcBef>
                <a:spcPts val="0"/>
              </a:spcBef>
              <a:spcAft>
                <a:spcPts val="0"/>
              </a:spcAft>
              <a:buClr>
                <a:srgbClr val="B3978F"/>
              </a:buClr>
              <a:buSzPct val="120000"/>
              <a:buFont typeface="Arial" panose="020B0604020202020204" pitchFamily="34" charset="0"/>
              <a:buChar char="•"/>
              <a:tabLst/>
              <a:defRPr/>
            </a:pPr>
            <a:r>
              <a:rPr kumimoji="0" lang="en-US" b="1" i="0" u="none" strike="noStrike" kern="1200" cap="none" spc="0" normalizeH="0" baseline="0" noProof="0">
                <a:ln>
                  <a:noFill/>
                </a:ln>
                <a:solidFill>
                  <a:srgbClr val="B3978F"/>
                </a:solidFill>
                <a:effectLst/>
                <a:uLnTx/>
                <a:uFillTx/>
                <a:latin typeface="DM Sans" pitchFamily="2" charset="0"/>
              </a:rPr>
              <a:t>inhibits collagen degradation by decreasing </a:t>
            </a:r>
            <a:r>
              <a:rPr kumimoji="0" lang="en-US" sz="1800" b="1" i="0" u="none" strike="noStrike" kern="1200" cap="none" spc="0" normalizeH="0" baseline="0" noProof="0">
                <a:ln>
                  <a:noFill/>
                </a:ln>
                <a:solidFill>
                  <a:srgbClr val="B3978F"/>
                </a:solidFill>
                <a:effectLst/>
                <a:uLnTx/>
                <a:uFillTx/>
                <a:latin typeface="DM Sans" pitchFamily="2" charset="0"/>
              </a:rPr>
              <a:t>MMP-1, MMP-3 expression</a:t>
            </a:r>
          </a:p>
          <a:p>
            <a:pPr marR="0" lvl="0" algn="l" defTabSz="914400" rtl="0" eaLnBrk="1" fontAlgn="auto" latinLnBrk="0" hangingPunct="1">
              <a:lnSpc>
                <a:spcPct val="100000"/>
              </a:lnSpc>
              <a:spcAft>
                <a:spcPts val="0"/>
              </a:spcAft>
              <a:buClrTx/>
              <a:buSzTx/>
              <a:tabLst/>
              <a:defRPr/>
            </a:pPr>
            <a:endParaRPr kumimoji="0" lang="en-US" sz="1800" b="0" i="0" u="none" strike="noStrike" kern="1200" cap="none" spc="0" normalizeH="0" baseline="0" noProof="0">
              <a:ln>
                <a:noFill/>
              </a:ln>
              <a:effectLst/>
              <a:uLnTx/>
              <a:uFillTx/>
              <a:latin typeface="DM Sans" pitchFamily="2" charset="0"/>
            </a:endParaRPr>
          </a:p>
          <a:p>
            <a:pPr marR="0" lvl="0" algn="l" defTabSz="914400" rtl="0" eaLnBrk="1" fontAlgn="auto" latinLnBrk="0" hangingPunct="1">
              <a:lnSpc>
                <a:spcPct val="100000"/>
              </a:lnSpc>
              <a:spcAft>
                <a:spcPts val="0"/>
              </a:spcAft>
              <a:buClrTx/>
              <a:buSzTx/>
              <a:tabLst/>
              <a:defRPr/>
            </a:pPr>
            <a:r>
              <a:rPr kumimoji="0" lang="en-US" sz="1800" b="0" i="0" u="none" strike="noStrike" kern="1200" cap="none" spc="0" normalizeH="0" baseline="0" noProof="0">
                <a:ln>
                  <a:noFill/>
                </a:ln>
                <a:effectLst/>
                <a:uLnTx/>
                <a:uFillTx/>
                <a:latin typeface="DM Sans" pitchFamily="2" charset="0"/>
              </a:rPr>
              <a:t>Over time, TGF-</a:t>
            </a:r>
            <a:r>
              <a:rPr kumimoji="0" lang="en-US" sz="1800" b="0" i="0" u="none" strike="noStrike" kern="1200" cap="none" spc="0" normalizeH="0" baseline="0" noProof="0">
                <a:ln>
                  <a:noFill/>
                </a:ln>
                <a:effectLst/>
                <a:uLnTx/>
                <a:uFillTx/>
                <a:latin typeface="Fira Sans"/>
              </a:rPr>
              <a:t>β</a:t>
            </a:r>
            <a:r>
              <a:rPr kumimoji="0" lang="en-US" sz="1800" b="0" i="0" u="none" strike="noStrike" kern="1200" cap="none" spc="0" normalizeH="0" baseline="0" noProof="0">
                <a:ln>
                  <a:noFill/>
                </a:ln>
                <a:effectLst/>
                <a:uLnTx/>
                <a:uFillTx/>
                <a:latin typeface="DM Sans" pitchFamily="2" charset="0"/>
              </a:rPr>
              <a:t> activity is reduced provoking the degeneration of the skin structure. </a:t>
            </a:r>
          </a:p>
          <a:p>
            <a:pPr marR="0" lvl="0" algn="l" defTabSz="914400" rtl="0" eaLnBrk="1" fontAlgn="auto" latinLnBrk="0" hangingPunct="1">
              <a:lnSpc>
                <a:spcPct val="100000"/>
              </a:lnSpc>
              <a:spcAft>
                <a:spcPts val="0"/>
              </a:spcAft>
              <a:buClrTx/>
              <a:buSzTx/>
              <a:tabLst/>
              <a:defRPr/>
            </a:pPr>
            <a:r>
              <a:rPr kumimoji="0" lang="en-US" sz="1800" b="0" i="0" u="none" strike="noStrike" kern="1200" cap="none" spc="0" normalizeH="0" baseline="0" noProof="0">
                <a:ln>
                  <a:noFill/>
                </a:ln>
                <a:effectLst/>
                <a:uLnTx/>
                <a:uFillTx/>
                <a:latin typeface="DM Sans" pitchFamily="2" charset="0"/>
              </a:rPr>
              <a:t>TGF-</a:t>
            </a:r>
            <a:r>
              <a:rPr kumimoji="0" lang="en-US" sz="1800" b="0" i="0" u="none" strike="noStrike" kern="1200" cap="none" spc="0" normalizeH="0" baseline="0" noProof="0">
                <a:ln>
                  <a:noFill/>
                </a:ln>
                <a:effectLst/>
                <a:uLnTx/>
                <a:uFillTx/>
                <a:latin typeface="Fira Sans"/>
              </a:rPr>
              <a:t>β</a:t>
            </a:r>
            <a:r>
              <a:rPr kumimoji="0" lang="en-US" sz="1800" b="0" i="0" u="none" strike="noStrike" kern="1200" cap="none" spc="0" normalizeH="0" baseline="0" noProof="0">
                <a:ln>
                  <a:noFill/>
                </a:ln>
                <a:effectLst/>
                <a:uLnTx/>
                <a:uFillTx/>
                <a:latin typeface="DM Sans" pitchFamily="2" charset="0"/>
              </a:rPr>
              <a:t> is complex and inappropriate as active ingredient.</a:t>
            </a:r>
            <a:endParaRPr lang="en-US"/>
          </a:p>
        </p:txBody>
      </p:sp>
      <p:sp>
        <p:nvSpPr>
          <p:cNvPr id="16" name="Text Placeholder 15">
            <a:extLst>
              <a:ext uri="{FF2B5EF4-FFF2-40B4-BE49-F238E27FC236}">
                <a16:creationId xmlns:a16="http://schemas.microsoft.com/office/drawing/2014/main" id="{8EA68696-614E-1B48-B089-CBB39F589A14}"/>
              </a:ext>
            </a:extLst>
          </p:cNvPr>
          <p:cNvSpPr>
            <a:spLocks noGrp="1"/>
          </p:cNvSpPr>
          <p:nvPr>
            <p:ph type="body" idx="11"/>
          </p:nvPr>
        </p:nvSpPr>
        <p:spPr>
          <a:xfrm>
            <a:off x="302400" y="984069"/>
            <a:ext cx="5500869" cy="288767"/>
          </a:xfrm>
          <a:prstGeom prst="rect">
            <a:avLst/>
          </a:prstGeom>
        </p:spPr>
        <p:txBody>
          <a:bodyPr/>
          <a:lstStyle/>
          <a:p>
            <a:r>
              <a:rPr lang="en-US" sz="2400"/>
              <a:t>The dermal aging master switch</a:t>
            </a:r>
          </a:p>
        </p:txBody>
      </p:sp>
      <p:pic>
        <p:nvPicPr>
          <p:cNvPr id="9" name="Picture Placeholder 8" descr="A close-up of water drops&#10;&#10;AI-generated content may be incorrect.">
            <a:extLst>
              <a:ext uri="{FF2B5EF4-FFF2-40B4-BE49-F238E27FC236}">
                <a16:creationId xmlns:a16="http://schemas.microsoft.com/office/drawing/2014/main" id="{7CFFEC7A-53F3-419C-AE5E-A344B826748F}"/>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p:blipFill>
        <p:spPr>
          <a:xfrm>
            <a:off x="6165742" y="2"/>
            <a:ext cx="6026259" cy="6857998"/>
          </a:xfrm>
        </p:spPr>
      </p:pic>
    </p:spTree>
    <p:extLst>
      <p:ext uri="{BB962C8B-B14F-4D97-AF65-F5344CB8AC3E}">
        <p14:creationId xmlns:p14="http://schemas.microsoft.com/office/powerpoint/2010/main" val="3744185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0C314-F2B9-5EA8-2CE7-51FD4FA1759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F977DF7-5CC4-BA59-4124-36C89C21F77C}"/>
              </a:ext>
            </a:extLst>
          </p:cNvPr>
          <p:cNvSpPr/>
          <p:nvPr/>
        </p:nvSpPr>
        <p:spPr>
          <a:xfrm>
            <a:off x="9596927" y="6317228"/>
            <a:ext cx="2384277" cy="331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SYN-COLL_01_720.mov" descr="SYN-COLL_01_720.mov">
            <a:hlinkClick r:id="" action="ppaction://media"/>
            <a:extLst>
              <a:ext uri="{FF2B5EF4-FFF2-40B4-BE49-F238E27FC236}">
                <a16:creationId xmlns:a16="http://schemas.microsoft.com/office/drawing/2014/main" id="{D9CA42ED-87C8-3739-1C80-FF178043F1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749600" y="1259276"/>
            <a:ext cx="4140000" cy="3942859"/>
          </a:xfrm>
          <a:prstGeom prst="rect">
            <a:avLst/>
          </a:prstGeom>
        </p:spPr>
      </p:pic>
      <p:pic>
        <p:nvPicPr>
          <p:cNvPr id="35" name="Picture Placeholder 34" descr="A close-up of a molecule&#10;&#10;AI-generated content may be incorrect.">
            <a:extLst>
              <a:ext uri="{FF2B5EF4-FFF2-40B4-BE49-F238E27FC236}">
                <a16:creationId xmlns:a16="http://schemas.microsoft.com/office/drawing/2014/main" id="{3541BD24-BBE6-8A89-A135-8F6C3A88627E}"/>
              </a:ext>
            </a:extLst>
          </p:cNvPr>
          <p:cNvPicPr>
            <a:picLocks noGrp="1" noChangeAspect="1"/>
          </p:cNvPicPr>
          <p:nvPr>
            <p:ph type="pic" sz="quarter" idx="21"/>
          </p:nvPr>
        </p:nvPicPr>
        <p:blipFill>
          <a:blip r:embed="rId6" cstate="print">
            <a:extLst>
              <a:ext uri="{28A0092B-C50C-407E-A947-70E740481C1C}">
                <a14:useLocalDpi xmlns:a14="http://schemas.microsoft.com/office/drawing/2010/main"/>
              </a:ext>
            </a:extLst>
          </a:blip>
          <a:srcRect/>
          <a:stretch/>
        </p:blipFill>
        <p:spPr>
          <a:xfrm>
            <a:off x="7337427" y="2"/>
            <a:ext cx="4854573" cy="6857998"/>
          </a:xfrm>
        </p:spPr>
      </p:pic>
      <p:sp>
        <p:nvSpPr>
          <p:cNvPr id="10" name="Slide Number Placeholder 1">
            <a:extLst>
              <a:ext uri="{FF2B5EF4-FFF2-40B4-BE49-F238E27FC236}">
                <a16:creationId xmlns:a16="http://schemas.microsoft.com/office/drawing/2014/main" id="{4CC8863A-58A9-C8FF-6588-7927C43D4225}"/>
              </a:ext>
            </a:extLst>
          </p:cNvPr>
          <p:cNvSpPr>
            <a:spLocks noGrp="1"/>
          </p:cNvSpPr>
          <p:nvPr>
            <p:ph type="sldNum" sz="quarter" idx="10"/>
          </p:nvPr>
        </p:nvSpPr>
        <p:spPr/>
        <p:txBody>
          <a:bodyPr/>
          <a:lstStyle/>
          <a:p>
            <a:fld id="{5BA3E189-2F3A-42E5-B572-3520703B6186}" type="slidenum">
              <a:rPr lang="en-GB" smtClean="0"/>
              <a:pPr/>
              <a:t>20</a:t>
            </a:fld>
            <a:endParaRPr lang="en-GB"/>
          </a:p>
        </p:txBody>
      </p:sp>
      <p:sp>
        <p:nvSpPr>
          <p:cNvPr id="3" name="Title 2">
            <a:extLst>
              <a:ext uri="{FF2B5EF4-FFF2-40B4-BE49-F238E27FC236}">
                <a16:creationId xmlns:a16="http://schemas.microsoft.com/office/drawing/2014/main" id="{2D91AD9E-354E-7480-8F6C-965A78D4C9E5}"/>
              </a:ext>
            </a:extLst>
          </p:cNvPr>
          <p:cNvSpPr>
            <a:spLocks noGrp="1"/>
          </p:cNvSpPr>
          <p:nvPr>
            <p:ph type="title"/>
          </p:nvPr>
        </p:nvSpPr>
        <p:spPr/>
        <p:txBody>
          <a:bodyPr/>
          <a:lstStyle/>
          <a:p>
            <a:pPr lvl="0"/>
            <a:r>
              <a:rPr lang="en-US"/>
              <a:t>The small peptide sequence that activates TGF-</a:t>
            </a:r>
            <a:r>
              <a:rPr lang="el-GR" b="1"/>
              <a:t>β</a:t>
            </a:r>
            <a:endParaRPr lang="en-US" b="1"/>
          </a:p>
        </p:txBody>
      </p:sp>
      <p:grpSp>
        <p:nvGrpSpPr>
          <p:cNvPr id="39" name="Group 38">
            <a:extLst>
              <a:ext uri="{FF2B5EF4-FFF2-40B4-BE49-F238E27FC236}">
                <a16:creationId xmlns:a16="http://schemas.microsoft.com/office/drawing/2014/main" id="{3D4416B8-88AD-4715-5BD8-E4E99DD8EC92}"/>
              </a:ext>
            </a:extLst>
          </p:cNvPr>
          <p:cNvGrpSpPr/>
          <p:nvPr/>
        </p:nvGrpSpPr>
        <p:grpSpPr>
          <a:xfrm>
            <a:off x="280956" y="3955757"/>
            <a:ext cx="1062241" cy="1601891"/>
            <a:chOff x="581097" y="4053535"/>
            <a:chExt cx="1062241" cy="1601891"/>
          </a:xfrm>
        </p:grpSpPr>
        <p:sp>
          <p:nvSpPr>
            <p:cNvPr id="14" name="Text Box 28">
              <a:extLst>
                <a:ext uri="{FF2B5EF4-FFF2-40B4-BE49-F238E27FC236}">
                  <a16:creationId xmlns:a16="http://schemas.microsoft.com/office/drawing/2014/main" id="{84BDA751-9165-E137-454B-9F9F6598C6D6}"/>
                </a:ext>
              </a:extLst>
            </p:cNvPr>
            <p:cNvSpPr txBox="1">
              <a:spLocks noChangeArrowheads="1"/>
            </p:cNvSpPr>
            <p:nvPr/>
          </p:nvSpPr>
          <p:spPr bwMode="auto">
            <a:xfrm>
              <a:off x="581097" y="5224539"/>
              <a:ext cx="106224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ctr" defTabSz="839788" rtl="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a:ln>
                    <a:noFill/>
                  </a:ln>
                  <a:effectLst/>
                  <a:uLnTx/>
                  <a:uFillTx/>
                  <a:latin typeface="+mn-lt"/>
                  <a:ea typeface="+mn-ea"/>
                  <a:cs typeface="Arial" panose="020B0604020202020204" pitchFamily="34" charset="0"/>
                </a:rPr>
                <a:t>Non active LAP-TGF-β</a:t>
              </a:r>
            </a:p>
          </p:txBody>
        </p:sp>
        <p:grpSp>
          <p:nvGrpSpPr>
            <p:cNvPr id="26" name="Group 25">
              <a:extLst>
                <a:ext uri="{FF2B5EF4-FFF2-40B4-BE49-F238E27FC236}">
                  <a16:creationId xmlns:a16="http://schemas.microsoft.com/office/drawing/2014/main" id="{64544DFC-5BEA-97F5-3162-DA8AA695E587}"/>
                </a:ext>
              </a:extLst>
            </p:cNvPr>
            <p:cNvGrpSpPr/>
            <p:nvPr/>
          </p:nvGrpSpPr>
          <p:grpSpPr>
            <a:xfrm>
              <a:off x="621789" y="4053535"/>
              <a:ext cx="1021549" cy="1073757"/>
              <a:chOff x="621789" y="2356228"/>
              <a:chExt cx="1021549" cy="1073757"/>
            </a:xfrm>
          </p:grpSpPr>
          <p:sp>
            <p:nvSpPr>
              <p:cNvPr id="4" name="Rectangle 10">
                <a:extLst>
                  <a:ext uri="{FF2B5EF4-FFF2-40B4-BE49-F238E27FC236}">
                    <a16:creationId xmlns:a16="http://schemas.microsoft.com/office/drawing/2014/main" id="{1A98F876-7909-43BD-8E6B-8F12F37EBCC2}"/>
                  </a:ext>
                </a:extLst>
              </p:cNvPr>
              <p:cNvSpPr>
                <a:spLocks noChangeArrowheads="1"/>
              </p:cNvSpPr>
              <p:nvPr/>
            </p:nvSpPr>
            <p:spPr bwMode="auto">
              <a:xfrm>
                <a:off x="1131513" y="2356228"/>
                <a:ext cx="511825" cy="1073757"/>
              </a:xfrm>
              <a:prstGeom prst="rect">
                <a:avLst/>
              </a:prstGeom>
              <a:solidFill>
                <a:srgbClr val="897974"/>
              </a:solidFill>
              <a:ln w="9525">
                <a:noFill/>
                <a:miter lim="800000"/>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C57B9EFC-E5D2-7B5C-1553-4FBC4FABE876}"/>
                  </a:ext>
                </a:extLst>
              </p:cNvPr>
              <p:cNvGrpSpPr/>
              <p:nvPr/>
            </p:nvGrpSpPr>
            <p:grpSpPr>
              <a:xfrm>
                <a:off x="621789" y="2357123"/>
                <a:ext cx="681836" cy="1071968"/>
                <a:chOff x="1117594" y="2354641"/>
                <a:chExt cx="604837" cy="950913"/>
              </a:xfrm>
              <a:solidFill>
                <a:srgbClr val="CCBCB8"/>
              </a:solidFill>
            </p:grpSpPr>
            <p:sp>
              <p:nvSpPr>
                <p:cNvPr id="5" name="Rectangle 12">
                  <a:extLst>
                    <a:ext uri="{FF2B5EF4-FFF2-40B4-BE49-F238E27FC236}">
                      <a16:creationId xmlns:a16="http://schemas.microsoft.com/office/drawing/2014/main" id="{2E60989B-9CC7-3A93-4836-A7E2A318EA45}"/>
                    </a:ext>
                  </a:extLst>
                </p:cNvPr>
                <p:cNvSpPr>
                  <a:spLocks noChangeArrowheads="1"/>
                </p:cNvSpPr>
                <p:nvPr/>
              </p:nvSpPr>
              <p:spPr bwMode="auto">
                <a:xfrm>
                  <a:off x="1117594" y="2354641"/>
                  <a:ext cx="454025" cy="950913"/>
                </a:xfrm>
                <a:prstGeom prst="rect">
                  <a:avLst/>
                </a:prstGeom>
                <a:grpFill/>
                <a:ln w="9525">
                  <a:noFill/>
                  <a:miter lim="800000"/>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6" name="Oval 13">
                  <a:extLst>
                    <a:ext uri="{FF2B5EF4-FFF2-40B4-BE49-F238E27FC236}">
                      <a16:creationId xmlns:a16="http://schemas.microsoft.com/office/drawing/2014/main" id="{4431EE29-ADBE-047A-48E4-760B20243A49}"/>
                    </a:ext>
                  </a:extLst>
                </p:cNvPr>
                <p:cNvSpPr>
                  <a:spLocks noChangeArrowheads="1"/>
                </p:cNvSpPr>
                <p:nvPr/>
              </p:nvSpPr>
              <p:spPr bwMode="auto">
                <a:xfrm>
                  <a:off x="1420806" y="2680079"/>
                  <a:ext cx="301625" cy="315912"/>
                </a:xfrm>
                <a:prstGeom prst="ellipse">
                  <a:avLst/>
                </a:prstGeom>
                <a:grpFill/>
                <a:ln w="9525">
                  <a:noFill/>
                  <a:round/>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grpSp>
      </p:grpSp>
      <p:sp>
        <p:nvSpPr>
          <p:cNvPr id="16" name="Text Box 30">
            <a:extLst>
              <a:ext uri="{FF2B5EF4-FFF2-40B4-BE49-F238E27FC236}">
                <a16:creationId xmlns:a16="http://schemas.microsoft.com/office/drawing/2014/main" id="{8D90525B-72A5-BB3F-9E07-3552D9347F5C}"/>
              </a:ext>
            </a:extLst>
          </p:cNvPr>
          <p:cNvSpPr txBox="1">
            <a:spLocks noChangeArrowheads="1"/>
          </p:cNvSpPr>
          <p:nvPr/>
        </p:nvSpPr>
        <p:spPr bwMode="auto">
          <a:xfrm>
            <a:off x="1627685" y="5166371"/>
            <a:ext cx="1579964" cy="430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spAutoFit/>
          </a:bodyPr>
          <a:lstStyle>
            <a:lvl1pPr defTabSz="839788">
              <a:defRPr sz="1000">
                <a:solidFill>
                  <a:schemeClr val="tx1"/>
                </a:solidFill>
                <a:latin typeface="Trebuchet MS" pitchFamily="34" charset="0"/>
              </a:defRPr>
            </a:lvl1pPr>
            <a:lvl2pPr marL="742950" indent="-285750" defTabSz="839788">
              <a:defRPr sz="1000">
                <a:solidFill>
                  <a:schemeClr val="tx1"/>
                </a:solidFill>
                <a:latin typeface="Trebuchet MS" pitchFamily="34" charset="0"/>
              </a:defRPr>
            </a:lvl2pPr>
            <a:lvl3pPr marL="1143000" indent="-228600" defTabSz="839788">
              <a:defRPr sz="1000">
                <a:solidFill>
                  <a:schemeClr val="tx1"/>
                </a:solidFill>
                <a:latin typeface="Trebuchet MS" pitchFamily="34" charset="0"/>
              </a:defRPr>
            </a:lvl3pPr>
            <a:lvl4pPr marL="1600200" indent="-228600" defTabSz="839788">
              <a:defRPr sz="1000">
                <a:solidFill>
                  <a:schemeClr val="tx1"/>
                </a:solidFill>
                <a:latin typeface="Trebuchet MS" pitchFamily="34" charset="0"/>
              </a:defRPr>
            </a:lvl4pPr>
            <a:lvl5pPr marL="2057400" indent="-228600" defTabSz="839788">
              <a:defRPr sz="1000">
                <a:solidFill>
                  <a:schemeClr val="tx1"/>
                </a:solidFill>
                <a:latin typeface="Trebuchet MS" pitchFamily="34" charset="0"/>
              </a:defRPr>
            </a:lvl5pPr>
            <a:lvl6pPr marL="2514600" indent="-228600" defTabSz="839788" eaLnBrk="0" fontAlgn="base" hangingPunct="0">
              <a:spcBef>
                <a:spcPct val="0"/>
              </a:spcBef>
              <a:spcAft>
                <a:spcPct val="0"/>
              </a:spcAft>
              <a:defRPr sz="1000">
                <a:solidFill>
                  <a:schemeClr val="tx1"/>
                </a:solidFill>
                <a:latin typeface="Trebuchet MS" pitchFamily="34" charset="0"/>
              </a:defRPr>
            </a:lvl6pPr>
            <a:lvl7pPr marL="2971800" indent="-228600" defTabSz="839788" eaLnBrk="0" fontAlgn="base" hangingPunct="0">
              <a:spcBef>
                <a:spcPct val="0"/>
              </a:spcBef>
              <a:spcAft>
                <a:spcPct val="0"/>
              </a:spcAft>
              <a:defRPr sz="1000">
                <a:solidFill>
                  <a:schemeClr val="tx1"/>
                </a:solidFill>
                <a:latin typeface="Trebuchet MS" pitchFamily="34" charset="0"/>
              </a:defRPr>
            </a:lvl7pPr>
            <a:lvl8pPr marL="3429000" indent="-228600" defTabSz="839788" eaLnBrk="0" fontAlgn="base" hangingPunct="0">
              <a:spcBef>
                <a:spcPct val="0"/>
              </a:spcBef>
              <a:spcAft>
                <a:spcPct val="0"/>
              </a:spcAft>
              <a:defRPr sz="1000">
                <a:solidFill>
                  <a:schemeClr val="tx1"/>
                </a:solidFill>
                <a:latin typeface="Trebuchet MS" pitchFamily="34" charset="0"/>
              </a:defRPr>
            </a:lvl8pPr>
            <a:lvl9pPr marL="3886200" indent="-228600" defTabSz="839788" eaLnBrk="0" fontAlgn="base" hangingPunct="0">
              <a:spcBef>
                <a:spcPct val="0"/>
              </a:spcBef>
              <a:spcAft>
                <a:spcPct val="0"/>
              </a:spcAft>
              <a:defRPr sz="1000">
                <a:solidFill>
                  <a:schemeClr val="tx1"/>
                </a:solidFill>
                <a:latin typeface="Trebuchet MS" pitchFamily="34" charset="0"/>
              </a:defRPr>
            </a:lvl9pPr>
          </a:lstStyle>
          <a:p>
            <a:pPr algn="ctr" eaLnBrk="0" fontAlgn="base" hangingPunct="0">
              <a:spcBef>
                <a:spcPct val="0"/>
              </a:spcBef>
              <a:spcAft>
                <a:spcPct val="0"/>
              </a:spcAft>
              <a:defRPr/>
            </a:pPr>
            <a:r>
              <a:rPr lang="en-GB" sz="1400" b="1">
                <a:solidFill>
                  <a:srgbClr val="F3C384"/>
                </a:solidFill>
                <a:latin typeface="+mn-lt"/>
              </a:rPr>
              <a:t>TSP</a:t>
            </a:r>
            <a:r>
              <a:rPr lang="en-GB" sz="1400" b="1">
                <a:solidFill>
                  <a:srgbClr val="4D3C35"/>
                </a:solidFill>
                <a:latin typeface="+mn-lt"/>
              </a:rPr>
              <a:t>                                        -Arg-Phe-Lys-</a:t>
            </a:r>
            <a:endParaRPr lang="en-US" sz="1400" b="1" i="0" u="none" strike="noStrike" kern="1200" cap="none" spc="0" normalizeH="0" baseline="0" noProof="0">
              <a:ln>
                <a:noFill/>
              </a:ln>
              <a:solidFill>
                <a:srgbClr val="4D3C35"/>
              </a:solidFill>
              <a:effectLst/>
              <a:uLnTx/>
              <a:uFillTx/>
              <a:latin typeface="+mn-lt"/>
              <a:cs typeface="Arial"/>
            </a:endParaRPr>
          </a:p>
        </p:txBody>
      </p:sp>
      <p:sp>
        <p:nvSpPr>
          <p:cNvPr id="7" name="AutoShape 14">
            <a:extLst>
              <a:ext uri="{FF2B5EF4-FFF2-40B4-BE49-F238E27FC236}">
                <a16:creationId xmlns:a16="http://schemas.microsoft.com/office/drawing/2014/main" id="{D0C6A7C0-CCF1-2932-D4F0-0ABB6C36456E}"/>
              </a:ext>
            </a:extLst>
          </p:cNvPr>
          <p:cNvSpPr>
            <a:spLocks noChangeArrowheads="1"/>
          </p:cNvSpPr>
          <p:nvPr/>
        </p:nvSpPr>
        <p:spPr bwMode="auto">
          <a:xfrm rot="5400000">
            <a:off x="2274159" y="4375419"/>
            <a:ext cx="359708" cy="272019"/>
          </a:xfrm>
          <a:prstGeom prst="triangle">
            <a:avLst>
              <a:gd name="adj" fmla="val 50000"/>
            </a:avLst>
          </a:prstGeom>
          <a:solidFill>
            <a:srgbClr val="F3C384"/>
          </a:solidFill>
          <a:ln w="9525">
            <a:noFill/>
            <a:miter lim="800000"/>
            <a:headEnd/>
            <a:tailEnd/>
          </a:ln>
        </p:spPr>
        <p:txBody>
          <a:bodyPr rot="10800000" vert="eaVert"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nvGrpSpPr>
          <p:cNvPr id="40" name="Group 39">
            <a:extLst>
              <a:ext uri="{FF2B5EF4-FFF2-40B4-BE49-F238E27FC236}">
                <a16:creationId xmlns:a16="http://schemas.microsoft.com/office/drawing/2014/main" id="{6C79EF97-2A21-5134-7CB1-665940717334}"/>
              </a:ext>
            </a:extLst>
          </p:cNvPr>
          <p:cNvGrpSpPr/>
          <p:nvPr/>
        </p:nvGrpSpPr>
        <p:grpSpPr>
          <a:xfrm>
            <a:off x="6397139" y="3977233"/>
            <a:ext cx="773596" cy="1364972"/>
            <a:chOff x="6486295" y="4075011"/>
            <a:chExt cx="773596" cy="1364972"/>
          </a:xfrm>
        </p:grpSpPr>
        <p:sp>
          <p:nvSpPr>
            <p:cNvPr id="18" name="Text Box 36">
              <a:extLst>
                <a:ext uri="{FF2B5EF4-FFF2-40B4-BE49-F238E27FC236}">
                  <a16:creationId xmlns:a16="http://schemas.microsoft.com/office/drawing/2014/main" id="{2813EA34-AEC9-C6F2-B144-2EA9B05085AD}"/>
                </a:ext>
              </a:extLst>
            </p:cNvPr>
            <p:cNvSpPr txBox="1">
              <a:spLocks noChangeArrowheads="1"/>
            </p:cNvSpPr>
            <p:nvPr/>
          </p:nvSpPr>
          <p:spPr bwMode="auto">
            <a:xfrm>
              <a:off x="6571550" y="5224539"/>
              <a:ext cx="3350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839788">
                <a:defRPr sz="1000">
                  <a:solidFill>
                    <a:schemeClr val="tx1"/>
                  </a:solidFill>
                  <a:latin typeface="Trebuchet MS" pitchFamily="34" charset="0"/>
                </a:defRPr>
              </a:lvl1pPr>
              <a:lvl2pPr marL="742950" indent="-285750" defTabSz="839788">
                <a:defRPr sz="1000">
                  <a:solidFill>
                    <a:schemeClr val="tx1"/>
                  </a:solidFill>
                  <a:latin typeface="Trebuchet MS" pitchFamily="34" charset="0"/>
                </a:defRPr>
              </a:lvl2pPr>
              <a:lvl3pPr marL="1143000" indent="-228600" defTabSz="839788">
                <a:defRPr sz="1000">
                  <a:solidFill>
                    <a:schemeClr val="tx1"/>
                  </a:solidFill>
                  <a:latin typeface="Trebuchet MS" pitchFamily="34" charset="0"/>
                </a:defRPr>
              </a:lvl3pPr>
              <a:lvl4pPr marL="1600200" indent="-228600" defTabSz="839788">
                <a:defRPr sz="1000">
                  <a:solidFill>
                    <a:schemeClr val="tx1"/>
                  </a:solidFill>
                  <a:latin typeface="Trebuchet MS" pitchFamily="34" charset="0"/>
                </a:defRPr>
              </a:lvl4pPr>
              <a:lvl5pPr marL="2057400" indent="-228600" defTabSz="839788">
                <a:defRPr sz="1000">
                  <a:solidFill>
                    <a:schemeClr val="tx1"/>
                  </a:solidFill>
                  <a:latin typeface="Trebuchet MS" pitchFamily="34" charset="0"/>
                </a:defRPr>
              </a:lvl5pPr>
              <a:lvl6pPr marL="2514600" indent="-228600" defTabSz="839788" eaLnBrk="0" fontAlgn="base" hangingPunct="0">
                <a:spcBef>
                  <a:spcPct val="0"/>
                </a:spcBef>
                <a:spcAft>
                  <a:spcPct val="0"/>
                </a:spcAft>
                <a:defRPr sz="1000">
                  <a:solidFill>
                    <a:schemeClr val="tx1"/>
                  </a:solidFill>
                  <a:latin typeface="Trebuchet MS" pitchFamily="34" charset="0"/>
                </a:defRPr>
              </a:lvl6pPr>
              <a:lvl7pPr marL="2971800" indent="-228600" defTabSz="839788" eaLnBrk="0" fontAlgn="base" hangingPunct="0">
                <a:spcBef>
                  <a:spcPct val="0"/>
                </a:spcBef>
                <a:spcAft>
                  <a:spcPct val="0"/>
                </a:spcAft>
                <a:defRPr sz="1000">
                  <a:solidFill>
                    <a:schemeClr val="tx1"/>
                  </a:solidFill>
                  <a:latin typeface="Trebuchet MS" pitchFamily="34" charset="0"/>
                </a:defRPr>
              </a:lvl7pPr>
              <a:lvl8pPr marL="3429000" indent="-228600" defTabSz="839788" eaLnBrk="0" fontAlgn="base" hangingPunct="0">
                <a:spcBef>
                  <a:spcPct val="0"/>
                </a:spcBef>
                <a:spcAft>
                  <a:spcPct val="0"/>
                </a:spcAft>
                <a:defRPr sz="1000">
                  <a:solidFill>
                    <a:schemeClr val="tx1"/>
                  </a:solidFill>
                  <a:latin typeface="Trebuchet MS" pitchFamily="34" charset="0"/>
                </a:defRPr>
              </a:lvl8pPr>
              <a:lvl9pPr marL="3886200" indent="-228600" defTabSz="839788" eaLnBrk="0" fontAlgn="base" hangingPunct="0">
                <a:spcBef>
                  <a:spcPct val="0"/>
                </a:spcBef>
                <a:spcAft>
                  <a:spcPct val="0"/>
                </a:spcAft>
                <a:defRPr sz="1000">
                  <a:solidFill>
                    <a:schemeClr val="tx1"/>
                  </a:solidFill>
                  <a:latin typeface="Trebuchet MS" pitchFamily="34" charset="0"/>
                </a:defRPr>
              </a:lvl9pPr>
            </a:lstStyle>
            <a:p>
              <a:pPr marL="0" marR="0" lvl="0" indent="0" algn="ctr" defTabSz="839788"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effectLst/>
                  <a:uLnTx/>
                  <a:uFillTx/>
                  <a:latin typeface="+mn-lt"/>
                  <a:ea typeface="+mn-ea"/>
                  <a:cs typeface="Arial"/>
                </a:rPr>
                <a:t>LAP</a:t>
              </a:r>
            </a:p>
          </p:txBody>
        </p:sp>
        <p:grpSp>
          <p:nvGrpSpPr>
            <p:cNvPr id="34" name="Group 33">
              <a:extLst>
                <a:ext uri="{FF2B5EF4-FFF2-40B4-BE49-F238E27FC236}">
                  <a16:creationId xmlns:a16="http://schemas.microsoft.com/office/drawing/2014/main" id="{DB0BFC50-3AE8-3958-1084-316519D5A2DE}"/>
                </a:ext>
              </a:extLst>
            </p:cNvPr>
            <p:cNvGrpSpPr/>
            <p:nvPr/>
          </p:nvGrpSpPr>
          <p:grpSpPr>
            <a:xfrm>
              <a:off x="6486295" y="4075011"/>
              <a:ext cx="773596" cy="1071968"/>
              <a:chOff x="6486295" y="2377704"/>
              <a:chExt cx="773596" cy="1071968"/>
            </a:xfrm>
          </p:grpSpPr>
          <p:sp>
            <p:nvSpPr>
              <p:cNvPr id="8" name="Rectangle 17">
                <a:extLst>
                  <a:ext uri="{FF2B5EF4-FFF2-40B4-BE49-F238E27FC236}">
                    <a16:creationId xmlns:a16="http://schemas.microsoft.com/office/drawing/2014/main" id="{A95E1974-2D1A-24A6-5B9A-8E3BFE20F8FF}"/>
                  </a:ext>
                </a:extLst>
              </p:cNvPr>
              <p:cNvSpPr>
                <a:spLocks noChangeArrowheads="1"/>
              </p:cNvSpPr>
              <p:nvPr/>
            </p:nvSpPr>
            <p:spPr bwMode="auto">
              <a:xfrm>
                <a:off x="6486295" y="2377704"/>
                <a:ext cx="511825" cy="1071968"/>
              </a:xfrm>
              <a:prstGeom prst="rect">
                <a:avLst/>
              </a:prstGeom>
              <a:solidFill>
                <a:srgbClr val="897974"/>
              </a:solidFill>
              <a:ln w="9525">
                <a:noFill/>
                <a:miter lim="800000"/>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9" name="AutoShape 21">
                <a:extLst>
                  <a:ext uri="{FF2B5EF4-FFF2-40B4-BE49-F238E27FC236}">
                    <a16:creationId xmlns:a16="http://schemas.microsoft.com/office/drawing/2014/main" id="{2A1B131D-D46C-CCB8-0129-2DA0F0F9E1C9}"/>
                  </a:ext>
                </a:extLst>
              </p:cNvPr>
              <p:cNvSpPr>
                <a:spLocks noChangeArrowheads="1"/>
              </p:cNvSpPr>
              <p:nvPr/>
            </p:nvSpPr>
            <p:spPr bwMode="auto">
              <a:xfrm rot="5400000">
                <a:off x="6946711" y="2780362"/>
                <a:ext cx="356130" cy="270230"/>
              </a:xfrm>
              <a:prstGeom prst="triangle">
                <a:avLst>
                  <a:gd name="adj" fmla="val 50000"/>
                </a:avLst>
              </a:prstGeom>
              <a:solidFill>
                <a:srgbClr val="F3C384"/>
              </a:solidFill>
              <a:ln w="9525">
                <a:noFill/>
                <a:miter lim="800000"/>
                <a:headEnd/>
                <a:tailEnd/>
              </a:ln>
            </p:spPr>
            <p:txBody>
              <a:bodyPr rot="10800000" vert="eaVert"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grpSp>
      <p:grpSp>
        <p:nvGrpSpPr>
          <p:cNvPr id="32" name="Group 31">
            <a:extLst>
              <a:ext uri="{FF2B5EF4-FFF2-40B4-BE49-F238E27FC236}">
                <a16:creationId xmlns:a16="http://schemas.microsoft.com/office/drawing/2014/main" id="{4567176C-1B0D-78B5-2809-DBFF3BB107F9}"/>
              </a:ext>
            </a:extLst>
          </p:cNvPr>
          <p:cNvGrpSpPr/>
          <p:nvPr/>
        </p:nvGrpSpPr>
        <p:grpSpPr>
          <a:xfrm>
            <a:off x="4138134" y="5126761"/>
            <a:ext cx="1717987" cy="1335636"/>
            <a:chOff x="4263773" y="5126761"/>
            <a:chExt cx="1717987" cy="1335636"/>
          </a:xfrm>
        </p:grpSpPr>
        <p:grpSp>
          <p:nvGrpSpPr>
            <p:cNvPr id="41" name="Group 40">
              <a:extLst>
                <a:ext uri="{FF2B5EF4-FFF2-40B4-BE49-F238E27FC236}">
                  <a16:creationId xmlns:a16="http://schemas.microsoft.com/office/drawing/2014/main" id="{662CEF4C-7DFC-A90F-9838-236B60D90EDC}"/>
                </a:ext>
              </a:extLst>
            </p:cNvPr>
            <p:cNvGrpSpPr/>
            <p:nvPr/>
          </p:nvGrpSpPr>
          <p:grpSpPr>
            <a:xfrm>
              <a:off x="4263773" y="5677444"/>
              <a:ext cx="1717987" cy="784953"/>
              <a:chOff x="4319709" y="5775222"/>
              <a:chExt cx="1717987" cy="784953"/>
            </a:xfrm>
          </p:grpSpPr>
          <p:sp>
            <p:nvSpPr>
              <p:cNvPr id="13" name="Text Box 26">
                <a:extLst>
                  <a:ext uri="{FF2B5EF4-FFF2-40B4-BE49-F238E27FC236}">
                    <a16:creationId xmlns:a16="http://schemas.microsoft.com/office/drawing/2014/main" id="{16B3E2E7-F4B2-3175-ACF1-0B0B131CC28B}"/>
                  </a:ext>
                </a:extLst>
              </p:cNvPr>
              <p:cNvSpPr txBox="1">
                <a:spLocks noChangeArrowheads="1"/>
              </p:cNvSpPr>
              <p:nvPr/>
            </p:nvSpPr>
            <p:spPr bwMode="auto">
              <a:xfrm>
                <a:off x="4319709" y="6344731"/>
                <a:ext cx="171798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39788">
                  <a:defRPr sz="1000">
                    <a:solidFill>
                      <a:schemeClr val="tx1"/>
                    </a:solidFill>
                    <a:latin typeface="Trebuchet MS" pitchFamily="34" charset="0"/>
                  </a:defRPr>
                </a:lvl1pPr>
                <a:lvl2pPr marL="742950" indent="-285750" defTabSz="839788">
                  <a:defRPr sz="1000">
                    <a:solidFill>
                      <a:schemeClr val="tx1"/>
                    </a:solidFill>
                    <a:latin typeface="Trebuchet MS" pitchFamily="34" charset="0"/>
                  </a:defRPr>
                </a:lvl2pPr>
                <a:lvl3pPr marL="1143000" indent="-228600" defTabSz="839788">
                  <a:defRPr sz="1000">
                    <a:solidFill>
                      <a:schemeClr val="tx1"/>
                    </a:solidFill>
                    <a:latin typeface="Trebuchet MS" pitchFamily="34" charset="0"/>
                  </a:defRPr>
                </a:lvl3pPr>
                <a:lvl4pPr marL="1600200" indent="-228600" defTabSz="839788">
                  <a:defRPr sz="1000">
                    <a:solidFill>
                      <a:schemeClr val="tx1"/>
                    </a:solidFill>
                    <a:latin typeface="Trebuchet MS" pitchFamily="34" charset="0"/>
                  </a:defRPr>
                </a:lvl4pPr>
                <a:lvl5pPr marL="2057400" indent="-228600" defTabSz="839788">
                  <a:defRPr sz="1000">
                    <a:solidFill>
                      <a:schemeClr val="tx1"/>
                    </a:solidFill>
                    <a:latin typeface="Trebuchet MS" pitchFamily="34" charset="0"/>
                  </a:defRPr>
                </a:lvl5pPr>
                <a:lvl6pPr marL="2514600" indent="-228600" defTabSz="839788" eaLnBrk="0" fontAlgn="base" hangingPunct="0">
                  <a:spcBef>
                    <a:spcPct val="0"/>
                  </a:spcBef>
                  <a:spcAft>
                    <a:spcPct val="0"/>
                  </a:spcAft>
                  <a:defRPr sz="1000">
                    <a:solidFill>
                      <a:schemeClr val="tx1"/>
                    </a:solidFill>
                    <a:latin typeface="Trebuchet MS" pitchFamily="34" charset="0"/>
                  </a:defRPr>
                </a:lvl6pPr>
                <a:lvl7pPr marL="2971800" indent="-228600" defTabSz="839788" eaLnBrk="0" fontAlgn="base" hangingPunct="0">
                  <a:spcBef>
                    <a:spcPct val="0"/>
                  </a:spcBef>
                  <a:spcAft>
                    <a:spcPct val="0"/>
                  </a:spcAft>
                  <a:defRPr sz="1000">
                    <a:solidFill>
                      <a:schemeClr val="tx1"/>
                    </a:solidFill>
                    <a:latin typeface="Trebuchet MS" pitchFamily="34" charset="0"/>
                  </a:defRPr>
                </a:lvl7pPr>
                <a:lvl8pPr marL="3429000" indent="-228600" defTabSz="839788" eaLnBrk="0" fontAlgn="base" hangingPunct="0">
                  <a:spcBef>
                    <a:spcPct val="0"/>
                  </a:spcBef>
                  <a:spcAft>
                    <a:spcPct val="0"/>
                  </a:spcAft>
                  <a:defRPr sz="1000">
                    <a:solidFill>
                      <a:schemeClr val="tx1"/>
                    </a:solidFill>
                    <a:latin typeface="Trebuchet MS" pitchFamily="34" charset="0"/>
                  </a:defRPr>
                </a:lvl8pPr>
                <a:lvl9pPr marL="3886200" indent="-228600" defTabSz="839788" eaLnBrk="0" fontAlgn="base" hangingPunct="0">
                  <a:spcBef>
                    <a:spcPct val="0"/>
                  </a:spcBef>
                  <a:spcAft>
                    <a:spcPct val="0"/>
                  </a:spcAft>
                  <a:defRPr sz="1000">
                    <a:solidFill>
                      <a:schemeClr val="tx1"/>
                    </a:solidFill>
                    <a:latin typeface="Trebuchet MS" pitchFamily="34" charset="0"/>
                  </a:defRPr>
                </a:lvl9pPr>
              </a:lstStyle>
              <a:p>
                <a:pPr marL="0" marR="0" lvl="0" indent="0" algn="ctr" defTabSz="839788" rtl="0" eaLnBrk="0" fontAlgn="base" latinLnBrk="0" hangingPunct="0">
                  <a:lnSpc>
                    <a:spcPct val="100000"/>
                  </a:lnSpc>
                  <a:spcBef>
                    <a:spcPct val="0"/>
                  </a:spcBef>
                  <a:spcAft>
                    <a:spcPct val="0"/>
                  </a:spcAft>
                  <a:buClrTx/>
                  <a:buSzTx/>
                  <a:buFontTx/>
                  <a:buNone/>
                  <a:tabLst/>
                  <a:defRPr/>
                </a:pPr>
                <a:r>
                  <a:rPr lang="en-US" sz="1400" b="1">
                    <a:latin typeface="+mn-lt"/>
                    <a:cs typeface="Arial"/>
                  </a:rPr>
                  <a:t>Multi actions</a:t>
                </a:r>
                <a:endParaRPr kumimoji="0" lang="en-US" sz="1400" b="1" i="0" u="none" strike="noStrike" kern="1200" cap="none" spc="0" normalizeH="0" baseline="0" noProof="0">
                  <a:ln>
                    <a:noFill/>
                  </a:ln>
                  <a:effectLst/>
                  <a:uLnTx/>
                  <a:uFillTx/>
                  <a:latin typeface="+mn-lt"/>
                  <a:cs typeface="Arial"/>
                </a:endParaRPr>
              </a:p>
            </p:txBody>
          </p:sp>
          <p:sp>
            <p:nvSpPr>
              <p:cNvPr id="29" name="Pfeil nach rechts 31">
                <a:extLst>
                  <a:ext uri="{FF2B5EF4-FFF2-40B4-BE49-F238E27FC236}">
                    <a16:creationId xmlns:a16="http://schemas.microsoft.com/office/drawing/2014/main" id="{F1D38A03-E1AA-6B2E-BEA7-8732895AEA30}"/>
                  </a:ext>
                </a:extLst>
              </p:cNvPr>
              <p:cNvSpPr/>
              <p:nvPr/>
            </p:nvSpPr>
            <p:spPr bwMode="auto">
              <a:xfrm rot="5400000">
                <a:off x="4935832" y="5831916"/>
                <a:ext cx="485741" cy="372354"/>
              </a:xfrm>
              <a:prstGeom prst="rightArrow">
                <a:avLst/>
              </a:prstGeom>
              <a:solidFill>
                <a:srgbClr val="F0F0F0"/>
              </a:solidFill>
              <a:ln w="9525" cap="flat" cmpd="sng" algn="ctr">
                <a:solidFill>
                  <a:srgbClr val="4D3C35"/>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wrap="square"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rebuchet MS" pitchFamily="34" charset="0"/>
                  <a:ea typeface="+mn-ea"/>
                  <a:cs typeface="Arial" pitchFamily="34" charset="0"/>
                </a:endParaRPr>
              </a:p>
            </p:txBody>
          </p:sp>
        </p:grpSp>
        <p:sp>
          <p:nvSpPr>
            <p:cNvPr id="17" name="Text Box 31">
              <a:extLst>
                <a:ext uri="{FF2B5EF4-FFF2-40B4-BE49-F238E27FC236}">
                  <a16:creationId xmlns:a16="http://schemas.microsoft.com/office/drawing/2014/main" id="{14788EAA-0B3D-D67E-73F2-4DB5FD2ECF0D}"/>
                </a:ext>
              </a:extLst>
            </p:cNvPr>
            <p:cNvSpPr txBox="1">
              <a:spLocks noChangeArrowheads="1"/>
            </p:cNvSpPr>
            <p:nvPr/>
          </p:nvSpPr>
          <p:spPr bwMode="auto">
            <a:xfrm>
              <a:off x="4697128" y="5126761"/>
              <a:ext cx="851278" cy="430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ctr" defTabSz="839788" rtl="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a:ln>
                    <a:noFill/>
                  </a:ln>
                  <a:effectLst/>
                  <a:uLnTx/>
                  <a:uFillTx/>
                  <a:latin typeface="+mn-lt"/>
                  <a:ea typeface="+mn-ea"/>
                  <a:cs typeface="Arial" panose="020B0604020202020204" pitchFamily="34" charset="0"/>
                </a:rPr>
                <a:t>Active </a:t>
              </a:r>
              <a:br>
                <a:rPr kumimoji="0" lang="en-US" altLang="en-US" sz="1400" b="1" i="0" u="none" strike="noStrike" kern="0" cap="none" spc="0" normalizeH="0" baseline="0" noProof="0">
                  <a:ln>
                    <a:noFill/>
                  </a:ln>
                  <a:effectLst/>
                  <a:uLnTx/>
                  <a:uFillTx/>
                  <a:latin typeface="+mn-lt"/>
                  <a:ea typeface="+mn-ea"/>
                  <a:cs typeface="Arial" panose="020B0604020202020204" pitchFamily="34" charset="0"/>
                </a:rPr>
              </a:br>
              <a:r>
                <a:rPr kumimoji="0" lang="en-US" altLang="en-US" sz="1400" b="1" i="0" u="none" strike="noStrike" kern="0" cap="none" spc="0" normalizeH="0" baseline="0" noProof="0">
                  <a:ln>
                    <a:noFill/>
                  </a:ln>
                  <a:effectLst/>
                  <a:uLnTx/>
                  <a:uFillTx/>
                  <a:latin typeface="+mn-lt"/>
                  <a:ea typeface="+mn-ea"/>
                  <a:cs typeface="Arial" panose="020B0604020202020204" pitchFamily="34" charset="0"/>
                </a:rPr>
                <a:t>TGF-β</a:t>
              </a:r>
            </a:p>
          </p:txBody>
        </p:sp>
      </p:grpSp>
      <p:grpSp>
        <p:nvGrpSpPr>
          <p:cNvPr id="20" name="Group 40">
            <a:extLst>
              <a:ext uri="{FF2B5EF4-FFF2-40B4-BE49-F238E27FC236}">
                <a16:creationId xmlns:a16="http://schemas.microsoft.com/office/drawing/2014/main" id="{6F9CC9A7-C501-34E2-5133-AE197850684D}"/>
              </a:ext>
            </a:extLst>
          </p:cNvPr>
          <p:cNvGrpSpPr>
            <a:grpSpLocks/>
          </p:cNvGrpSpPr>
          <p:nvPr/>
        </p:nvGrpSpPr>
        <p:grpSpPr bwMode="auto">
          <a:xfrm>
            <a:off x="4742006" y="3976338"/>
            <a:ext cx="680327" cy="1073757"/>
            <a:chOff x="556" y="1145"/>
            <a:chExt cx="444" cy="661"/>
          </a:xfrm>
          <a:solidFill>
            <a:srgbClr val="CCBCB8"/>
          </a:solidFill>
        </p:grpSpPr>
        <p:sp>
          <p:nvSpPr>
            <p:cNvPr id="21" name="Rectangle 41">
              <a:extLst>
                <a:ext uri="{FF2B5EF4-FFF2-40B4-BE49-F238E27FC236}">
                  <a16:creationId xmlns:a16="http://schemas.microsoft.com/office/drawing/2014/main" id="{3D5A6705-7A67-4727-CB55-C144244E4EAA}"/>
                </a:ext>
              </a:extLst>
            </p:cNvPr>
            <p:cNvSpPr>
              <a:spLocks noChangeArrowheads="1"/>
            </p:cNvSpPr>
            <p:nvPr/>
          </p:nvSpPr>
          <p:spPr bwMode="auto">
            <a:xfrm>
              <a:off x="556" y="1145"/>
              <a:ext cx="333" cy="661"/>
            </a:xfrm>
            <a:prstGeom prst="rect">
              <a:avLst/>
            </a:prstGeom>
            <a:grpFill/>
            <a:ln w="9525">
              <a:noFill/>
              <a:miter lim="800000"/>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fontAlgn="base">
                <a:spcBef>
                  <a:spcPct val="0"/>
                </a:spcBef>
                <a:spcAft>
                  <a:spcPct val="0"/>
                </a:spcAft>
                <a:buNone/>
              </a:pPr>
              <a:endParaRPr lang="en-US" altLang="en-US" sz="2200" kern="0">
                <a:solidFill>
                  <a:srgbClr val="000000"/>
                </a:solidFill>
              </a:endParaRPr>
            </a:p>
          </p:txBody>
        </p:sp>
        <p:sp>
          <p:nvSpPr>
            <p:cNvPr id="22" name="Oval 42">
              <a:extLst>
                <a:ext uri="{FF2B5EF4-FFF2-40B4-BE49-F238E27FC236}">
                  <a16:creationId xmlns:a16="http://schemas.microsoft.com/office/drawing/2014/main" id="{850D59FE-81E4-6635-5357-63DEED655D84}"/>
                </a:ext>
              </a:extLst>
            </p:cNvPr>
            <p:cNvSpPr>
              <a:spLocks noChangeArrowheads="1"/>
            </p:cNvSpPr>
            <p:nvPr/>
          </p:nvSpPr>
          <p:spPr bwMode="auto">
            <a:xfrm>
              <a:off x="777" y="1371"/>
              <a:ext cx="223" cy="220"/>
            </a:xfrm>
            <a:prstGeom prst="ellipse">
              <a:avLst/>
            </a:prstGeom>
            <a:grpFill/>
            <a:ln w="9525">
              <a:noFill/>
              <a:round/>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sp>
        <p:nvSpPr>
          <p:cNvPr id="24" name="Pfeil nach rechts 29">
            <a:extLst>
              <a:ext uri="{FF2B5EF4-FFF2-40B4-BE49-F238E27FC236}">
                <a16:creationId xmlns:a16="http://schemas.microsoft.com/office/drawing/2014/main" id="{B07556D2-EB7D-268D-A02C-86D681CA5B35}"/>
              </a:ext>
            </a:extLst>
          </p:cNvPr>
          <p:cNvSpPr/>
          <p:nvPr/>
        </p:nvSpPr>
        <p:spPr bwMode="auto">
          <a:xfrm>
            <a:off x="2874510" y="4296830"/>
            <a:ext cx="1583008" cy="421083"/>
          </a:xfrm>
          <a:prstGeom prst="rightArrow">
            <a:avLst/>
          </a:prstGeom>
          <a:solidFill>
            <a:srgbClr val="F0F0F0"/>
          </a:solidFill>
          <a:ln w="9525" cap="flat" cmpd="sng" algn="ctr">
            <a:solidFill>
              <a:srgbClr val="4D3C35"/>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rebuchet MS" pitchFamily="34" charset="0"/>
              <a:ea typeface="+mn-ea"/>
              <a:cs typeface="Arial" pitchFamily="34" charset="0"/>
            </a:endParaRPr>
          </a:p>
        </p:txBody>
      </p:sp>
      <p:sp>
        <p:nvSpPr>
          <p:cNvPr id="30" name="Plus 1">
            <a:extLst>
              <a:ext uri="{FF2B5EF4-FFF2-40B4-BE49-F238E27FC236}">
                <a16:creationId xmlns:a16="http://schemas.microsoft.com/office/drawing/2014/main" id="{AC96ABCE-FFA9-7804-C573-9CD2B94ECFA7}"/>
              </a:ext>
            </a:extLst>
          </p:cNvPr>
          <p:cNvSpPr/>
          <p:nvPr/>
        </p:nvSpPr>
        <p:spPr bwMode="auto">
          <a:xfrm>
            <a:off x="1627685" y="4329168"/>
            <a:ext cx="405830" cy="405829"/>
          </a:xfrm>
          <a:prstGeom prst="mathPlus">
            <a:avLst/>
          </a:prstGeom>
          <a:solidFill>
            <a:srgbClr val="F0F0F0"/>
          </a:solidFill>
          <a:ln w="9525" cap="flat" cmpd="sng" algn="ctr">
            <a:solidFill>
              <a:srgbClr val="4D3C35"/>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rebuchet MS" pitchFamily="34" charset="0"/>
              <a:ea typeface="+mn-ea"/>
              <a:cs typeface="Arial" pitchFamily="34" charset="0"/>
            </a:endParaRPr>
          </a:p>
        </p:txBody>
      </p:sp>
      <p:sp>
        <p:nvSpPr>
          <p:cNvPr id="31" name="Plus 32">
            <a:extLst>
              <a:ext uri="{FF2B5EF4-FFF2-40B4-BE49-F238E27FC236}">
                <a16:creationId xmlns:a16="http://schemas.microsoft.com/office/drawing/2014/main" id="{DEB69B6F-82D8-9741-5E31-6CD5E1330EA7}"/>
              </a:ext>
            </a:extLst>
          </p:cNvPr>
          <p:cNvSpPr/>
          <p:nvPr/>
        </p:nvSpPr>
        <p:spPr bwMode="auto">
          <a:xfrm>
            <a:off x="5706821" y="4326428"/>
            <a:ext cx="405830" cy="405829"/>
          </a:xfrm>
          <a:prstGeom prst="mathPlus">
            <a:avLst/>
          </a:prstGeom>
          <a:solidFill>
            <a:srgbClr val="F0F0F0"/>
          </a:solidFill>
          <a:ln w="9525" cap="flat" cmpd="sng" algn="ctr">
            <a:solidFill>
              <a:srgbClr val="4D3C35"/>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rebuchet MS" pitchFamily="34" charset="0"/>
              <a:ea typeface="+mn-ea"/>
              <a:cs typeface="Arial" pitchFamily="34" charset="0"/>
            </a:endParaRPr>
          </a:p>
        </p:txBody>
      </p:sp>
      <p:sp>
        <p:nvSpPr>
          <p:cNvPr id="23" name="Text Placeholder 2">
            <a:extLst>
              <a:ext uri="{FF2B5EF4-FFF2-40B4-BE49-F238E27FC236}">
                <a16:creationId xmlns:a16="http://schemas.microsoft.com/office/drawing/2014/main" id="{74BDB4A4-1C2D-A678-C455-CA5977FD6AD3}"/>
              </a:ext>
            </a:extLst>
          </p:cNvPr>
          <p:cNvSpPr txBox="1">
            <a:spLocks/>
          </p:cNvSpPr>
          <p:nvPr/>
        </p:nvSpPr>
        <p:spPr>
          <a:xfrm>
            <a:off x="302401" y="2552259"/>
            <a:ext cx="6606564" cy="376239"/>
          </a:xfrm>
          <a:prstGeom prst="rect">
            <a:avLst/>
          </a:prstGeom>
          <a:solidFill>
            <a:srgbClr val="F0F0F0"/>
          </a:solidFill>
        </p:spPr>
        <p:txBody>
          <a:bodyPr vert="horz" wrap="square" lIns="72000" tIns="72000" rIns="72000" bIns="7200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None/>
              <a:tabLst/>
              <a:defRPr/>
            </a:pPr>
            <a:r>
              <a:rPr kumimoji="0" lang="en-US" sz="1500" b="0" i="0" u="none" strike="noStrike" kern="1200" cap="none" spc="0" normalizeH="0" baseline="0" noProof="0">
                <a:ln>
                  <a:noFill/>
                </a:ln>
                <a:solidFill>
                  <a:srgbClr val="000000"/>
                </a:solidFill>
                <a:effectLst/>
                <a:uLnTx/>
                <a:uFillTx/>
                <a:ea typeface="+mn-ea"/>
                <a:cs typeface="+mn-cs"/>
              </a:rPr>
              <a:t>TSP binds to the non-active LAP-</a:t>
            </a:r>
            <a:r>
              <a:rPr kumimoji="0" lang="en-GB" sz="1500" b="0" i="0" u="none" strike="noStrike" kern="1200" cap="none" spc="0" normalizeH="0" baseline="0" noProof="0">
                <a:ln>
                  <a:noFill/>
                </a:ln>
                <a:solidFill>
                  <a:srgbClr val="000000"/>
                </a:solidFill>
                <a:effectLst/>
                <a:uLnTx/>
                <a:uFillTx/>
                <a:ea typeface="+mn-ea"/>
                <a:cs typeface="+mn-cs"/>
              </a:rPr>
              <a:t>TGF-</a:t>
            </a:r>
            <a:r>
              <a:rPr kumimoji="0" lang="el-GR" sz="1500" b="0" i="0" u="none" strike="noStrike" kern="1200" cap="none" spc="0" normalizeH="0" baseline="0" noProof="0">
                <a:ln>
                  <a:noFill/>
                </a:ln>
                <a:solidFill>
                  <a:srgbClr val="000000"/>
                </a:solidFill>
                <a:effectLst/>
                <a:uLnTx/>
                <a:uFillTx/>
                <a:ea typeface="+mn-ea"/>
                <a:cs typeface="+mn-cs"/>
              </a:rPr>
              <a:t>β </a:t>
            </a:r>
            <a:r>
              <a:rPr kumimoji="0" lang="en-US" sz="1500" b="0" i="0" u="none" strike="noStrike" kern="1200" cap="none" spc="0" normalizeH="0" baseline="0" noProof="0">
                <a:ln>
                  <a:noFill/>
                </a:ln>
                <a:solidFill>
                  <a:srgbClr val="000000"/>
                </a:solidFill>
                <a:effectLst/>
                <a:uLnTx/>
                <a:uFillTx/>
                <a:ea typeface="+mn-ea"/>
                <a:cs typeface="+mn-cs"/>
              </a:rPr>
              <a:t>and induces activation of TGF-β</a:t>
            </a:r>
          </a:p>
        </p:txBody>
      </p:sp>
      <p:sp>
        <p:nvSpPr>
          <p:cNvPr id="27" name="Rectangle 26">
            <a:extLst>
              <a:ext uri="{FF2B5EF4-FFF2-40B4-BE49-F238E27FC236}">
                <a16:creationId xmlns:a16="http://schemas.microsoft.com/office/drawing/2014/main" id="{90B2A147-DF7A-2F13-031D-38602E1E12E4}"/>
              </a:ext>
            </a:extLst>
          </p:cNvPr>
          <p:cNvSpPr/>
          <p:nvPr/>
        </p:nvSpPr>
        <p:spPr>
          <a:xfrm>
            <a:off x="302401" y="1260000"/>
            <a:ext cx="6606564" cy="607071"/>
          </a:xfrm>
          <a:prstGeom prst="rect">
            <a:avLst/>
          </a:prstGeom>
          <a:solidFill>
            <a:srgbClr val="F0F0F0"/>
          </a:solidFill>
        </p:spPr>
        <p:txBody>
          <a:bodyPr wrap="square" lIns="72000" tIns="72000" rIns="72000" bIns="72000">
            <a:spAutoFit/>
          </a:bodyPr>
          <a:lstStyle/>
          <a:p>
            <a:pPr marR="0" lvl="0" algn="l" defTabSz="914400" rtl="0" eaLnBrk="0" fontAlgn="base" latinLnBrk="0" hangingPunct="0">
              <a:lnSpc>
                <a:spcPct val="100000"/>
              </a:lnSpc>
              <a:spcBef>
                <a:spcPct val="0"/>
              </a:spcBef>
              <a:spcAft>
                <a:spcPts val="1000"/>
              </a:spcAft>
              <a:buClrTx/>
              <a:buSzTx/>
              <a:tabLst/>
              <a:defRPr/>
            </a:pPr>
            <a:r>
              <a:rPr kumimoji="0" lang="en-US" altLang="en-US" sz="1500" b="0" i="0" u="none" strike="noStrike" kern="1200" cap="none" spc="0" normalizeH="0" baseline="0" noProof="0">
                <a:ln>
                  <a:noFill/>
                </a:ln>
                <a:solidFill>
                  <a:srgbClr val="000000"/>
                </a:solidFill>
                <a:effectLst/>
                <a:uLnTx/>
                <a:uFillTx/>
                <a:cs typeface="+mn-cs"/>
              </a:rPr>
              <a:t>TGF-</a:t>
            </a:r>
            <a:r>
              <a:rPr kumimoji="0" lang="el-GR" altLang="en-US" sz="1500" b="0" i="0" u="none" strike="noStrike" kern="1200" cap="none" spc="0" normalizeH="0" baseline="0" noProof="0">
                <a:ln>
                  <a:noFill/>
                </a:ln>
                <a:solidFill>
                  <a:srgbClr val="000000"/>
                </a:solidFill>
                <a:effectLst/>
                <a:uLnTx/>
                <a:uFillTx/>
                <a:ea typeface="Fira Sans" panose="020B0503050000020004" pitchFamily="34" charset="0"/>
                <a:cs typeface="+mn-cs"/>
              </a:rPr>
              <a:t>β</a:t>
            </a:r>
            <a:r>
              <a:rPr kumimoji="0" lang="en-US" altLang="en-US" sz="1500" b="0" i="0" u="none" strike="noStrike" kern="1200" cap="none" spc="0" normalizeH="0" baseline="0" noProof="0">
                <a:ln>
                  <a:noFill/>
                </a:ln>
                <a:solidFill>
                  <a:srgbClr val="000000"/>
                </a:solidFill>
                <a:effectLst/>
                <a:uLnTx/>
                <a:uFillTx/>
                <a:cs typeface="+mn-cs"/>
              </a:rPr>
              <a:t> is secreted by the cells as inactive complex - </a:t>
            </a:r>
            <a:r>
              <a:rPr kumimoji="0" lang="en-US" altLang="en-US" sz="1500" b="1" i="0" u="none" strike="noStrike" kern="1200" cap="none" spc="0" normalizeH="0" baseline="0" noProof="0">
                <a:ln>
                  <a:noFill/>
                </a:ln>
                <a:solidFill>
                  <a:srgbClr val="000000"/>
                </a:solidFill>
                <a:effectLst/>
                <a:uLnTx/>
                <a:uFillTx/>
                <a:cs typeface="+mn-cs"/>
              </a:rPr>
              <a:t>latent TGF-beta </a:t>
            </a:r>
            <a:r>
              <a:rPr kumimoji="0" lang="en-US" altLang="de-DE" sz="1500" b="1" i="0" u="none" strike="noStrike" kern="1200" cap="none" spc="0" normalizeH="0" baseline="0" noProof="0">
                <a:ln>
                  <a:noFill/>
                </a:ln>
                <a:solidFill>
                  <a:srgbClr val="000000"/>
                </a:solidFill>
                <a:effectLst/>
                <a:uLnTx/>
                <a:uFillTx/>
                <a:cs typeface="+mn-cs"/>
              </a:rPr>
              <a:t>(LAP-TGF-</a:t>
            </a:r>
            <a:r>
              <a:rPr kumimoji="0" lang="el-GR" altLang="de-DE" sz="1500" b="1" i="0" u="none" strike="noStrike" kern="1200" cap="none" spc="0" normalizeH="0" baseline="0" noProof="0">
                <a:ln>
                  <a:noFill/>
                </a:ln>
                <a:solidFill>
                  <a:srgbClr val="000000"/>
                </a:solidFill>
                <a:effectLst/>
                <a:uLnTx/>
                <a:uFillTx/>
                <a:ea typeface="Fira Sans" panose="020B0503050000020004" pitchFamily="34" charset="0"/>
                <a:cs typeface="+mn-cs"/>
              </a:rPr>
              <a:t>β</a:t>
            </a:r>
            <a:r>
              <a:rPr kumimoji="0" lang="en-US" altLang="de-DE" sz="1500" b="1" i="0" u="none" strike="noStrike" kern="1200" cap="none" spc="0" normalizeH="0" baseline="0" noProof="0">
                <a:ln>
                  <a:noFill/>
                </a:ln>
                <a:solidFill>
                  <a:srgbClr val="000000"/>
                </a:solidFill>
                <a:effectLst/>
                <a:uLnTx/>
                <a:uFillTx/>
                <a:ea typeface="Fira Sans" panose="020B0503050000020004" pitchFamily="34" charset="0"/>
                <a:cs typeface="+mn-cs"/>
              </a:rPr>
              <a:t>)</a:t>
            </a:r>
            <a:endParaRPr kumimoji="0" lang="en-US" sz="1500" b="0" i="0" u="none" strike="noStrike" kern="1200" cap="none" normalizeH="0" noProof="0">
              <a:ln>
                <a:noFill/>
              </a:ln>
              <a:solidFill>
                <a:srgbClr val="000000"/>
              </a:solidFill>
              <a:effectLst/>
              <a:uLnTx/>
              <a:uFillTx/>
              <a:cs typeface="+mn-cs"/>
            </a:endParaRPr>
          </a:p>
        </p:txBody>
      </p:sp>
      <p:sp>
        <p:nvSpPr>
          <p:cNvPr id="37" name="Text Placeholder 2">
            <a:extLst>
              <a:ext uri="{FF2B5EF4-FFF2-40B4-BE49-F238E27FC236}">
                <a16:creationId xmlns:a16="http://schemas.microsoft.com/office/drawing/2014/main" id="{901EC33B-8997-1A70-AE58-FA0046A12734}"/>
              </a:ext>
            </a:extLst>
          </p:cNvPr>
          <p:cNvSpPr txBox="1">
            <a:spLocks/>
          </p:cNvSpPr>
          <p:nvPr/>
        </p:nvSpPr>
        <p:spPr>
          <a:xfrm>
            <a:off x="302401" y="3075279"/>
            <a:ext cx="6606564" cy="607071"/>
          </a:xfrm>
          <a:prstGeom prst="rect">
            <a:avLst/>
          </a:prstGeom>
          <a:solidFill>
            <a:srgbClr val="F0F0F0"/>
          </a:solidFill>
        </p:spPr>
        <p:txBody>
          <a:bodyPr vert="horz" wrap="square" lIns="72000" tIns="72000" rIns="72000" bIns="7200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None/>
              <a:tabLst/>
              <a:defRPr/>
            </a:pPr>
            <a:r>
              <a:rPr kumimoji="0" lang="en-GB" sz="1500" b="0" i="0" u="none" strike="noStrike" kern="1200" cap="none" spc="0" normalizeH="0" baseline="0" noProof="0">
                <a:ln>
                  <a:noFill/>
                </a:ln>
                <a:solidFill>
                  <a:srgbClr val="000000"/>
                </a:solidFill>
                <a:effectLst/>
                <a:uLnTx/>
                <a:uFillTx/>
                <a:ea typeface="+mn-ea"/>
                <a:cs typeface="+mn-cs"/>
              </a:rPr>
              <a:t>Small peptide sequence “Arginine-Phenylalanine-Lysine” (</a:t>
            </a:r>
            <a:r>
              <a:rPr kumimoji="0" lang="en-GB" sz="1500" b="1" i="0" u="none" strike="noStrike" kern="1200" cap="none" spc="0" normalizeH="0" baseline="0" noProof="0">
                <a:ln>
                  <a:noFill/>
                </a:ln>
                <a:solidFill>
                  <a:srgbClr val="000000"/>
                </a:solidFill>
                <a:effectLst/>
                <a:uLnTx/>
                <a:uFillTx/>
                <a:ea typeface="+mn-ea"/>
                <a:cs typeface="+mn-cs"/>
              </a:rPr>
              <a:t>Arg-</a:t>
            </a:r>
            <a:r>
              <a:rPr kumimoji="0" lang="en-GB" sz="1500" b="1" i="0" u="none" strike="noStrike" kern="1200" cap="none" spc="0" normalizeH="0" baseline="0" noProof="0" err="1">
                <a:ln>
                  <a:noFill/>
                </a:ln>
                <a:solidFill>
                  <a:srgbClr val="000000"/>
                </a:solidFill>
                <a:effectLst/>
                <a:uLnTx/>
                <a:uFillTx/>
                <a:ea typeface="+mn-ea"/>
                <a:cs typeface="+mn-cs"/>
              </a:rPr>
              <a:t>Phe</a:t>
            </a:r>
            <a:r>
              <a:rPr kumimoji="0" lang="en-GB" sz="1500" b="1" i="0" u="none" strike="noStrike" kern="1200" cap="none" spc="0" normalizeH="0" baseline="0" noProof="0">
                <a:ln>
                  <a:noFill/>
                </a:ln>
                <a:solidFill>
                  <a:srgbClr val="000000"/>
                </a:solidFill>
                <a:effectLst/>
                <a:uLnTx/>
                <a:uFillTx/>
                <a:ea typeface="+mn-ea"/>
                <a:cs typeface="+mn-cs"/>
              </a:rPr>
              <a:t>-Lys</a:t>
            </a:r>
            <a:r>
              <a:rPr kumimoji="0" lang="en-GB" sz="1500" b="0" i="0" u="none" strike="noStrike" kern="1200" cap="none" spc="0" normalizeH="0" baseline="0" noProof="0">
                <a:ln>
                  <a:noFill/>
                </a:ln>
                <a:solidFill>
                  <a:srgbClr val="000000"/>
                </a:solidFill>
                <a:effectLst/>
                <a:uLnTx/>
                <a:uFillTx/>
                <a:ea typeface="+mn-ea"/>
                <a:cs typeface="+mn-cs"/>
              </a:rPr>
              <a:t>) </a:t>
            </a:r>
            <a:br>
              <a:rPr kumimoji="0" lang="en-GB" sz="1500" b="0" i="0" u="none" strike="noStrike" kern="1200" cap="none" spc="0" normalizeH="0" baseline="0" noProof="0">
                <a:ln>
                  <a:noFill/>
                </a:ln>
                <a:solidFill>
                  <a:srgbClr val="000000"/>
                </a:solidFill>
                <a:effectLst/>
                <a:uLnTx/>
                <a:uFillTx/>
                <a:ea typeface="+mn-ea"/>
                <a:cs typeface="+mn-cs"/>
              </a:rPr>
            </a:br>
            <a:r>
              <a:rPr kumimoji="0" lang="en-GB" sz="1500" b="0" i="0" u="none" strike="noStrike" kern="1200" cap="none" spc="0" normalizeH="0" baseline="0" noProof="0">
                <a:ln>
                  <a:noFill/>
                </a:ln>
                <a:solidFill>
                  <a:srgbClr val="000000"/>
                </a:solidFill>
                <a:effectLst/>
                <a:uLnTx/>
                <a:uFillTx/>
                <a:ea typeface="+mn-ea"/>
                <a:cs typeface="+mn-cs"/>
              </a:rPr>
              <a:t>within TSP is the main contributor to activate TGF-</a:t>
            </a:r>
            <a:r>
              <a:rPr kumimoji="0" lang="el-GR" sz="1500" b="0" i="0" u="none" strike="noStrike" kern="1200" cap="none" spc="0" normalizeH="0" baseline="0" noProof="0">
                <a:ln>
                  <a:noFill/>
                </a:ln>
                <a:solidFill>
                  <a:srgbClr val="000000"/>
                </a:solidFill>
                <a:effectLst/>
                <a:uLnTx/>
                <a:uFillTx/>
                <a:ea typeface="+mn-ea"/>
                <a:cs typeface="+mn-cs"/>
              </a:rPr>
              <a:t>β</a:t>
            </a:r>
            <a:endParaRPr kumimoji="0" lang="en-US" sz="1500" b="0" i="0" u="none" strike="noStrike" kern="1200" cap="none" spc="0" normalizeH="0" baseline="0" noProof="0">
              <a:ln>
                <a:noFill/>
              </a:ln>
              <a:solidFill>
                <a:srgbClr val="000000"/>
              </a:solidFill>
              <a:effectLst/>
              <a:uLnTx/>
              <a:uFillTx/>
              <a:ea typeface="+mn-ea"/>
              <a:cs typeface="+mn-cs"/>
            </a:endParaRPr>
          </a:p>
        </p:txBody>
      </p:sp>
      <p:sp>
        <p:nvSpPr>
          <p:cNvPr id="38" name="Rectangle 37">
            <a:extLst>
              <a:ext uri="{FF2B5EF4-FFF2-40B4-BE49-F238E27FC236}">
                <a16:creationId xmlns:a16="http://schemas.microsoft.com/office/drawing/2014/main" id="{FD8AA03A-B43F-1002-D85F-1E72BAB0FA24}"/>
              </a:ext>
            </a:extLst>
          </p:cNvPr>
          <p:cNvSpPr/>
          <p:nvPr/>
        </p:nvSpPr>
        <p:spPr>
          <a:xfrm>
            <a:off x="302401" y="2029240"/>
            <a:ext cx="6606564" cy="376239"/>
          </a:xfrm>
          <a:prstGeom prst="rect">
            <a:avLst/>
          </a:prstGeom>
          <a:solidFill>
            <a:srgbClr val="F0F0F0"/>
          </a:solidFill>
        </p:spPr>
        <p:txBody>
          <a:bodyPr wrap="square" lIns="72000" tIns="72000" rIns="72000" bIns="72000">
            <a:spAutoFit/>
          </a:bodyPr>
          <a:lstStyle/>
          <a:p>
            <a:pPr marR="0" lvl="0" algn="l" defTabSz="914400" rtl="0" eaLnBrk="0" fontAlgn="base" latinLnBrk="0" hangingPunct="0">
              <a:lnSpc>
                <a:spcPct val="100000"/>
              </a:lnSpc>
              <a:spcBef>
                <a:spcPct val="0"/>
              </a:spcBef>
              <a:spcAft>
                <a:spcPts val="1000"/>
              </a:spcAft>
              <a:buClrTx/>
              <a:buSzTx/>
              <a:tabLst/>
              <a:defRPr/>
            </a:pPr>
            <a:r>
              <a:rPr kumimoji="0" lang="en-US" altLang="de-DE" sz="1500" b="0" i="0" u="none" strike="noStrike" kern="1200" cap="none" normalizeH="0" noProof="0">
                <a:ln>
                  <a:noFill/>
                </a:ln>
                <a:solidFill>
                  <a:srgbClr val="000000"/>
                </a:solidFill>
                <a:effectLst/>
                <a:uLnTx/>
                <a:uFillTx/>
                <a:cs typeface="+mn-cs"/>
              </a:rPr>
              <a:t>Non-active LAP-TGF-</a:t>
            </a:r>
            <a:r>
              <a:rPr kumimoji="0" lang="el-GR" altLang="de-DE" sz="1500" b="0" i="0" u="none" strike="noStrike" kern="1200" cap="none" normalizeH="0" noProof="0">
                <a:ln>
                  <a:noFill/>
                </a:ln>
                <a:solidFill>
                  <a:srgbClr val="000000"/>
                </a:solidFill>
                <a:effectLst/>
                <a:uLnTx/>
                <a:uFillTx/>
                <a:ea typeface="Fira Sans" panose="020B0503050000020004" pitchFamily="34" charset="0"/>
                <a:cs typeface="+mn-cs"/>
              </a:rPr>
              <a:t>β</a:t>
            </a:r>
            <a:r>
              <a:rPr kumimoji="0" lang="en-US" altLang="de-DE" sz="1500" b="0" i="0" u="none" strike="noStrike" kern="1200" cap="none" normalizeH="0" noProof="0">
                <a:ln>
                  <a:noFill/>
                </a:ln>
                <a:solidFill>
                  <a:srgbClr val="000000"/>
                </a:solidFill>
                <a:effectLst/>
                <a:uLnTx/>
                <a:uFillTx/>
                <a:ea typeface="Fira Sans" panose="020B0503050000020004" pitchFamily="34" charset="0"/>
                <a:cs typeface="+mn-cs"/>
              </a:rPr>
              <a:t> </a:t>
            </a:r>
            <a:r>
              <a:rPr kumimoji="0" lang="en-US" altLang="de-DE" sz="1500" b="0" i="0" u="none" strike="noStrike" kern="1200" cap="none" normalizeH="0" noProof="0">
                <a:ln>
                  <a:noFill/>
                </a:ln>
                <a:solidFill>
                  <a:srgbClr val="000000"/>
                </a:solidFill>
                <a:effectLst/>
                <a:uLnTx/>
                <a:uFillTx/>
                <a:cs typeface="+mn-cs"/>
              </a:rPr>
              <a:t>needs to be activated by TSP (</a:t>
            </a:r>
            <a:r>
              <a:rPr kumimoji="0" lang="en-GB" altLang="en-US" sz="1500" b="0" i="0" u="none" strike="noStrike" kern="1200" cap="none" normalizeH="0" noProof="0">
                <a:ln>
                  <a:noFill/>
                </a:ln>
                <a:solidFill>
                  <a:srgbClr val="000000"/>
                </a:solidFill>
                <a:effectLst/>
                <a:uLnTx/>
                <a:uFillTx/>
                <a:cs typeface="+mn-cs"/>
              </a:rPr>
              <a:t>Thrombospondin)</a:t>
            </a:r>
            <a:endParaRPr kumimoji="0" lang="en-US" sz="1500" b="0" i="0" u="none" strike="noStrike" kern="1200" cap="none" normalizeH="0" noProof="0">
              <a:ln>
                <a:noFill/>
              </a:ln>
              <a:solidFill>
                <a:srgbClr val="000000"/>
              </a:solidFill>
              <a:effectLst/>
              <a:uLnTx/>
              <a:uFillTx/>
              <a:cs typeface="+mn-cs"/>
            </a:endParaRPr>
          </a:p>
        </p:txBody>
      </p:sp>
      <p:pic>
        <p:nvPicPr>
          <p:cNvPr id="15" name="Picture 14">
            <a:extLst>
              <a:ext uri="{FF2B5EF4-FFF2-40B4-BE49-F238E27FC236}">
                <a16:creationId xmlns:a16="http://schemas.microsoft.com/office/drawing/2014/main" id="{BE88EFB7-4542-4811-81EB-A75E0B60DA2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30521" y="1816618"/>
            <a:ext cx="3689173" cy="3525586"/>
          </a:xfrm>
          <a:prstGeom prst="rect">
            <a:avLst/>
          </a:prstGeom>
        </p:spPr>
      </p:pic>
    </p:spTree>
    <p:extLst>
      <p:ext uri="{BB962C8B-B14F-4D97-AF65-F5344CB8AC3E}">
        <p14:creationId xmlns:p14="http://schemas.microsoft.com/office/powerpoint/2010/main" val="172474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127" fill="hold"/>
                                        <p:tgtEl>
                                          <p:spTgt spid="2"/>
                                        </p:tgtEl>
                                      </p:cBhvr>
                                    </p:cmd>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video>
              <p:cMediaNode vol="100000">
                <p:cTn id="18" fill="hold" display="0">
                  <p:stCondLst>
                    <p:cond delay="indefinite"/>
                  </p:stCondLst>
                </p:cTn>
                <p:tgtEl>
                  <p:spTgt spid="2"/>
                </p:tgtEl>
              </p:cMediaNode>
            </p:video>
          </p:childTnLst>
        </p:cTn>
      </p:par>
    </p:tnLst>
    <p:bldLst>
      <p:bldP spid="23"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97D43-5F74-34E4-B9B3-F8FFEC67FC1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94E9C2F-40F3-D729-0715-8B3EBEA36944}"/>
              </a:ext>
            </a:extLst>
          </p:cNvPr>
          <p:cNvSpPr/>
          <p:nvPr/>
        </p:nvSpPr>
        <p:spPr>
          <a:xfrm>
            <a:off x="9596927" y="6317228"/>
            <a:ext cx="2384277" cy="331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Placeholder 20" descr="A close-up of a molecule&#10;&#10;AI-generated content may be incorrect.">
            <a:extLst>
              <a:ext uri="{FF2B5EF4-FFF2-40B4-BE49-F238E27FC236}">
                <a16:creationId xmlns:a16="http://schemas.microsoft.com/office/drawing/2014/main" id="{22649DDF-7013-ABEB-FC04-1413F2975FBA}"/>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a:xfrm>
            <a:off x="7337427" y="2"/>
            <a:ext cx="4854573" cy="6857998"/>
          </a:xfrm>
        </p:spPr>
      </p:pic>
      <p:sp>
        <p:nvSpPr>
          <p:cNvPr id="6" name="Slide Number Placeholder 1">
            <a:extLst>
              <a:ext uri="{FF2B5EF4-FFF2-40B4-BE49-F238E27FC236}">
                <a16:creationId xmlns:a16="http://schemas.microsoft.com/office/drawing/2014/main" id="{A8F5139F-0BCC-C480-BA5B-579E51E39016}"/>
              </a:ext>
            </a:extLst>
          </p:cNvPr>
          <p:cNvSpPr>
            <a:spLocks noGrp="1"/>
          </p:cNvSpPr>
          <p:nvPr>
            <p:ph type="sldNum" sz="quarter" idx="10"/>
          </p:nvPr>
        </p:nvSpPr>
        <p:spPr/>
        <p:txBody>
          <a:bodyPr/>
          <a:lstStyle/>
          <a:p>
            <a:fld id="{5BA3E189-2F3A-42E5-B572-3520703B6186}" type="slidenum">
              <a:rPr lang="en-GB" smtClean="0"/>
              <a:pPr/>
              <a:t>21</a:t>
            </a:fld>
            <a:endParaRPr lang="en-GB"/>
          </a:p>
        </p:txBody>
      </p:sp>
      <p:sp>
        <p:nvSpPr>
          <p:cNvPr id="3" name="Title 2">
            <a:extLst>
              <a:ext uri="{FF2B5EF4-FFF2-40B4-BE49-F238E27FC236}">
                <a16:creationId xmlns:a16="http://schemas.microsoft.com/office/drawing/2014/main" id="{4FA6B2B3-0B91-50A2-0DBB-37C1436937A5}"/>
              </a:ext>
            </a:extLst>
          </p:cNvPr>
          <p:cNvSpPr>
            <a:spLocks noGrp="1"/>
          </p:cNvSpPr>
          <p:nvPr>
            <p:ph type="title"/>
          </p:nvPr>
        </p:nvSpPr>
        <p:spPr/>
        <p:txBody>
          <a:bodyPr/>
          <a:lstStyle/>
          <a:p>
            <a:pPr lvl="0"/>
            <a:r>
              <a:rPr lang="en-US"/>
              <a:t>Crafting SYN®-COLL CB peptide</a:t>
            </a:r>
          </a:p>
        </p:txBody>
      </p:sp>
      <p:sp>
        <p:nvSpPr>
          <p:cNvPr id="11" name="Text Placeholder 3">
            <a:extLst>
              <a:ext uri="{FF2B5EF4-FFF2-40B4-BE49-F238E27FC236}">
                <a16:creationId xmlns:a16="http://schemas.microsoft.com/office/drawing/2014/main" id="{EA47328C-A052-98BB-4AC5-612197A552E2}"/>
              </a:ext>
            </a:extLst>
          </p:cNvPr>
          <p:cNvSpPr txBox="1">
            <a:spLocks/>
          </p:cNvSpPr>
          <p:nvPr/>
        </p:nvSpPr>
        <p:spPr>
          <a:xfrm>
            <a:off x="468000" y="936876"/>
            <a:ext cx="11258862" cy="492443"/>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en-GB" sz="3200" b="0" i="0" u="none" strike="noStrike" kern="1200" cap="none" spc="0" normalizeH="0" baseline="0" noProof="0">
              <a:ln>
                <a:noFill/>
              </a:ln>
              <a:solidFill>
                <a:srgbClr val="ED7D31"/>
              </a:solidFill>
              <a:effectLst/>
              <a:uLnTx/>
              <a:uFillTx/>
              <a:latin typeface="Fira Sans Medium" panose="020B0503050000020004" pitchFamily="34" charset="0"/>
              <a:ea typeface="+mn-ea"/>
              <a:cs typeface="+mn-cs"/>
            </a:endParaRPr>
          </a:p>
        </p:txBody>
      </p:sp>
      <p:sp>
        <p:nvSpPr>
          <p:cNvPr id="8" name="Rectangle 7">
            <a:extLst>
              <a:ext uri="{FF2B5EF4-FFF2-40B4-BE49-F238E27FC236}">
                <a16:creationId xmlns:a16="http://schemas.microsoft.com/office/drawing/2014/main" id="{F540006C-D329-B81D-98DB-A896BD4CD44D}"/>
              </a:ext>
            </a:extLst>
          </p:cNvPr>
          <p:cNvSpPr/>
          <p:nvPr/>
        </p:nvSpPr>
        <p:spPr>
          <a:xfrm>
            <a:off x="302400" y="847407"/>
            <a:ext cx="6675916" cy="2231380"/>
          </a:xfrm>
          <a:prstGeom prst="rect">
            <a:avLst/>
          </a:prstGeom>
        </p:spPr>
        <p:txBody>
          <a:bodyPr wrap="square" lIns="0" tIns="0" rIns="0" bIns="0">
            <a:spAutoFit/>
          </a:bodyPr>
          <a:lstStyle/>
          <a:p>
            <a:pPr>
              <a:spcAft>
                <a:spcPts val="500"/>
              </a:spcAft>
              <a:defRPr/>
            </a:pPr>
            <a:r>
              <a:rPr kumimoji="0" lang="en-US" sz="1500" b="1" i="0" u="none" strike="noStrike" kern="1200" cap="none" spc="0" normalizeH="0" baseline="0" noProof="0">
                <a:ln>
                  <a:noFill/>
                </a:ln>
                <a:solidFill>
                  <a:srgbClr val="000000"/>
                </a:solidFill>
                <a:effectLst/>
                <a:uLnTx/>
                <a:uFillTx/>
                <a:ea typeface="+mn-ea"/>
                <a:cs typeface="+mn-cs"/>
              </a:rPr>
              <a:t>More than 150 small peptides</a:t>
            </a:r>
            <a:r>
              <a:rPr kumimoji="0" lang="en-US" sz="1500" b="0" i="0" u="none" strike="noStrike" kern="1200" cap="none" spc="0" normalizeH="0" baseline="0" noProof="0">
                <a:ln>
                  <a:noFill/>
                </a:ln>
                <a:solidFill>
                  <a:srgbClr val="000000"/>
                </a:solidFill>
                <a:effectLst/>
                <a:uLnTx/>
                <a:uFillTx/>
                <a:ea typeface="+mn-ea"/>
                <a:cs typeface="+mn-cs"/>
              </a:rPr>
              <a:t> synthesized and tested with a LAP-TGF-</a:t>
            </a:r>
            <a:r>
              <a:rPr kumimoji="0" lang="el-GR" sz="1500" b="0" i="0" u="none" strike="noStrike" kern="1200" cap="none" spc="0" normalizeH="0" baseline="0" noProof="0">
                <a:ln>
                  <a:noFill/>
                </a:ln>
                <a:solidFill>
                  <a:srgbClr val="000000"/>
                </a:solidFill>
                <a:effectLst/>
                <a:uLnTx/>
                <a:uFillTx/>
                <a:ea typeface="+mn-ea"/>
                <a:cs typeface="+mn-cs"/>
              </a:rPr>
              <a:t>β</a:t>
            </a:r>
            <a:r>
              <a:rPr kumimoji="0" lang="en-US" sz="1500" b="0" i="0" u="none" strike="noStrike" kern="1200" cap="none" spc="0" normalizeH="0" baseline="0" noProof="0">
                <a:ln>
                  <a:noFill/>
                </a:ln>
                <a:solidFill>
                  <a:srgbClr val="000000"/>
                </a:solidFill>
                <a:effectLst/>
                <a:uLnTx/>
                <a:uFillTx/>
                <a:ea typeface="+mn-ea"/>
                <a:cs typeface="+mn-cs"/>
              </a:rPr>
              <a:t> activation assay</a:t>
            </a:r>
            <a:endParaRPr kumimoji="0" lang="en-US" sz="1500" b="1" i="0" u="none" strike="noStrike" kern="1200" cap="none" spc="0" normalizeH="0" baseline="0" noProof="0">
              <a:ln>
                <a:noFill/>
              </a:ln>
              <a:solidFill>
                <a:srgbClr val="000000"/>
              </a:solidFill>
              <a:effectLst/>
              <a:uLnTx/>
              <a:uFillTx/>
              <a:ea typeface="+mn-ea"/>
              <a:cs typeface="+mn-cs"/>
            </a:endParaRPr>
          </a:p>
          <a:p>
            <a:pPr marL="252000" marR="0" lvl="0" indent="-2520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000000"/>
                </a:solidFill>
                <a:effectLst/>
                <a:uLnTx/>
                <a:uFillTx/>
                <a:ea typeface="+mn-ea"/>
                <a:cs typeface="+mn-cs"/>
              </a:rPr>
              <a:t>Tripeptide Lysine-Valine-Lysine </a:t>
            </a:r>
            <a:r>
              <a:rPr kumimoji="0" lang="en-US" sz="1500" b="0" i="0" u="none" strike="noStrike" kern="1200" cap="none" spc="0" normalizeH="0" baseline="0" noProof="0">
                <a:ln>
                  <a:noFill/>
                </a:ln>
                <a:solidFill>
                  <a:srgbClr val="000000"/>
                </a:solidFill>
                <a:effectLst/>
                <a:uLnTx/>
                <a:uFillTx/>
                <a:ea typeface="+mn-ea"/>
                <a:cs typeface="+mn-cs"/>
              </a:rPr>
              <a:t>resembles the peptide sequence Arg-</a:t>
            </a:r>
            <a:r>
              <a:rPr kumimoji="0" lang="en-US" sz="1500" b="0" i="0" u="none" strike="noStrike" kern="1200" cap="none" spc="0" normalizeH="0" baseline="0" noProof="0" err="1">
                <a:ln>
                  <a:noFill/>
                </a:ln>
                <a:solidFill>
                  <a:srgbClr val="000000"/>
                </a:solidFill>
                <a:effectLst/>
                <a:uLnTx/>
                <a:uFillTx/>
                <a:ea typeface="+mn-ea"/>
                <a:cs typeface="+mn-cs"/>
              </a:rPr>
              <a:t>Phe</a:t>
            </a:r>
            <a:r>
              <a:rPr kumimoji="0" lang="en-US" sz="1500" b="0" i="0" u="none" strike="noStrike" kern="1200" cap="none" spc="0" normalizeH="0" baseline="0" noProof="0">
                <a:ln>
                  <a:noFill/>
                </a:ln>
                <a:solidFill>
                  <a:srgbClr val="000000"/>
                </a:solidFill>
                <a:effectLst/>
                <a:uLnTx/>
                <a:uFillTx/>
                <a:ea typeface="+mn-ea"/>
                <a:cs typeface="+mn-cs"/>
              </a:rPr>
              <a:t>-Lys (RFK) within the TSP structure at its best</a:t>
            </a:r>
            <a:endParaRPr kumimoji="0" lang="en-US" sz="1500" b="1" i="0" u="none" strike="noStrike" kern="1200" cap="none" spc="0" normalizeH="0" baseline="0" noProof="0">
              <a:ln>
                <a:noFill/>
              </a:ln>
              <a:solidFill>
                <a:srgbClr val="000000"/>
              </a:solidFill>
              <a:effectLst/>
              <a:uLnTx/>
              <a:uFillTx/>
              <a:ea typeface="+mn-ea"/>
              <a:cs typeface="+mn-cs"/>
            </a:endParaRPr>
          </a:p>
          <a:p>
            <a:pPr marL="252000" marR="0" lvl="0" indent="-252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0000"/>
                </a:solidFill>
                <a:effectLst/>
                <a:uLnTx/>
                <a:uFillTx/>
                <a:ea typeface="+mn-ea"/>
                <a:cs typeface="+mn-cs"/>
              </a:rPr>
              <a:t>It shows the most efficient activation of LAP-TGF-</a:t>
            </a:r>
            <a:r>
              <a:rPr kumimoji="0" lang="el-GR" sz="1500" b="0" i="0" u="none" strike="noStrike" kern="1200" cap="none" spc="0" normalizeH="0" baseline="0" noProof="0">
                <a:ln>
                  <a:noFill/>
                </a:ln>
                <a:solidFill>
                  <a:srgbClr val="000000"/>
                </a:solidFill>
                <a:effectLst/>
                <a:uLnTx/>
                <a:uFillTx/>
                <a:ea typeface="+mn-ea"/>
                <a:cs typeface="+mn-cs"/>
              </a:rPr>
              <a:t>β</a:t>
            </a:r>
            <a:endParaRPr kumimoji="0" lang="en-US" sz="1500" b="0" i="0" u="none" strike="noStrike" kern="1200" cap="none" spc="0" normalizeH="0" baseline="0" noProof="0">
              <a:ln>
                <a:noFill/>
              </a:ln>
              <a:solidFill>
                <a:srgbClr val="000000"/>
              </a:solidFill>
              <a:effectLst/>
              <a:uLnTx/>
              <a:uFillTx/>
              <a:ea typeface="+mn-ea"/>
              <a:cs typeface="+mn-cs"/>
            </a:endParaRPr>
          </a:p>
          <a:p>
            <a:pPr marL="252000" marR="0" lvl="0" indent="-252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500" i="0" u="none" strike="noStrike" kern="1200" cap="none" spc="0" normalizeH="0" baseline="0" noProof="0">
                <a:ln>
                  <a:noFill/>
                </a:ln>
                <a:solidFill>
                  <a:srgbClr val="000000"/>
                </a:solidFill>
                <a:effectLst/>
                <a:uLnTx/>
                <a:uFillTx/>
                <a:ea typeface="+mn-ea"/>
                <a:cs typeface="+mn-cs"/>
              </a:rPr>
              <a:t>The tripeptide is linked to a palmitic chain </a:t>
            </a:r>
            <a:r>
              <a:rPr kumimoji="0" lang="en-US" sz="1500" b="0" i="0" u="none" strike="noStrike" kern="1200" cap="none" spc="0" normalizeH="0" baseline="0" noProof="0">
                <a:ln>
                  <a:noFill/>
                </a:ln>
                <a:solidFill>
                  <a:srgbClr val="000000"/>
                </a:solidFill>
                <a:effectLst/>
                <a:uLnTx/>
                <a:uFillTx/>
                <a:ea typeface="+mn-ea"/>
                <a:cs typeface="+mn-cs"/>
              </a:rPr>
              <a:t>to enable bioavailability.</a:t>
            </a:r>
          </a:p>
          <a:p>
            <a:pPr marR="0" lvl="0" algn="l" defTabSz="914400" rtl="0" eaLnBrk="1" fontAlgn="auto" latinLnBrk="0" hangingPunct="1">
              <a:lnSpc>
                <a:spcPct val="100000"/>
              </a:lnSpc>
              <a:spcBef>
                <a:spcPts val="0"/>
              </a:spcBef>
              <a:spcAft>
                <a:spcPts val="500"/>
              </a:spcAft>
              <a:buClrTx/>
              <a:buSzTx/>
              <a:tabLst/>
              <a:defRPr/>
            </a:pPr>
            <a:endParaRPr kumimoji="0" lang="en-US" sz="1500" b="1" i="0" u="none" strike="noStrike" kern="1200" cap="none" spc="0" normalizeH="0" baseline="0" noProof="0">
              <a:ln>
                <a:noFill/>
              </a:ln>
              <a:solidFill>
                <a:srgbClr val="000000"/>
              </a:solidFill>
              <a:effectLst/>
              <a:uLnTx/>
              <a:uFillTx/>
              <a:ea typeface="+mn-ea"/>
              <a:cs typeface="+mn-cs"/>
            </a:endParaRPr>
          </a:p>
          <a:p>
            <a:pPr marR="0" lvl="0" algn="l" defTabSz="914400" rtl="0" eaLnBrk="1" fontAlgn="auto" latinLnBrk="0" hangingPunct="1">
              <a:lnSpc>
                <a:spcPct val="100000"/>
              </a:lnSpc>
              <a:spcBef>
                <a:spcPts val="0"/>
              </a:spcBef>
              <a:spcAft>
                <a:spcPts val="500"/>
              </a:spcAft>
              <a:buClrTx/>
              <a:buSzTx/>
              <a:tabLst/>
              <a:defRPr/>
            </a:pPr>
            <a:r>
              <a:rPr kumimoji="0" lang="en-US" sz="1500" b="1" i="0" u="none" strike="noStrike" kern="1200" cap="none" spc="0" normalizeH="0" baseline="0" noProof="0">
                <a:ln>
                  <a:noFill/>
                </a:ln>
                <a:solidFill>
                  <a:srgbClr val="000000"/>
                </a:solidFill>
                <a:effectLst/>
                <a:uLnTx/>
                <a:uFillTx/>
                <a:ea typeface="+mn-ea"/>
                <a:cs typeface="+mn-cs"/>
              </a:rPr>
              <a:t>The result is SYN®-COLL CB</a:t>
            </a:r>
          </a:p>
        </p:txBody>
      </p:sp>
      <p:grpSp>
        <p:nvGrpSpPr>
          <p:cNvPr id="16" name="Group 15">
            <a:extLst>
              <a:ext uri="{FF2B5EF4-FFF2-40B4-BE49-F238E27FC236}">
                <a16:creationId xmlns:a16="http://schemas.microsoft.com/office/drawing/2014/main" id="{4BCB90F1-BA0D-EEB1-42AB-74F7D2549FF9}"/>
              </a:ext>
            </a:extLst>
          </p:cNvPr>
          <p:cNvGrpSpPr/>
          <p:nvPr/>
        </p:nvGrpSpPr>
        <p:grpSpPr>
          <a:xfrm>
            <a:off x="272173" y="3330006"/>
            <a:ext cx="5496827" cy="2953101"/>
            <a:chOff x="2330181" y="1259999"/>
            <a:chExt cx="5052429" cy="2714354"/>
          </a:xfrm>
        </p:grpSpPr>
        <p:sp>
          <p:nvSpPr>
            <p:cNvPr id="12" name="TextBox 11">
              <a:extLst>
                <a:ext uri="{FF2B5EF4-FFF2-40B4-BE49-F238E27FC236}">
                  <a16:creationId xmlns:a16="http://schemas.microsoft.com/office/drawing/2014/main" id="{767E83FB-FF23-8148-EFF4-32FCD67067C7}"/>
                </a:ext>
              </a:extLst>
            </p:cNvPr>
            <p:cNvSpPr txBox="1"/>
            <p:nvPr/>
          </p:nvSpPr>
          <p:spPr>
            <a:xfrm rot="16200000">
              <a:off x="1342497" y="2635526"/>
              <a:ext cx="2129256" cy="153888"/>
            </a:xfrm>
            <a:prstGeom prst="rect">
              <a:avLst/>
            </a:prstGeom>
            <a:noFill/>
          </p:spPr>
          <p:txBody>
            <a:bodyPr wrap="square" lIns="0" tIns="0" rIns="0" bIns="0">
              <a:spAutoFit/>
            </a:bodyPr>
            <a:lstStyle/>
            <a:p>
              <a:pPr algn="ctr"/>
              <a:r>
                <a:rPr lang="en-US" sz="1000" b="1">
                  <a:solidFill>
                    <a:srgbClr val="000000"/>
                  </a:solidFill>
                </a:rPr>
                <a:t>% LAP-TGFβ activity</a:t>
              </a:r>
            </a:p>
          </p:txBody>
        </p:sp>
        <p:sp>
          <p:nvSpPr>
            <p:cNvPr id="13" name="TextBox 12">
              <a:extLst>
                <a:ext uri="{FF2B5EF4-FFF2-40B4-BE49-F238E27FC236}">
                  <a16:creationId xmlns:a16="http://schemas.microsoft.com/office/drawing/2014/main" id="{F8043CC5-D08D-DDE0-E55A-33D9DED89798}"/>
                </a:ext>
              </a:extLst>
            </p:cNvPr>
            <p:cNvSpPr txBox="1"/>
            <p:nvPr/>
          </p:nvSpPr>
          <p:spPr>
            <a:xfrm>
              <a:off x="2842969" y="1259999"/>
              <a:ext cx="4539641" cy="153888"/>
            </a:xfrm>
            <a:prstGeom prst="rect">
              <a:avLst/>
            </a:prstGeom>
            <a:noFill/>
          </p:spPr>
          <p:txBody>
            <a:bodyPr wrap="square" lIns="0" tIns="0" rIns="0" bIns="0">
              <a:spAutoFit/>
            </a:bodyPr>
            <a:lstStyle/>
            <a:p>
              <a:pPr algn="ctr"/>
              <a:r>
                <a:rPr kumimoji="0" lang="en-US" sz="1000" b="1" i="0" u="none" strike="noStrike" kern="1200" cap="none" spc="0" normalizeH="0" baseline="0" noProof="0">
                  <a:ln>
                    <a:noFill/>
                  </a:ln>
                  <a:solidFill>
                    <a:srgbClr val="000000"/>
                  </a:solidFill>
                  <a:effectLst/>
                  <a:uLnTx/>
                  <a:uFillTx/>
                  <a:ea typeface="+mn-ea"/>
                  <a:cs typeface="+mn-cs"/>
                </a:rPr>
                <a:t>LAP-TGF-</a:t>
              </a:r>
              <a:r>
                <a:rPr kumimoji="0" lang="el-GR" sz="1000" b="1" i="0" u="none" strike="noStrike" kern="1200" cap="none" spc="0" normalizeH="0" baseline="0" noProof="0">
                  <a:ln>
                    <a:noFill/>
                  </a:ln>
                  <a:solidFill>
                    <a:srgbClr val="000000"/>
                  </a:solidFill>
                  <a:effectLst/>
                  <a:uLnTx/>
                  <a:uFillTx/>
                  <a:ea typeface="+mn-ea"/>
                  <a:cs typeface="+mn-cs"/>
                </a:rPr>
                <a:t>β</a:t>
              </a:r>
              <a:r>
                <a:rPr kumimoji="0" lang="en-US" sz="1000" b="1" i="0" u="none" strike="noStrike" kern="1200" cap="none" spc="0" normalizeH="0" baseline="0" noProof="0">
                  <a:ln>
                    <a:noFill/>
                  </a:ln>
                  <a:solidFill>
                    <a:srgbClr val="000000"/>
                  </a:solidFill>
                  <a:effectLst/>
                  <a:uLnTx/>
                  <a:uFillTx/>
                  <a:ea typeface="+mn-ea"/>
                  <a:cs typeface="+mn-cs"/>
                </a:rPr>
                <a:t> activation</a:t>
              </a:r>
              <a:endParaRPr lang="en-US" sz="1000" b="1"/>
            </a:p>
          </p:txBody>
        </p:sp>
        <p:sp>
          <p:nvSpPr>
            <p:cNvPr id="14" name="TextBox 13">
              <a:extLst>
                <a:ext uri="{FF2B5EF4-FFF2-40B4-BE49-F238E27FC236}">
                  <a16:creationId xmlns:a16="http://schemas.microsoft.com/office/drawing/2014/main" id="{99B9BC4F-D07B-2157-2581-517DC1FF4466}"/>
                </a:ext>
              </a:extLst>
            </p:cNvPr>
            <p:cNvSpPr txBox="1"/>
            <p:nvPr/>
          </p:nvSpPr>
          <p:spPr>
            <a:xfrm>
              <a:off x="2523550" y="1450585"/>
              <a:ext cx="244988" cy="2523768"/>
            </a:xfrm>
            <a:prstGeom prst="rect">
              <a:avLst/>
            </a:prstGeom>
            <a:noFill/>
          </p:spPr>
          <p:txBody>
            <a:bodyPr wrap="square" lIns="0" tIns="0" rIns="0" bIns="0">
              <a:spAutoFit/>
            </a:bodyPr>
            <a:lstStyle/>
            <a:p>
              <a:pPr algn="r">
                <a:spcAft>
                  <a:spcPts val="600"/>
                </a:spcAft>
              </a:pPr>
              <a:r>
                <a:rPr kumimoji="0" lang="en-US" sz="800" i="0" u="none" strike="noStrike" kern="1200" cap="none" spc="0" normalizeH="0" baseline="0" noProof="0">
                  <a:ln>
                    <a:noFill/>
                  </a:ln>
                  <a:solidFill>
                    <a:srgbClr val="000000"/>
                  </a:solidFill>
                  <a:effectLst/>
                  <a:uLnTx/>
                  <a:uFillTx/>
                  <a:ea typeface="+mn-ea"/>
                  <a:cs typeface="+mn-cs"/>
                </a:rPr>
                <a:t>1200</a:t>
              </a:r>
            </a:p>
            <a:p>
              <a:pPr algn="r">
                <a:spcAft>
                  <a:spcPts val="600"/>
                </a:spcAft>
              </a:pPr>
              <a:r>
                <a:rPr lang="en-US" sz="800">
                  <a:solidFill>
                    <a:srgbClr val="000000"/>
                  </a:solidFill>
                </a:rPr>
                <a:t>1100</a:t>
              </a:r>
            </a:p>
            <a:p>
              <a:pPr algn="r">
                <a:spcAft>
                  <a:spcPts val="600"/>
                </a:spcAft>
              </a:pPr>
              <a:r>
                <a:rPr lang="en-US" sz="800">
                  <a:solidFill>
                    <a:srgbClr val="000000"/>
                  </a:solidFill>
                </a:rPr>
                <a:t>1000</a:t>
              </a:r>
            </a:p>
            <a:p>
              <a:pPr algn="r">
                <a:spcAft>
                  <a:spcPts val="600"/>
                </a:spcAft>
              </a:pPr>
              <a:r>
                <a:rPr lang="en-US" sz="800">
                  <a:solidFill>
                    <a:srgbClr val="000000"/>
                  </a:solidFill>
                </a:rPr>
                <a:t>900</a:t>
              </a:r>
            </a:p>
            <a:p>
              <a:pPr algn="r">
                <a:spcAft>
                  <a:spcPts val="600"/>
                </a:spcAft>
              </a:pPr>
              <a:r>
                <a:rPr lang="en-US" sz="800">
                  <a:solidFill>
                    <a:srgbClr val="000000"/>
                  </a:solidFill>
                </a:rPr>
                <a:t>800</a:t>
              </a:r>
            </a:p>
            <a:p>
              <a:pPr algn="r">
                <a:spcAft>
                  <a:spcPts val="600"/>
                </a:spcAft>
              </a:pPr>
              <a:r>
                <a:rPr lang="en-US" sz="800">
                  <a:solidFill>
                    <a:srgbClr val="000000"/>
                  </a:solidFill>
                </a:rPr>
                <a:t>700</a:t>
              </a:r>
            </a:p>
            <a:p>
              <a:pPr algn="r">
                <a:spcAft>
                  <a:spcPts val="600"/>
                </a:spcAft>
              </a:pPr>
              <a:r>
                <a:rPr lang="en-US" sz="800">
                  <a:solidFill>
                    <a:srgbClr val="000000"/>
                  </a:solidFill>
                </a:rPr>
                <a:t>600</a:t>
              </a:r>
            </a:p>
            <a:p>
              <a:pPr algn="r">
                <a:spcAft>
                  <a:spcPts val="600"/>
                </a:spcAft>
              </a:pPr>
              <a:r>
                <a:rPr lang="en-US" sz="800">
                  <a:solidFill>
                    <a:srgbClr val="000000"/>
                  </a:solidFill>
                </a:rPr>
                <a:t>500</a:t>
              </a:r>
            </a:p>
            <a:p>
              <a:pPr algn="r">
                <a:spcAft>
                  <a:spcPts val="600"/>
                </a:spcAft>
              </a:pPr>
              <a:r>
                <a:rPr lang="en-US" sz="800">
                  <a:solidFill>
                    <a:srgbClr val="000000"/>
                  </a:solidFill>
                </a:rPr>
                <a:t>400</a:t>
              </a:r>
            </a:p>
            <a:p>
              <a:pPr algn="r">
                <a:spcAft>
                  <a:spcPts val="600"/>
                </a:spcAft>
              </a:pPr>
              <a:r>
                <a:rPr lang="en-US" sz="800">
                  <a:solidFill>
                    <a:srgbClr val="000000"/>
                  </a:solidFill>
                </a:rPr>
                <a:t>300</a:t>
              </a:r>
            </a:p>
            <a:p>
              <a:pPr algn="r">
                <a:spcAft>
                  <a:spcPts val="600"/>
                </a:spcAft>
              </a:pPr>
              <a:r>
                <a:rPr lang="en-US" sz="800">
                  <a:solidFill>
                    <a:srgbClr val="000000"/>
                  </a:solidFill>
                </a:rPr>
                <a:t>200</a:t>
              </a:r>
            </a:p>
            <a:p>
              <a:pPr algn="r">
                <a:spcAft>
                  <a:spcPts val="600"/>
                </a:spcAft>
              </a:pPr>
              <a:r>
                <a:rPr lang="en-US" sz="800">
                  <a:solidFill>
                    <a:srgbClr val="000000"/>
                  </a:solidFill>
                </a:rPr>
                <a:t>100</a:t>
              </a:r>
            </a:p>
            <a:p>
              <a:pPr algn="r">
                <a:spcAft>
                  <a:spcPts val="600"/>
                </a:spcAft>
              </a:pPr>
              <a:r>
                <a:rPr lang="en-US" sz="800">
                  <a:solidFill>
                    <a:srgbClr val="000000"/>
                  </a:solidFill>
                </a:rPr>
                <a:t>0</a:t>
              </a:r>
              <a:endParaRPr lang="en-US" sz="800"/>
            </a:p>
          </p:txBody>
        </p:sp>
      </p:grpSp>
      <p:grpSp>
        <p:nvGrpSpPr>
          <p:cNvPr id="23" name="Group 22">
            <a:extLst>
              <a:ext uri="{FF2B5EF4-FFF2-40B4-BE49-F238E27FC236}">
                <a16:creationId xmlns:a16="http://schemas.microsoft.com/office/drawing/2014/main" id="{F2C6B73A-66DB-2A3F-2F92-C52A2A7744C3}"/>
              </a:ext>
            </a:extLst>
          </p:cNvPr>
          <p:cNvGrpSpPr/>
          <p:nvPr/>
        </p:nvGrpSpPr>
        <p:grpSpPr>
          <a:xfrm>
            <a:off x="774328" y="3550937"/>
            <a:ext cx="4969812" cy="2766291"/>
            <a:chOff x="2832336" y="1465827"/>
            <a:chExt cx="4568022" cy="2542647"/>
          </a:xfrm>
        </p:grpSpPr>
        <p:pic>
          <p:nvPicPr>
            <p:cNvPr id="5" name="Picture 4">
              <a:extLst>
                <a:ext uri="{FF2B5EF4-FFF2-40B4-BE49-F238E27FC236}">
                  <a16:creationId xmlns:a16="http://schemas.microsoft.com/office/drawing/2014/main" id="{12781525-9D88-9832-354A-D645712C879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32336" y="1465827"/>
              <a:ext cx="4568022" cy="2542647"/>
            </a:xfrm>
            <a:prstGeom prst="rect">
              <a:avLst/>
            </a:prstGeom>
          </p:spPr>
        </p:pic>
        <p:sp>
          <p:nvSpPr>
            <p:cNvPr id="9" name="TextBox 8">
              <a:extLst>
                <a:ext uri="{FF2B5EF4-FFF2-40B4-BE49-F238E27FC236}">
                  <a16:creationId xmlns:a16="http://schemas.microsoft.com/office/drawing/2014/main" id="{798CD5BE-E754-85F9-E730-24E88494E365}"/>
                </a:ext>
              </a:extLst>
            </p:cNvPr>
            <p:cNvSpPr txBox="1"/>
            <p:nvPr/>
          </p:nvSpPr>
          <p:spPr>
            <a:xfrm>
              <a:off x="4412765" y="1478673"/>
              <a:ext cx="2878683" cy="15388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897974"/>
                  </a:solidFill>
                  <a:effectLst/>
                  <a:uLnTx/>
                  <a:uFillTx/>
                  <a:latin typeface="+mj-lt"/>
                  <a:ea typeface="+mn-ea"/>
                  <a:cs typeface="+mn-cs"/>
                </a:rPr>
                <a:t>Palm –Lys-Val-Lys (SYN®-COLL CB) </a:t>
              </a:r>
              <a:endParaRPr kumimoji="0" lang="en-CH" sz="1000" b="1" i="0" u="none" strike="noStrike" kern="1200" cap="none" spc="0" normalizeH="0" baseline="0" noProof="0">
                <a:ln>
                  <a:noFill/>
                </a:ln>
                <a:solidFill>
                  <a:srgbClr val="897974"/>
                </a:solidFill>
                <a:effectLst/>
                <a:uLnTx/>
                <a:uFillTx/>
                <a:latin typeface="+mj-lt"/>
                <a:ea typeface="+mn-ea"/>
                <a:cs typeface="+mn-cs"/>
              </a:endParaRPr>
            </a:p>
          </p:txBody>
        </p:sp>
        <p:cxnSp>
          <p:nvCxnSpPr>
            <p:cNvPr id="7" name="Straight Arrow Connector 6">
              <a:extLst>
                <a:ext uri="{FF2B5EF4-FFF2-40B4-BE49-F238E27FC236}">
                  <a16:creationId xmlns:a16="http://schemas.microsoft.com/office/drawing/2014/main" id="{D8C806D2-47CF-CF21-9DA4-EA8DF19EDD34}"/>
                </a:ext>
              </a:extLst>
            </p:cNvPr>
            <p:cNvCxnSpPr>
              <a:cxnSpLocks/>
            </p:cNvCxnSpPr>
            <p:nvPr/>
          </p:nvCxnSpPr>
          <p:spPr>
            <a:xfrm flipH="1">
              <a:off x="4295692" y="1651171"/>
              <a:ext cx="325268" cy="407383"/>
            </a:xfrm>
            <a:prstGeom prst="straightConnector1">
              <a:avLst/>
            </a:prstGeom>
            <a:ln w="25400">
              <a:solidFill>
                <a:srgbClr val="897974"/>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01EB356-6CAE-B068-167D-B9CA7A01D4F4}"/>
                </a:ext>
              </a:extLst>
            </p:cNvPr>
            <p:cNvSpPr txBox="1"/>
            <p:nvPr/>
          </p:nvSpPr>
          <p:spPr>
            <a:xfrm>
              <a:off x="2899521" y="1468433"/>
              <a:ext cx="1440000" cy="15388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rgbClr val="B3978F"/>
                  </a:solidFill>
                  <a:latin typeface="+mj-lt"/>
                </a:rPr>
                <a:t>Palm-Arg-</a:t>
              </a:r>
              <a:r>
                <a:rPr lang="en-GB" sz="1000" b="1" err="1">
                  <a:solidFill>
                    <a:srgbClr val="B3978F"/>
                  </a:solidFill>
                  <a:latin typeface="+mj-lt"/>
                </a:rPr>
                <a:t>Phe</a:t>
              </a:r>
              <a:r>
                <a:rPr lang="en-GB" sz="1000" b="1">
                  <a:solidFill>
                    <a:srgbClr val="B3978F"/>
                  </a:solidFill>
                  <a:latin typeface="+mj-lt"/>
                </a:rPr>
                <a:t>-Lys</a:t>
              </a:r>
              <a:r>
                <a:rPr kumimoji="0" lang="en-GB" sz="1000" b="1" i="0" u="none" strike="noStrike" kern="1200" cap="none" spc="0" normalizeH="0" baseline="0" noProof="0">
                  <a:ln>
                    <a:noFill/>
                  </a:ln>
                  <a:solidFill>
                    <a:srgbClr val="B3978F"/>
                  </a:solidFill>
                  <a:effectLst/>
                  <a:uLnTx/>
                  <a:uFillTx/>
                  <a:latin typeface="+mj-lt"/>
                  <a:ea typeface="+mn-ea"/>
                  <a:cs typeface="+mn-cs"/>
                </a:rPr>
                <a:t> </a:t>
              </a:r>
              <a:endParaRPr kumimoji="0" lang="en-CH" sz="1000" b="1" i="0" u="none" strike="noStrike" kern="1200" cap="none" spc="0" normalizeH="0" baseline="0" noProof="0">
                <a:ln>
                  <a:noFill/>
                </a:ln>
                <a:solidFill>
                  <a:srgbClr val="B3978F"/>
                </a:solidFill>
                <a:effectLst/>
                <a:uLnTx/>
                <a:uFillTx/>
                <a:latin typeface="+mj-lt"/>
                <a:ea typeface="+mn-ea"/>
                <a:cs typeface="+mn-cs"/>
              </a:endParaRPr>
            </a:p>
          </p:txBody>
        </p:sp>
        <p:cxnSp>
          <p:nvCxnSpPr>
            <p:cNvPr id="19" name="Straight Arrow Connector 18">
              <a:extLst>
                <a:ext uri="{FF2B5EF4-FFF2-40B4-BE49-F238E27FC236}">
                  <a16:creationId xmlns:a16="http://schemas.microsoft.com/office/drawing/2014/main" id="{1E3C1208-B729-0929-5DB7-4D1387F1885C}"/>
                </a:ext>
              </a:extLst>
            </p:cNvPr>
            <p:cNvCxnSpPr>
              <a:cxnSpLocks/>
            </p:cNvCxnSpPr>
            <p:nvPr/>
          </p:nvCxnSpPr>
          <p:spPr>
            <a:xfrm>
              <a:off x="3638172" y="1676123"/>
              <a:ext cx="294512" cy="833442"/>
            </a:xfrm>
            <a:prstGeom prst="straightConnector1">
              <a:avLst/>
            </a:prstGeom>
            <a:ln w="254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pic>
        <p:nvPicPr>
          <p:cNvPr id="15" name="Picture 14">
            <a:extLst>
              <a:ext uri="{FF2B5EF4-FFF2-40B4-BE49-F238E27FC236}">
                <a16:creationId xmlns:a16="http://schemas.microsoft.com/office/drawing/2014/main" id="{11FD73BA-F8A0-BBE2-D4CC-B7463F23B28E}"/>
              </a:ext>
            </a:extLst>
          </p:cNvPr>
          <p:cNvPicPr>
            <a:picLocks noChangeAspect="1"/>
          </p:cNvPicPr>
          <p:nvPr/>
        </p:nvPicPr>
        <p:blipFill>
          <a:blip r:embed="rId4"/>
          <a:stretch>
            <a:fillRect/>
          </a:stretch>
        </p:blipFill>
        <p:spPr>
          <a:xfrm>
            <a:off x="7580040" y="1518788"/>
            <a:ext cx="4401164" cy="3953427"/>
          </a:xfrm>
          <a:prstGeom prst="rect">
            <a:avLst/>
          </a:prstGeom>
        </p:spPr>
      </p:pic>
    </p:spTree>
    <p:extLst>
      <p:ext uri="{BB962C8B-B14F-4D97-AF65-F5344CB8AC3E}">
        <p14:creationId xmlns:p14="http://schemas.microsoft.com/office/powerpoint/2010/main" val="662539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p:txBody>
          <a:bodyPr wrap="square">
            <a:spAutoFit/>
          </a:bodyPr>
          <a:lstStyle/>
          <a:p>
            <a:r>
              <a:rPr lang="en-GB"/>
              <a:t>05</a:t>
            </a:r>
          </a:p>
        </p:txBody>
      </p:sp>
      <p:sp>
        <p:nvSpPr>
          <p:cNvPr id="2" name="Text Placeholder 1">
            <a:extLst>
              <a:ext uri="{FF2B5EF4-FFF2-40B4-BE49-F238E27FC236}">
                <a16:creationId xmlns:a16="http://schemas.microsoft.com/office/drawing/2014/main" id="{6576A33A-94D0-3692-E1E4-607A433FA208}"/>
              </a:ext>
            </a:extLst>
          </p:cNvPr>
          <p:cNvSpPr>
            <a:spLocks noGrp="1"/>
          </p:cNvSpPr>
          <p:nvPr>
            <p:ph type="body" sz="quarter" idx="20"/>
          </p:nvPr>
        </p:nvSpPr>
        <p:spPr>
          <a:xfrm>
            <a:off x="1620001" y="302400"/>
            <a:ext cx="5613424" cy="900111"/>
          </a:xfrm>
        </p:spPr>
        <p:txBody>
          <a:bodyPr/>
          <a:lstStyle/>
          <a:p>
            <a:r>
              <a:rPr lang="en-GB"/>
              <a:t>SYN®-COLL CB </a:t>
            </a:r>
            <a:r>
              <a:rPr lang="en-GB" i="1"/>
              <a:t>in vitro </a:t>
            </a:r>
            <a:r>
              <a:rPr lang="en-GB"/>
              <a:t>efficacy</a:t>
            </a:r>
            <a:endParaRPr lang="en-US"/>
          </a:p>
        </p:txBody>
      </p:sp>
      <p:sp>
        <p:nvSpPr>
          <p:cNvPr id="3" name="Slide Number Placeholder 5">
            <a:extLst>
              <a:ext uri="{FF2B5EF4-FFF2-40B4-BE49-F238E27FC236}">
                <a16:creationId xmlns:a16="http://schemas.microsoft.com/office/drawing/2014/main" id="{9878D53E-938B-D017-9659-59470D1AC1A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22</a:t>
            </a:fld>
            <a:endParaRPr lang="en-GB">
              <a:solidFill>
                <a:schemeClr val="bg1"/>
              </a:solidFill>
              <a:latin typeface="DM Sans" pitchFamily="2" charset="77"/>
            </a:endParaRPr>
          </a:p>
        </p:txBody>
      </p:sp>
    </p:spTree>
    <p:extLst>
      <p:ext uri="{BB962C8B-B14F-4D97-AF65-F5344CB8AC3E}">
        <p14:creationId xmlns:p14="http://schemas.microsoft.com/office/powerpoint/2010/main" val="3398381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close-up of a pink surface&#10;&#10;Description automatically generated">
            <a:extLst>
              <a:ext uri="{FF2B5EF4-FFF2-40B4-BE49-F238E27FC236}">
                <a16:creationId xmlns:a16="http://schemas.microsoft.com/office/drawing/2014/main" id="{986646B8-6DE2-5566-065D-CCA8C5477A84}"/>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
        <p:nvSpPr>
          <p:cNvPr id="4" name="Slide Number Placeholder 3">
            <a:extLst>
              <a:ext uri="{FF2B5EF4-FFF2-40B4-BE49-F238E27FC236}">
                <a16:creationId xmlns:a16="http://schemas.microsoft.com/office/drawing/2014/main" id="{EA37E62B-1F3C-EC4A-B98C-151C1073E2D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F8FADD25-3048-5C23-F1B9-519FCFFF4B29}"/>
              </a:ext>
            </a:extLst>
          </p:cNvPr>
          <p:cNvSpPr>
            <a:spLocks noGrp="1"/>
          </p:cNvSpPr>
          <p:nvPr>
            <p:ph type="body" sz="quarter" idx="27"/>
          </p:nvPr>
        </p:nvSpPr>
        <p:spPr>
          <a:xfrm>
            <a:off x="302397" y="6214540"/>
            <a:ext cx="5400000" cy="121588"/>
          </a:xfrm>
        </p:spPr>
        <p:txBody>
          <a:bodyPr/>
          <a:lstStyle/>
          <a:p>
            <a:r>
              <a:rPr lang="en-US"/>
              <a:t>* p&lt; 0.05 compared to untreated cells (ctrl). *** p&lt;0.001 compared to untreated cells (ctrl)</a:t>
            </a:r>
          </a:p>
        </p:txBody>
      </p:sp>
      <p:graphicFrame>
        <p:nvGraphicFramePr>
          <p:cNvPr id="11" name="Chart 10">
            <a:extLst>
              <a:ext uri="{FF2B5EF4-FFF2-40B4-BE49-F238E27FC236}">
                <a16:creationId xmlns:a16="http://schemas.microsoft.com/office/drawing/2014/main" id="{39AF0620-9FEE-CC34-C5B1-FBBE8ED74CD9}"/>
              </a:ext>
            </a:extLst>
          </p:cNvPr>
          <p:cNvGraphicFramePr>
            <a:graphicFrameLocks/>
          </p:cNvGraphicFramePr>
          <p:nvPr>
            <p:extLst>
              <p:ext uri="{D42A27DB-BD31-4B8C-83A1-F6EECF244321}">
                <p14:modId xmlns:p14="http://schemas.microsoft.com/office/powerpoint/2010/main" val="1080606241"/>
              </p:ext>
            </p:extLst>
          </p:nvPr>
        </p:nvGraphicFramePr>
        <p:xfrm>
          <a:off x="302397" y="1790619"/>
          <a:ext cx="5500868" cy="4031762"/>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13">
            <a:extLst>
              <a:ext uri="{FF2B5EF4-FFF2-40B4-BE49-F238E27FC236}">
                <a16:creationId xmlns:a16="http://schemas.microsoft.com/office/drawing/2014/main" id="{2446FA35-28C5-97A9-C30C-B232447E86AC}"/>
              </a:ext>
            </a:extLst>
          </p:cNvPr>
          <p:cNvSpPr txBox="1">
            <a:spLocks/>
          </p:cNvSpPr>
          <p:nvPr/>
        </p:nvSpPr>
        <p:spPr>
          <a:xfrm>
            <a:off x="6375928" y="311327"/>
            <a:ext cx="3550920" cy="1568873"/>
          </a:xfrm>
          <a:prstGeom prst="rect">
            <a:avLst/>
          </a:prstGeom>
          <a:solidFill>
            <a:srgbClr val="CCBCB8"/>
          </a:solidFill>
          <a:ln>
            <a:solidFill>
              <a:schemeClr val="tx1"/>
            </a:solidFill>
          </a:ln>
        </p:spPr>
        <p:txBody>
          <a:bodyPr wrap="square" lIns="72000" tIns="72000" rIns="72000" bIns="7200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For the SYN®-COLL CB peptide, the following applies:</a:t>
            </a:r>
          </a:p>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1 µM 	=	0.00007%	=	0.7 ppm</a:t>
            </a:r>
          </a:p>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10 µM	=	0.0007%	=	7 ppm</a:t>
            </a:r>
          </a:p>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25 µM	=	0.00175%	=	17.5 ppm</a:t>
            </a:r>
          </a:p>
        </p:txBody>
      </p:sp>
      <p:sp>
        <p:nvSpPr>
          <p:cNvPr id="13" name="TextBox 12">
            <a:extLst>
              <a:ext uri="{FF2B5EF4-FFF2-40B4-BE49-F238E27FC236}">
                <a16:creationId xmlns:a16="http://schemas.microsoft.com/office/drawing/2014/main" id="{46925CA4-A0BC-DA62-4AF5-CBF08A56529A}"/>
              </a:ext>
            </a:extLst>
          </p:cNvPr>
          <p:cNvSpPr txBox="1"/>
          <p:nvPr/>
        </p:nvSpPr>
        <p:spPr>
          <a:xfrm>
            <a:off x="468000" y="1790619"/>
            <a:ext cx="5125079" cy="184666"/>
          </a:xfrm>
          <a:prstGeom prst="rect">
            <a:avLst/>
          </a:prstGeom>
          <a:noFill/>
          <a:effectLst/>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pitchFamily="2" charset="77"/>
                <a:ea typeface="+mn-ea"/>
                <a:cs typeface="+mn-cs"/>
              </a:rPr>
              <a:t>Dose dependant stimulation</a:t>
            </a:r>
          </a:p>
        </p:txBody>
      </p:sp>
      <p:grpSp>
        <p:nvGrpSpPr>
          <p:cNvPr id="18" name="Group 17">
            <a:extLst>
              <a:ext uri="{FF2B5EF4-FFF2-40B4-BE49-F238E27FC236}">
                <a16:creationId xmlns:a16="http://schemas.microsoft.com/office/drawing/2014/main" id="{0D92D9B5-4F03-7A45-875E-E086A1C8FB28}"/>
              </a:ext>
            </a:extLst>
          </p:cNvPr>
          <p:cNvGrpSpPr/>
          <p:nvPr/>
        </p:nvGrpSpPr>
        <p:grpSpPr>
          <a:xfrm>
            <a:off x="11052686" y="244448"/>
            <a:ext cx="878457" cy="303213"/>
            <a:chOff x="6792289" y="584837"/>
            <a:chExt cx="878457" cy="303213"/>
          </a:xfrm>
        </p:grpSpPr>
        <p:grpSp>
          <p:nvGrpSpPr>
            <p:cNvPr id="19" name="Group 18">
              <a:extLst>
                <a:ext uri="{FF2B5EF4-FFF2-40B4-BE49-F238E27FC236}">
                  <a16:creationId xmlns:a16="http://schemas.microsoft.com/office/drawing/2014/main" id="{95F79237-131D-28DF-6629-92649B8578D1}"/>
                </a:ext>
              </a:extLst>
            </p:cNvPr>
            <p:cNvGrpSpPr/>
            <p:nvPr/>
          </p:nvGrpSpPr>
          <p:grpSpPr>
            <a:xfrm>
              <a:off x="6792289" y="584837"/>
              <a:ext cx="836913" cy="303213"/>
              <a:chOff x="6792289" y="584837"/>
              <a:chExt cx="836913" cy="303213"/>
            </a:xfrm>
          </p:grpSpPr>
          <p:sp>
            <p:nvSpPr>
              <p:cNvPr id="23" name="Freeform 22">
                <a:extLst>
                  <a:ext uri="{FF2B5EF4-FFF2-40B4-BE49-F238E27FC236}">
                    <a16:creationId xmlns:a16="http://schemas.microsoft.com/office/drawing/2014/main" id="{33AC22AF-55DA-3716-161B-FC582C7F3AB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4" name="Freeform 23">
                <a:extLst>
                  <a:ext uri="{FF2B5EF4-FFF2-40B4-BE49-F238E27FC236}">
                    <a16:creationId xmlns:a16="http://schemas.microsoft.com/office/drawing/2014/main" id="{065EBD34-13AA-5A34-BD11-5D7F50AF7FD9}"/>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0" name="Group 19">
              <a:extLst>
                <a:ext uri="{FF2B5EF4-FFF2-40B4-BE49-F238E27FC236}">
                  <a16:creationId xmlns:a16="http://schemas.microsoft.com/office/drawing/2014/main" id="{1758234C-F828-4BD2-9CCE-9684D14F1DD2}"/>
                </a:ext>
              </a:extLst>
            </p:cNvPr>
            <p:cNvGrpSpPr/>
            <p:nvPr/>
          </p:nvGrpSpPr>
          <p:grpSpPr>
            <a:xfrm>
              <a:off x="6866467" y="597144"/>
              <a:ext cx="804279" cy="282401"/>
              <a:chOff x="6866467" y="597144"/>
              <a:chExt cx="804279" cy="282401"/>
            </a:xfrm>
          </p:grpSpPr>
          <p:sp>
            <p:nvSpPr>
              <p:cNvPr id="21" name="Rectangle 20">
                <a:extLst>
                  <a:ext uri="{FF2B5EF4-FFF2-40B4-BE49-F238E27FC236}">
                    <a16:creationId xmlns:a16="http://schemas.microsoft.com/office/drawing/2014/main" id="{347C588D-61C1-2A13-C734-FBB04D25DB8C}"/>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2" name="Rectangle 21">
                <a:extLst>
                  <a:ext uri="{FF2B5EF4-FFF2-40B4-BE49-F238E27FC236}">
                    <a16:creationId xmlns:a16="http://schemas.microsoft.com/office/drawing/2014/main" id="{4EAFE559-0D75-C782-34FC-DD6569B56D46}"/>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sp>
        <p:nvSpPr>
          <p:cNvPr id="28" name="Title 6">
            <a:extLst>
              <a:ext uri="{FF2B5EF4-FFF2-40B4-BE49-F238E27FC236}">
                <a16:creationId xmlns:a16="http://schemas.microsoft.com/office/drawing/2014/main" id="{4D085BB8-F456-C133-3E1E-5AD5A983488D}"/>
              </a:ext>
            </a:extLst>
          </p:cNvPr>
          <p:cNvSpPr>
            <a:spLocks noGrp="1"/>
          </p:cNvSpPr>
          <p:nvPr>
            <p:ph type="title"/>
          </p:nvPr>
        </p:nvSpPr>
        <p:spPr>
          <a:xfrm>
            <a:off x="302402" y="263655"/>
            <a:ext cx="5797920" cy="290295"/>
          </a:xfrm>
        </p:spPr>
        <p:txBody>
          <a:bodyPr/>
          <a:lstStyle/>
          <a:p>
            <a:r>
              <a:rPr lang="en-GB"/>
              <a:t>SYN®-COLL CB peptide boosts Collagen up to 174% in skin </a:t>
            </a:r>
            <a:endParaRPr lang="en-US"/>
          </a:p>
        </p:txBody>
      </p:sp>
      <p:sp>
        <p:nvSpPr>
          <p:cNvPr id="29" name="Text Placeholder 7">
            <a:extLst>
              <a:ext uri="{FF2B5EF4-FFF2-40B4-BE49-F238E27FC236}">
                <a16:creationId xmlns:a16="http://schemas.microsoft.com/office/drawing/2014/main" id="{5E7F61B5-3871-E1ED-50F9-E1F3C66C4F60}"/>
              </a:ext>
            </a:extLst>
          </p:cNvPr>
          <p:cNvSpPr txBox="1">
            <a:spLocks/>
          </p:cNvSpPr>
          <p:nvPr/>
        </p:nvSpPr>
        <p:spPr>
          <a:xfrm>
            <a:off x="302400" y="972000"/>
            <a:ext cx="5500869" cy="288767"/>
          </a:xfrm>
          <a:prstGeom prst="rect">
            <a:avLst/>
          </a:prstGeom>
        </p:spPr>
        <p:txBody>
          <a:bodyPr lIns="0" tIns="0" rIns="0" bIns="0" anchor="t"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a:t>Synthesis of Collagen I – test performed on human dermal fibroblasts</a:t>
            </a:r>
          </a:p>
        </p:txBody>
      </p:sp>
    </p:spTree>
    <p:extLst>
      <p:ext uri="{BB962C8B-B14F-4D97-AF65-F5344CB8AC3E}">
        <p14:creationId xmlns:p14="http://schemas.microsoft.com/office/powerpoint/2010/main" val="1866504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C3BDD-48FB-5ECA-60CB-4E69BCEE0E4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B57D47-79E7-85DA-BFD1-9F0919AE21DB}"/>
              </a:ext>
            </a:extLst>
          </p:cNvPr>
          <p:cNvSpPr>
            <a:spLocks noGrp="1"/>
          </p:cNvSpPr>
          <p:nvPr>
            <p:ph type="body" idx="11"/>
          </p:nvPr>
        </p:nvSpPr>
        <p:spPr/>
        <p:txBody>
          <a:bodyPr/>
          <a:lstStyle/>
          <a:p>
            <a:r>
              <a:rPr lang="en-GB"/>
              <a:t>Protection of Collagen in stressed keratinocytes</a:t>
            </a:r>
          </a:p>
        </p:txBody>
      </p:sp>
      <p:sp>
        <p:nvSpPr>
          <p:cNvPr id="5" name="Title 4">
            <a:extLst>
              <a:ext uri="{FF2B5EF4-FFF2-40B4-BE49-F238E27FC236}">
                <a16:creationId xmlns:a16="http://schemas.microsoft.com/office/drawing/2014/main" id="{8F9DBEE7-3D3C-03C4-B49F-8C8F5F6C80F0}"/>
              </a:ext>
            </a:extLst>
          </p:cNvPr>
          <p:cNvSpPr>
            <a:spLocks noGrp="1"/>
          </p:cNvSpPr>
          <p:nvPr>
            <p:ph type="title"/>
          </p:nvPr>
        </p:nvSpPr>
        <p:spPr/>
        <p:txBody>
          <a:bodyPr/>
          <a:lstStyle/>
          <a:p>
            <a:r>
              <a:rPr lang="en-GB"/>
              <a:t>SYN®-COLL CB peptide reduces inflammation</a:t>
            </a:r>
          </a:p>
        </p:txBody>
      </p:sp>
      <p:sp>
        <p:nvSpPr>
          <p:cNvPr id="16" name="TextBox 15">
            <a:extLst>
              <a:ext uri="{FF2B5EF4-FFF2-40B4-BE49-F238E27FC236}">
                <a16:creationId xmlns:a16="http://schemas.microsoft.com/office/drawing/2014/main" id="{CCCF78B8-EF89-5D15-5F6A-A9BB806CA77A}"/>
              </a:ext>
            </a:extLst>
          </p:cNvPr>
          <p:cNvSpPr txBox="1"/>
          <p:nvPr/>
        </p:nvSpPr>
        <p:spPr>
          <a:xfrm>
            <a:off x="8747761" y="1260000"/>
            <a:ext cx="3209290" cy="3488134"/>
          </a:xfrm>
          <a:prstGeom prst="rect">
            <a:avLst/>
          </a:prstGeom>
          <a:noFill/>
          <a:effectLst/>
        </p:spPr>
        <p:txBody>
          <a:bodyPr wrap="square" lIns="0" tIns="0" rIns="0" bIns="0" rtlCol="0" anchor="t" anchorCtr="0">
            <a:spAutoFit/>
          </a:bodyPr>
          <a:lstStyle/>
          <a:p>
            <a:pPr marL="252000" marR="0" lvl="0" indent="-252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The expression of cytokines and MMPs after chemically induced (PMA) stress (24 h) in normal human keratinocytes (NHK)</a:t>
            </a:r>
          </a:p>
          <a:p>
            <a:pPr marL="252000" marR="0" lvl="0" indent="-252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The fold increase in fluorescence intensity is compared to control cells (=1.00)</a:t>
            </a:r>
          </a:p>
          <a:p>
            <a:pPr marL="252000" marR="0" lvl="0" indent="-252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MMPs and pro-inflammatory cytokines were analysed in the cell culture supernatant with a multiplex bead array system (Luminex</a:t>
            </a:r>
            <a:r>
              <a:rPr kumimoji="0" lang="en-GB" sz="1500" b="0" i="0" u="none" strike="noStrike" kern="1200" cap="none" spc="0" normalizeH="0" baseline="30000" noProof="0">
                <a:ln>
                  <a:noFill/>
                </a:ln>
                <a:solidFill>
                  <a:prstClr val="black"/>
                </a:solidFill>
                <a:effectLst/>
                <a:uLnTx/>
                <a:uFillTx/>
                <a:latin typeface="DM Sans" pitchFamily="2" charset="77"/>
                <a:ea typeface="+mn-ea"/>
                <a:cs typeface="+mn-cs"/>
              </a:rPr>
              <a:t>100</a:t>
            </a: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 </a:t>
            </a:r>
            <a:r>
              <a:rPr kumimoji="0" lang="en-GB" sz="1500" b="0" i="0" u="none" strike="noStrike" kern="1200" cap="none" spc="0" normalizeH="0" baseline="0" noProof="0" err="1">
                <a:ln>
                  <a:noFill/>
                </a:ln>
                <a:solidFill>
                  <a:prstClr val="black"/>
                </a:solidFill>
                <a:effectLst/>
                <a:uLnTx/>
                <a:uFillTx/>
                <a:latin typeface="DM Sans" pitchFamily="2" charset="77"/>
                <a:ea typeface="+mn-ea"/>
                <a:cs typeface="+mn-cs"/>
              </a:rPr>
              <a:t>xMAP</a:t>
            </a: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 using a </a:t>
            </a:r>
            <a:r>
              <a:rPr kumimoji="0" lang="en-GB" sz="1500" b="0" i="0" u="none" strike="noStrike" kern="1200" cap="none" spc="0" normalizeH="0" baseline="0" noProof="0" err="1">
                <a:ln>
                  <a:noFill/>
                </a:ln>
                <a:solidFill>
                  <a:prstClr val="black"/>
                </a:solidFill>
                <a:effectLst/>
                <a:uLnTx/>
                <a:uFillTx/>
                <a:latin typeface="DM Sans" pitchFamily="2" charset="77"/>
                <a:ea typeface="+mn-ea"/>
                <a:cs typeface="+mn-cs"/>
              </a:rPr>
              <a:t>Procarta</a:t>
            </a: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 Cytokine Assay Kit (</a:t>
            </a:r>
            <a:r>
              <a:rPr kumimoji="0" lang="en-GB" sz="1500" b="0" i="0" u="none" strike="noStrike" kern="1200" cap="none" spc="0" normalizeH="0" baseline="0" noProof="0" err="1">
                <a:ln>
                  <a:noFill/>
                </a:ln>
                <a:solidFill>
                  <a:prstClr val="black"/>
                </a:solidFill>
                <a:effectLst/>
                <a:uLnTx/>
                <a:uFillTx/>
                <a:latin typeface="DM Sans" pitchFamily="2" charset="77"/>
                <a:ea typeface="+mn-ea"/>
                <a:cs typeface="+mn-cs"/>
              </a:rPr>
              <a:t>Panomics</a:t>
            </a: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a:t>
            </a:r>
          </a:p>
        </p:txBody>
      </p:sp>
      <p:sp>
        <p:nvSpPr>
          <p:cNvPr id="3" name="Slide Number Placeholder 5">
            <a:extLst>
              <a:ext uri="{FF2B5EF4-FFF2-40B4-BE49-F238E27FC236}">
                <a16:creationId xmlns:a16="http://schemas.microsoft.com/office/drawing/2014/main" id="{EB7E2C1B-4C47-88BE-225F-9040F98EFE86}"/>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grpSp>
        <p:nvGrpSpPr>
          <p:cNvPr id="4" name="Group 3">
            <a:extLst>
              <a:ext uri="{FF2B5EF4-FFF2-40B4-BE49-F238E27FC236}">
                <a16:creationId xmlns:a16="http://schemas.microsoft.com/office/drawing/2014/main" id="{AD17D1E5-6B6F-1FAE-5953-58230586B709}"/>
              </a:ext>
            </a:extLst>
          </p:cNvPr>
          <p:cNvGrpSpPr/>
          <p:nvPr/>
        </p:nvGrpSpPr>
        <p:grpSpPr>
          <a:xfrm>
            <a:off x="11052686" y="244448"/>
            <a:ext cx="878457" cy="303213"/>
            <a:chOff x="11052686" y="244448"/>
            <a:chExt cx="878457" cy="303213"/>
          </a:xfrm>
        </p:grpSpPr>
        <p:grpSp>
          <p:nvGrpSpPr>
            <p:cNvPr id="13" name="Group 12">
              <a:extLst>
                <a:ext uri="{FF2B5EF4-FFF2-40B4-BE49-F238E27FC236}">
                  <a16:creationId xmlns:a16="http://schemas.microsoft.com/office/drawing/2014/main" id="{1A31E62A-A98E-4A3D-864C-8BDF9A3878B8}"/>
                </a:ext>
              </a:extLst>
            </p:cNvPr>
            <p:cNvGrpSpPr/>
            <p:nvPr/>
          </p:nvGrpSpPr>
          <p:grpSpPr>
            <a:xfrm>
              <a:off x="11052686" y="244448"/>
              <a:ext cx="836913" cy="303213"/>
              <a:chOff x="6792289" y="584837"/>
              <a:chExt cx="836913" cy="303213"/>
            </a:xfrm>
          </p:grpSpPr>
          <p:sp>
            <p:nvSpPr>
              <p:cNvPr id="18" name="Freeform 17">
                <a:extLst>
                  <a:ext uri="{FF2B5EF4-FFF2-40B4-BE49-F238E27FC236}">
                    <a16:creationId xmlns:a16="http://schemas.microsoft.com/office/drawing/2014/main" id="{B19E8C01-56BA-91A4-EFA3-60211B9BFBDF}"/>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9" name="Freeform 18">
                <a:extLst>
                  <a:ext uri="{FF2B5EF4-FFF2-40B4-BE49-F238E27FC236}">
                    <a16:creationId xmlns:a16="http://schemas.microsoft.com/office/drawing/2014/main" id="{88D37A25-F0F2-09E1-4E7B-04DA55681176}"/>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4" name="Group 13">
              <a:extLst>
                <a:ext uri="{FF2B5EF4-FFF2-40B4-BE49-F238E27FC236}">
                  <a16:creationId xmlns:a16="http://schemas.microsoft.com/office/drawing/2014/main" id="{549590DC-1AC4-1358-4D02-00E08ABE213E}"/>
                </a:ext>
              </a:extLst>
            </p:cNvPr>
            <p:cNvGrpSpPr/>
            <p:nvPr/>
          </p:nvGrpSpPr>
          <p:grpSpPr>
            <a:xfrm>
              <a:off x="11126864" y="256755"/>
              <a:ext cx="804279" cy="282401"/>
              <a:chOff x="6866467" y="597144"/>
              <a:chExt cx="804279" cy="282401"/>
            </a:xfrm>
          </p:grpSpPr>
          <p:sp>
            <p:nvSpPr>
              <p:cNvPr id="15" name="Rectangle 14">
                <a:extLst>
                  <a:ext uri="{FF2B5EF4-FFF2-40B4-BE49-F238E27FC236}">
                    <a16:creationId xmlns:a16="http://schemas.microsoft.com/office/drawing/2014/main" id="{43764BEA-18A2-F4A5-68A2-1DBAE7004E7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7" name="Rectangle 16">
                <a:extLst>
                  <a:ext uri="{FF2B5EF4-FFF2-40B4-BE49-F238E27FC236}">
                    <a16:creationId xmlns:a16="http://schemas.microsoft.com/office/drawing/2014/main" id="{A4F6C6CB-9BCE-B8FC-B6FC-E670EBD45525}"/>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sp>
        <p:nvSpPr>
          <p:cNvPr id="11" name="Text Placeholder 10">
            <a:extLst>
              <a:ext uri="{FF2B5EF4-FFF2-40B4-BE49-F238E27FC236}">
                <a16:creationId xmlns:a16="http://schemas.microsoft.com/office/drawing/2014/main" id="{D337477C-6008-E48C-C69C-A735CCEBABBC}"/>
              </a:ext>
            </a:extLst>
          </p:cNvPr>
          <p:cNvSpPr>
            <a:spLocks noGrp="1"/>
          </p:cNvSpPr>
          <p:nvPr>
            <p:ph type="body" sz="quarter" idx="24"/>
          </p:nvPr>
        </p:nvSpPr>
        <p:spPr/>
        <p:txBody>
          <a:bodyPr/>
          <a:lstStyle/>
          <a:p>
            <a:r>
              <a:rPr lang="en-US" dirty="0"/>
              <a:t>* p&lt; 0.01 compared to untreated cells</a:t>
            </a:r>
          </a:p>
          <a:p>
            <a:endParaRPr lang="en-US" dirty="0"/>
          </a:p>
        </p:txBody>
      </p:sp>
      <p:pic>
        <p:nvPicPr>
          <p:cNvPr id="20" name="Graphic 19">
            <a:extLst>
              <a:ext uri="{FF2B5EF4-FFF2-40B4-BE49-F238E27FC236}">
                <a16:creationId xmlns:a16="http://schemas.microsoft.com/office/drawing/2014/main" id="{F5F68DC2-E667-442C-1BA3-8CB6FC2F1E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397" y="1235561"/>
            <a:ext cx="8064499" cy="4864301"/>
          </a:xfrm>
          <a:prstGeom prst="rect">
            <a:avLst/>
          </a:prstGeom>
        </p:spPr>
      </p:pic>
    </p:spTree>
    <p:extLst>
      <p:ext uri="{BB962C8B-B14F-4D97-AF65-F5344CB8AC3E}">
        <p14:creationId xmlns:p14="http://schemas.microsoft.com/office/powerpoint/2010/main" val="2174534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a:xfrm>
            <a:off x="302401" y="302400"/>
            <a:ext cx="1362073" cy="847091"/>
          </a:xfrm>
        </p:spPr>
        <p:txBody>
          <a:bodyPr wrap="square">
            <a:spAutoFit/>
          </a:bodyPr>
          <a:lstStyle/>
          <a:p>
            <a:r>
              <a:rPr lang="en-GB"/>
              <a:t>06</a:t>
            </a:r>
          </a:p>
        </p:txBody>
      </p:sp>
      <p:sp>
        <p:nvSpPr>
          <p:cNvPr id="11" name="Subtitle 2">
            <a:extLst>
              <a:ext uri="{FF2B5EF4-FFF2-40B4-BE49-F238E27FC236}">
                <a16:creationId xmlns:a16="http://schemas.microsoft.com/office/drawing/2014/main" id="{F2E0ADC2-744C-D142-B097-D4BB5D6D7A8B}"/>
              </a:ext>
            </a:extLst>
          </p:cNvPr>
          <p:cNvSpPr>
            <a:spLocks noGrp="1"/>
          </p:cNvSpPr>
          <p:nvPr>
            <p:ph type="body" sz="quarter" idx="21"/>
          </p:nvPr>
        </p:nvSpPr>
        <p:spPr>
          <a:xfrm>
            <a:off x="1620000" y="302400"/>
            <a:ext cx="11414679" cy="900111"/>
          </a:xfrm>
        </p:spPr>
        <p:txBody>
          <a:bodyPr/>
          <a:lstStyle/>
          <a:p>
            <a:r>
              <a:rPr lang="en-GB"/>
              <a:t>SYN®-COLL CB</a:t>
            </a:r>
            <a:br>
              <a:rPr lang="en-GB"/>
            </a:br>
            <a:r>
              <a:rPr lang="en-GB" i="1"/>
              <a:t>in vivo </a:t>
            </a:r>
            <a:r>
              <a:rPr lang="en-GB"/>
              <a:t>efficacy</a:t>
            </a:r>
          </a:p>
        </p:txBody>
      </p:sp>
      <p:sp>
        <p:nvSpPr>
          <p:cNvPr id="3" name="Slide Number Placeholder 5">
            <a:extLst>
              <a:ext uri="{FF2B5EF4-FFF2-40B4-BE49-F238E27FC236}">
                <a16:creationId xmlns:a16="http://schemas.microsoft.com/office/drawing/2014/main" id="{654680A3-AD9D-039C-A9E3-E8148CF24E7B}"/>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spTree>
    <p:extLst>
      <p:ext uri="{BB962C8B-B14F-4D97-AF65-F5344CB8AC3E}">
        <p14:creationId xmlns:p14="http://schemas.microsoft.com/office/powerpoint/2010/main" val="899092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50EDC8ED-9ADF-3165-6848-04FA3E010AE6}"/>
              </a:ext>
            </a:extLst>
          </p:cNvPr>
          <p:cNvSpPr/>
          <p:nvPr/>
        </p:nvSpPr>
        <p:spPr>
          <a:xfrm>
            <a:off x="6711243"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19BAA1A-E955-9306-19CA-9E983AFA1C9E}"/>
              </a:ext>
            </a:extLst>
          </p:cNvPr>
          <p:cNvSpPr/>
          <p:nvPr/>
        </p:nvSpPr>
        <p:spPr>
          <a:xfrm>
            <a:off x="4194295" y="2862560"/>
            <a:ext cx="3752454" cy="3456288"/>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R="0" lvl="0" algn="ctr" defTabSz="914400" rtl="0" eaLnBrk="1" fontAlgn="auto" latinLnBrk="0" hangingPunct="1">
              <a:spcBef>
                <a:spcPts val="0"/>
              </a:spcBef>
              <a:spcAft>
                <a:spcPts val="1800"/>
              </a:spcAft>
              <a:buSzPct val="115000"/>
              <a:tabLst/>
              <a:defRPr/>
            </a:pPr>
            <a:r>
              <a:rPr lang="en-GB" sz="1600" b="1">
                <a:solidFill>
                  <a:schemeClr val="bg1"/>
                </a:solidFill>
                <a:highlight>
                  <a:srgbClr val="4D3C35"/>
                </a:highlight>
                <a:latin typeface="DM Sans"/>
              </a:rPr>
              <a:t>2.5</a:t>
            </a:r>
            <a:r>
              <a:rPr kumimoji="0" lang="en-GB" sz="1600" b="1" u="none" strike="noStrike" kern="1200" cap="none" spc="0" normalizeH="0" baseline="0" noProof="0">
                <a:ln>
                  <a:noFill/>
                </a:ln>
                <a:solidFill>
                  <a:schemeClr val="bg1"/>
                </a:solidFill>
                <a:effectLst/>
                <a:highlight>
                  <a:srgbClr val="4D3C35"/>
                </a:highlight>
                <a:uLnTx/>
                <a:uFillTx/>
                <a:latin typeface="DM Sans"/>
              </a:rPr>
              <a:t>% SYN®-COLL CB</a:t>
            </a:r>
            <a:r>
              <a:rPr kumimoji="0" lang="en-GB" sz="1600" b="1" u="none" strike="noStrike" kern="1200" cap="none" spc="0" normalizeH="0" baseline="0" noProof="0">
                <a:ln>
                  <a:noFill/>
                </a:ln>
                <a:solidFill>
                  <a:srgbClr val="4D3C35"/>
                </a:solidFill>
                <a:effectLst/>
                <a:uLnTx/>
                <a:uFillTx/>
                <a:latin typeface="DM Sans"/>
              </a:rPr>
              <a:t> </a:t>
            </a:r>
          </a:p>
          <a:p>
            <a:pPr algn="ctr">
              <a:spcAft>
                <a:spcPts val="1800"/>
              </a:spcAft>
              <a:buSzPct val="115000"/>
              <a:defRPr/>
            </a:pPr>
            <a:r>
              <a:rPr lang="en-US" sz="1600" b="1" u="sng">
                <a:solidFill>
                  <a:srgbClr val="4D3C35"/>
                </a:solidFill>
                <a:latin typeface="DM Sans"/>
              </a:rPr>
              <a:t>On diverse ethnicities</a:t>
            </a:r>
          </a:p>
          <a:p>
            <a:pPr marR="0" lvl="0" algn="ctr" defTabSz="914400" rtl="0" eaLnBrk="1" fontAlgn="auto" latinLnBrk="0" hangingPunct="1">
              <a:spcBef>
                <a:spcPts val="0"/>
              </a:spcBef>
              <a:buSzPct val="115000"/>
              <a:tabLst/>
              <a:defRPr/>
            </a:pPr>
            <a:endParaRPr lang="en-GB" sz="1600">
              <a:solidFill>
                <a:srgbClr val="4D3C35"/>
              </a:solidFill>
              <a:latin typeface="DM Sans" pitchFamily="2" charset="77"/>
            </a:endParaRPr>
          </a:p>
          <a:p>
            <a:pPr algn="ctr">
              <a:defRPr/>
            </a:pPr>
            <a:endParaRPr lang="en-GB" sz="1600">
              <a:solidFill>
                <a:srgbClr val="4D3C35"/>
              </a:solidFill>
              <a:latin typeface="DM Sans"/>
            </a:endParaRPr>
          </a:p>
          <a:p>
            <a:pPr marL="285750" marR="0" lvl="0" indent="-285750" defTabSz="914400" rtl="0" eaLnBrk="1" fontAlgn="auto" latinLnBrk="0" hangingPunct="1">
              <a:spcBef>
                <a:spcPts val="0"/>
              </a:spcBef>
              <a:buSzPct val="115000"/>
              <a:buFont typeface="Arial" panose="020B0604020202020204" pitchFamily="34" charset="0"/>
              <a:buChar char="•"/>
              <a:tabLst/>
              <a:defRPr/>
            </a:pPr>
            <a:r>
              <a:rPr lang="en-US" sz="1600">
                <a:solidFill>
                  <a:srgbClr val="4D3C35"/>
                </a:solidFill>
                <a:latin typeface="DM Sans"/>
              </a:rPr>
              <a:t>R</a:t>
            </a:r>
            <a:r>
              <a:rPr kumimoji="0" lang="en-US" sz="1600" u="none" strike="noStrike" kern="1200" cap="none" spc="0" normalizeH="0" baseline="0" noProof="0">
                <a:ln>
                  <a:noFill/>
                </a:ln>
                <a:solidFill>
                  <a:srgbClr val="4D3C35"/>
                </a:solidFill>
                <a:effectLst/>
                <a:uLnTx/>
                <a:uFillTx/>
                <a:latin typeface="DM Sans"/>
              </a:rPr>
              <a:t>everses visible signs of </a:t>
            </a:r>
            <a:br>
              <a:rPr lang="en-US" sz="1600" u="none" strike="noStrike" kern="1200" cap="none" spc="0" normalizeH="0" baseline="0" noProof="0">
                <a:ln>
                  <a:noFill/>
                </a:ln>
                <a:effectLst/>
                <a:uLnTx/>
                <a:uFillTx/>
                <a:latin typeface="DM Sans" pitchFamily="2" charset="77"/>
              </a:rPr>
            </a:br>
            <a:r>
              <a:rPr kumimoji="0" lang="en-US" sz="1600" u="none" strike="noStrike" kern="1200" cap="none" spc="0" normalizeH="0" baseline="0" noProof="0">
                <a:ln>
                  <a:noFill/>
                </a:ln>
                <a:solidFill>
                  <a:srgbClr val="4D3C35"/>
                </a:solidFill>
                <a:effectLst/>
                <a:uLnTx/>
                <a:uFillTx/>
                <a:latin typeface="DM Sans"/>
              </a:rPr>
              <a:t>photo-aging</a:t>
            </a:r>
            <a:endParaRPr lang="en-US" sz="1600" u="none" strike="noStrike" kern="1200" cap="none" spc="0" normalizeH="0" baseline="0" noProof="0">
              <a:ln>
                <a:noFill/>
              </a:ln>
              <a:solidFill>
                <a:srgbClr val="4D3C35"/>
              </a:solidFill>
              <a:effectLst/>
              <a:uLnTx/>
              <a:uFillTx/>
              <a:latin typeface="DM Sans"/>
            </a:endParaRPr>
          </a:p>
          <a:p>
            <a:pPr marL="285750" marR="0" lvl="0" indent="-285750" defTabSz="914400" rtl="0" eaLnBrk="1" fontAlgn="auto" latinLnBrk="0" hangingPunct="1">
              <a:spcBef>
                <a:spcPts val="0"/>
              </a:spcBef>
              <a:buSzPct val="115000"/>
              <a:buFont typeface="Arial" panose="020B0604020202020204" pitchFamily="34" charset="0"/>
              <a:buChar char="•"/>
              <a:tabLst/>
              <a:defRPr/>
            </a:pPr>
            <a:r>
              <a:rPr lang="en-US" sz="1600">
                <a:solidFill>
                  <a:srgbClr val="4D3C35"/>
                </a:solidFill>
                <a:latin typeface="DM Sans"/>
              </a:rPr>
              <a:t>S</a:t>
            </a:r>
            <a:r>
              <a:rPr kumimoji="0" lang="en-US" sz="1600" u="none" strike="noStrike" kern="1200" cap="none" spc="0" normalizeH="0" baseline="0" noProof="0">
                <a:ln>
                  <a:noFill/>
                </a:ln>
                <a:solidFill>
                  <a:srgbClr val="4D3C35"/>
                </a:solidFill>
                <a:effectLst/>
                <a:uLnTx/>
                <a:uFillTx/>
                <a:latin typeface="DM Sans"/>
              </a:rPr>
              <a:t>mooths skin &amp; visibly reduces wrinkles</a:t>
            </a:r>
            <a:endParaRPr lang="en-US" sz="1600" u="none" strike="noStrike" kern="1200" cap="none" spc="0" normalizeH="0" baseline="0" noProof="0">
              <a:ln>
                <a:noFill/>
              </a:ln>
              <a:solidFill>
                <a:srgbClr val="4D3C35"/>
              </a:solidFill>
              <a:effectLst/>
              <a:uLnTx/>
              <a:uFillTx/>
              <a:latin typeface="DM Sans"/>
            </a:endParaRPr>
          </a:p>
          <a:p>
            <a:pPr marL="285750" marR="0" lvl="0" indent="-285750" defTabSz="914400" rtl="0" eaLnBrk="1" fontAlgn="auto" latinLnBrk="0" hangingPunct="1">
              <a:spcBef>
                <a:spcPts val="0"/>
              </a:spcBef>
              <a:buSzPct val="115000"/>
              <a:buFont typeface="Arial" panose="020B0604020202020204" pitchFamily="34" charset="0"/>
              <a:buChar char="•"/>
              <a:tabLst/>
              <a:defRPr/>
            </a:pPr>
            <a:r>
              <a:rPr lang="en-US" sz="1600">
                <a:solidFill>
                  <a:srgbClr val="4D3C35"/>
                </a:solidFill>
                <a:latin typeface="DM Sans"/>
              </a:rPr>
              <a:t>Sculpts face for more lifted look</a:t>
            </a:r>
          </a:p>
          <a:p>
            <a:pPr marL="285750" marR="0" lvl="0" indent="-285750" defTabSz="914400" rtl="0" eaLnBrk="1" fontAlgn="auto" latinLnBrk="0" hangingPunct="1">
              <a:spcBef>
                <a:spcPts val="0"/>
              </a:spcBef>
              <a:buSzPct val="115000"/>
              <a:buFont typeface="Arial" panose="020B0604020202020204" pitchFamily="34" charset="0"/>
              <a:buChar char="•"/>
              <a:tabLst/>
              <a:defRPr/>
            </a:pPr>
            <a:r>
              <a:rPr kumimoji="0" lang="en-US" sz="1600" u="none" strike="noStrike" kern="1200" cap="none" spc="0" normalizeH="0" baseline="0" noProof="0">
                <a:ln>
                  <a:noFill/>
                </a:ln>
                <a:solidFill>
                  <a:srgbClr val="4D3C35"/>
                </a:solidFill>
                <a:effectLst/>
                <a:uLnTx/>
                <a:uFillTx/>
                <a:latin typeface="DM Sans"/>
              </a:rPr>
              <a:t>Refines skin appearance with less visible pores </a:t>
            </a:r>
            <a:endParaRPr lang="en-US" sz="1600" u="none" strike="noStrike" kern="1200" cap="none" spc="0" normalizeH="0" baseline="0" noProof="0">
              <a:ln>
                <a:noFill/>
              </a:ln>
              <a:solidFill>
                <a:srgbClr val="4D3C35"/>
              </a:solidFill>
              <a:effectLst/>
              <a:uLnTx/>
              <a:uFillTx/>
              <a:latin typeface="DM Sans"/>
            </a:endParaRPr>
          </a:p>
        </p:txBody>
      </p:sp>
      <p:cxnSp>
        <p:nvCxnSpPr>
          <p:cNvPr id="30" name="Straight Connector 29">
            <a:extLst>
              <a:ext uri="{FF2B5EF4-FFF2-40B4-BE49-F238E27FC236}">
                <a16:creationId xmlns:a16="http://schemas.microsoft.com/office/drawing/2014/main" id="{DD2ED1C3-B49F-AAC0-D8F7-8939DF3E8EA0}"/>
              </a:ext>
            </a:extLst>
          </p:cNvPr>
          <p:cNvCxnSpPr>
            <a:cxnSpLocks/>
          </p:cNvCxnSpPr>
          <p:nvPr/>
        </p:nvCxnSpPr>
        <p:spPr>
          <a:xfrm>
            <a:off x="302399" y="2763880"/>
            <a:ext cx="1159303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D5B39124-44A5-8DED-9F45-4BF89B608B83}"/>
              </a:ext>
            </a:extLst>
          </p:cNvPr>
          <p:cNvSpPr>
            <a:spLocks noGrp="1"/>
          </p:cNvSpPr>
          <p:nvPr>
            <p:ph type="body" idx="25"/>
          </p:nvPr>
        </p:nvSpPr>
        <p:spPr>
          <a:xfrm>
            <a:off x="302400" y="670302"/>
            <a:ext cx="10398637" cy="288767"/>
          </a:xfrm>
        </p:spPr>
        <p:txBody>
          <a:bodyPr/>
          <a:lstStyle/>
          <a:p>
            <a:r>
              <a:rPr lang="en-US">
                <a:solidFill>
                  <a:srgbClr val="CCBCB8"/>
                </a:solidFill>
              </a:rPr>
              <a:t>In vivo supported claims</a:t>
            </a:r>
            <a:endParaRPr lang="en-US" i="1">
              <a:solidFill>
                <a:srgbClr val="CCBCB8"/>
              </a:solidFill>
            </a:endParaRPr>
          </a:p>
        </p:txBody>
      </p:sp>
      <p:sp>
        <p:nvSpPr>
          <p:cNvPr id="6" name="Title 5">
            <a:extLst>
              <a:ext uri="{FF2B5EF4-FFF2-40B4-BE49-F238E27FC236}">
                <a16:creationId xmlns:a16="http://schemas.microsoft.com/office/drawing/2014/main" id="{0789E65C-770E-BA5D-9DB0-5D301CA55752}"/>
              </a:ext>
            </a:extLst>
          </p:cNvPr>
          <p:cNvSpPr>
            <a:spLocks noGrp="1"/>
          </p:cNvSpPr>
          <p:nvPr>
            <p:ph type="title"/>
          </p:nvPr>
        </p:nvSpPr>
        <p:spPr>
          <a:xfrm>
            <a:off x="302400" y="302400"/>
            <a:ext cx="11593031" cy="269223"/>
          </a:xfrm>
        </p:spPr>
        <p:txBody>
          <a:bodyPr/>
          <a:lstStyle/>
          <a:p>
            <a:r>
              <a:rPr lang="en-US">
                <a:solidFill>
                  <a:schemeClr val="bg1"/>
                </a:solidFill>
              </a:rPr>
              <a:t>2.5% SYN®-COLL CB is already proven effective on multiple signs of aging </a:t>
            </a:r>
          </a:p>
        </p:txBody>
      </p:sp>
      <p:pic>
        <p:nvPicPr>
          <p:cNvPr id="2" name="Picture Placeholder 16" descr="A person with her eyes closed&#10;&#10;Description automatically generated">
            <a:extLst>
              <a:ext uri="{FF2B5EF4-FFF2-40B4-BE49-F238E27FC236}">
                <a16:creationId xmlns:a16="http://schemas.microsoft.com/office/drawing/2014/main" id="{1DD42E56-549C-09FE-3ECD-520344313B8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5578128" y="1462016"/>
            <a:ext cx="1621857" cy="1223066"/>
          </a:xfrm>
          <a:prstGeom prst="rect">
            <a:avLst/>
          </a:prstGeom>
        </p:spPr>
      </p:pic>
      <p:sp>
        <p:nvSpPr>
          <p:cNvPr id="15" name="TextBox 14">
            <a:extLst>
              <a:ext uri="{FF2B5EF4-FFF2-40B4-BE49-F238E27FC236}">
                <a16:creationId xmlns:a16="http://schemas.microsoft.com/office/drawing/2014/main" id="{A7F8AD6F-3BAA-F01B-B212-B26230BD875B}"/>
              </a:ext>
            </a:extLst>
          </p:cNvPr>
          <p:cNvSpPr txBox="1"/>
          <p:nvPr/>
        </p:nvSpPr>
        <p:spPr>
          <a:xfrm>
            <a:off x="4461924" y="1529714"/>
            <a:ext cx="1094520" cy="738664"/>
          </a:xfrm>
          <a:prstGeom prst="rect">
            <a:avLst/>
          </a:prstGeom>
          <a:solidFill>
            <a:srgbClr val="CCBCB8"/>
          </a:solidFill>
        </p:spPr>
        <p:txBody>
          <a:bodyPr wrap="square" rtlCol="0">
            <a:spAutoFit/>
          </a:bodyPr>
          <a:lstStyle/>
          <a:p>
            <a:pPr algn="ctr">
              <a:spcAft>
                <a:spcPts val="500"/>
              </a:spcAft>
              <a:defRPr/>
            </a:pPr>
            <a:r>
              <a:rPr kumimoji="0" lang="en-US" sz="1400" b="1" i="0" u="none" strike="noStrike" kern="1200" cap="none" spc="0" normalizeH="0" baseline="0" noProof="0">
                <a:ln>
                  <a:noFill/>
                </a:ln>
                <a:solidFill>
                  <a:srgbClr val="4D3C35"/>
                </a:solidFill>
                <a:effectLst/>
                <a:uLnTx/>
                <a:uFillTx/>
                <a:latin typeface="DM Sans"/>
              </a:rPr>
              <a:t>Middle aged </a:t>
            </a:r>
            <a:r>
              <a:rPr kumimoji="0" lang="en-US" sz="1400" b="0" i="1" u="none" strike="noStrike" kern="1200" cap="none" spc="0" normalizeH="0" baseline="0" noProof="0">
                <a:ln>
                  <a:noFill/>
                </a:ln>
                <a:solidFill>
                  <a:prstClr val="black"/>
                </a:solidFill>
                <a:effectLst/>
                <a:uLnTx/>
                <a:uFillTx/>
                <a:latin typeface="DM Sans"/>
              </a:rPr>
              <a:t>                40+ </a:t>
            </a:r>
            <a:r>
              <a:rPr kumimoji="0" lang="en-US" sz="1400" b="0" i="1" u="none" strike="noStrike" kern="1200" cap="none" spc="0" normalizeH="0" baseline="0" noProof="0" err="1">
                <a:ln>
                  <a:noFill/>
                </a:ln>
                <a:solidFill>
                  <a:prstClr val="black"/>
                </a:solidFill>
                <a:effectLst/>
                <a:uLnTx/>
                <a:uFillTx/>
                <a:latin typeface="DM Sans"/>
              </a:rPr>
              <a:t>y.o</a:t>
            </a:r>
            <a:r>
              <a:rPr kumimoji="0" lang="en-US" sz="1400" b="0" i="1" u="none" strike="noStrike" kern="1200" cap="none" spc="0" normalizeH="0" baseline="0" noProof="0">
                <a:ln>
                  <a:noFill/>
                </a:ln>
                <a:solidFill>
                  <a:prstClr val="black"/>
                </a:solidFill>
                <a:effectLst/>
                <a:uLnTx/>
                <a:uFillTx/>
                <a:latin typeface="DM Sans"/>
              </a:rPr>
              <a:t>.</a:t>
            </a:r>
          </a:p>
        </p:txBody>
      </p:sp>
    </p:spTree>
    <p:extLst>
      <p:ext uri="{BB962C8B-B14F-4D97-AF65-F5344CB8AC3E}">
        <p14:creationId xmlns:p14="http://schemas.microsoft.com/office/powerpoint/2010/main" val="2741382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1DDC61E8-EC65-6F82-38AA-CB74A9EF1E45}"/>
              </a:ext>
            </a:extLst>
          </p:cNvPr>
          <p:cNvSpPr/>
          <p:nvPr/>
        </p:nvSpPr>
        <p:spPr>
          <a:xfrm>
            <a:off x="10752897"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2" name="Rectangle 51">
            <a:extLst>
              <a:ext uri="{FF2B5EF4-FFF2-40B4-BE49-F238E27FC236}">
                <a16:creationId xmlns:a16="http://schemas.microsoft.com/office/drawing/2014/main" id="{50EDC8ED-9ADF-3165-6848-04FA3E010AE6}"/>
              </a:ext>
            </a:extLst>
          </p:cNvPr>
          <p:cNvSpPr/>
          <p:nvPr/>
        </p:nvSpPr>
        <p:spPr>
          <a:xfrm>
            <a:off x="6711243"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Rectangle 52">
            <a:extLst>
              <a:ext uri="{FF2B5EF4-FFF2-40B4-BE49-F238E27FC236}">
                <a16:creationId xmlns:a16="http://schemas.microsoft.com/office/drawing/2014/main" id="{C84CAD64-5C2F-1305-3023-0DF558FD8AEA}"/>
              </a:ext>
            </a:extLst>
          </p:cNvPr>
          <p:cNvSpPr/>
          <p:nvPr/>
        </p:nvSpPr>
        <p:spPr>
          <a:xfrm>
            <a:off x="2874028"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0" name="Rectangle 39">
            <a:extLst>
              <a:ext uri="{FF2B5EF4-FFF2-40B4-BE49-F238E27FC236}">
                <a16:creationId xmlns:a16="http://schemas.microsoft.com/office/drawing/2014/main" id="{CC1367EB-1FBE-0230-B2E3-B56475CDC74C}"/>
              </a:ext>
            </a:extLst>
          </p:cNvPr>
          <p:cNvSpPr/>
          <p:nvPr/>
        </p:nvSpPr>
        <p:spPr>
          <a:xfrm>
            <a:off x="302399" y="3052127"/>
            <a:ext cx="361664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rPr>
              <a:t>1% SYN®-COLL CB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+13%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Protect from UV-induced degradation</a:t>
            </a:r>
            <a:r>
              <a:rPr kumimoji="0" lang="en-US" sz="1600" b="1" i="0" u="none" strike="noStrike" kern="1200" cap="none" spc="0" normalizeH="0" baseline="0" noProof="0">
                <a:ln>
                  <a:noFill/>
                </a:ln>
                <a:solidFill>
                  <a:srgbClr val="4D3C35"/>
                </a:solidFill>
                <a:effectLst/>
                <a:uLnTx/>
                <a:uFillTx/>
                <a:latin typeface="DM Sans"/>
                <a:ea typeface="+mn-ea"/>
                <a:cs typeface="+mn-cs"/>
              </a:rPr>
              <a:t>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p:txBody>
      </p:sp>
      <p:sp>
        <p:nvSpPr>
          <p:cNvPr id="41" name="Rectangle 40">
            <a:extLst>
              <a:ext uri="{FF2B5EF4-FFF2-40B4-BE49-F238E27FC236}">
                <a16:creationId xmlns:a16="http://schemas.microsoft.com/office/drawing/2014/main" id="{B19BAA1A-E955-9306-19CA-9E983AFA1C9E}"/>
              </a:ext>
            </a:extLst>
          </p:cNvPr>
          <p:cNvSpPr/>
          <p:nvPr/>
        </p:nvSpPr>
        <p:spPr>
          <a:xfrm>
            <a:off x="4194295" y="3052127"/>
            <a:ext cx="3752454" cy="327161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2.5%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a:t>
            </a:r>
            <a:r>
              <a:rPr kumimoji="0" lang="en-GB" sz="1600" b="1" i="0" u="none" strike="noStrike" kern="1200" cap="none" spc="0" normalizeH="0" baseline="0" noProof="0">
                <a:ln>
                  <a:noFill/>
                </a:ln>
                <a:solidFill>
                  <a:srgbClr val="4D3C35"/>
                </a:solidFill>
                <a:effectLst/>
                <a:uLnTx/>
                <a:uFillTx/>
                <a:latin typeface="DM Sans" pitchFamily="2" charset="77"/>
                <a:ea typeface="+mn-ea"/>
                <a:cs typeface="+mn-cs"/>
              </a:rPr>
              <a:t>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+22%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a:t>
            </a:r>
            <a:r>
              <a:rPr kumimoji="0" lang="en-US" sz="1600" b="0" i="0" u="none" strike="noStrike" kern="1200" cap="none" spc="0" normalizeH="0" baseline="0" noProof="0" err="1">
                <a:ln>
                  <a:noFill/>
                </a:ln>
                <a:solidFill>
                  <a:srgbClr val="4D3C35"/>
                </a:solidFill>
                <a:effectLst/>
                <a:uLnTx/>
                <a:uFillTx/>
                <a:latin typeface="DM Sans" pitchFamily="2" charset="77"/>
                <a:ea typeface="+mn-ea"/>
                <a:cs typeface="+mn-cs"/>
              </a:rPr>
              <a:t>everses</a:t>
            </a: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 visible signs of </a:t>
            </a:r>
            <a:b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photo-aging</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a:t>
            </a:r>
            <a:r>
              <a:rPr kumimoji="0" lang="en-US" sz="1600" b="0" i="0" u="none" strike="noStrike" kern="1200" cap="none" spc="0" normalizeH="0" baseline="0" noProof="0" err="1">
                <a:ln>
                  <a:noFill/>
                </a:ln>
                <a:solidFill>
                  <a:srgbClr val="4D3C35"/>
                </a:solidFill>
                <a:effectLst/>
                <a:uLnTx/>
                <a:uFillTx/>
                <a:latin typeface="DM Sans" pitchFamily="2" charset="77"/>
                <a:ea typeface="+mn-ea"/>
                <a:cs typeface="+mn-cs"/>
              </a:rPr>
              <a:t>mooths</a:t>
            </a: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 skin &amp; visibly reduces wrinkles</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Sculpts face for more lifted look</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Refines skin appearance with less visible pores </a:t>
            </a:r>
          </a:p>
        </p:txBody>
      </p:sp>
      <p:sp>
        <p:nvSpPr>
          <p:cNvPr id="45" name="Rectangle 44">
            <a:extLst>
              <a:ext uri="{FF2B5EF4-FFF2-40B4-BE49-F238E27FC236}">
                <a16:creationId xmlns:a16="http://schemas.microsoft.com/office/drawing/2014/main" id="{0BF3ABF8-5FAD-C382-F64B-14B5E61CF673}"/>
              </a:ext>
            </a:extLst>
          </p:cNvPr>
          <p:cNvSpPr/>
          <p:nvPr/>
        </p:nvSpPr>
        <p:spPr>
          <a:xfrm>
            <a:off x="8222001" y="3059833"/>
            <a:ext cx="375245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+26%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endParaRPr>
          </a:p>
        </p:txBody>
      </p:sp>
      <p:cxnSp>
        <p:nvCxnSpPr>
          <p:cNvPr id="27" name="Straight Connector 26">
            <a:extLst>
              <a:ext uri="{FF2B5EF4-FFF2-40B4-BE49-F238E27FC236}">
                <a16:creationId xmlns:a16="http://schemas.microsoft.com/office/drawing/2014/main" id="{38FB77B9-BF48-2C27-8395-EE07A5AD382C}"/>
              </a:ext>
            </a:extLst>
          </p:cNvPr>
          <p:cNvCxnSpPr>
            <a:cxnSpLocks/>
          </p:cNvCxnSpPr>
          <p:nvPr/>
        </p:nvCxnSpPr>
        <p:spPr>
          <a:xfrm>
            <a:off x="4062244"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3FC4517-424F-66A2-783E-0B067508E01D}"/>
              </a:ext>
            </a:extLst>
          </p:cNvPr>
          <p:cNvCxnSpPr>
            <a:cxnSpLocks/>
          </p:cNvCxnSpPr>
          <p:nvPr/>
        </p:nvCxnSpPr>
        <p:spPr>
          <a:xfrm>
            <a:off x="8080330"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D2ED1C3-B49F-AAC0-D8F7-8939DF3E8EA0}"/>
              </a:ext>
            </a:extLst>
          </p:cNvPr>
          <p:cNvCxnSpPr>
            <a:cxnSpLocks/>
          </p:cNvCxnSpPr>
          <p:nvPr/>
        </p:nvCxnSpPr>
        <p:spPr>
          <a:xfrm>
            <a:off x="302399" y="2841937"/>
            <a:ext cx="1159303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D5B39124-44A5-8DED-9F45-4BF89B608B83}"/>
              </a:ext>
            </a:extLst>
          </p:cNvPr>
          <p:cNvSpPr>
            <a:spLocks noGrp="1"/>
          </p:cNvSpPr>
          <p:nvPr>
            <p:ph type="body" idx="25"/>
          </p:nvPr>
        </p:nvSpPr>
        <p:spPr>
          <a:xfrm>
            <a:off x="302400" y="670302"/>
            <a:ext cx="10398637" cy="288767"/>
          </a:xfrm>
        </p:spPr>
        <p:txBody>
          <a:bodyPr/>
          <a:lstStyle/>
          <a:p>
            <a:r>
              <a:rPr lang="en-US"/>
              <a:t>Addressing the needs of multiple skin types &amp; ages</a:t>
            </a:r>
            <a:endParaRPr lang="en-US" i="1">
              <a:solidFill>
                <a:srgbClr val="CCBCB8"/>
              </a:solidFill>
            </a:endParaRPr>
          </a:p>
        </p:txBody>
      </p:sp>
      <p:sp>
        <p:nvSpPr>
          <p:cNvPr id="6" name="Title 5">
            <a:extLst>
              <a:ext uri="{FF2B5EF4-FFF2-40B4-BE49-F238E27FC236}">
                <a16:creationId xmlns:a16="http://schemas.microsoft.com/office/drawing/2014/main" id="{0789E65C-770E-BA5D-9DB0-5D301CA55752}"/>
              </a:ext>
            </a:extLst>
          </p:cNvPr>
          <p:cNvSpPr>
            <a:spLocks noGrp="1"/>
          </p:cNvSpPr>
          <p:nvPr>
            <p:ph type="title"/>
          </p:nvPr>
        </p:nvSpPr>
        <p:spPr/>
        <p:txBody>
          <a:bodyPr/>
          <a:lstStyle/>
          <a:p>
            <a:r>
              <a:rPr lang="en-US">
                <a:solidFill>
                  <a:schemeClr val="bg1"/>
                </a:solidFill>
              </a:rPr>
              <a:t>SYN®-COLL CB  - Activate your Collagen for lifelong slow aging</a:t>
            </a:r>
          </a:p>
        </p:txBody>
      </p:sp>
      <p:sp>
        <p:nvSpPr>
          <p:cNvPr id="9" name="Slide Number Placeholder 5">
            <a:extLst>
              <a:ext uri="{FF2B5EF4-FFF2-40B4-BE49-F238E27FC236}">
                <a16:creationId xmlns:a16="http://schemas.microsoft.com/office/drawing/2014/main" id="{E9B95E81-5348-BFA1-783F-1FB71B119AE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2" name="Picture Placeholder 16" descr="A person with her eyes closed&#10;&#10;Description automatically generated">
            <a:extLst>
              <a:ext uri="{FF2B5EF4-FFF2-40B4-BE49-F238E27FC236}">
                <a16:creationId xmlns:a16="http://schemas.microsoft.com/office/drawing/2014/main" id="{1DD42E56-549C-09FE-3ECD-520344313B8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5578128" y="1462016"/>
            <a:ext cx="1621857" cy="1223066"/>
          </a:xfrm>
          <a:prstGeom prst="rect">
            <a:avLst/>
          </a:prstGeom>
        </p:spPr>
      </p:pic>
      <p:pic>
        <p:nvPicPr>
          <p:cNvPr id="3" name="Picture Placeholder 16">
            <a:extLst>
              <a:ext uri="{FF2B5EF4-FFF2-40B4-BE49-F238E27FC236}">
                <a16:creationId xmlns:a16="http://schemas.microsoft.com/office/drawing/2014/main" id="{842D7AB3-D1DD-3554-2DC3-8B04B37D1FF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9603708" y="1481258"/>
            <a:ext cx="1621856" cy="1223065"/>
          </a:xfrm>
          <a:prstGeom prst="rect">
            <a:avLst/>
          </a:prstGeom>
        </p:spPr>
      </p:pic>
      <p:pic>
        <p:nvPicPr>
          <p:cNvPr id="4" name="Picture Placeholder 14" descr="A person with her eyes closed&#10;&#10;Description automatically generated">
            <a:extLst>
              <a:ext uri="{FF2B5EF4-FFF2-40B4-BE49-F238E27FC236}">
                <a16:creationId xmlns:a16="http://schemas.microsoft.com/office/drawing/2014/main" id="{FAC0DAF3-BDC4-C842-87F6-990965E0D486}"/>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flipH="1">
            <a:off x="1720222" y="1440404"/>
            <a:ext cx="1661859" cy="1253232"/>
          </a:xfrm>
          <a:prstGeom prst="rect">
            <a:avLst/>
          </a:prstGeom>
        </p:spPr>
      </p:pic>
      <p:sp>
        <p:nvSpPr>
          <p:cNvPr id="5" name="TextBox 4">
            <a:extLst>
              <a:ext uri="{FF2B5EF4-FFF2-40B4-BE49-F238E27FC236}">
                <a16:creationId xmlns:a16="http://schemas.microsoft.com/office/drawing/2014/main" id="{404E4269-FE9F-A247-8663-3261A50AC38F}"/>
              </a:ext>
            </a:extLst>
          </p:cNvPr>
          <p:cNvSpPr txBox="1"/>
          <p:nvPr/>
        </p:nvSpPr>
        <p:spPr>
          <a:xfrm>
            <a:off x="613316" y="1529714"/>
            <a:ext cx="1071202" cy="80278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Young skin </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0" i="1" u="none" strike="noStrike" kern="1200" cap="none" spc="0" normalizeH="0" baseline="0" noProof="0">
                <a:ln>
                  <a:noFill/>
                </a:ln>
                <a:solidFill>
                  <a:prstClr val="black"/>
                </a:solidFill>
                <a:effectLst/>
                <a:uLnTx/>
                <a:uFillTx/>
                <a:latin typeface="DM Sans"/>
                <a:ea typeface="+mn-ea"/>
                <a:cs typeface="+mn-cs"/>
              </a:rPr>
              <a:t>30+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5" name="TextBox 14">
            <a:extLst>
              <a:ext uri="{FF2B5EF4-FFF2-40B4-BE49-F238E27FC236}">
                <a16:creationId xmlns:a16="http://schemas.microsoft.com/office/drawing/2014/main" id="{A7F8AD6F-3BAA-F01B-B212-B26230BD875B}"/>
              </a:ext>
            </a:extLst>
          </p:cNvPr>
          <p:cNvSpPr txBox="1"/>
          <p:nvPr/>
        </p:nvSpPr>
        <p:spPr>
          <a:xfrm>
            <a:off x="4461924" y="1529714"/>
            <a:ext cx="1094520"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Middle aged </a:t>
            </a:r>
            <a:r>
              <a:rPr kumimoji="0" lang="en-US" sz="1400" b="0" i="1" u="none" strike="noStrike" kern="1200" cap="none" spc="0" normalizeH="0" baseline="0" noProof="0">
                <a:ln>
                  <a:noFill/>
                </a:ln>
                <a:solidFill>
                  <a:prstClr val="black"/>
                </a:solidFill>
                <a:effectLst/>
                <a:uLnTx/>
                <a:uFillTx/>
                <a:latin typeface="DM Sans"/>
                <a:ea typeface="+mn-ea"/>
                <a:cs typeface="+mn-cs"/>
              </a:rPr>
              <a:t>                40+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6" name="TextBox 15">
            <a:extLst>
              <a:ext uri="{FF2B5EF4-FFF2-40B4-BE49-F238E27FC236}">
                <a16:creationId xmlns:a16="http://schemas.microsoft.com/office/drawing/2014/main" id="{B3EBEA79-97AF-6DF8-F411-0AE3CE64F28B}"/>
              </a:ext>
            </a:extLst>
          </p:cNvPr>
          <p:cNvSpPr txBox="1"/>
          <p:nvPr/>
        </p:nvSpPr>
        <p:spPr>
          <a:xfrm>
            <a:off x="8613817" y="1529714"/>
            <a:ext cx="945288"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Mature skin  </a:t>
            </a:r>
            <a:r>
              <a:rPr kumimoji="0" lang="en-US" sz="1400" b="0" i="1" u="none" strike="noStrike" kern="1200" cap="none" spc="0" normalizeH="0" baseline="0" noProof="0">
                <a:ln>
                  <a:noFill/>
                </a:ln>
                <a:solidFill>
                  <a:prstClr val="black"/>
                </a:solidFill>
                <a:effectLst/>
                <a:uLnTx/>
                <a:uFillTx/>
                <a:latin typeface="DM Sans"/>
                <a:ea typeface="+mn-ea"/>
                <a:cs typeface="+mn-cs"/>
              </a:rPr>
              <a:t>60+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pic>
        <p:nvPicPr>
          <p:cNvPr id="37" name="Graphic 36">
            <a:extLst>
              <a:ext uri="{FF2B5EF4-FFF2-40B4-BE49-F238E27FC236}">
                <a16:creationId xmlns:a16="http://schemas.microsoft.com/office/drawing/2014/main" id="{CC21856C-A4EB-A8B7-BFC3-73FB87EBF13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698245" y="150485"/>
            <a:ext cx="742410" cy="742410"/>
          </a:xfrm>
          <a:prstGeom prst="rect">
            <a:avLst/>
          </a:prstGeom>
        </p:spPr>
      </p:pic>
      <p:sp>
        <p:nvSpPr>
          <p:cNvPr id="8" name="TextBox 7">
            <a:extLst>
              <a:ext uri="{FF2B5EF4-FFF2-40B4-BE49-F238E27FC236}">
                <a16:creationId xmlns:a16="http://schemas.microsoft.com/office/drawing/2014/main" id="{74D64090-A9BA-EB22-1CF2-EC8CE992AB4F}"/>
              </a:ext>
            </a:extLst>
          </p:cNvPr>
          <p:cNvSpPr txBox="1"/>
          <p:nvPr/>
        </p:nvSpPr>
        <p:spPr>
          <a:xfrm>
            <a:off x="290615" y="2387984"/>
            <a:ext cx="1199367"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PREVENT</a:t>
            </a:r>
          </a:p>
        </p:txBody>
      </p:sp>
      <p:sp>
        <p:nvSpPr>
          <p:cNvPr id="11" name="TextBox 10">
            <a:extLst>
              <a:ext uri="{FF2B5EF4-FFF2-40B4-BE49-F238E27FC236}">
                <a16:creationId xmlns:a16="http://schemas.microsoft.com/office/drawing/2014/main" id="{489EF054-0955-FAA2-35E0-6A3C8A6D7ED9}"/>
              </a:ext>
            </a:extLst>
          </p:cNvPr>
          <p:cNvSpPr txBox="1"/>
          <p:nvPr/>
        </p:nvSpPr>
        <p:spPr>
          <a:xfrm>
            <a:off x="4165720" y="2387984"/>
            <a:ext cx="1037463"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REVERT</a:t>
            </a:r>
          </a:p>
        </p:txBody>
      </p:sp>
      <p:sp>
        <p:nvSpPr>
          <p:cNvPr id="12" name="TextBox 11">
            <a:extLst>
              <a:ext uri="{FF2B5EF4-FFF2-40B4-BE49-F238E27FC236}">
                <a16:creationId xmlns:a16="http://schemas.microsoft.com/office/drawing/2014/main" id="{6D2FD18B-AEA8-BF6E-49EE-A2057F46DE8D}"/>
              </a:ext>
            </a:extLst>
          </p:cNvPr>
          <p:cNvSpPr txBox="1"/>
          <p:nvPr/>
        </p:nvSpPr>
        <p:spPr>
          <a:xfrm>
            <a:off x="8183805" y="2387984"/>
            <a:ext cx="1194558"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RESTORE</a:t>
            </a:r>
          </a:p>
        </p:txBody>
      </p:sp>
      <p:sp>
        <p:nvSpPr>
          <p:cNvPr id="13" name="Text Placeholder 7">
            <a:extLst>
              <a:ext uri="{FF2B5EF4-FFF2-40B4-BE49-F238E27FC236}">
                <a16:creationId xmlns:a16="http://schemas.microsoft.com/office/drawing/2014/main" id="{8D5E4C80-4860-FD4B-AAC9-3944FB94B47F}"/>
              </a:ext>
            </a:extLst>
          </p:cNvPr>
          <p:cNvSpPr txBox="1">
            <a:spLocks/>
          </p:cNvSpPr>
          <p:nvPr/>
        </p:nvSpPr>
        <p:spPr>
          <a:xfrm>
            <a:off x="4194296" y="6404921"/>
            <a:ext cx="3752454" cy="154946"/>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bg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a:ln>
                  <a:noFill/>
                </a:ln>
                <a:solidFill>
                  <a:prstClr val="white"/>
                </a:solidFill>
                <a:effectLst/>
                <a:uLnTx/>
                <a:uFillTx/>
                <a:latin typeface="DM Sans" pitchFamily="2" charset="77"/>
                <a:ea typeface="+mn-ea"/>
                <a:cs typeface="+mn-cs"/>
              </a:rPr>
              <a:t>IN VIVO SUPPORTED CLAIMS</a:t>
            </a:r>
          </a:p>
        </p:txBody>
      </p:sp>
    </p:spTree>
    <p:extLst>
      <p:ext uri="{BB962C8B-B14F-4D97-AF65-F5344CB8AC3E}">
        <p14:creationId xmlns:p14="http://schemas.microsoft.com/office/powerpoint/2010/main" val="36843038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pic>
        <p:nvPicPr>
          <p:cNvPr id="14" name="Picture Placeholder 16" descr="A person with her eyes closed&#10;&#10;Description automatically generated">
            <a:extLst>
              <a:ext uri="{FF2B5EF4-FFF2-40B4-BE49-F238E27FC236}">
                <a16:creationId xmlns:a16="http://schemas.microsoft.com/office/drawing/2014/main" id="{53643155-D918-9C77-DEB7-1948A5A1777E}"/>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flipH="1">
            <a:off x="4095935" y="1260000"/>
            <a:ext cx="3960000" cy="4668837"/>
          </a:xfrm>
          <a:prstGeom prst="rect">
            <a:avLst/>
          </a:prstGeom>
        </p:spPr>
      </p:pic>
      <p:pic>
        <p:nvPicPr>
          <p:cNvPr id="2" name="Picture Placeholder 16">
            <a:extLst>
              <a:ext uri="{FF2B5EF4-FFF2-40B4-BE49-F238E27FC236}">
                <a16:creationId xmlns:a16="http://schemas.microsoft.com/office/drawing/2014/main" id="{4A3C4037-FD62-9A18-E85B-92E61D4BD7B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8232000" y="1260000"/>
            <a:ext cx="3960000" cy="4668837"/>
          </a:xfrm>
          <a:prstGeom prst="rect">
            <a:avLst/>
          </a:prstGeom>
        </p:spPr>
      </p:pic>
      <p:pic>
        <p:nvPicPr>
          <p:cNvPr id="3" name="Picture Placeholder 14" descr="A person with her eyes closed&#10;&#10;Description automatically generated">
            <a:extLst>
              <a:ext uri="{FF2B5EF4-FFF2-40B4-BE49-F238E27FC236}">
                <a16:creationId xmlns:a16="http://schemas.microsoft.com/office/drawing/2014/main" id="{E1031DDC-B0D1-1FBF-531C-FADCC5DC574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0" y="1260000"/>
            <a:ext cx="3959999" cy="4667250"/>
          </a:xfrm>
          <a:prstGeom prst="rect">
            <a:avLst/>
          </a:prstGeom>
        </p:spPr>
      </p:pic>
      <p:sp>
        <p:nvSpPr>
          <p:cNvPr id="4" name="Slide Number Placeholder 3">
            <a:extLst>
              <a:ext uri="{FF2B5EF4-FFF2-40B4-BE49-F238E27FC236}">
                <a16:creationId xmlns:a16="http://schemas.microsoft.com/office/drawing/2014/main" id="{3FB49CE4-6CD9-A524-2C8E-A37D942A3C8C}"/>
              </a:ext>
            </a:extLst>
          </p:cNvPr>
          <p:cNvSpPr>
            <a:spLocks noGrp="1"/>
          </p:cNvSpPr>
          <p:nvPr>
            <p:ph type="sldNum" sz="quarter" idx="10"/>
          </p:nvPr>
        </p:nvSpPr>
        <p:spPr/>
        <p:txBody>
          <a:bodyPr/>
          <a:lstStyle/>
          <a:p>
            <a:fld id="{5BA3E189-2F3A-42E5-B572-3520703B6186}" type="slidenum">
              <a:rPr lang="en-GB" smtClean="0"/>
              <a:pPr/>
              <a:t>28</a:t>
            </a:fld>
            <a:endParaRPr lang="en-GB"/>
          </a:p>
        </p:txBody>
      </p:sp>
      <p:sp>
        <p:nvSpPr>
          <p:cNvPr id="6" name="Title 5">
            <a:extLst>
              <a:ext uri="{FF2B5EF4-FFF2-40B4-BE49-F238E27FC236}">
                <a16:creationId xmlns:a16="http://schemas.microsoft.com/office/drawing/2014/main" id="{2E432B3D-F5D7-96C7-678F-6226A01B0C5B}"/>
              </a:ext>
            </a:extLst>
          </p:cNvPr>
          <p:cNvSpPr>
            <a:spLocks noGrp="1"/>
          </p:cNvSpPr>
          <p:nvPr>
            <p:ph type="title"/>
          </p:nvPr>
        </p:nvSpPr>
        <p:spPr/>
        <p:txBody>
          <a:bodyPr/>
          <a:lstStyle/>
          <a:p>
            <a:r>
              <a:rPr lang="en-US"/>
              <a:t>NEW dsm-firmenich </a:t>
            </a:r>
            <a:r>
              <a:rPr lang="en-US" i="1"/>
              <a:t>in vivo </a:t>
            </a:r>
            <a:r>
              <a:rPr lang="en-US"/>
              <a:t>data expand the proposition</a:t>
            </a:r>
          </a:p>
        </p:txBody>
      </p:sp>
      <p:sp>
        <p:nvSpPr>
          <p:cNvPr id="9" name="Text Placeholder 8">
            <a:extLst>
              <a:ext uri="{FF2B5EF4-FFF2-40B4-BE49-F238E27FC236}">
                <a16:creationId xmlns:a16="http://schemas.microsoft.com/office/drawing/2014/main" id="{8EDF59B6-82E6-1371-1D90-9C6E534D8208}"/>
              </a:ext>
            </a:extLst>
          </p:cNvPr>
          <p:cNvSpPr>
            <a:spLocks noGrp="1"/>
          </p:cNvSpPr>
          <p:nvPr>
            <p:ph type="body" idx="25"/>
          </p:nvPr>
        </p:nvSpPr>
        <p:spPr/>
        <p:txBody>
          <a:bodyPr/>
          <a:lstStyle/>
          <a:p>
            <a:r>
              <a:rPr lang="en-US"/>
              <a:t>Across multiple age groups</a:t>
            </a:r>
          </a:p>
        </p:txBody>
      </p:sp>
      <p:sp>
        <p:nvSpPr>
          <p:cNvPr id="21" name="Oval 20">
            <a:extLst>
              <a:ext uri="{FF2B5EF4-FFF2-40B4-BE49-F238E27FC236}">
                <a16:creationId xmlns:a16="http://schemas.microsoft.com/office/drawing/2014/main" id="{445F8730-F780-7A4C-ADD0-0A32068DC2A4}"/>
              </a:ext>
            </a:extLst>
          </p:cNvPr>
          <p:cNvSpPr/>
          <p:nvPr/>
        </p:nvSpPr>
        <p:spPr>
          <a:xfrm flipH="1">
            <a:off x="9690492" y="-906636"/>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4CB44B6-6999-44A8-A289-38FF49D1CFA1}"/>
              </a:ext>
            </a:extLst>
          </p:cNvPr>
          <p:cNvSpPr txBox="1"/>
          <p:nvPr/>
        </p:nvSpPr>
        <p:spPr>
          <a:xfrm>
            <a:off x="0" y="1327155"/>
            <a:ext cx="2604303" cy="307777"/>
          </a:xfrm>
          <a:prstGeom prst="rect">
            <a:avLst/>
          </a:prstGeom>
          <a:solidFill>
            <a:srgbClr val="CCBCB8"/>
          </a:solidFill>
        </p:spPr>
        <p:txBody>
          <a:bodyPr wrap="square" rtlCol="0">
            <a:spAutoFit/>
          </a:bodyPr>
          <a:lstStyle/>
          <a:p>
            <a:pPr lvl="0">
              <a:defRPr/>
            </a:pPr>
            <a:r>
              <a:rPr lang="en-US" sz="1400">
                <a:solidFill>
                  <a:prstClr val="black"/>
                </a:solidFill>
              </a:rPr>
              <a:t>Young: avg 30 </a:t>
            </a:r>
            <a:r>
              <a:rPr lang="en-US" sz="1400" err="1">
                <a:solidFill>
                  <a:prstClr val="black"/>
                </a:solidFill>
              </a:rPr>
              <a:t>y.o</a:t>
            </a:r>
            <a:r>
              <a:rPr lang="en-US" sz="1400">
                <a:solidFill>
                  <a:prstClr val="black"/>
                </a:solidFill>
              </a:rPr>
              <a:t>. </a:t>
            </a:r>
          </a:p>
        </p:txBody>
      </p:sp>
      <p:sp>
        <p:nvSpPr>
          <p:cNvPr id="10" name="TextBox 9">
            <a:extLst>
              <a:ext uri="{FF2B5EF4-FFF2-40B4-BE49-F238E27FC236}">
                <a16:creationId xmlns:a16="http://schemas.microsoft.com/office/drawing/2014/main" id="{DEB8E33A-5C9F-2359-6EA0-07071BE1C0D2}"/>
              </a:ext>
            </a:extLst>
          </p:cNvPr>
          <p:cNvSpPr txBox="1"/>
          <p:nvPr/>
        </p:nvSpPr>
        <p:spPr>
          <a:xfrm>
            <a:off x="4111080" y="1327154"/>
            <a:ext cx="2602236" cy="307778"/>
          </a:xfrm>
          <a:prstGeom prst="rect">
            <a:avLst/>
          </a:prstGeom>
          <a:solidFill>
            <a:srgbClr val="CCBCB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Middle </a:t>
            </a:r>
            <a:r>
              <a:rPr lang="en-US" sz="1400">
                <a:solidFill>
                  <a:prstClr val="black"/>
                </a:solidFill>
                <a:latin typeface="DM Sans"/>
              </a:rPr>
              <a:t>aged: a</a:t>
            </a:r>
            <a:r>
              <a:rPr kumimoji="0" lang="en-US" sz="1400" b="0" i="0" u="none" strike="noStrike" kern="1200" cap="none" spc="0" normalizeH="0" baseline="0" noProof="0">
                <a:ln>
                  <a:noFill/>
                </a:ln>
                <a:solidFill>
                  <a:prstClr val="black"/>
                </a:solidFill>
                <a:effectLst/>
                <a:uLnTx/>
                <a:uFillTx/>
                <a:latin typeface="DM Sans"/>
                <a:ea typeface="+mn-ea"/>
                <a:cs typeface="+mn-cs"/>
              </a:rPr>
              <a:t>vg 40 </a:t>
            </a:r>
            <a:r>
              <a:rPr kumimoji="0" lang="en-US" sz="1400" b="0" i="0" u="none" strike="noStrike" kern="1200" cap="none" spc="0" normalizeH="0" baseline="0" noProof="0" err="1">
                <a:ln>
                  <a:noFill/>
                </a:ln>
                <a:solidFill>
                  <a:prstClr val="black"/>
                </a:solidFill>
                <a:effectLst/>
                <a:uLnTx/>
                <a:uFillTx/>
                <a:latin typeface="DM Sans"/>
                <a:ea typeface="+mn-ea"/>
                <a:cs typeface="+mn-cs"/>
              </a:rPr>
              <a:t>y.o</a:t>
            </a:r>
            <a:r>
              <a:rPr kumimoji="0" lang="en-US" sz="1400" b="0" i="0" u="none" strike="noStrike" kern="1200" cap="none" spc="0" normalizeH="0" baseline="0" noProof="0">
                <a:ln>
                  <a:noFill/>
                </a:ln>
                <a:solidFill>
                  <a:prstClr val="black"/>
                </a:solidFill>
                <a:effectLst/>
                <a:uLnTx/>
                <a:uFillTx/>
                <a:latin typeface="DM Sans"/>
                <a:ea typeface="+mn-ea"/>
                <a:cs typeface="+mn-cs"/>
              </a:rPr>
              <a:t>. </a:t>
            </a:r>
          </a:p>
        </p:txBody>
      </p:sp>
      <p:sp>
        <p:nvSpPr>
          <p:cNvPr id="11" name="TextBox 10">
            <a:extLst>
              <a:ext uri="{FF2B5EF4-FFF2-40B4-BE49-F238E27FC236}">
                <a16:creationId xmlns:a16="http://schemas.microsoft.com/office/drawing/2014/main" id="{46829E4C-F402-02E0-1267-4022247D4280}"/>
              </a:ext>
            </a:extLst>
          </p:cNvPr>
          <p:cNvSpPr txBox="1"/>
          <p:nvPr/>
        </p:nvSpPr>
        <p:spPr>
          <a:xfrm>
            <a:off x="8231999" y="1327154"/>
            <a:ext cx="2590329" cy="307778"/>
          </a:xfrm>
          <a:prstGeom prst="rect">
            <a:avLst/>
          </a:prstGeom>
          <a:solidFill>
            <a:srgbClr val="CCBCB8"/>
          </a:solidFill>
        </p:spPr>
        <p:txBody>
          <a:bodyPr wrap="square" rtlCol="0">
            <a:spAutoFit/>
          </a:bodyPr>
          <a:lstStyle/>
          <a:p>
            <a:pPr lvl="0">
              <a:defRPr/>
            </a:pPr>
            <a:r>
              <a:rPr lang="en-US" sz="1400">
                <a:solidFill>
                  <a:prstClr val="black"/>
                </a:solidFill>
              </a:rPr>
              <a:t>Mature skin: avg 60 </a:t>
            </a:r>
            <a:r>
              <a:rPr lang="en-US" sz="1400" err="1">
                <a:solidFill>
                  <a:prstClr val="black"/>
                </a:solidFill>
              </a:rPr>
              <a:t>y.o</a:t>
            </a:r>
            <a:r>
              <a:rPr lang="en-US" sz="1400">
                <a:solidFill>
                  <a:prstClr val="black"/>
                </a:solidFill>
              </a:rPr>
              <a:t>. </a:t>
            </a:r>
          </a:p>
        </p:txBody>
      </p:sp>
      <p:sp>
        <p:nvSpPr>
          <p:cNvPr id="20" name="Oval 19">
            <a:extLst>
              <a:ext uri="{FF2B5EF4-FFF2-40B4-BE49-F238E27FC236}">
                <a16:creationId xmlns:a16="http://schemas.microsoft.com/office/drawing/2014/main" id="{B3B0264F-5E74-E7F7-967D-C9FA89192A8F}"/>
              </a:ext>
            </a:extLst>
          </p:cNvPr>
          <p:cNvSpPr/>
          <p:nvPr/>
        </p:nvSpPr>
        <p:spPr>
          <a:xfrm flipH="1">
            <a:off x="4613787" y="5610442"/>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14DB452-297C-1781-126A-335D20335343}"/>
              </a:ext>
            </a:extLst>
          </p:cNvPr>
          <p:cNvSpPr>
            <a:spLocks noChangeAspect="1"/>
          </p:cNvSpPr>
          <p:nvPr/>
        </p:nvSpPr>
        <p:spPr>
          <a:xfrm flipH="1">
            <a:off x="3576723" y="4944442"/>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560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00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2000"/>
                                        <p:tgtEl>
                                          <p:spTgt spid="11"/>
                                        </p:tgtEl>
                                      </p:cBhvr>
                                    </p:animEffect>
                                  </p:childTnLst>
                                </p:cTn>
                              </p:par>
                              <p:par>
                                <p:cTn id="14" presetID="22" presetClass="entr" presetSubtype="8"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sm mood film_1">
            <a:hlinkClick r:id="" action="ppaction://media"/>
            <a:extLst>
              <a:ext uri="{FF2B5EF4-FFF2-40B4-BE49-F238E27FC236}">
                <a16:creationId xmlns:a16="http://schemas.microsoft.com/office/drawing/2014/main" id="{145286FC-540E-F1A3-AB3D-AB2CAAB0F77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5520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51FC9171-A975-8743-E290-40845C99954E}"/>
              </a:ext>
            </a:extLst>
          </p:cNvPr>
          <p:cNvGrpSpPr/>
          <p:nvPr/>
        </p:nvGrpSpPr>
        <p:grpSpPr>
          <a:xfrm>
            <a:off x="7547694" y="89208"/>
            <a:ext cx="3286568" cy="1066301"/>
            <a:chOff x="7547694" y="0"/>
            <a:chExt cx="3286568" cy="1066301"/>
          </a:xfrm>
        </p:grpSpPr>
        <p:pic>
          <p:nvPicPr>
            <p:cNvPr id="7" name="Picture Placeholder 16" descr="A person with her eyes closed&#10;&#10;Description automatically generated">
              <a:extLst>
                <a:ext uri="{FF2B5EF4-FFF2-40B4-BE49-F238E27FC236}">
                  <a16:creationId xmlns:a16="http://schemas.microsoft.com/office/drawing/2014/main" id="{2838B563-29A4-E565-D463-A87BD00698B9}"/>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flipH="1">
              <a:off x="8651826" y="1"/>
              <a:ext cx="1067488" cy="1066300"/>
            </a:xfrm>
            <a:prstGeom prst="rect">
              <a:avLst/>
            </a:prstGeom>
          </p:spPr>
        </p:pic>
        <p:pic>
          <p:nvPicPr>
            <p:cNvPr id="9" name="Picture Placeholder 16">
              <a:extLst>
                <a:ext uri="{FF2B5EF4-FFF2-40B4-BE49-F238E27FC236}">
                  <a16:creationId xmlns:a16="http://schemas.microsoft.com/office/drawing/2014/main" id="{2F1F4A8D-E766-3352-C0E1-7982FD1BDED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9766774" y="0"/>
              <a:ext cx="1067488" cy="1066301"/>
            </a:xfrm>
            <a:prstGeom prst="rect">
              <a:avLst/>
            </a:prstGeom>
          </p:spPr>
        </p:pic>
        <p:pic>
          <p:nvPicPr>
            <p:cNvPr id="12" name="Picture Placeholder 14" descr="A person with her eyes closed&#10;&#10;Description automatically generated">
              <a:extLst>
                <a:ext uri="{FF2B5EF4-FFF2-40B4-BE49-F238E27FC236}">
                  <a16:creationId xmlns:a16="http://schemas.microsoft.com/office/drawing/2014/main" id="{CDCA05BF-534B-92E6-70D4-057CC0BFA21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7547694" y="1"/>
              <a:ext cx="1067488" cy="1066300"/>
            </a:xfrm>
            <a:prstGeom prst="rect">
              <a:avLst/>
            </a:prstGeom>
          </p:spPr>
        </p:pic>
      </p:grpSp>
      <p:sp>
        <p:nvSpPr>
          <p:cNvPr id="5" name="Title 4">
            <a:extLst>
              <a:ext uri="{FF2B5EF4-FFF2-40B4-BE49-F238E27FC236}">
                <a16:creationId xmlns:a16="http://schemas.microsoft.com/office/drawing/2014/main" id="{99B87957-F65B-9B45-B560-03AB6697CBC2}"/>
              </a:ext>
            </a:extLst>
          </p:cNvPr>
          <p:cNvSpPr>
            <a:spLocks noGrp="1"/>
          </p:cNvSpPr>
          <p:nvPr>
            <p:ph type="title"/>
          </p:nvPr>
        </p:nvSpPr>
        <p:spPr/>
        <p:txBody>
          <a:bodyPr/>
          <a:lstStyle/>
          <a:p>
            <a:r>
              <a:rPr lang="en-US"/>
              <a:t>NEW</a:t>
            </a:r>
            <a:r>
              <a:rPr lang="en-US" i="1"/>
              <a:t> in vivo </a:t>
            </a:r>
            <a:r>
              <a:rPr lang="en-US"/>
              <a:t>study design</a:t>
            </a:r>
          </a:p>
        </p:txBody>
      </p:sp>
      <p:grpSp>
        <p:nvGrpSpPr>
          <p:cNvPr id="47" name="Group 46">
            <a:extLst>
              <a:ext uri="{FF2B5EF4-FFF2-40B4-BE49-F238E27FC236}">
                <a16:creationId xmlns:a16="http://schemas.microsoft.com/office/drawing/2014/main" id="{92B3735D-C77C-6B39-1A4F-9F234911CD5A}"/>
              </a:ext>
            </a:extLst>
          </p:cNvPr>
          <p:cNvGrpSpPr/>
          <p:nvPr/>
        </p:nvGrpSpPr>
        <p:grpSpPr>
          <a:xfrm>
            <a:off x="11052686" y="244448"/>
            <a:ext cx="836913" cy="303213"/>
            <a:chOff x="6792289" y="584837"/>
            <a:chExt cx="836913" cy="303213"/>
          </a:xfrm>
        </p:grpSpPr>
        <p:grpSp>
          <p:nvGrpSpPr>
            <p:cNvPr id="46" name="Group 45">
              <a:extLst>
                <a:ext uri="{FF2B5EF4-FFF2-40B4-BE49-F238E27FC236}">
                  <a16:creationId xmlns:a16="http://schemas.microsoft.com/office/drawing/2014/main" id="{2448ECAB-95C5-92B2-2A1C-91BA289CCF3B}"/>
                </a:ext>
              </a:extLst>
            </p:cNvPr>
            <p:cNvGrpSpPr/>
            <p:nvPr/>
          </p:nvGrpSpPr>
          <p:grpSpPr>
            <a:xfrm>
              <a:off x="6792289" y="584837"/>
              <a:ext cx="836913" cy="303213"/>
              <a:chOff x="6792289" y="584837"/>
              <a:chExt cx="836913" cy="303213"/>
            </a:xfrm>
          </p:grpSpPr>
          <p:sp>
            <p:nvSpPr>
              <p:cNvPr id="44" name="Freeform 43">
                <a:extLst>
                  <a:ext uri="{FF2B5EF4-FFF2-40B4-BE49-F238E27FC236}">
                    <a16:creationId xmlns:a16="http://schemas.microsoft.com/office/drawing/2014/main" id="{3CE26F4B-F885-F536-77D9-C9807391E69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42">
                <a:extLst>
                  <a:ext uri="{FF2B5EF4-FFF2-40B4-BE49-F238E27FC236}">
                    <a16:creationId xmlns:a16="http://schemas.microsoft.com/office/drawing/2014/main" id="{D0D81024-0131-AD5B-0E51-EDA4EAE0AD68}"/>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5" name="Group 44">
              <a:extLst>
                <a:ext uri="{FF2B5EF4-FFF2-40B4-BE49-F238E27FC236}">
                  <a16:creationId xmlns:a16="http://schemas.microsoft.com/office/drawing/2014/main" id="{1B459EAA-EE04-174F-DEF1-3AACBF11251D}"/>
                </a:ext>
              </a:extLst>
            </p:cNvPr>
            <p:cNvGrpSpPr/>
            <p:nvPr/>
          </p:nvGrpSpPr>
          <p:grpSpPr>
            <a:xfrm>
              <a:off x="6866467" y="597144"/>
              <a:ext cx="611599" cy="282401"/>
              <a:chOff x="6866467" y="597144"/>
              <a:chExt cx="611599" cy="282401"/>
            </a:xfrm>
          </p:grpSpPr>
          <p:sp>
            <p:nvSpPr>
              <p:cNvPr id="25" name="Rectangle 24">
                <a:extLst>
                  <a:ext uri="{FF2B5EF4-FFF2-40B4-BE49-F238E27FC236}">
                    <a16:creationId xmlns:a16="http://schemas.microsoft.com/office/drawing/2014/main" id="{333DCAC8-2CCD-80F2-9D7C-454B0342158F}"/>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26" name="Rectangle 25">
                <a:extLst>
                  <a:ext uri="{FF2B5EF4-FFF2-40B4-BE49-F238E27FC236}">
                    <a16:creationId xmlns:a16="http://schemas.microsoft.com/office/drawing/2014/main" id="{332B9E52-1EE2-6347-C045-4455667F2CA6}"/>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8" name="TextBox 7">
            <a:extLst>
              <a:ext uri="{FF2B5EF4-FFF2-40B4-BE49-F238E27FC236}">
                <a16:creationId xmlns:a16="http://schemas.microsoft.com/office/drawing/2014/main" id="{3A6AF56B-107C-9CD9-BD27-3E0E7E94C90F}"/>
              </a:ext>
            </a:extLst>
          </p:cNvPr>
          <p:cNvSpPr txBox="1"/>
          <p:nvPr/>
        </p:nvSpPr>
        <p:spPr>
          <a:xfrm>
            <a:off x="1444223" y="5199787"/>
            <a:ext cx="878446" cy="323165"/>
          </a:xfrm>
          <a:prstGeom prst="rect">
            <a:avLst/>
          </a:prstGeom>
          <a:noFill/>
        </p:spPr>
        <p:txBody>
          <a:bodyPr wrap="none" lIns="0" tIns="0" rIns="0" bIns="0" rtlCol="0">
            <a:spAutoFit/>
          </a:bodyPr>
          <a:lstStyle/>
          <a:p>
            <a:pPr algn="ctr">
              <a:spcAft>
                <a:spcPts val="500"/>
              </a:spcAft>
            </a:pPr>
            <a:r>
              <a:rPr lang="en-US" sz="1050"/>
              <a:t>DERMASCAN </a:t>
            </a:r>
            <a:br>
              <a:rPr lang="en-US" sz="1050"/>
            </a:br>
            <a:r>
              <a:rPr lang="en-US" sz="1050"/>
              <a:t>across groups</a:t>
            </a:r>
          </a:p>
        </p:txBody>
      </p:sp>
      <p:sp>
        <p:nvSpPr>
          <p:cNvPr id="2" name="TextBox 1">
            <a:extLst>
              <a:ext uri="{FF2B5EF4-FFF2-40B4-BE49-F238E27FC236}">
                <a16:creationId xmlns:a16="http://schemas.microsoft.com/office/drawing/2014/main" id="{F5A00AC3-F38C-22E4-A372-43D694E26DB1}"/>
              </a:ext>
            </a:extLst>
          </p:cNvPr>
          <p:cNvSpPr txBox="1"/>
          <p:nvPr/>
        </p:nvSpPr>
        <p:spPr>
          <a:xfrm>
            <a:off x="6057787" y="5199787"/>
            <a:ext cx="878446" cy="323165"/>
          </a:xfrm>
          <a:prstGeom prst="rect">
            <a:avLst/>
          </a:prstGeom>
          <a:noFill/>
        </p:spPr>
        <p:txBody>
          <a:bodyPr wrap="none" lIns="0" tIns="0" rIns="0" bIns="0" rtlCol="0">
            <a:spAutoFit/>
          </a:bodyPr>
          <a:lstStyle/>
          <a:p>
            <a:pPr algn="ctr">
              <a:spcAft>
                <a:spcPts val="500"/>
              </a:spcAft>
            </a:pPr>
            <a:r>
              <a:rPr lang="en-US" sz="1050"/>
              <a:t>DERMASCAN </a:t>
            </a:r>
            <a:br>
              <a:rPr lang="en-US" sz="1050"/>
            </a:br>
            <a:r>
              <a:rPr lang="en-US" sz="1050"/>
              <a:t>across groups</a:t>
            </a:r>
          </a:p>
        </p:txBody>
      </p:sp>
      <p:sp>
        <p:nvSpPr>
          <p:cNvPr id="3" name="TextBox 2">
            <a:extLst>
              <a:ext uri="{FF2B5EF4-FFF2-40B4-BE49-F238E27FC236}">
                <a16:creationId xmlns:a16="http://schemas.microsoft.com/office/drawing/2014/main" id="{BF7933F7-A7F5-9D8D-8FBC-360E06BB3EAE}"/>
              </a:ext>
            </a:extLst>
          </p:cNvPr>
          <p:cNvSpPr txBox="1"/>
          <p:nvPr/>
        </p:nvSpPr>
        <p:spPr>
          <a:xfrm>
            <a:off x="10810007" y="5199787"/>
            <a:ext cx="1180800" cy="323165"/>
          </a:xfrm>
          <a:prstGeom prst="rect">
            <a:avLst/>
          </a:prstGeom>
          <a:noFill/>
        </p:spPr>
        <p:txBody>
          <a:bodyPr wrap="square" lIns="0" tIns="0" rIns="0" bIns="0" rtlCol="0">
            <a:spAutoFit/>
          </a:bodyPr>
          <a:lstStyle/>
          <a:p>
            <a:pPr algn="ctr">
              <a:spcAft>
                <a:spcPts val="500"/>
              </a:spcAft>
            </a:pPr>
            <a:r>
              <a:rPr lang="en-US" sz="1050"/>
              <a:t>DERMASCAN </a:t>
            </a:r>
            <a:br>
              <a:rPr lang="en-US" sz="1050"/>
            </a:br>
            <a:r>
              <a:rPr lang="en-US" sz="1050"/>
              <a:t>across groups</a:t>
            </a:r>
          </a:p>
        </p:txBody>
      </p:sp>
      <p:sp>
        <p:nvSpPr>
          <p:cNvPr id="10" name="Slide Number Placeholder 1">
            <a:extLst>
              <a:ext uri="{FF2B5EF4-FFF2-40B4-BE49-F238E27FC236}">
                <a16:creationId xmlns:a16="http://schemas.microsoft.com/office/drawing/2014/main" id="{F77A3671-1687-40E8-9F19-C454C487BE4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 name="Rectangle 12">
            <a:extLst>
              <a:ext uri="{FF2B5EF4-FFF2-40B4-BE49-F238E27FC236}">
                <a16:creationId xmlns:a16="http://schemas.microsoft.com/office/drawing/2014/main" id="{8DC4596D-ED9D-D8B9-D70F-CF7D225EE91C}"/>
              </a:ext>
            </a:extLst>
          </p:cNvPr>
          <p:cNvSpPr/>
          <p:nvPr/>
        </p:nvSpPr>
        <p:spPr>
          <a:xfrm>
            <a:off x="6109420" y="1402240"/>
            <a:ext cx="5760000" cy="238583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3C78E2B-3FC2-D91A-FB18-0D765D2736FD}"/>
              </a:ext>
            </a:extLst>
          </p:cNvPr>
          <p:cNvSpPr/>
          <p:nvPr/>
        </p:nvSpPr>
        <p:spPr>
          <a:xfrm>
            <a:off x="231279" y="1402240"/>
            <a:ext cx="5760000" cy="238583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D95613D-54D3-65C3-7C4E-3003322EAC8B}"/>
              </a:ext>
            </a:extLst>
          </p:cNvPr>
          <p:cNvSpPr txBox="1"/>
          <p:nvPr/>
        </p:nvSpPr>
        <p:spPr>
          <a:xfrm>
            <a:off x="1605279" y="1462090"/>
            <a:ext cx="4335063" cy="1800493"/>
          </a:xfrm>
          <a:prstGeom prst="rect">
            <a:avLst/>
          </a:prstGeom>
          <a:noFill/>
        </p:spPr>
        <p:txBody>
          <a:bodyPr wrap="square" lIns="0" tIns="0" rIns="0" bIns="0" rtlCol="0">
            <a:spAutoFit/>
          </a:bodyPr>
          <a:lstStyle/>
          <a:p>
            <a:pPr>
              <a:spcAft>
                <a:spcPts val="500"/>
              </a:spcAft>
              <a:defRPr/>
            </a:pPr>
            <a:r>
              <a:rPr kumimoji="0" lang="en-US" sz="2200" b="1" i="0" strike="noStrike" kern="1200" cap="none" spc="0" normalizeH="0" baseline="0" noProof="0">
                <a:ln>
                  <a:noFill/>
                </a:ln>
                <a:solidFill>
                  <a:prstClr val="black"/>
                </a:solidFill>
                <a:effectLst/>
                <a:uLnTx/>
                <a:uFillTx/>
                <a:latin typeface="DM Sans"/>
              </a:rPr>
              <a:t>SYN®-COLL CB %</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rPr>
              <a:t>1% </a:t>
            </a:r>
            <a:r>
              <a:rPr lang="en-US" sz="1400">
                <a:solidFill>
                  <a:prstClr val="black"/>
                </a:solidFill>
                <a:latin typeface="DM Sans"/>
              </a:rPr>
              <a:t>applied</a:t>
            </a:r>
            <a:r>
              <a:rPr kumimoji="0" lang="en-US" sz="1400" i="0" u="none" strike="noStrike" kern="1200" cap="none" spc="0" normalizeH="0" baseline="0" noProof="0">
                <a:ln>
                  <a:noFill/>
                </a:ln>
                <a:solidFill>
                  <a:prstClr val="black"/>
                </a:solidFill>
                <a:effectLst/>
                <a:uLnTx/>
                <a:uFillTx/>
                <a:latin typeface="DM Sans"/>
              </a:rPr>
              <a:t> to young panel</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rPr>
              <a:t>2.5% </a:t>
            </a:r>
            <a:r>
              <a:rPr kumimoji="0" lang="en-US" sz="1400" i="0" u="none" strike="noStrike" kern="1200" cap="none" spc="0" normalizeH="0" baseline="0" noProof="0">
                <a:ln>
                  <a:noFill/>
                </a:ln>
                <a:solidFill>
                  <a:prstClr val="black"/>
                </a:solidFill>
                <a:effectLst/>
                <a:uLnTx/>
                <a:uFillTx/>
                <a:latin typeface="DM Sans"/>
              </a:rPr>
              <a:t>applied to</a:t>
            </a:r>
            <a:r>
              <a:rPr kumimoji="0" lang="en-US" sz="1400" b="1" i="0" u="none" strike="noStrike" kern="1200" cap="none" spc="0" normalizeH="0" baseline="0" noProof="0">
                <a:ln>
                  <a:noFill/>
                </a:ln>
                <a:solidFill>
                  <a:prstClr val="black"/>
                </a:solidFill>
                <a:effectLst/>
                <a:uLnTx/>
                <a:uFillTx/>
                <a:latin typeface="DM Sans"/>
              </a:rPr>
              <a:t> </a:t>
            </a:r>
            <a:r>
              <a:rPr kumimoji="0" lang="en-US" sz="1400" b="0" i="0" u="none" strike="noStrike" kern="1200" cap="none" spc="0" normalizeH="0" baseline="0" noProof="0">
                <a:ln>
                  <a:noFill/>
                </a:ln>
                <a:solidFill>
                  <a:prstClr val="black"/>
                </a:solidFill>
                <a:effectLst/>
                <a:uLnTx/>
                <a:uFillTx/>
                <a:latin typeface="DM Sans"/>
              </a:rPr>
              <a:t>middle aged panel</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rPr>
              <a:t>5% </a:t>
            </a:r>
            <a:r>
              <a:rPr kumimoji="0" lang="en-US" sz="1400" i="0" u="none" strike="noStrike" kern="1200" cap="none" spc="0" normalizeH="0" baseline="0" noProof="0">
                <a:ln>
                  <a:noFill/>
                </a:ln>
                <a:solidFill>
                  <a:prstClr val="black"/>
                </a:solidFill>
                <a:effectLst/>
                <a:uLnTx/>
                <a:uFillTx/>
                <a:latin typeface="DM Sans"/>
              </a:rPr>
              <a:t>mature skin panel</a:t>
            </a:r>
            <a:endParaRPr kumimoji="0" lang="en-US" sz="1400" b="0" i="0" u="none" strike="noStrike" kern="1200" cap="none" spc="0" normalizeH="0" baseline="0" noProof="0">
              <a:ln>
                <a:noFill/>
              </a:ln>
              <a:solidFill>
                <a:prstClr val="black"/>
              </a:solidFill>
              <a:effectLst/>
              <a:uLnTx/>
              <a:uFillTx/>
              <a:latin typeface="DM Sans"/>
            </a:endParaRPr>
          </a:p>
          <a:p>
            <a:pPr marL="0" marR="0" lvl="0" indent="0" algn="l" defTabSz="914400" rtl="0" eaLnBrk="1" fontAlgn="auto" latinLnBrk="0" hangingPunct="1">
              <a:lnSpc>
                <a:spcPct val="100000"/>
              </a:lnSpc>
              <a:spcBef>
                <a:spcPts val="1000"/>
              </a:spcBef>
              <a:spcAft>
                <a:spcPts val="5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rPr>
              <a:t>Application of formulation twice daily </a:t>
            </a:r>
            <a:br>
              <a:rPr kumimoji="0" lang="en-US" sz="1400" b="0" i="0" u="none" strike="noStrike" kern="1200" cap="none" spc="0" normalizeH="0" baseline="0" noProof="0">
                <a:ln>
                  <a:noFill/>
                </a:ln>
                <a:solidFill>
                  <a:prstClr val="black"/>
                </a:solidFill>
                <a:effectLst/>
                <a:uLnTx/>
                <a:uFillTx/>
                <a:latin typeface="DM Sans"/>
              </a:rPr>
            </a:br>
            <a:r>
              <a:rPr kumimoji="0" lang="en-US" sz="1400" b="0" i="0" u="none" strike="noStrike" kern="1200" cap="none" spc="0" normalizeH="0" baseline="0" noProof="0">
                <a:ln>
                  <a:noFill/>
                </a:ln>
                <a:solidFill>
                  <a:prstClr val="black"/>
                </a:solidFill>
                <a:effectLst/>
                <a:uLnTx/>
                <a:uFillTx/>
                <a:latin typeface="DM Sans"/>
              </a:rPr>
              <a:t>(morning and evening) full face &amp; neck</a:t>
            </a:r>
          </a:p>
        </p:txBody>
      </p:sp>
      <p:sp>
        <p:nvSpPr>
          <p:cNvPr id="11" name="TextBox 10">
            <a:extLst>
              <a:ext uri="{FF2B5EF4-FFF2-40B4-BE49-F238E27FC236}">
                <a16:creationId xmlns:a16="http://schemas.microsoft.com/office/drawing/2014/main" id="{A40C224B-6F70-5B9B-80C1-BE131FF66E9D}"/>
              </a:ext>
            </a:extLst>
          </p:cNvPr>
          <p:cNvSpPr txBox="1"/>
          <p:nvPr/>
        </p:nvSpPr>
        <p:spPr>
          <a:xfrm>
            <a:off x="7483419" y="1462090"/>
            <a:ext cx="4335062" cy="23314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200" b="1" i="0" strike="noStrike" kern="1200" cap="none" spc="0" normalizeH="0" baseline="0" noProof="0">
                <a:ln>
                  <a:noFill/>
                </a:ln>
                <a:solidFill>
                  <a:prstClr val="black"/>
                </a:solidFill>
                <a:effectLst/>
                <a:uLnTx/>
                <a:uFillTx/>
                <a:latin typeface="DM Sans"/>
              </a:rPr>
              <a:t>AGE GROUPS</a:t>
            </a:r>
          </a:p>
          <a:p>
            <a:pPr marL="180000" indent="-180000">
              <a:spcAft>
                <a:spcPts val="500"/>
              </a:spcAft>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DM Sans"/>
              </a:rPr>
              <a:t>Young panel, 25-35 </a:t>
            </a:r>
            <a:r>
              <a:rPr kumimoji="0" lang="en-US" sz="1400" b="0" i="0" u="none" strike="noStrike" kern="1200" cap="none" spc="0" normalizeH="0" baseline="0" noProof="0" err="1">
                <a:ln>
                  <a:noFill/>
                </a:ln>
                <a:solidFill>
                  <a:prstClr val="black"/>
                </a:solidFill>
                <a:effectLst/>
                <a:uLnTx/>
                <a:uFillTx/>
                <a:latin typeface="DM Sans"/>
              </a:rPr>
              <a:t>y.o</a:t>
            </a:r>
            <a:endParaRPr kumimoji="0" lang="en-US" sz="1400" b="0" i="0" u="none" strike="noStrike" kern="1200" cap="none" spc="0" normalizeH="0" baseline="0" noProof="0">
              <a:ln>
                <a:noFill/>
              </a:ln>
              <a:solidFill>
                <a:prstClr val="black"/>
              </a:solidFill>
              <a:effectLst/>
              <a:uLnTx/>
              <a:uFillTx/>
              <a:latin typeface="DM Sans"/>
            </a:endParaRPr>
          </a:p>
          <a:p>
            <a:pPr marL="180000" indent="-180000">
              <a:spcAft>
                <a:spcPts val="500"/>
              </a:spcAft>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DM Sans"/>
              </a:rPr>
              <a:t>Middle aged panel, 36-50 </a:t>
            </a:r>
            <a:r>
              <a:rPr kumimoji="0" lang="en-US" sz="1400" b="0" i="0" u="none" strike="noStrike" kern="1200" cap="none" spc="0" normalizeH="0" baseline="0" noProof="0" err="1">
                <a:ln>
                  <a:noFill/>
                </a:ln>
                <a:solidFill>
                  <a:prstClr val="black"/>
                </a:solidFill>
                <a:effectLst/>
                <a:uLnTx/>
                <a:uFillTx/>
                <a:latin typeface="DM Sans"/>
              </a:rPr>
              <a:t>y.o</a:t>
            </a:r>
            <a:r>
              <a:rPr kumimoji="0" lang="en-US" sz="1400" b="0" i="0" u="none" strike="noStrike" kern="1200" cap="none" spc="0" normalizeH="0" baseline="0" noProof="0">
                <a:ln>
                  <a:noFill/>
                </a:ln>
                <a:solidFill>
                  <a:prstClr val="black"/>
                </a:solidFill>
                <a:effectLst/>
                <a:uLnTx/>
                <a:uFillTx/>
                <a:latin typeface="DM Sans"/>
              </a:rPr>
              <a:t>.</a:t>
            </a:r>
          </a:p>
          <a:p>
            <a:pPr marL="180000" indent="-180000">
              <a:spcAft>
                <a:spcPts val="500"/>
              </a:spcAft>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DM Sans"/>
              </a:rPr>
              <a:t>Mature skin panel, 51-65 </a:t>
            </a:r>
            <a:r>
              <a:rPr kumimoji="0" lang="en-US" sz="1400" b="0" i="0" u="none" strike="noStrike" kern="1200" cap="none" spc="0" normalizeH="0" baseline="0" noProof="0" err="1">
                <a:ln>
                  <a:noFill/>
                </a:ln>
                <a:solidFill>
                  <a:prstClr val="black"/>
                </a:solidFill>
                <a:effectLst/>
                <a:uLnTx/>
                <a:uFillTx/>
                <a:latin typeface="DM Sans"/>
              </a:rPr>
              <a:t>y.o</a:t>
            </a:r>
            <a:r>
              <a:rPr kumimoji="0" lang="en-US" sz="1400" b="0" i="0" u="none" strike="noStrike" kern="1200" cap="none" spc="0" normalizeH="0" baseline="0" noProof="0">
                <a:ln>
                  <a:noFill/>
                </a:ln>
                <a:solidFill>
                  <a:prstClr val="black"/>
                </a:solidFill>
                <a:effectLst/>
                <a:uLnTx/>
                <a:uFillTx/>
                <a:latin typeface="DM Sans"/>
              </a:rPr>
              <a:t>.</a:t>
            </a:r>
          </a:p>
          <a:p>
            <a:pPr marL="0" marR="0" lvl="0" indent="0" algn="l" defTabSz="914400" rtl="0" eaLnBrk="1" fontAlgn="auto" latinLnBrk="0" hangingPunct="1">
              <a:lnSpc>
                <a:spcPct val="100000"/>
              </a:lnSpc>
              <a:spcBef>
                <a:spcPts val="500"/>
              </a:spcBef>
              <a:spcAft>
                <a:spcPts val="5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rPr>
              <a:t>25 female volunteers per group.</a:t>
            </a:r>
            <a:br>
              <a:rPr lang="en-US" sz="1400">
                <a:solidFill>
                  <a:prstClr val="black"/>
                </a:solidFill>
                <a:latin typeface="DM Sans"/>
              </a:rPr>
            </a:br>
            <a:r>
              <a:rPr kumimoji="0" lang="en-US" sz="1400" b="0" i="0" u="none" strike="noStrike" kern="1200" cap="none" spc="0" normalizeH="0" baseline="0" noProof="0">
                <a:ln>
                  <a:noFill/>
                </a:ln>
                <a:solidFill>
                  <a:prstClr val="black"/>
                </a:solidFill>
                <a:effectLst/>
                <a:uLnTx/>
                <a:uFillTx/>
                <a:latin typeface="DM Sans"/>
              </a:rPr>
              <a:t>Mixed ethnicities, skin phototype </a:t>
            </a:r>
            <a:r>
              <a:rPr lang="en-US" sz="1400">
                <a:solidFill>
                  <a:prstClr val="black"/>
                </a:solidFill>
                <a:latin typeface="DM Sans"/>
              </a:rPr>
              <a:t>2 to 5</a:t>
            </a:r>
            <a:endParaRPr kumimoji="0" lang="en-US" sz="1400" b="0" i="0" u="none" strike="noStrike" kern="1200" cap="none" spc="0" normalizeH="0" baseline="0" noProof="0">
              <a:ln>
                <a:noFill/>
              </a:ln>
              <a:solidFill>
                <a:prstClr val="black"/>
              </a:solidFill>
              <a:effectLst/>
              <a:uLnTx/>
              <a:uFillTx/>
              <a:latin typeface="DM Sans"/>
            </a:endParaRPr>
          </a:p>
          <a:p>
            <a:pPr marL="0" marR="0" lvl="0" indent="0" algn="l" defTabSz="914400" rtl="0" eaLnBrk="1" fontAlgn="auto" latinLnBrk="0" hangingPunct="1">
              <a:lnSpc>
                <a:spcPct val="100000"/>
              </a:lnSpc>
              <a:spcBef>
                <a:spcPts val="500"/>
              </a:spcBef>
              <a:spcAft>
                <a:spcPts val="50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DM Sans"/>
            </a:endParaRPr>
          </a:p>
          <a:p>
            <a:pPr>
              <a:spcBef>
                <a:spcPts val="500"/>
              </a:spcBef>
              <a:spcAft>
                <a:spcPts val="500"/>
              </a:spcAft>
              <a:defRPr/>
            </a:pPr>
            <a:r>
              <a:rPr kumimoji="0" lang="en-US" sz="1400" b="0" i="0" u="none" strike="noStrike" kern="1200" cap="none" spc="0" normalizeH="0" baseline="0" noProof="0">
                <a:ln>
                  <a:noFill/>
                </a:ln>
                <a:solidFill>
                  <a:prstClr val="black"/>
                </a:solidFill>
                <a:effectLst/>
                <a:uLnTx/>
                <a:uFillTx/>
                <a:latin typeface="DM Sans"/>
              </a:rPr>
              <a:t>Placebo: entire age range, 25-65 </a:t>
            </a:r>
            <a:r>
              <a:rPr kumimoji="0" lang="en-US" sz="1400" b="0" i="0" u="none" strike="noStrike" kern="1200" cap="none" spc="0" normalizeH="0" baseline="0" noProof="0" err="1">
                <a:ln>
                  <a:noFill/>
                </a:ln>
                <a:solidFill>
                  <a:prstClr val="black"/>
                </a:solidFill>
                <a:effectLst/>
                <a:uLnTx/>
                <a:uFillTx/>
                <a:latin typeface="DM Sans"/>
              </a:rPr>
              <a:t>y.o</a:t>
            </a:r>
            <a:r>
              <a:rPr kumimoji="0" lang="en-US" sz="1400" b="0" i="0" u="none" strike="noStrike" kern="1200" cap="none" spc="0" normalizeH="0" baseline="0" noProof="0">
                <a:ln>
                  <a:noFill/>
                </a:ln>
                <a:solidFill>
                  <a:prstClr val="black"/>
                </a:solidFill>
                <a:effectLst/>
                <a:uLnTx/>
                <a:uFillTx/>
                <a:latin typeface="DM Sans"/>
              </a:rPr>
              <a:t>. 30 volunteers</a:t>
            </a:r>
          </a:p>
        </p:txBody>
      </p:sp>
      <p:pic>
        <p:nvPicPr>
          <p:cNvPr id="22" name="Graphic 21">
            <a:extLst>
              <a:ext uri="{FF2B5EF4-FFF2-40B4-BE49-F238E27FC236}">
                <a16:creationId xmlns:a16="http://schemas.microsoft.com/office/drawing/2014/main" id="{90E15AAD-AF0D-6AFD-BF66-C1BD76230D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11405" y="1585508"/>
            <a:ext cx="985159" cy="985159"/>
          </a:xfrm>
          <a:prstGeom prst="rect">
            <a:avLst/>
          </a:prstGeom>
        </p:spPr>
      </p:pic>
      <p:pic>
        <p:nvPicPr>
          <p:cNvPr id="23" name="Picture 13">
            <a:extLst>
              <a:ext uri="{FF2B5EF4-FFF2-40B4-BE49-F238E27FC236}">
                <a16:creationId xmlns:a16="http://schemas.microsoft.com/office/drawing/2014/main" id="{23AEEA18-93F1-C293-6AFE-E5668DDB8B0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41879" y="1565189"/>
            <a:ext cx="985172" cy="985172"/>
          </a:xfrm>
          <a:prstGeom prst="rect">
            <a:avLst/>
          </a:prstGeom>
        </p:spPr>
      </p:pic>
      <p:grpSp>
        <p:nvGrpSpPr>
          <p:cNvPr id="40" name="Group 39">
            <a:extLst>
              <a:ext uri="{FF2B5EF4-FFF2-40B4-BE49-F238E27FC236}">
                <a16:creationId xmlns:a16="http://schemas.microsoft.com/office/drawing/2014/main" id="{6C4757CC-AD02-24FA-8D6F-95720FD1A648}"/>
              </a:ext>
            </a:extLst>
          </p:cNvPr>
          <p:cNvGrpSpPr/>
          <p:nvPr/>
        </p:nvGrpSpPr>
        <p:grpSpPr>
          <a:xfrm>
            <a:off x="428713" y="4233913"/>
            <a:ext cx="11192334" cy="891190"/>
            <a:chOff x="696191" y="4091673"/>
            <a:chExt cx="11192334" cy="891190"/>
          </a:xfrm>
        </p:grpSpPr>
        <p:cxnSp>
          <p:nvCxnSpPr>
            <p:cNvPr id="27" name="Straight Connector 26">
              <a:extLst>
                <a:ext uri="{FF2B5EF4-FFF2-40B4-BE49-F238E27FC236}">
                  <a16:creationId xmlns:a16="http://schemas.microsoft.com/office/drawing/2014/main" id="{232C56E7-B8AA-9752-EF53-AE86B249B875}"/>
                </a:ext>
              </a:extLst>
            </p:cNvPr>
            <p:cNvCxnSpPr>
              <a:cxnSpLocks/>
            </p:cNvCxnSpPr>
            <p:nvPr/>
          </p:nvCxnSpPr>
          <p:spPr>
            <a:xfrm>
              <a:off x="924791" y="4509775"/>
              <a:ext cx="10754591" cy="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45C74E1-C28D-0835-DDB2-13DCB09BF861}"/>
                </a:ext>
              </a:extLst>
            </p:cNvPr>
            <p:cNvSpPr txBox="1"/>
            <p:nvPr/>
          </p:nvSpPr>
          <p:spPr>
            <a:xfrm>
              <a:off x="1933011" y="4091673"/>
              <a:ext cx="439068" cy="230832"/>
            </a:xfrm>
            <a:prstGeom prst="rect">
              <a:avLst/>
            </a:prstGeom>
            <a:noFill/>
          </p:spPr>
          <p:txBody>
            <a:bodyPr wrap="square" lIns="0" tIns="0" rIns="0" bIns="0" rtlCol="0">
              <a:spAutoFit/>
            </a:bodyPr>
            <a:lstStyle/>
            <a:p>
              <a:pPr algn="ctr"/>
              <a:r>
                <a:rPr lang="en-US" sz="1500" b="1">
                  <a:solidFill>
                    <a:srgbClr val="897974"/>
                  </a:solidFill>
                </a:rPr>
                <a:t>D0</a:t>
              </a:r>
            </a:p>
          </p:txBody>
        </p:sp>
        <p:sp>
          <p:nvSpPr>
            <p:cNvPr id="29" name="TextBox 28">
              <a:extLst>
                <a:ext uri="{FF2B5EF4-FFF2-40B4-BE49-F238E27FC236}">
                  <a16:creationId xmlns:a16="http://schemas.microsoft.com/office/drawing/2014/main" id="{7F9048E1-E6CE-F076-6DA6-EDE01C860874}"/>
                </a:ext>
              </a:extLst>
            </p:cNvPr>
            <p:cNvSpPr txBox="1"/>
            <p:nvPr/>
          </p:nvSpPr>
          <p:spPr>
            <a:xfrm>
              <a:off x="696191" y="4091673"/>
              <a:ext cx="439068" cy="230832"/>
            </a:xfrm>
            <a:prstGeom prst="rect">
              <a:avLst/>
            </a:prstGeom>
            <a:noFill/>
          </p:spPr>
          <p:txBody>
            <a:bodyPr wrap="square" lIns="0" tIns="0" rIns="0" bIns="0" rtlCol="0">
              <a:spAutoFit/>
            </a:bodyPr>
            <a:lstStyle/>
            <a:p>
              <a:pPr algn="ctr"/>
              <a:r>
                <a:rPr lang="en-US" sz="1500" b="1">
                  <a:solidFill>
                    <a:srgbClr val="897974"/>
                  </a:solidFill>
                </a:rPr>
                <a:t>D -7</a:t>
              </a:r>
            </a:p>
          </p:txBody>
        </p:sp>
        <p:sp>
          <p:nvSpPr>
            <p:cNvPr id="30" name="TextBox 29">
              <a:extLst>
                <a:ext uri="{FF2B5EF4-FFF2-40B4-BE49-F238E27FC236}">
                  <a16:creationId xmlns:a16="http://schemas.microsoft.com/office/drawing/2014/main" id="{0ADDFD4A-0C1C-0E19-917E-4FAC200A27B5}"/>
                </a:ext>
              </a:extLst>
            </p:cNvPr>
            <p:cNvSpPr txBox="1"/>
            <p:nvPr/>
          </p:nvSpPr>
          <p:spPr>
            <a:xfrm>
              <a:off x="6549579" y="4091673"/>
              <a:ext cx="439068" cy="230832"/>
            </a:xfrm>
            <a:prstGeom prst="rect">
              <a:avLst/>
            </a:prstGeom>
            <a:noFill/>
          </p:spPr>
          <p:txBody>
            <a:bodyPr wrap="square" lIns="0" tIns="0" rIns="0" bIns="0" rtlCol="0">
              <a:spAutoFit/>
            </a:bodyPr>
            <a:lstStyle/>
            <a:p>
              <a:pPr algn="ctr"/>
              <a:r>
                <a:rPr lang="en-US" sz="1500" b="1">
                  <a:solidFill>
                    <a:srgbClr val="897974"/>
                  </a:solidFill>
                </a:rPr>
                <a:t>D14</a:t>
              </a:r>
            </a:p>
          </p:txBody>
        </p:sp>
        <p:sp>
          <p:nvSpPr>
            <p:cNvPr id="31" name="TextBox 30">
              <a:extLst>
                <a:ext uri="{FF2B5EF4-FFF2-40B4-BE49-F238E27FC236}">
                  <a16:creationId xmlns:a16="http://schemas.microsoft.com/office/drawing/2014/main" id="{83D091AA-B07D-1D05-EBD6-E83B8BE4EADF}"/>
                </a:ext>
              </a:extLst>
            </p:cNvPr>
            <p:cNvSpPr txBox="1"/>
            <p:nvPr/>
          </p:nvSpPr>
          <p:spPr>
            <a:xfrm>
              <a:off x="11449457" y="4091673"/>
              <a:ext cx="439068" cy="230832"/>
            </a:xfrm>
            <a:prstGeom prst="rect">
              <a:avLst/>
            </a:prstGeom>
            <a:noFill/>
          </p:spPr>
          <p:txBody>
            <a:bodyPr wrap="square" lIns="0" tIns="0" rIns="0" bIns="0" rtlCol="0">
              <a:spAutoFit/>
            </a:bodyPr>
            <a:lstStyle/>
            <a:p>
              <a:pPr algn="ctr"/>
              <a:r>
                <a:rPr lang="en-US" sz="1500" b="1">
                  <a:solidFill>
                    <a:srgbClr val="897974"/>
                  </a:solidFill>
                </a:rPr>
                <a:t>D28</a:t>
              </a:r>
            </a:p>
          </p:txBody>
        </p:sp>
        <p:sp>
          <p:nvSpPr>
            <p:cNvPr id="32" name="TextBox 31">
              <a:extLst>
                <a:ext uri="{FF2B5EF4-FFF2-40B4-BE49-F238E27FC236}">
                  <a16:creationId xmlns:a16="http://schemas.microsoft.com/office/drawing/2014/main" id="{4E36EDCE-9C0F-035A-C23C-C7B879F3B055}"/>
                </a:ext>
              </a:extLst>
            </p:cNvPr>
            <p:cNvSpPr txBox="1"/>
            <p:nvPr/>
          </p:nvSpPr>
          <p:spPr>
            <a:xfrm>
              <a:off x="928820" y="4659698"/>
              <a:ext cx="1222098" cy="323165"/>
            </a:xfrm>
            <a:prstGeom prst="rect">
              <a:avLst/>
            </a:prstGeom>
            <a:noFill/>
          </p:spPr>
          <p:txBody>
            <a:bodyPr wrap="square" lIns="0" tIns="0" rIns="0" bIns="0" rtlCol="0">
              <a:spAutoFit/>
            </a:bodyPr>
            <a:lstStyle/>
            <a:p>
              <a:pPr algn="ctr"/>
              <a:r>
                <a:rPr lang="en-US" sz="1050"/>
                <a:t>Wash-out </a:t>
              </a:r>
              <a:br>
                <a:rPr lang="en-US" sz="1050"/>
              </a:br>
              <a:r>
                <a:rPr lang="en-US" sz="1050"/>
                <a:t>with placebo</a:t>
              </a:r>
            </a:p>
          </p:txBody>
        </p:sp>
        <p:sp>
          <p:nvSpPr>
            <p:cNvPr id="33" name="TextBox 32">
              <a:extLst>
                <a:ext uri="{FF2B5EF4-FFF2-40B4-BE49-F238E27FC236}">
                  <a16:creationId xmlns:a16="http://schemas.microsoft.com/office/drawing/2014/main" id="{BCE29FEF-4F57-C755-790D-5BCC0CCC9C34}"/>
                </a:ext>
              </a:extLst>
            </p:cNvPr>
            <p:cNvSpPr txBox="1"/>
            <p:nvPr/>
          </p:nvSpPr>
          <p:spPr>
            <a:xfrm>
              <a:off x="2150918" y="4659698"/>
              <a:ext cx="4623955" cy="323165"/>
            </a:xfrm>
            <a:prstGeom prst="rect">
              <a:avLst/>
            </a:prstGeom>
            <a:noFill/>
          </p:spPr>
          <p:txBody>
            <a:bodyPr wrap="square" lIns="0" tIns="0" rIns="0" bIns="0" rtlCol="0">
              <a:spAutoFit/>
            </a:bodyPr>
            <a:lstStyle/>
            <a:p>
              <a:pPr algn="ctr"/>
              <a:r>
                <a:rPr lang="en-US" sz="1050"/>
                <a:t>Home use of </a:t>
              </a:r>
              <a:br>
                <a:rPr lang="en-US" sz="1050"/>
              </a:br>
              <a:r>
                <a:rPr lang="en-US" sz="1050"/>
                <a:t>respective formulation</a:t>
              </a:r>
            </a:p>
          </p:txBody>
        </p:sp>
        <p:sp>
          <p:nvSpPr>
            <p:cNvPr id="34" name="TextBox 33">
              <a:extLst>
                <a:ext uri="{FF2B5EF4-FFF2-40B4-BE49-F238E27FC236}">
                  <a16:creationId xmlns:a16="http://schemas.microsoft.com/office/drawing/2014/main" id="{D5A5D46B-63F9-9F6D-76E1-60411E574D07}"/>
                </a:ext>
              </a:extLst>
            </p:cNvPr>
            <p:cNvSpPr txBox="1"/>
            <p:nvPr/>
          </p:nvSpPr>
          <p:spPr>
            <a:xfrm>
              <a:off x="6764488" y="4659698"/>
              <a:ext cx="4904502" cy="323165"/>
            </a:xfrm>
            <a:prstGeom prst="rect">
              <a:avLst/>
            </a:prstGeom>
            <a:noFill/>
          </p:spPr>
          <p:txBody>
            <a:bodyPr wrap="square" lIns="0" tIns="0" rIns="0" bIns="0" rtlCol="0">
              <a:spAutoFit/>
            </a:bodyPr>
            <a:lstStyle/>
            <a:p>
              <a:pPr algn="ctr"/>
              <a:r>
                <a:rPr lang="en-US" sz="1050"/>
                <a:t>Home use of </a:t>
              </a:r>
              <a:br>
                <a:rPr lang="en-US" sz="1050"/>
              </a:br>
              <a:r>
                <a:rPr lang="en-US" sz="1050"/>
                <a:t>respective formulation</a:t>
              </a:r>
            </a:p>
          </p:txBody>
        </p:sp>
        <p:cxnSp>
          <p:nvCxnSpPr>
            <p:cNvPr id="36" name="Straight Connector 35">
              <a:extLst>
                <a:ext uri="{FF2B5EF4-FFF2-40B4-BE49-F238E27FC236}">
                  <a16:creationId xmlns:a16="http://schemas.microsoft.com/office/drawing/2014/main" id="{C6DC2287-AB06-D446-E51B-4B9F71F44C3F}"/>
                </a:ext>
              </a:extLst>
            </p:cNvPr>
            <p:cNvCxnSpPr>
              <a:cxnSpLocks/>
            </p:cNvCxnSpPr>
            <p:nvPr/>
          </p:nvCxnSpPr>
          <p:spPr>
            <a:xfrm>
              <a:off x="924791" y="4364182"/>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1DAE0ED-4A29-C23F-7133-D917D3E238CC}"/>
                </a:ext>
              </a:extLst>
            </p:cNvPr>
            <p:cNvCxnSpPr>
              <a:cxnSpLocks/>
            </p:cNvCxnSpPr>
            <p:nvPr/>
          </p:nvCxnSpPr>
          <p:spPr>
            <a:xfrm>
              <a:off x="11668991" y="4364182"/>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C28AD88-5978-21D7-BBF5-490CCA4C344A}"/>
                </a:ext>
              </a:extLst>
            </p:cNvPr>
            <p:cNvCxnSpPr>
              <a:cxnSpLocks/>
            </p:cNvCxnSpPr>
            <p:nvPr/>
          </p:nvCxnSpPr>
          <p:spPr>
            <a:xfrm>
              <a:off x="6774873" y="4364182"/>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3283BA7-2DCD-8EF5-7013-5054111C1C6F}"/>
                </a:ext>
              </a:extLst>
            </p:cNvPr>
            <p:cNvCxnSpPr>
              <a:cxnSpLocks/>
            </p:cNvCxnSpPr>
            <p:nvPr/>
          </p:nvCxnSpPr>
          <p:spPr>
            <a:xfrm>
              <a:off x="2150918" y="4364182"/>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C90C2900-6DA9-CECE-B62B-6F4F6522B65F}"/>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7432479" y="3274940"/>
            <a:ext cx="4386002" cy="166417"/>
          </a:xfrm>
          <a:prstGeom prst="rect">
            <a:avLst/>
          </a:prstGeom>
        </p:spPr>
      </p:pic>
    </p:spTree>
    <p:extLst>
      <p:ext uri="{BB962C8B-B14F-4D97-AF65-F5344CB8AC3E}">
        <p14:creationId xmlns:p14="http://schemas.microsoft.com/office/powerpoint/2010/main" val="1742975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458C81A-B406-3749-B7AD-CADE0DE12E5C}"/>
              </a:ext>
            </a:extLst>
          </p:cNvPr>
          <p:cNvPicPr>
            <a:picLocks noChangeAspect="1"/>
          </p:cNvPicPr>
          <p:nvPr/>
        </p:nvPicPr>
        <p:blipFill>
          <a:blip r:embed="rId3" cstate="print">
            <a:extLst>
              <a:ext uri="{28A0092B-C50C-407E-A947-70E740481C1C}">
                <a14:useLocalDpi xmlns:a14="http://schemas.microsoft.com/office/drawing/2010/main"/>
              </a:ext>
            </a:extLst>
          </a:blip>
          <a:srcRect l="-70"/>
          <a:stretch/>
        </p:blipFill>
        <p:spPr>
          <a:xfrm>
            <a:off x="8849801" y="0"/>
            <a:ext cx="3342199" cy="2796978"/>
          </a:xfrm>
          <a:prstGeom prst="rect">
            <a:avLst/>
          </a:prstGeom>
        </p:spPr>
      </p:pic>
      <p:pic>
        <p:nvPicPr>
          <p:cNvPr id="5" name="Graphic 4">
            <a:extLst>
              <a:ext uri="{FF2B5EF4-FFF2-40B4-BE49-F238E27FC236}">
                <a16:creationId xmlns:a16="http://schemas.microsoft.com/office/drawing/2014/main" id="{577FA8A6-EED1-5C40-93BF-E0BD51143D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5811" y="3513919"/>
            <a:ext cx="2588400" cy="2958171"/>
          </a:xfrm>
          <a:prstGeom prst="rect">
            <a:avLst/>
          </a:prstGeom>
        </p:spPr>
      </p:pic>
      <p:sp>
        <p:nvSpPr>
          <p:cNvPr id="16" name="TextBox 15">
            <a:extLst>
              <a:ext uri="{FF2B5EF4-FFF2-40B4-BE49-F238E27FC236}">
                <a16:creationId xmlns:a16="http://schemas.microsoft.com/office/drawing/2014/main" id="{A1163785-1A01-DCCC-C9A4-AE5F0E955676}"/>
              </a:ext>
            </a:extLst>
          </p:cNvPr>
          <p:cNvSpPr txBox="1"/>
          <p:nvPr/>
        </p:nvSpPr>
        <p:spPr>
          <a:xfrm>
            <a:off x="8417851" y="5431801"/>
            <a:ext cx="30566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DM Sans"/>
                <a:ea typeface="+mn-ea"/>
                <a:cs typeface="+mn-cs"/>
              </a:rPr>
              <a:t>Figure 2</a:t>
            </a:r>
            <a:r>
              <a:rPr kumimoji="0" lang="en-US" sz="1200" b="0" i="0" u="none" strike="noStrike" kern="1200" cap="none" spc="0" normalizeH="0" baseline="0" noProof="0">
                <a:ln>
                  <a:noFill/>
                </a:ln>
                <a:effectLst/>
                <a:uLnTx/>
                <a:uFillTx/>
                <a:latin typeface="DM Sans"/>
                <a:ea typeface="+mn-ea"/>
                <a:cs typeface="+mn-cs"/>
              </a:rPr>
              <a:t>: </a:t>
            </a:r>
            <a:r>
              <a:rPr kumimoji="0" lang="en-US" sz="1200" i="0" u="none" strike="noStrike" kern="1200" cap="none" spc="0" normalizeH="0" baseline="0" noProof="0">
                <a:ln>
                  <a:noFill/>
                </a:ln>
                <a:effectLst/>
                <a:uLnTx/>
                <a:uFillTx/>
                <a:latin typeface="DM Sans"/>
                <a:ea typeface="+mn-ea"/>
                <a:cs typeface="+mn-cs"/>
              </a:rPr>
              <a:t>T</a:t>
            </a:r>
            <a:r>
              <a:rPr kumimoji="0" lang="en-US" sz="1200" b="0" i="0" u="none" strike="noStrike" kern="1200" cap="none" spc="0" normalizeH="0" baseline="0" noProof="0">
                <a:ln>
                  <a:noFill/>
                </a:ln>
                <a:effectLst/>
                <a:uLnTx/>
                <a:uFillTx/>
                <a:latin typeface="DM Sans"/>
                <a:ea typeface="+mn-ea"/>
                <a:cs typeface="+mn-cs"/>
              </a:rPr>
              <a:t>he elder group was measured on 7 test sites</a:t>
            </a:r>
          </a:p>
        </p:txBody>
      </p:sp>
      <p:sp>
        <p:nvSpPr>
          <p:cNvPr id="23" name="TextBox 22">
            <a:extLst>
              <a:ext uri="{FF2B5EF4-FFF2-40B4-BE49-F238E27FC236}">
                <a16:creationId xmlns:a16="http://schemas.microsoft.com/office/drawing/2014/main" id="{6351A7AE-DFCA-B78B-3697-C7BBD1B724BA}"/>
              </a:ext>
            </a:extLst>
          </p:cNvPr>
          <p:cNvSpPr txBox="1">
            <a:spLocks noChangeAspect="1"/>
          </p:cNvSpPr>
          <p:nvPr/>
        </p:nvSpPr>
        <p:spPr>
          <a:xfrm>
            <a:off x="7690698" y="4076677"/>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24" name="TextBox 23">
            <a:extLst>
              <a:ext uri="{FF2B5EF4-FFF2-40B4-BE49-F238E27FC236}">
                <a16:creationId xmlns:a16="http://schemas.microsoft.com/office/drawing/2014/main" id="{50C47737-0CC6-10AD-3F82-9B7257549B4B}"/>
              </a:ext>
            </a:extLst>
          </p:cNvPr>
          <p:cNvSpPr txBox="1">
            <a:spLocks noChangeAspect="1"/>
          </p:cNvSpPr>
          <p:nvPr/>
        </p:nvSpPr>
        <p:spPr>
          <a:xfrm>
            <a:off x="7982328" y="5157580"/>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42A0B65F-D303-524E-8D5D-58C4F481EE54}"/>
              </a:ext>
            </a:extLst>
          </p:cNvPr>
          <p:cNvSpPr txBox="1">
            <a:spLocks noChangeAspect="1"/>
          </p:cNvSpPr>
          <p:nvPr/>
        </p:nvSpPr>
        <p:spPr>
          <a:xfrm>
            <a:off x="7815438" y="5692012"/>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12" name="Slide Number Placeholder 1">
            <a:extLst>
              <a:ext uri="{FF2B5EF4-FFF2-40B4-BE49-F238E27FC236}">
                <a16:creationId xmlns:a16="http://schemas.microsoft.com/office/drawing/2014/main" id="{3919B34F-5860-C495-F37E-45F1E3A551E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effectLst/>
              <a:uLnTx/>
              <a:uFillTx/>
              <a:latin typeface="DM Sans" pitchFamily="2" charset="77"/>
              <a:ea typeface="+mn-ea"/>
              <a:cs typeface="+mn-cs"/>
            </a:endParaRPr>
          </a:p>
        </p:txBody>
      </p:sp>
      <p:sp>
        <p:nvSpPr>
          <p:cNvPr id="7" name="Text Placeholder 6">
            <a:extLst>
              <a:ext uri="{FF2B5EF4-FFF2-40B4-BE49-F238E27FC236}">
                <a16:creationId xmlns:a16="http://schemas.microsoft.com/office/drawing/2014/main" id="{84C81B91-B0D5-07E3-F5CE-2B8A80610588}"/>
              </a:ext>
            </a:extLst>
          </p:cNvPr>
          <p:cNvSpPr>
            <a:spLocks noGrp="1"/>
          </p:cNvSpPr>
          <p:nvPr>
            <p:ph type="body" idx="11"/>
          </p:nvPr>
        </p:nvSpPr>
        <p:spPr/>
        <p:txBody>
          <a:bodyPr/>
          <a:lstStyle/>
          <a:p>
            <a:r>
              <a:rPr lang="en-US" noProof="0"/>
              <a:t>Collagen stimulation </a:t>
            </a:r>
            <a:r>
              <a:rPr lang="en-US" i="1" noProof="0"/>
              <a:t>in vivo </a:t>
            </a:r>
            <a:br>
              <a:rPr lang="en-US" i="1" noProof="0"/>
            </a:br>
            <a:r>
              <a:rPr lang="en-US" noProof="0"/>
              <a:t>by ultrasound</a:t>
            </a:r>
          </a:p>
        </p:txBody>
      </p:sp>
      <p:sp>
        <p:nvSpPr>
          <p:cNvPr id="4" name="Title 3">
            <a:extLst>
              <a:ext uri="{FF2B5EF4-FFF2-40B4-BE49-F238E27FC236}">
                <a16:creationId xmlns:a16="http://schemas.microsoft.com/office/drawing/2014/main" id="{8F43A608-B6F6-1E5F-2D2D-9FC283AFA7BD}"/>
              </a:ext>
            </a:extLst>
          </p:cNvPr>
          <p:cNvSpPr>
            <a:spLocks noGrp="1"/>
          </p:cNvSpPr>
          <p:nvPr>
            <p:ph type="title"/>
          </p:nvPr>
        </p:nvSpPr>
        <p:spPr/>
        <p:txBody>
          <a:bodyPr/>
          <a:lstStyle/>
          <a:p>
            <a:r>
              <a:rPr lang="en-US" noProof="0"/>
              <a:t>Measurement: DERMASCAN</a:t>
            </a:r>
          </a:p>
        </p:txBody>
      </p:sp>
      <p:sp>
        <p:nvSpPr>
          <p:cNvPr id="35" name="TextBox 34">
            <a:extLst>
              <a:ext uri="{FF2B5EF4-FFF2-40B4-BE49-F238E27FC236}">
                <a16:creationId xmlns:a16="http://schemas.microsoft.com/office/drawing/2014/main" id="{064D8F3A-579E-DB2B-BE8A-D477C73B5D11}"/>
              </a:ext>
            </a:extLst>
          </p:cNvPr>
          <p:cNvSpPr txBox="1">
            <a:spLocks noChangeAspect="1"/>
          </p:cNvSpPr>
          <p:nvPr/>
        </p:nvSpPr>
        <p:spPr>
          <a:xfrm>
            <a:off x="7982328" y="4583046"/>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36" name="TextBox 35">
            <a:extLst>
              <a:ext uri="{FF2B5EF4-FFF2-40B4-BE49-F238E27FC236}">
                <a16:creationId xmlns:a16="http://schemas.microsoft.com/office/drawing/2014/main" id="{F0A52A2F-B5DF-0140-C2BE-436DF7097069}"/>
              </a:ext>
            </a:extLst>
          </p:cNvPr>
          <p:cNvSpPr txBox="1">
            <a:spLocks noChangeAspect="1"/>
          </p:cNvSpPr>
          <p:nvPr/>
        </p:nvSpPr>
        <p:spPr>
          <a:xfrm>
            <a:off x="7652834" y="5060828"/>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37" name="TextBox 36">
            <a:extLst>
              <a:ext uri="{FF2B5EF4-FFF2-40B4-BE49-F238E27FC236}">
                <a16:creationId xmlns:a16="http://schemas.microsoft.com/office/drawing/2014/main" id="{6C627CE2-A7EC-6466-DCB1-CA2A2A7F1821}"/>
              </a:ext>
            </a:extLst>
          </p:cNvPr>
          <p:cNvSpPr txBox="1">
            <a:spLocks noChangeAspect="1"/>
          </p:cNvSpPr>
          <p:nvPr/>
        </p:nvSpPr>
        <p:spPr>
          <a:xfrm>
            <a:off x="7619418" y="5464985"/>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38" name="TextBox 37">
            <a:extLst>
              <a:ext uri="{FF2B5EF4-FFF2-40B4-BE49-F238E27FC236}">
                <a16:creationId xmlns:a16="http://schemas.microsoft.com/office/drawing/2014/main" id="{E08306DF-C0F7-BB4B-BA52-24E77DD93412}"/>
              </a:ext>
            </a:extLst>
          </p:cNvPr>
          <p:cNvSpPr txBox="1">
            <a:spLocks noChangeAspect="1"/>
          </p:cNvSpPr>
          <p:nvPr/>
        </p:nvSpPr>
        <p:spPr>
          <a:xfrm>
            <a:off x="7982328" y="4856315"/>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grpSp>
        <p:nvGrpSpPr>
          <p:cNvPr id="17" name="Group 16">
            <a:extLst>
              <a:ext uri="{FF2B5EF4-FFF2-40B4-BE49-F238E27FC236}">
                <a16:creationId xmlns:a16="http://schemas.microsoft.com/office/drawing/2014/main" id="{40548480-9675-08A2-3858-534E6E9D2AFE}"/>
              </a:ext>
            </a:extLst>
          </p:cNvPr>
          <p:cNvGrpSpPr/>
          <p:nvPr/>
        </p:nvGrpSpPr>
        <p:grpSpPr>
          <a:xfrm>
            <a:off x="11052686" y="232871"/>
            <a:ext cx="836913" cy="303213"/>
            <a:chOff x="6792289" y="584837"/>
            <a:chExt cx="836913" cy="303213"/>
          </a:xfrm>
        </p:grpSpPr>
        <p:grpSp>
          <p:nvGrpSpPr>
            <p:cNvPr id="18" name="Group 17">
              <a:extLst>
                <a:ext uri="{FF2B5EF4-FFF2-40B4-BE49-F238E27FC236}">
                  <a16:creationId xmlns:a16="http://schemas.microsoft.com/office/drawing/2014/main" id="{D0940EAA-8A25-522E-CEA9-C6116C1F34BB}"/>
                </a:ext>
              </a:extLst>
            </p:cNvPr>
            <p:cNvGrpSpPr/>
            <p:nvPr/>
          </p:nvGrpSpPr>
          <p:grpSpPr>
            <a:xfrm>
              <a:off x="6792289" y="584837"/>
              <a:ext cx="836913" cy="303213"/>
              <a:chOff x="6792289" y="584837"/>
              <a:chExt cx="836913" cy="303213"/>
            </a:xfrm>
          </p:grpSpPr>
          <p:sp>
            <p:nvSpPr>
              <p:cNvPr id="27" name="Freeform 26">
                <a:extLst>
                  <a:ext uri="{FF2B5EF4-FFF2-40B4-BE49-F238E27FC236}">
                    <a16:creationId xmlns:a16="http://schemas.microsoft.com/office/drawing/2014/main" id="{CC2C6769-57EE-EB03-FC9E-7CEC391FAEB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09A79F3D-82EC-F359-3C8C-74FFA904F697}"/>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9" name="Group 18">
              <a:extLst>
                <a:ext uri="{FF2B5EF4-FFF2-40B4-BE49-F238E27FC236}">
                  <a16:creationId xmlns:a16="http://schemas.microsoft.com/office/drawing/2014/main" id="{4EB92306-F9F9-EA64-C8CA-88ECBA0FFBDF}"/>
                </a:ext>
              </a:extLst>
            </p:cNvPr>
            <p:cNvGrpSpPr/>
            <p:nvPr/>
          </p:nvGrpSpPr>
          <p:grpSpPr>
            <a:xfrm>
              <a:off x="6866467" y="597144"/>
              <a:ext cx="611599" cy="282401"/>
              <a:chOff x="6866467" y="597144"/>
              <a:chExt cx="611599" cy="282401"/>
            </a:xfrm>
          </p:grpSpPr>
          <p:sp>
            <p:nvSpPr>
              <p:cNvPr id="20" name="Rectangle 19">
                <a:extLst>
                  <a:ext uri="{FF2B5EF4-FFF2-40B4-BE49-F238E27FC236}">
                    <a16:creationId xmlns:a16="http://schemas.microsoft.com/office/drawing/2014/main" id="{5314A141-C5A6-3CD1-9DCF-5B90074FC72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22" name="Rectangle 21">
                <a:extLst>
                  <a:ext uri="{FF2B5EF4-FFF2-40B4-BE49-F238E27FC236}">
                    <a16:creationId xmlns:a16="http://schemas.microsoft.com/office/drawing/2014/main" id="{CE4671A0-4C3B-8383-815F-5ECC7BA80B7E}"/>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pic>
        <p:nvPicPr>
          <p:cNvPr id="8" name="Graphic 7">
            <a:extLst>
              <a:ext uri="{FF2B5EF4-FFF2-40B4-BE49-F238E27FC236}">
                <a16:creationId xmlns:a16="http://schemas.microsoft.com/office/drawing/2014/main" id="{2DC39438-D227-B743-A0D2-C7037874F0E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5811" y="417537"/>
            <a:ext cx="2588400" cy="2958171"/>
          </a:xfrm>
          <a:prstGeom prst="rect">
            <a:avLst/>
          </a:prstGeom>
        </p:spPr>
      </p:pic>
      <p:grpSp>
        <p:nvGrpSpPr>
          <p:cNvPr id="9" name="Group 8">
            <a:extLst>
              <a:ext uri="{FF2B5EF4-FFF2-40B4-BE49-F238E27FC236}">
                <a16:creationId xmlns:a16="http://schemas.microsoft.com/office/drawing/2014/main" id="{D71E5CC7-673F-34B7-93C7-1270E3955933}"/>
              </a:ext>
            </a:extLst>
          </p:cNvPr>
          <p:cNvGrpSpPr/>
          <p:nvPr/>
        </p:nvGrpSpPr>
        <p:grpSpPr>
          <a:xfrm>
            <a:off x="7652834" y="1935454"/>
            <a:ext cx="525514" cy="829184"/>
            <a:chOff x="7652834" y="4442590"/>
            <a:chExt cx="525514" cy="829184"/>
          </a:xfrm>
        </p:grpSpPr>
        <p:sp>
          <p:nvSpPr>
            <p:cNvPr id="10" name="TextBox 9">
              <a:extLst>
                <a:ext uri="{FF2B5EF4-FFF2-40B4-BE49-F238E27FC236}">
                  <a16:creationId xmlns:a16="http://schemas.microsoft.com/office/drawing/2014/main" id="{674AE22A-ED3F-0052-CE06-9B81BFC801A0}"/>
                </a:ext>
              </a:extLst>
            </p:cNvPr>
            <p:cNvSpPr txBox="1">
              <a:spLocks noChangeAspect="1"/>
            </p:cNvSpPr>
            <p:nvPr/>
          </p:nvSpPr>
          <p:spPr>
            <a:xfrm>
              <a:off x="7982328" y="4539342"/>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3012E089-C4DE-8927-1742-32F3743A3E3A}"/>
                </a:ext>
              </a:extLst>
            </p:cNvPr>
            <p:cNvSpPr txBox="1">
              <a:spLocks noChangeAspect="1"/>
            </p:cNvSpPr>
            <p:nvPr/>
          </p:nvSpPr>
          <p:spPr>
            <a:xfrm>
              <a:off x="7815438" y="5073774"/>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B9087F8D-9B96-42D9-A866-671A084A61FA}"/>
                </a:ext>
              </a:extLst>
            </p:cNvPr>
            <p:cNvSpPr txBox="1">
              <a:spLocks noChangeAspect="1"/>
            </p:cNvSpPr>
            <p:nvPr/>
          </p:nvSpPr>
          <p:spPr>
            <a:xfrm>
              <a:off x="7652834" y="4442590"/>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grpSp>
      <p:sp>
        <p:nvSpPr>
          <p:cNvPr id="14" name="TextBox 13">
            <a:extLst>
              <a:ext uri="{FF2B5EF4-FFF2-40B4-BE49-F238E27FC236}">
                <a16:creationId xmlns:a16="http://schemas.microsoft.com/office/drawing/2014/main" id="{F1248214-0BD6-CE09-28A7-86C3819CBAD9}"/>
              </a:ext>
            </a:extLst>
          </p:cNvPr>
          <p:cNvSpPr txBox="1"/>
          <p:nvPr/>
        </p:nvSpPr>
        <p:spPr>
          <a:xfrm>
            <a:off x="8417851" y="2306428"/>
            <a:ext cx="30566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Figure 1</a:t>
            </a:r>
            <a:r>
              <a:rPr kumimoji="0" lang="en-US" sz="1200" b="0" i="0" u="none" strike="noStrike" kern="1200" cap="none" spc="0" normalizeH="0" baseline="0" noProof="0">
                <a:ln>
                  <a:noFill/>
                </a:ln>
                <a:solidFill>
                  <a:prstClr val="black"/>
                </a:solidFill>
                <a:effectLst/>
                <a:uLnTx/>
                <a:uFillTx/>
                <a:latin typeface="DM Sans"/>
                <a:ea typeface="+mn-ea"/>
                <a:cs typeface="+mn-cs"/>
              </a:rPr>
              <a:t>: All age groups were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measured on 3 test sites</a:t>
            </a:r>
          </a:p>
        </p:txBody>
      </p:sp>
    </p:spTree>
    <p:extLst>
      <p:ext uri="{BB962C8B-B14F-4D97-AF65-F5344CB8AC3E}">
        <p14:creationId xmlns:p14="http://schemas.microsoft.com/office/powerpoint/2010/main" val="2982487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A1B33-BFE0-540D-6263-8BEE2A09803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A5480F-95A6-3447-E518-EF9CD55D0C9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09F72288-D4F2-7E7F-DFC4-91EC5163431B}"/>
              </a:ext>
            </a:extLst>
          </p:cNvPr>
          <p:cNvSpPr>
            <a:spLocks noGrp="1"/>
          </p:cNvSpPr>
          <p:nvPr>
            <p:ph type="title"/>
          </p:nvPr>
        </p:nvSpPr>
        <p:spPr>
          <a:xfrm>
            <a:off x="302401" y="302400"/>
            <a:ext cx="11231508" cy="303211"/>
          </a:xfrm>
        </p:spPr>
        <p:txBody>
          <a:bodyPr/>
          <a:lstStyle/>
          <a:p>
            <a:r>
              <a:rPr lang="en-US"/>
              <a:t>Age-personalized Collagen boosting</a:t>
            </a:r>
          </a:p>
        </p:txBody>
      </p:sp>
      <p:graphicFrame>
        <p:nvGraphicFramePr>
          <p:cNvPr id="9" name="Chart 8">
            <a:extLst>
              <a:ext uri="{FF2B5EF4-FFF2-40B4-BE49-F238E27FC236}">
                <a16:creationId xmlns:a16="http://schemas.microsoft.com/office/drawing/2014/main" id="{10E27BFF-E4D5-B714-54C7-341E7E3CD5D9}"/>
              </a:ext>
            </a:extLst>
          </p:cNvPr>
          <p:cNvGraphicFramePr>
            <a:graphicFrameLocks/>
          </p:cNvGraphicFramePr>
          <p:nvPr/>
        </p:nvGraphicFramePr>
        <p:xfrm>
          <a:off x="1864500" y="1806236"/>
          <a:ext cx="5653338" cy="4150800"/>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 7">
            <a:extLst>
              <a:ext uri="{FF2B5EF4-FFF2-40B4-BE49-F238E27FC236}">
                <a16:creationId xmlns:a16="http://schemas.microsoft.com/office/drawing/2014/main" id="{AB8017F0-E817-D51F-035A-1A3D7A3B3B12}"/>
              </a:ext>
            </a:extLst>
          </p:cNvPr>
          <p:cNvGrpSpPr/>
          <p:nvPr/>
        </p:nvGrpSpPr>
        <p:grpSpPr>
          <a:xfrm>
            <a:off x="2897291" y="4183478"/>
            <a:ext cx="387502" cy="316813"/>
            <a:chOff x="1449727" y="3548807"/>
            <a:chExt cx="315310" cy="212495"/>
          </a:xfrm>
        </p:grpSpPr>
        <p:sp>
          <p:nvSpPr>
            <p:cNvPr id="11" name="TextBox 10">
              <a:extLst>
                <a:ext uri="{FF2B5EF4-FFF2-40B4-BE49-F238E27FC236}">
                  <a16:creationId xmlns:a16="http://schemas.microsoft.com/office/drawing/2014/main" id="{3CFBCD45-2616-ECA4-1893-6C60F984EF9A}"/>
                </a:ext>
              </a:extLst>
            </p:cNvPr>
            <p:cNvSpPr txBox="1"/>
            <p:nvPr/>
          </p:nvSpPr>
          <p:spPr>
            <a:xfrm>
              <a:off x="1497032" y="3548807"/>
              <a:ext cx="220699"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10" name="Straight Connector 9">
              <a:extLst>
                <a:ext uri="{FF2B5EF4-FFF2-40B4-BE49-F238E27FC236}">
                  <a16:creationId xmlns:a16="http://schemas.microsoft.com/office/drawing/2014/main" id="{911C607E-437A-A6CC-A799-C93BFC795239}"/>
                </a:ext>
              </a:extLst>
            </p:cNvPr>
            <p:cNvCxnSpPr/>
            <p:nvPr/>
          </p:nvCxnSpPr>
          <p:spPr>
            <a:xfrm>
              <a:off x="1449727" y="3761302"/>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26" name="Group 25">
            <a:extLst>
              <a:ext uri="{FF2B5EF4-FFF2-40B4-BE49-F238E27FC236}">
                <a16:creationId xmlns:a16="http://schemas.microsoft.com/office/drawing/2014/main" id="{20351B02-7924-1056-C4F8-7EE909BABC73}"/>
              </a:ext>
            </a:extLst>
          </p:cNvPr>
          <p:cNvGrpSpPr/>
          <p:nvPr/>
        </p:nvGrpSpPr>
        <p:grpSpPr>
          <a:xfrm>
            <a:off x="2838421" y="3499101"/>
            <a:ext cx="778616" cy="207408"/>
            <a:chOff x="1471768" y="3156603"/>
            <a:chExt cx="564436" cy="207408"/>
          </a:xfrm>
        </p:grpSpPr>
        <p:cxnSp>
          <p:nvCxnSpPr>
            <p:cNvPr id="12" name="Straight Connector 11">
              <a:extLst>
                <a:ext uri="{FF2B5EF4-FFF2-40B4-BE49-F238E27FC236}">
                  <a16:creationId xmlns:a16="http://schemas.microsoft.com/office/drawing/2014/main" id="{8CB4CB0C-DF5E-E8EA-C574-F67A82C24B56}"/>
                </a:ext>
              </a:extLst>
            </p:cNvPr>
            <p:cNvCxnSpPr/>
            <p:nvPr/>
          </p:nvCxnSpPr>
          <p:spPr>
            <a:xfrm>
              <a:off x="1471768" y="3364011"/>
              <a:ext cx="564436" cy="0"/>
            </a:xfrm>
            <a:prstGeom prst="line">
              <a:avLst/>
            </a:prstGeom>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4DA5E86C-6D6C-E343-463C-C1D0BCB84D5D}"/>
                </a:ext>
              </a:extLst>
            </p:cNvPr>
            <p:cNvSpPr txBox="1"/>
            <p:nvPr/>
          </p:nvSpPr>
          <p:spPr>
            <a:xfrm>
              <a:off x="1652054" y="3156603"/>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grpSp>
      <p:grpSp>
        <p:nvGrpSpPr>
          <p:cNvPr id="27" name="Group 26">
            <a:extLst>
              <a:ext uri="{FF2B5EF4-FFF2-40B4-BE49-F238E27FC236}">
                <a16:creationId xmlns:a16="http://schemas.microsoft.com/office/drawing/2014/main" id="{B6645BB1-6E19-77A8-A3C5-5AB4B5CEAB87}"/>
              </a:ext>
            </a:extLst>
          </p:cNvPr>
          <p:cNvGrpSpPr/>
          <p:nvPr/>
        </p:nvGrpSpPr>
        <p:grpSpPr>
          <a:xfrm>
            <a:off x="2921546" y="2912211"/>
            <a:ext cx="1182192" cy="209541"/>
            <a:chOff x="1471768" y="2825613"/>
            <a:chExt cx="779421" cy="209541"/>
          </a:xfrm>
        </p:grpSpPr>
        <p:cxnSp>
          <p:nvCxnSpPr>
            <p:cNvPr id="14" name="Straight Connector 13">
              <a:extLst>
                <a:ext uri="{FF2B5EF4-FFF2-40B4-BE49-F238E27FC236}">
                  <a16:creationId xmlns:a16="http://schemas.microsoft.com/office/drawing/2014/main" id="{BD923374-C0E2-7153-763C-E92AFFAA9975}"/>
                </a:ext>
              </a:extLst>
            </p:cNvPr>
            <p:cNvCxnSpPr/>
            <p:nvPr/>
          </p:nvCxnSpPr>
          <p:spPr>
            <a:xfrm flipH="1">
              <a:off x="1471768" y="3035154"/>
              <a:ext cx="779421" cy="0"/>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8D76E858-EF90-81BA-4FD7-E59C2B541BF6}"/>
                </a:ext>
              </a:extLst>
            </p:cNvPr>
            <p:cNvSpPr txBox="1"/>
            <p:nvPr/>
          </p:nvSpPr>
          <p:spPr>
            <a:xfrm>
              <a:off x="1752202" y="2825613"/>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grpSp>
      <p:grpSp>
        <p:nvGrpSpPr>
          <p:cNvPr id="28" name="Group 27">
            <a:extLst>
              <a:ext uri="{FF2B5EF4-FFF2-40B4-BE49-F238E27FC236}">
                <a16:creationId xmlns:a16="http://schemas.microsoft.com/office/drawing/2014/main" id="{C4276CE5-6F9F-6A0C-7444-2CF303BEE842}"/>
              </a:ext>
            </a:extLst>
          </p:cNvPr>
          <p:cNvGrpSpPr/>
          <p:nvPr/>
        </p:nvGrpSpPr>
        <p:grpSpPr>
          <a:xfrm>
            <a:off x="4698303" y="3430541"/>
            <a:ext cx="395306" cy="316813"/>
            <a:chOff x="2904026" y="2984929"/>
            <a:chExt cx="315310" cy="212495"/>
          </a:xfrm>
        </p:grpSpPr>
        <p:sp>
          <p:nvSpPr>
            <p:cNvPr id="17" name="TextBox 16">
              <a:extLst>
                <a:ext uri="{FF2B5EF4-FFF2-40B4-BE49-F238E27FC236}">
                  <a16:creationId xmlns:a16="http://schemas.microsoft.com/office/drawing/2014/main" id="{0EBB2D3B-A8A8-7C5A-BDA9-9549BB15C174}"/>
                </a:ext>
              </a:extLst>
            </p:cNvPr>
            <p:cNvSpPr txBox="1"/>
            <p:nvPr/>
          </p:nvSpPr>
          <p:spPr>
            <a:xfrm>
              <a:off x="2953510" y="2984929"/>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16" name="Straight Connector 15">
              <a:extLst>
                <a:ext uri="{FF2B5EF4-FFF2-40B4-BE49-F238E27FC236}">
                  <a16:creationId xmlns:a16="http://schemas.microsoft.com/office/drawing/2014/main" id="{B3C59AAA-48A9-856C-02D0-D3B38DA7F520}"/>
                </a:ext>
              </a:extLst>
            </p:cNvPr>
            <p:cNvCxnSpPr/>
            <p:nvPr/>
          </p:nvCxnSpPr>
          <p:spPr>
            <a:xfrm>
              <a:off x="2904026" y="3197424"/>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30" name="Group 29">
            <a:extLst>
              <a:ext uri="{FF2B5EF4-FFF2-40B4-BE49-F238E27FC236}">
                <a16:creationId xmlns:a16="http://schemas.microsoft.com/office/drawing/2014/main" id="{330AA40A-0E09-52C8-7C95-F3A02F612BB8}"/>
              </a:ext>
            </a:extLst>
          </p:cNvPr>
          <p:cNvGrpSpPr/>
          <p:nvPr/>
        </p:nvGrpSpPr>
        <p:grpSpPr>
          <a:xfrm>
            <a:off x="4719500" y="2263602"/>
            <a:ext cx="782228" cy="207408"/>
            <a:chOff x="2902122" y="2089009"/>
            <a:chExt cx="564436" cy="207408"/>
          </a:xfrm>
        </p:grpSpPr>
        <p:cxnSp>
          <p:nvCxnSpPr>
            <p:cNvPr id="18" name="Straight Connector 17">
              <a:extLst>
                <a:ext uri="{FF2B5EF4-FFF2-40B4-BE49-F238E27FC236}">
                  <a16:creationId xmlns:a16="http://schemas.microsoft.com/office/drawing/2014/main" id="{656DF108-D193-DC7F-0D2E-D3C6D68D0A17}"/>
                </a:ext>
              </a:extLst>
            </p:cNvPr>
            <p:cNvCxnSpPr/>
            <p:nvPr/>
          </p:nvCxnSpPr>
          <p:spPr>
            <a:xfrm>
              <a:off x="2902122" y="2296417"/>
              <a:ext cx="564436"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5E93FAFA-1B0D-BE4C-CEE3-80135728B221}"/>
                </a:ext>
              </a:extLst>
            </p:cNvPr>
            <p:cNvSpPr txBox="1"/>
            <p:nvPr/>
          </p:nvSpPr>
          <p:spPr>
            <a:xfrm>
              <a:off x="3086484" y="2089009"/>
              <a:ext cx="195711"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grpSp>
      <p:grpSp>
        <p:nvGrpSpPr>
          <p:cNvPr id="3" name="Group 2">
            <a:extLst>
              <a:ext uri="{FF2B5EF4-FFF2-40B4-BE49-F238E27FC236}">
                <a16:creationId xmlns:a16="http://schemas.microsoft.com/office/drawing/2014/main" id="{FDE48BC9-2472-9332-A0E9-CC3E69126493}"/>
              </a:ext>
            </a:extLst>
          </p:cNvPr>
          <p:cNvGrpSpPr/>
          <p:nvPr/>
        </p:nvGrpSpPr>
        <p:grpSpPr>
          <a:xfrm>
            <a:off x="4706970" y="1664009"/>
            <a:ext cx="1173341" cy="206433"/>
            <a:chOff x="2915546" y="1581392"/>
            <a:chExt cx="779421" cy="206433"/>
          </a:xfrm>
        </p:grpSpPr>
        <p:cxnSp>
          <p:nvCxnSpPr>
            <p:cNvPr id="20" name="Straight Connector 19">
              <a:extLst>
                <a:ext uri="{FF2B5EF4-FFF2-40B4-BE49-F238E27FC236}">
                  <a16:creationId xmlns:a16="http://schemas.microsoft.com/office/drawing/2014/main" id="{D58AAB8E-614D-ACB7-A9E2-177303B67F75}"/>
                </a:ext>
              </a:extLst>
            </p:cNvPr>
            <p:cNvCxnSpPr/>
            <p:nvPr/>
          </p:nvCxnSpPr>
          <p:spPr>
            <a:xfrm flipH="1">
              <a:off x="2915546" y="1784972"/>
              <a:ext cx="779421" cy="0"/>
            </a:xfrm>
            <a:prstGeom prst="line">
              <a:avLst/>
            </a:prstGeom>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DA073245-D5E7-C419-A267-3A5E6067A2B0}"/>
                </a:ext>
              </a:extLst>
            </p:cNvPr>
            <p:cNvSpPr txBox="1"/>
            <p:nvPr/>
          </p:nvSpPr>
          <p:spPr>
            <a:xfrm>
              <a:off x="3195980" y="1581392"/>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grpSp>
      <p:grpSp>
        <p:nvGrpSpPr>
          <p:cNvPr id="29" name="Group 28">
            <a:extLst>
              <a:ext uri="{FF2B5EF4-FFF2-40B4-BE49-F238E27FC236}">
                <a16:creationId xmlns:a16="http://schemas.microsoft.com/office/drawing/2014/main" id="{5E4C1D5B-5AC2-C6D6-FC62-3933038CBD99}"/>
              </a:ext>
            </a:extLst>
          </p:cNvPr>
          <p:cNvGrpSpPr/>
          <p:nvPr/>
        </p:nvGrpSpPr>
        <p:grpSpPr>
          <a:xfrm>
            <a:off x="5081734" y="2451015"/>
            <a:ext cx="395306" cy="316813"/>
            <a:chOff x="3162299" y="2341563"/>
            <a:chExt cx="315310" cy="212495"/>
          </a:xfrm>
        </p:grpSpPr>
        <p:sp>
          <p:nvSpPr>
            <p:cNvPr id="23" name="TextBox 22">
              <a:extLst>
                <a:ext uri="{FF2B5EF4-FFF2-40B4-BE49-F238E27FC236}">
                  <a16:creationId xmlns:a16="http://schemas.microsoft.com/office/drawing/2014/main" id="{E41738FB-5C5E-E664-AA93-67906829CCFE}"/>
                </a:ext>
              </a:extLst>
            </p:cNvPr>
            <p:cNvSpPr txBox="1"/>
            <p:nvPr/>
          </p:nvSpPr>
          <p:spPr>
            <a:xfrm>
              <a:off x="3211783" y="2341563"/>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22" name="Straight Connector 21">
              <a:extLst>
                <a:ext uri="{FF2B5EF4-FFF2-40B4-BE49-F238E27FC236}">
                  <a16:creationId xmlns:a16="http://schemas.microsoft.com/office/drawing/2014/main" id="{F5AB524A-D111-D426-3211-7859777BA8C8}"/>
                </a:ext>
              </a:extLst>
            </p:cNvPr>
            <p:cNvCxnSpPr/>
            <p:nvPr/>
          </p:nvCxnSpPr>
          <p:spPr>
            <a:xfrm>
              <a:off x="3162299" y="2554058"/>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31" name="Group 30">
            <a:extLst>
              <a:ext uri="{FF2B5EF4-FFF2-40B4-BE49-F238E27FC236}">
                <a16:creationId xmlns:a16="http://schemas.microsoft.com/office/drawing/2014/main" id="{1424E565-734B-2A27-4F39-02C5BE81E2D7}"/>
              </a:ext>
            </a:extLst>
          </p:cNvPr>
          <p:cNvGrpSpPr/>
          <p:nvPr/>
        </p:nvGrpSpPr>
        <p:grpSpPr>
          <a:xfrm>
            <a:off x="5494522" y="1902873"/>
            <a:ext cx="392640" cy="307776"/>
            <a:chOff x="3408175" y="1812341"/>
            <a:chExt cx="315310" cy="206433"/>
          </a:xfrm>
        </p:grpSpPr>
        <p:sp>
          <p:nvSpPr>
            <p:cNvPr id="25" name="TextBox 24">
              <a:extLst>
                <a:ext uri="{FF2B5EF4-FFF2-40B4-BE49-F238E27FC236}">
                  <a16:creationId xmlns:a16="http://schemas.microsoft.com/office/drawing/2014/main" id="{6FBF6ABB-0129-C336-0C89-EA43420205F4}"/>
                </a:ext>
              </a:extLst>
            </p:cNvPr>
            <p:cNvSpPr txBox="1"/>
            <p:nvPr/>
          </p:nvSpPr>
          <p:spPr>
            <a:xfrm>
              <a:off x="3463897" y="1812341"/>
              <a:ext cx="203864"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24" name="Straight Connector 23">
              <a:extLst>
                <a:ext uri="{FF2B5EF4-FFF2-40B4-BE49-F238E27FC236}">
                  <a16:creationId xmlns:a16="http://schemas.microsoft.com/office/drawing/2014/main" id="{E1B9BCDE-796C-A172-67E5-E743E8A6FB50}"/>
                </a:ext>
              </a:extLst>
            </p:cNvPr>
            <p:cNvCxnSpPr/>
            <p:nvPr/>
          </p:nvCxnSpPr>
          <p:spPr>
            <a:xfrm>
              <a:off x="3408175" y="2018774"/>
              <a:ext cx="315310" cy="0"/>
            </a:xfrm>
            <a:prstGeom prst="line">
              <a:avLst/>
            </a:prstGeom>
          </p:spPr>
          <p:style>
            <a:lnRef idx="1">
              <a:schemeClr val="dk1"/>
            </a:lnRef>
            <a:fillRef idx="0">
              <a:schemeClr val="dk1"/>
            </a:fillRef>
            <a:effectRef idx="0">
              <a:schemeClr val="dk1"/>
            </a:effectRef>
            <a:fontRef idx="minor">
              <a:schemeClr val="tx1"/>
            </a:fontRef>
          </p:style>
        </p:cxnSp>
      </p:grpSp>
      <p:sp>
        <p:nvSpPr>
          <p:cNvPr id="6" name="Text Placeholder 5">
            <a:extLst>
              <a:ext uri="{FF2B5EF4-FFF2-40B4-BE49-F238E27FC236}">
                <a16:creationId xmlns:a16="http://schemas.microsoft.com/office/drawing/2014/main" id="{2E639054-A25D-C84B-B89D-A87D65560283}"/>
              </a:ext>
            </a:extLst>
          </p:cNvPr>
          <p:cNvSpPr>
            <a:spLocks noGrp="1"/>
          </p:cNvSpPr>
          <p:nvPr>
            <p:ph type="body" idx="11"/>
          </p:nvPr>
        </p:nvSpPr>
        <p:spPr>
          <a:xfrm>
            <a:off x="302400" y="648000"/>
            <a:ext cx="9735680" cy="288767"/>
          </a:xfrm>
        </p:spPr>
        <p:txBody>
          <a:bodyPr/>
          <a:lstStyle/>
          <a:p>
            <a:r>
              <a:rPr lang="en-US"/>
              <a:t>Extra efficacy triggered by higher SYN®-COLL CB concentration (%)</a:t>
            </a:r>
          </a:p>
        </p:txBody>
      </p:sp>
      <p:grpSp>
        <p:nvGrpSpPr>
          <p:cNvPr id="49" name="Group 48">
            <a:extLst>
              <a:ext uri="{FF2B5EF4-FFF2-40B4-BE49-F238E27FC236}">
                <a16:creationId xmlns:a16="http://schemas.microsoft.com/office/drawing/2014/main" id="{7EB3F118-F8AB-9C55-B565-48D40CFD1ED0}"/>
              </a:ext>
            </a:extLst>
          </p:cNvPr>
          <p:cNvGrpSpPr/>
          <p:nvPr/>
        </p:nvGrpSpPr>
        <p:grpSpPr>
          <a:xfrm>
            <a:off x="11052686" y="244448"/>
            <a:ext cx="836913" cy="303213"/>
            <a:chOff x="6792289" y="584837"/>
            <a:chExt cx="836913" cy="303213"/>
          </a:xfrm>
        </p:grpSpPr>
        <p:grpSp>
          <p:nvGrpSpPr>
            <p:cNvPr id="54" name="Group 53">
              <a:extLst>
                <a:ext uri="{FF2B5EF4-FFF2-40B4-BE49-F238E27FC236}">
                  <a16:creationId xmlns:a16="http://schemas.microsoft.com/office/drawing/2014/main" id="{F7AEFB56-93BB-24A5-D1DA-C8A0057DDC1B}"/>
                </a:ext>
              </a:extLst>
            </p:cNvPr>
            <p:cNvGrpSpPr/>
            <p:nvPr/>
          </p:nvGrpSpPr>
          <p:grpSpPr>
            <a:xfrm>
              <a:off x="6792289" y="584837"/>
              <a:ext cx="836913" cy="303213"/>
              <a:chOff x="6792289" y="584837"/>
              <a:chExt cx="836913" cy="303213"/>
            </a:xfrm>
          </p:grpSpPr>
          <p:sp>
            <p:nvSpPr>
              <p:cNvPr id="58" name="Freeform 57">
                <a:extLst>
                  <a:ext uri="{FF2B5EF4-FFF2-40B4-BE49-F238E27FC236}">
                    <a16:creationId xmlns:a16="http://schemas.microsoft.com/office/drawing/2014/main" id="{2A2EAB5D-30E7-A279-8C76-8DADDE5D065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9" name="Freeform 58">
                <a:extLst>
                  <a:ext uri="{FF2B5EF4-FFF2-40B4-BE49-F238E27FC236}">
                    <a16:creationId xmlns:a16="http://schemas.microsoft.com/office/drawing/2014/main" id="{B744B850-DA7C-3DE2-C83D-67811B385A18}"/>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55" name="Group 54">
              <a:extLst>
                <a:ext uri="{FF2B5EF4-FFF2-40B4-BE49-F238E27FC236}">
                  <a16:creationId xmlns:a16="http://schemas.microsoft.com/office/drawing/2014/main" id="{E89B3438-D705-F2F0-7EDF-7E20029E8112}"/>
                </a:ext>
              </a:extLst>
            </p:cNvPr>
            <p:cNvGrpSpPr/>
            <p:nvPr/>
          </p:nvGrpSpPr>
          <p:grpSpPr>
            <a:xfrm>
              <a:off x="6866467" y="597144"/>
              <a:ext cx="611599" cy="282401"/>
              <a:chOff x="6866467" y="597144"/>
              <a:chExt cx="611599" cy="282401"/>
            </a:xfrm>
          </p:grpSpPr>
          <p:sp>
            <p:nvSpPr>
              <p:cNvPr id="56" name="Rectangle 55">
                <a:extLst>
                  <a:ext uri="{FF2B5EF4-FFF2-40B4-BE49-F238E27FC236}">
                    <a16:creationId xmlns:a16="http://schemas.microsoft.com/office/drawing/2014/main" id="{43C0F121-D216-3627-A2EA-EBB5CDC8E13C}"/>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57" name="Rectangle 56">
                <a:extLst>
                  <a:ext uri="{FF2B5EF4-FFF2-40B4-BE49-F238E27FC236}">
                    <a16:creationId xmlns:a16="http://schemas.microsoft.com/office/drawing/2014/main" id="{9DDE36E6-E11A-182D-D748-AA6CDE90E245}"/>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sp>
        <p:nvSpPr>
          <p:cNvPr id="35" name="Text Placeholder 34">
            <a:extLst>
              <a:ext uri="{FF2B5EF4-FFF2-40B4-BE49-F238E27FC236}">
                <a16:creationId xmlns:a16="http://schemas.microsoft.com/office/drawing/2014/main" id="{710534C5-4573-EF0B-8864-4B568CF308A4}"/>
              </a:ext>
            </a:extLst>
          </p:cNvPr>
          <p:cNvSpPr>
            <a:spLocks noGrp="1"/>
          </p:cNvSpPr>
          <p:nvPr>
            <p:ph type="body" sz="quarter" idx="24"/>
          </p:nvPr>
        </p:nvSpPr>
        <p:spPr>
          <a:xfrm>
            <a:off x="8394699" y="5278524"/>
            <a:ext cx="3494899" cy="288767"/>
          </a:xfrm>
        </p:spPr>
        <p:txBody>
          <a:bodyPr/>
          <a:lstStyle/>
          <a:p>
            <a:pPr algn="r">
              <a:defRPr/>
            </a:pPr>
            <a:r>
              <a:rPr kumimoji="0" lang="en-GB" sz="900" b="0" i="0" u="none" strike="noStrike" kern="1200" cap="none" spc="0" normalizeH="0" baseline="0" noProof="0" dirty="0">
                <a:ln>
                  <a:noFill/>
                </a:ln>
                <a:solidFill>
                  <a:prstClr val="black"/>
                </a:solidFill>
                <a:effectLst/>
                <a:uLnTx/>
                <a:uFillTx/>
                <a:latin typeface="DM Sans"/>
                <a:ea typeface="+mn-ea"/>
                <a:cs typeface="+mn-cs"/>
              </a:rPr>
              <a:t>All changes are significant over time and between groups</a:t>
            </a:r>
            <a:r>
              <a:rPr lang="en-GB" sz="900" kern="1200" dirty="0">
                <a:solidFill>
                  <a:prstClr val="black"/>
                </a:solidFill>
                <a:latin typeface="DM Sans"/>
              </a:rPr>
              <a:t> at all timepoints.</a:t>
            </a:r>
            <a:r>
              <a:rPr lang="en-GB" sz="900" dirty="0">
                <a:solidFill>
                  <a:prstClr val="black"/>
                </a:solidFill>
                <a:latin typeface="DM Sans"/>
              </a:rPr>
              <a:t> </a:t>
            </a:r>
          </a:p>
          <a:p>
            <a:pPr algn="r">
              <a:defRPr/>
            </a:pPr>
            <a:r>
              <a:rPr lang="en-GB" sz="900" dirty="0">
                <a:solidFill>
                  <a:prstClr val="black"/>
                </a:solidFill>
                <a:latin typeface="DM Sans"/>
              </a:rPr>
              <a:t>All comparisons between active formulations and age-matched placebo are significant.</a:t>
            </a:r>
          </a:p>
        </p:txBody>
      </p:sp>
      <p:sp>
        <p:nvSpPr>
          <p:cNvPr id="7" name="TextBox 6">
            <a:extLst>
              <a:ext uri="{FF2B5EF4-FFF2-40B4-BE49-F238E27FC236}">
                <a16:creationId xmlns:a16="http://schemas.microsoft.com/office/drawing/2014/main" id="{5562FB00-A075-E973-B5BE-0DDA46F71844}"/>
              </a:ext>
            </a:extLst>
          </p:cNvPr>
          <p:cNvSpPr txBox="1"/>
          <p:nvPr/>
        </p:nvSpPr>
        <p:spPr>
          <a:xfrm>
            <a:off x="2569968" y="2151720"/>
            <a:ext cx="111676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*p&lt;0.05. </a:t>
            </a:r>
          </a:p>
        </p:txBody>
      </p:sp>
      <p:sp>
        <p:nvSpPr>
          <p:cNvPr id="39" name="Rectangle 38">
            <a:extLst>
              <a:ext uri="{FF2B5EF4-FFF2-40B4-BE49-F238E27FC236}">
                <a16:creationId xmlns:a16="http://schemas.microsoft.com/office/drawing/2014/main" id="{B30A8FD2-2A5C-F096-1C3D-A85FDFB56208}"/>
              </a:ext>
            </a:extLst>
          </p:cNvPr>
          <p:cNvSpPr/>
          <p:nvPr/>
        </p:nvSpPr>
        <p:spPr>
          <a:xfrm>
            <a:off x="1" y="1127947"/>
            <a:ext cx="1496199" cy="595431"/>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300" normalizeH="0" baseline="0" noProof="0" dirty="0">
                <a:ln>
                  <a:noFill/>
                </a:ln>
                <a:solidFill>
                  <a:prstClr val="black"/>
                </a:solidFill>
                <a:effectLst/>
                <a:uLnTx/>
                <a:uFillTx/>
                <a:latin typeface="DM Sans"/>
                <a:ea typeface="+mn-ea"/>
                <a:cs typeface="+mn-cs"/>
              </a:rPr>
              <a:t>FACE</a:t>
            </a:r>
          </a:p>
        </p:txBody>
      </p:sp>
      <p:sp>
        <p:nvSpPr>
          <p:cNvPr id="40" name="Text Placeholder 5">
            <a:extLst>
              <a:ext uri="{FF2B5EF4-FFF2-40B4-BE49-F238E27FC236}">
                <a16:creationId xmlns:a16="http://schemas.microsoft.com/office/drawing/2014/main" id="{73C7365C-B906-D476-0273-074DFCE59C70}"/>
              </a:ext>
            </a:extLst>
          </p:cNvPr>
          <p:cNvSpPr txBox="1">
            <a:spLocks/>
          </p:cNvSpPr>
          <p:nvPr/>
        </p:nvSpPr>
        <p:spPr>
          <a:xfrm>
            <a:off x="7835899" y="1466073"/>
            <a:ext cx="3902564" cy="786164"/>
          </a:xfrm>
          <a:prstGeom prst="rect">
            <a:avLst/>
          </a:prstGeom>
          <a:solidFill>
            <a:srgbClr val="CCBCB8"/>
          </a:solidFill>
          <a:ln>
            <a:solidFill>
              <a:srgbClr val="4D3C35"/>
            </a:solidFill>
          </a:ln>
          <a:effectLst>
            <a:outerShdw blurRad="50800" dist="38100" dir="2700000" algn="tl" rotWithShape="0">
              <a:prstClr val="black">
                <a:alpha val="40000"/>
              </a:prstClr>
            </a:outerShdw>
          </a:effectLst>
        </p:spPr>
        <p:txBody>
          <a:bodyPr lIns="0" tIns="0" rIns="0" bIns="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dirty="0">
                <a:ln>
                  <a:noFill/>
                </a:ln>
                <a:solidFill>
                  <a:srgbClr val="4D3C35"/>
                </a:solidFill>
                <a:effectLst/>
                <a:uLnTx/>
                <a:uFillTx/>
                <a:latin typeface="DM Sans"/>
                <a:ea typeface="+mn-ea"/>
                <a:cs typeface="+mn-cs"/>
              </a:rPr>
              <a:t>1% SYN®-COLL CB </a:t>
            </a:r>
            <a:r>
              <a:rPr kumimoji="0" lang="en-GB" sz="1600" b="0" i="0" u="none" strike="noStrike" kern="0" cap="none" spc="0" normalizeH="0" baseline="0" noProof="0" dirty="0">
                <a:ln>
                  <a:noFill/>
                </a:ln>
                <a:solidFill>
                  <a:prstClr val="white"/>
                </a:solidFill>
                <a:effectLst/>
                <a:uLnTx/>
                <a:uFillTx/>
                <a:latin typeface="DM Sans"/>
                <a:ea typeface="+mn-ea"/>
                <a:cs typeface="+mn-cs"/>
              </a:rPr>
              <a:t>boosts Collagen on young volunteers by +7% already after</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0" cap="none" spc="0" normalizeH="0" baseline="0" noProof="0" dirty="0">
                <a:ln>
                  <a:noFill/>
                </a:ln>
                <a:solidFill>
                  <a:prstClr val="white"/>
                </a:solidFill>
                <a:effectLst/>
                <a:uLnTx/>
                <a:uFillTx/>
                <a:latin typeface="DM Sans"/>
                <a:ea typeface="+mn-ea"/>
                <a:cs typeface="+mn-cs"/>
              </a:rPr>
              <a:t>2 weeks. +13% increase in 4 weeks.</a:t>
            </a:r>
          </a:p>
        </p:txBody>
      </p:sp>
      <p:sp>
        <p:nvSpPr>
          <p:cNvPr id="41" name="Rectangle 40">
            <a:extLst>
              <a:ext uri="{FF2B5EF4-FFF2-40B4-BE49-F238E27FC236}">
                <a16:creationId xmlns:a16="http://schemas.microsoft.com/office/drawing/2014/main" id="{4672BD67-C6EA-44C7-83B0-AD239533CA9F}"/>
              </a:ext>
            </a:extLst>
          </p:cNvPr>
          <p:cNvSpPr/>
          <p:nvPr/>
        </p:nvSpPr>
        <p:spPr>
          <a:xfrm>
            <a:off x="1" y="1127949"/>
            <a:ext cx="1496199" cy="595431"/>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300" normalizeH="0" baseline="0" noProof="0" dirty="0">
                <a:ln>
                  <a:noFill/>
                </a:ln>
                <a:solidFill>
                  <a:prstClr val="black"/>
                </a:solidFill>
                <a:effectLst/>
                <a:uLnTx/>
                <a:uFillTx/>
                <a:latin typeface="DM Sans"/>
                <a:ea typeface="+mn-ea"/>
                <a:cs typeface="+mn-cs"/>
              </a:rPr>
              <a:t>FACE</a:t>
            </a:r>
          </a:p>
        </p:txBody>
      </p:sp>
      <p:grpSp>
        <p:nvGrpSpPr>
          <p:cNvPr id="5" name="Group 4">
            <a:extLst>
              <a:ext uri="{FF2B5EF4-FFF2-40B4-BE49-F238E27FC236}">
                <a16:creationId xmlns:a16="http://schemas.microsoft.com/office/drawing/2014/main" id="{94558E26-74CF-AB26-2C96-AC70AA1CEA26}"/>
              </a:ext>
            </a:extLst>
          </p:cNvPr>
          <p:cNvGrpSpPr/>
          <p:nvPr/>
        </p:nvGrpSpPr>
        <p:grpSpPr>
          <a:xfrm>
            <a:off x="3654714" y="3220934"/>
            <a:ext cx="395306" cy="316813"/>
            <a:chOff x="3162299" y="2341563"/>
            <a:chExt cx="315310" cy="212495"/>
          </a:xfrm>
        </p:grpSpPr>
        <p:sp>
          <p:nvSpPr>
            <p:cNvPr id="32" name="TextBox 31">
              <a:extLst>
                <a:ext uri="{FF2B5EF4-FFF2-40B4-BE49-F238E27FC236}">
                  <a16:creationId xmlns:a16="http://schemas.microsoft.com/office/drawing/2014/main" id="{5D6592C4-2E05-9FB8-7775-B396921579C1}"/>
                </a:ext>
              </a:extLst>
            </p:cNvPr>
            <p:cNvSpPr txBox="1"/>
            <p:nvPr/>
          </p:nvSpPr>
          <p:spPr>
            <a:xfrm>
              <a:off x="3211783" y="2341563"/>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33" name="Straight Connector 32">
              <a:extLst>
                <a:ext uri="{FF2B5EF4-FFF2-40B4-BE49-F238E27FC236}">
                  <a16:creationId xmlns:a16="http://schemas.microsoft.com/office/drawing/2014/main" id="{CC1E5584-CC8B-F790-9777-6BCDAC514232}"/>
                </a:ext>
              </a:extLst>
            </p:cNvPr>
            <p:cNvCxnSpPr/>
            <p:nvPr/>
          </p:nvCxnSpPr>
          <p:spPr>
            <a:xfrm>
              <a:off x="3162299" y="2554058"/>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34" name="Group 33">
            <a:extLst>
              <a:ext uri="{FF2B5EF4-FFF2-40B4-BE49-F238E27FC236}">
                <a16:creationId xmlns:a16="http://schemas.microsoft.com/office/drawing/2014/main" id="{86EBDC76-5A39-2135-8240-66C86C7C45C3}"/>
              </a:ext>
            </a:extLst>
          </p:cNvPr>
          <p:cNvGrpSpPr/>
          <p:nvPr/>
        </p:nvGrpSpPr>
        <p:grpSpPr>
          <a:xfrm>
            <a:off x="3236680" y="3742550"/>
            <a:ext cx="395306" cy="316813"/>
            <a:chOff x="3162299" y="2341563"/>
            <a:chExt cx="315310" cy="212495"/>
          </a:xfrm>
        </p:grpSpPr>
        <p:sp>
          <p:nvSpPr>
            <p:cNvPr id="36" name="TextBox 35">
              <a:extLst>
                <a:ext uri="{FF2B5EF4-FFF2-40B4-BE49-F238E27FC236}">
                  <a16:creationId xmlns:a16="http://schemas.microsoft.com/office/drawing/2014/main" id="{4C476B29-6576-6BF5-ECD7-68F5A704FC26}"/>
                </a:ext>
              </a:extLst>
            </p:cNvPr>
            <p:cNvSpPr txBox="1"/>
            <p:nvPr/>
          </p:nvSpPr>
          <p:spPr>
            <a:xfrm>
              <a:off x="3211783" y="2341563"/>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37" name="Straight Connector 36">
              <a:extLst>
                <a:ext uri="{FF2B5EF4-FFF2-40B4-BE49-F238E27FC236}">
                  <a16:creationId xmlns:a16="http://schemas.microsoft.com/office/drawing/2014/main" id="{87012EF6-1386-8047-FD96-42209941E27F}"/>
                </a:ext>
              </a:extLst>
            </p:cNvPr>
            <p:cNvCxnSpPr/>
            <p:nvPr/>
          </p:nvCxnSpPr>
          <p:spPr>
            <a:xfrm>
              <a:off x="3162299" y="2554058"/>
              <a:ext cx="315310" cy="0"/>
            </a:xfrm>
            <a:prstGeom prst="line">
              <a:avLst/>
            </a:prstGeom>
          </p:spPr>
          <p:style>
            <a:lnRef idx="1">
              <a:schemeClr val="dk1"/>
            </a:lnRef>
            <a:fillRef idx="0">
              <a:schemeClr val="dk1"/>
            </a:fillRef>
            <a:effectRef idx="0">
              <a:schemeClr val="dk1"/>
            </a:effectRef>
            <a:fontRef idx="minor">
              <a:schemeClr val="tx1"/>
            </a:fontRef>
          </p:style>
        </p:cxnSp>
      </p:grpSp>
      <p:sp>
        <p:nvSpPr>
          <p:cNvPr id="38" name="Text Placeholder 5">
            <a:extLst>
              <a:ext uri="{FF2B5EF4-FFF2-40B4-BE49-F238E27FC236}">
                <a16:creationId xmlns:a16="http://schemas.microsoft.com/office/drawing/2014/main" id="{4F05DD7D-D56D-6D34-C05F-C758ED7D2AC7}"/>
              </a:ext>
            </a:extLst>
          </p:cNvPr>
          <p:cNvSpPr txBox="1">
            <a:spLocks/>
          </p:cNvSpPr>
          <p:nvPr/>
        </p:nvSpPr>
        <p:spPr>
          <a:xfrm>
            <a:off x="7846059" y="2380473"/>
            <a:ext cx="3902564" cy="786164"/>
          </a:xfrm>
          <a:prstGeom prst="rect">
            <a:avLst/>
          </a:prstGeom>
          <a:solidFill>
            <a:srgbClr val="897974"/>
          </a:solidFill>
          <a:ln>
            <a:solidFill>
              <a:srgbClr val="4D3C35"/>
            </a:solidFill>
          </a:ln>
          <a:effectLst>
            <a:outerShdw blurRad="50800" dist="38100" dir="2700000" algn="tl" rotWithShape="0">
              <a:prstClr val="black">
                <a:alpha val="40000"/>
              </a:prstClr>
            </a:outerShdw>
          </a:effectLst>
        </p:spPr>
        <p:txBody>
          <a:bodyPr lIns="0" tIns="0" rIns="0" bIns="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dirty="0">
                <a:ln>
                  <a:noFill/>
                </a:ln>
                <a:solidFill>
                  <a:prstClr val="white"/>
                </a:solidFill>
                <a:effectLst/>
                <a:uLnTx/>
                <a:uFillTx/>
                <a:latin typeface="DM Sans"/>
                <a:ea typeface="+mn-ea"/>
                <a:cs typeface="+mn-cs"/>
              </a:rPr>
              <a:t>2.5% SYN®-COLL CB </a:t>
            </a:r>
            <a:r>
              <a:rPr kumimoji="0" lang="en-GB" sz="1600" b="0" i="0" u="none" strike="noStrike" kern="0" cap="none" spc="0" normalizeH="0" baseline="0" noProof="0" dirty="0">
                <a:ln>
                  <a:noFill/>
                </a:ln>
                <a:solidFill>
                  <a:prstClr val="white"/>
                </a:solidFill>
                <a:effectLst/>
                <a:uLnTx/>
                <a:uFillTx/>
                <a:latin typeface="DM Sans"/>
                <a:ea typeface="+mn-ea"/>
                <a:cs typeface="+mn-cs"/>
              </a:rPr>
              <a:t>boosts Collagen on  middle aged volunteers by +11% already after 2 weeks. +22% increase in 4 weeks.</a:t>
            </a:r>
          </a:p>
        </p:txBody>
      </p:sp>
      <p:sp>
        <p:nvSpPr>
          <p:cNvPr id="42" name="Text Placeholder 5">
            <a:extLst>
              <a:ext uri="{FF2B5EF4-FFF2-40B4-BE49-F238E27FC236}">
                <a16:creationId xmlns:a16="http://schemas.microsoft.com/office/drawing/2014/main" id="{0785AEE9-C96D-A0E4-DCF8-DE1BDBE60492}"/>
              </a:ext>
            </a:extLst>
          </p:cNvPr>
          <p:cNvSpPr txBox="1">
            <a:spLocks/>
          </p:cNvSpPr>
          <p:nvPr/>
        </p:nvSpPr>
        <p:spPr>
          <a:xfrm>
            <a:off x="7856219" y="3294873"/>
            <a:ext cx="3902564" cy="786164"/>
          </a:xfrm>
          <a:prstGeom prst="rect">
            <a:avLst/>
          </a:prstGeom>
          <a:solidFill>
            <a:srgbClr val="4D3C35"/>
          </a:solidFill>
          <a:ln>
            <a:solidFill>
              <a:srgbClr val="4D3C35"/>
            </a:solidFill>
          </a:ln>
          <a:effectLst>
            <a:outerShdw blurRad="50800" dist="38100" dir="2700000" algn="tl" rotWithShape="0">
              <a:prstClr val="black">
                <a:alpha val="40000"/>
              </a:prstClr>
            </a:outerShdw>
          </a:effectLst>
        </p:spPr>
        <p:txBody>
          <a:bodyPr lIns="0" tIns="0" rIns="0" bIns="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dirty="0">
                <a:ln>
                  <a:noFill/>
                </a:ln>
                <a:solidFill>
                  <a:prstClr val="white"/>
                </a:solidFill>
                <a:effectLst/>
                <a:uLnTx/>
                <a:uFillTx/>
                <a:latin typeface="DM Sans"/>
                <a:ea typeface="+mn-ea"/>
                <a:cs typeface="+mn-cs"/>
              </a:rPr>
              <a:t>5% SYN®-COLL CB </a:t>
            </a:r>
            <a:r>
              <a:rPr kumimoji="0" lang="en-GB" sz="1600" b="0" i="0" u="none" strike="noStrike" kern="0" cap="none" spc="0" normalizeH="0" baseline="0" noProof="0" dirty="0">
                <a:ln>
                  <a:noFill/>
                </a:ln>
                <a:solidFill>
                  <a:prstClr val="white"/>
                </a:solidFill>
                <a:effectLst/>
                <a:uLnTx/>
                <a:uFillTx/>
                <a:latin typeface="DM Sans"/>
                <a:ea typeface="+mn-ea"/>
                <a:cs typeface="+mn-cs"/>
              </a:rPr>
              <a:t>boosts Collagen on mature skin volunteers by +14% already after 2 weeks. +26% increase in 4 weeks.</a:t>
            </a:r>
          </a:p>
        </p:txBody>
      </p:sp>
    </p:spTree>
    <p:extLst>
      <p:ext uri="{BB962C8B-B14F-4D97-AF65-F5344CB8AC3E}">
        <p14:creationId xmlns:p14="http://schemas.microsoft.com/office/powerpoint/2010/main" val="2281805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E57CE8F0-958C-3E43-C26B-DE8B67AAD55E}"/>
              </a:ext>
            </a:extLst>
          </p:cNvPr>
          <p:cNvSpPr/>
          <p:nvPr/>
        </p:nvSpPr>
        <p:spPr>
          <a:xfrm>
            <a:off x="10478577" y="13459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45" name="Rectangle 44">
            <a:extLst>
              <a:ext uri="{FF2B5EF4-FFF2-40B4-BE49-F238E27FC236}">
                <a16:creationId xmlns:a16="http://schemas.microsoft.com/office/drawing/2014/main" id="{F3E79928-756F-5B13-4460-748B3155969F}"/>
              </a:ext>
            </a:extLst>
          </p:cNvPr>
          <p:cNvSpPr/>
          <p:nvPr/>
        </p:nvSpPr>
        <p:spPr>
          <a:xfrm>
            <a:off x="6609643" y="133580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46" name="Rectangle 45">
            <a:extLst>
              <a:ext uri="{FF2B5EF4-FFF2-40B4-BE49-F238E27FC236}">
                <a16:creationId xmlns:a16="http://schemas.microsoft.com/office/drawing/2014/main" id="{EB1D89A8-D412-6B9B-0581-C1A0893BDB83}"/>
              </a:ext>
            </a:extLst>
          </p:cNvPr>
          <p:cNvSpPr/>
          <p:nvPr/>
        </p:nvSpPr>
        <p:spPr>
          <a:xfrm>
            <a:off x="2874028" y="133580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6" name="Title 5">
            <a:extLst>
              <a:ext uri="{FF2B5EF4-FFF2-40B4-BE49-F238E27FC236}">
                <a16:creationId xmlns:a16="http://schemas.microsoft.com/office/drawing/2014/main" id="{671B4BB9-173A-005F-CCD0-8346D6699DF7}"/>
              </a:ext>
            </a:extLst>
          </p:cNvPr>
          <p:cNvSpPr>
            <a:spLocks noGrp="1"/>
          </p:cNvSpPr>
          <p:nvPr>
            <p:ph type="title"/>
          </p:nvPr>
        </p:nvSpPr>
        <p:spPr/>
        <p:txBody>
          <a:bodyPr/>
          <a:lstStyle/>
          <a:p>
            <a:r>
              <a:rPr lang="en-GB" noProof="0" dirty="0"/>
              <a:t>Before/After product application</a:t>
            </a:r>
          </a:p>
        </p:txBody>
      </p:sp>
      <p:sp>
        <p:nvSpPr>
          <p:cNvPr id="12" name="TextBox 11">
            <a:extLst>
              <a:ext uri="{FF2B5EF4-FFF2-40B4-BE49-F238E27FC236}">
                <a16:creationId xmlns:a16="http://schemas.microsoft.com/office/drawing/2014/main" id="{C5A3C0E8-DAC0-D077-E5F9-31329A1028CD}"/>
              </a:ext>
            </a:extLst>
          </p:cNvPr>
          <p:cNvSpPr txBox="1"/>
          <p:nvPr/>
        </p:nvSpPr>
        <p:spPr>
          <a:xfrm rot="16200000">
            <a:off x="-549210" y="3132880"/>
            <a:ext cx="155363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err="1">
                <a:ln>
                  <a:noFill/>
                </a:ln>
                <a:solidFill>
                  <a:prstClr val="black"/>
                </a:solidFill>
                <a:effectLst/>
                <a:uLnTx/>
                <a:uFillTx/>
                <a:latin typeface="DM Sans"/>
                <a:ea typeface="+mn-ea"/>
                <a:cs typeface="+mn-cs"/>
              </a:rPr>
              <a:t>ColorFace</a:t>
            </a:r>
            <a:r>
              <a:rPr kumimoji="0" lang="en-GB" sz="1000" b="1" i="0" u="none" strike="noStrike" kern="0" cap="none" spc="0" normalizeH="0" baseline="0" noProof="0" dirty="0">
                <a:ln>
                  <a:noFill/>
                </a:ln>
                <a:solidFill>
                  <a:prstClr val="black"/>
                </a:solidFill>
                <a:effectLst/>
                <a:uLnTx/>
                <a:uFillTx/>
                <a:latin typeface="DM Sans"/>
                <a:ea typeface="+mn-ea"/>
                <a:cs typeface="+mn-cs"/>
              </a:rPr>
              <a:t> image,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DM Sans"/>
                <a:ea typeface="+mn-ea"/>
                <a:cs typeface="+mn-cs"/>
              </a:rPr>
              <a:t>parallel polarized light</a:t>
            </a:r>
          </a:p>
        </p:txBody>
      </p:sp>
      <p:sp>
        <p:nvSpPr>
          <p:cNvPr id="13" name="TextBox 12">
            <a:extLst>
              <a:ext uri="{FF2B5EF4-FFF2-40B4-BE49-F238E27FC236}">
                <a16:creationId xmlns:a16="http://schemas.microsoft.com/office/drawing/2014/main" id="{0C828D60-C1F5-2ECF-126B-CF68246050FC}"/>
              </a:ext>
            </a:extLst>
          </p:cNvPr>
          <p:cNvSpPr txBox="1"/>
          <p:nvPr/>
        </p:nvSpPr>
        <p:spPr>
          <a:xfrm rot="16200000">
            <a:off x="-503917" y="4834971"/>
            <a:ext cx="146304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DM Sans"/>
                <a:ea typeface="+mn-ea"/>
                <a:cs typeface="+mn-cs"/>
              </a:rPr>
              <a:t>Antera 3D image</a:t>
            </a:r>
          </a:p>
        </p:txBody>
      </p:sp>
      <p:sp>
        <p:nvSpPr>
          <p:cNvPr id="15" name="TextBox 14">
            <a:extLst>
              <a:ext uri="{FF2B5EF4-FFF2-40B4-BE49-F238E27FC236}">
                <a16:creationId xmlns:a16="http://schemas.microsoft.com/office/drawing/2014/main" id="{4CA4AE69-33D4-4FE9-299C-FEFF683C3C39}"/>
              </a:ext>
            </a:extLst>
          </p:cNvPr>
          <p:cNvSpPr txBox="1"/>
          <p:nvPr/>
        </p:nvSpPr>
        <p:spPr>
          <a:xfrm>
            <a:off x="1030512" y="2303673"/>
            <a:ext cx="9589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BEFORE (D0)</a:t>
            </a:r>
          </a:p>
        </p:txBody>
      </p:sp>
      <p:sp>
        <p:nvSpPr>
          <p:cNvPr id="16" name="TextBox 15">
            <a:extLst>
              <a:ext uri="{FF2B5EF4-FFF2-40B4-BE49-F238E27FC236}">
                <a16:creationId xmlns:a16="http://schemas.microsoft.com/office/drawing/2014/main" id="{D036A29F-91EB-A8E2-15DE-AD283661C26C}"/>
              </a:ext>
            </a:extLst>
          </p:cNvPr>
          <p:cNvSpPr txBox="1"/>
          <p:nvPr/>
        </p:nvSpPr>
        <p:spPr>
          <a:xfrm>
            <a:off x="2623749" y="2284040"/>
            <a:ext cx="95891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AFTER (D28)</a:t>
            </a:r>
          </a:p>
        </p:txBody>
      </p:sp>
      <p:sp>
        <p:nvSpPr>
          <p:cNvPr id="35" name="TextBox 34">
            <a:extLst>
              <a:ext uri="{FF2B5EF4-FFF2-40B4-BE49-F238E27FC236}">
                <a16:creationId xmlns:a16="http://schemas.microsoft.com/office/drawing/2014/main" id="{4FDDB931-D3FC-0F25-A1B6-9FF647F620D5}"/>
              </a:ext>
            </a:extLst>
          </p:cNvPr>
          <p:cNvSpPr txBox="1"/>
          <p:nvPr/>
        </p:nvSpPr>
        <p:spPr>
          <a:xfrm>
            <a:off x="1190304" y="1411024"/>
            <a:ext cx="2201244" cy="646331"/>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PREVENT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1% SYN</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pitchFamily="2" charset="0"/>
                <a:ea typeface="+mn-ea"/>
                <a:cs typeface="+mn-cs"/>
              </a:rPr>
              <a:t>®</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-COLL CB</a:t>
            </a:r>
          </a:p>
        </p:txBody>
      </p:sp>
      <p:sp>
        <p:nvSpPr>
          <p:cNvPr id="37" name="TextBox 36">
            <a:extLst>
              <a:ext uri="{FF2B5EF4-FFF2-40B4-BE49-F238E27FC236}">
                <a16:creationId xmlns:a16="http://schemas.microsoft.com/office/drawing/2014/main" id="{EDC3FB83-4AB2-FAA0-6667-B764FB70FCDC}"/>
              </a:ext>
            </a:extLst>
          </p:cNvPr>
          <p:cNvSpPr txBox="1"/>
          <p:nvPr/>
        </p:nvSpPr>
        <p:spPr>
          <a:xfrm>
            <a:off x="4665024" y="1411024"/>
            <a:ext cx="2452915" cy="646331"/>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REVERT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2.5% SYN</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pitchFamily="2" charset="0"/>
                <a:ea typeface="+mn-ea"/>
                <a:cs typeface="+mn-cs"/>
              </a:rPr>
              <a:t>®</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-COLL CB</a:t>
            </a:r>
          </a:p>
        </p:txBody>
      </p:sp>
      <p:sp>
        <p:nvSpPr>
          <p:cNvPr id="38" name="TextBox 37">
            <a:extLst>
              <a:ext uri="{FF2B5EF4-FFF2-40B4-BE49-F238E27FC236}">
                <a16:creationId xmlns:a16="http://schemas.microsoft.com/office/drawing/2014/main" id="{51CE7466-1E70-03CA-A1FE-CE0C99DA8252}"/>
              </a:ext>
            </a:extLst>
          </p:cNvPr>
          <p:cNvSpPr txBox="1"/>
          <p:nvPr/>
        </p:nvSpPr>
        <p:spPr>
          <a:xfrm>
            <a:off x="8739184" y="1411024"/>
            <a:ext cx="2263761" cy="646331"/>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RESTORE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5% SYN</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pitchFamily="2" charset="0"/>
                <a:ea typeface="+mn-ea"/>
                <a:cs typeface="+mn-cs"/>
              </a:rPr>
              <a:t>®</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-COLL CB</a:t>
            </a:r>
          </a:p>
        </p:txBody>
      </p:sp>
      <p:sp>
        <p:nvSpPr>
          <p:cNvPr id="39" name="Text Placeholder 5">
            <a:extLst>
              <a:ext uri="{FF2B5EF4-FFF2-40B4-BE49-F238E27FC236}">
                <a16:creationId xmlns:a16="http://schemas.microsoft.com/office/drawing/2014/main" id="{5E7F1314-7659-138F-20D3-83D2CBC60416}"/>
              </a:ext>
            </a:extLst>
          </p:cNvPr>
          <p:cNvSpPr txBox="1">
            <a:spLocks/>
          </p:cNvSpPr>
          <p:nvPr/>
        </p:nvSpPr>
        <p:spPr>
          <a:xfrm>
            <a:off x="302400" y="648000"/>
            <a:ext cx="9735680" cy="288767"/>
          </a:xfrm>
          <a:prstGeom prst="rect">
            <a:avLst/>
          </a:prstGeom>
        </p:spPr>
        <p:txBody>
          <a:bodyPr lIns="0" tIns="0" rIns="0" bIns="0" anchor="t"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200" b="0" i="0" u="none" strike="noStrike" kern="0" cap="none" spc="0" normalizeH="0" baseline="0" noProof="0" dirty="0">
                <a:ln>
                  <a:noFill/>
                </a:ln>
                <a:solidFill>
                  <a:srgbClr val="897974"/>
                </a:solidFill>
                <a:effectLst/>
                <a:uLnTx/>
                <a:uFillTx/>
                <a:latin typeface="DM Sans"/>
                <a:ea typeface="+mn-ea"/>
                <a:cs typeface="+mn-cs"/>
              </a:rPr>
              <a:t>Fine lines &amp; wrinkles are visibly reduced with SYN</a:t>
            </a:r>
            <a:r>
              <a:rPr kumimoji="0" lang="en-GB" sz="2200" b="0" i="0" u="none" strike="noStrike" kern="0" cap="none" spc="0" normalizeH="0" baseline="0" noProof="0" dirty="0">
                <a:ln>
                  <a:noFill/>
                </a:ln>
                <a:solidFill>
                  <a:srgbClr val="897974"/>
                </a:solidFill>
                <a:effectLst/>
                <a:uLnTx/>
                <a:uFillTx/>
                <a:latin typeface="DM Sans" pitchFamily="2" charset="0"/>
                <a:ea typeface="+mn-ea"/>
                <a:cs typeface="+mn-cs"/>
              </a:rPr>
              <a:t>®</a:t>
            </a:r>
            <a:r>
              <a:rPr kumimoji="0" lang="en-GB" sz="2200" b="0" i="0" u="none" strike="noStrike" kern="0" cap="none" spc="0" normalizeH="0" baseline="0" noProof="0" dirty="0">
                <a:ln>
                  <a:noFill/>
                </a:ln>
                <a:solidFill>
                  <a:srgbClr val="897974"/>
                </a:solidFill>
                <a:effectLst/>
                <a:uLnTx/>
                <a:uFillTx/>
                <a:latin typeface="DM Sans"/>
                <a:ea typeface="+mn-ea"/>
                <a:cs typeface="+mn-cs"/>
              </a:rPr>
              <a:t>-COLL CB</a:t>
            </a:r>
          </a:p>
        </p:txBody>
      </p:sp>
      <p:sp>
        <p:nvSpPr>
          <p:cNvPr id="40" name="TextBox 39">
            <a:extLst>
              <a:ext uri="{FF2B5EF4-FFF2-40B4-BE49-F238E27FC236}">
                <a16:creationId xmlns:a16="http://schemas.microsoft.com/office/drawing/2014/main" id="{B047EE26-54B2-EA8D-A50C-A52C1B36C244}"/>
              </a:ext>
            </a:extLst>
          </p:cNvPr>
          <p:cNvSpPr txBox="1"/>
          <p:nvPr/>
        </p:nvSpPr>
        <p:spPr>
          <a:xfrm>
            <a:off x="4525552" y="2303673"/>
            <a:ext cx="9589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BEFORE (D0)</a:t>
            </a:r>
          </a:p>
        </p:txBody>
      </p:sp>
      <p:sp>
        <p:nvSpPr>
          <p:cNvPr id="41" name="TextBox 40">
            <a:extLst>
              <a:ext uri="{FF2B5EF4-FFF2-40B4-BE49-F238E27FC236}">
                <a16:creationId xmlns:a16="http://schemas.microsoft.com/office/drawing/2014/main" id="{A8238FA8-8EBA-D325-F976-9F14CDA16B74}"/>
              </a:ext>
            </a:extLst>
          </p:cNvPr>
          <p:cNvSpPr txBox="1"/>
          <p:nvPr/>
        </p:nvSpPr>
        <p:spPr>
          <a:xfrm>
            <a:off x="6118789" y="2284040"/>
            <a:ext cx="95891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AFTER (D28)</a:t>
            </a:r>
          </a:p>
        </p:txBody>
      </p:sp>
      <p:sp>
        <p:nvSpPr>
          <p:cNvPr id="42" name="TextBox 41">
            <a:extLst>
              <a:ext uri="{FF2B5EF4-FFF2-40B4-BE49-F238E27FC236}">
                <a16:creationId xmlns:a16="http://schemas.microsoft.com/office/drawing/2014/main" id="{241287BA-8212-B2AE-78B8-CA1CBED1785A}"/>
              </a:ext>
            </a:extLst>
          </p:cNvPr>
          <p:cNvSpPr txBox="1"/>
          <p:nvPr/>
        </p:nvSpPr>
        <p:spPr>
          <a:xfrm>
            <a:off x="8508272" y="2293513"/>
            <a:ext cx="9589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BEFORE (D0)</a:t>
            </a:r>
          </a:p>
        </p:txBody>
      </p:sp>
      <p:sp>
        <p:nvSpPr>
          <p:cNvPr id="43" name="TextBox 42">
            <a:extLst>
              <a:ext uri="{FF2B5EF4-FFF2-40B4-BE49-F238E27FC236}">
                <a16:creationId xmlns:a16="http://schemas.microsoft.com/office/drawing/2014/main" id="{C7C35EDA-014F-06AC-ED92-16958CD94C99}"/>
              </a:ext>
            </a:extLst>
          </p:cNvPr>
          <p:cNvSpPr txBox="1"/>
          <p:nvPr/>
        </p:nvSpPr>
        <p:spPr>
          <a:xfrm>
            <a:off x="10101509" y="2273880"/>
            <a:ext cx="95891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AFTER (D28)</a:t>
            </a:r>
          </a:p>
        </p:txBody>
      </p:sp>
      <p:grpSp>
        <p:nvGrpSpPr>
          <p:cNvPr id="2" name="Group 1">
            <a:extLst>
              <a:ext uri="{FF2B5EF4-FFF2-40B4-BE49-F238E27FC236}">
                <a16:creationId xmlns:a16="http://schemas.microsoft.com/office/drawing/2014/main" id="{5F709EE7-0184-E42A-03A7-EB58A86A239A}"/>
              </a:ext>
            </a:extLst>
          </p:cNvPr>
          <p:cNvGrpSpPr/>
          <p:nvPr/>
        </p:nvGrpSpPr>
        <p:grpSpPr>
          <a:xfrm>
            <a:off x="11052686" y="244448"/>
            <a:ext cx="836913" cy="303213"/>
            <a:chOff x="6792289" y="584837"/>
            <a:chExt cx="836913" cy="303213"/>
          </a:xfrm>
        </p:grpSpPr>
        <p:grpSp>
          <p:nvGrpSpPr>
            <p:cNvPr id="3" name="Group 2">
              <a:extLst>
                <a:ext uri="{FF2B5EF4-FFF2-40B4-BE49-F238E27FC236}">
                  <a16:creationId xmlns:a16="http://schemas.microsoft.com/office/drawing/2014/main" id="{66A3B68C-79B0-F471-D479-021C79E8326F}"/>
                </a:ext>
              </a:extLst>
            </p:cNvPr>
            <p:cNvGrpSpPr/>
            <p:nvPr/>
          </p:nvGrpSpPr>
          <p:grpSpPr>
            <a:xfrm>
              <a:off x="6792289" y="584837"/>
              <a:ext cx="836913" cy="303213"/>
              <a:chOff x="6792289" y="584837"/>
              <a:chExt cx="836913" cy="303213"/>
            </a:xfrm>
          </p:grpSpPr>
          <p:sp>
            <p:nvSpPr>
              <p:cNvPr id="8" name="Freeform 25">
                <a:extLst>
                  <a:ext uri="{FF2B5EF4-FFF2-40B4-BE49-F238E27FC236}">
                    <a16:creationId xmlns:a16="http://schemas.microsoft.com/office/drawing/2014/main" id="{D751979F-D5A9-D61D-36E1-9D307ADFA7EE}"/>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9" name="Freeform 26">
                <a:extLst>
                  <a:ext uri="{FF2B5EF4-FFF2-40B4-BE49-F238E27FC236}">
                    <a16:creationId xmlns:a16="http://schemas.microsoft.com/office/drawing/2014/main" id="{7E0BD7E0-1581-780D-F606-3CCB61CE8F08}"/>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grpSp>
        <p:grpSp>
          <p:nvGrpSpPr>
            <p:cNvPr id="4" name="Group 3">
              <a:extLst>
                <a:ext uri="{FF2B5EF4-FFF2-40B4-BE49-F238E27FC236}">
                  <a16:creationId xmlns:a16="http://schemas.microsoft.com/office/drawing/2014/main" id="{DE1376AD-E419-C731-C7D8-0E4A88154A30}"/>
                </a:ext>
              </a:extLst>
            </p:cNvPr>
            <p:cNvGrpSpPr/>
            <p:nvPr/>
          </p:nvGrpSpPr>
          <p:grpSpPr>
            <a:xfrm>
              <a:off x="6866467" y="597144"/>
              <a:ext cx="611599" cy="282401"/>
              <a:chOff x="6866467" y="597144"/>
              <a:chExt cx="611599" cy="282401"/>
            </a:xfrm>
          </p:grpSpPr>
          <p:sp>
            <p:nvSpPr>
              <p:cNvPr id="5" name="Rectangle 4">
                <a:extLst>
                  <a:ext uri="{FF2B5EF4-FFF2-40B4-BE49-F238E27FC236}">
                    <a16:creationId xmlns:a16="http://schemas.microsoft.com/office/drawing/2014/main" id="{8C663695-9E46-D3CF-3189-8ECD4E7B8256}"/>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srgbClr val="4D3C35"/>
                    </a:solidFill>
                    <a:effectLst/>
                    <a:uLnTx/>
                    <a:uFillTx/>
                    <a:latin typeface="DM Sans"/>
                    <a:ea typeface="+mn-ea"/>
                    <a:cs typeface="+mn-cs"/>
                  </a:rPr>
                  <a:t>In</a:t>
                </a:r>
              </a:p>
            </p:txBody>
          </p:sp>
          <p:sp>
            <p:nvSpPr>
              <p:cNvPr id="7" name="Rectangle 6">
                <a:extLst>
                  <a:ext uri="{FF2B5EF4-FFF2-40B4-BE49-F238E27FC236}">
                    <a16:creationId xmlns:a16="http://schemas.microsoft.com/office/drawing/2014/main" id="{6C880F24-7672-C23F-2E96-7D8899DCFF82}"/>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srgbClr val="CCBCB8"/>
                    </a:solidFill>
                    <a:effectLst/>
                    <a:uLnTx/>
                    <a:uFillTx/>
                    <a:latin typeface="DM Sans"/>
                    <a:ea typeface="+mn-ea"/>
                    <a:cs typeface="+mn-cs"/>
                  </a:rPr>
                  <a:t>vivo</a:t>
                </a:r>
              </a:p>
            </p:txBody>
          </p:sp>
        </p:grpSp>
      </p:grpSp>
      <p:grpSp>
        <p:nvGrpSpPr>
          <p:cNvPr id="18" name="Group 17">
            <a:extLst>
              <a:ext uri="{FF2B5EF4-FFF2-40B4-BE49-F238E27FC236}">
                <a16:creationId xmlns:a16="http://schemas.microsoft.com/office/drawing/2014/main" id="{6BCF8180-9E97-B52B-3523-AE368BC43E34}"/>
              </a:ext>
            </a:extLst>
          </p:cNvPr>
          <p:cNvGrpSpPr/>
          <p:nvPr/>
        </p:nvGrpSpPr>
        <p:grpSpPr>
          <a:xfrm>
            <a:off x="511580" y="2581550"/>
            <a:ext cx="11168840" cy="3535986"/>
            <a:chOff x="511580" y="2581550"/>
            <a:chExt cx="11168840" cy="3535986"/>
          </a:xfrm>
        </p:grpSpPr>
        <p:pic>
          <p:nvPicPr>
            <p:cNvPr id="34" name="Picture 33">
              <a:extLst>
                <a:ext uri="{FF2B5EF4-FFF2-40B4-BE49-F238E27FC236}">
                  <a16:creationId xmlns:a16="http://schemas.microsoft.com/office/drawing/2014/main" id="{AB538996-4FF0-7044-82E3-CECAAD24B355}"/>
                </a:ext>
              </a:extLst>
            </p:cNvPr>
            <p:cNvPicPr>
              <a:picLocks noChangeAspect="1"/>
            </p:cNvPicPr>
            <p:nvPr/>
          </p:nvPicPr>
          <p:blipFill>
            <a:blip r:embed="rId2"/>
            <a:stretch>
              <a:fillRect/>
            </a:stretch>
          </p:blipFill>
          <p:spPr>
            <a:xfrm>
              <a:off x="511580" y="2581550"/>
              <a:ext cx="11168840" cy="3535986"/>
            </a:xfrm>
            <a:prstGeom prst="rect">
              <a:avLst/>
            </a:prstGeom>
          </p:spPr>
        </p:pic>
        <p:pic>
          <p:nvPicPr>
            <p:cNvPr id="10" name="Picture 9">
              <a:extLst>
                <a:ext uri="{FF2B5EF4-FFF2-40B4-BE49-F238E27FC236}">
                  <a16:creationId xmlns:a16="http://schemas.microsoft.com/office/drawing/2014/main" id="{5E366B72-0E9D-7F15-506B-AD7EDE848FA2}"/>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4373981" y="2756946"/>
              <a:ext cx="1406333" cy="1395321"/>
            </a:xfrm>
            <a:prstGeom prst="rect">
              <a:avLst/>
            </a:prstGeom>
          </p:spPr>
        </p:pic>
        <p:pic>
          <p:nvPicPr>
            <p:cNvPr id="11" name="Picture 10">
              <a:extLst>
                <a:ext uri="{FF2B5EF4-FFF2-40B4-BE49-F238E27FC236}">
                  <a16:creationId xmlns:a16="http://schemas.microsoft.com/office/drawing/2014/main" id="{DFEEDBB5-1B54-ABD2-3DC0-2A2DC27FAE8F}"/>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5864233" y="2756946"/>
              <a:ext cx="1335727" cy="1334298"/>
            </a:xfrm>
            <a:prstGeom prst="rect">
              <a:avLst/>
            </a:prstGeom>
          </p:spPr>
        </p:pic>
        <p:pic>
          <p:nvPicPr>
            <p:cNvPr id="14" name="Picture 13">
              <a:extLst>
                <a:ext uri="{FF2B5EF4-FFF2-40B4-BE49-F238E27FC236}">
                  <a16:creationId xmlns:a16="http://schemas.microsoft.com/office/drawing/2014/main" id="{945D9341-E0D7-CCE0-14FE-465AE1A8E88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4373981" y="4247705"/>
              <a:ext cx="1396023" cy="1441899"/>
            </a:xfrm>
            <a:prstGeom prst="rect">
              <a:avLst/>
            </a:prstGeom>
          </p:spPr>
        </p:pic>
        <p:pic>
          <p:nvPicPr>
            <p:cNvPr id="17" name="Picture 16" descr="A close-up of a grey surface&#10;&#10;AI-generated content may be incorrect.">
              <a:extLst>
                <a:ext uri="{FF2B5EF4-FFF2-40B4-BE49-F238E27FC236}">
                  <a16:creationId xmlns:a16="http://schemas.microsoft.com/office/drawing/2014/main" id="{53ECAD68-DB84-3FCB-8938-DA981A1095EF}"/>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5864234" y="4259981"/>
              <a:ext cx="1384138" cy="1429624"/>
            </a:xfrm>
            <a:prstGeom prst="rect">
              <a:avLst/>
            </a:prstGeom>
          </p:spPr>
        </p:pic>
      </p:grpSp>
    </p:spTree>
    <p:extLst>
      <p:ext uri="{BB962C8B-B14F-4D97-AF65-F5344CB8AC3E}">
        <p14:creationId xmlns:p14="http://schemas.microsoft.com/office/powerpoint/2010/main" val="34346716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4495-B31D-730A-5F4B-2A6A2FEC8C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3B62FD-5AF9-4FC6-2D8B-54022A11DAA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CB710592-9187-E3C2-2F44-717F963961C4}"/>
              </a:ext>
            </a:extLst>
          </p:cNvPr>
          <p:cNvSpPr>
            <a:spLocks noGrp="1"/>
          </p:cNvSpPr>
          <p:nvPr>
            <p:ph type="title"/>
          </p:nvPr>
        </p:nvSpPr>
        <p:spPr>
          <a:xfrm>
            <a:off x="302401" y="302400"/>
            <a:ext cx="11231508" cy="303211"/>
          </a:xfrm>
        </p:spPr>
        <p:txBody>
          <a:bodyPr/>
          <a:lstStyle/>
          <a:p>
            <a:r>
              <a:rPr lang="en-US"/>
              <a:t>SYN®-COLL CB boosts Collagen also in neck area</a:t>
            </a:r>
          </a:p>
        </p:txBody>
      </p:sp>
      <p:sp>
        <p:nvSpPr>
          <p:cNvPr id="6" name="Text Placeholder 5">
            <a:extLst>
              <a:ext uri="{FF2B5EF4-FFF2-40B4-BE49-F238E27FC236}">
                <a16:creationId xmlns:a16="http://schemas.microsoft.com/office/drawing/2014/main" id="{4E39C46E-36B1-28C1-C1F5-7380F2F7A1BB}"/>
              </a:ext>
            </a:extLst>
          </p:cNvPr>
          <p:cNvSpPr>
            <a:spLocks noGrp="1"/>
          </p:cNvSpPr>
          <p:nvPr>
            <p:ph type="body" idx="11"/>
          </p:nvPr>
        </p:nvSpPr>
        <p:spPr>
          <a:xfrm>
            <a:off x="302400" y="659151"/>
            <a:ext cx="9735680" cy="288767"/>
          </a:xfrm>
        </p:spPr>
        <p:txBody>
          <a:bodyPr/>
          <a:lstStyle/>
          <a:p>
            <a:r>
              <a:rPr lang="en-US"/>
              <a:t>Extra efficacy triggered by higher SYN®-COLL CB concentration (%)</a:t>
            </a:r>
          </a:p>
        </p:txBody>
      </p:sp>
      <p:grpSp>
        <p:nvGrpSpPr>
          <p:cNvPr id="49" name="Group 48">
            <a:extLst>
              <a:ext uri="{FF2B5EF4-FFF2-40B4-BE49-F238E27FC236}">
                <a16:creationId xmlns:a16="http://schemas.microsoft.com/office/drawing/2014/main" id="{2FB2450E-28DE-323D-DC42-3F1039C8B804}"/>
              </a:ext>
            </a:extLst>
          </p:cNvPr>
          <p:cNvGrpSpPr/>
          <p:nvPr/>
        </p:nvGrpSpPr>
        <p:grpSpPr>
          <a:xfrm>
            <a:off x="11052686" y="244448"/>
            <a:ext cx="836913" cy="303213"/>
            <a:chOff x="6792289" y="584837"/>
            <a:chExt cx="836913" cy="303213"/>
          </a:xfrm>
        </p:grpSpPr>
        <p:grpSp>
          <p:nvGrpSpPr>
            <p:cNvPr id="54" name="Group 53">
              <a:extLst>
                <a:ext uri="{FF2B5EF4-FFF2-40B4-BE49-F238E27FC236}">
                  <a16:creationId xmlns:a16="http://schemas.microsoft.com/office/drawing/2014/main" id="{07483BD4-C36F-35D0-B4CC-1CFA4AE34E3E}"/>
                </a:ext>
              </a:extLst>
            </p:cNvPr>
            <p:cNvGrpSpPr/>
            <p:nvPr/>
          </p:nvGrpSpPr>
          <p:grpSpPr>
            <a:xfrm>
              <a:off x="6792289" y="584837"/>
              <a:ext cx="836913" cy="303213"/>
              <a:chOff x="6792289" y="584837"/>
              <a:chExt cx="836913" cy="303213"/>
            </a:xfrm>
          </p:grpSpPr>
          <p:sp>
            <p:nvSpPr>
              <p:cNvPr id="58" name="Freeform 57">
                <a:extLst>
                  <a:ext uri="{FF2B5EF4-FFF2-40B4-BE49-F238E27FC236}">
                    <a16:creationId xmlns:a16="http://schemas.microsoft.com/office/drawing/2014/main" id="{4AF24DAB-5FB5-C009-E51F-DA42DC7620FC}"/>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9" name="Freeform 58">
                <a:extLst>
                  <a:ext uri="{FF2B5EF4-FFF2-40B4-BE49-F238E27FC236}">
                    <a16:creationId xmlns:a16="http://schemas.microsoft.com/office/drawing/2014/main" id="{8E146433-6FBA-083A-CC4C-35585CAB866A}"/>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55" name="Group 54">
              <a:extLst>
                <a:ext uri="{FF2B5EF4-FFF2-40B4-BE49-F238E27FC236}">
                  <a16:creationId xmlns:a16="http://schemas.microsoft.com/office/drawing/2014/main" id="{055418D8-877B-5A59-DD6A-C5AE164B61F0}"/>
                </a:ext>
              </a:extLst>
            </p:cNvPr>
            <p:cNvGrpSpPr/>
            <p:nvPr/>
          </p:nvGrpSpPr>
          <p:grpSpPr>
            <a:xfrm>
              <a:off x="6866467" y="597144"/>
              <a:ext cx="611599" cy="282401"/>
              <a:chOff x="6866467" y="597144"/>
              <a:chExt cx="611599" cy="282401"/>
            </a:xfrm>
          </p:grpSpPr>
          <p:sp>
            <p:nvSpPr>
              <p:cNvPr id="56" name="Rectangle 55">
                <a:extLst>
                  <a:ext uri="{FF2B5EF4-FFF2-40B4-BE49-F238E27FC236}">
                    <a16:creationId xmlns:a16="http://schemas.microsoft.com/office/drawing/2014/main" id="{3E77105A-A7E3-A4E7-31C4-3ABF93C8CA4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57" name="Rectangle 56">
                <a:extLst>
                  <a:ext uri="{FF2B5EF4-FFF2-40B4-BE49-F238E27FC236}">
                    <a16:creationId xmlns:a16="http://schemas.microsoft.com/office/drawing/2014/main" id="{077663A6-CCA2-204A-8C20-95FEBE5CA986}"/>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aphicFrame>
        <p:nvGraphicFramePr>
          <p:cNvPr id="45" name="Chart 44">
            <a:extLst>
              <a:ext uri="{FF2B5EF4-FFF2-40B4-BE49-F238E27FC236}">
                <a16:creationId xmlns:a16="http://schemas.microsoft.com/office/drawing/2014/main" id="{DCAD83BE-8507-4706-0A96-D01FE08534FA}"/>
              </a:ext>
            </a:extLst>
          </p:cNvPr>
          <p:cNvGraphicFramePr>
            <a:graphicFrameLocks/>
          </p:cNvGraphicFramePr>
          <p:nvPr>
            <p:extLst>
              <p:ext uri="{D42A27DB-BD31-4B8C-83A1-F6EECF244321}">
                <p14:modId xmlns:p14="http://schemas.microsoft.com/office/powerpoint/2010/main" val="2763014980"/>
              </p:ext>
            </p:extLst>
          </p:nvPr>
        </p:nvGraphicFramePr>
        <p:xfrm>
          <a:off x="1835194" y="1772784"/>
          <a:ext cx="5594400" cy="4150800"/>
        </p:xfrm>
        <a:graphic>
          <a:graphicData uri="http://schemas.openxmlformats.org/drawingml/2006/chart">
            <c:chart xmlns:c="http://schemas.openxmlformats.org/drawingml/2006/chart" xmlns:r="http://schemas.openxmlformats.org/officeDocument/2006/relationships" r:id="rId2"/>
          </a:graphicData>
        </a:graphic>
      </p:graphicFrame>
      <p:grpSp>
        <p:nvGrpSpPr>
          <p:cNvPr id="92" name="Group 91">
            <a:extLst>
              <a:ext uri="{FF2B5EF4-FFF2-40B4-BE49-F238E27FC236}">
                <a16:creationId xmlns:a16="http://schemas.microsoft.com/office/drawing/2014/main" id="{5082CDC9-8E0B-5D8B-6897-4D76FFE56669}"/>
              </a:ext>
            </a:extLst>
          </p:cNvPr>
          <p:cNvGrpSpPr/>
          <p:nvPr/>
        </p:nvGrpSpPr>
        <p:grpSpPr>
          <a:xfrm>
            <a:off x="2807141" y="3767193"/>
            <a:ext cx="387501" cy="316813"/>
            <a:chOff x="1449727" y="3548807"/>
            <a:chExt cx="315310" cy="212495"/>
          </a:xfrm>
        </p:grpSpPr>
        <p:sp>
          <p:nvSpPr>
            <p:cNvPr id="93" name="TextBox 92">
              <a:extLst>
                <a:ext uri="{FF2B5EF4-FFF2-40B4-BE49-F238E27FC236}">
                  <a16:creationId xmlns:a16="http://schemas.microsoft.com/office/drawing/2014/main" id="{93872A55-CAFC-74FA-0F86-E81C9AAD7685}"/>
                </a:ext>
              </a:extLst>
            </p:cNvPr>
            <p:cNvSpPr txBox="1"/>
            <p:nvPr/>
          </p:nvSpPr>
          <p:spPr>
            <a:xfrm>
              <a:off x="1497032" y="3548807"/>
              <a:ext cx="220699"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cxnSp>
          <p:nvCxnSpPr>
            <p:cNvPr id="94" name="Straight Connector 93">
              <a:extLst>
                <a:ext uri="{FF2B5EF4-FFF2-40B4-BE49-F238E27FC236}">
                  <a16:creationId xmlns:a16="http://schemas.microsoft.com/office/drawing/2014/main" id="{D44E5914-376F-A99D-E1E9-E41A64376C38}"/>
                </a:ext>
              </a:extLst>
            </p:cNvPr>
            <p:cNvCxnSpPr/>
            <p:nvPr/>
          </p:nvCxnSpPr>
          <p:spPr>
            <a:xfrm>
              <a:off x="1449727" y="3761302"/>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95" name="Group 94">
            <a:extLst>
              <a:ext uri="{FF2B5EF4-FFF2-40B4-BE49-F238E27FC236}">
                <a16:creationId xmlns:a16="http://schemas.microsoft.com/office/drawing/2014/main" id="{18D75702-B62D-048C-E58C-C87A007784DD}"/>
              </a:ext>
            </a:extLst>
          </p:cNvPr>
          <p:cNvGrpSpPr/>
          <p:nvPr/>
        </p:nvGrpSpPr>
        <p:grpSpPr>
          <a:xfrm>
            <a:off x="2807141" y="3455618"/>
            <a:ext cx="778616" cy="309231"/>
            <a:chOff x="1471768" y="3156603"/>
            <a:chExt cx="564436" cy="207408"/>
          </a:xfrm>
        </p:grpSpPr>
        <p:cxnSp>
          <p:nvCxnSpPr>
            <p:cNvPr id="96" name="Straight Connector 95">
              <a:extLst>
                <a:ext uri="{FF2B5EF4-FFF2-40B4-BE49-F238E27FC236}">
                  <a16:creationId xmlns:a16="http://schemas.microsoft.com/office/drawing/2014/main" id="{0A8E436C-1F22-8CB1-D3B2-4F3455F31AE6}"/>
                </a:ext>
              </a:extLst>
            </p:cNvPr>
            <p:cNvCxnSpPr/>
            <p:nvPr/>
          </p:nvCxnSpPr>
          <p:spPr>
            <a:xfrm>
              <a:off x="1471768" y="3364011"/>
              <a:ext cx="564436" cy="0"/>
            </a:xfrm>
            <a:prstGeom prst="line">
              <a:avLst/>
            </a:prstGeom>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69B6C62F-7531-077E-9FC1-34597CAE0A4A}"/>
                </a:ext>
              </a:extLst>
            </p:cNvPr>
            <p:cNvSpPr txBox="1"/>
            <p:nvPr/>
          </p:nvSpPr>
          <p:spPr>
            <a:xfrm>
              <a:off x="1652054" y="3156603"/>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grpSp>
      <p:grpSp>
        <p:nvGrpSpPr>
          <p:cNvPr id="98" name="Group 97">
            <a:extLst>
              <a:ext uri="{FF2B5EF4-FFF2-40B4-BE49-F238E27FC236}">
                <a16:creationId xmlns:a16="http://schemas.microsoft.com/office/drawing/2014/main" id="{0363D51D-A7EE-8414-0A04-63FE80F41335}"/>
              </a:ext>
            </a:extLst>
          </p:cNvPr>
          <p:cNvGrpSpPr/>
          <p:nvPr/>
        </p:nvGrpSpPr>
        <p:grpSpPr>
          <a:xfrm>
            <a:off x="2807141" y="3080857"/>
            <a:ext cx="1182192" cy="312409"/>
            <a:chOff x="1471768" y="2825613"/>
            <a:chExt cx="779421" cy="209541"/>
          </a:xfrm>
        </p:grpSpPr>
        <p:cxnSp>
          <p:nvCxnSpPr>
            <p:cNvPr id="99" name="Straight Connector 98">
              <a:extLst>
                <a:ext uri="{FF2B5EF4-FFF2-40B4-BE49-F238E27FC236}">
                  <a16:creationId xmlns:a16="http://schemas.microsoft.com/office/drawing/2014/main" id="{E63FBA9A-91E3-1164-D589-A52BB13FE344}"/>
                </a:ext>
              </a:extLst>
            </p:cNvPr>
            <p:cNvCxnSpPr/>
            <p:nvPr/>
          </p:nvCxnSpPr>
          <p:spPr>
            <a:xfrm flipH="1">
              <a:off x="1471768" y="3035154"/>
              <a:ext cx="779421" cy="0"/>
            </a:xfrm>
            <a:prstGeom prst="line">
              <a:avLst/>
            </a:prstGeom>
          </p:spPr>
          <p:style>
            <a:lnRef idx="1">
              <a:schemeClr val="dk1"/>
            </a:lnRef>
            <a:fillRef idx="0">
              <a:schemeClr val="dk1"/>
            </a:fillRef>
            <a:effectRef idx="0">
              <a:schemeClr val="dk1"/>
            </a:effectRef>
            <a:fontRef idx="minor">
              <a:schemeClr val="tx1"/>
            </a:fontRef>
          </p:style>
        </p:cxnSp>
        <p:sp>
          <p:nvSpPr>
            <p:cNvPr id="100" name="TextBox 99">
              <a:extLst>
                <a:ext uri="{FF2B5EF4-FFF2-40B4-BE49-F238E27FC236}">
                  <a16:creationId xmlns:a16="http://schemas.microsoft.com/office/drawing/2014/main" id="{3B0F3B1F-A8F7-8143-BC35-32CE898ABC6B}"/>
                </a:ext>
              </a:extLst>
            </p:cNvPr>
            <p:cNvSpPr txBox="1"/>
            <p:nvPr/>
          </p:nvSpPr>
          <p:spPr>
            <a:xfrm>
              <a:off x="1752202" y="2825613"/>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grpSp>
      <p:grpSp>
        <p:nvGrpSpPr>
          <p:cNvPr id="101" name="Group 100">
            <a:extLst>
              <a:ext uri="{FF2B5EF4-FFF2-40B4-BE49-F238E27FC236}">
                <a16:creationId xmlns:a16="http://schemas.microsoft.com/office/drawing/2014/main" id="{C49DE2FF-8901-6225-6D2A-93D70D0AB75E}"/>
              </a:ext>
            </a:extLst>
          </p:cNvPr>
          <p:cNvGrpSpPr/>
          <p:nvPr/>
        </p:nvGrpSpPr>
        <p:grpSpPr>
          <a:xfrm>
            <a:off x="4596273" y="2810832"/>
            <a:ext cx="395305" cy="316813"/>
            <a:chOff x="2904026" y="2984929"/>
            <a:chExt cx="315310" cy="212495"/>
          </a:xfrm>
        </p:grpSpPr>
        <p:sp>
          <p:nvSpPr>
            <p:cNvPr id="102" name="TextBox 101">
              <a:extLst>
                <a:ext uri="{FF2B5EF4-FFF2-40B4-BE49-F238E27FC236}">
                  <a16:creationId xmlns:a16="http://schemas.microsoft.com/office/drawing/2014/main" id="{30AF09DB-5ACE-E20B-96C0-D00E98CEDAD7}"/>
                </a:ext>
              </a:extLst>
            </p:cNvPr>
            <p:cNvSpPr txBox="1"/>
            <p:nvPr/>
          </p:nvSpPr>
          <p:spPr>
            <a:xfrm>
              <a:off x="2953510" y="2984929"/>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cxnSp>
          <p:nvCxnSpPr>
            <p:cNvPr id="103" name="Straight Connector 102">
              <a:extLst>
                <a:ext uri="{FF2B5EF4-FFF2-40B4-BE49-F238E27FC236}">
                  <a16:creationId xmlns:a16="http://schemas.microsoft.com/office/drawing/2014/main" id="{D888A695-2D37-CA08-0372-7A1CF132D463}"/>
                </a:ext>
              </a:extLst>
            </p:cNvPr>
            <p:cNvCxnSpPr/>
            <p:nvPr/>
          </p:nvCxnSpPr>
          <p:spPr>
            <a:xfrm>
              <a:off x="2904026" y="3197424"/>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104" name="Group 103">
            <a:extLst>
              <a:ext uri="{FF2B5EF4-FFF2-40B4-BE49-F238E27FC236}">
                <a16:creationId xmlns:a16="http://schemas.microsoft.com/office/drawing/2014/main" id="{CFD32C76-136C-073D-C351-4DB9115DD3FD}"/>
              </a:ext>
            </a:extLst>
          </p:cNvPr>
          <p:cNvGrpSpPr/>
          <p:nvPr/>
        </p:nvGrpSpPr>
        <p:grpSpPr>
          <a:xfrm>
            <a:off x="4658311" y="2017035"/>
            <a:ext cx="782228" cy="207408"/>
            <a:chOff x="2902122" y="2089009"/>
            <a:chExt cx="564436" cy="207408"/>
          </a:xfrm>
        </p:grpSpPr>
        <p:cxnSp>
          <p:nvCxnSpPr>
            <p:cNvPr id="105" name="Straight Connector 104">
              <a:extLst>
                <a:ext uri="{FF2B5EF4-FFF2-40B4-BE49-F238E27FC236}">
                  <a16:creationId xmlns:a16="http://schemas.microsoft.com/office/drawing/2014/main" id="{13B7150A-52F7-0DB6-1146-B02A09C53522}"/>
                </a:ext>
              </a:extLst>
            </p:cNvPr>
            <p:cNvCxnSpPr/>
            <p:nvPr/>
          </p:nvCxnSpPr>
          <p:spPr>
            <a:xfrm>
              <a:off x="2902122" y="2296417"/>
              <a:ext cx="564436" cy="0"/>
            </a:xfrm>
            <a:prstGeom prst="line">
              <a:avLst/>
            </a:prstGeom>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4FC5655D-0FEB-CC69-4EF1-2EA4CE2AD102}"/>
                </a:ext>
              </a:extLst>
            </p:cNvPr>
            <p:cNvSpPr txBox="1"/>
            <p:nvPr/>
          </p:nvSpPr>
          <p:spPr>
            <a:xfrm>
              <a:off x="3086484" y="2089009"/>
              <a:ext cx="195711"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grpSp>
      <p:grpSp>
        <p:nvGrpSpPr>
          <p:cNvPr id="107" name="Group 106">
            <a:extLst>
              <a:ext uri="{FF2B5EF4-FFF2-40B4-BE49-F238E27FC236}">
                <a16:creationId xmlns:a16="http://schemas.microsoft.com/office/drawing/2014/main" id="{E111F0FD-71FC-DCA9-553D-66D0C1CC9421}"/>
              </a:ext>
            </a:extLst>
          </p:cNvPr>
          <p:cNvGrpSpPr/>
          <p:nvPr/>
        </p:nvGrpSpPr>
        <p:grpSpPr>
          <a:xfrm>
            <a:off x="4573644" y="1788155"/>
            <a:ext cx="1173341" cy="206433"/>
            <a:chOff x="2915546" y="1581392"/>
            <a:chExt cx="779421" cy="206433"/>
          </a:xfrm>
        </p:grpSpPr>
        <p:cxnSp>
          <p:nvCxnSpPr>
            <p:cNvPr id="108" name="Straight Connector 107">
              <a:extLst>
                <a:ext uri="{FF2B5EF4-FFF2-40B4-BE49-F238E27FC236}">
                  <a16:creationId xmlns:a16="http://schemas.microsoft.com/office/drawing/2014/main" id="{B086381E-E5D6-4552-1883-146FED90AA60}"/>
                </a:ext>
              </a:extLst>
            </p:cNvPr>
            <p:cNvCxnSpPr/>
            <p:nvPr/>
          </p:nvCxnSpPr>
          <p:spPr>
            <a:xfrm flipH="1">
              <a:off x="2915546" y="1784972"/>
              <a:ext cx="779421" cy="0"/>
            </a:xfrm>
            <a:prstGeom prst="line">
              <a:avLst/>
            </a:prstGeom>
          </p:spPr>
          <p:style>
            <a:lnRef idx="1">
              <a:schemeClr val="dk1"/>
            </a:lnRef>
            <a:fillRef idx="0">
              <a:schemeClr val="dk1"/>
            </a:fillRef>
            <a:effectRef idx="0">
              <a:schemeClr val="dk1"/>
            </a:effectRef>
            <a:fontRef idx="minor">
              <a:schemeClr val="tx1"/>
            </a:fontRef>
          </p:style>
        </p:cxnSp>
        <p:sp>
          <p:nvSpPr>
            <p:cNvPr id="109" name="TextBox 108">
              <a:extLst>
                <a:ext uri="{FF2B5EF4-FFF2-40B4-BE49-F238E27FC236}">
                  <a16:creationId xmlns:a16="http://schemas.microsoft.com/office/drawing/2014/main" id="{5A719134-8A1B-70EE-7483-5974D2048E78}"/>
                </a:ext>
              </a:extLst>
            </p:cNvPr>
            <p:cNvSpPr txBox="1"/>
            <p:nvPr/>
          </p:nvSpPr>
          <p:spPr>
            <a:xfrm>
              <a:off x="3195980" y="1581392"/>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grpSp>
      <p:grpSp>
        <p:nvGrpSpPr>
          <p:cNvPr id="110" name="Group 109">
            <a:extLst>
              <a:ext uri="{FF2B5EF4-FFF2-40B4-BE49-F238E27FC236}">
                <a16:creationId xmlns:a16="http://schemas.microsoft.com/office/drawing/2014/main" id="{342C8390-07DB-A399-9C83-AEB4C87D29C5}"/>
              </a:ext>
            </a:extLst>
          </p:cNvPr>
          <p:cNvGrpSpPr/>
          <p:nvPr/>
        </p:nvGrpSpPr>
        <p:grpSpPr>
          <a:xfrm>
            <a:off x="4974655" y="2313550"/>
            <a:ext cx="395306" cy="308720"/>
            <a:chOff x="3162299" y="2346991"/>
            <a:chExt cx="315310" cy="207067"/>
          </a:xfrm>
        </p:grpSpPr>
        <p:sp>
          <p:nvSpPr>
            <p:cNvPr id="111" name="TextBox 110">
              <a:extLst>
                <a:ext uri="{FF2B5EF4-FFF2-40B4-BE49-F238E27FC236}">
                  <a16:creationId xmlns:a16="http://schemas.microsoft.com/office/drawing/2014/main" id="{82A1FEE2-3E49-FC3A-BAD6-4544C4315D08}"/>
                </a:ext>
              </a:extLst>
            </p:cNvPr>
            <p:cNvSpPr txBox="1"/>
            <p:nvPr/>
          </p:nvSpPr>
          <p:spPr>
            <a:xfrm>
              <a:off x="3211783" y="2346991"/>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cxnSp>
          <p:nvCxnSpPr>
            <p:cNvPr id="112" name="Straight Connector 111">
              <a:extLst>
                <a:ext uri="{FF2B5EF4-FFF2-40B4-BE49-F238E27FC236}">
                  <a16:creationId xmlns:a16="http://schemas.microsoft.com/office/drawing/2014/main" id="{C289D448-8F8C-0EBF-9E9C-052590D73B3D}"/>
                </a:ext>
              </a:extLst>
            </p:cNvPr>
            <p:cNvCxnSpPr/>
            <p:nvPr/>
          </p:nvCxnSpPr>
          <p:spPr>
            <a:xfrm>
              <a:off x="3162299" y="2554058"/>
              <a:ext cx="315310" cy="0"/>
            </a:xfrm>
            <a:prstGeom prst="line">
              <a:avLst/>
            </a:prstGeom>
          </p:spPr>
          <p:style>
            <a:lnRef idx="1">
              <a:schemeClr val="dk1"/>
            </a:lnRef>
            <a:fillRef idx="0">
              <a:schemeClr val="dk1"/>
            </a:fillRef>
            <a:effectRef idx="0">
              <a:schemeClr val="dk1"/>
            </a:effectRef>
            <a:fontRef idx="minor">
              <a:schemeClr val="tx1"/>
            </a:fontRef>
          </p:style>
        </p:cxnSp>
      </p:grpSp>
      <p:sp>
        <p:nvSpPr>
          <p:cNvPr id="22" name="TextBox 21">
            <a:extLst>
              <a:ext uri="{FF2B5EF4-FFF2-40B4-BE49-F238E27FC236}">
                <a16:creationId xmlns:a16="http://schemas.microsoft.com/office/drawing/2014/main" id="{782AA8EE-728D-D09B-36F3-8A769B38EA2A}"/>
              </a:ext>
            </a:extLst>
          </p:cNvPr>
          <p:cNvSpPr txBox="1"/>
          <p:nvPr/>
        </p:nvSpPr>
        <p:spPr>
          <a:xfrm>
            <a:off x="2479822" y="1973304"/>
            <a:ext cx="1061792" cy="246221"/>
          </a:xfrm>
          <a:prstGeom prst="rect">
            <a:avLst/>
          </a:prstGeom>
          <a:noFill/>
        </p:spPr>
        <p:txBody>
          <a:bodyPr wrap="square">
            <a:spAutoFit/>
          </a:bodyPr>
          <a:lstStyle/>
          <a:p>
            <a:r>
              <a:rPr lang="en-US" sz="1000"/>
              <a:t>*p&lt;0.05. </a:t>
            </a:r>
          </a:p>
        </p:txBody>
      </p:sp>
      <p:sp>
        <p:nvSpPr>
          <p:cNvPr id="8" name="Rectangle 7">
            <a:extLst>
              <a:ext uri="{FF2B5EF4-FFF2-40B4-BE49-F238E27FC236}">
                <a16:creationId xmlns:a16="http://schemas.microsoft.com/office/drawing/2014/main" id="{64F48A66-C87C-A10A-C7DE-829E4594DA04}"/>
              </a:ext>
            </a:extLst>
          </p:cNvPr>
          <p:cNvSpPr/>
          <p:nvPr/>
        </p:nvSpPr>
        <p:spPr>
          <a:xfrm>
            <a:off x="1" y="1127949"/>
            <a:ext cx="1496199" cy="595431"/>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r>
              <a:rPr lang="en-US" b="1" spc="300">
                <a:solidFill>
                  <a:schemeClr val="tx1"/>
                </a:solidFill>
              </a:rPr>
              <a:t>NECK</a:t>
            </a:r>
          </a:p>
        </p:txBody>
      </p:sp>
      <p:sp>
        <p:nvSpPr>
          <p:cNvPr id="13" name="Text Placeholder 5">
            <a:extLst>
              <a:ext uri="{FF2B5EF4-FFF2-40B4-BE49-F238E27FC236}">
                <a16:creationId xmlns:a16="http://schemas.microsoft.com/office/drawing/2014/main" id="{BE087DA5-591B-E55E-5233-3C341CD4FA7B}"/>
              </a:ext>
            </a:extLst>
          </p:cNvPr>
          <p:cNvSpPr txBox="1">
            <a:spLocks/>
          </p:cNvSpPr>
          <p:nvPr/>
        </p:nvSpPr>
        <p:spPr>
          <a:xfrm>
            <a:off x="7835899" y="1994392"/>
            <a:ext cx="3902564" cy="1261763"/>
          </a:xfrm>
          <a:prstGeom prst="rect">
            <a:avLst/>
          </a:prstGeom>
          <a:solidFill>
            <a:srgbClr val="CCBCB8"/>
          </a:solidFill>
          <a:ln>
            <a:solidFill>
              <a:srgbClr val="4D3C35"/>
            </a:solidFill>
          </a:ln>
          <a:effectLst>
            <a:outerShdw blurRad="50800" dist="38100" dir="2700000" algn="tl" rotWithShape="0">
              <a:prstClr val="black">
                <a:alpha val="40000"/>
              </a:prstClr>
            </a:outerShdw>
          </a:effectLst>
        </p:spPr>
        <p:txBody>
          <a:bodyPr lIns="0" tIns="0" rIns="0" bIns="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600" b="1">
                <a:solidFill>
                  <a:srgbClr val="4D3C35"/>
                </a:solidFill>
              </a:rPr>
              <a:t>5% SYN®-COLL CB </a:t>
            </a:r>
            <a:r>
              <a:rPr lang="en-US" sz="1600">
                <a:solidFill>
                  <a:schemeClr val="bg1"/>
                </a:solidFill>
              </a:rPr>
              <a:t>boosts collagen production in the </a:t>
            </a:r>
            <a:r>
              <a:rPr lang="en-US" sz="1600" b="1" u="sng">
                <a:solidFill>
                  <a:srgbClr val="4D3C35"/>
                </a:solidFill>
              </a:rPr>
              <a:t>neck area </a:t>
            </a:r>
            <a:r>
              <a:rPr lang="en-US" sz="1600">
                <a:solidFill>
                  <a:schemeClr val="bg1"/>
                </a:solidFill>
              </a:rPr>
              <a:t>of mature skin volunteers by +14% already after</a:t>
            </a:r>
          </a:p>
          <a:p>
            <a:pPr algn="ctr"/>
            <a:r>
              <a:rPr lang="en-US" sz="1600">
                <a:solidFill>
                  <a:schemeClr val="bg1"/>
                </a:solidFill>
              </a:rPr>
              <a:t>2 weeks. Increase of +26% in 4 weeks. </a:t>
            </a:r>
          </a:p>
        </p:txBody>
      </p:sp>
      <p:sp>
        <p:nvSpPr>
          <p:cNvPr id="3" name="Text Placeholder 34">
            <a:extLst>
              <a:ext uri="{FF2B5EF4-FFF2-40B4-BE49-F238E27FC236}">
                <a16:creationId xmlns:a16="http://schemas.microsoft.com/office/drawing/2014/main" id="{FD4303B8-8567-9134-F282-CB5F9862B5BA}"/>
              </a:ext>
            </a:extLst>
          </p:cNvPr>
          <p:cNvSpPr txBox="1">
            <a:spLocks/>
          </p:cNvSpPr>
          <p:nvPr/>
        </p:nvSpPr>
        <p:spPr>
          <a:xfrm>
            <a:off x="8394699" y="5278524"/>
            <a:ext cx="3494899" cy="288767"/>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r">
              <a:defRPr/>
            </a:pPr>
            <a:r>
              <a:rPr lang="de-CH" sz="900" kern="1200">
                <a:solidFill>
                  <a:prstClr val="black"/>
                </a:solidFill>
                <a:latin typeface="DM Sans"/>
              </a:rPr>
              <a:t>All changes are significant over time and between groups, except for 5% vs 2.5% which is not significant.</a:t>
            </a:r>
            <a:r>
              <a:rPr lang="de-CH" sz="900">
                <a:solidFill>
                  <a:prstClr val="black"/>
                </a:solidFill>
                <a:latin typeface="DM Sans"/>
              </a:rPr>
              <a:t> </a:t>
            </a:r>
          </a:p>
          <a:p>
            <a:pPr algn="r">
              <a:defRPr/>
            </a:pPr>
            <a:r>
              <a:rPr lang="de-CH" sz="900">
                <a:solidFill>
                  <a:prstClr val="black"/>
                </a:solidFill>
                <a:latin typeface="DM Sans"/>
              </a:rPr>
              <a:t>All comparisons between active formulations and age-matched placebo are significant.</a:t>
            </a:r>
            <a:endParaRPr lang="en-US" sz="900">
              <a:solidFill>
                <a:prstClr val="black"/>
              </a:solidFill>
              <a:latin typeface="DM Sans"/>
            </a:endParaRPr>
          </a:p>
        </p:txBody>
      </p:sp>
    </p:spTree>
    <p:extLst>
      <p:ext uri="{BB962C8B-B14F-4D97-AF65-F5344CB8AC3E}">
        <p14:creationId xmlns:p14="http://schemas.microsoft.com/office/powerpoint/2010/main" val="1031924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807D0679-9F2F-444D-CAA1-3AED88C4144E}"/>
              </a:ext>
            </a:extLst>
          </p:cNvPr>
          <p:cNvSpPr/>
          <p:nvPr/>
        </p:nvSpPr>
        <p:spPr>
          <a:xfrm>
            <a:off x="3954112" y="848297"/>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p:txBody>
      </p:sp>
      <p:sp>
        <p:nvSpPr>
          <p:cNvPr id="34" name="Oval 33">
            <a:extLst>
              <a:ext uri="{FF2B5EF4-FFF2-40B4-BE49-F238E27FC236}">
                <a16:creationId xmlns:a16="http://schemas.microsoft.com/office/drawing/2014/main" id="{A862AF73-F58A-E730-7B92-897EEA7B9239}"/>
              </a:ext>
            </a:extLst>
          </p:cNvPr>
          <p:cNvSpPr/>
          <p:nvPr/>
        </p:nvSpPr>
        <p:spPr>
          <a:xfrm>
            <a:off x="9122811" y="845829"/>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p:txBody>
      </p:sp>
      <p:sp>
        <p:nvSpPr>
          <p:cNvPr id="31" name="Rectangle 30">
            <a:extLst>
              <a:ext uri="{FF2B5EF4-FFF2-40B4-BE49-F238E27FC236}">
                <a16:creationId xmlns:a16="http://schemas.microsoft.com/office/drawing/2014/main" id="{8BD4DD3B-127C-0A5E-4138-11D39B387C0D}"/>
              </a:ext>
            </a:extLst>
          </p:cNvPr>
          <p:cNvSpPr/>
          <p:nvPr/>
        </p:nvSpPr>
        <p:spPr>
          <a:xfrm>
            <a:off x="343350" y="1585557"/>
            <a:ext cx="4723242" cy="3653729"/>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2" name="Rectangle 31">
            <a:extLst>
              <a:ext uri="{FF2B5EF4-FFF2-40B4-BE49-F238E27FC236}">
                <a16:creationId xmlns:a16="http://schemas.microsoft.com/office/drawing/2014/main" id="{021255B7-504F-952F-74E4-C0671C3298DA}"/>
              </a:ext>
            </a:extLst>
          </p:cNvPr>
          <p:cNvSpPr/>
          <p:nvPr/>
        </p:nvSpPr>
        <p:spPr>
          <a:xfrm>
            <a:off x="5608659" y="1585557"/>
            <a:ext cx="4637262" cy="3653729"/>
          </a:xfrm>
          <a:prstGeom prst="rect">
            <a:avLst/>
          </a:prstGeom>
          <a:solidFill>
            <a:schemeClr val="bg1"/>
          </a:solid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1D63EF02-2C46-79A6-BB21-EA8F4B01B3F7}"/>
              </a:ext>
            </a:extLst>
          </p:cNvPr>
          <p:cNvSpPr txBox="1"/>
          <p:nvPr/>
        </p:nvSpPr>
        <p:spPr>
          <a:xfrm>
            <a:off x="6390540" y="4850322"/>
            <a:ext cx="5052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a:ln>
                  <a:noFill/>
                </a:ln>
                <a:solidFill>
                  <a:prstClr val="black"/>
                </a:solidFill>
                <a:effectLst/>
                <a:uLnTx/>
                <a:uFillTx/>
                <a:latin typeface="DM Sans"/>
                <a:ea typeface="+mn-ea"/>
                <a:cs typeface="+mn-cs"/>
              </a:rPr>
              <a:t>D0</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3D667EF2-DCB4-241E-408C-36C05BD888DF}"/>
              </a:ext>
            </a:extLst>
          </p:cNvPr>
          <p:cNvSpPr txBox="1"/>
          <p:nvPr/>
        </p:nvSpPr>
        <p:spPr>
          <a:xfrm>
            <a:off x="8867640" y="4854406"/>
            <a:ext cx="6174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a:ln>
                  <a:noFill/>
                </a:ln>
                <a:solidFill>
                  <a:prstClr val="black"/>
                </a:solidFill>
                <a:effectLst/>
                <a:uLnTx/>
                <a:uFillTx/>
                <a:latin typeface="DM Sans"/>
                <a:ea typeface="+mn-ea"/>
                <a:cs typeface="+mn-cs"/>
              </a:rPr>
              <a:t>D28</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Box 2">
            <a:extLst>
              <a:ext uri="{FF2B5EF4-FFF2-40B4-BE49-F238E27FC236}">
                <a16:creationId xmlns:a16="http://schemas.microsoft.com/office/drawing/2014/main" id="{63F22FB9-013F-49C3-F91A-B3F79913E6B2}"/>
              </a:ext>
            </a:extLst>
          </p:cNvPr>
          <p:cNvSpPr txBox="1"/>
          <p:nvPr/>
        </p:nvSpPr>
        <p:spPr>
          <a:xfrm>
            <a:off x="302400" y="5560362"/>
            <a:ext cx="9948738"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Facial collagen mapping makes SYN</a:t>
            </a:r>
            <a:r>
              <a:rPr kumimoji="0" lang="en-US" sz="1800" b="0" i="0" u="none" strike="noStrike" kern="1200" cap="none" spc="0" normalizeH="0" baseline="0" noProof="0">
                <a:ln>
                  <a:noFill/>
                </a:ln>
                <a:solidFill>
                  <a:prstClr val="black"/>
                </a:solidFill>
                <a:effectLst/>
                <a:uLnTx/>
                <a:uFillTx/>
                <a:latin typeface="DM Sans" pitchFamily="2" charset="0"/>
              </a:rPr>
              <a:t>®</a:t>
            </a:r>
            <a:r>
              <a:rPr kumimoji="0" lang="en-US" sz="1800" b="0" i="0" u="none" strike="noStrike" kern="1200" cap="none" spc="0" normalizeH="0" baseline="0" noProof="0">
                <a:ln>
                  <a:noFill/>
                </a:ln>
                <a:solidFill>
                  <a:prstClr val="black"/>
                </a:solidFill>
                <a:effectLst/>
                <a:uLnTx/>
                <a:uFillTx/>
                <a:latin typeface="DM Sans"/>
                <a:ea typeface="+mn-ea"/>
                <a:cs typeface="+mn-cs"/>
              </a:rPr>
              <a:t>-COLL CB benefits visible.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Collagen is boosted on all facial areas particularly on the forehead and eyes zone. </a:t>
            </a:r>
          </a:p>
        </p:txBody>
      </p:sp>
      <p:pic>
        <p:nvPicPr>
          <p:cNvPr id="7" name="Picture 6">
            <a:extLst>
              <a:ext uri="{FF2B5EF4-FFF2-40B4-BE49-F238E27FC236}">
                <a16:creationId xmlns:a16="http://schemas.microsoft.com/office/drawing/2014/main" id="{A822F832-3F27-AD49-C18D-42E50816B6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70268" y="1998821"/>
            <a:ext cx="2145813" cy="2840037"/>
          </a:xfrm>
          <a:prstGeom prst="rect">
            <a:avLst/>
          </a:prstGeom>
          <a:ln w="25400">
            <a:noFill/>
          </a:ln>
        </p:spPr>
      </p:pic>
      <p:pic>
        <p:nvPicPr>
          <p:cNvPr id="17" name="Picture 16">
            <a:extLst>
              <a:ext uri="{FF2B5EF4-FFF2-40B4-BE49-F238E27FC236}">
                <a16:creationId xmlns:a16="http://schemas.microsoft.com/office/drawing/2014/main" id="{879C423A-9FBB-CDFA-CB88-55E1DC59FFD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101621" y="1998821"/>
            <a:ext cx="2149517" cy="2835953"/>
          </a:xfrm>
          <a:prstGeom prst="rect">
            <a:avLst/>
          </a:prstGeom>
          <a:ln w="25400">
            <a:noFill/>
          </a:ln>
        </p:spPr>
      </p:pic>
      <p:sp>
        <p:nvSpPr>
          <p:cNvPr id="28" name="Text Placeholder 27">
            <a:extLst>
              <a:ext uri="{FF2B5EF4-FFF2-40B4-BE49-F238E27FC236}">
                <a16:creationId xmlns:a16="http://schemas.microsoft.com/office/drawing/2014/main" id="{B0F95E70-E6E8-DD0C-6C4B-8098F0D42675}"/>
              </a:ext>
            </a:extLst>
          </p:cNvPr>
          <p:cNvSpPr>
            <a:spLocks noGrp="1"/>
          </p:cNvSpPr>
          <p:nvPr>
            <p:ph type="body" idx="11"/>
          </p:nvPr>
        </p:nvSpPr>
        <p:spPr/>
        <p:txBody>
          <a:bodyPr/>
          <a:lstStyle/>
          <a:p>
            <a:r>
              <a:rPr lang="en-US"/>
              <a:t>Mature skin panel, avg values</a:t>
            </a:r>
          </a:p>
        </p:txBody>
      </p:sp>
      <p:sp>
        <p:nvSpPr>
          <p:cNvPr id="18" name="Title 17">
            <a:extLst>
              <a:ext uri="{FF2B5EF4-FFF2-40B4-BE49-F238E27FC236}">
                <a16:creationId xmlns:a16="http://schemas.microsoft.com/office/drawing/2014/main" id="{9F0F895C-2ACF-7A6B-8874-49E41B0F45EB}"/>
              </a:ext>
            </a:extLst>
          </p:cNvPr>
          <p:cNvSpPr>
            <a:spLocks noGrp="1"/>
          </p:cNvSpPr>
          <p:nvPr>
            <p:ph type="title"/>
          </p:nvPr>
        </p:nvSpPr>
        <p:spPr/>
        <p:txBody>
          <a:bodyPr/>
          <a:lstStyle/>
          <a:p>
            <a:r>
              <a:rPr lang="en-US"/>
              <a:t>Before/after Collagen mapping visualization</a:t>
            </a:r>
          </a:p>
        </p:txBody>
      </p:sp>
      <p:grpSp>
        <p:nvGrpSpPr>
          <p:cNvPr id="21" name="Group 20">
            <a:extLst>
              <a:ext uri="{FF2B5EF4-FFF2-40B4-BE49-F238E27FC236}">
                <a16:creationId xmlns:a16="http://schemas.microsoft.com/office/drawing/2014/main" id="{18296714-00E8-654A-4611-E77DF26D892D}"/>
              </a:ext>
            </a:extLst>
          </p:cNvPr>
          <p:cNvGrpSpPr/>
          <p:nvPr/>
        </p:nvGrpSpPr>
        <p:grpSpPr>
          <a:xfrm>
            <a:off x="11052686" y="244448"/>
            <a:ext cx="836913" cy="303213"/>
            <a:chOff x="6792289" y="584837"/>
            <a:chExt cx="836913" cy="303213"/>
          </a:xfrm>
        </p:grpSpPr>
        <p:grpSp>
          <p:nvGrpSpPr>
            <p:cNvPr id="22" name="Group 21">
              <a:extLst>
                <a:ext uri="{FF2B5EF4-FFF2-40B4-BE49-F238E27FC236}">
                  <a16:creationId xmlns:a16="http://schemas.microsoft.com/office/drawing/2014/main" id="{5018C3AA-1F4F-3857-93EE-2B2BAC397A54}"/>
                </a:ext>
              </a:extLst>
            </p:cNvPr>
            <p:cNvGrpSpPr/>
            <p:nvPr/>
          </p:nvGrpSpPr>
          <p:grpSpPr>
            <a:xfrm>
              <a:off x="6792289" y="584837"/>
              <a:ext cx="836913" cy="303213"/>
              <a:chOff x="6792289" y="584837"/>
              <a:chExt cx="836913" cy="303213"/>
            </a:xfrm>
          </p:grpSpPr>
          <p:sp>
            <p:nvSpPr>
              <p:cNvPr id="26" name="Freeform 25">
                <a:extLst>
                  <a:ext uri="{FF2B5EF4-FFF2-40B4-BE49-F238E27FC236}">
                    <a16:creationId xmlns:a16="http://schemas.microsoft.com/office/drawing/2014/main" id="{F0055B45-7E79-B3DE-C8FB-259BFE0EDF63}"/>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7" name="Freeform 26">
                <a:extLst>
                  <a:ext uri="{FF2B5EF4-FFF2-40B4-BE49-F238E27FC236}">
                    <a16:creationId xmlns:a16="http://schemas.microsoft.com/office/drawing/2014/main" id="{540F3403-D0CD-76BE-5F57-32D86929C82E}"/>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3" name="Group 22">
              <a:extLst>
                <a:ext uri="{FF2B5EF4-FFF2-40B4-BE49-F238E27FC236}">
                  <a16:creationId xmlns:a16="http://schemas.microsoft.com/office/drawing/2014/main" id="{8D974EC8-82DC-EA09-20F1-6F37B04769A9}"/>
                </a:ext>
              </a:extLst>
            </p:cNvPr>
            <p:cNvGrpSpPr/>
            <p:nvPr/>
          </p:nvGrpSpPr>
          <p:grpSpPr>
            <a:xfrm>
              <a:off x="6866467" y="597144"/>
              <a:ext cx="611599" cy="282401"/>
              <a:chOff x="6866467" y="597144"/>
              <a:chExt cx="611599" cy="282401"/>
            </a:xfrm>
          </p:grpSpPr>
          <p:sp>
            <p:nvSpPr>
              <p:cNvPr id="24" name="Rectangle 23">
                <a:extLst>
                  <a:ext uri="{FF2B5EF4-FFF2-40B4-BE49-F238E27FC236}">
                    <a16:creationId xmlns:a16="http://schemas.microsoft.com/office/drawing/2014/main" id="{523E6AE3-4331-F2AC-C3F4-FBDD0B1E63D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5" name="Rectangle 24">
                <a:extLst>
                  <a:ext uri="{FF2B5EF4-FFF2-40B4-BE49-F238E27FC236}">
                    <a16:creationId xmlns:a16="http://schemas.microsoft.com/office/drawing/2014/main" id="{21ACE9CD-3E2D-CA35-9994-7B116EFB2C15}"/>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pSp>
        <p:nvGrpSpPr>
          <p:cNvPr id="40" name="Group 39">
            <a:extLst>
              <a:ext uri="{FF2B5EF4-FFF2-40B4-BE49-F238E27FC236}">
                <a16:creationId xmlns:a16="http://schemas.microsoft.com/office/drawing/2014/main" id="{F6D3B455-90A7-C666-DFBE-686011A86761}"/>
              </a:ext>
            </a:extLst>
          </p:cNvPr>
          <p:cNvGrpSpPr/>
          <p:nvPr/>
        </p:nvGrpSpPr>
        <p:grpSpPr>
          <a:xfrm>
            <a:off x="9055740" y="913057"/>
            <a:ext cx="1531279" cy="1262680"/>
            <a:chOff x="9783718" y="1327228"/>
            <a:chExt cx="1531279" cy="1262680"/>
          </a:xfrm>
        </p:grpSpPr>
        <p:sp>
          <p:nvSpPr>
            <p:cNvPr id="37" name="TextBox 36">
              <a:extLst>
                <a:ext uri="{FF2B5EF4-FFF2-40B4-BE49-F238E27FC236}">
                  <a16:creationId xmlns:a16="http://schemas.microsoft.com/office/drawing/2014/main" id="{5D878291-8621-A705-A75A-449AB2DD95C6}"/>
                </a:ext>
              </a:extLst>
            </p:cNvPr>
            <p:cNvSpPr txBox="1"/>
            <p:nvPr/>
          </p:nvSpPr>
          <p:spPr>
            <a:xfrm>
              <a:off x="9918017" y="1327228"/>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GB" sz="1100" b="1" i="0"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8" name="TextBox 37">
              <a:extLst>
                <a:ext uri="{FF2B5EF4-FFF2-40B4-BE49-F238E27FC236}">
                  <a16:creationId xmlns:a16="http://schemas.microsoft.com/office/drawing/2014/main" id="{979CB138-E72A-BC87-D551-EA6A27C71D91}"/>
                </a:ext>
              </a:extLst>
            </p:cNvPr>
            <p:cNvSpPr txBox="1"/>
            <p:nvPr/>
          </p:nvSpPr>
          <p:spPr>
            <a:xfrm>
              <a:off x="9783718" y="1653790"/>
              <a:ext cx="1531279" cy="6768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a:ea typeface="+mn-ea"/>
                  <a:cs typeface="+mn-cs"/>
                </a:rPr>
                <a:t>5% </a:t>
              </a:r>
              <a:br>
                <a:rPr kumimoji="0" lang="en-US" sz="1400" b="1" i="0" u="none" strike="noStrike" kern="1200" cap="none" spc="0" normalizeH="0" baseline="0" noProof="0">
                  <a:ln>
                    <a:noFill/>
                  </a:ln>
                  <a:solidFill>
                    <a:prstClr val="white"/>
                  </a:solidFill>
                  <a:effectLst/>
                  <a:uLnTx/>
                  <a:uFillTx/>
                  <a:latin typeface="DM Sans"/>
                  <a:ea typeface="+mn-ea"/>
                  <a:cs typeface="+mn-cs"/>
                </a:rPr>
              </a:br>
              <a:r>
                <a:rPr kumimoji="0" lang="en-US" sz="1400" b="1" i="0" u="none" strike="noStrike" kern="1200" cap="none" spc="0" normalizeH="0" baseline="0" noProof="0">
                  <a:ln>
                    <a:noFill/>
                  </a:ln>
                  <a:solidFill>
                    <a:prstClr val="white"/>
                  </a:solidFill>
                  <a:effectLst/>
                  <a:uLnTx/>
                  <a:uFillTx/>
                  <a:latin typeface="DM Sans"/>
                  <a:ea typeface="+mn-ea"/>
                  <a:cs typeface="+mn-cs"/>
                </a:rPr>
                <a:t>SYN®-COLL </a:t>
              </a:r>
              <a:br>
                <a:rPr kumimoji="0" lang="en-US" sz="1400" b="1" i="0" u="none" strike="noStrike" kern="1200" cap="none" spc="0" normalizeH="0" baseline="0" noProof="0">
                  <a:ln>
                    <a:noFill/>
                  </a:ln>
                  <a:solidFill>
                    <a:prstClr val="white"/>
                  </a:solidFill>
                  <a:effectLst/>
                  <a:uLnTx/>
                  <a:uFillTx/>
                  <a:latin typeface="DM Sans"/>
                  <a:ea typeface="+mn-ea"/>
                  <a:cs typeface="+mn-cs"/>
                </a:rPr>
              </a:br>
              <a:r>
                <a:rPr kumimoji="0" lang="en-US" sz="1400" b="1" i="0" u="none" strike="noStrike" kern="1200" cap="none" spc="0" normalizeH="0" baseline="0" noProof="0">
                  <a:ln>
                    <a:noFill/>
                  </a:ln>
                  <a:solidFill>
                    <a:prstClr val="white"/>
                  </a:solidFill>
                  <a:effectLst/>
                  <a:uLnTx/>
                  <a:uFillTx/>
                  <a:latin typeface="DM Sans"/>
                  <a:ea typeface="+mn-ea"/>
                  <a:cs typeface="+mn-cs"/>
                </a:rPr>
                <a:t>CB</a:t>
              </a:r>
              <a:endParaRPr kumimoji="0" lang="en-GB" sz="1400" b="1" i="0" u="none" strike="noStrike" kern="1200" cap="none" spc="0" normalizeH="0" baseline="0" noProof="0">
                <a:ln>
                  <a:noFill/>
                </a:ln>
                <a:solidFill>
                  <a:prstClr val="white"/>
                </a:solidFill>
                <a:effectLst/>
                <a:uLnTx/>
                <a:uFillTx/>
                <a:latin typeface="DM Sans" pitchFamily="2" charset="77"/>
                <a:ea typeface="+mn-ea"/>
                <a:cs typeface="+mn-cs"/>
              </a:endParaRPr>
            </a:p>
          </p:txBody>
        </p:sp>
      </p:grpSp>
      <p:sp>
        <p:nvSpPr>
          <p:cNvPr id="55" name="Slide Number Placeholder 5">
            <a:extLst>
              <a:ext uri="{FF2B5EF4-FFF2-40B4-BE49-F238E27FC236}">
                <a16:creationId xmlns:a16="http://schemas.microsoft.com/office/drawing/2014/main" id="{0E914AA1-EB37-B4C9-53B2-35AF4A14A4F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 name="TextBox 1">
            <a:extLst>
              <a:ext uri="{FF2B5EF4-FFF2-40B4-BE49-F238E27FC236}">
                <a16:creationId xmlns:a16="http://schemas.microsoft.com/office/drawing/2014/main" id="{0C89D0FE-78BB-A16C-47A3-70914228E125}"/>
              </a:ext>
            </a:extLst>
          </p:cNvPr>
          <p:cNvSpPr txBox="1"/>
          <p:nvPr/>
        </p:nvSpPr>
        <p:spPr>
          <a:xfrm>
            <a:off x="1164427" y="4818838"/>
            <a:ext cx="505267" cy="369332"/>
          </a:xfrm>
          <a:prstGeom prst="rect">
            <a:avLst/>
          </a:prstGeom>
          <a:noFill/>
        </p:spPr>
        <p:txBody>
          <a:bodyPr wrap="none" rtlCol="0">
            <a:spAutoFit/>
          </a:bodyPr>
          <a:lstStyle/>
          <a:p>
            <a:r>
              <a:rPr lang="de-CH"/>
              <a:t>D0</a:t>
            </a:r>
            <a:endParaRPr lang="en-CH"/>
          </a:p>
        </p:txBody>
      </p:sp>
      <p:sp>
        <p:nvSpPr>
          <p:cNvPr id="6" name="TextBox 5">
            <a:extLst>
              <a:ext uri="{FF2B5EF4-FFF2-40B4-BE49-F238E27FC236}">
                <a16:creationId xmlns:a16="http://schemas.microsoft.com/office/drawing/2014/main" id="{18447474-5051-8C3F-23B0-38A894446670}"/>
              </a:ext>
            </a:extLst>
          </p:cNvPr>
          <p:cNvSpPr txBox="1"/>
          <p:nvPr/>
        </p:nvSpPr>
        <p:spPr>
          <a:xfrm>
            <a:off x="3675721" y="4822922"/>
            <a:ext cx="617477" cy="369332"/>
          </a:xfrm>
          <a:prstGeom prst="rect">
            <a:avLst/>
          </a:prstGeom>
          <a:noFill/>
        </p:spPr>
        <p:txBody>
          <a:bodyPr wrap="none" rtlCol="0">
            <a:spAutoFit/>
          </a:bodyPr>
          <a:lstStyle/>
          <a:p>
            <a:r>
              <a:rPr lang="de-CH"/>
              <a:t>D28</a:t>
            </a:r>
            <a:endParaRPr lang="en-CH"/>
          </a:p>
        </p:txBody>
      </p:sp>
      <p:pic>
        <p:nvPicPr>
          <p:cNvPr id="8" name="Picture 7" descr="A person with white face mask&#10;&#10;AI-generated content may be incorrect.">
            <a:extLst>
              <a:ext uri="{FF2B5EF4-FFF2-40B4-BE49-F238E27FC236}">
                <a16:creationId xmlns:a16="http://schemas.microsoft.com/office/drawing/2014/main" id="{02DB1E25-9B2B-2B48-CE20-8DFA44C5EFEA}"/>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343350" y="2073975"/>
            <a:ext cx="2139590" cy="2760708"/>
          </a:xfrm>
          <a:prstGeom prst="rect">
            <a:avLst/>
          </a:prstGeom>
        </p:spPr>
      </p:pic>
      <p:pic>
        <p:nvPicPr>
          <p:cNvPr id="9" name="Picture 8" descr="A person with white face mask&#10;&#10;AI-generated content may be incorrect.">
            <a:extLst>
              <a:ext uri="{FF2B5EF4-FFF2-40B4-BE49-F238E27FC236}">
                <a16:creationId xmlns:a16="http://schemas.microsoft.com/office/drawing/2014/main" id="{B135A57C-B430-4FF8-362B-A675C2F8D834}"/>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917557" y="1971141"/>
            <a:ext cx="2149035" cy="2848272"/>
          </a:xfrm>
          <a:prstGeom prst="rect">
            <a:avLst/>
          </a:prstGeom>
        </p:spPr>
      </p:pic>
      <p:sp>
        <p:nvSpPr>
          <p:cNvPr id="35" name="TextBox 34">
            <a:extLst>
              <a:ext uri="{FF2B5EF4-FFF2-40B4-BE49-F238E27FC236}">
                <a16:creationId xmlns:a16="http://schemas.microsoft.com/office/drawing/2014/main" id="{19603C96-DD4F-FA0A-94E2-958D18E0EDF3}"/>
              </a:ext>
            </a:extLst>
          </p:cNvPr>
          <p:cNvSpPr txBox="1"/>
          <p:nvPr/>
        </p:nvSpPr>
        <p:spPr>
          <a:xfrm>
            <a:off x="4032491" y="915525"/>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pitchFamily="2" charset="77"/>
                <a:ea typeface="+mn-ea"/>
                <a:cs typeface="+mn-cs"/>
              </a:rPr>
              <a:t>Placebo</a:t>
            </a:r>
          </a:p>
        </p:txBody>
      </p:sp>
      <p:pic>
        <p:nvPicPr>
          <p:cNvPr id="1026" name="Picture 2">
            <a:extLst>
              <a:ext uri="{FF2B5EF4-FFF2-40B4-BE49-F238E27FC236}">
                <a16:creationId xmlns:a16="http://schemas.microsoft.com/office/drawing/2014/main" id="{A10C8D75-1389-C8A0-20BB-85F314A9F57D}"/>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717634" y="1906837"/>
            <a:ext cx="505267" cy="3358195"/>
          </a:xfrm>
          <a:prstGeom prst="rect">
            <a:avLst/>
          </a:prstGeom>
          <a:noFill/>
          <a:extLst>
            <a:ext uri="{909E8E84-426E-40DD-AFC4-6F175D3DCCD1}">
              <a14:hiddenFill xmlns:a14="http://schemas.microsoft.com/office/drawing/2010/main">
                <a:solidFill>
                  <a:srgbClr val="FFFFFF"/>
                </a:solidFill>
              </a14:hiddenFill>
            </a:ext>
          </a:extLst>
        </p:spPr>
      </p:pic>
      <p:sp>
        <p:nvSpPr>
          <p:cNvPr id="10" name="Isosceles Triangle 9">
            <a:extLst>
              <a:ext uri="{FF2B5EF4-FFF2-40B4-BE49-F238E27FC236}">
                <a16:creationId xmlns:a16="http://schemas.microsoft.com/office/drawing/2014/main" id="{96517164-69D0-68DB-6440-87A67AFED224}"/>
              </a:ext>
            </a:extLst>
          </p:cNvPr>
          <p:cNvSpPr/>
          <p:nvPr/>
        </p:nvSpPr>
        <p:spPr>
          <a:xfrm flipV="1">
            <a:off x="11251473" y="1899324"/>
            <a:ext cx="356735" cy="3365707"/>
          </a:xfrm>
          <a:prstGeom prst="triangle">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H"/>
          </a:p>
        </p:txBody>
      </p:sp>
      <p:sp>
        <p:nvSpPr>
          <p:cNvPr id="11" name="TextBox 10">
            <a:extLst>
              <a:ext uri="{FF2B5EF4-FFF2-40B4-BE49-F238E27FC236}">
                <a16:creationId xmlns:a16="http://schemas.microsoft.com/office/drawing/2014/main" id="{1384660A-49D6-D252-819D-6B573841DABD}"/>
              </a:ext>
            </a:extLst>
          </p:cNvPr>
          <p:cNvSpPr txBox="1"/>
          <p:nvPr/>
        </p:nvSpPr>
        <p:spPr>
          <a:xfrm rot="16200000">
            <a:off x="10954833" y="2222536"/>
            <a:ext cx="942887" cy="307777"/>
          </a:xfrm>
          <a:prstGeom prst="rect">
            <a:avLst/>
          </a:prstGeom>
          <a:noFill/>
        </p:spPr>
        <p:txBody>
          <a:bodyPr wrap="none" rtlCol="0">
            <a:spAutoFit/>
          </a:bodyPr>
          <a:lstStyle/>
          <a:p>
            <a:r>
              <a:rPr lang="de-CH" sz="1400" b="1">
                <a:solidFill>
                  <a:srgbClr val="4D3C35"/>
                </a:solidFill>
              </a:rPr>
              <a:t>Collagen</a:t>
            </a:r>
            <a:endParaRPr lang="en-CH" sz="1400" b="1">
              <a:solidFill>
                <a:srgbClr val="4D3C35"/>
              </a:solidFill>
            </a:endParaRPr>
          </a:p>
        </p:txBody>
      </p:sp>
      <p:sp>
        <p:nvSpPr>
          <p:cNvPr id="5" name="TextBox 4">
            <a:extLst>
              <a:ext uri="{FF2B5EF4-FFF2-40B4-BE49-F238E27FC236}">
                <a16:creationId xmlns:a16="http://schemas.microsoft.com/office/drawing/2014/main" id="{8ABC8A91-D60F-565D-2738-58241900005C}"/>
              </a:ext>
            </a:extLst>
          </p:cNvPr>
          <p:cNvSpPr txBox="1"/>
          <p:nvPr/>
        </p:nvSpPr>
        <p:spPr>
          <a:xfrm>
            <a:off x="10323179" y="5374901"/>
            <a:ext cx="1672052" cy="261610"/>
          </a:xfrm>
          <a:prstGeom prst="rect">
            <a:avLst/>
          </a:prstGeom>
          <a:noFill/>
        </p:spPr>
        <p:txBody>
          <a:bodyPr wrap="square">
            <a:spAutoFit/>
          </a:bodyPr>
          <a:lstStyle/>
          <a:p>
            <a:r>
              <a:rPr lang="en-US" sz="1100"/>
              <a:t>Ultrasound intensity</a:t>
            </a:r>
          </a:p>
        </p:txBody>
      </p:sp>
    </p:spTree>
    <p:extLst>
      <p:ext uri="{BB962C8B-B14F-4D97-AF65-F5344CB8AC3E}">
        <p14:creationId xmlns:p14="http://schemas.microsoft.com/office/powerpoint/2010/main" val="3688406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35">
            <a:extLst>
              <a:ext uri="{FF2B5EF4-FFF2-40B4-BE49-F238E27FC236}">
                <a16:creationId xmlns:a16="http://schemas.microsoft.com/office/drawing/2014/main" id="{CEB606E8-C08A-5D7F-04C2-B8E3A4FAE330}"/>
              </a:ext>
            </a:extLst>
          </p:cNvPr>
          <p:cNvSpPr>
            <a:spLocks noGrp="1"/>
          </p:cNvSpPr>
          <p:nvPr>
            <p:ph type="body" idx="25"/>
          </p:nvPr>
        </p:nvSpPr>
        <p:spPr/>
        <p:txBody>
          <a:bodyPr/>
          <a:lstStyle/>
          <a:p>
            <a:r>
              <a:rPr lang="en-US"/>
              <a:t>Perceived visible improvements over time</a:t>
            </a:r>
          </a:p>
          <a:p>
            <a:endParaRPr lang="en-US"/>
          </a:p>
        </p:txBody>
      </p:sp>
      <p:sp>
        <p:nvSpPr>
          <p:cNvPr id="14" name="Slide Number Placeholder 7">
            <a:extLst>
              <a:ext uri="{FF2B5EF4-FFF2-40B4-BE49-F238E27FC236}">
                <a16:creationId xmlns:a16="http://schemas.microsoft.com/office/drawing/2014/main" id="{530434CF-A294-4D37-4260-4672D217C672}"/>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3" name="Title 2">
            <a:extLst>
              <a:ext uri="{FF2B5EF4-FFF2-40B4-BE49-F238E27FC236}">
                <a16:creationId xmlns:a16="http://schemas.microsoft.com/office/drawing/2014/main" id="{D83E3BD6-A762-1A4E-A503-9AA4C0A1A546}"/>
              </a:ext>
            </a:extLst>
          </p:cNvPr>
          <p:cNvSpPr>
            <a:spLocks noGrp="1"/>
          </p:cNvSpPr>
          <p:nvPr>
            <p:ph type="title"/>
          </p:nvPr>
        </p:nvSpPr>
        <p:spPr/>
        <p:txBody>
          <a:bodyPr/>
          <a:lstStyle/>
          <a:p>
            <a:r>
              <a:rPr lang="en-GB"/>
              <a:t>Volunteers' self-evaluation</a:t>
            </a:r>
          </a:p>
        </p:txBody>
      </p:sp>
      <p:grpSp>
        <p:nvGrpSpPr>
          <p:cNvPr id="53" name="Group 52">
            <a:extLst>
              <a:ext uri="{FF2B5EF4-FFF2-40B4-BE49-F238E27FC236}">
                <a16:creationId xmlns:a16="http://schemas.microsoft.com/office/drawing/2014/main" id="{05BA4384-7316-9F12-4E4E-B773816472F1}"/>
              </a:ext>
            </a:extLst>
          </p:cNvPr>
          <p:cNvGrpSpPr/>
          <p:nvPr/>
        </p:nvGrpSpPr>
        <p:grpSpPr>
          <a:xfrm>
            <a:off x="6427578" y="0"/>
            <a:ext cx="4416318" cy="1698095"/>
            <a:chOff x="5079475" y="0"/>
            <a:chExt cx="7112524" cy="2734798"/>
          </a:xfrm>
        </p:grpSpPr>
        <p:pic>
          <p:nvPicPr>
            <p:cNvPr id="7" name="Picture Placeholder 16" descr="A person with her eyes closed&#10;&#10;Description automatically generated">
              <a:extLst>
                <a:ext uri="{FF2B5EF4-FFF2-40B4-BE49-F238E27FC236}">
                  <a16:creationId xmlns:a16="http://schemas.microsoft.com/office/drawing/2014/main" id="{0BC3F07C-F01B-72C2-ADBE-D39191E9C15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7475940" y="0"/>
              <a:ext cx="2319593" cy="2734798"/>
            </a:xfrm>
            <a:prstGeom prst="rect">
              <a:avLst/>
            </a:prstGeom>
          </p:spPr>
        </p:pic>
        <p:pic>
          <p:nvPicPr>
            <p:cNvPr id="8" name="Picture Placeholder 16">
              <a:extLst>
                <a:ext uri="{FF2B5EF4-FFF2-40B4-BE49-F238E27FC236}">
                  <a16:creationId xmlns:a16="http://schemas.microsoft.com/office/drawing/2014/main" id="{4EA37F18-3F5F-0162-E74B-239BA6DF5DED}"/>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9872406" y="0"/>
              <a:ext cx="2319593" cy="2734798"/>
            </a:xfrm>
            <a:prstGeom prst="rect">
              <a:avLst/>
            </a:prstGeom>
          </p:spPr>
        </p:pic>
        <p:pic>
          <p:nvPicPr>
            <p:cNvPr id="9" name="Picture Placeholder 14" descr="A person with her eyes closed&#10;&#10;Description automatically generated">
              <a:extLst>
                <a:ext uri="{FF2B5EF4-FFF2-40B4-BE49-F238E27FC236}">
                  <a16:creationId xmlns:a16="http://schemas.microsoft.com/office/drawing/2014/main" id="{06C5BEF5-D5C9-1F0E-66B0-5A75BC85976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flipH="1">
              <a:off x="5079475" y="0"/>
              <a:ext cx="2319592" cy="2733868"/>
            </a:xfrm>
            <a:prstGeom prst="rect">
              <a:avLst/>
            </a:prstGeom>
          </p:spPr>
        </p:pic>
      </p:grpSp>
      <p:grpSp>
        <p:nvGrpSpPr>
          <p:cNvPr id="16" name="Group 15">
            <a:extLst>
              <a:ext uri="{FF2B5EF4-FFF2-40B4-BE49-F238E27FC236}">
                <a16:creationId xmlns:a16="http://schemas.microsoft.com/office/drawing/2014/main" id="{9BA30090-1EA9-4427-F536-ABA9A600352F}"/>
              </a:ext>
            </a:extLst>
          </p:cNvPr>
          <p:cNvGrpSpPr/>
          <p:nvPr/>
        </p:nvGrpSpPr>
        <p:grpSpPr>
          <a:xfrm>
            <a:off x="11052686" y="244448"/>
            <a:ext cx="836913" cy="303213"/>
            <a:chOff x="6792289" y="584837"/>
            <a:chExt cx="836913" cy="303213"/>
          </a:xfrm>
        </p:grpSpPr>
        <p:grpSp>
          <p:nvGrpSpPr>
            <p:cNvPr id="18" name="Group 17">
              <a:extLst>
                <a:ext uri="{FF2B5EF4-FFF2-40B4-BE49-F238E27FC236}">
                  <a16:creationId xmlns:a16="http://schemas.microsoft.com/office/drawing/2014/main" id="{5158309B-742F-3123-67FB-13944E14008C}"/>
                </a:ext>
              </a:extLst>
            </p:cNvPr>
            <p:cNvGrpSpPr/>
            <p:nvPr/>
          </p:nvGrpSpPr>
          <p:grpSpPr>
            <a:xfrm>
              <a:off x="6792289" y="584837"/>
              <a:ext cx="836913" cy="303213"/>
              <a:chOff x="6792289" y="584837"/>
              <a:chExt cx="836913" cy="303213"/>
            </a:xfrm>
          </p:grpSpPr>
          <p:sp>
            <p:nvSpPr>
              <p:cNvPr id="23" name="Freeform 22">
                <a:extLst>
                  <a:ext uri="{FF2B5EF4-FFF2-40B4-BE49-F238E27FC236}">
                    <a16:creationId xmlns:a16="http://schemas.microsoft.com/office/drawing/2014/main" id="{4C42BB64-E46D-B396-1C4F-EF833A5F1D7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CCBCB8"/>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4" name="Freeform 23">
                <a:extLst>
                  <a:ext uri="{FF2B5EF4-FFF2-40B4-BE49-F238E27FC236}">
                    <a16:creationId xmlns:a16="http://schemas.microsoft.com/office/drawing/2014/main" id="{7F1F828A-BC4D-8BAA-A5DD-52C5C8E0676E}"/>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CCBCB8"/>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9" name="Group 18">
              <a:extLst>
                <a:ext uri="{FF2B5EF4-FFF2-40B4-BE49-F238E27FC236}">
                  <a16:creationId xmlns:a16="http://schemas.microsoft.com/office/drawing/2014/main" id="{B07DBF14-AC24-353D-BFAC-194F033C0C82}"/>
                </a:ext>
              </a:extLst>
            </p:cNvPr>
            <p:cNvGrpSpPr/>
            <p:nvPr/>
          </p:nvGrpSpPr>
          <p:grpSpPr>
            <a:xfrm>
              <a:off x="6866467" y="597144"/>
              <a:ext cx="611599" cy="282401"/>
              <a:chOff x="6866467" y="597144"/>
              <a:chExt cx="611599" cy="282401"/>
            </a:xfrm>
          </p:grpSpPr>
          <p:sp>
            <p:nvSpPr>
              <p:cNvPr id="21" name="Rectangle 20">
                <a:extLst>
                  <a:ext uri="{FF2B5EF4-FFF2-40B4-BE49-F238E27FC236}">
                    <a16:creationId xmlns:a16="http://schemas.microsoft.com/office/drawing/2014/main" id="{4D5827E7-12D2-0ABC-ED61-F48C160EC4C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2" name="Rectangle 21">
                <a:extLst>
                  <a:ext uri="{FF2B5EF4-FFF2-40B4-BE49-F238E27FC236}">
                    <a16:creationId xmlns:a16="http://schemas.microsoft.com/office/drawing/2014/main" id="{2D4B7AFA-8CBA-D507-9B22-9119637C9162}"/>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aphicFrame>
        <p:nvGraphicFramePr>
          <p:cNvPr id="12" name="Chart 11">
            <a:extLst>
              <a:ext uri="{FF2B5EF4-FFF2-40B4-BE49-F238E27FC236}">
                <a16:creationId xmlns:a16="http://schemas.microsoft.com/office/drawing/2014/main" id="{7BD98B9D-AAA8-28AA-951A-C4453E14C520}"/>
              </a:ext>
            </a:extLst>
          </p:cNvPr>
          <p:cNvGraphicFramePr/>
          <p:nvPr/>
        </p:nvGraphicFramePr>
        <p:xfrm>
          <a:off x="-272994" y="1999918"/>
          <a:ext cx="2767971" cy="1845314"/>
        </p:xfrm>
        <a:graphic>
          <a:graphicData uri="http://schemas.openxmlformats.org/drawingml/2006/chart">
            <c:chart xmlns:c="http://schemas.openxmlformats.org/drawingml/2006/chart" xmlns:r="http://schemas.openxmlformats.org/officeDocument/2006/relationships" r:id="rId6"/>
          </a:graphicData>
        </a:graphic>
      </p:graphicFrame>
      <p:sp>
        <p:nvSpPr>
          <p:cNvPr id="15" name="Title 2">
            <a:extLst>
              <a:ext uri="{FF2B5EF4-FFF2-40B4-BE49-F238E27FC236}">
                <a16:creationId xmlns:a16="http://schemas.microsoft.com/office/drawing/2014/main" id="{530FBA69-CC65-B2DE-FF6C-0EA1BFF3672D}"/>
              </a:ext>
            </a:extLst>
          </p:cNvPr>
          <p:cNvSpPr txBox="1">
            <a:spLocks/>
          </p:cNvSpPr>
          <p:nvPr/>
        </p:nvSpPr>
        <p:spPr>
          <a:xfrm>
            <a:off x="302400" y="3883002"/>
            <a:ext cx="1638000" cy="1112036"/>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&gt;90% </a:t>
            </a:r>
            <a:br>
              <a:rPr kumimoji="0" lang="en-GB" sz="2000" b="0" i="0" u="none" strike="noStrike" kern="1200" cap="none" spc="0" normalizeH="0" baseline="0" noProof="0">
                <a:ln>
                  <a:noFill/>
                </a:ln>
                <a:solidFill>
                  <a:srgbClr val="CCBCB8"/>
                </a:solidFill>
                <a:effectLst/>
                <a:uLnTx/>
                <a:uFillTx/>
                <a:latin typeface="DM Sans"/>
                <a:ea typeface="+mj-ea"/>
                <a:cs typeface="+mj-cs"/>
              </a:rPr>
            </a:b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would buy </a:t>
            </a:r>
            <a:br>
              <a:rPr kumimoji="0" lang="en-GB" sz="2000" b="1" i="0" u="none" strike="noStrike" kern="1200" cap="none" spc="0" normalizeH="0" baseline="0" noProof="0">
                <a:ln>
                  <a:noFill/>
                </a:ln>
                <a:solidFill>
                  <a:prstClr val="white"/>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the product</a:t>
            </a:r>
          </a:p>
        </p:txBody>
      </p:sp>
      <p:graphicFrame>
        <p:nvGraphicFramePr>
          <p:cNvPr id="17" name="Chart 16">
            <a:extLst>
              <a:ext uri="{FF2B5EF4-FFF2-40B4-BE49-F238E27FC236}">
                <a16:creationId xmlns:a16="http://schemas.microsoft.com/office/drawing/2014/main" id="{1249D1DD-BD7B-41FC-C179-53CC0EBC84F9}"/>
              </a:ext>
            </a:extLst>
          </p:cNvPr>
          <p:cNvGraphicFramePr/>
          <p:nvPr/>
        </p:nvGraphicFramePr>
        <p:xfrm>
          <a:off x="1711248" y="1999918"/>
          <a:ext cx="2767971" cy="1845314"/>
        </p:xfrm>
        <a:graphic>
          <a:graphicData uri="http://schemas.openxmlformats.org/drawingml/2006/chart">
            <c:chart xmlns:c="http://schemas.openxmlformats.org/drawingml/2006/chart" xmlns:r="http://schemas.openxmlformats.org/officeDocument/2006/relationships" r:id="rId7"/>
          </a:graphicData>
        </a:graphic>
      </p:graphicFrame>
      <p:sp>
        <p:nvSpPr>
          <p:cNvPr id="26" name="Title 2">
            <a:extLst>
              <a:ext uri="{FF2B5EF4-FFF2-40B4-BE49-F238E27FC236}">
                <a16:creationId xmlns:a16="http://schemas.microsoft.com/office/drawing/2014/main" id="{7731F77A-37E5-D78B-C0D0-C2EE6724ED32}"/>
              </a:ext>
            </a:extLst>
          </p:cNvPr>
          <p:cNvSpPr txBox="1">
            <a:spLocks/>
          </p:cNvSpPr>
          <p:nvPr/>
        </p:nvSpPr>
        <p:spPr>
          <a:xfrm>
            <a:off x="2284560" y="3883002"/>
            <a:ext cx="1638000" cy="1112036"/>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100% </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smoother &amp; firmer skin</a:t>
            </a:r>
          </a:p>
        </p:txBody>
      </p:sp>
      <p:sp>
        <p:nvSpPr>
          <p:cNvPr id="29" name="Title 2">
            <a:extLst>
              <a:ext uri="{FF2B5EF4-FFF2-40B4-BE49-F238E27FC236}">
                <a16:creationId xmlns:a16="http://schemas.microsoft.com/office/drawing/2014/main" id="{B74FABBA-D94D-6F6A-A06D-D4ABFEB22AC8}"/>
              </a:ext>
            </a:extLst>
          </p:cNvPr>
          <p:cNvSpPr txBox="1">
            <a:spLocks/>
          </p:cNvSpPr>
          <p:nvPr/>
        </p:nvSpPr>
        <p:spPr>
          <a:xfrm>
            <a:off x="4266720" y="3883002"/>
            <a:ext cx="1638000" cy="1389035"/>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&gt;85%</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fewer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facial wrinkles</a:t>
            </a:r>
          </a:p>
        </p:txBody>
      </p:sp>
      <p:sp>
        <p:nvSpPr>
          <p:cNvPr id="32" name="Title 2">
            <a:extLst>
              <a:ext uri="{FF2B5EF4-FFF2-40B4-BE49-F238E27FC236}">
                <a16:creationId xmlns:a16="http://schemas.microsoft.com/office/drawing/2014/main" id="{8BDDF984-3821-A583-5736-90DE191F06B2}"/>
              </a:ext>
            </a:extLst>
          </p:cNvPr>
          <p:cNvSpPr txBox="1">
            <a:spLocks/>
          </p:cNvSpPr>
          <p:nvPr/>
        </p:nvSpPr>
        <p:spPr>
          <a:xfrm>
            <a:off x="6248880" y="3883002"/>
            <a:ext cx="1638000" cy="1389035"/>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&gt;95%</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fewer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facial wrinkles</a:t>
            </a:r>
          </a:p>
        </p:txBody>
      </p:sp>
      <p:sp>
        <p:nvSpPr>
          <p:cNvPr id="35" name="Title 2">
            <a:extLst>
              <a:ext uri="{FF2B5EF4-FFF2-40B4-BE49-F238E27FC236}">
                <a16:creationId xmlns:a16="http://schemas.microsoft.com/office/drawing/2014/main" id="{93C465B6-CA28-8769-D7FC-B3A79F827513}"/>
              </a:ext>
            </a:extLst>
          </p:cNvPr>
          <p:cNvSpPr txBox="1">
            <a:spLocks/>
          </p:cNvSpPr>
          <p:nvPr/>
        </p:nvSpPr>
        <p:spPr>
          <a:xfrm>
            <a:off x="8231040" y="3883002"/>
            <a:ext cx="1638000" cy="1389035"/>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mj-ea"/>
                <a:cs typeface="+mj-cs"/>
              </a:rPr>
              <a:t>≈</a:t>
            </a:r>
            <a:r>
              <a:rPr kumimoji="0" lang="en-GB" sz="2000" b="1" i="0" u="none" strike="noStrike" kern="1200" cap="none" spc="0" normalizeH="0" baseline="0" noProof="0">
                <a:ln>
                  <a:noFill/>
                </a:ln>
                <a:solidFill>
                  <a:prstClr val="white"/>
                </a:solidFill>
                <a:effectLst/>
                <a:uLnTx/>
                <a:uFillTx/>
                <a:latin typeface="DM Sans"/>
                <a:ea typeface="+mj-ea"/>
                <a:cs typeface="+mj-cs"/>
              </a:rPr>
              <a:t>90%</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pores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no. &amp; size reduced</a:t>
            </a:r>
          </a:p>
        </p:txBody>
      </p:sp>
      <p:sp>
        <p:nvSpPr>
          <p:cNvPr id="44" name="Title 2">
            <a:extLst>
              <a:ext uri="{FF2B5EF4-FFF2-40B4-BE49-F238E27FC236}">
                <a16:creationId xmlns:a16="http://schemas.microsoft.com/office/drawing/2014/main" id="{E476F9EF-7E90-334F-5533-2B967A40A15E}"/>
              </a:ext>
            </a:extLst>
          </p:cNvPr>
          <p:cNvSpPr txBox="1">
            <a:spLocks/>
          </p:cNvSpPr>
          <p:nvPr/>
        </p:nvSpPr>
        <p:spPr>
          <a:xfrm>
            <a:off x="10213202" y="3883002"/>
            <a:ext cx="1638000" cy="1389035"/>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mj-ea"/>
                <a:cs typeface="+mj-cs"/>
              </a:rPr>
              <a:t>≈</a:t>
            </a:r>
            <a:r>
              <a:rPr kumimoji="0" lang="en-GB" sz="2000" b="1" i="0" u="none" strike="noStrike" kern="1200" cap="none" spc="0" normalizeH="0" baseline="0" noProof="0">
                <a:ln>
                  <a:noFill/>
                </a:ln>
                <a:solidFill>
                  <a:prstClr val="white"/>
                </a:solidFill>
                <a:effectLst/>
                <a:uLnTx/>
                <a:uFillTx/>
                <a:latin typeface="DM Sans"/>
                <a:ea typeface="+mj-ea"/>
                <a:cs typeface="+mj-cs"/>
              </a:rPr>
              <a:t>90%</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neck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winkles reduced</a:t>
            </a:r>
          </a:p>
        </p:txBody>
      </p:sp>
      <p:graphicFrame>
        <p:nvGraphicFramePr>
          <p:cNvPr id="46" name="Chart 45">
            <a:extLst>
              <a:ext uri="{FF2B5EF4-FFF2-40B4-BE49-F238E27FC236}">
                <a16:creationId xmlns:a16="http://schemas.microsoft.com/office/drawing/2014/main" id="{05FDF474-17BE-6DD2-5B0D-2F319516EF55}"/>
              </a:ext>
            </a:extLst>
          </p:cNvPr>
          <p:cNvGraphicFramePr/>
          <p:nvPr/>
        </p:nvGraphicFramePr>
        <p:xfrm>
          <a:off x="9648217" y="1999918"/>
          <a:ext cx="2767971" cy="1845314"/>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8" name="Chart 47">
            <a:extLst>
              <a:ext uri="{FF2B5EF4-FFF2-40B4-BE49-F238E27FC236}">
                <a16:creationId xmlns:a16="http://schemas.microsoft.com/office/drawing/2014/main" id="{58042576-8D02-AE07-BC92-53714D9534C8}"/>
              </a:ext>
            </a:extLst>
          </p:cNvPr>
          <p:cNvGraphicFramePr/>
          <p:nvPr/>
        </p:nvGraphicFramePr>
        <p:xfrm>
          <a:off x="7663974" y="1999918"/>
          <a:ext cx="2767971" cy="1845314"/>
        </p:xfrm>
        <a:graphic>
          <a:graphicData uri="http://schemas.openxmlformats.org/drawingml/2006/chart">
            <c:chart xmlns:c="http://schemas.openxmlformats.org/drawingml/2006/chart" xmlns:r="http://schemas.openxmlformats.org/officeDocument/2006/relationships" r:id="rId9"/>
          </a:graphicData>
        </a:graphic>
      </p:graphicFrame>
      <p:pic>
        <p:nvPicPr>
          <p:cNvPr id="55" name="Graphic 54">
            <a:extLst>
              <a:ext uri="{FF2B5EF4-FFF2-40B4-BE49-F238E27FC236}">
                <a16:creationId xmlns:a16="http://schemas.microsoft.com/office/drawing/2014/main" id="{49FA10E2-E080-6EA2-EB95-F5109E4633B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10220" y="2423144"/>
            <a:ext cx="992237" cy="992237"/>
          </a:xfrm>
          <a:prstGeom prst="rect">
            <a:avLst/>
          </a:prstGeom>
        </p:spPr>
      </p:pic>
      <p:pic>
        <p:nvPicPr>
          <p:cNvPr id="57" name="Graphic 56">
            <a:extLst>
              <a:ext uri="{FF2B5EF4-FFF2-40B4-BE49-F238E27FC236}">
                <a16:creationId xmlns:a16="http://schemas.microsoft.com/office/drawing/2014/main" id="{BA500404-EB21-14A0-9FFF-FC033E7541D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603768" y="2423144"/>
            <a:ext cx="992237" cy="992237"/>
          </a:xfrm>
          <a:prstGeom prst="rect">
            <a:avLst/>
          </a:prstGeom>
        </p:spPr>
      </p:pic>
      <p:pic>
        <p:nvPicPr>
          <p:cNvPr id="61" name="Graphic 60">
            <a:extLst>
              <a:ext uri="{FF2B5EF4-FFF2-40B4-BE49-F238E27FC236}">
                <a16:creationId xmlns:a16="http://schemas.microsoft.com/office/drawing/2014/main" id="{0A45A56D-78D9-CBE2-A1ED-39470EA73E5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546907" y="2423144"/>
            <a:ext cx="992237" cy="992237"/>
          </a:xfrm>
          <a:prstGeom prst="rect">
            <a:avLst/>
          </a:prstGeom>
        </p:spPr>
      </p:pic>
      <p:pic>
        <p:nvPicPr>
          <p:cNvPr id="63" name="Graphic 62">
            <a:extLst>
              <a:ext uri="{FF2B5EF4-FFF2-40B4-BE49-F238E27FC236}">
                <a16:creationId xmlns:a16="http://schemas.microsoft.com/office/drawing/2014/main" id="{717F0D12-BAD7-FA68-92F7-D5A056D4754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536083" y="2423144"/>
            <a:ext cx="992237" cy="992237"/>
          </a:xfrm>
          <a:prstGeom prst="rect">
            <a:avLst/>
          </a:prstGeom>
        </p:spPr>
      </p:pic>
      <p:graphicFrame>
        <p:nvGraphicFramePr>
          <p:cNvPr id="27" name="Chart 26">
            <a:extLst>
              <a:ext uri="{FF2B5EF4-FFF2-40B4-BE49-F238E27FC236}">
                <a16:creationId xmlns:a16="http://schemas.microsoft.com/office/drawing/2014/main" id="{31E6ABEB-6DE4-510E-5929-882FB08A3520}"/>
              </a:ext>
            </a:extLst>
          </p:cNvPr>
          <p:cNvGraphicFramePr/>
          <p:nvPr/>
        </p:nvGraphicFramePr>
        <p:xfrm>
          <a:off x="3695490" y="1999918"/>
          <a:ext cx="2767971" cy="1845314"/>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50" name="Chart 49">
            <a:extLst>
              <a:ext uri="{FF2B5EF4-FFF2-40B4-BE49-F238E27FC236}">
                <a16:creationId xmlns:a16="http://schemas.microsoft.com/office/drawing/2014/main" id="{7D6883BF-7183-5B80-5E2B-5E683AA5A450}"/>
              </a:ext>
            </a:extLst>
          </p:cNvPr>
          <p:cNvGraphicFramePr/>
          <p:nvPr/>
        </p:nvGraphicFramePr>
        <p:xfrm>
          <a:off x="5679732" y="1999918"/>
          <a:ext cx="2767971" cy="1845314"/>
        </p:xfrm>
        <a:graphic>
          <a:graphicData uri="http://schemas.openxmlformats.org/drawingml/2006/chart">
            <c:chart xmlns:c="http://schemas.openxmlformats.org/drawingml/2006/chart" xmlns:r="http://schemas.openxmlformats.org/officeDocument/2006/relationships" r:id="rId15"/>
          </a:graphicData>
        </a:graphic>
      </p:graphicFrame>
      <p:pic>
        <p:nvPicPr>
          <p:cNvPr id="4" name="Graphic 3">
            <a:extLst>
              <a:ext uri="{FF2B5EF4-FFF2-40B4-BE49-F238E27FC236}">
                <a16:creationId xmlns:a16="http://schemas.microsoft.com/office/drawing/2014/main" id="{3F3930AD-2197-9F03-4D75-0E1014AD217B}"/>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4592115" y="2421781"/>
            <a:ext cx="993600" cy="993600"/>
          </a:xfrm>
          <a:prstGeom prst="rect">
            <a:avLst/>
          </a:prstGeom>
        </p:spPr>
      </p:pic>
      <p:pic>
        <p:nvPicPr>
          <p:cNvPr id="5" name="Graphic 4">
            <a:extLst>
              <a:ext uri="{FF2B5EF4-FFF2-40B4-BE49-F238E27FC236}">
                <a16:creationId xmlns:a16="http://schemas.microsoft.com/office/drawing/2014/main" id="{00FF2F51-FE8C-6731-F7FF-3083747AD50C}"/>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551544" y="2421781"/>
            <a:ext cx="993600" cy="993600"/>
          </a:xfrm>
          <a:prstGeom prst="rect">
            <a:avLst/>
          </a:prstGeom>
        </p:spPr>
      </p:pic>
      <p:sp>
        <p:nvSpPr>
          <p:cNvPr id="2" name="TextBox 1">
            <a:extLst>
              <a:ext uri="{FF2B5EF4-FFF2-40B4-BE49-F238E27FC236}">
                <a16:creationId xmlns:a16="http://schemas.microsoft.com/office/drawing/2014/main" id="{9DC2A0EC-D6F0-3B65-C9D7-DD527CA36578}"/>
              </a:ext>
            </a:extLst>
          </p:cNvPr>
          <p:cNvSpPr txBox="1"/>
          <p:nvPr/>
        </p:nvSpPr>
        <p:spPr>
          <a:xfrm>
            <a:off x="4047484" y="5541975"/>
            <a:ext cx="2027780" cy="307777"/>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Average 40 </a:t>
            </a:r>
            <a:r>
              <a:rPr kumimoji="0" lang="en-US" sz="1400" b="0" i="0" u="none" strike="noStrike" kern="1200" cap="none" spc="0" normalizeH="0" baseline="0" noProof="0" err="1">
                <a:ln>
                  <a:noFill/>
                </a:ln>
                <a:solidFill>
                  <a:prstClr val="black"/>
                </a:solidFill>
                <a:effectLst/>
                <a:uLnTx/>
                <a:uFillTx/>
                <a:latin typeface="DM Sans"/>
                <a:ea typeface="+mn-ea"/>
                <a:cs typeface="+mn-cs"/>
              </a:rPr>
              <a:t>y.o</a:t>
            </a:r>
            <a:r>
              <a:rPr kumimoji="0" lang="en-US" sz="1400" b="0" i="0" u="none" strike="noStrike" kern="1200" cap="none" spc="0" normalizeH="0" baseline="0" noProof="0">
                <a:ln>
                  <a:noFill/>
                </a:ln>
                <a:solidFill>
                  <a:prstClr val="black"/>
                </a:solidFill>
                <a:effectLst/>
                <a:uLnTx/>
                <a:uFillTx/>
                <a:latin typeface="DM Sans"/>
                <a:ea typeface="+mn-ea"/>
                <a:cs typeface="+mn-cs"/>
              </a:rPr>
              <a:t>. </a:t>
            </a:r>
          </a:p>
        </p:txBody>
      </p:sp>
      <p:sp>
        <p:nvSpPr>
          <p:cNvPr id="6" name="TextBox 5">
            <a:extLst>
              <a:ext uri="{FF2B5EF4-FFF2-40B4-BE49-F238E27FC236}">
                <a16:creationId xmlns:a16="http://schemas.microsoft.com/office/drawing/2014/main" id="{A8CDE71D-A5A7-4CBA-1615-F9B8C1EE5A1F}"/>
              </a:ext>
            </a:extLst>
          </p:cNvPr>
          <p:cNvSpPr txBox="1"/>
          <p:nvPr/>
        </p:nvSpPr>
        <p:spPr>
          <a:xfrm>
            <a:off x="6551544" y="5541975"/>
            <a:ext cx="5299658" cy="307777"/>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Average 60 </a:t>
            </a:r>
            <a:r>
              <a:rPr kumimoji="0" lang="en-US" sz="1400" b="0" i="0" u="none" strike="noStrike" kern="1200" cap="none" spc="0" normalizeH="0" baseline="0" noProof="0" err="1">
                <a:ln>
                  <a:noFill/>
                </a:ln>
                <a:solidFill>
                  <a:prstClr val="black"/>
                </a:solidFill>
                <a:effectLst/>
                <a:uLnTx/>
                <a:uFillTx/>
                <a:latin typeface="DM Sans"/>
                <a:ea typeface="+mn-ea"/>
                <a:cs typeface="+mn-cs"/>
              </a:rPr>
              <a:t>y.o</a:t>
            </a:r>
            <a:r>
              <a:rPr kumimoji="0" lang="en-US" sz="1400" b="0" i="0" u="none" strike="noStrike" kern="1200" cap="none" spc="0" normalizeH="0" baseline="0" noProof="0">
                <a:ln>
                  <a:noFill/>
                </a:ln>
                <a:solidFill>
                  <a:prstClr val="black"/>
                </a:solidFill>
                <a:effectLst/>
                <a:uLnTx/>
                <a:uFillTx/>
                <a:latin typeface="DM Sans"/>
                <a:ea typeface="+mn-ea"/>
                <a:cs typeface="+mn-cs"/>
              </a:rPr>
              <a:t>. </a:t>
            </a:r>
          </a:p>
        </p:txBody>
      </p:sp>
      <p:sp>
        <p:nvSpPr>
          <p:cNvPr id="10" name="TextBox 9">
            <a:extLst>
              <a:ext uri="{FF2B5EF4-FFF2-40B4-BE49-F238E27FC236}">
                <a16:creationId xmlns:a16="http://schemas.microsoft.com/office/drawing/2014/main" id="{B70362CE-8037-BD7A-A2B9-1AF1D25F23AB}"/>
              </a:ext>
            </a:extLst>
          </p:cNvPr>
          <p:cNvSpPr txBox="1"/>
          <p:nvPr/>
        </p:nvSpPr>
        <p:spPr>
          <a:xfrm>
            <a:off x="340798" y="5522923"/>
            <a:ext cx="3564981" cy="307777"/>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All</a:t>
            </a:r>
          </a:p>
        </p:txBody>
      </p:sp>
    </p:spTree>
    <p:extLst>
      <p:ext uri="{BB962C8B-B14F-4D97-AF65-F5344CB8AC3E}">
        <p14:creationId xmlns:p14="http://schemas.microsoft.com/office/powerpoint/2010/main" val="853127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AFABD-8A45-DE6F-7EC6-3714FD0CE2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F3C5226-9B0C-9D66-A162-D98EE2247453}"/>
              </a:ext>
            </a:extLst>
          </p:cNvPr>
          <p:cNvSpPr>
            <a:spLocks noGrp="1"/>
          </p:cNvSpPr>
          <p:nvPr>
            <p:ph type="title"/>
          </p:nvPr>
        </p:nvSpPr>
        <p:spPr/>
        <p:txBody>
          <a:bodyPr/>
          <a:lstStyle/>
          <a:p>
            <a:r>
              <a:rPr lang="en-US"/>
              <a:t>NEW</a:t>
            </a:r>
            <a:r>
              <a:rPr lang="en-US" i="1"/>
              <a:t> in vivo </a:t>
            </a:r>
            <a:r>
              <a:rPr lang="en-US"/>
              <a:t>study design</a:t>
            </a:r>
          </a:p>
        </p:txBody>
      </p:sp>
      <p:sp>
        <p:nvSpPr>
          <p:cNvPr id="10" name="Slide Number Placeholder 1">
            <a:extLst>
              <a:ext uri="{FF2B5EF4-FFF2-40B4-BE49-F238E27FC236}">
                <a16:creationId xmlns:a16="http://schemas.microsoft.com/office/drawing/2014/main" id="{AAD177C9-07CA-FD0F-DE33-AECB27F0E7D8}"/>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grpSp>
        <p:nvGrpSpPr>
          <p:cNvPr id="89" name="Group 88">
            <a:extLst>
              <a:ext uri="{FF2B5EF4-FFF2-40B4-BE49-F238E27FC236}">
                <a16:creationId xmlns:a16="http://schemas.microsoft.com/office/drawing/2014/main" id="{4127ED6C-F6C4-AA03-5E1F-0C0805A40C17}"/>
              </a:ext>
            </a:extLst>
          </p:cNvPr>
          <p:cNvGrpSpPr/>
          <p:nvPr/>
        </p:nvGrpSpPr>
        <p:grpSpPr>
          <a:xfrm>
            <a:off x="586879" y="1260000"/>
            <a:ext cx="3444411" cy="1519027"/>
            <a:chOff x="302399" y="1260000"/>
            <a:chExt cx="3444411" cy="1519027"/>
          </a:xfrm>
        </p:grpSpPr>
        <p:sp>
          <p:nvSpPr>
            <p:cNvPr id="14" name="Rectangle 13">
              <a:extLst>
                <a:ext uri="{FF2B5EF4-FFF2-40B4-BE49-F238E27FC236}">
                  <a16:creationId xmlns:a16="http://schemas.microsoft.com/office/drawing/2014/main" id="{4F9BE947-5AE7-4BF9-B96F-5B6D81BDAD47}"/>
                </a:ext>
              </a:extLst>
            </p:cNvPr>
            <p:cNvSpPr/>
            <p:nvPr/>
          </p:nvSpPr>
          <p:spPr>
            <a:xfrm>
              <a:off x="302399" y="1260000"/>
              <a:ext cx="3444411" cy="151902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C6FA0A1-D8B4-4EE5-AA39-6DFA6C058349}"/>
                </a:ext>
              </a:extLst>
            </p:cNvPr>
            <p:cNvSpPr txBox="1"/>
            <p:nvPr/>
          </p:nvSpPr>
          <p:spPr>
            <a:xfrm>
              <a:off x="1676399" y="1350330"/>
              <a:ext cx="1996069" cy="1177245"/>
            </a:xfrm>
            <a:prstGeom prst="rect">
              <a:avLst/>
            </a:prstGeom>
            <a:noFill/>
          </p:spPr>
          <p:txBody>
            <a:bodyPr wrap="square" lIns="0" tIns="0" rIns="0" bIns="0" rtlCol="0">
              <a:spAutoFit/>
            </a:bodyPr>
            <a:lstStyle/>
            <a:p>
              <a:pPr>
                <a:spcAft>
                  <a:spcPts val="500"/>
                </a:spcAft>
                <a:defRPr/>
              </a:pPr>
              <a:r>
                <a:rPr kumimoji="0" lang="en-US" sz="2200" b="1" i="0" strike="noStrike" kern="1200" cap="none" spc="0" normalizeH="0" baseline="0" noProof="0">
                  <a:ln>
                    <a:noFill/>
                  </a:ln>
                  <a:solidFill>
                    <a:prstClr val="black"/>
                  </a:solidFill>
                  <a:effectLst/>
                  <a:uLnTx/>
                  <a:uFillTx/>
                  <a:latin typeface="DM Sans"/>
                </a:rPr>
                <a:t>Young panel</a:t>
              </a:r>
            </a:p>
            <a:p>
              <a:pPr marL="180000" marR="0" lvl="0" indent="-18000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rPr>
                <a:t>25 female volunteers </a:t>
              </a:r>
            </a:p>
            <a:p>
              <a:pPr marL="180000" marR="0" lvl="0" indent="-18000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rPr>
                <a:t>Mixed ethnicities</a:t>
              </a:r>
            </a:p>
            <a:p>
              <a:pPr marL="180000" marR="0" lvl="0" indent="-18000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rPr>
                <a:t>skin phototype II-V</a:t>
              </a:r>
            </a:p>
          </p:txBody>
        </p:sp>
        <p:pic>
          <p:nvPicPr>
            <p:cNvPr id="23" name="Picture 13">
              <a:extLst>
                <a:ext uri="{FF2B5EF4-FFF2-40B4-BE49-F238E27FC236}">
                  <a16:creationId xmlns:a16="http://schemas.microsoft.com/office/drawing/2014/main" id="{1A043F28-2EFB-4213-5DD7-CA1F0DFFF50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57780" y="1488050"/>
              <a:ext cx="895611" cy="895611"/>
            </a:xfrm>
            <a:prstGeom prst="rect">
              <a:avLst/>
            </a:prstGeom>
          </p:spPr>
        </p:pic>
      </p:grpSp>
      <p:pic>
        <p:nvPicPr>
          <p:cNvPr id="25" name="Picture 24">
            <a:extLst>
              <a:ext uri="{FF2B5EF4-FFF2-40B4-BE49-F238E27FC236}">
                <a16:creationId xmlns:a16="http://schemas.microsoft.com/office/drawing/2014/main" id="{82C98034-CCE8-1F52-1585-BF887A72BCB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19164238">
            <a:off x="8665944" y="445768"/>
            <a:ext cx="2576596" cy="3262002"/>
          </a:xfrm>
          <a:prstGeom prst="rect">
            <a:avLst/>
          </a:prstGeom>
        </p:spPr>
      </p:pic>
      <p:grpSp>
        <p:nvGrpSpPr>
          <p:cNvPr id="26" name="Group 25">
            <a:extLst>
              <a:ext uri="{FF2B5EF4-FFF2-40B4-BE49-F238E27FC236}">
                <a16:creationId xmlns:a16="http://schemas.microsoft.com/office/drawing/2014/main" id="{CFD3A124-70EF-DD15-FF7C-B9450CDE0A59}"/>
              </a:ext>
            </a:extLst>
          </p:cNvPr>
          <p:cNvGrpSpPr/>
          <p:nvPr/>
        </p:nvGrpSpPr>
        <p:grpSpPr>
          <a:xfrm>
            <a:off x="291873" y="3888504"/>
            <a:ext cx="11770054" cy="1594593"/>
            <a:chOff x="291873" y="3993868"/>
            <a:chExt cx="11770054" cy="1594593"/>
          </a:xfrm>
        </p:grpSpPr>
        <p:cxnSp>
          <p:nvCxnSpPr>
            <p:cNvPr id="32" name="Straight Connector 31">
              <a:extLst>
                <a:ext uri="{FF2B5EF4-FFF2-40B4-BE49-F238E27FC236}">
                  <a16:creationId xmlns:a16="http://schemas.microsoft.com/office/drawing/2014/main" id="{DAFFC3C0-FA6B-84FA-BF99-2982464F4CC5}"/>
                </a:ext>
              </a:extLst>
            </p:cNvPr>
            <p:cNvCxnSpPr>
              <a:cxnSpLocks/>
            </p:cNvCxnSpPr>
            <p:nvPr/>
          </p:nvCxnSpPr>
          <p:spPr>
            <a:xfrm>
              <a:off x="11472633" y="4777584"/>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9A4BB9C-5879-350D-4F57-FE75D46BB9DC}"/>
                </a:ext>
              </a:extLst>
            </p:cNvPr>
            <p:cNvCxnSpPr>
              <a:cxnSpLocks/>
            </p:cNvCxnSpPr>
            <p:nvPr/>
          </p:nvCxnSpPr>
          <p:spPr>
            <a:xfrm>
              <a:off x="5489716" y="4777584"/>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B36D244-CE6D-0695-4984-28FDBB0CBD61}"/>
                </a:ext>
              </a:extLst>
            </p:cNvPr>
            <p:cNvCxnSpPr>
              <a:cxnSpLocks/>
            </p:cNvCxnSpPr>
            <p:nvPr/>
          </p:nvCxnSpPr>
          <p:spPr>
            <a:xfrm>
              <a:off x="7069029" y="4777584"/>
              <a:ext cx="0" cy="144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C7405A8-5ED7-4D56-6DCC-4D0198A3401E}"/>
                </a:ext>
              </a:extLst>
            </p:cNvPr>
            <p:cNvCxnSpPr>
              <a:cxnSpLocks/>
            </p:cNvCxnSpPr>
            <p:nvPr/>
          </p:nvCxnSpPr>
          <p:spPr>
            <a:xfrm>
              <a:off x="8673117" y="4777584"/>
              <a:ext cx="0" cy="144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88B598-D8F1-C001-95E5-0B6AD30E0F1E}"/>
                </a:ext>
              </a:extLst>
            </p:cNvPr>
            <p:cNvCxnSpPr>
              <a:cxnSpLocks/>
            </p:cNvCxnSpPr>
            <p:nvPr/>
          </p:nvCxnSpPr>
          <p:spPr>
            <a:xfrm>
              <a:off x="10181623" y="4777584"/>
              <a:ext cx="0" cy="144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2E2D7ACB-29E4-3FAC-0AB3-FE1F058D0AB0}"/>
                </a:ext>
              </a:extLst>
            </p:cNvPr>
            <p:cNvSpPr txBox="1"/>
            <p:nvPr/>
          </p:nvSpPr>
          <p:spPr>
            <a:xfrm>
              <a:off x="728433" y="5073100"/>
              <a:ext cx="4750895" cy="3231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Conditioning phase with test formulations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daily application</a:t>
              </a:r>
            </a:p>
          </p:txBody>
        </p:sp>
        <p:sp>
          <p:nvSpPr>
            <p:cNvPr id="42" name="TextBox 41">
              <a:extLst>
                <a:ext uri="{FF2B5EF4-FFF2-40B4-BE49-F238E27FC236}">
                  <a16:creationId xmlns:a16="http://schemas.microsoft.com/office/drawing/2014/main" id="{F17D37E9-18FB-59DD-D38B-C7D9B92C575D}"/>
                </a:ext>
              </a:extLst>
            </p:cNvPr>
            <p:cNvSpPr txBox="1"/>
            <p:nvPr/>
          </p:nvSpPr>
          <p:spPr>
            <a:xfrm>
              <a:off x="5049726" y="5426878"/>
              <a:ext cx="859210" cy="161583"/>
            </a:xfrm>
            <a:prstGeom prst="rect">
              <a:avLst/>
            </a:prstGeom>
            <a:noFill/>
          </p:spPr>
          <p:txBody>
            <a:bodyPr wrap="none" lIns="0" tIns="0" rIns="0" bIns="0" rtlCol="0">
              <a:spAutoFit/>
            </a:bodyPr>
            <a:lstStyle/>
            <a:p>
              <a:pPr algn="ctr">
                <a:spcAft>
                  <a:spcPts val="500"/>
                </a:spcAft>
              </a:pPr>
              <a:r>
                <a:rPr lang="en-US" sz="1050"/>
                <a:t>Measurement</a:t>
              </a:r>
            </a:p>
          </p:txBody>
        </p:sp>
        <p:sp>
          <p:nvSpPr>
            <p:cNvPr id="43" name="TextBox 42">
              <a:extLst>
                <a:ext uri="{FF2B5EF4-FFF2-40B4-BE49-F238E27FC236}">
                  <a16:creationId xmlns:a16="http://schemas.microsoft.com/office/drawing/2014/main" id="{021737BA-41E0-97E9-A325-F5B5E1D9F9FC}"/>
                </a:ext>
              </a:extLst>
            </p:cNvPr>
            <p:cNvSpPr txBox="1"/>
            <p:nvPr/>
          </p:nvSpPr>
          <p:spPr>
            <a:xfrm>
              <a:off x="10881127" y="5426878"/>
              <a:ext cx="1180800" cy="161583"/>
            </a:xfrm>
            <a:prstGeom prst="rect">
              <a:avLst/>
            </a:prstGeom>
            <a:noFill/>
          </p:spPr>
          <p:txBody>
            <a:bodyPr wrap="square" lIns="0" tIns="0" rIns="0" bIns="0" rtlCol="0">
              <a:spAutoFit/>
            </a:bodyPr>
            <a:lstStyle/>
            <a:p>
              <a:pPr algn="ctr">
                <a:spcAft>
                  <a:spcPts val="500"/>
                </a:spcAft>
              </a:pPr>
              <a:r>
                <a:rPr lang="en-US" sz="1050"/>
                <a:t>Measurement</a:t>
              </a:r>
            </a:p>
          </p:txBody>
        </p:sp>
        <p:cxnSp>
          <p:nvCxnSpPr>
            <p:cNvPr id="44" name="Straight Connector 43">
              <a:extLst>
                <a:ext uri="{FF2B5EF4-FFF2-40B4-BE49-F238E27FC236}">
                  <a16:creationId xmlns:a16="http://schemas.microsoft.com/office/drawing/2014/main" id="{2D56FF8F-8F13-6703-741A-FEEAF41EC843}"/>
                </a:ext>
              </a:extLst>
            </p:cNvPr>
            <p:cNvCxnSpPr>
              <a:cxnSpLocks/>
            </p:cNvCxnSpPr>
            <p:nvPr/>
          </p:nvCxnSpPr>
          <p:spPr>
            <a:xfrm>
              <a:off x="739584" y="4923177"/>
              <a:ext cx="10754591" cy="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1694606E-A61A-F2A4-77C1-7E0AA2C77510}"/>
                </a:ext>
              </a:extLst>
            </p:cNvPr>
            <p:cNvSpPr txBox="1"/>
            <p:nvPr/>
          </p:nvSpPr>
          <p:spPr>
            <a:xfrm>
              <a:off x="6857669" y="4505075"/>
              <a:ext cx="439068" cy="230832"/>
            </a:xfrm>
            <a:prstGeom prst="rect">
              <a:avLst/>
            </a:prstGeom>
            <a:noFill/>
          </p:spPr>
          <p:txBody>
            <a:bodyPr wrap="square" lIns="0" tIns="0" rIns="0" bIns="0" rtlCol="0">
              <a:spAutoFit/>
            </a:bodyPr>
            <a:lstStyle/>
            <a:p>
              <a:pPr algn="ctr"/>
              <a:r>
                <a:rPr lang="en-US" sz="1500" b="1">
                  <a:solidFill>
                    <a:srgbClr val="897974"/>
                  </a:solidFill>
                </a:rPr>
                <a:t>D1</a:t>
              </a:r>
            </a:p>
          </p:txBody>
        </p:sp>
        <p:sp>
          <p:nvSpPr>
            <p:cNvPr id="46" name="TextBox 45">
              <a:extLst>
                <a:ext uri="{FF2B5EF4-FFF2-40B4-BE49-F238E27FC236}">
                  <a16:creationId xmlns:a16="http://schemas.microsoft.com/office/drawing/2014/main" id="{F668F450-2CA6-8636-2978-DCAB8F7704C0}"/>
                </a:ext>
              </a:extLst>
            </p:cNvPr>
            <p:cNvSpPr txBox="1"/>
            <p:nvPr/>
          </p:nvSpPr>
          <p:spPr>
            <a:xfrm>
              <a:off x="499833" y="4505075"/>
              <a:ext cx="439068" cy="230832"/>
            </a:xfrm>
            <a:prstGeom prst="rect">
              <a:avLst/>
            </a:prstGeom>
            <a:noFill/>
          </p:spPr>
          <p:txBody>
            <a:bodyPr wrap="square" lIns="0" tIns="0" rIns="0" bIns="0" rtlCol="0">
              <a:spAutoFit/>
            </a:bodyPr>
            <a:lstStyle/>
            <a:p>
              <a:pPr algn="ctr"/>
              <a:r>
                <a:rPr lang="en-US" sz="1500" b="1">
                  <a:solidFill>
                    <a:srgbClr val="897974"/>
                  </a:solidFill>
                </a:rPr>
                <a:t>D -7</a:t>
              </a:r>
            </a:p>
          </p:txBody>
        </p:sp>
        <p:sp>
          <p:nvSpPr>
            <p:cNvPr id="53" name="TextBox 52">
              <a:extLst>
                <a:ext uri="{FF2B5EF4-FFF2-40B4-BE49-F238E27FC236}">
                  <a16:creationId xmlns:a16="http://schemas.microsoft.com/office/drawing/2014/main" id="{C4C893D9-BE67-2A4A-6CD1-BBE81DD06342}"/>
                </a:ext>
              </a:extLst>
            </p:cNvPr>
            <p:cNvSpPr txBox="1"/>
            <p:nvPr/>
          </p:nvSpPr>
          <p:spPr>
            <a:xfrm>
              <a:off x="5264422" y="4505075"/>
              <a:ext cx="439068" cy="230832"/>
            </a:xfrm>
            <a:prstGeom prst="rect">
              <a:avLst/>
            </a:prstGeom>
            <a:noFill/>
          </p:spPr>
          <p:txBody>
            <a:bodyPr wrap="square" lIns="0" tIns="0" rIns="0" bIns="0" rtlCol="0">
              <a:spAutoFit/>
            </a:bodyPr>
            <a:lstStyle/>
            <a:p>
              <a:pPr algn="ctr"/>
              <a:r>
                <a:rPr lang="en-US" sz="1500" b="1">
                  <a:solidFill>
                    <a:srgbClr val="897974"/>
                  </a:solidFill>
                </a:rPr>
                <a:t>D0</a:t>
              </a:r>
            </a:p>
          </p:txBody>
        </p:sp>
        <p:sp>
          <p:nvSpPr>
            <p:cNvPr id="54" name="TextBox 53">
              <a:extLst>
                <a:ext uri="{FF2B5EF4-FFF2-40B4-BE49-F238E27FC236}">
                  <a16:creationId xmlns:a16="http://schemas.microsoft.com/office/drawing/2014/main" id="{4679F873-27D9-F709-242F-DD67A4EABCE1}"/>
                </a:ext>
              </a:extLst>
            </p:cNvPr>
            <p:cNvSpPr txBox="1"/>
            <p:nvPr/>
          </p:nvSpPr>
          <p:spPr>
            <a:xfrm>
              <a:off x="11253099" y="4505075"/>
              <a:ext cx="439068" cy="230832"/>
            </a:xfrm>
            <a:prstGeom prst="rect">
              <a:avLst/>
            </a:prstGeom>
            <a:noFill/>
          </p:spPr>
          <p:txBody>
            <a:bodyPr wrap="square" lIns="0" tIns="0" rIns="0" bIns="0" rtlCol="0">
              <a:spAutoFit/>
            </a:bodyPr>
            <a:lstStyle/>
            <a:p>
              <a:pPr algn="ctr"/>
              <a:r>
                <a:rPr lang="en-US" sz="1500" b="1">
                  <a:solidFill>
                    <a:srgbClr val="897974"/>
                  </a:solidFill>
                </a:rPr>
                <a:t>D4</a:t>
              </a:r>
            </a:p>
          </p:txBody>
        </p:sp>
        <p:sp>
          <p:nvSpPr>
            <p:cNvPr id="55" name="TextBox 54">
              <a:extLst>
                <a:ext uri="{FF2B5EF4-FFF2-40B4-BE49-F238E27FC236}">
                  <a16:creationId xmlns:a16="http://schemas.microsoft.com/office/drawing/2014/main" id="{752A488C-2F5F-6D5F-23DE-AF83AA579E89}"/>
                </a:ext>
              </a:extLst>
            </p:cNvPr>
            <p:cNvSpPr txBox="1"/>
            <p:nvPr/>
          </p:nvSpPr>
          <p:spPr>
            <a:xfrm>
              <a:off x="5479328" y="5073100"/>
              <a:ext cx="5993304" cy="16158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Daily use of respective formulation before UVA</a:t>
              </a:r>
            </a:p>
          </p:txBody>
        </p:sp>
        <p:cxnSp>
          <p:nvCxnSpPr>
            <p:cNvPr id="57" name="Straight Connector 56">
              <a:extLst>
                <a:ext uri="{FF2B5EF4-FFF2-40B4-BE49-F238E27FC236}">
                  <a16:creationId xmlns:a16="http://schemas.microsoft.com/office/drawing/2014/main" id="{50307C92-DC5C-37A1-B652-68FE0701024C}"/>
                </a:ext>
              </a:extLst>
            </p:cNvPr>
            <p:cNvCxnSpPr>
              <a:cxnSpLocks/>
            </p:cNvCxnSpPr>
            <p:nvPr/>
          </p:nvCxnSpPr>
          <p:spPr>
            <a:xfrm>
              <a:off x="728433" y="4777584"/>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D92086C3-CB17-AA14-67D0-1AA780735836}"/>
                </a:ext>
              </a:extLst>
            </p:cNvPr>
            <p:cNvSpPr txBox="1"/>
            <p:nvPr/>
          </p:nvSpPr>
          <p:spPr>
            <a:xfrm>
              <a:off x="8451211" y="4505075"/>
              <a:ext cx="439068" cy="230832"/>
            </a:xfrm>
            <a:prstGeom prst="rect">
              <a:avLst/>
            </a:prstGeom>
            <a:noFill/>
          </p:spPr>
          <p:txBody>
            <a:bodyPr wrap="square" lIns="0" tIns="0" rIns="0" bIns="0" rtlCol="0">
              <a:spAutoFit/>
            </a:bodyPr>
            <a:lstStyle/>
            <a:p>
              <a:pPr algn="ctr"/>
              <a:r>
                <a:rPr lang="en-US" sz="1500" b="1">
                  <a:solidFill>
                    <a:srgbClr val="897974"/>
                  </a:solidFill>
                </a:rPr>
                <a:t>D2</a:t>
              </a:r>
            </a:p>
          </p:txBody>
        </p:sp>
        <p:sp>
          <p:nvSpPr>
            <p:cNvPr id="62" name="TextBox 61">
              <a:extLst>
                <a:ext uri="{FF2B5EF4-FFF2-40B4-BE49-F238E27FC236}">
                  <a16:creationId xmlns:a16="http://schemas.microsoft.com/office/drawing/2014/main" id="{A882A0A5-5EFF-74C6-C282-84A6DF7C8166}"/>
                </a:ext>
              </a:extLst>
            </p:cNvPr>
            <p:cNvSpPr txBox="1"/>
            <p:nvPr/>
          </p:nvSpPr>
          <p:spPr>
            <a:xfrm>
              <a:off x="9961486" y="4505075"/>
              <a:ext cx="439068" cy="230832"/>
            </a:xfrm>
            <a:prstGeom prst="rect">
              <a:avLst/>
            </a:prstGeom>
            <a:noFill/>
          </p:spPr>
          <p:txBody>
            <a:bodyPr wrap="square" lIns="0" tIns="0" rIns="0" bIns="0" rtlCol="0">
              <a:spAutoFit/>
            </a:bodyPr>
            <a:lstStyle/>
            <a:p>
              <a:pPr algn="ctr"/>
              <a:r>
                <a:rPr lang="en-US" sz="1500" b="1">
                  <a:solidFill>
                    <a:srgbClr val="897974"/>
                  </a:solidFill>
                </a:rPr>
                <a:t>D3</a:t>
              </a:r>
            </a:p>
          </p:txBody>
        </p:sp>
        <p:sp>
          <p:nvSpPr>
            <p:cNvPr id="63" name="TextBox 62">
              <a:extLst>
                <a:ext uri="{FF2B5EF4-FFF2-40B4-BE49-F238E27FC236}">
                  <a16:creationId xmlns:a16="http://schemas.microsoft.com/office/drawing/2014/main" id="{7599536A-5B7F-9FC9-3424-A01B21D81F34}"/>
                </a:ext>
              </a:extLst>
            </p:cNvPr>
            <p:cNvSpPr txBox="1"/>
            <p:nvPr/>
          </p:nvSpPr>
          <p:spPr>
            <a:xfrm>
              <a:off x="291873" y="5426878"/>
              <a:ext cx="859210" cy="161583"/>
            </a:xfrm>
            <a:prstGeom prst="rect">
              <a:avLst/>
            </a:prstGeom>
            <a:noFill/>
          </p:spPr>
          <p:txBody>
            <a:bodyPr wrap="none" lIns="0" tIns="0" rIns="0" bIns="0" rtlCol="0">
              <a:spAutoFit/>
            </a:bodyPr>
            <a:lstStyle/>
            <a:p>
              <a:pPr algn="ctr">
                <a:spcAft>
                  <a:spcPts val="500"/>
                </a:spcAft>
              </a:pPr>
              <a:r>
                <a:rPr lang="en-US" sz="1050"/>
                <a:t>Measurement</a:t>
              </a:r>
            </a:p>
          </p:txBody>
        </p:sp>
        <p:pic>
          <p:nvPicPr>
            <p:cNvPr id="64" name="Graphic 63" descr="Lightning bolt with solid fill">
              <a:extLst>
                <a:ext uri="{FF2B5EF4-FFF2-40B4-BE49-F238E27FC236}">
                  <a16:creationId xmlns:a16="http://schemas.microsoft.com/office/drawing/2014/main" id="{494D3FC1-1F58-C06B-DDE8-8E49AC7F20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7082" y="3993868"/>
              <a:ext cx="505267" cy="505267"/>
            </a:xfrm>
            <a:prstGeom prst="rect">
              <a:avLst/>
            </a:prstGeom>
          </p:spPr>
        </p:pic>
        <p:pic>
          <p:nvPicPr>
            <p:cNvPr id="65" name="Graphic 64" descr="Lightning bolt with solid fill">
              <a:extLst>
                <a:ext uri="{FF2B5EF4-FFF2-40B4-BE49-F238E27FC236}">
                  <a16:creationId xmlns:a16="http://schemas.microsoft.com/office/drawing/2014/main" id="{B895A58E-7456-D8CE-FBAE-29CFA77595C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34446" y="3993868"/>
              <a:ext cx="505267" cy="505267"/>
            </a:xfrm>
            <a:prstGeom prst="rect">
              <a:avLst/>
            </a:prstGeom>
          </p:spPr>
        </p:pic>
        <p:pic>
          <p:nvPicPr>
            <p:cNvPr id="66" name="Graphic 65" descr="Lightning bolt with solid fill">
              <a:extLst>
                <a:ext uri="{FF2B5EF4-FFF2-40B4-BE49-F238E27FC236}">
                  <a16:creationId xmlns:a16="http://schemas.microsoft.com/office/drawing/2014/main" id="{25F58BA0-2D48-BA36-D2E2-E8109D4660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39599" y="3993868"/>
              <a:ext cx="505267" cy="505267"/>
            </a:xfrm>
            <a:prstGeom prst="rect">
              <a:avLst/>
            </a:prstGeom>
          </p:spPr>
        </p:pic>
        <p:pic>
          <p:nvPicPr>
            <p:cNvPr id="67" name="Graphic 66" descr="Lightning bolt with solid fill">
              <a:extLst>
                <a:ext uri="{FF2B5EF4-FFF2-40B4-BE49-F238E27FC236}">
                  <a16:creationId xmlns:a16="http://schemas.microsoft.com/office/drawing/2014/main" id="{87B4B2B8-8D7C-567A-B200-8A9BD64CA76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18510" y="3993868"/>
              <a:ext cx="505267" cy="505267"/>
            </a:xfrm>
            <a:prstGeom prst="rect">
              <a:avLst/>
            </a:prstGeom>
          </p:spPr>
        </p:pic>
        <p:cxnSp>
          <p:nvCxnSpPr>
            <p:cNvPr id="68" name="Straight Arrow Connector 67">
              <a:extLst>
                <a:ext uri="{FF2B5EF4-FFF2-40B4-BE49-F238E27FC236}">
                  <a16:creationId xmlns:a16="http://schemas.microsoft.com/office/drawing/2014/main" id="{28538BF3-18A2-D523-A1CA-7DBB9593DEEF}"/>
                </a:ext>
              </a:extLst>
            </p:cNvPr>
            <p:cNvCxnSpPr>
              <a:cxnSpLocks/>
            </p:cNvCxnSpPr>
            <p:nvPr/>
          </p:nvCxnSpPr>
          <p:spPr>
            <a:xfrm flipH="1">
              <a:off x="5962185" y="5501759"/>
              <a:ext cx="4989997" cy="0"/>
            </a:xfrm>
            <a:prstGeom prst="straightConnector1">
              <a:avLst/>
            </a:prstGeom>
            <a:ln w="12700">
              <a:solidFill>
                <a:schemeClr val="tx2"/>
              </a:solidFill>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BDD5587C-34E0-E97B-E880-7935D4B3F652}"/>
              </a:ext>
            </a:extLst>
          </p:cNvPr>
          <p:cNvGrpSpPr/>
          <p:nvPr/>
        </p:nvGrpSpPr>
        <p:grpSpPr>
          <a:xfrm>
            <a:off x="4917533" y="5708262"/>
            <a:ext cx="1044652" cy="505267"/>
            <a:chOff x="11069934" y="1289835"/>
            <a:chExt cx="1044652" cy="505267"/>
          </a:xfrm>
        </p:grpSpPr>
        <p:sp>
          <p:nvSpPr>
            <p:cNvPr id="76" name="TextBox 75">
              <a:extLst>
                <a:ext uri="{FF2B5EF4-FFF2-40B4-BE49-F238E27FC236}">
                  <a16:creationId xmlns:a16="http://schemas.microsoft.com/office/drawing/2014/main" id="{FAB00CCB-FE19-4A33-D5C8-41DBA269DDB4}"/>
                </a:ext>
              </a:extLst>
            </p:cNvPr>
            <p:cNvSpPr txBox="1"/>
            <p:nvPr/>
          </p:nvSpPr>
          <p:spPr>
            <a:xfrm>
              <a:off x="11418562" y="1328815"/>
              <a:ext cx="69602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prstClr val="black"/>
                  </a:solidFill>
                  <a:effectLst/>
                  <a:uLnTx/>
                  <a:uFillTx/>
                  <a:latin typeface="DM Sans"/>
                  <a:ea typeface="+mn-ea"/>
                  <a:cs typeface="+mn-cs"/>
                </a:rPr>
                <a:t>UVA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prstClr val="black"/>
                  </a:solidFill>
                  <a:effectLst/>
                  <a:uLnTx/>
                  <a:uFillTx/>
                  <a:latin typeface="DM Sans"/>
                  <a:ea typeface="+mn-ea"/>
                  <a:cs typeface="+mn-cs"/>
                </a:rPr>
                <a:t>10 J/cm</a:t>
              </a:r>
              <a:r>
                <a:rPr kumimoji="0" lang="de-CH" sz="1000" b="0" i="0" u="none" strike="noStrike" kern="1200" cap="none" spc="0" normalizeH="0" baseline="30000" noProof="0">
                  <a:ln>
                    <a:noFill/>
                  </a:ln>
                  <a:solidFill>
                    <a:prstClr val="black"/>
                  </a:solidFill>
                  <a:effectLst/>
                  <a:uLnTx/>
                  <a:uFillTx/>
                  <a:latin typeface="DM Sans"/>
                  <a:ea typeface="+mn-ea"/>
                  <a:cs typeface="+mn-cs"/>
                </a:rPr>
                <a:t>2</a:t>
              </a:r>
              <a:endParaRPr kumimoji="0" lang="en-CH" sz="1000" b="0" i="0" u="none" strike="noStrike" kern="1200" cap="none" spc="0" normalizeH="0" baseline="30000" noProof="0">
                <a:ln>
                  <a:noFill/>
                </a:ln>
                <a:solidFill>
                  <a:prstClr val="black"/>
                </a:solidFill>
                <a:effectLst/>
                <a:uLnTx/>
                <a:uFillTx/>
                <a:latin typeface="DM Sans"/>
                <a:ea typeface="+mn-ea"/>
                <a:cs typeface="+mn-cs"/>
              </a:endParaRPr>
            </a:p>
          </p:txBody>
        </p:sp>
        <p:pic>
          <p:nvPicPr>
            <p:cNvPr id="81" name="Graphic 80" descr="Lightning bolt with solid fill">
              <a:extLst>
                <a:ext uri="{FF2B5EF4-FFF2-40B4-BE49-F238E27FC236}">
                  <a16:creationId xmlns:a16="http://schemas.microsoft.com/office/drawing/2014/main" id="{67BB1127-AEA1-74E1-E645-6028AEB1A4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69934" y="1289835"/>
              <a:ext cx="505267" cy="505267"/>
            </a:xfrm>
            <a:prstGeom prst="rect">
              <a:avLst/>
            </a:prstGeom>
          </p:spPr>
        </p:pic>
      </p:grpSp>
      <p:grpSp>
        <p:nvGrpSpPr>
          <p:cNvPr id="87" name="Group 86">
            <a:extLst>
              <a:ext uri="{FF2B5EF4-FFF2-40B4-BE49-F238E27FC236}">
                <a16:creationId xmlns:a16="http://schemas.microsoft.com/office/drawing/2014/main" id="{CF537009-BD74-ED0B-1CCD-46154B5DEA0B}"/>
              </a:ext>
            </a:extLst>
          </p:cNvPr>
          <p:cNvGrpSpPr/>
          <p:nvPr/>
        </p:nvGrpSpPr>
        <p:grpSpPr>
          <a:xfrm>
            <a:off x="4350724" y="1260000"/>
            <a:ext cx="3572067" cy="1517745"/>
            <a:chOff x="4066244" y="1260000"/>
            <a:chExt cx="3572067" cy="1517745"/>
          </a:xfrm>
        </p:grpSpPr>
        <p:sp>
          <p:nvSpPr>
            <p:cNvPr id="91" name="Rectangle 90">
              <a:extLst>
                <a:ext uri="{FF2B5EF4-FFF2-40B4-BE49-F238E27FC236}">
                  <a16:creationId xmlns:a16="http://schemas.microsoft.com/office/drawing/2014/main" id="{BAE23758-B750-7846-FA8A-43F4C2F41787}"/>
                </a:ext>
              </a:extLst>
            </p:cNvPr>
            <p:cNvSpPr/>
            <p:nvPr/>
          </p:nvSpPr>
          <p:spPr>
            <a:xfrm>
              <a:off x="4066244" y="1260000"/>
              <a:ext cx="3572067" cy="1517745"/>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BAD1ADF8-9A69-0A9D-1613-90A35C0DFBD5}"/>
                </a:ext>
              </a:extLst>
            </p:cNvPr>
            <p:cNvSpPr txBox="1"/>
            <p:nvPr/>
          </p:nvSpPr>
          <p:spPr>
            <a:xfrm>
              <a:off x="4890651" y="1350330"/>
              <a:ext cx="2511295" cy="104900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200" b="1" i="0" strike="noStrike" kern="1200" cap="none" spc="0" normalizeH="0" baseline="0" noProof="0">
                  <a:ln>
                    <a:noFill/>
                  </a:ln>
                  <a:solidFill>
                    <a:prstClr val="black"/>
                  </a:solidFill>
                  <a:effectLst/>
                  <a:uLnTx/>
                  <a:uFillTx/>
                  <a:latin typeface="DM Sans"/>
                </a:rPr>
                <a:t>1% SYN®-COLL CB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rPr>
                <a:t>UV irradiation and application of formulation twice daily on inner forearm</a:t>
              </a:r>
            </a:p>
          </p:txBody>
        </p:sp>
        <p:pic>
          <p:nvPicPr>
            <p:cNvPr id="93" name="Graphic 92">
              <a:extLst>
                <a:ext uri="{FF2B5EF4-FFF2-40B4-BE49-F238E27FC236}">
                  <a16:creationId xmlns:a16="http://schemas.microsoft.com/office/drawing/2014/main" id="{84966E56-8912-2DD5-7EAF-89A1B6E9F3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86574" y="1565765"/>
              <a:ext cx="740165" cy="740165"/>
            </a:xfrm>
            <a:prstGeom prst="rect">
              <a:avLst/>
            </a:prstGeom>
          </p:spPr>
        </p:pic>
      </p:grpSp>
      <p:sp>
        <p:nvSpPr>
          <p:cNvPr id="97" name="TextBox 96">
            <a:extLst>
              <a:ext uri="{FF2B5EF4-FFF2-40B4-BE49-F238E27FC236}">
                <a16:creationId xmlns:a16="http://schemas.microsoft.com/office/drawing/2014/main" id="{B9DD4E39-124F-8B6A-AF82-257878160EB4}"/>
              </a:ext>
            </a:extLst>
          </p:cNvPr>
          <p:cNvSpPr txBox="1"/>
          <p:nvPr/>
        </p:nvSpPr>
        <p:spPr>
          <a:xfrm rot="2877609">
            <a:off x="9594733" y="926554"/>
            <a:ext cx="2036662" cy="161583"/>
          </a:xfrm>
          <a:prstGeom prst="rect">
            <a:avLst/>
          </a:prstGeom>
          <a:noFill/>
        </p:spPr>
        <p:txBody>
          <a:bodyPr wrap="square" lIns="0" tIns="0" rIns="0" bIns="0" rtlCol="0">
            <a:spAutoFit/>
          </a:bodyPr>
          <a:lstStyle/>
          <a:p>
            <a:pPr algn="ctr"/>
            <a:r>
              <a:rPr lang="en-US" sz="1050" b="1">
                <a:solidFill>
                  <a:srgbClr val="897974"/>
                </a:solidFill>
              </a:rPr>
              <a:t>Zones were randomized</a:t>
            </a:r>
          </a:p>
        </p:txBody>
      </p:sp>
      <p:sp>
        <p:nvSpPr>
          <p:cNvPr id="111" name="TextBox 110">
            <a:extLst>
              <a:ext uri="{FF2B5EF4-FFF2-40B4-BE49-F238E27FC236}">
                <a16:creationId xmlns:a16="http://schemas.microsoft.com/office/drawing/2014/main" id="{7B18DB7D-DE68-3A0F-02ED-A2828299C324}"/>
              </a:ext>
            </a:extLst>
          </p:cNvPr>
          <p:cNvSpPr txBox="1"/>
          <p:nvPr/>
        </p:nvSpPr>
        <p:spPr>
          <a:xfrm rot="19174316">
            <a:off x="8407626" y="1641632"/>
            <a:ext cx="1223528" cy="161583"/>
          </a:xfrm>
          <a:prstGeom prst="rect">
            <a:avLst/>
          </a:prstGeom>
          <a:noFill/>
        </p:spPr>
        <p:txBody>
          <a:bodyPr wrap="square" lIns="0" tIns="0" rIns="0" bIns="0" rtlCol="0">
            <a:spAutoFit/>
          </a:bodyPr>
          <a:lstStyle/>
          <a:p>
            <a:pPr algn="r"/>
            <a:r>
              <a:rPr lang="en-US" sz="1050">
                <a:solidFill>
                  <a:schemeClr val="tx2"/>
                </a:solidFill>
              </a:rPr>
              <a:t>No product, UVA</a:t>
            </a:r>
          </a:p>
        </p:txBody>
      </p:sp>
      <p:sp>
        <p:nvSpPr>
          <p:cNvPr id="108" name="TextBox 107">
            <a:extLst>
              <a:ext uri="{FF2B5EF4-FFF2-40B4-BE49-F238E27FC236}">
                <a16:creationId xmlns:a16="http://schemas.microsoft.com/office/drawing/2014/main" id="{B29CA375-80FB-B6D4-389C-A2F88A049D4F}"/>
              </a:ext>
            </a:extLst>
          </p:cNvPr>
          <p:cNvSpPr txBox="1"/>
          <p:nvPr/>
        </p:nvSpPr>
        <p:spPr>
          <a:xfrm rot="19174316">
            <a:off x="8570645" y="1829877"/>
            <a:ext cx="1223528" cy="161583"/>
          </a:xfrm>
          <a:prstGeom prst="rect">
            <a:avLst/>
          </a:prstGeom>
          <a:noFill/>
        </p:spPr>
        <p:txBody>
          <a:bodyPr wrap="square" lIns="0" tIns="0" rIns="0" bIns="0" rtlCol="0">
            <a:spAutoFit/>
          </a:bodyPr>
          <a:lstStyle/>
          <a:p>
            <a:pPr algn="r"/>
            <a:r>
              <a:rPr lang="en-US" sz="1050">
                <a:solidFill>
                  <a:schemeClr val="tx2"/>
                </a:solidFill>
              </a:rPr>
              <a:t>Placebo, UVA</a:t>
            </a:r>
          </a:p>
        </p:txBody>
      </p:sp>
      <p:sp>
        <p:nvSpPr>
          <p:cNvPr id="105" name="TextBox 104">
            <a:extLst>
              <a:ext uri="{FF2B5EF4-FFF2-40B4-BE49-F238E27FC236}">
                <a16:creationId xmlns:a16="http://schemas.microsoft.com/office/drawing/2014/main" id="{83719EDA-2881-3C09-A624-0DCCC177D310}"/>
              </a:ext>
            </a:extLst>
          </p:cNvPr>
          <p:cNvSpPr txBox="1"/>
          <p:nvPr/>
        </p:nvSpPr>
        <p:spPr>
          <a:xfrm rot="19174316">
            <a:off x="9000807" y="2166715"/>
            <a:ext cx="1223528" cy="161583"/>
          </a:xfrm>
          <a:prstGeom prst="rect">
            <a:avLst/>
          </a:prstGeom>
          <a:noFill/>
        </p:spPr>
        <p:txBody>
          <a:bodyPr wrap="square" lIns="0" tIns="0" rIns="0" bIns="0" rtlCol="0">
            <a:spAutoFit/>
          </a:bodyPr>
          <a:lstStyle/>
          <a:p>
            <a:pPr algn="r"/>
            <a:r>
              <a:rPr lang="en-US" sz="1050">
                <a:solidFill>
                  <a:schemeClr val="tx2"/>
                </a:solidFill>
              </a:rPr>
              <a:t>No product, no UVA</a:t>
            </a:r>
          </a:p>
        </p:txBody>
      </p:sp>
      <p:sp>
        <p:nvSpPr>
          <p:cNvPr id="102" name="TextBox 101">
            <a:extLst>
              <a:ext uri="{FF2B5EF4-FFF2-40B4-BE49-F238E27FC236}">
                <a16:creationId xmlns:a16="http://schemas.microsoft.com/office/drawing/2014/main" id="{7AB2DB06-61A5-01A0-0AF1-93A2ACFC633D}"/>
              </a:ext>
            </a:extLst>
          </p:cNvPr>
          <p:cNvSpPr txBox="1"/>
          <p:nvPr/>
        </p:nvSpPr>
        <p:spPr>
          <a:xfrm rot="19174316">
            <a:off x="8557452" y="2083286"/>
            <a:ext cx="1503583" cy="161583"/>
          </a:xfrm>
          <a:prstGeom prst="rect">
            <a:avLst/>
          </a:prstGeom>
          <a:noFill/>
        </p:spPr>
        <p:txBody>
          <a:bodyPr wrap="square" lIns="0" tIns="0" rIns="0" bIns="0" rtlCol="0">
            <a:spAutoFit/>
          </a:bodyPr>
          <a:lstStyle/>
          <a:p>
            <a:pPr algn="r"/>
            <a:r>
              <a:rPr lang="en-US" sz="1050">
                <a:solidFill>
                  <a:schemeClr val="tx2"/>
                </a:solidFill>
              </a:rPr>
              <a:t>1% SYN®-COLL CB, UVA</a:t>
            </a:r>
          </a:p>
        </p:txBody>
      </p:sp>
    </p:spTree>
    <p:extLst>
      <p:ext uri="{BB962C8B-B14F-4D97-AF65-F5344CB8AC3E}">
        <p14:creationId xmlns:p14="http://schemas.microsoft.com/office/powerpoint/2010/main" val="4218354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1C81351-5A9D-4F96-2C04-D54A7E3F3736}"/>
              </a:ext>
            </a:extLst>
          </p:cNvPr>
          <p:cNvSpPr txBox="1"/>
          <p:nvPr/>
        </p:nvSpPr>
        <p:spPr>
          <a:xfrm>
            <a:off x="302397" y="1260000"/>
            <a:ext cx="879305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Young age group, 1% SYN®-COLL CB</a:t>
            </a: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Slide Number Placeholder 1">
            <a:extLst>
              <a:ext uri="{FF2B5EF4-FFF2-40B4-BE49-F238E27FC236}">
                <a16:creationId xmlns:a16="http://schemas.microsoft.com/office/drawing/2014/main" id="{655CF808-9A38-FE74-0437-B5FC4992CD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 name="Text Placeholder 11">
            <a:extLst>
              <a:ext uri="{FF2B5EF4-FFF2-40B4-BE49-F238E27FC236}">
                <a16:creationId xmlns:a16="http://schemas.microsoft.com/office/drawing/2014/main" id="{8E19220F-6502-5CA2-64F3-A647FE2D6762}"/>
              </a:ext>
            </a:extLst>
          </p:cNvPr>
          <p:cNvSpPr>
            <a:spLocks noGrp="1"/>
          </p:cNvSpPr>
          <p:nvPr>
            <p:ph type="body" sz="quarter" idx="24"/>
          </p:nvPr>
        </p:nvSpPr>
        <p:spPr>
          <a:xfrm>
            <a:off x="9247180" y="1529940"/>
            <a:ext cx="3052646" cy="152494"/>
          </a:xfrm>
        </p:spPr>
        <p:txBody>
          <a:bodyPr/>
          <a:lstStyle/>
          <a:p>
            <a:r>
              <a:rPr lang="en-US"/>
              <a:t>* p&lt;0.05</a:t>
            </a:r>
          </a:p>
        </p:txBody>
      </p:sp>
      <p:sp>
        <p:nvSpPr>
          <p:cNvPr id="6" name="Title 5">
            <a:extLst>
              <a:ext uri="{FF2B5EF4-FFF2-40B4-BE49-F238E27FC236}">
                <a16:creationId xmlns:a16="http://schemas.microsoft.com/office/drawing/2014/main" id="{BFCCFBC3-C05E-2C44-B4B6-C9E821F75CB0}"/>
              </a:ext>
            </a:extLst>
          </p:cNvPr>
          <p:cNvSpPr>
            <a:spLocks noGrp="1"/>
          </p:cNvSpPr>
          <p:nvPr>
            <p:ph type="title"/>
          </p:nvPr>
        </p:nvSpPr>
        <p:spPr>
          <a:xfrm>
            <a:off x="302401" y="302400"/>
            <a:ext cx="11587198" cy="303211"/>
          </a:xfrm>
        </p:spPr>
        <p:txBody>
          <a:bodyPr/>
          <a:lstStyle/>
          <a:p>
            <a:r>
              <a:rPr lang="en-US"/>
              <a:t>1% SYN®-COLL CB prevents Collagen from UV-induced degradation</a:t>
            </a:r>
          </a:p>
        </p:txBody>
      </p:sp>
      <p:grpSp>
        <p:nvGrpSpPr>
          <p:cNvPr id="9" name="Group 8">
            <a:extLst>
              <a:ext uri="{FF2B5EF4-FFF2-40B4-BE49-F238E27FC236}">
                <a16:creationId xmlns:a16="http://schemas.microsoft.com/office/drawing/2014/main" id="{A861711C-01AA-C6E8-3031-4A2BCB6350A3}"/>
              </a:ext>
            </a:extLst>
          </p:cNvPr>
          <p:cNvGrpSpPr/>
          <p:nvPr/>
        </p:nvGrpSpPr>
        <p:grpSpPr>
          <a:xfrm>
            <a:off x="11186498" y="324737"/>
            <a:ext cx="836913" cy="303213"/>
            <a:chOff x="6792289" y="584837"/>
            <a:chExt cx="836913" cy="303213"/>
          </a:xfrm>
        </p:grpSpPr>
        <p:grpSp>
          <p:nvGrpSpPr>
            <p:cNvPr id="14" name="Group 13">
              <a:extLst>
                <a:ext uri="{FF2B5EF4-FFF2-40B4-BE49-F238E27FC236}">
                  <a16:creationId xmlns:a16="http://schemas.microsoft.com/office/drawing/2014/main" id="{32982694-BF4E-A113-9153-B0F3034DF512}"/>
                </a:ext>
              </a:extLst>
            </p:cNvPr>
            <p:cNvGrpSpPr/>
            <p:nvPr/>
          </p:nvGrpSpPr>
          <p:grpSpPr>
            <a:xfrm>
              <a:off x="6792289" y="584837"/>
              <a:ext cx="836913" cy="303213"/>
              <a:chOff x="6792289" y="584837"/>
              <a:chExt cx="836913" cy="303213"/>
            </a:xfrm>
          </p:grpSpPr>
          <p:sp>
            <p:nvSpPr>
              <p:cNvPr id="28" name="Freeform 27">
                <a:extLst>
                  <a:ext uri="{FF2B5EF4-FFF2-40B4-BE49-F238E27FC236}">
                    <a16:creationId xmlns:a16="http://schemas.microsoft.com/office/drawing/2014/main" id="{E6288902-AE14-6B77-9C9A-E8E4C3E4A875}"/>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9" name="Freeform 28">
                <a:extLst>
                  <a:ext uri="{FF2B5EF4-FFF2-40B4-BE49-F238E27FC236}">
                    <a16:creationId xmlns:a16="http://schemas.microsoft.com/office/drawing/2014/main" id="{8F20F88A-5629-744C-3EA2-C655EF17918C}"/>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6" name="Group 15">
              <a:extLst>
                <a:ext uri="{FF2B5EF4-FFF2-40B4-BE49-F238E27FC236}">
                  <a16:creationId xmlns:a16="http://schemas.microsoft.com/office/drawing/2014/main" id="{4BBCD146-822E-0C58-7FEC-E9F6D8948F8F}"/>
                </a:ext>
              </a:extLst>
            </p:cNvPr>
            <p:cNvGrpSpPr/>
            <p:nvPr/>
          </p:nvGrpSpPr>
          <p:grpSpPr>
            <a:xfrm>
              <a:off x="6866467" y="597144"/>
              <a:ext cx="611599" cy="282401"/>
              <a:chOff x="6866467" y="597144"/>
              <a:chExt cx="611599" cy="282401"/>
            </a:xfrm>
          </p:grpSpPr>
          <p:sp>
            <p:nvSpPr>
              <p:cNvPr id="17" name="Rectangle 16">
                <a:extLst>
                  <a:ext uri="{FF2B5EF4-FFF2-40B4-BE49-F238E27FC236}">
                    <a16:creationId xmlns:a16="http://schemas.microsoft.com/office/drawing/2014/main" id="{D246F6FA-1C63-0BF4-84C6-1DAC0002E4D6}"/>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9" name="Rectangle 18">
                <a:extLst>
                  <a:ext uri="{FF2B5EF4-FFF2-40B4-BE49-F238E27FC236}">
                    <a16:creationId xmlns:a16="http://schemas.microsoft.com/office/drawing/2014/main" id="{C7621CBD-9039-CB02-ABD8-A5B96D1C26F7}"/>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pSp>
        <p:nvGrpSpPr>
          <p:cNvPr id="54" name="Group 53">
            <a:extLst>
              <a:ext uri="{FF2B5EF4-FFF2-40B4-BE49-F238E27FC236}">
                <a16:creationId xmlns:a16="http://schemas.microsoft.com/office/drawing/2014/main" id="{97F1D5B0-FD8A-679B-5871-D0C285759F3E}"/>
              </a:ext>
            </a:extLst>
          </p:cNvPr>
          <p:cNvGrpSpPr/>
          <p:nvPr/>
        </p:nvGrpSpPr>
        <p:grpSpPr>
          <a:xfrm>
            <a:off x="266931" y="1682434"/>
            <a:ext cx="10268895" cy="4434514"/>
            <a:chOff x="266931" y="1612419"/>
            <a:chExt cx="11622668" cy="4582833"/>
          </a:xfrm>
        </p:grpSpPr>
        <p:grpSp>
          <p:nvGrpSpPr>
            <p:cNvPr id="53" name="Group 52">
              <a:extLst>
                <a:ext uri="{FF2B5EF4-FFF2-40B4-BE49-F238E27FC236}">
                  <a16:creationId xmlns:a16="http://schemas.microsoft.com/office/drawing/2014/main" id="{0F973467-232A-DB42-4945-C01515C536AE}"/>
                </a:ext>
              </a:extLst>
            </p:cNvPr>
            <p:cNvGrpSpPr/>
            <p:nvPr/>
          </p:nvGrpSpPr>
          <p:grpSpPr>
            <a:xfrm>
              <a:off x="266931" y="1646389"/>
              <a:ext cx="11622668" cy="4548863"/>
              <a:chOff x="266931" y="1646389"/>
              <a:chExt cx="11622668" cy="4548863"/>
            </a:xfrm>
          </p:grpSpPr>
          <p:graphicFrame>
            <p:nvGraphicFramePr>
              <p:cNvPr id="5" name="Chart 4">
                <a:extLst>
                  <a:ext uri="{FF2B5EF4-FFF2-40B4-BE49-F238E27FC236}">
                    <a16:creationId xmlns:a16="http://schemas.microsoft.com/office/drawing/2014/main" id="{B9E9936A-E9AB-A298-F2CE-235B5F4E8154}"/>
                  </a:ext>
                </a:extLst>
              </p:cNvPr>
              <p:cNvGraphicFramePr>
                <a:graphicFrameLocks/>
              </p:cNvGraphicFramePr>
              <p:nvPr>
                <p:extLst>
                  <p:ext uri="{D42A27DB-BD31-4B8C-83A1-F6EECF244321}">
                    <p14:modId xmlns:p14="http://schemas.microsoft.com/office/powerpoint/2010/main" val="3038781130"/>
                  </p:ext>
                </p:extLst>
              </p:nvPr>
            </p:nvGraphicFramePr>
            <p:xfrm>
              <a:off x="266931" y="1646389"/>
              <a:ext cx="11622668" cy="4548863"/>
            </p:xfrm>
            <a:graphic>
              <a:graphicData uri="http://schemas.openxmlformats.org/drawingml/2006/chart">
                <c:chart xmlns:c="http://schemas.openxmlformats.org/drawingml/2006/chart" xmlns:r="http://schemas.openxmlformats.org/officeDocument/2006/relationships" r:id="rId3"/>
              </a:graphicData>
            </a:graphic>
          </p:graphicFrame>
          <p:grpSp>
            <p:nvGrpSpPr>
              <p:cNvPr id="46" name="Group 45">
                <a:extLst>
                  <a:ext uri="{FF2B5EF4-FFF2-40B4-BE49-F238E27FC236}">
                    <a16:creationId xmlns:a16="http://schemas.microsoft.com/office/drawing/2014/main" id="{4D6C33FB-B261-C3F8-5FD3-0E8E1FBA132E}"/>
                  </a:ext>
                </a:extLst>
              </p:cNvPr>
              <p:cNvGrpSpPr/>
              <p:nvPr/>
            </p:nvGrpSpPr>
            <p:grpSpPr>
              <a:xfrm>
                <a:off x="3592864" y="3723268"/>
                <a:ext cx="760647" cy="230832"/>
                <a:chOff x="3347511" y="3723268"/>
                <a:chExt cx="1044216" cy="230832"/>
              </a:xfrm>
            </p:grpSpPr>
            <p:cxnSp>
              <p:nvCxnSpPr>
                <p:cNvPr id="32" name="Straight Connector 31">
                  <a:extLst>
                    <a:ext uri="{FF2B5EF4-FFF2-40B4-BE49-F238E27FC236}">
                      <a16:creationId xmlns:a16="http://schemas.microsoft.com/office/drawing/2014/main" id="{C44D2347-967F-DFD1-0559-4E9E9E2B18EF}"/>
                    </a:ext>
                  </a:extLst>
                </p:cNvPr>
                <p:cNvCxnSpPr>
                  <a:cxnSpLocks/>
                </p:cNvCxnSpPr>
                <p:nvPr/>
              </p:nvCxnSpPr>
              <p:spPr>
                <a:xfrm flipH="1">
                  <a:off x="3347511" y="3725988"/>
                  <a:ext cx="1044216" cy="0"/>
                </a:xfrm>
                <a:prstGeom prst="line">
                  <a:avLst/>
                </a:prstGeom>
                <a:ln w="6350"/>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A944B05A-9F17-FD4E-8D1F-4AD374D9E4C3}"/>
                    </a:ext>
                  </a:extLst>
                </p:cNvPr>
                <p:cNvSpPr txBox="1"/>
                <p:nvPr/>
              </p:nvSpPr>
              <p:spPr>
                <a:xfrm rot="10800000">
                  <a:off x="3751742" y="3723268"/>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47" name="Group 46">
                <a:extLst>
                  <a:ext uri="{FF2B5EF4-FFF2-40B4-BE49-F238E27FC236}">
                    <a16:creationId xmlns:a16="http://schemas.microsoft.com/office/drawing/2014/main" id="{0CE38927-6B7E-BC19-83F7-2A511EE7FA82}"/>
                  </a:ext>
                </a:extLst>
              </p:cNvPr>
              <p:cNvGrpSpPr/>
              <p:nvPr/>
            </p:nvGrpSpPr>
            <p:grpSpPr>
              <a:xfrm>
                <a:off x="5437843" y="4240126"/>
                <a:ext cx="763179" cy="230832"/>
                <a:chOff x="5156807" y="4240126"/>
                <a:chExt cx="1044216" cy="230832"/>
              </a:xfrm>
            </p:grpSpPr>
            <p:cxnSp>
              <p:nvCxnSpPr>
                <p:cNvPr id="35" name="Straight Connector 34">
                  <a:extLst>
                    <a:ext uri="{FF2B5EF4-FFF2-40B4-BE49-F238E27FC236}">
                      <a16:creationId xmlns:a16="http://schemas.microsoft.com/office/drawing/2014/main" id="{046448ED-1492-2CB2-EA45-D8E91E3F8798}"/>
                    </a:ext>
                  </a:extLst>
                </p:cNvPr>
                <p:cNvCxnSpPr>
                  <a:cxnSpLocks/>
                </p:cNvCxnSpPr>
                <p:nvPr/>
              </p:nvCxnSpPr>
              <p:spPr>
                <a:xfrm flipH="1">
                  <a:off x="5156807" y="4242846"/>
                  <a:ext cx="1044216" cy="0"/>
                </a:xfrm>
                <a:prstGeom prst="line">
                  <a:avLst/>
                </a:prstGeom>
                <a:ln w="6350"/>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C483C466-09FB-89ED-B667-D391F8673FE8}"/>
                    </a:ext>
                  </a:extLst>
                </p:cNvPr>
                <p:cNvSpPr txBox="1"/>
                <p:nvPr/>
              </p:nvSpPr>
              <p:spPr>
                <a:xfrm rot="10800000">
                  <a:off x="5561037" y="4240126"/>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48" name="Group 47">
                <a:extLst>
                  <a:ext uri="{FF2B5EF4-FFF2-40B4-BE49-F238E27FC236}">
                    <a16:creationId xmlns:a16="http://schemas.microsoft.com/office/drawing/2014/main" id="{6B505088-A6D6-57BA-7E9A-F918167444B0}"/>
                  </a:ext>
                </a:extLst>
              </p:cNvPr>
              <p:cNvGrpSpPr/>
              <p:nvPr/>
            </p:nvGrpSpPr>
            <p:grpSpPr>
              <a:xfrm>
                <a:off x="9500052" y="4470959"/>
                <a:ext cx="381397" cy="230832"/>
                <a:chOff x="6427177" y="3424920"/>
                <a:chExt cx="821008" cy="230832"/>
              </a:xfrm>
            </p:grpSpPr>
            <p:cxnSp>
              <p:nvCxnSpPr>
                <p:cNvPr id="37" name="Straight Connector 36">
                  <a:extLst>
                    <a:ext uri="{FF2B5EF4-FFF2-40B4-BE49-F238E27FC236}">
                      <a16:creationId xmlns:a16="http://schemas.microsoft.com/office/drawing/2014/main" id="{075FF0F3-E352-D4DC-4CF3-C0C478F5730F}"/>
                    </a:ext>
                  </a:extLst>
                </p:cNvPr>
                <p:cNvCxnSpPr>
                  <a:cxnSpLocks/>
                </p:cNvCxnSpPr>
                <p:nvPr/>
              </p:nvCxnSpPr>
              <p:spPr>
                <a:xfrm flipH="1">
                  <a:off x="6427177" y="3427640"/>
                  <a:ext cx="821008" cy="0"/>
                </a:xfrm>
                <a:prstGeom prst="line">
                  <a:avLst/>
                </a:prstGeom>
                <a:ln w="6350"/>
              </p:spPr>
              <p:style>
                <a:lnRef idx="1">
                  <a:schemeClr val="dk1"/>
                </a:lnRef>
                <a:fillRef idx="0">
                  <a:schemeClr val="dk1"/>
                </a:fillRef>
                <a:effectRef idx="0">
                  <a:schemeClr val="dk1"/>
                </a:effectRef>
                <a:fontRef idx="minor">
                  <a:schemeClr val="tx1"/>
                </a:fontRef>
              </p:style>
            </p:cxnSp>
            <p:sp>
              <p:nvSpPr>
                <p:cNvPr id="38" name="TextBox 37">
                  <a:extLst>
                    <a:ext uri="{FF2B5EF4-FFF2-40B4-BE49-F238E27FC236}">
                      <a16:creationId xmlns:a16="http://schemas.microsoft.com/office/drawing/2014/main" id="{A72BE03B-8162-7049-4055-7604DC7CFCA3}"/>
                    </a:ext>
                  </a:extLst>
                </p:cNvPr>
                <p:cNvSpPr txBox="1"/>
                <p:nvPr/>
              </p:nvSpPr>
              <p:spPr>
                <a:xfrm rot="10800000">
                  <a:off x="6697911" y="3424920"/>
                  <a:ext cx="279541"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52" name="Group 51">
                <a:extLst>
                  <a:ext uri="{FF2B5EF4-FFF2-40B4-BE49-F238E27FC236}">
                    <a16:creationId xmlns:a16="http://schemas.microsoft.com/office/drawing/2014/main" id="{BC640622-82EA-B6B2-37B1-1D24C8C6D8DE}"/>
                  </a:ext>
                </a:extLst>
              </p:cNvPr>
              <p:cNvGrpSpPr/>
              <p:nvPr/>
            </p:nvGrpSpPr>
            <p:grpSpPr>
              <a:xfrm>
                <a:off x="7652509" y="4470959"/>
                <a:ext cx="380323" cy="230832"/>
                <a:chOff x="7332737" y="3749648"/>
                <a:chExt cx="692411" cy="230832"/>
              </a:xfrm>
            </p:grpSpPr>
            <p:cxnSp>
              <p:nvCxnSpPr>
                <p:cNvPr id="40" name="Straight Connector 39">
                  <a:extLst>
                    <a:ext uri="{FF2B5EF4-FFF2-40B4-BE49-F238E27FC236}">
                      <a16:creationId xmlns:a16="http://schemas.microsoft.com/office/drawing/2014/main" id="{96AD772A-F4B7-D978-C912-79033B6FDCAC}"/>
                    </a:ext>
                  </a:extLst>
                </p:cNvPr>
                <p:cNvCxnSpPr>
                  <a:cxnSpLocks/>
                </p:cNvCxnSpPr>
                <p:nvPr/>
              </p:nvCxnSpPr>
              <p:spPr>
                <a:xfrm flipH="1">
                  <a:off x="7332737" y="3752368"/>
                  <a:ext cx="692411" cy="0"/>
                </a:xfrm>
                <a:prstGeom prst="line">
                  <a:avLst/>
                </a:prstGeom>
                <a:ln w="6350"/>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11E9EED6-0C9E-CF9B-5D35-0B413A6DAEC6}"/>
                    </a:ext>
                  </a:extLst>
                </p:cNvPr>
                <p:cNvSpPr txBox="1"/>
                <p:nvPr/>
              </p:nvSpPr>
              <p:spPr>
                <a:xfrm rot="10800000">
                  <a:off x="7561065" y="3749648"/>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44" name="Group 43">
                <a:extLst>
                  <a:ext uri="{FF2B5EF4-FFF2-40B4-BE49-F238E27FC236}">
                    <a16:creationId xmlns:a16="http://schemas.microsoft.com/office/drawing/2014/main" id="{1A9AA1A3-779D-E438-4661-E7026ED5EB9B}"/>
                  </a:ext>
                </a:extLst>
              </p:cNvPr>
              <p:cNvGrpSpPr/>
              <p:nvPr/>
            </p:nvGrpSpPr>
            <p:grpSpPr>
              <a:xfrm>
                <a:off x="7269647" y="4944738"/>
                <a:ext cx="763179" cy="230832"/>
                <a:chOff x="8044346" y="4474169"/>
                <a:chExt cx="1295793" cy="230832"/>
              </a:xfrm>
            </p:grpSpPr>
            <p:cxnSp>
              <p:nvCxnSpPr>
                <p:cNvPr id="42" name="Straight Connector 41">
                  <a:extLst>
                    <a:ext uri="{FF2B5EF4-FFF2-40B4-BE49-F238E27FC236}">
                      <a16:creationId xmlns:a16="http://schemas.microsoft.com/office/drawing/2014/main" id="{1EFB0CBD-3321-6A87-84A8-77B34AA98682}"/>
                    </a:ext>
                  </a:extLst>
                </p:cNvPr>
                <p:cNvCxnSpPr>
                  <a:cxnSpLocks/>
                </p:cNvCxnSpPr>
                <p:nvPr/>
              </p:nvCxnSpPr>
              <p:spPr>
                <a:xfrm flipH="1">
                  <a:off x="8044346" y="4476889"/>
                  <a:ext cx="1295793" cy="0"/>
                </a:xfrm>
                <a:prstGeom prst="line">
                  <a:avLst/>
                </a:prstGeom>
                <a:ln w="6350"/>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BFC0B4BE-5865-1FCB-A8B1-FF6D9C53B316}"/>
                    </a:ext>
                  </a:extLst>
                </p:cNvPr>
                <p:cNvSpPr txBox="1"/>
                <p:nvPr/>
              </p:nvSpPr>
              <p:spPr>
                <a:xfrm rot="10800000">
                  <a:off x="8581293" y="4474169"/>
                  <a:ext cx="279541"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49" name="Group 48">
                <a:extLst>
                  <a:ext uri="{FF2B5EF4-FFF2-40B4-BE49-F238E27FC236}">
                    <a16:creationId xmlns:a16="http://schemas.microsoft.com/office/drawing/2014/main" id="{B69D7671-7B58-1819-627C-1B55AE4E35F0}"/>
                  </a:ext>
                </a:extLst>
              </p:cNvPr>
              <p:cNvGrpSpPr/>
              <p:nvPr/>
            </p:nvGrpSpPr>
            <p:grpSpPr>
              <a:xfrm>
                <a:off x="9120803" y="5423857"/>
                <a:ext cx="760646" cy="230832"/>
                <a:chOff x="8044346" y="4474169"/>
                <a:chExt cx="1295793" cy="230832"/>
              </a:xfrm>
            </p:grpSpPr>
            <p:cxnSp>
              <p:nvCxnSpPr>
                <p:cNvPr id="50" name="Straight Connector 49">
                  <a:extLst>
                    <a:ext uri="{FF2B5EF4-FFF2-40B4-BE49-F238E27FC236}">
                      <a16:creationId xmlns:a16="http://schemas.microsoft.com/office/drawing/2014/main" id="{1CFB52C7-D0EB-028D-F1C8-B30A2B8614E8}"/>
                    </a:ext>
                  </a:extLst>
                </p:cNvPr>
                <p:cNvCxnSpPr>
                  <a:cxnSpLocks/>
                </p:cNvCxnSpPr>
                <p:nvPr/>
              </p:nvCxnSpPr>
              <p:spPr>
                <a:xfrm flipH="1">
                  <a:off x="8044346" y="4476889"/>
                  <a:ext cx="1295793" cy="0"/>
                </a:xfrm>
                <a:prstGeom prst="line">
                  <a:avLst/>
                </a:prstGeom>
                <a:ln w="6350"/>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id="{C91B62B7-CF9A-6B3B-004D-53579717014E}"/>
                    </a:ext>
                  </a:extLst>
                </p:cNvPr>
                <p:cNvSpPr txBox="1"/>
                <p:nvPr/>
              </p:nvSpPr>
              <p:spPr>
                <a:xfrm rot="10800000">
                  <a:off x="8581293" y="4474169"/>
                  <a:ext cx="279541"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grpSp>
          <p:nvGrpSpPr>
            <p:cNvPr id="24" name="Group 23">
              <a:extLst>
                <a:ext uri="{FF2B5EF4-FFF2-40B4-BE49-F238E27FC236}">
                  <a16:creationId xmlns:a16="http://schemas.microsoft.com/office/drawing/2014/main" id="{3A0E48C0-3A7A-7D05-EDA6-EF8FACA9060F}"/>
                </a:ext>
              </a:extLst>
            </p:cNvPr>
            <p:cNvGrpSpPr/>
            <p:nvPr/>
          </p:nvGrpSpPr>
          <p:grpSpPr>
            <a:xfrm>
              <a:off x="1367554" y="1946527"/>
              <a:ext cx="1140977" cy="242947"/>
              <a:chOff x="1144862" y="1694908"/>
              <a:chExt cx="1448767" cy="242947"/>
            </a:xfrm>
          </p:grpSpPr>
          <p:cxnSp>
            <p:nvCxnSpPr>
              <p:cNvPr id="7" name="Straight Connector 6">
                <a:extLst>
                  <a:ext uri="{FF2B5EF4-FFF2-40B4-BE49-F238E27FC236}">
                    <a16:creationId xmlns:a16="http://schemas.microsoft.com/office/drawing/2014/main" id="{DEA26E47-9C8E-3E75-463D-6D29050CCD6C}"/>
                  </a:ext>
                </a:extLst>
              </p:cNvPr>
              <p:cNvCxnSpPr>
                <a:cxnSpLocks/>
              </p:cNvCxnSpPr>
              <p:nvPr/>
            </p:nvCxnSpPr>
            <p:spPr>
              <a:xfrm>
                <a:off x="1144862" y="1937855"/>
                <a:ext cx="1448767" cy="0"/>
              </a:xfrm>
              <a:prstGeom prst="line">
                <a:avLst/>
              </a:prstGeom>
              <a:ln w="6350"/>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E7C83B4F-76EB-E008-9ABA-21C709205CBC}"/>
                  </a:ext>
                </a:extLst>
              </p:cNvPr>
              <p:cNvSpPr txBox="1"/>
              <p:nvPr/>
            </p:nvSpPr>
            <p:spPr>
              <a:xfrm>
                <a:off x="1751368" y="1694908"/>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3" name="Group 22">
              <a:extLst>
                <a:ext uri="{FF2B5EF4-FFF2-40B4-BE49-F238E27FC236}">
                  <a16:creationId xmlns:a16="http://schemas.microsoft.com/office/drawing/2014/main" id="{7B5536D5-42DD-EF4C-0341-5F2E818B3BD0}"/>
                </a:ext>
              </a:extLst>
            </p:cNvPr>
            <p:cNvGrpSpPr/>
            <p:nvPr/>
          </p:nvGrpSpPr>
          <p:grpSpPr>
            <a:xfrm>
              <a:off x="1747879" y="1612419"/>
              <a:ext cx="760651" cy="230956"/>
              <a:chOff x="1549413" y="1360800"/>
              <a:chExt cx="1044216" cy="230956"/>
            </a:xfrm>
          </p:grpSpPr>
          <p:cxnSp>
            <p:nvCxnSpPr>
              <p:cNvPr id="45" name="Straight Connector 44">
                <a:extLst>
                  <a:ext uri="{FF2B5EF4-FFF2-40B4-BE49-F238E27FC236}">
                    <a16:creationId xmlns:a16="http://schemas.microsoft.com/office/drawing/2014/main" id="{CC1657D7-6AE3-8D25-1B7C-3F0D2F4462CB}"/>
                  </a:ext>
                </a:extLst>
              </p:cNvPr>
              <p:cNvCxnSpPr>
                <a:cxnSpLocks/>
              </p:cNvCxnSpPr>
              <p:nvPr/>
            </p:nvCxnSpPr>
            <p:spPr>
              <a:xfrm flipH="1">
                <a:off x="1549413" y="1591756"/>
                <a:ext cx="1044216" cy="0"/>
              </a:xfrm>
              <a:prstGeom prst="line">
                <a:avLst/>
              </a:prstGeom>
              <a:ln w="6350"/>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B0470D64-EC13-C6C0-82A1-FFBF7470DE92}"/>
                  </a:ext>
                </a:extLst>
              </p:cNvPr>
              <p:cNvSpPr txBox="1"/>
              <p:nvPr/>
            </p:nvSpPr>
            <p:spPr>
              <a:xfrm>
                <a:off x="1953643" y="1360800"/>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 Placeholder 14">
            <a:extLst>
              <a:ext uri="{FF2B5EF4-FFF2-40B4-BE49-F238E27FC236}">
                <a16:creationId xmlns:a16="http://schemas.microsoft.com/office/drawing/2014/main" id="{11E95FD4-6CB3-3350-DFFC-8A54F050D4FB}"/>
              </a:ext>
            </a:extLst>
          </p:cNvPr>
          <p:cNvSpPr>
            <a:spLocks noGrp="1"/>
          </p:cNvSpPr>
          <p:nvPr>
            <p:ph type="body" idx="11"/>
          </p:nvPr>
        </p:nvSpPr>
        <p:spPr/>
        <p:txBody>
          <a:bodyPr/>
          <a:lstStyle/>
          <a:p>
            <a:r>
              <a:rPr lang="en-US"/>
              <a:t>2.5x better protection vs UV-exposed untreated skin</a:t>
            </a:r>
          </a:p>
        </p:txBody>
      </p:sp>
    </p:spTree>
    <p:extLst>
      <p:ext uri="{BB962C8B-B14F-4D97-AF65-F5344CB8AC3E}">
        <p14:creationId xmlns:p14="http://schemas.microsoft.com/office/powerpoint/2010/main" val="1095640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a:xfrm>
            <a:off x="2246401" y="302400"/>
            <a:ext cx="3681968" cy="303211"/>
          </a:xfrm>
        </p:spPr>
        <p:txBody>
          <a:bodyPr/>
          <a:lstStyle/>
          <a:p>
            <a:pPr>
              <a:tabLst>
                <a:tab pos="3556000" algn="l"/>
              </a:tabLst>
            </a:pPr>
            <a:r>
              <a:rPr lang="en-GB"/>
              <a:t>Study </a:t>
            </a:r>
            <a:br>
              <a:rPr lang="en-GB"/>
            </a:br>
            <a:r>
              <a:rPr lang="en-GB"/>
              <a:t>design</a:t>
            </a:r>
          </a:p>
        </p:txBody>
      </p:sp>
      <p:sp>
        <p:nvSpPr>
          <p:cNvPr id="6" name="Text Placeholder 2">
            <a:extLst>
              <a:ext uri="{FF2B5EF4-FFF2-40B4-BE49-F238E27FC236}">
                <a16:creationId xmlns:a16="http://schemas.microsoft.com/office/drawing/2014/main" id="{4D7EE305-4CC0-6ADD-CABB-EBD671901428}"/>
              </a:ext>
            </a:extLst>
          </p:cNvPr>
          <p:cNvSpPr txBox="1">
            <a:spLocks/>
          </p:cNvSpPr>
          <p:nvPr/>
        </p:nvSpPr>
        <p:spPr>
          <a:xfrm>
            <a:off x="6439530" y="5242924"/>
            <a:ext cx="5047439" cy="844810"/>
          </a:xfrm>
          <a:prstGeom prst="rect">
            <a:avLst/>
          </a:prstGeom>
          <a:solidFill>
            <a:srgbClr val="4D3C35"/>
          </a:solidFill>
          <a:ln w="25400">
            <a:noFill/>
          </a:ln>
        </p:spPr>
        <p:txBody>
          <a:bodyPr vert="horz" wrap="square" lIns="144000" tIns="144000" rIns="144000" bIns="14400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+9.4% ∆E in just 1 month </a:t>
            </a:r>
            <a:br>
              <a:rPr kumimoji="0" lang="en-GB" sz="1800" u="none" strike="noStrike" kern="1200" cap="none" spc="0" normalizeH="0" baseline="0" noProof="0">
                <a:ln>
                  <a:noFill/>
                </a:ln>
                <a:solidFill>
                  <a:srgbClr val="FFFFFF"/>
                </a:solidFill>
                <a:effectLst/>
                <a:uLnTx/>
                <a:uFillTx/>
                <a:latin typeface="DM Sans" pitchFamily="2" charset="77"/>
                <a:ea typeface="+mn-ea"/>
                <a:cs typeface="+mn-cs"/>
              </a:rPr>
            </a:b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Visible, moderate skin darkening</a:t>
            </a:r>
          </a:p>
        </p:txBody>
      </p:sp>
      <p:pic>
        <p:nvPicPr>
          <p:cNvPr id="4" name="Picture 3">
            <a:extLst>
              <a:ext uri="{FF2B5EF4-FFF2-40B4-BE49-F238E27FC236}">
                <a16:creationId xmlns:a16="http://schemas.microsoft.com/office/drawing/2014/main" id="{C709E153-0376-D992-B05B-547C763EC3E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614519" y="1921629"/>
            <a:ext cx="720000" cy="720000"/>
          </a:xfrm>
          <a:prstGeom prst="rect">
            <a:avLst/>
          </a:prstGeom>
        </p:spPr>
      </p:pic>
      <p:sp>
        <p:nvSpPr>
          <p:cNvPr id="19" name="Text Placeholder 18">
            <a:extLst>
              <a:ext uri="{FF2B5EF4-FFF2-40B4-BE49-F238E27FC236}">
                <a16:creationId xmlns:a16="http://schemas.microsoft.com/office/drawing/2014/main" id="{566700E6-2249-81B9-A063-E0FE6DF75CF8}"/>
              </a:ext>
            </a:extLst>
          </p:cNvPr>
          <p:cNvSpPr>
            <a:spLocks noGrp="1"/>
          </p:cNvSpPr>
          <p:nvPr>
            <p:ph type="body" idx="11"/>
          </p:nvPr>
        </p:nvSpPr>
        <p:spPr>
          <a:xfrm>
            <a:off x="302400" y="987603"/>
            <a:ext cx="5256427" cy="288767"/>
          </a:xfrm>
        </p:spPr>
        <p:txBody>
          <a:bodyPr/>
          <a:lstStyle/>
          <a:p>
            <a:r>
              <a:rPr lang="en-GB"/>
              <a:t>UV-induced stress on the skin </a:t>
            </a:r>
            <a:br>
              <a:rPr lang="en-GB"/>
            </a:br>
            <a:r>
              <a:rPr lang="en-US"/>
              <a:t>4-week skin conditioning phase </a:t>
            </a:r>
          </a:p>
        </p:txBody>
      </p:sp>
      <p:sp>
        <p:nvSpPr>
          <p:cNvPr id="3" name="Slide Number Placeholder 5">
            <a:extLst>
              <a:ext uri="{FF2B5EF4-FFF2-40B4-BE49-F238E27FC236}">
                <a16:creationId xmlns:a16="http://schemas.microsoft.com/office/drawing/2014/main" id="{4913A232-94BD-82E8-C0C8-641172175F10}"/>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chemeClr val="bg1"/>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GB" sz="1300" b="0" i="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7" name="TextBox 6">
            <a:extLst>
              <a:ext uri="{FF2B5EF4-FFF2-40B4-BE49-F238E27FC236}">
                <a16:creationId xmlns:a16="http://schemas.microsoft.com/office/drawing/2014/main" id="{03AC1C1B-FFCF-9721-6D90-CF9D613C6A64}"/>
              </a:ext>
            </a:extLst>
          </p:cNvPr>
          <p:cNvSpPr txBox="1"/>
          <p:nvPr/>
        </p:nvSpPr>
        <p:spPr>
          <a:xfrm>
            <a:off x="6462069" y="308545"/>
            <a:ext cx="4944291" cy="1577355"/>
          </a:xfrm>
          <a:prstGeom prst="rect">
            <a:avLst/>
          </a:prstGeom>
          <a:noFill/>
          <a:effectLst/>
        </p:spPr>
        <p:txBody>
          <a:bodyPr wrap="square" lIns="0" tIns="0" rIns="0" bIns="0" rtlCol="0" anchor="t" anchorCtr="0">
            <a:spAutoFit/>
          </a:bodyPr>
          <a:lstStyle/>
          <a:p>
            <a:pPr marR="0" lvl="0" algn="l" defTabSz="914400" rtl="0" eaLnBrk="1" fontAlgn="auto" latinLnBrk="0" hangingPunct="1">
              <a:lnSpc>
                <a:spcPct val="100000"/>
              </a:lnSpc>
              <a:spcBef>
                <a:spcPts val="0"/>
              </a:spcBef>
              <a:spcAft>
                <a:spcPts val="500"/>
              </a:spcAft>
              <a:buSzTx/>
              <a:tabLst/>
              <a:defRPr/>
            </a:pPr>
            <a:r>
              <a:rPr kumimoji="0" lang="en-US" sz="1800" u="none" strike="noStrike" kern="1200" cap="none" spc="0" normalizeH="0" baseline="0" noProof="0">
                <a:ln>
                  <a:noFill/>
                </a:ln>
                <a:effectLst/>
                <a:uLnTx/>
                <a:uFillTx/>
                <a:latin typeface="DM Sans" pitchFamily="2" charset="77"/>
                <a:ea typeface="+mn-ea"/>
                <a:cs typeface="+mn-cs"/>
              </a:rPr>
              <a:t>Early spring break in China </a:t>
            </a:r>
            <a:br>
              <a:rPr kumimoji="0" lang="en-US" sz="1800" u="none" strike="noStrike" kern="1200" cap="none" spc="0" normalizeH="0" baseline="0" noProof="0">
                <a:ln>
                  <a:noFill/>
                </a:ln>
                <a:effectLst/>
                <a:uLnTx/>
                <a:uFillTx/>
                <a:latin typeface="DM Sans" pitchFamily="2" charset="77"/>
                <a:ea typeface="+mn-ea"/>
                <a:cs typeface="+mn-cs"/>
              </a:rPr>
            </a:br>
            <a:r>
              <a:rPr kumimoji="0" lang="en-US" sz="1800" u="none" strike="noStrike" kern="1200" cap="none" spc="0" normalizeH="0" baseline="0" noProof="0">
                <a:ln>
                  <a:noFill/>
                </a:ln>
                <a:effectLst/>
                <a:uLnTx/>
                <a:uFillTx/>
                <a:latin typeface="DM Sans" pitchFamily="2" charset="77"/>
                <a:ea typeface="+mn-ea"/>
                <a:cs typeface="+mn-cs"/>
              </a:rPr>
              <a:t>characterized by:</a:t>
            </a:r>
            <a:endParaRPr kumimoji="0" lang="en-GB" sz="1800" u="none" strike="noStrike" kern="1200" cap="none" spc="0" normalizeH="0" baseline="0" noProof="0">
              <a:ln>
                <a:noFill/>
              </a:ln>
              <a:effectLst/>
              <a:uLnTx/>
              <a:uFillTx/>
              <a:latin typeface="DM Sans" pitchFamily="2" charset="77"/>
              <a:ea typeface="+mn-ea"/>
              <a:cs typeface="+mn-cs"/>
            </a:endParaRPr>
          </a:p>
          <a:p>
            <a:pPr marL="252000" marR="0" lvl="0" indent="-252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lang="en-US">
                <a:latin typeface="DM Sans" pitchFamily="2" charset="77"/>
              </a:rPr>
              <a:t>Trend to expose to spring sun</a:t>
            </a:r>
          </a:p>
          <a:p>
            <a:pPr marL="252000" marR="0" lvl="0" indent="-252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lang="en-US">
                <a:latin typeface="DM Sans" pitchFamily="2" charset="77"/>
              </a:rPr>
              <a:t>Increasing UV radiation </a:t>
            </a:r>
          </a:p>
          <a:p>
            <a:pPr marL="252000" marR="0" lvl="0" indent="-252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lang="en-US">
                <a:latin typeface="DM Sans" pitchFamily="2" charset="77"/>
              </a:rPr>
              <a:t>Fast temperature rise</a:t>
            </a:r>
            <a:endParaRPr lang="en-GB">
              <a:latin typeface="DM Sans" pitchFamily="2" charset="77"/>
            </a:endParaRPr>
          </a:p>
        </p:txBody>
      </p:sp>
      <p:pic>
        <p:nvPicPr>
          <p:cNvPr id="8" name="Picture 2" descr="K:\jv\09-4w-R-PP.jpg">
            <a:extLst>
              <a:ext uri="{FF2B5EF4-FFF2-40B4-BE49-F238E27FC236}">
                <a16:creationId xmlns:a16="http://schemas.microsoft.com/office/drawing/2014/main" id="{26B650B9-56CD-1E58-1683-AA524D6AA727}"/>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6462069" y="3001629"/>
            <a:ext cx="2415605" cy="20813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K:\jv\09-0w-R-PP.jpg">
            <a:extLst>
              <a:ext uri="{FF2B5EF4-FFF2-40B4-BE49-F238E27FC236}">
                <a16:creationId xmlns:a16="http://schemas.microsoft.com/office/drawing/2014/main" id="{0E8B8325-A68C-380D-A76A-D509A33D0DCD}"/>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9070678" y="3001629"/>
            <a:ext cx="2416291" cy="208133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3B23000-4A06-DFEB-E99F-6749FAC79095}"/>
              </a:ext>
            </a:extLst>
          </p:cNvPr>
          <p:cNvSpPr txBox="1"/>
          <p:nvPr/>
        </p:nvSpPr>
        <p:spPr>
          <a:xfrm>
            <a:off x="6601289" y="4852820"/>
            <a:ext cx="2469389" cy="169277"/>
          </a:xfrm>
          <a:prstGeom prst="rect">
            <a:avLst/>
          </a:prstGeom>
          <a:noFill/>
          <a:effectLst/>
        </p:spPr>
        <p:txBody>
          <a:bodyPr wrap="square" lIns="0" tIns="0" rIns="0" bIns="0" rtlCol="0" anchor="t" anchorCtr="0">
            <a:spAutoFit/>
          </a:bodyPr>
          <a:lstStyle/>
          <a:p>
            <a:pPr>
              <a:spcAft>
                <a:spcPts val="800"/>
              </a:spcAft>
              <a:buClr>
                <a:srgbClr val="007E4B"/>
              </a:buClr>
              <a:defRPr/>
            </a:pPr>
            <a:r>
              <a:rPr lang="en-GB" sz="1100">
                <a:solidFill>
                  <a:schemeClr val="bg1"/>
                </a:solidFill>
                <a:latin typeface="DM Sans" pitchFamily="2" charset="77"/>
              </a:rPr>
              <a:t>Day 0</a:t>
            </a:r>
          </a:p>
        </p:txBody>
      </p:sp>
      <p:sp>
        <p:nvSpPr>
          <p:cNvPr id="15" name="TextBox 14">
            <a:extLst>
              <a:ext uri="{FF2B5EF4-FFF2-40B4-BE49-F238E27FC236}">
                <a16:creationId xmlns:a16="http://schemas.microsoft.com/office/drawing/2014/main" id="{F3888A06-8BC9-42FC-9862-75F2ECFBFCFC}"/>
              </a:ext>
            </a:extLst>
          </p:cNvPr>
          <p:cNvSpPr txBox="1"/>
          <p:nvPr/>
        </p:nvSpPr>
        <p:spPr>
          <a:xfrm>
            <a:off x="9209898" y="4852820"/>
            <a:ext cx="2469389" cy="153888"/>
          </a:xfrm>
          <a:prstGeom prst="rect">
            <a:avLst/>
          </a:prstGeom>
          <a:noFill/>
          <a:effectLst/>
        </p:spPr>
        <p:txBody>
          <a:bodyPr wrap="square" lIns="0" tIns="0" rIns="0" bIns="0" rtlCol="0" anchor="t" anchorCtr="0">
            <a:spAutoFit/>
          </a:bodyPr>
          <a:lstStyle/>
          <a:p>
            <a:pPr>
              <a:spcAft>
                <a:spcPts val="800"/>
              </a:spcAft>
              <a:buClr>
                <a:srgbClr val="007E4B"/>
              </a:buClr>
              <a:defRPr/>
            </a:pPr>
            <a:r>
              <a:rPr lang="en-GB" sz="1000">
                <a:solidFill>
                  <a:schemeClr val="bg1"/>
                </a:solidFill>
                <a:latin typeface="DM Sans" pitchFamily="2" charset="77"/>
              </a:rPr>
              <a:t>Day 28</a:t>
            </a:r>
          </a:p>
        </p:txBody>
      </p:sp>
      <p:sp>
        <p:nvSpPr>
          <p:cNvPr id="18" name="Left Brace 17">
            <a:extLst>
              <a:ext uri="{FF2B5EF4-FFF2-40B4-BE49-F238E27FC236}">
                <a16:creationId xmlns:a16="http://schemas.microsoft.com/office/drawing/2014/main" id="{FFFB5FEE-B60E-6729-ACE4-2302BAF9BAB5}"/>
              </a:ext>
            </a:extLst>
          </p:cNvPr>
          <p:cNvSpPr/>
          <p:nvPr/>
        </p:nvSpPr>
        <p:spPr>
          <a:xfrm rot="5400000">
            <a:off x="8851227" y="322463"/>
            <a:ext cx="246585" cy="5024899"/>
          </a:xfrm>
          <a:prstGeom prst="leftBrace">
            <a:avLst>
              <a:gd name="adj1" fmla="val 93134"/>
              <a:gd name="adj2" fmla="val 50000"/>
            </a:avLst>
          </a:prstGeom>
          <a:noFill/>
          <a:ln w="38100" cap="flat" cmpd="sng" algn="ctr">
            <a:solidFill>
              <a:srgbClr val="4D3C3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7C807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6E3148D1-76CE-7D56-C26F-9648CA5B704E}"/>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E7645C03-9E2D-D3AE-3704-FDDC5A5B52C0}"/>
                </a:ext>
              </a:extLst>
            </p:cNvPr>
            <p:cNvGrpSpPr/>
            <p:nvPr/>
          </p:nvGrpSpPr>
          <p:grpSpPr>
            <a:xfrm>
              <a:off x="6792289" y="584837"/>
              <a:ext cx="836913" cy="303213"/>
              <a:chOff x="6792289" y="584837"/>
              <a:chExt cx="836913" cy="303213"/>
            </a:xfrm>
          </p:grpSpPr>
          <p:sp>
            <p:nvSpPr>
              <p:cNvPr id="16" name="Freeform 15">
                <a:extLst>
                  <a:ext uri="{FF2B5EF4-FFF2-40B4-BE49-F238E27FC236}">
                    <a16:creationId xmlns:a16="http://schemas.microsoft.com/office/drawing/2014/main" id="{E7CCA34C-6801-AA5C-EB1A-538365BF20E9}"/>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6A6F7B3B-6C0F-7EC2-4EE6-5ECD0762D917}"/>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1C7084AB-E2A5-4051-3F62-45D53A51956F}"/>
                </a:ext>
              </a:extLst>
            </p:cNvPr>
            <p:cNvGrpSpPr/>
            <p:nvPr/>
          </p:nvGrpSpPr>
          <p:grpSpPr>
            <a:xfrm>
              <a:off x="6866467" y="597144"/>
              <a:ext cx="611599" cy="282401"/>
              <a:chOff x="6866467" y="597144"/>
              <a:chExt cx="611599" cy="282401"/>
            </a:xfrm>
          </p:grpSpPr>
          <p:sp>
            <p:nvSpPr>
              <p:cNvPr id="13" name="Rectangle 12">
                <a:extLst>
                  <a:ext uri="{FF2B5EF4-FFF2-40B4-BE49-F238E27FC236}">
                    <a16:creationId xmlns:a16="http://schemas.microsoft.com/office/drawing/2014/main" id="{74F2716E-5718-2291-377B-D7BC19EAED7C}"/>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4" name="Rectangle 13">
                <a:extLst>
                  <a:ext uri="{FF2B5EF4-FFF2-40B4-BE49-F238E27FC236}">
                    <a16:creationId xmlns:a16="http://schemas.microsoft.com/office/drawing/2014/main" id="{9C779CB2-0453-70D2-953A-51130CFCCB18}"/>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21" name="Rectangle 20">
            <a:extLst>
              <a:ext uri="{FF2B5EF4-FFF2-40B4-BE49-F238E27FC236}">
                <a16:creationId xmlns:a16="http://schemas.microsoft.com/office/drawing/2014/main" id="{1129912E-ADDD-0607-B7EB-1C0EA7F8752B}"/>
              </a:ext>
            </a:extLst>
          </p:cNvPr>
          <p:cNvSpPr/>
          <p:nvPr/>
        </p:nvSpPr>
        <p:spPr>
          <a:xfrm>
            <a:off x="1" y="302761"/>
            <a:ext cx="2100812" cy="595431"/>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r>
              <a:rPr lang="en-US" b="1" spc="300">
                <a:solidFill>
                  <a:schemeClr val="tx1"/>
                </a:solidFill>
              </a:rPr>
              <a:t>ASIAN SKIN</a:t>
            </a:r>
          </a:p>
        </p:txBody>
      </p:sp>
    </p:spTree>
    <p:extLst>
      <p:ext uri="{BB962C8B-B14F-4D97-AF65-F5344CB8AC3E}">
        <p14:creationId xmlns:p14="http://schemas.microsoft.com/office/powerpoint/2010/main" val="1481913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BA025-B3DD-9A9B-7CD8-46CE2C7DA825}"/>
            </a:ext>
          </a:extLst>
        </p:cNvPr>
        <p:cNvGrpSpPr/>
        <p:nvPr/>
      </p:nvGrpSpPr>
      <p:grpSpPr>
        <a:xfrm>
          <a:off x="0" y="0"/>
          <a:ext cx="0" cy="0"/>
          <a:chOff x="0" y="0"/>
          <a:chExt cx="0" cy="0"/>
        </a:xfrm>
      </p:grpSpPr>
      <p:sp>
        <p:nvSpPr>
          <p:cNvPr id="31" name="TextBox 30">
            <a:extLst>
              <a:ext uri="{FF2B5EF4-FFF2-40B4-BE49-F238E27FC236}">
                <a16:creationId xmlns:a16="http://schemas.microsoft.com/office/drawing/2014/main" id="{20075D30-EC7F-C106-756C-B2975C165077}"/>
              </a:ext>
            </a:extLst>
          </p:cNvPr>
          <p:cNvSpPr txBox="1"/>
          <p:nvPr/>
        </p:nvSpPr>
        <p:spPr>
          <a:xfrm>
            <a:off x="4146626" y="2824402"/>
            <a:ext cx="3320974" cy="2657138"/>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800" b="1" i="0" u="none" strike="noStrike" kern="1200" cap="none" spc="0" normalizeH="0" baseline="0" noProof="0" dirty="0">
                <a:ln>
                  <a:noFill/>
                </a:ln>
                <a:solidFill>
                  <a:srgbClr val="897974"/>
                </a:solidFill>
                <a:effectLst/>
                <a:uLnTx/>
                <a:uFillTx/>
                <a:latin typeface="DM Sans" pitchFamily="2" charset="77"/>
                <a:ea typeface="+mn-ea"/>
                <a:cs typeface="+mn-cs"/>
              </a:rPr>
              <a:t>33 female </a:t>
            </a:r>
            <a:br>
              <a:rPr kumimoji="0" lang="en-GB" sz="1800" b="0" i="0" u="none" strike="noStrike" kern="1200" cap="none" spc="0" normalizeH="0" baseline="0" noProof="0" dirty="0">
                <a:ln>
                  <a:noFill/>
                </a:ln>
                <a:solidFill>
                  <a:srgbClr val="7C807E"/>
                </a:solidFill>
                <a:effectLst/>
                <a:uLnTx/>
                <a:uFillTx/>
                <a:latin typeface="DM Sans" pitchFamily="2" charset="77"/>
                <a:ea typeface="+mn-ea"/>
                <a:cs typeface="+mn-cs"/>
              </a:rPr>
            </a:br>
            <a:r>
              <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rPr>
              <a:t>Chinese volunteers</a:t>
            </a:r>
          </a:p>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endPar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endParaRPr>
          </a:p>
          <a:p>
            <a:pPr marL="100800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rPr>
              <a:t>volunteers claiming to have sensitive skin</a:t>
            </a:r>
          </a:p>
          <a:p>
            <a:pPr marL="1008000" marR="0" lvl="0" indent="0" algn="l" defTabSz="914400" rtl="0" eaLnBrk="1" fontAlgn="auto" latinLnBrk="0" hangingPunct="1">
              <a:lnSpc>
                <a:spcPct val="100000"/>
              </a:lnSpc>
              <a:spcBef>
                <a:spcPts val="0"/>
              </a:spcBef>
              <a:spcAft>
                <a:spcPts val="1400"/>
              </a:spcAft>
              <a:buClr>
                <a:srgbClr val="007E4B"/>
              </a:buClr>
              <a:buSzTx/>
              <a:buFontTx/>
              <a:buNone/>
              <a:tabLst/>
              <a:defRPr/>
            </a:pPr>
            <a:endPar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rPr>
              <a:t>Average age of </a:t>
            </a:r>
            <a:r>
              <a:rPr kumimoji="0" lang="en-GB" sz="1800" b="1" i="0" u="none" strike="noStrike" kern="1200" cap="none" spc="0" normalizeH="0" baseline="0" noProof="0" dirty="0">
                <a:ln>
                  <a:noFill/>
                </a:ln>
                <a:solidFill>
                  <a:srgbClr val="897974"/>
                </a:solidFill>
                <a:effectLst/>
                <a:uLnTx/>
                <a:uFillTx/>
                <a:latin typeface="DM Sans" pitchFamily="2" charset="77"/>
                <a:ea typeface="+mn-ea"/>
                <a:cs typeface="+mn-cs"/>
              </a:rPr>
              <a:t>43 </a:t>
            </a:r>
            <a:r>
              <a:rPr kumimoji="0" lang="en-GB" sz="1800" b="1" i="0" u="none" strike="noStrike" kern="1200" cap="none" spc="0" normalizeH="0" baseline="0" noProof="0" dirty="0" err="1">
                <a:ln>
                  <a:noFill/>
                </a:ln>
                <a:solidFill>
                  <a:srgbClr val="897974"/>
                </a:solidFill>
                <a:effectLst/>
                <a:uLnTx/>
                <a:uFillTx/>
                <a:latin typeface="DM Sans" pitchFamily="2" charset="77"/>
                <a:ea typeface="+mn-ea"/>
                <a:cs typeface="+mn-cs"/>
              </a:rPr>
              <a:t>y.o</a:t>
            </a:r>
            <a:r>
              <a:rPr kumimoji="0" lang="en-GB" sz="1800" b="1" i="0" u="none" strike="noStrike" kern="1200" cap="none" spc="0" normalizeH="0" baseline="0" noProof="0" dirty="0">
                <a:ln>
                  <a:noFill/>
                </a:ln>
                <a:solidFill>
                  <a:srgbClr val="897974"/>
                </a:solidFill>
                <a:effectLst/>
                <a:uLnTx/>
                <a:uFillTx/>
                <a:latin typeface="DM Sans" pitchFamily="2" charset="77"/>
                <a:ea typeface="+mn-ea"/>
                <a:cs typeface="+mn-cs"/>
              </a:rPr>
              <a:t>.</a:t>
            </a:r>
          </a:p>
        </p:txBody>
      </p:sp>
      <p:grpSp>
        <p:nvGrpSpPr>
          <p:cNvPr id="16" name="Group 15">
            <a:extLst>
              <a:ext uri="{FF2B5EF4-FFF2-40B4-BE49-F238E27FC236}">
                <a16:creationId xmlns:a16="http://schemas.microsoft.com/office/drawing/2014/main" id="{AD8E979A-DC33-0C61-4880-37E65E7416ED}"/>
              </a:ext>
            </a:extLst>
          </p:cNvPr>
          <p:cNvGrpSpPr/>
          <p:nvPr/>
        </p:nvGrpSpPr>
        <p:grpSpPr>
          <a:xfrm>
            <a:off x="3676528" y="3616826"/>
            <a:ext cx="1782000" cy="1188000"/>
            <a:chOff x="2690303" y="2842965"/>
            <a:chExt cx="1782000" cy="1188000"/>
          </a:xfrm>
        </p:grpSpPr>
        <p:graphicFrame>
          <p:nvGraphicFramePr>
            <p:cNvPr id="9" name="Chart 8">
              <a:extLst>
                <a:ext uri="{FF2B5EF4-FFF2-40B4-BE49-F238E27FC236}">
                  <a16:creationId xmlns:a16="http://schemas.microsoft.com/office/drawing/2014/main" id="{31B8668D-080A-A481-B791-A4CB91C5A84A}"/>
                </a:ext>
              </a:extLst>
            </p:cNvPr>
            <p:cNvGraphicFramePr/>
            <p:nvPr/>
          </p:nvGraphicFramePr>
          <p:xfrm>
            <a:off x="2690303" y="2842965"/>
            <a:ext cx="1782000" cy="1188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a:extLst>
                <a:ext uri="{FF2B5EF4-FFF2-40B4-BE49-F238E27FC236}">
                  <a16:creationId xmlns:a16="http://schemas.microsoft.com/office/drawing/2014/main" id="{F70FCE03-B004-AFD5-D765-93CE0DDF84BC}"/>
                </a:ext>
              </a:extLst>
            </p:cNvPr>
            <p:cNvSpPr/>
            <p:nvPr/>
          </p:nvSpPr>
          <p:spPr>
            <a:xfrm>
              <a:off x="3257303" y="3112965"/>
              <a:ext cx="648000" cy="64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2" name="Text Placeholder 1">
            <a:extLst>
              <a:ext uri="{FF2B5EF4-FFF2-40B4-BE49-F238E27FC236}">
                <a16:creationId xmlns:a16="http://schemas.microsoft.com/office/drawing/2014/main" id="{23260C0C-78BC-8E50-23F1-E9A5512F8158}"/>
              </a:ext>
            </a:extLst>
          </p:cNvPr>
          <p:cNvSpPr>
            <a:spLocks noGrp="1"/>
          </p:cNvSpPr>
          <p:nvPr>
            <p:ph type="body" idx="11"/>
          </p:nvPr>
        </p:nvSpPr>
        <p:spPr>
          <a:xfrm>
            <a:off x="2246704" y="648000"/>
            <a:ext cx="8064500" cy="288767"/>
          </a:xfrm>
        </p:spPr>
        <p:txBody>
          <a:bodyPr/>
          <a:lstStyle/>
          <a:p>
            <a:r>
              <a:rPr lang="en-GB"/>
              <a:t>4-week wrinkle measurement</a:t>
            </a:r>
          </a:p>
        </p:txBody>
      </p:sp>
      <p:grpSp>
        <p:nvGrpSpPr>
          <p:cNvPr id="62" name="Group 61">
            <a:extLst>
              <a:ext uri="{FF2B5EF4-FFF2-40B4-BE49-F238E27FC236}">
                <a16:creationId xmlns:a16="http://schemas.microsoft.com/office/drawing/2014/main" id="{C32F7CA6-D2CE-03E7-9C36-F96C7ED135FF}"/>
              </a:ext>
            </a:extLst>
          </p:cNvPr>
          <p:cNvGrpSpPr/>
          <p:nvPr/>
        </p:nvGrpSpPr>
        <p:grpSpPr>
          <a:xfrm>
            <a:off x="208316" y="1440000"/>
            <a:ext cx="1409196" cy="394070"/>
            <a:chOff x="208316" y="1534606"/>
            <a:chExt cx="1409196" cy="394070"/>
          </a:xfrm>
        </p:grpSpPr>
        <p:grpSp>
          <p:nvGrpSpPr>
            <p:cNvPr id="61" name="Group 60">
              <a:extLst>
                <a:ext uri="{FF2B5EF4-FFF2-40B4-BE49-F238E27FC236}">
                  <a16:creationId xmlns:a16="http://schemas.microsoft.com/office/drawing/2014/main" id="{70B1A76B-D559-944D-2CC9-1F08402946DE}"/>
                </a:ext>
              </a:extLst>
            </p:cNvPr>
            <p:cNvGrpSpPr/>
            <p:nvPr/>
          </p:nvGrpSpPr>
          <p:grpSpPr>
            <a:xfrm>
              <a:off x="208316" y="1534606"/>
              <a:ext cx="394071" cy="394070"/>
              <a:chOff x="208316" y="1534606"/>
              <a:chExt cx="394071" cy="394070"/>
            </a:xfrm>
          </p:grpSpPr>
          <p:sp>
            <p:nvSpPr>
              <p:cNvPr id="26" name="Oval 25">
                <a:extLst>
                  <a:ext uri="{FF2B5EF4-FFF2-40B4-BE49-F238E27FC236}">
                    <a16:creationId xmlns:a16="http://schemas.microsoft.com/office/drawing/2014/main" id="{5F4C3B5C-0160-54B0-C2C4-F84098A8D6F8}"/>
                  </a:ext>
                </a:extLst>
              </p:cNvPr>
              <p:cNvSpPr/>
              <p:nvPr/>
            </p:nvSpPr>
            <p:spPr>
              <a:xfrm>
                <a:off x="208317"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27" name="TextBox 26">
                <a:extLst>
                  <a:ext uri="{FF2B5EF4-FFF2-40B4-BE49-F238E27FC236}">
                    <a16:creationId xmlns:a16="http://schemas.microsoft.com/office/drawing/2014/main" id="{E159EB33-18DB-7410-2AA4-50F2AE431DF7}"/>
                  </a:ext>
                </a:extLst>
              </p:cNvPr>
              <p:cNvSpPr txBox="1"/>
              <p:nvPr/>
            </p:nvSpPr>
            <p:spPr>
              <a:xfrm>
                <a:off x="208316"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1</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44" name="TextBox 43">
              <a:extLst>
                <a:ext uri="{FF2B5EF4-FFF2-40B4-BE49-F238E27FC236}">
                  <a16:creationId xmlns:a16="http://schemas.microsoft.com/office/drawing/2014/main" id="{9BAA73F9-9718-4D98-8588-D5D17842214B}"/>
                </a:ext>
              </a:extLst>
            </p:cNvPr>
            <p:cNvSpPr txBox="1"/>
            <p:nvPr/>
          </p:nvSpPr>
          <p:spPr>
            <a:xfrm>
              <a:off x="600211" y="1594745"/>
              <a:ext cx="1017301"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i="0" u="none" strike="noStrike" kern="1200" cap="none" spc="0" normalizeH="0" baseline="0" noProof="0" err="1">
                  <a:ln>
                    <a:noFill/>
                  </a:ln>
                  <a:solidFill>
                    <a:srgbClr val="4D3C35"/>
                  </a:solidFill>
                  <a:effectLst/>
                  <a:uLnTx/>
                  <a:uFillTx/>
                  <a:latin typeface="DM Sans" pitchFamily="2" charset="77"/>
                  <a:ea typeface="+mn-ea"/>
                  <a:cs typeface="+mn-cs"/>
                </a:rPr>
                <a:t>Visia</a:t>
              </a: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 </a:t>
              </a:r>
              <a:r>
                <a:rPr kumimoji="0" lang="en-GB" sz="1800" b="1" i="0" u="none" strike="noStrike" kern="1200" cap="none" spc="0" normalizeH="0" baseline="0" noProof="0" err="1">
                  <a:ln>
                    <a:noFill/>
                  </a:ln>
                  <a:solidFill>
                    <a:srgbClr val="4D3C35"/>
                  </a:solidFill>
                  <a:effectLst/>
                  <a:uLnTx/>
                  <a:uFillTx/>
                  <a:latin typeface="DM Sans" pitchFamily="2" charset="77"/>
                  <a:ea typeface="+mn-ea"/>
                  <a:cs typeface="+mn-cs"/>
                </a:rPr>
                <a:t>cr</a:t>
              </a:r>
              <a:endParaRPr kumimoji="0" lang="en-GB" sz="1800" b="1" i="0" u="none" strike="noStrike" kern="1200" cap="none" spc="0" normalizeH="0" baseline="0" noProof="0">
                <a:ln>
                  <a:noFill/>
                </a:ln>
                <a:solidFill>
                  <a:srgbClr val="4D3C35"/>
                </a:solidFill>
                <a:effectLst/>
                <a:uLnTx/>
                <a:uFillTx/>
                <a:latin typeface="DM Sans" pitchFamily="2" charset="77"/>
                <a:ea typeface="+mn-ea"/>
                <a:cs typeface="+mn-cs"/>
              </a:endParaRPr>
            </a:p>
          </p:txBody>
        </p:sp>
      </p:grpSp>
      <p:grpSp>
        <p:nvGrpSpPr>
          <p:cNvPr id="63" name="Group 62">
            <a:extLst>
              <a:ext uri="{FF2B5EF4-FFF2-40B4-BE49-F238E27FC236}">
                <a16:creationId xmlns:a16="http://schemas.microsoft.com/office/drawing/2014/main" id="{12280815-B96B-2670-EADB-4AC7160FD70C}"/>
              </a:ext>
            </a:extLst>
          </p:cNvPr>
          <p:cNvGrpSpPr/>
          <p:nvPr/>
        </p:nvGrpSpPr>
        <p:grpSpPr>
          <a:xfrm>
            <a:off x="1759509" y="1440000"/>
            <a:ext cx="1143473" cy="394070"/>
            <a:chOff x="2115429" y="1534606"/>
            <a:chExt cx="1143473" cy="394070"/>
          </a:xfrm>
        </p:grpSpPr>
        <p:grpSp>
          <p:nvGrpSpPr>
            <p:cNvPr id="60" name="Group 59">
              <a:extLst>
                <a:ext uri="{FF2B5EF4-FFF2-40B4-BE49-F238E27FC236}">
                  <a16:creationId xmlns:a16="http://schemas.microsoft.com/office/drawing/2014/main" id="{F1A2D879-AB97-CE80-B14E-285876302B71}"/>
                </a:ext>
              </a:extLst>
            </p:cNvPr>
            <p:cNvGrpSpPr/>
            <p:nvPr/>
          </p:nvGrpSpPr>
          <p:grpSpPr>
            <a:xfrm>
              <a:off x="2115429" y="1534606"/>
              <a:ext cx="394071" cy="394070"/>
              <a:chOff x="2115429" y="1534606"/>
              <a:chExt cx="394071" cy="394070"/>
            </a:xfrm>
          </p:grpSpPr>
          <p:sp>
            <p:nvSpPr>
              <p:cNvPr id="50" name="Oval 49">
                <a:extLst>
                  <a:ext uri="{FF2B5EF4-FFF2-40B4-BE49-F238E27FC236}">
                    <a16:creationId xmlns:a16="http://schemas.microsoft.com/office/drawing/2014/main" id="{0837B95A-E7A9-C44D-F89E-396F525AD975}"/>
                  </a:ext>
                </a:extLst>
              </p:cNvPr>
              <p:cNvSpPr/>
              <p:nvPr/>
            </p:nvSpPr>
            <p:spPr>
              <a:xfrm>
                <a:off x="21154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51" name="TextBox 50">
                <a:extLst>
                  <a:ext uri="{FF2B5EF4-FFF2-40B4-BE49-F238E27FC236}">
                    <a16:creationId xmlns:a16="http://schemas.microsoft.com/office/drawing/2014/main" id="{43CF4C3C-9AAE-97AF-0A5F-DE6C98975572}"/>
                  </a:ext>
                </a:extLst>
              </p:cNvPr>
              <p:cNvSpPr txBox="1"/>
              <p:nvPr/>
            </p:nvSpPr>
            <p:spPr>
              <a:xfrm>
                <a:off x="2115429"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2</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45" name="TextBox 44">
              <a:extLst>
                <a:ext uri="{FF2B5EF4-FFF2-40B4-BE49-F238E27FC236}">
                  <a16:creationId xmlns:a16="http://schemas.microsoft.com/office/drawing/2014/main" id="{7C1F0F48-8829-577E-925E-55D28F8E4940}"/>
                </a:ext>
              </a:extLst>
            </p:cNvPr>
            <p:cNvSpPr txBox="1"/>
            <p:nvPr/>
          </p:nvSpPr>
          <p:spPr>
            <a:xfrm>
              <a:off x="2510825" y="1594745"/>
              <a:ext cx="74807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i="0" u="none" strike="noStrike" kern="1200" cap="none" spc="0" normalizeH="0" baseline="0" noProof="0" err="1">
                  <a:ln>
                    <a:noFill/>
                  </a:ln>
                  <a:solidFill>
                    <a:srgbClr val="4D3C35"/>
                  </a:solidFill>
                  <a:effectLst/>
                  <a:uLnTx/>
                  <a:uFillTx/>
                  <a:latin typeface="DM Sans" pitchFamily="2" charset="77"/>
                  <a:ea typeface="+mn-ea"/>
                  <a:cs typeface="+mn-cs"/>
                </a:rPr>
                <a:t>Foits</a:t>
              </a:r>
              <a:endParaRPr kumimoji="0" lang="en-GB" sz="1800" b="1" i="0" u="none" strike="noStrike" kern="1200" cap="none" spc="0" normalizeH="0" baseline="0" noProof="0">
                <a:ln>
                  <a:noFill/>
                </a:ln>
                <a:solidFill>
                  <a:srgbClr val="4D3C35"/>
                </a:solidFill>
                <a:effectLst/>
                <a:uLnTx/>
                <a:uFillTx/>
                <a:latin typeface="DM Sans" pitchFamily="2" charset="77"/>
                <a:ea typeface="+mn-ea"/>
                <a:cs typeface="+mn-cs"/>
              </a:endParaRPr>
            </a:p>
          </p:txBody>
        </p:sp>
      </p:grpSp>
      <p:grpSp>
        <p:nvGrpSpPr>
          <p:cNvPr id="64" name="Group 63">
            <a:extLst>
              <a:ext uri="{FF2B5EF4-FFF2-40B4-BE49-F238E27FC236}">
                <a16:creationId xmlns:a16="http://schemas.microsoft.com/office/drawing/2014/main" id="{A8CBE9E0-0823-C38A-DAD3-28A007D2C292}"/>
              </a:ext>
            </a:extLst>
          </p:cNvPr>
          <p:cNvGrpSpPr/>
          <p:nvPr/>
        </p:nvGrpSpPr>
        <p:grpSpPr>
          <a:xfrm>
            <a:off x="3059690" y="1440000"/>
            <a:ext cx="1820149" cy="394070"/>
            <a:chOff x="3386087" y="1534606"/>
            <a:chExt cx="1820149" cy="394070"/>
          </a:xfrm>
        </p:grpSpPr>
        <p:grpSp>
          <p:nvGrpSpPr>
            <p:cNvPr id="59" name="Group 58">
              <a:extLst>
                <a:ext uri="{FF2B5EF4-FFF2-40B4-BE49-F238E27FC236}">
                  <a16:creationId xmlns:a16="http://schemas.microsoft.com/office/drawing/2014/main" id="{6D95E01E-7123-A196-F555-9E1B3E41F91F}"/>
                </a:ext>
              </a:extLst>
            </p:cNvPr>
            <p:cNvGrpSpPr/>
            <p:nvPr/>
          </p:nvGrpSpPr>
          <p:grpSpPr>
            <a:xfrm>
              <a:off x="3386087" y="1534606"/>
              <a:ext cx="394071" cy="394070"/>
              <a:chOff x="3386087" y="1534606"/>
              <a:chExt cx="394071" cy="394070"/>
            </a:xfrm>
          </p:grpSpPr>
          <p:sp>
            <p:nvSpPr>
              <p:cNvPr id="53" name="Oval 52">
                <a:extLst>
                  <a:ext uri="{FF2B5EF4-FFF2-40B4-BE49-F238E27FC236}">
                    <a16:creationId xmlns:a16="http://schemas.microsoft.com/office/drawing/2014/main" id="{19B4051B-06CA-F722-40BD-35D16474CAD3}"/>
                  </a:ext>
                </a:extLst>
              </p:cNvPr>
              <p:cNvSpPr/>
              <p:nvPr/>
            </p:nvSpPr>
            <p:spPr>
              <a:xfrm>
                <a:off x="3386088"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54" name="TextBox 53">
                <a:extLst>
                  <a:ext uri="{FF2B5EF4-FFF2-40B4-BE49-F238E27FC236}">
                    <a16:creationId xmlns:a16="http://schemas.microsoft.com/office/drawing/2014/main" id="{89DA77CB-AE7D-B1CB-77D7-D2013248670C}"/>
                  </a:ext>
                </a:extLst>
              </p:cNvPr>
              <p:cNvSpPr txBox="1"/>
              <p:nvPr/>
            </p:nvSpPr>
            <p:spPr>
              <a:xfrm>
                <a:off x="3386087"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3</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46" name="TextBox 45">
              <a:extLst>
                <a:ext uri="{FF2B5EF4-FFF2-40B4-BE49-F238E27FC236}">
                  <a16:creationId xmlns:a16="http://schemas.microsoft.com/office/drawing/2014/main" id="{542051EF-AB28-70D7-1BE3-EAAAF70FEA22}"/>
                </a:ext>
              </a:extLst>
            </p:cNvPr>
            <p:cNvSpPr txBox="1"/>
            <p:nvPr/>
          </p:nvSpPr>
          <p:spPr>
            <a:xfrm>
              <a:off x="3780869" y="1594745"/>
              <a:ext cx="142536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i="0" u="none" strike="noStrike" kern="1200" cap="none" spc="0" normalizeH="0" baseline="0" noProof="0" err="1">
                  <a:ln>
                    <a:noFill/>
                  </a:ln>
                  <a:solidFill>
                    <a:srgbClr val="4D3C35"/>
                  </a:solidFill>
                  <a:effectLst/>
                  <a:uLnTx/>
                  <a:uFillTx/>
                  <a:latin typeface="DM Sans" pitchFamily="2" charset="77"/>
                  <a:ea typeface="+mn-ea"/>
                  <a:cs typeface="+mn-cs"/>
                </a:rPr>
                <a:t>Cutometry</a:t>
              </a:r>
              <a:endParaRPr kumimoji="0" lang="en-GB" sz="1800" b="1" i="0" u="none" strike="noStrike" kern="1200" cap="none" spc="0" normalizeH="0" baseline="0" noProof="0">
                <a:ln>
                  <a:noFill/>
                </a:ln>
                <a:solidFill>
                  <a:srgbClr val="4D3C35"/>
                </a:solidFill>
                <a:effectLst/>
                <a:uLnTx/>
                <a:uFillTx/>
                <a:latin typeface="DM Sans" pitchFamily="2" charset="77"/>
                <a:ea typeface="+mn-ea"/>
                <a:cs typeface="+mn-cs"/>
              </a:endParaRPr>
            </a:p>
          </p:txBody>
        </p:sp>
      </p:grpSp>
      <p:grpSp>
        <p:nvGrpSpPr>
          <p:cNvPr id="65" name="Group 64">
            <a:extLst>
              <a:ext uri="{FF2B5EF4-FFF2-40B4-BE49-F238E27FC236}">
                <a16:creationId xmlns:a16="http://schemas.microsoft.com/office/drawing/2014/main" id="{EE7DF580-BDDD-D6BA-3D7D-5DEDB6918338}"/>
              </a:ext>
            </a:extLst>
          </p:cNvPr>
          <p:cNvGrpSpPr/>
          <p:nvPr/>
        </p:nvGrpSpPr>
        <p:grpSpPr>
          <a:xfrm>
            <a:off x="4968757" y="1440000"/>
            <a:ext cx="5141646" cy="394070"/>
            <a:chOff x="5701929" y="1534606"/>
            <a:chExt cx="5141646" cy="394070"/>
          </a:xfrm>
        </p:grpSpPr>
        <p:grpSp>
          <p:nvGrpSpPr>
            <p:cNvPr id="58" name="Group 57">
              <a:extLst>
                <a:ext uri="{FF2B5EF4-FFF2-40B4-BE49-F238E27FC236}">
                  <a16:creationId xmlns:a16="http://schemas.microsoft.com/office/drawing/2014/main" id="{8D2B39CD-214B-7E68-CF18-AECDDA8782C6}"/>
                </a:ext>
              </a:extLst>
            </p:cNvPr>
            <p:cNvGrpSpPr/>
            <p:nvPr/>
          </p:nvGrpSpPr>
          <p:grpSpPr>
            <a:xfrm>
              <a:off x="5701929" y="1534606"/>
              <a:ext cx="394071" cy="394070"/>
              <a:chOff x="5701929" y="1534606"/>
              <a:chExt cx="394071" cy="394070"/>
            </a:xfrm>
          </p:grpSpPr>
          <p:sp>
            <p:nvSpPr>
              <p:cNvPr id="56" name="Oval 55">
                <a:extLst>
                  <a:ext uri="{FF2B5EF4-FFF2-40B4-BE49-F238E27FC236}">
                    <a16:creationId xmlns:a16="http://schemas.microsoft.com/office/drawing/2014/main" id="{1B73D7C7-A631-4A47-E0E5-332E6C7D721E}"/>
                  </a:ext>
                </a:extLst>
              </p:cNvPr>
              <p:cNvSpPr/>
              <p:nvPr/>
            </p:nvSpPr>
            <p:spPr>
              <a:xfrm>
                <a:off x="57019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57" name="TextBox 56">
                <a:extLst>
                  <a:ext uri="{FF2B5EF4-FFF2-40B4-BE49-F238E27FC236}">
                    <a16:creationId xmlns:a16="http://schemas.microsoft.com/office/drawing/2014/main" id="{A4FD7B91-007D-D0BB-A1B1-05905F11F6DA}"/>
                  </a:ext>
                </a:extLst>
              </p:cNvPr>
              <p:cNvSpPr txBox="1"/>
              <p:nvPr/>
            </p:nvSpPr>
            <p:spPr>
              <a:xfrm>
                <a:off x="5701929"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4</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47" name="TextBox 46">
              <a:extLst>
                <a:ext uri="{FF2B5EF4-FFF2-40B4-BE49-F238E27FC236}">
                  <a16:creationId xmlns:a16="http://schemas.microsoft.com/office/drawing/2014/main" id="{28197445-2AC6-848A-0B5D-259244F55FA3}"/>
                </a:ext>
              </a:extLst>
            </p:cNvPr>
            <p:cNvSpPr txBox="1"/>
            <p:nvPr/>
          </p:nvSpPr>
          <p:spPr>
            <a:xfrm>
              <a:off x="6096000" y="1594745"/>
              <a:ext cx="4747575"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Volunteer self-assessment</a:t>
              </a:r>
            </a:p>
          </p:txBody>
        </p:sp>
      </p:grpSp>
      <p:grpSp>
        <p:nvGrpSpPr>
          <p:cNvPr id="5" name="Group 4">
            <a:extLst>
              <a:ext uri="{FF2B5EF4-FFF2-40B4-BE49-F238E27FC236}">
                <a16:creationId xmlns:a16="http://schemas.microsoft.com/office/drawing/2014/main" id="{0CF0F8E8-C04E-E49F-820A-4293EAEBDC15}"/>
              </a:ext>
            </a:extLst>
          </p:cNvPr>
          <p:cNvGrpSpPr/>
          <p:nvPr/>
        </p:nvGrpSpPr>
        <p:grpSpPr>
          <a:xfrm>
            <a:off x="302400" y="2324280"/>
            <a:ext cx="2884882" cy="3885720"/>
            <a:chOff x="302400" y="2324280"/>
            <a:chExt cx="2500507" cy="3587130"/>
          </a:xfrm>
        </p:grpSpPr>
        <p:pic>
          <p:nvPicPr>
            <p:cNvPr id="6" name="Picture 5" descr="A person posing for the camera&#10;&#10;Description automatically generated">
              <a:extLst>
                <a:ext uri="{FF2B5EF4-FFF2-40B4-BE49-F238E27FC236}">
                  <a16:creationId xmlns:a16="http://schemas.microsoft.com/office/drawing/2014/main" id="{146F1C34-5787-27B7-23F0-BE9A7315CCE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35"/>
            <a:stretch/>
          </p:blipFill>
          <p:spPr>
            <a:xfrm>
              <a:off x="302400" y="2324280"/>
              <a:ext cx="2485343" cy="3587130"/>
            </a:xfrm>
            <a:prstGeom prst="rect">
              <a:avLst/>
            </a:prstGeom>
            <a:solidFill>
              <a:srgbClr val="F0F0F0"/>
            </a:solidFill>
            <a:ln w="12700">
              <a:solidFill>
                <a:schemeClr val="tx1"/>
              </a:solidFill>
            </a:ln>
          </p:spPr>
        </p:pic>
        <p:sp>
          <p:nvSpPr>
            <p:cNvPr id="33" name="Rectangle 32">
              <a:extLst>
                <a:ext uri="{FF2B5EF4-FFF2-40B4-BE49-F238E27FC236}">
                  <a16:creationId xmlns:a16="http://schemas.microsoft.com/office/drawing/2014/main" id="{B651315D-C104-863C-B534-AAF97D7307A2}"/>
                </a:ext>
              </a:extLst>
            </p:cNvPr>
            <p:cNvSpPr/>
            <p:nvPr/>
          </p:nvSpPr>
          <p:spPr>
            <a:xfrm rot="10800000">
              <a:off x="304854" y="4794288"/>
              <a:ext cx="2485344" cy="1113656"/>
            </a:xfrm>
            <a:prstGeom prst="rect">
              <a:avLst/>
            </a:prstGeom>
            <a:gradFill>
              <a:gsLst>
                <a:gs pos="0">
                  <a:schemeClr val="bg1"/>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40" name="TextBox 39">
              <a:extLst>
                <a:ext uri="{FF2B5EF4-FFF2-40B4-BE49-F238E27FC236}">
                  <a16:creationId xmlns:a16="http://schemas.microsoft.com/office/drawing/2014/main" id="{379108B5-15CE-F21F-2E71-C4E7231AD2B5}"/>
                </a:ext>
              </a:extLst>
            </p:cNvPr>
            <p:cNvSpPr txBox="1"/>
            <p:nvPr/>
          </p:nvSpPr>
          <p:spPr>
            <a:xfrm>
              <a:off x="1064499" y="5132478"/>
              <a:ext cx="1625803" cy="607071"/>
            </a:xfrm>
            <a:prstGeom prst="rect">
              <a:avLst/>
            </a:prstGeom>
            <a:noFill/>
            <a:effectLst/>
          </p:spPr>
          <p:txBody>
            <a:bodyPr wrap="square" lIns="0" tIns="144000" rIns="14400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500" b="1" i="0" u="none" strike="noStrike" kern="1200" cap="none" spc="0" normalizeH="0" baseline="0" noProof="0">
                  <a:ln>
                    <a:noFill/>
                  </a:ln>
                  <a:solidFill>
                    <a:srgbClr val="4D3C35"/>
                  </a:solidFill>
                  <a:effectLst/>
                  <a:uLnTx/>
                  <a:uFillTx/>
                  <a:latin typeface="DM Sans" pitchFamily="2" charset="77"/>
                  <a:ea typeface="+mn-ea"/>
                  <a:cs typeface="+mn-cs"/>
                </a:rPr>
                <a:t>2.5% </a:t>
              </a:r>
              <a:br>
                <a:rPr kumimoji="0" lang="en-GB" sz="1500" b="1" i="0" u="none" strike="noStrike" kern="1200" cap="none" spc="0" normalizeH="0" baseline="0" noProof="0">
                  <a:ln>
                    <a:noFill/>
                  </a:ln>
                  <a:solidFill>
                    <a:srgbClr val="4D3C35"/>
                  </a:solidFill>
                  <a:effectLst/>
                  <a:uLnTx/>
                  <a:uFillTx/>
                  <a:latin typeface="DM Sans" pitchFamily="2" charset="77"/>
                  <a:ea typeface="+mn-ea"/>
                  <a:cs typeface="+mn-cs"/>
                </a:rPr>
              </a:br>
              <a:r>
                <a:rPr kumimoji="0" lang="en-GB" sz="1500" b="1" i="0" u="none" strike="noStrike" kern="1200" cap="none" spc="0" normalizeH="0" baseline="0" noProof="0">
                  <a:ln>
                    <a:noFill/>
                  </a:ln>
                  <a:solidFill>
                    <a:srgbClr val="4D3C35"/>
                  </a:solidFill>
                  <a:effectLst/>
                  <a:uLnTx/>
                  <a:uFillTx/>
                  <a:latin typeface="DM Sans" pitchFamily="2" charset="77"/>
                  <a:ea typeface="+mn-ea"/>
                  <a:cs typeface="+mn-cs"/>
                </a:rPr>
                <a:t>SYN®-COLL CB</a:t>
              </a:r>
            </a:p>
          </p:txBody>
        </p:sp>
        <p:cxnSp>
          <p:nvCxnSpPr>
            <p:cNvPr id="36" name="Straight Connector 35">
              <a:extLst>
                <a:ext uri="{FF2B5EF4-FFF2-40B4-BE49-F238E27FC236}">
                  <a16:creationId xmlns:a16="http://schemas.microsoft.com/office/drawing/2014/main" id="{44C4FC9D-B349-BBD6-970F-1C2B2E97D583}"/>
                </a:ext>
              </a:extLst>
            </p:cNvPr>
            <p:cNvCxnSpPr>
              <a:cxnSpLocks/>
            </p:cNvCxnSpPr>
            <p:nvPr/>
          </p:nvCxnSpPr>
          <p:spPr>
            <a:xfrm flipH="1">
              <a:off x="978307" y="3048875"/>
              <a:ext cx="308473" cy="2212542"/>
            </a:xfrm>
            <a:prstGeom prst="line">
              <a:avLst/>
            </a:prstGeom>
            <a:ln w="12700">
              <a:solidFill>
                <a:srgbClr val="4D3C35"/>
              </a:solidFill>
              <a:prstDash val="dash"/>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A968066-F260-03DE-91EF-09D0256B2F1C}"/>
                </a:ext>
              </a:extLst>
            </p:cNvPr>
            <p:cNvSpPr txBox="1"/>
            <p:nvPr/>
          </p:nvSpPr>
          <p:spPr>
            <a:xfrm>
              <a:off x="302400" y="2330439"/>
              <a:ext cx="2500507" cy="427979"/>
            </a:xfrm>
            <a:prstGeom prst="rect">
              <a:avLst/>
            </a:prstGeom>
            <a:noFill/>
            <a:effectLst/>
          </p:spPr>
          <p:txBody>
            <a:bodyPr wrap="square" lIns="72000" tIns="72000" rIns="72000" bIns="10800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t>Placebo</a:t>
              </a:r>
            </a:p>
          </p:txBody>
        </p:sp>
      </p:grpSp>
      <p:sp>
        <p:nvSpPr>
          <p:cNvPr id="3" name="Slide Number Placeholder 5">
            <a:extLst>
              <a:ext uri="{FF2B5EF4-FFF2-40B4-BE49-F238E27FC236}">
                <a16:creationId xmlns:a16="http://schemas.microsoft.com/office/drawing/2014/main" id="{FB704D13-8534-2014-8126-C9AB58CBFDF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 name="TextBox 18">
            <a:extLst>
              <a:ext uri="{FF2B5EF4-FFF2-40B4-BE49-F238E27FC236}">
                <a16:creationId xmlns:a16="http://schemas.microsoft.com/office/drawing/2014/main" id="{35677A14-20E5-DDA9-DA89-B665F62234F0}"/>
              </a:ext>
            </a:extLst>
          </p:cNvPr>
          <p:cNvSpPr txBox="1"/>
          <p:nvPr/>
        </p:nvSpPr>
        <p:spPr>
          <a:xfrm>
            <a:off x="4179066" y="4083213"/>
            <a:ext cx="776925"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pitchFamily="2" charset="77"/>
                <a:ea typeface="+mn-ea"/>
                <a:cs typeface="+mn-cs"/>
              </a:rPr>
              <a:t>79%</a:t>
            </a:r>
            <a:endParaRPr kumimoji="0" lang="en-US" sz="1800" b="1" i="0" u="none" strike="noStrike" kern="1200" cap="none" spc="0" normalizeH="0" baseline="0" noProof="0">
              <a:ln>
                <a:noFill/>
              </a:ln>
              <a:solidFill>
                <a:prstClr val="black"/>
              </a:solidFill>
              <a:effectLst/>
              <a:uLnTx/>
              <a:uFillTx/>
              <a:latin typeface="DM Sans"/>
              <a:ea typeface="+mn-ea"/>
              <a:cs typeface="+mn-cs"/>
            </a:endParaRPr>
          </a:p>
        </p:txBody>
      </p:sp>
      <p:sp>
        <p:nvSpPr>
          <p:cNvPr id="21" name="Title 20">
            <a:extLst>
              <a:ext uri="{FF2B5EF4-FFF2-40B4-BE49-F238E27FC236}">
                <a16:creationId xmlns:a16="http://schemas.microsoft.com/office/drawing/2014/main" id="{73875AE9-91C3-4E2B-3A08-FDD555F52207}"/>
              </a:ext>
            </a:extLst>
          </p:cNvPr>
          <p:cNvSpPr>
            <a:spLocks noGrp="1"/>
          </p:cNvSpPr>
          <p:nvPr>
            <p:ph type="title"/>
          </p:nvPr>
        </p:nvSpPr>
        <p:spPr>
          <a:xfrm>
            <a:off x="2246400" y="302400"/>
            <a:ext cx="8064500" cy="303211"/>
          </a:xfrm>
        </p:spPr>
        <p:txBody>
          <a:bodyPr/>
          <a:lstStyle/>
          <a:p>
            <a:r>
              <a:rPr lang="en-GB"/>
              <a:t>Study design </a:t>
            </a:r>
            <a:endParaRPr lang="en-US"/>
          </a:p>
        </p:txBody>
      </p:sp>
      <p:pic>
        <p:nvPicPr>
          <p:cNvPr id="49" name="Picture 48" descr="A close up of a molecule&#10;&#10;AI-generated content may be incorrect.">
            <a:extLst>
              <a:ext uri="{FF2B5EF4-FFF2-40B4-BE49-F238E27FC236}">
                <a16:creationId xmlns:a16="http://schemas.microsoft.com/office/drawing/2014/main" id="{8D35AE38-ABB5-1565-DB8B-07782FDC22A1}"/>
              </a:ext>
            </a:extLst>
          </p:cNvPr>
          <p:cNvPicPr>
            <a:picLocks noChangeAspect="1"/>
          </p:cNvPicPr>
          <p:nvPr/>
        </p:nvPicPr>
        <p:blipFill>
          <a:blip r:embed="rId5" cstate="print">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grpSp>
        <p:nvGrpSpPr>
          <p:cNvPr id="8" name="Group 7">
            <a:extLst>
              <a:ext uri="{FF2B5EF4-FFF2-40B4-BE49-F238E27FC236}">
                <a16:creationId xmlns:a16="http://schemas.microsoft.com/office/drawing/2014/main" id="{CEE7FEC1-89B9-4A50-40E2-1B10A16A30BA}"/>
              </a:ext>
            </a:extLst>
          </p:cNvPr>
          <p:cNvGrpSpPr/>
          <p:nvPr/>
        </p:nvGrpSpPr>
        <p:grpSpPr>
          <a:xfrm>
            <a:off x="11052686" y="244448"/>
            <a:ext cx="836913" cy="303213"/>
            <a:chOff x="6792289" y="584837"/>
            <a:chExt cx="836913" cy="303213"/>
          </a:xfrm>
        </p:grpSpPr>
        <p:grpSp>
          <p:nvGrpSpPr>
            <p:cNvPr id="11" name="Group 10">
              <a:extLst>
                <a:ext uri="{FF2B5EF4-FFF2-40B4-BE49-F238E27FC236}">
                  <a16:creationId xmlns:a16="http://schemas.microsoft.com/office/drawing/2014/main" id="{BC90BDEB-EF95-8FED-9C40-D879D6A7270E}"/>
                </a:ext>
              </a:extLst>
            </p:cNvPr>
            <p:cNvGrpSpPr/>
            <p:nvPr/>
          </p:nvGrpSpPr>
          <p:grpSpPr>
            <a:xfrm>
              <a:off x="6792289" y="584837"/>
              <a:ext cx="836913" cy="303213"/>
              <a:chOff x="6792289" y="584837"/>
              <a:chExt cx="836913" cy="303213"/>
            </a:xfrm>
          </p:grpSpPr>
          <p:sp>
            <p:nvSpPr>
              <p:cNvPr id="22" name="Freeform 21">
                <a:extLst>
                  <a:ext uri="{FF2B5EF4-FFF2-40B4-BE49-F238E27FC236}">
                    <a16:creationId xmlns:a16="http://schemas.microsoft.com/office/drawing/2014/main" id="{C6BF959F-054D-CE6E-7FC7-816CE320C687}"/>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Freeform 22">
                <a:extLst>
                  <a:ext uri="{FF2B5EF4-FFF2-40B4-BE49-F238E27FC236}">
                    <a16:creationId xmlns:a16="http://schemas.microsoft.com/office/drawing/2014/main" id="{986C3AAF-9F47-568C-9E91-22C750A720F0}"/>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2" name="Group 11">
              <a:extLst>
                <a:ext uri="{FF2B5EF4-FFF2-40B4-BE49-F238E27FC236}">
                  <a16:creationId xmlns:a16="http://schemas.microsoft.com/office/drawing/2014/main" id="{894882FF-5A1C-9B13-2030-F240B124C9BD}"/>
                </a:ext>
              </a:extLst>
            </p:cNvPr>
            <p:cNvGrpSpPr/>
            <p:nvPr/>
          </p:nvGrpSpPr>
          <p:grpSpPr>
            <a:xfrm>
              <a:off x="6866467" y="597144"/>
              <a:ext cx="611599" cy="282401"/>
              <a:chOff x="6866467" y="597144"/>
              <a:chExt cx="611599" cy="282401"/>
            </a:xfrm>
          </p:grpSpPr>
          <p:sp>
            <p:nvSpPr>
              <p:cNvPr id="15" name="Rectangle 14">
                <a:extLst>
                  <a:ext uri="{FF2B5EF4-FFF2-40B4-BE49-F238E27FC236}">
                    <a16:creationId xmlns:a16="http://schemas.microsoft.com/office/drawing/2014/main" id="{E921FA0C-BD84-2C5C-7C65-EB694829994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8" name="Rectangle 17">
                <a:extLst>
                  <a:ext uri="{FF2B5EF4-FFF2-40B4-BE49-F238E27FC236}">
                    <a16:creationId xmlns:a16="http://schemas.microsoft.com/office/drawing/2014/main" id="{907662DE-284C-DFA2-BA75-7A29FEB3E7D9}"/>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sp>
        <p:nvSpPr>
          <p:cNvPr id="24" name="Rectangle 23">
            <a:extLst>
              <a:ext uri="{FF2B5EF4-FFF2-40B4-BE49-F238E27FC236}">
                <a16:creationId xmlns:a16="http://schemas.microsoft.com/office/drawing/2014/main" id="{3DE9EF45-2216-025E-3DE2-7031248FD2E5}"/>
              </a:ext>
            </a:extLst>
          </p:cNvPr>
          <p:cNvSpPr/>
          <p:nvPr/>
        </p:nvSpPr>
        <p:spPr>
          <a:xfrm>
            <a:off x="1" y="302761"/>
            <a:ext cx="2100812" cy="595431"/>
          </a:xfrm>
          <a:prstGeom prst="rect">
            <a:avLst/>
          </a:prstGeom>
          <a:solidFill>
            <a:srgbClr val="4D3C35"/>
          </a:solidFill>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300" normalizeH="0" baseline="0" noProof="0">
                <a:ln>
                  <a:noFill/>
                </a:ln>
                <a:solidFill>
                  <a:prstClr val="white"/>
                </a:solidFill>
                <a:effectLst/>
                <a:uLnTx/>
                <a:uFillTx/>
                <a:latin typeface="DM Sans"/>
                <a:ea typeface="+mn-ea"/>
                <a:cs typeface="+mn-cs"/>
              </a:rPr>
              <a:t>ASIAN SKIN</a:t>
            </a:r>
          </a:p>
        </p:txBody>
      </p:sp>
    </p:spTree>
    <p:extLst>
      <p:ext uri="{BB962C8B-B14F-4D97-AF65-F5344CB8AC3E}">
        <p14:creationId xmlns:p14="http://schemas.microsoft.com/office/powerpoint/2010/main" val="3918666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5232AB6-BA33-364B-A6E6-F8021A2CE4B4}"/>
              </a:ext>
            </a:extLst>
          </p:cNvPr>
          <p:cNvPicPr>
            <a:picLocks noChangeAspect="1"/>
          </p:cNvPicPr>
          <p:nvPr/>
        </p:nvPicPr>
        <p:blipFill>
          <a:blip r:embed="rId3" cstate="print">
            <a:extLst>
              <a:ext uri="{28A0092B-C50C-407E-A947-70E740481C1C}">
                <a14:useLocalDpi xmlns:a14="http://schemas.microsoft.com/office/drawing/2010/main"/>
              </a:ext>
            </a:extLst>
          </a:blip>
          <a:srcRect l="-70"/>
          <a:stretch/>
        </p:blipFill>
        <p:spPr>
          <a:xfrm>
            <a:off x="8849801" y="0"/>
            <a:ext cx="3342199" cy="2796978"/>
          </a:xfrm>
          <a:prstGeom prst="rect">
            <a:avLst/>
          </a:prstGeom>
        </p:spPr>
      </p:pic>
      <p:sp>
        <p:nvSpPr>
          <p:cNvPr id="33" name="TextBox 32">
            <a:extLst>
              <a:ext uri="{FF2B5EF4-FFF2-40B4-BE49-F238E27FC236}">
                <a16:creationId xmlns:a16="http://schemas.microsoft.com/office/drawing/2014/main" id="{01D7C777-E881-464B-8FA6-10DBE0EBC86E}"/>
              </a:ext>
            </a:extLst>
          </p:cNvPr>
          <p:cNvSpPr txBox="1"/>
          <p:nvPr/>
        </p:nvSpPr>
        <p:spPr>
          <a:xfrm>
            <a:off x="9881310" y="3265761"/>
            <a:ext cx="2064033" cy="193899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rPr>
              <a:t>SYN®-COLL CB significantly reverses the photo-aging damage for </a:t>
            </a:r>
            <a:r>
              <a:rPr kumimoji="0" lang="en-GB" sz="1800" b="1" i="0" u="none" strike="noStrike" kern="1200" cap="none" spc="0" normalizeH="0" baseline="0" noProof="0" dirty="0">
                <a:ln>
                  <a:noFill/>
                </a:ln>
                <a:solidFill>
                  <a:srgbClr val="897974"/>
                </a:solidFill>
                <a:effectLst/>
                <a:uLnTx/>
                <a:uFillTx/>
                <a:latin typeface="DM Sans" pitchFamily="2" charset="77"/>
                <a:ea typeface="+mn-ea"/>
                <a:cs typeface="+mn-cs"/>
              </a:rPr>
              <a:t>better results in the older age group</a:t>
            </a:r>
          </a:p>
        </p:txBody>
      </p:sp>
      <p:sp>
        <p:nvSpPr>
          <p:cNvPr id="2" name="Slide Number Placeholder 5">
            <a:extLst>
              <a:ext uri="{FF2B5EF4-FFF2-40B4-BE49-F238E27FC236}">
                <a16:creationId xmlns:a16="http://schemas.microsoft.com/office/drawing/2014/main" id="{BA3CD612-966E-C176-47AF-53C522866A2C}"/>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GB" sz="13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10" name="Text Placeholder 9">
            <a:extLst>
              <a:ext uri="{FF2B5EF4-FFF2-40B4-BE49-F238E27FC236}">
                <a16:creationId xmlns:a16="http://schemas.microsoft.com/office/drawing/2014/main" id="{98C33647-4270-AD43-98D8-461A9E1AF706}"/>
              </a:ext>
            </a:extLst>
          </p:cNvPr>
          <p:cNvSpPr>
            <a:spLocks noGrp="1"/>
          </p:cNvSpPr>
          <p:nvPr>
            <p:ph type="body" sz="quarter" idx="24"/>
          </p:nvPr>
        </p:nvSpPr>
        <p:spPr/>
        <p:txBody>
          <a:bodyPr/>
          <a:lstStyle/>
          <a:p>
            <a:r>
              <a:rPr lang="en-GB" sz="800" dirty="0">
                <a:solidFill>
                  <a:schemeClr val="tx1"/>
                </a:solidFill>
                <a:latin typeface="DM Sans" pitchFamily="2" charset="77"/>
              </a:rPr>
              <a:t>* p&lt; 0.05 compared to untreated cells</a:t>
            </a:r>
          </a:p>
        </p:txBody>
      </p:sp>
      <p:sp>
        <p:nvSpPr>
          <p:cNvPr id="12" name="Title 11">
            <a:extLst>
              <a:ext uri="{FF2B5EF4-FFF2-40B4-BE49-F238E27FC236}">
                <a16:creationId xmlns:a16="http://schemas.microsoft.com/office/drawing/2014/main" id="{BF6C9B1A-8B7D-0B1C-51BD-A5DD0FDFEC1A}"/>
              </a:ext>
            </a:extLst>
          </p:cNvPr>
          <p:cNvSpPr>
            <a:spLocks noGrp="1"/>
          </p:cNvSpPr>
          <p:nvPr>
            <p:ph type="title"/>
          </p:nvPr>
        </p:nvSpPr>
        <p:spPr/>
        <p:txBody>
          <a:bodyPr/>
          <a:lstStyle/>
          <a:p>
            <a:r>
              <a:rPr lang="en-US" dirty="0"/>
              <a:t>SYN®-COLL CB reverses visible signs of </a:t>
            </a:r>
            <a:br>
              <a:rPr lang="en-US" dirty="0"/>
            </a:br>
            <a:r>
              <a:rPr lang="en-US" dirty="0"/>
              <a:t>photo-aging in just 4 weeks</a:t>
            </a:r>
          </a:p>
        </p:txBody>
      </p:sp>
      <p:graphicFrame>
        <p:nvGraphicFramePr>
          <p:cNvPr id="13" name="Chart 12">
            <a:extLst>
              <a:ext uri="{FF2B5EF4-FFF2-40B4-BE49-F238E27FC236}">
                <a16:creationId xmlns:a16="http://schemas.microsoft.com/office/drawing/2014/main" id="{77510B36-F178-AEC5-E3F0-B96B2EA3F49E}"/>
              </a:ext>
            </a:extLst>
          </p:cNvPr>
          <p:cNvGraphicFramePr/>
          <p:nvPr>
            <p:extLst>
              <p:ext uri="{D42A27DB-BD31-4B8C-83A1-F6EECF244321}">
                <p14:modId xmlns:p14="http://schemas.microsoft.com/office/powerpoint/2010/main" val="2181194268"/>
              </p:ext>
            </p:extLst>
          </p:nvPr>
        </p:nvGraphicFramePr>
        <p:xfrm>
          <a:off x="-121099" y="1426981"/>
          <a:ext cx="9909991" cy="4803568"/>
        </p:xfrm>
        <a:graphic>
          <a:graphicData uri="http://schemas.openxmlformats.org/drawingml/2006/chart">
            <c:chart xmlns:c="http://schemas.openxmlformats.org/drawingml/2006/chart" xmlns:r="http://schemas.openxmlformats.org/officeDocument/2006/relationships" r:id="rId4"/>
          </a:graphicData>
        </a:graphic>
      </p:graphicFrame>
      <p:sp>
        <p:nvSpPr>
          <p:cNvPr id="15" name="Title 4">
            <a:extLst>
              <a:ext uri="{FF2B5EF4-FFF2-40B4-BE49-F238E27FC236}">
                <a16:creationId xmlns:a16="http://schemas.microsoft.com/office/drawing/2014/main" id="{7FDE2031-47DA-3B29-A7E1-DBD638841743}"/>
              </a:ext>
            </a:extLst>
          </p:cNvPr>
          <p:cNvSpPr txBox="1">
            <a:spLocks/>
          </p:cNvSpPr>
          <p:nvPr/>
        </p:nvSpPr>
        <p:spPr>
          <a:xfrm rot="10800000">
            <a:off x="3427960" y="3989767"/>
            <a:ext cx="259663" cy="21076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500" b="1" i="0" u="none" strike="noStrike" kern="1200" cap="none" spc="0" normalizeH="0" baseline="0" noProof="0" dirty="0">
                <a:ln>
                  <a:noFill/>
                </a:ln>
                <a:solidFill>
                  <a:srgbClr val="4D3C35"/>
                </a:solidFill>
                <a:effectLst/>
                <a:uLnTx/>
                <a:uFillTx/>
                <a:latin typeface="DM Sans"/>
                <a:ea typeface="+mj-ea"/>
                <a:cs typeface="+mj-cs"/>
              </a:rPr>
              <a:t>*</a:t>
            </a:r>
          </a:p>
        </p:txBody>
      </p:sp>
      <p:sp>
        <p:nvSpPr>
          <p:cNvPr id="6" name="TextBox 5">
            <a:extLst>
              <a:ext uri="{FF2B5EF4-FFF2-40B4-BE49-F238E27FC236}">
                <a16:creationId xmlns:a16="http://schemas.microsoft.com/office/drawing/2014/main" id="{FA2AFB01-DAC9-1A91-312A-CF8087C3C054}"/>
              </a:ext>
            </a:extLst>
          </p:cNvPr>
          <p:cNvSpPr txBox="1"/>
          <p:nvPr/>
        </p:nvSpPr>
        <p:spPr>
          <a:xfrm>
            <a:off x="1768703" y="1411737"/>
            <a:ext cx="1440000"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rPr>
              <a:t>All subjects</a:t>
            </a:r>
          </a:p>
        </p:txBody>
      </p:sp>
      <p:sp>
        <p:nvSpPr>
          <p:cNvPr id="7" name="TextBox 6">
            <a:extLst>
              <a:ext uri="{FF2B5EF4-FFF2-40B4-BE49-F238E27FC236}">
                <a16:creationId xmlns:a16="http://schemas.microsoft.com/office/drawing/2014/main" id="{45C2131E-3D60-E2DE-1DFE-2DC49874BCD8}"/>
              </a:ext>
            </a:extLst>
          </p:cNvPr>
          <p:cNvSpPr txBox="1"/>
          <p:nvPr/>
        </p:nvSpPr>
        <p:spPr>
          <a:xfrm>
            <a:off x="4601739" y="1411737"/>
            <a:ext cx="1440000"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rPr>
              <a:t>35-43 </a:t>
            </a:r>
            <a:r>
              <a:rPr kumimoji="0" lang="en-GB" sz="1500" b="1" i="0" u="none" strike="noStrike" kern="1200" cap="none" spc="0" normalizeH="0" baseline="0" noProof="0" dirty="0" err="1">
                <a:ln>
                  <a:noFill/>
                </a:ln>
                <a:solidFill>
                  <a:prstClr val="black"/>
                </a:solidFill>
                <a:effectLst/>
                <a:uLnTx/>
                <a:uFillTx/>
                <a:latin typeface="DM Sans" pitchFamily="2" charset="77"/>
                <a:ea typeface="+mn-ea"/>
                <a:cs typeface="+mn-cs"/>
              </a:rPr>
              <a:t>y.o</a:t>
            </a:r>
            <a:r>
              <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rPr>
              <a:t>.</a:t>
            </a:r>
          </a:p>
        </p:txBody>
      </p:sp>
      <p:sp>
        <p:nvSpPr>
          <p:cNvPr id="11" name="TextBox 10">
            <a:extLst>
              <a:ext uri="{FF2B5EF4-FFF2-40B4-BE49-F238E27FC236}">
                <a16:creationId xmlns:a16="http://schemas.microsoft.com/office/drawing/2014/main" id="{CA4844F7-D401-FE43-2523-5981FE8426DA}"/>
              </a:ext>
            </a:extLst>
          </p:cNvPr>
          <p:cNvSpPr txBox="1"/>
          <p:nvPr/>
        </p:nvSpPr>
        <p:spPr>
          <a:xfrm>
            <a:off x="7434775" y="1411737"/>
            <a:ext cx="1440000"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rPr>
              <a:t>44-53 </a:t>
            </a:r>
            <a:r>
              <a:rPr kumimoji="0" lang="en-GB" sz="1500" b="1" i="0" u="none" strike="noStrike" kern="1200" cap="none" spc="0" normalizeH="0" baseline="0" noProof="0" dirty="0" err="1">
                <a:ln>
                  <a:noFill/>
                </a:ln>
                <a:solidFill>
                  <a:prstClr val="black"/>
                </a:solidFill>
                <a:effectLst/>
                <a:uLnTx/>
                <a:uFillTx/>
                <a:latin typeface="DM Sans" pitchFamily="2" charset="77"/>
                <a:ea typeface="+mn-ea"/>
                <a:cs typeface="+mn-cs"/>
              </a:rPr>
              <a:t>y.o</a:t>
            </a:r>
            <a:endPar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endParaRPr>
          </a:p>
        </p:txBody>
      </p:sp>
      <p:cxnSp>
        <p:nvCxnSpPr>
          <p:cNvPr id="18" name="Straight Connector 17">
            <a:extLst>
              <a:ext uri="{FF2B5EF4-FFF2-40B4-BE49-F238E27FC236}">
                <a16:creationId xmlns:a16="http://schemas.microsoft.com/office/drawing/2014/main" id="{321B98C0-18A9-2228-7238-2BD185BAE76B}"/>
              </a:ext>
            </a:extLst>
          </p:cNvPr>
          <p:cNvCxnSpPr>
            <a:cxnSpLocks/>
          </p:cNvCxnSpPr>
          <p:nvPr/>
        </p:nvCxnSpPr>
        <p:spPr>
          <a:xfrm>
            <a:off x="3905221" y="1456717"/>
            <a:ext cx="0" cy="4320000"/>
          </a:xfrm>
          <a:prstGeom prst="line">
            <a:avLst/>
          </a:prstGeom>
          <a:ln>
            <a:solidFill>
              <a:srgbClr val="4D3C35"/>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E06DB9F-8A93-4DD7-8830-D8101256F179}"/>
              </a:ext>
            </a:extLst>
          </p:cNvPr>
          <p:cNvCxnSpPr>
            <a:cxnSpLocks/>
          </p:cNvCxnSpPr>
          <p:nvPr/>
        </p:nvCxnSpPr>
        <p:spPr>
          <a:xfrm>
            <a:off x="6738257" y="1456717"/>
            <a:ext cx="0" cy="4320000"/>
          </a:xfrm>
          <a:prstGeom prst="line">
            <a:avLst/>
          </a:prstGeom>
          <a:ln>
            <a:solidFill>
              <a:srgbClr val="4D3C35"/>
            </a:solidFill>
            <a:prstDash val="dash"/>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5A9723F8-7EE0-38AA-58ED-DD0443D7B1BE}"/>
              </a:ext>
            </a:extLst>
          </p:cNvPr>
          <p:cNvGrpSpPr/>
          <p:nvPr/>
        </p:nvGrpSpPr>
        <p:grpSpPr>
          <a:xfrm>
            <a:off x="11052686" y="244448"/>
            <a:ext cx="836913" cy="303213"/>
            <a:chOff x="6792289" y="584837"/>
            <a:chExt cx="836913" cy="303213"/>
          </a:xfrm>
        </p:grpSpPr>
        <p:grpSp>
          <p:nvGrpSpPr>
            <p:cNvPr id="4" name="Group 3">
              <a:extLst>
                <a:ext uri="{FF2B5EF4-FFF2-40B4-BE49-F238E27FC236}">
                  <a16:creationId xmlns:a16="http://schemas.microsoft.com/office/drawing/2014/main" id="{30C2FC15-1ECB-8A1A-44CA-9BB81D888288}"/>
                </a:ext>
              </a:extLst>
            </p:cNvPr>
            <p:cNvGrpSpPr/>
            <p:nvPr/>
          </p:nvGrpSpPr>
          <p:grpSpPr>
            <a:xfrm>
              <a:off x="6792289" y="584837"/>
              <a:ext cx="836913" cy="303213"/>
              <a:chOff x="6792289" y="584837"/>
              <a:chExt cx="836913" cy="303213"/>
            </a:xfrm>
          </p:grpSpPr>
          <p:sp>
            <p:nvSpPr>
              <p:cNvPr id="16" name="Freeform 15">
                <a:extLst>
                  <a:ext uri="{FF2B5EF4-FFF2-40B4-BE49-F238E27FC236}">
                    <a16:creationId xmlns:a16="http://schemas.microsoft.com/office/drawing/2014/main" id="{A9234DB8-374D-EBC3-D341-E56F13F737ED}"/>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Freeform 16">
                <a:extLst>
                  <a:ext uri="{FF2B5EF4-FFF2-40B4-BE49-F238E27FC236}">
                    <a16:creationId xmlns:a16="http://schemas.microsoft.com/office/drawing/2014/main" id="{120DFAF1-B778-D3AB-B3C7-9DD9142B8343}"/>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5" name="Group 4">
              <a:extLst>
                <a:ext uri="{FF2B5EF4-FFF2-40B4-BE49-F238E27FC236}">
                  <a16:creationId xmlns:a16="http://schemas.microsoft.com/office/drawing/2014/main" id="{0AB021AC-D4E7-32E0-5461-BA5113436428}"/>
                </a:ext>
              </a:extLst>
            </p:cNvPr>
            <p:cNvGrpSpPr/>
            <p:nvPr/>
          </p:nvGrpSpPr>
          <p:grpSpPr>
            <a:xfrm>
              <a:off x="6866467" y="597144"/>
              <a:ext cx="611599" cy="282401"/>
              <a:chOff x="6866467" y="597144"/>
              <a:chExt cx="611599" cy="282401"/>
            </a:xfrm>
          </p:grpSpPr>
          <p:sp>
            <p:nvSpPr>
              <p:cNvPr id="8" name="Rectangle 7">
                <a:extLst>
                  <a:ext uri="{FF2B5EF4-FFF2-40B4-BE49-F238E27FC236}">
                    <a16:creationId xmlns:a16="http://schemas.microsoft.com/office/drawing/2014/main" id="{866EDFA4-2B05-7D15-198D-735BFE0B01DA}"/>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srgbClr val="4D3C35"/>
                    </a:solidFill>
                    <a:effectLst/>
                    <a:uLnTx/>
                    <a:uFillTx/>
                    <a:latin typeface="DM Sans"/>
                    <a:ea typeface="+mn-ea"/>
                    <a:cs typeface="+mn-cs"/>
                  </a:rPr>
                  <a:t>In</a:t>
                </a:r>
              </a:p>
            </p:txBody>
          </p:sp>
          <p:sp>
            <p:nvSpPr>
              <p:cNvPr id="9" name="Rectangle 8">
                <a:extLst>
                  <a:ext uri="{FF2B5EF4-FFF2-40B4-BE49-F238E27FC236}">
                    <a16:creationId xmlns:a16="http://schemas.microsoft.com/office/drawing/2014/main" id="{54501663-E001-02F2-BA82-6DB5983EB5F4}"/>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srgbClr val="CCBCB8"/>
                    </a:solidFill>
                    <a:effectLst/>
                    <a:uLnTx/>
                    <a:uFillTx/>
                    <a:latin typeface="DM Sans"/>
                    <a:ea typeface="+mn-ea"/>
                    <a:cs typeface="+mn-cs"/>
                  </a:rPr>
                  <a:t>vivo</a:t>
                </a:r>
              </a:p>
            </p:txBody>
          </p:sp>
        </p:grpSp>
      </p:grpSp>
      <p:sp>
        <p:nvSpPr>
          <p:cNvPr id="22" name="TextBox 21">
            <a:extLst>
              <a:ext uri="{FF2B5EF4-FFF2-40B4-BE49-F238E27FC236}">
                <a16:creationId xmlns:a16="http://schemas.microsoft.com/office/drawing/2014/main" id="{C93DA6A5-6A31-D04F-CA7D-B9F6925C1908}"/>
              </a:ext>
            </a:extLst>
          </p:cNvPr>
          <p:cNvSpPr txBox="1"/>
          <p:nvPr/>
        </p:nvSpPr>
        <p:spPr>
          <a:xfrm>
            <a:off x="1145598"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Skin roughness</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B6972B47-5919-E3DE-E47B-F0603F2475C9}"/>
              </a:ext>
            </a:extLst>
          </p:cNvPr>
          <p:cNvSpPr txBox="1"/>
          <p:nvPr/>
        </p:nvSpPr>
        <p:spPr>
          <a:xfrm>
            <a:off x="2548371"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Mean wrinkle depth</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4" name="TextBox 23">
            <a:extLst>
              <a:ext uri="{FF2B5EF4-FFF2-40B4-BE49-F238E27FC236}">
                <a16:creationId xmlns:a16="http://schemas.microsoft.com/office/drawing/2014/main" id="{110D00E6-F50D-B118-4D43-37385BE30ADD}"/>
              </a:ext>
            </a:extLst>
          </p:cNvPr>
          <p:cNvSpPr txBox="1"/>
          <p:nvPr/>
        </p:nvSpPr>
        <p:spPr>
          <a:xfrm>
            <a:off x="4000310"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Skin roughness</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F2CE76CC-DBE3-87E9-79E2-891768BC3616}"/>
              </a:ext>
            </a:extLst>
          </p:cNvPr>
          <p:cNvSpPr txBox="1"/>
          <p:nvPr/>
        </p:nvSpPr>
        <p:spPr>
          <a:xfrm>
            <a:off x="5403083"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Mean wrinkle depth</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6" name="TextBox 25">
            <a:extLst>
              <a:ext uri="{FF2B5EF4-FFF2-40B4-BE49-F238E27FC236}">
                <a16:creationId xmlns:a16="http://schemas.microsoft.com/office/drawing/2014/main" id="{42CF0783-3DE0-5DFF-9B62-8FA78101F88A}"/>
              </a:ext>
            </a:extLst>
          </p:cNvPr>
          <p:cNvSpPr txBox="1"/>
          <p:nvPr/>
        </p:nvSpPr>
        <p:spPr>
          <a:xfrm>
            <a:off x="6821568"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Skin roughness</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7" name="TextBox 26">
            <a:extLst>
              <a:ext uri="{FF2B5EF4-FFF2-40B4-BE49-F238E27FC236}">
                <a16:creationId xmlns:a16="http://schemas.microsoft.com/office/drawing/2014/main" id="{391819E9-2123-18C1-C26C-E9FC5249142D}"/>
              </a:ext>
            </a:extLst>
          </p:cNvPr>
          <p:cNvSpPr txBox="1"/>
          <p:nvPr/>
        </p:nvSpPr>
        <p:spPr>
          <a:xfrm>
            <a:off x="8224341"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Mean wrinkle depth</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1203062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p:txBody>
          <a:bodyPr/>
          <a:lstStyle/>
          <a:p>
            <a:r>
              <a:rPr lang="en-GB" dirty="0"/>
              <a:t>SYN®-COLL CB smooths texture and visibly reduces wrinkles’ depth</a:t>
            </a:r>
          </a:p>
        </p:txBody>
      </p:sp>
      <p:sp>
        <p:nvSpPr>
          <p:cNvPr id="17" name="Oval 16">
            <a:extLst>
              <a:ext uri="{FF2B5EF4-FFF2-40B4-BE49-F238E27FC236}">
                <a16:creationId xmlns:a16="http://schemas.microsoft.com/office/drawing/2014/main" id="{09A4213C-3259-C2CA-D19A-DCCD61B0D696}"/>
              </a:ext>
            </a:extLst>
          </p:cNvPr>
          <p:cNvSpPr/>
          <p:nvPr/>
        </p:nvSpPr>
        <p:spPr>
          <a:xfrm>
            <a:off x="6122745" y="5168624"/>
            <a:ext cx="972000" cy="972000"/>
          </a:xfrm>
          <a:prstGeom prst="ellipse">
            <a:avLst/>
          </a:prstGeom>
          <a:no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Oval 7">
            <a:extLst>
              <a:ext uri="{FF2B5EF4-FFF2-40B4-BE49-F238E27FC236}">
                <a16:creationId xmlns:a16="http://schemas.microsoft.com/office/drawing/2014/main" id="{BB4E8B94-9E5E-0027-BEA1-1EB3D565EF9B}"/>
              </a:ext>
            </a:extLst>
          </p:cNvPr>
          <p:cNvSpPr/>
          <p:nvPr/>
        </p:nvSpPr>
        <p:spPr>
          <a:xfrm>
            <a:off x="2430082" y="5153008"/>
            <a:ext cx="972000" cy="972000"/>
          </a:xfrm>
          <a:prstGeom prst="ellipse">
            <a:avLst/>
          </a:prstGeom>
          <a:no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TextBox 14">
            <a:extLst>
              <a:ext uri="{FF2B5EF4-FFF2-40B4-BE49-F238E27FC236}">
                <a16:creationId xmlns:a16="http://schemas.microsoft.com/office/drawing/2014/main" id="{9D85D8E2-552D-4D45-A93C-53F34C46FE1E}"/>
              </a:ext>
            </a:extLst>
          </p:cNvPr>
          <p:cNvSpPr txBox="1"/>
          <p:nvPr/>
        </p:nvSpPr>
        <p:spPr>
          <a:xfrm rot="16200000">
            <a:off x="3002721" y="2808891"/>
            <a:ext cx="1911438"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100" normalizeH="0" noProof="0">
                <a:ln>
                  <a:noFill/>
                </a:ln>
                <a:effectLst/>
                <a:uLnTx/>
                <a:uFillTx/>
                <a:latin typeface="DM Sans" pitchFamily="2" charset="77"/>
                <a:ea typeface="+mn-ea"/>
                <a:cs typeface="+mn-cs"/>
              </a:rPr>
              <a:t>AFTER CONDITIONING</a:t>
            </a:r>
          </a:p>
        </p:txBody>
      </p:sp>
      <p:sp>
        <p:nvSpPr>
          <p:cNvPr id="16" name="TextBox 15">
            <a:extLst>
              <a:ext uri="{FF2B5EF4-FFF2-40B4-BE49-F238E27FC236}">
                <a16:creationId xmlns:a16="http://schemas.microsoft.com/office/drawing/2014/main" id="{B957C569-B319-034E-9E39-874FDA27DEC6}"/>
              </a:ext>
            </a:extLst>
          </p:cNvPr>
          <p:cNvSpPr txBox="1"/>
          <p:nvPr/>
        </p:nvSpPr>
        <p:spPr>
          <a:xfrm rot="16200000">
            <a:off x="3002722" y="4811787"/>
            <a:ext cx="1911438"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100" normalizeH="0" noProof="0">
                <a:ln>
                  <a:noFill/>
                </a:ln>
                <a:effectLst/>
                <a:uLnTx/>
                <a:uFillTx/>
                <a:latin typeface="DM Sans" pitchFamily="2" charset="77"/>
                <a:ea typeface="+mn-ea"/>
                <a:cs typeface="+mn-cs"/>
              </a:rPr>
              <a:t>AFTER 4 WEEKS</a:t>
            </a:r>
          </a:p>
        </p:txBody>
      </p:sp>
      <p:cxnSp>
        <p:nvCxnSpPr>
          <p:cNvPr id="19" name="Straight Connector 18">
            <a:extLst>
              <a:ext uri="{FF2B5EF4-FFF2-40B4-BE49-F238E27FC236}">
                <a16:creationId xmlns:a16="http://schemas.microsoft.com/office/drawing/2014/main" id="{A033BA0F-1058-5C4D-91E4-E9D59E42CE74}"/>
              </a:ext>
            </a:extLst>
          </p:cNvPr>
          <p:cNvCxnSpPr>
            <a:cxnSpLocks/>
          </p:cNvCxnSpPr>
          <p:nvPr/>
        </p:nvCxnSpPr>
        <p:spPr>
          <a:xfrm>
            <a:off x="3691468" y="1820622"/>
            <a:ext cx="0" cy="3823019"/>
          </a:xfrm>
          <a:prstGeom prst="line">
            <a:avLst/>
          </a:prstGeom>
          <a:ln w="38100" cap="rnd">
            <a:solidFill>
              <a:srgbClr val="B3978F"/>
            </a:solidFill>
            <a:prstDash val="sysDot"/>
            <a:round/>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E05F9575-E1FF-63E1-409E-1956616ECED9}"/>
              </a:ext>
            </a:extLst>
          </p:cNvPr>
          <p:cNvGrpSpPr/>
          <p:nvPr/>
        </p:nvGrpSpPr>
        <p:grpSpPr>
          <a:xfrm>
            <a:off x="4105889" y="1440000"/>
            <a:ext cx="3120491" cy="4221250"/>
            <a:chOff x="585930" y="1568636"/>
            <a:chExt cx="3120491" cy="4221250"/>
          </a:xfrm>
        </p:grpSpPr>
        <p:pic>
          <p:nvPicPr>
            <p:cNvPr id="9" name="Picture 5" descr="D:\LocalData_104152\Migrate\My Documents\104152\skin care\1. INNOVATION PROJECTS\2. SYN-COLL China CI\Launch preparation\Pictures Juergen\18-l-8w.jpg">
              <a:extLst>
                <a:ext uri="{FF2B5EF4-FFF2-40B4-BE49-F238E27FC236}">
                  <a16:creationId xmlns:a16="http://schemas.microsoft.com/office/drawing/2014/main" id="{EFF6FE77-E4FC-6E47-A1AF-8447B6D7F05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85930" y="3948401"/>
              <a:ext cx="3120490" cy="1841485"/>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0" name="Picture 6" descr="D:\LocalData_104152\Migrate\My Documents\104152\skin care\1. INNOVATION PROJECTS\2. SYN-COLL China CI\Launch preparation\Pictures Juergen\18-l-4w.jpg">
              <a:extLst>
                <a:ext uri="{FF2B5EF4-FFF2-40B4-BE49-F238E27FC236}">
                  <a16:creationId xmlns:a16="http://schemas.microsoft.com/office/drawing/2014/main" id="{FE769596-C63A-5E45-AACB-A573480D9439}"/>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85930" y="1945506"/>
              <a:ext cx="3120491" cy="1923069"/>
            </a:xfrm>
            <a:prstGeom prst="rect">
              <a:avLst/>
            </a:prstGeom>
            <a:noFill/>
            <a:ln w="38100">
              <a:noFill/>
            </a:ln>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C1DB4E97-3E22-964C-8A03-D9755B7E8AC4}"/>
                </a:ext>
              </a:extLst>
            </p:cNvPr>
            <p:cNvSpPr txBox="1"/>
            <p:nvPr/>
          </p:nvSpPr>
          <p:spPr>
            <a:xfrm>
              <a:off x="585930" y="1568636"/>
              <a:ext cx="3120491" cy="3693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effectLst/>
                  <a:uLnTx/>
                  <a:uFillTx/>
                  <a:latin typeface="DM Sans" pitchFamily="2" charset="77"/>
                  <a:ea typeface="+mn-ea"/>
                  <a:cs typeface="+mn-cs"/>
                </a:rPr>
                <a:t>FOITS reconstructed 3D skin relief </a:t>
              </a:r>
              <a:br>
                <a:rPr kumimoji="0" lang="en-GB" sz="1200" u="none" strike="noStrike" kern="1200" cap="none" spc="0" normalizeH="0" baseline="0" noProof="0">
                  <a:ln>
                    <a:noFill/>
                  </a:ln>
                  <a:effectLst/>
                  <a:uLnTx/>
                  <a:uFillTx/>
                  <a:latin typeface="DM Sans" pitchFamily="2" charset="77"/>
                  <a:ea typeface="+mn-ea"/>
                  <a:cs typeface="+mn-cs"/>
                </a:rPr>
              </a:br>
              <a:r>
                <a:rPr kumimoji="0" lang="en-GB" sz="1200" u="none" strike="noStrike" kern="1200" cap="none" spc="0" normalizeH="0" baseline="0" noProof="0">
                  <a:ln>
                    <a:noFill/>
                  </a:ln>
                  <a:effectLst/>
                  <a:uLnTx/>
                  <a:uFillTx/>
                  <a:latin typeface="DM Sans" pitchFamily="2" charset="77"/>
                  <a:ea typeface="+mn-ea"/>
                  <a:cs typeface="+mn-cs"/>
                </a:rPr>
                <a:t>Cheek area </a:t>
              </a:r>
            </a:p>
          </p:txBody>
        </p:sp>
      </p:grpSp>
      <p:grpSp>
        <p:nvGrpSpPr>
          <p:cNvPr id="18" name="Group 17">
            <a:extLst>
              <a:ext uri="{FF2B5EF4-FFF2-40B4-BE49-F238E27FC236}">
                <a16:creationId xmlns:a16="http://schemas.microsoft.com/office/drawing/2014/main" id="{37F59E4D-4A31-8603-1388-20EE3281BCB0}"/>
              </a:ext>
            </a:extLst>
          </p:cNvPr>
          <p:cNvGrpSpPr/>
          <p:nvPr/>
        </p:nvGrpSpPr>
        <p:grpSpPr>
          <a:xfrm>
            <a:off x="390353" y="1424384"/>
            <a:ext cx="3120491" cy="4221901"/>
            <a:chOff x="3938040" y="1568636"/>
            <a:chExt cx="3120491" cy="4221901"/>
          </a:xfrm>
        </p:grpSpPr>
        <p:pic>
          <p:nvPicPr>
            <p:cNvPr id="11" name="Picture 6">
              <a:extLst>
                <a:ext uri="{FF2B5EF4-FFF2-40B4-BE49-F238E27FC236}">
                  <a16:creationId xmlns:a16="http://schemas.microsoft.com/office/drawing/2014/main" id="{A7E1C7B0-D427-6249-95DD-36B56D6C2E95}"/>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938040" y="3955867"/>
              <a:ext cx="3120490" cy="1834670"/>
            </a:xfrm>
            <a:prstGeom prst="rect">
              <a:avLst/>
            </a:prstGeom>
            <a:noFill/>
            <a:ln w="28575">
              <a:no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7">
              <a:extLst>
                <a:ext uri="{FF2B5EF4-FFF2-40B4-BE49-F238E27FC236}">
                  <a16:creationId xmlns:a16="http://schemas.microsoft.com/office/drawing/2014/main" id="{C11BA545-1BD8-E744-B33F-9AE9AB6AC846}"/>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938040" y="1945505"/>
              <a:ext cx="3120490" cy="1923395"/>
            </a:xfrm>
            <a:prstGeom prst="rect">
              <a:avLst/>
            </a:prstGeom>
            <a:noFill/>
            <a:ln w="28575">
              <a:noFill/>
              <a:miter lim="800000"/>
              <a:headEnd/>
              <a:tailEnd/>
            </a:ln>
            <a:extLst>
              <a:ext uri="{909E8E84-426E-40DD-AFC4-6F175D3DCCD1}">
                <a14:hiddenFill xmlns:a14="http://schemas.microsoft.com/office/drawing/2010/main">
                  <a:solidFill>
                    <a:schemeClr val="accent1"/>
                  </a:solidFill>
                </a14:hiddenFill>
              </a:ext>
            </a:extLst>
          </p:spPr>
        </p:pic>
        <p:sp>
          <p:nvSpPr>
            <p:cNvPr id="22" name="TextBox 21">
              <a:extLst>
                <a:ext uri="{FF2B5EF4-FFF2-40B4-BE49-F238E27FC236}">
                  <a16:creationId xmlns:a16="http://schemas.microsoft.com/office/drawing/2014/main" id="{674B26EB-C41E-AC4D-B02F-1B2A34A94F7E}"/>
                </a:ext>
              </a:extLst>
            </p:cNvPr>
            <p:cNvSpPr txBox="1"/>
            <p:nvPr/>
          </p:nvSpPr>
          <p:spPr>
            <a:xfrm>
              <a:off x="3938040" y="1568636"/>
              <a:ext cx="3120491" cy="3693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dirty="0">
                  <a:ln>
                    <a:noFill/>
                  </a:ln>
                  <a:effectLst/>
                  <a:uLnTx/>
                  <a:uFillTx/>
                  <a:latin typeface="DM Sans" pitchFamily="2" charset="77"/>
                  <a:ea typeface="+mn-ea"/>
                  <a:cs typeface="+mn-cs"/>
                </a:rPr>
                <a:t>VISIA CR Digital imaging analysis </a:t>
              </a:r>
              <a:br>
                <a:rPr kumimoji="0" lang="en-GB" sz="1200" u="none" strike="noStrike" kern="1200" cap="none" spc="0" normalizeH="0" baseline="0" noProof="0" dirty="0">
                  <a:ln>
                    <a:noFill/>
                  </a:ln>
                  <a:effectLst/>
                  <a:uLnTx/>
                  <a:uFillTx/>
                  <a:latin typeface="DM Sans" pitchFamily="2" charset="77"/>
                  <a:ea typeface="+mn-ea"/>
                  <a:cs typeface="+mn-cs"/>
                </a:rPr>
              </a:br>
              <a:r>
                <a:rPr kumimoji="0" lang="en-GB" sz="1200" u="none" strike="noStrike" kern="1200" cap="none" spc="0" normalizeH="0" baseline="0" noProof="0" dirty="0">
                  <a:ln>
                    <a:noFill/>
                  </a:ln>
                  <a:effectLst/>
                  <a:uLnTx/>
                  <a:uFillTx/>
                  <a:latin typeface="DM Sans" pitchFamily="2" charset="77"/>
                  <a:ea typeface="+mn-ea"/>
                  <a:cs typeface="+mn-cs"/>
                </a:rPr>
                <a:t>Eye area  </a:t>
              </a:r>
            </a:p>
          </p:txBody>
        </p:sp>
      </p:grpSp>
      <p:sp>
        <p:nvSpPr>
          <p:cNvPr id="29" name="TextBox 28">
            <a:extLst>
              <a:ext uri="{FF2B5EF4-FFF2-40B4-BE49-F238E27FC236}">
                <a16:creationId xmlns:a16="http://schemas.microsoft.com/office/drawing/2014/main" id="{384F1206-9D68-384F-B50E-2C2B5FB7FBB3}"/>
              </a:ext>
            </a:extLst>
          </p:cNvPr>
          <p:cNvSpPr txBox="1"/>
          <p:nvPr/>
        </p:nvSpPr>
        <p:spPr>
          <a:xfrm>
            <a:off x="4105888" y="5733512"/>
            <a:ext cx="1885223" cy="184666"/>
          </a:xfrm>
          <a:prstGeom prst="rect">
            <a:avLst/>
          </a:prstGeom>
          <a:noFill/>
          <a:effectLst/>
        </p:spPr>
        <p:txBody>
          <a:bodyPr wrap="square" lIns="0" tIns="0" rIns="0" bIns="0" rtlCol="0" anchor="t" anchorCtr="0">
            <a:spAutoFit/>
          </a:bodyPr>
          <a:lstStyle/>
          <a:p>
            <a:pPr marL="0" marR="0" lvl="0" indent="0"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solidFill>
                  <a:srgbClr val="4D3C35"/>
                </a:solidFill>
                <a:effectLst/>
                <a:uLnTx/>
                <a:uFillTx/>
                <a:latin typeface="DM Sans" pitchFamily="2" charset="77"/>
                <a:ea typeface="+mn-ea"/>
                <a:cs typeface="+mn-cs"/>
              </a:rPr>
              <a:t>With 2.5% SYN®-COLL CB</a:t>
            </a:r>
          </a:p>
        </p:txBody>
      </p:sp>
      <p:sp>
        <p:nvSpPr>
          <p:cNvPr id="7" name="TextBox 6">
            <a:extLst>
              <a:ext uri="{FF2B5EF4-FFF2-40B4-BE49-F238E27FC236}">
                <a16:creationId xmlns:a16="http://schemas.microsoft.com/office/drawing/2014/main" id="{D6664BF4-0AC2-C2A3-F41B-CDD50EB3FA07}"/>
              </a:ext>
            </a:extLst>
          </p:cNvPr>
          <p:cNvSpPr txBox="1"/>
          <p:nvPr/>
        </p:nvSpPr>
        <p:spPr>
          <a:xfrm>
            <a:off x="2476853" y="5199779"/>
            <a:ext cx="878457" cy="878457"/>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100" b="1" u="none" strike="noStrike" kern="1200" cap="none" spc="0" normalizeH="0" baseline="0" noProof="0">
                <a:ln>
                  <a:noFill/>
                </a:ln>
                <a:solidFill>
                  <a:schemeClr val="bg1"/>
                </a:solidFill>
                <a:effectLst/>
                <a:uLnTx/>
                <a:uFillTx/>
                <a:latin typeface="DM Sans" pitchFamily="2" charset="77"/>
                <a:ea typeface="+mn-ea"/>
                <a:cs typeface="+mn-cs"/>
              </a:rPr>
              <a:t>Reduces wrinkle depth</a:t>
            </a:r>
          </a:p>
        </p:txBody>
      </p:sp>
      <p:grpSp>
        <p:nvGrpSpPr>
          <p:cNvPr id="4" name="Group 3">
            <a:extLst>
              <a:ext uri="{FF2B5EF4-FFF2-40B4-BE49-F238E27FC236}">
                <a16:creationId xmlns:a16="http://schemas.microsoft.com/office/drawing/2014/main" id="{3EC08420-2146-55CD-AC79-42B1E64F46F6}"/>
              </a:ext>
            </a:extLst>
          </p:cNvPr>
          <p:cNvGrpSpPr/>
          <p:nvPr/>
        </p:nvGrpSpPr>
        <p:grpSpPr>
          <a:xfrm>
            <a:off x="6122745" y="5215395"/>
            <a:ext cx="972001" cy="878457"/>
            <a:chOff x="2541338" y="5336135"/>
            <a:chExt cx="972001" cy="878457"/>
          </a:xfrm>
        </p:grpSpPr>
        <p:sp>
          <p:nvSpPr>
            <p:cNvPr id="14" name="TextBox 13">
              <a:extLst>
                <a:ext uri="{FF2B5EF4-FFF2-40B4-BE49-F238E27FC236}">
                  <a16:creationId xmlns:a16="http://schemas.microsoft.com/office/drawing/2014/main" id="{162B998E-FE36-B79B-7DD0-D7015298C97F}"/>
                </a:ext>
              </a:extLst>
            </p:cNvPr>
            <p:cNvSpPr txBox="1"/>
            <p:nvPr/>
          </p:nvSpPr>
          <p:spPr>
            <a:xfrm>
              <a:off x="2588109" y="5336135"/>
              <a:ext cx="878457" cy="878457"/>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26" name="TextBox 25">
              <a:extLst>
                <a:ext uri="{FF2B5EF4-FFF2-40B4-BE49-F238E27FC236}">
                  <a16:creationId xmlns:a16="http://schemas.microsoft.com/office/drawing/2014/main" id="{DA60FF5E-CF25-E421-B905-E72C64ADFE78}"/>
                </a:ext>
              </a:extLst>
            </p:cNvPr>
            <p:cNvSpPr txBox="1"/>
            <p:nvPr/>
          </p:nvSpPr>
          <p:spPr>
            <a:xfrm>
              <a:off x="2541338" y="5575726"/>
              <a:ext cx="972001" cy="399276"/>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100" b="1" u="none" strike="noStrike" kern="1200" cap="none" spc="0" normalizeH="0" baseline="0" noProof="0">
                  <a:ln>
                    <a:noFill/>
                  </a:ln>
                  <a:solidFill>
                    <a:schemeClr val="bg1"/>
                  </a:solidFill>
                  <a:effectLst/>
                  <a:uLnTx/>
                  <a:uFillTx/>
                  <a:latin typeface="DM Sans" pitchFamily="2" charset="77"/>
                  <a:ea typeface="+mn-ea"/>
                  <a:cs typeface="+mn-cs"/>
                </a:rPr>
                <a:t>Reduces roughness</a:t>
              </a:r>
            </a:p>
          </p:txBody>
        </p:sp>
      </p:grpSp>
      <p:sp>
        <p:nvSpPr>
          <p:cNvPr id="6" name="TextBox 5">
            <a:extLst>
              <a:ext uri="{FF2B5EF4-FFF2-40B4-BE49-F238E27FC236}">
                <a16:creationId xmlns:a16="http://schemas.microsoft.com/office/drawing/2014/main" id="{C5CB77C9-7540-46B4-9886-C44D1C92BBE8}"/>
              </a:ext>
            </a:extLst>
          </p:cNvPr>
          <p:cNvSpPr txBox="1"/>
          <p:nvPr/>
        </p:nvSpPr>
        <p:spPr>
          <a:xfrm>
            <a:off x="389228" y="5717896"/>
            <a:ext cx="1885223" cy="184666"/>
          </a:xfrm>
          <a:prstGeom prst="rect">
            <a:avLst/>
          </a:prstGeom>
          <a:noFill/>
          <a:effectLst/>
        </p:spPr>
        <p:txBody>
          <a:bodyPr wrap="square" lIns="0" tIns="0" rIns="0" bIns="0" rtlCol="0" anchor="t" anchorCtr="0">
            <a:spAutoFit/>
          </a:bodyPr>
          <a:lstStyle/>
          <a:p>
            <a:pPr marL="0" marR="0" lvl="0" indent="0"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solidFill>
                  <a:srgbClr val="4D3C35"/>
                </a:solidFill>
                <a:effectLst/>
                <a:uLnTx/>
                <a:uFillTx/>
                <a:latin typeface="DM Sans" pitchFamily="2" charset="77"/>
                <a:ea typeface="+mn-ea"/>
                <a:cs typeface="+mn-cs"/>
              </a:rPr>
              <a:t>With 2.5% SYN®-COLL CB</a:t>
            </a:r>
          </a:p>
        </p:txBody>
      </p:sp>
      <p:sp>
        <p:nvSpPr>
          <p:cNvPr id="34" name="Slide Number Placeholder 5">
            <a:extLst>
              <a:ext uri="{FF2B5EF4-FFF2-40B4-BE49-F238E27FC236}">
                <a16:creationId xmlns:a16="http://schemas.microsoft.com/office/drawing/2014/main" id="{509BE9AD-BE28-E6C7-E8DD-121962067792}"/>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42</a:t>
            </a:fld>
            <a:endParaRPr lang="en-GB">
              <a:latin typeface="DM Sans" pitchFamily="2" charset="77"/>
            </a:endParaRPr>
          </a:p>
        </p:txBody>
      </p:sp>
      <p:grpSp>
        <p:nvGrpSpPr>
          <p:cNvPr id="2" name="Group 1">
            <a:extLst>
              <a:ext uri="{FF2B5EF4-FFF2-40B4-BE49-F238E27FC236}">
                <a16:creationId xmlns:a16="http://schemas.microsoft.com/office/drawing/2014/main" id="{5B77D702-EA34-A7DC-0AB9-BAE2B4976D5E}"/>
              </a:ext>
            </a:extLst>
          </p:cNvPr>
          <p:cNvGrpSpPr/>
          <p:nvPr/>
        </p:nvGrpSpPr>
        <p:grpSpPr>
          <a:xfrm>
            <a:off x="11052686" y="244448"/>
            <a:ext cx="836913" cy="303213"/>
            <a:chOff x="6792289" y="584837"/>
            <a:chExt cx="836913" cy="303213"/>
          </a:xfrm>
        </p:grpSpPr>
        <p:grpSp>
          <p:nvGrpSpPr>
            <p:cNvPr id="3" name="Group 2">
              <a:extLst>
                <a:ext uri="{FF2B5EF4-FFF2-40B4-BE49-F238E27FC236}">
                  <a16:creationId xmlns:a16="http://schemas.microsoft.com/office/drawing/2014/main" id="{8F6A8D19-6742-BAA5-3E87-090C847C3FC7}"/>
                </a:ext>
              </a:extLst>
            </p:cNvPr>
            <p:cNvGrpSpPr/>
            <p:nvPr/>
          </p:nvGrpSpPr>
          <p:grpSpPr>
            <a:xfrm>
              <a:off x="6792289" y="584837"/>
              <a:ext cx="836913" cy="303213"/>
              <a:chOff x="6792289" y="584837"/>
              <a:chExt cx="836913" cy="303213"/>
            </a:xfrm>
          </p:grpSpPr>
          <p:sp>
            <p:nvSpPr>
              <p:cNvPr id="25" name="Freeform 24">
                <a:extLst>
                  <a:ext uri="{FF2B5EF4-FFF2-40B4-BE49-F238E27FC236}">
                    <a16:creationId xmlns:a16="http://schemas.microsoft.com/office/drawing/2014/main" id="{3B7036D7-70C1-E5F3-6B2D-64566371B613}"/>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26">
                <a:extLst>
                  <a:ext uri="{FF2B5EF4-FFF2-40B4-BE49-F238E27FC236}">
                    <a16:creationId xmlns:a16="http://schemas.microsoft.com/office/drawing/2014/main" id="{88E2C7E7-D3FE-F5E3-CC59-2A8616C66CCA}"/>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F861B95D-57C9-865F-C12A-80C16CC89D2B}"/>
                </a:ext>
              </a:extLst>
            </p:cNvPr>
            <p:cNvGrpSpPr/>
            <p:nvPr/>
          </p:nvGrpSpPr>
          <p:grpSpPr>
            <a:xfrm>
              <a:off x="6866467" y="597144"/>
              <a:ext cx="611599" cy="282401"/>
              <a:chOff x="6866467" y="597144"/>
              <a:chExt cx="611599" cy="282401"/>
            </a:xfrm>
          </p:grpSpPr>
          <p:sp>
            <p:nvSpPr>
              <p:cNvPr id="23" name="Rectangle 22">
                <a:extLst>
                  <a:ext uri="{FF2B5EF4-FFF2-40B4-BE49-F238E27FC236}">
                    <a16:creationId xmlns:a16="http://schemas.microsoft.com/office/drawing/2014/main" id="{F712166E-A1E7-B330-8265-B8FD7A41C7E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24" name="Rectangle 23">
                <a:extLst>
                  <a:ext uri="{FF2B5EF4-FFF2-40B4-BE49-F238E27FC236}">
                    <a16:creationId xmlns:a16="http://schemas.microsoft.com/office/drawing/2014/main" id="{DCE17CB4-CA41-8FA9-BFBC-9343607DD2AE}"/>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pic>
        <p:nvPicPr>
          <p:cNvPr id="33" name="Picture Placeholder 32" descr="A person in a white robe applying cream&#10;&#10;AI-generated content may be incorrect.">
            <a:extLst>
              <a:ext uri="{FF2B5EF4-FFF2-40B4-BE49-F238E27FC236}">
                <a16:creationId xmlns:a16="http://schemas.microsoft.com/office/drawing/2014/main" id="{32953D07-415D-24D6-84BA-22831E371DF7}"/>
              </a:ext>
            </a:extLst>
          </p:cNvPr>
          <p:cNvPicPr>
            <a:picLocks noGrp="1" noChangeAspect="1"/>
          </p:cNvPicPr>
          <p:nvPr>
            <p:ph type="pic" sz="quarter" idx="21"/>
          </p:nvPr>
        </p:nvPicPr>
        <p:blipFill>
          <a:blip r:embed="rId7" cstate="print">
            <a:extLst>
              <a:ext uri="{28A0092B-C50C-407E-A947-70E740481C1C}">
                <a14:useLocalDpi xmlns:a14="http://schemas.microsoft.com/office/drawing/2010/main"/>
              </a:ext>
            </a:extLst>
          </a:blip>
          <a:srcRect/>
          <a:stretch>
            <a:fillRect/>
          </a:stretch>
        </p:blipFill>
        <p:spPr/>
      </p:pic>
      <p:grpSp>
        <p:nvGrpSpPr>
          <p:cNvPr id="28" name="Group 27">
            <a:extLst>
              <a:ext uri="{FF2B5EF4-FFF2-40B4-BE49-F238E27FC236}">
                <a16:creationId xmlns:a16="http://schemas.microsoft.com/office/drawing/2014/main" id="{AC1222C4-CB33-5F60-2B99-6F577E1E50F3}"/>
              </a:ext>
            </a:extLst>
          </p:cNvPr>
          <p:cNvGrpSpPr/>
          <p:nvPr/>
        </p:nvGrpSpPr>
        <p:grpSpPr>
          <a:xfrm>
            <a:off x="295128" y="1302914"/>
            <a:ext cx="1409196" cy="394070"/>
            <a:chOff x="208316" y="1534606"/>
            <a:chExt cx="1409196" cy="394070"/>
          </a:xfrm>
        </p:grpSpPr>
        <p:grpSp>
          <p:nvGrpSpPr>
            <p:cNvPr id="30" name="Group 29">
              <a:extLst>
                <a:ext uri="{FF2B5EF4-FFF2-40B4-BE49-F238E27FC236}">
                  <a16:creationId xmlns:a16="http://schemas.microsoft.com/office/drawing/2014/main" id="{6C500798-9009-FEA7-CBD6-69BE5DD80BB8}"/>
                </a:ext>
              </a:extLst>
            </p:cNvPr>
            <p:cNvGrpSpPr/>
            <p:nvPr/>
          </p:nvGrpSpPr>
          <p:grpSpPr>
            <a:xfrm>
              <a:off x="208316" y="1534606"/>
              <a:ext cx="394071" cy="394070"/>
              <a:chOff x="208316" y="1534606"/>
              <a:chExt cx="394071" cy="394070"/>
            </a:xfrm>
          </p:grpSpPr>
          <p:sp>
            <p:nvSpPr>
              <p:cNvPr id="32" name="Oval 31">
                <a:extLst>
                  <a:ext uri="{FF2B5EF4-FFF2-40B4-BE49-F238E27FC236}">
                    <a16:creationId xmlns:a16="http://schemas.microsoft.com/office/drawing/2014/main" id="{0D4F8647-FDCC-D339-0B0B-D0AD88AD8CCF}"/>
                  </a:ext>
                </a:extLst>
              </p:cNvPr>
              <p:cNvSpPr/>
              <p:nvPr/>
            </p:nvSpPr>
            <p:spPr>
              <a:xfrm>
                <a:off x="208317"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35" name="TextBox 34">
                <a:extLst>
                  <a:ext uri="{FF2B5EF4-FFF2-40B4-BE49-F238E27FC236}">
                    <a16:creationId xmlns:a16="http://schemas.microsoft.com/office/drawing/2014/main" id="{E12CF4A4-0976-E57C-C3FD-30BDB4283687}"/>
                  </a:ext>
                </a:extLst>
              </p:cNvPr>
              <p:cNvSpPr txBox="1"/>
              <p:nvPr/>
            </p:nvSpPr>
            <p:spPr>
              <a:xfrm>
                <a:off x="208316"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rPr>
                  <a:t>1</a:t>
                </a:r>
                <a:endParaRPr kumimoji="0" lang="en-US" sz="1800" b="1" i="0" u="none" strike="noStrike" kern="1200" cap="none" spc="0" normalizeH="0" baseline="0" noProof="0" dirty="0">
                  <a:ln>
                    <a:noFill/>
                  </a:ln>
                  <a:solidFill>
                    <a:srgbClr val="4D3C35"/>
                  </a:solidFill>
                  <a:effectLst/>
                  <a:uLnTx/>
                  <a:uFillTx/>
                  <a:latin typeface="DM Sans"/>
                  <a:ea typeface="+mn-ea"/>
                  <a:cs typeface="+mn-cs"/>
                </a:endParaRPr>
              </a:p>
            </p:txBody>
          </p:sp>
        </p:grpSp>
        <p:sp>
          <p:nvSpPr>
            <p:cNvPr id="31" name="TextBox 30">
              <a:extLst>
                <a:ext uri="{FF2B5EF4-FFF2-40B4-BE49-F238E27FC236}">
                  <a16:creationId xmlns:a16="http://schemas.microsoft.com/office/drawing/2014/main" id="{F9E0185E-5231-D927-373E-6B382CD726EE}"/>
                </a:ext>
              </a:extLst>
            </p:cNvPr>
            <p:cNvSpPr txBox="1"/>
            <p:nvPr/>
          </p:nvSpPr>
          <p:spPr>
            <a:xfrm>
              <a:off x="600211" y="1594745"/>
              <a:ext cx="1017301"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endPar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endParaRPr>
            </a:p>
          </p:txBody>
        </p:sp>
      </p:grpSp>
      <p:grpSp>
        <p:nvGrpSpPr>
          <p:cNvPr id="36" name="Group 35">
            <a:extLst>
              <a:ext uri="{FF2B5EF4-FFF2-40B4-BE49-F238E27FC236}">
                <a16:creationId xmlns:a16="http://schemas.microsoft.com/office/drawing/2014/main" id="{59D75261-810E-74EA-893F-05F456950FD9}"/>
              </a:ext>
            </a:extLst>
          </p:cNvPr>
          <p:cNvGrpSpPr/>
          <p:nvPr/>
        </p:nvGrpSpPr>
        <p:grpSpPr>
          <a:xfrm>
            <a:off x="3905026" y="1308671"/>
            <a:ext cx="1143473" cy="394070"/>
            <a:chOff x="2115429" y="1534606"/>
            <a:chExt cx="1143473" cy="394070"/>
          </a:xfrm>
        </p:grpSpPr>
        <p:grpSp>
          <p:nvGrpSpPr>
            <p:cNvPr id="37" name="Group 36">
              <a:extLst>
                <a:ext uri="{FF2B5EF4-FFF2-40B4-BE49-F238E27FC236}">
                  <a16:creationId xmlns:a16="http://schemas.microsoft.com/office/drawing/2014/main" id="{30A06D5C-EDA5-97A7-D769-68DD6307AD91}"/>
                </a:ext>
              </a:extLst>
            </p:cNvPr>
            <p:cNvGrpSpPr/>
            <p:nvPr/>
          </p:nvGrpSpPr>
          <p:grpSpPr>
            <a:xfrm>
              <a:off x="2115429" y="1534606"/>
              <a:ext cx="394071" cy="394070"/>
              <a:chOff x="2115429" y="1534606"/>
              <a:chExt cx="394071" cy="394070"/>
            </a:xfrm>
          </p:grpSpPr>
          <p:sp>
            <p:nvSpPr>
              <p:cNvPr id="39" name="Oval 38">
                <a:extLst>
                  <a:ext uri="{FF2B5EF4-FFF2-40B4-BE49-F238E27FC236}">
                    <a16:creationId xmlns:a16="http://schemas.microsoft.com/office/drawing/2014/main" id="{A7E73C0A-F49E-01B8-B916-990AA547D48E}"/>
                  </a:ext>
                </a:extLst>
              </p:cNvPr>
              <p:cNvSpPr/>
              <p:nvPr/>
            </p:nvSpPr>
            <p:spPr>
              <a:xfrm>
                <a:off x="21154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40" name="TextBox 39">
                <a:extLst>
                  <a:ext uri="{FF2B5EF4-FFF2-40B4-BE49-F238E27FC236}">
                    <a16:creationId xmlns:a16="http://schemas.microsoft.com/office/drawing/2014/main" id="{1281A588-D5EE-28DF-B3EE-5C44B71E1F68}"/>
                  </a:ext>
                </a:extLst>
              </p:cNvPr>
              <p:cNvSpPr txBox="1"/>
              <p:nvPr/>
            </p:nvSpPr>
            <p:spPr>
              <a:xfrm>
                <a:off x="2115429"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2</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38" name="TextBox 37">
              <a:extLst>
                <a:ext uri="{FF2B5EF4-FFF2-40B4-BE49-F238E27FC236}">
                  <a16:creationId xmlns:a16="http://schemas.microsoft.com/office/drawing/2014/main" id="{C341ACE0-2F86-AAAA-6260-14DCBF032026}"/>
                </a:ext>
              </a:extLst>
            </p:cNvPr>
            <p:cNvSpPr txBox="1"/>
            <p:nvPr/>
          </p:nvSpPr>
          <p:spPr>
            <a:xfrm>
              <a:off x="2510825" y="1594745"/>
              <a:ext cx="74807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endPar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endParaRPr>
            </a:p>
          </p:txBody>
        </p:sp>
      </p:grpSp>
    </p:spTree>
    <p:extLst>
      <p:ext uri="{BB962C8B-B14F-4D97-AF65-F5344CB8AC3E}">
        <p14:creationId xmlns:p14="http://schemas.microsoft.com/office/powerpoint/2010/main" val="24453481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close up of a molecule&#10;&#10;AI-generated content may be incorrect.">
            <a:extLst>
              <a:ext uri="{FF2B5EF4-FFF2-40B4-BE49-F238E27FC236}">
                <a16:creationId xmlns:a16="http://schemas.microsoft.com/office/drawing/2014/main" id="{2E7A5E20-B876-FB42-9302-EAC0535EE5F9}"/>
              </a:ext>
            </a:extLst>
          </p:cNvPr>
          <p:cNvPicPr>
            <a:picLocks noChangeAspect="1"/>
          </p:cNvPicPr>
          <p:nvPr/>
        </p:nvPicPr>
        <p:blipFill>
          <a:blip r:embed="rId2" cstate="print">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44" name="Oval 43">
            <a:extLst>
              <a:ext uri="{FF2B5EF4-FFF2-40B4-BE49-F238E27FC236}">
                <a16:creationId xmlns:a16="http://schemas.microsoft.com/office/drawing/2014/main" id="{28C6FF7C-26FF-0348-9A81-2CD0BF9F023D}"/>
              </a:ext>
            </a:extLst>
          </p:cNvPr>
          <p:cNvSpPr/>
          <p:nvPr/>
        </p:nvSpPr>
        <p:spPr>
          <a:xfrm>
            <a:off x="7558921" y="1376858"/>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5" name="Oval 44">
            <a:extLst>
              <a:ext uri="{FF2B5EF4-FFF2-40B4-BE49-F238E27FC236}">
                <a16:creationId xmlns:a16="http://schemas.microsoft.com/office/drawing/2014/main" id="{0566C9BB-7F50-A048-A134-E30F9872A200}"/>
              </a:ext>
            </a:extLst>
          </p:cNvPr>
          <p:cNvSpPr/>
          <p:nvPr/>
        </p:nvSpPr>
        <p:spPr>
          <a:xfrm>
            <a:off x="2905244" y="1379326"/>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 name="TextBox 19">
            <a:extLst>
              <a:ext uri="{FF2B5EF4-FFF2-40B4-BE49-F238E27FC236}">
                <a16:creationId xmlns:a16="http://schemas.microsoft.com/office/drawing/2014/main" id="{F7B27310-284E-6D40-9CA8-05702839ADB8}"/>
              </a:ext>
            </a:extLst>
          </p:cNvPr>
          <p:cNvSpPr txBox="1"/>
          <p:nvPr/>
        </p:nvSpPr>
        <p:spPr>
          <a:xfrm>
            <a:off x="302399" y="1440000"/>
            <a:ext cx="4733479" cy="230832"/>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Volunteer #28, 47 </a:t>
            </a:r>
            <a:r>
              <a:rPr kumimoji="0" lang="en-GB" sz="1500" u="none" strike="noStrike" kern="1200" cap="none" spc="0" normalizeH="0" baseline="0" noProof="0" err="1">
                <a:ln>
                  <a:noFill/>
                </a:ln>
                <a:effectLst/>
                <a:uLnTx/>
                <a:uFillTx/>
                <a:latin typeface="DM Sans" pitchFamily="2" charset="77"/>
                <a:ea typeface="+mn-ea"/>
                <a:cs typeface="+mn-cs"/>
              </a:rPr>
              <a:t>y.o</a:t>
            </a:r>
            <a:r>
              <a:rPr kumimoji="0" lang="en-GB" sz="1500" u="none" strike="noStrike" kern="1200" cap="none" spc="0" normalizeH="0" baseline="0" noProof="0">
                <a:ln>
                  <a:noFill/>
                </a:ln>
                <a:effectLst/>
                <a:uLnTx/>
                <a:uFillTx/>
                <a:latin typeface="DM Sans" pitchFamily="2" charset="77"/>
                <a:ea typeface="+mn-ea"/>
                <a:cs typeface="+mn-cs"/>
              </a:rPr>
              <a:t>.</a:t>
            </a:r>
          </a:p>
        </p:txBody>
      </p:sp>
      <p:pic>
        <p:nvPicPr>
          <p:cNvPr id="18" name="Picture 3">
            <a:extLst>
              <a:ext uri="{FF2B5EF4-FFF2-40B4-BE49-F238E27FC236}">
                <a16:creationId xmlns:a16="http://schemas.microsoft.com/office/drawing/2014/main" id="{A9D9669D-BD6A-C843-A7D6-C4E9ABCC93B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34865" y="1796400"/>
            <a:ext cx="4269600" cy="3474000"/>
          </a:xfrm>
          <a:prstGeom prst="roundRect">
            <a:avLst>
              <a:gd name="adj" fmla="val 0"/>
            </a:avLst>
          </a:prstGeom>
          <a:noFill/>
          <a:ln w="25400">
            <a:solidFill>
              <a:srgbClr val="4D3C35"/>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26" name="Oval 25">
            <a:extLst>
              <a:ext uri="{FF2B5EF4-FFF2-40B4-BE49-F238E27FC236}">
                <a16:creationId xmlns:a16="http://schemas.microsoft.com/office/drawing/2014/main" id="{9D914C84-E05E-6F4D-A126-099692398B92}"/>
              </a:ext>
            </a:extLst>
          </p:cNvPr>
          <p:cNvSpPr/>
          <p:nvPr/>
        </p:nvSpPr>
        <p:spPr>
          <a:xfrm>
            <a:off x="5602393" y="2115425"/>
            <a:ext cx="1340333" cy="1340333"/>
          </a:xfrm>
          <a:prstGeom prst="ellipse">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chemeClr val="tx1"/>
              </a:solidFill>
              <a:effectLst/>
              <a:uLnTx/>
              <a:uFillTx/>
              <a:latin typeface="DM Sans" pitchFamily="2" charset="77"/>
              <a:ea typeface="+mn-ea"/>
              <a:cs typeface="+mn-cs"/>
            </a:endParaRPr>
          </a:p>
        </p:txBody>
      </p:sp>
      <p:sp>
        <p:nvSpPr>
          <p:cNvPr id="33" name="Oval 32">
            <a:extLst>
              <a:ext uri="{FF2B5EF4-FFF2-40B4-BE49-F238E27FC236}">
                <a16:creationId xmlns:a16="http://schemas.microsoft.com/office/drawing/2014/main" id="{4F081F5F-59BA-3D4C-BC67-9B2C452086F8}"/>
              </a:ext>
            </a:extLst>
          </p:cNvPr>
          <p:cNvSpPr/>
          <p:nvPr/>
        </p:nvSpPr>
        <p:spPr>
          <a:xfrm>
            <a:off x="6755332" y="3540034"/>
            <a:ext cx="1340333" cy="1340333"/>
          </a:xfrm>
          <a:prstGeom prst="ellipse">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chemeClr val="tx1"/>
              </a:solidFill>
              <a:effectLst/>
              <a:uLnTx/>
              <a:uFillTx/>
              <a:latin typeface="DM Sans" pitchFamily="2" charset="77"/>
              <a:ea typeface="+mn-ea"/>
              <a:cs typeface="+mn-cs"/>
            </a:endParaRPr>
          </a:p>
        </p:txBody>
      </p:sp>
      <p:grpSp>
        <p:nvGrpSpPr>
          <p:cNvPr id="9" name="Group 8">
            <a:extLst>
              <a:ext uri="{FF2B5EF4-FFF2-40B4-BE49-F238E27FC236}">
                <a16:creationId xmlns:a16="http://schemas.microsoft.com/office/drawing/2014/main" id="{9BB1D67D-CADF-9140-99CA-86679BA1447A}"/>
              </a:ext>
            </a:extLst>
          </p:cNvPr>
          <p:cNvGrpSpPr/>
          <p:nvPr/>
        </p:nvGrpSpPr>
        <p:grpSpPr>
          <a:xfrm>
            <a:off x="307957" y="1803005"/>
            <a:ext cx="4269600" cy="3474000"/>
            <a:chOff x="477581" y="1803005"/>
            <a:chExt cx="4269600" cy="3474000"/>
          </a:xfrm>
        </p:grpSpPr>
        <p:pic>
          <p:nvPicPr>
            <p:cNvPr id="17" name="Picture 4">
              <a:extLst>
                <a:ext uri="{FF2B5EF4-FFF2-40B4-BE49-F238E27FC236}">
                  <a16:creationId xmlns:a16="http://schemas.microsoft.com/office/drawing/2014/main" id="{B9BF3963-5B96-9547-B92D-03DAE20B1D3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77581" y="1803005"/>
              <a:ext cx="4269600" cy="3474000"/>
            </a:xfrm>
            <a:prstGeom prst="roundRect">
              <a:avLst>
                <a:gd name="adj" fmla="val 0"/>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3" name="Oval 2">
              <a:extLst>
                <a:ext uri="{FF2B5EF4-FFF2-40B4-BE49-F238E27FC236}">
                  <a16:creationId xmlns:a16="http://schemas.microsoft.com/office/drawing/2014/main" id="{12238220-2062-1F46-AE0D-1E0BD5DF9380}"/>
                </a:ext>
              </a:extLst>
            </p:cNvPr>
            <p:cNvSpPr/>
            <p:nvPr/>
          </p:nvSpPr>
          <p:spPr>
            <a:xfrm>
              <a:off x="992050" y="2115425"/>
              <a:ext cx="1340333" cy="1340333"/>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chemeClr val="tx1"/>
                </a:solidFill>
                <a:effectLst/>
                <a:uLnTx/>
                <a:uFillTx/>
                <a:latin typeface="DM Sans" pitchFamily="2" charset="77"/>
                <a:ea typeface="+mn-ea"/>
                <a:cs typeface="+mn-cs"/>
              </a:endParaRPr>
            </a:p>
          </p:txBody>
        </p:sp>
        <p:sp>
          <p:nvSpPr>
            <p:cNvPr id="32" name="Oval 31">
              <a:extLst>
                <a:ext uri="{FF2B5EF4-FFF2-40B4-BE49-F238E27FC236}">
                  <a16:creationId xmlns:a16="http://schemas.microsoft.com/office/drawing/2014/main" id="{F52386F8-2CD3-D148-9EEF-78B972E3C092}"/>
                </a:ext>
              </a:extLst>
            </p:cNvPr>
            <p:cNvSpPr/>
            <p:nvPr/>
          </p:nvSpPr>
          <p:spPr>
            <a:xfrm>
              <a:off x="2436537" y="3540034"/>
              <a:ext cx="1340333" cy="1340333"/>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chemeClr val="tx1"/>
                </a:solidFill>
                <a:effectLst/>
                <a:uLnTx/>
                <a:uFillTx/>
                <a:latin typeface="DM Sans" pitchFamily="2" charset="77"/>
                <a:ea typeface="+mn-ea"/>
                <a:cs typeface="+mn-cs"/>
              </a:endParaRPr>
            </a:p>
          </p:txBody>
        </p:sp>
      </p:grpSp>
      <p:sp>
        <p:nvSpPr>
          <p:cNvPr id="31" name="TextBox 30">
            <a:extLst>
              <a:ext uri="{FF2B5EF4-FFF2-40B4-BE49-F238E27FC236}">
                <a16:creationId xmlns:a16="http://schemas.microsoft.com/office/drawing/2014/main" id="{5E82E1DD-6707-614A-B4AB-A0A144BDF1D4}"/>
              </a:ext>
            </a:extLst>
          </p:cNvPr>
          <p:cNvSpPr txBox="1"/>
          <p:nvPr/>
        </p:nvSpPr>
        <p:spPr>
          <a:xfrm>
            <a:off x="302401" y="5457282"/>
            <a:ext cx="4275156" cy="461665"/>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VISIA CR Digital imaging, </a:t>
            </a:r>
            <a:br>
              <a:rPr kumimoji="0" lang="en-GB" sz="1500" u="none" strike="noStrike" kern="1200" cap="none" spc="0" normalizeH="0" baseline="0" noProof="0">
                <a:ln>
                  <a:noFill/>
                </a:ln>
                <a:effectLst/>
                <a:uLnTx/>
                <a:uFillTx/>
                <a:latin typeface="DM Sans" pitchFamily="2" charset="77"/>
                <a:ea typeface="+mn-ea"/>
                <a:cs typeface="+mn-cs"/>
              </a:rPr>
            </a:br>
            <a:r>
              <a:rPr kumimoji="0" lang="en-GB" sz="1500" u="none" strike="noStrike" kern="1200" cap="none" spc="0" normalizeH="0" baseline="0" noProof="0">
                <a:ln>
                  <a:noFill/>
                </a:ln>
                <a:effectLst/>
                <a:uLnTx/>
                <a:uFillTx/>
                <a:latin typeface="DM Sans" pitchFamily="2" charset="77"/>
                <a:ea typeface="+mn-ea"/>
                <a:cs typeface="+mn-cs"/>
              </a:rPr>
              <a:t>pore area highlighted </a:t>
            </a:r>
          </a:p>
        </p:txBody>
      </p:sp>
      <p:sp>
        <p:nvSpPr>
          <p:cNvPr id="34" name="TextBox 33">
            <a:extLst>
              <a:ext uri="{FF2B5EF4-FFF2-40B4-BE49-F238E27FC236}">
                <a16:creationId xmlns:a16="http://schemas.microsoft.com/office/drawing/2014/main" id="{312C5B01-C830-E443-92CD-ABD60E7B64B6}"/>
              </a:ext>
            </a:extLst>
          </p:cNvPr>
          <p:cNvSpPr txBox="1"/>
          <p:nvPr/>
        </p:nvSpPr>
        <p:spPr>
          <a:xfrm>
            <a:off x="4929309" y="5457282"/>
            <a:ext cx="4275156"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with 2.5% SYN®-COLL CB</a:t>
            </a:r>
          </a:p>
        </p:txBody>
      </p:sp>
      <p:sp>
        <p:nvSpPr>
          <p:cNvPr id="43" name="TextBox 42">
            <a:extLst>
              <a:ext uri="{FF2B5EF4-FFF2-40B4-BE49-F238E27FC236}">
                <a16:creationId xmlns:a16="http://schemas.microsoft.com/office/drawing/2014/main" id="{E56818CE-DBFF-C647-BA8B-5CAD7998C516}"/>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42" name="TextBox 41">
            <a:extLst>
              <a:ext uri="{FF2B5EF4-FFF2-40B4-BE49-F238E27FC236}">
                <a16:creationId xmlns:a16="http://schemas.microsoft.com/office/drawing/2014/main" id="{CA1C3AE2-4F68-B14E-B68B-037C06E636E4}"/>
              </a:ext>
            </a:extLst>
          </p:cNvPr>
          <p:cNvSpPr txBox="1"/>
          <p:nvPr/>
        </p:nvSpPr>
        <p:spPr>
          <a:xfrm>
            <a:off x="7491850" y="180309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4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sp>
        <p:nvSpPr>
          <p:cNvPr id="24" name="Title 4">
            <a:extLst>
              <a:ext uri="{FF2B5EF4-FFF2-40B4-BE49-F238E27FC236}">
                <a16:creationId xmlns:a16="http://schemas.microsoft.com/office/drawing/2014/main" id="{4DE88A1B-7BB2-4D56-B50E-03D6F2C3D068}"/>
              </a:ext>
            </a:extLst>
          </p:cNvPr>
          <p:cNvSpPr>
            <a:spLocks noGrp="1"/>
          </p:cNvSpPr>
          <p:nvPr>
            <p:ph type="title"/>
          </p:nvPr>
        </p:nvSpPr>
        <p:spPr>
          <a:xfrm>
            <a:off x="302401" y="302400"/>
            <a:ext cx="5923470" cy="588983"/>
          </a:xfrm>
        </p:spPr>
        <p:txBody>
          <a:bodyPr/>
          <a:lstStyle/>
          <a:p>
            <a:r>
              <a:rPr lang="en-US"/>
              <a:t>Visible pore reduction in just 4 weeks with SYN®-COLL CB </a:t>
            </a:r>
            <a:endParaRPr lang="en-GB"/>
          </a:p>
        </p:txBody>
      </p:sp>
      <p:sp>
        <p:nvSpPr>
          <p:cNvPr id="2" name="Slide Number Placeholder 5">
            <a:extLst>
              <a:ext uri="{FF2B5EF4-FFF2-40B4-BE49-F238E27FC236}">
                <a16:creationId xmlns:a16="http://schemas.microsoft.com/office/drawing/2014/main" id="{5656755A-ABE3-FE1A-71F2-7402AE50A88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43</a:t>
            </a:fld>
            <a:endParaRPr lang="en-GB">
              <a:latin typeface="DM Sans" pitchFamily="2" charset="77"/>
            </a:endParaRPr>
          </a:p>
        </p:txBody>
      </p:sp>
      <p:sp>
        <p:nvSpPr>
          <p:cNvPr id="47" name="TextBox 46">
            <a:extLst>
              <a:ext uri="{FF2B5EF4-FFF2-40B4-BE49-F238E27FC236}">
                <a16:creationId xmlns:a16="http://schemas.microsoft.com/office/drawing/2014/main" id="{C2B21DCE-E34E-4941-80DE-3DD9B5E2B0BF}"/>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48" name="TextBox 47">
            <a:extLst>
              <a:ext uri="{FF2B5EF4-FFF2-40B4-BE49-F238E27FC236}">
                <a16:creationId xmlns:a16="http://schemas.microsoft.com/office/drawing/2014/main" id="{C31E1F62-1690-8749-B668-35A969E45909}"/>
              </a:ext>
            </a:extLst>
          </p:cNvPr>
          <p:cNvSpPr txBox="1"/>
          <p:nvPr/>
        </p:nvSpPr>
        <p:spPr>
          <a:xfrm>
            <a:off x="2838173" y="180556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After </a:t>
            </a:r>
            <a:br>
              <a:rPr kumimoji="0" lang="en-GB" sz="1400" b="1" u="none" strike="noStrike" kern="1200" cap="none" normalizeH="0" noProof="0">
                <a:ln>
                  <a:noFill/>
                </a:ln>
                <a:effectLst/>
                <a:uLnTx/>
                <a:uFillTx/>
                <a:latin typeface="DM Sans" pitchFamily="2" charset="77"/>
                <a:ea typeface="+mn-ea"/>
                <a:cs typeface="+mn-cs"/>
              </a:rPr>
            </a:br>
            <a:r>
              <a:rPr kumimoji="0" lang="en-GB" sz="1400" b="1" u="none" strike="noStrike" kern="1200" cap="none" normalizeH="0" noProof="0">
                <a:ln>
                  <a:noFill/>
                </a:ln>
                <a:effectLst/>
                <a:uLnTx/>
                <a:uFillTx/>
                <a:latin typeface="DM Sans" pitchFamily="2" charset="77"/>
                <a:ea typeface="+mn-ea"/>
                <a:cs typeface="+mn-cs"/>
              </a:rPr>
              <a:t>conditioning</a:t>
            </a:r>
          </a:p>
        </p:txBody>
      </p:sp>
      <p:grpSp>
        <p:nvGrpSpPr>
          <p:cNvPr id="5" name="Group 4">
            <a:extLst>
              <a:ext uri="{FF2B5EF4-FFF2-40B4-BE49-F238E27FC236}">
                <a16:creationId xmlns:a16="http://schemas.microsoft.com/office/drawing/2014/main" id="{D0DF0C40-9FF6-1204-3AC4-7F1B0A33A0D6}"/>
              </a:ext>
            </a:extLst>
          </p:cNvPr>
          <p:cNvGrpSpPr/>
          <p:nvPr/>
        </p:nvGrpSpPr>
        <p:grpSpPr>
          <a:xfrm>
            <a:off x="11052686" y="244448"/>
            <a:ext cx="836913" cy="303213"/>
            <a:chOff x="6792289" y="584837"/>
            <a:chExt cx="836913" cy="303213"/>
          </a:xfrm>
        </p:grpSpPr>
        <p:grpSp>
          <p:nvGrpSpPr>
            <p:cNvPr id="6" name="Group 5">
              <a:extLst>
                <a:ext uri="{FF2B5EF4-FFF2-40B4-BE49-F238E27FC236}">
                  <a16:creationId xmlns:a16="http://schemas.microsoft.com/office/drawing/2014/main" id="{CC79CD19-C088-0519-5322-51DC2C22CD84}"/>
                </a:ext>
              </a:extLst>
            </p:cNvPr>
            <p:cNvGrpSpPr/>
            <p:nvPr/>
          </p:nvGrpSpPr>
          <p:grpSpPr>
            <a:xfrm>
              <a:off x="6792289" y="584837"/>
              <a:ext cx="836913" cy="303213"/>
              <a:chOff x="6792289" y="584837"/>
              <a:chExt cx="836913" cy="303213"/>
            </a:xfrm>
          </p:grpSpPr>
          <p:sp>
            <p:nvSpPr>
              <p:cNvPr id="11" name="Freeform 10">
                <a:extLst>
                  <a:ext uri="{FF2B5EF4-FFF2-40B4-BE49-F238E27FC236}">
                    <a16:creationId xmlns:a16="http://schemas.microsoft.com/office/drawing/2014/main" id="{19DD2B04-AEF9-A477-C88A-94E8E6EB834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68957656-4811-00A7-EF46-EA5B45E09775}"/>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7" name="Group 6">
              <a:extLst>
                <a:ext uri="{FF2B5EF4-FFF2-40B4-BE49-F238E27FC236}">
                  <a16:creationId xmlns:a16="http://schemas.microsoft.com/office/drawing/2014/main" id="{489B1C47-F56B-9EB6-7B45-DB12EE652146}"/>
                </a:ext>
              </a:extLst>
            </p:cNvPr>
            <p:cNvGrpSpPr/>
            <p:nvPr/>
          </p:nvGrpSpPr>
          <p:grpSpPr>
            <a:xfrm>
              <a:off x="6866467" y="597144"/>
              <a:ext cx="611599" cy="282401"/>
              <a:chOff x="6866467" y="597144"/>
              <a:chExt cx="611599" cy="282401"/>
            </a:xfrm>
          </p:grpSpPr>
          <p:sp>
            <p:nvSpPr>
              <p:cNvPr id="8" name="Rectangle 7">
                <a:extLst>
                  <a:ext uri="{FF2B5EF4-FFF2-40B4-BE49-F238E27FC236}">
                    <a16:creationId xmlns:a16="http://schemas.microsoft.com/office/drawing/2014/main" id="{9F34B9A9-E9FE-47A0-1D91-D5903A8C8BA9}"/>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0" name="Rectangle 9">
                <a:extLst>
                  <a:ext uri="{FF2B5EF4-FFF2-40B4-BE49-F238E27FC236}">
                    <a16:creationId xmlns:a16="http://schemas.microsoft.com/office/drawing/2014/main" id="{EC4BC077-B7BA-A2DD-FBDF-9535E183149D}"/>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grpSp>
        <p:nvGrpSpPr>
          <p:cNvPr id="4" name="Group 3">
            <a:extLst>
              <a:ext uri="{FF2B5EF4-FFF2-40B4-BE49-F238E27FC236}">
                <a16:creationId xmlns:a16="http://schemas.microsoft.com/office/drawing/2014/main" id="{7793126C-4781-5E48-24E8-9601EE285D20}"/>
              </a:ext>
            </a:extLst>
          </p:cNvPr>
          <p:cNvGrpSpPr/>
          <p:nvPr/>
        </p:nvGrpSpPr>
        <p:grpSpPr>
          <a:xfrm>
            <a:off x="857717" y="5491079"/>
            <a:ext cx="1409196" cy="394070"/>
            <a:chOff x="208316" y="1534606"/>
            <a:chExt cx="1409196" cy="394070"/>
          </a:xfrm>
        </p:grpSpPr>
        <p:grpSp>
          <p:nvGrpSpPr>
            <p:cNvPr id="13" name="Group 12">
              <a:extLst>
                <a:ext uri="{FF2B5EF4-FFF2-40B4-BE49-F238E27FC236}">
                  <a16:creationId xmlns:a16="http://schemas.microsoft.com/office/drawing/2014/main" id="{D0C0A24D-53E1-7C51-1673-14B0E75990AE}"/>
                </a:ext>
              </a:extLst>
            </p:cNvPr>
            <p:cNvGrpSpPr/>
            <p:nvPr/>
          </p:nvGrpSpPr>
          <p:grpSpPr>
            <a:xfrm>
              <a:off x="208316" y="1534606"/>
              <a:ext cx="394071" cy="394070"/>
              <a:chOff x="208316" y="1534606"/>
              <a:chExt cx="394071" cy="394070"/>
            </a:xfrm>
          </p:grpSpPr>
          <p:sp>
            <p:nvSpPr>
              <p:cNvPr id="15" name="Oval 14">
                <a:extLst>
                  <a:ext uri="{FF2B5EF4-FFF2-40B4-BE49-F238E27FC236}">
                    <a16:creationId xmlns:a16="http://schemas.microsoft.com/office/drawing/2014/main" id="{A1D8D423-3EE1-1D3E-47EB-40980A002B35}"/>
                  </a:ext>
                </a:extLst>
              </p:cNvPr>
              <p:cNvSpPr/>
              <p:nvPr/>
            </p:nvSpPr>
            <p:spPr>
              <a:xfrm>
                <a:off x="208317"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56791A38-AB51-7E17-9F1E-32A84548517F}"/>
                  </a:ext>
                </a:extLst>
              </p:cNvPr>
              <p:cNvSpPr txBox="1"/>
              <p:nvPr/>
            </p:nvSpPr>
            <p:spPr>
              <a:xfrm>
                <a:off x="208316"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rPr>
                  <a:t>1</a:t>
                </a:r>
                <a:endParaRPr kumimoji="0" lang="en-US" sz="1800" b="1" i="0" u="none" strike="noStrike" kern="1200" cap="none" spc="0" normalizeH="0" baseline="0" noProof="0" dirty="0">
                  <a:ln>
                    <a:noFill/>
                  </a:ln>
                  <a:solidFill>
                    <a:srgbClr val="4D3C35"/>
                  </a:solidFill>
                  <a:effectLst/>
                  <a:uLnTx/>
                  <a:uFillTx/>
                  <a:latin typeface="DM Sans"/>
                  <a:ea typeface="+mn-ea"/>
                  <a:cs typeface="+mn-cs"/>
                </a:endParaRPr>
              </a:p>
            </p:txBody>
          </p:sp>
        </p:grpSp>
        <p:sp>
          <p:nvSpPr>
            <p:cNvPr id="14" name="TextBox 13">
              <a:extLst>
                <a:ext uri="{FF2B5EF4-FFF2-40B4-BE49-F238E27FC236}">
                  <a16:creationId xmlns:a16="http://schemas.microsoft.com/office/drawing/2014/main" id="{CA58613D-6712-8251-8D71-E5E7EFBCF5EB}"/>
                </a:ext>
              </a:extLst>
            </p:cNvPr>
            <p:cNvSpPr txBox="1"/>
            <p:nvPr/>
          </p:nvSpPr>
          <p:spPr>
            <a:xfrm>
              <a:off x="600211" y="1594745"/>
              <a:ext cx="1017301"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endPar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endParaRPr>
            </a:p>
          </p:txBody>
        </p:sp>
      </p:grpSp>
    </p:spTree>
    <p:extLst>
      <p:ext uri="{BB962C8B-B14F-4D97-AF65-F5344CB8AC3E}">
        <p14:creationId xmlns:p14="http://schemas.microsoft.com/office/powerpoint/2010/main" val="4213249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F7B27310-284E-6D40-9CA8-05702839ADB8}"/>
              </a:ext>
            </a:extLst>
          </p:cNvPr>
          <p:cNvSpPr txBox="1"/>
          <p:nvPr/>
        </p:nvSpPr>
        <p:spPr>
          <a:xfrm>
            <a:off x="302400" y="1440000"/>
            <a:ext cx="4733479" cy="230832"/>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Volunteer #19, 46 </a:t>
            </a:r>
            <a:r>
              <a:rPr kumimoji="0" lang="en-GB" sz="1500" u="none" strike="noStrike" kern="1200" cap="none" spc="0" normalizeH="0" baseline="0" noProof="0" err="1">
                <a:ln>
                  <a:noFill/>
                </a:ln>
                <a:effectLst/>
                <a:uLnTx/>
                <a:uFillTx/>
                <a:latin typeface="DM Sans" pitchFamily="2" charset="77"/>
                <a:ea typeface="+mn-ea"/>
                <a:cs typeface="+mn-cs"/>
              </a:rPr>
              <a:t>y.o</a:t>
            </a:r>
            <a:r>
              <a:rPr kumimoji="0" lang="en-GB" sz="1500" u="none" strike="noStrike" kern="1200" cap="none" spc="0" normalizeH="0" baseline="0" noProof="0">
                <a:ln>
                  <a:noFill/>
                </a:ln>
                <a:effectLst/>
                <a:uLnTx/>
                <a:uFillTx/>
                <a:latin typeface="DM Sans" pitchFamily="2" charset="77"/>
                <a:ea typeface="+mn-ea"/>
                <a:cs typeface="+mn-cs"/>
              </a:rPr>
              <a:t>.</a:t>
            </a:r>
          </a:p>
        </p:txBody>
      </p:sp>
      <p:sp>
        <p:nvSpPr>
          <p:cNvPr id="29" name="Oval 28">
            <a:extLst>
              <a:ext uri="{FF2B5EF4-FFF2-40B4-BE49-F238E27FC236}">
                <a16:creationId xmlns:a16="http://schemas.microsoft.com/office/drawing/2014/main" id="{3CD9542B-C2C4-B240-A869-596AF58EF78F}"/>
              </a:ext>
            </a:extLst>
          </p:cNvPr>
          <p:cNvSpPr/>
          <p:nvPr/>
        </p:nvSpPr>
        <p:spPr>
          <a:xfrm>
            <a:off x="2905244" y="1379326"/>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Oval 45">
            <a:extLst>
              <a:ext uri="{FF2B5EF4-FFF2-40B4-BE49-F238E27FC236}">
                <a16:creationId xmlns:a16="http://schemas.microsoft.com/office/drawing/2014/main" id="{52EE28B3-83AE-2C4F-A867-5B3830950248}"/>
              </a:ext>
            </a:extLst>
          </p:cNvPr>
          <p:cNvSpPr/>
          <p:nvPr/>
        </p:nvSpPr>
        <p:spPr>
          <a:xfrm>
            <a:off x="7558921" y="1376858"/>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a:xfrm>
            <a:off x="302401" y="302400"/>
            <a:ext cx="9498986" cy="303211"/>
          </a:xfrm>
        </p:spPr>
        <p:txBody>
          <a:bodyPr/>
          <a:lstStyle/>
          <a:p>
            <a:r>
              <a:rPr lang="en-US"/>
              <a:t>Visible pore reduction in just 4 weeks with SYN®-COLL CB </a:t>
            </a:r>
            <a:endParaRPr lang="en-GB"/>
          </a:p>
        </p:txBody>
      </p:sp>
      <p:pic>
        <p:nvPicPr>
          <p:cNvPr id="22" name="Picture 3" descr="D:\LocalData_104152\Migrate\My Documents\104152\skin care\1. INNOVATION PROJECTS\2. SYN-COLL China CI\Launch preparation\Pictures Juergen\19-r-8w.jpg">
            <a:extLst>
              <a:ext uri="{FF2B5EF4-FFF2-40B4-BE49-F238E27FC236}">
                <a16:creationId xmlns:a16="http://schemas.microsoft.com/office/drawing/2014/main" id="{7C1EC903-2FA4-F841-858A-BA3F8F5A3BF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29309" y="1808218"/>
            <a:ext cx="4265575" cy="3472773"/>
          </a:xfrm>
          <a:prstGeom prst="roundRect">
            <a:avLst>
              <a:gd name="adj" fmla="val 0"/>
            </a:avLst>
          </a:prstGeom>
          <a:ln w="25400">
            <a:solidFill>
              <a:srgbClr val="4D3C35"/>
            </a:solidFill>
          </a:ln>
          <a:effectLst/>
          <a:extLst>
            <a:ext uri="{909E8E84-426E-40DD-AFC4-6F175D3DCCD1}">
              <a14:hiddenFill xmlns:a14="http://schemas.microsoft.com/office/drawing/2010/main">
                <a:solidFill>
                  <a:srgbClr val="FFFFFF"/>
                </a:solidFill>
              </a14:hiddenFill>
            </a:ext>
          </a:extLst>
        </p:spPr>
      </p:pic>
      <p:pic>
        <p:nvPicPr>
          <p:cNvPr id="21" name="Picture 2" descr="D:\LocalData_104152\Migrate\My Documents\104152\skin care\1. INNOVATION PROJECTS\2. SYN-COLL China CI\Launch preparation\Pictures Juergen\19-r-4w.jpg">
            <a:extLst>
              <a:ext uri="{FF2B5EF4-FFF2-40B4-BE49-F238E27FC236}">
                <a16:creationId xmlns:a16="http://schemas.microsoft.com/office/drawing/2014/main" id="{31C65BA5-9474-0B40-8E0E-89B2873692C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11982" y="1808218"/>
            <a:ext cx="4265575" cy="3472773"/>
          </a:xfrm>
          <a:prstGeom prst="roundRect">
            <a:avLst>
              <a:gd name="adj" fmla="val 0"/>
            </a:avLst>
          </a:prstGeom>
          <a:ln w="25400">
            <a:solidFill>
              <a:schemeClr val="tx1"/>
            </a:solidFill>
          </a:ln>
          <a:effectLst/>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5CCBB448-5F49-384D-97AD-2DD8105B4398}"/>
              </a:ext>
            </a:extLst>
          </p:cNvPr>
          <p:cNvSpPr txBox="1"/>
          <p:nvPr/>
        </p:nvSpPr>
        <p:spPr>
          <a:xfrm>
            <a:off x="302401" y="5457282"/>
            <a:ext cx="4275156" cy="461665"/>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3D skin relief, graphically reconstructed </a:t>
            </a:r>
            <a:br>
              <a:rPr kumimoji="0" lang="en-GB" sz="1500" u="none" strike="noStrike" kern="1200" cap="none" spc="0" normalizeH="0" baseline="0" noProof="0">
                <a:ln>
                  <a:noFill/>
                </a:ln>
                <a:effectLst/>
                <a:uLnTx/>
                <a:uFillTx/>
                <a:latin typeface="DM Sans" pitchFamily="2" charset="77"/>
                <a:ea typeface="+mn-ea"/>
                <a:cs typeface="+mn-cs"/>
              </a:rPr>
            </a:br>
            <a:r>
              <a:rPr kumimoji="0" lang="en-GB" sz="1500" u="none" strike="noStrike" kern="1200" cap="none" spc="0" normalizeH="0" baseline="0" noProof="0">
                <a:ln>
                  <a:noFill/>
                </a:ln>
                <a:effectLst/>
                <a:uLnTx/>
                <a:uFillTx/>
                <a:latin typeface="DM Sans" pitchFamily="2" charset="77"/>
                <a:ea typeface="+mn-ea"/>
                <a:cs typeface="+mn-cs"/>
              </a:rPr>
              <a:t>form the FOITS data on the cheek area </a:t>
            </a:r>
          </a:p>
        </p:txBody>
      </p:sp>
      <p:sp>
        <p:nvSpPr>
          <p:cNvPr id="24" name="TextBox 23">
            <a:extLst>
              <a:ext uri="{FF2B5EF4-FFF2-40B4-BE49-F238E27FC236}">
                <a16:creationId xmlns:a16="http://schemas.microsoft.com/office/drawing/2014/main" id="{380949ED-2D96-434B-89CD-84834476BF80}"/>
              </a:ext>
            </a:extLst>
          </p:cNvPr>
          <p:cNvSpPr txBox="1"/>
          <p:nvPr/>
        </p:nvSpPr>
        <p:spPr>
          <a:xfrm>
            <a:off x="4929309" y="5457282"/>
            <a:ext cx="4275156"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with 2.5% SYN®-COLL CB</a:t>
            </a:r>
          </a:p>
        </p:txBody>
      </p:sp>
      <p:sp>
        <p:nvSpPr>
          <p:cNvPr id="31" name="TextBox 30">
            <a:extLst>
              <a:ext uri="{FF2B5EF4-FFF2-40B4-BE49-F238E27FC236}">
                <a16:creationId xmlns:a16="http://schemas.microsoft.com/office/drawing/2014/main" id="{2AD85C15-F5E7-354E-BB14-84E6B38FB2CF}"/>
              </a:ext>
            </a:extLst>
          </p:cNvPr>
          <p:cNvSpPr txBox="1"/>
          <p:nvPr/>
        </p:nvSpPr>
        <p:spPr>
          <a:xfrm>
            <a:off x="9870088" y="3463498"/>
            <a:ext cx="1715582" cy="1846659"/>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2000" b="1" u="none" strike="noStrike" kern="1200" cap="none" spc="0" normalizeH="0" baseline="0" noProof="0">
                <a:ln>
                  <a:noFill/>
                </a:ln>
                <a:effectLst/>
                <a:uLnTx/>
                <a:uFillTx/>
                <a:latin typeface="DM Sans" pitchFamily="2" charset="77"/>
                <a:ea typeface="+mn-ea"/>
                <a:cs typeface="+mn-cs"/>
              </a:rPr>
              <a:t>60% of volunteers </a:t>
            </a:r>
            <a:r>
              <a:rPr kumimoji="0" lang="en-GB" sz="2000" u="none" strike="noStrike" kern="1200" cap="none" spc="0" normalizeH="0" baseline="0" noProof="0">
                <a:ln>
                  <a:noFill/>
                </a:ln>
                <a:effectLst/>
                <a:uLnTx/>
                <a:uFillTx/>
                <a:latin typeface="DM Sans" pitchFamily="2" charset="77"/>
                <a:ea typeface="+mn-ea"/>
                <a:cs typeface="+mn-cs"/>
              </a:rPr>
              <a:t>noticed visible pore size reduction in just </a:t>
            </a:r>
            <a:r>
              <a:rPr kumimoji="0" lang="en-GB" sz="2000" b="1" u="none" strike="noStrike" kern="1200" cap="none" spc="0" normalizeH="0" baseline="0" noProof="0">
                <a:ln>
                  <a:noFill/>
                </a:ln>
                <a:effectLst/>
                <a:uLnTx/>
                <a:uFillTx/>
                <a:latin typeface="DM Sans" pitchFamily="2" charset="77"/>
                <a:ea typeface="+mn-ea"/>
                <a:cs typeface="+mn-cs"/>
              </a:rPr>
              <a:t>4 weeks</a:t>
            </a:r>
          </a:p>
        </p:txBody>
      </p:sp>
      <p:sp>
        <p:nvSpPr>
          <p:cNvPr id="2" name="Slide Number Placeholder 5">
            <a:extLst>
              <a:ext uri="{FF2B5EF4-FFF2-40B4-BE49-F238E27FC236}">
                <a16:creationId xmlns:a16="http://schemas.microsoft.com/office/drawing/2014/main" id="{9CC167F1-4D39-48A1-DB7B-2A07E54A70F3}"/>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44</a:t>
            </a:fld>
            <a:endParaRPr lang="en-GB">
              <a:latin typeface="DM Sans" pitchFamily="2" charset="77"/>
            </a:endParaRPr>
          </a:p>
        </p:txBody>
      </p:sp>
      <p:sp>
        <p:nvSpPr>
          <p:cNvPr id="26" name="TextBox 25">
            <a:extLst>
              <a:ext uri="{FF2B5EF4-FFF2-40B4-BE49-F238E27FC236}">
                <a16:creationId xmlns:a16="http://schemas.microsoft.com/office/drawing/2014/main" id="{F94BBDB1-B857-8F4A-9C90-A781B0B07CA2}"/>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effectLst/>
              <a:uLnTx/>
              <a:uFillTx/>
              <a:latin typeface="DM Sans" pitchFamily="2" charset="77"/>
              <a:ea typeface="+mn-ea"/>
              <a:cs typeface="+mn-cs"/>
            </a:endParaRPr>
          </a:p>
        </p:txBody>
      </p:sp>
      <p:sp>
        <p:nvSpPr>
          <p:cNvPr id="19" name="TextBox 18">
            <a:extLst>
              <a:ext uri="{FF2B5EF4-FFF2-40B4-BE49-F238E27FC236}">
                <a16:creationId xmlns:a16="http://schemas.microsoft.com/office/drawing/2014/main" id="{8594DA98-B454-FE4A-AA17-A2CC6FAAF9C4}"/>
              </a:ext>
            </a:extLst>
          </p:cNvPr>
          <p:cNvSpPr txBox="1"/>
          <p:nvPr/>
        </p:nvSpPr>
        <p:spPr>
          <a:xfrm>
            <a:off x="2838173" y="180556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After </a:t>
            </a:r>
            <a:br>
              <a:rPr kumimoji="0" lang="en-GB" sz="1400" b="1" u="none" strike="noStrike" kern="1200" cap="none" normalizeH="0" noProof="0">
                <a:ln>
                  <a:noFill/>
                </a:ln>
                <a:effectLst/>
                <a:uLnTx/>
                <a:uFillTx/>
                <a:latin typeface="DM Sans" pitchFamily="2" charset="77"/>
                <a:ea typeface="+mn-ea"/>
                <a:cs typeface="+mn-cs"/>
              </a:rPr>
            </a:br>
            <a:r>
              <a:rPr kumimoji="0" lang="en-GB" sz="1400" b="1" u="none" strike="noStrike" kern="1200" cap="none" normalizeH="0" noProof="0">
                <a:ln>
                  <a:noFill/>
                </a:ln>
                <a:effectLst/>
                <a:uLnTx/>
                <a:uFillTx/>
                <a:latin typeface="DM Sans" pitchFamily="2" charset="77"/>
                <a:ea typeface="+mn-ea"/>
                <a:cs typeface="+mn-cs"/>
              </a:rPr>
              <a:t>conditioning</a:t>
            </a:r>
          </a:p>
        </p:txBody>
      </p:sp>
      <p:sp>
        <p:nvSpPr>
          <p:cNvPr id="45" name="TextBox 44">
            <a:extLst>
              <a:ext uri="{FF2B5EF4-FFF2-40B4-BE49-F238E27FC236}">
                <a16:creationId xmlns:a16="http://schemas.microsoft.com/office/drawing/2014/main" id="{30A35C5C-F370-2E47-8456-9590A6537067}"/>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44" name="TextBox 43">
            <a:extLst>
              <a:ext uri="{FF2B5EF4-FFF2-40B4-BE49-F238E27FC236}">
                <a16:creationId xmlns:a16="http://schemas.microsoft.com/office/drawing/2014/main" id="{25481FFB-8E61-8548-99B2-569554A1AF70}"/>
              </a:ext>
            </a:extLst>
          </p:cNvPr>
          <p:cNvSpPr txBox="1"/>
          <p:nvPr/>
        </p:nvSpPr>
        <p:spPr>
          <a:xfrm>
            <a:off x="7491850" y="180309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4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grpSp>
        <p:nvGrpSpPr>
          <p:cNvPr id="9" name="Group 8">
            <a:extLst>
              <a:ext uri="{FF2B5EF4-FFF2-40B4-BE49-F238E27FC236}">
                <a16:creationId xmlns:a16="http://schemas.microsoft.com/office/drawing/2014/main" id="{7ED6D95B-899A-1F40-A166-B71EABA3DA82}"/>
              </a:ext>
            </a:extLst>
          </p:cNvPr>
          <p:cNvGrpSpPr/>
          <p:nvPr/>
        </p:nvGrpSpPr>
        <p:grpSpPr>
          <a:xfrm>
            <a:off x="9060981" y="1788138"/>
            <a:ext cx="2625486" cy="1750324"/>
            <a:chOff x="2690303" y="2842965"/>
            <a:chExt cx="1782000" cy="1188000"/>
          </a:xfrm>
        </p:grpSpPr>
        <p:grpSp>
          <p:nvGrpSpPr>
            <p:cNvPr id="47" name="Group 46">
              <a:extLst>
                <a:ext uri="{FF2B5EF4-FFF2-40B4-BE49-F238E27FC236}">
                  <a16:creationId xmlns:a16="http://schemas.microsoft.com/office/drawing/2014/main" id="{E7078184-3079-8A41-B796-7E9F3B82988D}"/>
                </a:ext>
              </a:extLst>
            </p:cNvPr>
            <p:cNvGrpSpPr/>
            <p:nvPr/>
          </p:nvGrpSpPr>
          <p:grpSpPr>
            <a:xfrm>
              <a:off x="2690303" y="2842965"/>
              <a:ext cx="1782000" cy="1188000"/>
              <a:chOff x="2690303" y="2842965"/>
              <a:chExt cx="1782000" cy="1188000"/>
            </a:xfrm>
          </p:grpSpPr>
          <p:graphicFrame>
            <p:nvGraphicFramePr>
              <p:cNvPr id="48" name="Chart 47">
                <a:extLst>
                  <a:ext uri="{FF2B5EF4-FFF2-40B4-BE49-F238E27FC236}">
                    <a16:creationId xmlns:a16="http://schemas.microsoft.com/office/drawing/2014/main" id="{95E8B7F7-8E0F-0940-AA7B-B90AE2363189}"/>
                  </a:ext>
                </a:extLst>
              </p:cNvPr>
              <p:cNvGraphicFramePr/>
              <p:nvPr>
                <p:extLst>
                  <p:ext uri="{D42A27DB-BD31-4B8C-83A1-F6EECF244321}">
                    <p14:modId xmlns:p14="http://schemas.microsoft.com/office/powerpoint/2010/main" val="3527707330"/>
                  </p:ext>
                </p:extLst>
              </p:nvPr>
            </p:nvGraphicFramePr>
            <p:xfrm>
              <a:off x="2690303" y="2842965"/>
              <a:ext cx="1782000" cy="1188000"/>
            </p:xfrm>
            <a:graphic>
              <a:graphicData uri="http://schemas.openxmlformats.org/drawingml/2006/chart">
                <c:chart xmlns:c="http://schemas.openxmlformats.org/drawingml/2006/chart" xmlns:r="http://schemas.openxmlformats.org/officeDocument/2006/relationships" r:id="rId5"/>
              </a:graphicData>
            </a:graphic>
          </p:graphicFrame>
          <p:sp>
            <p:nvSpPr>
              <p:cNvPr id="49" name="Oval 48">
                <a:extLst>
                  <a:ext uri="{FF2B5EF4-FFF2-40B4-BE49-F238E27FC236}">
                    <a16:creationId xmlns:a16="http://schemas.microsoft.com/office/drawing/2014/main" id="{8A82D9EC-AEFC-7949-B0AF-BF9BFD8F8073}"/>
                  </a:ext>
                </a:extLst>
              </p:cNvPr>
              <p:cNvSpPr/>
              <p:nvPr/>
            </p:nvSpPr>
            <p:spPr>
              <a:xfrm>
                <a:off x="3257303" y="3112965"/>
                <a:ext cx="648000" cy="64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Box 49">
              <a:extLst>
                <a:ext uri="{FF2B5EF4-FFF2-40B4-BE49-F238E27FC236}">
                  <a16:creationId xmlns:a16="http://schemas.microsoft.com/office/drawing/2014/main" id="{1E97A74D-3F82-7A4A-98E3-C6FA0E52BC29}"/>
                </a:ext>
              </a:extLst>
            </p:cNvPr>
            <p:cNvSpPr txBox="1"/>
            <p:nvPr/>
          </p:nvSpPr>
          <p:spPr>
            <a:xfrm>
              <a:off x="3192840" y="3324763"/>
              <a:ext cx="776925" cy="249335"/>
            </a:xfrm>
            <a:prstGeom prst="rect">
              <a:avLst/>
            </a:prstGeom>
            <a:noFill/>
          </p:spPr>
          <p:txBody>
            <a:bodyPr wrap="square" lIns="0" tIns="0" rIns="0" bIns="0">
              <a:spAutoFit/>
            </a:bodyPr>
            <a:lstStyle/>
            <a:p>
              <a:pPr algn="ctr"/>
              <a:r>
                <a:rPr kumimoji="0" lang="en-GB" sz="2500" b="1" u="none" strike="noStrike" kern="1200" cap="none" spc="0" normalizeH="0" baseline="0" noProof="0">
                  <a:ln>
                    <a:noFill/>
                  </a:ln>
                  <a:effectLst/>
                  <a:uLnTx/>
                  <a:uFillTx/>
                  <a:latin typeface="DM Sans" pitchFamily="2" charset="77"/>
                  <a:ea typeface="+mn-ea"/>
                  <a:cs typeface="+mn-cs"/>
                </a:rPr>
                <a:t>60%</a:t>
              </a:r>
              <a:endParaRPr lang="en-US" sz="2500" b="1"/>
            </a:p>
          </p:txBody>
        </p:sp>
      </p:grpSp>
      <p:grpSp>
        <p:nvGrpSpPr>
          <p:cNvPr id="4" name="Group 3">
            <a:extLst>
              <a:ext uri="{FF2B5EF4-FFF2-40B4-BE49-F238E27FC236}">
                <a16:creationId xmlns:a16="http://schemas.microsoft.com/office/drawing/2014/main" id="{2AEBBD0C-308D-C563-A9E4-7BCFA0ADAAF3}"/>
              </a:ext>
            </a:extLst>
          </p:cNvPr>
          <p:cNvGrpSpPr/>
          <p:nvPr/>
        </p:nvGrpSpPr>
        <p:grpSpPr>
          <a:xfrm>
            <a:off x="11052686" y="244448"/>
            <a:ext cx="836913" cy="303213"/>
            <a:chOff x="6792289" y="584837"/>
            <a:chExt cx="836913" cy="303213"/>
          </a:xfrm>
        </p:grpSpPr>
        <p:grpSp>
          <p:nvGrpSpPr>
            <p:cNvPr id="6" name="Group 5">
              <a:extLst>
                <a:ext uri="{FF2B5EF4-FFF2-40B4-BE49-F238E27FC236}">
                  <a16:creationId xmlns:a16="http://schemas.microsoft.com/office/drawing/2014/main" id="{563DC882-2EEF-B6A5-DCED-1276F18E6FA6}"/>
                </a:ext>
              </a:extLst>
            </p:cNvPr>
            <p:cNvGrpSpPr/>
            <p:nvPr/>
          </p:nvGrpSpPr>
          <p:grpSpPr>
            <a:xfrm>
              <a:off x="6792289" y="584837"/>
              <a:ext cx="836913" cy="303213"/>
              <a:chOff x="6792289" y="584837"/>
              <a:chExt cx="836913" cy="303213"/>
            </a:xfrm>
          </p:grpSpPr>
          <p:sp>
            <p:nvSpPr>
              <p:cNvPr id="11" name="Freeform 10">
                <a:extLst>
                  <a:ext uri="{FF2B5EF4-FFF2-40B4-BE49-F238E27FC236}">
                    <a16:creationId xmlns:a16="http://schemas.microsoft.com/office/drawing/2014/main" id="{1E3B797D-849D-84C3-DA4E-75C47987FE4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6986A707-3CED-20CC-E98B-3EEC1E7D46E7}"/>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7" name="Group 6">
              <a:extLst>
                <a:ext uri="{FF2B5EF4-FFF2-40B4-BE49-F238E27FC236}">
                  <a16:creationId xmlns:a16="http://schemas.microsoft.com/office/drawing/2014/main" id="{270F7AFC-7765-C5D2-30BF-89F20642E6B3}"/>
                </a:ext>
              </a:extLst>
            </p:cNvPr>
            <p:cNvGrpSpPr/>
            <p:nvPr/>
          </p:nvGrpSpPr>
          <p:grpSpPr>
            <a:xfrm>
              <a:off x="6866467" y="597144"/>
              <a:ext cx="611599" cy="282401"/>
              <a:chOff x="6866467" y="597144"/>
              <a:chExt cx="611599" cy="282401"/>
            </a:xfrm>
          </p:grpSpPr>
          <p:sp>
            <p:nvSpPr>
              <p:cNvPr id="8" name="Rectangle 7">
                <a:extLst>
                  <a:ext uri="{FF2B5EF4-FFF2-40B4-BE49-F238E27FC236}">
                    <a16:creationId xmlns:a16="http://schemas.microsoft.com/office/drawing/2014/main" id="{2E0D6E1E-D159-4FF4-4856-C2EFC4D5588A}"/>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0" name="Rectangle 9">
                <a:extLst>
                  <a:ext uri="{FF2B5EF4-FFF2-40B4-BE49-F238E27FC236}">
                    <a16:creationId xmlns:a16="http://schemas.microsoft.com/office/drawing/2014/main" id="{F48722B5-BA49-ED99-31DD-D2E484D8AD45}"/>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grpSp>
        <p:nvGrpSpPr>
          <p:cNvPr id="3" name="Group 2">
            <a:extLst>
              <a:ext uri="{FF2B5EF4-FFF2-40B4-BE49-F238E27FC236}">
                <a16:creationId xmlns:a16="http://schemas.microsoft.com/office/drawing/2014/main" id="{4DBCB216-5280-0FBD-A523-19181AC04C5C}"/>
              </a:ext>
            </a:extLst>
          </p:cNvPr>
          <p:cNvGrpSpPr/>
          <p:nvPr/>
        </p:nvGrpSpPr>
        <p:grpSpPr>
          <a:xfrm>
            <a:off x="243096" y="5457282"/>
            <a:ext cx="1143473" cy="394070"/>
            <a:chOff x="2115429" y="1534606"/>
            <a:chExt cx="1143473" cy="394070"/>
          </a:xfrm>
        </p:grpSpPr>
        <p:grpSp>
          <p:nvGrpSpPr>
            <p:cNvPr id="13" name="Group 12">
              <a:extLst>
                <a:ext uri="{FF2B5EF4-FFF2-40B4-BE49-F238E27FC236}">
                  <a16:creationId xmlns:a16="http://schemas.microsoft.com/office/drawing/2014/main" id="{2720B506-B2C9-C247-D8E0-913D8BACB895}"/>
                </a:ext>
              </a:extLst>
            </p:cNvPr>
            <p:cNvGrpSpPr/>
            <p:nvPr/>
          </p:nvGrpSpPr>
          <p:grpSpPr>
            <a:xfrm>
              <a:off x="2115429" y="1534606"/>
              <a:ext cx="394071" cy="394070"/>
              <a:chOff x="2115429" y="1534606"/>
              <a:chExt cx="394071" cy="394070"/>
            </a:xfrm>
          </p:grpSpPr>
          <p:sp>
            <p:nvSpPr>
              <p:cNvPr id="15" name="Oval 14">
                <a:extLst>
                  <a:ext uri="{FF2B5EF4-FFF2-40B4-BE49-F238E27FC236}">
                    <a16:creationId xmlns:a16="http://schemas.microsoft.com/office/drawing/2014/main" id="{A5BCD56A-FE38-9C69-DE96-C1C4C4417D5F}"/>
                  </a:ext>
                </a:extLst>
              </p:cNvPr>
              <p:cNvSpPr/>
              <p:nvPr/>
            </p:nvSpPr>
            <p:spPr>
              <a:xfrm>
                <a:off x="21154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6A11B4C1-559C-1BEA-E807-15BCD5886C34}"/>
                  </a:ext>
                </a:extLst>
              </p:cNvPr>
              <p:cNvSpPr txBox="1"/>
              <p:nvPr/>
            </p:nvSpPr>
            <p:spPr>
              <a:xfrm>
                <a:off x="2115429"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2</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14" name="TextBox 13">
              <a:extLst>
                <a:ext uri="{FF2B5EF4-FFF2-40B4-BE49-F238E27FC236}">
                  <a16:creationId xmlns:a16="http://schemas.microsoft.com/office/drawing/2014/main" id="{E7187E11-47A7-E6C9-CAE4-6F105153048A}"/>
                </a:ext>
              </a:extLst>
            </p:cNvPr>
            <p:cNvSpPr txBox="1"/>
            <p:nvPr/>
          </p:nvSpPr>
          <p:spPr>
            <a:xfrm>
              <a:off x="2510825" y="1594745"/>
              <a:ext cx="74807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endPar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endParaRPr>
            </a:p>
          </p:txBody>
        </p:sp>
      </p:grpSp>
    </p:spTree>
    <p:extLst>
      <p:ext uri="{BB962C8B-B14F-4D97-AF65-F5344CB8AC3E}">
        <p14:creationId xmlns:p14="http://schemas.microsoft.com/office/powerpoint/2010/main" val="33228904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6F06E692-660A-E5C6-DED1-59A0C12FFAF9}"/>
              </a:ext>
            </a:extLst>
          </p:cNvPr>
          <p:cNvGrpSpPr/>
          <p:nvPr/>
        </p:nvGrpSpPr>
        <p:grpSpPr>
          <a:xfrm>
            <a:off x="-221061" y="4781781"/>
            <a:ext cx="7919438" cy="1458498"/>
            <a:chOff x="1219637" y="4679596"/>
            <a:chExt cx="7919438" cy="1458498"/>
          </a:xfrm>
        </p:grpSpPr>
        <p:sp>
          <p:nvSpPr>
            <p:cNvPr id="19" name="Text Placeholder 2">
              <a:extLst>
                <a:ext uri="{FF2B5EF4-FFF2-40B4-BE49-F238E27FC236}">
                  <a16:creationId xmlns:a16="http://schemas.microsoft.com/office/drawing/2014/main" id="{9272B690-701C-304F-8410-EE56F0956660}"/>
                </a:ext>
              </a:extLst>
            </p:cNvPr>
            <p:cNvSpPr txBox="1">
              <a:spLocks/>
            </p:cNvSpPr>
            <p:nvPr/>
          </p:nvSpPr>
          <p:spPr>
            <a:xfrm>
              <a:off x="2434044" y="4986440"/>
              <a:ext cx="6705031" cy="844810"/>
            </a:xfrm>
            <a:prstGeom prst="rect">
              <a:avLst/>
            </a:prstGeom>
            <a:solidFill>
              <a:srgbClr val="4D3C35"/>
            </a:solidFill>
            <a:ln w="25400">
              <a:noFill/>
            </a:ln>
          </p:spPr>
          <p:txBody>
            <a:bodyPr vert="horz" wrap="square" lIns="540000" tIns="144000" rIns="0" bIns="14400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of </a:t>
              </a:r>
              <a:r>
                <a:rPr kumimoji="0" lang="en-GB" sz="1800" i="1" u="none" strike="noStrike" kern="1200" cap="none" spc="0" normalizeH="0" baseline="0" noProof="0">
                  <a:ln>
                    <a:noFill/>
                  </a:ln>
                  <a:solidFill>
                    <a:srgbClr val="FFFFFF"/>
                  </a:solidFill>
                  <a:effectLst/>
                  <a:uLnTx/>
                  <a:uFillTx/>
                  <a:latin typeface="DM Sans" pitchFamily="2" charset="77"/>
                  <a:ea typeface="+mn-ea"/>
                  <a:cs typeface="+mn-cs"/>
                </a:rPr>
                <a:t>in vivo </a:t>
              </a: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study participants felt the formula with </a:t>
              </a:r>
              <a:br>
                <a:rPr kumimoji="0" lang="en-GB" sz="1800" u="none" strike="noStrike" kern="1200" cap="none" spc="0" normalizeH="0" baseline="0" noProof="0">
                  <a:ln>
                    <a:noFill/>
                  </a:ln>
                  <a:solidFill>
                    <a:srgbClr val="FFFFFF"/>
                  </a:solidFill>
                  <a:effectLst/>
                  <a:uLnTx/>
                  <a:uFillTx/>
                  <a:latin typeface="DM Sans" pitchFamily="2" charset="77"/>
                  <a:ea typeface="+mn-ea"/>
                  <a:cs typeface="+mn-cs"/>
                </a:rPr>
              </a:b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SYN®-COLL CB visibly improved the firmness of their skin </a:t>
              </a:r>
            </a:p>
          </p:txBody>
        </p:sp>
        <p:grpSp>
          <p:nvGrpSpPr>
            <p:cNvPr id="43" name="Group 42">
              <a:extLst>
                <a:ext uri="{FF2B5EF4-FFF2-40B4-BE49-F238E27FC236}">
                  <a16:creationId xmlns:a16="http://schemas.microsoft.com/office/drawing/2014/main" id="{4D783FE8-D6C8-17F8-AB55-22AA905F09FE}"/>
                </a:ext>
              </a:extLst>
            </p:cNvPr>
            <p:cNvGrpSpPr/>
            <p:nvPr/>
          </p:nvGrpSpPr>
          <p:grpSpPr>
            <a:xfrm>
              <a:off x="1219637" y="4679596"/>
              <a:ext cx="2187747" cy="1458498"/>
              <a:chOff x="1219637" y="4679596"/>
              <a:chExt cx="2187747" cy="1458498"/>
            </a:xfrm>
          </p:grpSpPr>
          <p:grpSp>
            <p:nvGrpSpPr>
              <p:cNvPr id="41" name="Group 40">
                <a:extLst>
                  <a:ext uri="{FF2B5EF4-FFF2-40B4-BE49-F238E27FC236}">
                    <a16:creationId xmlns:a16="http://schemas.microsoft.com/office/drawing/2014/main" id="{595F01A5-D2D2-C345-B9F7-9E53C5452B62}"/>
                  </a:ext>
                </a:extLst>
              </p:cNvPr>
              <p:cNvGrpSpPr/>
              <p:nvPr/>
            </p:nvGrpSpPr>
            <p:grpSpPr>
              <a:xfrm>
                <a:off x="1219637" y="4679596"/>
                <a:ext cx="2187747" cy="1458498"/>
                <a:chOff x="8328403" y="2285360"/>
                <a:chExt cx="1782000" cy="1188000"/>
              </a:xfrm>
            </p:grpSpPr>
            <p:grpSp>
              <p:nvGrpSpPr>
                <p:cNvPr id="37" name="Group 36">
                  <a:extLst>
                    <a:ext uri="{FF2B5EF4-FFF2-40B4-BE49-F238E27FC236}">
                      <a16:creationId xmlns:a16="http://schemas.microsoft.com/office/drawing/2014/main" id="{36D2D939-705B-7CEE-7A2F-395AA028F793}"/>
                    </a:ext>
                  </a:extLst>
                </p:cNvPr>
                <p:cNvGrpSpPr/>
                <p:nvPr/>
              </p:nvGrpSpPr>
              <p:grpSpPr>
                <a:xfrm>
                  <a:off x="8328403" y="2285360"/>
                  <a:ext cx="1782000" cy="1188000"/>
                  <a:chOff x="8328403" y="2842965"/>
                  <a:chExt cx="1782000" cy="1188000"/>
                </a:xfrm>
              </p:grpSpPr>
              <p:graphicFrame>
                <p:nvGraphicFramePr>
                  <p:cNvPr id="38" name="Chart 37">
                    <a:extLst>
                      <a:ext uri="{FF2B5EF4-FFF2-40B4-BE49-F238E27FC236}">
                        <a16:creationId xmlns:a16="http://schemas.microsoft.com/office/drawing/2014/main" id="{D0E3FDD0-9469-F16F-B8B9-A67ACBB14863}"/>
                      </a:ext>
                    </a:extLst>
                  </p:cNvPr>
                  <p:cNvGraphicFramePr/>
                  <p:nvPr>
                    <p:extLst>
                      <p:ext uri="{D42A27DB-BD31-4B8C-83A1-F6EECF244321}">
                        <p14:modId xmlns:p14="http://schemas.microsoft.com/office/powerpoint/2010/main" val="4216481288"/>
                      </p:ext>
                    </p:extLst>
                  </p:nvPr>
                </p:nvGraphicFramePr>
                <p:xfrm>
                  <a:off x="8328403" y="2842965"/>
                  <a:ext cx="1782000" cy="1188000"/>
                </p:xfrm>
                <a:graphic>
                  <a:graphicData uri="http://schemas.openxmlformats.org/drawingml/2006/chart">
                    <c:chart xmlns:c="http://schemas.openxmlformats.org/drawingml/2006/chart" xmlns:r="http://schemas.openxmlformats.org/officeDocument/2006/relationships" r:id="rId2"/>
                  </a:graphicData>
                </a:graphic>
              </p:graphicFrame>
              <p:sp>
                <p:nvSpPr>
                  <p:cNvPr id="39" name="Oval 38">
                    <a:extLst>
                      <a:ext uri="{FF2B5EF4-FFF2-40B4-BE49-F238E27FC236}">
                        <a16:creationId xmlns:a16="http://schemas.microsoft.com/office/drawing/2014/main" id="{E12457C0-AAE8-2019-03B7-61C946E94CB7}"/>
                      </a:ext>
                    </a:extLst>
                  </p:cNvPr>
                  <p:cNvSpPr/>
                  <p:nvPr/>
                </p:nvSpPr>
                <p:spPr>
                  <a:xfrm>
                    <a:off x="8895403" y="3112965"/>
                    <a:ext cx="648000" cy="64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TextBox 39">
                  <a:extLst>
                    <a:ext uri="{FF2B5EF4-FFF2-40B4-BE49-F238E27FC236}">
                      <a16:creationId xmlns:a16="http://schemas.microsoft.com/office/drawing/2014/main" id="{52A0EF58-9A97-EC07-39C4-8DA483843B0D}"/>
                    </a:ext>
                  </a:extLst>
                </p:cNvPr>
                <p:cNvSpPr txBox="1"/>
                <p:nvPr/>
              </p:nvSpPr>
              <p:spPr>
                <a:xfrm>
                  <a:off x="8830941" y="2740860"/>
                  <a:ext cx="776925" cy="313369"/>
                </a:xfrm>
                <a:prstGeom prst="rect">
                  <a:avLst/>
                </a:prstGeom>
                <a:noFill/>
              </p:spPr>
              <p:txBody>
                <a:bodyPr wrap="square" lIns="0" tIns="0" rIns="0" bIns="0">
                  <a:spAutoFit/>
                </a:bodyPr>
                <a:lstStyle/>
                <a:p>
                  <a:pPr algn="ctr"/>
                  <a:r>
                    <a:rPr lang="en-GB" sz="2500" b="1">
                      <a:latin typeface="DM Sans" pitchFamily="2" charset="77"/>
                    </a:rPr>
                    <a:t>77</a:t>
                  </a:r>
                  <a:r>
                    <a:rPr kumimoji="0" lang="en-GB" sz="2500" b="1" u="none" strike="noStrike" kern="1200" cap="none" spc="0" normalizeH="0" baseline="0" noProof="0">
                      <a:ln>
                        <a:noFill/>
                      </a:ln>
                      <a:effectLst/>
                      <a:uLnTx/>
                      <a:uFillTx/>
                      <a:latin typeface="DM Sans" pitchFamily="2" charset="77"/>
                      <a:ea typeface="+mn-ea"/>
                      <a:cs typeface="+mn-cs"/>
                    </a:rPr>
                    <a:t>%</a:t>
                  </a:r>
                  <a:endParaRPr lang="en-US" sz="2500" b="1"/>
                </a:p>
              </p:txBody>
            </p:sp>
          </p:grpSp>
          <p:sp>
            <p:nvSpPr>
              <p:cNvPr id="42" name="Oval 41">
                <a:extLst>
                  <a:ext uri="{FF2B5EF4-FFF2-40B4-BE49-F238E27FC236}">
                    <a16:creationId xmlns:a16="http://schemas.microsoft.com/office/drawing/2014/main" id="{60D13232-3F6F-91E8-FED9-13CFE83820BA}"/>
                  </a:ext>
                </a:extLst>
              </p:cNvPr>
              <p:cNvSpPr/>
              <p:nvPr/>
            </p:nvSpPr>
            <p:spPr>
              <a:xfrm>
                <a:off x="1730414" y="4825749"/>
                <a:ext cx="1166191" cy="1166191"/>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2" name="Group 31">
            <a:extLst>
              <a:ext uri="{FF2B5EF4-FFF2-40B4-BE49-F238E27FC236}">
                <a16:creationId xmlns:a16="http://schemas.microsoft.com/office/drawing/2014/main" id="{68F37BF9-CAD9-E785-1F70-A6B1366A4B06}"/>
              </a:ext>
            </a:extLst>
          </p:cNvPr>
          <p:cNvGrpSpPr/>
          <p:nvPr/>
        </p:nvGrpSpPr>
        <p:grpSpPr>
          <a:xfrm>
            <a:off x="7871085" y="5313995"/>
            <a:ext cx="3532514" cy="394070"/>
            <a:chOff x="5701929" y="1534606"/>
            <a:chExt cx="3532514" cy="394070"/>
          </a:xfrm>
        </p:grpSpPr>
        <p:grpSp>
          <p:nvGrpSpPr>
            <p:cNvPr id="33" name="Group 32">
              <a:extLst>
                <a:ext uri="{FF2B5EF4-FFF2-40B4-BE49-F238E27FC236}">
                  <a16:creationId xmlns:a16="http://schemas.microsoft.com/office/drawing/2014/main" id="{FD9DC71C-1C0C-6668-A74E-53A5633241C3}"/>
                </a:ext>
              </a:extLst>
            </p:cNvPr>
            <p:cNvGrpSpPr/>
            <p:nvPr/>
          </p:nvGrpSpPr>
          <p:grpSpPr>
            <a:xfrm>
              <a:off x="5701929" y="1534606"/>
              <a:ext cx="394071" cy="394070"/>
              <a:chOff x="5701929" y="1534606"/>
              <a:chExt cx="394071" cy="394070"/>
            </a:xfrm>
          </p:grpSpPr>
          <p:sp>
            <p:nvSpPr>
              <p:cNvPr id="35" name="Oval 34">
                <a:extLst>
                  <a:ext uri="{FF2B5EF4-FFF2-40B4-BE49-F238E27FC236}">
                    <a16:creationId xmlns:a16="http://schemas.microsoft.com/office/drawing/2014/main" id="{B15BBD08-A88B-31BB-F304-AE3653B14D86}"/>
                  </a:ext>
                </a:extLst>
              </p:cNvPr>
              <p:cNvSpPr/>
              <p:nvPr/>
            </p:nvSpPr>
            <p:spPr>
              <a:xfrm>
                <a:off x="57019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D3C35"/>
                  </a:solidFill>
                </a:endParaRPr>
              </a:p>
            </p:txBody>
          </p:sp>
          <p:sp>
            <p:nvSpPr>
              <p:cNvPr id="36" name="TextBox 35">
                <a:extLst>
                  <a:ext uri="{FF2B5EF4-FFF2-40B4-BE49-F238E27FC236}">
                    <a16:creationId xmlns:a16="http://schemas.microsoft.com/office/drawing/2014/main" id="{9A767799-7A98-3C2A-6431-4BA6E0DF944A}"/>
                  </a:ext>
                </a:extLst>
              </p:cNvPr>
              <p:cNvSpPr txBox="1"/>
              <p:nvPr/>
            </p:nvSpPr>
            <p:spPr>
              <a:xfrm>
                <a:off x="5701929" y="1605853"/>
                <a:ext cx="394071" cy="276999"/>
              </a:xfrm>
              <a:prstGeom prst="rect">
                <a:avLst/>
              </a:prstGeom>
              <a:noFill/>
            </p:spPr>
            <p:txBody>
              <a:bodyPr wrap="square" lIns="0" tIns="0" rIns="0" bIns="0">
                <a:spAutoFit/>
              </a:bodyPr>
              <a:lstStyle/>
              <a:p>
                <a:pPr algn="ctr"/>
                <a:r>
                  <a:rPr lang="en-GB" b="1">
                    <a:solidFill>
                      <a:srgbClr val="4D3C35"/>
                    </a:solidFill>
                    <a:latin typeface="DM Sans" pitchFamily="2" charset="77"/>
                  </a:rPr>
                  <a:t>4</a:t>
                </a:r>
                <a:endParaRPr lang="en-US" b="1">
                  <a:solidFill>
                    <a:srgbClr val="4D3C35"/>
                  </a:solidFill>
                </a:endParaRPr>
              </a:p>
            </p:txBody>
          </p:sp>
        </p:grpSp>
        <p:sp>
          <p:nvSpPr>
            <p:cNvPr id="34" name="TextBox 33">
              <a:extLst>
                <a:ext uri="{FF2B5EF4-FFF2-40B4-BE49-F238E27FC236}">
                  <a16:creationId xmlns:a16="http://schemas.microsoft.com/office/drawing/2014/main" id="{419E0B28-2BFB-92DE-9BE3-D2E1F26074A4}"/>
                </a:ext>
              </a:extLst>
            </p:cNvPr>
            <p:cNvSpPr txBox="1"/>
            <p:nvPr/>
          </p:nvSpPr>
          <p:spPr>
            <a:xfrm>
              <a:off x="6096001" y="1594745"/>
              <a:ext cx="3138442"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u="none" strike="noStrike" kern="1200" cap="none" spc="0" normalizeH="0" baseline="0" noProof="0">
                  <a:ln>
                    <a:noFill/>
                  </a:ln>
                  <a:solidFill>
                    <a:srgbClr val="4D3C35"/>
                  </a:solidFill>
                  <a:effectLst/>
                  <a:uLnTx/>
                  <a:uFillTx/>
                  <a:latin typeface="DM Sans" pitchFamily="2" charset="77"/>
                  <a:ea typeface="+mn-ea"/>
                  <a:cs typeface="+mn-cs"/>
                </a:rPr>
                <a:t>Volunteer self-assessment</a:t>
              </a:r>
            </a:p>
          </p:txBody>
        </p:sp>
      </p:grpSp>
      <p:grpSp>
        <p:nvGrpSpPr>
          <p:cNvPr id="27" name="Group 26">
            <a:extLst>
              <a:ext uri="{FF2B5EF4-FFF2-40B4-BE49-F238E27FC236}">
                <a16:creationId xmlns:a16="http://schemas.microsoft.com/office/drawing/2014/main" id="{B3128B94-FBBD-045B-07BE-5DACFBBFBC5A}"/>
              </a:ext>
            </a:extLst>
          </p:cNvPr>
          <p:cNvGrpSpPr/>
          <p:nvPr/>
        </p:nvGrpSpPr>
        <p:grpSpPr>
          <a:xfrm>
            <a:off x="467568" y="3272036"/>
            <a:ext cx="1820149" cy="394070"/>
            <a:chOff x="3386087" y="1534606"/>
            <a:chExt cx="1820149" cy="394070"/>
          </a:xfrm>
        </p:grpSpPr>
        <p:grpSp>
          <p:nvGrpSpPr>
            <p:cNvPr id="28" name="Group 27">
              <a:extLst>
                <a:ext uri="{FF2B5EF4-FFF2-40B4-BE49-F238E27FC236}">
                  <a16:creationId xmlns:a16="http://schemas.microsoft.com/office/drawing/2014/main" id="{90864914-F4F8-ED5A-48BB-E06DC2B7E2C5}"/>
                </a:ext>
              </a:extLst>
            </p:cNvPr>
            <p:cNvGrpSpPr/>
            <p:nvPr/>
          </p:nvGrpSpPr>
          <p:grpSpPr>
            <a:xfrm>
              <a:off x="3386087" y="1534606"/>
              <a:ext cx="394071" cy="394070"/>
              <a:chOff x="3386087" y="1534606"/>
              <a:chExt cx="394071" cy="394070"/>
            </a:xfrm>
          </p:grpSpPr>
          <p:sp>
            <p:nvSpPr>
              <p:cNvPr id="30" name="Oval 29">
                <a:extLst>
                  <a:ext uri="{FF2B5EF4-FFF2-40B4-BE49-F238E27FC236}">
                    <a16:creationId xmlns:a16="http://schemas.microsoft.com/office/drawing/2014/main" id="{45A980B5-F58B-49BA-31FA-626E22CFF118}"/>
                  </a:ext>
                </a:extLst>
              </p:cNvPr>
              <p:cNvSpPr/>
              <p:nvPr/>
            </p:nvSpPr>
            <p:spPr>
              <a:xfrm>
                <a:off x="3386088"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D3C35"/>
                  </a:solidFill>
                </a:endParaRPr>
              </a:p>
            </p:txBody>
          </p:sp>
          <p:sp>
            <p:nvSpPr>
              <p:cNvPr id="31" name="TextBox 30">
                <a:extLst>
                  <a:ext uri="{FF2B5EF4-FFF2-40B4-BE49-F238E27FC236}">
                    <a16:creationId xmlns:a16="http://schemas.microsoft.com/office/drawing/2014/main" id="{5E432071-3599-6EC5-67D0-8B871CFD6A1C}"/>
                  </a:ext>
                </a:extLst>
              </p:cNvPr>
              <p:cNvSpPr txBox="1"/>
              <p:nvPr/>
            </p:nvSpPr>
            <p:spPr>
              <a:xfrm>
                <a:off x="3386087" y="1605853"/>
                <a:ext cx="394071" cy="276999"/>
              </a:xfrm>
              <a:prstGeom prst="rect">
                <a:avLst/>
              </a:prstGeom>
              <a:noFill/>
            </p:spPr>
            <p:txBody>
              <a:bodyPr wrap="square" lIns="0" tIns="0" rIns="0" bIns="0">
                <a:spAutoFit/>
              </a:bodyPr>
              <a:lstStyle/>
              <a:p>
                <a:pPr algn="ctr"/>
                <a:r>
                  <a:rPr lang="en-GB" b="1" dirty="0">
                    <a:solidFill>
                      <a:srgbClr val="4D3C35"/>
                    </a:solidFill>
                    <a:latin typeface="DM Sans" pitchFamily="2" charset="77"/>
                  </a:rPr>
                  <a:t>3</a:t>
                </a:r>
                <a:endParaRPr lang="en-US" b="1" dirty="0">
                  <a:solidFill>
                    <a:srgbClr val="4D3C35"/>
                  </a:solidFill>
                </a:endParaRPr>
              </a:p>
            </p:txBody>
          </p:sp>
        </p:grpSp>
        <p:sp>
          <p:nvSpPr>
            <p:cNvPr id="29" name="TextBox 28">
              <a:extLst>
                <a:ext uri="{FF2B5EF4-FFF2-40B4-BE49-F238E27FC236}">
                  <a16:creationId xmlns:a16="http://schemas.microsoft.com/office/drawing/2014/main" id="{437F77FE-13D3-4013-EBA8-969D01A4FF2B}"/>
                </a:ext>
              </a:extLst>
            </p:cNvPr>
            <p:cNvSpPr txBox="1"/>
            <p:nvPr/>
          </p:nvSpPr>
          <p:spPr>
            <a:xfrm>
              <a:off x="3780869" y="1594745"/>
              <a:ext cx="142536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u="none" strike="noStrike" kern="1200" cap="none" spc="0" normalizeH="0" baseline="0" noProof="0" err="1">
                  <a:ln>
                    <a:noFill/>
                  </a:ln>
                  <a:solidFill>
                    <a:srgbClr val="4D3C35"/>
                  </a:solidFill>
                  <a:effectLst/>
                  <a:uLnTx/>
                  <a:uFillTx/>
                  <a:latin typeface="DM Sans" pitchFamily="2" charset="77"/>
                  <a:ea typeface="+mn-ea"/>
                  <a:cs typeface="+mn-cs"/>
                </a:rPr>
                <a:t>Cutometry</a:t>
              </a:r>
              <a:endParaRPr kumimoji="0" lang="en-GB" sz="1800" b="1" u="none" strike="noStrike" kern="1200" cap="none" spc="0" normalizeH="0" baseline="0" noProof="0">
                <a:ln>
                  <a:noFill/>
                </a:ln>
                <a:solidFill>
                  <a:srgbClr val="4D3C35"/>
                </a:solidFill>
                <a:effectLst/>
                <a:uLnTx/>
                <a:uFillTx/>
                <a:latin typeface="DM Sans" pitchFamily="2" charset="77"/>
                <a:ea typeface="+mn-ea"/>
                <a:cs typeface="+mn-cs"/>
              </a:endParaRPr>
            </a:p>
          </p:txBody>
        </p:sp>
      </p:grpSp>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p:txBody>
          <a:bodyPr/>
          <a:lstStyle/>
          <a:p>
            <a:r>
              <a:rPr lang="en-US"/>
              <a:t>SYN®-COLL CB </a:t>
            </a:r>
            <a:r>
              <a:rPr lang="en-GB"/>
              <a:t>visibly improves facial contours </a:t>
            </a:r>
          </a:p>
        </p:txBody>
      </p:sp>
      <p:pic>
        <p:nvPicPr>
          <p:cNvPr id="12" name="Picture 2">
            <a:extLst>
              <a:ext uri="{FF2B5EF4-FFF2-40B4-BE49-F238E27FC236}">
                <a16:creationId xmlns:a16="http://schemas.microsoft.com/office/drawing/2014/main" id="{5544CD7E-6B40-8D46-8F39-F2018496330D}"/>
              </a:ext>
            </a:extLst>
          </p:cNvPr>
          <p:cNvPicPr>
            <a:picLocks noChangeAspect="1" noChangeArrowheads="1"/>
          </p:cNvPicPr>
          <p:nvPr/>
        </p:nvPicPr>
        <p:blipFill>
          <a:blip>
            <a:extLst>
              <a:ext uri="{96DAC541-7B7A-43D3-8B79-37D633B846F1}">
                <asvg:svgBlip xmlns:asvg="http://schemas.microsoft.com/office/drawing/2016/SVG/main" r:embed="rId3"/>
              </a:ext>
            </a:extLst>
          </a:blip>
          <a:srcRect/>
          <a:stretch/>
        </p:blipFill>
        <p:spPr bwMode="auto">
          <a:xfrm>
            <a:off x="2688353" y="1558736"/>
            <a:ext cx="6300188" cy="311748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9D8FBD7-CBEA-E843-B2B8-8F23D5F81E82}"/>
              </a:ext>
            </a:extLst>
          </p:cNvPr>
          <p:cNvSpPr txBox="1"/>
          <p:nvPr/>
        </p:nvSpPr>
        <p:spPr>
          <a:xfrm>
            <a:off x="1608846" y="1519698"/>
            <a:ext cx="1585793" cy="132343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u="none" strike="noStrike" kern="1200" cap="none" spc="0" normalizeH="0" baseline="0" noProof="0">
                <a:ln>
                  <a:noFill/>
                </a:ln>
                <a:solidFill>
                  <a:srgbClr val="4D3C35"/>
                </a:solidFill>
                <a:effectLst/>
                <a:uLnTx/>
                <a:uFillTx/>
                <a:latin typeface="DM Sans" pitchFamily="2" charset="77"/>
                <a:ea typeface="+mn-ea"/>
                <a:cs typeface="+mn-cs"/>
              </a:rPr>
              <a:t>+7%</a:t>
            </a:r>
            <a:r>
              <a:rPr kumimoji="0" lang="en-US" sz="3200" b="1" u="none" strike="noStrike" kern="1200" cap="none" spc="0" normalizeH="0" baseline="0" noProof="0">
                <a:ln>
                  <a:noFill/>
                </a:ln>
                <a:solidFill>
                  <a:srgbClr val="307297"/>
                </a:solidFill>
                <a:effectLst/>
                <a:uLnTx/>
                <a:uFillTx/>
                <a:latin typeface="DM Sans" pitchFamily="2" charset="77"/>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effectLst/>
                <a:uLnTx/>
                <a:uFillTx/>
                <a:latin typeface="DM Sans" pitchFamily="2" charset="77"/>
                <a:ea typeface="+mn-ea"/>
                <a:cs typeface="+mn-cs"/>
              </a:rPr>
              <a:t>Skin firmness improvement in just 4 weeks</a:t>
            </a:r>
          </a:p>
        </p:txBody>
      </p:sp>
      <p:sp>
        <p:nvSpPr>
          <p:cNvPr id="3" name="Slide Number Placeholder 5">
            <a:extLst>
              <a:ext uri="{FF2B5EF4-FFF2-40B4-BE49-F238E27FC236}">
                <a16:creationId xmlns:a16="http://schemas.microsoft.com/office/drawing/2014/main" id="{C29F26E5-237B-E53E-8E67-E9D426CAB206}"/>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45</a:t>
            </a:fld>
            <a:endParaRPr lang="en-GB">
              <a:latin typeface="DM Sans" pitchFamily="2" charset="77"/>
            </a:endParaRPr>
          </a:p>
        </p:txBody>
      </p:sp>
      <p:grpSp>
        <p:nvGrpSpPr>
          <p:cNvPr id="2" name="Group 1">
            <a:extLst>
              <a:ext uri="{FF2B5EF4-FFF2-40B4-BE49-F238E27FC236}">
                <a16:creationId xmlns:a16="http://schemas.microsoft.com/office/drawing/2014/main" id="{911060FD-6881-7CDC-7DD8-E7D8F2B1527E}"/>
              </a:ext>
            </a:extLst>
          </p:cNvPr>
          <p:cNvGrpSpPr/>
          <p:nvPr/>
        </p:nvGrpSpPr>
        <p:grpSpPr>
          <a:xfrm>
            <a:off x="11052686" y="244448"/>
            <a:ext cx="836913" cy="303213"/>
            <a:chOff x="6792289" y="584837"/>
            <a:chExt cx="836913" cy="303213"/>
          </a:xfrm>
        </p:grpSpPr>
        <p:grpSp>
          <p:nvGrpSpPr>
            <p:cNvPr id="4" name="Group 3">
              <a:extLst>
                <a:ext uri="{FF2B5EF4-FFF2-40B4-BE49-F238E27FC236}">
                  <a16:creationId xmlns:a16="http://schemas.microsoft.com/office/drawing/2014/main" id="{0529CA2E-0F16-F93E-39DC-83396EBCE648}"/>
                </a:ext>
              </a:extLst>
            </p:cNvPr>
            <p:cNvGrpSpPr/>
            <p:nvPr/>
          </p:nvGrpSpPr>
          <p:grpSpPr>
            <a:xfrm>
              <a:off x="6792289" y="584837"/>
              <a:ext cx="836913" cy="303213"/>
              <a:chOff x="6792289" y="584837"/>
              <a:chExt cx="836913" cy="303213"/>
            </a:xfrm>
          </p:grpSpPr>
          <p:sp>
            <p:nvSpPr>
              <p:cNvPr id="9" name="Freeform 8">
                <a:extLst>
                  <a:ext uri="{FF2B5EF4-FFF2-40B4-BE49-F238E27FC236}">
                    <a16:creationId xmlns:a16="http://schemas.microsoft.com/office/drawing/2014/main" id="{3BF7A768-5F77-1C50-6A8E-6AE707E73C6F}"/>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64946B0B-D523-F14B-B1C0-DCCAAB731A41}"/>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 name="Group 5">
              <a:extLst>
                <a:ext uri="{FF2B5EF4-FFF2-40B4-BE49-F238E27FC236}">
                  <a16:creationId xmlns:a16="http://schemas.microsoft.com/office/drawing/2014/main" id="{7A998DE5-0102-B58B-3F3A-42970D076D10}"/>
                </a:ext>
              </a:extLst>
            </p:cNvPr>
            <p:cNvGrpSpPr/>
            <p:nvPr/>
          </p:nvGrpSpPr>
          <p:grpSpPr>
            <a:xfrm>
              <a:off x="6866467" y="597144"/>
              <a:ext cx="611599" cy="282401"/>
              <a:chOff x="6866467" y="597144"/>
              <a:chExt cx="611599" cy="282401"/>
            </a:xfrm>
          </p:grpSpPr>
          <p:sp>
            <p:nvSpPr>
              <p:cNvPr id="7" name="Rectangle 6">
                <a:extLst>
                  <a:ext uri="{FF2B5EF4-FFF2-40B4-BE49-F238E27FC236}">
                    <a16:creationId xmlns:a16="http://schemas.microsoft.com/office/drawing/2014/main" id="{A4B7EAA7-55EC-5719-7342-18AEBED9F01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8" name="Rectangle 7">
                <a:extLst>
                  <a:ext uri="{FF2B5EF4-FFF2-40B4-BE49-F238E27FC236}">
                    <a16:creationId xmlns:a16="http://schemas.microsoft.com/office/drawing/2014/main" id="{6960100C-AC23-929F-8815-9747FEDA07A7}"/>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11" name="TextBox 10">
            <a:extLst>
              <a:ext uri="{FF2B5EF4-FFF2-40B4-BE49-F238E27FC236}">
                <a16:creationId xmlns:a16="http://schemas.microsoft.com/office/drawing/2014/main" id="{B4421737-27EE-C8D7-B54E-F3075FE0AB8F}"/>
              </a:ext>
            </a:extLst>
          </p:cNvPr>
          <p:cNvSpPr txBox="1"/>
          <p:nvPr/>
        </p:nvSpPr>
        <p:spPr>
          <a:xfrm>
            <a:off x="8793417" y="1558736"/>
            <a:ext cx="1585793" cy="132343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u="none" strike="noStrike" kern="1200" cap="none" spc="0" normalizeH="0" baseline="0" noProof="0">
                <a:ln>
                  <a:noFill/>
                </a:ln>
                <a:solidFill>
                  <a:srgbClr val="4D3C35"/>
                </a:solidFill>
                <a:effectLst/>
                <a:uLnTx/>
                <a:uFillTx/>
                <a:latin typeface="DM Sans" pitchFamily="2" charset="77"/>
                <a:ea typeface="+mn-ea"/>
                <a:cs typeface="+mn-cs"/>
              </a:rPr>
              <a:t>+5%</a:t>
            </a:r>
            <a:r>
              <a:rPr kumimoji="0" lang="en-US" sz="3200" b="1" u="none" strike="noStrike" kern="1200" cap="none" spc="0" normalizeH="0" baseline="0" noProof="0">
                <a:ln>
                  <a:noFill/>
                </a:ln>
                <a:solidFill>
                  <a:srgbClr val="307297"/>
                </a:solidFill>
                <a:effectLst/>
                <a:uLnTx/>
                <a:uFillTx/>
                <a:latin typeface="DM Sans" pitchFamily="2" charset="77"/>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effectLst/>
                <a:uLnTx/>
                <a:uFillTx/>
                <a:latin typeface="DM Sans" pitchFamily="2" charset="77"/>
                <a:ea typeface="+mn-ea"/>
                <a:cs typeface="+mn-cs"/>
              </a:rPr>
              <a:t>Skin elasticity improvement in just 4 weeks</a:t>
            </a:r>
          </a:p>
        </p:txBody>
      </p:sp>
    </p:spTree>
    <p:extLst>
      <p:ext uri="{BB962C8B-B14F-4D97-AF65-F5344CB8AC3E}">
        <p14:creationId xmlns:p14="http://schemas.microsoft.com/office/powerpoint/2010/main" val="34129011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0EFCCA-55FD-F74F-BE64-C27F46C084FA}"/>
              </a:ext>
            </a:extLst>
          </p:cNvPr>
          <p:cNvSpPr>
            <a:spLocks noGrp="1"/>
          </p:cNvSpPr>
          <p:nvPr>
            <p:ph type="body" idx="11"/>
          </p:nvPr>
        </p:nvSpPr>
        <p:spPr>
          <a:xfrm>
            <a:off x="2246704" y="648000"/>
            <a:ext cx="8064500" cy="288767"/>
          </a:xfrm>
        </p:spPr>
        <p:txBody>
          <a:bodyPr/>
          <a:lstStyle/>
          <a:p>
            <a:r>
              <a:rPr lang="en-GB"/>
              <a:t>4-week wrinkle measurement</a:t>
            </a:r>
          </a:p>
        </p:txBody>
      </p:sp>
      <p:sp>
        <p:nvSpPr>
          <p:cNvPr id="32" name="TextBox 31">
            <a:extLst>
              <a:ext uri="{FF2B5EF4-FFF2-40B4-BE49-F238E27FC236}">
                <a16:creationId xmlns:a16="http://schemas.microsoft.com/office/drawing/2014/main" id="{731F76ED-363B-EA4A-8311-F24AA909776C}"/>
              </a:ext>
            </a:extLst>
          </p:cNvPr>
          <p:cNvSpPr txBox="1"/>
          <p:nvPr/>
        </p:nvSpPr>
        <p:spPr>
          <a:xfrm>
            <a:off x="603047" y="4343993"/>
            <a:ext cx="2770500" cy="1867178"/>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600" b="1" u="none" strike="noStrike" kern="1200" cap="none" spc="0" normalizeH="0" baseline="0" noProof="0" dirty="0">
                <a:ln>
                  <a:noFill/>
                </a:ln>
                <a:solidFill>
                  <a:srgbClr val="897974"/>
                </a:solidFill>
                <a:effectLst/>
                <a:uLnTx/>
                <a:uFillTx/>
                <a:latin typeface="DM Sans" pitchFamily="2" charset="77"/>
                <a:ea typeface="+mn-ea"/>
                <a:cs typeface="+mn-cs"/>
              </a:rPr>
              <a:t>31 female </a:t>
            </a:r>
            <a:br>
              <a:rPr kumimoji="0" lang="en-GB" sz="1600" u="none" strike="noStrike" kern="1200" cap="none" spc="0" normalizeH="0" baseline="0" noProof="0" dirty="0">
                <a:ln>
                  <a:noFill/>
                </a:ln>
                <a:solidFill>
                  <a:srgbClr val="7C807E"/>
                </a:solidFill>
                <a:effectLst/>
                <a:uLnTx/>
                <a:uFillTx/>
                <a:latin typeface="DM Sans" pitchFamily="2" charset="77"/>
                <a:ea typeface="+mn-ea"/>
                <a:cs typeface="+mn-cs"/>
              </a:rPr>
            </a:br>
            <a:r>
              <a:rPr kumimoji="0" lang="en-GB" sz="1600" u="none" strike="noStrike" kern="1200" cap="none" spc="0" normalizeH="0" baseline="0" noProof="0" dirty="0">
                <a:ln>
                  <a:noFill/>
                </a:ln>
                <a:effectLst/>
                <a:uLnTx/>
                <a:uFillTx/>
                <a:latin typeface="DM Sans" pitchFamily="2" charset="77"/>
                <a:ea typeface="+mn-ea"/>
                <a:cs typeface="+mn-cs"/>
              </a:rPr>
              <a:t>Chinese volunteers</a:t>
            </a:r>
          </a:p>
          <a:p>
            <a:pPr marL="100800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600" u="none" strike="noStrike" kern="1200" cap="none" spc="0" normalizeH="0" baseline="0" noProof="0" dirty="0">
                <a:ln>
                  <a:noFill/>
                </a:ln>
                <a:effectLst/>
                <a:uLnTx/>
                <a:uFillTx/>
                <a:latin typeface="DM Sans" pitchFamily="2" charset="77"/>
                <a:ea typeface="+mn-ea"/>
                <a:cs typeface="+mn-cs"/>
              </a:rPr>
              <a:t>volunteers claiming to have sensitive skin</a:t>
            </a:r>
          </a:p>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600" u="none" strike="noStrike" kern="1200" cap="none" spc="0" normalizeH="0" baseline="0" noProof="0" dirty="0">
                <a:ln>
                  <a:noFill/>
                </a:ln>
                <a:effectLst/>
                <a:uLnTx/>
                <a:uFillTx/>
                <a:latin typeface="DM Sans" pitchFamily="2" charset="77"/>
                <a:ea typeface="+mn-ea"/>
                <a:cs typeface="+mn-cs"/>
              </a:rPr>
              <a:t>Average age of </a:t>
            </a:r>
            <a:r>
              <a:rPr kumimoji="0" lang="en-GB" sz="1600" b="1" u="none" strike="noStrike" kern="1200" cap="none" spc="0" normalizeH="0" baseline="0" noProof="0" dirty="0">
                <a:ln>
                  <a:noFill/>
                </a:ln>
                <a:solidFill>
                  <a:srgbClr val="897974"/>
                </a:solidFill>
                <a:effectLst/>
                <a:uLnTx/>
                <a:uFillTx/>
                <a:latin typeface="DM Sans" pitchFamily="2" charset="77"/>
                <a:ea typeface="+mn-ea"/>
                <a:cs typeface="+mn-cs"/>
              </a:rPr>
              <a:t>46 </a:t>
            </a:r>
            <a:r>
              <a:rPr kumimoji="0" lang="en-GB" sz="1600" b="1" u="none" strike="noStrike" kern="1200" cap="none" spc="0" normalizeH="0" baseline="0" noProof="0" dirty="0" err="1">
                <a:ln>
                  <a:noFill/>
                </a:ln>
                <a:solidFill>
                  <a:srgbClr val="897974"/>
                </a:solidFill>
                <a:effectLst/>
                <a:uLnTx/>
                <a:uFillTx/>
                <a:latin typeface="DM Sans" pitchFamily="2" charset="77"/>
                <a:ea typeface="+mn-ea"/>
                <a:cs typeface="+mn-cs"/>
              </a:rPr>
              <a:t>y.o</a:t>
            </a:r>
            <a:r>
              <a:rPr kumimoji="0" lang="en-GB" b="1" u="none" strike="noStrike" kern="1200" cap="none" spc="0" normalizeH="0" baseline="0" noProof="0" dirty="0">
                <a:ln>
                  <a:noFill/>
                </a:ln>
                <a:solidFill>
                  <a:srgbClr val="897974"/>
                </a:solidFill>
                <a:effectLst/>
                <a:uLnTx/>
                <a:uFillTx/>
                <a:latin typeface="DM Sans" pitchFamily="2" charset="77"/>
                <a:ea typeface="+mn-ea"/>
                <a:cs typeface="+mn-cs"/>
              </a:rPr>
              <a:t>.</a:t>
            </a:r>
          </a:p>
        </p:txBody>
      </p:sp>
      <p:sp>
        <p:nvSpPr>
          <p:cNvPr id="3" name="Slide Number Placeholder 5">
            <a:extLst>
              <a:ext uri="{FF2B5EF4-FFF2-40B4-BE49-F238E27FC236}">
                <a16:creationId xmlns:a16="http://schemas.microsoft.com/office/drawing/2014/main" id="{4913A232-94BD-82E8-C0C8-641172175F10}"/>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46</a:t>
            </a:fld>
            <a:endParaRPr lang="en-GB">
              <a:latin typeface="DM Sans" pitchFamily="2" charset="77"/>
            </a:endParaRPr>
          </a:p>
        </p:txBody>
      </p:sp>
      <p:grpSp>
        <p:nvGrpSpPr>
          <p:cNvPr id="17" name="Group 16">
            <a:extLst>
              <a:ext uri="{FF2B5EF4-FFF2-40B4-BE49-F238E27FC236}">
                <a16:creationId xmlns:a16="http://schemas.microsoft.com/office/drawing/2014/main" id="{E9B1BD84-7ADD-CECC-37C3-4A9987694D78}"/>
              </a:ext>
            </a:extLst>
          </p:cNvPr>
          <p:cNvGrpSpPr/>
          <p:nvPr/>
        </p:nvGrpSpPr>
        <p:grpSpPr>
          <a:xfrm>
            <a:off x="87801" y="4848728"/>
            <a:ext cx="1740999" cy="1181960"/>
            <a:chOff x="8328403" y="2842965"/>
            <a:chExt cx="1782000" cy="1188000"/>
          </a:xfrm>
        </p:grpSpPr>
        <p:graphicFrame>
          <p:nvGraphicFramePr>
            <p:cNvPr id="13" name="Chart 12">
              <a:extLst>
                <a:ext uri="{FF2B5EF4-FFF2-40B4-BE49-F238E27FC236}">
                  <a16:creationId xmlns:a16="http://schemas.microsoft.com/office/drawing/2014/main" id="{7A2EF146-B25E-FC30-D43D-5FEC4E0758BE}"/>
                </a:ext>
              </a:extLst>
            </p:cNvPr>
            <p:cNvGraphicFramePr/>
            <p:nvPr>
              <p:extLst>
                <p:ext uri="{D42A27DB-BD31-4B8C-83A1-F6EECF244321}">
                  <p14:modId xmlns:p14="http://schemas.microsoft.com/office/powerpoint/2010/main" val="675121423"/>
                </p:ext>
              </p:extLst>
            </p:nvPr>
          </p:nvGraphicFramePr>
          <p:xfrm>
            <a:off x="8328403" y="2842965"/>
            <a:ext cx="1782000" cy="1188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Oval 13">
              <a:extLst>
                <a:ext uri="{FF2B5EF4-FFF2-40B4-BE49-F238E27FC236}">
                  <a16:creationId xmlns:a16="http://schemas.microsoft.com/office/drawing/2014/main" id="{38A659A0-9FF3-6C0C-62FC-B641D845127C}"/>
                </a:ext>
              </a:extLst>
            </p:cNvPr>
            <p:cNvSpPr/>
            <p:nvPr/>
          </p:nvSpPr>
          <p:spPr>
            <a:xfrm>
              <a:off x="8895403" y="3112965"/>
              <a:ext cx="648000" cy="64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CADE027F-F38D-58C3-027C-19B509638A1C}"/>
              </a:ext>
            </a:extLst>
          </p:cNvPr>
          <p:cNvSpPr txBox="1"/>
          <p:nvPr/>
        </p:nvSpPr>
        <p:spPr>
          <a:xfrm>
            <a:off x="590339" y="5308890"/>
            <a:ext cx="776925" cy="246221"/>
          </a:xfrm>
          <a:prstGeom prst="rect">
            <a:avLst/>
          </a:prstGeom>
          <a:noFill/>
        </p:spPr>
        <p:txBody>
          <a:bodyPr wrap="square" lIns="0" tIns="0" rIns="0" bIns="0">
            <a:spAutoFit/>
          </a:bodyPr>
          <a:lstStyle/>
          <a:p>
            <a:pPr algn="ctr"/>
            <a:r>
              <a:rPr lang="en-GB" sz="1600" b="1" dirty="0">
                <a:latin typeface="DM Sans" pitchFamily="2" charset="77"/>
              </a:rPr>
              <a:t>65</a:t>
            </a:r>
            <a:r>
              <a:rPr kumimoji="0" lang="en-GB" sz="1600" b="1" u="none" strike="noStrike" kern="1200" cap="none" spc="0" normalizeH="0" baseline="0" noProof="0" dirty="0">
                <a:ln>
                  <a:noFill/>
                </a:ln>
                <a:effectLst/>
                <a:uLnTx/>
                <a:uFillTx/>
                <a:latin typeface="DM Sans" pitchFamily="2" charset="77"/>
                <a:ea typeface="+mn-ea"/>
                <a:cs typeface="+mn-cs"/>
              </a:rPr>
              <a:t>%</a:t>
            </a:r>
            <a:endParaRPr lang="en-US" sz="1600" b="1" dirty="0"/>
          </a:p>
        </p:txBody>
      </p:sp>
      <p:sp>
        <p:nvSpPr>
          <p:cNvPr id="21" name="Title 20">
            <a:extLst>
              <a:ext uri="{FF2B5EF4-FFF2-40B4-BE49-F238E27FC236}">
                <a16:creationId xmlns:a16="http://schemas.microsoft.com/office/drawing/2014/main" id="{5A5B2D48-092A-12AF-A1AA-5E0EBBAE186F}"/>
              </a:ext>
            </a:extLst>
          </p:cNvPr>
          <p:cNvSpPr>
            <a:spLocks noGrp="1"/>
          </p:cNvSpPr>
          <p:nvPr>
            <p:ph type="title"/>
          </p:nvPr>
        </p:nvSpPr>
        <p:spPr>
          <a:xfrm>
            <a:off x="2246400" y="302400"/>
            <a:ext cx="8064500" cy="303211"/>
          </a:xfrm>
        </p:spPr>
        <p:txBody>
          <a:bodyPr/>
          <a:lstStyle/>
          <a:p>
            <a:r>
              <a:rPr lang="en-GB"/>
              <a:t>Study design </a:t>
            </a:r>
            <a:endParaRPr lang="en-US"/>
          </a:p>
        </p:txBody>
      </p:sp>
      <p:pic>
        <p:nvPicPr>
          <p:cNvPr id="49" name="Picture 48" descr="A close up of a molecule&#10;&#10;AI-generated content may be incorrect.">
            <a:extLst>
              <a:ext uri="{FF2B5EF4-FFF2-40B4-BE49-F238E27FC236}">
                <a16:creationId xmlns:a16="http://schemas.microsoft.com/office/drawing/2014/main" id="{B5CE5380-0C1E-DC40-B732-07CFDD2D2D80}"/>
              </a:ext>
            </a:extLst>
          </p:cNvPr>
          <p:cNvPicPr>
            <a:picLocks noChangeAspect="1"/>
          </p:cNvPicPr>
          <p:nvPr/>
        </p:nvPicPr>
        <p:blipFill>
          <a:blip r:embed="rId4" cstate="print">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grpSp>
        <p:nvGrpSpPr>
          <p:cNvPr id="8" name="Group 7">
            <a:extLst>
              <a:ext uri="{FF2B5EF4-FFF2-40B4-BE49-F238E27FC236}">
                <a16:creationId xmlns:a16="http://schemas.microsoft.com/office/drawing/2014/main" id="{CDD4BCC6-95E7-CF9F-D87A-8BD8C4441B3A}"/>
              </a:ext>
            </a:extLst>
          </p:cNvPr>
          <p:cNvGrpSpPr/>
          <p:nvPr/>
        </p:nvGrpSpPr>
        <p:grpSpPr>
          <a:xfrm>
            <a:off x="11052686" y="244448"/>
            <a:ext cx="836913" cy="303213"/>
            <a:chOff x="6792289" y="584837"/>
            <a:chExt cx="836913" cy="303213"/>
          </a:xfrm>
        </p:grpSpPr>
        <p:grpSp>
          <p:nvGrpSpPr>
            <p:cNvPr id="11" name="Group 10">
              <a:extLst>
                <a:ext uri="{FF2B5EF4-FFF2-40B4-BE49-F238E27FC236}">
                  <a16:creationId xmlns:a16="http://schemas.microsoft.com/office/drawing/2014/main" id="{13D43CE8-A995-B8DF-AD9F-59E9FDD4C248}"/>
                </a:ext>
              </a:extLst>
            </p:cNvPr>
            <p:cNvGrpSpPr/>
            <p:nvPr/>
          </p:nvGrpSpPr>
          <p:grpSpPr>
            <a:xfrm>
              <a:off x="6792289" y="584837"/>
              <a:ext cx="836913" cy="303213"/>
              <a:chOff x="6792289" y="584837"/>
              <a:chExt cx="836913" cy="303213"/>
            </a:xfrm>
          </p:grpSpPr>
          <p:sp>
            <p:nvSpPr>
              <p:cNvPr id="22" name="Freeform 21">
                <a:extLst>
                  <a:ext uri="{FF2B5EF4-FFF2-40B4-BE49-F238E27FC236}">
                    <a16:creationId xmlns:a16="http://schemas.microsoft.com/office/drawing/2014/main" id="{67F183AF-C76E-A7B8-B8DE-42FF6D27446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D756B699-3922-5D5F-DE22-185010986B24}"/>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B981758D-3349-AC8E-A394-F9E8F452D810}"/>
                </a:ext>
              </a:extLst>
            </p:cNvPr>
            <p:cNvGrpSpPr/>
            <p:nvPr/>
          </p:nvGrpSpPr>
          <p:grpSpPr>
            <a:xfrm>
              <a:off x="6866467" y="597144"/>
              <a:ext cx="611599" cy="282401"/>
              <a:chOff x="6866467" y="597144"/>
              <a:chExt cx="611599" cy="282401"/>
            </a:xfrm>
          </p:grpSpPr>
          <p:sp>
            <p:nvSpPr>
              <p:cNvPr id="15" name="Rectangle 14">
                <a:extLst>
                  <a:ext uri="{FF2B5EF4-FFF2-40B4-BE49-F238E27FC236}">
                    <a16:creationId xmlns:a16="http://schemas.microsoft.com/office/drawing/2014/main" id="{E32F8C29-8AC2-F16C-5204-248A2DB3589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8" name="Rectangle 17">
                <a:extLst>
                  <a:ext uri="{FF2B5EF4-FFF2-40B4-BE49-F238E27FC236}">
                    <a16:creationId xmlns:a16="http://schemas.microsoft.com/office/drawing/2014/main" id="{E9FC929F-3B8C-D7C0-7454-3A681278FC5C}"/>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24" name="Rectangle 23">
            <a:extLst>
              <a:ext uri="{FF2B5EF4-FFF2-40B4-BE49-F238E27FC236}">
                <a16:creationId xmlns:a16="http://schemas.microsoft.com/office/drawing/2014/main" id="{54D680FB-C1D0-5F72-6573-6731F89DDD57}"/>
              </a:ext>
            </a:extLst>
          </p:cNvPr>
          <p:cNvSpPr/>
          <p:nvPr/>
        </p:nvSpPr>
        <p:spPr>
          <a:xfrm>
            <a:off x="1" y="302761"/>
            <a:ext cx="2100812" cy="595431"/>
          </a:xfrm>
          <a:prstGeom prst="rect">
            <a:avLst/>
          </a:prstGeom>
          <a:solidFill>
            <a:srgbClr val="4D3C35"/>
          </a:solidFill>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r>
              <a:rPr lang="en-US" b="1" spc="300">
                <a:solidFill>
                  <a:schemeClr val="bg1"/>
                </a:solidFill>
              </a:rPr>
              <a:t>ASIAN SKIN</a:t>
            </a:r>
          </a:p>
        </p:txBody>
      </p:sp>
      <p:graphicFrame>
        <p:nvGraphicFramePr>
          <p:cNvPr id="5" name="Chart 4">
            <a:extLst>
              <a:ext uri="{FF2B5EF4-FFF2-40B4-BE49-F238E27FC236}">
                <a16:creationId xmlns:a16="http://schemas.microsoft.com/office/drawing/2014/main" id="{8164B059-4B4F-573D-17EB-4F34AC908495}"/>
              </a:ext>
            </a:extLst>
          </p:cNvPr>
          <p:cNvGraphicFramePr/>
          <p:nvPr>
            <p:extLst>
              <p:ext uri="{D42A27DB-BD31-4B8C-83A1-F6EECF244321}">
                <p14:modId xmlns:p14="http://schemas.microsoft.com/office/powerpoint/2010/main" val="3735320827"/>
              </p:ext>
            </p:extLst>
          </p:nvPr>
        </p:nvGraphicFramePr>
        <p:xfrm>
          <a:off x="3582306" y="2456789"/>
          <a:ext cx="3593355" cy="2880611"/>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a:extLst>
              <a:ext uri="{FF2B5EF4-FFF2-40B4-BE49-F238E27FC236}">
                <a16:creationId xmlns:a16="http://schemas.microsoft.com/office/drawing/2014/main" id="{58A0CD5B-E1C3-1076-3CCF-4F16C1F9E55E}"/>
              </a:ext>
            </a:extLst>
          </p:cNvPr>
          <p:cNvSpPr txBox="1"/>
          <p:nvPr/>
        </p:nvSpPr>
        <p:spPr>
          <a:xfrm>
            <a:off x="4473396" y="2151032"/>
            <a:ext cx="1285473" cy="430887"/>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mn-ea"/>
                <a:cs typeface="+mn-cs"/>
              </a:rPr>
              <a:t>…conditioning phase</a:t>
            </a:r>
          </a:p>
        </p:txBody>
      </p:sp>
      <p:sp>
        <p:nvSpPr>
          <p:cNvPr id="25" name="TextBox 24">
            <a:extLst>
              <a:ext uri="{FF2B5EF4-FFF2-40B4-BE49-F238E27FC236}">
                <a16:creationId xmlns:a16="http://schemas.microsoft.com/office/drawing/2014/main" id="{F3C2DCD6-967E-4C2A-87F3-7459A7700F52}"/>
              </a:ext>
            </a:extLst>
          </p:cNvPr>
          <p:cNvSpPr txBox="1"/>
          <p:nvPr/>
        </p:nvSpPr>
        <p:spPr>
          <a:xfrm>
            <a:off x="5843423" y="2151033"/>
            <a:ext cx="1079605" cy="430887"/>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mn-ea"/>
                <a:cs typeface="+mn-cs"/>
              </a:rPr>
              <a:t>…4-week </a:t>
            </a:r>
            <a:br>
              <a:rPr kumimoji="0" lang="en-GB" sz="1400" b="1" i="0" u="none" strike="noStrike" kern="1200" cap="none" spc="0" normalizeH="0" baseline="0" noProof="0">
                <a:ln>
                  <a:noFill/>
                </a:ln>
                <a:solidFill>
                  <a:prstClr val="black"/>
                </a:solidFill>
                <a:effectLst/>
                <a:uLnTx/>
                <a:uFillTx/>
                <a:latin typeface="DM Sans"/>
                <a:ea typeface="+mn-ea"/>
                <a:cs typeface="+mn-cs"/>
              </a:rPr>
            </a:br>
            <a:r>
              <a:rPr kumimoji="0" lang="en-GB" sz="1400" b="1" i="0" u="none" strike="noStrike" kern="1200" cap="none" spc="0" normalizeH="0" baseline="0" noProof="0">
                <a:ln>
                  <a:noFill/>
                </a:ln>
                <a:solidFill>
                  <a:prstClr val="black"/>
                </a:solidFill>
                <a:effectLst/>
                <a:uLnTx/>
                <a:uFillTx/>
                <a:latin typeface="DM Sans"/>
                <a:ea typeface="+mn-ea"/>
                <a:cs typeface="+mn-cs"/>
              </a:rPr>
              <a:t>treatment</a:t>
            </a:r>
          </a:p>
        </p:txBody>
      </p:sp>
      <p:sp>
        <p:nvSpPr>
          <p:cNvPr id="30" name="TextBox 29">
            <a:extLst>
              <a:ext uri="{FF2B5EF4-FFF2-40B4-BE49-F238E27FC236}">
                <a16:creationId xmlns:a16="http://schemas.microsoft.com/office/drawing/2014/main" id="{E1775B74-CE96-388C-2F9C-7F6896D41AA3}"/>
              </a:ext>
            </a:extLst>
          </p:cNvPr>
          <p:cNvSpPr txBox="1"/>
          <p:nvPr/>
        </p:nvSpPr>
        <p:spPr>
          <a:xfrm>
            <a:off x="7399861" y="3549632"/>
            <a:ext cx="2969287" cy="1384995"/>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800" b="1" i="0" u="none" strike="noStrike" kern="1200" cap="none" spc="0" normalizeH="0" baseline="0" noProof="0">
                <a:ln>
                  <a:noFill/>
                </a:ln>
                <a:solidFill>
                  <a:srgbClr val="897974"/>
                </a:solidFill>
                <a:effectLst/>
                <a:uLnTx/>
                <a:uFillTx/>
                <a:latin typeface="DM Sans" pitchFamily="2" charset="77"/>
                <a:ea typeface="+mn-ea"/>
                <a:cs typeface="+mn-cs"/>
              </a:rPr>
              <a:t>SYN®-COLL CB </a:t>
            </a:r>
            <a:r>
              <a:rPr kumimoji="0" lang="en-GB" sz="1800" b="0" i="0" u="none" strike="noStrike" kern="1200" cap="none" spc="0" normalizeH="0" baseline="0" noProof="0">
                <a:ln>
                  <a:noFill/>
                </a:ln>
                <a:solidFill>
                  <a:prstClr val="black"/>
                </a:solidFill>
                <a:effectLst/>
                <a:uLnTx/>
                <a:uFillTx/>
                <a:latin typeface="DM Sans" pitchFamily="2" charset="77"/>
                <a:ea typeface="+mn-ea"/>
                <a:cs typeface="+mn-cs"/>
              </a:rPr>
              <a:t>proved to be</a:t>
            </a:r>
            <a:r>
              <a:rPr kumimoji="0" lang="en-GB" sz="1800" b="1" i="0" u="none" strike="noStrike" kern="1200" cap="none" spc="0" normalizeH="0" baseline="0" noProof="0">
                <a:ln>
                  <a:noFill/>
                </a:ln>
                <a:solidFill>
                  <a:srgbClr val="897974"/>
                </a:solidFill>
                <a:effectLst/>
                <a:uLnTx/>
                <a:uFillTx/>
                <a:latin typeface="DM Sans" pitchFamily="2" charset="77"/>
                <a:ea typeface="+mn-ea"/>
                <a:cs typeface="+mn-cs"/>
              </a:rPr>
              <a:t> significantly better </a:t>
            </a:r>
            <a:r>
              <a:rPr kumimoji="0" lang="en-GB" sz="1800" b="0" i="0" u="none" strike="noStrike" kern="1200" cap="none" spc="0" normalizeH="0" baseline="0" noProof="0">
                <a:ln>
                  <a:noFill/>
                </a:ln>
                <a:solidFill>
                  <a:prstClr val="black"/>
                </a:solidFill>
                <a:effectLst/>
                <a:uLnTx/>
                <a:uFillTx/>
                <a:latin typeface="DM Sans" pitchFamily="2" charset="77"/>
                <a:ea typeface="+mn-ea"/>
                <a:cs typeface="+mn-cs"/>
              </a:rPr>
              <a:t>in fighting the appearance of lines comparing to a market available peptide product </a:t>
            </a:r>
          </a:p>
        </p:txBody>
      </p:sp>
      <p:sp>
        <p:nvSpPr>
          <p:cNvPr id="34" name="TextBox 33">
            <a:extLst>
              <a:ext uri="{FF2B5EF4-FFF2-40B4-BE49-F238E27FC236}">
                <a16:creationId xmlns:a16="http://schemas.microsoft.com/office/drawing/2014/main" id="{52C2F7E0-1ACF-7DDC-8F72-337F9312F3B5}"/>
              </a:ext>
            </a:extLst>
          </p:cNvPr>
          <p:cNvSpPr txBox="1"/>
          <p:nvPr/>
        </p:nvSpPr>
        <p:spPr>
          <a:xfrm>
            <a:off x="7399861" y="2424420"/>
            <a:ext cx="2907729" cy="979069"/>
          </a:xfrm>
          <a:prstGeom prst="rect">
            <a:avLst/>
          </a:prstGeom>
          <a:solidFill>
            <a:srgbClr val="4D3C35"/>
          </a:solidFill>
          <a:effectLst/>
        </p:spPr>
        <p:txBody>
          <a:bodyPr wrap="square" lIns="180000" tIns="180000" rIns="180000" bIns="18000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2000" b="1" i="0" u="none" strike="noStrike" kern="1200" cap="none" spc="0" normalizeH="0" baseline="0" noProof="0">
                <a:ln>
                  <a:noFill/>
                </a:ln>
                <a:solidFill>
                  <a:prstClr val="white"/>
                </a:solidFill>
                <a:effectLst/>
                <a:uLnTx/>
                <a:uFillTx/>
                <a:latin typeface="DM Sans" pitchFamily="2" charset="77"/>
                <a:ea typeface="+mn-ea"/>
                <a:cs typeface="+mn-cs"/>
              </a:rPr>
              <a:t>+15% better efficacy</a:t>
            </a:r>
            <a:br>
              <a:rPr kumimoji="0" lang="en-GB" sz="2000" b="1" i="0" u="none" strike="noStrike" kern="1200" cap="none" spc="0" normalizeH="0" baseline="0" noProof="0">
                <a:ln>
                  <a:noFill/>
                </a:ln>
                <a:solidFill>
                  <a:prstClr val="white"/>
                </a:solidFill>
                <a:effectLst/>
                <a:uLnTx/>
                <a:uFillTx/>
                <a:latin typeface="DM Sans" pitchFamily="2" charset="77"/>
                <a:ea typeface="+mn-ea"/>
                <a:cs typeface="+mn-cs"/>
              </a:rPr>
            </a:br>
            <a:r>
              <a:rPr kumimoji="0" lang="en-GB" sz="2000" b="1" i="0" u="none" strike="noStrike" kern="1200" cap="none" spc="0" normalizeH="0" baseline="0" noProof="0">
                <a:ln>
                  <a:noFill/>
                </a:ln>
                <a:solidFill>
                  <a:prstClr val="white"/>
                </a:solidFill>
                <a:effectLst/>
                <a:uLnTx/>
                <a:uFillTx/>
                <a:latin typeface="DM Sans" pitchFamily="2" charset="77"/>
                <a:ea typeface="+mn-ea"/>
                <a:cs typeface="+mn-cs"/>
              </a:rPr>
              <a:t>in just 1 month!</a:t>
            </a:r>
          </a:p>
        </p:txBody>
      </p:sp>
      <p:sp>
        <p:nvSpPr>
          <p:cNvPr id="35" name="TextBox 34">
            <a:extLst>
              <a:ext uri="{FF2B5EF4-FFF2-40B4-BE49-F238E27FC236}">
                <a16:creationId xmlns:a16="http://schemas.microsoft.com/office/drawing/2014/main" id="{BA176072-5117-657E-9D83-43138644FBDF}"/>
              </a:ext>
            </a:extLst>
          </p:cNvPr>
          <p:cNvSpPr txBox="1"/>
          <p:nvPr/>
        </p:nvSpPr>
        <p:spPr>
          <a:xfrm>
            <a:off x="3966922" y="4144306"/>
            <a:ext cx="2506498" cy="276999"/>
          </a:xfrm>
          <a:prstGeom prst="rect">
            <a:avLst/>
          </a:prstGeom>
          <a:noFill/>
          <a:effectLst/>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rPr>
              <a:t>+15%</a:t>
            </a:r>
          </a:p>
        </p:txBody>
      </p:sp>
      <p:sp>
        <p:nvSpPr>
          <p:cNvPr id="37" name="Right Arrow 16">
            <a:extLst>
              <a:ext uri="{FF2B5EF4-FFF2-40B4-BE49-F238E27FC236}">
                <a16:creationId xmlns:a16="http://schemas.microsoft.com/office/drawing/2014/main" id="{78DBC76F-2112-5732-046C-4B472448DE31}"/>
              </a:ext>
            </a:extLst>
          </p:cNvPr>
          <p:cNvSpPr/>
          <p:nvPr/>
        </p:nvSpPr>
        <p:spPr>
          <a:xfrm rot="5400000">
            <a:off x="5026990" y="4201493"/>
            <a:ext cx="1431391" cy="411060"/>
          </a:xfrm>
          <a:prstGeom prst="rightArrow">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9" name="TextBox 38">
            <a:extLst>
              <a:ext uri="{FF2B5EF4-FFF2-40B4-BE49-F238E27FC236}">
                <a16:creationId xmlns:a16="http://schemas.microsoft.com/office/drawing/2014/main" id="{49A40757-BC3F-F46D-2027-7B627763A359}"/>
              </a:ext>
            </a:extLst>
          </p:cNvPr>
          <p:cNvSpPr txBox="1"/>
          <p:nvPr/>
        </p:nvSpPr>
        <p:spPr>
          <a:xfrm>
            <a:off x="4421502" y="1874490"/>
            <a:ext cx="2501527" cy="215444"/>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mn-ea"/>
                <a:cs typeface="+mn-cs"/>
              </a:rPr>
              <a:t> Difference after…</a:t>
            </a:r>
          </a:p>
        </p:txBody>
      </p:sp>
      <p:pic>
        <p:nvPicPr>
          <p:cNvPr id="41" name="Picture 40">
            <a:extLst>
              <a:ext uri="{FF2B5EF4-FFF2-40B4-BE49-F238E27FC236}">
                <a16:creationId xmlns:a16="http://schemas.microsoft.com/office/drawing/2014/main" id="{3B14C533-D6B0-43D8-50B1-2E609B8709CE}"/>
              </a:ext>
            </a:extLst>
          </p:cNvPr>
          <p:cNvPicPr>
            <a:picLocks noChangeAspect="1"/>
          </p:cNvPicPr>
          <p:nvPr/>
        </p:nvPicPr>
        <p:blipFill>
          <a:blip r:embed="rId6"/>
          <a:stretch>
            <a:fillRect/>
          </a:stretch>
        </p:blipFill>
        <p:spPr>
          <a:xfrm>
            <a:off x="593343" y="1065773"/>
            <a:ext cx="2210584" cy="3139135"/>
          </a:xfrm>
          <a:prstGeom prst="rect">
            <a:avLst/>
          </a:prstGeom>
        </p:spPr>
      </p:pic>
    </p:spTree>
    <p:extLst>
      <p:ext uri="{BB962C8B-B14F-4D97-AF65-F5344CB8AC3E}">
        <p14:creationId xmlns:p14="http://schemas.microsoft.com/office/powerpoint/2010/main" val="13706213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C7911FE2-6EC3-C946-9295-06AB3DB9E68F}"/>
              </a:ext>
            </a:extLst>
          </p:cNvPr>
          <p:cNvSpPr/>
          <p:nvPr/>
        </p:nvSpPr>
        <p:spPr>
          <a:xfrm>
            <a:off x="10378620" y="2077745"/>
            <a:ext cx="1397137" cy="1397137"/>
          </a:xfrm>
          <a:prstGeom prst="ellipse">
            <a:avLst/>
          </a:prstGeom>
          <a:solidFill>
            <a:schemeClr val="bg1"/>
          </a:solid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Oval 30">
            <a:extLst>
              <a:ext uri="{FF2B5EF4-FFF2-40B4-BE49-F238E27FC236}">
                <a16:creationId xmlns:a16="http://schemas.microsoft.com/office/drawing/2014/main" id="{4C6E11B9-9302-0549-8B4F-CC653EEBA989}"/>
              </a:ext>
            </a:extLst>
          </p:cNvPr>
          <p:cNvSpPr/>
          <p:nvPr/>
        </p:nvSpPr>
        <p:spPr>
          <a:xfrm>
            <a:off x="2284845" y="2080213"/>
            <a:ext cx="1397137" cy="1397137"/>
          </a:xfrm>
          <a:prstGeom prst="ellipse">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Oval 38">
            <a:extLst>
              <a:ext uri="{FF2B5EF4-FFF2-40B4-BE49-F238E27FC236}">
                <a16:creationId xmlns:a16="http://schemas.microsoft.com/office/drawing/2014/main" id="{ED8AD19F-F21D-5D40-82BD-4AB1C495725A}"/>
              </a:ext>
            </a:extLst>
          </p:cNvPr>
          <p:cNvSpPr/>
          <p:nvPr/>
        </p:nvSpPr>
        <p:spPr>
          <a:xfrm>
            <a:off x="6334319" y="2077745"/>
            <a:ext cx="1397137" cy="1397137"/>
          </a:xfrm>
          <a:prstGeom prst="ellipse">
            <a:avLst/>
          </a:prstGeom>
          <a:solidFill>
            <a:schemeClr val="bg1"/>
          </a:solidFill>
          <a:ln w="25400">
            <a:solidFill>
              <a:srgbClr val="8979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5" name="Picture 4" descr="A person posing for the camera&#10;&#10;Description automatically generated">
            <a:extLst>
              <a:ext uri="{FF2B5EF4-FFF2-40B4-BE49-F238E27FC236}">
                <a16:creationId xmlns:a16="http://schemas.microsoft.com/office/drawing/2014/main" id="{89C7E5C1-C3AF-3A45-9DE1-6B6A94A5796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2400" y="1800000"/>
            <a:ext cx="2361600" cy="3150000"/>
          </a:xfrm>
          <a:prstGeom prst="rect">
            <a:avLst/>
          </a:prstGeom>
          <a:ln w="25400">
            <a:solidFill>
              <a:schemeClr val="tx1"/>
            </a:solidFill>
          </a:ln>
          <a:effectLst/>
        </p:spPr>
      </p:pic>
      <p:sp>
        <p:nvSpPr>
          <p:cNvPr id="3" name="Text Placeholder 2">
            <a:extLst>
              <a:ext uri="{FF2B5EF4-FFF2-40B4-BE49-F238E27FC236}">
                <a16:creationId xmlns:a16="http://schemas.microsoft.com/office/drawing/2014/main" id="{0B7418F4-7693-074B-9FEA-BF99507E951F}"/>
              </a:ext>
            </a:extLst>
          </p:cNvPr>
          <p:cNvSpPr>
            <a:spLocks noGrp="1"/>
          </p:cNvSpPr>
          <p:nvPr>
            <p:ph type="body" idx="11"/>
          </p:nvPr>
        </p:nvSpPr>
        <p:spPr>
          <a:xfrm>
            <a:off x="3115214" y="648000"/>
            <a:ext cx="8064500" cy="288767"/>
          </a:xfrm>
        </p:spPr>
        <p:txBody>
          <a:bodyPr/>
          <a:lstStyle/>
          <a:p>
            <a:r>
              <a:rPr lang="en-GB"/>
              <a:t>12 weeks wrinkle measurement</a:t>
            </a:r>
          </a:p>
        </p:txBody>
      </p:sp>
      <p:sp>
        <p:nvSpPr>
          <p:cNvPr id="2" name="Title 1">
            <a:extLst>
              <a:ext uri="{FF2B5EF4-FFF2-40B4-BE49-F238E27FC236}">
                <a16:creationId xmlns:a16="http://schemas.microsoft.com/office/drawing/2014/main" id="{AAB037D4-0CCE-0F4E-819E-6635A6B984C1}"/>
              </a:ext>
            </a:extLst>
          </p:cNvPr>
          <p:cNvSpPr>
            <a:spLocks noGrp="1"/>
          </p:cNvSpPr>
          <p:nvPr>
            <p:ph type="title"/>
          </p:nvPr>
        </p:nvSpPr>
        <p:spPr>
          <a:xfrm>
            <a:off x="3115214" y="302400"/>
            <a:ext cx="8064500" cy="303211"/>
          </a:xfrm>
        </p:spPr>
        <p:txBody>
          <a:bodyPr/>
          <a:lstStyle/>
          <a:p>
            <a:r>
              <a:rPr lang="en-GB" u="sng"/>
              <a:t>Long-term</a:t>
            </a:r>
            <a:r>
              <a:rPr lang="en-GB" i="1"/>
              <a:t> in vivo </a:t>
            </a:r>
            <a:r>
              <a:rPr lang="en-GB"/>
              <a:t>study design </a:t>
            </a:r>
          </a:p>
        </p:txBody>
      </p:sp>
      <p:sp>
        <p:nvSpPr>
          <p:cNvPr id="12" name="TextBox 11">
            <a:extLst>
              <a:ext uri="{FF2B5EF4-FFF2-40B4-BE49-F238E27FC236}">
                <a16:creationId xmlns:a16="http://schemas.microsoft.com/office/drawing/2014/main" id="{ADAF3E76-0EAE-914C-96BE-AAD57CF5CD19}"/>
              </a:ext>
            </a:extLst>
          </p:cNvPr>
          <p:cNvSpPr txBox="1"/>
          <p:nvPr/>
        </p:nvSpPr>
        <p:spPr>
          <a:xfrm>
            <a:off x="302400" y="1440000"/>
            <a:ext cx="8586429" cy="230832"/>
          </a:xfrm>
          <a:prstGeom prst="rect">
            <a:avLst/>
          </a:prstGeom>
          <a:noFill/>
          <a:effectLst/>
        </p:spPr>
        <p:txBody>
          <a:bodyPr wrap="square" lIns="0" tIns="0" rIns="0" bIns="0" rtlCol="0" anchor="t" anchorCtr="0">
            <a:spAutoFit/>
          </a:bodyPr>
          <a:lstStyle/>
          <a:p>
            <a:pPr marR="0" lvl="0" algn="l" defTabSz="914400" rtl="0" eaLnBrk="1" fontAlgn="auto" latinLnBrk="0" hangingPunct="1">
              <a:lnSpc>
                <a:spcPct val="100000"/>
              </a:lnSpc>
              <a:spcBef>
                <a:spcPts val="0"/>
              </a:spcBef>
              <a:spcAft>
                <a:spcPts val="600"/>
              </a:spcAft>
              <a:buClr>
                <a:srgbClr val="FFFFFF"/>
              </a:buClr>
              <a:buSzTx/>
              <a:defRPr/>
            </a:pPr>
            <a:r>
              <a:rPr kumimoji="0" lang="en-GB" sz="1500" u="none" strike="noStrike" kern="1200" cap="none" spc="0" normalizeH="0" baseline="0" noProof="0">
                <a:ln>
                  <a:noFill/>
                </a:ln>
                <a:effectLst/>
                <a:uLnTx/>
                <a:uFillTx/>
                <a:latin typeface="DM Sans" pitchFamily="2" charset="77"/>
                <a:ea typeface="+mn-ea"/>
                <a:cs typeface="+mn-cs"/>
              </a:rPr>
              <a:t>15 female French volunteers per group. Average age at 53 </a:t>
            </a:r>
            <a:r>
              <a:rPr kumimoji="0" lang="en-GB" sz="1500" u="none" strike="noStrike" kern="1200" cap="none" spc="0" normalizeH="0" baseline="0" noProof="0" err="1">
                <a:ln>
                  <a:noFill/>
                </a:ln>
                <a:effectLst/>
                <a:uLnTx/>
                <a:uFillTx/>
                <a:latin typeface="DM Sans" pitchFamily="2" charset="77"/>
                <a:ea typeface="+mn-ea"/>
                <a:cs typeface="+mn-cs"/>
              </a:rPr>
              <a:t>y.o</a:t>
            </a:r>
            <a:r>
              <a:rPr kumimoji="0" lang="en-GB" sz="1500" u="none" strike="noStrike" kern="1200" cap="none" spc="0" normalizeH="0" baseline="0" noProof="0">
                <a:ln>
                  <a:noFill/>
                </a:ln>
                <a:effectLst/>
                <a:uLnTx/>
                <a:uFillTx/>
                <a:latin typeface="DM Sans" pitchFamily="2" charset="77"/>
                <a:ea typeface="+mn-ea"/>
                <a:cs typeface="+mn-cs"/>
              </a:rPr>
              <a:t>.</a:t>
            </a:r>
          </a:p>
        </p:txBody>
      </p:sp>
      <p:sp>
        <p:nvSpPr>
          <p:cNvPr id="20" name="TextBox 19">
            <a:extLst>
              <a:ext uri="{FF2B5EF4-FFF2-40B4-BE49-F238E27FC236}">
                <a16:creationId xmlns:a16="http://schemas.microsoft.com/office/drawing/2014/main" id="{36CA863A-489C-4144-86BD-B3ABA92D7792}"/>
              </a:ext>
            </a:extLst>
          </p:cNvPr>
          <p:cNvSpPr txBox="1"/>
          <p:nvPr/>
        </p:nvSpPr>
        <p:spPr>
          <a:xfrm>
            <a:off x="302400" y="4949861"/>
            <a:ext cx="2362201" cy="318924"/>
          </a:xfrm>
          <a:prstGeom prst="rect">
            <a:avLst/>
          </a:prstGeom>
          <a:noFill/>
          <a:effectLst/>
        </p:spPr>
        <p:txBody>
          <a:bodyPr wrap="square" lIns="0" tIns="72000" rIns="0" bIns="0" rtlCol="0" anchor="t" anchorCtr="0">
            <a:spAutoFit/>
          </a:bodyPr>
          <a:lstStyle/>
          <a:p>
            <a:pPr marL="0" marR="0" lvl="0" indent="0" algn="l" defTabSz="914400" rtl="0" eaLnBrk="1" fontAlgn="auto" latinLnBrk="0" hangingPunct="1">
              <a:lnSpc>
                <a:spcPct val="100000"/>
              </a:lnSpc>
              <a:spcBef>
                <a:spcPts val="0"/>
              </a:spcBef>
              <a:spcAft>
                <a:spcPts val="600"/>
              </a:spcAft>
              <a:buClr>
                <a:srgbClr val="FFFFFF"/>
              </a:buClr>
              <a:buSzTx/>
              <a:buFontTx/>
              <a:buNone/>
              <a:tabLst/>
              <a:defRPr/>
            </a:pPr>
            <a:r>
              <a:rPr kumimoji="0" lang="en-GB" sz="1600" u="none" strike="noStrike" kern="1200" cap="none" spc="0" normalizeH="0" baseline="0" noProof="0" err="1">
                <a:ln>
                  <a:noFill/>
                </a:ln>
                <a:effectLst/>
                <a:uLnTx/>
                <a:uFillTx/>
                <a:latin typeface="DM Sans" pitchFamily="2" charset="77"/>
                <a:ea typeface="+mn-ea"/>
                <a:cs typeface="+mn-cs"/>
              </a:rPr>
              <a:t>Primos</a:t>
            </a:r>
            <a:r>
              <a:rPr kumimoji="0" lang="en-GB" sz="1600" u="none" strike="noStrike" kern="1200" cap="none" spc="0" normalizeH="0" baseline="30000" noProof="0">
                <a:ln>
                  <a:noFill/>
                </a:ln>
                <a:effectLst/>
                <a:uLnTx/>
                <a:uFillTx/>
                <a:latin typeface="DM Sans" pitchFamily="2" charset="77"/>
                <a:ea typeface="+mn-ea"/>
                <a:cs typeface="+mn-cs"/>
              </a:rPr>
              <a:t>®</a:t>
            </a:r>
          </a:p>
        </p:txBody>
      </p:sp>
      <p:sp>
        <p:nvSpPr>
          <p:cNvPr id="4" name="Slide Number Placeholder 5">
            <a:extLst>
              <a:ext uri="{FF2B5EF4-FFF2-40B4-BE49-F238E27FC236}">
                <a16:creationId xmlns:a16="http://schemas.microsoft.com/office/drawing/2014/main" id="{5E513090-D290-1364-7792-B673BF325E7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47</a:t>
            </a:fld>
            <a:endParaRPr lang="en-GB">
              <a:latin typeface="DM Sans" pitchFamily="2" charset="77"/>
            </a:endParaRPr>
          </a:p>
        </p:txBody>
      </p:sp>
      <p:pic>
        <p:nvPicPr>
          <p:cNvPr id="26" name="Picture 25" descr="A person posing for the camera&#10;&#10;Description automatically generated">
            <a:extLst>
              <a:ext uri="{FF2B5EF4-FFF2-40B4-BE49-F238E27FC236}">
                <a16:creationId xmlns:a16="http://schemas.microsoft.com/office/drawing/2014/main" id="{FD87FB40-C028-B145-BF17-EE2FD6CEAAC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96175" y="1800000"/>
            <a:ext cx="2361600" cy="3150000"/>
          </a:xfrm>
          <a:prstGeom prst="rect">
            <a:avLst/>
          </a:prstGeom>
          <a:ln w="25400">
            <a:solidFill>
              <a:srgbClr val="4D3C35"/>
            </a:solidFill>
          </a:ln>
          <a:effectLst/>
        </p:spPr>
      </p:pic>
      <p:sp>
        <p:nvSpPr>
          <p:cNvPr id="22" name="TextBox 21">
            <a:extLst>
              <a:ext uri="{FF2B5EF4-FFF2-40B4-BE49-F238E27FC236}">
                <a16:creationId xmlns:a16="http://schemas.microsoft.com/office/drawing/2014/main" id="{1A8BFB66-52A1-8941-BDAB-165E8A837132}"/>
              </a:ext>
            </a:extLst>
          </p:cNvPr>
          <p:cNvSpPr txBox="1"/>
          <p:nvPr/>
        </p:nvSpPr>
        <p:spPr>
          <a:xfrm>
            <a:off x="8396175" y="4950000"/>
            <a:ext cx="2362201" cy="318924"/>
          </a:xfrm>
          <a:prstGeom prst="rect">
            <a:avLst/>
          </a:prstGeom>
          <a:noFill/>
          <a:effectLst/>
        </p:spPr>
        <p:txBody>
          <a:bodyPr wrap="square" lIns="0" tIns="72000" rIns="0" bIns="0" rtlCol="0" anchor="t" anchorCtr="0">
            <a:spAutoFit/>
          </a:bodyPr>
          <a:lstStyle/>
          <a:p>
            <a:pPr marL="0" marR="0" lvl="0" indent="0" algn="l" defTabSz="914400" rtl="0" eaLnBrk="1" fontAlgn="auto" latinLnBrk="0" hangingPunct="1">
              <a:lnSpc>
                <a:spcPct val="100000"/>
              </a:lnSpc>
              <a:spcBef>
                <a:spcPts val="0"/>
              </a:spcBef>
              <a:spcAft>
                <a:spcPts val="600"/>
              </a:spcAft>
              <a:buClr>
                <a:srgbClr val="FFFFFF"/>
              </a:buClr>
              <a:buSzTx/>
              <a:buFontTx/>
              <a:buNone/>
              <a:tabLst/>
              <a:defRPr/>
            </a:pPr>
            <a:r>
              <a:rPr kumimoji="0" lang="en-GB" sz="1600" u="none" strike="noStrike" kern="1200" cap="none" spc="0" normalizeH="0" baseline="0" noProof="0" err="1">
                <a:ln>
                  <a:noFill/>
                </a:ln>
                <a:effectLst/>
                <a:uLnTx/>
                <a:uFillTx/>
                <a:latin typeface="DM Sans" pitchFamily="2" charset="77"/>
                <a:ea typeface="+mn-ea"/>
                <a:cs typeface="+mn-cs"/>
              </a:rPr>
              <a:t>Primos</a:t>
            </a:r>
            <a:r>
              <a:rPr kumimoji="0" lang="en-GB" sz="1600" u="none" strike="noStrike" kern="1200" cap="none" spc="0" normalizeH="0" baseline="30000" noProof="0">
                <a:ln>
                  <a:noFill/>
                </a:ln>
                <a:effectLst/>
                <a:uLnTx/>
                <a:uFillTx/>
                <a:latin typeface="DM Sans" pitchFamily="2" charset="77"/>
                <a:ea typeface="+mn-ea"/>
                <a:cs typeface="+mn-cs"/>
              </a:rPr>
              <a:t>®</a:t>
            </a:r>
          </a:p>
        </p:txBody>
      </p:sp>
      <p:sp>
        <p:nvSpPr>
          <p:cNvPr id="28" name="TextBox 27">
            <a:extLst>
              <a:ext uri="{FF2B5EF4-FFF2-40B4-BE49-F238E27FC236}">
                <a16:creationId xmlns:a16="http://schemas.microsoft.com/office/drawing/2014/main" id="{56266C4C-D9CF-EC49-8548-CB3CAD4B136D}"/>
              </a:ext>
            </a:extLst>
          </p:cNvPr>
          <p:cNvSpPr txBox="1"/>
          <p:nvPr/>
        </p:nvSpPr>
        <p:spPr>
          <a:xfrm>
            <a:off x="10445848" y="2144973"/>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27" name="TextBox 26">
            <a:extLst>
              <a:ext uri="{FF2B5EF4-FFF2-40B4-BE49-F238E27FC236}">
                <a16:creationId xmlns:a16="http://schemas.microsoft.com/office/drawing/2014/main" id="{927B54F9-ACE1-7040-B9C1-971F4F29E2D4}"/>
              </a:ext>
            </a:extLst>
          </p:cNvPr>
          <p:cNvSpPr txBox="1"/>
          <p:nvPr/>
        </p:nvSpPr>
        <p:spPr>
          <a:xfrm>
            <a:off x="10311549" y="2437887"/>
            <a:ext cx="1531279" cy="6768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2.5% </a:t>
            </a:r>
            <a:br>
              <a:rPr kumimoji="0" lang="en-GB" sz="1400" b="1" u="none" strike="noStrike" kern="1200" cap="none" normalizeH="0" noProof="0">
                <a:ln>
                  <a:noFill/>
                </a:ln>
                <a:solidFill>
                  <a:schemeClr val="bg1"/>
                </a:solidFill>
                <a:effectLst/>
                <a:uLnTx/>
                <a:uFillTx/>
                <a:latin typeface="DM Sans" pitchFamily="2" charset="77"/>
                <a:ea typeface="+mn-ea"/>
                <a:cs typeface="+mn-cs"/>
              </a:rPr>
            </a:br>
            <a:r>
              <a:rPr kumimoji="0" lang="en-GB" sz="1400" b="1" u="none" strike="noStrike" kern="1200" cap="none" normalizeH="0" noProof="0">
                <a:ln>
                  <a:noFill/>
                </a:ln>
                <a:solidFill>
                  <a:schemeClr val="bg1"/>
                </a:solidFill>
                <a:effectLst/>
                <a:uLnTx/>
                <a:uFillTx/>
                <a:latin typeface="DM Sans" pitchFamily="2" charset="77"/>
                <a:ea typeface="+mn-ea"/>
                <a:cs typeface="+mn-cs"/>
              </a:rPr>
              <a:t>SYN®-COLL</a:t>
            </a:r>
            <a:br>
              <a:rPr kumimoji="0" lang="en-GB" sz="1400" b="1" u="none" strike="noStrike" kern="1200" cap="none" normalizeH="0" noProof="0">
                <a:ln>
                  <a:noFill/>
                </a:ln>
                <a:solidFill>
                  <a:schemeClr val="bg1"/>
                </a:solidFill>
                <a:effectLst/>
                <a:uLnTx/>
                <a:uFillTx/>
                <a:latin typeface="DM Sans" pitchFamily="2" charset="77"/>
                <a:ea typeface="+mn-ea"/>
                <a:cs typeface="+mn-cs"/>
              </a:rPr>
            </a:br>
            <a:r>
              <a:rPr kumimoji="0" lang="en-GB" sz="1400" b="1" u="none" strike="noStrike" kern="1200" cap="none" normalizeH="0" noProof="0">
                <a:ln>
                  <a:noFill/>
                </a:ln>
                <a:solidFill>
                  <a:schemeClr val="bg1"/>
                </a:solidFill>
                <a:effectLst/>
                <a:uLnTx/>
                <a:uFillTx/>
                <a:latin typeface="DM Sans" pitchFamily="2" charset="77"/>
                <a:ea typeface="+mn-ea"/>
                <a:cs typeface="+mn-cs"/>
              </a:rPr>
              <a:t>CB</a:t>
            </a:r>
          </a:p>
        </p:txBody>
      </p:sp>
      <p:sp>
        <p:nvSpPr>
          <p:cNvPr id="33" name="TextBox 32">
            <a:extLst>
              <a:ext uri="{FF2B5EF4-FFF2-40B4-BE49-F238E27FC236}">
                <a16:creationId xmlns:a16="http://schemas.microsoft.com/office/drawing/2014/main" id="{C809A454-56D5-E04B-A461-C9DAEF739444}"/>
              </a:ext>
            </a:extLst>
          </p:cNvPr>
          <p:cNvSpPr txBox="1"/>
          <p:nvPr/>
        </p:nvSpPr>
        <p:spPr>
          <a:xfrm>
            <a:off x="2352073" y="2147441"/>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4" name="TextBox 33">
            <a:extLst>
              <a:ext uri="{FF2B5EF4-FFF2-40B4-BE49-F238E27FC236}">
                <a16:creationId xmlns:a16="http://schemas.microsoft.com/office/drawing/2014/main" id="{FF284138-3709-514E-A666-19DD120F8BDC}"/>
              </a:ext>
            </a:extLst>
          </p:cNvPr>
          <p:cNvSpPr txBox="1"/>
          <p:nvPr/>
        </p:nvSpPr>
        <p:spPr>
          <a:xfrm>
            <a:off x="2217774" y="2603404"/>
            <a:ext cx="1531279"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Placebo</a:t>
            </a:r>
          </a:p>
        </p:txBody>
      </p:sp>
      <p:pic>
        <p:nvPicPr>
          <p:cNvPr id="25" name="Picture 24" descr="A person posing for the camera&#10;&#10;Description automatically generated">
            <a:extLst>
              <a:ext uri="{FF2B5EF4-FFF2-40B4-BE49-F238E27FC236}">
                <a16:creationId xmlns:a16="http://schemas.microsoft.com/office/drawing/2014/main" id="{98D48BD1-0C34-9849-BE66-6CFAE7C1CB6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46702" y="1800000"/>
            <a:ext cx="2361600" cy="3150000"/>
          </a:xfrm>
          <a:prstGeom prst="rect">
            <a:avLst/>
          </a:prstGeom>
          <a:ln w="25400">
            <a:solidFill>
              <a:srgbClr val="897974"/>
            </a:solidFill>
          </a:ln>
          <a:effectLst/>
        </p:spPr>
      </p:pic>
      <p:sp>
        <p:nvSpPr>
          <p:cNvPr id="21" name="TextBox 20">
            <a:extLst>
              <a:ext uri="{FF2B5EF4-FFF2-40B4-BE49-F238E27FC236}">
                <a16:creationId xmlns:a16="http://schemas.microsoft.com/office/drawing/2014/main" id="{A32FDDD7-0337-A743-9FE6-F744F1DB7CE4}"/>
              </a:ext>
            </a:extLst>
          </p:cNvPr>
          <p:cNvSpPr txBox="1"/>
          <p:nvPr/>
        </p:nvSpPr>
        <p:spPr>
          <a:xfrm>
            <a:off x="4346702" y="4950000"/>
            <a:ext cx="2362201" cy="318924"/>
          </a:xfrm>
          <a:prstGeom prst="rect">
            <a:avLst/>
          </a:prstGeom>
          <a:noFill/>
          <a:effectLst/>
        </p:spPr>
        <p:txBody>
          <a:bodyPr wrap="square" lIns="0" tIns="72000" rIns="0" bIns="0" rtlCol="0" anchor="t" anchorCtr="0">
            <a:spAutoFit/>
          </a:bodyPr>
          <a:lstStyle/>
          <a:p>
            <a:pPr marL="0" marR="0" lvl="0" indent="0" algn="l" defTabSz="914400" rtl="0" eaLnBrk="1" fontAlgn="auto" latinLnBrk="0" hangingPunct="1">
              <a:lnSpc>
                <a:spcPct val="100000"/>
              </a:lnSpc>
              <a:spcBef>
                <a:spcPts val="0"/>
              </a:spcBef>
              <a:spcAft>
                <a:spcPts val="600"/>
              </a:spcAft>
              <a:buClr>
                <a:srgbClr val="FFFFFF"/>
              </a:buClr>
              <a:buSzTx/>
              <a:buFontTx/>
              <a:buNone/>
              <a:tabLst/>
              <a:defRPr/>
            </a:pPr>
            <a:r>
              <a:rPr kumimoji="0" lang="en-GB" sz="1600" u="none" strike="noStrike" kern="1200" cap="none" spc="0" normalizeH="0" baseline="0" noProof="0" err="1">
                <a:ln>
                  <a:noFill/>
                </a:ln>
                <a:effectLst/>
                <a:uLnTx/>
                <a:uFillTx/>
                <a:latin typeface="DM Sans" pitchFamily="2" charset="77"/>
                <a:ea typeface="+mn-ea"/>
                <a:cs typeface="+mn-cs"/>
              </a:rPr>
              <a:t>Primos</a:t>
            </a:r>
            <a:r>
              <a:rPr kumimoji="0" lang="en-GB" sz="1600" u="none" strike="noStrike" kern="1200" cap="none" spc="0" normalizeH="0" baseline="30000" noProof="0">
                <a:ln>
                  <a:noFill/>
                </a:ln>
                <a:effectLst/>
                <a:uLnTx/>
                <a:uFillTx/>
                <a:latin typeface="DM Sans" pitchFamily="2" charset="77"/>
                <a:ea typeface="+mn-ea"/>
                <a:cs typeface="+mn-cs"/>
              </a:rPr>
              <a:t>®</a:t>
            </a:r>
          </a:p>
        </p:txBody>
      </p:sp>
      <p:sp>
        <p:nvSpPr>
          <p:cNvPr id="38" name="TextBox 37">
            <a:extLst>
              <a:ext uri="{FF2B5EF4-FFF2-40B4-BE49-F238E27FC236}">
                <a16:creationId xmlns:a16="http://schemas.microsoft.com/office/drawing/2014/main" id="{C28870CE-A461-9040-B4B7-4CB5F9060F88}"/>
              </a:ext>
            </a:extLst>
          </p:cNvPr>
          <p:cNvSpPr txBox="1"/>
          <p:nvPr/>
        </p:nvSpPr>
        <p:spPr>
          <a:xfrm>
            <a:off x="6401547" y="2144973"/>
            <a:ext cx="1262680" cy="1262680"/>
          </a:xfrm>
          <a:prstGeom prst="ellipse">
            <a:avLst/>
          </a:prstGeom>
          <a:solidFill>
            <a:srgbClr val="897974"/>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7" name="TextBox 36">
            <a:extLst>
              <a:ext uri="{FF2B5EF4-FFF2-40B4-BE49-F238E27FC236}">
                <a16:creationId xmlns:a16="http://schemas.microsoft.com/office/drawing/2014/main" id="{F82D2C0A-9AB1-A346-808F-7169FCC98385}"/>
              </a:ext>
            </a:extLst>
          </p:cNvPr>
          <p:cNvSpPr txBox="1"/>
          <p:nvPr/>
        </p:nvSpPr>
        <p:spPr>
          <a:xfrm>
            <a:off x="6267248" y="2437887"/>
            <a:ext cx="1531279" cy="6768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1% </a:t>
            </a:r>
            <a:br>
              <a:rPr kumimoji="0" lang="en-GB" sz="1400" b="1" u="none" strike="noStrike" kern="1200" cap="none" normalizeH="0" noProof="0">
                <a:ln>
                  <a:noFill/>
                </a:ln>
                <a:solidFill>
                  <a:schemeClr val="bg1"/>
                </a:solidFill>
                <a:effectLst/>
                <a:uLnTx/>
                <a:uFillTx/>
                <a:latin typeface="DM Sans" pitchFamily="2" charset="77"/>
                <a:ea typeface="+mn-ea"/>
                <a:cs typeface="+mn-cs"/>
              </a:rPr>
            </a:br>
            <a:r>
              <a:rPr kumimoji="0" lang="en-GB" sz="1400" b="1" u="none" strike="noStrike" kern="1200" cap="none" normalizeH="0" noProof="0">
                <a:ln>
                  <a:noFill/>
                </a:ln>
                <a:solidFill>
                  <a:schemeClr val="bg1"/>
                </a:solidFill>
                <a:effectLst/>
                <a:uLnTx/>
                <a:uFillTx/>
                <a:latin typeface="DM Sans" pitchFamily="2" charset="77"/>
                <a:ea typeface="+mn-ea"/>
                <a:cs typeface="+mn-cs"/>
              </a:rPr>
              <a:t>SYN®-COLL</a:t>
            </a:r>
            <a:br>
              <a:rPr kumimoji="0" lang="en-GB" sz="1400" b="1" u="none" strike="noStrike" kern="1200" cap="none" normalizeH="0" noProof="0">
                <a:ln>
                  <a:noFill/>
                </a:ln>
                <a:solidFill>
                  <a:schemeClr val="bg1"/>
                </a:solidFill>
                <a:effectLst/>
                <a:uLnTx/>
                <a:uFillTx/>
                <a:latin typeface="DM Sans" pitchFamily="2" charset="77"/>
                <a:ea typeface="+mn-ea"/>
                <a:cs typeface="+mn-cs"/>
              </a:rPr>
            </a:br>
            <a:r>
              <a:rPr kumimoji="0" lang="en-GB" sz="1400" b="1" u="none" strike="noStrike" kern="1200" cap="none" normalizeH="0" noProof="0">
                <a:ln>
                  <a:noFill/>
                </a:ln>
                <a:solidFill>
                  <a:schemeClr val="bg1"/>
                </a:solidFill>
                <a:effectLst/>
                <a:uLnTx/>
                <a:uFillTx/>
                <a:latin typeface="DM Sans" pitchFamily="2" charset="77"/>
                <a:ea typeface="+mn-ea"/>
                <a:cs typeface="+mn-cs"/>
              </a:rPr>
              <a:t>CB</a:t>
            </a:r>
          </a:p>
        </p:txBody>
      </p:sp>
      <p:sp>
        <p:nvSpPr>
          <p:cNvPr id="6" name="Rectangle 5">
            <a:extLst>
              <a:ext uri="{FF2B5EF4-FFF2-40B4-BE49-F238E27FC236}">
                <a16:creationId xmlns:a16="http://schemas.microsoft.com/office/drawing/2014/main" id="{4E1C8C65-C48B-57E8-47B4-DB64F943D929}"/>
              </a:ext>
            </a:extLst>
          </p:cNvPr>
          <p:cNvSpPr/>
          <p:nvPr/>
        </p:nvSpPr>
        <p:spPr>
          <a:xfrm>
            <a:off x="0" y="302761"/>
            <a:ext cx="2905235" cy="595431"/>
          </a:xfrm>
          <a:prstGeom prst="rect">
            <a:avLst/>
          </a:prstGeom>
          <a:solidFill>
            <a:srgbClr val="4D3C35"/>
          </a:solidFill>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r>
              <a:rPr lang="en-US" b="1" spc="300">
                <a:solidFill>
                  <a:schemeClr val="bg1"/>
                </a:solidFill>
              </a:rPr>
              <a:t>CAUCASIAN SKIN</a:t>
            </a:r>
          </a:p>
        </p:txBody>
      </p:sp>
      <p:grpSp>
        <p:nvGrpSpPr>
          <p:cNvPr id="8" name="Group 7">
            <a:extLst>
              <a:ext uri="{FF2B5EF4-FFF2-40B4-BE49-F238E27FC236}">
                <a16:creationId xmlns:a16="http://schemas.microsoft.com/office/drawing/2014/main" id="{C576A4CA-63D5-EE32-4343-AF71ADD67D34}"/>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6B14BE56-E9ED-F30B-A9CA-DC6665EBBF4E}"/>
                </a:ext>
              </a:extLst>
            </p:cNvPr>
            <p:cNvGrpSpPr/>
            <p:nvPr/>
          </p:nvGrpSpPr>
          <p:grpSpPr>
            <a:xfrm>
              <a:off x="6792289" y="584837"/>
              <a:ext cx="836913" cy="303213"/>
              <a:chOff x="6792289" y="584837"/>
              <a:chExt cx="836913" cy="303213"/>
            </a:xfrm>
          </p:grpSpPr>
          <p:sp>
            <p:nvSpPr>
              <p:cNvPr id="14" name="Freeform 13">
                <a:extLst>
                  <a:ext uri="{FF2B5EF4-FFF2-40B4-BE49-F238E27FC236}">
                    <a16:creationId xmlns:a16="http://schemas.microsoft.com/office/drawing/2014/main" id="{524FD777-0EFA-F8A7-CCBD-DBC7DFCBADF0}"/>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FB6D825B-EFDE-AB40-84B8-36C8295335A2}"/>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292F659C-2151-A7F9-F226-FBB01881B2FD}"/>
                </a:ext>
              </a:extLst>
            </p:cNvPr>
            <p:cNvGrpSpPr/>
            <p:nvPr/>
          </p:nvGrpSpPr>
          <p:grpSpPr>
            <a:xfrm>
              <a:off x="6866467" y="597144"/>
              <a:ext cx="611599" cy="282401"/>
              <a:chOff x="6866467" y="597144"/>
              <a:chExt cx="611599" cy="282401"/>
            </a:xfrm>
          </p:grpSpPr>
          <p:sp>
            <p:nvSpPr>
              <p:cNvPr id="11" name="Rectangle 10">
                <a:extLst>
                  <a:ext uri="{FF2B5EF4-FFF2-40B4-BE49-F238E27FC236}">
                    <a16:creationId xmlns:a16="http://schemas.microsoft.com/office/drawing/2014/main" id="{BC4353D5-EB57-EE0D-C253-7536B092F267}"/>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3" name="Rectangle 12">
                <a:extLst>
                  <a:ext uri="{FF2B5EF4-FFF2-40B4-BE49-F238E27FC236}">
                    <a16:creationId xmlns:a16="http://schemas.microsoft.com/office/drawing/2014/main" id="{6CE2A4C9-7142-1CBC-B930-E466201204A7}"/>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Tree>
    <p:extLst>
      <p:ext uri="{BB962C8B-B14F-4D97-AF65-F5344CB8AC3E}">
        <p14:creationId xmlns:p14="http://schemas.microsoft.com/office/powerpoint/2010/main" val="35058454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0DF1EF54-9744-F502-5F96-97061D2309C7}"/>
              </a:ext>
            </a:extLst>
          </p:cNvPr>
          <p:cNvSpPr txBox="1"/>
          <p:nvPr/>
        </p:nvSpPr>
        <p:spPr>
          <a:xfrm>
            <a:off x="6399743" y="5448522"/>
            <a:ext cx="5429704" cy="329781"/>
          </a:xfrm>
          <a:prstGeom prst="rect">
            <a:avLst/>
          </a:prstGeom>
          <a:noFill/>
          <a:effectLst/>
        </p:spPr>
        <p:txBody>
          <a:bodyPr wrap="square" lIns="0" tIns="10800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600" u="none" strike="noStrike" kern="1200" cap="none" spc="0" normalizeH="0" baseline="0" noProof="0">
                <a:ln>
                  <a:noFill/>
                </a:ln>
                <a:effectLst/>
                <a:uLnTx/>
                <a:uFillTx/>
                <a:latin typeface="DM Sans" pitchFamily="2" charset="77"/>
                <a:ea typeface="+mn-ea"/>
                <a:cs typeface="+mn-cs"/>
              </a:rPr>
              <a:t>with 2.5% SYN®-COLL CB</a:t>
            </a:r>
          </a:p>
        </p:txBody>
      </p:sp>
      <p:sp>
        <p:nvSpPr>
          <p:cNvPr id="15" name="Oval 14">
            <a:extLst>
              <a:ext uri="{FF2B5EF4-FFF2-40B4-BE49-F238E27FC236}">
                <a16:creationId xmlns:a16="http://schemas.microsoft.com/office/drawing/2014/main" id="{48DF878C-EE42-BE3B-E591-E81D597DDDD8}"/>
              </a:ext>
            </a:extLst>
          </p:cNvPr>
          <p:cNvSpPr/>
          <p:nvPr/>
        </p:nvSpPr>
        <p:spPr>
          <a:xfrm>
            <a:off x="5669026" y="3894740"/>
            <a:ext cx="1296877" cy="129687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 name="Oval 15">
            <a:extLst>
              <a:ext uri="{FF2B5EF4-FFF2-40B4-BE49-F238E27FC236}">
                <a16:creationId xmlns:a16="http://schemas.microsoft.com/office/drawing/2014/main" id="{08E8B7AB-E051-1845-FD45-6325A631D765}"/>
              </a:ext>
            </a:extLst>
          </p:cNvPr>
          <p:cNvSpPr/>
          <p:nvPr/>
        </p:nvSpPr>
        <p:spPr>
          <a:xfrm>
            <a:off x="5731284" y="1861521"/>
            <a:ext cx="1296877" cy="129687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17" name="Picture 3">
            <a:extLst>
              <a:ext uri="{FF2B5EF4-FFF2-40B4-BE49-F238E27FC236}">
                <a16:creationId xmlns:a16="http://schemas.microsoft.com/office/drawing/2014/main" id="{9CADC918-6125-3850-8DA6-540B4135A4A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99742" y="1634988"/>
            <a:ext cx="2642772" cy="1749943"/>
          </a:xfrm>
          <a:prstGeom prst="rect">
            <a:avLst/>
          </a:prstGeom>
          <a:ln w="25400">
            <a:solidFill>
              <a:schemeClr val="tx1"/>
            </a:solidFill>
          </a:ln>
          <a:effectLst/>
          <a:extLst>
            <a:ext uri="{909E8E84-426E-40DD-AFC4-6F175D3DCCD1}">
              <a14:hiddenFill xmlns:a14="http://schemas.microsoft.com/office/drawing/2010/main">
                <a:solidFill>
                  <a:schemeClr val="accent1"/>
                </a:solidFill>
              </a14:hiddenFill>
            </a:ext>
          </a:extLst>
        </p:spPr>
      </p:pic>
      <p:pic>
        <p:nvPicPr>
          <p:cNvPr id="18" name="Picture 3">
            <a:extLst>
              <a:ext uri="{FF2B5EF4-FFF2-40B4-BE49-F238E27FC236}">
                <a16:creationId xmlns:a16="http://schemas.microsoft.com/office/drawing/2014/main" id="{9073EC69-77DD-66E8-A765-19F3910D5E9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399742" y="3668207"/>
            <a:ext cx="2642772" cy="1749943"/>
          </a:xfrm>
          <a:prstGeom prst="rect">
            <a:avLst/>
          </a:prstGeom>
          <a:ln w="25400">
            <a:solidFill>
              <a:srgbClr val="4D3C35"/>
            </a:solidFill>
          </a:ln>
          <a:effectLst/>
          <a:extLst>
            <a:ext uri="{909E8E84-426E-40DD-AFC4-6F175D3DCCD1}">
              <a14:hiddenFill xmlns:a14="http://schemas.microsoft.com/office/drawing/2010/main">
                <a:solidFill>
                  <a:schemeClr val="accent1"/>
                </a:solidFill>
              </a14:hiddenFill>
            </a:ext>
          </a:extLst>
        </p:spPr>
      </p:pic>
      <p:sp>
        <p:nvSpPr>
          <p:cNvPr id="19" name="TextBox 18">
            <a:extLst>
              <a:ext uri="{FF2B5EF4-FFF2-40B4-BE49-F238E27FC236}">
                <a16:creationId xmlns:a16="http://schemas.microsoft.com/office/drawing/2014/main" id="{EDA19AA7-437D-F0D1-FE1C-FD68F5117685}"/>
              </a:ext>
            </a:extLst>
          </p:cNvPr>
          <p:cNvSpPr txBox="1"/>
          <p:nvPr/>
        </p:nvSpPr>
        <p:spPr>
          <a:xfrm>
            <a:off x="6399743" y="1260000"/>
            <a:ext cx="2642771" cy="296038"/>
          </a:xfrm>
          <a:prstGeom prst="rect">
            <a:avLst/>
          </a:prstGeom>
          <a:noFill/>
          <a:effectLst/>
        </p:spPr>
        <p:txBody>
          <a:bodyPr wrap="square" lIns="0" tIns="0" rIns="0" bIns="7200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600" b="1" u="none" strike="noStrike" kern="1200" cap="none" spc="0" normalizeH="0" baseline="0" noProof="0">
                <a:ln>
                  <a:noFill/>
                </a:ln>
                <a:effectLst/>
                <a:uLnTx/>
                <a:uFillTx/>
                <a:latin typeface="DM Sans" pitchFamily="2" charset="77"/>
                <a:ea typeface="+mn-ea"/>
                <a:cs typeface="+mn-cs"/>
              </a:rPr>
              <a:t>3D Skin relief</a:t>
            </a:r>
          </a:p>
        </p:txBody>
      </p:sp>
      <p:sp>
        <p:nvSpPr>
          <p:cNvPr id="20" name="TextBox 19">
            <a:extLst>
              <a:ext uri="{FF2B5EF4-FFF2-40B4-BE49-F238E27FC236}">
                <a16:creationId xmlns:a16="http://schemas.microsoft.com/office/drawing/2014/main" id="{517C71E7-15B4-4B39-6CFC-0DA3F12ACCEA}"/>
              </a:ext>
            </a:extLst>
          </p:cNvPr>
          <p:cNvSpPr txBox="1"/>
          <p:nvPr/>
        </p:nvSpPr>
        <p:spPr>
          <a:xfrm>
            <a:off x="9175834" y="1260000"/>
            <a:ext cx="2653613" cy="296038"/>
          </a:xfrm>
          <a:prstGeom prst="rect">
            <a:avLst/>
          </a:prstGeom>
          <a:noFill/>
          <a:effectLst/>
        </p:spPr>
        <p:txBody>
          <a:bodyPr wrap="square" lIns="0" tIns="0" rIns="0" bIns="7200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600" b="1" u="none" strike="noStrike" kern="1200" cap="none" spc="0" normalizeH="0" baseline="0" noProof="0">
                <a:ln>
                  <a:noFill/>
                </a:ln>
                <a:effectLst/>
                <a:uLnTx/>
                <a:uFillTx/>
                <a:latin typeface="DM Sans" pitchFamily="2" charset="77"/>
                <a:ea typeface="+mn-ea"/>
                <a:cs typeface="+mn-cs"/>
              </a:rPr>
              <a:t>Digital imaging</a:t>
            </a:r>
          </a:p>
        </p:txBody>
      </p:sp>
      <p:pic>
        <p:nvPicPr>
          <p:cNvPr id="21" name="Picture 28">
            <a:extLst>
              <a:ext uri="{FF2B5EF4-FFF2-40B4-BE49-F238E27FC236}">
                <a16:creationId xmlns:a16="http://schemas.microsoft.com/office/drawing/2014/main" id="{E53781B1-B95E-76A5-5B26-709FFA1058A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188135" y="1634988"/>
            <a:ext cx="2641312" cy="1749943"/>
          </a:xfrm>
          <a:prstGeom prst="rect">
            <a:avLst/>
          </a:prstGeom>
          <a:ln w="25400">
            <a:solidFill>
              <a:schemeClr val="tx1"/>
            </a:solidFill>
          </a:ln>
          <a:effectLst/>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BA819D58-2482-E864-BDBA-C5E3A5CF9A59}"/>
              </a:ext>
            </a:extLst>
          </p:cNvPr>
          <p:cNvGrpSpPr/>
          <p:nvPr/>
        </p:nvGrpSpPr>
        <p:grpSpPr>
          <a:xfrm>
            <a:off x="10498988" y="2239097"/>
            <a:ext cx="1316073" cy="1131449"/>
            <a:chOff x="7748537" y="2494789"/>
            <a:chExt cx="1417816" cy="1218920"/>
          </a:xfrm>
        </p:grpSpPr>
        <p:sp>
          <p:nvSpPr>
            <p:cNvPr id="23" name="Rectangle 22">
              <a:extLst>
                <a:ext uri="{FF2B5EF4-FFF2-40B4-BE49-F238E27FC236}">
                  <a16:creationId xmlns:a16="http://schemas.microsoft.com/office/drawing/2014/main" id="{B047BE10-23C2-C562-C1DE-87D1766B9EED}"/>
                </a:ext>
              </a:extLst>
            </p:cNvPr>
            <p:cNvSpPr/>
            <p:nvPr/>
          </p:nvSpPr>
          <p:spPr>
            <a:xfrm>
              <a:off x="7748537" y="2494789"/>
              <a:ext cx="1164306" cy="61247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4" name="Rectangle 23">
              <a:extLst>
                <a:ext uri="{FF2B5EF4-FFF2-40B4-BE49-F238E27FC236}">
                  <a16:creationId xmlns:a16="http://schemas.microsoft.com/office/drawing/2014/main" id="{E6D7B7A9-337E-748B-AA33-58767866A7BA}"/>
                </a:ext>
              </a:extLst>
            </p:cNvPr>
            <p:cNvSpPr/>
            <p:nvPr/>
          </p:nvSpPr>
          <p:spPr>
            <a:xfrm>
              <a:off x="8002047" y="3107265"/>
              <a:ext cx="1164306" cy="60644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pic>
        <p:nvPicPr>
          <p:cNvPr id="25" name="Picture 29">
            <a:extLst>
              <a:ext uri="{FF2B5EF4-FFF2-40B4-BE49-F238E27FC236}">
                <a16:creationId xmlns:a16="http://schemas.microsoft.com/office/drawing/2014/main" id="{E9F591A1-D1DF-DEE1-7A36-DFFEB64F562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9188135" y="3669338"/>
            <a:ext cx="2641312" cy="1749943"/>
          </a:xfrm>
          <a:prstGeom prst="rect">
            <a:avLst/>
          </a:prstGeom>
          <a:ln w="25400">
            <a:solidFill>
              <a:srgbClr val="4D3C35"/>
            </a:solidFill>
          </a:ln>
          <a:effectLst/>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87EF7571-4F67-4B08-6464-B554B9513C74}"/>
              </a:ext>
            </a:extLst>
          </p:cNvPr>
          <p:cNvGrpSpPr/>
          <p:nvPr/>
        </p:nvGrpSpPr>
        <p:grpSpPr>
          <a:xfrm>
            <a:off x="10498988" y="4224684"/>
            <a:ext cx="1316073" cy="1173824"/>
            <a:chOff x="7748537" y="4505750"/>
            <a:chExt cx="1417816" cy="1264570"/>
          </a:xfrm>
        </p:grpSpPr>
        <p:sp>
          <p:nvSpPr>
            <p:cNvPr id="27" name="Rectangle 26">
              <a:extLst>
                <a:ext uri="{FF2B5EF4-FFF2-40B4-BE49-F238E27FC236}">
                  <a16:creationId xmlns:a16="http://schemas.microsoft.com/office/drawing/2014/main" id="{7AF9A2E9-2E61-A346-F92B-00CEEFC10FC8}"/>
                </a:ext>
              </a:extLst>
            </p:cNvPr>
            <p:cNvSpPr/>
            <p:nvPr/>
          </p:nvSpPr>
          <p:spPr>
            <a:xfrm>
              <a:off x="7748537" y="4505750"/>
              <a:ext cx="1164306" cy="61247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8" name="Rectangle 27">
              <a:extLst>
                <a:ext uri="{FF2B5EF4-FFF2-40B4-BE49-F238E27FC236}">
                  <a16:creationId xmlns:a16="http://schemas.microsoft.com/office/drawing/2014/main" id="{A9FAA7DA-75C1-FED1-A64E-CA3F2143CCC4}"/>
                </a:ext>
              </a:extLst>
            </p:cNvPr>
            <p:cNvSpPr/>
            <p:nvPr/>
          </p:nvSpPr>
          <p:spPr>
            <a:xfrm>
              <a:off x="8002047" y="5118225"/>
              <a:ext cx="1164306" cy="65209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grpSp>
        <p:nvGrpSpPr>
          <p:cNvPr id="29" name="Group 28">
            <a:extLst>
              <a:ext uri="{FF2B5EF4-FFF2-40B4-BE49-F238E27FC236}">
                <a16:creationId xmlns:a16="http://schemas.microsoft.com/office/drawing/2014/main" id="{99ADE8EF-581E-E259-C54F-3B25ED71942A}"/>
              </a:ext>
            </a:extLst>
          </p:cNvPr>
          <p:cNvGrpSpPr/>
          <p:nvPr/>
        </p:nvGrpSpPr>
        <p:grpSpPr>
          <a:xfrm>
            <a:off x="5669026" y="1923925"/>
            <a:ext cx="1421393" cy="1172069"/>
            <a:chOff x="2838173" y="1446554"/>
            <a:chExt cx="1531279" cy="1262680"/>
          </a:xfrm>
        </p:grpSpPr>
        <p:sp>
          <p:nvSpPr>
            <p:cNvPr id="30" name="TextBox 29">
              <a:extLst>
                <a:ext uri="{FF2B5EF4-FFF2-40B4-BE49-F238E27FC236}">
                  <a16:creationId xmlns:a16="http://schemas.microsoft.com/office/drawing/2014/main" id="{D8200953-5165-C0EB-33DC-F5276C821D2F}"/>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1" name="TextBox 30">
              <a:extLst>
                <a:ext uri="{FF2B5EF4-FFF2-40B4-BE49-F238E27FC236}">
                  <a16:creationId xmlns:a16="http://schemas.microsoft.com/office/drawing/2014/main" id="{F0DB0E3F-52E0-A04B-1F8F-B2A704AB5FA1}"/>
                </a:ext>
              </a:extLst>
            </p:cNvPr>
            <p:cNvSpPr txBox="1"/>
            <p:nvPr/>
          </p:nvSpPr>
          <p:spPr>
            <a:xfrm>
              <a:off x="2838173" y="1891345"/>
              <a:ext cx="1531279" cy="311399"/>
            </a:xfrm>
            <a:prstGeom prst="rect">
              <a:avLst/>
            </a:prstGeom>
            <a:noFill/>
            <a:ln w="25400">
              <a:noFill/>
            </a:ln>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Before</a:t>
              </a:r>
            </a:p>
          </p:txBody>
        </p:sp>
      </p:grpSp>
      <p:grpSp>
        <p:nvGrpSpPr>
          <p:cNvPr id="32" name="Group 31">
            <a:extLst>
              <a:ext uri="{FF2B5EF4-FFF2-40B4-BE49-F238E27FC236}">
                <a16:creationId xmlns:a16="http://schemas.microsoft.com/office/drawing/2014/main" id="{215C0C5A-6660-EEE0-CB97-FF429CEDC926}"/>
              </a:ext>
            </a:extLst>
          </p:cNvPr>
          <p:cNvGrpSpPr/>
          <p:nvPr/>
        </p:nvGrpSpPr>
        <p:grpSpPr>
          <a:xfrm>
            <a:off x="5606768" y="3957144"/>
            <a:ext cx="1421393" cy="1172069"/>
            <a:chOff x="7491850" y="1444086"/>
            <a:chExt cx="1531279" cy="1262680"/>
          </a:xfrm>
        </p:grpSpPr>
        <p:sp>
          <p:nvSpPr>
            <p:cNvPr id="33" name="TextBox 32">
              <a:extLst>
                <a:ext uri="{FF2B5EF4-FFF2-40B4-BE49-F238E27FC236}">
                  <a16:creationId xmlns:a16="http://schemas.microsoft.com/office/drawing/2014/main" id="{88807D78-D3E8-A683-1503-1791F41AEE23}"/>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4" name="TextBox 33">
              <a:extLst>
                <a:ext uri="{FF2B5EF4-FFF2-40B4-BE49-F238E27FC236}">
                  <a16:creationId xmlns:a16="http://schemas.microsoft.com/office/drawing/2014/main" id="{C43BCAB2-84A1-D717-D677-B7E8D83F8B08}"/>
                </a:ext>
              </a:extLst>
            </p:cNvPr>
            <p:cNvSpPr txBox="1"/>
            <p:nvPr/>
          </p:nvSpPr>
          <p:spPr>
            <a:xfrm>
              <a:off x="7491850" y="180309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12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grpSp>
      <p:sp>
        <p:nvSpPr>
          <p:cNvPr id="8" name="Text Placeholder 7">
            <a:extLst>
              <a:ext uri="{FF2B5EF4-FFF2-40B4-BE49-F238E27FC236}">
                <a16:creationId xmlns:a16="http://schemas.microsoft.com/office/drawing/2014/main" id="{CD76D092-FFEE-B54A-B15B-4E9CCF2CAC24}"/>
              </a:ext>
            </a:extLst>
          </p:cNvPr>
          <p:cNvSpPr>
            <a:spLocks noGrp="1"/>
          </p:cNvSpPr>
          <p:nvPr>
            <p:ph type="body" sz="quarter" idx="24"/>
          </p:nvPr>
        </p:nvSpPr>
        <p:spPr/>
        <p:txBody>
          <a:bodyPr/>
          <a:lstStyle/>
          <a:p>
            <a:r>
              <a:rPr lang="en-GB" sz="800">
                <a:solidFill>
                  <a:schemeClr val="tx1"/>
                </a:solidFill>
                <a:latin typeface="DM Sans" pitchFamily="2" charset="77"/>
              </a:rPr>
              <a:t>* p &lt; 0.05 compared to placebo</a:t>
            </a:r>
          </a:p>
        </p:txBody>
      </p:sp>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a:xfrm>
            <a:off x="302400" y="302400"/>
            <a:ext cx="10077099" cy="303211"/>
          </a:xfrm>
        </p:spPr>
        <p:txBody>
          <a:bodyPr/>
          <a:lstStyle/>
          <a:p>
            <a:r>
              <a:rPr lang="en-US"/>
              <a:t>SYN®-COLL CB </a:t>
            </a:r>
            <a:r>
              <a:rPr lang="en-GB"/>
              <a:t>shows significant wrinkle reduction vs placebo</a:t>
            </a:r>
          </a:p>
        </p:txBody>
      </p:sp>
      <p:sp>
        <p:nvSpPr>
          <p:cNvPr id="2" name="Slide Number Placeholder 5">
            <a:extLst>
              <a:ext uri="{FF2B5EF4-FFF2-40B4-BE49-F238E27FC236}">
                <a16:creationId xmlns:a16="http://schemas.microsoft.com/office/drawing/2014/main" id="{A9BF2081-AA33-6AD7-AA1F-2ECC8301E64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48</a:t>
            </a:fld>
            <a:endParaRPr lang="en-GB">
              <a:latin typeface="DM Sans" pitchFamily="2" charset="77"/>
            </a:endParaRPr>
          </a:p>
        </p:txBody>
      </p:sp>
      <p:grpSp>
        <p:nvGrpSpPr>
          <p:cNvPr id="43" name="Group 42">
            <a:extLst>
              <a:ext uri="{FF2B5EF4-FFF2-40B4-BE49-F238E27FC236}">
                <a16:creationId xmlns:a16="http://schemas.microsoft.com/office/drawing/2014/main" id="{E8DD8DF4-10EC-F8E8-958B-4D2EBD9DB565}"/>
              </a:ext>
            </a:extLst>
          </p:cNvPr>
          <p:cNvGrpSpPr/>
          <p:nvPr/>
        </p:nvGrpSpPr>
        <p:grpSpPr>
          <a:xfrm>
            <a:off x="302397" y="974735"/>
            <a:ext cx="5408574" cy="4803568"/>
            <a:chOff x="302397" y="1260000"/>
            <a:chExt cx="5408574" cy="4803568"/>
          </a:xfrm>
        </p:grpSpPr>
        <p:grpSp>
          <p:nvGrpSpPr>
            <p:cNvPr id="42" name="Group 41">
              <a:extLst>
                <a:ext uri="{FF2B5EF4-FFF2-40B4-BE49-F238E27FC236}">
                  <a16:creationId xmlns:a16="http://schemas.microsoft.com/office/drawing/2014/main" id="{43EFDE4B-C671-01D5-C894-8A440472A891}"/>
                </a:ext>
              </a:extLst>
            </p:cNvPr>
            <p:cNvGrpSpPr/>
            <p:nvPr/>
          </p:nvGrpSpPr>
          <p:grpSpPr>
            <a:xfrm>
              <a:off x="302397" y="1260000"/>
              <a:ext cx="5408574" cy="4803568"/>
              <a:chOff x="302397" y="1260000"/>
              <a:chExt cx="5408574" cy="4803568"/>
            </a:xfrm>
          </p:grpSpPr>
          <p:graphicFrame>
            <p:nvGraphicFramePr>
              <p:cNvPr id="11" name="Chart 10">
                <a:extLst>
                  <a:ext uri="{FF2B5EF4-FFF2-40B4-BE49-F238E27FC236}">
                    <a16:creationId xmlns:a16="http://schemas.microsoft.com/office/drawing/2014/main" id="{35604ED8-6F02-BAB5-37F3-A9D59FAD24F3}"/>
                  </a:ext>
                </a:extLst>
              </p:cNvPr>
              <p:cNvGraphicFramePr/>
              <p:nvPr>
                <p:extLst>
                  <p:ext uri="{D42A27DB-BD31-4B8C-83A1-F6EECF244321}">
                    <p14:modId xmlns:p14="http://schemas.microsoft.com/office/powerpoint/2010/main" val="1250097975"/>
                  </p:ext>
                </p:extLst>
              </p:nvPr>
            </p:nvGraphicFramePr>
            <p:xfrm>
              <a:off x="302397" y="1260000"/>
              <a:ext cx="5408574" cy="4803568"/>
            </p:xfrm>
            <a:graphic>
              <a:graphicData uri="http://schemas.openxmlformats.org/drawingml/2006/chart">
                <c:chart xmlns:c="http://schemas.openxmlformats.org/drawingml/2006/chart" xmlns:r="http://schemas.openxmlformats.org/officeDocument/2006/relationships" r:id="rId7"/>
              </a:graphicData>
            </a:graphic>
          </p:graphicFrame>
          <p:grpSp>
            <p:nvGrpSpPr>
              <p:cNvPr id="41" name="Group 40">
                <a:extLst>
                  <a:ext uri="{FF2B5EF4-FFF2-40B4-BE49-F238E27FC236}">
                    <a16:creationId xmlns:a16="http://schemas.microsoft.com/office/drawing/2014/main" id="{BE70C0F1-B362-5D4F-D381-BA094CAFC063}"/>
                  </a:ext>
                </a:extLst>
              </p:cNvPr>
              <p:cNvGrpSpPr/>
              <p:nvPr/>
            </p:nvGrpSpPr>
            <p:grpSpPr>
              <a:xfrm>
                <a:off x="4362565" y="3889363"/>
                <a:ext cx="922831" cy="1697013"/>
                <a:chOff x="4362565" y="3889363"/>
                <a:chExt cx="922831" cy="1697013"/>
              </a:xfrm>
            </p:grpSpPr>
            <p:sp>
              <p:nvSpPr>
                <p:cNvPr id="12" name="Title 4">
                  <a:extLst>
                    <a:ext uri="{FF2B5EF4-FFF2-40B4-BE49-F238E27FC236}">
                      <a16:creationId xmlns:a16="http://schemas.microsoft.com/office/drawing/2014/main" id="{22ED517F-8D39-ACD4-D6FD-6C3041439B68}"/>
                    </a:ext>
                  </a:extLst>
                </p:cNvPr>
                <p:cNvSpPr txBox="1">
                  <a:spLocks/>
                </p:cNvSpPr>
                <p:nvPr/>
              </p:nvSpPr>
              <p:spPr>
                <a:xfrm rot="10800000">
                  <a:off x="4362565" y="3889363"/>
                  <a:ext cx="259663" cy="21076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algn="ctr"/>
                  <a:endParaRPr lang="en-GB" sz="1500" dirty="0"/>
                </a:p>
              </p:txBody>
            </p:sp>
            <p:sp>
              <p:nvSpPr>
                <p:cNvPr id="13" name="Title 4">
                  <a:extLst>
                    <a:ext uri="{FF2B5EF4-FFF2-40B4-BE49-F238E27FC236}">
                      <a16:creationId xmlns:a16="http://schemas.microsoft.com/office/drawing/2014/main" id="{217EB303-77A7-C128-2125-0C2F77FFB0E8}"/>
                    </a:ext>
                  </a:extLst>
                </p:cNvPr>
                <p:cNvSpPr txBox="1">
                  <a:spLocks/>
                </p:cNvSpPr>
                <p:nvPr/>
              </p:nvSpPr>
              <p:spPr>
                <a:xfrm rot="10800000">
                  <a:off x="5025733" y="5375613"/>
                  <a:ext cx="259663" cy="21076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algn="ctr"/>
                  <a:r>
                    <a:rPr lang="en-GB" sz="1500"/>
                    <a:t>*</a:t>
                  </a:r>
                </a:p>
              </p:txBody>
            </p:sp>
          </p:grpSp>
        </p:grpSp>
        <p:sp>
          <p:nvSpPr>
            <p:cNvPr id="37" name="TextBox 36">
              <a:extLst>
                <a:ext uri="{FF2B5EF4-FFF2-40B4-BE49-F238E27FC236}">
                  <a16:creationId xmlns:a16="http://schemas.microsoft.com/office/drawing/2014/main" id="{EE3B5F2C-2A6B-00FF-0B28-7927B141C1A2}"/>
                </a:ext>
              </a:extLst>
            </p:cNvPr>
            <p:cNvSpPr txBox="1"/>
            <p:nvPr/>
          </p:nvSpPr>
          <p:spPr>
            <a:xfrm>
              <a:off x="1216404" y="1568609"/>
              <a:ext cx="1040235"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effectLst/>
                  <a:uLnTx/>
                  <a:uFillTx/>
                  <a:latin typeface="DM Sans" pitchFamily="2" charset="77"/>
                  <a:ea typeface="+mn-ea"/>
                  <a:cs typeface="+mn-cs"/>
                </a:rPr>
                <a:t>Placebo</a:t>
              </a:r>
            </a:p>
          </p:txBody>
        </p:sp>
        <p:sp>
          <p:nvSpPr>
            <p:cNvPr id="39" name="TextBox 38">
              <a:extLst>
                <a:ext uri="{FF2B5EF4-FFF2-40B4-BE49-F238E27FC236}">
                  <a16:creationId xmlns:a16="http://schemas.microsoft.com/office/drawing/2014/main" id="{28330101-B4D2-C752-C988-5D796C57F4C9}"/>
                </a:ext>
              </a:extLst>
            </p:cNvPr>
            <p:cNvSpPr txBox="1"/>
            <p:nvPr/>
          </p:nvSpPr>
          <p:spPr>
            <a:xfrm>
              <a:off x="2614878" y="1568609"/>
              <a:ext cx="1325302"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effectLst/>
                  <a:uLnTx/>
                  <a:uFillTx/>
                  <a:latin typeface="DM Sans" pitchFamily="2" charset="77"/>
                  <a:ea typeface="+mn-ea"/>
                  <a:cs typeface="+mn-cs"/>
                </a:rPr>
                <a:t>1% SYN®-COLL CB</a:t>
              </a:r>
            </a:p>
          </p:txBody>
        </p:sp>
        <p:sp>
          <p:nvSpPr>
            <p:cNvPr id="40" name="TextBox 39">
              <a:extLst>
                <a:ext uri="{FF2B5EF4-FFF2-40B4-BE49-F238E27FC236}">
                  <a16:creationId xmlns:a16="http://schemas.microsoft.com/office/drawing/2014/main" id="{0AA713EA-FED9-879B-F5B7-0C32BCA20E73}"/>
                </a:ext>
              </a:extLst>
            </p:cNvPr>
            <p:cNvSpPr txBox="1"/>
            <p:nvPr/>
          </p:nvSpPr>
          <p:spPr>
            <a:xfrm>
              <a:off x="4051582" y="1568609"/>
              <a:ext cx="1531279"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effectLst/>
                  <a:uLnTx/>
                  <a:uFillTx/>
                  <a:latin typeface="DM Sans" pitchFamily="2" charset="77"/>
                  <a:ea typeface="+mn-ea"/>
                  <a:cs typeface="+mn-cs"/>
                </a:rPr>
                <a:t>2.5% SYN®-COLL CB</a:t>
              </a:r>
            </a:p>
          </p:txBody>
        </p:sp>
      </p:grpSp>
      <p:grpSp>
        <p:nvGrpSpPr>
          <p:cNvPr id="4" name="Group 3">
            <a:extLst>
              <a:ext uri="{FF2B5EF4-FFF2-40B4-BE49-F238E27FC236}">
                <a16:creationId xmlns:a16="http://schemas.microsoft.com/office/drawing/2014/main" id="{46FF0215-9547-0319-699E-8059C9EA4EB0}"/>
              </a:ext>
            </a:extLst>
          </p:cNvPr>
          <p:cNvGrpSpPr/>
          <p:nvPr/>
        </p:nvGrpSpPr>
        <p:grpSpPr>
          <a:xfrm>
            <a:off x="11052686" y="244448"/>
            <a:ext cx="836913" cy="303213"/>
            <a:chOff x="6792289" y="584837"/>
            <a:chExt cx="836913" cy="303213"/>
          </a:xfrm>
        </p:grpSpPr>
        <p:grpSp>
          <p:nvGrpSpPr>
            <p:cNvPr id="6" name="Group 5">
              <a:extLst>
                <a:ext uri="{FF2B5EF4-FFF2-40B4-BE49-F238E27FC236}">
                  <a16:creationId xmlns:a16="http://schemas.microsoft.com/office/drawing/2014/main" id="{224FF26F-AEF3-24AC-D804-954975228E5D}"/>
                </a:ext>
              </a:extLst>
            </p:cNvPr>
            <p:cNvGrpSpPr/>
            <p:nvPr/>
          </p:nvGrpSpPr>
          <p:grpSpPr>
            <a:xfrm>
              <a:off x="6792289" y="584837"/>
              <a:ext cx="836913" cy="303213"/>
              <a:chOff x="6792289" y="584837"/>
              <a:chExt cx="836913" cy="303213"/>
            </a:xfrm>
          </p:grpSpPr>
          <p:sp>
            <p:nvSpPr>
              <p:cNvPr id="35" name="Freeform 34">
                <a:extLst>
                  <a:ext uri="{FF2B5EF4-FFF2-40B4-BE49-F238E27FC236}">
                    <a16:creationId xmlns:a16="http://schemas.microsoft.com/office/drawing/2014/main" id="{09A2FEB3-A06C-7038-CD83-4B726C8044A9}"/>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35">
                <a:extLst>
                  <a:ext uri="{FF2B5EF4-FFF2-40B4-BE49-F238E27FC236}">
                    <a16:creationId xmlns:a16="http://schemas.microsoft.com/office/drawing/2014/main" id="{DDAE85C1-6B8B-A9DF-1402-EA1E7D7A5715}"/>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7" name="Group 6">
              <a:extLst>
                <a:ext uri="{FF2B5EF4-FFF2-40B4-BE49-F238E27FC236}">
                  <a16:creationId xmlns:a16="http://schemas.microsoft.com/office/drawing/2014/main" id="{B6FB9D4A-3890-3AC9-5C47-CD642C85518D}"/>
                </a:ext>
              </a:extLst>
            </p:cNvPr>
            <p:cNvGrpSpPr/>
            <p:nvPr/>
          </p:nvGrpSpPr>
          <p:grpSpPr>
            <a:xfrm>
              <a:off x="6866467" y="597144"/>
              <a:ext cx="611599" cy="282401"/>
              <a:chOff x="6866467" y="597144"/>
              <a:chExt cx="611599" cy="282401"/>
            </a:xfrm>
          </p:grpSpPr>
          <p:sp>
            <p:nvSpPr>
              <p:cNvPr id="9" name="Rectangle 8">
                <a:extLst>
                  <a:ext uri="{FF2B5EF4-FFF2-40B4-BE49-F238E27FC236}">
                    <a16:creationId xmlns:a16="http://schemas.microsoft.com/office/drawing/2014/main" id="{3E8931C1-C971-7EDC-9760-0B1004C4EC1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0" name="Rectangle 9">
                <a:extLst>
                  <a:ext uri="{FF2B5EF4-FFF2-40B4-BE49-F238E27FC236}">
                    <a16:creationId xmlns:a16="http://schemas.microsoft.com/office/drawing/2014/main" id="{9C88A5E3-E006-81A7-0148-47EF9D0D0856}"/>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Tree>
    <p:extLst>
      <p:ext uri="{BB962C8B-B14F-4D97-AF65-F5344CB8AC3E}">
        <p14:creationId xmlns:p14="http://schemas.microsoft.com/office/powerpoint/2010/main" val="47569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Oval 38">
            <a:extLst>
              <a:ext uri="{FF2B5EF4-FFF2-40B4-BE49-F238E27FC236}">
                <a16:creationId xmlns:a16="http://schemas.microsoft.com/office/drawing/2014/main" id="{80B72B93-7B74-C446-825F-4C733EEB0FE0}"/>
              </a:ext>
            </a:extLst>
          </p:cNvPr>
          <p:cNvSpPr/>
          <p:nvPr/>
        </p:nvSpPr>
        <p:spPr>
          <a:xfrm>
            <a:off x="7015652" y="1908024"/>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36" name="Picture 35">
            <a:extLst>
              <a:ext uri="{FF2B5EF4-FFF2-40B4-BE49-F238E27FC236}">
                <a16:creationId xmlns:a16="http://schemas.microsoft.com/office/drawing/2014/main" id="{E2634B32-69B9-A248-964A-5C6E026914B5}"/>
              </a:ext>
            </a:extLst>
          </p:cNvPr>
          <p:cNvPicPr>
            <a:picLocks noChangeAspect="1"/>
          </p:cNvPicPr>
          <p:nvPr/>
        </p:nvPicPr>
        <p:blipFill>
          <a:blip r:embed="rId2" cstate="print">
            <a:extLst>
              <a:ext uri="{28A0092B-C50C-407E-A947-70E740481C1C}">
                <a14:useLocalDpi xmlns:a14="http://schemas.microsoft.com/office/drawing/2010/main"/>
              </a:ext>
            </a:extLst>
          </a:blip>
          <a:srcRect l="-70"/>
          <a:stretch/>
        </p:blipFill>
        <p:spPr>
          <a:xfrm>
            <a:off x="8849801" y="0"/>
            <a:ext cx="3342199" cy="2796978"/>
          </a:xfrm>
          <a:prstGeom prst="rect">
            <a:avLst/>
          </a:prstGeom>
        </p:spPr>
      </p:pic>
      <p:sp>
        <p:nvSpPr>
          <p:cNvPr id="2" name="Title 1">
            <a:extLst>
              <a:ext uri="{FF2B5EF4-FFF2-40B4-BE49-F238E27FC236}">
                <a16:creationId xmlns:a16="http://schemas.microsoft.com/office/drawing/2014/main" id="{6222CB6B-1649-3440-B15D-136CCDC3F6BC}"/>
              </a:ext>
            </a:extLst>
          </p:cNvPr>
          <p:cNvSpPr>
            <a:spLocks noGrp="1"/>
          </p:cNvSpPr>
          <p:nvPr>
            <p:ph type="title"/>
          </p:nvPr>
        </p:nvSpPr>
        <p:spPr/>
        <p:txBody>
          <a:bodyPr/>
          <a:lstStyle/>
          <a:p>
            <a:r>
              <a:rPr lang="en-US"/>
              <a:t>SYN®-COLL CB </a:t>
            </a:r>
            <a:r>
              <a:rPr lang="en-GB"/>
              <a:t>reduces the appearance of lines and </a:t>
            </a:r>
            <a:br>
              <a:rPr lang="en-GB"/>
            </a:br>
            <a:r>
              <a:rPr lang="en-GB"/>
              <a:t>wrinkles on diverse ethnic groups over time</a:t>
            </a:r>
          </a:p>
        </p:txBody>
      </p:sp>
      <p:sp>
        <p:nvSpPr>
          <p:cNvPr id="4" name="Slide Number Placeholder 5">
            <a:extLst>
              <a:ext uri="{FF2B5EF4-FFF2-40B4-BE49-F238E27FC236}">
                <a16:creationId xmlns:a16="http://schemas.microsoft.com/office/drawing/2014/main" id="{3CC34870-2BB1-E503-0BC7-F48A99ADECBF}"/>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49</a:t>
            </a:fld>
            <a:endParaRPr lang="en-GB">
              <a:latin typeface="DM Sans" pitchFamily="2" charset="77"/>
            </a:endParaRPr>
          </a:p>
        </p:txBody>
      </p:sp>
      <p:sp>
        <p:nvSpPr>
          <p:cNvPr id="35" name="Oval 34">
            <a:extLst>
              <a:ext uri="{FF2B5EF4-FFF2-40B4-BE49-F238E27FC236}">
                <a16:creationId xmlns:a16="http://schemas.microsoft.com/office/drawing/2014/main" id="{33881BA0-8C57-BD41-8AF0-6A10B763D526}"/>
              </a:ext>
            </a:extLst>
          </p:cNvPr>
          <p:cNvSpPr/>
          <p:nvPr/>
        </p:nvSpPr>
        <p:spPr>
          <a:xfrm>
            <a:off x="7015652" y="4098428"/>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3" name="Oval 32">
            <a:extLst>
              <a:ext uri="{FF2B5EF4-FFF2-40B4-BE49-F238E27FC236}">
                <a16:creationId xmlns:a16="http://schemas.microsoft.com/office/drawing/2014/main" id="{40CE3CF7-5C81-E548-9E84-7B47EBBD35D0}"/>
              </a:ext>
            </a:extLst>
          </p:cNvPr>
          <p:cNvSpPr/>
          <p:nvPr/>
        </p:nvSpPr>
        <p:spPr>
          <a:xfrm>
            <a:off x="369471" y="4098428"/>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4" name="Oval 33">
            <a:extLst>
              <a:ext uri="{FF2B5EF4-FFF2-40B4-BE49-F238E27FC236}">
                <a16:creationId xmlns:a16="http://schemas.microsoft.com/office/drawing/2014/main" id="{45376B40-5B25-A04D-ABD6-200FF8FA058E}"/>
              </a:ext>
            </a:extLst>
          </p:cNvPr>
          <p:cNvSpPr/>
          <p:nvPr/>
        </p:nvSpPr>
        <p:spPr>
          <a:xfrm>
            <a:off x="436542" y="1908024"/>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51" name="Picture 28">
            <a:extLst>
              <a:ext uri="{FF2B5EF4-FFF2-40B4-BE49-F238E27FC236}">
                <a16:creationId xmlns:a16="http://schemas.microsoft.com/office/drawing/2014/main" id="{3879642A-2660-F54A-BB4B-3BFBDF2B1F4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89910" y="1663978"/>
            <a:ext cx="2845508" cy="1885228"/>
          </a:xfrm>
          <a:prstGeom prst="roundRect">
            <a:avLst>
              <a:gd name="adj" fmla="val 0"/>
            </a:avLst>
          </a:prstGeom>
          <a:ln w="25400">
            <a:solidFill>
              <a:schemeClr val="tx1"/>
            </a:solidFill>
          </a:ln>
          <a:effectLst/>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C72B1578-73C0-B94B-A2A9-54D8A5A7D2B3}"/>
              </a:ext>
            </a:extLst>
          </p:cNvPr>
          <p:cNvSpPr txBox="1"/>
          <p:nvPr/>
        </p:nvSpPr>
        <p:spPr>
          <a:xfrm>
            <a:off x="1376658" y="1260000"/>
            <a:ext cx="2858760" cy="288147"/>
          </a:xfrm>
          <a:prstGeom prst="rect">
            <a:avLst/>
          </a:prstGeom>
          <a:noFill/>
          <a:effectLst/>
        </p:spPr>
        <p:txBody>
          <a:bodyPr wrap="square" lIns="0" tIns="0" rIns="0" bIns="7200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u="none" strike="noStrike" kern="1200" cap="none" spc="0" normalizeH="0" baseline="0" noProof="0">
                <a:ln>
                  <a:noFill/>
                </a:ln>
                <a:effectLst/>
                <a:uLnTx/>
                <a:uFillTx/>
                <a:latin typeface="DM Sans" pitchFamily="2" charset="77"/>
                <a:ea typeface="+mn-ea"/>
                <a:cs typeface="+mn-cs"/>
              </a:rPr>
              <a:t>Caucasian volunteer # 18, age 60</a:t>
            </a:r>
          </a:p>
        </p:txBody>
      </p:sp>
      <p:pic>
        <p:nvPicPr>
          <p:cNvPr id="57" name="Picture 7">
            <a:extLst>
              <a:ext uri="{FF2B5EF4-FFF2-40B4-BE49-F238E27FC236}">
                <a16:creationId xmlns:a16="http://schemas.microsoft.com/office/drawing/2014/main" id="{4DECE91E-8A7E-3245-8BAC-0763C8D52D0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519863" y="1663978"/>
            <a:ext cx="2844000" cy="1886400"/>
          </a:xfrm>
          <a:prstGeom prst="roundRect">
            <a:avLst>
              <a:gd name="adj" fmla="val 0"/>
            </a:avLst>
          </a:prstGeom>
          <a:ln w="25400">
            <a:solidFill>
              <a:schemeClr val="tx1"/>
            </a:solidFill>
          </a:ln>
          <a:effectLst/>
          <a:extLst>
            <a:ext uri="{909E8E84-426E-40DD-AFC4-6F175D3DCCD1}">
              <a14:hiddenFill xmlns:a14="http://schemas.microsoft.com/office/drawing/2010/main">
                <a:solidFill>
                  <a:schemeClr val="accent1"/>
                </a:solidFill>
              </a14:hiddenFill>
            </a:ext>
          </a:extLst>
        </p:spPr>
      </p:pic>
      <p:sp>
        <p:nvSpPr>
          <p:cNvPr id="58" name="TextBox 57">
            <a:extLst>
              <a:ext uri="{FF2B5EF4-FFF2-40B4-BE49-F238E27FC236}">
                <a16:creationId xmlns:a16="http://schemas.microsoft.com/office/drawing/2014/main" id="{581B9D3A-1C01-8E4E-9BF9-52A9D37E44D6}"/>
              </a:ext>
            </a:extLst>
          </p:cNvPr>
          <p:cNvSpPr txBox="1"/>
          <p:nvPr/>
        </p:nvSpPr>
        <p:spPr>
          <a:xfrm>
            <a:off x="4508846" y="1260000"/>
            <a:ext cx="2844000" cy="288147"/>
          </a:xfrm>
          <a:prstGeom prst="rect">
            <a:avLst/>
          </a:prstGeom>
          <a:noFill/>
          <a:effectLst/>
        </p:spPr>
        <p:txBody>
          <a:bodyPr wrap="square" lIns="0" tIns="0" rIns="0" bIns="7200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u="none" strike="noStrike" kern="1200" cap="none" spc="0" normalizeH="0" baseline="0" noProof="0">
                <a:ln>
                  <a:noFill/>
                </a:ln>
                <a:effectLst/>
                <a:uLnTx/>
                <a:uFillTx/>
                <a:latin typeface="DM Sans" pitchFamily="2" charset="77"/>
                <a:ea typeface="+mn-ea"/>
                <a:cs typeface="+mn-cs"/>
              </a:rPr>
              <a:t>Asian volunteer #28, aged 47</a:t>
            </a:r>
          </a:p>
        </p:txBody>
      </p:sp>
      <p:grpSp>
        <p:nvGrpSpPr>
          <p:cNvPr id="3" name="Group 2">
            <a:extLst>
              <a:ext uri="{FF2B5EF4-FFF2-40B4-BE49-F238E27FC236}">
                <a16:creationId xmlns:a16="http://schemas.microsoft.com/office/drawing/2014/main" id="{E2D9FBD4-893B-D547-9059-1EED157438AF}"/>
              </a:ext>
            </a:extLst>
          </p:cNvPr>
          <p:cNvGrpSpPr/>
          <p:nvPr/>
        </p:nvGrpSpPr>
        <p:grpSpPr>
          <a:xfrm>
            <a:off x="2565809" y="2314789"/>
            <a:ext cx="1649172" cy="1218920"/>
            <a:chOff x="4525070" y="2510287"/>
            <a:chExt cx="1649172" cy="1218920"/>
          </a:xfrm>
        </p:grpSpPr>
        <p:sp>
          <p:nvSpPr>
            <p:cNvPr id="22" name="Rectangle 21">
              <a:extLst>
                <a:ext uri="{FF2B5EF4-FFF2-40B4-BE49-F238E27FC236}">
                  <a16:creationId xmlns:a16="http://schemas.microsoft.com/office/drawing/2014/main" id="{9B53CF13-1BF4-48E5-AF33-FDDFE8F6DCDA}"/>
                </a:ext>
              </a:extLst>
            </p:cNvPr>
            <p:cNvSpPr/>
            <p:nvPr/>
          </p:nvSpPr>
          <p:spPr>
            <a:xfrm>
              <a:off x="4525070" y="2510287"/>
              <a:ext cx="1164306" cy="61247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3" name="Rectangle 22">
              <a:extLst>
                <a:ext uri="{FF2B5EF4-FFF2-40B4-BE49-F238E27FC236}">
                  <a16:creationId xmlns:a16="http://schemas.microsoft.com/office/drawing/2014/main" id="{6DA03636-6EE2-42CE-9723-18681B666600}"/>
                </a:ext>
              </a:extLst>
            </p:cNvPr>
            <p:cNvSpPr/>
            <p:nvPr/>
          </p:nvSpPr>
          <p:spPr>
            <a:xfrm>
              <a:off x="5009936" y="3122763"/>
              <a:ext cx="1164306" cy="60644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pic>
        <p:nvPicPr>
          <p:cNvPr id="56" name="Picture 6">
            <a:extLst>
              <a:ext uri="{FF2B5EF4-FFF2-40B4-BE49-F238E27FC236}">
                <a16:creationId xmlns:a16="http://schemas.microsoft.com/office/drawing/2014/main" id="{9E4FC4D0-45EA-2244-B78E-60A0466DC550}"/>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508846" y="3855600"/>
            <a:ext cx="2844000" cy="1886400"/>
          </a:xfrm>
          <a:prstGeom prst="roundRect">
            <a:avLst>
              <a:gd name="adj" fmla="val 0"/>
            </a:avLst>
          </a:prstGeom>
          <a:ln w="25400">
            <a:solidFill>
              <a:srgbClr val="4D3C35"/>
            </a:solidFill>
          </a:ln>
          <a:effectLst/>
          <a:extLst>
            <a:ext uri="{909E8E84-426E-40DD-AFC4-6F175D3DCCD1}">
              <a14:hiddenFill xmlns:a14="http://schemas.microsoft.com/office/drawing/2010/main">
                <a:solidFill>
                  <a:schemeClr val="accent1"/>
                </a:solidFill>
              </a14:hiddenFill>
            </a:ext>
          </a:extLst>
        </p:spPr>
      </p:pic>
      <p:pic>
        <p:nvPicPr>
          <p:cNvPr id="52" name="Picture 29">
            <a:extLst>
              <a:ext uri="{FF2B5EF4-FFF2-40B4-BE49-F238E27FC236}">
                <a16:creationId xmlns:a16="http://schemas.microsoft.com/office/drawing/2014/main" id="{0D505FB3-34F5-3E4C-8563-55201781B4F1}"/>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389910" y="3855600"/>
            <a:ext cx="2845508" cy="1885228"/>
          </a:xfrm>
          <a:prstGeom prst="roundRect">
            <a:avLst>
              <a:gd name="adj" fmla="val 0"/>
            </a:avLst>
          </a:prstGeom>
          <a:ln w="25400">
            <a:solidFill>
              <a:srgbClr val="4D3C35"/>
            </a:solidFill>
          </a:ln>
          <a:effectLst/>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395C6535-747C-6A4A-866E-57799BE5B71C}"/>
              </a:ext>
            </a:extLst>
          </p:cNvPr>
          <p:cNvGrpSpPr/>
          <p:nvPr/>
        </p:nvGrpSpPr>
        <p:grpSpPr>
          <a:xfrm>
            <a:off x="2563971" y="4535506"/>
            <a:ext cx="1649172" cy="1218920"/>
            <a:chOff x="4523232" y="4601657"/>
            <a:chExt cx="1649172" cy="1218920"/>
          </a:xfrm>
        </p:grpSpPr>
        <p:sp>
          <p:nvSpPr>
            <p:cNvPr id="24" name="Rectangle 23">
              <a:extLst>
                <a:ext uri="{FF2B5EF4-FFF2-40B4-BE49-F238E27FC236}">
                  <a16:creationId xmlns:a16="http://schemas.microsoft.com/office/drawing/2014/main" id="{1CE11710-44DD-4223-8169-CE8ECE6E846C}"/>
                </a:ext>
              </a:extLst>
            </p:cNvPr>
            <p:cNvSpPr/>
            <p:nvPr/>
          </p:nvSpPr>
          <p:spPr>
            <a:xfrm>
              <a:off x="4523232" y="4601657"/>
              <a:ext cx="1164306" cy="61247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5" name="Rectangle 24">
              <a:extLst>
                <a:ext uri="{FF2B5EF4-FFF2-40B4-BE49-F238E27FC236}">
                  <a16:creationId xmlns:a16="http://schemas.microsoft.com/office/drawing/2014/main" id="{E150695B-8834-4D8E-B63F-4D88FFEB0979}"/>
                </a:ext>
              </a:extLst>
            </p:cNvPr>
            <p:cNvSpPr/>
            <p:nvPr/>
          </p:nvSpPr>
          <p:spPr>
            <a:xfrm>
              <a:off x="5008098" y="5214133"/>
              <a:ext cx="1164306" cy="60644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sp>
        <p:nvSpPr>
          <p:cNvPr id="28" name="TextBox 27">
            <a:extLst>
              <a:ext uri="{FF2B5EF4-FFF2-40B4-BE49-F238E27FC236}">
                <a16:creationId xmlns:a16="http://schemas.microsoft.com/office/drawing/2014/main" id="{C60620CE-E6C8-6D4E-A1B3-C4A8E63BCC8B}"/>
              </a:ext>
            </a:extLst>
          </p:cNvPr>
          <p:cNvSpPr txBox="1"/>
          <p:nvPr/>
        </p:nvSpPr>
        <p:spPr>
          <a:xfrm>
            <a:off x="503770" y="1975252"/>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effectLst/>
              <a:uLnTx/>
              <a:uFillTx/>
              <a:latin typeface="DM Sans" pitchFamily="2" charset="77"/>
              <a:ea typeface="+mn-ea"/>
              <a:cs typeface="+mn-cs"/>
            </a:endParaRPr>
          </a:p>
        </p:txBody>
      </p:sp>
      <p:sp>
        <p:nvSpPr>
          <p:cNvPr id="29" name="TextBox 28">
            <a:extLst>
              <a:ext uri="{FF2B5EF4-FFF2-40B4-BE49-F238E27FC236}">
                <a16:creationId xmlns:a16="http://schemas.microsoft.com/office/drawing/2014/main" id="{7DCAC6B3-CB60-0940-993B-D18C9FD7EC9C}"/>
              </a:ext>
            </a:extLst>
          </p:cNvPr>
          <p:cNvSpPr txBox="1"/>
          <p:nvPr/>
        </p:nvSpPr>
        <p:spPr>
          <a:xfrm>
            <a:off x="369471" y="2431215"/>
            <a:ext cx="1531279" cy="289053"/>
          </a:xfrm>
          <a:prstGeom prst="rect">
            <a:avLst/>
          </a:prstGeom>
          <a:noFill/>
          <a:ln w="25400">
            <a:noFill/>
          </a:ln>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Before</a:t>
            </a:r>
          </a:p>
        </p:txBody>
      </p:sp>
      <p:sp>
        <p:nvSpPr>
          <p:cNvPr id="31" name="TextBox 30">
            <a:extLst>
              <a:ext uri="{FF2B5EF4-FFF2-40B4-BE49-F238E27FC236}">
                <a16:creationId xmlns:a16="http://schemas.microsoft.com/office/drawing/2014/main" id="{A91775F0-CE3F-514E-B3A4-815ABFCA972C}"/>
              </a:ext>
            </a:extLst>
          </p:cNvPr>
          <p:cNvSpPr txBox="1"/>
          <p:nvPr/>
        </p:nvSpPr>
        <p:spPr>
          <a:xfrm>
            <a:off x="436699" y="416565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2" name="TextBox 31">
            <a:extLst>
              <a:ext uri="{FF2B5EF4-FFF2-40B4-BE49-F238E27FC236}">
                <a16:creationId xmlns:a16="http://schemas.microsoft.com/office/drawing/2014/main" id="{DD6FC7BF-2BCB-C94F-AE4E-96117C84BD22}"/>
              </a:ext>
            </a:extLst>
          </p:cNvPr>
          <p:cNvSpPr txBox="1"/>
          <p:nvPr/>
        </p:nvSpPr>
        <p:spPr>
          <a:xfrm>
            <a:off x="302400" y="452466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12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sp>
        <p:nvSpPr>
          <p:cNvPr id="37" name="TextBox 36">
            <a:extLst>
              <a:ext uri="{FF2B5EF4-FFF2-40B4-BE49-F238E27FC236}">
                <a16:creationId xmlns:a16="http://schemas.microsoft.com/office/drawing/2014/main" id="{73AA0E2B-1DB7-9949-A998-BA38565D979A}"/>
              </a:ext>
            </a:extLst>
          </p:cNvPr>
          <p:cNvSpPr txBox="1"/>
          <p:nvPr/>
        </p:nvSpPr>
        <p:spPr>
          <a:xfrm>
            <a:off x="7082880" y="416565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8" name="TextBox 37">
            <a:extLst>
              <a:ext uri="{FF2B5EF4-FFF2-40B4-BE49-F238E27FC236}">
                <a16:creationId xmlns:a16="http://schemas.microsoft.com/office/drawing/2014/main" id="{E461FEF9-D78D-7B4C-94C9-0FAFCB65972F}"/>
              </a:ext>
            </a:extLst>
          </p:cNvPr>
          <p:cNvSpPr txBox="1"/>
          <p:nvPr/>
        </p:nvSpPr>
        <p:spPr>
          <a:xfrm>
            <a:off x="6948581" y="4524667"/>
            <a:ext cx="1531279" cy="4829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4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sp>
        <p:nvSpPr>
          <p:cNvPr id="41" name="TextBox 40">
            <a:extLst>
              <a:ext uri="{FF2B5EF4-FFF2-40B4-BE49-F238E27FC236}">
                <a16:creationId xmlns:a16="http://schemas.microsoft.com/office/drawing/2014/main" id="{4E8746E9-8BF3-4A49-9696-1165DE0237E7}"/>
              </a:ext>
            </a:extLst>
          </p:cNvPr>
          <p:cNvSpPr txBox="1"/>
          <p:nvPr/>
        </p:nvSpPr>
        <p:spPr>
          <a:xfrm>
            <a:off x="7082880" y="1975252"/>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effectLst/>
              <a:uLnTx/>
              <a:uFillTx/>
              <a:latin typeface="DM Sans" pitchFamily="2" charset="77"/>
              <a:ea typeface="+mn-ea"/>
              <a:cs typeface="+mn-cs"/>
            </a:endParaRPr>
          </a:p>
        </p:txBody>
      </p:sp>
      <p:sp>
        <p:nvSpPr>
          <p:cNvPr id="42" name="TextBox 41">
            <a:extLst>
              <a:ext uri="{FF2B5EF4-FFF2-40B4-BE49-F238E27FC236}">
                <a16:creationId xmlns:a16="http://schemas.microsoft.com/office/drawing/2014/main" id="{63CA4A6D-D36F-2A41-B358-AC80A60FA03A}"/>
              </a:ext>
            </a:extLst>
          </p:cNvPr>
          <p:cNvSpPr txBox="1"/>
          <p:nvPr/>
        </p:nvSpPr>
        <p:spPr>
          <a:xfrm>
            <a:off x="6948581" y="2431215"/>
            <a:ext cx="1531279" cy="289053"/>
          </a:xfrm>
          <a:prstGeom prst="rect">
            <a:avLst/>
          </a:prstGeom>
          <a:noFill/>
          <a:ln w="25400">
            <a:noFill/>
          </a:ln>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Before</a:t>
            </a:r>
          </a:p>
        </p:txBody>
      </p:sp>
      <p:sp>
        <p:nvSpPr>
          <p:cNvPr id="6" name="TextBox 5">
            <a:extLst>
              <a:ext uri="{FF2B5EF4-FFF2-40B4-BE49-F238E27FC236}">
                <a16:creationId xmlns:a16="http://schemas.microsoft.com/office/drawing/2014/main" id="{A97DA45A-E694-D714-B87D-ADF0F511A018}"/>
              </a:ext>
            </a:extLst>
          </p:cNvPr>
          <p:cNvSpPr txBox="1"/>
          <p:nvPr/>
        </p:nvSpPr>
        <p:spPr>
          <a:xfrm>
            <a:off x="1388623" y="5772330"/>
            <a:ext cx="5849466" cy="355276"/>
          </a:xfrm>
          <a:prstGeom prst="rect">
            <a:avLst/>
          </a:prstGeom>
          <a:noFill/>
          <a:effectLst/>
        </p:spPr>
        <p:txBody>
          <a:bodyPr wrap="square" lIns="0" tIns="10800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600" b="1" u="none" strike="noStrike" kern="1200" cap="none" spc="0" normalizeH="0" baseline="0" noProof="0">
                <a:ln>
                  <a:noFill/>
                </a:ln>
                <a:solidFill>
                  <a:srgbClr val="4D3C35"/>
                </a:solidFill>
                <a:effectLst/>
                <a:uLnTx/>
                <a:uFillTx/>
                <a:latin typeface="DM Sans" pitchFamily="2" charset="77"/>
                <a:ea typeface="+mn-ea"/>
                <a:cs typeface="+mn-cs"/>
              </a:rPr>
              <a:t>with 2.5% SYN®-COLL CB</a:t>
            </a:r>
          </a:p>
        </p:txBody>
      </p:sp>
      <p:grpSp>
        <p:nvGrpSpPr>
          <p:cNvPr id="8" name="Group 7">
            <a:extLst>
              <a:ext uri="{FF2B5EF4-FFF2-40B4-BE49-F238E27FC236}">
                <a16:creationId xmlns:a16="http://schemas.microsoft.com/office/drawing/2014/main" id="{C34CF4A0-B362-9F16-0FD7-34D9B5D70CE8}"/>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15D6B4B4-18D6-4717-1E70-25C730B283BD}"/>
                </a:ext>
              </a:extLst>
            </p:cNvPr>
            <p:cNvGrpSpPr/>
            <p:nvPr/>
          </p:nvGrpSpPr>
          <p:grpSpPr>
            <a:xfrm>
              <a:off x="6792289" y="584837"/>
              <a:ext cx="836913" cy="303213"/>
              <a:chOff x="6792289" y="584837"/>
              <a:chExt cx="836913" cy="303213"/>
            </a:xfrm>
          </p:grpSpPr>
          <p:sp>
            <p:nvSpPr>
              <p:cNvPr id="13" name="Freeform 12">
                <a:extLst>
                  <a:ext uri="{FF2B5EF4-FFF2-40B4-BE49-F238E27FC236}">
                    <a16:creationId xmlns:a16="http://schemas.microsoft.com/office/drawing/2014/main" id="{44311989-0B2E-337F-0944-5FE70980AC64}"/>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B58260E4-1130-06E2-052A-A4F3690C6490}"/>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0E2D9819-9BA9-55F9-4EAC-59511C75136D}"/>
                </a:ext>
              </a:extLst>
            </p:cNvPr>
            <p:cNvGrpSpPr/>
            <p:nvPr/>
          </p:nvGrpSpPr>
          <p:grpSpPr>
            <a:xfrm>
              <a:off x="6866467" y="597144"/>
              <a:ext cx="611599" cy="282401"/>
              <a:chOff x="6866467" y="597144"/>
              <a:chExt cx="611599" cy="282401"/>
            </a:xfrm>
          </p:grpSpPr>
          <p:sp>
            <p:nvSpPr>
              <p:cNvPr id="11" name="Rectangle 10">
                <a:extLst>
                  <a:ext uri="{FF2B5EF4-FFF2-40B4-BE49-F238E27FC236}">
                    <a16:creationId xmlns:a16="http://schemas.microsoft.com/office/drawing/2014/main" id="{9A4B2CB1-FF33-E239-2531-06926272D218}"/>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2" name="Rectangle 11">
                <a:extLst>
                  <a:ext uri="{FF2B5EF4-FFF2-40B4-BE49-F238E27FC236}">
                    <a16:creationId xmlns:a16="http://schemas.microsoft.com/office/drawing/2014/main" id="{9B5F38A1-23C2-CE65-D458-583DE75CA087}"/>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Tree>
    <p:extLst>
      <p:ext uri="{BB962C8B-B14F-4D97-AF65-F5344CB8AC3E}">
        <p14:creationId xmlns:p14="http://schemas.microsoft.com/office/powerpoint/2010/main" val="11172707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a:extLst>
            <a:ext uri="{FF2B5EF4-FFF2-40B4-BE49-F238E27FC236}">
              <a16:creationId xmlns:a16="http://schemas.microsoft.com/office/drawing/2014/main" id="{9C7215AD-85B5-3878-8C1B-AD59599904EF}"/>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1AA5B0A3-F981-F440-AAC2-1F559071F9C7}"/>
              </a:ext>
            </a:extLst>
          </p:cNvPr>
          <p:cNvSpPr/>
          <p:nvPr/>
        </p:nvSpPr>
        <p:spPr>
          <a:xfrm>
            <a:off x="10752897"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2" name="Rectangle 51">
            <a:extLst>
              <a:ext uri="{FF2B5EF4-FFF2-40B4-BE49-F238E27FC236}">
                <a16:creationId xmlns:a16="http://schemas.microsoft.com/office/drawing/2014/main" id="{690E4295-DF6D-6291-C2DE-F67F7046A601}"/>
              </a:ext>
            </a:extLst>
          </p:cNvPr>
          <p:cNvSpPr/>
          <p:nvPr/>
        </p:nvSpPr>
        <p:spPr>
          <a:xfrm>
            <a:off x="6711243"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Rectangle 52">
            <a:extLst>
              <a:ext uri="{FF2B5EF4-FFF2-40B4-BE49-F238E27FC236}">
                <a16:creationId xmlns:a16="http://schemas.microsoft.com/office/drawing/2014/main" id="{07FD1442-F1E2-E4E4-B6B6-013338487C78}"/>
              </a:ext>
            </a:extLst>
          </p:cNvPr>
          <p:cNvSpPr/>
          <p:nvPr/>
        </p:nvSpPr>
        <p:spPr>
          <a:xfrm>
            <a:off x="2874028"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0" name="Rectangle 39">
            <a:extLst>
              <a:ext uri="{FF2B5EF4-FFF2-40B4-BE49-F238E27FC236}">
                <a16:creationId xmlns:a16="http://schemas.microsoft.com/office/drawing/2014/main" id="{E19337A4-0C5A-8C52-8A8B-5BC6DDAC0D95}"/>
              </a:ext>
            </a:extLst>
          </p:cNvPr>
          <p:cNvSpPr/>
          <p:nvPr/>
        </p:nvSpPr>
        <p:spPr>
          <a:xfrm>
            <a:off x="302399" y="3052127"/>
            <a:ext cx="361664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rPr>
              <a:t>1% SYN®-COLL CB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+13%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Protect from UV-induced degradation</a:t>
            </a:r>
            <a:r>
              <a:rPr kumimoji="0" lang="en-US" sz="1600" b="1" i="0" u="none" strike="noStrike" kern="1200" cap="none" spc="0" normalizeH="0" baseline="0" noProof="0">
                <a:ln>
                  <a:noFill/>
                </a:ln>
                <a:solidFill>
                  <a:srgbClr val="4D3C35"/>
                </a:solidFill>
                <a:effectLst/>
                <a:uLnTx/>
                <a:uFillTx/>
                <a:latin typeface="DM Sans"/>
                <a:ea typeface="+mn-ea"/>
                <a:cs typeface="+mn-cs"/>
              </a:rPr>
              <a:t>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p:txBody>
      </p:sp>
      <p:sp>
        <p:nvSpPr>
          <p:cNvPr id="41" name="Rectangle 40">
            <a:extLst>
              <a:ext uri="{FF2B5EF4-FFF2-40B4-BE49-F238E27FC236}">
                <a16:creationId xmlns:a16="http://schemas.microsoft.com/office/drawing/2014/main" id="{F585DA5C-18C5-0189-F32E-343EFB089EDA}"/>
              </a:ext>
            </a:extLst>
          </p:cNvPr>
          <p:cNvSpPr/>
          <p:nvPr/>
        </p:nvSpPr>
        <p:spPr>
          <a:xfrm>
            <a:off x="4194295" y="3052127"/>
            <a:ext cx="3752454" cy="327161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2.5%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a:t>
            </a:r>
            <a:r>
              <a:rPr kumimoji="0" lang="en-GB" sz="1600" b="1" i="0" u="none" strike="noStrike" kern="1200" cap="none" spc="0" normalizeH="0" baseline="0" noProof="0">
                <a:ln>
                  <a:noFill/>
                </a:ln>
                <a:solidFill>
                  <a:srgbClr val="4D3C35"/>
                </a:solidFill>
                <a:effectLst/>
                <a:uLnTx/>
                <a:uFillTx/>
                <a:latin typeface="DM Sans" pitchFamily="2" charset="77"/>
                <a:ea typeface="+mn-ea"/>
                <a:cs typeface="+mn-cs"/>
              </a:rPr>
              <a:t>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+22%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a:t>
            </a:r>
            <a:r>
              <a:rPr kumimoji="0" lang="en-US" sz="1600" b="0" i="0" u="none" strike="noStrike" kern="1200" cap="none" spc="0" normalizeH="0" baseline="0" noProof="0" err="1">
                <a:ln>
                  <a:noFill/>
                </a:ln>
                <a:solidFill>
                  <a:srgbClr val="4D3C35"/>
                </a:solidFill>
                <a:effectLst/>
                <a:uLnTx/>
                <a:uFillTx/>
                <a:latin typeface="DM Sans" pitchFamily="2" charset="77"/>
                <a:ea typeface="+mn-ea"/>
                <a:cs typeface="+mn-cs"/>
              </a:rPr>
              <a:t>everses</a:t>
            </a: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 visible signs of </a:t>
            </a:r>
            <a:b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photo-aging</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a:t>
            </a:r>
            <a:r>
              <a:rPr kumimoji="0" lang="en-US" sz="1600" b="0" i="0" u="none" strike="noStrike" kern="1200" cap="none" spc="0" normalizeH="0" baseline="0" noProof="0" err="1">
                <a:ln>
                  <a:noFill/>
                </a:ln>
                <a:solidFill>
                  <a:srgbClr val="4D3C35"/>
                </a:solidFill>
                <a:effectLst/>
                <a:uLnTx/>
                <a:uFillTx/>
                <a:latin typeface="DM Sans" pitchFamily="2" charset="77"/>
                <a:ea typeface="+mn-ea"/>
                <a:cs typeface="+mn-cs"/>
              </a:rPr>
              <a:t>mooths</a:t>
            </a: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 skin &amp; visibly reduces wrinkles</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Sculpts face for more lifted look</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Refines skin appearance with less visible pores </a:t>
            </a:r>
          </a:p>
        </p:txBody>
      </p:sp>
      <p:sp>
        <p:nvSpPr>
          <p:cNvPr id="45" name="Rectangle 44">
            <a:extLst>
              <a:ext uri="{FF2B5EF4-FFF2-40B4-BE49-F238E27FC236}">
                <a16:creationId xmlns:a16="http://schemas.microsoft.com/office/drawing/2014/main" id="{1363E175-970F-0328-0B88-6D0AAF17E0BF}"/>
              </a:ext>
            </a:extLst>
          </p:cNvPr>
          <p:cNvSpPr/>
          <p:nvPr/>
        </p:nvSpPr>
        <p:spPr>
          <a:xfrm>
            <a:off x="8222001" y="3059833"/>
            <a:ext cx="375245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+26%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endParaRPr>
          </a:p>
        </p:txBody>
      </p:sp>
      <p:cxnSp>
        <p:nvCxnSpPr>
          <p:cNvPr id="27" name="Straight Connector 26">
            <a:extLst>
              <a:ext uri="{FF2B5EF4-FFF2-40B4-BE49-F238E27FC236}">
                <a16:creationId xmlns:a16="http://schemas.microsoft.com/office/drawing/2014/main" id="{7B731B3D-5FD7-183D-1162-0A5E75976E05}"/>
              </a:ext>
            </a:extLst>
          </p:cNvPr>
          <p:cNvCxnSpPr>
            <a:cxnSpLocks/>
          </p:cNvCxnSpPr>
          <p:nvPr/>
        </p:nvCxnSpPr>
        <p:spPr>
          <a:xfrm>
            <a:off x="4062244"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C845FE2-D199-AAF1-8FE1-7BAC48DD6C22}"/>
              </a:ext>
            </a:extLst>
          </p:cNvPr>
          <p:cNvCxnSpPr>
            <a:cxnSpLocks/>
          </p:cNvCxnSpPr>
          <p:nvPr/>
        </p:nvCxnSpPr>
        <p:spPr>
          <a:xfrm>
            <a:off x="8080330"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890BE00-C83E-FAC1-083A-8659B62E9C5B}"/>
              </a:ext>
            </a:extLst>
          </p:cNvPr>
          <p:cNvCxnSpPr>
            <a:cxnSpLocks/>
          </p:cNvCxnSpPr>
          <p:nvPr/>
        </p:nvCxnSpPr>
        <p:spPr>
          <a:xfrm>
            <a:off x="302399" y="2841937"/>
            <a:ext cx="1159303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42A58CB5-1C9C-9D5D-E049-B415EC344A1D}"/>
              </a:ext>
            </a:extLst>
          </p:cNvPr>
          <p:cNvSpPr>
            <a:spLocks noGrp="1"/>
          </p:cNvSpPr>
          <p:nvPr>
            <p:ph type="body" idx="25"/>
          </p:nvPr>
        </p:nvSpPr>
        <p:spPr>
          <a:xfrm>
            <a:off x="302400" y="670302"/>
            <a:ext cx="10398637" cy="288767"/>
          </a:xfrm>
        </p:spPr>
        <p:txBody>
          <a:bodyPr/>
          <a:lstStyle/>
          <a:p>
            <a:r>
              <a:rPr lang="en-US"/>
              <a:t>Addressing the needs of multiple skin types &amp; ages</a:t>
            </a:r>
            <a:endParaRPr lang="en-US" i="1">
              <a:solidFill>
                <a:srgbClr val="CCBCB8"/>
              </a:solidFill>
            </a:endParaRPr>
          </a:p>
        </p:txBody>
      </p:sp>
      <p:sp>
        <p:nvSpPr>
          <p:cNvPr id="6" name="Title 5">
            <a:extLst>
              <a:ext uri="{FF2B5EF4-FFF2-40B4-BE49-F238E27FC236}">
                <a16:creationId xmlns:a16="http://schemas.microsoft.com/office/drawing/2014/main" id="{E412D689-E7B8-4008-CFCA-2021B16058E1}"/>
              </a:ext>
            </a:extLst>
          </p:cNvPr>
          <p:cNvSpPr>
            <a:spLocks noGrp="1"/>
          </p:cNvSpPr>
          <p:nvPr>
            <p:ph type="title"/>
          </p:nvPr>
        </p:nvSpPr>
        <p:spPr/>
        <p:txBody>
          <a:bodyPr/>
          <a:lstStyle/>
          <a:p>
            <a:r>
              <a:rPr lang="en-US">
                <a:solidFill>
                  <a:schemeClr val="bg1"/>
                </a:solidFill>
              </a:rPr>
              <a:t>SYN®-COLL CB  - Activate your Collagen for lifelong slow aging</a:t>
            </a:r>
          </a:p>
        </p:txBody>
      </p:sp>
      <p:sp>
        <p:nvSpPr>
          <p:cNvPr id="9" name="Slide Number Placeholder 5">
            <a:extLst>
              <a:ext uri="{FF2B5EF4-FFF2-40B4-BE49-F238E27FC236}">
                <a16:creationId xmlns:a16="http://schemas.microsoft.com/office/drawing/2014/main" id="{90968171-5090-E11F-1BB4-A9F8F521039C}"/>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10" name="TextBox 9">
            <a:extLst>
              <a:ext uri="{FF2B5EF4-FFF2-40B4-BE49-F238E27FC236}">
                <a16:creationId xmlns:a16="http://schemas.microsoft.com/office/drawing/2014/main" id="{18F8AF93-0F8D-A458-B05C-788D8C6476CE}"/>
              </a:ext>
            </a:extLst>
          </p:cNvPr>
          <p:cNvSpPr txBox="1"/>
          <p:nvPr/>
        </p:nvSpPr>
        <p:spPr>
          <a:xfrm>
            <a:off x="640800" y="6432239"/>
            <a:ext cx="4245429" cy="146194"/>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10" normalizeH="0" baseline="0" noProof="0">
                <a:ln>
                  <a:noFill/>
                </a:ln>
                <a:solidFill>
                  <a:prstClr val="white"/>
                </a:solidFill>
                <a:effectLst/>
                <a:uLnTx/>
                <a:uFillTx/>
                <a:latin typeface="DM Sans"/>
                <a:ea typeface="+mn-ea"/>
                <a:cs typeface="+mn-cs"/>
              </a:rPr>
              <a:t>Peptides</a:t>
            </a:r>
            <a:r>
              <a:rPr kumimoji="0" lang="en-US" sz="950" b="0" i="0" u="none" strike="noStrike" kern="1200" cap="none" spc="-20" normalizeH="0" baseline="0" noProof="0">
                <a:ln>
                  <a:noFill/>
                </a:ln>
                <a:solidFill>
                  <a:srgbClr val="CCBCB8"/>
                </a:solidFill>
                <a:effectLst/>
                <a:uLnTx/>
                <a:uFillTx/>
                <a:latin typeface="DM Sans"/>
                <a:ea typeface="+mn-ea"/>
                <a:cs typeface="+mn-cs"/>
              </a:rPr>
              <a:t> | </a:t>
            </a:r>
            <a:r>
              <a:rPr kumimoji="0" lang="en-US" sz="950" b="0" i="0" u="none" strike="noStrike" kern="1200" cap="none" spc="10" normalizeH="0" baseline="0" noProof="0">
                <a:ln>
                  <a:noFill/>
                </a:ln>
                <a:solidFill>
                  <a:prstClr val="white"/>
                </a:solidFill>
                <a:effectLst/>
                <a:uLnTx/>
                <a:uFillTx/>
                <a:latin typeface="DM Sans"/>
                <a:ea typeface="+mn-ea"/>
                <a:cs typeface="+mn-cs"/>
              </a:rPr>
              <a:t>Pharma-inspired skincare</a:t>
            </a:r>
          </a:p>
        </p:txBody>
      </p:sp>
      <p:pic>
        <p:nvPicPr>
          <p:cNvPr id="2" name="Picture Placeholder 16" descr="A person with her eyes closed&#10;&#10;Description automatically generated">
            <a:extLst>
              <a:ext uri="{FF2B5EF4-FFF2-40B4-BE49-F238E27FC236}">
                <a16:creationId xmlns:a16="http://schemas.microsoft.com/office/drawing/2014/main" id="{1D0A4848-92FB-3E31-6005-D89F9F7841F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5578128" y="1462016"/>
            <a:ext cx="1621857" cy="1223066"/>
          </a:xfrm>
          <a:prstGeom prst="rect">
            <a:avLst/>
          </a:prstGeom>
        </p:spPr>
      </p:pic>
      <p:pic>
        <p:nvPicPr>
          <p:cNvPr id="3" name="Picture Placeholder 16">
            <a:extLst>
              <a:ext uri="{FF2B5EF4-FFF2-40B4-BE49-F238E27FC236}">
                <a16:creationId xmlns:a16="http://schemas.microsoft.com/office/drawing/2014/main" id="{7958CE10-2991-B905-831B-EDF123CAE6B7}"/>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9603708" y="1481258"/>
            <a:ext cx="1621856" cy="1223065"/>
          </a:xfrm>
          <a:prstGeom prst="rect">
            <a:avLst/>
          </a:prstGeom>
        </p:spPr>
      </p:pic>
      <p:pic>
        <p:nvPicPr>
          <p:cNvPr id="4" name="Picture Placeholder 14" descr="A person with her eyes closed&#10;&#10;Description automatically generated">
            <a:extLst>
              <a:ext uri="{FF2B5EF4-FFF2-40B4-BE49-F238E27FC236}">
                <a16:creationId xmlns:a16="http://schemas.microsoft.com/office/drawing/2014/main" id="{69F2EE66-A3D4-A2C0-977A-CCB634F5986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flipH="1">
            <a:off x="1720222" y="1440404"/>
            <a:ext cx="1661859" cy="1253232"/>
          </a:xfrm>
          <a:prstGeom prst="rect">
            <a:avLst/>
          </a:prstGeom>
        </p:spPr>
      </p:pic>
      <p:sp>
        <p:nvSpPr>
          <p:cNvPr id="5" name="TextBox 4">
            <a:extLst>
              <a:ext uri="{FF2B5EF4-FFF2-40B4-BE49-F238E27FC236}">
                <a16:creationId xmlns:a16="http://schemas.microsoft.com/office/drawing/2014/main" id="{F37AF85F-9472-58CF-ECDB-92BBC6FC7DA2}"/>
              </a:ext>
            </a:extLst>
          </p:cNvPr>
          <p:cNvSpPr txBox="1"/>
          <p:nvPr/>
        </p:nvSpPr>
        <p:spPr>
          <a:xfrm>
            <a:off x="613316" y="1529714"/>
            <a:ext cx="1071202" cy="80278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Young skin </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0" i="1" u="none" strike="noStrike" kern="1200" cap="none" spc="0" normalizeH="0" baseline="0" noProof="0">
                <a:ln>
                  <a:noFill/>
                </a:ln>
                <a:solidFill>
                  <a:prstClr val="black"/>
                </a:solidFill>
                <a:effectLst/>
                <a:uLnTx/>
                <a:uFillTx/>
                <a:latin typeface="DM Sans"/>
                <a:ea typeface="+mn-ea"/>
                <a:cs typeface="+mn-cs"/>
              </a:rPr>
              <a:t>30+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5" name="TextBox 14">
            <a:extLst>
              <a:ext uri="{FF2B5EF4-FFF2-40B4-BE49-F238E27FC236}">
                <a16:creationId xmlns:a16="http://schemas.microsoft.com/office/drawing/2014/main" id="{1E450CC8-B8D5-35C7-073A-4A258CC03C64}"/>
              </a:ext>
            </a:extLst>
          </p:cNvPr>
          <p:cNvSpPr txBox="1"/>
          <p:nvPr/>
        </p:nvSpPr>
        <p:spPr>
          <a:xfrm>
            <a:off x="4461924" y="1529714"/>
            <a:ext cx="1094520"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Middle aged </a:t>
            </a:r>
            <a:r>
              <a:rPr kumimoji="0" lang="en-US" sz="1400" b="0" i="1" u="none" strike="noStrike" kern="1200" cap="none" spc="0" normalizeH="0" baseline="0" noProof="0">
                <a:ln>
                  <a:noFill/>
                </a:ln>
                <a:solidFill>
                  <a:prstClr val="black"/>
                </a:solidFill>
                <a:effectLst/>
                <a:uLnTx/>
                <a:uFillTx/>
                <a:latin typeface="DM Sans"/>
                <a:ea typeface="+mn-ea"/>
                <a:cs typeface="+mn-cs"/>
              </a:rPr>
              <a:t>                40+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6" name="TextBox 15">
            <a:extLst>
              <a:ext uri="{FF2B5EF4-FFF2-40B4-BE49-F238E27FC236}">
                <a16:creationId xmlns:a16="http://schemas.microsoft.com/office/drawing/2014/main" id="{FA851391-A95B-AC91-A4D1-BB1AD6CD68A4}"/>
              </a:ext>
            </a:extLst>
          </p:cNvPr>
          <p:cNvSpPr txBox="1"/>
          <p:nvPr/>
        </p:nvSpPr>
        <p:spPr>
          <a:xfrm>
            <a:off x="8613817" y="1529714"/>
            <a:ext cx="945288"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Mature skin  </a:t>
            </a:r>
            <a:r>
              <a:rPr kumimoji="0" lang="en-US" sz="1400" b="0" i="1" u="none" strike="noStrike" kern="1200" cap="none" spc="0" normalizeH="0" baseline="0" noProof="0">
                <a:ln>
                  <a:noFill/>
                </a:ln>
                <a:solidFill>
                  <a:prstClr val="black"/>
                </a:solidFill>
                <a:effectLst/>
                <a:uLnTx/>
                <a:uFillTx/>
                <a:latin typeface="DM Sans"/>
                <a:ea typeface="+mn-ea"/>
                <a:cs typeface="+mn-cs"/>
              </a:rPr>
              <a:t>60+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pic>
        <p:nvPicPr>
          <p:cNvPr id="37" name="Graphic 36">
            <a:extLst>
              <a:ext uri="{FF2B5EF4-FFF2-40B4-BE49-F238E27FC236}">
                <a16:creationId xmlns:a16="http://schemas.microsoft.com/office/drawing/2014/main" id="{8FBE73D5-3AF5-0BC9-813A-73E5CFE8291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698245" y="150485"/>
            <a:ext cx="742410" cy="742410"/>
          </a:xfrm>
          <a:prstGeom prst="rect">
            <a:avLst/>
          </a:prstGeom>
        </p:spPr>
      </p:pic>
      <p:sp>
        <p:nvSpPr>
          <p:cNvPr id="8" name="TextBox 7">
            <a:extLst>
              <a:ext uri="{FF2B5EF4-FFF2-40B4-BE49-F238E27FC236}">
                <a16:creationId xmlns:a16="http://schemas.microsoft.com/office/drawing/2014/main" id="{70C0924B-60CF-628E-4936-2E47C8E3EBAC}"/>
              </a:ext>
            </a:extLst>
          </p:cNvPr>
          <p:cNvSpPr txBox="1"/>
          <p:nvPr/>
        </p:nvSpPr>
        <p:spPr>
          <a:xfrm>
            <a:off x="290615" y="2387984"/>
            <a:ext cx="1199367"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PREVENT</a:t>
            </a:r>
          </a:p>
        </p:txBody>
      </p:sp>
      <p:sp>
        <p:nvSpPr>
          <p:cNvPr id="11" name="TextBox 10">
            <a:extLst>
              <a:ext uri="{FF2B5EF4-FFF2-40B4-BE49-F238E27FC236}">
                <a16:creationId xmlns:a16="http://schemas.microsoft.com/office/drawing/2014/main" id="{AF074E33-2CA8-D8A7-6FCD-387055799923}"/>
              </a:ext>
            </a:extLst>
          </p:cNvPr>
          <p:cNvSpPr txBox="1"/>
          <p:nvPr/>
        </p:nvSpPr>
        <p:spPr>
          <a:xfrm>
            <a:off x="4165720" y="2387984"/>
            <a:ext cx="1037463"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REVERT</a:t>
            </a:r>
          </a:p>
        </p:txBody>
      </p:sp>
      <p:sp>
        <p:nvSpPr>
          <p:cNvPr id="12" name="TextBox 11">
            <a:extLst>
              <a:ext uri="{FF2B5EF4-FFF2-40B4-BE49-F238E27FC236}">
                <a16:creationId xmlns:a16="http://schemas.microsoft.com/office/drawing/2014/main" id="{6A9C47D6-3298-1EE4-338F-482A672C37C5}"/>
              </a:ext>
            </a:extLst>
          </p:cNvPr>
          <p:cNvSpPr txBox="1"/>
          <p:nvPr/>
        </p:nvSpPr>
        <p:spPr>
          <a:xfrm>
            <a:off x="8183805" y="2387984"/>
            <a:ext cx="1194558"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RESTORE</a:t>
            </a:r>
          </a:p>
        </p:txBody>
      </p:sp>
      <p:sp>
        <p:nvSpPr>
          <p:cNvPr id="13" name="Text Placeholder 7">
            <a:extLst>
              <a:ext uri="{FF2B5EF4-FFF2-40B4-BE49-F238E27FC236}">
                <a16:creationId xmlns:a16="http://schemas.microsoft.com/office/drawing/2014/main" id="{E3A39697-5CFD-699F-B9F5-C2EA2E578238}"/>
              </a:ext>
            </a:extLst>
          </p:cNvPr>
          <p:cNvSpPr txBox="1">
            <a:spLocks/>
          </p:cNvSpPr>
          <p:nvPr/>
        </p:nvSpPr>
        <p:spPr>
          <a:xfrm>
            <a:off x="4194296" y="6404921"/>
            <a:ext cx="3752454" cy="154946"/>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bg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a:ln>
                  <a:noFill/>
                </a:ln>
                <a:solidFill>
                  <a:prstClr val="white"/>
                </a:solidFill>
                <a:effectLst/>
                <a:uLnTx/>
                <a:uFillTx/>
                <a:latin typeface="DM Sans" pitchFamily="2" charset="77"/>
                <a:ea typeface="+mn-ea"/>
                <a:cs typeface="+mn-cs"/>
              </a:rPr>
              <a:t>IN VIVO SUPPORTED CLAIMS</a:t>
            </a:r>
          </a:p>
        </p:txBody>
      </p:sp>
    </p:spTree>
    <p:extLst>
      <p:ext uri="{BB962C8B-B14F-4D97-AF65-F5344CB8AC3E}">
        <p14:creationId xmlns:p14="http://schemas.microsoft.com/office/powerpoint/2010/main" val="2607803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E1BE2938-2C26-5385-81B2-FD4E68CD5420}"/>
              </a:ext>
            </a:extLst>
          </p:cNvPr>
          <p:cNvSpPr txBox="1"/>
          <p:nvPr/>
        </p:nvSpPr>
        <p:spPr>
          <a:xfrm>
            <a:off x="8181037" y="2300568"/>
            <a:ext cx="2520000" cy="923330"/>
          </a:xfrm>
          <a:prstGeom prst="rect">
            <a:avLst/>
          </a:prstGeom>
          <a:noFill/>
        </p:spPr>
        <p:txBody>
          <a:bodyPr wrap="square" lIns="0" tIns="0" rIns="0" bIns="0" rtlCol="0" anchor="b">
            <a:spAutoFit/>
          </a:bodyPr>
          <a:lstStyle/>
          <a:p>
            <a:pPr marR="0" lvl="0" algn="l" defTabSz="914400" rtl="0" eaLnBrk="1" fontAlgn="auto" latinLnBrk="0" hangingPunct="1">
              <a:lnSpc>
                <a:spcPct val="100000"/>
              </a:lnSpc>
              <a:spcBef>
                <a:spcPts val="0"/>
              </a:spcBef>
              <a:spcAft>
                <a:spcPts val="1800"/>
              </a:spcAft>
              <a:buSzPct val="115000"/>
              <a:tabLst/>
              <a:defRPr/>
            </a:pPr>
            <a:r>
              <a:rPr kumimoji="0" lang="en-GB" sz="2000" u="none" strike="noStrike" kern="1200" cap="none" spc="0" normalizeH="0" baseline="0" noProof="0">
                <a:ln>
                  <a:noFill/>
                </a:ln>
                <a:solidFill>
                  <a:srgbClr val="FFFFFF"/>
                </a:solidFill>
                <a:effectLst/>
                <a:uLnTx/>
                <a:uFillTx/>
                <a:latin typeface="DM Sans" pitchFamily="2" charset="77"/>
                <a:ea typeface="+mn-ea"/>
                <a:cs typeface="+mn-cs"/>
              </a:rPr>
              <a:t>Reverses visible signs of photo-aging in just 4 weeks</a:t>
            </a:r>
          </a:p>
        </p:txBody>
      </p:sp>
      <p:sp>
        <p:nvSpPr>
          <p:cNvPr id="42" name="TextBox 41">
            <a:extLst>
              <a:ext uri="{FF2B5EF4-FFF2-40B4-BE49-F238E27FC236}">
                <a16:creationId xmlns:a16="http://schemas.microsoft.com/office/drawing/2014/main" id="{1F69D4CF-EE7A-9EC9-C86C-FF8EA0D4BAA4}"/>
              </a:ext>
            </a:extLst>
          </p:cNvPr>
          <p:cNvSpPr txBox="1"/>
          <p:nvPr/>
        </p:nvSpPr>
        <p:spPr>
          <a:xfrm>
            <a:off x="524005" y="3777895"/>
            <a:ext cx="2520000" cy="923330"/>
          </a:xfrm>
          <a:prstGeom prst="rect">
            <a:avLst/>
          </a:prstGeom>
          <a:noFill/>
        </p:spPr>
        <p:txBody>
          <a:bodyPr wrap="square" lIns="0" tIns="0" rIns="0" bIns="0" rtlCol="0" anchor="b">
            <a:spAutoFit/>
          </a:bodyPr>
          <a:lstStyle/>
          <a:p>
            <a:pPr>
              <a:spcAft>
                <a:spcPts val="1800"/>
              </a:spcAft>
              <a:buSzPct val="115000"/>
              <a:defRPr/>
            </a:pPr>
            <a:r>
              <a:rPr lang="en-GB" sz="2000">
                <a:solidFill>
                  <a:srgbClr val="FFFFFF"/>
                </a:solidFill>
                <a:latin typeface="DM Sans" pitchFamily="2" charset="77"/>
              </a:rPr>
              <a:t>Smooths skin and reduces wrinkles’ depth </a:t>
            </a:r>
            <a:endParaRPr kumimoji="0" lang="en-GB" sz="20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43" name="TextBox 42">
            <a:extLst>
              <a:ext uri="{FF2B5EF4-FFF2-40B4-BE49-F238E27FC236}">
                <a16:creationId xmlns:a16="http://schemas.microsoft.com/office/drawing/2014/main" id="{ED4EA17C-DF3B-64EC-687F-8EFCD081C4D3}"/>
              </a:ext>
            </a:extLst>
          </p:cNvPr>
          <p:cNvSpPr txBox="1"/>
          <p:nvPr/>
        </p:nvSpPr>
        <p:spPr>
          <a:xfrm>
            <a:off x="4352521" y="3777895"/>
            <a:ext cx="2466412" cy="923330"/>
          </a:xfrm>
          <a:prstGeom prst="rect">
            <a:avLst/>
          </a:prstGeom>
          <a:noFill/>
        </p:spPr>
        <p:txBody>
          <a:bodyPr wrap="square" lIns="0" tIns="0" rIns="0" bIns="0" rtlCol="0" anchor="b">
            <a:spAutoFit/>
          </a:bodyPr>
          <a:lstStyle/>
          <a:p>
            <a:pPr>
              <a:spcAft>
                <a:spcPts val="1800"/>
              </a:spcAft>
              <a:buSzPct val="115000"/>
              <a:defRPr/>
            </a:pPr>
            <a:r>
              <a:rPr kumimoji="0" lang="en-GB" sz="2000" u="none" strike="noStrike" kern="1200" cap="none" spc="0" normalizeH="0" baseline="0" noProof="0">
                <a:ln>
                  <a:noFill/>
                </a:ln>
                <a:solidFill>
                  <a:srgbClr val="FFFFFF"/>
                </a:solidFill>
                <a:effectLst/>
                <a:uLnTx/>
                <a:uFillTx/>
                <a:latin typeface="DM Sans" pitchFamily="2" charset="77"/>
                <a:ea typeface="+mn-ea"/>
                <a:cs typeface="+mn-cs"/>
              </a:rPr>
              <a:t>Refines skin appearance with less visible pores  </a:t>
            </a:r>
          </a:p>
        </p:txBody>
      </p:sp>
      <p:sp>
        <p:nvSpPr>
          <p:cNvPr id="44" name="TextBox 43">
            <a:extLst>
              <a:ext uri="{FF2B5EF4-FFF2-40B4-BE49-F238E27FC236}">
                <a16:creationId xmlns:a16="http://schemas.microsoft.com/office/drawing/2014/main" id="{9ED1CF17-65B9-2F75-B3A7-77D5779C6450}"/>
              </a:ext>
            </a:extLst>
          </p:cNvPr>
          <p:cNvSpPr txBox="1"/>
          <p:nvPr/>
        </p:nvSpPr>
        <p:spPr>
          <a:xfrm>
            <a:off x="8181037" y="3777895"/>
            <a:ext cx="2520000" cy="923330"/>
          </a:xfrm>
          <a:prstGeom prst="rect">
            <a:avLst/>
          </a:prstGeom>
          <a:noFill/>
        </p:spPr>
        <p:txBody>
          <a:bodyPr wrap="square" lIns="0" tIns="0" rIns="0" bIns="0" rtlCol="0" anchor="b">
            <a:spAutoFit/>
          </a:bodyPr>
          <a:lstStyle/>
          <a:p>
            <a:pPr marR="0" lvl="0" algn="l" defTabSz="914400" rtl="0" eaLnBrk="1" fontAlgn="auto" latinLnBrk="0" hangingPunct="1">
              <a:lnSpc>
                <a:spcPct val="100000"/>
              </a:lnSpc>
              <a:spcBef>
                <a:spcPts val="0"/>
              </a:spcBef>
              <a:spcAft>
                <a:spcPts val="1800"/>
              </a:spcAft>
              <a:buSzPct val="115000"/>
              <a:tabLst/>
              <a:defRPr/>
            </a:pPr>
            <a:r>
              <a:rPr kumimoji="0" lang="en-GB" sz="2000" u="none" strike="noStrike" kern="1200" cap="none" spc="0" normalizeH="0" baseline="0" noProof="0">
                <a:ln>
                  <a:noFill/>
                </a:ln>
                <a:solidFill>
                  <a:srgbClr val="FFFFFF"/>
                </a:solidFill>
                <a:effectLst/>
                <a:uLnTx/>
                <a:uFillTx/>
                <a:latin typeface="DM Sans" pitchFamily="2" charset="77"/>
                <a:ea typeface="+mn-ea"/>
                <a:cs typeface="+mn-cs"/>
              </a:rPr>
              <a:t>Sculpts face for a firmer, more lifted appearance</a:t>
            </a:r>
          </a:p>
        </p:txBody>
      </p:sp>
      <p:sp>
        <p:nvSpPr>
          <p:cNvPr id="26" name="TextBox 25">
            <a:extLst>
              <a:ext uri="{FF2B5EF4-FFF2-40B4-BE49-F238E27FC236}">
                <a16:creationId xmlns:a16="http://schemas.microsoft.com/office/drawing/2014/main" id="{CBCC0A77-41CA-5018-18DC-68AC29FBC066}"/>
              </a:ext>
            </a:extLst>
          </p:cNvPr>
          <p:cNvSpPr txBox="1"/>
          <p:nvPr/>
        </p:nvSpPr>
        <p:spPr>
          <a:xfrm>
            <a:off x="524004" y="1992792"/>
            <a:ext cx="2945587" cy="1231106"/>
          </a:xfrm>
          <a:prstGeom prst="rect">
            <a:avLst/>
          </a:prstGeom>
          <a:noFill/>
        </p:spPr>
        <p:txBody>
          <a:bodyPr wrap="square" lIns="0" tIns="0" rIns="0" bIns="0" rtlCol="0" anchor="b">
            <a:spAutoFit/>
          </a:bodyPr>
          <a:lstStyle/>
          <a:p>
            <a:pPr>
              <a:spcAft>
                <a:spcPts val="1800"/>
              </a:spcAft>
              <a:buSzPct val="115000"/>
              <a:defRPr/>
            </a:pPr>
            <a:r>
              <a:rPr lang="en-GB" sz="2000">
                <a:solidFill>
                  <a:srgbClr val="FFFFFF"/>
                </a:solidFill>
                <a:latin typeface="DM Sans" pitchFamily="2" charset="77"/>
              </a:rPr>
              <a:t>1</a:t>
            </a:r>
            <a:r>
              <a:rPr lang="en-GB" sz="2000" baseline="30000">
                <a:solidFill>
                  <a:srgbClr val="FFFFFF"/>
                </a:solidFill>
                <a:latin typeface="DM Sans" pitchFamily="2" charset="77"/>
              </a:rPr>
              <a:t>st</a:t>
            </a:r>
            <a:r>
              <a:rPr lang="en-GB" sz="2000">
                <a:solidFill>
                  <a:srgbClr val="FFFFFF"/>
                </a:solidFill>
                <a:latin typeface="DM Sans" pitchFamily="2" charset="77"/>
              </a:rPr>
              <a:t> TGF-</a:t>
            </a:r>
            <a:r>
              <a:rPr lang="el-GR" sz="2000">
                <a:solidFill>
                  <a:srgbClr val="FFFFFF"/>
                </a:solidFill>
                <a:latin typeface="Fira Sans" panose="020B0503050000020004" pitchFamily="34" charset="0"/>
              </a:rPr>
              <a:t>β </a:t>
            </a:r>
            <a:r>
              <a:rPr lang="en-GB" sz="2000">
                <a:solidFill>
                  <a:srgbClr val="FFFFFF"/>
                </a:solidFill>
                <a:latin typeface="DM Sans" pitchFamily="2" charset="77"/>
              </a:rPr>
              <a:t>booster on the market: biohacking the skin to supports collagen’s reserves</a:t>
            </a:r>
          </a:p>
        </p:txBody>
      </p:sp>
      <p:sp>
        <p:nvSpPr>
          <p:cNvPr id="31" name="TextBox 30">
            <a:extLst>
              <a:ext uri="{FF2B5EF4-FFF2-40B4-BE49-F238E27FC236}">
                <a16:creationId xmlns:a16="http://schemas.microsoft.com/office/drawing/2014/main" id="{357B2F6C-B77E-80FD-56D8-EFE6ACF48A80}"/>
              </a:ext>
            </a:extLst>
          </p:cNvPr>
          <p:cNvSpPr txBox="1"/>
          <p:nvPr/>
        </p:nvSpPr>
        <p:spPr>
          <a:xfrm>
            <a:off x="4352521" y="2300568"/>
            <a:ext cx="2520000" cy="923330"/>
          </a:xfrm>
          <a:prstGeom prst="rect">
            <a:avLst/>
          </a:prstGeom>
          <a:noFill/>
        </p:spPr>
        <p:txBody>
          <a:bodyPr wrap="square" lIns="0" tIns="0" rIns="0" bIns="0" rtlCol="0" anchor="b">
            <a:spAutoFit/>
          </a:bodyPr>
          <a:lstStyle/>
          <a:p>
            <a:pPr marR="0" lvl="0" algn="l" defTabSz="914400" rtl="0" eaLnBrk="1" fontAlgn="auto" latinLnBrk="0" hangingPunct="1">
              <a:lnSpc>
                <a:spcPct val="100000"/>
              </a:lnSpc>
              <a:spcBef>
                <a:spcPts val="0"/>
              </a:spcBef>
              <a:spcAft>
                <a:spcPts val="1800"/>
              </a:spcAft>
              <a:buSzPct val="115000"/>
              <a:tabLst/>
              <a:defRPr/>
            </a:pPr>
            <a:r>
              <a:rPr kumimoji="0" lang="en-GB" sz="2000" u="none" strike="noStrike" kern="1200" cap="none" spc="0" normalizeH="0" baseline="0" noProof="0">
                <a:ln>
                  <a:noFill/>
                </a:ln>
                <a:solidFill>
                  <a:srgbClr val="FFFFFF"/>
                </a:solidFill>
                <a:effectLst/>
                <a:uLnTx/>
                <a:uFillTx/>
                <a:latin typeface="DM Sans" pitchFamily="2" charset="77"/>
                <a:ea typeface="+mn-ea"/>
                <a:cs typeface="+mn-cs"/>
              </a:rPr>
              <a:t>Boosts collagen &amp; protect from UV-induced degradation</a:t>
            </a:r>
          </a:p>
        </p:txBody>
      </p:sp>
      <p:cxnSp>
        <p:nvCxnSpPr>
          <p:cNvPr id="27" name="Straight Connector 26">
            <a:extLst>
              <a:ext uri="{FF2B5EF4-FFF2-40B4-BE49-F238E27FC236}">
                <a16:creationId xmlns:a16="http://schemas.microsoft.com/office/drawing/2014/main" id="{38FB77B9-BF48-2C27-8395-EE07A5AD382C}"/>
              </a:ext>
            </a:extLst>
          </p:cNvPr>
          <p:cNvCxnSpPr>
            <a:cxnSpLocks/>
          </p:cNvCxnSpPr>
          <p:nvPr/>
        </p:nvCxnSpPr>
        <p:spPr>
          <a:xfrm>
            <a:off x="4129153" y="1571342"/>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3FC4517-424F-66A2-783E-0B067508E01D}"/>
              </a:ext>
            </a:extLst>
          </p:cNvPr>
          <p:cNvCxnSpPr>
            <a:cxnSpLocks/>
          </p:cNvCxnSpPr>
          <p:nvPr/>
        </p:nvCxnSpPr>
        <p:spPr>
          <a:xfrm>
            <a:off x="7957669" y="1571342"/>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D2ED1C3-B49F-AAC0-D8F7-8939DF3E8EA0}"/>
              </a:ext>
            </a:extLst>
          </p:cNvPr>
          <p:cNvCxnSpPr>
            <a:cxnSpLocks/>
          </p:cNvCxnSpPr>
          <p:nvPr/>
        </p:nvCxnSpPr>
        <p:spPr>
          <a:xfrm>
            <a:off x="302399" y="3466407"/>
            <a:ext cx="1148320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D5B39124-44A5-8DED-9F45-4BF89B608B83}"/>
              </a:ext>
            </a:extLst>
          </p:cNvPr>
          <p:cNvSpPr>
            <a:spLocks noGrp="1"/>
          </p:cNvSpPr>
          <p:nvPr>
            <p:ph type="body" idx="25"/>
          </p:nvPr>
        </p:nvSpPr>
        <p:spPr/>
        <p:txBody>
          <a:bodyPr/>
          <a:lstStyle/>
          <a:p>
            <a:r>
              <a:rPr lang="en-US" b="1">
                <a:solidFill>
                  <a:srgbClr val="CCBCB8"/>
                </a:solidFill>
              </a:rPr>
              <a:t>Product summary</a:t>
            </a:r>
            <a:endParaRPr lang="en-US" i="1">
              <a:solidFill>
                <a:srgbClr val="CCBCB8"/>
              </a:solidFill>
            </a:endParaRPr>
          </a:p>
        </p:txBody>
      </p:sp>
      <p:sp>
        <p:nvSpPr>
          <p:cNvPr id="6" name="Title 5">
            <a:extLst>
              <a:ext uri="{FF2B5EF4-FFF2-40B4-BE49-F238E27FC236}">
                <a16:creationId xmlns:a16="http://schemas.microsoft.com/office/drawing/2014/main" id="{0789E65C-770E-BA5D-9DB0-5D301CA55752}"/>
              </a:ext>
            </a:extLst>
          </p:cNvPr>
          <p:cNvSpPr>
            <a:spLocks noGrp="1"/>
          </p:cNvSpPr>
          <p:nvPr>
            <p:ph type="title"/>
          </p:nvPr>
        </p:nvSpPr>
        <p:spPr/>
        <p:txBody>
          <a:bodyPr/>
          <a:lstStyle/>
          <a:p>
            <a:r>
              <a:rPr lang="en-GB">
                <a:solidFill>
                  <a:schemeClr val="bg1"/>
                </a:solidFill>
              </a:rPr>
              <a:t>SYN®-COLL CB</a:t>
            </a:r>
            <a:endParaRPr lang="en-US">
              <a:solidFill>
                <a:schemeClr val="bg1"/>
              </a:solidFill>
            </a:endParaRPr>
          </a:p>
        </p:txBody>
      </p:sp>
      <p:sp>
        <p:nvSpPr>
          <p:cNvPr id="9" name="Slide Number Placeholder 5">
            <a:extLst>
              <a:ext uri="{FF2B5EF4-FFF2-40B4-BE49-F238E27FC236}">
                <a16:creationId xmlns:a16="http://schemas.microsoft.com/office/drawing/2014/main" id="{E9B95E81-5348-BFA1-783F-1FB71B119AE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51</a:t>
            </a:fld>
            <a:endParaRPr lang="en-GB">
              <a:solidFill>
                <a:schemeClr val="bg1"/>
              </a:solidFill>
              <a:latin typeface="DM Sans" pitchFamily="2" charset="77"/>
            </a:endParaRPr>
          </a:p>
        </p:txBody>
      </p:sp>
      <p:sp>
        <p:nvSpPr>
          <p:cNvPr id="10" name="TextBox 9">
            <a:extLst>
              <a:ext uri="{FF2B5EF4-FFF2-40B4-BE49-F238E27FC236}">
                <a16:creationId xmlns:a16="http://schemas.microsoft.com/office/drawing/2014/main" id="{31000004-2D45-AB21-9E4C-62E429A3A1F3}"/>
              </a:ext>
            </a:extLst>
          </p:cNvPr>
          <p:cNvSpPr txBox="1"/>
          <p:nvPr/>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pic>
        <p:nvPicPr>
          <p:cNvPr id="12" name="Graphic 11">
            <a:extLst>
              <a:ext uri="{FF2B5EF4-FFF2-40B4-BE49-F238E27FC236}">
                <a16:creationId xmlns:a16="http://schemas.microsoft.com/office/drawing/2014/main" id="{83751993-1D15-E5A9-217D-EBDB4D3801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09787" y="3684598"/>
            <a:ext cx="900000" cy="900000"/>
          </a:xfrm>
          <a:prstGeom prst="rect">
            <a:avLst/>
          </a:prstGeom>
        </p:spPr>
      </p:pic>
      <p:pic>
        <p:nvPicPr>
          <p:cNvPr id="13" name="Graphic 12">
            <a:extLst>
              <a:ext uri="{FF2B5EF4-FFF2-40B4-BE49-F238E27FC236}">
                <a16:creationId xmlns:a16="http://schemas.microsoft.com/office/drawing/2014/main" id="{8920FA77-EF96-3CC0-73AF-E25CBA84C9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8303" y="3684598"/>
            <a:ext cx="900000" cy="900000"/>
          </a:xfrm>
          <a:prstGeom prst="rect">
            <a:avLst/>
          </a:prstGeom>
        </p:spPr>
      </p:pic>
      <p:pic>
        <p:nvPicPr>
          <p:cNvPr id="19" name="Graphic 18">
            <a:extLst>
              <a:ext uri="{FF2B5EF4-FFF2-40B4-BE49-F238E27FC236}">
                <a16:creationId xmlns:a16="http://schemas.microsoft.com/office/drawing/2014/main" id="{53D623CD-BB5A-0587-56D8-FAB073D8B6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67995" y="3777895"/>
            <a:ext cx="900000" cy="900000"/>
          </a:xfrm>
          <a:prstGeom prst="rect">
            <a:avLst/>
          </a:prstGeom>
        </p:spPr>
      </p:pic>
      <p:pic>
        <p:nvPicPr>
          <p:cNvPr id="46" name="Graphic 45">
            <a:extLst>
              <a:ext uri="{FF2B5EF4-FFF2-40B4-BE49-F238E27FC236}">
                <a16:creationId xmlns:a16="http://schemas.microsoft.com/office/drawing/2014/main" id="{58824669-78D1-E993-9CB4-32A89AF157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09787" y="2457312"/>
            <a:ext cx="900000" cy="900000"/>
          </a:xfrm>
          <a:prstGeom prst="rect">
            <a:avLst/>
          </a:prstGeom>
        </p:spPr>
      </p:pic>
      <p:pic>
        <p:nvPicPr>
          <p:cNvPr id="47" name="Graphic 46">
            <a:extLst>
              <a:ext uri="{FF2B5EF4-FFF2-40B4-BE49-F238E27FC236}">
                <a16:creationId xmlns:a16="http://schemas.microsoft.com/office/drawing/2014/main" id="{22E075C6-7937-9BD1-665C-647222AB0EFD}"/>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939687" y="2608345"/>
            <a:ext cx="557784" cy="557784"/>
          </a:xfrm>
          <a:prstGeom prst="rect">
            <a:avLst/>
          </a:prstGeom>
        </p:spPr>
      </p:pic>
      <p:pic>
        <p:nvPicPr>
          <p:cNvPr id="48" name="Graphic 47">
            <a:extLst>
              <a:ext uri="{FF2B5EF4-FFF2-40B4-BE49-F238E27FC236}">
                <a16:creationId xmlns:a16="http://schemas.microsoft.com/office/drawing/2014/main" id="{270F7A48-A7F9-74E0-B8DC-98917CEF184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228777" y="2666114"/>
            <a:ext cx="557784" cy="557784"/>
          </a:xfrm>
          <a:prstGeom prst="rect">
            <a:avLst/>
          </a:prstGeom>
        </p:spPr>
      </p:pic>
    </p:spTree>
    <p:extLst>
      <p:ext uri="{BB962C8B-B14F-4D97-AF65-F5344CB8AC3E}">
        <p14:creationId xmlns:p14="http://schemas.microsoft.com/office/powerpoint/2010/main" val="52413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pic>
        <p:nvPicPr>
          <p:cNvPr id="5" name="Gráfico 4">
            <a:extLst>
              <a:ext uri="{FF2B5EF4-FFF2-40B4-BE49-F238E27FC236}">
                <a16:creationId xmlns:a16="http://schemas.microsoft.com/office/drawing/2014/main" id="{0599A5E5-7608-6E46-FB60-C1EC54260D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58307" y="2232058"/>
            <a:ext cx="5198836" cy="2393883"/>
          </a:xfrm>
          <a:prstGeom prst="rect">
            <a:avLst/>
          </a:prstGeom>
        </p:spPr>
      </p:pic>
      <p:sp>
        <p:nvSpPr>
          <p:cNvPr id="6" name="CaixaDeTexto 5">
            <a:extLst>
              <a:ext uri="{FF2B5EF4-FFF2-40B4-BE49-F238E27FC236}">
                <a16:creationId xmlns:a16="http://schemas.microsoft.com/office/drawing/2014/main" id="{E3BA15EE-0F90-8FA3-63BE-7817906A925E}"/>
              </a:ext>
            </a:extLst>
          </p:cNvPr>
          <p:cNvSpPr txBox="1"/>
          <p:nvPr/>
        </p:nvSpPr>
        <p:spPr>
          <a:xfrm>
            <a:off x="2058307" y="4225831"/>
            <a:ext cx="38317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0F0F0"/>
                </a:solidFill>
                <a:effectLst/>
                <a:uLnTx/>
                <a:uFillTx/>
                <a:latin typeface="DM Sans 14pt Medium" pitchFamily="2" charset="77"/>
                <a:ea typeface="+mn-ea"/>
                <a:cs typeface="+mn-cs"/>
              </a:rPr>
              <a:t>Lifelong authentic beauty</a:t>
            </a:r>
          </a:p>
        </p:txBody>
      </p:sp>
      <p:sp>
        <p:nvSpPr>
          <p:cNvPr id="7" name="CaixaDeTexto 6">
            <a:extLst>
              <a:ext uri="{FF2B5EF4-FFF2-40B4-BE49-F238E27FC236}">
                <a16:creationId xmlns:a16="http://schemas.microsoft.com/office/drawing/2014/main" id="{F8B240AE-0CF3-FCEF-5733-FED9B776A233}"/>
              </a:ext>
            </a:extLst>
          </p:cNvPr>
          <p:cNvSpPr txBox="1"/>
          <p:nvPr/>
        </p:nvSpPr>
        <p:spPr>
          <a:xfrm>
            <a:off x="7617278" y="2963088"/>
            <a:ext cx="383177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0F0F0"/>
                </a:solidFill>
                <a:effectLst/>
                <a:uLnTx/>
                <a:uFillTx/>
                <a:latin typeface="DM Sans 14pt Medium" pitchFamily="2" charset="77"/>
                <a:ea typeface="+mn-ea"/>
                <a:cs typeface="+mn-cs"/>
              </a:rPr>
              <a:t>Featuring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0F0F0"/>
                </a:solidFill>
                <a:effectLst/>
                <a:uLnTx/>
                <a:uFillTx/>
                <a:latin typeface="DM Sans 14pt ExtraBold" pitchFamily="2" charset="77"/>
                <a:ea typeface="+mn-ea"/>
                <a:cs typeface="+mn-cs"/>
              </a:rPr>
              <a:t>SYN®-COLL CB</a:t>
            </a:r>
          </a:p>
        </p:txBody>
      </p:sp>
    </p:spTree>
    <p:extLst>
      <p:ext uri="{BB962C8B-B14F-4D97-AF65-F5344CB8AC3E}">
        <p14:creationId xmlns:p14="http://schemas.microsoft.com/office/powerpoint/2010/main" val="42034138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CCBDB9"/>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BEC6ADB-B875-6AC0-1092-A181B946E19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Agrupar 1">
            <a:extLst>
              <a:ext uri="{FF2B5EF4-FFF2-40B4-BE49-F238E27FC236}">
                <a16:creationId xmlns:a16="http://schemas.microsoft.com/office/drawing/2014/main" id="{C4D9D233-41F7-99E0-3F72-9C2BECF6A894}"/>
              </a:ext>
            </a:extLst>
          </p:cNvPr>
          <p:cNvGrpSpPr/>
          <p:nvPr/>
        </p:nvGrpSpPr>
        <p:grpSpPr>
          <a:xfrm>
            <a:off x="5461792" y="904064"/>
            <a:ext cx="4853274" cy="1553386"/>
            <a:chOff x="4876005" y="675464"/>
            <a:chExt cx="4268336" cy="1366165"/>
          </a:xfrm>
        </p:grpSpPr>
        <p:pic>
          <p:nvPicPr>
            <p:cNvPr id="5" name="Gráfico 4">
              <a:extLst>
                <a:ext uri="{FF2B5EF4-FFF2-40B4-BE49-F238E27FC236}">
                  <a16:creationId xmlns:a16="http://schemas.microsoft.com/office/drawing/2014/main" id="{C257EAD1-1604-6CD5-5D30-3C4ACC9B7B1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876005" y="675464"/>
              <a:ext cx="2966925" cy="1366165"/>
            </a:xfrm>
            <a:prstGeom prst="rect">
              <a:avLst/>
            </a:prstGeom>
          </p:spPr>
        </p:pic>
        <p:sp>
          <p:nvSpPr>
            <p:cNvPr id="7" name="CaixaDeTexto 6">
              <a:extLst>
                <a:ext uri="{FF2B5EF4-FFF2-40B4-BE49-F238E27FC236}">
                  <a16:creationId xmlns:a16="http://schemas.microsoft.com/office/drawing/2014/main" id="{FFEAC856-F658-8F1B-E18F-9C537F8F85FB}"/>
                </a:ext>
              </a:extLst>
            </p:cNvPr>
            <p:cNvSpPr txBox="1"/>
            <p:nvPr/>
          </p:nvSpPr>
          <p:spPr>
            <a:xfrm>
              <a:off x="7942943" y="971482"/>
              <a:ext cx="1201398" cy="6496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14pt" pitchFamily="2" charset="77"/>
                  <a:ea typeface="+mn-ea"/>
                  <a:cs typeface="+mn-cs"/>
                </a:rPr>
                <a:t>Lifelong authentic beauty</a:t>
              </a:r>
            </a:p>
          </p:txBody>
        </p:sp>
      </p:grpSp>
      <p:sp>
        <p:nvSpPr>
          <p:cNvPr id="3" name="CaixaDeTexto 2">
            <a:extLst>
              <a:ext uri="{FF2B5EF4-FFF2-40B4-BE49-F238E27FC236}">
                <a16:creationId xmlns:a16="http://schemas.microsoft.com/office/drawing/2014/main" id="{08BD103D-0378-6817-D30F-87013A707B21}"/>
              </a:ext>
            </a:extLst>
          </p:cNvPr>
          <p:cNvSpPr txBox="1"/>
          <p:nvPr/>
        </p:nvSpPr>
        <p:spPr>
          <a:xfrm>
            <a:off x="5019040" y="2579370"/>
            <a:ext cx="581152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Feeling good in our skin is not about perfection…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it’s rather about realizing skin’s full potential.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4D3C35"/>
              </a:solidFill>
              <a:effectLst/>
              <a:uLnTx/>
              <a:uFillTx/>
              <a:latin typeface="DM Sans 14pt Ligh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Light" pitchFamily="2" charset="77"/>
                <a:ea typeface="+mn-ea"/>
                <a:cs typeface="+mn-cs"/>
              </a:rPr>
              <a:t>TRUE COLL </a:t>
            </a: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Skincare Range works with skin’s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natural processes to promote a healthy appearance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from within...at every stage of life journey.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4D3C35"/>
              </a:solidFill>
              <a:effectLst/>
              <a:uLnTx/>
              <a:uFillTx/>
              <a:latin typeface="DM Sans 14pt Ligh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In its formulations </a:t>
            </a:r>
            <a:r>
              <a:rPr kumimoji="0" lang="en-US" sz="1600" b="1" i="0" u="none" strike="noStrike" kern="1200" cap="none" spc="0" normalizeH="0" baseline="0" noProof="0">
                <a:ln>
                  <a:noFill/>
                </a:ln>
                <a:solidFill>
                  <a:srgbClr val="4D3C35"/>
                </a:solidFill>
                <a:effectLst/>
                <a:uLnTx/>
                <a:uFillTx/>
                <a:latin typeface="DM Sans 14pt Light" pitchFamily="2" charset="77"/>
                <a:ea typeface="+mn-ea"/>
                <a:cs typeface="+mn-cs"/>
              </a:rPr>
              <a:t>SYN®-COLL CB</a:t>
            </a: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 natural-origin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tripeptide that supports skin’s Collagen reserves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with age-personalized action, for lifelong slow-aging.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4D3C35"/>
              </a:solidFill>
              <a:effectLst/>
              <a:uLnTx/>
              <a:uFillTx/>
              <a:latin typeface="DM Sans 14pt Ligh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Skin looks firmer, smoother, and more sculpted.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endPar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Light" pitchFamily="2" charset="77"/>
                <a:ea typeface="+mn-ea"/>
                <a:cs typeface="+mn-cs"/>
              </a:rPr>
              <a:t>Next generation peptide,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Light" pitchFamily="2" charset="77"/>
                <a:ea typeface="+mn-ea"/>
                <a:cs typeface="+mn-cs"/>
              </a:rPr>
              <a:t>for sustainable aging.</a:t>
            </a:r>
          </a:p>
        </p:txBody>
      </p:sp>
    </p:spTree>
    <p:extLst>
      <p:ext uri="{BB962C8B-B14F-4D97-AF65-F5344CB8AC3E}">
        <p14:creationId xmlns:p14="http://schemas.microsoft.com/office/powerpoint/2010/main" val="19069967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243C619-9B41-9557-E45B-53976C4824E8}"/>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6" name="CaixaDeTexto 5">
            <a:extLst>
              <a:ext uri="{FF2B5EF4-FFF2-40B4-BE49-F238E27FC236}">
                <a16:creationId xmlns:a16="http://schemas.microsoft.com/office/drawing/2014/main" id="{A06D4052-9683-7C94-80DC-5207565D7C9E}"/>
              </a:ext>
            </a:extLst>
          </p:cNvPr>
          <p:cNvSpPr txBox="1"/>
          <p:nvPr/>
        </p:nvSpPr>
        <p:spPr>
          <a:xfrm>
            <a:off x="135823"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Age</a:t>
            </a:r>
          </a:p>
        </p:txBody>
      </p:sp>
      <p:sp>
        <p:nvSpPr>
          <p:cNvPr id="8" name="CaixaDeTexto 7">
            <a:extLst>
              <a:ext uri="{FF2B5EF4-FFF2-40B4-BE49-F238E27FC236}">
                <a16:creationId xmlns:a16="http://schemas.microsoft.com/office/drawing/2014/main" id="{9D404396-08A5-761B-A8CC-15AE2440949F}"/>
              </a:ext>
            </a:extLst>
          </p:cNvPr>
          <p:cNvSpPr txBox="1"/>
          <p:nvPr/>
        </p:nvSpPr>
        <p:spPr>
          <a:xfrm>
            <a:off x="3396852"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30+</a:t>
            </a:r>
          </a:p>
        </p:txBody>
      </p:sp>
      <p:sp>
        <p:nvSpPr>
          <p:cNvPr id="9" name="CaixaDeTexto 8">
            <a:extLst>
              <a:ext uri="{FF2B5EF4-FFF2-40B4-BE49-F238E27FC236}">
                <a16:creationId xmlns:a16="http://schemas.microsoft.com/office/drawing/2014/main" id="{1E7A65CC-21FA-CC79-4421-3246D8D9BAF0}"/>
              </a:ext>
            </a:extLst>
          </p:cNvPr>
          <p:cNvSpPr txBox="1"/>
          <p:nvPr/>
        </p:nvSpPr>
        <p:spPr>
          <a:xfrm>
            <a:off x="7446338"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40+</a:t>
            </a:r>
          </a:p>
        </p:txBody>
      </p:sp>
      <p:sp>
        <p:nvSpPr>
          <p:cNvPr id="10" name="CaixaDeTexto 9">
            <a:extLst>
              <a:ext uri="{FF2B5EF4-FFF2-40B4-BE49-F238E27FC236}">
                <a16:creationId xmlns:a16="http://schemas.microsoft.com/office/drawing/2014/main" id="{9E42341A-8FAC-AAB3-B739-01A741C60ED1}"/>
              </a:ext>
            </a:extLst>
          </p:cNvPr>
          <p:cNvSpPr txBox="1"/>
          <p:nvPr/>
        </p:nvSpPr>
        <p:spPr>
          <a:xfrm>
            <a:off x="11507700"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60+</a:t>
            </a:r>
          </a:p>
        </p:txBody>
      </p:sp>
      <p:pic>
        <p:nvPicPr>
          <p:cNvPr id="12" name="Gráfico 11">
            <a:extLst>
              <a:ext uri="{FF2B5EF4-FFF2-40B4-BE49-F238E27FC236}">
                <a16:creationId xmlns:a16="http://schemas.microsoft.com/office/drawing/2014/main" id="{89CA19F8-B68B-483F-8A61-EEE4B4B43B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70101" y="5946885"/>
            <a:ext cx="717013" cy="247540"/>
          </a:xfrm>
          <a:prstGeom prst="rect">
            <a:avLst/>
          </a:prstGeom>
        </p:spPr>
      </p:pic>
      <p:pic>
        <p:nvPicPr>
          <p:cNvPr id="14" name="Gráfico 13">
            <a:extLst>
              <a:ext uri="{FF2B5EF4-FFF2-40B4-BE49-F238E27FC236}">
                <a16:creationId xmlns:a16="http://schemas.microsoft.com/office/drawing/2014/main" id="{FE877AAC-A40B-D3AC-550B-3E37823EDC8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62903" y="3776980"/>
            <a:ext cx="1931411" cy="1931411"/>
          </a:xfrm>
          <a:prstGeom prst="rect">
            <a:avLst/>
          </a:prstGeom>
        </p:spPr>
      </p:pic>
      <p:pic>
        <p:nvPicPr>
          <p:cNvPr id="16" name="Gráfico 15">
            <a:extLst>
              <a:ext uri="{FF2B5EF4-FFF2-40B4-BE49-F238E27FC236}">
                <a16:creationId xmlns:a16="http://schemas.microsoft.com/office/drawing/2014/main" id="{CA6E2367-65F4-D601-B170-C52E4A5B2C5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48679" y="5946885"/>
            <a:ext cx="717013" cy="247540"/>
          </a:xfrm>
          <a:prstGeom prst="rect">
            <a:avLst/>
          </a:prstGeom>
        </p:spPr>
      </p:pic>
      <p:pic>
        <p:nvPicPr>
          <p:cNvPr id="18" name="Gráfico 17">
            <a:extLst>
              <a:ext uri="{FF2B5EF4-FFF2-40B4-BE49-F238E27FC236}">
                <a16:creationId xmlns:a16="http://schemas.microsoft.com/office/drawing/2014/main" id="{1D451793-2B58-8223-05D4-641FB2F0DC2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41481" y="3767041"/>
            <a:ext cx="1931411" cy="1931411"/>
          </a:xfrm>
          <a:prstGeom prst="rect">
            <a:avLst/>
          </a:prstGeom>
        </p:spPr>
      </p:pic>
      <p:pic>
        <p:nvPicPr>
          <p:cNvPr id="20" name="Gráfico 19">
            <a:extLst>
              <a:ext uri="{FF2B5EF4-FFF2-40B4-BE49-F238E27FC236}">
                <a16:creationId xmlns:a16="http://schemas.microsoft.com/office/drawing/2014/main" id="{B9116DC4-C1E3-B35A-5EED-B09DC9A548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291523" y="5946885"/>
            <a:ext cx="717013" cy="247540"/>
          </a:xfrm>
          <a:prstGeom prst="rect">
            <a:avLst/>
          </a:prstGeom>
        </p:spPr>
      </p:pic>
      <p:pic>
        <p:nvPicPr>
          <p:cNvPr id="22" name="Gráfico 21">
            <a:extLst>
              <a:ext uri="{FF2B5EF4-FFF2-40B4-BE49-F238E27FC236}">
                <a16:creationId xmlns:a16="http://schemas.microsoft.com/office/drawing/2014/main" id="{0062BDE6-C3AE-4E8B-C917-A296302E8CC2}"/>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684325" y="3767041"/>
            <a:ext cx="1931411" cy="1931411"/>
          </a:xfrm>
          <a:prstGeom prst="rect">
            <a:avLst/>
          </a:prstGeom>
        </p:spPr>
      </p:pic>
      <p:sp>
        <p:nvSpPr>
          <p:cNvPr id="23" name="CaixaDeTexto 22">
            <a:extLst>
              <a:ext uri="{FF2B5EF4-FFF2-40B4-BE49-F238E27FC236}">
                <a16:creationId xmlns:a16="http://schemas.microsoft.com/office/drawing/2014/main" id="{6D2B08A1-B376-8265-787A-601BD4F475A1}"/>
              </a:ext>
            </a:extLst>
          </p:cNvPr>
          <p:cNvSpPr txBox="1"/>
          <p:nvPr/>
        </p:nvSpPr>
        <p:spPr>
          <a:xfrm>
            <a:off x="4244686"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personalized</a:t>
            </a:r>
          </a:p>
        </p:txBody>
      </p:sp>
      <p:sp>
        <p:nvSpPr>
          <p:cNvPr id="24" name="CaixaDeTexto 23">
            <a:extLst>
              <a:ext uri="{FF2B5EF4-FFF2-40B4-BE49-F238E27FC236}">
                <a16:creationId xmlns:a16="http://schemas.microsoft.com/office/drawing/2014/main" id="{2BE669E0-3F40-AC9E-B790-942C43FC978C}"/>
              </a:ext>
            </a:extLst>
          </p:cNvPr>
          <p:cNvSpPr txBox="1"/>
          <p:nvPr/>
        </p:nvSpPr>
        <p:spPr>
          <a:xfrm>
            <a:off x="8353549"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action</a:t>
            </a:r>
          </a:p>
        </p:txBody>
      </p:sp>
      <p:pic>
        <p:nvPicPr>
          <p:cNvPr id="26" name="Imagem 25" descr="Uma imagem contendo xícara, mesa, loção, computer&#10;&#10;Descrição gerada automaticamente">
            <a:extLst>
              <a:ext uri="{FF2B5EF4-FFF2-40B4-BE49-F238E27FC236}">
                <a16:creationId xmlns:a16="http://schemas.microsoft.com/office/drawing/2014/main" id="{EB49D32F-EDAF-FEAA-D295-F1C5CEF1287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211261" y="4667330"/>
            <a:ext cx="2902234" cy="2324100"/>
          </a:xfrm>
          <a:prstGeom prst="rect">
            <a:avLst/>
          </a:prstGeom>
        </p:spPr>
      </p:pic>
      <p:pic>
        <p:nvPicPr>
          <p:cNvPr id="28" name="Imagem 27" descr="Imagem em preto e produtos de higiene pessoal&#10;&#10;Descrição gerada automaticamente com confiança média">
            <a:extLst>
              <a:ext uri="{FF2B5EF4-FFF2-40B4-BE49-F238E27FC236}">
                <a16:creationId xmlns:a16="http://schemas.microsoft.com/office/drawing/2014/main" id="{6268AC48-1722-0C21-0B17-085FD33C615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18401" y="3736075"/>
            <a:ext cx="2342835" cy="3121925"/>
          </a:xfrm>
          <a:prstGeom prst="rect">
            <a:avLst/>
          </a:prstGeom>
        </p:spPr>
      </p:pic>
      <p:pic>
        <p:nvPicPr>
          <p:cNvPr id="30" name="Imagem 29" descr="Garrafa de plástico&#10;&#10;Descrição gerada automaticamente com confiança média">
            <a:extLst>
              <a:ext uri="{FF2B5EF4-FFF2-40B4-BE49-F238E27FC236}">
                <a16:creationId xmlns:a16="http://schemas.microsoft.com/office/drawing/2014/main" id="{CE510E99-1740-5B60-E347-4B5D653C247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658381" y="4117928"/>
            <a:ext cx="2445508" cy="2676762"/>
          </a:xfrm>
          <a:prstGeom prst="rect">
            <a:avLst/>
          </a:prstGeom>
        </p:spPr>
      </p:pic>
    </p:spTree>
    <p:extLst>
      <p:ext uri="{BB962C8B-B14F-4D97-AF65-F5344CB8AC3E}">
        <p14:creationId xmlns:p14="http://schemas.microsoft.com/office/powerpoint/2010/main" val="37354530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CCBDB9"/>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BEC6ADB-B875-6AC0-1092-A181B946E19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Gráfico 4">
            <a:extLst>
              <a:ext uri="{FF2B5EF4-FFF2-40B4-BE49-F238E27FC236}">
                <a16:creationId xmlns:a16="http://schemas.microsoft.com/office/drawing/2014/main" id="{C257EAD1-1604-6CD5-5D30-3C4ACC9B7B1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8305" y="404001"/>
            <a:ext cx="2908090" cy="1339074"/>
          </a:xfrm>
          <a:prstGeom prst="rect">
            <a:avLst/>
          </a:prstGeom>
        </p:spPr>
      </p:pic>
      <p:sp>
        <p:nvSpPr>
          <p:cNvPr id="6" name="CaixaDeTexto 5">
            <a:extLst>
              <a:ext uri="{FF2B5EF4-FFF2-40B4-BE49-F238E27FC236}">
                <a16:creationId xmlns:a16="http://schemas.microsoft.com/office/drawing/2014/main" id="{6731F723-DFCA-B800-F554-65BCFDE7BE04}"/>
              </a:ext>
            </a:extLst>
          </p:cNvPr>
          <p:cNvSpPr txBox="1"/>
          <p:nvPr/>
        </p:nvSpPr>
        <p:spPr>
          <a:xfrm>
            <a:off x="418305" y="4912914"/>
            <a:ext cx="2496439"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4D3C35"/>
                </a:solidFill>
                <a:effectLst/>
                <a:uLnTx/>
                <a:uFillTx/>
                <a:latin typeface="DM Sans 14pt Medium" pitchFamily="2" charset="77"/>
                <a:ea typeface="+mn-ea"/>
                <a:cs typeface="+mn-cs"/>
              </a:rPr>
              <a:t>Lifelong authentic beauty</a:t>
            </a:r>
          </a:p>
        </p:txBody>
      </p:sp>
      <p:sp>
        <p:nvSpPr>
          <p:cNvPr id="8" name="CaixaDeTexto 7">
            <a:extLst>
              <a:ext uri="{FF2B5EF4-FFF2-40B4-BE49-F238E27FC236}">
                <a16:creationId xmlns:a16="http://schemas.microsoft.com/office/drawing/2014/main" id="{ED66DE96-AF16-54D3-BABE-56814C1C0BCA}"/>
              </a:ext>
            </a:extLst>
          </p:cNvPr>
          <p:cNvSpPr txBox="1"/>
          <p:nvPr/>
        </p:nvSpPr>
        <p:spPr>
          <a:xfrm>
            <a:off x="418305" y="1450687"/>
            <a:ext cx="38317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Medium" pitchFamily="2" charset="77"/>
                <a:ea typeface="+mn-ea"/>
                <a:cs typeface="+mn-cs"/>
              </a:rPr>
              <a:t>Featuring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ExtraBold" pitchFamily="2" charset="77"/>
                <a:ea typeface="+mn-ea"/>
                <a:cs typeface="+mn-cs"/>
              </a:rPr>
              <a:t>SYN®-COLL CB</a:t>
            </a:r>
          </a:p>
        </p:txBody>
      </p:sp>
    </p:spTree>
    <p:extLst>
      <p:ext uri="{BB962C8B-B14F-4D97-AF65-F5344CB8AC3E}">
        <p14:creationId xmlns:p14="http://schemas.microsoft.com/office/powerpoint/2010/main" val="3300232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B0862F7-5DB6-312D-E6C2-E3DD11AFD91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Gráfico 12">
            <a:extLst>
              <a:ext uri="{FF2B5EF4-FFF2-40B4-BE49-F238E27FC236}">
                <a16:creationId xmlns:a16="http://schemas.microsoft.com/office/drawing/2014/main" id="{2FAE1C02-67D1-8200-6905-B81F8F2994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6559" y="225838"/>
            <a:ext cx="3335205" cy="1535746"/>
          </a:xfrm>
          <a:prstGeom prst="rect">
            <a:avLst/>
          </a:prstGeom>
        </p:spPr>
      </p:pic>
      <p:sp>
        <p:nvSpPr>
          <p:cNvPr id="14" name="CaixaDeTexto 13">
            <a:extLst>
              <a:ext uri="{FF2B5EF4-FFF2-40B4-BE49-F238E27FC236}">
                <a16:creationId xmlns:a16="http://schemas.microsoft.com/office/drawing/2014/main" id="{92BFBD6B-4EEA-A421-1228-BA26FF923A4F}"/>
              </a:ext>
            </a:extLst>
          </p:cNvPr>
          <p:cNvSpPr txBox="1"/>
          <p:nvPr/>
        </p:nvSpPr>
        <p:spPr>
          <a:xfrm>
            <a:off x="10699618"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
        <p:nvSpPr>
          <p:cNvPr id="10" name="CaixaDeTexto 9">
            <a:extLst>
              <a:ext uri="{FF2B5EF4-FFF2-40B4-BE49-F238E27FC236}">
                <a16:creationId xmlns:a16="http://schemas.microsoft.com/office/drawing/2014/main" id="{BD5EC702-9C5C-4B5F-7635-58CFDC058EC9}"/>
              </a:ext>
            </a:extLst>
          </p:cNvPr>
          <p:cNvSpPr txBox="1"/>
          <p:nvPr/>
        </p:nvSpPr>
        <p:spPr>
          <a:xfrm>
            <a:off x="12503426" y="142129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14pt" pitchFamily="2" charset="77"/>
              <a:ea typeface="+mn-ea"/>
              <a:cs typeface="+mn-cs"/>
            </a:endParaRPr>
          </a:p>
        </p:txBody>
      </p:sp>
    </p:spTree>
    <p:extLst>
      <p:ext uri="{BB962C8B-B14F-4D97-AF65-F5344CB8AC3E}">
        <p14:creationId xmlns:p14="http://schemas.microsoft.com/office/powerpoint/2010/main" val="4457410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Diagrama&#10;&#10;Descrição gerada automaticamente">
            <a:extLst>
              <a:ext uri="{FF2B5EF4-FFF2-40B4-BE49-F238E27FC236}">
                <a16:creationId xmlns:a16="http://schemas.microsoft.com/office/drawing/2014/main" id="{29AFAAA2-72B3-0662-35C8-001C39E2C76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Imagem 10" descr="Código QR&#10;&#10;Descrição gerada automaticamente">
            <a:extLst>
              <a:ext uri="{FF2B5EF4-FFF2-40B4-BE49-F238E27FC236}">
                <a16:creationId xmlns:a16="http://schemas.microsoft.com/office/drawing/2014/main" id="{2F5BDD9D-18CD-AF38-DA92-54341BB0C80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7312" y="359560"/>
            <a:ext cx="1402023" cy="1402023"/>
          </a:xfrm>
          <a:prstGeom prst="rect">
            <a:avLst/>
          </a:prstGeom>
        </p:spPr>
      </p:pic>
      <p:pic>
        <p:nvPicPr>
          <p:cNvPr id="13" name="Gráfico 12">
            <a:extLst>
              <a:ext uri="{FF2B5EF4-FFF2-40B4-BE49-F238E27FC236}">
                <a16:creationId xmlns:a16="http://schemas.microsoft.com/office/drawing/2014/main" id="{2FAE1C02-67D1-8200-6905-B81F8F2994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8815" y="225838"/>
            <a:ext cx="3335205" cy="1535746"/>
          </a:xfrm>
          <a:prstGeom prst="rect">
            <a:avLst/>
          </a:prstGeom>
        </p:spPr>
      </p:pic>
      <p:sp>
        <p:nvSpPr>
          <p:cNvPr id="14" name="CaixaDeTexto 13">
            <a:extLst>
              <a:ext uri="{FF2B5EF4-FFF2-40B4-BE49-F238E27FC236}">
                <a16:creationId xmlns:a16="http://schemas.microsoft.com/office/drawing/2014/main" id="{92BFBD6B-4EEA-A421-1228-BA26FF923A4F}"/>
              </a:ext>
            </a:extLst>
          </p:cNvPr>
          <p:cNvSpPr txBox="1"/>
          <p:nvPr/>
        </p:nvSpPr>
        <p:spPr>
          <a:xfrm>
            <a:off x="3931874"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
        <p:nvSpPr>
          <p:cNvPr id="15" name="CaixaDeTexto 14">
            <a:extLst>
              <a:ext uri="{FF2B5EF4-FFF2-40B4-BE49-F238E27FC236}">
                <a16:creationId xmlns:a16="http://schemas.microsoft.com/office/drawing/2014/main" id="{DCAE2DD0-470C-5281-37A6-C00AA8C14512}"/>
              </a:ext>
            </a:extLst>
          </p:cNvPr>
          <p:cNvSpPr txBox="1"/>
          <p:nvPr/>
        </p:nvSpPr>
        <p:spPr>
          <a:xfrm>
            <a:off x="547230" y="3466727"/>
            <a:ext cx="290565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9A3038"/>
                </a:solidFill>
                <a:effectLst/>
                <a:uLnTx/>
                <a:uFillTx/>
                <a:latin typeface="DM Sans 14pt" pitchFamily="2" charset="77"/>
                <a:ea typeface="+mn-ea"/>
                <a:cs typeface="+mn-cs"/>
              </a:rPr>
              <a:t>Lotion to Foam</a:t>
            </a:r>
          </a:p>
        </p:txBody>
      </p:sp>
      <p:sp>
        <p:nvSpPr>
          <p:cNvPr id="16" name="CaixaDeTexto 15">
            <a:extLst>
              <a:ext uri="{FF2B5EF4-FFF2-40B4-BE49-F238E27FC236}">
                <a16:creationId xmlns:a16="http://schemas.microsoft.com/office/drawing/2014/main" id="{B6D07801-468C-AA2D-C791-0A495A080E8A}"/>
              </a:ext>
            </a:extLst>
          </p:cNvPr>
          <p:cNvSpPr txBox="1"/>
          <p:nvPr/>
        </p:nvSpPr>
        <p:spPr>
          <a:xfrm>
            <a:off x="547229" y="4024532"/>
            <a:ext cx="4543385" cy="2395143"/>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Enriched with </a:t>
            </a:r>
            <a:r>
              <a:rPr kumimoji="0" lang="en-US" sz="1600" b="1" i="0" u="none" strike="noStrike" kern="1200" cap="none" spc="0" normalizeH="0" baseline="0" noProof="0">
                <a:ln>
                  <a:noFill/>
                </a:ln>
                <a:solidFill>
                  <a:srgbClr val="9A3038"/>
                </a:solidFill>
                <a:effectLst>
                  <a:outerShdw blurRad="38100" dist="38100" dir="2700000" algn="tl">
                    <a:srgbClr val="000000">
                      <a:alpha val="43137"/>
                    </a:srgbClr>
                  </a:outerShdw>
                </a:effectLst>
                <a:uLnTx/>
                <a:uFillTx/>
                <a:latin typeface="DM Sans 14pt Light" pitchFamily="2" charset="77"/>
                <a:ea typeface="+mn-ea"/>
                <a:cs typeface="+mn-cs"/>
              </a:rPr>
              <a:t>1% SYN®-COLL CB</a:t>
            </a: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DM Sans 14pt Light" pitchFamily="2" charset="77"/>
                <a:ea typeface="+mn-ea"/>
                <a:cs typeface="+mn-cs"/>
              </a:rPr>
              <a:t>,</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next-generation, highly effective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and eco-conscious tri-peptide, </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this formula works in harmony with your skin’s natural processes to protect &amp; maintain Collagen reserves, promoting skin’s slow-aging.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For a unique sensory experience, this light, velvety mousse transforms upon touch </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and easily melts into your skin.</a:t>
            </a:r>
          </a:p>
        </p:txBody>
      </p:sp>
      <p:sp>
        <p:nvSpPr>
          <p:cNvPr id="17" name="CaixaDeTexto 16">
            <a:extLst>
              <a:ext uri="{FF2B5EF4-FFF2-40B4-BE49-F238E27FC236}">
                <a16:creationId xmlns:a16="http://schemas.microsoft.com/office/drawing/2014/main" id="{94669A44-68D6-2AA6-201F-F962989EC8F3}"/>
              </a:ext>
            </a:extLst>
          </p:cNvPr>
          <p:cNvSpPr txBox="1"/>
          <p:nvPr/>
        </p:nvSpPr>
        <p:spPr>
          <a:xfrm>
            <a:off x="6086332" y="6419675"/>
            <a:ext cx="5773003" cy="332079"/>
          </a:xfrm>
          <a:prstGeom prst="rect">
            <a:avLst/>
          </a:prstGeom>
          <a:noFill/>
        </p:spPr>
        <p:txBody>
          <a:bodyPr wrap="square" rtlCol="0">
            <a:spAutoFit/>
          </a:bodyPr>
          <a:lstStyle/>
          <a:p>
            <a:pPr marL="0" marR="0" lvl="0" indent="0" algn="r" defTabSz="914400" rtl="0" eaLnBrk="1" fontAlgn="auto" latinLnBrk="0" hangingPunct="1">
              <a:lnSpc>
                <a:spcPts val="2000"/>
              </a:lnSpc>
              <a:spcBef>
                <a:spcPts val="0"/>
              </a:spcBef>
              <a:spcAft>
                <a:spcPts val="0"/>
              </a:spcAft>
              <a:buClrTx/>
              <a:buSzTx/>
              <a:buFontTx/>
              <a:buNone/>
              <a:tabLst/>
              <a:defRPr/>
            </a:pPr>
            <a:r>
              <a:rPr kumimoji="0" lang="en-US" sz="1400" b="1" i="0" u="none" strike="noStrike" kern="1200" cap="none" spc="0" normalizeH="0" baseline="0" noProof="0">
                <a:ln>
                  <a:noFill/>
                </a:ln>
                <a:solidFill>
                  <a:srgbClr val="9A3038"/>
                </a:solidFill>
                <a:effectLst/>
                <a:uLnTx/>
                <a:uFillTx/>
                <a:latin typeface="DM Sans 14pt" pitchFamily="2" charset="77"/>
                <a:ea typeface="+mn-ea"/>
                <a:cs typeface="+mn-cs"/>
              </a:rPr>
              <a:t>Physical sample available</a:t>
            </a:r>
            <a:r>
              <a:rPr kumimoji="0" lang="en-US" sz="1000" b="0" i="0" u="none" strike="noStrike" kern="1200" cap="none" spc="0" normalizeH="0" baseline="0" noProof="0">
                <a:ln>
                  <a:noFill/>
                </a:ln>
                <a:solidFill>
                  <a:srgbClr val="9A3038"/>
                </a:solidFill>
                <a:effectLst/>
                <a:uLnTx/>
                <a:uFillTx/>
                <a:latin typeface="DM Sans 14pt" pitchFamily="2" charset="77"/>
                <a:ea typeface="+mn-ea"/>
                <a:cs typeface="+mn-cs"/>
              </a:rPr>
              <a:t> | Products are for experimental use only and are not for sale</a:t>
            </a:r>
          </a:p>
        </p:txBody>
      </p:sp>
      <p:pic>
        <p:nvPicPr>
          <p:cNvPr id="6" name="Imagem 5">
            <a:extLst>
              <a:ext uri="{FF2B5EF4-FFF2-40B4-BE49-F238E27FC236}">
                <a16:creationId xmlns:a16="http://schemas.microsoft.com/office/drawing/2014/main" id="{93945C95-6E03-B438-8113-FDBEBB5CF18F}"/>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rot="639300">
            <a:off x="8092770" y="1141254"/>
            <a:ext cx="4303543" cy="5738057"/>
          </a:xfrm>
          <a:prstGeom prst="rect">
            <a:avLst/>
          </a:prstGeom>
          <a:ln>
            <a:noFill/>
          </a:ln>
          <a:effectLst>
            <a:outerShdw blurRad="292100" dist="301310" dir="2700000" algn="tl" rotWithShape="0">
              <a:srgbClr val="333333">
                <a:alpha val="22074"/>
              </a:srgbClr>
            </a:outerShdw>
          </a:effectLst>
        </p:spPr>
      </p:pic>
    </p:spTree>
    <p:extLst>
      <p:ext uri="{BB962C8B-B14F-4D97-AF65-F5344CB8AC3E}">
        <p14:creationId xmlns:p14="http://schemas.microsoft.com/office/powerpoint/2010/main" val="5868462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B0862F7-5DB6-312D-E6C2-E3DD11AFD91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Gráfico 12">
            <a:extLst>
              <a:ext uri="{FF2B5EF4-FFF2-40B4-BE49-F238E27FC236}">
                <a16:creationId xmlns:a16="http://schemas.microsoft.com/office/drawing/2014/main" id="{2FAE1C02-67D1-8200-6905-B81F8F2994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6559" y="225838"/>
            <a:ext cx="3335205" cy="1535746"/>
          </a:xfrm>
          <a:prstGeom prst="rect">
            <a:avLst/>
          </a:prstGeom>
        </p:spPr>
      </p:pic>
      <p:sp>
        <p:nvSpPr>
          <p:cNvPr id="14" name="CaixaDeTexto 13">
            <a:extLst>
              <a:ext uri="{FF2B5EF4-FFF2-40B4-BE49-F238E27FC236}">
                <a16:creationId xmlns:a16="http://schemas.microsoft.com/office/drawing/2014/main" id="{92BFBD6B-4EEA-A421-1228-BA26FF923A4F}"/>
              </a:ext>
            </a:extLst>
          </p:cNvPr>
          <p:cNvSpPr txBox="1"/>
          <p:nvPr/>
        </p:nvSpPr>
        <p:spPr>
          <a:xfrm>
            <a:off x="10699618"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Tree>
    <p:extLst>
      <p:ext uri="{BB962C8B-B14F-4D97-AF65-F5344CB8AC3E}">
        <p14:creationId xmlns:p14="http://schemas.microsoft.com/office/powerpoint/2010/main" val="12965111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Diagrama&#10;&#10;Descrição gerada automaticamente">
            <a:extLst>
              <a:ext uri="{FF2B5EF4-FFF2-40B4-BE49-F238E27FC236}">
                <a16:creationId xmlns:a16="http://schemas.microsoft.com/office/drawing/2014/main" id="{8C69230E-FC98-05DE-E69D-343C8AF5A7A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Imagem 7" descr="Garrafa de plástico&#10;&#10;Descrição gerada automaticamente com confiança média">
            <a:extLst>
              <a:ext uri="{FF2B5EF4-FFF2-40B4-BE49-F238E27FC236}">
                <a16:creationId xmlns:a16="http://schemas.microsoft.com/office/drawing/2014/main" id="{3CD4231E-6CEE-63FA-E678-141364FEAEDD}"/>
              </a:ext>
            </a:extLst>
          </p:cNvPr>
          <p:cNvPicPr>
            <a:picLocks noChangeAspect="1"/>
          </p:cNvPicPr>
          <p:nvPr/>
        </p:nvPicPr>
        <p:blipFill>
          <a:blip r:embed="rId3"/>
          <a:stretch>
            <a:fillRect/>
          </a:stretch>
        </p:blipFill>
        <p:spPr>
          <a:xfrm>
            <a:off x="4935941" y="1761584"/>
            <a:ext cx="4753970" cy="5205597"/>
          </a:xfrm>
          <a:prstGeom prst="rect">
            <a:avLst/>
          </a:prstGeom>
        </p:spPr>
      </p:pic>
      <p:pic>
        <p:nvPicPr>
          <p:cNvPr id="16" name="Imagem 15" descr="Código QR&#10;&#10;Descrição gerada automaticamente">
            <a:extLst>
              <a:ext uri="{FF2B5EF4-FFF2-40B4-BE49-F238E27FC236}">
                <a16:creationId xmlns:a16="http://schemas.microsoft.com/office/drawing/2014/main" id="{FDE8EE3B-B0B0-751D-8393-07F4A89FBCC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7313" y="359561"/>
            <a:ext cx="1402023" cy="1402023"/>
          </a:xfrm>
          <a:prstGeom prst="rect">
            <a:avLst/>
          </a:prstGeom>
        </p:spPr>
      </p:pic>
      <p:sp>
        <p:nvSpPr>
          <p:cNvPr id="18" name="CaixaDeTexto 17">
            <a:extLst>
              <a:ext uri="{FF2B5EF4-FFF2-40B4-BE49-F238E27FC236}">
                <a16:creationId xmlns:a16="http://schemas.microsoft.com/office/drawing/2014/main" id="{1BE19640-F7EE-8A3D-6357-C24ECD46C28D}"/>
              </a:ext>
            </a:extLst>
          </p:cNvPr>
          <p:cNvSpPr txBox="1"/>
          <p:nvPr/>
        </p:nvSpPr>
        <p:spPr>
          <a:xfrm>
            <a:off x="547230" y="3615902"/>
            <a:ext cx="290565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14pt" pitchFamily="2" charset="77"/>
                <a:ea typeface="+mn-ea"/>
                <a:cs typeface="+mn-cs"/>
              </a:rPr>
              <a:t>Power Serum</a:t>
            </a:r>
          </a:p>
        </p:txBody>
      </p:sp>
      <p:sp>
        <p:nvSpPr>
          <p:cNvPr id="19" name="CaixaDeTexto 18">
            <a:extLst>
              <a:ext uri="{FF2B5EF4-FFF2-40B4-BE49-F238E27FC236}">
                <a16:creationId xmlns:a16="http://schemas.microsoft.com/office/drawing/2014/main" id="{0CE32936-25E7-8393-695F-00FDBDF67C70}"/>
              </a:ext>
            </a:extLst>
          </p:cNvPr>
          <p:cNvSpPr txBox="1"/>
          <p:nvPr/>
        </p:nvSpPr>
        <p:spPr>
          <a:xfrm>
            <a:off x="547230" y="4173707"/>
            <a:ext cx="3929236" cy="1877694"/>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Lightweight texture, powerful performance. This fast-absorbing serum is enriched with </a:t>
            </a:r>
            <a:r>
              <a:rPr kumimoji="0" lang="en-US" sz="1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DM Sans 14pt Light" pitchFamily="2" charset="77"/>
                <a:ea typeface="+mn-ea"/>
                <a:cs typeface="+mn-cs"/>
              </a:rPr>
              <a:t>2.5% SYN®-COLL CB</a:t>
            </a: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 to boost natural Collagen reserves, promoting visibly revitalized skin with improved firmness and fewer fine lines. Unlock your skin’s full potential from within.</a:t>
            </a:r>
          </a:p>
        </p:txBody>
      </p:sp>
      <p:pic>
        <p:nvPicPr>
          <p:cNvPr id="20" name="Gráfico 19">
            <a:extLst>
              <a:ext uri="{FF2B5EF4-FFF2-40B4-BE49-F238E27FC236}">
                <a16:creationId xmlns:a16="http://schemas.microsoft.com/office/drawing/2014/main" id="{B45CBBFC-DEB3-A849-47E2-A0EBED7708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7230" y="225838"/>
            <a:ext cx="3335205" cy="1535746"/>
          </a:xfrm>
          <a:prstGeom prst="rect">
            <a:avLst/>
          </a:prstGeom>
        </p:spPr>
      </p:pic>
      <p:sp>
        <p:nvSpPr>
          <p:cNvPr id="21" name="CaixaDeTexto 20">
            <a:extLst>
              <a:ext uri="{FF2B5EF4-FFF2-40B4-BE49-F238E27FC236}">
                <a16:creationId xmlns:a16="http://schemas.microsoft.com/office/drawing/2014/main" id="{48FD2465-A5EB-8CFC-C146-E483FBF97C93}"/>
              </a:ext>
            </a:extLst>
          </p:cNvPr>
          <p:cNvSpPr txBox="1"/>
          <p:nvPr/>
        </p:nvSpPr>
        <p:spPr>
          <a:xfrm>
            <a:off x="3931874"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
        <p:nvSpPr>
          <p:cNvPr id="2" name="CaixaDeTexto 1">
            <a:extLst>
              <a:ext uri="{FF2B5EF4-FFF2-40B4-BE49-F238E27FC236}">
                <a16:creationId xmlns:a16="http://schemas.microsoft.com/office/drawing/2014/main" id="{E2136860-3873-E32A-73C9-103FFAAD30D4}"/>
              </a:ext>
            </a:extLst>
          </p:cNvPr>
          <p:cNvSpPr txBox="1"/>
          <p:nvPr/>
        </p:nvSpPr>
        <p:spPr>
          <a:xfrm>
            <a:off x="6086332" y="6419675"/>
            <a:ext cx="5773003" cy="321306"/>
          </a:xfrm>
          <a:prstGeom prst="rect">
            <a:avLst/>
          </a:prstGeom>
          <a:noFill/>
        </p:spPr>
        <p:txBody>
          <a:bodyPr wrap="square" rtlCol="0">
            <a:spAutoFit/>
          </a:bodyPr>
          <a:lstStyle/>
          <a:p>
            <a:pPr marL="0" marR="0" lvl="0" indent="0" algn="r"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a:ln>
                  <a:noFill/>
                </a:ln>
                <a:solidFill>
                  <a:srgbClr val="4D3C35"/>
                </a:solidFill>
                <a:effectLst/>
                <a:uLnTx/>
                <a:uFillTx/>
                <a:latin typeface="DM Sans 14pt" pitchFamily="2" charset="77"/>
                <a:ea typeface="+mn-ea"/>
                <a:cs typeface="+mn-cs"/>
              </a:rPr>
              <a:t>Products are for experimental use only and are not for sale</a:t>
            </a:r>
          </a:p>
        </p:txBody>
      </p:sp>
    </p:spTree>
    <p:extLst>
      <p:ext uri="{BB962C8B-B14F-4D97-AF65-F5344CB8AC3E}">
        <p14:creationId xmlns:p14="http://schemas.microsoft.com/office/powerpoint/2010/main" val="27734190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A3939C1-668A-98A6-9486-B90E08F42A84}"/>
              </a:ext>
            </a:extLst>
          </p:cNvPr>
          <p:cNvSpPr txBox="1"/>
          <p:nvPr/>
        </p:nvSpPr>
        <p:spPr>
          <a:xfrm>
            <a:off x="223839" y="398248"/>
            <a:ext cx="7939977"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D3C35"/>
                </a:solidFill>
                <a:effectLst/>
                <a:uLnTx/>
                <a:uFillTx/>
                <a:latin typeface="DM Sans 14pt"/>
                <a:ea typeface="+mn-ea"/>
                <a:cs typeface="+mn-cs"/>
              </a:rPr>
              <a:t>PEACH GLOW - P02J942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D3C35"/>
                </a:solidFill>
                <a:effectLst/>
                <a:uLnTx/>
                <a:uFillTx/>
                <a:latin typeface="DM Sans 14pt"/>
                <a:ea typeface="+mn-ea"/>
                <a:cs typeface="+mn-cs"/>
              </a:rPr>
              <a:t>Fragrance in the formulas</a:t>
            </a:r>
            <a:br>
              <a:rPr kumimoji="0" lang="en-US" sz="2400" b="1" i="0" u="none" strike="noStrike" kern="1200" cap="none" spc="0" normalizeH="0" baseline="0" noProof="0">
                <a:ln>
                  <a:noFill/>
                </a:ln>
                <a:solidFill>
                  <a:srgbClr val="4D3C35"/>
                </a:solidFill>
                <a:effectLst/>
                <a:uLnTx/>
                <a:uFillTx/>
                <a:latin typeface="DM Sans 14pt"/>
                <a:ea typeface="+mn-ea"/>
                <a:cs typeface="+mn-cs"/>
              </a:rPr>
            </a:br>
            <a:endParaRPr kumimoji="0" lang="fr-FR" sz="2400" b="0" i="0" u="none" strike="noStrike" kern="1200" cap="none" spc="0" normalizeH="0" baseline="0" noProof="0">
              <a:ln>
                <a:noFill/>
              </a:ln>
              <a:solidFill>
                <a:srgbClr val="4D3C35"/>
              </a:solidFill>
              <a:effectLst/>
              <a:uLnTx/>
              <a:uFillTx/>
              <a:latin typeface="DM Sans 14pt"/>
              <a:ea typeface="+mn-ea"/>
              <a:cs typeface="+mn-cs"/>
            </a:endParaRPr>
          </a:p>
        </p:txBody>
      </p:sp>
      <p:sp>
        <p:nvSpPr>
          <p:cNvPr id="5" name="Rectangle 4">
            <a:extLst>
              <a:ext uri="{FF2B5EF4-FFF2-40B4-BE49-F238E27FC236}">
                <a16:creationId xmlns:a16="http://schemas.microsoft.com/office/drawing/2014/main" id="{FFADB4AC-8131-0D75-6FDA-C609E1C32634}"/>
              </a:ext>
            </a:extLst>
          </p:cNvPr>
          <p:cNvSpPr/>
          <p:nvPr/>
        </p:nvSpPr>
        <p:spPr>
          <a:xfrm>
            <a:off x="7247454" y="3007151"/>
            <a:ext cx="89018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mn-cs"/>
              </a:rPr>
              <a:t>Pyramid</a:t>
            </a:r>
            <a:endParaRPr kumimoji="0" lang="fr-FR" sz="16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mn-cs"/>
            </a:endParaRPr>
          </a:p>
        </p:txBody>
      </p:sp>
      <p:sp>
        <p:nvSpPr>
          <p:cNvPr id="6" name="Triangle isocèle 13">
            <a:extLst>
              <a:ext uri="{FF2B5EF4-FFF2-40B4-BE49-F238E27FC236}">
                <a16:creationId xmlns:a16="http://schemas.microsoft.com/office/drawing/2014/main" id="{462924D8-5C79-DA9F-64AF-33A3953DC1C9}"/>
              </a:ext>
            </a:extLst>
          </p:cNvPr>
          <p:cNvSpPr/>
          <p:nvPr/>
        </p:nvSpPr>
        <p:spPr>
          <a:xfrm>
            <a:off x="9601200" y="3180166"/>
            <a:ext cx="1509885" cy="3279585"/>
          </a:xfrm>
          <a:prstGeom prst="triangle">
            <a:avLst>
              <a:gd name="adj" fmla="val 49876"/>
            </a:avLst>
          </a:prstGeom>
          <a:noFill/>
          <a:ln w="127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M Sans 14pt" pitchFamily="2" charset="77"/>
              <a:ea typeface="+mn-ea"/>
              <a:cs typeface="+mn-cs"/>
            </a:endParaRPr>
          </a:p>
        </p:txBody>
      </p:sp>
      <p:sp>
        <p:nvSpPr>
          <p:cNvPr id="7" name="TextBox 6">
            <a:extLst>
              <a:ext uri="{FF2B5EF4-FFF2-40B4-BE49-F238E27FC236}">
                <a16:creationId xmlns:a16="http://schemas.microsoft.com/office/drawing/2014/main" id="{5EE6A853-BD07-8A82-AD0F-4AEF5573DA47}"/>
              </a:ext>
            </a:extLst>
          </p:cNvPr>
          <p:cNvSpPr txBox="1"/>
          <p:nvPr/>
        </p:nvSpPr>
        <p:spPr>
          <a:xfrm>
            <a:off x="223839" y="1180774"/>
            <a:ext cx="325565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4D3C35"/>
                </a:solidFill>
                <a:effectLst/>
                <a:uLnTx/>
                <a:uFillTx/>
                <a:latin typeface="DM Sans 14pt" pitchFamily="2" charset="77"/>
                <a:ea typeface="Calibri"/>
                <a:cs typeface="Calibri"/>
              </a:rPr>
              <a:t>Lotion to Foam / Serum</a:t>
            </a:r>
            <a:endParaRPr kumimoji="0" lang="en-US" sz="1400" b="0" i="1" u="none" strike="noStrike" kern="1200" cap="none" spc="0" normalizeH="0" baseline="0" noProof="0">
              <a:ln>
                <a:noFill/>
              </a:ln>
              <a:solidFill>
                <a:srgbClr val="4D3C35"/>
              </a:solidFill>
              <a:effectLst/>
              <a:uLnTx/>
              <a:uFillTx/>
              <a:latin typeface="DM Sans 14pt" pitchFamily="2" charset="77"/>
              <a:ea typeface="+mn-ea"/>
              <a:cs typeface="+mn-cs"/>
            </a:endParaRPr>
          </a:p>
        </p:txBody>
      </p:sp>
      <p:sp>
        <p:nvSpPr>
          <p:cNvPr id="8" name="TextBox 27">
            <a:extLst>
              <a:ext uri="{FF2B5EF4-FFF2-40B4-BE49-F238E27FC236}">
                <a16:creationId xmlns:a16="http://schemas.microsoft.com/office/drawing/2014/main" id="{B2A96D04-610E-6F19-0E73-F5C88D38505C}"/>
              </a:ext>
            </a:extLst>
          </p:cNvPr>
          <p:cNvSpPr txBox="1"/>
          <p:nvPr/>
        </p:nvSpPr>
        <p:spPr>
          <a:xfrm>
            <a:off x="7313193" y="832931"/>
            <a:ext cx="1840967" cy="156966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Safe for skincare applications </a:t>
            </a:r>
            <a:b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(at recommended dosage) </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Globally compliant</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Clean Label 83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95% </a:t>
            </a:r>
            <a:r>
              <a:rPr kumimoji="0" lang="en-US" sz="1200" b="0" i="0" u="none" strike="noStrike" kern="1200" cap="none" spc="0" normalizeH="0" baseline="0" noProof="0" err="1">
                <a:ln>
                  <a:noFill/>
                </a:ln>
                <a:solidFill>
                  <a:srgbClr val="4D3C35"/>
                </a:solidFill>
                <a:effectLst/>
                <a:uLnTx/>
                <a:uFillTx/>
                <a:latin typeface="DM Sans 14pt Light" pitchFamily="2" charset="77"/>
                <a:ea typeface="+mn-ea"/>
                <a:cs typeface="+mn-cs"/>
              </a:rPr>
              <a:t>Biodeg</a:t>
            </a: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/50% Carbon Renewable</a:t>
            </a:r>
            <a:endPar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Calibri"/>
            </a:endParaRPr>
          </a:p>
        </p:txBody>
      </p:sp>
      <p:sp>
        <p:nvSpPr>
          <p:cNvPr id="9" name="TextBox 33">
            <a:extLst>
              <a:ext uri="{FF2B5EF4-FFF2-40B4-BE49-F238E27FC236}">
                <a16:creationId xmlns:a16="http://schemas.microsoft.com/office/drawing/2014/main" id="{9C434970-4A18-5418-4EE9-4E61C3C11A02}"/>
              </a:ext>
            </a:extLst>
          </p:cNvPr>
          <p:cNvSpPr txBox="1"/>
          <p:nvPr/>
        </p:nvSpPr>
        <p:spPr>
          <a:xfrm>
            <a:off x="9499601" y="832931"/>
            <a:ext cx="2509516" cy="1015663"/>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Calibri"/>
                <a:cs typeface="+mn-cs"/>
              </a:rPr>
              <a:t>Emotiboost</a:t>
            </a:r>
            <a:r>
              <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mn-cs"/>
              </a:rPr>
              <a:t>™ apple </a:t>
            </a:r>
            <a:r>
              <a:rPr kumimoji="0" lang="en-US" sz="1200" b="0" i="0" u="none" strike="noStrike" kern="1200" cap="none" spc="0" normalizeH="0" baseline="0" noProof="0" err="1">
                <a:ln>
                  <a:noFill/>
                </a:ln>
                <a:solidFill>
                  <a:srgbClr val="4D3C35"/>
                </a:solidFill>
                <a:effectLst/>
                <a:uLnTx/>
                <a:uFillTx/>
                <a:latin typeface="DM Sans 14pt Light" pitchFamily="2" charset="77"/>
                <a:ea typeface="Calibri"/>
                <a:cs typeface="+mn-cs"/>
              </a:rPr>
              <a:t>bw</a:t>
            </a:r>
            <a:r>
              <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mn-cs"/>
              </a:rPr>
              <a:t> </a:t>
            </a:r>
            <a:r>
              <a:rPr kumimoji="0" lang="en-US" sz="1200" b="0" i="0" u="none" strike="noStrike" kern="1200" cap="none" spc="0" normalizeH="0" baseline="0" noProof="0" err="1">
                <a:ln>
                  <a:noFill/>
                </a:ln>
                <a:solidFill>
                  <a:srgbClr val="4D3C35"/>
                </a:solidFill>
                <a:effectLst/>
                <a:uLnTx/>
                <a:uFillTx/>
                <a:latin typeface="DM Sans 14pt Light" pitchFamily="2" charset="77"/>
                <a:ea typeface="Calibri"/>
                <a:cs typeface="+mn-cs"/>
              </a:rPr>
              <a:t>fe</a:t>
            </a:r>
            <a:r>
              <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mn-cs"/>
              </a:rPr>
              <a:t> sb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Calibri"/>
                <a:cs typeface="+mn-cs"/>
              </a:rPr>
              <a:t>Emotiboost</a:t>
            </a:r>
            <a:r>
              <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mn-cs"/>
              </a:rPr>
              <a:t>™ vanilla 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mn-ea"/>
                <a:cs typeface="+mn-cs"/>
              </a:rPr>
              <a:t>Nirvanol</a:t>
            </a: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 captive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mn-ea"/>
                <a:cs typeface="+mn-cs"/>
              </a:rPr>
              <a:t>Dihydromyrcenol</a:t>
            </a: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 upcycled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mn-ea"/>
                <a:cs typeface="+mn-cs"/>
              </a:rPr>
              <a:t>Dersantol</a:t>
            </a: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 upcycled </a:t>
            </a:r>
            <a:endParaRPr kumimoji="0" lang="en-US" sz="1200" b="0" i="0" u="none" strike="noStrike" kern="1200" cap="none" spc="0" normalizeH="0" baseline="0" noProof="0">
              <a:ln>
                <a:noFill/>
              </a:ln>
              <a:solidFill>
                <a:srgbClr val="4D3C35"/>
              </a:solidFill>
              <a:effectLst/>
              <a:uLnTx/>
              <a:uFillTx/>
              <a:latin typeface="DM Sans 14pt Light" pitchFamily="2" charset="77"/>
              <a:ea typeface="Calibri" panose="020F0502020204030204" pitchFamily="34" charset="0"/>
              <a:cs typeface="+mn-cs"/>
            </a:endParaRPr>
          </a:p>
        </p:txBody>
      </p:sp>
      <p:sp>
        <p:nvSpPr>
          <p:cNvPr id="10" name="TextBox 9">
            <a:extLst>
              <a:ext uri="{FF2B5EF4-FFF2-40B4-BE49-F238E27FC236}">
                <a16:creationId xmlns:a16="http://schemas.microsoft.com/office/drawing/2014/main" id="{ADF30C41-4192-B398-E257-0BF9B67BDDDE}"/>
              </a:ext>
            </a:extLst>
          </p:cNvPr>
          <p:cNvSpPr txBox="1"/>
          <p:nvPr/>
        </p:nvSpPr>
        <p:spPr>
          <a:xfrm>
            <a:off x="7245327" y="461545"/>
            <a:ext cx="199838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pitchFamily="2" charset="77"/>
                <a:ea typeface="+mn-ea"/>
                <a:cs typeface="+mn-cs"/>
              </a:rPr>
              <a:t>Claims </a:t>
            </a:r>
            <a:r>
              <a:rPr kumimoji="0" lang="en-US" sz="1600" b="1" i="0" u="none" strike="noStrike" kern="1200" cap="none" spc="0" normalizeH="0" baseline="0" noProof="0">
                <a:ln>
                  <a:noFill/>
                </a:ln>
                <a:solidFill>
                  <a:srgbClr val="4D3C35"/>
                </a:solidFill>
                <a:effectLst/>
                <a:uLnTx/>
                <a:uFillTx/>
                <a:latin typeface="DM Sans 14pt" pitchFamily="2" charset="77"/>
                <a:ea typeface="Calibri" panose="020F0502020204030204" pitchFamily="34" charset="0"/>
                <a:cs typeface="+mn-cs"/>
              </a:rPr>
              <a:t>substantiation</a:t>
            </a:r>
            <a:endParaRPr kumimoji="0" lang="fr-FR" sz="1600" b="1" i="0" u="none" strike="noStrike" kern="1200" cap="none" spc="0" normalizeH="0" baseline="0" noProof="0">
              <a:ln>
                <a:noFill/>
              </a:ln>
              <a:solidFill>
                <a:srgbClr val="4D3C35"/>
              </a:solidFill>
              <a:effectLst/>
              <a:uLnTx/>
              <a:uFillTx/>
              <a:latin typeface="DM Sans 14pt" pitchFamily="2" charset="77"/>
              <a:ea typeface="Calibri" panose="020F0502020204030204" pitchFamily="34" charset="0"/>
              <a:cs typeface="+mn-cs"/>
            </a:endParaRPr>
          </a:p>
        </p:txBody>
      </p:sp>
      <p:sp>
        <p:nvSpPr>
          <p:cNvPr id="11" name="TextBox 1">
            <a:extLst>
              <a:ext uri="{FF2B5EF4-FFF2-40B4-BE49-F238E27FC236}">
                <a16:creationId xmlns:a16="http://schemas.microsoft.com/office/drawing/2014/main" id="{31660DBB-E10B-E09B-36A2-DF015D2124A4}"/>
              </a:ext>
            </a:extLst>
          </p:cNvPr>
          <p:cNvSpPr txBox="1"/>
          <p:nvPr/>
        </p:nvSpPr>
        <p:spPr>
          <a:xfrm>
            <a:off x="9507744" y="461545"/>
            <a:ext cx="260297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pitchFamily="2" charset="77"/>
                <a:ea typeface="Calibri" panose="020F0502020204030204" pitchFamily="34" charset="0"/>
                <a:cs typeface="+mn-cs"/>
              </a:rPr>
              <a:t>Noticeable ingredients</a:t>
            </a:r>
            <a:endParaRPr kumimoji="0" lang="fr-FR" sz="1600" b="1" i="0" u="none" strike="noStrike" kern="1200" cap="none" spc="0" normalizeH="0" baseline="0" noProof="0">
              <a:ln>
                <a:noFill/>
              </a:ln>
              <a:solidFill>
                <a:srgbClr val="4D3C35"/>
              </a:solidFill>
              <a:effectLst/>
              <a:uLnTx/>
              <a:uFillTx/>
              <a:latin typeface="DM Sans 14pt" pitchFamily="2" charset="77"/>
              <a:ea typeface="Calibri" panose="020F0502020204030204" pitchFamily="34" charset="0"/>
              <a:cs typeface="+mn-cs"/>
            </a:endParaRPr>
          </a:p>
        </p:txBody>
      </p:sp>
      <p:cxnSp>
        <p:nvCxnSpPr>
          <p:cNvPr id="12" name="Conector Reto 20">
            <a:extLst>
              <a:ext uri="{FF2B5EF4-FFF2-40B4-BE49-F238E27FC236}">
                <a16:creationId xmlns:a16="http://schemas.microsoft.com/office/drawing/2014/main" id="{0CB11F6A-8346-7EC5-EAB3-F14EB2FC36FA}"/>
              </a:ext>
            </a:extLst>
          </p:cNvPr>
          <p:cNvCxnSpPr/>
          <p:nvPr/>
        </p:nvCxnSpPr>
        <p:spPr>
          <a:xfrm>
            <a:off x="7317209" y="5514766"/>
            <a:ext cx="3793876" cy="0"/>
          </a:xfrm>
          <a:prstGeom prst="line">
            <a:avLst/>
          </a:prstGeom>
          <a:ln>
            <a:solidFill>
              <a:srgbClr val="4D3C35"/>
            </a:solidFill>
          </a:ln>
        </p:spPr>
        <p:style>
          <a:lnRef idx="2">
            <a:schemeClr val="accent1"/>
          </a:lnRef>
          <a:fillRef idx="0">
            <a:schemeClr val="accent1"/>
          </a:fillRef>
          <a:effectRef idx="1">
            <a:schemeClr val="accent1"/>
          </a:effectRef>
          <a:fontRef idx="minor">
            <a:schemeClr val="tx1"/>
          </a:fontRef>
        </p:style>
      </p:cxnSp>
      <p:cxnSp>
        <p:nvCxnSpPr>
          <p:cNvPr id="13" name="Conector Reto 23">
            <a:extLst>
              <a:ext uri="{FF2B5EF4-FFF2-40B4-BE49-F238E27FC236}">
                <a16:creationId xmlns:a16="http://schemas.microsoft.com/office/drawing/2014/main" id="{C0757541-2361-7D88-0A00-469DF3C74259}"/>
              </a:ext>
            </a:extLst>
          </p:cNvPr>
          <p:cNvCxnSpPr/>
          <p:nvPr/>
        </p:nvCxnSpPr>
        <p:spPr>
          <a:xfrm>
            <a:off x="7317209" y="4475958"/>
            <a:ext cx="3793876" cy="0"/>
          </a:xfrm>
          <a:prstGeom prst="line">
            <a:avLst/>
          </a:prstGeom>
          <a:ln>
            <a:solidFill>
              <a:srgbClr val="4D3C35"/>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54C0DF42-1C4E-7507-4303-1ED99FD639D4}"/>
              </a:ext>
            </a:extLst>
          </p:cNvPr>
          <p:cNvSpPr/>
          <p:nvPr/>
        </p:nvSpPr>
        <p:spPr>
          <a:xfrm>
            <a:off x="7245327" y="3566652"/>
            <a:ext cx="3607625" cy="289310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TOP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PEACH APPLE PLUM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Light top notes</a:t>
            </a:r>
            <a:b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br>
            <a:b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br>
            <a:endPar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HEART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ROSE MUGUET JASMINE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Light floral heart</a:t>
            </a:r>
            <a:b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br>
            <a:endPar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br>
            <a:r>
              <a:rPr kumimoji="0" lang="en-US" sz="14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FOND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AMBERY SANDALWOOD MUSKY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Creamy </a:t>
            </a:r>
            <a:r>
              <a:rPr kumimoji="0" lang="en-US" sz="1400" b="0" i="0" u="none" strike="noStrike" kern="1200" cap="none" spc="0" normalizeH="0" baseline="0" noProof="0" err="1">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drydowns</a:t>
            </a:r>
            <a:endPar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endParaRPr>
          </a:p>
        </p:txBody>
      </p:sp>
      <p:cxnSp>
        <p:nvCxnSpPr>
          <p:cNvPr id="15" name="Conector Reto 24">
            <a:extLst>
              <a:ext uri="{FF2B5EF4-FFF2-40B4-BE49-F238E27FC236}">
                <a16:creationId xmlns:a16="http://schemas.microsoft.com/office/drawing/2014/main" id="{AD747FFE-BCAF-2EDD-987E-11B88B15F178}"/>
              </a:ext>
            </a:extLst>
          </p:cNvPr>
          <p:cNvCxnSpPr>
            <a:cxnSpLocks/>
          </p:cNvCxnSpPr>
          <p:nvPr/>
        </p:nvCxnSpPr>
        <p:spPr>
          <a:xfrm flipV="1">
            <a:off x="9365628" y="325138"/>
            <a:ext cx="0" cy="2161824"/>
          </a:xfrm>
          <a:prstGeom prst="line">
            <a:avLst/>
          </a:prstGeom>
          <a:ln w="9525">
            <a:solidFill>
              <a:srgbClr val="4D3C35"/>
            </a:solidFill>
          </a:ln>
        </p:spPr>
        <p:style>
          <a:lnRef idx="2">
            <a:schemeClr val="accent1"/>
          </a:lnRef>
          <a:fillRef idx="0">
            <a:schemeClr val="accent1"/>
          </a:fillRef>
          <a:effectRef idx="1">
            <a:schemeClr val="accent1"/>
          </a:effectRef>
          <a:fontRef idx="minor">
            <a:schemeClr val="tx1"/>
          </a:fontRef>
        </p:style>
      </p:cxnSp>
      <p:sp>
        <p:nvSpPr>
          <p:cNvPr id="17" name="CaixaDeTexto 28">
            <a:extLst>
              <a:ext uri="{FF2B5EF4-FFF2-40B4-BE49-F238E27FC236}">
                <a16:creationId xmlns:a16="http://schemas.microsoft.com/office/drawing/2014/main" id="{8781F6C1-49EC-6020-9560-D007B7D5FB84}"/>
              </a:ext>
            </a:extLst>
          </p:cNvPr>
          <p:cNvSpPr txBox="1"/>
          <p:nvPr/>
        </p:nvSpPr>
        <p:spPr>
          <a:xfrm>
            <a:off x="547230" y="2578587"/>
            <a:ext cx="3204678" cy="2138662"/>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A fresh top with a juicy blend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of fruits paired with a bouquet of rose, delicate lily of the valley, and jasmine. The light floral heart is overwhelmed by a rich and warm base of </a:t>
            </a:r>
            <a:r>
              <a:rPr kumimoji="0" lang="en-US" sz="1600" b="0" i="0" u="none" strike="noStrike" kern="1200" cap="none" spc="0" normalizeH="0" baseline="0" noProof="0" err="1">
                <a:ln>
                  <a:noFill/>
                </a:ln>
                <a:solidFill>
                  <a:srgbClr val="4D3C35"/>
                </a:solidFill>
                <a:effectLst/>
                <a:uLnTx/>
                <a:uFillTx/>
                <a:latin typeface="DM Sans 14pt Light" pitchFamily="2" charset="77"/>
                <a:ea typeface="+mn-ea"/>
                <a:cs typeface="+mn-cs"/>
              </a:rPr>
              <a:t>ambery</a:t>
            </a: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 notes, creamy sandalwood,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and a soft, musky finish.</a:t>
            </a:r>
          </a:p>
        </p:txBody>
      </p:sp>
      <p:pic>
        <p:nvPicPr>
          <p:cNvPr id="18" name="Picture 2">
            <a:extLst>
              <a:ext uri="{FF2B5EF4-FFF2-40B4-BE49-F238E27FC236}">
                <a16:creationId xmlns:a16="http://schemas.microsoft.com/office/drawing/2014/main" id="{B2BDE4D1-3DA5-B19F-6F16-F357430413AD}"/>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989676" y="193058"/>
            <a:ext cx="2815959" cy="2728765"/>
          </a:xfrm>
          <a:prstGeom prst="ellipse">
            <a:avLst/>
          </a:prstGeom>
          <a:noFill/>
          <a:ln w="12700">
            <a:solidFill>
              <a:schemeClr val="bg1"/>
            </a:solidFill>
          </a:ln>
          <a:extLst>
            <a:ext uri="{909E8E84-426E-40DD-AFC4-6F175D3DCCD1}">
              <a14:hiddenFill xmlns:a14="http://schemas.microsoft.com/office/drawing/2010/main">
                <a:solidFill>
                  <a:srgbClr val="FFFFFF"/>
                </a:solidFill>
              </a14:hiddenFill>
            </a:ext>
          </a:extLst>
        </p:spPr>
      </p:pic>
      <p:pic>
        <p:nvPicPr>
          <p:cNvPr id="19" name="Image 4">
            <a:extLst>
              <a:ext uri="{FF2B5EF4-FFF2-40B4-BE49-F238E27FC236}">
                <a16:creationId xmlns:a16="http://schemas.microsoft.com/office/drawing/2014/main" id="{128C6730-4565-E517-5781-60516E43E713}"/>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987047" y="2071379"/>
            <a:ext cx="2815960" cy="2853452"/>
          </a:xfrm>
          <a:prstGeom prst="ellipse">
            <a:avLst/>
          </a:prstGeom>
          <a:ln w="12700">
            <a:solidFill>
              <a:schemeClr val="bg1"/>
            </a:solidFill>
          </a:ln>
        </p:spPr>
      </p:pic>
      <p:pic>
        <p:nvPicPr>
          <p:cNvPr id="20" name="Image 5">
            <a:extLst>
              <a:ext uri="{FF2B5EF4-FFF2-40B4-BE49-F238E27FC236}">
                <a16:creationId xmlns:a16="http://schemas.microsoft.com/office/drawing/2014/main" id="{3485D6AC-952B-F6BE-29A5-9FCF57ED095F}"/>
              </a:ext>
            </a:extLst>
          </p:cNvPr>
          <p:cNvPicPr>
            <a:picLocks noChangeAspect="1"/>
          </p:cNvPicPr>
          <p:nvPr/>
        </p:nvPicPr>
        <p:blipFill>
          <a:blip r:embed="rId4" cstate="print">
            <a:extLst>
              <a:ext uri="{28A0092B-C50C-407E-A947-70E740481C1C}">
                <a14:useLocalDpi xmlns:a14="http://schemas.microsoft.com/office/drawing/2010/main"/>
              </a:ext>
            </a:extLst>
          </a:blip>
          <a:srcRect l="-8"/>
          <a:stretch/>
        </p:blipFill>
        <p:spPr>
          <a:xfrm>
            <a:off x="3966056" y="3971938"/>
            <a:ext cx="2857942" cy="2853452"/>
          </a:xfrm>
          <a:prstGeom prst="ellipse">
            <a:avLst/>
          </a:prstGeom>
          <a:ln w="12700">
            <a:solidFill>
              <a:schemeClr val="bg1"/>
            </a:solidFill>
          </a:ln>
        </p:spPr>
      </p:pic>
    </p:spTree>
    <p:extLst>
      <p:ext uri="{BB962C8B-B14F-4D97-AF65-F5344CB8AC3E}">
        <p14:creationId xmlns:p14="http://schemas.microsoft.com/office/powerpoint/2010/main" val="30608413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B0862F7-5DB6-312D-E6C2-E3DD11AFD91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Gráfico 12">
            <a:extLst>
              <a:ext uri="{FF2B5EF4-FFF2-40B4-BE49-F238E27FC236}">
                <a16:creationId xmlns:a16="http://schemas.microsoft.com/office/drawing/2014/main" id="{2FAE1C02-67D1-8200-6905-B81F8F2994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6559" y="225838"/>
            <a:ext cx="3335205" cy="1535746"/>
          </a:xfrm>
          <a:prstGeom prst="rect">
            <a:avLst/>
          </a:prstGeom>
        </p:spPr>
      </p:pic>
      <p:sp>
        <p:nvSpPr>
          <p:cNvPr id="14" name="CaixaDeTexto 13">
            <a:extLst>
              <a:ext uri="{FF2B5EF4-FFF2-40B4-BE49-F238E27FC236}">
                <a16:creationId xmlns:a16="http://schemas.microsoft.com/office/drawing/2014/main" id="{92BFBD6B-4EEA-A421-1228-BA26FF923A4F}"/>
              </a:ext>
            </a:extLst>
          </p:cNvPr>
          <p:cNvSpPr txBox="1"/>
          <p:nvPr/>
        </p:nvSpPr>
        <p:spPr>
          <a:xfrm>
            <a:off x="10699618"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Tree>
    <p:extLst>
      <p:ext uri="{BB962C8B-B14F-4D97-AF65-F5344CB8AC3E}">
        <p14:creationId xmlns:p14="http://schemas.microsoft.com/office/powerpoint/2010/main" val="19987853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Diagrama&#10;&#10;Descrição gerada automaticamente">
            <a:extLst>
              <a:ext uri="{FF2B5EF4-FFF2-40B4-BE49-F238E27FC236}">
                <a16:creationId xmlns:a16="http://schemas.microsoft.com/office/drawing/2014/main" id="{992C1EAA-579B-708A-EB03-C8EF19CB6D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Imagem 8" descr="Uma imagem contendo produtos de higiene pessoal, xícara, mesa, loção&#10;&#10;Descrição gerada automaticamente">
            <a:extLst>
              <a:ext uri="{FF2B5EF4-FFF2-40B4-BE49-F238E27FC236}">
                <a16:creationId xmlns:a16="http://schemas.microsoft.com/office/drawing/2014/main" id="{A6D14A8F-0552-BE38-96CD-533A935F029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16765" y="2207879"/>
            <a:ext cx="6515678" cy="5211719"/>
          </a:xfrm>
          <a:prstGeom prst="rect">
            <a:avLst/>
          </a:prstGeom>
        </p:spPr>
      </p:pic>
      <p:pic>
        <p:nvPicPr>
          <p:cNvPr id="17" name="Imagem 16" descr="Código QR&#10;&#10;Descrição gerada automaticamente">
            <a:extLst>
              <a:ext uri="{FF2B5EF4-FFF2-40B4-BE49-F238E27FC236}">
                <a16:creationId xmlns:a16="http://schemas.microsoft.com/office/drawing/2014/main" id="{669D87CC-0330-E9A4-6839-E50A439F1A9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7311" y="359560"/>
            <a:ext cx="1402023" cy="1402023"/>
          </a:xfrm>
          <a:prstGeom prst="rect">
            <a:avLst/>
          </a:prstGeom>
        </p:spPr>
      </p:pic>
      <p:sp>
        <p:nvSpPr>
          <p:cNvPr id="2" name="CaixaDeTexto 1">
            <a:extLst>
              <a:ext uri="{FF2B5EF4-FFF2-40B4-BE49-F238E27FC236}">
                <a16:creationId xmlns:a16="http://schemas.microsoft.com/office/drawing/2014/main" id="{5C7DF9D9-541B-64DB-5776-08FAB4C39959}"/>
              </a:ext>
            </a:extLst>
          </p:cNvPr>
          <p:cNvSpPr txBox="1"/>
          <p:nvPr/>
        </p:nvSpPr>
        <p:spPr>
          <a:xfrm>
            <a:off x="547230" y="2770778"/>
            <a:ext cx="290565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14pt" pitchFamily="2" charset="77"/>
                <a:ea typeface="+mn-ea"/>
                <a:cs typeface="+mn-cs"/>
              </a:rPr>
              <a:t>Overnight Cream &amp; Mask</a:t>
            </a:r>
          </a:p>
        </p:txBody>
      </p:sp>
      <p:sp>
        <p:nvSpPr>
          <p:cNvPr id="4" name="CaixaDeTexto 3">
            <a:extLst>
              <a:ext uri="{FF2B5EF4-FFF2-40B4-BE49-F238E27FC236}">
                <a16:creationId xmlns:a16="http://schemas.microsoft.com/office/drawing/2014/main" id="{6FD7A86D-2FB8-2A11-5290-5112C23E3148}"/>
              </a:ext>
            </a:extLst>
          </p:cNvPr>
          <p:cNvSpPr txBox="1"/>
          <p:nvPr/>
        </p:nvSpPr>
        <p:spPr>
          <a:xfrm>
            <a:off x="547230" y="3706270"/>
            <a:ext cx="4551544" cy="2651623"/>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Let your skin absorb the deep nourishment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of this rich velvety cream, crafted to work overnight to restore the skin's vitality.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Loaded with a high concentration of SYN®-COLL CB peptide, this intensive care formula is specifically developed for extra efficacy.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It restores collagen reserves, so you wake up to smoother and firmer skin. Apply the cream every night after cleansing as a face cream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or use it in a thicker layer as a mask.</a:t>
            </a:r>
          </a:p>
        </p:txBody>
      </p:sp>
      <p:sp>
        <p:nvSpPr>
          <p:cNvPr id="5" name="CaixaDeTexto 4">
            <a:extLst>
              <a:ext uri="{FF2B5EF4-FFF2-40B4-BE49-F238E27FC236}">
                <a16:creationId xmlns:a16="http://schemas.microsoft.com/office/drawing/2014/main" id="{84DF65FC-3341-0CFF-01A4-41B668772579}"/>
              </a:ext>
            </a:extLst>
          </p:cNvPr>
          <p:cNvSpPr txBox="1"/>
          <p:nvPr/>
        </p:nvSpPr>
        <p:spPr>
          <a:xfrm>
            <a:off x="6086332" y="6419675"/>
            <a:ext cx="5773003" cy="332079"/>
          </a:xfrm>
          <a:prstGeom prst="rect">
            <a:avLst/>
          </a:prstGeom>
          <a:noFill/>
        </p:spPr>
        <p:txBody>
          <a:bodyPr wrap="square" rtlCol="0">
            <a:spAutoFit/>
          </a:bodyPr>
          <a:lstStyle/>
          <a:p>
            <a:pPr marL="0" marR="0" lvl="0" indent="0" algn="r" defTabSz="914400" rtl="0" eaLnBrk="1" fontAlgn="auto" latinLnBrk="0" hangingPunct="1">
              <a:lnSpc>
                <a:spcPts val="2000"/>
              </a:lnSpc>
              <a:spcBef>
                <a:spcPts val="0"/>
              </a:spcBef>
              <a:spcAft>
                <a:spcPts val="0"/>
              </a:spcAft>
              <a:buClrTx/>
              <a:buSzTx/>
              <a:buFontTx/>
              <a:buNone/>
              <a:tabLst/>
              <a:defRPr/>
            </a:pPr>
            <a:r>
              <a:rPr kumimoji="0" lang="en-US" sz="1400" b="1" i="0" u="none" strike="noStrike" kern="1200" cap="none" spc="0" normalizeH="0" baseline="0" noProof="0">
                <a:ln>
                  <a:noFill/>
                </a:ln>
                <a:solidFill>
                  <a:srgbClr val="CCBDB9"/>
                </a:solidFill>
                <a:effectLst/>
                <a:uLnTx/>
                <a:uFillTx/>
                <a:latin typeface="DM Sans 14pt" pitchFamily="2" charset="77"/>
                <a:ea typeface="+mn-ea"/>
                <a:cs typeface="+mn-cs"/>
              </a:rPr>
              <a:t>Physical samples available </a:t>
            </a:r>
            <a:r>
              <a:rPr kumimoji="0" lang="en-US" sz="1000" b="0" i="0" u="none" strike="noStrike" kern="1200" cap="none" spc="0" normalizeH="0" baseline="0" noProof="0">
                <a:ln>
                  <a:noFill/>
                </a:ln>
                <a:solidFill>
                  <a:srgbClr val="CCBDB9"/>
                </a:solidFill>
                <a:effectLst/>
                <a:uLnTx/>
                <a:uFillTx/>
                <a:latin typeface="DM Sans 14pt" pitchFamily="2" charset="77"/>
                <a:ea typeface="+mn-ea"/>
                <a:cs typeface="+mn-cs"/>
              </a:rPr>
              <a:t>| Products are for experimental use only and are not for sale</a:t>
            </a:r>
          </a:p>
        </p:txBody>
      </p:sp>
      <p:pic>
        <p:nvPicPr>
          <p:cNvPr id="6" name="Gráfico 5">
            <a:extLst>
              <a:ext uri="{FF2B5EF4-FFF2-40B4-BE49-F238E27FC236}">
                <a16:creationId xmlns:a16="http://schemas.microsoft.com/office/drawing/2014/main" id="{2A60B3A9-858C-F30D-330A-59311CD7C24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7230" y="225838"/>
            <a:ext cx="3335205" cy="1535746"/>
          </a:xfrm>
          <a:prstGeom prst="rect">
            <a:avLst/>
          </a:prstGeom>
        </p:spPr>
      </p:pic>
      <p:sp>
        <p:nvSpPr>
          <p:cNvPr id="7" name="CaixaDeTexto 6">
            <a:extLst>
              <a:ext uri="{FF2B5EF4-FFF2-40B4-BE49-F238E27FC236}">
                <a16:creationId xmlns:a16="http://schemas.microsoft.com/office/drawing/2014/main" id="{BB612560-21A1-79A3-790F-ED6E0458707D}"/>
              </a:ext>
            </a:extLst>
          </p:cNvPr>
          <p:cNvSpPr txBox="1"/>
          <p:nvPr/>
        </p:nvSpPr>
        <p:spPr>
          <a:xfrm>
            <a:off x="3931874"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Tree>
    <p:extLst>
      <p:ext uri="{BB962C8B-B14F-4D97-AF65-F5344CB8AC3E}">
        <p14:creationId xmlns:p14="http://schemas.microsoft.com/office/powerpoint/2010/main" val="3037958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29" name="CaixaDeTexto 28">
            <a:extLst>
              <a:ext uri="{FF2B5EF4-FFF2-40B4-BE49-F238E27FC236}">
                <a16:creationId xmlns:a16="http://schemas.microsoft.com/office/drawing/2014/main" id="{05A5AAAA-AD63-9A5C-BE3A-798E2D78045A}"/>
              </a:ext>
            </a:extLst>
          </p:cNvPr>
          <p:cNvSpPr txBox="1"/>
          <p:nvPr/>
        </p:nvSpPr>
        <p:spPr>
          <a:xfrm>
            <a:off x="547229" y="2557944"/>
            <a:ext cx="3382379" cy="2651623"/>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An opulent and elegant floral bouquet with a light burst of apple, citrus, and aldehydes.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The heart reveals a harmonious blend of rose paired with delicate white flowers, and geranium. The </a:t>
            </a:r>
            <a:r>
              <a:rPr kumimoji="0" lang="en-US" sz="1600" b="0" i="0" u="none" strike="noStrike" kern="1200" cap="none" spc="0" normalizeH="0" baseline="0" noProof="0" err="1">
                <a:ln>
                  <a:noFill/>
                </a:ln>
                <a:solidFill>
                  <a:prstClr val="white"/>
                </a:solidFill>
                <a:effectLst/>
                <a:uLnTx/>
                <a:uFillTx/>
                <a:latin typeface="DM Sans 14pt Light" pitchFamily="2" charset="77"/>
                <a:ea typeface="+mn-ea"/>
                <a:cs typeface="+mn-cs"/>
              </a:rPr>
              <a:t>floralcy</a:t>
            </a: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 is grounded by a warm and comforting base of creamy woods, and soft white </a:t>
            </a:r>
            <a:r>
              <a:rPr kumimoji="0" lang="en-US" sz="1600" b="0" i="0" u="none" strike="noStrike" kern="1200" cap="none" spc="0" normalizeH="0" baseline="0" noProof="0" err="1">
                <a:ln>
                  <a:noFill/>
                </a:ln>
                <a:solidFill>
                  <a:prstClr val="white"/>
                </a:solidFill>
                <a:effectLst/>
                <a:uLnTx/>
                <a:uFillTx/>
                <a:latin typeface="DM Sans 14pt Light" pitchFamily="2" charset="77"/>
                <a:ea typeface="+mn-ea"/>
                <a:cs typeface="+mn-cs"/>
              </a:rPr>
              <a:t>musks</a:t>
            </a: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a:t>
            </a:r>
          </a:p>
          <a:p>
            <a:pPr marL="0" marR="0" lvl="0" indent="0" algn="l" defTabSz="914400" rtl="0" eaLnBrk="1" fontAlgn="auto" latinLnBrk="0" hangingPunct="1">
              <a:lnSpc>
                <a:spcPts val="2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endParaRPr>
          </a:p>
        </p:txBody>
      </p:sp>
      <p:sp>
        <p:nvSpPr>
          <p:cNvPr id="4" name="TextBox 3">
            <a:extLst>
              <a:ext uri="{FF2B5EF4-FFF2-40B4-BE49-F238E27FC236}">
                <a16:creationId xmlns:a16="http://schemas.microsoft.com/office/drawing/2014/main" id="{9DA90845-00B2-48CE-BE54-49359AB4E732}"/>
              </a:ext>
            </a:extLst>
          </p:cNvPr>
          <p:cNvSpPr txBox="1"/>
          <p:nvPr/>
        </p:nvSpPr>
        <p:spPr>
          <a:xfrm>
            <a:off x="569279" y="398248"/>
            <a:ext cx="7939977"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DM Sans 14pt"/>
                <a:ea typeface="+mn-ea"/>
                <a:cs typeface="+mn-cs"/>
              </a:rPr>
              <a:t>DOLCE ROSE P02J939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CCBDB9"/>
                </a:solidFill>
                <a:effectLst/>
                <a:uLnTx/>
                <a:uFillTx/>
                <a:latin typeface="DM Sans 14pt"/>
                <a:ea typeface="+mn-ea"/>
                <a:cs typeface="+mn-cs"/>
              </a:rPr>
              <a:t>Fragrance in the formula</a:t>
            </a:r>
            <a:br>
              <a:rPr kumimoji="0" lang="en-US" sz="2400" b="1" i="0" u="none" strike="noStrike" kern="1200" cap="none" spc="0" normalizeH="0" baseline="0" noProof="0">
                <a:ln>
                  <a:noFill/>
                </a:ln>
                <a:solidFill>
                  <a:prstClr val="white"/>
                </a:solidFill>
                <a:effectLst/>
                <a:uLnTx/>
                <a:uFillTx/>
                <a:latin typeface="DM Sans 14pt"/>
                <a:ea typeface="+mn-ea"/>
                <a:cs typeface="+mn-cs"/>
              </a:rPr>
            </a:br>
            <a:endParaRPr kumimoji="0" lang="fr-FR" sz="2400" b="0" i="0" u="none" strike="noStrike" kern="1200" cap="none" spc="0" normalizeH="0" baseline="0" noProof="0">
              <a:ln>
                <a:noFill/>
              </a:ln>
              <a:solidFill>
                <a:prstClr val="white"/>
              </a:solidFill>
              <a:effectLst/>
              <a:uLnTx/>
              <a:uFillTx/>
              <a:latin typeface="DM Sans 14pt"/>
              <a:ea typeface="+mn-ea"/>
              <a:cs typeface="+mn-cs"/>
            </a:endParaRPr>
          </a:p>
        </p:txBody>
      </p:sp>
      <p:sp>
        <p:nvSpPr>
          <p:cNvPr id="19" name="Rectangle 18">
            <a:extLst>
              <a:ext uri="{FF2B5EF4-FFF2-40B4-BE49-F238E27FC236}">
                <a16:creationId xmlns:a16="http://schemas.microsoft.com/office/drawing/2014/main" id="{1D0E3C75-7707-493A-9EBE-BD4AA4669B77}"/>
              </a:ext>
            </a:extLst>
          </p:cNvPr>
          <p:cNvSpPr/>
          <p:nvPr/>
        </p:nvSpPr>
        <p:spPr>
          <a:xfrm>
            <a:off x="7247454" y="3007151"/>
            <a:ext cx="89018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14pt" pitchFamily="2" charset="0"/>
                <a:ea typeface="Calibri" panose="020F0502020204030204" pitchFamily="34" charset="0"/>
                <a:cs typeface="+mn-cs"/>
              </a:rPr>
              <a:t>Pyramid</a:t>
            </a:r>
            <a:endParaRPr kumimoji="0" lang="fr-FR" sz="1600" b="1" i="0" u="none" strike="noStrike" kern="1200" cap="none" spc="0" normalizeH="0" baseline="0" noProof="0">
              <a:ln>
                <a:noFill/>
              </a:ln>
              <a:solidFill>
                <a:prstClr val="white"/>
              </a:solidFill>
              <a:effectLst/>
              <a:uLnTx/>
              <a:uFillTx/>
              <a:latin typeface="DM Sans 14pt" pitchFamily="2" charset="0"/>
              <a:ea typeface="Calibri" panose="020F0502020204030204" pitchFamily="34" charset="0"/>
              <a:cs typeface="+mn-cs"/>
            </a:endParaRPr>
          </a:p>
        </p:txBody>
      </p:sp>
      <p:sp>
        <p:nvSpPr>
          <p:cNvPr id="8" name="TextBox 7">
            <a:extLst>
              <a:ext uri="{FF2B5EF4-FFF2-40B4-BE49-F238E27FC236}">
                <a16:creationId xmlns:a16="http://schemas.microsoft.com/office/drawing/2014/main" id="{42812F72-B944-C895-70E3-CB2BE4E42A76}"/>
              </a:ext>
            </a:extLst>
          </p:cNvPr>
          <p:cNvSpPr txBox="1"/>
          <p:nvPr/>
        </p:nvSpPr>
        <p:spPr>
          <a:xfrm>
            <a:off x="569279" y="1180774"/>
            <a:ext cx="325565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white"/>
                </a:solidFill>
                <a:effectLst/>
                <a:uLnTx/>
                <a:uFillTx/>
                <a:latin typeface="DM Sans 14pt" pitchFamily="2" charset="77"/>
                <a:ea typeface="Calibri"/>
                <a:cs typeface="Calibri"/>
              </a:rPr>
              <a:t>Cream</a:t>
            </a:r>
            <a:endParaRPr kumimoji="0" lang="en-US" sz="1400" b="0" i="1" u="none" strike="noStrike" kern="1200" cap="none" spc="0" normalizeH="0" baseline="0" noProof="0">
              <a:ln>
                <a:noFill/>
              </a:ln>
              <a:solidFill>
                <a:prstClr val="white"/>
              </a:solidFill>
              <a:effectLst/>
              <a:uLnTx/>
              <a:uFillTx/>
              <a:latin typeface="DM Sans 14pt" pitchFamily="2" charset="77"/>
              <a:ea typeface="+mn-ea"/>
              <a:cs typeface="+mn-cs"/>
            </a:endParaRPr>
          </a:p>
        </p:txBody>
      </p:sp>
      <p:sp>
        <p:nvSpPr>
          <p:cNvPr id="9" name="TextBox 27">
            <a:extLst>
              <a:ext uri="{FF2B5EF4-FFF2-40B4-BE49-F238E27FC236}">
                <a16:creationId xmlns:a16="http://schemas.microsoft.com/office/drawing/2014/main" id="{AF63CB65-A053-116A-D00B-1999E1CB5BB2}"/>
              </a:ext>
            </a:extLst>
          </p:cNvPr>
          <p:cNvSpPr txBox="1"/>
          <p:nvPr/>
        </p:nvSpPr>
        <p:spPr>
          <a:xfrm>
            <a:off x="7245327" y="770157"/>
            <a:ext cx="1811583" cy="1754326"/>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Safe for skincare applications (at recommended dosage) </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Globally compliant</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Clean Label 83</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95% </a:t>
            </a:r>
            <a:r>
              <a:rPr kumimoji="0" lang="en-US" sz="1200" b="0" i="0" u="none" strike="noStrike" kern="1200" cap="none" spc="0" normalizeH="0" baseline="0" noProof="0" err="1">
                <a:ln>
                  <a:noFill/>
                </a:ln>
                <a:solidFill>
                  <a:prstClr val="white"/>
                </a:solidFill>
                <a:effectLst/>
                <a:uLnTx/>
                <a:uFillTx/>
                <a:latin typeface="DM Sans 14pt Light" pitchFamily="2" charset="77"/>
                <a:ea typeface="+mn-ea"/>
                <a:cs typeface="+mn-cs"/>
              </a:rPr>
              <a:t>Biodeg</a:t>
            </a: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/50% Carbon Renewable</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endParaRPr>
          </a:p>
        </p:txBody>
      </p:sp>
      <p:sp>
        <p:nvSpPr>
          <p:cNvPr id="11" name="TextBox 33">
            <a:extLst>
              <a:ext uri="{FF2B5EF4-FFF2-40B4-BE49-F238E27FC236}">
                <a16:creationId xmlns:a16="http://schemas.microsoft.com/office/drawing/2014/main" id="{564B739A-52CB-4D6A-A12D-F3602AD92643}"/>
              </a:ext>
            </a:extLst>
          </p:cNvPr>
          <p:cNvSpPr txBox="1"/>
          <p:nvPr/>
        </p:nvSpPr>
        <p:spPr>
          <a:xfrm>
            <a:off x="9456944" y="770157"/>
            <a:ext cx="2735056" cy="120032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Emotiboost</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apple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bw</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fe</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sb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Emotiboost</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vanilla ac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fe</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Cedarwood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virginia</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eo</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usa</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upcycled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Mysoral</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captive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14pt Light" pitchFamily="2" charset="77"/>
              <a:ea typeface="Calibri" panose="020F0502020204030204" pitchFamily="34" charset="0"/>
              <a:cs typeface="+mn-cs"/>
            </a:endParaRPr>
          </a:p>
        </p:txBody>
      </p:sp>
      <p:cxnSp>
        <p:nvCxnSpPr>
          <p:cNvPr id="21" name="Conector Reto 20">
            <a:extLst>
              <a:ext uri="{FF2B5EF4-FFF2-40B4-BE49-F238E27FC236}">
                <a16:creationId xmlns:a16="http://schemas.microsoft.com/office/drawing/2014/main" id="{7DB1F988-577D-D627-C1A2-68CA78316216}"/>
              </a:ext>
            </a:extLst>
          </p:cNvPr>
          <p:cNvCxnSpPr/>
          <p:nvPr/>
        </p:nvCxnSpPr>
        <p:spPr>
          <a:xfrm>
            <a:off x="7317209" y="5514766"/>
            <a:ext cx="3793876" cy="0"/>
          </a:xfrm>
          <a:prstGeom prst="line">
            <a:avLst/>
          </a:prstGeom>
          <a:ln>
            <a:solidFill>
              <a:srgbClr val="CCBDB9"/>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49CEB17A-53E2-04D6-846B-43CE1C5EF5BC}"/>
              </a:ext>
            </a:extLst>
          </p:cNvPr>
          <p:cNvCxnSpPr/>
          <p:nvPr/>
        </p:nvCxnSpPr>
        <p:spPr>
          <a:xfrm>
            <a:off x="7317209" y="4475958"/>
            <a:ext cx="3793876" cy="0"/>
          </a:xfrm>
          <a:prstGeom prst="line">
            <a:avLst/>
          </a:prstGeom>
          <a:ln>
            <a:solidFill>
              <a:srgbClr val="CCBDB9"/>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1D7E0A70-3491-4CE4-A68A-52EE9FD7BB67}"/>
              </a:ext>
            </a:extLst>
          </p:cNvPr>
          <p:cNvSpPr/>
          <p:nvPr/>
        </p:nvSpPr>
        <p:spPr>
          <a:xfrm>
            <a:off x="7245327" y="3566652"/>
            <a:ext cx="3607625" cy="3108543"/>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TOP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APPLE CITRUS ALDEHYDES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Light top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HEART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ROSE WHITE FLOWERS GERANIUM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Opulent floral bouquet</a:t>
            </a:r>
            <a:b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b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br>
            <a:r>
              <a:rPr kumimoji="0" lang="en-US" sz="1400" b="1"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FOND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CEDARWOOD SANDALWOOD MUSKY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Creamy </a:t>
            </a:r>
            <a:r>
              <a:rPr kumimoji="0" lang="en-US" sz="1400" b="0" i="0" u="none" strike="noStrike" kern="1200" cap="none" spc="0" normalizeH="0" baseline="0" noProof="0" err="1">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drydowns</a:t>
            </a: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p:txBody>
      </p:sp>
      <p:cxnSp>
        <p:nvCxnSpPr>
          <p:cNvPr id="25" name="Conector Reto 24">
            <a:extLst>
              <a:ext uri="{FF2B5EF4-FFF2-40B4-BE49-F238E27FC236}">
                <a16:creationId xmlns:a16="http://schemas.microsoft.com/office/drawing/2014/main" id="{6FC2264A-DE73-787E-C7BB-52A6B89EFCD5}"/>
              </a:ext>
            </a:extLst>
          </p:cNvPr>
          <p:cNvCxnSpPr>
            <a:cxnSpLocks/>
          </p:cNvCxnSpPr>
          <p:nvPr/>
        </p:nvCxnSpPr>
        <p:spPr>
          <a:xfrm flipV="1">
            <a:off x="9243708" y="528338"/>
            <a:ext cx="0" cy="2161824"/>
          </a:xfrm>
          <a:prstGeom prst="line">
            <a:avLst/>
          </a:prstGeom>
          <a:ln>
            <a:solidFill>
              <a:srgbClr val="CCBDB9"/>
            </a:solidFill>
          </a:ln>
        </p:spPr>
        <p:style>
          <a:lnRef idx="2">
            <a:schemeClr val="accent1"/>
          </a:lnRef>
          <a:fillRef idx="0">
            <a:schemeClr val="accent1"/>
          </a:fillRef>
          <a:effectRef idx="1">
            <a:schemeClr val="accent1"/>
          </a:effectRef>
          <a:fontRef idx="minor">
            <a:schemeClr val="tx1"/>
          </a:fontRef>
        </p:style>
      </p:cxnSp>
      <p:pic>
        <p:nvPicPr>
          <p:cNvPr id="17" name="Picture 7">
            <a:extLst>
              <a:ext uri="{FF2B5EF4-FFF2-40B4-BE49-F238E27FC236}">
                <a16:creationId xmlns:a16="http://schemas.microsoft.com/office/drawing/2014/main" id="{D5A384B6-DB99-2C63-BB31-291CD9EE5E5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17857168">
            <a:off x="3991639" y="248562"/>
            <a:ext cx="2806774" cy="2759995"/>
          </a:xfrm>
          <a:prstGeom prst="ellipse">
            <a:avLst/>
          </a:prstGeom>
          <a:ln w="19050">
            <a:solidFill>
              <a:schemeClr val="bg1"/>
            </a:solidFill>
          </a:ln>
        </p:spPr>
      </p:pic>
      <p:pic>
        <p:nvPicPr>
          <p:cNvPr id="18" name="Picture 2">
            <a:extLst>
              <a:ext uri="{FF2B5EF4-FFF2-40B4-BE49-F238E27FC236}">
                <a16:creationId xmlns:a16="http://schemas.microsoft.com/office/drawing/2014/main" id="{33DF4B4B-7F50-6DFF-555A-4B458809CDB5}"/>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984508" y="1942697"/>
            <a:ext cx="2839490" cy="2839490"/>
          </a:xfrm>
          <a:prstGeom prst="ellipse">
            <a:avLst/>
          </a:prstGeom>
          <a:noFill/>
          <a:ln w="19050">
            <a:solidFill>
              <a:schemeClr val="bg1"/>
            </a:solidFill>
          </a:ln>
          <a:extLst>
            <a:ext uri="{909E8E84-426E-40DD-AFC4-6F175D3DCCD1}">
              <a14:hiddenFill xmlns:a14="http://schemas.microsoft.com/office/drawing/2010/main">
                <a:solidFill>
                  <a:srgbClr val="FFFFFF"/>
                </a:solidFill>
              </a14:hiddenFill>
            </a:ext>
          </a:extLst>
        </p:spPr>
      </p:pic>
      <p:pic>
        <p:nvPicPr>
          <p:cNvPr id="20" name="Image 8">
            <a:extLst>
              <a:ext uri="{FF2B5EF4-FFF2-40B4-BE49-F238E27FC236}">
                <a16:creationId xmlns:a16="http://schemas.microsoft.com/office/drawing/2014/main" id="{E0C7B22C-D374-1BDF-F8FA-16231D09EE93}"/>
              </a:ext>
            </a:extLst>
          </p:cNvPr>
          <p:cNvPicPr>
            <a:picLocks noChangeAspect="1"/>
          </p:cNvPicPr>
          <p:nvPr/>
        </p:nvPicPr>
        <p:blipFill>
          <a:blip r:embed="rId4" cstate="print">
            <a:extLst>
              <a:ext uri="{28A0092B-C50C-407E-A947-70E740481C1C}">
                <a14:useLocalDpi xmlns:a14="http://schemas.microsoft.com/office/drawing/2010/main"/>
              </a:ext>
            </a:extLst>
          </a:blip>
          <a:srcRect r="-63"/>
          <a:stretch/>
        </p:blipFill>
        <p:spPr>
          <a:xfrm>
            <a:off x="3947831" y="3870339"/>
            <a:ext cx="2894389" cy="2839490"/>
          </a:xfrm>
          <a:prstGeom prst="ellipse">
            <a:avLst/>
          </a:prstGeom>
          <a:ln w="19050">
            <a:solidFill>
              <a:schemeClr val="bg1"/>
            </a:solidFill>
          </a:ln>
        </p:spPr>
      </p:pic>
      <p:sp>
        <p:nvSpPr>
          <p:cNvPr id="3" name="TextBox 2">
            <a:extLst>
              <a:ext uri="{FF2B5EF4-FFF2-40B4-BE49-F238E27FC236}">
                <a16:creationId xmlns:a16="http://schemas.microsoft.com/office/drawing/2014/main" id="{FDE630B0-2F56-28DA-18F3-7EBDBB272E9C}"/>
              </a:ext>
            </a:extLst>
          </p:cNvPr>
          <p:cNvSpPr txBox="1"/>
          <p:nvPr/>
        </p:nvSpPr>
        <p:spPr>
          <a:xfrm>
            <a:off x="7245327" y="461545"/>
            <a:ext cx="199838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14pt" pitchFamily="2" charset="77"/>
                <a:ea typeface="+mn-ea"/>
                <a:cs typeface="+mn-cs"/>
              </a:rPr>
              <a:t>Claims </a:t>
            </a:r>
            <a:r>
              <a:rPr kumimoji="0" lang="en-US" sz="1600" b="1" i="0" u="none" strike="noStrike" kern="1200" cap="none" spc="0" normalizeH="0" baseline="0" noProof="0">
                <a:ln>
                  <a:noFill/>
                </a:ln>
                <a:solidFill>
                  <a:prstClr val="white"/>
                </a:solidFill>
                <a:effectLst/>
                <a:uLnTx/>
                <a:uFillTx/>
                <a:latin typeface="DM Sans 14pt" pitchFamily="2" charset="77"/>
                <a:ea typeface="Calibri" panose="020F0502020204030204" pitchFamily="34" charset="0"/>
                <a:cs typeface="+mn-cs"/>
              </a:rPr>
              <a:t>substantiation</a:t>
            </a:r>
            <a:endParaRPr kumimoji="0" lang="fr-FR" sz="1600" b="1" i="0" u="none" strike="noStrike" kern="1200" cap="none" spc="0" normalizeH="0" baseline="0" noProof="0">
              <a:ln>
                <a:noFill/>
              </a:ln>
              <a:solidFill>
                <a:prstClr val="white"/>
              </a:solidFill>
              <a:effectLst/>
              <a:uLnTx/>
              <a:uFillTx/>
              <a:latin typeface="DM Sans 14pt" pitchFamily="2" charset="77"/>
              <a:ea typeface="Calibri" panose="020F0502020204030204" pitchFamily="34" charset="0"/>
              <a:cs typeface="+mn-cs"/>
            </a:endParaRPr>
          </a:p>
        </p:txBody>
      </p:sp>
      <p:sp>
        <p:nvSpPr>
          <p:cNvPr id="5" name="TextBox 1">
            <a:extLst>
              <a:ext uri="{FF2B5EF4-FFF2-40B4-BE49-F238E27FC236}">
                <a16:creationId xmlns:a16="http://schemas.microsoft.com/office/drawing/2014/main" id="{3E1A5AA1-0638-0DD7-B1F4-9CB13A9142CC}"/>
              </a:ext>
            </a:extLst>
          </p:cNvPr>
          <p:cNvSpPr txBox="1"/>
          <p:nvPr/>
        </p:nvSpPr>
        <p:spPr>
          <a:xfrm>
            <a:off x="9507744" y="461545"/>
            <a:ext cx="260297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14pt" pitchFamily="2" charset="77"/>
                <a:ea typeface="Calibri" panose="020F0502020204030204" pitchFamily="34" charset="0"/>
                <a:cs typeface="+mn-cs"/>
              </a:rPr>
              <a:t>Noticeable ingredients</a:t>
            </a:r>
            <a:endParaRPr kumimoji="0" lang="fr-FR" sz="1600" b="1" i="0" u="none" strike="noStrike" kern="1200" cap="none" spc="0" normalizeH="0" baseline="0" noProof="0">
              <a:ln>
                <a:noFill/>
              </a:ln>
              <a:solidFill>
                <a:prstClr val="white"/>
              </a:solidFill>
              <a:effectLst/>
              <a:uLnTx/>
              <a:uFillTx/>
              <a:latin typeface="DM Sans 14pt" pitchFamily="2" charset="77"/>
              <a:ea typeface="Calibri" panose="020F0502020204030204" pitchFamily="34" charset="0"/>
              <a:cs typeface="+mn-cs"/>
            </a:endParaRPr>
          </a:p>
        </p:txBody>
      </p:sp>
      <p:sp>
        <p:nvSpPr>
          <p:cNvPr id="6" name="Triangle isocèle 13">
            <a:extLst>
              <a:ext uri="{FF2B5EF4-FFF2-40B4-BE49-F238E27FC236}">
                <a16:creationId xmlns:a16="http://schemas.microsoft.com/office/drawing/2014/main" id="{7257F149-449F-CBA5-4B2C-8E5464361084}"/>
              </a:ext>
            </a:extLst>
          </p:cNvPr>
          <p:cNvSpPr/>
          <p:nvPr/>
        </p:nvSpPr>
        <p:spPr>
          <a:xfrm>
            <a:off x="9601200" y="3180166"/>
            <a:ext cx="1509885" cy="3279585"/>
          </a:xfrm>
          <a:prstGeom prst="triangle">
            <a:avLst>
              <a:gd name="adj" fmla="val 49876"/>
            </a:avLst>
          </a:prstGeom>
          <a:noFill/>
          <a:ln w="12700">
            <a:solidFill>
              <a:srgbClr val="CCBD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M Sans 14pt" pitchFamily="2" charset="77"/>
              <a:ea typeface="+mn-ea"/>
              <a:cs typeface="+mn-cs"/>
            </a:endParaRPr>
          </a:p>
        </p:txBody>
      </p:sp>
    </p:spTree>
    <p:extLst>
      <p:ext uri="{BB962C8B-B14F-4D97-AF65-F5344CB8AC3E}">
        <p14:creationId xmlns:p14="http://schemas.microsoft.com/office/powerpoint/2010/main" val="6222663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CCBDB9"/>
        </a:solidFill>
        <a:effectLst/>
      </p:bgPr>
    </p:bg>
    <p:spTree>
      <p:nvGrpSpPr>
        <p:cNvPr id="1" name=""/>
        <p:cNvGrpSpPr/>
        <p:nvPr/>
      </p:nvGrpSpPr>
      <p:grpSpPr>
        <a:xfrm>
          <a:off x="0" y="0"/>
          <a:ext cx="0" cy="0"/>
          <a:chOff x="0" y="0"/>
          <a:chExt cx="0" cy="0"/>
        </a:xfrm>
      </p:grpSpPr>
      <p:pic>
        <p:nvPicPr>
          <p:cNvPr id="3" name="Imagem 2" descr="Imagem em preto e produtos de higiene pessoal&#10;&#10;Descrição gerada automaticamente com confiança média">
            <a:extLst>
              <a:ext uri="{FF2B5EF4-FFF2-40B4-BE49-F238E27FC236}">
                <a16:creationId xmlns:a16="http://schemas.microsoft.com/office/drawing/2014/main" id="{0CC457FC-B82C-4FF4-9499-E4DEE77805E1}"/>
              </a:ext>
            </a:extLst>
          </p:cNvPr>
          <p:cNvPicPr>
            <a:picLocks noChangeAspect="1"/>
          </p:cNvPicPr>
          <p:nvPr/>
        </p:nvPicPr>
        <p:blipFill>
          <a:blip r:embed="rId2"/>
          <a:stretch>
            <a:fillRect/>
          </a:stretch>
        </p:blipFill>
        <p:spPr>
          <a:xfrm>
            <a:off x="2919160" y="1320800"/>
            <a:ext cx="5202610" cy="5696858"/>
          </a:xfrm>
          <a:prstGeom prst="rect">
            <a:avLst/>
          </a:prstGeom>
        </p:spPr>
      </p:pic>
      <p:pic>
        <p:nvPicPr>
          <p:cNvPr id="5" name="Imagem 4" descr="Uma imagem contendo produtos de higiene pessoal, xícara, mesa, loção&#10;&#10;Descrição gerada automaticamente">
            <a:extLst>
              <a:ext uri="{FF2B5EF4-FFF2-40B4-BE49-F238E27FC236}">
                <a16:creationId xmlns:a16="http://schemas.microsoft.com/office/drawing/2014/main" id="{F96024DD-DB0E-EF62-A01E-8D0D0A8B68FC}"/>
              </a:ext>
            </a:extLst>
          </p:cNvPr>
          <p:cNvPicPr>
            <a:picLocks noChangeAspect="1"/>
          </p:cNvPicPr>
          <p:nvPr/>
        </p:nvPicPr>
        <p:blipFill>
          <a:blip r:embed="rId3"/>
          <a:stretch>
            <a:fillRect/>
          </a:stretch>
        </p:blipFill>
        <p:spPr>
          <a:xfrm>
            <a:off x="6081485" y="1756227"/>
            <a:ext cx="7482068" cy="5984709"/>
          </a:xfrm>
          <a:prstGeom prst="rect">
            <a:avLst/>
          </a:prstGeom>
        </p:spPr>
      </p:pic>
      <p:pic>
        <p:nvPicPr>
          <p:cNvPr id="7" name="Imagem 6" descr="Garrafa de plástico&#10;&#10;Descrição gerada automaticamente com confiança média">
            <a:extLst>
              <a:ext uri="{FF2B5EF4-FFF2-40B4-BE49-F238E27FC236}">
                <a16:creationId xmlns:a16="http://schemas.microsoft.com/office/drawing/2014/main" id="{8A0ACE3F-48E8-F08A-77D7-29021706ABC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3528" y="-367695"/>
            <a:ext cx="5738586" cy="7651448"/>
          </a:xfrm>
          <a:prstGeom prst="rect">
            <a:avLst/>
          </a:prstGeom>
        </p:spPr>
      </p:pic>
    </p:spTree>
    <p:extLst>
      <p:ext uri="{BB962C8B-B14F-4D97-AF65-F5344CB8AC3E}">
        <p14:creationId xmlns:p14="http://schemas.microsoft.com/office/powerpoint/2010/main" val="35350550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5" name="Title 2">
            <a:extLst>
              <a:ext uri="{FF2B5EF4-FFF2-40B4-BE49-F238E27FC236}">
                <a16:creationId xmlns:a16="http://schemas.microsoft.com/office/drawing/2014/main" id="{48BA9321-F7B8-9F0A-DFB4-FF38E2FFFD00}"/>
              </a:ext>
            </a:extLst>
          </p:cNvPr>
          <p:cNvSpPr txBox="1">
            <a:spLocks/>
          </p:cNvSpPr>
          <p:nvPr/>
        </p:nvSpPr>
        <p:spPr>
          <a:xfrm>
            <a:off x="302399" y="302400"/>
            <a:ext cx="11589563" cy="1978342"/>
          </a:xfrm>
          <a:prstGeom prst="rect">
            <a:avLst/>
          </a:prstGeom>
        </p:spPr>
        <p:txBody>
          <a:bodyPr lIns="0" tIns="0" rIns="0" bIns="0" anchor="t" anchorCtr="0">
            <a:normAutofit/>
          </a:bodyPr>
          <a:lstStyle>
            <a:lvl1pPr algn="l" defTabSz="914400" rtl="0" eaLnBrk="1" latinLnBrk="0" hangingPunct="1">
              <a:lnSpc>
                <a:spcPct val="90000"/>
              </a:lnSpc>
              <a:spcBef>
                <a:spcPct val="0"/>
              </a:spcBef>
              <a:buNone/>
              <a:defRPr sz="25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6" name="Text Placeholder 3">
            <a:extLst>
              <a:ext uri="{FF2B5EF4-FFF2-40B4-BE49-F238E27FC236}">
                <a16:creationId xmlns:a16="http://schemas.microsoft.com/office/drawing/2014/main" id="{15151137-5275-99C8-1F99-25D9DFE5CA2A}"/>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8" name="Text Placeholder 3">
            <a:extLst>
              <a:ext uri="{FF2B5EF4-FFF2-40B4-BE49-F238E27FC236}">
                <a16:creationId xmlns:a16="http://schemas.microsoft.com/office/drawing/2014/main" id="{588F7903-FA67-19D2-974C-5C5EFB8ED6E9}"/>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9" name="Title 2">
            <a:extLst>
              <a:ext uri="{FF2B5EF4-FFF2-40B4-BE49-F238E27FC236}">
                <a16:creationId xmlns:a16="http://schemas.microsoft.com/office/drawing/2014/main" id="{C8899629-BE85-8211-E199-57E166BB218B}"/>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1" name="Text Placeholder 1">
            <a:extLst>
              <a:ext uri="{FF2B5EF4-FFF2-40B4-BE49-F238E27FC236}">
                <a16:creationId xmlns:a16="http://schemas.microsoft.com/office/drawing/2014/main" id="{228996FA-9BFB-DC01-C4ED-33A09D748291}"/>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12" name="Group 11">
            <a:extLst>
              <a:ext uri="{FF2B5EF4-FFF2-40B4-BE49-F238E27FC236}">
                <a16:creationId xmlns:a16="http://schemas.microsoft.com/office/drawing/2014/main" id="{0FD80FB7-A502-E179-8BD4-6548031D95C9}"/>
              </a:ext>
            </a:extLst>
          </p:cNvPr>
          <p:cNvGrpSpPr/>
          <p:nvPr/>
        </p:nvGrpSpPr>
        <p:grpSpPr>
          <a:xfrm>
            <a:off x="17183" y="6402918"/>
            <a:ext cx="1783497" cy="230832"/>
            <a:chOff x="17183" y="6402918"/>
            <a:chExt cx="1783497" cy="230832"/>
          </a:xfrm>
        </p:grpSpPr>
        <p:grpSp>
          <p:nvGrpSpPr>
            <p:cNvPr id="14" name="Graphic 14">
              <a:extLst>
                <a:ext uri="{FF2B5EF4-FFF2-40B4-BE49-F238E27FC236}">
                  <a16:creationId xmlns:a16="http://schemas.microsoft.com/office/drawing/2014/main" id="{A2BE5DE5-68EB-C18F-E012-F2F9F44935EA}"/>
                </a:ext>
              </a:extLst>
            </p:cNvPr>
            <p:cNvGrpSpPr/>
            <p:nvPr userDrawn="1"/>
          </p:nvGrpSpPr>
          <p:grpSpPr>
            <a:xfrm>
              <a:off x="302398" y="6478560"/>
              <a:ext cx="1498282" cy="101280"/>
              <a:chOff x="7116965" y="5198681"/>
              <a:chExt cx="1418939" cy="95916"/>
            </a:xfrm>
            <a:solidFill>
              <a:srgbClr val="FFFFFF"/>
            </a:solidFill>
          </p:grpSpPr>
          <p:grpSp>
            <p:nvGrpSpPr>
              <p:cNvPr id="16" name="Graphic 14">
                <a:extLst>
                  <a:ext uri="{FF2B5EF4-FFF2-40B4-BE49-F238E27FC236}">
                    <a16:creationId xmlns:a16="http://schemas.microsoft.com/office/drawing/2014/main" id="{15DE5C79-32FE-FE15-8292-A9AA79326CB2}"/>
                  </a:ext>
                </a:extLst>
              </p:cNvPr>
              <p:cNvGrpSpPr/>
              <p:nvPr/>
            </p:nvGrpSpPr>
            <p:grpSpPr>
              <a:xfrm>
                <a:off x="7116965" y="5204587"/>
                <a:ext cx="305466" cy="68960"/>
                <a:chOff x="7116965" y="5204587"/>
                <a:chExt cx="305466" cy="68960"/>
              </a:xfrm>
              <a:grpFill/>
            </p:grpSpPr>
            <p:sp>
              <p:nvSpPr>
                <p:cNvPr id="46" name="Freeform: Shape 45">
                  <a:extLst>
                    <a:ext uri="{FF2B5EF4-FFF2-40B4-BE49-F238E27FC236}">
                      <a16:creationId xmlns:a16="http://schemas.microsoft.com/office/drawing/2014/main" id="{FB9D6AF9-92EB-1A5B-F3FB-505EC75B087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7" name="Freeform: Shape 46">
                  <a:extLst>
                    <a:ext uri="{FF2B5EF4-FFF2-40B4-BE49-F238E27FC236}">
                      <a16:creationId xmlns:a16="http://schemas.microsoft.com/office/drawing/2014/main" id="{DF875349-476E-0029-B8C3-FF83FF2C135A}"/>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8" name="Freeform: Shape 47">
                  <a:extLst>
                    <a:ext uri="{FF2B5EF4-FFF2-40B4-BE49-F238E27FC236}">
                      <a16:creationId xmlns:a16="http://schemas.microsoft.com/office/drawing/2014/main" id="{E0C692FE-98AB-FD32-8C45-D3C5FCE8549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9" name="Freeform: Shape 48">
                  <a:extLst>
                    <a:ext uri="{FF2B5EF4-FFF2-40B4-BE49-F238E27FC236}">
                      <a16:creationId xmlns:a16="http://schemas.microsoft.com/office/drawing/2014/main" id="{99DCB0BF-E71B-07F7-32AB-574546D2DA7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0" name="Freeform: Shape 49">
                  <a:extLst>
                    <a:ext uri="{FF2B5EF4-FFF2-40B4-BE49-F238E27FC236}">
                      <a16:creationId xmlns:a16="http://schemas.microsoft.com/office/drawing/2014/main" id="{D74B3F10-2A34-562B-1809-362C01632568}"/>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7" name="Freeform: Shape 16">
                <a:extLst>
                  <a:ext uri="{FF2B5EF4-FFF2-40B4-BE49-F238E27FC236}">
                    <a16:creationId xmlns:a16="http://schemas.microsoft.com/office/drawing/2014/main" id="{4CF371A3-F026-0A20-B72E-A7353C2032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1" name="Graphic 14">
                <a:extLst>
                  <a:ext uri="{FF2B5EF4-FFF2-40B4-BE49-F238E27FC236}">
                    <a16:creationId xmlns:a16="http://schemas.microsoft.com/office/drawing/2014/main" id="{56146EC1-0BB3-0934-C986-8A9CA283A0CB}"/>
                  </a:ext>
                </a:extLst>
              </p:cNvPr>
              <p:cNvGrpSpPr/>
              <p:nvPr/>
            </p:nvGrpSpPr>
            <p:grpSpPr>
              <a:xfrm>
                <a:off x="7447578" y="5198681"/>
                <a:ext cx="270319" cy="73723"/>
                <a:chOff x="7447578" y="5198681"/>
                <a:chExt cx="270319" cy="73723"/>
              </a:xfrm>
              <a:grpFill/>
            </p:grpSpPr>
            <p:sp>
              <p:nvSpPr>
                <p:cNvPr id="43" name="Freeform: Shape 42">
                  <a:extLst>
                    <a:ext uri="{FF2B5EF4-FFF2-40B4-BE49-F238E27FC236}">
                      <a16:creationId xmlns:a16="http://schemas.microsoft.com/office/drawing/2014/main" id="{D26B963D-BA11-A24C-AA28-54975D5EBC11}"/>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4" name="Freeform: Shape 43">
                  <a:extLst>
                    <a:ext uri="{FF2B5EF4-FFF2-40B4-BE49-F238E27FC236}">
                      <a16:creationId xmlns:a16="http://schemas.microsoft.com/office/drawing/2014/main" id="{2384777C-3852-504C-1623-F919BCF5403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5" name="Freeform: Shape 44">
                  <a:extLst>
                    <a:ext uri="{FF2B5EF4-FFF2-40B4-BE49-F238E27FC236}">
                      <a16:creationId xmlns:a16="http://schemas.microsoft.com/office/drawing/2014/main" id="{18E46698-C73C-8939-D02E-FD95AAD9BE6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2" name="Freeform: Shape 21">
                <a:extLst>
                  <a:ext uri="{FF2B5EF4-FFF2-40B4-BE49-F238E27FC236}">
                    <a16:creationId xmlns:a16="http://schemas.microsoft.com/office/drawing/2014/main" id="{88AC82ED-8E7A-201A-B486-94842E2AE6F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3" name="Graphic 14">
                <a:extLst>
                  <a:ext uri="{FF2B5EF4-FFF2-40B4-BE49-F238E27FC236}">
                    <a16:creationId xmlns:a16="http://schemas.microsoft.com/office/drawing/2014/main" id="{4B484A84-ED41-C749-01C9-807D31C81DE5}"/>
                  </a:ext>
                </a:extLst>
              </p:cNvPr>
              <p:cNvGrpSpPr/>
              <p:nvPr/>
            </p:nvGrpSpPr>
            <p:grpSpPr>
              <a:xfrm>
                <a:off x="7505300" y="5198681"/>
                <a:ext cx="578453" cy="73723"/>
                <a:chOff x="7505300" y="5198681"/>
                <a:chExt cx="578453" cy="73723"/>
              </a:xfrm>
              <a:grpFill/>
            </p:grpSpPr>
            <p:sp>
              <p:nvSpPr>
                <p:cNvPr id="35" name="Freeform: Shape 34">
                  <a:extLst>
                    <a:ext uri="{FF2B5EF4-FFF2-40B4-BE49-F238E27FC236}">
                      <a16:creationId xmlns:a16="http://schemas.microsoft.com/office/drawing/2014/main" id="{5E969889-B544-AA7C-B04B-8382C625B57C}"/>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FF481F63-2AD1-A8E4-B04C-3792E4DAD09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22EEA1A5-C020-1E71-9B66-6513D5F95A41}"/>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8" name="Freeform: Shape 37">
                  <a:extLst>
                    <a:ext uri="{FF2B5EF4-FFF2-40B4-BE49-F238E27FC236}">
                      <a16:creationId xmlns:a16="http://schemas.microsoft.com/office/drawing/2014/main" id="{2F8DBA52-A12D-0B15-01DB-14C763ADB1B5}"/>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DCA52B5F-3C7B-7DEB-0C2E-9245D8890FD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26CCB26D-22F7-3104-0C18-8AF49A33151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42799F59-212D-3475-02C6-2C68B78FD9D1}"/>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55C26460-C805-6BE1-1F58-29DE63C589C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4" name="Freeform: Shape 23">
                <a:extLst>
                  <a:ext uri="{FF2B5EF4-FFF2-40B4-BE49-F238E27FC236}">
                    <a16:creationId xmlns:a16="http://schemas.microsoft.com/office/drawing/2014/main" id="{60A43192-2305-6BF8-4938-7AA6B6BA77E6}"/>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5" name="Graphic 14">
                <a:extLst>
                  <a:ext uri="{FF2B5EF4-FFF2-40B4-BE49-F238E27FC236}">
                    <a16:creationId xmlns:a16="http://schemas.microsoft.com/office/drawing/2014/main" id="{FFE67670-EE89-4C23-8C73-9153427837A6}"/>
                  </a:ext>
                </a:extLst>
              </p:cNvPr>
              <p:cNvGrpSpPr/>
              <p:nvPr/>
            </p:nvGrpSpPr>
            <p:grpSpPr>
              <a:xfrm>
                <a:off x="7905540" y="5220017"/>
                <a:ext cx="352043" cy="52387"/>
                <a:chOff x="7905540" y="5220017"/>
                <a:chExt cx="352043" cy="52387"/>
              </a:xfrm>
              <a:grpFill/>
            </p:grpSpPr>
            <p:sp>
              <p:nvSpPr>
                <p:cNvPr id="33" name="Freeform: Shape 32">
                  <a:extLst>
                    <a:ext uri="{FF2B5EF4-FFF2-40B4-BE49-F238E27FC236}">
                      <a16:creationId xmlns:a16="http://schemas.microsoft.com/office/drawing/2014/main" id="{AC952803-1817-28AC-005B-056FB48165A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788D0C13-9CBF-AE04-8BBA-2FE6FBE8723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6" name="Graphic 14">
                <a:extLst>
                  <a:ext uri="{FF2B5EF4-FFF2-40B4-BE49-F238E27FC236}">
                    <a16:creationId xmlns:a16="http://schemas.microsoft.com/office/drawing/2014/main" id="{95F890B0-DBD9-0C31-8755-3C808A000692}"/>
                  </a:ext>
                </a:extLst>
              </p:cNvPr>
              <p:cNvGrpSpPr/>
              <p:nvPr/>
            </p:nvGrpSpPr>
            <p:grpSpPr>
              <a:xfrm>
                <a:off x="8280920" y="5223256"/>
                <a:ext cx="254984" cy="71342"/>
                <a:chOff x="8280920" y="5223256"/>
                <a:chExt cx="254984" cy="71342"/>
              </a:xfrm>
              <a:grpFill/>
            </p:grpSpPr>
            <p:sp>
              <p:nvSpPr>
                <p:cNvPr id="27" name="Freeform: Shape 26">
                  <a:extLst>
                    <a:ext uri="{FF2B5EF4-FFF2-40B4-BE49-F238E27FC236}">
                      <a16:creationId xmlns:a16="http://schemas.microsoft.com/office/drawing/2014/main" id="{8D0C9764-2A68-5E49-7C70-6028F1A3DD9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692B5C8F-D173-9936-5316-27FA09024912}"/>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0F1CC667-F87A-1907-4934-78DA66C19496}"/>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6DF1F2BE-B5BE-9EA2-4744-974C73CC5BD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EC1B9E01-0F0D-0EF9-343E-87B37419E2D6}"/>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67569E20-A84F-7E6D-9790-D40264B7914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Box 14">
              <a:extLst>
                <a:ext uri="{FF2B5EF4-FFF2-40B4-BE49-F238E27FC236}">
                  <a16:creationId xmlns:a16="http://schemas.microsoft.com/office/drawing/2014/main" id="{A3FCC98D-F1AA-EC13-A1DA-500024B636BE}"/>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3230718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A9B85E-0C43-B3BA-51DB-4D6490E8514C}"/>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3E322F78-C764-C8E5-3903-5B84A9EE1A81}"/>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6FD90CA-35AB-516E-A2DB-65E2993E6552}"/>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1096F7-66AA-824C-40A9-32B1EA4A3D32}"/>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50658666-5566-C917-CEEE-D6DC049CCBBF}"/>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331C4675-9209-0B44-8B98-4D9E273E6DC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A86DC2EF-B485-3DE4-9BBB-E7F9A60F4F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819883AB-4E50-AB58-CAD4-DF428CE7AE8A}"/>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19145120-8856-B702-186F-34E7BFE780A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D39B6DC5-DBE4-057B-73ED-334389BE4A34}"/>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B1DF99F6-23CF-36C8-7EE8-78A7965E852D}"/>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FE30A8CD-F1E4-4F37-5A94-822A2A295A0D}"/>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7D0E88FE-BCC7-4BD6-6267-585D4F782166}"/>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3991E94D-34CF-A403-493F-3F94FD849846}"/>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2D4D86B3-2986-CC85-805A-D8A3405CA90F}"/>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5EA1758-1317-5427-FABC-4D3E06F32EA4}"/>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A85113B-CCE7-ABB1-15EC-004FC271598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14E84782-BED8-9038-CFF6-2241B76B017E}"/>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4D4952FF-A9B6-E440-8662-0FDEBCBDC22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41635E71-0AC4-BF4D-5C5D-FC2B4276FBC8}"/>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10401EDE-C6E1-E01A-0E8F-D4DD599282D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0EA54DB1-806D-B0B6-E728-E61B0C807C5D}"/>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B2316EE3-2D81-13F7-6DCB-B65C5EC08AA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B0AA3BCD-0691-E9EA-1257-E7C7CFD3FC85}"/>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922EE53F-02C9-FD96-0042-A69F1FFB875E}"/>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E522A32-F3C8-5D00-C957-C20AC2C323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F037C87E-2262-02B1-6626-9084F765E83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DF49874B-3A97-0F9E-D29F-ED4B210F432B}"/>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BEA095ED-B625-05A3-9FA8-825D55AF410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CAB3EDCE-66B4-6443-A254-51F23B8AF74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135B605D-67B0-B59C-5077-412A14B5D040}"/>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15DD3BB0-B992-4D05-D0A3-95CC3893E75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21D2A53B-8395-F287-F093-58AAF1ABE44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A0C8C266-3638-9A89-2B7C-F187D7DE4901}"/>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02203734-F4A1-9797-41CF-6217C3222ECC}"/>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03993180"/>
      </p:ext>
    </p:extLst>
  </p:cSld>
  <p:clrMapOvr>
    <a:masterClrMapping/>
  </p:clrMapOvr>
</p:sld>
</file>

<file path=ppt/theme/theme1.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DSM-Aug24">
  <a:themeElements>
    <a:clrScheme name="DSM">
      <a:dk1>
        <a:sysClr val="windowText" lastClr="000000"/>
      </a:dk1>
      <a:lt1>
        <a:sysClr val="window" lastClr="FFFFFF"/>
      </a:lt1>
      <a:dk2>
        <a:srgbClr val="000000"/>
      </a:dk2>
      <a:lt2>
        <a:srgbClr val="F0F0F0"/>
      </a:lt2>
      <a:accent1>
        <a:srgbClr val="63B2A1"/>
      </a:accent1>
      <a:accent2>
        <a:srgbClr val="48A2CF"/>
      </a:accent2>
      <a:accent3>
        <a:srgbClr val="BD69D7"/>
      </a:accent3>
      <a:accent4>
        <a:srgbClr val="D34252"/>
      </a:accent4>
      <a:accent5>
        <a:srgbClr val="F08B1F"/>
      </a:accent5>
      <a:accent6>
        <a:srgbClr val="B2BF00"/>
      </a:accent6>
      <a:hlink>
        <a:srgbClr val="307297"/>
      </a:hlink>
      <a:folHlink>
        <a:srgbClr val="084337"/>
      </a:folHlink>
    </a:clrScheme>
    <a:fontScheme name="DSM - DM Sans Noto Serif">
      <a:majorFont>
        <a:latin typeface="DM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rtl="0">
          <a:defRPr sz="14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100" dirty="0" err="1" smtClean="0"/>
        </a:defPPr>
      </a:lstStyle>
    </a:txDef>
  </a:objectDefaults>
  <a:extraClrSchemeLst/>
  <a:extLst>
    <a:ext uri="{05A4C25C-085E-4340-85A3-A5531E510DB2}">
      <thm15:themeFamily xmlns:thm15="http://schemas.microsoft.com/office/thememl/2012/main" name="Romola-v1" id="{6F026CD1-82BA-4210-AA95-7C51B50889F2}" vid="{F145A1CA-3500-4D7F-B498-3DD93CC30CE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2CBAE3C-5684-4589-B955-0C153AE0CD25}">
  <ds:schemaRefs>
    <ds:schemaRef ds:uri="http://schemas.microsoft.com/sharepoint/v3/contenttype/forms"/>
  </ds:schemaRefs>
</ds:datastoreItem>
</file>

<file path=customXml/itemProps2.xml><?xml version="1.0" encoding="utf-8"?>
<ds:datastoreItem xmlns:ds="http://schemas.openxmlformats.org/officeDocument/2006/customXml" ds:itemID="{57C3383A-C1A1-401B-9C7D-DCC1D25981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7952B3-5C03-494C-A1D3-065C13D8F668}">
  <ds:schemaRefs>
    <ds:schemaRef ds:uri="Microsoft.SharePoint.Taxonomy.ContentTypeSync"/>
  </ds:schemaRefs>
</ds:datastoreItem>
</file>

<file path=customXml/itemProps4.xml><?xml version="1.0" encoding="utf-8"?>
<ds:datastoreItem xmlns:ds="http://schemas.openxmlformats.org/officeDocument/2006/customXml" ds:itemID="{30D21594-BB26-48BC-B784-86E6B3ED1A24}">
  <ds:schemaRefs>
    <ds:schemaRef ds:uri="http://schemas.microsoft.com/office/2006/documentManagement/types"/>
    <ds:schemaRef ds:uri="http://schemas.openxmlformats.org/package/2006/metadata/core-properties"/>
    <ds:schemaRef ds:uri="bcfbf75d-7e6c-463e-9135-7f47c6067b30"/>
    <ds:schemaRef ds:uri="http://purl.org/dc/elements/1.1/"/>
    <ds:schemaRef ds:uri="http://schemas.microsoft.com/office/infopath/2007/PartnerControls"/>
    <ds:schemaRef ds:uri="b90a2e66-408a-4fa2-a9cf-bd33f75e05e3"/>
    <ds:schemaRef ds:uri="http://schemas.microsoft.com/office/2006/metadata/properties"/>
    <ds:schemaRef ds:uri="http://purl.org/dc/term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48</TotalTime>
  <Words>5758</Words>
  <Application>Microsoft Office PowerPoint</Application>
  <PresentationFormat>Widescreen</PresentationFormat>
  <Paragraphs>837</Paragraphs>
  <Slides>66</Slides>
  <Notes>30</Notes>
  <HiddenSlides>0</HiddenSlides>
  <MMClips>2</MMClips>
  <ScaleCrop>false</ScaleCrop>
  <HeadingPairs>
    <vt:vector size="6" baseType="variant">
      <vt:variant>
        <vt:lpstr>Fonts Used</vt:lpstr>
      </vt:variant>
      <vt:variant>
        <vt:i4>22</vt:i4>
      </vt:variant>
      <vt:variant>
        <vt:lpstr>Theme</vt:lpstr>
      </vt:variant>
      <vt:variant>
        <vt:i4>5</vt:i4>
      </vt:variant>
      <vt:variant>
        <vt:lpstr>Slide Titles</vt:lpstr>
      </vt:variant>
      <vt:variant>
        <vt:i4>66</vt:i4>
      </vt:variant>
    </vt:vector>
  </HeadingPairs>
  <TitlesOfParts>
    <vt:vector size="93" baseType="lpstr">
      <vt:lpstr>Aptos</vt:lpstr>
      <vt:lpstr>Aptos Display</vt:lpstr>
      <vt:lpstr>Arial</vt:lpstr>
      <vt:lpstr>Arial,Sans-Serif</vt:lpstr>
      <vt:lpstr>Calibri</vt:lpstr>
      <vt:lpstr>Century</vt:lpstr>
      <vt:lpstr>DM Sans</vt:lpstr>
      <vt:lpstr>DM Sans 14pt</vt:lpstr>
      <vt:lpstr>DM Sans 14pt ExtraBold</vt:lpstr>
      <vt:lpstr>DM Sans 14pt Light</vt:lpstr>
      <vt:lpstr>DM Sans 14pt Medium</vt:lpstr>
      <vt:lpstr>DM Sans Bold</vt:lpstr>
      <vt:lpstr>DM Sans Medium</vt:lpstr>
      <vt:lpstr>Fira Sans</vt:lpstr>
      <vt:lpstr>Fira Sans Medium</vt:lpstr>
      <vt:lpstr>Lora</vt:lpstr>
      <vt:lpstr>Noto Serif</vt:lpstr>
      <vt:lpstr>Symbol</vt:lpstr>
      <vt:lpstr>Times</vt:lpstr>
      <vt:lpstr>Times New Roman</vt:lpstr>
      <vt:lpstr>Trebuchet MS</vt:lpstr>
      <vt:lpstr>Wingdings</vt:lpstr>
      <vt:lpstr>SYN-COLL_master_template</vt:lpstr>
      <vt:lpstr>DSM-Aug24</vt:lpstr>
      <vt:lpstr>Office Theme</vt:lpstr>
      <vt:lpstr>Tema do Office</vt:lpstr>
      <vt:lpstr>5_dsm-firmenich</vt:lpstr>
      <vt:lpstr>PowerPoint Presentation</vt:lpstr>
      <vt:lpstr>Agenda</vt:lpstr>
      <vt:lpstr>01</vt:lpstr>
      <vt:lpstr>Approach to Skincare is evolving</vt:lpstr>
      <vt:lpstr>New conversations emerge</vt:lpstr>
      <vt:lpstr>Redefining the “slow-aging” benefits’ spectrum</vt:lpstr>
      <vt:lpstr>02</vt:lpstr>
      <vt:lpstr>Collagen</vt:lpstr>
      <vt:lpstr>Over time Collagen’s reserves slow down</vt:lpstr>
      <vt:lpstr> </vt:lpstr>
      <vt:lpstr>We create groundbreaking sustainable solutions that support skin health and empower individuals to maximize their own skin potential, at every stage of their life journey.</vt:lpstr>
      <vt:lpstr>SYN®-COLL CB</vt:lpstr>
      <vt:lpstr>SYN®-COLL CB</vt:lpstr>
      <vt:lpstr>SYN®-COLL CB</vt:lpstr>
      <vt:lpstr>PowerPoint Presentation</vt:lpstr>
      <vt:lpstr>SYN®-COLL CB </vt:lpstr>
      <vt:lpstr>04</vt:lpstr>
      <vt:lpstr>Pioneering Collagen-science</vt:lpstr>
      <vt:lpstr>Our biological target: the Tissue Growth Factor-β (TGF-β)</vt:lpstr>
      <vt:lpstr>The small peptide sequence that activates TGF-β</vt:lpstr>
      <vt:lpstr>Crafting SYN®-COLL CB peptide</vt:lpstr>
      <vt:lpstr>05</vt:lpstr>
      <vt:lpstr>SYN®-COLL CB peptide boosts Collagen up to 174% in skin </vt:lpstr>
      <vt:lpstr>SYN®-COLL CB peptide reduces inflammation</vt:lpstr>
      <vt:lpstr>06</vt:lpstr>
      <vt:lpstr>2.5% SYN®-COLL CB is already proven effective on multiple signs of aging </vt:lpstr>
      <vt:lpstr>SYN®-COLL CB  - Activate your Collagen for lifelong slow aging</vt:lpstr>
      <vt:lpstr>NEW dsm-firmenich in vivo data expand the proposition</vt:lpstr>
      <vt:lpstr>PowerPoint Presentation</vt:lpstr>
      <vt:lpstr>NEW in vivo study design</vt:lpstr>
      <vt:lpstr>Measurement: DERMASCAN</vt:lpstr>
      <vt:lpstr>Age-personalized Collagen boosting</vt:lpstr>
      <vt:lpstr>Before/After product application</vt:lpstr>
      <vt:lpstr>SYN®-COLL CB boosts Collagen also in neck area</vt:lpstr>
      <vt:lpstr>Before/after Collagen mapping visualization</vt:lpstr>
      <vt:lpstr>Volunteers' self-evaluation</vt:lpstr>
      <vt:lpstr>NEW in vivo study design</vt:lpstr>
      <vt:lpstr>1% SYN®-COLL CB prevents Collagen from UV-induced degradation</vt:lpstr>
      <vt:lpstr>Study  design</vt:lpstr>
      <vt:lpstr>Study design </vt:lpstr>
      <vt:lpstr>SYN®-COLL CB reverses visible signs of  photo-aging in just 4 weeks</vt:lpstr>
      <vt:lpstr>SYN®-COLL CB smooths texture and visibly reduces wrinkles’ depth</vt:lpstr>
      <vt:lpstr>Visible pore reduction in just 4 weeks with SYN®-COLL CB </vt:lpstr>
      <vt:lpstr>Visible pore reduction in just 4 weeks with SYN®-COLL CB </vt:lpstr>
      <vt:lpstr>SYN®-COLL CB visibly improves facial contours </vt:lpstr>
      <vt:lpstr>Study design </vt:lpstr>
      <vt:lpstr>Long-term in vivo study design </vt:lpstr>
      <vt:lpstr>SYN®-COLL CB shows significant wrinkle reduction vs placebo</vt:lpstr>
      <vt:lpstr>SYN®-COLL CB reduces the appearance of lines and  wrinkles on diverse ethnic groups over time</vt:lpstr>
      <vt:lpstr>SYN®-COLL CB  - Activate your Collagen for lifelong slow aging</vt:lpstr>
      <vt:lpstr>SYN®-COLL CB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syn-coll cb_master presentation_with videos_ 2026-08</dc:title>
  <dc:creator>Volker.Rosenberger@dsm-firmenich.com</dc:creator>
  <cp:lastModifiedBy>Marie-Sophie Meisinger</cp:lastModifiedBy>
  <cp:revision>8</cp:revision>
  <dcterms:created xsi:type="dcterms:W3CDTF">2020-09-04T08:41:50Z</dcterms:created>
  <dcterms:modified xsi:type="dcterms:W3CDTF">2026-08-27T15:55:59Z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2024-06-07T11:07:53Z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4907ce3a-ca6b-4cf2-9f31-6e17d848a23a</vt:lpwstr>
  </property>
  <property fmtid="{D5CDD505-2E9C-101B-9397-08002B2CF9AE}" pid="9" name="MSIP_Label_2ff753fd-faf2-4608-9b59-553f003adcdf_ContentBits">
    <vt:lpwstr>0</vt:lpwstr>
  </property>
  <property fmtid="{D5CDD505-2E9C-101B-9397-08002B2CF9AE}" pid="10" name="MediaServiceImageTags">
    <vt:lpwstr/>
  </property>
</Properties>
</file>