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83" r:id="rId5"/>
    <p:sldMasterId id="2147484612" r:id="rId6"/>
  </p:sldMasterIdLst>
  <p:notesMasterIdLst>
    <p:notesMasterId r:id="rId16"/>
  </p:notesMasterIdLst>
  <p:sldIdLst>
    <p:sldId id="2147483097" r:id="rId7"/>
    <p:sldId id="2146845720" r:id="rId8"/>
    <p:sldId id="2147483142" r:id="rId9"/>
    <p:sldId id="2147483127" r:id="rId10"/>
    <p:sldId id="2147483157" r:id="rId11"/>
    <p:sldId id="2147483150" r:id="rId12"/>
    <p:sldId id="257" r:id="rId13"/>
    <p:sldId id="2147483244" r:id="rId14"/>
    <p:sldId id="214748324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67F3B04-2D93-A6FA-B646-0C6ED3603BD7}" name="Volker Rosenberger" initials="VR" userId="S::Volker.Rosenberger@dsm-firmenich.com::d473ebcf-8881-4a9c-9e6d-8206b85954aa" providerId="AD"/>
  <p188:author id="{39A59371-75EF-BAB5-A084-BE7A3CA1FE5E}" name="Sandrine Pottier" initials="SP" userId="S::Sandrine.Pottier@dsm-firmenich.com::ad874f26-9f67-4596-b4b4-e6fa71144784" providerId="AD"/>
  <p188:author id="{4AE2019A-23E3-0953-E663-52274B5D90F0}" name="Volker Rosenberger" initials="VR" userId="S::volker.rosenberger@dsm-firmenich.com::d473ebcf-8881-4a9c-9e6d-8206b85954aa" providerId="AD"/>
  <p188:author id="{C52F8ED0-AD44-F319-DD9A-5B29DD710783}" name="Francesca Pascucci" initials="FP" userId="S::Francesca.Pascucci@dsm-firmenich.com::811ad1a6-1062-4d6d-a024-d8bcd1d58767" providerId="AD"/>
  <p188:author id="{D1EA8DE7-CBCC-AFFE-B21F-1F093D05C64C}" name="Remo Campiche" initials="RC" userId="S::remo.campiche@dsm-firmenich.com::1288666b-e9c4-4df0-8c2c-ee14c972c4a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scucci, Francesca" initials="PF" lastIdx="53" clrIdx="0">
    <p:extLst>
      <p:ext uri="{19B8F6BF-5375-455C-9EA6-DF929625EA0E}">
        <p15:presenceInfo xmlns:p15="http://schemas.microsoft.com/office/powerpoint/2012/main" userId="S::Francesca.Pascucci@dsm.com::811ad1a6-1062-4d6d-a024-d8bcd1d58767" providerId="AD"/>
      </p:ext>
    </p:extLst>
  </p:cmAuthor>
  <p:cmAuthor id="2" name="Milly Austin" initials="MA" lastIdx="1" clrIdx="1">
    <p:extLst>
      <p:ext uri="{19B8F6BF-5375-455C-9EA6-DF929625EA0E}">
        <p15:presenceInfo xmlns:p15="http://schemas.microsoft.com/office/powerpoint/2012/main" userId="Milly Austin" providerId="None"/>
      </p:ext>
    </p:extLst>
  </p:cmAuthor>
  <p:cmAuthor id="3" name="Ana" initials="MA" lastIdx="4" clrIdx="2">
    <p:extLst>
      <p:ext uri="{19B8F6BF-5375-455C-9EA6-DF929625EA0E}">
        <p15:presenceInfo xmlns:p15="http://schemas.microsoft.com/office/powerpoint/2012/main" userId="A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BCB8"/>
    <a:srgbClr val="B2968E"/>
    <a:srgbClr val="4D3C35"/>
    <a:srgbClr val="B3978F"/>
    <a:srgbClr val="F3C384"/>
    <a:srgbClr val="FAD18C"/>
    <a:srgbClr val="00FFFF"/>
    <a:srgbClr val="C3C284"/>
    <a:srgbClr val="D6DF9D"/>
    <a:srgbClr val="48A2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8853F4-268F-4E91-9F68-D82D58D62D91}" v="1" dt="2026-08-27T15:42:27.6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9.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S::volker.rosenberger@dsm-firmenich.com::d473ebcf-8881-4a9c-9e6d-8206b85954aa" providerId="AD" clId="Web-{BB4EDE3B-DD0E-5F7E-D552-B1E761855847}"/>
    <pc:docChg chg="modSld">
      <pc:chgData name="Volker Rosenberger" userId="S::volker.rosenberger@dsm-firmenich.com::d473ebcf-8881-4a9c-9e6d-8206b85954aa" providerId="AD" clId="Web-{BB4EDE3B-DD0E-5F7E-D552-B1E761855847}" dt="2026-08-23T09:27:12.951" v="3"/>
      <pc:docMkLst>
        <pc:docMk/>
      </pc:docMkLst>
      <pc:sldChg chg="addSp delSp modSp">
        <pc:chgData name="Volker Rosenberger" userId="S::volker.rosenberger@dsm-firmenich.com::d473ebcf-8881-4a9c-9e6d-8206b85954aa" providerId="AD" clId="Web-{BB4EDE3B-DD0E-5F7E-D552-B1E761855847}" dt="2026-08-23T09:27:12.951" v="3"/>
        <pc:sldMkLst>
          <pc:docMk/>
          <pc:sldMk cId="1093518989" sldId="2147483157"/>
        </pc:sldMkLst>
      </pc:sldChg>
    </pc:docChg>
  </pc:docChgLst>
  <pc:docChgLst>
    <pc:chgData name="Volker Rosenberger" userId="d473ebcf-8881-4a9c-9e6d-8206b85954aa" providerId="ADAL" clId="{DA4379C8-1F53-4315-936B-1953D3807C03}"/>
    <pc:docChg chg="addSld delSld modSld">
      <pc:chgData name="Volker Rosenberger" userId="d473ebcf-8881-4a9c-9e6d-8206b85954aa" providerId="ADAL" clId="{DA4379C8-1F53-4315-936B-1953D3807C03}" dt="2026-08-07T05:07:37.868" v="29" actId="20577"/>
      <pc:docMkLst>
        <pc:docMk/>
      </pc:docMkLst>
      <pc:sldChg chg="modSp mod">
        <pc:chgData name="Volker Rosenberger" userId="d473ebcf-8881-4a9c-9e6d-8206b85954aa" providerId="ADAL" clId="{DA4379C8-1F53-4315-936B-1953D3807C03}" dt="2026-08-07T05:07:37.868" v="29" actId="20577"/>
        <pc:sldMkLst>
          <pc:docMk/>
          <pc:sldMk cId="437384179" sldId="2147483097"/>
        </pc:sldMkLst>
        <pc:spChg chg="mod">
          <ac:chgData name="Volker Rosenberger" userId="d473ebcf-8881-4a9c-9e6d-8206b85954aa" providerId="ADAL" clId="{DA4379C8-1F53-4315-936B-1953D3807C03}" dt="2026-08-07T05:07:37.868" v="29" actId="20577"/>
          <ac:spMkLst>
            <pc:docMk/>
            <pc:sldMk cId="437384179" sldId="2147483097"/>
            <ac:spMk id="3" creationId="{BA040342-6A8E-5146-7C8C-DB79FD1ADB04}"/>
          </ac:spMkLst>
        </pc:spChg>
      </pc:sldChg>
      <pc:sldChg chg="addSp modSp add mod">
        <pc:chgData name="Volker Rosenberger" userId="d473ebcf-8881-4a9c-9e6d-8206b85954aa" providerId="ADAL" clId="{DA4379C8-1F53-4315-936B-1953D3807C03}" dt="2026-08-07T05:06:04.258" v="23" actId="1076"/>
        <pc:sldMkLst>
          <pc:docMk/>
          <pc:sldMk cId="1093518989" sldId="2147483157"/>
        </pc:sldMkLst>
        <pc:spChg chg="add mod">
          <ac:chgData name="Volker Rosenberger" userId="d473ebcf-8881-4a9c-9e6d-8206b85954aa" providerId="ADAL" clId="{DA4379C8-1F53-4315-936B-1953D3807C03}" dt="2026-08-07T05:06:00.648" v="22"/>
          <ac:spMkLst>
            <pc:docMk/>
            <pc:sldMk cId="1093518989" sldId="2147483157"/>
            <ac:spMk id="9" creationId="{FC3E1F75-B1AE-32F7-3868-2BBFA86BF56A}"/>
          </ac:spMkLst>
        </pc:spChg>
        <pc:grpChg chg="add mod">
          <ac:chgData name="Volker Rosenberger" userId="d473ebcf-8881-4a9c-9e6d-8206b85954aa" providerId="ADAL" clId="{DA4379C8-1F53-4315-936B-1953D3807C03}" dt="2026-08-07T05:06:04.258" v="23" actId="1076"/>
          <ac:grpSpMkLst>
            <pc:docMk/>
            <pc:sldMk cId="1093518989" sldId="2147483157"/>
            <ac:grpSpMk id="3" creationId="{4A9768A2-0842-19AD-1049-9594B612FA88}"/>
          </ac:grpSpMkLst>
        </pc:grpChg>
        <pc:picChg chg="add mod">
          <ac:chgData name="Volker Rosenberger" userId="d473ebcf-8881-4a9c-9e6d-8206b85954aa" providerId="ADAL" clId="{DA4379C8-1F53-4315-936B-1953D3807C03}" dt="2026-08-07T05:06:00.648" v="22"/>
          <ac:picMkLst>
            <pc:docMk/>
            <pc:sldMk cId="1093518989" sldId="2147483157"/>
            <ac:picMk id="12" creationId="{5DFEDAA3-A805-A0FA-CC0B-4C413B5E471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DM Sans" pitchFamily="2" charset="77"/>
              </a:defRPr>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DM Sans" pitchFamily="2" charset="77"/>
              </a:defRPr>
            </a:lvl1pPr>
          </a:lstStyle>
          <a:p>
            <a:fld id="{AC47F7AA-6AC0-471C-A692-E93D182BF2CB}" type="datetimeFigureOut">
              <a:rPr lang="it-IT" smtClean="0"/>
              <a:pPr/>
              <a:t>27/08/2026</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DM Sans" pitchFamily="2" charset="77"/>
              </a:defRPr>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DM Sans" pitchFamily="2" charset="77"/>
              </a:defRPr>
            </a:lvl1pPr>
          </a:lstStyle>
          <a:p>
            <a:fld id="{3E011A45-6529-4995-94FF-AE6AC353108D}" type="slidenum">
              <a:rPr lang="it-IT" smtClean="0"/>
              <a:pPr/>
              <a:t>‹#›</a:t>
            </a:fld>
            <a:endParaRPr lang="it-IT"/>
          </a:p>
        </p:txBody>
      </p:sp>
    </p:spTree>
    <p:extLst>
      <p:ext uri="{BB962C8B-B14F-4D97-AF65-F5344CB8AC3E}">
        <p14:creationId xmlns:p14="http://schemas.microsoft.com/office/powerpoint/2010/main" val="78382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114789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093105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256571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noProof="0">
                <a:effectLst/>
                <a:latin typeface="Calibri" panose="020F0502020204030204" pitchFamily="34" charset="0"/>
                <a:ea typeface="Calibri" panose="020F0502020204030204" pitchFamily="34" charset="0"/>
                <a:cs typeface="Arial" panose="020B0604020202020204" pitchFamily="34" charset="0"/>
              </a:rPr>
              <a:t>Activity profile allows for very low use levels, thus allowing for a minimal CO2 footprint in the final formulation</a:t>
            </a:r>
          </a:p>
          <a:p>
            <a:pPr marL="0" indent="0">
              <a:buFont typeface="Arial" panose="020B0604020202020204" pitchFamily="34" charset="0"/>
              <a:buNone/>
            </a:pPr>
            <a:r>
              <a:rPr lang="en-GB" noProof="0"/>
              <a:t>Calculation for the carbon footprint in use of SYN-COLL CB: </a:t>
            </a:r>
          </a:p>
          <a:p>
            <a:pPr marL="0" indent="0">
              <a:buFont typeface="Arial" panose="020B0604020202020204" pitchFamily="34" charset="0"/>
              <a:buNone/>
            </a:pPr>
            <a:r>
              <a:rPr lang="en-GB" noProof="0"/>
              <a:t>If 1% use level (minimum): 0.01kg/kg*5.2 kg CO2/kg = 0.052 kg CO2 / kg formulation = 50 grams CO2 / kg formulation</a:t>
            </a:r>
          </a:p>
          <a:p>
            <a:pPr marL="0" indent="0">
              <a:buFont typeface="Arial" panose="020B0604020202020204" pitchFamily="34" charset="0"/>
              <a:buNone/>
            </a:pPr>
            <a:r>
              <a:rPr lang="en-GB" noProof="0"/>
              <a:t>If 3% use level (maximum): 0.03kg/kg*5.2 kg CO2/kg = 0.152 kg CO2 /kg formulation = 150 grams CO2 / kg formulation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2ABB07-B69B-4821-B201-842FB684723B}"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05445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3205067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68350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983075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238566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BD30B-0553-1040-06EE-BD0C432E2CB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a:p>
        </p:txBody>
      </p:sp>
      <p:sp>
        <p:nvSpPr>
          <p:cNvPr id="3" name="Subtítulo 2">
            <a:extLst>
              <a:ext uri="{FF2B5EF4-FFF2-40B4-BE49-F238E27FC236}">
                <a16:creationId xmlns:a16="http://schemas.microsoft.com/office/drawing/2014/main" id="{EE1063DB-0300-42DB-9B3D-E71DD6BB1D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a:p>
        </p:txBody>
      </p:sp>
      <p:sp>
        <p:nvSpPr>
          <p:cNvPr id="4" name="Espaço Reservado para Data 3">
            <a:extLst>
              <a:ext uri="{FF2B5EF4-FFF2-40B4-BE49-F238E27FC236}">
                <a16:creationId xmlns:a16="http://schemas.microsoft.com/office/drawing/2014/main" id="{E3AFDE8A-52E6-275B-B6B8-0C2BC7A9EB9B}"/>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5" name="Espaço Reservado para Rodapé 4">
            <a:extLst>
              <a:ext uri="{FF2B5EF4-FFF2-40B4-BE49-F238E27FC236}">
                <a16:creationId xmlns:a16="http://schemas.microsoft.com/office/drawing/2014/main" id="{9CC67451-ED16-1E28-AC7E-AA1E623BDC0F}"/>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5B9BC1B3-D831-5854-23E5-28F2DAE3E144}"/>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385474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341474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4387151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1987671418"/>
      </p:ext>
    </p:extLst>
  </p:cSld>
  <p:clrMap bg1="lt1" tx1="dk1" bg2="lt2" tx2="dk2" accent1="accent1" accent2="accent2" accent3="accent3" accent4="accent4" accent5="accent5" accent6="accent6" hlink="hlink" folHlink="folHlink"/>
  <p:sldLayoutIdLst>
    <p:sldLayoutId id="2147484384" r:id="rId1"/>
    <p:sldLayoutId id="2147484393" r:id="rId2"/>
    <p:sldLayoutId id="2147484398" r:id="rId3"/>
    <p:sldLayoutId id="2147484406" r:id="rId4"/>
    <p:sldLayoutId id="2147484611"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3441315753"/>
      </p:ext>
    </p:extLst>
  </p:cSld>
  <p:clrMap bg1="lt1" tx1="dk1" bg2="lt2" tx2="dk2" accent1="accent1" accent2="accent2" accent3="accent3" accent4="accent4" accent5="accent5" accent6="accent6" hlink="hlink" folHlink="folHlink"/>
  <p:sldLayoutIdLst>
    <p:sldLayoutId id="2147484630" r:id="rId1"/>
    <p:sldLayoutId id="2147484633"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1.png"/><Relationship Id="rId7" Type="http://schemas.openxmlformats.org/officeDocument/2006/relationships/image" Target="../media/image2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svg"/><Relationship Id="rId4" Type="http://schemas.microsoft.com/office/2007/relationships/hdphoto" Target="../media/hdphoto1.wdp"/><Relationship Id="rId9" Type="http://schemas.openxmlformats.org/officeDocument/2006/relationships/image" Target="../media/image26.svg"/></Relationships>
</file>

<file path=ppt/slides/_rels/slide7.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svg"/><Relationship Id="rId10" Type="http://schemas.openxmlformats.org/officeDocument/2006/relationships/image" Target="../media/image35.png"/><Relationship Id="rId4" Type="http://schemas.openxmlformats.org/officeDocument/2006/relationships/image" Target="../media/image29.sv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A close-up of a person&#10;&#10;AI-generated content may be incorrect.">
            <a:extLst>
              <a:ext uri="{FF2B5EF4-FFF2-40B4-BE49-F238E27FC236}">
                <a16:creationId xmlns:a16="http://schemas.microsoft.com/office/drawing/2014/main" id="{5AE64389-A5D3-DE96-B2FF-8A4E617A0A4B}"/>
              </a:ext>
            </a:extLst>
          </p:cNvPr>
          <p:cNvPicPr>
            <a:picLocks noGrp="1" noChangeAspect="1"/>
          </p:cNvPicPr>
          <p:nvPr>
            <p:ph type="pic" sz="quarter" idx="25"/>
          </p:nvPr>
        </p:nvPicPr>
        <p:blipFill>
          <a:blip r:embed="rId2"/>
          <a:srcRect/>
          <a:stretch>
            <a:fillRect/>
          </a:stretch>
        </p:blipFill>
        <p:spPr/>
      </p:pic>
      <p:cxnSp>
        <p:nvCxnSpPr>
          <p:cNvPr id="2" name="Straight Connector 1">
            <a:extLst>
              <a:ext uri="{FF2B5EF4-FFF2-40B4-BE49-F238E27FC236}">
                <a16:creationId xmlns:a16="http://schemas.microsoft.com/office/drawing/2014/main" id="{5238C63A-8401-2691-2033-18C5C1CC466D}"/>
              </a:ext>
            </a:extLst>
          </p:cNvPr>
          <p:cNvCxnSpPr/>
          <p:nvPr/>
        </p:nvCxnSpPr>
        <p:spPr>
          <a:xfrm>
            <a:off x="2255520" y="2214880"/>
            <a:ext cx="10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A040342-6A8E-5146-7C8C-DB79FD1ADB04}"/>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08.2026</a:t>
            </a:r>
            <a:endParaRPr lang="en-CH" sz="1100">
              <a:solidFill>
                <a:schemeClr val="bg1"/>
              </a:solidFill>
            </a:endParaRPr>
          </a:p>
        </p:txBody>
      </p:sp>
    </p:spTree>
    <p:extLst>
      <p:ext uri="{BB962C8B-B14F-4D97-AF65-F5344CB8AC3E}">
        <p14:creationId xmlns:p14="http://schemas.microsoft.com/office/powerpoint/2010/main" val="43738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1443085-AA05-7B4B-8938-FA69374C2414}"/>
              </a:ext>
            </a:extLst>
          </p:cNvPr>
          <p:cNvSpPr/>
          <p:nvPr/>
        </p:nvSpPr>
        <p:spPr>
          <a:xfrm>
            <a:off x="9483213" y="6275334"/>
            <a:ext cx="2580968" cy="449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142ECCFB-38D3-BC7D-15FD-F7C5D795683D}"/>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2</a:t>
            </a:fld>
            <a:endParaRPr lang="en-GB">
              <a:solidFill>
                <a:schemeClr val="bg1"/>
              </a:solidFill>
              <a:latin typeface="DM Sans" pitchFamily="2" charset="77"/>
            </a:endParaRPr>
          </a:p>
        </p:txBody>
      </p:sp>
      <p:pic>
        <p:nvPicPr>
          <p:cNvPr id="10" name="Picture Placeholder 9" descr="A person with her eyes closed&#10;&#10;AI-generated content may be incorrect.">
            <a:extLst>
              <a:ext uri="{FF2B5EF4-FFF2-40B4-BE49-F238E27FC236}">
                <a16:creationId xmlns:a16="http://schemas.microsoft.com/office/drawing/2014/main" id="{2A9A7845-6069-BA71-F8BE-620EAA7C0B7B}"/>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p:blipFill>
        <p:spPr>
          <a:xfrm>
            <a:off x="6165742" y="2"/>
            <a:ext cx="6026259" cy="6857998"/>
          </a:xfrm>
        </p:spPr>
      </p:pic>
      <p:sp>
        <p:nvSpPr>
          <p:cNvPr id="6" name="Title 5">
            <a:extLst>
              <a:ext uri="{FF2B5EF4-FFF2-40B4-BE49-F238E27FC236}">
                <a16:creationId xmlns:a16="http://schemas.microsoft.com/office/drawing/2014/main" id="{5D2F21B8-6BCE-96C2-1F51-0BB52239887A}"/>
              </a:ext>
            </a:extLst>
          </p:cNvPr>
          <p:cNvSpPr>
            <a:spLocks noGrp="1"/>
          </p:cNvSpPr>
          <p:nvPr>
            <p:ph type="title"/>
          </p:nvPr>
        </p:nvSpPr>
        <p:spPr/>
        <p:txBody>
          <a:bodyPr/>
          <a:lstStyle/>
          <a:p>
            <a:r>
              <a:rPr lang="en-US"/>
              <a:t>Collagen: the foundation of healthy-looking skin</a:t>
            </a:r>
          </a:p>
        </p:txBody>
      </p:sp>
      <p:pic>
        <p:nvPicPr>
          <p:cNvPr id="2" name="Picture 1">
            <a:extLst>
              <a:ext uri="{FF2B5EF4-FFF2-40B4-BE49-F238E27FC236}">
                <a16:creationId xmlns:a16="http://schemas.microsoft.com/office/drawing/2014/main" id="{78F6672C-6343-61D0-730C-A992286BF76F}"/>
              </a:ext>
            </a:extLst>
          </p:cNvPr>
          <p:cNvPicPr>
            <a:picLocks noChangeAspect="1"/>
          </p:cNvPicPr>
          <p:nvPr/>
        </p:nvPicPr>
        <p:blipFill>
          <a:blip r:embed="rId4"/>
          <a:stretch>
            <a:fillRect/>
          </a:stretch>
        </p:blipFill>
        <p:spPr>
          <a:xfrm>
            <a:off x="3941433" y="2738914"/>
            <a:ext cx="4467211" cy="4013153"/>
          </a:xfrm>
          <a:prstGeom prst="rect">
            <a:avLst/>
          </a:prstGeom>
        </p:spPr>
      </p:pic>
      <p:sp>
        <p:nvSpPr>
          <p:cNvPr id="9" name="Text Placeholder 2">
            <a:extLst>
              <a:ext uri="{FF2B5EF4-FFF2-40B4-BE49-F238E27FC236}">
                <a16:creationId xmlns:a16="http://schemas.microsoft.com/office/drawing/2014/main" id="{393FA7EA-A34B-5321-38E4-C749083418D0}"/>
              </a:ext>
            </a:extLst>
          </p:cNvPr>
          <p:cNvSpPr txBox="1">
            <a:spLocks/>
          </p:cNvSpPr>
          <p:nvPr/>
        </p:nvSpPr>
        <p:spPr>
          <a:xfrm>
            <a:off x="302398" y="1153125"/>
            <a:ext cx="5863343" cy="3026992"/>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bg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Major building block of the skin (~80%):</a:t>
            </a:r>
          </a:p>
          <a:p>
            <a:pPr marL="285750" indent="-285750">
              <a:buFont typeface="Arial" panose="020B0604020202020204" pitchFamily="34" charset="0"/>
              <a:buChar char="•"/>
            </a:pPr>
            <a:r>
              <a:rPr lang="en-US"/>
              <a:t>It keeps skin firm, plumped &amp; supple </a:t>
            </a:r>
          </a:p>
          <a:p>
            <a:pPr marL="285750" indent="-285750">
              <a:buFont typeface="Arial" panose="020B0604020202020204" pitchFamily="34" charset="0"/>
              <a:buChar char="•"/>
            </a:pPr>
            <a:r>
              <a:rPr lang="en-US"/>
              <a:t>It gives the skin strength and structure</a:t>
            </a:r>
          </a:p>
          <a:p>
            <a:r>
              <a:rPr lang="en-US"/>
              <a:t>Over time Collagen’s reserves slow down,                          resulting in visible signs of aging</a:t>
            </a:r>
          </a:p>
        </p:txBody>
      </p:sp>
      <p:sp>
        <p:nvSpPr>
          <p:cNvPr id="11" name="Text Placeholder 6">
            <a:extLst>
              <a:ext uri="{FF2B5EF4-FFF2-40B4-BE49-F238E27FC236}">
                <a16:creationId xmlns:a16="http://schemas.microsoft.com/office/drawing/2014/main" id="{29B4212D-66D6-4AF4-95C0-9A416C656725}"/>
              </a:ext>
            </a:extLst>
          </p:cNvPr>
          <p:cNvSpPr txBox="1">
            <a:spLocks/>
          </p:cNvSpPr>
          <p:nvPr/>
        </p:nvSpPr>
        <p:spPr>
          <a:xfrm>
            <a:off x="302398" y="5454517"/>
            <a:ext cx="3528001" cy="121588"/>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bg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Chung et al. 2001</a:t>
            </a:r>
          </a:p>
          <a:p>
            <a:endParaRPr lang="en-US"/>
          </a:p>
          <a:p>
            <a:endParaRPr lang="en-US"/>
          </a:p>
        </p:txBody>
      </p:sp>
      <p:sp>
        <p:nvSpPr>
          <p:cNvPr id="12" name="Text Placeholder 14">
            <a:extLst>
              <a:ext uri="{FF2B5EF4-FFF2-40B4-BE49-F238E27FC236}">
                <a16:creationId xmlns:a16="http://schemas.microsoft.com/office/drawing/2014/main" id="{C42DD266-D036-45C6-933E-9EA6F8799B1B}"/>
              </a:ext>
            </a:extLst>
          </p:cNvPr>
          <p:cNvSpPr txBox="1">
            <a:spLocks/>
          </p:cNvSpPr>
          <p:nvPr/>
        </p:nvSpPr>
        <p:spPr>
          <a:xfrm>
            <a:off x="264432" y="5650521"/>
            <a:ext cx="2639022" cy="303211"/>
          </a:xfrm>
          <a:prstGeom prst="rect">
            <a:avLst/>
          </a:prstGeom>
        </p:spPr>
        <p:txBody>
          <a:bodyPr lIns="0" tIns="0" rIns="0" bIns="0" anchor="t" anchorCtr="0"/>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bg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de-CH" sz="800" b="0" i="0" u="none" strike="noStrike" kern="0" cap="none" spc="0" normalizeH="0" baseline="0" noProof="0">
                <a:ln>
                  <a:noFill/>
                </a:ln>
                <a:solidFill>
                  <a:prstClr val="white"/>
                </a:solidFill>
                <a:effectLst/>
                <a:uLnTx/>
                <a:uFillTx/>
                <a:latin typeface="DM Sans" pitchFamily="2" charset="0"/>
                <a:ea typeface="+mn-ea"/>
                <a:cs typeface="+mn-cs"/>
              </a:rPr>
              <a:t>1. </a:t>
            </a:r>
            <a:r>
              <a:rPr kumimoji="0" lang="de-CH" sz="800" b="0" i="0" u="none" strike="noStrike" kern="0" cap="none" spc="0" normalizeH="0" baseline="0" noProof="0" err="1">
                <a:ln>
                  <a:noFill/>
                </a:ln>
                <a:solidFill>
                  <a:prstClr val="white"/>
                </a:solidFill>
                <a:effectLst/>
                <a:uLnTx/>
                <a:uFillTx/>
                <a:latin typeface="DM Sans" pitchFamily="2" charset="0"/>
                <a:ea typeface="+mn-ea"/>
                <a:cs typeface="+mn-cs"/>
              </a:rPr>
              <a:t>Affinito</a:t>
            </a:r>
            <a:r>
              <a:rPr kumimoji="0" lang="de-CH" sz="800" b="0" i="0" u="none" strike="noStrike" kern="0" cap="none" spc="0" normalizeH="0" baseline="0" noProof="0">
                <a:ln>
                  <a:noFill/>
                </a:ln>
                <a:solidFill>
                  <a:prstClr val="white"/>
                </a:solidFill>
                <a:effectLst/>
                <a:uLnTx/>
                <a:uFillTx/>
                <a:latin typeface="DM Sans" pitchFamily="2" charset="0"/>
                <a:ea typeface="+mn-ea"/>
                <a:cs typeface="+mn-cs"/>
              </a:rPr>
              <a:t> et al. (1999) Maturitas 33:239</a:t>
            </a:r>
            <a:r>
              <a:rPr kumimoji="0" lang="en-GB" sz="800" b="0" i="0" u="none" strike="noStrike" kern="0" cap="none" spc="0" normalizeH="0" baseline="0" noProof="0">
                <a:ln>
                  <a:noFill/>
                </a:ln>
                <a:solidFill>
                  <a:prstClr val="white"/>
                </a:solidFill>
                <a:effectLst/>
                <a:uLnTx/>
                <a:uFillTx/>
                <a:latin typeface="DM Sans" pitchFamily="2" charset="0"/>
                <a:ea typeface="+mn-ea"/>
                <a:cs typeface="+mn-cs"/>
              </a:rPr>
              <a:t>. Pictures from dsm-firmenich 2024 clinical study </a:t>
            </a:r>
          </a:p>
        </p:txBody>
      </p:sp>
    </p:spTree>
    <p:extLst>
      <p:ext uri="{BB962C8B-B14F-4D97-AF65-F5344CB8AC3E}">
        <p14:creationId xmlns:p14="http://schemas.microsoft.com/office/powerpoint/2010/main" val="42671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1DDC61E8-EC65-6F82-38AA-CB74A9EF1E45}"/>
              </a:ext>
            </a:extLst>
          </p:cNvPr>
          <p:cNvSpPr/>
          <p:nvPr/>
        </p:nvSpPr>
        <p:spPr>
          <a:xfrm>
            <a:off x="10752897"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2" name="Rectangle 51">
            <a:extLst>
              <a:ext uri="{FF2B5EF4-FFF2-40B4-BE49-F238E27FC236}">
                <a16:creationId xmlns:a16="http://schemas.microsoft.com/office/drawing/2014/main" id="{50EDC8ED-9ADF-3165-6848-04FA3E010AE6}"/>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Rectangle 52">
            <a:extLst>
              <a:ext uri="{FF2B5EF4-FFF2-40B4-BE49-F238E27FC236}">
                <a16:creationId xmlns:a16="http://schemas.microsoft.com/office/drawing/2014/main" id="{C84CAD64-5C2F-1305-3023-0DF558FD8AEA}"/>
              </a:ext>
            </a:extLst>
          </p:cNvPr>
          <p:cNvSpPr/>
          <p:nvPr/>
        </p:nvSpPr>
        <p:spPr>
          <a:xfrm>
            <a:off x="2874028"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0" name="Rectangle 39">
            <a:extLst>
              <a:ext uri="{FF2B5EF4-FFF2-40B4-BE49-F238E27FC236}">
                <a16:creationId xmlns:a16="http://schemas.microsoft.com/office/drawing/2014/main" id="{CC1367EB-1FBE-0230-B2E3-B56475CDC74C}"/>
              </a:ext>
            </a:extLst>
          </p:cNvPr>
          <p:cNvSpPr/>
          <p:nvPr/>
        </p:nvSpPr>
        <p:spPr>
          <a:xfrm>
            <a:off x="302399" y="3052127"/>
            <a:ext cx="361664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rPr>
              <a:t>1% SYN®-COLL CB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+13%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Protect from UV-induced degradation</a:t>
            </a:r>
            <a:r>
              <a:rPr kumimoji="0" lang="en-US" sz="1600" b="1" i="0" u="none" strike="noStrike" kern="1200" cap="none" spc="0" normalizeH="0" baseline="0" noProof="0">
                <a:ln>
                  <a:noFill/>
                </a:ln>
                <a:solidFill>
                  <a:srgbClr val="4D3C35"/>
                </a:solidFill>
                <a:effectLst/>
                <a:uLnTx/>
                <a:uFillTx/>
                <a:latin typeface="DM Sans"/>
                <a:ea typeface="+mn-ea"/>
                <a:cs typeface="+mn-cs"/>
              </a:rPr>
              <a:t>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p:txBody>
      </p:sp>
      <p:sp>
        <p:nvSpPr>
          <p:cNvPr id="41" name="Rectangle 40">
            <a:extLst>
              <a:ext uri="{FF2B5EF4-FFF2-40B4-BE49-F238E27FC236}">
                <a16:creationId xmlns:a16="http://schemas.microsoft.com/office/drawing/2014/main" id="{B19BAA1A-E955-9306-19CA-9E983AFA1C9E}"/>
              </a:ext>
            </a:extLst>
          </p:cNvPr>
          <p:cNvSpPr/>
          <p:nvPr/>
        </p:nvSpPr>
        <p:spPr>
          <a:xfrm>
            <a:off x="4194295" y="3052127"/>
            <a:ext cx="3752454" cy="327161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2.5%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a:t>
            </a:r>
            <a:r>
              <a:rPr kumimoji="0" lang="en-GB" sz="1600" b="1" i="0" u="none" strike="noStrike" kern="1200" cap="none" spc="0" normalizeH="0" baseline="0" noProof="0">
                <a:ln>
                  <a:noFill/>
                </a:ln>
                <a:solidFill>
                  <a:srgbClr val="4D3C35"/>
                </a:solidFill>
                <a:effectLst/>
                <a:uLnTx/>
                <a:uFillTx/>
                <a:latin typeface="DM Sans" pitchFamily="2" charset="77"/>
                <a:ea typeface="+mn-ea"/>
                <a:cs typeface="+mn-cs"/>
              </a:rPr>
              <a:t>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a:ln>
                  <a:noFill/>
                </a:ln>
                <a:solidFill>
                  <a:srgbClr val="4D3C35"/>
                </a:solidFill>
                <a:effectLst/>
                <a:uLnTx/>
                <a:uFillTx/>
                <a:latin typeface="DM Sans"/>
                <a:ea typeface="+mn-ea"/>
                <a:cs typeface="+mn-cs"/>
              </a:rPr>
              <a:t>Boosts</a:t>
            </a:r>
            <a:r>
              <a:rPr kumimoji="0" lang="en-US" sz="1600" b="0" i="0" u="none" strike="noStrike" kern="1200" cap="none" spc="0" normalizeH="0" baseline="0" noProof="0">
                <a:ln>
                  <a:noFill/>
                </a:ln>
                <a:solidFill>
                  <a:srgbClr val="4D3C35"/>
                </a:solidFill>
                <a:effectLst/>
                <a:uLnTx/>
                <a:uFillTx/>
                <a:latin typeface="DM Sans"/>
                <a:ea typeface="+mn-ea"/>
                <a:cs typeface="+mn-cs"/>
              </a:rPr>
              <a:t> Collagen on face &amp; neck, up to +22%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Reverses visible signs of </a:t>
            </a:r>
            <a:b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photo-aging</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Smooths skin &amp; visibly reduces wrinkles</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Sculpts face for more lifted look</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Refines skin appearance with less visible pores </a:t>
            </a:r>
          </a:p>
        </p:txBody>
      </p:sp>
      <p:sp>
        <p:nvSpPr>
          <p:cNvPr id="45" name="Rectangle 44">
            <a:extLst>
              <a:ext uri="{FF2B5EF4-FFF2-40B4-BE49-F238E27FC236}">
                <a16:creationId xmlns:a16="http://schemas.microsoft.com/office/drawing/2014/main" id="{0BF3ABF8-5FAD-C382-F64B-14B5E61CF673}"/>
              </a:ext>
            </a:extLst>
          </p:cNvPr>
          <p:cNvSpPr/>
          <p:nvPr/>
        </p:nvSpPr>
        <p:spPr>
          <a:xfrm>
            <a:off x="8222001" y="3059833"/>
            <a:ext cx="375245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+26%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endParaRPr>
          </a:p>
        </p:txBody>
      </p:sp>
      <p:cxnSp>
        <p:nvCxnSpPr>
          <p:cNvPr id="27" name="Straight Connector 26">
            <a:extLst>
              <a:ext uri="{FF2B5EF4-FFF2-40B4-BE49-F238E27FC236}">
                <a16:creationId xmlns:a16="http://schemas.microsoft.com/office/drawing/2014/main" id="{38FB77B9-BF48-2C27-8395-EE07A5AD382C}"/>
              </a:ext>
            </a:extLst>
          </p:cNvPr>
          <p:cNvCxnSpPr>
            <a:cxnSpLocks/>
          </p:cNvCxnSpPr>
          <p:nvPr/>
        </p:nvCxnSpPr>
        <p:spPr>
          <a:xfrm>
            <a:off x="4062244"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3FC4517-424F-66A2-783E-0B067508E01D}"/>
              </a:ext>
            </a:extLst>
          </p:cNvPr>
          <p:cNvCxnSpPr>
            <a:cxnSpLocks/>
          </p:cNvCxnSpPr>
          <p:nvPr/>
        </p:nvCxnSpPr>
        <p:spPr>
          <a:xfrm>
            <a:off x="8080330"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2841937"/>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a:xfrm>
            <a:off x="302400" y="670302"/>
            <a:ext cx="10398637" cy="288767"/>
          </a:xfrm>
        </p:spPr>
        <p:txBody>
          <a:bodyPr/>
          <a:lstStyle/>
          <a:p>
            <a:r>
              <a:rPr lang="en-US"/>
              <a:t>Addressing the needs of multiple skin types &amp; ages</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p:txBody>
          <a:bodyPr/>
          <a:lstStyle/>
          <a:p>
            <a:r>
              <a:rPr lang="en-US">
                <a:solidFill>
                  <a:schemeClr val="bg1"/>
                </a:solidFill>
              </a:rPr>
              <a:t>SYN®-COLL CB  - Activate your Collagen for lifelong slow aging</a:t>
            </a:r>
          </a:p>
        </p:txBody>
      </p:sp>
      <p:sp>
        <p:nvSpPr>
          <p:cNvPr id="9" name="Slide Number Placeholder 5">
            <a:extLst>
              <a:ext uri="{FF2B5EF4-FFF2-40B4-BE49-F238E27FC236}">
                <a16:creationId xmlns:a16="http://schemas.microsoft.com/office/drawing/2014/main" id="{E9B95E81-5348-BFA1-783F-1FB71B119AE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2" name="Picture Placeholder 16" descr="A person with her eyes closed&#10;&#10;Description automatically generated">
            <a:extLst>
              <a:ext uri="{FF2B5EF4-FFF2-40B4-BE49-F238E27FC236}">
                <a16:creationId xmlns:a16="http://schemas.microsoft.com/office/drawing/2014/main" id="{1DD42E56-549C-09FE-3ECD-520344313B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pic>
        <p:nvPicPr>
          <p:cNvPr id="3" name="Picture Placeholder 16">
            <a:extLst>
              <a:ext uri="{FF2B5EF4-FFF2-40B4-BE49-F238E27FC236}">
                <a16:creationId xmlns:a16="http://schemas.microsoft.com/office/drawing/2014/main" id="{842D7AB3-D1DD-3554-2DC3-8B04B37D1FF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9603708" y="1481258"/>
            <a:ext cx="1621856" cy="1223065"/>
          </a:xfrm>
          <a:prstGeom prst="rect">
            <a:avLst/>
          </a:prstGeom>
        </p:spPr>
      </p:pic>
      <p:pic>
        <p:nvPicPr>
          <p:cNvPr id="4" name="Picture Placeholder 14" descr="A person with her eyes closed&#10;&#10;Description automatically generated">
            <a:extLst>
              <a:ext uri="{FF2B5EF4-FFF2-40B4-BE49-F238E27FC236}">
                <a16:creationId xmlns:a16="http://schemas.microsoft.com/office/drawing/2014/main" id="{FAC0DAF3-BDC4-C842-87F6-990965E0D48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1720222" y="1440404"/>
            <a:ext cx="1661859" cy="1253232"/>
          </a:xfrm>
          <a:prstGeom prst="rect">
            <a:avLst/>
          </a:prstGeom>
        </p:spPr>
      </p:pic>
      <p:sp>
        <p:nvSpPr>
          <p:cNvPr id="5" name="TextBox 4">
            <a:extLst>
              <a:ext uri="{FF2B5EF4-FFF2-40B4-BE49-F238E27FC236}">
                <a16:creationId xmlns:a16="http://schemas.microsoft.com/office/drawing/2014/main" id="{404E4269-FE9F-A247-8663-3261A50AC38F}"/>
              </a:ext>
            </a:extLst>
          </p:cNvPr>
          <p:cNvSpPr txBox="1"/>
          <p:nvPr/>
        </p:nvSpPr>
        <p:spPr>
          <a:xfrm>
            <a:off x="613316" y="1529714"/>
            <a:ext cx="1071202" cy="80278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Young skin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mn-ea"/>
                <a:cs typeface="+mn-cs"/>
              </a:rPr>
              <a:t>30+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5" name="TextBox 14">
            <a:extLst>
              <a:ext uri="{FF2B5EF4-FFF2-40B4-BE49-F238E27FC236}">
                <a16:creationId xmlns:a16="http://schemas.microsoft.com/office/drawing/2014/main" id="{A7F8AD6F-3BAA-F01B-B212-B26230BD875B}"/>
              </a:ext>
            </a:extLst>
          </p:cNvPr>
          <p:cNvSpPr txBox="1"/>
          <p:nvPr/>
        </p:nvSpPr>
        <p:spPr>
          <a:xfrm>
            <a:off x="4461924" y="1529714"/>
            <a:ext cx="1094520"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Middle aged </a:t>
            </a:r>
            <a:r>
              <a:rPr kumimoji="0" lang="en-US" sz="1400" b="0" i="1" u="none" strike="noStrike" kern="1200" cap="none" spc="0" normalizeH="0" baseline="0" noProof="0">
                <a:ln>
                  <a:noFill/>
                </a:ln>
                <a:solidFill>
                  <a:prstClr val="black"/>
                </a:solidFill>
                <a:effectLst/>
                <a:uLnTx/>
                <a:uFillTx/>
                <a:latin typeface="DM Sans"/>
                <a:ea typeface="+mn-ea"/>
                <a:cs typeface="+mn-cs"/>
              </a:rPr>
              <a:t>                40+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6" name="TextBox 15">
            <a:extLst>
              <a:ext uri="{FF2B5EF4-FFF2-40B4-BE49-F238E27FC236}">
                <a16:creationId xmlns:a16="http://schemas.microsoft.com/office/drawing/2014/main" id="{B3EBEA79-97AF-6DF8-F411-0AE3CE64F28B}"/>
              </a:ext>
            </a:extLst>
          </p:cNvPr>
          <p:cNvSpPr txBox="1"/>
          <p:nvPr/>
        </p:nvSpPr>
        <p:spPr>
          <a:xfrm>
            <a:off x="8613817" y="1529714"/>
            <a:ext cx="945288"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Mature skin  </a:t>
            </a:r>
            <a:r>
              <a:rPr kumimoji="0" lang="en-US" sz="1400" b="0" i="1" u="none" strike="noStrike" kern="1200" cap="none" spc="0" normalizeH="0" baseline="0" noProof="0">
                <a:ln>
                  <a:noFill/>
                </a:ln>
                <a:solidFill>
                  <a:prstClr val="black"/>
                </a:solidFill>
                <a:effectLst/>
                <a:uLnTx/>
                <a:uFillTx/>
                <a:latin typeface="DM Sans"/>
                <a:ea typeface="+mn-ea"/>
                <a:cs typeface="+mn-cs"/>
              </a:rPr>
              <a:t>60+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pic>
        <p:nvPicPr>
          <p:cNvPr id="37" name="Graphic 36">
            <a:extLst>
              <a:ext uri="{FF2B5EF4-FFF2-40B4-BE49-F238E27FC236}">
                <a16:creationId xmlns:a16="http://schemas.microsoft.com/office/drawing/2014/main" id="{CC21856C-A4EB-A8B7-BFC3-73FB87EBF13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698245" y="150485"/>
            <a:ext cx="742410" cy="742410"/>
          </a:xfrm>
          <a:prstGeom prst="rect">
            <a:avLst/>
          </a:prstGeom>
        </p:spPr>
      </p:pic>
      <p:sp>
        <p:nvSpPr>
          <p:cNvPr id="8" name="TextBox 7">
            <a:extLst>
              <a:ext uri="{FF2B5EF4-FFF2-40B4-BE49-F238E27FC236}">
                <a16:creationId xmlns:a16="http://schemas.microsoft.com/office/drawing/2014/main" id="{74D64090-A9BA-EB22-1CF2-EC8CE992AB4F}"/>
              </a:ext>
            </a:extLst>
          </p:cNvPr>
          <p:cNvSpPr txBox="1"/>
          <p:nvPr/>
        </p:nvSpPr>
        <p:spPr>
          <a:xfrm>
            <a:off x="290615" y="2387984"/>
            <a:ext cx="1199367"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p:txBody>
      </p:sp>
      <p:sp>
        <p:nvSpPr>
          <p:cNvPr id="11" name="TextBox 10">
            <a:extLst>
              <a:ext uri="{FF2B5EF4-FFF2-40B4-BE49-F238E27FC236}">
                <a16:creationId xmlns:a16="http://schemas.microsoft.com/office/drawing/2014/main" id="{489EF054-0955-FAA2-35E0-6A3C8A6D7ED9}"/>
              </a:ext>
            </a:extLst>
          </p:cNvPr>
          <p:cNvSpPr txBox="1"/>
          <p:nvPr/>
        </p:nvSpPr>
        <p:spPr>
          <a:xfrm>
            <a:off x="4165720" y="2387984"/>
            <a:ext cx="1037463"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p:txBody>
      </p:sp>
      <p:sp>
        <p:nvSpPr>
          <p:cNvPr id="12" name="TextBox 11">
            <a:extLst>
              <a:ext uri="{FF2B5EF4-FFF2-40B4-BE49-F238E27FC236}">
                <a16:creationId xmlns:a16="http://schemas.microsoft.com/office/drawing/2014/main" id="{6D2FD18B-AEA8-BF6E-49EE-A2057F46DE8D}"/>
              </a:ext>
            </a:extLst>
          </p:cNvPr>
          <p:cNvSpPr txBox="1"/>
          <p:nvPr/>
        </p:nvSpPr>
        <p:spPr>
          <a:xfrm>
            <a:off x="8183805" y="2387984"/>
            <a:ext cx="1194558"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p:txBody>
      </p:sp>
      <p:sp>
        <p:nvSpPr>
          <p:cNvPr id="13" name="Text Placeholder 7">
            <a:extLst>
              <a:ext uri="{FF2B5EF4-FFF2-40B4-BE49-F238E27FC236}">
                <a16:creationId xmlns:a16="http://schemas.microsoft.com/office/drawing/2014/main" id="{8D5E4C80-4860-FD4B-AAC9-3944FB94B47F}"/>
              </a:ext>
            </a:extLst>
          </p:cNvPr>
          <p:cNvSpPr txBox="1">
            <a:spLocks/>
          </p:cNvSpPr>
          <p:nvPr/>
        </p:nvSpPr>
        <p:spPr>
          <a:xfrm>
            <a:off x="4194296" y="6404921"/>
            <a:ext cx="3752454" cy="15494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bg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DM Sans" pitchFamily="2" charset="77"/>
                <a:ea typeface="+mn-ea"/>
                <a:cs typeface="+mn-cs"/>
              </a:rPr>
              <a:t>IN VIVO SUPPORTED CLAIMS</a:t>
            </a:r>
          </a:p>
        </p:txBody>
      </p:sp>
    </p:spTree>
    <p:extLst>
      <p:ext uri="{BB962C8B-B14F-4D97-AF65-F5344CB8AC3E}">
        <p14:creationId xmlns:p14="http://schemas.microsoft.com/office/powerpoint/2010/main" val="36843038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807D0679-9F2F-444D-CAA1-3AED88C4144E}"/>
              </a:ext>
            </a:extLst>
          </p:cNvPr>
          <p:cNvSpPr/>
          <p:nvPr/>
        </p:nvSpPr>
        <p:spPr>
          <a:xfrm>
            <a:off x="3954112" y="848297"/>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34" name="Oval 33">
            <a:extLst>
              <a:ext uri="{FF2B5EF4-FFF2-40B4-BE49-F238E27FC236}">
                <a16:creationId xmlns:a16="http://schemas.microsoft.com/office/drawing/2014/main" id="{A862AF73-F58A-E730-7B92-897EEA7B9239}"/>
              </a:ext>
            </a:extLst>
          </p:cNvPr>
          <p:cNvSpPr/>
          <p:nvPr/>
        </p:nvSpPr>
        <p:spPr>
          <a:xfrm>
            <a:off x="9122811" y="845829"/>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31" name="Rectangle 30">
            <a:extLst>
              <a:ext uri="{FF2B5EF4-FFF2-40B4-BE49-F238E27FC236}">
                <a16:creationId xmlns:a16="http://schemas.microsoft.com/office/drawing/2014/main" id="{8BD4DD3B-127C-0A5E-4138-11D39B387C0D}"/>
              </a:ext>
            </a:extLst>
          </p:cNvPr>
          <p:cNvSpPr/>
          <p:nvPr/>
        </p:nvSpPr>
        <p:spPr>
          <a:xfrm>
            <a:off x="343350" y="1585557"/>
            <a:ext cx="4723242" cy="3653729"/>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Rectangle 31">
            <a:extLst>
              <a:ext uri="{FF2B5EF4-FFF2-40B4-BE49-F238E27FC236}">
                <a16:creationId xmlns:a16="http://schemas.microsoft.com/office/drawing/2014/main" id="{021255B7-504F-952F-74E4-C0671C3298DA}"/>
              </a:ext>
            </a:extLst>
          </p:cNvPr>
          <p:cNvSpPr/>
          <p:nvPr/>
        </p:nvSpPr>
        <p:spPr>
          <a:xfrm>
            <a:off x="5608659" y="1585557"/>
            <a:ext cx="4637262" cy="3653729"/>
          </a:xfrm>
          <a:prstGeom prst="rect">
            <a:avLst/>
          </a:prstGeom>
          <a:solidFill>
            <a:schemeClr val="bg1"/>
          </a:solid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1D63EF02-2C46-79A6-BB21-EA8F4B01B3F7}"/>
              </a:ext>
            </a:extLst>
          </p:cNvPr>
          <p:cNvSpPr txBox="1"/>
          <p:nvPr/>
        </p:nvSpPr>
        <p:spPr>
          <a:xfrm>
            <a:off x="6390540" y="4850322"/>
            <a:ext cx="5052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a:ln>
                  <a:noFill/>
                </a:ln>
                <a:solidFill>
                  <a:prstClr val="black"/>
                </a:solidFill>
                <a:effectLst/>
                <a:uLnTx/>
                <a:uFillTx/>
                <a:latin typeface="DM Sans"/>
                <a:ea typeface="+mn-ea"/>
                <a:cs typeface="+mn-cs"/>
              </a:rPr>
              <a:t>D0</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3D667EF2-DCB4-241E-408C-36C05BD888DF}"/>
              </a:ext>
            </a:extLst>
          </p:cNvPr>
          <p:cNvSpPr txBox="1"/>
          <p:nvPr/>
        </p:nvSpPr>
        <p:spPr>
          <a:xfrm>
            <a:off x="8867640" y="4854406"/>
            <a:ext cx="6174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a:ln>
                  <a:noFill/>
                </a:ln>
                <a:solidFill>
                  <a:prstClr val="black"/>
                </a:solidFill>
                <a:effectLst/>
                <a:uLnTx/>
                <a:uFillTx/>
                <a:latin typeface="DM Sans"/>
                <a:ea typeface="+mn-ea"/>
                <a:cs typeface="+mn-cs"/>
              </a:rPr>
              <a:t>D28</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63F22FB9-013F-49C3-F91A-B3F79913E6B2}"/>
              </a:ext>
            </a:extLst>
          </p:cNvPr>
          <p:cNvSpPr txBox="1"/>
          <p:nvPr/>
        </p:nvSpPr>
        <p:spPr>
          <a:xfrm>
            <a:off x="302400" y="5560362"/>
            <a:ext cx="9948738"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Facial collagen mapping makes SYN</a:t>
            </a:r>
            <a:r>
              <a:rPr kumimoji="0" lang="en-US" sz="1800" b="0" i="0" u="none" strike="noStrike" kern="1200" cap="none" spc="0" normalizeH="0" baseline="0" noProof="0">
                <a:ln>
                  <a:noFill/>
                </a:ln>
                <a:solidFill>
                  <a:prstClr val="black"/>
                </a:solidFill>
                <a:effectLst/>
                <a:uLnTx/>
                <a:uFillTx/>
                <a:latin typeface="DM Sans" pitchFamily="2" charset="0"/>
              </a:rPr>
              <a:t>®</a:t>
            </a:r>
            <a:r>
              <a:rPr kumimoji="0" lang="en-US" sz="1800" b="0" i="0" u="none" strike="noStrike" kern="1200" cap="none" spc="0" normalizeH="0" baseline="0" noProof="0">
                <a:ln>
                  <a:noFill/>
                </a:ln>
                <a:solidFill>
                  <a:prstClr val="black"/>
                </a:solidFill>
                <a:effectLst/>
                <a:uLnTx/>
                <a:uFillTx/>
                <a:latin typeface="DM Sans"/>
                <a:ea typeface="+mn-ea"/>
                <a:cs typeface="+mn-cs"/>
              </a:rPr>
              <a:t>-COLL CB benefits visible.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Collagen is boosted on all facial areas particularly on the forehead and eyes zone. </a:t>
            </a:r>
          </a:p>
        </p:txBody>
      </p:sp>
      <p:pic>
        <p:nvPicPr>
          <p:cNvPr id="7" name="Picture 6">
            <a:extLst>
              <a:ext uri="{FF2B5EF4-FFF2-40B4-BE49-F238E27FC236}">
                <a16:creationId xmlns:a16="http://schemas.microsoft.com/office/drawing/2014/main" id="{A822F832-3F27-AD49-C18D-42E50816B6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70268" y="1998821"/>
            <a:ext cx="2145813" cy="2840037"/>
          </a:xfrm>
          <a:prstGeom prst="rect">
            <a:avLst/>
          </a:prstGeom>
          <a:ln w="25400">
            <a:noFill/>
          </a:ln>
        </p:spPr>
      </p:pic>
      <p:pic>
        <p:nvPicPr>
          <p:cNvPr id="17" name="Picture 16">
            <a:extLst>
              <a:ext uri="{FF2B5EF4-FFF2-40B4-BE49-F238E27FC236}">
                <a16:creationId xmlns:a16="http://schemas.microsoft.com/office/drawing/2014/main" id="{879C423A-9FBB-CDFA-CB88-55E1DC59FFD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01621" y="1998821"/>
            <a:ext cx="2149517" cy="2835953"/>
          </a:xfrm>
          <a:prstGeom prst="rect">
            <a:avLst/>
          </a:prstGeom>
          <a:ln w="25400">
            <a:noFill/>
          </a:ln>
        </p:spPr>
      </p:pic>
      <p:sp>
        <p:nvSpPr>
          <p:cNvPr id="28" name="Text Placeholder 27">
            <a:extLst>
              <a:ext uri="{FF2B5EF4-FFF2-40B4-BE49-F238E27FC236}">
                <a16:creationId xmlns:a16="http://schemas.microsoft.com/office/drawing/2014/main" id="{B0F95E70-E6E8-DD0C-6C4B-8098F0D42675}"/>
              </a:ext>
            </a:extLst>
          </p:cNvPr>
          <p:cNvSpPr>
            <a:spLocks noGrp="1"/>
          </p:cNvSpPr>
          <p:nvPr>
            <p:ph type="body" idx="11"/>
          </p:nvPr>
        </p:nvSpPr>
        <p:spPr/>
        <p:txBody>
          <a:bodyPr/>
          <a:lstStyle/>
          <a:p>
            <a:r>
              <a:rPr lang="en-US"/>
              <a:t>Mature skin panel, avg values</a:t>
            </a:r>
          </a:p>
        </p:txBody>
      </p:sp>
      <p:sp>
        <p:nvSpPr>
          <p:cNvPr id="18" name="Title 17">
            <a:extLst>
              <a:ext uri="{FF2B5EF4-FFF2-40B4-BE49-F238E27FC236}">
                <a16:creationId xmlns:a16="http://schemas.microsoft.com/office/drawing/2014/main" id="{9F0F895C-2ACF-7A6B-8874-49E41B0F45EB}"/>
              </a:ext>
            </a:extLst>
          </p:cNvPr>
          <p:cNvSpPr>
            <a:spLocks noGrp="1"/>
          </p:cNvSpPr>
          <p:nvPr>
            <p:ph type="title"/>
          </p:nvPr>
        </p:nvSpPr>
        <p:spPr/>
        <p:txBody>
          <a:bodyPr/>
          <a:lstStyle/>
          <a:p>
            <a:r>
              <a:rPr lang="en-US"/>
              <a:t>Before/after Collagen mapping visualization</a:t>
            </a:r>
          </a:p>
        </p:txBody>
      </p:sp>
      <p:grpSp>
        <p:nvGrpSpPr>
          <p:cNvPr id="21" name="Group 20">
            <a:extLst>
              <a:ext uri="{FF2B5EF4-FFF2-40B4-BE49-F238E27FC236}">
                <a16:creationId xmlns:a16="http://schemas.microsoft.com/office/drawing/2014/main" id="{18296714-00E8-654A-4611-E77DF26D892D}"/>
              </a:ext>
            </a:extLst>
          </p:cNvPr>
          <p:cNvGrpSpPr/>
          <p:nvPr/>
        </p:nvGrpSpPr>
        <p:grpSpPr>
          <a:xfrm>
            <a:off x="11052686" y="244448"/>
            <a:ext cx="836913" cy="303213"/>
            <a:chOff x="6792289" y="584837"/>
            <a:chExt cx="836913" cy="303213"/>
          </a:xfrm>
        </p:grpSpPr>
        <p:grpSp>
          <p:nvGrpSpPr>
            <p:cNvPr id="22" name="Group 21">
              <a:extLst>
                <a:ext uri="{FF2B5EF4-FFF2-40B4-BE49-F238E27FC236}">
                  <a16:creationId xmlns:a16="http://schemas.microsoft.com/office/drawing/2014/main" id="{5018C3AA-1F4F-3857-93EE-2B2BAC397A54}"/>
                </a:ext>
              </a:extLst>
            </p:cNvPr>
            <p:cNvGrpSpPr/>
            <p:nvPr/>
          </p:nvGrpSpPr>
          <p:grpSpPr>
            <a:xfrm>
              <a:off x="6792289" y="584837"/>
              <a:ext cx="836913" cy="303213"/>
              <a:chOff x="6792289" y="584837"/>
              <a:chExt cx="836913" cy="303213"/>
            </a:xfrm>
          </p:grpSpPr>
          <p:sp>
            <p:nvSpPr>
              <p:cNvPr id="26" name="Freeform 25">
                <a:extLst>
                  <a:ext uri="{FF2B5EF4-FFF2-40B4-BE49-F238E27FC236}">
                    <a16:creationId xmlns:a16="http://schemas.microsoft.com/office/drawing/2014/main" id="{F0055B45-7E79-B3DE-C8FB-259BFE0EDF6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Freeform 26">
                <a:extLst>
                  <a:ext uri="{FF2B5EF4-FFF2-40B4-BE49-F238E27FC236}">
                    <a16:creationId xmlns:a16="http://schemas.microsoft.com/office/drawing/2014/main" id="{540F3403-D0CD-76BE-5F57-32D86929C82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3" name="Group 22">
              <a:extLst>
                <a:ext uri="{FF2B5EF4-FFF2-40B4-BE49-F238E27FC236}">
                  <a16:creationId xmlns:a16="http://schemas.microsoft.com/office/drawing/2014/main" id="{8D974EC8-82DC-EA09-20F1-6F37B04769A9}"/>
                </a:ext>
              </a:extLst>
            </p:cNvPr>
            <p:cNvGrpSpPr/>
            <p:nvPr/>
          </p:nvGrpSpPr>
          <p:grpSpPr>
            <a:xfrm>
              <a:off x="6866467" y="597144"/>
              <a:ext cx="611599" cy="282401"/>
              <a:chOff x="6866467" y="597144"/>
              <a:chExt cx="611599" cy="282401"/>
            </a:xfrm>
          </p:grpSpPr>
          <p:sp>
            <p:nvSpPr>
              <p:cNvPr id="24" name="Rectangle 23">
                <a:extLst>
                  <a:ext uri="{FF2B5EF4-FFF2-40B4-BE49-F238E27FC236}">
                    <a16:creationId xmlns:a16="http://schemas.microsoft.com/office/drawing/2014/main" id="{523E6AE3-4331-F2AC-C3F4-FBDD0B1E63D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5" name="Rectangle 24">
                <a:extLst>
                  <a:ext uri="{FF2B5EF4-FFF2-40B4-BE49-F238E27FC236}">
                    <a16:creationId xmlns:a16="http://schemas.microsoft.com/office/drawing/2014/main" id="{21ACE9CD-3E2D-CA35-9994-7B116EFB2C1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pSp>
        <p:nvGrpSpPr>
          <p:cNvPr id="40" name="Group 39">
            <a:extLst>
              <a:ext uri="{FF2B5EF4-FFF2-40B4-BE49-F238E27FC236}">
                <a16:creationId xmlns:a16="http://schemas.microsoft.com/office/drawing/2014/main" id="{F6D3B455-90A7-C666-DFBE-686011A86761}"/>
              </a:ext>
            </a:extLst>
          </p:cNvPr>
          <p:cNvGrpSpPr/>
          <p:nvPr/>
        </p:nvGrpSpPr>
        <p:grpSpPr>
          <a:xfrm>
            <a:off x="9055740" y="913057"/>
            <a:ext cx="1531279" cy="1262680"/>
            <a:chOff x="9783718" y="1327228"/>
            <a:chExt cx="1531279" cy="1262680"/>
          </a:xfrm>
        </p:grpSpPr>
        <p:sp>
          <p:nvSpPr>
            <p:cNvPr id="37" name="TextBox 36">
              <a:extLst>
                <a:ext uri="{FF2B5EF4-FFF2-40B4-BE49-F238E27FC236}">
                  <a16:creationId xmlns:a16="http://schemas.microsoft.com/office/drawing/2014/main" id="{5D878291-8621-A705-A75A-449AB2DD95C6}"/>
                </a:ext>
              </a:extLst>
            </p:cNvPr>
            <p:cNvSpPr txBox="1"/>
            <p:nvPr/>
          </p:nvSpPr>
          <p:spPr>
            <a:xfrm>
              <a:off x="9918017" y="1327228"/>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8" name="TextBox 37">
              <a:extLst>
                <a:ext uri="{FF2B5EF4-FFF2-40B4-BE49-F238E27FC236}">
                  <a16:creationId xmlns:a16="http://schemas.microsoft.com/office/drawing/2014/main" id="{979CB138-E72A-BC87-D551-EA6A27C71D91}"/>
                </a:ext>
              </a:extLst>
            </p:cNvPr>
            <p:cNvSpPr txBox="1"/>
            <p:nvPr/>
          </p:nvSpPr>
          <p:spPr>
            <a:xfrm>
              <a:off x="9783718" y="1653790"/>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a:ea typeface="+mn-ea"/>
                  <a:cs typeface="+mn-cs"/>
                </a:rPr>
                <a:t>5% </a:t>
              </a:r>
              <a:br>
                <a:rPr kumimoji="0" lang="en-US" sz="1400" b="1" i="0" u="none" strike="noStrike" kern="1200" cap="none" spc="0" normalizeH="0" baseline="0" noProof="0">
                  <a:ln>
                    <a:noFill/>
                  </a:ln>
                  <a:solidFill>
                    <a:prstClr val="white"/>
                  </a:solidFill>
                  <a:effectLst/>
                  <a:uLnTx/>
                  <a:uFillTx/>
                  <a:latin typeface="DM Sans"/>
                  <a:ea typeface="+mn-ea"/>
                  <a:cs typeface="+mn-cs"/>
                </a:rPr>
              </a:br>
              <a:r>
                <a:rPr kumimoji="0" lang="en-US" sz="1400" b="1" i="0" u="none" strike="noStrike" kern="1200" cap="none" spc="0" normalizeH="0" baseline="0" noProof="0">
                  <a:ln>
                    <a:noFill/>
                  </a:ln>
                  <a:solidFill>
                    <a:prstClr val="white"/>
                  </a:solidFill>
                  <a:effectLst/>
                  <a:uLnTx/>
                  <a:uFillTx/>
                  <a:latin typeface="DM Sans"/>
                  <a:ea typeface="+mn-ea"/>
                  <a:cs typeface="+mn-cs"/>
                </a:rPr>
                <a:t>SYN®-COLL </a:t>
              </a:r>
              <a:br>
                <a:rPr kumimoji="0" lang="en-US" sz="1400" b="1" i="0" u="none" strike="noStrike" kern="1200" cap="none" spc="0" normalizeH="0" baseline="0" noProof="0">
                  <a:ln>
                    <a:noFill/>
                  </a:ln>
                  <a:solidFill>
                    <a:prstClr val="white"/>
                  </a:solidFill>
                  <a:effectLst/>
                  <a:uLnTx/>
                  <a:uFillTx/>
                  <a:latin typeface="DM Sans"/>
                  <a:ea typeface="+mn-ea"/>
                  <a:cs typeface="+mn-cs"/>
                </a:rPr>
              </a:br>
              <a:r>
                <a:rPr kumimoji="0" lang="en-US" sz="1400" b="1" i="0" u="none" strike="noStrike" kern="1200" cap="none" spc="0" normalizeH="0" baseline="0" noProof="0">
                  <a:ln>
                    <a:noFill/>
                  </a:ln>
                  <a:solidFill>
                    <a:prstClr val="white"/>
                  </a:solidFill>
                  <a:effectLst/>
                  <a:uLnTx/>
                  <a:uFillTx/>
                  <a:latin typeface="DM Sans"/>
                  <a:ea typeface="+mn-ea"/>
                  <a:cs typeface="+mn-cs"/>
                </a:rPr>
                <a:t>CB</a:t>
              </a:r>
              <a:endParaRPr kumimoji="0" lang="en-GB" sz="1400" b="1" i="0" u="none" strike="noStrike" kern="1200" cap="none" spc="0" normalizeH="0" baseline="0" noProof="0">
                <a:ln>
                  <a:noFill/>
                </a:ln>
                <a:solidFill>
                  <a:prstClr val="white"/>
                </a:solidFill>
                <a:effectLst/>
                <a:uLnTx/>
                <a:uFillTx/>
                <a:latin typeface="DM Sans" pitchFamily="2" charset="77"/>
                <a:ea typeface="+mn-ea"/>
                <a:cs typeface="+mn-cs"/>
              </a:endParaRPr>
            </a:p>
          </p:txBody>
        </p:sp>
      </p:grpSp>
      <p:sp>
        <p:nvSpPr>
          <p:cNvPr id="55" name="Slide Number Placeholder 5">
            <a:extLst>
              <a:ext uri="{FF2B5EF4-FFF2-40B4-BE49-F238E27FC236}">
                <a16:creationId xmlns:a16="http://schemas.microsoft.com/office/drawing/2014/main" id="{0E914AA1-EB37-B4C9-53B2-35AF4A14A4F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 name="TextBox 1">
            <a:extLst>
              <a:ext uri="{FF2B5EF4-FFF2-40B4-BE49-F238E27FC236}">
                <a16:creationId xmlns:a16="http://schemas.microsoft.com/office/drawing/2014/main" id="{0C89D0FE-78BB-A16C-47A3-70914228E125}"/>
              </a:ext>
            </a:extLst>
          </p:cNvPr>
          <p:cNvSpPr txBox="1"/>
          <p:nvPr/>
        </p:nvSpPr>
        <p:spPr>
          <a:xfrm>
            <a:off x="1164427" y="4818838"/>
            <a:ext cx="505267" cy="369332"/>
          </a:xfrm>
          <a:prstGeom prst="rect">
            <a:avLst/>
          </a:prstGeom>
          <a:noFill/>
        </p:spPr>
        <p:txBody>
          <a:bodyPr wrap="none" rtlCol="0">
            <a:spAutoFit/>
          </a:bodyPr>
          <a:lstStyle/>
          <a:p>
            <a:r>
              <a:rPr lang="de-CH"/>
              <a:t>D0</a:t>
            </a:r>
            <a:endParaRPr lang="en-CH"/>
          </a:p>
        </p:txBody>
      </p:sp>
      <p:sp>
        <p:nvSpPr>
          <p:cNvPr id="6" name="TextBox 5">
            <a:extLst>
              <a:ext uri="{FF2B5EF4-FFF2-40B4-BE49-F238E27FC236}">
                <a16:creationId xmlns:a16="http://schemas.microsoft.com/office/drawing/2014/main" id="{18447474-5051-8C3F-23B0-38A894446670}"/>
              </a:ext>
            </a:extLst>
          </p:cNvPr>
          <p:cNvSpPr txBox="1"/>
          <p:nvPr/>
        </p:nvSpPr>
        <p:spPr>
          <a:xfrm>
            <a:off x="3675721" y="4822922"/>
            <a:ext cx="617477" cy="369332"/>
          </a:xfrm>
          <a:prstGeom prst="rect">
            <a:avLst/>
          </a:prstGeom>
          <a:noFill/>
        </p:spPr>
        <p:txBody>
          <a:bodyPr wrap="none" rtlCol="0">
            <a:spAutoFit/>
          </a:bodyPr>
          <a:lstStyle/>
          <a:p>
            <a:r>
              <a:rPr lang="de-CH"/>
              <a:t>D28</a:t>
            </a:r>
            <a:endParaRPr lang="en-CH"/>
          </a:p>
        </p:txBody>
      </p:sp>
      <p:pic>
        <p:nvPicPr>
          <p:cNvPr id="8" name="Picture 7" descr="A person with white face mask&#10;&#10;AI-generated content may be incorrect.">
            <a:extLst>
              <a:ext uri="{FF2B5EF4-FFF2-40B4-BE49-F238E27FC236}">
                <a16:creationId xmlns:a16="http://schemas.microsoft.com/office/drawing/2014/main" id="{02DB1E25-9B2B-2B48-CE20-8DFA44C5EFE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43350" y="2073975"/>
            <a:ext cx="2139590" cy="2760708"/>
          </a:xfrm>
          <a:prstGeom prst="rect">
            <a:avLst/>
          </a:prstGeom>
        </p:spPr>
      </p:pic>
      <p:pic>
        <p:nvPicPr>
          <p:cNvPr id="9" name="Picture 8" descr="A person with white face mask&#10;&#10;AI-generated content may be incorrect.">
            <a:extLst>
              <a:ext uri="{FF2B5EF4-FFF2-40B4-BE49-F238E27FC236}">
                <a16:creationId xmlns:a16="http://schemas.microsoft.com/office/drawing/2014/main" id="{B135A57C-B430-4FF8-362B-A675C2F8D834}"/>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917557" y="1971141"/>
            <a:ext cx="2149035" cy="2848272"/>
          </a:xfrm>
          <a:prstGeom prst="rect">
            <a:avLst/>
          </a:prstGeom>
        </p:spPr>
      </p:pic>
      <p:sp>
        <p:nvSpPr>
          <p:cNvPr id="35" name="TextBox 34">
            <a:extLst>
              <a:ext uri="{FF2B5EF4-FFF2-40B4-BE49-F238E27FC236}">
                <a16:creationId xmlns:a16="http://schemas.microsoft.com/office/drawing/2014/main" id="{19603C96-DD4F-FA0A-94E2-958D18E0EDF3}"/>
              </a:ext>
            </a:extLst>
          </p:cNvPr>
          <p:cNvSpPr txBox="1"/>
          <p:nvPr/>
        </p:nvSpPr>
        <p:spPr>
          <a:xfrm>
            <a:off x="4032491" y="915525"/>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pitchFamily="2" charset="77"/>
                <a:ea typeface="+mn-ea"/>
                <a:cs typeface="+mn-cs"/>
              </a:rPr>
              <a:t>Placebo</a:t>
            </a:r>
          </a:p>
        </p:txBody>
      </p:sp>
      <p:pic>
        <p:nvPicPr>
          <p:cNvPr id="1026" name="Picture 2">
            <a:extLst>
              <a:ext uri="{FF2B5EF4-FFF2-40B4-BE49-F238E27FC236}">
                <a16:creationId xmlns:a16="http://schemas.microsoft.com/office/drawing/2014/main" id="{A10C8D75-1389-C8A0-20BB-85F314A9F57D}"/>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717634" y="1906837"/>
            <a:ext cx="505267" cy="3358195"/>
          </a:xfrm>
          <a:prstGeom prst="rect">
            <a:avLst/>
          </a:prstGeom>
          <a:noFill/>
          <a:extLst>
            <a:ext uri="{909E8E84-426E-40DD-AFC4-6F175D3DCCD1}">
              <a14:hiddenFill xmlns:a14="http://schemas.microsoft.com/office/drawing/2010/main">
                <a:solidFill>
                  <a:srgbClr val="FFFFFF"/>
                </a:solidFill>
              </a14:hiddenFill>
            </a:ext>
          </a:extLst>
        </p:spPr>
      </p:pic>
      <p:sp>
        <p:nvSpPr>
          <p:cNvPr id="10" name="Isosceles Triangle 9">
            <a:extLst>
              <a:ext uri="{FF2B5EF4-FFF2-40B4-BE49-F238E27FC236}">
                <a16:creationId xmlns:a16="http://schemas.microsoft.com/office/drawing/2014/main" id="{96517164-69D0-68DB-6440-87A67AFED224}"/>
              </a:ext>
            </a:extLst>
          </p:cNvPr>
          <p:cNvSpPr/>
          <p:nvPr/>
        </p:nvSpPr>
        <p:spPr>
          <a:xfrm flipV="1">
            <a:off x="11251473" y="1899324"/>
            <a:ext cx="356735" cy="3365707"/>
          </a:xfrm>
          <a:prstGeom prst="triangl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H"/>
          </a:p>
        </p:txBody>
      </p:sp>
      <p:sp>
        <p:nvSpPr>
          <p:cNvPr id="11" name="TextBox 10">
            <a:extLst>
              <a:ext uri="{FF2B5EF4-FFF2-40B4-BE49-F238E27FC236}">
                <a16:creationId xmlns:a16="http://schemas.microsoft.com/office/drawing/2014/main" id="{1384660A-49D6-D252-819D-6B573841DABD}"/>
              </a:ext>
            </a:extLst>
          </p:cNvPr>
          <p:cNvSpPr txBox="1"/>
          <p:nvPr/>
        </p:nvSpPr>
        <p:spPr>
          <a:xfrm rot="16200000">
            <a:off x="10954833" y="2222536"/>
            <a:ext cx="942887" cy="307777"/>
          </a:xfrm>
          <a:prstGeom prst="rect">
            <a:avLst/>
          </a:prstGeom>
          <a:noFill/>
        </p:spPr>
        <p:txBody>
          <a:bodyPr wrap="none" rtlCol="0">
            <a:spAutoFit/>
          </a:bodyPr>
          <a:lstStyle/>
          <a:p>
            <a:r>
              <a:rPr lang="de-CH" sz="1400" b="1">
                <a:solidFill>
                  <a:srgbClr val="4D3C35"/>
                </a:solidFill>
              </a:rPr>
              <a:t>Collagen</a:t>
            </a:r>
            <a:endParaRPr lang="en-CH" sz="1400" b="1">
              <a:solidFill>
                <a:srgbClr val="4D3C35"/>
              </a:solidFill>
            </a:endParaRPr>
          </a:p>
        </p:txBody>
      </p:sp>
      <p:sp>
        <p:nvSpPr>
          <p:cNvPr id="5" name="TextBox 4">
            <a:extLst>
              <a:ext uri="{FF2B5EF4-FFF2-40B4-BE49-F238E27FC236}">
                <a16:creationId xmlns:a16="http://schemas.microsoft.com/office/drawing/2014/main" id="{8ABC8A91-D60F-565D-2738-58241900005C}"/>
              </a:ext>
            </a:extLst>
          </p:cNvPr>
          <p:cNvSpPr txBox="1"/>
          <p:nvPr/>
        </p:nvSpPr>
        <p:spPr>
          <a:xfrm>
            <a:off x="10323179" y="5374901"/>
            <a:ext cx="1672052" cy="261610"/>
          </a:xfrm>
          <a:prstGeom prst="rect">
            <a:avLst/>
          </a:prstGeom>
          <a:noFill/>
        </p:spPr>
        <p:txBody>
          <a:bodyPr wrap="square">
            <a:spAutoFit/>
          </a:bodyPr>
          <a:lstStyle/>
          <a:p>
            <a:r>
              <a:rPr lang="en-US" sz="1100"/>
              <a:t>Ultrasound intensity</a:t>
            </a:r>
          </a:p>
        </p:txBody>
      </p:sp>
    </p:spTree>
    <p:extLst>
      <p:ext uri="{BB962C8B-B14F-4D97-AF65-F5344CB8AC3E}">
        <p14:creationId xmlns:p14="http://schemas.microsoft.com/office/powerpoint/2010/main" val="3688406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4D8039B-1DD0-0B71-4A0E-7C994216684E}"/>
              </a:ext>
            </a:extLst>
          </p:cNvPr>
          <p:cNvSpPr/>
          <p:nvPr/>
        </p:nvSpPr>
        <p:spPr>
          <a:xfrm>
            <a:off x="302401" y="1027773"/>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29F2E7D-D5B7-AFCF-A930-29AB51FD2C58}"/>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a:t>SYN®-COLL CB</a:t>
            </a: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40722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A4D4DB38-D371-60CF-A69E-F939E2EF69FC}"/>
              </a:ext>
            </a:extLst>
          </p:cNvPr>
          <p:cNvSpPr/>
          <p:nvPr/>
        </p:nvSpPr>
        <p:spPr>
          <a:xfrm>
            <a:off x="302401" y="1471392"/>
            <a:ext cx="11644331" cy="1359054"/>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1980000" y="1414809"/>
            <a:ext cx="9648184" cy="1509882"/>
          </a:xfrm>
          <a:prstGeom prst="rect">
            <a:avLst/>
          </a:prstGeom>
          <a:noFill/>
        </p:spPr>
        <p:txBody>
          <a:bodyPr wrap="square" lIns="0" tIns="72000" rIns="0" bIns="72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Pharma-inspired skincare solution, taking skin health ambition to the next level. </a:t>
            </a:r>
            <a:endParaRPr kumimoji="0" lang="en-US" sz="1800" b="0" i="0" u="none" strike="noStrike" kern="1200" cap="none" spc="0" normalizeH="0" baseline="0" noProof="0">
              <a:ln>
                <a:noFill/>
              </a:ln>
              <a:solidFill>
                <a:prstClr val="black"/>
              </a:solidFill>
              <a:effectLst/>
              <a:uLnTx/>
              <a:uFillTx/>
              <a:latin typeface="DM Sans"/>
              <a:ea typeface="+mn-ea"/>
              <a:cs typeface="+mn-cs"/>
            </a:endParaRP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Targeted design and molecular modeling supported by green chemistry</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N</a:t>
            </a:r>
            <a:r>
              <a:rPr kumimoji="0" lang="en-US" sz="1200" b="0" i="0" u="none" strike="noStrike" kern="1200" cap="none" spc="0" normalizeH="0" baseline="0" noProof="0" err="1">
                <a:ln>
                  <a:noFill/>
                </a:ln>
                <a:solidFill>
                  <a:prstClr val="black"/>
                </a:solidFill>
                <a:effectLst/>
                <a:uLnTx/>
                <a:uFillTx/>
                <a:latin typeface="DM Sans"/>
                <a:ea typeface="Fira Sans Book" panose="020B0503050000020004" pitchFamily="34" charset="0"/>
                <a:cs typeface="+mn-cs"/>
              </a:rPr>
              <a:t>atural</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origin tripeptide with unique sequence Palm-Lys-Val-Lys, produced in Europe, TFA-free</a:t>
            </a:r>
            <a:r>
              <a:rPr kumimoji="0" lang="en-US" sz="1200" b="0" i="0" u="none" strike="noStrike" kern="1200" cap="none" spc="0" normalizeH="0" baseline="30000" noProof="0">
                <a:ln>
                  <a:noFill/>
                </a:ln>
                <a:solidFill>
                  <a:prstClr val="black"/>
                </a:solidFill>
                <a:effectLst/>
                <a:uLnTx/>
                <a:uFillTx/>
                <a:latin typeface="DM Sans"/>
                <a:ea typeface="Fira Sans Book" panose="020B0503050000020004" pitchFamily="34" charset="0"/>
                <a:cs typeface="+mn-cs"/>
              </a:rPr>
              <a:t>1</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Original SYN®‑COLL peptide generation patented; CB version patent application pending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Low carbon footprint of 5.2 kg CO</a:t>
            </a:r>
            <a:r>
              <a:rPr kumimoji="0" lang="en-US" sz="1200" b="0" i="0" u="none" strike="noStrike" kern="1200" cap="none" spc="0" normalizeH="0" baseline="-25000" noProof="0">
                <a:ln>
                  <a:noFill/>
                </a:ln>
                <a:solidFill>
                  <a:prstClr val="black"/>
                </a:solidFill>
                <a:effectLst/>
                <a:uLnTx/>
                <a:uFillTx/>
                <a:latin typeface="DM Sans"/>
                <a:ea typeface="Fira Sans Book" panose="020B0503050000020004" pitchFamily="34" charset="0"/>
                <a:cs typeface="+mn-cs"/>
              </a:rPr>
              <a:t>2</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eq./kg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99.9% natural origin (ISO 16128), 73% natural origin for the pure peptide </a:t>
            </a:r>
          </a:p>
        </p:txBody>
      </p:sp>
      <p:sp>
        <p:nvSpPr>
          <p:cNvPr id="66" name="TextBox 70">
            <a:extLst>
              <a:ext uri="{FF2B5EF4-FFF2-40B4-BE49-F238E27FC236}">
                <a16:creationId xmlns:a16="http://schemas.microsoft.com/office/drawing/2014/main" id="{805DBA86-E136-A9E8-B272-82071A89DD83}"/>
              </a:ext>
            </a:extLst>
          </p:cNvPr>
          <p:cNvSpPr txBox="1"/>
          <p:nvPr/>
        </p:nvSpPr>
        <p:spPr>
          <a:xfrm>
            <a:off x="1980000" y="104589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Tripeptide-5, Aqua, Glycerin</a:t>
            </a:r>
          </a:p>
        </p:txBody>
      </p:sp>
      <p:sp>
        <p:nvSpPr>
          <p:cNvPr id="48" name="Rectangle 47">
            <a:extLst>
              <a:ext uri="{FF2B5EF4-FFF2-40B4-BE49-F238E27FC236}">
                <a16:creationId xmlns:a16="http://schemas.microsoft.com/office/drawing/2014/main" id="{DC1BB80F-2BD9-1E09-E998-96CD77629201}"/>
              </a:ext>
            </a:extLst>
          </p:cNvPr>
          <p:cNvSpPr/>
          <p:nvPr/>
        </p:nvSpPr>
        <p:spPr>
          <a:xfrm>
            <a:off x="302401" y="2922407"/>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8D4CB03C-F44A-7F81-3618-FBEB8DFDA766}"/>
              </a:ext>
            </a:extLst>
          </p:cNvPr>
          <p:cNvGrpSpPr/>
          <p:nvPr/>
        </p:nvGrpSpPr>
        <p:grpSpPr>
          <a:xfrm>
            <a:off x="1980000" y="2931621"/>
            <a:ext cx="7803722" cy="566034"/>
            <a:chOff x="1980000" y="2864080"/>
            <a:chExt cx="7803722" cy="566034"/>
          </a:xfrm>
        </p:grpSpPr>
        <p:sp>
          <p:nvSpPr>
            <p:cNvPr id="56" name="Rectangle 55">
              <a:extLst>
                <a:ext uri="{FF2B5EF4-FFF2-40B4-BE49-F238E27FC236}">
                  <a16:creationId xmlns:a16="http://schemas.microsoft.com/office/drawing/2014/main" id="{EF81DD97-D580-7802-40CA-0374840235E7}"/>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7CAC7629-C57C-A116-71B5-1F92D4824BDC}"/>
                </a:ext>
              </a:extLst>
            </p:cNvPr>
            <p:cNvSpPr/>
            <p:nvPr/>
          </p:nvSpPr>
          <p:spPr>
            <a:xfrm>
              <a:off x="5291989" y="2864080"/>
              <a:ext cx="4491733" cy="566034"/>
            </a:xfrm>
            <a:prstGeom prst="rect">
              <a:avLst/>
            </a:prstGeom>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 in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Readily biodegradable</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sp>
          <p:nvSpPr>
            <p:cNvPr id="49" name="TextBox 73">
              <a:extLst>
                <a:ext uri="{FF2B5EF4-FFF2-40B4-BE49-F238E27FC236}">
                  <a16:creationId xmlns:a16="http://schemas.microsoft.com/office/drawing/2014/main" id="{BA9BB585-DFBD-BF51-845F-0AA1B9E3EE4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3.0-7.0</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302401" y="5098616"/>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grpSp>
        <p:nvGrpSpPr>
          <p:cNvPr id="19" name="Group 18">
            <a:extLst>
              <a:ext uri="{FF2B5EF4-FFF2-40B4-BE49-F238E27FC236}">
                <a16:creationId xmlns:a16="http://schemas.microsoft.com/office/drawing/2014/main" id="{25C1614B-339E-5DA0-A228-F4E267BAA726}"/>
              </a:ext>
            </a:extLst>
          </p:cNvPr>
          <p:cNvGrpSpPr/>
          <p:nvPr/>
        </p:nvGrpSpPr>
        <p:grpSpPr>
          <a:xfrm>
            <a:off x="4533049" y="5098961"/>
            <a:ext cx="2988274" cy="899085"/>
            <a:chOff x="2298182" y="4967990"/>
            <a:chExt cx="2988274" cy="899085"/>
          </a:xfrm>
        </p:grpSpPr>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80132" y="5017615"/>
              <a:ext cx="1006324" cy="756000"/>
            </a:xfrm>
            <a:prstGeom prst="rect">
              <a:avLst/>
            </a:prstGeom>
            <a:ln>
              <a:noFill/>
            </a:ln>
            <a:effectLst/>
          </p:spPr>
        </p:pic>
        <p:pic>
          <p:nvPicPr>
            <p:cNvPr id="11" name="Picture 10" descr="Logo&#10;&#10;Description automatically generated">
              <a:extLst>
                <a:ext uri="{FF2B5EF4-FFF2-40B4-BE49-F238E27FC236}">
                  <a16:creationId xmlns:a16="http://schemas.microsoft.com/office/drawing/2014/main" id="{B6959409-9D5C-8E7C-DCED-269AB6B6B5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98182" y="5037767"/>
              <a:ext cx="756000" cy="756000"/>
            </a:xfrm>
            <a:prstGeom prst="rect">
              <a:avLst/>
            </a:prstGeom>
          </p:spPr>
        </p:pic>
        <p:pic>
          <p:nvPicPr>
            <p:cNvPr id="14" name="Picture 13" descr="A green and white circle with text&#10;&#10;Description automatically generated">
              <a:extLst>
                <a:ext uri="{FF2B5EF4-FFF2-40B4-BE49-F238E27FC236}">
                  <a16:creationId xmlns:a16="http://schemas.microsoft.com/office/drawing/2014/main" id="{D7F88354-983D-50F9-A8E0-EEBBFD2B7B4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85888" y="4967990"/>
              <a:ext cx="899085" cy="899085"/>
            </a:xfrm>
            <a:prstGeom prst="rect">
              <a:avLst/>
            </a:prstGeom>
          </p:spPr>
        </p:pic>
      </p:grpSp>
      <p:sp>
        <p:nvSpPr>
          <p:cNvPr id="67" name="Rectangle 66">
            <a:extLst>
              <a:ext uri="{FF2B5EF4-FFF2-40B4-BE49-F238E27FC236}">
                <a16:creationId xmlns:a16="http://schemas.microsoft.com/office/drawing/2014/main" id="{7171883A-B39C-3CC0-7BB7-E00620DF26CE}"/>
              </a:ext>
            </a:extLst>
          </p:cNvPr>
          <p:cNvSpPr/>
          <p:nvPr/>
        </p:nvSpPr>
        <p:spPr>
          <a:xfrm>
            <a:off x="302401" y="3589962"/>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grpSp>
        <p:nvGrpSpPr>
          <p:cNvPr id="28" name="Group 27">
            <a:extLst>
              <a:ext uri="{FF2B5EF4-FFF2-40B4-BE49-F238E27FC236}">
                <a16:creationId xmlns:a16="http://schemas.microsoft.com/office/drawing/2014/main" id="{E91D9FFF-5C4F-95A6-0194-C599271D9D16}"/>
              </a:ext>
            </a:extLst>
          </p:cNvPr>
          <p:cNvGrpSpPr/>
          <p:nvPr/>
        </p:nvGrpSpPr>
        <p:grpSpPr>
          <a:xfrm>
            <a:off x="1980000" y="3589617"/>
            <a:ext cx="9648184" cy="1417036"/>
            <a:chOff x="1980000" y="3526212"/>
            <a:chExt cx="9648184" cy="1417036"/>
          </a:xfrm>
        </p:grpSpPr>
        <p:sp>
          <p:nvSpPr>
            <p:cNvPr id="69" name="TextBox 56">
              <a:extLst>
                <a:ext uri="{FF2B5EF4-FFF2-40B4-BE49-F238E27FC236}">
                  <a16:creationId xmlns:a16="http://schemas.microsoft.com/office/drawing/2014/main" id="{8C2EBC94-E144-149B-0528-1F8625C84124}"/>
                </a:ext>
              </a:extLst>
            </p:cNvPr>
            <p:cNvSpPr txBox="1"/>
            <p:nvPr/>
          </p:nvSpPr>
          <p:spPr>
            <a:xfrm>
              <a:off x="1980000" y="3535958"/>
              <a:ext cx="3045767" cy="1407290"/>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Collagen Science Pioneer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First TGF-β booster on the market*</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Mimics the skin’s own mechanism              to produce and protect Collagen*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Rebalances inflammation by inhibiting cytokines (TNFα, IL-8)*</a:t>
              </a:r>
            </a:p>
          </p:txBody>
        </p:sp>
        <p:sp>
          <p:nvSpPr>
            <p:cNvPr id="20" name="TextBox 56">
              <a:extLst>
                <a:ext uri="{FF2B5EF4-FFF2-40B4-BE49-F238E27FC236}">
                  <a16:creationId xmlns:a16="http://schemas.microsoft.com/office/drawing/2014/main" id="{0AFA3016-26D0-DDA3-3C59-FBB5CDC4CC21}"/>
                </a:ext>
              </a:extLst>
            </p:cNvPr>
            <p:cNvSpPr txBox="1"/>
            <p:nvPr/>
          </p:nvSpPr>
          <p:spPr>
            <a:xfrm>
              <a:off x="5344315" y="3526212"/>
              <a:ext cx="6283869" cy="129209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Slow down the aging process from within**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Significantly supports skin’s Collagen reserves, with age-personalized action**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Protects from UV-induced Collagen degradation already at 1%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Sculpts face and neck for a firmer, more lifted appearance**</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Refines skin appearance with less visible pores**</a:t>
              </a:r>
            </a:p>
          </p:txBody>
        </p:sp>
      </p:grpSp>
      <p:pic>
        <p:nvPicPr>
          <p:cNvPr id="4" name="Graphic 3">
            <a:extLst>
              <a:ext uri="{FF2B5EF4-FFF2-40B4-BE49-F238E27FC236}">
                <a16:creationId xmlns:a16="http://schemas.microsoft.com/office/drawing/2014/main" id="{FD90484A-F633-6985-CF70-8E1CAB19E4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8759" y="5128332"/>
            <a:ext cx="1026880" cy="780429"/>
          </a:xfrm>
          <a:prstGeom prst="rect">
            <a:avLst/>
          </a:prstGeom>
        </p:spPr>
      </p:pic>
      <p:pic>
        <p:nvPicPr>
          <p:cNvPr id="27" name="Graphic 26">
            <a:extLst>
              <a:ext uri="{FF2B5EF4-FFF2-40B4-BE49-F238E27FC236}">
                <a16:creationId xmlns:a16="http://schemas.microsoft.com/office/drawing/2014/main" id="{1F406B17-3F60-F7CE-D7EC-700009C16E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64858" y="5134601"/>
            <a:ext cx="1042107" cy="792000"/>
          </a:xfrm>
          <a:prstGeom prst="rect">
            <a:avLst/>
          </a:prstGeom>
        </p:spPr>
      </p:pic>
      <p:grpSp>
        <p:nvGrpSpPr>
          <p:cNvPr id="3" name="Group 2">
            <a:extLst>
              <a:ext uri="{FF2B5EF4-FFF2-40B4-BE49-F238E27FC236}">
                <a16:creationId xmlns:a16="http://schemas.microsoft.com/office/drawing/2014/main" id="{4A9768A2-0842-19AD-1049-9594B612FA88}"/>
              </a:ext>
            </a:extLst>
          </p:cNvPr>
          <p:cNvGrpSpPr/>
          <p:nvPr/>
        </p:nvGrpSpPr>
        <p:grpSpPr>
          <a:xfrm>
            <a:off x="7784215" y="5202586"/>
            <a:ext cx="1147168" cy="648000"/>
            <a:chOff x="2411783" y="5369989"/>
            <a:chExt cx="1147168" cy="648000"/>
          </a:xfrm>
        </p:grpSpPr>
        <p:sp>
          <p:nvSpPr>
            <p:cNvPr id="9" name="TextBox 38">
              <a:extLst>
                <a:ext uri="{FF2B5EF4-FFF2-40B4-BE49-F238E27FC236}">
                  <a16:creationId xmlns:a16="http://schemas.microsoft.com/office/drawing/2014/main" id="{FC3E1F75-B1AE-32F7-3868-2BBFA86BF56A}"/>
                </a:ext>
              </a:extLst>
            </p:cNvPr>
            <p:cNvSpPr txBox="1"/>
            <p:nvPr/>
          </p:nvSpPr>
          <p:spPr>
            <a:xfrm>
              <a:off x="3002279" y="5565522"/>
              <a:ext cx="556672" cy="200055"/>
            </a:xfrm>
            <a:prstGeom prst="rect">
              <a:avLst/>
            </a:prstGeom>
            <a:noFill/>
          </p:spPr>
          <p:txBody>
            <a:bodyPr wrap="square" lIns="10800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Approved</a:t>
              </a:r>
            </a:p>
          </p:txBody>
        </p:sp>
        <p:pic>
          <p:nvPicPr>
            <p:cNvPr id="12" name="Picture 11">
              <a:extLst>
                <a:ext uri="{FF2B5EF4-FFF2-40B4-BE49-F238E27FC236}">
                  <a16:creationId xmlns:a16="http://schemas.microsoft.com/office/drawing/2014/main" id="{5DFEDAA3-A805-A0FA-CC0B-4C413B5E4711}"/>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2411783" y="5369989"/>
              <a:ext cx="648000" cy="648000"/>
            </a:xfrm>
            <a:prstGeom prst="rect">
              <a:avLst/>
            </a:prstGeom>
          </p:spPr>
        </p:pic>
      </p:grpSp>
    </p:spTree>
    <p:extLst>
      <p:ext uri="{BB962C8B-B14F-4D97-AF65-F5344CB8AC3E}">
        <p14:creationId xmlns:p14="http://schemas.microsoft.com/office/powerpoint/2010/main" val="109351898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BC3705B-0262-BC87-4D1B-CD0281394BCB}"/>
              </a:ext>
            </a:extLst>
          </p:cNvPr>
          <p:cNvSpPr/>
          <p:nvPr/>
        </p:nvSpPr>
        <p:spPr>
          <a:xfrm>
            <a:off x="0" y="0"/>
            <a:ext cx="6096000"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4" name="Picture 3" descr="Close-up of a molecule&#10;&#10;AI-generated content may be incorrect.">
            <a:extLst>
              <a:ext uri="{FF2B5EF4-FFF2-40B4-BE49-F238E27FC236}">
                <a16:creationId xmlns:a16="http://schemas.microsoft.com/office/drawing/2014/main" id="{598F6D5D-3E58-8CAA-852B-5B40DD6345E2}"/>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0" y="2436017"/>
            <a:ext cx="4830945" cy="3155894"/>
          </a:xfrm>
          <a:prstGeom prst="rect">
            <a:avLst/>
          </a:prstGeom>
        </p:spPr>
      </p:pic>
      <p:sp>
        <p:nvSpPr>
          <p:cNvPr id="12" name="Slide Number Placeholder 7">
            <a:extLst>
              <a:ext uri="{FF2B5EF4-FFF2-40B4-BE49-F238E27FC236}">
                <a16:creationId xmlns:a16="http://schemas.microsoft.com/office/drawing/2014/main" id="{F27927F9-4E30-1C27-0838-512FC12ADAE5}"/>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6" name="Text Placeholder 7">
            <a:extLst>
              <a:ext uri="{FF2B5EF4-FFF2-40B4-BE49-F238E27FC236}">
                <a16:creationId xmlns:a16="http://schemas.microsoft.com/office/drawing/2014/main" id="{2E76777F-811F-435D-987C-A354C6863D28}"/>
              </a:ext>
            </a:extLst>
          </p:cNvPr>
          <p:cNvSpPr>
            <a:spLocks noGrp="1"/>
          </p:cNvSpPr>
          <p:nvPr>
            <p:ph type="body" idx="11"/>
          </p:nvPr>
        </p:nvSpPr>
        <p:spPr>
          <a:xfrm>
            <a:off x="302400" y="648000"/>
            <a:ext cx="5140808" cy="288767"/>
          </a:xfrm>
        </p:spPr>
        <p:txBody>
          <a:bodyPr/>
          <a:lstStyle/>
          <a:p>
            <a:r>
              <a:rPr lang="en-US" sz="2400">
                <a:solidFill>
                  <a:srgbClr val="C3E6E1"/>
                </a:solidFill>
              </a:rPr>
              <a:t>Next generation peptide,</a:t>
            </a:r>
          </a:p>
          <a:p>
            <a:pPr>
              <a:lnSpc>
                <a:spcPct val="90000"/>
              </a:lnSpc>
            </a:pPr>
            <a:r>
              <a:rPr lang="en-US" sz="2400">
                <a:solidFill>
                  <a:srgbClr val="C3E6E1"/>
                </a:solidFill>
              </a:rPr>
              <a:t>for sustainable aging</a:t>
            </a:r>
          </a:p>
        </p:txBody>
      </p:sp>
      <p:sp>
        <p:nvSpPr>
          <p:cNvPr id="2" name="Title 1">
            <a:extLst>
              <a:ext uri="{FF2B5EF4-FFF2-40B4-BE49-F238E27FC236}">
                <a16:creationId xmlns:a16="http://schemas.microsoft.com/office/drawing/2014/main" id="{46F32050-9555-BD5F-57F0-87EBB57AA105}"/>
              </a:ext>
            </a:extLst>
          </p:cNvPr>
          <p:cNvSpPr>
            <a:spLocks noGrp="1"/>
          </p:cNvSpPr>
          <p:nvPr>
            <p:ph type="title"/>
          </p:nvPr>
        </p:nvSpPr>
        <p:spPr/>
        <p:txBody>
          <a:bodyPr/>
          <a:lstStyle/>
          <a:p>
            <a:r>
              <a:rPr lang="en-US">
                <a:solidFill>
                  <a:schemeClr val="bg1"/>
                </a:solidFill>
              </a:rPr>
              <a:t>SYN®-COLL CB</a:t>
            </a:r>
          </a:p>
        </p:txBody>
      </p:sp>
      <p:sp>
        <p:nvSpPr>
          <p:cNvPr id="52" name="Oval 51">
            <a:extLst>
              <a:ext uri="{FF2B5EF4-FFF2-40B4-BE49-F238E27FC236}">
                <a16:creationId xmlns:a16="http://schemas.microsoft.com/office/drawing/2014/main" id="{0C1915DF-6071-A7EB-667C-C2B67362951B}"/>
              </a:ext>
            </a:extLst>
          </p:cNvPr>
          <p:cNvSpPr/>
          <p:nvPr/>
        </p:nvSpPr>
        <p:spPr>
          <a:xfrm flipH="1">
            <a:off x="-106440" y="3798126"/>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Oval 52">
            <a:extLst>
              <a:ext uri="{FF2B5EF4-FFF2-40B4-BE49-F238E27FC236}">
                <a16:creationId xmlns:a16="http://schemas.microsoft.com/office/drawing/2014/main" id="{D45989D9-37FF-5B3C-12E3-F3BE4D02601D}"/>
              </a:ext>
            </a:extLst>
          </p:cNvPr>
          <p:cNvSpPr/>
          <p:nvPr/>
        </p:nvSpPr>
        <p:spPr>
          <a:xfrm flipH="1">
            <a:off x="4652068" y="4032932"/>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4" name="Oval 53">
            <a:extLst>
              <a:ext uri="{FF2B5EF4-FFF2-40B4-BE49-F238E27FC236}">
                <a16:creationId xmlns:a16="http://schemas.microsoft.com/office/drawing/2014/main" id="{49DBB7CE-D76E-FE2A-A95C-DDC446441838}"/>
              </a:ext>
            </a:extLst>
          </p:cNvPr>
          <p:cNvSpPr>
            <a:spLocks noChangeAspect="1"/>
          </p:cNvSpPr>
          <p:nvPr/>
        </p:nvSpPr>
        <p:spPr>
          <a:xfrm flipH="1">
            <a:off x="4111208" y="5261990"/>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Rounded Rectangle 23">
            <a:extLst>
              <a:ext uri="{FF2B5EF4-FFF2-40B4-BE49-F238E27FC236}">
                <a16:creationId xmlns:a16="http://schemas.microsoft.com/office/drawing/2014/main" id="{FF647F63-3E98-4738-4B7F-345C86D6E359}"/>
              </a:ext>
            </a:extLst>
          </p:cNvPr>
          <p:cNvSpPr/>
          <p:nvPr/>
        </p:nvSpPr>
        <p:spPr>
          <a:xfrm>
            <a:off x="6745529" y="2059762"/>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Carbon footprint of 5.2 kg CO</a:t>
            </a:r>
            <a:r>
              <a:rPr kumimoji="0" lang="en-US" sz="1400" b="0" i="0" u="none" strike="noStrike" kern="1200" cap="none" spc="0" normalizeH="0" baseline="-25000" noProof="0">
                <a:ln>
                  <a:noFill/>
                </a:ln>
                <a:solidFill>
                  <a:srgbClr val="084337"/>
                </a:solidFill>
                <a:effectLst/>
                <a:uLnTx/>
                <a:uFillTx/>
                <a:latin typeface="DM Sans" pitchFamily="2" charset="0"/>
                <a:ea typeface="+mn-ea"/>
                <a:cs typeface="+mn-cs"/>
              </a:rPr>
              <a:t>2</a:t>
            </a: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 eq./kg. High efficiency allowing a low carbon footprint in use</a:t>
            </a:r>
            <a:r>
              <a:rPr lang="en-US" sz="1400" baseline="30000">
                <a:solidFill>
                  <a:srgbClr val="084337"/>
                </a:solidFill>
                <a:latin typeface="DM Sans" pitchFamily="2" charset="0"/>
              </a:rPr>
              <a:t>2</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1" name="Rounded Rectangle 9">
            <a:extLst>
              <a:ext uri="{FF2B5EF4-FFF2-40B4-BE49-F238E27FC236}">
                <a16:creationId xmlns:a16="http://schemas.microsoft.com/office/drawing/2014/main" id="{E313C4B6-ACC1-A103-C56D-9528192438C4}"/>
              </a:ext>
            </a:extLst>
          </p:cNvPr>
          <p:cNvSpPr/>
          <p:nvPr/>
        </p:nvSpPr>
        <p:spPr>
          <a:xfrm>
            <a:off x="6745529" y="4854877"/>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Manufactured in Europe with 100% purchased renewable electricity</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2" name="Rounded Rectangle 9">
            <a:extLst>
              <a:ext uri="{FF2B5EF4-FFF2-40B4-BE49-F238E27FC236}">
                <a16:creationId xmlns:a16="http://schemas.microsoft.com/office/drawing/2014/main" id="{089F53CD-8696-7C02-7CEE-54128F17E618}"/>
              </a:ext>
            </a:extLst>
          </p:cNvPr>
          <p:cNvSpPr/>
          <p:nvPr/>
        </p:nvSpPr>
        <p:spPr>
          <a:xfrm>
            <a:off x="6745529" y="1173944"/>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Production without any CMR solvents or reagents, prioritizing the safety of workers. TFA-free</a:t>
            </a:r>
            <a:r>
              <a:rPr lang="en-US" sz="1400" baseline="30000">
                <a:solidFill>
                  <a:srgbClr val="084337"/>
                </a:solidFill>
                <a:latin typeface="DM Sans" pitchFamily="2" charset="0"/>
              </a:rPr>
              <a:t>1</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3" name="Rounded Rectangle 6">
            <a:extLst>
              <a:ext uri="{FF2B5EF4-FFF2-40B4-BE49-F238E27FC236}">
                <a16:creationId xmlns:a16="http://schemas.microsoft.com/office/drawing/2014/main" id="{EC9672D0-56FC-D246-37A0-EE44C005DA44}"/>
              </a:ext>
            </a:extLst>
          </p:cNvPr>
          <p:cNvSpPr/>
          <p:nvPr/>
        </p:nvSpPr>
        <p:spPr>
          <a:xfrm>
            <a:off x="6745529" y="2898398"/>
            <a:ext cx="5144072" cy="909121"/>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cs typeface="Arial"/>
              </a:rPr>
              <a:t>Natural-origin peptide. SYN®-COLL CB suitable for Clean-Beauty with more than 99.9% naturality according to ISO 16128</a:t>
            </a:r>
            <a:r>
              <a:rPr lang="en-US" sz="1400">
                <a:solidFill>
                  <a:srgbClr val="084337"/>
                </a:solidFill>
                <a:latin typeface="DM Sans"/>
                <a:cs typeface="Arial"/>
              </a:rPr>
              <a:t>, 73% natural origin for the pure peptide</a:t>
            </a:r>
            <a:endParaRPr kumimoji="0" lang="en-US" sz="1400" b="0" i="0" u="none" strike="noStrike" kern="1200" cap="none" spc="0" normalizeH="0" baseline="0" noProof="0">
              <a:ln>
                <a:noFill/>
              </a:ln>
              <a:solidFill>
                <a:srgbClr val="084337"/>
              </a:solidFill>
              <a:effectLst/>
              <a:uLnTx/>
              <a:uFillTx/>
              <a:latin typeface="DM Sans"/>
              <a:cs typeface="Arial"/>
            </a:endParaRPr>
          </a:p>
        </p:txBody>
      </p:sp>
      <p:sp>
        <p:nvSpPr>
          <p:cNvPr id="44" name="Rounded Rectangle 8">
            <a:extLst>
              <a:ext uri="{FF2B5EF4-FFF2-40B4-BE49-F238E27FC236}">
                <a16:creationId xmlns:a16="http://schemas.microsoft.com/office/drawing/2014/main" id="{A490F94B-5214-E5F7-CA7F-9D3D4D4D5D40}"/>
              </a:ext>
            </a:extLst>
          </p:cNvPr>
          <p:cNvSpPr/>
          <p:nvPr/>
        </p:nvSpPr>
        <p:spPr>
          <a:xfrm>
            <a:off x="6745529" y="3923172"/>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ea typeface="+mn-ea"/>
                <a:cs typeface="Arial"/>
              </a:rPr>
              <a:t>Green chemistry science with an optimized synthesis reducing the number of steps</a:t>
            </a:r>
          </a:p>
        </p:txBody>
      </p:sp>
      <p:sp>
        <p:nvSpPr>
          <p:cNvPr id="25" name="Oval 24">
            <a:extLst>
              <a:ext uri="{FF2B5EF4-FFF2-40B4-BE49-F238E27FC236}">
                <a16:creationId xmlns:a16="http://schemas.microsoft.com/office/drawing/2014/main" id="{0E6E67A9-19F1-F947-0C0D-FEA2F8D9BE28}"/>
              </a:ext>
            </a:extLst>
          </p:cNvPr>
          <p:cNvSpPr/>
          <p:nvPr/>
        </p:nvSpPr>
        <p:spPr>
          <a:xfrm>
            <a:off x="6279575" y="2052480"/>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Oval 27">
            <a:extLst>
              <a:ext uri="{FF2B5EF4-FFF2-40B4-BE49-F238E27FC236}">
                <a16:creationId xmlns:a16="http://schemas.microsoft.com/office/drawing/2014/main" id="{4B811840-715A-0E89-9383-FBE4B4BE8964}"/>
              </a:ext>
            </a:extLst>
          </p:cNvPr>
          <p:cNvSpPr/>
          <p:nvPr/>
        </p:nvSpPr>
        <p:spPr>
          <a:xfrm>
            <a:off x="6279575" y="483594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6" name="Oval 25">
            <a:extLst>
              <a:ext uri="{FF2B5EF4-FFF2-40B4-BE49-F238E27FC236}">
                <a16:creationId xmlns:a16="http://schemas.microsoft.com/office/drawing/2014/main" id="{5EF26298-7F7A-A73B-3B61-447796AF9DE5}"/>
              </a:ext>
            </a:extLst>
          </p:cNvPr>
          <p:cNvSpPr/>
          <p:nvPr/>
        </p:nvSpPr>
        <p:spPr>
          <a:xfrm>
            <a:off x="6279575" y="298030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Oval 28">
            <a:extLst>
              <a:ext uri="{FF2B5EF4-FFF2-40B4-BE49-F238E27FC236}">
                <a16:creationId xmlns:a16="http://schemas.microsoft.com/office/drawing/2014/main" id="{BA1BAF25-76DD-8F26-B85E-64AD35BD984E}"/>
              </a:ext>
            </a:extLst>
          </p:cNvPr>
          <p:cNvSpPr/>
          <p:nvPr/>
        </p:nvSpPr>
        <p:spPr>
          <a:xfrm>
            <a:off x="6279575" y="1151122"/>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Oval 26">
            <a:extLst>
              <a:ext uri="{FF2B5EF4-FFF2-40B4-BE49-F238E27FC236}">
                <a16:creationId xmlns:a16="http://schemas.microsoft.com/office/drawing/2014/main" id="{5A0D8B9D-E359-3814-7D10-BC661A6BA730}"/>
              </a:ext>
            </a:extLst>
          </p:cNvPr>
          <p:cNvSpPr/>
          <p:nvPr/>
        </p:nvSpPr>
        <p:spPr>
          <a:xfrm>
            <a:off x="6279575" y="390812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Graphic 17" descr="Upload with solid fill">
            <a:extLst>
              <a:ext uri="{FF2B5EF4-FFF2-40B4-BE49-F238E27FC236}">
                <a16:creationId xmlns:a16="http://schemas.microsoft.com/office/drawing/2014/main" id="{A0F5094B-C02A-5C65-C3E8-8B7C3B210C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86016" y="2149710"/>
            <a:ext cx="543088" cy="543088"/>
          </a:xfrm>
          <a:prstGeom prst="rect">
            <a:avLst/>
          </a:prstGeom>
        </p:spPr>
      </p:pic>
      <p:pic>
        <p:nvPicPr>
          <p:cNvPr id="17" name="Graphic 16" descr="Renewable Energy with solid fill">
            <a:extLst>
              <a:ext uri="{FF2B5EF4-FFF2-40B4-BE49-F238E27FC236}">
                <a16:creationId xmlns:a16="http://schemas.microsoft.com/office/drawing/2014/main" id="{C23331A9-C467-F4A6-A47A-5D25260A458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6016" y="4926505"/>
            <a:ext cx="543088" cy="543088"/>
          </a:xfrm>
          <a:prstGeom prst="rect">
            <a:avLst/>
          </a:prstGeom>
        </p:spPr>
      </p:pic>
      <p:pic>
        <p:nvPicPr>
          <p:cNvPr id="20" name="Graphic 19" descr="Leaf with solid fill">
            <a:extLst>
              <a:ext uri="{FF2B5EF4-FFF2-40B4-BE49-F238E27FC236}">
                <a16:creationId xmlns:a16="http://schemas.microsoft.com/office/drawing/2014/main" id="{A3383672-DEC3-3C38-BB6B-A10B8D24C68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390730" y="3090119"/>
            <a:ext cx="533661" cy="533661"/>
          </a:xfrm>
          <a:prstGeom prst="rect">
            <a:avLst/>
          </a:prstGeom>
        </p:spPr>
      </p:pic>
      <p:pic>
        <p:nvPicPr>
          <p:cNvPr id="37" name="Graphic 36" descr="Construction worker male with solid fill">
            <a:extLst>
              <a:ext uri="{FF2B5EF4-FFF2-40B4-BE49-F238E27FC236}">
                <a16:creationId xmlns:a16="http://schemas.microsoft.com/office/drawing/2014/main" id="{A5028755-8A1A-8939-38DF-977BB2F2A3D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354130" y="1226952"/>
            <a:ext cx="606860" cy="606860"/>
          </a:xfrm>
          <a:prstGeom prst="rect">
            <a:avLst/>
          </a:prstGeom>
        </p:spPr>
      </p:pic>
      <p:pic>
        <p:nvPicPr>
          <p:cNvPr id="39" name="Graphic 38" descr="Beaker with solid fill">
            <a:extLst>
              <a:ext uri="{FF2B5EF4-FFF2-40B4-BE49-F238E27FC236}">
                <a16:creationId xmlns:a16="http://schemas.microsoft.com/office/drawing/2014/main" id="{77B93926-1B5C-C8F0-D84F-6FC2B28C337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375542" y="4004087"/>
            <a:ext cx="564037" cy="564037"/>
          </a:xfrm>
          <a:prstGeom prst="rect">
            <a:avLst/>
          </a:prstGeom>
        </p:spPr>
      </p:pic>
      <p:sp>
        <p:nvSpPr>
          <p:cNvPr id="3" name="Text Placeholder 5">
            <a:extLst>
              <a:ext uri="{FF2B5EF4-FFF2-40B4-BE49-F238E27FC236}">
                <a16:creationId xmlns:a16="http://schemas.microsoft.com/office/drawing/2014/main" id="{D62965FB-B219-FA5A-03CC-B551B395781D}"/>
              </a:ext>
            </a:extLst>
          </p:cNvPr>
          <p:cNvSpPr txBox="1">
            <a:spLocks/>
          </p:cNvSpPr>
          <p:nvPr/>
        </p:nvSpPr>
        <p:spPr>
          <a:xfrm>
            <a:off x="6489838" y="5737020"/>
            <a:ext cx="5595325" cy="345846"/>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a:solidFill>
                  <a:prstClr val="black"/>
                </a:solidFill>
              </a:rPr>
              <a:t>1 </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a:solidFill>
                  <a:prstClr val="black"/>
                </a:solidFill>
              </a:rPr>
              <a:t>2 considering a 1-3% concentration of SYN®-COLL CB  in final formulation, 50-150g CO</a:t>
            </a:r>
            <a:r>
              <a:rPr lang="en-US" kern="1200" baseline="-25000">
                <a:solidFill>
                  <a:prstClr val="black"/>
                </a:solidFill>
              </a:rPr>
              <a:t>2 </a:t>
            </a:r>
            <a:r>
              <a:rPr lang="en-US" kern="1200">
                <a:solidFill>
                  <a:prstClr val="black"/>
                </a:solidFill>
              </a:rPr>
              <a:t>per kg of final formulation.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prstClr val="black"/>
                </a:solidFill>
                <a:effectLst/>
                <a:uLnTx/>
                <a:uFillTx/>
                <a:latin typeface="DM Sans" pitchFamily="2" charset="0"/>
                <a:ea typeface="+mn-ea"/>
                <a:cs typeface="+mn-cs"/>
              </a:rPr>
              <a:t> </a:t>
            </a:r>
          </a:p>
        </p:txBody>
      </p:sp>
    </p:spTree>
    <p:extLst>
      <p:ext uri="{BB962C8B-B14F-4D97-AF65-F5344CB8AC3E}">
        <p14:creationId xmlns:p14="http://schemas.microsoft.com/office/powerpoint/2010/main" val="4199166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243C619-9B41-9557-E45B-53976C4824E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6" name="CaixaDeTexto 5">
            <a:extLst>
              <a:ext uri="{FF2B5EF4-FFF2-40B4-BE49-F238E27FC236}">
                <a16:creationId xmlns:a16="http://schemas.microsoft.com/office/drawing/2014/main" id="{A06D4052-9683-7C94-80DC-5207565D7C9E}"/>
              </a:ext>
            </a:extLst>
          </p:cNvPr>
          <p:cNvSpPr txBox="1"/>
          <p:nvPr/>
        </p:nvSpPr>
        <p:spPr>
          <a:xfrm>
            <a:off x="135823"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Age</a:t>
            </a:r>
          </a:p>
        </p:txBody>
      </p:sp>
      <p:sp>
        <p:nvSpPr>
          <p:cNvPr id="8" name="CaixaDeTexto 7">
            <a:extLst>
              <a:ext uri="{FF2B5EF4-FFF2-40B4-BE49-F238E27FC236}">
                <a16:creationId xmlns:a16="http://schemas.microsoft.com/office/drawing/2014/main" id="{9D404396-08A5-761B-A8CC-15AE2440949F}"/>
              </a:ext>
            </a:extLst>
          </p:cNvPr>
          <p:cNvSpPr txBox="1"/>
          <p:nvPr/>
        </p:nvSpPr>
        <p:spPr>
          <a:xfrm>
            <a:off x="3396852"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30+</a:t>
            </a:r>
          </a:p>
        </p:txBody>
      </p:sp>
      <p:sp>
        <p:nvSpPr>
          <p:cNvPr id="9" name="CaixaDeTexto 8">
            <a:extLst>
              <a:ext uri="{FF2B5EF4-FFF2-40B4-BE49-F238E27FC236}">
                <a16:creationId xmlns:a16="http://schemas.microsoft.com/office/drawing/2014/main" id="{1E7A65CC-21FA-CC79-4421-3246D8D9BAF0}"/>
              </a:ext>
            </a:extLst>
          </p:cNvPr>
          <p:cNvSpPr txBox="1"/>
          <p:nvPr/>
        </p:nvSpPr>
        <p:spPr>
          <a:xfrm>
            <a:off x="7446338"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40+</a:t>
            </a:r>
          </a:p>
        </p:txBody>
      </p:sp>
      <p:sp>
        <p:nvSpPr>
          <p:cNvPr id="10" name="CaixaDeTexto 9">
            <a:extLst>
              <a:ext uri="{FF2B5EF4-FFF2-40B4-BE49-F238E27FC236}">
                <a16:creationId xmlns:a16="http://schemas.microsoft.com/office/drawing/2014/main" id="{9E42341A-8FAC-AAB3-B739-01A741C60ED1}"/>
              </a:ext>
            </a:extLst>
          </p:cNvPr>
          <p:cNvSpPr txBox="1"/>
          <p:nvPr/>
        </p:nvSpPr>
        <p:spPr>
          <a:xfrm>
            <a:off x="11507700"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60+</a:t>
            </a:r>
          </a:p>
        </p:txBody>
      </p:sp>
      <p:pic>
        <p:nvPicPr>
          <p:cNvPr id="12" name="Gráfico 11">
            <a:extLst>
              <a:ext uri="{FF2B5EF4-FFF2-40B4-BE49-F238E27FC236}">
                <a16:creationId xmlns:a16="http://schemas.microsoft.com/office/drawing/2014/main" id="{89CA19F8-B68B-483F-8A61-EEE4B4B43B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0101" y="5946885"/>
            <a:ext cx="717013" cy="247540"/>
          </a:xfrm>
          <a:prstGeom prst="rect">
            <a:avLst/>
          </a:prstGeom>
        </p:spPr>
      </p:pic>
      <p:pic>
        <p:nvPicPr>
          <p:cNvPr id="14" name="Gráfico 13">
            <a:extLst>
              <a:ext uri="{FF2B5EF4-FFF2-40B4-BE49-F238E27FC236}">
                <a16:creationId xmlns:a16="http://schemas.microsoft.com/office/drawing/2014/main" id="{FE877AAC-A40B-D3AC-550B-3E37823EDC8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62903" y="3776980"/>
            <a:ext cx="1931411" cy="1931411"/>
          </a:xfrm>
          <a:prstGeom prst="rect">
            <a:avLst/>
          </a:prstGeom>
        </p:spPr>
      </p:pic>
      <p:pic>
        <p:nvPicPr>
          <p:cNvPr id="16" name="Gráfico 15">
            <a:extLst>
              <a:ext uri="{FF2B5EF4-FFF2-40B4-BE49-F238E27FC236}">
                <a16:creationId xmlns:a16="http://schemas.microsoft.com/office/drawing/2014/main" id="{CA6E2367-65F4-D601-B170-C52E4A5B2C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48679" y="5946885"/>
            <a:ext cx="717013" cy="247540"/>
          </a:xfrm>
          <a:prstGeom prst="rect">
            <a:avLst/>
          </a:prstGeom>
        </p:spPr>
      </p:pic>
      <p:pic>
        <p:nvPicPr>
          <p:cNvPr id="18" name="Gráfico 17">
            <a:extLst>
              <a:ext uri="{FF2B5EF4-FFF2-40B4-BE49-F238E27FC236}">
                <a16:creationId xmlns:a16="http://schemas.microsoft.com/office/drawing/2014/main" id="{1D451793-2B58-8223-05D4-641FB2F0DC2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41481" y="3767041"/>
            <a:ext cx="1931411" cy="1931411"/>
          </a:xfrm>
          <a:prstGeom prst="rect">
            <a:avLst/>
          </a:prstGeom>
        </p:spPr>
      </p:pic>
      <p:pic>
        <p:nvPicPr>
          <p:cNvPr id="20" name="Gráfico 19">
            <a:extLst>
              <a:ext uri="{FF2B5EF4-FFF2-40B4-BE49-F238E27FC236}">
                <a16:creationId xmlns:a16="http://schemas.microsoft.com/office/drawing/2014/main" id="{B9116DC4-C1E3-B35A-5EED-B09DC9A548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291523" y="5946885"/>
            <a:ext cx="717013" cy="247540"/>
          </a:xfrm>
          <a:prstGeom prst="rect">
            <a:avLst/>
          </a:prstGeom>
        </p:spPr>
      </p:pic>
      <p:pic>
        <p:nvPicPr>
          <p:cNvPr id="22" name="Gráfico 21">
            <a:extLst>
              <a:ext uri="{FF2B5EF4-FFF2-40B4-BE49-F238E27FC236}">
                <a16:creationId xmlns:a16="http://schemas.microsoft.com/office/drawing/2014/main" id="{0062BDE6-C3AE-4E8B-C917-A296302E8CC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684325" y="3767041"/>
            <a:ext cx="1931411" cy="1931411"/>
          </a:xfrm>
          <a:prstGeom prst="rect">
            <a:avLst/>
          </a:prstGeom>
        </p:spPr>
      </p:pic>
      <p:sp>
        <p:nvSpPr>
          <p:cNvPr id="23" name="CaixaDeTexto 22">
            <a:extLst>
              <a:ext uri="{FF2B5EF4-FFF2-40B4-BE49-F238E27FC236}">
                <a16:creationId xmlns:a16="http://schemas.microsoft.com/office/drawing/2014/main" id="{6D2B08A1-B376-8265-787A-601BD4F475A1}"/>
              </a:ext>
            </a:extLst>
          </p:cNvPr>
          <p:cNvSpPr txBox="1"/>
          <p:nvPr/>
        </p:nvSpPr>
        <p:spPr>
          <a:xfrm>
            <a:off x="4244686"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personalized</a:t>
            </a:r>
          </a:p>
        </p:txBody>
      </p:sp>
      <p:sp>
        <p:nvSpPr>
          <p:cNvPr id="24" name="CaixaDeTexto 23">
            <a:extLst>
              <a:ext uri="{FF2B5EF4-FFF2-40B4-BE49-F238E27FC236}">
                <a16:creationId xmlns:a16="http://schemas.microsoft.com/office/drawing/2014/main" id="{2BE669E0-3F40-AC9E-B790-942C43FC978C}"/>
              </a:ext>
            </a:extLst>
          </p:cNvPr>
          <p:cNvSpPr txBox="1"/>
          <p:nvPr/>
        </p:nvSpPr>
        <p:spPr>
          <a:xfrm>
            <a:off x="8353549"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action</a:t>
            </a:r>
          </a:p>
        </p:txBody>
      </p:sp>
      <p:pic>
        <p:nvPicPr>
          <p:cNvPr id="26" name="Imagem 25" descr="Uma imagem contendo xícara, mesa, loção, computer&#10;&#10;Descrição gerada automaticamente">
            <a:extLst>
              <a:ext uri="{FF2B5EF4-FFF2-40B4-BE49-F238E27FC236}">
                <a16:creationId xmlns:a16="http://schemas.microsoft.com/office/drawing/2014/main" id="{EB49D32F-EDAF-FEAA-D295-F1C5CEF1287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211261" y="4667330"/>
            <a:ext cx="2902234" cy="2324100"/>
          </a:xfrm>
          <a:prstGeom prst="rect">
            <a:avLst/>
          </a:prstGeom>
        </p:spPr>
      </p:pic>
      <p:pic>
        <p:nvPicPr>
          <p:cNvPr id="28" name="Imagem 27" descr="Imagem em preto e produtos de higiene pessoal&#10;&#10;Descrição gerada automaticamente com confiança média">
            <a:extLst>
              <a:ext uri="{FF2B5EF4-FFF2-40B4-BE49-F238E27FC236}">
                <a16:creationId xmlns:a16="http://schemas.microsoft.com/office/drawing/2014/main" id="{6268AC48-1722-0C21-0B17-085FD33C615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18401" y="3736075"/>
            <a:ext cx="2342835" cy="3121925"/>
          </a:xfrm>
          <a:prstGeom prst="rect">
            <a:avLst/>
          </a:prstGeom>
        </p:spPr>
      </p:pic>
      <p:pic>
        <p:nvPicPr>
          <p:cNvPr id="30" name="Imagem 29" descr="Garrafa de plástico&#10;&#10;Descrição gerada automaticamente com confiança média">
            <a:extLst>
              <a:ext uri="{FF2B5EF4-FFF2-40B4-BE49-F238E27FC236}">
                <a16:creationId xmlns:a16="http://schemas.microsoft.com/office/drawing/2014/main" id="{CE510E99-1740-5B60-E347-4B5D653C247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658381" y="4117928"/>
            <a:ext cx="2445508" cy="2676762"/>
          </a:xfrm>
          <a:prstGeom prst="rect">
            <a:avLst/>
          </a:prstGeom>
        </p:spPr>
      </p:pic>
    </p:spTree>
    <p:extLst>
      <p:ext uri="{BB962C8B-B14F-4D97-AF65-F5344CB8AC3E}">
        <p14:creationId xmlns:p14="http://schemas.microsoft.com/office/powerpoint/2010/main" val="3735453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323071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03993180"/>
      </p:ext>
    </p:extLst>
  </p:cSld>
  <p:clrMapOvr>
    <a:masterClrMapping/>
  </p:clrMapOvr>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7952B3-5C03-494C-A1D3-065C13D8F668}">
  <ds:schemaRefs>
    <ds:schemaRef ds:uri="Microsoft.SharePoint.Taxonomy.ContentTypeSync"/>
  </ds:schemaRefs>
</ds:datastoreItem>
</file>

<file path=customXml/itemProps2.xml><?xml version="1.0" encoding="utf-8"?>
<ds:datastoreItem xmlns:ds="http://schemas.openxmlformats.org/officeDocument/2006/customXml" ds:itemID="{30D21594-BB26-48BC-B784-86E6B3ED1A24}">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90a2e66-408a-4fa2-a9cf-bd33f75e05e3"/>
    <ds:schemaRef ds:uri="http://purl.org/dc/terms/"/>
    <ds:schemaRef ds:uri="bcfbf75d-7e6c-463e-9135-7f47c6067b30"/>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72CBAE3C-5684-4589-B955-0C153AE0CD25}">
  <ds:schemaRefs>
    <ds:schemaRef ds:uri="http://schemas.microsoft.com/sharepoint/v3/contenttype/forms"/>
  </ds:schemaRefs>
</ds:datastoreItem>
</file>

<file path=customXml/itemProps4.xml><?xml version="1.0" encoding="utf-8"?>
<ds:datastoreItem xmlns:ds="http://schemas.openxmlformats.org/officeDocument/2006/customXml" ds:itemID="{769D6D8E-F140-494D-9C44-6816D258C005}">
  <ds:schemaRefs>
    <ds:schemaRef ds:uri="5a2251cd-bd5e-462d-8f0e-b8d48ef43808"/>
    <ds:schemaRef ds:uri="b90a2e66-408a-4fa2-a9cf-bd33f75e05e3"/>
    <ds:schemaRef ds:uri="bcfbf75d-7e6c-463e-9135-7f47c6067b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1151</Words>
  <Application>Microsoft Office PowerPoint</Application>
  <PresentationFormat>Widescreen</PresentationFormat>
  <Paragraphs>122</Paragraphs>
  <Slides>9</Slides>
  <Notes>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Arial</vt:lpstr>
      <vt:lpstr>Calibri</vt:lpstr>
      <vt:lpstr>DM Sans</vt:lpstr>
      <vt:lpstr>DM Sans 14pt Medium</vt:lpstr>
      <vt:lpstr>DM Sans Bold</vt:lpstr>
      <vt:lpstr>Fira Sans</vt:lpstr>
      <vt:lpstr>Wingdings</vt:lpstr>
      <vt:lpstr>SYN-COLL_master_template</vt:lpstr>
      <vt:lpstr>5_dsm-firmenich</vt:lpstr>
      <vt:lpstr>PowerPoint Presentation</vt:lpstr>
      <vt:lpstr>Collagen: the foundation of healthy-looking skin</vt:lpstr>
      <vt:lpstr>SYN®-COLL CB  - Activate your Collagen for lifelong slow aging</vt:lpstr>
      <vt:lpstr>Before/after Collagen mapping visualization</vt:lpstr>
      <vt:lpstr>SYN®-COLL CB</vt:lpstr>
      <vt:lpstr>SYN®-COLL CB</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syn-coll cb_teaser_2026-08</dc:title>
  <dc:creator>Volker.Rosenberger@dsm-firmenich.com</dc:creator>
  <cp:lastModifiedBy>Marie-Sophie Meisinger</cp:lastModifiedBy>
  <cp:revision>1</cp:revision>
  <dcterms:created xsi:type="dcterms:W3CDTF">2020-09-04T08:41:50Z</dcterms:created>
  <dcterms:modified xsi:type="dcterms:W3CDTF">2026-08-27T15:42:36Z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2024-06-07T11:07:53Z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4907ce3a-ca6b-4cf2-9f31-6e17d848a23a</vt:lpwstr>
  </property>
  <property fmtid="{D5CDD505-2E9C-101B-9397-08002B2CF9AE}" pid="9" name="MSIP_Label_2ff753fd-faf2-4608-9b59-553f003adcdf_ContentBits">
    <vt:lpwstr>0</vt:lpwstr>
  </property>
  <property fmtid="{D5CDD505-2E9C-101B-9397-08002B2CF9AE}" pid="10" name="MediaServiceImageTags">
    <vt:lpwstr/>
  </property>
</Properties>
</file>