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3.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86" r:id="rId6"/>
    <p:sldMasterId id="2147484250" r:id="rId7"/>
    <p:sldMasterId id="2147484276" r:id="rId8"/>
  </p:sldMasterIdLst>
  <p:notesMasterIdLst>
    <p:notesMasterId r:id="rId21"/>
  </p:notesMasterIdLst>
  <p:sldIdLst>
    <p:sldId id="2147482653" r:id="rId9"/>
    <p:sldId id="2147482628" r:id="rId10"/>
    <p:sldId id="2147483138" r:id="rId11"/>
    <p:sldId id="2147482651" r:id="rId12"/>
    <p:sldId id="2147482652" r:id="rId13"/>
    <p:sldId id="2147482634" r:id="rId14"/>
    <p:sldId id="2147482636" r:id="rId15"/>
    <p:sldId id="2147482638" r:id="rId16"/>
    <p:sldId id="2147482639" r:id="rId17"/>
    <p:sldId id="2147482640" r:id="rId18"/>
    <p:sldId id="2147472863" r:id="rId19"/>
    <p:sldId id="280" r:id="rId20"/>
  </p:sldIdLst>
  <p:sldSz cx="12192000" cy="6858000"/>
  <p:notesSz cx="6858000" cy="9144000"/>
  <p:embeddedFontLst>
    <p:embeddedFont>
      <p:font typeface="DM Sans" pitchFamily="2" charset="0"/>
      <p:regular r:id="rId22"/>
      <p:bold r:id="rId23"/>
      <p:italic r:id="rId24"/>
      <p:boldItalic r:id="rId25"/>
    </p:embeddedFont>
    <p:embeddedFont>
      <p:font typeface="DM Sans Bold" pitchFamily="2" charset="0"/>
      <p:bold r:id="rId26"/>
      <p:italic r:id="rId27"/>
      <p:boldItalic r:id="rId28"/>
    </p:embeddedFont>
    <p:embeddedFont>
      <p:font typeface="DM Sans Medium" pitchFamily="2" charset="0"/>
      <p:regular r:id="rId29"/>
      <p:italic r:id="rId30"/>
    </p:embeddedFont>
    <p:embeddedFont>
      <p:font typeface="Fira Sans" panose="020B0503050000020004" pitchFamily="34" charset="0"/>
      <p:regular r:id="rId31"/>
      <p:bold r:id="rId32"/>
      <p:italic r:id="rId33"/>
      <p:boldItalic r:id="rId34"/>
    </p:embeddedFont>
    <p:embeddedFont>
      <p:font typeface="Fira Sans Medium" panose="020B0603050000020004" pitchFamily="34" charset="0"/>
      <p:regular r:id="rId35"/>
      <p:italic r:id="rId36"/>
    </p:embeddedFont>
    <p:embeddedFont>
      <p:font typeface="Franklin Gothic Heavy" panose="020B0903020102020204" pitchFamily="34" charset="0"/>
      <p:regular r:id="rId37"/>
      <p:bold r:id="rId38"/>
      <p:italic r:id="rId39"/>
      <p:boldItalic r:id="rId40"/>
    </p:embeddedFont>
    <p:embeddedFont>
      <p:font typeface="Lora" pitchFamily="2" charset="0"/>
      <p:regular r:id="rId41"/>
      <p:bold r:id="rId42"/>
      <p:italic r:id="rId43"/>
      <p:boldItalic r:id="rId44"/>
    </p:embeddedFont>
    <p:embeddedFont>
      <p:font typeface="Otypical Text Regular" panose="020B0604020202020204" charset="0"/>
      <p:regular r:id="rId45"/>
    </p:embeddedFont>
    <p:embeddedFont>
      <p:font typeface="Trebuchet MS" panose="020B060302020202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8B6028F-8E5D-4F15-BA2B-207DD03ED481}">
          <p14:sldIdLst>
            <p14:sldId id="2147482653"/>
            <p14:sldId id="2147482628"/>
            <p14:sldId id="2147483138"/>
            <p14:sldId id="2147482651"/>
            <p14:sldId id="2147482652"/>
            <p14:sldId id="2147482634"/>
            <p14:sldId id="2147482636"/>
            <p14:sldId id="2147482638"/>
            <p14:sldId id="2147482639"/>
            <p14:sldId id="2147482640"/>
            <p14:sldId id="2147472863"/>
            <p14:sldId id="280"/>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3EF373-4FC5-436F-6A87-494C3255465E}" name="Volker Rosenberger" initials="VR" userId="S::volker.rosenberger@dsm.com::d473ebcf-8881-4a9c-9e6d-8206b85954aa" providerId="AD"/>
  <p188:author id="{17FF70B6-10A3-2875-63ED-AAE370D1DFE8}" name="Karolina Strojny" initials="KS" userId="S::karolina.strojny@vim-group.com::76e827dd-946f-488b-88e6-4c70dcf5e094" providerId="AD"/>
  <p188:author id="{087E4CE5-1EDB-52D5-1124-2BD4D57D9BBC}" name="Wouter Termaat" initials="WT" userId="S::wouter.termaat@vim-group.com::066166df-c7a7-4459-b9a9-f3a7408fe8c4"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E7F5"/>
    <a:srgbClr val="F2F4E7"/>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14010C-1B2B-4E73-A7C5-F1D163F66F56}" v="2" dt="2025-04-15T14:28:41.193"/>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823" autoAdjust="0"/>
  </p:normalViewPr>
  <p:slideViewPr>
    <p:cSldViewPr snapToGrid="0">
      <p:cViewPr varScale="1">
        <p:scale>
          <a:sx n="131" d="100"/>
          <a:sy n="131" d="100"/>
        </p:scale>
        <p:origin x="3564" y="126"/>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font" Target="fonts/font26.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font" Target="fonts/font25.fntdata"/><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font" Target="fonts/font8.fntdata"/><Relationship Id="rId41" Type="http://schemas.openxmlformats.org/officeDocument/2006/relationships/font" Target="fonts/font20.fntdata"/><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font" Target="fonts/font24.fntdata"/><Relationship Id="rId53"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49" Type="http://schemas.openxmlformats.org/officeDocument/2006/relationships/font" Target="fonts/font28.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10.fntdata"/><Relationship Id="rId44" Type="http://schemas.openxmlformats.org/officeDocument/2006/relationships/font" Target="fonts/font23.fntdata"/><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font" Target="fonts/font27.fntdata"/><Relationship Id="rId56" Type="http://schemas.microsoft.com/office/2018/10/relationships/authors" Target="authors.xml"/><Relationship Id="rId8" Type="http://schemas.openxmlformats.org/officeDocument/2006/relationships/slideMaster" Target="slideMasters/slideMaster4.xml"/><Relationship Id="rId51"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ita Jakaj" userId="05d8e7e6-4bde-4180-a449-7f59447b0060" providerId="ADAL" clId="{1FAE2910-3D12-4F70-9C81-44A3D91D5669}"/>
    <pc:docChg chg="undo custSel addSld delSld modSld modMainMaster modSection">
      <pc:chgData name="Merita Jakaj" userId="05d8e7e6-4bde-4180-a449-7f59447b0060" providerId="ADAL" clId="{1FAE2910-3D12-4F70-9C81-44A3D91D5669}" dt="2025-03-31T07:41:07.177" v="32"/>
      <pc:docMkLst>
        <pc:docMk/>
      </pc:docMkLst>
      <pc:sldChg chg="delSp mod">
        <pc:chgData name="Merita Jakaj" userId="05d8e7e6-4bde-4180-a449-7f59447b0060" providerId="ADAL" clId="{1FAE2910-3D12-4F70-9C81-44A3D91D5669}" dt="2025-03-24T09:58:32.250" v="29" actId="478"/>
        <pc:sldMkLst>
          <pc:docMk/>
          <pc:sldMk cId="1973611726" sldId="280"/>
        </pc:sldMkLst>
      </pc:sldChg>
      <pc:sldChg chg="addSp delSp modSp add mod modTransition modClrScheme chgLayout">
        <pc:chgData name="Merita Jakaj" userId="05d8e7e6-4bde-4180-a449-7f59447b0060" providerId="ADAL" clId="{1FAE2910-3D12-4F70-9C81-44A3D91D5669}" dt="2025-03-25T14:37:28.427" v="31"/>
        <pc:sldMkLst>
          <pc:docMk/>
          <pc:sldMk cId="690762756" sldId="2147472863"/>
        </pc:sldMkLst>
        <pc:spChg chg="add mod">
          <ac:chgData name="Merita Jakaj" userId="05d8e7e6-4bde-4180-a449-7f59447b0060" providerId="ADAL" clId="{1FAE2910-3D12-4F70-9C81-44A3D91D5669}" dt="2025-03-24T09:58:24.390" v="27" actId="108"/>
          <ac:spMkLst>
            <pc:docMk/>
            <pc:sldMk cId="690762756" sldId="2147472863"/>
            <ac:spMk id="10" creationId="{DFAC35AD-9E59-014D-A589-3CFE9BEB1B9A}"/>
          </ac:spMkLst>
        </pc:spChg>
        <pc:spChg chg="mod ord">
          <ac:chgData name="Merita Jakaj" userId="05d8e7e6-4bde-4180-a449-7f59447b0060" providerId="ADAL" clId="{1FAE2910-3D12-4F70-9C81-44A3D91D5669}" dt="2025-03-24T09:56:38.548" v="6" actId="27636"/>
          <ac:spMkLst>
            <pc:docMk/>
            <pc:sldMk cId="690762756" sldId="2147472863"/>
            <ac:spMk id="13" creationId="{9D5BED00-5074-3B29-7A81-5B5FD9F7FEB7}"/>
          </ac:spMkLst>
        </pc:spChg>
      </pc:sldChg>
      <pc:sldChg chg="addSp delSp mod">
        <pc:chgData name="Merita Jakaj" userId="05d8e7e6-4bde-4180-a449-7f59447b0060" providerId="ADAL" clId="{1FAE2910-3D12-4F70-9C81-44A3D91D5669}" dt="2025-03-24T09:56:28.657" v="3" actId="22"/>
        <pc:sldMkLst>
          <pc:docMk/>
          <pc:sldMk cId="3785620421" sldId="2147482640"/>
        </pc:sldMkLst>
      </pc:sldChg>
      <pc:sldChg chg="addSp modSp">
        <pc:chgData name="Merita Jakaj" userId="05d8e7e6-4bde-4180-a449-7f59447b0060" providerId="ADAL" clId="{1FAE2910-3D12-4F70-9C81-44A3D91D5669}" dt="2025-03-31T07:41:07.177" v="32"/>
        <pc:sldMkLst>
          <pc:docMk/>
          <pc:sldMk cId="2689047312" sldId="2147482653"/>
        </pc:sldMkLst>
        <pc:spChg chg="add mod">
          <ac:chgData name="Merita Jakaj" userId="05d8e7e6-4bde-4180-a449-7f59447b0060" providerId="ADAL" clId="{1FAE2910-3D12-4F70-9C81-44A3D91D5669}" dt="2025-03-31T07:41:07.177" v="32"/>
          <ac:spMkLst>
            <pc:docMk/>
            <pc:sldMk cId="2689047312" sldId="2147482653"/>
            <ac:spMk id="2" creationId="{7D41D6D6-8901-363A-9D03-375C8DE13A5B}"/>
          </ac:spMkLst>
        </pc:spChg>
      </pc:sldChg>
      <pc:sldChg chg="del">
        <pc:chgData name="Merita Jakaj" userId="05d8e7e6-4bde-4180-a449-7f59447b0060" providerId="ADAL" clId="{1FAE2910-3D12-4F70-9C81-44A3D91D5669}" dt="2025-03-24T09:58:27.976" v="28" actId="47"/>
        <pc:sldMkLst>
          <pc:docMk/>
          <pc:sldMk cId="1978482245" sldId="2147483137"/>
        </pc:sldMkLst>
      </pc:sldChg>
      <pc:sldChg chg="new del">
        <pc:chgData name="Merita Jakaj" userId="05d8e7e6-4bde-4180-a449-7f59447b0060" providerId="ADAL" clId="{1FAE2910-3D12-4F70-9C81-44A3D91D5669}" dt="2025-03-24T09:56:11.441" v="1" actId="47"/>
        <pc:sldMkLst>
          <pc:docMk/>
          <pc:sldMk cId="3846994829" sldId="2147483139"/>
        </pc:sldMkLst>
      </pc:sldChg>
      <pc:sldMasterChg chg="modSldLayout">
        <pc:chgData name="Merita Jakaj" userId="05d8e7e6-4bde-4180-a449-7f59447b0060" providerId="ADAL" clId="{1FAE2910-3D12-4F70-9C81-44A3D91D5669}" dt="2025-03-24T09:58:44.260" v="30"/>
        <pc:sldMasterMkLst>
          <pc:docMk/>
          <pc:sldMasterMk cId="4276871680" sldId="2147484276"/>
        </pc:sldMasterMkLst>
        <pc:sldLayoutChg chg="delSp mod">
          <pc:chgData name="Merita Jakaj" userId="05d8e7e6-4bde-4180-a449-7f59447b0060" providerId="ADAL" clId="{1FAE2910-3D12-4F70-9C81-44A3D91D5669}" dt="2025-03-24T09:56:59.616" v="12" actId="478"/>
          <pc:sldLayoutMkLst>
            <pc:docMk/>
            <pc:sldMasterMk cId="4276871680" sldId="2147484276"/>
            <pc:sldLayoutMk cId="2343818606" sldId="2147484296"/>
          </pc:sldLayoutMkLst>
        </pc:sldLayoutChg>
        <pc:sldLayoutChg chg="addSp modSp">
          <pc:chgData name="Merita Jakaj" userId="05d8e7e6-4bde-4180-a449-7f59447b0060" providerId="ADAL" clId="{1FAE2910-3D12-4F70-9C81-44A3D91D5669}" dt="2025-03-24T09:58:44.260" v="30"/>
          <pc:sldLayoutMkLst>
            <pc:docMk/>
            <pc:sldMasterMk cId="4276871680" sldId="2147484276"/>
            <pc:sldLayoutMk cId="977106604" sldId="2147484299"/>
          </pc:sldLayoutMkLst>
          <pc:spChg chg="add mod">
            <ac:chgData name="Merita Jakaj" userId="05d8e7e6-4bde-4180-a449-7f59447b0060" providerId="ADAL" clId="{1FAE2910-3D12-4F70-9C81-44A3D91D5669}" dt="2025-03-24T09:58:44.260" v="30"/>
            <ac:spMkLst>
              <pc:docMk/>
              <pc:sldMasterMk cId="4276871680" sldId="2147484276"/>
              <pc:sldLayoutMk cId="977106604" sldId="2147484299"/>
              <ac:spMk id="2" creationId="{66FE3966-4448-D7C0-97C5-13D6EE279928}"/>
            </ac:spMkLst>
          </pc:spChg>
        </pc:sldLayoutChg>
      </pc:sldMasterChg>
    </pc:docChg>
  </pc:docChgLst>
  <pc:docChgLst>
    <pc:chgData name="Marie-Sophie Meisinger" userId="286e1ad8-c636-4702-a91e-982a33a1b0e7" providerId="ADAL" clId="{2F14010C-1B2B-4E73-A7C5-F1D163F66F56}"/>
    <pc:docChg chg="undo custSel modSld">
      <pc:chgData name="Marie-Sophie Meisinger" userId="286e1ad8-c636-4702-a91e-982a33a1b0e7" providerId="ADAL" clId="{2F14010C-1B2B-4E73-A7C5-F1D163F66F56}" dt="2025-04-15T14:27:38.230" v="7" actId="790"/>
      <pc:docMkLst>
        <pc:docMk/>
      </pc:docMkLst>
      <pc:sldChg chg="modSp mod modNotesTx">
        <pc:chgData name="Marie-Sophie Meisinger" userId="286e1ad8-c636-4702-a91e-982a33a1b0e7" providerId="ADAL" clId="{2F14010C-1B2B-4E73-A7C5-F1D163F66F56}" dt="2025-04-15T14:27:38.230" v="7" actId="790"/>
        <pc:sldMkLst>
          <pc:docMk/>
          <pc:sldMk cId="2214454366" sldId="2147482652"/>
        </pc:sldMkLst>
        <pc:spChg chg="mod">
          <ac:chgData name="Marie-Sophie Meisinger" userId="286e1ad8-c636-4702-a91e-982a33a1b0e7" providerId="ADAL" clId="{2F14010C-1B2B-4E73-A7C5-F1D163F66F56}" dt="2025-04-15T14:27:38.230" v="7" actId="790"/>
          <ac:spMkLst>
            <pc:docMk/>
            <pc:sldMk cId="2214454366" sldId="2147482652"/>
            <ac:spMk id="6" creationId="{FC79F74E-B182-6BF6-513F-CC204909DBBF}"/>
          </ac:spMkLst>
        </pc:spChg>
        <pc:spChg chg="mod">
          <ac:chgData name="Marie-Sophie Meisinger" userId="286e1ad8-c636-4702-a91e-982a33a1b0e7" providerId="ADAL" clId="{2F14010C-1B2B-4E73-A7C5-F1D163F66F56}" dt="2025-04-15T14:27:32.047" v="5" actId="790"/>
          <ac:spMkLst>
            <pc:docMk/>
            <pc:sldMk cId="2214454366" sldId="2147482652"/>
            <ac:spMk id="8" creationId="{8C03A074-9F3D-8068-B886-5E419BC56A05}"/>
          </ac:spMkLst>
        </pc:spChg>
        <pc:spChg chg="mod">
          <ac:chgData name="Marie-Sophie Meisinger" userId="286e1ad8-c636-4702-a91e-982a33a1b0e7" providerId="ADAL" clId="{2F14010C-1B2B-4E73-A7C5-F1D163F66F56}" dt="2025-04-15T14:27:35.907" v="6" actId="790"/>
          <ac:spMkLst>
            <pc:docMk/>
            <pc:sldMk cId="2214454366" sldId="2147482652"/>
            <ac:spMk id="13" creationId="{C27C28BC-8208-B05E-2650-CB84A630502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15/04/2025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019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3103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de-CH">
                <a:latin typeface="DM Sans" pitchFamily="2" charset="77"/>
              </a:rPr>
              <a:t>Renewable </a:t>
            </a:r>
            <a:r>
              <a:rPr lang="de-CH" err="1">
                <a:latin typeface="DM Sans" pitchFamily="2" charset="77"/>
              </a:rPr>
              <a:t>electricity</a:t>
            </a:r>
            <a:r>
              <a:rPr lang="de-CH">
                <a:latin typeface="DM Sans" pitchFamily="2" charset="77"/>
              </a:rPr>
              <a:t>: Always </a:t>
            </a:r>
            <a:r>
              <a:rPr lang="de-CH" err="1">
                <a:latin typeface="DM Sans" pitchFamily="2" charset="77"/>
              </a:rPr>
              <a:t>mention</a:t>
            </a:r>
            <a:r>
              <a:rPr lang="de-CH">
                <a:latin typeface="DM Sans" pitchFamily="2" charset="77"/>
              </a:rPr>
              <a:t> «</a:t>
            </a:r>
            <a:r>
              <a:rPr lang="de-CH" err="1">
                <a:latin typeface="DM Sans" pitchFamily="2" charset="77"/>
              </a:rPr>
              <a:t>purchased</a:t>
            </a:r>
            <a:r>
              <a:rPr lang="de-CH">
                <a:latin typeface="DM Sans" pitchFamily="2" charset="77"/>
              </a:rPr>
              <a:t> </a:t>
            </a:r>
            <a:r>
              <a:rPr lang="de-CH" err="1">
                <a:latin typeface="DM Sans" pitchFamily="2" charset="77"/>
              </a:rPr>
              <a:t>renewable</a:t>
            </a:r>
            <a:r>
              <a:rPr lang="de-CH">
                <a:latin typeface="DM Sans" pitchFamily="2" charset="77"/>
              </a:rPr>
              <a:t> </a:t>
            </a:r>
            <a:r>
              <a:rPr lang="de-CH" err="1">
                <a:latin typeface="DM Sans" pitchFamily="2" charset="77"/>
              </a:rPr>
              <a:t>electricity</a:t>
            </a:r>
            <a:r>
              <a:rPr lang="de-CH">
                <a:latin typeface="DM Sans" pitchFamily="2" charset="77"/>
              </a:rPr>
              <a:t>» and </a:t>
            </a:r>
            <a:r>
              <a:rPr lang="de-CH" err="1">
                <a:latin typeface="DM Sans" pitchFamily="2" charset="77"/>
              </a:rPr>
              <a:t>add</a:t>
            </a:r>
            <a:r>
              <a:rPr lang="de-CH">
                <a:latin typeface="DM Sans" pitchFamily="2" charset="77"/>
              </a:rPr>
              <a:t> «</a:t>
            </a:r>
            <a:r>
              <a:rPr lang="de-CH" err="1">
                <a:latin typeface="DM Sans" pitchFamily="2" charset="77"/>
              </a:rPr>
              <a:t>completing</a:t>
            </a:r>
            <a:r>
              <a:rPr lang="de-CH">
                <a:latin typeface="DM Sans" pitchFamily="2" charset="77"/>
              </a:rPr>
              <a:t>» </a:t>
            </a:r>
            <a:r>
              <a:rPr lang="de-CH" err="1">
                <a:latin typeface="DM Sans" pitchFamily="2" charset="77"/>
              </a:rPr>
              <a:t>or</a:t>
            </a:r>
            <a:r>
              <a:rPr lang="de-CH">
                <a:latin typeface="DM Sans" pitchFamily="2" charset="77"/>
              </a:rPr>
              <a:t> «</a:t>
            </a:r>
            <a:r>
              <a:rPr lang="de-CH" err="1">
                <a:latin typeface="DM Sans" pitchFamily="2" charset="77"/>
              </a:rPr>
              <a:t>with</a:t>
            </a:r>
            <a:r>
              <a:rPr lang="de-CH">
                <a:latin typeface="DM Sans" pitchFamily="2" charset="77"/>
              </a:rPr>
              <a:t> a </a:t>
            </a:r>
            <a:r>
              <a:rPr lang="de-CH" err="1">
                <a:latin typeface="DM Sans" pitchFamily="2" charset="77"/>
              </a:rPr>
              <a:t>majority</a:t>
            </a:r>
            <a:r>
              <a:rPr lang="de-CH">
                <a:latin typeface="DM Sans" pitchFamily="2" charset="77"/>
              </a:rPr>
              <a:t> </a:t>
            </a:r>
            <a:r>
              <a:rPr lang="de-CH" err="1">
                <a:latin typeface="DM Sans" pitchFamily="2" charset="77"/>
              </a:rPr>
              <a:t>of</a:t>
            </a:r>
            <a:r>
              <a:rPr lang="de-CH">
                <a:latin typeface="DM Sans" pitchFamily="2" charset="77"/>
              </a:rPr>
              <a:t>» </a:t>
            </a:r>
            <a:r>
              <a:rPr lang="de-CH" err="1">
                <a:latin typeface="DM Sans" pitchFamily="2" charset="77"/>
              </a:rPr>
              <a:t>to</a:t>
            </a:r>
            <a:r>
              <a:rPr lang="de-CH">
                <a:latin typeface="DM Sans" pitchFamily="2" charset="77"/>
              </a:rPr>
              <a:t> </a:t>
            </a:r>
            <a:r>
              <a:rPr lang="de-CH" err="1">
                <a:latin typeface="DM Sans" pitchFamily="2" charset="77"/>
              </a:rPr>
              <a:t>ensure</a:t>
            </a:r>
            <a:r>
              <a:rPr lang="de-CH">
                <a:latin typeface="DM Sans" pitchFamily="2" charset="77"/>
              </a:rPr>
              <a:t> </a:t>
            </a:r>
            <a:r>
              <a:rPr lang="de-CH" err="1">
                <a:latin typeface="DM Sans" pitchFamily="2" charset="77"/>
              </a:rPr>
              <a:t>that</a:t>
            </a:r>
            <a:r>
              <a:rPr lang="de-CH">
                <a:latin typeface="DM Sans" pitchFamily="2" charset="77"/>
              </a:rPr>
              <a:t> </a:t>
            </a:r>
            <a:r>
              <a:rPr lang="de-CH" err="1">
                <a:latin typeface="DM Sans" pitchFamily="2" charset="77"/>
              </a:rPr>
              <a:t>we</a:t>
            </a:r>
            <a:r>
              <a:rPr lang="de-CH">
                <a:latin typeface="DM Sans" pitchFamily="2" charset="77"/>
              </a:rPr>
              <a:t> </a:t>
            </a:r>
            <a:r>
              <a:rPr lang="de-CH" err="1">
                <a:latin typeface="DM Sans" pitchFamily="2" charset="77"/>
              </a:rPr>
              <a:t>are</a:t>
            </a:r>
            <a:r>
              <a:rPr lang="de-CH">
                <a:latin typeface="DM Sans" pitchFamily="2" charset="77"/>
              </a:rPr>
              <a:t> not </a:t>
            </a:r>
            <a:r>
              <a:rPr lang="de-CH" err="1">
                <a:latin typeface="DM Sans" pitchFamily="2" charset="77"/>
              </a:rPr>
              <a:t>greenwashing</a:t>
            </a:r>
            <a:r>
              <a:rPr lang="de-CH">
                <a:latin typeface="DM Sans" pitchFamily="2" charset="77"/>
              </a:rPr>
              <a:t>.</a:t>
            </a:r>
            <a:endParaRPr lang="en-CH">
              <a:latin typeface="DM Sans"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Arial"/>
              <a:sym typeface="Arial"/>
            </a:endParaRPr>
          </a:p>
        </p:txBody>
      </p:sp>
    </p:spTree>
    <p:extLst>
      <p:ext uri="{BB962C8B-B14F-4D97-AF65-F5344CB8AC3E}">
        <p14:creationId xmlns:p14="http://schemas.microsoft.com/office/powerpoint/2010/main" val="2767062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00" noProof="0" dirty="0">
                <a:effectLst/>
                <a:latin typeface="Calibri"/>
                <a:ea typeface="Calibri"/>
                <a:cs typeface="Calibri"/>
              </a:rPr>
              <a:t>Activity profile allows for very low use levels, thus allowing for a minimal CO2 footprint in the final</a:t>
            </a:r>
          </a:p>
          <a:p>
            <a:pPr marL="0" indent="0">
              <a:buFont typeface="Arial" panose="020B0604020202020204" pitchFamily="34" charset="0"/>
              <a:buNone/>
            </a:pPr>
            <a:r>
              <a:rPr lang="en-GB" noProof="0" dirty="0"/>
              <a:t>Calculation for the carbon footprint in use of SYN EYE CB: </a:t>
            </a:r>
          </a:p>
          <a:p>
            <a:pPr marL="0" indent="0">
              <a:buFont typeface="Arial" panose="020B0604020202020204" pitchFamily="34" charset="0"/>
              <a:buNone/>
            </a:pPr>
            <a:r>
              <a:rPr lang="en-GB" noProof="0" dirty="0"/>
              <a:t>If 1% use level (minimum): 0.01kg/kg*18.5 kg CO2/kg = 0.185 kg CO2 / kg formulation = 185 grams CO2 / kg formulation</a:t>
            </a:r>
          </a:p>
          <a:p>
            <a:pPr marL="0" indent="0">
              <a:buFont typeface="Arial" panose="020B0604020202020204" pitchFamily="34" charset="0"/>
              <a:buNone/>
            </a:pPr>
            <a:r>
              <a:rPr lang="en-GB" noProof="0" dirty="0"/>
              <a:t>If 3% use level (maximum): 0.03kg/kg*18.5 kg CO2/kg = 0.555 kg CO2 /kg formulation = 555 grams CO2 / kg formulation</a:t>
            </a:r>
          </a:p>
          <a:p>
            <a:pPr marL="0" lvl="0" indent="0">
              <a:lnSpc>
                <a:spcPct val="107000"/>
              </a:lnSpc>
              <a:buFont typeface="Arial" panose="020B0604020202020204" pitchFamily="34" charset="0"/>
              <a:buNone/>
            </a:pPr>
            <a:endParaRPr lang="en-GB" sz="1200" kern="1200" noProof="0" dirty="0">
              <a:effectLst/>
              <a:latin typeface="+mn-lt"/>
              <a:ea typeface="+mn-ea"/>
              <a:cs typeface="+mn-cs"/>
            </a:endParaRPr>
          </a:p>
          <a:p>
            <a:pPr marL="0" lvl="0" indent="0">
              <a:lnSpc>
                <a:spcPct val="107000"/>
              </a:lnSpc>
              <a:buFont typeface="Arial" panose="020B0604020202020204" pitchFamily="34" charset="0"/>
              <a:buNone/>
            </a:pPr>
            <a:r>
              <a:rPr lang="en-GB" sz="1200" kern="100" noProof="0" dirty="0">
                <a:effectLst/>
                <a:latin typeface="Calibri" panose="020F0502020204030204" pitchFamily="34" charset="0"/>
                <a:ea typeface="Calibri" panose="020F0502020204030204" pitchFamily="34" charset="0"/>
                <a:cs typeface="Arial" panose="020B0604020202020204" pitchFamily="34" charset="0"/>
              </a:rPr>
              <a:t>TFA replaced with </a:t>
            </a:r>
            <a:r>
              <a:rPr lang="en-GB" sz="1200" kern="100" noProof="0" dirty="0" err="1">
                <a:effectLst/>
                <a:latin typeface="Calibri" panose="020F0502020204030204" pitchFamily="34" charset="0"/>
                <a:ea typeface="Calibri" panose="020F0502020204030204" pitchFamily="34" charset="0"/>
                <a:cs typeface="Arial" panose="020B0604020202020204" pitchFamily="34" charset="0"/>
              </a:rPr>
              <a:t>mandelic</a:t>
            </a:r>
            <a:r>
              <a:rPr lang="en-GB" sz="1200" kern="100" noProof="0" dirty="0">
                <a:effectLst/>
                <a:latin typeface="Calibri" panose="020F0502020204030204" pitchFamily="34" charset="0"/>
                <a:ea typeface="Calibri" panose="020F0502020204030204" pitchFamily="34" charset="0"/>
                <a:cs typeface="Arial" panose="020B0604020202020204" pitchFamily="34" charset="0"/>
              </a:rPr>
              <a:t> acid. </a:t>
            </a:r>
            <a:r>
              <a:rPr lang="en-GB" sz="1200" kern="100" noProof="0" dirty="0" err="1">
                <a:effectLst/>
                <a:latin typeface="Calibri" panose="020F0502020204030204" pitchFamily="34" charset="0"/>
                <a:ea typeface="Calibri" panose="020F0502020204030204" pitchFamily="34" charset="0"/>
                <a:cs typeface="Arial" panose="020B0604020202020204" pitchFamily="34" charset="0"/>
              </a:rPr>
              <a:t>Mandelic</a:t>
            </a:r>
            <a:r>
              <a:rPr lang="en-GB" sz="1200" kern="100" noProof="0" dirty="0">
                <a:effectLst/>
                <a:latin typeface="Calibri" panose="020F0502020204030204" pitchFamily="34" charset="0"/>
                <a:ea typeface="Calibri" panose="020F0502020204030204" pitchFamily="34" charset="0"/>
                <a:cs typeface="Arial" panose="020B0604020202020204" pitchFamily="34" charset="0"/>
              </a:rPr>
              <a:t> acid is a alpha hydroxy acid which are often used in skin care. Among the alpha hydroxy acids, </a:t>
            </a:r>
            <a:r>
              <a:rPr lang="en-GB" sz="1200" kern="100" noProof="0" dirty="0" err="1">
                <a:effectLst/>
                <a:latin typeface="Calibri" panose="020F0502020204030204" pitchFamily="34" charset="0"/>
                <a:ea typeface="Calibri" panose="020F0502020204030204" pitchFamily="34" charset="0"/>
                <a:cs typeface="Arial" panose="020B0604020202020204" pitchFamily="34" charset="0"/>
              </a:rPr>
              <a:t>mandelic</a:t>
            </a:r>
            <a:r>
              <a:rPr lang="en-GB" sz="1200" kern="100" noProof="0" dirty="0">
                <a:effectLst/>
                <a:latin typeface="Calibri" panose="020F0502020204030204" pitchFamily="34" charset="0"/>
                <a:ea typeface="Calibri" panose="020F0502020204030204" pitchFamily="34" charset="0"/>
                <a:cs typeface="Arial" panose="020B0604020202020204" pitchFamily="34" charset="0"/>
              </a:rPr>
              <a:t> acid seems to have attracted particular attention in the last years. It is particularly suitable for sensitive skin, antibacterial, removes layers of dead and dull skin (“exfoliant”), accelerates cell turnover, unclogs pores, … Our </a:t>
            </a:r>
            <a:r>
              <a:rPr lang="en-GB" sz="1200" kern="100" noProof="0" dirty="0" err="1">
                <a:effectLst/>
                <a:latin typeface="Calibri" panose="020F0502020204030204" pitchFamily="34" charset="0"/>
                <a:ea typeface="Calibri" panose="020F0502020204030204" pitchFamily="34" charset="0"/>
                <a:cs typeface="Arial" panose="020B0604020202020204" pitchFamily="34" charset="0"/>
              </a:rPr>
              <a:t>mandelic</a:t>
            </a:r>
            <a:r>
              <a:rPr lang="en-GB" sz="1200" kern="100" noProof="0" dirty="0">
                <a:effectLst/>
                <a:latin typeface="Calibri" panose="020F0502020204030204" pitchFamily="34" charset="0"/>
                <a:ea typeface="Calibri" panose="020F0502020204030204" pitchFamily="34" charset="0"/>
                <a:cs typeface="Arial" panose="020B0604020202020204" pitchFamily="34" charset="0"/>
              </a:rPr>
              <a:t> acid is nature identical, meaning that it is a natural product but that we currently have to rely on petrochemical sources.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00" noProof="0" dirty="0">
                <a:effectLst/>
                <a:latin typeface="Calibri" panose="020F0502020204030204" pitchFamily="34" charset="0"/>
                <a:ea typeface="Calibri" panose="020F0502020204030204" pitchFamily="34" charset="0"/>
                <a:cs typeface="Arial" panose="020B0604020202020204" pitchFamily="34" charset="0"/>
              </a:rPr>
              <a:t>Major reaction type is </a:t>
            </a:r>
            <a:r>
              <a:rPr lang="en-GB" sz="1200" kern="100" noProof="0" dirty="0" err="1">
                <a:effectLst/>
                <a:latin typeface="Calibri" panose="020F0502020204030204" pitchFamily="34" charset="0"/>
                <a:ea typeface="Calibri" panose="020F0502020204030204" pitchFamily="34" charset="0"/>
                <a:cs typeface="Arial" panose="020B0604020202020204" pitchFamily="34" charset="0"/>
              </a:rPr>
              <a:t>amidation</a:t>
            </a:r>
            <a:r>
              <a:rPr lang="en-GB" sz="1200" kern="100" noProof="0" dirty="0">
                <a:effectLst/>
                <a:latin typeface="Calibri" panose="020F0502020204030204" pitchFamily="34" charset="0"/>
                <a:ea typeface="Calibri" panose="020F0502020204030204" pitchFamily="34" charset="0"/>
                <a:cs typeface="Arial" panose="020B0604020202020204" pitchFamily="34" charset="0"/>
              </a:rPr>
              <a:t>, specifically mentioned in ISO 16128 as green chemistry</a:t>
            </a:r>
            <a:endParaRPr lang="en-GB" sz="1200" kern="1200" noProof="0" dirty="0">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00" noProof="0" dirty="0">
                <a:effectLst/>
                <a:latin typeface="Calibri" panose="020F0502020204030204" pitchFamily="34" charset="0"/>
                <a:ea typeface="Calibri" panose="020F0502020204030204" pitchFamily="34" charset="0"/>
                <a:cs typeface="Arial" panose="020B0604020202020204" pitchFamily="34" charset="0"/>
              </a:rPr>
              <a:t>Streamlined synthesis (5 vs 7 steps previously)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00" noProof="0" dirty="0">
                <a:effectLst/>
                <a:latin typeface="Calibri" panose="020F0502020204030204" pitchFamily="34" charset="0"/>
                <a:ea typeface="Calibri" panose="020F0502020204030204" pitchFamily="34" charset="0"/>
                <a:cs typeface="Arial" panose="020B0604020202020204" pitchFamily="34" charset="0"/>
              </a:rPr>
              <a:t>Manufactured in </a:t>
            </a:r>
            <a:r>
              <a:rPr lang="en-GB" sz="1800" kern="100" noProof="0" dirty="0" err="1">
                <a:effectLst/>
                <a:latin typeface="Calibri" panose="020F0502020204030204" pitchFamily="34" charset="0"/>
                <a:ea typeface="Calibri" panose="020F0502020204030204" pitchFamily="34" charset="0"/>
                <a:cs typeface="Arial" panose="020B0604020202020204" pitchFamily="34" charset="0"/>
              </a:rPr>
              <a:t>Pentapharm</a:t>
            </a:r>
            <a:r>
              <a:rPr lang="en-GB" sz="1800" kern="100" noProof="0" dirty="0">
                <a:effectLst/>
                <a:latin typeface="Calibri" panose="020F0502020204030204" pitchFamily="34" charset="0"/>
                <a:ea typeface="Calibri" panose="020F0502020204030204" pitchFamily="34" charset="0"/>
                <a:cs typeface="Arial" panose="020B0604020202020204" pitchFamily="34" charset="0"/>
              </a:rPr>
              <a:t>, with 100% purchased renewable electricity still completing self-generating electricity from natural gas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00" noProof="0" dirty="0">
                <a:effectLst/>
                <a:latin typeface="Calibri" panose="020F0502020204030204" pitchFamily="34" charset="0"/>
                <a:ea typeface="Calibri" panose="020F0502020204030204" pitchFamily="34" charset="0"/>
                <a:cs typeface="Arial" panose="020B0604020202020204" pitchFamily="34" charset="0"/>
              </a:rPr>
              <a:t>No CMR solvents. Dominating solvents are ethyl acetate (non-toxic and environmental friendly solvent made from ethanol and acetic acid) and water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00" noProof="0" dirty="0">
                <a:effectLst/>
                <a:latin typeface="Calibri" panose="020F0502020204030204" pitchFamily="34" charset="0"/>
                <a:ea typeface="Calibri" panose="020F0502020204030204" pitchFamily="34" charset="0"/>
                <a:cs typeface="Arial" panose="020B0604020202020204" pitchFamily="34" charset="0"/>
              </a:rPr>
              <a:t>No CMR reagents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00" noProof="0" dirty="0">
                <a:effectLst/>
                <a:latin typeface="Calibri" panose="020F0502020204030204" pitchFamily="34" charset="0"/>
                <a:ea typeface="Calibri" panose="020F0502020204030204" pitchFamily="34" charset="0"/>
                <a:cs typeface="Arial" panose="020B0604020202020204" pitchFamily="34" charset="0"/>
              </a:rPr>
              <a:t>Estimated to be biodegradable</a:t>
            </a:r>
          </a:p>
          <a:p>
            <a:pPr marL="171450" indent="-171450">
              <a:buFont typeface="Arial" panose="020B0604020202020204" pitchFamily="34" charset="0"/>
              <a:buChar char="•"/>
            </a:pP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2ABB07-B69B-4821-B201-842FB684723B}"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326485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6</a:t>
            </a:fld>
            <a:endParaRPr lang="en-GB"/>
          </a:p>
        </p:txBody>
      </p:sp>
    </p:spTree>
    <p:extLst>
      <p:ext uri="{BB962C8B-B14F-4D97-AF65-F5344CB8AC3E}">
        <p14:creationId xmlns:p14="http://schemas.microsoft.com/office/powerpoint/2010/main" val="1870564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4.xml"/><Relationship Id="rId4" Type="http://schemas.openxmlformats.org/officeDocument/2006/relationships/image" Target="../media/image19.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
        <p:nvSpPr>
          <p:cNvPr id="2" name="Heart 1">
            <a:extLst>
              <a:ext uri="{FF2B5EF4-FFF2-40B4-BE49-F238E27FC236}">
                <a16:creationId xmlns:a16="http://schemas.microsoft.com/office/drawing/2014/main" id="{03859DC5-2CAB-1490-4393-A78AB4B64216}"/>
              </a:ext>
            </a:extLst>
          </p:cNvPr>
          <p:cNvSpPr/>
          <p:nvPr userDrawn="1"/>
        </p:nvSpPr>
        <p:spPr>
          <a:xfrm>
            <a:off x="302400" y="1868557"/>
            <a:ext cx="3389528" cy="3389528"/>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1018" y="125046"/>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1" name="Picture 20">
            <a:extLst>
              <a:ext uri="{FF2B5EF4-FFF2-40B4-BE49-F238E27FC236}">
                <a16:creationId xmlns:a16="http://schemas.microsoft.com/office/drawing/2014/main" id="{290328A1-4E52-2127-78C8-9A44BA4768A8}"/>
              </a:ext>
            </a:extLst>
          </p:cNvPr>
          <p:cNvPicPr>
            <a:picLocks noChangeAspect="1"/>
          </p:cNvPicPr>
          <p:nvPr userDrawn="1"/>
        </p:nvPicPr>
        <p:blipFill>
          <a:blip r:embed="rId3"/>
          <a:stretch>
            <a:fillRect/>
          </a:stretch>
        </p:blipFill>
        <p:spPr>
          <a:xfrm>
            <a:off x="286385" y="6464318"/>
            <a:ext cx="1526402" cy="133072"/>
          </a:xfrm>
          <a:prstGeom prst="rect">
            <a:avLst/>
          </a:prstGeom>
        </p:spPr>
      </p:pic>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6" name="Picture 15">
            <a:extLst>
              <a:ext uri="{FF2B5EF4-FFF2-40B4-BE49-F238E27FC236}">
                <a16:creationId xmlns:a16="http://schemas.microsoft.com/office/drawing/2014/main" id="{88CD9712-5A7A-EE86-6A13-8E2EE068AEB5}"/>
              </a:ext>
            </a:extLst>
          </p:cNvPr>
          <p:cNvPicPr>
            <a:picLocks noChangeAspect="1"/>
          </p:cNvPicPr>
          <p:nvPr userDrawn="1"/>
        </p:nvPicPr>
        <p:blipFill>
          <a:blip r:embed="rId3"/>
          <a:stretch>
            <a:fillRect/>
          </a:stretch>
        </p:blipFill>
        <p:spPr>
          <a:xfrm>
            <a:off x="286385" y="6464318"/>
            <a:ext cx="1526402" cy="133072"/>
          </a:xfrm>
          <a:prstGeom prst="rect">
            <a:avLst/>
          </a:prstGeom>
        </p:spPr>
      </p:pic>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Picture 40">
            <a:extLst>
              <a:ext uri="{FF2B5EF4-FFF2-40B4-BE49-F238E27FC236}">
                <a16:creationId xmlns:a16="http://schemas.microsoft.com/office/drawing/2014/main" id="{FB1542DC-54F4-47F6-4A02-69C489C79E0F}"/>
              </a:ext>
            </a:extLst>
          </p:cNvPr>
          <p:cNvPicPr>
            <a:picLocks noChangeAspect="1"/>
          </p:cNvPicPr>
          <p:nvPr userDrawn="1"/>
        </p:nvPicPr>
        <p:blipFill>
          <a:blip r:embed="rId3"/>
          <a:stretch>
            <a:fillRect/>
          </a:stretch>
        </p:blipFill>
        <p:spPr>
          <a:xfrm>
            <a:off x="286385" y="6464318"/>
            <a:ext cx="1526402" cy="133072"/>
          </a:xfrm>
          <a:prstGeom prst="rect">
            <a:avLst/>
          </a:prstGeom>
        </p:spPr>
      </p:pic>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2" name="Picture 41">
            <a:extLst>
              <a:ext uri="{FF2B5EF4-FFF2-40B4-BE49-F238E27FC236}">
                <a16:creationId xmlns:a16="http://schemas.microsoft.com/office/drawing/2014/main" id="{E1151D96-A710-D14B-024E-7299DB9060E8}"/>
              </a:ext>
            </a:extLst>
          </p:cNvPr>
          <p:cNvPicPr>
            <a:picLocks noChangeAspect="1"/>
          </p:cNvPicPr>
          <p:nvPr userDrawn="1"/>
        </p:nvPicPr>
        <p:blipFill>
          <a:blip r:embed="rId3"/>
          <a:stretch>
            <a:fillRect/>
          </a:stretch>
        </p:blipFill>
        <p:spPr>
          <a:xfrm>
            <a:off x="286385" y="6464318"/>
            <a:ext cx="1526402" cy="133072"/>
          </a:xfrm>
          <a:prstGeom prst="rect">
            <a:avLst/>
          </a:prstGeom>
        </p:spPr>
      </p:pic>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1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248709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accent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b="0" i="0">
                <a:solidFill>
                  <a:schemeClr val="bg1"/>
                </a:solidFill>
                <a:latin typeface="DM Sans" pitchFamily="2" charset="77"/>
              </a:defRPr>
            </a:lvl1pPr>
          </a:lstStyle>
          <a:p>
            <a:fld id="{B054BE09-184B-4631-8F5A-A0DEBAD7A75F}" type="datetime1">
              <a:rPr lang="nl-NL" smtClean="0"/>
              <a:pPr/>
              <a:t>15-4-2025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254650693"/>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3" name="Subtitle 2">
            <a:extLst>
              <a:ext uri="{FF2B5EF4-FFF2-40B4-BE49-F238E27FC236}">
                <a16:creationId xmlns:a16="http://schemas.microsoft.com/office/drawing/2014/main" id="{6EC2A785-2997-BD6D-D168-AEEBF16DAEDC}"/>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b="0" i="0">
                <a:solidFill>
                  <a:schemeClr val="bg1"/>
                </a:solidFill>
                <a:latin typeface="DM Sans" pitchFamily="2" charset="77"/>
              </a:defRPr>
            </a:lvl1pPr>
          </a:lstStyle>
          <a:p>
            <a:fld id="{B054BE09-184B-4631-8F5A-A0DEBAD7A75F}" type="datetime1">
              <a:rPr lang="nl-NL" smtClean="0"/>
              <a:pPr/>
              <a:t>15-4-2025</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5" name="Text Placeholder 7">
            <a:extLst>
              <a:ext uri="{FF2B5EF4-FFF2-40B4-BE49-F238E27FC236}">
                <a16:creationId xmlns:a16="http://schemas.microsoft.com/office/drawing/2014/main" id="{AD71BE54-2AEC-CB55-A27F-F0F5F9594B9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179836577"/>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rgbClr val="307297"/>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b="0" i="0">
                <a:solidFill>
                  <a:schemeClr val="bg1"/>
                </a:solidFill>
                <a:latin typeface="DM Sans" pitchFamily="2" charset="77"/>
              </a:defRPr>
            </a:lvl1pPr>
          </a:lstStyle>
          <a:p>
            <a:fld id="{B054BE09-184B-4631-8F5A-A0DEBAD7A75F}" type="datetime1">
              <a:rPr lang="nl-NL" smtClean="0"/>
              <a:pPr/>
              <a:t>15-4-2025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002178160"/>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rgbClr val="307297"/>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b="0" i="0">
                <a:solidFill>
                  <a:schemeClr val="bg1"/>
                </a:solidFill>
                <a:latin typeface="DM Sans" pitchFamily="2" charset="77"/>
              </a:defRPr>
            </a:lvl1pPr>
          </a:lstStyle>
          <a:p>
            <a:fld id="{B054BE09-184B-4631-8F5A-A0DEBAD7A75F}" type="datetime1">
              <a:rPr lang="nl-NL" smtClean="0"/>
              <a:pPr/>
              <a:t>15-4-2025</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5" name="Text Placeholder 7">
            <a:extLst>
              <a:ext uri="{FF2B5EF4-FFF2-40B4-BE49-F238E27FC236}">
                <a16:creationId xmlns:a16="http://schemas.microsoft.com/office/drawing/2014/main" id="{AD71BE54-2AEC-CB55-A27F-F0F5F9594B9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6" name="Subtitle 2">
            <a:extLst>
              <a:ext uri="{FF2B5EF4-FFF2-40B4-BE49-F238E27FC236}">
                <a16:creationId xmlns:a16="http://schemas.microsoft.com/office/drawing/2014/main" id="{13BE3039-E1B5-18B6-923E-3F67BDA34D6E}"/>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262070490"/>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b="0" i="0">
                <a:latin typeface="DM Sans" pitchFamily="2" charset="77"/>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b="0" i="0">
                <a:solidFill>
                  <a:schemeClr val="bg1"/>
                </a:solidFill>
                <a:latin typeface="DM Sans" pitchFamily="2" charset="77"/>
              </a:defRPr>
            </a:lvl1pPr>
          </a:lstStyle>
          <a:p>
            <a:fld id="{B054BE09-184B-4631-8F5A-A0DEBAD7A75F}" type="datetime1">
              <a:rPr lang="nl-NL" smtClean="0"/>
              <a:pPr/>
              <a:t>15-4-2025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997529429"/>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b="0" i="0">
                <a:latin typeface="DM Sans" pitchFamily="2" charset="77"/>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299463" y="1432775"/>
            <a:ext cx="858838" cy="659765"/>
          </a:xfrm>
        </p:spPr>
        <p:txBody>
          <a:bodyPr tIns="0" anchor="ctr">
            <a:noAutofit/>
          </a:bodyPr>
          <a:lstStyle>
            <a:lvl1pPr>
              <a:defRPr sz="4300" b="0" i="0">
                <a:solidFill>
                  <a:srgbClr val="307297"/>
                </a:solidFill>
                <a:latin typeface="DM Sans" pitchFamily="2" charset="77"/>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299463" y="2217348"/>
            <a:ext cx="858838" cy="658800"/>
          </a:xfrm>
        </p:spPr>
        <p:txBody>
          <a:bodyPr tIns="0" anchor="ctr">
            <a:noAutofit/>
          </a:bodyPr>
          <a:lstStyle>
            <a:lvl1pPr>
              <a:defRPr sz="4300" b="0" i="0">
                <a:solidFill>
                  <a:srgbClr val="307297"/>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299463" y="3000185"/>
            <a:ext cx="858838" cy="658800"/>
          </a:xfrm>
        </p:spPr>
        <p:txBody>
          <a:bodyPr tIns="0" anchor="ctr">
            <a:noAutofit/>
          </a:bodyPr>
          <a:lstStyle>
            <a:lvl1pPr>
              <a:defRPr sz="4300" b="0" i="0">
                <a:solidFill>
                  <a:srgbClr val="307297"/>
                </a:solidFill>
                <a:latin typeface="DM Sans" pitchFamily="2" charset="77"/>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5449" y="1432775"/>
            <a:ext cx="7148514" cy="659765"/>
          </a:xfrm>
        </p:spPr>
        <p:txBody>
          <a:bodyPr tIns="0" anchor="ctr">
            <a:noAutofit/>
          </a:bodyPr>
          <a:lstStyle>
            <a:lvl1pPr>
              <a:defRPr sz="2800" b="0" i="0">
                <a:solidFill>
                  <a:srgbClr val="307297"/>
                </a:solidFill>
                <a:latin typeface="DM Sans" pitchFamily="2" charset="77"/>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5448" y="2216383"/>
            <a:ext cx="7148514" cy="659765"/>
          </a:xfrm>
        </p:spPr>
        <p:txBody>
          <a:bodyPr tIns="0" anchor="ctr">
            <a:noAutofit/>
          </a:bodyPr>
          <a:lstStyle>
            <a:lvl1pPr>
              <a:defRPr sz="2800" b="0" i="0">
                <a:solidFill>
                  <a:srgbClr val="307297"/>
                </a:solidFill>
                <a:latin typeface="DM Sans" pitchFamily="2" charset="77"/>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5447" y="3000762"/>
            <a:ext cx="7148516" cy="658492"/>
          </a:xfrm>
        </p:spPr>
        <p:txBody>
          <a:bodyPr tIns="0" anchor="ctr">
            <a:noAutofit/>
          </a:bodyPr>
          <a:lstStyle>
            <a:lvl1pPr>
              <a:defRPr sz="2800" b="0" i="0">
                <a:solidFill>
                  <a:srgbClr val="307297"/>
                </a:solidFill>
                <a:latin typeface="DM Sans" pitchFamily="2" charset="77"/>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0" y="303246"/>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99462" y="3783793"/>
            <a:ext cx="858837" cy="658800"/>
          </a:xfrm>
        </p:spPr>
        <p:txBody>
          <a:bodyPr tIns="0" anchor="ctr">
            <a:noAutofit/>
          </a:bodyPr>
          <a:lstStyle>
            <a:lvl1pPr>
              <a:defRPr sz="4300" b="0" i="0">
                <a:solidFill>
                  <a:srgbClr val="307297"/>
                </a:solidFill>
                <a:latin typeface="DM Sans" pitchFamily="2" charset="77"/>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5446" y="3783793"/>
            <a:ext cx="7148516" cy="658492"/>
          </a:xfrm>
        </p:spPr>
        <p:txBody>
          <a:bodyPr tIns="0" anchor="ctr">
            <a:noAutofit/>
          </a:bodyPr>
          <a:lstStyle>
            <a:lvl1pPr>
              <a:defRPr sz="2800" b="0" i="0">
                <a:solidFill>
                  <a:srgbClr val="307297"/>
                </a:solidFill>
                <a:latin typeface="DM Sans" pitchFamily="2" charset="77"/>
              </a:defRPr>
            </a:lvl1pPr>
          </a:lstStyle>
          <a:p>
            <a:pPr lvl="0"/>
            <a:r>
              <a:rPr lang="en-US"/>
              <a:t>Chapter title</a:t>
            </a:r>
            <a:endParaRPr lang="en-GB"/>
          </a:p>
        </p:txBody>
      </p:sp>
      <p:sp>
        <p:nvSpPr>
          <p:cNvPr id="5" name="Text Placeholder 10">
            <a:extLst>
              <a:ext uri="{FF2B5EF4-FFF2-40B4-BE49-F238E27FC236}">
                <a16:creationId xmlns:a16="http://schemas.microsoft.com/office/drawing/2014/main" id="{BD0B3830-59A1-70A2-50C0-134455FFE58C}"/>
              </a:ext>
            </a:extLst>
          </p:cNvPr>
          <p:cNvSpPr>
            <a:spLocks noGrp="1"/>
          </p:cNvSpPr>
          <p:nvPr>
            <p:ph type="body" sz="quarter" idx="23" hasCustomPrompt="1"/>
          </p:nvPr>
        </p:nvSpPr>
        <p:spPr>
          <a:xfrm>
            <a:off x="299463" y="4567326"/>
            <a:ext cx="858838" cy="658800"/>
          </a:xfrm>
        </p:spPr>
        <p:txBody>
          <a:bodyPr tIns="0" anchor="ctr">
            <a:noAutofit/>
          </a:bodyPr>
          <a:lstStyle>
            <a:lvl1pPr>
              <a:defRPr sz="4300" b="0" i="0">
                <a:solidFill>
                  <a:srgbClr val="307297"/>
                </a:solidFill>
                <a:latin typeface="DM Sans" pitchFamily="2" charset="77"/>
              </a:defRPr>
            </a:lvl1pPr>
          </a:lstStyle>
          <a:p>
            <a:pPr lvl="0"/>
            <a:r>
              <a:rPr lang="en-US"/>
              <a:t>05</a:t>
            </a:r>
            <a:endParaRPr lang="en-GB"/>
          </a:p>
        </p:txBody>
      </p:sp>
      <p:sp>
        <p:nvSpPr>
          <p:cNvPr id="7" name="Text Placeholder 10">
            <a:extLst>
              <a:ext uri="{FF2B5EF4-FFF2-40B4-BE49-F238E27FC236}">
                <a16:creationId xmlns:a16="http://schemas.microsoft.com/office/drawing/2014/main" id="{646F80E6-5451-55C5-8A2D-94076F0EE73B}"/>
              </a:ext>
            </a:extLst>
          </p:cNvPr>
          <p:cNvSpPr>
            <a:spLocks noGrp="1"/>
          </p:cNvSpPr>
          <p:nvPr>
            <p:ph type="body" sz="quarter" idx="24" hasCustomPrompt="1"/>
          </p:nvPr>
        </p:nvSpPr>
        <p:spPr>
          <a:xfrm>
            <a:off x="1215447" y="4566899"/>
            <a:ext cx="7148516" cy="658492"/>
          </a:xfrm>
        </p:spPr>
        <p:txBody>
          <a:bodyPr tIns="0" anchor="ctr">
            <a:noAutofit/>
          </a:bodyPr>
          <a:lstStyle>
            <a:lvl1pPr>
              <a:defRPr sz="2800" b="0" i="0">
                <a:solidFill>
                  <a:srgbClr val="307297"/>
                </a:solidFill>
                <a:latin typeface="DM Sans" pitchFamily="2" charset="77"/>
              </a:defRPr>
            </a:lvl1pPr>
          </a:lstStyle>
          <a:p>
            <a:pPr lvl="0"/>
            <a:r>
              <a:rPr lang="en-US"/>
              <a:t>Chapter title</a:t>
            </a:r>
            <a:endParaRPr lang="en-GB"/>
          </a:p>
        </p:txBody>
      </p:sp>
      <p:sp>
        <p:nvSpPr>
          <p:cNvPr id="8" name="Text Placeholder 10">
            <a:extLst>
              <a:ext uri="{FF2B5EF4-FFF2-40B4-BE49-F238E27FC236}">
                <a16:creationId xmlns:a16="http://schemas.microsoft.com/office/drawing/2014/main" id="{0586D264-FE08-FE19-0BE7-FD8B6944B113}"/>
              </a:ext>
            </a:extLst>
          </p:cNvPr>
          <p:cNvSpPr>
            <a:spLocks noGrp="1"/>
          </p:cNvSpPr>
          <p:nvPr>
            <p:ph type="body" sz="quarter" idx="25" hasCustomPrompt="1"/>
          </p:nvPr>
        </p:nvSpPr>
        <p:spPr>
          <a:xfrm>
            <a:off x="299462" y="5350934"/>
            <a:ext cx="858837" cy="658800"/>
          </a:xfrm>
        </p:spPr>
        <p:txBody>
          <a:bodyPr tIns="0" anchor="ctr">
            <a:noAutofit/>
          </a:bodyPr>
          <a:lstStyle>
            <a:lvl1pPr>
              <a:defRPr sz="4300" b="0" i="0">
                <a:solidFill>
                  <a:srgbClr val="307297"/>
                </a:solidFill>
                <a:latin typeface="DM Sans" pitchFamily="2" charset="77"/>
              </a:defRPr>
            </a:lvl1pPr>
          </a:lstStyle>
          <a:p>
            <a:pPr lvl="0"/>
            <a:r>
              <a:rPr lang="en-US"/>
              <a:t>06</a:t>
            </a:r>
            <a:endParaRPr lang="en-GB"/>
          </a:p>
        </p:txBody>
      </p:sp>
      <p:sp>
        <p:nvSpPr>
          <p:cNvPr id="9" name="Text Placeholder 10">
            <a:extLst>
              <a:ext uri="{FF2B5EF4-FFF2-40B4-BE49-F238E27FC236}">
                <a16:creationId xmlns:a16="http://schemas.microsoft.com/office/drawing/2014/main" id="{0EAAE394-E3DA-06A7-E3CA-2FA9C0653A17}"/>
              </a:ext>
            </a:extLst>
          </p:cNvPr>
          <p:cNvSpPr>
            <a:spLocks noGrp="1"/>
          </p:cNvSpPr>
          <p:nvPr>
            <p:ph type="body" sz="quarter" idx="26" hasCustomPrompt="1"/>
          </p:nvPr>
        </p:nvSpPr>
        <p:spPr>
          <a:xfrm>
            <a:off x="1215446" y="5350006"/>
            <a:ext cx="7148516" cy="658492"/>
          </a:xfrm>
        </p:spPr>
        <p:txBody>
          <a:bodyPr tIns="0" anchor="ctr">
            <a:noAutofit/>
          </a:bodyPr>
          <a:lstStyle>
            <a:lvl1pPr>
              <a:defRPr sz="2800" b="0" i="0">
                <a:solidFill>
                  <a:srgbClr val="307297"/>
                </a:solidFill>
                <a:latin typeface="DM Sans" pitchFamily="2" charset="77"/>
              </a:defRPr>
            </a:lvl1pPr>
          </a:lstStyle>
          <a:p>
            <a:pPr lvl="0"/>
            <a:r>
              <a:rPr lang="en-US"/>
              <a:t>Chapter title</a:t>
            </a:r>
            <a:endParaRPr lang="en-GB"/>
          </a:p>
        </p:txBody>
      </p:sp>
    </p:spTree>
    <p:extLst>
      <p:ext uri="{BB962C8B-B14F-4D97-AF65-F5344CB8AC3E}">
        <p14:creationId xmlns:p14="http://schemas.microsoft.com/office/powerpoint/2010/main" val="2377967786"/>
      </p:ext>
    </p:extLst>
  </p:cSld>
  <p:clrMapOvr>
    <a:masterClrMapping/>
  </p:clrMapOvr>
  <p:transition spd="slow">
    <p:wipe dir="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 Chapter 1">
    <p:bg>
      <p:bgPr>
        <a:solidFill>
          <a:srgbClr val="89C7E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48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b="0" i="0">
                <a:solidFill>
                  <a:schemeClr val="bg1"/>
                </a:solidFill>
                <a:latin typeface="DM Sans" pitchFamily="2" charset="77"/>
              </a:defRPr>
            </a:lvl1pPr>
          </a:lstStyle>
          <a:p>
            <a:fld id="{5BA3E189-2F3A-42E5-B572-3520703B6186}" type="slidenum">
              <a:rPr lang="en-GB" smtClean="0"/>
              <a:pPr/>
              <a:t>‹#›</a:t>
            </a:fld>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Freeform: Shape 6">
            <a:extLst>
              <a:ext uri="{FF2B5EF4-FFF2-40B4-BE49-F238E27FC236}">
                <a16:creationId xmlns:a16="http://schemas.microsoft.com/office/drawing/2014/main" id="{C1E22BC7-BEA8-3A0E-3867-A4BC17028C7F}"/>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4" name="Oval 3">
            <a:extLst>
              <a:ext uri="{FF2B5EF4-FFF2-40B4-BE49-F238E27FC236}">
                <a16:creationId xmlns:a16="http://schemas.microsoft.com/office/drawing/2014/main" id="{59F4BB49-3C5B-0CF0-91FC-96BBF89CB6EC}"/>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7" name="Freeform: Shape 4">
            <a:extLst>
              <a:ext uri="{FF2B5EF4-FFF2-40B4-BE49-F238E27FC236}">
                <a16:creationId xmlns:a16="http://schemas.microsoft.com/office/drawing/2014/main" id="{CDB25C31-4047-01D3-150D-2C8B484914B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8" name="Text Placeholder 22">
            <a:extLst>
              <a:ext uri="{FF2B5EF4-FFF2-40B4-BE49-F238E27FC236}">
                <a16:creationId xmlns:a16="http://schemas.microsoft.com/office/drawing/2014/main" id="{A5C1AC19-A9E7-DF53-163C-59F4EFE81C02}"/>
              </a:ext>
            </a:extLst>
          </p:cNvPr>
          <p:cNvSpPr>
            <a:spLocks noGrp="1"/>
          </p:cNvSpPr>
          <p:nvPr>
            <p:ph type="body" sz="quarter" idx="20" hasCustomPrompt="1"/>
          </p:nvPr>
        </p:nvSpPr>
        <p:spPr>
          <a:xfrm>
            <a:off x="1799304" y="302400"/>
            <a:ext cx="10095598" cy="900111"/>
          </a:xfrm>
        </p:spPr>
        <p:txBody>
          <a:bodyPr tIns="0">
            <a:noAutofit/>
          </a:bodyPr>
          <a:lstStyle>
            <a:lvl1pPr>
              <a:lnSpc>
                <a:spcPct val="90000"/>
              </a:lnSpc>
              <a:defRPr sz="4800">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618120419"/>
      </p:ext>
    </p:extLst>
  </p:cSld>
  <p:clrMapOvr>
    <a:masterClrMapping/>
  </p:clrMapOvr>
  <p:transition spd="slow">
    <p:wipe dir="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b="0" i="0">
                <a:latin typeface="DM Sans" pitchFamily="2" charset="77"/>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48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b="0" i="0">
                <a:solidFill>
                  <a:schemeClr val="bg1"/>
                </a:solidFill>
                <a:latin typeface="DM Sans" pitchFamily="2" charset="77"/>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799304" y="302400"/>
            <a:ext cx="10095598" cy="900111"/>
          </a:xfrm>
        </p:spPr>
        <p:txBody>
          <a:bodyPr tIns="0">
            <a:noAutofit/>
          </a:bodyPr>
          <a:lstStyle>
            <a:lvl1pPr>
              <a:lnSpc>
                <a:spcPct val="90000"/>
              </a:lnSpc>
              <a:defRPr sz="48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93750644"/>
      </p:ext>
    </p:extLst>
  </p:cSld>
  <p:clrMapOvr>
    <a:masterClrMapping/>
  </p:clrMapOvr>
  <p:transition spd="slow">
    <p:wipe dir="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b="0" i="0">
                <a:latin typeface="DM Sans" pitchFamily="2" charset="77"/>
              </a:defRPr>
            </a:lvl1p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101157104"/>
      </p:ext>
    </p:extLst>
  </p:cSld>
  <p:clrMapOvr>
    <a:masterClrMapping/>
  </p:clrMapOvr>
  <p:transition spd="slow">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b="0" i="0">
                <a:latin typeface="DM Sans" pitchFamily="2" charset="77"/>
              </a:defRPr>
            </a:lvl1p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i="0" kern="0" spc="0" baseline="0" dirty="0">
                <a:solidFill>
                  <a:srgbClr val="307297"/>
                </a:solidFill>
                <a:latin typeface="DM Sans" pitchFamily="2" charset="77"/>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314954492"/>
      </p:ext>
    </p:extLst>
  </p:cSld>
  <p:clrMapOvr>
    <a:masterClrMapping/>
  </p:clrMapOvr>
  <p:transition spd="slow">
    <p:wipe dir="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b="0" i="0">
                <a:latin typeface="DM Sans" pitchFamily="2" charset="77"/>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b="0" i="0">
                <a:latin typeface="DM Sans" pitchFamily="2" charset="77"/>
              </a:defRPr>
            </a:lvl1pPr>
            <a:lvl2pPr>
              <a:buClr>
                <a:srgbClr val="307297"/>
              </a:buClr>
              <a:defRPr b="0" i="0">
                <a:latin typeface="DM Sans" pitchFamily="2" charset="77"/>
              </a:defRPr>
            </a:lvl2pPr>
            <a:lvl3pPr>
              <a:buClr>
                <a:schemeClr val="accent1"/>
              </a:buClr>
              <a:defRPr b="0" i="0">
                <a:latin typeface="DM Sans" pitchFamily="2" charset="77"/>
              </a:defRPr>
            </a:lvl3pPr>
            <a:lvl4pPr>
              <a:buClr>
                <a:srgbClr val="89C7E8"/>
              </a:buClr>
              <a:defRPr b="0" i="0">
                <a:latin typeface="DM Sans" pitchFamily="2" charset="77"/>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a:t>
            </a:r>
            <a:r>
              <a:rPr lang="en-US" err="1"/>
              <a:t>Optis</a:t>
            </a:r>
            <a:r>
              <a:rPr lang="en-US"/>
              <a:t>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4" name="Text Placeholder 2">
            <a:extLst>
              <a:ext uri="{FF2B5EF4-FFF2-40B4-BE49-F238E27FC236}">
                <a16:creationId xmlns:a16="http://schemas.microsoft.com/office/drawing/2014/main" id="{9A8C7BA2-5F9D-0856-A82D-6FD497644DE3}"/>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i="0" kern="0" spc="0" baseline="0" dirty="0">
                <a:solidFill>
                  <a:srgbClr val="307297"/>
                </a:solidFill>
                <a:latin typeface="DM Sans" pitchFamily="2" charset="77"/>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76BD0314-B4DB-4758-F305-C9533021D551}"/>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1857984261"/>
      </p:ext>
    </p:extLst>
  </p:cSld>
  <p:clrMapOvr>
    <a:masterClrMapping/>
  </p:clrMapOvr>
  <p:transition spd="slow">
    <p:wipe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b="0" i="0">
                <a:latin typeface="DM Sans" pitchFamily="2" charset="77"/>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b="0" i="0">
                <a:latin typeface="DM Sans" pitchFamily="2" charset="77"/>
              </a:defRPr>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b="0" i="0">
                <a:latin typeface="DM Sans" pitchFamily="2" charset="77"/>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b="0" i="0">
                <a:latin typeface="DM Sans" pitchFamily="2" charset="77"/>
              </a:defRPr>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2">
            <a:extLst>
              <a:ext uri="{FF2B5EF4-FFF2-40B4-BE49-F238E27FC236}">
                <a16:creationId xmlns:a16="http://schemas.microsoft.com/office/drawing/2014/main" id="{4E2C7ED0-0D8E-DBDA-2861-4527A0E4091B}"/>
              </a:ext>
            </a:extLst>
          </p:cNvPr>
          <p:cNvSpPr>
            <a:spLocks noGrp="1"/>
          </p:cNvSpPr>
          <p:nvPr>
            <p:ph type="body" idx="11" hasCustomPrompt="1"/>
          </p:nvPr>
        </p:nvSpPr>
        <p:spPr>
          <a:xfrm>
            <a:off x="302400" y="679057"/>
            <a:ext cx="6535005" cy="400384"/>
          </a:xfrm>
        </p:spPr>
        <p:txBody>
          <a:bodyPr anchor="b">
            <a:noAutofit/>
          </a:bodyPr>
          <a:lstStyle>
            <a:lvl1pPr marL="0" indent="0">
              <a:buNone/>
              <a:defRPr lang="en-US" sz="2500" b="0" i="0" kern="0" spc="0" baseline="0" dirty="0">
                <a:solidFill>
                  <a:srgbClr val="307297"/>
                </a:solidFill>
                <a:latin typeface="DM Sans" pitchFamily="2" charset="77"/>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E06B361E-E055-5A94-315E-410425FFD112}"/>
              </a:ext>
            </a:extLst>
          </p:cNvPr>
          <p:cNvSpPr>
            <a:spLocks noGrp="1"/>
          </p:cNvSpPr>
          <p:nvPr>
            <p:ph type="title"/>
          </p:nvPr>
        </p:nvSpPr>
        <p:spPr>
          <a:xfrm>
            <a:off x="302401" y="302400"/>
            <a:ext cx="6537670" cy="421526"/>
          </a:xfrm>
        </p:spPr>
        <p:txBody>
          <a:bodyPr wrap="square">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2356942677"/>
      </p:ext>
    </p:extLst>
  </p:cSld>
  <p:clrMapOvr>
    <a:masterClrMapping/>
  </p:clrMapOvr>
  <p:transition spd="slow">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B5D3C7D-B037-75E2-A757-4DE0FD89A427}"/>
              </a:ext>
            </a:extLst>
          </p:cNvPr>
          <p:cNvSpPr>
            <a:spLocks noGrp="1"/>
          </p:cNvSpPr>
          <p:nvPr>
            <p:ph type="title"/>
          </p:nvPr>
        </p:nvSpPr>
        <p:spPr>
          <a:xfrm>
            <a:off x="302400" y="302400"/>
            <a:ext cx="5378733" cy="837024"/>
          </a:xfrm>
        </p:spPr>
        <p:txBody>
          <a:bodyPr wrap="square">
            <a:spAutoFit/>
          </a:bodyPr>
          <a:lstStyle>
            <a:lvl1pPr>
              <a:defRPr sz="3000">
                <a:solidFill>
                  <a:schemeClr val="accent1"/>
                </a:solidFill>
              </a:defRPr>
            </a:lvl1pPr>
          </a:lstStyle>
          <a:p>
            <a:r>
              <a:rPr lang="en-US"/>
              <a:t>Click to edit Master title style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b="0" i="0">
                <a:latin typeface="DM Sans" pitchFamily="2" charset="77"/>
              </a:defRPr>
            </a:lvl1p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b="0" i="0">
                <a:latin typeface="DM Sans" pitchFamily="2" charset="77"/>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8" y="1342800"/>
            <a:ext cx="5376541" cy="288767"/>
          </a:xfrm>
        </p:spPr>
        <p:txBody>
          <a:bodyPr/>
          <a:lstStyle>
            <a:lvl1pPr>
              <a:defRPr sz="1800" b="0" i="0">
                <a:latin typeface="DM Sans" pitchFamily="2" charset="77"/>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8" y="1889393"/>
            <a:ext cx="5376541" cy="3749408"/>
          </a:xfrm>
        </p:spPr>
        <p:txBody>
          <a:bodyPr/>
          <a:lstStyle>
            <a:lvl1pPr>
              <a:defRPr sz="1800" b="0" i="0">
                <a:latin typeface="DM Sans" pitchFamily="2" charset="77"/>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ext Placeholder 2">
            <a:extLst>
              <a:ext uri="{FF2B5EF4-FFF2-40B4-BE49-F238E27FC236}">
                <a16:creationId xmlns:a16="http://schemas.microsoft.com/office/drawing/2014/main" id="{3EF65674-3A9F-BC33-6C30-7F2C363F4B17}"/>
              </a:ext>
            </a:extLst>
          </p:cNvPr>
          <p:cNvSpPr>
            <a:spLocks noGrp="1"/>
          </p:cNvSpPr>
          <p:nvPr>
            <p:ph type="body" idx="11" hasCustomPrompt="1"/>
          </p:nvPr>
        </p:nvSpPr>
        <p:spPr>
          <a:xfrm>
            <a:off x="302400" y="679057"/>
            <a:ext cx="5376541" cy="400384"/>
          </a:xfrm>
        </p:spPr>
        <p:txBody>
          <a:bodyPr anchor="b">
            <a:noAutofit/>
          </a:bodyPr>
          <a:lstStyle>
            <a:lvl1pPr marL="0" indent="0">
              <a:buNone/>
              <a:defRPr lang="en-US" sz="2500" b="0" i="0" kern="0" spc="0" baseline="0" dirty="0">
                <a:solidFill>
                  <a:srgbClr val="307297"/>
                </a:solidFill>
                <a:latin typeface="DM Sans" pitchFamily="2" charset="77"/>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748686700"/>
      </p:ext>
    </p:extLst>
  </p:cSld>
  <p:clrMapOvr>
    <a:masterClrMapping/>
  </p:clrMapOvr>
  <p:transition spd="slow">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56969A2-01D6-BF87-4CA7-91D6CECACC0E}"/>
              </a:ext>
            </a:extLst>
          </p:cNvPr>
          <p:cNvSpPr>
            <a:spLocks noGrp="1"/>
          </p:cNvSpPr>
          <p:nvPr>
            <p:ph type="title"/>
          </p:nvPr>
        </p:nvSpPr>
        <p:spPr>
          <a:xfrm>
            <a:off x="302400" y="302400"/>
            <a:ext cx="3092733" cy="1252522"/>
          </a:xfrm>
        </p:spPr>
        <p:txBody>
          <a:bodyPr wrap="square">
            <a:spAutoFit/>
          </a:bodyPr>
          <a:lstStyle>
            <a:lvl1pPr>
              <a:defRPr sz="3000">
                <a:solidFill>
                  <a:schemeClr val="accent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FC018C-CCFE-E454-269A-5776017737FB}"/>
              </a:ext>
            </a:extLst>
          </p:cNvPr>
          <p:cNvSpPr>
            <a:spLocks noGrp="1"/>
          </p:cNvSpPr>
          <p:nvPr>
            <p:ph type="body" idx="24" hasCustomPrompt="1"/>
          </p:nvPr>
        </p:nvSpPr>
        <p:spPr>
          <a:xfrm>
            <a:off x="302400" y="679057"/>
            <a:ext cx="3091131" cy="400384"/>
          </a:xfrm>
        </p:spPr>
        <p:txBody>
          <a:bodyPr anchor="b">
            <a:noAutofit/>
          </a:bodyPr>
          <a:lstStyle>
            <a:lvl1pPr marL="0" indent="0">
              <a:buNone/>
              <a:defRPr lang="en-US" sz="2500" b="0" i="0" kern="0" spc="0" baseline="0" dirty="0">
                <a:solidFill>
                  <a:srgbClr val="307297"/>
                </a:solidFill>
                <a:latin typeface="DM Sans" pitchFamily="2" charset="77"/>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b="0" i="0">
                <a:latin typeface="DM Sans" pitchFamily="2" charset="77"/>
              </a:defRPr>
            </a:lvl1p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1">
              <a:lumMod val="75000"/>
            </a:schemeClr>
          </a:solidFill>
        </p:spPr>
        <p:txBody>
          <a:bodyPr wrap="square">
            <a:noAutofit/>
          </a:bodyPr>
          <a:lstStyle>
            <a:lvl1pPr algn="ctr">
              <a:defRPr b="0" i="0">
                <a:latin typeface="DM Sans" pitchFamily="2" charset="77"/>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8" y="1342800"/>
            <a:ext cx="3092733" cy="288767"/>
          </a:xfrm>
        </p:spPr>
        <p:txBody>
          <a:bodyPr/>
          <a:lstStyle>
            <a:lvl1pPr>
              <a:defRPr sz="1800" b="0" i="0">
                <a:latin typeface="DM Sans" pitchFamily="2" charset="77"/>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797803"/>
            <a:ext cx="3092733" cy="3840996"/>
          </a:xfrm>
        </p:spPr>
        <p:txBody>
          <a:bodyPr/>
          <a:lstStyle>
            <a:lvl1pPr>
              <a:defRPr sz="1300" b="0" i="0">
                <a:latin typeface="DM Sans" pitchFamily="2" charset="77"/>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3132665434"/>
      </p:ext>
    </p:extLst>
  </p:cSld>
  <p:clrMapOvr>
    <a:masterClrMapping/>
  </p:clrMapOvr>
  <p:transition spd="slow">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_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b="0" i="0">
                <a:latin typeface="DM Sans" pitchFamily="2" charset="77"/>
              </a:defRPr>
            </a:lvl1pPr>
          </a:lstStyle>
          <a:p>
            <a:r>
              <a:rPr lang="en-GB"/>
              <a:t> </a:t>
            </a:r>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Slide Number Placeholder 7">
            <a:extLst>
              <a:ext uri="{FF2B5EF4-FFF2-40B4-BE49-F238E27FC236}">
                <a16:creationId xmlns:a16="http://schemas.microsoft.com/office/drawing/2014/main" id="{3DEC9ED1-295E-8AB7-5C53-6AB3B3B8C1D9}"/>
              </a:ext>
            </a:extLst>
          </p:cNvPr>
          <p:cNvSpPr>
            <a:spLocks noGrp="1"/>
          </p:cNvSpPr>
          <p:nvPr>
            <p:ph type="sldNum" sz="quarter" idx="10"/>
          </p:nvPr>
        </p:nvSpPr>
        <p:spPr>
          <a:xfrm>
            <a:off x="302400" y="6450806"/>
            <a:ext cx="1040625" cy="109061"/>
          </a:xfrm>
        </p:spPr>
        <p:txBody>
          <a:bodyPr/>
          <a:lstStyle>
            <a:lvl1pPr>
              <a:defRPr b="0" i="0">
                <a:solidFill>
                  <a:schemeClr val="bg1"/>
                </a:solidFill>
                <a:latin typeface="DM Sans" pitchFamily="2" charset="77"/>
              </a:defRPr>
            </a:lvl1pPr>
          </a:lstStyle>
          <a:p>
            <a:fld id="{5BA3E189-2F3A-42E5-B572-3520703B6186}" type="slidenum">
              <a:rPr lang="en-GB" smtClean="0"/>
              <a:pPr/>
              <a:t>‹#›</a:t>
            </a:fld>
            <a:endParaRPr lang="en-GB"/>
          </a:p>
        </p:txBody>
      </p:sp>
      <p:sp>
        <p:nvSpPr>
          <p:cNvPr id="2" name="Text Placeholder 2">
            <a:extLst>
              <a:ext uri="{FF2B5EF4-FFF2-40B4-BE49-F238E27FC236}">
                <a16:creationId xmlns:a16="http://schemas.microsoft.com/office/drawing/2014/main" id="{C71CD802-80AA-5D67-E015-56F7650A2B27}"/>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i="0" kern="0" spc="0" baseline="0" dirty="0">
                <a:solidFill>
                  <a:schemeClr val="bg1"/>
                </a:solidFill>
                <a:latin typeface="DM Sans" pitchFamily="2" charset="77"/>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itle 1">
            <a:extLst>
              <a:ext uri="{FF2B5EF4-FFF2-40B4-BE49-F238E27FC236}">
                <a16:creationId xmlns:a16="http://schemas.microsoft.com/office/drawing/2014/main" id="{09285B61-74FF-B244-50EE-DEAC593C3FFA}"/>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93705347"/>
      </p:ext>
    </p:extLst>
  </p:cSld>
  <p:clrMapOvr>
    <a:masterClrMapping/>
  </p:clrMapOvr>
  <p:transition spd="slow">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b="0" i="0">
                <a:solidFill>
                  <a:schemeClr val="bg1"/>
                </a:solidFill>
                <a:latin typeface="DM Sans" pitchFamily="2" charset="77"/>
              </a:defRPr>
            </a:lvl1p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290FD75-A089-3204-1609-1A4ABC2963B4}"/>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i="0" kern="0" spc="0" baseline="0" dirty="0">
                <a:solidFill>
                  <a:schemeClr val="bg1"/>
                </a:solidFill>
                <a:latin typeface="DM Sans" pitchFamily="2" charset="77"/>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Title 1">
            <a:extLst>
              <a:ext uri="{FF2B5EF4-FFF2-40B4-BE49-F238E27FC236}">
                <a16:creationId xmlns:a16="http://schemas.microsoft.com/office/drawing/2014/main" id="{F8858DE6-C368-4E1E-F811-38BC3F72B215}"/>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
        <p:nvSpPr>
          <p:cNvPr id="3" name="Text Placeholder 15">
            <a:extLst>
              <a:ext uri="{FF2B5EF4-FFF2-40B4-BE49-F238E27FC236}">
                <a16:creationId xmlns:a16="http://schemas.microsoft.com/office/drawing/2014/main" id="{363BD68A-0718-377A-B39E-B110DC840053}"/>
              </a:ext>
            </a:extLst>
          </p:cNvPr>
          <p:cNvSpPr>
            <a:spLocks noGrp="1"/>
          </p:cNvSpPr>
          <p:nvPr>
            <p:ph type="body" sz="quarter" idx="12" hasCustomPrompt="1"/>
          </p:nvPr>
        </p:nvSpPr>
        <p:spPr>
          <a:xfrm>
            <a:off x="302399" y="1342800"/>
            <a:ext cx="11587199" cy="4297362"/>
          </a:xfrm>
        </p:spPr>
        <p:txBody>
          <a:bodyPr tIns="0"/>
          <a:lstStyle>
            <a:lvl1pPr marL="0" indent="0">
              <a:buFont typeface="Arial" panose="020B0604020202020204" pitchFamily="34" charset="0"/>
              <a:buNone/>
              <a:defRPr sz="1600" b="0" i="0">
                <a:solidFill>
                  <a:schemeClr val="bg1"/>
                </a:solidFill>
                <a:latin typeface="DM Sans" pitchFamily="2" charset="77"/>
              </a:defRPr>
            </a:lvl1pPr>
            <a:lvl2pPr>
              <a:buClr>
                <a:srgbClr val="307297"/>
              </a:buClr>
              <a:defRPr sz="1600" b="0" i="0">
                <a:solidFill>
                  <a:schemeClr val="bg1"/>
                </a:solidFill>
                <a:latin typeface="DM Sans" pitchFamily="2" charset="77"/>
              </a:defRPr>
            </a:lvl2pPr>
            <a:lvl3pPr>
              <a:buClr>
                <a:schemeClr val="accent1"/>
              </a:buClr>
              <a:defRPr sz="1600" b="0" i="0">
                <a:solidFill>
                  <a:schemeClr val="bg1"/>
                </a:solidFill>
                <a:latin typeface="DM Sans" pitchFamily="2" charset="77"/>
              </a:defRPr>
            </a:lvl3pPr>
            <a:lvl4pPr>
              <a:buClr>
                <a:srgbClr val="89C7E8"/>
              </a:buClr>
              <a:defRPr sz="1600" b="0" i="0">
                <a:solidFill>
                  <a:schemeClr val="bg1"/>
                </a:solidFill>
                <a:latin typeface="DM Sans" pitchFamily="2" charset="77"/>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a:t>
            </a:r>
            <a:r>
              <a:rPr lang="en-US" err="1"/>
              <a:t>Optis</a:t>
            </a:r>
            <a:r>
              <a:rPr lang="en-US"/>
              <a:t>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1695713305"/>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008A581-E974-5FF9-0497-2923DDEF7DE0}"/>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3" name="Freeform: Shape 4">
            <a:extLst>
              <a:ext uri="{FF2B5EF4-FFF2-40B4-BE49-F238E27FC236}">
                <a16:creationId xmlns:a16="http://schemas.microsoft.com/office/drawing/2014/main" id="{6524FF1D-59AC-1EC4-5B41-55EDA09AC3A2}"/>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5" name="Freeform: Shape 6">
            <a:extLst>
              <a:ext uri="{FF2B5EF4-FFF2-40B4-BE49-F238E27FC236}">
                <a16:creationId xmlns:a16="http://schemas.microsoft.com/office/drawing/2014/main" id="{FF06A295-C74C-E607-E373-B265E61E30E0}"/>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32364" y="2602636"/>
            <a:ext cx="7127272" cy="784830"/>
          </a:xfrm>
          <a:prstGeom prst="rect">
            <a:avLst/>
          </a:prstGeom>
          <a:noFill/>
        </p:spPr>
        <p:txBody>
          <a:bodyPr wrap="none" rtlCol="0">
            <a:spAutoFit/>
          </a:bodyPr>
          <a:lstStyle/>
          <a:p>
            <a:pPr algn="ctr"/>
            <a:r>
              <a:rPr lang="en-GB" sz="4500">
                <a:solidFill>
                  <a:schemeClr val="bg1"/>
                </a:solidFill>
                <a:latin typeface="+mj-lt"/>
              </a:rPr>
              <a:t>We bring progress to life</a:t>
            </a:r>
            <a:r>
              <a:rPr lang="en-GB" sz="4500" b="0" i="0">
                <a:solidFill>
                  <a:schemeClr val="bg1"/>
                </a:solidFill>
                <a:latin typeface="DM Sans" pitchFamily="2" charset="77"/>
              </a:rPr>
              <a:t>.</a:t>
            </a:r>
            <a:endParaRPr lang="en-GB" sz="4500">
              <a:solidFill>
                <a:schemeClr val="bg1"/>
              </a:solidFill>
              <a:latin typeface="+mj-lt"/>
            </a:endParaRPr>
          </a:p>
        </p:txBody>
      </p:sp>
    </p:spTree>
    <p:extLst>
      <p:ext uri="{BB962C8B-B14F-4D97-AF65-F5344CB8AC3E}">
        <p14:creationId xmlns:p14="http://schemas.microsoft.com/office/powerpoint/2010/main" val="3489536666"/>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accent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15-4-2025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006571452"/>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3" name="Subtitle 2">
            <a:extLst>
              <a:ext uri="{FF2B5EF4-FFF2-40B4-BE49-F238E27FC236}">
                <a16:creationId xmlns:a16="http://schemas.microsoft.com/office/drawing/2014/main" id="{6EC2A785-2997-BD6D-D168-AEEBF16DAEDC}"/>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15-4-2025</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5" name="Text Placeholder 7">
            <a:extLst>
              <a:ext uri="{FF2B5EF4-FFF2-40B4-BE49-F238E27FC236}">
                <a16:creationId xmlns:a16="http://schemas.microsoft.com/office/drawing/2014/main" id="{AD71BE54-2AEC-CB55-A27F-F0F5F9594B9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708986138"/>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rgbClr val="307297"/>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15-4-2025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579808565"/>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rgbClr val="307297"/>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15-4-2025</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5" name="Text Placeholder 7">
            <a:extLst>
              <a:ext uri="{FF2B5EF4-FFF2-40B4-BE49-F238E27FC236}">
                <a16:creationId xmlns:a16="http://schemas.microsoft.com/office/drawing/2014/main" id="{AD71BE54-2AEC-CB55-A27F-F0F5F9594B9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6" name="Subtitle 2">
            <a:extLst>
              <a:ext uri="{FF2B5EF4-FFF2-40B4-BE49-F238E27FC236}">
                <a16:creationId xmlns:a16="http://schemas.microsoft.com/office/drawing/2014/main" id="{13BE3039-E1B5-18B6-923E-3F67BDA34D6E}"/>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1716096748"/>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15-4-2025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43421297"/>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299463" y="1432775"/>
            <a:ext cx="858838" cy="659765"/>
          </a:xfrm>
        </p:spPr>
        <p:txBody>
          <a:bodyPr tIns="0" anchor="ctr">
            <a:noAutofit/>
          </a:bodyPr>
          <a:lstStyle>
            <a:lvl1pPr>
              <a:defRPr sz="4300" b="1" i="0">
                <a:solidFill>
                  <a:srgbClr val="307297"/>
                </a:solidFill>
                <a:latin typeface="DM Sans" pitchFamily="2" charset="77"/>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299463" y="2217348"/>
            <a:ext cx="858838" cy="658800"/>
          </a:xfrm>
        </p:spPr>
        <p:txBody>
          <a:bodyPr tIns="0" anchor="ctr">
            <a:noAutofit/>
          </a:bodyPr>
          <a:lstStyle>
            <a:lvl1pPr>
              <a:defRPr sz="4300" b="1" i="0">
                <a:solidFill>
                  <a:srgbClr val="307297"/>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299463" y="3000185"/>
            <a:ext cx="858838" cy="658800"/>
          </a:xfrm>
        </p:spPr>
        <p:txBody>
          <a:bodyPr tIns="0" anchor="ctr">
            <a:noAutofit/>
          </a:bodyPr>
          <a:lstStyle>
            <a:lvl1pPr>
              <a:defRPr sz="4300" b="1" i="0">
                <a:solidFill>
                  <a:srgbClr val="307297"/>
                </a:solidFill>
                <a:latin typeface="DM Sans" pitchFamily="2" charset="77"/>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5449" y="1432775"/>
            <a:ext cx="7148514" cy="659765"/>
          </a:xfrm>
        </p:spPr>
        <p:txBody>
          <a:bodyPr tIns="0" anchor="ctr">
            <a:noAutofit/>
          </a:bodyPr>
          <a:lstStyle>
            <a:lvl1pPr>
              <a:defRPr sz="2800" b="1" i="0">
                <a:solidFill>
                  <a:srgbClr val="307297"/>
                </a:solidFill>
                <a:latin typeface="DM Sans" pitchFamily="2" charset="77"/>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5448" y="2216383"/>
            <a:ext cx="7148514" cy="659765"/>
          </a:xfrm>
        </p:spPr>
        <p:txBody>
          <a:bodyPr tIns="0" anchor="ctr">
            <a:noAutofit/>
          </a:bodyPr>
          <a:lstStyle>
            <a:lvl1pPr>
              <a:defRPr sz="2800" b="1" i="0">
                <a:solidFill>
                  <a:srgbClr val="307297"/>
                </a:solidFill>
                <a:latin typeface="DM Sans" pitchFamily="2" charset="77"/>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5447" y="3000762"/>
            <a:ext cx="7148516" cy="658492"/>
          </a:xfrm>
        </p:spPr>
        <p:txBody>
          <a:bodyPr tIns="0" anchor="ctr">
            <a:noAutofit/>
          </a:bodyPr>
          <a:lstStyle>
            <a:lvl1pPr>
              <a:defRPr sz="2800" b="1" i="0">
                <a:solidFill>
                  <a:srgbClr val="307297"/>
                </a:solidFill>
                <a:latin typeface="DM Sans" pitchFamily="2" charset="77"/>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0" y="303246"/>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99462" y="3783793"/>
            <a:ext cx="858837" cy="658800"/>
          </a:xfrm>
        </p:spPr>
        <p:txBody>
          <a:bodyPr tIns="0" anchor="ctr">
            <a:noAutofit/>
          </a:bodyPr>
          <a:lstStyle>
            <a:lvl1pPr>
              <a:defRPr sz="4300" b="1" i="0">
                <a:solidFill>
                  <a:srgbClr val="307297"/>
                </a:solidFill>
                <a:latin typeface="DM Sans" pitchFamily="2" charset="77"/>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5446" y="3783793"/>
            <a:ext cx="7148516" cy="658492"/>
          </a:xfrm>
        </p:spPr>
        <p:txBody>
          <a:bodyPr tIns="0" anchor="ctr">
            <a:noAutofit/>
          </a:bodyPr>
          <a:lstStyle>
            <a:lvl1pPr>
              <a:defRPr sz="2800" b="1" i="0">
                <a:solidFill>
                  <a:srgbClr val="307297"/>
                </a:solidFill>
                <a:latin typeface="DM Sans" pitchFamily="2" charset="77"/>
              </a:defRPr>
            </a:lvl1pPr>
          </a:lstStyle>
          <a:p>
            <a:pPr lvl="0"/>
            <a:r>
              <a:rPr lang="en-US"/>
              <a:t>Chapter title</a:t>
            </a:r>
            <a:endParaRPr lang="en-GB"/>
          </a:p>
        </p:txBody>
      </p:sp>
      <p:sp>
        <p:nvSpPr>
          <p:cNvPr id="5" name="Text Placeholder 10">
            <a:extLst>
              <a:ext uri="{FF2B5EF4-FFF2-40B4-BE49-F238E27FC236}">
                <a16:creationId xmlns:a16="http://schemas.microsoft.com/office/drawing/2014/main" id="{BD0B3830-59A1-70A2-50C0-134455FFE58C}"/>
              </a:ext>
            </a:extLst>
          </p:cNvPr>
          <p:cNvSpPr>
            <a:spLocks noGrp="1"/>
          </p:cNvSpPr>
          <p:nvPr>
            <p:ph type="body" sz="quarter" idx="23" hasCustomPrompt="1"/>
          </p:nvPr>
        </p:nvSpPr>
        <p:spPr>
          <a:xfrm>
            <a:off x="299463" y="4567326"/>
            <a:ext cx="858838" cy="658800"/>
          </a:xfrm>
        </p:spPr>
        <p:txBody>
          <a:bodyPr tIns="0" anchor="ctr">
            <a:noAutofit/>
          </a:bodyPr>
          <a:lstStyle>
            <a:lvl1pPr>
              <a:defRPr sz="4300" b="1" i="0">
                <a:solidFill>
                  <a:srgbClr val="307297"/>
                </a:solidFill>
                <a:latin typeface="DM Sans" pitchFamily="2" charset="77"/>
              </a:defRPr>
            </a:lvl1pPr>
          </a:lstStyle>
          <a:p>
            <a:pPr lvl="0"/>
            <a:r>
              <a:rPr lang="en-US"/>
              <a:t>05</a:t>
            </a:r>
            <a:endParaRPr lang="en-GB"/>
          </a:p>
        </p:txBody>
      </p:sp>
      <p:sp>
        <p:nvSpPr>
          <p:cNvPr id="7" name="Text Placeholder 10">
            <a:extLst>
              <a:ext uri="{FF2B5EF4-FFF2-40B4-BE49-F238E27FC236}">
                <a16:creationId xmlns:a16="http://schemas.microsoft.com/office/drawing/2014/main" id="{646F80E6-5451-55C5-8A2D-94076F0EE73B}"/>
              </a:ext>
            </a:extLst>
          </p:cNvPr>
          <p:cNvSpPr>
            <a:spLocks noGrp="1"/>
          </p:cNvSpPr>
          <p:nvPr>
            <p:ph type="body" sz="quarter" idx="24" hasCustomPrompt="1"/>
          </p:nvPr>
        </p:nvSpPr>
        <p:spPr>
          <a:xfrm>
            <a:off x="1215447" y="4566899"/>
            <a:ext cx="7148516" cy="658492"/>
          </a:xfrm>
        </p:spPr>
        <p:txBody>
          <a:bodyPr tIns="0" anchor="ctr">
            <a:noAutofit/>
          </a:bodyPr>
          <a:lstStyle>
            <a:lvl1pPr>
              <a:defRPr sz="2800" b="1" i="0">
                <a:solidFill>
                  <a:srgbClr val="307297"/>
                </a:solidFill>
                <a:latin typeface="DM Sans" pitchFamily="2" charset="77"/>
              </a:defRPr>
            </a:lvl1pPr>
          </a:lstStyle>
          <a:p>
            <a:pPr lvl="0"/>
            <a:r>
              <a:rPr lang="en-US"/>
              <a:t>Chapter title</a:t>
            </a:r>
            <a:endParaRPr lang="en-GB"/>
          </a:p>
        </p:txBody>
      </p:sp>
      <p:sp>
        <p:nvSpPr>
          <p:cNvPr id="8" name="Text Placeholder 10">
            <a:extLst>
              <a:ext uri="{FF2B5EF4-FFF2-40B4-BE49-F238E27FC236}">
                <a16:creationId xmlns:a16="http://schemas.microsoft.com/office/drawing/2014/main" id="{0586D264-FE08-FE19-0BE7-FD8B6944B113}"/>
              </a:ext>
            </a:extLst>
          </p:cNvPr>
          <p:cNvSpPr>
            <a:spLocks noGrp="1"/>
          </p:cNvSpPr>
          <p:nvPr>
            <p:ph type="body" sz="quarter" idx="25" hasCustomPrompt="1"/>
          </p:nvPr>
        </p:nvSpPr>
        <p:spPr>
          <a:xfrm>
            <a:off x="299462" y="5350934"/>
            <a:ext cx="858837" cy="658800"/>
          </a:xfrm>
        </p:spPr>
        <p:txBody>
          <a:bodyPr tIns="0" anchor="ctr">
            <a:noAutofit/>
          </a:bodyPr>
          <a:lstStyle>
            <a:lvl1pPr>
              <a:defRPr sz="4300" b="1" i="0">
                <a:solidFill>
                  <a:srgbClr val="307297"/>
                </a:solidFill>
                <a:latin typeface="DM Sans" pitchFamily="2" charset="77"/>
              </a:defRPr>
            </a:lvl1pPr>
          </a:lstStyle>
          <a:p>
            <a:pPr lvl="0"/>
            <a:r>
              <a:rPr lang="en-US"/>
              <a:t>06</a:t>
            </a:r>
            <a:endParaRPr lang="en-GB"/>
          </a:p>
        </p:txBody>
      </p:sp>
      <p:sp>
        <p:nvSpPr>
          <p:cNvPr id="9" name="Text Placeholder 10">
            <a:extLst>
              <a:ext uri="{FF2B5EF4-FFF2-40B4-BE49-F238E27FC236}">
                <a16:creationId xmlns:a16="http://schemas.microsoft.com/office/drawing/2014/main" id="{0EAAE394-E3DA-06A7-E3CA-2FA9C0653A17}"/>
              </a:ext>
            </a:extLst>
          </p:cNvPr>
          <p:cNvSpPr>
            <a:spLocks noGrp="1"/>
          </p:cNvSpPr>
          <p:nvPr>
            <p:ph type="body" sz="quarter" idx="26" hasCustomPrompt="1"/>
          </p:nvPr>
        </p:nvSpPr>
        <p:spPr>
          <a:xfrm>
            <a:off x="1215446" y="5350006"/>
            <a:ext cx="7148516" cy="658492"/>
          </a:xfrm>
        </p:spPr>
        <p:txBody>
          <a:bodyPr tIns="0" anchor="ctr">
            <a:noAutofit/>
          </a:bodyPr>
          <a:lstStyle>
            <a:lvl1pPr>
              <a:defRPr sz="2800" b="1" i="0">
                <a:solidFill>
                  <a:srgbClr val="307297"/>
                </a:solidFill>
                <a:latin typeface="DM Sans" pitchFamily="2" charset="77"/>
              </a:defRPr>
            </a:lvl1pPr>
          </a:lstStyle>
          <a:p>
            <a:pPr lvl="0"/>
            <a:r>
              <a:rPr lang="en-US"/>
              <a:t>Chapter title</a:t>
            </a:r>
            <a:endParaRPr lang="en-GB"/>
          </a:p>
        </p:txBody>
      </p:sp>
    </p:spTree>
    <p:extLst>
      <p:ext uri="{BB962C8B-B14F-4D97-AF65-F5344CB8AC3E}">
        <p14:creationId xmlns:p14="http://schemas.microsoft.com/office/powerpoint/2010/main" val="885276204"/>
      </p:ext>
    </p:extLst>
  </p:cSld>
  <p:clrMapOvr>
    <a:masterClrMapping/>
  </p:clrMapOvr>
  <p:transition spd="slow">
    <p:wipe dir="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 Chapter 1">
    <p:bg>
      <p:bgPr>
        <a:solidFill>
          <a:srgbClr val="89C7E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2230200" y="302400"/>
            <a:ext cx="9659399"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Freeform: Shape 6">
            <a:extLst>
              <a:ext uri="{FF2B5EF4-FFF2-40B4-BE49-F238E27FC236}">
                <a16:creationId xmlns:a16="http://schemas.microsoft.com/office/drawing/2014/main" id="{C1E22BC7-BEA8-3A0E-3867-A4BC17028C7F}"/>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59F4BB49-3C5B-0CF0-91FC-96BBF89CB6EC}"/>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4">
            <a:extLst>
              <a:ext uri="{FF2B5EF4-FFF2-40B4-BE49-F238E27FC236}">
                <a16:creationId xmlns:a16="http://schemas.microsoft.com/office/drawing/2014/main" id="{CDB25C31-4047-01D3-150D-2C8B484914B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82570240"/>
      </p:ext>
    </p:extLst>
  </p:cSld>
  <p:clrMapOvr>
    <a:masterClrMapping/>
  </p:clrMapOvr>
  <p:transition spd="slow">
    <p:wipe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307358"/>
      </p:ext>
    </p:extLst>
  </p:cSld>
  <p:clrMapOvr>
    <a:masterClrMapping/>
  </p:clrMapOvr>
  <p:transition spd="slow">
    <p:wipe dir="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2328009456"/>
      </p:ext>
    </p:extLst>
  </p:cSld>
  <p:clrMapOvr>
    <a:masterClrMapping/>
  </p:clrMapOvr>
  <p:transition spd="slow">
    <p:wipe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579949689"/>
      </p:ext>
    </p:extLst>
  </p:cSld>
  <p:clrMapOvr>
    <a:masterClrMapping/>
  </p:clrMapOvr>
  <p:transition spd="slow">
    <p:wipe dir="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4" name="Text Placeholder 2">
            <a:extLst>
              <a:ext uri="{FF2B5EF4-FFF2-40B4-BE49-F238E27FC236}">
                <a16:creationId xmlns:a16="http://schemas.microsoft.com/office/drawing/2014/main" id="{9A8C7BA2-5F9D-0856-A82D-6FD497644DE3}"/>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76BD0314-B4DB-4758-F305-C9533021D551}"/>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1490128952"/>
      </p:ext>
    </p:extLst>
  </p:cSld>
  <p:clrMapOvr>
    <a:masterClrMapping/>
  </p:clrMapOvr>
  <p:transition spd="slow">
    <p:wipe dir="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2">
            <a:extLst>
              <a:ext uri="{FF2B5EF4-FFF2-40B4-BE49-F238E27FC236}">
                <a16:creationId xmlns:a16="http://schemas.microsoft.com/office/drawing/2014/main" id="{4E2C7ED0-0D8E-DBDA-2861-4527A0E4091B}"/>
              </a:ext>
            </a:extLst>
          </p:cNvPr>
          <p:cNvSpPr>
            <a:spLocks noGrp="1"/>
          </p:cNvSpPr>
          <p:nvPr>
            <p:ph type="body" idx="11" hasCustomPrompt="1"/>
          </p:nvPr>
        </p:nvSpPr>
        <p:spPr>
          <a:xfrm>
            <a:off x="302400" y="679057"/>
            <a:ext cx="6535005"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E06B361E-E055-5A94-315E-410425FFD112}"/>
              </a:ext>
            </a:extLst>
          </p:cNvPr>
          <p:cNvSpPr>
            <a:spLocks noGrp="1"/>
          </p:cNvSpPr>
          <p:nvPr>
            <p:ph type="title"/>
          </p:nvPr>
        </p:nvSpPr>
        <p:spPr>
          <a:xfrm>
            <a:off x="302401" y="302400"/>
            <a:ext cx="6537670" cy="421526"/>
          </a:xfrm>
        </p:spPr>
        <p:txBody>
          <a:bodyPr wrap="square">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3391162544"/>
      </p:ext>
    </p:extLst>
  </p:cSld>
  <p:clrMapOvr>
    <a:masterClrMapping/>
  </p:clrMapOvr>
  <p:transition spd="slow">
    <p:wipe dir="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B5D3C7D-B037-75E2-A757-4DE0FD89A427}"/>
              </a:ext>
            </a:extLst>
          </p:cNvPr>
          <p:cNvSpPr>
            <a:spLocks noGrp="1"/>
          </p:cNvSpPr>
          <p:nvPr>
            <p:ph type="title"/>
          </p:nvPr>
        </p:nvSpPr>
        <p:spPr>
          <a:xfrm>
            <a:off x="302400" y="302400"/>
            <a:ext cx="5378733" cy="837024"/>
          </a:xfrm>
        </p:spPr>
        <p:txBody>
          <a:bodyPr wrap="square">
            <a:spAutoFit/>
          </a:bodyPr>
          <a:lstStyle>
            <a:lvl1pPr>
              <a:defRPr sz="3000">
                <a:solidFill>
                  <a:schemeClr val="accent1"/>
                </a:solidFill>
              </a:defRPr>
            </a:lvl1pPr>
          </a:lstStyle>
          <a:p>
            <a:r>
              <a:rPr lang="en-US"/>
              <a:t>Click to edit Master title style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8" y="1342800"/>
            <a:ext cx="5376541"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8" y="1889393"/>
            <a:ext cx="5376541"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ext Placeholder 2">
            <a:extLst>
              <a:ext uri="{FF2B5EF4-FFF2-40B4-BE49-F238E27FC236}">
                <a16:creationId xmlns:a16="http://schemas.microsoft.com/office/drawing/2014/main" id="{3EF65674-3A9F-BC33-6C30-7F2C363F4B17}"/>
              </a:ext>
            </a:extLst>
          </p:cNvPr>
          <p:cNvSpPr>
            <a:spLocks noGrp="1"/>
          </p:cNvSpPr>
          <p:nvPr>
            <p:ph type="body" idx="11" hasCustomPrompt="1"/>
          </p:nvPr>
        </p:nvSpPr>
        <p:spPr>
          <a:xfrm>
            <a:off x="302400" y="679057"/>
            <a:ext cx="5376541"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339117037"/>
      </p:ext>
    </p:extLst>
  </p:cSld>
  <p:clrMapOvr>
    <a:masterClrMapping/>
  </p:clrMapOvr>
  <p:transition spd="slow">
    <p:wipe dir="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56969A2-01D6-BF87-4CA7-91D6CECACC0E}"/>
              </a:ext>
            </a:extLst>
          </p:cNvPr>
          <p:cNvSpPr>
            <a:spLocks noGrp="1"/>
          </p:cNvSpPr>
          <p:nvPr>
            <p:ph type="title"/>
          </p:nvPr>
        </p:nvSpPr>
        <p:spPr>
          <a:xfrm>
            <a:off x="302400" y="302400"/>
            <a:ext cx="3092733" cy="1252522"/>
          </a:xfrm>
        </p:spPr>
        <p:txBody>
          <a:bodyPr wrap="square">
            <a:spAutoFit/>
          </a:bodyPr>
          <a:lstStyle>
            <a:lvl1pPr>
              <a:defRPr sz="3000">
                <a:solidFill>
                  <a:schemeClr val="accent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FC018C-CCFE-E454-269A-5776017737FB}"/>
              </a:ext>
            </a:extLst>
          </p:cNvPr>
          <p:cNvSpPr>
            <a:spLocks noGrp="1"/>
          </p:cNvSpPr>
          <p:nvPr>
            <p:ph type="body" idx="24" hasCustomPrompt="1"/>
          </p:nvPr>
        </p:nvSpPr>
        <p:spPr>
          <a:xfrm>
            <a:off x="302400" y="679057"/>
            <a:ext cx="3091131"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8" y="1342800"/>
            <a:ext cx="3092733"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797803"/>
            <a:ext cx="3092733"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1069376383"/>
      </p:ext>
    </p:extLst>
  </p:cSld>
  <p:clrMapOvr>
    <a:masterClrMapping/>
  </p:clrMapOvr>
  <p:transition spd="slow">
    <p:wipe dir="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Slide Number Placeholder 7">
            <a:extLst>
              <a:ext uri="{FF2B5EF4-FFF2-40B4-BE49-F238E27FC236}">
                <a16:creationId xmlns:a16="http://schemas.microsoft.com/office/drawing/2014/main" id="{3DEC9ED1-295E-8AB7-5C53-6AB3B3B8C1D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2" name="Text Placeholder 2">
            <a:extLst>
              <a:ext uri="{FF2B5EF4-FFF2-40B4-BE49-F238E27FC236}">
                <a16:creationId xmlns:a16="http://schemas.microsoft.com/office/drawing/2014/main" id="{C71CD802-80AA-5D67-E015-56F7650A2B27}"/>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itle 1">
            <a:extLst>
              <a:ext uri="{FF2B5EF4-FFF2-40B4-BE49-F238E27FC236}">
                <a16:creationId xmlns:a16="http://schemas.microsoft.com/office/drawing/2014/main" id="{09285B61-74FF-B244-50EE-DEAC593C3FFA}"/>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587116660"/>
      </p:ext>
    </p:extLst>
  </p:cSld>
  <p:clrMapOvr>
    <a:masterClrMapping/>
  </p:clrMapOvr>
  <p:transition spd="slow">
    <p:wipe dir="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290FD75-A089-3204-1609-1A4ABC2963B4}"/>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Title 1">
            <a:extLst>
              <a:ext uri="{FF2B5EF4-FFF2-40B4-BE49-F238E27FC236}">
                <a16:creationId xmlns:a16="http://schemas.microsoft.com/office/drawing/2014/main" id="{F8858DE6-C368-4E1E-F811-38BC3F72B215}"/>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733344456"/>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008A581-E974-5FF9-0497-2923DDEF7DE0}"/>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4">
            <a:extLst>
              <a:ext uri="{FF2B5EF4-FFF2-40B4-BE49-F238E27FC236}">
                <a16:creationId xmlns:a16="http://schemas.microsoft.com/office/drawing/2014/main" id="{6524FF1D-59AC-1EC4-5B41-55EDA09AC3A2}"/>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6">
            <a:extLst>
              <a:ext uri="{FF2B5EF4-FFF2-40B4-BE49-F238E27FC236}">
                <a16:creationId xmlns:a16="http://schemas.microsoft.com/office/drawing/2014/main" id="{FF06A295-C74C-E607-E373-B265E61E30E0}"/>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32364" y="2602636"/>
            <a:ext cx="7127272" cy="784830"/>
          </a:xfrm>
          <a:prstGeom prst="rect">
            <a:avLst/>
          </a:prstGeom>
          <a:noFill/>
        </p:spPr>
        <p:txBody>
          <a:bodyPr wrap="none" rtlCol="0">
            <a:spAutoFit/>
          </a:bodyPr>
          <a:lstStyle/>
          <a:p>
            <a:pPr algn="ctr"/>
            <a:r>
              <a:rPr lang="en-GB" sz="4500">
                <a:solidFill>
                  <a:schemeClr val="bg1"/>
                </a:solidFill>
                <a:latin typeface="+mj-lt"/>
              </a:rPr>
              <a:t>We bring progress to life</a:t>
            </a:r>
            <a:r>
              <a:rPr lang="en-GB" sz="4500" b="0">
                <a:solidFill>
                  <a:schemeClr val="bg1"/>
                </a:solidFill>
                <a:latin typeface="+mn-lt"/>
              </a:rPr>
              <a:t>.</a:t>
            </a:r>
            <a:endParaRPr lang="en-GB" sz="4500">
              <a:solidFill>
                <a:schemeClr val="bg1"/>
              </a:solidFill>
              <a:latin typeface="+mj-lt"/>
            </a:endParaRPr>
          </a:p>
        </p:txBody>
      </p:sp>
    </p:spTree>
    <p:extLst>
      <p:ext uri="{BB962C8B-B14F-4D97-AF65-F5344CB8AC3E}">
        <p14:creationId xmlns:p14="http://schemas.microsoft.com/office/powerpoint/2010/main" val="3441470847"/>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Title and Content green">
    <p:spTree>
      <p:nvGrpSpPr>
        <p:cNvPr id="1" name=""/>
        <p:cNvGrpSpPr/>
        <p:nvPr/>
      </p:nvGrpSpPr>
      <p:grpSpPr>
        <a:xfrm>
          <a:off x="0" y="0"/>
          <a:ext cx="0" cy="0"/>
          <a:chOff x="0" y="0"/>
          <a:chExt cx="0" cy="0"/>
        </a:xfrm>
      </p:grpSpPr>
      <p:pic>
        <p:nvPicPr>
          <p:cNvPr id="13" name="Picture 12" descr="A white and blue background&#10;&#10;Description automatically generated">
            <a:extLst>
              <a:ext uri="{FF2B5EF4-FFF2-40B4-BE49-F238E27FC236}">
                <a16:creationId xmlns:a16="http://schemas.microsoft.com/office/drawing/2014/main" id="{9943EF78-3F35-DE01-8AFE-47A93D9712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2281073" cy="6908104"/>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pic>
        <p:nvPicPr>
          <p:cNvPr id="7" name="Picture 6">
            <a:extLst>
              <a:ext uri="{FF2B5EF4-FFF2-40B4-BE49-F238E27FC236}">
                <a16:creationId xmlns:a16="http://schemas.microsoft.com/office/drawing/2014/main" id="{1F1A150A-8646-C219-4E7D-9F84CCDB59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714144490"/>
      </p:ext>
    </p:extLst>
  </p:cSld>
  <p:clrMapOvr>
    <a:masterClrMapping/>
  </p:clrMapOvr>
  <p:transition spd="slow">
    <p:wipe dir="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Title and Content green">
    <p:spTree>
      <p:nvGrpSpPr>
        <p:cNvPr id="1" name=""/>
        <p:cNvGrpSpPr/>
        <p:nvPr/>
      </p:nvGrpSpPr>
      <p:grpSpPr>
        <a:xfrm>
          <a:off x="0" y="0"/>
          <a:ext cx="0" cy="0"/>
          <a:chOff x="0" y="0"/>
          <a:chExt cx="0" cy="0"/>
        </a:xfrm>
      </p:grpSpPr>
      <p:pic>
        <p:nvPicPr>
          <p:cNvPr id="3" name="Picture 2" descr="A white and blue background with dots&#10;&#10;Description automatically generated">
            <a:extLst>
              <a:ext uri="{FF2B5EF4-FFF2-40B4-BE49-F238E27FC236}">
                <a16:creationId xmlns:a16="http://schemas.microsoft.com/office/drawing/2014/main" id="{6CAF6124-262F-74BA-9A82-F7FAA0BDE6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pic>
        <p:nvPicPr>
          <p:cNvPr id="7" name="Picture 6">
            <a:extLst>
              <a:ext uri="{FF2B5EF4-FFF2-40B4-BE49-F238E27FC236}">
                <a16:creationId xmlns:a16="http://schemas.microsoft.com/office/drawing/2014/main" id="{1F1A150A-8646-C219-4E7D-9F84CCDB59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2" name="Text Placeholder 15">
            <a:extLst>
              <a:ext uri="{FF2B5EF4-FFF2-40B4-BE49-F238E27FC236}">
                <a16:creationId xmlns:a16="http://schemas.microsoft.com/office/drawing/2014/main" id="{15238F8A-EF35-B28C-16A5-EAFBA5323396}"/>
              </a:ext>
            </a:extLst>
          </p:cNvPr>
          <p:cNvSpPr>
            <a:spLocks noGrp="1"/>
          </p:cNvSpPr>
          <p:nvPr>
            <p:ph type="body" sz="quarter" idx="13"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a:t>
            </a:r>
            <a:r>
              <a:rPr lang="en-US" err="1"/>
              <a:t>Optis</a:t>
            </a:r>
            <a:r>
              <a:rPr lang="en-US"/>
              <a:t>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3114840235"/>
      </p:ext>
    </p:extLst>
  </p:cSld>
  <p:clrMapOvr>
    <a:masterClrMapping/>
  </p:clrMapOvr>
  <p:transition spd="slow">
    <p:wipe dir="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Title and Content green">
    <p:spTree>
      <p:nvGrpSpPr>
        <p:cNvPr id="1" name=""/>
        <p:cNvGrpSpPr/>
        <p:nvPr/>
      </p:nvGrpSpPr>
      <p:grpSpPr>
        <a:xfrm>
          <a:off x="0" y="0"/>
          <a:ext cx="0" cy="0"/>
          <a:chOff x="0" y="0"/>
          <a:chExt cx="0" cy="0"/>
        </a:xfrm>
      </p:grpSpPr>
      <p:pic>
        <p:nvPicPr>
          <p:cNvPr id="3" name="Picture 2" descr="A white background with blue and green lights&#10;&#10;Description automatically generated">
            <a:extLst>
              <a:ext uri="{FF2B5EF4-FFF2-40B4-BE49-F238E27FC236}">
                <a16:creationId xmlns:a16="http://schemas.microsoft.com/office/drawing/2014/main" id="{0BE02F1B-E5BB-31B0-E223-BF0AA1BE63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pic>
        <p:nvPicPr>
          <p:cNvPr id="6" name="Picture 5">
            <a:extLst>
              <a:ext uri="{FF2B5EF4-FFF2-40B4-BE49-F238E27FC236}">
                <a16:creationId xmlns:a16="http://schemas.microsoft.com/office/drawing/2014/main" id="{5C6A2295-4E82-FDBD-D436-91490D1EAE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32938" y="6210260"/>
            <a:ext cx="2510043" cy="481091"/>
          </a:xfrm>
          <a:prstGeom prst="rect">
            <a:avLst/>
          </a:prstGeom>
        </p:spPr>
      </p:pic>
      <p:sp>
        <p:nvSpPr>
          <p:cNvPr id="2" name="Text Placeholder 15">
            <a:extLst>
              <a:ext uri="{FF2B5EF4-FFF2-40B4-BE49-F238E27FC236}">
                <a16:creationId xmlns:a16="http://schemas.microsoft.com/office/drawing/2014/main" id="{390EAA5D-48EA-A19A-FE24-E69F71ADA8A1}"/>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385496983"/>
      </p:ext>
    </p:extLst>
  </p:cSld>
  <p:clrMapOvr>
    <a:masterClrMapping/>
  </p:clrMapOvr>
  <p:transition spd="slow">
    <p:wipe dir="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3">
    <p:spTree>
      <p:nvGrpSpPr>
        <p:cNvPr id="1" name=""/>
        <p:cNvGrpSpPr/>
        <p:nvPr/>
      </p:nvGrpSpPr>
      <p:grpSpPr>
        <a:xfrm>
          <a:off x="0" y="0"/>
          <a:ext cx="0" cy="0"/>
          <a:chOff x="0" y="0"/>
          <a:chExt cx="0" cy="0"/>
        </a:xfrm>
      </p:grpSpPr>
      <p:pic>
        <p:nvPicPr>
          <p:cNvPr id="6" name="Picture 5" descr="A blue and white background&#10;&#10;Description automatically generated with medium confidence">
            <a:extLst>
              <a:ext uri="{FF2B5EF4-FFF2-40B4-BE49-F238E27FC236}">
                <a16:creationId xmlns:a16="http://schemas.microsoft.com/office/drawing/2014/main" id="{F8C96D7D-BE8A-610F-6F6F-51B3DE7478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126862" cy="6857999"/>
          </a:xfrm>
          <a:prstGeom prst="rect">
            <a:avLst/>
          </a:prstGeom>
        </p:spPr>
      </p:pic>
      <p:sp>
        <p:nvSpPr>
          <p:cNvPr id="7" name="Title 1">
            <a:extLst>
              <a:ext uri="{FF2B5EF4-FFF2-40B4-BE49-F238E27FC236}">
                <a16:creationId xmlns:a16="http://schemas.microsoft.com/office/drawing/2014/main" id="{4B5D3C7D-B037-75E2-A757-4DE0FD89A427}"/>
              </a:ext>
            </a:extLst>
          </p:cNvPr>
          <p:cNvSpPr>
            <a:spLocks noGrp="1"/>
          </p:cNvSpPr>
          <p:nvPr>
            <p:ph type="title"/>
          </p:nvPr>
        </p:nvSpPr>
        <p:spPr>
          <a:xfrm>
            <a:off x="302400" y="302400"/>
            <a:ext cx="5378733" cy="837024"/>
          </a:xfrm>
        </p:spPr>
        <p:txBody>
          <a:bodyPr wrap="square">
            <a:spAutoFit/>
          </a:bodyPr>
          <a:lstStyle>
            <a:lvl1pPr>
              <a:defRPr sz="3000">
                <a:solidFill>
                  <a:schemeClr val="accent1"/>
                </a:solidFill>
              </a:defRPr>
            </a:lvl1pPr>
          </a:lstStyle>
          <a:p>
            <a:r>
              <a:rPr lang="en-US"/>
              <a:t>Click to edit Master title style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8" y="1342800"/>
            <a:ext cx="5376541"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8" y="1889393"/>
            <a:ext cx="5376541"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ext Placeholder 2">
            <a:extLst>
              <a:ext uri="{FF2B5EF4-FFF2-40B4-BE49-F238E27FC236}">
                <a16:creationId xmlns:a16="http://schemas.microsoft.com/office/drawing/2014/main" id="{3EF65674-3A9F-BC33-6C30-7F2C363F4B17}"/>
              </a:ext>
            </a:extLst>
          </p:cNvPr>
          <p:cNvSpPr>
            <a:spLocks noGrp="1"/>
          </p:cNvSpPr>
          <p:nvPr>
            <p:ph type="body" idx="11" hasCustomPrompt="1"/>
          </p:nvPr>
        </p:nvSpPr>
        <p:spPr>
          <a:xfrm>
            <a:off x="302400" y="679057"/>
            <a:ext cx="5376541"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pic>
        <p:nvPicPr>
          <p:cNvPr id="10" name="Picture 9">
            <a:extLst>
              <a:ext uri="{FF2B5EF4-FFF2-40B4-BE49-F238E27FC236}">
                <a16:creationId xmlns:a16="http://schemas.microsoft.com/office/drawing/2014/main" id="{DF7B2793-3EEC-DE2B-CFBE-8BBC694839A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236304169"/>
      </p:ext>
    </p:extLst>
  </p:cSld>
  <p:clrMapOvr>
    <a:masterClrMapping/>
  </p:clrMapOvr>
  <p:transition spd="slow">
    <p:wipe dir="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Title and Content green">
    <p:spTree>
      <p:nvGrpSpPr>
        <p:cNvPr id="1" name=""/>
        <p:cNvGrpSpPr/>
        <p:nvPr/>
      </p:nvGrpSpPr>
      <p:grpSpPr>
        <a:xfrm>
          <a:off x="0" y="0"/>
          <a:ext cx="0" cy="0"/>
          <a:chOff x="0" y="0"/>
          <a:chExt cx="0" cy="0"/>
        </a:xfrm>
      </p:grpSpPr>
      <p:pic>
        <p:nvPicPr>
          <p:cNvPr id="3" name="Picture 2" descr="A blue and white background&#10;&#10;Description automatically generated with medium confidence">
            <a:extLst>
              <a:ext uri="{FF2B5EF4-FFF2-40B4-BE49-F238E27FC236}">
                <a16:creationId xmlns:a16="http://schemas.microsoft.com/office/drawing/2014/main" id="{730F2225-FEEE-6972-2636-6D9CB294AB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736" y="631"/>
            <a:ext cx="12251473" cy="685673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pic>
        <p:nvPicPr>
          <p:cNvPr id="6" name="Picture 5">
            <a:extLst>
              <a:ext uri="{FF2B5EF4-FFF2-40B4-BE49-F238E27FC236}">
                <a16:creationId xmlns:a16="http://schemas.microsoft.com/office/drawing/2014/main" id="{AE0B64A5-BF76-DA7B-8490-838647D426E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32938" y="6210260"/>
            <a:ext cx="2510043" cy="481091"/>
          </a:xfrm>
          <a:prstGeom prst="rect">
            <a:avLst/>
          </a:prstGeom>
        </p:spPr>
      </p:pic>
      <p:sp>
        <p:nvSpPr>
          <p:cNvPr id="2" name="Text Placeholder 15">
            <a:extLst>
              <a:ext uri="{FF2B5EF4-FFF2-40B4-BE49-F238E27FC236}">
                <a16:creationId xmlns:a16="http://schemas.microsoft.com/office/drawing/2014/main" id="{842EB82F-DEFA-2ED2-1C85-EC1435C105BD}"/>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1440466901"/>
      </p:ext>
    </p:extLst>
  </p:cSld>
  <p:clrMapOvr>
    <a:masterClrMapping/>
  </p:clrMapOvr>
  <p:transition spd="slow">
    <p:wipe dir="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Title and Content green">
    <p:spTree>
      <p:nvGrpSpPr>
        <p:cNvPr id="1" name=""/>
        <p:cNvGrpSpPr/>
        <p:nvPr/>
      </p:nvGrpSpPr>
      <p:grpSpPr>
        <a:xfrm>
          <a:off x="0" y="0"/>
          <a:ext cx="0" cy="0"/>
          <a:chOff x="0" y="0"/>
          <a:chExt cx="0" cy="0"/>
        </a:xfrm>
      </p:grpSpPr>
      <p:sp>
        <p:nvSpPr>
          <p:cNvPr id="7" name="Picture Placeholder 29">
            <a:extLst>
              <a:ext uri="{FF2B5EF4-FFF2-40B4-BE49-F238E27FC236}">
                <a16:creationId xmlns:a16="http://schemas.microsoft.com/office/drawing/2014/main" id="{BD91DE88-A4B0-C12E-366F-4079A94227A5}"/>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pic>
        <p:nvPicPr>
          <p:cNvPr id="6" name="Picture 5" descr="A blue background with a cross&#10;&#10;Description automatically generated with medium confidence">
            <a:extLst>
              <a:ext uri="{FF2B5EF4-FFF2-40B4-BE49-F238E27FC236}">
                <a16:creationId xmlns:a16="http://schemas.microsoft.com/office/drawing/2014/main" id="{47750D7E-11A0-3E89-DA78-F686F3B87B6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pic>
        <p:nvPicPr>
          <p:cNvPr id="34" name="Picture 33">
            <a:extLst>
              <a:ext uri="{FF2B5EF4-FFF2-40B4-BE49-F238E27FC236}">
                <a16:creationId xmlns:a16="http://schemas.microsoft.com/office/drawing/2014/main" id="{D9780806-7AE6-3E63-7DD8-9681B9E75E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32938" y="6210260"/>
            <a:ext cx="2510043" cy="481091"/>
          </a:xfrm>
          <a:prstGeom prst="rect">
            <a:avLst/>
          </a:prstGeom>
        </p:spPr>
      </p:pic>
      <p:sp>
        <p:nvSpPr>
          <p:cNvPr id="2" name="Text Placeholder 15">
            <a:extLst>
              <a:ext uri="{FF2B5EF4-FFF2-40B4-BE49-F238E27FC236}">
                <a16:creationId xmlns:a16="http://schemas.microsoft.com/office/drawing/2014/main" id="{8574FE46-FC1A-460B-1EC1-DC5920500B6D}"/>
              </a:ext>
            </a:extLst>
          </p:cNvPr>
          <p:cNvSpPr>
            <a:spLocks noGrp="1"/>
          </p:cNvSpPr>
          <p:nvPr>
            <p:ph type="body" sz="quarter" idx="13"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a:t>
            </a:r>
            <a:r>
              <a:rPr lang="en-US" err="1"/>
              <a:t>Optis</a:t>
            </a:r>
            <a:r>
              <a:rPr lang="en-US"/>
              <a:t>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1373896952"/>
      </p:ext>
    </p:extLst>
  </p:cSld>
  <p:clrMapOvr>
    <a:masterClrMapping/>
  </p:clrMapOvr>
  <p:transition spd="slow">
    <p:wipe dir="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00500-64BD-B798-A066-05A617916CE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F227DFB-691E-EC5F-56AF-ECD5D1260A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59AD8FC-0A6D-731E-FA5C-918834992470}"/>
              </a:ext>
            </a:extLst>
          </p:cNvPr>
          <p:cNvSpPr>
            <a:spLocks noGrp="1"/>
          </p:cNvSpPr>
          <p:nvPr>
            <p:ph type="dt" sz="half" idx="10"/>
          </p:nvPr>
        </p:nvSpPr>
        <p:spPr/>
        <p:txBody>
          <a:bodyPr/>
          <a:lstStyle/>
          <a:p>
            <a:fld id="{033F285C-6F0F-C841-A173-47507EE1E751}" type="datetimeFigureOut">
              <a:rPr lang="en-US" smtClean="0"/>
              <a:t>4/15/2025</a:t>
            </a:fld>
            <a:endParaRPr lang="en-US"/>
          </a:p>
        </p:txBody>
      </p:sp>
      <p:sp>
        <p:nvSpPr>
          <p:cNvPr id="5" name="Footer Placeholder 4">
            <a:extLst>
              <a:ext uri="{FF2B5EF4-FFF2-40B4-BE49-F238E27FC236}">
                <a16:creationId xmlns:a16="http://schemas.microsoft.com/office/drawing/2014/main" id="{46497510-1AAC-812D-2C48-6CE4B52D0B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959ED5-0688-C935-A988-15D427491D36}"/>
              </a:ext>
            </a:extLst>
          </p:cNvPr>
          <p:cNvSpPr>
            <a:spLocks noGrp="1"/>
          </p:cNvSpPr>
          <p:nvPr>
            <p:ph type="sldNum" sz="quarter" idx="12"/>
          </p:nvPr>
        </p:nvSpPr>
        <p:spPr/>
        <p:txBody>
          <a:bodyPr/>
          <a:lstStyle/>
          <a:p>
            <a:fld id="{7006CC50-11E6-594F-B01F-F75C434EAE8A}" type="slidenum">
              <a:rPr lang="en-US" smtClean="0"/>
              <a:t>‹#›</a:t>
            </a:fld>
            <a:endParaRPr lang="en-US"/>
          </a:p>
        </p:txBody>
      </p:sp>
    </p:spTree>
    <p:extLst>
      <p:ext uri="{BB962C8B-B14F-4D97-AF65-F5344CB8AC3E}">
        <p14:creationId xmlns:p14="http://schemas.microsoft.com/office/powerpoint/2010/main" val="1177148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pic>
        <p:nvPicPr>
          <p:cNvPr id="15" name="Picture 14" descr="A bright light in the dark&#10;&#10;Description automatically generated">
            <a:extLst>
              <a:ext uri="{FF2B5EF4-FFF2-40B4-BE49-F238E27FC236}">
                <a16:creationId xmlns:a16="http://schemas.microsoft.com/office/drawing/2014/main" id="{98E88FBB-FDF7-DFD1-B020-EFE64B994C2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017979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42611010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9797583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220687595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59770008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13475482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95607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342770598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04628059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62593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6770747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67498008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405837547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0871291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25087771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2910343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41275488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96204767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0803534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173659192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34381860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18905135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6552997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66FE3966-4448-D7C0-97C5-13D6EE279928}"/>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977106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2.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image" Target="../media/image6.sv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image" Target="../media/image5.png"/><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theme" Target="../theme/theme3.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26" Type="http://schemas.openxmlformats.org/officeDocument/2006/relationships/image" Target="../media/image6.svg"/><Relationship Id="rId3" Type="http://schemas.openxmlformats.org/officeDocument/2006/relationships/slideLayout" Target="../slideLayouts/slideLayout90.xml"/><Relationship Id="rId21" Type="http://schemas.openxmlformats.org/officeDocument/2006/relationships/slideLayout" Target="../slideLayouts/slideLayout10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5" Type="http://schemas.openxmlformats.org/officeDocument/2006/relationships/image" Target="../media/image5.png"/><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24" Type="http://schemas.openxmlformats.org/officeDocument/2006/relationships/theme" Target="../theme/theme4.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23" Type="http://schemas.openxmlformats.org/officeDocument/2006/relationships/slideLayout" Target="../slideLayouts/slideLayout110.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7"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 id="2147484300" r:id="rId4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43"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b="0" i="0">
                <a:solidFill>
                  <a:schemeClr val="tx1"/>
                </a:solidFill>
                <a:latin typeface="DM Sans" pitchFamily="2" charset="77"/>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96817273"/>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b="0" i="0" kern="1200">
          <a:solidFill>
            <a:schemeClr val="tx1"/>
          </a:solidFill>
          <a:latin typeface="DM Sans"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03D49145-95A9-AAE1-BAC3-8A5A3FF21A37}"/>
              </a:ext>
            </a:extLst>
          </p:cNvPr>
          <p:cNvSpPr txBox="1"/>
          <p:nvPr>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CH"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1839433906"/>
      </p:ext>
    </p:extLst>
  </p:cSld>
  <p:clrMap bg1="lt1" tx1="dk1" bg2="lt2" tx2="dk2" accent1="accent1" accent2="accent2" accent3="accent3" accent4="accent4" accent5="accent5" accent6="accent6" hlink="hlink" folHlink="folHlink"/>
  <p:sldLayoutIdLst>
    <p:sldLayoutId id="2147484251" r:id="rId1"/>
    <p:sldLayoutId id="2147484252" r:id="rId2"/>
    <p:sldLayoutId id="2147484253" r:id="rId3"/>
    <p:sldLayoutId id="2147484254" r:id="rId4"/>
    <p:sldLayoutId id="2147484255" r:id="rId5"/>
    <p:sldLayoutId id="2147484256" r:id="rId6"/>
    <p:sldLayoutId id="2147484257" r:id="rId7"/>
    <p:sldLayoutId id="2147484258" r:id="rId8"/>
    <p:sldLayoutId id="2147484259" r:id="rId9"/>
    <p:sldLayoutId id="2147484260" r:id="rId10"/>
    <p:sldLayoutId id="2147484261" r:id="rId11"/>
    <p:sldLayoutId id="2147484262" r:id="rId12"/>
    <p:sldLayoutId id="2147484263" r:id="rId13"/>
    <p:sldLayoutId id="2147484264" r:id="rId14"/>
    <p:sldLayoutId id="2147484265" r:id="rId15"/>
    <p:sldLayoutId id="2147484266" r:id="rId16"/>
    <p:sldLayoutId id="2147484267" r:id="rId17"/>
    <p:sldLayoutId id="2147484268" r:id="rId18"/>
    <p:sldLayoutId id="2147484269" r:id="rId19"/>
    <p:sldLayoutId id="2147484270" r:id="rId20"/>
    <p:sldLayoutId id="2147484271" r:id="rId21"/>
    <p:sldLayoutId id="2147484272" r:id="rId22"/>
    <p:sldLayoutId id="2147484273" r:id="rId23"/>
    <p:sldLayoutId id="2147484274" r:id="rId24"/>
    <p:sldLayoutId id="2147484275" r:id="rId25"/>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4276871680"/>
      </p:ext>
    </p:extLst>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 id="2147484288" r:id="rId12"/>
    <p:sldLayoutId id="2147484289" r:id="rId13"/>
    <p:sldLayoutId id="2147484290" r:id="rId14"/>
    <p:sldLayoutId id="2147484291" r:id="rId15"/>
    <p:sldLayoutId id="2147484292" r:id="rId16"/>
    <p:sldLayoutId id="2147484293" r:id="rId17"/>
    <p:sldLayoutId id="2147484294" r:id="rId18"/>
    <p:sldLayoutId id="2147484295" r:id="rId19"/>
    <p:sldLayoutId id="2147484296" r:id="rId20"/>
    <p:sldLayoutId id="2147484297" r:id="rId21"/>
    <p:sldLayoutId id="2147484298" r:id="rId22"/>
    <p:sldLayoutId id="2147484299" r:id="rId2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6.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1.xml"/><Relationship Id="rId6" Type="http://schemas.openxmlformats.org/officeDocument/2006/relationships/image" Target="../media/image30.png"/><Relationship Id="rId5" Type="http://schemas.openxmlformats.org/officeDocument/2006/relationships/image" Target="../media/image29.emf"/><Relationship Id="rId4" Type="http://schemas.openxmlformats.org/officeDocument/2006/relationships/image" Target="../media/image28.png"/><Relationship Id="rId9" Type="http://schemas.openxmlformats.org/officeDocument/2006/relationships/image" Target="../media/image33.png"/></Relationships>
</file>

<file path=ppt/slides/_rels/slide5.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3" Type="http://schemas.openxmlformats.org/officeDocument/2006/relationships/image" Target="../media/image34.jpe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notesSlide" Target="../notesSlides/notesSlide4.xml"/><Relationship Id="rId1" Type="http://schemas.openxmlformats.org/officeDocument/2006/relationships/slideLayout" Target="../slideLayouts/slideLayout57.xml"/><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svg"/></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image" Target="../media/image47.svg"/></Relationships>
</file>

<file path=ppt/slides/_rels/slide7.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27.xml"/><Relationship Id="rId5" Type="http://schemas.openxmlformats.org/officeDocument/2006/relationships/image" Target="../media/image51.svg"/><Relationship Id="rId4" Type="http://schemas.openxmlformats.org/officeDocument/2006/relationships/image" Target="../media/image50.png"/></Relationships>
</file>

<file path=ppt/slides/_rels/slide8.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jpeg"/><Relationship Id="rId1" Type="http://schemas.openxmlformats.org/officeDocument/2006/relationships/slideLayout" Target="../slideLayouts/slideLayout26.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 Id="rId9" Type="http://schemas.openxmlformats.org/officeDocument/2006/relationships/image" Target="../media/image59.jpeg"/></Relationships>
</file>

<file path=ppt/slides/_rels/slide9.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close-up of a person's eye&#10;&#10;AI-generated content may be incorrect.">
            <a:extLst>
              <a:ext uri="{FF2B5EF4-FFF2-40B4-BE49-F238E27FC236}">
                <a16:creationId xmlns:a16="http://schemas.microsoft.com/office/drawing/2014/main" id="{6C175A77-9FA7-9866-EB44-0F36E51C92B0}"/>
              </a:ext>
            </a:extLst>
          </p:cNvPr>
          <p:cNvPicPr>
            <a:picLocks noGrp="1" noChangeAspect="1"/>
          </p:cNvPicPr>
          <p:nvPr>
            <p:ph type="pic" sz="quarter" idx="25"/>
          </p:nvPr>
        </p:nvPicPr>
        <p:blipFill>
          <a:blip r:embed="rId3" cstate="print">
            <a:extLst>
              <a:ext uri="{28A0092B-C50C-407E-A947-70E740481C1C}">
                <a14:useLocalDpi xmlns:a14="http://schemas.microsoft.com/office/drawing/2010/main"/>
              </a:ext>
            </a:extLst>
          </a:blip>
          <a:srcRect/>
          <a:stretch>
            <a:fillRect/>
          </a:stretch>
        </p:blipFill>
        <p:spPr/>
      </p:pic>
      <p:sp>
        <p:nvSpPr>
          <p:cNvPr id="2" name="TextBox 1">
            <a:extLst>
              <a:ext uri="{FF2B5EF4-FFF2-40B4-BE49-F238E27FC236}">
                <a16:creationId xmlns:a16="http://schemas.microsoft.com/office/drawing/2014/main" id="{7D41D6D6-8901-363A-9D03-375C8DE13A5B}"/>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solidFill>
              </a:rPr>
              <a:t>April 2025</a:t>
            </a:r>
            <a:endParaRPr lang="en-CH" sz="1100">
              <a:solidFill>
                <a:schemeClr val="bg1"/>
              </a:solidFill>
            </a:endParaRPr>
          </a:p>
        </p:txBody>
      </p:sp>
    </p:spTree>
    <p:extLst>
      <p:ext uri="{BB962C8B-B14F-4D97-AF65-F5344CB8AC3E}">
        <p14:creationId xmlns:p14="http://schemas.microsoft.com/office/powerpoint/2010/main" val="2689047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F91CDAB-E281-545A-2921-02D8941EC986}"/>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mtClean="0">
                <a:solidFill>
                  <a:prstClr val="black"/>
                </a:solidFill>
                <a:latin typeface="DM Sans"/>
              </a:rPr>
              <a:pPr>
                <a:defRPr/>
              </a:pPr>
              <a:t>2</a:t>
            </a:fld>
            <a:endParaRPr lang="en-US">
              <a:solidFill>
                <a:prstClr val="black"/>
              </a:solidFill>
              <a:latin typeface="DM Sans"/>
            </a:endParaRPr>
          </a:p>
        </p:txBody>
      </p:sp>
      <p:sp>
        <p:nvSpPr>
          <p:cNvPr id="25" name="Title 24">
            <a:extLst>
              <a:ext uri="{FF2B5EF4-FFF2-40B4-BE49-F238E27FC236}">
                <a16:creationId xmlns:a16="http://schemas.microsoft.com/office/drawing/2014/main" id="{C965ACE0-4225-C895-FCA6-7C3114A76849}"/>
              </a:ext>
            </a:extLst>
          </p:cNvPr>
          <p:cNvSpPr>
            <a:spLocks noGrp="1"/>
          </p:cNvSpPr>
          <p:nvPr>
            <p:ph type="title"/>
          </p:nvPr>
        </p:nvSpPr>
        <p:spPr/>
        <p:txBody>
          <a:bodyPr/>
          <a:lstStyle/>
          <a:p>
            <a:r>
              <a:rPr lang="en-US">
                <a:solidFill>
                  <a:prstClr val="black"/>
                </a:solidFill>
                <a:latin typeface="DM Sans"/>
              </a:rPr>
              <a:t>Consumer and Customer insights</a:t>
            </a:r>
            <a:endParaRPr lang="en-US"/>
          </a:p>
        </p:txBody>
      </p:sp>
      <p:sp>
        <p:nvSpPr>
          <p:cNvPr id="31" name="Text Placeholder 30">
            <a:extLst>
              <a:ext uri="{FF2B5EF4-FFF2-40B4-BE49-F238E27FC236}">
                <a16:creationId xmlns:a16="http://schemas.microsoft.com/office/drawing/2014/main" id="{EA98E2E5-C824-3553-70BD-29A8578202D2}"/>
              </a:ext>
            </a:extLst>
          </p:cNvPr>
          <p:cNvSpPr>
            <a:spLocks noGrp="1"/>
          </p:cNvSpPr>
          <p:nvPr>
            <p:ph type="body" sz="quarter" idx="25"/>
          </p:nvPr>
        </p:nvSpPr>
        <p:spPr/>
        <p:txBody>
          <a:bodyPr/>
          <a:lstStyle/>
          <a:p>
            <a:r>
              <a:rPr lang="en-US"/>
              <a:t>2 https://</a:t>
            </a:r>
            <a:r>
              <a:rPr lang="en-US" err="1"/>
              <a:t>www.trendhunter.com</a:t>
            </a:r>
            <a:r>
              <a:rPr lang="en-US"/>
              <a:t>/trends</a:t>
            </a:r>
          </a:p>
          <a:p>
            <a:endParaRPr lang="en-US"/>
          </a:p>
        </p:txBody>
      </p:sp>
      <p:sp>
        <p:nvSpPr>
          <p:cNvPr id="27" name="Text Placeholder 26">
            <a:extLst>
              <a:ext uri="{FF2B5EF4-FFF2-40B4-BE49-F238E27FC236}">
                <a16:creationId xmlns:a16="http://schemas.microsoft.com/office/drawing/2014/main" id="{1D5DD2B1-7DA1-8C07-EA67-3FF690DEF97A}"/>
              </a:ext>
            </a:extLst>
          </p:cNvPr>
          <p:cNvSpPr>
            <a:spLocks noGrp="1"/>
          </p:cNvSpPr>
          <p:nvPr>
            <p:ph type="body" sz="quarter" idx="12"/>
          </p:nvPr>
        </p:nvSpPr>
        <p:spPr>
          <a:xfrm>
            <a:off x="302400" y="1342800"/>
            <a:ext cx="6408116" cy="4453316"/>
          </a:xfrm>
        </p:spPr>
        <p:txBody>
          <a:bodyPr/>
          <a:lstStyle/>
          <a:p>
            <a:pPr>
              <a:defRPr/>
            </a:pPr>
            <a:r>
              <a:rPr lang="en-US" sz="1800" b="1">
                <a:solidFill>
                  <a:schemeClr val="tx1">
                    <a:lumMod val="50000"/>
                  </a:schemeClr>
                </a:solidFill>
                <a:latin typeface="DM Sans" pitchFamily="2" charset="0"/>
              </a:rPr>
              <a:t>The area around the eye is </a:t>
            </a:r>
            <a:r>
              <a:rPr lang="en-US" sz="1800">
                <a:solidFill>
                  <a:schemeClr val="tx1">
                    <a:lumMod val="50000"/>
                  </a:schemeClr>
                </a:solidFill>
                <a:latin typeface="DM Sans" pitchFamily="2" charset="0"/>
              </a:rPr>
              <a:t>the first part of your face to show signs of ageing. </a:t>
            </a:r>
            <a:endParaRPr lang="en-US" sz="1800" baseline="30000">
              <a:solidFill>
                <a:schemeClr val="tx1">
                  <a:lumMod val="50000"/>
                </a:schemeClr>
              </a:solidFill>
              <a:latin typeface="DM Sans" pitchFamily="2" charset="0"/>
            </a:endParaRPr>
          </a:p>
          <a:p>
            <a:pPr>
              <a:defRPr/>
            </a:pPr>
            <a:endParaRPr lang="en-US" sz="1800">
              <a:solidFill>
                <a:schemeClr val="tx1">
                  <a:lumMod val="50000"/>
                </a:schemeClr>
              </a:solidFill>
              <a:latin typeface="DM Sans" pitchFamily="2" charset="0"/>
            </a:endParaRPr>
          </a:p>
          <a:p>
            <a:pPr>
              <a:defRPr/>
            </a:pPr>
            <a:r>
              <a:rPr lang="en-US" sz="1800" b="1">
                <a:solidFill>
                  <a:schemeClr val="tx1">
                    <a:lumMod val="50000"/>
                  </a:schemeClr>
                </a:solidFill>
                <a:latin typeface="DM Sans" pitchFamily="2" charset="0"/>
              </a:rPr>
              <a:t>Eye area worries </a:t>
            </a:r>
            <a:r>
              <a:rPr lang="en-US" sz="1800">
                <a:solidFill>
                  <a:schemeClr val="tx1">
                    <a:lumMod val="50000"/>
                  </a:schemeClr>
                </a:solidFill>
                <a:latin typeface="DM Sans" pitchFamily="2" charset="0"/>
              </a:rPr>
              <a:t>is by far one the biggest consumer concern across all markets.</a:t>
            </a:r>
            <a:r>
              <a:rPr lang="en-US" sz="1800" baseline="30000">
                <a:solidFill>
                  <a:schemeClr val="tx1">
                    <a:lumMod val="50000"/>
                  </a:schemeClr>
                </a:solidFill>
                <a:latin typeface="DM Sans" pitchFamily="2" charset="0"/>
              </a:rPr>
              <a:t>1</a:t>
            </a:r>
          </a:p>
          <a:p>
            <a:pPr>
              <a:defRPr/>
            </a:pPr>
            <a:endParaRPr lang="en-US" sz="1800">
              <a:solidFill>
                <a:schemeClr val="tx1">
                  <a:lumMod val="50000"/>
                </a:schemeClr>
              </a:solidFill>
              <a:latin typeface="DM Sans" pitchFamily="2" charset="0"/>
            </a:endParaRPr>
          </a:p>
          <a:p>
            <a:pPr>
              <a:defRPr/>
            </a:pPr>
            <a:r>
              <a:rPr lang="en-US" sz="1800" b="1">
                <a:solidFill>
                  <a:schemeClr val="tx1">
                    <a:lumMod val="50000"/>
                  </a:schemeClr>
                </a:solidFill>
                <a:latin typeface="DM Sans" pitchFamily="2" charset="0"/>
              </a:rPr>
              <a:t>Eye Care products that target multiple concerns, </a:t>
            </a:r>
            <a:r>
              <a:rPr lang="en-US" sz="1800">
                <a:solidFill>
                  <a:schemeClr val="tx1">
                    <a:lumMod val="50000"/>
                  </a:schemeClr>
                </a:solidFill>
                <a:latin typeface="DM Sans" pitchFamily="2" charset="0"/>
              </a:rPr>
              <a:t>such as fine lines &amp; wrinkles, dark circles, and puffiness are gaining traction in the market.</a:t>
            </a:r>
            <a:r>
              <a:rPr lang="en-US" sz="1800" baseline="30000">
                <a:solidFill>
                  <a:schemeClr val="tx1">
                    <a:lumMod val="50000"/>
                  </a:schemeClr>
                </a:solidFill>
                <a:latin typeface="DM Sans" pitchFamily="2" charset="0"/>
              </a:rPr>
              <a:t>2</a:t>
            </a:r>
            <a:endParaRPr lang="en-US" sz="1800">
              <a:solidFill>
                <a:schemeClr val="tx1">
                  <a:lumMod val="50000"/>
                </a:schemeClr>
              </a:solidFill>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chemeClr val="tx1">
                  <a:lumMod val="50000"/>
                </a:schemeClr>
              </a:solidFill>
              <a:latin typeface="DM Sans" pitchFamily="2" charset="0"/>
            </a:endParaRPr>
          </a:p>
          <a:p>
            <a:pPr>
              <a:defRPr/>
            </a:pPr>
            <a:r>
              <a:rPr lang="en-US" sz="1800" b="1">
                <a:solidFill>
                  <a:schemeClr val="tx1">
                    <a:lumMod val="50000"/>
                  </a:schemeClr>
                </a:solidFill>
                <a:latin typeface="DM Sans" pitchFamily="2" charset="0"/>
              </a:rPr>
              <a:t>The cosmetics industry is seeing a rise in peptide-based eye care products </a:t>
            </a:r>
            <a:r>
              <a:rPr lang="en-US" sz="1800">
                <a:solidFill>
                  <a:schemeClr val="tx1">
                    <a:lumMod val="50000"/>
                  </a:schemeClr>
                </a:solidFill>
                <a:latin typeface="DM Sans" pitchFamily="2" charset="0"/>
              </a:rPr>
              <a:t>that offer multi-faceted benefits, catering to consumer demand for more effective results.</a:t>
            </a:r>
            <a:r>
              <a:rPr lang="en-US" sz="1800" baseline="30000">
                <a:solidFill>
                  <a:schemeClr val="tx1">
                    <a:lumMod val="50000"/>
                  </a:schemeClr>
                </a:solidFill>
                <a:latin typeface="DM Sans" pitchFamily="2" charset="0"/>
              </a:rPr>
              <a:t>2</a:t>
            </a:r>
            <a:endParaRPr lang="en-US" sz="1800">
              <a:solidFill>
                <a:schemeClr val="tx1">
                  <a:lumMod val="50000"/>
                </a:schemeClr>
              </a:solidFill>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chemeClr val="tx1">
                  <a:lumMod val="50000"/>
                </a:schemeClr>
              </a:solidFill>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chemeClr val="tx1">
                  <a:lumMod val="50000"/>
                </a:schemeClr>
              </a:solidFill>
              <a:latin typeface="DM Sans" pitchFamily="2" charset="0"/>
            </a:endParaRPr>
          </a:p>
          <a:p>
            <a:endParaRPr lang="en-US"/>
          </a:p>
        </p:txBody>
      </p:sp>
      <p:pic>
        <p:nvPicPr>
          <p:cNvPr id="4" name="Picture Placeholder 3" descr="A close-up of a person applying cream on her face&#10;&#10;Description automatically generated">
            <a:extLst>
              <a:ext uri="{FF2B5EF4-FFF2-40B4-BE49-F238E27FC236}">
                <a16:creationId xmlns:a16="http://schemas.microsoft.com/office/drawing/2014/main" id="{9AC058A0-5ABB-08C6-ABAA-C7AAE91591EA}"/>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p:blipFill>
        <p:spPr>
          <a:xfrm>
            <a:off x="7337427" y="2"/>
            <a:ext cx="4854573" cy="6857998"/>
          </a:xfrm>
        </p:spPr>
      </p:pic>
      <p:sp>
        <p:nvSpPr>
          <p:cNvPr id="30" name="Text Placeholder 29">
            <a:extLst>
              <a:ext uri="{FF2B5EF4-FFF2-40B4-BE49-F238E27FC236}">
                <a16:creationId xmlns:a16="http://schemas.microsoft.com/office/drawing/2014/main" id="{55FC3FB3-C34F-5ECE-35D7-2C65C109D6B5}"/>
              </a:ext>
            </a:extLst>
          </p:cNvPr>
          <p:cNvSpPr>
            <a:spLocks noGrp="1"/>
          </p:cNvSpPr>
          <p:nvPr>
            <p:ph type="body" sz="quarter" idx="24"/>
          </p:nvPr>
        </p:nvSpPr>
        <p:spPr/>
        <p:txBody>
          <a:bodyPr/>
          <a:lstStyle/>
          <a:p>
            <a:r>
              <a:rPr lang="en-US"/>
              <a:t>1 </a:t>
            </a:r>
            <a:r>
              <a:rPr lang="en-US" err="1"/>
              <a:t>dsm-firmenich</a:t>
            </a:r>
            <a:r>
              <a:rPr lang="en-US"/>
              <a:t> survey</a:t>
            </a:r>
          </a:p>
          <a:p>
            <a:endParaRPr lang="en-US"/>
          </a:p>
        </p:txBody>
      </p:sp>
    </p:spTree>
    <p:extLst>
      <p:ext uri="{BB962C8B-B14F-4D97-AF65-F5344CB8AC3E}">
        <p14:creationId xmlns:p14="http://schemas.microsoft.com/office/powerpoint/2010/main" val="2429118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C4A72-DD43-CDAD-66E1-AA1A5A9DC5C8}"/>
              </a:ext>
            </a:extLst>
          </p:cNvPr>
          <p:cNvSpPr>
            <a:spLocks noGrp="1"/>
          </p:cNvSpPr>
          <p:nvPr>
            <p:ph type="title"/>
          </p:nvPr>
        </p:nvSpPr>
        <p:spPr/>
        <p:txBody>
          <a:bodyPr/>
          <a:lstStyle/>
          <a:p>
            <a:r>
              <a:rPr lang="en-US"/>
              <a:t>SYN-EYE® CB</a:t>
            </a:r>
          </a:p>
        </p:txBody>
      </p:sp>
      <p:sp>
        <p:nvSpPr>
          <p:cNvPr id="3" name="Slide Number Placeholder 2">
            <a:extLst>
              <a:ext uri="{FF2B5EF4-FFF2-40B4-BE49-F238E27FC236}">
                <a16:creationId xmlns:a16="http://schemas.microsoft.com/office/drawing/2014/main" id="{B28630DD-A8C1-1B01-34F1-EAA9F896E64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FA9161E-1EDB-6E1B-1553-F36CA3A988F4}"/>
              </a:ext>
            </a:extLst>
          </p:cNvPr>
          <p:cNvSpPr>
            <a:spLocks noGrp="1"/>
          </p:cNvSpPr>
          <p:nvPr>
            <p:ph type="body" idx="11"/>
          </p:nvPr>
        </p:nvSpPr>
        <p:spPr/>
        <p:txBody>
          <a:bodyPr/>
          <a:lstStyle/>
          <a:p>
            <a:r>
              <a:rPr lang="en-US"/>
              <a:t>ID Card</a:t>
            </a:r>
          </a:p>
        </p:txBody>
      </p:sp>
      <p:sp>
        <p:nvSpPr>
          <p:cNvPr id="6" name="Text Placeholder 5">
            <a:extLst>
              <a:ext uri="{FF2B5EF4-FFF2-40B4-BE49-F238E27FC236}">
                <a16:creationId xmlns:a16="http://schemas.microsoft.com/office/drawing/2014/main" id="{B5ABC7D6-BFC9-57B4-ADFB-556C45EC33CA}"/>
              </a:ext>
            </a:extLst>
          </p:cNvPr>
          <p:cNvSpPr>
            <a:spLocks noGrp="1"/>
          </p:cNvSpPr>
          <p:nvPr>
            <p:ph type="body" sz="quarter" idx="24"/>
          </p:nvPr>
        </p:nvSpPr>
        <p:spPr>
          <a:xfrm>
            <a:off x="302398" y="5917508"/>
            <a:ext cx="3528001" cy="121588"/>
          </a:xfrm>
        </p:spPr>
        <p:txBody>
          <a:bodyPr/>
          <a:lstStyle/>
          <a:p>
            <a:r>
              <a:rPr lang="en-GB" i="1">
                <a:latin typeface="+mn-lt"/>
              </a:rPr>
              <a:t>* in vitro  ** in vivo</a:t>
            </a:r>
          </a:p>
        </p:txBody>
      </p:sp>
      <p:sp>
        <p:nvSpPr>
          <p:cNvPr id="9" name="Rectangle 8">
            <a:extLst>
              <a:ext uri="{FF2B5EF4-FFF2-40B4-BE49-F238E27FC236}">
                <a16:creationId xmlns:a16="http://schemas.microsoft.com/office/drawing/2014/main" id="{2AE5A081-FE46-15D0-451D-CB81F9DEEFB9}"/>
              </a:ext>
            </a:extLst>
          </p:cNvPr>
          <p:cNvSpPr/>
          <p:nvPr/>
        </p:nvSpPr>
        <p:spPr>
          <a:xfrm>
            <a:off x="296311" y="1853062"/>
            <a:ext cx="11595631"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grpSp>
        <p:nvGrpSpPr>
          <p:cNvPr id="11" name="Group 10">
            <a:extLst>
              <a:ext uri="{FF2B5EF4-FFF2-40B4-BE49-F238E27FC236}">
                <a16:creationId xmlns:a16="http://schemas.microsoft.com/office/drawing/2014/main" id="{110BB80B-E42D-28C5-C0CF-4B4C41B15CB7}"/>
              </a:ext>
            </a:extLst>
          </p:cNvPr>
          <p:cNvGrpSpPr/>
          <p:nvPr/>
        </p:nvGrpSpPr>
        <p:grpSpPr>
          <a:xfrm>
            <a:off x="296311" y="3526557"/>
            <a:ext cx="11593288" cy="1266448"/>
            <a:chOff x="0" y="4030273"/>
            <a:chExt cx="11889600" cy="1266448"/>
          </a:xfrm>
        </p:grpSpPr>
        <p:sp>
          <p:nvSpPr>
            <p:cNvPr id="12" name="Rectangle 11">
              <a:extLst>
                <a:ext uri="{FF2B5EF4-FFF2-40B4-BE49-F238E27FC236}">
                  <a16:creationId xmlns:a16="http://schemas.microsoft.com/office/drawing/2014/main" id="{FA370B4E-3564-3468-3E26-2E29833FD94C}"/>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13" name="TextBox 55">
              <a:extLst>
                <a:ext uri="{FF2B5EF4-FFF2-40B4-BE49-F238E27FC236}">
                  <a16:creationId xmlns:a16="http://schemas.microsoft.com/office/drawing/2014/main" id="{F912BCBB-E3E0-DB56-A079-90F22BE8C2B0}"/>
                </a:ext>
              </a:extLst>
            </p:cNvPr>
            <p:cNvSpPr txBox="1"/>
            <p:nvPr/>
          </p:nvSpPr>
          <p:spPr>
            <a:xfrm>
              <a:off x="2032703" y="4141390"/>
              <a:ext cx="8251151" cy="84069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V</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isibly</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reduces the appearance of lines and wrinkles around the eye within 7 days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Shows a visibly brighter skin color in dark circle area after only 14 days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elps</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to reduce skin roughness, making the delicate skin around the eye look smoother and fresher. **</a:t>
              </a:r>
            </a:p>
          </p:txBody>
        </p:sp>
      </p:grpSp>
      <p:sp>
        <p:nvSpPr>
          <p:cNvPr id="14" name="Rectangle 13">
            <a:extLst>
              <a:ext uri="{FF2B5EF4-FFF2-40B4-BE49-F238E27FC236}">
                <a16:creationId xmlns:a16="http://schemas.microsoft.com/office/drawing/2014/main" id="{AC08A0CD-FF6D-3FE5-9641-D8F13A92D9FA}"/>
              </a:ext>
            </a:extLst>
          </p:cNvPr>
          <p:cNvSpPr/>
          <p:nvPr/>
        </p:nvSpPr>
        <p:spPr>
          <a:xfrm>
            <a:off x="293970" y="4891788"/>
            <a:ext cx="1159563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15" name="Group 14">
            <a:extLst>
              <a:ext uri="{FF2B5EF4-FFF2-40B4-BE49-F238E27FC236}">
                <a16:creationId xmlns:a16="http://schemas.microsoft.com/office/drawing/2014/main" id="{3594AEA5-A2AB-5026-20E2-F4D39BD12F95}"/>
              </a:ext>
            </a:extLst>
          </p:cNvPr>
          <p:cNvGrpSpPr/>
          <p:nvPr/>
        </p:nvGrpSpPr>
        <p:grpSpPr>
          <a:xfrm>
            <a:off x="302398" y="1098306"/>
            <a:ext cx="11589544" cy="632053"/>
            <a:chOff x="-25599" y="2558933"/>
            <a:chExt cx="11889600" cy="385200"/>
          </a:xfrm>
        </p:grpSpPr>
        <p:sp>
          <p:nvSpPr>
            <p:cNvPr id="16" name="Rectangle 15">
              <a:extLst>
                <a:ext uri="{FF2B5EF4-FFF2-40B4-BE49-F238E27FC236}">
                  <a16:creationId xmlns:a16="http://schemas.microsoft.com/office/drawing/2014/main" id="{3022A3FC-0957-F423-903E-6FF499169F33}"/>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17" name="TextBox 70">
              <a:extLst>
                <a:ext uri="{FF2B5EF4-FFF2-40B4-BE49-F238E27FC236}">
                  <a16:creationId xmlns:a16="http://schemas.microsoft.com/office/drawing/2014/main" id="{ACA1E9BB-1077-4BF0-1A28-44393EB33801}"/>
                </a:ext>
              </a:extLst>
            </p:cNvPr>
            <p:cNvSpPr txBox="1"/>
            <p:nvPr/>
          </p:nvSpPr>
          <p:spPr>
            <a:xfrm>
              <a:off x="2134219" y="2575524"/>
              <a:ext cx="9389184" cy="366984"/>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Aqua, Palmitoyl Tripeptide-5, Panthenol, Sodium Hyaluronate,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Dunaliella</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Salina Extract,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Pentylene</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Glycol, Citric Acid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18" name="Group 17">
            <a:extLst>
              <a:ext uri="{FF2B5EF4-FFF2-40B4-BE49-F238E27FC236}">
                <a16:creationId xmlns:a16="http://schemas.microsoft.com/office/drawing/2014/main" id="{62DEF65E-F0F7-40AE-7B08-7E64C8053F3D}"/>
              </a:ext>
            </a:extLst>
          </p:cNvPr>
          <p:cNvGrpSpPr/>
          <p:nvPr/>
        </p:nvGrpSpPr>
        <p:grpSpPr>
          <a:xfrm>
            <a:off x="296311" y="2854866"/>
            <a:ext cx="11588563" cy="572906"/>
            <a:chOff x="0" y="3331675"/>
            <a:chExt cx="11889600" cy="572906"/>
          </a:xfrm>
        </p:grpSpPr>
        <p:sp>
          <p:nvSpPr>
            <p:cNvPr id="19" name="Rectangle 18">
              <a:extLst>
                <a:ext uri="{FF2B5EF4-FFF2-40B4-BE49-F238E27FC236}">
                  <a16:creationId xmlns:a16="http://schemas.microsoft.com/office/drawing/2014/main" id="{BFB7514F-2E4F-AB50-C879-2204A7D89653}"/>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20" name="TextBox 73">
              <a:extLst>
                <a:ext uri="{FF2B5EF4-FFF2-40B4-BE49-F238E27FC236}">
                  <a16:creationId xmlns:a16="http://schemas.microsoft.com/office/drawing/2014/main" id="{25DE2902-E024-A2F8-D1AA-3673E03E55A9}"/>
                </a:ext>
              </a:extLst>
            </p:cNvPr>
            <p:cNvSpPr txBox="1"/>
            <p:nvPr/>
          </p:nvSpPr>
          <p:spPr>
            <a:xfrm>
              <a:off x="2134219" y="3340889"/>
              <a:ext cx="168801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4.5-6.0</a:t>
              </a:r>
            </a:p>
          </p:txBody>
        </p:sp>
        <p:sp>
          <p:nvSpPr>
            <p:cNvPr id="21" name="Rectangle 20">
              <a:extLst>
                <a:ext uri="{FF2B5EF4-FFF2-40B4-BE49-F238E27FC236}">
                  <a16:creationId xmlns:a16="http://schemas.microsoft.com/office/drawing/2014/main" id="{87DBCA5A-74C2-95A3-8134-3256903AAE94}"/>
                </a:ext>
              </a:extLst>
            </p:cNvPr>
            <p:cNvSpPr/>
            <p:nvPr/>
          </p:nvSpPr>
          <p:spPr>
            <a:xfrm>
              <a:off x="4229961"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Up to 1%</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no Phenoxyethanol</a:t>
              </a:r>
            </a:p>
          </p:txBody>
        </p:sp>
        <p:sp>
          <p:nvSpPr>
            <p:cNvPr id="22" name="Rectangle 21">
              <a:extLst>
                <a:ext uri="{FF2B5EF4-FFF2-40B4-BE49-F238E27FC236}">
                  <a16:creationId xmlns:a16="http://schemas.microsoft.com/office/drawing/2014/main" id="{E63B7304-8148-A9D0-EF8C-107B7BB087C0}"/>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Miscible in water </a:t>
              </a:r>
            </a:p>
          </p:txBody>
        </p:sp>
      </p:grpSp>
      <p:pic>
        <p:nvPicPr>
          <p:cNvPr id="23" name="Picture 22" descr="Logo&#10;&#10;Description automatically generated">
            <a:extLst>
              <a:ext uri="{FF2B5EF4-FFF2-40B4-BE49-F238E27FC236}">
                <a16:creationId xmlns:a16="http://schemas.microsoft.com/office/drawing/2014/main" id="{C24E636F-1333-0730-FB32-6EBDB99A3B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17112" y="4947367"/>
            <a:ext cx="1065022" cy="792000"/>
          </a:xfrm>
          <a:prstGeom prst="rect">
            <a:avLst/>
          </a:prstGeom>
        </p:spPr>
      </p:pic>
      <p:pic>
        <p:nvPicPr>
          <p:cNvPr id="24" name="Picture 23">
            <a:extLst>
              <a:ext uri="{FF2B5EF4-FFF2-40B4-BE49-F238E27FC236}">
                <a16:creationId xmlns:a16="http://schemas.microsoft.com/office/drawing/2014/main" id="{D1DECE9B-66EE-8EAD-B180-C0E951B15E9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774812" y="4956097"/>
            <a:ext cx="961009" cy="721957"/>
          </a:xfrm>
          <a:prstGeom prst="rect">
            <a:avLst/>
          </a:prstGeom>
          <a:ln>
            <a:noFill/>
          </a:ln>
          <a:effectLst/>
        </p:spPr>
      </p:pic>
      <p:pic>
        <p:nvPicPr>
          <p:cNvPr id="5" name="Picture 4" descr="A green and white circle with text&#10;&#10;Description automatically generated">
            <a:extLst>
              <a:ext uri="{FF2B5EF4-FFF2-40B4-BE49-F238E27FC236}">
                <a16:creationId xmlns:a16="http://schemas.microsoft.com/office/drawing/2014/main" id="{811EEAD7-87CA-E86E-2612-64F3345818B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697791" y="4862268"/>
            <a:ext cx="909613" cy="909613"/>
          </a:xfrm>
          <a:prstGeom prst="rect">
            <a:avLst/>
          </a:prstGeom>
        </p:spPr>
      </p:pic>
      <p:sp>
        <p:nvSpPr>
          <p:cNvPr id="7" name="TextBox 55">
            <a:extLst>
              <a:ext uri="{FF2B5EF4-FFF2-40B4-BE49-F238E27FC236}">
                <a16:creationId xmlns:a16="http://schemas.microsoft.com/office/drawing/2014/main" id="{02AC5FE4-4FB3-5DA7-70A1-D41726B969B2}"/>
              </a:ext>
            </a:extLst>
          </p:cNvPr>
          <p:cNvSpPr txBox="1"/>
          <p:nvPr/>
        </p:nvSpPr>
        <p:spPr>
          <a:xfrm>
            <a:off x="2289852" y="1780309"/>
            <a:ext cx="9270088" cy="104074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Combines the latest cutting-edge SYN®-Peptide technology, produced via Green Chemistry Science with superior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bioactives</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in a multifunctional eye care formula</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3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sym typeface="Arial"/>
              </a:rPr>
              <a:t>1</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69.9% of natural origin (according to ISO 16128)</a:t>
            </a:r>
          </a:p>
        </p:txBody>
      </p:sp>
      <p:sp>
        <p:nvSpPr>
          <p:cNvPr id="8" name="Text Placeholder 5">
            <a:extLst>
              <a:ext uri="{FF2B5EF4-FFF2-40B4-BE49-F238E27FC236}">
                <a16:creationId xmlns:a16="http://schemas.microsoft.com/office/drawing/2014/main" id="{36D6FF79-D873-9026-78CB-E04F0D71C45E}"/>
              </a:ext>
            </a:extLst>
          </p:cNvPr>
          <p:cNvSpPr>
            <a:spLocks noGrp="1"/>
          </p:cNvSpPr>
          <p:nvPr>
            <p:ph type="body" sz="quarter" idx="23"/>
          </p:nvPr>
        </p:nvSpPr>
        <p:spPr>
          <a:xfrm>
            <a:off x="302399" y="6093396"/>
            <a:ext cx="5946001" cy="30777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latin typeface="DM Sans"/>
              </a:rPr>
              <a:t>1</a:t>
            </a:r>
            <a:r>
              <a:rPr lang="en-US">
                <a:latin typeface="DM Sans"/>
              </a:rPr>
              <a:t> </a:t>
            </a:r>
            <a:r>
              <a:rPr kumimoji="0" lang="en-US" sz="800" b="0" i="0" u="none" strike="noStrike" kern="0" cap="none" spc="0" normalizeH="0" noProof="0">
                <a:ln>
                  <a:noFill/>
                </a:ln>
                <a:effectLst/>
                <a:uLnTx/>
                <a:uFillTx/>
                <a:latin typeface="DM Sans"/>
                <a:ea typeface="+mn-ea"/>
                <a:cs typeface="+mn-cs"/>
              </a:rPr>
              <a:t>Non-intentionally added TFA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800" b="0" i="0" u="none" strike="noStrike" kern="0" cap="none" spc="0" normalizeH="0" noProof="0">
              <a:ln>
                <a:noFill/>
              </a:ln>
              <a:effectLst/>
              <a:uLnTx/>
              <a:uFillTx/>
              <a:latin typeface="DM Sans"/>
              <a:ea typeface="+mn-ea"/>
              <a:cs typeface="+mn-cs"/>
            </a:endParaRPr>
          </a:p>
        </p:txBody>
      </p:sp>
      <p:pic>
        <p:nvPicPr>
          <p:cNvPr id="25" name="Graphic 24">
            <a:extLst>
              <a:ext uri="{FF2B5EF4-FFF2-40B4-BE49-F238E27FC236}">
                <a16:creationId xmlns:a16="http://schemas.microsoft.com/office/drawing/2014/main" id="{AB50673E-2724-5F66-7D1F-2F1048B3D5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91602" y="4928779"/>
            <a:ext cx="1042104" cy="792000"/>
          </a:xfrm>
          <a:prstGeom prst="rect">
            <a:avLst/>
          </a:prstGeom>
        </p:spPr>
      </p:pic>
    </p:spTree>
    <p:extLst>
      <p:ext uri="{BB962C8B-B14F-4D97-AF65-F5344CB8AC3E}">
        <p14:creationId xmlns:p14="http://schemas.microsoft.com/office/powerpoint/2010/main" val="1723517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3E6E1"/>
        </a:solidFill>
        <a:effectLst/>
      </p:bgPr>
    </p:bg>
    <p:spTree>
      <p:nvGrpSpPr>
        <p:cNvPr id="1" name=""/>
        <p:cNvGrpSpPr/>
        <p:nvPr/>
      </p:nvGrpSpPr>
      <p:grpSpPr>
        <a:xfrm>
          <a:off x="0" y="0"/>
          <a:ext cx="0" cy="0"/>
          <a:chOff x="0" y="0"/>
          <a:chExt cx="0" cy="0"/>
        </a:xfrm>
      </p:grpSpPr>
      <p:cxnSp>
        <p:nvCxnSpPr>
          <p:cNvPr id="29" name="Conector Reto 28">
            <a:extLst>
              <a:ext uri="{FF2B5EF4-FFF2-40B4-BE49-F238E27FC236}">
                <a16:creationId xmlns:a16="http://schemas.microsoft.com/office/drawing/2014/main" id="{7C2942FB-FF14-A7FC-FC46-8E93BC0AA008}"/>
              </a:ext>
            </a:extLst>
          </p:cNvPr>
          <p:cNvCxnSpPr>
            <a:cxnSpLocks/>
          </p:cNvCxnSpPr>
          <p:nvPr/>
        </p:nvCxnSpPr>
        <p:spPr>
          <a:xfrm flipV="1">
            <a:off x="3130011" y="3364607"/>
            <a:ext cx="763356" cy="242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1263AAE-6D0C-E9E1-C647-7C1DA57BFD08}"/>
              </a:ext>
            </a:extLst>
          </p:cNvPr>
          <p:cNvSpPr/>
          <p:nvPr/>
        </p:nvSpPr>
        <p:spPr>
          <a:xfrm>
            <a:off x="8588987" y="0"/>
            <a:ext cx="3600979" cy="6858000"/>
          </a:xfrm>
          <a:prstGeom prst="rect">
            <a:avLst/>
          </a:prstGeom>
          <a:solidFill>
            <a:srgbClr val="084337"/>
          </a:solidFill>
          <a:ln w="12700" cap="flat" cmpd="sng" algn="ctr">
            <a:noFill/>
            <a:prstDash val="solid"/>
            <a:miter lim="800000"/>
          </a:ln>
          <a:effectLst/>
        </p:spPr>
        <p:txBody>
          <a:bodyPr lIns="144000" tIns="1692000" rIns="144000" rtlCol="0" anchor="t" anchorCtr="0"/>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DM Sans" pitchFamily="2" charset="77"/>
              <a:ea typeface="+mn-ea"/>
              <a:cs typeface="Arial"/>
              <a:sym typeface="Arial"/>
            </a:endParaRPr>
          </a:p>
        </p:txBody>
      </p:sp>
      <p:pic>
        <p:nvPicPr>
          <p:cNvPr id="48" name="Imagem 47">
            <a:extLst>
              <a:ext uri="{FF2B5EF4-FFF2-40B4-BE49-F238E27FC236}">
                <a16:creationId xmlns:a16="http://schemas.microsoft.com/office/drawing/2014/main" id="{BA2DAEBE-9AE9-A64A-A242-11F006333C3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570979" y="99525"/>
            <a:ext cx="6543792" cy="6552312"/>
          </a:xfrm>
          <a:prstGeom prst="rect">
            <a:avLst/>
          </a:prstGeom>
        </p:spPr>
      </p:pic>
      <p:sp>
        <p:nvSpPr>
          <p:cNvPr id="25" name="Oval 24">
            <a:extLst>
              <a:ext uri="{FF2B5EF4-FFF2-40B4-BE49-F238E27FC236}">
                <a16:creationId xmlns:a16="http://schemas.microsoft.com/office/drawing/2014/main" id="{BFCA71EC-1068-150D-7894-44E5BD81990E}"/>
              </a:ext>
            </a:extLst>
          </p:cNvPr>
          <p:cNvSpPr/>
          <p:nvPr/>
        </p:nvSpPr>
        <p:spPr>
          <a:xfrm>
            <a:off x="432784" y="2077067"/>
            <a:ext cx="2708708" cy="2708708"/>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DM Sans" pitchFamily="2" charset="77"/>
              <a:ea typeface="+mn-ea"/>
              <a:cs typeface="+mn-cs"/>
              <a:sym typeface="Arial"/>
            </a:endParaRPr>
          </a:p>
        </p:txBody>
      </p:sp>
      <p:sp>
        <p:nvSpPr>
          <p:cNvPr id="10" name="Title 2">
            <a:extLst>
              <a:ext uri="{FF2B5EF4-FFF2-40B4-BE49-F238E27FC236}">
                <a16:creationId xmlns:a16="http://schemas.microsoft.com/office/drawing/2014/main" id="{5012F3E4-E404-6D53-FEDE-8B679B4BB203}"/>
              </a:ext>
            </a:extLst>
          </p:cNvPr>
          <p:cNvSpPr txBox="1">
            <a:spLocks/>
          </p:cNvSpPr>
          <p:nvPr/>
        </p:nvSpPr>
        <p:spPr bwMode="white">
          <a:xfrm>
            <a:off x="468001" y="468002"/>
            <a:ext cx="4215213" cy="299313"/>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3200" b="0" i="0" kern="1200">
                <a:solidFill>
                  <a:schemeClr val="bg1"/>
                </a:solidFill>
                <a:latin typeface="Fira Sans Medium" panose="020B05030500000200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130" b="0" i="0" u="none" strike="noStrike" kern="1200" cap="none" spc="0" normalizeH="0" baseline="0" noProof="0">
                <a:ln>
                  <a:noFill/>
                </a:ln>
                <a:solidFill>
                  <a:srgbClr val="084337"/>
                </a:solidFill>
                <a:effectLst/>
                <a:uLnTx/>
                <a:uFillTx/>
                <a:latin typeface="DM Sans Medium" pitchFamily="2" charset="0"/>
                <a:ea typeface="+mj-ea"/>
                <a:cs typeface="+mj-cs"/>
              </a:rPr>
              <a:t>SYN-EYE® CB</a:t>
            </a:r>
          </a:p>
        </p:txBody>
      </p:sp>
      <p:sp>
        <p:nvSpPr>
          <p:cNvPr id="12" name="Inci Name Text">
            <a:extLst>
              <a:ext uri="{FF2B5EF4-FFF2-40B4-BE49-F238E27FC236}">
                <a16:creationId xmlns:a16="http://schemas.microsoft.com/office/drawing/2014/main" id="{773033C5-E35F-A46A-5775-5335AC69F5D7}"/>
              </a:ext>
            </a:extLst>
          </p:cNvPr>
          <p:cNvSpPr txBox="1"/>
          <p:nvPr/>
        </p:nvSpPr>
        <p:spPr>
          <a:xfrm>
            <a:off x="10577170" y="372023"/>
            <a:ext cx="1347751" cy="369332"/>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300"/>
              </a:spcAft>
              <a:buClrTx/>
              <a:buSzTx/>
              <a:buFontTx/>
              <a:buNone/>
              <a:tabLst/>
              <a:defRPr/>
            </a:pPr>
            <a:r>
              <a:rPr kumimoji="0" lang="en-US" sz="1200" b="0" i="0" u="none" strike="noStrike" kern="0" cap="none" spc="0" normalizeH="0" baseline="0" noProof="0">
                <a:ln>
                  <a:noFill/>
                </a:ln>
                <a:solidFill>
                  <a:srgbClr val="FFFFFF"/>
                </a:solidFill>
                <a:effectLst/>
                <a:uLnTx/>
                <a:uFillTx/>
                <a:latin typeface="DM Sans" pitchFamily="2" charset="77"/>
                <a:ea typeface="+mn-ea"/>
                <a:cs typeface="Arial"/>
                <a:sym typeface="Arial"/>
              </a:rPr>
              <a:t>Aligned with and contributing to the</a:t>
            </a:r>
          </a:p>
        </p:txBody>
      </p:sp>
      <p:pic>
        <p:nvPicPr>
          <p:cNvPr id="13" name="Picture 12">
            <a:extLst>
              <a:ext uri="{FF2B5EF4-FFF2-40B4-BE49-F238E27FC236}">
                <a16:creationId xmlns:a16="http://schemas.microsoft.com/office/drawing/2014/main" id="{67A3C047-891D-A7BB-309D-A7FBE305EA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22586" y="831718"/>
            <a:ext cx="1458591" cy="794932"/>
          </a:xfrm>
          <a:prstGeom prst="rect">
            <a:avLst/>
          </a:prstGeom>
        </p:spPr>
      </p:pic>
      <p:sp>
        <p:nvSpPr>
          <p:cNvPr id="2" name="Text Placeholder 5">
            <a:extLst>
              <a:ext uri="{FF2B5EF4-FFF2-40B4-BE49-F238E27FC236}">
                <a16:creationId xmlns:a16="http://schemas.microsoft.com/office/drawing/2014/main" id="{7F8EF7D6-E449-88D2-C240-91DD1134EFDB}"/>
              </a:ext>
            </a:extLst>
          </p:cNvPr>
          <p:cNvSpPr txBox="1">
            <a:spLocks/>
          </p:cNvSpPr>
          <p:nvPr/>
        </p:nvSpPr>
        <p:spPr>
          <a:xfrm>
            <a:off x="710124" y="2243136"/>
            <a:ext cx="2117882" cy="2433109"/>
          </a:xfrm>
          <a:prstGeom prst="rect">
            <a:avLst/>
          </a:prstGeom>
        </p:spPr>
        <p:txBody>
          <a:bodyPr lIns="180000" tIns="0" rIns="0" bIns="0" anchor="ctr"/>
          <a:lstStyle>
            <a:lvl1pPr marL="252000" indent="-2520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US" sz="1200" b="0" i="0" u="none" strike="noStrike" kern="0" cap="none" spc="0" normalizeH="0" baseline="0" noProof="0">
                <a:ln>
                  <a:noFill/>
                </a:ln>
                <a:solidFill>
                  <a:srgbClr val="084337"/>
                </a:solidFill>
                <a:effectLst/>
                <a:uLnTx/>
                <a:uFillTx/>
                <a:latin typeface="DM Sans" pitchFamily="2" charset="0"/>
                <a:ea typeface="Fira Sans Book" panose="020B0503050000020004" pitchFamily="34" charset="0"/>
                <a:cs typeface="+mn-cs"/>
              </a:rPr>
              <a:t>SYN-EYE® CB </a:t>
            </a:r>
          </a:p>
          <a:p>
            <a:pPr marL="0" marR="0" lvl="0" indent="0" algn="just"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US" sz="1200" b="0" i="0" u="none" strike="noStrike" kern="0" cap="none" spc="0" normalizeH="0" baseline="0" noProof="0">
                <a:ln>
                  <a:noFill/>
                </a:ln>
                <a:solidFill>
                  <a:srgbClr val="084337"/>
                </a:solidFill>
                <a:effectLst/>
                <a:uLnTx/>
                <a:uFillTx/>
                <a:latin typeface="DM Sans" pitchFamily="2" charset="0"/>
                <a:ea typeface="Fira Sans Book" panose="020B0503050000020004" pitchFamily="34" charset="0"/>
                <a:cs typeface="+mn-cs"/>
              </a:rPr>
              <a:t>combines the latest SYN®-Peptide technology with superior </a:t>
            </a:r>
            <a:r>
              <a:rPr kumimoji="0" lang="en-US" sz="1200" b="0" i="0" u="none" strike="noStrike" kern="0" cap="none" spc="0" normalizeH="0" baseline="0" noProof="0" err="1">
                <a:ln>
                  <a:noFill/>
                </a:ln>
                <a:solidFill>
                  <a:srgbClr val="084337"/>
                </a:solidFill>
                <a:effectLst/>
                <a:uLnTx/>
                <a:uFillTx/>
                <a:latin typeface="DM Sans" pitchFamily="2" charset="0"/>
                <a:ea typeface="Fira Sans Book" panose="020B0503050000020004" pitchFamily="34" charset="0"/>
                <a:cs typeface="+mn-cs"/>
              </a:rPr>
              <a:t>bioactives</a:t>
            </a:r>
            <a:r>
              <a:rPr kumimoji="0" lang="en-US" sz="1200" b="0" i="0" u="none" strike="noStrike" kern="0" cap="none" spc="0" normalizeH="0" baseline="0" noProof="0">
                <a:ln>
                  <a:noFill/>
                </a:ln>
                <a:solidFill>
                  <a:srgbClr val="084337"/>
                </a:solidFill>
                <a:effectLst/>
                <a:uLnTx/>
                <a:uFillTx/>
                <a:latin typeface="DM Sans" pitchFamily="2" charset="0"/>
                <a:ea typeface="Fira Sans Book" panose="020B0503050000020004" pitchFamily="34" charset="0"/>
                <a:cs typeface="+mn-cs"/>
              </a:rPr>
              <a:t> in a multifunctional eye care formula</a:t>
            </a:r>
          </a:p>
        </p:txBody>
      </p:sp>
      <p:sp>
        <p:nvSpPr>
          <p:cNvPr id="40" name="TextBox 39">
            <a:extLst>
              <a:ext uri="{FF2B5EF4-FFF2-40B4-BE49-F238E27FC236}">
                <a16:creationId xmlns:a16="http://schemas.microsoft.com/office/drawing/2014/main" id="{59771647-0E7C-401A-AC87-5B51D46007DA}"/>
              </a:ext>
            </a:extLst>
          </p:cNvPr>
          <p:cNvSpPr txBox="1"/>
          <p:nvPr/>
        </p:nvSpPr>
        <p:spPr>
          <a:xfrm>
            <a:off x="543600" y="5864400"/>
            <a:ext cx="2955115" cy="415498"/>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84337"/>
                </a:solidFill>
                <a:effectLst/>
                <a:uLnTx/>
                <a:uFillTx/>
                <a:latin typeface="DM Sans" pitchFamily="2" charset="77"/>
                <a:ea typeface="+mn-ea"/>
                <a:cs typeface="Arial"/>
                <a:sym typeface="Arial"/>
              </a:rPr>
              <a:t>The carbon and water footprint calculations are based on internally conducted LCA according to ISO 14040/44 guidelines, </a:t>
            </a:r>
            <a:r>
              <a:rPr kumimoji="0" lang="en-US" sz="700" b="0" i="0" u="none" strike="noStrike" kern="1200" cap="none" spc="0" normalizeH="0" baseline="0" noProof="0" err="1">
                <a:ln>
                  <a:noFill/>
                </a:ln>
                <a:solidFill>
                  <a:srgbClr val="084337"/>
                </a:solidFill>
                <a:effectLst/>
                <a:uLnTx/>
                <a:uFillTx/>
                <a:latin typeface="DM Sans" pitchFamily="2" charset="77"/>
                <a:ea typeface="+mn-ea"/>
                <a:cs typeface="Arial"/>
                <a:sym typeface="Arial"/>
              </a:rPr>
              <a:t>dsm-firmenich</a:t>
            </a:r>
            <a:r>
              <a:rPr kumimoji="0" lang="en-US" sz="700" b="0" i="0" u="none" strike="noStrike" kern="1200" cap="none" spc="0" normalizeH="0" baseline="0" noProof="0">
                <a:ln>
                  <a:noFill/>
                </a:ln>
                <a:solidFill>
                  <a:srgbClr val="084337"/>
                </a:solidFill>
                <a:effectLst/>
                <a:uLnTx/>
                <a:uFillTx/>
                <a:latin typeface="DM Sans" pitchFamily="2" charset="77"/>
                <a:ea typeface="+mn-ea"/>
                <a:cs typeface="Arial"/>
                <a:sym typeface="Arial"/>
              </a:rPr>
              <a:t> LCA policy and validated by internal reviewers.</a:t>
            </a:r>
          </a:p>
        </p:txBody>
      </p:sp>
      <p:sp>
        <p:nvSpPr>
          <p:cNvPr id="34" name="Inci Name Text">
            <a:extLst>
              <a:ext uri="{FF2B5EF4-FFF2-40B4-BE49-F238E27FC236}">
                <a16:creationId xmlns:a16="http://schemas.microsoft.com/office/drawing/2014/main" id="{2A1468A8-EF3B-46F0-AEF6-F4158370526D}"/>
              </a:ext>
            </a:extLst>
          </p:cNvPr>
          <p:cNvSpPr txBox="1"/>
          <p:nvPr/>
        </p:nvSpPr>
        <p:spPr>
          <a:xfrm>
            <a:off x="468000" y="1026000"/>
            <a:ext cx="3260037"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84337"/>
                </a:solidFill>
                <a:effectLst/>
                <a:uLnTx/>
                <a:uFillTx/>
                <a:latin typeface="DM Sans" pitchFamily="2" charset="0"/>
                <a:ea typeface="Fira Sans Book" panose="020B0503050000020004" pitchFamily="34" charset="0"/>
                <a:cs typeface="+mn-cs"/>
              </a:rPr>
              <a:t>INCI name: Aqua, Palmitoyl Tripeptide-5, Panthenol, Sodium Hyaluronate, </a:t>
            </a:r>
            <a:r>
              <a:rPr kumimoji="0" lang="en-US" sz="1200" b="0" i="0" u="none" strike="noStrike" kern="0" cap="none" spc="0" normalizeH="0" baseline="0" noProof="0" err="1">
                <a:ln>
                  <a:noFill/>
                </a:ln>
                <a:solidFill>
                  <a:srgbClr val="084337"/>
                </a:solidFill>
                <a:effectLst/>
                <a:uLnTx/>
                <a:uFillTx/>
                <a:latin typeface="DM Sans" pitchFamily="2" charset="0"/>
                <a:ea typeface="Fira Sans Book" panose="020B0503050000020004" pitchFamily="34" charset="0"/>
                <a:cs typeface="+mn-cs"/>
              </a:rPr>
              <a:t>Dunaliella</a:t>
            </a:r>
            <a:r>
              <a:rPr kumimoji="0" lang="en-US" sz="1200" b="0" i="0" u="none" strike="noStrike" kern="0" cap="none" spc="0" normalizeH="0" baseline="0" noProof="0">
                <a:ln>
                  <a:noFill/>
                </a:ln>
                <a:solidFill>
                  <a:srgbClr val="084337"/>
                </a:solidFill>
                <a:effectLst/>
                <a:uLnTx/>
                <a:uFillTx/>
                <a:latin typeface="DM Sans" pitchFamily="2" charset="0"/>
                <a:ea typeface="Fira Sans Book" panose="020B0503050000020004" pitchFamily="34" charset="0"/>
                <a:cs typeface="+mn-cs"/>
              </a:rPr>
              <a:t> Salina Extract, </a:t>
            </a:r>
            <a:r>
              <a:rPr kumimoji="0" lang="en-US" sz="1200" b="0" i="0" u="none" strike="noStrike" kern="0" cap="none" spc="0" normalizeH="0" baseline="0" noProof="0" err="1">
                <a:ln>
                  <a:noFill/>
                </a:ln>
                <a:solidFill>
                  <a:srgbClr val="084337"/>
                </a:solidFill>
                <a:effectLst/>
                <a:uLnTx/>
                <a:uFillTx/>
                <a:latin typeface="DM Sans" pitchFamily="2" charset="0"/>
                <a:ea typeface="Fira Sans Book" panose="020B0503050000020004" pitchFamily="34" charset="0"/>
                <a:cs typeface="+mn-cs"/>
              </a:rPr>
              <a:t>Pentylene</a:t>
            </a:r>
            <a:r>
              <a:rPr kumimoji="0" lang="en-US" sz="1200" b="0" i="0" u="none" strike="noStrike" kern="0" cap="none" spc="0" normalizeH="0" baseline="0" noProof="0">
                <a:ln>
                  <a:noFill/>
                </a:ln>
                <a:solidFill>
                  <a:srgbClr val="084337"/>
                </a:solidFill>
                <a:effectLst/>
                <a:uLnTx/>
                <a:uFillTx/>
                <a:latin typeface="DM Sans" pitchFamily="2" charset="0"/>
                <a:ea typeface="Fira Sans Book" panose="020B0503050000020004" pitchFamily="34" charset="0"/>
                <a:cs typeface="+mn-cs"/>
              </a:rPr>
              <a:t> Glycol, Citric Acid </a:t>
            </a:r>
            <a:r>
              <a:rPr kumimoji="0" lang="en-US" sz="1200" b="0" i="0" u="none" strike="noStrike" kern="1200" cap="none" spc="0" normalizeH="0" baseline="0" noProof="0">
                <a:ln>
                  <a:noFill/>
                </a:ln>
                <a:solidFill>
                  <a:srgbClr val="084337"/>
                </a:solidFill>
                <a:effectLst/>
                <a:uLnTx/>
                <a:uFillTx/>
                <a:latin typeface="DM Sans" pitchFamily="2" charset="0"/>
                <a:ea typeface="Fira Sans Book" panose="020B0503050000020004" pitchFamily="34" charset="0"/>
                <a:cs typeface="+mn-cs"/>
              </a:rPr>
              <a:t>Product Code: 5038465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Fira Sans Book" panose="020B0503050000020004" pitchFamily="34" charset="0"/>
              <a:cs typeface="+mn-cs"/>
            </a:endParaRPr>
          </a:p>
        </p:txBody>
      </p:sp>
      <p:pic>
        <p:nvPicPr>
          <p:cNvPr id="55" name="Picture 2">
            <a:extLst>
              <a:ext uri="{FF2B5EF4-FFF2-40B4-BE49-F238E27FC236}">
                <a16:creationId xmlns:a16="http://schemas.microsoft.com/office/drawing/2014/main" id="{F7FFACEF-63B5-9B89-538C-D0C3FD8174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22616" y="6121406"/>
            <a:ext cx="2574864" cy="232036"/>
          </a:xfrm>
          <a:prstGeom prst="rect">
            <a:avLst/>
          </a:prstGeom>
        </p:spPr>
      </p:pic>
      <p:sp>
        <p:nvSpPr>
          <p:cNvPr id="7" name="Inci Name Text">
            <a:extLst>
              <a:ext uri="{FF2B5EF4-FFF2-40B4-BE49-F238E27FC236}">
                <a16:creationId xmlns:a16="http://schemas.microsoft.com/office/drawing/2014/main" id="{38F6D3D9-9F15-E2A8-A4BC-A92A72ABA36D}"/>
              </a:ext>
            </a:extLst>
          </p:cNvPr>
          <p:cNvSpPr txBox="1"/>
          <p:nvPr/>
        </p:nvSpPr>
        <p:spPr>
          <a:xfrm>
            <a:off x="7396738" y="6651837"/>
            <a:ext cx="2627069" cy="184666"/>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84337"/>
                </a:solidFill>
                <a:effectLst/>
                <a:uLnTx/>
                <a:uFillTx/>
                <a:latin typeface="DM Sans" pitchFamily="2" charset="77"/>
                <a:ea typeface="Fira Sans Book" panose="020B0503050000020004" pitchFamily="34" charset="0"/>
                <a:cs typeface="Arial"/>
                <a:sym typeface="Arial"/>
              </a:rPr>
              <a:t>Card version 2</a:t>
            </a:r>
            <a:endParaRPr kumimoji="0" lang="en-US" sz="1200" b="0" i="0" u="none" strike="noStrike" kern="1200" cap="none" spc="0" normalizeH="0" baseline="0" noProof="0">
              <a:ln>
                <a:noFill/>
              </a:ln>
              <a:solidFill>
                <a:srgbClr val="084337"/>
              </a:solidFill>
              <a:effectLst/>
              <a:uLnTx/>
              <a:uFillTx/>
              <a:latin typeface="DM Sans" pitchFamily="2" charset="77"/>
              <a:ea typeface="Fira Sans Book" panose="020B0503050000020004" pitchFamily="34" charset="0"/>
              <a:cs typeface="Arial"/>
              <a:sym typeface="Arial"/>
            </a:endParaRPr>
          </a:p>
        </p:txBody>
      </p:sp>
      <p:pic>
        <p:nvPicPr>
          <p:cNvPr id="22" name="Picture 21">
            <a:extLst>
              <a:ext uri="{FF2B5EF4-FFF2-40B4-BE49-F238E27FC236}">
                <a16:creationId xmlns:a16="http://schemas.microsoft.com/office/drawing/2014/main" id="{69B79B9D-12F0-A2CA-8BBA-8E330BCB1ED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801087" y="2041910"/>
            <a:ext cx="904909" cy="911492"/>
          </a:xfrm>
          <a:prstGeom prst="rect">
            <a:avLst/>
          </a:prstGeom>
          <a:solidFill>
            <a:srgbClr val="42A0D6">
              <a:alpha val="30196"/>
            </a:srgbClr>
          </a:solidFill>
          <a:ln w="12700">
            <a:noFill/>
          </a:ln>
        </p:spPr>
      </p:pic>
      <p:pic>
        <p:nvPicPr>
          <p:cNvPr id="24" name="Picture 23">
            <a:extLst>
              <a:ext uri="{FF2B5EF4-FFF2-40B4-BE49-F238E27FC236}">
                <a16:creationId xmlns:a16="http://schemas.microsoft.com/office/drawing/2014/main" id="{A08177EB-9492-C7A5-2F69-990B2C5F8BD8}"/>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801088" y="3039109"/>
            <a:ext cx="904909" cy="911492"/>
          </a:xfrm>
          <a:prstGeom prst="rect">
            <a:avLst/>
          </a:prstGeom>
          <a:solidFill>
            <a:srgbClr val="42A0D6">
              <a:alpha val="30196"/>
            </a:srgbClr>
          </a:solidFill>
          <a:ln w="12700">
            <a:noFill/>
          </a:ln>
        </p:spPr>
      </p:pic>
      <p:pic>
        <p:nvPicPr>
          <p:cNvPr id="26" name="Picture 25">
            <a:extLst>
              <a:ext uri="{FF2B5EF4-FFF2-40B4-BE49-F238E27FC236}">
                <a16:creationId xmlns:a16="http://schemas.microsoft.com/office/drawing/2014/main" id="{28BB61A9-081D-AB97-55B4-3B09F8FAD3A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b="-3762"/>
          <a:stretch/>
        </p:blipFill>
        <p:spPr>
          <a:xfrm>
            <a:off x="10810003" y="4043276"/>
            <a:ext cx="913077" cy="913077"/>
          </a:xfrm>
          <a:prstGeom prst="rect">
            <a:avLst/>
          </a:prstGeom>
          <a:solidFill>
            <a:schemeClr val="bg1"/>
          </a:solidFill>
        </p:spPr>
      </p:pic>
      <p:sp>
        <p:nvSpPr>
          <p:cNvPr id="3" name="Text Placeholder 5">
            <a:extLst>
              <a:ext uri="{FF2B5EF4-FFF2-40B4-BE49-F238E27FC236}">
                <a16:creationId xmlns:a16="http://schemas.microsoft.com/office/drawing/2014/main" id="{295D53C5-7E74-389B-1821-7E0890D5089C}"/>
              </a:ext>
            </a:extLst>
          </p:cNvPr>
          <p:cNvSpPr txBox="1">
            <a:spLocks/>
          </p:cNvSpPr>
          <p:nvPr/>
        </p:nvSpPr>
        <p:spPr>
          <a:xfrm>
            <a:off x="6814119" y="818824"/>
            <a:ext cx="2258167" cy="2999812"/>
          </a:xfrm>
          <a:prstGeom prst="rect">
            <a:avLst/>
          </a:prstGeom>
        </p:spPr>
        <p:txBody>
          <a:bodyPr lIns="108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Highlights </a:t>
            </a:r>
            <a:b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b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related to Supply </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Chain control</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Full ownership of the production</a:t>
            </a:r>
            <a:r>
              <a:rPr kumimoji="0" lang="en-US" sz="800" b="0" i="0" u="none" strike="noStrike" kern="1200" cap="none" spc="0" normalizeH="0" baseline="0" noProof="0">
                <a:ln>
                  <a:noFill/>
                </a:ln>
                <a:solidFill>
                  <a:srgbClr val="084337"/>
                </a:solidFill>
                <a:effectLst/>
                <a:uLnTx/>
                <a:uFillTx/>
                <a:latin typeface="DM Sans" pitchFamily="2" charset="0"/>
                <a:ea typeface="+mn-ea"/>
                <a:cs typeface="+mn-cs"/>
              </a:rPr>
              <a:t>,</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Feedstock origin</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4" name="Text Placeholder 5">
            <a:extLst>
              <a:ext uri="{FF2B5EF4-FFF2-40B4-BE49-F238E27FC236}">
                <a16:creationId xmlns:a16="http://schemas.microsoft.com/office/drawing/2014/main" id="{BB079B2C-A5B8-738E-E906-962125872FDA}"/>
              </a:ext>
            </a:extLst>
          </p:cNvPr>
          <p:cNvSpPr txBox="1">
            <a:spLocks/>
          </p:cNvSpPr>
          <p:nvPr/>
        </p:nvSpPr>
        <p:spPr>
          <a:xfrm>
            <a:off x="6852907" y="3565936"/>
            <a:ext cx="2319254" cy="2080493"/>
          </a:xfrm>
          <a:prstGeom prst="rect">
            <a:avLst/>
          </a:prstGeom>
        </p:spPr>
        <p:txBody>
          <a:bodyPr lIns="108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Natural-origin</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69.9% according to ISO16128</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5" name="Text Placeholder 5">
            <a:extLst>
              <a:ext uri="{FF2B5EF4-FFF2-40B4-BE49-F238E27FC236}">
                <a16:creationId xmlns:a16="http://schemas.microsoft.com/office/drawing/2014/main" id="{83957C2F-F47E-D015-E1B7-9965986FB7F3}"/>
              </a:ext>
            </a:extLst>
          </p:cNvPr>
          <p:cNvSpPr txBox="1">
            <a:spLocks/>
          </p:cNvSpPr>
          <p:nvPr/>
        </p:nvSpPr>
        <p:spPr>
          <a:xfrm>
            <a:off x="4631939" y="868396"/>
            <a:ext cx="2209011" cy="2212188"/>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Carbon </a:t>
            </a:r>
            <a:b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b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footprint*</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18.5 kg CO2 eq/kg</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Biodegradability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Estimated to be biodegradable</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Water footprint</a:t>
            </a:r>
            <a:endParaRPr kumimoji="0" lang="en-US" sz="1000" b="0" i="0" u="none" strike="noStrike" kern="1200" cap="none" spc="0" normalizeH="0" baseline="0" noProof="0">
              <a:ln>
                <a:noFill/>
              </a:ln>
              <a:solidFill>
                <a:srgbClr val="084337"/>
              </a:solidFill>
              <a:effectLst/>
              <a:highlight>
                <a:srgbClr val="00FF00"/>
              </a:highligh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de-CH" sz="900" b="0" i="0" u="none" strike="noStrike" kern="1200" cap="none" spc="0" normalizeH="0" baseline="0" noProof="0">
                <a:ln>
                  <a:noFill/>
                </a:ln>
                <a:solidFill>
                  <a:srgbClr val="084337"/>
                </a:solidFill>
                <a:effectLst/>
                <a:uLnTx/>
                <a:uFillTx/>
                <a:latin typeface="DM Sans" pitchFamily="2" charset="0"/>
                <a:ea typeface="+mn-ea"/>
                <a:cs typeface="+mn-cs"/>
              </a:rPr>
              <a:t>5.2 </a:t>
            </a:r>
            <a:r>
              <a:rPr kumimoji="0" lang="en-US" sz="900" b="0" i="0" u="none" strike="noStrike" kern="1200" cap="none" spc="0" normalizeH="0" baseline="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m</a:t>
            </a:r>
            <a:r>
              <a:rPr kumimoji="0" lang="en-US" sz="900" b="0" i="0" u="none" strike="noStrike" kern="1200" cap="none" spc="0" normalizeH="0" baseline="3000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3 </a:t>
            </a:r>
            <a:r>
              <a:rPr kumimoji="0" lang="en-GB" sz="900" b="0" i="0" u="none" strike="noStrike" kern="1200" cap="none" spc="0" normalizeH="0" baseline="0" noProof="0" err="1">
                <a:ln>
                  <a:noFill/>
                </a:ln>
                <a:solidFill>
                  <a:srgbClr val="084337"/>
                </a:solidFill>
                <a:effectLst/>
                <a:uLnTx/>
                <a:uFillTx/>
                <a:latin typeface="DM Sans" pitchFamily="2" charset="0"/>
                <a:ea typeface="+mn-ea"/>
                <a:cs typeface="+mn-cs"/>
              </a:rPr>
              <a:t>depriv</a:t>
            </a:r>
            <a:r>
              <a:rPr kumimoji="0" lang="en-GB" sz="900" b="0" i="0" u="none" strike="noStrike" kern="1200" cap="none" spc="0" normalizeH="0" baseline="0" noProof="0">
                <a:ln>
                  <a:noFill/>
                </a:ln>
                <a:solidFill>
                  <a:srgbClr val="084337"/>
                </a:solidFill>
                <a:effectLst/>
                <a:uLnTx/>
                <a:uFillTx/>
                <a:latin typeface="DM Sans" pitchFamily="2" charset="0"/>
                <a:ea typeface="+mn-ea"/>
                <a:cs typeface="+mn-cs"/>
              </a:rPr>
              <a:t>./kg</a:t>
            </a:r>
            <a:r>
              <a:rPr kumimoji="0" lang="en-US" sz="900" b="0" i="0" u="none" strike="noStrike" kern="1200" cap="none" spc="0" normalizeH="0" baseline="3000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 </a:t>
            </a:r>
            <a:endParaRPr kumimoji="0" lang="en-GB"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Renewable electricity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100% purchased renewable electricity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6" name="Text Placeholder 5">
            <a:extLst>
              <a:ext uri="{FF2B5EF4-FFF2-40B4-BE49-F238E27FC236}">
                <a16:creationId xmlns:a16="http://schemas.microsoft.com/office/drawing/2014/main" id="{A6C219F4-C497-AA82-8CD6-527CE1C7D3D1}"/>
              </a:ext>
            </a:extLst>
          </p:cNvPr>
          <p:cNvSpPr txBox="1">
            <a:spLocks/>
          </p:cNvSpPr>
          <p:nvPr/>
        </p:nvSpPr>
        <p:spPr>
          <a:xfrm>
            <a:off x="4172674" y="3523386"/>
            <a:ext cx="2714903" cy="2433108"/>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8" name="TextBox 7">
            <a:extLst>
              <a:ext uri="{FF2B5EF4-FFF2-40B4-BE49-F238E27FC236}">
                <a16:creationId xmlns:a16="http://schemas.microsoft.com/office/drawing/2014/main" id="{8E7B5655-94E6-8EB3-E793-8A04BFD25771}"/>
              </a:ext>
            </a:extLst>
          </p:cNvPr>
          <p:cNvSpPr txBox="1"/>
          <p:nvPr/>
        </p:nvSpPr>
        <p:spPr>
          <a:xfrm>
            <a:off x="4603891" y="3565936"/>
            <a:ext cx="2174096" cy="253980"/>
          </a:xfrm>
          <a:prstGeom prst="rect">
            <a:avLst/>
          </a:prstGeom>
          <a:noFill/>
        </p:spPr>
        <p:txBody>
          <a:bodyPr wrap="square">
            <a:spAutoFit/>
          </a:body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Impact on health and well-being</a:t>
            </a:r>
          </a:p>
        </p:txBody>
      </p:sp>
      <p:sp>
        <p:nvSpPr>
          <p:cNvPr id="14" name="TextBox 13">
            <a:extLst>
              <a:ext uri="{FF2B5EF4-FFF2-40B4-BE49-F238E27FC236}">
                <a16:creationId xmlns:a16="http://schemas.microsoft.com/office/drawing/2014/main" id="{1E337F2D-E1AD-8D54-7A6C-1A53E5E66D52}"/>
              </a:ext>
            </a:extLst>
          </p:cNvPr>
          <p:cNvSpPr txBox="1"/>
          <p:nvPr/>
        </p:nvSpPr>
        <p:spPr>
          <a:xfrm>
            <a:off x="4797786" y="3970330"/>
            <a:ext cx="1954858" cy="160043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SYN-EYE® CB targets sensitive, dry, dull-looking skin, wrinkles and fine lines, dark circles and puffiness around the delicate eye area.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Within 7 days, SYN-EYE® CB visibly reduces the appearance of lines and wrinkles around the eye.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endParaRPr>
          </a:p>
        </p:txBody>
      </p:sp>
      <p:pic>
        <p:nvPicPr>
          <p:cNvPr id="15" name="Picture 14">
            <a:extLst>
              <a:ext uri="{FF2B5EF4-FFF2-40B4-BE49-F238E27FC236}">
                <a16:creationId xmlns:a16="http://schemas.microsoft.com/office/drawing/2014/main" id="{0DBE968B-BC76-9F08-38D4-D3527B61E76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701036" y="3508456"/>
            <a:ext cx="571388" cy="445237"/>
          </a:xfrm>
          <a:prstGeom prst="rect">
            <a:avLst/>
          </a:prstGeom>
        </p:spPr>
      </p:pic>
      <p:sp>
        <p:nvSpPr>
          <p:cNvPr id="16" name="TextBox 15">
            <a:extLst>
              <a:ext uri="{FF2B5EF4-FFF2-40B4-BE49-F238E27FC236}">
                <a16:creationId xmlns:a16="http://schemas.microsoft.com/office/drawing/2014/main" id="{4A6DF491-AD9C-2E5F-70D1-59ECB2CF593C}"/>
              </a:ext>
            </a:extLst>
          </p:cNvPr>
          <p:cNvSpPr txBox="1"/>
          <p:nvPr/>
        </p:nvSpPr>
        <p:spPr>
          <a:xfrm>
            <a:off x="6948736" y="1857552"/>
            <a:ext cx="2848841" cy="1019766"/>
          </a:xfrm>
          <a:prstGeom prst="rect">
            <a:avLst/>
          </a:prstGeom>
          <a:noFill/>
        </p:spPr>
        <p:txBody>
          <a:bodyPr wrap="square">
            <a:spAutoFit/>
          </a:body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Palmitoyl Tripeptide-5 (synthetic, palm</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oil and petroleum derived); Panthenol</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(synthetic); Sodium Hyaluronate</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(fermentation); </a:t>
            </a:r>
            <a:r>
              <a:rPr kumimoji="0" lang="en-US" sz="900" b="0" i="0" u="none" strike="noStrike" kern="1200" cap="none" spc="0" normalizeH="0" baseline="0" noProof="0" err="1">
                <a:ln>
                  <a:noFill/>
                </a:ln>
                <a:solidFill>
                  <a:srgbClr val="084337"/>
                </a:solidFill>
                <a:effectLst/>
                <a:uLnTx/>
                <a:uFillTx/>
                <a:latin typeface="DM Sans" pitchFamily="2" charset="0"/>
                <a:ea typeface="+mn-ea"/>
                <a:cs typeface="+mn-cs"/>
              </a:rPr>
              <a:t>Dunaliella</a:t>
            </a: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 Salina Extract</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(vegetable from cultivated microalgae)</a:t>
            </a:r>
            <a:endParaRPr kumimoji="0" lang="en-US" sz="800" b="0" i="0" u="none" strike="noStrike" kern="1200" cap="none" spc="0" normalizeH="0" baseline="0" noProof="0">
              <a:ln>
                <a:noFill/>
              </a:ln>
              <a:solidFill>
                <a:srgbClr val="084337"/>
              </a:solidFill>
              <a:effectLst/>
              <a:uLnTx/>
              <a:uFillTx/>
              <a:latin typeface="DM Sans" pitchFamily="2" charset="0"/>
              <a:ea typeface="+mn-ea"/>
              <a:cs typeface="+mn-cs"/>
            </a:endParaRPr>
          </a:p>
        </p:txBody>
      </p:sp>
      <p:cxnSp>
        <p:nvCxnSpPr>
          <p:cNvPr id="20" name="Conector Reto 50">
            <a:extLst>
              <a:ext uri="{FF2B5EF4-FFF2-40B4-BE49-F238E27FC236}">
                <a16:creationId xmlns:a16="http://schemas.microsoft.com/office/drawing/2014/main" id="{7094857B-62F8-D7C1-53B9-B3BCD2BC827D}"/>
              </a:ext>
            </a:extLst>
          </p:cNvPr>
          <p:cNvCxnSpPr>
            <a:cxnSpLocks/>
          </p:cNvCxnSpPr>
          <p:nvPr/>
        </p:nvCxnSpPr>
        <p:spPr>
          <a:xfrm>
            <a:off x="5055343" y="1544256"/>
            <a:ext cx="169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to 50">
            <a:extLst>
              <a:ext uri="{FF2B5EF4-FFF2-40B4-BE49-F238E27FC236}">
                <a16:creationId xmlns:a16="http://schemas.microsoft.com/office/drawing/2014/main" id="{6FC39E7A-3419-3A7D-8CA2-692B578F7D30}"/>
              </a:ext>
            </a:extLst>
          </p:cNvPr>
          <p:cNvCxnSpPr>
            <a:cxnSpLocks/>
          </p:cNvCxnSpPr>
          <p:nvPr/>
        </p:nvCxnSpPr>
        <p:spPr>
          <a:xfrm>
            <a:off x="4631939" y="2109942"/>
            <a:ext cx="21207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to 50">
            <a:extLst>
              <a:ext uri="{FF2B5EF4-FFF2-40B4-BE49-F238E27FC236}">
                <a16:creationId xmlns:a16="http://schemas.microsoft.com/office/drawing/2014/main" id="{4C6225A7-10B3-840F-0131-9B0369504791}"/>
              </a:ext>
            </a:extLst>
          </p:cNvPr>
          <p:cNvCxnSpPr>
            <a:cxnSpLocks/>
          </p:cNvCxnSpPr>
          <p:nvPr/>
        </p:nvCxnSpPr>
        <p:spPr>
          <a:xfrm>
            <a:off x="4406900" y="2655108"/>
            <a:ext cx="234574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to 50">
            <a:extLst>
              <a:ext uri="{FF2B5EF4-FFF2-40B4-BE49-F238E27FC236}">
                <a16:creationId xmlns:a16="http://schemas.microsoft.com/office/drawing/2014/main" id="{303B3653-13DE-2FA1-B296-B83FA4BC9940}"/>
              </a:ext>
            </a:extLst>
          </p:cNvPr>
          <p:cNvCxnSpPr>
            <a:cxnSpLocks/>
          </p:cNvCxnSpPr>
          <p:nvPr/>
        </p:nvCxnSpPr>
        <p:spPr>
          <a:xfrm>
            <a:off x="6929578" y="1645250"/>
            <a:ext cx="21427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to 50">
            <a:extLst>
              <a:ext uri="{FF2B5EF4-FFF2-40B4-BE49-F238E27FC236}">
                <a16:creationId xmlns:a16="http://schemas.microsoft.com/office/drawing/2014/main" id="{72C2D20A-ED79-956F-7C20-E2244C19EED1}"/>
              </a:ext>
            </a:extLst>
          </p:cNvPr>
          <p:cNvCxnSpPr>
            <a:cxnSpLocks/>
          </p:cNvCxnSpPr>
          <p:nvPr/>
        </p:nvCxnSpPr>
        <p:spPr>
          <a:xfrm>
            <a:off x="6929578" y="2883598"/>
            <a:ext cx="239383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Inci Name Text">
            <a:extLst>
              <a:ext uri="{FF2B5EF4-FFF2-40B4-BE49-F238E27FC236}">
                <a16:creationId xmlns:a16="http://schemas.microsoft.com/office/drawing/2014/main" id="{918CCA51-CDE1-D5FC-5BC5-2EA771CE09B8}"/>
              </a:ext>
            </a:extLst>
          </p:cNvPr>
          <p:cNvSpPr txBox="1"/>
          <p:nvPr/>
        </p:nvSpPr>
        <p:spPr>
          <a:xfrm>
            <a:off x="8712000" y="6552000"/>
            <a:ext cx="1017719" cy="246221"/>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 2020. DSM. </a:t>
            </a:r>
            <a:b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b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All rights reserved</a:t>
            </a:r>
          </a:p>
        </p:txBody>
      </p:sp>
      <p:sp>
        <p:nvSpPr>
          <p:cNvPr id="9" name="TextBox 8">
            <a:extLst>
              <a:ext uri="{FF2B5EF4-FFF2-40B4-BE49-F238E27FC236}">
                <a16:creationId xmlns:a16="http://schemas.microsoft.com/office/drawing/2014/main" id="{B932F560-9478-52D0-780F-7F38A21822C9}"/>
              </a:ext>
            </a:extLst>
          </p:cNvPr>
          <p:cNvSpPr txBox="1"/>
          <p:nvPr/>
        </p:nvSpPr>
        <p:spPr>
          <a:xfrm>
            <a:off x="6907809" y="2926644"/>
            <a:ext cx="2574586" cy="446341"/>
          </a:xfrm>
          <a:prstGeom prst="rect">
            <a:avLst/>
          </a:prstGeom>
          <a:noFill/>
        </p:spPr>
        <p:txBody>
          <a:bodyPr wrap="square">
            <a:spAutoFit/>
          </a:bodyPr>
          <a:lstStyle/>
          <a:p>
            <a:pPr marL="0" marR="0" lvl="0" indent="0" algn="l" defTabSz="914400" rtl="0" eaLnBrk="1" fontAlgn="auto" latinLnBrk="0" hangingPunct="1">
              <a:lnSpc>
                <a:spcPts val="1300"/>
              </a:lnSpc>
              <a:spcBef>
                <a:spcPts val="0"/>
              </a:spcBef>
              <a:spcAft>
                <a:spcPts val="200"/>
              </a:spcAft>
              <a:buClr>
                <a:srgbClr val="808080"/>
              </a:buClr>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Responsible sourcing</a:t>
            </a:r>
          </a:p>
          <a:p>
            <a:pPr marL="0" marR="0" lvl="0" indent="0" algn="l" defTabSz="914400" rtl="0" eaLnBrk="1" fontAlgn="auto" latinLnBrk="0" hangingPunct="1">
              <a:lnSpc>
                <a:spcPts val="1300"/>
              </a:lnSpc>
              <a:spcBef>
                <a:spcPts val="0"/>
              </a:spcBef>
              <a:spcAft>
                <a:spcPts val="200"/>
              </a:spcAft>
              <a:buClr>
                <a:srgbClr val="808080"/>
              </a:buClr>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   </a:t>
            </a: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P</a:t>
            </a:r>
            <a:r>
              <a:rPr kumimoji="0" lang="en-US" sz="900" b="0" i="0" u="none" strike="noStrike" kern="1200" cap="none" spc="0" normalizeH="0" baseline="0" noProof="0" err="1">
                <a:ln>
                  <a:noFill/>
                </a:ln>
                <a:solidFill>
                  <a:srgbClr val="084337"/>
                </a:solidFill>
                <a:effectLst/>
                <a:uLnTx/>
                <a:uFillTx/>
                <a:latin typeface="DM Sans" pitchFamily="2" charset="0"/>
                <a:ea typeface="Fira Sans" panose="020B0503050000020004" pitchFamily="34" charset="0"/>
                <a:cs typeface="+mn-cs"/>
              </a:rPr>
              <a:t>almitic</a:t>
            </a: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 acid is RSPO Mass Balance</a:t>
            </a:r>
            <a:endParaRPr kumimoji="0" lang="en-US" sz="8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endParaRPr>
          </a:p>
        </p:txBody>
      </p:sp>
    </p:spTree>
    <p:extLst>
      <p:ext uri="{BB962C8B-B14F-4D97-AF65-F5344CB8AC3E}">
        <p14:creationId xmlns:p14="http://schemas.microsoft.com/office/powerpoint/2010/main" val="1762823590"/>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06BFC61F-F03F-F392-BA21-E77E92FBC10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6" name="Text Placeholder 7">
            <a:extLst>
              <a:ext uri="{FF2B5EF4-FFF2-40B4-BE49-F238E27FC236}">
                <a16:creationId xmlns:a16="http://schemas.microsoft.com/office/drawing/2014/main" id="{2E76777F-811F-435D-987C-A354C6863D28}"/>
              </a:ext>
            </a:extLst>
          </p:cNvPr>
          <p:cNvSpPr>
            <a:spLocks noGrp="1"/>
          </p:cNvSpPr>
          <p:nvPr>
            <p:ph type="body" idx="11"/>
          </p:nvPr>
        </p:nvSpPr>
        <p:spPr/>
        <p:txBody>
          <a:bodyPr/>
          <a:lstStyle/>
          <a:p>
            <a:r>
              <a:rPr lang="en-US" sz="2400"/>
              <a:t>A natural peptide for sustainable formulations</a:t>
            </a:r>
          </a:p>
        </p:txBody>
      </p:sp>
      <p:sp>
        <p:nvSpPr>
          <p:cNvPr id="2" name="Title 1">
            <a:extLst>
              <a:ext uri="{FF2B5EF4-FFF2-40B4-BE49-F238E27FC236}">
                <a16:creationId xmlns:a16="http://schemas.microsoft.com/office/drawing/2014/main" id="{46F32050-9555-BD5F-57F0-87EBB57AA105}"/>
              </a:ext>
            </a:extLst>
          </p:cNvPr>
          <p:cNvSpPr>
            <a:spLocks noGrp="1"/>
          </p:cNvSpPr>
          <p:nvPr>
            <p:ph type="title"/>
          </p:nvPr>
        </p:nvSpPr>
        <p:spPr/>
        <p:txBody>
          <a:bodyPr/>
          <a:lstStyle/>
          <a:p>
            <a:r>
              <a:rPr lang="en-US"/>
              <a:t>SYN-EYE® CB</a:t>
            </a:r>
          </a:p>
        </p:txBody>
      </p:sp>
      <p:sp>
        <p:nvSpPr>
          <p:cNvPr id="6" name="TextBox 5">
            <a:extLst>
              <a:ext uri="{FF2B5EF4-FFF2-40B4-BE49-F238E27FC236}">
                <a16:creationId xmlns:a16="http://schemas.microsoft.com/office/drawing/2014/main" id="{FC79F74E-B182-6BF6-513F-CC204909DBBF}"/>
              </a:ext>
            </a:extLst>
          </p:cNvPr>
          <p:cNvSpPr txBox="1"/>
          <p:nvPr/>
        </p:nvSpPr>
        <p:spPr>
          <a:xfrm>
            <a:off x="597035" y="6626003"/>
            <a:ext cx="566298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a:ln>
                  <a:noFill/>
                </a:ln>
                <a:solidFill>
                  <a:srgbClr val="000000"/>
                </a:solidFill>
                <a:effectLst/>
                <a:uLnTx/>
                <a:uFillTx/>
                <a:latin typeface="Arial"/>
                <a:ea typeface="+mn-ea"/>
                <a:cs typeface="+mn-cs"/>
              </a:rPr>
              <a:t>(3) The last production step in Pentapharm. Peptide production in Switzerland.</a:t>
            </a:r>
          </a:p>
        </p:txBody>
      </p:sp>
      <p:sp>
        <p:nvSpPr>
          <p:cNvPr id="8" name="TextBox 7">
            <a:extLst>
              <a:ext uri="{FF2B5EF4-FFF2-40B4-BE49-F238E27FC236}">
                <a16:creationId xmlns:a16="http://schemas.microsoft.com/office/drawing/2014/main" id="{8C03A074-9F3D-8068-B886-5E419BC56A05}"/>
              </a:ext>
            </a:extLst>
          </p:cNvPr>
          <p:cNvSpPr txBox="1"/>
          <p:nvPr/>
        </p:nvSpPr>
        <p:spPr>
          <a:xfrm>
            <a:off x="597035" y="6350490"/>
            <a:ext cx="7513919"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a:ln>
                  <a:noFill/>
                </a:ln>
                <a:solidFill>
                  <a:srgbClr val="000000"/>
                </a:solidFill>
                <a:effectLst/>
                <a:uLnTx/>
                <a:uFillTx/>
                <a:latin typeface="Arial"/>
                <a:ea typeface="+mn-ea"/>
                <a:cs typeface="+mn-cs"/>
              </a:rPr>
              <a:t>(1) considering a 1-3% concentration of SYN®-EYE CB  in final formulation, 185-555g CO2 per kg of final formulation.</a:t>
            </a:r>
          </a:p>
        </p:txBody>
      </p:sp>
      <p:sp>
        <p:nvSpPr>
          <p:cNvPr id="13" name="TextBox 12">
            <a:extLst>
              <a:ext uri="{FF2B5EF4-FFF2-40B4-BE49-F238E27FC236}">
                <a16:creationId xmlns:a16="http://schemas.microsoft.com/office/drawing/2014/main" id="{C27C28BC-8208-B05E-2650-CB84A6305026}"/>
              </a:ext>
            </a:extLst>
          </p:cNvPr>
          <p:cNvSpPr txBox="1"/>
          <p:nvPr/>
        </p:nvSpPr>
        <p:spPr>
          <a:xfrm>
            <a:off x="597035" y="6488828"/>
            <a:ext cx="566298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a:ln>
                  <a:noFill/>
                </a:ln>
                <a:solidFill>
                  <a:srgbClr val="000000"/>
                </a:solidFill>
                <a:effectLst/>
                <a:uLnTx/>
                <a:uFillTx/>
                <a:latin typeface="Arial"/>
                <a:ea typeface="+mn-ea"/>
                <a:cs typeface="+mn-cs"/>
              </a:rPr>
              <a:t>(2) Main reaction type is amidation</a:t>
            </a:r>
          </a:p>
        </p:txBody>
      </p:sp>
      <p:sp>
        <p:nvSpPr>
          <p:cNvPr id="5" name="Rounded Rectangle 23">
            <a:extLst>
              <a:ext uri="{FF2B5EF4-FFF2-40B4-BE49-F238E27FC236}">
                <a16:creationId xmlns:a16="http://schemas.microsoft.com/office/drawing/2014/main" id="{FF647F63-3E98-4738-4B7F-345C86D6E359}"/>
              </a:ext>
            </a:extLst>
          </p:cNvPr>
          <p:cNvSpPr/>
          <p:nvPr/>
        </p:nvSpPr>
        <p:spPr>
          <a:xfrm>
            <a:off x="597034" y="1515210"/>
            <a:ext cx="6310541" cy="520951"/>
          </a:xfrm>
          <a:prstGeom prst="roundRect">
            <a:avLst/>
          </a:prstGeom>
          <a:gradFill flip="none" rotWithShape="1">
            <a:gsLst>
              <a:gs pos="95000">
                <a:schemeClr val="accent1">
                  <a:lumMod val="40000"/>
                  <a:lumOff val="60000"/>
                </a:schemeClr>
              </a:gs>
              <a:gs pos="59000">
                <a:srgbClr val="48A2CF"/>
              </a:gs>
              <a:gs pos="18000">
                <a:schemeClr val="accent1">
                  <a:lumMod val="75000"/>
                </a:schemeClr>
              </a:gs>
            </a:gsLst>
            <a:lin ang="0" scaled="1"/>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pitchFamily="2" charset="0"/>
                <a:ea typeface="+mn-ea"/>
                <a:cs typeface="+mn-cs"/>
              </a:rPr>
              <a:t>Carbon footprint of 18.5 kg CO2 eq./kg. High efficiency allowing a low carbon footprint in use</a:t>
            </a:r>
            <a:r>
              <a:rPr kumimoji="0" lang="en-US" sz="1000" b="0" i="0" u="none" strike="noStrike" kern="1200" cap="none" spc="0" normalizeH="0" baseline="0" noProof="0">
                <a:ln>
                  <a:noFill/>
                </a:ln>
                <a:solidFill>
                  <a:prstClr val="white"/>
                </a:solidFill>
                <a:effectLst/>
                <a:uLnTx/>
                <a:uFillTx/>
                <a:latin typeface="DM Sans" pitchFamily="2" charset="0"/>
                <a:ea typeface="+mn-ea"/>
                <a:cs typeface="+mn-cs"/>
              </a:rPr>
              <a:t>(1)</a:t>
            </a:r>
            <a:r>
              <a:rPr kumimoji="0" lang="en-US" sz="1400" b="0" i="0" u="none" strike="noStrike" kern="1200" cap="none" spc="0" normalizeH="0" baseline="0" noProof="0">
                <a:ln>
                  <a:noFill/>
                </a:ln>
                <a:solidFill>
                  <a:prstClr val="white"/>
                </a:solidFill>
                <a:effectLst/>
                <a:uLnTx/>
                <a:uFillTx/>
                <a:latin typeface="DM Sans" pitchFamily="2" charset="0"/>
                <a:ea typeface="+mn-ea"/>
                <a:cs typeface="+mn-cs"/>
              </a:rPr>
              <a:t>. </a:t>
            </a:r>
            <a:endParaRPr kumimoji="0" lang="en-US" sz="1000" b="0" i="0" u="none" strike="noStrike" kern="1200" cap="none" spc="0" normalizeH="0" baseline="0" noProof="0">
              <a:ln>
                <a:noFill/>
              </a:ln>
              <a:solidFill>
                <a:prstClr val="white"/>
              </a:solidFill>
              <a:effectLst/>
              <a:uLnTx/>
              <a:uFillTx/>
              <a:latin typeface="DM Sans" pitchFamily="2" charset="0"/>
              <a:ea typeface="+mn-ea"/>
              <a:cs typeface="+mn-cs"/>
            </a:endParaRPr>
          </a:p>
        </p:txBody>
      </p:sp>
      <p:pic>
        <p:nvPicPr>
          <p:cNvPr id="40" name="Picture Placeholder 8" descr="A close-up of a dna molecule&#10;&#10;Description automatically generated">
            <a:extLst>
              <a:ext uri="{FF2B5EF4-FFF2-40B4-BE49-F238E27FC236}">
                <a16:creationId xmlns:a16="http://schemas.microsoft.com/office/drawing/2014/main" id="{7E8E7842-A634-B69D-FF06-A728B678AC2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334451" y="2"/>
            <a:ext cx="4857549" cy="6862202"/>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sp>
        <p:nvSpPr>
          <p:cNvPr id="41" name="Rounded Rectangle 9">
            <a:extLst>
              <a:ext uri="{FF2B5EF4-FFF2-40B4-BE49-F238E27FC236}">
                <a16:creationId xmlns:a16="http://schemas.microsoft.com/office/drawing/2014/main" id="{E313C4B6-ACC1-A103-C56D-9528192438C4}"/>
              </a:ext>
            </a:extLst>
          </p:cNvPr>
          <p:cNvSpPr/>
          <p:nvPr/>
        </p:nvSpPr>
        <p:spPr>
          <a:xfrm>
            <a:off x="910351" y="4657185"/>
            <a:ext cx="5997224" cy="522000"/>
          </a:xfrm>
          <a:prstGeom prst="roundRect">
            <a:avLst/>
          </a:prstGeom>
          <a:gradFill>
            <a:gsLst>
              <a:gs pos="95000">
                <a:schemeClr val="accent1">
                  <a:lumMod val="40000"/>
                  <a:lumOff val="60000"/>
                </a:schemeClr>
              </a:gs>
              <a:gs pos="59000">
                <a:srgbClr val="48A2CF"/>
              </a:gs>
              <a:gs pos="18000">
                <a:schemeClr val="accent1">
                  <a:lumMod val="75000"/>
                </a:schemeClr>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pitchFamily="2" charset="0"/>
                <a:ea typeface="+mn-ea"/>
                <a:cs typeface="+mn-cs"/>
              </a:rPr>
              <a:t>Manufactured in Europe with 100% purchased renewable electricity</a:t>
            </a:r>
            <a:r>
              <a:rPr kumimoji="0" lang="en-US" sz="1000" b="0" i="0" u="none" strike="noStrike" kern="1200" cap="none" spc="0" normalizeH="0" baseline="0" noProof="0">
                <a:ln>
                  <a:noFill/>
                </a:ln>
                <a:solidFill>
                  <a:prstClr val="white"/>
                </a:solidFill>
                <a:effectLst/>
                <a:uLnTx/>
                <a:uFillTx/>
                <a:latin typeface="DM Sans" pitchFamily="2" charset="0"/>
                <a:ea typeface="+mn-ea"/>
                <a:cs typeface="+mn-cs"/>
              </a:rPr>
              <a:t>(3)</a:t>
            </a:r>
          </a:p>
        </p:txBody>
      </p:sp>
      <p:sp>
        <p:nvSpPr>
          <p:cNvPr id="42" name="Rounded Rectangle 9">
            <a:extLst>
              <a:ext uri="{FF2B5EF4-FFF2-40B4-BE49-F238E27FC236}">
                <a16:creationId xmlns:a16="http://schemas.microsoft.com/office/drawing/2014/main" id="{089F53CD-8696-7C02-7CEE-54128F17E618}"/>
              </a:ext>
            </a:extLst>
          </p:cNvPr>
          <p:cNvSpPr/>
          <p:nvPr/>
        </p:nvSpPr>
        <p:spPr>
          <a:xfrm>
            <a:off x="597033" y="5609274"/>
            <a:ext cx="6310541" cy="522000"/>
          </a:xfrm>
          <a:prstGeom prst="roundRect">
            <a:avLst/>
          </a:prstGeom>
          <a:gradFill>
            <a:gsLst>
              <a:gs pos="95000">
                <a:schemeClr val="accent1">
                  <a:lumMod val="40000"/>
                  <a:lumOff val="60000"/>
                </a:schemeClr>
              </a:gs>
              <a:gs pos="59000">
                <a:srgbClr val="48A2CF"/>
              </a:gs>
              <a:gs pos="18000">
                <a:schemeClr val="accent1">
                  <a:lumMod val="75000"/>
                </a:schemeClr>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pitchFamily="2" charset="0"/>
                <a:ea typeface="+mn-ea"/>
                <a:cs typeface="+mn-cs"/>
              </a:rPr>
              <a:t>Production without any CMR solvents or reagents, prioritizing the safety of workers</a:t>
            </a:r>
          </a:p>
        </p:txBody>
      </p:sp>
      <p:sp>
        <p:nvSpPr>
          <p:cNvPr id="43" name="Rounded Rectangle 6">
            <a:extLst>
              <a:ext uri="{FF2B5EF4-FFF2-40B4-BE49-F238E27FC236}">
                <a16:creationId xmlns:a16="http://schemas.microsoft.com/office/drawing/2014/main" id="{EC9672D0-56FC-D246-37A0-EE44C005DA44}"/>
              </a:ext>
            </a:extLst>
          </p:cNvPr>
          <p:cNvSpPr/>
          <p:nvPr/>
        </p:nvSpPr>
        <p:spPr>
          <a:xfrm>
            <a:off x="1004182" y="2579952"/>
            <a:ext cx="5903394" cy="522000"/>
          </a:xfrm>
          <a:prstGeom prst="roundRect">
            <a:avLst/>
          </a:prstGeom>
          <a:gradFill>
            <a:gsLst>
              <a:gs pos="95000">
                <a:schemeClr val="accent1">
                  <a:lumMod val="40000"/>
                  <a:lumOff val="60000"/>
                </a:schemeClr>
              </a:gs>
              <a:gs pos="59000">
                <a:srgbClr val="48A2CF"/>
              </a:gs>
              <a:gs pos="18000">
                <a:schemeClr val="accent1">
                  <a:lumMod val="75000"/>
                </a:schemeClr>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400" b="0" i="0" u="none" strike="noStrike" kern="1200" cap="none" spc="0" normalizeH="0" baseline="0" noProof="0">
                <a:ln>
                  <a:noFill/>
                </a:ln>
                <a:solidFill>
                  <a:srgbClr val="FFFFFF"/>
                </a:solidFill>
                <a:effectLst/>
                <a:uLnTx/>
                <a:uFillTx/>
                <a:latin typeface="DM Sans" pitchFamily="2" charset="77"/>
                <a:ea typeface="+mn-ea"/>
                <a:cs typeface="Arial"/>
              </a:rPr>
              <a:t>Natural-origin peptide. SYN®-EYE CB suitable for Clean-Beauty with 69.9% naturality according to ISO 16128</a:t>
            </a:r>
          </a:p>
        </p:txBody>
      </p:sp>
      <p:sp>
        <p:nvSpPr>
          <p:cNvPr id="44" name="Rounded Rectangle 8">
            <a:extLst>
              <a:ext uri="{FF2B5EF4-FFF2-40B4-BE49-F238E27FC236}">
                <a16:creationId xmlns:a16="http://schemas.microsoft.com/office/drawing/2014/main" id="{A490F94B-5214-E5F7-CA7F-9D3D4D4D5D40}"/>
              </a:ext>
            </a:extLst>
          </p:cNvPr>
          <p:cNvSpPr/>
          <p:nvPr/>
        </p:nvSpPr>
        <p:spPr>
          <a:xfrm>
            <a:off x="1426598" y="3636485"/>
            <a:ext cx="5480978" cy="522000"/>
          </a:xfrm>
          <a:prstGeom prst="roundRect">
            <a:avLst/>
          </a:prstGeom>
          <a:gradFill>
            <a:gsLst>
              <a:gs pos="95000">
                <a:schemeClr val="accent1">
                  <a:lumMod val="40000"/>
                  <a:lumOff val="60000"/>
                </a:schemeClr>
              </a:gs>
              <a:gs pos="59000">
                <a:srgbClr val="48A2CF"/>
              </a:gs>
              <a:gs pos="18000">
                <a:schemeClr val="accent1">
                  <a:lumMod val="75000"/>
                </a:schemeClr>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400" b="0" i="0" u="none" strike="noStrike" kern="1200" cap="none" spc="0" normalizeH="0" baseline="0" noProof="0">
                <a:ln>
                  <a:noFill/>
                </a:ln>
                <a:solidFill>
                  <a:srgbClr val="FFFFFF"/>
                </a:solidFill>
                <a:effectLst/>
                <a:uLnTx/>
                <a:uFillTx/>
                <a:latin typeface="DM Sans"/>
                <a:ea typeface="+mn-ea"/>
                <a:cs typeface="Arial"/>
              </a:rPr>
              <a:t>Green chemistry reaction type</a:t>
            </a:r>
            <a:r>
              <a:rPr kumimoji="0" lang="en-US" sz="1000" b="0" i="0" u="none" strike="noStrike" kern="1200" cap="none" spc="0" normalizeH="0" baseline="0" noProof="0">
                <a:ln>
                  <a:noFill/>
                </a:ln>
                <a:solidFill>
                  <a:srgbClr val="FFFFFF"/>
                </a:solidFill>
                <a:effectLst/>
                <a:uLnTx/>
                <a:uFillTx/>
                <a:latin typeface="DM Sans"/>
                <a:ea typeface="+mn-ea"/>
                <a:cs typeface="Arial"/>
              </a:rPr>
              <a:t>(2) </a:t>
            </a:r>
            <a:r>
              <a:rPr kumimoji="0" lang="en-US" sz="1400" b="0" i="0" u="none" strike="noStrike" kern="1200" cap="none" spc="0" normalizeH="0" baseline="0" noProof="0">
                <a:ln>
                  <a:noFill/>
                </a:ln>
                <a:solidFill>
                  <a:srgbClr val="FFFFFF"/>
                </a:solidFill>
                <a:effectLst/>
                <a:uLnTx/>
                <a:uFillTx/>
                <a:latin typeface="DM Sans"/>
                <a:ea typeface="+mn-ea"/>
                <a:cs typeface="Arial"/>
              </a:rPr>
              <a:t>with an optimized synthesis reducing the number of steps</a:t>
            </a:r>
          </a:p>
        </p:txBody>
      </p:sp>
      <p:pic>
        <p:nvPicPr>
          <p:cNvPr id="30" name="Picture 29">
            <a:extLst>
              <a:ext uri="{FF2B5EF4-FFF2-40B4-BE49-F238E27FC236}">
                <a16:creationId xmlns:a16="http://schemas.microsoft.com/office/drawing/2014/main" id="{4D0A796C-8BC7-8939-3FBD-593D9FCE0804}"/>
              </a:ext>
            </a:extLst>
          </p:cNvPr>
          <p:cNvPicPr>
            <a:picLocks noChangeAspect="1"/>
          </p:cNvPicPr>
          <p:nvPr/>
        </p:nvPicPr>
        <p:blipFill>
          <a:blip r:embed="rId4"/>
          <a:stretch>
            <a:fillRect/>
          </a:stretch>
        </p:blipFill>
        <p:spPr>
          <a:xfrm>
            <a:off x="116851" y="1430136"/>
            <a:ext cx="755970" cy="755970"/>
          </a:xfrm>
          <a:prstGeom prst="rect">
            <a:avLst/>
          </a:prstGeom>
        </p:spPr>
      </p:pic>
      <p:pic>
        <p:nvPicPr>
          <p:cNvPr id="31" name="Picture 30">
            <a:extLst>
              <a:ext uri="{FF2B5EF4-FFF2-40B4-BE49-F238E27FC236}">
                <a16:creationId xmlns:a16="http://schemas.microsoft.com/office/drawing/2014/main" id="{7AB65477-2FBC-3A3E-686C-AEADE637D5EC}"/>
              </a:ext>
            </a:extLst>
          </p:cNvPr>
          <p:cNvPicPr>
            <a:picLocks noChangeAspect="1"/>
          </p:cNvPicPr>
          <p:nvPr/>
        </p:nvPicPr>
        <p:blipFill>
          <a:blip r:embed="rId4"/>
          <a:stretch>
            <a:fillRect/>
          </a:stretch>
        </p:blipFill>
        <p:spPr>
          <a:xfrm>
            <a:off x="446121" y="2450756"/>
            <a:ext cx="755970" cy="755970"/>
          </a:xfrm>
          <a:prstGeom prst="rect">
            <a:avLst/>
          </a:prstGeom>
        </p:spPr>
      </p:pic>
      <p:pic>
        <p:nvPicPr>
          <p:cNvPr id="32" name="Picture 31">
            <a:extLst>
              <a:ext uri="{FF2B5EF4-FFF2-40B4-BE49-F238E27FC236}">
                <a16:creationId xmlns:a16="http://schemas.microsoft.com/office/drawing/2014/main" id="{E712049C-ED3E-550C-377B-DA7C094E7B75}"/>
              </a:ext>
            </a:extLst>
          </p:cNvPr>
          <p:cNvPicPr>
            <a:picLocks noChangeAspect="1"/>
          </p:cNvPicPr>
          <p:nvPr/>
        </p:nvPicPr>
        <p:blipFill>
          <a:blip r:embed="rId4"/>
          <a:stretch>
            <a:fillRect/>
          </a:stretch>
        </p:blipFill>
        <p:spPr>
          <a:xfrm>
            <a:off x="917979" y="3511284"/>
            <a:ext cx="755970" cy="755970"/>
          </a:xfrm>
          <a:prstGeom prst="rect">
            <a:avLst/>
          </a:prstGeom>
        </p:spPr>
      </p:pic>
      <p:pic>
        <p:nvPicPr>
          <p:cNvPr id="33" name="Picture 32">
            <a:extLst>
              <a:ext uri="{FF2B5EF4-FFF2-40B4-BE49-F238E27FC236}">
                <a16:creationId xmlns:a16="http://schemas.microsoft.com/office/drawing/2014/main" id="{35721ACC-C268-0AA9-104C-524B3866D18A}"/>
              </a:ext>
            </a:extLst>
          </p:cNvPr>
          <p:cNvPicPr>
            <a:picLocks noChangeAspect="1"/>
          </p:cNvPicPr>
          <p:nvPr/>
        </p:nvPicPr>
        <p:blipFill>
          <a:blip r:embed="rId4"/>
          <a:stretch>
            <a:fillRect/>
          </a:stretch>
        </p:blipFill>
        <p:spPr>
          <a:xfrm>
            <a:off x="440470" y="4532770"/>
            <a:ext cx="755970" cy="755970"/>
          </a:xfrm>
          <a:prstGeom prst="rect">
            <a:avLst/>
          </a:prstGeom>
        </p:spPr>
      </p:pic>
      <p:pic>
        <p:nvPicPr>
          <p:cNvPr id="35" name="Picture 34">
            <a:extLst>
              <a:ext uri="{FF2B5EF4-FFF2-40B4-BE49-F238E27FC236}">
                <a16:creationId xmlns:a16="http://schemas.microsoft.com/office/drawing/2014/main" id="{932ACE6B-2B31-AB96-F387-2CAD0AECA167}"/>
              </a:ext>
            </a:extLst>
          </p:cNvPr>
          <p:cNvPicPr>
            <a:picLocks noChangeAspect="1"/>
          </p:cNvPicPr>
          <p:nvPr/>
        </p:nvPicPr>
        <p:blipFill>
          <a:blip r:embed="rId4"/>
          <a:stretch>
            <a:fillRect/>
          </a:stretch>
        </p:blipFill>
        <p:spPr>
          <a:xfrm>
            <a:off x="127566" y="5480553"/>
            <a:ext cx="755970" cy="755970"/>
          </a:xfrm>
          <a:prstGeom prst="rect">
            <a:avLst/>
          </a:prstGeom>
        </p:spPr>
      </p:pic>
      <p:pic>
        <p:nvPicPr>
          <p:cNvPr id="17" name="Graphic 16" descr="Renewable Energy with solid fill">
            <a:extLst>
              <a:ext uri="{FF2B5EF4-FFF2-40B4-BE49-F238E27FC236}">
                <a16:creationId xmlns:a16="http://schemas.microsoft.com/office/drawing/2014/main" id="{C23331A9-C467-F4A6-A47A-5D25260A45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6911" y="4619384"/>
            <a:ext cx="543088" cy="543088"/>
          </a:xfrm>
          <a:prstGeom prst="rect">
            <a:avLst/>
          </a:prstGeom>
        </p:spPr>
      </p:pic>
      <p:pic>
        <p:nvPicPr>
          <p:cNvPr id="18" name="Graphic 17" descr="Upload with solid fill">
            <a:extLst>
              <a:ext uri="{FF2B5EF4-FFF2-40B4-BE49-F238E27FC236}">
                <a16:creationId xmlns:a16="http://schemas.microsoft.com/office/drawing/2014/main" id="{A0F5094B-C02A-5C65-C3E8-8B7C3B210C5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3292" y="1527366"/>
            <a:ext cx="543088" cy="543088"/>
          </a:xfrm>
          <a:prstGeom prst="rect">
            <a:avLst/>
          </a:prstGeom>
        </p:spPr>
      </p:pic>
      <p:pic>
        <p:nvPicPr>
          <p:cNvPr id="20" name="Graphic 19" descr="Leaf with solid fill">
            <a:extLst>
              <a:ext uri="{FF2B5EF4-FFF2-40B4-BE49-F238E27FC236}">
                <a16:creationId xmlns:a16="http://schemas.microsoft.com/office/drawing/2014/main" id="{A3383672-DEC3-3C38-BB6B-A10B8D24C68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57275" y="2567431"/>
            <a:ext cx="533661" cy="533661"/>
          </a:xfrm>
          <a:prstGeom prst="rect">
            <a:avLst/>
          </a:prstGeom>
        </p:spPr>
      </p:pic>
      <p:pic>
        <p:nvPicPr>
          <p:cNvPr id="37" name="Graphic 36" descr="Construction worker male with solid fill">
            <a:extLst>
              <a:ext uri="{FF2B5EF4-FFF2-40B4-BE49-F238E27FC236}">
                <a16:creationId xmlns:a16="http://schemas.microsoft.com/office/drawing/2014/main" id="{A5028755-8A1A-8939-38DF-977BB2F2A3D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88682" y="5554806"/>
            <a:ext cx="606860" cy="606860"/>
          </a:xfrm>
          <a:prstGeom prst="rect">
            <a:avLst/>
          </a:prstGeom>
        </p:spPr>
      </p:pic>
      <p:pic>
        <p:nvPicPr>
          <p:cNvPr id="39" name="Graphic 38" descr="Beaker with solid fill">
            <a:extLst>
              <a:ext uri="{FF2B5EF4-FFF2-40B4-BE49-F238E27FC236}">
                <a16:creationId xmlns:a16="http://schemas.microsoft.com/office/drawing/2014/main" id="{77B93926-1B5C-C8F0-D84F-6FC2B28C337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95110" y="3595877"/>
            <a:ext cx="564037" cy="564037"/>
          </a:xfrm>
          <a:prstGeom prst="rect">
            <a:avLst/>
          </a:prstGeom>
        </p:spPr>
      </p:pic>
      <p:sp>
        <p:nvSpPr>
          <p:cNvPr id="7" name="TextBox 6">
            <a:extLst>
              <a:ext uri="{FF2B5EF4-FFF2-40B4-BE49-F238E27FC236}">
                <a16:creationId xmlns:a16="http://schemas.microsoft.com/office/drawing/2014/main" id="{E1F1C9F1-1DC5-0383-183E-9ED627BF5AC7}"/>
              </a:ext>
            </a:extLst>
          </p:cNvPr>
          <p:cNvSpPr txBox="1"/>
          <p:nvPr/>
        </p:nvSpPr>
        <p:spPr>
          <a:xfrm>
            <a:off x="3045759" y="3132729"/>
            <a:ext cx="609151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CH" sz="1800" b="0" i="0" u="none" strike="noStrike" kern="1200" cap="none" spc="0" normalizeH="0" baseline="0" noProof="0">
                <a:ln>
                  <a:noFill/>
                </a:ln>
                <a:solidFill>
                  <a:prstClr val="black"/>
                </a:solidFill>
                <a:effectLst/>
                <a:uLnTx/>
                <a:uFillTx/>
                <a:latin typeface="DM Sans"/>
                <a:ea typeface="+mn-ea"/>
                <a:cs typeface="+mn-cs"/>
              </a:rPr>
            </a:b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214454366"/>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279A8FE-25D5-2010-2041-928F4B9B8BD4}"/>
              </a:ext>
            </a:extLst>
          </p:cNvPr>
          <p:cNvSpPr>
            <a:spLocks noGrp="1"/>
          </p:cNvSpPr>
          <p:nvPr>
            <p:ph type="title"/>
          </p:nvPr>
        </p:nvSpPr>
        <p:spPr/>
        <p:txBody>
          <a:bodyPr/>
          <a:lstStyle/>
          <a:p>
            <a:r>
              <a:rPr kumimoji="0" lang="en-US" sz="2000" b="0" i="0" u="none" strike="noStrike" kern="1200" cap="none" spc="0" normalizeH="0" baseline="0" noProof="0">
                <a:ln>
                  <a:noFill/>
                </a:ln>
                <a:solidFill>
                  <a:sysClr val="windowText" lastClr="000000"/>
                </a:solidFill>
                <a:effectLst/>
                <a:uLnTx/>
                <a:uFillTx/>
                <a:latin typeface="DM Sans Bold"/>
                <a:ea typeface="+mj-ea"/>
                <a:cs typeface="+mj-cs"/>
              </a:rPr>
              <a:t>SYN-EYE® CB</a:t>
            </a:r>
            <a:endParaRPr lang="en-US"/>
          </a:p>
        </p:txBody>
      </p:sp>
      <p:sp>
        <p:nvSpPr>
          <p:cNvPr id="2" name="Slide Number Placeholder 1">
            <a:extLst>
              <a:ext uri="{FF2B5EF4-FFF2-40B4-BE49-F238E27FC236}">
                <a16:creationId xmlns:a16="http://schemas.microsoft.com/office/drawing/2014/main" id="{2531E418-1DC3-4325-A323-5581CC8D4A64}"/>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13" name="Text Placeholder 12">
            <a:extLst>
              <a:ext uri="{FF2B5EF4-FFF2-40B4-BE49-F238E27FC236}">
                <a16:creationId xmlns:a16="http://schemas.microsoft.com/office/drawing/2014/main" id="{3869CBA0-4779-06C5-FF5D-21966FA0DDD5}"/>
              </a:ext>
            </a:extLst>
          </p:cNvPr>
          <p:cNvSpPr>
            <a:spLocks noGrp="1"/>
          </p:cNvSpPr>
          <p:nvPr>
            <p:ph type="body" idx="11"/>
          </p:nvPr>
        </p:nvSpPr>
        <p:spPr/>
        <p:txBody>
          <a:bodyPr/>
          <a:lstStyle/>
          <a:p>
            <a:r>
              <a:rPr kumimoji="0" lang="en-US" sz="1800" b="0" i="0" u="none" strike="noStrike" kern="1200" cap="none" spc="0" normalizeH="0" baseline="0" noProof="0">
                <a:ln>
                  <a:noFill/>
                </a:ln>
                <a:solidFill>
                  <a:sysClr val="windowText" lastClr="000000"/>
                </a:solidFill>
                <a:effectLst/>
                <a:uLnTx/>
                <a:uFillTx/>
                <a:latin typeface="DM Sans Bold"/>
                <a:ea typeface="+mj-ea"/>
                <a:cs typeface="+mj-cs"/>
              </a:rPr>
              <a:t>4 actives for various mode of actions</a:t>
            </a:r>
            <a:endParaRPr kumimoji="0" lang="en-US" sz="1600" b="0" i="0" u="none" strike="noStrike" kern="1200" cap="none" spc="0" normalizeH="0" baseline="0" noProof="0">
              <a:ln>
                <a:noFill/>
              </a:ln>
              <a:solidFill>
                <a:sysClr val="windowText" lastClr="000000"/>
              </a:solidFill>
              <a:effectLst/>
              <a:uLnTx/>
              <a:uFillTx/>
              <a:latin typeface="DM Sans" pitchFamily="2" charset="0"/>
              <a:ea typeface="+mj-ea"/>
              <a:cs typeface="+mj-cs"/>
            </a:endParaRPr>
          </a:p>
        </p:txBody>
      </p:sp>
      <p:sp>
        <p:nvSpPr>
          <p:cNvPr id="18" name="Text Placeholder 17">
            <a:extLst>
              <a:ext uri="{FF2B5EF4-FFF2-40B4-BE49-F238E27FC236}">
                <a16:creationId xmlns:a16="http://schemas.microsoft.com/office/drawing/2014/main" id="{3EE28ABE-8D1D-C3F1-B8A9-C9A7672E0CB6}"/>
              </a:ext>
            </a:extLst>
          </p:cNvPr>
          <p:cNvSpPr>
            <a:spLocks noGrp="1"/>
          </p:cNvSpPr>
          <p:nvPr>
            <p:ph type="body" sz="quarter" idx="23"/>
          </p:nvPr>
        </p:nvSpPr>
        <p:spPr/>
        <p:txBody>
          <a:bodyPr/>
          <a:lstStyle/>
          <a:p>
            <a:r>
              <a:rPr lang="en-US"/>
              <a:t>* Journal of Dermatological Treatment 2017</a:t>
            </a:r>
          </a:p>
          <a:p>
            <a:r>
              <a:rPr lang="en-US"/>
              <a:t>** </a:t>
            </a:r>
            <a:r>
              <a:rPr lang="en-US" err="1"/>
              <a:t>dsm-firmenich</a:t>
            </a:r>
            <a:r>
              <a:rPr lang="en-US"/>
              <a:t> internal studies</a:t>
            </a:r>
          </a:p>
          <a:p>
            <a:endParaRPr lang="en-US"/>
          </a:p>
          <a:p>
            <a:endParaRPr lang="en-US"/>
          </a:p>
        </p:txBody>
      </p:sp>
      <p:pic>
        <p:nvPicPr>
          <p:cNvPr id="21" name="Picture 3">
            <a:extLst>
              <a:ext uri="{FF2B5EF4-FFF2-40B4-BE49-F238E27FC236}">
                <a16:creationId xmlns:a16="http://schemas.microsoft.com/office/drawing/2014/main" id="{44ABF98B-4003-66BF-46A9-5D0877073CC9}"/>
              </a:ext>
            </a:extLst>
          </p:cNvPr>
          <p:cNvPicPr>
            <a:picLocks noChangeAspect="1" noChangeArrowheads="1"/>
          </p:cNvPicPr>
          <p:nvPr/>
        </p:nvPicPr>
        <p:blipFill rotWithShape="1">
          <a:blip r:embed="rId3">
            <a:extLst>
              <a:ext uri="{96DAC541-7B7A-43D3-8B79-37D633B846F1}">
                <asvg:svgBlip xmlns:asvg="http://schemas.microsoft.com/office/drawing/2016/SVG/main" r:embed="rId4"/>
              </a:ext>
            </a:extLst>
          </a:blip>
          <a:srcRect l="63463" t="7320" r="830" b="24985"/>
          <a:stretch/>
        </p:blipFill>
        <p:spPr bwMode="auto">
          <a:xfrm>
            <a:off x="301624" y="1247505"/>
            <a:ext cx="4455823" cy="4601077"/>
          </a:xfrm>
          <a:prstGeom prst="rect">
            <a:avLst/>
          </a:prstGeom>
          <a:extLst>
            <a:ext uri="{909E8E84-426E-40DD-AFC4-6F175D3DCCD1}">
              <a14:hiddenFill xmlns:a14="http://schemas.microsoft.com/office/drawing/2010/main">
                <a:solidFill>
                  <a:srgbClr val="FFFFFF"/>
                </a:solidFill>
              </a14:hiddenFill>
            </a:ext>
          </a:extLst>
        </p:spPr>
      </p:pic>
      <p:sp>
        <p:nvSpPr>
          <p:cNvPr id="22" name="Oval 21">
            <a:extLst>
              <a:ext uri="{FF2B5EF4-FFF2-40B4-BE49-F238E27FC236}">
                <a16:creationId xmlns:a16="http://schemas.microsoft.com/office/drawing/2014/main" id="{9CDFAD0B-AA75-9403-2CBE-0720B02E391D}"/>
              </a:ext>
            </a:extLst>
          </p:cNvPr>
          <p:cNvSpPr/>
          <p:nvPr/>
        </p:nvSpPr>
        <p:spPr bwMode="auto">
          <a:xfrm>
            <a:off x="3003392" y="1307287"/>
            <a:ext cx="492448" cy="492448"/>
          </a:xfrm>
          <a:prstGeom prst="ellipse">
            <a:avLst/>
          </a:prstGeom>
          <a:noFill/>
          <a:ln w="31750" cap="flat" cmpd="sng" algn="ctr">
            <a:solidFill>
              <a:schemeClr val="accent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sp>
        <p:nvSpPr>
          <p:cNvPr id="23" name="Oval 22">
            <a:extLst>
              <a:ext uri="{FF2B5EF4-FFF2-40B4-BE49-F238E27FC236}">
                <a16:creationId xmlns:a16="http://schemas.microsoft.com/office/drawing/2014/main" id="{829832C0-880F-154A-A519-651CF8CC43CD}"/>
              </a:ext>
            </a:extLst>
          </p:cNvPr>
          <p:cNvSpPr/>
          <p:nvPr/>
        </p:nvSpPr>
        <p:spPr bwMode="auto">
          <a:xfrm>
            <a:off x="1294899" y="5128813"/>
            <a:ext cx="492448" cy="492448"/>
          </a:xfrm>
          <a:prstGeom prst="ellipse">
            <a:avLst/>
          </a:prstGeom>
          <a:noFill/>
          <a:ln w="31750" cap="flat" cmpd="sng" algn="ctr">
            <a:solidFill>
              <a:schemeClr val="accent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sp>
        <p:nvSpPr>
          <p:cNvPr id="24" name="Oval 23">
            <a:extLst>
              <a:ext uri="{FF2B5EF4-FFF2-40B4-BE49-F238E27FC236}">
                <a16:creationId xmlns:a16="http://schemas.microsoft.com/office/drawing/2014/main" id="{3FBF1A22-1CD5-78EB-9A36-EFAD785A2F40}"/>
              </a:ext>
            </a:extLst>
          </p:cNvPr>
          <p:cNvSpPr/>
          <p:nvPr/>
        </p:nvSpPr>
        <p:spPr bwMode="auto">
          <a:xfrm>
            <a:off x="1290144" y="2407681"/>
            <a:ext cx="492448" cy="492448"/>
          </a:xfrm>
          <a:prstGeom prst="ellipse">
            <a:avLst/>
          </a:prstGeom>
          <a:noFill/>
          <a:ln w="31750" cap="flat" cmpd="sng" algn="ctr">
            <a:solidFill>
              <a:schemeClr val="accent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sp>
        <p:nvSpPr>
          <p:cNvPr id="25" name="Oval 24">
            <a:extLst>
              <a:ext uri="{FF2B5EF4-FFF2-40B4-BE49-F238E27FC236}">
                <a16:creationId xmlns:a16="http://schemas.microsoft.com/office/drawing/2014/main" id="{2E1FFAB7-EB2A-D409-95BF-28B1AC2710D7}"/>
              </a:ext>
            </a:extLst>
          </p:cNvPr>
          <p:cNvSpPr/>
          <p:nvPr/>
        </p:nvSpPr>
        <p:spPr bwMode="auto">
          <a:xfrm>
            <a:off x="1898552" y="3204916"/>
            <a:ext cx="492448" cy="492448"/>
          </a:xfrm>
          <a:prstGeom prst="ellipse">
            <a:avLst/>
          </a:prstGeom>
          <a:noFill/>
          <a:ln w="31750" cap="flat" cmpd="sng" algn="ctr">
            <a:solidFill>
              <a:schemeClr val="accent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sp>
        <p:nvSpPr>
          <p:cNvPr id="26" name="TextBox 25">
            <a:extLst>
              <a:ext uri="{FF2B5EF4-FFF2-40B4-BE49-F238E27FC236}">
                <a16:creationId xmlns:a16="http://schemas.microsoft.com/office/drawing/2014/main" id="{59A2CF15-6A77-D4F3-66C5-45EEE6953903}"/>
              </a:ext>
            </a:extLst>
          </p:cNvPr>
          <p:cNvSpPr txBox="1"/>
          <p:nvPr/>
        </p:nvSpPr>
        <p:spPr>
          <a:xfrm>
            <a:off x="4900452" y="4626072"/>
            <a:ext cx="6176519" cy="12091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chemeClr val="accent1"/>
              </a:buClr>
              <a:buSzPct val="50000"/>
              <a:buFontTx/>
              <a:buNone/>
              <a:tabLst/>
              <a:defRPr/>
            </a:pPr>
            <a:r>
              <a:rPr kumimoji="0" lang="en-US" sz="1600" b="1" i="0" u="none" strike="noStrike" kern="1200" cap="none" spc="0" normalizeH="0" baseline="0" noProof="0">
                <a:ln>
                  <a:noFill/>
                </a:ln>
                <a:effectLst/>
                <a:uLnTx/>
                <a:uFillTx/>
                <a:ea typeface="+mn-ea"/>
                <a:cs typeface="+mn-cs"/>
              </a:rPr>
              <a:t>Palmitoyl Tripeptide-5</a:t>
            </a:r>
          </a:p>
          <a:p>
            <a:pPr marL="363600" marR="0" lvl="0" indent="-363600" algn="l" defTabSz="914400" rtl="0" eaLnBrk="1" fontAlgn="auto" latinLnBrk="0" hangingPunct="1">
              <a:lnSpc>
                <a:spcPct val="90000"/>
              </a:lnSpc>
              <a:spcBef>
                <a:spcPts val="500"/>
              </a:spcBef>
              <a:spcAft>
                <a:spcPts val="400"/>
              </a:spcAft>
              <a:buClr>
                <a:schemeClr val="accent1"/>
              </a:buClr>
              <a:buSzPct val="50000"/>
              <a:buFont typeface="Otypical Text Regular" panose="020B0503030300000000" pitchFamily="34" charset="0"/>
              <a:buChar char="●"/>
              <a:tabLst/>
              <a:defRPr/>
            </a:pPr>
            <a:r>
              <a:rPr kumimoji="0" lang="en-US" sz="1600" b="0" i="0" u="none" strike="noStrike" kern="1200" cap="none" spc="0" normalizeH="0" baseline="0" noProof="0">
                <a:ln>
                  <a:noFill/>
                </a:ln>
                <a:effectLst/>
                <a:uLnTx/>
                <a:uFillTx/>
                <a:ea typeface="+mn-ea"/>
                <a:cs typeface="+mn-cs"/>
              </a:rPr>
              <a:t>Rebalances inflammatory cytokines (TNFα, IL-8)** </a:t>
            </a:r>
          </a:p>
          <a:p>
            <a:pPr marL="363600" marR="0" lvl="0" indent="-363600" algn="l" defTabSz="914400" rtl="0" eaLnBrk="1" fontAlgn="auto" latinLnBrk="0" hangingPunct="1">
              <a:lnSpc>
                <a:spcPct val="90000"/>
              </a:lnSpc>
              <a:spcBef>
                <a:spcPts val="500"/>
              </a:spcBef>
              <a:spcAft>
                <a:spcPts val="400"/>
              </a:spcAft>
              <a:buClr>
                <a:schemeClr val="accent1"/>
              </a:buClr>
              <a:buSzPct val="50000"/>
              <a:buFont typeface="Otypical Text Regular" panose="020B0503030300000000" pitchFamily="34" charset="0"/>
              <a:buChar char="●"/>
              <a:tabLst/>
              <a:defRPr/>
            </a:pPr>
            <a:r>
              <a:rPr lang="en-US" sz="1600"/>
              <a:t>B</a:t>
            </a:r>
            <a:r>
              <a:rPr kumimoji="0" lang="en-US" sz="1600" b="0" i="0" u="none" strike="noStrike" kern="1200" cap="none" spc="0" normalizeH="0" baseline="0" noProof="0" err="1">
                <a:ln>
                  <a:noFill/>
                </a:ln>
                <a:effectLst/>
                <a:uLnTx/>
                <a:uFillTx/>
                <a:ea typeface="+mn-ea"/>
                <a:cs typeface="+mn-cs"/>
              </a:rPr>
              <a:t>oosts</a:t>
            </a:r>
            <a:r>
              <a:rPr kumimoji="0" lang="en-US" sz="1600" b="0" i="0" u="none" strike="noStrike" kern="1200" cap="none" spc="0" normalizeH="0" baseline="0" noProof="0">
                <a:ln>
                  <a:noFill/>
                </a:ln>
                <a:effectLst/>
                <a:uLnTx/>
                <a:uFillTx/>
                <a:ea typeface="+mn-ea"/>
                <a:cs typeface="+mn-cs"/>
              </a:rPr>
              <a:t> collagen in skin, up to +76%**</a:t>
            </a:r>
          </a:p>
          <a:p>
            <a:pPr marL="363600" marR="0" lvl="0" indent="-363600" algn="l" defTabSz="914400" rtl="0" eaLnBrk="1" fontAlgn="auto" latinLnBrk="0" hangingPunct="1">
              <a:lnSpc>
                <a:spcPct val="90000"/>
              </a:lnSpc>
              <a:spcBef>
                <a:spcPts val="500"/>
              </a:spcBef>
              <a:spcAft>
                <a:spcPts val="400"/>
              </a:spcAft>
              <a:buClr>
                <a:schemeClr val="accent1"/>
              </a:buClr>
              <a:buSzPct val="50000"/>
              <a:buFont typeface="Otypical Text Regular" panose="020B0503030300000000" pitchFamily="34" charset="0"/>
              <a:buChar char="●"/>
              <a:tabLst/>
              <a:defRPr/>
            </a:pPr>
            <a:endParaRPr kumimoji="0" lang="en-US" sz="1600" b="0" i="0" u="none" strike="noStrike" kern="1200" cap="none" spc="0" normalizeH="0" baseline="0" noProof="0">
              <a:ln>
                <a:noFill/>
              </a:ln>
              <a:effectLst/>
              <a:uLnTx/>
              <a:uFillTx/>
              <a:ea typeface="+mn-ea"/>
              <a:cs typeface="+mn-cs"/>
            </a:endParaRPr>
          </a:p>
        </p:txBody>
      </p:sp>
      <p:sp>
        <p:nvSpPr>
          <p:cNvPr id="27" name="TextBox 26">
            <a:extLst>
              <a:ext uri="{FF2B5EF4-FFF2-40B4-BE49-F238E27FC236}">
                <a16:creationId xmlns:a16="http://schemas.microsoft.com/office/drawing/2014/main" id="{77ED681B-1949-74E2-7501-47A65F0F5875}"/>
              </a:ext>
            </a:extLst>
          </p:cNvPr>
          <p:cNvSpPr txBox="1"/>
          <p:nvPr/>
        </p:nvSpPr>
        <p:spPr>
          <a:xfrm>
            <a:off x="4916591" y="1262218"/>
            <a:ext cx="6973009" cy="87216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chemeClr val="accent1"/>
              </a:buClr>
              <a:buSzPct val="50000"/>
              <a:buFontTx/>
              <a:buNone/>
              <a:tabLst/>
              <a:defRPr/>
            </a:pPr>
            <a:r>
              <a:rPr lang="en-US" sz="1600" b="1"/>
              <a:t>Panthenol</a:t>
            </a:r>
          </a:p>
          <a:p>
            <a:pPr marL="363600" marR="0" lvl="0" indent="-363600" algn="l" defTabSz="914400" rtl="0" eaLnBrk="1" fontAlgn="auto" latinLnBrk="0" hangingPunct="1">
              <a:lnSpc>
                <a:spcPct val="90000"/>
              </a:lnSpc>
              <a:spcBef>
                <a:spcPts val="500"/>
              </a:spcBef>
              <a:spcAft>
                <a:spcPts val="400"/>
              </a:spcAft>
              <a:buClr>
                <a:schemeClr val="accent1"/>
              </a:buClr>
              <a:buSzPct val="50000"/>
              <a:buFont typeface="Otypical Text Regular" panose="020B0503030300000000" pitchFamily="34" charset="0"/>
              <a:buChar char="●"/>
              <a:tabLst/>
              <a:defRPr/>
            </a:pPr>
            <a:r>
              <a:rPr lang="en-US" sz="1600"/>
              <a:t>Increased stratum corneum hydration and reduced TEWL*</a:t>
            </a:r>
          </a:p>
          <a:p>
            <a:pPr marL="363600" marR="0" lvl="0" indent="-363600" algn="l" defTabSz="914400" rtl="0" eaLnBrk="1" fontAlgn="auto" latinLnBrk="0" hangingPunct="1">
              <a:lnSpc>
                <a:spcPct val="90000"/>
              </a:lnSpc>
              <a:spcBef>
                <a:spcPts val="500"/>
              </a:spcBef>
              <a:spcAft>
                <a:spcPts val="400"/>
              </a:spcAft>
              <a:buClr>
                <a:schemeClr val="accent1"/>
              </a:buClr>
              <a:buSzPct val="50000"/>
              <a:buFont typeface="Otypical Text Regular" panose="020B0503030300000000" pitchFamily="34" charset="0"/>
              <a:buChar char="●"/>
              <a:tabLst/>
              <a:defRPr/>
            </a:pPr>
            <a:r>
              <a:rPr lang="en-US" sz="1600"/>
              <a:t>Soothes irritated skin by reduction of various inflammatory cytokines* </a:t>
            </a:r>
          </a:p>
        </p:txBody>
      </p:sp>
      <p:cxnSp>
        <p:nvCxnSpPr>
          <p:cNvPr id="28" name="Straight Connector 27">
            <a:extLst>
              <a:ext uri="{FF2B5EF4-FFF2-40B4-BE49-F238E27FC236}">
                <a16:creationId xmlns:a16="http://schemas.microsoft.com/office/drawing/2014/main" id="{0EEA1FB1-60F9-9F15-820A-A447AB34FAFD}"/>
              </a:ext>
            </a:extLst>
          </p:cNvPr>
          <p:cNvCxnSpPr>
            <a:cxnSpLocks/>
            <a:stCxn id="22" idx="5"/>
          </p:cNvCxnSpPr>
          <p:nvPr/>
        </p:nvCxnSpPr>
        <p:spPr>
          <a:xfrm flipV="1">
            <a:off x="3423723" y="1707748"/>
            <a:ext cx="1333724" cy="19870"/>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A0E870-AD1D-FC6B-D05D-4B482C3E25F1}"/>
              </a:ext>
            </a:extLst>
          </p:cNvPr>
          <p:cNvCxnSpPr>
            <a:cxnSpLocks/>
          </p:cNvCxnSpPr>
          <p:nvPr/>
        </p:nvCxnSpPr>
        <p:spPr>
          <a:xfrm>
            <a:off x="2213343" y="4260292"/>
            <a:ext cx="2568627" cy="27526"/>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76FF627-2060-AEC5-2207-EB5FFCACB3FD}"/>
              </a:ext>
            </a:extLst>
          </p:cNvPr>
          <p:cNvCxnSpPr>
            <a:cxnSpLocks/>
          </p:cNvCxnSpPr>
          <p:nvPr/>
        </p:nvCxnSpPr>
        <p:spPr>
          <a:xfrm>
            <a:off x="1782592" y="5381108"/>
            <a:ext cx="2974855" cy="0"/>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67CEA85-0D2E-4DB5-4A3A-BEEC8E1253EC}"/>
              </a:ext>
            </a:extLst>
          </p:cNvPr>
          <p:cNvSpPr txBox="1"/>
          <p:nvPr/>
        </p:nvSpPr>
        <p:spPr>
          <a:xfrm>
            <a:off x="4918265" y="2383503"/>
            <a:ext cx="6829235" cy="87216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chemeClr val="accent1"/>
              </a:buClr>
              <a:buSzPct val="50000"/>
              <a:buFontTx/>
              <a:buNone/>
              <a:tabLst/>
              <a:defRPr/>
            </a:pPr>
            <a:r>
              <a:rPr lang="en-US" sz="1600" b="1"/>
              <a:t>Sodium Hyaluronate (200 – 400Da)</a:t>
            </a:r>
            <a:endParaRPr kumimoji="0" lang="en-US" sz="1600" b="1" i="0" u="none" strike="noStrike" kern="1200" cap="none" spc="0" normalizeH="0" baseline="0" noProof="0">
              <a:ln>
                <a:noFill/>
              </a:ln>
              <a:effectLst/>
              <a:uLnTx/>
              <a:uFillTx/>
              <a:ea typeface="+mn-ea"/>
              <a:cs typeface="+mn-cs"/>
            </a:endParaRPr>
          </a:p>
          <a:p>
            <a:pPr marL="363600" marR="0" lvl="0" indent="-363600" algn="l" defTabSz="914400" rtl="0" eaLnBrk="1" fontAlgn="auto" latinLnBrk="0" hangingPunct="1">
              <a:lnSpc>
                <a:spcPct val="90000"/>
              </a:lnSpc>
              <a:spcBef>
                <a:spcPts val="500"/>
              </a:spcBef>
              <a:spcAft>
                <a:spcPts val="400"/>
              </a:spcAft>
              <a:buClr>
                <a:schemeClr val="accent1"/>
              </a:buClr>
              <a:buSzPct val="50000"/>
              <a:buFont typeface="Otypical Text Regular" panose="020B0503030300000000" pitchFamily="34" charset="0"/>
              <a:buChar char="●"/>
              <a:tabLst/>
              <a:defRPr/>
            </a:pPr>
            <a:r>
              <a:rPr lang="en-US" sz="1600"/>
              <a:t>Calms reddened skin by inhibition of inflammatory cytokine  IL-1α**</a:t>
            </a:r>
          </a:p>
          <a:p>
            <a:pPr marL="363600" marR="0" lvl="0" indent="-363600" algn="l" defTabSz="914400" rtl="0" eaLnBrk="1" fontAlgn="auto" latinLnBrk="0" hangingPunct="1">
              <a:lnSpc>
                <a:spcPct val="90000"/>
              </a:lnSpc>
              <a:spcBef>
                <a:spcPts val="500"/>
              </a:spcBef>
              <a:spcAft>
                <a:spcPts val="400"/>
              </a:spcAft>
              <a:buClr>
                <a:schemeClr val="accent1"/>
              </a:buClr>
              <a:buSzPct val="50000"/>
              <a:buFont typeface="Otypical Text Regular" panose="020B0503030300000000" pitchFamily="34" charset="0"/>
              <a:buChar char="●"/>
              <a:tabLst/>
              <a:defRPr/>
            </a:pPr>
            <a:r>
              <a:rPr lang="en-US" sz="1600"/>
              <a:t>Acts as a hydration booster and fortifies the skin’s natural barrier**</a:t>
            </a:r>
          </a:p>
        </p:txBody>
      </p:sp>
      <p:sp>
        <p:nvSpPr>
          <p:cNvPr id="32" name="TextBox 31">
            <a:extLst>
              <a:ext uri="{FF2B5EF4-FFF2-40B4-BE49-F238E27FC236}">
                <a16:creationId xmlns:a16="http://schemas.microsoft.com/office/drawing/2014/main" id="{C0DA0459-DF1A-9024-D3A2-9F44AFFB0B21}"/>
              </a:ext>
            </a:extLst>
          </p:cNvPr>
          <p:cNvSpPr txBox="1"/>
          <p:nvPr/>
        </p:nvSpPr>
        <p:spPr>
          <a:xfrm>
            <a:off x="4900452" y="3504788"/>
            <a:ext cx="7110505" cy="87216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chemeClr val="accent1"/>
              </a:buClr>
              <a:buSzPct val="50000"/>
              <a:buFontTx/>
              <a:buNone/>
              <a:tabLst/>
              <a:defRPr/>
            </a:pPr>
            <a:r>
              <a:rPr lang="en-US" sz="1600" b="1" err="1"/>
              <a:t>Dunaliella</a:t>
            </a:r>
            <a:r>
              <a:rPr lang="en-US" sz="1600" b="1"/>
              <a:t> salina extract*</a:t>
            </a:r>
            <a:endParaRPr kumimoji="0" lang="en-US" sz="1600" b="1" i="0" u="none" strike="noStrike" kern="1200" cap="none" spc="0" normalizeH="0" baseline="0" noProof="0">
              <a:ln>
                <a:noFill/>
              </a:ln>
              <a:effectLst/>
              <a:uLnTx/>
              <a:uFillTx/>
              <a:ea typeface="+mn-ea"/>
              <a:cs typeface="+mn-cs"/>
            </a:endParaRPr>
          </a:p>
          <a:p>
            <a:pPr marL="363600" lvl="0" indent="-363600">
              <a:lnSpc>
                <a:spcPct val="90000"/>
              </a:lnSpc>
              <a:spcBef>
                <a:spcPts val="500"/>
              </a:spcBef>
              <a:spcAft>
                <a:spcPts val="400"/>
              </a:spcAft>
              <a:buClr>
                <a:schemeClr val="accent1"/>
              </a:buClr>
              <a:buSzPct val="50000"/>
              <a:buFont typeface="Otypical Text Regular" panose="020B0503030300000000" pitchFamily="34" charset="0"/>
              <a:buChar char="●"/>
              <a:defRPr/>
            </a:pPr>
            <a:r>
              <a:rPr lang="en-US" sz="1600"/>
              <a:t>Cellular energy activation (ATP) up to 140%**</a:t>
            </a:r>
          </a:p>
          <a:p>
            <a:pPr marL="363600" marR="0" lvl="0" indent="-363600" algn="l" defTabSz="914400" rtl="0" eaLnBrk="1" fontAlgn="auto" latinLnBrk="0" hangingPunct="1">
              <a:lnSpc>
                <a:spcPct val="90000"/>
              </a:lnSpc>
              <a:spcBef>
                <a:spcPts val="500"/>
              </a:spcBef>
              <a:spcAft>
                <a:spcPts val="400"/>
              </a:spcAft>
              <a:buClr>
                <a:schemeClr val="accent1"/>
              </a:buClr>
              <a:buSzPct val="50000"/>
              <a:buFont typeface="Otypical Text Regular" panose="020B0503030300000000" pitchFamily="34" charset="0"/>
              <a:buChar char="●"/>
              <a:tabLst/>
              <a:defRPr/>
            </a:pPr>
            <a:r>
              <a:rPr lang="en-US" sz="1600"/>
              <a:t>5 days faster skin renewal **</a:t>
            </a:r>
          </a:p>
        </p:txBody>
      </p:sp>
      <p:cxnSp>
        <p:nvCxnSpPr>
          <p:cNvPr id="33" name="Straight Connector 32">
            <a:extLst>
              <a:ext uri="{FF2B5EF4-FFF2-40B4-BE49-F238E27FC236}">
                <a16:creationId xmlns:a16="http://schemas.microsoft.com/office/drawing/2014/main" id="{CA3BFB71-C100-A98C-8BD5-BC27BE4DC7EE}"/>
              </a:ext>
            </a:extLst>
          </p:cNvPr>
          <p:cNvCxnSpPr>
            <a:cxnSpLocks/>
          </p:cNvCxnSpPr>
          <p:nvPr/>
        </p:nvCxnSpPr>
        <p:spPr>
          <a:xfrm>
            <a:off x="3146907" y="3132699"/>
            <a:ext cx="1610544" cy="0"/>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310D114-8523-C7F2-E309-A0A88047EB0A}"/>
              </a:ext>
            </a:extLst>
          </p:cNvPr>
          <p:cNvCxnSpPr>
            <a:cxnSpLocks/>
          </p:cNvCxnSpPr>
          <p:nvPr/>
        </p:nvCxnSpPr>
        <p:spPr>
          <a:xfrm>
            <a:off x="3146907" y="1789321"/>
            <a:ext cx="0" cy="1343378"/>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4FCEA97-9E6A-DD59-C51C-AFE0BAD7E927}"/>
              </a:ext>
            </a:extLst>
          </p:cNvPr>
          <p:cNvCxnSpPr>
            <a:cxnSpLocks/>
          </p:cNvCxnSpPr>
          <p:nvPr/>
        </p:nvCxnSpPr>
        <p:spPr>
          <a:xfrm>
            <a:off x="2213343" y="3675704"/>
            <a:ext cx="0" cy="578897"/>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B3AE20A-B339-C388-37A3-FFFCD8A878ED}"/>
              </a:ext>
            </a:extLst>
          </p:cNvPr>
          <p:cNvCxnSpPr>
            <a:cxnSpLocks/>
            <a:stCxn id="24" idx="4"/>
          </p:cNvCxnSpPr>
          <p:nvPr/>
        </p:nvCxnSpPr>
        <p:spPr>
          <a:xfrm>
            <a:off x="1536368" y="2900129"/>
            <a:ext cx="0" cy="2130048"/>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C1798CC-BF67-E3CB-2CCC-10D53829A5AC}"/>
              </a:ext>
            </a:extLst>
          </p:cNvPr>
          <p:cNvCxnSpPr>
            <a:cxnSpLocks/>
          </p:cNvCxnSpPr>
          <p:nvPr/>
        </p:nvCxnSpPr>
        <p:spPr>
          <a:xfrm>
            <a:off x="1527936" y="5068225"/>
            <a:ext cx="3221079" cy="0"/>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1E44A416-751E-C802-B5AA-6F230AE9F56F}"/>
              </a:ext>
            </a:extLst>
          </p:cNvPr>
          <p:cNvSpPr/>
          <p:nvPr/>
        </p:nvSpPr>
        <p:spPr bwMode="auto">
          <a:xfrm>
            <a:off x="2459371" y="2257355"/>
            <a:ext cx="492448" cy="492448"/>
          </a:xfrm>
          <a:prstGeom prst="ellipse">
            <a:avLst/>
          </a:prstGeom>
          <a:noFill/>
          <a:ln w="31750" cap="flat" cmpd="sng" algn="ctr">
            <a:solidFill>
              <a:schemeClr val="accent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cxnSp>
        <p:nvCxnSpPr>
          <p:cNvPr id="39" name="Straight Connector 38">
            <a:extLst>
              <a:ext uri="{FF2B5EF4-FFF2-40B4-BE49-F238E27FC236}">
                <a16:creationId xmlns:a16="http://schemas.microsoft.com/office/drawing/2014/main" id="{C6A94D85-A1CD-E1B0-4EAB-864A55D5B8BF}"/>
              </a:ext>
            </a:extLst>
          </p:cNvPr>
          <p:cNvCxnSpPr>
            <a:cxnSpLocks/>
          </p:cNvCxnSpPr>
          <p:nvPr/>
        </p:nvCxnSpPr>
        <p:spPr>
          <a:xfrm>
            <a:off x="2641563" y="3940869"/>
            <a:ext cx="2115888" cy="0"/>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DF31DE8-5E95-0196-CFB9-73463A4DCEC1}"/>
              </a:ext>
            </a:extLst>
          </p:cNvPr>
          <p:cNvCxnSpPr>
            <a:cxnSpLocks/>
          </p:cNvCxnSpPr>
          <p:nvPr/>
        </p:nvCxnSpPr>
        <p:spPr>
          <a:xfrm>
            <a:off x="2641563" y="2749803"/>
            <a:ext cx="0" cy="1215349"/>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DB8F711-08FC-835C-828B-C34C11DBD40E}"/>
              </a:ext>
            </a:extLst>
          </p:cNvPr>
          <p:cNvCxnSpPr>
            <a:cxnSpLocks/>
          </p:cNvCxnSpPr>
          <p:nvPr/>
        </p:nvCxnSpPr>
        <p:spPr>
          <a:xfrm>
            <a:off x="3507122" y="2769723"/>
            <a:ext cx="1250327" cy="25052"/>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6F5D4B7A-3A2A-C58E-BCCE-38AFA2AA3B63}"/>
              </a:ext>
            </a:extLst>
          </p:cNvPr>
          <p:cNvSpPr/>
          <p:nvPr/>
        </p:nvSpPr>
        <p:spPr bwMode="auto">
          <a:xfrm>
            <a:off x="3262269" y="1863987"/>
            <a:ext cx="492448" cy="492448"/>
          </a:xfrm>
          <a:prstGeom prst="ellipse">
            <a:avLst/>
          </a:prstGeom>
          <a:noFill/>
          <a:ln w="31750" cap="flat" cmpd="sng" algn="ctr">
            <a:solidFill>
              <a:schemeClr val="accent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cxnSp>
        <p:nvCxnSpPr>
          <p:cNvPr id="43" name="Straight Connector 42">
            <a:extLst>
              <a:ext uri="{FF2B5EF4-FFF2-40B4-BE49-F238E27FC236}">
                <a16:creationId xmlns:a16="http://schemas.microsoft.com/office/drawing/2014/main" id="{1CC2EE79-9566-55E3-C0E4-5214242C75CA}"/>
              </a:ext>
            </a:extLst>
          </p:cNvPr>
          <p:cNvCxnSpPr>
            <a:cxnSpLocks/>
          </p:cNvCxnSpPr>
          <p:nvPr/>
        </p:nvCxnSpPr>
        <p:spPr>
          <a:xfrm flipV="1">
            <a:off x="3737389" y="2047242"/>
            <a:ext cx="1044581" cy="668"/>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6AABFD0-921A-3405-CE51-FBC2B401275C}"/>
              </a:ext>
            </a:extLst>
          </p:cNvPr>
          <p:cNvCxnSpPr>
            <a:cxnSpLocks/>
          </p:cNvCxnSpPr>
          <p:nvPr/>
        </p:nvCxnSpPr>
        <p:spPr>
          <a:xfrm flipH="1" flipV="1">
            <a:off x="3497656" y="2337334"/>
            <a:ext cx="27191" cy="432389"/>
          </a:xfrm>
          <a:prstGeom prst="line">
            <a:avLst/>
          </a:prstGeom>
          <a:ln w="317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7734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40D383-5B90-E490-B730-199B976C0B42}"/>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5" name="Title 4">
            <a:extLst>
              <a:ext uri="{FF2B5EF4-FFF2-40B4-BE49-F238E27FC236}">
                <a16:creationId xmlns:a16="http://schemas.microsoft.com/office/drawing/2014/main" id="{E6C4D130-9C6B-64CC-A3BF-4884F4CBF1A8}"/>
              </a:ext>
            </a:extLst>
          </p:cNvPr>
          <p:cNvSpPr>
            <a:spLocks noGrp="1"/>
          </p:cNvSpPr>
          <p:nvPr>
            <p:ph type="title"/>
          </p:nvPr>
        </p:nvSpPr>
        <p:spPr>
          <a:xfrm>
            <a:off x="302401" y="302400"/>
            <a:ext cx="10134822" cy="180639"/>
          </a:xfrm>
        </p:spPr>
        <p:txBody>
          <a:bodyPr/>
          <a:lstStyle/>
          <a:p>
            <a:r>
              <a:rPr lang="en-US"/>
              <a:t>Significant reduction in the appearance of wrinkles and roughness </a:t>
            </a:r>
          </a:p>
        </p:txBody>
      </p:sp>
      <p:sp>
        <p:nvSpPr>
          <p:cNvPr id="10" name="TextBox 9">
            <a:extLst>
              <a:ext uri="{FF2B5EF4-FFF2-40B4-BE49-F238E27FC236}">
                <a16:creationId xmlns:a16="http://schemas.microsoft.com/office/drawing/2014/main" id="{0AAF8E3D-14F6-0FF7-62E1-099B31866E56}"/>
              </a:ext>
            </a:extLst>
          </p:cNvPr>
          <p:cNvSpPr txBox="1"/>
          <p:nvPr/>
        </p:nvSpPr>
        <p:spPr>
          <a:xfrm>
            <a:off x="10827100" y="4302932"/>
            <a:ext cx="136970" cy="184666"/>
          </a:xfrm>
          <a:prstGeom prst="rect">
            <a:avLst/>
          </a:prstGeom>
          <a:solidFill>
            <a:srgbClr val="FFFFFF"/>
          </a:solid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Trebuchet MS"/>
              <a:cs typeface="Arial"/>
            </a:endParaRPr>
          </a:p>
        </p:txBody>
      </p:sp>
      <p:pic>
        <p:nvPicPr>
          <p:cNvPr id="11" name="Picture 10">
            <a:extLst>
              <a:ext uri="{FF2B5EF4-FFF2-40B4-BE49-F238E27FC236}">
                <a16:creationId xmlns:a16="http://schemas.microsoft.com/office/drawing/2014/main" id="{D74B1A88-8E47-72ED-C9B6-A09579245578}"/>
              </a:ext>
            </a:extLst>
          </p:cNvPr>
          <p:cNvPicPr>
            <a:picLocks noChangeAspect="1"/>
          </p:cNvPicPr>
          <p:nvPr/>
        </p:nvPicPr>
        <p:blipFill>
          <a:blip r:embed="rId2">
            <a:extLst>
              <a:ext uri="{96DAC541-7B7A-43D3-8B79-37D633B846F1}">
                <asvg:svgBlip xmlns:asvg="http://schemas.microsoft.com/office/drawing/2016/SVG/main" r:embed="rId3"/>
              </a:ext>
            </a:extLst>
          </a:blip>
          <a:srcRect t="314" b="314"/>
          <a:stretch/>
        </p:blipFill>
        <p:spPr>
          <a:xfrm>
            <a:off x="423143" y="1219711"/>
            <a:ext cx="4527123" cy="2855900"/>
          </a:xfrm>
          <a:prstGeom prst="rect">
            <a:avLst/>
          </a:prstGeom>
        </p:spPr>
      </p:pic>
      <p:sp>
        <p:nvSpPr>
          <p:cNvPr id="6" name="TextBox 5">
            <a:extLst>
              <a:ext uri="{FF2B5EF4-FFF2-40B4-BE49-F238E27FC236}">
                <a16:creationId xmlns:a16="http://schemas.microsoft.com/office/drawing/2014/main" id="{4DE269ED-F53F-B4AD-29B1-40A41B7E3CAB}"/>
              </a:ext>
            </a:extLst>
          </p:cNvPr>
          <p:cNvSpPr txBox="1"/>
          <p:nvPr/>
        </p:nvSpPr>
        <p:spPr>
          <a:xfrm>
            <a:off x="3755112" y="6338663"/>
            <a:ext cx="3432422" cy="215444"/>
          </a:xfrm>
          <a:prstGeom prst="rect">
            <a:avLst/>
          </a:prstGeom>
          <a:noFill/>
        </p:spPr>
        <p:txBody>
          <a:bodyPr wrap="square">
            <a:spAutoFit/>
          </a:bodyPr>
          <a:lstStyle/>
          <a:p>
            <a:pPr algn="r"/>
            <a:r>
              <a:rPr lang="en-GB" sz="800">
                <a:effectLst/>
                <a:latin typeface="DM Sans" pitchFamily="2" charset="77"/>
              </a:rPr>
              <a:t>** vs. day 0 &amp; placebo. *** vs. day 0, benchmark &amp; placebo. p&lt;0.05</a:t>
            </a:r>
          </a:p>
        </p:txBody>
      </p:sp>
      <p:sp>
        <p:nvSpPr>
          <p:cNvPr id="14" name="Text Placeholder 2">
            <a:extLst>
              <a:ext uri="{FF2B5EF4-FFF2-40B4-BE49-F238E27FC236}">
                <a16:creationId xmlns:a16="http://schemas.microsoft.com/office/drawing/2014/main" id="{09A47FD2-7040-A22B-8E3B-A213CDE0B522}"/>
              </a:ext>
            </a:extLst>
          </p:cNvPr>
          <p:cNvSpPr txBox="1">
            <a:spLocks/>
          </p:cNvSpPr>
          <p:nvPr/>
        </p:nvSpPr>
        <p:spPr>
          <a:xfrm>
            <a:off x="423143" y="4729506"/>
            <a:ext cx="5048180" cy="112265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kumimoji="0" lang="en-US" sz="1600" b="1" i="0" u="none" strike="noStrike" kern="1200" cap="none" spc="0" normalizeH="0" baseline="0" noProof="0">
                <a:ln>
                  <a:noFill/>
                </a:ln>
                <a:effectLst/>
                <a:uLnTx/>
                <a:uFillTx/>
                <a:latin typeface="DM Sans"/>
                <a:ea typeface="+mn-ea"/>
                <a:cs typeface="+mn-cs"/>
              </a:rPr>
              <a:t>Within 7 days </a:t>
            </a:r>
            <a:r>
              <a:rPr kumimoji="0" lang="en-US" sz="1600" i="0" u="none" strike="noStrike" kern="1200" cap="none" spc="0" normalizeH="0" baseline="0" noProof="0">
                <a:ln>
                  <a:noFill/>
                </a:ln>
                <a:effectLst/>
                <a:uLnTx/>
                <a:uFillTx/>
                <a:latin typeface="DM Sans"/>
                <a:ea typeface="+mn-ea"/>
                <a:cs typeface="+mn-cs"/>
              </a:rPr>
              <a:t>SYN-EYE® CB reduces the appearance fine lines and wrinkles around the eye area </a:t>
            </a:r>
          </a:p>
          <a:p>
            <a:endParaRPr kumimoji="0" lang="en-US" sz="1600" i="0" u="none" strike="noStrike" kern="1200" cap="none" spc="0" normalizeH="0" baseline="0" noProof="0">
              <a:ln>
                <a:noFill/>
              </a:ln>
              <a:effectLst/>
              <a:uLnTx/>
              <a:uFillTx/>
              <a:latin typeface="DM Sans"/>
              <a:ea typeface="+mn-ea"/>
              <a:cs typeface="+mn-cs"/>
            </a:endParaRPr>
          </a:p>
          <a:p>
            <a:r>
              <a:rPr kumimoji="0" lang="en-US" sz="1600" i="0" u="none" strike="noStrike" kern="1200" cap="none" spc="0" normalizeH="0" baseline="0" noProof="0">
                <a:ln>
                  <a:noFill/>
                </a:ln>
                <a:effectLst/>
                <a:uLnTx/>
                <a:uFillTx/>
                <a:latin typeface="DM Sans"/>
                <a:ea typeface="+mn-ea"/>
                <a:cs typeface="+mn-cs"/>
              </a:rPr>
              <a:t>Significant compared to benchmark and placebo.</a:t>
            </a:r>
          </a:p>
        </p:txBody>
      </p:sp>
      <p:pic>
        <p:nvPicPr>
          <p:cNvPr id="4" name="Picture 10">
            <a:extLst>
              <a:ext uri="{FF2B5EF4-FFF2-40B4-BE49-F238E27FC236}">
                <a16:creationId xmlns:a16="http://schemas.microsoft.com/office/drawing/2014/main" id="{7A77FF5F-B010-6C45-E642-7ECF2D1BF889}"/>
              </a:ext>
            </a:extLst>
          </p:cNvPr>
          <p:cNvPicPr>
            <a:picLocks noChangeAspect="1"/>
          </p:cNvPicPr>
          <p:nvPr/>
        </p:nvPicPr>
        <p:blipFill>
          <a:blip r:embed="rId4">
            <a:extLst>
              <a:ext uri="{96DAC541-7B7A-43D3-8B79-37D633B846F1}">
                <asvg:svgBlip xmlns:asvg="http://schemas.microsoft.com/office/drawing/2016/SVG/main" r:embed="rId5"/>
              </a:ext>
            </a:extLst>
          </a:blip>
          <a:srcRect t="-26" b="-902"/>
          <a:stretch/>
        </p:blipFill>
        <p:spPr>
          <a:xfrm>
            <a:off x="6559674" y="1219711"/>
            <a:ext cx="4404396" cy="2855900"/>
          </a:xfrm>
          <a:prstGeom prst="rect">
            <a:avLst/>
          </a:prstGeom>
        </p:spPr>
      </p:pic>
      <p:sp>
        <p:nvSpPr>
          <p:cNvPr id="7" name="Text Placeholder 2">
            <a:extLst>
              <a:ext uri="{FF2B5EF4-FFF2-40B4-BE49-F238E27FC236}">
                <a16:creationId xmlns:a16="http://schemas.microsoft.com/office/drawing/2014/main" id="{621FE5B4-CD10-112B-A7E4-FAF0ABBB3EB8}"/>
              </a:ext>
            </a:extLst>
          </p:cNvPr>
          <p:cNvSpPr txBox="1">
            <a:spLocks/>
          </p:cNvSpPr>
          <p:nvPr/>
        </p:nvSpPr>
        <p:spPr>
          <a:xfrm>
            <a:off x="6559674" y="4690184"/>
            <a:ext cx="5048180" cy="136948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a:latin typeface="DM Sans Bold"/>
              </a:rPr>
              <a:t>Reduced skin roughness, </a:t>
            </a:r>
            <a:r>
              <a:rPr lang="en-US" sz="1600">
                <a:latin typeface="DM Sans" pitchFamily="2" charset="0"/>
              </a:rPr>
              <a:t>making the delicate skin around the eye look smoother</a:t>
            </a:r>
          </a:p>
          <a:p>
            <a:endParaRPr lang="en-US" sz="1600">
              <a:latin typeface="DM Sans Bold"/>
            </a:endParaRPr>
          </a:p>
          <a:p>
            <a:r>
              <a:rPr lang="en-US" sz="1600" kern="1200">
                <a:latin typeface="DM Sans"/>
              </a:rPr>
              <a:t>Significant compared to Day 0</a:t>
            </a:r>
          </a:p>
          <a:p>
            <a:endParaRPr lang="en-US" sz="2200"/>
          </a:p>
        </p:txBody>
      </p:sp>
    </p:spTree>
    <p:extLst>
      <p:ext uri="{BB962C8B-B14F-4D97-AF65-F5344CB8AC3E}">
        <p14:creationId xmlns:p14="http://schemas.microsoft.com/office/powerpoint/2010/main" val="4014997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3FAB0-C7FA-430C-02FB-6A33173C5266}"/>
              </a:ext>
            </a:extLst>
          </p:cNvPr>
          <p:cNvSpPr>
            <a:spLocks noGrp="1"/>
          </p:cNvSpPr>
          <p:nvPr>
            <p:ph type="title"/>
          </p:nvPr>
        </p:nvSpPr>
        <p:spPr/>
        <p:txBody>
          <a:bodyPr/>
          <a:lstStyle/>
          <a:p>
            <a:r>
              <a:rPr lang="en-US"/>
              <a:t>Continuous visible improvement of fine lines and wrinkles  </a:t>
            </a:r>
            <a:r>
              <a:rPr kumimoji="0" lang="en-GB" sz="2000" b="1" i="1" u="none" strike="noStrike" kern="1200" cap="none" spc="100" normalizeH="0" baseline="0" noProof="0">
                <a:ln>
                  <a:noFill/>
                </a:ln>
                <a:solidFill>
                  <a:srgbClr val="0070BA"/>
                </a:solidFill>
                <a:effectLst/>
                <a:uLnTx/>
                <a:uFillTx/>
                <a:latin typeface="Franklin Gothic Heavy" panose="020B0603020102020204" pitchFamily="34" charset="0"/>
                <a:ea typeface="+mn-ea"/>
                <a:cs typeface="Arial" charset="0"/>
              </a:rPr>
              <a:t> </a:t>
            </a:r>
            <a:endParaRPr lang="en-US"/>
          </a:p>
        </p:txBody>
      </p:sp>
      <p:sp>
        <p:nvSpPr>
          <p:cNvPr id="3" name="Slide Number Placeholder 2">
            <a:extLst>
              <a:ext uri="{FF2B5EF4-FFF2-40B4-BE49-F238E27FC236}">
                <a16:creationId xmlns:a16="http://schemas.microsoft.com/office/drawing/2014/main" id="{72F4EF4F-5D1A-FD73-AE61-E37EBD0D6135}"/>
              </a:ext>
            </a:extLst>
          </p:cNvPr>
          <p:cNvSpPr>
            <a:spLocks noGrp="1"/>
          </p:cNvSpPr>
          <p:nvPr>
            <p:ph type="sldNum" sz="quarter" idx="10"/>
          </p:nvPr>
        </p:nvSpPr>
        <p:spPr/>
        <p:txBody>
          <a:bodyPr/>
          <a:lstStyle/>
          <a:p>
            <a:fld id="{5BA3E189-2F3A-42E5-B572-3520703B6186}" type="slidenum">
              <a:rPr lang="en-GB" smtClean="0"/>
              <a:pPr/>
              <a:t>8</a:t>
            </a:fld>
            <a:endParaRPr lang="en-GB"/>
          </a:p>
        </p:txBody>
      </p:sp>
      <p:sp>
        <p:nvSpPr>
          <p:cNvPr id="15" name="TextBox 14">
            <a:extLst>
              <a:ext uri="{FF2B5EF4-FFF2-40B4-BE49-F238E27FC236}">
                <a16:creationId xmlns:a16="http://schemas.microsoft.com/office/drawing/2014/main" id="{DCFEBE37-21FD-DDB9-7E4B-1DCC2FF28531}"/>
              </a:ext>
            </a:extLst>
          </p:cNvPr>
          <p:cNvSpPr txBox="1"/>
          <p:nvPr/>
        </p:nvSpPr>
        <p:spPr>
          <a:xfrm>
            <a:off x="219108" y="5328170"/>
            <a:ext cx="5696783" cy="646331"/>
          </a:xfrm>
          <a:prstGeom prst="rect">
            <a:avLst/>
          </a:prstGeom>
          <a:noFill/>
        </p:spPr>
        <p:txBody>
          <a:bodyPr wrap="square">
            <a:spAutoFit/>
          </a:bodyPr>
          <a:lstStyle/>
          <a:p>
            <a:r>
              <a:rPr lang="en-US">
                <a:solidFill>
                  <a:srgbClr val="000000"/>
                </a:solidFill>
                <a:latin typeface="DM Sans" pitchFamily="2" charset="77"/>
              </a:rPr>
              <a:t>Within 7 days, SYN-EYE® CB visibly reduces the appearance of lines and wrinkles around the eye </a:t>
            </a:r>
            <a:endParaRPr lang="en-CH">
              <a:latin typeface="DM Sans" pitchFamily="2" charset="77"/>
            </a:endParaRPr>
          </a:p>
        </p:txBody>
      </p:sp>
      <p:pic>
        <p:nvPicPr>
          <p:cNvPr id="6" name="Picture 5" descr="A close-up of a colorful surface&#10;&#10;Description automatically generated">
            <a:extLst>
              <a:ext uri="{FF2B5EF4-FFF2-40B4-BE49-F238E27FC236}">
                <a16:creationId xmlns:a16="http://schemas.microsoft.com/office/drawing/2014/main" id="{0A96F9CC-1D30-D231-632D-30DFF42B27F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2400" y="1255404"/>
            <a:ext cx="2306660" cy="1134000"/>
          </a:xfrm>
          <a:prstGeom prst="rect">
            <a:avLst/>
          </a:prstGeom>
        </p:spPr>
      </p:pic>
      <p:pic>
        <p:nvPicPr>
          <p:cNvPr id="8" name="Picture 7" descr="A close-up of a green and blue surface&#10;&#10;Description automatically generated">
            <a:extLst>
              <a:ext uri="{FF2B5EF4-FFF2-40B4-BE49-F238E27FC236}">
                <a16:creationId xmlns:a16="http://schemas.microsoft.com/office/drawing/2014/main" id="{9661B836-EB5A-CCDC-BC01-570B61016BE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30149" y="1255404"/>
            <a:ext cx="2306659" cy="1134000"/>
          </a:xfrm>
          <a:prstGeom prst="rect">
            <a:avLst/>
          </a:prstGeom>
        </p:spPr>
      </p:pic>
      <p:pic>
        <p:nvPicPr>
          <p:cNvPr id="10" name="Picture 9" descr="A close-up of a colorful surface&#10;&#10;Description automatically generated">
            <a:extLst>
              <a:ext uri="{FF2B5EF4-FFF2-40B4-BE49-F238E27FC236}">
                <a16:creationId xmlns:a16="http://schemas.microsoft.com/office/drawing/2014/main" id="{72F47EC9-A81E-E07D-41FF-85D6D75EFAB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58232" y="1255404"/>
            <a:ext cx="2306659" cy="1134000"/>
          </a:xfrm>
          <a:prstGeom prst="rect">
            <a:avLst/>
          </a:prstGeom>
        </p:spPr>
      </p:pic>
      <p:pic>
        <p:nvPicPr>
          <p:cNvPr id="12" name="Picture 11" descr="A close-up of a colorful surface&#10;&#10;Description automatically generated">
            <a:extLst>
              <a:ext uri="{FF2B5EF4-FFF2-40B4-BE49-F238E27FC236}">
                <a16:creationId xmlns:a16="http://schemas.microsoft.com/office/drawing/2014/main" id="{E8957DDD-224C-3D35-218E-EC7393DB645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597029" y="1255404"/>
            <a:ext cx="2306659" cy="1134000"/>
          </a:xfrm>
          <a:prstGeom prst="rect">
            <a:avLst/>
          </a:prstGeom>
        </p:spPr>
      </p:pic>
      <p:pic>
        <p:nvPicPr>
          <p:cNvPr id="14" name="Picture 13" descr="A close-up of a person's eyes&#10;&#10;Description automatically generated">
            <a:extLst>
              <a:ext uri="{FF2B5EF4-FFF2-40B4-BE49-F238E27FC236}">
                <a16:creationId xmlns:a16="http://schemas.microsoft.com/office/drawing/2014/main" id="{F76ED6FC-7B7E-5E8F-6D64-EE0BEFDC2C8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02400" y="2389354"/>
            <a:ext cx="2304000" cy="1152000"/>
          </a:xfrm>
          <a:prstGeom prst="rect">
            <a:avLst/>
          </a:prstGeom>
        </p:spPr>
      </p:pic>
      <p:pic>
        <p:nvPicPr>
          <p:cNvPr id="22" name="Picture 21" descr="A close-up of a person's eyes&#10;&#10;Description automatically generated">
            <a:extLst>
              <a:ext uri="{FF2B5EF4-FFF2-40B4-BE49-F238E27FC236}">
                <a16:creationId xmlns:a16="http://schemas.microsoft.com/office/drawing/2014/main" id="{D8E426C4-9F73-55CF-D3E4-8A75D687E8C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730149" y="2389354"/>
            <a:ext cx="2304000" cy="1152000"/>
          </a:xfrm>
          <a:prstGeom prst="rect">
            <a:avLst/>
          </a:prstGeom>
        </p:spPr>
      </p:pic>
      <p:pic>
        <p:nvPicPr>
          <p:cNvPr id="24" name="Picture 23" descr="A close-up of a person's eye&#10;&#10;Description automatically generated">
            <a:extLst>
              <a:ext uri="{FF2B5EF4-FFF2-40B4-BE49-F238E27FC236}">
                <a16:creationId xmlns:a16="http://schemas.microsoft.com/office/drawing/2014/main" id="{A27C0C34-4642-2761-3780-CD1AC83030A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158232" y="2389354"/>
            <a:ext cx="2304000" cy="1152000"/>
          </a:xfrm>
          <a:prstGeom prst="rect">
            <a:avLst/>
          </a:prstGeom>
        </p:spPr>
      </p:pic>
      <p:pic>
        <p:nvPicPr>
          <p:cNvPr id="26" name="Picture 25" descr="A close-up of a person's eye&#10;&#10;Description automatically generated">
            <a:extLst>
              <a:ext uri="{FF2B5EF4-FFF2-40B4-BE49-F238E27FC236}">
                <a16:creationId xmlns:a16="http://schemas.microsoft.com/office/drawing/2014/main" id="{C2F54FE2-03DC-247A-796E-49C3D00DC65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97029" y="2389354"/>
            <a:ext cx="2304000" cy="1152000"/>
          </a:xfrm>
          <a:prstGeom prst="rect">
            <a:avLst/>
          </a:prstGeom>
        </p:spPr>
      </p:pic>
      <p:sp>
        <p:nvSpPr>
          <p:cNvPr id="27" name="TextBox 26">
            <a:extLst>
              <a:ext uri="{FF2B5EF4-FFF2-40B4-BE49-F238E27FC236}">
                <a16:creationId xmlns:a16="http://schemas.microsoft.com/office/drawing/2014/main" id="{F599AF4E-DD36-3955-E340-A8705DBCFE60}"/>
              </a:ext>
            </a:extLst>
          </p:cNvPr>
          <p:cNvSpPr txBox="1"/>
          <p:nvPr/>
        </p:nvSpPr>
        <p:spPr>
          <a:xfrm>
            <a:off x="302400" y="3541354"/>
            <a:ext cx="2304000" cy="246221"/>
          </a:xfrm>
          <a:prstGeom prst="rect">
            <a:avLst/>
          </a:prstGeom>
          <a:solidFill>
            <a:schemeClr val="tx2">
              <a:lumMod val="20000"/>
              <a:lumOff val="80000"/>
            </a:schemeClr>
          </a:solidFill>
        </p:spPr>
        <p:txBody>
          <a:bodyPr wrap="square">
            <a:spAutoFit/>
          </a:bodyPr>
          <a:lstStyle/>
          <a:p>
            <a:r>
              <a:rPr lang="en-US" sz="1000">
                <a:solidFill>
                  <a:srgbClr val="000000"/>
                </a:solidFill>
                <a:latin typeface="DM Sans" pitchFamily="2" charset="77"/>
              </a:rPr>
              <a:t>Day 0</a:t>
            </a:r>
            <a:endParaRPr lang="en-CH" sz="1000">
              <a:latin typeface="DM Sans" pitchFamily="2" charset="77"/>
            </a:endParaRPr>
          </a:p>
        </p:txBody>
      </p:sp>
      <p:sp>
        <p:nvSpPr>
          <p:cNvPr id="34" name="TextBox 33">
            <a:extLst>
              <a:ext uri="{FF2B5EF4-FFF2-40B4-BE49-F238E27FC236}">
                <a16:creationId xmlns:a16="http://schemas.microsoft.com/office/drawing/2014/main" id="{10A25947-C7EB-FCB1-5050-5E034AA76458}"/>
              </a:ext>
            </a:extLst>
          </p:cNvPr>
          <p:cNvSpPr txBox="1"/>
          <p:nvPr/>
        </p:nvSpPr>
        <p:spPr>
          <a:xfrm>
            <a:off x="2728729" y="3541354"/>
            <a:ext cx="2304000" cy="246221"/>
          </a:xfrm>
          <a:prstGeom prst="rect">
            <a:avLst/>
          </a:prstGeom>
          <a:solidFill>
            <a:schemeClr val="tx2">
              <a:lumMod val="20000"/>
              <a:lumOff val="80000"/>
            </a:schemeClr>
          </a:solidFill>
        </p:spPr>
        <p:txBody>
          <a:bodyPr wrap="square">
            <a:spAutoFit/>
          </a:bodyPr>
          <a:lstStyle/>
          <a:p>
            <a:r>
              <a:rPr lang="en-US" sz="1000">
                <a:solidFill>
                  <a:srgbClr val="000000"/>
                </a:solidFill>
                <a:latin typeface="DM Sans" pitchFamily="2" charset="77"/>
              </a:rPr>
              <a:t>After 7 days with 1% SYN-EYE® CB</a:t>
            </a:r>
            <a:endParaRPr lang="en-CH" sz="1000">
              <a:latin typeface="DM Sans" pitchFamily="2" charset="77"/>
            </a:endParaRPr>
          </a:p>
        </p:txBody>
      </p:sp>
      <p:sp>
        <p:nvSpPr>
          <p:cNvPr id="35" name="TextBox 34">
            <a:extLst>
              <a:ext uri="{FF2B5EF4-FFF2-40B4-BE49-F238E27FC236}">
                <a16:creationId xmlns:a16="http://schemas.microsoft.com/office/drawing/2014/main" id="{81D71A51-014C-4E91-4D9A-54A37CD766D1}"/>
              </a:ext>
            </a:extLst>
          </p:cNvPr>
          <p:cNvSpPr txBox="1"/>
          <p:nvPr/>
        </p:nvSpPr>
        <p:spPr>
          <a:xfrm>
            <a:off x="5164111" y="3541354"/>
            <a:ext cx="2304000" cy="246221"/>
          </a:xfrm>
          <a:prstGeom prst="rect">
            <a:avLst/>
          </a:prstGeom>
          <a:solidFill>
            <a:schemeClr val="tx2">
              <a:lumMod val="20000"/>
              <a:lumOff val="80000"/>
            </a:schemeClr>
          </a:solidFill>
        </p:spPr>
        <p:txBody>
          <a:bodyPr wrap="square">
            <a:spAutoFit/>
          </a:bodyPr>
          <a:lstStyle/>
          <a:p>
            <a:r>
              <a:rPr lang="en-US" sz="1000">
                <a:solidFill>
                  <a:srgbClr val="000000"/>
                </a:solidFill>
                <a:latin typeface="DM Sans" pitchFamily="2" charset="77"/>
              </a:rPr>
              <a:t>After 14 days with 1% SYN-EYE® CB</a:t>
            </a:r>
            <a:endParaRPr lang="en-CH" sz="1000">
              <a:latin typeface="DM Sans" pitchFamily="2" charset="77"/>
            </a:endParaRPr>
          </a:p>
        </p:txBody>
      </p:sp>
      <p:sp>
        <p:nvSpPr>
          <p:cNvPr id="36" name="TextBox 35">
            <a:extLst>
              <a:ext uri="{FF2B5EF4-FFF2-40B4-BE49-F238E27FC236}">
                <a16:creationId xmlns:a16="http://schemas.microsoft.com/office/drawing/2014/main" id="{0B81E7E5-66C3-A650-0A9B-B84035C400D4}"/>
              </a:ext>
            </a:extLst>
          </p:cNvPr>
          <p:cNvSpPr txBox="1"/>
          <p:nvPr/>
        </p:nvSpPr>
        <p:spPr>
          <a:xfrm>
            <a:off x="7599493" y="3541354"/>
            <a:ext cx="2304000" cy="246221"/>
          </a:xfrm>
          <a:prstGeom prst="rect">
            <a:avLst/>
          </a:prstGeom>
          <a:solidFill>
            <a:schemeClr val="tx2">
              <a:lumMod val="20000"/>
              <a:lumOff val="80000"/>
            </a:schemeClr>
          </a:solidFill>
        </p:spPr>
        <p:txBody>
          <a:bodyPr wrap="square">
            <a:spAutoFit/>
          </a:bodyPr>
          <a:lstStyle/>
          <a:p>
            <a:r>
              <a:rPr lang="en-US" sz="1000">
                <a:solidFill>
                  <a:srgbClr val="000000"/>
                </a:solidFill>
                <a:latin typeface="DM Sans" pitchFamily="2" charset="77"/>
              </a:rPr>
              <a:t>After 28 days with 1% SYN-EYE® CB</a:t>
            </a:r>
            <a:endParaRPr lang="en-CH" sz="1000">
              <a:latin typeface="DM Sans" pitchFamily="2" charset="77"/>
            </a:endParaRPr>
          </a:p>
        </p:txBody>
      </p:sp>
    </p:spTree>
    <p:extLst>
      <p:ext uri="{BB962C8B-B14F-4D97-AF65-F5344CB8AC3E}">
        <p14:creationId xmlns:p14="http://schemas.microsoft.com/office/powerpoint/2010/main" val="3958858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711F0-2E8E-90B1-1447-1B65957C3FF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53658C-50B6-FD80-156D-E39C1922FA7C}"/>
              </a:ext>
            </a:extLst>
          </p:cNvPr>
          <p:cNvSpPr>
            <a:spLocks noGrp="1"/>
          </p:cNvSpPr>
          <p:nvPr>
            <p:ph type="sldNum" sz="quarter" idx="10"/>
          </p:nvPr>
        </p:nvSpPr>
        <p:spPr/>
        <p:txBody>
          <a:bodyPr/>
          <a:lstStyle/>
          <a:p>
            <a:fld id="{5BA3E189-2F3A-42E5-B572-3520703B6186}" type="slidenum">
              <a:rPr lang="en-GB" smtClean="0"/>
              <a:pPr/>
              <a:t>9</a:t>
            </a:fld>
            <a:endParaRPr lang="en-GB"/>
          </a:p>
        </p:txBody>
      </p:sp>
      <p:sp>
        <p:nvSpPr>
          <p:cNvPr id="5" name="Title 4">
            <a:extLst>
              <a:ext uri="{FF2B5EF4-FFF2-40B4-BE49-F238E27FC236}">
                <a16:creationId xmlns:a16="http://schemas.microsoft.com/office/drawing/2014/main" id="{A3452C41-A6F8-0906-6F4B-EC1C380B8392}"/>
              </a:ext>
            </a:extLst>
          </p:cNvPr>
          <p:cNvSpPr>
            <a:spLocks noGrp="1"/>
          </p:cNvSpPr>
          <p:nvPr>
            <p:ph type="title"/>
          </p:nvPr>
        </p:nvSpPr>
        <p:spPr/>
        <p:txBody>
          <a:bodyPr/>
          <a:lstStyle/>
          <a:p>
            <a:r>
              <a:rPr lang="en-US"/>
              <a:t>Reduces the appearance of dark circles</a:t>
            </a:r>
          </a:p>
        </p:txBody>
      </p:sp>
      <p:pic>
        <p:nvPicPr>
          <p:cNvPr id="4" name="Picture 3">
            <a:extLst>
              <a:ext uri="{FF2B5EF4-FFF2-40B4-BE49-F238E27FC236}">
                <a16:creationId xmlns:a16="http://schemas.microsoft.com/office/drawing/2014/main" id="{A48AE4FF-2B1B-C325-9AC3-14235C2633D7}"/>
              </a:ext>
            </a:extLst>
          </p:cNvPr>
          <p:cNvPicPr>
            <a:picLocks noChangeAspect="1"/>
          </p:cNvPicPr>
          <p:nvPr/>
        </p:nvPicPr>
        <p:blipFill>
          <a:blip r:embed="rId2">
            <a:extLst>
              <a:ext uri="{96DAC541-7B7A-43D3-8B79-37D633B846F1}">
                <asvg:svgBlip xmlns:asvg="http://schemas.microsoft.com/office/drawing/2016/SVG/main" r:embed="rId3"/>
              </a:ext>
            </a:extLst>
          </a:blip>
          <a:srcRect l="-595" r="2374" b="-2968"/>
          <a:stretch/>
        </p:blipFill>
        <p:spPr>
          <a:xfrm>
            <a:off x="5711252" y="1385801"/>
            <a:ext cx="6178348" cy="3978206"/>
          </a:xfrm>
          <a:prstGeom prst="rect">
            <a:avLst/>
          </a:prstGeom>
        </p:spPr>
      </p:pic>
      <p:sp>
        <p:nvSpPr>
          <p:cNvPr id="7" name="TextBox 6">
            <a:extLst>
              <a:ext uri="{FF2B5EF4-FFF2-40B4-BE49-F238E27FC236}">
                <a16:creationId xmlns:a16="http://schemas.microsoft.com/office/drawing/2014/main" id="{79FE27C7-56ED-EC8C-49DA-A539EBECC4DC}"/>
              </a:ext>
            </a:extLst>
          </p:cNvPr>
          <p:cNvSpPr txBox="1"/>
          <p:nvPr/>
        </p:nvSpPr>
        <p:spPr>
          <a:xfrm>
            <a:off x="6276110" y="5640162"/>
            <a:ext cx="5681187" cy="215444"/>
          </a:xfrm>
          <a:prstGeom prst="rect">
            <a:avLst/>
          </a:prstGeom>
          <a:noFill/>
        </p:spPr>
        <p:txBody>
          <a:bodyPr wrap="square">
            <a:spAutoFit/>
          </a:bodyPr>
          <a:lstStyle/>
          <a:p>
            <a:pPr algn="r"/>
            <a:r>
              <a:rPr lang="en-GB" sz="800">
                <a:effectLst/>
                <a:latin typeface="DM Sans" pitchFamily="2" charset="77"/>
              </a:rPr>
              <a:t>p&lt;0.05. *vs. day 0. </a:t>
            </a:r>
            <a:r>
              <a:rPr lang="el-GR" sz="800">
                <a:effectLst/>
                <a:latin typeface="DM Sans" pitchFamily="2" charset="77"/>
              </a:rPr>
              <a:t>Δ</a:t>
            </a:r>
            <a:r>
              <a:rPr lang="en-GB" sz="800">
                <a:effectLst/>
                <a:latin typeface="DM Sans" pitchFamily="2" charset="77"/>
              </a:rPr>
              <a:t>ITA ≥ 3 is visible</a:t>
            </a:r>
          </a:p>
        </p:txBody>
      </p:sp>
      <p:sp>
        <p:nvSpPr>
          <p:cNvPr id="3" name="Text Placeholder 2">
            <a:extLst>
              <a:ext uri="{FF2B5EF4-FFF2-40B4-BE49-F238E27FC236}">
                <a16:creationId xmlns:a16="http://schemas.microsoft.com/office/drawing/2014/main" id="{F3EC171F-5DF1-344A-E8A0-A0FE44426913}"/>
              </a:ext>
            </a:extLst>
          </p:cNvPr>
          <p:cNvSpPr txBox="1">
            <a:spLocks/>
          </p:cNvSpPr>
          <p:nvPr/>
        </p:nvSpPr>
        <p:spPr>
          <a:xfrm>
            <a:off x="302400" y="1342800"/>
            <a:ext cx="5048180" cy="429736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DM Sans"/>
              </a:rPr>
              <a:t>SYN-EYE® CB shows a visibly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DM Sans"/>
              </a:rPr>
              <a:t>lighter skin color in dark circle area after only 14 days.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DM Sans"/>
              </a:rPr>
              <a:t>Significant in 7 days</a:t>
            </a:r>
          </a:p>
        </p:txBody>
      </p:sp>
    </p:spTree>
    <p:extLst>
      <p:ext uri="{BB962C8B-B14F-4D97-AF65-F5344CB8AC3E}">
        <p14:creationId xmlns:p14="http://schemas.microsoft.com/office/powerpoint/2010/main" val="3748005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60532-9A73-DAFF-4988-8CB4178F39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6CF2D4-885D-0E72-6120-DAC15D9CBB8E}"/>
              </a:ext>
            </a:extLst>
          </p:cNvPr>
          <p:cNvSpPr>
            <a:spLocks noGrp="1"/>
          </p:cNvSpPr>
          <p:nvPr>
            <p:ph type="sldNum" sz="quarter" idx="10"/>
          </p:nvPr>
        </p:nvSpPr>
        <p:spPr/>
        <p:txBody>
          <a:bodyPr/>
          <a:lstStyle/>
          <a:p>
            <a:fld id="{5BA3E189-2F3A-42E5-B572-3520703B6186}" type="slidenum">
              <a:rPr lang="en-GB" smtClean="0"/>
              <a:pPr/>
              <a:t>10</a:t>
            </a:fld>
            <a:endParaRPr lang="en-GB"/>
          </a:p>
        </p:txBody>
      </p:sp>
      <p:sp>
        <p:nvSpPr>
          <p:cNvPr id="5" name="Title 4">
            <a:extLst>
              <a:ext uri="{FF2B5EF4-FFF2-40B4-BE49-F238E27FC236}">
                <a16:creationId xmlns:a16="http://schemas.microsoft.com/office/drawing/2014/main" id="{299CAF11-2CF8-4EBC-EE20-D666D9B2187B}"/>
              </a:ext>
            </a:extLst>
          </p:cNvPr>
          <p:cNvSpPr>
            <a:spLocks noGrp="1"/>
          </p:cNvSpPr>
          <p:nvPr>
            <p:ph type="title"/>
          </p:nvPr>
        </p:nvSpPr>
        <p:spPr/>
        <p:txBody>
          <a:bodyPr/>
          <a:lstStyle/>
          <a:p>
            <a:r>
              <a:rPr lang="en-US"/>
              <a:t>Let’s ask the consumer!</a:t>
            </a:r>
            <a:br>
              <a:rPr lang="en-US"/>
            </a:br>
            <a:r>
              <a:rPr lang="en-US"/>
              <a:t>Consumer questionnaire: products efficacy on wrinkles  </a:t>
            </a:r>
          </a:p>
        </p:txBody>
      </p:sp>
      <p:sp>
        <p:nvSpPr>
          <p:cNvPr id="6" name="Text Placeholder 5">
            <a:extLst>
              <a:ext uri="{FF2B5EF4-FFF2-40B4-BE49-F238E27FC236}">
                <a16:creationId xmlns:a16="http://schemas.microsoft.com/office/drawing/2014/main" id="{DBD929D6-6AA1-83E8-6B3D-D2A0D13CCBE3}"/>
              </a:ext>
            </a:extLst>
          </p:cNvPr>
          <p:cNvSpPr>
            <a:spLocks noGrp="1"/>
          </p:cNvSpPr>
          <p:nvPr>
            <p:ph type="body" sz="quarter" idx="12"/>
          </p:nvPr>
        </p:nvSpPr>
        <p:spPr>
          <a:xfrm>
            <a:off x="302401" y="1342800"/>
            <a:ext cx="3352046" cy="429736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effectLst/>
                <a:uLnTx/>
                <a:uFillTx/>
                <a:latin typeface="DM Sans"/>
                <a:ea typeface="+mn-ea"/>
                <a:cs typeface="+mn-cs"/>
              </a:rPr>
              <a:t>Higher consumer acceptance in all k</a:t>
            </a:r>
            <a:r>
              <a:rPr lang="en-US" sz="2200" err="1">
                <a:latin typeface="DM Sans"/>
              </a:rPr>
              <a:t>ey</a:t>
            </a:r>
            <a:r>
              <a:rPr lang="en-US" sz="2200">
                <a:latin typeface="DM Sans"/>
              </a:rPr>
              <a:t> aspects </a:t>
            </a:r>
            <a:r>
              <a:rPr kumimoji="0" lang="en-US" sz="2200" b="0" i="0" u="none" strike="noStrike" kern="1200" cap="none" spc="0" normalizeH="0" baseline="0" noProof="0">
                <a:ln>
                  <a:noFill/>
                </a:ln>
                <a:effectLst/>
                <a:uLnTx/>
                <a:uFillTx/>
                <a:latin typeface="DM Sans"/>
                <a:ea typeface="+mn-ea"/>
                <a:cs typeface="+mn-cs"/>
              </a:rPr>
              <a:t>compared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effectLst/>
                <a:uLnTx/>
                <a:uFillTx/>
                <a:latin typeface="DM Sans"/>
                <a:ea typeface="+mn-ea"/>
                <a:cs typeface="+mn-cs"/>
              </a:rPr>
              <a:t>to benchmark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effectLst/>
              <a:uLnTx/>
              <a:uFillTx/>
              <a:latin typeface="DM Sans"/>
              <a:ea typeface="+mn-ea"/>
              <a:cs typeface="+mn-cs"/>
            </a:endParaRPr>
          </a:p>
        </p:txBody>
      </p:sp>
      <p:pic>
        <p:nvPicPr>
          <p:cNvPr id="17" name="Picture 16">
            <a:extLst>
              <a:ext uri="{FF2B5EF4-FFF2-40B4-BE49-F238E27FC236}">
                <a16:creationId xmlns:a16="http://schemas.microsoft.com/office/drawing/2014/main" id="{1E8128EC-5FD9-B4EB-8E2F-04FCD48CF06D}"/>
              </a:ext>
            </a:extLst>
          </p:cNvPr>
          <p:cNvPicPr>
            <a:picLocks noChangeAspect="1"/>
          </p:cNvPicPr>
          <p:nvPr/>
        </p:nvPicPr>
        <p:blipFill>
          <a:blip r:embed="rId2">
            <a:extLst>
              <a:ext uri="{96DAC541-7B7A-43D3-8B79-37D633B846F1}">
                <asvg:svgBlip xmlns:asvg="http://schemas.microsoft.com/office/drawing/2016/SVG/main" r:embed="rId3"/>
              </a:ext>
            </a:extLst>
          </a:blip>
          <a:srcRect l="17" r="17"/>
          <a:stretch/>
        </p:blipFill>
        <p:spPr>
          <a:xfrm>
            <a:off x="3654447" y="1217838"/>
            <a:ext cx="7987498" cy="3497856"/>
          </a:xfrm>
          <a:prstGeom prst="rect">
            <a:avLst/>
          </a:prstGeom>
        </p:spPr>
      </p:pic>
    </p:spTree>
    <p:extLst>
      <p:ext uri="{BB962C8B-B14F-4D97-AF65-F5344CB8AC3E}">
        <p14:creationId xmlns:p14="http://schemas.microsoft.com/office/powerpoint/2010/main" val="3785620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prstClr val="white"/>
                </a:solidFill>
                <a:latin typeface="DM Sans"/>
              </a:rPr>
              <a:t>Copyright © DSM Nutritional Products Ltd 2025, 4002 Basel, Switzerland. </a:t>
            </a:r>
          </a:p>
          <a:p>
            <a:r>
              <a:rPr lang="en-US" sz="1200">
                <a:solidFill>
                  <a:prstClr val="white"/>
                </a:solidFill>
                <a:latin typeface="DM Sans"/>
              </a:rPr>
              <a:t>www.dsm-firmenich.com. All rights reserved.</a:t>
            </a:r>
          </a:p>
        </p:txBody>
      </p:sp>
    </p:spTree>
    <p:extLst>
      <p:ext uri="{BB962C8B-B14F-4D97-AF65-F5344CB8AC3E}">
        <p14:creationId xmlns:p14="http://schemas.microsoft.com/office/powerpoint/2010/main" val="690762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11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4.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finished</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Merita Jakaj</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F3DA7873-3219-466E-AC45-101F86F6564B}">
  <ds:schemaRefs>
    <ds:schemaRef ds:uri="Microsoft.SharePoint.Taxonomy.ContentTypeSync"/>
  </ds:schemaRefs>
</ds:datastoreItem>
</file>

<file path=customXml/itemProps2.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3.xml><?xml version="1.0" encoding="utf-8"?>
<ds:datastoreItem xmlns:ds="http://schemas.openxmlformats.org/officeDocument/2006/customXml" ds:itemID="{3B3E431F-09E7-442D-BE9B-B9BF4372B5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D192AB7-E55D-4C62-9017-90AD644F626D}">
  <ds:schemaRefs>
    <ds:schemaRef ds:uri="http://purl.org/dc/terms/"/>
    <ds:schemaRef ds:uri="http://schemas.openxmlformats.org/package/2006/metadata/core-properties"/>
    <ds:schemaRef ds:uri="http://schemas.microsoft.com/office/2006/documentManagement/types"/>
    <ds:schemaRef ds:uri="4e78ffb6-5573-4dae-972d-0246748d492f"/>
    <ds:schemaRef ds:uri="8a4562e5-d5b1-4d26-b0bf-7e79abe2fe6f"/>
    <ds:schemaRef ds:uri="http://purl.org/dc/elements/1.1/"/>
    <ds:schemaRef ds:uri="http://schemas.microsoft.com/office/2006/metadata/properties"/>
    <ds:schemaRef ds:uri="5a2251cd-bd5e-462d-8f0e-b8d48ef43808"/>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1654</Words>
  <Application>Microsoft Office PowerPoint</Application>
  <PresentationFormat>Widescreen</PresentationFormat>
  <Paragraphs>154</Paragraphs>
  <Slides>12</Slides>
  <Notes>6</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12</vt:i4>
      </vt:variant>
    </vt:vector>
  </HeadingPairs>
  <TitlesOfParts>
    <vt:vector size="28" baseType="lpstr">
      <vt:lpstr>DM Sans Medium</vt:lpstr>
      <vt:lpstr>Calibri</vt:lpstr>
      <vt:lpstr>Trebuchet MS</vt:lpstr>
      <vt:lpstr>Fira Sans</vt:lpstr>
      <vt:lpstr>Fira Sans Medium</vt:lpstr>
      <vt:lpstr>Lora</vt:lpstr>
      <vt:lpstr>DM Sans Bold</vt:lpstr>
      <vt:lpstr>Otypical Text Regular</vt:lpstr>
      <vt:lpstr>DM Sans</vt:lpstr>
      <vt:lpstr>Wingdings</vt:lpstr>
      <vt:lpstr>Arial</vt:lpstr>
      <vt:lpstr>Franklin Gothic Heavy</vt:lpstr>
      <vt:lpstr>dsm-firmenich</vt:lpstr>
      <vt:lpstr>8_dsm-firmenich</vt:lpstr>
      <vt:lpstr>11_dsm-firmenich</vt:lpstr>
      <vt:lpstr>SYN-COLL_master_template</vt:lpstr>
      <vt:lpstr>PowerPoint Presentation</vt:lpstr>
      <vt:lpstr>Consumer and Customer insights</vt:lpstr>
      <vt:lpstr>SYN-EYE® CB</vt:lpstr>
      <vt:lpstr>PowerPoint Presentation</vt:lpstr>
      <vt:lpstr>SYN-EYE® CB</vt:lpstr>
      <vt:lpstr>SYN-EYE® CB</vt:lpstr>
      <vt:lpstr>Significant reduction in the appearance of wrinkles and roughness </vt:lpstr>
      <vt:lpstr>Continuous visible improvement of fine lines and wrinkles   </vt:lpstr>
      <vt:lpstr>Reduces the appearance of dark circles</vt:lpstr>
      <vt:lpstr>Let’s ask the consumer! Consumer questionnaire: products efficacy on wrinkles  </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syn_eye_cb_teaser_2025-04</dc:title>
  <dc:creator>Karolina Strojny</dc:creator>
  <cp:lastModifiedBy>Marie-Sophie Meisinger</cp:lastModifiedBy>
  <cp:revision>1</cp:revision>
  <dcterms:created xsi:type="dcterms:W3CDTF">2023-03-31T07:21:36Z</dcterms:created>
  <dcterms:modified xsi:type="dcterms:W3CDTF">2025-04-15T14:28:48Z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2024-03-27T15:07:21Z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15563037-14a7-47bb-8070-aaf508e0e08f</vt:lpwstr>
  </property>
  <property fmtid="{D5CDD505-2E9C-101B-9397-08002B2CF9AE}" pid="10" name="MSIP_Label_2ff753fd-faf2-4608-9b59-553f003adcdf_ContentBits">
    <vt:lpwstr>0</vt:lpwstr>
  </property>
</Properties>
</file>