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27"/>
  </p:notesMasterIdLst>
  <p:sldIdLst>
    <p:sldId id="2147482651" r:id="rId6"/>
    <p:sldId id="2147483140" r:id="rId7"/>
    <p:sldId id="2147483141" r:id="rId8"/>
    <p:sldId id="2147483142" r:id="rId9"/>
    <p:sldId id="277" r:id="rId10"/>
    <p:sldId id="2147483138" r:id="rId11"/>
    <p:sldId id="2147482650" r:id="rId12"/>
    <p:sldId id="2147483144" r:id="rId13"/>
    <p:sldId id="2147483145" r:id="rId14"/>
    <p:sldId id="2147483146" r:id="rId15"/>
    <p:sldId id="272" r:id="rId16"/>
    <p:sldId id="2147483147" r:id="rId17"/>
    <p:sldId id="2147483148" r:id="rId18"/>
    <p:sldId id="2147483149" r:id="rId19"/>
    <p:sldId id="2147483150" r:id="rId20"/>
    <p:sldId id="2147483151" r:id="rId21"/>
    <p:sldId id="2147483152" r:id="rId22"/>
    <p:sldId id="2147483153" r:id="rId23"/>
    <p:sldId id="2147483154" r:id="rId24"/>
    <p:sldId id="2147483218" r:id="rId25"/>
    <p:sldId id="214748313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6921C-5376-F5B9-E812-8FCA786E7705}" name="Anastasia Biel" initials="AB" userId="S::Anastasia.Biel@dsm-firmenich.com::4969d011-70ee-4a2f-96d4-7d7d40a4c8e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2D2D1"/>
    <a:srgbClr val="6B00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97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Biel" userId="4969d011-70ee-4a2f-96d4-7d7d40a4c8e7" providerId="ADAL" clId="{4F56D67C-6499-48EA-B13E-5154DDF28DF4}"/>
    <pc:docChg chg="custSel addSld delSld modSld modMainMaster">
      <pc:chgData name="Anastasia Biel" userId="4969d011-70ee-4a2f-96d4-7d7d40a4c8e7" providerId="ADAL" clId="{4F56D67C-6499-48EA-B13E-5154DDF28DF4}" dt="2025-06-04T16:18:07.323" v="12" actId="700"/>
      <pc:docMkLst>
        <pc:docMk/>
      </pc:docMkLst>
      <pc:sldChg chg="del">
        <pc:chgData name="Anastasia Biel" userId="4969d011-70ee-4a2f-96d4-7d7d40a4c8e7" providerId="ADAL" clId="{4F56D67C-6499-48EA-B13E-5154DDF28DF4}" dt="2025-06-04T16:17:33.556" v="1" actId="47"/>
        <pc:sldMkLst>
          <pc:docMk/>
          <pc:sldMk cId="690762756" sldId="2147472863"/>
        </pc:sldMkLst>
      </pc:sldChg>
      <pc:sldChg chg="addSp delSp modSp add mod modClrScheme chgLayout">
        <pc:chgData name="Anastasia Biel" userId="4969d011-70ee-4a2f-96d4-7d7d40a4c8e7" providerId="ADAL" clId="{4F56D67C-6499-48EA-B13E-5154DDF28DF4}" dt="2025-06-04T16:18:07.323" v="12" actId="700"/>
        <pc:sldMkLst>
          <pc:docMk/>
          <pc:sldMk cId="1959786335" sldId="2147483218"/>
        </pc:sldMkLst>
        <pc:spChg chg="mod ord">
          <ac:chgData name="Anastasia Biel" userId="4969d011-70ee-4a2f-96d4-7d7d40a4c8e7" providerId="ADAL" clId="{4F56D67C-6499-48EA-B13E-5154DDF28DF4}" dt="2025-06-04T16:18:07.323" v="12" actId="700"/>
          <ac:spMkLst>
            <pc:docMk/>
            <pc:sldMk cId="1959786335" sldId="2147483218"/>
            <ac:spMk id="13" creationId="{9D5BED00-5074-3B29-7A81-5B5FD9F7FEB7}"/>
          </ac:spMkLst>
        </pc:spChg>
      </pc:sldChg>
      <pc:sldMasterChg chg="addSldLayout modSldLayout">
        <pc:chgData name="Anastasia Biel" userId="4969d011-70ee-4a2f-96d4-7d7d40a4c8e7" providerId="ADAL" clId="{4F56D67C-6499-48EA-B13E-5154DDF28DF4}" dt="2025-06-04T16:18:02.772" v="11" actId="478"/>
        <pc:sldMasterMkLst>
          <pc:docMk/>
          <pc:sldMasterMk cId="1710478272" sldId="2147483660"/>
        </pc:sldMasterMkLst>
        <pc:sldLayoutChg chg="delSp modSp add mod modTransition">
          <pc:chgData name="Anastasia Biel" userId="4969d011-70ee-4a2f-96d4-7d7d40a4c8e7" providerId="ADAL" clId="{4F56D67C-6499-48EA-B13E-5154DDF28DF4}" dt="2025-06-04T16:18:02.772" v="11" actId="478"/>
          <pc:sldLayoutMkLst>
            <pc:docMk/>
            <pc:sldMasterMk cId="1710478272" sldId="2147483660"/>
            <pc:sldLayoutMk cId="1081586000" sldId="2147483725"/>
          </pc:sldLayoutMkLst>
        </pc:sldLayoutChg>
      </pc:sldMasterChg>
    </pc:docChg>
  </pc:docChgLst>
  <pc:docChgLst>
    <pc:chgData name="Anastasia Biel" userId="S::anastasia.biel@dsm-firmenich.com::4969d011-70ee-4a2f-96d4-7d7d40a4c8e7" providerId="AD" clId="Web-{3D4A0120-F2D8-19E8-D11C-D6F08E52785A}"/>
    <pc:docChg chg="modSld">
      <pc:chgData name="Anastasia Biel" userId="S::anastasia.biel@dsm-firmenich.com::4969d011-70ee-4a2f-96d4-7d7d40a4c8e7" providerId="AD" clId="Web-{3D4A0120-F2D8-19E8-D11C-D6F08E52785A}" dt="2025-06-30T12:14:33.083" v="1" actId="20577"/>
      <pc:docMkLst>
        <pc:docMk/>
      </pc:docMkLst>
      <pc:sldChg chg="modSp">
        <pc:chgData name="Anastasia Biel" userId="S::anastasia.biel@dsm-firmenich.com::4969d011-70ee-4a2f-96d4-7d7d40a4c8e7" providerId="AD" clId="Web-{3D4A0120-F2D8-19E8-D11C-D6F08E52785A}" dt="2025-06-30T12:14:33.083" v="1" actId="20577"/>
        <pc:sldMkLst>
          <pc:docMk/>
          <pc:sldMk cId="2689047312" sldId="2147482651"/>
        </pc:sldMkLst>
        <pc:spChg chg="mod">
          <ac:chgData name="Anastasia Biel" userId="S::anastasia.biel@dsm-firmenich.com::4969d011-70ee-4a2f-96d4-7d7d40a4c8e7" providerId="AD" clId="Web-{3D4A0120-F2D8-19E8-D11C-D6F08E52785A}" dt="2025-06-30T12:14:33.083" v="1" actId="20577"/>
          <ac:spMkLst>
            <pc:docMk/>
            <pc:sldMk cId="2689047312" sldId="2147482651"/>
            <ac:spMk id="2" creationId="{ACEBCEDA-AEAB-B031-B0B6-AD1E016DFBA0}"/>
          </ac:spMkLst>
        </pc:spChg>
      </pc:sldChg>
    </pc:docChg>
  </pc:docChgLst>
  <pc:docChgLst>
    <pc:chgData name="Marie-Sophie Meisinger" userId="286e1ad8-c636-4702-a91e-982a33a1b0e7" providerId="ADAL" clId="{928C366E-480C-4AE7-B2BC-64267036C87D}"/>
    <pc:docChg chg="modSld">
      <pc:chgData name="Marie-Sophie Meisinger" userId="286e1ad8-c636-4702-a91e-982a33a1b0e7" providerId="ADAL" clId="{928C366E-480C-4AE7-B2BC-64267036C87D}" dt="2025-07-29T11:26:31.551" v="0" actId="790"/>
      <pc:docMkLst>
        <pc:docMk/>
      </pc:docMkLst>
      <pc:sldChg chg="modSp mod">
        <pc:chgData name="Marie-Sophie Meisinger" userId="286e1ad8-c636-4702-a91e-982a33a1b0e7" providerId="ADAL" clId="{928C366E-480C-4AE7-B2BC-64267036C87D}" dt="2025-07-29T11:26:31.551" v="0" actId="790"/>
        <pc:sldMkLst>
          <pc:docMk/>
          <pc:sldMk cId="2746846230" sldId="2147483152"/>
        </pc:sldMkLst>
        <pc:spChg chg="mod">
          <ac:chgData name="Marie-Sophie Meisinger" userId="286e1ad8-c636-4702-a91e-982a33a1b0e7" providerId="ADAL" clId="{928C366E-480C-4AE7-B2BC-64267036C87D}" dt="2025-07-29T11:26:31.551" v="0" actId="790"/>
          <ac:spMkLst>
            <pc:docMk/>
            <pc:sldMk cId="2746846230" sldId="2147483152"/>
            <ac:spMk id="7" creationId="{339C6448-4148-8614-4920-FDEB2FBC40EC}"/>
          </ac:spMkLst>
        </pc:spChg>
      </pc:sldChg>
    </pc:docChg>
  </pc:docChgLst>
  <pc:docChgLst>
    <pc:chgData clId="Web-{3D4A0120-F2D8-19E8-D11C-D6F08E52785A}"/>
    <pc:docChg chg="modSld">
      <pc:chgData name="" userId="" providerId="" clId="Web-{3D4A0120-F2D8-19E8-D11C-D6F08E52785A}" dt="2025-06-30T12:14:29.145" v="0" actId="20577"/>
      <pc:docMkLst>
        <pc:docMk/>
      </pc:docMkLst>
      <pc:sldChg chg="modSp">
        <pc:chgData name="" userId="" providerId="" clId="Web-{3D4A0120-F2D8-19E8-D11C-D6F08E52785A}" dt="2025-06-30T12:14:29.145" v="0" actId="20577"/>
        <pc:sldMkLst>
          <pc:docMk/>
          <pc:sldMk cId="2689047312" sldId="2147482651"/>
        </pc:sldMkLst>
        <pc:spChg chg="mod">
          <ac:chgData name="" userId="" providerId="" clId="Web-{3D4A0120-F2D8-19E8-D11C-D6F08E52785A}" dt="2025-06-30T12:14:29.145" v="0" actId="20577"/>
          <ac:spMkLst>
            <pc:docMk/>
            <pc:sldMk cId="2689047312" sldId="2147482651"/>
            <ac:spMk id="2" creationId="{ACEBCEDA-AEAB-B031-B0B6-AD1E016DFBA0}"/>
          </ac:spMkLst>
        </pc:spChg>
      </pc:sldChg>
    </pc:docChg>
  </pc:docChgLst>
  <pc:docChgLst>
    <pc:chgData name="Anastasia Biel" userId="4969d011-70ee-4a2f-96d4-7d7d40a4c8e7" providerId="ADAL" clId="{645CEBFF-E190-4E25-BA0E-C6ACC9311503}"/>
    <pc:docChg chg="custSel modSld sldOrd">
      <pc:chgData name="Anastasia Biel" userId="4969d011-70ee-4a2f-96d4-7d7d40a4c8e7" providerId="ADAL" clId="{645CEBFF-E190-4E25-BA0E-C6ACC9311503}" dt="2025-06-10T08:58:33.355" v="4" actId="1076"/>
      <pc:docMkLst>
        <pc:docMk/>
      </pc:docMkLst>
      <pc:sldChg chg="ord">
        <pc:chgData name="Anastasia Biel" userId="4969d011-70ee-4a2f-96d4-7d7d40a4c8e7" providerId="ADAL" clId="{645CEBFF-E190-4E25-BA0E-C6ACC9311503}" dt="2025-06-05T15:03:17.890" v="0" actId="20578"/>
        <pc:sldMkLst>
          <pc:docMk/>
          <pc:sldMk cId="2689047312" sldId="2147482651"/>
        </pc:sldMkLst>
      </pc:sldChg>
      <pc:sldChg chg="addSp delSp modSp mod">
        <pc:chgData name="Anastasia Biel" userId="4969d011-70ee-4a2f-96d4-7d7d40a4c8e7" providerId="ADAL" clId="{645CEBFF-E190-4E25-BA0E-C6ACC9311503}" dt="2025-06-10T08:58:33.355" v="4" actId="1076"/>
        <pc:sldMkLst>
          <pc:docMk/>
          <pc:sldMk cId="3365804751" sldId="2147483144"/>
        </pc:sldMkLst>
        <pc:picChg chg="add mod">
          <ac:chgData name="Anastasia Biel" userId="4969d011-70ee-4a2f-96d4-7d7d40a4c8e7" providerId="ADAL" clId="{645CEBFF-E190-4E25-BA0E-C6ACC9311503}" dt="2025-06-10T08:58:33.355" v="4" actId="1076"/>
          <ac:picMkLst>
            <pc:docMk/>
            <pc:sldMk cId="3365804751" sldId="2147483144"/>
            <ac:picMk id="2" creationId="{65360225-8B29-1201-C4A7-982EBD1A44B7}"/>
          </ac:picMkLst>
        </pc:picChg>
        <pc:picChg chg="add mod">
          <ac:chgData name="Anastasia Biel" userId="4969d011-70ee-4a2f-96d4-7d7d40a4c8e7" providerId="ADAL" clId="{645CEBFF-E190-4E25-BA0E-C6ACC9311503}" dt="2025-06-10T08:58:33.355" v="4" actId="1076"/>
          <ac:picMkLst>
            <pc:docMk/>
            <pc:sldMk cId="3365804751" sldId="2147483144"/>
            <ac:picMk id="4" creationId="{882724A6-A7D0-DEB5-3F6D-4E0F8012719D}"/>
          </ac:picMkLst>
        </pc:picChg>
        <pc:picChg chg="add mod">
          <ac:chgData name="Anastasia Biel" userId="4969d011-70ee-4a2f-96d4-7d7d40a4c8e7" providerId="ADAL" clId="{645CEBFF-E190-4E25-BA0E-C6ACC9311503}" dt="2025-06-10T08:58:33.355" v="4" actId="1076"/>
          <ac:picMkLst>
            <pc:docMk/>
            <pc:sldMk cId="3365804751" sldId="2147483144"/>
            <ac:picMk id="5" creationId="{7F3349C6-91B9-A53C-BEDA-78958F8D70AB}"/>
          </ac:picMkLst>
        </pc:picChg>
        <pc:picChg chg="add mod">
          <ac:chgData name="Anastasia Biel" userId="4969d011-70ee-4a2f-96d4-7d7d40a4c8e7" providerId="ADAL" clId="{645CEBFF-E190-4E25-BA0E-C6ACC9311503}" dt="2025-06-10T08:58:33.355" v="4" actId="1076"/>
          <ac:picMkLst>
            <pc:docMk/>
            <pc:sldMk cId="3365804751" sldId="2147483144"/>
            <ac:picMk id="6" creationId="{A3FDB448-34F9-33E7-3A61-161B72939027}"/>
          </ac:picMkLst>
        </pc:picChg>
        <pc:picChg chg="add mod">
          <ac:chgData name="Anastasia Biel" userId="4969d011-70ee-4a2f-96d4-7d7d40a4c8e7" providerId="ADAL" clId="{645CEBFF-E190-4E25-BA0E-C6ACC9311503}" dt="2025-06-10T08:58:33.355" v="4" actId="1076"/>
          <ac:picMkLst>
            <pc:docMk/>
            <pc:sldMk cId="3365804751" sldId="2147483144"/>
            <ac:picMk id="7" creationId="{BBD9D6A9-C06B-1548-3BEB-6F3732AE2B5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D86B70-5016-4E7C-8E59-0CCA19D5AD73}" type="datetimeFigureOut">
              <a:rPr lang="en-US" smtClean="0"/>
              <a:t>7/29/2025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EE265C-FA4E-4FEA-891C-5D256BE7CCA8}" type="slidenum">
              <a:rPr lang="en-US" smtClean="0"/>
              <a:t>‹#›</a:t>
            </a:fld>
            <a:endParaRPr lang="en-US"/>
          </a:p>
        </p:txBody>
      </p:sp>
    </p:spTree>
    <p:extLst>
      <p:ext uri="{BB962C8B-B14F-4D97-AF65-F5344CB8AC3E}">
        <p14:creationId xmlns:p14="http://schemas.microsoft.com/office/powerpoint/2010/main" val="806387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1019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noProof="0">
                <a:latin typeface="DM Sans" pitchFamily="2" charset="77"/>
              </a:rPr>
              <a:t>Renewable electricity: Always mention «purchased renewable electricity» and add «completing» or «with a majority of» to ensure that we are not greenwashing.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Arial"/>
              <a:sym typeface="Arial"/>
            </a:endParaRPr>
          </a:p>
        </p:txBody>
      </p:sp>
    </p:spTree>
    <p:extLst>
      <p:ext uri="{BB962C8B-B14F-4D97-AF65-F5344CB8AC3E}">
        <p14:creationId xmlns:p14="http://schemas.microsoft.com/office/powerpoint/2010/main" val="2767062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3066433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1880968"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1880968"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1880968"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2796954"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2796953"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2796952"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5" y="302400"/>
            <a:ext cx="8064501" cy="900112"/>
          </a:xfrm>
          <a:prstGeom prst="rect">
            <a:avLst/>
          </a:prstGeom>
        </p:spPr>
        <p:txBody>
          <a:bodyPr lIns="0" tIns="0" rIns="0" b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1880967"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2796951"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1880967"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2796951"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1880967"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2796951"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1880967"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2796951"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1661338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004251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Tree>
    <p:extLst>
      <p:ext uri="{BB962C8B-B14F-4D97-AF65-F5344CB8AC3E}">
        <p14:creationId xmlns:p14="http://schemas.microsoft.com/office/powerpoint/2010/main" val="56401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989377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70C1BC3B-A64D-54FC-E54B-B1111DC3C0F8}"/>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135956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1" name="Text Placeholder 22">
            <a:extLst>
              <a:ext uri="{FF2B5EF4-FFF2-40B4-BE49-F238E27FC236}">
                <a16:creationId xmlns:a16="http://schemas.microsoft.com/office/drawing/2014/main" id="{BB3640FE-FC42-7C88-6896-25A51BF3D4B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686126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1" name="Text Placeholder 22">
            <a:extLst>
              <a:ext uri="{FF2B5EF4-FFF2-40B4-BE49-F238E27FC236}">
                <a16:creationId xmlns:a16="http://schemas.microsoft.com/office/drawing/2014/main" id="{713F9022-B771-6A1B-DEDF-E44F5E882036}"/>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1153440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3736544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Title only">
    <p:bg>
      <p:bgPr>
        <a:solidFill>
          <a:srgbClr val="4D3C35"/>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 name="TextBox 1">
            <a:extLst>
              <a:ext uri="{FF2B5EF4-FFF2-40B4-BE49-F238E27FC236}">
                <a16:creationId xmlns:a16="http://schemas.microsoft.com/office/drawing/2014/main" id="{333B3E98-C7DC-3B32-7CF9-706607BFC501}"/>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pic>
        <p:nvPicPr>
          <p:cNvPr id="3" name="Picture 12">
            <a:extLst>
              <a:ext uri="{FF2B5EF4-FFF2-40B4-BE49-F238E27FC236}">
                <a16:creationId xmlns:a16="http://schemas.microsoft.com/office/drawing/2014/main" id="{8FF90B14-F478-8769-8038-579533839EF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5" name="Text Placeholder 2">
            <a:extLst>
              <a:ext uri="{FF2B5EF4-FFF2-40B4-BE49-F238E27FC236}">
                <a16:creationId xmlns:a16="http://schemas.microsoft.com/office/drawing/2014/main" id="{4F48B023-F711-E503-D930-E26A785E86E8}"/>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itle 3">
            <a:extLst>
              <a:ext uri="{FF2B5EF4-FFF2-40B4-BE49-F238E27FC236}">
                <a16:creationId xmlns:a16="http://schemas.microsoft.com/office/drawing/2014/main" id="{97F78209-3B0D-1636-E1BA-1186DFDDDC5C}"/>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16172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579359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Rectangle 1">
            <a:extLst>
              <a:ext uri="{FF2B5EF4-FFF2-40B4-BE49-F238E27FC236}">
                <a16:creationId xmlns:a16="http://schemas.microsoft.com/office/drawing/2014/main" id="{9FE02C9C-D27E-F92B-23F6-F51A74B43503}"/>
              </a:ext>
            </a:extLst>
          </p:cNvPr>
          <p:cNvSpPr/>
          <p:nvPr userDrawn="1"/>
        </p:nvSpPr>
        <p:spPr>
          <a:xfrm>
            <a:off x="6096000" y="0"/>
            <a:ext cx="6096000" cy="6858000"/>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12">
            <a:extLst>
              <a:ext uri="{FF2B5EF4-FFF2-40B4-BE49-F238E27FC236}">
                <a16:creationId xmlns:a16="http://schemas.microsoft.com/office/drawing/2014/main" id="{AFAFA8AD-A513-9020-4583-DA5F7DC2149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1164790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191056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485858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742302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rgbClr val="CCBCB8"/>
                </a:solidFill>
              </a:defRPr>
            </a:lvl1pPr>
          </a:lstStyle>
          <a:p>
            <a:r>
              <a:rPr lang="en-US"/>
              <a:t>Slide title</a:t>
            </a:r>
            <a:endParaRPr lang="en-GB"/>
          </a:p>
        </p:txBody>
      </p:sp>
    </p:spTree>
    <p:extLst>
      <p:ext uri="{BB962C8B-B14F-4D97-AF65-F5344CB8AC3E}">
        <p14:creationId xmlns:p14="http://schemas.microsoft.com/office/powerpoint/2010/main" val="3202735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953955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4108792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0" name="Text Placeholder 2">
            <a:extLst>
              <a:ext uri="{FF2B5EF4-FFF2-40B4-BE49-F238E27FC236}">
                <a16:creationId xmlns:a16="http://schemas.microsoft.com/office/drawing/2014/main" id="{7517B59B-D14E-48B2-BF87-78370FF716B8}"/>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rgbClr val="CCBCB8"/>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26012725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4992182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05611"/>
            <a:ext cx="10398637"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pic>
        <p:nvPicPr>
          <p:cNvPr id="10" name="Picture 9" descr="Close-up of a molecule&#10;&#10;AI-generated content may be incorrect.">
            <a:extLst>
              <a:ext uri="{FF2B5EF4-FFF2-40B4-BE49-F238E27FC236}">
                <a16:creationId xmlns:a16="http://schemas.microsoft.com/office/drawing/2014/main" id="{98D15C98-E463-99AC-BD06-6C447E251C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7363752" y="2468829"/>
            <a:ext cx="4830945" cy="3155894"/>
          </a:xfrm>
          <a:prstGeom prst="rect">
            <a:avLst/>
          </a:prstGeom>
        </p:spPr>
      </p:pic>
      <p:grpSp>
        <p:nvGrpSpPr>
          <p:cNvPr id="13" name="Group 12">
            <a:extLst>
              <a:ext uri="{FF2B5EF4-FFF2-40B4-BE49-F238E27FC236}">
                <a16:creationId xmlns:a16="http://schemas.microsoft.com/office/drawing/2014/main" id="{B9F28265-671F-5D0A-E674-DA13718F2CFE}"/>
              </a:ext>
            </a:extLst>
          </p:cNvPr>
          <p:cNvGrpSpPr/>
          <p:nvPr userDrawn="1"/>
        </p:nvGrpSpPr>
        <p:grpSpPr>
          <a:xfrm>
            <a:off x="5534953" y="3811348"/>
            <a:ext cx="6756848" cy="2788568"/>
            <a:chOff x="5534953" y="3811348"/>
            <a:chExt cx="6756848" cy="2788568"/>
          </a:xfrm>
        </p:grpSpPr>
        <p:sp>
          <p:nvSpPr>
            <p:cNvPr id="14" name="Oval 13">
              <a:extLst>
                <a:ext uri="{FF2B5EF4-FFF2-40B4-BE49-F238E27FC236}">
                  <a16:creationId xmlns:a16="http://schemas.microsoft.com/office/drawing/2014/main" id="{70086905-D42E-1542-9C6B-DB0648633ECC}"/>
                </a:ext>
              </a:extLst>
            </p:cNvPr>
            <p:cNvSpPr/>
            <p:nvPr/>
          </p:nvSpPr>
          <p:spPr>
            <a:xfrm flipH="1">
              <a:off x="11620004" y="3811348"/>
              <a:ext cx="671797" cy="671797"/>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A71B830-A95D-992C-84C6-F02A46B0C77D}"/>
                </a:ext>
              </a:extLst>
            </p:cNvPr>
            <p:cNvSpPr/>
            <p:nvPr/>
          </p:nvSpPr>
          <p:spPr>
            <a:xfrm flipH="1">
              <a:off x="5534953" y="4029832"/>
              <a:ext cx="2021089" cy="2021089"/>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EDF522A2-6838-0D50-6EFA-D6A1A21D8419}"/>
                </a:ext>
              </a:extLst>
            </p:cNvPr>
            <p:cNvSpPr>
              <a:spLocks noChangeAspect="1"/>
            </p:cNvSpPr>
            <p:nvPr/>
          </p:nvSpPr>
          <p:spPr>
            <a:xfrm flipH="1">
              <a:off x="6750436" y="5267916"/>
              <a:ext cx="1332000" cy="1332000"/>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a:prstGeom prst="rect">
            <a:avLst/>
          </a:prstGeom>
        </p:spPr>
        <p:txBody>
          <a:bodyPr lIns="0" tIns="0" rIns="0" bIns="0" anchor="t">
            <a:noAutofit/>
          </a:bodyPr>
          <a:lstStyle>
            <a:lvl1pPr>
              <a:lnSpc>
                <a:spcPct val="90000"/>
              </a:lnSpc>
              <a:defRPr sz="3000" b="1">
                <a:solidFill>
                  <a:srgbClr val="B3978F"/>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rgbClr val="CCBCB8"/>
                </a:solidFill>
              </a:defRPr>
            </a:lvl1pPr>
          </a:lstStyle>
          <a:p>
            <a:r>
              <a:rPr lang="en-US"/>
              <a:t>Slide title</a:t>
            </a:r>
            <a:endParaRPr lang="en-GB"/>
          </a:p>
        </p:txBody>
      </p:sp>
    </p:spTree>
    <p:extLst>
      <p:ext uri="{BB962C8B-B14F-4D97-AF65-F5344CB8AC3E}">
        <p14:creationId xmlns:p14="http://schemas.microsoft.com/office/powerpoint/2010/main" val="22612883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683222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1853331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4D3C35"/>
        </a:solidFill>
        <a:effectLst/>
      </p:bgPr>
    </p:bg>
    <p:spTree>
      <p:nvGrpSpPr>
        <p:cNvPr id="1" name=""/>
        <p:cNvGrpSpPr/>
        <p:nvPr/>
      </p:nvGrpSpPr>
      <p:grpSpPr>
        <a:xfrm>
          <a:off x="0" y="0"/>
          <a:ext cx="0" cy="0"/>
          <a:chOff x="0" y="0"/>
          <a:chExt cx="0" cy="0"/>
        </a:xfrm>
      </p:grpSpPr>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1081586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sv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1710478272"/>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711" r:id="rId3"/>
    <p:sldLayoutId id="2147483680" r:id="rId4"/>
    <p:sldLayoutId id="2147483685" r:id="rId5"/>
    <p:sldLayoutId id="2147483703" r:id="rId6"/>
    <p:sldLayoutId id="2147483704" r:id="rId7"/>
    <p:sldLayoutId id="2147483705" r:id="rId8"/>
    <p:sldLayoutId id="2147483686" r:id="rId9"/>
    <p:sldLayoutId id="2147483724" r:id="rId10"/>
    <p:sldLayoutId id="2147483723" r:id="rId11"/>
    <p:sldLayoutId id="2147483706" r:id="rId12"/>
    <p:sldLayoutId id="2147483710" r:id="rId13"/>
    <p:sldLayoutId id="2147483722" r:id="rId14"/>
    <p:sldLayoutId id="2147483687" r:id="rId15"/>
    <p:sldLayoutId id="2147483691" r:id="rId16"/>
    <p:sldLayoutId id="2147483692" r:id="rId17"/>
    <p:sldLayoutId id="2147483708" r:id="rId18"/>
    <p:sldLayoutId id="2147483693" r:id="rId19"/>
    <p:sldLayoutId id="2147483694" r:id="rId20"/>
    <p:sldLayoutId id="2147483701" r:id="rId21"/>
    <p:sldLayoutId id="2147483721" r:id="rId22"/>
    <p:sldLayoutId id="2147483725" r:id="rId23"/>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emf"/><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emf"/><Relationship Id="rId2" Type="http://schemas.openxmlformats.org/officeDocument/2006/relationships/image" Target="../media/image27.png"/><Relationship Id="rId1" Type="http://schemas.openxmlformats.org/officeDocument/2006/relationships/slideLayout" Target="../slideLayouts/slideLayout1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9.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9.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9.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9" Type="http://schemas.openxmlformats.org/officeDocument/2006/relationships/image" Target="../media/image48.jpe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9.png"/><Relationship Id="rId1" Type="http://schemas.openxmlformats.org/officeDocument/2006/relationships/slideLayout" Target="../slideLayouts/slideLayout9.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close-up of a person's eye&#10;&#10;AI-generated content may be incorrect.">
            <a:extLst>
              <a:ext uri="{FF2B5EF4-FFF2-40B4-BE49-F238E27FC236}">
                <a16:creationId xmlns:a16="http://schemas.microsoft.com/office/drawing/2014/main" id="{720924D9-0C30-D164-C6F4-49C039E46C14}"/>
              </a:ext>
            </a:extLst>
          </p:cNvPr>
          <p:cNvPicPr>
            <a:picLocks noGrp="1" noChangeAspect="1"/>
          </p:cNvPicPr>
          <p:nvPr>
            <p:ph type="pic" sz="quarter" idx="25"/>
          </p:nvPr>
        </p:nvPicPr>
        <p:blipFill>
          <a:blip r:embed="rId3">
            <a:extLst>
              <a:ext uri="{28A0092B-C50C-407E-A947-70E740481C1C}">
                <a14:useLocalDpi xmlns:a14="http://schemas.microsoft.com/office/drawing/2010/main" val="0"/>
              </a:ext>
            </a:extLst>
          </a:blip>
          <a:srcRect t="20" b="20"/>
          <a:stretch>
            <a:fillRect/>
          </a:stretch>
        </p:blipFill>
        <p:spPr>
          <a:xfrm>
            <a:off x="1" y="0"/>
            <a:ext cx="12191999" cy="6858000"/>
          </a:xfrm>
        </p:spPr>
      </p:pic>
      <p:sp>
        <p:nvSpPr>
          <p:cNvPr id="2" name="TextBox 1">
            <a:extLst>
              <a:ext uri="{FF2B5EF4-FFF2-40B4-BE49-F238E27FC236}">
                <a16:creationId xmlns:a16="http://schemas.microsoft.com/office/drawing/2014/main" id="{ACEBCEDA-AEAB-B031-B0B6-AD1E016DFBA0}"/>
              </a:ext>
            </a:extLst>
          </p:cNvPr>
          <p:cNvSpPr txBox="1"/>
          <p:nvPr/>
        </p:nvSpPr>
        <p:spPr>
          <a:xfrm>
            <a:off x="206454" y="6019624"/>
            <a:ext cx="1132862"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solidFill>
              </a:rPr>
              <a:t>June 2025</a:t>
            </a:r>
            <a:endParaRPr lang="en-CH" sz="1100">
              <a:solidFill>
                <a:schemeClr val="bg1"/>
              </a:solidFill>
            </a:endParaRPr>
          </a:p>
        </p:txBody>
      </p:sp>
    </p:spTree>
    <p:extLst>
      <p:ext uri="{BB962C8B-B14F-4D97-AF65-F5344CB8AC3E}">
        <p14:creationId xmlns:p14="http://schemas.microsoft.com/office/powerpoint/2010/main" val="2689047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5922D-3EE4-00B6-0AFD-48EB573372B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117EC4F-E316-A699-07DB-8AAD17471D75}"/>
              </a:ext>
            </a:extLst>
          </p:cNvPr>
          <p:cNvSpPr>
            <a:spLocks noGrp="1"/>
          </p:cNvSpPr>
          <p:nvPr>
            <p:ph type="sldNum" sz="quarter" idx="10"/>
          </p:nvPr>
        </p:nvSpPr>
        <p:spPr/>
        <p:txBody>
          <a:bodyPr/>
          <a:lstStyle/>
          <a:p>
            <a:fld id="{5BA3E189-2F3A-42E5-B572-3520703B6186}" type="slidenum">
              <a:rPr lang="en-GB" smtClean="0"/>
              <a:pPr/>
              <a:t>2</a:t>
            </a:fld>
            <a:endParaRPr lang="en-GB"/>
          </a:p>
        </p:txBody>
      </p:sp>
      <p:sp>
        <p:nvSpPr>
          <p:cNvPr id="5" name="Text Placeholder 4">
            <a:extLst>
              <a:ext uri="{FF2B5EF4-FFF2-40B4-BE49-F238E27FC236}">
                <a16:creationId xmlns:a16="http://schemas.microsoft.com/office/drawing/2014/main" id="{2C6FAAD3-42EE-C155-710D-1B1939531E48}"/>
              </a:ext>
            </a:extLst>
          </p:cNvPr>
          <p:cNvSpPr>
            <a:spLocks noGrp="1"/>
          </p:cNvSpPr>
          <p:nvPr>
            <p:ph type="body" sz="quarter" idx="24"/>
          </p:nvPr>
        </p:nvSpPr>
        <p:spPr/>
        <p:txBody>
          <a:bodyPr/>
          <a:lstStyle/>
          <a:p>
            <a:r>
              <a:rPr lang="en-US"/>
              <a:t>1 </a:t>
            </a:r>
            <a:r>
              <a:rPr lang="en-US" err="1"/>
              <a:t>dsm-firmenich</a:t>
            </a:r>
            <a:r>
              <a:rPr lang="en-US"/>
              <a:t> survey</a:t>
            </a:r>
          </a:p>
          <a:p>
            <a:endParaRPr lang="en-US"/>
          </a:p>
        </p:txBody>
      </p:sp>
      <p:sp>
        <p:nvSpPr>
          <p:cNvPr id="6" name="Text Placeholder 5">
            <a:extLst>
              <a:ext uri="{FF2B5EF4-FFF2-40B4-BE49-F238E27FC236}">
                <a16:creationId xmlns:a16="http://schemas.microsoft.com/office/drawing/2014/main" id="{9B881B27-190C-9542-8873-28D7F900B5B7}"/>
              </a:ext>
            </a:extLst>
          </p:cNvPr>
          <p:cNvSpPr>
            <a:spLocks noGrp="1"/>
          </p:cNvSpPr>
          <p:nvPr>
            <p:ph type="body" sz="quarter" idx="25"/>
          </p:nvPr>
        </p:nvSpPr>
        <p:spPr/>
        <p:txBody>
          <a:bodyPr/>
          <a:lstStyle/>
          <a:p>
            <a:r>
              <a:rPr lang="en-US"/>
              <a:t>2 https://www.trendhunter.com/trends</a:t>
            </a:r>
          </a:p>
          <a:p>
            <a:endParaRPr lang="en-US"/>
          </a:p>
        </p:txBody>
      </p:sp>
      <p:sp>
        <p:nvSpPr>
          <p:cNvPr id="8" name="Title 7">
            <a:extLst>
              <a:ext uri="{FF2B5EF4-FFF2-40B4-BE49-F238E27FC236}">
                <a16:creationId xmlns:a16="http://schemas.microsoft.com/office/drawing/2014/main" id="{C56AF6B3-C38C-B465-61E3-2D985DA46287}"/>
              </a:ext>
            </a:extLst>
          </p:cNvPr>
          <p:cNvSpPr>
            <a:spLocks noGrp="1"/>
          </p:cNvSpPr>
          <p:nvPr>
            <p:ph type="title"/>
          </p:nvPr>
        </p:nvSpPr>
        <p:spPr/>
        <p:txBody>
          <a:bodyPr/>
          <a:lstStyle/>
          <a:p>
            <a:r>
              <a:rPr lang="en-US"/>
              <a:t>Consumer and Customer insights</a:t>
            </a:r>
          </a:p>
        </p:txBody>
      </p:sp>
      <p:sp>
        <p:nvSpPr>
          <p:cNvPr id="9" name="TextBox 8">
            <a:extLst>
              <a:ext uri="{FF2B5EF4-FFF2-40B4-BE49-F238E27FC236}">
                <a16:creationId xmlns:a16="http://schemas.microsoft.com/office/drawing/2014/main" id="{27F91D9A-87B3-CDE8-B7D6-95E418D4B1DF}"/>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pic>
        <p:nvPicPr>
          <p:cNvPr id="10" name="Picture Placeholder 3" descr="A close-up of a person applying cream on her face&#10;&#10;Description automatically generated">
            <a:extLst>
              <a:ext uri="{FF2B5EF4-FFF2-40B4-BE49-F238E27FC236}">
                <a16:creationId xmlns:a16="http://schemas.microsoft.com/office/drawing/2014/main" id="{400DEC39-1185-111F-8D46-118E83E35029}"/>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669" r="49763"/>
          <a:stretch/>
        </p:blipFill>
        <p:spPr>
          <a:xfrm>
            <a:off x="7337427" y="2"/>
            <a:ext cx="4854573" cy="6857998"/>
          </a:xfrm>
        </p:spPr>
      </p:pic>
      <p:sp>
        <p:nvSpPr>
          <p:cNvPr id="11" name="Text Placeholder 26">
            <a:extLst>
              <a:ext uri="{FF2B5EF4-FFF2-40B4-BE49-F238E27FC236}">
                <a16:creationId xmlns:a16="http://schemas.microsoft.com/office/drawing/2014/main" id="{A2B0E831-BF5A-5CB5-5FAF-6DCC138E8116}"/>
              </a:ext>
            </a:extLst>
          </p:cNvPr>
          <p:cNvSpPr>
            <a:spLocks noGrp="1"/>
          </p:cNvSpPr>
          <p:nvPr>
            <p:ph type="body" sz="quarter" idx="12"/>
          </p:nvPr>
        </p:nvSpPr>
        <p:spPr>
          <a:xfrm>
            <a:off x="302400" y="1292747"/>
            <a:ext cx="6408116" cy="4453316"/>
          </a:xfrm>
        </p:spPr>
        <p:txBody>
          <a:bodyPr/>
          <a:lstStyle/>
          <a:p>
            <a:pPr marL="285750" indent="-285750">
              <a:buClr>
                <a:srgbClr val="897974"/>
              </a:buClr>
              <a:buSzPct val="140000"/>
              <a:buFont typeface="Arial" panose="020B0604020202020204" pitchFamily="34" charset="0"/>
              <a:buChar char="•"/>
              <a:defRPr/>
            </a:pPr>
            <a:r>
              <a:rPr lang="en-US" sz="1600" b="1">
                <a:solidFill>
                  <a:schemeClr val="tx1">
                    <a:lumMod val="50000"/>
                  </a:schemeClr>
                </a:solidFill>
                <a:latin typeface="DM Sans" pitchFamily="2" charset="0"/>
              </a:rPr>
              <a:t>The area around the eye is </a:t>
            </a:r>
            <a:r>
              <a:rPr lang="en-US" sz="1600">
                <a:solidFill>
                  <a:schemeClr val="tx1">
                    <a:lumMod val="50000"/>
                  </a:schemeClr>
                </a:solidFill>
                <a:latin typeface="DM Sans" pitchFamily="2" charset="0"/>
              </a:rPr>
              <a:t>the first part of your face to show signs of ageing. </a:t>
            </a:r>
            <a:endParaRPr lang="en-US" sz="1600" baseline="30000">
              <a:solidFill>
                <a:schemeClr val="tx1">
                  <a:lumMod val="50000"/>
                </a:schemeClr>
              </a:solidFill>
              <a:latin typeface="DM Sans" pitchFamily="2" charset="0"/>
            </a:endParaRPr>
          </a:p>
          <a:p>
            <a:pPr marL="285750" indent="-285750">
              <a:buClr>
                <a:srgbClr val="897974"/>
              </a:buClr>
              <a:buSzPct val="140000"/>
              <a:buFont typeface="Arial" panose="020B0604020202020204" pitchFamily="34" charset="0"/>
              <a:buChar char="•"/>
              <a:defRPr/>
            </a:pPr>
            <a:endParaRPr lang="en-US" sz="1600">
              <a:solidFill>
                <a:schemeClr val="tx1">
                  <a:lumMod val="50000"/>
                </a:schemeClr>
              </a:solidFill>
              <a:latin typeface="DM Sans" pitchFamily="2" charset="0"/>
            </a:endParaRPr>
          </a:p>
          <a:p>
            <a:pPr marL="285750" indent="-285750">
              <a:buClr>
                <a:srgbClr val="897974"/>
              </a:buClr>
              <a:buSzPct val="140000"/>
              <a:buFont typeface="Arial" panose="020B0604020202020204" pitchFamily="34" charset="0"/>
              <a:buChar char="•"/>
              <a:defRPr/>
            </a:pPr>
            <a:r>
              <a:rPr lang="en-US" sz="1600" b="1">
                <a:solidFill>
                  <a:schemeClr val="tx1">
                    <a:lumMod val="50000"/>
                  </a:schemeClr>
                </a:solidFill>
                <a:latin typeface="DM Sans" pitchFamily="2" charset="0"/>
              </a:rPr>
              <a:t>Eye area worries </a:t>
            </a:r>
            <a:r>
              <a:rPr lang="en-US" sz="1600">
                <a:solidFill>
                  <a:schemeClr val="tx1">
                    <a:lumMod val="50000"/>
                  </a:schemeClr>
                </a:solidFill>
                <a:latin typeface="DM Sans" pitchFamily="2" charset="0"/>
              </a:rPr>
              <a:t>is by far one the biggest consumer concern across all markets.</a:t>
            </a:r>
            <a:r>
              <a:rPr lang="en-US" sz="1600" baseline="30000">
                <a:solidFill>
                  <a:schemeClr val="tx1">
                    <a:lumMod val="50000"/>
                  </a:schemeClr>
                </a:solidFill>
                <a:latin typeface="DM Sans" pitchFamily="2" charset="0"/>
              </a:rPr>
              <a:t>1</a:t>
            </a:r>
          </a:p>
          <a:p>
            <a:pPr marL="285750" indent="-285750">
              <a:buClr>
                <a:srgbClr val="897974"/>
              </a:buClr>
              <a:buSzPct val="140000"/>
              <a:buFont typeface="Arial" panose="020B0604020202020204" pitchFamily="34" charset="0"/>
              <a:buChar char="•"/>
              <a:defRPr/>
            </a:pPr>
            <a:endParaRPr lang="en-US" sz="1600">
              <a:solidFill>
                <a:schemeClr val="tx1">
                  <a:lumMod val="50000"/>
                </a:schemeClr>
              </a:solidFill>
              <a:latin typeface="DM Sans" pitchFamily="2" charset="0"/>
            </a:endParaRPr>
          </a:p>
          <a:p>
            <a:pPr marL="285750" indent="-285750">
              <a:buClr>
                <a:srgbClr val="897974"/>
              </a:buClr>
              <a:buSzPct val="140000"/>
              <a:buFont typeface="Arial" panose="020B0604020202020204" pitchFamily="34" charset="0"/>
              <a:buChar char="•"/>
              <a:defRPr/>
            </a:pPr>
            <a:r>
              <a:rPr lang="en-US" sz="1600" b="1">
                <a:solidFill>
                  <a:schemeClr val="tx1">
                    <a:lumMod val="50000"/>
                  </a:schemeClr>
                </a:solidFill>
                <a:latin typeface="DM Sans" pitchFamily="2" charset="0"/>
              </a:rPr>
              <a:t>Eye Care products that target multiple concerns, </a:t>
            </a:r>
            <a:r>
              <a:rPr lang="en-US" sz="1600">
                <a:solidFill>
                  <a:schemeClr val="tx1">
                    <a:lumMod val="50000"/>
                  </a:schemeClr>
                </a:solidFill>
                <a:latin typeface="DM Sans" pitchFamily="2" charset="0"/>
              </a:rPr>
              <a:t>such as fine lines &amp; wrinkles, dark circles, and puffiness are gaining traction in the market.</a:t>
            </a:r>
            <a:r>
              <a:rPr lang="en-US" sz="1600" baseline="30000">
                <a:solidFill>
                  <a:schemeClr val="tx1">
                    <a:lumMod val="50000"/>
                  </a:schemeClr>
                </a:solidFill>
                <a:latin typeface="DM Sans" pitchFamily="2" charset="0"/>
              </a:rPr>
              <a:t>2</a:t>
            </a:r>
            <a:endParaRPr lang="en-US" sz="1600">
              <a:solidFill>
                <a:schemeClr val="tx1">
                  <a:lumMod val="50000"/>
                </a:schemeClr>
              </a:solidFill>
              <a:latin typeface="DM Sans" pitchFamily="2" charset="0"/>
            </a:endParaRPr>
          </a:p>
          <a:p>
            <a:pPr marL="285750" marR="0" lvl="0" indent="-285750" algn="l" defTabSz="914400" rtl="0" eaLnBrk="1" fontAlgn="auto" latinLnBrk="0" hangingPunct="1">
              <a:lnSpc>
                <a:spcPct val="100000"/>
              </a:lnSpc>
              <a:spcBef>
                <a:spcPts val="0"/>
              </a:spcBef>
              <a:spcAft>
                <a:spcPts val="0"/>
              </a:spcAft>
              <a:buClr>
                <a:srgbClr val="897974"/>
              </a:buClr>
              <a:buSzPct val="140000"/>
              <a:buFont typeface="Arial" panose="020B0604020202020204" pitchFamily="34" charset="0"/>
              <a:buChar char="•"/>
              <a:tabLst/>
              <a:defRPr/>
            </a:pPr>
            <a:endParaRPr lang="en-US" sz="1600">
              <a:solidFill>
                <a:schemeClr val="tx1">
                  <a:lumMod val="50000"/>
                </a:schemeClr>
              </a:solidFill>
              <a:latin typeface="DM Sans" pitchFamily="2" charset="0"/>
            </a:endParaRPr>
          </a:p>
          <a:p>
            <a:pPr marL="285750" indent="-285750">
              <a:buClr>
                <a:srgbClr val="897974"/>
              </a:buClr>
              <a:buSzPct val="140000"/>
              <a:buFont typeface="Arial" panose="020B0604020202020204" pitchFamily="34" charset="0"/>
              <a:buChar char="•"/>
              <a:defRPr/>
            </a:pPr>
            <a:r>
              <a:rPr lang="en-US" sz="1600" b="1">
                <a:solidFill>
                  <a:schemeClr val="tx1">
                    <a:lumMod val="50000"/>
                  </a:schemeClr>
                </a:solidFill>
                <a:latin typeface="DM Sans" pitchFamily="2" charset="0"/>
              </a:rPr>
              <a:t>The cosmetics industry is seeing a rise in peptide-based eye care products </a:t>
            </a:r>
            <a:r>
              <a:rPr lang="en-US" sz="1600">
                <a:solidFill>
                  <a:schemeClr val="tx1">
                    <a:lumMod val="50000"/>
                  </a:schemeClr>
                </a:solidFill>
                <a:latin typeface="DM Sans" pitchFamily="2" charset="0"/>
              </a:rPr>
              <a:t>that offer multi-faceted benefits, catering to consumer demand for more effective results.</a:t>
            </a:r>
            <a:r>
              <a:rPr lang="en-US" sz="1600" baseline="30000">
                <a:solidFill>
                  <a:schemeClr val="tx1">
                    <a:lumMod val="50000"/>
                  </a:schemeClr>
                </a:solidFill>
                <a:latin typeface="DM Sans" pitchFamily="2" charset="0"/>
              </a:rPr>
              <a:t>2</a:t>
            </a:r>
            <a:endParaRPr lang="en-US" sz="1600">
              <a:solidFill>
                <a:schemeClr val="tx1">
                  <a:lumMod val="50000"/>
                </a:schemeClr>
              </a:solidFill>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solidFill>
                <a:schemeClr val="tx1">
                  <a:lumMod val="50000"/>
                </a:schemeClr>
              </a:solidFill>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solidFill>
                <a:schemeClr val="tx1">
                  <a:lumMod val="50000"/>
                </a:schemeClr>
              </a:solidFill>
              <a:latin typeface="DM Sans" pitchFamily="2" charset="0"/>
            </a:endParaRPr>
          </a:p>
          <a:p>
            <a:endParaRPr lang="en-US" sz="1600"/>
          </a:p>
        </p:txBody>
      </p:sp>
    </p:spTree>
    <p:extLst>
      <p:ext uri="{BB962C8B-B14F-4D97-AF65-F5344CB8AC3E}">
        <p14:creationId xmlns:p14="http://schemas.microsoft.com/office/powerpoint/2010/main" val="2958416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16085-2302-0582-AFD1-A7293B17DE7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5770B7-9E11-9D7C-EAD2-F0C3A50DFD51}"/>
              </a:ext>
            </a:extLst>
          </p:cNvPr>
          <p:cNvSpPr>
            <a:spLocks noGrp="1"/>
          </p:cNvSpPr>
          <p:nvPr>
            <p:ph type="sldNum" sz="quarter" idx="10"/>
          </p:nvPr>
        </p:nvSpPr>
        <p:spPr/>
        <p:txBody>
          <a:bodyPr/>
          <a:lstStyle/>
          <a:p>
            <a:fld id="{5BA3E189-2F3A-42E5-B572-3520703B6186}" type="slidenum">
              <a:rPr lang="en-GB" smtClean="0"/>
              <a:pPr/>
              <a:t>3</a:t>
            </a:fld>
            <a:endParaRPr lang="en-GB"/>
          </a:p>
        </p:txBody>
      </p:sp>
      <p:sp>
        <p:nvSpPr>
          <p:cNvPr id="8" name="Title 7">
            <a:extLst>
              <a:ext uri="{FF2B5EF4-FFF2-40B4-BE49-F238E27FC236}">
                <a16:creationId xmlns:a16="http://schemas.microsoft.com/office/drawing/2014/main" id="{E3826FE2-6FE9-B2B0-2DA5-621376B7D78A}"/>
              </a:ext>
            </a:extLst>
          </p:cNvPr>
          <p:cNvSpPr>
            <a:spLocks noGrp="1"/>
          </p:cNvSpPr>
          <p:nvPr>
            <p:ph type="title"/>
          </p:nvPr>
        </p:nvSpPr>
        <p:spPr>
          <a:xfrm>
            <a:off x="302401" y="302400"/>
            <a:ext cx="6537669" cy="767147"/>
          </a:xfrm>
        </p:spPr>
        <p:txBody>
          <a:bodyPr/>
          <a:lstStyle/>
          <a:p>
            <a:r>
              <a:rPr lang="en-US"/>
              <a:t>The delicate area around the eyes</a:t>
            </a:r>
            <a:br>
              <a:rPr lang="en-US"/>
            </a:br>
            <a:r>
              <a:rPr lang="en-US"/>
              <a:t>needs extra special care</a:t>
            </a:r>
          </a:p>
        </p:txBody>
      </p:sp>
      <p:sp>
        <p:nvSpPr>
          <p:cNvPr id="9" name="TextBox 8">
            <a:extLst>
              <a:ext uri="{FF2B5EF4-FFF2-40B4-BE49-F238E27FC236}">
                <a16:creationId xmlns:a16="http://schemas.microsoft.com/office/drawing/2014/main" id="{27DC783B-C4F2-82B3-A435-69C74CEBDCDB}"/>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1" name="Text Placeholder 26">
            <a:extLst>
              <a:ext uri="{FF2B5EF4-FFF2-40B4-BE49-F238E27FC236}">
                <a16:creationId xmlns:a16="http://schemas.microsoft.com/office/drawing/2014/main" id="{4FBFFC34-35C6-0D54-1CF0-935D5F096A1F}"/>
              </a:ext>
            </a:extLst>
          </p:cNvPr>
          <p:cNvSpPr>
            <a:spLocks noGrp="1"/>
          </p:cNvSpPr>
          <p:nvPr>
            <p:ph type="body" sz="quarter" idx="12"/>
          </p:nvPr>
        </p:nvSpPr>
        <p:spPr>
          <a:xfrm>
            <a:off x="302400" y="1292748"/>
            <a:ext cx="6408116" cy="3858562"/>
          </a:xfrm>
        </p:spPr>
        <p:txBody>
          <a:bodyPr/>
          <a:lstStyle/>
          <a:p>
            <a:pPr marL="285750" indent="-285750">
              <a:buClr>
                <a:srgbClr val="897974"/>
              </a:buClr>
              <a:buSzPct val="140000"/>
              <a:buFont typeface="Arial" panose="020B0604020202020204" pitchFamily="34" charset="0"/>
              <a:buChar char="•"/>
              <a:defRPr/>
            </a:pPr>
            <a:r>
              <a:rPr lang="en-US" sz="1600">
                <a:solidFill>
                  <a:schemeClr val="tx1">
                    <a:lumMod val="50000"/>
                  </a:schemeClr>
                </a:solidFill>
                <a:latin typeface="DM Sans" pitchFamily="2" charset="0"/>
              </a:rPr>
              <a:t>The area around the eyes is one of the most sensitive parts of the face due to its extremely delicate skin. </a:t>
            </a:r>
          </a:p>
          <a:p>
            <a:pPr marL="285750" indent="-285750">
              <a:buClr>
                <a:srgbClr val="897974"/>
              </a:buClr>
              <a:buSzPct val="140000"/>
              <a:buFont typeface="Arial" panose="020B0604020202020204" pitchFamily="34" charset="0"/>
              <a:buChar char="•"/>
              <a:defRPr/>
            </a:pPr>
            <a:r>
              <a:rPr lang="en-US" sz="1600">
                <a:solidFill>
                  <a:schemeClr val="tx1">
                    <a:lumMod val="50000"/>
                  </a:schemeClr>
                </a:solidFill>
                <a:latin typeface="DM Sans" pitchFamily="2" charset="0"/>
              </a:rPr>
              <a:t>It is five times thinner than the rest of the face. This makes the skin particularly susceptible to drying out and to irritation. </a:t>
            </a:r>
          </a:p>
          <a:p>
            <a:pPr marL="285750" indent="-285750">
              <a:buClr>
                <a:srgbClr val="897974"/>
              </a:buClr>
              <a:buSzPct val="140000"/>
              <a:buFont typeface="Arial" panose="020B0604020202020204" pitchFamily="34" charset="0"/>
              <a:buChar char="•"/>
              <a:defRPr/>
            </a:pPr>
            <a:r>
              <a:rPr lang="en-US" sz="1600">
                <a:solidFill>
                  <a:schemeClr val="tx1">
                    <a:lumMod val="50000"/>
                  </a:schemeClr>
                </a:solidFill>
                <a:latin typeface="DM Sans" pitchFamily="2" charset="0"/>
              </a:rPr>
              <a:t>The skin on our eyelids and under our eyes is very vascular, meaning that a lot of blood flows through the vessels around the eyes. </a:t>
            </a:r>
          </a:p>
          <a:p>
            <a:pPr marL="285750" indent="-285750">
              <a:buClr>
                <a:srgbClr val="897974"/>
              </a:buClr>
              <a:buSzPct val="140000"/>
              <a:buFont typeface="Arial" panose="020B0604020202020204" pitchFamily="34" charset="0"/>
              <a:buChar char="•"/>
              <a:defRPr/>
            </a:pPr>
            <a:r>
              <a:rPr lang="en-US" sz="1600">
                <a:solidFill>
                  <a:schemeClr val="tx1">
                    <a:lumMod val="50000"/>
                  </a:schemeClr>
                </a:solidFill>
                <a:latin typeface="DM Sans" pitchFamily="2" charset="0"/>
              </a:rPr>
              <a:t>With tiredness or age, blood and lymph microcirculation around the eyes may slow. This is what provokes the appearance of signs of dark circles or puffiness. </a:t>
            </a:r>
          </a:p>
          <a:p>
            <a:pPr marL="285750" indent="-285750">
              <a:buClr>
                <a:srgbClr val="897974"/>
              </a:buClr>
              <a:buSzPct val="140000"/>
              <a:buFont typeface="Arial" panose="020B0604020202020204" pitchFamily="34" charset="0"/>
              <a:buChar char="•"/>
              <a:defRPr/>
            </a:pPr>
            <a:r>
              <a:rPr lang="en-US" sz="1600">
                <a:solidFill>
                  <a:schemeClr val="tx1">
                    <a:lumMod val="50000"/>
                  </a:schemeClr>
                </a:solidFill>
                <a:latin typeface="DM Sans" pitchFamily="2" charset="0"/>
              </a:rPr>
              <a:t>Over the years the production of collagen slows down and an extensive muscle contraction contributes to the formation</a:t>
            </a:r>
            <a:br>
              <a:rPr lang="en-US" sz="1600">
                <a:solidFill>
                  <a:schemeClr val="tx1">
                    <a:lumMod val="50000"/>
                  </a:schemeClr>
                </a:solidFill>
                <a:latin typeface="DM Sans" pitchFamily="2" charset="0"/>
              </a:rPr>
            </a:br>
            <a:r>
              <a:rPr lang="en-US" sz="1600">
                <a:solidFill>
                  <a:schemeClr val="tx1">
                    <a:lumMod val="50000"/>
                  </a:schemeClr>
                </a:solidFill>
                <a:latin typeface="DM Sans" pitchFamily="2" charset="0"/>
              </a:rPr>
              <a:t>of lines and wrinkles.</a:t>
            </a:r>
          </a:p>
          <a:p>
            <a:endParaRPr lang="en-US" sz="1600"/>
          </a:p>
        </p:txBody>
      </p:sp>
      <p:pic>
        <p:nvPicPr>
          <p:cNvPr id="12" name="Picture Placeholder 8">
            <a:extLst>
              <a:ext uri="{FF2B5EF4-FFF2-40B4-BE49-F238E27FC236}">
                <a16:creationId xmlns:a16="http://schemas.microsoft.com/office/drawing/2014/main" id="{3494F901-0785-EA6F-EC97-B62BA6F8E100}"/>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7810" r="45028"/>
          <a:stretch/>
        </p:blipFill>
        <p:spPr>
          <a:xfrm>
            <a:off x="7337427" y="2"/>
            <a:ext cx="4854573" cy="6857998"/>
          </a:xfrm>
        </p:spPr>
      </p:pic>
      <p:sp>
        <p:nvSpPr>
          <p:cNvPr id="18" name="Rectangle 17">
            <a:extLst>
              <a:ext uri="{FF2B5EF4-FFF2-40B4-BE49-F238E27FC236}">
                <a16:creationId xmlns:a16="http://schemas.microsoft.com/office/drawing/2014/main" id="{8D54C82A-0AB1-0B54-315E-0BF31D116F8F}"/>
              </a:ext>
            </a:extLst>
          </p:cNvPr>
          <p:cNvSpPr/>
          <p:nvPr/>
        </p:nvSpPr>
        <p:spPr>
          <a:xfrm>
            <a:off x="330333" y="5151310"/>
            <a:ext cx="5979558" cy="602218"/>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6">
            <a:extLst>
              <a:ext uri="{FF2B5EF4-FFF2-40B4-BE49-F238E27FC236}">
                <a16:creationId xmlns:a16="http://schemas.microsoft.com/office/drawing/2014/main" id="{18A75E0B-2028-04B4-BDCB-5F6F9E6AE289}"/>
              </a:ext>
            </a:extLst>
          </p:cNvPr>
          <p:cNvSpPr txBox="1">
            <a:spLocks/>
          </p:cNvSpPr>
          <p:nvPr/>
        </p:nvSpPr>
        <p:spPr>
          <a:xfrm>
            <a:off x="640800" y="5236660"/>
            <a:ext cx="5852467" cy="431517"/>
          </a:xfrm>
          <a:prstGeom prst="rect">
            <a:avLst/>
          </a:prstGeom>
        </p:spPr>
        <p:txBody>
          <a:bodyPr lIns="0" tIns="0" rIns="0" bIns="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buClr>
                <a:srgbClr val="897974"/>
              </a:buClr>
              <a:buSzPct val="140000"/>
              <a:buFont typeface="Wingdings" panose="05000000000000000000" pitchFamily="2" charset="2"/>
              <a:buNone/>
              <a:defRPr/>
            </a:pPr>
            <a:r>
              <a:rPr lang="en-US" sz="1600" b="1">
                <a:solidFill>
                  <a:schemeClr val="bg1"/>
                </a:solidFill>
                <a:latin typeface="DM Sans" pitchFamily="2" charset="0"/>
              </a:rPr>
              <a:t>For these reasons, this area of your skin is worth taking</a:t>
            </a:r>
            <a:br>
              <a:rPr lang="en-US" sz="1600" b="1">
                <a:solidFill>
                  <a:schemeClr val="bg1"/>
                </a:solidFill>
                <a:latin typeface="DM Sans" pitchFamily="2" charset="0"/>
              </a:rPr>
            </a:br>
            <a:r>
              <a:rPr lang="en-US" sz="1600" b="1">
                <a:solidFill>
                  <a:schemeClr val="bg1"/>
                </a:solidFill>
                <a:latin typeface="DM Sans" pitchFamily="2" charset="0"/>
              </a:rPr>
              <a:t>extra special care.</a:t>
            </a:r>
          </a:p>
          <a:p>
            <a:pPr>
              <a:spcAft>
                <a:spcPts val="0"/>
              </a:spcAft>
              <a:buFontTx/>
              <a:buNone/>
              <a:defRPr/>
            </a:pPr>
            <a:endParaRPr lang="en-US" sz="1600">
              <a:solidFill>
                <a:schemeClr val="tx1">
                  <a:lumMod val="50000"/>
                </a:schemeClr>
              </a:solidFill>
              <a:latin typeface="DM Sans" pitchFamily="2" charset="0"/>
            </a:endParaRPr>
          </a:p>
          <a:p>
            <a:endParaRPr lang="en-US" sz="1600"/>
          </a:p>
        </p:txBody>
      </p:sp>
    </p:spTree>
    <p:extLst>
      <p:ext uri="{BB962C8B-B14F-4D97-AF65-F5344CB8AC3E}">
        <p14:creationId xmlns:p14="http://schemas.microsoft.com/office/powerpoint/2010/main" val="179200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2A608-01EE-1F40-08C8-EDF5A52B9C4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FAE81E-A03F-34AF-5890-2ADC523243BD}"/>
              </a:ext>
            </a:extLst>
          </p:cNvPr>
          <p:cNvSpPr>
            <a:spLocks noGrp="1"/>
          </p:cNvSpPr>
          <p:nvPr>
            <p:ph type="sldNum" sz="quarter" idx="10"/>
          </p:nvPr>
        </p:nvSpPr>
        <p:spPr/>
        <p:txBody>
          <a:bodyPr/>
          <a:lstStyle/>
          <a:p>
            <a:fld id="{5BA3E189-2F3A-42E5-B572-3520703B6186}" type="slidenum">
              <a:rPr lang="en-GB" smtClean="0"/>
              <a:pPr/>
              <a:t>4</a:t>
            </a:fld>
            <a:endParaRPr lang="en-GB"/>
          </a:p>
        </p:txBody>
      </p:sp>
      <p:sp>
        <p:nvSpPr>
          <p:cNvPr id="5" name="Title 4">
            <a:extLst>
              <a:ext uri="{FF2B5EF4-FFF2-40B4-BE49-F238E27FC236}">
                <a16:creationId xmlns:a16="http://schemas.microsoft.com/office/drawing/2014/main" id="{363CEF3A-5AEB-ED5F-8E16-A9269100D92A}"/>
              </a:ext>
            </a:extLst>
          </p:cNvPr>
          <p:cNvSpPr>
            <a:spLocks noGrp="1"/>
          </p:cNvSpPr>
          <p:nvPr>
            <p:ph type="title"/>
          </p:nvPr>
        </p:nvSpPr>
        <p:spPr>
          <a:xfrm>
            <a:off x="302401" y="302400"/>
            <a:ext cx="11584800" cy="632548"/>
          </a:xfrm>
        </p:spPr>
        <p:txBody>
          <a:bodyPr/>
          <a:lstStyle/>
          <a:p>
            <a:r>
              <a:rPr lang="en-US">
                <a:latin typeface="DM Sans"/>
              </a:rPr>
              <a:t>Market products that address various concerns</a:t>
            </a:r>
            <a:br>
              <a:rPr lang="en-US">
                <a:latin typeface="DM Sans"/>
              </a:rPr>
            </a:br>
            <a:r>
              <a:rPr lang="en-US">
                <a:latin typeface="DM Sans"/>
              </a:rPr>
              <a:t>around the delicate eye area</a:t>
            </a:r>
            <a:endParaRPr lang="en-US"/>
          </a:p>
        </p:txBody>
      </p:sp>
      <p:sp>
        <p:nvSpPr>
          <p:cNvPr id="10" name="Text Placeholder 29">
            <a:extLst>
              <a:ext uri="{FF2B5EF4-FFF2-40B4-BE49-F238E27FC236}">
                <a16:creationId xmlns:a16="http://schemas.microsoft.com/office/drawing/2014/main" id="{56CCCC67-8FAA-37CD-1C40-2B673204F573}"/>
              </a:ext>
            </a:extLst>
          </p:cNvPr>
          <p:cNvSpPr>
            <a:spLocks noGrp="1"/>
          </p:cNvSpPr>
          <p:nvPr>
            <p:ph type="body" sz="quarter" idx="12"/>
          </p:nvPr>
        </p:nvSpPr>
        <p:spPr>
          <a:xfrm>
            <a:off x="302400" y="4014803"/>
            <a:ext cx="3268030" cy="530223"/>
          </a:xfrm>
        </p:spPr>
        <p:txBody>
          <a:bodyPr/>
          <a:lstStyle/>
          <a:p>
            <a:r>
              <a:rPr kumimoji="0" lang="en-US" sz="1600" b="1" i="0" u="none" strike="noStrike" kern="1200" cap="none" spc="0" normalizeH="0" baseline="0" noProof="0">
                <a:ln>
                  <a:noFill/>
                </a:ln>
                <a:solidFill>
                  <a:srgbClr val="897974"/>
                </a:solidFill>
                <a:effectLst/>
                <a:uLnTx/>
                <a:uFillTx/>
                <a:latin typeface="DM Sans" pitchFamily="2" charset="0"/>
                <a:ea typeface="+mn-ea"/>
                <a:cs typeface="+mn-cs"/>
              </a:rPr>
              <a:t>Advanced Eye and</a:t>
            </a:r>
            <a:br>
              <a:rPr kumimoji="0" lang="en-US" sz="1600" b="1" i="0" u="none" strike="noStrike" kern="1200" cap="none" spc="0" normalizeH="0" baseline="0" noProof="0">
                <a:ln>
                  <a:noFill/>
                </a:ln>
                <a:solidFill>
                  <a:srgbClr val="897974"/>
                </a:solidFill>
                <a:effectLst/>
                <a:uLnTx/>
                <a:uFillTx/>
                <a:latin typeface="DM Sans" pitchFamily="2" charset="0"/>
                <a:ea typeface="+mn-ea"/>
                <a:cs typeface="+mn-cs"/>
              </a:rPr>
            </a:br>
            <a:r>
              <a:rPr kumimoji="0" lang="en-US" sz="1600" b="1" i="0" u="none" strike="noStrike" kern="1200" cap="none" spc="0" normalizeH="0" baseline="0" noProof="0">
                <a:ln>
                  <a:noFill/>
                </a:ln>
                <a:solidFill>
                  <a:srgbClr val="897974"/>
                </a:solidFill>
                <a:effectLst/>
                <a:uLnTx/>
                <a:uFillTx/>
                <a:latin typeface="DM Sans" pitchFamily="2" charset="0"/>
                <a:ea typeface="+mn-ea"/>
                <a:cs typeface="+mn-cs"/>
              </a:rPr>
              <a:t>Lash Formula</a:t>
            </a:r>
          </a:p>
          <a:p>
            <a:endParaRPr lang="en-US" sz="1600">
              <a:solidFill>
                <a:srgbClr val="897974"/>
              </a:solidFill>
            </a:endParaRPr>
          </a:p>
        </p:txBody>
      </p:sp>
      <p:sp>
        <p:nvSpPr>
          <p:cNvPr id="11" name="Text Placeholder 33">
            <a:extLst>
              <a:ext uri="{FF2B5EF4-FFF2-40B4-BE49-F238E27FC236}">
                <a16:creationId xmlns:a16="http://schemas.microsoft.com/office/drawing/2014/main" id="{E0BF77D0-81BB-44AD-8AC0-9F810B982B29}"/>
              </a:ext>
            </a:extLst>
          </p:cNvPr>
          <p:cNvSpPr txBox="1">
            <a:spLocks/>
          </p:cNvSpPr>
          <p:nvPr/>
        </p:nvSpPr>
        <p:spPr>
          <a:xfrm>
            <a:off x="220206" y="4679327"/>
            <a:ext cx="3268030" cy="576565"/>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t>As a multi-faceted solution, the product targets the appearance of fine lines, dark circles, and puffiness. </a:t>
            </a:r>
          </a:p>
          <a:p>
            <a:endParaRPr lang="en-US" sz="1200"/>
          </a:p>
          <a:p>
            <a:endParaRPr lang="en-US" sz="1200"/>
          </a:p>
        </p:txBody>
      </p:sp>
      <p:sp>
        <p:nvSpPr>
          <p:cNvPr id="12" name="Text Placeholder 34">
            <a:extLst>
              <a:ext uri="{FF2B5EF4-FFF2-40B4-BE49-F238E27FC236}">
                <a16:creationId xmlns:a16="http://schemas.microsoft.com/office/drawing/2014/main" id="{0C1E392E-104C-B874-69E6-D3444E39A150}"/>
              </a:ext>
            </a:extLst>
          </p:cNvPr>
          <p:cNvSpPr txBox="1">
            <a:spLocks/>
          </p:cNvSpPr>
          <p:nvPr/>
        </p:nvSpPr>
        <p:spPr>
          <a:xfrm>
            <a:off x="4260000" y="4014802"/>
            <a:ext cx="3271592" cy="632548"/>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kern="1200">
                <a:solidFill>
                  <a:srgbClr val="897974"/>
                </a:solidFill>
                <a:latin typeface="DM Sans" pitchFamily="2" charset="0"/>
              </a:rPr>
              <a:t>Ultimate Brilliance</a:t>
            </a:r>
            <a:br>
              <a:rPr lang="en-US" sz="1600" b="1" kern="1200">
                <a:solidFill>
                  <a:srgbClr val="897974"/>
                </a:solidFill>
                <a:latin typeface="DM Sans" pitchFamily="2" charset="0"/>
              </a:rPr>
            </a:br>
            <a:r>
              <a:rPr lang="en-US" sz="1600" b="1" kern="1200">
                <a:solidFill>
                  <a:srgbClr val="897974"/>
                </a:solidFill>
                <a:latin typeface="DM Sans" pitchFamily="2" charset="0"/>
              </a:rPr>
              <a:t>Eye Cream</a:t>
            </a:r>
          </a:p>
          <a:p>
            <a:endParaRPr lang="en-US" sz="1600">
              <a:solidFill>
                <a:srgbClr val="897974"/>
              </a:solidFill>
            </a:endParaRPr>
          </a:p>
        </p:txBody>
      </p:sp>
      <p:sp>
        <p:nvSpPr>
          <p:cNvPr id="13" name="Text Placeholder 35">
            <a:extLst>
              <a:ext uri="{FF2B5EF4-FFF2-40B4-BE49-F238E27FC236}">
                <a16:creationId xmlns:a16="http://schemas.microsoft.com/office/drawing/2014/main" id="{B788F104-ADF5-A6CE-A061-53ADE72E9B3D}"/>
              </a:ext>
            </a:extLst>
          </p:cNvPr>
          <p:cNvSpPr txBox="1">
            <a:spLocks/>
          </p:cNvSpPr>
          <p:nvPr/>
        </p:nvSpPr>
        <p:spPr>
          <a:xfrm>
            <a:off x="4257638" y="4679326"/>
            <a:ext cx="3273954" cy="1060270"/>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t>High-performance eye cream that addresses issues such as dullness, dark circles, sagging, wrinkles, and muscle tension between the eyebrows.. </a:t>
            </a:r>
          </a:p>
          <a:p>
            <a:endParaRPr lang="en-US" sz="1200"/>
          </a:p>
        </p:txBody>
      </p:sp>
      <p:sp>
        <p:nvSpPr>
          <p:cNvPr id="14" name="Text Placeholder 36">
            <a:extLst>
              <a:ext uri="{FF2B5EF4-FFF2-40B4-BE49-F238E27FC236}">
                <a16:creationId xmlns:a16="http://schemas.microsoft.com/office/drawing/2014/main" id="{DD7FC675-A8EF-1455-50F0-B9B39CCAB2EC}"/>
              </a:ext>
            </a:extLst>
          </p:cNvPr>
          <p:cNvSpPr txBox="1">
            <a:spLocks/>
          </p:cNvSpPr>
          <p:nvPr/>
        </p:nvSpPr>
        <p:spPr>
          <a:xfrm>
            <a:off x="8218800" y="4014802"/>
            <a:ext cx="3273954" cy="644901"/>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FontTx/>
              <a:buNone/>
              <a:defRPr/>
            </a:pPr>
            <a:r>
              <a:rPr lang="en-US" sz="1600" b="1" kern="1200">
                <a:solidFill>
                  <a:srgbClr val="897974"/>
                </a:solidFill>
                <a:latin typeface="DM Sans" pitchFamily="2" charset="0"/>
              </a:rPr>
              <a:t>Multi-Peptide</a:t>
            </a:r>
            <a:br>
              <a:rPr lang="en-US" sz="1600" b="1" kern="1200">
                <a:solidFill>
                  <a:srgbClr val="897974"/>
                </a:solidFill>
                <a:latin typeface="DM Sans" pitchFamily="2" charset="0"/>
              </a:rPr>
            </a:br>
            <a:r>
              <a:rPr lang="en-US" sz="1600" b="1" kern="1200">
                <a:solidFill>
                  <a:srgbClr val="897974"/>
                </a:solidFill>
                <a:latin typeface="DM Sans" pitchFamily="2" charset="0"/>
              </a:rPr>
              <a:t>Eye Serum</a:t>
            </a:r>
          </a:p>
        </p:txBody>
      </p:sp>
      <p:sp>
        <p:nvSpPr>
          <p:cNvPr id="15" name="Text Placeholder 37">
            <a:extLst>
              <a:ext uri="{FF2B5EF4-FFF2-40B4-BE49-F238E27FC236}">
                <a16:creationId xmlns:a16="http://schemas.microsoft.com/office/drawing/2014/main" id="{F499BBFE-C62C-F7E3-01FE-C371EF110B74}"/>
              </a:ext>
            </a:extLst>
          </p:cNvPr>
          <p:cNvSpPr txBox="1">
            <a:spLocks/>
          </p:cNvSpPr>
          <p:nvPr/>
        </p:nvSpPr>
        <p:spPr>
          <a:xfrm>
            <a:off x="8218799" y="4679326"/>
            <a:ext cx="3565161" cy="1060270"/>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t>This serum utilizes multiple peptide technologies help reduce the appearance of crow’s feet and under eye wrinkles, eye bags, puffiness, and dark circles, leaving the eye area looking brighter, smoother and less puffy.</a:t>
            </a:r>
          </a:p>
          <a:p>
            <a:endParaRPr lang="en-US" sz="1200"/>
          </a:p>
          <a:p>
            <a:endParaRPr lang="en-US" sz="1200"/>
          </a:p>
        </p:txBody>
      </p:sp>
      <p:pic>
        <p:nvPicPr>
          <p:cNvPr id="1026" name="Picture 2" descr="A close-up of a jar of eye cream&#10;&#10;Description automatically generated">
            <a:extLst>
              <a:ext uri="{FF2B5EF4-FFF2-40B4-BE49-F238E27FC236}">
                <a16:creationId xmlns:a16="http://schemas.microsoft.com/office/drawing/2014/main" id="{1D55D31F-2371-AAD3-9C15-6530C53DB1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398" y="1466761"/>
            <a:ext cx="2819400" cy="2371726"/>
          </a:xfrm>
          <a:prstGeom prst="rect">
            <a:avLst/>
          </a:prstGeom>
          <a:noFill/>
          <a:ln>
            <a:solidFill>
              <a:srgbClr val="F0F0F0"/>
            </a:solidFill>
          </a:ln>
          <a:extLst>
            <a:ext uri="{909E8E84-426E-40DD-AFC4-6F175D3DCCD1}">
              <a14:hiddenFill xmlns:a14="http://schemas.microsoft.com/office/drawing/2010/main">
                <a:solidFill>
                  <a:srgbClr val="FFFFFF"/>
                </a:solidFill>
              </a14:hiddenFill>
            </a:ext>
          </a:extLst>
        </p:spPr>
      </p:pic>
      <p:pic>
        <p:nvPicPr>
          <p:cNvPr id="1027" name="Picture 3" descr="A close-up of a cream&#10;&#10;Description automatically generated">
            <a:extLst>
              <a:ext uri="{FF2B5EF4-FFF2-40B4-BE49-F238E27FC236}">
                <a16:creationId xmlns:a16="http://schemas.microsoft.com/office/drawing/2014/main" id="{B2730BE8-2776-0F40-0A6A-06C2E31968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0585" y="1466761"/>
            <a:ext cx="2819400" cy="2371726"/>
          </a:xfrm>
          <a:prstGeom prst="rect">
            <a:avLst/>
          </a:prstGeom>
          <a:noFill/>
          <a:ln>
            <a:solidFill>
              <a:srgbClr val="F0F0F0"/>
            </a:solidFill>
          </a:ln>
          <a:extLst>
            <a:ext uri="{909E8E84-426E-40DD-AFC4-6F175D3DCCD1}">
              <a14:hiddenFill xmlns:a14="http://schemas.microsoft.com/office/drawing/2010/main">
                <a:solidFill>
                  <a:srgbClr val="FFFFFF"/>
                </a:solidFill>
              </a14:hiddenFill>
            </a:ext>
          </a:extLst>
        </p:spPr>
      </p:pic>
      <p:pic>
        <p:nvPicPr>
          <p:cNvPr id="1028" name="Picture 4" descr="A brown bottle with a white cap&#10;&#10;Description automatically generated">
            <a:extLst>
              <a:ext uri="{FF2B5EF4-FFF2-40B4-BE49-F238E27FC236}">
                <a16:creationId xmlns:a16="http://schemas.microsoft.com/office/drawing/2014/main" id="{4B79C533-2CBA-7952-94F6-31F0B08FE6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10844" y="1466761"/>
            <a:ext cx="2819400" cy="2371726"/>
          </a:xfrm>
          <a:prstGeom prst="rect">
            <a:avLst/>
          </a:prstGeom>
          <a:noFill/>
          <a:ln>
            <a:solidFill>
              <a:srgbClr val="F0F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799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D2F052-E778-AFA5-D242-92591E63B58B}"/>
              </a:ext>
            </a:extLst>
          </p:cNvPr>
          <p:cNvSpPr>
            <a:spLocks noGrp="1"/>
          </p:cNvSpPr>
          <p:nvPr>
            <p:ph type="sldNum" sz="quarter" idx="10"/>
          </p:nvPr>
        </p:nvSpPr>
        <p:spPr/>
        <p:txBody>
          <a:bodyPr/>
          <a:lstStyle/>
          <a:p>
            <a:fld id="{5BA3E189-2F3A-42E5-B572-3520703B6186}" type="slidenum">
              <a:rPr lang="en-GB" smtClean="0"/>
              <a:pPr/>
              <a:t>5</a:t>
            </a:fld>
            <a:endParaRPr lang="en-GB"/>
          </a:p>
        </p:txBody>
      </p:sp>
      <p:sp>
        <p:nvSpPr>
          <p:cNvPr id="7" name="Title 6">
            <a:extLst>
              <a:ext uri="{FF2B5EF4-FFF2-40B4-BE49-F238E27FC236}">
                <a16:creationId xmlns:a16="http://schemas.microsoft.com/office/drawing/2014/main" id="{8FC09493-AD6D-09CE-8D67-E577B61E296E}"/>
              </a:ext>
            </a:extLst>
          </p:cNvPr>
          <p:cNvSpPr>
            <a:spLocks noGrp="1"/>
          </p:cNvSpPr>
          <p:nvPr>
            <p:ph type="title"/>
          </p:nvPr>
        </p:nvSpPr>
        <p:spPr/>
        <p:txBody>
          <a:bodyPr/>
          <a:lstStyle/>
          <a:p>
            <a:r>
              <a:rPr lang="en-US"/>
              <a:t>Our solution: SYN-EYE® CB</a:t>
            </a:r>
          </a:p>
        </p:txBody>
      </p:sp>
      <p:sp>
        <p:nvSpPr>
          <p:cNvPr id="8" name="Text Placeholder 26">
            <a:extLst>
              <a:ext uri="{FF2B5EF4-FFF2-40B4-BE49-F238E27FC236}">
                <a16:creationId xmlns:a16="http://schemas.microsoft.com/office/drawing/2014/main" id="{0F752D25-E751-465F-229E-776303F4C2FF}"/>
              </a:ext>
            </a:extLst>
          </p:cNvPr>
          <p:cNvSpPr>
            <a:spLocks noGrp="1"/>
          </p:cNvSpPr>
          <p:nvPr>
            <p:ph type="body" sz="quarter" idx="12"/>
          </p:nvPr>
        </p:nvSpPr>
        <p:spPr>
          <a:xfrm>
            <a:off x="6518263" y="2066775"/>
            <a:ext cx="5276467" cy="2724449"/>
          </a:xfrm>
        </p:spPr>
        <p:txBody>
          <a:bodyPr/>
          <a:lstStyle/>
          <a:p>
            <a:pPr>
              <a:buClr>
                <a:srgbClr val="897974"/>
              </a:buClr>
              <a:buSzPct val="140000"/>
              <a:defRPr/>
            </a:pPr>
            <a:r>
              <a:rPr lang="en-US" sz="1600" b="1">
                <a:solidFill>
                  <a:srgbClr val="897974"/>
                </a:solidFill>
                <a:latin typeface="DM Sans" pitchFamily="2" charset="0"/>
              </a:rPr>
              <a:t>SYN-EYE® CB </a:t>
            </a:r>
            <a:r>
              <a:rPr lang="en-US" sz="1600">
                <a:solidFill>
                  <a:schemeClr val="tx1">
                    <a:lumMod val="50000"/>
                  </a:schemeClr>
                </a:solidFill>
                <a:latin typeface="DM Sans" pitchFamily="2" charset="0"/>
              </a:rPr>
              <a:t>targets sensitive, dry, dull-looking skin, wrinkles and fine lines, dark circles and puffiness around the delicate eye area. </a:t>
            </a:r>
          </a:p>
          <a:p>
            <a:pPr>
              <a:buClr>
                <a:srgbClr val="897974"/>
              </a:buClr>
              <a:buSzPct val="140000"/>
              <a:defRPr/>
            </a:pPr>
            <a:endParaRPr lang="en-US" sz="1600">
              <a:solidFill>
                <a:schemeClr val="tx1">
                  <a:lumMod val="50000"/>
                </a:schemeClr>
              </a:solidFill>
              <a:latin typeface="DM Sans" pitchFamily="2" charset="0"/>
            </a:endParaRPr>
          </a:p>
          <a:p>
            <a:pPr>
              <a:buClr>
                <a:srgbClr val="897974"/>
              </a:buClr>
              <a:buSzPct val="140000"/>
              <a:defRPr/>
            </a:pPr>
            <a:r>
              <a:rPr lang="en-US" sz="1600" b="1">
                <a:solidFill>
                  <a:srgbClr val="897974"/>
                </a:solidFill>
                <a:latin typeface="DM Sans" pitchFamily="2" charset="0"/>
              </a:rPr>
              <a:t>Look fresher and younger longer in just a few applications </a:t>
            </a:r>
            <a:r>
              <a:rPr lang="en-US" sz="1600" err="1">
                <a:solidFill>
                  <a:schemeClr val="tx1">
                    <a:lumMod val="50000"/>
                  </a:schemeClr>
                </a:solidFill>
                <a:latin typeface="DM Sans" pitchFamily="2" charset="0"/>
              </a:rPr>
              <a:t>dsm-firmenich</a:t>
            </a:r>
            <a:r>
              <a:rPr lang="en-US" sz="1600">
                <a:solidFill>
                  <a:schemeClr val="tx1">
                    <a:lumMod val="50000"/>
                  </a:schemeClr>
                </a:solidFill>
                <a:latin typeface="DM Sans" pitchFamily="2" charset="0"/>
              </a:rPr>
              <a:t> combines 4 ACTIVES</a:t>
            </a:r>
            <a:br>
              <a:rPr lang="en-US" sz="1600">
                <a:solidFill>
                  <a:schemeClr val="tx1">
                    <a:lumMod val="50000"/>
                  </a:schemeClr>
                </a:solidFill>
                <a:latin typeface="DM Sans" pitchFamily="2" charset="0"/>
              </a:rPr>
            </a:br>
            <a:r>
              <a:rPr lang="en-US" sz="1600">
                <a:solidFill>
                  <a:schemeClr val="tx1">
                    <a:lumMod val="50000"/>
                  </a:schemeClr>
                </a:solidFill>
                <a:latin typeface="DM Sans" pitchFamily="2" charset="0"/>
              </a:rPr>
              <a:t>&amp; 4 TECHNOLOGIES for intense, multiple effects.</a:t>
            </a:r>
          </a:p>
          <a:p>
            <a:pPr>
              <a:buClr>
                <a:srgbClr val="897974"/>
              </a:buClr>
              <a:buSzPct val="140000"/>
              <a:defRPr/>
            </a:pPr>
            <a:endParaRPr lang="en-US" sz="1600" b="1">
              <a:solidFill>
                <a:schemeClr val="tx1">
                  <a:lumMod val="50000"/>
                </a:schemeClr>
              </a:solidFill>
              <a:latin typeface="DM Sans" pitchFamily="2" charset="0"/>
            </a:endParaRPr>
          </a:p>
          <a:p>
            <a:pPr>
              <a:buClr>
                <a:srgbClr val="897974"/>
              </a:buClr>
              <a:buSzPct val="140000"/>
              <a:defRPr/>
            </a:pPr>
            <a:r>
              <a:rPr lang="en-US" sz="1600" b="1">
                <a:solidFill>
                  <a:srgbClr val="897974"/>
                </a:solidFill>
                <a:latin typeface="DM Sans" pitchFamily="2" charset="0"/>
              </a:rPr>
              <a:t>Delivers results in 7 days!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solidFill>
                <a:schemeClr val="tx1">
                  <a:lumMod val="50000"/>
                </a:schemeClr>
              </a:solidFill>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solidFill>
                <a:schemeClr val="tx1">
                  <a:lumMod val="50000"/>
                </a:schemeClr>
              </a:solidFill>
              <a:latin typeface="DM Sans" pitchFamily="2" charset="0"/>
            </a:endParaRPr>
          </a:p>
          <a:p>
            <a:endParaRPr lang="en-US" sz="1600"/>
          </a:p>
        </p:txBody>
      </p:sp>
    </p:spTree>
    <p:extLst>
      <p:ext uri="{BB962C8B-B14F-4D97-AF65-F5344CB8AC3E}">
        <p14:creationId xmlns:p14="http://schemas.microsoft.com/office/powerpoint/2010/main" val="2193754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28630DD-A8C1-1B01-34F1-EAA9F896E64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effectLst/>
              <a:uLnTx/>
              <a:uFillTx/>
              <a:latin typeface="DM Sans"/>
              <a:ea typeface="+mn-ea"/>
              <a:cs typeface="+mn-cs"/>
            </a:endParaRPr>
          </a:p>
        </p:txBody>
      </p:sp>
      <p:sp>
        <p:nvSpPr>
          <p:cNvPr id="8" name="Text Placeholder 5">
            <a:extLst>
              <a:ext uri="{FF2B5EF4-FFF2-40B4-BE49-F238E27FC236}">
                <a16:creationId xmlns:a16="http://schemas.microsoft.com/office/drawing/2014/main" id="{36D6FF79-D873-9026-78CB-E04F0D71C45E}"/>
              </a:ext>
            </a:extLst>
          </p:cNvPr>
          <p:cNvSpPr>
            <a:spLocks noGrp="1"/>
          </p:cNvSpPr>
          <p:nvPr>
            <p:ph type="body" sz="quarter" idx="2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solidFill>
                  <a:schemeClr val="bg1"/>
                </a:solidFill>
                <a:latin typeface="DM Sans"/>
              </a:rPr>
              <a:t>1</a:t>
            </a:r>
            <a:r>
              <a:rPr lang="en-US">
                <a:solidFill>
                  <a:schemeClr val="bg1"/>
                </a:solidFill>
                <a:latin typeface="DM Sans"/>
              </a:rPr>
              <a:t> </a:t>
            </a:r>
            <a:r>
              <a:rPr kumimoji="0" lang="en-US" sz="800" b="0" i="0" u="none" strike="noStrike" kern="0" cap="none" spc="0" normalizeH="0" noProof="0">
                <a:ln>
                  <a:noFill/>
                </a:ln>
                <a:solidFill>
                  <a:schemeClr val="bg1"/>
                </a:solidFill>
                <a:effectLst/>
                <a:uLnTx/>
                <a:uFillTx/>
                <a:latin typeface="DM Sans"/>
                <a:ea typeface="+mn-ea"/>
                <a:cs typeface="+mn-cs"/>
              </a:rPr>
              <a:t>Non-intentionally added TFA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800" b="0" i="0" u="none" strike="noStrike" kern="0" cap="none" spc="0" normalizeH="0" noProof="0">
              <a:ln>
                <a:noFill/>
              </a:ln>
              <a:effectLst/>
              <a:uLnTx/>
              <a:uFillTx/>
              <a:latin typeface="DM Sans"/>
              <a:ea typeface="+mn-ea"/>
              <a:cs typeface="+mn-cs"/>
            </a:endParaRPr>
          </a:p>
        </p:txBody>
      </p:sp>
      <p:sp>
        <p:nvSpPr>
          <p:cNvPr id="6" name="Text Placeholder 5">
            <a:extLst>
              <a:ext uri="{FF2B5EF4-FFF2-40B4-BE49-F238E27FC236}">
                <a16:creationId xmlns:a16="http://schemas.microsoft.com/office/drawing/2014/main" id="{B5ABC7D6-BFC9-57B4-ADFB-556C45EC33CA}"/>
              </a:ext>
            </a:extLst>
          </p:cNvPr>
          <p:cNvSpPr>
            <a:spLocks noGrp="1"/>
          </p:cNvSpPr>
          <p:nvPr>
            <p:ph type="body" sz="quarter" idx="24"/>
          </p:nvPr>
        </p:nvSpPr>
        <p:spPr/>
        <p:txBody>
          <a:bodyPr/>
          <a:lstStyle/>
          <a:p>
            <a:r>
              <a:rPr lang="en-GB" i="1">
                <a:solidFill>
                  <a:schemeClr val="bg1"/>
                </a:solidFill>
                <a:latin typeface="+mn-lt"/>
              </a:rPr>
              <a:t>* in vitro  ** in vivo</a:t>
            </a:r>
          </a:p>
        </p:txBody>
      </p:sp>
      <p:sp>
        <p:nvSpPr>
          <p:cNvPr id="32" name="Title 31">
            <a:extLst>
              <a:ext uri="{FF2B5EF4-FFF2-40B4-BE49-F238E27FC236}">
                <a16:creationId xmlns:a16="http://schemas.microsoft.com/office/drawing/2014/main" id="{B1DE866A-15A2-3D45-ED0C-55A465681812}"/>
              </a:ext>
            </a:extLst>
          </p:cNvPr>
          <p:cNvSpPr>
            <a:spLocks noGrp="1"/>
          </p:cNvSpPr>
          <p:nvPr>
            <p:ph type="title"/>
          </p:nvPr>
        </p:nvSpPr>
        <p:spPr>
          <a:xfrm>
            <a:off x="302398" y="302400"/>
            <a:ext cx="8064500" cy="303211"/>
          </a:xfrm>
          <a:prstGeom prst="rect">
            <a:avLst/>
          </a:prstGeom>
        </p:spPr>
        <p:txBody>
          <a:bodyPr/>
          <a:lstStyle/>
          <a:p>
            <a:r>
              <a:rPr lang="en-US"/>
              <a:t>SYN-EYE® CB</a:t>
            </a:r>
          </a:p>
        </p:txBody>
      </p:sp>
      <p:sp>
        <p:nvSpPr>
          <p:cNvPr id="9" name="Rectangle 8">
            <a:extLst>
              <a:ext uri="{FF2B5EF4-FFF2-40B4-BE49-F238E27FC236}">
                <a16:creationId xmlns:a16="http://schemas.microsoft.com/office/drawing/2014/main" id="{2AE5A081-FE46-15D0-451D-CB81F9DEEFB9}"/>
              </a:ext>
            </a:extLst>
          </p:cNvPr>
          <p:cNvSpPr/>
          <p:nvPr/>
        </p:nvSpPr>
        <p:spPr>
          <a:xfrm>
            <a:off x="296311" y="1853062"/>
            <a:ext cx="11595631" cy="903019"/>
          </a:xfrm>
          <a:prstGeom prst="rect">
            <a:avLst/>
          </a:prstGeom>
          <a:solidFill>
            <a:srgbClr val="CCBCB8"/>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grpSp>
        <p:nvGrpSpPr>
          <p:cNvPr id="11" name="Group 10">
            <a:extLst>
              <a:ext uri="{FF2B5EF4-FFF2-40B4-BE49-F238E27FC236}">
                <a16:creationId xmlns:a16="http://schemas.microsoft.com/office/drawing/2014/main" id="{110BB80B-E42D-28C5-C0CF-4B4C41B15CB7}"/>
              </a:ext>
            </a:extLst>
          </p:cNvPr>
          <p:cNvGrpSpPr/>
          <p:nvPr/>
        </p:nvGrpSpPr>
        <p:grpSpPr>
          <a:xfrm>
            <a:off x="296311" y="3526557"/>
            <a:ext cx="11593288" cy="1266448"/>
            <a:chOff x="0" y="4030273"/>
            <a:chExt cx="11889600" cy="1266448"/>
          </a:xfrm>
          <a:solidFill>
            <a:srgbClr val="CCBCB8"/>
          </a:solidFill>
        </p:grpSpPr>
        <p:sp>
          <p:nvSpPr>
            <p:cNvPr id="12" name="Rectangle 11">
              <a:extLst>
                <a:ext uri="{FF2B5EF4-FFF2-40B4-BE49-F238E27FC236}">
                  <a16:creationId xmlns:a16="http://schemas.microsoft.com/office/drawing/2014/main" id="{FA370B4E-3564-3468-3E26-2E29833FD94C}"/>
                </a:ext>
              </a:extLst>
            </p:cNvPr>
            <p:cNvSpPr/>
            <p:nvPr/>
          </p:nvSpPr>
          <p:spPr>
            <a:xfrm>
              <a:off x="0" y="4030273"/>
              <a:ext cx="11889600" cy="1266448"/>
            </a:xfrm>
            <a:prstGeom prst="rect">
              <a:avLst/>
            </a:prstGeom>
            <a:grp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13" name="TextBox 55">
              <a:extLst>
                <a:ext uri="{FF2B5EF4-FFF2-40B4-BE49-F238E27FC236}">
                  <a16:creationId xmlns:a16="http://schemas.microsoft.com/office/drawing/2014/main" id="{F912BCBB-E3E0-DB56-A079-90F22BE8C2B0}"/>
                </a:ext>
              </a:extLst>
            </p:cNvPr>
            <p:cNvSpPr txBox="1"/>
            <p:nvPr/>
          </p:nvSpPr>
          <p:spPr>
            <a:xfrm>
              <a:off x="2032703" y="4141390"/>
              <a:ext cx="8251151" cy="840690"/>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V</a:t>
              </a:r>
              <a:r>
                <a:rPr kumimoji="0" lang="en-US" sz="1300" b="0" i="0" u="none" strike="noStrike" kern="1200" cap="none" spc="0" normalizeH="0" baseline="0" noProof="0" err="1">
                  <a:ln>
                    <a:noFill/>
                  </a:ln>
                  <a:solidFill>
                    <a:srgbClr val="4D3C35"/>
                  </a:solidFill>
                  <a:effectLst/>
                  <a:uLnTx/>
                  <a:uFillTx/>
                  <a:latin typeface="DM Sans" pitchFamily="2" charset="0"/>
                  <a:ea typeface="Fira Sans Book" panose="020B0503050000020004" pitchFamily="34" charset="0"/>
                  <a:cs typeface="+mn-cs"/>
                  <a:sym typeface="Arial"/>
                </a:rPr>
                <a:t>isibly</a:t>
              </a: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 reduces the appearance of lines and wrinkles around the eye within 7 days **</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Shows a visibly brighter skin color in dark circle area after only 14 days **</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H</a:t>
              </a:r>
              <a:r>
                <a:rPr kumimoji="0" lang="en-US" sz="1300" b="0" i="0" u="none" strike="noStrike" kern="1200" cap="none" spc="0" normalizeH="0" baseline="0" noProof="0" err="1">
                  <a:ln>
                    <a:noFill/>
                  </a:ln>
                  <a:solidFill>
                    <a:srgbClr val="4D3C35"/>
                  </a:solidFill>
                  <a:effectLst/>
                  <a:uLnTx/>
                  <a:uFillTx/>
                  <a:latin typeface="DM Sans" pitchFamily="2" charset="0"/>
                  <a:ea typeface="Fira Sans Book" panose="020B0503050000020004" pitchFamily="34" charset="0"/>
                  <a:cs typeface="+mn-cs"/>
                  <a:sym typeface="Arial"/>
                </a:rPr>
                <a:t>elps</a:t>
              </a: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 to reduce skin roughness, making the delicate skin around the eye look smoother and fresher. **</a:t>
              </a:r>
            </a:p>
          </p:txBody>
        </p:sp>
      </p:grpSp>
      <p:sp>
        <p:nvSpPr>
          <p:cNvPr id="14" name="Rectangle 13">
            <a:extLst>
              <a:ext uri="{FF2B5EF4-FFF2-40B4-BE49-F238E27FC236}">
                <a16:creationId xmlns:a16="http://schemas.microsoft.com/office/drawing/2014/main" id="{AC08A0CD-FF6D-3FE5-9641-D8F13A92D9FA}"/>
              </a:ext>
            </a:extLst>
          </p:cNvPr>
          <p:cNvSpPr/>
          <p:nvPr/>
        </p:nvSpPr>
        <p:spPr>
          <a:xfrm>
            <a:off x="293969" y="4891788"/>
            <a:ext cx="11595629" cy="799466"/>
          </a:xfrm>
          <a:prstGeom prst="rect">
            <a:avLst/>
          </a:prstGeom>
          <a:solidFill>
            <a:srgbClr val="CCBCB8"/>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B3978F"/>
                </a:solidFill>
                <a:effectLst/>
                <a:uLnTx/>
                <a:uFillTx/>
                <a:latin typeface="Fira Sans Medium"/>
                <a:ea typeface="+mn-ea"/>
                <a:cs typeface="+mn-cs"/>
              </a:rPr>
            </a:br>
            <a:endParaRPr kumimoji="0" lang="en-US" sz="1400" b="0" i="0" u="none" strike="noStrike" kern="0" cap="none" spc="0" normalizeH="0" baseline="0" noProof="0">
              <a:ln>
                <a:noFill/>
              </a:ln>
              <a:solidFill>
                <a:srgbClr val="B3978F"/>
              </a:solidFill>
              <a:effectLst/>
              <a:uLnTx/>
              <a:uFillTx/>
              <a:latin typeface="Fira Sans"/>
              <a:ea typeface="+mn-ea"/>
              <a:cs typeface="+mn-cs"/>
            </a:endParaRPr>
          </a:p>
        </p:txBody>
      </p:sp>
      <p:grpSp>
        <p:nvGrpSpPr>
          <p:cNvPr id="15" name="Group 14">
            <a:extLst>
              <a:ext uri="{FF2B5EF4-FFF2-40B4-BE49-F238E27FC236}">
                <a16:creationId xmlns:a16="http://schemas.microsoft.com/office/drawing/2014/main" id="{3594AEA5-A2AB-5026-20E2-F4D39BD12F95}"/>
              </a:ext>
            </a:extLst>
          </p:cNvPr>
          <p:cNvGrpSpPr/>
          <p:nvPr/>
        </p:nvGrpSpPr>
        <p:grpSpPr>
          <a:xfrm>
            <a:off x="302398" y="1098306"/>
            <a:ext cx="11589544" cy="632053"/>
            <a:chOff x="-25599" y="2558933"/>
            <a:chExt cx="11889600" cy="385200"/>
          </a:xfrm>
          <a:solidFill>
            <a:srgbClr val="CCBCB8"/>
          </a:solidFill>
        </p:grpSpPr>
        <p:sp>
          <p:nvSpPr>
            <p:cNvPr id="16" name="Rectangle 15">
              <a:extLst>
                <a:ext uri="{FF2B5EF4-FFF2-40B4-BE49-F238E27FC236}">
                  <a16:creationId xmlns:a16="http://schemas.microsoft.com/office/drawing/2014/main" id="{3022A3FC-0957-F423-903E-6FF499169F33}"/>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17" name="TextBox 70">
              <a:extLst>
                <a:ext uri="{FF2B5EF4-FFF2-40B4-BE49-F238E27FC236}">
                  <a16:creationId xmlns:a16="http://schemas.microsoft.com/office/drawing/2014/main" id="{ACA1E9BB-1077-4BF0-1A28-44393EB33801}"/>
                </a:ext>
              </a:extLst>
            </p:cNvPr>
            <p:cNvSpPr txBox="1"/>
            <p:nvPr/>
          </p:nvSpPr>
          <p:spPr>
            <a:xfrm>
              <a:off x="2134219" y="2575524"/>
              <a:ext cx="9389184" cy="366984"/>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Aqua, Palmitoyl Tripeptide-5, Panthenol, Sodium Hyaluronate, </a:t>
              </a:r>
              <a:r>
                <a:rPr kumimoji="0" lang="en-US" sz="1300" b="0" i="0" u="none" strike="noStrike" kern="1200" cap="none" spc="0" normalizeH="0" baseline="0" noProof="0" err="1">
                  <a:ln>
                    <a:noFill/>
                  </a:ln>
                  <a:solidFill>
                    <a:srgbClr val="4D3C35"/>
                  </a:solidFill>
                  <a:effectLst/>
                  <a:uLnTx/>
                  <a:uFillTx/>
                  <a:latin typeface="DM Sans" pitchFamily="2" charset="0"/>
                  <a:ea typeface="Fira Sans Book" panose="020B0503050000020004" pitchFamily="34" charset="0"/>
                  <a:cs typeface="+mn-cs"/>
                </a:rPr>
                <a:t>Dunaliella</a:t>
              </a: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 Salina Extract, </a:t>
              </a:r>
              <a:r>
                <a:rPr kumimoji="0" lang="en-US" sz="1300" b="0" i="0" u="none" strike="noStrike" kern="1200" cap="none" spc="0" normalizeH="0" baseline="0" noProof="0" err="1">
                  <a:ln>
                    <a:noFill/>
                  </a:ln>
                  <a:solidFill>
                    <a:srgbClr val="4D3C35"/>
                  </a:solidFill>
                  <a:effectLst/>
                  <a:uLnTx/>
                  <a:uFillTx/>
                  <a:latin typeface="DM Sans" pitchFamily="2" charset="0"/>
                  <a:ea typeface="Fira Sans Book" panose="020B0503050000020004" pitchFamily="34" charset="0"/>
                  <a:cs typeface="+mn-cs"/>
                </a:rPr>
                <a:t>Pentylene</a:t>
              </a: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 Glycol, Citric Acid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18" name="Group 17">
            <a:extLst>
              <a:ext uri="{FF2B5EF4-FFF2-40B4-BE49-F238E27FC236}">
                <a16:creationId xmlns:a16="http://schemas.microsoft.com/office/drawing/2014/main" id="{62DEF65E-F0F7-40AE-7B08-7E64C8053F3D}"/>
              </a:ext>
            </a:extLst>
          </p:cNvPr>
          <p:cNvGrpSpPr/>
          <p:nvPr/>
        </p:nvGrpSpPr>
        <p:grpSpPr>
          <a:xfrm>
            <a:off x="296311" y="2854866"/>
            <a:ext cx="11588563" cy="572906"/>
            <a:chOff x="0" y="3331675"/>
            <a:chExt cx="11889600" cy="572906"/>
          </a:xfrm>
          <a:solidFill>
            <a:srgbClr val="CCBCB8"/>
          </a:solidFill>
        </p:grpSpPr>
        <p:sp>
          <p:nvSpPr>
            <p:cNvPr id="19" name="Rectangle 18">
              <a:extLst>
                <a:ext uri="{FF2B5EF4-FFF2-40B4-BE49-F238E27FC236}">
                  <a16:creationId xmlns:a16="http://schemas.microsoft.com/office/drawing/2014/main" id="{BFB7514F-2E4F-AB50-C879-2204A7D89653}"/>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sp>
          <p:nvSpPr>
            <p:cNvPr id="20" name="TextBox 73">
              <a:extLst>
                <a:ext uri="{FF2B5EF4-FFF2-40B4-BE49-F238E27FC236}">
                  <a16:creationId xmlns:a16="http://schemas.microsoft.com/office/drawing/2014/main" id="{25DE2902-E024-A2F8-D1AA-3673E03E55A9}"/>
                </a:ext>
              </a:extLst>
            </p:cNvPr>
            <p:cNvSpPr txBox="1"/>
            <p:nvPr/>
          </p:nvSpPr>
          <p:spPr>
            <a:xfrm>
              <a:off x="2134219" y="3340889"/>
              <a:ext cx="1688017" cy="563692"/>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Form</a:t>
              </a: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pH of use: </a:t>
              </a: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4.5-6.0</a:t>
              </a:r>
            </a:p>
          </p:txBody>
        </p:sp>
        <p:sp>
          <p:nvSpPr>
            <p:cNvPr id="21" name="Rectangle 20">
              <a:extLst>
                <a:ext uri="{FF2B5EF4-FFF2-40B4-BE49-F238E27FC236}">
                  <a16:creationId xmlns:a16="http://schemas.microsoft.com/office/drawing/2014/main" id="{87DBCA5A-74C2-95A3-8134-3256903AAE94}"/>
                </a:ext>
              </a:extLst>
            </p:cNvPr>
            <p:cNvSpPr/>
            <p:nvPr/>
          </p:nvSpPr>
          <p:spPr>
            <a:xfrm>
              <a:off x="4229961" y="3340889"/>
              <a:ext cx="3447807" cy="563692"/>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Use level: </a:t>
              </a: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Up to 1%</a:t>
              </a:r>
              <a:b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br>
              <a:r>
                <a:rPr kumimoji="0" lang="en-US" sz="1300" b="1"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Preservative: </a:t>
              </a: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no Phenoxyethanol</a:t>
              </a:r>
            </a:p>
          </p:txBody>
        </p:sp>
        <p:sp>
          <p:nvSpPr>
            <p:cNvPr id="22" name="Rectangle 21">
              <a:extLst>
                <a:ext uri="{FF2B5EF4-FFF2-40B4-BE49-F238E27FC236}">
                  <a16:creationId xmlns:a16="http://schemas.microsoft.com/office/drawing/2014/main" id="{E63B7304-8148-A9D0-EF8C-107B7BB087C0}"/>
                </a:ext>
              </a:extLst>
            </p:cNvPr>
            <p:cNvSpPr/>
            <p:nvPr/>
          </p:nvSpPr>
          <p:spPr>
            <a:xfrm>
              <a:off x="7320314" y="3340889"/>
              <a:ext cx="4491733" cy="363637"/>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Solubility: </a:t>
              </a: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Miscible in water </a:t>
              </a:r>
            </a:p>
          </p:txBody>
        </p:sp>
      </p:grpSp>
      <p:pic>
        <p:nvPicPr>
          <p:cNvPr id="23" name="Picture 22" descr="Logo&#10;&#10;Description automatically generated">
            <a:extLst>
              <a:ext uri="{FF2B5EF4-FFF2-40B4-BE49-F238E27FC236}">
                <a16:creationId xmlns:a16="http://schemas.microsoft.com/office/drawing/2014/main" id="{C24E636F-1333-0730-FB32-6EBDB99A3B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65933" y="4995269"/>
            <a:ext cx="825341" cy="613762"/>
          </a:xfrm>
          <a:prstGeom prst="rect">
            <a:avLst/>
          </a:prstGeom>
        </p:spPr>
      </p:pic>
      <p:pic>
        <p:nvPicPr>
          <p:cNvPr id="24" name="Picture 23">
            <a:extLst>
              <a:ext uri="{FF2B5EF4-FFF2-40B4-BE49-F238E27FC236}">
                <a16:creationId xmlns:a16="http://schemas.microsoft.com/office/drawing/2014/main" id="{D1DECE9B-66EE-8EAD-B180-C0E951B15E9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128997" y="5003999"/>
            <a:ext cx="744736" cy="559482"/>
          </a:xfrm>
          <a:prstGeom prst="rect">
            <a:avLst/>
          </a:prstGeom>
          <a:ln>
            <a:noFill/>
          </a:ln>
          <a:effectLst/>
        </p:spPr>
      </p:pic>
      <p:pic>
        <p:nvPicPr>
          <p:cNvPr id="5" name="Picture 4" descr="A green and white circle with text&#10;&#10;Description automatically generated">
            <a:extLst>
              <a:ext uri="{FF2B5EF4-FFF2-40B4-BE49-F238E27FC236}">
                <a16:creationId xmlns:a16="http://schemas.microsoft.com/office/drawing/2014/main" id="{811EEAD7-87CA-E86E-2612-64F3345818B3}"/>
              </a:ext>
            </a:extLst>
          </p:cNvPr>
          <p:cNvPicPr>
            <a:picLocks noChangeAspect="1"/>
          </p:cNvPicPr>
          <p:nvPr/>
        </p:nvPicPr>
        <p:blipFill>
          <a:blip r:embed="rId4"/>
          <a:stretch>
            <a:fillRect/>
          </a:stretch>
        </p:blipFill>
        <p:spPr>
          <a:xfrm>
            <a:off x="4258024" y="4910170"/>
            <a:ext cx="704906" cy="704906"/>
          </a:xfrm>
          <a:prstGeom prst="rect">
            <a:avLst/>
          </a:prstGeom>
        </p:spPr>
      </p:pic>
      <p:sp>
        <p:nvSpPr>
          <p:cNvPr id="7" name="TextBox 55">
            <a:extLst>
              <a:ext uri="{FF2B5EF4-FFF2-40B4-BE49-F238E27FC236}">
                <a16:creationId xmlns:a16="http://schemas.microsoft.com/office/drawing/2014/main" id="{02AC5FE4-4FB3-5DA7-70A1-D41726B969B2}"/>
              </a:ext>
            </a:extLst>
          </p:cNvPr>
          <p:cNvSpPr txBox="1"/>
          <p:nvPr/>
        </p:nvSpPr>
        <p:spPr>
          <a:xfrm>
            <a:off x="2289852" y="1780309"/>
            <a:ext cx="9270088" cy="104074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Combines the latest cutting-edge SYN®-Peptide technology, produced via Green Chemistry Science with superior </a:t>
            </a:r>
            <a:r>
              <a:rPr kumimoji="0" lang="en-US" sz="1300" b="0" i="0" u="none" strike="noStrike" kern="1200" cap="none" spc="0" normalizeH="0" baseline="0" noProof="0" err="1">
                <a:ln>
                  <a:noFill/>
                </a:ln>
                <a:solidFill>
                  <a:srgbClr val="4D3C35"/>
                </a:solidFill>
                <a:effectLst/>
                <a:uLnTx/>
                <a:uFillTx/>
                <a:latin typeface="DM Sans" pitchFamily="2" charset="0"/>
                <a:ea typeface="Fira Sans Book" panose="020B0503050000020004" pitchFamily="34" charset="0"/>
                <a:cs typeface="+mn-cs"/>
                <a:sym typeface="Arial"/>
              </a:rPr>
              <a:t>bioactives</a:t>
            </a: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 in a multifunctional eye care formula</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TFA-free</a:t>
            </a:r>
            <a:r>
              <a:rPr kumimoji="0" lang="en-US" sz="1300" b="0" i="0" u="none" strike="noStrike" kern="1200" cap="none" spc="0" normalizeH="0" baseline="30000" noProof="0">
                <a:ln>
                  <a:noFill/>
                </a:ln>
                <a:solidFill>
                  <a:srgbClr val="4D3C35"/>
                </a:solidFill>
                <a:effectLst/>
                <a:uLnTx/>
                <a:uFillTx/>
                <a:latin typeface="DM Sans" pitchFamily="2" charset="0"/>
                <a:ea typeface="Fira Sans Book" panose="020B0503050000020004" pitchFamily="34" charset="0"/>
                <a:cs typeface="+mn-cs"/>
                <a:sym typeface="Arial"/>
              </a:rPr>
              <a:t>1</a:t>
            </a: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69.9% of natural origin (according to ISO 16128)</a:t>
            </a:r>
          </a:p>
        </p:txBody>
      </p:sp>
      <p:pic>
        <p:nvPicPr>
          <p:cNvPr id="25" name="Graphic 24">
            <a:extLst>
              <a:ext uri="{FF2B5EF4-FFF2-40B4-BE49-F238E27FC236}">
                <a16:creationId xmlns:a16="http://schemas.microsoft.com/office/drawing/2014/main" id="{AB50673E-2724-5F66-7D1F-2F1048B3D5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91603" y="4976681"/>
            <a:ext cx="807580" cy="613762"/>
          </a:xfrm>
          <a:prstGeom prst="rect">
            <a:avLst/>
          </a:prstGeom>
        </p:spPr>
      </p:pic>
      <p:sp>
        <p:nvSpPr>
          <p:cNvPr id="4" name="Text Placeholder 2">
            <a:extLst>
              <a:ext uri="{FF2B5EF4-FFF2-40B4-BE49-F238E27FC236}">
                <a16:creationId xmlns:a16="http://schemas.microsoft.com/office/drawing/2014/main" id="{2740DF68-6D1D-ADC5-6D2A-01FEC8509D56}"/>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ID Card</a:t>
            </a:r>
          </a:p>
        </p:txBody>
      </p:sp>
    </p:spTree>
    <p:extLst>
      <p:ext uri="{BB962C8B-B14F-4D97-AF65-F5344CB8AC3E}">
        <p14:creationId xmlns:p14="http://schemas.microsoft.com/office/powerpoint/2010/main" val="744552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Conector Reto 28">
            <a:extLst>
              <a:ext uri="{FF2B5EF4-FFF2-40B4-BE49-F238E27FC236}">
                <a16:creationId xmlns:a16="http://schemas.microsoft.com/office/drawing/2014/main" id="{7C2942FB-FF14-A7FC-FC46-8E93BC0AA008}"/>
              </a:ext>
            </a:extLst>
          </p:cNvPr>
          <p:cNvCxnSpPr>
            <a:cxnSpLocks/>
          </p:cNvCxnSpPr>
          <p:nvPr/>
        </p:nvCxnSpPr>
        <p:spPr>
          <a:xfrm flipV="1">
            <a:off x="3130011" y="3364607"/>
            <a:ext cx="763356" cy="242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1263AAE-6D0C-E9E1-C647-7C1DA57BFD08}"/>
              </a:ext>
            </a:extLst>
          </p:cNvPr>
          <p:cNvSpPr/>
          <p:nvPr/>
        </p:nvSpPr>
        <p:spPr>
          <a:xfrm>
            <a:off x="8588987" y="0"/>
            <a:ext cx="3600979" cy="6858000"/>
          </a:xfrm>
          <a:prstGeom prst="rect">
            <a:avLst/>
          </a:prstGeom>
          <a:solidFill>
            <a:srgbClr val="084337"/>
          </a:solidFill>
          <a:ln w="12700" cap="flat" cmpd="sng" algn="ctr">
            <a:noFill/>
            <a:prstDash val="solid"/>
            <a:miter lim="800000"/>
          </a:ln>
          <a:effectLst/>
        </p:spPr>
        <p:txBody>
          <a:bodyPr lIns="144000" tIns="1692000" rIns="144000" rtlCol="0" anchor="t" anchorCtr="0"/>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DM Sans" pitchFamily="2" charset="77"/>
              <a:ea typeface="+mn-ea"/>
              <a:cs typeface="Arial"/>
              <a:sym typeface="Arial"/>
            </a:endParaRPr>
          </a:p>
        </p:txBody>
      </p:sp>
      <p:pic>
        <p:nvPicPr>
          <p:cNvPr id="48" name="Imagem 47">
            <a:extLst>
              <a:ext uri="{FF2B5EF4-FFF2-40B4-BE49-F238E27FC236}">
                <a16:creationId xmlns:a16="http://schemas.microsoft.com/office/drawing/2014/main" id="{BA2DAEBE-9AE9-A64A-A242-11F006333C3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570979" y="99525"/>
            <a:ext cx="6543792" cy="6552312"/>
          </a:xfrm>
          <a:prstGeom prst="rect">
            <a:avLst/>
          </a:prstGeom>
        </p:spPr>
      </p:pic>
      <p:sp>
        <p:nvSpPr>
          <p:cNvPr id="25" name="Oval 24">
            <a:extLst>
              <a:ext uri="{FF2B5EF4-FFF2-40B4-BE49-F238E27FC236}">
                <a16:creationId xmlns:a16="http://schemas.microsoft.com/office/drawing/2014/main" id="{BFCA71EC-1068-150D-7894-44E5BD81990E}"/>
              </a:ext>
            </a:extLst>
          </p:cNvPr>
          <p:cNvSpPr/>
          <p:nvPr/>
        </p:nvSpPr>
        <p:spPr>
          <a:xfrm>
            <a:off x="432784" y="2077067"/>
            <a:ext cx="2708708" cy="2708708"/>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DM Sans" pitchFamily="2" charset="77"/>
              <a:ea typeface="+mn-ea"/>
              <a:cs typeface="+mn-cs"/>
              <a:sym typeface="Arial"/>
            </a:endParaRPr>
          </a:p>
        </p:txBody>
      </p:sp>
      <p:sp>
        <p:nvSpPr>
          <p:cNvPr id="12" name="Inci Name Text">
            <a:extLst>
              <a:ext uri="{FF2B5EF4-FFF2-40B4-BE49-F238E27FC236}">
                <a16:creationId xmlns:a16="http://schemas.microsoft.com/office/drawing/2014/main" id="{773033C5-E35F-A46A-5775-5335AC69F5D7}"/>
              </a:ext>
            </a:extLst>
          </p:cNvPr>
          <p:cNvSpPr txBox="1"/>
          <p:nvPr/>
        </p:nvSpPr>
        <p:spPr>
          <a:xfrm>
            <a:off x="10577170" y="372023"/>
            <a:ext cx="1347751" cy="369332"/>
          </a:xfrm>
          <a:prstGeom prst="rect">
            <a:avLst/>
          </a:prstGeom>
          <a:noFill/>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300"/>
              </a:spcAft>
              <a:buClrTx/>
              <a:buSzTx/>
              <a:buFontTx/>
              <a:buNone/>
              <a:tabLst/>
              <a:defRPr/>
            </a:pPr>
            <a:r>
              <a:rPr kumimoji="0" lang="en-US" sz="1200" b="0" i="0" u="none" strike="noStrike" kern="0" cap="none" spc="0" normalizeH="0" baseline="0" noProof="0">
                <a:ln>
                  <a:noFill/>
                </a:ln>
                <a:solidFill>
                  <a:srgbClr val="FFFFFF"/>
                </a:solidFill>
                <a:effectLst/>
                <a:uLnTx/>
                <a:uFillTx/>
                <a:latin typeface="DM Sans" pitchFamily="2" charset="77"/>
                <a:ea typeface="+mn-ea"/>
                <a:cs typeface="Arial"/>
                <a:sym typeface="Arial"/>
              </a:rPr>
              <a:t>Aligned with and contributing to the</a:t>
            </a:r>
          </a:p>
        </p:txBody>
      </p:sp>
      <p:pic>
        <p:nvPicPr>
          <p:cNvPr id="13" name="Picture 12">
            <a:extLst>
              <a:ext uri="{FF2B5EF4-FFF2-40B4-BE49-F238E27FC236}">
                <a16:creationId xmlns:a16="http://schemas.microsoft.com/office/drawing/2014/main" id="{67A3C047-891D-A7BB-309D-A7FBE305EA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22586" y="831718"/>
            <a:ext cx="1458591" cy="794932"/>
          </a:xfrm>
          <a:prstGeom prst="rect">
            <a:avLst/>
          </a:prstGeom>
        </p:spPr>
      </p:pic>
      <p:sp>
        <p:nvSpPr>
          <p:cNvPr id="2" name="Text Placeholder 5">
            <a:extLst>
              <a:ext uri="{FF2B5EF4-FFF2-40B4-BE49-F238E27FC236}">
                <a16:creationId xmlns:a16="http://schemas.microsoft.com/office/drawing/2014/main" id="{7F8EF7D6-E449-88D2-C240-91DD1134EFDB}"/>
              </a:ext>
            </a:extLst>
          </p:cNvPr>
          <p:cNvSpPr txBox="1">
            <a:spLocks/>
          </p:cNvSpPr>
          <p:nvPr/>
        </p:nvSpPr>
        <p:spPr>
          <a:xfrm>
            <a:off x="710124" y="2243136"/>
            <a:ext cx="2117882" cy="2433109"/>
          </a:xfrm>
          <a:prstGeom prst="rect">
            <a:avLst/>
          </a:prstGeom>
        </p:spPr>
        <p:txBody>
          <a:bodyPr lIns="180000" tIns="0" rIns="0" bIns="0" anchor="ctr"/>
          <a:lstStyle>
            <a:lvl1pPr marL="252000" indent="-2520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r>
              <a:rPr kumimoji="0" lang="en-US" sz="1200" b="1" i="0" u="none" strike="noStrike" kern="0" cap="none" spc="0" normalizeH="0" baseline="0" noProof="0">
                <a:ln>
                  <a:noFill/>
                </a:ln>
                <a:solidFill>
                  <a:schemeClr val="tx1"/>
                </a:solidFill>
                <a:effectLst/>
                <a:uLnTx/>
                <a:uFillTx/>
                <a:latin typeface="DM Sans" pitchFamily="2" charset="0"/>
                <a:ea typeface="Fira Sans Book" panose="020B0503050000020004" pitchFamily="34" charset="0"/>
                <a:cs typeface="+mn-cs"/>
              </a:rPr>
              <a:t>SYN-EYE® CB </a:t>
            </a:r>
          </a:p>
          <a:p>
            <a:pPr marL="0" marR="0" lvl="0" indent="0"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r>
              <a:rPr kumimoji="0" lang="en-US" sz="1200" b="0" i="0" u="none" strike="noStrike" kern="0" cap="none" spc="0" normalizeH="0" baseline="0" noProof="0">
                <a:ln>
                  <a:noFill/>
                </a:ln>
                <a:solidFill>
                  <a:schemeClr val="tx1"/>
                </a:solidFill>
                <a:effectLst/>
                <a:uLnTx/>
                <a:uFillTx/>
                <a:latin typeface="DM Sans" pitchFamily="2" charset="0"/>
                <a:ea typeface="Fira Sans Book" panose="020B0503050000020004" pitchFamily="34" charset="0"/>
                <a:cs typeface="+mn-cs"/>
              </a:rPr>
              <a:t>combines the latest</a:t>
            </a:r>
            <a:br>
              <a:rPr kumimoji="0" lang="en-US" sz="1200" b="0" i="0" u="none" strike="noStrike" kern="0" cap="none" spc="0" normalizeH="0" baseline="0" noProof="0">
                <a:ln>
                  <a:noFill/>
                </a:ln>
                <a:solidFill>
                  <a:schemeClr val="tx1"/>
                </a:solidFill>
                <a:effectLst/>
                <a:uLnTx/>
                <a:uFillTx/>
                <a:latin typeface="DM Sans" pitchFamily="2" charset="0"/>
                <a:ea typeface="Fira Sans Book" panose="020B0503050000020004" pitchFamily="34" charset="0"/>
                <a:cs typeface="+mn-cs"/>
              </a:rPr>
            </a:br>
            <a:r>
              <a:rPr kumimoji="0" lang="en-US" sz="1200" b="0" i="0" u="none" strike="noStrike" kern="0" cap="none" spc="0" normalizeH="0" baseline="0" noProof="0">
                <a:ln>
                  <a:noFill/>
                </a:ln>
                <a:solidFill>
                  <a:schemeClr val="tx1"/>
                </a:solidFill>
                <a:effectLst/>
                <a:uLnTx/>
                <a:uFillTx/>
                <a:latin typeface="DM Sans" pitchFamily="2" charset="0"/>
                <a:ea typeface="Fira Sans Book" panose="020B0503050000020004" pitchFamily="34" charset="0"/>
                <a:cs typeface="+mn-cs"/>
              </a:rPr>
              <a:t>SYN®-Peptide technology with superior </a:t>
            </a:r>
            <a:r>
              <a:rPr kumimoji="0" lang="en-US" sz="1200" b="0" i="0" u="none" strike="noStrike" kern="0" cap="none" spc="0" normalizeH="0" baseline="0" noProof="0" err="1">
                <a:ln>
                  <a:noFill/>
                </a:ln>
                <a:solidFill>
                  <a:schemeClr val="tx1"/>
                </a:solidFill>
                <a:effectLst/>
                <a:uLnTx/>
                <a:uFillTx/>
                <a:latin typeface="DM Sans" pitchFamily="2" charset="0"/>
                <a:ea typeface="Fira Sans Book" panose="020B0503050000020004" pitchFamily="34" charset="0"/>
                <a:cs typeface="+mn-cs"/>
              </a:rPr>
              <a:t>bioactives</a:t>
            </a:r>
            <a:r>
              <a:rPr kumimoji="0" lang="en-US" sz="1200" b="0" i="0" u="none" strike="noStrike" kern="0" cap="none" spc="0" normalizeH="0" baseline="0" noProof="0">
                <a:ln>
                  <a:noFill/>
                </a:ln>
                <a:solidFill>
                  <a:schemeClr val="tx1"/>
                </a:solidFill>
                <a:effectLst/>
                <a:uLnTx/>
                <a:uFillTx/>
                <a:latin typeface="DM Sans" pitchFamily="2" charset="0"/>
                <a:ea typeface="Fira Sans Book" panose="020B0503050000020004" pitchFamily="34" charset="0"/>
                <a:cs typeface="+mn-cs"/>
              </a:rPr>
              <a:t> in a multifunctional eye care formula</a:t>
            </a:r>
          </a:p>
        </p:txBody>
      </p:sp>
      <p:sp>
        <p:nvSpPr>
          <p:cNvPr id="40" name="TextBox 39">
            <a:extLst>
              <a:ext uri="{FF2B5EF4-FFF2-40B4-BE49-F238E27FC236}">
                <a16:creationId xmlns:a16="http://schemas.microsoft.com/office/drawing/2014/main" id="{59771647-0E7C-401A-AC87-5B51D46007DA}"/>
              </a:ext>
            </a:extLst>
          </p:cNvPr>
          <p:cNvSpPr txBox="1"/>
          <p:nvPr/>
        </p:nvSpPr>
        <p:spPr>
          <a:xfrm>
            <a:off x="543600" y="5864400"/>
            <a:ext cx="2955115" cy="415498"/>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effectLst/>
                <a:uLnTx/>
                <a:uFillTx/>
                <a:latin typeface="DM Sans" pitchFamily="2" charset="77"/>
                <a:ea typeface="+mn-ea"/>
                <a:cs typeface="Arial"/>
                <a:sym typeface="Arial"/>
              </a:rPr>
              <a:t>The carbon and water footprint calculations are based on internally conducted LCA according to ISO 14040/44 guidelines,</a:t>
            </a:r>
            <a:br>
              <a:rPr kumimoji="0" lang="en-US" sz="700" b="0" i="0" u="none" strike="noStrike" kern="1200" cap="none" spc="0" normalizeH="0" baseline="0" noProof="0">
                <a:ln>
                  <a:noFill/>
                </a:ln>
                <a:effectLst/>
                <a:uLnTx/>
                <a:uFillTx/>
                <a:latin typeface="DM Sans" pitchFamily="2" charset="77"/>
                <a:ea typeface="+mn-ea"/>
                <a:cs typeface="Arial"/>
                <a:sym typeface="Arial"/>
              </a:rPr>
            </a:br>
            <a:r>
              <a:rPr kumimoji="0" lang="en-US" sz="700" b="0" i="0" u="none" strike="noStrike" kern="1200" cap="none" spc="0" normalizeH="0" baseline="0" noProof="0" err="1">
                <a:ln>
                  <a:noFill/>
                </a:ln>
                <a:effectLst/>
                <a:uLnTx/>
                <a:uFillTx/>
                <a:latin typeface="DM Sans" pitchFamily="2" charset="77"/>
                <a:ea typeface="+mn-ea"/>
                <a:cs typeface="Arial"/>
                <a:sym typeface="Arial"/>
              </a:rPr>
              <a:t>dsm-firmenich</a:t>
            </a:r>
            <a:r>
              <a:rPr kumimoji="0" lang="en-US" sz="700" b="0" i="0" u="none" strike="noStrike" kern="1200" cap="none" spc="0" normalizeH="0" baseline="0" noProof="0">
                <a:ln>
                  <a:noFill/>
                </a:ln>
                <a:effectLst/>
                <a:uLnTx/>
                <a:uFillTx/>
                <a:latin typeface="DM Sans" pitchFamily="2" charset="77"/>
                <a:ea typeface="+mn-ea"/>
                <a:cs typeface="Arial"/>
                <a:sym typeface="Arial"/>
              </a:rPr>
              <a:t> LCA policy and validated by internal reviewers.</a:t>
            </a:r>
          </a:p>
        </p:txBody>
      </p:sp>
      <p:sp>
        <p:nvSpPr>
          <p:cNvPr id="34" name="Inci Name Text">
            <a:extLst>
              <a:ext uri="{FF2B5EF4-FFF2-40B4-BE49-F238E27FC236}">
                <a16:creationId xmlns:a16="http://schemas.microsoft.com/office/drawing/2014/main" id="{2A1468A8-EF3B-46F0-AEF6-F4158370526D}"/>
              </a:ext>
            </a:extLst>
          </p:cNvPr>
          <p:cNvSpPr txBox="1"/>
          <p:nvPr/>
        </p:nvSpPr>
        <p:spPr>
          <a:xfrm>
            <a:off x="379220" y="905003"/>
            <a:ext cx="3260037"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effectLst/>
                <a:uLnTx/>
                <a:uFillTx/>
                <a:latin typeface="DM Sans" pitchFamily="2" charset="0"/>
                <a:ea typeface="Fira Sans Book" panose="020B0503050000020004" pitchFamily="34" charset="0"/>
                <a:cs typeface="+mn-cs"/>
              </a:rPr>
              <a:t>INCI name: Aqua, Palmitoyl Tripeptide-5, Panthenol, Sodium Hyaluronate, </a:t>
            </a:r>
            <a:r>
              <a:rPr kumimoji="0" lang="en-US" sz="1200" b="0" i="0" u="none" strike="noStrike" kern="0" cap="none" spc="0" normalizeH="0" baseline="0" noProof="0" err="1">
                <a:ln>
                  <a:noFill/>
                </a:ln>
                <a:effectLst/>
                <a:uLnTx/>
                <a:uFillTx/>
                <a:latin typeface="DM Sans" pitchFamily="2" charset="0"/>
                <a:ea typeface="Fira Sans Book" panose="020B0503050000020004" pitchFamily="34" charset="0"/>
                <a:cs typeface="+mn-cs"/>
              </a:rPr>
              <a:t>Dunaliella</a:t>
            </a:r>
            <a:r>
              <a:rPr kumimoji="0" lang="en-US" sz="1200" b="0" i="0" u="none" strike="noStrike" kern="0" cap="none" spc="0" normalizeH="0" baseline="0" noProof="0">
                <a:ln>
                  <a:noFill/>
                </a:ln>
                <a:effectLst/>
                <a:uLnTx/>
                <a:uFillTx/>
                <a:latin typeface="DM Sans" pitchFamily="2" charset="0"/>
                <a:ea typeface="Fira Sans Book" panose="020B0503050000020004" pitchFamily="34" charset="0"/>
                <a:cs typeface="+mn-cs"/>
              </a:rPr>
              <a:t> Salina Extract, </a:t>
            </a:r>
            <a:r>
              <a:rPr kumimoji="0" lang="en-US" sz="1200" b="0" i="0" u="none" strike="noStrike" kern="0" cap="none" spc="0" normalizeH="0" baseline="0" noProof="0" err="1">
                <a:ln>
                  <a:noFill/>
                </a:ln>
                <a:effectLst/>
                <a:uLnTx/>
                <a:uFillTx/>
                <a:latin typeface="DM Sans" pitchFamily="2" charset="0"/>
                <a:ea typeface="Fira Sans Book" panose="020B0503050000020004" pitchFamily="34" charset="0"/>
                <a:cs typeface="+mn-cs"/>
              </a:rPr>
              <a:t>Pentylene</a:t>
            </a:r>
            <a:r>
              <a:rPr kumimoji="0" lang="en-US" sz="1200" b="0" i="0" u="none" strike="noStrike" kern="0" cap="none" spc="0" normalizeH="0" baseline="0" noProof="0">
                <a:ln>
                  <a:noFill/>
                </a:ln>
                <a:effectLst/>
                <a:uLnTx/>
                <a:uFillTx/>
                <a:latin typeface="DM Sans" pitchFamily="2" charset="0"/>
                <a:ea typeface="Fira Sans Book" panose="020B0503050000020004" pitchFamily="34" charset="0"/>
                <a:cs typeface="+mn-cs"/>
              </a:rPr>
              <a:t> Glycol, Citric Acid </a:t>
            </a:r>
            <a:r>
              <a:rPr kumimoji="0" lang="en-US" sz="1200" b="0" i="0" u="none" strike="noStrike" kern="1200" cap="none" spc="0" normalizeH="0" baseline="0" noProof="0">
                <a:ln>
                  <a:noFill/>
                </a:ln>
                <a:effectLst/>
                <a:uLnTx/>
                <a:uFillTx/>
                <a:latin typeface="DM Sans" pitchFamily="2" charset="0"/>
                <a:ea typeface="Fira Sans Book" panose="020B0503050000020004" pitchFamily="34" charset="0"/>
                <a:cs typeface="+mn-cs"/>
              </a:rPr>
              <a:t>Product Code: 5038465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pic>
        <p:nvPicPr>
          <p:cNvPr id="55" name="Picture 2">
            <a:extLst>
              <a:ext uri="{FF2B5EF4-FFF2-40B4-BE49-F238E27FC236}">
                <a16:creationId xmlns:a16="http://schemas.microsoft.com/office/drawing/2014/main" id="{F7FFACEF-63B5-9B89-538C-D0C3FD8174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22616" y="6121406"/>
            <a:ext cx="2574864" cy="232036"/>
          </a:xfrm>
          <a:prstGeom prst="rect">
            <a:avLst/>
          </a:prstGeom>
        </p:spPr>
      </p:pic>
      <p:sp>
        <p:nvSpPr>
          <p:cNvPr id="7" name="Inci Name Text">
            <a:extLst>
              <a:ext uri="{FF2B5EF4-FFF2-40B4-BE49-F238E27FC236}">
                <a16:creationId xmlns:a16="http://schemas.microsoft.com/office/drawing/2014/main" id="{38F6D3D9-9F15-E2A8-A4BC-A92A72ABA36D}"/>
              </a:ext>
            </a:extLst>
          </p:cNvPr>
          <p:cNvSpPr txBox="1"/>
          <p:nvPr/>
        </p:nvSpPr>
        <p:spPr>
          <a:xfrm>
            <a:off x="7396738" y="6651837"/>
            <a:ext cx="2627069" cy="184666"/>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84337"/>
                </a:solidFill>
                <a:effectLst/>
                <a:uLnTx/>
                <a:uFillTx/>
                <a:latin typeface="DM Sans" pitchFamily="2" charset="77"/>
                <a:ea typeface="Fira Sans Book" panose="020B0503050000020004" pitchFamily="34" charset="0"/>
                <a:cs typeface="Arial"/>
                <a:sym typeface="Arial"/>
              </a:rPr>
              <a:t>Card version 2</a:t>
            </a:r>
            <a:endParaRPr kumimoji="0" lang="en-US" sz="1200" b="0" i="0" u="none" strike="noStrike" kern="1200" cap="none" spc="0" normalizeH="0" baseline="0" noProof="0">
              <a:ln>
                <a:noFill/>
              </a:ln>
              <a:solidFill>
                <a:srgbClr val="084337"/>
              </a:solidFill>
              <a:effectLst/>
              <a:uLnTx/>
              <a:uFillTx/>
              <a:latin typeface="DM Sans" pitchFamily="2" charset="77"/>
              <a:ea typeface="Fira Sans Book" panose="020B0503050000020004" pitchFamily="34" charset="0"/>
              <a:cs typeface="Arial"/>
              <a:sym typeface="Arial"/>
            </a:endParaRPr>
          </a:p>
        </p:txBody>
      </p:sp>
      <p:pic>
        <p:nvPicPr>
          <p:cNvPr id="22" name="Picture 21">
            <a:extLst>
              <a:ext uri="{FF2B5EF4-FFF2-40B4-BE49-F238E27FC236}">
                <a16:creationId xmlns:a16="http://schemas.microsoft.com/office/drawing/2014/main" id="{69B79B9D-12F0-A2CA-8BBA-8E330BCB1ED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801087" y="2041910"/>
            <a:ext cx="904909" cy="911492"/>
          </a:xfrm>
          <a:prstGeom prst="rect">
            <a:avLst/>
          </a:prstGeom>
          <a:solidFill>
            <a:srgbClr val="42A0D6">
              <a:alpha val="30196"/>
            </a:srgbClr>
          </a:solidFill>
          <a:ln w="12700">
            <a:noFill/>
          </a:ln>
        </p:spPr>
      </p:pic>
      <p:pic>
        <p:nvPicPr>
          <p:cNvPr id="24" name="Picture 23">
            <a:extLst>
              <a:ext uri="{FF2B5EF4-FFF2-40B4-BE49-F238E27FC236}">
                <a16:creationId xmlns:a16="http://schemas.microsoft.com/office/drawing/2014/main" id="{A08177EB-9492-C7A5-2F69-990B2C5F8BD8}"/>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801088" y="3039109"/>
            <a:ext cx="904909" cy="911492"/>
          </a:xfrm>
          <a:prstGeom prst="rect">
            <a:avLst/>
          </a:prstGeom>
          <a:solidFill>
            <a:srgbClr val="42A0D6">
              <a:alpha val="30196"/>
            </a:srgbClr>
          </a:solidFill>
          <a:ln w="12700">
            <a:noFill/>
          </a:ln>
        </p:spPr>
      </p:pic>
      <p:pic>
        <p:nvPicPr>
          <p:cNvPr id="26" name="Picture 25">
            <a:extLst>
              <a:ext uri="{FF2B5EF4-FFF2-40B4-BE49-F238E27FC236}">
                <a16:creationId xmlns:a16="http://schemas.microsoft.com/office/drawing/2014/main" id="{28BB61A9-081D-AB97-55B4-3B09F8FAD3A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3762"/>
          <a:stretch/>
        </p:blipFill>
        <p:spPr>
          <a:xfrm>
            <a:off x="10810003" y="4043276"/>
            <a:ext cx="913077" cy="913077"/>
          </a:xfrm>
          <a:prstGeom prst="rect">
            <a:avLst/>
          </a:prstGeom>
          <a:solidFill>
            <a:schemeClr val="bg1"/>
          </a:solidFill>
        </p:spPr>
      </p:pic>
      <p:sp>
        <p:nvSpPr>
          <p:cNvPr id="3" name="Text Placeholder 5">
            <a:extLst>
              <a:ext uri="{FF2B5EF4-FFF2-40B4-BE49-F238E27FC236}">
                <a16:creationId xmlns:a16="http://schemas.microsoft.com/office/drawing/2014/main" id="{295D53C5-7E74-389B-1821-7E0890D5089C}"/>
              </a:ext>
            </a:extLst>
          </p:cNvPr>
          <p:cNvSpPr txBox="1">
            <a:spLocks/>
          </p:cNvSpPr>
          <p:nvPr/>
        </p:nvSpPr>
        <p:spPr>
          <a:xfrm>
            <a:off x="6814119" y="818824"/>
            <a:ext cx="2258167" cy="2999812"/>
          </a:xfrm>
          <a:prstGeom prst="rect">
            <a:avLst/>
          </a:prstGeom>
        </p:spPr>
        <p:txBody>
          <a:bodyPr lIns="108000" tIns="0" rIns="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Highlights </a:t>
            </a:r>
            <a:b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b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related to Supply </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Chain control</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Full ownership of the production</a:t>
            </a:r>
            <a:r>
              <a:rPr kumimoji="0" lang="en-US" sz="800" b="0" i="0" u="none" strike="noStrike" kern="1200" cap="none" spc="0" normalizeH="0" baseline="0" noProof="0">
                <a:ln>
                  <a:noFill/>
                </a:ln>
                <a:solidFill>
                  <a:srgbClr val="084337"/>
                </a:solidFill>
                <a:effectLst/>
                <a:uLnTx/>
                <a:uFillTx/>
                <a:latin typeface="DM Sans" pitchFamily="2" charset="0"/>
                <a:ea typeface="+mn-ea"/>
                <a:cs typeface="+mn-cs"/>
              </a:rPr>
              <a:t>,</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Feedstock origin</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4" name="Text Placeholder 5">
            <a:extLst>
              <a:ext uri="{FF2B5EF4-FFF2-40B4-BE49-F238E27FC236}">
                <a16:creationId xmlns:a16="http://schemas.microsoft.com/office/drawing/2014/main" id="{BB079B2C-A5B8-738E-E906-962125872FDA}"/>
              </a:ext>
            </a:extLst>
          </p:cNvPr>
          <p:cNvSpPr txBox="1">
            <a:spLocks/>
          </p:cNvSpPr>
          <p:nvPr/>
        </p:nvSpPr>
        <p:spPr>
          <a:xfrm>
            <a:off x="6852907" y="3565936"/>
            <a:ext cx="2319254" cy="2080493"/>
          </a:xfrm>
          <a:prstGeom prst="rect">
            <a:avLst/>
          </a:prstGeom>
        </p:spPr>
        <p:txBody>
          <a:bodyPr lIns="108000" tIns="0" rIns="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Natural-origin</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lang="en-US" sz="900">
                <a:solidFill>
                  <a:srgbClr val="084337"/>
                </a:solidFill>
                <a:latin typeface="DM Sans" pitchFamily="2" charset="0"/>
              </a:rPr>
              <a:t>69.9%</a:t>
            </a: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 according to ISO16128</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5" name="Text Placeholder 5">
            <a:extLst>
              <a:ext uri="{FF2B5EF4-FFF2-40B4-BE49-F238E27FC236}">
                <a16:creationId xmlns:a16="http://schemas.microsoft.com/office/drawing/2014/main" id="{83957C2F-F47E-D015-E1B7-9965986FB7F3}"/>
              </a:ext>
            </a:extLst>
          </p:cNvPr>
          <p:cNvSpPr txBox="1">
            <a:spLocks/>
          </p:cNvSpPr>
          <p:nvPr/>
        </p:nvSpPr>
        <p:spPr>
          <a:xfrm>
            <a:off x="4631939" y="868396"/>
            <a:ext cx="2209011" cy="2212188"/>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Carbon </a:t>
            </a:r>
            <a:b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b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footprint*</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18.5 kg CO2 eq/kg</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Biodegradability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Estimated to be biodegradable</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Water footprint</a:t>
            </a:r>
            <a:endParaRPr kumimoji="0" lang="en-US" sz="1000" b="0" i="0" u="none" strike="noStrike" kern="1200" cap="none" spc="0" normalizeH="0" baseline="0" noProof="0">
              <a:ln>
                <a:noFill/>
              </a:ln>
              <a:solidFill>
                <a:srgbClr val="084337"/>
              </a:solidFill>
              <a:effectLst/>
              <a:highlight>
                <a:srgbClr val="00FF00"/>
              </a:highligh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de-CH" sz="900" b="0" i="0" u="none" strike="noStrike" kern="1200" cap="none" spc="0" normalizeH="0" baseline="0" noProof="0">
                <a:ln>
                  <a:noFill/>
                </a:ln>
                <a:solidFill>
                  <a:srgbClr val="084337"/>
                </a:solidFill>
                <a:effectLst/>
                <a:uLnTx/>
                <a:uFillTx/>
                <a:latin typeface="DM Sans" pitchFamily="2" charset="0"/>
                <a:ea typeface="+mn-ea"/>
                <a:cs typeface="+mn-cs"/>
              </a:rPr>
              <a:t>5.2 </a:t>
            </a:r>
            <a:r>
              <a:rPr kumimoji="0" lang="en-US" sz="900" b="0" i="0" u="none" strike="noStrike" kern="1200" cap="none" spc="0" normalizeH="0" baseline="0" noProof="0">
                <a:ln>
                  <a:noFill/>
                </a:ln>
                <a:solidFill>
                  <a:srgbClr val="084337"/>
                </a:solidFill>
                <a:effectLst/>
                <a:uLnTx/>
                <a:uFillTx/>
                <a:latin typeface="DM Sans" pitchFamily="2" charset="0"/>
                <a:ea typeface="Calibri" panose="020F0502020204030204" pitchFamily="34" charset="0"/>
                <a:cs typeface="Times New Roman" panose="02020603050405020304" pitchFamily="18" charset="0"/>
              </a:rPr>
              <a:t>m</a:t>
            </a:r>
            <a:r>
              <a:rPr kumimoji="0" lang="en-US" sz="900" b="0" i="0" u="none" strike="noStrike" kern="1200" cap="none" spc="0" normalizeH="0" baseline="30000" noProof="0">
                <a:ln>
                  <a:noFill/>
                </a:ln>
                <a:solidFill>
                  <a:srgbClr val="084337"/>
                </a:solidFill>
                <a:effectLst/>
                <a:uLnTx/>
                <a:uFillTx/>
                <a:latin typeface="DM Sans" pitchFamily="2" charset="0"/>
                <a:ea typeface="Calibri" panose="020F0502020204030204" pitchFamily="34" charset="0"/>
                <a:cs typeface="Times New Roman" panose="02020603050405020304" pitchFamily="18" charset="0"/>
              </a:rPr>
              <a:t>3 </a:t>
            </a:r>
            <a:r>
              <a:rPr kumimoji="0" lang="en-GB" sz="900" b="0" i="0" u="none" strike="noStrike" kern="1200" cap="none" spc="0" normalizeH="0" baseline="0" noProof="0" err="1">
                <a:ln>
                  <a:noFill/>
                </a:ln>
                <a:solidFill>
                  <a:srgbClr val="084337"/>
                </a:solidFill>
                <a:effectLst/>
                <a:uLnTx/>
                <a:uFillTx/>
                <a:latin typeface="DM Sans" pitchFamily="2" charset="0"/>
                <a:ea typeface="+mn-ea"/>
                <a:cs typeface="+mn-cs"/>
              </a:rPr>
              <a:t>depriv</a:t>
            </a:r>
            <a:r>
              <a:rPr kumimoji="0" lang="en-GB" sz="900" b="0" i="0" u="none" strike="noStrike" kern="1200" cap="none" spc="0" normalizeH="0" baseline="0" noProof="0">
                <a:ln>
                  <a:noFill/>
                </a:ln>
                <a:solidFill>
                  <a:srgbClr val="084337"/>
                </a:solidFill>
                <a:effectLst/>
                <a:uLnTx/>
                <a:uFillTx/>
                <a:latin typeface="DM Sans" pitchFamily="2" charset="0"/>
                <a:ea typeface="+mn-ea"/>
                <a:cs typeface="+mn-cs"/>
              </a:rPr>
              <a:t>./kg</a:t>
            </a:r>
            <a:r>
              <a:rPr kumimoji="0" lang="en-US" sz="900" b="0" i="0" u="none" strike="noStrike" kern="1200" cap="none" spc="0" normalizeH="0" baseline="30000" noProof="0">
                <a:ln>
                  <a:noFill/>
                </a:ln>
                <a:solidFill>
                  <a:srgbClr val="084337"/>
                </a:solidFill>
                <a:effectLst/>
                <a:uLnTx/>
                <a:uFillTx/>
                <a:latin typeface="DM Sans" pitchFamily="2" charset="0"/>
                <a:ea typeface="Calibri" panose="020F0502020204030204" pitchFamily="34" charset="0"/>
                <a:cs typeface="Times New Roman" panose="02020603050405020304" pitchFamily="18" charset="0"/>
              </a:rPr>
              <a:t> </a:t>
            </a:r>
            <a:endParaRPr kumimoji="0" lang="en-GB"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Renewable electricity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100% purchased renewable electricity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6" name="Text Placeholder 5">
            <a:extLst>
              <a:ext uri="{FF2B5EF4-FFF2-40B4-BE49-F238E27FC236}">
                <a16:creationId xmlns:a16="http://schemas.microsoft.com/office/drawing/2014/main" id="{A6C219F4-C497-AA82-8CD6-527CE1C7D3D1}"/>
              </a:ext>
            </a:extLst>
          </p:cNvPr>
          <p:cNvSpPr txBox="1">
            <a:spLocks/>
          </p:cNvSpPr>
          <p:nvPr/>
        </p:nvSpPr>
        <p:spPr>
          <a:xfrm>
            <a:off x="4172674" y="3523386"/>
            <a:ext cx="2714903" cy="2433108"/>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8" name="TextBox 7">
            <a:extLst>
              <a:ext uri="{FF2B5EF4-FFF2-40B4-BE49-F238E27FC236}">
                <a16:creationId xmlns:a16="http://schemas.microsoft.com/office/drawing/2014/main" id="{8E7B5655-94E6-8EB3-E793-8A04BFD25771}"/>
              </a:ext>
            </a:extLst>
          </p:cNvPr>
          <p:cNvSpPr txBox="1"/>
          <p:nvPr/>
        </p:nvSpPr>
        <p:spPr>
          <a:xfrm>
            <a:off x="4603891" y="3565936"/>
            <a:ext cx="2174096" cy="253980"/>
          </a:xfrm>
          <a:prstGeom prst="rect">
            <a:avLst/>
          </a:prstGeom>
          <a:noFill/>
        </p:spPr>
        <p:txBody>
          <a:bodyPr wrap="square">
            <a:spAutoFit/>
          </a:body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Impact on health and well-being</a:t>
            </a:r>
          </a:p>
        </p:txBody>
      </p:sp>
      <p:sp>
        <p:nvSpPr>
          <p:cNvPr id="14" name="TextBox 13">
            <a:extLst>
              <a:ext uri="{FF2B5EF4-FFF2-40B4-BE49-F238E27FC236}">
                <a16:creationId xmlns:a16="http://schemas.microsoft.com/office/drawing/2014/main" id="{1E337F2D-E1AD-8D54-7A6C-1A53E5E66D52}"/>
              </a:ext>
            </a:extLst>
          </p:cNvPr>
          <p:cNvSpPr txBox="1"/>
          <p:nvPr/>
        </p:nvSpPr>
        <p:spPr>
          <a:xfrm>
            <a:off x="4797786" y="3970330"/>
            <a:ext cx="1954858" cy="160043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SYN-EYE® CB targets sensitive, dry, dull-looking skin, wrinkles and fine lines, dark circles and puffiness around the delicate eye area.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Within 7 days, SYN-EYE® CB visibly reduces the appearance of lines and wrinkles around the eye.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endParaRPr>
          </a:p>
        </p:txBody>
      </p:sp>
      <p:pic>
        <p:nvPicPr>
          <p:cNvPr id="15" name="Picture 14">
            <a:extLst>
              <a:ext uri="{FF2B5EF4-FFF2-40B4-BE49-F238E27FC236}">
                <a16:creationId xmlns:a16="http://schemas.microsoft.com/office/drawing/2014/main" id="{0DBE968B-BC76-9F08-38D4-D3527B61E76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701036" y="3508456"/>
            <a:ext cx="571388" cy="445237"/>
          </a:xfrm>
          <a:prstGeom prst="rect">
            <a:avLst/>
          </a:prstGeom>
        </p:spPr>
      </p:pic>
      <p:sp>
        <p:nvSpPr>
          <p:cNvPr id="16" name="TextBox 15">
            <a:extLst>
              <a:ext uri="{FF2B5EF4-FFF2-40B4-BE49-F238E27FC236}">
                <a16:creationId xmlns:a16="http://schemas.microsoft.com/office/drawing/2014/main" id="{4A6DF491-AD9C-2E5F-70D1-59ECB2CF593C}"/>
              </a:ext>
            </a:extLst>
          </p:cNvPr>
          <p:cNvSpPr txBox="1"/>
          <p:nvPr/>
        </p:nvSpPr>
        <p:spPr>
          <a:xfrm>
            <a:off x="6948736" y="1857552"/>
            <a:ext cx="2848841" cy="1019766"/>
          </a:xfrm>
          <a:prstGeom prst="rect">
            <a:avLst/>
          </a:prstGeom>
          <a:noFill/>
        </p:spPr>
        <p:txBody>
          <a:bodyPr wrap="square">
            <a:spAutoFit/>
          </a:bodyPr>
          <a:lstStyle/>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Palmitoyl Tripeptide-5 (synthetic, palm</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oil and petroleum derived); Panthenol</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(synthetic); Sodium Hyaluronate</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(fermentation); </a:t>
            </a:r>
            <a:r>
              <a:rPr kumimoji="0" lang="en-US" sz="900" b="0" i="0" u="none" strike="noStrike" kern="1200" cap="none" spc="0" normalizeH="0" baseline="0" noProof="0" err="1">
                <a:ln>
                  <a:noFill/>
                </a:ln>
                <a:solidFill>
                  <a:srgbClr val="084337"/>
                </a:solidFill>
                <a:effectLst/>
                <a:uLnTx/>
                <a:uFillTx/>
                <a:latin typeface="DM Sans" pitchFamily="2" charset="0"/>
                <a:ea typeface="+mn-ea"/>
                <a:cs typeface="+mn-cs"/>
              </a:rPr>
              <a:t>Dunaliella</a:t>
            </a: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 Salina Extract</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(vegetable from cultivated microalgae)</a:t>
            </a:r>
            <a:endParaRPr kumimoji="0" lang="en-US" sz="800" b="0" i="0" u="none" strike="noStrike" kern="1200" cap="none" spc="0" normalizeH="0" baseline="0" noProof="0">
              <a:ln>
                <a:noFill/>
              </a:ln>
              <a:solidFill>
                <a:srgbClr val="084337"/>
              </a:solidFill>
              <a:effectLst/>
              <a:uLnTx/>
              <a:uFillTx/>
              <a:latin typeface="DM Sans" pitchFamily="2" charset="0"/>
              <a:ea typeface="+mn-ea"/>
              <a:cs typeface="+mn-cs"/>
            </a:endParaRPr>
          </a:p>
        </p:txBody>
      </p:sp>
      <p:cxnSp>
        <p:nvCxnSpPr>
          <p:cNvPr id="20" name="Conector Reto 50">
            <a:extLst>
              <a:ext uri="{FF2B5EF4-FFF2-40B4-BE49-F238E27FC236}">
                <a16:creationId xmlns:a16="http://schemas.microsoft.com/office/drawing/2014/main" id="{7094857B-62F8-D7C1-53B9-B3BCD2BC827D}"/>
              </a:ext>
            </a:extLst>
          </p:cNvPr>
          <p:cNvCxnSpPr>
            <a:cxnSpLocks/>
          </p:cNvCxnSpPr>
          <p:nvPr/>
        </p:nvCxnSpPr>
        <p:spPr>
          <a:xfrm>
            <a:off x="5055343" y="1544256"/>
            <a:ext cx="169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to 50">
            <a:extLst>
              <a:ext uri="{FF2B5EF4-FFF2-40B4-BE49-F238E27FC236}">
                <a16:creationId xmlns:a16="http://schemas.microsoft.com/office/drawing/2014/main" id="{6FC39E7A-3419-3A7D-8CA2-692B578F7D30}"/>
              </a:ext>
            </a:extLst>
          </p:cNvPr>
          <p:cNvCxnSpPr>
            <a:cxnSpLocks/>
          </p:cNvCxnSpPr>
          <p:nvPr/>
        </p:nvCxnSpPr>
        <p:spPr>
          <a:xfrm>
            <a:off x="4631939" y="2109942"/>
            <a:ext cx="212070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ector Reto 50">
            <a:extLst>
              <a:ext uri="{FF2B5EF4-FFF2-40B4-BE49-F238E27FC236}">
                <a16:creationId xmlns:a16="http://schemas.microsoft.com/office/drawing/2014/main" id="{4C6225A7-10B3-840F-0131-9B0369504791}"/>
              </a:ext>
            </a:extLst>
          </p:cNvPr>
          <p:cNvCxnSpPr>
            <a:cxnSpLocks/>
          </p:cNvCxnSpPr>
          <p:nvPr/>
        </p:nvCxnSpPr>
        <p:spPr>
          <a:xfrm>
            <a:off x="4406900" y="2655108"/>
            <a:ext cx="234574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to 50">
            <a:extLst>
              <a:ext uri="{FF2B5EF4-FFF2-40B4-BE49-F238E27FC236}">
                <a16:creationId xmlns:a16="http://schemas.microsoft.com/office/drawing/2014/main" id="{303B3653-13DE-2FA1-B296-B83FA4BC9940}"/>
              </a:ext>
            </a:extLst>
          </p:cNvPr>
          <p:cNvCxnSpPr>
            <a:cxnSpLocks/>
          </p:cNvCxnSpPr>
          <p:nvPr/>
        </p:nvCxnSpPr>
        <p:spPr>
          <a:xfrm>
            <a:off x="6929578" y="1645250"/>
            <a:ext cx="201921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ector Reto 50">
            <a:extLst>
              <a:ext uri="{FF2B5EF4-FFF2-40B4-BE49-F238E27FC236}">
                <a16:creationId xmlns:a16="http://schemas.microsoft.com/office/drawing/2014/main" id="{72C2D20A-ED79-956F-7C20-E2244C19EED1}"/>
              </a:ext>
            </a:extLst>
          </p:cNvPr>
          <p:cNvCxnSpPr>
            <a:cxnSpLocks/>
          </p:cNvCxnSpPr>
          <p:nvPr/>
        </p:nvCxnSpPr>
        <p:spPr>
          <a:xfrm>
            <a:off x="6929578" y="2883598"/>
            <a:ext cx="239383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Inci Name Text">
            <a:extLst>
              <a:ext uri="{FF2B5EF4-FFF2-40B4-BE49-F238E27FC236}">
                <a16:creationId xmlns:a16="http://schemas.microsoft.com/office/drawing/2014/main" id="{918CCA51-CDE1-D5FC-5BC5-2EA771CE09B8}"/>
              </a:ext>
            </a:extLst>
          </p:cNvPr>
          <p:cNvSpPr txBox="1"/>
          <p:nvPr/>
        </p:nvSpPr>
        <p:spPr>
          <a:xfrm>
            <a:off x="8712000" y="6552000"/>
            <a:ext cx="1582706" cy="246221"/>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t>© 2025 </a:t>
            </a:r>
            <a:r>
              <a:rPr lang="en-US" sz="800" kern="0" err="1">
                <a:solidFill>
                  <a:srgbClr val="C3E6E1"/>
                </a:solidFill>
                <a:latin typeface="DM Sans" pitchFamily="2" charset="77"/>
                <a:cs typeface="Arial"/>
                <a:sym typeface="Arial"/>
              </a:rPr>
              <a:t>dsm-firmenich</a:t>
            </a:r>
            <a:r>
              <a:rPr lang="en-US" sz="800" kern="0">
                <a:solidFill>
                  <a:srgbClr val="C3E6E1"/>
                </a:solidFill>
                <a:latin typeface="DM Sans" pitchFamily="2" charset="77"/>
                <a:cs typeface="Arial"/>
                <a:sym typeface="Arial"/>
              </a:rPr>
              <a:t> group.</a:t>
            </a:r>
            <a: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t> </a:t>
            </a:r>
            <a:b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br>
            <a: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t>All rights reserved</a:t>
            </a:r>
          </a:p>
        </p:txBody>
      </p:sp>
      <p:sp>
        <p:nvSpPr>
          <p:cNvPr id="9" name="TextBox 8">
            <a:extLst>
              <a:ext uri="{FF2B5EF4-FFF2-40B4-BE49-F238E27FC236}">
                <a16:creationId xmlns:a16="http://schemas.microsoft.com/office/drawing/2014/main" id="{B932F560-9478-52D0-780F-7F38A21822C9}"/>
              </a:ext>
            </a:extLst>
          </p:cNvPr>
          <p:cNvSpPr txBox="1"/>
          <p:nvPr/>
        </p:nvSpPr>
        <p:spPr>
          <a:xfrm>
            <a:off x="6907809" y="2926644"/>
            <a:ext cx="2574586" cy="446341"/>
          </a:xfrm>
          <a:prstGeom prst="rect">
            <a:avLst/>
          </a:prstGeom>
          <a:noFill/>
        </p:spPr>
        <p:txBody>
          <a:bodyPr wrap="square">
            <a:spAutoFit/>
          </a:bodyPr>
          <a:lstStyle/>
          <a:p>
            <a:pPr marL="0" marR="0" lvl="0" indent="0" algn="l" defTabSz="914400" rtl="0" eaLnBrk="1" fontAlgn="auto" latinLnBrk="0" hangingPunct="1">
              <a:lnSpc>
                <a:spcPts val="1300"/>
              </a:lnSpc>
              <a:spcBef>
                <a:spcPts val="0"/>
              </a:spcBef>
              <a:spcAft>
                <a:spcPts val="200"/>
              </a:spcAft>
              <a:buClr>
                <a:srgbClr val="808080"/>
              </a:buClr>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mn-ea"/>
                <a:cs typeface="+mn-cs"/>
              </a:rPr>
              <a:t>Responsible sourcing</a:t>
            </a:r>
          </a:p>
          <a:p>
            <a:pPr marL="0" marR="0" lvl="0" indent="0" algn="l" defTabSz="914400" rtl="0" eaLnBrk="1" fontAlgn="auto" latinLnBrk="0" hangingPunct="1">
              <a:lnSpc>
                <a:spcPts val="1300"/>
              </a:lnSpc>
              <a:spcBef>
                <a:spcPts val="0"/>
              </a:spcBef>
              <a:spcAft>
                <a:spcPts val="200"/>
              </a:spcAft>
              <a:buClr>
                <a:srgbClr val="808080"/>
              </a:buClr>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   </a:t>
            </a: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P</a:t>
            </a:r>
            <a:r>
              <a:rPr kumimoji="0" lang="en-US" sz="900" b="0" i="0" u="none" strike="noStrike" kern="1200" cap="none" spc="0" normalizeH="0" baseline="0" noProof="0" err="1">
                <a:ln>
                  <a:noFill/>
                </a:ln>
                <a:solidFill>
                  <a:srgbClr val="084337"/>
                </a:solidFill>
                <a:effectLst/>
                <a:uLnTx/>
                <a:uFillTx/>
                <a:latin typeface="DM Sans" pitchFamily="2" charset="0"/>
                <a:ea typeface="Fira Sans" panose="020B0503050000020004" pitchFamily="34" charset="0"/>
                <a:cs typeface="+mn-cs"/>
              </a:rPr>
              <a:t>almitic</a:t>
            </a: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 acid is RSPO Mass Balance</a:t>
            </a:r>
            <a:endParaRPr kumimoji="0" lang="en-US" sz="8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endParaRPr>
          </a:p>
        </p:txBody>
      </p:sp>
      <p:sp>
        <p:nvSpPr>
          <p:cNvPr id="17" name="Slide Number Placeholder 2">
            <a:extLst>
              <a:ext uri="{FF2B5EF4-FFF2-40B4-BE49-F238E27FC236}">
                <a16:creationId xmlns:a16="http://schemas.microsoft.com/office/drawing/2014/main" id="{4567BB99-56B0-2421-EE90-9C46836D2196}"/>
              </a:ext>
            </a:extLst>
          </p:cNvPr>
          <p:cNvSpPr>
            <a:spLocks noGrp="1"/>
          </p:cNvSpPr>
          <p:nvPr>
            <p:ph type="sldNum" sz="quarter" idx="10"/>
          </p:nvPr>
        </p:nvSpPr>
        <p:spPr/>
        <p:txBody>
          <a:bodyPr/>
          <a:lstStyle/>
          <a:p>
            <a:fld id="{5BA3E189-2F3A-42E5-B572-3520703B6186}" type="slidenum">
              <a:rPr lang="en-GB" smtClean="0"/>
              <a:pPr/>
              <a:t>7</a:t>
            </a:fld>
            <a:endParaRPr lang="en-GB"/>
          </a:p>
        </p:txBody>
      </p:sp>
      <p:sp>
        <p:nvSpPr>
          <p:cNvPr id="18" name="Title 7">
            <a:extLst>
              <a:ext uri="{FF2B5EF4-FFF2-40B4-BE49-F238E27FC236}">
                <a16:creationId xmlns:a16="http://schemas.microsoft.com/office/drawing/2014/main" id="{4D3E0A4F-55FB-9E75-6302-B1D2EB75A76E}"/>
              </a:ext>
            </a:extLst>
          </p:cNvPr>
          <p:cNvSpPr>
            <a:spLocks noGrp="1"/>
          </p:cNvSpPr>
          <p:nvPr>
            <p:ph type="title"/>
          </p:nvPr>
        </p:nvSpPr>
        <p:spPr/>
        <p:txBody>
          <a:bodyPr/>
          <a:lstStyle/>
          <a:p>
            <a:r>
              <a:rPr lang="en-US" sz="2500">
                <a:solidFill>
                  <a:srgbClr val="4D3C35"/>
                </a:solidFill>
              </a:rPr>
              <a:t>SYN-EYE® CB</a:t>
            </a:r>
          </a:p>
        </p:txBody>
      </p:sp>
    </p:spTree>
    <p:extLst>
      <p:ext uri="{BB962C8B-B14F-4D97-AF65-F5344CB8AC3E}">
        <p14:creationId xmlns:p14="http://schemas.microsoft.com/office/powerpoint/2010/main" val="1762823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ACE35-29DA-1CE6-954C-8AA059E9533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85AB20-FD8C-E47A-867A-9CD788503CAE}"/>
              </a:ext>
            </a:extLst>
          </p:cNvPr>
          <p:cNvSpPr>
            <a:spLocks noGrp="1"/>
          </p:cNvSpPr>
          <p:nvPr>
            <p:ph type="sldNum" sz="quarter" idx="10"/>
          </p:nvPr>
        </p:nvSpPr>
        <p:spPr/>
        <p:txBody>
          <a:bodyPr/>
          <a:lstStyle/>
          <a:p>
            <a:fld id="{5BA3E189-2F3A-42E5-B572-3520703B6186}" type="slidenum">
              <a:rPr lang="en-GB" smtClean="0"/>
              <a:pPr/>
              <a:t>8</a:t>
            </a:fld>
            <a:endParaRPr lang="en-GB"/>
          </a:p>
        </p:txBody>
      </p:sp>
      <p:sp>
        <p:nvSpPr>
          <p:cNvPr id="8" name="Title 7">
            <a:extLst>
              <a:ext uri="{FF2B5EF4-FFF2-40B4-BE49-F238E27FC236}">
                <a16:creationId xmlns:a16="http://schemas.microsoft.com/office/drawing/2014/main" id="{218447CA-FA7B-121A-CDBA-75DFF60ABAA5}"/>
              </a:ext>
            </a:extLst>
          </p:cNvPr>
          <p:cNvSpPr>
            <a:spLocks noGrp="1"/>
          </p:cNvSpPr>
          <p:nvPr>
            <p:ph type="title"/>
          </p:nvPr>
        </p:nvSpPr>
        <p:spPr>
          <a:xfrm>
            <a:off x="302401" y="302400"/>
            <a:ext cx="6537669" cy="767147"/>
          </a:xfrm>
        </p:spPr>
        <p:txBody>
          <a:bodyPr/>
          <a:lstStyle/>
          <a:p>
            <a:r>
              <a:rPr lang="en-US"/>
              <a:t>SYN-EYE® CB</a:t>
            </a:r>
          </a:p>
        </p:txBody>
      </p:sp>
      <p:sp>
        <p:nvSpPr>
          <p:cNvPr id="9" name="TextBox 8">
            <a:extLst>
              <a:ext uri="{FF2B5EF4-FFF2-40B4-BE49-F238E27FC236}">
                <a16:creationId xmlns:a16="http://schemas.microsoft.com/office/drawing/2014/main" id="{9F271833-AAD1-C7D4-95F6-BF3E22EC5D99}"/>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1" name="Text Placeholder 26">
            <a:extLst>
              <a:ext uri="{FF2B5EF4-FFF2-40B4-BE49-F238E27FC236}">
                <a16:creationId xmlns:a16="http://schemas.microsoft.com/office/drawing/2014/main" id="{42BD0E43-4136-CEA9-EA88-F416DBCD8A61}"/>
              </a:ext>
            </a:extLst>
          </p:cNvPr>
          <p:cNvSpPr>
            <a:spLocks noGrp="1"/>
          </p:cNvSpPr>
          <p:nvPr>
            <p:ph type="body" sz="quarter" idx="12"/>
          </p:nvPr>
        </p:nvSpPr>
        <p:spPr>
          <a:xfrm>
            <a:off x="969147" y="1292748"/>
            <a:ext cx="5960177" cy="3858562"/>
          </a:xfrm>
        </p:spPr>
        <p:txBody>
          <a:bodyPr/>
          <a:lstStyle/>
          <a:p>
            <a:pPr>
              <a:buClr>
                <a:srgbClr val="897974"/>
              </a:buClr>
              <a:buSzPct val="140000"/>
              <a:defRPr/>
            </a:pPr>
            <a:r>
              <a:rPr lang="en-US" sz="1600" b="1">
                <a:solidFill>
                  <a:schemeClr val="tx1">
                    <a:lumMod val="50000"/>
                  </a:schemeClr>
                </a:solidFill>
                <a:latin typeface="DM Sans" pitchFamily="2" charset="0"/>
              </a:rPr>
              <a:t>Carbon footprint </a:t>
            </a:r>
            <a:r>
              <a:rPr lang="en-US" sz="1600">
                <a:solidFill>
                  <a:schemeClr val="tx1">
                    <a:lumMod val="50000"/>
                  </a:schemeClr>
                </a:solidFill>
                <a:latin typeface="DM Sans" pitchFamily="2" charset="0"/>
              </a:rPr>
              <a:t>of 18.5 kg CO2 eq./kg. High efficiency allowing a low carbon footprint in use</a:t>
            </a:r>
            <a:r>
              <a:rPr lang="en-US" sz="1600" baseline="30000">
                <a:solidFill>
                  <a:schemeClr val="tx1">
                    <a:lumMod val="50000"/>
                  </a:schemeClr>
                </a:solidFill>
                <a:latin typeface="DM Sans" pitchFamily="2" charset="0"/>
              </a:rPr>
              <a:t>1</a:t>
            </a:r>
            <a:br>
              <a:rPr lang="en-US" sz="1600" baseline="30000">
                <a:solidFill>
                  <a:schemeClr val="tx1">
                    <a:lumMod val="50000"/>
                  </a:schemeClr>
                </a:solidFill>
                <a:latin typeface="DM Sans" pitchFamily="2" charset="0"/>
              </a:rPr>
            </a:br>
            <a:endParaRPr lang="en-US" sz="1600">
              <a:solidFill>
                <a:schemeClr val="tx1">
                  <a:lumMod val="50000"/>
                </a:schemeClr>
              </a:solidFill>
              <a:latin typeface="DM Sans" pitchFamily="2" charset="0"/>
            </a:endParaRPr>
          </a:p>
          <a:p>
            <a:pPr>
              <a:buClr>
                <a:srgbClr val="897974"/>
              </a:buClr>
              <a:buSzPct val="140000"/>
              <a:defRPr/>
            </a:pPr>
            <a:r>
              <a:rPr lang="en-US" sz="1600" b="1">
                <a:solidFill>
                  <a:schemeClr val="tx1">
                    <a:lumMod val="50000"/>
                  </a:schemeClr>
                </a:solidFill>
                <a:latin typeface="DM Sans" pitchFamily="2" charset="0"/>
              </a:rPr>
              <a:t>Natural-origin peptide</a:t>
            </a:r>
            <a:r>
              <a:rPr lang="en-US" sz="1600">
                <a:solidFill>
                  <a:schemeClr val="tx1">
                    <a:lumMod val="50000"/>
                  </a:schemeClr>
                </a:solidFill>
                <a:latin typeface="DM Sans" pitchFamily="2" charset="0"/>
              </a:rPr>
              <a:t>. SYN®-EYE CB suitable for Clean-Beauty with 69.9% naturality according to ISO 16128</a:t>
            </a:r>
            <a:br>
              <a:rPr lang="en-US" sz="1600">
                <a:solidFill>
                  <a:schemeClr val="tx1">
                    <a:lumMod val="50000"/>
                  </a:schemeClr>
                </a:solidFill>
                <a:latin typeface="DM Sans" pitchFamily="2" charset="0"/>
              </a:rPr>
            </a:br>
            <a:endParaRPr lang="en-US" sz="1600">
              <a:solidFill>
                <a:schemeClr val="tx1">
                  <a:lumMod val="50000"/>
                </a:schemeClr>
              </a:solidFill>
              <a:latin typeface="DM Sans" pitchFamily="2" charset="0"/>
            </a:endParaRPr>
          </a:p>
          <a:p>
            <a:pPr>
              <a:buClr>
                <a:srgbClr val="897974"/>
              </a:buClr>
              <a:buSzPct val="140000"/>
              <a:defRPr/>
            </a:pPr>
            <a:r>
              <a:rPr lang="en-US" sz="1600" b="1">
                <a:solidFill>
                  <a:schemeClr val="tx1">
                    <a:lumMod val="50000"/>
                  </a:schemeClr>
                </a:solidFill>
                <a:latin typeface="DM Sans" pitchFamily="2" charset="0"/>
              </a:rPr>
              <a:t>Green chemistry </a:t>
            </a:r>
            <a:r>
              <a:rPr lang="en-US" sz="1600">
                <a:solidFill>
                  <a:schemeClr val="tx1">
                    <a:lumMod val="50000"/>
                  </a:schemeClr>
                </a:solidFill>
                <a:latin typeface="DM Sans" pitchFamily="2" charset="0"/>
              </a:rPr>
              <a:t>reaction type</a:t>
            </a:r>
            <a:r>
              <a:rPr lang="en-US" sz="1600" baseline="30000">
                <a:solidFill>
                  <a:schemeClr val="tx1">
                    <a:lumMod val="50000"/>
                  </a:schemeClr>
                </a:solidFill>
                <a:latin typeface="DM Sans" pitchFamily="2" charset="0"/>
              </a:rPr>
              <a:t>2</a:t>
            </a:r>
            <a:r>
              <a:rPr lang="en-US" sz="1600">
                <a:solidFill>
                  <a:schemeClr val="tx1">
                    <a:lumMod val="50000"/>
                  </a:schemeClr>
                </a:solidFill>
                <a:latin typeface="DM Sans" pitchFamily="2" charset="0"/>
              </a:rPr>
              <a:t> with an optimized synthesis reducing the number of steps</a:t>
            </a:r>
            <a:br>
              <a:rPr lang="en-US" sz="1600">
                <a:solidFill>
                  <a:schemeClr val="tx1">
                    <a:lumMod val="50000"/>
                  </a:schemeClr>
                </a:solidFill>
                <a:latin typeface="DM Sans" pitchFamily="2" charset="0"/>
              </a:rPr>
            </a:br>
            <a:endParaRPr lang="en-US" sz="1600">
              <a:solidFill>
                <a:schemeClr val="tx1">
                  <a:lumMod val="50000"/>
                </a:schemeClr>
              </a:solidFill>
              <a:latin typeface="DM Sans" pitchFamily="2" charset="0"/>
            </a:endParaRPr>
          </a:p>
          <a:p>
            <a:pPr>
              <a:buClr>
                <a:srgbClr val="897974"/>
              </a:buClr>
              <a:buSzPct val="140000"/>
              <a:defRPr/>
            </a:pPr>
            <a:r>
              <a:rPr lang="en-US" sz="1600" b="1">
                <a:solidFill>
                  <a:schemeClr val="tx1">
                    <a:lumMod val="50000"/>
                  </a:schemeClr>
                </a:solidFill>
                <a:latin typeface="DM Sans" pitchFamily="2" charset="0"/>
              </a:rPr>
              <a:t>Manufactured in Europe </a:t>
            </a:r>
            <a:r>
              <a:rPr lang="en-US" sz="1600">
                <a:solidFill>
                  <a:schemeClr val="tx1">
                    <a:lumMod val="50000"/>
                  </a:schemeClr>
                </a:solidFill>
                <a:latin typeface="DM Sans" pitchFamily="2" charset="0"/>
              </a:rPr>
              <a:t>with 100% purchased renewable electricity</a:t>
            </a:r>
            <a:r>
              <a:rPr lang="en-US" sz="1600" baseline="30000">
                <a:solidFill>
                  <a:schemeClr val="tx1">
                    <a:lumMod val="50000"/>
                  </a:schemeClr>
                </a:solidFill>
                <a:latin typeface="DM Sans" pitchFamily="2" charset="0"/>
              </a:rPr>
              <a:t>3</a:t>
            </a:r>
            <a:br>
              <a:rPr lang="en-US" sz="1600" baseline="30000">
                <a:solidFill>
                  <a:schemeClr val="tx1">
                    <a:lumMod val="50000"/>
                  </a:schemeClr>
                </a:solidFill>
                <a:latin typeface="DM Sans" pitchFamily="2" charset="0"/>
              </a:rPr>
            </a:br>
            <a:endParaRPr lang="en-US" sz="1600" baseline="30000">
              <a:solidFill>
                <a:schemeClr val="tx1">
                  <a:lumMod val="50000"/>
                </a:schemeClr>
              </a:solidFill>
              <a:latin typeface="DM Sans" pitchFamily="2" charset="0"/>
            </a:endParaRPr>
          </a:p>
          <a:p>
            <a:pPr>
              <a:buClr>
                <a:srgbClr val="897974"/>
              </a:buClr>
              <a:buSzPct val="140000"/>
              <a:defRPr/>
            </a:pPr>
            <a:r>
              <a:rPr lang="en-US" sz="1600">
                <a:solidFill>
                  <a:schemeClr val="tx1">
                    <a:lumMod val="50000"/>
                  </a:schemeClr>
                </a:solidFill>
                <a:latin typeface="DM Sans" pitchFamily="2" charset="0"/>
              </a:rPr>
              <a:t>Production </a:t>
            </a:r>
            <a:r>
              <a:rPr lang="en-US" sz="1600" b="1">
                <a:solidFill>
                  <a:schemeClr val="tx1">
                    <a:lumMod val="50000"/>
                  </a:schemeClr>
                </a:solidFill>
                <a:latin typeface="DM Sans" pitchFamily="2" charset="0"/>
              </a:rPr>
              <a:t>without any CMR solvents or reagents</a:t>
            </a:r>
            <a:r>
              <a:rPr lang="en-US" sz="1600">
                <a:solidFill>
                  <a:schemeClr val="tx1">
                    <a:lumMod val="50000"/>
                  </a:schemeClr>
                </a:solidFill>
                <a:latin typeface="DM Sans" pitchFamily="2" charset="0"/>
              </a:rPr>
              <a:t>,</a:t>
            </a:r>
            <a:br>
              <a:rPr lang="en-US" sz="1600">
                <a:solidFill>
                  <a:schemeClr val="tx1">
                    <a:lumMod val="50000"/>
                  </a:schemeClr>
                </a:solidFill>
                <a:latin typeface="DM Sans" pitchFamily="2" charset="0"/>
              </a:rPr>
            </a:br>
            <a:r>
              <a:rPr lang="en-US" sz="1600">
                <a:solidFill>
                  <a:schemeClr val="tx1">
                    <a:lumMod val="50000"/>
                  </a:schemeClr>
                </a:solidFill>
                <a:latin typeface="DM Sans" pitchFamily="2" charset="0"/>
              </a:rPr>
              <a:t>prioritizing the safety of workers</a:t>
            </a:r>
          </a:p>
          <a:p>
            <a:endParaRPr lang="en-US" sz="1600"/>
          </a:p>
        </p:txBody>
      </p:sp>
      <p:pic>
        <p:nvPicPr>
          <p:cNvPr id="12" name="Picture Placeholder 8">
            <a:extLst>
              <a:ext uri="{FF2B5EF4-FFF2-40B4-BE49-F238E27FC236}">
                <a16:creationId xmlns:a16="http://schemas.microsoft.com/office/drawing/2014/main" id="{C87869F9-C5C1-0BC6-7C17-817CA5518112}"/>
              </a:ext>
            </a:extLst>
          </p:cNvPr>
          <p:cNvPicPr>
            <a:picLocks noGrp="1" noChangeAspect="1"/>
          </p:cNvPicPr>
          <p:nvPr>
            <p:ph type="pic" sz="quarter" idx="21"/>
          </p:nvPr>
        </p:nvPicPr>
        <p:blipFill>
          <a:blip r:embed="rId2"/>
          <a:srcRect l="5758" r="5758"/>
          <a:stretch/>
        </p:blipFill>
        <p:spPr>
          <a:xfrm>
            <a:off x="7337427" y="2"/>
            <a:ext cx="4854573" cy="6857998"/>
          </a:xfrm>
        </p:spPr>
      </p:pic>
      <p:sp>
        <p:nvSpPr>
          <p:cNvPr id="15" name="Text Placeholder 6">
            <a:extLst>
              <a:ext uri="{FF2B5EF4-FFF2-40B4-BE49-F238E27FC236}">
                <a16:creationId xmlns:a16="http://schemas.microsoft.com/office/drawing/2014/main" id="{0B475B63-15D5-EACF-9E43-650C9E17E673}"/>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A natural peptide for sustainable formulations</a:t>
            </a:r>
          </a:p>
        </p:txBody>
      </p:sp>
      <p:sp>
        <p:nvSpPr>
          <p:cNvPr id="19" name="Text Placeholder 5">
            <a:extLst>
              <a:ext uri="{FF2B5EF4-FFF2-40B4-BE49-F238E27FC236}">
                <a16:creationId xmlns:a16="http://schemas.microsoft.com/office/drawing/2014/main" id="{63C4B690-E61A-D1AE-14CB-6EC6E99B363F}"/>
              </a:ext>
            </a:extLst>
          </p:cNvPr>
          <p:cNvSpPr txBox="1">
            <a:spLocks/>
          </p:cNvSpPr>
          <p:nvPr/>
        </p:nvSpPr>
        <p:spPr>
          <a:xfrm>
            <a:off x="238605" y="5963503"/>
            <a:ext cx="5960177" cy="57335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FontTx/>
              <a:buNone/>
              <a:defRPr/>
            </a:pPr>
            <a:r>
              <a:rPr lang="en-US" sz="800">
                <a:latin typeface="DM Sans"/>
              </a:rPr>
              <a:t>(1) considering a 1-3% concentration of SYN®-EYE CB  in final formulation, 185-555g CO2 per kg of final formulation.</a:t>
            </a:r>
          </a:p>
          <a:p>
            <a:pPr>
              <a:defRPr/>
            </a:pPr>
            <a:r>
              <a:rPr kumimoji="0" lang="en-GB" sz="800" b="0" i="0" u="none" strike="noStrike" kern="1200" cap="none" spc="0" normalizeH="0" baseline="0">
                <a:ln>
                  <a:noFill/>
                </a:ln>
                <a:solidFill>
                  <a:srgbClr val="000000"/>
                </a:solidFill>
                <a:effectLst/>
                <a:uLnTx/>
                <a:uFillTx/>
                <a:latin typeface="Arial"/>
                <a:ea typeface="+mn-ea"/>
                <a:cs typeface="+mn-cs"/>
              </a:rPr>
              <a:t>(2) Main reaction type is </a:t>
            </a:r>
            <a:r>
              <a:rPr kumimoji="0" lang="en-GB" sz="800" b="0" i="0" u="none" strike="noStrike" kern="1200" cap="none" spc="0" normalizeH="0" baseline="0" err="1">
                <a:ln>
                  <a:noFill/>
                </a:ln>
                <a:solidFill>
                  <a:srgbClr val="000000"/>
                </a:solidFill>
                <a:effectLst/>
                <a:uLnTx/>
                <a:uFillTx/>
                <a:latin typeface="Arial"/>
                <a:ea typeface="+mn-ea"/>
                <a:cs typeface="+mn-cs"/>
              </a:rPr>
              <a:t>amidation</a:t>
            </a:r>
            <a:br>
              <a:rPr kumimoji="0" lang="en-GB" sz="800" b="0" i="0" u="none" strike="noStrike" kern="1200" cap="none" spc="0" normalizeH="0" baseline="0">
                <a:ln>
                  <a:noFill/>
                </a:ln>
                <a:solidFill>
                  <a:srgbClr val="000000"/>
                </a:solidFill>
                <a:effectLst/>
                <a:uLnTx/>
                <a:uFillTx/>
                <a:latin typeface="Arial"/>
                <a:ea typeface="+mn-ea"/>
                <a:cs typeface="+mn-cs"/>
              </a:rPr>
            </a:br>
            <a:r>
              <a:rPr kumimoji="0" lang="en-GB" sz="800" b="0" i="0" u="none" strike="noStrike" kern="1200" cap="none" spc="0" normalizeH="0" baseline="0">
                <a:ln>
                  <a:noFill/>
                </a:ln>
                <a:solidFill>
                  <a:srgbClr val="000000"/>
                </a:solidFill>
                <a:effectLst/>
                <a:uLnTx/>
                <a:uFillTx/>
                <a:latin typeface="Arial"/>
                <a:ea typeface="+mn-ea"/>
                <a:cs typeface="+mn-cs"/>
              </a:rPr>
              <a:t>(3) The last production step in </a:t>
            </a:r>
            <a:r>
              <a:rPr kumimoji="0" lang="en-GB" sz="800" b="0" i="0" u="none" strike="noStrike" kern="1200" cap="none" spc="0" normalizeH="0" baseline="0" err="1">
                <a:ln>
                  <a:noFill/>
                </a:ln>
                <a:solidFill>
                  <a:srgbClr val="000000"/>
                </a:solidFill>
                <a:effectLst/>
                <a:uLnTx/>
                <a:uFillTx/>
                <a:latin typeface="Arial"/>
                <a:ea typeface="+mn-ea"/>
                <a:cs typeface="+mn-cs"/>
              </a:rPr>
              <a:t>Pentapharm</a:t>
            </a:r>
            <a:r>
              <a:rPr kumimoji="0" lang="en-GB" sz="800" b="0" i="0" u="none" strike="noStrike" kern="1200" cap="none" spc="0" normalizeH="0" baseline="0">
                <a:ln>
                  <a:noFill/>
                </a:ln>
                <a:solidFill>
                  <a:srgbClr val="000000"/>
                </a:solidFill>
                <a:effectLst/>
                <a:uLnTx/>
                <a:uFillTx/>
                <a:latin typeface="Arial"/>
                <a:ea typeface="+mn-ea"/>
                <a:cs typeface="+mn-cs"/>
              </a:rPr>
              <a:t>. Peptide production in Switzerland.</a:t>
            </a:r>
          </a:p>
          <a:p>
            <a:pPr>
              <a:defRPr/>
            </a:pPr>
            <a:endParaRPr kumimoji="0" lang="en-GB" sz="800" b="0" i="0" u="none" strike="noStrike" kern="1200" cap="none" spc="0" normalizeH="0" baseline="0">
              <a:ln>
                <a:noFill/>
              </a:ln>
              <a:solidFill>
                <a:srgbClr val="000000"/>
              </a:solidFill>
              <a:effectLst/>
              <a:uLnTx/>
              <a:uFillTx/>
              <a:latin typeface="Arial"/>
              <a:ea typeface="+mn-ea"/>
              <a:cs typeface="+mn-cs"/>
            </a:endParaRPr>
          </a:p>
          <a:p>
            <a:pPr>
              <a:buFontTx/>
              <a:buNone/>
              <a:defRPr/>
            </a:pPr>
            <a:endParaRPr lang="en-CH" sz="800">
              <a:latin typeface="DM Sans"/>
            </a:endParaRPr>
          </a:p>
        </p:txBody>
      </p:sp>
      <p:pic>
        <p:nvPicPr>
          <p:cNvPr id="2" name="Picture 2">
            <a:extLst>
              <a:ext uri="{FF2B5EF4-FFF2-40B4-BE49-F238E27FC236}">
                <a16:creationId xmlns:a16="http://schemas.microsoft.com/office/drawing/2014/main" id="{65360225-8B29-1201-C4A7-982EBD1A44B7}"/>
              </a:ext>
            </a:extLst>
          </p:cNvPr>
          <p:cNvPicPr>
            <a:picLocks noChangeAspect="1" noChangeArrowheads="1"/>
          </p:cNvPicPr>
          <p:nvPr/>
        </p:nvPicPr>
        <p:blipFill>
          <a:blip r:embed="rId3" cstate="print">
            <a:duotone>
              <a:prstClr val="black"/>
              <a:srgbClr val="4D3C35">
                <a:tint val="45000"/>
                <a:satMod val="400000"/>
              </a:srgbClr>
            </a:duotone>
            <a:extLst>
              <a:ext uri="{28A0092B-C50C-407E-A947-70E740481C1C}">
                <a14:useLocalDpi xmlns:a14="http://schemas.microsoft.com/office/drawing/2010/main"/>
              </a:ext>
            </a:extLst>
          </a:blip>
          <a:srcRect/>
          <a:stretch>
            <a:fillRect/>
          </a:stretch>
        </p:blipFill>
        <p:spPr bwMode="auto">
          <a:xfrm>
            <a:off x="260731" y="1239769"/>
            <a:ext cx="530122" cy="53012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882724A6-A7D0-DEB5-3F6D-4E0F8012719D}"/>
              </a:ext>
            </a:extLst>
          </p:cNvPr>
          <p:cNvPicPr>
            <a:picLocks noChangeAspect="1" noChangeArrowheads="1"/>
          </p:cNvPicPr>
          <p:nvPr/>
        </p:nvPicPr>
        <p:blipFill>
          <a:blip r:embed="rId4" cstate="print">
            <a:duotone>
              <a:prstClr val="black"/>
              <a:srgbClr val="4D3C35">
                <a:tint val="45000"/>
                <a:satMod val="400000"/>
              </a:srgbClr>
            </a:duotone>
            <a:extLst>
              <a:ext uri="{28A0092B-C50C-407E-A947-70E740481C1C}">
                <a14:useLocalDpi xmlns:a14="http://schemas.microsoft.com/office/drawing/2010/main"/>
              </a:ext>
            </a:extLst>
          </a:blip>
          <a:srcRect/>
          <a:stretch>
            <a:fillRect/>
          </a:stretch>
        </p:blipFill>
        <p:spPr bwMode="auto">
          <a:xfrm>
            <a:off x="249375" y="2124671"/>
            <a:ext cx="552835" cy="5528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7F3349C6-91B9-A53C-BEDA-78958F8D70AB}"/>
              </a:ext>
            </a:extLst>
          </p:cNvPr>
          <p:cNvPicPr>
            <a:picLocks noChangeAspect="1" noChangeArrowheads="1"/>
          </p:cNvPicPr>
          <p:nvPr/>
        </p:nvPicPr>
        <p:blipFill>
          <a:blip r:embed="rId5" cstate="print">
            <a:duotone>
              <a:prstClr val="black"/>
              <a:srgbClr val="4D3C35">
                <a:tint val="45000"/>
                <a:satMod val="400000"/>
              </a:srgbClr>
            </a:duotone>
            <a:extLst>
              <a:ext uri="{28A0092B-C50C-407E-A947-70E740481C1C}">
                <a14:useLocalDpi xmlns:a14="http://schemas.microsoft.com/office/drawing/2010/main"/>
              </a:ext>
            </a:extLst>
          </a:blip>
          <a:srcRect/>
          <a:stretch>
            <a:fillRect/>
          </a:stretch>
        </p:blipFill>
        <p:spPr bwMode="auto">
          <a:xfrm>
            <a:off x="260933" y="2965070"/>
            <a:ext cx="529718" cy="5297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A3FDB448-34F9-33E7-3A61-161B72939027}"/>
              </a:ext>
            </a:extLst>
          </p:cNvPr>
          <p:cNvPicPr>
            <a:picLocks noChangeAspect="1" noChangeArrowheads="1"/>
          </p:cNvPicPr>
          <p:nvPr/>
        </p:nvPicPr>
        <p:blipFill>
          <a:blip r:embed="rId6" cstate="print">
            <a:duotone>
              <a:prstClr val="black"/>
              <a:srgbClr val="4D3C35">
                <a:tint val="45000"/>
                <a:satMod val="400000"/>
              </a:srgbClr>
            </a:duotone>
            <a:extLst>
              <a:ext uri="{28A0092B-C50C-407E-A947-70E740481C1C}">
                <a14:useLocalDpi xmlns:a14="http://schemas.microsoft.com/office/drawing/2010/main"/>
              </a:ext>
            </a:extLst>
          </a:blip>
          <a:srcRect/>
          <a:stretch>
            <a:fillRect/>
          </a:stretch>
        </p:blipFill>
        <p:spPr bwMode="auto">
          <a:xfrm>
            <a:off x="242223" y="3823784"/>
            <a:ext cx="567138" cy="56713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m 17">
            <a:extLst>
              <a:ext uri="{FF2B5EF4-FFF2-40B4-BE49-F238E27FC236}">
                <a16:creationId xmlns:a16="http://schemas.microsoft.com/office/drawing/2014/main" id="{BBD9D6A9-C06B-1548-3BEB-6F3732AE2B53}"/>
              </a:ext>
            </a:extLst>
          </p:cNvPr>
          <p:cNvPicPr>
            <a:picLocks noChangeAspect="1"/>
          </p:cNvPicPr>
          <p:nvPr/>
        </p:nvPicPr>
        <p:blipFill>
          <a:blip r:embed="rId7">
            <a:duotone>
              <a:prstClr val="black"/>
              <a:srgbClr val="4D3C35">
                <a:tint val="45000"/>
                <a:satMod val="400000"/>
              </a:srgbClr>
            </a:duotone>
          </a:blip>
          <a:stretch>
            <a:fillRect/>
          </a:stretch>
        </p:blipFill>
        <p:spPr>
          <a:xfrm>
            <a:off x="319493" y="4639584"/>
            <a:ext cx="412598" cy="442070"/>
          </a:xfrm>
          <a:prstGeom prst="rect">
            <a:avLst/>
          </a:prstGeom>
        </p:spPr>
      </p:pic>
    </p:spTree>
    <p:extLst>
      <p:ext uri="{BB962C8B-B14F-4D97-AF65-F5344CB8AC3E}">
        <p14:creationId xmlns:p14="http://schemas.microsoft.com/office/powerpoint/2010/main" val="3365804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BFEAB-E55E-AFB8-7648-AFD9F25E558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94658A-5789-B488-1460-B8592921113F}"/>
              </a:ext>
            </a:extLst>
          </p:cNvPr>
          <p:cNvSpPr>
            <a:spLocks noGrp="1"/>
          </p:cNvSpPr>
          <p:nvPr>
            <p:ph type="sldNum" sz="quarter" idx="10"/>
          </p:nvPr>
        </p:nvSpPr>
        <p:spPr/>
        <p:txBody>
          <a:bodyPr/>
          <a:lstStyle/>
          <a:p>
            <a:fld id="{5BA3E189-2F3A-42E5-B572-3520703B6186}" type="slidenum">
              <a:rPr lang="en-GB" smtClean="0"/>
              <a:pPr/>
              <a:t>9</a:t>
            </a:fld>
            <a:endParaRPr lang="en-GB"/>
          </a:p>
        </p:txBody>
      </p:sp>
      <p:sp>
        <p:nvSpPr>
          <p:cNvPr id="8" name="Title 7">
            <a:extLst>
              <a:ext uri="{FF2B5EF4-FFF2-40B4-BE49-F238E27FC236}">
                <a16:creationId xmlns:a16="http://schemas.microsoft.com/office/drawing/2014/main" id="{9DC3C8F3-E6EE-526C-0619-110B86091F39}"/>
              </a:ext>
            </a:extLst>
          </p:cNvPr>
          <p:cNvSpPr>
            <a:spLocks noGrp="1"/>
          </p:cNvSpPr>
          <p:nvPr>
            <p:ph type="title"/>
          </p:nvPr>
        </p:nvSpPr>
        <p:spPr>
          <a:xfrm>
            <a:off x="302401" y="302400"/>
            <a:ext cx="6537669" cy="767147"/>
          </a:xfrm>
        </p:spPr>
        <p:txBody>
          <a:bodyPr/>
          <a:lstStyle/>
          <a:p>
            <a:r>
              <a:rPr lang="en-US"/>
              <a:t>SYN-EYE® CB</a:t>
            </a:r>
          </a:p>
        </p:txBody>
      </p:sp>
      <p:sp>
        <p:nvSpPr>
          <p:cNvPr id="9" name="TextBox 8">
            <a:extLst>
              <a:ext uri="{FF2B5EF4-FFF2-40B4-BE49-F238E27FC236}">
                <a16:creationId xmlns:a16="http://schemas.microsoft.com/office/drawing/2014/main" id="{55107A32-9936-A06A-EDC9-6C6641D2006F}"/>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ext Placeholder 6">
            <a:extLst>
              <a:ext uri="{FF2B5EF4-FFF2-40B4-BE49-F238E27FC236}">
                <a16:creationId xmlns:a16="http://schemas.microsoft.com/office/drawing/2014/main" id="{CE613D07-9ADD-6F6B-0902-F6FC2E016C51}"/>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4 Technologies &amp; Actives</a:t>
            </a:r>
          </a:p>
        </p:txBody>
      </p:sp>
      <p:pic>
        <p:nvPicPr>
          <p:cNvPr id="5" name="Picture Placeholder 2" descr="A person putting cream on his face&#10;&#10;Description automatically generated">
            <a:extLst>
              <a:ext uri="{FF2B5EF4-FFF2-40B4-BE49-F238E27FC236}">
                <a16:creationId xmlns:a16="http://schemas.microsoft.com/office/drawing/2014/main" id="{12A61B90-4804-87A2-03F1-86895105C537}"/>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41231" t="10158" r="16383"/>
          <a:stretch/>
        </p:blipFill>
        <p:spPr>
          <a:xfrm>
            <a:off x="7337427" y="2"/>
            <a:ext cx="4854573" cy="6857998"/>
          </a:xfrm>
        </p:spPr>
      </p:pic>
      <p:sp>
        <p:nvSpPr>
          <p:cNvPr id="10" name="Text Placeholder 20">
            <a:extLst>
              <a:ext uri="{FF2B5EF4-FFF2-40B4-BE49-F238E27FC236}">
                <a16:creationId xmlns:a16="http://schemas.microsoft.com/office/drawing/2014/main" id="{F084F5D9-0457-5428-2C93-D8B154A7428C}"/>
              </a:ext>
            </a:extLst>
          </p:cNvPr>
          <p:cNvSpPr txBox="1">
            <a:spLocks/>
          </p:cNvSpPr>
          <p:nvPr/>
        </p:nvSpPr>
        <p:spPr>
          <a:xfrm>
            <a:off x="302399" y="1305382"/>
            <a:ext cx="6905473" cy="4909589"/>
          </a:xfrm>
          <a:prstGeom prst="rect">
            <a:avLst/>
          </a:prstGeom>
        </p:spPr>
        <p:txBody>
          <a:bodyPr lIns="0" tIns="0" rIns="0" bIns="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0"/>
              </a:spcAft>
              <a:defRPr/>
            </a:pPr>
            <a:r>
              <a:rPr lang="en-US" sz="1600" b="1">
                <a:solidFill>
                  <a:srgbClr val="897974"/>
                </a:solidFill>
                <a:latin typeface="DM Sans" pitchFamily="2" charset="0"/>
              </a:rPr>
              <a:t>Vitamin</a:t>
            </a:r>
          </a:p>
          <a:p>
            <a:pPr marL="285750" indent="-285750">
              <a:spcAft>
                <a:spcPts val="0"/>
              </a:spcAft>
              <a:buClr>
                <a:srgbClr val="897974"/>
              </a:buClr>
              <a:buFont typeface="Arial" panose="020B0604020202020204" pitchFamily="34" charset="0"/>
              <a:buChar char="•"/>
              <a:defRPr/>
            </a:pPr>
            <a:r>
              <a:rPr lang="en-US" sz="1400" b="1">
                <a:solidFill>
                  <a:prstClr val="black"/>
                </a:solidFill>
                <a:latin typeface="DM Sans" pitchFamily="2" charset="0"/>
              </a:rPr>
              <a:t>Panthenol - Pro-Vitamin B5 </a:t>
            </a:r>
          </a:p>
          <a:p>
            <a:pPr marL="285750" indent="-285750">
              <a:spcAft>
                <a:spcPts val="0"/>
              </a:spcAft>
              <a:buClr>
                <a:srgbClr val="897974"/>
              </a:buClr>
              <a:buFont typeface="Arial" panose="020B0604020202020204" pitchFamily="34" charset="0"/>
              <a:buChar char="•"/>
              <a:defRPr/>
            </a:pPr>
            <a:r>
              <a:rPr lang="en-US" sz="1400">
                <a:solidFill>
                  <a:prstClr val="black"/>
                </a:solidFill>
                <a:latin typeface="DM Sans" pitchFamily="2" charset="0"/>
              </a:rPr>
              <a:t>Panthenol is produced with the highest standards in a world-class </a:t>
            </a:r>
            <a:r>
              <a:rPr lang="en-US" sz="1400" err="1">
                <a:solidFill>
                  <a:prstClr val="black"/>
                </a:solidFill>
                <a:latin typeface="DM Sans" pitchFamily="2" charset="0"/>
              </a:rPr>
              <a:t>dsm</a:t>
            </a:r>
            <a:r>
              <a:rPr lang="en-US" sz="1400">
                <a:solidFill>
                  <a:prstClr val="black"/>
                </a:solidFill>
                <a:latin typeface="DM Sans" pitchFamily="2" charset="0"/>
              </a:rPr>
              <a:t>-</a:t>
            </a:r>
            <a:r>
              <a:rPr lang="en-US" sz="1400" err="1">
                <a:solidFill>
                  <a:prstClr val="black"/>
                </a:solidFill>
                <a:latin typeface="DM Sans" pitchFamily="2" charset="0"/>
              </a:rPr>
              <a:t>firmenich</a:t>
            </a:r>
            <a:r>
              <a:rPr lang="en-US" sz="1400">
                <a:solidFill>
                  <a:prstClr val="black"/>
                </a:solidFill>
                <a:latin typeface="DM Sans" pitchFamily="2" charset="0"/>
              </a:rPr>
              <a:t>-owned facility</a:t>
            </a:r>
          </a:p>
          <a:p>
            <a:pPr>
              <a:spcAft>
                <a:spcPts val="0"/>
              </a:spcAft>
              <a:defRPr/>
            </a:pPr>
            <a:endParaRPr lang="en-US" sz="1400" b="1">
              <a:solidFill>
                <a:prstClr val="black"/>
              </a:solidFill>
              <a:latin typeface="DM Sans" pitchFamily="2" charset="0"/>
            </a:endParaRPr>
          </a:p>
          <a:p>
            <a:pPr>
              <a:spcAft>
                <a:spcPts val="0"/>
              </a:spcAft>
              <a:defRPr/>
            </a:pPr>
            <a:r>
              <a:rPr lang="en-US" sz="1600" b="1">
                <a:solidFill>
                  <a:srgbClr val="897974"/>
                </a:solidFill>
                <a:latin typeface="DM Sans" pitchFamily="2" charset="0"/>
              </a:rPr>
              <a:t>Bio-fermentation </a:t>
            </a:r>
          </a:p>
          <a:p>
            <a:pPr marL="285750" indent="-285750">
              <a:spcAft>
                <a:spcPts val="0"/>
              </a:spcAft>
              <a:buClr>
                <a:srgbClr val="897974"/>
              </a:buClr>
              <a:buFont typeface="Arial" panose="020B0604020202020204" pitchFamily="34" charset="0"/>
              <a:buChar char="•"/>
              <a:defRPr/>
            </a:pPr>
            <a:r>
              <a:rPr lang="en-US" sz="1400" b="1">
                <a:solidFill>
                  <a:prstClr val="black"/>
                </a:solidFill>
                <a:latin typeface="DM Sans" pitchFamily="2" charset="0"/>
              </a:rPr>
              <a:t>Sodium Hyaluronate</a:t>
            </a:r>
          </a:p>
          <a:p>
            <a:pPr marL="285750" indent="-285750">
              <a:spcAft>
                <a:spcPts val="0"/>
              </a:spcAft>
              <a:buClr>
                <a:srgbClr val="897974"/>
              </a:buClr>
              <a:buFont typeface="Arial" panose="020B0604020202020204" pitchFamily="34" charset="0"/>
              <a:buChar char="•"/>
              <a:defRPr/>
            </a:pPr>
            <a:r>
              <a:rPr lang="en-US" sz="1400">
                <a:solidFill>
                  <a:prstClr val="black"/>
                </a:solidFill>
                <a:latin typeface="DM Sans" pitchFamily="2" charset="0"/>
              </a:rPr>
              <a:t>Highly purified HA with a molecular </a:t>
            </a:r>
            <a:r>
              <a:rPr lang="en-US" sz="1400">
                <a:solidFill>
                  <a:prstClr val="black"/>
                </a:solidFill>
              </a:rPr>
              <a:t>w</a:t>
            </a:r>
            <a:r>
              <a:rPr lang="en-US" sz="1400">
                <a:solidFill>
                  <a:prstClr val="black"/>
                </a:solidFill>
                <a:latin typeface="DM Sans" pitchFamily="2" charset="0"/>
              </a:rPr>
              <a:t>eight of 200-400 </a:t>
            </a:r>
            <a:r>
              <a:rPr lang="en-US" sz="1400" err="1">
                <a:solidFill>
                  <a:prstClr val="black"/>
                </a:solidFill>
                <a:latin typeface="DM Sans" pitchFamily="2" charset="0"/>
              </a:rPr>
              <a:t>kDa</a:t>
            </a:r>
            <a:endParaRPr lang="en-US" sz="1400">
              <a:solidFill>
                <a:prstClr val="black"/>
              </a:solidFill>
              <a:latin typeface="DM Sans" pitchFamily="2" charset="0"/>
            </a:endParaRPr>
          </a:p>
          <a:p>
            <a:pPr marL="285750" indent="-285750">
              <a:spcAft>
                <a:spcPts val="0"/>
              </a:spcAft>
              <a:buClr>
                <a:srgbClr val="897974"/>
              </a:buClr>
              <a:buFont typeface="Arial" panose="020B0604020202020204" pitchFamily="34" charset="0"/>
              <a:buChar char="•"/>
              <a:defRPr/>
            </a:pPr>
            <a:r>
              <a:rPr lang="en-US" sz="1400">
                <a:solidFill>
                  <a:prstClr val="black"/>
                </a:solidFill>
                <a:latin typeface="DM Sans" pitchFamily="2" charset="0"/>
              </a:rPr>
              <a:t>Obtained by bio-fermentation</a:t>
            </a:r>
          </a:p>
          <a:p>
            <a:pPr>
              <a:spcAft>
                <a:spcPts val="0"/>
              </a:spcAft>
              <a:defRPr/>
            </a:pPr>
            <a:endParaRPr lang="en-US" sz="1400">
              <a:solidFill>
                <a:prstClr val="black"/>
              </a:solidFill>
            </a:endParaRPr>
          </a:p>
          <a:p>
            <a:pPr>
              <a:spcAft>
                <a:spcPts val="0"/>
              </a:spcAft>
              <a:defRPr/>
            </a:pPr>
            <a:r>
              <a:rPr lang="en-US" sz="1600" b="1">
                <a:solidFill>
                  <a:srgbClr val="897974"/>
                </a:solidFill>
                <a:latin typeface="DM Sans" pitchFamily="2" charset="0"/>
              </a:rPr>
              <a:t>Blue</a:t>
            </a:r>
            <a:r>
              <a:rPr lang="en-US" sz="1600" b="1">
                <a:solidFill>
                  <a:srgbClr val="897974"/>
                </a:solidFill>
              </a:rPr>
              <a:t> biotechnology</a:t>
            </a:r>
            <a:endParaRPr lang="en-US" sz="1600" b="1">
              <a:solidFill>
                <a:srgbClr val="897974"/>
              </a:solidFill>
              <a:latin typeface="DM Sans" pitchFamily="2" charset="0"/>
            </a:endParaRPr>
          </a:p>
          <a:p>
            <a:pPr marL="285750" indent="-285750">
              <a:spcAft>
                <a:spcPts val="0"/>
              </a:spcAft>
              <a:buClr>
                <a:srgbClr val="897974"/>
              </a:buClr>
              <a:buFont typeface="Arial" panose="020B0604020202020204" pitchFamily="34" charset="0"/>
              <a:buChar char="•"/>
              <a:defRPr/>
            </a:pPr>
            <a:r>
              <a:rPr lang="en-US" sz="1400" b="1" err="1">
                <a:solidFill>
                  <a:prstClr val="black"/>
                </a:solidFill>
                <a:latin typeface="DM Sans" pitchFamily="2" charset="0"/>
              </a:rPr>
              <a:t>Dunaliella</a:t>
            </a:r>
            <a:r>
              <a:rPr lang="en-US" sz="1400" b="1">
                <a:solidFill>
                  <a:prstClr val="black"/>
                </a:solidFill>
                <a:latin typeface="DM Sans" pitchFamily="2" charset="0"/>
              </a:rPr>
              <a:t> salina extract</a:t>
            </a:r>
            <a:endParaRPr lang="en-US" sz="1400" b="1" kern="1200">
              <a:solidFill>
                <a:prstClr val="black"/>
              </a:solidFill>
              <a:latin typeface="DM Sans"/>
            </a:endParaRPr>
          </a:p>
          <a:p>
            <a:pPr marL="285750" indent="-285750">
              <a:spcAft>
                <a:spcPts val="0"/>
              </a:spcAft>
              <a:buClr>
                <a:srgbClr val="897974"/>
              </a:buClr>
              <a:buFont typeface="Arial" panose="020B0604020202020204" pitchFamily="34" charset="0"/>
              <a:buChar char="•"/>
              <a:defRPr/>
            </a:pPr>
            <a:r>
              <a:rPr lang="en-US" sz="1400">
                <a:solidFill>
                  <a:prstClr val="black"/>
                </a:solidFill>
                <a:latin typeface="DM Sans" pitchFamily="2" charset="0"/>
              </a:rPr>
              <a:t>Highly purified extract of the biotechnologically produced microalgae </a:t>
            </a:r>
            <a:r>
              <a:rPr lang="en-US" sz="1400" err="1">
                <a:solidFill>
                  <a:prstClr val="black"/>
                </a:solidFill>
                <a:latin typeface="DM Sans" pitchFamily="2" charset="0"/>
              </a:rPr>
              <a:t>Dunaliella</a:t>
            </a:r>
            <a:r>
              <a:rPr lang="en-US" sz="1400">
                <a:solidFill>
                  <a:prstClr val="black"/>
                </a:solidFill>
                <a:latin typeface="DM Sans" pitchFamily="2" charset="0"/>
              </a:rPr>
              <a:t>, which is known to survive in the extreme environment of salt lakes</a:t>
            </a:r>
          </a:p>
          <a:p>
            <a:pPr>
              <a:spcAft>
                <a:spcPts val="0"/>
              </a:spcAft>
              <a:defRPr/>
            </a:pPr>
            <a:endParaRPr lang="en-US" sz="1400" b="1">
              <a:solidFill>
                <a:prstClr val="black"/>
              </a:solidFill>
              <a:latin typeface="DM Sans" pitchFamily="2" charset="0"/>
            </a:endParaRPr>
          </a:p>
          <a:p>
            <a:pPr>
              <a:spcAft>
                <a:spcPts val="0"/>
              </a:spcAft>
              <a:defRPr/>
            </a:pPr>
            <a:r>
              <a:rPr lang="en-US" sz="1600" b="1">
                <a:solidFill>
                  <a:srgbClr val="897974"/>
                </a:solidFill>
                <a:latin typeface="DM Sans" pitchFamily="2" charset="0"/>
              </a:rPr>
              <a:t>Peptide</a:t>
            </a:r>
          </a:p>
          <a:p>
            <a:pPr marL="285750" indent="-285750">
              <a:spcAft>
                <a:spcPts val="0"/>
              </a:spcAft>
              <a:buClr>
                <a:srgbClr val="897974"/>
              </a:buClr>
              <a:buFont typeface="Arial" panose="020B0604020202020204" pitchFamily="34" charset="0"/>
              <a:buChar char="•"/>
              <a:defRPr/>
            </a:pPr>
            <a:r>
              <a:rPr lang="en-US" sz="1400" b="1">
                <a:solidFill>
                  <a:prstClr val="black"/>
                </a:solidFill>
                <a:latin typeface="DM Sans" pitchFamily="2" charset="0"/>
              </a:rPr>
              <a:t>Palmitoyl Tripeptide-5</a:t>
            </a:r>
          </a:p>
          <a:p>
            <a:pPr marL="285750" indent="-285750">
              <a:spcAft>
                <a:spcPts val="0"/>
              </a:spcAft>
              <a:buClr>
                <a:srgbClr val="897974"/>
              </a:buClr>
              <a:buFont typeface="Arial" panose="020B0604020202020204" pitchFamily="34" charset="0"/>
              <a:buChar char="•"/>
              <a:defRPr/>
            </a:pPr>
            <a:r>
              <a:rPr lang="en-US" sz="1400">
                <a:solidFill>
                  <a:prstClr val="black"/>
                </a:solidFill>
                <a:latin typeface="DM Sans" pitchFamily="2" charset="0"/>
              </a:rPr>
              <a:t>Made by latest cutting-edge </a:t>
            </a:r>
            <a:r>
              <a:rPr lang="en-US" sz="1400" err="1">
                <a:solidFill>
                  <a:prstClr val="black"/>
                </a:solidFill>
                <a:latin typeface="DM Sans" pitchFamily="2" charset="0"/>
              </a:rPr>
              <a:t>dsm-firmenich</a:t>
            </a:r>
            <a:r>
              <a:rPr lang="en-US" sz="1400">
                <a:solidFill>
                  <a:prstClr val="black"/>
                </a:solidFill>
                <a:latin typeface="DM Sans" pitchFamily="2" charset="0"/>
              </a:rPr>
              <a:t> peptide technology</a:t>
            </a:r>
          </a:p>
          <a:p>
            <a:pPr marL="285750" indent="-285750">
              <a:spcAft>
                <a:spcPts val="0"/>
              </a:spcAft>
              <a:buClr>
                <a:srgbClr val="897974"/>
              </a:buClr>
              <a:buFont typeface="Arial" panose="020B0604020202020204" pitchFamily="34" charset="0"/>
              <a:buChar char="•"/>
              <a:defRPr/>
            </a:pPr>
            <a:r>
              <a:rPr lang="en-US" sz="1400">
                <a:solidFill>
                  <a:prstClr val="black"/>
                </a:solidFill>
                <a:latin typeface="DM Sans" pitchFamily="2" charset="0"/>
              </a:rPr>
              <a:t>Patented tripeptide with a unique amino acid sequence</a:t>
            </a:r>
          </a:p>
          <a:p>
            <a:endParaRPr lang="en-US" sz="1400"/>
          </a:p>
        </p:txBody>
      </p:sp>
    </p:spTree>
    <p:extLst>
      <p:ext uri="{BB962C8B-B14F-4D97-AF65-F5344CB8AC3E}">
        <p14:creationId xmlns:p14="http://schemas.microsoft.com/office/powerpoint/2010/main" val="3298248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69B84-FCDC-19F1-019D-81672903188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AB5A6CC-EDAD-348E-B3D0-9DE9DE5177F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8" name="Text Placeholder 5">
            <a:extLst>
              <a:ext uri="{FF2B5EF4-FFF2-40B4-BE49-F238E27FC236}">
                <a16:creationId xmlns:a16="http://schemas.microsoft.com/office/drawing/2014/main" id="{A5C0CF96-F8E7-E2C3-83BE-2095B689641F}"/>
              </a:ext>
            </a:extLst>
          </p:cNvPr>
          <p:cNvSpPr>
            <a:spLocks noGrp="1"/>
          </p:cNvSpPr>
          <p:nvPr>
            <p:ph type="body" sz="quarter" idx="23"/>
          </p:nvPr>
        </p:nvSpPr>
        <p:spPr/>
        <p:txBody>
          <a:bodyPr/>
          <a:lstStyle/>
          <a:p>
            <a:r>
              <a:rPr lang="en-US"/>
              <a:t>* Journal of Dermatological Treatment 2017</a:t>
            </a:r>
          </a:p>
          <a:p>
            <a:r>
              <a:rPr lang="en-US"/>
              <a:t>** </a:t>
            </a:r>
            <a:r>
              <a:rPr lang="en-US" err="1"/>
              <a:t>dsm-firmenich</a:t>
            </a:r>
            <a:r>
              <a:rPr lang="en-US"/>
              <a:t> internal studies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800" b="0" i="0" u="none" strike="noStrike" kern="0" cap="none" spc="0" normalizeH="0" noProof="0">
              <a:ln>
                <a:noFill/>
              </a:ln>
              <a:effectLst/>
              <a:uLnTx/>
              <a:uFillTx/>
              <a:latin typeface="DM Sans"/>
              <a:ea typeface="+mn-ea"/>
              <a:cs typeface="+mn-cs"/>
            </a:endParaRPr>
          </a:p>
        </p:txBody>
      </p:sp>
      <p:sp>
        <p:nvSpPr>
          <p:cNvPr id="32" name="Title 31">
            <a:extLst>
              <a:ext uri="{FF2B5EF4-FFF2-40B4-BE49-F238E27FC236}">
                <a16:creationId xmlns:a16="http://schemas.microsoft.com/office/drawing/2014/main" id="{B3B346C0-30C1-72FC-A35F-1F11BDB84CA0}"/>
              </a:ext>
            </a:extLst>
          </p:cNvPr>
          <p:cNvSpPr>
            <a:spLocks noGrp="1"/>
          </p:cNvSpPr>
          <p:nvPr>
            <p:ph type="title"/>
          </p:nvPr>
        </p:nvSpPr>
        <p:spPr/>
        <p:txBody>
          <a:bodyPr/>
          <a:lstStyle/>
          <a:p>
            <a:r>
              <a:rPr lang="en-US"/>
              <a:t>SYN-EYE® CB</a:t>
            </a:r>
          </a:p>
        </p:txBody>
      </p:sp>
      <p:sp>
        <p:nvSpPr>
          <p:cNvPr id="2" name="Text Placeholder 6">
            <a:extLst>
              <a:ext uri="{FF2B5EF4-FFF2-40B4-BE49-F238E27FC236}">
                <a16:creationId xmlns:a16="http://schemas.microsoft.com/office/drawing/2014/main" id="{573E890C-6FA4-0B28-A176-EFE104B3F4D0}"/>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4 actives for various mode of actions</a:t>
            </a:r>
          </a:p>
        </p:txBody>
      </p:sp>
      <p:pic>
        <p:nvPicPr>
          <p:cNvPr id="26" name="Picture 3">
            <a:extLst>
              <a:ext uri="{FF2B5EF4-FFF2-40B4-BE49-F238E27FC236}">
                <a16:creationId xmlns:a16="http://schemas.microsoft.com/office/drawing/2014/main" id="{C3C3EF25-CEE8-6B3D-5C2B-2D0BFCAC06F4}"/>
              </a:ext>
            </a:extLst>
          </p:cNvPr>
          <p:cNvPicPr>
            <a:picLocks noChangeAspect="1" noChangeArrowheads="1"/>
          </p:cNvPicPr>
          <p:nvPr/>
        </p:nvPicPr>
        <p:blipFill rotWithShape="1">
          <a:blip r:embed="rId2">
            <a:extLst>
              <a:ext uri="{96DAC541-7B7A-43D3-8B79-37D633B846F1}">
                <asvg:svgBlip xmlns:asvg="http://schemas.microsoft.com/office/drawing/2016/SVG/main" r:embed="rId3"/>
              </a:ext>
            </a:extLst>
          </a:blip>
          <a:srcRect l="63463" t="7320" r="830" b="24985"/>
          <a:stretch/>
        </p:blipFill>
        <p:spPr bwMode="auto">
          <a:xfrm>
            <a:off x="326147" y="1251513"/>
            <a:ext cx="4455823" cy="4601077"/>
          </a:xfrm>
          <a:prstGeom prst="rect">
            <a:avLst/>
          </a:prstGeom>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9A77459C-122A-CC42-4E49-F773B1E009B1}"/>
              </a:ext>
            </a:extLst>
          </p:cNvPr>
          <p:cNvSpPr txBox="1"/>
          <p:nvPr/>
        </p:nvSpPr>
        <p:spPr>
          <a:xfrm>
            <a:off x="5096761" y="4653102"/>
            <a:ext cx="6176519" cy="1153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chemeClr val="accent1"/>
              </a:buClr>
              <a:buSzPct val="50000"/>
              <a:buFontTx/>
              <a:buNone/>
              <a:tabLst/>
              <a:defRPr/>
            </a:pPr>
            <a:r>
              <a:rPr kumimoji="0" lang="en-US" sz="1600" b="1" i="0" u="none" strike="noStrike" kern="1200" cap="none" spc="0" normalizeH="0" baseline="0" noProof="0">
                <a:ln>
                  <a:noFill/>
                </a:ln>
                <a:solidFill>
                  <a:srgbClr val="897974"/>
                </a:solidFill>
                <a:effectLst/>
                <a:uLnTx/>
                <a:uFillTx/>
                <a:ea typeface="+mn-ea"/>
                <a:cs typeface="+mn-cs"/>
              </a:rPr>
              <a:t>Palmitoyl Tripeptide-5</a:t>
            </a:r>
          </a:p>
          <a:p>
            <a:pPr marL="363600" marR="0" lvl="0" indent="-363600" algn="l" defTabSz="914400" rtl="0" eaLnBrk="1" fontAlgn="auto" latinLnBrk="0" hangingPunct="1">
              <a:lnSpc>
                <a:spcPct val="90000"/>
              </a:lnSpc>
              <a:spcBef>
                <a:spcPts val="500"/>
              </a:spcBef>
              <a:spcAft>
                <a:spcPts val="400"/>
              </a:spcAft>
              <a:buClr>
                <a:srgbClr val="897974"/>
              </a:buClr>
              <a:buSzPct val="50000"/>
              <a:buFont typeface="Otypical Text Regular" panose="020B0503030300000000" pitchFamily="34" charset="0"/>
              <a:buChar char="●"/>
              <a:tabLst/>
              <a:defRPr/>
            </a:pPr>
            <a:r>
              <a:rPr kumimoji="0" lang="en-US" sz="1400" b="0" i="0" u="none" strike="noStrike" kern="1200" cap="none" spc="0" normalizeH="0" baseline="0" noProof="0">
                <a:ln>
                  <a:noFill/>
                </a:ln>
                <a:effectLst/>
                <a:uLnTx/>
                <a:uFillTx/>
                <a:ea typeface="+mn-ea"/>
                <a:cs typeface="+mn-cs"/>
              </a:rPr>
              <a:t>Rebalances inflammatory cytokines (TNFα, IL-8)** </a:t>
            </a:r>
          </a:p>
          <a:p>
            <a:pPr marL="363600" marR="0" lvl="0" indent="-363600" algn="l" defTabSz="914400" rtl="0" eaLnBrk="1" fontAlgn="auto" latinLnBrk="0" hangingPunct="1">
              <a:lnSpc>
                <a:spcPct val="90000"/>
              </a:lnSpc>
              <a:spcBef>
                <a:spcPts val="500"/>
              </a:spcBef>
              <a:spcAft>
                <a:spcPts val="400"/>
              </a:spcAft>
              <a:buClr>
                <a:srgbClr val="897974"/>
              </a:buClr>
              <a:buSzPct val="50000"/>
              <a:buFont typeface="Otypical Text Regular" panose="020B0503030300000000" pitchFamily="34" charset="0"/>
              <a:buChar char="●"/>
              <a:tabLst/>
              <a:defRPr/>
            </a:pPr>
            <a:r>
              <a:rPr lang="en-US" sz="1400"/>
              <a:t>B</a:t>
            </a:r>
            <a:r>
              <a:rPr kumimoji="0" lang="en-US" sz="1400" b="0" i="0" u="none" strike="noStrike" kern="1200" cap="none" spc="0" normalizeH="0" baseline="0" noProof="0" err="1">
                <a:ln>
                  <a:noFill/>
                </a:ln>
                <a:effectLst/>
                <a:uLnTx/>
                <a:uFillTx/>
                <a:ea typeface="+mn-ea"/>
                <a:cs typeface="+mn-cs"/>
              </a:rPr>
              <a:t>oosts</a:t>
            </a:r>
            <a:r>
              <a:rPr kumimoji="0" lang="en-US" sz="1400" b="0" i="0" u="none" strike="noStrike" kern="1200" cap="none" spc="0" normalizeH="0" baseline="0" noProof="0">
                <a:ln>
                  <a:noFill/>
                </a:ln>
                <a:effectLst/>
                <a:uLnTx/>
                <a:uFillTx/>
                <a:ea typeface="+mn-ea"/>
                <a:cs typeface="+mn-cs"/>
              </a:rPr>
              <a:t> collagen in skin, up to +76%**</a:t>
            </a:r>
          </a:p>
          <a:p>
            <a:pPr marL="363600" marR="0" lvl="0" indent="-363600" algn="l" defTabSz="914400" rtl="0" eaLnBrk="1" fontAlgn="auto" latinLnBrk="0" hangingPunct="1">
              <a:lnSpc>
                <a:spcPct val="90000"/>
              </a:lnSpc>
              <a:spcBef>
                <a:spcPts val="500"/>
              </a:spcBef>
              <a:spcAft>
                <a:spcPts val="400"/>
              </a:spcAft>
              <a:buClr>
                <a:schemeClr val="accent1"/>
              </a:buClr>
              <a:buSzPct val="50000"/>
              <a:buFont typeface="Otypical Text Regular" panose="020B0503030300000000" pitchFamily="34" charset="0"/>
              <a:buChar char="●"/>
              <a:tabLst/>
              <a:defRPr/>
            </a:pPr>
            <a:endParaRPr kumimoji="0" lang="en-US" sz="1600" b="0" i="0" u="none" strike="noStrike" kern="1200" cap="none" spc="0" normalizeH="0" baseline="0" noProof="0">
              <a:ln>
                <a:noFill/>
              </a:ln>
              <a:effectLst/>
              <a:uLnTx/>
              <a:uFillTx/>
              <a:ea typeface="+mn-ea"/>
              <a:cs typeface="+mn-cs"/>
            </a:endParaRPr>
          </a:p>
        </p:txBody>
      </p:sp>
      <p:sp>
        <p:nvSpPr>
          <p:cNvPr id="28" name="TextBox 27">
            <a:extLst>
              <a:ext uri="{FF2B5EF4-FFF2-40B4-BE49-F238E27FC236}">
                <a16:creationId xmlns:a16="http://schemas.microsoft.com/office/drawing/2014/main" id="{481139F3-767A-7B4C-65CA-2EC865F6FDA4}"/>
              </a:ext>
            </a:extLst>
          </p:cNvPr>
          <p:cNvSpPr txBox="1"/>
          <p:nvPr/>
        </p:nvSpPr>
        <p:spPr>
          <a:xfrm>
            <a:off x="5112900" y="1318489"/>
            <a:ext cx="6973009" cy="8163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chemeClr val="accent1"/>
              </a:buClr>
              <a:buSzPct val="50000"/>
              <a:buFontTx/>
              <a:buNone/>
              <a:tabLst/>
              <a:defRPr/>
            </a:pPr>
            <a:r>
              <a:rPr lang="en-US" sz="1600" b="1">
                <a:solidFill>
                  <a:srgbClr val="897974"/>
                </a:solidFill>
              </a:rPr>
              <a:t>Panthenol</a:t>
            </a:r>
          </a:p>
          <a:p>
            <a:pPr marL="363600" marR="0" lvl="0" indent="-363600" algn="l" defTabSz="914400" rtl="0" eaLnBrk="1" fontAlgn="auto" latinLnBrk="0" hangingPunct="1">
              <a:lnSpc>
                <a:spcPct val="90000"/>
              </a:lnSpc>
              <a:spcBef>
                <a:spcPts val="500"/>
              </a:spcBef>
              <a:spcAft>
                <a:spcPts val="400"/>
              </a:spcAft>
              <a:buClr>
                <a:srgbClr val="897974"/>
              </a:buClr>
              <a:buSzPct val="50000"/>
              <a:buFont typeface="Otypical Text Regular" panose="020B0503030300000000" pitchFamily="34" charset="0"/>
              <a:buChar char="●"/>
              <a:tabLst/>
              <a:defRPr/>
            </a:pPr>
            <a:r>
              <a:rPr lang="en-US" sz="1400"/>
              <a:t>Increased stratum corneum hydration and reduced TEWL*</a:t>
            </a:r>
          </a:p>
          <a:p>
            <a:pPr marL="363600" marR="0" lvl="0" indent="-363600" algn="l" defTabSz="914400" rtl="0" eaLnBrk="1" fontAlgn="auto" latinLnBrk="0" hangingPunct="1">
              <a:lnSpc>
                <a:spcPct val="90000"/>
              </a:lnSpc>
              <a:spcBef>
                <a:spcPts val="500"/>
              </a:spcBef>
              <a:spcAft>
                <a:spcPts val="400"/>
              </a:spcAft>
              <a:buClr>
                <a:srgbClr val="897974"/>
              </a:buClr>
              <a:buSzPct val="50000"/>
              <a:buFont typeface="Otypical Text Regular" panose="020B0503030300000000" pitchFamily="34" charset="0"/>
              <a:buChar char="●"/>
              <a:tabLst/>
              <a:defRPr/>
            </a:pPr>
            <a:r>
              <a:rPr lang="en-US" sz="1400"/>
              <a:t>Soothes irritated skin by reduction of various inflammatory cytokines* </a:t>
            </a:r>
          </a:p>
        </p:txBody>
      </p:sp>
      <p:sp>
        <p:nvSpPr>
          <p:cNvPr id="29" name="TextBox 28">
            <a:extLst>
              <a:ext uri="{FF2B5EF4-FFF2-40B4-BE49-F238E27FC236}">
                <a16:creationId xmlns:a16="http://schemas.microsoft.com/office/drawing/2014/main" id="{FB2970B9-90CD-955D-B2A3-089B2BE0E7E0}"/>
              </a:ext>
            </a:extLst>
          </p:cNvPr>
          <p:cNvSpPr txBox="1"/>
          <p:nvPr/>
        </p:nvSpPr>
        <p:spPr>
          <a:xfrm>
            <a:off x="5114574" y="2374060"/>
            <a:ext cx="6829235" cy="8163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chemeClr val="accent1"/>
              </a:buClr>
              <a:buSzPct val="50000"/>
              <a:buFontTx/>
              <a:buNone/>
              <a:tabLst/>
              <a:defRPr/>
            </a:pPr>
            <a:r>
              <a:rPr lang="en-US" sz="1600" b="1">
                <a:solidFill>
                  <a:srgbClr val="897974"/>
                </a:solidFill>
              </a:rPr>
              <a:t>Sodium Hyaluronate (200 – 400Da)</a:t>
            </a:r>
            <a:endParaRPr kumimoji="0" lang="en-US" sz="1600" b="1" i="0" u="none" strike="noStrike" kern="1200" cap="none" spc="0" normalizeH="0" baseline="0" noProof="0">
              <a:ln>
                <a:noFill/>
              </a:ln>
              <a:solidFill>
                <a:srgbClr val="897974"/>
              </a:solidFill>
              <a:effectLst/>
              <a:uLnTx/>
              <a:uFillTx/>
              <a:ea typeface="+mn-ea"/>
              <a:cs typeface="+mn-cs"/>
            </a:endParaRPr>
          </a:p>
          <a:p>
            <a:pPr marL="363600" marR="0" lvl="0" indent="-363600" algn="l" defTabSz="914400" rtl="0" eaLnBrk="1" fontAlgn="auto" latinLnBrk="0" hangingPunct="1">
              <a:lnSpc>
                <a:spcPct val="90000"/>
              </a:lnSpc>
              <a:spcBef>
                <a:spcPts val="500"/>
              </a:spcBef>
              <a:spcAft>
                <a:spcPts val="400"/>
              </a:spcAft>
              <a:buClr>
                <a:srgbClr val="897974"/>
              </a:buClr>
              <a:buSzPct val="50000"/>
              <a:buFont typeface="Otypical Text Regular" panose="020B0503030300000000" pitchFamily="34" charset="0"/>
              <a:buChar char="●"/>
              <a:tabLst/>
              <a:defRPr/>
            </a:pPr>
            <a:r>
              <a:rPr lang="en-US" sz="1400"/>
              <a:t>Calms reddened skin by inhibition of inflammatory cytokine  IL-1α**</a:t>
            </a:r>
          </a:p>
          <a:p>
            <a:pPr marL="363600" marR="0" lvl="0" indent="-363600" algn="l" defTabSz="914400" rtl="0" eaLnBrk="1" fontAlgn="auto" latinLnBrk="0" hangingPunct="1">
              <a:lnSpc>
                <a:spcPct val="90000"/>
              </a:lnSpc>
              <a:spcBef>
                <a:spcPts val="500"/>
              </a:spcBef>
              <a:spcAft>
                <a:spcPts val="400"/>
              </a:spcAft>
              <a:buClr>
                <a:srgbClr val="897974"/>
              </a:buClr>
              <a:buSzPct val="50000"/>
              <a:buFont typeface="Otypical Text Regular" panose="020B0503030300000000" pitchFamily="34" charset="0"/>
              <a:buChar char="●"/>
              <a:tabLst/>
              <a:defRPr/>
            </a:pPr>
            <a:r>
              <a:rPr lang="en-US" sz="1400"/>
              <a:t>Acts as a hydration booster and fortifies the skin’s natural barrier**</a:t>
            </a:r>
          </a:p>
        </p:txBody>
      </p:sp>
      <p:sp>
        <p:nvSpPr>
          <p:cNvPr id="30" name="TextBox 29">
            <a:extLst>
              <a:ext uri="{FF2B5EF4-FFF2-40B4-BE49-F238E27FC236}">
                <a16:creationId xmlns:a16="http://schemas.microsoft.com/office/drawing/2014/main" id="{B840CCBC-5C00-2D08-4A5F-87FDA7C0A1D4}"/>
              </a:ext>
            </a:extLst>
          </p:cNvPr>
          <p:cNvSpPr txBox="1"/>
          <p:nvPr/>
        </p:nvSpPr>
        <p:spPr>
          <a:xfrm>
            <a:off x="5096761" y="3534847"/>
            <a:ext cx="7110505" cy="8163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chemeClr val="accent1"/>
              </a:buClr>
              <a:buSzPct val="50000"/>
              <a:buFontTx/>
              <a:buNone/>
              <a:tabLst/>
              <a:defRPr/>
            </a:pPr>
            <a:r>
              <a:rPr lang="en-US" sz="1600" b="1" err="1">
                <a:solidFill>
                  <a:srgbClr val="897974"/>
                </a:solidFill>
              </a:rPr>
              <a:t>Dunaliella</a:t>
            </a:r>
            <a:r>
              <a:rPr lang="en-US" sz="1600" b="1">
                <a:solidFill>
                  <a:srgbClr val="897974"/>
                </a:solidFill>
              </a:rPr>
              <a:t> salina extract*</a:t>
            </a:r>
            <a:endParaRPr kumimoji="0" lang="en-US" sz="1600" b="1" i="0" u="none" strike="noStrike" kern="1200" cap="none" spc="0" normalizeH="0" baseline="0" noProof="0">
              <a:ln>
                <a:noFill/>
              </a:ln>
              <a:solidFill>
                <a:srgbClr val="897974"/>
              </a:solidFill>
              <a:effectLst/>
              <a:uLnTx/>
              <a:uFillTx/>
              <a:ea typeface="+mn-ea"/>
              <a:cs typeface="+mn-cs"/>
            </a:endParaRPr>
          </a:p>
          <a:p>
            <a:pPr marL="363600" lvl="0" indent="-363600">
              <a:lnSpc>
                <a:spcPct val="90000"/>
              </a:lnSpc>
              <a:spcBef>
                <a:spcPts val="500"/>
              </a:spcBef>
              <a:spcAft>
                <a:spcPts val="400"/>
              </a:spcAft>
              <a:buClr>
                <a:srgbClr val="897974"/>
              </a:buClr>
              <a:buSzPct val="50000"/>
              <a:buFont typeface="Otypical Text Regular" panose="020B0503030300000000" pitchFamily="34" charset="0"/>
              <a:buChar char="●"/>
              <a:defRPr/>
            </a:pPr>
            <a:r>
              <a:rPr lang="en-US" sz="1400"/>
              <a:t>Cellular energy activation (ATP) up to 140%**</a:t>
            </a:r>
          </a:p>
          <a:p>
            <a:pPr marL="363600" marR="0" lvl="0" indent="-363600" algn="l" defTabSz="914400" rtl="0" eaLnBrk="1" fontAlgn="auto" latinLnBrk="0" hangingPunct="1">
              <a:lnSpc>
                <a:spcPct val="90000"/>
              </a:lnSpc>
              <a:spcBef>
                <a:spcPts val="500"/>
              </a:spcBef>
              <a:spcAft>
                <a:spcPts val="400"/>
              </a:spcAft>
              <a:buClr>
                <a:srgbClr val="897974"/>
              </a:buClr>
              <a:buSzPct val="50000"/>
              <a:buFont typeface="Otypical Text Regular" panose="020B0503030300000000" pitchFamily="34" charset="0"/>
              <a:buChar char="●"/>
              <a:tabLst/>
              <a:defRPr/>
            </a:pPr>
            <a:r>
              <a:rPr lang="en-US" sz="1400"/>
              <a:t>5 days faster skin renewal **</a:t>
            </a:r>
          </a:p>
        </p:txBody>
      </p:sp>
      <p:sp>
        <p:nvSpPr>
          <p:cNvPr id="31" name="Oval 30">
            <a:extLst>
              <a:ext uri="{FF2B5EF4-FFF2-40B4-BE49-F238E27FC236}">
                <a16:creationId xmlns:a16="http://schemas.microsoft.com/office/drawing/2014/main" id="{950BEBFA-1F78-C234-0D73-F70A6546B047}"/>
              </a:ext>
            </a:extLst>
          </p:cNvPr>
          <p:cNvSpPr/>
          <p:nvPr/>
        </p:nvSpPr>
        <p:spPr bwMode="auto">
          <a:xfrm>
            <a:off x="3003392" y="1307287"/>
            <a:ext cx="492448" cy="492448"/>
          </a:xfrm>
          <a:prstGeom prst="ellipse">
            <a:avLst/>
          </a:prstGeom>
          <a:noFill/>
          <a:ln w="31750" cap="flat" cmpd="sng" algn="ctr">
            <a:solidFill>
              <a:srgbClr val="4D3C35"/>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sp>
        <p:nvSpPr>
          <p:cNvPr id="33" name="Oval 32">
            <a:extLst>
              <a:ext uri="{FF2B5EF4-FFF2-40B4-BE49-F238E27FC236}">
                <a16:creationId xmlns:a16="http://schemas.microsoft.com/office/drawing/2014/main" id="{88FE88D6-0A30-039A-35B7-95243FB18BF1}"/>
              </a:ext>
            </a:extLst>
          </p:cNvPr>
          <p:cNvSpPr/>
          <p:nvPr/>
        </p:nvSpPr>
        <p:spPr bwMode="auto">
          <a:xfrm>
            <a:off x="1294899" y="5128813"/>
            <a:ext cx="492448" cy="492448"/>
          </a:xfrm>
          <a:prstGeom prst="ellipse">
            <a:avLst/>
          </a:prstGeom>
          <a:noFill/>
          <a:ln w="31750" cap="flat" cmpd="sng" algn="ctr">
            <a:solidFill>
              <a:srgbClr val="4D3C35"/>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sp>
        <p:nvSpPr>
          <p:cNvPr id="34" name="Oval 33">
            <a:extLst>
              <a:ext uri="{FF2B5EF4-FFF2-40B4-BE49-F238E27FC236}">
                <a16:creationId xmlns:a16="http://schemas.microsoft.com/office/drawing/2014/main" id="{E1F1C422-CAF2-DED1-FE16-3E6F37FA5D06}"/>
              </a:ext>
            </a:extLst>
          </p:cNvPr>
          <p:cNvSpPr/>
          <p:nvPr/>
        </p:nvSpPr>
        <p:spPr bwMode="auto">
          <a:xfrm>
            <a:off x="1290144" y="2407681"/>
            <a:ext cx="492448" cy="492448"/>
          </a:xfrm>
          <a:prstGeom prst="ellipse">
            <a:avLst/>
          </a:prstGeom>
          <a:noFill/>
          <a:ln w="31750" cap="flat" cmpd="sng" algn="ctr">
            <a:solidFill>
              <a:srgbClr val="4D3C35"/>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sp>
        <p:nvSpPr>
          <p:cNvPr id="35" name="Oval 34">
            <a:extLst>
              <a:ext uri="{FF2B5EF4-FFF2-40B4-BE49-F238E27FC236}">
                <a16:creationId xmlns:a16="http://schemas.microsoft.com/office/drawing/2014/main" id="{AA2D2283-3F54-B748-5EFE-75C8851ED7C4}"/>
              </a:ext>
            </a:extLst>
          </p:cNvPr>
          <p:cNvSpPr/>
          <p:nvPr/>
        </p:nvSpPr>
        <p:spPr bwMode="auto">
          <a:xfrm>
            <a:off x="1898552" y="3204916"/>
            <a:ext cx="492448" cy="492448"/>
          </a:xfrm>
          <a:prstGeom prst="ellipse">
            <a:avLst/>
          </a:prstGeom>
          <a:noFill/>
          <a:ln w="31750" cap="flat" cmpd="sng" algn="ctr">
            <a:solidFill>
              <a:srgbClr val="4D3C35"/>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cxnSp>
        <p:nvCxnSpPr>
          <p:cNvPr id="36" name="Straight Connector 35">
            <a:extLst>
              <a:ext uri="{FF2B5EF4-FFF2-40B4-BE49-F238E27FC236}">
                <a16:creationId xmlns:a16="http://schemas.microsoft.com/office/drawing/2014/main" id="{0C5EA5EE-844F-E72D-9A0B-26A8FE4D2CDD}"/>
              </a:ext>
            </a:extLst>
          </p:cNvPr>
          <p:cNvCxnSpPr>
            <a:cxnSpLocks/>
            <a:stCxn id="31" idx="5"/>
          </p:cNvCxnSpPr>
          <p:nvPr/>
        </p:nvCxnSpPr>
        <p:spPr>
          <a:xfrm flipV="1">
            <a:off x="3423723" y="1707748"/>
            <a:ext cx="1333724" cy="19870"/>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C499617-93B7-E754-63F0-FEDE91F3D808}"/>
              </a:ext>
            </a:extLst>
          </p:cNvPr>
          <p:cNvCxnSpPr>
            <a:cxnSpLocks/>
          </p:cNvCxnSpPr>
          <p:nvPr/>
        </p:nvCxnSpPr>
        <p:spPr>
          <a:xfrm>
            <a:off x="2213343" y="4260292"/>
            <a:ext cx="2568627" cy="27526"/>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2E8B12A-AD7F-8DB6-F215-8EA667993462}"/>
              </a:ext>
            </a:extLst>
          </p:cNvPr>
          <p:cNvCxnSpPr>
            <a:cxnSpLocks/>
          </p:cNvCxnSpPr>
          <p:nvPr/>
        </p:nvCxnSpPr>
        <p:spPr>
          <a:xfrm>
            <a:off x="1782592" y="5381108"/>
            <a:ext cx="2974855" cy="0"/>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D24CA1B-54EB-3DB0-AE85-7AB7A4AE4DCB}"/>
              </a:ext>
            </a:extLst>
          </p:cNvPr>
          <p:cNvCxnSpPr>
            <a:cxnSpLocks/>
          </p:cNvCxnSpPr>
          <p:nvPr/>
        </p:nvCxnSpPr>
        <p:spPr>
          <a:xfrm>
            <a:off x="3146907" y="3132699"/>
            <a:ext cx="1610544" cy="0"/>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9C0A73B-453C-243C-1DB3-72DEEFBA4D79}"/>
              </a:ext>
            </a:extLst>
          </p:cNvPr>
          <p:cNvCxnSpPr>
            <a:cxnSpLocks/>
          </p:cNvCxnSpPr>
          <p:nvPr/>
        </p:nvCxnSpPr>
        <p:spPr>
          <a:xfrm>
            <a:off x="3146907" y="1789321"/>
            <a:ext cx="0" cy="1343378"/>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D9FED88-5502-CCB6-75B8-0604B070670B}"/>
              </a:ext>
            </a:extLst>
          </p:cNvPr>
          <p:cNvCxnSpPr>
            <a:cxnSpLocks/>
          </p:cNvCxnSpPr>
          <p:nvPr/>
        </p:nvCxnSpPr>
        <p:spPr>
          <a:xfrm>
            <a:off x="2213343" y="3675704"/>
            <a:ext cx="0" cy="578897"/>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66515A-CBDB-1171-B26D-85BAD7612FAD}"/>
              </a:ext>
            </a:extLst>
          </p:cNvPr>
          <p:cNvCxnSpPr>
            <a:cxnSpLocks/>
            <a:stCxn id="34" idx="4"/>
          </p:cNvCxnSpPr>
          <p:nvPr/>
        </p:nvCxnSpPr>
        <p:spPr>
          <a:xfrm>
            <a:off x="1536368" y="2900129"/>
            <a:ext cx="0" cy="2130048"/>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DD56380-2D60-2A98-14DA-DBF7E5AA52AB}"/>
              </a:ext>
            </a:extLst>
          </p:cNvPr>
          <p:cNvCxnSpPr>
            <a:cxnSpLocks/>
          </p:cNvCxnSpPr>
          <p:nvPr/>
        </p:nvCxnSpPr>
        <p:spPr>
          <a:xfrm>
            <a:off x="1527936" y="5068225"/>
            <a:ext cx="3221079" cy="0"/>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AA9B8810-DB9F-D15A-0DA9-2B3B205C2429}"/>
              </a:ext>
            </a:extLst>
          </p:cNvPr>
          <p:cNvSpPr/>
          <p:nvPr/>
        </p:nvSpPr>
        <p:spPr bwMode="auto">
          <a:xfrm>
            <a:off x="2459371" y="2257355"/>
            <a:ext cx="492448" cy="492448"/>
          </a:xfrm>
          <a:prstGeom prst="ellipse">
            <a:avLst/>
          </a:prstGeom>
          <a:noFill/>
          <a:ln w="31750" cap="flat" cmpd="sng" algn="ctr">
            <a:solidFill>
              <a:srgbClr val="4D3C35"/>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cxnSp>
        <p:nvCxnSpPr>
          <p:cNvPr id="45" name="Straight Connector 44">
            <a:extLst>
              <a:ext uri="{FF2B5EF4-FFF2-40B4-BE49-F238E27FC236}">
                <a16:creationId xmlns:a16="http://schemas.microsoft.com/office/drawing/2014/main" id="{D0482AC7-8D6E-DE07-D4B7-10686A1F36E9}"/>
              </a:ext>
            </a:extLst>
          </p:cNvPr>
          <p:cNvCxnSpPr>
            <a:cxnSpLocks/>
          </p:cNvCxnSpPr>
          <p:nvPr/>
        </p:nvCxnSpPr>
        <p:spPr>
          <a:xfrm>
            <a:off x="2641563" y="3940869"/>
            <a:ext cx="2115888" cy="0"/>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75D01E3-7CB7-F2B4-2C92-D3ED824B7622}"/>
              </a:ext>
            </a:extLst>
          </p:cNvPr>
          <p:cNvCxnSpPr>
            <a:cxnSpLocks/>
          </p:cNvCxnSpPr>
          <p:nvPr/>
        </p:nvCxnSpPr>
        <p:spPr>
          <a:xfrm>
            <a:off x="2641563" y="2749803"/>
            <a:ext cx="0" cy="1215349"/>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E97B9D8-171E-9684-0F49-09E39965B1DE}"/>
              </a:ext>
            </a:extLst>
          </p:cNvPr>
          <p:cNvCxnSpPr>
            <a:cxnSpLocks/>
          </p:cNvCxnSpPr>
          <p:nvPr/>
        </p:nvCxnSpPr>
        <p:spPr>
          <a:xfrm>
            <a:off x="3507122" y="2769723"/>
            <a:ext cx="1250327" cy="25052"/>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485346D1-A975-CBE9-87D1-73FB87F2E614}"/>
              </a:ext>
            </a:extLst>
          </p:cNvPr>
          <p:cNvSpPr/>
          <p:nvPr/>
        </p:nvSpPr>
        <p:spPr bwMode="auto">
          <a:xfrm>
            <a:off x="3262269" y="1863987"/>
            <a:ext cx="492448" cy="492448"/>
          </a:xfrm>
          <a:prstGeom prst="ellipse">
            <a:avLst/>
          </a:prstGeom>
          <a:noFill/>
          <a:ln w="31750" cap="flat" cmpd="sng" algn="ctr">
            <a:solidFill>
              <a:srgbClr val="4D3C35"/>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rebuchet MS" pitchFamily="34" charset="0"/>
              <a:ea typeface="+mn-ea"/>
              <a:cs typeface="Arial" charset="0"/>
            </a:endParaRPr>
          </a:p>
        </p:txBody>
      </p:sp>
      <p:cxnSp>
        <p:nvCxnSpPr>
          <p:cNvPr id="49" name="Straight Connector 48">
            <a:extLst>
              <a:ext uri="{FF2B5EF4-FFF2-40B4-BE49-F238E27FC236}">
                <a16:creationId xmlns:a16="http://schemas.microsoft.com/office/drawing/2014/main" id="{9C56293A-0A47-6EFF-F4FA-05846850EF97}"/>
              </a:ext>
            </a:extLst>
          </p:cNvPr>
          <p:cNvCxnSpPr>
            <a:cxnSpLocks/>
          </p:cNvCxnSpPr>
          <p:nvPr/>
        </p:nvCxnSpPr>
        <p:spPr>
          <a:xfrm flipV="1">
            <a:off x="3737389" y="2047242"/>
            <a:ext cx="1044581" cy="668"/>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A3F4F9D-0DB1-EB43-13FE-A484BB97131A}"/>
              </a:ext>
            </a:extLst>
          </p:cNvPr>
          <p:cNvCxnSpPr>
            <a:cxnSpLocks/>
          </p:cNvCxnSpPr>
          <p:nvPr/>
        </p:nvCxnSpPr>
        <p:spPr>
          <a:xfrm flipH="1" flipV="1">
            <a:off x="3497656" y="2337334"/>
            <a:ext cx="27191" cy="432389"/>
          </a:xfrm>
          <a:prstGeom prst="line">
            <a:avLst/>
          </a:prstGeom>
          <a:ln w="31750">
            <a:solidFill>
              <a:srgbClr val="4D3C35"/>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7237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74B11D-098C-7563-006C-61E6C8F9BE62}"/>
              </a:ext>
            </a:extLst>
          </p:cNvPr>
          <p:cNvSpPr>
            <a:spLocks noGrp="1"/>
          </p:cNvSpPr>
          <p:nvPr>
            <p:ph type="sldNum" sz="quarter" idx="12"/>
          </p:nvPr>
        </p:nvSpPr>
        <p:spPr/>
        <p:txBody>
          <a:bodyPr/>
          <a:lstStyle/>
          <a:p>
            <a:fld id="{5BA3E189-2F3A-42E5-B572-3520703B6186}" type="slidenum">
              <a:rPr lang="en-GB" smtClean="0"/>
              <a:pPr/>
              <a:t>11</a:t>
            </a:fld>
            <a:endParaRPr lang="en-GB"/>
          </a:p>
        </p:txBody>
      </p:sp>
      <p:sp>
        <p:nvSpPr>
          <p:cNvPr id="4" name="Text Placeholder 3">
            <a:extLst>
              <a:ext uri="{FF2B5EF4-FFF2-40B4-BE49-F238E27FC236}">
                <a16:creationId xmlns:a16="http://schemas.microsoft.com/office/drawing/2014/main" id="{D7E53AB9-21D9-55B2-F798-FB13BD57AA3F}"/>
              </a:ext>
            </a:extLst>
          </p:cNvPr>
          <p:cNvSpPr>
            <a:spLocks noGrp="1"/>
          </p:cNvSpPr>
          <p:nvPr>
            <p:ph type="body" sz="quarter" idx="20"/>
          </p:nvPr>
        </p:nvSpPr>
        <p:spPr/>
        <p:txBody>
          <a:bodyPr/>
          <a:lstStyle/>
          <a:p>
            <a:r>
              <a:rPr lang="en-US"/>
              <a:t>SYN-EYE® CB</a:t>
            </a:r>
          </a:p>
        </p:txBody>
      </p:sp>
      <p:sp>
        <p:nvSpPr>
          <p:cNvPr id="5" name="Text Placeholder 6">
            <a:extLst>
              <a:ext uri="{FF2B5EF4-FFF2-40B4-BE49-F238E27FC236}">
                <a16:creationId xmlns:a16="http://schemas.microsoft.com/office/drawing/2014/main" id="{EDBD28C3-6590-C825-FDC6-A62446C880F2}"/>
              </a:ext>
            </a:extLst>
          </p:cNvPr>
          <p:cNvSpPr txBox="1">
            <a:spLocks/>
          </p:cNvSpPr>
          <p:nvPr/>
        </p:nvSpPr>
        <p:spPr>
          <a:xfrm>
            <a:off x="1893600" y="1021914"/>
            <a:ext cx="3746912" cy="900110"/>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3600" i="1">
                <a:solidFill>
                  <a:schemeClr val="bg1"/>
                </a:solidFill>
              </a:rPr>
              <a:t>In vivo study</a:t>
            </a:r>
          </a:p>
        </p:txBody>
      </p:sp>
    </p:spTree>
    <p:extLst>
      <p:ext uri="{BB962C8B-B14F-4D97-AF65-F5344CB8AC3E}">
        <p14:creationId xmlns:p14="http://schemas.microsoft.com/office/powerpoint/2010/main" val="154832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679C1-83B8-32F5-F814-4E93934E62F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9B874B-ED56-6E05-BB82-F17E5400FEA9}"/>
              </a:ext>
            </a:extLst>
          </p:cNvPr>
          <p:cNvSpPr>
            <a:spLocks noGrp="1"/>
          </p:cNvSpPr>
          <p:nvPr>
            <p:ph type="sldNum" sz="quarter" idx="10"/>
          </p:nvPr>
        </p:nvSpPr>
        <p:spPr/>
        <p:txBody>
          <a:bodyPr/>
          <a:lstStyle/>
          <a:p>
            <a:fld id="{5BA3E189-2F3A-42E5-B572-3520703B6186}" type="slidenum">
              <a:rPr lang="en-GB" smtClean="0"/>
              <a:pPr/>
              <a:t>12</a:t>
            </a:fld>
            <a:endParaRPr lang="en-GB"/>
          </a:p>
        </p:txBody>
      </p:sp>
      <p:sp>
        <p:nvSpPr>
          <p:cNvPr id="8" name="Title 7">
            <a:extLst>
              <a:ext uri="{FF2B5EF4-FFF2-40B4-BE49-F238E27FC236}">
                <a16:creationId xmlns:a16="http://schemas.microsoft.com/office/drawing/2014/main" id="{17A51048-3D99-EA97-CE89-62AB990BDF76}"/>
              </a:ext>
            </a:extLst>
          </p:cNvPr>
          <p:cNvSpPr>
            <a:spLocks noGrp="1"/>
          </p:cNvSpPr>
          <p:nvPr>
            <p:ph type="title"/>
          </p:nvPr>
        </p:nvSpPr>
        <p:spPr>
          <a:xfrm>
            <a:off x="302401" y="302400"/>
            <a:ext cx="6537669" cy="767147"/>
          </a:xfrm>
        </p:spPr>
        <p:txBody>
          <a:bodyPr/>
          <a:lstStyle/>
          <a:p>
            <a:r>
              <a:rPr lang="en-US"/>
              <a:t>SYN-EYE® CB</a:t>
            </a:r>
          </a:p>
        </p:txBody>
      </p:sp>
      <p:sp>
        <p:nvSpPr>
          <p:cNvPr id="9" name="TextBox 8">
            <a:extLst>
              <a:ext uri="{FF2B5EF4-FFF2-40B4-BE49-F238E27FC236}">
                <a16:creationId xmlns:a16="http://schemas.microsoft.com/office/drawing/2014/main" id="{B8BA14BA-DDAF-F1ED-37F4-0996896BEA7B}"/>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ext Placeholder 6">
            <a:extLst>
              <a:ext uri="{FF2B5EF4-FFF2-40B4-BE49-F238E27FC236}">
                <a16:creationId xmlns:a16="http://schemas.microsoft.com/office/drawing/2014/main" id="{BA70F5FE-F286-34EE-B50E-9A70F8B41F43}"/>
              </a:ext>
            </a:extLst>
          </p:cNvPr>
          <p:cNvSpPr txBox="1">
            <a:spLocks/>
          </p:cNvSpPr>
          <p:nvPr/>
        </p:nvSpPr>
        <p:spPr>
          <a:xfrm>
            <a:off x="302402" y="605612"/>
            <a:ext cx="1930436" cy="463936"/>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i="1"/>
              <a:t>In vivo study</a:t>
            </a:r>
          </a:p>
        </p:txBody>
      </p:sp>
      <p:graphicFrame>
        <p:nvGraphicFramePr>
          <p:cNvPr id="2" name="Table 3">
            <a:extLst>
              <a:ext uri="{FF2B5EF4-FFF2-40B4-BE49-F238E27FC236}">
                <a16:creationId xmlns:a16="http://schemas.microsoft.com/office/drawing/2014/main" id="{D85E33F6-DF78-AD8B-FFD1-499B24F2F40C}"/>
              </a:ext>
            </a:extLst>
          </p:cNvPr>
          <p:cNvGraphicFramePr>
            <a:graphicFrameLocks noGrp="1"/>
          </p:cNvGraphicFramePr>
          <p:nvPr>
            <p:extLst>
              <p:ext uri="{D42A27DB-BD31-4B8C-83A1-F6EECF244321}">
                <p14:modId xmlns:p14="http://schemas.microsoft.com/office/powerpoint/2010/main" val="848271193"/>
              </p:ext>
            </p:extLst>
          </p:nvPr>
        </p:nvGraphicFramePr>
        <p:xfrm>
          <a:off x="0" y="1228529"/>
          <a:ext cx="7061038" cy="4825040"/>
        </p:xfrm>
        <a:graphic>
          <a:graphicData uri="http://schemas.openxmlformats.org/drawingml/2006/table">
            <a:tbl>
              <a:tblPr firstRow="1" bandRow="1"/>
              <a:tblGrid>
                <a:gridCol w="1613185">
                  <a:extLst>
                    <a:ext uri="{9D8B030D-6E8A-4147-A177-3AD203B41FA5}">
                      <a16:colId xmlns:a16="http://schemas.microsoft.com/office/drawing/2014/main" val="2930830911"/>
                    </a:ext>
                  </a:extLst>
                </a:gridCol>
                <a:gridCol w="5447853">
                  <a:extLst>
                    <a:ext uri="{9D8B030D-6E8A-4147-A177-3AD203B41FA5}">
                      <a16:colId xmlns:a16="http://schemas.microsoft.com/office/drawing/2014/main" val="4255857052"/>
                    </a:ext>
                  </a:extLst>
                </a:gridCol>
              </a:tblGrid>
              <a:tr h="565239">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noProof="0">
                          <a:ln>
                            <a:noFill/>
                          </a:ln>
                          <a:solidFill>
                            <a:srgbClr val="897974"/>
                          </a:solidFill>
                          <a:effectLst/>
                          <a:latin typeface="DM Sans" pitchFamily="2" charset="77"/>
                          <a:ea typeface="Fira Sans" panose="020B0503050000020004" pitchFamily="34" charset="0"/>
                          <a:cs typeface="Arial" panose="020B0604020202020204" pitchFamily="34" charset="0"/>
                        </a:rPr>
                        <a:t>Type of study</a:t>
                      </a:r>
                      <a:endParaRPr lang="en-US" sz="1400" b="1" i="0" u="none" strike="noStrike" kern="1200" spc="0" baseline="0">
                        <a:ln>
                          <a:noFill/>
                        </a:ln>
                        <a:solidFill>
                          <a:srgbClr val="897974"/>
                        </a:solidFill>
                        <a:effectLst/>
                        <a:latin typeface="DM Sans" pitchFamily="2" charset="77"/>
                        <a:ea typeface="Fira Sans" panose="020B0503050000020004" pitchFamily="34" charset="0"/>
                        <a:cs typeface="Arial" panose="020B0604020202020204" pitchFamily="34" charset="0"/>
                      </a:endParaRPr>
                    </a:p>
                  </a:txBody>
                  <a:tcPr marB="1537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lnSpc>
                          <a:spcPct val="100000"/>
                        </a:lnSpc>
                      </a:pP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Half side facial comparison of cosmetic effects for SYN-EYE® CB resp. market benchmark vs. placebo</a:t>
                      </a:r>
                      <a:endParaRPr lang="en-US" sz="1400">
                        <a:solidFill>
                          <a:schemeClr val="tx1"/>
                        </a:solidFill>
                        <a:latin typeface="DM Sans" pitchFamily="2" charset="0"/>
                      </a:endParaRPr>
                    </a:p>
                  </a:txBody>
                  <a:tcPr marB="15372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5463354"/>
                  </a:ext>
                </a:extLst>
              </a:tr>
              <a:tr h="391705">
                <a:tc>
                  <a:txBody>
                    <a:bodyPr/>
                    <a:lstStyle>
                      <a:lvl1pPr marL="0" algn="l" defTabSz="914400" rtl="0" eaLnBrk="1" latinLnBrk="0" hangingPunct="1">
                        <a:defRPr sz="1800" b="1" kern="1200">
                          <a:solidFill>
                            <a:schemeClr val="lt1"/>
                          </a:solidFill>
                          <a:latin typeface="Fira Sans"/>
                        </a:defRPr>
                      </a:lvl1pPr>
                      <a:lvl2pPr marL="457200" algn="l" defTabSz="914400" rtl="0" eaLnBrk="1" latinLnBrk="0" hangingPunct="1">
                        <a:defRPr sz="1800" b="1" kern="1200">
                          <a:solidFill>
                            <a:schemeClr val="lt1"/>
                          </a:solidFill>
                          <a:latin typeface="Fira Sans"/>
                        </a:defRPr>
                      </a:lvl2pPr>
                      <a:lvl3pPr marL="914400" algn="l" defTabSz="914400" rtl="0" eaLnBrk="1" latinLnBrk="0" hangingPunct="1">
                        <a:defRPr sz="1800" b="1" kern="1200">
                          <a:solidFill>
                            <a:schemeClr val="lt1"/>
                          </a:solidFill>
                          <a:latin typeface="Fira Sans"/>
                        </a:defRPr>
                      </a:lvl3pPr>
                      <a:lvl4pPr marL="1371600" algn="l" defTabSz="914400" rtl="0" eaLnBrk="1" latinLnBrk="0" hangingPunct="1">
                        <a:defRPr sz="1800" b="1" kern="1200">
                          <a:solidFill>
                            <a:schemeClr val="lt1"/>
                          </a:solidFill>
                          <a:latin typeface="Fira Sans"/>
                        </a:defRPr>
                      </a:lvl4pPr>
                      <a:lvl5pPr marL="1828800" algn="l" defTabSz="914400" rtl="0" eaLnBrk="1" latinLnBrk="0" hangingPunct="1">
                        <a:defRPr sz="1800" b="1" kern="1200">
                          <a:solidFill>
                            <a:schemeClr val="lt1"/>
                          </a:solidFill>
                          <a:latin typeface="Fira Sans"/>
                        </a:defRPr>
                      </a:lvl5pPr>
                      <a:lvl6pPr marL="2286000" algn="l" defTabSz="914400" rtl="0" eaLnBrk="1" latinLnBrk="0" hangingPunct="1">
                        <a:defRPr sz="1800" b="1" kern="1200">
                          <a:solidFill>
                            <a:schemeClr val="lt1"/>
                          </a:solidFill>
                          <a:latin typeface="Fira Sans"/>
                        </a:defRPr>
                      </a:lvl6pPr>
                      <a:lvl7pPr marL="2743200" algn="l" defTabSz="914400" rtl="0" eaLnBrk="1" latinLnBrk="0" hangingPunct="1">
                        <a:defRPr sz="1800" b="1" kern="1200">
                          <a:solidFill>
                            <a:schemeClr val="lt1"/>
                          </a:solidFill>
                          <a:latin typeface="Fira Sans"/>
                        </a:defRPr>
                      </a:lvl7pPr>
                      <a:lvl8pPr marL="3200400" algn="l" defTabSz="914400" rtl="0" eaLnBrk="1" latinLnBrk="0" hangingPunct="1">
                        <a:defRPr sz="1800" b="1" kern="1200">
                          <a:solidFill>
                            <a:schemeClr val="lt1"/>
                          </a:solidFill>
                          <a:latin typeface="Fira Sans"/>
                        </a:defRPr>
                      </a:lvl8pPr>
                      <a:lvl9pPr marL="3657600" algn="l" defTabSz="914400" rtl="0" eaLnBrk="1" latinLnBrk="0" hangingPunct="1">
                        <a:defRPr sz="1800" b="1" kern="1200">
                          <a:solidFill>
                            <a:schemeClr val="lt1"/>
                          </a:solidFill>
                          <a:latin typeface="Fira San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noProof="0">
                          <a:ln>
                            <a:noFill/>
                          </a:ln>
                          <a:solidFill>
                            <a:srgbClr val="897974"/>
                          </a:solidFill>
                          <a:effectLst/>
                          <a:latin typeface="DM Sans" pitchFamily="2" charset="77"/>
                          <a:ea typeface="Fira Sans" panose="020B0503050000020004" pitchFamily="34" charset="0"/>
                          <a:cs typeface="Arial" panose="020B0604020202020204" pitchFamily="34" charset="0"/>
                        </a:rPr>
                        <a:t>Study panel</a:t>
                      </a:r>
                      <a:endParaRPr lang="en-US" sz="1400" b="1" i="0" u="none" strike="noStrike" kern="1200" spc="0" baseline="0">
                        <a:ln>
                          <a:noFill/>
                        </a:ln>
                        <a:solidFill>
                          <a:srgbClr val="897974"/>
                        </a:solidFill>
                        <a:effectLst/>
                        <a:latin typeface="DM Sans" pitchFamily="2" charset="77"/>
                        <a:ea typeface="Fira Sans" panose="020B0503050000020004" pitchFamily="34" charset="0"/>
                        <a:cs typeface="Arial" panose="020B0604020202020204" pitchFamily="34" charset="0"/>
                      </a:endParaRPr>
                    </a:p>
                  </a:txBody>
                  <a:tcPr marB="1537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Fira Sans"/>
                        </a:defRPr>
                      </a:lvl1pPr>
                      <a:lvl2pPr marL="457200" algn="l" defTabSz="914400" rtl="0" eaLnBrk="1" latinLnBrk="0" hangingPunct="1">
                        <a:defRPr sz="1800" b="1" kern="1200">
                          <a:solidFill>
                            <a:schemeClr val="lt1"/>
                          </a:solidFill>
                          <a:latin typeface="Fira Sans"/>
                        </a:defRPr>
                      </a:lvl2pPr>
                      <a:lvl3pPr marL="914400" algn="l" defTabSz="914400" rtl="0" eaLnBrk="1" latinLnBrk="0" hangingPunct="1">
                        <a:defRPr sz="1800" b="1" kern="1200">
                          <a:solidFill>
                            <a:schemeClr val="lt1"/>
                          </a:solidFill>
                          <a:latin typeface="Fira Sans"/>
                        </a:defRPr>
                      </a:lvl3pPr>
                      <a:lvl4pPr marL="1371600" algn="l" defTabSz="914400" rtl="0" eaLnBrk="1" latinLnBrk="0" hangingPunct="1">
                        <a:defRPr sz="1800" b="1" kern="1200">
                          <a:solidFill>
                            <a:schemeClr val="lt1"/>
                          </a:solidFill>
                          <a:latin typeface="Fira Sans"/>
                        </a:defRPr>
                      </a:lvl4pPr>
                      <a:lvl5pPr marL="1828800" algn="l" defTabSz="914400" rtl="0" eaLnBrk="1" latinLnBrk="0" hangingPunct="1">
                        <a:defRPr sz="1800" b="1" kern="1200">
                          <a:solidFill>
                            <a:schemeClr val="lt1"/>
                          </a:solidFill>
                          <a:latin typeface="Fira Sans"/>
                        </a:defRPr>
                      </a:lvl5pPr>
                      <a:lvl6pPr marL="2286000" algn="l" defTabSz="914400" rtl="0" eaLnBrk="1" latinLnBrk="0" hangingPunct="1">
                        <a:defRPr sz="1800" b="1" kern="1200">
                          <a:solidFill>
                            <a:schemeClr val="lt1"/>
                          </a:solidFill>
                          <a:latin typeface="Fira Sans"/>
                        </a:defRPr>
                      </a:lvl6pPr>
                      <a:lvl7pPr marL="2743200" algn="l" defTabSz="914400" rtl="0" eaLnBrk="1" latinLnBrk="0" hangingPunct="1">
                        <a:defRPr sz="1800" b="1" kern="1200">
                          <a:solidFill>
                            <a:schemeClr val="lt1"/>
                          </a:solidFill>
                          <a:latin typeface="Fira Sans"/>
                        </a:defRPr>
                      </a:lvl7pPr>
                      <a:lvl8pPr marL="3200400" algn="l" defTabSz="914400" rtl="0" eaLnBrk="1" latinLnBrk="0" hangingPunct="1">
                        <a:defRPr sz="1800" b="1" kern="1200">
                          <a:solidFill>
                            <a:schemeClr val="lt1"/>
                          </a:solidFill>
                          <a:latin typeface="Fira Sans"/>
                        </a:defRPr>
                      </a:lvl8pPr>
                      <a:lvl9pPr marL="3657600" algn="l" defTabSz="914400" rtl="0" eaLnBrk="1" latinLnBrk="0" hangingPunct="1">
                        <a:defRPr sz="1800" b="1" kern="1200">
                          <a:solidFill>
                            <a:schemeClr val="lt1"/>
                          </a:solidFill>
                          <a:latin typeface="Fira Sans"/>
                        </a:defRPr>
                      </a:lvl9pPr>
                    </a:lstStyle>
                    <a:p>
                      <a:pPr marL="0" marR="0" lvl="0" indent="0" algn="l" defTabSz="914400" rtl="0" eaLnBrk="1" fontAlgn="base" latinLnBrk="0" hangingPunct="1">
                        <a:lnSpc>
                          <a:spcPct val="100000"/>
                        </a:lnSpc>
                        <a:spcBef>
                          <a:spcPts val="913"/>
                        </a:spcBef>
                        <a:spcAft>
                          <a:spcPct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30 Caucasian females per group, age: 35-55</a:t>
                      </a:r>
                    </a:p>
                  </a:txBody>
                  <a:tcPr marB="15372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58589109"/>
                  </a:ext>
                </a:extLst>
              </a:tr>
              <a:tr h="941230">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noProof="0">
                          <a:ln>
                            <a:noFill/>
                          </a:ln>
                          <a:solidFill>
                            <a:srgbClr val="897974"/>
                          </a:solidFill>
                          <a:effectLst/>
                          <a:latin typeface="DM Sans" pitchFamily="2" charset="77"/>
                          <a:ea typeface="Fira Sans" panose="020B0503050000020004" pitchFamily="34" charset="0"/>
                          <a:cs typeface="Arial" panose="020B0604020202020204" pitchFamily="34" charset="0"/>
                        </a:rPr>
                        <a:t>Formulation</a:t>
                      </a:r>
                      <a:endParaRPr lang="en-US" sz="1400" b="1" i="0" u="none" strike="noStrike" kern="1200" spc="0" baseline="0">
                        <a:ln>
                          <a:noFill/>
                        </a:ln>
                        <a:solidFill>
                          <a:srgbClr val="897974"/>
                        </a:solidFill>
                        <a:effectLst/>
                        <a:latin typeface="DM Sans" pitchFamily="2" charset="77"/>
                        <a:ea typeface="Fira Sans" panose="020B0503050000020004" pitchFamily="34" charset="0"/>
                        <a:cs typeface="Arial" panose="020B0604020202020204" pitchFamily="34" charset="0"/>
                      </a:endParaRP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lnSpc>
                          <a:spcPct val="100000"/>
                        </a:lnSpc>
                      </a:pP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Placebo formulation</a:t>
                      </a:r>
                    </a:p>
                    <a:p>
                      <a:pPr algn="l">
                        <a:lnSpc>
                          <a:spcPct val="100000"/>
                        </a:lnSpc>
                      </a:pP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Active formulation with 1% SYN-EYE® CB</a:t>
                      </a:r>
                    </a:p>
                    <a:p>
                      <a:pPr algn="l">
                        <a:lnSpc>
                          <a:spcPct val="100000"/>
                        </a:lnSpc>
                      </a:pP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Active formulation with 1% Benchmark (INCI: Glycerin, Albizia </a:t>
                      </a:r>
                      <a:r>
                        <a:rPr kumimoji="0" lang="en-US" sz="1400" b="0" i="0" u="none" strike="noStrike" kern="1200" cap="none" spc="0" normalizeH="0" baseline="0" noProof="0" err="1">
                          <a:ln>
                            <a:noFill/>
                          </a:ln>
                          <a:solidFill>
                            <a:schemeClr val="tx1"/>
                          </a:solidFill>
                          <a:effectLst/>
                          <a:uLnTx/>
                          <a:uFillTx/>
                          <a:latin typeface="DM Sans" pitchFamily="2" charset="0"/>
                          <a:ea typeface="Fira Sans" panose="020B0503050000020004" pitchFamily="34" charset="0"/>
                          <a:cs typeface="Arial" pitchFamily="34" charset="0"/>
                        </a:rPr>
                        <a:t>Julibrissin</a:t>
                      </a: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 Bark Extract, </a:t>
                      </a:r>
                      <a:r>
                        <a:rPr kumimoji="0" lang="en-US" sz="1400" b="0" i="0" u="none" strike="noStrike" kern="1200" cap="none" spc="0" normalizeH="0" baseline="0" noProof="0" err="1">
                          <a:ln>
                            <a:noFill/>
                          </a:ln>
                          <a:solidFill>
                            <a:schemeClr val="tx1"/>
                          </a:solidFill>
                          <a:effectLst/>
                          <a:uLnTx/>
                          <a:uFillTx/>
                          <a:latin typeface="DM Sans" pitchFamily="2" charset="0"/>
                          <a:ea typeface="Fira Sans" panose="020B0503050000020004" pitchFamily="34" charset="0"/>
                          <a:cs typeface="Arial" pitchFamily="34" charset="0"/>
                        </a:rPr>
                        <a:t>Darutoside</a:t>
                      </a: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a:t>
                      </a: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4078817"/>
                  </a:ext>
                </a:extLst>
              </a:tr>
              <a:tr h="414080">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noProof="0">
                          <a:ln>
                            <a:noFill/>
                          </a:ln>
                          <a:solidFill>
                            <a:srgbClr val="897974"/>
                          </a:solidFill>
                          <a:effectLst/>
                          <a:latin typeface="DM Sans" pitchFamily="2" charset="77"/>
                          <a:ea typeface="Fira Sans" panose="020B0503050000020004" pitchFamily="34" charset="0"/>
                          <a:cs typeface="Arial" panose="020B0604020202020204" pitchFamily="34" charset="0"/>
                        </a:rPr>
                        <a:t>Application</a:t>
                      </a:r>
                      <a:endParaRPr lang="en-US" sz="1400" b="1" i="0" u="none" strike="noStrike" kern="1200" spc="0" baseline="0">
                        <a:ln>
                          <a:noFill/>
                        </a:ln>
                        <a:solidFill>
                          <a:srgbClr val="897974"/>
                        </a:solidFill>
                        <a:effectLst/>
                        <a:latin typeface="DM Sans" pitchFamily="2" charset="77"/>
                        <a:ea typeface="Fira Sans" panose="020B0503050000020004" pitchFamily="34" charset="0"/>
                        <a:cs typeface="Arial" panose="020B0604020202020204" pitchFamily="34" charset="0"/>
                      </a:endParaRP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l"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Application twice daily in the morning and in the evening, </a:t>
                      </a: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22040144"/>
                  </a:ext>
                </a:extLst>
              </a:tr>
              <a:tr h="941230">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a:ln>
                            <a:noFill/>
                          </a:ln>
                          <a:solidFill>
                            <a:srgbClr val="897974"/>
                          </a:solidFill>
                          <a:effectLst/>
                          <a:latin typeface="DM Sans" pitchFamily="2" charset="77"/>
                          <a:ea typeface="Fira Sans" panose="020B0503050000020004" pitchFamily="34" charset="0"/>
                          <a:cs typeface="Arial" panose="020B0604020202020204" pitchFamily="34" charset="0"/>
                        </a:rPr>
                        <a:t>Time points</a:t>
                      </a: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180975" marR="0" lvl="0" indent="-180975" algn="l" defTabSz="914400" rtl="0" eaLnBrk="1" fontAlgn="base" latinLnBrk="0" hangingPunct="1">
                        <a:lnSpc>
                          <a:spcPct val="100000"/>
                        </a:lnSpc>
                        <a:spcBef>
                          <a:spcPts val="0"/>
                        </a:spcBef>
                        <a:spcAft>
                          <a:spcPct val="0"/>
                        </a:spcAft>
                        <a:buClr>
                          <a:srgbClr val="897974"/>
                        </a:buClr>
                        <a:buSzTx/>
                        <a:buFont typeface="Arial" panose="020B0604020202020204" pitchFamily="34" charset="0"/>
                        <a:buChar char="•"/>
                        <a:tabLst>
                          <a:tab pos="2025650" algn="l"/>
                          <a:tab pos="2217738" algn="l"/>
                        </a:tabLst>
                        <a:defRPr/>
                      </a:pP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Day 0 (D0, the day before applying the test products)</a:t>
                      </a:r>
                    </a:p>
                    <a:p>
                      <a:pPr marL="180975" marR="0" lvl="0" indent="-180975" algn="l" defTabSz="914400" rtl="0" eaLnBrk="1" fontAlgn="base" latinLnBrk="0" hangingPunct="1">
                        <a:lnSpc>
                          <a:spcPct val="100000"/>
                        </a:lnSpc>
                        <a:spcBef>
                          <a:spcPts val="0"/>
                        </a:spcBef>
                        <a:spcAft>
                          <a:spcPct val="0"/>
                        </a:spcAft>
                        <a:buClr>
                          <a:srgbClr val="897974"/>
                        </a:buClr>
                        <a:buSzTx/>
                        <a:buFont typeface="Arial" panose="020B0604020202020204" pitchFamily="34" charset="0"/>
                        <a:buChar char="•"/>
                        <a:tabLst>
                          <a:tab pos="2025650" algn="l"/>
                          <a:tab pos="2217738" algn="l"/>
                        </a:tabLst>
                        <a:defRPr/>
                      </a:pP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Day 7 (the 7th day after applying the test products) </a:t>
                      </a:r>
                    </a:p>
                    <a:p>
                      <a:pPr marL="180975" marR="0" lvl="0" indent="-180975" algn="l" defTabSz="914400" rtl="0" eaLnBrk="1" fontAlgn="base" latinLnBrk="0" hangingPunct="1">
                        <a:lnSpc>
                          <a:spcPct val="100000"/>
                        </a:lnSpc>
                        <a:spcBef>
                          <a:spcPts val="0"/>
                        </a:spcBef>
                        <a:spcAft>
                          <a:spcPct val="0"/>
                        </a:spcAft>
                        <a:buClr>
                          <a:srgbClr val="897974"/>
                        </a:buClr>
                        <a:buSzTx/>
                        <a:buFont typeface="Arial" panose="020B0604020202020204" pitchFamily="34" charset="0"/>
                        <a:buChar char="•"/>
                        <a:tabLst>
                          <a:tab pos="2025650" algn="l"/>
                          <a:tab pos="2217738" algn="l"/>
                        </a:tabLst>
                        <a:defRPr/>
                      </a:pP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Day 14 (the 14</a:t>
                      </a:r>
                      <a:r>
                        <a:rPr kumimoji="0" lang="en-US" sz="1400" b="0" i="0" u="none" strike="noStrike" kern="1200" cap="none" spc="0" normalizeH="0" baseline="30000" noProof="0">
                          <a:ln>
                            <a:noFill/>
                          </a:ln>
                          <a:solidFill>
                            <a:schemeClr val="tx1"/>
                          </a:solidFill>
                          <a:effectLst/>
                          <a:uLnTx/>
                          <a:uFillTx/>
                          <a:latin typeface="DM Sans" pitchFamily="2" charset="0"/>
                          <a:ea typeface="Fira Sans" panose="020B0503050000020004" pitchFamily="34" charset="0"/>
                          <a:cs typeface="Arial" pitchFamily="34" charset="0"/>
                        </a:rPr>
                        <a:t>th</a:t>
                      </a: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 day after applying the test products) </a:t>
                      </a:r>
                    </a:p>
                    <a:p>
                      <a:pPr marL="180975" marR="0" lvl="0" indent="-180975" algn="l" defTabSz="914400" rtl="0" eaLnBrk="1" fontAlgn="base" latinLnBrk="0" hangingPunct="1">
                        <a:lnSpc>
                          <a:spcPct val="100000"/>
                        </a:lnSpc>
                        <a:spcBef>
                          <a:spcPts val="0"/>
                        </a:spcBef>
                        <a:spcAft>
                          <a:spcPct val="0"/>
                        </a:spcAft>
                        <a:buClr>
                          <a:srgbClr val="897974"/>
                        </a:buClr>
                        <a:buSzTx/>
                        <a:buFont typeface="Arial" panose="020B0604020202020204" pitchFamily="34" charset="0"/>
                        <a:buChar char="•"/>
                        <a:tabLst>
                          <a:tab pos="2025650" algn="l"/>
                          <a:tab pos="2217738" algn="l"/>
                        </a:tabLst>
                        <a:defRPr/>
                      </a:pP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Day 28 (the 28</a:t>
                      </a:r>
                      <a:r>
                        <a:rPr kumimoji="0" lang="en-US" sz="1400" b="0" i="0" u="none" strike="noStrike" kern="1200" cap="none" spc="0" normalizeH="0" baseline="30000" noProof="0">
                          <a:ln>
                            <a:noFill/>
                          </a:ln>
                          <a:solidFill>
                            <a:schemeClr val="tx1"/>
                          </a:solidFill>
                          <a:effectLst/>
                          <a:uLnTx/>
                          <a:uFillTx/>
                          <a:latin typeface="DM Sans" pitchFamily="2" charset="0"/>
                          <a:ea typeface="Fira Sans" panose="020B0503050000020004" pitchFamily="34" charset="0"/>
                          <a:cs typeface="Arial" pitchFamily="34" charset="0"/>
                        </a:rPr>
                        <a:t>th</a:t>
                      </a:r>
                      <a:r>
                        <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  day after applying the test products)</a:t>
                      </a: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11396600"/>
                  </a:ext>
                </a:extLst>
              </a:tr>
              <a:tr h="117154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a:ln>
                            <a:noFill/>
                          </a:ln>
                          <a:solidFill>
                            <a:srgbClr val="897974"/>
                          </a:solidFill>
                          <a:effectLst/>
                          <a:latin typeface="DM Sans" pitchFamily="2" charset="77"/>
                          <a:ea typeface="Fira Sans" panose="020B0503050000020004" pitchFamily="34" charset="0"/>
                          <a:cs typeface="Arial" panose="020B0604020202020204" pitchFamily="34" charset="0"/>
                        </a:rPr>
                        <a:t>Assessment criteria</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b="1" i="0" u="none" strike="noStrike" kern="1200" spc="0" baseline="0">
                        <a:ln>
                          <a:noFill/>
                        </a:ln>
                        <a:solidFill>
                          <a:srgbClr val="307297"/>
                        </a:solidFill>
                        <a:effectLst/>
                        <a:latin typeface="DM Sans" pitchFamily="2" charset="77"/>
                        <a:ea typeface="Fira Sans" panose="020B0503050000020004" pitchFamily="34" charset="0"/>
                        <a:cs typeface="Arial" panose="020B0604020202020204" pitchFamily="34" charset="0"/>
                      </a:endParaRPr>
                    </a:p>
                  </a:txBody>
                  <a:tcPr marT="108000"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171450" indent="-171450" algn="l" defTabSz="914400" rtl="0" eaLnBrk="1" latinLnBrk="0" hangingPunct="1">
                        <a:lnSpc>
                          <a:spcPct val="100000"/>
                        </a:lnSpc>
                        <a:buClr>
                          <a:srgbClr val="897974"/>
                        </a:buClr>
                        <a:buFont typeface="Arial" panose="020B0604020202020204" pitchFamily="34" charset="0"/>
                        <a:buChar char="•"/>
                      </a:pPr>
                      <a:r>
                        <a:rPr kumimoji="0" lang="en-US" sz="1400" b="0" i="0" u="none" strike="noStrike" kern="1200" cap="none" spc="0" normalizeH="0" baseline="0">
                          <a:ln>
                            <a:noFill/>
                          </a:ln>
                          <a:solidFill>
                            <a:schemeClr val="tx1"/>
                          </a:solidFill>
                          <a:effectLst/>
                          <a:uLnTx/>
                          <a:uFillTx/>
                          <a:latin typeface="DM Sans" pitchFamily="2" charset="0"/>
                          <a:ea typeface="Fira Sans" panose="020B0503050000020004" pitchFamily="34" charset="0"/>
                          <a:cs typeface="Arial" pitchFamily="34" charset="0"/>
                        </a:rPr>
                        <a:t>Measurement of different parameters on wrinkle and dark circles has been conducted by Primos or </a:t>
                      </a:r>
                      <a:r>
                        <a:rPr kumimoji="0" lang="en-US" sz="1400" b="0" i="0" u="none" strike="noStrike" kern="1200" cap="none" spc="0" normalizeH="0" baseline="0" err="1">
                          <a:ln>
                            <a:noFill/>
                          </a:ln>
                          <a:solidFill>
                            <a:schemeClr val="tx1"/>
                          </a:solidFill>
                          <a:effectLst/>
                          <a:uLnTx/>
                          <a:uFillTx/>
                          <a:latin typeface="DM Sans" pitchFamily="2" charset="0"/>
                          <a:ea typeface="Fira Sans" panose="020B0503050000020004" pitchFamily="34" charset="0"/>
                          <a:cs typeface="Arial" pitchFamily="34" charset="0"/>
                        </a:rPr>
                        <a:t>DermaTop</a:t>
                      </a:r>
                      <a:r>
                        <a:rPr kumimoji="0" lang="en-US" sz="1400" b="0" i="0" u="none" strike="noStrike" kern="1200" cap="none" spc="0" normalizeH="0" baseline="0">
                          <a:ln>
                            <a:noFill/>
                          </a:ln>
                          <a:solidFill>
                            <a:schemeClr val="tx1"/>
                          </a:solidFill>
                          <a:effectLst/>
                          <a:uLnTx/>
                          <a:uFillTx/>
                          <a:latin typeface="DM Sans" pitchFamily="2" charset="0"/>
                          <a:ea typeface="Fira Sans" panose="020B0503050000020004" pitchFamily="34" charset="0"/>
                          <a:cs typeface="Arial" pitchFamily="34" charset="0"/>
                        </a:rPr>
                        <a:t>; image analysis has been performed by </a:t>
                      </a:r>
                      <a:r>
                        <a:rPr kumimoji="0" lang="en-US" sz="1400" b="0" i="0" u="none" strike="noStrike" kern="1200" cap="none" spc="0" normalizeH="0" baseline="0" err="1">
                          <a:ln>
                            <a:noFill/>
                          </a:ln>
                          <a:solidFill>
                            <a:schemeClr val="tx1"/>
                          </a:solidFill>
                          <a:effectLst/>
                          <a:uLnTx/>
                          <a:uFillTx/>
                          <a:latin typeface="DM Sans" pitchFamily="2" charset="0"/>
                          <a:ea typeface="Fira Sans" panose="020B0503050000020004" pitchFamily="34" charset="0"/>
                          <a:cs typeface="Arial" pitchFamily="34" charset="0"/>
                        </a:rPr>
                        <a:t>Newtone</a:t>
                      </a:r>
                      <a:r>
                        <a:rPr kumimoji="0" lang="en-US" sz="1400" b="0" i="0" u="none" strike="noStrike" kern="1200" cap="none" spc="0" normalizeH="0" baseline="0">
                          <a:ln>
                            <a:noFill/>
                          </a:ln>
                          <a:solidFill>
                            <a:schemeClr val="tx1"/>
                          </a:solidFill>
                          <a:effectLst/>
                          <a:uLnTx/>
                          <a:uFillTx/>
                          <a:latin typeface="DM Sans" pitchFamily="2" charset="0"/>
                          <a:ea typeface="Fira Sans" panose="020B0503050000020004" pitchFamily="34" charset="0"/>
                          <a:cs typeface="Arial" pitchFamily="34" charset="0"/>
                        </a:rPr>
                        <a:t>.</a:t>
                      </a:r>
                      <a:endPar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endParaRPr>
                    </a:p>
                    <a:p>
                      <a:pPr marL="171450" indent="-171450" algn="l">
                        <a:lnSpc>
                          <a:spcPct val="100000"/>
                        </a:lnSpc>
                        <a:buClr>
                          <a:srgbClr val="897974"/>
                        </a:buClr>
                        <a:buFont typeface="Arial" panose="020B0604020202020204" pitchFamily="34" charset="0"/>
                        <a:buChar char="•"/>
                      </a:pPr>
                      <a:r>
                        <a:rPr kumimoji="0" lang="en-US" sz="1400" b="0" i="0" u="none" strike="noStrike" kern="1200" cap="none" spc="0" normalizeH="0" baseline="0">
                          <a:ln>
                            <a:noFill/>
                          </a:ln>
                          <a:solidFill>
                            <a:schemeClr val="tx1"/>
                          </a:solidFill>
                          <a:effectLst/>
                          <a:uLnTx/>
                          <a:uFillTx/>
                          <a:latin typeface="DM Sans" pitchFamily="2" charset="0"/>
                          <a:ea typeface="Fira Sans" panose="020B0503050000020004" pitchFamily="34" charset="0"/>
                          <a:cs typeface="Arial" pitchFamily="34" charset="0"/>
                        </a:rPr>
                        <a:t>Illustrations using macrophotographs</a:t>
                      </a:r>
                    </a:p>
                    <a:p>
                      <a:pPr marL="171450" indent="-171450" algn="l">
                        <a:lnSpc>
                          <a:spcPct val="100000"/>
                        </a:lnSpc>
                        <a:buClr>
                          <a:srgbClr val="897974"/>
                        </a:buClr>
                        <a:buFont typeface="Arial" panose="020B0604020202020204" pitchFamily="34" charset="0"/>
                        <a:buChar char="•"/>
                      </a:pPr>
                      <a:r>
                        <a:rPr kumimoji="0" lang="en-US" sz="1400" b="0" i="0" u="none" strike="noStrike" kern="1200" cap="none" spc="0" normalizeH="0" baseline="0">
                          <a:ln>
                            <a:noFill/>
                          </a:ln>
                          <a:solidFill>
                            <a:schemeClr val="tx1"/>
                          </a:solidFill>
                          <a:effectLst/>
                          <a:uLnTx/>
                          <a:uFillTx/>
                          <a:latin typeface="DM Sans" pitchFamily="2" charset="0"/>
                          <a:ea typeface="Fira Sans" panose="020B0503050000020004" pitchFamily="34" charset="0"/>
                          <a:cs typeface="Arial" pitchFamily="34" charset="0"/>
                        </a:rPr>
                        <a:t>Subjective evaluation with a questionnaire</a:t>
                      </a:r>
                      <a:endParaRPr kumimoji="0" lang="en-US" sz="14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endParaRP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25893572"/>
                  </a:ext>
                </a:extLst>
              </a:tr>
            </a:tbl>
          </a:graphicData>
        </a:graphic>
      </p:graphicFrame>
      <p:pic>
        <p:nvPicPr>
          <p:cNvPr id="11" name="Picture Placeholder 13" descr="A person getting a facial treatment&#10;&#10;Description automatically generated">
            <a:extLst>
              <a:ext uri="{FF2B5EF4-FFF2-40B4-BE49-F238E27FC236}">
                <a16:creationId xmlns:a16="http://schemas.microsoft.com/office/drawing/2014/main" id="{A8852075-CBA8-1A7C-BCEB-AEF5C76E57D7}"/>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26808" r="26000"/>
          <a:stretch/>
        </p:blipFill>
        <p:spPr>
          <a:xfrm>
            <a:off x="7337427" y="2"/>
            <a:ext cx="4854573" cy="6857998"/>
          </a:xfrm>
        </p:spPr>
      </p:pic>
    </p:spTree>
    <p:extLst>
      <p:ext uri="{BB962C8B-B14F-4D97-AF65-F5344CB8AC3E}">
        <p14:creationId xmlns:p14="http://schemas.microsoft.com/office/powerpoint/2010/main" val="3732652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D7857-0BD6-E5FC-E77C-1044EC2F529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D990EE1-B848-7AFF-F25C-E8FFED15C538}"/>
              </a:ext>
            </a:extLst>
          </p:cNvPr>
          <p:cNvSpPr/>
          <p:nvPr/>
        </p:nvSpPr>
        <p:spPr>
          <a:xfrm>
            <a:off x="6107724" y="0"/>
            <a:ext cx="6095999"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B3EA1C2-62E9-121F-6850-6F29167824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3" name="Slide Number Placeholder 2">
            <a:extLst>
              <a:ext uri="{FF2B5EF4-FFF2-40B4-BE49-F238E27FC236}">
                <a16:creationId xmlns:a16="http://schemas.microsoft.com/office/drawing/2014/main" id="{88FE3D1E-E2C0-4BA8-DD51-42D35911AF6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35" name="Text Placeholder 134">
            <a:extLst>
              <a:ext uri="{FF2B5EF4-FFF2-40B4-BE49-F238E27FC236}">
                <a16:creationId xmlns:a16="http://schemas.microsoft.com/office/drawing/2014/main" id="{32FD8949-E045-C3B3-955A-F255E9027272}"/>
              </a:ext>
            </a:extLst>
          </p:cNvPr>
          <p:cNvSpPr>
            <a:spLocks noGrp="1"/>
          </p:cNvSpPr>
          <p:nvPr>
            <p:ph type="body" sz="quarter" idx="23"/>
          </p:nvPr>
        </p:nvSpPr>
        <p:spPr/>
        <p:txBody>
          <a:bodyPr/>
          <a:lstStyle/>
          <a:p>
            <a:endParaRPr lang="en-US"/>
          </a:p>
        </p:txBody>
      </p:sp>
      <p:sp>
        <p:nvSpPr>
          <p:cNvPr id="136" name="Text Placeholder 135">
            <a:extLst>
              <a:ext uri="{FF2B5EF4-FFF2-40B4-BE49-F238E27FC236}">
                <a16:creationId xmlns:a16="http://schemas.microsoft.com/office/drawing/2014/main" id="{7EB37E8C-CDBF-58E8-96FA-7FE1D6FC24DF}"/>
              </a:ext>
            </a:extLst>
          </p:cNvPr>
          <p:cNvSpPr>
            <a:spLocks noGrp="1"/>
          </p:cNvSpPr>
          <p:nvPr>
            <p:ph type="body" sz="quarter" idx="24"/>
          </p:nvPr>
        </p:nvSpPr>
        <p:spPr/>
        <p:txBody>
          <a:bodyPr/>
          <a:lstStyle/>
          <a:p>
            <a:endParaRPr lang="en-US"/>
          </a:p>
        </p:txBody>
      </p:sp>
      <p:sp>
        <p:nvSpPr>
          <p:cNvPr id="32" name="Title 31">
            <a:extLst>
              <a:ext uri="{FF2B5EF4-FFF2-40B4-BE49-F238E27FC236}">
                <a16:creationId xmlns:a16="http://schemas.microsoft.com/office/drawing/2014/main" id="{3DB8EF0E-B82F-4107-C91F-7D5786898968}"/>
              </a:ext>
            </a:extLst>
          </p:cNvPr>
          <p:cNvSpPr>
            <a:spLocks noGrp="1"/>
          </p:cNvSpPr>
          <p:nvPr>
            <p:ph type="title"/>
          </p:nvPr>
        </p:nvSpPr>
        <p:spPr>
          <a:xfrm>
            <a:off x="302401" y="302400"/>
            <a:ext cx="10762866" cy="643014"/>
          </a:xfrm>
        </p:spPr>
        <p:txBody>
          <a:bodyPr/>
          <a:lstStyle/>
          <a:p>
            <a:r>
              <a:rPr lang="en-US"/>
              <a:t>Significant reduction in the</a:t>
            </a:r>
            <a:br>
              <a:rPr lang="en-US"/>
            </a:br>
            <a:r>
              <a:rPr lang="en-US"/>
              <a:t>appearance of wrinkles</a:t>
            </a:r>
          </a:p>
        </p:txBody>
      </p:sp>
      <p:grpSp>
        <p:nvGrpSpPr>
          <p:cNvPr id="4" name="Group 3">
            <a:extLst>
              <a:ext uri="{FF2B5EF4-FFF2-40B4-BE49-F238E27FC236}">
                <a16:creationId xmlns:a16="http://schemas.microsoft.com/office/drawing/2014/main" id="{ACA64FA8-E276-5B9E-3E01-39882F769383}"/>
              </a:ext>
            </a:extLst>
          </p:cNvPr>
          <p:cNvGrpSpPr/>
          <p:nvPr/>
        </p:nvGrpSpPr>
        <p:grpSpPr>
          <a:xfrm>
            <a:off x="302398" y="2440952"/>
            <a:ext cx="4258304" cy="1976096"/>
            <a:chOff x="302398" y="1157521"/>
            <a:chExt cx="4258304" cy="1976096"/>
          </a:xfrm>
        </p:grpSpPr>
        <p:sp>
          <p:nvSpPr>
            <p:cNvPr id="2" name="Rectangle 1">
              <a:extLst>
                <a:ext uri="{FF2B5EF4-FFF2-40B4-BE49-F238E27FC236}">
                  <a16:creationId xmlns:a16="http://schemas.microsoft.com/office/drawing/2014/main" id="{7AFEAC41-3DEA-26C6-5C85-CDD347FB3750}"/>
                </a:ext>
              </a:extLst>
            </p:cNvPr>
            <p:cNvSpPr/>
            <p:nvPr/>
          </p:nvSpPr>
          <p:spPr>
            <a:xfrm>
              <a:off x="302398" y="1157521"/>
              <a:ext cx="4258304" cy="1976096"/>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6">
              <a:extLst>
                <a:ext uri="{FF2B5EF4-FFF2-40B4-BE49-F238E27FC236}">
                  <a16:creationId xmlns:a16="http://schemas.microsoft.com/office/drawing/2014/main" id="{A9CF2B22-CAD5-21DF-849C-C283C358F9A1}"/>
                </a:ext>
              </a:extLst>
            </p:cNvPr>
            <p:cNvSpPr txBox="1">
              <a:spLocks/>
            </p:cNvSpPr>
            <p:nvPr/>
          </p:nvSpPr>
          <p:spPr>
            <a:xfrm>
              <a:off x="380143" y="1272198"/>
              <a:ext cx="4180559" cy="186141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Clr>
                  <a:srgbClr val="897974"/>
                </a:buClr>
                <a:buSzPct val="140000"/>
                <a:defRPr/>
              </a:pPr>
              <a:r>
                <a:rPr lang="en-US" sz="1800">
                  <a:solidFill>
                    <a:schemeClr val="bg1"/>
                  </a:solidFill>
                  <a:latin typeface="DM Sans" pitchFamily="2" charset="0"/>
                </a:rPr>
                <a:t>Within 7 days </a:t>
              </a:r>
              <a:r>
                <a:rPr lang="en-US" sz="1800" b="1">
                  <a:solidFill>
                    <a:schemeClr val="bg1"/>
                  </a:solidFill>
                  <a:latin typeface="DM Sans" pitchFamily="2" charset="0"/>
                </a:rPr>
                <a:t>SYN-EYE® CB </a:t>
              </a:r>
              <a:r>
                <a:rPr lang="en-US" sz="1800">
                  <a:solidFill>
                    <a:schemeClr val="bg1"/>
                  </a:solidFill>
                  <a:latin typeface="DM Sans" pitchFamily="2" charset="0"/>
                </a:rPr>
                <a:t>reduces</a:t>
              </a:r>
              <a:br>
                <a:rPr lang="en-US" sz="1800">
                  <a:solidFill>
                    <a:schemeClr val="bg1"/>
                  </a:solidFill>
                  <a:latin typeface="DM Sans" pitchFamily="2" charset="0"/>
                </a:rPr>
              </a:br>
              <a:r>
                <a:rPr lang="en-US" sz="1800">
                  <a:solidFill>
                    <a:schemeClr val="bg1"/>
                  </a:solidFill>
                  <a:latin typeface="DM Sans" pitchFamily="2" charset="0"/>
                </a:rPr>
                <a:t>the appearance fine lines and wrinkles around the eye area.</a:t>
              </a:r>
            </a:p>
            <a:p>
              <a:pPr>
                <a:buClr>
                  <a:srgbClr val="897974"/>
                </a:buClr>
                <a:buSzPct val="140000"/>
                <a:defRPr/>
              </a:pPr>
              <a:endParaRPr lang="en-US" sz="1800">
                <a:solidFill>
                  <a:schemeClr val="bg1"/>
                </a:solidFill>
                <a:latin typeface="DM Sans" pitchFamily="2" charset="0"/>
              </a:endParaRPr>
            </a:p>
            <a:p>
              <a:pPr>
                <a:buClr>
                  <a:srgbClr val="897974"/>
                </a:buClr>
                <a:buSzPct val="140000"/>
                <a:defRPr/>
              </a:pPr>
              <a:r>
                <a:rPr lang="en-US" sz="1800">
                  <a:solidFill>
                    <a:schemeClr val="bg1"/>
                  </a:solidFill>
                  <a:latin typeface="DM Sans" pitchFamily="2" charset="0"/>
                </a:rPr>
                <a:t>Significant compared to benchmark</a:t>
              </a:r>
              <a:br>
                <a:rPr lang="en-US" sz="1800">
                  <a:solidFill>
                    <a:schemeClr val="bg1"/>
                  </a:solidFill>
                  <a:latin typeface="DM Sans" pitchFamily="2" charset="0"/>
                </a:rPr>
              </a:br>
              <a:r>
                <a:rPr lang="en-US" sz="1800">
                  <a:solidFill>
                    <a:schemeClr val="bg1"/>
                  </a:solidFill>
                  <a:latin typeface="DM Sans" pitchFamily="2" charset="0"/>
                </a:rPr>
                <a:t>and placebo.</a:t>
              </a:r>
            </a:p>
            <a:p>
              <a:pPr>
                <a:buFontTx/>
                <a:buNone/>
                <a:defRPr/>
              </a:pPr>
              <a:endParaRPr lang="en-US" sz="1600">
                <a:solidFill>
                  <a:schemeClr val="tx1">
                    <a:lumMod val="50000"/>
                  </a:schemeClr>
                </a:solidFill>
                <a:latin typeface="DM Sans" pitchFamily="2" charset="0"/>
              </a:endParaRPr>
            </a:p>
            <a:p>
              <a:pPr>
                <a:buFontTx/>
                <a:buNone/>
                <a:defRPr/>
              </a:pPr>
              <a:endParaRPr lang="en-US" sz="1600">
                <a:solidFill>
                  <a:schemeClr val="tx1">
                    <a:lumMod val="50000"/>
                  </a:schemeClr>
                </a:solidFill>
                <a:latin typeface="DM Sans" pitchFamily="2" charset="0"/>
              </a:endParaRPr>
            </a:p>
            <a:p>
              <a:endParaRPr lang="en-US" sz="1600"/>
            </a:p>
          </p:txBody>
        </p:sp>
      </p:grpSp>
      <p:sp>
        <p:nvSpPr>
          <p:cNvPr id="9" name="TextBox 8">
            <a:extLst>
              <a:ext uri="{FF2B5EF4-FFF2-40B4-BE49-F238E27FC236}">
                <a16:creationId xmlns:a16="http://schemas.microsoft.com/office/drawing/2014/main" id="{1A1A763E-F9FD-3CC4-B918-61C4B72EEFD3}"/>
              </a:ext>
            </a:extLst>
          </p:cNvPr>
          <p:cNvSpPr txBox="1"/>
          <p:nvPr/>
        </p:nvSpPr>
        <p:spPr>
          <a:xfrm>
            <a:off x="6208412" y="5606663"/>
            <a:ext cx="5681187" cy="215444"/>
          </a:xfrm>
          <a:prstGeom prst="rect">
            <a:avLst/>
          </a:prstGeom>
          <a:noFill/>
        </p:spPr>
        <p:txBody>
          <a:bodyPr wrap="square">
            <a:spAutoFit/>
          </a:bodyPr>
          <a:lstStyle/>
          <a:p>
            <a:pPr algn="r"/>
            <a:r>
              <a:rPr lang="en-GB" sz="800">
                <a:effectLst/>
                <a:latin typeface="DM Sans" pitchFamily="2" charset="77"/>
              </a:rPr>
              <a:t>** vs. day 0 &amp; placebo. *** vs. day 0, benchmark &amp; placebo. p&lt;0.05</a:t>
            </a:r>
          </a:p>
        </p:txBody>
      </p:sp>
      <p:pic>
        <p:nvPicPr>
          <p:cNvPr id="132" name="Picture 131" descr="A screen shot of a graph&#10;&#10;AI-generated content may be incorrect.">
            <a:extLst>
              <a:ext uri="{FF2B5EF4-FFF2-40B4-BE49-F238E27FC236}">
                <a16:creationId xmlns:a16="http://schemas.microsoft.com/office/drawing/2014/main" id="{EEB5B08D-F0F2-C0EA-6D2B-E8FB2ABB1FB0}"/>
              </a:ext>
            </a:extLst>
          </p:cNvPr>
          <p:cNvPicPr>
            <a:picLocks noChangeAspect="1"/>
          </p:cNvPicPr>
          <p:nvPr/>
        </p:nvPicPr>
        <p:blipFill>
          <a:blip r:embed="rId3"/>
          <a:stretch>
            <a:fillRect/>
          </a:stretch>
        </p:blipFill>
        <p:spPr>
          <a:xfrm>
            <a:off x="5948140" y="1779496"/>
            <a:ext cx="6415166" cy="3608530"/>
          </a:xfrm>
          <a:prstGeom prst="rect">
            <a:avLst/>
          </a:prstGeom>
        </p:spPr>
      </p:pic>
      <p:pic>
        <p:nvPicPr>
          <p:cNvPr id="5" name="Picture 4" descr="A close-up of a logo&#10;&#10;AI-generated content may be incorrect.">
            <a:extLst>
              <a:ext uri="{FF2B5EF4-FFF2-40B4-BE49-F238E27FC236}">
                <a16:creationId xmlns:a16="http://schemas.microsoft.com/office/drawing/2014/main" id="{5842D470-9D00-9A50-670A-F0E44394B1F5}"/>
              </a:ext>
            </a:extLst>
          </p:cNvPr>
          <p:cNvPicPr>
            <a:picLocks noChangeAspect="1"/>
          </p:cNvPicPr>
          <p:nvPr/>
        </p:nvPicPr>
        <p:blipFill>
          <a:blip r:embed="rId4"/>
          <a:stretch>
            <a:fillRect/>
          </a:stretch>
        </p:blipFill>
        <p:spPr>
          <a:xfrm>
            <a:off x="10916635" y="302400"/>
            <a:ext cx="972964" cy="424377"/>
          </a:xfrm>
          <a:prstGeom prst="rect">
            <a:avLst/>
          </a:prstGeom>
        </p:spPr>
      </p:pic>
    </p:spTree>
    <p:extLst>
      <p:ext uri="{BB962C8B-B14F-4D97-AF65-F5344CB8AC3E}">
        <p14:creationId xmlns:p14="http://schemas.microsoft.com/office/powerpoint/2010/main" val="4255018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18510-32E6-5160-93BC-9F513CC648C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B19CED1-32B2-8814-55EF-F93D40B33328}"/>
              </a:ext>
            </a:extLst>
          </p:cNvPr>
          <p:cNvSpPr/>
          <p:nvPr/>
        </p:nvSpPr>
        <p:spPr>
          <a:xfrm>
            <a:off x="6107724" y="0"/>
            <a:ext cx="6095999"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F1C6608-AA95-5B1C-27FC-4820942C94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3" name="Slide Number Placeholder 2">
            <a:extLst>
              <a:ext uri="{FF2B5EF4-FFF2-40B4-BE49-F238E27FC236}">
                <a16:creationId xmlns:a16="http://schemas.microsoft.com/office/drawing/2014/main" id="{87CE3ECC-F8B3-D9C6-38B4-706289E01AD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2" name="Title 31">
            <a:extLst>
              <a:ext uri="{FF2B5EF4-FFF2-40B4-BE49-F238E27FC236}">
                <a16:creationId xmlns:a16="http://schemas.microsoft.com/office/drawing/2014/main" id="{8D34B214-E599-D316-666E-F60A842275F7}"/>
              </a:ext>
            </a:extLst>
          </p:cNvPr>
          <p:cNvSpPr>
            <a:spLocks noGrp="1"/>
          </p:cNvSpPr>
          <p:nvPr>
            <p:ph type="title"/>
          </p:nvPr>
        </p:nvSpPr>
        <p:spPr/>
        <p:txBody>
          <a:bodyPr/>
          <a:lstStyle/>
          <a:p>
            <a:r>
              <a:rPr lang="en-US"/>
              <a:t>Significant skin smoothing in 7 days  </a:t>
            </a:r>
            <a:br>
              <a:rPr lang="en-US"/>
            </a:br>
            <a:br>
              <a:rPr lang="en-US"/>
            </a:br>
            <a:endParaRPr lang="en-US"/>
          </a:p>
        </p:txBody>
      </p:sp>
      <p:pic>
        <p:nvPicPr>
          <p:cNvPr id="5" name="Picture 4" descr="A graph of a graph&#10;&#10;AI-generated content may be incorrect.">
            <a:extLst>
              <a:ext uri="{FF2B5EF4-FFF2-40B4-BE49-F238E27FC236}">
                <a16:creationId xmlns:a16="http://schemas.microsoft.com/office/drawing/2014/main" id="{1B29BE6B-8933-13AC-0536-6996B8E8882D}"/>
              </a:ext>
            </a:extLst>
          </p:cNvPr>
          <p:cNvPicPr>
            <a:picLocks noChangeAspect="1"/>
          </p:cNvPicPr>
          <p:nvPr/>
        </p:nvPicPr>
        <p:blipFill>
          <a:blip r:embed="rId3"/>
          <a:stretch>
            <a:fillRect/>
          </a:stretch>
        </p:blipFill>
        <p:spPr>
          <a:xfrm>
            <a:off x="5824705" y="1760270"/>
            <a:ext cx="6662036" cy="3747396"/>
          </a:xfrm>
          <a:prstGeom prst="rect">
            <a:avLst/>
          </a:prstGeom>
        </p:spPr>
      </p:pic>
      <p:grpSp>
        <p:nvGrpSpPr>
          <p:cNvPr id="7" name="Group 6">
            <a:extLst>
              <a:ext uri="{FF2B5EF4-FFF2-40B4-BE49-F238E27FC236}">
                <a16:creationId xmlns:a16="http://schemas.microsoft.com/office/drawing/2014/main" id="{51776C0F-7DB8-740C-4A3E-71DF3A669001}"/>
              </a:ext>
            </a:extLst>
          </p:cNvPr>
          <p:cNvGrpSpPr/>
          <p:nvPr/>
        </p:nvGrpSpPr>
        <p:grpSpPr>
          <a:xfrm>
            <a:off x="302398" y="2440952"/>
            <a:ext cx="4258304" cy="1976096"/>
            <a:chOff x="302398" y="1157521"/>
            <a:chExt cx="4258304" cy="1976096"/>
          </a:xfrm>
        </p:grpSpPr>
        <p:sp>
          <p:nvSpPr>
            <p:cNvPr id="8" name="Rectangle 7">
              <a:extLst>
                <a:ext uri="{FF2B5EF4-FFF2-40B4-BE49-F238E27FC236}">
                  <a16:creationId xmlns:a16="http://schemas.microsoft.com/office/drawing/2014/main" id="{8EE9952E-6802-D02E-1C7C-BECD79AFE48A}"/>
                </a:ext>
              </a:extLst>
            </p:cNvPr>
            <p:cNvSpPr/>
            <p:nvPr/>
          </p:nvSpPr>
          <p:spPr>
            <a:xfrm>
              <a:off x="302398" y="1157521"/>
              <a:ext cx="4258304" cy="1976096"/>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6">
              <a:extLst>
                <a:ext uri="{FF2B5EF4-FFF2-40B4-BE49-F238E27FC236}">
                  <a16:creationId xmlns:a16="http://schemas.microsoft.com/office/drawing/2014/main" id="{8036B520-5D7B-6BEC-3C1B-062012BB9959}"/>
                </a:ext>
              </a:extLst>
            </p:cNvPr>
            <p:cNvSpPr txBox="1">
              <a:spLocks/>
            </p:cNvSpPr>
            <p:nvPr/>
          </p:nvSpPr>
          <p:spPr>
            <a:xfrm>
              <a:off x="380143" y="1272198"/>
              <a:ext cx="4180559" cy="186141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Clr>
                  <a:srgbClr val="897974"/>
                </a:buClr>
                <a:buSzPct val="140000"/>
                <a:defRPr/>
              </a:pPr>
              <a:r>
                <a:rPr lang="en-US" sz="1800" b="1">
                  <a:solidFill>
                    <a:schemeClr val="bg1"/>
                  </a:solidFill>
                  <a:latin typeface="DM Sans" pitchFamily="2" charset="0"/>
                </a:rPr>
                <a:t>SYN-EYE® CB </a:t>
              </a:r>
              <a:r>
                <a:rPr lang="en-US" sz="1800">
                  <a:solidFill>
                    <a:schemeClr val="bg1"/>
                  </a:solidFill>
                  <a:latin typeface="DM Sans" pitchFamily="2" charset="0"/>
                </a:rPr>
                <a:t>helps to reduce skin roughness, making the delicate skin around the eye look smoother.</a:t>
              </a:r>
            </a:p>
            <a:p>
              <a:pPr>
                <a:buClr>
                  <a:srgbClr val="897974"/>
                </a:buClr>
                <a:buSzPct val="140000"/>
                <a:defRPr/>
              </a:pPr>
              <a:endParaRPr lang="en-US" sz="1800">
                <a:solidFill>
                  <a:schemeClr val="bg1"/>
                </a:solidFill>
                <a:latin typeface="DM Sans" pitchFamily="2" charset="0"/>
              </a:endParaRPr>
            </a:p>
            <a:p>
              <a:pPr>
                <a:buClr>
                  <a:srgbClr val="897974"/>
                </a:buClr>
                <a:buSzPct val="140000"/>
                <a:defRPr/>
              </a:pPr>
              <a:r>
                <a:rPr lang="en-US" sz="1800">
                  <a:solidFill>
                    <a:schemeClr val="bg1"/>
                  </a:solidFill>
                  <a:latin typeface="DM Sans" pitchFamily="2" charset="0"/>
                </a:rPr>
                <a:t>Significant compared to Day 0.</a:t>
              </a:r>
            </a:p>
            <a:p>
              <a:pPr>
                <a:buFontTx/>
                <a:buNone/>
                <a:defRPr/>
              </a:pPr>
              <a:endParaRPr lang="en-US" sz="1600">
                <a:solidFill>
                  <a:schemeClr val="tx1">
                    <a:lumMod val="50000"/>
                  </a:schemeClr>
                </a:solidFill>
                <a:latin typeface="DM Sans" pitchFamily="2" charset="0"/>
              </a:endParaRPr>
            </a:p>
            <a:p>
              <a:pPr>
                <a:buFontTx/>
                <a:buNone/>
                <a:defRPr/>
              </a:pPr>
              <a:endParaRPr lang="en-US" sz="1600">
                <a:solidFill>
                  <a:schemeClr val="tx1">
                    <a:lumMod val="50000"/>
                  </a:schemeClr>
                </a:solidFill>
                <a:latin typeface="DM Sans" pitchFamily="2" charset="0"/>
              </a:endParaRPr>
            </a:p>
            <a:p>
              <a:endParaRPr lang="en-US" sz="1600"/>
            </a:p>
          </p:txBody>
        </p:sp>
      </p:grpSp>
      <p:pic>
        <p:nvPicPr>
          <p:cNvPr id="12" name="Picture 11" descr="A close-up of a logo&#10;&#10;AI-generated content may be incorrect.">
            <a:extLst>
              <a:ext uri="{FF2B5EF4-FFF2-40B4-BE49-F238E27FC236}">
                <a16:creationId xmlns:a16="http://schemas.microsoft.com/office/drawing/2014/main" id="{A9C17357-9367-3AB7-9307-CFC9B86CA140}"/>
              </a:ext>
            </a:extLst>
          </p:cNvPr>
          <p:cNvPicPr>
            <a:picLocks noChangeAspect="1"/>
          </p:cNvPicPr>
          <p:nvPr/>
        </p:nvPicPr>
        <p:blipFill>
          <a:blip r:embed="rId4"/>
          <a:stretch>
            <a:fillRect/>
          </a:stretch>
        </p:blipFill>
        <p:spPr>
          <a:xfrm>
            <a:off x="10916635" y="302400"/>
            <a:ext cx="972964" cy="424377"/>
          </a:xfrm>
          <a:prstGeom prst="rect">
            <a:avLst/>
          </a:prstGeom>
        </p:spPr>
      </p:pic>
      <p:sp>
        <p:nvSpPr>
          <p:cNvPr id="6" name="TextBox 5">
            <a:extLst>
              <a:ext uri="{FF2B5EF4-FFF2-40B4-BE49-F238E27FC236}">
                <a16:creationId xmlns:a16="http://schemas.microsoft.com/office/drawing/2014/main" id="{8ED4F2CC-245A-F4EC-46BF-5A3E2ECF0AAB}"/>
              </a:ext>
            </a:extLst>
          </p:cNvPr>
          <p:cNvSpPr txBox="1"/>
          <p:nvPr/>
        </p:nvSpPr>
        <p:spPr>
          <a:xfrm>
            <a:off x="6208412" y="5606663"/>
            <a:ext cx="5681187" cy="215444"/>
          </a:xfrm>
          <a:prstGeom prst="rect">
            <a:avLst/>
          </a:prstGeom>
          <a:noFill/>
        </p:spPr>
        <p:txBody>
          <a:bodyPr wrap="square">
            <a:spAutoFit/>
          </a:bodyPr>
          <a:lstStyle/>
          <a:p>
            <a:pPr algn="r"/>
            <a:r>
              <a:rPr lang="en-GB" sz="800">
                <a:effectLst/>
                <a:latin typeface="DM Sans" pitchFamily="2" charset="77"/>
              </a:rPr>
              <a:t>** vs. day 0 &amp; placebo. *** vs. day 0, benchmark &amp; placebo. p&lt;0.05</a:t>
            </a:r>
          </a:p>
        </p:txBody>
      </p:sp>
    </p:spTree>
    <p:extLst>
      <p:ext uri="{BB962C8B-B14F-4D97-AF65-F5344CB8AC3E}">
        <p14:creationId xmlns:p14="http://schemas.microsoft.com/office/powerpoint/2010/main" val="2569683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964CB-DA68-D19E-1EDD-EA867C1A794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0DA6ABF-80FC-B467-4693-3E0CA8BAF90C}"/>
              </a:ext>
            </a:extLst>
          </p:cNvPr>
          <p:cNvSpPr/>
          <p:nvPr/>
        </p:nvSpPr>
        <p:spPr>
          <a:xfrm>
            <a:off x="302400" y="1179033"/>
            <a:ext cx="5430580" cy="646331"/>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2DDEBB6-F27D-02BA-B6A2-5B5D7688816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2" name="Title 31">
            <a:extLst>
              <a:ext uri="{FF2B5EF4-FFF2-40B4-BE49-F238E27FC236}">
                <a16:creationId xmlns:a16="http://schemas.microsoft.com/office/drawing/2014/main" id="{269FFFAC-6867-0A58-D604-D474EAB9E94F}"/>
              </a:ext>
            </a:extLst>
          </p:cNvPr>
          <p:cNvSpPr>
            <a:spLocks noGrp="1"/>
          </p:cNvSpPr>
          <p:nvPr>
            <p:ph type="title"/>
          </p:nvPr>
        </p:nvSpPr>
        <p:spPr>
          <a:xfrm>
            <a:off x="302401" y="302400"/>
            <a:ext cx="11446576" cy="420614"/>
          </a:xfrm>
        </p:spPr>
        <p:txBody>
          <a:bodyPr/>
          <a:lstStyle/>
          <a:p>
            <a:r>
              <a:rPr lang="en-US"/>
              <a:t>Continuous visible improvement of fine lines and wrinkles </a:t>
            </a:r>
          </a:p>
        </p:txBody>
      </p:sp>
      <p:grpSp>
        <p:nvGrpSpPr>
          <p:cNvPr id="18" name="Group 17">
            <a:extLst>
              <a:ext uri="{FF2B5EF4-FFF2-40B4-BE49-F238E27FC236}">
                <a16:creationId xmlns:a16="http://schemas.microsoft.com/office/drawing/2014/main" id="{5F2C8900-B7E6-CCBA-6765-B0827E3B5E94}"/>
              </a:ext>
            </a:extLst>
          </p:cNvPr>
          <p:cNvGrpSpPr/>
          <p:nvPr/>
        </p:nvGrpSpPr>
        <p:grpSpPr>
          <a:xfrm>
            <a:off x="0" y="2076468"/>
            <a:ext cx="12192000" cy="3215426"/>
            <a:chOff x="302400" y="1255404"/>
            <a:chExt cx="9601288" cy="2532171"/>
          </a:xfrm>
        </p:grpSpPr>
        <p:pic>
          <p:nvPicPr>
            <p:cNvPr id="4" name="Picture 3" descr="A close-up of a colorful surface&#10;&#10;Description automatically generated">
              <a:extLst>
                <a:ext uri="{FF2B5EF4-FFF2-40B4-BE49-F238E27FC236}">
                  <a16:creationId xmlns:a16="http://schemas.microsoft.com/office/drawing/2014/main" id="{987246F9-A7E8-1CBB-0374-02746E89A3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400" y="1255404"/>
              <a:ext cx="2306660" cy="1134000"/>
            </a:xfrm>
            <a:prstGeom prst="rect">
              <a:avLst/>
            </a:prstGeom>
          </p:spPr>
        </p:pic>
        <p:pic>
          <p:nvPicPr>
            <p:cNvPr id="5" name="Picture 4" descr="A close-up of a green and blue surface&#10;&#10;Description automatically generated">
              <a:extLst>
                <a:ext uri="{FF2B5EF4-FFF2-40B4-BE49-F238E27FC236}">
                  <a16:creationId xmlns:a16="http://schemas.microsoft.com/office/drawing/2014/main" id="{423C8FD4-41D5-DBC3-F49D-FF31478909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0149" y="1255404"/>
              <a:ext cx="2306659" cy="1134000"/>
            </a:xfrm>
            <a:prstGeom prst="rect">
              <a:avLst/>
            </a:prstGeom>
          </p:spPr>
        </p:pic>
        <p:pic>
          <p:nvPicPr>
            <p:cNvPr id="7" name="Picture 6" descr="A close-up of a colorful surface&#10;&#10;Description automatically generated">
              <a:extLst>
                <a:ext uri="{FF2B5EF4-FFF2-40B4-BE49-F238E27FC236}">
                  <a16:creationId xmlns:a16="http://schemas.microsoft.com/office/drawing/2014/main" id="{47D04F3F-B845-98AF-057C-9795E4AED2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8232" y="1255404"/>
              <a:ext cx="2306659" cy="1134000"/>
            </a:xfrm>
            <a:prstGeom prst="rect">
              <a:avLst/>
            </a:prstGeom>
          </p:spPr>
        </p:pic>
        <p:pic>
          <p:nvPicPr>
            <p:cNvPr id="8" name="Picture 7" descr="A close-up of a colorful surface&#10;&#10;Description automatically generated">
              <a:extLst>
                <a:ext uri="{FF2B5EF4-FFF2-40B4-BE49-F238E27FC236}">
                  <a16:creationId xmlns:a16="http://schemas.microsoft.com/office/drawing/2014/main" id="{8E67C3A8-75BA-C07E-FD59-EDC4727111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7029" y="1255404"/>
              <a:ext cx="2306659" cy="1134000"/>
            </a:xfrm>
            <a:prstGeom prst="rect">
              <a:avLst/>
            </a:prstGeom>
          </p:spPr>
        </p:pic>
        <p:pic>
          <p:nvPicPr>
            <p:cNvPr id="10" name="Picture 9" descr="A close-up of a person's eyes&#10;&#10;Description automatically generated">
              <a:extLst>
                <a:ext uri="{FF2B5EF4-FFF2-40B4-BE49-F238E27FC236}">
                  <a16:creationId xmlns:a16="http://schemas.microsoft.com/office/drawing/2014/main" id="{0C7E1E98-8F9D-AC5B-E26F-50712135C1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2400" y="2389354"/>
              <a:ext cx="2304000" cy="1152000"/>
            </a:xfrm>
            <a:prstGeom prst="rect">
              <a:avLst/>
            </a:prstGeom>
          </p:spPr>
        </p:pic>
        <p:pic>
          <p:nvPicPr>
            <p:cNvPr id="11" name="Picture 10" descr="A close-up of a person's eyes&#10;&#10;Description automatically generated">
              <a:extLst>
                <a:ext uri="{FF2B5EF4-FFF2-40B4-BE49-F238E27FC236}">
                  <a16:creationId xmlns:a16="http://schemas.microsoft.com/office/drawing/2014/main" id="{4A330918-3C5B-8610-02E7-3A87D0B8EB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30149" y="2389354"/>
              <a:ext cx="2304000" cy="1152000"/>
            </a:xfrm>
            <a:prstGeom prst="rect">
              <a:avLst/>
            </a:prstGeom>
          </p:spPr>
        </p:pic>
        <p:pic>
          <p:nvPicPr>
            <p:cNvPr id="12" name="Picture 11" descr="A close-up of a person's eye&#10;&#10;Description automatically generated">
              <a:extLst>
                <a:ext uri="{FF2B5EF4-FFF2-40B4-BE49-F238E27FC236}">
                  <a16:creationId xmlns:a16="http://schemas.microsoft.com/office/drawing/2014/main" id="{AF099C6F-17AC-8ABE-123C-F263857377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58232" y="2389354"/>
              <a:ext cx="2304000" cy="1152000"/>
            </a:xfrm>
            <a:prstGeom prst="rect">
              <a:avLst/>
            </a:prstGeom>
          </p:spPr>
        </p:pic>
        <p:pic>
          <p:nvPicPr>
            <p:cNvPr id="13" name="Picture 12" descr="A close-up of a person's eye&#10;&#10;Description automatically generated">
              <a:extLst>
                <a:ext uri="{FF2B5EF4-FFF2-40B4-BE49-F238E27FC236}">
                  <a16:creationId xmlns:a16="http://schemas.microsoft.com/office/drawing/2014/main" id="{276AD96A-E978-08AA-0D9F-757574F0F9C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97029" y="2389353"/>
              <a:ext cx="2306659" cy="1153330"/>
            </a:xfrm>
            <a:prstGeom prst="rect">
              <a:avLst/>
            </a:prstGeom>
          </p:spPr>
        </p:pic>
        <p:sp>
          <p:nvSpPr>
            <p:cNvPr id="14" name="TextBox 13">
              <a:extLst>
                <a:ext uri="{FF2B5EF4-FFF2-40B4-BE49-F238E27FC236}">
                  <a16:creationId xmlns:a16="http://schemas.microsoft.com/office/drawing/2014/main" id="{0F91CAA7-2C74-A034-3A66-08CE4153A20E}"/>
                </a:ext>
              </a:extLst>
            </p:cNvPr>
            <p:cNvSpPr txBox="1"/>
            <p:nvPr/>
          </p:nvSpPr>
          <p:spPr>
            <a:xfrm>
              <a:off x="302400" y="3541354"/>
              <a:ext cx="2304000" cy="246221"/>
            </a:xfrm>
            <a:prstGeom prst="rect">
              <a:avLst/>
            </a:prstGeom>
            <a:solidFill>
              <a:schemeClr val="tx2">
                <a:lumMod val="20000"/>
                <a:lumOff val="80000"/>
              </a:schemeClr>
            </a:solidFill>
          </p:spPr>
          <p:txBody>
            <a:bodyPr wrap="square">
              <a:spAutoFit/>
            </a:bodyPr>
            <a:lstStyle/>
            <a:p>
              <a:r>
                <a:rPr lang="en-US" sz="1000">
                  <a:solidFill>
                    <a:srgbClr val="000000"/>
                  </a:solidFill>
                  <a:latin typeface="DM Sans" pitchFamily="2" charset="77"/>
                </a:rPr>
                <a:t>Day 0</a:t>
              </a:r>
              <a:endParaRPr lang="en-CH" sz="1000">
                <a:latin typeface="DM Sans" pitchFamily="2" charset="77"/>
              </a:endParaRPr>
            </a:p>
          </p:txBody>
        </p:sp>
        <p:sp>
          <p:nvSpPr>
            <p:cNvPr id="15" name="TextBox 14">
              <a:extLst>
                <a:ext uri="{FF2B5EF4-FFF2-40B4-BE49-F238E27FC236}">
                  <a16:creationId xmlns:a16="http://schemas.microsoft.com/office/drawing/2014/main" id="{2667DE78-B801-51DD-1D06-901B77E607C4}"/>
                </a:ext>
              </a:extLst>
            </p:cNvPr>
            <p:cNvSpPr txBox="1"/>
            <p:nvPr/>
          </p:nvSpPr>
          <p:spPr>
            <a:xfrm>
              <a:off x="2728729" y="3541354"/>
              <a:ext cx="2304000" cy="246221"/>
            </a:xfrm>
            <a:prstGeom prst="rect">
              <a:avLst/>
            </a:prstGeom>
            <a:solidFill>
              <a:schemeClr val="tx2">
                <a:lumMod val="20000"/>
                <a:lumOff val="80000"/>
              </a:schemeClr>
            </a:solidFill>
          </p:spPr>
          <p:txBody>
            <a:bodyPr wrap="square">
              <a:spAutoFit/>
            </a:bodyPr>
            <a:lstStyle/>
            <a:p>
              <a:r>
                <a:rPr lang="en-US" sz="1000">
                  <a:solidFill>
                    <a:srgbClr val="000000"/>
                  </a:solidFill>
                  <a:latin typeface="DM Sans" pitchFamily="2" charset="77"/>
                </a:rPr>
                <a:t>After 7 days with 1% SYN-EYE® CB</a:t>
              </a:r>
              <a:endParaRPr lang="en-CH" sz="1000">
                <a:latin typeface="DM Sans" pitchFamily="2" charset="77"/>
              </a:endParaRPr>
            </a:p>
          </p:txBody>
        </p:sp>
        <p:sp>
          <p:nvSpPr>
            <p:cNvPr id="16" name="TextBox 15">
              <a:extLst>
                <a:ext uri="{FF2B5EF4-FFF2-40B4-BE49-F238E27FC236}">
                  <a16:creationId xmlns:a16="http://schemas.microsoft.com/office/drawing/2014/main" id="{7C439C0A-B5E8-D1FB-93ED-E73CDFCF5474}"/>
                </a:ext>
              </a:extLst>
            </p:cNvPr>
            <p:cNvSpPr txBox="1"/>
            <p:nvPr/>
          </p:nvSpPr>
          <p:spPr>
            <a:xfrm>
              <a:off x="5164111" y="3541354"/>
              <a:ext cx="2304000" cy="246221"/>
            </a:xfrm>
            <a:prstGeom prst="rect">
              <a:avLst/>
            </a:prstGeom>
            <a:solidFill>
              <a:schemeClr val="tx2">
                <a:lumMod val="20000"/>
                <a:lumOff val="80000"/>
              </a:schemeClr>
            </a:solidFill>
          </p:spPr>
          <p:txBody>
            <a:bodyPr wrap="square">
              <a:spAutoFit/>
            </a:bodyPr>
            <a:lstStyle/>
            <a:p>
              <a:r>
                <a:rPr lang="en-US" sz="1000">
                  <a:solidFill>
                    <a:srgbClr val="000000"/>
                  </a:solidFill>
                  <a:latin typeface="DM Sans" pitchFamily="2" charset="77"/>
                </a:rPr>
                <a:t>After 14 days with 1% SYN-EYE® CB</a:t>
              </a:r>
              <a:endParaRPr lang="en-CH" sz="1000">
                <a:latin typeface="DM Sans" pitchFamily="2" charset="77"/>
              </a:endParaRPr>
            </a:p>
          </p:txBody>
        </p:sp>
        <p:sp>
          <p:nvSpPr>
            <p:cNvPr id="17" name="TextBox 16">
              <a:extLst>
                <a:ext uri="{FF2B5EF4-FFF2-40B4-BE49-F238E27FC236}">
                  <a16:creationId xmlns:a16="http://schemas.microsoft.com/office/drawing/2014/main" id="{E7B55359-48B6-122F-D7B6-5F700F45DE2C}"/>
                </a:ext>
              </a:extLst>
            </p:cNvPr>
            <p:cNvSpPr txBox="1"/>
            <p:nvPr/>
          </p:nvSpPr>
          <p:spPr>
            <a:xfrm>
              <a:off x="7599493" y="3541354"/>
              <a:ext cx="2304000" cy="246221"/>
            </a:xfrm>
            <a:prstGeom prst="rect">
              <a:avLst/>
            </a:prstGeom>
            <a:solidFill>
              <a:schemeClr val="tx2">
                <a:lumMod val="20000"/>
                <a:lumOff val="80000"/>
              </a:schemeClr>
            </a:solidFill>
          </p:spPr>
          <p:txBody>
            <a:bodyPr wrap="square">
              <a:spAutoFit/>
            </a:bodyPr>
            <a:lstStyle/>
            <a:p>
              <a:r>
                <a:rPr lang="en-US" sz="1000">
                  <a:solidFill>
                    <a:srgbClr val="000000"/>
                  </a:solidFill>
                  <a:latin typeface="DM Sans" pitchFamily="2" charset="77"/>
                </a:rPr>
                <a:t>After 28 days with 1% SYN-EYE® CB</a:t>
              </a:r>
              <a:endParaRPr lang="en-CH" sz="1000">
                <a:latin typeface="DM Sans" pitchFamily="2" charset="77"/>
              </a:endParaRPr>
            </a:p>
          </p:txBody>
        </p:sp>
      </p:grpSp>
      <p:sp>
        <p:nvSpPr>
          <p:cNvPr id="19" name="TextBox 18">
            <a:extLst>
              <a:ext uri="{FF2B5EF4-FFF2-40B4-BE49-F238E27FC236}">
                <a16:creationId xmlns:a16="http://schemas.microsoft.com/office/drawing/2014/main" id="{39E29FDD-8C00-115A-7C13-20C49622438C}"/>
              </a:ext>
            </a:extLst>
          </p:cNvPr>
          <p:cNvSpPr txBox="1"/>
          <p:nvPr/>
        </p:nvSpPr>
        <p:spPr>
          <a:xfrm>
            <a:off x="349454" y="1179034"/>
            <a:ext cx="5383526" cy="646331"/>
          </a:xfrm>
          <a:prstGeom prst="rect">
            <a:avLst/>
          </a:prstGeom>
          <a:noFill/>
        </p:spPr>
        <p:txBody>
          <a:bodyPr wrap="square">
            <a:spAutoFit/>
          </a:bodyPr>
          <a:lstStyle/>
          <a:p>
            <a:r>
              <a:rPr lang="en-US">
                <a:solidFill>
                  <a:schemeClr val="bg1"/>
                </a:solidFill>
                <a:latin typeface="DM Sans" pitchFamily="2" charset="77"/>
              </a:rPr>
              <a:t>Within 7 days, </a:t>
            </a:r>
            <a:r>
              <a:rPr lang="en-US" b="1">
                <a:solidFill>
                  <a:schemeClr val="bg1"/>
                </a:solidFill>
                <a:latin typeface="DM Sans" pitchFamily="2" charset="77"/>
              </a:rPr>
              <a:t>SYN-EYE® CB </a:t>
            </a:r>
            <a:r>
              <a:rPr lang="en-US">
                <a:solidFill>
                  <a:schemeClr val="bg1"/>
                </a:solidFill>
                <a:latin typeface="DM Sans" pitchFamily="2" charset="77"/>
              </a:rPr>
              <a:t>visibly reduces the appearance of lines and wrinkles around the eye </a:t>
            </a:r>
            <a:endParaRPr lang="en-CH">
              <a:solidFill>
                <a:schemeClr val="bg1"/>
              </a:solidFill>
              <a:latin typeface="DM Sans" pitchFamily="2" charset="77"/>
            </a:endParaRPr>
          </a:p>
        </p:txBody>
      </p:sp>
    </p:spTree>
    <p:extLst>
      <p:ext uri="{BB962C8B-B14F-4D97-AF65-F5344CB8AC3E}">
        <p14:creationId xmlns:p14="http://schemas.microsoft.com/office/powerpoint/2010/main" val="243232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FDAFF-46D7-4A6E-3ADC-2EE3C2DC3BB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BFB13F2-5941-3818-F3C9-832CB2616411}"/>
              </a:ext>
            </a:extLst>
          </p:cNvPr>
          <p:cNvSpPr/>
          <p:nvPr/>
        </p:nvSpPr>
        <p:spPr>
          <a:xfrm>
            <a:off x="5475112" y="0"/>
            <a:ext cx="6728612"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8A650464-7291-670F-DD32-DDD2EFA18AA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2" name="Title 31">
            <a:extLst>
              <a:ext uri="{FF2B5EF4-FFF2-40B4-BE49-F238E27FC236}">
                <a16:creationId xmlns:a16="http://schemas.microsoft.com/office/drawing/2014/main" id="{797BADCB-3532-34C5-875E-2C759E694943}"/>
              </a:ext>
            </a:extLst>
          </p:cNvPr>
          <p:cNvSpPr>
            <a:spLocks noGrp="1"/>
          </p:cNvSpPr>
          <p:nvPr>
            <p:ph type="title"/>
          </p:nvPr>
        </p:nvSpPr>
        <p:spPr/>
        <p:txBody>
          <a:bodyPr/>
          <a:lstStyle/>
          <a:p>
            <a:r>
              <a:rPr lang="en-US"/>
              <a:t>Reduces the appearance</a:t>
            </a:r>
            <a:br>
              <a:rPr lang="en-US"/>
            </a:br>
            <a:r>
              <a:rPr lang="en-US"/>
              <a:t>of dark circles</a:t>
            </a:r>
          </a:p>
        </p:txBody>
      </p:sp>
      <p:pic>
        <p:nvPicPr>
          <p:cNvPr id="4" name="Picture 3">
            <a:extLst>
              <a:ext uri="{FF2B5EF4-FFF2-40B4-BE49-F238E27FC236}">
                <a16:creationId xmlns:a16="http://schemas.microsoft.com/office/drawing/2014/main" id="{00D9E858-03BB-F992-0A1E-45AAF7582150}"/>
              </a:ext>
            </a:extLst>
          </p:cNvPr>
          <p:cNvPicPr>
            <a:picLocks noChangeAspect="1"/>
          </p:cNvPicPr>
          <p:nvPr/>
        </p:nvPicPr>
        <p:blipFill>
          <a:blip r:embed="rId2"/>
          <a:srcRect l="6321" r="6321"/>
          <a:stretch/>
        </p:blipFill>
        <p:spPr>
          <a:xfrm>
            <a:off x="5626316" y="1607267"/>
            <a:ext cx="6263283" cy="4032895"/>
          </a:xfrm>
          <a:prstGeom prst="rect">
            <a:avLst/>
          </a:prstGeom>
        </p:spPr>
      </p:pic>
      <p:sp>
        <p:nvSpPr>
          <p:cNvPr id="5" name="TextBox 4">
            <a:extLst>
              <a:ext uri="{FF2B5EF4-FFF2-40B4-BE49-F238E27FC236}">
                <a16:creationId xmlns:a16="http://schemas.microsoft.com/office/drawing/2014/main" id="{8D2E14C2-7ED9-373C-14D0-C09AABC62EC8}"/>
              </a:ext>
            </a:extLst>
          </p:cNvPr>
          <p:cNvSpPr txBox="1"/>
          <p:nvPr/>
        </p:nvSpPr>
        <p:spPr>
          <a:xfrm>
            <a:off x="6276110" y="5640162"/>
            <a:ext cx="5681187" cy="215444"/>
          </a:xfrm>
          <a:prstGeom prst="rect">
            <a:avLst/>
          </a:prstGeom>
          <a:noFill/>
        </p:spPr>
        <p:txBody>
          <a:bodyPr wrap="square">
            <a:spAutoFit/>
          </a:bodyPr>
          <a:lstStyle/>
          <a:p>
            <a:pPr algn="r"/>
            <a:r>
              <a:rPr lang="en-GB" sz="800">
                <a:effectLst/>
                <a:latin typeface="DM Sans" pitchFamily="2" charset="77"/>
              </a:rPr>
              <a:t>p&lt;0.05. *vs. day 0. </a:t>
            </a:r>
            <a:r>
              <a:rPr lang="el-GR" sz="800">
                <a:effectLst/>
                <a:latin typeface="DM Sans" pitchFamily="2" charset="77"/>
              </a:rPr>
              <a:t>Δ</a:t>
            </a:r>
            <a:r>
              <a:rPr lang="en-GB" sz="800">
                <a:effectLst/>
                <a:latin typeface="DM Sans" pitchFamily="2" charset="77"/>
              </a:rPr>
              <a:t>ITA ≥ 3 is visible</a:t>
            </a:r>
          </a:p>
        </p:txBody>
      </p:sp>
      <p:grpSp>
        <p:nvGrpSpPr>
          <p:cNvPr id="8" name="Group 7">
            <a:extLst>
              <a:ext uri="{FF2B5EF4-FFF2-40B4-BE49-F238E27FC236}">
                <a16:creationId xmlns:a16="http://schemas.microsoft.com/office/drawing/2014/main" id="{41A9BF21-4945-8B33-49D6-034E69A1DCE4}"/>
              </a:ext>
            </a:extLst>
          </p:cNvPr>
          <p:cNvGrpSpPr/>
          <p:nvPr/>
        </p:nvGrpSpPr>
        <p:grpSpPr>
          <a:xfrm>
            <a:off x="302398" y="2440952"/>
            <a:ext cx="4258304" cy="1976096"/>
            <a:chOff x="302398" y="1157521"/>
            <a:chExt cx="4258304" cy="1976096"/>
          </a:xfrm>
        </p:grpSpPr>
        <p:sp>
          <p:nvSpPr>
            <p:cNvPr id="9" name="Rectangle 8">
              <a:extLst>
                <a:ext uri="{FF2B5EF4-FFF2-40B4-BE49-F238E27FC236}">
                  <a16:creationId xmlns:a16="http://schemas.microsoft.com/office/drawing/2014/main" id="{A9E540B9-E9CF-8CCD-41C6-BDA6C7C703B3}"/>
                </a:ext>
              </a:extLst>
            </p:cNvPr>
            <p:cNvSpPr/>
            <p:nvPr/>
          </p:nvSpPr>
          <p:spPr>
            <a:xfrm>
              <a:off x="302398" y="1157521"/>
              <a:ext cx="4258304" cy="1976096"/>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6">
              <a:extLst>
                <a:ext uri="{FF2B5EF4-FFF2-40B4-BE49-F238E27FC236}">
                  <a16:creationId xmlns:a16="http://schemas.microsoft.com/office/drawing/2014/main" id="{5362BBE4-AB60-B1F9-547E-3007103A041A}"/>
                </a:ext>
              </a:extLst>
            </p:cNvPr>
            <p:cNvSpPr txBox="1">
              <a:spLocks/>
            </p:cNvSpPr>
            <p:nvPr/>
          </p:nvSpPr>
          <p:spPr>
            <a:xfrm>
              <a:off x="380143" y="1272198"/>
              <a:ext cx="4180559" cy="186141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Clr>
                  <a:srgbClr val="897974"/>
                </a:buClr>
                <a:buSzPct val="140000"/>
                <a:defRPr/>
              </a:pPr>
              <a:r>
                <a:rPr lang="en-US" sz="1800" b="1">
                  <a:solidFill>
                    <a:schemeClr val="bg1"/>
                  </a:solidFill>
                  <a:latin typeface="DM Sans" pitchFamily="2" charset="0"/>
                </a:rPr>
                <a:t>SYN-EYE® CB </a:t>
              </a:r>
              <a:r>
                <a:rPr lang="en-US" sz="1800">
                  <a:solidFill>
                    <a:schemeClr val="bg1"/>
                  </a:solidFill>
                  <a:latin typeface="DM Sans" pitchFamily="2" charset="0"/>
                </a:rPr>
                <a:t>shows a visibly lighter skin color in dark circle area after only 14 days.</a:t>
              </a:r>
            </a:p>
            <a:p>
              <a:pPr>
                <a:buClr>
                  <a:srgbClr val="897974"/>
                </a:buClr>
                <a:buSzPct val="140000"/>
                <a:defRPr/>
              </a:pPr>
              <a:endParaRPr lang="en-US" sz="1800">
                <a:solidFill>
                  <a:schemeClr val="bg1"/>
                </a:solidFill>
                <a:latin typeface="DM Sans" pitchFamily="2" charset="0"/>
              </a:endParaRPr>
            </a:p>
            <a:p>
              <a:pPr>
                <a:buClr>
                  <a:srgbClr val="897974"/>
                </a:buClr>
                <a:buSzPct val="140000"/>
                <a:defRPr/>
              </a:pPr>
              <a:r>
                <a:rPr lang="en-US" sz="1800">
                  <a:solidFill>
                    <a:schemeClr val="bg1"/>
                  </a:solidFill>
                  <a:latin typeface="DM Sans" pitchFamily="2" charset="0"/>
                </a:rPr>
                <a:t>Significant in 7 days.</a:t>
              </a:r>
            </a:p>
            <a:p>
              <a:pPr>
                <a:buFontTx/>
                <a:buNone/>
                <a:defRPr/>
              </a:pPr>
              <a:endParaRPr lang="en-US" sz="1600">
                <a:solidFill>
                  <a:schemeClr val="tx1">
                    <a:lumMod val="50000"/>
                  </a:schemeClr>
                </a:solidFill>
                <a:latin typeface="DM Sans" pitchFamily="2" charset="0"/>
              </a:endParaRPr>
            </a:p>
            <a:p>
              <a:pPr>
                <a:buFontTx/>
                <a:buNone/>
                <a:defRPr/>
              </a:pPr>
              <a:endParaRPr lang="en-US" sz="1600">
                <a:solidFill>
                  <a:schemeClr val="tx1">
                    <a:lumMod val="50000"/>
                  </a:schemeClr>
                </a:solidFill>
                <a:latin typeface="DM Sans" pitchFamily="2" charset="0"/>
              </a:endParaRPr>
            </a:p>
            <a:p>
              <a:endParaRPr lang="en-US" sz="1600"/>
            </a:p>
          </p:txBody>
        </p:sp>
      </p:grpSp>
      <p:pic>
        <p:nvPicPr>
          <p:cNvPr id="11" name="Picture 10" descr="A close-up of a logo&#10;&#10;AI-generated content may be incorrect.">
            <a:extLst>
              <a:ext uri="{FF2B5EF4-FFF2-40B4-BE49-F238E27FC236}">
                <a16:creationId xmlns:a16="http://schemas.microsoft.com/office/drawing/2014/main" id="{9896FB50-FFA8-85EE-58CE-41555768DE3F}"/>
              </a:ext>
            </a:extLst>
          </p:cNvPr>
          <p:cNvPicPr>
            <a:picLocks noChangeAspect="1"/>
          </p:cNvPicPr>
          <p:nvPr/>
        </p:nvPicPr>
        <p:blipFill>
          <a:blip r:embed="rId3"/>
          <a:stretch>
            <a:fillRect/>
          </a:stretch>
        </p:blipFill>
        <p:spPr>
          <a:xfrm>
            <a:off x="10916635" y="302400"/>
            <a:ext cx="972964" cy="424377"/>
          </a:xfrm>
          <a:prstGeom prst="rect">
            <a:avLst/>
          </a:prstGeom>
        </p:spPr>
      </p:pic>
      <p:pic>
        <p:nvPicPr>
          <p:cNvPr id="6" name="Picture 5">
            <a:extLst>
              <a:ext uri="{FF2B5EF4-FFF2-40B4-BE49-F238E27FC236}">
                <a16:creationId xmlns:a16="http://schemas.microsoft.com/office/drawing/2014/main" id="{2BAF6A8F-6D11-B0CC-F9F1-111856C174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607282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39EA6-6569-FEA1-4FE9-98CC9AA5BF8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1B29FA2-1F12-1457-1D1E-3DF864FB810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Rectangle 3">
            <a:extLst>
              <a:ext uri="{FF2B5EF4-FFF2-40B4-BE49-F238E27FC236}">
                <a16:creationId xmlns:a16="http://schemas.microsoft.com/office/drawing/2014/main" id="{BE9B1184-3FB3-F21E-4164-496C0D4BD92E}"/>
              </a:ext>
            </a:extLst>
          </p:cNvPr>
          <p:cNvSpPr/>
          <p:nvPr/>
        </p:nvSpPr>
        <p:spPr>
          <a:xfrm>
            <a:off x="5475112" y="0"/>
            <a:ext cx="6728612"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31">
            <a:extLst>
              <a:ext uri="{FF2B5EF4-FFF2-40B4-BE49-F238E27FC236}">
                <a16:creationId xmlns:a16="http://schemas.microsoft.com/office/drawing/2014/main" id="{8BEA8DA7-4BC9-32AD-3B2D-FFAD8A7D18DC}"/>
              </a:ext>
            </a:extLst>
          </p:cNvPr>
          <p:cNvSpPr>
            <a:spLocks noGrp="1"/>
          </p:cNvSpPr>
          <p:nvPr>
            <p:ph type="title"/>
          </p:nvPr>
        </p:nvSpPr>
        <p:spPr/>
        <p:txBody>
          <a:bodyPr/>
          <a:lstStyle/>
          <a:p>
            <a:r>
              <a:rPr lang="en-US"/>
              <a:t>Let’s ask the consumer!</a:t>
            </a:r>
          </a:p>
        </p:txBody>
      </p:sp>
      <p:pic>
        <p:nvPicPr>
          <p:cNvPr id="2" name="Picture 16">
            <a:extLst>
              <a:ext uri="{FF2B5EF4-FFF2-40B4-BE49-F238E27FC236}">
                <a16:creationId xmlns:a16="http://schemas.microsoft.com/office/drawing/2014/main" id="{281B9898-CA9B-6323-96A1-1E6B3EA20AF3}"/>
              </a:ext>
            </a:extLst>
          </p:cNvPr>
          <p:cNvPicPr>
            <a:picLocks noChangeAspect="1"/>
          </p:cNvPicPr>
          <p:nvPr/>
        </p:nvPicPr>
        <p:blipFill>
          <a:blip r:embed="rId2"/>
          <a:srcRect t="11074" b="11074"/>
          <a:stretch/>
        </p:blipFill>
        <p:spPr>
          <a:xfrm>
            <a:off x="5556294" y="2201333"/>
            <a:ext cx="6480226" cy="2837797"/>
          </a:xfrm>
          <a:prstGeom prst="rect">
            <a:avLst/>
          </a:prstGeom>
        </p:spPr>
      </p:pic>
      <p:sp>
        <p:nvSpPr>
          <p:cNvPr id="7" name="Text Placeholder 6">
            <a:extLst>
              <a:ext uri="{FF2B5EF4-FFF2-40B4-BE49-F238E27FC236}">
                <a16:creationId xmlns:a16="http://schemas.microsoft.com/office/drawing/2014/main" id="{339C6448-4148-8614-4920-FDEB2FBC40EC}"/>
              </a:ext>
            </a:extLst>
          </p:cNvPr>
          <p:cNvSpPr txBox="1">
            <a:spLocks/>
          </p:cNvSpPr>
          <p:nvPr/>
        </p:nvSpPr>
        <p:spPr>
          <a:xfrm>
            <a:off x="302401" y="605612"/>
            <a:ext cx="5172711" cy="874392"/>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noProof="0"/>
              <a:t>Consumer questionnaire:</a:t>
            </a:r>
            <a:br>
              <a:rPr lang="en-GB" noProof="0"/>
            </a:br>
            <a:r>
              <a:rPr lang="en-GB" noProof="0"/>
              <a:t>products efficacy on wrinkles </a:t>
            </a:r>
          </a:p>
        </p:txBody>
      </p:sp>
      <p:grpSp>
        <p:nvGrpSpPr>
          <p:cNvPr id="10" name="Group 9">
            <a:extLst>
              <a:ext uri="{FF2B5EF4-FFF2-40B4-BE49-F238E27FC236}">
                <a16:creationId xmlns:a16="http://schemas.microsoft.com/office/drawing/2014/main" id="{91FE5D1B-E659-3CAB-29B1-1C1B780E744C}"/>
              </a:ext>
            </a:extLst>
          </p:cNvPr>
          <p:cNvGrpSpPr/>
          <p:nvPr/>
        </p:nvGrpSpPr>
        <p:grpSpPr>
          <a:xfrm>
            <a:off x="302398" y="2977861"/>
            <a:ext cx="4002474" cy="1083085"/>
            <a:chOff x="302398" y="1157521"/>
            <a:chExt cx="4258304" cy="1976096"/>
          </a:xfrm>
        </p:grpSpPr>
        <p:sp>
          <p:nvSpPr>
            <p:cNvPr id="11" name="Rectangle 10">
              <a:extLst>
                <a:ext uri="{FF2B5EF4-FFF2-40B4-BE49-F238E27FC236}">
                  <a16:creationId xmlns:a16="http://schemas.microsoft.com/office/drawing/2014/main" id="{014CA280-81D6-55FE-173E-46EFB896F77A}"/>
                </a:ext>
              </a:extLst>
            </p:cNvPr>
            <p:cNvSpPr/>
            <p:nvPr/>
          </p:nvSpPr>
          <p:spPr>
            <a:xfrm>
              <a:off x="302398" y="1157521"/>
              <a:ext cx="4258304" cy="1976096"/>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6">
              <a:extLst>
                <a:ext uri="{FF2B5EF4-FFF2-40B4-BE49-F238E27FC236}">
                  <a16:creationId xmlns:a16="http://schemas.microsoft.com/office/drawing/2014/main" id="{3E1E3D3E-9906-C1A3-FD53-8A3851E3105E}"/>
                </a:ext>
              </a:extLst>
            </p:cNvPr>
            <p:cNvSpPr txBox="1">
              <a:spLocks/>
            </p:cNvSpPr>
            <p:nvPr/>
          </p:nvSpPr>
          <p:spPr>
            <a:xfrm>
              <a:off x="380143" y="1272198"/>
              <a:ext cx="4071249" cy="109169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Clr>
                  <a:srgbClr val="897974"/>
                </a:buClr>
                <a:buSzPct val="140000"/>
                <a:defRPr/>
              </a:pPr>
              <a:r>
                <a:rPr lang="en-US" sz="1800">
                  <a:solidFill>
                    <a:schemeClr val="bg1"/>
                  </a:solidFill>
                  <a:latin typeface="DM Sans" pitchFamily="2" charset="0"/>
                </a:rPr>
                <a:t>Higher consumer acceptance</a:t>
              </a:r>
              <a:br>
                <a:rPr lang="en-US" sz="1800">
                  <a:solidFill>
                    <a:schemeClr val="bg1"/>
                  </a:solidFill>
                  <a:latin typeface="DM Sans" pitchFamily="2" charset="0"/>
                </a:rPr>
              </a:br>
              <a:r>
                <a:rPr lang="en-US" sz="1800">
                  <a:solidFill>
                    <a:schemeClr val="bg1"/>
                  </a:solidFill>
                  <a:latin typeface="DM Sans" pitchFamily="2" charset="0"/>
                </a:rPr>
                <a:t>in all key aspects compared</a:t>
              </a:r>
              <a:br>
                <a:rPr lang="en-US" sz="1800">
                  <a:solidFill>
                    <a:schemeClr val="bg1"/>
                  </a:solidFill>
                  <a:latin typeface="DM Sans" pitchFamily="2" charset="0"/>
                </a:rPr>
              </a:br>
              <a:r>
                <a:rPr lang="en-US" sz="1800">
                  <a:solidFill>
                    <a:schemeClr val="bg1"/>
                  </a:solidFill>
                  <a:latin typeface="DM Sans" pitchFamily="2" charset="0"/>
                </a:rPr>
                <a:t>to benchmark.</a:t>
              </a:r>
            </a:p>
            <a:p>
              <a:pPr>
                <a:buFontTx/>
                <a:buNone/>
                <a:defRPr/>
              </a:pPr>
              <a:endParaRPr lang="en-US" sz="1600">
                <a:solidFill>
                  <a:schemeClr val="tx1">
                    <a:lumMod val="50000"/>
                  </a:schemeClr>
                </a:solidFill>
                <a:latin typeface="DM Sans" pitchFamily="2" charset="0"/>
              </a:endParaRPr>
            </a:p>
            <a:p>
              <a:pPr>
                <a:buFontTx/>
                <a:buNone/>
                <a:defRPr/>
              </a:pPr>
              <a:endParaRPr lang="en-US" sz="1600">
                <a:solidFill>
                  <a:schemeClr val="tx1">
                    <a:lumMod val="50000"/>
                  </a:schemeClr>
                </a:solidFill>
                <a:latin typeface="DM Sans" pitchFamily="2" charset="0"/>
              </a:endParaRPr>
            </a:p>
            <a:p>
              <a:endParaRPr lang="en-US" sz="1600"/>
            </a:p>
          </p:txBody>
        </p:sp>
      </p:grpSp>
      <p:pic>
        <p:nvPicPr>
          <p:cNvPr id="5" name="Picture 4">
            <a:extLst>
              <a:ext uri="{FF2B5EF4-FFF2-40B4-BE49-F238E27FC236}">
                <a16:creationId xmlns:a16="http://schemas.microsoft.com/office/drawing/2014/main" id="{42434382-B9A4-7128-7C90-57B69504F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746846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2014D-298C-FD05-F6B3-47679477F2E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C2053B5-2CCC-8351-91A5-3172D9815F10}"/>
              </a:ext>
            </a:extLst>
          </p:cNvPr>
          <p:cNvSpPr>
            <a:spLocks noGrp="1"/>
          </p:cNvSpPr>
          <p:nvPr>
            <p:ph type="sldNum" sz="quarter" idx="10"/>
          </p:nvPr>
        </p:nvSpPr>
        <p:spPr/>
        <p:txBody>
          <a:bodyPr/>
          <a:lstStyle/>
          <a:p>
            <a:fld id="{5BA3E189-2F3A-42E5-B572-3520703B6186}" type="slidenum">
              <a:rPr lang="en-GB" smtClean="0"/>
              <a:pPr/>
              <a:t>18</a:t>
            </a:fld>
            <a:endParaRPr lang="en-GB"/>
          </a:p>
        </p:txBody>
      </p:sp>
      <p:sp>
        <p:nvSpPr>
          <p:cNvPr id="8" name="Title 7">
            <a:extLst>
              <a:ext uri="{FF2B5EF4-FFF2-40B4-BE49-F238E27FC236}">
                <a16:creationId xmlns:a16="http://schemas.microsoft.com/office/drawing/2014/main" id="{34C39795-0209-2DDA-C1AB-C78986556D6D}"/>
              </a:ext>
            </a:extLst>
          </p:cNvPr>
          <p:cNvSpPr>
            <a:spLocks noGrp="1"/>
          </p:cNvSpPr>
          <p:nvPr>
            <p:ph type="title"/>
          </p:nvPr>
        </p:nvSpPr>
        <p:spPr/>
        <p:txBody>
          <a:bodyPr/>
          <a:lstStyle/>
          <a:p>
            <a:r>
              <a:rPr lang="en-US"/>
              <a:t>Formulation Guidelines</a:t>
            </a:r>
          </a:p>
        </p:txBody>
      </p:sp>
      <p:sp>
        <p:nvSpPr>
          <p:cNvPr id="9" name="TextBox 8">
            <a:extLst>
              <a:ext uri="{FF2B5EF4-FFF2-40B4-BE49-F238E27FC236}">
                <a16:creationId xmlns:a16="http://schemas.microsoft.com/office/drawing/2014/main" id="{E5C664FE-E0BA-8445-3B5B-E4DDE24C76CA}"/>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1" name="Text Placeholder 26">
            <a:extLst>
              <a:ext uri="{FF2B5EF4-FFF2-40B4-BE49-F238E27FC236}">
                <a16:creationId xmlns:a16="http://schemas.microsoft.com/office/drawing/2014/main" id="{EF20DB45-EA9D-C6E1-DAA9-24E7DDBCE591}"/>
              </a:ext>
            </a:extLst>
          </p:cNvPr>
          <p:cNvSpPr>
            <a:spLocks noGrp="1"/>
          </p:cNvSpPr>
          <p:nvPr>
            <p:ph type="body" sz="quarter" idx="12"/>
          </p:nvPr>
        </p:nvSpPr>
        <p:spPr>
          <a:xfrm>
            <a:off x="302400" y="1292747"/>
            <a:ext cx="6408116" cy="4453316"/>
          </a:xfrm>
        </p:spPr>
        <p:txBody>
          <a:bodyPr/>
          <a:lstStyle/>
          <a:p>
            <a:pPr marL="285750" indent="-285750">
              <a:buClr>
                <a:srgbClr val="897974"/>
              </a:buClr>
              <a:buSzPct val="140000"/>
              <a:buFont typeface="Arial" panose="020B0604020202020204" pitchFamily="34" charset="0"/>
              <a:buChar char="•"/>
              <a:defRPr/>
            </a:pPr>
            <a:r>
              <a:rPr lang="en-US" sz="1600" b="1">
                <a:solidFill>
                  <a:schemeClr val="tx1">
                    <a:lumMod val="50000"/>
                  </a:schemeClr>
                </a:solidFill>
                <a:latin typeface="DM Sans" pitchFamily="2" charset="0"/>
              </a:rPr>
              <a:t>INCI name: </a:t>
            </a:r>
            <a:r>
              <a:rPr lang="en-US" sz="1600">
                <a:solidFill>
                  <a:schemeClr val="tx1">
                    <a:lumMod val="50000"/>
                  </a:schemeClr>
                </a:solidFill>
                <a:latin typeface="DM Sans" pitchFamily="2" charset="0"/>
              </a:rPr>
              <a:t>Aqua, Palmitoyl Tripeptide-5, Panthenol, Sodium Hyaluronate, </a:t>
            </a:r>
            <a:r>
              <a:rPr lang="en-US" sz="1600" err="1">
                <a:solidFill>
                  <a:schemeClr val="tx1">
                    <a:lumMod val="50000"/>
                  </a:schemeClr>
                </a:solidFill>
                <a:latin typeface="DM Sans" pitchFamily="2" charset="0"/>
              </a:rPr>
              <a:t>Dunaliella</a:t>
            </a:r>
            <a:r>
              <a:rPr lang="en-US" sz="1600">
                <a:solidFill>
                  <a:schemeClr val="tx1">
                    <a:lumMod val="50000"/>
                  </a:schemeClr>
                </a:solidFill>
                <a:latin typeface="DM Sans" pitchFamily="2" charset="0"/>
              </a:rPr>
              <a:t> Salina Extract, </a:t>
            </a:r>
            <a:r>
              <a:rPr lang="en-US" sz="1600" err="1">
                <a:solidFill>
                  <a:schemeClr val="tx1">
                    <a:lumMod val="50000"/>
                  </a:schemeClr>
                </a:solidFill>
                <a:latin typeface="DM Sans" pitchFamily="2" charset="0"/>
              </a:rPr>
              <a:t>Pentylene</a:t>
            </a:r>
            <a:r>
              <a:rPr lang="en-US" sz="1600">
                <a:solidFill>
                  <a:schemeClr val="tx1">
                    <a:lumMod val="50000"/>
                  </a:schemeClr>
                </a:solidFill>
                <a:latin typeface="DM Sans" pitchFamily="2" charset="0"/>
              </a:rPr>
              <a:t> Glycol,</a:t>
            </a:r>
            <a:br>
              <a:rPr lang="en-US" sz="1600">
                <a:solidFill>
                  <a:schemeClr val="tx1">
                    <a:lumMod val="50000"/>
                  </a:schemeClr>
                </a:solidFill>
                <a:latin typeface="DM Sans" pitchFamily="2" charset="0"/>
              </a:rPr>
            </a:br>
            <a:r>
              <a:rPr lang="en-US" sz="1600">
                <a:solidFill>
                  <a:schemeClr val="tx1">
                    <a:lumMod val="50000"/>
                  </a:schemeClr>
                </a:solidFill>
                <a:latin typeface="DM Sans" pitchFamily="2" charset="0"/>
              </a:rPr>
              <a:t>Citric Acid </a:t>
            </a:r>
          </a:p>
          <a:p>
            <a:pPr marL="285750" indent="-285750">
              <a:buClr>
                <a:srgbClr val="897974"/>
              </a:buClr>
              <a:buSzPct val="140000"/>
              <a:buFont typeface="Arial" panose="020B0604020202020204" pitchFamily="34" charset="0"/>
              <a:buChar char="•"/>
              <a:defRPr/>
            </a:pPr>
            <a:r>
              <a:rPr lang="en-US" sz="1600">
                <a:solidFill>
                  <a:schemeClr val="tx1">
                    <a:lumMod val="50000"/>
                  </a:schemeClr>
                </a:solidFill>
                <a:latin typeface="DM Sans" pitchFamily="2" charset="0"/>
              </a:rPr>
              <a:t>Completely miscible with water</a:t>
            </a:r>
          </a:p>
          <a:p>
            <a:pPr marL="285750" indent="-285750">
              <a:buClr>
                <a:srgbClr val="897974"/>
              </a:buClr>
              <a:buSzPct val="140000"/>
              <a:buFont typeface="Arial" panose="020B0604020202020204" pitchFamily="34" charset="0"/>
              <a:buChar char="•"/>
              <a:defRPr/>
            </a:pPr>
            <a:r>
              <a:rPr lang="en-US" sz="1600">
                <a:solidFill>
                  <a:schemeClr val="tx1">
                    <a:lumMod val="50000"/>
                  </a:schemeClr>
                </a:solidFill>
                <a:latin typeface="DM Sans" pitchFamily="2" charset="0"/>
              </a:rPr>
              <a:t>Stable at pH ranges from </a:t>
            </a:r>
            <a:r>
              <a:rPr lang="en-US" sz="1600" b="1">
                <a:solidFill>
                  <a:schemeClr val="tx1">
                    <a:lumMod val="50000"/>
                  </a:schemeClr>
                </a:solidFill>
                <a:latin typeface="DM Sans" pitchFamily="2" charset="0"/>
              </a:rPr>
              <a:t>4.5 – 6.0</a:t>
            </a:r>
          </a:p>
          <a:p>
            <a:pPr marL="285750" indent="-285750">
              <a:buClr>
                <a:srgbClr val="897974"/>
              </a:buClr>
              <a:buSzPct val="140000"/>
              <a:buFont typeface="Arial" panose="020B0604020202020204" pitchFamily="34" charset="0"/>
              <a:buChar char="•"/>
              <a:defRPr/>
            </a:pPr>
            <a:r>
              <a:rPr lang="en-US" sz="1600">
                <a:solidFill>
                  <a:schemeClr val="tx1">
                    <a:lumMod val="50000"/>
                  </a:schemeClr>
                </a:solidFill>
                <a:latin typeface="DM Sans" pitchFamily="2" charset="0"/>
              </a:rPr>
              <a:t>It should be processed cold by addition to the formulation at a temperature below </a:t>
            </a:r>
            <a:r>
              <a:rPr lang="en-US" sz="1600" b="1">
                <a:solidFill>
                  <a:schemeClr val="tx1">
                    <a:lumMod val="50000"/>
                  </a:schemeClr>
                </a:solidFill>
                <a:latin typeface="DM Sans" pitchFamily="2" charset="0"/>
              </a:rPr>
              <a:t>40°C</a:t>
            </a:r>
          </a:p>
          <a:p>
            <a:pPr marL="285750" indent="-285750">
              <a:buClr>
                <a:srgbClr val="897974"/>
              </a:buClr>
              <a:buSzPct val="140000"/>
              <a:buFont typeface="Arial" panose="020B0604020202020204" pitchFamily="34" charset="0"/>
              <a:buChar char="•"/>
              <a:defRPr/>
            </a:pPr>
            <a:r>
              <a:rPr lang="en-US" sz="1600">
                <a:solidFill>
                  <a:schemeClr val="tx1">
                    <a:lumMod val="50000"/>
                  </a:schemeClr>
                </a:solidFill>
                <a:latin typeface="DM Sans" pitchFamily="2" charset="0"/>
              </a:rPr>
              <a:t>Should be stored at a temperature between </a:t>
            </a:r>
            <a:r>
              <a:rPr lang="en-US" sz="1600" b="1">
                <a:solidFill>
                  <a:schemeClr val="tx1">
                    <a:lumMod val="50000"/>
                  </a:schemeClr>
                </a:solidFill>
                <a:latin typeface="DM Sans" pitchFamily="2" charset="0"/>
              </a:rPr>
              <a:t>2 and 8 C°</a:t>
            </a:r>
          </a:p>
          <a:p>
            <a:pPr marL="285750" indent="-285750">
              <a:buClr>
                <a:srgbClr val="897974"/>
              </a:buClr>
              <a:buSzPct val="140000"/>
              <a:buFont typeface="Arial" panose="020B0604020202020204" pitchFamily="34" charset="0"/>
              <a:buChar char="•"/>
              <a:defRPr/>
            </a:pPr>
            <a:r>
              <a:rPr lang="en-US" sz="1600">
                <a:solidFill>
                  <a:schemeClr val="tx1">
                    <a:lumMod val="50000"/>
                  </a:schemeClr>
                </a:solidFill>
                <a:latin typeface="DM Sans" pitchFamily="2" charset="0"/>
              </a:rPr>
              <a:t>Suggested concentration: </a:t>
            </a:r>
            <a:r>
              <a:rPr lang="en-US" sz="1600" b="1">
                <a:solidFill>
                  <a:schemeClr val="tx1">
                    <a:lumMod val="50000"/>
                  </a:schemeClr>
                </a:solidFill>
                <a:latin typeface="DM Sans" pitchFamily="2" charset="0"/>
              </a:rPr>
              <a:t>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solidFill>
                <a:schemeClr val="tx1">
                  <a:lumMod val="50000"/>
                </a:schemeClr>
              </a:solidFill>
              <a:latin typeface="DM Sans" pitchFamily="2" charset="0"/>
            </a:endParaRPr>
          </a:p>
          <a:p>
            <a:endParaRPr lang="en-US" sz="1600"/>
          </a:p>
        </p:txBody>
      </p:sp>
      <p:pic>
        <p:nvPicPr>
          <p:cNvPr id="12" name="Picture Placeholder 11" descr="A person applying cream on her face&#10;&#10;Description automatically generated">
            <a:extLst>
              <a:ext uri="{FF2B5EF4-FFF2-40B4-BE49-F238E27FC236}">
                <a16:creationId xmlns:a16="http://schemas.microsoft.com/office/drawing/2014/main" id="{0699D3F5-B540-589F-3EF1-44B06F2E42C7}"/>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26391" r="26391"/>
          <a:stretch>
            <a:fillRect/>
          </a:stretch>
        </p:blipFill>
        <p:spPr>
          <a:xfrm>
            <a:off x="7337427" y="2"/>
            <a:ext cx="4854573" cy="6857998"/>
          </a:xfrm>
        </p:spPr>
      </p:pic>
    </p:spTree>
    <p:extLst>
      <p:ext uri="{BB962C8B-B14F-4D97-AF65-F5344CB8AC3E}">
        <p14:creationId xmlns:p14="http://schemas.microsoft.com/office/powerpoint/2010/main" val="233296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4DC68-7D6D-6F8D-6D88-3DCB5D86A17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F6D98A7-F0D2-79B1-582F-68E7087FB16B}"/>
              </a:ext>
            </a:extLst>
          </p:cNvPr>
          <p:cNvSpPr>
            <a:spLocks noGrp="1"/>
          </p:cNvSpPr>
          <p:nvPr>
            <p:ph type="sldNum" sz="quarter" idx="10"/>
          </p:nvPr>
        </p:nvSpPr>
        <p:spPr/>
        <p:txBody>
          <a:bodyPr/>
          <a:lstStyle/>
          <a:p>
            <a:fld id="{5BA3E189-2F3A-42E5-B572-3520703B6186}" type="slidenum">
              <a:rPr lang="en-GB" smtClean="0"/>
              <a:pPr/>
              <a:t>19</a:t>
            </a:fld>
            <a:endParaRPr lang="en-GB"/>
          </a:p>
        </p:txBody>
      </p:sp>
      <p:sp>
        <p:nvSpPr>
          <p:cNvPr id="8" name="Title 7">
            <a:extLst>
              <a:ext uri="{FF2B5EF4-FFF2-40B4-BE49-F238E27FC236}">
                <a16:creationId xmlns:a16="http://schemas.microsoft.com/office/drawing/2014/main" id="{740B9350-20A2-6F84-0A9B-D61D921DB3EE}"/>
              </a:ext>
            </a:extLst>
          </p:cNvPr>
          <p:cNvSpPr>
            <a:spLocks noGrp="1"/>
          </p:cNvSpPr>
          <p:nvPr>
            <p:ph type="title"/>
          </p:nvPr>
        </p:nvSpPr>
        <p:spPr/>
        <p:txBody>
          <a:bodyPr/>
          <a:lstStyle/>
          <a:p>
            <a:r>
              <a:rPr lang="en-US"/>
              <a:t>At a glance</a:t>
            </a:r>
          </a:p>
        </p:txBody>
      </p:sp>
      <p:sp>
        <p:nvSpPr>
          <p:cNvPr id="9" name="TextBox 8">
            <a:extLst>
              <a:ext uri="{FF2B5EF4-FFF2-40B4-BE49-F238E27FC236}">
                <a16:creationId xmlns:a16="http://schemas.microsoft.com/office/drawing/2014/main" id="{5062EF85-8F1A-55F2-A763-2B15758AD05C}"/>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1" name="Text Placeholder 26">
            <a:extLst>
              <a:ext uri="{FF2B5EF4-FFF2-40B4-BE49-F238E27FC236}">
                <a16:creationId xmlns:a16="http://schemas.microsoft.com/office/drawing/2014/main" id="{BC467850-3AA7-050D-CE4A-2870C0B75E4A}"/>
              </a:ext>
            </a:extLst>
          </p:cNvPr>
          <p:cNvSpPr>
            <a:spLocks noGrp="1"/>
          </p:cNvSpPr>
          <p:nvPr>
            <p:ph type="body" sz="quarter" idx="12"/>
          </p:nvPr>
        </p:nvSpPr>
        <p:spPr>
          <a:xfrm>
            <a:off x="302400" y="1292747"/>
            <a:ext cx="5081258" cy="4453316"/>
          </a:xfrm>
        </p:spPr>
        <p:txBody>
          <a:bodyPr/>
          <a:lstStyle/>
          <a:p>
            <a:pPr marL="285750" indent="-285750">
              <a:buClr>
                <a:srgbClr val="897974"/>
              </a:buClr>
              <a:buSzPct val="140000"/>
              <a:buFont typeface="Arial" panose="020B0604020202020204" pitchFamily="34" charset="0"/>
              <a:buChar char="•"/>
              <a:defRPr/>
            </a:pPr>
            <a:r>
              <a:rPr lang="en-US" sz="1600">
                <a:solidFill>
                  <a:schemeClr val="tx1">
                    <a:lumMod val="50000"/>
                  </a:schemeClr>
                </a:solidFill>
                <a:latin typeface="DM Sans" pitchFamily="2" charset="0"/>
              </a:rPr>
              <a:t>Powerful combination delivers results </a:t>
            </a:r>
            <a:r>
              <a:rPr lang="en-US" sz="1600" b="1">
                <a:solidFill>
                  <a:schemeClr val="tx1">
                    <a:lumMod val="50000"/>
                  </a:schemeClr>
                </a:solidFill>
                <a:latin typeface="DM Sans" pitchFamily="2" charset="0"/>
              </a:rPr>
              <a:t>in 7 days</a:t>
            </a:r>
          </a:p>
          <a:p>
            <a:pPr marL="285750" indent="-285750">
              <a:buClr>
                <a:srgbClr val="897974"/>
              </a:buClr>
              <a:buSzPct val="140000"/>
              <a:buFont typeface="Arial" panose="020B0604020202020204" pitchFamily="34" charset="0"/>
              <a:buChar char="•"/>
              <a:defRPr/>
            </a:pPr>
            <a:r>
              <a:rPr lang="en-US" sz="1600">
                <a:solidFill>
                  <a:schemeClr val="tx1">
                    <a:lumMod val="50000"/>
                  </a:schemeClr>
                </a:solidFill>
                <a:latin typeface="DM Sans" pitchFamily="2" charset="0"/>
              </a:rPr>
              <a:t>Shows better activity than tested benchmark product</a:t>
            </a:r>
          </a:p>
          <a:p>
            <a:pPr marL="285750" indent="-285750">
              <a:buClr>
                <a:srgbClr val="897974"/>
              </a:buClr>
              <a:buSzPct val="140000"/>
              <a:buFont typeface="Arial" panose="020B0604020202020204" pitchFamily="34" charset="0"/>
              <a:buChar char="•"/>
              <a:defRPr/>
            </a:pPr>
            <a:r>
              <a:rPr lang="en-US" sz="1600" b="1">
                <a:solidFill>
                  <a:schemeClr val="tx1">
                    <a:lumMod val="50000"/>
                  </a:schemeClr>
                </a:solidFill>
                <a:latin typeface="DM Sans" pitchFamily="2" charset="0"/>
              </a:rPr>
              <a:t>Reduces</a:t>
            </a:r>
            <a:r>
              <a:rPr lang="en-US" sz="1600">
                <a:solidFill>
                  <a:schemeClr val="tx1">
                    <a:lumMod val="50000"/>
                  </a:schemeClr>
                </a:solidFill>
                <a:latin typeface="DM Sans" pitchFamily="2" charset="0"/>
              </a:rPr>
              <a:t> the appearance of dark circles</a:t>
            </a:r>
          </a:p>
          <a:p>
            <a:pPr marL="285750" indent="-285750">
              <a:buClr>
                <a:srgbClr val="897974"/>
              </a:buClr>
              <a:buSzPct val="140000"/>
              <a:buFont typeface="Arial" panose="020B0604020202020204" pitchFamily="34" charset="0"/>
              <a:buChar char="•"/>
              <a:defRPr/>
            </a:pPr>
            <a:r>
              <a:rPr lang="en-US" sz="1600" b="1">
                <a:solidFill>
                  <a:schemeClr val="tx1">
                    <a:lumMod val="50000"/>
                  </a:schemeClr>
                </a:solidFill>
                <a:latin typeface="DM Sans" pitchFamily="2" charset="0"/>
              </a:rPr>
              <a:t>Improve</a:t>
            </a:r>
            <a:r>
              <a:rPr lang="en-US" sz="1600">
                <a:solidFill>
                  <a:schemeClr val="tx1">
                    <a:lumMod val="50000"/>
                  </a:schemeClr>
                </a:solidFill>
                <a:latin typeface="DM Sans" pitchFamily="2" charset="0"/>
              </a:rPr>
              <a:t> skin texture and smoothens the delicate skin eye area</a:t>
            </a:r>
          </a:p>
          <a:p>
            <a:pPr marL="285750" indent="-285750">
              <a:buClr>
                <a:srgbClr val="897974"/>
              </a:buClr>
              <a:buSzPct val="140000"/>
              <a:buFont typeface="Arial" panose="020B0604020202020204" pitchFamily="34" charset="0"/>
              <a:buChar char="•"/>
              <a:defRPr/>
            </a:pPr>
            <a:r>
              <a:rPr lang="en-US" sz="1600" b="1">
                <a:solidFill>
                  <a:schemeClr val="tx1">
                    <a:lumMod val="50000"/>
                  </a:schemeClr>
                </a:solidFill>
                <a:latin typeface="DM Sans" pitchFamily="2" charset="0"/>
              </a:rPr>
              <a:t>Moisturizes</a:t>
            </a:r>
            <a:r>
              <a:rPr lang="en-US" sz="1600">
                <a:solidFill>
                  <a:schemeClr val="tx1">
                    <a:lumMod val="50000"/>
                  </a:schemeClr>
                </a:solidFill>
                <a:latin typeface="DM Sans" pitchFamily="2" charset="0"/>
              </a:rPr>
              <a:t>, protects, and energizes the skin around the eyes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solidFill>
                <a:schemeClr val="tx1">
                  <a:lumMod val="50000"/>
                </a:schemeClr>
              </a:solidFill>
              <a:latin typeface="DM Sans" pitchFamily="2" charset="0"/>
            </a:endParaRPr>
          </a:p>
          <a:p>
            <a:endParaRPr lang="en-US" sz="1600"/>
          </a:p>
        </p:txBody>
      </p:sp>
      <p:sp>
        <p:nvSpPr>
          <p:cNvPr id="2" name="Text Placeholder 6">
            <a:extLst>
              <a:ext uri="{FF2B5EF4-FFF2-40B4-BE49-F238E27FC236}">
                <a16:creationId xmlns:a16="http://schemas.microsoft.com/office/drawing/2014/main" id="{64E0C362-1F69-AABC-2612-58B43AA81743}"/>
              </a:ext>
            </a:extLst>
          </p:cNvPr>
          <p:cNvSpPr txBox="1">
            <a:spLocks/>
          </p:cNvSpPr>
          <p:nvPr/>
        </p:nvSpPr>
        <p:spPr>
          <a:xfrm>
            <a:off x="302401" y="605612"/>
            <a:ext cx="7423765" cy="506326"/>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Lineless eyes within 7 days</a:t>
            </a:r>
          </a:p>
        </p:txBody>
      </p:sp>
      <p:pic>
        <p:nvPicPr>
          <p:cNvPr id="7" name="Picture Placeholder 6" descr="A close-up of a person's eye&#10;&#10;AI-generated content may be incorrect.">
            <a:extLst>
              <a:ext uri="{FF2B5EF4-FFF2-40B4-BE49-F238E27FC236}">
                <a16:creationId xmlns:a16="http://schemas.microsoft.com/office/drawing/2014/main" id="{7ECCEA8F-E93F-4346-98D3-F8A74B863E85}"/>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2809" r="2809"/>
          <a:stretch>
            <a:fillRect/>
          </a:stretch>
        </p:blipFill>
        <p:spPr>
          <a:xfrm>
            <a:off x="7337427" y="2"/>
            <a:ext cx="4854573" cy="6857998"/>
          </a:xfrm>
        </p:spPr>
      </p:pic>
    </p:spTree>
    <p:extLst>
      <p:ext uri="{BB962C8B-B14F-4D97-AF65-F5344CB8AC3E}">
        <p14:creationId xmlns:p14="http://schemas.microsoft.com/office/powerpoint/2010/main" val="2093530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ey circle with black background&#10;&#10;AI-generated content may be incorrect.">
            <a:extLst>
              <a:ext uri="{FF2B5EF4-FFF2-40B4-BE49-F238E27FC236}">
                <a16:creationId xmlns:a16="http://schemas.microsoft.com/office/drawing/2014/main" id="{3D1DB6B5-CFFB-357D-52C0-084AB237AEA3}"/>
              </a:ext>
            </a:extLst>
          </p:cNvPr>
          <p:cNvPicPr>
            <a:picLocks noChangeAspect="1"/>
          </p:cNvPicPr>
          <p:nvPr/>
        </p:nvPicPr>
        <p:blipFill>
          <a:blip r:embed="rId3"/>
          <a:stretch>
            <a:fillRect/>
          </a:stretch>
        </p:blipFill>
        <p:spPr>
          <a:xfrm>
            <a:off x="0" y="1716859"/>
            <a:ext cx="12192000" cy="4122781"/>
          </a:xfrm>
          <a:prstGeom prst="rect">
            <a:avLst/>
          </a:prstGeom>
        </p:spPr>
      </p:pic>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fontScale="90000"/>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107165"/>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representative for further details. © 2025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group.</a:t>
            </a:r>
          </a:p>
        </p:txBody>
      </p:sp>
      <p:sp>
        <p:nvSpPr>
          <p:cNvPr id="10" name="Text Placeholder 3">
            <a:extLst>
              <a:ext uri="{FF2B5EF4-FFF2-40B4-BE49-F238E27FC236}">
                <a16:creationId xmlns:a16="http://schemas.microsoft.com/office/drawing/2014/main" id="{DFAC35AD-9E59-014D-A589-3CFE9BEB1B9A}"/>
              </a:ext>
            </a:extLst>
          </p:cNvPr>
          <p:cNvSpPr txBox="1">
            <a:spLocks/>
          </p:cNvSpPr>
          <p:nvPr/>
        </p:nvSpPr>
        <p:spPr>
          <a:xfrm>
            <a:off x="213360" y="605611"/>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prstClr val="white"/>
                </a:solidFill>
                <a:latin typeface="DM Sans"/>
              </a:rPr>
              <a:t>Copyright © DSM Nutritional Products Ltd 2025, 4002 Basel, Switzerland. </a:t>
            </a:r>
          </a:p>
          <a:p>
            <a:r>
              <a:rPr lang="en-US" sz="1200">
                <a:solidFill>
                  <a:prstClr val="white"/>
                </a:solidFill>
                <a:latin typeface="DM Sans"/>
              </a:rPr>
              <a:t>www.dsm-firmenich.com. All rights reserved.</a:t>
            </a:r>
          </a:p>
        </p:txBody>
      </p:sp>
    </p:spTree>
    <p:extLst>
      <p:ext uri="{BB962C8B-B14F-4D97-AF65-F5344CB8AC3E}">
        <p14:creationId xmlns:p14="http://schemas.microsoft.com/office/powerpoint/2010/main" val="1959786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9459652"/>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arcom_x0020_Support_x0020_Needed xmlns="4e78ffb6-5573-4dae-972d-0246748d492f">yes</Marcom_x0020_Support_x0020_Needed>
    <Marcom_x0020_Status xmlns="4e78ffb6-5573-4dae-972d-0246748d492f">ongoing</Marcom_x0020_Status>
    <Validation_x0020_Mkt xmlns="4e78ffb6-5573-4dae-972d-0246748d492f">no</Validation_x0020_Mkt>
    <Assigned_x0020_to0 xmlns="4e78ffb6-5573-4dae-972d-0246748d492f">Hannah Rogers</Assigned_x0020_to0>
    <Transfer_x0020_B_x0026_C_x0020_Connect xmlns="4e78ffb6-5573-4dae-972d-0246748d492f">no</Transfer_x0020_B_x0026_C_x0020_Connect>
    <Content_x0020_Revision xmlns="4e78ffb6-5573-4dae-972d-0246748d492f" xsi:nil="true"/>
    <Est_x002e_Cost xmlns="4e78ffb6-5573-4dae-972d-0246748d492f" xsi:nil="true"/>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Notes xmlns="4e78ffb6-5573-4dae-972d-0246748d492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A3664E25-1C93-42B8-9C9E-CFBDF4E11FE2}">
  <ds:schemaRefs>
    <ds:schemaRef ds:uri="http://schemas.microsoft.com/sharepoint/v3/contenttype/forms"/>
  </ds:schemaRefs>
</ds:datastoreItem>
</file>

<file path=customXml/itemProps2.xml><?xml version="1.0" encoding="utf-8"?>
<ds:datastoreItem xmlns:ds="http://schemas.openxmlformats.org/officeDocument/2006/customXml" ds:itemID="{C1EEA95C-675B-4BE5-8D06-45198DFEDCB9}">
  <ds:schemaRefs>
    <ds:schemaRef ds:uri="http://schemas.microsoft.com/office/infopath/2007/PartnerControls"/>
    <ds:schemaRef ds:uri="4e78ffb6-5573-4dae-972d-0246748d492f"/>
    <ds:schemaRef ds:uri="http://purl.org/dc/terms/"/>
    <ds:schemaRef ds:uri="5a2251cd-bd5e-462d-8f0e-b8d48ef43808"/>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8a4562e5-d5b1-4d26-b0bf-7e79abe2fe6f"/>
    <ds:schemaRef ds:uri="http://www.w3.org/XML/1998/namespace"/>
    <ds:schemaRef ds:uri="http://purl.org/dc/dcmitype/"/>
  </ds:schemaRefs>
</ds:datastoreItem>
</file>

<file path=customXml/itemProps3.xml><?xml version="1.0" encoding="utf-8"?>
<ds:datastoreItem xmlns:ds="http://schemas.openxmlformats.org/officeDocument/2006/customXml" ds:itemID="{C697758C-3376-4E15-9284-9A64A2FA4104}">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FC3AA927-6A2E-4B99-84D6-40BC28ACB7FE}">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1</TotalTime>
  <Words>2173</Words>
  <Application>Microsoft Office PowerPoint</Application>
  <PresentationFormat>Widescreen</PresentationFormat>
  <Paragraphs>236</Paragraphs>
  <Slides>21</Slides>
  <Notes>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21</vt:i4>
      </vt:variant>
    </vt:vector>
  </HeadingPairs>
  <TitlesOfParts>
    <vt:vector size="34" baseType="lpstr">
      <vt:lpstr>Aptos</vt:lpstr>
      <vt:lpstr>Arial</vt:lpstr>
      <vt:lpstr>Calibri</vt:lpstr>
      <vt:lpstr>DM Sans</vt:lpstr>
      <vt:lpstr>DM Sans Bold</vt:lpstr>
      <vt:lpstr>DM Sans Medium</vt:lpstr>
      <vt:lpstr>Fira Sans</vt:lpstr>
      <vt:lpstr>Fira Sans Medium</vt:lpstr>
      <vt:lpstr>Lora</vt:lpstr>
      <vt:lpstr>Otypical Text Regular</vt:lpstr>
      <vt:lpstr>Trebuchet MS</vt:lpstr>
      <vt:lpstr>Wingdings</vt:lpstr>
      <vt:lpstr>dsm-firmenich</vt:lpstr>
      <vt:lpstr>PowerPoint Presentation</vt:lpstr>
      <vt:lpstr>Consumer and Customer insights</vt:lpstr>
      <vt:lpstr>The delicate area around the eyes needs extra special care</vt:lpstr>
      <vt:lpstr>Market products that address various concerns around the delicate eye area</vt:lpstr>
      <vt:lpstr>Our solution: SYN-EYE® CB</vt:lpstr>
      <vt:lpstr>SYN-EYE® CB</vt:lpstr>
      <vt:lpstr>SYN-EYE® CB</vt:lpstr>
      <vt:lpstr>SYN-EYE® CB</vt:lpstr>
      <vt:lpstr>SYN-EYE® CB</vt:lpstr>
      <vt:lpstr>SYN-EYE® CB</vt:lpstr>
      <vt:lpstr>PowerPoint Presentation</vt:lpstr>
      <vt:lpstr>SYN-EYE® CB</vt:lpstr>
      <vt:lpstr>Significant reduction in the appearance of wrinkles</vt:lpstr>
      <vt:lpstr>Significant skin smoothing in 7 days    </vt:lpstr>
      <vt:lpstr>Continuous visible improvement of fine lines and wrinkles </vt:lpstr>
      <vt:lpstr>Reduces the appearance of dark circles</vt:lpstr>
      <vt:lpstr>Let’s ask the consumer!</vt:lpstr>
      <vt:lpstr>Formulation Guidelines</vt:lpstr>
      <vt:lpstr>At a glance</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syn-eye cb_master presentation_2025-06</dc:title>
  <dc:creator>hamish shand</dc:creator>
  <cp:lastModifiedBy>Marie-Sophie Meisinger</cp:lastModifiedBy>
  <cp:revision>4</cp:revision>
  <dcterms:created xsi:type="dcterms:W3CDTF">2022-12-19T17:02:11Z</dcterms:created>
  <dcterms:modified xsi:type="dcterms:W3CDTF">2025-07-29T12:00:36Z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2022-12-20T15:38:14Z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d3d23774-a9ad-43ab-a79d-a6d394f11342</vt:lpwstr>
  </property>
  <property fmtid="{D5CDD505-2E9C-101B-9397-08002B2CF9AE}" pid="8" name="MSIP_Label_2ff753fd-faf2-4608-9b59-553f003adcdf_ContentBits">
    <vt:lpwstr>0</vt:lpwstr>
  </property>
  <property fmtid="{D5CDD505-2E9C-101B-9397-08002B2CF9AE}" pid="9" name="ContentTypeId">
    <vt:lpwstr>0x010100E83D522BEB6C2744AA6709FD0672D96B</vt:lpwstr>
  </property>
  <property fmtid="{D5CDD505-2E9C-101B-9397-08002B2CF9AE}" pid="10" name="MediaServiceImageTags">
    <vt:lpwstr/>
  </property>
</Properties>
</file>