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4.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5.xml" ContentType="application/vnd.openxmlformats-officedocument.themeOverride+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6.xml" ContentType="application/vnd.openxmlformats-officedocument.themeOverride+xml"/>
  <Override PartName="/ppt/charts/chart13.xml" ContentType="application/vnd.openxmlformats-officedocument.drawingml.chart+xml"/>
  <Override PartName="/ppt/theme/themeOverride7.xml" ContentType="application/vnd.openxmlformats-officedocument.themeOverride+xml"/>
  <Override PartName="/ppt/charts/chart14.xml" ContentType="application/vnd.openxmlformats-officedocument.drawingml.chart+xml"/>
  <Override PartName="/ppt/theme/themeOverride8.xml" ContentType="application/vnd.openxmlformats-officedocument.themeOverride+xml"/>
  <Override PartName="/ppt/notesSlides/notesSlide12.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734" r:id="rId6"/>
  </p:sldMasterIdLst>
  <p:notesMasterIdLst>
    <p:notesMasterId r:id="rId41"/>
  </p:notesMasterIdLst>
  <p:sldIdLst>
    <p:sldId id="2447" r:id="rId7"/>
    <p:sldId id="2147483197" r:id="rId8"/>
    <p:sldId id="2147483226" r:id="rId9"/>
    <p:sldId id="2147483227" r:id="rId10"/>
    <p:sldId id="2147483228" r:id="rId11"/>
    <p:sldId id="2147483229" r:id="rId12"/>
    <p:sldId id="2147483230" r:id="rId13"/>
    <p:sldId id="2147483231" r:id="rId14"/>
    <p:sldId id="2147482668" r:id="rId15"/>
    <p:sldId id="2147482510" r:id="rId16"/>
    <p:sldId id="2147483144" r:id="rId17"/>
    <p:sldId id="2147483221" r:id="rId18"/>
    <p:sldId id="2147483232" r:id="rId19"/>
    <p:sldId id="2147483233" r:id="rId20"/>
    <p:sldId id="2147483224" r:id="rId21"/>
    <p:sldId id="2147483241" r:id="rId22"/>
    <p:sldId id="2147483242" r:id="rId23"/>
    <p:sldId id="2147483131" r:id="rId24"/>
    <p:sldId id="2147483132" r:id="rId25"/>
    <p:sldId id="2147483133" r:id="rId26"/>
    <p:sldId id="2147483236" r:id="rId27"/>
    <p:sldId id="2147483238" r:id="rId28"/>
    <p:sldId id="2147483239" r:id="rId29"/>
    <p:sldId id="2147483240" r:id="rId30"/>
    <p:sldId id="2147483243" r:id="rId31"/>
    <p:sldId id="2147483124" r:id="rId32"/>
    <p:sldId id="2147483128" r:id="rId33"/>
    <p:sldId id="2147483126" r:id="rId34"/>
    <p:sldId id="2147483127" r:id="rId35"/>
    <p:sldId id="2147483237" r:id="rId36"/>
    <p:sldId id="2147483235" r:id="rId37"/>
    <p:sldId id="2147483234" r:id="rId38"/>
    <p:sldId id="2147483244" r:id="rId39"/>
    <p:sldId id="214748324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AB" userId="S::Anastasia.Biel@dsm-firmenich.com::4969d011-70ee-4a2f-96d4-7d7d40a4c8e7" providerId="AD"/>
  <p188:author id="{9080AA39-C6B6-9A83-09DB-2C6B8CA893C2}" name="Beatrice Albanese" initials="BA" userId="S::Beatrice.Albanese@dsm-firmenich.com::cf8a0dcc-7a34-4e2d-a3d2-85706be59435" providerId="AD"/>
  <p188:author id="{B4400EC5-F082-F808-E811-8D94579EA382}" name="Mathieu Moulin" initials="MM" userId="S::Mathieu.Moulin@dsm-firmenich.com::8a3c87ec-8a02-4479-8891-5886153d335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B002A"/>
    <a:srgbClr val="F0F0F0"/>
    <a:srgbClr val="FCE0D1"/>
    <a:srgbClr val="FBD4C5"/>
    <a:srgbClr val="FFFFFF"/>
    <a:srgbClr val="D2D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5DC3D3-A5DD-4F9F-B8A6-4E6CA0E83C09}" v="1" dt="2026-04-09T13:03:19.0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22" autoAdjust="0"/>
    <p:restoredTop sz="86077" autoAdjust="0"/>
  </p:normalViewPr>
  <p:slideViewPr>
    <p:cSldViewPr snapToGrid="0">
      <p:cViewPr varScale="1">
        <p:scale>
          <a:sx n="109" d="100"/>
          <a:sy n="109" d="100"/>
        </p:scale>
        <p:origin x="108" y="6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48"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undo custSel modSld">
      <pc:chgData name="Marie-Sophie Meisinger" userId="286e1ad8-c636-4702-a91e-982a33a1b0e7" providerId="ADAL" clId="{703D20AE-90AE-4C74-BB80-742CA35F1309}" dt="2026-04-09T13:09:47.583" v="4" actId="20577"/>
      <pc:docMkLst>
        <pc:docMk/>
      </pc:docMkLst>
      <pc:sldChg chg="modSp mod">
        <pc:chgData name="Marie-Sophie Meisinger" userId="286e1ad8-c636-4702-a91e-982a33a1b0e7" providerId="ADAL" clId="{703D20AE-90AE-4C74-BB80-742CA35F1309}" dt="2026-04-09T13:09:47.583" v="4" actId="20577"/>
        <pc:sldMkLst>
          <pc:docMk/>
          <pc:sldMk cId="1742975991" sldId="2447"/>
        </pc:sldMkLst>
        <pc:spChg chg="mod">
          <ac:chgData name="Marie-Sophie Meisinger" userId="286e1ad8-c636-4702-a91e-982a33a1b0e7" providerId="ADAL" clId="{703D20AE-90AE-4C74-BB80-742CA35F1309}" dt="2026-04-09T13:09:47.583" v="4" actId="20577"/>
          <ac:spMkLst>
            <pc:docMk/>
            <pc:sldMk cId="1742975991" sldId="2447"/>
            <ac:spMk id="3" creationId="{E069EBD1-B15E-66FE-F8DF-36C678601B5E}"/>
          </ac:spMkLst>
        </pc:spChg>
      </pc:sldChg>
      <pc:sldChg chg="mod">
        <pc:chgData name="Marie-Sophie Meisinger" userId="286e1ad8-c636-4702-a91e-982a33a1b0e7" providerId="ADAL" clId="{703D20AE-90AE-4C74-BB80-742CA35F1309}" dt="2026-04-09T13:09:29.916" v="3" actId="27918"/>
        <pc:sldMkLst>
          <pc:docMk/>
          <pc:sldMk cId="3751374745" sldId="2147483133"/>
        </pc:sldMkLst>
      </pc:sldChg>
    </pc:docChg>
  </pc:docChgLst>
  <pc:docChgLst>
    <pc:chgData name="Volker Rosenberger" userId="d473ebcf-8881-4a9c-9e6d-8206b85954aa" providerId="ADAL" clId="{DA4379C8-1F53-4315-936B-1953D3807C03}"/>
    <pc:docChg chg="undo custSel addSld delSld modSld modMainMaster">
      <pc:chgData name="Volker Rosenberger" userId="d473ebcf-8881-4a9c-9e6d-8206b85954aa" providerId="ADAL" clId="{DA4379C8-1F53-4315-936B-1953D3807C03}" dt="2026-03-19T11:27:05.689" v="213" actId="20577"/>
      <pc:docMkLst>
        <pc:docMk/>
      </pc:docMkLst>
      <pc:sldChg chg="modSp mod">
        <pc:chgData name="Volker Rosenberger" userId="d473ebcf-8881-4a9c-9e6d-8206b85954aa" providerId="ADAL" clId="{DA4379C8-1F53-4315-936B-1953D3807C03}" dt="2026-03-19T11:27:05.689" v="213" actId="20577"/>
        <pc:sldMkLst>
          <pc:docMk/>
          <pc:sldMk cId="1742975991" sldId="2447"/>
        </pc:sldMkLst>
        <pc:spChg chg="mod">
          <ac:chgData name="Volker Rosenberger" userId="d473ebcf-8881-4a9c-9e6d-8206b85954aa" providerId="ADAL" clId="{DA4379C8-1F53-4315-936B-1953D3807C03}" dt="2026-03-19T11:27:05.689" v="213" actId="20577"/>
          <ac:spMkLst>
            <pc:docMk/>
            <pc:sldMk cId="1742975991" sldId="2447"/>
            <ac:spMk id="3" creationId="{E069EBD1-B15E-66FE-F8DF-36C678601B5E}"/>
          </ac:spMkLst>
        </pc:spChg>
      </pc:sldChg>
      <pc:sldChg chg="addSp delSp modSp mod">
        <pc:chgData name="Volker Rosenberger" userId="d473ebcf-8881-4a9c-9e6d-8206b85954aa" providerId="ADAL" clId="{DA4379C8-1F53-4315-936B-1953D3807C03}" dt="2026-03-19T09:25:35.016" v="190" actId="108"/>
        <pc:sldMkLst>
          <pc:docMk/>
          <pc:sldMk cId="3329297636" sldId="2147482668"/>
        </pc:sldMkLst>
        <pc:spChg chg="add mod">
          <ac:chgData name="Volker Rosenberger" userId="d473ebcf-8881-4a9c-9e6d-8206b85954aa" providerId="ADAL" clId="{DA4379C8-1F53-4315-936B-1953D3807C03}" dt="2026-03-19T09:25:35.016" v="190" actId="108"/>
          <ac:spMkLst>
            <pc:docMk/>
            <pc:sldMk cId="3329297636" sldId="2147482668"/>
            <ac:spMk id="7" creationId="{3ADA7ABA-7FD4-1368-690E-9D50B52570C9}"/>
          </ac:spMkLst>
        </pc:spChg>
        <pc:spChg chg="add mod">
          <ac:chgData name="Volker Rosenberger" userId="d473ebcf-8881-4a9c-9e6d-8206b85954aa" providerId="ADAL" clId="{DA4379C8-1F53-4315-936B-1953D3807C03}" dt="2026-03-19T09:13:07.212" v="180" actId="1076"/>
          <ac:spMkLst>
            <pc:docMk/>
            <pc:sldMk cId="3329297636" sldId="2147482668"/>
            <ac:spMk id="11" creationId="{BC24F34E-D30D-D87E-316C-234C2DFEBA96}"/>
          </ac:spMkLst>
        </pc:spChg>
      </pc:sldChg>
      <pc:sldChg chg="delSp mod">
        <pc:chgData name="Volker Rosenberger" userId="d473ebcf-8881-4a9c-9e6d-8206b85954aa" providerId="ADAL" clId="{DA4379C8-1F53-4315-936B-1953D3807C03}" dt="2026-03-19T08:58:21.897" v="157" actId="478"/>
        <pc:sldMkLst>
          <pc:docMk/>
          <pc:sldMk cId="674042716" sldId="2147483235"/>
        </pc:sldMkLst>
      </pc:sldChg>
      <pc:sldChg chg="add">
        <pc:chgData name="Volker Rosenberger" userId="d473ebcf-8881-4a9c-9e6d-8206b85954aa" providerId="ADAL" clId="{DA4379C8-1F53-4315-936B-1953D3807C03}" dt="2026-03-19T09:25:51.200" v="191"/>
        <pc:sldMkLst>
          <pc:docMk/>
          <pc:sldMk cId="1323071840" sldId="2147483244"/>
        </pc:sldMkLst>
      </pc:sldChg>
      <pc:sldChg chg="addSp modSp add">
        <pc:chgData name="Volker Rosenberger" userId="d473ebcf-8881-4a9c-9e6d-8206b85954aa" providerId="ADAL" clId="{DA4379C8-1F53-4315-936B-1953D3807C03}" dt="2026-03-19T09:26:26.835" v="198"/>
        <pc:sldMkLst>
          <pc:docMk/>
          <pc:sldMk cId="303993180" sldId="2147483245"/>
        </pc:sldMkLst>
        <pc:spChg chg="mod">
          <ac:chgData name="Volker Rosenberger" userId="d473ebcf-8881-4a9c-9e6d-8206b85954aa" providerId="ADAL" clId="{DA4379C8-1F53-4315-936B-1953D3807C03}" dt="2026-03-19T09:26:26.835" v="198"/>
          <ac:spMkLst>
            <pc:docMk/>
            <pc:sldMk cId="303993180" sldId="2147483245"/>
            <ac:spMk id="6" creationId="{19145120-8856-B702-186F-34E7BFE780A3}"/>
          </ac:spMkLst>
        </pc:spChg>
        <pc:spChg chg="mod">
          <ac:chgData name="Volker Rosenberger" userId="d473ebcf-8881-4a9c-9e6d-8206b85954aa" providerId="ADAL" clId="{DA4379C8-1F53-4315-936B-1953D3807C03}" dt="2026-03-19T09:26:26.835" v="198"/>
          <ac:spMkLst>
            <pc:docMk/>
            <pc:sldMk cId="303993180" sldId="2147483245"/>
            <ac:spMk id="10" creationId="{B0AA3BCD-0691-E9EA-1257-E7C7CFD3FC85}"/>
          </ac:spMkLst>
        </pc:spChg>
        <pc:spChg chg="mod">
          <ac:chgData name="Volker Rosenberger" userId="d473ebcf-8881-4a9c-9e6d-8206b85954aa" providerId="ADAL" clId="{DA4379C8-1F53-4315-936B-1953D3807C03}" dt="2026-03-19T09:26:26.835" v="198"/>
          <ac:spMkLst>
            <pc:docMk/>
            <pc:sldMk cId="303993180" sldId="2147483245"/>
            <ac:spMk id="13" creationId="{BEA095ED-B625-05A3-9FA8-825D55AF4109}"/>
          </ac:spMkLst>
        </pc:spChg>
        <pc:spChg chg="mod">
          <ac:chgData name="Volker Rosenberger" userId="d473ebcf-8881-4a9c-9e6d-8206b85954aa" providerId="ADAL" clId="{DA4379C8-1F53-4315-936B-1953D3807C03}" dt="2026-03-19T09:26:26.835" v="198"/>
          <ac:spMkLst>
            <pc:docMk/>
            <pc:sldMk cId="303993180" sldId="2147483245"/>
            <ac:spMk id="15" creationId="{135B605D-67B0-B59C-5077-412A14B5D040}"/>
          </ac:spMkLst>
        </pc:spChg>
        <pc:spChg chg="mod">
          <ac:chgData name="Volker Rosenberger" userId="d473ebcf-8881-4a9c-9e6d-8206b85954aa" providerId="ADAL" clId="{DA4379C8-1F53-4315-936B-1953D3807C03}" dt="2026-03-19T09:26:26.835" v="198"/>
          <ac:spMkLst>
            <pc:docMk/>
            <pc:sldMk cId="303993180" sldId="2147483245"/>
            <ac:spMk id="16" creationId="{15DD3BB0-B992-4D05-D0A3-95CC3893E751}"/>
          </ac:spMkLst>
        </pc:spChg>
        <pc:spChg chg="mod">
          <ac:chgData name="Volker Rosenberger" userId="d473ebcf-8881-4a9c-9e6d-8206b85954aa" providerId="ADAL" clId="{DA4379C8-1F53-4315-936B-1953D3807C03}" dt="2026-03-19T09:26:26.835" v="198"/>
          <ac:spMkLst>
            <pc:docMk/>
            <pc:sldMk cId="303993180" sldId="2147483245"/>
            <ac:spMk id="20" creationId="{F037C87E-2262-02B1-6626-9084F765E839}"/>
          </ac:spMkLst>
        </pc:spChg>
        <pc:spChg chg="mod">
          <ac:chgData name="Volker Rosenberger" userId="d473ebcf-8881-4a9c-9e6d-8206b85954aa" providerId="ADAL" clId="{DA4379C8-1F53-4315-936B-1953D3807C03}" dt="2026-03-19T09:26:26.835" v="198"/>
          <ac:spMkLst>
            <pc:docMk/>
            <pc:sldMk cId="303993180" sldId="2147483245"/>
            <ac:spMk id="27" creationId="{0EA54DB1-806D-B0B6-E728-E61B0C807C5D}"/>
          </ac:spMkLst>
        </pc:spChg>
        <pc:spChg chg="mod">
          <ac:chgData name="Volker Rosenberger" userId="d473ebcf-8881-4a9c-9e6d-8206b85954aa" providerId="ADAL" clId="{DA4379C8-1F53-4315-936B-1953D3807C03}" dt="2026-03-19T09:26:26.835" v="198"/>
          <ac:spMkLst>
            <pc:docMk/>
            <pc:sldMk cId="303993180" sldId="2147483245"/>
            <ac:spMk id="31" creationId="{7D0E88FE-BCC7-4BD6-6267-585D4F782166}"/>
          </ac:spMkLst>
        </pc:spChg>
        <pc:spChg chg="mod">
          <ac:chgData name="Volker Rosenberger" userId="d473ebcf-8881-4a9c-9e6d-8206b85954aa" providerId="ADAL" clId="{DA4379C8-1F53-4315-936B-1953D3807C03}" dt="2026-03-19T09:26:26.835" v="198"/>
          <ac:spMkLst>
            <pc:docMk/>
            <pc:sldMk cId="303993180" sldId="2147483245"/>
            <ac:spMk id="32" creationId="{0C1096F7-66AA-824C-40A9-32B1EA4A3D32}"/>
          </ac:spMkLst>
        </pc:spChg>
        <pc:spChg chg="mod">
          <ac:chgData name="Volker Rosenberger" userId="d473ebcf-8881-4a9c-9e6d-8206b85954aa" providerId="ADAL" clId="{DA4379C8-1F53-4315-936B-1953D3807C03}" dt="2026-03-19T09:26:26.835" v="198"/>
          <ac:spMkLst>
            <pc:docMk/>
            <pc:sldMk cId="303993180" sldId="2147483245"/>
            <ac:spMk id="34" creationId="{331C4675-9209-0B44-8B98-4D9E273E6DC4}"/>
          </ac:spMkLst>
        </pc:spChg>
      </pc:sldChg>
      <pc:sldMasterChg chg="modSldLayout">
        <pc:chgData name="Volker Rosenberger" userId="d473ebcf-8881-4a9c-9e6d-8206b85954aa" providerId="ADAL" clId="{DA4379C8-1F53-4315-936B-1953D3807C03}" dt="2026-03-19T09:23:06.865" v="188" actId="20577"/>
        <pc:sldMasterMkLst>
          <pc:docMk/>
          <pc:sldMasterMk cId="1710478272" sldId="2147483660"/>
        </pc:sldMasterMkLst>
        <pc:sldLayoutChg chg="modSp mod">
          <pc:chgData name="Volker Rosenberger" userId="d473ebcf-8881-4a9c-9e6d-8206b85954aa" providerId="ADAL" clId="{DA4379C8-1F53-4315-936B-1953D3807C03}" dt="2026-03-19T09:23:06.865" v="188" actId="20577"/>
          <pc:sldLayoutMkLst>
            <pc:docMk/>
            <pc:sldMasterMk cId="1710478272" sldId="2147483660"/>
            <pc:sldLayoutMk cId="683222415" sldId="2147483701"/>
          </pc:sldLayoutMkLst>
          <pc:spChg chg="mod">
            <ac:chgData name="Volker Rosenberger" userId="d473ebcf-8881-4a9c-9e6d-8206b85954aa" providerId="ADAL" clId="{DA4379C8-1F53-4315-936B-1953D3807C03}" dt="2026-03-19T09:23:06.865" v="188" actId="20577"/>
            <ac:spMkLst>
              <pc:docMk/>
              <pc:sldMasterMk cId="1710478272" sldId="2147483660"/>
              <pc:sldLayoutMk cId="683222415" sldId="2147483701"/>
              <ac:spMk id="4" creationId="{973D1059-E8D6-11C1-4DEF-FBCDD6F0205B}"/>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1.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7.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8.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5.xml"/><Relationship Id="rId1" Type="http://schemas.microsoft.com/office/2011/relationships/chartStyle" Target="style15.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900" b="0" i="0" u="none" strike="noStrike" kern="1200" spc="0" baseline="0">
                <a:solidFill>
                  <a:schemeClr val="tx1"/>
                </a:solidFill>
                <a:latin typeface="+mn-lt"/>
                <a:ea typeface="+mn-ea"/>
                <a:cs typeface="+mn-cs"/>
              </a:defRPr>
            </a:pPr>
            <a:r>
              <a:rPr lang="en-US" sz="900" b="1" dirty="0"/>
              <a:t>Hyaluronic acid boosting in keratinocytes.</a:t>
            </a:r>
          </a:p>
        </c:rich>
      </c:tx>
      <c:overlay val="0"/>
      <c:spPr>
        <a:noFill/>
        <a:ln>
          <a:noFill/>
        </a:ln>
        <a:effectLst/>
      </c:spPr>
      <c:txPr>
        <a:bodyPr rot="0" spcFirstLastPara="1" vertOverflow="ellipsis" vert="horz" wrap="square" anchor="ctr" anchorCtr="1"/>
        <a:lstStyle/>
        <a:p>
          <a:pPr algn="ctr">
            <a:defRPr sz="9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8382900493344503"/>
          <c:y val="0.25855270221809895"/>
          <c:w val="0.77339528309743921"/>
          <c:h val="0.64249602971032849"/>
        </c:manualLayout>
      </c:layout>
      <c:barChart>
        <c:barDir val="col"/>
        <c:grouping val="clustered"/>
        <c:varyColors val="0"/>
        <c:ser>
          <c:idx val="0"/>
          <c:order val="0"/>
          <c:tx>
            <c:strRef>
              <c:f>Sheet1!$B$1</c:f>
              <c:strCache>
                <c:ptCount val="1"/>
                <c:pt idx="0">
                  <c:v>Series 1</c:v>
                </c:pt>
              </c:strCache>
            </c:strRef>
          </c:tx>
          <c:spPr>
            <a:solidFill>
              <a:srgbClr val="B3978F"/>
            </a:solidFill>
            <a:ln>
              <a:noFill/>
            </a:ln>
            <a:effectLst/>
          </c:spPr>
          <c:invertIfNegative val="0"/>
          <c:dPt>
            <c:idx val="1"/>
            <c:invertIfNegative val="0"/>
            <c:bubble3D val="0"/>
            <c:spPr>
              <a:solidFill>
                <a:srgbClr val="CCBCB8"/>
              </a:solidFill>
              <a:ln>
                <a:noFill/>
              </a:ln>
              <a:effectLst/>
            </c:spPr>
            <c:extLst>
              <c:ext xmlns:c16="http://schemas.microsoft.com/office/drawing/2014/chart" uri="{C3380CC4-5D6E-409C-BE32-E72D297353CC}">
                <c16:uniqueId val="{00000001-1254-4F14-A76F-7BF450D61C10}"/>
              </c:ext>
            </c:extLst>
          </c:dPt>
          <c:errBars>
            <c:errBarType val="plus"/>
            <c:errValType val="stdErr"/>
            <c:noEndCap val="0"/>
            <c:spPr>
              <a:noFill/>
              <a:ln w="9525" cap="flat" cmpd="sng" algn="ctr">
                <a:solidFill>
                  <a:schemeClr val="tx1">
                    <a:lumMod val="65000"/>
                    <a:lumOff val="35000"/>
                  </a:schemeClr>
                </a:solidFill>
                <a:round/>
              </a:ln>
              <a:effectLst/>
            </c:spPr>
          </c:errBars>
          <c:cat>
            <c:strRef>
              <c:f>Sheet1!$A$2:$A$5</c:f>
              <c:strCache>
                <c:ptCount val="4"/>
                <c:pt idx="0">
                  <c:v>Control</c:v>
                </c:pt>
                <c:pt idx="1">
                  <c:v>12.5 ng/ml</c:v>
                </c:pt>
                <c:pt idx="2">
                  <c:v>0.8 µM</c:v>
                </c:pt>
                <c:pt idx="3">
                  <c:v>1.6 µM</c:v>
                </c:pt>
              </c:strCache>
            </c:strRef>
          </c:cat>
          <c:val>
            <c:numRef>
              <c:f>Sheet1!$B$2:$B$5</c:f>
              <c:numCache>
                <c:formatCode>General</c:formatCode>
                <c:ptCount val="4"/>
                <c:pt idx="0">
                  <c:v>0</c:v>
                </c:pt>
                <c:pt idx="1">
                  <c:v>78</c:v>
                </c:pt>
                <c:pt idx="2">
                  <c:v>52</c:v>
                </c:pt>
                <c:pt idx="3">
                  <c:v>75</c:v>
                </c:pt>
              </c:numCache>
            </c:numRef>
          </c:val>
          <c:extLst>
            <c:ext xmlns:c16="http://schemas.microsoft.com/office/drawing/2014/chart" uri="{C3380CC4-5D6E-409C-BE32-E72D297353CC}">
              <c16:uniqueId val="{00000002-1254-4F14-A76F-7BF450D61C10}"/>
            </c:ext>
          </c:extLst>
        </c:ser>
        <c:dLbls>
          <c:showLegendKey val="0"/>
          <c:showVal val="0"/>
          <c:showCatName val="0"/>
          <c:showSerName val="0"/>
          <c:showPercent val="0"/>
          <c:showBubbleSize val="0"/>
        </c:dLbls>
        <c:gapWidth val="37"/>
        <c:overlap val="-27"/>
        <c:axId val="1177417440"/>
        <c:axId val="1177418400"/>
      </c:barChart>
      <c:catAx>
        <c:axId val="1177417440"/>
        <c:scaling>
          <c:orientation val="minMax"/>
        </c:scaling>
        <c:delete val="0"/>
        <c:axPos val="b"/>
        <c:numFmt formatCode="General" sourceLinked="1"/>
        <c:majorTickMark val="none"/>
        <c:minorTickMark val="none"/>
        <c:tickLblPos val="nextTo"/>
        <c:spPr>
          <a:noFill/>
          <a:ln w="6350"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177418400"/>
        <c:crosses val="autoZero"/>
        <c:auto val="1"/>
        <c:lblAlgn val="ctr"/>
        <c:lblOffset val="100"/>
        <c:noMultiLvlLbl val="0"/>
      </c:catAx>
      <c:valAx>
        <c:axId val="1177418400"/>
        <c:scaling>
          <c:orientation val="minMax"/>
          <c:max val="100"/>
        </c:scaling>
        <c:delete val="0"/>
        <c:axPos val="l"/>
        <c:majorGridlines>
          <c:spPr>
            <a:ln w="63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r>
                  <a:rPr lang="en-US" sz="800" dirty="0">
                    <a:solidFill>
                      <a:schemeClr val="tx1"/>
                    </a:solidFill>
                  </a:rPr>
                  <a:t>Increase hyaluronan synthesis (%)</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177417440"/>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900" b="1" i="0" u="none" strike="noStrike" kern="1200" spc="0" baseline="0">
                <a:solidFill>
                  <a:schemeClr val="tx1"/>
                </a:solidFill>
                <a:latin typeface="+mn-lt"/>
                <a:ea typeface="+mn-ea"/>
                <a:cs typeface="+mn-cs"/>
              </a:defRPr>
            </a:pPr>
            <a:r>
              <a:rPr lang="en-US" sz="900" b="1" dirty="0">
                <a:solidFill>
                  <a:schemeClr val="tx1"/>
                </a:solidFill>
              </a:rPr>
              <a:t>Hyaluronic acid boosting in fibroblasts.</a:t>
            </a:r>
          </a:p>
        </c:rich>
      </c:tx>
      <c:overlay val="0"/>
      <c:spPr>
        <a:noFill/>
        <a:ln>
          <a:noFill/>
        </a:ln>
        <a:effectLst/>
      </c:spPr>
      <c:txPr>
        <a:bodyPr rot="0" spcFirstLastPara="1" vertOverflow="ellipsis" vert="horz" wrap="square" anchor="ctr" anchorCtr="1"/>
        <a:lstStyle/>
        <a:p>
          <a:pPr algn="ctr">
            <a:defRPr sz="9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9273413042519733"/>
          <c:y val="0.25855270221809895"/>
          <c:w val="0.76449015760568695"/>
          <c:h val="0.6426374372876692"/>
        </c:manualLayout>
      </c:layout>
      <c:barChart>
        <c:barDir val="col"/>
        <c:grouping val="clustered"/>
        <c:varyColors val="0"/>
        <c:ser>
          <c:idx val="0"/>
          <c:order val="0"/>
          <c:tx>
            <c:strRef>
              <c:f>Sheet1!$B$1</c:f>
              <c:strCache>
                <c:ptCount val="1"/>
                <c:pt idx="0">
                  <c:v>Series 1</c:v>
                </c:pt>
              </c:strCache>
            </c:strRef>
          </c:tx>
          <c:spPr>
            <a:solidFill>
              <a:srgbClr val="B3978F"/>
            </a:solidFill>
            <a:ln>
              <a:noFill/>
            </a:ln>
            <a:effectLst/>
          </c:spPr>
          <c:invertIfNegative val="0"/>
          <c:dPt>
            <c:idx val="1"/>
            <c:invertIfNegative val="0"/>
            <c:bubble3D val="0"/>
            <c:spPr>
              <a:solidFill>
                <a:srgbClr val="CCBCB8"/>
              </a:solidFill>
              <a:ln>
                <a:noFill/>
              </a:ln>
              <a:effectLst/>
            </c:spPr>
            <c:extLst>
              <c:ext xmlns:c16="http://schemas.microsoft.com/office/drawing/2014/chart" uri="{C3380CC4-5D6E-409C-BE32-E72D297353CC}">
                <c16:uniqueId val="{00000001-EA9A-4788-84A7-8E5451DB7A0B}"/>
              </c:ext>
            </c:extLst>
          </c:dPt>
          <c:dPt>
            <c:idx val="4"/>
            <c:invertIfNegative val="0"/>
            <c:bubble3D val="0"/>
            <c:spPr>
              <a:solidFill>
                <a:srgbClr val="897974"/>
              </a:solidFill>
              <a:ln>
                <a:noFill/>
              </a:ln>
              <a:effectLst/>
            </c:spPr>
            <c:extLst>
              <c:ext xmlns:c16="http://schemas.microsoft.com/office/drawing/2014/chart" uri="{C3380CC4-5D6E-409C-BE32-E72D297353CC}">
                <c16:uniqueId val="{00000003-EA9A-4788-84A7-8E5451DB7A0B}"/>
              </c:ext>
            </c:extLst>
          </c:dPt>
          <c:errBars>
            <c:errBarType val="plus"/>
            <c:errValType val="stdErr"/>
            <c:noEndCap val="0"/>
            <c:spPr>
              <a:noFill/>
              <a:ln w="12700" cap="flat" cmpd="sng" algn="ctr">
                <a:solidFill>
                  <a:schemeClr val="tx1"/>
                </a:solidFill>
                <a:round/>
              </a:ln>
              <a:effectLst/>
            </c:spPr>
          </c:errBars>
          <c:cat>
            <c:strRef>
              <c:f>Sheet1!$A$2:$A$7</c:f>
              <c:strCache>
                <c:ptCount val="6"/>
                <c:pt idx="0">
                  <c:v>xx</c:v>
                </c:pt>
                <c:pt idx="1">
                  <c:v>xx</c:v>
                </c:pt>
                <c:pt idx="2">
                  <c:v>xx</c:v>
                </c:pt>
                <c:pt idx="3">
                  <c:v>xx</c:v>
                </c:pt>
                <c:pt idx="4">
                  <c:v>xx</c:v>
                </c:pt>
                <c:pt idx="5">
                  <c:v>xx</c:v>
                </c:pt>
              </c:strCache>
            </c:strRef>
          </c:cat>
          <c:val>
            <c:numRef>
              <c:f>Sheet1!$B$2:$B$7</c:f>
              <c:numCache>
                <c:formatCode>General</c:formatCode>
                <c:ptCount val="6"/>
                <c:pt idx="0">
                  <c:v>0</c:v>
                </c:pt>
                <c:pt idx="1">
                  <c:v>21</c:v>
                </c:pt>
                <c:pt idx="2">
                  <c:v>0</c:v>
                </c:pt>
                <c:pt idx="3">
                  <c:v>160</c:v>
                </c:pt>
                <c:pt idx="4">
                  <c:v>77</c:v>
                </c:pt>
                <c:pt idx="5">
                  <c:v>213</c:v>
                </c:pt>
              </c:numCache>
            </c:numRef>
          </c:val>
          <c:extLst>
            <c:ext xmlns:c16="http://schemas.microsoft.com/office/drawing/2014/chart" uri="{C3380CC4-5D6E-409C-BE32-E72D297353CC}">
              <c16:uniqueId val="{00000004-EA9A-4788-84A7-8E5451DB7A0B}"/>
            </c:ext>
          </c:extLst>
        </c:ser>
        <c:dLbls>
          <c:showLegendKey val="0"/>
          <c:showVal val="0"/>
          <c:showCatName val="0"/>
          <c:showSerName val="0"/>
          <c:showPercent val="0"/>
          <c:showBubbleSize val="0"/>
        </c:dLbls>
        <c:gapWidth val="37"/>
        <c:overlap val="-27"/>
        <c:axId val="1177417440"/>
        <c:axId val="1177418400"/>
      </c:barChart>
      <c:catAx>
        <c:axId val="1177417440"/>
        <c:scaling>
          <c:orientation val="minMax"/>
        </c:scaling>
        <c:delete val="0"/>
        <c:axPos val="b"/>
        <c:numFmt formatCode="General" sourceLinked="1"/>
        <c:majorTickMark val="none"/>
        <c:minorTickMark val="none"/>
        <c:tickLblPos val="nextTo"/>
        <c:spPr>
          <a:noFill/>
          <a:ln w="635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177418400"/>
        <c:crosses val="autoZero"/>
        <c:auto val="1"/>
        <c:lblAlgn val="ctr"/>
        <c:lblOffset val="100"/>
        <c:noMultiLvlLbl val="0"/>
      </c:catAx>
      <c:valAx>
        <c:axId val="1177418400"/>
        <c:scaling>
          <c:orientation val="minMax"/>
          <c:max val="350"/>
        </c:scaling>
        <c:delete val="0"/>
        <c:axPos val="l"/>
        <c:majorGridlines>
          <c:spPr>
            <a:ln w="63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r>
                  <a:rPr lang="en-US" sz="800" dirty="0">
                    <a:solidFill>
                      <a:schemeClr val="tx1"/>
                    </a:solidFill>
                  </a:rPr>
                  <a:t>Increase hyaluronan synthesis (%)</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177417440"/>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mn-lt"/>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1" i="0" u="none" strike="noStrike" kern="1200" spc="0" baseline="0">
                <a:solidFill>
                  <a:schemeClr val="tx1"/>
                </a:solidFill>
                <a:latin typeface="+mn-lt"/>
                <a:ea typeface="+mn-ea"/>
                <a:cs typeface="+mn-cs"/>
              </a:defRPr>
            </a:pPr>
            <a:r>
              <a:rPr lang="en-US" b="1"/>
              <a:t>Hyaluronic Acid Content</a:t>
            </a:r>
          </a:p>
        </c:rich>
      </c:tx>
      <c:overlay val="0"/>
      <c:spPr>
        <a:noFill/>
        <a:ln>
          <a:noFill/>
        </a:ln>
        <a:effectLst/>
      </c:spPr>
      <c:txPr>
        <a:bodyPr rot="0" spcFirstLastPara="1" vertOverflow="ellipsis" vert="horz" wrap="square" anchor="ctr" anchorCtr="1"/>
        <a:lstStyle/>
        <a:p>
          <a:pPr>
            <a:defRPr sz="132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CCBCB8"/>
            </a:solidFill>
            <a:ln>
              <a:noFill/>
            </a:ln>
            <a:effectLst/>
          </c:spPr>
          <c:invertIfNegative val="0"/>
          <c:dPt>
            <c:idx val="1"/>
            <c:invertIfNegative val="0"/>
            <c:bubble3D val="0"/>
            <c:spPr>
              <a:solidFill>
                <a:srgbClr val="B3978F"/>
              </a:solidFill>
              <a:ln>
                <a:noFill/>
              </a:ln>
              <a:effectLst/>
            </c:spPr>
            <c:extLst>
              <c:ext xmlns:c16="http://schemas.microsoft.com/office/drawing/2014/chart" uri="{C3380CC4-5D6E-409C-BE32-E72D297353CC}">
                <c16:uniqueId val="{00000001-7D26-477F-858D-6C1346AD8B49}"/>
              </c:ext>
            </c:extLst>
          </c:dPt>
          <c:dPt>
            <c:idx val="2"/>
            <c:invertIfNegative val="0"/>
            <c:bubble3D val="0"/>
            <c:spPr>
              <a:solidFill>
                <a:srgbClr val="897974"/>
              </a:solidFill>
              <a:ln>
                <a:noFill/>
              </a:ln>
              <a:effectLst/>
            </c:spPr>
            <c:extLst>
              <c:ext xmlns:c16="http://schemas.microsoft.com/office/drawing/2014/chart" uri="{C3380CC4-5D6E-409C-BE32-E72D297353CC}">
                <c16:uniqueId val="{00000003-7D26-477F-858D-6C1346AD8B49}"/>
              </c:ext>
            </c:extLst>
          </c:dPt>
          <c:errBars>
            <c:errBarType val="both"/>
            <c:errValType val="stdErr"/>
            <c:noEndCap val="0"/>
            <c:spPr>
              <a:noFill/>
              <a:ln w="9525" cap="flat" cmpd="sng" algn="ctr">
                <a:solidFill>
                  <a:schemeClr val="tx1">
                    <a:lumMod val="65000"/>
                    <a:lumOff val="35000"/>
                  </a:schemeClr>
                </a:solidFill>
                <a:round/>
              </a:ln>
              <a:effectLst/>
            </c:spPr>
          </c:errBars>
          <c:cat>
            <c:strRef>
              <c:f>Sheet1!$A$2:$A$4</c:f>
              <c:strCache>
                <c:ptCount val="3"/>
                <c:pt idx="0">
                  <c:v>Vehicle</c:v>
                </c:pt>
                <c:pt idx="1">
                  <c:v>10 ppm
palm GHK</c:v>
                </c:pt>
                <c:pt idx="2">
                  <c:v>10 ppm </c:v>
                </c:pt>
              </c:strCache>
            </c:strRef>
          </c:cat>
          <c:val>
            <c:numRef>
              <c:f>Sheet1!$B$2:$B$4</c:f>
              <c:numCache>
                <c:formatCode>General</c:formatCode>
                <c:ptCount val="3"/>
                <c:pt idx="0">
                  <c:v>100</c:v>
                </c:pt>
                <c:pt idx="1">
                  <c:v>155</c:v>
                </c:pt>
                <c:pt idx="2">
                  <c:v>215</c:v>
                </c:pt>
              </c:numCache>
            </c:numRef>
          </c:val>
          <c:extLst>
            <c:ext xmlns:c16="http://schemas.microsoft.com/office/drawing/2014/chart" uri="{C3380CC4-5D6E-409C-BE32-E72D297353CC}">
              <c16:uniqueId val="{00000004-7D26-477F-858D-6C1346AD8B49}"/>
            </c:ext>
          </c:extLst>
        </c:ser>
        <c:dLbls>
          <c:showLegendKey val="0"/>
          <c:showVal val="0"/>
          <c:showCatName val="0"/>
          <c:showSerName val="0"/>
          <c:showPercent val="0"/>
          <c:showBubbleSize val="0"/>
        </c:dLbls>
        <c:gapWidth val="50"/>
        <c:overlap val="-27"/>
        <c:axId val="1435003599"/>
        <c:axId val="1434998319"/>
      </c:barChart>
      <c:catAx>
        <c:axId val="1435003599"/>
        <c:scaling>
          <c:orientation val="minMax"/>
        </c:scaling>
        <c:delete val="0"/>
        <c:axPos val="b"/>
        <c:numFmt formatCode="General" sourceLinked="1"/>
        <c:majorTickMark val="none"/>
        <c:minorTickMark val="none"/>
        <c:tickLblPos val="nextTo"/>
        <c:spPr>
          <a:noFill/>
          <a:ln w="6350"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34998319"/>
        <c:crosses val="autoZero"/>
        <c:auto val="1"/>
        <c:lblAlgn val="ctr"/>
        <c:lblOffset val="100"/>
        <c:noMultiLvlLbl val="0"/>
      </c:catAx>
      <c:valAx>
        <c:axId val="1434998319"/>
        <c:scaling>
          <c:orientation val="minMax"/>
          <c:max val="400"/>
        </c:scaling>
        <c:delete val="0"/>
        <c:axPos val="l"/>
        <c:majorGridlines>
          <c:spPr>
            <a:ln w="63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solidFill>
                    <a:latin typeface="+mn-lt"/>
                    <a:ea typeface="+mn-ea"/>
                    <a:cs typeface="+mn-cs"/>
                  </a:defRPr>
                </a:pPr>
                <a:r>
                  <a:rPr lang="en-US" b="1"/>
                  <a:t>Alcian blue score (%)</a:t>
                </a:r>
              </a:p>
            </c:rich>
          </c:tx>
          <c:overlay val="0"/>
          <c:spPr>
            <a:noFill/>
            <a:ln>
              <a:noFill/>
            </a:ln>
            <a:effectLst/>
          </c:spPr>
          <c:txPr>
            <a:bodyPr rot="-54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350035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spc="0" baseline="0">
                <a:solidFill>
                  <a:schemeClr val="tx1"/>
                </a:solidFill>
                <a:latin typeface="+mn-lt"/>
                <a:ea typeface="+mn-ea"/>
                <a:cs typeface="+mn-cs"/>
              </a:defRPr>
            </a:pPr>
            <a:r>
              <a:rPr lang="de-CH" sz="1100" b="1" i="0" u="none" strike="noStrike" kern="1200" spc="0" baseline="0" noProof="0" dirty="0">
                <a:solidFill>
                  <a:schemeClr val="tx1"/>
                </a:solidFill>
                <a:latin typeface="+mn-lt"/>
              </a:rPr>
              <a:t>CD44 protein expression</a:t>
            </a:r>
          </a:p>
        </c:rich>
      </c:tx>
      <c:overlay val="0"/>
      <c:spPr>
        <a:noFill/>
        <a:ln>
          <a:noFill/>
        </a:ln>
        <a:effectLst/>
      </c:spPr>
      <c:txPr>
        <a:bodyPr rot="0" spcFirstLastPara="1" vertOverflow="ellipsis" vert="horz" wrap="square" anchor="ctr" anchorCtr="1"/>
        <a:lstStyle/>
        <a:p>
          <a:pPr>
            <a:defRPr sz="108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1"/>
          <c:order val="0"/>
          <c:tx>
            <c:v>Day 10</c:v>
          </c:tx>
          <c:spPr>
            <a:solidFill>
              <a:srgbClr val="CCBCB8"/>
            </a:solidFill>
            <a:ln>
              <a:noFill/>
            </a:ln>
            <a:effectLst/>
          </c:spPr>
          <c:invertIfNegative val="0"/>
          <c:dPt>
            <c:idx val="0"/>
            <c:invertIfNegative val="0"/>
            <c:bubble3D val="0"/>
            <c:extLst>
              <c:ext xmlns:c16="http://schemas.microsoft.com/office/drawing/2014/chart" uri="{C3380CC4-5D6E-409C-BE32-E72D297353CC}">
                <c16:uniqueId val="{00000001-8E13-4AF7-B26F-B15508A8211F}"/>
              </c:ext>
            </c:extLst>
          </c:dPt>
          <c:dPt>
            <c:idx val="1"/>
            <c:invertIfNegative val="0"/>
            <c:bubble3D val="0"/>
            <c:spPr>
              <a:solidFill>
                <a:srgbClr val="B3978F"/>
              </a:solidFill>
              <a:ln>
                <a:noFill/>
              </a:ln>
              <a:effectLst/>
            </c:spPr>
            <c:extLst>
              <c:ext xmlns:c16="http://schemas.microsoft.com/office/drawing/2014/chart" uri="{C3380CC4-5D6E-409C-BE32-E72D297353CC}">
                <c16:uniqueId val="{00000003-8E13-4AF7-B26F-B15508A8211F}"/>
              </c:ext>
            </c:extLst>
          </c:dPt>
          <c:dPt>
            <c:idx val="2"/>
            <c:invertIfNegative val="0"/>
            <c:bubble3D val="0"/>
            <c:spPr>
              <a:solidFill>
                <a:srgbClr val="897974"/>
              </a:solidFill>
              <a:ln>
                <a:noFill/>
              </a:ln>
              <a:effectLst/>
            </c:spPr>
            <c:extLst>
              <c:ext xmlns:c16="http://schemas.microsoft.com/office/drawing/2014/chart" uri="{C3380CC4-5D6E-409C-BE32-E72D297353CC}">
                <c16:uniqueId val="{00000005-8E13-4AF7-B26F-B15508A8211F}"/>
              </c:ext>
            </c:extLst>
          </c:dPt>
          <c:errBars>
            <c:errBarType val="both"/>
            <c:errValType val="cust"/>
            <c:noEndCap val="0"/>
            <c:plus>
              <c:numRef>
                <c:f>(Sheet1!$M$4,Sheet1!$M$6,Sheet1!$M$8)</c:f>
                <c:numCache>
                  <c:formatCode>General</c:formatCode>
                  <c:ptCount val="3"/>
                  <c:pt idx="0">
                    <c:v>0.5</c:v>
                  </c:pt>
                  <c:pt idx="1">
                    <c:v>2.5</c:v>
                  </c:pt>
                  <c:pt idx="2">
                    <c:v>2.2000000000000002</c:v>
                  </c:pt>
                </c:numCache>
              </c:numRef>
            </c:plus>
            <c:minus>
              <c:numRef>
                <c:f>(Sheet1!$M$4,Sheet1!$M$6,Sheet1!$M$8)</c:f>
                <c:numCache>
                  <c:formatCode>General</c:formatCode>
                  <c:ptCount val="3"/>
                  <c:pt idx="0">
                    <c:v>0.5</c:v>
                  </c:pt>
                  <c:pt idx="1">
                    <c:v>2.5</c:v>
                  </c:pt>
                  <c:pt idx="2">
                    <c:v>2.2000000000000002</c:v>
                  </c:pt>
                </c:numCache>
              </c:numRef>
            </c:minus>
            <c:spPr>
              <a:noFill/>
              <a:ln w="9525" cap="flat" cmpd="sng" algn="ctr">
                <a:solidFill>
                  <a:schemeClr val="tx1">
                    <a:lumMod val="65000"/>
                    <a:lumOff val="35000"/>
                  </a:schemeClr>
                </a:solidFill>
                <a:round/>
              </a:ln>
              <a:effectLst/>
            </c:spPr>
          </c:errBars>
          <c:cat>
            <c:multiLvlStrRef>
              <c:f>(Sheet1!$H$4:$I$4,Sheet1!$H$6:$I$6,Sheet1!$H$8:$I$8)</c:f>
              <c:multiLvlStrCache>
                <c:ptCount val="3"/>
                <c:lvl>
                  <c:pt idx="0">
                    <c:v>Control</c:v>
                  </c:pt>
                  <c:pt idx="1">
                    <c:v>2.5%</c:v>
                  </c:pt>
                  <c:pt idx="2">
                    <c:v>50 ng/ml</c:v>
                  </c:pt>
                </c:lvl>
                <c:lvl>
                  <c:pt idx="1">
                    <c:v>SYN®-HYCAN CB</c:v>
                  </c:pt>
                  <c:pt idx="2">
                    <c:v>bFGF</c:v>
                  </c:pt>
                </c:lvl>
              </c:multiLvlStrCache>
            </c:multiLvlStrRef>
          </c:cat>
          <c:val>
            <c:numRef>
              <c:f>(Sheet1!$K$4,Sheet1!$K$6,Sheet1!$K$8)</c:f>
              <c:numCache>
                <c:formatCode>General</c:formatCode>
                <c:ptCount val="3"/>
                <c:pt idx="0">
                  <c:v>6.31</c:v>
                </c:pt>
                <c:pt idx="1">
                  <c:v>8.34</c:v>
                </c:pt>
                <c:pt idx="2">
                  <c:v>8.9</c:v>
                </c:pt>
              </c:numCache>
            </c:numRef>
          </c:val>
          <c:extLst>
            <c:ext xmlns:c16="http://schemas.microsoft.com/office/drawing/2014/chart" uri="{C3380CC4-5D6E-409C-BE32-E72D297353CC}">
              <c16:uniqueId val="{00000006-8E13-4AF7-B26F-B15508A8211F}"/>
            </c:ext>
          </c:extLst>
        </c:ser>
        <c:dLbls>
          <c:showLegendKey val="0"/>
          <c:showVal val="0"/>
          <c:showCatName val="0"/>
          <c:showSerName val="0"/>
          <c:showPercent val="0"/>
          <c:showBubbleSize val="0"/>
        </c:dLbls>
        <c:gapWidth val="219"/>
        <c:overlap val="-27"/>
        <c:axId val="593745440"/>
        <c:axId val="593745768"/>
      </c:barChart>
      <c:catAx>
        <c:axId val="593745440"/>
        <c:scaling>
          <c:orientation val="minMax"/>
        </c:scaling>
        <c:delete val="0"/>
        <c:axPos val="b"/>
        <c:numFmt formatCode="General" sourceLinked="1"/>
        <c:majorTickMark val="none"/>
        <c:minorTickMark val="none"/>
        <c:tickLblPos val="nextTo"/>
        <c:spPr>
          <a:noFill/>
          <a:ln w="635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CH"/>
          </a:p>
        </c:txPr>
        <c:crossAx val="593745768"/>
        <c:crosses val="autoZero"/>
        <c:auto val="1"/>
        <c:lblAlgn val="ctr"/>
        <c:lblOffset val="100"/>
        <c:noMultiLvlLbl val="0"/>
      </c:catAx>
      <c:valAx>
        <c:axId val="593745768"/>
        <c:scaling>
          <c:orientation val="minMax"/>
        </c:scaling>
        <c:delete val="0"/>
        <c:axPos val="l"/>
        <c:majorGridlines>
          <c:spPr>
            <a:ln w="6350" cap="flat" cmpd="sng" algn="ctr">
              <a:solidFill>
                <a:schemeClr val="bg1">
                  <a:lumMod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r>
                  <a:rPr lang="en-US"/>
                  <a:t>Fluorescence intensity [a. u.]</a:t>
                </a:r>
              </a:p>
            </c:rich>
          </c:tx>
          <c:layout>
            <c:manualLayout>
              <c:xMode val="edge"/>
              <c:yMode val="edge"/>
              <c:x val="4.8421415550843018E-3"/>
              <c:y val="0.1226215378497558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CH"/>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CH"/>
          </a:p>
        </c:txPr>
        <c:crossAx val="5937454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900">
          <a:solidFill>
            <a:schemeClr val="tx1"/>
          </a:solidFill>
        </a:defRPr>
      </a:pPr>
      <a:endParaRPr lang="en-CH"/>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637729549248751E-2"/>
          <c:y val="3.7249283667621778E-2"/>
          <c:w val="0.91736227045075125"/>
          <c:h val="0.74069713412953875"/>
        </c:manualLayout>
      </c:layout>
      <c:barChart>
        <c:barDir val="col"/>
        <c:grouping val="clustered"/>
        <c:varyColors val="0"/>
        <c:ser>
          <c:idx val="0"/>
          <c:order val="0"/>
          <c:spPr>
            <a:solidFill>
              <a:srgbClr val="4D3C35"/>
            </a:solidFill>
            <a:ln>
              <a:noFill/>
            </a:ln>
            <a:effectLst/>
          </c:spPr>
          <c:invertIfNegative val="0"/>
          <c:dPt>
            <c:idx val="0"/>
            <c:invertIfNegative val="0"/>
            <c:bubble3D val="0"/>
            <c:extLst>
              <c:ext xmlns:c16="http://schemas.microsoft.com/office/drawing/2014/chart" uri="{C3380CC4-5D6E-409C-BE32-E72D297353CC}">
                <c16:uniqueId val="{00000001-0C2D-48C4-AF97-E9F65E9DB934}"/>
              </c:ext>
            </c:extLst>
          </c:dPt>
          <c:dPt>
            <c:idx val="1"/>
            <c:invertIfNegative val="0"/>
            <c:bubble3D val="0"/>
            <c:extLst>
              <c:ext xmlns:c16="http://schemas.microsoft.com/office/drawing/2014/chart" uri="{C3380CC4-5D6E-409C-BE32-E72D297353CC}">
                <c16:uniqueId val="{00000003-0C2D-48C4-AF97-E9F65E9DB934}"/>
              </c:ext>
            </c:extLst>
          </c:dPt>
          <c:dPt>
            <c:idx val="2"/>
            <c:invertIfNegative val="0"/>
            <c:bubble3D val="0"/>
            <c:spPr>
              <a:solidFill>
                <a:srgbClr val="B3978F"/>
              </a:solidFill>
              <a:ln>
                <a:noFill/>
              </a:ln>
              <a:effectLst/>
            </c:spPr>
            <c:extLst>
              <c:ext xmlns:c16="http://schemas.microsoft.com/office/drawing/2014/chart" uri="{C3380CC4-5D6E-409C-BE32-E72D297353CC}">
                <c16:uniqueId val="{00000005-0C2D-48C4-AF97-E9F65E9DB934}"/>
              </c:ext>
            </c:extLst>
          </c:dPt>
          <c:dPt>
            <c:idx val="3"/>
            <c:invertIfNegative val="0"/>
            <c:bubble3D val="0"/>
            <c:spPr>
              <a:solidFill>
                <a:srgbClr val="B3978F"/>
              </a:solidFill>
              <a:ln>
                <a:noFill/>
              </a:ln>
              <a:effectLst/>
            </c:spPr>
            <c:extLst>
              <c:ext xmlns:c16="http://schemas.microsoft.com/office/drawing/2014/chart" uri="{C3380CC4-5D6E-409C-BE32-E72D297353CC}">
                <c16:uniqueId val="{00000007-0C2D-48C4-AF97-E9F65E9DB934}"/>
              </c:ext>
            </c:extLst>
          </c:dPt>
          <c:dPt>
            <c:idx val="4"/>
            <c:invertIfNegative val="0"/>
            <c:bubble3D val="0"/>
            <c:spPr>
              <a:solidFill>
                <a:srgbClr val="B3978F"/>
              </a:solidFill>
              <a:ln>
                <a:noFill/>
              </a:ln>
              <a:effectLst/>
            </c:spPr>
            <c:extLst>
              <c:ext xmlns:c16="http://schemas.microsoft.com/office/drawing/2014/chart" uri="{C3380CC4-5D6E-409C-BE32-E72D297353CC}">
                <c16:uniqueId val="{00000009-0C2D-48C4-AF97-E9F65E9DB934}"/>
              </c:ext>
            </c:extLst>
          </c:dPt>
          <c:dPt>
            <c:idx val="5"/>
            <c:invertIfNegative val="0"/>
            <c:bubble3D val="0"/>
            <c:spPr>
              <a:solidFill>
                <a:srgbClr val="CCBCB8"/>
              </a:solidFill>
              <a:ln>
                <a:noFill/>
              </a:ln>
              <a:effectLst/>
            </c:spPr>
            <c:extLst>
              <c:ext xmlns:c16="http://schemas.microsoft.com/office/drawing/2014/chart" uri="{C3380CC4-5D6E-409C-BE32-E72D297353CC}">
                <c16:uniqueId val="{0000000B-0C2D-48C4-AF97-E9F65E9DB934}"/>
              </c:ext>
            </c:extLst>
          </c:dPt>
          <c:dPt>
            <c:idx val="6"/>
            <c:invertIfNegative val="0"/>
            <c:bubble3D val="0"/>
            <c:spPr>
              <a:solidFill>
                <a:srgbClr val="897974"/>
              </a:solidFill>
              <a:ln>
                <a:noFill/>
              </a:ln>
              <a:effectLst/>
            </c:spPr>
            <c:extLst>
              <c:ext xmlns:c16="http://schemas.microsoft.com/office/drawing/2014/chart" uri="{C3380CC4-5D6E-409C-BE32-E72D297353CC}">
                <c16:uniqueId val="{0000000D-0C2D-48C4-AF97-E9F65E9DB934}"/>
              </c:ext>
            </c:extLst>
          </c:dPt>
          <c:dPt>
            <c:idx val="7"/>
            <c:invertIfNegative val="0"/>
            <c:bubble3D val="0"/>
            <c:spPr>
              <a:solidFill>
                <a:srgbClr val="897974"/>
              </a:solidFill>
              <a:ln>
                <a:noFill/>
              </a:ln>
              <a:effectLst/>
            </c:spPr>
            <c:extLst>
              <c:ext xmlns:c16="http://schemas.microsoft.com/office/drawing/2014/chart" uri="{C3380CC4-5D6E-409C-BE32-E72D297353CC}">
                <c16:uniqueId val="{0000000F-0C2D-48C4-AF97-E9F65E9DB934}"/>
              </c:ext>
            </c:extLst>
          </c:dPt>
          <c:dPt>
            <c:idx val="8"/>
            <c:invertIfNegative val="0"/>
            <c:bubble3D val="0"/>
            <c:spPr>
              <a:solidFill>
                <a:srgbClr val="897974"/>
              </a:solidFill>
              <a:ln>
                <a:noFill/>
              </a:ln>
              <a:effectLst/>
            </c:spPr>
            <c:extLst>
              <c:ext xmlns:c16="http://schemas.microsoft.com/office/drawing/2014/chart" uri="{C3380CC4-5D6E-409C-BE32-E72D297353CC}">
                <c16:uniqueId val="{00000011-0C2D-48C4-AF97-E9F65E9DB934}"/>
              </c:ext>
            </c:extLst>
          </c:dPt>
          <c:dLbls>
            <c:dLbl>
              <c:idx val="0"/>
              <c:layout>
                <c:manualLayout>
                  <c:x val="0"/>
                  <c:y val="-4.461441900550829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C2D-48C4-AF97-E9F65E9DB934}"/>
                </c:ext>
              </c:extLst>
            </c:dLbl>
            <c:dLbl>
              <c:idx val="1"/>
              <c:layout>
                <c:manualLayout>
                  <c:x val="0"/>
                  <c:y val="-8.427168034373780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C2D-48C4-AF97-E9F65E9DB934}"/>
                </c:ext>
              </c:extLst>
            </c:dLbl>
            <c:dLbl>
              <c:idx val="2"/>
              <c:layout>
                <c:manualLayout>
                  <c:x val="0"/>
                  <c:y val="-5.94858920073444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C2D-48C4-AF97-E9F65E9DB934}"/>
                </c:ext>
              </c:extLst>
            </c:dLbl>
            <c:dLbl>
              <c:idx val="3"/>
              <c:layout>
                <c:manualLayout>
                  <c:x val="0"/>
                  <c:y val="-9.41859956782953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C2D-48C4-AF97-E9F65E9DB934}"/>
                </c:ext>
              </c:extLst>
            </c:dLbl>
            <c:dLbl>
              <c:idx val="4"/>
              <c:layout>
                <c:manualLayout>
                  <c:x val="0"/>
                  <c:y val="-0.118971784014688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C2D-48C4-AF97-E9F65E9DB934}"/>
                </c:ext>
              </c:extLst>
            </c:dLbl>
            <c:dLbl>
              <c:idx val="5"/>
              <c:layout>
                <c:manualLayout>
                  <c:x val="0"/>
                  <c:y val="-3.47001036709509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C2D-48C4-AF97-E9F65E9DB934}"/>
                </c:ext>
              </c:extLst>
            </c:dLbl>
            <c:dLbl>
              <c:idx val="6"/>
              <c:layout>
                <c:manualLayout>
                  <c:x val="0"/>
                  <c:y val="-0.109057468680131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C2D-48C4-AF97-E9F65E9DB934}"/>
                </c:ext>
              </c:extLst>
            </c:dLbl>
            <c:dLbl>
              <c:idx val="7"/>
              <c:layout>
                <c:manualLayout>
                  <c:x val="1.0167046148029374E-16"/>
                  <c:y val="-0.168543360687475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C2D-48C4-AF97-E9F65E9DB934}"/>
                </c:ext>
              </c:extLst>
            </c:dLbl>
            <c:dLbl>
              <c:idx val="8"/>
              <c:layout>
                <c:manualLayout>
                  <c:x val="-1.0167046148029374E-16"/>
                  <c:y val="-3.96572613382296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C2D-48C4-AF97-E9F65E9DB934}"/>
                </c:ext>
              </c:extLst>
            </c:dLbl>
            <c:numFmt formatCode="&quot;+&quot;0&quot;%&quot;" sourceLinked="0"/>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Tabelle2!$E$37:$E$45</c:f>
                <c:numCache>
                  <c:formatCode>General</c:formatCode>
                  <c:ptCount val="9"/>
                  <c:pt idx="0">
                    <c:v>8.2615807660731253</c:v>
                  </c:pt>
                  <c:pt idx="1">
                    <c:v>15.646687941770683</c:v>
                  </c:pt>
                  <c:pt idx="2">
                    <c:v>12.064929065156008</c:v>
                  </c:pt>
                  <c:pt idx="3">
                    <c:v>17.947061675797141</c:v>
                  </c:pt>
                  <c:pt idx="4">
                    <c:v>19.753744203326217</c:v>
                  </c:pt>
                  <c:pt idx="5">
                    <c:v>7.842587328284897</c:v>
                  </c:pt>
                  <c:pt idx="6">
                    <c:v>19.411121646705951</c:v>
                  </c:pt>
                  <c:pt idx="7">
                    <c:v>28.803433143480699</c:v>
                  </c:pt>
                  <c:pt idx="8">
                    <c:v>8.0920684309071813</c:v>
                  </c:pt>
                </c:numCache>
              </c:numRef>
            </c:plus>
            <c:minus>
              <c:numRef>
                <c:f>Tabelle2!$E$37:$E$45</c:f>
                <c:numCache>
                  <c:formatCode>General</c:formatCode>
                  <c:ptCount val="9"/>
                  <c:pt idx="0">
                    <c:v>8.2615807660731253</c:v>
                  </c:pt>
                  <c:pt idx="1">
                    <c:v>15.646687941770683</c:v>
                  </c:pt>
                  <c:pt idx="2">
                    <c:v>12.064929065156008</c:v>
                  </c:pt>
                  <c:pt idx="3">
                    <c:v>17.947061675797141</c:v>
                  </c:pt>
                  <c:pt idx="4">
                    <c:v>19.753744203326217</c:v>
                  </c:pt>
                  <c:pt idx="5">
                    <c:v>7.842587328284897</c:v>
                  </c:pt>
                  <c:pt idx="6">
                    <c:v>19.411121646705951</c:v>
                  </c:pt>
                  <c:pt idx="7">
                    <c:v>28.803433143480699</c:v>
                  </c:pt>
                  <c:pt idx="8">
                    <c:v>8.0920684309071813</c:v>
                  </c:pt>
                </c:numCache>
              </c:numRef>
            </c:minus>
            <c:spPr>
              <a:noFill/>
              <a:ln w="9525" cap="flat" cmpd="sng" algn="ctr">
                <a:solidFill>
                  <a:schemeClr val="tx1">
                    <a:lumMod val="65000"/>
                    <a:lumOff val="35000"/>
                  </a:schemeClr>
                </a:solidFill>
                <a:round/>
              </a:ln>
              <a:effectLst/>
            </c:spPr>
          </c:errBars>
          <c:cat>
            <c:multiLvlStrRef>
              <c:f>Tabelle2!$B$37:$C$45</c:f>
              <c:multiLvlStrCache>
                <c:ptCount val="9"/>
                <c:lvl>
                  <c:pt idx="0">
                    <c:v>Control</c:v>
                  </c:pt>
                  <c:pt idx="1">
                    <c:v>10 ng/ml</c:v>
                  </c:pt>
                  <c:pt idx="2">
                    <c:v>1 µM</c:v>
                  </c:pt>
                  <c:pt idx="3">
                    <c:v>10 µM</c:v>
                  </c:pt>
                  <c:pt idx="4">
                    <c:v>100 µM</c:v>
                  </c:pt>
                  <c:pt idx="5">
                    <c:v>10 ng/ml</c:v>
                  </c:pt>
                  <c:pt idx="6">
                    <c:v>6.25µM</c:v>
                  </c:pt>
                  <c:pt idx="7">
                    <c:v>12.5µM</c:v>
                  </c:pt>
                  <c:pt idx="8">
                    <c:v>25µM</c:v>
                  </c:pt>
                </c:lvl>
                <c:lvl>
                  <c:pt idx="0">
                    <c:v>.</c:v>
                  </c:pt>
                  <c:pt idx="1">
                    <c:v>TGFbeta1</c:v>
                  </c:pt>
                  <c:pt idx="2">
                    <c:v>SYN-HYCAN peptide</c:v>
                  </c:pt>
                  <c:pt idx="5">
                    <c:v>TGFbeta1</c:v>
                  </c:pt>
                  <c:pt idx="6">
                    <c:v>SYN-HYCAN peptide</c:v>
                  </c:pt>
                </c:lvl>
              </c:multiLvlStrCache>
            </c:multiLvlStrRef>
          </c:cat>
          <c:val>
            <c:numRef>
              <c:f>Tabelle2!$D$37:$D$45</c:f>
              <c:numCache>
                <c:formatCode>General</c:formatCode>
                <c:ptCount val="9"/>
                <c:pt idx="0">
                  <c:v>0</c:v>
                </c:pt>
                <c:pt idx="1">
                  <c:v>1.545640128317288</c:v>
                </c:pt>
                <c:pt idx="2">
                  <c:v>5.6867891513560949</c:v>
                </c:pt>
                <c:pt idx="3">
                  <c:v>24.467774861475661</c:v>
                </c:pt>
                <c:pt idx="4">
                  <c:v>65.791776027996519</c:v>
                </c:pt>
                <c:pt idx="5" formatCode="0.000">
                  <c:v>20.805</c:v>
                </c:pt>
                <c:pt idx="6" formatCode="0.000">
                  <c:v>36.384999999999998</c:v>
                </c:pt>
                <c:pt idx="7" formatCode="0.000">
                  <c:v>71.284000000000006</c:v>
                </c:pt>
                <c:pt idx="8" formatCode="0.000">
                  <c:v>73.271000000000001</c:v>
                </c:pt>
              </c:numCache>
            </c:numRef>
          </c:val>
          <c:extLst>
            <c:ext xmlns:c16="http://schemas.microsoft.com/office/drawing/2014/chart" uri="{C3380CC4-5D6E-409C-BE32-E72D297353CC}">
              <c16:uniqueId val="{00000012-0C2D-48C4-AF97-E9F65E9DB934}"/>
            </c:ext>
          </c:extLst>
        </c:ser>
        <c:dLbls>
          <c:showLegendKey val="0"/>
          <c:showVal val="0"/>
          <c:showCatName val="0"/>
          <c:showSerName val="0"/>
          <c:showPercent val="0"/>
          <c:showBubbleSize val="0"/>
        </c:dLbls>
        <c:gapWidth val="100"/>
        <c:overlap val="-27"/>
        <c:axId val="300011112"/>
        <c:axId val="300011504"/>
      </c:barChart>
      <c:catAx>
        <c:axId val="300011112"/>
        <c:scaling>
          <c:orientation val="minMax"/>
        </c:scaling>
        <c:delete val="0"/>
        <c:axPos val="b"/>
        <c:numFmt formatCode="General" sourceLinked="1"/>
        <c:majorTickMark val="none"/>
        <c:minorTickMark val="none"/>
        <c:tickLblPos val="nextTo"/>
        <c:spPr>
          <a:noFill/>
          <a:ln w="6350" cap="flat" cmpd="sng" algn="ctr">
            <a:solidFill>
              <a:schemeClr val="tx1">
                <a:lumMod val="15000"/>
                <a:lumOff val="85000"/>
              </a:schemeClr>
            </a:solidFill>
            <a:round/>
          </a:ln>
          <a:effectLst/>
        </c:spPr>
        <c:txPr>
          <a:bodyPr rot="0" spcFirstLastPara="1" vertOverflow="ellipsis" wrap="square" anchor="ctr" anchorCtr="1"/>
          <a:lstStyle/>
          <a:p>
            <a:pPr>
              <a:defRPr sz="800" b="0" i="0" u="none" strike="noStrike" kern="1200" baseline="0">
                <a:solidFill>
                  <a:schemeClr val="tx1"/>
                </a:solidFill>
                <a:latin typeface="+mn-lt"/>
                <a:ea typeface="+mn-ea"/>
                <a:cs typeface="+mn-cs"/>
              </a:defRPr>
            </a:pPr>
            <a:endParaRPr lang="en-CH"/>
          </a:p>
        </c:txPr>
        <c:crossAx val="300011504"/>
        <c:crosses val="autoZero"/>
        <c:auto val="1"/>
        <c:lblAlgn val="ctr"/>
        <c:lblOffset val="100"/>
        <c:tickLblSkip val="1"/>
        <c:tickMarkSkip val="1"/>
        <c:noMultiLvlLbl val="0"/>
      </c:catAx>
      <c:valAx>
        <c:axId val="300011504"/>
        <c:scaling>
          <c:orientation val="minMax"/>
          <c:max val="120"/>
          <c:min val="0"/>
        </c:scaling>
        <c:delete val="0"/>
        <c:axPos val="l"/>
        <c:majorGridlines>
          <c:spPr>
            <a:ln w="63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solidFill>
                    <a:latin typeface="+mn-lt"/>
                    <a:ea typeface="+mn-ea"/>
                    <a:cs typeface="+mn-cs"/>
                  </a:defRPr>
                </a:pPr>
                <a:r>
                  <a:rPr lang="de-CH"/>
                  <a:t>% increased Biosynthesis</a:t>
                </a:r>
              </a:p>
            </c:rich>
          </c:tx>
          <c:layout>
            <c:manualLayout>
              <c:xMode val="edge"/>
              <c:yMode val="edge"/>
              <c:x val="3.6665216475268765E-4"/>
              <c:y val="0.16378974929222159"/>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e-CH"/>
            </a:p>
          </c:txPr>
        </c:title>
        <c:numFmt formatCode="General" sourceLinked="1"/>
        <c:majorTickMark val="none"/>
        <c:minorTickMark val="none"/>
        <c:tickLblPos val="nextTo"/>
        <c:spPr>
          <a:noFill/>
          <a:ln>
            <a:noFill/>
          </a:ln>
          <a:effectLst/>
        </c:spPr>
        <c:txPr>
          <a:bodyPr rot="0" spcFirstLastPara="1" vertOverflow="ellipsis" wrap="square" anchor="ctr" anchorCtr="1"/>
          <a:lstStyle/>
          <a:p>
            <a:pPr>
              <a:defRPr sz="800" b="0" i="0" u="none" strike="noStrike" kern="1200" baseline="0">
                <a:solidFill>
                  <a:schemeClr val="tx1"/>
                </a:solidFill>
                <a:latin typeface="+mn-lt"/>
                <a:ea typeface="+mn-ea"/>
                <a:cs typeface="+mn-cs"/>
              </a:defRPr>
            </a:pPr>
            <a:endParaRPr lang="en-CH"/>
          </a:p>
        </c:txPr>
        <c:crossAx val="300011112"/>
        <c:crosses val="autoZero"/>
        <c:crossBetween val="between"/>
      </c:valAx>
      <c:spPr>
        <a:noFill/>
        <a:ln>
          <a:noFill/>
        </a:ln>
        <a:effectLst/>
      </c:spPr>
    </c:plotArea>
    <c:plotVisOnly val="1"/>
    <c:dispBlanksAs val="gap"/>
    <c:showDLblsOverMax val="0"/>
  </c:chart>
  <c:spPr>
    <a:noFill/>
    <a:ln>
      <a:noFill/>
    </a:ln>
    <a:effectLst/>
  </c:spPr>
  <c:txPr>
    <a:bodyPr/>
    <a:lstStyle/>
    <a:p>
      <a:pPr>
        <a:defRPr sz="800">
          <a:solidFill>
            <a:schemeClr val="tx1"/>
          </a:solidFill>
        </a:defRPr>
      </a:pPr>
      <a:endParaRPr lang="en-CH"/>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897974"/>
            </a:solidFill>
            <a:ln>
              <a:noFill/>
            </a:ln>
            <a:effectLst/>
          </c:spPr>
          <c:invertIfNegative val="0"/>
          <c:cat>
            <c:strRef>
              <c:f>Sheet1!$B$2:$B$5</c:f>
              <c:strCache>
                <c:ptCount val="4"/>
                <c:pt idx="0">
                  <c:v>CTRL</c:v>
                </c:pt>
                <c:pt idx="1">
                  <c:v>2 µM</c:v>
                </c:pt>
                <c:pt idx="2">
                  <c:v>10 µM</c:v>
                </c:pt>
                <c:pt idx="3">
                  <c:v>25 µM</c:v>
                </c:pt>
              </c:strCache>
            </c:strRef>
          </c:cat>
          <c:val>
            <c:numRef>
              <c:f>Sheet1!$C$2:$C$5</c:f>
              <c:numCache>
                <c:formatCode>General</c:formatCode>
                <c:ptCount val="4"/>
                <c:pt idx="0">
                  <c:v>100</c:v>
                </c:pt>
                <c:pt idx="1">
                  <c:v>148</c:v>
                </c:pt>
                <c:pt idx="2">
                  <c:v>221</c:v>
                </c:pt>
                <c:pt idx="3">
                  <c:v>316</c:v>
                </c:pt>
              </c:numCache>
            </c:numRef>
          </c:val>
          <c:extLst>
            <c:ext xmlns:c16="http://schemas.microsoft.com/office/drawing/2014/chart" uri="{C3380CC4-5D6E-409C-BE32-E72D297353CC}">
              <c16:uniqueId val="{00000000-C773-4D24-B300-37CFD68B34D2}"/>
            </c:ext>
          </c:extLst>
        </c:ser>
        <c:dLbls>
          <c:showLegendKey val="0"/>
          <c:showVal val="0"/>
          <c:showCatName val="0"/>
          <c:showSerName val="0"/>
          <c:showPercent val="0"/>
          <c:showBubbleSize val="0"/>
        </c:dLbls>
        <c:gapWidth val="219"/>
        <c:overlap val="-27"/>
        <c:axId val="481583400"/>
        <c:axId val="481584480"/>
      </c:barChart>
      <c:catAx>
        <c:axId val="48158340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SYN®-HYCAN CB peptide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CH"/>
            </a:p>
          </c:txPr>
        </c:title>
        <c:numFmt formatCode="General" sourceLinked="1"/>
        <c:majorTickMark val="none"/>
        <c:minorTickMark val="none"/>
        <c:tickLblPos val="nextTo"/>
        <c:spPr>
          <a:noFill/>
          <a:ln w="635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CH"/>
          </a:p>
        </c:txPr>
        <c:crossAx val="481584480"/>
        <c:crosses val="autoZero"/>
        <c:auto val="1"/>
        <c:lblAlgn val="ctr"/>
        <c:lblOffset val="100"/>
        <c:noMultiLvlLbl val="0"/>
      </c:catAx>
      <c:valAx>
        <c:axId val="481584480"/>
        <c:scaling>
          <c:orientation val="minMax"/>
        </c:scaling>
        <c:delete val="0"/>
        <c:axPos val="l"/>
        <c:majorGridlines>
          <c:spPr>
            <a:ln w="63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Collagen 1 relative to control (%)</a:t>
                </a:r>
              </a:p>
            </c:rich>
          </c:tx>
          <c:layout>
            <c:manualLayout>
              <c:xMode val="edge"/>
              <c:yMode val="edge"/>
              <c:x val="7.3718859102944031E-3"/>
              <c:y val="0.1252655568957291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CH"/>
          </a:p>
        </c:txPr>
        <c:crossAx val="481583400"/>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defRPr>
      </a:pPr>
      <a:endParaRPr lang="en-CH"/>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558202281481907"/>
          <c:y val="0.19640153298048368"/>
          <c:w val="0.77577861111111113"/>
          <c:h val="0.63571762098589024"/>
        </c:manualLayout>
      </c:layout>
      <c:barChart>
        <c:barDir val="col"/>
        <c:grouping val="clustered"/>
        <c:varyColors val="0"/>
        <c:ser>
          <c:idx val="0"/>
          <c:order val="0"/>
          <c:tx>
            <c:v>Base Formulation</c:v>
          </c:tx>
          <c:spPr>
            <a:solidFill>
              <a:srgbClr val="4D3C35"/>
            </a:solidFill>
            <a:ln>
              <a:noFill/>
            </a:ln>
            <a:effectLst/>
          </c:spPr>
          <c:invertIfNegative val="0"/>
          <c:errBars>
            <c:errBarType val="both"/>
            <c:errValType val="cust"/>
            <c:noEndCap val="0"/>
            <c:plus>
              <c:numRef>
                <c:f>Report!$C$10:$E$10</c:f>
                <c:numCache>
                  <c:formatCode>General</c:formatCode>
                  <c:ptCount val="3"/>
                  <c:pt idx="0">
                    <c:v>3.6046735526680959E-2</c:v>
                  </c:pt>
                  <c:pt idx="1">
                    <c:v>3.4844083159958676E-2</c:v>
                  </c:pt>
                  <c:pt idx="2">
                    <c:v>7.763181037866039E-2</c:v>
                  </c:pt>
                </c:numCache>
              </c:numRef>
            </c:plus>
            <c:minus>
              <c:numRef>
                <c:f>Report!$C$10:$E$10</c:f>
                <c:numCache>
                  <c:formatCode>General</c:formatCode>
                  <c:ptCount val="3"/>
                  <c:pt idx="0">
                    <c:v>3.6046735526680959E-2</c:v>
                  </c:pt>
                  <c:pt idx="1">
                    <c:v>3.4844083159958676E-2</c:v>
                  </c:pt>
                  <c:pt idx="2">
                    <c:v>7.763181037866039E-2</c:v>
                  </c:pt>
                </c:numCache>
              </c:numRef>
            </c:minus>
            <c:spPr>
              <a:noFill/>
              <a:ln w="9525" cap="flat" cmpd="sng" algn="ctr">
                <a:solidFill>
                  <a:schemeClr val="tx1">
                    <a:lumMod val="65000"/>
                    <a:lumOff val="35000"/>
                  </a:schemeClr>
                </a:solidFill>
                <a:round/>
              </a:ln>
              <a:effectLst/>
            </c:spPr>
          </c:errBars>
          <c:cat>
            <c:numRef>
              <c:f>Report!$C$9:$E$9</c:f>
              <c:numCache>
                <c:formatCode>General</c:formatCode>
                <c:ptCount val="3"/>
                <c:pt idx="0">
                  <c:v>15</c:v>
                </c:pt>
                <c:pt idx="1">
                  <c:v>29</c:v>
                </c:pt>
                <c:pt idx="2">
                  <c:v>57</c:v>
                </c:pt>
              </c:numCache>
            </c:numRef>
          </c:cat>
          <c:val>
            <c:numRef>
              <c:f>Report!$C$4:$D$4</c:f>
              <c:numCache>
                <c:formatCode>General</c:formatCode>
                <c:ptCount val="2"/>
                <c:pt idx="0">
                  <c:v>0</c:v>
                </c:pt>
                <c:pt idx="1">
                  <c:v>0.04</c:v>
                </c:pt>
              </c:numCache>
            </c:numRef>
          </c:val>
          <c:extLst>
            <c:ext xmlns:c16="http://schemas.microsoft.com/office/drawing/2014/chart" uri="{C3380CC4-5D6E-409C-BE32-E72D297353CC}">
              <c16:uniqueId val="{00000000-304D-4448-82BA-7EE52A52FB01}"/>
            </c:ext>
          </c:extLst>
        </c:ser>
        <c:ser>
          <c:idx val="2"/>
          <c:order val="1"/>
          <c:tx>
            <c:v>3% Competitive Benchmark</c:v>
          </c:tx>
          <c:spPr>
            <a:solidFill>
              <a:srgbClr val="897974"/>
            </a:solidFill>
            <a:ln>
              <a:noFill/>
            </a:ln>
            <a:effectLst/>
          </c:spPr>
          <c:invertIfNegative val="0"/>
          <c:dPt>
            <c:idx val="0"/>
            <c:invertIfNegative val="0"/>
            <c:bubble3D val="0"/>
            <c:spPr>
              <a:solidFill>
                <a:srgbClr val="897974"/>
              </a:solidFill>
              <a:ln>
                <a:noFill/>
              </a:ln>
              <a:effectLst/>
            </c:spPr>
            <c:extLst>
              <c:ext xmlns:c16="http://schemas.microsoft.com/office/drawing/2014/chart" uri="{C3380CC4-5D6E-409C-BE32-E72D297353CC}">
                <c16:uniqueId val="{00000002-304D-4448-82BA-7EE52A52FB01}"/>
              </c:ext>
            </c:extLst>
          </c:dPt>
          <c:dPt>
            <c:idx val="1"/>
            <c:invertIfNegative val="0"/>
            <c:bubble3D val="0"/>
            <c:spPr>
              <a:solidFill>
                <a:srgbClr val="897974"/>
              </a:solidFill>
              <a:ln>
                <a:noFill/>
              </a:ln>
              <a:effectLst/>
            </c:spPr>
            <c:extLst>
              <c:ext xmlns:c16="http://schemas.microsoft.com/office/drawing/2014/chart" uri="{C3380CC4-5D6E-409C-BE32-E72D297353CC}">
                <c16:uniqueId val="{00000004-304D-4448-82BA-7EE52A52FB01}"/>
              </c:ext>
            </c:extLst>
          </c:dPt>
          <c:errBars>
            <c:errBarType val="both"/>
            <c:errValType val="cust"/>
            <c:noEndCap val="0"/>
            <c:plus>
              <c:numRef>
                <c:f>Report!$O$10:$P$10</c:f>
                <c:numCache>
                  <c:formatCode>General</c:formatCode>
                  <c:ptCount val="2"/>
                  <c:pt idx="0">
                    <c:v>2.378839507194876E-2</c:v>
                  </c:pt>
                  <c:pt idx="1">
                    <c:v>3.4175690526404859E-2</c:v>
                  </c:pt>
                </c:numCache>
              </c:numRef>
            </c:plus>
            <c:minus>
              <c:numRef>
                <c:f>Report!$O$10:$P$10</c:f>
                <c:numCache>
                  <c:formatCode>General</c:formatCode>
                  <c:ptCount val="2"/>
                  <c:pt idx="0">
                    <c:v>2.378839507194876E-2</c:v>
                  </c:pt>
                  <c:pt idx="1">
                    <c:v>3.4175690526404859E-2</c:v>
                  </c:pt>
                </c:numCache>
              </c:numRef>
            </c:minus>
            <c:spPr>
              <a:noFill/>
              <a:ln w="9525" cap="flat" cmpd="sng" algn="ctr">
                <a:solidFill>
                  <a:schemeClr val="tx1">
                    <a:lumMod val="65000"/>
                    <a:lumOff val="35000"/>
                  </a:schemeClr>
                </a:solidFill>
                <a:round/>
              </a:ln>
              <a:effectLst/>
            </c:spPr>
          </c:errBars>
          <c:val>
            <c:numRef>
              <c:f>Report!$O$4:$P$4</c:f>
              <c:numCache>
                <c:formatCode>General</c:formatCode>
                <c:ptCount val="2"/>
                <c:pt idx="0">
                  <c:v>0.06</c:v>
                </c:pt>
                <c:pt idx="1">
                  <c:v>0.09</c:v>
                </c:pt>
              </c:numCache>
            </c:numRef>
          </c:val>
          <c:extLst>
            <c:ext xmlns:c16="http://schemas.microsoft.com/office/drawing/2014/chart" uri="{C3380CC4-5D6E-409C-BE32-E72D297353CC}">
              <c16:uniqueId val="{00000005-304D-4448-82BA-7EE52A52FB01}"/>
            </c:ext>
          </c:extLst>
        </c:ser>
        <c:ser>
          <c:idx val="1"/>
          <c:order val="2"/>
          <c:tx>
            <c:v>2.5% SYN-HYCAN</c:v>
          </c:tx>
          <c:spPr>
            <a:solidFill>
              <a:srgbClr val="B3978F"/>
            </a:solidFill>
            <a:ln>
              <a:noFill/>
            </a:ln>
            <a:effectLst/>
          </c:spPr>
          <c:invertIfNegative val="0"/>
          <c:errBars>
            <c:errBarType val="both"/>
            <c:errValType val="cust"/>
            <c:noEndCap val="0"/>
            <c:plus>
              <c:numRef>
                <c:f>Report!$C$18:$E$18</c:f>
                <c:numCache>
                  <c:formatCode>General</c:formatCode>
                  <c:ptCount val="3"/>
                  <c:pt idx="0">
                    <c:v>6.1869615077810865E-2</c:v>
                  </c:pt>
                  <c:pt idx="1">
                    <c:v>4.4251466992221516E-2</c:v>
                  </c:pt>
                  <c:pt idx="2">
                    <c:v>7.1461295982889431E-2</c:v>
                  </c:pt>
                </c:numCache>
              </c:numRef>
            </c:plus>
            <c:minus>
              <c:numRef>
                <c:f>Report!$C$18:$E$18</c:f>
                <c:numCache>
                  <c:formatCode>General</c:formatCode>
                  <c:ptCount val="3"/>
                  <c:pt idx="0">
                    <c:v>6.1869615077810865E-2</c:v>
                  </c:pt>
                  <c:pt idx="1">
                    <c:v>4.4251466992221516E-2</c:v>
                  </c:pt>
                  <c:pt idx="2">
                    <c:v>7.1461295982889431E-2</c:v>
                  </c:pt>
                </c:numCache>
              </c:numRef>
            </c:minus>
            <c:spPr>
              <a:noFill/>
              <a:ln w="9525" cap="flat" cmpd="sng" algn="ctr">
                <a:solidFill>
                  <a:schemeClr val="tx1">
                    <a:lumMod val="65000"/>
                    <a:lumOff val="35000"/>
                  </a:schemeClr>
                </a:solidFill>
                <a:round/>
              </a:ln>
              <a:effectLst/>
            </c:spPr>
          </c:errBars>
          <c:cat>
            <c:numRef>
              <c:f>Report!$C$9:$E$9</c:f>
              <c:numCache>
                <c:formatCode>General</c:formatCode>
                <c:ptCount val="3"/>
                <c:pt idx="0">
                  <c:v>15</c:v>
                </c:pt>
                <c:pt idx="1">
                  <c:v>29</c:v>
                </c:pt>
                <c:pt idx="2">
                  <c:v>57</c:v>
                </c:pt>
              </c:numCache>
            </c:numRef>
          </c:cat>
          <c:val>
            <c:numRef>
              <c:f>Report!$C$13:$D$13</c:f>
              <c:numCache>
                <c:formatCode>General</c:formatCode>
                <c:ptCount val="2"/>
                <c:pt idx="0">
                  <c:v>0.16</c:v>
                </c:pt>
                <c:pt idx="1">
                  <c:v>0.19</c:v>
                </c:pt>
              </c:numCache>
            </c:numRef>
          </c:val>
          <c:extLst>
            <c:ext xmlns:c16="http://schemas.microsoft.com/office/drawing/2014/chart" uri="{C3380CC4-5D6E-409C-BE32-E72D297353CC}">
              <c16:uniqueId val="{00000006-304D-4448-82BA-7EE52A52FB01}"/>
            </c:ext>
          </c:extLst>
        </c:ser>
        <c:dLbls>
          <c:showLegendKey val="0"/>
          <c:showVal val="0"/>
          <c:showCatName val="0"/>
          <c:showSerName val="0"/>
          <c:showPercent val="0"/>
          <c:showBubbleSize val="0"/>
        </c:dLbls>
        <c:gapWidth val="219"/>
        <c:overlap val="-27"/>
        <c:axId val="699621368"/>
        <c:axId val="699627600"/>
      </c:barChart>
      <c:catAx>
        <c:axId val="6996213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DM Sans" pitchFamily="2" charset="0"/>
                    <a:ea typeface="+mn-ea"/>
                    <a:cs typeface="+mn-cs"/>
                  </a:defRPr>
                </a:pPr>
                <a:r>
                  <a:rPr lang="en-US" baseline="0">
                    <a:latin typeface="DM Sans" pitchFamily="2" charset="0"/>
                  </a:rPr>
                  <a:t>Day</a:t>
                </a:r>
              </a:p>
            </c:rich>
          </c:tx>
          <c:layout>
            <c:manualLayout>
              <c:xMode val="edge"/>
              <c:yMode val="edge"/>
              <c:x val="0.49822584615220128"/>
              <c:y val="0.90083257344672851"/>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DM Sans" pitchFamily="2" charset="0"/>
                  <a:ea typeface="+mn-ea"/>
                  <a:cs typeface="+mn-cs"/>
                </a:defRPr>
              </a:pPr>
              <a:endParaRPr lang="en-US"/>
            </a:p>
          </c:txPr>
        </c:title>
        <c:numFmt formatCode="General"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DM Sans" pitchFamily="2" charset="0"/>
                <a:ea typeface="+mn-ea"/>
                <a:cs typeface="+mn-cs"/>
              </a:defRPr>
            </a:pPr>
            <a:endParaRPr lang="en-US"/>
          </a:p>
        </c:txPr>
        <c:crossAx val="699627600"/>
        <c:crosses val="autoZero"/>
        <c:auto val="1"/>
        <c:lblAlgn val="ctr"/>
        <c:lblOffset val="100"/>
        <c:noMultiLvlLbl val="0"/>
      </c:catAx>
      <c:valAx>
        <c:axId val="699627600"/>
        <c:scaling>
          <c:orientation val="minMax"/>
          <c:min val="0"/>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DM Sans" pitchFamily="2" charset="0"/>
                    <a:ea typeface="+mn-ea"/>
                    <a:cs typeface="+mn-cs"/>
                  </a:defRPr>
                </a:pPr>
                <a:r>
                  <a:rPr lang="en-US" baseline="0">
                    <a:latin typeface="DM Sans" pitchFamily="2" charset="0"/>
                  </a:rPr>
                  <a:t>Anti-sagging units</a:t>
                </a:r>
              </a:p>
            </c:rich>
          </c:tx>
          <c:layout>
            <c:manualLayout>
              <c:xMode val="edge"/>
              <c:yMode val="edge"/>
              <c:x val="9.2856392950881137E-3"/>
              <c:y val="0.2700619714202391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DM Sans" pitchFamily="2" charset="0"/>
                  <a:ea typeface="+mn-ea"/>
                  <a:cs typeface="+mn-cs"/>
                </a:defRPr>
              </a:pPr>
              <a:endParaRPr lang="en-US"/>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DM Sans" pitchFamily="2" charset="0"/>
                <a:ea typeface="+mn-ea"/>
                <a:cs typeface="+mn-cs"/>
              </a:defRPr>
            </a:pPr>
            <a:endParaRPr lang="en-US"/>
          </a:p>
        </c:txPr>
        <c:crossAx val="69962136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mj-lt"/>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5415"/>
          <c:y val="0.19414537037037036"/>
          <c:w val="0.73180803080308032"/>
          <c:h val="0.66342083333333335"/>
        </c:manualLayout>
      </c:layout>
      <c:barChart>
        <c:barDir val="col"/>
        <c:grouping val="clustered"/>
        <c:varyColors val="0"/>
        <c:ser>
          <c:idx val="0"/>
          <c:order val="0"/>
          <c:tx>
            <c:v>Base Formulation</c:v>
          </c:tx>
          <c:spPr>
            <a:solidFill>
              <a:srgbClr val="4D3C35"/>
            </a:solidFill>
            <a:ln>
              <a:noFill/>
            </a:ln>
            <a:effectLst/>
          </c:spPr>
          <c:invertIfNegative val="0"/>
          <c:errBars>
            <c:errBarType val="plus"/>
            <c:errValType val="cust"/>
            <c:noEndCap val="0"/>
            <c:plus>
              <c:numRef>
                <c:f>Report!$J$9:$K$9</c:f>
                <c:numCache>
                  <c:formatCode>General</c:formatCode>
                  <c:ptCount val="2"/>
                  <c:pt idx="0">
                    <c:v>8.1316727257286607E-3</c:v>
                  </c:pt>
                  <c:pt idx="1">
                    <c:v>6.3565595579733597E-3</c:v>
                  </c:pt>
                </c:numCache>
              </c:numRef>
            </c:plus>
            <c:minus>
              <c:numRef>
                <c:f>Report!$J$9:$K$9</c:f>
                <c:numCache>
                  <c:formatCode>General</c:formatCode>
                  <c:ptCount val="2"/>
                  <c:pt idx="0">
                    <c:v>8.1316727257286607E-3</c:v>
                  </c:pt>
                  <c:pt idx="1">
                    <c:v>6.3565595579733597E-3</c:v>
                  </c:pt>
                </c:numCache>
              </c:numRef>
            </c:minus>
            <c:spPr>
              <a:noFill/>
              <a:ln w="9525" cap="flat" cmpd="sng" algn="ctr">
                <a:solidFill>
                  <a:schemeClr val="tx1">
                    <a:lumMod val="65000"/>
                    <a:lumOff val="35000"/>
                  </a:schemeClr>
                </a:solidFill>
                <a:round/>
              </a:ln>
              <a:effectLst/>
            </c:spPr>
          </c:errBars>
          <c:cat>
            <c:numRef>
              <c:f>Report!$J$23:$K$23</c:f>
              <c:numCache>
                <c:formatCode>General</c:formatCode>
                <c:ptCount val="2"/>
                <c:pt idx="0">
                  <c:v>15</c:v>
                </c:pt>
                <c:pt idx="1">
                  <c:v>29</c:v>
                </c:pt>
              </c:numCache>
            </c:numRef>
          </c:cat>
          <c:val>
            <c:numRef>
              <c:f>Report!$J$7:$K$7</c:f>
              <c:numCache>
                <c:formatCode>0.00</c:formatCode>
                <c:ptCount val="2"/>
                <c:pt idx="0">
                  <c:v>1.1598750000000005E-2</c:v>
                </c:pt>
                <c:pt idx="1">
                  <c:v>6.6224999999999964E-3</c:v>
                </c:pt>
              </c:numCache>
            </c:numRef>
          </c:val>
          <c:extLst>
            <c:ext xmlns:c16="http://schemas.microsoft.com/office/drawing/2014/chart" uri="{C3380CC4-5D6E-409C-BE32-E72D297353CC}">
              <c16:uniqueId val="{00000000-45CE-454A-9D65-366DF5B896EB}"/>
            </c:ext>
          </c:extLst>
        </c:ser>
        <c:ser>
          <c:idx val="2"/>
          <c:order val="1"/>
          <c:tx>
            <c:v>3% Competitive Benchmark</c:v>
          </c:tx>
          <c:spPr>
            <a:solidFill>
              <a:srgbClr val="897974"/>
            </a:solidFill>
            <a:ln>
              <a:noFill/>
            </a:ln>
            <a:effectLst/>
          </c:spPr>
          <c:invertIfNegative val="0"/>
          <c:errBars>
            <c:errBarType val="plus"/>
            <c:errValType val="cust"/>
            <c:noEndCap val="0"/>
            <c:plus>
              <c:numRef>
                <c:f>Report!$U$19:$V$19</c:f>
                <c:numCache>
                  <c:formatCode>General</c:formatCode>
                  <c:ptCount val="2"/>
                  <c:pt idx="0">
                    <c:v>6.9696403144822077E-3</c:v>
                  </c:pt>
                  <c:pt idx="1">
                    <c:v>5.0522564453739302E-3</c:v>
                  </c:pt>
                </c:numCache>
              </c:numRef>
            </c:plus>
            <c:minus>
              <c:numRef>
                <c:f>Report!$U$19:$V$19</c:f>
                <c:numCache>
                  <c:formatCode>General</c:formatCode>
                  <c:ptCount val="2"/>
                  <c:pt idx="0">
                    <c:v>6.9696403144822077E-3</c:v>
                  </c:pt>
                  <c:pt idx="1">
                    <c:v>5.0522564453739302E-3</c:v>
                  </c:pt>
                </c:numCache>
              </c:numRef>
            </c:minus>
            <c:spPr>
              <a:noFill/>
              <a:ln w="9525" cap="flat" cmpd="sng" algn="ctr">
                <a:solidFill>
                  <a:schemeClr val="tx1">
                    <a:lumMod val="65000"/>
                    <a:lumOff val="35000"/>
                  </a:schemeClr>
                </a:solidFill>
                <a:round/>
              </a:ln>
              <a:effectLst/>
            </c:spPr>
          </c:errBars>
          <c:val>
            <c:numRef>
              <c:f>Report!$U$16:$V$16</c:f>
              <c:numCache>
                <c:formatCode>0.00</c:formatCode>
                <c:ptCount val="2"/>
                <c:pt idx="0">
                  <c:v>2.504193548387078E-3</c:v>
                </c:pt>
                <c:pt idx="1">
                  <c:v>-1.8677419354839304E-4</c:v>
                </c:pt>
              </c:numCache>
            </c:numRef>
          </c:val>
          <c:extLst>
            <c:ext xmlns:c16="http://schemas.microsoft.com/office/drawing/2014/chart" uri="{C3380CC4-5D6E-409C-BE32-E72D297353CC}">
              <c16:uniqueId val="{00000001-45CE-454A-9D65-366DF5B896EB}"/>
            </c:ext>
          </c:extLst>
        </c:ser>
        <c:ser>
          <c:idx val="1"/>
          <c:order val="2"/>
          <c:tx>
            <c:v>2.5% SYN-HYCAN</c:v>
          </c:tx>
          <c:spPr>
            <a:solidFill>
              <a:srgbClr val="B3978F"/>
            </a:solidFill>
            <a:ln>
              <a:noFill/>
            </a:ln>
            <a:effectLst/>
          </c:spPr>
          <c:invertIfNegative val="0"/>
          <c:errBars>
            <c:errBarType val="plus"/>
            <c:errValType val="cust"/>
            <c:noEndCap val="0"/>
            <c:plus>
              <c:numRef>
                <c:f>Report!$J$24:$K$24</c:f>
                <c:numCache>
                  <c:formatCode>General</c:formatCode>
                  <c:ptCount val="2"/>
                  <c:pt idx="0">
                    <c:v>4.8915233890940739E-3</c:v>
                  </c:pt>
                  <c:pt idx="1">
                    <c:v>4.1497125984876542E-3</c:v>
                  </c:pt>
                </c:numCache>
              </c:numRef>
            </c:plus>
            <c:minus>
              <c:numRef>
                <c:f>Report!$J$24:$K$24</c:f>
                <c:numCache>
                  <c:formatCode>General</c:formatCode>
                  <c:ptCount val="2"/>
                  <c:pt idx="0">
                    <c:v>4.8915233890940739E-3</c:v>
                  </c:pt>
                  <c:pt idx="1">
                    <c:v>4.1497125984876542E-3</c:v>
                  </c:pt>
                </c:numCache>
              </c:numRef>
            </c:minus>
            <c:spPr>
              <a:noFill/>
              <a:ln w="9525" cap="flat" cmpd="sng" algn="ctr">
                <a:solidFill>
                  <a:schemeClr val="tx1">
                    <a:lumMod val="65000"/>
                    <a:lumOff val="35000"/>
                  </a:schemeClr>
                </a:solidFill>
                <a:round/>
              </a:ln>
              <a:effectLst/>
            </c:spPr>
          </c:errBars>
          <c:cat>
            <c:numRef>
              <c:f>Report!$J$23:$K$23</c:f>
              <c:numCache>
                <c:formatCode>General</c:formatCode>
                <c:ptCount val="2"/>
                <c:pt idx="0">
                  <c:v>15</c:v>
                </c:pt>
                <c:pt idx="1">
                  <c:v>29</c:v>
                </c:pt>
              </c:numCache>
            </c:numRef>
          </c:cat>
          <c:val>
            <c:numRef>
              <c:f>Report!$J$21:$K$21</c:f>
              <c:numCache>
                <c:formatCode>0.00</c:formatCode>
                <c:ptCount val="2"/>
                <c:pt idx="0">
                  <c:v>4.3965517241377147E-4</c:v>
                </c:pt>
                <c:pt idx="1">
                  <c:v>1.5893103448275849E-2</c:v>
                </c:pt>
              </c:numCache>
            </c:numRef>
          </c:val>
          <c:extLst>
            <c:ext xmlns:c16="http://schemas.microsoft.com/office/drawing/2014/chart" uri="{C3380CC4-5D6E-409C-BE32-E72D297353CC}">
              <c16:uniqueId val="{00000002-45CE-454A-9D65-366DF5B896EB}"/>
            </c:ext>
          </c:extLst>
        </c:ser>
        <c:dLbls>
          <c:showLegendKey val="0"/>
          <c:showVal val="0"/>
          <c:showCatName val="0"/>
          <c:showSerName val="0"/>
          <c:showPercent val="0"/>
          <c:showBubbleSize val="0"/>
        </c:dLbls>
        <c:gapWidth val="219"/>
        <c:overlap val="-27"/>
        <c:axId val="436111792"/>
        <c:axId val="436111136"/>
      </c:barChart>
      <c:catAx>
        <c:axId val="43611179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Trebuchet MS" panose="020B0603020202020204" pitchFamily="34" charset="0"/>
                    <a:ea typeface="+mn-ea"/>
                    <a:cs typeface="+mn-cs"/>
                  </a:defRPr>
                </a:pPr>
                <a:r>
                  <a:rPr lang="en-US" dirty="0">
                    <a:latin typeface="DM Sans" pitchFamily="2" charset="0"/>
                  </a:rPr>
                  <a:t>Day</a:t>
                </a:r>
              </a:p>
            </c:rich>
          </c:tx>
          <c:layout>
            <c:manualLayout>
              <c:xMode val="edge"/>
              <c:yMode val="edge"/>
              <c:x val="0.55078138888888883"/>
              <c:y val="0.896572222222222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Trebuchet MS" panose="020B0603020202020204" pitchFamily="34" charset="0"/>
                  <a:ea typeface="+mn-ea"/>
                  <a:cs typeface="+mn-cs"/>
                </a:defRPr>
              </a:pPr>
              <a:endParaRPr lang="en-US"/>
            </a:p>
          </c:txPr>
        </c:title>
        <c:numFmt formatCode="General"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800" b="0" i="0" u="none" strike="noStrike" kern="1200" baseline="0">
                <a:solidFill>
                  <a:schemeClr val="tx1"/>
                </a:solidFill>
                <a:latin typeface="DM Sans" pitchFamily="2" charset="0"/>
                <a:ea typeface="+mn-ea"/>
                <a:cs typeface="+mn-cs"/>
              </a:defRPr>
            </a:pPr>
            <a:endParaRPr lang="en-US"/>
          </a:p>
        </c:txPr>
        <c:crossAx val="436111136"/>
        <c:crosses val="autoZero"/>
        <c:auto val="1"/>
        <c:lblAlgn val="ctr"/>
        <c:lblOffset val="100"/>
        <c:noMultiLvlLbl val="0"/>
      </c:catAx>
      <c:valAx>
        <c:axId val="436111136"/>
        <c:scaling>
          <c:orientation val="minMax"/>
          <c:min val="-1.0000000000000002E-3"/>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r>
                  <a:rPr lang="en-US" baseline="0">
                    <a:latin typeface="DM Sans" pitchFamily="2" charset="0"/>
                  </a:rPr>
                  <a:t>Anti-sagging units [mm]</a:t>
                </a:r>
              </a:p>
            </c:rich>
          </c:tx>
          <c:layout>
            <c:manualLayout>
              <c:xMode val="edge"/>
              <c:yMode val="edge"/>
              <c:x val="1.3888888888888888E-2"/>
              <c:y val="0.1334066054243219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US"/>
            </a:p>
          </c:txPr>
        </c:title>
        <c:numFmt formatCode="General"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800" b="0" i="0" u="none" strike="noStrike" kern="1200" baseline="0">
                <a:solidFill>
                  <a:schemeClr val="tx1"/>
                </a:solidFill>
                <a:latin typeface="DM Sans" pitchFamily="2" charset="0"/>
                <a:ea typeface="+mn-ea"/>
                <a:cs typeface="+mn-cs"/>
              </a:defRPr>
            </a:pPr>
            <a:endParaRPr lang="en-US"/>
          </a:p>
        </c:txPr>
        <c:crossAx val="43611179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latin typeface="Trebuchet MS" panose="020B0603020202020204" pitchFamily="34" charset="0"/>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1817426900584797"/>
          <c:y val="6.6906130268199235E-2"/>
          <c:w val="0.74097777777777774"/>
          <c:h val="0.68234818007662834"/>
        </c:manualLayout>
      </c:layout>
      <c:barChart>
        <c:barDir val="col"/>
        <c:grouping val="clustered"/>
        <c:varyColors val="0"/>
        <c:ser>
          <c:idx val="0"/>
          <c:order val="0"/>
          <c:tx>
            <c:v>Base Formula</c:v>
          </c:tx>
          <c:spPr>
            <a:solidFill>
              <a:srgbClr val="4D3C35"/>
            </a:solidFill>
            <a:ln>
              <a:noFill/>
            </a:ln>
            <a:effectLst/>
          </c:spPr>
          <c:invertIfNegative val="0"/>
          <c:errBars>
            <c:errBarType val="both"/>
            <c:errValType val="cust"/>
            <c:noEndCap val="0"/>
            <c:plus>
              <c:numRef>
                <c:f>'NV mean'!$AM$41:$AM$42</c:f>
                <c:numCache>
                  <c:formatCode>General</c:formatCode>
                  <c:ptCount val="2"/>
                  <c:pt idx="0">
                    <c:v>2.380725175305344</c:v>
                  </c:pt>
                  <c:pt idx="1">
                    <c:v>2.0800439272559883</c:v>
                  </c:pt>
                </c:numCache>
              </c:numRef>
            </c:plus>
            <c:minus>
              <c:numRef>
                <c:f>'NV mean'!$AM$41:$AM$42</c:f>
                <c:numCache>
                  <c:formatCode>General</c:formatCode>
                  <c:ptCount val="2"/>
                  <c:pt idx="0">
                    <c:v>2.380725175305344</c:v>
                  </c:pt>
                  <c:pt idx="1">
                    <c:v>2.0800439272559883</c:v>
                  </c:pt>
                </c:numCache>
              </c:numRef>
            </c:minus>
            <c:spPr>
              <a:noFill/>
              <a:ln w="9525" cap="flat" cmpd="sng" algn="ctr">
                <a:solidFill>
                  <a:schemeClr val="tx1">
                    <a:lumMod val="65000"/>
                    <a:lumOff val="35000"/>
                  </a:schemeClr>
                </a:solidFill>
                <a:round/>
              </a:ln>
              <a:effectLst/>
            </c:spPr>
          </c:errBars>
          <c:cat>
            <c:numRef>
              <c:f>' NV % mean'!$B$18:$B$19</c:f>
              <c:numCache>
                <c:formatCode>General</c:formatCode>
                <c:ptCount val="2"/>
                <c:pt idx="0">
                  <c:v>15</c:v>
                </c:pt>
                <c:pt idx="1">
                  <c:v>29</c:v>
                </c:pt>
              </c:numCache>
            </c:numRef>
          </c:cat>
          <c:val>
            <c:numRef>
              <c:f>'NV mean'!$AR$4:$AR$5</c:f>
              <c:numCache>
                <c:formatCode>General</c:formatCode>
                <c:ptCount val="2"/>
                <c:pt idx="0">
                  <c:v>4.7847741935483938</c:v>
                </c:pt>
                <c:pt idx="1">
                  <c:v>3.5559838709677507</c:v>
                </c:pt>
              </c:numCache>
            </c:numRef>
          </c:val>
          <c:extLst>
            <c:ext xmlns:c16="http://schemas.microsoft.com/office/drawing/2014/chart" uri="{C3380CC4-5D6E-409C-BE32-E72D297353CC}">
              <c16:uniqueId val="{00000000-7481-4B28-A5FE-135EEA1CBAB9}"/>
            </c:ext>
          </c:extLst>
        </c:ser>
        <c:ser>
          <c:idx val="2"/>
          <c:order val="1"/>
          <c:tx>
            <c:v>Benchmark Formula</c:v>
          </c:tx>
          <c:spPr>
            <a:solidFill>
              <a:srgbClr val="897974"/>
            </a:solidFill>
            <a:ln>
              <a:noFill/>
            </a:ln>
            <a:effectLst/>
          </c:spPr>
          <c:invertIfNegative val="0"/>
          <c:errBars>
            <c:errBarType val="both"/>
            <c:errValType val="cust"/>
            <c:noEndCap val="0"/>
            <c:plus>
              <c:numRef>
                <c:f>'NV mean'!$AM$53:$AM$54</c:f>
                <c:numCache>
                  <c:formatCode>General</c:formatCode>
                  <c:ptCount val="2"/>
                  <c:pt idx="0">
                    <c:v>2.6415995654362345</c:v>
                  </c:pt>
                  <c:pt idx="1">
                    <c:v>2.4655985341126678</c:v>
                  </c:pt>
                </c:numCache>
              </c:numRef>
            </c:plus>
            <c:minus>
              <c:numRef>
                <c:f>'NV mean'!$AM$53:$AM$54</c:f>
                <c:numCache>
                  <c:formatCode>General</c:formatCode>
                  <c:ptCount val="2"/>
                  <c:pt idx="0">
                    <c:v>2.6415995654362345</c:v>
                  </c:pt>
                  <c:pt idx="1">
                    <c:v>2.4655985341126678</c:v>
                  </c:pt>
                </c:numCache>
              </c:numRef>
            </c:minus>
            <c:spPr>
              <a:noFill/>
              <a:ln w="9525" cap="flat" cmpd="sng" algn="ctr">
                <a:solidFill>
                  <a:schemeClr val="tx1">
                    <a:lumMod val="65000"/>
                    <a:lumOff val="35000"/>
                  </a:schemeClr>
                </a:solidFill>
                <a:round/>
              </a:ln>
              <a:effectLst/>
            </c:spPr>
          </c:errBars>
          <c:cat>
            <c:numRef>
              <c:f>' NV % mean'!$B$18:$B$19</c:f>
              <c:numCache>
                <c:formatCode>General</c:formatCode>
                <c:ptCount val="2"/>
                <c:pt idx="0">
                  <c:v>15</c:v>
                </c:pt>
                <c:pt idx="1">
                  <c:v>29</c:v>
                </c:pt>
              </c:numCache>
            </c:numRef>
          </c:cat>
          <c:val>
            <c:numRef>
              <c:f>'NV mean'!$AR$18:$AR$19</c:f>
              <c:numCache>
                <c:formatCode>General</c:formatCode>
                <c:ptCount val="2"/>
                <c:pt idx="0">
                  <c:v>-0.59900000000000375</c:v>
                </c:pt>
                <c:pt idx="1">
                  <c:v>-3.9098906249999814</c:v>
                </c:pt>
              </c:numCache>
            </c:numRef>
          </c:val>
          <c:extLst>
            <c:ext xmlns:c16="http://schemas.microsoft.com/office/drawing/2014/chart" uri="{C3380CC4-5D6E-409C-BE32-E72D297353CC}">
              <c16:uniqueId val="{00000001-7481-4B28-A5FE-135EEA1CBAB9}"/>
            </c:ext>
          </c:extLst>
        </c:ser>
        <c:ser>
          <c:idx val="1"/>
          <c:order val="2"/>
          <c:tx>
            <c:v>Active Formula</c:v>
          </c:tx>
          <c:spPr>
            <a:solidFill>
              <a:srgbClr val="B3978F"/>
            </a:solidFill>
            <a:ln>
              <a:noFill/>
            </a:ln>
            <a:effectLst/>
          </c:spPr>
          <c:invertIfNegative val="0"/>
          <c:errBars>
            <c:errBarType val="both"/>
            <c:errValType val="cust"/>
            <c:noEndCap val="0"/>
            <c:plus>
              <c:numRef>
                <c:f>'NV mean'!$AM$47:$AM$48</c:f>
                <c:numCache>
                  <c:formatCode>General</c:formatCode>
                  <c:ptCount val="2"/>
                  <c:pt idx="0">
                    <c:v>2.2879106975228463</c:v>
                  </c:pt>
                  <c:pt idx="1">
                    <c:v>2.2599638774705113</c:v>
                  </c:pt>
                </c:numCache>
              </c:numRef>
            </c:plus>
            <c:minus>
              <c:numRef>
                <c:f>'NV mean'!$AM$47:$AM$48</c:f>
                <c:numCache>
                  <c:formatCode>General</c:formatCode>
                  <c:ptCount val="2"/>
                  <c:pt idx="0">
                    <c:v>2.2879106975228463</c:v>
                  </c:pt>
                  <c:pt idx="1">
                    <c:v>2.2599638774705113</c:v>
                  </c:pt>
                </c:numCache>
              </c:numRef>
            </c:minus>
            <c:spPr>
              <a:noFill/>
              <a:ln w="9525" cap="flat" cmpd="sng" algn="ctr">
                <a:solidFill>
                  <a:schemeClr val="tx1">
                    <a:lumMod val="65000"/>
                    <a:lumOff val="35000"/>
                  </a:schemeClr>
                </a:solidFill>
                <a:round/>
              </a:ln>
              <a:effectLst/>
            </c:spPr>
          </c:errBars>
          <c:cat>
            <c:numRef>
              <c:f>' NV % mean'!$B$18:$B$19</c:f>
              <c:numCache>
                <c:formatCode>General</c:formatCode>
                <c:ptCount val="2"/>
                <c:pt idx="0">
                  <c:v>15</c:v>
                </c:pt>
                <c:pt idx="1">
                  <c:v>29</c:v>
                </c:pt>
              </c:numCache>
            </c:numRef>
          </c:cat>
          <c:val>
            <c:numRef>
              <c:f>'NV mean'!$AR$11:$AR$12</c:f>
              <c:numCache>
                <c:formatCode>General</c:formatCode>
                <c:ptCount val="2"/>
                <c:pt idx="0">
                  <c:v>3.4568965517241423</c:v>
                </c:pt>
                <c:pt idx="1">
                  <c:v>5.4573103448275759</c:v>
                </c:pt>
              </c:numCache>
            </c:numRef>
          </c:val>
          <c:extLst>
            <c:ext xmlns:c16="http://schemas.microsoft.com/office/drawing/2014/chart" uri="{C3380CC4-5D6E-409C-BE32-E72D297353CC}">
              <c16:uniqueId val="{00000002-7481-4B28-A5FE-135EEA1CBAB9}"/>
            </c:ext>
          </c:extLst>
        </c:ser>
        <c:dLbls>
          <c:showLegendKey val="0"/>
          <c:showVal val="0"/>
          <c:showCatName val="0"/>
          <c:showSerName val="0"/>
          <c:showPercent val="0"/>
          <c:showBubbleSize val="0"/>
        </c:dLbls>
        <c:gapWidth val="219"/>
        <c:overlap val="-27"/>
        <c:axId val="519847640"/>
        <c:axId val="517497408"/>
      </c:barChart>
      <c:catAx>
        <c:axId val="519847640"/>
        <c:scaling>
          <c:orientation val="minMax"/>
        </c:scaling>
        <c:delete val="0"/>
        <c:axPos val="b"/>
        <c:title>
          <c:tx>
            <c:rich>
              <a:bodyPr rot="0" spcFirstLastPara="1" vertOverflow="ellipsis" vert="horz" wrap="square" anchor="ctr" anchorCtr="1"/>
              <a:lstStyle/>
              <a:p>
                <a:pPr algn="l">
                  <a:defRPr sz="1000" b="0" i="0" u="none" strike="noStrike" kern="1200" baseline="0">
                    <a:solidFill>
                      <a:schemeClr val="tx1"/>
                    </a:solidFill>
                    <a:latin typeface="DM Sans" pitchFamily="2" charset="0"/>
                    <a:ea typeface="+mn-ea"/>
                    <a:cs typeface="+mn-cs"/>
                  </a:defRPr>
                </a:pPr>
                <a:r>
                  <a:rPr lang="en-US" baseline="0">
                    <a:solidFill>
                      <a:schemeClr val="tx1"/>
                    </a:solidFill>
                    <a:latin typeface="DM Sans" pitchFamily="2" charset="0"/>
                  </a:rPr>
                  <a:t>Day</a:t>
                </a:r>
              </a:p>
            </c:rich>
          </c:tx>
          <c:layout>
            <c:manualLayout>
              <c:xMode val="edge"/>
              <c:yMode val="edge"/>
              <c:x val="0.54908070175438595"/>
              <c:y val="0.85570545977011492"/>
            </c:manualLayout>
          </c:layout>
          <c:overlay val="0"/>
          <c:spPr>
            <a:noFill/>
            <a:ln>
              <a:noFill/>
            </a:ln>
            <a:effectLst/>
          </c:spPr>
          <c:txPr>
            <a:bodyPr rot="0" spcFirstLastPara="1" vertOverflow="ellipsis" vert="horz" wrap="square" anchor="ctr" anchorCtr="1"/>
            <a:lstStyle/>
            <a:p>
              <a:pPr algn="l">
                <a:defRPr sz="1000" b="0" i="0" u="none" strike="noStrike" kern="1200" baseline="0">
                  <a:solidFill>
                    <a:schemeClr val="tx1"/>
                  </a:solidFill>
                  <a:latin typeface="DM Sans" pitchFamily="2" charset="0"/>
                  <a:ea typeface="+mn-ea"/>
                  <a:cs typeface="+mn-cs"/>
                </a:defRPr>
              </a:pPr>
              <a:endParaRPr lang="en-US"/>
            </a:p>
          </c:txPr>
        </c:title>
        <c:numFmt formatCode="General"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DM Sans" pitchFamily="2" charset="0"/>
                <a:ea typeface="+mn-ea"/>
                <a:cs typeface="+mn-cs"/>
              </a:defRPr>
            </a:pPr>
            <a:endParaRPr lang="en-US"/>
          </a:p>
        </c:txPr>
        <c:crossAx val="517497408"/>
        <c:crosses val="autoZero"/>
        <c:auto val="1"/>
        <c:lblAlgn val="ctr"/>
        <c:lblOffset val="100"/>
        <c:noMultiLvlLbl val="0"/>
      </c:catAx>
      <c:valAx>
        <c:axId val="51749740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r>
                  <a:rPr lang="en-US" err="1">
                    <a:solidFill>
                      <a:schemeClr val="tx1"/>
                    </a:solidFill>
                    <a:latin typeface="DM Sans" pitchFamily="2" charset="0"/>
                  </a:rPr>
                  <a:t>Sjub</a:t>
                </a:r>
                <a:r>
                  <a:rPr lang="en-US" baseline="0">
                    <a:solidFill>
                      <a:schemeClr val="tx1"/>
                    </a:solidFill>
                    <a:latin typeface="DM Sans" pitchFamily="2" charset="0"/>
                  </a:rPr>
                  <a:t> firming improvement over 29 days</a:t>
                </a:r>
                <a:r>
                  <a:rPr lang="en-US">
                    <a:solidFill>
                      <a:schemeClr val="tx1"/>
                    </a:solidFill>
                    <a:latin typeface="DM Sans" pitchFamily="2" charset="0"/>
                  </a:rPr>
                  <a:t> [mm</a:t>
                </a:r>
                <a:r>
                  <a:rPr lang="en-US" baseline="30000">
                    <a:solidFill>
                      <a:schemeClr val="tx1"/>
                    </a:solidFill>
                    <a:latin typeface="DM Sans" pitchFamily="2" charset="0"/>
                  </a:rPr>
                  <a:t>3</a:t>
                </a:r>
                <a:r>
                  <a:rPr lang="en-US">
                    <a:solidFill>
                      <a:schemeClr val="tx1"/>
                    </a:solidFill>
                    <a:latin typeface="DM Sans" pitchFamily="2" charset="0"/>
                  </a:rPr>
                  <a:t>]</a:t>
                </a:r>
              </a:p>
            </c:rich>
          </c:tx>
          <c:layout>
            <c:manualLayout>
              <c:xMode val="edge"/>
              <c:yMode val="edge"/>
              <c:x val="2.5000000000000001E-2"/>
              <c:y val="0.1018981481481481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US"/>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DM Sans" pitchFamily="2" charset="0"/>
                <a:ea typeface="+mn-ea"/>
                <a:cs typeface="+mn-cs"/>
              </a:defRPr>
            </a:pPr>
            <a:endParaRPr lang="en-US"/>
          </a:p>
        </c:txPr>
        <c:crossAx val="51984764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Trebuchet MS" panose="020B0603020202020204" pitchFamily="34" charset="0"/>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294795321637427"/>
          <c:y val="6.6906130268199235E-2"/>
          <c:w val="0.68620409356725143"/>
          <c:h val="0.68234818007662834"/>
        </c:manualLayout>
      </c:layout>
      <c:barChart>
        <c:barDir val="col"/>
        <c:grouping val="clustered"/>
        <c:varyColors val="0"/>
        <c:ser>
          <c:idx val="0"/>
          <c:order val="0"/>
          <c:tx>
            <c:v>Base Formula</c:v>
          </c:tx>
          <c:spPr>
            <a:solidFill>
              <a:srgbClr val="4D3C35"/>
            </a:solidFill>
            <a:ln>
              <a:noFill/>
            </a:ln>
            <a:effectLst/>
          </c:spPr>
          <c:invertIfNegative val="0"/>
          <c:errBars>
            <c:errBarType val="both"/>
            <c:errValType val="cust"/>
            <c:noEndCap val="0"/>
            <c:plus>
              <c:numRef>
                <c:f>'D mean'!$AM$41:$AM$42</c:f>
                <c:numCache>
                  <c:formatCode>General</c:formatCode>
                  <c:ptCount val="2"/>
                  <c:pt idx="0">
                    <c:v>4.0226556846889687E-3</c:v>
                  </c:pt>
                  <c:pt idx="1">
                    <c:v>4.0550713329884826E-3</c:v>
                  </c:pt>
                </c:numCache>
              </c:numRef>
            </c:plus>
            <c:minus>
              <c:numRef>
                <c:f>'D mean'!$AM$41:$AM$42</c:f>
                <c:numCache>
                  <c:formatCode>General</c:formatCode>
                  <c:ptCount val="2"/>
                  <c:pt idx="0">
                    <c:v>4.0226556846889687E-3</c:v>
                  </c:pt>
                  <c:pt idx="1">
                    <c:v>4.0550713329884826E-3</c:v>
                  </c:pt>
                </c:numCache>
              </c:numRef>
            </c:minus>
            <c:spPr>
              <a:noFill/>
              <a:ln w="9525" cap="flat" cmpd="sng" algn="ctr">
                <a:solidFill>
                  <a:schemeClr val="tx1">
                    <a:lumMod val="65000"/>
                    <a:lumOff val="35000"/>
                  </a:schemeClr>
                </a:solidFill>
                <a:round/>
              </a:ln>
              <a:effectLst/>
            </c:spPr>
          </c:errBars>
          <c:cat>
            <c:numRef>
              <c:f>' NV % mean'!$B$18:$B$20</c:f>
              <c:numCache>
                <c:formatCode>General</c:formatCode>
                <c:ptCount val="3"/>
                <c:pt idx="0">
                  <c:v>15</c:v>
                </c:pt>
                <c:pt idx="1">
                  <c:v>29</c:v>
                </c:pt>
                <c:pt idx="2">
                  <c:v>57</c:v>
                </c:pt>
              </c:numCache>
            </c:numRef>
          </c:cat>
          <c:val>
            <c:numRef>
              <c:f>'D mean'!$AQ$4:$AQ$5</c:f>
              <c:numCache>
                <c:formatCode>General</c:formatCode>
                <c:ptCount val="2"/>
                <c:pt idx="0">
                  <c:v>3.6718749999999356E-3</c:v>
                </c:pt>
                <c:pt idx="1">
                  <c:v>2.0781249999999585E-3</c:v>
                </c:pt>
              </c:numCache>
            </c:numRef>
          </c:val>
          <c:extLst>
            <c:ext xmlns:c16="http://schemas.microsoft.com/office/drawing/2014/chart" uri="{C3380CC4-5D6E-409C-BE32-E72D297353CC}">
              <c16:uniqueId val="{00000000-CC2C-44F5-A11E-E1C20C2BADBC}"/>
            </c:ext>
          </c:extLst>
        </c:ser>
        <c:ser>
          <c:idx val="2"/>
          <c:order val="1"/>
          <c:tx>
            <c:v>Benchmark</c:v>
          </c:tx>
          <c:spPr>
            <a:solidFill>
              <a:srgbClr val="897974"/>
            </a:solidFill>
            <a:ln>
              <a:noFill/>
            </a:ln>
            <a:effectLst/>
          </c:spPr>
          <c:invertIfNegative val="0"/>
          <c:errBars>
            <c:errBarType val="both"/>
            <c:errValType val="cust"/>
            <c:noEndCap val="0"/>
            <c:plus>
              <c:numRef>
                <c:f>'D mean'!$AM$53:$AM$54</c:f>
                <c:numCache>
                  <c:formatCode>General</c:formatCode>
                  <c:ptCount val="2"/>
                  <c:pt idx="0">
                    <c:v>4.0840927398951791E-3</c:v>
                  </c:pt>
                  <c:pt idx="1">
                    <c:v>3.6299663126463828E-3</c:v>
                  </c:pt>
                </c:numCache>
              </c:numRef>
            </c:plus>
            <c:minus>
              <c:numRef>
                <c:f>'D mean'!$AM$53:$AM$54</c:f>
                <c:numCache>
                  <c:formatCode>General</c:formatCode>
                  <c:ptCount val="2"/>
                  <c:pt idx="0">
                    <c:v>4.0840927398951791E-3</c:v>
                  </c:pt>
                  <c:pt idx="1">
                    <c:v>3.6299663126463828E-3</c:v>
                  </c:pt>
                </c:numCache>
              </c:numRef>
            </c:minus>
            <c:spPr>
              <a:noFill/>
              <a:ln w="9525" cap="flat" cmpd="sng" algn="ctr">
                <a:solidFill>
                  <a:schemeClr val="tx1">
                    <a:lumMod val="65000"/>
                    <a:lumOff val="35000"/>
                  </a:schemeClr>
                </a:solidFill>
                <a:round/>
              </a:ln>
              <a:effectLst/>
            </c:spPr>
          </c:errBars>
          <c:cat>
            <c:numRef>
              <c:f>' NV % mean'!$B$18:$B$20</c:f>
              <c:numCache>
                <c:formatCode>General</c:formatCode>
                <c:ptCount val="3"/>
                <c:pt idx="0">
                  <c:v>15</c:v>
                </c:pt>
                <c:pt idx="1">
                  <c:v>29</c:v>
                </c:pt>
                <c:pt idx="2">
                  <c:v>57</c:v>
                </c:pt>
              </c:numCache>
            </c:numRef>
          </c:cat>
          <c:val>
            <c:numRef>
              <c:f>'D mean'!$AQ$18:$AQ$19</c:f>
              <c:numCache>
                <c:formatCode>General</c:formatCode>
                <c:ptCount val="2"/>
                <c:pt idx="0">
                  <c:v>-1.8124999999999947E-3</c:v>
                </c:pt>
                <c:pt idx="1">
                  <c:v>-7.5156250000000258E-3</c:v>
                </c:pt>
              </c:numCache>
            </c:numRef>
          </c:val>
          <c:extLst>
            <c:ext xmlns:c16="http://schemas.microsoft.com/office/drawing/2014/chart" uri="{C3380CC4-5D6E-409C-BE32-E72D297353CC}">
              <c16:uniqueId val="{00000001-CC2C-44F5-A11E-E1C20C2BADBC}"/>
            </c:ext>
          </c:extLst>
        </c:ser>
        <c:ser>
          <c:idx val="1"/>
          <c:order val="2"/>
          <c:tx>
            <c:v>Active Formula</c:v>
          </c:tx>
          <c:spPr>
            <a:solidFill>
              <a:srgbClr val="B3978F"/>
            </a:solidFill>
            <a:ln>
              <a:noFill/>
            </a:ln>
            <a:effectLst/>
          </c:spPr>
          <c:invertIfNegative val="0"/>
          <c:errBars>
            <c:errBarType val="both"/>
            <c:errValType val="cust"/>
            <c:noEndCap val="0"/>
            <c:plus>
              <c:numRef>
                <c:f>'D mean'!$AM$47:$AM$48</c:f>
                <c:numCache>
                  <c:formatCode>General</c:formatCode>
                  <c:ptCount val="2"/>
                  <c:pt idx="0">
                    <c:v>5.299666187153748E-3</c:v>
                  </c:pt>
                  <c:pt idx="1">
                    <c:v>4.8743861033458619E-3</c:v>
                  </c:pt>
                </c:numCache>
              </c:numRef>
            </c:plus>
            <c:minus>
              <c:numRef>
                <c:f>'D mean'!$AM$47:$AM$48</c:f>
                <c:numCache>
                  <c:formatCode>General</c:formatCode>
                  <c:ptCount val="2"/>
                  <c:pt idx="0">
                    <c:v>5.299666187153748E-3</c:v>
                  </c:pt>
                  <c:pt idx="1">
                    <c:v>4.8743861033458619E-3</c:v>
                  </c:pt>
                </c:numCache>
              </c:numRef>
            </c:minus>
            <c:spPr>
              <a:noFill/>
              <a:ln w="9525" cap="flat" cmpd="sng" algn="ctr">
                <a:solidFill>
                  <a:schemeClr val="tx1">
                    <a:lumMod val="65000"/>
                    <a:lumOff val="35000"/>
                  </a:schemeClr>
                </a:solidFill>
                <a:round/>
              </a:ln>
              <a:effectLst/>
            </c:spPr>
          </c:errBars>
          <c:cat>
            <c:numRef>
              <c:f>' NV % mean'!$B$18:$B$20</c:f>
              <c:numCache>
                <c:formatCode>General</c:formatCode>
                <c:ptCount val="3"/>
                <c:pt idx="0">
                  <c:v>15</c:v>
                </c:pt>
                <c:pt idx="1">
                  <c:v>29</c:v>
                </c:pt>
                <c:pt idx="2">
                  <c:v>57</c:v>
                </c:pt>
              </c:numCache>
            </c:numRef>
          </c:cat>
          <c:val>
            <c:numRef>
              <c:f>'D mean'!$AQ$11:$AQ$12</c:f>
              <c:numCache>
                <c:formatCode>General</c:formatCode>
                <c:ptCount val="2"/>
                <c:pt idx="0">
                  <c:v>5.6896551724138211E-3</c:v>
                </c:pt>
                <c:pt idx="1">
                  <c:v>6.3793103448275823E-3</c:v>
                </c:pt>
              </c:numCache>
            </c:numRef>
          </c:val>
          <c:extLst>
            <c:ext xmlns:c16="http://schemas.microsoft.com/office/drawing/2014/chart" uri="{C3380CC4-5D6E-409C-BE32-E72D297353CC}">
              <c16:uniqueId val="{00000002-CC2C-44F5-A11E-E1C20C2BADBC}"/>
            </c:ext>
          </c:extLst>
        </c:ser>
        <c:dLbls>
          <c:showLegendKey val="0"/>
          <c:showVal val="0"/>
          <c:showCatName val="0"/>
          <c:showSerName val="0"/>
          <c:showPercent val="0"/>
          <c:showBubbleSize val="0"/>
        </c:dLbls>
        <c:gapWidth val="219"/>
        <c:overlap val="-27"/>
        <c:axId val="519847640"/>
        <c:axId val="517497408"/>
      </c:barChart>
      <c:catAx>
        <c:axId val="519847640"/>
        <c:scaling>
          <c:orientation val="minMax"/>
        </c:scaling>
        <c:delete val="0"/>
        <c:axPos val="b"/>
        <c:title>
          <c:tx>
            <c:rich>
              <a:bodyPr rot="0" spcFirstLastPara="1" vertOverflow="ellipsis" vert="horz" wrap="square" anchor="ctr" anchorCtr="1"/>
              <a:lstStyle/>
              <a:p>
                <a:pPr>
                  <a:defRPr sz="1000" b="0" i="0" u="none" strike="noStrike" kern="1200" cap="none" baseline="0">
                    <a:solidFill>
                      <a:sysClr val="windowText" lastClr="000000"/>
                    </a:solidFill>
                    <a:latin typeface="DM Sans" pitchFamily="2" charset="0"/>
                    <a:ea typeface="+mn-ea"/>
                    <a:cs typeface="+mn-cs"/>
                  </a:defRPr>
                </a:pPr>
                <a:r>
                  <a:rPr lang="en-US" cap="none" baseline="0">
                    <a:latin typeface="DM Sans" pitchFamily="2" charset="0"/>
                  </a:rPr>
                  <a:t>Day</a:t>
                </a:r>
              </a:p>
            </c:rich>
          </c:tx>
          <c:layout>
            <c:manualLayout>
              <c:xMode val="edge"/>
              <c:yMode val="edge"/>
              <c:x val="0.56931754385964917"/>
              <c:y val="0.86081417624521084"/>
            </c:manualLayout>
          </c:layout>
          <c:overlay val="0"/>
          <c:spPr>
            <a:noFill/>
            <a:ln>
              <a:noFill/>
            </a:ln>
            <a:effectLst/>
          </c:spPr>
          <c:txPr>
            <a:bodyPr rot="0" spcFirstLastPara="1" vertOverflow="ellipsis" vert="horz" wrap="square" anchor="ctr" anchorCtr="1"/>
            <a:lstStyle/>
            <a:p>
              <a:pPr>
                <a:defRPr sz="1000" b="0" i="0" u="none" strike="noStrike" kern="1200" cap="none" baseline="0">
                  <a:solidFill>
                    <a:sysClr val="windowText" lastClr="000000"/>
                  </a:solidFill>
                  <a:latin typeface="DM Sans" pitchFamily="2" charset="0"/>
                  <a:ea typeface="+mn-ea"/>
                  <a:cs typeface="+mn-cs"/>
                </a:defRPr>
              </a:pPr>
              <a:endParaRPr lang="en-US"/>
            </a:p>
          </c:txPr>
        </c:title>
        <c:numFmt formatCode="General"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DM Sans" pitchFamily="2" charset="0"/>
                <a:ea typeface="+mn-ea"/>
                <a:cs typeface="+mn-cs"/>
              </a:defRPr>
            </a:pPr>
            <a:endParaRPr lang="en-US"/>
          </a:p>
        </c:txPr>
        <c:crossAx val="517497408"/>
        <c:crosses val="autoZero"/>
        <c:auto val="1"/>
        <c:lblAlgn val="ctr"/>
        <c:lblOffset val="100"/>
        <c:noMultiLvlLbl val="0"/>
      </c:catAx>
      <c:valAx>
        <c:axId val="51749740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r>
                  <a:rPr lang="en-US" baseline="0">
                    <a:solidFill>
                      <a:schemeClr val="tx1"/>
                    </a:solidFill>
                    <a:latin typeface="DM Sans" pitchFamily="2" charset="0"/>
                  </a:rPr>
                  <a:t>Skin firming improvement over 29 days [mm]</a:t>
                </a:r>
              </a:p>
            </c:rich>
          </c:tx>
          <c:layout>
            <c:manualLayout>
              <c:xMode val="edge"/>
              <c:yMode val="edge"/>
              <c:x val="1.9444444444444445E-2"/>
              <c:y val="7.5652158063575392E-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US"/>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DM Sans" pitchFamily="2" charset="0"/>
                <a:ea typeface="+mn-ea"/>
                <a:cs typeface="+mn-cs"/>
              </a:defRPr>
            </a:pPr>
            <a:endParaRPr lang="en-US"/>
          </a:p>
        </c:txPr>
        <c:crossAx val="51984764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Trebuchet MS" panose="020B0603020202020204" pitchFamily="34"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1706023391812865"/>
          <c:y val="6.6906130268199235E-2"/>
          <c:w val="0.74209181286549708"/>
          <c:h val="0.68234818007662834"/>
        </c:manualLayout>
      </c:layout>
      <c:barChart>
        <c:barDir val="col"/>
        <c:grouping val="clustered"/>
        <c:varyColors val="0"/>
        <c:ser>
          <c:idx val="0"/>
          <c:order val="0"/>
          <c:tx>
            <c:v>Base Formula</c:v>
          </c:tx>
          <c:spPr>
            <a:solidFill>
              <a:srgbClr val="4D3C35"/>
            </a:solidFill>
            <a:ln>
              <a:noFill/>
            </a:ln>
            <a:effectLst/>
          </c:spPr>
          <c:invertIfNegative val="0"/>
          <c:errBars>
            <c:errBarType val="both"/>
            <c:errValType val="cust"/>
            <c:noEndCap val="0"/>
            <c:plus>
              <c:numRef>
                <c:f>'C mean'!$AM$41:$AM$42</c:f>
                <c:numCache>
                  <c:formatCode>General</c:formatCode>
                  <c:ptCount val="2"/>
                  <c:pt idx="0">
                    <c:v>1.5737751789922523</c:v>
                  </c:pt>
                  <c:pt idx="1">
                    <c:v>1.490818853702619</c:v>
                  </c:pt>
                </c:numCache>
              </c:numRef>
            </c:plus>
            <c:minus>
              <c:numRef>
                <c:f>'C mean'!$AM$41:$AM$42</c:f>
                <c:numCache>
                  <c:formatCode>General</c:formatCode>
                  <c:ptCount val="2"/>
                  <c:pt idx="0">
                    <c:v>1.5737751789922523</c:v>
                  </c:pt>
                  <c:pt idx="1">
                    <c:v>1.490818853702619</c:v>
                  </c:pt>
                </c:numCache>
              </c:numRef>
            </c:minus>
            <c:spPr>
              <a:noFill/>
              <a:ln w="9525" cap="flat" cmpd="sng" algn="ctr">
                <a:solidFill>
                  <a:schemeClr val="tx1">
                    <a:lumMod val="65000"/>
                    <a:lumOff val="35000"/>
                  </a:schemeClr>
                </a:solidFill>
                <a:round/>
              </a:ln>
              <a:effectLst/>
            </c:spPr>
          </c:errBars>
          <c:cat>
            <c:numRef>
              <c:f>' NV % mean'!$B$18:$B$20</c:f>
              <c:numCache>
                <c:formatCode>General</c:formatCode>
                <c:ptCount val="3"/>
                <c:pt idx="0">
                  <c:v>15</c:v>
                </c:pt>
                <c:pt idx="1">
                  <c:v>29</c:v>
                </c:pt>
                <c:pt idx="2">
                  <c:v>57</c:v>
                </c:pt>
              </c:numCache>
            </c:numRef>
          </c:cat>
          <c:val>
            <c:numRef>
              <c:f>'C mean'!$AR$4:$AR$5</c:f>
              <c:numCache>
                <c:formatCode>General</c:formatCode>
                <c:ptCount val="2"/>
                <c:pt idx="0">
                  <c:v>1.2288749999999453</c:v>
                </c:pt>
                <c:pt idx="1">
                  <c:v>1.8405937499999396</c:v>
                </c:pt>
              </c:numCache>
            </c:numRef>
          </c:val>
          <c:extLst>
            <c:ext xmlns:c16="http://schemas.microsoft.com/office/drawing/2014/chart" uri="{C3380CC4-5D6E-409C-BE32-E72D297353CC}">
              <c16:uniqueId val="{00000000-1FB6-4561-9403-285E9DC160FB}"/>
            </c:ext>
          </c:extLst>
        </c:ser>
        <c:ser>
          <c:idx val="2"/>
          <c:order val="1"/>
          <c:tx>
            <c:v>Benchmark Formula</c:v>
          </c:tx>
          <c:spPr>
            <a:solidFill>
              <a:srgbClr val="897974"/>
            </a:solidFill>
            <a:ln>
              <a:noFill/>
            </a:ln>
            <a:effectLst/>
          </c:spPr>
          <c:invertIfNegative val="0"/>
          <c:errBars>
            <c:errBarType val="both"/>
            <c:errValType val="cust"/>
            <c:noEndCap val="0"/>
            <c:plus>
              <c:numRef>
                <c:f>'C mean'!$AN$18:$AN$19</c:f>
                <c:numCache>
                  <c:formatCode>General</c:formatCode>
                  <c:ptCount val="2"/>
                  <c:pt idx="0">
                    <c:v>2.7836018884327589</c:v>
                  </c:pt>
                  <c:pt idx="1">
                    <c:v>2.549120832789463</c:v>
                  </c:pt>
                </c:numCache>
              </c:numRef>
            </c:plus>
            <c:minus>
              <c:numRef>
                <c:f>'C mean'!$AN$18:$AN$19</c:f>
                <c:numCache>
                  <c:formatCode>General</c:formatCode>
                  <c:ptCount val="2"/>
                  <c:pt idx="0">
                    <c:v>2.7836018884327589</c:v>
                  </c:pt>
                  <c:pt idx="1">
                    <c:v>2.549120832789463</c:v>
                  </c:pt>
                </c:numCache>
              </c:numRef>
            </c:minus>
            <c:spPr>
              <a:noFill/>
              <a:ln w="9525" cap="flat" cmpd="sng" algn="ctr">
                <a:solidFill>
                  <a:schemeClr val="tx1">
                    <a:lumMod val="65000"/>
                    <a:lumOff val="35000"/>
                  </a:schemeClr>
                </a:solidFill>
                <a:round/>
              </a:ln>
              <a:effectLst/>
            </c:spPr>
          </c:errBars>
          <c:cat>
            <c:numRef>
              <c:f>' NV % mean'!$B$18:$B$20</c:f>
              <c:numCache>
                <c:formatCode>General</c:formatCode>
                <c:ptCount val="3"/>
                <c:pt idx="0">
                  <c:v>15</c:v>
                </c:pt>
                <c:pt idx="1">
                  <c:v>29</c:v>
                </c:pt>
                <c:pt idx="2">
                  <c:v>57</c:v>
                </c:pt>
              </c:numCache>
            </c:numRef>
          </c:cat>
          <c:val>
            <c:numRef>
              <c:f>'C mean'!$AR$18:$AR$19</c:f>
              <c:numCache>
                <c:formatCode>General</c:formatCode>
                <c:ptCount val="2"/>
                <c:pt idx="0">
                  <c:v>1.6366875000000221</c:v>
                </c:pt>
                <c:pt idx="1">
                  <c:v>0.34256249999999966</c:v>
                </c:pt>
              </c:numCache>
            </c:numRef>
          </c:val>
          <c:extLst>
            <c:ext xmlns:c16="http://schemas.microsoft.com/office/drawing/2014/chart" uri="{C3380CC4-5D6E-409C-BE32-E72D297353CC}">
              <c16:uniqueId val="{00000001-1FB6-4561-9403-285E9DC160FB}"/>
            </c:ext>
          </c:extLst>
        </c:ser>
        <c:ser>
          <c:idx val="1"/>
          <c:order val="2"/>
          <c:tx>
            <c:v>Active Formula</c:v>
          </c:tx>
          <c:spPr>
            <a:solidFill>
              <a:srgbClr val="B3978F"/>
            </a:solidFill>
            <a:ln>
              <a:noFill/>
            </a:ln>
            <a:effectLst/>
          </c:spPr>
          <c:invertIfNegative val="0"/>
          <c:errBars>
            <c:errBarType val="both"/>
            <c:errValType val="cust"/>
            <c:noEndCap val="0"/>
            <c:plus>
              <c:numRef>
                <c:f>'C mean'!$AM$47:$AM$48</c:f>
                <c:numCache>
                  <c:formatCode>General</c:formatCode>
                  <c:ptCount val="2"/>
                  <c:pt idx="0">
                    <c:v>2.8426498829688582</c:v>
                  </c:pt>
                  <c:pt idx="1">
                    <c:v>1.6688259132010834</c:v>
                  </c:pt>
                </c:numCache>
              </c:numRef>
            </c:plus>
            <c:minus>
              <c:numRef>
                <c:f>'C mean'!$AM$47:$AM$48</c:f>
                <c:numCache>
                  <c:formatCode>General</c:formatCode>
                  <c:ptCount val="2"/>
                  <c:pt idx="0">
                    <c:v>2.8426498829688582</c:v>
                  </c:pt>
                  <c:pt idx="1">
                    <c:v>1.6688259132010834</c:v>
                  </c:pt>
                </c:numCache>
              </c:numRef>
            </c:minus>
            <c:spPr>
              <a:noFill/>
              <a:ln w="9525" cap="flat" cmpd="sng" algn="ctr">
                <a:solidFill>
                  <a:schemeClr val="tx1">
                    <a:lumMod val="65000"/>
                    <a:lumOff val="35000"/>
                  </a:schemeClr>
                </a:solidFill>
                <a:round/>
              </a:ln>
              <a:effectLst/>
            </c:spPr>
          </c:errBars>
          <c:cat>
            <c:numRef>
              <c:f>' NV % mean'!$B$18:$B$20</c:f>
              <c:numCache>
                <c:formatCode>General</c:formatCode>
                <c:ptCount val="3"/>
                <c:pt idx="0">
                  <c:v>15</c:v>
                </c:pt>
                <c:pt idx="1">
                  <c:v>29</c:v>
                </c:pt>
                <c:pt idx="2">
                  <c:v>57</c:v>
                </c:pt>
              </c:numCache>
            </c:numRef>
          </c:cat>
          <c:val>
            <c:numRef>
              <c:f>'C mean'!$AR$11:$AR$12</c:f>
              <c:numCache>
                <c:formatCode>General</c:formatCode>
                <c:ptCount val="2"/>
                <c:pt idx="0">
                  <c:v>1.0139999999999958</c:v>
                </c:pt>
                <c:pt idx="1">
                  <c:v>3.5429999999999922</c:v>
                </c:pt>
              </c:numCache>
            </c:numRef>
          </c:val>
          <c:extLst>
            <c:ext xmlns:c16="http://schemas.microsoft.com/office/drawing/2014/chart" uri="{C3380CC4-5D6E-409C-BE32-E72D297353CC}">
              <c16:uniqueId val="{00000002-1FB6-4561-9403-285E9DC160FB}"/>
            </c:ext>
          </c:extLst>
        </c:ser>
        <c:dLbls>
          <c:showLegendKey val="0"/>
          <c:showVal val="0"/>
          <c:showCatName val="0"/>
          <c:showSerName val="0"/>
          <c:showPercent val="0"/>
          <c:showBubbleSize val="0"/>
        </c:dLbls>
        <c:gapWidth val="219"/>
        <c:overlap val="-27"/>
        <c:axId val="519847640"/>
        <c:axId val="517497408"/>
      </c:barChart>
      <c:catAx>
        <c:axId val="5198476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r>
                  <a:rPr lang="en-US" baseline="0">
                    <a:solidFill>
                      <a:schemeClr val="tx1"/>
                    </a:solidFill>
                    <a:latin typeface="DM Sans" pitchFamily="2" charset="0"/>
                  </a:rPr>
                  <a:t>Day</a:t>
                </a:r>
              </a:p>
            </c:rich>
          </c:tx>
          <c:layout>
            <c:manualLayout>
              <c:xMode val="edge"/>
              <c:yMode val="edge"/>
              <c:x val="0.54975877192982447"/>
              <c:y val="0.8598352490421455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US"/>
            </a:p>
          </c:txPr>
        </c:title>
        <c:numFmt formatCode="General"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DM Sans" pitchFamily="2" charset="0"/>
                <a:ea typeface="+mn-ea"/>
                <a:cs typeface="+mn-cs"/>
              </a:defRPr>
            </a:pPr>
            <a:endParaRPr lang="en-US"/>
          </a:p>
        </c:txPr>
        <c:crossAx val="517497408"/>
        <c:crosses val="autoZero"/>
        <c:auto val="1"/>
        <c:lblAlgn val="ctr"/>
        <c:lblOffset val="100"/>
        <c:noMultiLvlLbl val="0"/>
      </c:catAx>
      <c:valAx>
        <c:axId val="51749740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r>
                  <a:rPr lang="en-US" baseline="0">
                    <a:solidFill>
                      <a:schemeClr val="tx1"/>
                    </a:solidFill>
                    <a:latin typeface="DM Sans" pitchFamily="2" charset="0"/>
                  </a:rPr>
                  <a:t>Skin firming improvement over 29 days [mm]</a:t>
                </a:r>
              </a:p>
            </c:rich>
          </c:tx>
          <c:layout>
            <c:manualLayout>
              <c:xMode val="edge"/>
              <c:yMode val="edge"/>
              <c:x val="1.6666769862413802E-2"/>
              <c:y val="8.0464248766559249E-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US"/>
            </a:p>
          </c:txPr>
        </c:title>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DM Sans" pitchFamily="2" charset="0"/>
                <a:ea typeface="+mn-ea"/>
                <a:cs typeface="+mn-cs"/>
              </a:defRPr>
            </a:pPr>
            <a:endParaRPr lang="en-US"/>
          </a:p>
        </c:txPr>
        <c:crossAx val="51984764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Trebuchet MS" panose="020B0603020202020204" pitchFamily="34" charset="0"/>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DM Sans" pitchFamily="2" charset="0"/>
                <a:ea typeface="+mn-ea"/>
                <a:cs typeface="+mn-cs"/>
              </a:defRPr>
            </a:pPr>
            <a:r>
              <a:rPr lang="en-US" b="1" baseline="0" err="1">
                <a:solidFill>
                  <a:schemeClr val="tx1"/>
                </a:solidFill>
                <a:latin typeface="DM Sans" pitchFamily="2" charset="0"/>
              </a:rPr>
              <a:t>Corneometer</a:t>
            </a:r>
            <a:r>
              <a:rPr lang="en-US" b="1" baseline="0">
                <a:solidFill>
                  <a:schemeClr val="tx1"/>
                </a:solidFill>
                <a:latin typeface="DM Sans" pitchFamily="2" charset="0"/>
              </a:rPr>
              <a:t> values measured on cheekbone, mean of right and left side</a:t>
            </a:r>
          </a:p>
        </c:rich>
      </c:tx>
      <c:layout>
        <c:manualLayout>
          <c:xMode val="edge"/>
          <c:yMode val="edge"/>
          <c:x val="0.15144444444444444"/>
          <c:y val="0"/>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DM Sans" pitchFamily="2" charset="0"/>
              <a:ea typeface="+mn-ea"/>
              <a:cs typeface="+mn-cs"/>
            </a:defRPr>
          </a:pPr>
          <a:endParaRPr lang="en-US"/>
        </a:p>
      </c:txPr>
    </c:title>
    <c:autoTitleDeleted val="0"/>
    <c:plotArea>
      <c:layout/>
      <c:barChart>
        <c:barDir val="col"/>
        <c:grouping val="clustered"/>
        <c:varyColors val="0"/>
        <c:ser>
          <c:idx val="0"/>
          <c:order val="0"/>
          <c:spPr>
            <a:solidFill>
              <a:srgbClr val="009FE3"/>
            </a:solidFill>
            <a:ln>
              <a:noFill/>
            </a:ln>
            <a:effectLst/>
          </c:spPr>
          <c:invertIfNegative val="0"/>
          <c:dPt>
            <c:idx val="0"/>
            <c:invertIfNegative val="0"/>
            <c:bubble3D val="0"/>
            <c:spPr>
              <a:solidFill>
                <a:srgbClr val="4D3C35"/>
              </a:solidFill>
              <a:ln>
                <a:noFill/>
              </a:ln>
              <a:effectLst/>
            </c:spPr>
            <c:extLst>
              <c:ext xmlns:c16="http://schemas.microsoft.com/office/drawing/2014/chart" uri="{C3380CC4-5D6E-409C-BE32-E72D297353CC}">
                <c16:uniqueId val="{00000001-3E8A-4561-9C21-794E02EFE30B}"/>
              </c:ext>
            </c:extLst>
          </c:dPt>
          <c:dPt>
            <c:idx val="1"/>
            <c:invertIfNegative val="0"/>
            <c:bubble3D val="0"/>
            <c:spPr>
              <a:solidFill>
                <a:srgbClr val="897974"/>
              </a:solidFill>
              <a:ln>
                <a:noFill/>
              </a:ln>
              <a:effectLst/>
            </c:spPr>
            <c:extLst>
              <c:ext xmlns:c16="http://schemas.microsoft.com/office/drawing/2014/chart" uri="{C3380CC4-5D6E-409C-BE32-E72D297353CC}">
                <c16:uniqueId val="{00000003-3E8A-4561-9C21-794E02EFE30B}"/>
              </c:ext>
            </c:extLst>
          </c:dPt>
          <c:dPt>
            <c:idx val="2"/>
            <c:invertIfNegative val="0"/>
            <c:bubble3D val="0"/>
            <c:spPr>
              <a:solidFill>
                <a:srgbClr val="009FE3"/>
              </a:solidFill>
              <a:ln>
                <a:solidFill>
                  <a:schemeClr val="bg1">
                    <a:lumMod val="65000"/>
                  </a:schemeClr>
                </a:solidFill>
              </a:ln>
              <a:effectLst/>
            </c:spPr>
            <c:extLst>
              <c:ext xmlns:c16="http://schemas.microsoft.com/office/drawing/2014/chart" uri="{C3380CC4-5D6E-409C-BE32-E72D297353CC}">
                <c16:uniqueId val="{00000005-3E8A-4561-9C21-794E02EFE30B}"/>
              </c:ext>
            </c:extLst>
          </c:dPt>
          <c:errBars>
            <c:errBarType val="both"/>
            <c:errValType val="cust"/>
            <c:noEndCap val="0"/>
            <c:plus>
              <c:numRef>
                <c:f>(Capacitance!$AN$5,Capacitance!$AN$12,Capacitance!$AN$19)</c:f>
                <c:numCache>
                  <c:formatCode>General</c:formatCode>
                  <c:ptCount val="3"/>
                  <c:pt idx="0">
                    <c:v>1.266921254745458</c:v>
                  </c:pt>
                  <c:pt idx="1">
                    <c:v>1.0562683330770704</c:v>
                  </c:pt>
                  <c:pt idx="2">
                    <c:v>1.7688429674644346</c:v>
                  </c:pt>
                </c:numCache>
              </c:numRef>
            </c:plus>
            <c:minus>
              <c:numRef>
                <c:f>(Capacitance!$AN$5,Capacitance!$AN$12,Capacitance!$AN$19)</c:f>
                <c:numCache>
                  <c:formatCode>General</c:formatCode>
                  <c:ptCount val="3"/>
                  <c:pt idx="0">
                    <c:v>1.266921254745458</c:v>
                  </c:pt>
                  <c:pt idx="1">
                    <c:v>1.0562683330770704</c:v>
                  </c:pt>
                  <c:pt idx="2">
                    <c:v>1.7688429674644346</c:v>
                  </c:pt>
                </c:numCache>
              </c:numRef>
            </c:minus>
            <c:spPr>
              <a:noFill/>
              <a:ln w="12700" cap="flat" cmpd="sng" algn="ctr">
                <a:solidFill>
                  <a:sysClr val="windowText" lastClr="000000">
                    <a:lumMod val="65000"/>
                    <a:lumOff val="35000"/>
                  </a:sysClr>
                </a:solidFill>
                <a:round/>
              </a:ln>
              <a:effectLst/>
            </c:spPr>
          </c:errBars>
          <c:cat>
            <c:strRef>
              <c:f>(Capacitance!$AL$1,Capacitance!$AL$9,Capacitance!$AL$16)</c:f>
              <c:strCache>
                <c:ptCount val="3"/>
                <c:pt idx="0">
                  <c:v>Base Formulation</c:v>
                </c:pt>
                <c:pt idx="1">
                  <c:v>2.5% SYN®-HYCAN</c:v>
                </c:pt>
                <c:pt idx="2">
                  <c:v>3% Matrixyl3000</c:v>
                </c:pt>
              </c:strCache>
            </c:strRef>
          </c:cat>
          <c:val>
            <c:numRef>
              <c:f>(Capacitance!$AQ$4,Capacitance!$AQ$11)</c:f>
              <c:numCache>
                <c:formatCode>General</c:formatCode>
                <c:ptCount val="2"/>
                <c:pt idx="0">
                  <c:v>0.16875000000000995</c:v>
                </c:pt>
                <c:pt idx="1">
                  <c:v>4.0413793103448228</c:v>
                </c:pt>
              </c:numCache>
            </c:numRef>
          </c:val>
          <c:extLst>
            <c:ext xmlns:c16="http://schemas.microsoft.com/office/drawing/2014/chart" uri="{C3380CC4-5D6E-409C-BE32-E72D297353CC}">
              <c16:uniqueId val="{00000006-3E8A-4561-9C21-794E02EFE30B}"/>
            </c:ext>
          </c:extLst>
        </c:ser>
        <c:dLbls>
          <c:showLegendKey val="0"/>
          <c:showVal val="0"/>
          <c:showCatName val="0"/>
          <c:showSerName val="0"/>
          <c:showPercent val="0"/>
          <c:showBubbleSize val="0"/>
        </c:dLbls>
        <c:gapWidth val="219"/>
        <c:overlap val="-27"/>
        <c:axId val="360443936"/>
        <c:axId val="360444592"/>
      </c:barChart>
      <c:catAx>
        <c:axId val="360443936"/>
        <c:scaling>
          <c:orientation val="minMax"/>
        </c:scaling>
        <c:delete val="0"/>
        <c:axPos val="b"/>
        <c:numFmt formatCode="General" sourceLinked="1"/>
        <c:majorTickMark val="none"/>
        <c:minorTickMark val="none"/>
        <c:tickLblPos val="low"/>
        <c:spPr>
          <a:noFill/>
          <a:ln w="9525" cap="flat" cmpd="sng" algn="ctr">
            <a:solidFill>
              <a:sysClr val="window" lastClr="FFFFFF">
                <a:lumMod val="75000"/>
              </a:sys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DM Sans" pitchFamily="2" charset="0"/>
                <a:ea typeface="+mn-ea"/>
                <a:cs typeface="+mn-cs"/>
              </a:defRPr>
            </a:pPr>
            <a:endParaRPr lang="en-US"/>
          </a:p>
        </c:txPr>
        <c:crossAx val="360444592"/>
        <c:crosses val="autoZero"/>
        <c:auto val="1"/>
        <c:lblAlgn val="ctr"/>
        <c:lblOffset val="100"/>
        <c:noMultiLvlLbl val="0"/>
      </c:catAx>
      <c:valAx>
        <c:axId val="360444592"/>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DM Sans" pitchFamily="2" charset="0"/>
                    <a:ea typeface="+mn-ea"/>
                    <a:cs typeface="+mn-cs"/>
                  </a:defRPr>
                </a:pPr>
                <a:r>
                  <a:rPr lang="en-US" baseline="0">
                    <a:latin typeface="DM Sans" pitchFamily="2" charset="0"/>
                  </a:rPr>
                  <a:t>Delta d29 to d0</a:t>
                </a:r>
              </a:p>
            </c:rich>
          </c:tx>
          <c:layout>
            <c:manualLayout>
              <c:xMode val="edge"/>
              <c:yMode val="edge"/>
              <c:x val="1.3888888888888888E-2"/>
              <c:y val="0.3441243802857976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DM Sans" pitchFamily="2" charset="0"/>
                  <a:ea typeface="+mn-ea"/>
                  <a:cs typeface="+mn-cs"/>
                </a:defRPr>
              </a:pPr>
              <a:endParaRPr lang="en-US"/>
            </a:p>
          </c:txPr>
        </c:title>
        <c:numFmt formatCode="General" sourceLinked="1"/>
        <c:majorTickMark val="none"/>
        <c:minorTickMark val="none"/>
        <c:tickLblPos val="nextTo"/>
        <c:spPr>
          <a:noFill/>
          <a:ln>
            <a:solidFill>
              <a:sysClr val="window" lastClr="FFFFFF">
                <a:lumMod val="75000"/>
              </a:sysClr>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DM Sans" pitchFamily="2" charset="0"/>
                <a:ea typeface="+mn-ea"/>
                <a:cs typeface="+mn-cs"/>
              </a:defRPr>
            </a:pPr>
            <a:endParaRPr lang="en-US"/>
          </a:p>
        </c:txPr>
        <c:crossAx val="36044393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latin typeface="+mn-lt"/>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537467700258399"/>
          <c:y val="0.3202416918429003"/>
          <c:w val="0.81136950904392768"/>
          <c:h val="0.61631419939577037"/>
        </c:manualLayout>
      </c:layout>
      <c:barChart>
        <c:barDir val="col"/>
        <c:grouping val="clustered"/>
        <c:varyColors val="0"/>
        <c:ser>
          <c:idx val="0"/>
          <c:order val="0"/>
          <c:spPr>
            <a:solidFill>
              <a:srgbClr val="003366"/>
            </a:solidFill>
            <a:ln w="11496">
              <a:noFill/>
              <a:prstDash val="solid"/>
            </a:ln>
          </c:spPr>
          <c:invertIfNegative val="0"/>
          <c:dPt>
            <c:idx val="0"/>
            <c:invertIfNegative val="0"/>
            <c:bubble3D val="0"/>
            <c:spPr>
              <a:solidFill>
                <a:srgbClr val="4D3C35"/>
              </a:solidFill>
              <a:ln w="11496">
                <a:noFill/>
                <a:prstDash val="solid"/>
              </a:ln>
            </c:spPr>
            <c:extLst>
              <c:ext xmlns:c16="http://schemas.microsoft.com/office/drawing/2014/chart" uri="{C3380CC4-5D6E-409C-BE32-E72D297353CC}">
                <c16:uniqueId val="{00000001-796C-4DAD-87F7-BE2F4320B0D2}"/>
              </c:ext>
            </c:extLst>
          </c:dPt>
          <c:dPt>
            <c:idx val="1"/>
            <c:invertIfNegative val="0"/>
            <c:bubble3D val="0"/>
            <c:spPr>
              <a:solidFill>
                <a:srgbClr val="4D3C35"/>
              </a:solidFill>
              <a:ln w="11496">
                <a:noFill/>
                <a:prstDash val="solid"/>
              </a:ln>
            </c:spPr>
            <c:extLst>
              <c:ext xmlns:c16="http://schemas.microsoft.com/office/drawing/2014/chart" uri="{C3380CC4-5D6E-409C-BE32-E72D297353CC}">
                <c16:uniqueId val="{00000003-796C-4DAD-87F7-BE2F4320B0D2}"/>
              </c:ext>
            </c:extLst>
          </c:dPt>
          <c:dPt>
            <c:idx val="2"/>
            <c:invertIfNegative val="0"/>
            <c:bubble3D val="0"/>
            <c:spPr>
              <a:solidFill>
                <a:srgbClr val="897974"/>
              </a:solidFill>
              <a:ln w="11496">
                <a:noFill/>
                <a:prstDash val="solid"/>
              </a:ln>
            </c:spPr>
            <c:extLst>
              <c:ext xmlns:c16="http://schemas.microsoft.com/office/drawing/2014/chart" uri="{C3380CC4-5D6E-409C-BE32-E72D297353CC}">
                <c16:uniqueId val="{00000005-796C-4DAD-87F7-BE2F4320B0D2}"/>
              </c:ext>
            </c:extLst>
          </c:dPt>
          <c:dPt>
            <c:idx val="3"/>
            <c:invertIfNegative val="0"/>
            <c:bubble3D val="0"/>
            <c:spPr>
              <a:solidFill>
                <a:srgbClr val="897974"/>
              </a:solidFill>
              <a:ln w="11496">
                <a:noFill/>
                <a:prstDash val="solid"/>
              </a:ln>
            </c:spPr>
            <c:extLst>
              <c:ext xmlns:c16="http://schemas.microsoft.com/office/drawing/2014/chart" uri="{C3380CC4-5D6E-409C-BE32-E72D297353CC}">
                <c16:uniqueId val="{00000007-796C-4DAD-87F7-BE2F4320B0D2}"/>
              </c:ext>
            </c:extLst>
          </c:dPt>
          <c:dLbls>
            <c:dLbl>
              <c:idx val="0"/>
              <c:layout>
                <c:manualLayout>
                  <c:x val="0"/>
                  <c:y val="-8.717453663295801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96C-4DAD-87F7-BE2F4320B0D2}"/>
                </c:ext>
              </c:extLst>
            </c:dLbl>
            <c:dLbl>
              <c:idx val="1"/>
              <c:layout>
                <c:manualLayout>
                  <c:x val="-6.2819270689215754E-17"/>
                  <c:y val="-8.34599498360084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96C-4DAD-87F7-BE2F4320B0D2}"/>
                </c:ext>
              </c:extLst>
            </c:dLbl>
            <c:dLbl>
              <c:idx val="2"/>
              <c:layout>
                <c:manualLayout>
                  <c:x val="0"/>
                  <c:y val="0.2637290815415761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96C-4DAD-87F7-BE2F4320B0D2}"/>
                </c:ext>
              </c:extLst>
            </c:dLbl>
            <c:dLbl>
              <c:idx val="3"/>
              <c:layout>
                <c:manualLayout>
                  <c:x val="1.5244079294034546E-3"/>
                  <c:y val="-0.1388912425253759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96C-4DAD-87F7-BE2F4320B0D2}"/>
                </c:ext>
              </c:extLst>
            </c:dLbl>
            <c:spPr>
              <a:solidFill>
                <a:schemeClr val="bg1"/>
              </a:solidFill>
              <a:ln w="22993">
                <a:noFill/>
              </a:ln>
            </c:spPr>
            <c:txPr>
              <a:bodyPr/>
              <a:lstStyle/>
              <a:p>
                <a:pPr>
                  <a:defRPr sz="800" baseline="0">
                    <a:latin typeface="DM Sans"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Sheet1!$F$11:$F$14</c:f>
                <c:numCache>
                  <c:formatCode>General</c:formatCode>
                  <c:ptCount val="4"/>
                  <c:pt idx="0">
                    <c:v>0.94</c:v>
                  </c:pt>
                  <c:pt idx="1">
                    <c:v>0.83</c:v>
                  </c:pt>
                  <c:pt idx="2">
                    <c:v>1.74</c:v>
                  </c:pt>
                  <c:pt idx="3">
                    <c:v>1.54</c:v>
                  </c:pt>
                </c:numCache>
              </c:numRef>
            </c:plus>
            <c:minus>
              <c:numRef>
                <c:f>Sheet1!$F$11:$F$14</c:f>
                <c:numCache>
                  <c:formatCode>General</c:formatCode>
                  <c:ptCount val="4"/>
                  <c:pt idx="0">
                    <c:v>0.94</c:v>
                  </c:pt>
                  <c:pt idx="1">
                    <c:v>0.83</c:v>
                  </c:pt>
                  <c:pt idx="2">
                    <c:v>1.74</c:v>
                  </c:pt>
                  <c:pt idx="3">
                    <c:v>1.54</c:v>
                  </c:pt>
                </c:numCache>
              </c:numRef>
            </c:minus>
            <c:spPr>
              <a:ln w="12700">
                <a:solidFill>
                  <a:sysClr val="windowText" lastClr="000000">
                    <a:lumMod val="65000"/>
                    <a:lumOff val="35000"/>
                  </a:sysClr>
                </a:solidFill>
                <a:prstDash val="solid"/>
              </a:ln>
            </c:spPr>
          </c:errBars>
          <c:cat>
            <c:multiLvlStrRef>
              <c:f>Sheet1!$B$11:$D$14</c:f>
              <c:multiLvlStrCache>
                <c:ptCount val="4"/>
                <c:lvl>
                  <c:pt idx="0">
                    <c:v>D56</c:v>
                  </c:pt>
                  <c:pt idx="1">
                    <c:v>D84</c:v>
                  </c:pt>
                  <c:pt idx="2">
                    <c:v>D56</c:v>
                  </c:pt>
                  <c:pt idx="3">
                    <c:v>D84</c:v>
                  </c:pt>
                </c:lvl>
                <c:lvl>
                  <c:pt idx="0">
                    <c:v>SYN-HYCAN</c:v>
                  </c:pt>
                  <c:pt idx="2">
                    <c:v>Placebo</c:v>
                  </c:pt>
                </c:lvl>
                <c:lvl>
                  <c:pt idx="0">
                    <c:v>Contour Volume [ml]</c:v>
                  </c:pt>
                </c:lvl>
              </c:multiLvlStrCache>
            </c:multiLvlStrRef>
          </c:cat>
          <c:val>
            <c:numRef>
              <c:f>Sheet1!$E$11:$E$14</c:f>
              <c:numCache>
                <c:formatCode>General</c:formatCode>
                <c:ptCount val="4"/>
                <c:pt idx="0">
                  <c:v>-1.2</c:v>
                </c:pt>
                <c:pt idx="1">
                  <c:v>-1.1399999999999999</c:v>
                </c:pt>
                <c:pt idx="2">
                  <c:v>1.34</c:v>
                </c:pt>
                <c:pt idx="3">
                  <c:v>-0.83</c:v>
                </c:pt>
              </c:numCache>
            </c:numRef>
          </c:val>
          <c:extLst>
            <c:ext xmlns:c16="http://schemas.microsoft.com/office/drawing/2014/chart" uri="{C3380CC4-5D6E-409C-BE32-E72D297353CC}">
              <c16:uniqueId val="{00000008-796C-4DAD-87F7-BE2F4320B0D2}"/>
            </c:ext>
          </c:extLst>
        </c:ser>
        <c:dLbls>
          <c:showLegendKey val="0"/>
          <c:showVal val="0"/>
          <c:showCatName val="0"/>
          <c:showSerName val="0"/>
          <c:showPercent val="0"/>
          <c:showBubbleSize val="0"/>
        </c:dLbls>
        <c:gapWidth val="40"/>
        <c:axId val="235278336"/>
        <c:axId val="235279872"/>
      </c:barChart>
      <c:catAx>
        <c:axId val="235278336"/>
        <c:scaling>
          <c:orientation val="minMax"/>
        </c:scaling>
        <c:delete val="0"/>
        <c:axPos val="b"/>
        <c:numFmt formatCode="General" sourceLinked="1"/>
        <c:majorTickMark val="out"/>
        <c:minorTickMark val="none"/>
        <c:tickLblPos val="high"/>
        <c:spPr>
          <a:ln w="3175">
            <a:solidFill>
              <a:schemeClr val="bg1">
                <a:lumMod val="75000"/>
              </a:schemeClr>
            </a:solidFill>
            <a:prstDash val="solid"/>
          </a:ln>
        </c:spPr>
        <c:txPr>
          <a:bodyPr rot="0" vert="horz"/>
          <a:lstStyle/>
          <a:p>
            <a:pPr>
              <a:defRPr sz="900" b="1" baseline="0">
                <a:latin typeface="DM Sans" pitchFamily="2" charset="0"/>
              </a:defRPr>
            </a:pPr>
            <a:endParaRPr lang="en-US"/>
          </a:p>
        </c:txPr>
        <c:crossAx val="235279872"/>
        <c:crosses val="autoZero"/>
        <c:auto val="1"/>
        <c:lblAlgn val="ctr"/>
        <c:lblOffset val="100"/>
        <c:tickLblSkip val="1"/>
        <c:tickMarkSkip val="1"/>
        <c:noMultiLvlLbl val="0"/>
      </c:catAx>
      <c:valAx>
        <c:axId val="235279872"/>
        <c:scaling>
          <c:orientation val="minMax"/>
        </c:scaling>
        <c:delete val="0"/>
        <c:axPos val="l"/>
        <c:majorGridlines>
          <c:spPr>
            <a:ln w="3175">
              <a:solidFill>
                <a:schemeClr val="bg1">
                  <a:lumMod val="75000"/>
                </a:schemeClr>
              </a:solidFill>
              <a:prstDash val="solid"/>
            </a:ln>
          </c:spPr>
        </c:majorGridlines>
        <c:title>
          <c:tx>
            <c:rich>
              <a:bodyPr/>
              <a:lstStyle/>
              <a:p>
                <a:pPr>
                  <a:defRPr sz="1000" baseline="0">
                    <a:latin typeface="DM Sans" pitchFamily="2" charset="0"/>
                  </a:defRPr>
                </a:pPr>
                <a:r>
                  <a:rPr lang="de-CH" sz="1000" baseline="0" err="1">
                    <a:latin typeface="DM Sans" pitchFamily="2" charset="0"/>
                  </a:rPr>
                  <a:t>change</a:t>
                </a:r>
                <a:r>
                  <a:rPr lang="de-CH" sz="1000" baseline="0">
                    <a:latin typeface="DM Sans" pitchFamily="2" charset="0"/>
                  </a:rPr>
                  <a:t> [ml]</a:t>
                </a:r>
              </a:p>
            </c:rich>
          </c:tx>
          <c:layout>
            <c:manualLayout>
              <c:xMode val="edge"/>
              <c:yMode val="edge"/>
              <c:x val="5.2467351936085318E-3"/>
              <c:y val="0.50453186992899879"/>
            </c:manualLayout>
          </c:layout>
          <c:overlay val="0"/>
          <c:spPr>
            <a:noFill/>
            <a:ln w="22993">
              <a:noFill/>
            </a:ln>
          </c:spPr>
        </c:title>
        <c:numFmt formatCode="General" sourceLinked="1"/>
        <c:majorTickMark val="out"/>
        <c:minorTickMark val="none"/>
        <c:tickLblPos val="nextTo"/>
        <c:spPr>
          <a:ln w="3175">
            <a:solidFill>
              <a:schemeClr val="bg1">
                <a:lumMod val="75000"/>
              </a:schemeClr>
            </a:solidFill>
            <a:prstDash val="solid"/>
          </a:ln>
        </c:spPr>
        <c:txPr>
          <a:bodyPr rot="0" vert="horz"/>
          <a:lstStyle/>
          <a:p>
            <a:pPr>
              <a:defRPr sz="800" baseline="0">
                <a:latin typeface="DM Sans" pitchFamily="2" charset="0"/>
              </a:defRPr>
            </a:pPr>
            <a:endParaRPr lang="en-US"/>
          </a:p>
        </c:txPr>
        <c:crossAx val="235278336"/>
        <c:crosses val="autoZero"/>
        <c:crossBetween val="between"/>
      </c:valAx>
      <c:spPr>
        <a:solidFill>
          <a:srgbClr val="FFFFFF"/>
        </a:solidFill>
        <a:ln w="22993">
          <a:noFill/>
        </a:ln>
      </c:spPr>
    </c:plotArea>
    <c:plotVisOnly val="1"/>
    <c:dispBlanksAs val="gap"/>
    <c:showDLblsOverMax val="0"/>
  </c:chart>
  <c:spPr>
    <a:noFill/>
    <a:ln>
      <a:noFill/>
    </a:ln>
  </c:spPr>
  <c:txPr>
    <a:bodyPr/>
    <a:lstStyle/>
    <a:p>
      <a:pPr>
        <a:defRPr sz="994" b="0" i="0" u="none" strike="noStrike" baseline="0">
          <a:solidFill>
            <a:schemeClr val="tx1"/>
          </a:solidFill>
          <a:latin typeface="+mj-lt"/>
          <a:ea typeface="Arial"/>
          <a:cs typeface="Arial"/>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7829457364341086"/>
          <c:y val="0.30573248407643311"/>
          <c:w val="0.79844961240310075"/>
          <c:h val="0.63057324840764328"/>
        </c:manualLayout>
      </c:layout>
      <c:barChart>
        <c:barDir val="col"/>
        <c:grouping val="clustered"/>
        <c:varyColors val="0"/>
        <c:ser>
          <c:idx val="0"/>
          <c:order val="0"/>
          <c:spPr>
            <a:solidFill>
              <a:srgbClr val="969696"/>
            </a:solidFill>
            <a:ln w="11711">
              <a:noFill/>
              <a:prstDash val="solid"/>
            </a:ln>
          </c:spPr>
          <c:invertIfNegative val="0"/>
          <c:dPt>
            <c:idx val="0"/>
            <c:invertIfNegative val="0"/>
            <c:bubble3D val="0"/>
            <c:spPr>
              <a:solidFill>
                <a:srgbClr val="4D3C35"/>
              </a:solidFill>
              <a:ln w="11711">
                <a:noFill/>
                <a:prstDash val="solid"/>
              </a:ln>
            </c:spPr>
            <c:extLst>
              <c:ext xmlns:c16="http://schemas.microsoft.com/office/drawing/2014/chart" uri="{C3380CC4-5D6E-409C-BE32-E72D297353CC}">
                <c16:uniqueId val="{00000001-ABB7-45AD-AF6F-1EBBBB739614}"/>
              </c:ext>
            </c:extLst>
          </c:dPt>
          <c:dPt>
            <c:idx val="1"/>
            <c:invertIfNegative val="0"/>
            <c:bubble3D val="0"/>
            <c:spPr>
              <a:solidFill>
                <a:srgbClr val="4D3C35"/>
              </a:solidFill>
              <a:ln w="11711">
                <a:noFill/>
                <a:prstDash val="solid"/>
              </a:ln>
            </c:spPr>
            <c:extLst>
              <c:ext xmlns:c16="http://schemas.microsoft.com/office/drawing/2014/chart" uri="{C3380CC4-5D6E-409C-BE32-E72D297353CC}">
                <c16:uniqueId val="{00000003-ABB7-45AD-AF6F-1EBBBB739614}"/>
              </c:ext>
            </c:extLst>
          </c:dPt>
          <c:dPt>
            <c:idx val="2"/>
            <c:invertIfNegative val="0"/>
            <c:bubble3D val="0"/>
            <c:spPr>
              <a:solidFill>
                <a:srgbClr val="897974"/>
              </a:solidFill>
              <a:ln w="11711">
                <a:noFill/>
                <a:prstDash val="solid"/>
              </a:ln>
            </c:spPr>
            <c:extLst>
              <c:ext xmlns:c16="http://schemas.microsoft.com/office/drawing/2014/chart" uri="{C3380CC4-5D6E-409C-BE32-E72D297353CC}">
                <c16:uniqueId val="{00000005-ABB7-45AD-AF6F-1EBBBB739614}"/>
              </c:ext>
            </c:extLst>
          </c:dPt>
          <c:dPt>
            <c:idx val="3"/>
            <c:invertIfNegative val="0"/>
            <c:bubble3D val="0"/>
            <c:spPr>
              <a:solidFill>
                <a:srgbClr val="897974"/>
              </a:solidFill>
              <a:ln w="11711">
                <a:noFill/>
                <a:prstDash val="solid"/>
              </a:ln>
            </c:spPr>
            <c:extLst>
              <c:ext xmlns:c16="http://schemas.microsoft.com/office/drawing/2014/chart" uri="{C3380CC4-5D6E-409C-BE32-E72D297353CC}">
                <c16:uniqueId val="{00000007-ABB7-45AD-AF6F-1EBBBB739614}"/>
              </c:ext>
            </c:extLst>
          </c:dPt>
          <c:dLbls>
            <c:dLbl>
              <c:idx val="0"/>
              <c:layout>
                <c:manualLayout>
                  <c:x val="-3.1409635344607877E-17"/>
                  <c:y val="-0.13508999300015939"/>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B7-45AD-AF6F-1EBBBB739614}"/>
                </c:ext>
              </c:extLst>
            </c:dLbl>
            <c:dLbl>
              <c:idx val="1"/>
              <c:layout>
                <c:manualLayout>
                  <c:x val="5.2463265386814784E-2"/>
                  <c:y val="-0.1505529682535310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BB7-45AD-AF6F-1EBBBB739614}"/>
                </c:ext>
              </c:extLst>
            </c:dLbl>
            <c:dLbl>
              <c:idx val="2"/>
              <c:layout>
                <c:manualLayout>
                  <c:x val="0"/>
                  <c:y val="-0.1218057876492153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BB7-45AD-AF6F-1EBBBB739614}"/>
                </c:ext>
              </c:extLst>
            </c:dLbl>
            <c:dLbl>
              <c:idx val="3"/>
              <c:layout>
                <c:manualLayout>
                  <c:x val="0"/>
                  <c:y val="-0.1793704057176100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BB7-45AD-AF6F-1EBBBB739614}"/>
                </c:ext>
              </c:extLst>
            </c:dLbl>
            <c:spPr>
              <a:solidFill>
                <a:srgbClr val="FFFFFF"/>
              </a:solidFill>
              <a:ln w="23422">
                <a:noFill/>
              </a:ln>
            </c:spPr>
            <c:txPr>
              <a:bodyPr/>
              <a:lstStyle/>
              <a:p>
                <a:pPr>
                  <a:defRPr sz="800" baseline="0">
                    <a:latin typeface="DM Sans"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Sheet1!$F$3:$F$10</c:f>
                <c:numCache>
                  <c:formatCode>General</c:formatCode>
                  <c:ptCount val="8"/>
                  <c:pt idx="0">
                    <c:v>0.17</c:v>
                  </c:pt>
                  <c:pt idx="1">
                    <c:v>0.25</c:v>
                  </c:pt>
                  <c:pt idx="2">
                    <c:v>0.15</c:v>
                  </c:pt>
                  <c:pt idx="3">
                    <c:v>0.22600000000000001</c:v>
                  </c:pt>
                  <c:pt idx="4">
                    <c:v>0.11</c:v>
                  </c:pt>
                  <c:pt idx="5">
                    <c:v>0.14000000000000001</c:v>
                  </c:pt>
                  <c:pt idx="6">
                    <c:v>0.12</c:v>
                  </c:pt>
                  <c:pt idx="7">
                    <c:v>0.1</c:v>
                  </c:pt>
                </c:numCache>
              </c:numRef>
            </c:plus>
            <c:minus>
              <c:numRef>
                <c:f>Sheet1!$F$3:$F$10</c:f>
                <c:numCache>
                  <c:formatCode>General</c:formatCode>
                  <c:ptCount val="8"/>
                  <c:pt idx="0">
                    <c:v>0.17</c:v>
                  </c:pt>
                  <c:pt idx="1">
                    <c:v>0.25</c:v>
                  </c:pt>
                  <c:pt idx="2">
                    <c:v>0.15</c:v>
                  </c:pt>
                  <c:pt idx="3">
                    <c:v>0.22600000000000001</c:v>
                  </c:pt>
                  <c:pt idx="4">
                    <c:v>0.11</c:v>
                  </c:pt>
                  <c:pt idx="5">
                    <c:v>0.14000000000000001</c:v>
                  </c:pt>
                  <c:pt idx="6">
                    <c:v>0.12</c:v>
                  </c:pt>
                  <c:pt idx="7">
                    <c:v>0.1</c:v>
                  </c:pt>
                </c:numCache>
              </c:numRef>
            </c:minus>
            <c:spPr>
              <a:ln w="12700">
                <a:solidFill>
                  <a:sysClr val="windowText" lastClr="000000">
                    <a:lumMod val="65000"/>
                    <a:lumOff val="35000"/>
                  </a:sysClr>
                </a:solidFill>
                <a:prstDash val="solid"/>
              </a:ln>
            </c:spPr>
          </c:errBars>
          <c:cat>
            <c:multiLvlStrRef>
              <c:f>Sheet1!$B$3:$D$6</c:f>
              <c:multiLvlStrCache>
                <c:ptCount val="4"/>
                <c:lvl>
                  <c:pt idx="0">
                    <c:v>D56</c:v>
                  </c:pt>
                  <c:pt idx="1">
                    <c:v>D84</c:v>
                  </c:pt>
                  <c:pt idx="2">
                    <c:v>D56</c:v>
                  </c:pt>
                  <c:pt idx="3">
                    <c:v>D84</c:v>
                  </c:pt>
                </c:lvl>
                <c:lvl>
                  <c:pt idx="0">
                    <c:v>SYN-HYCAN</c:v>
                  </c:pt>
                  <c:pt idx="2">
                    <c:v>Placebo</c:v>
                  </c:pt>
                </c:lvl>
                <c:lvl>
                  <c:pt idx="0">
                    <c:v>Double Chin (Vertical Profile)</c:v>
                  </c:pt>
                </c:lvl>
              </c:multiLvlStrCache>
            </c:multiLvlStrRef>
          </c:cat>
          <c:val>
            <c:numRef>
              <c:f>Sheet1!$E$3:$E$6</c:f>
              <c:numCache>
                <c:formatCode>General</c:formatCode>
                <c:ptCount val="4"/>
                <c:pt idx="0">
                  <c:v>-0.18</c:v>
                </c:pt>
                <c:pt idx="1">
                  <c:v>-0.5</c:v>
                </c:pt>
                <c:pt idx="2">
                  <c:v>-0.19</c:v>
                </c:pt>
                <c:pt idx="3">
                  <c:v>-0.214</c:v>
                </c:pt>
              </c:numCache>
            </c:numRef>
          </c:val>
          <c:extLst>
            <c:ext xmlns:c16="http://schemas.microsoft.com/office/drawing/2014/chart" uri="{C3380CC4-5D6E-409C-BE32-E72D297353CC}">
              <c16:uniqueId val="{00000008-ABB7-45AD-AF6F-1EBBBB739614}"/>
            </c:ext>
          </c:extLst>
        </c:ser>
        <c:dLbls>
          <c:showLegendKey val="0"/>
          <c:showVal val="0"/>
          <c:showCatName val="0"/>
          <c:showSerName val="0"/>
          <c:showPercent val="0"/>
          <c:showBubbleSize val="0"/>
        </c:dLbls>
        <c:gapWidth val="40"/>
        <c:axId val="224098176"/>
        <c:axId val="224099712"/>
      </c:barChart>
      <c:catAx>
        <c:axId val="224098176"/>
        <c:scaling>
          <c:orientation val="minMax"/>
        </c:scaling>
        <c:delete val="0"/>
        <c:axPos val="b"/>
        <c:numFmt formatCode="General" sourceLinked="1"/>
        <c:majorTickMark val="cross"/>
        <c:minorTickMark val="none"/>
        <c:tickLblPos val="high"/>
        <c:spPr>
          <a:ln w="3175">
            <a:solidFill>
              <a:schemeClr val="bg1">
                <a:lumMod val="75000"/>
              </a:schemeClr>
            </a:solidFill>
            <a:prstDash val="solid"/>
          </a:ln>
        </c:spPr>
        <c:txPr>
          <a:bodyPr rot="0" vert="horz"/>
          <a:lstStyle/>
          <a:p>
            <a:pPr>
              <a:defRPr sz="900" b="1" baseline="0">
                <a:latin typeface="DM Sans" pitchFamily="2" charset="0"/>
              </a:defRPr>
            </a:pPr>
            <a:endParaRPr lang="en-US"/>
          </a:p>
        </c:txPr>
        <c:crossAx val="224099712"/>
        <c:crosses val="autoZero"/>
        <c:auto val="1"/>
        <c:lblAlgn val="ctr"/>
        <c:lblOffset val="100"/>
        <c:tickLblSkip val="1"/>
        <c:tickMarkSkip val="1"/>
        <c:noMultiLvlLbl val="0"/>
      </c:catAx>
      <c:valAx>
        <c:axId val="224099712"/>
        <c:scaling>
          <c:orientation val="minMax"/>
          <c:max val="0"/>
        </c:scaling>
        <c:delete val="0"/>
        <c:axPos val="l"/>
        <c:majorGridlines>
          <c:spPr>
            <a:ln w="3175">
              <a:solidFill>
                <a:schemeClr val="bg1">
                  <a:lumMod val="75000"/>
                </a:schemeClr>
              </a:solidFill>
              <a:prstDash val="solid"/>
            </a:ln>
          </c:spPr>
        </c:majorGridlines>
        <c:title>
          <c:tx>
            <c:rich>
              <a:bodyPr/>
              <a:lstStyle/>
              <a:p>
                <a:pPr>
                  <a:defRPr sz="1000" baseline="0">
                    <a:latin typeface="DM Sans" pitchFamily="2" charset="0"/>
                  </a:defRPr>
                </a:pPr>
                <a:r>
                  <a:rPr lang="de-CH" sz="1000" baseline="0">
                    <a:latin typeface="DM Sans" pitchFamily="2" charset="0"/>
                  </a:rPr>
                  <a:t>change [mm]</a:t>
                </a:r>
              </a:p>
            </c:rich>
          </c:tx>
          <c:layout>
            <c:manualLayout>
              <c:xMode val="edge"/>
              <c:yMode val="edge"/>
              <c:x val="1.3404320987654315E-3"/>
              <c:y val="0.49044603174603174"/>
            </c:manualLayout>
          </c:layout>
          <c:overlay val="0"/>
          <c:spPr>
            <a:noFill/>
            <a:ln w="23422">
              <a:noFill/>
            </a:ln>
          </c:spPr>
        </c:title>
        <c:numFmt formatCode="General" sourceLinked="1"/>
        <c:majorTickMark val="out"/>
        <c:minorTickMark val="none"/>
        <c:tickLblPos val="nextTo"/>
        <c:spPr>
          <a:ln w="3175">
            <a:solidFill>
              <a:schemeClr val="bg1">
                <a:lumMod val="75000"/>
                <a:alpha val="99000"/>
              </a:schemeClr>
            </a:solidFill>
            <a:prstDash val="solid"/>
          </a:ln>
        </c:spPr>
        <c:txPr>
          <a:bodyPr rot="0" vert="horz"/>
          <a:lstStyle/>
          <a:p>
            <a:pPr>
              <a:defRPr sz="800" baseline="0">
                <a:latin typeface="DM Sans" pitchFamily="2" charset="0"/>
              </a:defRPr>
            </a:pPr>
            <a:endParaRPr lang="en-US"/>
          </a:p>
        </c:txPr>
        <c:crossAx val="224098176"/>
        <c:crosses val="autoZero"/>
        <c:crossBetween val="between"/>
      </c:valAx>
      <c:spPr>
        <a:solidFill>
          <a:srgbClr val="FFFFFF"/>
        </a:solidFill>
        <a:ln w="23422">
          <a:noFill/>
        </a:ln>
      </c:spPr>
    </c:plotArea>
    <c:plotVisOnly val="1"/>
    <c:dispBlanksAs val="gap"/>
    <c:showDLblsOverMax val="0"/>
  </c:chart>
  <c:spPr>
    <a:noFill/>
    <a:ln>
      <a:noFill/>
    </a:ln>
  </c:spPr>
  <c:txPr>
    <a:bodyPr/>
    <a:lstStyle/>
    <a:p>
      <a:pPr>
        <a:defRPr sz="739" b="0" i="0" u="none" strike="noStrike" baseline="0">
          <a:solidFill>
            <a:schemeClr val="tx1"/>
          </a:solidFill>
          <a:latin typeface="+mj-lt"/>
          <a:ea typeface="Arial"/>
          <a:cs typeface="Aria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4D3C35"/>
              </a:solidFill>
              <a:ln>
                <a:noFill/>
              </a:ln>
              <a:effectLst/>
            </c:spPr>
            <c:extLst>
              <c:ext xmlns:c16="http://schemas.microsoft.com/office/drawing/2014/chart" uri="{C3380CC4-5D6E-409C-BE32-E72D297353CC}">
                <c16:uniqueId val="{00000001-73DD-403E-BDB9-D8E73E09A1C8}"/>
              </c:ext>
            </c:extLst>
          </c:dPt>
          <c:dPt>
            <c:idx val="1"/>
            <c:bubble3D val="0"/>
            <c:spPr>
              <a:solidFill>
                <a:srgbClr val="B3978F"/>
              </a:solidFill>
              <a:ln>
                <a:noFill/>
              </a:ln>
              <a:effectLst/>
            </c:spPr>
            <c:extLst>
              <c:ext xmlns:c16="http://schemas.microsoft.com/office/drawing/2014/chart" uri="{C3380CC4-5D6E-409C-BE32-E72D297353CC}">
                <c16:uniqueId val="{00000003-73DD-403E-BDB9-D8E73E09A1C8}"/>
              </c:ext>
            </c:extLst>
          </c:dPt>
          <c:cat>
            <c:strRef>
              <c:f>Sheet1!$A$2:$A$3</c:f>
              <c:strCache>
                <c:ptCount val="2"/>
                <c:pt idx="0">
                  <c:v>Category 1</c:v>
                </c:pt>
                <c:pt idx="1">
                  <c:v>Category 2</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73DD-403E-BDB9-D8E73E09A1C8}"/>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73DD-403E-BDB9-D8E73E09A1C8}"/>
              </c:ext>
            </c:extLst>
          </c:dPt>
          <c:dPt>
            <c:idx val="1"/>
            <c:bubble3D val="0"/>
            <c:spPr>
              <a:solidFill>
                <a:schemeClr val="accent2"/>
              </a:solidFill>
              <a:ln>
                <a:noFill/>
              </a:ln>
              <a:effectLst/>
            </c:spPr>
            <c:extLst>
              <c:ext xmlns:c16="http://schemas.microsoft.com/office/drawing/2014/chart" uri="{C3380CC4-5D6E-409C-BE32-E72D297353CC}">
                <c16:uniqueId val="{00000008-73DD-403E-BDB9-D8E73E09A1C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3DD-403E-BDB9-D8E73E09A1C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4D3C35"/>
              </a:solidFill>
              <a:ln>
                <a:noFill/>
              </a:ln>
              <a:effectLst/>
            </c:spPr>
            <c:extLst>
              <c:ext xmlns:c16="http://schemas.microsoft.com/office/drawing/2014/chart" uri="{C3380CC4-5D6E-409C-BE32-E72D297353CC}">
                <c16:uniqueId val="{00000001-7266-4BFB-8EEF-E5DEAFDF9338}"/>
              </c:ext>
            </c:extLst>
          </c:dPt>
          <c:dPt>
            <c:idx val="1"/>
            <c:bubble3D val="0"/>
            <c:spPr>
              <a:solidFill>
                <a:srgbClr val="B3978F"/>
              </a:solidFill>
              <a:ln>
                <a:noFill/>
              </a:ln>
              <a:effectLst/>
            </c:spPr>
            <c:extLst>
              <c:ext xmlns:c16="http://schemas.microsoft.com/office/drawing/2014/chart" uri="{C3380CC4-5D6E-409C-BE32-E72D297353CC}">
                <c16:uniqueId val="{00000003-7266-4BFB-8EEF-E5DEAFDF9338}"/>
              </c:ext>
            </c:extLst>
          </c:dPt>
          <c:cat>
            <c:strRef>
              <c:f>Sheet1!$A$2:$A$3</c:f>
              <c:strCache>
                <c:ptCount val="2"/>
                <c:pt idx="0">
                  <c:v>Category 1</c:v>
                </c:pt>
                <c:pt idx="1">
                  <c:v>Category 2</c:v>
                </c:pt>
              </c:strCache>
            </c:strRef>
          </c:cat>
          <c:val>
            <c:numRef>
              <c:f>Sheet1!$B$2:$B$3</c:f>
              <c:numCache>
                <c:formatCode>General</c:formatCode>
                <c:ptCount val="2"/>
                <c:pt idx="0">
                  <c:v>87</c:v>
                </c:pt>
                <c:pt idx="1">
                  <c:v>13</c:v>
                </c:pt>
              </c:numCache>
            </c:numRef>
          </c:val>
          <c:extLst>
            <c:ext xmlns:c16="http://schemas.microsoft.com/office/drawing/2014/chart" uri="{C3380CC4-5D6E-409C-BE32-E72D297353CC}">
              <c16:uniqueId val="{00000004-7266-4BFB-8EEF-E5DEAFDF9338}"/>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7266-4BFB-8EEF-E5DEAFDF9338}"/>
              </c:ext>
            </c:extLst>
          </c:dPt>
          <c:dPt>
            <c:idx val="1"/>
            <c:bubble3D val="0"/>
            <c:spPr>
              <a:solidFill>
                <a:schemeClr val="accent2"/>
              </a:solidFill>
              <a:ln>
                <a:noFill/>
              </a:ln>
              <a:effectLst/>
            </c:spPr>
            <c:extLst>
              <c:ext xmlns:c16="http://schemas.microsoft.com/office/drawing/2014/chart" uri="{C3380CC4-5D6E-409C-BE32-E72D297353CC}">
                <c16:uniqueId val="{00000008-7266-4BFB-8EEF-E5DEAFDF933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266-4BFB-8EEF-E5DEAFDF933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4D3C35"/>
              </a:solidFill>
              <a:ln>
                <a:noFill/>
              </a:ln>
              <a:effectLst/>
            </c:spPr>
            <c:extLst>
              <c:ext xmlns:c16="http://schemas.microsoft.com/office/drawing/2014/chart" uri="{C3380CC4-5D6E-409C-BE32-E72D297353CC}">
                <c16:uniqueId val="{00000001-E6CB-41CC-B7D4-700C0C15A1EB}"/>
              </c:ext>
            </c:extLst>
          </c:dPt>
          <c:dPt>
            <c:idx val="1"/>
            <c:bubble3D val="0"/>
            <c:spPr>
              <a:solidFill>
                <a:srgbClr val="B3978F"/>
              </a:solidFill>
              <a:ln>
                <a:noFill/>
              </a:ln>
              <a:effectLst/>
            </c:spPr>
            <c:extLst>
              <c:ext xmlns:c16="http://schemas.microsoft.com/office/drawing/2014/chart" uri="{C3380CC4-5D6E-409C-BE32-E72D297353CC}">
                <c16:uniqueId val="{00000003-E6CB-41CC-B7D4-700C0C15A1EB}"/>
              </c:ext>
            </c:extLst>
          </c:dPt>
          <c:cat>
            <c:strRef>
              <c:f>Sheet1!$A$2:$A$3</c:f>
              <c:strCache>
                <c:ptCount val="2"/>
                <c:pt idx="0">
                  <c:v>Category 1</c:v>
                </c:pt>
                <c:pt idx="1">
                  <c:v>Category 2</c:v>
                </c:pt>
              </c:strCache>
            </c:strRef>
          </c:cat>
          <c:val>
            <c:numRef>
              <c:f>Sheet1!$B$2:$B$3</c:f>
              <c:numCache>
                <c:formatCode>General</c:formatCode>
                <c:ptCount val="2"/>
                <c:pt idx="0">
                  <c:v>78</c:v>
                </c:pt>
                <c:pt idx="1">
                  <c:v>22</c:v>
                </c:pt>
              </c:numCache>
            </c:numRef>
          </c:val>
          <c:extLst>
            <c:ext xmlns:c16="http://schemas.microsoft.com/office/drawing/2014/chart" uri="{C3380CC4-5D6E-409C-BE32-E72D297353CC}">
              <c16:uniqueId val="{00000004-E6CB-41CC-B7D4-700C0C15A1EB}"/>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E6CB-41CC-B7D4-700C0C15A1EB}"/>
              </c:ext>
            </c:extLst>
          </c:dPt>
          <c:dPt>
            <c:idx val="1"/>
            <c:bubble3D val="0"/>
            <c:spPr>
              <a:solidFill>
                <a:schemeClr val="accent2"/>
              </a:solidFill>
              <a:ln>
                <a:noFill/>
              </a:ln>
              <a:effectLst/>
            </c:spPr>
            <c:extLst>
              <c:ext xmlns:c16="http://schemas.microsoft.com/office/drawing/2014/chart" uri="{C3380CC4-5D6E-409C-BE32-E72D297353CC}">
                <c16:uniqueId val="{00000008-E6CB-41CC-B7D4-700C0C15A1EB}"/>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E6CB-41CC-B7D4-700C0C15A1E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4D3C35"/>
              </a:solidFill>
              <a:ln>
                <a:noFill/>
              </a:ln>
              <a:effectLst/>
            </c:spPr>
            <c:extLst>
              <c:ext xmlns:c16="http://schemas.microsoft.com/office/drawing/2014/chart" uri="{C3380CC4-5D6E-409C-BE32-E72D297353CC}">
                <c16:uniqueId val="{00000001-4C40-4C67-8626-BD37EF9BFC68}"/>
              </c:ext>
            </c:extLst>
          </c:dPt>
          <c:dPt>
            <c:idx val="1"/>
            <c:bubble3D val="0"/>
            <c:spPr>
              <a:solidFill>
                <a:srgbClr val="B3978F"/>
              </a:solidFill>
              <a:ln>
                <a:noFill/>
              </a:ln>
              <a:effectLst/>
            </c:spPr>
            <c:extLst>
              <c:ext xmlns:c16="http://schemas.microsoft.com/office/drawing/2014/chart" uri="{C3380CC4-5D6E-409C-BE32-E72D297353CC}">
                <c16:uniqueId val="{00000003-4C40-4C67-8626-BD37EF9BFC68}"/>
              </c:ext>
            </c:extLst>
          </c:dPt>
          <c:cat>
            <c:strRef>
              <c:f>Sheet1!$A$2:$A$3</c:f>
              <c:strCache>
                <c:ptCount val="2"/>
                <c:pt idx="0">
                  <c:v>Category 1</c:v>
                </c:pt>
                <c:pt idx="1">
                  <c:v>Category 2</c:v>
                </c:pt>
              </c:strCache>
            </c:strRef>
          </c:cat>
          <c:val>
            <c:numRef>
              <c:f>Sheet1!$B$2:$B$3</c:f>
              <c:numCache>
                <c:formatCode>General</c:formatCode>
                <c:ptCount val="2"/>
                <c:pt idx="0">
                  <c:v>63</c:v>
                </c:pt>
                <c:pt idx="1">
                  <c:v>37</c:v>
                </c:pt>
              </c:numCache>
            </c:numRef>
          </c:val>
          <c:extLst>
            <c:ext xmlns:c16="http://schemas.microsoft.com/office/drawing/2014/chart" uri="{C3380CC4-5D6E-409C-BE32-E72D297353CC}">
              <c16:uniqueId val="{00000004-4C40-4C67-8626-BD37EF9BFC68}"/>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4C40-4C67-8626-BD37EF9BFC68}"/>
              </c:ext>
            </c:extLst>
          </c:dPt>
          <c:dPt>
            <c:idx val="1"/>
            <c:bubble3D val="0"/>
            <c:spPr>
              <a:solidFill>
                <a:schemeClr val="accent2"/>
              </a:solidFill>
              <a:ln>
                <a:noFill/>
              </a:ln>
              <a:effectLst/>
            </c:spPr>
            <c:extLst>
              <c:ext xmlns:c16="http://schemas.microsoft.com/office/drawing/2014/chart" uri="{C3380CC4-5D6E-409C-BE32-E72D297353CC}">
                <c16:uniqueId val="{00000008-4C40-4C67-8626-BD37EF9BFC6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C40-4C67-8626-BD37EF9BFC6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4D3C35"/>
              </a:solidFill>
              <a:ln>
                <a:noFill/>
              </a:ln>
              <a:effectLst/>
            </c:spPr>
            <c:extLst>
              <c:ext xmlns:c16="http://schemas.microsoft.com/office/drawing/2014/chart" uri="{C3380CC4-5D6E-409C-BE32-E72D297353CC}">
                <c16:uniqueId val="{00000001-E4C5-43E3-BC64-471518469990}"/>
              </c:ext>
            </c:extLst>
          </c:dPt>
          <c:dPt>
            <c:idx val="1"/>
            <c:bubble3D val="0"/>
            <c:spPr>
              <a:solidFill>
                <a:srgbClr val="B3978F"/>
              </a:solidFill>
              <a:ln>
                <a:noFill/>
              </a:ln>
              <a:effectLst/>
            </c:spPr>
            <c:extLst>
              <c:ext xmlns:c16="http://schemas.microsoft.com/office/drawing/2014/chart" uri="{C3380CC4-5D6E-409C-BE32-E72D297353CC}">
                <c16:uniqueId val="{00000003-E4C5-43E3-BC64-471518469990}"/>
              </c:ext>
            </c:extLst>
          </c:dPt>
          <c:cat>
            <c:strRef>
              <c:f>Sheet1!$A$2:$A$3</c:f>
              <c:strCache>
                <c:ptCount val="2"/>
                <c:pt idx="0">
                  <c:v>Category 1</c:v>
                </c:pt>
                <c:pt idx="1">
                  <c:v>Category 2</c:v>
                </c:pt>
              </c:strCache>
            </c:strRef>
          </c:cat>
          <c:val>
            <c:numRef>
              <c:f>Sheet1!$B$2:$B$3</c:f>
              <c:numCache>
                <c:formatCode>General</c:formatCode>
                <c:ptCount val="2"/>
                <c:pt idx="0">
                  <c:v>63</c:v>
                </c:pt>
                <c:pt idx="1">
                  <c:v>37</c:v>
                </c:pt>
              </c:numCache>
            </c:numRef>
          </c:val>
          <c:extLst>
            <c:ext xmlns:c16="http://schemas.microsoft.com/office/drawing/2014/chart" uri="{C3380CC4-5D6E-409C-BE32-E72D297353CC}">
              <c16:uniqueId val="{00000004-E4C5-43E3-BC64-471518469990}"/>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E4C5-43E3-BC64-471518469990}"/>
              </c:ext>
            </c:extLst>
          </c:dPt>
          <c:dPt>
            <c:idx val="1"/>
            <c:bubble3D val="0"/>
            <c:spPr>
              <a:solidFill>
                <a:schemeClr val="accent2"/>
              </a:solidFill>
              <a:ln>
                <a:noFill/>
              </a:ln>
              <a:effectLst/>
            </c:spPr>
            <c:extLst>
              <c:ext xmlns:c16="http://schemas.microsoft.com/office/drawing/2014/chart" uri="{C3380CC4-5D6E-409C-BE32-E72D297353CC}">
                <c16:uniqueId val="{00000008-E4C5-43E3-BC64-471518469990}"/>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E4C5-43E3-BC64-47151846999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0.33619</cdr:x>
      <cdr:y>0.20195</cdr:y>
    </cdr:from>
    <cdr:to>
      <cdr:x>0.4419</cdr:x>
      <cdr:y>0.20195</cdr:y>
    </cdr:to>
    <cdr:cxnSp macro="">
      <cdr:nvCxnSpPr>
        <cdr:cNvPr id="2" name="Straight Connector 1">
          <a:extLst xmlns:a="http://schemas.openxmlformats.org/drawingml/2006/main">
            <a:ext uri="{FF2B5EF4-FFF2-40B4-BE49-F238E27FC236}">
              <a16:creationId xmlns:a16="http://schemas.microsoft.com/office/drawing/2014/main" id="{62D4A342-DA27-4284-B235-E46CC2C44960}"/>
            </a:ext>
          </a:extLst>
        </cdr:cNvPr>
        <cdr:cNvCxnSpPr/>
      </cdr:nvCxnSpPr>
      <cdr:spPr>
        <a:xfrm xmlns:a="http://schemas.openxmlformats.org/drawingml/2006/main" flipV="1">
          <a:off x="1222387" y="492555"/>
          <a:ext cx="384361" cy="0"/>
        </a:xfrm>
        <a:prstGeom xmlns:a="http://schemas.openxmlformats.org/drawingml/2006/main" prst="line">
          <a:avLst/>
        </a:prstGeom>
        <a:ln xmlns:a="http://schemas.openxmlformats.org/drawingml/2006/main">
          <a:solidFill>
            <a:sysClr val="windowText" lastClr="0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0.37913</cdr:x>
      <cdr:y>0.13254</cdr:y>
    </cdr:from>
    <cdr:to>
      <cdr:x>0.39896</cdr:x>
      <cdr:y>0.20195</cdr:y>
    </cdr:to>
    <cdr:sp macro="" textlink="">
      <cdr:nvSpPr>
        <cdr:cNvPr id="3" name="TextBox 15">
          <a:extLst xmlns:a="http://schemas.openxmlformats.org/drawingml/2006/main">
            <a:ext uri="{FF2B5EF4-FFF2-40B4-BE49-F238E27FC236}">
              <a16:creationId xmlns:a16="http://schemas.microsoft.com/office/drawing/2014/main" id="{0C4DE61F-591A-4FA9-A85B-FE3B807368BC}"/>
            </a:ext>
          </a:extLst>
        </cdr:cNvPr>
        <cdr:cNvSpPr txBox="1"/>
      </cdr:nvSpPr>
      <cdr:spPr>
        <a:xfrm xmlns:a="http://schemas.openxmlformats.org/drawingml/2006/main">
          <a:off x="1378499" y="323278"/>
          <a:ext cx="72136" cy="169277"/>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ctr"/>
          <a:r>
            <a:rPr lang="de-CH" sz="1100" b="1" dirty="0">
              <a:solidFill>
                <a:sysClr val="windowText" lastClr="000000"/>
              </a:solidFill>
              <a:latin typeface="DM Sans" pitchFamily="2" charset="0"/>
            </a:rPr>
            <a:t>*</a:t>
          </a:r>
        </a:p>
      </cdr:txBody>
    </cdr:sp>
  </cdr:relSizeAnchor>
  <cdr:relSizeAnchor xmlns:cdr="http://schemas.openxmlformats.org/drawingml/2006/chartDrawing">
    <cdr:from>
      <cdr:x>0.75496</cdr:x>
      <cdr:y>0.20195</cdr:y>
    </cdr:from>
    <cdr:to>
      <cdr:x>0.86068</cdr:x>
      <cdr:y>0.20195</cdr:y>
    </cdr:to>
    <cdr:cxnSp macro="">
      <cdr:nvCxnSpPr>
        <cdr:cNvPr id="11" name="Straight Connector 10">
          <a:extLst xmlns:a="http://schemas.openxmlformats.org/drawingml/2006/main">
            <a:ext uri="{FF2B5EF4-FFF2-40B4-BE49-F238E27FC236}">
              <a16:creationId xmlns:a16="http://schemas.microsoft.com/office/drawing/2014/main" id="{385EBBE9-346B-4A99-9BE8-54562C04A304}"/>
            </a:ext>
          </a:extLst>
        </cdr:cNvPr>
        <cdr:cNvCxnSpPr/>
      </cdr:nvCxnSpPr>
      <cdr:spPr>
        <a:xfrm xmlns:a="http://schemas.openxmlformats.org/drawingml/2006/main" flipV="1">
          <a:off x="2745035" y="492555"/>
          <a:ext cx="384397" cy="0"/>
        </a:xfrm>
        <a:prstGeom xmlns:a="http://schemas.openxmlformats.org/drawingml/2006/main" prst="line">
          <a:avLst/>
        </a:prstGeom>
        <a:ln xmlns:a="http://schemas.openxmlformats.org/drawingml/2006/main">
          <a:solidFill>
            <a:sysClr val="windowText" lastClr="0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0.7979</cdr:x>
      <cdr:y>0.13254</cdr:y>
    </cdr:from>
    <cdr:to>
      <cdr:x>0.81774</cdr:x>
      <cdr:y>0.20195</cdr:y>
    </cdr:to>
    <cdr:sp macro="" textlink="">
      <cdr:nvSpPr>
        <cdr:cNvPr id="12" name="TextBox 15">
          <a:extLst xmlns:a="http://schemas.openxmlformats.org/drawingml/2006/main">
            <a:ext uri="{FF2B5EF4-FFF2-40B4-BE49-F238E27FC236}">
              <a16:creationId xmlns:a16="http://schemas.microsoft.com/office/drawing/2014/main" id="{27F7A773-055D-47F5-A9BA-0BE1876BE8BB}"/>
            </a:ext>
          </a:extLst>
        </cdr:cNvPr>
        <cdr:cNvSpPr txBox="1"/>
      </cdr:nvSpPr>
      <cdr:spPr>
        <a:xfrm xmlns:a="http://schemas.openxmlformats.org/drawingml/2006/main">
          <a:off x="2901165" y="323278"/>
          <a:ext cx="72136" cy="169277"/>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ctr"/>
          <a:r>
            <a:rPr lang="de-CH" sz="1100" b="1" dirty="0">
              <a:solidFill>
                <a:sysClr val="windowText" lastClr="000000"/>
              </a:solidFill>
              <a:latin typeface="DM Sans" pitchFamily="2" charset="0"/>
            </a:rPr>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BC6BE3-12D0-4D79-9E5D-C03C323E0526}" type="datetimeFigureOut">
              <a:rPr lang="en-US" smtClean="0"/>
              <a:t>4/9/2026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DF81D-718E-489C-89C3-44C6A4182524}" type="slidenum">
              <a:rPr lang="en-US" smtClean="0"/>
              <a:t>‹#›</a:t>
            </a:fld>
            <a:endParaRPr lang="en-US"/>
          </a:p>
        </p:txBody>
      </p:sp>
    </p:spTree>
    <p:extLst>
      <p:ext uri="{BB962C8B-B14F-4D97-AF65-F5344CB8AC3E}">
        <p14:creationId xmlns:p14="http://schemas.microsoft.com/office/powerpoint/2010/main" val="3782969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B3ACE-6809-B12E-3480-B99B90639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5341D-5445-7475-FED1-56ACCD7CD9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C159D2-CFCA-CDEE-72FE-F5D7987E15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396E85-A669-EF21-75BF-3626550228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3962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noProof="0" dirty="0">
              <a:latin typeface="DM Sans"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Arial"/>
              <a:sym typeface="Arial"/>
            </a:endParaRPr>
          </a:p>
        </p:txBody>
      </p:sp>
    </p:spTree>
    <p:extLst>
      <p:ext uri="{BB962C8B-B14F-4D97-AF65-F5344CB8AC3E}">
        <p14:creationId xmlns:p14="http://schemas.microsoft.com/office/powerpoint/2010/main" val="2767062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DDF81D-718E-489C-89C3-44C6A4182524}" type="slidenum">
              <a:rPr lang="en-US" smtClean="0"/>
              <a:t>11</a:t>
            </a:fld>
            <a:endParaRPr lang="en-US"/>
          </a:p>
        </p:txBody>
      </p:sp>
    </p:spTree>
    <p:extLst>
      <p:ext uri="{BB962C8B-B14F-4D97-AF65-F5344CB8AC3E}">
        <p14:creationId xmlns:p14="http://schemas.microsoft.com/office/powerpoint/2010/main" val="432733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Make use of the skin‘s own capacity to produce its own molecules.</a:t>
            </a:r>
            <a:r>
              <a:rPr lang="en-US" baseline="0" noProof="0" dirty="0"/>
              <a:t> Use a small molecule to trigger the cell’s synthesis activity. (SYN®-COLL, SYN®-TACKS, SYN-TC® also trigger the cell’s synthesis activity.)</a:t>
            </a:r>
            <a:endParaRPr lang="en-US" noProof="0" dirty="0"/>
          </a:p>
          <a:p>
            <a:endParaRPr lang="en-US" dirty="0"/>
          </a:p>
        </p:txBody>
      </p:sp>
      <p:sp>
        <p:nvSpPr>
          <p:cNvPr id="4" name="Slide Number Placeholder 3"/>
          <p:cNvSpPr>
            <a:spLocks noGrp="1"/>
          </p:cNvSpPr>
          <p:nvPr>
            <p:ph type="sldNum" sz="quarter" idx="5"/>
          </p:nvPr>
        </p:nvSpPr>
        <p:spPr/>
        <p:txBody>
          <a:bodyPr/>
          <a:lstStyle/>
          <a:p>
            <a:fld id="{11DDF81D-718E-489C-89C3-44C6A4182524}" type="slidenum">
              <a:rPr lang="en-US" smtClean="0"/>
              <a:t>13</a:t>
            </a:fld>
            <a:endParaRPr lang="en-US"/>
          </a:p>
        </p:txBody>
      </p:sp>
    </p:spTree>
    <p:extLst>
      <p:ext uri="{BB962C8B-B14F-4D97-AF65-F5344CB8AC3E}">
        <p14:creationId xmlns:p14="http://schemas.microsoft.com/office/powerpoint/2010/main" val="3892541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mature or photo-aged skin thrombospondin-1 (TSP-1) is low. Thus, only little activation of TGFb1 takes place. As a consequence, there is only little hyaluronic acid (HA) synthesis). Dermis has a low volume (due to atrophy) and epidermis is dry and rough.</a:t>
            </a:r>
          </a:p>
          <a:p>
            <a:r>
              <a:rPr lang="en-US" dirty="0"/>
              <a:t>SYN®-HYCAN mimics TSP-1 and activate TGFb1. This leads to increased HA synthesis, and thus to more dermal volume and hydrated epidermis.</a:t>
            </a:r>
          </a:p>
          <a:p>
            <a:endParaRPr lang="en-US" dirty="0"/>
          </a:p>
        </p:txBody>
      </p:sp>
      <p:sp>
        <p:nvSpPr>
          <p:cNvPr id="4" name="Slide Number Placeholder 3"/>
          <p:cNvSpPr>
            <a:spLocks noGrp="1"/>
          </p:cNvSpPr>
          <p:nvPr>
            <p:ph type="sldNum" sz="quarter" idx="5"/>
          </p:nvPr>
        </p:nvSpPr>
        <p:spPr/>
        <p:txBody>
          <a:bodyPr/>
          <a:lstStyle/>
          <a:p>
            <a:fld id="{11DDF81D-718E-489C-89C3-44C6A4182524}" type="slidenum">
              <a:rPr lang="en-US" smtClean="0"/>
              <a:t>14</a:t>
            </a:fld>
            <a:endParaRPr lang="en-US"/>
          </a:p>
        </p:txBody>
      </p:sp>
    </p:spTree>
    <p:extLst>
      <p:ext uri="{BB962C8B-B14F-4D97-AF65-F5344CB8AC3E}">
        <p14:creationId xmlns:p14="http://schemas.microsoft.com/office/powerpoint/2010/main" val="2741360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87135-B72F-E38A-416E-B012AC713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270A00-6C53-6F21-8A26-CE7B9955F7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558DE3-9261-8528-A353-10999BE916EF}"/>
              </a:ext>
            </a:extLst>
          </p:cNvPr>
          <p:cNvSpPr>
            <a:spLocks noGrp="1"/>
          </p:cNvSpPr>
          <p:nvPr>
            <p:ph type="body" idx="1"/>
          </p:nvPr>
        </p:nvSpPr>
        <p:spPr/>
        <p:txBody>
          <a:bodyPr/>
          <a:lstStyle/>
          <a:p>
            <a:r>
              <a:rPr lang="en-US" dirty="0" err="1">
                <a:latin typeface="Times"/>
              </a:rPr>
              <a:t>bFGF</a:t>
            </a:r>
            <a:r>
              <a:rPr lang="en-US" dirty="0">
                <a:latin typeface="Times"/>
              </a:rPr>
              <a:t> is basic Fibroblast Growth Factor. It’s a positive stimulator of hyaluronan in skin both in fibroblasts as well as in keratinocytes.</a:t>
            </a:r>
            <a:endParaRPr lang="de-CH" dirty="0">
              <a:latin typeface="Times"/>
            </a:endParaRPr>
          </a:p>
          <a:p>
            <a:endParaRPr lang="en-US" dirty="0">
              <a:latin typeface="Times"/>
            </a:endParaRPr>
          </a:p>
          <a:p>
            <a:r>
              <a:rPr lang="en-US" dirty="0">
                <a:latin typeface="Times"/>
              </a:rPr>
              <a:t>Method: Normal human keratinocytes were incubated in defined keratinocyte proliferation medium (CnT-07, </a:t>
            </a:r>
            <a:r>
              <a:rPr lang="en-US" dirty="0" err="1">
                <a:latin typeface="Times"/>
              </a:rPr>
              <a:t>CELLnTEC</a:t>
            </a:r>
            <a:r>
              <a:rPr lang="en-US" dirty="0">
                <a:latin typeface="Times"/>
              </a:rPr>
              <a:t>, Bern, Switzerland) and stimulated with SYN®-HYCAN peptide for three days. After three days hyaluronan concentration in the medium was measured using the Hyaluronan Assay Kit from Echelon (Salt Lake City, UT). </a:t>
            </a:r>
          </a:p>
          <a:p>
            <a:endParaRPr lang="de-CH" dirty="0">
              <a:latin typeface="Times"/>
            </a:endParaRPr>
          </a:p>
          <a:p>
            <a:r>
              <a:rPr lang="en-US" dirty="0">
                <a:latin typeface="Times"/>
              </a:rPr>
              <a:t>This is how we could explain the benefits of HA in the epidermis:</a:t>
            </a:r>
            <a:endParaRPr lang="de-CH" dirty="0">
              <a:latin typeface="Times"/>
            </a:endParaRPr>
          </a:p>
          <a:p>
            <a:r>
              <a:rPr lang="en-US" dirty="0">
                <a:latin typeface="Times"/>
              </a:rPr>
              <a:t>Hyaluronan also plays an important roles in the epidermis. It has been suggested to support epidermal homeostasis by maintaining the narrow extracellular space to facilitate the exchange of nutrients and waste products, but it also has signaling effects on the keratinocytes to stimulate proliferation and migration capabilities. It is strongly expressed around the basal and spinous cells, whereas in the terminally differentiated cells and in the stratum corneum usually hyaluronan is also present but reduced to smaller fragments. Hyaluronan is highly upregulated during skin injury and stimulates the keratinocytes motility and proliferation for wound healing.</a:t>
            </a:r>
            <a:endParaRPr lang="de-CH" dirty="0">
              <a:latin typeface="Times"/>
            </a:endParaRPr>
          </a:p>
          <a:p>
            <a:r>
              <a:rPr lang="en-US" dirty="0">
                <a:latin typeface="Times"/>
              </a:rPr>
              <a:t>Benefits of HA in the epidermis in general and mild stimulation of HA in the epidermis:</a:t>
            </a:r>
            <a:endParaRPr lang="de-CH" dirty="0">
              <a:latin typeface="Times"/>
            </a:endParaRPr>
          </a:p>
          <a:p>
            <a:pPr lvl="0"/>
            <a:r>
              <a:rPr lang="en-US" dirty="0">
                <a:latin typeface="Times"/>
              </a:rPr>
              <a:t>Important for the homeostasis of the epidermis</a:t>
            </a:r>
            <a:endParaRPr lang="de-CH" dirty="0">
              <a:latin typeface="Times"/>
            </a:endParaRPr>
          </a:p>
          <a:p>
            <a:pPr lvl="0"/>
            <a:r>
              <a:rPr lang="en-US" dirty="0">
                <a:latin typeface="Times"/>
              </a:rPr>
              <a:t>Improves the cell turnover and renewal of the epidermis</a:t>
            </a:r>
            <a:endParaRPr lang="de-CH" dirty="0">
              <a:latin typeface="Times"/>
            </a:endParaRPr>
          </a:p>
          <a:p>
            <a:pPr lvl="0"/>
            <a:r>
              <a:rPr lang="en-US" dirty="0">
                <a:latin typeface="Times"/>
              </a:rPr>
              <a:t>Enhances epidermal thickness in particular in aged or atrophic skin (often seen in aged but sun protected skin)</a:t>
            </a:r>
            <a:endParaRPr lang="de-CH" dirty="0">
              <a:latin typeface="Times"/>
            </a:endParaRPr>
          </a:p>
          <a:p>
            <a:pPr lvl="0"/>
            <a:r>
              <a:rPr lang="en-US" dirty="0">
                <a:latin typeface="Times"/>
              </a:rPr>
              <a:t>Helps to keep the skin moisturization from within up to the stratum corneum as an alternative to topical HA application</a:t>
            </a:r>
          </a:p>
          <a:p>
            <a:pPr lvl="0"/>
            <a:endParaRPr lang="en-US" dirty="0">
              <a:latin typeface="Times"/>
            </a:endParaRPr>
          </a:p>
          <a:p>
            <a:pPr lvl="0"/>
            <a:r>
              <a:rPr lang="en-US" dirty="0">
                <a:latin typeface="Times"/>
              </a:rPr>
              <a:t>Palmitoyl oligopeptide &amp; palmitoyl tetrapeptide-7 is </a:t>
            </a:r>
            <a:r>
              <a:rPr lang="en-US" dirty="0" err="1">
                <a:latin typeface="Times"/>
              </a:rPr>
              <a:t>Matrixyl</a:t>
            </a:r>
            <a:r>
              <a:rPr lang="en-US" dirty="0">
                <a:latin typeface="Times"/>
              </a:rPr>
              <a:t> 3000.</a:t>
            </a:r>
            <a:endParaRPr lang="de-CH" dirty="0">
              <a:latin typeface="Times"/>
            </a:endParaRPr>
          </a:p>
          <a:p>
            <a:endParaRPr lang="de-CH" dirty="0"/>
          </a:p>
        </p:txBody>
      </p:sp>
      <p:sp>
        <p:nvSpPr>
          <p:cNvPr id="4" name="Slide Number Placeholder 3">
            <a:extLst>
              <a:ext uri="{FF2B5EF4-FFF2-40B4-BE49-F238E27FC236}">
                <a16:creationId xmlns:a16="http://schemas.microsoft.com/office/drawing/2014/main" id="{39ED9A85-95B3-6B87-106E-D3DE0EF55F9F}"/>
              </a:ext>
            </a:extLst>
          </p:cNvPr>
          <p:cNvSpPr>
            <a:spLocks noGrp="1"/>
          </p:cNvSpPr>
          <p:nvPr>
            <p:ph type="sldNum" sz="quarter" idx="5"/>
          </p:nvPr>
        </p:nvSpPr>
        <p:spPr/>
        <p:txBody>
          <a:bodyPr/>
          <a:lstStyle/>
          <a:p>
            <a:fld id="{FDEA1EC3-38D3-9F43-B1F0-97D892A72D0C}" type="slidenum">
              <a:rPr lang="en-US" smtClean="0"/>
              <a:pPr/>
              <a:t>16</a:t>
            </a:fld>
            <a:endParaRPr lang="en-US"/>
          </a:p>
        </p:txBody>
      </p:sp>
    </p:spTree>
    <p:extLst>
      <p:ext uri="{BB962C8B-B14F-4D97-AF65-F5344CB8AC3E}">
        <p14:creationId xmlns:p14="http://schemas.microsoft.com/office/powerpoint/2010/main" val="1349629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80232-F770-A58B-9E91-071DFA84C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1E7C07-C121-2C6F-BC93-79F3CB89BC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5FA80E-5832-1CC9-1726-FAABCB8C8BC9}"/>
              </a:ext>
            </a:extLst>
          </p:cNvPr>
          <p:cNvSpPr>
            <a:spLocks noGrp="1"/>
          </p:cNvSpPr>
          <p:nvPr>
            <p:ph type="body" idx="1"/>
          </p:nvPr>
        </p:nvSpPr>
        <p:spPr/>
        <p:txBody>
          <a:bodyPr/>
          <a:lstStyle/>
          <a:p>
            <a:endParaRPr lang="de-CH" dirty="0"/>
          </a:p>
        </p:txBody>
      </p:sp>
      <p:sp>
        <p:nvSpPr>
          <p:cNvPr id="4" name="Slide Number Placeholder 3">
            <a:extLst>
              <a:ext uri="{FF2B5EF4-FFF2-40B4-BE49-F238E27FC236}">
                <a16:creationId xmlns:a16="http://schemas.microsoft.com/office/drawing/2014/main" id="{01D21B21-C70A-D0F1-166B-B8A79E528D36}"/>
              </a:ext>
            </a:extLst>
          </p:cNvPr>
          <p:cNvSpPr>
            <a:spLocks noGrp="1"/>
          </p:cNvSpPr>
          <p:nvPr>
            <p:ph type="sldNum" sz="quarter" idx="5"/>
          </p:nvPr>
        </p:nvSpPr>
        <p:spPr/>
        <p:txBody>
          <a:bodyPr/>
          <a:lstStyle/>
          <a:p>
            <a:fld id="{FDEA1EC3-38D3-9F43-B1F0-97D892A72D0C}" type="slidenum">
              <a:rPr lang="en-US" smtClean="0"/>
              <a:pPr/>
              <a:t>17</a:t>
            </a:fld>
            <a:endParaRPr lang="en-US"/>
          </a:p>
        </p:txBody>
      </p:sp>
    </p:spTree>
    <p:extLst>
      <p:ext uri="{BB962C8B-B14F-4D97-AF65-F5344CB8AC3E}">
        <p14:creationId xmlns:p14="http://schemas.microsoft.com/office/powerpoint/2010/main" val="2331740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CC1A3-B268-B0A1-1EDF-D91CE9494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B1A3CE-1FF1-B502-6017-835AEF956E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5DCACC-E4B1-6615-4D69-A2529FF771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Left side: Hyaluronic acid was detected by Alcian blue staining in skin tissue microspheres (</a:t>
            </a:r>
            <a:r>
              <a:rPr lang="en-GB" noProof="0" dirty="0" err="1"/>
              <a:t>InSphero</a:t>
            </a:r>
            <a:r>
              <a:rPr lang="en-GB" noProof="0" dirty="0"/>
              <a:t>, Schlieren, Switzerland). Tissues were incubated with compounds for 10 days. CD44 (a proteoglycan and the main receptor for hyaluronic acid) was detected by antibody staining. Semi-quantitative analysis was done using Image J software. Basic fibroblast growth factor (</a:t>
            </a:r>
            <a:r>
              <a:rPr lang="en-GB" noProof="0" dirty="0" err="1"/>
              <a:t>bFGF</a:t>
            </a:r>
            <a:r>
              <a:rPr lang="en-GB" noProof="0" dirty="0"/>
              <a:t>) served as positive control. CD44 is down-regulated (at mRNA level) in photoaged skin (</a:t>
            </a:r>
            <a:r>
              <a:rPr lang="en-GB" noProof="0" dirty="0" err="1"/>
              <a:t>Tzellos</a:t>
            </a:r>
            <a:r>
              <a:rPr lang="en-GB" noProof="0" dirty="0"/>
              <a:t> et al 2009, 2011).</a:t>
            </a:r>
          </a:p>
          <a:p>
            <a:endParaRPr lang="de-CH" dirty="0"/>
          </a:p>
        </p:txBody>
      </p:sp>
      <p:sp>
        <p:nvSpPr>
          <p:cNvPr id="4" name="Slide Number Placeholder 3">
            <a:extLst>
              <a:ext uri="{FF2B5EF4-FFF2-40B4-BE49-F238E27FC236}">
                <a16:creationId xmlns:a16="http://schemas.microsoft.com/office/drawing/2014/main" id="{BD374D2B-A126-CB8D-A466-30988FBB3C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7686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9EEAA-74F6-63F4-26E3-4389E2C61B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2431B-2E5B-CE81-1800-D6767B2D41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A8034B-361E-BCAD-609D-C26506B142B8}"/>
              </a:ext>
            </a:extLst>
          </p:cNvPr>
          <p:cNvSpPr>
            <a:spLocks noGrp="1"/>
          </p:cNvSpPr>
          <p:nvPr>
            <p:ph type="body" idx="1"/>
          </p:nvPr>
        </p:nvSpPr>
        <p:spPr/>
        <p:txBody>
          <a:bodyPr/>
          <a:lstStyle/>
          <a:p>
            <a:endParaRPr lang="de-CH"/>
          </a:p>
        </p:txBody>
      </p:sp>
      <p:sp>
        <p:nvSpPr>
          <p:cNvPr id="4" name="Slide Number Placeholder 3">
            <a:extLst>
              <a:ext uri="{FF2B5EF4-FFF2-40B4-BE49-F238E27FC236}">
                <a16:creationId xmlns:a16="http://schemas.microsoft.com/office/drawing/2014/main" id="{6ECCB013-D584-99BD-369E-E6E7EC37BD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296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0602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error bars = sem (standard error of the mean)</a:t>
            </a:r>
          </a:p>
          <a:p>
            <a:endParaRPr lang="en-US" dirty="0"/>
          </a:p>
        </p:txBody>
      </p:sp>
      <p:sp>
        <p:nvSpPr>
          <p:cNvPr id="4" name="Slide Number Placeholder 3"/>
          <p:cNvSpPr>
            <a:spLocks noGrp="1"/>
          </p:cNvSpPr>
          <p:nvPr>
            <p:ph type="sldNum" sz="quarter" idx="5"/>
          </p:nvPr>
        </p:nvSpPr>
        <p:spPr/>
        <p:txBody>
          <a:bodyPr/>
          <a:lstStyle/>
          <a:p>
            <a:fld id="{981EA814-CE19-48A7-8EBF-DFB503150829}" type="slidenum">
              <a:rPr lang="en-US" smtClean="0"/>
              <a:t>27</a:t>
            </a:fld>
            <a:endParaRPr lang="en-US"/>
          </a:p>
        </p:txBody>
      </p:sp>
    </p:spTree>
    <p:extLst>
      <p:ext uri="{BB962C8B-B14F-4D97-AF65-F5344CB8AC3E}">
        <p14:creationId xmlns:p14="http://schemas.microsoft.com/office/powerpoint/2010/main" val="3437593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Survey taken after 2 months of use of SYN®-HYCAN formulation</a:t>
            </a:r>
          </a:p>
          <a:p>
            <a:endParaRPr lang="en-US" dirty="0"/>
          </a:p>
        </p:txBody>
      </p:sp>
      <p:sp>
        <p:nvSpPr>
          <p:cNvPr id="4" name="Slide Number Placeholder 3"/>
          <p:cNvSpPr>
            <a:spLocks noGrp="1"/>
          </p:cNvSpPr>
          <p:nvPr>
            <p:ph type="sldNum" sz="quarter" idx="5"/>
          </p:nvPr>
        </p:nvSpPr>
        <p:spPr/>
        <p:txBody>
          <a:bodyPr/>
          <a:lstStyle/>
          <a:p>
            <a:fld id="{11DDF81D-718E-489C-89C3-44C6A4182524}" type="slidenum">
              <a:rPr lang="en-US" smtClean="0"/>
              <a:t>30</a:t>
            </a:fld>
            <a:endParaRPr lang="en-US"/>
          </a:p>
        </p:txBody>
      </p:sp>
    </p:spTree>
    <p:extLst>
      <p:ext uri="{BB962C8B-B14F-4D97-AF65-F5344CB8AC3E}">
        <p14:creationId xmlns:p14="http://schemas.microsoft.com/office/powerpoint/2010/main" val="3678436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dirty="0"/>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dirty="0"/>
              <a:t>Presentation</a:t>
            </a:r>
            <a:br>
              <a:rPr lang="en-US" noProof="0" dirty="0"/>
            </a:br>
            <a:r>
              <a:rPr lang="en-US" noProof="0" dirty="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 </a:t>
            </a:r>
            <a:r>
              <a:rPr lang="en-US" noProof="0" dirty="0" err="1"/>
              <a:t>Vitate</a:t>
            </a:r>
            <a:r>
              <a:rPr lang="en-US" noProof="0" dirty="0"/>
              <a:t> </a:t>
            </a:r>
            <a:r>
              <a:rPr lang="en-US" noProof="0" dirty="0" err="1"/>
              <a:t>solorec</a:t>
            </a:r>
            <a:r>
              <a:rPr lang="en-US" noProof="0" dirty="0"/>
              <a:t> </a:t>
            </a:r>
            <a:r>
              <a:rPr lang="en-US" noProof="0" dirty="0" err="1"/>
              <a:t>torisqu</a:t>
            </a:r>
            <a:r>
              <a:rPr lang="en-US" noProof="0" dirty="0"/>
              <a:t> </a:t>
            </a:r>
            <a:r>
              <a:rPr lang="en-US" noProof="0" dirty="0" err="1"/>
              <a:t>asperio</a:t>
            </a:r>
            <a:r>
              <a:rPr lang="en-US" noProof="0" dirty="0"/>
              <a:t> </a:t>
            </a:r>
            <a:r>
              <a:rPr lang="en-US" noProof="0" dirty="0" err="1"/>
              <a:t>berat</a:t>
            </a:r>
            <a:r>
              <a:rPr lang="en-US" noProof="0" dirty="0"/>
              <a:t>. </a:t>
            </a:r>
            <a:r>
              <a:rPr lang="en-US" noProof="0" dirty="0" err="1"/>
              <a:t>Duciate</a:t>
            </a:r>
            <a:r>
              <a:rPr lang="en-US" noProof="0" dirty="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dirty="0"/>
              <a:t>Presenter name</a:t>
            </a:r>
          </a:p>
        </p:txBody>
      </p:sp>
    </p:spTree>
    <p:extLst>
      <p:ext uri="{BB962C8B-B14F-4D97-AF65-F5344CB8AC3E}">
        <p14:creationId xmlns:p14="http://schemas.microsoft.com/office/powerpoint/2010/main" val="3066433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3736544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191056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2"/>
            <a:r>
              <a:rPr lang="en-US" dirty="0"/>
              <a:t>Bullet point</a:t>
            </a:r>
          </a:p>
          <a:p>
            <a:pPr lvl="3"/>
            <a:r>
              <a:rPr lang="en-GB" dirty="0"/>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485858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Integer </a:t>
            </a:r>
            <a:r>
              <a:rPr lang="en-US" dirty="0" err="1"/>
              <a:t>tincidunt</a:t>
            </a:r>
            <a:r>
              <a:rPr lang="en-US" dirty="0"/>
              <a:t> a </a:t>
            </a:r>
            <a:r>
              <a:rPr lang="en-US" dirty="0" err="1"/>
              <a:t>elit</a:t>
            </a:r>
            <a:r>
              <a:rPr lang="en-US" dirty="0"/>
              <a:t> </a:t>
            </a:r>
            <a:r>
              <a:rPr lang="en-US" dirty="0" err="1"/>
              <a:t>eu</a:t>
            </a:r>
            <a:r>
              <a:rPr lang="en-US" dirty="0"/>
              <a:t> </a:t>
            </a:r>
            <a:r>
              <a:rPr lang="en-US" dirty="0" err="1"/>
              <a:t>tristique</a:t>
            </a:r>
            <a:r>
              <a:rPr lang="en-US" dirty="0"/>
              <a:t>. </a:t>
            </a:r>
            <a:endParaRPr lang="en-GB" dirty="0"/>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4" name="TextBox 3">
            <a:extLst>
              <a:ext uri="{FF2B5EF4-FFF2-40B4-BE49-F238E27FC236}">
                <a16:creationId xmlns:a16="http://schemas.microsoft.com/office/drawing/2014/main" id="{24CF6561-024A-6667-6CAA-878F604BB20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2953955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dirty="0"/>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4108792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3567441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672DA8-6FE1-43C5-DCEB-C2AFF86C6B05}"/>
              </a:ext>
            </a:extLst>
          </p:cNvPr>
          <p:cNvPicPr>
            <a:picLocks noChangeAspect="1"/>
          </p:cNvPicPr>
          <p:nvPr userDrawn="1"/>
        </p:nvPicPr>
        <p:blipFill>
          <a:blip r:embed="rId2">
            <a:extLst>
              <a:ext uri="{28A0092B-C50C-407E-A947-70E740481C1C}">
                <a14:useLocalDpi xmlns:a14="http://schemas.microsoft.com/office/drawing/2010/main" val="0"/>
              </a:ext>
            </a:extLst>
          </a:blip>
          <a:srcRect l="2914" r="38320"/>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BCC2EB92-35DC-C2D0-9AD6-1B6C48C6A9FB}"/>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tx1"/>
                </a:solidFill>
              </a:rPr>
              <a:t>Peptides </a:t>
            </a:r>
            <a:r>
              <a:rPr lang="en-US" sz="950" b="0" spc="10" dirty="0">
                <a:solidFill>
                  <a:schemeClr val="tx1"/>
                </a:solidFill>
              </a:rPr>
              <a:t>| Pharma-inspired skincare</a:t>
            </a:r>
          </a:p>
        </p:txBody>
      </p:sp>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Tree>
    <p:extLst>
      <p:ext uri="{BB962C8B-B14F-4D97-AF65-F5344CB8AC3E}">
        <p14:creationId xmlns:p14="http://schemas.microsoft.com/office/powerpoint/2010/main" val="3206940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0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4" name="Text Placeholder 2">
            <a:extLst>
              <a:ext uri="{FF2B5EF4-FFF2-40B4-BE49-F238E27FC236}">
                <a16:creationId xmlns:a16="http://schemas.microsoft.com/office/drawing/2014/main" id="{FBD446CA-D143-AFB3-D998-30B8886CF0B2}"/>
              </a:ext>
            </a:extLst>
          </p:cNvPr>
          <p:cNvSpPr>
            <a:spLocks noGrp="1"/>
          </p:cNvSpPr>
          <p:nvPr>
            <p:ph type="body" idx="34" hasCustomPrompt="1"/>
          </p:nvPr>
        </p:nvSpPr>
        <p:spPr>
          <a:xfrm>
            <a:off x="302401" y="4102837"/>
            <a:ext cx="2694745"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13" name="Text Placeholder 2">
            <a:extLst>
              <a:ext uri="{FF2B5EF4-FFF2-40B4-BE49-F238E27FC236}">
                <a16:creationId xmlns:a16="http://schemas.microsoft.com/office/drawing/2014/main" id="{5A611ADC-4996-050D-2B87-BBCF108256B6}"/>
              </a:ext>
            </a:extLst>
          </p:cNvPr>
          <p:cNvSpPr>
            <a:spLocks noGrp="1"/>
          </p:cNvSpPr>
          <p:nvPr>
            <p:ph type="body" idx="35" hasCustomPrompt="1"/>
          </p:nvPr>
        </p:nvSpPr>
        <p:spPr>
          <a:xfrm>
            <a:off x="3264957" y="4102837"/>
            <a:ext cx="2694746"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7" name="Text Placeholder 2">
            <a:extLst>
              <a:ext uri="{FF2B5EF4-FFF2-40B4-BE49-F238E27FC236}">
                <a16:creationId xmlns:a16="http://schemas.microsoft.com/office/drawing/2014/main" id="{E87F9AE3-1E8D-5366-1BBB-6A8AE907D4A4}"/>
              </a:ext>
            </a:extLst>
          </p:cNvPr>
          <p:cNvSpPr>
            <a:spLocks noGrp="1"/>
          </p:cNvSpPr>
          <p:nvPr>
            <p:ph type="body" idx="36" hasCustomPrompt="1"/>
          </p:nvPr>
        </p:nvSpPr>
        <p:spPr>
          <a:xfrm>
            <a:off x="6227518" y="4102837"/>
            <a:ext cx="2694745"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1" name="Text Placeholder 2">
            <a:extLst>
              <a:ext uri="{FF2B5EF4-FFF2-40B4-BE49-F238E27FC236}">
                <a16:creationId xmlns:a16="http://schemas.microsoft.com/office/drawing/2014/main" id="{90C6E264-1784-4394-F65D-E559DC31CBC7}"/>
              </a:ext>
            </a:extLst>
          </p:cNvPr>
          <p:cNvSpPr>
            <a:spLocks noGrp="1"/>
          </p:cNvSpPr>
          <p:nvPr>
            <p:ph type="body" idx="37" hasCustomPrompt="1"/>
          </p:nvPr>
        </p:nvSpPr>
        <p:spPr>
          <a:xfrm>
            <a:off x="9190074" y="4102837"/>
            <a:ext cx="2694746"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2" name="Text Placeholder 2">
            <a:extLst>
              <a:ext uri="{FF2B5EF4-FFF2-40B4-BE49-F238E27FC236}">
                <a16:creationId xmlns:a16="http://schemas.microsoft.com/office/drawing/2014/main" id="{F1467286-5E96-3A61-70EF-C19B2C0D40AC}"/>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23" name="Title 3">
            <a:extLst>
              <a:ext uri="{FF2B5EF4-FFF2-40B4-BE49-F238E27FC236}">
                <a16:creationId xmlns:a16="http://schemas.microsoft.com/office/drawing/2014/main" id="{77A8E64D-8555-B565-BCA5-092A7EA910FC}"/>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24" name="TextBox 23">
            <a:extLst>
              <a:ext uri="{FF2B5EF4-FFF2-40B4-BE49-F238E27FC236}">
                <a16:creationId xmlns:a16="http://schemas.microsoft.com/office/drawing/2014/main" id="{12217152-31D5-BEEE-D108-C2DF3E3D077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728095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dirty="0">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683222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2646990553"/>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3202511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1710478272"/>
      </p:ext>
    </p:extLst>
  </p:cSld>
  <p:clrMap bg1="lt1" tx1="dk1" bg2="lt2" tx2="dk2" accent1="accent1" accent2="accent2" accent3="accent3" accent4="accent4" accent5="accent5" accent6="accent6" hlink="hlink" folHlink="folHlink"/>
  <p:sldLayoutIdLst>
    <p:sldLayoutId id="2147483661" r:id="rId1"/>
    <p:sldLayoutId id="2147483686" r:id="rId2"/>
    <p:sldLayoutId id="2147483706" r:id="rId3"/>
    <p:sldLayoutId id="2147483710" r:id="rId4"/>
    <p:sldLayoutId id="2147483691" r:id="rId5"/>
    <p:sldLayoutId id="2147483692" r:id="rId6"/>
    <p:sldLayoutId id="2147483712" r:id="rId7"/>
    <p:sldLayoutId id="2147483714" r:id="rId8"/>
    <p:sldLayoutId id="2147483724" r:id="rId9"/>
    <p:sldLayoutId id="2147483701" r:id="rId10"/>
    <p:sldLayoutId id="2147483733" r:id="rId1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871233522"/>
      </p:ext>
    </p:extLst>
  </p:cSld>
  <p:clrMap bg1="lt1" tx1="dk1" bg2="lt2" tx2="dk2" accent1="accent1" accent2="accent2" accent3="accent3" accent4="accent4" accent5="accent5" accent6="accent6" hlink="hlink" folHlink="folHlink"/>
  <p:sldLayoutIdLst>
    <p:sldLayoutId id="2147483780"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43">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hyperlink" Target="https://www.harpersbazaar.com/beauty/skin-care/a44004377/skin-boosters-injectables-explained/" TargetMode="External"/><Relationship Id="rId7" Type="http://schemas.openxmlformats.org/officeDocument/2006/relationships/image" Target="../media/image3.png"/><Relationship Id="rId2" Type="http://schemas.openxmlformats.org/officeDocument/2006/relationships/hyperlink" Target="https://www.dermalfillersbromley.co.uk/blog/what-are-skin-boosters-do-they-work/" TargetMode="Externa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www.vie-aesthetics.com/blogs/skin-boosters-why-the-hype"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hyperlink" Target="https://www.barneys.com/product/starskin-starskin-c2-ae-pro-micro-filler-e2-84-a2-mask-pack-505628897.html" TargetMode="External"/><Relationship Id="rId7" Type="http://schemas.openxmlformats.org/officeDocument/2006/relationships/image" Target="../media/image16.png"/><Relationship Id="rId2" Type="http://schemas.openxmlformats.org/officeDocument/2006/relationships/hyperlink" Target="https://www.lancome-usa.com/skin-care/moisturizers/day-creams/renergie-lift-multi-action-day-cream/1454.html#start=4&amp;cgid=L3_Axe_Skincare_Renergie" TargetMode="External"/><Relationship Id="rId1" Type="http://schemas.openxmlformats.org/officeDocument/2006/relationships/slideLayout" Target="../slideLayouts/slideLayout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hyperlink" Target="https://www.skinceuticals.com/hyaluronic-acid-intensifier-(h.a.)-3606000436367.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svg"/><Relationship Id="rId9" Type="http://schemas.openxmlformats.org/officeDocument/2006/relationships/image" Target="../media/image28.sv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6.svg"/></Relationships>
</file>

<file path=ppt/slides/_rels/slide11.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34.jp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7.jpeg"/><Relationship Id="rId7"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48.png"/><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png"/><Relationship Id="rId7" Type="http://schemas.microsoft.com/office/2007/relationships/hdphoto" Target="../media/hdphoto3.wdp"/><Relationship Id="rId12"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5.svg"/><Relationship Id="rId5" Type="http://schemas.microsoft.com/office/2007/relationships/hdphoto" Target="../media/hdphoto2.wdp"/><Relationship Id="rId10" Type="http://schemas.openxmlformats.org/officeDocument/2006/relationships/image" Target="../media/image1.png"/><Relationship Id="rId4" Type="http://schemas.openxmlformats.org/officeDocument/2006/relationships/image" Target="../media/image52.png"/><Relationship Id="rId9" Type="http://schemas.microsoft.com/office/2007/relationships/hdphoto" Target="../media/hdphoto4.wdp"/></Relationships>
</file>

<file path=ppt/slides/_rels/slide18.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46.png"/><Relationship Id="rId3" Type="http://schemas.openxmlformats.org/officeDocument/2006/relationships/chart" Target="../charts/chart4.xml"/><Relationship Id="rId7" Type="http://schemas.openxmlformats.org/officeDocument/2006/relationships/image" Target="../media/image58.png"/><Relationship Id="rId12" Type="http://schemas.microsoft.com/office/2007/relationships/hdphoto" Target="../media/hdphoto7.wdp"/><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microsoft.com/office/2007/relationships/hdphoto" Target="../media/hdphoto5.wdp"/><Relationship Id="rId11" Type="http://schemas.openxmlformats.org/officeDocument/2006/relationships/image" Target="../media/image61.png"/><Relationship Id="rId5" Type="http://schemas.openxmlformats.org/officeDocument/2006/relationships/image" Target="../media/image57.png"/><Relationship Id="rId10" Type="http://schemas.openxmlformats.org/officeDocument/2006/relationships/image" Target="../media/image60.png"/><Relationship Id="rId4" Type="http://schemas.openxmlformats.org/officeDocument/2006/relationships/image" Target="../media/image56.png"/><Relationship Id="rId9" Type="http://schemas.microsoft.com/office/2007/relationships/hdphoto" Target="../media/hdphoto6.wdp"/></Relationships>
</file>

<file path=ppt/slides/_rels/slide19.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62.wmf"/><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chart" Target="../charts/chart5.xml"/><Relationship Id="rId4" Type="http://schemas.openxmlformats.org/officeDocument/2006/relationships/image" Target="../media/image63.wmf"/></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4.xml"/><Relationship Id="rId5" Type="http://schemas.openxmlformats.org/officeDocument/2006/relationships/image" Target="../media/image67.png"/><Relationship Id="rId4" Type="http://schemas.openxmlformats.org/officeDocument/2006/relationships/image" Target="../media/image70.jpeg"/></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67.png"/><Relationship Id="rId1" Type="http://schemas.openxmlformats.org/officeDocument/2006/relationships/slideLayout" Target="../slideLayouts/slideLayout4.xml"/><Relationship Id="rId5" Type="http://schemas.openxmlformats.org/officeDocument/2006/relationships/chart" Target="../charts/chart8.xml"/><Relationship Id="rId4" Type="http://schemas.openxmlformats.org/officeDocument/2006/relationships/image" Target="../media/image71.png"/></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67.png"/><Relationship Id="rId1" Type="http://schemas.openxmlformats.org/officeDocument/2006/relationships/slideLayout" Target="../slideLayouts/slideLayout4.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jpeg"/></Relationships>
</file>

<file path=ppt/slides/_rels/slide25.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 Id="rId9" Type="http://schemas.openxmlformats.org/officeDocument/2006/relationships/image" Target="../media/image67.png"/></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6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2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67.png"/><Relationship Id="rId4" Type="http://schemas.openxmlformats.org/officeDocument/2006/relationships/chart" Target="../charts/chart12.xml"/></Relationships>
</file>

<file path=ppt/slides/_rels/slide2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chart" Target="../charts/chart14.xml"/><Relationship Id="rId7" Type="http://schemas.openxmlformats.org/officeDocument/2006/relationships/image" Target="../media/image90.png"/><Relationship Id="rId2" Type="http://schemas.openxmlformats.org/officeDocument/2006/relationships/chart" Target="../charts/chart13.xml"/><Relationship Id="rId1" Type="http://schemas.openxmlformats.org/officeDocument/2006/relationships/slideLayout" Target="../slideLayouts/slideLayout3.xml"/><Relationship Id="rId6" Type="http://schemas.openxmlformats.org/officeDocument/2006/relationships/image" Target="../media/image89.png"/><Relationship Id="rId11" Type="http://schemas.openxmlformats.org/officeDocument/2006/relationships/image" Target="../media/image67.pn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png"/></Relationships>
</file>

<file path=ppt/slides/_rels/slide30.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image" Target="../media/image94.jpeg"/><Relationship Id="rId7" Type="http://schemas.openxmlformats.org/officeDocument/2006/relationships/chart" Target="../charts/chart18.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Date Placeholder 1">
            <a:extLst>
              <a:ext uri="{FF2B5EF4-FFF2-40B4-BE49-F238E27FC236}">
                <a16:creationId xmlns:a16="http://schemas.microsoft.com/office/drawing/2014/main" id="{6BC4AA30-4627-B32E-6834-75ABEBB3EBA2}"/>
              </a:ext>
            </a:extLst>
          </p:cNvPr>
          <p:cNvSpPr>
            <a:spLocks noGrp="1"/>
          </p:cNvSpPr>
          <p:nvPr>
            <p:ph type="dt" sz="half" idx="10"/>
          </p:nvPr>
        </p:nvSpPr>
        <p:spPr/>
        <p:txBody>
          <a:bodyPr/>
          <a:lstStyle/>
          <a:p>
            <a:fld id="{F3AF247C-E7F5-A44B-A27F-B566DC680C89}" type="datetime3">
              <a:rPr lang="en-GB" smtClean="0"/>
              <a:t>9 April, 2026</a:t>
            </a:fld>
            <a:endParaRPr lang="en-GB"/>
          </a:p>
        </p:txBody>
      </p:sp>
      <p:sp>
        <p:nvSpPr>
          <p:cNvPr id="2" name="Slide Number Placeholder 1" hidden="1">
            <a:extLst>
              <a:ext uri="{FF2B5EF4-FFF2-40B4-BE49-F238E27FC236}">
                <a16:creationId xmlns:a16="http://schemas.microsoft.com/office/drawing/2014/main" id="{CD89F2E7-5EB5-963A-FA78-60B486ECF949}"/>
              </a:ext>
            </a:extLst>
          </p:cNvPr>
          <p:cNvSpPr>
            <a:spLocks noGrp="1"/>
          </p:cNvSpPr>
          <p:nvPr>
            <p:ph type="sldNum" sz="quarter" idx="4294967295"/>
          </p:nvPr>
        </p:nvSpPr>
        <p:spPr>
          <a:xfrm>
            <a:off x="0" y="6450013"/>
            <a:ext cx="1041400" cy="109537"/>
          </a:xfrm>
        </p:spPr>
        <p:txBody>
          <a:bodyPr/>
          <a:lstStyle/>
          <a:p>
            <a:pPr>
              <a:spcAft>
                <a:spcPts val="600"/>
              </a:spcAft>
            </a:pPr>
            <a:fld id="{5BA3E189-2F3A-42E5-B572-3520703B6186}" type="slidenum">
              <a:rPr lang="en-GB" smtClean="0"/>
              <a:pPr>
                <a:spcAft>
                  <a:spcPts val="600"/>
                </a:spcAft>
              </a:pPr>
              <a:t>1</a:t>
            </a:fld>
            <a:endParaRPr lang="en-GB"/>
          </a:p>
        </p:txBody>
      </p:sp>
      <p:pic>
        <p:nvPicPr>
          <p:cNvPr id="6" name="Picture Placeholder 5" descr="A close-up of a person&#10;&#10;AI-generated content may be incorrect.">
            <a:extLst>
              <a:ext uri="{FF2B5EF4-FFF2-40B4-BE49-F238E27FC236}">
                <a16:creationId xmlns:a16="http://schemas.microsoft.com/office/drawing/2014/main" id="{FED42426-BDBD-DF7A-D124-EC45D971F400}"/>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
        <p:nvSpPr>
          <p:cNvPr id="3" name="TextBox 2">
            <a:extLst>
              <a:ext uri="{FF2B5EF4-FFF2-40B4-BE49-F238E27FC236}">
                <a16:creationId xmlns:a16="http://schemas.microsoft.com/office/drawing/2014/main" id="{E069EBD1-B15E-66FE-F8DF-36C678601B5E}"/>
              </a:ext>
            </a:extLst>
          </p:cNvPr>
          <p:cNvSpPr txBox="1"/>
          <p:nvPr/>
        </p:nvSpPr>
        <p:spPr>
          <a:xfrm>
            <a:off x="206454" y="6019624"/>
            <a:ext cx="1425576"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0. 2026</a:t>
            </a:r>
            <a:endParaRPr lang="en-CH" sz="1100" dirty="0">
              <a:solidFill>
                <a:schemeClr val="bg1"/>
              </a:solidFill>
            </a:endParaRPr>
          </a:p>
        </p:txBody>
      </p:sp>
    </p:spTree>
    <p:extLst>
      <p:ext uri="{BB962C8B-B14F-4D97-AF65-F5344CB8AC3E}">
        <p14:creationId xmlns:p14="http://schemas.microsoft.com/office/powerpoint/2010/main" val="174297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688E1-5E5C-92B7-B6F9-86E279FBF2E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4EE11A0-12D9-855C-7705-223AFBBA7AE0}"/>
              </a:ext>
            </a:extLst>
          </p:cNvPr>
          <p:cNvSpPr>
            <a:spLocks noGrp="1"/>
          </p:cNvSpPr>
          <p:nvPr>
            <p:ph type="body" sz="quarter" idx="24"/>
          </p:nvPr>
        </p:nvSpPr>
        <p:spPr>
          <a:xfrm>
            <a:off x="302399" y="1260000"/>
            <a:ext cx="4860728" cy="4296001"/>
          </a:xfrm>
        </p:spPr>
        <p:txBody>
          <a:bodyPr/>
          <a:lstStyle/>
          <a:p>
            <a:r>
              <a:rPr lang="en-US" sz="1600" dirty="0"/>
              <a:t>In cosmetic dermatology, wrinkles and sagging skin are no longer viewed</a:t>
            </a:r>
            <a:br>
              <a:rPr lang="en-US" sz="1600" dirty="0"/>
            </a:br>
            <a:r>
              <a:rPr lang="en-US" sz="1600" dirty="0"/>
              <a:t>in isolation.</a:t>
            </a:r>
          </a:p>
          <a:p>
            <a:r>
              <a:rPr lang="en-US" sz="1600" dirty="0"/>
              <a:t>The new focus includes how loss of volume in one area of the face impacts the appearance of other areas.</a:t>
            </a:r>
          </a:p>
          <a:p>
            <a:r>
              <a:rPr lang="en-US" sz="1600" dirty="0"/>
              <a:t>Over time, facial skin loses volume in key areas, including the cheeks, under eyes, the jawline and around the mouth.</a:t>
            </a:r>
          </a:p>
          <a:p>
            <a:r>
              <a:rPr lang="en-US" sz="1600" dirty="0"/>
              <a:t>Fillers counteract this process by adding fullness to needed areas, restoring skin to its original position.</a:t>
            </a:r>
          </a:p>
          <a:p>
            <a:endParaRPr lang="en-US" dirty="0"/>
          </a:p>
        </p:txBody>
      </p:sp>
      <p:sp>
        <p:nvSpPr>
          <p:cNvPr id="4" name="Slide Number Placeholder 3">
            <a:extLst>
              <a:ext uri="{FF2B5EF4-FFF2-40B4-BE49-F238E27FC236}">
                <a16:creationId xmlns:a16="http://schemas.microsoft.com/office/drawing/2014/main" id="{842E24D7-6810-6B5F-EECD-17C53EE7BC70}"/>
              </a:ext>
            </a:extLst>
          </p:cNvPr>
          <p:cNvSpPr>
            <a:spLocks noGrp="1"/>
          </p:cNvSpPr>
          <p:nvPr>
            <p:ph type="sldNum" sz="quarter" idx="10"/>
          </p:nvPr>
        </p:nvSpPr>
        <p:spPr/>
        <p:txBody>
          <a:bodyPr/>
          <a:lstStyle/>
          <a:p>
            <a:fld id="{5BA3E189-2F3A-42E5-B572-3520703B6186}" type="slidenum">
              <a:rPr lang="en-GB" smtClean="0"/>
              <a:pPr/>
              <a:t>2</a:t>
            </a:fld>
            <a:endParaRPr lang="en-GB"/>
          </a:p>
        </p:txBody>
      </p:sp>
      <p:sp>
        <p:nvSpPr>
          <p:cNvPr id="6" name="Text Placeholder 5">
            <a:extLst>
              <a:ext uri="{FF2B5EF4-FFF2-40B4-BE49-F238E27FC236}">
                <a16:creationId xmlns:a16="http://schemas.microsoft.com/office/drawing/2014/main" id="{355104DC-1B68-D069-632F-87C61BB921F6}"/>
              </a:ext>
            </a:extLst>
          </p:cNvPr>
          <p:cNvSpPr>
            <a:spLocks noGrp="1"/>
          </p:cNvSpPr>
          <p:nvPr>
            <p:ph type="body" sz="quarter" idx="27"/>
          </p:nvPr>
        </p:nvSpPr>
        <p:spPr>
          <a:xfrm>
            <a:off x="302398" y="6214539"/>
            <a:ext cx="5128584" cy="288767"/>
          </a:xfrm>
        </p:spPr>
        <p:txBody>
          <a:bodyPr/>
          <a:lstStyle/>
          <a:p>
            <a:r>
              <a:rPr lang="en-US" dirty="0"/>
              <a:t>The New York Times, “The Filler Effect” ,  Huffington Post, “What is a Non-Surgical Face Lift?” </a:t>
            </a:r>
          </a:p>
          <a:p>
            <a:endParaRPr lang="en-US" dirty="0"/>
          </a:p>
        </p:txBody>
      </p:sp>
      <p:sp>
        <p:nvSpPr>
          <p:cNvPr id="7" name="Text Placeholder 6">
            <a:extLst>
              <a:ext uri="{FF2B5EF4-FFF2-40B4-BE49-F238E27FC236}">
                <a16:creationId xmlns:a16="http://schemas.microsoft.com/office/drawing/2014/main" id="{A818AC75-C9FB-2E6F-4BD6-93829C78D994}"/>
              </a:ext>
            </a:extLst>
          </p:cNvPr>
          <p:cNvSpPr>
            <a:spLocks noGrp="1"/>
          </p:cNvSpPr>
          <p:nvPr>
            <p:ph type="body" idx="11"/>
          </p:nvPr>
        </p:nvSpPr>
        <p:spPr/>
        <p:txBody>
          <a:bodyPr/>
          <a:lstStyle/>
          <a:p>
            <a:r>
              <a:rPr lang="en-US" dirty="0"/>
              <a:t>A New Focus in Beauty Care</a:t>
            </a:r>
          </a:p>
          <a:p>
            <a:endParaRPr lang="en-US" dirty="0"/>
          </a:p>
        </p:txBody>
      </p:sp>
      <p:sp>
        <p:nvSpPr>
          <p:cNvPr id="8" name="Title 7">
            <a:extLst>
              <a:ext uri="{FF2B5EF4-FFF2-40B4-BE49-F238E27FC236}">
                <a16:creationId xmlns:a16="http://schemas.microsoft.com/office/drawing/2014/main" id="{07497CD5-286B-B61E-8C7B-C73E31544573}"/>
              </a:ext>
            </a:extLst>
          </p:cNvPr>
          <p:cNvSpPr>
            <a:spLocks noGrp="1"/>
          </p:cNvSpPr>
          <p:nvPr>
            <p:ph type="title"/>
          </p:nvPr>
        </p:nvSpPr>
        <p:spPr/>
        <p:txBody>
          <a:bodyPr/>
          <a:lstStyle/>
          <a:p>
            <a:r>
              <a:rPr lang="en-US" dirty="0"/>
              <a:t>Restoring Lost Volume</a:t>
            </a:r>
          </a:p>
        </p:txBody>
      </p:sp>
      <p:pic>
        <p:nvPicPr>
          <p:cNvPr id="10" name="Picture Placeholder 5" descr="A person with her eyes closed&#10;&#10;Description automatically generated">
            <a:extLst>
              <a:ext uri="{FF2B5EF4-FFF2-40B4-BE49-F238E27FC236}">
                <a16:creationId xmlns:a16="http://schemas.microsoft.com/office/drawing/2014/main" id="{1FF12D98-593C-FC97-7B1B-850A608BE443}"/>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a:fillRect/>
          </a:stretch>
        </p:blipFill>
        <p:spPr>
          <a:xfrm>
            <a:off x="6096000" y="2"/>
            <a:ext cx="6096000" cy="6857998"/>
          </a:xfrm>
        </p:spPr>
      </p:pic>
    </p:spTree>
    <p:extLst>
      <p:ext uri="{BB962C8B-B14F-4D97-AF65-F5344CB8AC3E}">
        <p14:creationId xmlns:p14="http://schemas.microsoft.com/office/powerpoint/2010/main" val="1329243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AA64E-41FD-9CAE-B80C-85CECAC8446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031F7C-1C73-828C-73AF-FD51AC4B76D6}"/>
              </a:ext>
            </a:extLst>
          </p:cNvPr>
          <p:cNvSpPr>
            <a:spLocks noGrp="1"/>
          </p:cNvSpPr>
          <p:nvPr>
            <p:ph type="sldNum" sz="quarter" idx="10"/>
          </p:nvPr>
        </p:nvSpPr>
        <p:spPr/>
        <p:txBody>
          <a:bodyPr/>
          <a:lstStyle/>
          <a:p>
            <a:fld id="{5BA3E189-2F3A-42E5-B572-3520703B6186}" type="slidenum">
              <a:rPr lang="en-GB" smtClean="0"/>
              <a:pPr/>
              <a:t>3</a:t>
            </a:fld>
            <a:endParaRPr lang="en-GB"/>
          </a:p>
        </p:txBody>
      </p:sp>
      <p:sp>
        <p:nvSpPr>
          <p:cNvPr id="4" name="Text Placeholder 3">
            <a:extLst>
              <a:ext uri="{FF2B5EF4-FFF2-40B4-BE49-F238E27FC236}">
                <a16:creationId xmlns:a16="http://schemas.microsoft.com/office/drawing/2014/main" id="{743ECC8E-7C6A-E880-69D1-604BAEEC3774}"/>
              </a:ext>
            </a:extLst>
          </p:cNvPr>
          <p:cNvSpPr>
            <a:spLocks noGrp="1"/>
          </p:cNvSpPr>
          <p:nvPr>
            <p:ph type="body" sz="quarter" idx="24"/>
          </p:nvPr>
        </p:nvSpPr>
        <p:spPr>
          <a:xfrm>
            <a:off x="302398" y="6214540"/>
            <a:ext cx="6320075" cy="236266"/>
          </a:xfrm>
        </p:spPr>
        <p:txBody>
          <a:bodyPr/>
          <a:lstStyle/>
          <a:p>
            <a:r>
              <a:rPr lang="en-US" dirty="0"/>
              <a:t>Source: International Society of Aesthetic Plastic Surgery International Survey 2023</a:t>
            </a:r>
          </a:p>
          <a:p>
            <a:endParaRPr lang="en-US" dirty="0"/>
          </a:p>
        </p:txBody>
      </p:sp>
      <p:sp>
        <p:nvSpPr>
          <p:cNvPr id="5" name="Text Placeholder 4">
            <a:extLst>
              <a:ext uri="{FF2B5EF4-FFF2-40B4-BE49-F238E27FC236}">
                <a16:creationId xmlns:a16="http://schemas.microsoft.com/office/drawing/2014/main" id="{DB52BAA7-B193-5559-73DD-8244E588D777}"/>
              </a:ext>
            </a:extLst>
          </p:cNvPr>
          <p:cNvSpPr>
            <a:spLocks noGrp="1"/>
          </p:cNvSpPr>
          <p:nvPr>
            <p:ph type="body" idx="11"/>
          </p:nvPr>
        </p:nvSpPr>
        <p:spPr>
          <a:xfrm>
            <a:off x="302400" y="605611"/>
            <a:ext cx="11677164" cy="622825"/>
          </a:xfrm>
        </p:spPr>
        <p:txBody>
          <a:bodyPr/>
          <a:lstStyle/>
          <a:p>
            <a:r>
              <a:rPr lang="en-US" dirty="0"/>
              <a:t>Their reversible and natural-looking effects make HA fillers highly desirable</a:t>
            </a:r>
          </a:p>
          <a:p>
            <a:endParaRPr lang="en-US" dirty="0"/>
          </a:p>
        </p:txBody>
      </p:sp>
      <p:sp>
        <p:nvSpPr>
          <p:cNvPr id="6" name="Title 5">
            <a:extLst>
              <a:ext uri="{FF2B5EF4-FFF2-40B4-BE49-F238E27FC236}">
                <a16:creationId xmlns:a16="http://schemas.microsoft.com/office/drawing/2014/main" id="{1DF6D81B-49BE-ADB8-F922-649703BCB4E5}"/>
              </a:ext>
            </a:extLst>
          </p:cNvPr>
          <p:cNvSpPr>
            <a:spLocks noGrp="1"/>
          </p:cNvSpPr>
          <p:nvPr>
            <p:ph type="title"/>
          </p:nvPr>
        </p:nvSpPr>
        <p:spPr>
          <a:xfrm>
            <a:off x="302400" y="302400"/>
            <a:ext cx="11132217" cy="288767"/>
          </a:xfrm>
        </p:spPr>
        <p:txBody>
          <a:bodyPr/>
          <a:lstStyle/>
          <a:p>
            <a:r>
              <a:rPr lang="en-US" dirty="0"/>
              <a:t>Hyaluronic Acid: The Rising Queen of Fillers</a:t>
            </a:r>
          </a:p>
        </p:txBody>
      </p:sp>
      <p:sp>
        <p:nvSpPr>
          <p:cNvPr id="7" name="TextBox 6">
            <a:extLst>
              <a:ext uri="{FF2B5EF4-FFF2-40B4-BE49-F238E27FC236}">
                <a16:creationId xmlns:a16="http://schemas.microsoft.com/office/drawing/2014/main" id="{BA6887D7-9134-5529-2A85-54C710FE4962}"/>
              </a:ext>
            </a:extLst>
          </p:cNvPr>
          <p:cNvSpPr txBox="1"/>
          <p:nvPr/>
        </p:nvSpPr>
        <p:spPr>
          <a:xfrm>
            <a:off x="302398" y="1751370"/>
            <a:ext cx="3013132" cy="4217821"/>
          </a:xfrm>
          <a:prstGeom prst="rect">
            <a:avLst/>
          </a:prstGeom>
          <a:noFill/>
        </p:spPr>
        <p:txBody>
          <a:bodyPr wrap="square" lIns="0" tIns="0" rIns="0" bIns="0" rtlCol="0">
            <a:spAutoFit/>
          </a:bodyPr>
          <a:lstStyle/>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Creases between eyebrows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Droopy eyebrows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Hollow temples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Loss of volume in cheeks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Ear lobe correction</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Hollowness under eyes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Laugh lines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Thin lips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Chin wrinkles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Marionette lines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Undefined jawline</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Sagging corners of mouth</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Lipstick lines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400" dirty="0">
                <a:ea typeface="Fira Sans" panose="020B0503050000020004" pitchFamily="34" charset="0"/>
              </a:rPr>
              <a:t>Undefined nose or tip</a:t>
            </a:r>
          </a:p>
        </p:txBody>
      </p:sp>
      <p:sp>
        <p:nvSpPr>
          <p:cNvPr id="8" name="TextBox 7">
            <a:extLst>
              <a:ext uri="{FF2B5EF4-FFF2-40B4-BE49-F238E27FC236}">
                <a16:creationId xmlns:a16="http://schemas.microsoft.com/office/drawing/2014/main" id="{A9AB2C2E-D65E-A2BF-784E-5E7177DE2A92}"/>
              </a:ext>
            </a:extLst>
          </p:cNvPr>
          <p:cNvSpPr txBox="1"/>
          <p:nvPr/>
        </p:nvSpPr>
        <p:spPr>
          <a:xfrm>
            <a:off x="302398" y="1114101"/>
            <a:ext cx="3732233" cy="492443"/>
          </a:xfrm>
          <a:prstGeom prst="rect">
            <a:avLst/>
          </a:prstGeom>
          <a:noFill/>
        </p:spPr>
        <p:txBody>
          <a:bodyPr wrap="square" lIns="0" tIns="0" rIns="0" bIns="0" rtlCol="0">
            <a:spAutoFit/>
          </a:bodyPr>
          <a:lstStyle/>
          <a:p>
            <a:r>
              <a:rPr lang="en-US" sz="1600" b="1" dirty="0">
                <a:ea typeface="Fira Sans" panose="020B0503050000020004" pitchFamily="34" charset="0"/>
              </a:rPr>
              <a:t>Different facial zones that can be augmented by dermal fillers</a:t>
            </a:r>
            <a:endParaRPr lang="en-US" sz="1600" b="1" baseline="30000" dirty="0">
              <a:ea typeface="Fira Sans" panose="020B0503050000020004" pitchFamily="34" charset="0"/>
            </a:endParaRPr>
          </a:p>
        </p:txBody>
      </p:sp>
      <p:sp>
        <p:nvSpPr>
          <p:cNvPr id="9" name="Rounded Rectangle 31">
            <a:extLst>
              <a:ext uri="{FF2B5EF4-FFF2-40B4-BE49-F238E27FC236}">
                <a16:creationId xmlns:a16="http://schemas.microsoft.com/office/drawing/2014/main" id="{5E23F615-2E3D-17A4-481E-41E38B94A091}"/>
              </a:ext>
            </a:extLst>
          </p:cNvPr>
          <p:cNvSpPr/>
          <p:nvPr/>
        </p:nvSpPr>
        <p:spPr>
          <a:xfrm>
            <a:off x="3833873" y="1120680"/>
            <a:ext cx="4027862" cy="2421305"/>
          </a:xfrm>
          <a:prstGeom prst="rect">
            <a:avLst/>
          </a:prstGeom>
          <a:solidFill>
            <a:srgbClr val="CCBCB8"/>
          </a:solidFill>
          <a:ln w="12700" cap="flat" cmpd="sng" algn="ctr">
            <a:noFill/>
            <a:prstDash val="solid"/>
            <a:miter lim="800000"/>
          </a:ln>
          <a:effectLst/>
        </p:spPr>
        <p:txBody>
          <a:bodyPr lIns="90000" tIns="90000" rIns="90000" bIns="90000" rtlCol="0" anchor="ctr" anchorCtr="0"/>
          <a:lstStyle/>
          <a:p>
            <a:pPr lvl="1">
              <a:lnSpc>
                <a:spcPts val="1800"/>
              </a:lnSpc>
              <a:spcAft>
                <a:spcPts val="500"/>
              </a:spcAft>
              <a:defRPr/>
            </a:pPr>
            <a:r>
              <a:rPr kumimoji="0" lang="en-US" sz="3200" b="1" i="0" u="none" strike="noStrike" kern="0" cap="none" spc="0" normalizeH="0" baseline="0" noProof="0" dirty="0">
                <a:ln>
                  <a:noFill/>
                </a:ln>
                <a:effectLst/>
                <a:uLnTx/>
                <a:uFillTx/>
                <a:ea typeface="Fira Sans" panose="020B0503050000020004" pitchFamily="34" charset="0"/>
              </a:rPr>
              <a:t>5.5</a:t>
            </a:r>
            <a:r>
              <a:rPr kumimoji="0" lang="en-US" sz="2400" b="1" i="0" u="none" strike="noStrike" kern="0" cap="none" spc="0" normalizeH="0" baseline="0" noProof="0" dirty="0">
                <a:ln>
                  <a:noFill/>
                </a:ln>
                <a:effectLst/>
                <a:uLnTx/>
                <a:uFillTx/>
                <a:ea typeface="Fira Sans" panose="020B0503050000020004" pitchFamily="34" charset="0"/>
              </a:rPr>
              <a:t> millions</a:t>
            </a:r>
            <a:endParaRPr kumimoji="0" lang="en-US" b="1" i="0" u="none" strike="noStrike" kern="0" cap="none" spc="0" normalizeH="0" baseline="0" noProof="0" dirty="0">
              <a:ln>
                <a:noFill/>
              </a:ln>
              <a:effectLst/>
              <a:uLnTx/>
              <a:uFillTx/>
              <a:ea typeface="Fira Sans" panose="020B0503050000020004" pitchFamily="34" charset="0"/>
            </a:endParaRPr>
          </a:p>
          <a:p>
            <a:pPr lvl="1">
              <a:defRPr/>
            </a:pPr>
            <a:r>
              <a:rPr kumimoji="0" lang="en-US" sz="1200" b="0" i="0" u="none" strike="noStrike" kern="0" cap="none" spc="0" normalizeH="0" baseline="0" noProof="0" dirty="0">
                <a:ln>
                  <a:noFill/>
                </a:ln>
                <a:effectLst/>
                <a:uLnTx/>
                <a:uFillTx/>
                <a:ea typeface="Fira Sans" panose="020B0503050000020004" pitchFamily="34" charset="0"/>
              </a:rPr>
              <a:t>Hyaluronic acid procedures performed in globally in 2023</a:t>
            </a:r>
            <a:endParaRPr kumimoji="0" lang="en-US" sz="1200" b="0" i="0" u="none" strike="noStrike" kern="0" cap="none" spc="0" normalizeH="0" baseline="30000" noProof="0" dirty="0">
              <a:ln>
                <a:noFill/>
              </a:ln>
              <a:effectLst/>
              <a:uLnTx/>
              <a:uFillTx/>
              <a:ea typeface="Fira Sans" panose="020B0503050000020004" pitchFamily="34" charset="0"/>
            </a:endParaRPr>
          </a:p>
        </p:txBody>
      </p:sp>
      <p:sp>
        <p:nvSpPr>
          <p:cNvPr id="10" name="Rounded Rectangle 39">
            <a:extLst>
              <a:ext uri="{FF2B5EF4-FFF2-40B4-BE49-F238E27FC236}">
                <a16:creationId xmlns:a16="http://schemas.microsoft.com/office/drawing/2014/main" id="{6CF26E4F-25DF-8257-BE36-583F15F8A8E1}"/>
              </a:ext>
            </a:extLst>
          </p:cNvPr>
          <p:cNvSpPr/>
          <p:nvPr/>
        </p:nvSpPr>
        <p:spPr>
          <a:xfrm>
            <a:off x="3833870" y="3541986"/>
            <a:ext cx="4027865" cy="2427204"/>
          </a:xfrm>
          <a:prstGeom prst="rect">
            <a:avLst/>
          </a:prstGeom>
          <a:solidFill>
            <a:srgbClr val="B3978F"/>
          </a:solidFill>
          <a:ln w="12700" cap="flat" cmpd="sng" algn="ctr">
            <a:noFill/>
            <a:prstDash val="solid"/>
            <a:miter lim="800000"/>
          </a:ln>
          <a:effectLst/>
        </p:spPr>
        <p:txBody>
          <a:bodyPr lIns="90000" tIns="90000" rIns="90000" bIns="90000" rtlCol="0" anchor="ctr" anchorCtr="0"/>
          <a:lstStyle/>
          <a:p>
            <a:pPr lvl="1">
              <a:lnSpc>
                <a:spcPts val="1800"/>
              </a:lnSpc>
              <a:spcAft>
                <a:spcPts val="500"/>
              </a:spcAft>
              <a:defRPr/>
            </a:pPr>
            <a:r>
              <a:rPr kumimoji="0" lang="en-US" sz="2400" b="1" i="0" u="none" strike="noStrike" kern="0" cap="none" spc="0" normalizeH="0" baseline="0" noProof="0" dirty="0">
                <a:ln>
                  <a:noFill/>
                </a:ln>
                <a:solidFill>
                  <a:schemeClr val="bg1"/>
                </a:solidFill>
                <a:effectLst/>
                <a:uLnTx/>
                <a:uFillTx/>
                <a:ea typeface="Fira Sans" panose="020B0503050000020004" pitchFamily="34" charset="0"/>
              </a:rPr>
              <a:t>#</a:t>
            </a:r>
            <a:r>
              <a:rPr kumimoji="0" lang="en-US" sz="3200" b="1" i="0" u="none" strike="noStrike" kern="0" cap="none" spc="0" normalizeH="0" baseline="0" noProof="0" dirty="0">
                <a:ln>
                  <a:noFill/>
                </a:ln>
                <a:solidFill>
                  <a:schemeClr val="bg1"/>
                </a:solidFill>
                <a:effectLst/>
                <a:uLnTx/>
                <a:uFillTx/>
                <a:ea typeface="Fira Sans" panose="020B0503050000020004" pitchFamily="34" charset="0"/>
              </a:rPr>
              <a:t>2</a:t>
            </a:r>
            <a:r>
              <a:rPr kumimoji="0" lang="en-US" sz="2400" b="1" i="0" u="none" strike="noStrike" kern="0" cap="none" spc="0" normalizeH="0" baseline="0" noProof="0" dirty="0">
                <a:ln>
                  <a:noFill/>
                </a:ln>
                <a:solidFill>
                  <a:schemeClr val="bg1"/>
                </a:solidFill>
                <a:effectLst/>
                <a:uLnTx/>
                <a:uFillTx/>
                <a:ea typeface="Fira Sans" panose="020B0503050000020004" pitchFamily="34" charset="0"/>
              </a:rPr>
              <a:t> </a:t>
            </a:r>
            <a:r>
              <a:rPr kumimoji="0" lang="en-US" b="1" i="0" u="none" strike="noStrike" kern="0" cap="none" spc="0" normalizeH="0" baseline="0" noProof="0" dirty="0">
                <a:ln>
                  <a:noFill/>
                </a:ln>
                <a:solidFill>
                  <a:schemeClr val="bg1"/>
                </a:solidFill>
                <a:effectLst/>
                <a:uLnTx/>
                <a:uFillTx/>
                <a:ea typeface="Fira Sans" panose="020B0503050000020004" pitchFamily="34" charset="0"/>
              </a:rPr>
              <a:t>non-invasive</a:t>
            </a:r>
            <a:br>
              <a:rPr kumimoji="0" lang="en-US" b="1" i="0" u="none" strike="noStrike" kern="0" cap="none" spc="0" normalizeH="0" baseline="0" noProof="0" dirty="0">
                <a:ln>
                  <a:noFill/>
                </a:ln>
                <a:solidFill>
                  <a:schemeClr val="bg1"/>
                </a:solidFill>
                <a:effectLst/>
                <a:uLnTx/>
                <a:uFillTx/>
                <a:ea typeface="Fira Sans" panose="020B0503050000020004" pitchFamily="34" charset="0"/>
              </a:rPr>
            </a:br>
            <a:r>
              <a:rPr kumimoji="0" lang="en-US" b="1" i="0" u="none" strike="noStrike" kern="0" cap="none" spc="0" normalizeH="0" baseline="0" noProof="0" dirty="0">
                <a:ln>
                  <a:noFill/>
                </a:ln>
                <a:solidFill>
                  <a:schemeClr val="bg1"/>
                </a:solidFill>
                <a:effectLst/>
                <a:uLnTx/>
                <a:uFillTx/>
                <a:ea typeface="Fira Sans" panose="020B0503050000020004" pitchFamily="34" charset="0"/>
              </a:rPr>
              <a:t>procedure</a:t>
            </a:r>
          </a:p>
          <a:p>
            <a:pPr lvl="1">
              <a:defRPr/>
            </a:pPr>
            <a:r>
              <a:rPr kumimoji="0" lang="en-US" sz="1200" b="0" i="0" u="none" strike="noStrike" kern="0" cap="none" spc="0" normalizeH="0" baseline="0" noProof="0" dirty="0">
                <a:ln>
                  <a:noFill/>
                </a:ln>
                <a:solidFill>
                  <a:schemeClr val="bg1"/>
                </a:solidFill>
                <a:effectLst/>
                <a:uLnTx/>
                <a:uFillTx/>
                <a:ea typeface="Fira Sans" panose="020B0503050000020004" pitchFamily="34" charset="0"/>
              </a:rPr>
              <a:t>hyaluronic acid were second most frequently performed procedure</a:t>
            </a:r>
            <a:br>
              <a:rPr kumimoji="0" lang="en-US" sz="1200" b="0" i="0" u="none" strike="noStrike" kern="0" cap="none" spc="0" normalizeH="0" baseline="0" noProof="0" dirty="0">
                <a:ln>
                  <a:noFill/>
                </a:ln>
                <a:solidFill>
                  <a:schemeClr val="bg1"/>
                </a:solidFill>
                <a:effectLst/>
                <a:uLnTx/>
                <a:uFillTx/>
                <a:ea typeface="Fira Sans" panose="020B0503050000020004" pitchFamily="34" charset="0"/>
              </a:rPr>
            </a:br>
            <a:endParaRPr kumimoji="0" lang="en-US" sz="1200" b="0" i="0" u="none" strike="noStrike" kern="0" cap="none" spc="0" normalizeH="0" baseline="0" noProof="0" dirty="0">
              <a:ln>
                <a:noFill/>
              </a:ln>
              <a:solidFill>
                <a:schemeClr val="bg1"/>
              </a:solidFill>
              <a:effectLst/>
              <a:uLnTx/>
              <a:uFillTx/>
              <a:ea typeface="Fira Sans" panose="020B0503050000020004" pitchFamily="34" charset="0"/>
            </a:endParaRPr>
          </a:p>
          <a:p>
            <a:pPr lvl="1">
              <a:defRPr/>
            </a:pPr>
            <a:endParaRPr lang="en-US" sz="1200" kern="0" dirty="0">
              <a:solidFill>
                <a:schemeClr val="bg1"/>
              </a:solidFill>
              <a:ea typeface="Fira Sans" panose="020B0503050000020004" pitchFamily="34" charset="0"/>
            </a:endParaRPr>
          </a:p>
          <a:p>
            <a:pPr lvl="1">
              <a:defRPr/>
            </a:pPr>
            <a:r>
              <a:rPr kumimoji="0" lang="en-US" sz="1200" b="0" i="0" u="none" strike="noStrike" kern="0" cap="none" spc="0" normalizeH="0" baseline="0" noProof="0" dirty="0">
                <a:ln>
                  <a:noFill/>
                </a:ln>
                <a:solidFill>
                  <a:schemeClr val="bg1"/>
                </a:solidFill>
                <a:effectLst/>
                <a:uLnTx/>
                <a:uFillTx/>
                <a:ea typeface="Fira Sans" panose="020B0503050000020004" pitchFamily="34" charset="0"/>
              </a:rPr>
              <a:t>after Botox</a:t>
            </a:r>
            <a:r>
              <a:rPr kumimoji="0" lang="en-US" sz="1200" b="0" i="0" u="none" strike="noStrike" kern="0" cap="none" spc="0" normalizeH="0" baseline="30000" noProof="0" dirty="0">
                <a:ln>
                  <a:noFill/>
                </a:ln>
                <a:solidFill>
                  <a:schemeClr val="bg1"/>
                </a:solidFill>
                <a:effectLst/>
                <a:uLnTx/>
                <a:uFillTx/>
                <a:ea typeface="Fira Sans" panose="020B0503050000020004" pitchFamily="34" charset="0"/>
              </a:rPr>
              <a:t>® </a:t>
            </a:r>
          </a:p>
        </p:txBody>
      </p:sp>
      <p:sp>
        <p:nvSpPr>
          <p:cNvPr id="11" name="Rounded Rectangle 41">
            <a:extLst>
              <a:ext uri="{FF2B5EF4-FFF2-40B4-BE49-F238E27FC236}">
                <a16:creationId xmlns:a16="http://schemas.microsoft.com/office/drawing/2014/main" id="{AAD29D55-5EB5-D814-33C3-5694691F0BD4}"/>
              </a:ext>
            </a:extLst>
          </p:cNvPr>
          <p:cNvSpPr/>
          <p:nvPr/>
        </p:nvSpPr>
        <p:spPr>
          <a:xfrm>
            <a:off x="7851839" y="1114101"/>
            <a:ext cx="4027865" cy="2427884"/>
          </a:xfrm>
          <a:prstGeom prst="rect">
            <a:avLst/>
          </a:prstGeom>
          <a:solidFill>
            <a:srgbClr val="897974"/>
          </a:solidFill>
          <a:ln w="12700" cap="flat" cmpd="sng" algn="ctr">
            <a:noFill/>
            <a:prstDash val="solid"/>
            <a:miter lim="800000"/>
          </a:ln>
          <a:effectLst/>
        </p:spPr>
        <p:txBody>
          <a:bodyPr lIns="90000" tIns="90000" rIns="90000" bIns="90000" rtlCol="0" anchor="ctr" anchorCtr="0"/>
          <a:lstStyle/>
          <a:p>
            <a:pPr lvl="1">
              <a:spcAft>
                <a:spcPts val="500"/>
              </a:spcAft>
              <a:defRPr/>
            </a:pPr>
            <a:r>
              <a:rPr kumimoji="0" lang="en-US" sz="3200" b="1" i="0" u="none" strike="noStrike" kern="0" cap="none" spc="0" normalizeH="0" baseline="0" noProof="0" dirty="0">
                <a:ln>
                  <a:noFill/>
                </a:ln>
                <a:solidFill>
                  <a:schemeClr val="bg1"/>
                </a:solidFill>
                <a:effectLst/>
                <a:uLnTx/>
                <a:uFillTx/>
                <a:ea typeface="Fira Sans" panose="020B0503050000020004" pitchFamily="34" charset="0"/>
              </a:rPr>
              <a:t>40%</a:t>
            </a:r>
          </a:p>
          <a:p>
            <a:pPr lvl="1">
              <a:defRPr/>
            </a:pPr>
            <a:r>
              <a:rPr kumimoji="0" lang="en-US" sz="1200" b="0" i="0" u="none" strike="noStrike" kern="0" cap="none" spc="0" normalizeH="0" baseline="0" noProof="0" dirty="0">
                <a:ln>
                  <a:noFill/>
                </a:ln>
                <a:solidFill>
                  <a:schemeClr val="bg1"/>
                </a:solidFill>
                <a:effectLst/>
                <a:uLnTx/>
                <a:uFillTx/>
                <a:ea typeface="Fira Sans" panose="020B0503050000020004" pitchFamily="34" charset="0"/>
              </a:rPr>
              <a:t>share of dermal filler procedures</a:t>
            </a:r>
            <a:br>
              <a:rPr kumimoji="0" lang="en-US" sz="1200" b="0" i="0" u="none" strike="noStrike" kern="0" cap="none" spc="0" normalizeH="0" baseline="0" noProof="0" dirty="0">
                <a:ln>
                  <a:noFill/>
                </a:ln>
                <a:solidFill>
                  <a:schemeClr val="bg1"/>
                </a:solidFill>
                <a:effectLst/>
                <a:uLnTx/>
                <a:uFillTx/>
                <a:ea typeface="Fira Sans" panose="020B0503050000020004" pitchFamily="34" charset="0"/>
              </a:rPr>
            </a:br>
            <a:r>
              <a:rPr kumimoji="0" lang="en-US" sz="1200" b="0" i="0" u="none" strike="noStrike" kern="0" cap="none" spc="0" normalizeH="0" baseline="0" noProof="0" dirty="0">
                <a:ln>
                  <a:noFill/>
                </a:ln>
                <a:solidFill>
                  <a:schemeClr val="bg1"/>
                </a:solidFill>
                <a:effectLst/>
                <a:uLnTx/>
                <a:uFillTx/>
                <a:ea typeface="Fira Sans" panose="020B0503050000020004" pitchFamily="34" charset="0"/>
              </a:rPr>
              <a:t>using hyaluronic acid</a:t>
            </a:r>
            <a:endParaRPr kumimoji="0" lang="en-US" sz="1200" b="0" i="0" u="none" strike="noStrike" kern="0" cap="none" spc="0" normalizeH="0" baseline="30000" noProof="0" dirty="0">
              <a:ln>
                <a:noFill/>
              </a:ln>
              <a:solidFill>
                <a:schemeClr val="bg1"/>
              </a:solidFill>
              <a:effectLst/>
              <a:uLnTx/>
              <a:uFillTx/>
              <a:ea typeface="Fira Sans" panose="020B0503050000020004" pitchFamily="34" charset="0"/>
            </a:endParaRPr>
          </a:p>
        </p:txBody>
      </p:sp>
      <p:sp>
        <p:nvSpPr>
          <p:cNvPr id="12" name="Rounded Rectangle 43">
            <a:extLst>
              <a:ext uri="{FF2B5EF4-FFF2-40B4-BE49-F238E27FC236}">
                <a16:creationId xmlns:a16="http://schemas.microsoft.com/office/drawing/2014/main" id="{3BCBE2FC-F94B-A064-BF5B-33B7A2C7C23F}"/>
              </a:ext>
            </a:extLst>
          </p:cNvPr>
          <p:cNvSpPr/>
          <p:nvPr/>
        </p:nvSpPr>
        <p:spPr>
          <a:xfrm>
            <a:off x="7861735" y="3541985"/>
            <a:ext cx="4027865" cy="2427205"/>
          </a:xfrm>
          <a:prstGeom prst="rect">
            <a:avLst/>
          </a:prstGeom>
          <a:solidFill>
            <a:srgbClr val="F0F0F0"/>
          </a:solidFill>
          <a:ln w="12700" cap="flat" cmpd="sng" algn="ctr">
            <a:noFill/>
            <a:prstDash val="solid"/>
            <a:miter lim="800000"/>
          </a:ln>
          <a:effectLst/>
        </p:spPr>
        <p:txBody>
          <a:bodyPr lIns="90000" tIns="90000" rIns="90000" bIns="90000" rtlCol="0" anchor="ctr" anchorCtr="0"/>
          <a:lstStyle/>
          <a:p>
            <a:pPr lvl="1">
              <a:lnSpc>
                <a:spcPts val="1800"/>
              </a:lnSpc>
              <a:spcAft>
                <a:spcPts val="500"/>
              </a:spcAft>
              <a:defRPr/>
            </a:pPr>
            <a:r>
              <a:rPr kumimoji="0" lang="en-US" b="1" i="0" u="none" strike="noStrike" kern="0" cap="none" spc="0" normalizeH="0" baseline="0" noProof="0" dirty="0">
                <a:ln>
                  <a:noFill/>
                </a:ln>
                <a:effectLst/>
                <a:uLnTx/>
                <a:uFillTx/>
                <a:ea typeface="Fira Sans" panose="020B0503050000020004" pitchFamily="34" charset="0"/>
              </a:rPr>
              <a:t>Fastest growing</a:t>
            </a:r>
            <a:br>
              <a:rPr kumimoji="0" lang="en-US" b="1" i="0" u="none" strike="noStrike" kern="0" cap="none" spc="0" normalizeH="0" baseline="0" noProof="0" dirty="0">
                <a:ln>
                  <a:noFill/>
                </a:ln>
                <a:effectLst/>
                <a:uLnTx/>
                <a:uFillTx/>
                <a:ea typeface="Fira Sans" panose="020B0503050000020004" pitchFamily="34" charset="0"/>
              </a:rPr>
            </a:br>
            <a:r>
              <a:rPr kumimoji="0" lang="en-US" b="1" i="0" u="none" strike="noStrike" kern="0" cap="none" spc="0" normalizeH="0" baseline="0" noProof="0" dirty="0">
                <a:ln>
                  <a:noFill/>
                </a:ln>
                <a:effectLst/>
                <a:uLnTx/>
                <a:uFillTx/>
                <a:ea typeface="Fira Sans" panose="020B0503050000020004" pitchFamily="34" charset="0"/>
              </a:rPr>
              <a:t>procedure</a:t>
            </a:r>
          </a:p>
          <a:p>
            <a:pPr lvl="1">
              <a:lnSpc>
                <a:spcPts val="1800"/>
              </a:lnSpc>
              <a:spcAft>
                <a:spcPts val="500"/>
              </a:spcAft>
              <a:defRPr/>
            </a:pPr>
            <a:br>
              <a:rPr lang="en-US" sz="1400" b="1" kern="0" dirty="0">
                <a:ea typeface="Fira Sans" panose="020B0503050000020004" pitchFamily="34" charset="0"/>
              </a:rPr>
            </a:br>
            <a:r>
              <a:rPr kumimoji="0" lang="en-US" sz="2000" b="1" i="0" u="none" strike="noStrike" kern="0" cap="none" spc="0" normalizeH="0" baseline="0" noProof="0" dirty="0">
                <a:ln>
                  <a:noFill/>
                </a:ln>
                <a:effectLst/>
                <a:uLnTx/>
                <a:uFillTx/>
                <a:ea typeface="Fira Sans" panose="020B0503050000020004" pitchFamily="34" charset="0"/>
              </a:rPr>
              <a:t>+</a:t>
            </a:r>
            <a:r>
              <a:rPr kumimoji="0" lang="en-US" sz="3200" b="1" i="0" u="none" strike="noStrike" kern="0" cap="none" spc="0" normalizeH="0" baseline="0" noProof="0" dirty="0">
                <a:ln>
                  <a:noFill/>
                </a:ln>
                <a:effectLst/>
                <a:uLnTx/>
                <a:uFillTx/>
                <a:ea typeface="Fira Sans" panose="020B0503050000020004" pitchFamily="34" charset="0"/>
              </a:rPr>
              <a:t>29,1% </a:t>
            </a:r>
            <a:r>
              <a:rPr kumimoji="0" lang="en-US" sz="1400" b="1" i="0" u="none" strike="noStrike" kern="0" cap="none" spc="0" normalizeH="0" baseline="0" noProof="0" dirty="0">
                <a:ln>
                  <a:noFill/>
                </a:ln>
                <a:effectLst/>
                <a:uLnTx/>
                <a:uFillTx/>
                <a:ea typeface="Fira Sans" panose="020B0503050000020004" pitchFamily="34" charset="0"/>
              </a:rPr>
              <a:t>vs. 2022</a:t>
            </a:r>
          </a:p>
          <a:p>
            <a:pPr lvl="1">
              <a:spcAft>
                <a:spcPts val="500"/>
              </a:spcAft>
              <a:defRPr/>
            </a:pPr>
            <a:r>
              <a:rPr kumimoji="0" lang="en-US" sz="1200" b="0" i="0" u="none" strike="noStrike" kern="0" cap="none" spc="0" normalizeH="0" baseline="0" noProof="0" dirty="0">
                <a:ln>
                  <a:noFill/>
                </a:ln>
                <a:effectLst/>
                <a:uLnTx/>
                <a:uFillTx/>
                <a:ea typeface="Fira Sans" panose="020B0503050000020004" pitchFamily="34" charset="0"/>
              </a:rPr>
              <a:t>HA procedure growth outpaced Botox</a:t>
            </a:r>
            <a:r>
              <a:rPr kumimoji="0" lang="en-US" sz="1200" b="0" i="0" u="none" strike="noStrike" kern="0" cap="none" spc="0" normalizeH="0" baseline="30000" noProof="0" dirty="0">
                <a:ln>
                  <a:noFill/>
                </a:ln>
                <a:effectLst/>
                <a:uLnTx/>
                <a:uFillTx/>
                <a:ea typeface="Fira Sans" panose="020B0503050000020004" pitchFamily="34" charset="0"/>
              </a:rPr>
              <a:t>®</a:t>
            </a:r>
            <a:r>
              <a:rPr kumimoji="0" lang="en-US" sz="1200" b="0" i="0" u="none" strike="noStrike" kern="0" cap="none" spc="0" normalizeH="0" baseline="0" noProof="0" dirty="0">
                <a:ln>
                  <a:noFill/>
                </a:ln>
                <a:effectLst/>
                <a:uLnTx/>
                <a:uFillTx/>
                <a:ea typeface="Fira Sans" panose="020B0503050000020004" pitchFamily="34" charset="0"/>
              </a:rPr>
              <a:t>, chemical peels, laser hair removal,</a:t>
            </a:r>
            <a:br>
              <a:rPr kumimoji="0" lang="en-US" sz="1200" b="0" i="0" u="none" strike="noStrike" kern="0" cap="none" spc="0" normalizeH="0" baseline="0" noProof="0" dirty="0">
                <a:ln>
                  <a:noFill/>
                </a:ln>
                <a:effectLst/>
                <a:uLnTx/>
                <a:uFillTx/>
                <a:ea typeface="Fira Sans" panose="020B0503050000020004" pitchFamily="34" charset="0"/>
              </a:rPr>
            </a:br>
            <a:r>
              <a:rPr kumimoji="0" lang="en-US" sz="1200" b="0" i="0" u="none" strike="noStrike" kern="0" cap="none" spc="0" normalizeH="0" baseline="0" noProof="0" dirty="0">
                <a:ln>
                  <a:noFill/>
                </a:ln>
                <a:effectLst/>
                <a:uLnTx/>
                <a:uFillTx/>
                <a:ea typeface="Fira Sans" panose="020B0503050000020004" pitchFamily="34" charset="0"/>
              </a:rPr>
              <a:t>and microdermabrasion</a:t>
            </a:r>
            <a:r>
              <a:rPr kumimoji="0" lang="en-US" sz="1200" b="0" i="0" u="none" strike="noStrike" kern="0" cap="none" spc="0" normalizeH="0" baseline="30000" noProof="0" dirty="0">
                <a:ln>
                  <a:noFill/>
                </a:ln>
                <a:effectLst/>
                <a:uLnTx/>
                <a:uFillTx/>
                <a:ea typeface="Fira Sans" panose="020B0503050000020004" pitchFamily="34" charset="0"/>
              </a:rPr>
              <a:t>2</a:t>
            </a:r>
          </a:p>
        </p:txBody>
      </p:sp>
    </p:spTree>
    <p:extLst>
      <p:ext uri="{BB962C8B-B14F-4D97-AF65-F5344CB8AC3E}">
        <p14:creationId xmlns:p14="http://schemas.microsoft.com/office/powerpoint/2010/main" val="252038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512EB-58FA-826D-5743-17CBC5B0D61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61DD23-1CA4-9B2D-6F00-C8A4CC8A6029}"/>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4" name="Text Placeholder 3">
            <a:extLst>
              <a:ext uri="{FF2B5EF4-FFF2-40B4-BE49-F238E27FC236}">
                <a16:creationId xmlns:a16="http://schemas.microsoft.com/office/drawing/2014/main" id="{815A9FE8-8566-5E20-8673-7EA2FCF6B078}"/>
              </a:ext>
            </a:extLst>
          </p:cNvPr>
          <p:cNvSpPr>
            <a:spLocks noGrp="1"/>
          </p:cNvSpPr>
          <p:nvPr>
            <p:ph type="body" sz="quarter" idx="24"/>
          </p:nvPr>
        </p:nvSpPr>
        <p:spPr>
          <a:xfrm>
            <a:off x="315387" y="6016122"/>
            <a:ext cx="6320075" cy="434683"/>
          </a:xfrm>
        </p:spPr>
        <p:txBody>
          <a:bodyPr/>
          <a:lstStyle/>
          <a:p>
            <a:r>
              <a:rPr lang="en-US" dirty="0">
                <a:hlinkClick r:id="rId2">
                  <a:extLst>
                    <a:ext uri="{A12FA001-AC4F-418D-AE19-62706E023703}">
                      <ahyp:hlinkClr xmlns:ahyp="http://schemas.microsoft.com/office/drawing/2018/hyperlinkcolor" val="tx"/>
                    </a:ext>
                  </a:extLst>
                </a:hlinkClick>
              </a:rPr>
              <a:t>What are skin boosters &amp; do they work? | Our Blog | Eason Aesthetics (dermalfillersbromley.co.uk)</a:t>
            </a:r>
            <a:endParaRPr lang="en-US" dirty="0"/>
          </a:p>
          <a:p>
            <a:r>
              <a:rPr lang="en-US" dirty="0">
                <a:hlinkClick r:id="rId3">
                  <a:extLst>
                    <a:ext uri="{A12FA001-AC4F-418D-AE19-62706E023703}">
                      <ahyp:hlinkClr xmlns:ahyp="http://schemas.microsoft.com/office/drawing/2018/hyperlinkcolor" val="tx"/>
                    </a:ext>
                  </a:extLst>
                </a:hlinkClick>
              </a:rPr>
              <a:t>Skin Booster Injectables Explained: What Is </a:t>
            </a:r>
            <a:r>
              <a:rPr lang="en-US" dirty="0" err="1">
                <a:hlinkClick r:id="rId3">
                  <a:extLst>
                    <a:ext uri="{A12FA001-AC4F-418D-AE19-62706E023703}">
                      <ahyp:hlinkClr xmlns:ahyp="http://schemas.microsoft.com/office/drawing/2018/hyperlinkcolor" val="tx"/>
                    </a:ext>
                  </a:extLst>
                </a:hlinkClick>
              </a:rPr>
              <a:t>Skinvive</a:t>
            </a:r>
            <a:r>
              <a:rPr lang="en-US" dirty="0">
                <a:hlinkClick r:id="rId3">
                  <a:extLst>
                    <a:ext uri="{A12FA001-AC4F-418D-AE19-62706E023703}">
                      <ahyp:hlinkClr xmlns:ahyp="http://schemas.microsoft.com/office/drawing/2018/hyperlinkcolor" val="tx"/>
                    </a:ext>
                  </a:extLst>
                </a:hlinkClick>
              </a:rPr>
              <a:t>, </a:t>
            </a:r>
            <a:r>
              <a:rPr lang="en-US" dirty="0" err="1">
                <a:hlinkClick r:id="rId3">
                  <a:extLst>
                    <a:ext uri="{A12FA001-AC4F-418D-AE19-62706E023703}">
                      <ahyp:hlinkClr xmlns:ahyp="http://schemas.microsoft.com/office/drawing/2018/hyperlinkcolor" val="tx"/>
                    </a:ext>
                  </a:extLst>
                </a:hlinkClick>
              </a:rPr>
              <a:t>Profhilo</a:t>
            </a:r>
            <a:r>
              <a:rPr lang="en-US" dirty="0">
                <a:hlinkClick r:id="rId3">
                  <a:extLst>
                    <a:ext uri="{A12FA001-AC4F-418D-AE19-62706E023703}">
                      <ahyp:hlinkClr xmlns:ahyp="http://schemas.microsoft.com/office/drawing/2018/hyperlinkcolor" val="tx"/>
                    </a:ext>
                  </a:extLst>
                </a:hlinkClick>
              </a:rPr>
              <a:t>? Experts Weigh In (harpersbazaar.com)</a:t>
            </a:r>
            <a:endParaRPr lang="en-US" dirty="0"/>
          </a:p>
          <a:p>
            <a:r>
              <a:rPr lang="en-US" dirty="0">
                <a:hlinkClick r:id="rId4">
                  <a:extLst>
                    <a:ext uri="{A12FA001-AC4F-418D-AE19-62706E023703}">
                      <ahyp:hlinkClr xmlns:ahyp="http://schemas.microsoft.com/office/drawing/2018/hyperlinkcolor" val="tx"/>
                    </a:ext>
                  </a:extLst>
                </a:hlinkClick>
              </a:rPr>
              <a:t>Skin Boosters: Why the Hype? - Vie Aesthetics (vie-aesthetics.com)</a:t>
            </a:r>
            <a:endParaRPr lang="en-GB" dirty="0"/>
          </a:p>
          <a:p>
            <a:endParaRPr lang="en-US" dirty="0"/>
          </a:p>
        </p:txBody>
      </p:sp>
      <p:sp>
        <p:nvSpPr>
          <p:cNvPr id="5" name="Text Placeholder 4">
            <a:extLst>
              <a:ext uri="{FF2B5EF4-FFF2-40B4-BE49-F238E27FC236}">
                <a16:creationId xmlns:a16="http://schemas.microsoft.com/office/drawing/2014/main" id="{43D45068-4F69-3C7B-5445-B536D8FA0913}"/>
              </a:ext>
            </a:extLst>
          </p:cNvPr>
          <p:cNvSpPr>
            <a:spLocks noGrp="1"/>
          </p:cNvSpPr>
          <p:nvPr>
            <p:ph type="body" idx="11"/>
          </p:nvPr>
        </p:nvSpPr>
        <p:spPr>
          <a:xfrm>
            <a:off x="302400" y="605611"/>
            <a:ext cx="11677164" cy="622825"/>
          </a:xfrm>
        </p:spPr>
        <p:txBody>
          <a:bodyPr/>
          <a:lstStyle/>
          <a:p>
            <a:r>
              <a:rPr lang="en-US" dirty="0"/>
              <a:t>New methods and consumer interest</a:t>
            </a:r>
            <a:br>
              <a:rPr lang="en-US" dirty="0"/>
            </a:br>
            <a:r>
              <a:rPr lang="en-US" dirty="0"/>
              <a:t>also remains strong</a:t>
            </a:r>
          </a:p>
          <a:p>
            <a:endParaRPr lang="en-US" dirty="0"/>
          </a:p>
        </p:txBody>
      </p:sp>
      <p:sp>
        <p:nvSpPr>
          <p:cNvPr id="6" name="Title 5">
            <a:extLst>
              <a:ext uri="{FF2B5EF4-FFF2-40B4-BE49-F238E27FC236}">
                <a16:creationId xmlns:a16="http://schemas.microsoft.com/office/drawing/2014/main" id="{559D8D19-6972-A782-6DDE-EA17B67CA413}"/>
              </a:ext>
            </a:extLst>
          </p:cNvPr>
          <p:cNvSpPr>
            <a:spLocks noGrp="1"/>
          </p:cNvSpPr>
          <p:nvPr>
            <p:ph type="title"/>
          </p:nvPr>
        </p:nvSpPr>
        <p:spPr>
          <a:xfrm>
            <a:off x="302400" y="302400"/>
            <a:ext cx="11132217" cy="288767"/>
          </a:xfrm>
        </p:spPr>
        <p:txBody>
          <a:bodyPr/>
          <a:lstStyle/>
          <a:p>
            <a:r>
              <a:rPr lang="en-US" dirty="0"/>
              <a:t>Hyaluronic Acid still on hype</a:t>
            </a:r>
          </a:p>
        </p:txBody>
      </p:sp>
      <p:sp>
        <p:nvSpPr>
          <p:cNvPr id="8" name="TextBox 7">
            <a:extLst>
              <a:ext uri="{FF2B5EF4-FFF2-40B4-BE49-F238E27FC236}">
                <a16:creationId xmlns:a16="http://schemas.microsoft.com/office/drawing/2014/main" id="{DD22F266-2BA2-53FF-B643-AEAE06844A35}"/>
              </a:ext>
            </a:extLst>
          </p:cNvPr>
          <p:cNvSpPr txBox="1"/>
          <p:nvPr/>
        </p:nvSpPr>
        <p:spPr>
          <a:xfrm>
            <a:off x="302398" y="1474620"/>
            <a:ext cx="3732233" cy="246221"/>
          </a:xfrm>
          <a:prstGeom prst="rect">
            <a:avLst/>
          </a:prstGeom>
          <a:noFill/>
        </p:spPr>
        <p:txBody>
          <a:bodyPr wrap="square" lIns="0" tIns="0" rIns="0" bIns="0" rtlCol="0">
            <a:spAutoFit/>
          </a:bodyPr>
          <a:lstStyle/>
          <a:p>
            <a:r>
              <a:rPr lang="en-US" sz="1600" b="1" dirty="0">
                <a:ea typeface="Fira Sans" panose="020B0503050000020004" pitchFamily="34" charset="0"/>
              </a:rPr>
              <a:t>Latest trend: Skin Boosters</a:t>
            </a:r>
          </a:p>
        </p:txBody>
      </p:sp>
      <p:sp>
        <p:nvSpPr>
          <p:cNvPr id="14" name="TextBox 13">
            <a:extLst>
              <a:ext uri="{FF2B5EF4-FFF2-40B4-BE49-F238E27FC236}">
                <a16:creationId xmlns:a16="http://schemas.microsoft.com/office/drawing/2014/main" id="{3B6E1B41-8A3B-82EF-40BB-937A6F684E29}"/>
              </a:ext>
            </a:extLst>
          </p:cNvPr>
          <p:cNvSpPr txBox="1"/>
          <p:nvPr/>
        </p:nvSpPr>
        <p:spPr>
          <a:xfrm>
            <a:off x="302398" y="1886597"/>
            <a:ext cx="4057166" cy="1784848"/>
          </a:xfrm>
          <a:prstGeom prst="rect">
            <a:avLst/>
          </a:prstGeom>
          <a:noFill/>
        </p:spPr>
        <p:txBody>
          <a:bodyPr wrap="square" lIns="0" tIns="0" rIns="0" bIns="0" rtlCol="0">
            <a:spAutoFit/>
          </a:bodyPr>
          <a:lstStyle/>
          <a:p>
            <a:pPr>
              <a:lnSpc>
                <a:spcPct val="90000"/>
              </a:lnSpc>
              <a:spcBef>
                <a:spcPts val="500"/>
              </a:spcBef>
              <a:spcAft>
                <a:spcPts val="400"/>
              </a:spcAft>
              <a:buClr>
                <a:srgbClr val="897974"/>
              </a:buClr>
              <a:buSzPct val="50000"/>
            </a:pPr>
            <a:r>
              <a:rPr lang="en-US" sz="1400" dirty="0">
                <a:ea typeface="Fira Sans" panose="020B0503050000020004" pitchFamily="34" charset="0"/>
              </a:rPr>
              <a:t>New method of hyaluronic acid. It involves the application of HA’s microinjections aiming boosting hydration, glow and </a:t>
            </a:r>
            <a:r>
              <a:rPr lang="en-US" sz="1400" dirty="0" err="1">
                <a:ea typeface="Fira Sans" panose="020B0503050000020004" pitchFamily="34" charset="0"/>
              </a:rPr>
              <a:t>and</a:t>
            </a:r>
            <a:r>
              <a:rPr lang="en-US" sz="1400" dirty="0">
                <a:ea typeface="Fira Sans" panose="020B0503050000020004" pitchFamily="34" charset="0"/>
              </a:rPr>
              <a:t> collagen production, following recent consumer needs for more healthier and natural-look skin for longer.</a:t>
            </a:r>
          </a:p>
          <a:p>
            <a:pPr>
              <a:lnSpc>
                <a:spcPct val="90000"/>
              </a:lnSpc>
              <a:spcBef>
                <a:spcPts val="500"/>
              </a:spcBef>
              <a:spcAft>
                <a:spcPts val="400"/>
              </a:spcAft>
              <a:buClr>
                <a:srgbClr val="897974"/>
              </a:buClr>
              <a:buSzPct val="50000"/>
            </a:pPr>
            <a:endParaRPr lang="en-US" sz="1400" dirty="0">
              <a:ea typeface="Fira Sans" panose="020B0503050000020004" pitchFamily="34" charset="0"/>
            </a:endParaRPr>
          </a:p>
          <a:p>
            <a:pPr>
              <a:lnSpc>
                <a:spcPct val="90000"/>
              </a:lnSpc>
              <a:spcBef>
                <a:spcPts val="500"/>
              </a:spcBef>
              <a:spcAft>
                <a:spcPts val="400"/>
              </a:spcAft>
              <a:buClr>
                <a:srgbClr val="897974"/>
              </a:buClr>
              <a:buSzPct val="50000"/>
            </a:pPr>
            <a:r>
              <a:rPr lang="en-US" sz="1400" dirty="0">
                <a:ea typeface="Fira Sans" panose="020B0503050000020004" pitchFamily="34" charset="0"/>
              </a:rPr>
              <a:t>It has HA as the primary substance and can also combine other actives.</a:t>
            </a:r>
          </a:p>
        </p:txBody>
      </p:sp>
      <p:pic>
        <p:nvPicPr>
          <p:cNvPr id="15" name="Picture 14">
            <a:extLst>
              <a:ext uri="{FF2B5EF4-FFF2-40B4-BE49-F238E27FC236}">
                <a16:creationId xmlns:a16="http://schemas.microsoft.com/office/drawing/2014/main" id="{B97BD730-1458-BEF1-7B2B-CBD7DA14F840}"/>
              </a:ext>
            </a:extLst>
          </p:cNvPr>
          <p:cNvPicPr>
            <a:picLocks noChangeAspect="1"/>
          </p:cNvPicPr>
          <p:nvPr/>
        </p:nvPicPr>
        <p:blipFill>
          <a:blip r:embed="rId5"/>
          <a:stretch>
            <a:fillRect/>
          </a:stretch>
        </p:blipFill>
        <p:spPr>
          <a:xfrm>
            <a:off x="350713" y="3930580"/>
            <a:ext cx="3683918" cy="16783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descr="A diagram of skin care&#10;&#10;AI-generated content may be incorrect.">
            <a:extLst>
              <a:ext uri="{FF2B5EF4-FFF2-40B4-BE49-F238E27FC236}">
                <a16:creationId xmlns:a16="http://schemas.microsoft.com/office/drawing/2014/main" id="{A27ABA75-C730-56D9-3FA6-EE7A19601237}"/>
              </a:ext>
            </a:extLst>
          </p:cNvPr>
          <p:cNvPicPr>
            <a:picLocks noChangeAspect="1"/>
          </p:cNvPicPr>
          <p:nvPr/>
        </p:nvPicPr>
        <p:blipFill>
          <a:blip r:embed="rId6"/>
          <a:srcRect l="22045" r="21970"/>
          <a:stretch/>
        </p:blipFill>
        <p:spPr>
          <a:xfrm>
            <a:off x="5366327" y="0"/>
            <a:ext cx="6825673" cy="6858000"/>
          </a:xfrm>
          <a:prstGeom prst="rect">
            <a:avLst/>
          </a:prstGeom>
        </p:spPr>
      </p:pic>
      <p:pic>
        <p:nvPicPr>
          <p:cNvPr id="19" name="Picture 12">
            <a:extLst>
              <a:ext uri="{FF2B5EF4-FFF2-40B4-BE49-F238E27FC236}">
                <a16:creationId xmlns:a16="http://schemas.microsoft.com/office/drawing/2014/main" id="{C4426DF2-49AB-37ED-325B-5B682549EF92}"/>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532948" y="6208276"/>
            <a:ext cx="2510023" cy="485060"/>
          </a:xfrm>
          <a:prstGeom prst="rect">
            <a:avLst/>
          </a:prstGeom>
        </p:spPr>
      </p:pic>
      <p:sp>
        <p:nvSpPr>
          <p:cNvPr id="20" name="TextBox 19">
            <a:extLst>
              <a:ext uri="{FF2B5EF4-FFF2-40B4-BE49-F238E27FC236}">
                <a16:creationId xmlns:a16="http://schemas.microsoft.com/office/drawing/2014/main" id="{B5E4E871-2303-7954-68BA-C31181AE1958}"/>
              </a:ext>
            </a:extLst>
          </p:cNvPr>
          <p:cNvSpPr txBox="1"/>
          <p:nvPr/>
        </p:nvSpPr>
        <p:spPr>
          <a:xfrm>
            <a:off x="7250153" y="3237402"/>
            <a:ext cx="3058019" cy="622825"/>
          </a:xfrm>
          <a:prstGeom prst="roundRect">
            <a:avLst>
              <a:gd name="adj" fmla="val 50000"/>
            </a:avLst>
          </a:prstGeom>
          <a:solidFill>
            <a:srgbClr val="897974"/>
          </a:solidFill>
          <a:ln>
            <a:noFill/>
          </a:ln>
        </p:spPr>
        <p:txBody>
          <a:bodyPr wrap="square" lIns="182880" tIns="90000" rIns="182880" bIns="90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DM Sans"/>
                <a:ea typeface="Fira Sans" panose="020B0503050000020004" pitchFamily="34" charset="0"/>
                <a:cs typeface="Arial"/>
              </a:rPr>
              <a:t>BENEFITS OF SKIN BOOSTERS</a:t>
            </a:r>
            <a:endParaRPr kumimoji="0" lang="en-US" sz="1000" b="1" i="1" u="none" strike="noStrike" kern="1200" cap="none" spc="0" normalizeH="0" baseline="0" noProof="0" dirty="0">
              <a:ln>
                <a:noFill/>
              </a:ln>
              <a:solidFill>
                <a:srgbClr val="FFFFFF"/>
              </a:solidFill>
              <a:effectLst/>
              <a:uLnTx/>
              <a:uFillTx/>
              <a:latin typeface="DM Sans"/>
              <a:ea typeface="Fira Sans" panose="020B0503050000020004" pitchFamily="34" charset="0"/>
              <a:cs typeface="Arial"/>
            </a:endParaRPr>
          </a:p>
        </p:txBody>
      </p:sp>
    </p:spTree>
    <p:extLst>
      <p:ext uri="{BB962C8B-B14F-4D97-AF65-F5344CB8AC3E}">
        <p14:creationId xmlns:p14="http://schemas.microsoft.com/office/powerpoint/2010/main" val="167655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FA9C7-857E-6741-F5B0-3A3EB51EBB6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01503E-5968-3F75-ABAA-28A7F12F581A}"/>
              </a:ext>
            </a:extLst>
          </p:cNvPr>
          <p:cNvSpPr>
            <a:spLocks noGrp="1"/>
          </p:cNvSpPr>
          <p:nvPr>
            <p:ph type="sldNum" sz="quarter" idx="10"/>
          </p:nvPr>
        </p:nvSpPr>
        <p:spPr/>
        <p:txBody>
          <a:bodyPr/>
          <a:lstStyle/>
          <a:p>
            <a:fld id="{5BA3E189-2F3A-42E5-B572-3520703B6186}" type="slidenum">
              <a:rPr lang="en-GB" smtClean="0"/>
              <a:pPr/>
              <a:t>5</a:t>
            </a:fld>
            <a:endParaRPr lang="en-GB"/>
          </a:p>
        </p:txBody>
      </p:sp>
      <p:sp>
        <p:nvSpPr>
          <p:cNvPr id="13" name="Text Placeholder 12">
            <a:extLst>
              <a:ext uri="{FF2B5EF4-FFF2-40B4-BE49-F238E27FC236}">
                <a16:creationId xmlns:a16="http://schemas.microsoft.com/office/drawing/2014/main" id="{41C63A54-15CA-F6E3-33D1-B9CDE228BBB4}"/>
              </a:ext>
            </a:extLst>
          </p:cNvPr>
          <p:cNvSpPr>
            <a:spLocks noGrp="1"/>
          </p:cNvSpPr>
          <p:nvPr>
            <p:ph type="body" sz="quarter" idx="26"/>
          </p:nvPr>
        </p:nvSpPr>
        <p:spPr>
          <a:xfrm>
            <a:off x="302398" y="6214540"/>
            <a:ext cx="4983035" cy="236266"/>
          </a:xfrm>
        </p:spPr>
        <p:txBody>
          <a:bodyPr/>
          <a:lstStyle/>
          <a:p>
            <a:r>
              <a:rPr lang="en-US" sz="800" dirty="0">
                <a:ea typeface="Fira Sans" panose="020B0503050000020004" pitchFamily="34" charset="0"/>
                <a:cs typeface="Arial"/>
              </a:rPr>
              <a:t>Sources: </a:t>
            </a:r>
            <a:r>
              <a:rPr lang="en-US" sz="800" baseline="30000" dirty="0">
                <a:ea typeface="Fira Sans" panose="020B0503050000020004" pitchFamily="34" charset="0"/>
                <a:cs typeface="Arial"/>
              </a:rPr>
              <a:t>1</a:t>
            </a:r>
            <a:r>
              <a:rPr lang="en-US" sz="800" dirty="0">
                <a:ea typeface="Fira Sans" panose="020B0503050000020004" pitchFamily="34" charset="0"/>
                <a:cs typeface="Arial"/>
              </a:rPr>
              <a:t> </a:t>
            </a:r>
            <a:r>
              <a:rPr lang="en-US" sz="800" dirty="0">
                <a:ea typeface="Fira Sans" panose="020B0503050000020004" pitchFamily="34" charset="0"/>
                <a:cs typeface="Arial"/>
                <a:hlinkClick r:id="rId2">
                  <a:extLst>
                    <a:ext uri="{A12FA001-AC4F-418D-AE19-62706E023703}">
                      <ahyp:hlinkClr xmlns:ahyp="http://schemas.microsoft.com/office/drawing/2018/hyperlinkcolor" val="tx"/>
                    </a:ext>
                  </a:extLst>
                </a:hlinkClick>
              </a:rPr>
              <a:t>Lancome-USA.com</a:t>
            </a:r>
            <a:r>
              <a:rPr lang="en-US" sz="800" dirty="0">
                <a:ea typeface="Fira Sans" panose="020B0503050000020004" pitchFamily="34" charset="0"/>
                <a:cs typeface="Arial"/>
              </a:rPr>
              <a:t>  </a:t>
            </a:r>
            <a:r>
              <a:rPr lang="en-US" sz="800" baseline="30000" dirty="0">
                <a:ea typeface="Fira Sans" panose="020B0503050000020004" pitchFamily="34" charset="0"/>
                <a:cs typeface="Arial"/>
              </a:rPr>
              <a:t>2</a:t>
            </a:r>
            <a:r>
              <a:rPr lang="en-US" sz="800" dirty="0">
                <a:ea typeface="Fira Sans" panose="020B0503050000020004" pitchFamily="34" charset="0"/>
                <a:cs typeface="Arial"/>
              </a:rPr>
              <a:t> Mintel GNPD 2018  </a:t>
            </a:r>
            <a:r>
              <a:rPr lang="en-US" sz="800" baseline="30000" dirty="0">
                <a:ea typeface="Fira Sans" panose="020B0503050000020004" pitchFamily="34" charset="0"/>
                <a:cs typeface="Arial"/>
              </a:rPr>
              <a:t>3</a:t>
            </a:r>
            <a:r>
              <a:rPr lang="en-US" sz="800" dirty="0">
                <a:ea typeface="Fira Sans" panose="020B0503050000020004" pitchFamily="34" charset="0"/>
                <a:cs typeface="Arial"/>
              </a:rPr>
              <a:t> </a:t>
            </a:r>
            <a:r>
              <a:rPr lang="en-US" sz="800" dirty="0">
                <a:ea typeface="Fira Sans" panose="020B0503050000020004" pitchFamily="34" charset="0"/>
                <a:cs typeface="Arial"/>
                <a:hlinkClick r:id="rId3">
                  <a:extLst>
                    <a:ext uri="{A12FA001-AC4F-418D-AE19-62706E023703}">
                      <ahyp:hlinkClr xmlns:ahyp="http://schemas.microsoft.com/office/drawing/2018/hyperlinkcolor" val="tx"/>
                    </a:ext>
                  </a:extLst>
                </a:hlinkClick>
              </a:rPr>
              <a:t>Barneys.com</a:t>
            </a:r>
            <a:r>
              <a:rPr lang="en-US" sz="800" dirty="0">
                <a:ea typeface="Fira Sans" panose="020B0503050000020004" pitchFamily="34" charset="0"/>
                <a:cs typeface="Arial"/>
              </a:rPr>
              <a:t> </a:t>
            </a:r>
            <a:r>
              <a:rPr lang="en-US" sz="800" baseline="30000" dirty="0">
                <a:ea typeface="Fira Sans" panose="020B0503050000020004" pitchFamily="34" charset="0"/>
                <a:cs typeface="Arial"/>
              </a:rPr>
              <a:t>4</a:t>
            </a:r>
            <a:r>
              <a:rPr lang="en-US" sz="800" dirty="0">
                <a:ea typeface="Fira Sans" panose="020B0503050000020004" pitchFamily="34" charset="0"/>
                <a:cs typeface="Arial"/>
              </a:rPr>
              <a:t> </a:t>
            </a:r>
            <a:r>
              <a:rPr lang="en-US" sz="800" dirty="0">
                <a:ea typeface="Fira Sans" panose="020B0503050000020004" pitchFamily="34" charset="0"/>
                <a:cs typeface="Arial"/>
                <a:hlinkClick r:id="rId4">
                  <a:extLst>
                    <a:ext uri="{A12FA001-AC4F-418D-AE19-62706E023703}">
                      <ahyp:hlinkClr xmlns:ahyp="http://schemas.microsoft.com/office/drawing/2018/hyperlinkcolor" val="tx"/>
                    </a:ext>
                  </a:extLst>
                </a:hlinkClick>
              </a:rPr>
              <a:t>Skinceuticals.com</a:t>
            </a:r>
            <a:endParaRPr lang="en-US" sz="800" dirty="0">
              <a:ea typeface="Fira Sans" panose="020B0503050000020004" pitchFamily="34" charset="0"/>
              <a:cs typeface="Arial"/>
            </a:endParaRPr>
          </a:p>
          <a:p>
            <a:endParaRPr lang="en-US" dirty="0"/>
          </a:p>
        </p:txBody>
      </p:sp>
      <p:sp>
        <p:nvSpPr>
          <p:cNvPr id="4" name="Text Placeholder 3">
            <a:extLst>
              <a:ext uri="{FF2B5EF4-FFF2-40B4-BE49-F238E27FC236}">
                <a16:creationId xmlns:a16="http://schemas.microsoft.com/office/drawing/2014/main" id="{85A336B0-0659-6622-9931-70F272F017AC}"/>
              </a:ext>
            </a:extLst>
          </p:cNvPr>
          <p:cNvSpPr>
            <a:spLocks noGrp="1"/>
          </p:cNvSpPr>
          <p:nvPr>
            <p:ph type="body" sz="quarter" idx="24"/>
          </p:nvPr>
        </p:nvSpPr>
        <p:spPr>
          <a:xfrm>
            <a:off x="302399" y="4886341"/>
            <a:ext cx="2694747" cy="1455404"/>
          </a:xfrm>
        </p:spPr>
        <p:txBody>
          <a:bodyPr/>
          <a:lstStyle/>
          <a:p>
            <a:pPr marL="0" indent="0">
              <a:buFontTx/>
              <a:buNone/>
              <a:defRPr/>
            </a:pPr>
            <a:r>
              <a:rPr lang="en-US" altLang="en-US" sz="1200" kern="0" dirty="0">
                <a:ea typeface="Fira Sans" panose="020B0503050000020004" pitchFamily="34" charset="0"/>
                <a:cs typeface="Arial"/>
              </a:rPr>
              <a:t>Immediate lifting and boosts.</a:t>
            </a:r>
            <a:br>
              <a:rPr lang="en-US" altLang="en-US" sz="1200" kern="0" dirty="0">
                <a:ea typeface="Fira Sans" panose="020B0503050000020004" pitchFamily="34" charset="0"/>
                <a:cs typeface="Arial"/>
              </a:rPr>
            </a:br>
            <a:r>
              <a:rPr lang="en-US" altLang="en-US" sz="1200" kern="0" dirty="0">
                <a:ea typeface="Fira Sans" panose="020B0503050000020004" pitchFamily="34" charset="0"/>
                <a:cs typeface="Arial"/>
              </a:rPr>
              <a:t>Intensively repairs skin in 1h.</a:t>
            </a:r>
            <a:br>
              <a:rPr lang="en-US" altLang="en-US" sz="1200" kern="0" dirty="0">
                <a:ea typeface="Fira Sans" panose="020B0503050000020004" pitchFamily="34" charset="0"/>
                <a:cs typeface="Arial"/>
              </a:rPr>
            </a:br>
            <a:r>
              <a:rPr lang="en-US" altLang="en-US" sz="1200" kern="0" dirty="0">
                <a:ea typeface="Fira Sans" panose="020B0503050000020004" pitchFamily="34" charset="0"/>
                <a:cs typeface="Arial"/>
              </a:rPr>
              <a:t>Anti-wrinkles results in 1 week.</a:t>
            </a:r>
            <a:br>
              <a:rPr lang="en-US" altLang="en-US" sz="1200" kern="0" dirty="0">
                <a:ea typeface="Fira Sans" panose="020B0503050000020004" pitchFamily="34" charset="0"/>
                <a:cs typeface="Arial"/>
              </a:rPr>
            </a:br>
            <a:r>
              <a:rPr lang="en-US" altLang="en-US" sz="1200" kern="0" dirty="0">
                <a:ea typeface="Fira Sans" panose="020B0503050000020004" pitchFamily="34" charset="0"/>
                <a:cs typeface="Arial"/>
              </a:rPr>
              <a:t>Tested as post-procedure</a:t>
            </a:r>
          </a:p>
          <a:p>
            <a:endParaRPr lang="en-US" dirty="0"/>
          </a:p>
        </p:txBody>
      </p:sp>
      <p:sp>
        <p:nvSpPr>
          <p:cNvPr id="18" name="Text Placeholder 17">
            <a:extLst>
              <a:ext uri="{FF2B5EF4-FFF2-40B4-BE49-F238E27FC236}">
                <a16:creationId xmlns:a16="http://schemas.microsoft.com/office/drawing/2014/main" id="{C34A4F94-6899-065D-FBC7-EA59B2B87E8C}"/>
              </a:ext>
            </a:extLst>
          </p:cNvPr>
          <p:cNvSpPr>
            <a:spLocks noGrp="1"/>
          </p:cNvSpPr>
          <p:nvPr>
            <p:ph type="body" sz="quarter" idx="31"/>
          </p:nvPr>
        </p:nvSpPr>
        <p:spPr>
          <a:xfrm>
            <a:off x="3264957" y="4886341"/>
            <a:ext cx="2694747" cy="1455404"/>
          </a:xfrm>
        </p:spPr>
        <p:txBody>
          <a:bodyPr/>
          <a:lstStyle/>
          <a:p>
            <a:r>
              <a:rPr lang="en-US" altLang="en-US" sz="1200" kern="0" dirty="0">
                <a:ea typeface="Fira Sans" panose="020B0503050000020004" pitchFamily="34" charset="0"/>
                <a:cs typeface="Arial"/>
              </a:rPr>
              <a:t>Instantly plumps skin and also boosts skin glycans for even higher volumizing results.</a:t>
            </a:r>
          </a:p>
          <a:p>
            <a:endParaRPr lang="en-US" dirty="0"/>
          </a:p>
        </p:txBody>
      </p:sp>
      <p:sp>
        <p:nvSpPr>
          <p:cNvPr id="19" name="Text Placeholder 18">
            <a:extLst>
              <a:ext uri="{FF2B5EF4-FFF2-40B4-BE49-F238E27FC236}">
                <a16:creationId xmlns:a16="http://schemas.microsoft.com/office/drawing/2014/main" id="{DB352ECB-8F56-D4E1-D6D9-1F84B5C1E9C1}"/>
              </a:ext>
            </a:extLst>
          </p:cNvPr>
          <p:cNvSpPr>
            <a:spLocks noGrp="1"/>
          </p:cNvSpPr>
          <p:nvPr>
            <p:ph type="body" sz="quarter" idx="32"/>
          </p:nvPr>
        </p:nvSpPr>
        <p:spPr>
          <a:xfrm>
            <a:off x="6227515" y="4886341"/>
            <a:ext cx="2694747" cy="1455404"/>
          </a:xfrm>
        </p:spPr>
        <p:txBody>
          <a:bodyPr/>
          <a:lstStyle/>
          <a:p>
            <a:r>
              <a:rPr lang="en-US" altLang="en-US" sz="1200" kern="0" dirty="0">
                <a:ea typeface="Fira Sans" panose="020B0503050000020004" pitchFamily="34" charset="0"/>
                <a:cs typeface="Arial"/>
              </a:rPr>
              <a:t>Claims to </a:t>
            </a:r>
            <a:r>
              <a:rPr lang="en-US" altLang="en-US" sz="1200" kern="0" dirty="0" err="1">
                <a:ea typeface="Fira Sans" panose="020B0503050000020004" pitchFamily="34" charset="0"/>
                <a:cs typeface="Arial"/>
              </a:rPr>
              <a:t>rechard</a:t>
            </a:r>
            <a:r>
              <a:rPr lang="en-US" altLang="en-US" sz="1200" kern="0" dirty="0">
                <a:ea typeface="Fira Sans" panose="020B0503050000020004" pitchFamily="34" charset="0"/>
                <a:cs typeface="Arial"/>
              </a:rPr>
              <a:t> 100% of Hyaluronic Acid Epidermal Daily loss, providing intense volumizing benefits on skin.</a:t>
            </a:r>
          </a:p>
          <a:p>
            <a:endParaRPr lang="en-US" dirty="0"/>
          </a:p>
        </p:txBody>
      </p:sp>
      <p:sp>
        <p:nvSpPr>
          <p:cNvPr id="20" name="Text Placeholder 19">
            <a:extLst>
              <a:ext uri="{FF2B5EF4-FFF2-40B4-BE49-F238E27FC236}">
                <a16:creationId xmlns:a16="http://schemas.microsoft.com/office/drawing/2014/main" id="{370B417E-81C4-4158-FD8D-62C16F3C5D92}"/>
              </a:ext>
            </a:extLst>
          </p:cNvPr>
          <p:cNvSpPr>
            <a:spLocks noGrp="1"/>
          </p:cNvSpPr>
          <p:nvPr>
            <p:ph type="body" sz="quarter" idx="33"/>
          </p:nvPr>
        </p:nvSpPr>
        <p:spPr>
          <a:xfrm>
            <a:off x="9190073" y="4886341"/>
            <a:ext cx="2556449" cy="1455404"/>
          </a:xfrm>
        </p:spPr>
        <p:txBody>
          <a:bodyPr/>
          <a:lstStyle/>
          <a:p>
            <a:r>
              <a:rPr lang="en-US" altLang="en-US" sz="1200" kern="0" dirty="0">
                <a:ea typeface="Fira Sans" panose="020B0503050000020004" pitchFamily="34" charset="0"/>
                <a:cs typeface="Arial"/>
              </a:rPr>
              <a:t>Developed by the creators</a:t>
            </a:r>
            <a:br>
              <a:rPr lang="en-US" altLang="en-US" sz="1200" kern="0" dirty="0">
                <a:ea typeface="Fira Sans" panose="020B0503050000020004" pitchFamily="34" charset="0"/>
                <a:cs typeface="Arial"/>
              </a:rPr>
            </a:br>
            <a:r>
              <a:rPr lang="en-US" altLang="en-US" sz="1200" kern="0" dirty="0">
                <a:ea typeface="Fira Sans" panose="020B0503050000020004" pitchFamily="34" charset="0"/>
                <a:cs typeface="Arial"/>
              </a:rPr>
              <a:t>of BOTOX</a:t>
            </a:r>
            <a:r>
              <a:rPr lang="en-US" sz="1200" b="1" baseline="30000" dirty="0">
                <a:solidFill>
                  <a:srgbClr val="373737"/>
                </a:solidFill>
                <a:effectLst/>
                <a:latin typeface="DM Sans" pitchFamily="2" charset="77"/>
              </a:rPr>
              <a:t>®</a:t>
            </a:r>
            <a:r>
              <a:rPr lang="en-US" altLang="en-US" sz="1200" kern="0" dirty="0">
                <a:ea typeface="Fira Sans" panose="020B0503050000020004" pitchFamily="34" charset="0"/>
                <a:cs typeface="Arial"/>
              </a:rPr>
              <a:t> , this serum uses a proprietary complex of hyaluronic acid providing deeper hydration for visible plumpness and radiance.</a:t>
            </a:r>
          </a:p>
          <a:p>
            <a:endParaRPr lang="en-US" dirty="0"/>
          </a:p>
        </p:txBody>
      </p:sp>
      <p:sp>
        <p:nvSpPr>
          <p:cNvPr id="21" name="Text Placeholder 20">
            <a:extLst>
              <a:ext uri="{FF2B5EF4-FFF2-40B4-BE49-F238E27FC236}">
                <a16:creationId xmlns:a16="http://schemas.microsoft.com/office/drawing/2014/main" id="{17FD841F-F70F-C29C-9825-BA75F893E6F3}"/>
              </a:ext>
            </a:extLst>
          </p:cNvPr>
          <p:cNvSpPr>
            <a:spLocks noGrp="1"/>
          </p:cNvSpPr>
          <p:nvPr>
            <p:ph type="body" idx="34"/>
          </p:nvPr>
        </p:nvSpPr>
        <p:spPr>
          <a:xfrm>
            <a:off x="302401" y="4385825"/>
            <a:ext cx="2694745" cy="527724"/>
          </a:xfrm>
        </p:spPr>
        <p:txBody>
          <a:bodyPr/>
          <a:lstStyle/>
          <a:p>
            <a:r>
              <a:rPr lang="en-US" sz="1400" dirty="0">
                <a:solidFill>
                  <a:srgbClr val="4D3C35"/>
                </a:solidFill>
              </a:rPr>
              <a:t>LA ROCHE-POSAY</a:t>
            </a:r>
          </a:p>
          <a:p>
            <a:r>
              <a:rPr lang="en-US" sz="1200" dirty="0" err="1"/>
              <a:t>Hyalu</a:t>
            </a:r>
            <a:r>
              <a:rPr lang="en-US" sz="1200" dirty="0"/>
              <a:t> B5 Booster 5x</a:t>
            </a:r>
          </a:p>
          <a:p>
            <a:endParaRPr lang="en-US" dirty="0"/>
          </a:p>
        </p:txBody>
      </p:sp>
      <p:sp>
        <p:nvSpPr>
          <p:cNvPr id="5" name="Text Placeholder 4">
            <a:extLst>
              <a:ext uri="{FF2B5EF4-FFF2-40B4-BE49-F238E27FC236}">
                <a16:creationId xmlns:a16="http://schemas.microsoft.com/office/drawing/2014/main" id="{0404B7AA-57FB-7CF8-F908-7338F25B3EC9}"/>
              </a:ext>
            </a:extLst>
          </p:cNvPr>
          <p:cNvSpPr>
            <a:spLocks noGrp="1"/>
          </p:cNvSpPr>
          <p:nvPr>
            <p:ph type="body" idx="11"/>
          </p:nvPr>
        </p:nvSpPr>
        <p:spPr>
          <a:xfrm>
            <a:off x="302401" y="605611"/>
            <a:ext cx="9977063" cy="583870"/>
          </a:xfrm>
        </p:spPr>
        <p:txBody>
          <a:bodyPr/>
          <a:lstStyle/>
          <a:p>
            <a:r>
              <a:rPr lang="en-US" dirty="0"/>
              <a:t>New Hyaluronic Acid products continue to evolve and sophisticating</a:t>
            </a:r>
          </a:p>
          <a:p>
            <a:endParaRPr lang="en-US" dirty="0"/>
          </a:p>
        </p:txBody>
      </p:sp>
      <p:sp>
        <p:nvSpPr>
          <p:cNvPr id="6" name="Title 5">
            <a:extLst>
              <a:ext uri="{FF2B5EF4-FFF2-40B4-BE49-F238E27FC236}">
                <a16:creationId xmlns:a16="http://schemas.microsoft.com/office/drawing/2014/main" id="{AEA8C231-3C60-45A2-BE4E-188052C9699F}"/>
              </a:ext>
            </a:extLst>
          </p:cNvPr>
          <p:cNvSpPr>
            <a:spLocks noGrp="1"/>
          </p:cNvSpPr>
          <p:nvPr>
            <p:ph type="title"/>
          </p:nvPr>
        </p:nvSpPr>
        <p:spPr>
          <a:xfrm>
            <a:off x="302402" y="302400"/>
            <a:ext cx="7464974" cy="288767"/>
          </a:xfrm>
        </p:spPr>
        <p:txBody>
          <a:bodyPr/>
          <a:lstStyle/>
          <a:p>
            <a:r>
              <a:rPr lang="en-US" dirty="0"/>
              <a:t>HA-Inspired Cosmetics Continue to Rise</a:t>
            </a:r>
            <a:br>
              <a:rPr lang="en-US" dirty="0"/>
            </a:br>
            <a:endParaRPr lang="en-US" dirty="0"/>
          </a:p>
        </p:txBody>
      </p:sp>
      <p:pic>
        <p:nvPicPr>
          <p:cNvPr id="25" name="Picture 2" descr="Hyalu B5 Booster">
            <a:extLst>
              <a:ext uri="{FF2B5EF4-FFF2-40B4-BE49-F238E27FC236}">
                <a16:creationId xmlns:a16="http://schemas.microsoft.com/office/drawing/2014/main" id="{A854AF6B-3D2B-6DEF-238E-DB6FF35C0C4A}"/>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t="4622"/>
          <a:stretch/>
        </p:blipFill>
        <p:spPr bwMode="auto">
          <a:xfrm>
            <a:off x="302398" y="1541766"/>
            <a:ext cx="2710338" cy="270417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Skinceuticals – Ha Intensifier Multi-Glycan Sérum 30 ml ...">
            <a:extLst>
              <a:ext uri="{FF2B5EF4-FFF2-40B4-BE49-F238E27FC236}">
                <a16:creationId xmlns:a16="http://schemas.microsoft.com/office/drawing/2014/main" id="{7B8E8A9B-4E83-561B-2FE3-669DDA0FB512}"/>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264956" y="1545032"/>
            <a:ext cx="2710338" cy="2710338"/>
          </a:xfrm>
          <a:prstGeom prst="rect">
            <a:avLst/>
          </a:prstGeom>
          <a:noFill/>
          <a:extLst>
            <a:ext uri="{909E8E84-426E-40DD-AFC4-6F175D3DCCD1}">
              <a14:hiddenFill xmlns:a14="http://schemas.microsoft.com/office/drawing/2010/main">
                <a:solidFill>
                  <a:srgbClr val="FFFFFF"/>
                </a:solidFill>
              </a14:hiddenFill>
            </a:ext>
          </a:extLst>
        </p:spPr>
      </p:pic>
      <p:sp>
        <p:nvSpPr>
          <p:cNvPr id="27" name="Text Placeholder 20">
            <a:extLst>
              <a:ext uri="{FF2B5EF4-FFF2-40B4-BE49-F238E27FC236}">
                <a16:creationId xmlns:a16="http://schemas.microsoft.com/office/drawing/2014/main" id="{9A74A31B-EA9C-EDBA-043B-E4A81C5D22BE}"/>
              </a:ext>
            </a:extLst>
          </p:cNvPr>
          <p:cNvSpPr txBox="1">
            <a:spLocks/>
          </p:cNvSpPr>
          <p:nvPr/>
        </p:nvSpPr>
        <p:spPr>
          <a:xfrm>
            <a:off x="3264956" y="4395257"/>
            <a:ext cx="2694745" cy="527724"/>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600" b="1" kern="0" spc="0" baseline="0">
                <a:solidFill>
                  <a:srgbClr val="B3978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400" dirty="0">
                <a:solidFill>
                  <a:srgbClr val="4D3C35"/>
                </a:solidFill>
              </a:rPr>
              <a:t>SKINCEUTICALS</a:t>
            </a:r>
          </a:p>
          <a:p>
            <a:r>
              <a:rPr lang="en-US" sz="1200" dirty="0"/>
              <a:t>H.A. Intensifier Multi-Glycan</a:t>
            </a:r>
          </a:p>
          <a:p>
            <a:endParaRPr lang="en-US" sz="1200" dirty="0"/>
          </a:p>
          <a:p>
            <a:endParaRPr lang="en-US" dirty="0"/>
          </a:p>
        </p:txBody>
      </p:sp>
      <p:pic>
        <p:nvPicPr>
          <p:cNvPr id="28" name="Picture 4" descr="Nenhuma descrição de foto disponível.">
            <a:extLst>
              <a:ext uri="{FF2B5EF4-FFF2-40B4-BE49-F238E27FC236}">
                <a16:creationId xmlns:a16="http://schemas.microsoft.com/office/drawing/2014/main" id="{EB4E6DB4-6BD9-4996-B108-5B1FE9D71C95}"/>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208658" y="1541766"/>
            <a:ext cx="2713604" cy="2713604"/>
          </a:xfrm>
          <a:prstGeom prst="rect">
            <a:avLst/>
          </a:prstGeom>
          <a:noFill/>
          <a:extLst>
            <a:ext uri="{909E8E84-426E-40DD-AFC4-6F175D3DCCD1}">
              <a14:hiddenFill xmlns:a14="http://schemas.microsoft.com/office/drawing/2010/main">
                <a:solidFill>
                  <a:srgbClr val="FFFFFF"/>
                </a:solidFill>
              </a14:hiddenFill>
            </a:ext>
          </a:extLst>
        </p:spPr>
      </p:pic>
      <p:sp>
        <p:nvSpPr>
          <p:cNvPr id="29" name="Text Placeholder 20">
            <a:extLst>
              <a:ext uri="{FF2B5EF4-FFF2-40B4-BE49-F238E27FC236}">
                <a16:creationId xmlns:a16="http://schemas.microsoft.com/office/drawing/2014/main" id="{7D91BFB9-F98F-84A5-DA49-E7405FD210FF}"/>
              </a:ext>
            </a:extLst>
          </p:cNvPr>
          <p:cNvSpPr txBox="1">
            <a:spLocks/>
          </p:cNvSpPr>
          <p:nvPr/>
        </p:nvSpPr>
        <p:spPr>
          <a:xfrm>
            <a:off x="6208658" y="4395257"/>
            <a:ext cx="2694745" cy="527724"/>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600" b="1" kern="0" spc="0" baseline="0">
                <a:solidFill>
                  <a:srgbClr val="B3978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buFontTx/>
              <a:buNone/>
              <a:defRPr/>
            </a:pPr>
            <a:r>
              <a:rPr lang="en-US" altLang="en-US" sz="1400" b="1" kern="0" dirty="0">
                <a:solidFill>
                  <a:srgbClr val="4D3C35"/>
                </a:solidFill>
                <a:ea typeface="Fira Sans" panose="020B0503050000020004" pitchFamily="34" charset="0"/>
                <a:cs typeface="Arial"/>
              </a:rPr>
              <a:t>VICHY LABORATORIES</a:t>
            </a:r>
          </a:p>
          <a:p>
            <a:r>
              <a:rPr lang="en-US" sz="1200" dirty="0"/>
              <a:t>LIFTACTIV H.A. EPIDERMIC FILLER</a:t>
            </a:r>
          </a:p>
          <a:p>
            <a:endParaRPr lang="en-US" dirty="0"/>
          </a:p>
        </p:txBody>
      </p:sp>
      <p:sp>
        <p:nvSpPr>
          <p:cNvPr id="30" name="Text Placeholder 20">
            <a:extLst>
              <a:ext uri="{FF2B5EF4-FFF2-40B4-BE49-F238E27FC236}">
                <a16:creationId xmlns:a16="http://schemas.microsoft.com/office/drawing/2014/main" id="{406A71AF-D16D-FD12-B187-66BC7CED6408}"/>
              </a:ext>
            </a:extLst>
          </p:cNvPr>
          <p:cNvSpPr txBox="1">
            <a:spLocks/>
          </p:cNvSpPr>
          <p:nvPr/>
        </p:nvSpPr>
        <p:spPr>
          <a:xfrm>
            <a:off x="9171213" y="4404689"/>
            <a:ext cx="2694745" cy="527724"/>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600" b="1" kern="0" spc="0" baseline="0">
                <a:solidFill>
                  <a:srgbClr val="B3978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400" dirty="0">
                <a:solidFill>
                  <a:srgbClr val="4D3C35"/>
                </a:solidFill>
              </a:rPr>
              <a:t>SKINMEDICA</a:t>
            </a:r>
          </a:p>
          <a:p>
            <a:r>
              <a:rPr lang="en-US" sz="1200" dirty="0"/>
              <a:t>LIFTACTIV H.A. EPIDERMIC FILLER</a:t>
            </a:r>
          </a:p>
          <a:p>
            <a:endParaRPr lang="en-US" sz="1200" dirty="0"/>
          </a:p>
        </p:txBody>
      </p:sp>
      <p:pic>
        <p:nvPicPr>
          <p:cNvPr id="31" name="Picture 10" descr="SkinMedica® Revolutionizes Skin Hydration with the Introduction of HA5®  Hydra Collagen Replenish + Restore Hydrator">
            <a:extLst>
              <a:ext uri="{FF2B5EF4-FFF2-40B4-BE49-F238E27FC236}">
                <a16:creationId xmlns:a16="http://schemas.microsoft.com/office/drawing/2014/main" id="{09D58A47-E3A5-E929-27C5-106C777EE9FC}"/>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r="6124"/>
          <a:stretch/>
        </p:blipFill>
        <p:spPr bwMode="auto">
          <a:xfrm>
            <a:off x="9190075" y="1541766"/>
            <a:ext cx="2694745" cy="2713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892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462C2-7B34-D37C-51DE-2E91E431B50A}"/>
            </a:ext>
          </a:extLst>
        </p:cNvPr>
        <p:cNvGrpSpPr/>
        <p:nvPr/>
      </p:nvGrpSpPr>
      <p:grpSpPr>
        <a:xfrm>
          <a:off x="0" y="0"/>
          <a:ext cx="0" cy="0"/>
          <a:chOff x="0" y="0"/>
          <a:chExt cx="0" cy="0"/>
        </a:xfrm>
      </p:grpSpPr>
      <p:pic>
        <p:nvPicPr>
          <p:cNvPr id="21" name="Picture 20" descr="A close-up of a cell&#10;&#10;AI-generated content may be incorrect.">
            <a:extLst>
              <a:ext uri="{FF2B5EF4-FFF2-40B4-BE49-F238E27FC236}">
                <a16:creationId xmlns:a16="http://schemas.microsoft.com/office/drawing/2014/main" id="{B817FDA3-76EE-84E8-CA13-2AB8EBAC9122}"/>
              </a:ext>
            </a:extLst>
          </p:cNvPr>
          <p:cNvPicPr>
            <a:picLocks noChangeAspect="1"/>
          </p:cNvPicPr>
          <p:nvPr/>
        </p:nvPicPr>
        <p:blipFill>
          <a:blip r:embed="rId2"/>
          <a:srcRect l="51466"/>
          <a:stretch/>
        </p:blipFill>
        <p:spPr>
          <a:xfrm>
            <a:off x="6274676" y="0"/>
            <a:ext cx="5917324" cy="6858000"/>
          </a:xfrm>
          <a:prstGeom prst="rect">
            <a:avLst/>
          </a:prstGeom>
        </p:spPr>
      </p:pic>
      <p:sp>
        <p:nvSpPr>
          <p:cNvPr id="2" name="Slide Number Placeholder 1">
            <a:extLst>
              <a:ext uri="{FF2B5EF4-FFF2-40B4-BE49-F238E27FC236}">
                <a16:creationId xmlns:a16="http://schemas.microsoft.com/office/drawing/2014/main" id="{2B8F36FF-6432-6FBF-BF1D-6E5418FA8D57}"/>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5" name="Text Placeholder 4">
            <a:extLst>
              <a:ext uri="{FF2B5EF4-FFF2-40B4-BE49-F238E27FC236}">
                <a16:creationId xmlns:a16="http://schemas.microsoft.com/office/drawing/2014/main" id="{E57390F6-4E45-3B91-74EC-903EC55063F9}"/>
              </a:ext>
            </a:extLst>
          </p:cNvPr>
          <p:cNvSpPr>
            <a:spLocks noGrp="1"/>
          </p:cNvSpPr>
          <p:nvPr>
            <p:ph type="body" idx="11"/>
          </p:nvPr>
        </p:nvSpPr>
        <p:spPr>
          <a:xfrm>
            <a:off x="302400" y="605611"/>
            <a:ext cx="11677164" cy="622825"/>
          </a:xfrm>
        </p:spPr>
        <p:txBody>
          <a:bodyPr/>
          <a:lstStyle/>
          <a:p>
            <a:r>
              <a:rPr lang="en-US" dirty="0"/>
              <a:t>Skin contains the majority of the body’s HA</a:t>
            </a:r>
          </a:p>
          <a:p>
            <a:endParaRPr lang="en-US" dirty="0"/>
          </a:p>
        </p:txBody>
      </p:sp>
      <p:sp>
        <p:nvSpPr>
          <p:cNvPr id="6" name="Title 5">
            <a:extLst>
              <a:ext uri="{FF2B5EF4-FFF2-40B4-BE49-F238E27FC236}">
                <a16:creationId xmlns:a16="http://schemas.microsoft.com/office/drawing/2014/main" id="{7981FDF8-8939-E57F-494B-B563F01240FF}"/>
              </a:ext>
            </a:extLst>
          </p:cNvPr>
          <p:cNvSpPr>
            <a:spLocks noGrp="1"/>
          </p:cNvSpPr>
          <p:nvPr>
            <p:ph type="title"/>
          </p:nvPr>
        </p:nvSpPr>
        <p:spPr>
          <a:xfrm>
            <a:off x="302400" y="302400"/>
            <a:ext cx="11132217" cy="288767"/>
          </a:xfrm>
        </p:spPr>
        <p:txBody>
          <a:bodyPr/>
          <a:lstStyle/>
          <a:p>
            <a:r>
              <a:rPr lang="en-US" dirty="0"/>
              <a:t>Hyaluronic Acid in skin</a:t>
            </a:r>
          </a:p>
        </p:txBody>
      </p:sp>
      <p:sp>
        <p:nvSpPr>
          <p:cNvPr id="9" name="Rectangle 31">
            <a:extLst>
              <a:ext uri="{FF2B5EF4-FFF2-40B4-BE49-F238E27FC236}">
                <a16:creationId xmlns:a16="http://schemas.microsoft.com/office/drawing/2014/main" id="{C6490520-F01E-B905-0A03-5A99EA1F03CB}"/>
              </a:ext>
            </a:extLst>
          </p:cNvPr>
          <p:cNvSpPr txBox="1">
            <a:spLocks noChangeArrowheads="1"/>
          </p:cNvSpPr>
          <p:nvPr/>
        </p:nvSpPr>
        <p:spPr bwMode="auto">
          <a:xfrm>
            <a:off x="302398" y="1228436"/>
            <a:ext cx="5793602" cy="4288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spcAft>
                <a:spcPts val="1000"/>
              </a:spcAft>
              <a:defRPr/>
            </a:pPr>
            <a:r>
              <a:rPr lang="en-US" altLang="en-US" sz="1600" kern="0" dirty="0">
                <a:solidFill>
                  <a:schemeClr val="tx1"/>
                </a:solidFill>
                <a:latin typeface="+mn-lt"/>
                <a:ea typeface="Fira Sans" panose="020B0503050000020004" pitchFamily="34" charset="0"/>
              </a:rPr>
              <a:t>Key Facts About Hyaluronic Acid</a:t>
            </a:r>
          </a:p>
          <a:p>
            <a:pPr>
              <a:spcAft>
                <a:spcPts val="500"/>
              </a:spcAft>
              <a:defRPr/>
            </a:pPr>
            <a:r>
              <a:rPr lang="en-US" altLang="en-US" sz="1400" b="0" kern="0" dirty="0">
                <a:solidFill>
                  <a:schemeClr val="tx1"/>
                </a:solidFill>
                <a:latin typeface="+mn-lt"/>
                <a:ea typeface="Fira Sans" panose="020B0503050000020004" pitchFamily="34" charset="0"/>
              </a:rPr>
              <a:t>Hyaluronic Acid belong to the Extracellular Matrix </a:t>
            </a:r>
            <a:br>
              <a:rPr lang="en-US" altLang="en-US" sz="1400" b="0" kern="0" dirty="0">
                <a:solidFill>
                  <a:schemeClr val="tx1"/>
                </a:solidFill>
                <a:latin typeface="+mn-lt"/>
                <a:ea typeface="Fira Sans" panose="020B0503050000020004" pitchFamily="34" charset="0"/>
              </a:rPr>
            </a:br>
            <a:r>
              <a:rPr lang="en-US" altLang="en-US" sz="1400" b="0" kern="0" dirty="0">
                <a:solidFill>
                  <a:schemeClr val="tx1"/>
                </a:solidFill>
                <a:latin typeface="+mn-lt"/>
                <a:ea typeface="Fira Sans" panose="020B0503050000020004" pitchFamily="34" charset="0"/>
              </a:rPr>
              <a:t>(ECM) molecules and is the most predominant </a:t>
            </a:r>
            <a:br>
              <a:rPr lang="en-US" altLang="en-US" sz="1400" b="0" kern="0" dirty="0">
                <a:solidFill>
                  <a:schemeClr val="tx1"/>
                </a:solidFill>
                <a:latin typeface="+mn-lt"/>
                <a:ea typeface="Fira Sans" panose="020B0503050000020004" pitchFamily="34" charset="0"/>
              </a:rPr>
            </a:br>
            <a:r>
              <a:rPr lang="en-US" altLang="en-US" sz="1400" b="0" kern="0" dirty="0">
                <a:solidFill>
                  <a:schemeClr val="tx1"/>
                </a:solidFill>
                <a:latin typeface="+mn-lt"/>
                <a:ea typeface="Fira Sans" panose="020B0503050000020004" pitchFamily="34" charset="0"/>
              </a:rPr>
              <a:t>component of the ECM. </a:t>
            </a:r>
          </a:p>
          <a:p>
            <a:pPr>
              <a:spcAft>
                <a:spcPts val="500"/>
              </a:spcAft>
              <a:defRPr/>
            </a:pPr>
            <a:endParaRPr lang="en-US" altLang="en-US" sz="1400" b="0" kern="0" dirty="0">
              <a:solidFill>
                <a:schemeClr val="tx1"/>
              </a:solidFill>
              <a:latin typeface="+mn-lt"/>
              <a:ea typeface="Fira Sans" panose="020B0503050000020004" pitchFamily="34" charset="0"/>
            </a:endParaRPr>
          </a:p>
          <a:p>
            <a:pPr>
              <a:spcAft>
                <a:spcPts val="500"/>
              </a:spcAft>
              <a:defRPr/>
            </a:pPr>
            <a:r>
              <a:rPr lang="en-US" altLang="en-US" sz="1400" b="0" kern="0" dirty="0">
                <a:solidFill>
                  <a:schemeClr val="tx1"/>
                </a:solidFill>
                <a:latin typeface="+mn-lt"/>
                <a:ea typeface="Fira Sans" panose="020B0503050000020004" pitchFamily="34" charset="0"/>
              </a:rPr>
              <a:t>In humans, HA is the most abundant in skin, </a:t>
            </a:r>
            <a:br>
              <a:rPr lang="en-US" altLang="en-US" sz="1400" b="0" kern="0" dirty="0">
                <a:solidFill>
                  <a:schemeClr val="tx1"/>
                </a:solidFill>
                <a:latin typeface="+mn-lt"/>
                <a:ea typeface="Fira Sans" panose="020B0503050000020004" pitchFamily="34" charset="0"/>
              </a:rPr>
            </a:br>
            <a:r>
              <a:rPr lang="en-US" altLang="en-US" sz="1400" b="0" kern="0" dirty="0">
                <a:solidFill>
                  <a:schemeClr val="tx1"/>
                </a:solidFill>
                <a:latin typeface="+mn-lt"/>
                <a:ea typeface="Fira Sans" panose="020B0503050000020004" pitchFamily="34" charset="0"/>
              </a:rPr>
              <a:t>accounting for 50% of the body’s HA.</a:t>
            </a:r>
          </a:p>
          <a:p>
            <a:pPr>
              <a:spcAft>
                <a:spcPts val="500"/>
              </a:spcAft>
              <a:defRPr/>
            </a:pPr>
            <a:endParaRPr lang="en-US" altLang="en-US" sz="1400" b="0" kern="0" dirty="0">
              <a:solidFill>
                <a:schemeClr val="tx1"/>
              </a:solidFill>
              <a:latin typeface="+mn-lt"/>
              <a:ea typeface="Fira Sans" panose="020B0503050000020004" pitchFamily="34" charset="0"/>
            </a:endParaRPr>
          </a:p>
          <a:p>
            <a:pPr>
              <a:spcAft>
                <a:spcPts val="500"/>
              </a:spcAft>
              <a:defRPr/>
            </a:pPr>
            <a:r>
              <a:rPr lang="en-US" altLang="en-US" sz="1400" b="0" kern="0" dirty="0">
                <a:solidFill>
                  <a:schemeClr val="tx1"/>
                </a:solidFill>
                <a:latin typeface="+mn-lt"/>
                <a:ea typeface="Fira Sans" panose="020B0503050000020004" pitchFamily="34" charset="0"/>
              </a:rPr>
              <a:t>Hyaluronic acid is co-located with CD44, a prominent</a:t>
            </a:r>
            <a:br>
              <a:rPr lang="en-US" altLang="en-US" sz="1400" b="0" kern="0" dirty="0">
                <a:solidFill>
                  <a:schemeClr val="tx1"/>
                </a:solidFill>
                <a:latin typeface="+mn-lt"/>
                <a:ea typeface="Fira Sans" panose="020B0503050000020004" pitchFamily="34" charset="0"/>
              </a:rPr>
            </a:br>
            <a:r>
              <a:rPr lang="en-US" altLang="en-US" sz="1400" b="0" kern="0" dirty="0">
                <a:solidFill>
                  <a:schemeClr val="tx1"/>
                </a:solidFill>
                <a:latin typeface="+mn-lt"/>
                <a:ea typeface="Fira Sans" panose="020B0503050000020004" pitchFamily="34" charset="0"/>
              </a:rPr>
              <a:t>HA cell receptor, which is found on virtually all cells and</a:t>
            </a:r>
            <a:br>
              <a:rPr lang="en-US" altLang="en-US" sz="1400" b="0" kern="0" dirty="0">
                <a:solidFill>
                  <a:schemeClr val="tx1"/>
                </a:solidFill>
                <a:latin typeface="+mn-lt"/>
                <a:ea typeface="Fira Sans" panose="020B0503050000020004" pitchFamily="34" charset="0"/>
              </a:rPr>
            </a:br>
            <a:r>
              <a:rPr lang="en-US" altLang="en-US" sz="1400" b="0" kern="0" dirty="0">
                <a:solidFill>
                  <a:schemeClr val="tx1"/>
                </a:solidFill>
                <a:latin typeface="+mn-lt"/>
                <a:ea typeface="Fira Sans" panose="020B0503050000020004" pitchFamily="34" charset="0"/>
              </a:rPr>
              <a:t>acts as an HA anchor.</a:t>
            </a:r>
          </a:p>
          <a:p>
            <a:pPr>
              <a:spcAft>
                <a:spcPts val="500"/>
              </a:spcAft>
              <a:defRPr/>
            </a:pPr>
            <a:endParaRPr lang="en-US" altLang="en-US" sz="1600" b="0" kern="0" dirty="0">
              <a:solidFill>
                <a:schemeClr val="tx1"/>
              </a:solidFill>
              <a:latin typeface="+mn-lt"/>
              <a:ea typeface="Fira Sans" panose="020B0503050000020004" pitchFamily="34" charset="0"/>
            </a:endParaRPr>
          </a:p>
          <a:p>
            <a:pPr>
              <a:spcAft>
                <a:spcPts val="500"/>
              </a:spcAft>
              <a:defRPr/>
            </a:pPr>
            <a:r>
              <a:rPr lang="en-US" altLang="en-US" sz="1600" kern="0" dirty="0">
                <a:solidFill>
                  <a:schemeClr val="tx1"/>
                </a:solidFill>
                <a:latin typeface="+mn-lt"/>
                <a:ea typeface="Fira Sans" panose="020B0503050000020004" pitchFamily="34" charset="0"/>
              </a:rPr>
              <a:t>Functions of HA:</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lang="en-US" altLang="en-US" sz="1600" b="0" kern="0" dirty="0">
                <a:solidFill>
                  <a:schemeClr val="tx1"/>
                </a:solidFill>
                <a:latin typeface="+mn-lt"/>
                <a:ea typeface="Fira Sans" panose="020B0503050000020004" pitchFamily="34" charset="0"/>
              </a:rPr>
              <a:t>Hydration</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lang="en-US" altLang="en-US" sz="1600" b="0" kern="0" dirty="0">
                <a:solidFill>
                  <a:schemeClr val="tx1"/>
                </a:solidFill>
                <a:latin typeface="+mn-lt"/>
                <a:ea typeface="Fira Sans" panose="020B0503050000020004" pitchFamily="34" charset="0"/>
              </a:rPr>
              <a:t>A space filling capacity</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lang="en-US" altLang="en-US" sz="1600" b="0" kern="0" dirty="0">
                <a:solidFill>
                  <a:schemeClr val="tx1"/>
                </a:solidFill>
                <a:latin typeface="+mn-lt"/>
                <a:ea typeface="Fira Sans" panose="020B0503050000020004" pitchFamily="34" charset="0"/>
              </a:rPr>
              <a:t>Framework through which cells migrate </a:t>
            </a:r>
          </a:p>
        </p:txBody>
      </p:sp>
      <p:pic>
        <p:nvPicPr>
          <p:cNvPr id="11" name="Picture 12">
            <a:extLst>
              <a:ext uri="{FF2B5EF4-FFF2-40B4-BE49-F238E27FC236}">
                <a16:creationId xmlns:a16="http://schemas.microsoft.com/office/drawing/2014/main" id="{6A5E98B6-A7D8-471D-4089-BE50A0778C1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2" name="TextBox 11">
            <a:extLst>
              <a:ext uri="{FF2B5EF4-FFF2-40B4-BE49-F238E27FC236}">
                <a16:creationId xmlns:a16="http://schemas.microsoft.com/office/drawing/2014/main" id="{D2F7150A-67A3-792D-0DCA-F73E6252100D}"/>
              </a:ext>
            </a:extLst>
          </p:cNvPr>
          <p:cNvSpPr txBox="1"/>
          <p:nvPr/>
        </p:nvSpPr>
        <p:spPr>
          <a:xfrm>
            <a:off x="9688846" y="5931277"/>
            <a:ext cx="3784623" cy="276999"/>
          </a:xfrm>
          <a:prstGeom prst="rect">
            <a:avLst/>
          </a:prstGeom>
          <a:noFill/>
        </p:spPr>
        <p:txBody>
          <a:bodyPr wrap="square" lIns="0" tIns="0" rIns="0" bIns="0" rtlCol="0">
            <a:spAutoFit/>
          </a:bodyPr>
          <a:lstStyle/>
          <a:p>
            <a:r>
              <a:rPr lang="en-US" sz="900" dirty="0">
                <a:ea typeface="Fira Sans" panose="020B0503050000020004" pitchFamily="34" charset="0"/>
              </a:rPr>
              <a:t>Depiction of hyaluronic acid dispersed </a:t>
            </a:r>
          </a:p>
          <a:p>
            <a:r>
              <a:rPr lang="en-US" sz="900" dirty="0">
                <a:ea typeface="Fira Sans" panose="020B0503050000020004" pitchFamily="34" charset="0"/>
              </a:rPr>
              <a:t>through the skin’s extracellular matrix</a:t>
            </a:r>
            <a:endParaRPr lang="en-US" sz="900" baseline="30000" dirty="0">
              <a:ea typeface="Fira Sans" panose="020B0503050000020004" pitchFamily="34" charset="0"/>
            </a:endParaRPr>
          </a:p>
        </p:txBody>
      </p:sp>
    </p:spTree>
    <p:extLst>
      <p:ext uri="{BB962C8B-B14F-4D97-AF65-F5344CB8AC3E}">
        <p14:creationId xmlns:p14="http://schemas.microsoft.com/office/powerpoint/2010/main" val="780350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D174F-77A5-8494-DF65-32BB5540D702}"/>
            </a:ext>
          </a:extLst>
        </p:cNvPr>
        <p:cNvGrpSpPr/>
        <p:nvPr/>
      </p:nvGrpSpPr>
      <p:grpSpPr>
        <a:xfrm>
          <a:off x="0" y="0"/>
          <a:ext cx="0" cy="0"/>
          <a:chOff x="0" y="0"/>
          <a:chExt cx="0" cy="0"/>
        </a:xfrm>
      </p:grpSpPr>
      <p:sp>
        <p:nvSpPr>
          <p:cNvPr id="21" name="Rounded Rectangle 5">
            <a:extLst>
              <a:ext uri="{FF2B5EF4-FFF2-40B4-BE49-F238E27FC236}">
                <a16:creationId xmlns:a16="http://schemas.microsoft.com/office/drawing/2014/main" id="{C57EC756-2A03-A40D-8249-6627872E4E61}"/>
              </a:ext>
            </a:extLst>
          </p:cNvPr>
          <p:cNvSpPr/>
          <p:nvPr/>
        </p:nvSpPr>
        <p:spPr>
          <a:xfrm>
            <a:off x="3180673" y="5028357"/>
            <a:ext cx="5540974" cy="894765"/>
          </a:xfrm>
          <a:prstGeom prst="roundRect">
            <a:avLst>
              <a:gd name="adj" fmla="val 0"/>
            </a:avLst>
          </a:prstGeom>
          <a:solidFill>
            <a:srgbClr val="897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1FAA6695-A302-FC5A-50B9-AC1192682E34}"/>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5" name="Text Placeholder 4">
            <a:extLst>
              <a:ext uri="{FF2B5EF4-FFF2-40B4-BE49-F238E27FC236}">
                <a16:creationId xmlns:a16="http://schemas.microsoft.com/office/drawing/2014/main" id="{E77B8C8D-98C2-11E9-F96B-AD9E8E9F5C9D}"/>
              </a:ext>
            </a:extLst>
          </p:cNvPr>
          <p:cNvSpPr>
            <a:spLocks noGrp="1"/>
          </p:cNvSpPr>
          <p:nvPr>
            <p:ph type="body" idx="11"/>
          </p:nvPr>
        </p:nvSpPr>
        <p:spPr>
          <a:xfrm>
            <a:off x="302400" y="605612"/>
            <a:ext cx="11677164" cy="499708"/>
          </a:xfrm>
        </p:spPr>
        <p:txBody>
          <a:bodyPr/>
          <a:lstStyle/>
          <a:p>
            <a:r>
              <a:rPr lang="en-US" dirty="0"/>
              <a:t>Hydration and Skin Structuring are the main roles of HA</a:t>
            </a:r>
          </a:p>
          <a:p>
            <a:endParaRPr lang="en-US" dirty="0"/>
          </a:p>
        </p:txBody>
      </p:sp>
      <p:sp>
        <p:nvSpPr>
          <p:cNvPr id="6" name="Title 5">
            <a:extLst>
              <a:ext uri="{FF2B5EF4-FFF2-40B4-BE49-F238E27FC236}">
                <a16:creationId xmlns:a16="http://schemas.microsoft.com/office/drawing/2014/main" id="{7B2954D9-925D-403C-A0C2-D8B1F38E584C}"/>
              </a:ext>
            </a:extLst>
          </p:cNvPr>
          <p:cNvSpPr>
            <a:spLocks noGrp="1"/>
          </p:cNvSpPr>
          <p:nvPr>
            <p:ph type="title"/>
          </p:nvPr>
        </p:nvSpPr>
        <p:spPr>
          <a:xfrm>
            <a:off x="302400" y="302400"/>
            <a:ext cx="11132217" cy="288767"/>
          </a:xfrm>
        </p:spPr>
        <p:txBody>
          <a:bodyPr/>
          <a:lstStyle/>
          <a:p>
            <a:r>
              <a:rPr lang="en-US" dirty="0"/>
              <a:t>The Purpose of Hyaluronic Acid in Skin</a:t>
            </a:r>
          </a:p>
        </p:txBody>
      </p:sp>
      <p:grpSp>
        <p:nvGrpSpPr>
          <p:cNvPr id="3" name="Group 2">
            <a:extLst>
              <a:ext uri="{FF2B5EF4-FFF2-40B4-BE49-F238E27FC236}">
                <a16:creationId xmlns:a16="http://schemas.microsoft.com/office/drawing/2014/main" id="{B91C8878-BDA1-95BE-86DB-D358A2ECB926}"/>
              </a:ext>
            </a:extLst>
          </p:cNvPr>
          <p:cNvGrpSpPr/>
          <p:nvPr/>
        </p:nvGrpSpPr>
        <p:grpSpPr>
          <a:xfrm>
            <a:off x="302400" y="1346480"/>
            <a:ext cx="11595310" cy="4707479"/>
            <a:chOff x="294186" y="1335585"/>
            <a:chExt cx="9075050" cy="4347478"/>
          </a:xfrm>
        </p:grpSpPr>
        <p:pic>
          <p:nvPicPr>
            <p:cNvPr id="4" name="Picture 3">
              <a:extLst>
                <a:ext uri="{FF2B5EF4-FFF2-40B4-BE49-F238E27FC236}">
                  <a16:creationId xmlns:a16="http://schemas.microsoft.com/office/drawing/2014/main" id="{9B317154-0417-5E9C-8F97-35411401073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546862" y="1519557"/>
              <a:ext cx="4336633" cy="3216337"/>
            </a:xfrm>
            <a:prstGeom prst="rect">
              <a:avLst/>
            </a:prstGeom>
          </p:spPr>
        </p:pic>
        <p:cxnSp>
          <p:nvCxnSpPr>
            <p:cNvPr id="7" name="Straight Connector 6">
              <a:extLst>
                <a:ext uri="{FF2B5EF4-FFF2-40B4-BE49-F238E27FC236}">
                  <a16:creationId xmlns:a16="http://schemas.microsoft.com/office/drawing/2014/main" id="{514FCC9F-0401-8D54-EA22-9F35A4B315A0}"/>
                </a:ext>
              </a:extLst>
            </p:cNvPr>
            <p:cNvCxnSpPr>
              <a:cxnSpLocks/>
            </p:cNvCxnSpPr>
            <p:nvPr/>
          </p:nvCxnSpPr>
          <p:spPr>
            <a:xfrm>
              <a:off x="318925" y="1876806"/>
              <a:ext cx="1649220" cy="0"/>
            </a:xfrm>
            <a:prstGeom prst="line">
              <a:avLst/>
            </a:prstGeom>
            <a:noFill/>
            <a:ln w="12700" cap="flat" cmpd="sng" algn="ctr">
              <a:solidFill>
                <a:srgbClr val="4D3C35"/>
              </a:solidFill>
              <a:prstDash val="solid"/>
              <a:miter lim="800000"/>
            </a:ln>
            <a:effectLst/>
          </p:spPr>
        </p:cxnSp>
        <p:cxnSp>
          <p:nvCxnSpPr>
            <p:cNvPr id="8" name="Straight Connector 7">
              <a:extLst>
                <a:ext uri="{FF2B5EF4-FFF2-40B4-BE49-F238E27FC236}">
                  <a16:creationId xmlns:a16="http://schemas.microsoft.com/office/drawing/2014/main" id="{9E5637F4-B785-4CEA-5FFE-D13C757F02B9}"/>
                </a:ext>
              </a:extLst>
            </p:cNvPr>
            <p:cNvCxnSpPr>
              <a:cxnSpLocks/>
            </p:cNvCxnSpPr>
            <p:nvPr/>
          </p:nvCxnSpPr>
          <p:spPr>
            <a:xfrm>
              <a:off x="1968145" y="1876806"/>
              <a:ext cx="578718" cy="328227"/>
            </a:xfrm>
            <a:prstGeom prst="line">
              <a:avLst/>
            </a:prstGeom>
            <a:noFill/>
            <a:ln w="12700" cap="flat" cmpd="sng" algn="ctr">
              <a:solidFill>
                <a:srgbClr val="4D3C35"/>
              </a:solidFill>
              <a:prstDash val="solid"/>
              <a:miter lim="800000"/>
              <a:tailEnd type="oval"/>
            </a:ln>
            <a:effectLst/>
          </p:spPr>
        </p:cxnSp>
        <p:sp>
          <p:nvSpPr>
            <p:cNvPr id="13" name="Rectangle 31">
              <a:extLst>
                <a:ext uri="{FF2B5EF4-FFF2-40B4-BE49-F238E27FC236}">
                  <a16:creationId xmlns:a16="http://schemas.microsoft.com/office/drawing/2014/main" id="{539BA476-EB40-94D1-F8B7-2B6963B43547}"/>
                </a:ext>
              </a:extLst>
            </p:cNvPr>
            <p:cNvSpPr txBox="1">
              <a:spLocks noChangeArrowheads="1"/>
            </p:cNvSpPr>
            <p:nvPr/>
          </p:nvSpPr>
          <p:spPr bwMode="auto">
            <a:xfrm>
              <a:off x="294186" y="1335585"/>
              <a:ext cx="1542429"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r>
                <a:rPr lang="en-US" altLang="en-US" sz="1800" kern="0" dirty="0">
                  <a:solidFill>
                    <a:schemeClr val="tx1"/>
                  </a:solidFill>
                  <a:latin typeface="+mn-lt"/>
                  <a:ea typeface="Fira Sans" panose="020B0503050000020004" pitchFamily="34" charset="0"/>
                </a:rPr>
                <a:t>Skin Moisture: Epidermal HA</a:t>
              </a:r>
            </a:p>
          </p:txBody>
        </p:sp>
        <p:cxnSp>
          <p:nvCxnSpPr>
            <p:cNvPr id="14" name="Straight Connector 13">
              <a:extLst>
                <a:ext uri="{FF2B5EF4-FFF2-40B4-BE49-F238E27FC236}">
                  <a16:creationId xmlns:a16="http://schemas.microsoft.com/office/drawing/2014/main" id="{C136B3D4-8BFB-D939-3E72-E1D443C0BE71}"/>
                </a:ext>
              </a:extLst>
            </p:cNvPr>
            <p:cNvCxnSpPr>
              <a:cxnSpLocks/>
            </p:cNvCxnSpPr>
            <p:nvPr/>
          </p:nvCxnSpPr>
          <p:spPr>
            <a:xfrm flipH="1">
              <a:off x="6819206" y="3672297"/>
              <a:ext cx="609272" cy="461493"/>
            </a:xfrm>
            <a:prstGeom prst="line">
              <a:avLst/>
            </a:prstGeom>
            <a:noFill/>
            <a:ln w="12700" cap="flat" cmpd="sng" algn="ctr">
              <a:solidFill>
                <a:srgbClr val="4D3C35"/>
              </a:solidFill>
              <a:prstDash val="solid"/>
              <a:miter lim="800000"/>
              <a:tailEnd type="oval"/>
            </a:ln>
            <a:effectLst/>
          </p:spPr>
        </p:cxnSp>
        <p:cxnSp>
          <p:nvCxnSpPr>
            <p:cNvPr id="15" name="Straight Connector 14">
              <a:extLst>
                <a:ext uri="{FF2B5EF4-FFF2-40B4-BE49-F238E27FC236}">
                  <a16:creationId xmlns:a16="http://schemas.microsoft.com/office/drawing/2014/main" id="{C96A5FF9-4249-02D8-A7EE-2F126342DBD1}"/>
                </a:ext>
              </a:extLst>
            </p:cNvPr>
            <p:cNvCxnSpPr>
              <a:cxnSpLocks/>
            </p:cNvCxnSpPr>
            <p:nvPr/>
          </p:nvCxnSpPr>
          <p:spPr>
            <a:xfrm>
              <a:off x="7420608" y="3672297"/>
              <a:ext cx="1515101" cy="0"/>
            </a:xfrm>
            <a:prstGeom prst="line">
              <a:avLst/>
            </a:prstGeom>
            <a:noFill/>
            <a:ln w="12700" cap="flat" cmpd="sng" algn="ctr">
              <a:solidFill>
                <a:srgbClr val="4D3C35"/>
              </a:solidFill>
              <a:prstDash val="solid"/>
              <a:miter lim="800000"/>
            </a:ln>
            <a:effectLst/>
          </p:spPr>
        </p:cxnSp>
        <p:sp>
          <p:nvSpPr>
            <p:cNvPr id="16" name="Rectangle 31">
              <a:extLst>
                <a:ext uri="{FF2B5EF4-FFF2-40B4-BE49-F238E27FC236}">
                  <a16:creationId xmlns:a16="http://schemas.microsoft.com/office/drawing/2014/main" id="{49807BB8-9445-58D1-AF27-666A6352F6DF}"/>
                </a:ext>
              </a:extLst>
            </p:cNvPr>
            <p:cNvSpPr txBox="1">
              <a:spLocks noChangeArrowheads="1"/>
            </p:cNvSpPr>
            <p:nvPr/>
          </p:nvSpPr>
          <p:spPr bwMode="auto">
            <a:xfrm>
              <a:off x="7453066" y="3153174"/>
              <a:ext cx="1354914" cy="52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r>
                <a:rPr lang="en-US" altLang="en-US" sz="1800" kern="0" dirty="0">
                  <a:solidFill>
                    <a:schemeClr val="tx1"/>
                  </a:solidFill>
                  <a:latin typeface="+mn-lt"/>
                  <a:ea typeface="Fira Sans" panose="020B0503050000020004" pitchFamily="34" charset="0"/>
                </a:rPr>
                <a:t>Skin Volume: Dermal HA</a:t>
              </a:r>
            </a:p>
          </p:txBody>
        </p:sp>
        <p:sp>
          <p:nvSpPr>
            <p:cNvPr id="17" name="Rectangle 31">
              <a:extLst>
                <a:ext uri="{FF2B5EF4-FFF2-40B4-BE49-F238E27FC236}">
                  <a16:creationId xmlns:a16="http://schemas.microsoft.com/office/drawing/2014/main" id="{09DA888D-8FC4-61CD-279D-AD81E4D66E81}"/>
                </a:ext>
              </a:extLst>
            </p:cNvPr>
            <p:cNvSpPr txBox="1">
              <a:spLocks noChangeArrowheads="1"/>
            </p:cNvSpPr>
            <p:nvPr/>
          </p:nvSpPr>
          <p:spPr bwMode="auto">
            <a:xfrm>
              <a:off x="318925" y="2019436"/>
              <a:ext cx="1649220" cy="1738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r>
                <a:rPr lang="en-US" altLang="en-US" sz="1800" kern="0" dirty="0">
                  <a:solidFill>
                    <a:srgbClr val="897974"/>
                  </a:solidFill>
                  <a:latin typeface="+mn-lt"/>
                  <a:ea typeface="Fira Sans" panose="020B0503050000020004" pitchFamily="34" charset="0"/>
                </a:rPr>
                <a:t>Impact of Lost </a:t>
              </a:r>
            </a:p>
            <a:p>
              <a:pPr>
                <a:spcAft>
                  <a:spcPts val="1000"/>
                </a:spcAft>
              </a:pPr>
              <a:r>
                <a:rPr lang="en-US" altLang="en-US" sz="1800" kern="0" dirty="0">
                  <a:solidFill>
                    <a:srgbClr val="897974"/>
                  </a:solidFill>
                  <a:latin typeface="+mn-lt"/>
                  <a:ea typeface="Fira Sans" panose="020B0503050000020004" pitchFamily="34" charset="0"/>
                </a:rPr>
                <a:t>Epidermal HA</a:t>
              </a:r>
            </a:p>
            <a:p>
              <a:r>
                <a:rPr lang="en-US" altLang="en-US" sz="1200" b="0" kern="0" dirty="0">
                  <a:solidFill>
                    <a:schemeClr val="tx1"/>
                  </a:solidFill>
                  <a:latin typeface="+mn-lt"/>
                  <a:ea typeface="Fira Sans" panose="020B0503050000020004" pitchFamily="34" charset="0"/>
                </a:rPr>
                <a:t>With age, there is a marked decrease of epidermal HA, the principal molecule responsible for binding and retaining water molecules, resulting in loss of skin moisture</a:t>
              </a:r>
            </a:p>
          </p:txBody>
        </p:sp>
        <p:sp>
          <p:nvSpPr>
            <p:cNvPr id="18" name="Rectangle 31">
              <a:extLst>
                <a:ext uri="{FF2B5EF4-FFF2-40B4-BE49-F238E27FC236}">
                  <a16:creationId xmlns:a16="http://schemas.microsoft.com/office/drawing/2014/main" id="{208F2936-9252-E388-FFCA-3418FECB9B9F}"/>
                </a:ext>
              </a:extLst>
            </p:cNvPr>
            <p:cNvSpPr txBox="1">
              <a:spLocks noChangeArrowheads="1"/>
            </p:cNvSpPr>
            <p:nvPr/>
          </p:nvSpPr>
          <p:spPr bwMode="auto">
            <a:xfrm>
              <a:off x="7462215" y="3844790"/>
              <a:ext cx="1907021" cy="1838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spcAft>
                  <a:spcPts val="1000"/>
                </a:spcAft>
              </a:pPr>
              <a:r>
                <a:rPr lang="en-US" altLang="en-US" sz="1800" kern="0" dirty="0">
                  <a:solidFill>
                    <a:srgbClr val="897974"/>
                  </a:solidFill>
                  <a:latin typeface="+mn-lt"/>
                  <a:ea typeface="Fira Sans" panose="020B0503050000020004" pitchFamily="34" charset="0"/>
                </a:rPr>
                <a:t>Impact of Lost Dermal HA</a:t>
              </a:r>
            </a:p>
            <a:p>
              <a:r>
                <a:rPr lang="en-US" altLang="en-US" sz="1200" b="0" kern="0" dirty="0">
                  <a:solidFill>
                    <a:schemeClr val="tx1"/>
                  </a:solidFill>
                  <a:latin typeface="+mn-lt"/>
                  <a:ea typeface="Fira Sans" panose="020B0503050000020004" pitchFamily="34" charset="0"/>
                </a:rPr>
                <a:t>Dermal HA serves as a framework for structural proteins (e.g. collagen, elastin) and skin cells. Loss of dermal HA leads to less volume and  mechanical cushioning and loss of skin moisture.</a:t>
              </a:r>
            </a:p>
          </p:txBody>
        </p:sp>
        <p:sp>
          <p:nvSpPr>
            <p:cNvPr id="19" name="Rectangle 31">
              <a:extLst>
                <a:ext uri="{FF2B5EF4-FFF2-40B4-BE49-F238E27FC236}">
                  <a16:creationId xmlns:a16="http://schemas.microsoft.com/office/drawing/2014/main" id="{9A764E4A-C4F7-79A1-1727-E58CD136BA9C}"/>
                </a:ext>
              </a:extLst>
            </p:cNvPr>
            <p:cNvSpPr txBox="1">
              <a:spLocks noChangeArrowheads="1"/>
            </p:cNvSpPr>
            <p:nvPr/>
          </p:nvSpPr>
          <p:spPr bwMode="auto">
            <a:xfrm>
              <a:off x="3007514" y="4899469"/>
              <a:ext cx="3975526" cy="486228"/>
            </a:xfrm>
            <a:prstGeom prst="rect">
              <a:avLst/>
            </a:prstGeom>
            <a:noFill/>
            <a:ln w="19050" cap="flat" cmpd="sng" algn="ctr">
              <a:noFill/>
              <a:prstDash val="solid"/>
              <a:miter lim="800000"/>
              <a:headEnd/>
              <a:tailEnd/>
            </a:ln>
            <a:effectLst/>
          </p:spPr>
          <p:txBody>
            <a:bodyPr vert="horz" wrap="square" lIns="0" tIns="0" rIns="0" bIns="0" numCol="1" anchor="b"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defTabSz="914400" rtl="0" eaLnBrk="1" fontAlgn="base" latinLnBrk="0" hangingPunct="1">
                <a:lnSpc>
                  <a:spcPct val="95000"/>
                </a:lnSpc>
                <a:spcBef>
                  <a:spcPct val="0"/>
                </a:spcBef>
                <a:spcAft>
                  <a:spcPct val="0"/>
                </a:spcAft>
                <a:buClrTx/>
                <a:buSzTx/>
                <a:buFontTx/>
                <a:buNone/>
                <a:tabLst/>
                <a:defRPr/>
              </a:pPr>
              <a:r>
                <a:rPr kumimoji="0" lang="en-US" altLang="en-US" sz="1800" b="1" u="none" strike="noStrike" kern="0" cap="none" spc="0" normalizeH="0" baseline="0" noProof="0" dirty="0">
                  <a:ln>
                    <a:noFill/>
                  </a:ln>
                  <a:solidFill>
                    <a:schemeClr val="bg1"/>
                  </a:solidFill>
                  <a:effectLst/>
                  <a:uLnTx/>
                  <a:uFillTx/>
                  <a:latin typeface="+mn-lt"/>
                  <a:ea typeface="Fira Sans" panose="020B0503050000020004" pitchFamily="34" charset="0"/>
                  <a:cs typeface="Arial"/>
                </a:rPr>
                <a:t>The true volumizing effect of hyaluronic</a:t>
              </a:r>
              <a:br>
                <a:rPr kumimoji="0" lang="en-US" altLang="en-US" sz="1800" b="1" u="none" strike="noStrike" kern="0" cap="none" spc="0" normalizeH="0" baseline="0" noProof="0" dirty="0">
                  <a:ln>
                    <a:noFill/>
                  </a:ln>
                  <a:solidFill>
                    <a:schemeClr val="bg1"/>
                  </a:solidFill>
                  <a:effectLst/>
                  <a:uLnTx/>
                  <a:uFillTx/>
                  <a:latin typeface="+mn-lt"/>
                  <a:ea typeface="Fira Sans" panose="020B0503050000020004" pitchFamily="34" charset="0"/>
                  <a:cs typeface="Arial"/>
                </a:rPr>
              </a:br>
              <a:r>
                <a:rPr kumimoji="0" lang="en-US" altLang="en-US" sz="1800" b="1" u="none" strike="noStrike" kern="0" cap="none" spc="0" normalizeH="0" baseline="0" noProof="0" dirty="0">
                  <a:ln>
                    <a:noFill/>
                  </a:ln>
                  <a:solidFill>
                    <a:schemeClr val="bg1"/>
                  </a:solidFill>
                  <a:effectLst/>
                  <a:uLnTx/>
                  <a:uFillTx/>
                  <a:latin typeface="+mn-lt"/>
                  <a:ea typeface="Fira Sans" panose="020B0503050000020004" pitchFamily="34" charset="0"/>
                  <a:cs typeface="Arial"/>
                </a:rPr>
                <a:t>acid can only come from within</a:t>
              </a:r>
            </a:p>
          </p:txBody>
        </p:sp>
      </p:grpSp>
    </p:spTree>
    <p:extLst>
      <p:ext uri="{BB962C8B-B14F-4D97-AF65-F5344CB8AC3E}">
        <p14:creationId xmlns:p14="http://schemas.microsoft.com/office/powerpoint/2010/main" val="832757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41AF6-FA40-6F55-4C02-B5125A299F7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048C0C2-8550-BA09-5C59-A941C59A70EA}"/>
              </a:ext>
            </a:extLst>
          </p:cNvPr>
          <p:cNvSpPr>
            <a:spLocks noGrp="1"/>
          </p:cNvSpPr>
          <p:nvPr>
            <p:ph type="body" sz="quarter" idx="24"/>
          </p:nvPr>
        </p:nvSpPr>
        <p:spPr>
          <a:xfrm>
            <a:off x="302399" y="1629773"/>
            <a:ext cx="4860728" cy="942606"/>
          </a:xfrm>
        </p:spPr>
        <p:txBody>
          <a:bodyPr/>
          <a:lstStyle/>
          <a:p>
            <a:r>
              <a:rPr lang="en-US" dirty="0"/>
              <a:t>Boosts skin’s own production of hyaluronic acid, with proven benefits on multiple skin zones, leading to fuller, firmer skin in weeks</a:t>
            </a:r>
          </a:p>
          <a:p>
            <a:endParaRPr lang="en-US" dirty="0"/>
          </a:p>
        </p:txBody>
      </p:sp>
      <p:sp>
        <p:nvSpPr>
          <p:cNvPr id="4" name="Slide Number Placeholder 3">
            <a:extLst>
              <a:ext uri="{FF2B5EF4-FFF2-40B4-BE49-F238E27FC236}">
                <a16:creationId xmlns:a16="http://schemas.microsoft.com/office/drawing/2014/main" id="{776A4BDF-08F0-5DBE-A364-07A2C388D90B}"/>
              </a:ext>
            </a:extLst>
          </p:cNvPr>
          <p:cNvSpPr>
            <a:spLocks noGrp="1"/>
          </p:cNvSpPr>
          <p:nvPr>
            <p:ph type="sldNum" sz="quarter" idx="10"/>
          </p:nvPr>
        </p:nvSpPr>
        <p:spPr/>
        <p:txBody>
          <a:bodyPr/>
          <a:lstStyle/>
          <a:p>
            <a:fld id="{5BA3E189-2F3A-42E5-B572-3520703B6186}" type="slidenum">
              <a:rPr lang="en-GB" smtClean="0"/>
              <a:pPr/>
              <a:t>8</a:t>
            </a:fld>
            <a:endParaRPr lang="en-GB"/>
          </a:p>
        </p:txBody>
      </p:sp>
      <p:sp>
        <p:nvSpPr>
          <p:cNvPr id="7" name="Text Placeholder 6">
            <a:extLst>
              <a:ext uri="{FF2B5EF4-FFF2-40B4-BE49-F238E27FC236}">
                <a16:creationId xmlns:a16="http://schemas.microsoft.com/office/drawing/2014/main" id="{FB2EABB6-27B5-1A93-3E13-F035A36651D0}"/>
              </a:ext>
            </a:extLst>
          </p:cNvPr>
          <p:cNvSpPr>
            <a:spLocks noGrp="1"/>
          </p:cNvSpPr>
          <p:nvPr>
            <p:ph type="body" idx="11"/>
          </p:nvPr>
        </p:nvSpPr>
        <p:spPr/>
        <p:txBody>
          <a:bodyPr/>
          <a:lstStyle/>
          <a:p>
            <a:r>
              <a:rPr lang="en-US" dirty="0"/>
              <a:t>Hyaluronic acid booster: firming</a:t>
            </a:r>
          </a:p>
          <a:p>
            <a:r>
              <a:rPr lang="en-US" dirty="0"/>
              <a:t>and </a:t>
            </a:r>
            <a:r>
              <a:rPr lang="en-US" dirty="0" err="1"/>
              <a:t>remodelling</a:t>
            </a:r>
            <a:r>
              <a:rPr lang="en-US" dirty="0"/>
              <a:t> from within</a:t>
            </a:r>
          </a:p>
          <a:p>
            <a:endParaRPr lang="en-US" dirty="0"/>
          </a:p>
        </p:txBody>
      </p:sp>
      <p:sp>
        <p:nvSpPr>
          <p:cNvPr id="8" name="Title 7">
            <a:extLst>
              <a:ext uri="{FF2B5EF4-FFF2-40B4-BE49-F238E27FC236}">
                <a16:creationId xmlns:a16="http://schemas.microsoft.com/office/drawing/2014/main" id="{C1284370-0CDB-B551-84C0-4D1EFB84288C}"/>
              </a:ext>
            </a:extLst>
          </p:cNvPr>
          <p:cNvSpPr>
            <a:spLocks noGrp="1"/>
          </p:cNvSpPr>
          <p:nvPr>
            <p:ph type="title"/>
          </p:nvPr>
        </p:nvSpPr>
        <p:spPr/>
        <p:txBody>
          <a:bodyPr/>
          <a:lstStyle/>
          <a:p>
            <a:r>
              <a:rPr lang="en-US" dirty="0"/>
              <a:t>SYN®-HYCAN CB</a:t>
            </a:r>
          </a:p>
        </p:txBody>
      </p:sp>
      <p:pic>
        <p:nvPicPr>
          <p:cNvPr id="11" name="Picture Placeholder 13" descr="A person applying a dropper on her face&#10;&#10;AI-generated content may be incorrect.">
            <a:extLst>
              <a:ext uri="{FF2B5EF4-FFF2-40B4-BE49-F238E27FC236}">
                <a16:creationId xmlns:a16="http://schemas.microsoft.com/office/drawing/2014/main" id="{79D1670E-7DD4-6F2A-F5E2-26C3C6EFCCF9}"/>
              </a:ext>
            </a:extLst>
          </p:cNvPr>
          <p:cNvPicPr>
            <a:picLocks noGrp="1" noChangeAspect="1"/>
          </p:cNvPicPr>
          <p:nvPr>
            <p:ph type="pic" sz="quarter" idx="22"/>
          </p:nvPr>
        </p:nvPicPr>
        <p:blipFill>
          <a:blip r:embed="rId2" cstate="print">
            <a:extLst>
              <a:ext uri="{BEBA8EAE-BF5A-486C-A8C5-ECC9F3942E4B}">
                <a14:imgProps xmlns:a14="http://schemas.microsoft.com/office/drawing/2010/main">
                  <a14:imgLayer r:embed="rId3">
                    <a14:imgEffect>
                      <a14:brightnessContrast bright="28000"/>
                    </a14:imgEffect>
                  </a14:imgLayer>
                </a14:imgProps>
              </a:ext>
              <a:ext uri="{28A0092B-C50C-407E-A947-70E740481C1C}">
                <a14:useLocalDpi xmlns:a14="http://schemas.microsoft.com/office/drawing/2010/main"/>
              </a:ext>
            </a:extLst>
          </a:blip>
          <a:srcRect/>
          <a:stretch>
            <a:fillRect/>
          </a:stretch>
        </p:blipFill>
        <p:spPr>
          <a:xfrm>
            <a:off x="6096000" y="2"/>
            <a:ext cx="6096000" cy="6857998"/>
          </a:xfrm>
          <a:effectLst/>
        </p:spPr>
      </p:pic>
    </p:spTree>
    <p:extLst>
      <p:ext uri="{BB962C8B-B14F-4D97-AF65-F5344CB8AC3E}">
        <p14:creationId xmlns:p14="http://schemas.microsoft.com/office/powerpoint/2010/main" val="3110879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8D411-0884-F696-ADAD-9B008986A95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66ECDC2-5306-D78C-5D05-B180C1336092}"/>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pic>
        <p:nvPicPr>
          <p:cNvPr id="15" name="Graphic 14">
            <a:extLst>
              <a:ext uri="{FF2B5EF4-FFF2-40B4-BE49-F238E27FC236}">
                <a16:creationId xmlns:a16="http://schemas.microsoft.com/office/drawing/2014/main" id="{E75EC3B0-6196-56DB-25E3-446E192A7E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56532" y="5072400"/>
            <a:ext cx="866842" cy="658800"/>
          </a:xfrm>
          <a:prstGeom prst="rect">
            <a:avLst/>
          </a:prstGeom>
        </p:spPr>
      </p:pic>
      <p:pic>
        <p:nvPicPr>
          <p:cNvPr id="37" name="Picture 36" descr="Logo&#10;&#10;Description automatically generated">
            <a:extLst>
              <a:ext uri="{FF2B5EF4-FFF2-40B4-BE49-F238E27FC236}">
                <a16:creationId xmlns:a16="http://schemas.microsoft.com/office/drawing/2014/main" id="{404F2556-7D66-757D-0FDF-ACA662C06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20570" y="5081391"/>
            <a:ext cx="881929" cy="655843"/>
          </a:xfrm>
          <a:prstGeom prst="rect">
            <a:avLst/>
          </a:prstGeom>
        </p:spPr>
      </p:pic>
      <p:pic>
        <p:nvPicPr>
          <p:cNvPr id="39" name="Picture 38" descr="A green and white circle with text&#10;&#10;Description automatically generated">
            <a:extLst>
              <a:ext uri="{FF2B5EF4-FFF2-40B4-BE49-F238E27FC236}">
                <a16:creationId xmlns:a16="http://schemas.microsoft.com/office/drawing/2014/main" id="{CE7DCD00-2688-AAD7-4D25-7EF7435DC9D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03309" y="5040746"/>
            <a:ext cx="720000" cy="720000"/>
          </a:xfrm>
          <a:prstGeom prst="rect">
            <a:avLst/>
          </a:prstGeom>
        </p:spPr>
      </p:pic>
      <p:pic>
        <p:nvPicPr>
          <p:cNvPr id="40" name="Picture 39" descr="Logo&#10;&#10;Description automatically generated">
            <a:extLst>
              <a:ext uri="{FF2B5EF4-FFF2-40B4-BE49-F238E27FC236}">
                <a16:creationId xmlns:a16="http://schemas.microsoft.com/office/drawing/2014/main" id="{88D6EFFC-B8A3-BAC4-36F3-3CC7E223252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68852" y="5103746"/>
            <a:ext cx="594000" cy="594000"/>
          </a:xfrm>
          <a:prstGeom prst="rect">
            <a:avLst/>
          </a:prstGeom>
        </p:spPr>
      </p:pic>
      <p:sp>
        <p:nvSpPr>
          <p:cNvPr id="65" name="Rectangle 64">
            <a:extLst>
              <a:ext uri="{FF2B5EF4-FFF2-40B4-BE49-F238E27FC236}">
                <a16:creationId xmlns:a16="http://schemas.microsoft.com/office/drawing/2014/main" id="{B2AB53D4-BBF9-764B-AA0A-C85948B81176}"/>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18D4B15D-6D04-C9E7-B17B-972F44F1851F}"/>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1E2AD665-A4E1-A0E3-EA58-74C57B042B86}"/>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1C5374D1-A12E-36B8-61CF-CDE27F6B3645}"/>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noProof="0">
                <a:ln>
                  <a:noFill/>
                </a:ln>
                <a:effectLst/>
                <a:uLnTx/>
                <a:uFillTx/>
                <a:latin typeface="DM Sans"/>
                <a:ea typeface="+mn-ea"/>
                <a:cs typeface="+mn-cs"/>
              </a:rPr>
              <a:t>1. 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01173DB3-41D9-3C04-17FE-E4BAD87F0F6B}"/>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3EC11503-28F4-D7A9-39F0-D2D12D36839C}"/>
              </a:ext>
            </a:extLst>
          </p:cNvPr>
          <p:cNvSpPr>
            <a:spLocks noGrp="1"/>
          </p:cNvSpPr>
          <p:nvPr>
            <p:ph type="title"/>
          </p:nvPr>
        </p:nvSpPr>
        <p:spPr/>
        <p:txBody>
          <a:bodyPr/>
          <a:lstStyle/>
          <a:p>
            <a:r>
              <a:rPr lang="en-US"/>
              <a:t>SYN®-HYCAN CB</a:t>
            </a:r>
          </a:p>
        </p:txBody>
      </p:sp>
      <p:sp>
        <p:nvSpPr>
          <p:cNvPr id="10" name="AutoShape 2">
            <a:extLst>
              <a:ext uri="{FF2B5EF4-FFF2-40B4-BE49-F238E27FC236}">
                <a16:creationId xmlns:a16="http://schemas.microsoft.com/office/drawing/2014/main" id="{9D449366-0B7D-1F0B-C49A-3E4CDB83EBA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70442049-BB89-7724-42C8-CF19D33C3088}"/>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66" name="TextBox 70">
            <a:extLst>
              <a:ext uri="{FF2B5EF4-FFF2-40B4-BE49-F238E27FC236}">
                <a16:creationId xmlns:a16="http://schemas.microsoft.com/office/drawing/2014/main" id="{5366F9BE-D170-6364-DDD0-CA962ED23B32}"/>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Tetradecyl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Aminobutyroylvalylaminobutyric</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Urea Acetate, Glycerin, Aqua, Magnesium Chloride</a:t>
            </a:r>
          </a:p>
        </p:txBody>
      </p:sp>
      <p:sp>
        <p:nvSpPr>
          <p:cNvPr id="48" name="Rectangle 47">
            <a:extLst>
              <a:ext uri="{FF2B5EF4-FFF2-40B4-BE49-F238E27FC236}">
                <a16:creationId xmlns:a16="http://schemas.microsoft.com/office/drawing/2014/main" id="{D6E6856F-EA2E-94F4-84BD-306AE7782C84}"/>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625E1FE3-D422-0357-DD69-BF1929446EA6}"/>
              </a:ext>
            </a:extLst>
          </p:cNvPr>
          <p:cNvGrpSpPr/>
          <p:nvPr/>
        </p:nvGrpSpPr>
        <p:grpSpPr>
          <a:xfrm>
            <a:off x="1980000" y="2800995"/>
            <a:ext cx="7803722" cy="566034"/>
            <a:chOff x="1980000" y="2864080"/>
            <a:chExt cx="7803722" cy="566034"/>
          </a:xfrm>
        </p:grpSpPr>
        <p:sp>
          <p:nvSpPr>
            <p:cNvPr id="56" name="Rectangle 55">
              <a:extLst>
                <a:ext uri="{FF2B5EF4-FFF2-40B4-BE49-F238E27FC236}">
                  <a16:creationId xmlns:a16="http://schemas.microsoft.com/office/drawing/2014/main" id="{DF5EE193-6834-F65D-F4E7-2A393E8D77C5}"/>
                </a:ext>
              </a:extLst>
            </p:cNvPr>
            <p:cNvSpPr/>
            <p:nvPr/>
          </p:nvSpPr>
          <p:spPr>
            <a:xfrm>
              <a:off x="3711580" y="2864080"/>
              <a:ext cx="1314187"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2-5%</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151E480C-5657-BF71-15AD-D6A7FE4BEE57}"/>
                </a:ext>
              </a:extLst>
            </p:cNvPr>
            <p:cNvSpPr/>
            <p:nvPr/>
          </p:nvSpPr>
          <p:spPr>
            <a:xfrm>
              <a:off x="5291989" y="2864080"/>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72883980-8BFC-315F-D4F0-13E7A4233F96}"/>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3.0-5.5</a:t>
              </a:r>
            </a:p>
          </p:txBody>
        </p:sp>
      </p:grpSp>
      <p:sp>
        <p:nvSpPr>
          <p:cNvPr id="67" name="Rectangle 66">
            <a:extLst>
              <a:ext uri="{FF2B5EF4-FFF2-40B4-BE49-F238E27FC236}">
                <a16:creationId xmlns:a16="http://schemas.microsoft.com/office/drawing/2014/main" id="{BA8EE022-178A-CD4E-AFDD-A2DDDDF5532F}"/>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96B2A041-121F-4F5C-181A-FB4C7794DDBB}"/>
              </a:ext>
            </a:extLst>
          </p:cNvPr>
          <p:cNvSpPr txBox="1"/>
          <p:nvPr/>
        </p:nvSpPr>
        <p:spPr>
          <a:xfrm>
            <a:off x="1980000" y="3468736"/>
            <a:ext cx="9773385" cy="1378297"/>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Boosts hyaluronic acid (HA) synthesis in both keratinocytes and dermal fibroblasts*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Increases CD44 expression, a key cellular anchor of HA*</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Increases collagen type 1, </a:t>
            </a:r>
            <a:r>
              <a:rPr kumimoji="0" lang="en-US" sz="12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lumican</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and </a:t>
            </a:r>
            <a:r>
              <a:rPr kumimoji="0" lang="en-US" sz="12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decorin</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levels, important for collagen support &amp; organization*​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Provides visible filling effect in just 2 weeks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Lifts even the most difficult areas, such as the neck</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Benefits on multiple skin zones (under eye, upper- and mid-cheek, jawline, neck, lip)</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Increases skin firmness +200% on cheek area.</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pic>
        <p:nvPicPr>
          <p:cNvPr id="12" name="Graphic 11">
            <a:extLst>
              <a:ext uri="{FF2B5EF4-FFF2-40B4-BE49-F238E27FC236}">
                <a16:creationId xmlns:a16="http://schemas.microsoft.com/office/drawing/2014/main" id="{FD867B90-4FE9-F5C4-5697-5B507B0CD10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55600" y="5072400"/>
            <a:ext cx="866841" cy="658800"/>
          </a:xfrm>
          <a:prstGeom prst="rect">
            <a:avLst/>
          </a:prstGeom>
        </p:spPr>
      </p:pic>
      <p:sp>
        <p:nvSpPr>
          <p:cNvPr id="7" name="TextBox 6">
            <a:extLst>
              <a:ext uri="{FF2B5EF4-FFF2-40B4-BE49-F238E27FC236}">
                <a16:creationId xmlns:a16="http://schemas.microsoft.com/office/drawing/2014/main" id="{3ADA7ABA-7FD4-1368-690E-9D50B52570C9}"/>
              </a:ext>
            </a:extLst>
          </p:cNvPr>
          <p:cNvSpPr txBox="1"/>
          <p:nvPr/>
        </p:nvSpPr>
        <p:spPr>
          <a:xfrm>
            <a:off x="1880962" y="1724522"/>
            <a:ext cx="3787890" cy="1015663"/>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dirty="0">
                <a:solidFill>
                  <a:prstClr val="black"/>
                </a:solidFill>
                <a:latin typeface="DM Sans" pitchFamily="2" charset="0"/>
                <a:ea typeface="Fira Sans Book" panose="020B0503050000020004" pitchFamily="34" charset="0"/>
              </a:rPr>
              <a:t>Highly potent, natural origin tripeptide, suitable for Clean-Beauty, produced via Green Chemistry Science with an optimized SYN®-Peptide technology, designed to stimulate hyaluronic acid from within </a:t>
            </a:r>
          </a:p>
        </p:txBody>
      </p:sp>
      <p:sp>
        <p:nvSpPr>
          <p:cNvPr id="11" name="TextBox 10">
            <a:extLst>
              <a:ext uri="{FF2B5EF4-FFF2-40B4-BE49-F238E27FC236}">
                <a16:creationId xmlns:a16="http://schemas.microsoft.com/office/drawing/2014/main" id="{BC24F34E-D30D-D87E-316C-234C2DFEBA96}"/>
              </a:ext>
            </a:extLst>
          </p:cNvPr>
          <p:cNvSpPr txBox="1"/>
          <p:nvPr/>
        </p:nvSpPr>
        <p:spPr>
          <a:xfrm>
            <a:off x="5822154" y="1673376"/>
            <a:ext cx="6056619" cy="1092607"/>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Original SYN®‑HYCAN peptide generation patented; CB version patent application pending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TFA-free</a:t>
            </a:r>
            <a:r>
              <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rPr>
              <a:t>1</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t>
            </a:r>
            <a:endPar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99.98% natural origin (ISO 16128) for SYN®-HYCAN CB - 85% natural origin (ISO 16128) for the pure SYN®-HYCAN peptide</a:t>
            </a:r>
            <a:r>
              <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rPr>
              <a:t>2</a:t>
            </a:r>
          </a:p>
        </p:txBody>
      </p:sp>
    </p:spTree>
    <p:extLst>
      <p:ext uri="{BB962C8B-B14F-4D97-AF65-F5344CB8AC3E}">
        <p14:creationId xmlns:p14="http://schemas.microsoft.com/office/powerpoint/2010/main" val="3329297636"/>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3E6E1"/>
        </a:solidFill>
        <a:effectLst/>
      </p:bgPr>
    </p:bg>
    <p:spTree>
      <p:nvGrpSpPr>
        <p:cNvPr id="1" name=""/>
        <p:cNvGrpSpPr/>
        <p:nvPr/>
      </p:nvGrpSpPr>
      <p:grpSpPr>
        <a:xfrm>
          <a:off x="0" y="0"/>
          <a:ext cx="0" cy="0"/>
          <a:chOff x="0" y="0"/>
          <a:chExt cx="0" cy="0"/>
        </a:xfrm>
      </p:grpSpPr>
      <p:cxnSp>
        <p:nvCxnSpPr>
          <p:cNvPr id="29" name="Conector Reto 28">
            <a:extLst>
              <a:ext uri="{FF2B5EF4-FFF2-40B4-BE49-F238E27FC236}">
                <a16:creationId xmlns:a16="http://schemas.microsoft.com/office/drawing/2014/main" id="{7C2942FB-FF14-A7FC-FC46-8E93BC0AA008}"/>
              </a:ext>
            </a:extLst>
          </p:cNvPr>
          <p:cNvCxnSpPr>
            <a:cxnSpLocks/>
          </p:cNvCxnSpPr>
          <p:nvPr/>
        </p:nvCxnSpPr>
        <p:spPr>
          <a:xfrm flipV="1">
            <a:off x="3130011" y="3364607"/>
            <a:ext cx="763356" cy="242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1263AAE-6D0C-E9E1-C647-7C1DA57BFD08}"/>
              </a:ext>
            </a:extLst>
          </p:cNvPr>
          <p:cNvSpPr/>
          <p:nvPr/>
        </p:nvSpPr>
        <p:spPr>
          <a:xfrm>
            <a:off x="8588987" y="0"/>
            <a:ext cx="3600979" cy="6858000"/>
          </a:xfrm>
          <a:prstGeom prst="rect">
            <a:avLst/>
          </a:prstGeom>
          <a:solidFill>
            <a:srgbClr val="084337"/>
          </a:solidFill>
          <a:ln w="12700" cap="flat" cmpd="sng" algn="ctr">
            <a:noFill/>
            <a:prstDash val="solid"/>
            <a:miter lim="800000"/>
          </a:ln>
          <a:effectLst/>
        </p:spPr>
        <p:txBody>
          <a:bodyPr lIns="144000" tIns="1692000" rIns="144000" rtlCol="0" anchor="t" anchorCtr="0"/>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DM Sans" pitchFamily="2" charset="77"/>
              <a:ea typeface="+mn-ea"/>
              <a:cs typeface="Arial"/>
              <a:sym typeface="Arial"/>
            </a:endParaRPr>
          </a:p>
        </p:txBody>
      </p:sp>
      <p:pic>
        <p:nvPicPr>
          <p:cNvPr id="48" name="Imagem 47">
            <a:extLst>
              <a:ext uri="{FF2B5EF4-FFF2-40B4-BE49-F238E27FC236}">
                <a16:creationId xmlns:a16="http://schemas.microsoft.com/office/drawing/2014/main" id="{BA2DAEBE-9AE9-A64A-A242-11F006333C3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570979" y="99525"/>
            <a:ext cx="6543792" cy="6552312"/>
          </a:xfrm>
          <a:prstGeom prst="rect">
            <a:avLst/>
          </a:prstGeom>
        </p:spPr>
      </p:pic>
      <p:sp>
        <p:nvSpPr>
          <p:cNvPr id="25" name="Oval 24">
            <a:extLst>
              <a:ext uri="{FF2B5EF4-FFF2-40B4-BE49-F238E27FC236}">
                <a16:creationId xmlns:a16="http://schemas.microsoft.com/office/drawing/2014/main" id="{BFCA71EC-1068-150D-7894-44E5BD81990E}"/>
              </a:ext>
            </a:extLst>
          </p:cNvPr>
          <p:cNvSpPr/>
          <p:nvPr/>
        </p:nvSpPr>
        <p:spPr>
          <a:xfrm>
            <a:off x="432784" y="2077067"/>
            <a:ext cx="2708708" cy="2708708"/>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DM Sans" pitchFamily="2" charset="77"/>
              <a:ea typeface="+mn-ea"/>
              <a:cs typeface="+mn-cs"/>
              <a:sym typeface="Arial"/>
            </a:endParaRPr>
          </a:p>
        </p:txBody>
      </p:sp>
      <p:sp>
        <p:nvSpPr>
          <p:cNvPr id="12" name="Inci Name Text">
            <a:extLst>
              <a:ext uri="{FF2B5EF4-FFF2-40B4-BE49-F238E27FC236}">
                <a16:creationId xmlns:a16="http://schemas.microsoft.com/office/drawing/2014/main" id="{773033C5-E35F-A46A-5775-5335AC69F5D7}"/>
              </a:ext>
            </a:extLst>
          </p:cNvPr>
          <p:cNvSpPr txBox="1"/>
          <p:nvPr/>
        </p:nvSpPr>
        <p:spPr>
          <a:xfrm>
            <a:off x="10577170" y="372023"/>
            <a:ext cx="1347751" cy="369332"/>
          </a:xfrm>
          <a:prstGeom prst="rect">
            <a:avLst/>
          </a:prstGeom>
          <a:noFill/>
        </p:spPr>
        <p:txBody>
          <a:bodyPr wrap="square" lIns="0" tIns="0" rIns="0" bIns="0" rtlCol="0">
            <a:spAutoFit/>
          </a:bodyPr>
          <a:lstStyle/>
          <a:p>
            <a:pPr marL="0" marR="0" lvl="0" indent="0" defTabSz="914377" rtl="0" eaLnBrk="1" fontAlgn="auto" latinLnBrk="0" hangingPunct="1">
              <a:lnSpc>
                <a:spcPct val="100000"/>
              </a:lnSpc>
              <a:spcBef>
                <a:spcPts val="0"/>
              </a:spcBef>
              <a:spcAft>
                <a:spcPts val="300"/>
              </a:spcAft>
              <a:buClrTx/>
              <a:buSzTx/>
              <a:buFontTx/>
              <a:buNone/>
              <a:tabLst/>
              <a:defRPr/>
            </a:pPr>
            <a:r>
              <a:rPr kumimoji="0" lang="en-US" sz="1200" i="0" u="none" strike="noStrike" kern="0" cap="none" spc="0" normalizeH="0" baseline="0" noProof="0" dirty="0">
                <a:ln>
                  <a:noFill/>
                </a:ln>
                <a:solidFill>
                  <a:srgbClr val="FFFFFF"/>
                </a:solidFill>
                <a:effectLst/>
                <a:uLnTx/>
                <a:uFillTx/>
                <a:latin typeface="DM Sans" pitchFamily="2" charset="77"/>
                <a:ea typeface="+mn-ea"/>
                <a:cs typeface="Arial"/>
                <a:sym typeface="Arial"/>
              </a:rPr>
              <a:t>Aligned with and contributing to the</a:t>
            </a:r>
          </a:p>
        </p:txBody>
      </p:sp>
      <p:pic>
        <p:nvPicPr>
          <p:cNvPr id="13" name="Picture 12">
            <a:extLst>
              <a:ext uri="{FF2B5EF4-FFF2-40B4-BE49-F238E27FC236}">
                <a16:creationId xmlns:a16="http://schemas.microsoft.com/office/drawing/2014/main" id="{67A3C047-891D-A7BB-309D-A7FBE305EA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22586" y="831718"/>
            <a:ext cx="1458591" cy="794932"/>
          </a:xfrm>
          <a:prstGeom prst="rect">
            <a:avLst/>
          </a:prstGeom>
        </p:spPr>
      </p:pic>
      <p:sp>
        <p:nvSpPr>
          <p:cNvPr id="2" name="Text Placeholder 5">
            <a:extLst>
              <a:ext uri="{FF2B5EF4-FFF2-40B4-BE49-F238E27FC236}">
                <a16:creationId xmlns:a16="http://schemas.microsoft.com/office/drawing/2014/main" id="{7F8EF7D6-E449-88D2-C240-91DD1134EFDB}"/>
              </a:ext>
            </a:extLst>
          </p:cNvPr>
          <p:cNvSpPr txBox="1">
            <a:spLocks/>
          </p:cNvSpPr>
          <p:nvPr/>
        </p:nvSpPr>
        <p:spPr>
          <a:xfrm>
            <a:off x="721168" y="2375658"/>
            <a:ext cx="2117882" cy="2433109"/>
          </a:xfrm>
          <a:prstGeom prst="rect">
            <a:avLst/>
          </a:prstGeom>
        </p:spPr>
        <p:txBody>
          <a:bodyPr lIns="180000" tIns="0" rIns="0" bIns="0" anchor="ctr"/>
          <a:lstStyle>
            <a:lvl1pPr marL="252000" indent="-2520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1460" marR="0" lvl="0" indent="-251460" algn="just" defTabSz="914400" rtl="0" eaLnBrk="1" fontAlgn="auto" latinLnBrk="0" hangingPunct="1">
              <a:lnSpc>
                <a:spcPct val="100000"/>
              </a:lnSpc>
              <a:spcBef>
                <a:spcPts val="0"/>
              </a:spcBef>
              <a:spcAft>
                <a:spcPts val="300"/>
              </a:spcAft>
              <a:buClr>
                <a:srgbClr val="808282"/>
              </a:buClr>
              <a:buSzTx/>
              <a:buFont typeface="Arial" panose="020B0604020202020204" pitchFamily="34" charset="0"/>
              <a:buNone/>
              <a:tabLst/>
              <a:defRPr/>
            </a:pPr>
            <a:r>
              <a:rPr kumimoji="0" lang="en-US" sz="1200" b="1" i="0" u="none" strike="noStrike" kern="0" cap="none" spc="0" normalizeH="0" baseline="0" noProof="0" dirty="0">
                <a:ln>
                  <a:noFill/>
                </a:ln>
                <a:solidFill>
                  <a:schemeClr val="tx1"/>
                </a:solidFill>
                <a:effectLst/>
                <a:uLnTx/>
                <a:uFillTx/>
                <a:latin typeface="DM Sans"/>
                <a:ea typeface="+mn-ea"/>
                <a:cs typeface="+mn-cs"/>
              </a:rPr>
              <a:t>PIONEER IN PEPTIDES</a:t>
            </a:r>
          </a:p>
          <a:p>
            <a:pPr marL="0" marR="0" lvl="0" indent="0" algn="l"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US" sz="1200" b="0" i="0" u="none" strike="noStrike" kern="1200" cap="none" spc="0" normalizeH="0" baseline="0" noProof="0" dirty="0">
                <a:ln>
                  <a:noFill/>
                </a:ln>
                <a:solidFill>
                  <a:schemeClr val="tx1"/>
                </a:solidFill>
                <a:effectLst/>
                <a:uLnTx/>
                <a:uFillTx/>
                <a:latin typeface="DM Sans" pitchFamily="2" charset="0"/>
                <a:ea typeface="+mn-ea"/>
                <a:cs typeface="+mn-cs"/>
              </a:rPr>
              <a:t>High performance active with low carbon footprint contribution.</a:t>
            </a:r>
          </a:p>
          <a:p>
            <a:pPr marL="0" marR="0" lvl="0" indent="0" algn="l"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US" sz="1200" b="0" i="0" u="none" strike="noStrike" kern="1200" cap="none" spc="0" normalizeH="0" baseline="0" noProof="0" dirty="0">
                <a:ln>
                  <a:noFill/>
                </a:ln>
                <a:solidFill>
                  <a:schemeClr val="tx1"/>
                </a:solidFill>
                <a:effectLst/>
                <a:uLnTx/>
                <a:uFillTx/>
                <a:latin typeface="DM Sans" pitchFamily="2" charset="0"/>
                <a:ea typeface="+mn-ea"/>
                <a:cs typeface="+mn-cs"/>
              </a:rPr>
              <a:t>Natural origin peptide suitable for Clean-Beauty, produced via Green Chemistry with an optimized synthesis</a:t>
            </a:r>
            <a:endParaRPr kumimoji="0" lang="en-US" sz="2000" b="0" i="0" u="none" strike="noStrike" kern="1200" cap="none" spc="0" normalizeH="0" baseline="0" noProof="0" dirty="0">
              <a:ln>
                <a:noFill/>
              </a:ln>
              <a:solidFill>
                <a:schemeClr val="tx1"/>
              </a:solidFill>
              <a:effectLst/>
              <a:uLnTx/>
              <a:uFillTx/>
              <a:latin typeface="Fira Sans" panose="020B0503050000020004" pitchFamily="34" charset="0"/>
              <a:ea typeface="+mn-ea"/>
              <a:cs typeface="+mn-cs"/>
            </a:endParaRPr>
          </a:p>
          <a:p>
            <a:pPr marL="0" marR="0" lvl="0" indent="0" algn="just"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endParaRPr kumimoji="0" lang="en-US" sz="1200" b="0" i="0" u="none" strike="noStrike" kern="0" cap="none" spc="0" normalizeH="0" baseline="0" noProof="0" dirty="0">
              <a:ln>
                <a:noFill/>
              </a:ln>
              <a:solidFill>
                <a:srgbClr val="084337"/>
              </a:solidFill>
              <a:effectLst/>
              <a:highlight>
                <a:srgbClr val="FFFF00"/>
              </a:highlight>
              <a:uLnTx/>
              <a:uFillTx/>
              <a:latin typeface="DM Sans"/>
              <a:ea typeface="Fira Sans Book" panose="020B0503050000020004" pitchFamily="34" charset="0"/>
              <a:cs typeface="+mn-cs"/>
            </a:endParaRPr>
          </a:p>
        </p:txBody>
      </p:sp>
      <p:sp>
        <p:nvSpPr>
          <p:cNvPr id="40" name="TextBox 39">
            <a:extLst>
              <a:ext uri="{FF2B5EF4-FFF2-40B4-BE49-F238E27FC236}">
                <a16:creationId xmlns:a16="http://schemas.microsoft.com/office/drawing/2014/main" id="{59771647-0E7C-401A-AC87-5B51D46007DA}"/>
              </a:ext>
            </a:extLst>
          </p:cNvPr>
          <p:cNvSpPr txBox="1"/>
          <p:nvPr/>
        </p:nvSpPr>
        <p:spPr>
          <a:xfrm>
            <a:off x="543600" y="5773918"/>
            <a:ext cx="3166675" cy="846386"/>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effectLst/>
                <a:uLnTx/>
                <a:uFillTx/>
                <a:latin typeface="DM Sans" pitchFamily="2" charset="77"/>
                <a:ea typeface="+mn-ea"/>
                <a:cs typeface="Arial"/>
                <a:sym typeface="Arial"/>
              </a:rPr>
              <a:t>The carbon and water footprint calculations are based on internally conducted LCA according to ISO 14040/44 guidelines, </a:t>
            </a:r>
            <a:r>
              <a:rPr kumimoji="0" lang="en-US" sz="700" b="0" i="0" u="none" strike="noStrike" kern="1200" cap="none" spc="0" normalizeH="0" baseline="0" noProof="0" dirty="0" err="1">
                <a:ln>
                  <a:noFill/>
                </a:ln>
                <a:effectLst/>
                <a:uLnTx/>
                <a:uFillTx/>
                <a:latin typeface="DM Sans" pitchFamily="2" charset="77"/>
                <a:ea typeface="+mn-ea"/>
                <a:cs typeface="Arial"/>
                <a:sym typeface="Arial"/>
              </a:rPr>
              <a:t>dsm-firmenich</a:t>
            </a:r>
            <a:r>
              <a:rPr kumimoji="0" lang="en-US" sz="700" b="0" i="0" u="none" strike="noStrike" kern="1200" cap="none" spc="0" normalizeH="0" baseline="0" noProof="0" dirty="0">
                <a:ln>
                  <a:noFill/>
                </a:ln>
                <a:effectLst/>
                <a:uLnTx/>
                <a:uFillTx/>
                <a:latin typeface="DM Sans" pitchFamily="2" charset="77"/>
                <a:ea typeface="+mn-ea"/>
                <a:cs typeface="Arial"/>
                <a:sym typeface="Arial"/>
              </a:rPr>
              <a:t> LCA policy and validated by internal reviewers. </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effectLst/>
              <a:uLnTx/>
              <a:uFillTx/>
              <a:latin typeface="DM Sans" pitchFamily="2" charset="77"/>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effectLst/>
                <a:uLnTx/>
                <a:uFillTx/>
                <a:latin typeface="DM Sans" pitchFamily="2" charset="77"/>
                <a:ea typeface="+mn-ea"/>
                <a:cs typeface="Arial"/>
                <a:sym typeface="Arial"/>
              </a:rPr>
              <a:t>The natural origin Index is at 0.85 according to the ISO 16128 standard</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084337"/>
              </a:solidFill>
              <a:effectLst/>
              <a:uLnTx/>
              <a:uFillTx/>
              <a:latin typeface="DM Sans" pitchFamily="2" charset="77"/>
              <a:ea typeface="+mn-ea"/>
              <a:cs typeface="Arial"/>
              <a:sym typeface="Arial"/>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084337"/>
              </a:solidFill>
              <a:effectLst/>
              <a:uLnTx/>
              <a:uFillTx/>
              <a:latin typeface="DM Sans" pitchFamily="2" charset="77"/>
              <a:ea typeface="+mn-ea"/>
              <a:cs typeface="Arial"/>
              <a:sym typeface="Arial"/>
            </a:endParaRPr>
          </a:p>
        </p:txBody>
      </p:sp>
      <p:sp>
        <p:nvSpPr>
          <p:cNvPr id="34" name="Inci Name Text">
            <a:extLst>
              <a:ext uri="{FF2B5EF4-FFF2-40B4-BE49-F238E27FC236}">
                <a16:creationId xmlns:a16="http://schemas.microsoft.com/office/drawing/2014/main" id="{2A1468A8-EF3B-46F0-AEF6-F4158370526D}"/>
              </a:ext>
            </a:extLst>
          </p:cNvPr>
          <p:cNvSpPr txBox="1"/>
          <p:nvPr/>
        </p:nvSpPr>
        <p:spPr>
          <a:xfrm>
            <a:off x="468000" y="1026000"/>
            <a:ext cx="3260037"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DM Sans" pitchFamily="2" charset="0"/>
                <a:ea typeface="Fira Sans Book" panose="020B0503050000020004" pitchFamily="34" charset="0"/>
                <a:cs typeface="+mn-cs"/>
              </a:rPr>
              <a:t>INCI name: Tetradecyl </a:t>
            </a:r>
            <a:r>
              <a:rPr kumimoji="0" lang="en-US" sz="1200" b="0" i="0" u="none" strike="noStrike" kern="0" cap="none" spc="0" normalizeH="0" baseline="0" noProof="0" dirty="0" err="1">
                <a:ln>
                  <a:noFill/>
                </a:ln>
                <a:effectLst/>
                <a:uLnTx/>
                <a:uFillTx/>
                <a:latin typeface="DM Sans" pitchFamily="2" charset="0"/>
                <a:ea typeface="Fira Sans Book" panose="020B0503050000020004" pitchFamily="34" charset="0"/>
                <a:cs typeface="+mn-cs"/>
              </a:rPr>
              <a:t>Aminobutyroylvalylaminobutyric</a:t>
            </a:r>
            <a:r>
              <a:rPr kumimoji="0" lang="en-US" sz="1200" b="0" i="0" u="none" strike="noStrike" kern="0" cap="none" spc="0" normalizeH="0" baseline="0" noProof="0" dirty="0">
                <a:ln>
                  <a:noFill/>
                </a:ln>
                <a:effectLst/>
                <a:uLnTx/>
                <a:uFillTx/>
                <a:latin typeface="DM Sans" pitchFamily="2" charset="0"/>
                <a:ea typeface="Fira Sans Book" panose="020B0503050000020004" pitchFamily="34" charset="0"/>
                <a:cs typeface="+mn-cs"/>
              </a:rPr>
              <a:t> Urea Acetate, Magnesium Chloride, Aqua, Glycerin  </a:t>
            </a:r>
            <a:r>
              <a:rPr kumimoji="0" lang="en-US" sz="1200" b="0" i="0" u="none" strike="noStrike" kern="1200" cap="none" spc="0" normalizeH="0" baseline="0" noProof="0" dirty="0">
                <a:ln>
                  <a:noFill/>
                </a:ln>
                <a:effectLst/>
                <a:uLnTx/>
                <a:uFillTx/>
                <a:latin typeface="DM Sans" pitchFamily="2" charset="0"/>
                <a:ea typeface="Fira Sans Book" panose="020B0503050000020004" pitchFamily="34" charset="0"/>
                <a:cs typeface="+mn-cs"/>
              </a:rPr>
              <a:t>Product Code: 5017794</a:t>
            </a:r>
          </a:p>
        </p:txBody>
      </p:sp>
      <p:sp>
        <p:nvSpPr>
          <p:cNvPr id="7" name="Inci Name Text">
            <a:extLst>
              <a:ext uri="{FF2B5EF4-FFF2-40B4-BE49-F238E27FC236}">
                <a16:creationId xmlns:a16="http://schemas.microsoft.com/office/drawing/2014/main" id="{38F6D3D9-9F15-E2A8-A4BC-A92A72ABA36D}"/>
              </a:ext>
            </a:extLst>
          </p:cNvPr>
          <p:cNvSpPr txBox="1"/>
          <p:nvPr/>
        </p:nvSpPr>
        <p:spPr>
          <a:xfrm>
            <a:off x="7396738" y="6651837"/>
            <a:ext cx="2627069" cy="184666"/>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84337"/>
                </a:solidFill>
                <a:effectLst/>
                <a:uLnTx/>
                <a:uFillTx/>
                <a:latin typeface="DM Sans" pitchFamily="2" charset="77"/>
                <a:ea typeface="Fira Sans Book" panose="020B0503050000020004" pitchFamily="34" charset="0"/>
                <a:cs typeface="Arial"/>
                <a:sym typeface="Arial"/>
              </a:rPr>
              <a:t>Card version 2</a:t>
            </a:r>
            <a:endParaRPr kumimoji="0" lang="en-US" sz="1200" b="0" i="0" u="none" strike="noStrike" kern="1200" cap="none" spc="0" normalizeH="0" baseline="0" noProof="0">
              <a:ln>
                <a:noFill/>
              </a:ln>
              <a:solidFill>
                <a:srgbClr val="084337"/>
              </a:solidFill>
              <a:effectLst/>
              <a:uLnTx/>
              <a:uFillTx/>
              <a:latin typeface="DM Sans" pitchFamily="2" charset="77"/>
              <a:ea typeface="Fira Sans Book" panose="020B0503050000020004" pitchFamily="34" charset="0"/>
              <a:cs typeface="Arial"/>
              <a:sym typeface="Arial"/>
            </a:endParaRPr>
          </a:p>
        </p:txBody>
      </p:sp>
      <p:pic>
        <p:nvPicPr>
          <p:cNvPr id="22" name="Picture 21">
            <a:extLst>
              <a:ext uri="{FF2B5EF4-FFF2-40B4-BE49-F238E27FC236}">
                <a16:creationId xmlns:a16="http://schemas.microsoft.com/office/drawing/2014/main" id="{69B79B9D-12F0-A2CA-8BBA-8E330BCB1ED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801087" y="2041910"/>
            <a:ext cx="904909" cy="911492"/>
          </a:xfrm>
          <a:prstGeom prst="rect">
            <a:avLst/>
          </a:prstGeom>
          <a:solidFill>
            <a:srgbClr val="42A0D6">
              <a:alpha val="30196"/>
            </a:srgbClr>
          </a:solidFill>
          <a:ln w="12700">
            <a:noFill/>
          </a:ln>
        </p:spPr>
      </p:pic>
      <p:pic>
        <p:nvPicPr>
          <p:cNvPr id="24" name="Picture 23">
            <a:extLst>
              <a:ext uri="{FF2B5EF4-FFF2-40B4-BE49-F238E27FC236}">
                <a16:creationId xmlns:a16="http://schemas.microsoft.com/office/drawing/2014/main" id="{A08177EB-9492-C7A5-2F69-990B2C5F8BD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801088" y="3039109"/>
            <a:ext cx="904909" cy="911492"/>
          </a:xfrm>
          <a:prstGeom prst="rect">
            <a:avLst/>
          </a:prstGeom>
          <a:solidFill>
            <a:srgbClr val="42A0D6">
              <a:alpha val="30196"/>
            </a:srgbClr>
          </a:solidFill>
          <a:ln w="12700">
            <a:noFill/>
          </a:ln>
        </p:spPr>
      </p:pic>
      <p:pic>
        <p:nvPicPr>
          <p:cNvPr id="26" name="Picture 25">
            <a:extLst>
              <a:ext uri="{FF2B5EF4-FFF2-40B4-BE49-F238E27FC236}">
                <a16:creationId xmlns:a16="http://schemas.microsoft.com/office/drawing/2014/main" id="{28BB61A9-081D-AB97-55B4-3B09F8FAD3AB}"/>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b="-3762"/>
          <a:stretch/>
        </p:blipFill>
        <p:spPr>
          <a:xfrm>
            <a:off x="10810003" y="4043276"/>
            <a:ext cx="913077" cy="913077"/>
          </a:xfrm>
          <a:prstGeom prst="rect">
            <a:avLst/>
          </a:prstGeom>
          <a:solidFill>
            <a:schemeClr val="bg1"/>
          </a:solidFill>
        </p:spPr>
      </p:pic>
      <p:sp>
        <p:nvSpPr>
          <p:cNvPr id="3" name="Text Placeholder 5">
            <a:extLst>
              <a:ext uri="{FF2B5EF4-FFF2-40B4-BE49-F238E27FC236}">
                <a16:creationId xmlns:a16="http://schemas.microsoft.com/office/drawing/2014/main" id="{295D53C5-7E74-389B-1821-7E0890D5089C}"/>
              </a:ext>
            </a:extLst>
          </p:cNvPr>
          <p:cNvSpPr txBox="1">
            <a:spLocks/>
          </p:cNvSpPr>
          <p:nvPr/>
        </p:nvSpPr>
        <p:spPr>
          <a:xfrm>
            <a:off x="6866669" y="818824"/>
            <a:ext cx="2258167" cy="2999812"/>
          </a:xfrm>
          <a:prstGeom prst="rect">
            <a:avLst/>
          </a:prstGeom>
        </p:spPr>
        <p:txBody>
          <a:bodyPr lIns="108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Highlights </a:t>
            </a:r>
            <a:b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b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related to Supply </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Chain control</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Full ownership of the production</a:t>
            </a:r>
            <a:r>
              <a:rPr kumimoji="0" lang="en-US" sz="800" b="0" i="0" u="none" strike="noStrike" kern="1200" cap="none" spc="0" normalizeH="0" baseline="0" noProof="0">
                <a:ln>
                  <a:noFill/>
                </a:ln>
                <a:solidFill>
                  <a:srgbClr val="084337"/>
                </a:solidFill>
                <a:effectLst/>
                <a:uLnTx/>
                <a:uFillTx/>
                <a:latin typeface="DM Sans" pitchFamily="2" charset="0"/>
                <a:ea typeface="+mn-ea"/>
                <a:cs typeface="+mn-cs"/>
              </a:rPr>
              <a:t>,</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4" name="Text Placeholder 5">
            <a:extLst>
              <a:ext uri="{FF2B5EF4-FFF2-40B4-BE49-F238E27FC236}">
                <a16:creationId xmlns:a16="http://schemas.microsoft.com/office/drawing/2014/main" id="{BB079B2C-A5B8-738E-E906-962125872FDA}"/>
              </a:ext>
            </a:extLst>
          </p:cNvPr>
          <p:cNvSpPr txBox="1">
            <a:spLocks/>
          </p:cNvSpPr>
          <p:nvPr/>
        </p:nvSpPr>
        <p:spPr>
          <a:xfrm>
            <a:off x="6905457" y="3565936"/>
            <a:ext cx="2319254" cy="1500059"/>
          </a:xfrm>
          <a:prstGeom prst="rect">
            <a:avLst/>
          </a:prstGeom>
        </p:spPr>
        <p:txBody>
          <a:bodyPr lIns="108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Natural-origin</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99.98% natural origin content according to ISO 16128 for </a:t>
            </a:r>
            <a:r>
              <a:rPr kumimoji="0" lang="en-US" sz="900" b="0" i="0" u="none" strike="noStrike" kern="1200" cap="none" spc="0" normalizeH="0" baseline="0" noProof="0">
                <a:ln>
                  <a:noFill/>
                </a:ln>
                <a:solidFill>
                  <a:srgbClr val="084337"/>
                </a:solidFill>
                <a:effectLst/>
                <a:uLnTx/>
                <a:uFillTx/>
                <a:latin typeface="DM Sans 14pt Medium" pitchFamily="2" charset="0"/>
                <a:ea typeface="+mn-ea"/>
                <a:cs typeface="+mn-cs"/>
              </a:rPr>
              <a:t>SYN®-HYCAN CB </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85% natural origin for the pure peptide*</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1" i="0" u="none" strike="noStrike" kern="1200" cap="none" spc="0" normalizeH="0" baseline="0" noProof="0">
              <a:ln>
                <a:noFill/>
              </a:ln>
              <a:solidFill>
                <a:srgbClr val="084337"/>
              </a:solidFill>
              <a:effectLst/>
              <a:uLnTx/>
              <a:uFillTx/>
              <a:latin typeface="DM Sans 14pt Medium"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   </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6" name="Text Placeholder 5">
            <a:extLst>
              <a:ext uri="{FF2B5EF4-FFF2-40B4-BE49-F238E27FC236}">
                <a16:creationId xmlns:a16="http://schemas.microsoft.com/office/drawing/2014/main" id="{A6C219F4-C497-AA82-8CD6-527CE1C7D3D1}"/>
              </a:ext>
            </a:extLst>
          </p:cNvPr>
          <p:cNvSpPr txBox="1">
            <a:spLocks/>
          </p:cNvSpPr>
          <p:nvPr/>
        </p:nvSpPr>
        <p:spPr>
          <a:xfrm>
            <a:off x="4172674" y="3523386"/>
            <a:ext cx="2714903" cy="2433108"/>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2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8" name="TextBox 7">
            <a:extLst>
              <a:ext uri="{FF2B5EF4-FFF2-40B4-BE49-F238E27FC236}">
                <a16:creationId xmlns:a16="http://schemas.microsoft.com/office/drawing/2014/main" id="{8E7B5655-94E6-8EB3-E793-8A04BFD25771}"/>
              </a:ext>
            </a:extLst>
          </p:cNvPr>
          <p:cNvSpPr txBox="1"/>
          <p:nvPr/>
        </p:nvSpPr>
        <p:spPr>
          <a:xfrm>
            <a:off x="4406900" y="3565936"/>
            <a:ext cx="2371087" cy="253980"/>
          </a:xfrm>
          <a:prstGeom prst="rect">
            <a:avLst/>
          </a:prstGeom>
          <a:noFill/>
        </p:spPr>
        <p:txBody>
          <a:bodyPr wrap="square">
            <a:spAutoFit/>
          </a:body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Impact on health and well-being</a:t>
            </a:r>
          </a:p>
        </p:txBody>
      </p:sp>
      <p:sp>
        <p:nvSpPr>
          <p:cNvPr id="14" name="TextBox 13">
            <a:extLst>
              <a:ext uri="{FF2B5EF4-FFF2-40B4-BE49-F238E27FC236}">
                <a16:creationId xmlns:a16="http://schemas.microsoft.com/office/drawing/2014/main" id="{1E337F2D-E1AD-8D54-7A6C-1A53E5E66D52}"/>
              </a:ext>
            </a:extLst>
          </p:cNvPr>
          <p:cNvSpPr txBox="1"/>
          <p:nvPr/>
        </p:nvSpPr>
        <p:spPr>
          <a:xfrm>
            <a:off x="4833180" y="3987021"/>
            <a:ext cx="1954858" cy="92333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84337"/>
                </a:solidFill>
                <a:effectLst/>
                <a:uLnTx/>
                <a:uFillTx/>
                <a:latin typeface="DM Sans"/>
              </a:rPr>
              <a:t>SYN-HYCAN® CB offers a non-invasive cosmetic alternative for restoring skin volume. It helps firming and </a:t>
            </a:r>
            <a:r>
              <a:rPr lang="en-US" sz="900">
                <a:solidFill>
                  <a:srgbClr val="084337"/>
                </a:solidFill>
                <a:latin typeface="DM Sans"/>
              </a:rPr>
              <a:t>remodeling</a:t>
            </a:r>
            <a:r>
              <a:rPr kumimoji="0" lang="en-US" sz="900" b="0" i="0" u="none" strike="noStrike" kern="1200" cap="none" spc="0" normalizeH="0" baseline="0" noProof="0">
                <a:ln>
                  <a:noFill/>
                </a:ln>
                <a:solidFill>
                  <a:srgbClr val="084337"/>
                </a:solidFill>
                <a:effectLst/>
                <a:uLnTx/>
                <a:uFillTx/>
                <a:latin typeface="DM Sans"/>
              </a:rPr>
              <a:t> skin from within, by helping maintain the Hyaluronic acid content. </a:t>
            </a:r>
          </a:p>
        </p:txBody>
      </p:sp>
      <p:sp>
        <p:nvSpPr>
          <p:cNvPr id="16" name="TextBox 15">
            <a:extLst>
              <a:ext uri="{FF2B5EF4-FFF2-40B4-BE49-F238E27FC236}">
                <a16:creationId xmlns:a16="http://schemas.microsoft.com/office/drawing/2014/main" id="{4A6DF491-AD9C-2E5F-70D1-59ECB2CF593C}"/>
              </a:ext>
            </a:extLst>
          </p:cNvPr>
          <p:cNvSpPr txBox="1"/>
          <p:nvPr/>
        </p:nvSpPr>
        <p:spPr>
          <a:xfrm>
            <a:off x="6896186" y="1743457"/>
            <a:ext cx="2848841" cy="635046"/>
          </a:xfrm>
          <a:prstGeom prst="rect">
            <a:avLst/>
          </a:prstGeom>
          <a:noFill/>
        </p:spPr>
        <p:txBody>
          <a:bodyPr wrap="square">
            <a:spAutoFit/>
          </a:bodyPr>
          <a:lstStyle/>
          <a:p>
            <a:pPr marL="0" marR="0" lvl="0" indent="0" algn="l" defTabSz="914400" rtl="0" eaLnBrk="1" fontAlgn="auto" latinLnBrk="0" hangingPunct="1">
              <a:lnSpc>
                <a:spcPts val="1300"/>
              </a:lnSpc>
              <a:spcBef>
                <a:spcPts val="0"/>
              </a:spcBef>
              <a:spcAft>
                <a:spcPts val="200"/>
              </a:spcAft>
              <a:buClr>
                <a:srgbClr val="808080"/>
              </a:buClr>
              <a:buSzTx/>
              <a:buFontTx/>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Feedstock origin</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Synthetic and Glycerin from </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rapeseed</a:t>
            </a:r>
            <a:endParaRPr kumimoji="0" lang="en-US" sz="800" b="0" i="0" u="none" strike="noStrike" kern="1200" cap="none" spc="0" normalizeH="0" baseline="0" noProof="0">
              <a:ln>
                <a:noFill/>
              </a:ln>
              <a:solidFill>
                <a:srgbClr val="084337"/>
              </a:solidFill>
              <a:effectLst/>
              <a:uLnTx/>
              <a:uFillTx/>
              <a:latin typeface="DM Sans" pitchFamily="2" charset="0"/>
              <a:ea typeface="+mn-ea"/>
              <a:cs typeface="+mn-cs"/>
            </a:endParaRPr>
          </a:p>
        </p:txBody>
      </p:sp>
      <p:cxnSp>
        <p:nvCxnSpPr>
          <p:cNvPr id="20" name="Conector Reto 50">
            <a:extLst>
              <a:ext uri="{FF2B5EF4-FFF2-40B4-BE49-F238E27FC236}">
                <a16:creationId xmlns:a16="http://schemas.microsoft.com/office/drawing/2014/main" id="{7094857B-62F8-D7C1-53B9-B3BCD2BC827D}"/>
              </a:ext>
            </a:extLst>
          </p:cNvPr>
          <p:cNvCxnSpPr>
            <a:cxnSpLocks/>
          </p:cNvCxnSpPr>
          <p:nvPr/>
        </p:nvCxnSpPr>
        <p:spPr>
          <a:xfrm>
            <a:off x="5055343" y="1544256"/>
            <a:ext cx="169730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to 50">
            <a:extLst>
              <a:ext uri="{FF2B5EF4-FFF2-40B4-BE49-F238E27FC236}">
                <a16:creationId xmlns:a16="http://schemas.microsoft.com/office/drawing/2014/main" id="{6FC39E7A-3419-3A7D-8CA2-692B578F7D30}"/>
              </a:ext>
            </a:extLst>
          </p:cNvPr>
          <p:cNvCxnSpPr>
            <a:cxnSpLocks/>
          </p:cNvCxnSpPr>
          <p:nvPr/>
        </p:nvCxnSpPr>
        <p:spPr>
          <a:xfrm>
            <a:off x="4631939" y="2162492"/>
            <a:ext cx="21207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to 50">
            <a:extLst>
              <a:ext uri="{FF2B5EF4-FFF2-40B4-BE49-F238E27FC236}">
                <a16:creationId xmlns:a16="http://schemas.microsoft.com/office/drawing/2014/main" id="{4C6225A7-10B3-840F-0131-9B0369504791}"/>
              </a:ext>
            </a:extLst>
          </p:cNvPr>
          <p:cNvCxnSpPr>
            <a:cxnSpLocks/>
          </p:cNvCxnSpPr>
          <p:nvPr/>
        </p:nvCxnSpPr>
        <p:spPr>
          <a:xfrm>
            <a:off x="4406900" y="2781228"/>
            <a:ext cx="234574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to 50">
            <a:extLst>
              <a:ext uri="{FF2B5EF4-FFF2-40B4-BE49-F238E27FC236}">
                <a16:creationId xmlns:a16="http://schemas.microsoft.com/office/drawing/2014/main" id="{303B3653-13DE-2FA1-B296-B83FA4BC9940}"/>
              </a:ext>
            </a:extLst>
          </p:cNvPr>
          <p:cNvCxnSpPr>
            <a:cxnSpLocks/>
          </p:cNvCxnSpPr>
          <p:nvPr/>
        </p:nvCxnSpPr>
        <p:spPr>
          <a:xfrm>
            <a:off x="6929578" y="1645250"/>
            <a:ext cx="202523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to 50">
            <a:extLst>
              <a:ext uri="{FF2B5EF4-FFF2-40B4-BE49-F238E27FC236}">
                <a16:creationId xmlns:a16="http://schemas.microsoft.com/office/drawing/2014/main" id="{72C2D20A-ED79-956F-7C20-E2244C19EED1}"/>
              </a:ext>
            </a:extLst>
          </p:cNvPr>
          <p:cNvCxnSpPr>
            <a:cxnSpLocks/>
          </p:cNvCxnSpPr>
          <p:nvPr/>
        </p:nvCxnSpPr>
        <p:spPr>
          <a:xfrm>
            <a:off x="6929578" y="2526248"/>
            <a:ext cx="239383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Inci Name Text">
            <a:extLst>
              <a:ext uri="{FF2B5EF4-FFF2-40B4-BE49-F238E27FC236}">
                <a16:creationId xmlns:a16="http://schemas.microsoft.com/office/drawing/2014/main" id="{918CCA51-CDE1-D5FC-5BC5-2EA771CE09B8}"/>
              </a:ext>
            </a:extLst>
          </p:cNvPr>
          <p:cNvSpPr txBox="1"/>
          <p:nvPr/>
        </p:nvSpPr>
        <p:spPr>
          <a:xfrm>
            <a:off x="8712000" y="6552000"/>
            <a:ext cx="1017719" cy="246221"/>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 2020. DSM. </a:t>
            </a:r>
            <a:b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br>
            <a:r>
              <a:rPr kumimoji="0" lang="en-US" sz="800" b="0" i="0" u="none" strike="noStrike" kern="0" cap="none" spc="0" normalizeH="0" baseline="0" noProof="0">
                <a:ln>
                  <a:noFill/>
                </a:ln>
                <a:solidFill>
                  <a:srgbClr val="C3E6E1"/>
                </a:solidFill>
                <a:effectLst/>
                <a:uLnTx/>
                <a:uFillTx/>
                <a:latin typeface="DM Sans" pitchFamily="2" charset="77"/>
                <a:ea typeface="+mn-ea"/>
                <a:cs typeface="Arial"/>
                <a:sym typeface="Arial"/>
              </a:rPr>
              <a:t>All rights reserved</a:t>
            </a:r>
          </a:p>
        </p:txBody>
      </p:sp>
      <p:sp>
        <p:nvSpPr>
          <p:cNvPr id="9" name="TextBox 8">
            <a:extLst>
              <a:ext uri="{FF2B5EF4-FFF2-40B4-BE49-F238E27FC236}">
                <a16:creationId xmlns:a16="http://schemas.microsoft.com/office/drawing/2014/main" id="{B932F560-9478-52D0-780F-7F38A21822C9}"/>
              </a:ext>
            </a:extLst>
          </p:cNvPr>
          <p:cNvSpPr txBox="1"/>
          <p:nvPr/>
        </p:nvSpPr>
        <p:spPr>
          <a:xfrm>
            <a:off x="6897299" y="2684914"/>
            <a:ext cx="2574586" cy="446341"/>
          </a:xfrm>
          <a:prstGeom prst="rect">
            <a:avLst/>
          </a:prstGeom>
          <a:noFill/>
        </p:spPr>
        <p:txBody>
          <a:bodyPr wrap="square">
            <a:spAutoFit/>
          </a:bodyPr>
          <a:lstStyle/>
          <a:p>
            <a:pPr marL="0" marR="0" lvl="0" indent="0" algn="l" defTabSz="914400" rtl="0" eaLnBrk="1" fontAlgn="auto" latinLnBrk="0" hangingPunct="1">
              <a:lnSpc>
                <a:spcPts val="1300"/>
              </a:lnSpc>
              <a:spcBef>
                <a:spcPts val="0"/>
              </a:spcBef>
              <a:spcAft>
                <a:spcPts val="200"/>
              </a:spcAft>
              <a:buClr>
                <a:srgbClr val="808080"/>
              </a:buClr>
              <a:buSzTx/>
              <a:buFontTx/>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Responsible sourcing</a:t>
            </a:r>
          </a:p>
          <a:p>
            <a:pPr marL="0" marR="0" lvl="0" indent="0" algn="l" defTabSz="914400" rtl="0" eaLnBrk="1" fontAlgn="auto" latinLnBrk="0" hangingPunct="1">
              <a:lnSpc>
                <a:spcPts val="1300"/>
              </a:lnSpc>
              <a:spcBef>
                <a:spcPts val="0"/>
              </a:spcBef>
              <a:spcAft>
                <a:spcPts val="200"/>
              </a:spcAft>
              <a:buClr>
                <a:srgbClr val="808080"/>
              </a:buClr>
              <a:buSzTx/>
              <a:buFontTx/>
              <a:buNone/>
              <a:tabLst/>
              <a:defRPr/>
            </a:pPr>
            <a:r>
              <a:rPr kumimoji="0" lang="en-US" sz="10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 </a:t>
            </a: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No palm oil derivatives</a:t>
            </a:r>
            <a:endParaRPr kumimoji="0" lang="en-US" sz="8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endParaRPr>
          </a:p>
        </p:txBody>
      </p:sp>
      <p:sp>
        <p:nvSpPr>
          <p:cNvPr id="18" name="Text Placeholder 5">
            <a:extLst>
              <a:ext uri="{FF2B5EF4-FFF2-40B4-BE49-F238E27FC236}">
                <a16:creationId xmlns:a16="http://schemas.microsoft.com/office/drawing/2014/main" id="{D9A1E1A2-DF71-150C-CC39-6981A2A7D235}"/>
              </a:ext>
            </a:extLst>
          </p:cNvPr>
          <p:cNvSpPr txBox="1">
            <a:spLocks/>
          </p:cNvSpPr>
          <p:nvPr/>
        </p:nvSpPr>
        <p:spPr>
          <a:xfrm>
            <a:off x="4568976" y="993949"/>
            <a:ext cx="2209011" cy="586566"/>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Carbon footprint*</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Fira Sans" panose="020B0503050000020004" pitchFamily="34" charset="0"/>
                <a:cs typeface="+mn-cs"/>
              </a:rPr>
              <a:t>9.7 kg CO2 eq/kg</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19" name="Text Placeholder 5">
            <a:extLst>
              <a:ext uri="{FF2B5EF4-FFF2-40B4-BE49-F238E27FC236}">
                <a16:creationId xmlns:a16="http://schemas.microsoft.com/office/drawing/2014/main" id="{EC19B759-BF57-DEAA-F78E-69CC9E1B3737}"/>
              </a:ext>
            </a:extLst>
          </p:cNvPr>
          <p:cNvSpPr txBox="1">
            <a:spLocks/>
          </p:cNvSpPr>
          <p:nvPr/>
        </p:nvSpPr>
        <p:spPr>
          <a:xfrm>
            <a:off x="4568975" y="1680658"/>
            <a:ext cx="2209011" cy="618924"/>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Biodegradability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a:ea typeface="+mn-ea"/>
                <a:cs typeface="+mn-cs"/>
              </a:rPr>
              <a:t>Biodegradability test ongoing</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27" name="Text Placeholder 5">
            <a:extLst>
              <a:ext uri="{FF2B5EF4-FFF2-40B4-BE49-F238E27FC236}">
                <a16:creationId xmlns:a16="http://schemas.microsoft.com/office/drawing/2014/main" id="{0FE80592-7FA4-F653-B367-E8D10BF6C538}"/>
              </a:ext>
            </a:extLst>
          </p:cNvPr>
          <p:cNvSpPr txBox="1">
            <a:spLocks/>
          </p:cNvSpPr>
          <p:nvPr/>
        </p:nvSpPr>
        <p:spPr>
          <a:xfrm>
            <a:off x="4565165" y="2271801"/>
            <a:ext cx="2209011" cy="507703"/>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Water footprint</a:t>
            </a:r>
            <a:endParaRPr kumimoji="0" lang="en-US" sz="1000" b="1" i="0" u="none" strike="noStrike" kern="1200" cap="none" spc="0" normalizeH="0" baseline="0" noProof="0">
              <a:ln>
                <a:noFill/>
              </a:ln>
              <a:solidFill>
                <a:srgbClr val="084337"/>
              </a:solidFill>
              <a:effectLst/>
              <a:highlight>
                <a:srgbClr val="00FF00"/>
              </a:highligh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de-CH" sz="900" b="0" i="0" u="none" strike="noStrike" kern="1200" cap="none" spc="0" normalizeH="0" baseline="0" noProof="0">
                <a:ln>
                  <a:noFill/>
                </a:ln>
                <a:solidFill>
                  <a:srgbClr val="084337"/>
                </a:solidFill>
                <a:effectLst/>
                <a:uLnTx/>
                <a:uFillTx/>
                <a:latin typeface="DM Sans" pitchFamily="2" charset="0"/>
                <a:ea typeface="+mn-ea"/>
                <a:cs typeface="+mn-cs"/>
              </a:rPr>
              <a:t>4.07 </a:t>
            </a:r>
            <a:r>
              <a:rPr kumimoji="0" lang="en-US" sz="900" b="0" i="0" u="none" strike="noStrike" kern="1200" cap="none" spc="0" normalizeH="0" baseline="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m</a:t>
            </a:r>
            <a:r>
              <a:rPr kumimoji="0" lang="en-US" sz="900" b="0" i="0" u="none" strike="noStrike" kern="1200" cap="none" spc="0" normalizeH="0" baseline="3000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3 </a:t>
            </a:r>
            <a:r>
              <a:rPr kumimoji="0" lang="en-GB" sz="900" b="0" i="0" u="none" strike="noStrike" kern="1200" cap="none" spc="0" normalizeH="0" baseline="0" noProof="0" err="1">
                <a:ln>
                  <a:noFill/>
                </a:ln>
                <a:solidFill>
                  <a:srgbClr val="084337"/>
                </a:solidFill>
                <a:effectLst/>
                <a:uLnTx/>
                <a:uFillTx/>
                <a:latin typeface="DM Sans" pitchFamily="2" charset="0"/>
                <a:ea typeface="+mn-ea"/>
                <a:cs typeface="+mn-cs"/>
              </a:rPr>
              <a:t>depriv</a:t>
            </a:r>
            <a:r>
              <a:rPr kumimoji="0" lang="en-GB" sz="900" b="0" i="0" u="none" strike="noStrike" kern="1200" cap="none" spc="0" normalizeH="0" baseline="0" noProof="0">
                <a:ln>
                  <a:noFill/>
                </a:ln>
                <a:solidFill>
                  <a:srgbClr val="084337"/>
                </a:solidFill>
                <a:effectLst/>
                <a:uLnTx/>
                <a:uFillTx/>
                <a:latin typeface="DM Sans" pitchFamily="2" charset="0"/>
                <a:ea typeface="+mn-ea"/>
                <a:cs typeface="+mn-cs"/>
              </a:rPr>
              <a:t>./kg</a:t>
            </a:r>
            <a:r>
              <a:rPr kumimoji="0" lang="en-US" sz="900" b="0" i="0" u="none" strike="noStrike" kern="1200" cap="none" spc="0" normalizeH="0" baseline="30000" noProof="0">
                <a:ln>
                  <a:noFill/>
                </a:ln>
                <a:solidFill>
                  <a:srgbClr val="084337"/>
                </a:solidFill>
                <a:effectLst/>
                <a:uLnTx/>
                <a:uFillTx/>
                <a:latin typeface="DM Sans" pitchFamily="2" charset="0"/>
                <a:ea typeface="Calibri" panose="020F0502020204030204" pitchFamily="34" charset="0"/>
                <a:cs typeface="Times New Roman" panose="02020603050405020304" pitchFamily="18" charset="0"/>
              </a:rPr>
              <a:t> </a:t>
            </a:r>
            <a:endParaRPr kumimoji="0" lang="en-GB"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28" name="Text Placeholder 5">
            <a:extLst>
              <a:ext uri="{FF2B5EF4-FFF2-40B4-BE49-F238E27FC236}">
                <a16:creationId xmlns:a16="http://schemas.microsoft.com/office/drawing/2014/main" id="{6AB63BA3-9078-3C9E-9F58-1B16E79580A0}"/>
              </a:ext>
            </a:extLst>
          </p:cNvPr>
          <p:cNvSpPr txBox="1">
            <a:spLocks/>
          </p:cNvSpPr>
          <p:nvPr/>
        </p:nvSpPr>
        <p:spPr>
          <a:xfrm>
            <a:off x="4593570" y="2725120"/>
            <a:ext cx="2209011" cy="592103"/>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9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1000" b="1" i="0" u="none" strike="noStrike" kern="1200" cap="none" spc="0" normalizeH="0" baseline="0" noProof="0">
                <a:ln>
                  <a:noFill/>
                </a:ln>
                <a:solidFill>
                  <a:srgbClr val="084337"/>
                </a:solidFill>
                <a:effectLst/>
                <a:uLnTx/>
                <a:uFillTx/>
                <a:latin typeface="DM Sans" pitchFamily="2" charset="0"/>
                <a:ea typeface="+mn-ea"/>
                <a:cs typeface="+mn-cs"/>
              </a:rPr>
              <a:t>Renewable electricity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900" b="0" i="0" u="none" strike="noStrike" kern="1200" cap="none" spc="0" normalizeH="0" baseline="0" noProof="0">
                <a:ln>
                  <a:noFill/>
                </a:ln>
                <a:solidFill>
                  <a:srgbClr val="084337"/>
                </a:solidFill>
                <a:effectLst/>
                <a:uLnTx/>
                <a:uFillTx/>
                <a:latin typeface="DM Sans" pitchFamily="2" charset="0"/>
                <a:ea typeface="+mn-ea"/>
                <a:cs typeface="+mn-cs"/>
              </a:rPr>
              <a:t>100% purchased renewable electricity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US" sz="1000" b="0" i="0" u="none" strike="noStrike" kern="1200" cap="none" spc="0" normalizeH="0" baseline="0" noProof="0">
              <a:ln>
                <a:noFill/>
              </a:ln>
              <a:solidFill>
                <a:srgbClr val="084337"/>
              </a:solidFill>
              <a:effectLst/>
              <a:uLnTx/>
              <a:uFillTx/>
              <a:latin typeface="DM Sans" pitchFamily="2" charset="0"/>
              <a:ea typeface="+mn-ea"/>
              <a:cs typeface="+mn-cs"/>
            </a:endParaRPr>
          </a:p>
        </p:txBody>
      </p:sp>
      <p:sp>
        <p:nvSpPr>
          <p:cNvPr id="5" name="Title 1">
            <a:extLst>
              <a:ext uri="{FF2B5EF4-FFF2-40B4-BE49-F238E27FC236}">
                <a16:creationId xmlns:a16="http://schemas.microsoft.com/office/drawing/2014/main" id="{83B46E74-27F8-B934-2378-B14E90490FED}"/>
              </a:ext>
            </a:extLst>
          </p:cNvPr>
          <p:cNvSpPr>
            <a:spLocks noGrp="1"/>
          </p:cNvSpPr>
          <p:nvPr>
            <p:ph type="title"/>
          </p:nvPr>
        </p:nvSpPr>
        <p:spPr>
          <a:xfrm>
            <a:off x="302401" y="302401"/>
            <a:ext cx="4791191" cy="599106"/>
          </a:xfrm>
        </p:spPr>
        <p:txBody>
          <a:bodyPr/>
          <a:lstStyle/>
          <a:p>
            <a:r>
              <a:rPr lang="en-US" sz="2500" dirty="0">
                <a:solidFill>
                  <a:schemeClr val="tx1"/>
                </a:solidFill>
              </a:rPr>
              <a:t>SYN®-HYCAN CB</a:t>
            </a:r>
          </a:p>
        </p:txBody>
      </p:sp>
      <p:pic>
        <p:nvPicPr>
          <p:cNvPr id="15" name="Picture 12">
            <a:extLst>
              <a:ext uri="{FF2B5EF4-FFF2-40B4-BE49-F238E27FC236}">
                <a16:creationId xmlns:a16="http://schemas.microsoft.com/office/drawing/2014/main" id="{619617F0-D7A5-3DB7-FEC1-B6586416A57E}"/>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89768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ACE35-29DA-1CE6-954C-8AA059E9533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85AB20-FD8C-E47A-867A-9CD788503CAE}"/>
              </a:ext>
            </a:extLst>
          </p:cNvPr>
          <p:cNvSpPr>
            <a:spLocks noGrp="1"/>
          </p:cNvSpPr>
          <p:nvPr>
            <p:ph type="sldNum" sz="quarter" idx="10"/>
          </p:nvPr>
        </p:nvSpPr>
        <p:spPr/>
        <p:txBody>
          <a:bodyPr/>
          <a:lstStyle/>
          <a:p>
            <a:fld id="{5BA3E189-2F3A-42E5-B572-3520703B6186}" type="slidenum">
              <a:rPr lang="en-GB" smtClean="0"/>
              <a:pPr/>
              <a:t>11</a:t>
            </a:fld>
            <a:endParaRPr lang="en-GB"/>
          </a:p>
        </p:txBody>
      </p:sp>
      <p:sp>
        <p:nvSpPr>
          <p:cNvPr id="8" name="Title 7">
            <a:extLst>
              <a:ext uri="{FF2B5EF4-FFF2-40B4-BE49-F238E27FC236}">
                <a16:creationId xmlns:a16="http://schemas.microsoft.com/office/drawing/2014/main" id="{218447CA-FA7B-121A-CDBA-75DFF60ABAA5}"/>
              </a:ext>
            </a:extLst>
          </p:cNvPr>
          <p:cNvSpPr>
            <a:spLocks noGrp="1"/>
          </p:cNvSpPr>
          <p:nvPr>
            <p:ph type="title"/>
          </p:nvPr>
        </p:nvSpPr>
        <p:spPr>
          <a:xfrm>
            <a:off x="302401" y="302400"/>
            <a:ext cx="6537669" cy="767147"/>
          </a:xfrm>
        </p:spPr>
        <p:txBody>
          <a:bodyPr/>
          <a:lstStyle/>
          <a:p>
            <a:r>
              <a:rPr lang="en-US" dirty="0"/>
              <a:t>SYN®-HYCAN CB</a:t>
            </a:r>
          </a:p>
        </p:txBody>
      </p:sp>
      <p:sp>
        <p:nvSpPr>
          <p:cNvPr id="9" name="TextBox 8">
            <a:extLst>
              <a:ext uri="{FF2B5EF4-FFF2-40B4-BE49-F238E27FC236}">
                <a16:creationId xmlns:a16="http://schemas.microsoft.com/office/drawing/2014/main" id="{9F271833-AAD1-C7D4-95F6-BF3E22EC5D99}"/>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1" name="Text Placeholder 26">
            <a:extLst>
              <a:ext uri="{FF2B5EF4-FFF2-40B4-BE49-F238E27FC236}">
                <a16:creationId xmlns:a16="http://schemas.microsoft.com/office/drawing/2014/main" id="{42BD0E43-4136-CEA9-EA88-F416DBCD8A61}"/>
              </a:ext>
            </a:extLst>
          </p:cNvPr>
          <p:cNvSpPr>
            <a:spLocks noGrp="1"/>
          </p:cNvSpPr>
          <p:nvPr>
            <p:ph type="body" sz="quarter" idx="12"/>
          </p:nvPr>
        </p:nvSpPr>
        <p:spPr>
          <a:xfrm>
            <a:off x="969147" y="1292748"/>
            <a:ext cx="5960177" cy="5097920"/>
          </a:xfrm>
        </p:spPr>
        <p:txBody>
          <a:bodyPr/>
          <a:lstStyle/>
          <a:p>
            <a:pPr>
              <a:buClr>
                <a:srgbClr val="897974"/>
              </a:buClr>
              <a:buSzPct val="140000"/>
              <a:defRPr/>
            </a:pPr>
            <a:r>
              <a:rPr lang="en-US" sz="1600" b="1" dirty="0">
                <a:solidFill>
                  <a:schemeClr val="tx1">
                    <a:lumMod val="50000"/>
                  </a:schemeClr>
                </a:solidFill>
                <a:latin typeface="DM Sans" pitchFamily="2" charset="0"/>
              </a:rPr>
              <a:t>Carbon footprint </a:t>
            </a:r>
            <a:r>
              <a:rPr lang="en-US" sz="1600" dirty="0">
                <a:solidFill>
                  <a:schemeClr val="tx1">
                    <a:lumMod val="50000"/>
                  </a:schemeClr>
                </a:solidFill>
                <a:latin typeface="DM Sans" pitchFamily="2" charset="0"/>
              </a:rPr>
              <a:t>of 9.7 kg CO2 eq./kg. High efficiency allowing a low carbon footprint in use</a:t>
            </a:r>
            <a:r>
              <a:rPr lang="en-US" sz="1600" baseline="30000" dirty="0">
                <a:solidFill>
                  <a:schemeClr val="tx1">
                    <a:lumMod val="50000"/>
                  </a:schemeClr>
                </a:solidFill>
                <a:latin typeface="DM Sans" pitchFamily="2" charset="0"/>
              </a:rPr>
              <a:t>1</a:t>
            </a:r>
            <a:br>
              <a:rPr lang="en-US" sz="1600" baseline="30000" dirty="0">
                <a:solidFill>
                  <a:schemeClr val="tx1">
                    <a:lumMod val="50000"/>
                  </a:schemeClr>
                </a:solidFill>
                <a:latin typeface="DM Sans" pitchFamily="2" charset="0"/>
              </a:rPr>
            </a:br>
            <a:endParaRPr lang="en-US" sz="1600" dirty="0">
              <a:solidFill>
                <a:schemeClr val="tx1">
                  <a:lumMod val="50000"/>
                </a:schemeClr>
              </a:solidFill>
              <a:latin typeface="DM Sans" pitchFamily="2" charset="0"/>
            </a:endParaRPr>
          </a:p>
          <a:p>
            <a:pPr>
              <a:buClr>
                <a:srgbClr val="897974"/>
              </a:buClr>
              <a:buSzPct val="140000"/>
              <a:defRPr/>
            </a:pPr>
            <a:r>
              <a:rPr lang="en-US" sz="1600" b="1" dirty="0">
                <a:solidFill>
                  <a:schemeClr val="tx1">
                    <a:lumMod val="50000"/>
                  </a:schemeClr>
                </a:solidFill>
                <a:latin typeface="DM Sans" pitchFamily="2" charset="0"/>
              </a:rPr>
              <a:t>SYN-HYCAN® CB </a:t>
            </a:r>
            <a:r>
              <a:rPr lang="en-US" sz="1600" dirty="0">
                <a:solidFill>
                  <a:schemeClr val="tx1">
                    <a:lumMod val="50000"/>
                  </a:schemeClr>
                </a:solidFill>
                <a:latin typeface="DM Sans" pitchFamily="2" charset="0"/>
              </a:rPr>
              <a:t>suitable for Clean-Beauty with TFA free process</a:t>
            </a:r>
            <a:r>
              <a:rPr lang="en-US" sz="1600" baseline="30000" dirty="0">
                <a:solidFill>
                  <a:schemeClr val="tx1">
                    <a:lumMod val="50000"/>
                  </a:schemeClr>
                </a:solidFill>
                <a:latin typeface="DM Sans" pitchFamily="2" charset="0"/>
              </a:rPr>
              <a:t>2</a:t>
            </a:r>
            <a:r>
              <a:rPr lang="en-US" sz="1600" dirty="0">
                <a:solidFill>
                  <a:schemeClr val="tx1">
                    <a:lumMod val="50000"/>
                  </a:schemeClr>
                </a:solidFill>
                <a:latin typeface="DM Sans" pitchFamily="2" charset="0"/>
              </a:rPr>
              <a:t>. Natural-origin peptide (0.85 natural origin Index according to ISO 16128). </a:t>
            </a:r>
            <a:br>
              <a:rPr lang="en-US" sz="1600" dirty="0">
                <a:solidFill>
                  <a:schemeClr val="tx1">
                    <a:lumMod val="50000"/>
                  </a:schemeClr>
                </a:solidFill>
                <a:latin typeface="DM Sans" pitchFamily="2" charset="0"/>
              </a:rPr>
            </a:br>
            <a:endParaRPr lang="en-US" sz="1600" dirty="0">
              <a:solidFill>
                <a:schemeClr val="tx1">
                  <a:lumMod val="50000"/>
                </a:schemeClr>
              </a:solidFill>
              <a:latin typeface="DM Sans" pitchFamily="2" charset="0"/>
            </a:endParaRPr>
          </a:p>
          <a:p>
            <a:pPr>
              <a:buClr>
                <a:srgbClr val="897974"/>
              </a:buClr>
              <a:buSzPct val="140000"/>
              <a:defRPr/>
            </a:pPr>
            <a:r>
              <a:rPr lang="en-US" sz="1600" b="1" dirty="0">
                <a:solidFill>
                  <a:schemeClr val="tx1">
                    <a:lumMod val="50000"/>
                  </a:schemeClr>
                </a:solidFill>
                <a:latin typeface="DM Sans" pitchFamily="2" charset="0"/>
              </a:rPr>
              <a:t>Green chemistry </a:t>
            </a:r>
            <a:r>
              <a:rPr lang="en-US" sz="1600" dirty="0">
                <a:solidFill>
                  <a:schemeClr val="tx1">
                    <a:lumMod val="50000"/>
                  </a:schemeClr>
                </a:solidFill>
                <a:latin typeface="DM Sans" pitchFamily="2" charset="0"/>
              </a:rPr>
              <a:t>reaction type</a:t>
            </a:r>
            <a:r>
              <a:rPr lang="en-US" sz="1600" baseline="30000" dirty="0">
                <a:solidFill>
                  <a:schemeClr val="tx1">
                    <a:lumMod val="50000"/>
                  </a:schemeClr>
                </a:solidFill>
                <a:latin typeface="DM Sans" pitchFamily="2" charset="0"/>
              </a:rPr>
              <a:t>3</a:t>
            </a:r>
            <a:r>
              <a:rPr lang="en-US" sz="1600" dirty="0">
                <a:solidFill>
                  <a:schemeClr val="tx1">
                    <a:lumMod val="50000"/>
                  </a:schemeClr>
                </a:solidFill>
                <a:latin typeface="DM Sans" pitchFamily="2" charset="0"/>
              </a:rPr>
              <a:t> with an optimized synthesis reducing the number of steps (8 vs 14 steps previously). </a:t>
            </a:r>
            <a:br>
              <a:rPr lang="en-US" sz="1600" dirty="0">
                <a:solidFill>
                  <a:schemeClr val="tx1">
                    <a:lumMod val="50000"/>
                  </a:schemeClr>
                </a:solidFill>
                <a:latin typeface="DM Sans" pitchFamily="2" charset="0"/>
              </a:rPr>
            </a:br>
            <a:endParaRPr lang="en-US" sz="1600" dirty="0">
              <a:solidFill>
                <a:schemeClr val="tx1">
                  <a:lumMod val="50000"/>
                </a:schemeClr>
              </a:solidFill>
              <a:latin typeface="DM Sans" pitchFamily="2" charset="0"/>
            </a:endParaRPr>
          </a:p>
          <a:p>
            <a:pPr>
              <a:buClr>
                <a:srgbClr val="897974"/>
              </a:buClr>
              <a:buSzPct val="140000"/>
              <a:defRPr/>
            </a:pPr>
            <a:r>
              <a:rPr lang="en-US" sz="1600" b="1" dirty="0">
                <a:solidFill>
                  <a:schemeClr val="tx1">
                    <a:lumMod val="50000"/>
                  </a:schemeClr>
                </a:solidFill>
                <a:latin typeface="DM Sans" pitchFamily="2" charset="0"/>
              </a:rPr>
              <a:t>Switch from a solid phase to a liquid phase process, </a:t>
            </a:r>
            <a:r>
              <a:rPr lang="en-US" sz="1600" dirty="0">
                <a:solidFill>
                  <a:schemeClr val="tx1">
                    <a:lumMod val="50000"/>
                  </a:schemeClr>
                </a:solidFill>
                <a:latin typeface="DM Sans" pitchFamily="2" charset="0"/>
              </a:rPr>
              <a:t>allowing for significantly reducing amounts of solvents and for including greener solvents.</a:t>
            </a:r>
            <a:br>
              <a:rPr lang="en-US" sz="1600" baseline="30000" dirty="0">
                <a:solidFill>
                  <a:schemeClr val="tx1">
                    <a:lumMod val="50000"/>
                  </a:schemeClr>
                </a:solidFill>
                <a:latin typeface="DM Sans" pitchFamily="2" charset="0"/>
              </a:rPr>
            </a:br>
            <a:endParaRPr lang="en-US" sz="1600" baseline="30000" dirty="0">
              <a:solidFill>
                <a:schemeClr val="tx1">
                  <a:lumMod val="50000"/>
                </a:schemeClr>
              </a:solidFill>
              <a:latin typeface="DM Sans" pitchFamily="2" charset="0"/>
            </a:endParaRPr>
          </a:p>
          <a:p>
            <a:pPr>
              <a:buClr>
                <a:srgbClr val="897974"/>
              </a:buClr>
              <a:buSzPct val="140000"/>
              <a:defRPr/>
            </a:pPr>
            <a:r>
              <a:rPr lang="en-US" sz="1600" dirty="0">
                <a:solidFill>
                  <a:schemeClr val="tx1">
                    <a:lumMod val="50000"/>
                  </a:schemeClr>
                </a:solidFill>
                <a:latin typeface="DM Sans" pitchFamily="2" charset="0"/>
              </a:rPr>
              <a:t>Production with </a:t>
            </a:r>
            <a:r>
              <a:rPr lang="en-US" sz="1600" b="1" dirty="0">
                <a:solidFill>
                  <a:schemeClr val="tx1">
                    <a:lumMod val="50000"/>
                  </a:schemeClr>
                </a:solidFill>
                <a:latin typeface="DM Sans" pitchFamily="2" charset="0"/>
              </a:rPr>
              <a:t>no CMR solvents </a:t>
            </a:r>
            <a:r>
              <a:rPr lang="en-US" sz="1600" dirty="0">
                <a:solidFill>
                  <a:schemeClr val="tx1">
                    <a:lumMod val="50000"/>
                  </a:schemeClr>
                </a:solidFill>
                <a:latin typeface="DM Sans" pitchFamily="2" charset="0"/>
              </a:rPr>
              <a:t>and no CMR reagents</a:t>
            </a:r>
            <a:endParaRPr lang="en-US" sz="1600" dirty="0"/>
          </a:p>
        </p:txBody>
      </p:sp>
      <p:pic>
        <p:nvPicPr>
          <p:cNvPr id="12" name="Picture Placeholder 8">
            <a:extLst>
              <a:ext uri="{FF2B5EF4-FFF2-40B4-BE49-F238E27FC236}">
                <a16:creationId xmlns:a16="http://schemas.microsoft.com/office/drawing/2014/main" id="{C87869F9-C5C1-0BC6-7C17-817CA5518112}"/>
              </a:ext>
            </a:extLst>
          </p:cNvPr>
          <p:cNvPicPr>
            <a:picLocks noGrp="1" noChangeAspect="1"/>
          </p:cNvPicPr>
          <p:nvPr>
            <p:ph type="pic" sz="quarter" idx="21"/>
          </p:nvPr>
        </p:nvPicPr>
        <p:blipFill>
          <a:blip r:embed="rId3"/>
          <a:srcRect l="26404" r="26404"/>
          <a:stretch/>
        </p:blipFill>
        <p:spPr>
          <a:xfrm>
            <a:off x="7337427" y="2"/>
            <a:ext cx="4854573" cy="6857998"/>
          </a:xfrm>
        </p:spPr>
      </p:pic>
      <p:sp>
        <p:nvSpPr>
          <p:cNvPr id="15" name="Text Placeholder 6">
            <a:extLst>
              <a:ext uri="{FF2B5EF4-FFF2-40B4-BE49-F238E27FC236}">
                <a16:creationId xmlns:a16="http://schemas.microsoft.com/office/drawing/2014/main" id="{0B475B63-15D5-EACF-9E43-650C9E17E673}"/>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A natural peptide for sustainable formulations</a:t>
            </a:r>
          </a:p>
        </p:txBody>
      </p:sp>
      <p:sp>
        <p:nvSpPr>
          <p:cNvPr id="19" name="Text Placeholder 5">
            <a:extLst>
              <a:ext uri="{FF2B5EF4-FFF2-40B4-BE49-F238E27FC236}">
                <a16:creationId xmlns:a16="http://schemas.microsoft.com/office/drawing/2014/main" id="{63C4B690-E61A-D1AE-14CB-6EC6E99B363F}"/>
              </a:ext>
            </a:extLst>
          </p:cNvPr>
          <p:cNvSpPr txBox="1">
            <a:spLocks/>
          </p:cNvSpPr>
          <p:nvPr/>
        </p:nvSpPr>
        <p:spPr>
          <a:xfrm>
            <a:off x="238605" y="5963503"/>
            <a:ext cx="5960177" cy="57335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28600" indent="-228600">
              <a:buFont typeface="+mj-lt"/>
              <a:buAutoNum type="arabicPeriod"/>
              <a:defRPr/>
            </a:pPr>
            <a:r>
              <a:rPr lang="en-US" sz="800" dirty="0">
                <a:latin typeface="DM Sans"/>
              </a:rPr>
              <a:t>Considering a 1-3% concentration of SYN-HYCAN® CB in final formulation, 97-291g CO2 per kg in final formulation. </a:t>
            </a:r>
          </a:p>
          <a:p>
            <a:pPr marL="228600" indent="-228600">
              <a:buFont typeface="+mj-lt"/>
              <a:buAutoNum type="arabicPeriod"/>
              <a:defRPr/>
            </a:pPr>
            <a:r>
              <a:rPr lang="en-US" sz="800" dirty="0">
                <a:latin typeface="DM Sans"/>
              </a:rPr>
              <a:t>TFA replaced with acetic acid.</a:t>
            </a:r>
          </a:p>
          <a:p>
            <a:pPr marL="228600" indent="-228600">
              <a:buFont typeface="+mj-lt"/>
              <a:buAutoNum type="arabicPeriod"/>
              <a:defRPr/>
            </a:pPr>
            <a:r>
              <a:rPr lang="en-US" sz="800" dirty="0">
                <a:latin typeface="DM Sans"/>
              </a:rPr>
              <a:t>Main reaction type is </a:t>
            </a:r>
            <a:r>
              <a:rPr lang="en-US" sz="800" dirty="0" err="1">
                <a:latin typeface="DM Sans"/>
              </a:rPr>
              <a:t>amidation</a:t>
            </a:r>
            <a:endParaRPr lang="en-US" sz="800" dirty="0">
              <a:latin typeface="DM Sans"/>
            </a:endParaRPr>
          </a:p>
          <a:p>
            <a:pPr>
              <a:defRPr/>
            </a:pPr>
            <a:endParaRPr kumimoji="0" lang="en-GB" sz="800" b="0" i="0" u="none" strike="noStrike" kern="1200" cap="none" spc="0" normalizeH="0" baseline="0" dirty="0">
              <a:ln>
                <a:noFill/>
              </a:ln>
              <a:solidFill>
                <a:srgbClr val="000000"/>
              </a:solidFill>
              <a:effectLst/>
              <a:uLnTx/>
              <a:uFillTx/>
              <a:latin typeface="Arial"/>
              <a:ea typeface="+mn-ea"/>
              <a:cs typeface="+mn-cs"/>
            </a:endParaRPr>
          </a:p>
          <a:p>
            <a:pPr>
              <a:buFontTx/>
              <a:buNone/>
              <a:defRPr/>
            </a:pPr>
            <a:endParaRPr lang="en-CH" sz="800" dirty="0">
              <a:latin typeface="DM Sans"/>
            </a:endParaRPr>
          </a:p>
        </p:txBody>
      </p:sp>
      <p:pic>
        <p:nvPicPr>
          <p:cNvPr id="2" name="Picture 2">
            <a:extLst>
              <a:ext uri="{FF2B5EF4-FFF2-40B4-BE49-F238E27FC236}">
                <a16:creationId xmlns:a16="http://schemas.microsoft.com/office/drawing/2014/main" id="{91BF07FD-98AD-C9FF-1CD7-DCCB31ED1C7B}"/>
              </a:ext>
            </a:extLst>
          </p:cNvPr>
          <p:cNvPicPr>
            <a:picLocks noChangeAspect="1" noChangeArrowheads="1"/>
          </p:cNvPicPr>
          <p:nvPr/>
        </p:nvPicPr>
        <p:blipFill>
          <a:blip r:embed="rId4" cstate="print">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287742" y="1239769"/>
            <a:ext cx="530122" cy="53012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87DD30D5-AFF7-E636-EFA8-F28419B09D19}"/>
              </a:ext>
            </a:extLst>
          </p:cNvPr>
          <p:cNvPicPr>
            <a:picLocks noChangeAspect="1" noChangeArrowheads="1"/>
          </p:cNvPicPr>
          <p:nvPr/>
        </p:nvPicPr>
        <p:blipFill>
          <a:blip r:embed="rId5" cstate="print">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276386" y="2114623"/>
            <a:ext cx="552835" cy="5528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E26AA0D5-7B3C-556F-153A-67D102C7E09F}"/>
              </a:ext>
            </a:extLst>
          </p:cNvPr>
          <p:cNvPicPr>
            <a:picLocks noChangeAspect="1" noChangeArrowheads="1"/>
          </p:cNvPicPr>
          <p:nvPr/>
        </p:nvPicPr>
        <p:blipFill>
          <a:blip r:embed="rId6" cstate="print">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287944" y="3261932"/>
            <a:ext cx="529718" cy="5297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77F90FCB-81CA-7688-4181-FEC095602F57}"/>
              </a:ext>
            </a:extLst>
          </p:cNvPr>
          <p:cNvPicPr>
            <a:picLocks noChangeAspect="1" noChangeArrowheads="1"/>
          </p:cNvPicPr>
          <p:nvPr/>
        </p:nvPicPr>
        <p:blipFill>
          <a:blip r:embed="rId7" cstate="print">
            <a:duotone>
              <a:prstClr val="black"/>
              <a:srgbClr val="4D3C35">
                <a:tint val="45000"/>
                <a:satMod val="400000"/>
              </a:srgbClr>
            </a:duotone>
            <a:extLst>
              <a:ext uri="{28A0092B-C50C-407E-A947-70E740481C1C}">
                <a14:useLocalDpi xmlns:a14="http://schemas.microsoft.com/office/drawing/2010/main"/>
              </a:ext>
            </a:extLst>
          </a:blip>
          <a:srcRect/>
          <a:stretch>
            <a:fillRect/>
          </a:stretch>
        </p:blipFill>
        <p:spPr bwMode="auto">
          <a:xfrm>
            <a:off x="269234" y="4106411"/>
            <a:ext cx="567138" cy="56713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m 17">
            <a:extLst>
              <a:ext uri="{FF2B5EF4-FFF2-40B4-BE49-F238E27FC236}">
                <a16:creationId xmlns:a16="http://schemas.microsoft.com/office/drawing/2014/main" id="{226C246C-2DA1-E585-2CA8-ACFBAD4AD79C}"/>
              </a:ext>
            </a:extLst>
          </p:cNvPr>
          <p:cNvPicPr>
            <a:picLocks noChangeAspect="1"/>
          </p:cNvPicPr>
          <p:nvPr/>
        </p:nvPicPr>
        <p:blipFill>
          <a:blip r:embed="rId8">
            <a:duotone>
              <a:prstClr val="black"/>
              <a:srgbClr val="4D3C35">
                <a:tint val="45000"/>
                <a:satMod val="400000"/>
              </a:srgbClr>
            </a:duotone>
          </a:blip>
          <a:stretch>
            <a:fillRect/>
          </a:stretch>
        </p:blipFill>
        <p:spPr>
          <a:xfrm>
            <a:off x="346504" y="4966225"/>
            <a:ext cx="412598" cy="442070"/>
          </a:xfrm>
          <a:prstGeom prst="rect">
            <a:avLst/>
          </a:prstGeom>
        </p:spPr>
      </p:pic>
    </p:spTree>
    <p:extLst>
      <p:ext uri="{BB962C8B-B14F-4D97-AF65-F5344CB8AC3E}">
        <p14:creationId xmlns:p14="http://schemas.microsoft.com/office/powerpoint/2010/main" val="3365804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 person with her eyes closed&#10;&#10;Description automatically generated">
            <a:extLst>
              <a:ext uri="{FF2B5EF4-FFF2-40B4-BE49-F238E27FC236}">
                <a16:creationId xmlns:a16="http://schemas.microsoft.com/office/drawing/2014/main" id="{63B834AB-AA9A-3B7E-F255-99671B2C8B12}"/>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t="42" b="42"/>
          <a:stretch/>
        </p:blipFill>
        <p:spPr/>
      </p:pic>
      <p:sp>
        <p:nvSpPr>
          <p:cNvPr id="7" name="Slide Number Placeholder 6">
            <a:extLst>
              <a:ext uri="{FF2B5EF4-FFF2-40B4-BE49-F238E27FC236}">
                <a16:creationId xmlns:a16="http://schemas.microsoft.com/office/drawing/2014/main" id="{ACD2E4D1-AF10-BF42-9FA3-F2361CCA145C}"/>
              </a:ext>
            </a:extLst>
          </p:cNvPr>
          <p:cNvSpPr>
            <a:spLocks noGrp="1"/>
          </p:cNvSpPr>
          <p:nvPr>
            <p:ph type="sldNum" sz="quarter" idx="10"/>
          </p:nvPr>
        </p:nvSpPr>
        <p:spPr/>
        <p:txBody>
          <a:bodyPr/>
          <a:lstStyle/>
          <a:p>
            <a:fld id="{EC50C849-B97A-2B45-B78A-6D9C352F693C}" type="slidenum">
              <a:rPr lang="en-US" smtClean="0"/>
              <a:pPr/>
              <a:t>12</a:t>
            </a:fld>
            <a:endParaRPr lang="en-US"/>
          </a:p>
        </p:txBody>
      </p:sp>
      <p:sp>
        <p:nvSpPr>
          <p:cNvPr id="9" name="Title 8">
            <a:extLst>
              <a:ext uri="{FF2B5EF4-FFF2-40B4-BE49-F238E27FC236}">
                <a16:creationId xmlns:a16="http://schemas.microsoft.com/office/drawing/2014/main" id="{55D3C348-FEBB-C668-C3A4-EDE8750858D0}"/>
              </a:ext>
            </a:extLst>
          </p:cNvPr>
          <p:cNvSpPr>
            <a:spLocks noGrp="1"/>
          </p:cNvSpPr>
          <p:nvPr>
            <p:ph type="title"/>
          </p:nvPr>
        </p:nvSpPr>
        <p:spPr>
          <a:xfrm>
            <a:off x="302401" y="302400"/>
            <a:ext cx="6537669" cy="742629"/>
          </a:xfrm>
        </p:spPr>
        <p:txBody>
          <a:bodyPr/>
          <a:lstStyle/>
          <a:p>
            <a:r>
              <a:rPr lang="en-GB" dirty="0" err="1"/>
              <a:t>dsm-firmenich</a:t>
            </a:r>
            <a:r>
              <a:rPr lang="en-GB" dirty="0"/>
              <a:t> peptides technology</a:t>
            </a:r>
            <a:br>
              <a:rPr lang="en-GB" dirty="0"/>
            </a:br>
            <a:r>
              <a:rPr lang="en-GB" dirty="0"/>
              <a:t>core principles</a:t>
            </a:r>
            <a:br>
              <a:rPr lang="en-GB" dirty="0"/>
            </a:br>
            <a:endParaRPr lang="en-GB" dirty="0"/>
          </a:p>
        </p:txBody>
      </p:sp>
      <p:sp>
        <p:nvSpPr>
          <p:cNvPr id="18" name="Text Placeholder 4">
            <a:extLst>
              <a:ext uri="{FF2B5EF4-FFF2-40B4-BE49-F238E27FC236}">
                <a16:creationId xmlns:a16="http://schemas.microsoft.com/office/drawing/2014/main" id="{9187D5FA-C55D-A582-0877-F9803087DCB9}"/>
              </a:ext>
            </a:extLst>
          </p:cNvPr>
          <p:cNvSpPr>
            <a:spLocks noGrp="1"/>
          </p:cNvSpPr>
          <p:nvPr>
            <p:ph type="body" sz="quarter" idx="12"/>
          </p:nvPr>
        </p:nvSpPr>
        <p:spPr>
          <a:xfrm>
            <a:off x="302400" y="1342799"/>
            <a:ext cx="5694363" cy="4845349"/>
          </a:xfrm>
        </p:spPr>
        <p:txBody>
          <a:bodyPr/>
          <a:lstStyle/>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Mimicking body’s own key biological pathways </a:t>
            </a:r>
            <a:br>
              <a:rPr lang="en-GB" sz="1600" dirty="0"/>
            </a:br>
            <a:r>
              <a:rPr lang="en-GB" sz="1600" dirty="0"/>
              <a:t>with synthetic peptides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Target specific modification of existing structures </a:t>
            </a:r>
            <a:br>
              <a:rPr lang="en-GB" sz="1600" dirty="0"/>
            </a:br>
            <a:r>
              <a:rPr lang="en-GB" sz="1600" dirty="0"/>
              <a:t>to improve selectivity and activity</a:t>
            </a:r>
          </a:p>
          <a:p>
            <a:pPr>
              <a:lnSpc>
                <a:spcPct val="90000"/>
              </a:lnSpc>
              <a:spcBef>
                <a:spcPts val="500"/>
              </a:spcBef>
              <a:spcAft>
                <a:spcPts val="400"/>
              </a:spcAft>
              <a:buClr>
                <a:schemeClr val="accent6"/>
              </a:buClr>
              <a:buSzPct val="90000"/>
            </a:pPr>
            <a:endParaRPr lang="en-GB" sz="1600" dirty="0"/>
          </a:p>
          <a:p>
            <a:pPr>
              <a:spcAft>
                <a:spcPts val="600"/>
              </a:spcAft>
            </a:pPr>
            <a:r>
              <a:rPr lang="en-GB" sz="1600" b="1" dirty="0"/>
              <a:t>Key success factors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Small peptide size (tri-, tetra peptides) for best efficacy</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Fully substantiated, visible results on the skin</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Chemically well-defined structure</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Extended safety dossier</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High purity and stability</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No preservative</a:t>
            </a:r>
          </a:p>
          <a:p>
            <a:endParaRPr lang="en-US" sz="1600" dirty="0"/>
          </a:p>
        </p:txBody>
      </p:sp>
    </p:spTree>
    <p:extLst>
      <p:ext uri="{BB962C8B-B14F-4D97-AF65-F5344CB8AC3E}">
        <p14:creationId xmlns:p14="http://schemas.microsoft.com/office/powerpoint/2010/main" val="2194077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29AA0-FE33-13A2-6E10-2F7BD89BE5A2}"/>
            </a:ext>
          </a:extLst>
        </p:cNvPr>
        <p:cNvGrpSpPr/>
        <p:nvPr/>
      </p:nvGrpSpPr>
      <p:grpSpPr>
        <a:xfrm>
          <a:off x="0" y="0"/>
          <a:ext cx="0" cy="0"/>
          <a:chOff x="0" y="0"/>
          <a:chExt cx="0" cy="0"/>
        </a:xfrm>
      </p:grpSpPr>
      <p:sp>
        <p:nvSpPr>
          <p:cNvPr id="39" name="Rounded Rectangle 5">
            <a:extLst>
              <a:ext uri="{FF2B5EF4-FFF2-40B4-BE49-F238E27FC236}">
                <a16:creationId xmlns:a16="http://schemas.microsoft.com/office/drawing/2014/main" id="{3C720B75-9EDF-F4D4-26D1-CB056D5B70A7}"/>
              </a:ext>
            </a:extLst>
          </p:cNvPr>
          <p:cNvSpPr/>
          <p:nvPr/>
        </p:nvSpPr>
        <p:spPr>
          <a:xfrm>
            <a:off x="9043515" y="1509073"/>
            <a:ext cx="2964265" cy="4596972"/>
          </a:xfrm>
          <a:prstGeom prst="roundRect">
            <a:avLst>
              <a:gd name="adj" fmla="val 0"/>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448A612-E67A-5AEF-1406-5B117639828B}"/>
              </a:ext>
            </a:extLst>
          </p:cNvPr>
          <p:cNvSpPr>
            <a:spLocks noGrp="1"/>
          </p:cNvSpPr>
          <p:nvPr>
            <p:ph type="sldNum" sz="quarter" idx="10"/>
          </p:nvPr>
        </p:nvSpPr>
        <p:spPr/>
        <p:txBody>
          <a:bodyPr/>
          <a:lstStyle/>
          <a:p>
            <a:fld id="{5BA3E189-2F3A-42E5-B572-3520703B6186}" type="slidenum">
              <a:rPr lang="en-GB" smtClean="0"/>
              <a:pPr/>
              <a:t>13</a:t>
            </a:fld>
            <a:endParaRPr lang="en-GB"/>
          </a:p>
        </p:txBody>
      </p:sp>
      <p:sp>
        <p:nvSpPr>
          <p:cNvPr id="4" name="Text Placeholder 3">
            <a:extLst>
              <a:ext uri="{FF2B5EF4-FFF2-40B4-BE49-F238E27FC236}">
                <a16:creationId xmlns:a16="http://schemas.microsoft.com/office/drawing/2014/main" id="{F6F87E46-FFE4-CA37-A748-C8701D5ABAB2}"/>
              </a:ext>
            </a:extLst>
          </p:cNvPr>
          <p:cNvSpPr>
            <a:spLocks noGrp="1"/>
          </p:cNvSpPr>
          <p:nvPr>
            <p:ph type="body" sz="quarter" idx="24"/>
          </p:nvPr>
        </p:nvSpPr>
        <p:spPr>
          <a:xfrm>
            <a:off x="302400" y="4676944"/>
            <a:ext cx="2480994" cy="1455404"/>
          </a:xfrm>
        </p:spPr>
        <p:txBody>
          <a:bodyPr/>
          <a:lstStyle/>
          <a:p>
            <a:pPr marL="171450" indent="-171450">
              <a:buClr>
                <a:srgbClr val="897974"/>
              </a:buClr>
              <a:buFont typeface="Arial" panose="020B0604020202020204" pitchFamily="34" charset="0"/>
              <a:buChar char="•"/>
              <a:defRPr/>
            </a:pPr>
            <a:r>
              <a:rPr lang="en-US" altLang="en-US" sz="1200" kern="0" dirty="0">
                <a:ea typeface="Fira Sans" panose="020B0503050000020004" pitchFamily="34" charset="0"/>
                <a:cs typeface="Arial"/>
              </a:rPr>
              <a:t>Excellent humectant</a:t>
            </a:r>
          </a:p>
          <a:p>
            <a:pPr marL="171450" indent="-171450">
              <a:buClr>
                <a:srgbClr val="897974"/>
              </a:buClr>
              <a:buFont typeface="Arial" panose="020B0604020202020204" pitchFamily="34" charset="0"/>
              <a:buChar char="•"/>
              <a:defRPr/>
            </a:pPr>
            <a:r>
              <a:rPr lang="en-US" altLang="en-US" sz="1200" kern="0" dirty="0">
                <a:ea typeface="Fira Sans" panose="020B0503050000020004" pitchFamily="34" charset="0"/>
                <a:cs typeface="Arial"/>
              </a:rPr>
              <a:t>Very limited effect </a:t>
            </a:r>
            <a:br>
              <a:rPr lang="en-US" altLang="en-US" sz="1200" kern="0" dirty="0">
                <a:ea typeface="Fira Sans" panose="020B0503050000020004" pitchFamily="34" charset="0"/>
                <a:cs typeface="Arial"/>
              </a:rPr>
            </a:br>
            <a:r>
              <a:rPr lang="en-US" altLang="en-US" sz="1200" kern="0" dirty="0">
                <a:ea typeface="Fira Sans" panose="020B0503050000020004" pitchFamily="34" charset="0"/>
                <a:cs typeface="Arial"/>
              </a:rPr>
              <a:t>on skin’s intrinsic HA</a:t>
            </a:r>
          </a:p>
          <a:p>
            <a:pPr marL="171450" indent="-171450">
              <a:buClr>
                <a:srgbClr val="897974"/>
              </a:buClr>
              <a:buFont typeface="Arial" panose="020B0604020202020204" pitchFamily="34" charset="0"/>
              <a:buChar char="•"/>
              <a:defRPr/>
            </a:pPr>
            <a:r>
              <a:rPr lang="en-US" altLang="en-US" sz="1200" kern="0" dirty="0">
                <a:ea typeface="Fira Sans" panose="020B0503050000020004" pitchFamily="34" charset="0"/>
                <a:cs typeface="Arial"/>
              </a:rPr>
              <a:t>Natural chain length similar to skin (2-3 </a:t>
            </a:r>
            <a:r>
              <a:rPr lang="en-US" altLang="en-US" sz="1200" kern="0" dirty="0" err="1">
                <a:ea typeface="Fira Sans" panose="020B0503050000020004" pitchFamily="34" charset="0"/>
                <a:cs typeface="Arial"/>
              </a:rPr>
              <a:t>mda</a:t>
            </a:r>
            <a:r>
              <a:rPr lang="en-US" altLang="en-US" sz="1200" kern="0" dirty="0">
                <a:ea typeface="Fira Sans" panose="020B0503050000020004" pitchFamily="34" charset="0"/>
                <a:cs typeface="Arial"/>
              </a:rPr>
              <a:t>)</a:t>
            </a:r>
          </a:p>
          <a:p>
            <a:pPr>
              <a:buClr>
                <a:srgbClr val="897974"/>
              </a:buClr>
            </a:pPr>
            <a:endParaRPr lang="en-US" dirty="0"/>
          </a:p>
        </p:txBody>
      </p:sp>
      <p:sp>
        <p:nvSpPr>
          <p:cNvPr id="21" name="Text Placeholder 20">
            <a:extLst>
              <a:ext uri="{FF2B5EF4-FFF2-40B4-BE49-F238E27FC236}">
                <a16:creationId xmlns:a16="http://schemas.microsoft.com/office/drawing/2014/main" id="{A2510DB8-D24A-F777-F928-A1546F2FE80F}"/>
              </a:ext>
            </a:extLst>
          </p:cNvPr>
          <p:cNvSpPr>
            <a:spLocks noGrp="1"/>
          </p:cNvSpPr>
          <p:nvPr>
            <p:ph type="body" idx="34"/>
          </p:nvPr>
        </p:nvSpPr>
        <p:spPr>
          <a:xfrm>
            <a:off x="302401" y="4385825"/>
            <a:ext cx="2694745" cy="321423"/>
          </a:xfrm>
        </p:spPr>
        <p:txBody>
          <a:bodyPr/>
          <a:lstStyle/>
          <a:p>
            <a:r>
              <a:rPr lang="en-US" sz="1400" dirty="0">
                <a:solidFill>
                  <a:srgbClr val="4D3C35"/>
                </a:solidFill>
              </a:rPr>
              <a:t>Topical long chain HA</a:t>
            </a:r>
          </a:p>
          <a:p>
            <a:endParaRPr lang="en-US" dirty="0"/>
          </a:p>
        </p:txBody>
      </p:sp>
      <p:sp>
        <p:nvSpPr>
          <p:cNvPr id="5" name="Text Placeholder 4">
            <a:extLst>
              <a:ext uri="{FF2B5EF4-FFF2-40B4-BE49-F238E27FC236}">
                <a16:creationId xmlns:a16="http://schemas.microsoft.com/office/drawing/2014/main" id="{3E7A825B-3369-44CE-725F-41BEA4B19435}"/>
              </a:ext>
            </a:extLst>
          </p:cNvPr>
          <p:cNvSpPr>
            <a:spLocks noGrp="1"/>
          </p:cNvSpPr>
          <p:nvPr>
            <p:ph type="body" idx="11"/>
          </p:nvPr>
        </p:nvSpPr>
        <p:spPr>
          <a:xfrm>
            <a:off x="302401" y="605611"/>
            <a:ext cx="9977063" cy="583870"/>
          </a:xfrm>
        </p:spPr>
        <p:txBody>
          <a:bodyPr/>
          <a:lstStyle/>
          <a:p>
            <a:r>
              <a:rPr lang="en-US" dirty="0"/>
              <a:t>The advantage of building from within</a:t>
            </a:r>
          </a:p>
          <a:p>
            <a:endParaRPr lang="en-US" dirty="0"/>
          </a:p>
        </p:txBody>
      </p:sp>
      <p:sp>
        <p:nvSpPr>
          <p:cNvPr id="6" name="Title 5">
            <a:extLst>
              <a:ext uri="{FF2B5EF4-FFF2-40B4-BE49-F238E27FC236}">
                <a16:creationId xmlns:a16="http://schemas.microsoft.com/office/drawing/2014/main" id="{62BB8F52-A7D8-BCED-C78F-F4F1492348C1}"/>
              </a:ext>
            </a:extLst>
          </p:cNvPr>
          <p:cNvSpPr>
            <a:spLocks noGrp="1"/>
          </p:cNvSpPr>
          <p:nvPr>
            <p:ph type="title"/>
          </p:nvPr>
        </p:nvSpPr>
        <p:spPr>
          <a:xfrm>
            <a:off x="302402" y="302400"/>
            <a:ext cx="7464974" cy="288767"/>
          </a:xfrm>
        </p:spPr>
        <p:txBody>
          <a:bodyPr/>
          <a:lstStyle/>
          <a:p>
            <a:r>
              <a:rPr lang="en-US" dirty="0"/>
              <a:t>SYN®-HYCAN CB</a:t>
            </a:r>
          </a:p>
        </p:txBody>
      </p:sp>
      <p:pic>
        <p:nvPicPr>
          <p:cNvPr id="3" name="Picture 13">
            <a:extLst>
              <a:ext uri="{FF2B5EF4-FFF2-40B4-BE49-F238E27FC236}">
                <a16:creationId xmlns:a16="http://schemas.microsoft.com/office/drawing/2014/main" id="{D864FCE5-0F35-0773-0BF6-1B7397A4BF0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302013" y="1650791"/>
            <a:ext cx="2710338" cy="2595147"/>
          </a:xfrm>
          <a:prstGeom prst="rect">
            <a:avLst/>
          </a:prstGeom>
          <a:solidFill>
            <a:srgbClr val="FFFFFF">
              <a:shade val="85000"/>
            </a:srgbClr>
          </a:solidFill>
          <a:ln w="25400">
            <a:noFill/>
          </a:ln>
          <a:effectLst/>
        </p:spPr>
      </p:pic>
      <p:sp>
        <p:nvSpPr>
          <p:cNvPr id="7" name="Rectangle 31">
            <a:extLst>
              <a:ext uri="{FF2B5EF4-FFF2-40B4-BE49-F238E27FC236}">
                <a16:creationId xmlns:a16="http://schemas.microsoft.com/office/drawing/2014/main" id="{95155D26-150F-0457-D0D2-F7FA541E898A}"/>
              </a:ext>
            </a:extLst>
          </p:cNvPr>
          <p:cNvSpPr txBox="1">
            <a:spLocks noChangeArrowheads="1"/>
          </p:cNvSpPr>
          <p:nvPr/>
        </p:nvSpPr>
        <p:spPr bwMode="auto">
          <a:xfrm>
            <a:off x="745068" y="4010114"/>
            <a:ext cx="1809407" cy="153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algn="ctr" defTabSz="914400" rtl="0" eaLnBrk="1" fontAlgn="base" latinLnBrk="0" hangingPunct="1">
              <a:lnSpc>
                <a:spcPct val="95000"/>
              </a:lnSpc>
              <a:spcBef>
                <a:spcPct val="0"/>
              </a:spcBef>
              <a:spcAft>
                <a:spcPct val="0"/>
              </a:spcAft>
              <a:buClrTx/>
              <a:buSzTx/>
              <a:buFontTx/>
              <a:buNone/>
              <a:tabLst/>
              <a:defRPr/>
            </a:pPr>
            <a:r>
              <a:rPr kumimoji="0" lang="en-US" altLang="en-US" sz="1050" b="1" i="0" u="none" strike="noStrike" kern="0" cap="none" spc="0" normalizeH="0" baseline="0" noProof="0" dirty="0">
                <a:ln>
                  <a:noFill/>
                </a:ln>
                <a:solidFill>
                  <a:prstClr val="white"/>
                </a:solidFill>
                <a:effectLst/>
                <a:uLnTx/>
                <a:uFillTx/>
                <a:latin typeface="+mn-lt"/>
                <a:ea typeface="Fira Sans" panose="020B0503050000020004" pitchFamily="34" charset="0"/>
              </a:rPr>
              <a:t>See </a:t>
            </a:r>
            <a:r>
              <a:rPr lang="en-US" altLang="en-US" sz="1050" kern="0" dirty="0" err="1">
                <a:solidFill>
                  <a:prstClr val="white"/>
                </a:solidFill>
                <a:latin typeface="+mn-lt"/>
                <a:ea typeface="Fira Sans" panose="020B0503050000020004" pitchFamily="34" charset="0"/>
              </a:rPr>
              <a:t>dsm-firmenich</a:t>
            </a:r>
            <a:r>
              <a:rPr kumimoji="0" lang="en-US" altLang="en-US" sz="1050" b="1" i="0" u="none" strike="noStrike" kern="0" cap="none" spc="0" normalizeH="0" baseline="0" noProof="0" dirty="0">
                <a:ln>
                  <a:noFill/>
                </a:ln>
                <a:solidFill>
                  <a:prstClr val="white"/>
                </a:solidFill>
                <a:effectLst/>
                <a:uLnTx/>
                <a:uFillTx/>
                <a:latin typeface="+mn-lt"/>
                <a:ea typeface="Fira Sans" panose="020B0503050000020004" pitchFamily="34" charset="0"/>
              </a:rPr>
              <a:t>’s HA BT</a:t>
            </a:r>
          </a:p>
        </p:txBody>
      </p:sp>
      <p:sp>
        <p:nvSpPr>
          <p:cNvPr id="23" name="Text Placeholder 3">
            <a:extLst>
              <a:ext uri="{FF2B5EF4-FFF2-40B4-BE49-F238E27FC236}">
                <a16:creationId xmlns:a16="http://schemas.microsoft.com/office/drawing/2014/main" id="{43469079-DD90-2756-30EA-F22A77F71A8E}"/>
              </a:ext>
            </a:extLst>
          </p:cNvPr>
          <p:cNvSpPr txBox="1">
            <a:spLocks/>
          </p:cNvSpPr>
          <p:nvPr/>
        </p:nvSpPr>
        <p:spPr>
          <a:xfrm>
            <a:off x="3264955" y="4676944"/>
            <a:ext cx="2480994" cy="1455404"/>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2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171450" indent="-171450">
              <a:buClr>
                <a:srgbClr val="897974"/>
              </a:buClr>
              <a:buFont typeface="Arial" panose="020B0604020202020204" pitchFamily="34" charset="0"/>
              <a:buChar char="•"/>
              <a:defRPr/>
            </a:pPr>
            <a:r>
              <a:rPr lang="en-US" altLang="en-US" dirty="0">
                <a:ea typeface="Fira Sans" panose="020B0503050000020004" pitchFamily="34" charset="0"/>
                <a:cs typeface="Arial"/>
              </a:rPr>
              <a:t>Good humectant</a:t>
            </a:r>
          </a:p>
          <a:p>
            <a:pPr marL="171450" indent="-171450">
              <a:buClr>
                <a:srgbClr val="897974"/>
              </a:buClr>
              <a:buFont typeface="Arial" panose="020B0604020202020204" pitchFamily="34" charset="0"/>
              <a:buChar char="•"/>
              <a:defRPr/>
            </a:pPr>
            <a:r>
              <a:rPr lang="en-US" altLang="en-US" dirty="0">
                <a:ea typeface="Fira Sans" panose="020B0503050000020004" pitchFamily="34" charset="0"/>
                <a:cs typeface="Arial"/>
              </a:rPr>
              <a:t>Limited effect on skin’s intrinsic HA, with limited penetration</a:t>
            </a:r>
          </a:p>
          <a:p>
            <a:pPr marL="171450" indent="-171450">
              <a:buClr>
                <a:srgbClr val="897974"/>
              </a:buClr>
              <a:buFont typeface="Arial" panose="020B0604020202020204" pitchFamily="34" charset="0"/>
              <a:buChar char="•"/>
              <a:defRPr/>
            </a:pPr>
            <a:r>
              <a:rPr lang="en-US" altLang="en-US" dirty="0">
                <a:ea typeface="Fira Sans" panose="020B0503050000020004" pitchFamily="34" charset="0"/>
                <a:cs typeface="Arial"/>
              </a:rPr>
              <a:t>Much smaller than </a:t>
            </a:r>
            <a:br>
              <a:rPr lang="en-US" altLang="en-US" dirty="0">
                <a:ea typeface="Fira Sans" panose="020B0503050000020004" pitchFamily="34" charset="0"/>
                <a:cs typeface="Arial"/>
              </a:rPr>
            </a:br>
            <a:r>
              <a:rPr lang="en-US" altLang="en-US" dirty="0">
                <a:ea typeface="Fira Sans" panose="020B0503050000020004" pitchFamily="34" charset="0"/>
                <a:cs typeface="Arial"/>
              </a:rPr>
              <a:t>body own HA</a:t>
            </a:r>
          </a:p>
          <a:p>
            <a:pPr>
              <a:buClr>
                <a:srgbClr val="897974"/>
              </a:buClr>
            </a:pPr>
            <a:endParaRPr lang="en-US" dirty="0"/>
          </a:p>
        </p:txBody>
      </p:sp>
      <p:sp>
        <p:nvSpPr>
          <p:cNvPr id="24" name="Text Placeholder 20">
            <a:extLst>
              <a:ext uri="{FF2B5EF4-FFF2-40B4-BE49-F238E27FC236}">
                <a16:creationId xmlns:a16="http://schemas.microsoft.com/office/drawing/2014/main" id="{67E92345-72BF-AE35-5AC2-C90C75146A97}"/>
              </a:ext>
            </a:extLst>
          </p:cNvPr>
          <p:cNvSpPr txBox="1">
            <a:spLocks/>
          </p:cNvSpPr>
          <p:nvPr/>
        </p:nvSpPr>
        <p:spPr>
          <a:xfrm>
            <a:off x="3264956" y="4385825"/>
            <a:ext cx="2694745" cy="321423"/>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600" b="1" kern="0" spc="0" baseline="0">
                <a:solidFill>
                  <a:srgbClr val="B3978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400" dirty="0">
                <a:solidFill>
                  <a:srgbClr val="4D3C35"/>
                </a:solidFill>
              </a:rPr>
              <a:t>ultra-short chain HA</a:t>
            </a:r>
          </a:p>
          <a:p>
            <a:endParaRPr lang="en-US" dirty="0"/>
          </a:p>
        </p:txBody>
      </p:sp>
      <p:sp>
        <p:nvSpPr>
          <p:cNvPr id="32" name="Text Placeholder 3">
            <a:extLst>
              <a:ext uri="{FF2B5EF4-FFF2-40B4-BE49-F238E27FC236}">
                <a16:creationId xmlns:a16="http://schemas.microsoft.com/office/drawing/2014/main" id="{47DA6EB9-DA39-BF7A-3108-68363D80A296}"/>
              </a:ext>
            </a:extLst>
          </p:cNvPr>
          <p:cNvSpPr txBox="1">
            <a:spLocks/>
          </p:cNvSpPr>
          <p:nvPr/>
        </p:nvSpPr>
        <p:spPr>
          <a:xfrm>
            <a:off x="6208657" y="4676944"/>
            <a:ext cx="2480994" cy="1455404"/>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2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171450" indent="-171450">
              <a:buClr>
                <a:srgbClr val="897974"/>
              </a:buClr>
              <a:buFont typeface="Arial" panose="020B0604020202020204" pitchFamily="34" charset="0"/>
              <a:buChar char="•"/>
              <a:defRPr/>
            </a:pPr>
            <a:r>
              <a:rPr lang="en-US" altLang="en-US" dirty="0">
                <a:ea typeface="Fira Sans" panose="020B0503050000020004" pitchFamily="34" charset="0"/>
                <a:cs typeface="Arial"/>
              </a:rPr>
              <a:t>Good humectant</a:t>
            </a:r>
          </a:p>
          <a:p>
            <a:pPr marL="171450" indent="-171450">
              <a:buClr>
                <a:srgbClr val="897974"/>
              </a:buClr>
              <a:buFont typeface="Arial" panose="020B0604020202020204" pitchFamily="34" charset="0"/>
              <a:buChar char="•"/>
              <a:defRPr/>
            </a:pPr>
            <a:r>
              <a:rPr lang="en-US" altLang="en-US" dirty="0">
                <a:ea typeface="Fira Sans" panose="020B0503050000020004" pitchFamily="34" charset="0"/>
                <a:cs typeface="Arial"/>
              </a:rPr>
              <a:t>Limited effect on skin’s intrinsic HA</a:t>
            </a:r>
          </a:p>
          <a:p>
            <a:pPr marL="171450" indent="-171450">
              <a:buClr>
                <a:srgbClr val="897974"/>
              </a:buClr>
              <a:buFont typeface="Arial" panose="020B0604020202020204" pitchFamily="34" charset="0"/>
              <a:buChar char="•"/>
              <a:defRPr/>
            </a:pPr>
            <a:r>
              <a:rPr lang="en-US" altLang="en-US" dirty="0">
                <a:ea typeface="Fira Sans" panose="020B0503050000020004" pitchFamily="34" charset="0"/>
                <a:cs typeface="Arial"/>
              </a:rPr>
              <a:t>No similarity in length </a:t>
            </a:r>
            <a:br>
              <a:rPr lang="en-US" altLang="en-US" dirty="0">
                <a:ea typeface="Fira Sans" panose="020B0503050000020004" pitchFamily="34" charset="0"/>
                <a:cs typeface="Arial"/>
              </a:rPr>
            </a:br>
            <a:r>
              <a:rPr lang="en-US" altLang="en-US" dirty="0">
                <a:ea typeface="Fira Sans" panose="020B0503050000020004" pitchFamily="34" charset="0"/>
                <a:cs typeface="Arial"/>
              </a:rPr>
              <a:t>with skin‘s HA (50kda)</a:t>
            </a:r>
          </a:p>
          <a:p>
            <a:pPr>
              <a:buClr>
                <a:srgbClr val="897974"/>
              </a:buClr>
            </a:pPr>
            <a:endParaRPr lang="en-US" dirty="0"/>
          </a:p>
        </p:txBody>
      </p:sp>
      <p:sp>
        <p:nvSpPr>
          <p:cNvPr id="33" name="Text Placeholder 20">
            <a:extLst>
              <a:ext uri="{FF2B5EF4-FFF2-40B4-BE49-F238E27FC236}">
                <a16:creationId xmlns:a16="http://schemas.microsoft.com/office/drawing/2014/main" id="{C49720CB-C6F5-54C5-4A04-6347C57AB4AD}"/>
              </a:ext>
            </a:extLst>
          </p:cNvPr>
          <p:cNvSpPr txBox="1">
            <a:spLocks/>
          </p:cNvSpPr>
          <p:nvPr/>
        </p:nvSpPr>
        <p:spPr>
          <a:xfrm>
            <a:off x="6208658" y="4385825"/>
            <a:ext cx="2694745" cy="321423"/>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600" b="1" kern="0" spc="0" baseline="0">
                <a:solidFill>
                  <a:srgbClr val="B3978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400" dirty="0">
                <a:solidFill>
                  <a:srgbClr val="4D3C35"/>
                </a:solidFill>
              </a:rPr>
              <a:t>Topical short chain HA</a:t>
            </a:r>
          </a:p>
          <a:p>
            <a:endParaRPr lang="en-US" dirty="0"/>
          </a:p>
        </p:txBody>
      </p:sp>
      <p:sp>
        <p:nvSpPr>
          <p:cNvPr id="34" name="Text Placeholder 3">
            <a:extLst>
              <a:ext uri="{FF2B5EF4-FFF2-40B4-BE49-F238E27FC236}">
                <a16:creationId xmlns:a16="http://schemas.microsoft.com/office/drawing/2014/main" id="{F1F8F984-DA57-1F98-CC10-E4DF8E494E48}"/>
              </a:ext>
            </a:extLst>
          </p:cNvPr>
          <p:cNvSpPr txBox="1">
            <a:spLocks/>
          </p:cNvSpPr>
          <p:nvPr/>
        </p:nvSpPr>
        <p:spPr>
          <a:xfrm>
            <a:off x="9190075" y="4676944"/>
            <a:ext cx="2480994" cy="1455404"/>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2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171450" indent="-171450">
              <a:buClr>
                <a:srgbClr val="897974"/>
              </a:buClr>
              <a:buFont typeface="Arial" panose="020B0604020202020204" pitchFamily="34" charset="0"/>
              <a:buChar char="•"/>
              <a:defRPr/>
            </a:pPr>
            <a:r>
              <a:rPr lang="en-US" altLang="en-US" dirty="0">
                <a:ea typeface="Fira Sans" panose="020B0503050000020004" pitchFamily="34" charset="0"/>
                <a:cs typeface="Arial"/>
              </a:rPr>
              <a:t>Excellent hydrating </a:t>
            </a:r>
            <a:br>
              <a:rPr lang="en-US" altLang="en-US" dirty="0">
                <a:ea typeface="Fira Sans" panose="020B0503050000020004" pitchFamily="34" charset="0"/>
                <a:cs typeface="Arial"/>
              </a:rPr>
            </a:br>
            <a:r>
              <a:rPr lang="en-US" altLang="en-US" dirty="0">
                <a:ea typeface="Fira Sans" panose="020B0503050000020004" pitchFamily="34" charset="0"/>
                <a:cs typeface="Arial"/>
              </a:rPr>
              <a:t>effect plus skin firming </a:t>
            </a:r>
          </a:p>
          <a:p>
            <a:pPr marL="171450" indent="-171450">
              <a:buClr>
                <a:srgbClr val="897974"/>
              </a:buClr>
              <a:buFont typeface="Arial" panose="020B0604020202020204" pitchFamily="34" charset="0"/>
              <a:buChar char="•"/>
              <a:defRPr/>
            </a:pPr>
            <a:r>
              <a:rPr lang="en-US" altLang="en-US" dirty="0">
                <a:ea typeface="Fira Sans" panose="020B0503050000020004" pitchFamily="34" charset="0"/>
                <a:cs typeface="Arial"/>
              </a:rPr>
              <a:t>Boost skin’s own HA production</a:t>
            </a:r>
          </a:p>
          <a:p>
            <a:pPr marL="171450" indent="-171450">
              <a:buClr>
                <a:srgbClr val="897974"/>
              </a:buClr>
              <a:buFont typeface="Arial" panose="020B0604020202020204" pitchFamily="34" charset="0"/>
              <a:buChar char="•"/>
              <a:defRPr/>
            </a:pPr>
            <a:r>
              <a:rPr lang="en-US" altLang="en-US" dirty="0">
                <a:ea typeface="Fira Sans" panose="020B0503050000020004" pitchFamily="34" charset="0"/>
                <a:cs typeface="Arial"/>
              </a:rPr>
              <a:t>Natural HA composition and location</a:t>
            </a:r>
          </a:p>
          <a:p>
            <a:pPr>
              <a:buClr>
                <a:srgbClr val="897974"/>
              </a:buClr>
            </a:pPr>
            <a:endParaRPr lang="en-US" dirty="0"/>
          </a:p>
        </p:txBody>
      </p:sp>
      <p:sp>
        <p:nvSpPr>
          <p:cNvPr id="35" name="Text Placeholder 20">
            <a:extLst>
              <a:ext uri="{FF2B5EF4-FFF2-40B4-BE49-F238E27FC236}">
                <a16:creationId xmlns:a16="http://schemas.microsoft.com/office/drawing/2014/main" id="{23FA7164-4DA6-151E-0988-A1186493F617}"/>
              </a:ext>
            </a:extLst>
          </p:cNvPr>
          <p:cNvSpPr txBox="1">
            <a:spLocks/>
          </p:cNvSpPr>
          <p:nvPr/>
        </p:nvSpPr>
        <p:spPr>
          <a:xfrm>
            <a:off x="9190076" y="4385825"/>
            <a:ext cx="2694745" cy="321423"/>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600" b="1" kern="0" spc="0" baseline="0">
                <a:solidFill>
                  <a:srgbClr val="B3978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400" dirty="0">
                <a:solidFill>
                  <a:srgbClr val="4D3C35"/>
                </a:solidFill>
              </a:rPr>
              <a:t>SYN®-HYCAN CB</a:t>
            </a:r>
            <a:br>
              <a:rPr lang="en-US" sz="1400" dirty="0">
                <a:solidFill>
                  <a:srgbClr val="4D3C35"/>
                </a:solidFill>
              </a:rPr>
            </a:br>
            <a:endParaRPr lang="en-US" dirty="0"/>
          </a:p>
        </p:txBody>
      </p:sp>
      <p:pic>
        <p:nvPicPr>
          <p:cNvPr id="36" name="Picture 14">
            <a:extLst>
              <a:ext uri="{FF2B5EF4-FFF2-40B4-BE49-F238E27FC236}">
                <a16:creationId xmlns:a16="http://schemas.microsoft.com/office/drawing/2014/main" id="{0D5FEC0A-62AA-B78C-7C11-4EE0667A4C9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3264571" y="1660223"/>
            <a:ext cx="2710338" cy="2595148"/>
          </a:xfrm>
          <a:prstGeom prst="rect">
            <a:avLst/>
          </a:prstGeom>
          <a:solidFill>
            <a:srgbClr val="FFFFFF">
              <a:shade val="85000"/>
            </a:srgbClr>
          </a:solidFill>
          <a:ln w="25400">
            <a:noFill/>
          </a:ln>
          <a:effectLst/>
        </p:spPr>
      </p:pic>
      <p:pic>
        <p:nvPicPr>
          <p:cNvPr id="37" name="Picture 14">
            <a:extLst>
              <a:ext uri="{FF2B5EF4-FFF2-40B4-BE49-F238E27FC236}">
                <a16:creationId xmlns:a16="http://schemas.microsoft.com/office/drawing/2014/main" id="{06546F05-D1F5-8E15-A7EE-6BE11D2849DF}"/>
              </a:ext>
            </a:extLst>
          </p:cNvPr>
          <p:cNvPicPr>
            <a:picLocks noChangeAspect="1" noChangeArrowheads="1"/>
          </p:cNvPicPr>
          <p:nvPr/>
        </p:nvPicPr>
        <p:blipFill>
          <a:blip r:embed="rId5" cstate="print">
            <a:extLst>
              <a:ext uri="{28A0092B-C50C-407E-A947-70E740481C1C}">
                <a14:useLocalDpi xmlns:a14="http://schemas.microsoft.com/office/drawing/2010/main"/>
              </a:ext>
            </a:extLst>
          </a:blip>
          <a:stretch>
            <a:fillRect/>
          </a:stretch>
        </p:blipFill>
        <p:spPr bwMode="auto">
          <a:xfrm>
            <a:off x="6208272" y="1660223"/>
            <a:ext cx="2710338" cy="2595148"/>
          </a:xfrm>
          <a:prstGeom prst="rect">
            <a:avLst/>
          </a:prstGeom>
          <a:solidFill>
            <a:srgbClr val="FFFFFF">
              <a:shade val="85000"/>
            </a:srgbClr>
          </a:solidFill>
          <a:ln w="25400">
            <a:noFill/>
          </a:ln>
          <a:effectLst/>
        </p:spPr>
      </p:pic>
      <p:pic>
        <p:nvPicPr>
          <p:cNvPr id="38" name="Picture 31">
            <a:extLst>
              <a:ext uri="{FF2B5EF4-FFF2-40B4-BE49-F238E27FC236}">
                <a16:creationId xmlns:a16="http://schemas.microsoft.com/office/drawing/2014/main" id="{C174C594-6205-099E-BD1D-D305A5AABB84}"/>
              </a:ext>
            </a:extLst>
          </p:cNvPr>
          <p:cNvPicPr>
            <a:picLocks noChangeAspect="1" noChangeArrowheads="1"/>
          </p:cNvPicPr>
          <p:nvPr/>
        </p:nvPicPr>
        <p:blipFill>
          <a:blip r:embed="rId6" cstate="print">
            <a:extLst>
              <a:ext uri="{28A0092B-C50C-407E-A947-70E740481C1C}">
                <a14:useLocalDpi xmlns:a14="http://schemas.microsoft.com/office/drawing/2010/main"/>
              </a:ext>
            </a:extLst>
          </a:blip>
          <a:stretch>
            <a:fillRect/>
          </a:stretch>
        </p:blipFill>
        <p:spPr bwMode="auto">
          <a:xfrm>
            <a:off x="9186423" y="1660048"/>
            <a:ext cx="2694744" cy="2580217"/>
          </a:xfrm>
          <a:prstGeom prst="rect">
            <a:avLst/>
          </a:prstGeom>
          <a:solidFill>
            <a:srgbClr val="FFFFFF">
              <a:shade val="85000"/>
            </a:srgbClr>
          </a:solidFill>
          <a:ln w="25400">
            <a:noFill/>
          </a:ln>
          <a:effectLst/>
        </p:spPr>
      </p:pic>
      <p:sp>
        <p:nvSpPr>
          <p:cNvPr id="40" name="Text Placeholder 20">
            <a:extLst>
              <a:ext uri="{FF2B5EF4-FFF2-40B4-BE49-F238E27FC236}">
                <a16:creationId xmlns:a16="http://schemas.microsoft.com/office/drawing/2014/main" id="{E21F1ECE-091D-BCD6-CBBF-E0E1E3F21FD9}"/>
              </a:ext>
            </a:extLst>
          </p:cNvPr>
          <p:cNvSpPr txBox="1">
            <a:spLocks/>
          </p:cNvSpPr>
          <p:nvPr/>
        </p:nvSpPr>
        <p:spPr>
          <a:xfrm>
            <a:off x="9186423" y="1842894"/>
            <a:ext cx="1529603" cy="558954"/>
          </a:xfrm>
          <a:prstGeom prst="rect">
            <a:avLst/>
          </a:prstGeom>
          <a:solidFill>
            <a:schemeClr val="bg1"/>
          </a:solidFill>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600" b="1" kern="0" spc="0" baseline="0">
                <a:solidFill>
                  <a:srgbClr val="B3978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sz="1400" dirty="0">
              <a:solidFill>
                <a:srgbClr val="4D3C35"/>
              </a:solidFill>
            </a:endParaRPr>
          </a:p>
          <a:p>
            <a:pPr algn="ctr"/>
            <a:r>
              <a:rPr lang="en-US" sz="1400" dirty="0">
                <a:solidFill>
                  <a:srgbClr val="4D3C35"/>
                </a:solidFill>
              </a:rPr>
              <a:t>SYN®-HYCAN CB</a:t>
            </a:r>
            <a:br>
              <a:rPr lang="en-US" sz="1400" dirty="0">
                <a:solidFill>
                  <a:srgbClr val="4D3C35"/>
                </a:solidFill>
              </a:rPr>
            </a:br>
            <a:endParaRPr lang="en-US" dirty="0"/>
          </a:p>
        </p:txBody>
      </p:sp>
    </p:spTree>
    <p:extLst>
      <p:ext uri="{BB962C8B-B14F-4D97-AF65-F5344CB8AC3E}">
        <p14:creationId xmlns:p14="http://schemas.microsoft.com/office/powerpoint/2010/main" val="856021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F8291-848D-CC74-6067-5808B0877D1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4E90C6-F06D-94FE-E940-958CC33A17E2}"/>
              </a:ext>
            </a:extLst>
          </p:cNvPr>
          <p:cNvSpPr>
            <a:spLocks noGrp="1"/>
          </p:cNvSpPr>
          <p:nvPr>
            <p:ph type="sldNum" sz="quarter" idx="10"/>
          </p:nvPr>
        </p:nvSpPr>
        <p:spPr/>
        <p:txBody>
          <a:bodyPr/>
          <a:lstStyle/>
          <a:p>
            <a:fld id="{5BA3E189-2F3A-42E5-B572-3520703B6186}" type="slidenum">
              <a:rPr lang="en-GB" smtClean="0"/>
              <a:pPr/>
              <a:t>14</a:t>
            </a:fld>
            <a:endParaRPr lang="en-GB"/>
          </a:p>
        </p:txBody>
      </p:sp>
      <p:sp>
        <p:nvSpPr>
          <p:cNvPr id="6" name="Title 5">
            <a:extLst>
              <a:ext uri="{FF2B5EF4-FFF2-40B4-BE49-F238E27FC236}">
                <a16:creationId xmlns:a16="http://schemas.microsoft.com/office/drawing/2014/main" id="{A3A9335E-54F0-92FC-013E-44DDF5BABB31}"/>
              </a:ext>
            </a:extLst>
          </p:cNvPr>
          <p:cNvSpPr>
            <a:spLocks noGrp="1"/>
          </p:cNvSpPr>
          <p:nvPr>
            <p:ph type="title"/>
          </p:nvPr>
        </p:nvSpPr>
        <p:spPr>
          <a:xfrm>
            <a:off x="302402" y="302400"/>
            <a:ext cx="7394635" cy="823015"/>
          </a:xfrm>
        </p:spPr>
        <p:txBody>
          <a:bodyPr/>
          <a:lstStyle/>
          <a:p>
            <a:r>
              <a:rPr lang="en-US" dirty="0"/>
              <a:t>SYN®-HYCAN CB Mimicking TGF-Beta activation for Increased HA Synthesis</a:t>
            </a:r>
            <a:br>
              <a:rPr lang="en-US" dirty="0"/>
            </a:br>
            <a:endParaRPr lang="en-US" dirty="0"/>
          </a:p>
        </p:txBody>
      </p:sp>
      <p:sp>
        <p:nvSpPr>
          <p:cNvPr id="15" name="Rectangle 31">
            <a:extLst>
              <a:ext uri="{FF2B5EF4-FFF2-40B4-BE49-F238E27FC236}">
                <a16:creationId xmlns:a16="http://schemas.microsoft.com/office/drawing/2014/main" id="{2E215308-5452-B9E3-2590-84B56CD6BB1F}"/>
              </a:ext>
            </a:extLst>
          </p:cNvPr>
          <p:cNvSpPr txBox="1">
            <a:spLocks noChangeArrowheads="1"/>
          </p:cNvSpPr>
          <p:nvPr/>
        </p:nvSpPr>
        <p:spPr bwMode="auto">
          <a:xfrm>
            <a:off x="302400" y="2990524"/>
            <a:ext cx="1831199" cy="162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363600" marR="0" lvl="0" indent="-363600" algn="l" defTabSz="914400" rtl="0" eaLnBrk="1" fontAlgn="base" latinLnBrk="0" hangingPunct="1">
              <a:lnSpc>
                <a:spcPct val="90000"/>
              </a:lnSpc>
              <a:spcBef>
                <a:spcPts val="500"/>
              </a:spcBef>
              <a:spcAft>
                <a:spcPts val="400"/>
              </a:spcAft>
              <a:buClr>
                <a:srgbClr val="897974"/>
              </a:buClr>
              <a:buSzPct val="50000"/>
              <a:buFont typeface="Wingdings" panose="05000000000000000000" pitchFamily="2" charset="2"/>
              <a:buChar char="l"/>
              <a:tabLst/>
              <a:defRPr/>
            </a:pPr>
            <a:r>
              <a:rPr kumimoji="0" lang="en-US" altLang="en-US" sz="1200" b="0" i="0" u="none" strike="noStrike" kern="0" cap="none" spc="0" normalizeH="0" baseline="0" noProof="0" dirty="0">
                <a:ln>
                  <a:noFill/>
                </a:ln>
                <a:solidFill>
                  <a:schemeClr val="tx1"/>
                </a:solidFill>
                <a:effectLst/>
                <a:uLnTx/>
                <a:uFillTx/>
                <a:latin typeface="+mn-lt"/>
                <a:ea typeface="Fira Sans" panose="020B0503050000020004" pitchFamily="34" charset="0"/>
              </a:rPr>
              <a:t>Low Thrombospondin</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lang="en-US" altLang="en-US" sz="1200" b="0" kern="0" dirty="0">
                <a:solidFill>
                  <a:schemeClr val="tx1"/>
                </a:solidFill>
                <a:latin typeface="+mn-lt"/>
                <a:ea typeface="Fira Sans" panose="020B0503050000020004" pitchFamily="34" charset="0"/>
              </a:rPr>
              <a:t>Low TGF</a:t>
            </a:r>
            <a:r>
              <a:rPr lang="el-GR" altLang="en-US" sz="1200" b="0" kern="0" dirty="0">
                <a:solidFill>
                  <a:schemeClr val="tx1"/>
                </a:solidFill>
                <a:latin typeface="+mn-lt"/>
                <a:ea typeface="Fira Sans" panose="020B0503050000020004" pitchFamily="34" charset="0"/>
              </a:rPr>
              <a:t>β</a:t>
            </a:r>
            <a:r>
              <a:rPr lang="en-GB" altLang="en-US" sz="1200" b="0" kern="0" dirty="0">
                <a:solidFill>
                  <a:schemeClr val="tx1"/>
                </a:solidFill>
                <a:latin typeface="+mn-lt"/>
                <a:ea typeface="Fira Sans" panose="020B0503050000020004" pitchFamily="34" charset="0"/>
              </a:rPr>
              <a:t>1 activation</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kumimoji="0" lang="en-GB" altLang="en-US" sz="1200" b="0" i="0" u="none" strike="noStrike" kern="0" cap="none" spc="0" normalizeH="0" baseline="0" noProof="0" dirty="0">
                <a:ln>
                  <a:noFill/>
                </a:ln>
                <a:solidFill>
                  <a:schemeClr val="tx1"/>
                </a:solidFill>
                <a:effectLst/>
                <a:uLnTx/>
                <a:uFillTx/>
                <a:latin typeface="+mn-lt"/>
                <a:ea typeface="Fira Sans" panose="020B0503050000020004" pitchFamily="34" charset="0"/>
              </a:rPr>
              <a:t>Less hyaluronic acid</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lang="en-GB" altLang="en-US" sz="1200" b="0" kern="0" dirty="0">
                <a:solidFill>
                  <a:schemeClr val="tx1"/>
                </a:solidFill>
                <a:latin typeface="+mn-lt"/>
                <a:ea typeface="Fira Sans" panose="020B0503050000020004" pitchFamily="34" charset="0"/>
              </a:rPr>
              <a:t>Less volume</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kumimoji="0" lang="en-GB" altLang="en-US" sz="1200" b="0" i="0" u="none" strike="noStrike" kern="0" cap="none" spc="0" normalizeH="0" baseline="0" noProof="0" dirty="0">
                <a:ln>
                  <a:noFill/>
                </a:ln>
                <a:solidFill>
                  <a:schemeClr val="tx1"/>
                </a:solidFill>
                <a:effectLst/>
                <a:uLnTx/>
                <a:uFillTx/>
                <a:latin typeface="+mn-lt"/>
                <a:ea typeface="Fira Sans" panose="020B0503050000020004" pitchFamily="34" charset="0"/>
              </a:rPr>
              <a:t>Dry skin</a:t>
            </a:r>
            <a:endParaRPr kumimoji="0" lang="en-US" altLang="en-US" sz="1200" b="0" i="0" u="none" strike="noStrike" kern="0" cap="none" spc="0" normalizeH="0" baseline="0" noProof="0" dirty="0">
              <a:ln>
                <a:noFill/>
              </a:ln>
              <a:solidFill>
                <a:schemeClr val="tx1"/>
              </a:solidFill>
              <a:effectLst/>
              <a:uLnTx/>
              <a:uFillTx/>
              <a:latin typeface="+mn-lt"/>
              <a:ea typeface="Fira Sans" panose="020B0503050000020004" pitchFamily="34" charset="0"/>
            </a:endParaRPr>
          </a:p>
        </p:txBody>
      </p:sp>
      <p:sp>
        <p:nvSpPr>
          <p:cNvPr id="16" name="Rectangle 31">
            <a:extLst>
              <a:ext uri="{FF2B5EF4-FFF2-40B4-BE49-F238E27FC236}">
                <a16:creationId xmlns:a16="http://schemas.microsoft.com/office/drawing/2014/main" id="{24E685AD-9B33-D56D-4490-2E5B1D0072B7}"/>
              </a:ext>
            </a:extLst>
          </p:cNvPr>
          <p:cNvSpPr txBox="1">
            <a:spLocks noChangeArrowheads="1"/>
          </p:cNvSpPr>
          <p:nvPr/>
        </p:nvSpPr>
        <p:spPr bwMode="auto">
          <a:xfrm>
            <a:off x="9717857" y="2990524"/>
            <a:ext cx="2310021" cy="1461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363600" marR="0" lvl="0" indent="-363600" algn="l" defTabSz="914400" rtl="0" eaLnBrk="1" fontAlgn="base" latinLnBrk="0" hangingPunct="1">
              <a:lnSpc>
                <a:spcPct val="90000"/>
              </a:lnSpc>
              <a:spcBef>
                <a:spcPts val="500"/>
              </a:spcBef>
              <a:spcAft>
                <a:spcPts val="400"/>
              </a:spcAft>
              <a:buClr>
                <a:srgbClr val="897974"/>
              </a:buClr>
              <a:buSzPct val="50000"/>
              <a:buFont typeface="Wingdings" panose="05000000000000000000" pitchFamily="2" charset="2"/>
              <a:buChar char="l"/>
              <a:tabLst/>
              <a:defRPr/>
            </a:pPr>
            <a:r>
              <a:rPr kumimoji="0" lang="en-US" altLang="en-US" sz="1200" b="1" i="0" u="none" strike="noStrike" kern="0" cap="none" spc="0" normalizeH="0" baseline="0" noProof="0" dirty="0">
                <a:ln>
                  <a:noFill/>
                </a:ln>
                <a:solidFill>
                  <a:schemeClr val="tx1"/>
                </a:solidFill>
                <a:effectLst/>
                <a:uLnTx/>
                <a:uFillTx/>
                <a:latin typeface="+mn-lt"/>
                <a:ea typeface="Fira Sans" panose="020B0503050000020004" pitchFamily="34" charset="0"/>
              </a:rPr>
              <a:t>SYN®-HYCAN CB </a:t>
            </a:r>
            <a:r>
              <a:rPr kumimoji="0" lang="en-US" altLang="en-US" sz="1200" b="0" i="0" u="none" strike="noStrike" kern="0" cap="none" spc="0" normalizeH="0" baseline="0" noProof="0" dirty="0">
                <a:ln>
                  <a:noFill/>
                </a:ln>
                <a:solidFill>
                  <a:schemeClr val="tx1"/>
                </a:solidFill>
                <a:effectLst/>
                <a:uLnTx/>
                <a:uFillTx/>
                <a:latin typeface="+mn-lt"/>
                <a:ea typeface="Fira Sans" panose="020B0503050000020004" pitchFamily="34" charset="0"/>
              </a:rPr>
              <a:t>mimics Thrombospondin</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lang="en-US" altLang="en-US" sz="1200" b="0" kern="0" dirty="0">
                <a:solidFill>
                  <a:schemeClr val="tx1"/>
                </a:solidFill>
                <a:latin typeface="+mn-lt"/>
                <a:ea typeface="Fira Sans" panose="020B0503050000020004" pitchFamily="34" charset="0"/>
              </a:rPr>
              <a:t>TGF</a:t>
            </a:r>
            <a:r>
              <a:rPr lang="el-GR" altLang="en-US" sz="1200" b="0" kern="0" dirty="0">
                <a:solidFill>
                  <a:schemeClr val="tx1"/>
                </a:solidFill>
                <a:latin typeface="+mn-lt"/>
                <a:ea typeface="Fira Sans" panose="020B0503050000020004" pitchFamily="34" charset="0"/>
              </a:rPr>
              <a:t>β</a:t>
            </a:r>
            <a:r>
              <a:rPr lang="en-GB" altLang="en-US" sz="1200" b="0" kern="0" dirty="0">
                <a:solidFill>
                  <a:schemeClr val="tx1"/>
                </a:solidFill>
                <a:latin typeface="+mn-lt"/>
                <a:ea typeface="Fira Sans" panose="020B0503050000020004" pitchFamily="34" charset="0"/>
              </a:rPr>
              <a:t>1 activation</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kumimoji="0" lang="en-GB" altLang="en-US" sz="1200" b="0" i="0" u="none" strike="noStrike" kern="0" cap="none" spc="0" normalizeH="0" baseline="0" noProof="0" dirty="0">
                <a:ln>
                  <a:noFill/>
                </a:ln>
                <a:solidFill>
                  <a:schemeClr val="tx1"/>
                </a:solidFill>
                <a:effectLst/>
                <a:uLnTx/>
                <a:uFillTx/>
                <a:latin typeface="+mn-lt"/>
                <a:ea typeface="Fira Sans" panose="020B0503050000020004" pitchFamily="34" charset="0"/>
              </a:rPr>
              <a:t>More hyaluronic acid</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lang="en-GB" altLang="en-US" sz="1200" b="0" kern="0" dirty="0">
                <a:solidFill>
                  <a:schemeClr val="tx1"/>
                </a:solidFill>
                <a:latin typeface="+mn-lt"/>
                <a:ea typeface="Fira Sans" panose="020B0503050000020004" pitchFamily="34" charset="0"/>
              </a:rPr>
              <a:t>More volume</a:t>
            </a:r>
          </a:p>
          <a:p>
            <a:pPr marL="363600" indent="-363600">
              <a:lnSpc>
                <a:spcPct val="90000"/>
              </a:lnSpc>
              <a:spcBef>
                <a:spcPts val="500"/>
              </a:spcBef>
              <a:spcAft>
                <a:spcPts val="400"/>
              </a:spcAft>
              <a:buClr>
                <a:srgbClr val="897974"/>
              </a:buClr>
              <a:buSzPct val="50000"/>
              <a:buFont typeface="Wingdings" panose="05000000000000000000" pitchFamily="2" charset="2"/>
              <a:buChar char="l"/>
              <a:defRPr/>
            </a:pPr>
            <a:r>
              <a:rPr kumimoji="0" lang="en-GB" altLang="en-US" sz="1200" b="0" i="0" u="none" strike="noStrike" kern="0" cap="none" spc="0" normalizeH="0" baseline="0" noProof="0" dirty="0">
                <a:ln>
                  <a:noFill/>
                </a:ln>
                <a:solidFill>
                  <a:schemeClr val="tx1"/>
                </a:solidFill>
                <a:effectLst/>
                <a:uLnTx/>
                <a:uFillTx/>
                <a:latin typeface="+mn-lt"/>
                <a:ea typeface="Fira Sans" panose="020B0503050000020004" pitchFamily="34" charset="0"/>
              </a:rPr>
              <a:t>Hydrated skin</a:t>
            </a:r>
            <a:endParaRPr kumimoji="0" lang="en-US" altLang="en-US" sz="1200" b="0" i="0" u="none" strike="noStrike" kern="0" cap="none" spc="0" normalizeH="0" baseline="0" noProof="0" dirty="0">
              <a:ln>
                <a:noFill/>
              </a:ln>
              <a:solidFill>
                <a:schemeClr val="tx1"/>
              </a:solidFill>
              <a:effectLst/>
              <a:uLnTx/>
              <a:uFillTx/>
              <a:latin typeface="+mn-lt"/>
              <a:ea typeface="Fira Sans" panose="020B0503050000020004" pitchFamily="34" charset="0"/>
            </a:endParaRPr>
          </a:p>
        </p:txBody>
      </p:sp>
      <p:grpSp>
        <p:nvGrpSpPr>
          <p:cNvPr id="17" name="Group 16">
            <a:extLst>
              <a:ext uri="{FF2B5EF4-FFF2-40B4-BE49-F238E27FC236}">
                <a16:creationId xmlns:a16="http://schemas.microsoft.com/office/drawing/2014/main" id="{8D4416EE-215E-A55E-4453-EE5132889922}"/>
              </a:ext>
            </a:extLst>
          </p:cNvPr>
          <p:cNvGrpSpPr/>
          <p:nvPr/>
        </p:nvGrpSpPr>
        <p:grpSpPr>
          <a:xfrm>
            <a:off x="2207173" y="1344953"/>
            <a:ext cx="7672553" cy="2650010"/>
            <a:chOff x="2410450" y="878198"/>
            <a:chExt cx="7672553" cy="2650010"/>
          </a:xfrm>
        </p:grpSpPr>
        <p:sp>
          <p:nvSpPr>
            <p:cNvPr id="19" name="Rectangle 31">
              <a:extLst>
                <a:ext uri="{FF2B5EF4-FFF2-40B4-BE49-F238E27FC236}">
                  <a16:creationId xmlns:a16="http://schemas.microsoft.com/office/drawing/2014/main" id="{A75667EC-97DE-DB2B-C7BF-ACD9534C80BB}"/>
                </a:ext>
              </a:extLst>
            </p:cNvPr>
            <p:cNvSpPr txBox="1">
              <a:spLocks noChangeArrowheads="1"/>
            </p:cNvSpPr>
            <p:nvPr/>
          </p:nvSpPr>
          <p:spPr bwMode="auto">
            <a:xfrm>
              <a:off x="2410450" y="878264"/>
              <a:ext cx="3657600" cy="20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algn="ctr" defTabSz="914400" rtl="0" eaLnBrk="1" fontAlgn="base" latinLnBrk="0" hangingPunct="1">
                <a:lnSpc>
                  <a:spcPct val="95000"/>
                </a:lnSpc>
                <a:spcBef>
                  <a:spcPct val="0"/>
                </a:spcBef>
                <a:spcAft>
                  <a:spcPct val="0"/>
                </a:spcAft>
                <a:buClrTx/>
                <a:buSzTx/>
                <a:buFontTx/>
                <a:buNone/>
                <a:tabLst/>
                <a:defRPr/>
              </a:pPr>
              <a:r>
                <a:rPr kumimoji="0" lang="en-US" altLang="en-US" sz="1400" b="1" i="0" u="none" strike="noStrike" kern="0" cap="none" spc="0" normalizeH="0" baseline="0" noProof="0" dirty="0">
                  <a:ln>
                    <a:noFill/>
                  </a:ln>
                  <a:solidFill>
                    <a:srgbClr val="4D3C35"/>
                  </a:solidFill>
                  <a:effectLst/>
                  <a:uLnTx/>
                  <a:uFillTx/>
                  <a:latin typeface="+mn-lt"/>
                  <a:ea typeface="Fira Sans" panose="020B0503050000020004" pitchFamily="34" charset="0"/>
                </a:rPr>
                <a:t>Mature or Photoaged Skin</a:t>
              </a:r>
            </a:p>
          </p:txBody>
        </p:sp>
        <p:sp>
          <p:nvSpPr>
            <p:cNvPr id="20" name="Rectangle 31">
              <a:extLst>
                <a:ext uri="{FF2B5EF4-FFF2-40B4-BE49-F238E27FC236}">
                  <a16:creationId xmlns:a16="http://schemas.microsoft.com/office/drawing/2014/main" id="{DC7F0FAB-00DF-4108-21A7-12FFE6068E92}"/>
                </a:ext>
              </a:extLst>
            </p:cNvPr>
            <p:cNvSpPr txBox="1">
              <a:spLocks noChangeArrowheads="1"/>
            </p:cNvSpPr>
            <p:nvPr/>
          </p:nvSpPr>
          <p:spPr bwMode="auto">
            <a:xfrm>
              <a:off x="6561887" y="878198"/>
              <a:ext cx="3521116" cy="204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lgn="ctr">
                <a:defRPr/>
              </a:pPr>
              <a:r>
                <a:rPr kumimoji="0" lang="en-US" altLang="en-US" sz="1400" b="1" i="0" u="none" strike="noStrike" kern="0" cap="none" spc="0" normalizeH="0" baseline="0" noProof="0" dirty="0">
                  <a:ln>
                    <a:noFill/>
                  </a:ln>
                  <a:solidFill>
                    <a:srgbClr val="4D3C35"/>
                  </a:solidFill>
                  <a:effectLst/>
                  <a:uLnTx/>
                  <a:uFillTx/>
                  <a:latin typeface="+mn-lt"/>
                  <a:ea typeface="Fira Sans" panose="020B0503050000020004" pitchFamily="34" charset="0"/>
                </a:rPr>
                <a:t>Revitalized Skin with SYN®-HYCAN CB</a:t>
              </a:r>
            </a:p>
          </p:txBody>
        </p:sp>
        <p:sp>
          <p:nvSpPr>
            <p:cNvPr id="25" name="TextBox 24">
              <a:extLst>
                <a:ext uri="{FF2B5EF4-FFF2-40B4-BE49-F238E27FC236}">
                  <a16:creationId xmlns:a16="http://schemas.microsoft.com/office/drawing/2014/main" id="{5A1FD0CD-54D7-9ACC-ADF1-F590E015593B}"/>
                </a:ext>
              </a:extLst>
            </p:cNvPr>
            <p:cNvSpPr txBox="1"/>
            <p:nvPr/>
          </p:nvSpPr>
          <p:spPr>
            <a:xfrm>
              <a:off x="7357072" y="3482042"/>
              <a:ext cx="181499" cy="46166"/>
            </a:xfrm>
            <a:prstGeom prst="rect">
              <a:avLst/>
            </a:prstGeom>
            <a:noFill/>
            <a:ln>
              <a:noFill/>
            </a:ln>
          </p:spPr>
          <p:txBody>
            <a:bodyPr wrap="square" lIns="0" tIns="0" rIns="0" bIns="0" rtlCol="0">
              <a:spAutoFit/>
            </a:bodyPr>
            <a:lstStyle/>
            <a:p>
              <a:pPr algn="ctr"/>
              <a:r>
                <a:rPr lang="en-GB" sz="300">
                  <a:solidFill>
                    <a:schemeClr val="bg1"/>
                  </a:solidFill>
                  <a:latin typeface="Fira Sans" panose="020B0503050000020004" pitchFamily="34" charset="0"/>
                </a:rPr>
                <a:t>CB</a:t>
              </a:r>
              <a:endParaRPr lang="en-US" sz="300">
                <a:solidFill>
                  <a:schemeClr val="bg1"/>
                </a:solidFill>
                <a:latin typeface="Fira Sans" panose="020B0503050000020004" pitchFamily="34" charset="0"/>
              </a:endParaRPr>
            </a:p>
          </p:txBody>
        </p:sp>
      </p:grpSp>
      <p:pic>
        <p:nvPicPr>
          <p:cNvPr id="28" name="Picture 27" descr="A diagram of skin anatomy&#10;&#10;AI-generated content may be incorrect.">
            <a:extLst>
              <a:ext uri="{FF2B5EF4-FFF2-40B4-BE49-F238E27FC236}">
                <a16:creationId xmlns:a16="http://schemas.microsoft.com/office/drawing/2014/main" id="{49E7CB71-49F2-63FB-63E0-FDD81CE386AE}"/>
              </a:ext>
            </a:extLst>
          </p:cNvPr>
          <p:cNvPicPr>
            <a:picLocks noChangeAspect="1"/>
          </p:cNvPicPr>
          <p:nvPr/>
        </p:nvPicPr>
        <p:blipFill>
          <a:blip r:embed="rId3"/>
          <a:stretch>
            <a:fillRect/>
          </a:stretch>
        </p:blipFill>
        <p:spPr>
          <a:xfrm>
            <a:off x="1996966" y="1549818"/>
            <a:ext cx="8061435" cy="4534558"/>
          </a:xfrm>
          <a:prstGeom prst="rect">
            <a:avLst/>
          </a:prstGeom>
        </p:spPr>
      </p:pic>
    </p:spTree>
    <p:extLst>
      <p:ext uri="{BB962C8B-B14F-4D97-AF65-F5344CB8AC3E}">
        <p14:creationId xmlns:p14="http://schemas.microsoft.com/office/powerpoint/2010/main" val="1145580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BDDB8-6A07-084A-A7CC-3B827AF1EA8C}"/>
              </a:ext>
            </a:extLst>
          </p:cNvPr>
          <p:cNvSpPr>
            <a:spLocks noGrp="1"/>
          </p:cNvSpPr>
          <p:nvPr>
            <p:ph type="sldNum" sz="quarter" idx="10"/>
          </p:nvPr>
        </p:nvSpPr>
        <p:spPr/>
        <p:txBody>
          <a:bodyPr/>
          <a:lstStyle/>
          <a:p>
            <a:fld id="{EC50C849-B97A-2B45-B78A-6D9C352F693C}" type="slidenum">
              <a:rPr lang="en-US" smtClean="0"/>
              <a:pPr/>
              <a:t>15</a:t>
            </a:fld>
            <a:endParaRPr lang="en-US"/>
          </a:p>
        </p:txBody>
      </p:sp>
      <p:sp>
        <p:nvSpPr>
          <p:cNvPr id="4" name="Text Placeholder 3">
            <a:extLst>
              <a:ext uri="{FF2B5EF4-FFF2-40B4-BE49-F238E27FC236}">
                <a16:creationId xmlns:a16="http://schemas.microsoft.com/office/drawing/2014/main" id="{8DC5F784-5651-2E43-BCBE-69AF039DAF71}"/>
              </a:ext>
            </a:extLst>
          </p:cNvPr>
          <p:cNvSpPr>
            <a:spLocks noGrp="1"/>
          </p:cNvSpPr>
          <p:nvPr>
            <p:ph type="body" idx="11"/>
          </p:nvPr>
        </p:nvSpPr>
        <p:spPr/>
        <p:txBody>
          <a:bodyPr/>
          <a:lstStyle/>
          <a:p>
            <a:r>
              <a:rPr lang="en-GB"/>
              <a:t>Study details</a:t>
            </a:r>
          </a:p>
        </p:txBody>
      </p:sp>
      <p:sp>
        <p:nvSpPr>
          <p:cNvPr id="3" name="Title 2">
            <a:extLst>
              <a:ext uri="{FF2B5EF4-FFF2-40B4-BE49-F238E27FC236}">
                <a16:creationId xmlns:a16="http://schemas.microsoft.com/office/drawing/2014/main" id="{C60113C8-D782-6E44-9E38-749DF50F4626}"/>
              </a:ext>
            </a:extLst>
          </p:cNvPr>
          <p:cNvSpPr>
            <a:spLocks noGrp="1"/>
          </p:cNvSpPr>
          <p:nvPr>
            <p:ph type="title"/>
          </p:nvPr>
        </p:nvSpPr>
        <p:spPr/>
        <p:txBody>
          <a:bodyPr/>
          <a:lstStyle/>
          <a:p>
            <a:r>
              <a:rPr lang="en-US" altLang="en-US" dirty="0"/>
              <a:t>SYN®-HYCAN CB – </a:t>
            </a:r>
            <a:r>
              <a:rPr lang="en-US" altLang="en-US" i="1" dirty="0"/>
              <a:t>in vitro </a:t>
            </a:r>
            <a:r>
              <a:rPr lang="en-US" altLang="en-US" dirty="0"/>
              <a:t>efficacy</a:t>
            </a:r>
            <a:endParaRPr lang="en-GB" dirty="0"/>
          </a:p>
        </p:txBody>
      </p:sp>
      <p:pic>
        <p:nvPicPr>
          <p:cNvPr id="11" name="Picture 10">
            <a:extLst>
              <a:ext uri="{FF2B5EF4-FFF2-40B4-BE49-F238E27FC236}">
                <a16:creationId xmlns:a16="http://schemas.microsoft.com/office/drawing/2014/main" id="{0551ECFD-152E-BCB3-97D7-D8BB8FB80F02}"/>
              </a:ext>
            </a:extLst>
          </p:cNvPr>
          <p:cNvPicPr>
            <a:picLocks noChangeAspect="1"/>
          </p:cNvPicPr>
          <p:nvPr/>
        </p:nvPicPr>
        <p:blipFill>
          <a:blip r:embed="rId2"/>
          <a:srcRect/>
          <a:stretch/>
        </p:blipFill>
        <p:spPr>
          <a:xfrm>
            <a:off x="10920068" y="304640"/>
            <a:ext cx="966098" cy="419894"/>
          </a:xfrm>
          <a:prstGeom prst="rect">
            <a:avLst/>
          </a:prstGeom>
        </p:spPr>
      </p:pic>
      <p:sp>
        <p:nvSpPr>
          <p:cNvPr id="12" name="Text Placeholder 35">
            <a:extLst>
              <a:ext uri="{FF2B5EF4-FFF2-40B4-BE49-F238E27FC236}">
                <a16:creationId xmlns:a16="http://schemas.microsoft.com/office/drawing/2014/main" id="{D5B3EB5A-CC02-566D-A5FA-614B3B860D69}"/>
              </a:ext>
            </a:extLst>
          </p:cNvPr>
          <p:cNvSpPr txBox="1">
            <a:spLocks/>
          </p:cNvSpPr>
          <p:nvPr/>
        </p:nvSpPr>
        <p:spPr>
          <a:xfrm>
            <a:off x="302398" y="1352437"/>
            <a:ext cx="5110429" cy="4296001"/>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600"/>
              </a:spcAft>
            </a:pPr>
            <a:r>
              <a:rPr lang="en-GB" sz="1600" b="1" dirty="0"/>
              <a:t>Hyaluronic Acid Synthesis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Epidermal Keratinocytes, dose response</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Dermal Fibroblasts, versus benchmark peptide</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Skin explants analysis, </a:t>
            </a:r>
            <a:r>
              <a:rPr lang="en-GB" sz="1600" i="1" dirty="0"/>
              <a:t>ex vivo</a:t>
            </a:r>
          </a:p>
          <a:p>
            <a:pPr marL="363600" indent="-363600">
              <a:lnSpc>
                <a:spcPct val="90000"/>
              </a:lnSpc>
              <a:spcBef>
                <a:spcPts val="500"/>
              </a:spcBef>
              <a:spcAft>
                <a:spcPts val="400"/>
              </a:spcAft>
              <a:buClr>
                <a:schemeClr val="accent3"/>
              </a:buClr>
              <a:buSzPct val="50000"/>
              <a:buFont typeface="Wingdings" panose="05000000000000000000" pitchFamily="2" charset="2"/>
              <a:buChar char="l"/>
            </a:pPr>
            <a:endParaRPr lang="en-GB" sz="1600" dirty="0"/>
          </a:p>
          <a:p>
            <a:pPr>
              <a:spcAft>
                <a:spcPts val="600"/>
              </a:spcAft>
            </a:pPr>
            <a:r>
              <a:rPr lang="en-GB" sz="1600" b="1" dirty="0"/>
              <a:t>Hyaluronic Acid Cellular Anchoring</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3D Microsphere HA analysis, visual assessment</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CD44 Hyaluronic Acid Receptor expression assay</a:t>
            </a:r>
          </a:p>
          <a:p>
            <a:pPr>
              <a:lnSpc>
                <a:spcPct val="90000"/>
              </a:lnSpc>
              <a:spcBef>
                <a:spcPts val="500"/>
              </a:spcBef>
              <a:spcAft>
                <a:spcPts val="400"/>
              </a:spcAft>
              <a:buClr>
                <a:schemeClr val="accent3"/>
              </a:buClr>
              <a:buSzPct val="90000"/>
            </a:pPr>
            <a:endParaRPr lang="en-GB" sz="1600" i="1" dirty="0">
              <a:solidFill>
                <a:schemeClr val="accent4"/>
              </a:solidFill>
            </a:endParaRPr>
          </a:p>
          <a:p>
            <a:pPr>
              <a:spcAft>
                <a:spcPts val="600"/>
              </a:spcAft>
            </a:pPr>
            <a:r>
              <a:rPr lang="en-GB" sz="1600" b="1" dirty="0"/>
              <a:t>Collagen Support &amp; Organization</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Proteoglycan synthesis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dirty="0"/>
              <a:t>Collagen synthesis</a:t>
            </a:r>
          </a:p>
          <a:p>
            <a:pPr marL="363600" indent="-363600">
              <a:lnSpc>
                <a:spcPct val="90000"/>
              </a:lnSpc>
              <a:spcBef>
                <a:spcPts val="500"/>
              </a:spcBef>
              <a:spcAft>
                <a:spcPts val="400"/>
              </a:spcAft>
              <a:buClr>
                <a:schemeClr val="accent3"/>
              </a:buClr>
              <a:buSzPct val="90000"/>
              <a:buFont typeface="Wingdings" panose="05000000000000000000" pitchFamily="2" charset="2"/>
              <a:buChar char="l"/>
            </a:pPr>
            <a:endParaRPr lang="en-GB" sz="1600" dirty="0"/>
          </a:p>
          <a:p>
            <a:endParaRPr lang="en-GB" dirty="0"/>
          </a:p>
        </p:txBody>
      </p:sp>
    </p:spTree>
    <p:extLst>
      <p:ext uri="{BB962C8B-B14F-4D97-AF65-F5344CB8AC3E}">
        <p14:creationId xmlns:p14="http://schemas.microsoft.com/office/powerpoint/2010/main" val="2725141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2C9FF-E76E-511A-1F74-B67C3BAE5453}"/>
            </a:ext>
          </a:extLst>
        </p:cNvPr>
        <p:cNvGrpSpPr/>
        <p:nvPr/>
      </p:nvGrpSpPr>
      <p:grpSpPr>
        <a:xfrm>
          <a:off x="0" y="0"/>
          <a:ext cx="0" cy="0"/>
          <a:chOff x="0" y="0"/>
          <a:chExt cx="0" cy="0"/>
        </a:xfrm>
      </p:grpSpPr>
      <p:sp>
        <p:nvSpPr>
          <p:cNvPr id="56" name="Rectangle 55">
            <a:extLst>
              <a:ext uri="{FF2B5EF4-FFF2-40B4-BE49-F238E27FC236}">
                <a16:creationId xmlns:a16="http://schemas.microsoft.com/office/drawing/2014/main" id="{28DB8E62-A91E-B268-5484-769952DB57D9}"/>
              </a:ext>
            </a:extLst>
          </p:cNvPr>
          <p:cNvSpPr/>
          <p:nvPr/>
        </p:nvSpPr>
        <p:spPr>
          <a:xfrm>
            <a:off x="-4726" y="4998858"/>
            <a:ext cx="12196726" cy="1859142"/>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7" name="Slide Number Placeholder 6">
            <a:extLst>
              <a:ext uri="{FF2B5EF4-FFF2-40B4-BE49-F238E27FC236}">
                <a16:creationId xmlns:a16="http://schemas.microsoft.com/office/drawing/2014/main" id="{37CB5D49-8976-548B-2D1D-93BBA4CAB3A1}"/>
              </a:ext>
            </a:extLst>
          </p:cNvPr>
          <p:cNvSpPr>
            <a:spLocks noGrp="1"/>
          </p:cNvSpPr>
          <p:nvPr>
            <p:ph type="sldNum" sz="quarter" idx="10"/>
          </p:nvPr>
        </p:nvSpPr>
        <p:spPr/>
        <p:txBody>
          <a:bodyPr/>
          <a:lstStyle/>
          <a:p>
            <a:fld id="{EC50C849-B97A-2B45-B78A-6D9C352F693C}" type="slidenum">
              <a:rPr lang="en-US" smtClean="0"/>
              <a:pPr/>
              <a:t>16</a:t>
            </a:fld>
            <a:endParaRPr lang="en-US"/>
          </a:p>
        </p:txBody>
      </p:sp>
      <p:sp>
        <p:nvSpPr>
          <p:cNvPr id="2" name="Title 1">
            <a:extLst>
              <a:ext uri="{FF2B5EF4-FFF2-40B4-BE49-F238E27FC236}">
                <a16:creationId xmlns:a16="http://schemas.microsoft.com/office/drawing/2014/main" id="{AABCBD1D-1DC4-0FC9-EFFC-326A15EA79D5}"/>
              </a:ext>
            </a:extLst>
          </p:cNvPr>
          <p:cNvSpPr>
            <a:spLocks noGrp="1"/>
          </p:cNvSpPr>
          <p:nvPr>
            <p:ph type="title"/>
          </p:nvPr>
        </p:nvSpPr>
        <p:spPr>
          <a:xfrm>
            <a:off x="302401" y="302400"/>
            <a:ext cx="10880606" cy="732150"/>
          </a:xfrm>
        </p:spPr>
        <p:txBody>
          <a:bodyPr/>
          <a:lstStyle/>
          <a:p>
            <a:r>
              <a:rPr lang="sv-SE" dirty="0"/>
              <a:t>HA Synthesis boost in Keratinocyte &amp; Fibroblast Cell Culture</a:t>
            </a:r>
            <a:endParaRPr lang="en-GB" dirty="0"/>
          </a:p>
        </p:txBody>
      </p:sp>
      <p:sp>
        <p:nvSpPr>
          <p:cNvPr id="13" name="Slide Number Placeholder 2">
            <a:extLst>
              <a:ext uri="{FF2B5EF4-FFF2-40B4-BE49-F238E27FC236}">
                <a16:creationId xmlns:a16="http://schemas.microsoft.com/office/drawing/2014/main" id="{DBDB6C8C-341D-0BE5-EFB6-43BD16D8D9BA}"/>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solidFill>
                  <a:schemeClr val="bg1"/>
                </a:solidFill>
                <a:latin typeface="DM Sans"/>
              </a:rPr>
              <a:pPr>
                <a:defRPr/>
              </a:pPr>
              <a:t>16</a:t>
            </a:fld>
            <a:endParaRPr lang="en-GB" dirty="0">
              <a:solidFill>
                <a:schemeClr val="bg1"/>
              </a:solidFill>
              <a:latin typeface="DM Sans"/>
            </a:endParaRPr>
          </a:p>
        </p:txBody>
      </p:sp>
      <p:pic>
        <p:nvPicPr>
          <p:cNvPr id="14" name="Picture 13">
            <a:extLst>
              <a:ext uri="{FF2B5EF4-FFF2-40B4-BE49-F238E27FC236}">
                <a16:creationId xmlns:a16="http://schemas.microsoft.com/office/drawing/2014/main" id="{A7D88084-6882-8DF2-D641-25209643BBC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310" r="2958" b="5369"/>
          <a:stretch/>
        </p:blipFill>
        <p:spPr>
          <a:xfrm>
            <a:off x="394678" y="1439653"/>
            <a:ext cx="1883766" cy="2523888"/>
          </a:xfrm>
          <a:prstGeom prst="rect">
            <a:avLst/>
          </a:prstGeom>
        </p:spPr>
      </p:pic>
      <p:sp>
        <p:nvSpPr>
          <p:cNvPr id="15" name="Rectangle 31">
            <a:extLst>
              <a:ext uri="{FF2B5EF4-FFF2-40B4-BE49-F238E27FC236}">
                <a16:creationId xmlns:a16="http://schemas.microsoft.com/office/drawing/2014/main" id="{02CCAD0B-DF18-198E-B8EA-A6C63968A94E}"/>
              </a:ext>
            </a:extLst>
          </p:cNvPr>
          <p:cNvSpPr txBox="1">
            <a:spLocks noChangeArrowheads="1"/>
          </p:cNvSpPr>
          <p:nvPr/>
        </p:nvSpPr>
        <p:spPr bwMode="auto">
          <a:xfrm>
            <a:off x="300039" y="4250454"/>
            <a:ext cx="2073047" cy="526426"/>
          </a:xfrm>
          <a:prstGeom prst="rect">
            <a:avLst/>
          </a:prstGeom>
          <a:noFill/>
          <a:ln>
            <a:noFill/>
          </a:ln>
          <a:effec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defTabSz="914400" rtl="0" eaLnBrk="1" fontAlgn="base" latinLnBrk="0" hangingPunct="1">
              <a:lnSpc>
                <a:spcPct val="95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Normal human keratinocytes were incubated without FCS for 3 days.</a:t>
            </a:r>
          </a:p>
        </p:txBody>
      </p:sp>
      <p:pic>
        <p:nvPicPr>
          <p:cNvPr id="16" name="Picture 15">
            <a:extLst>
              <a:ext uri="{FF2B5EF4-FFF2-40B4-BE49-F238E27FC236}">
                <a16:creationId xmlns:a16="http://schemas.microsoft.com/office/drawing/2014/main" id="{69C46353-7F74-5ECA-C80E-370B8F545CBC}"/>
              </a:ext>
            </a:extLst>
          </p:cNvPr>
          <p:cNvPicPr>
            <a:picLocks noChangeAspect="1"/>
          </p:cNvPicPr>
          <p:nvPr/>
        </p:nvPicPr>
        <p:blipFill>
          <a:blip r:embed="rId4" cstate="print">
            <a:extLst>
              <a:ext uri="{28A0092B-C50C-407E-A947-70E740481C1C}">
                <a14:useLocalDpi xmlns:a14="http://schemas.microsoft.com/office/drawing/2010/main"/>
              </a:ext>
            </a:extLst>
          </a:blip>
          <a:srcRect b="3291"/>
          <a:stretch/>
        </p:blipFill>
        <p:spPr>
          <a:xfrm>
            <a:off x="9651443" y="1487624"/>
            <a:ext cx="2137590" cy="2478212"/>
          </a:xfrm>
          <a:prstGeom prst="rect">
            <a:avLst/>
          </a:prstGeom>
          <a:solidFill>
            <a:srgbClr val="FFFFFF">
              <a:shade val="85000"/>
            </a:srgbClr>
          </a:solidFill>
          <a:ln w="25400">
            <a:noFill/>
          </a:ln>
          <a:effectLst/>
        </p:spPr>
      </p:pic>
      <p:sp>
        <p:nvSpPr>
          <p:cNvPr id="17" name="Rectangle 31">
            <a:extLst>
              <a:ext uri="{FF2B5EF4-FFF2-40B4-BE49-F238E27FC236}">
                <a16:creationId xmlns:a16="http://schemas.microsoft.com/office/drawing/2014/main" id="{585B28BD-CC75-DA2B-AE7D-7E704F36B4EB}"/>
              </a:ext>
            </a:extLst>
          </p:cNvPr>
          <p:cNvSpPr txBox="1">
            <a:spLocks noChangeArrowheads="1"/>
          </p:cNvSpPr>
          <p:nvPr/>
        </p:nvSpPr>
        <p:spPr bwMode="auto">
          <a:xfrm>
            <a:off x="9544050" y="4250454"/>
            <a:ext cx="2345549" cy="526426"/>
          </a:xfrm>
          <a:prstGeom prst="rect">
            <a:avLst/>
          </a:prstGeom>
          <a:noFill/>
          <a:ln>
            <a:noFill/>
          </a:ln>
          <a:effec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defTabSz="914400" rtl="0" eaLnBrk="1" fontAlgn="base" latinLnBrk="0" hangingPunct="1">
              <a:lnSpc>
                <a:spcPct val="95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Normal human fibroblasts (NHF) were incubated without FCS for 3 days.</a:t>
            </a:r>
          </a:p>
        </p:txBody>
      </p:sp>
      <p:sp>
        <p:nvSpPr>
          <p:cNvPr id="18" name="Rectangle 31">
            <a:extLst>
              <a:ext uri="{FF2B5EF4-FFF2-40B4-BE49-F238E27FC236}">
                <a16:creationId xmlns:a16="http://schemas.microsoft.com/office/drawing/2014/main" id="{23D59519-88EF-8501-BCAC-02BEF75BF45C}"/>
              </a:ext>
            </a:extLst>
          </p:cNvPr>
          <p:cNvSpPr txBox="1">
            <a:spLocks noChangeArrowheads="1"/>
          </p:cNvSpPr>
          <p:nvPr/>
        </p:nvSpPr>
        <p:spPr bwMode="auto">
          <a:xfrm>
            <a:off x="300038" y="5153957"/>
            <a:ext cx="11589562" cy="757195"/>
          </a:xfrm>
          <a:prstGeom prst="rect">
            <a:avLst/>
          </a:prstGeom>
          <a:solidFill>
            <a:srgbClr val="4D3C35"/>
          </a:solidFill>
          <a:ln>
            <a:noFill/>
          </a:ln>
          <a:effectLst/>
        </p:spPr>
        <p:txBody>
          <a:bodyPr vert="horz" wrap="square" lIns="274320" tIns="91440" rIns="274320" bIns="91440" numCol="1" anchor="ctr" anchorCtr="0" compatLnSpc="1">
            <a:prstTxWarp prst="textNoShape">
              <a:avLst/>
            </a:prstTxWarp>
            <a:no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prstClr val="white"/>
                </a:solidFill>
                <a:effectLst/>
                <a:uLnTx/>
                <a:uFillTx/>
                <a:latin typeface="DM Sans"/>
                <a:ea typeface="Fira Sans" panose="020B0503050000020004" pitchFamily="34" charset="0"/>
                <a:cs typeface="+mj-cs"/>
              </a:rPr>
              <a:t>SYN®-HYCAN CB peptide can boost hyaluronic acid synthesis in both keratinocytes and dermal fibroblasts </a:t>
            </a:r>
            <a:br>
              <a:rPr kumimoji="0" lang="en-US" altLang="en-US" sz="1600" b="1" i="0" u="none" strike="noStrike" kern="0" cap="none" spc="0" normalizeH="0" baseline="0" noProof="0" dirty="0">
                <a:ln>
                  <a:noFill/>
                </a:ln>
                <a:solidFill>
                  <a:prstClr val="white"/>
                </a:solidFill>
                <a:effectLst/>
                <a:uLnTx/>
                <a:uFillTx/>
                <a:latin typeface="DM Sans"/>
                <a:ea typeface="Fira Sans" panose="020B0503050000020004" pitchFamily="34" charset="0"/>
                <a:cs typeface="+mj-cs"/>
              </a:rPr>
            </a:br>
            <a:r>
              <a:rPr kumimoji="0" lang="en-US" altLang="en-US" sz="1600" b="1" i="0" u="none" strike="noStrike" kern="0" cap="none" spc="0" normalizeH="0" baseline="0" noProof="0" dirty="0">
                <a:ln>
                  <a:noFill/>
                </a:ln>
                <a:solidFill>
                  <a:prstClr val="white"/>
                </a:solidFill>
                <a:effectLst/>
                <a:uLnTx/>
                <a:uFillTx/>
                <a:latin typeface="DM Sans"/>
                <a:ea typeface="Fira Sans" panose="020B0503050000020004" pitchFamily="34" charset="0"/>
                <a:cs typeface="+mj-cs"/>
              </a:rPr>
              <a:t>3x better than a competitor peptide after three days treatment.</a:t>
            </a:r>
            <a:endParaRPr kumimoji="0" lang="en-US" altLang="en-US" sz="1600" b="1" i="1" u="none" strike="noStrike" kern="0" cap="none" spc="0" normalizeH="0" baseline="0" noProof="0" dirty="0">
              <a:ln>
                <a:noFill/>
              </a:ln>
              <a:solidFill>
                <a:prstClr val="white"/>
              </a:solidFill>
              <a:effectLst/>
              <a:uLnTx/>
              <a:uFillTx/>
              <a:latin typeface="DM Sans"/>
              <a:ea typeface="Fira Sans" panose="020B0503050000020004" pitchFamily="34" charset="0"/>
              <a:cs typeface="+mj-cs"/>
            </a:endParaRPr>
          </a:p>
        </p:txBody>
      </p:sp>
      <p:graphicFrame>
        <p:nvGraphicFramePr>
          <p:cNvPr id="20" name="Chart 19">
            <a:extLst>
              <a:ext uri="{FF2B5EF4-FFF2-40B4-BE49-F238E27FC236}">
                <a16:creationId xmlns:a16="http://schemas.microsoft.com/office/drawing/2014/main" id="{455CACFD-4E07-523E-05EE-F670750A9A8E}"/>
              </a:ext>
            </a:extLst>
          </p:cNvPr>
          <p:cNvGraphicFramePr/>
          <p:nvPr>
            <p:extLst>
              <p:ext uri="{D42A27DB-BD31-4B8C-83A1-F6EECF244321}">
                <p14:modId xmlns:p14="http://schemas.microsoft.com/office/powerpoint/2010/main" val="2869414923"/>
              </p:ext>
            </p:extLst>
          </p:nvPr>
        </p:nvGraphicFramePr>
        <p:xfrm>
          <a:off x="2568014" y="1238612"/>
          <a:ext cx="3265872" cy="2849918"/>
        </p:xfrm>
        <a:graphic>
          <a:graphicData uri="http://schemas.openxmlformats.org/drawingml/2006/chart">
            <c:chart xmlns:c="http://schemas.openxmlformats.org/drawingml/2006/chart" xmlns:r="http://schemas.openxmlformats.org/officeDocument/2006/relationships" r:id="rId5"/>
          </a:graphicData>
        </a:graphic>
      </p:graphicFrame>
      <p:sp>
        <p:nvSpPr>
          <p:cNvPr id="27" name="Rectangle 31">
            <a:extLst>
              <a:ext uri="{FF2B5EF4-FFF2-40B4-BE49-F238E27FC236}">
                <a16:creationId xmlns:a16="http://schemas.microsoft.com/office/drawing/2014/main" id="{E492620D-E97D-F4AD-4519-94A9B3A55F26}"/>
              </a:ext>
            </a:extLst>
          </p:cNvPr>
          <p:cNvSpPr txBox="1">
            <a:spLocks noChangeArrowheads="1"/>
          </p:cNvSpPr>
          <p:nvPr/>
        </p:nvSpPr>
        <p:spPr bwMode="auto">
          <a:xfrm>
            <a:off x="2933329" y="4250454"/>
            <a:ext cx="2535240" cy="526426"/>
          </a:xfrm>
          <a:prstGeom prst="rect">
            <a:avLst/>
          </a:prstGeom>
          <a:noFill/>
          <a:ln>
            <a:noFill/>
          </a:ln>
          <a:effec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defTabSz="914400" rtl="0" eaLnBrk="1" fontAlgn="base" latinLnBrk="0" hangingPunct="1">
              <a:lnSpc>
                <a:spcPct val="95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SYN®-HYCAN CB peptide provides moisturizing from within by HA synthesis in the epidermis.</a:t>
            </a:r>
          </a:p>
        </p:txBody>
      </p:sp>
      <p:sp>
        <p:nvSpPr>
          <p:cNvPr id="32" name="Rectangle 31">
            <a:extLst>
              <a:ext uri="{FF2B5EF4-FFF2-40B4-BE49-F238E27FC236}">
                <a16:creationId xmlns:a16="http://schemas.microsoft.com/office/drawing/2014/main" id="{0B7A566F-6A38-B58D-39A4-115A3CB747DA}"/>
              </a:ext>
            </a:extLst>
          </p:cNvPr>
          <p:cNvSpPr txBox="1">
            <a:spLocks noChangeArrowheads="1"/>
          </p:cNvSpPr>
          <p:nvPr/>
        </p:nvSpPr>
        <p:spPr bwMode="auto">
          <a:xfrm>
            <a:off x="6461316" y="4250454"/>
            <a:ext cx="2535240" cy="526426"/>
          </a:xfrm>
          <a:prstGeom prst="rect">
            <a:avLst/>
          </a:prstGeom>
          <a:noFill/>
          <a:ln>
            <a:noFill/>
          </a:ln>
          <a:effec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defTabSz="914400" rtl="0" eaLnBrk="1" fontAlgn="base" latinLnBrk="0" hangingPunct="1">
              <a:lnSpc>
                <a:spcPct val="95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SYN®-HYCAN CB peptide increases hyaluronic acid synthesis by a factor of 3!</a:t>
            </a:r>
          </a:p>
        </p:txBody>
      </p:sp>
      <p:sp>
        <p:nvSpPr>
          <p:cNvPr id="33" name="TextBox 32">
            <a:extLst>
              <a:ext uri="{FF2B5EF4-FFF2-40B4-BE49-F238E27FC236}">
                <a16:creationId xmlns:a16="http://schemas.microsoft.com/office/drawing/2014/main" id="{18BA2C66-7DE3-7A38-B8A6-5F12E4697ADA}"/>
              </a:ext>
            </a:extLst>
          </p:cNvPr>
          <p:cNvSpPr txBox="1"/>
          <p:nvPr/>
        </p:nvSpPr>
        <p:spPr>
          <a:xfrm>
            <a:off x="3979905" y="1915922"/>
            <a:ext cx="269304" cy="12311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mn-ea"/>
                <a:cs typeface="+mn-cs"/>
              </a:rPr>
              <a:t>+78%</a:t>
            </a:r>
          </a:p>
        </p:txBody>
      </p:sp>
      <p:sp>
        <p:nvSpPr>
          <p:cNvPr id="34" name="TextBox 33">
            <a:extLst>
              <a:ext uri="{FF2B5EF4-FFF2-40B4-BE49-F238E27FC236}">
                <a16:creationId xmlns:a16="http://schemas.microsoft.com/office/drawing/2014/main" id="{E4A385F6-E927-4E7F-4682-01FB19C2A14F}"/>
              </a:ext>
            </a:extLst>
          </p:cNvPr>
          <p:cNvSpPr txBox="1"/>
          <p:nvPr/>
        </p:nvSpPr>
        <p:spPr>
          <a:xfrm>
            <a:off x="5219031" y="1969857"/>
            <a:ext cx="320601" cy="12311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mn-ea"/>
                <a:cs typeface="+mn-cs"/>
              </a:rPr>
              <a:t>+75%*</a:t>
            </a:r>
          </a:p>
        </p:txBody>
      </p:sp>
      <p:sp>
        <p:nvSpPr>
          <p:cNvPr id="35" name="TextBox 34">
            <a:extLst>
              <a:ext uri="{FF2B5EF4-FFF2-40B4-BE49-F238E27FC236}">
                <a16:creationId xmlns:a16="http://schemas.microsoft.com/office/drawing/2014/main" id="{C1F365BE-4F8E-744E-37B9-29615E411CEB}"/>
              </a:ext>
            </a:extLst>
          </p:cNvPr>
          <p:cNvSpPr txBox="1"/>
          <p:nvPr/>
        </p:nvSpPr>
        <p:spPr>
          <a:xfrm>
            <a:off x="4584233" y="2392505"/>
            <a:ext cx="325409" cy="12311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mn-ea"/>
                <a:cs typeface="+mn-cs"/>
              </a:rPr>
              <a:t>+52%*</a:t>
            </a:r>
          </a:p>
        </p:txBody>
      </p:sp>
      <p:sp>
        <p:nvSpPr>
          <p:cNvPr id="36" name="TextBox 35">
            <a:extLst>
              <a:ext uri="{FF2B5EF4-FFF2-40B4-BE49-F238E27FC236}">
                <a16:creationId xmlns:a16="http://schemas.microsoft.com/office/drawing/2014/main" id="{6F79605D-DB65-638C-91F6-2334E76EC2D2}"/>
              </a:ext>
            </a:extLst>
          </p:cNvPr>
          <p:cNvSpPr txBox="1"/>
          <p:nvPr/>
        </p:nvSpPr>
        <p:spPr>
          <a:xfrm>
            <a:off x="3369483" y="3344498"/>
            <a:ext cx="222817" cy="12311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mn-ea"/>
                <a:cs typeface="+mn-cs"/>
              </a:rPr>
              <a:t>+0%</a:t>
            </a:r>
          </a:p>
        </p:txBody>
      </p:sp>
      <p:graphicFrame>
        <p:nvGraphicFramePr>
          <p:cNvPr id="37" name="Chart 36">
            <a:extLst>
              <a:ext uri="{FF2B5EF4-FFF2-40B4-BE49-F238E27FC236}">
                <a16:creationId xmlns:a16="http://schemas.microsoft.com/office/drawing/2014/main" id="{CFF17A39-E330-64E6-11BF-A225350E7094}"/>
              </a:ext>
            </a:extLst>
          </p:cNvPr>
          <p:cNvGraphicFramePr/>
          <p:nvPr>
            <p:extLst>
              <p:ext uri="{D42A27DB-BD31-4B8C-83A1-F6EECF244321}">
                <p14:modId xmlns:p14="http://schemas.microsoft.com/office/powerpoint/2010/main" val="556579354"/>
              </p:ext>
            </p:extLst>
          </p:nvPr>
        </p:nvGraphicFramePr>
        <p:xfrm>
          <a:off x="6096001" y="1238612"/>
          <a:ext cx="3265872" cy="2849918"/>
        </p:xfrm>
        <a:graphic>
          <a:graphicData uri="http://schemas.openxmlformats.org/drawingml/2006/chart">
            <c:chart xmlns:c="http://schemas.openxmlformats.org/drawingml/2006/chart" xmlns:r="http://schemas.openxmlformats.org/officeDocument/2006/relationships" r:id="rId6"/>
          </a:graphicData>
        </a:graphic>
      </p:graphicFrame>
      <p:sp>
        <p:nvSpPr>
          <p:cNvPr id="38" name="TextBox 37">
            <a:extLst>
              <a:ext uri="{FF2B5EF4-FFF2-40B4-BE49-F238E27FC236}">
                <a16:creationId xmlns:a16="http://schemas.microsoft.com/office/drawing/2014/main" id="{545C3A4E-6E01-2EF8-ED07-C10AC5D3BB08}"/>
              </a:ext>
            </a:extLst>
          </p:cNvPr>
          <p:cNvSpPr txBox="1"/>
          <p:nvPr/>
        </p:nvSpPr>
        <p:spPr>
          <a:xfrm>
            <a:off x="6821822" y="3482849"/>
            <a:ext cx="222818"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mn-ea"/>
                <a:cs typeface="+mn-cs"/>
              </a:rPr>
              <a:t>+0%</a:t>
            </a:r>
          </a:p>
        </p:txBody>
      </p:sp>
      <p:sp>
        <p:nvSpPr>
          <p:cNvPr id="39" name="TextBox 38">
            <a:extLst>
              <a:ext uri="{FF2B5EF4-FFF2-40B4-BE49-F238E27FC236}">
                <a16:creationId xmlns:a16="http://schemas.microsoft.com/office/drawing/2014/main" id="{754419A5-9826-CB87-02D2-205860EB0199}"/>
              </a:ext>
            </a:extLst>
          </p:cNvPr>
          <p:cNvSpPr txBox="1"/>
          <p:nvPr/>
        </p:nvSpPr>
        <p:spPr>
          <a:xfrm>
            <a:off x="7651315" y="3482848"/>
            <a:ext cx="222818"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mn-ea"/>
                <a:cs typeface="+mn-cs"/>
              </a:rPr>
              <a:t>+0%</a:t>
            </a:r>
          </a:p>
        </p:txBody>
      </p:sp>
      <p:sp>
        <p:nvSpPr>
          <p:cNvPr id="40" name="TextBox 39">
            <a:extLst>
              <a:ext uri="{FF2B5EF4-FFF2-40B4-BE49-F238E27FC236}">
                <a16:creationId xmlns:a16="http://schemas.microsoft.com/office/drawing/2014/main" id="{808EF2EA-0D8F-125B-8705-96D53A9C5F3A}"/>
              </a:ext>
            </a:extLst>
          </p:cNvPr>
          <p:cNvSpPr txBox="1"/>
          <p:nvPr/>
        </p:nvSpPr>
        <p:spPr>
          <a:xfrm>
            <a:off x="7227894" y="3374265"/>
            <a:ext cx="245260"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mn-ea"/>
                <a:cs typeface="+mn-cs"/>
              </a:rPr>
              <a:t>+21%</a:t>
            </a:r>
          </a:p>
        </p:txBody>
      </p:sp>
      <p:sp>
        <p:nvSpPr>
          <p:cNvPr id="41" name="TextBox 40">
            <a:extLst>
              <a:ext uri="{FF2B5EF4-FFF2-40B4-BE49-F238E27FC236}">
                <a16:creationId xmlns:a16="http://schemas.microsoft.com/office/drawing/2014/main" id="{234A1103-EA7D-A14D-5334-4308466B10D7}"/>
              </a:ext>
            </a:extLst>
          </p:cNvPr>
          <p:cNvSpPr txBox="1"/>
          <p:nvPr/>
        </p:nvSpPr>
        <p:spPr>
          <a:xfrm>
            <a:off x="8019836" y="2647239"/>
            <a:ext cx="323807"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mn-ea"/>
                <a:cs typeface="+mn-cs"/>
              </a:rPr>
              <a:t>+160%</a:t>
            </a:r>
          </a:p>
        </p:txBody>
      </p:sp>
      <p:sp>
        <p:nvSpPr>
          <p:cNvPr id="42" name="TextBox 41">
            <a:extLst>
              <a:ext uri="{FF2B5EF4-FFF2-40B4-BE49-F238E27FC236}">
                <a16:creationId xmlns:a16="http://schemas.microsoft.com/office/drawing/2014/main" id="{5FCB5F8E-5403-AD5E-EE8A-1BD2B633BF01}"/>
              </a:ext>
            </a:extLst>
          </p:cNvPr>
          <p:cNvSpPr txBox="1"/>
          <p:nvPr/>
        </p:nvSpPr>
        <p:spPr>
          <a:xfrm>
            <a:off x="8809006" y="2366922"/>
            <a:ext cx="411194" cy="1231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mn-ea"/>
                <a:cs typeface="+mn-cs"/>
              </a:rPr>
              <a:t>+213%*</a:t>
            </a:r>
          </a:p>
        </p:txBody>
      </p:sp>
      <p:sp>
        <p:nvSpPr>
          <p:cNvPr id="43" name="TextBox 42">
            <a:extLst>
              <a:ext uri="{FF2B5EF4-FFF2-40B4-BE49-F238E27FC236}">
                <a16:creationId xmlns:a16="http://schemas.microsoft.com/office/drawing/2014/main" id="{0C6F3F15-36BF-9DC4-0467-DBD409553CB1}"/>
              </a:ext>
            </a:extLst>
          </p:cNvPr>
          <p:cNvSpPr txBox="1"/>
          <p:nvPr/>
        </p:nvSpPr>
        <p:spPr>
          <a:xfrm>
            <a:off x="8466833" y="3079863"/>
            <a:ext cx="259686"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mn-ea"/>
                <a:cs typeface="+mn-cs"/>
              </a:rPr>
              <a:t>+77%</a:t>
            </a:r>
          </a:p>
        </p:txBody>
      </p:sp>
      <p:sp>
        <p:nvSpPr>
          <p:cNvPr id="44" name="TextBox 43">
            <a:extLst>
              <a:ext uri="{FF2B5EF4-FFF2-40B4-BE49-F238E27FC236}">
                <a16:creationId xmlns:a16="http://schemas.microsoft.com/office/drawing/2014/main" id="{A69F48E8-6FFC-842A-B903-D4CDFC6CB070}"/>
              </a:ext>
            </a:extLst>
          </p:cNvPr>
          <p:cNvSpPr txBox="1"/>
          <p:nvPr/>
        </p:nvSpPr>
        <p:spPr>
          <a:xfrm>
            <a:off x="6756099" y="3879804"/>
            <a:ext cx="354264"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mn-ea"/>
                <a:cs typeface="+mn-cs"/>
              </a:rPr>
              <a:t>Control</a:t>
            </a:r>
          </a:p>
        </p:txBody>
      </p:sp>
      <p:sp>
        <p:nvSpPr>
          <p:cNvPr id="45" name="TextBox 44">
            <a:extLst>
              <a:ext uri="{FF2B5EF4-FFF2-40B4-BE49-F238E27FC236}">
                <a16:creationId xmlns:a16="http://schemas.microsoft.com/office/drawing/2014/main" id="{9C5D47DA-EBE4-92E5-513D-6C420DBC6D76}"/>
              </a:ext>
            </a:extLst>
          </p:cNvPr>
          <p:cNvSpPr txBox="1"/>
          <p:nvPr/>
        </p:nvSpPr>
        <p:spPr>
          <a:xfrm>
            <a:off x="7219090" y="3879804"/>
            <a:ext cx="269304" cy="24622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mn-ea"/>
                <a:cs typeface="+mn-cs"/>
              </a:rPr>
              <a:t>10 </a:t>
            </a:r>
            <a:br>
              <a:rPr kumimoji="0" lang="en-US" sz="800" b="0" i="0" u="none" strike="noStrike" kern="1200" cap="none" spc="0" normalizeH="0" baseline="0" noProof="0" dirty="0">
                <a:ln>
                  <a:noFill/>
                </a:ln>
                <a:solidFill>
                  <a:prstClr val="black"/>
                </a:solidFill>
                <a:effectLst/>
                <a:uLnTx/>
                <a:uFillTx/>
                <a:latin typeface="DM Sans"/>
                <a:ea typeface="+mn-ea"/>
                <a:cs typeface="+mn-cs"/>
              </a:rPr>
            </a:br>
            <a:r>
              <a:rPr kumimoji="0" lang="en-US" sz="800" b="0" i="0" u="none" strike="noStrike" kern="1200" cap="none" spc="0" normalizeH="0" baseline="0" noProof="0" dirty="0">
                <a:ln>
                  <a:noFill/>
                </a:ln>
                <a:solidFill>
                  <a:prstClr val="black"/>
                </a:solidFill>
                <a:effectLst/>
                <a:uLnTx/>
                <a:uFillTx/>
                <a:latin typeface="DM Sans"/>
                <a:ea typeface="+mn-ea"/>
                <a:cs typeface="+mn-cs"/>
              </a:rPr>
              <a:t>ng/ml</a:t>
            </a:r>
          </a:p>
        </p:txBody>
      </p:sp>
      <p:sp>
        <p:nvSpPr>
          <p:cNvPr id="46" name="TextBox 45">
            <a:extLst>
              <a:ext uri="{FF2B5EF4-FFF2-40B4-BE49-F238E27FC236}">
                <a16:creationId xmlns:a16="http://schemas.microsoft.com/office/drawing/2014/main" id="{F4024072-6A6C-1AA4-A84C-31539BAC0D51}"/>
              </a:ext>
            </a:extLst>
          </p:cNvPr>
          <p:cNvSpPr txBox="1"/>
          <p:nvPr/>
        </p:nvSpPr>
        <p:spPr>
          <a:xfrm>
            <a:off x="7722366" y="3879804"/>
            <a:ext cx="37830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mn-ea"/>
                <a:cs typeface="+mn-cs"/>
              </a:rPr>
              <a:t>6.25 µM</a:t>
            </a:r>
          </a:p>
        </p:txBody>
      </p:sp>
      <p:sp>
        <p:nvSpPr>
          <p:cNvPr id="47" name="TextBox 46">
            <a:extLst>
              <a:ext uri="{FF2B5EF4-FFF2-40B4-BE49-F238E27FC236}">
                <a16:creationId xmlns:a16="http://schemas.microsoft.com/office/drawing/2014/main" id="{1E6E6628-249F-C33A-4E27-3DE8F0A7222D}"/>
              </a:ext>
            </a:extLst>
          </p:cNvPr>
          <p:cNvSpPr txBox="1"/>
          <p:nvPr/>
        </p:nvSpPr>
        <p:spPr>
          <a:xfrm>
            <a:off x="8660328" y="3879804"/>
            <a:ext cx="294953"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mn-ea"/>
                <a:cs typeface="+mn-cs"/>
              </a:rPr>
              <a:t>25 µM</a:t>
            </a:r>
          </a:p>
        </p:txBody>
      </p:sp>
      <p:sp>
        <p:nvSpPr>
          <p:cNvPr id="48" name="TextBox 47">
            <a:extLst>
              <a:ext uri="{FF2B5EF4-FFF2-40B4-BE49-F238E27FC236}">
                <a16:creationId xmlns:a16="http://schemas.microsoft.com/office/drawing/2014/main" id="{628DF54A-624F-5CAA-20AB-924E1F1BD412}"/>
              </a:ext>
            </a:extLst>
          </p:cNvPr>
          <p:cNvSpPr txBox="1"/>
          <p:nvPr/>
        </p:nvSpPr>
        <p:spPr>
          <a:xfrm>
            <a:off x="8359765" y="4020982"/>
            <a:ext cx="89607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mn-ea"/>
                <a:cs typeface="+mn-cs"/>
              </a:rPr>
              <a:t>*p&lt;0.05 vs control</a:t>
            </a:r>
          </a:p>
        </p:txBody>
      </p:sp>
      <p:sp>
        <p:nvSpPr>
          <p:cNvPr id="49" name="TextBox 48">
            <a:extLst>
              <a:ext uri="{FF2B5EF4-FFF2-40B4-BE49-F238E27FC236}">
                <a16:creationId xmlns:a16="http://schemas.microsoft.com/office/drawing/2014/main" id="{A43B28C1-516E-F3ED-9E35-D174842C085B}"/>
              </a:ext>
            </a:extLst>
          </p:cNvPr>
          <p:cNvSpPr txBox="1"/>
          <p:nvPr/>
        </p:nvSpPr>
        <p:spPr>
          <a:xfrm>
            <a:off x="3182803" y="2039033"/>
            <a:ext cx="65" cy="107722"/>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700" b="1" i="0" u="none" strike="noStrike" kern="1200" cap="none" spc="0" normalizeH="0" baseline="0" noProof="0" dirty="0">
              <a:ln>
                <a:noFill/>
              </a:ln>
              <a:solidFill>
                <a:prstClr val="black"/>
              </a:solidFill>
              <a:effectLst/>
              <a:uLnTx/>
              <a:uFillTx/>
              <a:latin typeface="DM Sans"/>
              <a:ea typeface="+mn-ea"/>
              <a:cs typeface="+mn-cs"/>
            </a:endParaRPr>
          </a:p>
        </p:txBody>
      </p:sp>
      <p:sp>
        <p:nvSpPr>
          <p:cNvPr id="50" name="TextBox 49">
            <a:extLst>
              <a:ext uri="{FF2B5EF4-FFF2-40B4-BE49-F238E27FC236}">
                <a16:creationId xmlns:a16="http://schemas.microsoft.com/office/drawing/2014/main" id="{0109000C-06BC-077C-B296-EA46AE1AA6D1}"/>
              </a:ext>
            </a:extLst>
          </p:cNvPr>
          <p:cNvSpPr txBox="1"/>
          <p:nvPr/>
        </p:nvSpPr>
        <p:spPr>
          <a:xfrm>
            <a:off x="6754561" y="1735603"/>
            <a:ext cx="65" cy="82074"/>
          </a:xfrm>
          <a:prstGeom prst="rect">
            <a:avLst/>
          </a:prstGeom>
          <a:solidFill>
            <a:schemeClr val="bg1"/>
          </a:solidFill>
          <a:ln>
            <a:noFill/>
          </a:ln>
        </p:spPr>
        <p:txBody>
          <a:bodyPr wrap="non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25000" noProof="0" dirty="0">
              <a:ln>
                <a:noFill/>
              </a:ln>
              <a:solidFill>
                <a:srgbClr val="B3978F"/>
              </a:solidFill>
              <a:effectLst/>
              <a:uLnTx/>
              <a:uFillTx/>
              <a:latin typeface="DM Sans"/>
              <a:ea typeface="+mn-ea"/>
              <a:cs typeface="+mn-cs"/>
            </a:endParaRPr>
          </a:p>
        </p:txBody>
      </p:sp>
      <p:sp>
        <p:nvSpPr>
          <p:cNvPr id="51" name="TextBox 50">
            <a:extLst>
              <a:ext uri="{FF2B5EF4-FFF2-40B4-BE49-F238E27FC236}">
                <a16:creationId xmlns:a16="http://schemas.microsoft.com/office/drawing/2014/main" id="{818D253E-62AB-E0CA-200C-D6B0DA227662}"/>
              </a:ext>
            </a:extLst>
          </p:cNvPr>
          <p:cNvSpPr txBox="1"/>
          <p:nvPr/>
        </p:nvSpPr>
        <p:spPr>
          <a:xfrm>
            <a:off x="7743001" y="1622014"/>
            <a:ext cx="65" cy="123111"/>
          </a:xfrm>
          <a:prstGeom prst="rect">
            <a:avLst/>
          </a:prstGeom>
          <a:solidFill>
            <a:schemeClr val="bg1"/>
          </a:solidFill>
          <a:ln>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p:txBody>
      </p:sp>
      <p:sp>
        <p:nvSpPr>
          <p:cNvPr id="52" name="TextBox 51">
            <a:extLst>
              <a:ext uri="{FF2B5EF4-FFF2-40B4-BE49-F238E27FC236}">
                <a16:creationId xmlns:a16="http://schemas.microsoft.com/office/drawing/2014/main" id="{9148335B-37BD-459E-9E32-784290033DC1}"/>
              </a:ext>
            </a:extLst>
          </p:cNvPr>
          <p:cNvSpPr txBox="1"/>
          <p:nvPr/>
        </p:nvSpPr>
        <p:spPr>
          <a:xfrm>
            <a:off x="6605232" y="1558714"/>
            <a:ext cx="2247410"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CCBCB8"/>
                </a:solidFill>
                <a:effectLst/>
                <a:uLnTx/>
                <a:uFillTx/>
                <a:latin typeface="DM Sans"/>
                <a:ea typeface="+mn-ea"/>
                <a:cs typeface="+mn-cs"/>
              </a:rPr>
              <a:t>TGF</a:t>
            </a:r>
            <a:r>
              <a:rPr kumimoji="0" lang="el-GR" sz="800" b="0" i="0" u="none" strike="noStrike" kern="1200" cap="none" spc="0" normalizeH="0" baseline="0" noProof="0" dirty="0">
                <a:ln>
                  <a:noFill/>
                </a:ln>
                <a:solidFill>
                  <a:srgbClr val="CCBCB8"/>
                </a:solidFill>
                <a:effectLst/>
                <a:uLnTx/>
                <a:uFillTx/>
                <a:ea typeface="+mn-ea"/>
                <a:cs typeface="+mn-cs"/>
              </a:rPr>
              <a:t>β</a:t>
            </a:r>
            <a:r>
              <a:rPr kumimoji="0" lang="en-US" sz="800" b="0" i="0" u="none" strike="noStrike" kern="1200" cap="none" spc="0" normalizeH="0" baseline="-25000" noProof="0" dirty="0">
                <a:ln>
                  <a:noFill/>
                </a:ln>
                <a:solidFill>
                  <a:srgbClr val="CCBCB8"/>
                </a:solidFill>
                <a:effectLst/>
                <a:uLnTx/>
                <a:uFillTx/>
                <a:latin typeface="DM Sans"/>
                <a:ea typeface="+mn-ea"/>
                <a:cs typeface="+mn-cs"/>
              </a:rPr>
              <a:t>1</a:t>
            </a:r>
            <a:r>
              <a:rPr kumimoji="0" lang="en-US" sz="800" b="0" i="0" u="none" strike="noStrike" kern="1200" cap="none" spc="0" normalizeH="0" baseline="0" noProof="0" dirty="0">
                <a:ln>
                  <a:noFill/>
                </a:ln>
                <a:solidFill>
                  <a:srgbClr val="CCBCB8"/>
                </a:solidFill>
                <a:effectLst/>
                <a:uLnTx/>
                <a:uFillTx/>
                <a:latin typeface="DM Sans"/>
                <a:ea typeface="+mn-ea"/>
                <a:cs typeface="+mn-cs"/>
              </a:rPr>
              <a:t> </a:t>
            </a:r>
            <a:r>
              <a:rPr kumimoji="0" lang="en-US" sz="800" b="0" i="0" u="none" strike="noStrike" kern="1200" cap="none" spc="0" normalizeH="0" baseline="0" noProof="0" dirty="0">
                <a:ln>
                  <a:noFill/>
                </a:ln>
                <a:solidFill>
                  <a:prstClr val="black"/>
                </a:solidFill>
                <a:effectLst/>
                <a:uLnTx/>
                <a:uFillTx/>
                <a:latin typeface="DM Sans"/>
                <a:ea typeface="+mn-ea"/>
                <a:cs typeface="+mn-cs"/>
              </a:rPr>
              <a:t>| </a:t>
            </a:r>
            <a:r>
              <a:rPr kumimoji="0" lang="en-US" sz="800" b="0" i="0" u="none" strike="noStrike" kern="1200" cap="none" spc="0" normalizeH="0" baseline="0" noProof="0" dirty="0">
                <a:ln>
                  <a:noFill/>
                </a:ln>
                <a:solidFill>
                  <a:srgbClr val="897974"/>
                </a:solidFill>
                <a:effectLst/>
                <a:uLnTx/>
                <a:uFillTx/>
                <a:latin typeface="DM Sans"/>
                <a:ea typeface="+mn-ea"/>
                <a:cs typeface="+mn-cs"/>
              </a:rPr>
              <a:t>Competitor</a:t>
            </a:r>
            <a:r>
              <a:rPr kumimoji="0" lang="en-US" sz="800" b="0" i="0" u="none" strike="noStrike" kern="1200" cap="none" spc="0" normalizeH="0" baseline="0" noProof="0" dirty="0">
                <a:ln>
                  <a:noFill/>
                </a:ln>
                <a:solidFill>
                  <a:prstClr val="black"/>
                </a:solidFill>
                <a:effectLst/>
                <a:uLnTx/>
                <a:uFillTx/>
                <a:latin typeface="DM Sans"/>
                <a:ea typeface="+mn-ea"/>
                <a:cs typeface="+mn-cs"/>
              </a:rPr>
              <a:t> | </a:t>
            </a:r>
            <a:r>
              <a:rPr kumimoji="0" lang="en-GB" sz="800" b="0" i="0" u="none" strike="noStrike" kern="1200" cap="none" spc="0" normalizeH="0" baseline="0" noProof="0" dirty="0">
                <a:ln>
                  <a:noFill/>
                </a:ln>
                <a:solidFill>
                  <a:srgbClr val="B3978F"/>
                </a:solidFill>
                <a:effectLst/>
                <a:uLnTx/>
                <a:uFillTx/>
                <a:latin typeface="DM Sans"/>
                <a:ea typeface="+mn-ea"/>
                <a:cs typeface="+mn-cs"/>
              </a:rPr>
              <a:t>SYN®-HYCAN CB</a:t>
            </a:r>
            <a:r>
              <a:rPr kumimoji="0" lang="en-US" sz="800" b="0" i="0" u="none" strike="noStrike" kern="1200" cap="none" spc="0" normalizeH="0" baseline="-25000" noProof="0" dirty="0">
                <a:ln>
                  <a:noFill/>
                </a:ln>
                <a:solidFill>
                  <a:srgbClr val="B3978F"/>
                </a:solidFill>
                <a:effectLst/>
                <a:uLnTx/>
                <a:uFillTx/>
                <a:latin typeface="DM Sans"/>
                <a:ea typeface="+mn-ea"/>
                <a:cs typeface="+mn-cs"/>
              </a:rPr>
              <a:t> </a:t>
            </a:r>
            <a:r>
              <a:rPr kumimoji="0" lang="en-US" sz="800" b="0" i="0" u="none" strike="noStrike" kern="1200" cap="none" spc="0" normalizeH="0" baseline="0" noProof="0" dirty="0">
                <a:ln>
                  <a:noFill/>
                </a:ln>
                <a:solidFill>
                  <a:prstClr val="black"/>
                </a:solidFill>
                <a:effectLst/>
                <a:uLnTx/>
                <a:uFillTx/>
                <a:latin typeface="DM Sans"/>
                <a:ea typeface="+mn-ea"/>
                <a:cs typeface="+mn-cs"/>
              </a:rPr>
              <a:t>| </a:t>
            </a:r>
            <a:r>
              <a:rPr kumimoji="0" lang="en-GB" sz="800" b="1" i="0" u="none" strike="noStrike" kern="1200" cap="none" spc="0" normalizeH="0" baseline="0" noProof="0" dirty="0">
                <a:ln>
                  <a:noFill/>
                </a:ln>
                <a:solidFill>
                  <a:prstClr val="black"/>
                </a:solidFill>
                <a:effectLst/>
                <a:uLnTx/>
                <a:uFillTx/>
                <a:latin typeface="DM Sans"/>
                <a:ea typeface="+mn-ea"/>
                <a:cs typeface="+mn-cs"/>
              </a:rPr>
              <a:t>P</a:t>
            </a:r>
            <a:r>
              <a:rPr kumimoji="0" lang="en-GB" sz="800" b="1" i="0" u="none" strike="noStrike" kern="1200" cap="none" spc="0" normalizeH="0" baseline="0" noProof="0" dirty="0" err="1">
                <a:ln>
                  <a:noFill/>
                </a:ln>
                <a:solidFill>
                  <a:prstClr val="black"/>
                </a:solidFill>
                <a:effectLst/>
                <a:uLnTx/>
                <a:uFillTx/>
                <a:latin typeface="DM Sans"/>
                <a:ea typeface="+mn-ea"/>
                <a:cs typeface="+mn-cs"/>
              </a:rPr>
              <a:t>eptide</a:t>
            </a:r>
            <a:r>
              <a:rPr kumimoji="0" lang="en-US" sz="800" b="0" i="0" u="none" strike="noStrike" kern="1200" cap="none" spc="0" normalizeH="0" baseline="-25000" noProof="0" dirty="0">
                <a:ln>
                  <a:noFill/>
                </a:ln>
                <a:solidFill>
                  <a:prstClr val="black"/>
                </a:solidFill>
                <a:effectLst/>
                <a:uLnTx/>
                <a:uFillTx/>
                <a:latin typeface="DM Sans"/>
                <a:ea typeface="+mn-ea"/>
                <a:cs typeface="+mn-cs"/>
              </a:rPr>
              <a:t> </a:t>
            </a:r>
            <a:endParaRPr kumimoji="0" lang="en-US" sz="800" b="0" i="0" u="none" strike="noStrike" kern="1200" cap="none" spc="0" normalizeH="0" baseline="0" noProof="0" dirty="0">
              <a:ln>
                <a:noFill/>
              </a:ln>
              <a:solidFill>
                <a:prstClr val="black"/>
              </a:solidFill>
              <a:effectLst/>
              <a:uLnTx/>
              <a:uFillTx/>
              <a:latin typeface="DM Sans"/>
              <a:ea typeface="+mn-ea"/>
              <a:cs typeface="+mn-cs"/>
            </a:endParaRPr>
          </a:p>
        </p:txBody>
      </p:sp>
      <p:sp>
        <p:nvSpPr>
          <p:cNvPr id="53" name="TextBox 52">
            <a:extLst>
              <a:ext uri="{FF2B5EF4-FFF2-40B4-BE49-F238E27FC236}">
                <a16:creationId xmlns:a16="http://schemas.microsoft.com/office/drawing/2014/main" id="{6A60EA09-8260-D136-8550-5BCB42D80223}"/>
              </a:ext>
            </a:extLst>
          </p:cNvPr>
          <p:cNvSpPr txBox="1"/>
          <p:nvPr/>
        </p:nvSpPr>
        <p:spPr>
          <a:xfrm>
            <a:off x="3400250" y="1558714"/>
            <a:ext cx="1601400"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CCBCB8"/>
                </a:solidFill>
                <a:effectLst/>
                <a:uLnTx/>
                <a:uFillTx/>
                <a:latin typeface="DM Sans"/>
                <a:ea typeface="+mn-ea"/>
                <a:cs typeface="+mn-cs"/>
              </a:rPr>
              <a:t>bFGF</a:t>
            </a:r>
            <a:r>
              <a:rPr kumimoji="0" lang="en-US" sz="800" b="0" i="0" u="none" strike="noStrike" kern="1200" cap="none" spc="0" normalizeH="0" baseline="0" noProof="0" dirty="0">
                <a:ln>
                  <a:noFill/>
                </a:ln>
                <a:solidFill>
                  <a:srgbClr val="CCBCB8"/>
                </a:solidFill>
                <a:effectLst/>
                <a:uLnTx/>
                <a:uFillTx/>
                <a:latin typeface="DM Sans"/>
                <a:ea typeface="+mn-ea"/>
                <a:cs typeface="+mn-cs"/>
              </a:rPr>
              <a:t> </a:t>
            </a:r>
            <a:r>
              <a:rPr kumimoji="0" lang="en-US" sz="800" b="0" i="0" u="none" strike="noStrike" kern="1200" cap="none" spc="0" normalizeH="0" baseline="0" noProof="0" dirty="0">
                <a:ln>
                  <a:noFill/>
                </a:ln>
                <a:solidFill>
                  <a:prstClr val="black"/>
                </a:solidFill>
                <a:effectLst/>
                <a:uLnTx/>
                <a:uFillTx/>
                <a:latin typeface="DM Sans"/>
                <a:ea typeface="+mn-ea"/>
                <a:cs typeface="+mn-cs"/>
              </a:rPr>
              <a:t>| </a:t>
            </a:r>
            <a:r>
              <a:rPr kumimoji="0" lang="en-GB" sz="800" b="0" i="0" u="none" strike="noStrike" kern="1200" cap="none" spc="0" normalizeH="0" baseline="0" noProof="0" dirty="0">
                <a:ln>
                  <a:noFill/>
                </a:ln>
                <a:solidFill>
                  <a:srgbClr val="B3978F"/>
                </a:solidFill>
                <a:effectLst/>
                <a:uLnTx/>
                <a:uFillTx/>
                <a:latin typeface="DM Sans"/>
                <a:ea typeface="+mn-ea"/>
                <a:cs typeface="+mn-cs"/>
              </a:rPr>
              <a:t>SYN®-HYCAN CB</a:t>
            </a:r>
            <a:r>
              <a:rPr kumimoji="0" lang="en-US" sz="800" b="0" i="0" u="none" strike="noStrike" kern="1200" cap="none" spc="0" normalizeH="0" baseline="-25000" noProof="0" dirty="0">
                <a:ln>
                  <a:noFill/>
                </a:ln>
                <a:solidFill>
                  <a:srgbClr val="B3978F"/>
                </a:solidFill>
                <a:effectLst/>
                <a:uLnTx/>
                <a:uFillTx/>
                <a:latin typeface="DM Sans"/>
                <a:ea typeface="+mn-ea"/>
                <a:cs typeface="+mn-cs"/>
              </a:rPr>
              <a:t> </a:t>
            </a:r>
            <a:r>
              <a:rPr kumimoji="0" lang="en-US" sz="800" b="0" i="0" u="none" strike="noStrike" kern="1200" cap="none" spc="0" normalizeH="0" baseline="0" noProof="0" dirty="0">
                <a:ln>
                  <a:noFill/>
                </a:ln>
                <a:solidFill>
                  <a:prstClr val="black"/>
                </a:solidFill>
                <a:effectLst/>
                <a:uLnTx/>
                <a:uFillTx/>
                <a:latin typeface="DM Sans"/>
                <a:ea typeface="+mn-ea"/>
                <a:cs typeface="+mn-cs"/>
              </a:rPr>
              <a:t>| </a:t>
            </a:r>
            <a:r>
              <a:rPr kumimoji="0" lang="en-GB" sz="800" b="1" i="0" u="none" strike="noStrike" kern="1200" cap="none" spc="0" normalizeH="0" baseline="0" noProof="0" dirty="0">
                <a:ln>
                  <a:noFill/>
                </a:ln>
                <a:solidFill>
                  <a:prstClr val="black"/>
                </a:solidFill>
                <a:effectLst/>
                <a:uLnTx/>
                <a:uFillTx/>
                <a:latin typeface="DM Sans"/>
                <a:ea typeface="+mn-ea"/>
                <a:cs typeface="+mn-cs"/>
              </a:rPr>
              <a:t>P</a:t>
            </a:r>
            <a:r>
              <a:rPr kumimoji="0" lang="en-GB" sz="800" b="1" i="0" u="none" strike="noStrike" kern="1200" cap="none" spc="0" normalizeH="0" baseline="0" noProof="0" dirty="0" err="1">
                <a:ln>
                  <a:noFill/>
                </a:ln>
                <a:solidFill>
                  <a:prstClr val="black"/>
                </a:solidFill>
                <a:effectLst/>
                <a:uLnTx/>
                <a:uFillTx/>
                <a:latin typeface="DM Sans"/>
                <a:ea typeface="+mn-ea"/>
                <a:cs typeface="+mn-cs"/>
              </a:rPr>
              <a:t>eptide</a:t>
            </a:r>
            <a:r>
              <a:rPr kumimoji="0" lang="en-US" sz="800" b="0" i="0" u="none" strike="noStrike" kern="1200" cap="none" spc="0" normalizeH="0" baseline="-25000" noProof="0" dirty="0">
                <a:ln>
                  <a:noFill/>
                </a:ln>
                <a:solidFill>
                  <a:prstClr val="black"/>
                </a:solidFill>
                <a:effectLst/>
                <a:uLnTx/>
                <a:uFillTx/>
                <a:latin typeface="DM Sans"/>
                <a:ea typeface="+mn-ea"/>
                <a:cs typeface="+mn-cs"/>
              </a:rPr>
              <a:t> </a:t>
            </a:r>
            <a:endParaRPr kumimoji="0" lang="en-US" sz="8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54" name="Graphic 53">
            <a:extLst>
              <a:ext uri="{FF2B5EF4-FFF2-40B4-BE49-F238E27FC236}">
                <a16:creationId xmlns:a16="http://schemas.microsoft.com/office/drawing/2014/main" id="{56BD777C-B189-4AD2-7EFF-CEA30E4EEF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197589" y="5295924"/>
            <a:ext cx="473261" cy="473261"/>
          </a:xfrm>
          <a:prstGeom prst="rect">
            <a:avLst/>
          </a:prstGeom>
        </p:spPr>
      </p:pic>
      <p:pic>
        <p:nvPicPr>
          <p:cNvPr id="55" name="Picture 54">
            <a:extLst>
              <a:ext uri="{FF2B5EF4-FFF2-40B4-BE49-F238E27FC236}">
                <a16:creationId xmlns:a16="http://schemas.microsoft.com/office/drawing/2014/main" id="{E8A19D43-32FA-EE98-4217-566F1EE67A77}"/>
              </a:ext>
            </a:extLst>
          </p:cNvPr>
          <p:cNvPicPr>
            <a:picLocks noChangeAspect="1"/>
          </p:cNvPicPr>
          <p:nvPr/>
        </p:nvPicPr>
        <p:blipFill>
          <a:blip r:embed="rId9"/>
          <a:srcRect/>
          <a:stretch/>
        </p:blipFill>
        <p:spPr>
          <a:xfrm>
            <a:off x="10920068" y="304640"/>
            <a:ext cx="966098" cy="419894"/>
          </a:xfrm>
          <a:prstGeom prst="rect">
            <a:avLst/>
          </a:prstGeom>
        </p:spPr>
      </p:pic>
      <p:sp>
        <p:nvSpPr>
          <p:cNvPr id="57" name="TextBox 56">
            <a:extLst>
              <a:ext uri="{FF2B5EF4-FFF2-40B4-BE49-F238E27FC236}">
                <a16:creationId xmlns:a16="http://schemas.microsoft.com/office/drawing/2014/main" id="{E9FE429A-8630-E9DB-0A35-053761E7C57A}"/>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Tree>
    <p:extLst>
      <p:ext uri="{BB962C8B-B14F-4D97-AF65-F5344CB8AC3E}">
        <p14:creationId xmlns:p14="http://schemas.microsoft.com/office/powerpoint/2010/main" val="421578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7010F-CF01-7178-AB0C-95DD42B0755B}"/>
            </a:ext>
          </a:extLst>
        </p:cNvPr>
        <p:cNvGrpSpPr/>
        <p:nvPr/>
      </p:nvGrpSpPr>
      <p:grpSpPr>
        <a:xfrm>
          <a:off x="0" y="0"/>
          <a:ext cx="0" cy="0"/>
          <a:chOff x="0" y="0"/>
          <a:chExt cx="0" cy="0"/>
        </a:xfrm>
      </p:grpSpPr>
      <p:sp>
        <p:nvSpPr>
          <p:cNvPr id="86" name="Rectangle 85">
            <a:extLst>
              <a:ext uri="{FF2B5EF4-FFF2-40B4-BE49-F238E27FC236}">
                <a16:creationId xmlns:a16="http://schemas.microsoft.com/office/drawing/2014/main" id="{04BA36F2-2FDA-2028-9B93-97482201F8CB}"/>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7" name="Slide Number Placeholder 6">
            <a:extLst>
              <a:ext uri="{FF2B5EF4-FFF2-40B4-BE49-F238E27FC236}">
                <a16:creationId xmlns:a16="http://schemas.microsoft.com/office/drawing/2014/main" id="{FDDBDB16-50B0-5BF1-B527-C1FF06EFB50A}"/>
              </a:ext>
            </a:extLst>
          </p:cNvPr>
          <p:cNvSpPr>
            <a:spLocks noGrp="1"/>
          </p:cNvSpPr>
          <p:nvPr>
            <p:ph type="sldNum" sz="quarter" idx="10"/>
          </p:nvPr>
        </p:nvSpPr>
        <p:spPr/>
        <p:txBody>
          <a:bodyPr/>
          <a:lstStyle/>
          <a:p>
            <a:fld id="{EC50C849-B97A-2B45-B78A-6D9C352F693C}" type="slidenum">
              <a:rPr lang="en-US" smtClean="0"/>
              <a:pPr/>
              <a:t>17</a:t>
            </a:fld>
            <a:endParaRPr lang="en-US"/>
          </a:p>
        </p:txBody>
      </p:sp>
      <p:sp>
        <p:nvSpPr>
          <p:cNvPr id="2" name="Title 1">
            <a:extLst>
              <a:ext uri="{FF2B5EF4-FFF2-40B4-BE49-F238E27FC236}">
                <a16:creationId xmlns:a16="http://schemas.microsoft.com/office/drawing/2014/main" id="{EB0E7891-68CD-09D3-FD9F-1A42D673650E}"/>
              </a:ext>
            </a:extLst>
          </p:cNvPr>
          <p:cNvSpPr>
            <a:spLocks noGrp="1"/>
          </p:cNvSpPr>
          <p:nvPr>
            <p:ph type="title"/>
          </p:nvPr>
        </p:nvSpPr>
        <p:spPr>
          <a:xfrm>
            <a:off x="302401" y="302400"/>
            <a:ext cx="10880606" cy="732150"/>
          </a:xfrm>
        </p:spPr>
        <p:txBody>
          <a:bodyPr/>
          <a:lstStyle/>
          <a:p>
            <a:r>
              <a:rPr lang="en-US" dirty="0"/>
              <a:t>The Advantage of Building from Within</a:t>
            </a:r>
            <a:endParaRPr lang="en-GB" dirty="0"/>
          </a:p>
        </p:txBody>
      </p:sp>
      <p:pic>
        <p:nvPicPr>
          <p:cNvPr id="55" name="Picture 54">
            <a:extLst>
              <a:ext uri="{FF2B5EF4-FFF2-40B4-BE49-F238E27FC236}">
                <a16:creationId xmlns:a16="http://schemas.microsoft.com/office/drawing/2014/main" id="{0B768F26-3715-AA89-9617-42DF104131B1}"/>
              </a:ext>
            </a:extLst>
          </p:cNvPr>
          <p:cNvPicPr>
            <a:picLocks noChangeAspect="1"/>
          </p:cNvPicPr>
          <p:nvPr/>
        </p:nvPicPr>
        <p:blipFill>
          <a:blip r:embed="rId3"/>
          <a:srcRect/>
          <a:stretch/>
        </p:blipFill>
        <p:spPr>
          <a:xfrm>
            <a:off x="10920068" y="304640"/>
            <a:ext cx="966097" cy="419894"/>
          </a:xfrm>
          <a:prstGeom prst="rect">
            <a:avLst/>
          </a:prstGeom>
        </p:spPr>
      </p:pic>
      <p:sp>
        <p:nvSpPr>
          <p:cNvPr id="71" name="Rectangle 70">
            <a:extLst>
              <a:ext uri="{FF2B5EF4-FFF2-40B4-BE49-F238E27FC236}">
                <a16:creationId xmlns:a16="http://schemas.microsoft.com/office/drawing/2014/main" id="{22586E17-FA4D-EF27-46DC-44A290F706C2}"/>
              </a:ext>
            </a:extLst>
          </p:cNvPr>
          <p:cNvSpPr/>
          <p:nvPr/>
        </p:nvSpPr>
        <p:spPr>
          <a:xfrm>
            <a:off x="302400" y="1144533"/>
            <a:ext cx="5872163" cy="798829"/>
          </a:xfrm>
          <a:prstGeom prst="rect">
            <a:avLst/>
          </a:prstGeom>
          <a:solidFill>
            <a:srgbClr val="B3978F"/>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DM Sans"/>
                <a:ea typeface="+mn-ea"/>
                <a:cs typeface="+mn-cs"/>
              </a:rPr>
              <a:t>SYN®-HYCAN CB peptide boosts hyaluronic acid</a:t>
            </a:r>
            <a:br>
              <a:rPr kumimoji="0" lang="en-US" sz="1600" b="1" i="0" u="none" strike="noStrike" kern="1200" cap="none" spc="0" normalizeH="0" baseline="0" noProof="0" dirty="0">
                <a:ln>
                  <a:noFill/>
                </a:ln>
                <a:solidFill>
                  <a:prstClr val="white"/>
                </a:solidFill>
                <a:effectLst/>
                <a:uLnTx/>
                <a:uFillTx/>
                <a:latin typeface="DM Sans"/>
                <a:ea typeface="+mn-ea"/>
                <a:cs typeface="+mn-cs"/>
              </a:rPr>
            </a:br>
            <a:r>
              <a:rPr kumimoji="0" lang="en-US" sz="1600" b="1" i="0" u="none" strike="noStrike" kern="1200" cap="none" spc="0" normalizeH="0" baseline="0" noProof="0" dirty="0">
                <a:ln>
                  <a:noFill/>
                </a:ln>
                <a:solidFill>
                  <a:prstClr val="white"/>
                </a:solidFill>
                <a:effectLst/>
                <a:uLnTx/>
                <a:uFillTx/>
                <a:latin typeface="DM Sans"/>
                <a:ea typeface="+mn-ea"/>
                <a:cs typeface="+mn-cs"/>
              </a:rPr>
              <a:t>synthesis in skin ex-vivo by 3x</a:t>
            </a:r>
          </a:p>
        </p:txBody>
      </p:sp>
      <p:grpSp>
        <p:nvGrpSpPr>
          <p:cNvPr id="72" name="Group 71">
            <a:extLst>
              <a:ext uri="{FF2B5EF4-FFF2-40B4-BE49-F238E27FC236}">
                <a16:creationId xmlns:a16="http://schemas.microsoft.com/office/drawing/2014/main" id="{7FE6BB35-4F47-263B-6DF2-F5B3E0C0A9D5}"/>
              </a:ext>
            </a:extLst>
          </p:cNvPr>
          <p:cNvGrpSpPr/>
          <p:nvPr/>
        </p:nvGrpSpPr>
        <p:grpSpPr>
          <a:xfrm>
            <a:off x="302400" y="2189914"/>
            <a:ext cx="5872163" cy="2027151"/>
            <a:chOff x="6019800" y="2370450"/>
            <a:chExt cx="5872163" cy="2027151"/>
          </a:xfrm>
        </p:grpSpPr>
        <p:grpSp>
          <p:nvGrpSpPr>
            <p:cNvPr id="73" name="Group 72">
              <a:extLst>
                <a:ext uri="{FF2B5EF4-FFF2-40B4-BE49-F238E27FC236}">
                  <a16:creationId xmlns:a16="http://schemas.microsoft.com/office/drawing/2014/main" id="{A453A302-92D8-E076-4597-ECBEFC7EB25E}"/>
                </a:ext>
              </a:extLst>
            </p:cNvPr>
            <p:cNvGrpSpPr/>
            <p:nvPr/>
          </p:nvGrpSpPr>
          <p:grpSpPr>
            <a:xfrm>
              <a:off x="10466762" y="2370450"/>
              <a:ext cx="1425201" cy="2027151"/>
              <a:chOff x="10466762" y="2289493"/>
              <a:chExt cx="1425201" cy="2027151"/>
            </a:xfrm>
          </p:grpSpPr>
          <p:pic>
            <p:nvPicPr>
              <p:cNvPr id="80" name="Picture 79">
                <a:extLst>
                  <a:ext uri="{FF2B5EF4-FFF2-40B4-BE49-F238E27FC236}">
                    <a16:creationId xmlns:a16="http://schemas.microsoft.com/office/drawing/2014/main" id="{164B9AAC-191A-6557-AF2D-436E9D889CDF}"/>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tretch>
                <a:fillRect/>
              </a:stretch>
            </p:blipFill>
            <p:spPr>
              <a:xfrm>
                <a:off x="10466762" y="2289493"/>
                <a:ext cx="1425201" cy="1425201"/>
              </a:xfrm>
              <a:prstGeom prst="rect">
                <a:avLst/>
              </a:prstGeom>
              <a:ln>
                <a:noFill/>
              </a:ln>
              <a:effectLst/>
            </p:spPr>
          </p:pic>
          <p:sp>
            <p:nvSpPr>
              <p:cNvPr id="81" name="TextBox 80">
                <a:extLst>
                  <a:ext uri="{FF2B5EF4-FFF2-40B4-BE49-F238E27FC236}">
                    <a16:creationId xmlns:a16="http://schemas.microsoft.com/office/drawing/2014/main" id="{A507B858-DD01-8F4B-0105-A78929A2AF1A}"/>
                  </a:ext>
                </a:extLst>
              </p:cNvPr>
              <p:cNvSpPr txBox="1"/>
              <p:nvPr/>
            </p:nvSpPr>
            <p:spPr>
              <a:xfrm>
                <a:off x="10466762" y="3808813"/>
                <a:ext cx="1425201" cy="50783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a:ea typeface="+mn-ea"/>
                    <a:cs typeface="+mn-cs"/>
                  </a:rPr>
                  <a:t>10 ppm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a:ea typeface="+mn-ea"/>
                    <a:cs typeface="+mn-cs"/>
                  </a:rPr>
                  <a:t>SYN®-HYCAN CB peptide, 3 J/cm</a:t>
                </a:r>
                <a:r>
                  <a:rPr kumimoji="0" lang="en-US" sz="1100" b="0" i="0" u="none" strike="noStrike" kern="1200" cap="none" spc="0" normalizeH="0" baseline="30000" noProof="0" dirty="0">
                    <a:ln>
                      <a:noFill/>
                    </a:ln>
                    <a:solidFill>
                      <a:prstClr val="black"/>
                    </a:solidFill>
                    <a:effectLst/>
                    <a:uLnTx/>
                    <a:uFillTx/>
                    <a:latin typeface="DM Sans"/>
                    <a:ea typeface="+mn-ea"/>
                    <a:cs typeface="+mn-cs"/>
                  </a:rPr>
                  <a:t>2</a:t>
                </a:r>
                <a:r>
                  <a:rPr kumimoji="0" lang="en-US" sz="1100" b="0" i="0" u="none" strike="noStrike" kern="1200" cap="none" spc="0" normalizeH="0" baseline="0" noProof="0" dirty="0">
                    <a:ln>
                      <a:noFill/>
                    </a:ln>
                    <a:solidFill>
                      <a:prstClr val="black"/>
                    </a:solidFill>
                    <a:effectLst/>
                    <a:uLnTx/>
                    <a:uFillTx/>
                    <a:latin typeface="DM Sans"/>
                    <a:ea typeface="+mn-ea"/>
                    <a:cs typeface="+mn-cs"/>
                  </a:rPr>
                  <a:t> UVR</a:t>
                </a:r>
              </a:p>
            </p:txBody>
          </p:sp>
        </p:grpSp>
        <p:pic>
          <p:nvPicPr>
            <p:cNvPr id="74" name="Picture 73">
              <a:extLst>
                <a:ext uri="{FF2B5EF4-FFF2-40B4-BE49-F238E27FC236}">
                  <a16:creationId xmlns:a16="http://schemas.microsoft.com/office/drawing/2014/main" id="{67DC5CF4-6306-8BE4-AF1B-C07EFA2803AE}"/>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a:ext>
              </a:extLst>
            </a:blip>
            <a:stretch>
              <a:fillRect/>
            </a:stretch>
          </p:blipFill>
          <p:spPr>
            <a:xfrm>
              <a:off x="8835190" y="2370450"/>
              <a:ext cx="1425201" cy="1425201"/>
            </a:xfrm>
            <a:prstGeom prst="rect">
              <a:avLst/>
            </a:prstGeom>
            <a:ln>
              <a:noFill/>
            </a:ln>
            <a:effectLst/>
          </p:spPr>
        </p:pic>
        <p:sp>
          <p:nvSpPr>
            <p:cNvPr id="75" name="TextBox 74">
              <a:extLst>
                <a:ext uri="{FF2B5EF4-FFF2-40B4-BE49-F238E27FC236}">
                  <a16:creationId xmlns:a16="http://schemas.microsoft.com/office/drawing/2014/main" id="{7E293BC9-3B5A-AF05-1A59-54AA1DFDA0F1}"/>
                </a:ext>
              </a:extLst>
            </p:cNvPr>
            <p:cNvSpPr txBox="1"/>
            <p:nvPr/>
          </p:nvSpPr>
          <p:spPr>
            <a:xfrm>
              <a:off x="8835191" y="3889770"/>
              <a:ext cx="1425201" cy="33855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DM Sans"/>
                  <a:ea typeface="+mn-ea"/>
                  <a:cs typeface="+mn-cs"/>
                </a:rPr>
                <a:t>10 ppm palmGHK,</a:t>
              </a:r>
              <a:br>
                <a:rPr kumimoji="0" lang="nb-NO" sz="1100" b="0" i="0" u="none" strike="noStrike" kern="1200" cap="none" spc="0" normalizeH="0" baseline="0" noProof="0" dirty="0">
                  <a:ln>
                    <a:noFill/>
                  </a:ln>
                  <a:solidFill>
                    <a:prstClr val="black"/>
                  </a:solidFill>
                  <a:effectLst/>
                  <a:uLnTx/>
                  <a:uFillTx/>
                  <a:latin typeface="DM Sans"/>
                  <a:ea typeface="+mn-ea"/>
                  <a:cs typeface="+mn-cs"/>
                </a:rPr>
              </a:br>
              <a:r>
                <a:rPr kumimoji="0" lang="nb-NO" sz="1100" b="0" i="0" u="none" strike="noStrike" kern="1200" cap="none" spc="0" normalizeH="0" baseline="0" noProof="0" dirty="0">
                  <a:ln>
                    <a:noFill/>
                  </a:ln>
                  <a:solidFill>
                    <a:prstClr val="black"/>
                  </a:solidFill>
                  <a:effectLst/>
                  <a:uLnTx/>
                  <a:uFillTx/>
                  <a:latin typeface="DM Sans"/>
                  <a:ea typeface="+mn-ea"/>
                  <a:cs typeface="+mn-cs"/>
                </a:rPr>
                <a:t>3 J/cm</a:t>
              </a:r>
              <a:r>
                <a:rPr kumimoji="0" lang="nb-NO" sz="1100" b="0" i="0" u="none" strike="noStrike" kern="1200" cap="none" spc="0" normalizeH="0" baseline="30000" noProof="0" dirty="0">
                  <a:ln>
                    <a:noFill/>
                  </a:ln>
                  <a:solidFill>
                    <a:prstClr val="black"/>
                  </a:solidFill>
                  <a:effectLst/>
                  <a:uLnTx/>
                  <a:uFillTx/>
                  <a:latin typeface="DM Sans"/>
                  <a:ea typeface="+mn-ea"/>
                  <a:cs typeface="+mn-cs"/>
                </a:rPr>
                <a:t>2</a:t>
              </a:r>
              <a:r>
                <a:rPr kumimoji="0" lang="nb-NO" sz="1100" b="0" i="0" u="none" strike="noStrike" kern="1200" cap="none" spc="0" normalizeH="0" baseline="0" noProof="0" dirty="0">
                  <a:ln>
                    <a:noFill/>
                  </a:ln>
                  <a:solidFill>
                    <a:prstClr val="black"/>
                  </a:solidFill>
                  <a:effectLst/>
                  <a:uLnTx/>
                  <a:uFillTx/>
                  <a:latin typeface="DM Sans"/>
                  <a:ea typeface="+mn-ea"/>
                  <a:cs typeface="+mn-cs"/>
                </a:rPr>
                <a:t> UVR</a:t>
              </a:r>
            </a:p>
          </p:txBody>
        </p:sp>
        <p:pic>
          <p:nvPicPr>
            <p:cNvPr id="76" name="Picture 75">
              <a:extLst>
                <a:ext uri="{FF2B5EF4-FFF2-40B4-BE49-F238E27FC236}">
                  <a16:creationId xmlns:a16="http://schemas.microsoft.com/office/drawing/2014/main" id="{25AD9AED-651F-33C0-4038-945643185A1D}"/>
                </a:ext>
              </a:extLst>
            </p:cNvPr>
            <p:cNvPicPr>
              <a:picLocks noChangeAspect="1"/>
            </p:cNvPicPr>
            <p:nvPr/>
          </p:nvPicPr>
          <p:blipFill>
            <a:blip r:embed="rId8" cstate="screen">
              <a:extLst>
                <a:ext uri="{BEBA8EAE-BF5A-486C-A8C5-ECC9F3942E4B}">
                  <a14:imgProps xmlns:a14="http://schemas.microsoft.com/office/drawing/2010/main">
                    <a14:imgLayer r:embed="rId9">
                      <a14:imgEffect>
                        <a14:saturation sat="200000"/>
                      </a14:imgEffect>
                    </a14:imgLayer>
                  </a14:imgProps>
                </a:ext>
                <a:ext uri="{28A0092B-C50C-407E-A947-70E740481C1C}">
                  <a14:useLocalDpi xmlns:a14="http://schemas.microsoft.com/office/drawing/2010/main"/>
                </a:ext>
              </a:extLst>
            </a:blip>
            <a:stretch>
              <a:fillRect/>
            </a:stretch>
          </p:blipFill>
          <p:spPr>
            <a:xfrm>
              <a:off x="7203619" y="2370450"/>
              <a:ext cx="1425201" cy="1425201"/>
            </a:xfrm>
            <a:prstGeom prst="rect">
              <a:avLst/>
            </a:prstGeom>
            <a:ln>
              <a:noFill/>
            </a:ln>
            <a:effectLst/>
          </p:spPr>
        </p:pic>
        <p:sp>
          <p:nvSpPr>
            <p:cNvPr id="77" name="TextBox 76">
              <a:extLst>
                <a:ext uri="{FF2B5EF4-FFF2-40B4-BE49-F238E27FC236}">
                  <a16:creationId xmlns:a16="http://schemas.microsoft.com/office/drawing/2014/main" id="{62DF9EC6-9485-5247-83D6-6D0714FC91DA}"/>
                </a:ext>
              </a:extLst>
            </p:cNvPr>
            <p:cNvSpPr txBox="1"/>
            <p:nvPr/>
          </p:nvSpPr>
          <p:spPr>
            <a:xfrm>
              <a:off x="7203619" y="3889770"/>
              <a:ext cx="1425201" cy="33855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a:ea typeface="+mn-ea"/>
                  <a:cs typeface="+mn-cs"/>
                </a:rPr>
                <a:t>Vehicle treated control, 3 J/cm</a:t>
              </a:r>
              <a:r>
                <a:rPr kumimoji="0" lang="en-US" sz="1100" b="0" i="0" u="none" strike="noStrike" kern="1200" cap="none" spc="0" normalizeH="0" baseline="30000" noProof="0" dirty="0">
                  <a:ln>
                    <a:noFill/>
                  </a:ln>
                  <a:solidFill>
                    <a:prstClr val="black"/>
                  </a:solidFill>
                  <a:effectLst/>
                  <a:uLnTx/>
                  <a:uFillTx/>
                  <a:latin typeface="DM Sans"/>
                  <a:ea typeface="+mn-ea"/>
                  <a:cs typeface="+mn-cs"/>
                </a:rPr>
                <a:t>2</a:t>
              </a:r>
              <a:r>
                <a:rPr kumimoji="0" lang="en-US" sz="1100" b="0" i="0" u="none" strike="noStrike" kern="1200" cap="none" spc="0" normalizeH="0" baseline="0" noProof="0" dirty="0">
                  <a:ln>
                    <a:noFill/>
                  </a:ln>
                  <a:solidFill>
                    <a:prstClr val="black"/>
                  </a:solidFill>
                  <a:effectLst/>
                  <a:uLnTx/>
                  <a:uFillTx/>
                  <a:latin typeface="DM Sans"/>
                  <a:ea typeface="+mn-ea"/>
                  <a:cs typeface="+mn-cs"/>
                </a:rPr>
                <a:t> UVR</a:t>
              </a:r>
            </a:p>
          </p:txBody>
        </p:sp>
        <p:sp>
          <p:nvSpPr>
            <p:cNvPr id="78" name="Text Placeholder 2">
              <a:extLst>
                <a:ext uri="{FF2B5EF4-FFF2-40B4-BE49-F238E27FC236}">
                  <a16:creationId xmlns:a16="http://schemas.microsoft.com/office/drawing/2014/main" id="{F941B8B4-5E64-AE81-AC06-AD3E108CA30C}"/>
                </a:ext>
              </a:extLst>
            </p:cNvPr>
            <p:cNvSpPr txBox="1">
              <a:spLocks/>
            </p:cNvSpPr>
            <p:nvPr/>
          </p:nvSpPr>
          <p:spPr>
            <a:xfrm>
              <a:off x="6019800" y="2683196"/>
              <a:ext cx="1070610" cy="18466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r" defTabSz="914400" rtl="0" eaLnBrk="1" fontAlgn="auto" latinLnBrk="0" hangingPunct="1">
                <a:lnSpc>
                  <a:spcPct val="100000"/>
                </a:lnSpc>
                <a:spcBef>
                  <a:spcPts val="0"/>
                </a:spcBef>
                <a:spcAft>
                  <a:spcPts val="1000"/>
                </a:spcAft>
                <a:buClr>
                  <a:srgbClr val="970D34"/>
                </a:buClr>
                <a:buSzTx/>
                <a:buFont typeface="Arial" panose="020B0604020202020204" pitchFamily="34" charset="0"/>
                <a:buNone/>
                <a:tabLst/>
                <a:defRPr/>
              </a:pPr>
              <a:r>
                <a:rPr kumimoji="0" lang="en-GB" sz="1200" b="1" i="0" u="none" strike="noStrike" kern="1200" cap="none" spc="0" normalizeH="0" baseline="0" noProof="0" dirty="0">
                  <a:ln>
                    <a:noFill/>
                  </a:ln>
                  <a:solidFill>
                    <a:srgbClr val="B3978F"/>
                  </a:solidFill>
                  <a:effectLst/>
                  <a:uLnTx/>
                  <a:uFillTx/>
                  <a:latin typeface="DM Sans"/>
                  <a:ea typeface="+mn-ea"/>
                  <a:cs typeface="+mn-cs"/>
                </a:rPr>
                <a:t>Epidermis DEJ</a:t>
              </a:r>
            </a:p>
          </p:txBody>
        </p:sp>
        <p:sp>
          <p:nvSpPr>
            <p:cNvPr id="79" name="Text Placeholder 2">
              <a:extLst>
                <a:ext uri="{FF2B5EF4-FFF2-40B4-BE49-F238E27FC236}">
                  <a16:creationId xmlns:a16="http://schemas.microsoft.com/office/drawing/2014/main" id="{DCB963FA-1423-2A55-F371-69C1ED832F49}"/>
                </a:ext>
              </a:extLst>
            </p:cNvPr>
            <p:cNvSpPr txBox="1">
              <a:spLocks/>
            </p:cNvSpPr>
            <p:nvPr/>
          </p:nvSpPr>
          <p:spPr>
            <a:xfrm>
              <a:off x="6019800" y="3100478"/>
              <a:ext cx="1070610" cy="18466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r" defTabSz="914400" rtl="0" eaLnBrk="1" fontAlgn="auto" latinLnBrk="0" hangingPunct="1">
                <a:lnSpc>
                  <a:spcPct val="100000"/>
                </a:lnSpc>
                <a:spcBef>
                  <a:spcPts val="0"/>
                </a:spcBef>
                <a:spcAft>
                  <a:spcPts val="1000"/>
                </a:spcAft>
                <a:buClr>
                  <a:srgbClr val="970D34"/>
                </a:buClr>
                <a:buSzTx/>
                <a:buFont typeface="Arial" panose="020B0604020202020204" pitchFamily="34" charset="0"/>
                <a:buNone/>
                <a:tabLst/>
                <a:defRPr/>
              </a:pPr>
              <a:r>
                <a:rPr kumimoji="0" lang="en-GB" sz="1200" b="1" i="0" u="none" strike="noStrike" kern="1200" cap="none" spc="0" normalizeH="0" baseline="0" noProof="0" dirty="0">
                  <a:ln>
                    <a:noFill/>
                  </a:ln>
                  <a:solidFill>
                    <a:srgbClr val="B3978F"/>
                  </a:solidFill>
                  <a:effectLst/>
                  <a:uLnTx/>
                  <a:uFillTx/>
                  <a:latin typeface="DM Sans"/>
                  <a:ea typeface="+mn-ea"/>
                  <a:cs typeface="+mn-cs"/>
                </a:rPr>
                <a:t>Dermis</a:t>
              </a:r>
            </a:p>
          </p:txBody>
        </p:sp>
      </p:grpSp>
      <p:sp>
        <p:nvSpPr>
          <p:cNvPr id="82" name="TextBox 81">
            <a:extLst>
              <a:ext uri="{FF2B5EF4-FFF2-40B4-BE49-F238E27FC236}">
                <a16:creationId xmlns:a16="http://schemas.microsoft.com/office/drawing/2014/main" id="{76412F63-9334-7F6A-BB02-AEF6A7FADDBA}"/>
              </a:ext>
            </a:extLst>
          </p:cNvPr>
          <p:cNvSpPr txBox="1"/>
          <p:nvPr/>
        </p:nvSpPr>
        <p:spPr>
          <a:xfrm>
            <a:off x="302400" y="4463618"/>
            <a:ext cx="5869800" cy="1438585"/>
          </a:xfrm>
          <a:prstGeom prst="rect">
            <a:avLst/>
          </a:prstGeom>
          <a:solidFill>
            <a:srgbClr val="897974"/>
          </a:solidFill>
        </p:spPr>
        <p:txBody>
          <a:bodyPr wrap="square" lIns="411480" tIns="182880" rIns="411480" bIns="18288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DM Sans"/>
                <a:ea typeface="+mn-ea"/>
                <a:cs typeface="+mn-cs"/>
              </a:rPr>
              <a:t>Hyaluronic acid synthesis (blue staining) is significantly increased in human skin explants treated with UV-radiation after six days topical incubation with the </a:t>
            </a:r>
            <a:r>
              <a:rPr kumimoji="0" lang="en-GB" sz="1400" b="1" i="0" u="none" strike="noStrike" kern="1200" cap="none" spc="0" normalizeH="0" baseline="0" noProof="0" dirty="0">
                <a:ln>
                  <a:noFill/>
                </a:ln>
                <a:solidFill>
                  <a:schemeClr val="bg1"/>
                </a:solidFill>
                <a:effectLst/>
                <a:uLnTx/>
                <a:uFillTx/>
                <a:latin typeface="DM Sans"/>
                <a:ea typeface="+mn-ea"/>
                <a:cs typeface="+mn-cs"/>
              </a:rPr>
              <a:t>SYN®-HYCAN CB </a:t>
            </a:r>
            <a:r>
              <a:rPr kumimoji="0" lang="en-GB" sz="1400" b="0" i="0" u="none" strike="noStrike" kern="1200" cap="none" spc="0" normalizeH="0" baseline="0" noProof="0" dirty="0">
                <a:ln>
                  <a:noFill/>
                </a:ln>
                <a:solidFill>
                  <a:schemeClr val="bg1"/>
                </a:solidFill>
                <a:effectLst/>
                <a:uLnTx/>
                <a:uFillTx/>
                <a:latin typeface="DM Sans"/>
                <a:ea typeface="+mn-ea"/>
                <a:cs typeface="+mn-cs"/>
              </a:rPr>
              <a:t>peptide.</a:t>
            </a:r>
          </a:p>
        </p:txBody>
      </p:sp>
      <p:grpSp>
        <p:nvGrpSpPr>
          <p:cNvPr id="83" name="Group 82">
            <a:extLst>
              <a:ext uri="{FF2B5EF4-FFF2-40B4-BE49-F238E27FC236}">
                <a16:creationId xmlns:a16="http://schemas.microsoft.com/office/drawing/2014/main" id="{B580D68E-BCCF-B936-BAB8-8A2F7DE51FDC}"/>
              </a:ext>
            </a:extLst>
          </p:cNvPr>
          <p:cNvGrpSpPr/>
          <p:nvPr/>
        </p:nvGrpSpPr>
        <p:grpSpPr>
          <a:xfrm>
            <a:off x="382965" y="4544416"/>
            <a:ext cx="103543" cy="103543"/>
            <a:chOff x="3459163" y="5703888"/>
            <a:chExt cx="239713" cy="239713"/>
          </a:xfrm>
        </p:grpSpPr>
        <p:sp>
          <p:nvSpPr>
            <p:cNvPr id="84" name="Line 290">
              <a:extLst>
                <a:ext uri="{FF2B5EF4-FFF2-40B4-BE49-F238E27FC236}">
                  <a16:creationId xmlns:a16="http://schemas.microsoft.com/office/drawing/2014/main" id="{C558C7F7-F311-95CF-78CB-33382F8BC677}"/>
                </a:ext>
              </a:extLst>
            </p:cNvPr>
            <p:cNvSpPr>
              <a:spLocks noChangeShapeType="1"/>
            </p:cNvSpPr>
            <p:nvPr/>
          </p:nvSpPr>
          <p:spPr bwMode="auto">
            <a:xfrm flipH="1" flipV="1">
              <a:off x="3459163" y="5703888"/>
              <a:ext cx="239713" cy="239713"/>
            </a:xfrm>
            <a:prstGeom prst="line">
              <a:avLst/>
            </a:prstGeom>
            <a:noFill/>
            <a:ln w="14288"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DM Sans"/>
                <a:ea typeface="+mn-ea"/>
                <a:cs typeface="+mn-cs"/>
              </a:endParaRPr>
            </a:p>
          </p:txBody>
        </p:sp>
        <p:sp>
          <p:nvSpPr>
            <p:cNvPr id="85" name="Freeform 291">
              <a:extLst>
                <a:ext uri="{FF2B5EF4-FFF2-40B4-BE49-F238E27FC236}">
                  <a16:creationId xmlns:a16="http://schemas.microsoft.com/office/drawing/2014/main" id="{FAF2A2D8-39E7-2BD0-9055-5B25BDC2C9B7}"/>
                </a:ext>
              </a:extLst>
            </p:cNvPr>
            <p:cNvSpPr>
              <a:spLocks/>
            </p:cNvSpPr>
            <p:nvPr/>
          </p:nvSpPr>
          <p:spPr bwMode="auto">
            <a:xfrm>
              <a:off x="3459163" y="5703888"/>
              <a:ext cx="239713" cy="239713"/>
            </a:xfrm>
            <a:custGeom>
              <a:avLst/>
              <a:gdLst>
                <a:gd name="T0" fmla="*/ 151 w 151"/>
                <a:gd name="T1" fmla="*/ 0 h 151"/>
                <a:gd name="T2" fmla="*/ 151 w 151"/>
                <a:gd name="T3" fmla="*/ 151 h 151"/>
                <a:gd name="T4" fmla="*/ 0 w 151"/>
                <a:gd name="T5" fmla="*/ 151 h 151"/>
              </a:gdLst>
              <a:ahLst/>
              <a:cxnLst>
                <a:cxn ang="0">
                  <a:pos x="T0" y="T1"/>
                </a:cxn>
                <a:cxn ang="0">
                  <a:pos x="T2" y="T3"/>
                </a:cxn>
                <a:cxn ang="0">
                  <a:pos x="T4" y="T5"/>
                </a:cxn>
              </a:cxnLst>
              <a:rect l="0" t="0" r="r" b="b"/>
              <a:pathLst>
                <a:path w="151" h="151">
                  <a:moveTo>
                    <a:pt x="151" y="0"/>
                  </a:moveTo>
                  <a:lnTo>
                    <a:pt x="151" y="151"/>
                  </a:lnTo>
                  <a:lnTo>
                    <a:pt x="0" y="151"/>
                  </a:lnTo>
                </a:path>
              </a:pathLst>
            </a:custGeom>
            <a:noFill/>
            <a:ln w="14288"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DM Sans"/>
                <a:ea typeface="+mn-ea"/>
                <a:cs typeface="+mn-cs"/>
              </a:endParaRPr>
            </a:p>
          </p:txBody>
        </p:sp>
      </p:grpSp>
      <p:pic>
        <p:nvPicPr>
          <p:cNvPr id="87" name="Picture 12">
            <a:extLst>
              <a:ext uri="{FF2B5EF4-FFF2-40B4-BE49-F238E27FC236}">
                <a16:creationId xmlns:a16="http://schemas.microsoft.com/office/drawing/2014/main" id="{F78E2EB0-F7AF-AD36-1789-AED1BA4A032A}"/>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532948" y="6208276"/>
            <a:ext cx="2510023" cy="485060"/>
          </a:xfrm>
          <a:prstGeom prst="rect">
            <a:avLst/>
          </a:prstGeom>
        </p:spPr>
      </p:pic>
      <p:grpSp>
        <p:nvGrpSpPr>
          <p:cNvPr id="92" name="Group 91">
            <a:extLst>
              <a:ext uri="{FF2B5EF4-FFF2-40B4-BE49-F238E27FC236}">
                <a16:creationId xmlns:a16="http://schemas.microsoft.com/office/drawing/2014/main" id="{21CB7299-1391-9D3B-3F61-46BA6A0738CD}"/>
              </a:ext>
            </a:extLst>
          </p:cNvPr>
          <p:cNvGrpSpPr/>
          <p:nvPr/>
        </p:nvGrpSpPr>
        <p:grpSpPr>
          <a:xfrm>
            <a:off x="6834379" y="1701800"/>
            <a:ext cx="5051786" cy="3454400"/>
            <a:chOff x="300039" y="1465549"/>
            <a:chExt cx="5394706" cy="4527549"/>
          </a:xfrm>
        </p:grpSpPr>
        <p:graphicFrame>
          <p:nvGraphicFramePr>
            <p:cNvPr id="93" name="Chart 92">
              <a:extLst>
                <a:ext uri="{FF2B5EF4-FFF2-40B4-BE49-F238E27FC236}">
                  <a16:creationId xmlns:a16="http://schemas.microsoft.com/office/drawing/2014/main" id="{E6D4BD68-DB8C-BD9F-ACAC-D8CEDCB339D1}"/>
                </a:ext>
              </a:extLst>
            </p:cNvPr>
            <p:cNvGraphicFramePr/>
            <p:nvPr>
              <p:extLst>
                <p:ext uri="{D42A27DB-BD31-4B8C-83A1-F6EECF244321}">
                  <p14:modId xmlns:p14="http://schemas.microsoft.com/office/powerpoint/2010/main" val="1986056410"/>
                </p:ext>
              </p:extLst>
            </p:nvPr>
          </p:nvGraphicFramePr>
          <p:xfrm>
            <a:off x="300039" y="1465549"/>
            <a:ext cx="5394706" cy="4438275"/>
          </p:xfrm>
          <a:graphic>
            <a:graphicData uri="http://schemas.openxmlformats.org/drawingml/2006/chart">
              <c:chart xmlns:c="http://schemas.openxmlformats.org/drawingml/2006/chart" xmlns:r="http://schemas.openxmlformats.org/officeDocument/2006/relationships" r:id="rId12"/>
            </a:graphicData>
          </a:graphic>
        </p:graphicFrame>
        <p:sp>
          <p:nvSpPr>
            <p:cNvPr id="94" name="TextBox 93">
              <a:extLst>
                <a:ext uri="{FF2B5EF4-FFF2-40B4-BE49-F238E27FC236}">
                  <a16:creationId xmlns:a16="http://schemas.microsoft.com/office/drawing/2014/main" id="{5C1417B5-7CD3-46C7-1A1E-637B5C84C320}"/>
                </a:ext>
              </a:extLst>
            </p:cNvPr>
            <p:cNvSpPr txBox="1"/>
            <p:nvPr/>
          </p:nvSpPr>
          <p:spPr>
            <a:xfrm>
              <a:off x="4244753" y="5641494"/>
              <a:ext cx="1096454" cy="351604"/>
            </a:xfrm>
            <a:prstGeom prst="rect">
              <a:avLst/>
            </a:prstGeom>
            <a:noFill/>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DM Sans"/>
                  <a:ea typeface="+mn-ea"/>
                  <a:cs typeface="+mn-cs"/>
                </a:rPr>
                <a:t>SYN®-HYCAN CB</a:t>
              </a:r>
              <a:br>
                <a:rPr kumimoji="0" lang="nl-NL" sz="1100" b="0" i="0" u="none" strike="noStrike" kern="1200" cap="none" spc="0" normalizeH="0" baseline="0" noProof="0" dirty="0">
                  <a:ln>
                    <a:noFill/>
                  </a:ln>
                  <a:solidFill>
                    <a:prstClr val="black"/>
                  </a:solidFill>
                  <a:effectLst/>
                  <a:uLnTx/>
                  <a:uFillTx/>
                  <a:latin typeface="DM Sans"/>
                  <a:ea typeface="+mn-ea"/>
                  <a:cs typeface="+mn-cs"/>
                </a:rPr>
              </a:br>
              <a:r>
                <a:rPr kumimoji="0" lang="nl-NL" sz="1100" b="0" i="0" u="none" strike="noStrike" kern="1200" cap="none" spc="0" normalizeH="0" baseline="0" noProof="0" dirty="0">
                  <a:ln>
                    <a:noFill/>
                  </a:ln>
                  <a:solidFill>
                    <a:prstClr val="black"/>
                  </a:solidFill>
                  <a:effectLst/>
                  <a:uLnTx/>
                  <a:uFillTx/>
                  <a:latin typeface="DM Sans"/>
                  <a:ea typeface="+mn-ea"/>
                  <a:cs typeface="+mn-cs"/>
                </a:rPr>
                <a:t>peptide</a:t>
              </a:r>
              <a:endParaRPr kumimoji="0" lang="en-US" sz="1100" b="0" i="0" u="none" strike="noStrike" kern="1200" cap="none" spc="0" normalizeH="0" baseline="0" noProof="0" dirty="0">
                <a:ln>
                  <a:noFill/>
                </a:ln>
                <a:solidFill>
                  <a:prstClr val="black"/>
                </a:solidFill>
                <a:effectLst/>
                <a:uLnTx/>
                <a:uFillTx/>
                <a:latin typeface="DM Sans"/>
                <a:ea typeface="+mn-ea"/>
                <a:cs typeface="+mn-cs"/>
              </a:endParaRPr>
            </a:p>
          </p:txBody>
        </p:sp>
      </p:grpSp>
      <p:sp>
        <p:nvSpPr>
          <p:cNvPr id="95" name="TextBox 94">
            <a:extLst>
              <a:ext uri="{FF2B5EF4-FFF2-40B4-BE49-F238E27FC236}">
                <a16:creationId xmlns:a16="http://schemas.microsoft.com/office/drawing/2014/main" id="{D3E7162F-981C-E409-7990-9FFA20395351}"/>
              </a:ext>
            </a:extLst>
          </p:cNvPr>
          <p:cNvSpPr txBox="1"/>
          <p:nvPr/>
        </p:nvSpPr>
        <p:spPr>
          <a:xfrm>
            <a:off x="8940285" y="5235988"/>
            <a:ext cx="839974" cy="169277"/>
          </a:xfrm>
          <a:prstGeom prst="rect">
            <a:avLst/>
          </a:prstGeom>
          <a:noFill/>
        </p:spPr>
        <p:txBody>
          <a:bodyPr wrap="none" lIns="0" tIns="0" rIns="0" bIns="0">
            <a:spAutoFit/>
          </a:bodyPr>
          <a:lstStyle/>
          <a:p>
            <a:pPr algn="ctr"/>
            <a:r>
              <a:rPr lang="en-US" sz="1100" b="1" dirty="0"/>
              <a:t>UVR 3 J/cm</a:t>
            </a:r>
            <a:r>
              <a:rPr lang="en-US" sz="1100" b="1" baseline="30000" dirty="0"/>
              <a:t>2</a:t>
            </a:r>
          </a:p>
        </p:txBody>
      </p:sp>
      <p:sp>
        <p:nvSpPr>
          <p:cNvPr id="100" name="TextBox 99">
            <a:extLst>
              <a:ext uri="{FF2B5EF4-FFF2-40B4-BE49-F238E27FC236}">
                <a16:creationId xmlns:a16="http://schemas.microsoft.com/office/drawing/2014/main" id="{B598B23C-C098-9B86-8689-178D0FDFAC1B}"/>
              </a:ext>
            </a:extLst>
          </p:cNvPr>
          <p:cNvSpPr txBox="1"/>
          <p:nvPr/>
        </p:nvSpPr>
        <p:spPr>
          <a:xfrm>
            <a:off x="11029897" y="2902514"/>
            <a:ext cx="78548" cy="246221"/>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DM Sans" pitchFamily="2" charset="77"/>
                <a:ea typeface="+mn-ea"/>
                <a:cs typeface="+mn-cs"/>
              </a:rPr>
              <a:t>*</a:t>
            </a:r>
            <a:endParaRPr kumimoji="0" lang="en-CH" sz="1200" b="1" i="0" u="none" strike="noStrike" kern="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320014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4BFA7-1CFA-CC44-4CAD-540F0C41EFF7}"/>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E8C71FC-ACDC-DDA3-4AF5-E214000DF64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20F95AAB-1D6F-89FF-FC5A-5A78B4850C6D}"/>
              </a:ext>
            </a:extLst>
          </p:cNvPr>
          <p:cNvSpPr>
            <a:spLocks noGrp="1"/>
          </p:cNvSpPr>
          <p:nvPr>
            <p:ph type="body" sz="quarter" idx="23"/>
          </p:nvPr>
        </p:nvSpPr>
        <p:spPr>
          <a:xfrm>
            <a:off x="302399" y="6093396"/>
            <a:ext cx="3617960" cy="357410"/>
          </a:xfrm>
        </p:spPr>
        <p:txBody>
          <a:bodyPr/>
          <a:lstStyle/>
          <a:p>
            <a:r>
              <a:rPr lang="en-GB" dirty="0"/>
              <a:t>Midgley et al. 2013 JBC 288 (21):14824 –14838</a:t>
            </a:r>
          </a:p>
          <a:p>
            <a:r>
              <a:rPr lang="en-GB" dirty="0"/>
              <a:t>Simpson et al. 2010 AJP 176 (3):1215 - 1228</a:t>
            </a:r>
          </a:p>
        </p:txBody>
      </p:sp>
      <p:sp>
        <p:nvSpPr>
          <p:cNvPr id="3" name="Text Placeholder 2">
            <a:extLst>
              <a:ext uri="{FF2B5EF4-FFF2-40B4-BE49-F238E27FC236}">
                <a16:creationId xmlns:a16="http://schemas.microsoft.com/office/drawing/2014/main" id="{136FCD14-3D3C-6E84-1DA0-F274185A5C90}"/>
              </a:ext>
            </a:extLst>
          </p:cNvPr>
          <p:cNvSpPr>
            <a:spLocks noGrp="1"/>
          </p:cNvSpPr>
          <p:nvPr>
            <p:ph type="body" idx="11"/>
          </p:nvPr>
        </p:nvSpPr>
        <p:spPr/>
        <p:txBody>
          <a:bodyPr/>
          <a:lstStyle/>
          <a:p>
            <a:r>
              <a:rPr lang="en-GB" b="0" dirty="0"/>
              <a:t>CD44 (HA Receptor) Expression Assay</a:t>
            </a:r>
          </a:p>
        </p:txBody>
      </p:sp>
      <p:sp>
        <p:nvSpPr>
          <p:cNvPr id="2" name="Title 1">
            <a:extLst>
              <a:ext uri="{FF2B5EF4-FFF2-40B4-BE49-F238E27FC236}">
                <a16:creationId xmlns:a16="http://schemas.microsoft.com/office/drawing/2014/main" id="{A23D0019-6CE6-1577-D942-4069F0057EC2}"/>
              </a:ext>
            </a:extLst>
          </p:cNvPr>
          <p:cNvSpPr>
            <a:spLocks noGrp="1"/>
          </p:cNvSpPr>
          <p:nvPr>
            <p:ph type="title"/>
          </p:nvPr>
        </p:nvSpPr>
        <p:spPr/>
        <p:txBody>
          <a:bodyPr/>
          <a:lstStyle/>
          <a:p>
            <a:r>
              <a:rPr lang="en-GB" dirty="0"/>
              <a:t>Hyaluronic Acid Cellular Anchoring</a:t>
            </a:r>
          </a:p>
        </p:txBody>
      </p:sp>
      <p:graphicFrame>
        <p:nvGraphicFramePr>
          <p:cNvPr id="62" name="Chart 61">
            <a:extLst>
              <a:ext uri="{FF2B5EF4-FFF2-40B4-BE49-F238E27FC236}">
                <a16:creationId xmlns:a16="http://schemas.microsoft.com/office/drawing/2014/main" id="{855DFC8D-6C69-45CE-BD5B-E350E460309C}"/>
              </a:ext>
            </a:extLst>
          </p:cNvPr>
          <p:cNvGraphicFramePr>
            <a:graphicFrameLocks/>
          </p:cNvGraphicFramePr>
          <p:nvPr/>
        </p:nvGraphicFramePr>
        <p:xfrm>
          <a:off x="6170614" y="1365251"/>
          <a:ext cx="5718985" cy="2135187"/>
        </p:xfrm>
        <a:graphic>
          <a:graphicData uri="http://schemas.openxmlformats.org/drawingml/2006/chart">
            <c:chart xmlns:c="http://schemas.openxmlformats.org/drawingml/2006/chart" xmlns:r="http://schemas.openxmlformats.org/officeDocument/2006/relationships" r:id="rId3"/>
          </a:graphicData>
        </a:graphic>
      </p:graphicFrame>
      <p:pic>
        <p:nvPicPr>
          <p:cNvPr id="17" name="Picture 16">
            <a:extLst>
              <a:ext uri="{FF2B5EF4-FFF2-40B4-BE49-F238E27FC236}">
                <a16:creationId xmlns:a16="http://schemas.microsoft.com/office/drawing/2014/main" id="{130D666F-612C-EF0B-34EA-3A4B310E7D57}"/>
              </a:ext>
            </a:extLst>
          </p:cNvPr>
          <p:cNvPicPr>
            <a:picLocks noChangeAspect="1"/>
          </p:cNvPicPr>
          <p:nvPr/>
        </p:nvPicPr>
        <p:blipFill rotWithShape="1">
          <a:blip r:embed="rId4"/>
          <a:srcRect l="379" r="379"/>
          <a:stretch/>
        </p:blipFill>
        <p:spPr>
          <a:xfrm>
            <a:off x="839862" y="2487096"/>
            <a:ext cx="1484394" cy="1484394"/>
          </a:xfrm>
          <a:prstGeom prst="rect">
            <a:avLst/>
          </a:prstGeom>
        </p:spPr>
      </p:pic>
      <p:pic>
        <p:nvPicPr>
          <p:cNvPr id="32" name="Picture 31">
            <a:extLst>
              <a:ext uri="{FF2B5EF4-FFF2-40B4-BE49-F238E27FC236}">
                <a16:creationId xmlns:a16="http://schemas.microsoft.com/office/drawing/2014/main" id="{7A6F5711-F331-ED48-B27A-09B0AB09EB1A}"/>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bright="40000" contrast="40000"/>
                    </a14:imgEffect>
                  </a14:imgLayer>
                </a14:imgProps>
              </a:ext>
            </a:extLst>
          </a:blip>
          <a:srcRect t="43" b="43"/>
          <a:stretch/>
        </p:blipFill>
        <p:spPr>
          <a:xfrm>
            <a:off x="839862" y="4154405"/>
            <a:ext cx="1484394" cy="1484394"/>
          </a:xfrm>
          <a:prstGeom prst="rect">
            <a:avLst/>
          </a:prstGeom>
        </p:spPr>
      </p:pic>
      <p:pic>
        <p:nvPicPr>
          <p:cNvPr id="18" name="Picture 17">
            <a:extLst>
              <a:ext uri="{FF2B5EF4-FFF2-40B4-BE49-F238E27FC236}">
                <a16:creationId xmlns:a16="http://schemas.microsoft.com/office/drawing/2014/main" id="{10C22A17-8DA8-DC7C-76C4-F7D8397B14B8}"/>
              </a:ext>
            </a:extLst>
          </p:cNvPr>
          <p:cNvPicPr>
            <a:picLocks noChangeAspect="1"/>
          </p:cNvPicPr>
          <p:nvPr/>
        </p:nvPicPr>
        <p:blipFill rotWithShape="1">
          <a:blip r:embed="rId7"/>
          <a:srcRect l="360" r="360"/>
          <a:stretch/>
        </p:blipFill>
        <p:spPr>
          <a:xfrm>
            <a:off x="2519618" y="2487096"/>
            <a:ext cx="1484394" cy="1484394"/>
          </a:xfrm>
          <a:prstGeom prst="rect">
            <a:avLst/>
          </a:prstGeom>
        </p:spPr>
      </p:pic>
      <p:pic>
        <p:nvPicPr>
          <p:cNvPr id="33" name="Picture 32">
            <a:extLst>
              <a:ext uri="{FF2B5EF4-FFF2-40B4-BE49-F238E27FC236}">
                <a16:creationId xmlns:a16="http://schemas.microsoft.com/office/drawing/2014/main" id="{A4DC52C6-0C31-7255-8E55-7DD76A1C1F3E}"/>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50000"/>
                    </a14:imgEffect>
                    <a14:imgEffect>
                      <a14:brightnessContrast bright="40000" contrast="40000"/>
                    </a14:imgEffect>
                  </a14:imgLayer>
                </a14:imgProps>
              </a:ext>
            </a:extLst>
          </a:blip>
          <a:srcRect t="193" b="193"/>
          <a:stretch/>
        </p:blipFill>
        <p:spPr>
          <a:xfrm>
            <a:off x="2519618" y="4154405"/>
            <a:ext cx="1484394" cy="1484394"/>
          </a:xfrm>
          <a:prstGeom prst="rect">
            <a:avLst/>
          </a:prstGeom>
        </p:spPr>
      </p:pic>
      <p:pic>
        <p:nvPicPr>
          <p:cNvPr id="19" name="Picture 18">
            <a:extLst>
              <a:ext uri="{FF2B5EF4-FFF2-40B4-BE49-F238E27FC236}">
                <a16:creationId xmlns:a16="http://schemas.microsoft.com/office/drawing/2014/main" id="{F573F5A5-AE09-4BDC-E7C4-F4B7AE2CC723}"/>
              </a:ext>
            </a:extLst>
          </p:cNvPr>
          <p:cNvPicPr>
            <a:picLocks noChangeAspect="1"/>
          </p:cNvPicPr>
          <p:nvPr/>
        </p:nvPicPr>
        <p:blipFill rotWithShape="1">
          <a:blip r:embed="rId10"/>
          <a:srcRect l="2158" r="2158"/>
          <a:stretch/>
        </p:blipFill>
        <p:spPr>
          <a:xfrm>
            <a:off x="4199372" y="2487096"/>
            <a:ext cx="1484394" cy="1484394"/>
          </a:xfrm>
          <a:prstGeom prst="rect">
            <a:avLst/>
          </a:prstGeom>
        </p:spPr>
      </p:pic>
      <p:pic>
        <p:nvPicPr>
          <p:cNvPr id="34" name="Picture 33">
            <a:extLst>
              <a:ext uri="{FF2B5EF4-FFF2-40B4-BE49-F238E27FC236}">
                <a16:creationId xmlns:a16="http://schemas.microsoft.com/office/drawing/2014/main" id="{C98B1360-B693-F1F2-5C29-31B1E0BDF07B}"/>
              </a:ext>
            </a:extLst>
          </p:cNvPr>
          <p:cNvPicPr>
            <a:picLocks noChangeAspect="1"/>
          </p:cNvPicPr>
          <p:nvPr/>
        </p:nvPicPr>
        <p:blipFill rotWithShape="1">
          <a:blip r:embed="rId11">
            <a:extLst>
              <a:ext uri="{BEBA8EAE-BF5A-486C-A8C5-ECC9F3942E4B}">
                <a14:imgProps xmlns:a14="http://schemas.microsoft.com/office/drawing/2010/main">
                  <a14:imgLayer r:embed="rId12">
                    <a14:imgEffect>
                      <a14:sharpenSoften amount="50000"/>
                    </a14:imgEffect>
                    <a14:imgEffect>
                      <a14:brightnessContrast bright="40000" contrast="40000"/>
                    </a14:imgEffect>
                  </a14:imgLayer>
                </a14:imgProps>
              </a:ext>
            </a:extLst>
          </a:blip>
          <a:srcRect l="506" r="506"/>
          <a:stretch/>
        </p:blipFill>
        <p:spPr>
          <a:xfrm>
            <a:off x="4199372" y="4154405"/>
            <a:ext cx="1484394" cy="1484394"/>
          </a:xfrm>
          <a:prstGeom prst="rect">
            <a:avLst/>
          </a:prstGeom>
        </p:spPr>
      </p:pic>
      <p:sp>
        <p:nvSpPr>
          <p:cNvPr id="58" name="TextBox 2">
            <a:extLst>
              <a:ext uri="{FF2B5EF4-FFF2-40B4-BE49-F238E27FC236}">
                <a16:creationId xmlns:a16="http://schemas.microsoft.com/office/drawing/2014/main" id="{6D014097-89CE-D8F1-99F7-CDC33DFA5B8E}"/>
              </a:ext>
            </a:extLst>
          </p:cNvPr>
          <p:cNvSpPr txBox="1"/>
          <p:nvPr/>
        </p:nvSpPr>
        <p:spPr>
          <a:xfrm>
            <a:off x="2519618" y="1365252"/>
            <a:ext cx="1484394" cy="646412"/>
          </a:xfrm>
          <a:prstGeom prst="rect">
            <a:avLst/>
          </a:prstGeom>
          <a:solidFill>
            <a:srgbClr val="B3978F"/>
          </a:solidFill>
          <a:ln>
            <a:noFill/>
          </a:ln>
          <a:effectLst/>
        </p:spPr>
        <p:txBody>
          <a:bodyPr wrap="square" lIns="91440" tIns="0" rIns="91440" bIns="0" rtlCol="0" anchor="ctr">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200" b="0" i="0" u="none" strike="noStrike" kern="0" cap="none" spc="0" normalizeH="0" baseline="0" noProof="0" dirty="0">
                <a:ln>
                  <a:noFill/>
                </a:ln>
                <a:solidFill>
                  <a:prstClr val="white"/>
                </a:solidFill>
                <a:effectLst/>
                <a:uLnTx/>
                <a:uFillTx/>
                <a:latin typeface="DM Sans"/>
                <a:ea typeface="Fira Sans" panose="020B0503050000020004" pitchFamily="34" charset="0"/>
                <a:cs typeface="Arial"/>
              </a:rPr>
              <a:t>2.5 % </a:t>
            </a:r>
            <a:br>
              <a:rPr kumimoji="0" lang="de-CH" sz="1200" b="0" i="0" u="none" strike="noStrike" kern="0" cap="none" spc="0" normalizeH="0" baseline="0" noProof="0" dirty="0">
                <a:ln>
                  <a:noFill/>
                </a:ln>
                <a:solidFill>
                  <a:prstClr val="white"/>
                </a:solidFill>
                <a:effectLst/>
                <a:uLnTx/>
                <a:uFillTx/>
                <a:latin typeface="DM Sans"/>
                <a:ea typeface="Fira Sans" panose="020B0503050000020004" pitchFamily="34" charset="0"/>
                <a:cs typeface="Arial"/>
              </a:rPr>
            </a:br>
            <a:r>
              <a:rPr kumimoji="0" lang="de-CH" sz="1200" b="0" i="0" u="none" strike="noStrike" kern="0" cap="none" spc="0" normalizeH="0" baseline="0" noProof="0" dirty="0">
                <a:ln>
                  <a:noFill/>
                </a:ln>
                <a:solidFill>
                  <a:prstClr val="white"/>
                </a:solidFill>
                <a:effectLst/>
                <a:uLnTx/>
                <a:uFillTx/>
                <a:latin typeface="DM Sans"/>
                <a:ea typeface="Fira Sans" panose="020B0503050000020004" pitchFamily="34" charset="0"/>
                <a:cs typeface="Arial"/>
              </a:rPr>
              <a:t>SYN®-HYCAN CB</a:t>
            </a:r>
          </a:p>
        </p:txBody>
      </p:sp>
      <p:sp>
        <p:nvSpPr>
          <p:cNvPr id="60" name="TextBox 2">
            <a:extLst>
              <a:ext uri="{FF2B5EF4-FFF2-40B4-BE49-F238E27FC236}">
                <a16:creationId xmlns:a16="http://schemas.microsoft.com/office/drawing/2014/main" id="{57F77CC6-C47A-1C61-D454-E8B2FFE0A04C}"/>
              </a:ext>
            </a:extLst>
          </p:cNvPr>
          <p:cNvSpPr txBox="1"/>
          <p:nvPr/>
        </p:nvSpPr>
        <p:spPr>
          <a:xfrm>
            <a:off x="839862" y="1365252"/>
            <a:ext cx="1484394" cy="646412"/>
          </a:xfrm>
          <a:prstGeom prst="rect">
            <a:avLst/>
          </a:prstGeom>
          <a:solidFill>
            <a:srgbClr val="B3978F"/>
          </a:solidFill>
          <a:ln>
            <a:noFill/>
          </a:ln>
          <a:effectLst/>
        </p:spPr>
        <p:txBody>
          <a:bodyPr wrap="square" lIns="91440" tIns="0" rIns="91440" bIns="0" rtlCol="0" anchor="ctr">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200" b="0" i="0" u="none" strike="noStrike" kern="0" cap="none" spc="0" normalizeH="0" baseline="0" noProof="0" dirty="0">
                <a:ln>
                  <a:noFill/>
                </a:ln>
                <a:solidFill>
                  <a:prstClr val="white"/>
                </a:solidFill>
                <a:effectLst/>
                <a:uLnTx/>
                <a:uFillTx/>
                <a:latin typeface="DM Sans"/>
                <a:ea typeface="Fira Sans" panose="020B0503050000020004" pitchFamily="34" charset="0"/>
                <a:cs typeface="Arial"/>
              </a:rPr>
              <a:t>Control</a:t>
            </a:r>
          </a:p>
        </p:txBody>
      </p:sp>
      <p:sp>
        <p:nvSpPr>
          <p:cNvPr id="61" name="TextBox 2">
            <a:extLst>
              <a:ext uri="{FF2B5EF4-FFF2-40B4-BE49-F238E27FC236}">
                <a16:creationId xmlns:a16="http://schemas.microsoft.com/office/drawing/2014/main" id="{DB639FB9-430E-00C7-AD6A-E46F2BFFCB0E}"/>
              </a:ext>
            </a:extLst>
          </p:cNvPr>
          <p:cNvSpPr txBox="1"/>
          <p:nvPr/>
        </p:nvSpPr>
        <p:spPr>
          <a:xfrm>
            <a:off x="4199372" y="1365252"/>
            <a:ext cx="1484394" cy="646412"/>
          </a:xfrm>
          <a:prstGeom prst="rect">
            <a:avLst/>
          </a:prstGeom>
          <a:solidFill>
            <a:srgbClr val="B3978F"/>
          </a:solidFill>
          <a:ln>
            <a:noFill/>
          </a:ln>
          <a:effectLst/>
        </p:spPr>
        <p:txBody>
          <a:bodyPr wrap="square" lIns="91440" tIns="0" rIns="91440" bIns="0" rtlCol="0" anchor="ctr">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200" b="0" i="0" u="none" strike="noStrike" kern="0" cap="none" spc="0" normalizeH="0" baseline="0" noProof="0" dirty="0">
                <a:ln>
                  <a:noFill/>
                </a:ln>
                <a:solidFill>
                  <a:prstClr val="white"/>
                </a:solidFill>
                <a:effectLst/>
                <a:uLnTx/>
                <a:uFillTx/>
                <a:latin typeface="DM Sans"/>
                <a:ea typeface="Fira Sans" panose="020B0503050000020004" pitchFamily="34" charset="0"/>
                <a:cs typeface="Arial"/>
              </a:rPr>
              <a:t>50 ng/ml bFGF</a:t>
            </a:r>
          </a:p>
        </p:txBody>
      </p:sp>
      <p:sp>
        <p:nvSpPr>
          <p:cNvPr id="64" name="TextBox 2">
            <a:extLst>
              <a:ext uri="{FF2B5EF4-FFF2-40B4-BE49-F238E27FC236}">
                <a16:creationId xmlns:a16="http://schemas.microsoft.com/office/drawing/2014/main" id="{36E74614-1664-DF77-6685-0910B5E7611E}"/>
              </a:ext>
            </a:extLst>
          </p:cNvPr>
          <p:cNvSpPr txBox="1"/>
          <p:nvPr/>
        </p:nvSpPr>
        <p:spPr>
          <a:xfrm flipV="1">
            <a:off x="2519618" y="2011664"/>
            <a:ext cx="1484394" cy="292518"/>
          </a:xfrm>
          <a:prstGeom prst="triangle">
            <a:avLst/>
          </a:prstGeom>
          <a:solidFill>
            <a:srgbClr val="B3978F"/>
          </a:solidFill>
          <a:ln>
            <a:noFill/>
          </a:ln>
          <a:effectLst/>
        </p:spPr>
        <p:txBody>
          <a:bodyPr wrap="square" lIns="91440" tIns="0" rIns="91440" bIns="0" rtlCol="0" anchor="ctr">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200" b="0" i="0" u="none" strike="noStrike" kern="0" cap="none" spc="0" normalizeH="0" baseline="0" noProof="0" dirty="0">
              <a:ln>
                <a:noFill/>
              </a:ln>
              <a:solidFill>
                <a:prstClr val="white"/>
              </a:solidFill>
              <a:effectLst/>
              <a:uLnTx/>
              <a:uFillTx/>
              <a:latin typeface="DM Sans"/>
              <a:ea typeface="Fira Sans" panose="020B0503050000020004" pitchFamily="34" charset="0"/>
              <a:cs typeface="Arial"/>
            </a:endParaRPr>
          </a:p>
        </p:txBody>
      </p:sp>
      <p:sp>
        <p:nvSpPr>
          <p:cNvPr id="65" name="TextBox 2">
            <a:extLst>
              <a:ext uri="{FF2B5EF4-FFF2-40B4-BE49-F238E27FC236}">
                <a16:creationId xmlns:a16="http://schemas.microsoft.com/office/drawing/2014/main" id="{67B6F097-0175-8D42-279D-30E2478C902C}"/>
              </a:ext>
            </a:extLst>
          </p:cNvPr>
          <p:cNvSpPr txBox="1"/>
          <p:nvPr/>
        </p:nvSpPr>
        <p:spPr>
          <a:xfrm flipV="1">
            <a:off x="839862" y="2011664"/>
            <a:ext cx="1484394" cy="292518"/>
          </a:xfrm>
          <a:prstGeom prst="triangle">
            <a:avLst/>
          </a:prstGeom>
          <a:solidFill>
            <a:srgbClr val="B3978F"/>
          </a:solidFill>
          <a:ln>
            <a:noFill/>
          </a:ln>
          <a:effectLst/>
        </p:spPr>
        <p:txBody>
          <a:bodyPr wrap="square" lIns="91440" tIns="0" rIns="91440" bIns="0" rtlCol="0" anchor="ctr">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200" b="0" i="0" u="none" strike="noStrike" kern="0" cap="none" spc="0" normalizeH="0" baseline="0" noProof="0" dirty="0">
              <a:ln>
                <a:noFill/>
              </a:ln>
              <a:solidFill>
                <a:prstClr val="white"/>
              </a:solidFill>
              <a:effectLst/>
              <a:uLnTx/>
              <a:uFillTx/>
              <a:latin typeface="DM Sans"/>
              <a:ea typeface="Fira Sans" panose="020B0503050000020004" pitchFamily="34" charset="0"/>
              <a:cs typeface="Arial"/>
            </a:endParaRPr>
          </a:p>
        </p:txBody>
      </p:sp>
      <p:sp>
        <p:nvSpPr>
          <p:cNvPr id="66" name="TextBox 2">
            <a:extLst>
              <a:ext uri="{FF2B5EF4-FFF2-40B4-BE49-F238E27FC236}">
                <a16:creationId xmlns:a16="http://schemas.microsoft.com/office/drawing/2014/main" id="{4E343C01-AEB6-9CAA-8E8B-2762567788E0}"/>
              </a:ext>
            </a:extLst>
          </p:cNvPr>
          <p:cNvSpPr txBox="1"/>
          <p:nvPr/>
        </p:nvSpPr>
        <p:spPr>
          <a:xfrm flipV="1">
            <a:off x="4199372" y="2011664"/>
            <a:ext cx="1484394" cy="292518"/>
          </a:xfrm>
          <a:prstGeom prst="triangle">
            <a:avLst/>
          </a:prstGeom>
          <a:solidFill>
            <a:srgbClr val="B3978F"/>
          </a:solidFill>
          <a:ln>
            <a:noFill/>
          </a:ln>
          <a:effectLst/>
        </p:spPr>
        <p:txBody>
          <a:bodyPr wrap="square" lIns="91440" tIns="0" rIns="91440" bIns="0" rtlCol="0" anchor="ctr">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200" b="0" i="0" u="none" strike="noStrike" kern="0" cap="none" spc="0" normalizeH="0" baseline="0" noProof="0" dirty="0">
              <a:ln>
                <a:noFill/>
              </a:ln>
              <a:solidFill>
                <a:prstClr val="white"/>
              </a:solidFill>
              <a:effectLst/>
              <a:uLnTx/>
              <a:uFillTx/>
              <a:latin typeface="DM Sans"/>
              <a:ea typeface="Fira Sans" panose="020B0503050000020004" pitchFamily="34" charset="0"/>
              <a:cs typeface="Arial"/>
            </a:endParaRPr>
          </a:p>
        </p:txBody>
      </p:sp>
      <p:sp>
        <p:nvSpPr>
          <p:cNvPr id="67" name="TextBox 3">
            <a:extLst>
              <a:ext uri="{FF2B5EF4-FFF2-40B4-BE49-F238E27FC236}">
                <a16:creationId xmlns:a16="http://schemas.microsoft.com/office/drawing/2014/main" id="{4E1384FC-4B5C-EEBF-F4EB-89AA6D6A63B3}"/>
              </a:ext>
            </a:extLst>
          </p:cNvPr>
          <p:cNvSpPr txBox="1"/>
          <p:nvPr/>
        </p:nvSpPr>
        <p:spPr>
          <a:xfrm rot="16200000">
            <a:off x="-255906" y="3044627"/>
            <a:ext cx="1484394" cy="369332"/>
          </a:xfrm>
          <a:prstGeom prst="rect">
            <a:avLst/>
          </a:prstGeom>
          <a:noFill/>
          <a:ln>
            <a:noFill/>
          </a:ln>
          <a:effectLst/>
        </p:spPr>
        <p:txBody>
          <a:bodyPr wrap="square" lIns="0" tIns="0" rIns="0" b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Alcian Blue staining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(Hyaluronic acid)</a:t>
            </a:r>
          </a:p>
        </p:txBody>
      </p:sp>
      <p:sp>
        <p:nvSpPr>
          <p:cNvPr id="68" name="TextBox 3">
            <a:extLst>
              <a:ext uri="{FF2B5EF4-FFF2-40B4-BE49-F238E27FC236}">
                <a16:creationId xmlns:a16="http://schemas.microsoft.com/office/drawing/2014/main" id="{BD62A162-643A-56EA-E7A9-16934B024871}"/>
              </a:ext>
            </a:extLst>
          </p:cNvPr>
          <p:cNvSpPr txBox="1"/>
          <p:nvPr/>
        </p:nvSpPr>
        <p:spPr>
          <a:xfrm rot="16200000">
            <a:off x="-163573" y="4804269"/>
            <a:ext cx="1484394" cy="184666"/>
          </a:xfrm>
          <a:prstGeom prst="rect">
            <a:avLst/>
          </a:prstGeom>
          <a:noFill/>
          <a:ln>
            <a:noFill/>
          </a:ln>
          <a:effectLst/>
        </p:spPr>
        <p:txBody>
          <a:bodyPr wrap="square" lIns="0" tIns="0" rIns="0" b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CD44 staining</a:t>
            </a:r>
          </a:p>
        </p:txBody>
      </p:sp>
      <p:sp>
        <p:nvSpPr>
          <p:cNvPr id="70" name="TextBox 69">
            <a:extLst>
              <a:ext uri="{FF2B5EF4-FFF2-40B4-BE49-F238E27FC236}">
                <a16:creationId xmlns:a16="http://schemas.microsoft.com/office/drawing/2014/main" id="{50B83562-4DD0-4F20-243C-2F44DF98599E}"/>
              </a:ext>
            </a:extLst>
          </p:cNvPr>
          <p:cNvSpPr txBox="1"/>
          <p:nvPr/>
        </p:nvSpPr>
        <p:spPr>
          <a:xfrm>
            <a:off x="6170614" y="4645996"/>
            <a:ext cx="1894394" cy="10156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CD44 is the most prominent hyaluronic acid (HA) receptor in skin and found on virtually all cells. In the dermis and epidermis, HA is co-localized with CD44.</a:t>
            </a:r>
          </a:p>
        </p:txBody>
      </p:sp>
      <p:sp>
        <p:nvSpPr>
          <p:cNvPr id="71" name="TextBox 70">
            <a:extLst>
              <a:ext uri="{FF2B5EF4-FFF2-40B4-BE49-F238E27FC236}">
                <a16:creationId xmlns:a16="http://schemas.microsoft.com/office/drawing/2014/main" id="{47F9C3A8-E1DB-C6A0-D1C8-5A15D3CCDFA1}"/>
              </a:ext>
            </a:extLst>
          </p:cNvPr>
          <p:cNvSpPr txBox="1"/>
          <p:nvPr/>
        </p:nvSpPr>
        <p:spPr>
          <a:xfrm>
            <a:off x="8449056" y="4645996"/>
            <a:ext cx="3442907" cy="10156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Skin microspheres, a novel cutaneous model with</a:t>
            </a:r>
            <a:br>
              <a:rPr kumimoji="0" lang="en-GB" sz="11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br>
            <a:r>
              <a:rPr kumimoji="0" lang="en-GB" sz="11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a dermal core and an epidermal outer layer, was incubated with 2.5% SYN®-HYCAN CB or a control growth factor (</a:t>
            </a:r>
            <a:r>
              <a:rPr kumimoji="0" lang="en-GB" sz="1100" b="0"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Arial"/>
              </a:rPr>
              <a:t>bFGF</a:t>
            </a:r>
            <a:r>
              <a:rPr kumimoji="0" lang="en-GB" sz="11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 for 10 days. HA was visualized by alcian blue (blue staining), and CD44 was measured by antibody staining (green fluorescence).</a:t>
            </a:r>
          </a:p>
        </p:txBody>
      </p:sp>
      <p:sp>
        <p:nvSpPr>
          <p:cNvPr id="74" name="TextBox 73">
            <a:extLst>
              <a:ext uri="{FF2B5EF4-FFF2-40B4-BE49-F238E27FC236}">
                <a16:creationId xmlns:a16="http://schemas.microsoft.com/office/drawing/2014/main" id="{55B45634-038D-46BE-9635-AE2A7497D352}"/>
              </a:ext>
            </a:extLst>
          </p:cNvPr>
          <p:cNvSpPr txBox="1"/>
          <p:nvPr/>
        </p:nvSpPr>
        <p:spPr>
          <a:xfrm>
            <a:off x="6166757" y="3572795"/>
            <a:ext cx="5718985" cy="655149"/>
          </a:xfrm>
          <a:prstGeom prst="rect">
            <a:avLst/>
          </a:prstGeom>
          <a:solidFill>
            <a:srgbClr val="897974">
              <a:alpha val="92000"/>
            </a:srgbClr>
          </a:solidFill>
          <a:ln>
            <a:noFill/>
          </a:ln>
        </p:spPr>
        <p:txBody>
          <a:bodyPr wrap="square" lIns="182880" tIns="90000" rIns="182880" bIns="90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DM Sans"/>
                <a:ea typeface="Fira Sans" panose="020B0503050000020004" pitchFamily="34" charset="0"/>
                <a:cs typeface="Arial"/>
              </a:rPr>
              <a:t>SYN®-HYCAN CB enhances CD44 expression,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DM Sans"/>
                <a:ea typeface="Fira Sans" panose="020B0503050000020004" pitchFamily="34" charset="0"/>
                <a:cs typeface="Arial"/>
              </a:rPr>
              <a:t>a key cellular anchor of  HA, in skin microspheres </a:t>
            </a:r>
            <a:endParaRPr kumimoji="0" lang="en-US" sz="1000" b="1" i="1" u="none" strike="noStrike" kern="1200" cap="none" spc="0" normalizeH="0" baseline="0" noProof="0" dirty="0">
              <a:ln>
                <a:noFill/>
              </a:ln>
              <a:solidFill>
                <a:srgbClr val="FFFFFF"/>
              </a:solidFill>
              <a:effectLst/>
              <a:uLnTx/>
              <a:uFillTx/>
              <a:latin typeface="DM Sans"/>
              <a:ea typeface="Fira Sans" panose="020B0503050000020004" pitchFamily="34" charset="0"/>
              <a:cs typeface="Arial"/>
            </a:endParaRPr>
          </a:p>
        </p:txBody>
      </p:sp>
      <p:grpSp>
        <p:nvGrpSpPr>
          <p:cNvPr id="76" name="Group 75">
            <a:extLst>
              <a:ext uri="{FF2B5EF4-FFF2-40B4-BE49-F238E27FC236}">
                <a16:creationId xmlns:a16="http://schemas.microsoft.com/office/drawing/2014/main" id="{F2432A2B-7271-FD19-DD44-F3B2B9680B59}"/>
              </a:ext>
            </a:extLst>
          </p:cNvPr>
          <p:cNvGrpSpPr/>
          <p:nvPr/>
        </p:nvGrpSpPr>
        <p:grpSpPr>
          <a:xfrm>
            <a:off x="6170615" y="4393155"/>
            <a:ext cx="110490" cy="110490"/>
            <a:chOff x="3459163" y="5703888"/>
            <a:chExt cx="239713" cy="239713"/>
          </a:xfrm>
        </p:grpSpPr>
        <p:sp>
          <p:nvSpPr>
            <p:cNvPr id="77" name="Line 290">
              <a:extLst>
                <a:ext uri="{FF2B5EF4-FFF2-40B4-BE49-F238E27FC236}">
                  <a16:creationId xmlns:a16="http://schemas.microsoft.com/office/drawing/2014/main" id="{D99B016C-8AD6-02AE-269F-9D70428C9A92}"/>
                </a:ext>
              </a:extLst>
            </p:cNvPr>
            <p:cNvSpPr>
              <a:spLocks noChangeShapeType="1"/>
            </p:cNvSpPr>
            <p:nvPr/>
          </p:nvSpPr>
          <p:spPr bwMode="auto">
            <a:xfrm flipH="1" flipV="1">
              <a:off x="3459163" y="5703888"/>
              <a:ext cx="239713" cy="239713"/>
            </a:xfrm>
            <a:prstGeom prst="line">
              <a:avLst/>
            </a:prstGeom>
            <a:noFill/>
            <a:ln w="14288" cap="rnd">
              <a:solidFill>
                <a:srgbClr val="01010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DM Sans"/>
                <a:ea typeface="+mn-ea"/>
                <a:cs typeface="+mn-cs"/>
              </a:endParaRPr>
            </a:p>
          </p:txBody>
        </p:sp>
        <p:sp>
          <p:nvSpPr>
            <p:cNvPr id="78" name="Freeform 291">
              <a:extLst>
                <a:ext uri="{FF2B5EF4-FFF2-40B4-BE49-F238E27FC236}">
                  <a16:creationId xmlns:a16="http://schemas.microsoft.com/office/drawing/2014/main" id="{E7647AC1-B835-CF7A-4A78-8E7A0A62772F}"/>
                </a:ext>
              </a:extLst>
            </p:cNvPr>
            <p:cNvSpPr>
              <a:spLocks/>
            </p:cNvSpPr>
            <p:nvPr/>
          </p:nvSpPr>
          <p:spPr bwMode="auto">
            <a:xfrm>
              <a:off x="3459163" y="5703888"/>
              <a:ext cx="239713" cy="239713"/>
            </a:xfrm>
            <a:custGeom>
              <a:avLst/>
              <a:gdLst>
                <a:gd name="T0" fmla="*/ 151 w 151"/>
                <a:gd name="T1" fmla="*/ 0 h 151"/>
                <a:gd name="T2" fmla="*/ 151 w 151"/>
                <a:gd name="T3" fmla="*/ 151 h 151"/>
                <a:gd name="T4" fmla="*/ 0 w 151"/>
                <a:gd name="T5" fmla="*/ 151 h 151"/>
              </a:gdLst>
              <a:ahLst/>
              <a:cxnLst>
                <a:cxn ang="0">
                  <a:pos x="T0" y="T1"/>
                </a:cxn>
                <a:cxn ang="0">
                  <a:pos x="T2" y="T3"/>
                </a:cxn>
                <a:cxn ang="0">
                  <a:pos x="T4" y="T5"/>
                </a:cxn>
              </a:cxnLst>
              <a:rect l="0" t="0" r="r" b="b"/>
              <a:pathLst>
                <a:path w="151" h="151">
                  <a:moveTo>
                    <a:pt x="151" y="0"/>
                  </a:moveTo>
                  <a:lnTo>
                    <a:pt x="151" y="151"/>
                  </a:lnTo>
                  <a:lnTo>
                    <a:pt x="0" y="151"/>
                  </a:lnTo>
                </a:path>
              </a:pathLst>
            </a:custGeom>
            <a:noFill/>
            <a:ln w="14288" cap="rnd">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79" name="Group 78">
            <a:extLst>
              <a:ext uri="{FF2B5EF4-FFF2-40B4-BE49-F238E27FC236}">
                <a16:creationId xmlns:a16="http://schemas.microsoft.com/office/drawing/2014/main" id="{256BC915-1C00-6803-4D05-86E7AAFF4BF0}"/>
              </a:ext>
            </a:extLst>
          </p:cNvPr>
          <p:cNvGrpSpPr/>
          <p:nvPr/>
        </p:nvGrpSpPr>
        <p:grpSpPr>
          <a:xfrm>
            <a:off x="8449057" y="4393155"/>
            <a:ext cx="110490" cy="110490"/>
            <a:chOff x="3459163" y="5703888"/>
            <a:chExt cx="239713" cy="239713"/>
          </a:xfrm>
        </p:grpSpPr>
        <p:sp>
          <p:nvSpPr>
            <p:cNvPr id="80" name="Line 290">
              <a:extLst>
                <a:ext uri="{FF2B5EF4-FFF2-40B4-BE49-F238E27FC236}">
                  <a16:creationId xmlns:a16="http://schemas.microsoft.com/office/drawing/2014/main" id="{BF9EC05C-2481-6AD3-A500-3C3DCD8AC80C}"/>
                </a:ext>
              </a:extLst>
            </p:cNvPr>
            <p:cNvSpPr>
              <a:spLocks noChangeShapeType="1"/>
            </p:cNvSpPr>
            <p:nvPr/>
          </p:nvSpPr>
          <p:spPr bwMode="auto">
            <a:xfrm flipH="1" flipV="1">
              <a:off x="3459163" y="5703888"/>
              <a:ext cx="239713" cy="239713"/>
            </a:xfrm>
            <a:prstGeom prst="line">
              <a:avLst/>
            </a:prstGeom>
            <a:noFill/>
            <a:ln w="14288" cap="rnd">
              <a:solidFill>
                <a:srgbClr val="01010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DM Sans"/>
                <a:ea typeface="+mn-ea"/>
                <a:cs typeface="+mn-cs"/>
              </a:endParaRPr>
            </a:p>
          </p:txBody>
        </p:sp>
        <p:sp>
          <p:nvSpPr>
            <p:cNvPr id="81" name="Freeform 291">
              <a:extLst>
                <a:ext uri="{FF2B5EF4-FFF2-40B4-BE49-F238E27FC236}">
                  <a16:creationId xmlns:a16="http://schemas.microsoft.com/office/drawing/2014/main" id="{54D628DC-0369-1B0B-1CD9-AAA8ECCDF0EC}"/>
                </a:ext>
              </a:extLst>
            </p:cNvPr>
            <p:cNvSpPr>
              <a:spLocks/>
            </p:cNvSpPr>
            <p:nvPr/>
          </p:nvSpPr>
          <p:spPr bwMode="auto">
            <a:xfrm>
              <a:off x="3459163" y="5703888"/>
              <a:ext cx="239713" cy="239713"/>
            </a:xfrm>
            <a:custGeom>
              <a:avLst/>
              <a:gdLst>
                <a:gd name="T0" fmla="*/ 151 w 151"/>
                <a:gd name="T1" fmla="*/ 0 h 151"/>
                <a:gd name="T2" fmla="*/ 151 w 151"/>
                <a:gd name="T3" fmla="*/ 151 h 151"/>
                <a:gd name="T4" fmla="*/ 0 w 151"/>
                <a:gd name="T5" fmla="*/ 151 h 151"/>
              </a:gdLst>
              <a:ahLst/>
              <a:cxnLst>
                <a:cxn ang="0">
                  <a:pos x="T0" y="T1"/>
                </a:cxn>
                <a:cxn ang="0">
                  <a:pos x="T2" y="T3"/>
                </a:cxn>
                <a:cxn ang="0">
                  <a:pos x="T4" y="T5"/>
                </a:cxn>
              </a:cxnLst>
              <a:rect l="0" t="0" r="r" b="b"/>
              <a:pathLst>
                <a:path w="151" h="151">
                  <a:moveTo>
                    <a:pt x="151" y="0"/>
                  </a:moveTo>
                  <a:lnTo>
                    <a:pt x="151" y="151"/>
                  </a:lnTo>
                  <a:lnTo>
                    <a:pt x="0" y="151"/>
                  </a:lnTo>
                </a:path>
              </a:pathLst>
            </a:custGeom>
            <a:noFill/>
            <a:ln w="14288" cap="rnd">
              <a:solidFill>
                <a:srgbClr val="01010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DM Sans"/>
                <a:ea typeface="+mn-ea"/>
                <a:cs typeface="+mn-cs"/>
              </a:endParaRPr>
            </a:p>
          </p:txBody>
        </p:sp>
      </p:grpSp>
      <p:cxnSp>
        <p:nvCxnSpPr>
          <p:cNvPr id="84" name="Straight Connector 83">
            <a:extLst>
              <a:ext uri="{FF2B5EF4-FFF2-40B4-BE49-F238E27FC236}">
                <a16:creationId xmlns:a16="http://schemas.microsoft.com/office/drawing/2014/main" id="{27D2B93B-70BC-9648-0906-83C32A899D16}"/>
              </a:ext>
            </a:extLst>
          </p:cNvPr>
          <p:cNvCxnSpPr>
            <a:cxnSpLocks/>
          </p:cNvCxnSpPr>
          <p:nvPr/>
        </p:nvCxnSpPr>
        <p:spPr>
          <a:xfrm>
            <a:off x="8257032" y="4645996"/>
            <a:ext cx="0" cy="101498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B29892A-B35B-F0B3-76AA-5017BFEEF724}"/>
              </a:ext>
            </a:extLst>
          </p:cNvPr>
          <p:cNvPicPr>
            <a:picLocks noChangeAspect="1"/>
          </p:cNvPicPr>
          <p:nvPr/>
        </p:nvPicPr>
        <p:blipFill>
          <a:blip r:embed="rId13"/>
          <a:srcRect/>
          <a:stretch/>
        </p:blipFill>
        <p:spPr>
          <a:xfrm>
            <a:off x="10920068" y="304640"/>
            <a:ext cx="966098" cy="419894"/>
          </a:xfrm>
          <a:prstGeom prst="rect">
            <a:avLst/>
          </a:prstGeom>
        </p:spPr>
      </p:pic>
    </p:spTree>
    <p:extLst>
      <p:ext uri="{BB962C8B-B14F-4D97-AF65-F5344CB8AC3E}">
        <p14:creationId xmlns:p14="http://schemas.microsoft.com/office/powerpoint/2010/main" val="1799142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40BEA-AAC1-D3D2-4F36-9C0F89B73FA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69B8BA1-972B-5410-E82C-546AF2D3E2C8}"/>
              </a:ext>
            </a:extLst>
          </p:cNvPr>
          <p:cNvSpPr/>
          <p:nvPr/>
        </p:nvSpPr>
        <p:spPr>
          <a:xfrm>
            <a:off x="5591289" y="0"/>
            <a:ext cx="6600711"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5" name="Rectangle 24">
            <a:extLst>
              <a:ext uri="{FF2B5EF4-FFF2-40B4-BE49-F238E27FC236}">
                <a16:creationId xmlns:a16="http://schemas.microsoft.com/office/drawing/2014/main" id="{A5D0F60B-3F6E-AAF7-EBED-EC2852A2A7C4}"/>
              </a:ext>
            </a:extLst>
          </p:cNvPr>
          <p:cNvSpPr/>
          <p:nvPr/>
        </p:nvSpPr>
        <p:spPr>
          <a:xfrm>
            <a:off x="-10165" y="1187827"/>
            <a:ext cx="3146233" cy="4645409"/>
          </a:xfrm>
          <a:prstGeom prst="rect">
            <a:avLst/>
          </a:prstGeom>
          <a:solidFill>
            <a:srgbClr val="4D3C35">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9">
            <a:extLst>
              <a:ext uri="{FF2B5EF4-FFF2-40B4-BE49-F238E27FC236}">
                <a16:creationId xmlns:a16="http://schemas.microsoft.com/office/drawing/2014/main" id="{8EF5DC65-4865-7AA9-19A2-8EC2E2E40CE7}"/>
              </a:ext>
            </a:extLst>
          </p:cNvPr>
          <p:cNvSpPr/>
          <p:nvPr/>
        </p:nvSpPr>
        <p:spPr>
          <a:xfrm>
            <a:off x="300037" y="1333879"/>
            <a:ext cx="2681136" cy="20800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26FE905-8F6B-F1C8-8E7C-1D4C789CFF91}"/>
              </a:ext>
            </a:extLst>
          </p:cNvPr>
          <p:cNvSpPr/>
          <p:nvPr/>
        </p:nvSpPr>
        <p:spPr>
          <a:xfrm>
            <a:off x="300037" y="3590126"/>
            <a:ext cx="2681136" cy="20800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B5A05708-8C83-942D-A233-B1C9FBE1996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schemeClr val="bg1"/>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schemeClr val="bg1"/>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C2597F21-619B-2215-0EEA-65874980B2B8}"/>
              </a:ext>
            </a:extLst>
          </p:cNvPr>
          <p:cNvSpPr>
            <a:spLocks noGrp="1"/>
          </p:cNvSpPr>
          <p:nvPr>
            <p:ph type="body" idx="11"/>
          </p:nvPr>
        </p:nvSpPr>
        <p:spPr/>
        <p:txBody>
          <a:bodyPr/>
          <a:lstStyle/>
          <a:p>
            <a:r>
              <a:rPr lang="en-GB" b="0" dirty="0"/>
              <a:t>Proteoglycan Synthesis</a:t>
            </a:r>
          </a:p>
        </p:txBody>
      </p:sp>
      <p:sp>
        <p:nvSpPr>
          <p:cNvPr id="2" name="Title 1">
            <a:extLst>
              <a:ext uri="{FF2B5EF4-FFF2-40B4-BE49-F238E27FC236}">
                <a16:creationId xmlns:a16="http://schemas.microsoft.com/office/drawing/2014/main" id="{F28FE4B3-547A-6D25-6544-523E0C7AD54D}"/>
              </a:ext>
            </a:extLst>
          </p:cNvPr>
          <p:cNvSpPr>
            <a:spLocks noGrp="1"/>
          </p:cNvSpPr>
          <p:nvPr>
            <p:ph type="title"/>
          </p:nvPr>
        </p:nvSpPr>
        <p:spPr/>
        <p:txBody>
          <a:bodyPr/>
          <a:lstStyle/>
          <a:p>
            <a:r>
              <a:rPr lang="en-GB"/>
              <a:t>Collagen Organization</a:t>
            </a:r>
            <a:br>
              <a:rPr lang="en-GB"/>
            </a:br>
            <a:endParaRPr lang="en-GB"/>
          </a:p>
        </p:txBody>
      </p:sp>
      <p:pic>
        <p:nvPicPr>
          <p:cNvPr id="28" name="Picture 27">
            <a:extLst>
              <a:ext uri="{FF2B5EF4-FFF2-40B4-BE49-F238E27FC236}">
                <a16:creationId xmlns:a16="http://schemas.microsoft.com/office/drawing/2014/main" id="{832516EE-B7EA-F7E9-FDBE-72551E6BA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876"/>
          <a:stretch/>
        </p:blipFill>
        <p:spPr bwMode="auto">
          <a:xfrm>
            <a:off x="400129" y="1440560"/>
            <a:ext cx="2480953" cy="1866684"/>
          </a:xfrm>
          <a:prstGeom prst="rect">
            <a:avLst/>
          </a:prstGeom>
          <a:solidFill>
            <a:srgbClr val="FFFFFF">
              <a:shade val="85000"/>
            </a:srgbClr>
          </a:solidFill>
          <a:ln w="25400">
            <a:noFill/>
          </a:ln>
          <a:effectLst/>
        </p:spPr>
      </p:pic>
      <p:sp>
        <p:nvSpPr>
          <p:cNvPr id="13" name="Rectangle 31">
            <a:extLst>
              <a:ext uri="{FF2B5EF4-FFF2-40B4-BE49-F238E27FC236}">
                <a16:creationId xmlns:a16="http://schemas.microsoft.com/office/drawing/2014/main" id="{33345FDA-2B53-0035-08F7-FC68247F427D}"/>
              </a:ext>
            </a:extLst>
          </p:cNvPr>
          <p:cNvSpPr txBox="1">
            <a:spLocks noChangeArrowheads="1"/>
          </p:cNvSpPr>
          <p:nvPr/>
        </p:nvSpPr>
        <p:spPr bwMode="auto">
          <a:xfrm>
            <a:off x="3255846" y="1558512"/>
            <a:ext cx="2215666" cy="350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Lower </a:t>
            </a:r>
            <a:r>
              <a:rPr kumimoji="0" lang="en-US" altLang="en-US" sz="1200" b="0" i="0" u="none" strike="noStrike" kern="0" cap="none" spc="0" normalizeH="0" baseline="0" noProof="0" dirty="0" err="1">
                <a:ln>
                  <a:noFill/>
                </a:ln>
                <a:solidFill>
                  <a:prstClr val="black"/>
                </a:solidFill>
                <a:effectLst/>
                <a:uLnTx/>
                <a:uFillTx/>
                <a:latin typeface="DM Sans"/>
                <a:ea typeface="Fira Sans" panose="020B0503050000020004" pitchFamily="34" charset="0"/>
                <a:cs typeface="+mj-cs"/>
              </a:rPr>
              <a:t>decorin</a:t>
            </a: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 and </a:t>
            </a:r>
            <a:r>
              <a:rPr kumimoji="0" lang="en-US" altLang="en-US" sz="1200" b="0" i="0" u="none" strike="noStrike" kern="0" cap="none" spc="0" normalizeH="0" baseline="0" noProof="0" dirty="0" err="1">
                <a:ln>
                  <a:noFill/>
                </a:ln>
                <a:solidFill>
                  <a:prstClr val="black"/>
                </a:solidFill>
                <a:effectLst/>
                <a:uLnTx/>
                <a:uFillTx/>
                <a:latin typeface="DM Sans"/>
                <a:ea typeface="Fira Sans" panose="020B0503050000020004" pitchFamily="34" charset="0"/>
                <a:cs typeface="+mj-cs"/>
              </a:rPr>
              <a:t>lumican</a:t>
            </a: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 levels in aging skin</a:t>
            </a:r>
          </a:p>
        </p:txBody>
      </p:sp>
      <p:sp>
        <p:nvSpPr>
          <p:cNvPr id="14" name="Rectangle 31">
            <a:extLst>
              <a:ext uri="{FF2B5EF4-FFF2-40B4-BE49-F238E27FC236}">
                <a16:creationId xmlns:a16="http://schemas.microsoft.com/office/drawing/2014/main" id="{297238D0-5D23-7375-6462-03477D8DB07F}"/>
              </a:ext>
            </a:extLst>
          </p:cNvPr>
          <p:cNvSpPr txBox="1">
            <a:spLocks noChangeArrowheads="1"/>
          </p:cNvSpPr>
          <p:nvPr/>
        </p:nvSpPr>
        <p:spPr bwMode="auto">
          <a:xfrm>
            <a:off x="3255846" y="2412291"/>
            <a:ext cx="2215668" cy="350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Irregular collagen fibril structure</a:t>
            </a:r>
          </a:p>
        </p:txBody>
      </p:sp>
      <p:sp>
        <p:nvSpPr>
          <p:cNvPr id="15" name="Rectangle 31">
            <a:extLst>
              <a:ext uri="{FF2B5EF4-FFF2-40B4-BE49-F238E27FC236}">
                <a16:creationId xmlns:a16="http://schemas.microsoft.com/office/drawing/2014/main" id="{58FEA48F-665E-2E59-C78A-A9F6B63A3412}"/>
              </a:ext>
            </a:extLst>
          </p:cNvPr>
          <p:cNvSpPr txBox="1">
            <a:spLocks noChangeArrowheads="1"/>
          </p:cNvSpPr>
          <p:nvPr/>
        </p:nvSpPr>
        <p:spPr bwMode="auto">
          <a:xfrm>
            <a:off x="3255846" y="3037277"/>
            <a:ext cx="2215668" cy="175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Weak fibers</a:t>
            </a:r>
          </a:p>
        </p:txBody>
      </p:sp>
      <p:cxnSp>
        <p:nvCxnSpPr>
          <p:cNvPr id="29" name="Straight Connector 28">
            <a:extLst>
              <a:ext uri="{FF2B5EF4-FFF2-40B4-BE49-F238E27FC236}">
                <a16:creationId xmlns:a16="http://schemas.microsoft.com/office/drawing/2014/main" id="{961D58E6-64AB-665E-137A-1620352CA377}"/>
              </a:ext>
            </a:extLst>
          </p:cNvPr>
          <p:cNvCxnSpPr>
            <a:cxnSpLocks/>
          </p:cNvCxnSpPr>
          <p:nvPr/>
        </p:nvCxnSpPr>
        <p:spPr>
          <a:xfrm>
            <a:off x="1622589" y="1734009"/>
            <a:ext cx="1498684" cy="0"/>
          </a:xfrm>
          <a:prstGeom prst="line">
            <a:avLst/>
          </a:prstGeom>
          <a:noFill/>
          <a:ln w="12700" cap="flat" cmpd="sng" algn="ctr">
            <a:solidFill>
              <a:srgbClr val="4D3C35"/>
            </a:solidFill>
            <a:prstDash val="solid"/>
            <a:miter lim="800000"/>
            <a:headEnd type="oval"/>
          </a:ln>
          <a:effectLst/>
        </p:spPr>
      </p:cxnSp>
      <p:cxnSp>
        <p:nvCxnSpPr>
          <p:cNvPr id="30" name="Straight Connector 29">
            <a:extLst>
              <a:ext uri="{FF2B5EF4-FFF2-40B4-BE49-F238E27FC236}">
                <a16:creationId xmlns:a16="http://schemas.microsoft.com/office/drawing/2014/main" id="{E969CCCC-C826-CEFA-CA57-568854D5ED1D}"/>
              </a:ext>
            </a:extLst>
          </p:cNvPr>
          <p:cNvCxnSpPr>
            <a:cxnSpLocks/>
          </p:cNvCxnSpPr>
          <p:nvPr/>
        </p:nvCxnSpPr>
        <p:spPr>
          <a:xfrm>
            <a:off x="1846884" y="2587789"/>
            <a:ext cx="1274389" cy="0"/>
          </a:xfrm>
          <a:prstGeom prst="line">
            <a:avLst/>
          </a:prstGeom>
          <a:noFill/>
          <a:ln w="12700" cap="flat" cmpd="sng" algn="ctr">
            <a:solidFill>
              <a:srgbClr val="4D3C35"/>
            </a:solidFill>
            <a:prstDash val="solid"/>
            <a:miter lim="800000"/>
            <a:headEnd type="oval"/>
          </a:ln>
          <a:effectLst/>
        </p:spPr>
      </p:cxnSp>
      <p:cxnSp>
        <p:nvCxnSpPr>
          <p:cNvPr id="31" name="Straight Connector 30">
            <a:extLst>
              <a:ext uri="{FF2B5EF4-FFF2-40B4-BE49-F238E27FC236}">
                <a16:creationId xmlns:a16="http://schemas.microsoft.com/office/drawing/2014/main" id="{4BCF4D27-4F97-11B9-E249-2952D85036CB}"/>
              </a:ext>
            </a:extLst>
          </p:cNvPr>
          <p:cNvCxnSpPr>
            <a:cxnSpLocks/>
          </p:cNvCxnSpPr>
          <p:nvPr/>
        </p:nvCxnSpPr>
        <p:spPr>
          <a:xfrm>
            <a:off x="729440" y="3121399"/>
            <a:ext cx="2391834" cy="0"/>
          </a:xfrm>
          <a:prstGeom prst="line">
            <a:avLst/>
          </a:prstGeom>
          <a:noFill/>
          <a:ln w="12700" cap="flat" cmpd="sng" algn="ctr">
            <a:solidFill>
              <a:schemeClr val="tx1"/>
            </a:solidFill>
            <a:prstDash val="solid"/>
            <a:miter lim="800000"/>
            <a:headEnd type="oval"/>
          </a:ln>
          <a:effectLst/>
        </p:spPr>
      </p:cxnSp>
      <p:sp>
        <p:nvSpPr>
          <p:cNvPr id="9" name="Rectangle 31">
            <a:extLst>
              <a:ext uri="{FF2B5EF4-FFF2-40B4-BE49-F238E27FC236}">
                <a16:creationId xmlns:a16="http://schemas.microsoft.com/office/drawing/2014/main" id="{1110AB8B-74C2-0A8E-EA39-C746079FE42E}"/>
              </a:ext>
            </a:extLst>
          </p:cNvPr>
          <p:cNvSpPr txBox="1">
            <a:spLocks noChangeArrowheads="1"/>
          </p:cNvSpPr>
          <p:nvPr/>
        </p:nvSpPr>
        <p:spPr bwMode="auto">
          <a:xfrm>
            <a:off x="3255846" y="3784992"/>
            <a:ext cx="2215665" cy="350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Healthy skin with increased </a:t>
            </a:r>
            <a:r>
              <a:rPr kumimoji="0" lang="en-US" altLang="en-US" sz="1200" b="0" i="0" u="none" strike="noStrike" kern="0" cap="none" spc="0" normalizeH="0" baseline="0" noProof="0" dirty="0" err="1">
                <a:ln>
                  <a:noFill/>
                </a:ln>
                <a:solidFill>
                  <a:prstClr val="black"/>
                </a:solidFill>
                <a:effectLst/>
                <a:uLnTx/>
                <a:uFillTx/>
                <a:latin typeface="DM Sans"/>
                <a:ea typeface="Fira Sans" panose="020B0503050000020004" pitchFamily="34" charset="0"/>
                <a:cs typeface="+mj-cs"/>
              </a:rPr>
              <a:t>decorin</a:t>
            </a: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 and lumican levels</a:t>
            </a:r>
          </a:p>
        </p:txBody>
      </p:sp>
      <p:sp>
        <p:nvSpPr>
          <p:cNvPr id="11" name="Rectangle 31">
            <a:extLst>
              <a:ext uri="{FF2B5EF4-FFF2-40B4-BE49-F238E27FC236}">
                <a16:creationId xmlns:a16="http://schemas.microsoft.com/office/drawing/2014/main" id="{4346BDE2-446C-13F1-6D37-B779DF6CF655}"/>
              </a:ext>
            </a:extLst>
          </p:cNvPr>
          <p:cNvSpPr txBox="1">
            <a:spLocks noChangeArrowheads="1"/>
          </p:cNvSpPr>
          <p:nvPr/>
        </p:nvSpPr>
        <p:spPr bwMode="auto">
          <a:xfrm>
            <a:off x="3255846" y="4674321"/>
            <a:ext cx="2215667" cy="175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Smaller width of collagen fibrils</a:t>
            </a:r>
          </a:p>
        </p:txBody>
      </p:sp>
      <p:sp>
        <p:nvSpPr>
          <p:cNvPr id="12" name="Rectangle 31">
            <a:extLst>
              <a:ext uri="{FF2B5EF4-FFF2-40B4-BE49-F238E27FC236}">
                <a16:creationId xmlns:a16="http://schemas.microsoft.com/office/drawing/2014/main" id="{2C8CCD72-574C-C05C-1663-2FD66754E845}"/>
              </a:ext>
            </a:extLst>
          </p:cNvPr>
          <p:cNvSpPr txBox="1">
            <a:spLocks noChangeArrowheads="1"/>
          </p:cNvSpPr>
          <p:nvPr/>
        </p:nvSpPr>
        <p:spPr bwMode="auto">
          <a:xfrm>
            <a:off x="3255846" y="5198211"/>
            <a:ext cx="2215667" cy="175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Strong fibers</a:t>
            </a:r>
          </a:p>
        </p:txBody>
      </p:sp>
      <p:pic>
        <p:nvPicPr>
          <p:cNvPr id="33" name="Picture 32">
            <a:extLst>
              <a:ext uri="{FF2B5EF4-FFF2-40B4-BE49-F238E27FC236}">
                <a16:creationId xmlns:a16="http://schemas.microsoft.com/office/drawing/2014/main" id="{FF06191F-70A2-F04C-B98C-C3BB2F1EDE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29" y="3696807"/>
            <a:ext cx="2480953" cy="1866684"/>
          </a:xfrm>
          <a:prstGeom prst="rect">
            <a:avLst/>
          </a:prstGeom>
          <a:solidFill>
            <a:srgbClr val="FFFFFF">
              <a:shade val="85000"/>
            </a:srgbClr>
          </a:solidFill>
          <a:ln w="25400">
            <a:noFill/>
          </a:ln>
          <a:effectLst/>
        </p:spPr>
      </p:pic>
      <p:cxnSp>
        <p:nvCxnSpPr>
          <p:cNvPr id="34" name="Straight Connector 33">
            <a:extLst>
              <a:ext uri="{FF2B5EF4-FFF2-40B4-BE49-F238E27FC236}">
                <a16:creationId xmlns:a16="http://schemas.microsoft.com/office/drawing/2014/main" id="{780F34FC-AEF6-65CC-33BA-2550B25B23BD}"/>
              </a:ext>
            </a:extLst>
          </p:cNvPr>
          <p:cNvCxnSpPr>
            <a:cxnSpLocks/>
          </p:cNvCxnSpPr>
          <p:nvPr/>
        </p:nvCxnSpPr>
        <p:spPr>
          <a:xfrm>
            <a:off x="1618726" y="3960489"/>
            <a:ext cx="1506834" cy="0"/>
          </a:xfrm>
          <a:prstGeom prst="line">
            <a:avLst/>
          </a:prstGeom>
          <a:noFill/>
          <a:ln w="12700" cap="flat" cmpd="sng" algn="ctr">
            <a:solidFill>
              <a:srgbClr val="4D3C35"/>
            </a:solidFill>
            <a:prstDash val="solid"/>
            <a:miter lim="800000"/>
            <a:headEnd type="oval"/>
          </a:ln>
          <a:effectLst/>
        </p:spPr>
      </p:cxnSp>
      <p:cxnSp>
        <p:nvCxnSpPr>
          <p:cNvPr id="35" name="Straight Connector 34">
            <a:extLst>
              <a:ext uri="{FF2B5EF4-FFF2-40B4-BE49-F238E27FC236}">
                <a16:creationId xmlns:a16="http://schemas.microsoft.com/office/drawing/2014/main" id="{17C94B37-94E5-0F71-49B0-6DBE4C4CE5E0}"/>
              </a:ext>
            </a:extLst>
          </p:cNvPr>
          <p:cNvCxnSpPr>
            <a:cxnSpLocks/>
          </p:cNvCxnSpPr>
          <p:nvPr/>
        </p:nvCxnSpPr>
        <p:spPr>
          <a:xfrm>
            <a:off x="1844241" y="4762103"/>
            <a:ext cx="1281318" cy="0"/>
          </a:xfrm>
          <a:prstGeom prst="line">
            <a:avLst/>
          </a:prstGeom>
          <a:noFill/>
          <a:ln w="12700" cap="flat" cmpd="sng" algn="ctr">
            <a:solidFill>
              <a:srgbClr val="4D3C35"/>
            </a:solidFill>
            <a:prstDash val="solid"/>
            <a:miter lim="800000"/>
            <a:headEnd type="oval"/>
          </a:ln>
          <a:effectLst/>
        </p:spPr>
      </p:cxnSp>
      <p:cxnSp>
        <p:nvCxnSpPr>
          <p:cNvPr id="36" name="Straight Connector 35">
            <a:extLst>
              <a:ext uri="{FF2B5EF4-FFF2-40B4-BE49-F238E27FC236}">
                <a16:creationId xmlns:a16="http://schemas.microsoft.com/office/drawing/2014/main" id="{06F048FA-3F99-9422-20F4-A62A1ECA03C7}"/>
              </a:ext>
            </a:extLst>
          </p:cNvPr>
          <p:cNvCxnSpPr>
            <a:cxnSpLocks/>
          </p:cNvCxnSpPr>
          <p:nvPr/>
        </p:nvCxnSpPr>
        <p:spPr>
          <a:xfrm>
            <a:off x="710211" y="5285992"/>
            <a:ext cx="2404838" cy="0"/>
          </a:xfrm>
          <a:prstGeom prst="line">
            <a:avLst/>
          </a:prstGeom>
          <a:noFill/>
          <a:ln w="12700" cap="flat" cmpd="sng" algn="ctr">
            <a:solidFill>
              <a:srgbClr val="4D3C35"/>
            </a:solidFill>
            <a:prstDash val="solid"/>
            <a:miter lim="800000"/>
            <a:headEnd type="oval"/>
          </a:ln>
          <a:effectLst/>
        </p:spPr>
      </p:cxnSp>
      <p:sp>
        <p:nvSpPr>
          <p:cNvPr id="39" name="Text Box 9">
            <a:extLst>
              <a:ext uri="{FF2B5EF4-FFF2-40B4-BE49-F238E27FC236}">
                <a16:creationId xmlns:a16="http://schemas.microsoft.com/office/drawing/2014/main" id="{60118917-2901-4913-5439-F2801D5C4CF7}"/>
              </a:ext>
            </a:extLst>
          </p:cNvPr>
          <p:cNvSpPr txBox="1">
            <a:spLocks noChangeArrowheads="1"/>
          </p:cNvSpPr>
          <p:nvPr/>
        </p:nvSpPr>
        <p:spPr bwMode="auto">
          <a:xfrm>
            <a:off x="5933440" y="1376448"/>
            <a:ext cx="5958523" cy="4308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Normal human fibroblasts (NHF) were incubated without FCS for 3 days. </a:t>
            </a:r>
            <a:r>
              <a:rPr kumimoji="0" lang="en-US" sz="14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Detection: enzyme linked immunoassay (EIA)</a:t>
            </a:r>
          </a:p>
        </p:txBody>
      </p:sp>
      <p:graphicFrame>
        <p:nvGraphicFramePr>
          <p:cNvPr id="62" name="Objekt 6">
            <a:extLst>
              <a:ext uri="{FF2B5EF4-FFF2-40B4-BE49-F238E27FC236}">
                <a16:creationId xmlns:a16="http://schemas.microsoft.com/office/drawing/2014/main" id="{4CAAA668-E148-9C03-BFB5-E6DFD1421150}"/>
              </a:ext>
            </a:extLst>
          </p:cNvPr>
          <p:cNvGraphicFramePr>
            <a:graphicFrameLocks noChangeAspect="1"/>
          </p:cNvGraphicFramePr>
          <p:nvPr/>
        </p:nvGraphicFramePr>
        <p:xfrm>
          <a:off x="5933440" y="1965164"/>
          <a:ext cx="5958523" cy="2728944"/>
        </p:xfrm>
        <a:graphic>
          <a:graphicData uri="http://schemas.openxmlformats.org/drawingml/2006/chart">
            <c:chart xmlns:c="http://schemas.openxmlformats.org/drawingml/2006/chart" xmlns:r="http://schemas.openxmlformats.org/officeDocument/2006/relationships" r:id="rId5"/>
          </a:graphicData>
        </a:graphic>
      </p:graphicFrame>
      <p:sp>
        <p:nvSpPr>
          <p:cNvPr id="63" name="TextBox 62">
            <a:extLst>
              <a:ext uri="{FF2B5EF4-FFF2-40B4-BE49-F238E27FC236}">
                <a16:creationId xmlns:a16="http://schemas.microsoft.com/office/drawing/2014/main" id="{E33C207F-790B-8EAB-3547-E0C0C810D52E}"/>
              </a:ext>
            </a:extLst>
          </p:cNvPr>
          <p:cNvSpPr txBox="1"/>
          <p:nvPr/>
        </p:nvSpPr>
        <p:spPr>
          <a:xfrm>
            <a:off x="7961932" y="4371206"/>
            <a:ext cx="1191032" cy="123111"/>
          </a:xfrm>
          <a:prstGeom prst="rect">
            <a:avLst/>
          </a:prstGeom>
          <a:solidFill>
            <a:srgbClr val="F0F0F0"/>
          </a:solid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tab pos="220663" algn="l"/>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SYN®-HYCAN CB Peptide</a:t>
            </a:r>
          </a:p>
        </p:txBody>
      </p:sp>
      <p:sp>
        <p:nvSpPr>
          <p:cNvPr id="64" name="TextBox 63">
            <a:extLst>
              <a:ext uri="{FF2B5EF4-FFF2-40B4-BE49-F238E27FC236}">
                <a16:creationId xmlns:a16="http://schemas.microsoft.com/office/drawing/2014/main" id="{B9D6E4DC-AC26-FD5F-2AF0-1331FBEF6097}"/>
              </a:ext>
            </a:extLst>
          </p:cNvPr>
          <p:cNvSpPr txBox="1"/>
          <p:nvPr/>
        </p:nvSpPr>
        <p:spPr>
          <a:xfrm>
            <a:off x="10390730" y="4371206"/>
            <a:ext cx="1191032" cy="123111"/>
          </a:xfrm>
          <a:prstGeom prst="rect">
            <a:avLst/>
          </a:prstGeom>
          <a:solidFill>
            <a:srgbClr val="F0F0F0"/>
          </a:solid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tab pos="220663" algn="l"/>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SYN®-HYCAN CB Peptide</a:t>
            </a:r>
          </a:p>
        </p:txBody>
      </p:sp>
      <p:sp>
        <p:nvSpPr>
          <p:cNvPr id="65" name="Text Box 9">
            <a:extLst>
              <a:ext uri="{FF2B5EF4-FFF2-40B4-BE49-F238E27FC236}">
                <a16:creationId xmlns:a16="http://schemas.microsoft.com/office/drawing/2014/main" id="{5DBBC1BE-9B31-6345-EFF9-84C275F30B7B}"/>
              </a:ext>
            </a:extLst>
          </p:cNvPr>
          <p:cNvSpPr txBox="1">
            <a:spLocks noChangeArrowheads="1"/>
          </p:cNvSpPr>
          <p:nvPr/>
        </p:nvSpPr>
        <p:spPr bwMode="auto">
          <a:xfrm>
            <a:off x="8291350" y="4535276"/>
            <a:ext cx="532197" cy="1538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Lumican</a:t>
            </a:r>
          </a:p>
        </p:txBody>
      </p:sp>
      <p:sp>
        <p:nvSpPr>
          <p:cNvPr id="66" name="Text Box 9">
            <a:extLst>
              <a:ext uri="{FF2B5EF4-FFF2-40B4-BE49-F238E27FC236}">
                <a16:creationId xmlns:a16="http://schemas.microsoft.com/office/drawing/2014/main" id="{4B863166-2DE1-8A1D-3ECD-0FCDBEBE4267}"/>
              </a:ext>
            </a:extLst>
          </p:cNvPr>
          <p:cNvSpPr txBox="1">
            <a:spLocks noChangeArrowheads="1"/>
          </p:cNvSpPr>
          <p:nvPr/>
        </p:nvSpPr>
        <p:spPr bwMode="auto">
          <a:xfrm>
            <a:off x="10743391" y="4525541"/>
            <a:ext cx="485710" cy="1538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Decorin</a:t>
            </a:r>
          </a:p>
        </p:txBody>
      </p:sp>
      <p:sp>
        <p:nvSpPr>
          <p:cNvPr id="67" name="Rounded Rectangle 79">
            <a:extLst>
              <a:ext uri="{FF2B5EF4-FFF2-40B4-BE49-F238E27FC236}">
                <a16:creationId xmlns:a16="http://schemas.microsoft.com/office/drawing/2014/main" id="{13D6B414-E57B-1DE0-462E-4D342BA29B4D}"/>
              </a:ext>
            </a:extLst>
          </p:cNvPr>
          <p:cNvSpPr/>
          <p:nvPr/>
        </p:nvSpPr>
        <p:spPr>
          <a:xfrm>
            <a:off x="5933440" y="4851937"/>
            <a:ext cx="5958523" cy="818235"/>
          </a:xfrm>
          <a:prstGeom prst="rect">
            <a:avLst/>
          </a:prstGeom>
          <a:solidFill>
            <a:srgbClr val="897974"/>
          </a:solidFill>
          <a:ln w="12700" cap="flat" cmpd="sng" algn="ctr">
            <a:noFill/>
            <a:prstDash val="solid"/>
            <a:miter lim="800000"/>
          </a:ln>
          <a:effectLst/>
        </p:spPr>
        <p:txBody>
          <a:bodyPr wrap="square" lIns="182880" tIns="0" rIns="18288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DM Sans"/>
                <a:ea typeface="Fira Sans" panose="020B0503050000020004" pitchFamily="34" charset="0"/>
                <a:cs typeface="+mn-cs"/>
              </a:rPr>
              <a:t>SYN®-HYCAN CB peptide increases lumican                                    and decorin levels</a:t>
            </a:r>
            <a:endParaRPr kumimoji="0" lang="en-US" sz="1400" b="1" i="1" u="none" strike="noStrike" kern="0" cap="none" spc="0" normalizeH="0" baseline="0" noProof="0" dirty="0">
              <a:ln>
                <a:noFill/>
              </a:ln>
              <a:solidFill>
                <a:prstClr val="white"/>
              </a:solidFill>
              <a:effectLst/>
              <a:uLnTx/>
              <a:uFillTx/>
              <a:latin typeface="DM Sans"/>
              <a:ea typeface="Fira Sans" panose="020B0503050000020004" pitchFamily="34" charset="0"/>
              <a:cs typeface="+mn-cs"/>
            </a:endParaRPr>
          </a:p>
        </p:txBody>
      </p:sp>
      <p:pic>
        <p:nvPicPr>
          <p:cNvPr id="8" name="Picture 7">
            <a:extLst>
              <a:ext uri="{FF2B5EF4-FFF2-40B4-BE49-F238E27FC236}">
                <a16:creationId xmlns:a16="http://schemas.microsoft.com/office/drawing/2014/main" id="{C295D12E-F7F6-0FC6-38F7-CF4D620B8973}"/>
              </a:ext>
            </a:extLst>
          </p:cNvPr>
          <p:cNvPicPr>
            <a:picLocks noChangeAspect="1"/>
          </p:cNvPicPr>
          <p:nvPr/>
        </p:nvPicPr>
        <p:blipFill>
          <a:blip r:embed="rId6"/>
          <a:srcRect/>
          <a:stretch/>
        </p:blipFill>
        <p:spPr>
          <a:xfrm>
            <a:off x="10920068" y="304640"/>
            <a:ext cx="966098" cy="419894"/>
          </a:xfrm>
          <a:prstGeom prst="rect">
            <a:avLst/>
          </a:prstGeom>
        </p:spPr>
      </p:pic>
      <p:pic>
        <p:nvPicPr>
          <p:cNvPr id="18" name="Picture 12">
            <a:extLst>
              <a:ext uri="{FF2B5EF4-FFF2-40B4-BE49-F238E27FC236}">
                <a16:creationId xmlns:a16="http://schemas.microsoft.com/office/drawing/2014/main" id="{D288A278-AED3-222E-B0B1-B45D1217F63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532948" y="6208276"/>
            <a:ext cx="2510023" cy="485060"/>
          </a:xfrm>
          <a:prstGeom prst="rect">
            <a:avLst/>
          </a:prstGeom>
        </p:spPr>
      </p:pic>
      <p:sp>
        <p:nvSpPr>
          <p:cNvPr id="5" name="Slide Number Placeholder 2">
            <a:extLst>
              <a:ext uri="{FF2B5EF4-FFF2-40B4-BE49-F238E27FC236}">
                <a16:creationId xmlns:a16="http://schemas.microsoft.com/office/drawing/2014/main" id="{A8309D21-5E4B-8893-9067-DC886A34EF09}"/>
              </a:ext>
            </a:extLst>
          </p:cNvPr>
          <p:cNvSpPr txBox="1">
            <a:spLocks/>
          </p:cNvSpPr>
          <p:nvPr/>
        </p:nvSpPr>
        <p:spPr>
          <a:xfrm>
            <a:off x="300037"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solidFill>
                  <a:prstClr val="black"/>
                </a:solidFill>
                <a:latin typeface="DM Sans"/>
              </a:rPr>
              <a:pPr>
                <a:defRPr/>
              </a:pPr>
              <a:t>19</a:t>
            </a:fld>
            <a:endParaRPr lang="en-GB" dirty="0">
              <a:solidFill>
                <a:prstClr val="black"/>
              </a:solidFill>
              <a:latin typeface="DM Sans"/>
            </a:endParaRPr>
          </a:p>
        </p:txBody>
      </p:sp>
    </p:spTree>
    <p:extLst>
      <p:ext uri="{BB962C8B-B14F-4D97-AF65-F5344CB8AC3E}">
        <p14:creationId xmlns:p14="http://schemas.microsoft.com/office/powerpoint/2010/main" val="1244985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ounded Rectangle 79">
            <a:extLst>
              <a:ext uri="{FF2B5EF4-FFF2-40B4-BE49-F238E27FC236}">
                <a16:creationId xmlns:a16="http://schemas.microsoft.com/office/drawing/2014/main" id="{45A09BE7-3855-84BE-8581-E07FEF6CD342}"/>
              </a:ext>
            </a:extLst>
          </p:cNvPr>
          <p:cNvSpPr/>
          <p:nvPr/>
        </p:nvSpPr>
        <p:spPr>
          <a:xfrm>
            <a:off x="302399" y="5156181"/>
            <a:ext cx="5041761" cy="807441"/>
          </a:xfrm>
          <a:prstGeom prst="rect">
            <a:avLst/>
          </a:prstGeom>
          <a:solidFill>
            <a:srgbClr val="4D3C35">
              <a:alpha val="90000"/>
            </a:srgbClr>
          </a:solidFill>
          <a:ln w="12700" cap="flat" cmpd="sng" algn="ctr">
            <a:noFill/>
            <a:prstDash val="solid"/>
            <a:miter lim="800000"/>
          </a:ln>
          <a:effectLst/>
        </p:spPr>
        <p:txBody>
          <a:bodyPr wrap="square" lIns="182880" tIns="91440" rIns="182880" bIns="9144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DM Sans"/>
                <a:ea typeface="Fira Sans" panose="020B0503050000020004" pitchFamily="34" charset="0"/>
                <a:cs typeface="+mn-cs"/>
              </a:rPr>
              <a:t>SYN®-HYCAN CB peptide increases </a:t>
            </a:r>
            <a:br>
              <a:rPr kumimoji="0" lang="en-US" sz="1600" b="1" i="0" u="none" strike="noStrike" kern="0" cap="none" spc="0" normalizeH="0" baseline="0" noProof="0" dirty="0">
                <a:ln>
                  <a:noFill/>
                </a:ln>
                <a:solidFill>
                  <a:prstClr val="white"/>
                </a:solidFill>
                <a:effectLst/>
                <a:uLnTx/>
                <a:uFillTx/>
                <a:latin typeface="DM Sans"/>
                <a:ea typeface="Fira Sans" panose="020B0503050000020004" pitchFamily="34" charset="0"/>
                <a:cs typeface="+mn-cs"/>
              </a:rPr>
            </a:br>
            <a:r>
              <a:rPr kumimoji="0" lang="en-US" sz="1600" b="1" i="0" u="none" strike="noStrike" kern="0" cap="none" spc="0" normalizeH="0" baseline="0" noProof="0" dirty="0">
                <a:ln>
                  <a:noFill/>
                </a:ln>
                <a:solidFill>
                  <a:prstClr val="white"/>
                </a:solidFill>
                <a:effectLst/>
                <a:uLnTx/>
                <a:uFillTx/>
                <a:latin typeface="DM Sans"/>
                <a:ea typeface="Fira Sans" panose="020B0503050000020004" pitchFamily="34" charset="0"/>
                <a:cs typeface="+mn-cs"/>
              </a:rPr>
              <a:t>Collagen 1 levels</a:t>
            </a:r>
            <a:endParaRPr kumimoji="0" lang="en-US" sz="1600" b="1" i="1" u="none" strike="noStrike" kern="0" cap="none" spc="0" normalizeH="0" baseline="0" noProof="0" dirty="0">
              <a:ln>
                <a:noFill/>
              </a:ln>
              <a:solidFill>
                <a:prstClr val="white"/>
              </a:solidFill>
              <a:effectLst/>
              <a:uLnTx/>
              <a:uFillTx/>
              <a:latin typeface="DM Sans"/>
              <a:ea typeface="Fira Sans" panose="020B0503050000020004" pitchFamily="34" charset="0"/>
              <a:cs typeface="+mn-cs"/>
            </a:endParaRPr>
          </a:p>
        </p:txBody>
      </p:sp>
      <p:sp>
        <p:nvSpPr>
          <p:cNvPr id="3" name="Slide Number Placeholder 2">
            <a:extLst>
              <a:ext uri="{FF2B5EF4-FFF2-40B4-BE49-F238E27FC236}">
                <a16:creationId xmlns:a16="http://schemas.microsoft.com/office/drawing/2014/main" id="{36DE4743-5651-6DDF-77EC-E80E8E9F953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A17DDDEA-259B-8F5F-6DE8-85CE4FAF213E}"/>
              </a:ext>
            </a:extLst>
          </p:cNvPr>
          <p:cNvSpPr>
            <a:spLocks noGrp="1"/>
          </p:cNvSpPr>
          <p:nvPr>
            <p:ph type="body" sz="quarter" idx="23"/>
          </p:nvPr>
        </p:nvSpPr>
        <p:spPr/>
        <p:txBody>
          <a:bodyPr/>
          <a:lstStyle/>
          <a:p>
            <a:r>
              <a:rPr lang="en-US" dirty="0"/>
              <a:t>* p&lt; 0.05 compared to untreated cells (ctrl).</a:t>
            </a:r>
            <a:br>
              <a:rPr lang="en-US" dirty="0"/>
            </a:br>
            <a:r>
              <a:rPr lang="en-US" dirty="0"/>
              <a:t>** p&lt;0.005 compared to untreated cells (ctrl)</a:t>
            </a:r>
          </a:p>
        </p:txBody>
      </p:sp>
      <p:sp>
        <p:nvSpPr>
          <p:cNvPr id="4" name="Text Placeholder 3">
            <a:extLst>
              <a:ext uri="{FF2B5EF4-FFF2-40B4-BE49-F238E27FC236}">
                <a16:creationId xmlns:a16="http://schemas.microsoft.com/office/drawing/2014/main" id="{4DF7A799-4F84-2C0C-87B5-9304A97B1F4C}"/>
              </a:ext>
            </a:extLst>
          </p:cNvPr>
          <p:cNvSpPr>
            <a:spLocks noGrp="1"/>
          </p:cNvSpPr>
          <p:nvPr>
            <p:ph type="body" idx="11"/>
          </p:nvPr>
        </p:nvSpPr>
        <p:spPr/>
        <p:txBody>
          <a:bodyPr/>
          <a:lstStyle/>
          <a:p>
            <a:r>
              <a:rPr lang="en-US" b="0" dirty="0"/>
              <a:t>Collagen 1 Synthesis</a:t>
            </a:r>
          </a:p>
        </p:txBody>
      </p:sp>
      <p:sp>
        <p:nvSpPr>
          <p:cNvPr id="2" name="Title 1">
            <a:extLst>
              <a:ext uri="{FF2B5EF4-FFF2-40B4-BE49-F238E27FC236}">
                <a16:creationId xmlns:a16="http://schemas.microsoft.com/office/drawing/2014/main" id="{9E8F2ADC-CE7D-55EA-62AB-746B45B362E0}"/>
              </a:ext>
            </a:extLst>
          </p:cNvPr>
          <p:cNvSpPr>
            <a:spLocks noGrp="1"/>
          </p:cNvSpPr>
          <p:nvPr>
            <p:ph type="title"/>
          </p:nvPr>
        </p:nvSpPr>
        <p:spPr/>
        <p:txBody>
          <a:bodyPr/>
          <a:lstStyle/>
          <a:p>
            <a:r>
              <a:rPr lang="en-US" dirty="0"/>
              <a:t>Collagen Support</a:t>
            </a:r>
          </a:p>
        </p:txBody>
      </p:sp>
      <p:pic>
        <p:nvPicPr>
          <p:cNvPr id="8" name="Picture Placeholder 6" descr="A close-up of a pink surface&#10;&#10;Description automatically generated">
            <a:extLst>
              <a:ext uri="{FF2B5EF4-FFF2-40B4-BE49-F238E27FC236}">
                <a16:creationId xmlns:a16="http://schemas.microsoft.com/office/drawing/2014/main" id="{624B1D42-B7F2-08D3-575B-23823BBC34C1}"/>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8153572" y="1367812"/>
            <a:ext cx="4038429" cy="4595810"/>
          </a:xfrm>
          <a:prstGeom prst="rect">
            <a:avLst/>
          </a:prstGeom>
        </p:spPr>
      </p:pic>
      <p:grpSp>
        <p:nvGrpSpPr>
          <p:cNvPr id="59" name="Group 58">
            <a:extLst>
              <a:ext uri="{FF2B5EF4-FFF2-40B4-BE49-F238E27FC236}">
                <a16:creationId xmlns:a16="http://schemas.microsoft.com/office/drawing/2014/main" id="{C75C2FD1-3BFB-6DE4-130A-A3D8C601BD23}"/>
              </a:ext>
            </a:extLst>
          </p:cNvPr>
          <p:cNvGrpSpPr/>
          <p:nvPr/>
        </p:nvGrpSpPr>
        <p:grpSpPr>
          <a:xfrm>
            <a:off x="5942068" y="2303370"/>
            <a:ext cx="4773557" cy="2724694"/>
            <a:chOff x="5942068" y="2303370"/>
            <a:chExt cx="4773557" cy="2724694"/>
          </a:xfrm>
        </p:grpSpPr>
        <p:sp>
          <p:nvSpPr>
            <p:cNvPr id="9" name="Rectangle 8">
              <a:extLst>
                <a:ext uri="{FF2B5EF4-FFF2-40B4-BE49-F238E27FC236}">
                  <a16:creationId xmlns:a16="http://schemas.microsoft.com/office/drawing/2014/main" id="{0D66BF12-D14D-7C10-BDD6-123503D0923E}"/>
                </a:ext>
              </a:extLst>
            </p:cNvPr>
            <p:cNvSpPr/>
            <p:nvPr/>
          </p:nvSpPr>
          <p:spPr>
            <a:xfrm>
              <a:off x="5942068" y="2303370"/>
              <a:ext cx="4773557" cy="2724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0" name="Text Placeholder 13">
              <a:extLst>
                <a:ext uri="{FF2B5EF4-FFF2-40B4-BE49-F238E27FC236}">
                  <a16:creationId xmlns:a16="http://schemas.microsoft.com/office/drawing/2014/main" id="{056B0114-0445-8ECD-E43B-625FF90A2B35}"/>
                </a:ext>
              </a:extLst>
            </p:cNvPr>
            <p:cNvSpPr txBox="1">
              <a:spLocks/>
            </p:cNvSpPr>
            <p:nvPr/>
          </p:nvSpPr>
          <p:spPr>
            <a:xfrm>
              <a:off x="6152495" y="2513798"/>
              <a:ext cx="4352702" cy="677108"/>
            </a:xfrm>
            <a:prstGeom prst="rect">
              <a:avLst/>
            </a:prstGeom>
            <a:solidFill>
              <a:srgbClr val="B3978F"/>
            </a:solidFill>
            <a:ln>
              <a:noFill/>
            </a:ln>
          </p:spPr>
          <p:txBody>
            <a:bodyPr wrap="square" lIns="182880" tIns="91440" rIns="182880" bIns="9144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DM Sans"/>
                  <a:ea typeface="+mn-ea"/>
                  <a:cs typeface="+mn-cs"/>
                </a:rPr>
                <a:t>For the SYN®-HYCAN CB peptide, the following applies:</a:t>
              </a:r>
            </a:p>
          </p:txBody>
        </p:sp>
        <p:grpSp>
          <p:nvGrpSpPr>
            <p:cNvPr id="54" name="Group 53">
              <a:extLst>
                <a:ext uri="{FF2B5EF4-FFF2-40B4-BE49-F238E27FC236}">
                  <a16:creationId xmlns:a16="http://schemas.microsoft.com/office/drawing/2014/main" id="{21E8F933-5BCF-C36A-DFEE-62AE13C49BB4}"/>
                </a:ext>
              </a:extLst>
            </p:cNvPr>
            <p:cNvGrpSpPr/>
            <p:nvPr/>
          </p:nvGrpSpPr>
          <p:grpSpPr>
            <a:xfrm>
              <a:off x="6152495" y="3419958"/>
              <a:ext cx="4352702" cy="1333334"/>
              <a:chOff x="5977220" y="3362656"/>
              <a:chExt cx="4352702" cy="1333334"/>
            </a:xfrm>
          </p:grpSpPr>
          <p:grpSp>
            <p:nvGrpSpPr>
              <p:cNvPr id="48" name="Group 47">
                <a:extLst>
                  <a:ext uri="{FF2B5EF4-FFF2-40B4-BE49-F238E27FC236}">
                    <a16:creationId xmlns:a16="http://schemas.microsoft.com/office/drawing/2014/main" id="{84E99FF3-EF99-E9B5-0317-CCD96CE761BD}"/>
                  </a:ext>
                </a:extLst>
              </p:cNvPr>
              <p:cNvGrpSpPr/>
              <p:nvPr/>
            </p:nvGrpSpPr>
            <p:grpSpPr>
              <a:xfrm>
                <a:off x="6240750" y="3362656"/>
                <a:ext cx="3825643" cy="215444"/>
                <a:chOff x="6240750" y="3244334"/>
                <a:chExt cx="3825643" cy="215444"/>
              </a:xfrm>
            </p:grpSpPr>
            <p:sp>
              <p:nvSpPr>
                <p:cNvPr id="13" name="TextBox 12">
                  <a:extLst>
                    <a:ext uri="{FF2B5EF4-FFF2-40B4-BE49-F238E27FC236}">
                      <a16:creationId xmlns:a16="http://schemas.microsoft.com/office/drawing/2014/main" id="{11EF4862-ED40-9C10-9583-707998F7474A}"/>
                    </a:ext>
                  </a:extLst>
                </p:cNvPr>
                <p:cNvSpPr txBox="1"/>
                <p:nvPr/>
              </p:nvSpPr>
              <p:spPr>
                <a:xfrm>
                  <a:off x="6240750" y="3244334"/>
                  <a:ext cx="234604" cy="215444"/>
                </a:xfrm>
                <a:prstGeom prst="rect">
                  <a:avLst/>
                </a:prstGeom>
                <a:noFill/>
              </p:spPr>
              <p:txBody>
                <a:bodyPr wrap="square" lIns="0" tIns="0" rIns="0" bIns="0" anchor="ctr">
                  <a:spAutoFit/>
                </a:bodyPr>
                <a:lstStyle/>
                <a:p>
                  <a:pPr marL="0" marR="0" lvl="0" indent="0" algn="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2</a:t>
                  </a:r>
                </a:p>
              </p:txBody>
            </p:sp>
            <p:sp>
              <p:nvSpPr>
                <p:cNvPr id="16" name="TextBox 15">
                  <a:extLst>
                    <a:ext uri="{FF2B5EF4-FFF2-40B4-BE49-F238E27FC236}">
                      <a16:creationId xmlns:a16="http://schemas.microsoft.com/office/drawing/2014/main" id="{DCA59C73-BD20-78B9-AB95-59109C5257D5}"/>
                    </a:ext>
                  </a:extLst>
                </p:cNvPr>
                <p:cNvSpPr txBox="1"/>
                <p:nvPr/>
              </p:nvSpPr>
              <p:spPr>
                <a:xfrm>
                  <a:off x="6583698" y="3244334"/>
                  <a:ext cx="282541" cy="21544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µM</a:t>
                  </a:r>
                </a:p>
              </p:txBody>
            </p:sp>
            <p:sp>
              <p:nvSpPr>
                <p:cNvPr id="19" name="TextBox 18">
                  <a:extLst>
                    <a:ext uri="{FF2B5EF4-FFF2-40B4-BE49-F238E27FC236}">
                      <a16:creationId xmlns:a16="http://schemas.microsoft.com/office/drawing/2014/main" id="{00D61A89-75D6-B7A2-AF10-0B9D786E7F66}"/>
                    </a:ext>
                  </a:extLst>
                </p:cNvPr>
                <p:cNvSpPr txBox="1"/>
                <p:nvPr/>
              </p:nvSpPr>
              <p:spPr>
                <a:xfrm>
                  <a:off x="7677915" y="3244334"/>
                  <a:ext cx="839564" cy="21544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0.00012%</a:t>
                  </a:r>
                </a:p>
              </p:txBody>
            </p:sp>
            <p:sp>
              <p:nvSpPr>
                <p:cNvPr id="22" name="TextBox 21">
                  <a:extLst>
                    <a:ext uri="{FF2B5EF4-FFF2-40B4-BE49-F238E27FC236}">
                      <a16:creationId xmlns:a16="http://schemas.microsoft.com/office/drawing/2014/main" id="{E788D776-FC20-616C-311E-EEC3382CC97C}"/>
                    </a:ext>
                  </a:extLst>
                </p:cNvPr>
                <p:cNvSpPr txBox="1"/>
                <p:nvPr/>
              </p:nvSpPr>
              <p:spPr>
                <a:xfrm>
                  <a:off x="7162349" y="3244334"/>
                  <a:ext cx="219456" cy="215444"/>
                </a:xfrm>
                <a:prstGeom prst="ellipse">
                  <a:avLst/>
                </a:prstGeom>
                <a:solidFill>
                  <a:srgbClr val="CCBCB8"/>
                </a:solidFill>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a:t>
                  </a:r>
                </a:p>
              </p:txBody>
            </p:sp>
            <p:sp>
              <p:nvSpPr>
                <p:cNvPr id="25" name="TextBox 24">
                  <a:extLst>
                    <a:ext uri="{FF2B5EF4-FFF2-40B4-BE49-F238E27FC236}">
                      <a16:creationId xmlns:a16="http://schemas.microsoft.com/office/drawing/2014/main" id="{30FB33A5-FBB6-8434-0354-6CF342BAD885}"/>
                    </a:ext>
                  </a:extLst>
                </p:cNvPr>
                <p:cNvSpPr txBox="1"/>
                <p:nvPr/>
              </p:nvSpPr>
              <p:spPr>
                <a:xfrm>
                  <a:off x="8813589" y="3244334"/>
                  <a:ext cx="219456" cy="215444"/>
                </a:xfrm>
                <a:prstGeom prst="ellipse">
                  <a:avLst/>
                </a:prstGeom>
                <a:solidFill>
                  <a:srgbClr val="CCBCB8"/>
                </a:solidFill>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a:t>
                  </a:r>
                </a:p>
              </p:txBody>
            </p:sp>
            <p:sp>
              <p:nvSpPr>
                <p:cNvPr id="28" name="TextBox 27">
                  <a:extLst>
                    <a:ext uri="{FF2B5EF4-FFF2-40B4-BE49-F238E27FC236}">
                      <a16:creationId xmlns:a16="http://schemas.microsoft.com/office/drawing/2014/main" id="{B8907F6C-B35E-CA2B-8F09-975D179E1300}"/>
                    </a:ext>
                  </a:extLst>
                </p:cNvPr>
                <p:cNvSpPr txBox="1"/>
                <p:nvPr/>
              </p:nvSpPr>
              <p:spPr>
                <a:xfrm>
                  <a:off x="9329154" y="3244334"/>
                  <a:ext cx="219456" cy="215444"/>
                </a:xfrm>
                <a:prstGeom prst="rect">
                  <a:avLst/>
                </a:prstGeom>
                <a:noFill/>
              </p:spPr>
              <p:txBody>
                <a:bodyPr wrap="square" lIns="0" tIns="0" rIns="0" bIns="0" anchor="ctr">
                  <a:spAutoFit/>
                </a:bodyPr>
                <a:lstStyle/>
                <a:p>
                  <a:pPr marL="0" marR="0" lvl="0" indent="0" algn="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1.2</a:t>
                  </a:r>
                </a:p>
              </p:txBody>
            </p:sp>
            <p:sp>
              <p:nvSpPr>
                <p:cNvPr id="31" name="TextBox 30">
                  <a:extLst>
                    <a:ext uri="{FF2B5EF4-FFF2-40B4-BE49-F238E27FC236}">
                      <a16:creationId xmlns:a16="http://schemas.microsoft.com/office/drawing/2014/main" id="{8715E6C4-16F8-BA83-1A6D-58D60FB86120}"/>
                    </a:ext>
                  </a:extLst>
                </p:cNvPr>
                <p:cNvSpPr txBox="1"/>
                <p:nvPr/>
              </p:nvSpPr>
              <p:spPr>
                <a:xfrm>
                  <a:off x="9656954" y="3244334"/>
                  <a:ext cx="409439" cy="21544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ppm</a:t>
                  </a:r>
                </a:p>
              </p:txBody>
            </p:sp>
          </p:grpSp>
          <p:grpSp>
            <p:nvGrpSpPr>
              <p:cNvPr id="49" name="Group 48">
                <a:extLst>
                  <a:ext uri="{FF2B5EF4-FFF2-40B4-BE49-F238E27FC236}">
                    <a16:creationId xmlns:a16="http://schemas.microsoft.com/office/drawing/2014/main" id="{BB70B26C-C42F-0AA1-2C95-555876CC5E0D}"/>
                  </a:ext>
                </a:extLst>
              </p:cNvPr>
              <p:cNvGrpSpPr/>
              <p:nvPr/>
            </p:nvGrpSpPr>
            <p:grpSpPr>
              <a:xfrm>
                <a:off x="6240750" y="3921600"/>
                <a:ext cx="3825643" cy="215444"/>
                <a:chOff x="6240750" y="3665717"/>
                <a:chExt cx="3825643" cy="215444"/>
              </a:xfrm>
            </p:grpSpPr>
            <p:sp>
              <p:nvSpPr>
                <p:cNvPr id="14" name="TextBox 13">
                  <a:extLst>
                    <a:ext uri="{FF2B5EF4-FFF2-40B4-BE49-F238E27FC236}">
                      <a16:creationId xmlns:a16="http://schemas.microsoft.com/office/drawing/2014/main" id="{F6075F10-7320-D5CE-635C-412F7461EC88}"/>
                    </a:ext>
                  </a:extLst>
                </p:cNvPr>
                <p:cNvSpPr txBox="1"/>
                <p:nvPr/>
              </p:nvSpPr>
              <p:spPr>
                <a:xfrm>
                  <a:off x="6240750" y="3665717"/>
                  <a:ext cx="234604" cy="215444"/>
                </a:xfrm>
                <a:prstGeom prst="rect">
                  <a:avLst/>
                </a:prstGeom>
                <a:noFill/>
              </p:spPr>
              <p:txBody>
                <a:bodyPr wrap="square" lIns="0" tIns="0" rIns="0" bIns="0" anchor="ctr">
                  <a:spAutoFit/>
                </a:bodyPr>
                <a:lstStyle/>
                <a:p>
                  <a:pPr marL="0" marR="0" lvl="0" indent="0" algn="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10</a:t>
                  </a:r>
                </a:p>
              </p:txBody>
            </p:sp>
            <p:sp>
              <p:nvSpPr>
                <p:cNvPr id="17" name="TextBox 16">
                  <a:extLst>
                    <a:ext uri="{FF2B5EF4-FFF2-40B4-BE49-F238E27FC236}">
                      <a16:creationId xmlns:a16="http://schemas.microsoft.com/office/drawing/2014/main" id="{FB78AE04-32C1-687C-FB37-EC4FB307AF6A}"/>
                    </a:ext>
                  </a:extLst>
                </p:cNvPr>
                <p:cNvSpPr txBox="1"/>
                <p:nvPr/>
              </p:nvSpPr>
              <p:spPr>
                <a:xfrm>
                  <a:off x="6583698" y="3665717"/>
                  <a:ext cx="282541" cy="21544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µM</a:t>
                  </a:r>
                </a:p>
              </p:txBody>
            </p:sp>
            <p:sp>
              <p:nvSpPr>
                <p:cNvPr id="20" name="TextBox 19">
                  <a:extLst>
                    <a:ext uri="{FF2B5EF4-FFF2-40B4-BE49-F238E27FC236}">
                      <a16:creationId xmlns:a16="http://schemas.microsoft.com/office/drawing/2014/main" id="{B6CE61B7-B8DD-31C4-0E74-711EB5E40F96}"/>
                    </a:ext>
                  </a:extLst>
                </p:cNvPr>
                <p:cNvSpPr txBox="1"/>
                <p:nvPr/>
              </p:nvSpPr>
              <p:spPr>
                <a:xfrm>
                  <a:off x="7677915" y="3665717"/>
                  <a:ext cx="839564" cy="21544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0.0006%</a:t>
                  </a:r>
                </a:p>
              </p:txBody>
            </p:sp>
            <p:sp>
              <p:nvSpPr>
                <p:cNvPr id="23" name="TextBox 22">
                  <a:extLst>
                    <a:ext uri="{FF2B5EF4-FFF2-40B4-BE49-F238E27FC236}">
                      <a16:creationId xmlns:a16="http://schemas.microsoft.com/office/drawing/2014/main" id="{0C73A09A-6BA7-CEF0-39B6-8398433B8879}"/>
                    </a:ext>
                  </a:extLst>
                </p:cNvPr>
                <p:cNvSpPr txBox="1"/>
                <p:nvPr/>
              </p:nvSpPr>
              <p:spPr>
                <a:xfrm>
                  <a:off x="7162349" y="3665717"/>
                  <a:ext cx="219456" cy="215444"/>
                </a:xfrm>
                <a:prstGeom prst="ellipse">
                  <a:avLst/>
                </a:prstGeom>
                <a:solidFill>
                  <a:srgbClr val="CCBCB8"/>
                </a:solidFill>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a:t>
                  </a:r>
                </a:p>
              </p:txBody>
            </p:sp>
            <p:sp>
              <p:nvSpPr>
                <p:cNvPr id="26" name="TextBox 25">
                  <a:extLst>
                    <a:ext uri="{FF2B5EF4-FFF2-40B4-BE49-F238E27FC236}">
                      <a16:creationId xmlns:a16="http://schemas.microsoft.com/office/drawing/2014/main" id="{ECC6ACF8-A64C-248D-7AD9-C984AA4B851F}"/>
                    </a:ext>
                  </a:extLst>
                </p:cNvPr>
                <p:cNvSpPr txBox="1"/>
                <p:nvPr/>
              </p:nvSpPr>
              <p:spPr>
                <a:xfrm>
                  <a:off x="8813589" y="3665717"/>
                  <a:ext cx="219456" cy="215444"/>
                </a:xfrm>
                <a:prstGeom prst="ellipse">
                  <a:avLst/>
                </a:prstGeom>
                <a:solidFill>
                  <a:srgbClr val="CCBCB8"/>
                </a:solidFill>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a:t>
                  </a:r>
                </a:p>
              </p:txBody>
            </p:sp>
            <p:sp>
              <p:nvSpPr>
                <p:cNvPr id="29" name="TextBox 28">
                  <a:extLst>
                    <a:ext uri="{FF2B5EF4-FFF2-40B4-BE49-F238E27FC236}">
                      <a16:creationId xmlns:a16="http://schemas.microsoft.com/office/drawing/2014/main" id="{289F4753-1393-5B2C-3A1D-4854876DA68C}"/>
                    </a:ext>
                  </a:extLst>
                </p:cNvPr>
                <p:cNvSpPr txBox="1"/>
                <p:nvPr/>
              </p:nvSpPr>
              <p:spPr>
                <a:xfrm>
                  <a:off x="9329154" y="3665717"/>
                  <a:ext cx="219456" cy="215444"/>
                </a:xfrm>
                <a:prstGeom prst="rect">
                  <a:avLst/>
                </a:prstGeom>
                <a:noFill/>
              </p:spPr>
              <p:txBody>
                <a:bodyPr wrap="square" lIns="0" tIns="0" rIns="0" bIns="0" anchor="ctr">
                  <a:spAutoFit/>
                </a:bodyPr>
                <a:lstStyle/>
                <a:p>
                  <a:pPr marL="0" marR="0" lvl="0" indent="0" algn="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6</a:t>
                  </a:r>
                </a:p>
              </p:txBody>
            </p:sp>
            <p:sp>
              <p:nvSpPr>
                <p:cNvPr id="32" name="TextBox 31">
                  <a:extLst>
                    <a:ext uri="{FF2B5EF4-FFF2-40B4-BE49-F238E27FC236}">
                      <a16:creationId xmlns:a16="http://schemas.microsoft.com/office/drawing/2014/main" id="{8E43087F-28A3-84D5-4512-EEB2F36F88D5}"/>
                    </a:ext>
                  </a:extLst>
                </p:cNvPr>
                <p:cNvSpPr txBox="1"/>
                <p:nvPr/>
              </p:nvSpPr>
              <p:spPr>
                <a:xfrm>
                  <a:off x="9656954" y="3665717"/>
                  <a:ext cx="409439" cy="21544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ppm</a:t>
                  </a:r>
                </a:p>
              </p:txBody>
            </p:sp>
          </p:grpSp>
          <p:grpSp>
            <p:nvGrpSpPr>
              <p:cNvPr id="50" name="Group 49">
                <a:extLst>
                  <a:ext uri="{FF2B5EF4-FFF2-40B4-BE49-F238E27FC236}">
                    <a16:creationId xmlns:a16="http://schemas.microsoft.com/office/drawing/2014/main" id="{370AB8B9-CF47-F6B7-F196-40DEB9352B50}"/>
                  </a:ext>
                </a:extLst>
              </p:cNvPr>
              <p:cNvGrpSpPr/>
              <p:nvPr/>
            </p:nvGrpSpPr>
            <p:grpSpPr>
              <a:xfrm>
                <a:off x="6240750" y="4480546"/>
                <a:ext cx="3825643" cy="215444"/>
                <a:chOff x="6240750" y="4169262"/>
                <a:chExt cx="3825643" cy="215444"/>
              </a:xfrm>
            </p:grpSpPr>
            <p:sp>
              <p:nvSpPr>
                <p:cNvPr id="15" name="TextBox 14">
                  <a:extLst>
                    <a:ext uri="{FF2B5EF4-FFF2-40B4-BE49-F238E27FC236}">
                      <a16:creationId xmlns:a16="http://schemas.microsoft.com/office/drawing/2014/main" id="{5B46157F-DA02-BE3A-399C-E2E94B6B8DF2}"/>
                    </a:ext>
                  </a:extLst>
                </p:cNvPr>
                <p:cNvSpPr txBox="1"/>
                <p:nvPr/>
              </p:nvSpPr>
              <p:spPr>
                <a:xfrm>
                  <a:off x="6240750" y="4169262"/>
                  <a:ext cx="234604" cy="215444"/>
                </a:xfrm>
                <a:prstGeom prst="rect">
                  <a:avLst/>
                </a:prstGeom>
                <a:noFill/>
              </p:spPr>
              <p:txBody>
                <a:bodyPr wrap="square" lIns="0" tIns="0" rIns="0" bIns="0" anchor="ctr">
                  <a:spAutoFit/>
                </a:bodyPr>
                <a:lstStyle/>
                <a:p>
                  <a:pPr marL="0" marR="0" lvl="0" indent="0" algn="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25</a:t>
                  </a:r>
                </a:p>
              </p:txBody>
            </p:sp>
            <p:sp>
              <p:nvSpPr>
                <p:cNvPr id="18" name="TextBox 17">
                  <a:extLst>
                    <a:ext uri="{FF2B5EF4-FFF2-40B4-BE49-F238E27FC236}">
                      <a16:creationId xmlns:a16="http://schemas.microsoft.com/office/drawing/2014/main" id="{80F1289A-BC5B-D986-8718-E4CB494429FD}"/>
                    </a:ext>
                  </a:extLst>
                </p:cNvPr>
                <p:cNvSpPr txBox="1"/>
                <p:nvPr/>
              </p:nvSpPr>
              <p:spPr>
                <a:xfrm>
                  <a:off x="6583698" y="4169262"/>
                  <a:ext cx="282541" cy="21544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µM</a:t>
                  </a:r>
                </a:p>
              </p:txBody>
            </p:sp>
            <p:sp>
              <p:nvSpPr>
                <p:cNvPr id="21" name="TextBox 20">
                  <a:extLst>
                    <a:ext uri="{FF2B5EF4-FFF2-40B4-BE49-F238E27FC236}">
                      <a16:creationId xmlns:a16="http://schemas.microsoft.com/office/drawing/2014/main" id="{FCEAA50C-7EAE-733D-8ABF-491AC8D4D95C}"/>
                    </a:ext>
                  </a:extLst>
                </p:cNvPr>
                <p:cNvSpPr txBox="1"/>
                <p:nvPr/>
              </p:nvSpPr>
              <p:spPr>
                <a:xfrm>
                  <a:off x="7677915" y="4169262"/>
                  <a:ext cx="839564" cy="21544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0.0015%</a:t>
                  </a:r>
                </a:p>
              </p:txBody>
            </p:sp>
            <p:sp>
              <p:nvSpPr>
                <p:cNvPr id="24" name="TextBox 23">
                  <a:extLst>
                    <a:ext uri="{FF2B5EF4-FFF2-40B4-BE49-F238E27FC236}">
                      <a16:creationId xmlns:a16="http://schemas.microsoft.com/office/drawing/2014/main" id="{E38383C3-1FBF-36FE-1C6A-B8CFE12C2F27}"/>
                    </a:ext>
                  </a:extLst>
                </p:cNvPr>
                <p:cNvSpPr txBox="1"/>
                <p:nvPr/>
              </p:nvSpPr>
              <p:spPr>
                <a:xfrm>
                  <a:off x="7162349" y="4169262"/>
                  <a:ext cx="219456" cy="215444"/>
                </a:xfrm>
                <a:prstGeom prst="ellipse">
                  <a:avLst/>
                </a:prstGeom>
                <a:solidFill>
                  <a:srgbClr val="CCBCB8"/>
                </a:solidFill>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a:t>
                  </a:r>
                </a:p>
              </p:txBody>
            </p:sp>
            <p:sp>
              <p:nvSpPr>
                <p:cNvPr id="27" name="TextBox 26">
                  <a:extLst>
                    <a:ext uri="{FF2B5EF4-FFF2-40B4-BE49-F238E27FC236}">
                      <a16:creationId xmlns:a16="http://schemas.microsoft.com/office/drawing/2014/main" id="{107E6AB2-4949-632D-81F9-95EB7C2EDFA4}"/>
                    </a:ext>
                  </a:extLst>
                </p:cNvPr>
                <p:cNvSpPr txBox="1"/>
                <p:nvPr/>
              </p:nvSpPr>
              <p:spPr>
                <a:xfrm>
                  <a:off x="8813589" y="4169262"/>
                  <a:ext cx="219456" cy="215444"/>
                </a:xfrm>
                <a:prstGeom prst="ellipse">
                  <a:avLst/>
                </a:prstGeom>
                <a:solidFill>
                  <a:srgbClr val="CCBCB8"/>
                </a:solidFill>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a:t>
                  </a:r>
                </a:p>
              </p:txBody>
            </p:sp>
            <p:sp>
              <p:nvSpPr>
                <p:cNvPr id="30" name="TextBox 29">
                  <a:extLst>
                    <a:ext uri="{FF2B5EF4-FFF2-40B4-BE49-F238E27FC236}">
                      <a16:creationId xmlns:a16="http://schemas.microsoft.com/office/drawing/2014/main" id="{4DCAD9EA-F082-AA12-638D-BC0281647E9B}"/>
                    </a:ext>
                  </a:extLst>
                </p:cNvPr>
                <p:cNvSpPr txBox="1"/>
                <p:nvPr/>
              </p:nvSpPr>
              <p:spPr>
                <a:xfrm>
                  <a:off x="9329154" y="4169262"/>
                  <a:ext cx="219456" cy="215444"/>
                </a:xfrm>
                <a:prstGeom prst="rect">
                  <a:avLst/>
                </a:prstGeom>
                <a:noFill/>
              </p:spPr>
              <p:txBody>
                <a:bodyPr wrap="square" lIns="0" tIns="0" rIns="0" bIns="0" anchor="ctr">
                  <a:spAutoFit/>
                </a:bodyPr>
                <a:lstStyle/>
                <a:p>
                  <a:pPr marL="0" marR="0" lvl="0" indent="0" algn="r"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15</a:t>
                  </a:r>
                </a:p>
              </p:txBody>
            </p:sp>
            <p:sp>
              <p:nvSpPr>
                <p:cNvPr id="33" name="TextBox 32">
                  <a:extLst>
                    <a:ext uri="{FF2B5EF4-FFF2-40B4-BE49-F238E27FC236}">
                      <a16:creationId xmlns:a16="http://schemas.microsoft.com/office/drawing/2014/main" id="{951E1885-2E3A-66D3-B378-63B819832F74}"/>
                    </a:ext>
                  </a:extLst>
                </p:cNvPr>
                <p:cNvSpPr txBox="1"/>
                <p:nvPr/>
              </p:nvSpPr>
              <p:spPr>
                <a:xfrm>
                  <a:off x="9656954" y="4169262"/>
                  <a:ext cx="409439" cy="21544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ppm</a:t>
                  </a:r>
                </a:p>
              </p:txBody>
            </p:sp>
          </p:grpSp>
          <p:cxnSp>
            <p:nvCxnSpPr>
              <p:cNvPr id="45" name="Straight Connector 44">
                <a:extLst>
                  <a:ext uri="{FF2B5EF4-FFF2-40B4-BE49-F238E27FC236}">
                    <a16:creationId xmlns:a16="http://schemas.microsoft.com/office/drawing/2014/main" id="{4EECA2C8-FE31-8DAA-1014-6780D9E27337}"/>
                  </a:ext>
                </a:extLst>
              </p:cNvPr>
              <p:cNvCxnSpPr>
                <a:cxnSpLocks/>
              </p:cNvCxnSpPr>
              <p:nvPr/>
            </p:nvCxnSpPr>
            <p:spPr>
              <a:xfrm>
                <a:off x="5977220" y="3749850"/>
                <a:ext cx="43527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F65D0E1-EFE6-C199-4B29-000CB4735DD9}"/>
                  </a:ext>
                </a:extLst>
              </p:cNvPr>
              <p:cNvCxnSpPr>
                <a:cxnSpLocks/>
              </p:cNvCxnSpPr>
              <p:nvPr/>
            </p:nvCxnSpPr>
            <p:spPr>
              <a:xfrm>
                <a:off x="5977220" y="4308794"/>
                <a:ext cx="43527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3" name="Rectangle 52">
              <a:extLst>
                <a:ext uri="{FF2B5EF4-FFF2-40B4-BE49-F238E27FC236}">
                  <a16:creationId xmlns:a16="http://schemas.microsoft.com/office/drawing/2014/main" id="{8EDB3BF6-72EE-BAF1-E407-D7C86B9EF068}"/>
                </a:ext>
              </a:extLst>
            </p:cNvPr>
            <p:cNvSpPr/>
            <p:nvPr/>
          </p:nvSpPr>
          <p:spPr>
            <a:xfrm>
              <a:off x="5942068" y="4982344"/>
              <a:ext cx="4773557" cy="45720"/>
            </a:xfrm>
            <a:prstGeom prst="rect">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aphicFrame>
        <p:nvGraphicFramePr>
          <p:cNvPr id="55" name="Chart 54">
            <a:extLst>
              <a:ext uri="{FF2B5EF4-FFF2-40B4-BE49-F238E27FC236}">
                <a16:creationId xmlns:a16="http://schemas.microsoft.com/office/drawing/2014/main" id="{E990C830-4F2B-DD51-AE3E-AD24B84A8763}"/>
              </a:ext>
            </a:extLst>
          </p:cNvPr>
          <p:cNvGraphicFramePr>
            <a:graphicFrameLocks/>
          </p:cNvGraphicFramePr>
          <p:nvPr>
            <p:extLst>
              <p:ext uri="{D42A27DB-BD31-4B8C-83A1-F6EECF244321}">
                <p14:modId xmlns:p14="http://schemas.microsoft.com/office/powerpoint/2010/main" val="334502035"/>
              </p:ext>
            </p:extLst>
          </p:nvPr>
        </p:nvGraphicFramePr>
        <p:xfrm>
          <a:off x="302399" y="1793823"/>
          <a:ext cx="5041761" cy="3234241"/>
        </p:xfrm>
        <a:graphic>
          <a:graphicData uri="http://schemas.openxmlformats.org/drawingml/2006/chart">
            <c:chart xmlns:c="http://schemas.openxmlformats.org/drawingml/2006/chart" xmlns:r="http://schemas.openxmlformats.org/officeDocument/2006/relationships" r:id="rId3"/>
          </a:graphicData>
        </a:graphic>
      </p:graphicFrame>
      <p:sp>
        <p:nvSpPr>
          <p:cNvPr id="58" name="TextBox 57">
            <a:extLst>
              <a:ext uri="{FF2B5EF4-FFF2-40B4-BE49-F238E27FC236}">
                <a16:creationId xmlns:a16="http://schemas.microsoft.com/office/drawing/2014/main" id="{7D29E6A2-C46B-B0E6-9F2A-4990EE0CAD30}"/>
              </a:ext>
            </a:extLst>
          </p:cNvPr>
          <p:cNvSpPr txBox="1"/>
          <p:nvPr/>
        </p:nvSpPr>
        <p:spPr>
          <a:xfrm>
            <a:off x="302399" y="1367812"/>
            <a:ext cx="5041761" cy="215444"/>
          </a:xfrm>
          <a:prstGeom prst="rect">
            <a:avLst/>
          </a:prstGeom>
          <a:noFill/>
          <a:effectLst/>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DM Sans" pitchFamily="2" charset="77"/>
                <a:ea typeface="+mn-ea"/>
                <a:cs typeface="+mn-cs"/>
              </a:rPr>
              <a:t>Test performed on human dermal fibroblasts</a:t>
            </a:r>
          </a:p>
        </p:txBody>
      </p:sp>
      <p:cxnSp>
        <p:nvCxnSpPr>
          <p:cNvPr id="61" name="Straight Connector 60">
            <a:extLst>
              <a:ext uri="{FF2B5EF4-FFF2-40B4-BE49-F238E27FC236}">
                <a16:creationId xmlns:a16="http://schemas.microsoft.com/office/drawing/2014/main" id="{0452AC7B-D2AD-91DB-A373-3A11405A87CD}"/>
              </a:ext>
            </a:extLst>
          </p:cNvPr>
          <p:cNvCxnSpPr>
            <a:cxnSpLocks/>
          </p:cNvCxnSpPr>
          <p:nvPr/>
        </p:nvCxnSpPr>
        <p:spPr>
          <a:xfrm>
            <a:off x="1398270" y="3707792"/>
            <a:ext cx="3119301"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D2884FAB-D7BD-514F-F759-2976EB002956}"/>
              </a:ext>
            </a:extLst>
          </p:cNvPr>
          <p:cNvCxnSpPr>
            <a:cxnSpLocks/>
          </p:cNvCxnSpPr>
          <p:nvPr/>
        </p:nvCxnSpPr>
        <p:spPr>
          <a:xfrm flipV="1">
            <a:off x="2319748" y="3362960"/>
            <a:ext cx="0" cy="344832"/>
          </a:xfrm>
          <a:prstGeom prst="straightConnector1">
            <a:avLst/>
          </a:prstGeom>
          <a:ln w="15875">
            <a:tailEnd type="arrow" w="lg" len="sm"/>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062713CF-860D-63FA-36EC-D28251285421}"/>
              </a:ext>
            </a:extLst>
          </p:cNvPr>
          <p:cNvCxnSpPr>
            <a:cxnSpLocks/>
          </p:cNvCxnSpPr>
          <p:nvPr/>
        </p:nvCxnSpPr>
        <p:spPr>
          <a:xfrm flipV="1">
            <a:off x="3367678" y="2849880"/>
            <a:ext cx="0" cy="857912"/>
          </a:xfrm>
          <a:prstGeom prst="straightConnector1">
            <a:avLst/>
          </a:prstGeom>
          <a:ln w="15875">
            <a:tailEnd type="arrow" w="lg" len="sm"/>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7877801F-F65C-5697-0843-3A7558B7EF6D}"/>
              </a:ext>
            </a:extLst>
          </p:cNvPr>
          <p:cNvCxnSpPr>
            <a:cxnSpLocks/>
          </p:cNvCxnSpPr>
          <p:nvPr/>
        </p:nvCxnSpPr>
        <p:spPr>
          <a:xfrm flipV="1">
            <a:off x="4403271" y="2179320"/>
            <a:ext cx="0" cy="1528472"/>
          </a:xfrm>
          <a:prstGeom prst="straightConnector1">
            <a:avLst/>
          </a:prstGeom>
          <a:ln w="15875">
            <a:tailEnd type="arrow" w="lg" len="sm"/>
          </a:ln>
        </p:spPr>
        <p:style>
          <a:lnRef idx="1">
            <a:schemeClr val="dk1"/>
          </a:lnRef>
          <a:fillRef idx="0">
            <a:schemeClr val="dk1"/>
          </a:fillRef>
          <a:effectRef idx="0">
            <a:schemeClr val="dk1"/>
          </a:effectRef>
          <a:fontRef idx="minor">
            <a:schemeClr val="tx1"/>
          </a:fontRef>
        </p:style>
      </p:cxnSp>
      <p:sp>
        <p:nvSpPr>
          <p:cNvPr id="71" name="TextBox 70">
            <a:extLst>
              <a:ext uri="{FF2B5EF4-FFF2-40B4-BE49-F238E27FC236}">
                <a16:creationId xmlns:a16="http://schemas.microsoft.com/office/drawing/2014/main" id="{77E30FD5-68E9-E6A5-3258-6CD8695375A3}"/>
              </a:ext>
            </a:extLst>
          </p:cNvPr>
          <p:cNvSpPr txBox="1"/>
          <p:nvPr/>
        </p:nvSpPr>
        <p:spPr>
          <a:xfrm>
            <a:off x="4604629" y="2045102"/>
            <a:ext cx="157094" cy="184666"/>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DM Sans" pitchFamily="2" charset="77"/>
                <a:ea typeface="+mn-ea"/>
                <a:cs typeface="+mn-cs"/>
              </a:rPr>
              <a:t>**</a:t>
            </a:r>
            <a:endParaRPr kumimoji="0" lang="en-CH" sz="1200" b="1" i="0" u="none" strike="noStrike" kern="0" cap="none" spc="0" normalizeH="0" baseline="0" noProof="0" dirty="0">
              <a:ln>
                <a:noFill/>
              </a:ln>
              <a:solidFill>
                <a:prstClr val="black"/>
              </a:solidFill>
              <a:effectLst/>
              <a:uLnTx/>
              <a:uFillTx/>
              <a:latin typeface="DM Sans" pitchFamily="2" charset="77"/>
              <a:ea typeface="+mn-ea"/>
              <a:cs typeface="+mn-cs"/>
            </a:endParaRPr>
          </a:p>
        </p:txBody>
      </p:sp>
      <p:sp>
        <p:nvSpPr>
          <p:cNvPr id="72" name="TextBox 71">
            <a:extLst>
              <a:ext uri="{FF2B5EF4-FFF2-40B4-BE49-F238E27FC236}">
                <a16:creationId xmlns:a16="http://schemas.microsoft.com/office/drawing/2014/main" id="{92393C2B-FD5E-B738-CC95-E0C3FDDCADDF}"/>
              </a:ext>
            </a:extLst>
          </p:cNvPr>
          <p:cNvSpPr txBox="1"/>
          <p:nvPr/>
        </p:nvSpPr>
        <p:spPr>
          <a:xfrm>
            <a:off x="2521196" y="3229683"/>
            <a:ext cx="157094" cy="184666"/>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DM Sans" pitchFamily="2" charset="77"/>
                <a:ea typeface="+mn-ea"/>
                <a:cs typeface="+mn-cs"/>
              </a:rPr>
              <a:t>**</a:t>
            </a:r>
            <a:endParaRPr kumimoji="0" lang="en-CH" sz="1200" b="1" i="0" u="none" strike="noStrike" kern="0" cap="none" spc="0" normalizeH="0" baseline="0" noProof="0" dirty="0">
              <a:ln>
                <a:noFill/>
              </a:ln>
              <a:solidFill>
                <a:prstClr val="black"/>
              </a:solidFill>
              <a:effectLst/>
              <a:uLnTx/>
              <a:uFillTx/>
              <a:latin typeface="DM Sans" pitchFamily="2" charset="77"/>
              <a:ea typeface="+mn-ea"/>
              <a:cs typeface="+mn-cs"/>
            </a:endParaRPr>
          </a:p>
        </p:txBody>
      </p:sp>
      <p:sp>
        <p:nvSpPr>
          <p:cNvPr id="73" name="TextBox 72">
            <a:extLst>
              <a:ext uri="{FF2B5EF4-FFF2-40B4-BE49-F238E27FC236}">
                <a16:creationId xmlns:a16="http://schemas.microsoft.com/office/drawing/2014/main" id="{07051A0D-0E6F-4FBB-3932-39B8884759D9}"/>
              </a:ext>
            </a:extLst>
          </p:cNvPr>
          <p:cNvSpPr txBox="1"/>
          <p:nvPr/>
        </p:nvSpPr>
        <p:spPr>
          <a:xfrm>
            <a:off x="3602186" y="2715487"/>
            <a:ext cx="78548" cy="184666"/>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DM Sans" pitchFamily="2" charset="77"/>
                <a:ea typeface="+mn-ea"/>
                <a:cs typeface="+mn-cs"/>
              </a:rPr>
              <a:t>*</a:t>
            </a:r>
            <a:endParaRPr kumimoji="0" lang="en-CH" sz="1200" b="1" i="0" u="none" strike="noStrike" kern="0" cap="none" spc="0" normalizeH="0" baseline="0" noProof="0" dirty="0">
              <a:ln>
                <a:noFill/>
              </a:ln>
              <a:solidFill>
                <a:prstClr val="black"/>
              </a:solidFill>
              <a:effectLst/>
              <a:uLnTx/>
              <a:uFillTx/>
              <a:latin typeface="DM Sans" pitchFamily="2" charset="77"/>
              <a:ea typeface="+mn-ea"/>
              <a:cs typeface="+mn-cs"/>
            </a:endParaRPr>
          </a:p>
        </p:txBody>
      </p:sp>
      <p:sp>
        <p:nvSpPr>
          <p:cNvPr id="74" name="TextBox 73">
            <a:extLst>
              <a:ext uri="{FF2B5EF4-FFF2-40B4-BE49-F238E27FC236}">
                <a16:creationId xmlns:a16="http://schemas.microsoft.com/office/drawing/2014/main" id="{09D761C3-8B03-D34C-13D5-78C96F126159}"/>
              </a:ext>
            </a:extLst>
          </p:cNvPr>
          <p:cNvSpPr txBox="1"/>
          <p:nvPr/>
        </p:nvSpPr>
        <p:spPr>
          <a:xfrm>
            <a:off x="1808484" y="3443043"/>
            <a:ext cx="416598" cy="184666"/>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pitchFamily="2" charset="77"/>
                <a:ea typeface="+mn-ea"/>
                <a:cs typeface="+mn-cs"/>
              </a:rPr>
              <a:t>+48%</a:t>
            </a:r>
            <a:endParaRPr kumimoji="0" lang="en-CH" sz="1200" b="0" i="0" u="none" strike="noStrike" kern="0" cap="none" spc="0" normalizeH="0" baseline="0" noProof="0" dirty="0">
              <a:ln>
                <a:noFill/>
              </a:ln>
              <a:solidFill>
                <a:prstClr val="black"/>
              </a:solidFill>
              <a:effectLst/>
              <a:uLnTx/>
              <a:uFillTx/>
              <a:latin typeface="DM Sans" pitchFamily="2" charset="77"/>
              <a:ea typeface="+mn-ea"/>
              <a:cs typeface="+mn-cs"/>
            </a:endParaRPr>
          </a:p>
        </p:txBody>
      </p:sp>
      <p:sp>
        <p:nvSpPr>
          <p:cNvPr id="75" name="TextBox 74">
            <a:extLst>
              <a:ext uri="{FF2B5EF4-FFF2-40B4-BE49-F238E27FC236}">
                <a16:creationId xmlns:a16="http://schemas.microsoft.com/office/drawing/2014/main" id="{F57067CD-B0C7-352A-F835-36209392D19C}"/>
              </a:ext>
            </a:extLst>
          </p:cNvPr>
          <p:cNvSpPr txBox="1"/>
          <p:nvPr/>
        </p:nvSpPr>
        <p:spPr>
          <a:xfrm>
            <a:off x="2859941" y="3000620"/>
            <a:ext cx="416598" cy="184666"/>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pitchFamily="2" charset="77"/>
                <a:ea typeface="+mn-ea"/>
                <a:cs typeface="+mn-cs"/>
              </a:rPr>
              <a:t>+121%</a:t>
            </a:r>
            <a:endParaRPr kumimoji="0" lang="en-CH" sz="1200" b="0" i="0" u="none" strike="noStrike" kern="0" cap="none" spc="0" normalizeH="0" baseline="0" noProof="0" dirty="0">
              <a:ln>
                <a:noFill/>
              </a:ln>
              <a:solidFill>
                <a:prstClr val="black"/>
              </a:solidFill>
              <a:effectLst/>
              <a:uLnTx/>
              <a:uFillTx/>
              <a:latin typeface="DM Sans" pitchFamily="2" charset="77"/>
              <a:ea typeface="+mn-ea"/>
              <a:cs typeface="+mn-cs"/>
            </a:endParaRPr>
          </a:p>
        </p:txBody>
      </p:sp>
      <p:sp>
        <p:nvSpPr>
          <p:cNvPr id="76" name="TextBox 75">
            <a:extLst>
              <a:ext uri="{FF2B5EF4-FFF2-40B4-BE49-F238E27FC236}">
                <a16:creationId xmlns:a16="http://schemas.microsoft.com/office/drawing/2014/main" id="{83E97B25-E679-2A84-ADB6-4F88B7243158}"/>
              </a:ext>
            </a:extLst>
          </p:cNvPr>
          <p:cNvSpPr txBox="1"/>
          <p:nvPr/>
        </p:nvSpPr>
        <p:spPr>
          <a:xfrm>
            <a:off x="3853075" y="2380781"/>
            <a:ext cx="459055" cy="184666"/>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pitchFamily="2" charset="77"/>
                <a:ea typeface="+mn-ea"/>
                <a:cs typeface="+mn-cs"/>
              </a:rPr>
              <a:t>+216%</a:t>
            </a:r>
            <a:endParaRPr kumimoji="0" lang="en-CH" sz="1200" b="0" i="0" u="none" strike="noStrike" kern="0" cap="none" spc="0" normalizeH="0" baseline="0" noProof="0" dirty="0">
              <a:ln>
                <a:noFill/>
              </a:ln>
              <a:solidFill>
                <a:prstClr val="black"/>
              </a:solidFill>
              <a:effectLst/>
              <a:uLnTx/>
              <a:uFillTx/>
              <a:latin typeface="DM Sans" pitchFamily="2" charset="77"/>
              <a:ea typeface="+mn-ea"/>
              <a:cs typeface="+mn-cs"/>
            </a:endParaRPr>
          </a:p>
        </p:txBody>
      </p:sp>
      <p:sp>
        <p:nvSpPr>
          <p:cNvPr id="12" name="TextBox 11">
            <a:extLst>
              <a:ext uri="{FF2B5EF4-FFF2-40B4-BE49-F238E27FC236}">
                <a16:creationId xmlns:a16="http://schemas.microsoft.com/office/drawing/2014/main" id="{27CBF4AA-7D45-A2E1-011F-19870DD90FF2}"/>
              </a:ext>
            </a:extLst>
          </p:cNvPr>
          <p:cNvSpPr txBox="1"/>
          <p:nvPr/>
        </p:nvSpPr>
        <p:spPr>
          <a:xfrm>
            <a:off x="9544051" y="636388"/>
            <a:ext cx="2647950" cy="307777"/>
          </a:xfrm>
          <a:prstGeom prst="rect">
            <a:avLst/>
          </a:prstGeom>
          <a:solidFill>
            <a:srgbClr val="B3978F"/>
          </a:solidFill>
          <a:ln>
            <a:noFill/>
          </a:ln>
        </p:spPr>
        <p:txBody>
          <a:bodyPr wrap="square" lIns="144000" rIns="14400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DM Sans"/>
                <a:ea typeface="+mn-ea"/>
                <a:cs typeface="+mn-cs"/>
              </a:rPr>
              <a:t>in vitro </a:t>
            </a:r>
            <a:r>
              <a:rPr kumimoji="0" lang="en-US" sz="1400" b="0" u="none" strike="noStrike" kern="1200" cap="none" spc="0" normalizeH="0" baseline="0" noProof="0" dirty="0">
                <a:ln>
                  <a:noFill/>
                </a:ln>
                <a:solidFill>
                  <a:prstClr val="white"/>
                </a:solidFill>
                <a:effectLst/>
                <a:uLnTx/>
                <a:uFillTx/>
                <a:latin typeface="DM Sans"/>
                <a:ea typeface="+mn-ea"/>
                <a:cs typeface="+mn-cs"/>
              </a:rPr>
              <a:t>efficacy</a:t>
            </a:r>
          </a:p>
        </p:txBody>
      </p:sp>
    </p:spTree>
    <p:extLst>
      <p:ext uri="{BB962C8B-B14F-4D97-AF65-F5344CB8AC3E}">
        <p14:creationId xmlns:p14="http://schemas.microsoft.com/office/powerpoint/2010/main" val="3751374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59FDE-B568-895A-2362-C7FC8ADC15AB}"/>
            </a:ext>
          </a:extLst>
        </p:cNvPr>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821CC9AA-CEE9-026B-2717-E1E168CE66F6}"/>
              </a:ext>
            </a:extLst>
          </p:cNvPr>
          <p:cNvSpPr>
            <a:spLocks noGrp="1"/>
          </p:cNvSpPr>
          <p:nvPr>
            <p:ph type="pic" sz="quarter" idx="21"/>
          </p:nvPr>
        </p:nvSpPr>
        <p:spPr/>
        <p:txBody>
          <a:bodyPr/>
          <a:lstStyle/>
          <a:p>
            <a:endParaRPr lang="en-US"/>
          </a:p>
        </p:txBody>
      </p:sp>
      <p:sp>
        <p:nvSpPr>
          <p:cNvPr id="7" name="Slide Number Placeholder 6">
            <a:extLst>
              <a:ext uri="{FF2B5EF4-FFF2-40B4-BE49-F238E27FC236}">
                <a16:creationId xmlns:a16="http://schemas.microsoft.com/office/drawing/2014/main" id="{0CE774B2-A4C4-C559-309D-0CD7B8254E6B}"/>
              </a:ext>
            </a:extLst>
          </p:cNvPr>
          <p:cNvSpPr>
            <a:spLocks noGrp="1"/>
          </p:cNvSpPr>
          <p:nvPr>
            <p:ph type="sldNum" sz="quarter" idx="10"/>
          </p:nvPr>
        </p:nvSpPr>
        <p:spPr/>
        <p:txBody>
          <a:bodyPr/>
          <a:lstStyle/>
          <a:p>
            <a:fld id="{EC50C849-B97A-2B45-B78A-6D9C352F693C}" type="slidenum">
              <a:rPr lang="en-US" smtClean="0"/>
              <a:pPr/>
              <a:t>21</a:t>
            </a:fld>
            <a:endParaRPr lang="en-US"/>
          </a:p>
        </p:txBody>
      </p:sp>
      <p:sp>
        <p:nvSpPr>
          <p:cNvPr id="11" name="Text Placeholder 47">
            <a:extLst>
              <a:ext uri="{FF2B5EF4-FFF2-40B4-BE49-F238E27FC236}">
                <a16:creationId xmlns:a16="http://schemas.microsoft.com/office/drawing/2014/main" id="{86BAA41C-3217-A170-ECB1-D17128F3152D}"/>
              </a:ext>
            </a:extLst>
          </p:cNvPr>
          <p:cNvSpPr>
            <a:spLocks noGrp="1"/>
          </p:cNvSpPr>
          <p:nvPr>
            <p:ph type="body" sz="quarter" idx="12"/>
          </p:nvPr>
        </p:nvSpPr>
        <p:spPr/>
        <p:txBody>
          <a:bodyPr/>
          <a:lstStyle/>
          <a:p>
            <a:r>
              <a:rPr lang="en-GB" sz="1600" dirty="0"/>
              <a:t>Skin Firmness and </a:t>
            </a:r>
            <a:r>
              <a:rPr lang="en-GB" sz="1600" dirty="0" err="1"/>
              <a:t>Remodeling</a:t>
            </a:r>
            <a:endParaRPr lang="en-GB" sz="1600" dirty="0"/>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b="0" dirty="0"/>
              <a:t>AEVA-HE 3D facial volume analysis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b="0" dirty="0" err="1"/>
              <a:t>DynaSKIN</a:t>
            </a:r>
            <a:r>
              <a:rPr lang="en-GB" sz="1600" b="0" dirty="0"/>
              <a:t> firmness analysis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b="0" dirty="0"/>
              <a:t>PRIMOS Body neck and double </a:t>
            </a:r>
            <a:br>
              <a:rPr lang="en-GB" sz="1600" b="0" dirty="0"/>
            </a:br>
            <a:r>
              <a:rPr lang="en-GB" sz="1600" b="0" dirty="0"/>
              <a:t>chin contour analysis</a:t>
            </a:r>
          </a:p>
          <a:p>
            <a:pPr marL="363600" indent="-363600">
              <a:lnSpc>
                <a:spcPct val="90000"/>
              </a:lnSpc>
              <a:spcBef>
                <a:spcPts val="500"/>
              </a:spcBef>
              <a:spcAft>
                <a:spcPts val="400"/>
              </a:spcAft>
              <a:buClr>
                <a:schemeClr val="accent6"/>
              </a:buClr>
              <a:buSzPct val="90000"/>
              <a:buFont typeface="Wingdings" panose="05000000000000000000" pitchFamily="2" charset="2"/>
              <a:buChar char="l"/>
            </a:pPr>
            <a:endParaRPr lang="en-GB" sz="1600" b="0" dirty="0"/>
          </a:p>
          <a:p>
            <a:r>
              <a:rPr lang="en-GB" sz="1600" dirty="0"/>
              <a:t>Skin Hydration</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b="0" dirty="0" err="1"/>
              <a:t>Corneometer</a:t>
            </a:r>
            <a:r>
              <a:rPr lang="en-GB" sz="1600" b="0" dirty="0"/>
              <a:t> analysis</a:t>
            </a:r>
          </a:p>
          <a:p>
            <a:pPr>
              <a:lnSpc>
                <a:spcPct val="90000"/>
              </a:lnSpc>
              <a:spcBef>
                <a:spcPts val="500"/>
              </a:spcBef>
              <a:spcAft>
                <a:spcPts val="400"/>
              </a:spcAft>
              <a:buClr>
                <a:schemeClr val="accent6"/>
              </a:buClr>
              <a:buSzPct val="90000"/>
            </a:pPr>
            <a:endParaRPr lang="en-GB" sz="1600" dirty="0"/>
          </a:p>
          <a:p>
            <a:r>
              <a:rPr lang="en-GB" sz="1600" dirty="0"/>
              <a:t>Consumer-Perceivable Benefits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GB" sz="1600" b="0" dirty="0"/>
              <a:t>Volunteer Self-Assessment</a:t>
            </a:r>
          </a:p>
        </p:txBody>
      </p:sp>
      <p:sp>
        <p:nvSpPr>
          <p:cNvPr id="5" name="Text Placeholder 4">
            <a:extLst>
              <a:ext uri="{FF2B5EF4-FFF2-40B4-BE49-F238E27FC236}">
                <a16:creationId xmlns:a16="http://schemas.microsoft.com/office/drawing/2014/main" id="{2FD20C03-8F10-AAED-AECA-E2A45FA892EF}"/>
              </a:ext>
            </a:extLst>
          </p:cNvPr>
          <p:cNvSpPr>
            <a:spLocks noGrp="1"/>
          </p:cNvSpPr>
          <p:nvPr>
            <p:ph type="body" idx="11"/>
          </p:nvPr>
        </p:nvSpPr>
        <p:spPr/>
        <p:txBody>
          <a:bodyPr/>
          <a:lstStyle/>
          <a:p>
            <a:r>
              <a:rPr lang="en-US" dirty="0"/>
              <a:t>Study details</a:t>
            </a:r>
          </a:p>
          <a:p>
            <a:endParaRPr lang="en-US" dirty="0"/>
          </a:p>
        </p:txBody>
      </p:sp>
      <p:sp>
        <p:nvSpPr>
          <p:cNvPr id="9" name="Title 8">
            <a:extLst>
              <a:ext uri="{FF2B5EF4-FFF2-40B4-BE49-F238E27FC236}">
                <a16:creationId xmlns:a16="http://schemas.microsoft.com/office/drawing/2014/main" id="{855DC183-5B84-1660-FF48-0B0D468BD9CD}"/>
              </a:ext>
            </a:extLst>
          </p:cNvPr>
          <p:cNvSpPr>
            <a:spLocks noGrp="1"/>
          </p:cNvSpPr>
          <p:nvPr>
            <p:ph type="title"/>
          </p:nvPr>
        </p:nvSpPr>
        <p:spPr/>
        <p:txBody>
          <a:bodyPr/>
          <a:lstStyle/>
          <a:p>
            <a:r>
              <a:rPr lang="it-IT" dirty="0"/>
              <a:t>SYN®-HYCAN CB – </a:t>
            </a:r>
            <a:r>
              <a:rPr lang="it-IT" i="1" dirty="0"/>
              <a:t>in vivo </a:t>
            </a:r>
            <a:r>
              <a:rPr lang="it-IT" dirty="0" err="1"/>
              <a:t>efficacy</a:t>
            </a:r>
            <a:endParaRPr lang="en-GB" dirty="0"/>
          </a:p>
        </p:txBody>
      </p:sp>
      <p:pic>
        <p:nvPicPr>
          <p:cNvPr id="14" name="Picture Placeholder 13" descr="A person touching her face&#10;&#10;Description automatically generated">
            <a:extLst>
              <a:ext uri="{FF2B5EF4-FFF2-40B4-BE49-F238E27FC236}">
                <a16:creationId xmlns:a16="http://schemas.microsoft.com/office/drawing/2014/main" id="{86A5A87D-21BB-FB00-ABBD-CC03343C5D3A}"/>
              </a:ext>
            </a:extLst>
          </p:cNvPr>
          <p:cNvPicPr>
            <a:picLocks noChangeAspect="1"/>
          </p:cNvPicPr>
          <p:nvPr/>
        </p:nvPicPr>
        <p:blipFill>
          <a:blip r:embed="rId2" cstate="print">
            <a:extLst>
              <a:ext uri="{28A0092B-C50C-407E-A947-70E740481C1C}">
                <a14:useLocalDpi xmlns:a14="http://schemas.microsoft.com/office/drawing/2010/main"/>
              </a:ext>
            </a:extLst>
          </a:blip>
          <a:srcRect b="-2"/>
          <a:stretch/>
        </p:blipFill>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noFill/>
        </p:spPr>
      </p:pic>
      <p:pic>
        <p:nvPicPr>
          <p:cNvPr id="18" name="Picture 17">
            <a:extLst>
              <a:ext uri="{FF2B5EF4-FFF2-40B4-BE49-F238E27FC236}">
                <a16:creationId xmlns:a16="http://schemas.microsoft.com/office/drawing/2014/main" id="{BE8B71F4-2E51-878B-A095-060E6BBD1B38}"/>
              </a:ext>
            </a:extLst>
          </p:cNvPr>
          <p:cNvPicPr>
            <a:picLocks noChangeAspect="1"/>
          </p:cNvPicPr>
          <p:nvPr/>
        </p:nvPicPr>
        <p:blipFill>
          <a:blip r:embed="rId3"/>
          <a:srcRect/>
          <a:stretch/>
        </p:blipFill>
        <p:spPr>
          <a:xfrm>
            <a:off x="10921775" y="304640"/>
            <a:ext cx="962684" cy="419894"/>
          </a:xfrm>
          <a:prstGeom prst="rect">
            <a:avLst/>
          </a:prstGeom>
        </p:spPr>
      </p:pic>
    </p:spTree>
    <p:extLst>
      <p:ext uri="{BB962C8B-B14F-4D97-AF65-F5344CB8AC3E}">
        <p14:creationId xmlns:p14="http://schemas.microsoft.com/office/powerpoint/2010/main" val="2742017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3F0CA-FE84-EB26-4E1F-1C3A85F8E76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71E18D-D98B-C749-F243-1C6DE467B4E6}"/>
              </a:ext>
            </a:extLst>
          </p:cNvPr>
          <p:cNvSpPr>
            <a:spLocks noGrp="1"/>
          </p:cNvSpPr>
          <p:nvPr>
            <p:ph type="sldNum" sz="quarter" idx="10"/>
          </p:nvPr>
        </p:nvSpPr>
        <p:spPr/>
        <p:txBody>
          <a:bodyPr/>
          <a:lstStyle/>
          <a:p>
            <a:fld id="{5BA3E189-2F3A-42E5-B572-3520703B6186}" type="slidenum">
              <a:rPr lang="en-GB" smtClean="0"/>
              <a:pPr/>
              <a:t>22</a:t>
            </a:fld>
            <a:endParaRPr lang="en-GB"/>
          </a:p>
        </p:txBody>
      </p:sp>
      <p:sp>
        <p:nvSpPr>
          <p:cNvPr id="4" name="Text Placeholder 3">
            <a:extLst>
              <a:ext uri="{FF2B5EF4-FFF2-40B4-BE49-F238E27FC236}">
                <a16:creationId xmlns:a16="http://schemas.microsoft.com/office/drawing/2014/main" id="{1BAFB269-65C6-EF76-85F2-1346D80EA97A}"/>
              </a:ext>
            </a:extLst>
          </p:cNvPr>
          <p:cNvSpPr>
            <a:spLocks noGrp="1"/>
          </p:cNvSpPr>
          <p:nvPr>
            <p:ph type="body" sz="quarter" idx="12"/>
          </p:nvPr>
        </p:nvSpPr>
        <p:spPr>
          <a:xfrm>
            <a:off x="302400" y="1525344"/>
            <a:ext cx="3691531" cy="4297362"/>
          </a:xfrm>
        </p:spPr>
        <p:txBody>
          <a:bodyPr/>
          <a:lstStyle/>
          <a:p>
            <a:r>
              <a:rPr lang="en-US" sz="1600" dirty="0"/>
              <a:t>High resolution 3D image capture software which measures skin topography, face topology and body morphology changes. From the capture of the three-dimensional structure, the parameter positive volume was measured at various points of the face.</a:t>
            </a:r>
          </a:p>
          <a:p>
            <a:endParaRPr lang="en-US" sz="1600" dirty="0"/>
          </a:p>
          <a:p>
            <a:r>
              <a:rPr lang="en-US" sz="1600" dirty="0"/>
              <a:t>A positive volume indicates a filling effect, where the facial area is fuller</a:t>
            </a:r>
            <a:br>
              <a:rPr lang="en-US" sz="1600" dirty="0"/>
            </a:br>
            <a:r>
              <a:rPr lang="en-US" sz="1600" dirty="0"/>
              <a:t>at the final test point versus the beginning of the study.</a:t>
            </a:r>
          </a:p>
          <a:p>
            <a:endParaRPr lang="en-US" dirty="0"/>
          </a:p>
        </p:txBody>
      </p:sp>
      <p:sp>
        <p:nvSpPr>
          <p:cNvPr id="3" name="Text Placeholder 2">
            <a:extLst>
              <a:ext uri="{FF2B5EF4-FFF2-40B4-BE49-F238E27FC236}">
                <a16:creationId xmlns:a16="http://schemas.microsoft.com/office/drawing/2014/main" id="{56960EEB-A204-5D2C-8276-928D94FB650C}"/>
              </a:ext>
            </a:extLst>
          </p:cNvPr>
          <p:cNvSpPr>
            <a:spLocks noGrp="1"/>
          </p:cNvSpPr>
          <p:nvPr>
            <p:ph type="body" idx="11"/>
          </p:nvPr>
        </p:nvSpPr>
        <p:spPr/>
        <p:txBody>
          <a:bodyPr/>
          <a:lstStyle/>
          <a:p>
            <a:r>
              <a:rPr lang="en-US" dirty="0"/>
              <a:t>Positive Volume Assessment, AEVA-HE, </a:t>
            </a:r>
            <a:r>
              <a:rPr lang="en-US" dirty="0" err="1"/>
              <a:t>Eotech</a:t>
            </a:r>
            <a:r>
              <a:rPr lang="en-US" dirty="0"/>
              <a:t>, France</a:t>
            </a:r>
          </a:p>
          <a:p>
            <a:endParaRPr lang="en-US" dirty="0"/>
          </a:p>
        </p:txBody>
      </p:sp>
      <p:sp>
        <p:nvSpPr>
          <p:cNvPr id="6" name="Title 5">
            <a:extLst>
              <a:ext uri="{FF2B5EF4-FFF2-40B4-BE49-F238E27FC236}">
                <a16:creationId xmlns:a16="http://schemas.microsoft.com/office/drawing/2014/main" id="{8A0C1C03-4355-AB75-EADC-6CB8A9AB238E}"/>
              </a:ext>
            </a:extLst>
          </p:cNvPr>
          <p:cNvSpPr>
            <a:spLocks noGrp="1"/>
          </p:cNvSpPr>
          <p:nvPr>
            <p:ph type="title"/>
          </p:nvPr>
        </p:nvSpPr>
        <p:spPr/>
        <p:txBody>
          <a:bodyPr/>
          <a:lstStyle/>
          <a:p>
            <a:r>
              <a:rPr lang="en-US" dirty="0"/>
              <a:t>Skin Firming and Remodeling</a:t>
            </a:r>
          </a:p>
        </p:txBody>
      </p:sp>
      <p:sp>
        <p:nvSpPr>
          <p:cNvPr id="7" name="Text Placeholder 6">
            <a:extLst>
              <a:ext uri="{FF2B5EF4-FFF2-40B4-BE49-F238E27FC236}">
                <a16:creationId xmlns:a16="http://schemas.microsoft.com/office/drawing/2014/main" id="{5FEE4AEF-1A50-BE3B-018F-CE488231D181}"/>
              </a:ext>
            </a:extLst>
          </p:cNvPr>
          <p:cNvSpPr>
            <a:spLocks noGrp="1"/>
          </p:cNvSpPr>
          <p:nvPr>
            <p:ph type="body" sz="quarter" idx="24"/>
          </p:nvPr>
        </p:nvSpPr>
        <p:spPr/>
        <p:txBody>
          <a:bodyPr/>
          <a:lstStyle/>
          <a:p>
            <a:r>
              <a:rPr lang="fr-FR" dirty="0"/>
              <a:t>Images: http://www.eotech-sa.com </a:t>
            </a:r>
          </a:p>
          <a:p>
            <a:endParaRPr lang="en-US" dirty="0"/>
          </a:p>
        </p:txBody>
      </p:sp>
      <p:pic>
        <p:nvPicPr>
          <p:cNvPr id="8" name="Picture 7">
            <a:extLst>
              <a:ext uri="{FF2B5EF4-FFF2-40B4-BE49-F238E27FC236}">
                <a16:creationId xmlns:a16="http://schemas.microsoft.com/office/drawing/2014/main" id="{49E273B7-D908-53F3-0063-F2F65168E78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334650" y="1525344"/>
            <a:ext cx="3984763" cy="3912476"/>
          </a:xfrm>
          <a:prstGeom prst="rect">
            <a:avLst/>
          </a:prstGeom>
          <a:solidFill>
            <a:srgbClr val="FFFFFF">
              <a:shade val="85000"/>
            </a:srgbClr>
          </a:solidFill>
          <a:ln w="25400">
            <a:noFill/>
          </a:ln>
          <a:effectLst/>
        </p:spPr>
      </p:pic>
      <p:pic>
        <p:nvPicPr>
          <p:cNvPr id="9" name="Picture 8">
            <a:extLst>
              <a:ext uri="{FF2B5EF4-FFF2-40B4-BE49-F238E27FC236}">
                <a16:creationId xmlns:a16="http://schemas.microsoft.com/office/drawing/2014/main" id="{3C849BB7-F6EC-E39F-882B-90EC07F516D3}"/>
              </a:ext>
            </a:extLst>
          </p:cNvPr>
          <p:cNvPicPr>
            <a:picLocks noChangeAspect="1"/>
          </p:cNvPicPr>
          <p:nvPr/>
        </p:nvPicPr>
        <p:blipFill>
          <a:blip r:embed="rId3"/>
          <a:stretch>
            <a:fillRect/>
          </a:stretch>
        </p:blipFill>
        <p:spPr>
          <a:xfrm>
            <a:off x="9257363" y="1525344"/>
            <a:ext cx="1883603" cy="1908065"/>
          </a:xfrm>
          <a:prstGeom prst="rect">
            <a:avLst/>
          </a:prstGeom>
          <a:ln>
            <a:noFill/>
          </a:ln>
        </p:spPr>
      </p:pic>
      <p:grpSp>
        <p:nvGrpSpPr>
          <p:cNvPr id="10" name="Group 9">
            <a:extLst>
              <a:ext uri="{FF2B5EF4-FFF2-40B4-BE49-F238E27FC236}">
                <a16:creationId xmlns:a16="http://schemas.microsoft.com/office/drawing/2014/main" id="{F9F8A316-2643-A70E-BB2B-B1EE64171A7A}"/>
              </a:ext>
            </a:extLst>
          </p:cNvPr>
          <p:cNvGrpSpPr/>
          <p:nvPr/>
        </p:nvGrpSpPr>
        <p:grpSpPr>
          <a:xfrm>
            <a:off x="9259493" y="3546196"/>
            <a:ext cx="1881474" cy="1891624"/>
            <a:chOff x="-780137" y="2685559"/>
            <a:chExt cx="2510966" cy="2484769"/>
          </a:xfrm>
        </p:grpSpPr>
        <p:sp>
          <p:nvSpPr>
            <p:cNvPr id="11" name="Oval 10">
              <a:extLst>
                <a:ext uri="{FF2B5EF4-FFF2-40B4-BE49-F238E27FC236}">
                  <a16:creationId xmlns:a16="http://schemas.microsoft.com/office/drawing/2014/main" id="{136D0A34-6AE5-E1DF-781B-D3AD2D8C813F}"/>
                </a:ext>
              </a:extLst>
            </p:cNvPr>
            <p:cNvSpPr/>
            <p:nvPr/>
          </p:nvSpPr>
          <p:spPr bwMode="auto">
            <a:xfrm>
              <a:off x="-780137" y="2685559"/>
              <a:ext cx="2510966" cy="2484769"/>
            </a:xfrm>
            <a:prstGeom prst="ellipse">
              <a:avLst/>
            </a:prstGeom>
            <a:solidFill>
              <a:schemeClr val="bg1">
                <a:lumMod val="95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2" name="Oval 11">
              <a:extLst>
                <a:ext uri="{FF2B5EF4-FFF2-40B4-BE49-F238E27FC236}">
                  <a16:creationId xmlns:a16="http://schemas.microsoft.com/office/drawing/2014/main" id="{4A1C931E-ED47-1145-77AA-73C66714EC8F}"/>
                </a:ext>
              </a:extLst>
            </p:cNvPr>
            <p:cNvSpPr/>
            <p:nvPr/>
          </p:nvSpPr>
          <p:spPr bwMode="auto">
            <a:xfrm>
              <a:off x="-669325" y="2806519"/>
              <a:ext cx="2280409" cy="2222680"/>
            </a:xfrm>
            <a:prstGeom prst="ellipse">
              <a:avLst/>
            </a:prstGeom>
            <a:blipFill dpi="0" rotWithShape="1">
              <a:blip r:embed="rId4" cstate="print">
                <a:extLst>
                  <a:ext uri="{28A0092B-C50C-407E-A947-70E740481C1C}">
                    <a14:useLocalDpi xmlns:a14="http://schemas.microsoft.com/office/drawing/2010/main"/>
                  </a:ext>
                </a:extLst>
              </a:blip>
              <a:srcRect/>
              <a:stretch>
                <a:fillRect/>
              </a:stretch>
            </a:blipFill>
            <a:ln w="762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pic>
        <p:nvPicPr>
          <p:cNvPr id="14" name="Picture 13">
            <a:extLst>
              <a:ext uri="{FF2B5EF4-FFF2-40B4-BE49-F238E27FC236}">
                <a16:creationId xmlns:a16="http://schemas.microsoft.com/office/drawing/2014/main" id="{101D0F90-89E2-405B-5E6A-079EF2D82C12}"/>
              </a:ext>
            </a:extLst>
          </p:cNvPr>
          <p:cNvPicPr>
            <a:picLocks noChangeAspect="1"/>
          </p:cNvPicPr>
          <p:nvPr/>
        </p:nvPicPr>
        <p:blipFill>
          <a:blip r:embed="rId5"/>
          <a:srcRect/>
          <a:stretch/>
        </p:blipFill>
        <p:spPr>
          <a:xfrm>
            <a:off x="10921775" y="304640"/>
            <a:ext cx="962684" cy="419894"/>
          </a:xfrm>
          <a:prstGeom prst="rect">
            <a:avLst/>
          </a:prstGeom>
        </p:spPr>
      </p:pic>
    </p:spTree>
    <p:extLst>
      <p:ext uri="{BB962C8B-B14F-4D97-AF65-F5344CB8AC3E}">
        <p14:creationId xmlns:p14="http://schemas.microsoft.com/office/powerpoint/2010/main" val="2155282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2B679-6019-10EC-8EE1-6CDA7955B0D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78956B-5E9D-0DB2-66B1-C8E2B9C3DCD3}"/>
              </a:ext>
            </a:extLst>
          </p:cNvPr>
          <p:cNvSpPr>
            <a:spLocks noGrp="1"/>
          </p:cNvSpPr>
          <p:nvPr>
            <p:ph type="sldNum" sz="quarter" idx="10"/>
          </p:nvPr>
        </p:nvSpPr>
        <p:spPr/>
        <p:txBody>
          <a:bodyPr/>
          <a:lstStyle/>
          <a:p>
            <a:fld id="{5BA3E189-2F3A-42E5-B572-3520703B6186}" type="slidenum">
              <a:rPr lang="en-GB" smtClean="0"/>
              <a:pPr/>
              <a:t>23</a:t>
            </a:fld>
            <a:endParaRPr lang="en-GB"/>
          </a:p>
        </p:txBody>
      </p:sp>
      <p:sp>
        <p:nvSpPr>
          <p:cNvPr id="3" name="Text Placeholder 2">
            <a:extLst>
              <a:ext uri="{FF2B5EF4-FFF2-40B4-BE49-F238E27FC236}">
                <a16:creationId xmlns:a16="http://schemas.microsoft.com/office/drawing/2014/main" id="{791D7FA0-819D-8F5D-F4F2-F6E8863AF4AA}"/>
              </a:ext>
            </a:extLst>
          </p:cNvPr>
          <p:cNvSpPr>
            <a:spLocks noGrp="1"/>
          </p:cNvSpPr>
          <p:nvPr>
            <p:ph type="body" idx="11"/>
          </p:nvPr>
        </p:nvSpPr>
        <p:spPr/>
        <p:txBody>
          <a:bodyPr/>
          <a:lstStyle/>
          <a:p>
            <a:r>
              <a:rPr lang="en-US" dirty="0"/>
              <a:t>Positive Volume Assessment, AEVA-HE, </a:t>
            </a:r>
            <a:r>
              <a:rPr lang="en-US" dirty="0" err="1"/>
              <a:t>Eotech</a:t>
            </a:r>
            <a:r>
              <a:rPr lang="en-US" dirty="0"/>
              <a:t>, France</a:t>
            </a:r>
          </a:p>
          <a:p>
            <a:endParaRPr lang="en-US" dirty="0"/>
          </a:p>
        </p:txBody>
      </p:sp>
      <p:sp>
        <p:nvSpPr>
          <p:cNvPr id="6" name="Title 5">
            <a:extLst>
              <a:ext uri="{FF2B5EF4-FFF2-40B4-BE49-F238E27FC236}">
                <a16:creationId xmlns:a16="http://schemas.microsoft.com/office/drawing/2014/main" id="{832E97D0-8AC2-BD24-5E53-5291BD2E537E}"/>
              </a:ext>
            </a:extLst>
          </p:cNvPr>
          <p:cNvSpPr>
            <a:spLocks noGrp="1"/>
          </p:cNvSpPr>
          <p:nvPr>
            <p:ph type="title"/>
          </p:nvPr>
        </p:nvSpPr>
        <p:spPr/>
        <p:txBody>
          <a:bodyPr/>
          <a:lstStyle/>
          <a:p>
            <a:r>
              <a:rPr lang="en-US" dirty="0"/>
              <a:t>Skin Firming and Remodeling</a:t>
            </a:r>
          </a:p>
        </p:txBody>
      </p:sp>
      <p:pic>
        <p:nvPicPr>
          <p:cNvPr id="14" name="Picture 13">
            <a:extLst>
              <a:ext uri="{FF2B5EF4-FFF2-40B4-BE49-F238E27FC236}">
                <a16:creationId xmlns:a16="http://schemas.microsoft.com/office/drawing/2014/main" id="{27B7D337-6870-9806-0DAA-4130B4C330D6}"/>
              </a:ext>
            </a:extLst>
          </p:cNvPr>
          <p:cNvPicPr>
            <a:picLocks noChangeAspect="1"/>
          </p:cNvPicPr>
          <p:nvPr/>
        </p:nvPicPr>
        <p:blipFill>
          <a:blip r:embed="rId2"/>
          <a:srcRect/>
          <a:stretch/>
        </p:blipFill>
        <p:spPr>
          <a:xfrm>
            <a:off x="10921775" y="304640"/>
            <a:ext cx="962684" cy="419894"/>
          </a:xfrm>
          <a:prstGeom prst="rect">
            <a:avLst/>
          </a:prstGeom>
        </p:spPr>
      </p:pic>
      <p:sp>
        <p:nvSpPr>
          <p:cNvPr id="16" name="TextBox 15">
            <a:extLst>
              <a:ext uri="{FF2B5EF4-FFF2-40B4-BE49-F238E27FC236}">
                <a16:creationId xmlns:a16="http://schemas.microsoft.com/office/drawing/2014/main" id="{FC091DE8-451C-E677-75B3-6BEF4442A51C}"/>
              </a:ext>
            </a:extLst>
          </p:cNvPr>
          <p:cNvSpPr txBox="1"/>
          <p:nvPr/>
        </p:nvSpPr>
        <p:spPr>
          <a:xfrm>
            <a:off x="317361" y="1096868"/>
            <a:ext cx="10813094" cy="1020792"/>
          </a:xfrm>
          <a:prstGeom prst="rect">
            <a:avLst/>
          </a:prstGeom>
          <a:noFill/>
        </p:spPr>
        <p:txBody>
          <a:bodyPr wrap="square" lIns="0" tIns="0" rIns="0" bIns="0" rtlCol="0">
            <a:spAutoFit/>
          </a:bodyPr>
          <a:lstStyle/>
          <a:p>
            <a:pPr>
              <a:spcAft>
                <a:spcPts val="1000"/>
              </a:spcAft>
              <a:defRPr/>
            </a:pPr>
            <a:r>
              <a:rPr lang="en-US" sz="1600" b="1" dirty="0">
                <a:ea typeface="Fira Sans" panose="020B0503050000020004" pitchFamily="34" charset="0"/>
              </a:rPr>
              <a:t>Instrumental Evaluation</a:t>
            </a:r>
          </a:p>
          <a:p>
            <a:pPr>
              <a:spcAft>
                <a:spcPts val="1000"/>
              </a:spcAft>
              <a:defRPr/>
            </a:pPr>
            <a:r>
              <a:rPr lang="en-US" sz="1400" dirty="0">
                <a:ea typeface="Fira Sans" panose="020B0503050000020004" pitchFamily="34" charset="0"/>
              </a:rPr>
              <a:t>Twice daily application for 1 month of a formulation with or without 2.5% SYN®-HYCAN CB or 3%</a:t>
            </a:r>
            <a:r>
              <a:rPr lang="en-US" sz="1400" b="1" dirty="0">
                <a:ea typeface="Fira Sans" panose="020B0503050000020004" pitchFamily="34" charset="0"/>
              </a:rPr>
              <a:t> </a:t>
            </a:r>
            <a:r>
              <a:rPr lang="en-US" sz="1400" dirty="0">
                <a:ea typeface="Fira Sans" panose="020B0503050000020004" pitchFamily="34" charset="0"/>
              </a:rPr>
              <a:t>of a competitor on full face. Caucasian female volunteers (30 per group) were between ages 40-60 with visible skin sagging on the face. Double-blind, placebo-controlled, randomized. Groups run in parallel. Measurement of skin distance change done on multiple facial sites.</a:t>
            </a:r>
          </a:p>
        </p:txBody>
      </p:sp>
      <p:sp>
        <p:nvSpPr>
          <p:cNvPr id="24" name="Rectangle 23">
            <a:extLst>
              <a:ext uri="{FF2B5EF4-FFF2-40B4-BE49-F238E27FC236}">
                <a16:creationId xmlns:a16="http://schemas.microsoft.com/office/drawing/2014/main" id="{9F603789-2C03-841C-F564-FA993F4CDE2B}"/>
              </a:ext>
            </a:extLst>
          </p:cNvPr>
          <p:cNvSpPr/>
          <p:nvPr/>
        </p:nvSpPr>
        <p:spPr>
          <a:xfrm>
            <a:off x="-4726" y="4422775"/>
            <a:ext cx="12196726" cy="2435225"/>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5" name="Rectangle 24">
            <a:extLst>
              <a:ext uri="{FF2B5EF4-FFF2-40B4-BE49-F238E27FC236}">
                <a16:creationId xmlns:a16="http://schemas.microsoft.com/office/drawing/2014/main" id="{410ED348-124C-F12A-3B29-9521FD9187B2}"/>
              </a:ext>
            </a:extLst>
          </p:cNvPr>
          <p:cNvSpPr/>
          <p:nvPr/>
        </p:nvSpPr>
        <p:spPr>
          <a:xfrm>
            <a:off x="300036" y="2436813"/>
            <a:ext cx="5652000" cy="33965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6" name="Rectangle 25">
            <a:extLst>
              <a:ext uri="{FF2B5EF4-FFF2-40B4-BE49-F238E27FC236}">
                <a16:creationId xmlns:a16="http://schemas.microsoft.com/office/drawing/2014/main" id="{FA98548F-F1A1-A1A0-F03A-F95499571B9B}"/>
              </a:ext>
            </a:extLst>
          </p:cNvPr>
          <p:cNvSpPr/>
          <p:nvPr/>
        </p:nvSpPr>
        <p:spPr>
          <a:xfrm>
            <a:off x="6252560" y="2436813"/>
            <a:ext cx="5652000" cy="33965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aphicFrame>
        <p:nvGraphicFramePr>
          <p:cNvPr id="27" name="Chart 26">
            <a:extLst>
              <a:ext uri="{FF2B5EF4-FFF2-40B4-BE49-F238E27FC236}">
                <a16:creationId xmlns:a16="http://schemas.microsoft.com/office/drawing/2014/main" id="{FC9DCC32-D764-D95D-A5B0-4DEB376D5CF6}"/>
              </a:ext>
            </a:extLst>
          </p:cNvPr>
          <p:cNvGraphicFramePr>
            <a:graphicFrameLocks/>
          </p:cNvGraphicFramePr>
          <p:nvPr>
            <p:extLst>
              <p:ext uri="{D42A27DB-BD31-4B8C-83A1-F6EECF244321}">
                <p14:modId xmlns:p14="http://schemas.microsoft.com/office/powerpoint/2010/main" val="754200626"/>
              </p:ext>
            </p:extLst>
          </p:nvPr>
        </p:nvGraphicFramePr>
        <p:xfrm>
          <a:off x="640239" y="2436812"/>
          <a:ext cx="3636000" cy="2439032"/>
        </p:xfrm>
        <a:graphic>
          <a:graphicData uri="http://schemas.openxmlformats.org/drawingml/2006/chart">
            <c:chart xmlns:c="http://schemas.openxmlformats.org/drawingml/2006/chart" xmlns:r="http://schemas.openxmlformats.org/officeDocument/2006/relationships" r:id="rId3"/>
          </a:graphicData>
        </a:graphic>
      </p:graphicFrame>
      <p:pic>
        <p:nvPicPr>
          <p:cNvPr id="28" name="Picture 27">
            <a:extLst>
              <a:ext uri="{FF2B5EF4-FFF2-40B4-BE49-F238E27FC236}">
                <a16:creationId xmlns:a16="http://schemas.microsoft.com/office/drawing/2014/main" id="{B97B37E4-E434-2294-3448-4EE21D79BCF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aphicFrame>
        <p:nvGraphicFramePr>
          <p:cNvPr id="29" name="Chart 28">
            <a:extLst>
              <a:ext uri="{FF2B5EF4-FFF2-40B4-BE49-F238E27FC236}">
                <a16:creationId xmlns:a16="http://schemas.microsoft.com/office/drawing/2014/main" id="{A6A89088-C49E-0272-AC02-95C2C5FE1D96}"/>
              </a:ext>
            </a:extLst>
          </p:cNvPr>
          <p:cNvGraphicFramePr>
            <a:graphicFrameLocks/>
          </p:cNvGraphicFramePr>
          <p:nvPr>
            <p:extLst>
              <p:ext uri="{D42A27DB-BD31-4B8C-83A1-F6EECF244321}">
                <p14:modId xmlns:p14="http://schemas.microsoft.com/office/powerpoint/2010/main" val="3631029384"/>
              </p:ext>
            </p:extLst>
          </p:nvPr>
        </p:nvGraphicFramePr>
        <p:xfrm>
          <a:off x="6590259" y="2436813"/>
          <a:ext cx="3636000" cy="243903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 name="Table 29">
            <a:extLst>
              <a:ext uri="{FF2B5EF4-FFF2-40B4-BE49-F238E27FC236}">
                <a16:creationId xmlns:a16="http://schemas.microsoft.com/office/drawing/2014/main" id="{09C824FB-0E6A-7DB5-B5CC-3C5A84BF66FB}"/>
              </a:ext>
            </a:extLst>
          </p:cNvPr>
          <p:cNvGraphicFramePr>
            <a:graphicFrameLocks noGrp="1"/>
          </p:cNvGraphicFramePr>
          <p:nvPr>
            <p:extLst>
              <p:ext uri="{D42A27DB-BD31-4B8C-83A1-F6EECF244321}">
                <p14:modId xmlns:p14="http://schemas.microsoft.com/office/powerpoint/2010/main" val="1979174400"/>
              </p:ext>
            </p:extLst>
          </p:nvPr>
        </p:nvGraphicFramePr>
        <p:xfrm>
          <a:off x="6590259" y="4968435"/>
          <a:ext cx="4976603" cy="673200"/>
        </p:xfrm>
        <a:graphic>
          <a:graphicData uri="http://schemas.openxmlformats.org/drawingml/2006/table">
            <a:tbl>
              <a:tblPr firstRow="1" bandRow="1"/>
              <a:tblGrid>
                <a:gridCol w="2271927">
                  <a:extLst>
                    <a:ext uri="{9D8B030D-6E8A-4147-A177-3AD203B41FA5}">
                      <a16:colId xmlns:a16="http://schemas.microsoft.com/office/drawing/2014/main" val="1977807628"/>
                    </a:ext>
                  </a:extLst>
                </a:gridCol>
                <a:gridCol w="1352338">
                  <a:extLst>
                    <a:ext uri="{9D8B030D-6E8A-4147-A177-3AD203B41FA5}">
                      <a16:colId xmlns:a16="http://schemas.microsoft.com/office/drawing/2014/main" val="2084884955"/>
                    </a:ext>
                  </a:extLst>
                </a:gridCol>
                <a:gridCol w="1352338">
                  <a:extLst>
                    <a:ext uri="{9D8B030D-6E8A-4147-A177-3AD203B41FA5}">
                      <a16:colId xmlns:a16="http://schemas.microsoft.com/office/drawing/2014/main" val="2702142291"/>
                    </a:ext>
                  </a:extLst>
                </a:gridCol>
              </a:tblGrid>
              <a:tr h="13674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a:r>
                        <a:rPr lang="en-US" sz="1000" dirty="0">
                          <a:solidFill>
                            <a:schemeClr val="bg1"/>
                          </a:solidFill>
                          <a:latin typeface="+mn-lt"/>
                        </a:rPr>
                        <a:t>Positive Volume</a:t>
                      </a:r>
                    </a:p>
                  </a:txBody>
                  <a:tcPr marL="72000" marR="72000" marT="36000" marB="3600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a:r>
                        <a:rPr lang="en-US" sz="1000" dirty="0">
                          <a:solidFill>
                            <a:schemeClr val="bg1"/>
                          </a:solidFill>
                          <a:latin typeface="+mn-lt"/>
                        </a:rPr>
                        <a:t>SYN®-HYCAN CB</a:t>
                      </a:r>
                    </a:p>
                  </a:txBody>
                  <a:tcPr marL="72000" marR="72000" marT="36000" marB="3600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tc hMerge="1">
                  <a:txBody>
                    <a:bodyPr/>
                    <a:lstStyle/>
                    <a:p>
                      <a:endParaRPr lang="en-US"/>
                    </a:p>
                  </a:txBody>
                  <a:tcP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254246124"/>
                  </a:ext>
                </a:extLst>
              </a:tr>
              <a:tr h="1367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endParaRPr lang="en-US" sz="1000" dirty="0">
                        <a:solidFill>
                          <a:schemeClr val="tx1"/>
                        </a:solidFill>
                        <a:latin typeface="+mn-lt"/>
                      </a:endParaRPr>
                    </a:p>
                  </a:txBody>
                  <a:tcPr marL="72000" marR="72000" marT="36000" marB="3600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000" b="1">
                          <a:solidFill>
                            <a:schemeClr val="tx1"/>
                          </a:solidFill>
                          <a:latin typeface="+mn-lt"/>
                        </a:rPr>
                        <a:t>T 15 Days</a:t>
                      </a:r>
                    </a:p>
                  </a:txBody>
                  <a:tcPr marL="72000" marR="72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000" b="1" dirty="0">
                          <a:solidFill>
                            <a:schemeClr val="tx1"/>
                          </a:solidFill>
                          <a:latin typeface="+mn-lt"/>
                        </a:rPr>
                        <a:t>T 29 Days</a:t>
                      </a:r>
                    </a:p>
                  </a:txBody>
                  <a:tcPr marL="72000" marR="72000" marT="36000" marB="3600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30501351"/>
                  </a:ext>
                </a:extLst>
              </a:tr>
              <a:tr h="1367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000" dirty="0">
                          <a:solidFill>
                            <a:schemeClr val="tx1"/>
                          </a:solidFill>
                          <a:latin typeface="+mn-lt"/>
                        </a:rPr>
                        <a:t>Positive Responders</a:t>
                      </a:r>
                    </a:p>
                  </a:txBody>
                  <a:tcPr marL="72000" marR="72000" marT="36000" marB="36000">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000" dirty="0">
                          <a:solidFill>
                            <a:schemeClr val="tx1"/>
                          </a:solidFill>
                          <a:latin typeface="+mn-lt"/>
                        </a:rPr>
                        <a:t>n/a</a:t>
                      </a: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1218072"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mn-lt"/>
                        </a:rPr>
                        <a:t>76%</a:t>
                      </a:r>
                    </a:p>
                  </a:txBody>
                  <a:tcPr marL="72000" marR="72000" marT="36000" marB="36000">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682732024"/>
                  </a:ext>
                </a:extLst>
              </a:tr>
            </a:tbl>
          </a:graphicData>
        </a:graphic>
      </p:graphicFrame>
      <p:graphicFrame>
        <p:nvGraphicFramePr>
          <p:cNvPr id="31" name="Table 30">
            <a:extLst>
              <a:ext uri="{FF2B5EF4-FFF2-40B4-BE49-F238E27FC236}">
                <a16:creationId xmlns:a16="http://schemas.microsoft.com/office/drawing/2014/main" id="{F12871A1-8B63-02B5-9601-B956D507BF88}"/>
              </a:ext>
            </a:extLst>
          </p:cNvPr>
          <p:cNvGraphicFramePr>
            <a:graphicFrameLocks noGrp="1"/>
          </p:cNvGraphicFramePr>
          <p:nvPr>
            <p:extLst>
              <p:ext uri="{D42A27DB-BD31-4B8C-83A1-F6EECF244321}">
                <p14:modId xmlns:p14="http://schemas.microsoft.com/office/powerpoint/2010/main" val="3648587992"/>
              </p:ext>
            </p:extLst>
          </p:nvPr>
        </p:nvGraphicFramePr>
        <p:xfrm>
          <a:off x="640239" y="4945575"/>
          <a:ext cx="4971594" cy="696060"/>
        </p:xfrm>
        <a:graphic>
          <a:graphicData uri="http://schemas.openxmlformats.org/drawingml/2006/table">
            <a:tbl>
              <a:tblPr firstRow="1" bandRow="1"/>
              <a:tblGrid>
                <a:gridCol w="2269640">
                  <a:extLst>
                    <a:ext uri="{9D8B030D-6E8A-4147-A177-3AD203B41FA5}">
                      <a16:colId xmlns:a16="http://schemas.microsoft.com/office/drawing/2014/main" val="1977807628"/>
                    </a:ext>
                  </a:extLst>
                </a:gridCol>
                <a:gridCol w="1350977">
                  <a:extLst>
                    <a:ext uri="{9D8B030D-6E8A-4147-A177-3AD203B41FA5}">
                      <a16:colId xmlns:a16="http://schemas.microsoft.com/office/drawing/2014/main" val="2084884955"/>
                    </a:ext>
                  </a:extLst>
                </a:gridCol>
                <a:gridCol w="1350977">
                  <a:extLst>
                    <a:ext uri="{9D8B030D-6E8A-4147-A177-3AD203B41FA5}">
                      <a16:colId xmlns:a16="http://schemas.microsoft.com/office/drawing/2014/main" val="2702142291"/>
                    </a:ext>
                  </a:extLst>
                </a:gridCol>
              </a:tblGrid>
              <a:tr h="19198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a:r>
                        <a:rPr lang="en-US" sz="1050" dirty="0">
                          <a:solidFill>
                            <a:schemeClr val="bg1"/>
                          </a:solidFill>
                          <a:latin typeface="+mn-lt"/>
                        </a:rPr>
                        <a:t>Positive Volume</a:t>
                      </a:r>
                    </a:p>
                  </a:txBody>
                  <a:tcPr marL="72000" marR="72000" marT="36000" marB="3600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a:r>
                        <a:rPr lang="en-US" sz="1050" dirty="0">
                          <a:solidFill>
                            <a:schemeClr val="bg1"/>
                          </a:solidFill>
                          <a:latin typeface="+mn-lt"/>
                        </a:rPr>
                        <a:t>SYN®-HYCAN CB</a:t>
                      </a:r>
                    </a:p>
                  </a:txBody>
                  <a:tcPr marL="72000" marR="72000" marT="36000" marB="3600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tc hMerge="1">
                  <a:txBody>
                    <a:bodyPr/>
                    <a:lstStyle/>
                    <a:p>
                      <a:endParaRPr lang="en-US"/>
                    </a:p>
                  </a:txBody>
                  <a:tcP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254246124"/>
                  </a:ext>
                </a:extLst>
              </a:tr>
              <a:tr h="19198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endParaRPr lang="en-US" sz="1050" dirty="0">
                        <a:solidFill>
                          <a:schemeClr val="tx1"/>
                        </a:solidFill>
                        <a:latin typeface="+mn-lt"/>
                      </a:endParaRPr>
                    </a:p>
                  </a:txBody>
                  <a:tcPr marL="72000" marR="72000" marT="36000" marB="3600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050" b="1" dirty="0">
                          <a:solidFill>
                            <a:schemeClr val="tx1"/>
                          </a:solidFill>
                          <a:latin typeface="+mn-lt"/>
                        </a:rPr>
                        <a:t>T 15 Days</a:t>
                      </a:r>
                    </a:p>
                  </a:txBody>
                  <a:tcPr marL="72000" marR="72000" marT="36000" marB="36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050" b="1" dirty="0">
                          <a:solidFill>
                            <a:schemeClr val="tx1"/>
                          </a:solidFill>
                          <a:latin typeface="+mn-lt"/>
                        </a:rPr>
                        <a:t>T 29 Days</a:t>
                      </a:r>
                    </a:p>
                  </a:txBody>
                  <a:tcPr marL="72000" marR="72000" marT="36000" marB="3600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30501351"/>
                  </a:ext>
                </a:extLst>
              </a:tr>
              <a:tr h="19198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050" dirty="0">
                          <a:solidFill>
                            <a:schemeClr val="tx1"/>
                          </a:solidFill>
                          <a:latin typeface="+mn-lt"/>
                        </a:rPr>
                        <a:t>Positive Responders</a:t>
                      </a:r>
                    </a:p>
                  </a:txBody>
                  <a:tcPr marL="72000" marR="72000" marT="36000" marB="36000">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050" dirty="0">
                          <a:solidFill>
                            <a:schemeClr val="tx1"/>
                          </a:solidFill>
                          <a:latin typeface="+mn-lt"/>
                        </a:rPr>
                        <a:t>72%</a:t>
                      </a:r>
                    </a:p>
                  </a:txBody>
                  <a:tcPr marL="72000" marR="72000" marT="36000" marB="36000">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1218072"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rPr>
                        <a:t>78%</a:t>
                      </a:r>
                    </a:p>
                  </a:txBody>
                  <a:tcPr marL="72000" marR="72000" marT="36000" marB="36000">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682732024"/>
                  </a:ext>
                </a:extLst>
              </a:tr>
            </a:tbl>
          </a:graphicData>
        </a:graphic>
      </p:graphicFrame>
      <p:grpSp>
        <p:nvGrpSpPr>
          <p:cNvPr id="1024" name="Group 1023">
            <a:extLst>
              <a:ext uri="{FF2B5EF4-FFF2-40B4-BE49-F238E27FC236}">
                <a16:creationId xmlns:a16="http://schemas.microsoft.com/office/drawing/2014/main" id="{9F3016CC-7BC7-1A9D-4BAA-963011685879}"/>
              </a:ext>
            </a:extLst>
          </p:cNvPr>
          <p:cNvGrpSpPr/>
          <p:nvPr/>
        </p:nvGrpSpPr>
        <p:grpSpPr>
          <a:xfrm>
            <a:off x="4415845" y="3046264"/>
            <a:ext cx="1195988" cy="1097020"/>
            <a:chOff x="4087253" y="2979733"/>
            <a:chExt cx="1195988" cy="1097020"/>
          </a:xfrm>
        </p:grpSpPr>
        <p:sp>
          <p:nvSpPr>
            <p:cNvPr id="1025" name="TextBox 1024">
              <a:extLst>
                <a:ext uri="{FF2B5EF4-FFF2-40B4-BE49-F238E27FC236}">
                  <a16:creationId xmlns:a16="http://schemas.microsoft.com/office/drawing/2014/main" id="{6C670A9D-F289-A5F7-DF05-10E4C26BCD32}"/>
                </a:ext>
              </a:extLst>
            </p:cNvPr>
            <p:cNvSpPr txBox="1"/>
            <p:nvPr/>
          </p:nvSpPr>
          <p:spPr>
            <a:xfrm>
              <a:off x="4095241" y="3953642"/>
              <a:ext cx="1188000" cy="123111"/>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*p&lt;0.05 vs base formula</a:t>
              </a:r>
            </a:p>
          </p:txBody>
        </p:sp>
        <p:grpSp>
          <p:nvGrpSpPr>
            <p:cNvPr id="1026" name="Group 1025">
              <a:extLst>
                <a:ext uri="{FF2B5EF4-FFF2-40B4-BE49-F238E27FC236}">
                  <a16:creationId xmlns:a16="http://schemas.microsoft.com/office/drawing/2014/main" id="{3B893846-8EA5-FDD9-341B-459469073CE1}"/>
                </a:ext>
              </a:extLst>
            </p:cNvPr>
            <p:cNvGrpSpPr/>
            <p:nvPr/>
          </p:nvGrpSpPr>
          <p:grpSpPr>
            <a:xfrm>
              <a:off x="4087253" y="2979733"/>
              <a:ext cx="1190980" cy="123111"/>
              <a:chOff x="4087253" y="2979733"/>
              <a:chExt cx="1190980" cy="123111"/>
            </a:xfrm>
          </p:grpSpPr>
          <p:sp>
            <p:nvSpPr>
              <p:cNvPr id="1034" name="Rectangle: Rounded Corners 77">
                <a:extLst>
                  <a:ext uri="{FF2B5EF4-FFF2-40B4-BE49-F238E27FC236}">
                    <a16:creationId xmlns:a16="http://schemas.microsoft.com/office/drawing/2014/main" id="{0F671066-0C9C-8E35-AD04-CBF8FA563CFE}"/>
                  </a:ext>
                </a:extLst>
              </p:cNvPr>
              <p:cNvSpPr/>
              <p:nvPr/>
            </p:nvSpPr>
            <p:spPr bwMode="auto">
              <a:xfrm>
                <a:off x="4087253" y="2987288"/>
                <a:ext cx="108000" cy="108000"/>
              </a:xfrm>
              <a:prstGeom prst="rect">
                <a:avLst/>
              </a:prstGeom>
              <a:solidFill>
                <a:srgbClr val="4D3C35"/>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1035" name="TextBox 1034">
                <a:extLst>
                  <a:ext uri="{FF2B5EF4-FFF2-40B4-BE49-F238E27FC236}">
                    <a16:creationId xmlns:a16="http://schemas.microsoft.com/office/drawing/2014/main" id="{91D2F459-F95B-A126-7382-2721384F365D}"/>
                  </a:ext>
                </a:extLst>
              </p:cNvPr>
              <p:cNvSpPr txBox="1"/>
              <p:nvPr/>
            </p:nvSpPr>
            <p:spPr>
              <a:xfrm>
                <a:off x="4309317" y="2979733"/>
                <a:ext cx="968916"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Base Formula</a:t>
                </a:r>
              </a:p>
            </p:txBody>
          </p:sp>
        </p:grpSp>
        <p:grpSp>
          <p:nvGrpSpPr>
            <p:cNvPr id="1028" name="Group 1027">
              <a:extLst>
                <a:ext uri="{FF2B5EF4-FFF2-40B4-BE49-F238E27FC236}">
                  <a16:creationId xmlns:a16="http://schemas.microsoft.com/office/drawing/2014/main" id="{23710A6E-5FB4-A511-E018-38FD7C8D066E}"/>
                </a:ext>
              </a:extLst>
            </p:cNvPr>
            <p:cNvGrpSpPr/>
            <p:nvPr/>
          </p:nvGrpSpPr>
          <p:grpSpPr>
            <a:xfrm>
              <a:off x="4090233" y="3304369"/>
              <a:ext cx="1187999" cy="123111"/>
              <a:chOff x="4090233" y="3304369"/>
              <a:chExt cx="1187999" cy="123111"/>
            </a:xfrm>
          </p:grpSpPr>
          <p:sp>
            <p:nvSpPr>
              <p:cNvPr id="1032" name="Rectangle: Rounded Corners 51">
                <a:extLst>
                  <a:ext uri="{FF2B5EF4-FFF2-40B4-BE49-F238E27FC236}">
                    <a16:creationId xmlns:a16="http://schemas.microsoft.com/office/drawing/2014/main" id="{E55A05E6-90EB-BAB5-B7CC-D53BECEAE3DD}"/>
                  </a:ext>
                </a:extLst>
              </p:cNvPr>
              <p:cNvSpPr/>
              <p:nvPr/>
            </p:nvSpPr>
            <p:spPr bwMode="auto">
              <a:xfrm>
                <a:off x="4090233" y="3311924"/>
                <a:ext cx="108000" cy="108000"/>
              </a:xfrm>
              <a:prstGeom prst="rect">
                <a:avLst/>
              </a:prstGeom>
              <a:solidFill>
                <a:srgbClr val="897974"/>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1033" name="TextBox 1032">
                <a:extLst>
                  <a:ext uri="{FF2B5EF4-FFF2-40B4-BE49-F238E27FC236}">
                    <a16:creationId xmlns:a16="http://schemas.microsoft.com/office/drawing/2014/main" id="{B6C0A73F-3D09-A2B1-DF3D-E870EE1B6C86}"/>
                  </a:ext>
                </a:extLst>
              </p:cNvPr>
              <p:cNvSpPr txBox="1"/>
              <p:nvPr/>
            </p:nvSpPr>
            <p:spPr>
              <a:xfrm>
                <a:off x="4309316" y="3304369"/>
                <a:ext cx="968916" cy="123111"/>
              </a:xfrm>
              <a:prstGeom prst="rect">
                <a:avLst/>
              </a:prstGeom>
              <a:noFill/>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Competitor </a:t>
                </a:r>
              </a:p>
            </p:txBody>
          </p:sp>
        </p:grpSp>
        <p:grpSp>
          <p:nvGrpSpPr>
            <p:cNvPr id="1029" name="Group 1028">
              <a:extLst>
                <a:ext uri="{FF2B5EF4-FFF2-40B4-BE49-F238E27FC236}">
                  <a16:creationId xmlns:a16="http://schemas.microsoft.com/office/drawing/2014/main" id="{7B42B0C5-3A19-8587-7BE7-C8AB92AC0459}"/>
                </a:ext>
              </a:extLst>
            </p:cNvPr>
            <p:cNvGrpSpPr/>
            <p:nvPr/>
          </p:nvGrpSpPr>
          <p:grpSpPr>
            <a:xfrm>
              <a:off x="4095242" y="3629005"/>
              <a:ext cx="1182991" cy="123111"/>
              <a:chOff x="4095242" y="3629005"/>
              <a:chExt cx="1182991" cy="123111"/>
            </a:xfrm>
          </p:grpSpPr>
          <p:sp>
            <p:nvSpPr>
              <p:cNvPr id="1030" name="Rectangle: Rounded Corners 21">
                <a:extLst>
                  <a:ext uri="{FF2B5EF4-FFF2-40B4-BE49-F238E27FC236}">
                    <a16:creationId xmlns:a16="http://schemas.microsoft.com/office/drawing/2014/main" id="{442C868D-602F-2B9A-FCD9-83580EFC6FA6}"/>
                  </a:ext>
                </a:extLst>
              </p:cNvPr>
              <p:cNvSpPr/>
              <p:nvPr/>
            </p:nvSpPr>
            <p:spPr bwMode="auto">
              <a:xfrm>
                <a:off x="4095242" y="3636560"/>
                <a:ext cx="108000" cy="108000"/>
              </a:xfrm>
              <a:prstGeom prst="rect">
                <a:avLst/>
              </a:prstGeom>
              <a:solidFill>
                <a:srgbClr val="B3978F"/>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1031" name="TextBox 1030">
                <a:extLst>
                  <a:ext uri="{FF2B5EF4-FFF2-40B4-BE49-F238E27FC236}">
                    <a16:creationId xmlns:a16="http://schemas.microsoft.com/office/drawing/2014/main" id="{3800DDBD-CE35-4655-8B98-4FBF31C7A45E}"/>
                  </a:ext>
                </a:extLst>
              </p:cNvPr>
              <p:cNvSpPr txBox="1"/>
              <p:nvPr/>
            </p:nvSpPr>
            <p:spPr>
              <a:xfrm>
                <a:off x="4309317" y="3629005"/>
                <a:ext cx="968916"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SYN®-HYCAN CB</a:t>
                </a:r>
              </a:p>
            </p:txBody>
          </p:sp>
        </p:grpSp>
      </p:grpSp>
      <p:grpSp>
        <p:nvGrpSpPr>
          <p:cNvPr id="1036" name="Group 1035">
            <a:extLst>
              <a:ext uri="{FF2B5EF4-FFF2-40B4-BE49-F238E27FC236}">
                <a16:creationId xmlns:a16="http://schemas.microsoft.com/office/drawing/2014/main" id="{D5704499-ADFE-B619-B529-31AC99FCDC85}"/>
              </a:ext>
            </a:extLst>
          </p:cNvPr>
          <p:cNvGrpSpPr/>
          <p:nvPr/>
        </p:nvGrpSpPr>
        <p:grpSpPr>
          <a:xfrm>
            <a:off x="10378862" y="3046264"/>
            <a:ext cx="1188000" cy="1220130"/>
            <a:chOff x="10488287" y="2979733"/>
            <a:chExt cx="1188000" cy="1220130"/>
          </a:xfrm>
        </p:grpSpPr>
        <p:sp>
          <p:nvSpPr>
            <p:cNvPr id="1037" name="TextBox 3">
              <a:extLst>
                <a:ext uri="{FF2B5EF4-FFF2-40B4-BE49-F238E27FC236}">
                  <a16:creationId xmlns:a16="http://schemas.microsoft.com/office/drawing/2014/main" id="{78AA113B-BD2C-AC4B-D7F4-B4257D358069}"/>
                </a:ext>
              </a:extLst>
            </p:cNvPr>
            <p:cNvSpPr txBox="1"/>
            <p:nvPr/>
          </p:nvSpPr>
          <p:spPr>
            <a:xfrm>
              <a:off x="10488287" y="3953642"/>
              <a:ext cx="1188000" cy="246221"/>
            </a:xfrm>
            <a:prstGeom prst="rect">
              <a:avLst/>
            </a:prstGeom>
            <a:noFill/>
            <a:ln>
              <a:noFill/>
            </a:ln>
            <a:effectLst/>
          </p:spPr>
          <p:txBody>
            <a:bodyPr wrap="square" lIns="0" tIns="0" rIns="0" bIns="0" rtlCol="0" anchor="t">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*p&lt;0.05 vs base formula</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*p&lt;0.05 vs baseline</a:t>
              </a:r>
            </a:p>
          </p:txBody>
        </p:sp>
        <p:grpSp>
          <p:nvGrpSpPr>
            <p:cNvPr id="1038" name="Group 1037">
              <a:extLst>
                <a:ext uri="{FF2B5EF4-FFF2-40B4-BE49-F238E27FC236}">
                  <a16:creationId xmlns:a16="http://schemas.microsoft.com/office/drawing/2014/main" id="{FAB360CE-60D8-58C0-E78F-3E0881F569C9}"/>
                </a:ext>
              </a:extLst>
            </p:cNvPr>
            <p:cNvGrpSpPr/>
            <p:nvPr/>
          </p:nvGrpSpPr>
          <p:grpSpPr>
            <a:xfrm>
              <a:off x="10488287" y="2979733"/>
              <a:ext cx="1188000" cy="123111"/>
              <a:chOff x="10488287" y="2979733"/>
              <a:chExt cx="1188000" cy="123111"/>
            </a:xfrm>
          </p:grpSpPr>
          <p:sp>
            <p:nvSpPr>
              <p:cNvPr id="1045" name="Rectangle: Rounded Corners 77">
                <a:extLst>
                  <a:ext uri="{FF2B5EF4-FFF2-40B4-BE49-F238E27FC236}">
                    <a16:creationId xmlns:a16="http://schemas.microsoft.com/office/drawing/2014/main" id="{AF602EC2-B058-1D8F-6B46-4ECDBBF2C445}"/>
                  </a:ext>
                </a:extLst>
              </p:cNvPr>
              <p:cNvSpPr/>
              <p:nvPr/>
            </p:nvSpPr>
            <p:spPr bwMode="auto">
              <a:xfrm>
                <a:off x="10488287" y="2987288"/>
                <a:ext cx="108000" cy="108000"/>
              </a:xfrm>
              <a:prstGeom prst="rect">
                <a:avLst/>
              </a:prstGeom>
              <a:solidFill>
                <a:srgbClr val="4D3C35"/>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1046" name="TextBox 1045">
                <a:extLst>
                  <a:ext uri="{FF2B5EF4-FFF2-40B4-BE49-F238E27FC236}">
                    <a16:creationId xmlns:a16="http://schemas.microsoft.com/office/drawing/2014/main" id="{49A82BF4-73F1-AA73-EF8D-AD081D763A18}"/>
                  </a:ext>
                </a:extLst>
              </p:cNvPr>
              <p:cNvSpPr txBox="1"/>
              <p:nvPr/>
            </p:nvSpPr>
            <p:spPr>
              <a:xfrm>
                <a:off x="10707371" y="2979733"/>
                <a:ext cx="968916"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Base Formula</a:t>
                </a:r>
              </a:p>
            </p:txBody>
          </p:sp>
        </p:grpSp>
        <p:grpSp>
          <p:nvGrpSpPr>
            <p:cNvPr id="1039" name="Group 1038">
              <a:extLst>
                <a:ext uri="{FF2B5EF4-FFF2-40B4-BE49-F238E27FC236}">
                  <a16:creationId xmlns:a16="http://schemas.microsoft.com/office/drawing/2014/main" id="{B6EB5669-B624-8060-08DF-3715C8272BE5}"/>
                </a:ext>
              </a:extLst>
            </p:cNvPr>
            <p:cNvGrpSpPr/>
            <p:nvPr/>
          </p:nvGrpSpPr>
          <p:grpSpPr>
            <a:xfrm>
              <a:off x="10488287" y="3304369"/>
              <a:ext cx="1187999" cy="123111"/>
              <a:chOff x="10488287" y="3304369"/>
              <a:chExt cx="1187999" cy="123111"/>
            </a:xfrm>
          </p:grpSpPr>
          <p:sp>
            <p:nvSpPr>
              <p:cNvPr id="1043" name="Rectangle: Rounded Corners 21">
                <a:extLst>
                  <a:ext uri="{FF2B5EF4-FFF2-40B4-BE49-F238E27FC236}">
                    <a16:creationId xmlns:a16="http://schemas.microsoft.com/office/drawing/2014/main" id="{0110C7DC-EB41-C505-57B7-B861D26023AE}"/>
                  </a:ext>
                </a:extLst>
              </p:cNvPr>
              <p:cNvSpPr/>
              <p:nvPr/>
            </p:nvSpPr>
            <p:spPr bwMode="auto">
              <a:xfrm>
                <a:off x="10488287" y="3311924"/>
                <a:ext cx="108000" cy="108000"/>
              </a:xfrm>
              <a:prstGeom prst="rect">
                <a:avLst/>
              </a:prstGeom>
              <a:solidFill>
                <a:srgbClr val="897974"/>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1044" name="TextBox 1043">
                <a:extLst>
                  <a:ext uri="{FF2B5EF4-FFF2-40B4-BE49-F238E27FC236}">
                    <a16:creationId xmlns:a16="http://schemas.microsoft.com/office/drawing/2014/main" id="{890A85F4-94EC-CA13-25F5-93627E5D7EC1}"/>
                  </a:ext>
                </a:extLst>
              </p:cNvPr>
              <p:cNvSpPr txBox="1"/>
              <p:nvPr/>
            </p:nvSpPr>
            <p:spPr>
              <a:xfrm>
                <a:off x="10707370" y="3304369"/>
                <a:ext cx="968916" cy="123111"/>
              </a:xfrm>
              <a:prstGeom prst="rect">
                <a:avLst/>
              </a:prstGeom>
              <a:noFill/>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Competitor </a:t>
                </a:r>
              </a:p>
            </p:txBody>
          </p:sp>
        </p:grpSp>
        <p:grpSp>
          <p:nvGrpSpPr>
            <p:cNvPr id="1040" name="Group 1039">
              <a:extLst>
                <a:ext uri="{FF2B5EF4-FFF2-40B4-BE49-F238E27FC236}">
                  <a16:creationId xmlns:a16="http://schemas.microsoft.com/office/drawing/2014/main" id="{94B7E889-418A-31D7-61E8-38F2B85F6D10}"/>
                </a:ext>
              </a:extLst>
            </p:cNvPr>
            <p:cNvGrpSpPr/>
            <p:nvPr/>
          </p:nvGrpSpPr>
          <p:grpSpPr>
            <a:xfrm>
              <a:off x="10488287" y="3629005"/>
              <a:ext cx="1188000" cy="123111"/>
              <a:chOff x="10488287" y="3629005"/>
              <a:chExt cx="1188000" cy="123111"/>
            </a:xfrm>
          </p:grpSpPr>
          <p:sp>
            <p:nvSpPr>
              <p:cNvPr id="1041" name="TextBox 1040">
                <a:extLst>
                  <a:ext uri="{FF2B5EF4-FFF2-40B4-BE49-F238E27FC236}">
                    <a16:creationId xmlns:a16="http://schemas.microsoft.com/office/drawing/2014/main" id="{EB4833DB-122E-EAFF-668C-4DBEA71A6292}"/>
                  </a:ext>
                </a:extLst>
              </p:cNvPr>
              <p:cNvSpPr txBox="1"/>
              <p:nvPr/>
            </p:nvSpPr>
            <p:spPr>
              <a:xfrm>
                <a:off x="10707371" y="3629005"/>
                <a:ext cx="968916"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SYN®-HYCAN CB</a:t>
                </a:r>
              </a:p>
            </p:txBody>
          </p:sp>
          <p:sp>
            <p:nvSpPr>
              <p:cNvPr id="1042" name="Rectangle: Rounded Corners 51">
                <a:extLst>
                  <a:ext uri="{FF2B5EF4-FFF2-40B4-BE49-F238E27FC236}">
                    <a16:creationId xmlns:a16="http://schemas.microsoft.com/office/drawing/2014/main" id="{A6DFB808-BF58-504F-28D4-05994AACDB59}"/>
                  </a:ext>
                </a:extLst>
              </p:cNvPr>
              <p:cNvSpPr/>
              <p:nvPr/>
            </p:nvSpPr>
            <p:spPr bwMode="auto">
              <a:xfrm>
                <a:off x="10488287" y="3636560"/>
                <a:ext cx="108000" cy="108000"/>
              </a:xfrm>
              <a:prstGeom prst="rect">
                <a:avLst/>
              </a:prstGeom>
              <a:solidFill>
                <a:srgbClr val="B3978F"/>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white">
                      <a:lumMod val="75000"/>
                    </a:prstClr>
                  </a:solidFill>
                  <a:effectLst/>
                  <a:uLnTx/>
                  <a:uFillTx/>
                  <a:latin typeface="Fira Sans" panose="020B0503050000020004" pitchFamily="34" charset="0"/>
                  <a:ea typeface="Fira Sans" panose="020B0503050000020004" pitchFamily="34" charset="0"/>
                  <a:cs typeface="Arial" charset="0"/>
                </a:endParaRPr>
              </a:p>
            </p:txBody>
          </p:sp>
        </p:grpSp>
      </p:grpSp>
      <p:sp>
        <p:nvSpPr>
          <p:cNvPr id="1047" name="TextBox 1046">
            <a:extLst>
              <a:ext uri="{FF2B5EF4-FFF2-40B4-BE49-F238E27FC236}">
                <a16:creationId xmlns:a16="http://schemas.microsoft.com/office/drawing/2014/main" id="{6C0D30E4-A9EB-F3EB-B697-5B4D063E829E}"/>
              </a:ext>
            </a:extLst>
          </p:cNvPr>
          <p:cNvSpPr txBox="1"/>
          <p:nvPr/>
        </p:nvSpPr>
        <p:spPr>
          <a:xfrm>
            <a:off x="300036" y="6042444"/>
            <a:ext cx="11589563" cy="184666"/>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SYN®-HYCAN CB provides visible filling effect up to 3x better than competitor in just 2 weeks.</a:t>
            </a:r>
          </a:p>
        </p:txBody>
      </p:sp>
      <p:cxnSp>
        <p:nvCxnSpPr>
          <p:cNvPr id="1048" name="Straight Arrow Connector 1047">
            <a:extLst>
              <a:ext uri="{FF2B5EF4-FFF2-40B4-BE49-F238E27FC236}">
                <a16:creationId xmlns:a16="http://schemas.microsoft.com/office/drawing/2014/main" id="{B744811A-38B5-70DF-3401-455291C65684}"/>
              </a:ext>
            </a:extLst>
          </p:cNvPr>
          <p:cNvCxnSpPr/>
          <p:nvPr/>
        </p:nvCxnSpPr>
        <p:spPr>
          <a:xfrm flipV="1">
            <a:off x="1901516" y="3527410"/>
            <a:ext cx="127000" cy="292588"/>
          </a:xfrm>
          <a:prstGeom prst="straightConnector1">
            <a:avLst/>
          </a:prstGeom>
          <a:noFill/>
          <a:ln w="6350" cap="flat" cmpd="sng" algn="ctr">
            <a:solidFill>
              <a:srgbClr val="4D3C35"/>
            </a:solidFill>
            <a:prstDash val="solid"/>
            <a:miter lim="800000"/>
            <a:tailEnd type="stealth" w="med" len="sm"/>
          </a:ln>
          <a:effectLst/>
        </p:spPr>
      </p:cxnSp>
      <p:sp>
        <p:nvSpPr>
          <p:cNvPr id="1049" name="TextBox 1048">
            <a:extLst>
              <a:ext uri="{FF2B5EF4-FFF2-40B4-BE49-F238E27FC236}">
                <a16:creationId xmlns:a16="http://schemas.microsoft.com/office/drawing/2014/main" id="{91F0BD91-1845-80ED-9EBA-1ADDCD96A40F}"/>
              </a:ext>
            </a:extLst>
          </p:cNvPr>
          <p:cNvSpPr txBox="1"/>
          <p:nvPr/>
        </p:nvSpPr>
        <p:spPr>
          <a:xfrm>
            <a:off x="1449169" y="3579384"/>
            <a:ext cx="421590"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+200%</a:t>
            </a:r>
          </a:p>
        </p:txBody>
      </p:sp>
      <p:cxnSp>
        <p:nvCxnSpPr>
          <p:cNvPr id="1050" name="Straight Arrow Connector 1049">
            <a:extLst>
              <a:ext uri="{FF2B5EF4-FFF2-40B4-BE49-F238E27FC236}">
                <a16:creationId xmlns:a16="http://schemas.microsoft.com/office/drawing/2014/main" id="{B1540863-0383-23D5-35A2-5F2DD33AE1B1}"/>
              </a:ext>
            </a:extLst>
          </p:cNvPr>
          <p:cNvCxnSpPr>
            <a:cxnSpLocks/>
          </p:cNvCxnSpPr>
          <p:nvPr/>
        </p:nvCxnSpPr>
        <p:spPr>
          <a:xfrm flipV="1">
            <a:off x="3010878" y="3253744"/>
            <a:ext cx="409589" cy="595479"/>
          </a:xfrm>
          <a:prstGeom prst="straightConnector1">
            <a:avLst/>
          </a:prstGeom>
          <a:noFill/>
          <a:ln w="6350" cap="flat" cmpd="sng" algn="ctr">
            <a:solidFill>
              <a:srgbClr val="4D3C35"/>
            </a:solidFill>
            <a:prstDash val="solid"/>
            <a:miter lim="800000"/>
            <a:tailEnd type="stealth" w="med" len="sm"/>
          </a:ln>
          <a:effectLst/>
        </p:spPr>
      </p:cxnSp>
      <p:sp>
        <p:nvSpPr>
          <p:cNvPr id="1051" name="TextBox 1050">
            <a:extLst>
              <a:ext uri="{FF2B5EF4-FFF2-40B4-BE49-F238E27FC236}">
                <a16:creationId xmlns:a16="http://schemas.microsoft.com/office/drawing/2014/main" id="{12593BDF-B308-C982-AA84-A80450DFA488}"/>
              </a:ext>
            </a:extLst>
          </p:cNvPr>
          <p:cNvSpPr txBox="1"/>
          <p:nvPr/>
        </p:nvSpPr>
        <p:spPr>
          <a:xfrm>
            <a:off x="2740524" y="3378455"/>
            <a:ext cx="423193"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+300%</a:t>
            </a:r>
          </a:p>
        </p:txBody>
      </p:sp>
      <p:sp>
        <p:nvSpPr>
          <p:cNvPr id="1052" name="TextBox 2">
            <a:extLst>
              <a:ext uri="{FF2B5EF4-FFF2-40B4-BE49-F238E27FC236}">
                <a16:creationId xmlns:a16="http://schemas.microsoft.com/office/drawing/2014/main" id="{8811C190-F94B-BB41-E08E-31CD646D65AD}"/>
              </a:ext>
            </a:extLst>
          </p:cNvPr>
          <p:cNvSpPr txBox="1"/>
          <p:nvPr/>
        </p:nvSpPr>
        <p:spPr>
          <a:xfrm>
            <a:off x="8884443" y="2853879"/>
            <a:ext cx="73738" cy="184666"/>
          </a:xfrm>
          <a:prstGeom prst="rect">
            <a:avLst/>
          </a:prstGeom>
          <a:noFill/>
          <a:ln>
            <a:noFill/>
          </a:ln>
          <a:effectLst/>
        </p:spPr>
        <p:txBody>
          <a:bodyPr wrap="none" lIns="0" tIns="0" rIns="0" b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200" i="0" u="none" strike="noStrike" kern="0" cap="none" spc="0" normalizeH="0" baseline="0" noProof="0" dirty="0">
                <a:ln>
                  <a:noFill/>
                </a:ln>
                <a:solidFill>
                  <a:srgbClr val="B3978F"/>
                </a:solidFill>
                <a:effectLst/>
                <a:uLnTx/>
                <a:uFillTx/>
                <a:ea typeface="Fira Sans" panose="020B0503050000020004" pitchFamily="34" charset="0"/>
                <a:cs typeface="Arial"/>
              </a:rPr>
              <a:t>*</a:t>
            </a:r>
          </a:p>
        </p:txBody>
      </p:sp>
      <p:cxnSp>
        <p:nvCxnSpPr>
          <p:cNvPr id="1053" name="Straight Connector 1052">
            <a:extLst>
              <a:ext uri="{FF2B5EF4-FFF2-40B4-BE49-F238E27FC236}">
                <a16:creationId xmlns:a16="http://schemas.microsoft.com/office/drawing/2014/main" id="{5B754D2F-5A35-1EB3-2CEC-24405F0602CA}"/>
              </a:ext>
            </a:extLst>
          </p:cNvPr>
          <p:cNvCxnSpPr>
            <a:cxnSpLocks/>
          </p:cNvCxnSpPr>
          <p:nvPr/>
        </p:nvCxnSpPr>
        <p:spPr bwMode="auto">
          <a:xfrm>
            <a:off x="8884443" y="3035000"/>
            <a:ext cx="832606" cy="0"/>
          </a:xfrm>
          <a:prstGeom prst="line">
            <a:avLst/>
          </a:prstGeom>
          <a:solidFill>
            <a:srgbClr val="4472C4"/>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54" name="TextBox 12">
            <a:extLst>
              <a:ext uri="{FF2B5EF4-FFF2-40B4-BE49-F238E27FC236}">
                <a16:creationId xmlns:a16="http://schemas.microsoft.com/office/drawing/2014/main" id="{0D464CB4-2AC8-34CE-C94B-BF582DF17BBE}"/>
              </a:ext>
            </a:extLst>
          </p:cNvPr>
          <p:cNvSpPr txBox="1"/>
          <p:nvPr/>
        </p:nvSpPr>
        <p:spPr>
          <a:xfrm>
            <a:off x="9639403" y="2853879"/>
            <a:ext cx="77646" cy="184666"/>
          </a:xfrm>
          <a:prstGeom prst="rect">
            <a:avLst/>
          </a:prstGeom>
          <a:noFill/>
          <a:ln>
            <a:noFill/>
          </a:ln>
          <a:effectLst/>
        </p:spPr>
        <p:txBody>
          <a:bodyPr wrap="square" lIns="0" tIns="0" rIns="0" b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srgbClr val="897974"/>
                </a:solidFill>
                <a:effectLst/>
                <a:uLnTx/>
                <a:uFillTx/>
                <a:ea typeface="Fira Sans" panose="020B0503050000020004" pitchFamily="34" charset="0"/>
                <a:cs typeface="+mj-cs"/>
              </a:rPr>
              <a:t>*</a:t>
            </a:r>
          </a:p>
        </p:txBody>
      </p:sp>
      <p:sp>
        <p:nvSpPr>
          <p:cNvPr id="1055" name="TextBox 1054">
            <a:extLst>
              <a:ext uri="{FF2B5EF4-FFF2-40B4-BE49-F238E27FC236}">
                <a16:creationId xmlns:a16="http://schemas.microsoft.com/office/drawing/2014/main" id="{28C6E4EE-7E6E-EBE8-0148-63F4E40007D1}"/>
              </a:ext>
            </a:extLst>
          </p:cNvPr>
          <p:cNvSpPr txBox="1"/>
          <p:nvPr/>
        </p:nvSpPr>
        <p:spPr>
          <a:xfrm>
            <a:off x="8958181" y="3275368"/>
            <a:ext cx="440146" cy="246221"/>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8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100% increase</a:t>
            </a:r>
          </a:p>
        </p:txBody>
      </p:sp>
      <p:sp>
        <p:nvSpPr>
          <p:cNvPr id="1056" name="Slide Number Placeholder 1">
            <a:extLst>
              <a:ext uri="{FF2B5EF4-FFF2-40B4-BE49-F238E27FC236}">
                <a16:creationId xmlns:a16="http://schemas.microsoft.com/office/drawing/2014/main" id="{CD98E69B-FC55-C968-600E-47C353B3D22E}"/>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mtClean="0">
                <a:solidFill>
                  <a:schemeClr val="bg1"/>
                </a:solidFill>
                <a:latin typeface="DM Sans"/>
              </a:rPr>
              <a:pPr>
                <a:defRPr/>
              </a:pPr>
              <a:t>23</a:t>
            </a:fld>
            <a:endParaRPr lang="en-US">
              <a:solidFill>
                <a:schemeClr val="bg1"/>
              </a:solidFill>
              <a:latin typeface="DM Sans"/>
            </a:endParaRPr>
          </a:p>
        </p:txBody>
      </p:sp>
      <p:sp>
        <p:nvSpPr>
          <p:cNvPr id="1057" name="Rectangle 1056">
            <a:extLst>
              <a:ext uri="{FF2B5EF4-FFF2-40B4-BE49-F238E27FC236}">
                <a16:creationId xmlns:a16="http://schemas.microsoft.com/office/drawing/2014/main" id="{6F05C21C-A860-E631-45E5-D0B569751AA3}"/>
              </a:ext>
            </a:extLst>
          </p:cNvPr>
          <p:cNvSpPr/>
          <p:nvPr/>
        </p:nvSpPr>
        <p:spPr>
          <a:xfrm>
            <a:off x="645248" y="2436813"/>
            <a:ext cx="4961576" cy="184666"/>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spc="0" baseline="0">
                <a:solidFill>
                  <a:prstClr val="black"/>
                </a:solidFill>
                <a:latin typeface="Trebuchet MS" panose="020B0603020202020204" pitchFamily="34" charset="0"/>
                <a:ea typeface="+mn-ea"/>
                <a:cs typeface="+mn-cs"/>
              </a:defRPr>
            </a:pPr>
            <a:r>
              <a:rPr kumimoji="0" lang="en-US"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Skin filling assessment, area below eyes (Zone 1)</a:t>
            </a:r>
          </a:p>
        </p:txBody>
      </p:sp>
      <p:sp>
        <p:nvSpPr>
          <p:cNvPr id="1058" name="Rectangle 1057">
            <a:extLst>
              <a:ext uri="{FF2B5EF4-FFF2-40B4-BE49-F238E27FC236}">
                <a16:creationId xmlns:a16="http://schemas.microsoft.com/office/drawing/2014/main" id="{D84406DB-3842-3178-26E5-9E4324E0469D}"/>
              </a:ext>
            </a:extLst>
          </p:cNvPr>
          <p:cNvSpPr/>
          <p:nvPr/>
        </p:nvSpPr>
        <p:spPr>
          <a:xfrm>
            <a:off x="6942984" y="2436813"/>
            <a:ext cx="4961576" cy="184666"/>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spc="0" baseline="0">
                <a:solidFill>
                  <a:prstClr val="black"/>
                </a:solidFill>
                <a:latin typeface="Trebuchet MS" panose="020B0603020202020204" pitchFamily="34" charset="0"/>
                <a:ea typeface="+mn-ea"/>
                <a:cs typeface="+mn-cs"/>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Skin filling assessment, jawline (Zone 4)</a:t>
            </a:r>
          </a:p>
        </p:txBody>
      </p:sp>
      <p:cxnSp>
        <p:nvCxnSpPr>
          <p:cNvPr id="1059" name="Straight Arrow Connector 1058">
            <a:extLst>
              <a:ext uri="{FF2B5EF4-FFF2-40B4-BE49-F238E27FC236}">
                <a16:creationId xmlns:a16="http://schemas.microsoft.com/office/drawing/2014/main" id="{25B74A36-379F-21F3-4DC7-150487E7AC50}"/>
              </a:ext>
            </a:extLst>
          </p:cNvPr>
          <p:cNvCxnSpPr>
            <a:cxnSpLocks/>
          </p:cNvCxnSpPr>
          <p:nvPr/>
        </p:nvCxnSpPr>
        <p:spPr>
          <a:xfrm flipV="1">
            <a:off x="9195699" y="3455399"/>
            <a:ext cx="311646" cy="514721"/>
          </a:xfrm>
          <a:prstGeom prst="straightConnector1">
            <a:avLst/>
          </a:prstGeom>
          <a:noFill/>
          <a:ln w="6350" cap="flat" cmpd="sng" algn="ctr">
            <a:solidFill>
              <a:srgbClr val="4D3C35"/>
            </a:solidFill>
            <a:prstDash val="solid"/>
            <a:miter lim="800000"/>
            <a:tailEnd type="stealth" w="med" len="sm"/>
          </a:ln>
          <a:effectLst/>
        </p:spPr>
      </p:cxnSp>
      <p:sp>
        <p:nvSpPr>
          <p:cNvPr id="1060" name="TextBox 1059">
            <a:extLst>
              <a:ext uri="{FF2B5EF4-FFF2-40B4-BE49-F238E27FC236}">
                <a16:creationId xmlns:a16="http://schemas.microsoft.com/office/drawing/2014/main" id="{D3EC115F-0CC7-32E3-CB38-DD9823ABC6BA}"/>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Tree>
    <p:extLst>
      <p:ext uri="{BB962C8B-B14F-4D97-AF65-F5344CB8AC3E}">
        <p14:creationId xmlns:p14="http://schemas.microsoft.com/office/powerpoint/2010/main" val="1487409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A7DE6-AC9D-C62B-6108-8D865E396CF3}"/>
            </a:ext>
          </a:extLst>
        </p:cNvPr>
        <p:cNvGrpSpPr/>
        <p:nvPr/>
      </p:nvGrpSpPr>
      <p:grpSpPr>
        <a:xfrm>
          <a:off x="0" y="0"/>
          <a:ext cx="0" cy="0"/>
          <a:chOff x="0" y="0"/>
          <a:chExt cx="0" cy="0"/>
        </a:xfrm>
      </p:grpSpPr>
      <p:sp>
        <p:nvSpPr>
          <p:cNvPr id="23" name="Rounded Rectangle 5">
            <a:extLst>
              <a:ext uri="{FF2B5EF4-FFF2-40B4-BE49-F238E27FC236}">
                <a16:creationId xmlns:a16="http://schemas.microsoft.com/office/drawing/2014/main" id="{2F6BCDB1-C3B8-A735-2E51-5DEDCCA4F12B}"/>
              </a:ext>
            </a:extLst>
          </p:cNvPr>
          <p:cNvSpPr/>
          <p:nvPr/>
        </p:nvSpPr>
        <p:spPr>
          <a:xfrm>
            <a:off x="8135144" y="2543747"/>
            <a:ext cx="3759825" cy="3026710"/>
          </a:xfrm>
          <a:prstGeom prst="roundRect">
            <a:avLst>
              <a:gd name="adj" fmla="val 0"/>
            </a:avLst>
          </a:prstGeom>
          <a:solidFill>
            <a:srgbClr val="897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EDAD7980-2827-6650-497E-E90D9008FC7A}"/>
              </a:ext>
            </a:extLst>
          </p:cNvPr>
          <p:cNvSpPr>
            <a:spLocks noGrp="1"/>
          </p:cNvSpPr>
          <p:nvPr>
            <p:ph type="sldNum" sz="quarter" idx="10"/>
          </p:nvPr>
        </p:nvSpPr>
        <p:spPr/>
        <p:txBody>
          <a:bodyPr/>
          <a:lstStyle/>
          <a:p>
            <a:fld id="{5BA3E189-2F3A-42E5-B572-3520703B6186}" type="slidenum">
              <a:rPr lang="en-GB" smtClean="0"/>
              <a:pPr/>
              <a:t>24</a:t>
            </a:fld>
            <a:endParaRPr lang="en-GB"/>
          </a:p>
        </p:txBody>
      </p:sp>
      <p:sp>
        <p:nvSpPr>
          <p:cNvPr id="3" name="Text Placeholder 2">
            <a:extLst>
              <a:ext uri="{FF2B5EF4-FFF2-40B4-BE49-F238E27FC236}">
                <a16:creationId xmlns:a16="http://schemas.microsoft.com/office/drawing/2014/main" id="{48FFF2C6-877F-4FB9-CB68-227B680D50D9}"/>
              </a:ext>
            </a:extLst>
          </p:cNvPr>
          <p:cNvSpPr>
            <a:spLocks noGrp="1"/>
          </p:cNvSpPr>
          <p:nvPr>
            <p:ph type="body" idx="11"/>
          </p:nvPr>
        </p:nvSpPr>
        <p:spPr/>
        <p:txBody>
          <a:bodyPr/>
          <a:lstStyle/>
          <a:p>
            <a:r>
              <a:rPr lang="en-US" dirty="0"/>
              <a:t>Firmness Assessment, </a:t>
            </a:r>
            <a:r>
              <a:rPr lang="en-US" dirty="0" err="1"/>
              <a:t>DynaSKIN</a:t>
            </a:r>
            <a:endParaRPr lang="en-US" dirty="0"/>
          </a:p>
          <a:p>
            <a:endParaRPr lang="en-US" dirty="0"/>
          </a:p>
        </p:txBody>
      </p:sp>
      <p:sp>
        <p:nvSpPr>
          <p:cNvPr id="6" name="Title 5">
            <a:extLst>
              <a:ext uri="{FF2B5EF4-FFF2-40B4-BE49-F238E27FC236}">
                <a16:creationId xmlns:a16="http://schemas.microsoft.com/office/drawing/2014/main" id="{07033D68-7F16-4849-0DB2-43F3F3FC46ED}"/>
              </a:ext>
            </a:extLst>
          </p:cNvPr>
          <p:cNvSpPr>
            <a:spLocks noGrp="1"/>
          </p:cNvSpPr>
          <p:nvPr>
            <p:ph type="title"/>
          </p:nvPr>
        </p:nvSpPr>
        <p:spPr/>
        <p:txBody>
          <a:bodyPr/>
          <a:lstStyle/>
          <a:p>
            <a:r>
              <a:rPr lang="en-US" dirty="0"/>
              <a:t>Skin Firming and Remodeling</a:t>
            </a:r>
          </a:p>
        </p:txBody>
      </p:sp>
      <p:sp>
        <p:nvSpPr>
          <p:cNvPr id="7" name="Text Placeholder 6">
            <a:extLst>
              <a:ext uri="{FF2B5EF4-FFF2-40B4-BE49-F238E27FC236}">
                <a16:creationId xmlns:a16="http://schemas.microsoft.com/office/drawing/2014/main" id="{415F6AB8-4A78-CAEE-3046-83A2F327D106}"/>
              </a:ext>
            </a:extLst>
          </p:cNvPr>
          <p:cNvSpPr>
            <a:spLocks noGrp="1"/>
          </p:cNvSpPr>
          <p:nvPr>
            <p:ph type="body" sz="quarter" idx="24"/>
          </p:nvPr>
        </p:nvSpPr>
        <p:spPr/>
        <p:txBody>
          <a:bodyPr/>
          <a:lstStyle/>
          <a:p>
            <a:r>
              <a:rPr lang="fr-FR" dirty="0"/>
              <a:t>Images: http://www.eotech-sa.com </a:t>
            </a:r>
          </a:p>
          <a:p>
            <a:endParaRPr lang="en-US" dirty="0"/>
          </a:p>
        </p:txBody>
      </p:sp>
      <p:pic>
        <p:nvPicPr>
          <p:cNvPr id="14" name="Picture 13">
            <a:extLst>
              <a:ext uri="{FF2B5EF4-FFF2-40B4-BE49-F238E27FC236}">
                <a16:creationId xmlns:a16="http://schemas.microsoft.com/office/drawing/2014/main" id="{3E363A43-A160-2BED-0508-3E17A428ECD4}"/>
              </a:ext>
            </a:extLst>
          </p:cNvPr>
          <p:cNvPicPr>
            <a:picLocks noChangeAspect="1"/>
          </p:cNvPicPr>
          <p:nvPr/>
        </p:nvPicPr>
        <p:blipFill>
          <a:blip r:embed="rId2"/>
          <a:srcRect/>
          <a:stretch/>
        </p:blipFill>
        <p:spPr>
          <a:xfrm>
            <a:off x="10921775" y="304640"/>
            <a:ext cx="962684" cy="419894"/>
          </a:xfrm>
          <a:prstGeom prst="rect">
            <a:avLst/>
          </a:prstGeom>
        </p:spPr>
      </p:pic>
      <p:sp>
        <p:nvSpPr>
          <p:cNvPr id="15" name="Text Placeholder 9">
            <a:extLst>
              <a:ext uri="{FF2B5EF4-FFF2-40B4-BE49-F238E27FC236}">
                <a16:creationId xmlns:a16="http://schemas.microsoft.com/office/drawing/2014/main" id="{A1DC41E8-46D1-5AD8-C349-36A4981CD596}"/>
              </a:ext>
            </a:extLst>
          </p:cNvPr>
          <p:cNvSpPr>
            <a:spLocks noGrp="1"/>
          </p:cNvSpPr>
          <p:nvPr>
            <p:ph type="body" sz="quarter" idx="12"/>
          </p:nvPr>
        </p:nvSpPr>
        <p:spPr>
          <a:xfrm>
            <a:off x="302399" y="1197589"/>
            <a:ext cx="10376111" cy="1236236"/>
          </a:xfrm>
        </p:spPr>
        <p:txBody>
          <a:bodyPr wrap="square">
            <a:spAutoFit/>
          </a:bodyPr>
          <a:lstStyle/>
          <a:p>
            <a:r>
              <a:rPr lang="en-GB" sz="1400" dirty="0"/>
              <a:t>A complete non-contact method to assess skin firmness before and after treatments under very reproducible conditions. The device utilizes air pressure to create a deformational in the skin area of interest, with an air stream perpendicular to the skin surface. T parameter </a:t>
            </a:r>
            <a:r>
              <a:rPr lang="en-GB" sz="1400" b="1" dirty="0"/>
              <a:t>volume</a:t>
            </a:r>
            <a:r>
              <a:rPr lang="en-GB" sz="1400" dirty="0"/>
              <a:t> was measured on the cheek area. </a:t>
            </a:r>
            <a:r>
              <a:rPr lang="en-GB" sz="1400" b="1" dirty="0"/>
              <a:t>A decrease in volume indicates a firming effect here</a:t>
            </a:r>
            <a:r>
              <a:rPr lang="en-GB" sz="1400" dirty="0"/>
              <a:t>, as skin is more resistant to deformation.</a:t>
            </a:r>
          </a:p>
          <a:p>
            <a:endParaRPr lang="en-GB" sz="1600" dirty="0"/>
          </a:p>
        </p:txBody>
      </p:sp>
      <p:pic>
        <p:nvPicPr>
          <p:cNvPr id="16" name="Picture 15">
            <a:extLst>
              <a:ext uri="{FF2B5EF4-FFF2-40B4-BE49-F238E27FC236}">
                <a16:creationId xmlns:a16="http://schemas.microsoft.com/office/drawing/2014/main" id="{D11C46EB-7DBF-49DE-685A-EFA511276D7A}"/>
              </a:ext>
            </a:extLst>
          </p:cNvPr>
          <p:cNvPicPr>
            <a:picLocks noChangeAspect="1"/>
          </p:cNvPicPr>
          <p:nvPr/>
        </p:nvPicPr>
        <p:blipFill>
          <a:blip r:embed="rId3"/>
          <a:stretch>
            <a:fillRect/>
          </a:stretch>
        </p:blipFill>
        <p:spPr>
          <a:xfrm>
            <a:off x="302398" y="2548503"/>
            <a:ext cx="4065070" cy="3026710"/>
          </a:xfrm>
          <a:prstGeom prst="rect">
            <a:avLst/>
          </a:prstGeom>
          <a:solidFill>
            <a:srgbClr val="FFFFFF">
              <a:shade val="85000"/>
            </a:srgbClr>
          </a:solidFill>
          <a:ln w="25400">
            <a:noFill/>
          </a:ln>
          <a:effectLst/>
        </p:spPr>
      </p:pic>
      <p:pic>
        <p:nvPicPr>
          <p:cNvPr id="17" name="Picture 16">
            <a:extLst>
              <a:ext uri="{FF2B5EF4-FFF2-40B4-BE49-F238E27FC236}">
                <a16:creationId xmlns:a16="http://schemas.microsoft.com/office/drawing/2014/main" id="{39DC43FC-356D-FEC9-2C58-091AC8D49A8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70159" y="4233040"/>
            <a:ext cx="2044627" cy="1342173"/>
          </a:xfrm>
          <a:prstGeom prst="rect">
            <a:avLst/>
          </a:prstGeom>
          <a:solidFill>
            <a:srgbClr val="FFFFFF">
              <a:shade val="85000"/>
            </a:srgbClr>
          </a:solidFill>
          <a:ln w="25400">
            <a:noFill/>
          </a:ln>
          <a:effectLst/>
        </p:spPr>
      </p:pic>
      <p:pic>
        <p:nvPicPr>
          <p:cNvPr id="18" name="Picture 17">
            <a:extLst>
              <a:ext uri="{FF2B5EF4-FFF2-40B4-BE49-F238E27FC236}">
                <a16:creationId xmlns:a16="http://schemas.microsoft.com/office/drawing/2014/main" id="{8EC3A5FB-0C18-AD6C-023A-1B3C6BBE49C7}"/>
              </a:ext>
            </a:extLst>
          </p:cNvPr>
          <p:cNvPicPr>
            <a:picLocks noChangeAspect="1"/>
          </p:cNvPicPr>
          <p:nvPr/>
        </p:nvPicPr>
        <p:blipFill>
          <a:blip r:embed="rId5"/>
          <a:stretch>
            <a:fillRect/>
          </a:stretch>
        </p:blipFill>
        <p:spPr>
          <a:xfrm>
            <a:off x="6414786" y="4233040"/>
            <a:ext cx="1723177" cy="1342173"/>
          </a:xfrm>
          <a:prstGeom prst="rect">
            <a:avLst/>
          </a:prstGeom>
          <a:solidFill>
            <a:srgbClr val="FFFFFF">
              <a:shade val="85000"/>
            </a:srgbClr>
          </a:solidFill>
          <a:ln w="25400">
            <a:noFill/>
          </a:ln>
          <a:effectLst/>
        </p:spPr>
      </p:pic>
      <p:pic>
        <p:nvPicPr>
          <p:cNvPr id="19" name="Picture 18">
            <a:extLst>
              <a:ext uri="{FF2B5EF4-FFF2-40B4-BE49-F238E27FC236}">
                <a16:creationId xmlns:a16="http://schemas.microsoft.com/office/drawing/2014/main" id="{B3DBC208-7540-8971-AACF-D8ACF81C8032}"/>
              </a:ext>
            </a:extLst>
          </p:cNvPr>
          <p:cNvPicPr>
            <a:picLocks noChangeAspect="1"/>
          </p:cNvPicPr>
          <p:nvPr/>
        </p:nvPicPr>
        <p:blipFill>
          <a:blip r:embed="rId6"/>
          <a:stretch>
            <a:fillRect/>
          </a:stretch>
        </p:blipFill>
        <p:spPr>
          <a:xfrm>
            <a:off x="6414786" y="2548503"/>
            <a:ext cx="1723176" cy="1425454"/>
          </a:xfrm>
          <a:prstGeom prst="rect">
            <a:avLst/>
          </a:prstGeom>
          <a:solidFill>
            <a:srgbClr val="FFFFFF">
              <a:shade val="85000"/>
            </a:srgbClr>
          </a:solidFill>
          <a:ln w="25400">
            <a:noFill/>
          </a:ln>
          <a:effectLst/>
        </p:spPr>
      </p:pic>
      <p:pic>
        <p:nvPicPr>
          <p:cNvPr id="20" name="Picture 19">
            <a:extLst>
              <a:ext uri="{FF2B5EF4-FFF2-40B4-BE49-F238E27FC236}">
                <a16:creationId xmlns:a16="http://schemas.microsoft.com/office/drawing/2014/main" id="{AC32538F-EAD1-6C70-1C00-A381BB87E90A}"/>
              </a:ext>
            </a:extLst>
          </p:cNvPr>
          <p:cNvPicPr>
            <a:picLocks noChangeAspect="1"/>
          </p:cNvPicPr>
          <p:nvPr/>
        </p:nvPicPr>
        <p:blipFill>
          <a:blip r:embed="rId7"/>
          <a:stretch>
            <a:fillRect/>
          </a:stretch>
        </p:blipFill>
        <p:spPr>
          <a:xfrm>
            <a:off x="4367468" y="2548503"/>
            <a:ext cx="2047318" cy="1355129"/>
          </a:xfrm>
          <a:prstGeom prst="rect">
            <a:avLst/>
          </a:prstGeom>
        </p:spPr>
      </p:pic>
      <p:sp>
        <p:nvSpPr>
          <p:cNvPr id="21" name="TextBox 20">
            <a:extLst>
              <a:ext uri="{FF2B5EF4-FFF2-40B4-BE49-F238E27FC236}">
                <a16:creationId xmlns:a16="http://schemas.microsoft.com/office/drawing/2014/main" id="{7D23E1AA-29EF-4CE4-1198-D41C74BD50D2}"/>
              </a:ext>
            </a:extLst>
          </p:cNvPr>
          <p:cNvSpPr txBox="1"/>
          <p:nvPr/>
        </p:nvSpPr>
        <p:spPr>
          <a:xfrm>
            <a:off x="8469923" y="2632028"/>
            <a:ext cx="3562869" cy="1337417"/>
          </a:xfrm>
          <a:prstGeom prst="rect">
            <a:avLst/>
          </a:prstGeom>
          <a:noFill/>
        </p:spPr>
        <p:txBody>
          <a:bodyPr wrap="square" lIns="0" tIns="0" rIns="0" bIns="0" rtlCol="0">
            <a:spAutoFit/>
          </a:bodyPr>
          <a:lstStyle/>
          <a:p>
            <a:pPr>
              <a:spcAft>
                <a:spcPts val="1000"/>
              </a:spcAft>
              <a:buClr>
                <a:srgbClr val="009FE3"/>
              </a:buClr>
            </a:pPr>
            <a:r>
              <a:rPr lang="en-US" sz="1600" b="1" dirty="0">
                <a:solidFill>
                  <a:schemeClr val="bg1"/>
                </a:solidFill>
                <a:ea typeface="Fira Sans" panose="020B0503050000020004" pitchFamily="34" charset="0"/>
              </a:rPr>
              <a:t>Young Volunteer</a:t>
            </a:r>
          </a:p>
          <a:p>
            <a:pPr marL="363600" indent="-363600">
              <a:lnSpc>
                <a:spcPct val="90000"/>
              </a:lnSpc>
              <a:spcBef>
                <a:spcPts val="500"/>
              </a:spcBef>
              <a:spcAft>
                <a:spcPts val="400"/>
              </a:spcAft>
              <a:buClr>
                <a:schemeClr val="bg1"/>
              </a:buClr>
              <a:buSzPct val="50000"/>
              <a:buFont typeface="Wingdings" panose="05000000000000000000" pitchFamily="2" charset="2"/>
              <a:buChar char="l"/>
            </a:pPr>
            <a:r>
              <a:rPr lang="en-US" sz="1600" dirty="0">
                <a:solidFill>
                  <a:schemeClr val="bg1"/>
                </a:solidFill>
                <a:ea typeface="Fira Sans" panose="020B0503050000020004" pitchFamily="34" charset="0"/>
              </a:rPr>
              <a:t>High degree of firmness</a:t>
            </a:r>
          </a:p>
          <a:p>
            <a:pPr marL="363600" indent="-363600">
              <a:lnSpc>
                <a:spcPct val="90000"/>
              </a:lnSpc>
              <a:spcBef>
                <a:spcPts val="500"/>
              </a:spcBef>
              <a:spcAft>
                <a:spcPts val="400"/>
              </a:spcAft>
              <a:buClr>
                <a:schemeClr val="bg1"/>
              </a:buClr>
              <a:buSzPct val="50000"/>
              <a:buFont typeface="Wingdings" panose="05000000000000000000" pitchFamily="2" charset="2"/>
              <a:buChar char="l"/>
            </a:pPr>
            <a:r>
              <a:rPr lang="en-US" sz="1600" dirty="0">
                <a:solidFill>
                  <a:schemeClr val="bg1"/>
                </a:solidFill>
                <a:ea typeface="Fira Sans" panose="020B0503050000020004" pitchFamily="34" charset="0"/>
              </a:rPr>
              <a:t>Very little deformation</a:t>
            </a:r>
          </a:p>
          <a:p>
            <a:pPr marL="363600" indent="-363600">
              <a:lnSpc>
                <a:spcPct val="90000"/>
              </a:lnSpc>
              <a:spcBef>
                <a:spcPts val="500"/>
              </a:spcBef>
              <a:spcAft>
                <a:spcPts val="400"/>
              </a:spcAft>
              <a:buClr>
                <a:schemeClr val="bg1"/>
              </a:buClr>
              <a:buSzPct val="50000"/>
              <a:buFont typeface="Wingdings" panose="05000000000000000000" pitchFamily="2" charset="2"/>
              <a:buChar char="l"/>
            </a:pPr>
            <a:r>
              <a:rPr lang="en-US" sz="1600" dirty="0">
                <a:solidFill>
                  <a:schemeClr val="bg1"/>
                </a:solidFill>
                <a:ea typeface="Fira Sans" panose="020B0503050000020004" pitchFamily="34" charset="0"/>
              </a:rPr>
              <a:t>High resistance to stress</a:t>
            </a:r>
          </a:p>
        </p:txBody>
      </p:sp>
      <p:sp>
        <p:nvSpPr>
          <p:cNvPr id="22" name="TextBox 21">
            <a:extLst>
              <a:ext uri="{FF2B5EF4-FFF2-40B4-BE49-F238E27FC236}">
                <a16:creationId xmlns:a16="http://schemas.microsoft.com/office/drawing/2014/main" id="{4E1FA0D8-A75F-4942-3D15-B8B8340E1502}"/>
              </a:ext>
            </a:extLst>
          </p:cNvPr>
          <p:cNvSpPr txBox="1"/>
          <p:nvPr/>
        </p:nvSpPr>
        <p:spPr>
          <a:xfrm>
            <a:off x="8469923" y="4148957"/>
            <a:ext cx="3562869" cy="1337417"/>
          </a:xfrm>
          <a:prstGeom prst="rect">
            <a:avLst/>
          </a:prstGeom>
          <a:noFill/>
        </p:spPr>
        <p:txBody>
          <a:bodyPr wrap="square" lIns="0" tIns="0" rIns="0" bIns="0" rtlCol="0">
            <a:spAutoFit/>
          </a:bodyPr>
          <a:lstStyle/>
          <a:p>
            <a:pPr>
              <a:spcAft>
                <a:spcPts val="1000"/>
              </a:spcAft>
              <a:buClr>
                <a:srgbClr val="009FE3"/>
              </a:buClr>
            </a:pPr>
            <a:r>
              <a:rPr lang="en-US" sz="1600" b="1" dirty="0">
                <a:solidFill>
                  <a:schemeClr val="bg1"/>
                </a:solidFill>
                <a:ea typeface="Fira Sans" panose="020B0503050000020004" pitchFamily="34" charset="0"/>
              </a:rPr>
              <a:t>Elder Volunteer</a:t>
            </a:r>
          </a:p>
          <a:p>
            <a:pPr marL="363600" indent="-363600">
              <a:lnSpc>
                <a:spcPct val="90000"/>
              </a:lnSpc>
              <a:spcBef>
                <a:spcPts val="500"/>
              </a:spcBef>
              <a:spcAft>
                <a:spcPts val="400"/>
              </a:spcAft>
              <a:buClr>
                <a:schemeClr val="bg1"/>
              </a:buClr>
              <a:buSzPct val="50000"/>
              <a:buFont typeface="Wingdings" panose="05000000000000000000" pitchFamily="2" charset="2"/>
              <a:buChar char="l"/>
            </a:pPr>
            <a:r>
              <a:rPr lang="en-US" sz="1600" dirty="0">
                <a:solidFill>
                  <a:schemeClr val="bg1"/>
                </a:solidFill>
                <a:ea typeface="Fira Sans" panose="020B0503050000020004" pitchFamily="34" charset="0"/>
              </a:rPr>
              <a:t>Low degree of firmness</a:t>
            </a:r>
          </a:p>
          <a:p>
            <a:pPr marL="363600" indent="-363600">
              <a:lnSpc>
                <a:spcPct val="90000"/>
              </a:lnSpc>
              <a:spcBef>
                <a:spcPts val="500"/>
              </a:spcBef>
              <a:spcAft>
                <a:spcPts val="400"/>
              </a:spcAft>
              <a:buClr>
                <a:schemeClr val="bg1"/>
              </a:buClr>
              <a:buSzPct val="50000"/>
              <a:buFont typeface="Wingdings" panose="05000000000000000000" pitchFamily="2" charset="2"/>
              <a:buChar char="l"/>
            </a:pPr>
            <a:r>
              <a:rPr lang="en-US" sz="1600" dirty="0">
                <a:solidFill>
                  <a:schemeClr val="bg1"/>
                </a:solidFill>
                <a:ea typeface="Fira Sans" panose="020B0503050000020004" pitchFamily="34" charset="0"/>
              </a:rPr>
              <a:t>Significant deformation</a:t>
            </a:r>
          </a:p>
          <a:p>
            <a:pPr marL="363600" indent="-363600">
              <a:lnSpc>
                <a:spcPct val="90000"/>
              </a:lnSpc>
              <a:spcBef>
                <a:spcPts val="500"/>
              </a:spcBef>
              <a:spcAft>
                <a:spcPts val="400"/>
              </a:spcAft>
              <a:buClr>
                <a:schemeClr val="bg1"/>
              </a:buClr>
              <a:buSzPct val="50000"/>
              <a:buFont typeface="Wingdings" panose="05000000000000000000" pitchFamily="2" charset="2"/>
              <a:buChar char="l"/>
            </a:pPr>
            <a:r>
              <a:rPr lang="en-US" sz="1600" dirty="0">
                <a:solidFill>
                  <a:schemeClr val="bg1"/>
                </a:solidFill>
                <a:ea typeface="Fira Sans" panose="020B0503050000020004" pitchFamily="34" charset="0"/>
              </a:rPr>
              <a:t>Low resistance to stress</a:t>
            </a:r>
          </a:p>
        </p:txBody>
      </p:sp>
    </p:spTree>
    <p:extLst>
      <p:ext uri="{BB962C8B-B14F-4D97-AF65-F5344CB8AC3E}">
        <p14:creationId xmlns:p14="http://schemas.microsoft.com/office/powerpoint/2010/main" val="3891934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3D2CE-1A6A-4807-BAA5-B3BA803D507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D58D8E-A012-3A20-B48B-4265E02F9786}"/>
              </a:ext>
            </a:extLst>
          </p:cNvPr>
          <p:cNvSpPr>
            <a:spLocks noGrp="1"/>
          </p:cNvSpPr>
          <p:nvPr>
            <p:ph type="sldNum" sz="quarter" idx="10"/>
          </p:nvPr>
        </p:nvSpPr>
        <p:spPr/>
        <p:txBody>
          <a:bodyPr/>
          <a:lstStyle/>
          <a:p>
            <a:fld id="{EC50C849-B97A-2B45-B78A-6D9C352F693C}" type="slidenum">
              <a:rPr lang="en-US" smtClean="0"/>
              <a:pPr/>
              <a:t>25</a:t>
            </a:fld>
            <a:endParaRPr lang="en-US"/>
          </a:p>
        </p:txBody>
      </p:sp>
      <p:sp>
        <p:nvSpPr>
          <p:cNvPr id="4" name="Text Placeholder 3">
            <a:extLst>
              <a:ext uri="{FF2B5EF4-FFF2-40B4-BE49-F238E27FC236}">
                <a16:creationId xmlns:a16="http://schemas.microsoft.com/office/drawing/2014/main" id="{2A164229-8D96-0C07-A526-C88B4BBCE80A}"/>
              </a:ext>
            </a:extLst>
          </p:cNvPr>
          <p:cNvSpPr>
            <a:spLocks noGrp="1"/>
          </p:cNvSpPr>
          <p:nvPr>
            <p:ph type="body" idx="11"/>
          </p:nvPr>
        </p:nvSpPr>
        <p:spPr/>
        <p:txBody>
          <a:bodyPr/>
          <a:lstStyle/>
          <a:p>
            <a:r>
              <a:rPr lang="en-GB" dirty="0"/>
              <a:t>Firmness Assessment, </a:t>
            </a:r>
            <a:r>
              <a:rPr lang="en-GB" dirty="0" err="1"/>
              <a:t>DynaSKIN</a:t>
            </a:r>
            <a:endParaRPr lang="en-GB" dirty="0"/>
          </a:p>
        </p:txBody>
      </p:sp>
      <p:sp>
        <p:nvSpPr>
          <p:cNvPr id="3" name="Title 2">
            <a:extLst>
              <a:ext uri="{FF2B5EF4-FFF2-40B4-BE49-F238E27FC236}">
                <a16:creationId xmlns:a16="http://schemas.microsoft.com/office/drawing/2014/main" id="{E55CB684-8F34-99DE-3893-07406FD98EFA}"/>
              </a:ext>
            </a:extLst>
          </p:cNvPr>
          <p:cNvSpPr>
            <a:spLocks noGrp="1"/>
          </p:cNvSpPr>
          <p:nvPr>
            <p:ph type="title"/>
          </p:nvPr>
        </p:nvSpPr>
        <p:spPr/>
        <p:txBody>
          <a:bodyPr/>
          <a:lstStyle/>
          <a:p>
            <a:r>
              <a:rPr lang="en-GB" dirty="0"/>
              <a:t>Skin Firming and Remodelling</a:t>
            </a:r>
          </a:p>
        </p:txBody>
      </p:sp>
      <p:pic>
        <p:nvPicPr>
          <p:cNvPr id="40" name="Picture 39">
            <a:extLst>
              <a:ext uri="{FF2B5EF4-FFF2-40B4-BE49-F238E27FC236}">
                <a16:creationId xmlns:a16="http://schemas.microsoft.com/office/drawing/2014/main" id="{8019C0D9-D25D-8B42-DFF5-9452919B89F0}"/>
              </a:ext>
            </a:extLst>
          </p:cNvPr>
          <p:cNvPicPr>
            <a:picLocks noChangeAspect="1"/>
          </p:cNvPicPr>
          <p:nvPr/>
        </p:nvPicPr>
        <p:blipFill>
          <a:blip r:embed="rId2"/>
          <a:stretch>
            <a:fillRect/>
          </a:stretch>
        </p:blipFill>
        <p:spPr>
          <a:xfrm>
            <a:off x="1536113" y="2780400"/>
            <a:ext cx="1289191" cy="3200752"/>
          </a:xfrm>
          <a:prstGeom prst="rect">
            <a:avLst/>
          </a:prstGeom>
        </p:spPr>
      </p:pic>
      <p:sp>
        <p:nvSpPr>
          <p:cNvPr id="41" name="TextBox 40">
            <a:extLst>
              <a:ext uri="{FF2B5EF4-FFF2-40B4-BE49-F238E27FC236}">
                <a16:creationId xmlns:a16="http://schemas.microsoft.com/office/drawing/2014/main" id="{B868B8AC-CCFC-1893-3816-AC6A388858C0}"/>
              </a:ext>
            </a:extLst>
          </p:cNvPr>
          <p:cNvSpPr txBox="1"/>
          <p:nvPr/>
        </p:nvSpPr>
        <p:spPr>
          <a:xfrm>
            <a:off x="1913033" y="2532212"/>
            <a:ext cx="464871" cy="184666"/>
          </a:xfrm>
          <a:prstGeom prst="rect">
            <a:avLst/>
          </a:prstGeom>
          <a:noFill/>
        </p:spPr>
        <p:txBody>
          <a:bodyPr wrap="none" lIns="0" tIns="0" rIns="0" bIns="0" rtlCol="0">
            <a:spAutoFit/>
          </a:bodyPr>
          <a:lstStyle/>
          <a:p>
            <a:pPr defTabSz="685800">
              <a:defRPr/>
            </a:pPr>
            <a:r>
              <a:rPr lang="de-CH" sz="1200" b="1">
                <a:ea typeface="Fira Sans" panose="020B0503050000020004" pitchFamily="34" charset="0"/>
                <a:cs typeface="Arial"/>
              </a:rPr>
              <a:t>Depth</a:t>
            </a:r>
          </a:p>
        </p:txBody>
      </p:sp>
      <p:pic>
        <p:nvPicPr>
          <p:cNvPr id="43" name="Picture 42">
            <a:extLst>
              <a:ext uri="{FF2B5EF4-FFF2-40B4-BE49-F238E27FC236}">
                <a16:creationId xmlns:a16="http://schemas.microsoft.com/office/drawing/2014/main" id="{4674BF1C-E84D-48E6-5134-9DA62465F880}"/>
              </a:ext>
            </a:extLst>
          </p:cNvPr>
          <p:cNvPicPr>
            <a:picLocks noChangeAspect="1"/>
          </p:cNvPicPr>
          <p:nvPr/>
        </p:nvPicPr>
        <p:blipFill>
          <a:blip r:embed="rId3"/>
          <a:stretch>
            <a:fillRect/>
          </a:stretch>
        </p:blipFill>
        <p:spPr>
          <a:xfrm>
            <a:off x="3360236" y="2532212"/>
            <a:ext cx="1305148" cy="1091330"/>
          </a:xfrm>
          <a:prstGeom prst="rect">
            <a:avLst/>
          </a:prstGeom>
          <a:solidFill>
            <a:srgbClr val="FFFFFF">
              <a:shade val="85000"/>
            </a:srgbClr>
          </a:solidFill>
          <a:ln w="25400">
            <a:noFill/>
          </a:ln>
          <a:effectLst/>
        </p:spPr>
      </p:pic>
      <p:pic>
        <p:nvPicPr>
          <p:cNvPr id="44" name="Picture 43">
            <a:extLst>
              <a:ext uri="{FF2B5EF4-FFF2-40B4-BE49-F238E27FC236}">
                <a16:creationId xmlns:a16="http://schemas.microsoft.com/office/drawing/2014/main" id="{7666808E-A3DB-8248-4EBC-2FE9F534E64C}"/>
              </a:ext>
            </a:extLst>
          </p:cNvPr>
          <p:cNvPicPr>
            <a:picLocks noChangeAspect="1"/>
          </p:cNvPicPr>
          <p:nvPr/>
        </p:nvPicPr>
        <p:blipFill>
          <a:blip r:embed="rId4"/>
          <a:stretch>
            <a:fillRect/>
          </a:stretch>
        </p:blipFill>
        <p:spPr>
          <a:xfrm>
            <a:off x="3367603" y="3669400"/>
            <a:ext cx="1305148" cy="1102522"/>
          </a:xfrm>
          <a:prstGeom prst="rect">
            <a:avLst/>
          </a:prstGeom>
          <a:solidFill>
            <a:srgbClr val="FFFFFF">
              <a:shade val="85000"/>
            </a:srgbClr>
          </a:solidFill>
          <a:ln w="25400">
            <a:noFill/>
          </a:ln>
          <a:effectLst/>
        </p:spPr>
      </p:pic>
      <p:pic>
        <p:nvPicPr>
          <p:cNvPr id="45" name="Picture 44">
            <a:extLst>
              <a:ext uri="{FF2B5EF4-FFF2-40B4-BE49-F238E27FC236}">
                <a16:creationId xmlns:a16="http://schemas.microsoft.com/office/drawing/2014/main" id="{3B1E7F8E-2025-454E-67DA-83F2D2422BB4}"/>
              </a:ext>
            </a:extLst>
          </p:cNvPr>
          <p:cNvPicPr>
            <a:picLocks noChangeAspect="1"/>
          </p:cNvPicPr>
          <p:nvPr/>
        </p:nvPicPr>
        <p:blipFill>
          <a:blip r:embed="rId5"/>
          <a:stretch>
            <a:fillRect/>
          </a:stretch>
        </p:blipFill>
        <p:spPr>
          <a:xfrm>
            <a:off x="3378320" y="4831211"/>
            <a:ext cx="1295674" cy="1135201"/>
          </a:xfrm>
          <a:prstGeom prst="rect">
            <a:avLst/>
          </a:prstGeom>
          <a:solidFill>
            <a:srgbClr val="FFFFFF">
              <a:shade val="85000"/>
            </a:srgbClr>
          </a:solidFill>
          <a:ln w="25400">
            <a:noFill/>
          </a:ln>
          <a:effectLst/>
        </p:spPr>
      </p:pic>
      <p:pic>
        <p:nvPicPr>
          <p:cNvPr id="46" name="Picture 45">
            <a:extLst>
              <a:ext uri="{FF2B5EF4-FFF2-40B4-BE49-F238E27FC236}">
                <a16:creationId xmlns:a16="http://schemas.microsoft.com/office/drawing/2014/main" id="{33A8CDA6-26AC-129C-5A4B-884F82127BF7}"/>
              </a:ext>
            </a:extLst>
          </p:cNvPr>
          <p:cNvPicPr>
            <a:picLocks noChangeAspect="1"/>
          </p:cNvPicPr>
          <p:nvPr/>
        </p:nvPicPr>
        <p:blipFill>
          <a:blip r:embed="rId6"/>
          <a:srcRect r="889"/>
          <a:stretch/>
        </p:blipFill>
        <p:spPr>
          <a:xfrm>
            <a:off x="4737390" y="4827930"/>
            <a:ext cx="1289193" cy="1135201"/>
          </a:xfrm>
          <a:prstGeom prst="rect">
            <a:avLst/>
          </a:prstGeom>
          <a:solidFill>
            <a:srgbClr val="FFFFFF">
              <a:shade val="85000"/>
            </a:srgbClr>
          </a:solidFill>
          <a:ln w="25400">
            <a:noFill/>
          </a:ln>
          <a:effectLst/>
        </p:spPr>
      </p:pic>
      <p:pic>
        <p:nvPicPr>
          <p:cNvPr id="47" name="Picture 46">
            <a:extLst>
              <a:ext uri="{FF2B5EF4-FFF2-40B4-BE49-F238E27FC236}">
                <a16:creationId xmlns:a16="http://schemas.microsoft.com/office/drawing/2014/main" id="{E1628E69-63F4-1BF6-9C33-4B973C94A073}"/>
              </a:ext>
            </a:extLst>
          </p:cNvPr>
          <p:cNvPicPr>
            <a:picLocks noChangeAspect="1"/>
          </p:cNvPicPr>
          <p:nvPr/>
        </p:nvPicPr>
        <p:blipFill>
          <a:blip r:embed="rId7"/>
          <a:stretch>
            <a:fillRect/>
          </a:stretch>
        </p:blipFill>
        <p:spPr>
          <a:xfrm>
            <a:off x="4737390" y="3664617"/>
            <a:ext cx="1289193" cy="1102523"/>
          </a:xfrm>
          <a:prstGeom prst="rect">
            <a:avLst/>
          </a:prstGeom>
          <a:solidFill>
            <a:srgbClr val="FFFFFF">
              <a:shade val="85000"/>
            </a:srgbClr>
          </a:solidFill>
          <a:ln w="25400">
            <a:noFill/>
          </a:ln>
          <a:effectLst/>
        </p:spPr>
      </p:pic>
      <p:pic>
        <p:nvPicPr>
          <p:cNvPr id="48" name="Picture 47">
            <a:extLst>
              <a:ext uri="{FF2B5EF4-FFF2-40B4-BE49-F238E27FC236}">
                <a16:creationId xmlns:a16="http://schemas.microsoft.com/office/drawing/2014/main" id="{3223CF62-A379-F051-119A-DC4E09A87D1E}"/>
              </a:ext>
            </a:extLst>
          </p:cNvPr>
          <p:cNvPicPr>
            <a:picLocks noChangeAspect="1"/>
          </p:cNvPicPr>
          <p:nvPr/>
        </p:nvPicPr>
        <p:blipFill>
          <a:blip r:embed="rId8"/>
          <a:srcRect r="1766"/>
          <a:stretch/>
        </p:blipFill>
        <p:spPr>
          <a:xfrm>
            <a:off x="4737390" y="2532212"/>
            <a:ext cx="1289193" cy="1084767"/>
          </a:xfrm>
          <a:prstGeom prst="rect">
            <a:avLst/>
          </a:prstGeom>
          <a:solidFill>
            <a:srgbClr val="FFFFFF">
              <a:shade val="85000"/>
            </a:srgbClr>
          </a:solidFill>
          <a:ln w="25400">
            <a:noFill/>
          </a:ln>
          <a:effectLst/>
        </p:spPr>
      </p:pic>
      <p:cxnSp>
        <p:nvCxnSpPr>
          <p:cNvPr id="49" name="Straight Arrow Connector 48">
            <a:extLst>
              <a:ext uri="{FF2B5EF4-FFF2-40B4-BE49-F238E27FC236}">
                <a16:creationId xmlns:a16="http://schemas.microsoft.com/office/drawing/2014/main" id="{37CA33A0-BCF2-DDFD-8302-12E118398BD7}"/>
              </a:ext>
            </a:extLst>
          </p:cNvPr>
          <p:cNvCxnSpPr>
            <a:cxnSpLocks/>
          </p:cNvCxnSpPr>
          <p:nvPr/>
        </p:nvCxnSpPr>
        <p:spPr>
          <a:xfrm flipV="1">
            <a:off x="631068" y="3005959"/>
            <a:ext cx="0" cy="2564523"/>
          </a:xfrm>
          <a:prstGeom prst="straightConnector1">
            <a:avLst/>
          </a:prstGeom>
          <a:noFill/>
          <a:ln w="38100" cap="flat" cmpd="sng" algn="ctr">
            <a:solidFill>
              <a:srgbClr val="897974"/>
            </a:solidFill>
            <a:prstDash val="solid"/>
            <a:miter lim="800000"/>
            <a:tailEnd type="triangle"/>
          </a:ln>
          <a:effectLst/>
        </p:spPr>
      </p:cxnSp>
      <p:sp>
        <p:nvSpPr>
          <p:cNvPr id="50" name="TextBox 49">
            <a:extLst>
              <a:ext uri="{FF2B5EF4-FFF2-40B4-BE49-F238E27FC236}">
                <a16:creationId xmlns:a16="http://schemas.microsoft.com/office/drawing/2014/main" id="{F9E16FDA-BCC5-882A-F9D3-1AFE5357FD4B}"/>
              </a:ext>
            </a:extLst>
          </p:cNvPr>
          <p:cNvSpPr txBox="1"/>
          <p:nvPr/>
        </p:nvSpPr>
        <p:spPr>
          <a:xfrm>
            <a:off x="302398" y="2532212"/>
            <a:ext cx="860209" cy="369332"/>
          </a:xfrm>
          <a:prstGeom prst="rect">
            <a:avLst/>
          </a:prstGeom>
          <a:noFill/>
        </p:spPr>
        <p:txBody>
          <a:bodyPr wrap="square" lIns="0" tIns="0" rIns="0" bIns="0" rtlCol="0">
            <a:spAutoFit/>
          </a:bodyPr>
          <a:lstStyle/>
          <a:p>
            <a:pPr defTabSz="685800">
              <a:defRPr/>
            </a:pPr>
            <a:r>
              <a:rPr lang="en-GB" sz="1200" b="1" dirty="0">
                <a:ea typeface="Fira Sans" panose="020B0503050000020004" pitchFamily="34" charset="0"/>
                <a:cs typeface="Arial"/>
              </a:rPr>
              <a:t>Increasing firmness</a:t>
            </a:r>
          </a:p>
        </p:txBody>
      </p:sp>
      <p:sp>
        <p:nvSpPr>
          <p:cNvPr id="51" name="TextBox 50">
            <a:extLst>
              <a:ext uri="{FF2B5EF4-FFF2-40B4-BE49-F238E27FC236}">
                <a16:creationId xmlns:a16="http://schemas.microsoft.com/office/drawing/2014/main" id="{1E02B1C4-2B88-0BFB-B073-C727C91D0F6B}"/>
              </a:ext>
            </a:extLst>
          </p:cNvPr>
          <p:cNvSpPr txBox="1"/>
          <p:nvPr/>
        </p:nvSpPr>
        <p:spPr>
          <a:xfrm>
            <a:off x="302398" y="5642237"/>
            <a:ext cx="860209" cy="369332"/>
          </a:xfrm>
          <a:prstGeom prst="rect">
            <a:avLst/>
          </a:prstGeom>
          <a:noFill/>
        </p:spPr>
        <p:txBody>
          <a:bodyPr wrap="square" lIns="0" tIns="0" rIns="0" bIns="0" rtlCol="0">
            <a:spAutoFit/>
          </a:bodyPr>
          <a:lstStyle/>
          <a:p>
            <a:pPr defTabSz="685800">
              <a:defRPr/>
            </a:pPr>
            <a:r>
              <a:rPr lang="en-GB" sz="1200" b="1" dirty="0">
                <a:ea typeface="Fira Sans" panose="020B0503050000020004" pitchFamily="34" charset="0"/>
                <a:cs typeface="Arial"/>
              </a:rPr>
              <a:t>Less firmness</a:t>
            </a:r>
          </a:p>
        </p:txBody>
      </p:sp>
      <p:sp>
        <p:nvSpPr>
          <p:cNvPr id="52" name="TextBox 51">
            <a:extLst>
              <a:ext uri="{FF2B5EF4-FFF2-40B4-BE49-F238E27FC236}">
                <a16:creationId xmlns:a16="http://schemas.microsoft.com/office/drawing/2014/main" id="{0BBD8D38-BDF4-1F72-D130-12A90559581F}"/>
              </a:ext>
            </a:extLst>
          </p:cNvPr>
          <p:cNvSpPr txBox="1"/>
          <p:nvPr/>
        </p:nvSpPr>
        <p:spPr>
          <a:xfrm>
            <a:off x="6142239" y="2532212"/>
            <a:ext cx="1630161" cy="553998"/>
          </a:xfrm>
          <a:prstGeom prst="rect">
            <a:avLst/>
          </a:prstGeom>
          <a:noFill/>
        </p:spPr>
        <p:txBody>
          <a:bodyPr wrap="square" lIns="0" tIns="0" rIns="0" bIns="0" rtlCol="0">
            <a:spAutoFit/>
          </a:bodyPr>
          <a:lstStyle/>
          <a:p>
            <a:pPr defTabSz="685800">
              <a:defRPr/>
            </a:pPr>
            <a:r>
              <a:rPr lang="en-GB" sz="1200" b="1" dirty="0">
                <a:ea typeface="Fira Sans" panose="020B0503050000020004" pitchFamily="34" charset="0"/>
                <a:cs typeface="Arial"/>
              </a:rPr>
              <a:t>2.5% SYN®-HYCAN CB</a:t>
            </a:r>
          </a:p>
          <a:p>
            <a:pPr defTabSz="685800">
              <a:defRPr/>
            </a:pPr>
            <a:r>
              <a:rPr lang="en-GB" sz="1200" dirty="0">
                <a:ea typeface="Fira Sans" panose="020B0503050000020004" pitchFamily="34" charset="0"/>
                <a:cs typeface="Arial"/>
              </a:rPr>
              <a:t>Volunteer #13</a:t>
            </a:r>
          </a:p>
          <a:p>
            <a:pPr defTabSz="685800">
              <a:defRPr/>
            </a:pPr>
            <a:r>
              <a:rPr lang="en-GB" sz="1200" dirty="0">
                <a:ea typeface="Fira Sans" panose="020B0503050000020004" pitchFamily="34" charset="0"/>
                <a:cs typeface="Arial"/>
              </a:rPr>
              <a:t>Left side</a:t>
            </a:r>
          </a:p>
        </p:txBody>
      </p:sp>
      <p:sp>
        <p:nvSpPr>
          <p:cNvPr id="53" name="TextBox 52">
            <a:extLst>
              <a:ext uri="{FF2B5EF4-FFF2-40B4-BE49-F238E27FC236}">
                <a16:creationId xmlns:a16="http://schemas.microsoft.com/office/drawing/2014/main" id="{90C17582-845C-562A-D549-F3BB1857E866}"/>
              </a:ext>
            </a:extLst>
          </p:cNvPr>
          <p:cNvSpPr txBox="1"/>
          <p:nvPr/>
        </p:nvSpPr>
        <p:spPr>
          <a:xfrm>
            <a:off x="6142239" y="3667898"/>
            <a:ext cx="1336925" cy="553998"/>
          </a:xfrm>
          <a:prstGeom prst="rect">
            <a:avLst/>
          </a:prstGeom>
          <a:noFill/>
        </p:spPr>
        <p:txBody>
          <a:bodyPr wrap="square" lIns="0" tIns="0" rIns="0" bIns="0" rtlCol="0">
            <a:spAutoFit/>
          </a:bodyPr>
          <a:lstStyle/>
          <a:p>
            <a:pPr defTabSz="685800">
              <a:defRPr/>
            </a:pPr>
            <a:r>
              <a:rPr lang="en-GB" sz="1200" b="1" dirty="0">
                <a:ea typeface="Fira Sans" panose="020B0503050000020004" pitchFamily="34" charset="0"/>
                <a:cs typeface="Arial"/>
              </a:rPr>
              <a:t>Base Formulation</a:t>
            </a:r>
          </a:p>
          <a:p>
            <a:pPr defTabSz="685800">
              <a:defRPr/>
            </a:pPr>
            <a:r>
              <a:rPr lang="en-GB" sz="1200" dirty="0">
                <a:ea typeface="Fira Sans" panose="020B0503050000020004" pitchFamily="34" charset="0"/>
                <a:cs typeface="Arial"/>
              </a:rPr>
              <a:t>Volunteer #26</a:t>
            </a:r>
          </a:p>
          <a:p>
            <a:pPr defTabSz="685800">
              <a:defRPr/>
            </a:pPr>
            <a:r>
              <a:rPr lang="en-GB" sz="1200" dirty="0">
                <a:ea typeface="Fira Sans" panose="020B0503050000020004" pitchFamily="34" charset="0"/>
                <a:cs typeface="Arial"/>
              </a:rPr>
              <a:t>Left side</a:t>
            </a:r>
          </a:p>
        </p:txBody>
      </p:sp>
      <p:sp>
        <p:nvSpPr>
          <p:cNvPr id="54" name="TextBox 53">
            <a:extLst>
              <a:ext uri="{FF2B5EF4-FFF2-40B4-BE49-F238E27FC236}">
                <a16:creationId xmlns:a16="http://schemas.microsoft.com/office/drawing/2014/main" id="{8082DB8C-603C-EBAE-6A96-156ADFAC3A81}"/>
              </a:ext>
            </a:extLst>
          </p:cNvPr>
          <p:cNvSpPr txBox="1"/>
          <p:nvPr/>
        </p:nvSpPr>
        <p:spPr>
          <a:xfrm>
            <a:off x="6142239" y="4803584"/>
            <a:ext cx="1233797" cy="553998"/>
          </a:xfrm>
          <a:prstGeom prst="rect">
            <a:avLst/>
          </a:prstGeom>
          <a:noFill/>
        </p:spPr>
        <p:txBody>
          <a:bodyPr wrap="square" lIns="0" tIns="0" rIns="0" bIns="0" rtlCol="0">
            <a:spAutoFit/>
          </a:bodyPr>
          <a:lstStyle/>
          <a:p>
            <a:pPr defTabSz="685800">
              <a:defRPr/>
            </a:pPr>
            <a:r>
              <a:rPr lang="en-GB" sz="1200" b="1" dirty="0">
                <a:ea typeface="Fira Sans" panose="020B0503050000020004" pitchFamily="34" charset="0"/>
                <a:cs typeface="Arial"/>
              </a:rPr>
              <a:t>3% Competitor </a:t>
            </a:r>
            <a:r>
              <a:rPr lang="en-GB" sz="1200" dirty="0">
                <a:ea typeface="Fira Sans" panose="020B0503050000020004" pitchFamily="34" charset="0"/>
                <a:cs typeface="Arial"/>
              </a:rPr>
              <a:t>Volunteer #72</a:t>
            </a:r>
          </a:p>
          <a:p>
            <a:pPr defTabSz="685800">
              <a:defRPr/>
            </a:pPr>
            <a:r>
              <a:rPr lang="en-GB" sz="1200" dirty="0">
                <a:ea typeface="Fira Sans" panose="020B0503050000020004" pitchFamily="34" charset="0"/>
                <a:cs typeface="Arial"/>
              </a:rPr>
              <a:t>Left side</a:t>
            </a:r>
          </a:p>
        </p:txBody>
      </p:sp>
      <p:sp>
        <p:nvSpPr>
          <p:cNvPr id="55" name="Rounded Rectangle 76">
            <a:extLst>
              <a:ext uri="{FF2B5EF4-FFF2-40B4-BE49-F238E27FC236}">
                <a16:creationId xmlns:a16="http://schemas.microsoft.com/office/drawing/2014/main" id="{0F053E87-0976-9CED-B6D5-F16912C70AB5}"/>
              </a:ext>
            </a:extLst>
          </p:cNvPr>
          <p:cNvSpPr/>
          <p:nvPr/>
        </p:nvSpPr>
        <p:spPr>
          <a:xfrm>
            <a:off x="8179192" y="2460461"/>
            <a:ext cx="3705268" cy="637849"/>
          </a:xfrm>
          <a:prstGeom prst="rect">
            <a:avLst/>
          </a:prstGeom>
          <a:solidFill>
            <a:srgbClr val="897974"/>
          </a:solidFill>
          <a:ln w="12700" cap="flat" cmpd="sng" algn="ctr">
            <a:noFill/>
            <a:prstDash val="solid"/>
            <a:miter lim="800000"/>
          </a:ln>
          <a:effectLst/>
        </p:spPr>
        <p:txBody>
          <a:bodyPr wrap="square" lIns="72000" tIns="72000" rIns="72000" bIns="72000" rtlCol="0" anchor="ctr">
            <a:spAutoFit/>
          </a:bodyPr>
          <a:lstStyle/>
          <a:p>
            <a:pPr lvl="1">
              <a:defRPr/>
            </a:pPr>
            <a:r>
              <a:rPr kumimoji="0" lang="en-US" sz="1600" b="1" i="0" u="none" strike="noStrike" kern="0" cap="none" spc="0" normalizeH="0" baseline="0" noProof="0" dirty="0">
                <a:ln>
                  <a:noFill/>
                </a:ln>
                <a:solidFill>
                  <a:prstClr val="white"/>
                </a:solidFill>
                <a:effectLst/>
                <a:uLnTx/>
                <a:uFillTx/>
                <a:ea typeface="Fira Sans" panose="020B0503050000020004" pitchFamily="34" charset="0"/>
              </a:rPr>
              <a:t>SYN®-HYCAN CB restores</a:t>
            </a:r>
            <a:br>
              <a:rPr kumimoji="0" lang="en-US" sz="1600" b="1" i="0" u="none" strike="noStrike" kern="0" cap="none" spc="0" normalizeH="0" baseline="0" noProof="0" dirty="0">
                <a:ln>
                  <a:noFill/>
                </a:ln>
                <a:solidFill>
                  <a:prstClr val="white"/>
                </a:solidFill>
                <a:effectLst/>
                <a:uLnTx/>
                <a:uFillTx/>
                <a:ea typeface="Fira Sans" panose="020B0503050000020004" pitchFamily="34" charset="0"/>
              </a:rPr>
            </a:br>
            <a:r>
              <a:rPr kumimoji="0" lang="en-US" sz="1600" b="1" i="0" u="none" strike="noStrike" kern="0" cap="none" spc="0" normalizeH="0" baseline="0" noProof="0" dirty="0">
                <a:ln>
                  <a:noFill/>
                </a:ln>
                <a:solidFill>
                  <a:prstClr val="white"/>
                </a:solidFill>
                <a:effectLst/>
                <a:uLnTx/>
                <a:uFillTx/>
                <a:ea typeface="Fira Sans" panose="020B0503050000020004" pitchFamily="34" charset="0"/>
              </a:rPr>
              <a:t>firmness for mature skin</a:t>
            </a:r>
          </a:p>
        </p:txBody>
      </p:sp>
      <p:sp>
        <p:nvSpPr>
          <p:cNvPr id="57" name="TextBox 56">
            <a:extLst>
              <a:ext uri="{FF2B5EF4-FFF2-40B4-BE49-F238E27FC236}">
                <a16:creationId xmlns:a16="http://schemas.microsoft.com/office/drawing/2014/main" id="{C99B4AEC-9867-0D8B-80EB-8493E628DDDE}"/>
              </a:ext>
            </a:extLst>
          </p:cNvPr>
          <p:cNvSpPr txBox="1"/>
          <p:nvPr/>
        </p:nvSpPr>
        <p:spPr>
          <a:xfrm>
            <a:off x="3378320" y="6011569"/>
            <a:ext cx="499394" cy="184666"/>
          </a:xfrm>
          <a:prstGeom prst="rect">
            <a:avLst/>
          </a:prstGeom>
          <a:noFill/>
        </p:spPr>
        <p:txBody>
          <a:bodyPr wrap="square" lIns="0" tIns="0" rIns="0" bIns="0" rtlCol="0">
            <a:spAutoFit/>
          </a:bodyPr>
          <a:lstStyle/>
          <a:p>
            <a:pPr defTabSz="685800">
              <a:defRPr/>
            </a:pPr>
            <a:r>
              <a:rPr lang="de-CH" sz="1200" b="1" dirty="0">
                <a:ea typeface="Fira Sans" panose="020B0503050000020004" pitchFamily="34" charset="0"/>
                <a:cs typeface="Arial"/>
              </a:rPr>
              <a:t>Day 0</a:t>
            </a:r>
          </a:p>
        </p:txBody>
      </p:sp>
      <p:sp>
        <p:nvSpPr>
          <p:cNvPr id="58" name="TextBox 57">
            <a:extLst>
              <a:ext uri="{FF2B5EF4-FFF2-40B4-BE49-F238E27FC236}">
                <a16:creationId xmlns:a16="http://schemas.microsoft.com/office/drawing/2014/main" id="{6223B787-308E-E972-746D-3795E3B8F9E9}"/>
              </a:ext>
            </a:extLst>
          </p:cNvPr>
          <p:cNvSpPr txBox="1"/>
          <p:nvPr/>
        </p:nvSpPr>
        <p:spPr>
          <a:xfrm>
            <a:off x="4737389" y="6011569"/>
            <a:ext cx="843603" cy="184666"/>
          </a:xfrm>
          <a:prstGeom prst="rect">
            <a:avLst/>
          </a:prstGeom>
          <a:noFill/>
        </p:spPr>
        <p:txBody>
          <a:bodyPr wrap="square" lIns="0" tIns="0" rIns="0" bIns="0" rtlCol="0">
            <a:spAutoFit/>
          </a:bodyPr>
          <a:lstStyle/>
          <a:p>
            <a:pPr defTabSz="685800">
              <a:defRPr/>
            </a:pPr>
            <a:r>
              <a:rPr lang="de-CH" sz="1200" b="1" dirty="0">
                <a:ea typeface="Fira Sans" panose="020B0503050000020004" pitchFamily="34" charset="0"/>
                <a:cs typeface="Arial"/>
              </a:rPr>
              <a:t>Day 29</a:t>
            </a:r>
          </a:p>
        </p:txBody>
      </p:sp>
      <p:sp>
        <p:nvSpPr>
          <p:cNvPr id="9" name="TextBox 8">
            <a:extLst>
              <a:ext uri="{FF2B5EF4-FFF2-40B4-BE49-F238E27FC236}">
                <a16:creationId xmlns:a16="http://schemas.microsoft.com/office/drawing/2014/main" id="{78E493E3-3257-2923-1638-5B81D77F3176}"/>
              </a:ext>
            </a:extLst>
          </p:cNvPr>
          <p:cNvSpPr txBox="1"/>
          <p:nvPr/>
        </p:nvSpPr>
        <p:spPr>
          <a:xfrm>
            <a:off x="302399" y="1154320"/>
            <a:ext cx="11587199" cy="1051570"/>
          </a:xfrm>
          <a:prstGeom prst="rect">
            <a:avLst/>
          </a:prstGeom>
          <a:noFill/>
        </p:spPr>
        <p:txBody>
          <a:bodyPr wrap="square" lIns="0" tIns="0" rIns="0" bIns="0" rtlCol="0">
            <a:spAutoFit/>
          </a:bodyPr>
          <a:lstStyle/>
          <a:p>
            <a:pPr>
              <a:spcAft>
                <a:spcPts val="1000"/>
              </a:spcAft>
              <a:defRPr/>
            </a:pPr>
            <a:r>
              <a:rPr lang="en-US" sz="1600" b="1" dirty="0">
                <a:ea typeface="Fira Sans" panose="020B0503050000020004" pitchFamily="34" charset="0"/>
              </a:rPr>
              <a:t>Instrumental Evaluation</a:t>
            </a:r>
          </a:p>
          <a:p>
            <a:pPr>
              <a:spcAft>
                <a:spcPts val="1000"/>
              </a:spcAft>
              <a:defRPr/>
            </a:pPr>
            <a:r>
              <a:rPr lang="en-GB" sz="1400" dirty="0">
                <a:ea typeface="Fira Sans" panose="020B0503050000020004" pitchFamily="34" charset="0"/>
              </a:rPr>
              <a:t>Twice daily application for 1 month of a formulation with or without </a:t>
            </a:r>
            <a:r>
              <a:rPr lang="en-GB" sz="1400" b="1" dirty="0">
                <a:ea typeface="Fira Sans" panose="020B0503050000020004" pitchFamily="34" charset="0"/>
              </a:rPr>
              <a:t>2.5% SYN®-HYCAN CB </a:t>
            </a:r>
            <a:r>
              <a:rPr lang="en-GB" sz="1400" dirty="0">
                <a:ea typeface="Fira Sans" panose="020B0503050000020004" pitchFamily="34" charset="0"/>
              </a:rPr>
              <a:t>or 3% of a competitor on full face. Caucasian female volunteers (30 per group) were between ages 40-60 with visible skin sagging on the face. Double-blind, placebo-controlled, randomized. Groups run in parallel. Measurement of firming effect performed on the cheek area.</a:t>
            </a:r>
          </a:p>
        </p:txBody>
      </p:sp>
      <p:pic>
        <p:nvPicPr>
          <p:cNvPr id="11" name="Picture 10">
            <a:extLst>
              <a:ext uri="{FF2B5EF4-FFF2-40B4-BE49-F238E27FC236}">
                <a16:creationId xmlns:a16="http://schemas.microsoft.com/office/drawing/2014/main" id="{783F64C4-5F96-D413-1028-EF04CED67ADF}"/>
              </a:ext>
            </a:extLst>
          </p:cNvPr>
          <p:cNvPicPr>
            <a:picLocks noChangeAspect="1"/>
          </p:cNvPicPr>
          <p:nvPr/>
        </p:nvPicPr>
        <p:blipFill>
          <a:blip r:embed="rId9"/>
          <a:srcRect/>
          <a:stretch/>
        </p:blipFill>
        <p:spPr>
          <a:xfrm>
            <a:off x="10921775" y="304640"/>
            <a:ext cx="962684" cy="419894"/>
          </a:xfrm>
          <a:prstGeom prst="rect">
            <a:avLst/>
          </a:prstGeom>
        </p:spPr>
      </p:pic>
    </p:spTree>
    <p:extLst>
      <p:ext uri="{BB962C8B-B14F-4D97-AF65-F5344CB8AC3E}">
        <p14:creationId xmlns:p14="http://schemas.microsoft.com/office/powerpoint/2010/main" val="59688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B7B52AF-2DE0-6358-48C5-9CBA3791C553}"/>
              </a:ext>
            </a:extLst>
          </p:cNvPr>
          <p:cNvSpPr/>
          <p:nvPr/>
        </p:nvSpPr>
        <p:spPr>
          <a:xfrm>
            <a:off x="-4726" y="4422775"/>
            <a:ext cx="12196726" cy="2435225"/>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4" name="Rectangle 13">
            <a:extLst>
              <a:ext uri="{FF2B5EF4-FFF2-40B4-BE49-F238E27FC236}">
                <a16:creationId xmlns:a16="http://schemas.microsoft.com/office/drawing/2014/main" id="{D688AF00-90F7-C143-E523-98FE6EBE89C7}"/>
              </a:ext>
            </a:extLst>
          </p:cNvPr>
          <p:cNvSpPr/>
          <p:nvPr/>
        </p:nvSpPr>
        <p:spPr>
          <a:xfrm>
            <a:off x="300036" y="2436813"/>
            <a:ext cx="11604524" cy="33965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rgbClr val="4D3C35"/>
              </a:solidFill>
            </a:endParaRPr>
          </a:p>
        </p:txBody>
      </p:sp>
      <p:sp>
        <p:nvSpPr>
          <p:cNvPr id="138" name="Slide Number Placeholder 1">
            <a:extLst>
              <a:ext uri="{FF2B5EF4-FFF2-40B4-BE49-F238E27FC236}">
                <a16:creationId xmlns:a16="http://schemas.microsoft.com/office/drawing/2014/main" id="{0F8C5C59-4326-5833-B5FD-372EA0B5F20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schemeClr val="bg1"/>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schemeClr val="bg1"/>
              </a:solidFill>
              <a:effectLst/>
              <a:uLnTx/>
              <a:uFillTx/>
              <a:latin typeface="DM Sans"/>
              <a:ea typeface="+mn-ea"/>
              <a:cs typeface="+mn-cs"/>
            </a:endParaRPr>
          </a:p>
        </p:txBody>
      </p:sp>
      <p:sp>
        <p:nvSpPr>
          <p:cNvPr id="9" name="Text Placeholder 8">
            <a:extLst>
              <a:ext uri="{FF2B5EF4-FFF2-40B4-BE49-F238E27FC236}">
                <a16:creationId xmlns:a16="http://schemas.microsoft.com/office/drawing/2014/main" id="{80A47E09-CA27-D5B6-80BF-B2DDE633F11E}"/>
              </a:ext>
            </a:extLst>
          </p:cNvPr>
          <p:cNvSpPr>
            <a:spLocks noGrp="1"/>
          </p:cNvSpPr>
          <p:nvPr>
            <p:ph type="body" idx="11"/>
          </p:nvPr>
        </p:nvSpPr>
        <p:spPr/>
        <p:txBody>
          <a:bodyPr/>
          <a:lstStyle/>
          <a:p>
            <a:r>
              <a:rPr lang="en-ID" b="0" dirty="0"/>
              <a:t>Firmness Assessment, </a:t>
            </a:r>
            <a:r>
              <a:rPr lang="en-ID" b="0" dirty="0" err="1"/>
              <a:t>DynaSKIN</a:t>
            </a:r>
            <a:endParaRPr lang="en-ID" b="0" dirty="0"/>
          </a:p>
        </p:txBody>
      </p:sp>
      <p:sp>
        <p:nvSpPr>
          <p:cNvPr id="7" name="Title 6">
            <a:extLst>
              <a:ext uri="{FF2B5EF4-FFF2-40B4-BE49-F238E27FC236}">
                <a16:creationId xmlns:a16="http://schemas.microsoft.com/office/drawing/2014/main" id="{B13E3472-0C1F-3C93-1DF5-E8787514EC92}"/>
              </a:ext>
            </a:extLst>
          </p:cNvPr>
          <p:cNvSpPr>
            <a:spLocks noGrp="1"/>
          </p:cNvSpPr>
          <p:nvPr>
            <p:ph type="title"/>
          </p:nvPr>
        </p:nvSpPr>
        <p:spPr/>
        <p:txBody>
          <a:bodyPr/>
          <a:lstStyle/>
          <a:p>
            <a:r>
              <a:rPr lang="en-ID" dirty="0"/>
              <a:t>Skin Firming and Remodelling</a:t>
            </a:r>
          </a:p>
        </p:txBody>
      </p:sp>
      <p:sp>
        <p:nvSpPr>
          <p:cNvPr id="11" name="TextBox 10">
            <a:extLst>
              <a:ext uri="{FF2B5EF4-FFF2-40B4-BE49-F238E27FC236}">
                <a16:creationId xmlns:a16="http://schemas.microsoft.com/office/drawing/2014/main" id="{93AA14C0-F113-3126-F055-0505ECAA0F33}"/>
              </a:ext>
            </a:extLst>
          </p:cNvPr>
          <p:cNvSpPr txBox="1"/>
          <p:nvPr/>
        </p:nvSpPr>
        <p:spPr>
          <a:xfrm>
            <a:off x="317361" y="1223755"/>
            <a:ext cx="11587199" cy="10002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Instrumental Evaluation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Twice daily application for 1 month of a formulation with or </a:t>
            </a:r>
            <a:r>
              <a:rPr kumimoji="0" lang="en-US"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without 2.5% SYN®-HYCAN CB </a:t>
            </a:r>
            <a:r>
              <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or 3% of a competitor on full face. Caucasian female volunteers (30 per group) were between ages 40-60 with visible skin sagging on the face. Double-blind, placebo-controlled, randomized. Groups run in parallel. Measurement of firming effect performed on the cheek area.</a:t>
            </a:r>
          </a:p>
        </p:txBody>
      </p:sp>
      <p:pic>
        <p:nvPicPr>
          <p:cNvPr id="16" name="Picture 15">
            <a:extLst>
              <a:ext uri="{FF2B5EF4-FFF2-40B4-BE49-F238E27FC236}">
                <a16:creationId xmlns:a16="http://schemas.microsoft.com/office/drawing/2014/main" id="{D1622781-644A-29DC-8966-8C352136BC7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aphicFrame>
        <p:nvGraphicFramePr>
          <p:cNvPr id="2" name="Chart 1">
            <a:extLst>
              <a:ext uri="{FF2B5EF4-FFF2-40B4-BE49-F238E27FC236}">
                <a16:creationId xmlns:a16="http://schemas.microsoft.com/office/drawing/2014/main" id="{EEB7F5EB-9D1D-B0A2-8DEB-2BC80B7512B5}"/>
              </a:ext>
            </a:extLst>
          </p:cNvPr>
          <p:cNvGraphicFramePr>
            <a:graphicFrameLocks/>
          </p:cNvGraphicFramePr>
          <p:nvPr/>
        </p:nvGraphicFramePr>
        <p:xfrm>
          <a:off x="521236" y="2852058"/>
          <a:ext cx="3420000" cy="2088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a:extLst>
              <a:ext uri="{FF2B5EF4-FFF2-40B4-BE49-F238E27FC236}">
                <a16:creationId xmlns:a16="http://schemas.microsoft.com/office/drawing/2014/main" id="{CF795376-FD3B-F5C8-3DC5-5D109F7D42EA}"/>
              </a:ext>
            </a:extLst>
          </p:cNvPr>
          <p:cNvGraphicFramePr>
            <a:graphicFrameLocks/>
          </p:cNvGraphicFramePr>
          <p:nvPr/>
        </p:nvGraphicFramePr>
        <p:xfrm>
          <a:off x="4383636" y="2852057"/>
          <a:ext cx="3420000" cy="2088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 name="Chart 3">
            <a:extLst>
              <a:ext uri="{FF2B5EF4-FFF2-40B4-BE49-F238E27FC236}">
                <a16:creationId xmlns:a16="http://schemas.microsoft.com/office/drawing/2014/main" id="{23E5D33A-B0F6-BDAE-0225-68CF9E16E736}"/>
              </a:ext>
            </a:extLst>
          </p:cNvPr>
          <p:cNvGraphicFramePr>
            <a:graphicFrameLocks/>
          </p:cNvGraphicFramePr>
          <p:nvPr/>
        </p:nvGraphicFramePr>
        <p:xfrm>
          <a:off x="8246036" y="2852057"/>
          <a:ext cx="3420000" cy="2088000"/>
        </p:xfrm>
        <a:graphic>
          <a:graphicData uri="http://schemas.openxmlformats.org/drawingml/2006/chart">
            <c:chart xmlns:c="http://schemas.openxmlformats.org/drawingml/2006/chart" xmlns:r="http://schemas.openxmlformats.org/officeDocument/2006/relationships" r:id="rId6"/>
          </a:graphicData>
        </a:graphic>
      </p:graphicFrame>
      <p:cxnSp>
        <p:nvCxnSpPr>
          <p:cNvPr id="17" name="Straight Connector 16">
            <a:extLst>
              <a:ext uri="{FF2B5EF4-FFF2-40B4-BE49-F238E27FC236}">
                <a16:creationId xmlns:a16="http://schemas.microsoft.com/office/drawing/2014/main" id="{8B24513D-34D2-13EC-4311-8E89B81CEBAA}"/>
              </a:ext>
            </a:extLst>
          </p:cNvPr>
          <p:cNvCxnSpPr>
            <a:cxnSpLocks/>
          </p:cNvCxnSpPr>
          <p:nvPr/>
        </p:nvCxnSpPr>
        <p:spPr>
          <a:xfrm>
            <a:off x="4162436" y="2436813"/>
            <a:ext cx="0" cy="31974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18D9BC3-BE67-F14D-284D-2933D3AA6A20}"/>
              </a:ext>
            </a:extLst>
          </p:cNvPr>
          <p:cNvCxnSpPr>
            <a:cxnSpLocks/>
          </p:cNvCxnSpPr>
          <p:nvPr/>
        </p:nvCxnSpPr>
        <p:spPr>
          <a:xfrm>
            <a:off x="8024836" y="2436813"/>
            <a:ext cx="0" cy="31974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234A6C09-C58C-865F-54E5-DD44F411F9EC}"/>
              </a:ext>
            </a:extLst>
          </p:cNvPr>
          <p:cNvSpPr/>
          <p:nvPr/>
        </p:nvSpPr>
        <p:spPr>
          <a:xfrm>
            <a:off x="521236" y="2436813"/>
            <a:ext cx="3420000" cy="184666"/>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spc="0" baseline="0">
                <a:solidFill>
                  <a:prstClr val="black"/>
                </a:solidFill>
                <a:latin typeface="Trebuchet MS" panose="020B0603020202020204" pitchFamily="34" charset="0"/>
                <a:ea typeface="+mn-ea"/>
                <a:cs typeface="+mn-cs"/>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Volume, cheek area (Zone 3)</a:t>
            </a:r>
          </a:p>
        </p:txBody>
      </p:sp>
      <p:sp>
        <p:nvSpPr>
          <p:cNvPr id="40" name="Rectangle 39">
            <a:extLst>
              <a:ext uri="{FF2B5EF4-FFF2-40B4-BE49-F238E27FC236}">
                <a16:creationId xmlns:a16="http://schemas.microsoft.com/office/drawing/2014/main" id="{9BD7E988-1BCA-0AB7-E8C1-90FC6421BC28}"/>
              </a:ext>
            </a:extLst>
          </p:cNvPr>
          <p:cNvSpPr/>
          <p:nvPr/>
        </p:nvSpPr>
        <p:spPr>
          <a:xfrm>
            <a:off x="4383636" y="2436813"/>
            <a:ext cx="3420000" cy="184666"/>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spc="0" baseline="0">
                <a:solidFill>
                  <a:prstClr val="black"/>
                </a:solidFill>
                <a:latin typeface="Trebuchet MS" panose="020B0603020202020204" pitchFamily="34" charset="0"/>
                <a:ea typeface="+mn-ea"/>
                <a:cs typeface="+mn-cs"/>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Depth, cheek area (Zone 3)</a:t>
            </a:r>
          </a:p>
        </p:txBody>
      </p:sp>
      <p:sp>
        <p:nvSpPr>
          <p:cNvPr id="41" name="Rectangle 40">
            <a:extLst>
              <a:ext uri="{FF2B5EF4-FFF2-40B4-BE49-F238E27FC236}">
                <a16:creationId xmlns:a16="http://schemas.microsoft.com/office/drawing/2014/main" id="{BFB6ECDB-85F8-A4BC-B09F-6FDAC9F37A95}"/>
              </a:ext>
            </a:extLst>
          </p:cNvPr>
          <p:cNvSpPr/>
          <p:nvPr/>
        </p:nvSpPr>
        <p:spPr>
          <a:xfrm>
            <a:off x="8246036" y="2436813"/>
            <a:ext cx="3420000" cy="184666"/>
          </a:xfrm>
          <a:prstGeom prst="rect">
            <a:avLst/>
          </a:prstGeom>
          <a:effectLst/>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0" i="0" u="none" strike="noStrike" kern="1200" spc="0" baseline="0">
                <a:solidFill>
                  <a:prstClr val="black"/>
                </a:solidFill>
                <a:latin typeface="Trebuchet MS" panose="020B0603020202020204" pitchFamily="34" charset="0"/>
                <a:ea typeface="+mn-ea"/>
                <a:cs typeface="+mn-cs"/>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Circumference, cheek area (Zone 3)</a:t>
            </a:r>
          </a:p>
        </p:txBody>
      </p:sp>
      <p:sp>
        <p:nvSpPr>
          <p:cNvPr id="57" name="TextBox 56">
            <a:extLst>
              <a:ext uri="{FF2B5EF4-FFF2-40B4-BE49-F238E27FC236}">
                <a16:creationId xmlns:a16="http://schemas.microsoft.com/office/drawing/2014/main" id="{C010F9AB-8435-8694-BBE6-41C735924DA7}"/>
              </a:ext>
            </a:extLst>
          </p:cNvPr>
          <p:cNvSpPr txBox="1"/>
          <p:nvPr/>
        </p:nvSpPr>
        <p:spPr>
          <a:xfrm>
            <a:off x="663475" y="5187969"/>
            <a:ext cx="3252565" cy="446276"/>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Volume (Firmness) Improvement:</a:t>
            </a:r>
          </a:p>
          <a:p>
            <a:pPr marL="171450" marR="0" lvl="0" indent="-171450" algn="l" defTabSz="685800" rtl="0" eaLnBrk="1" fontAlgn="auto" latinLnBrk="0" hangingPunct="1">
              <a:lnSpc>
                <a:spcPct val="100000"/>
              </a:lnSpc>
              <a:spcBef>
                <a:spcPts val="0"/>
              </a:spcBef>
              <a:buClrTx/>
              <a:buSzTx/>
              <a:buFont typeface="Arial" panose="020B0604020202020204" pitchFamily="34" charset="0"/>
              <a:buChar char="•"/>
              <a:tabLst/>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-9.6% p&lt;0.05 vs baseline, up to -53%</a:t>
            </a:r>
          </a:p>
          <a:p>
            <a:pPr marL="171450" marR="0" lvl="0" indent="-171450" algn="l" defTabSz="685800" rtl="0" eaLnBrk="1" fontAlgn="auto" latinLnBrk="0" hangingPunct="1">
              <a:lnSpc>
                <a:spcPct val="100000"/>
              </a:lnSpc>
              <a:spcBef>
                <a:spcPts val="0"/>
              </a:spcBef>
              <a:buClrTx/>
              <a:buSzTx/>
              <a:buFont typeface="Arial" panose="020B0604020202020204" pitchFamily="34" charset="0"/>
              <a:buChar char="•"/>
              <a:tabLst/>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Responders 72%</a:t>
            </a:r>
          </a:p>
        </p:txBody>
      </p:sp>
      <p:grpSp>
        <p:nvGrpSpPr>
          <p:cNvPr id="70" name="Group 69">
            <a:extLst>
              <a:ext uri="{FF2B5EF4-FFF2-40B4-BE49-F238E27FC236}">
                <a16:creationId xmlns:a16="http://schemas.microsoft.com/office/drawing/2014/main" id="{D95EEFBE-4753-506B-5CF3-845188F2DB2F}"/>
              </a:ext>
            </a:extLst>
          </p:cNvPr>
          <p:cNvGrpSpPr/>
          <p:nvPr/>
        </p:nvGrpSpPr>
        <p:grpSpPr>
          <a:xfrm>
            <a:off x="663476" y="4966002"/>
            <a:ext cx="3252569" cy="123111"/>
            <a:chOff x="521236" y="4795280"/>
            <a:chExt cx="3252569" cy="123111"/>
          </a:xfrm>
        </p:grpSpPr>
        <p:grpSp>
          <p:nvGrpSpPr>
            <p:cNvPr id="69" name="Group 68">
              <a:extLst>
                <a:ext uri="{FF2B5EF4-FFF2-40B4-BE49-F238E27FC236}">
                  <a16:creationId xmlns:a16="http://schemas.microsoft.com/office/drawing/2014/main" id="{81ECDFA5-8B20-0BFA-3731-A2A50220B7D5}"/>
                </a:ext>
              </a:extLst>
            </p:cNvPr>
            <p:cNvGrpSpPr/>
            <p:nvPr/>
          </p:nvGrpSpPr>
          <p:grpSpPr>
            <a:xfrm>
              <a:off x="521236" y="4795280"/>
              <a:ext cx="859889" cy="123111"/>
              <a:chOff x="521236" y="4795280"/>
              <a:chExt cx="859889" cy="123111"/>
            </a:xfrm>
          </p:grpSpPr>
          <p:sp>
            <p:nvSpPr>
              <p:cNvPr id="65" name="Rectangle: Rounded Corners 77">
                <a:extLst>
                  <a:ext uri="{FF2B5EF4-FFF2-40B4-BE49-F238E27FC236}">
                    <a16:creationId xmlns:a16="http://schemas.microsoft.com/office/drawing/2014/main" id="{57DF1B2A-915D-097F-F24D-60701B655B4F}"/>
                  </a:ext>
                </a:extLst>
              </p:cNvPr>
              <p:cNvSpPr/>
              <p:nvPr/>
            </p:nvSpPr>
            <p:spPr bwMode="auto">
              <a:xfrm>
                <a:off x="521236" y="4802835"/>
                <a:ext cx="108000" cy="108000"/>
              </a:xfrm>
              <a:prstGeom prst="rect">
                <a:avLst/>
              </a:prstGeom>
              <a:solidFill>
                <a:srgbClr val="4D3C35"/>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66" name="TextBox 65">
                <a:extLst>
                  <a:ext uri="{FF2B5EF4-FFF2-40B4-BE49-F238E27FC236}">
                    <a16:creationId xmlns:a16="http://schemas.microsoft.com/office/drawing/2014/main" id="{4989BA66-69A0-AC45-CCFF-B235D26314D3}"/>
                  </a:ext>
                </a:extLst>
              </p:cNvPr>
              <p:cNvSpPr txBox="1"/>
              <p:nvPr/>
            </p:nvSpPr>
            <p:spPr>
              <a:xfrm>
                <a:off x="743300" y="4795280"/>
                <a:ext cx="637825"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Base Formula</a:t>
                </a:r>
              </a:p>
            </p:txBody>
          </p:sp>
        </p:grpSp>
        <p:grpSp>
          <p:nvGrpSpPr>
            <p:cNvPr id="68" name="Group 67">
              <a:extLst>
                <a:ext uri="{FF2B5EF4-FFF2-40B4-BE49-F238E27FC236}">
                  <a16:creationId xmlns:a16="http://schemas.microsoft.com/office/drawing/2014/main" id="{1E192CFB-27F6-39FB-E629-0F919D24BA29}"/>
                </a:ext>
              </a:extLst>
            </p:cNvPr>
            <p:cNvGrpSpPr/>
            <p:nvPr/>
          </p:nvGrpSpPr>
          <p:grpSpPr>
            <a:xfrm>
              <a:off x="1681596" y="4795280"/>
              <a:ext cx="776178" cy="123111"/>
              <a:chOff x="1515537" y="4795280"/>
              <a:chExt cx="776178" cy="123111"/>
            </a:xfrm>
          </p:grpSpPr>
          <p:sp>
            <p:nvSpPr>
              <p:cNvPr id="63" name="Rectangle: Rounded Corners 51">
                <a:extLst>
                  <a:ext uri="{FF2B5EF4-FFF2-40B4-BE49-F238E27FC236}">
                    <a16:creationId xmlns:a16="http://schemas.microsoft.com/office/drawing/2014/main" id="{5E0B5961-66E6-5D12-1C04-55EC6D1AFBB1}"/>
                  </a:ext>
                </a:extLst>
              </p:cNvPr>
              <p:cNvSpPr/>
              <p:nvPr/>
            </p:nvSpPr>
            <p:spPr bwMode="auto">
              <a:xfrm>
                <a:off x="1515537" y="4802835"/>
                <a:ext cx="108000" cy="108000"/>
              </a:xfrm>
              <a:prstGeom prst="rect">
                <a:avLst/>
              </a:prstGeom>
              <a:solidFill>
                <a:srgbClr val="897974"/>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64" name="TextBox 63">
                <a:extLst>
                  <a:ext uri="{FF2B5EF4-FFF2-40B4-BE49-F238E27FC236}">
                    <a16:creationId xmlns:a16="http://schemas.microsoft.com/office/drawing/2014/main" id="{10BF8133-E786-700E-7E92-CB1F6BA4D96D}"/>
                  </a:ext>
                </a:extLst>
              </p:cNvPr>
              <p:cNvSpPr txBox="1"/>
              <p:nvPr/>
            </p:nvSpPr>
            <p:spPr>
              <a:xfrm>
                <a:off x="1734620" y="4795280"/>
                <a:ext cx="557095" cy="123111"/>
              </a:xfrm>
              <a:prstGeom prst="rect">
                <a:avLst/>
              </a:prstGeom>
              <a:noFill/>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Competitor </a:t>
                </a:r>
              </a:p>
            </p:txBody>
          </p:sp>
        </p:grpSp>
        <p:grpSp>
          <p:nvGrpSpPr>
            <p:cNvPr id="67" name="Group 66">
              <a:extLst>
                <a:ext uri="{FF2B5EF4-FFF2-40B4-BE49-F238E27FC236}">
                  <a16:creationId xmlns:a16="http://schemas.microsoft.com/office/drawing/2014/main" id="{D657409F-CF03-9F22-AF37-EF240A0213C9}"/>
                </a:ext>
              </a:extLst>
            </p:cNvPr>
            <p:cNvGrpSpPr/>
            <p:nvPr/>
          </p:nvGrpSpPr>
          <p:grpSpPr>
            <a:xfrm>
              <a:off x="2758245" y="4795280"/>
              <a:ext cx="1015560" cy="123111"/>
              <a:chOff x="2758245" y="4795280"/>
              <a:chExt cx="1015560" cy="123111"/>
            </a:xfrm>
          </p:grpSpPr>
          <p:sp>
            <p:nvSpPr>
              <p:cNvPr id="61" name="Rectangle: Rounded Corners 21">
                <a:extLst>
                  <a:ext uri="{FF2B5EF4-FFF2-40B4-BE49-F238E27FC236}">
                    <a16:creationId xmlns:a16="http://schemas.microsoft.com/office/drawing/2014/main" id="{D7CDF467-B87F-5926-9DA0-1572E3E75857}"/>
                  </a:ext>
                </a:extLst>
              </p:cNvPr>
              <p:cNvSpPr/>
              <p:nvPr/>
            </p:nvSpPr>
            <p:spPr bwMode="auto">
              <a:xfrm>
                <a:off x="2758245" y="4802835"/>
                <a:ext cx="108000" cy="108000"/>
              </a:xfrm>
              <a:prstGeom prst="rect">
                <a:avLst/>
              </a:prstGeom>
              <a:solidFill>
                <a:srgbClr val="B3978F"/>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62" name="TextBox 61">
                <a:extLst>
                  <a:ext uri="{FF2B5EF4-FFF2-40B4-BE49-F238E27FC236}">
                    <a16:creationId xmlns:a16="http://schemas.microsoft.com/office/drawing/2014/main" id="{BA35F5CC-C4E6-BD44-E266-9410BBF23A0D}"/>
                  </a:ext>
                </a:extLst>
              </p:cNvPr>
              <p:cNvSpPr txBox="1"/>
              <p:nvPr/>
            </p:nvSpPr>
            <p:spPr>
              <a:xfrm>
                <a:off x="2972320" y="4795280"/>
                <a:ext cx="801485"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SYN®-HYCAN CB</a:t>
                </a:r>
              </a:p>
            </p:txBody>
          </p:sp>
        </p:grpSp>
      </p:grpSp>
      <p:grpSp>
        <p:nvGrpSpPr>
          <p:cNvPr id="71" name="Group 70">
            <a:extLst>
              <a:ext uri="{FF2B5EF4-FFF2-40B4-BE49-F238E27FC236}">
                <a16:creationId xmlns:a16="http://schemas.microsoft.com/office/drawing/2014/main" id="{D0911233-17D4-B63F-D38F-009AF676A088}"/>
              </a:ext>
            </a:extLst>
          </p:cNvPr>
          <p:cNvGrpSpPr/>
          <p:nvPr/>
        </p:nvGrpSpPr>
        <p:grpSpPr>
          <a:xfrm>
            <a:off x="4504273" y="4966002"/>
            <a:ext cx="3252569" cy="123111"/>
            <a:chOff x="521236" y="4795280"/>
            <a:chExt cx="3252569" cy="123111"/>
          </a:xfrm>
        </p:grpSpPr>
        <p:grpSp>
          <p:nvGrpSpPr>
            <p:cNvPr id="72" name="Group 71">
              <a:extLst>
                <a:ext uri="{FF2B5EF4-FFF2-40B4-BE49-F238E27FC236}">
                  <a16:creationId xmlns:a16="http://schemas.microsoft.com/office/drawing/2014/main" id="{4839F4CA-6FDB-46B0-5ABB-3B32A43D28CE}"/>
                </a:ext>
              </a:extLst>
            </p:cNvPr>
            <p:cNvGrpSpPr/>
            <p:nvPr/>
          </p:nvGrpSpPr>
          <p:grpSpPr>
            <a:xfrm>
              <a:off x="521236" y="4795280"/>
              <a:ext cx="859889" cy="123111"/>
              <a:chOff x="521236" y="4795280"/>
              <a:chExt cx="859889" cy="123111"/>
            </a:xfrm>
          </p:grpSpPr>
          <p:sp>
            <p:nvSpPr>
              <p:cNvPr id="80" name="Rectangle: Rounded Corners 77">
                <a:extLst>
                  <a:ext uri="{FF2B5EF4-FFF2-40B4-BE49-F238E27FC236}">
                    <a16:creationId xmlns:a16="http://schemas.microsoft.com/office/drawing/2014/main" id="{533FB57E-4E91-D82D-FFB5-2D70BF5A285E}"/>
                  </a:ext>
                </a:extLst>
              </p:cNvPr>
              <p:cNvSpPr/>
              <p:nvPr/>
            </p:nvSpPr>
            <p:spPr bwMode="auto">
              <a:xfrm>
                <a:off x="521236" y="4802835"/>
                <a:ext cx="108000" cy="108000"/>
              </a:xfrm>
              <a:prstGeom prst="rect">
                <a:avLst/>
              </a:prstGeom>
              <a:solidFill>
                <a:srgbClr val="4D3C35"/>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81" name="TextBox 80">
                <a:extLst>
                  <a:ext uri="{FF2B5EF4-FFF2-40B4-BE49-F238E27FC236}">
                    <a16:creationId xmlns:a16="http://schemas.microsoft.com/office/drawing/2014/main" id="{2EBE291D-6D30-8178-FB52-41664343A25F}"/>
                  </a:ext>
                </a:extLst>
              </p:cNvPr>
              <p:cNvSpPr txBox="1"/>
              <p:nvPr/>
            </p:nvSpPr>
            <p:spPr>
              <a:xfrm>
                <a:off x="743300" y="4795280"/>
                <a:ext cx="637825"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Base Formula</a:t>
                </a:r>
              </a:p>
            </p:txBody>
          </p:sp>
        </p:grpSp>
        <p:grpSp>
          <p:nvGrpSpPr>
            <p:cNvPr id="73" name="Group 72">
              <a:extLst>
                <a:ext uri="{FF2B5EF4-FFF2-40B4-BE49-F238E27FC236}">
                  <a16:creationId xmlns:a16="http://schemas.microsoft.com/office/drawing/2014/main" id="{286B7AB7-AAB4-76EB-AEF4-D2C6828064A5}"/>
                </a:ext>
              </a:extLst>
            </p:cNvPr>
            <p:cNvGrpSpPr/>
            <p:nvPr/>
          </p:nvGrpSpPr>
          <p:grpSpPr>
            <a:xfrm>
              <a:off x="1681596" y="4795280"/>
              <a:ext cx="776178" cy="123111"/>
              <a:chOff x="1515537" y="4795280"/>
              <a:chExt cx="776178" cy="123111"/>
            </a:xfrm>
          </p:grpSpPr>
          <p:sp>
            <p:nvSpPr>
              <p:cNvPr id="78" name="Rectangle: Rounded Corners 51">
                <a:extLst>
                  <a:ext uri="{FF2B5EF4-FFF2-40B4-BE49-F238E27FC236}">
                    <a16:creationId xmlns:a16="http://schemas.microsoft.com/office/drawing/2014/main" id="{8ACE4F2E-DC27-2267-9641-7ED6EF004FD9}"/>
                  </a:ext>
                </a:extLst>
              </p:cNvPr>
              <p:cNvSpPr/>
              <p:nvPr/>
            </p:nvSpPr>
            <p:spPr bwMode="auto">
              <a:xfrm>
                <a:off x="1515537" y="4802835"/>
                <a:ext cx="108000" cy="108000"/>
              </a:xfrm>
              <a:prstGeom prst="rect">
                <a:avLst/>
              </a:prstGeom>
              <a:solidFill>
                <a:srgbClr val="897974"/>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79" name="TextBox 78">
                <a:extLst>
                  <a:ext uri="{FF2B5EF4-FFF2-40B4-BE49-F238E27FC236}">
                    <a16:creationId xmlns:a16="http://schemas.microsoft.com/office/drawing/2014/main" id="{779ED1C1-0AD7-9591-9510-F5380D423A19}"/>
                  </a:ext>
                </a:extLst>
              </p:cNvPr>
              <p:cNvSpPr txBox="1"/>
              <p:nvPr/>
            </p:nvSpPr>
            <p:spPr>
              <a:xfrm>
                <a:off x="1734620" y="4795280"/>
                <a:ext cx="557095" cy="123111"/>
              </a:xfrm>
              <a:prstGeom prst="rect">
                <a:avLst/>
              </a:prstGeom>
              <a:noFill/>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Competitor </a:t>
                </a:r>
              </a:p>
            </p:txBody>
          </p:sp>
        </p:grpSp>
        <p:grpSp>
          <p:nvGrpSpPr>
            <p:cNvPr id="74" name="Group 73">
              <a:extLst>
                <a:ext uri="{FF2B5EF4-FFF2-40B4-BE49-F238E27FC236}">
                  <a16:creationId xmlns:a16="http://schemas.microsoft.com/office/drawing/2014/main" id="{048905F7-3EC2-9050-C490-C1BE06F5A1EF}"/>
                </a:ext>
              </a:extLst>
            </p:cNvPr>
            <p:cNvGrpSpPr/>
            <p:nvPr/>
          </p:nvGrpSpPr>
          <p:grpSpPr>
            <a:xfrm>
              <a:off x="2758245" y="4795280"/>
              <a:ext cx="1015560" cy="123111"/>
              <a:chOff x="2758245" y="4795280"/>
              <a:chExt cx="1015560" cy="123111"/>
            </a:xfrm>
          </p:grpSpPr>
          <p:sp>
            <p:nvSpPr>
              <p:cNvPr id="76" name="Rectangle: Rounded Corners 21">
                <a:extLst>
                  <a:ext uri="{FF2B5EF4-FFF2-40B4-BE49-F238E27FC236}">
                    <a16:creationId xmlns:a16="http://schemas.microsoft.com/office/drawing/2014/main" id="{63279CBB-B10F-5384-77ED-4197FB418AE0}"/>
                  </a:ext>
                </a:extLst>
              </p:cNvPr>
              <p:cNvSpPr/>
              <p:nvPr/>
            </p:nvSpPr>
            <p:spPr bwMode="auto">
              <a:xfrm>
                <a:off x="2758245" y="4802835"/>
                <a:ext cx="108000" cy="108000"/>
              </a:xfrm>
              <a:prstGeom prst="rect">
                <a:avLst/>
              </a:prstGeom>
              <a:solidFill>
                <a:srgbClr val="B3978F"/>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77" name="TextBox 76">
                <a:extLst>
                  <a:ext uri="{FF2B5EF4-FFF2-40B4-BE49-F238E27FC236}">
                    <a16:creationId xmlns:a16="http://schemas.microsoft.com/office/drawing/2014/main" id="{0589D500-001E-8A99-9C15-EF75B2B9BFC9}"/>
                  </a:ext>
                </a:extLst>
              </p:cNvPr>
              <p:cNvSpPr txBox="1"/>
              <p:nvPr/>
            </p:nvSpPr>
            <p:spPr>
              <a:xfrm>
                <a:off x="2972320" y="4795280"/>
                <a:ext cx="801485"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SYN®-HYCAN CB</a:t>
                </a:r>
              </a:p>
            </p:txBody>
          </p:sp>
        </p:grpSp>
      </p:grpSp>
      <p:grpSp>
        <p:nvGrpSpPr>
          <p:cNvPr id="82" name="Group 81">
            <a:extLst>
              <a:ext uri="{FF2B5EF4-FFF2-40B4-BE49-F238E27FC236}">
                <a16:creationId xmlns:a16="http://schemas.microsoft.com/office/drawing/2014/main" id="{56B2B6B4-8BFB-AAB3-CE0E-B287F84F33D6}"/>
              </a:ext>
            </a:extLst>
          </p:cNvPr>
          <p:cNvGrpSpPr/>
          <p:nvPr/>
        </p:nvGrpSpPr>
        <p:grpSpPr>
          <a:xfrm>
            <a:off x="8365808" y="4966002"/>
            <a:ext cx="3252569" cy="123111"/>
            <a:chOff x="521236" y="4795280"/>
            <a:chExt cx="3252569" cy="123111"/>
          </a:xfrm>
        </p:grpSpPr>
        <p:grpSp>
          <p:nvGrpSpPr>
            <p:cNvPr id="83" name="Group 82">
              <a:extLst>
                <a:ext uri="{FF2B5EF4-FFF2-40B4-BE49-F238E27FC236}">
                  <a16:creationId xmlns:a16="http://schemas.microsoft.com/office/drawing/2014/main" id="{DB8496B0-D08E-5F46-6C5D-257E6353F297}"/>
                </a:ext>
              </a:extLst>
            </p:cNvPr>
            <p:cNvGrpSpPr/>
            <p:nvPr/>
          </p:nvGrpSpPr>
          <p:grpSpPr>
            <a:xfrm>
              <a:off x="521236" y="4795280"/>
              <a:ext cx="859889" cy="123111"/>
              <a:chOff x="521236" y="4795280"/>
              <a:chExt cx="859889" cy="123111"/>
            </a:xfrm>
          </p:grpSpPr>
          <p:sp>
            <p:nvSpPr>
              <p:cNvPr id="96" name="Rectangle: Rounded Corners 77">
                <a:extLst>
                  <a:ext uri="{FF2B5EF4-FFF2-40B4-BE49-F238E27FC236}">
                    <a16:creationId xmlns:a16="http://schemas.microsoft.com/office/drawing/2014/main" id="{020FE0F9-BF30-DF57-9D7F-87E4177D276D}"/>
                  </a:ext>
                </a:extLst>
              </p:cNvPr>
              <p:cNvSpPr/>
              <p:nvPr/>
            </p:nvSpPr>
            <p:spPr bwMode="auto">
              <a:xfrm>
                <a:off x="521236" y="4802835"/>
                <a:ext cx="108000" cy="108000"/>
              </a:xfrm>
              <a:prstGeom prst="rect">
                <a:avLst/>
              </a:prstGeom>
              <a:solidFill>
                <a:srgbClr val="4D3C35"/>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97" name="TextBox 96">
                <a:extLst>
                  <a:ext uri="{FF2B5EF4-FFF2-40B4-BE49-F238E27FC236}">
                    <a16:creationId xmlns:a16="http://schemas.microsoft.com/office/drawing/2014/main" id="{3CFD51B8-D0D1-F01B-F2B2-0497256E805D}"/>
                  </a:ext>
                </a:extLst>
              </p:cNvPr>
              <p:cNvSpPr txBox="1"/>
              <p:nvPr/>
            </p:nvSpPr>
            <p:spPr>
              <a:xfrm>
                <a:off x="743300" y="4795280"/>
                <a:ext cx="637825"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Base Formula</a:t>
                </a:r>
              </a:p>
            </p:txBody>
          </p:sp>
        </p:grpSp>
        <p:grpSp>
          <p:nvGrpSpPr>
            <p:cNvPr id="84" name="Group 83">
              <a:extLst>
                <a:ext uri="{FF2B5EF4-FFF2-40B4-BE49-F238E27FC236}">
                  <a16:creationId xmlns:a16="http://schemas.microsoft.com/office/drawing/2014/main" id="{B17C7622-E0B9-1382-CD3D-DF21044AAA93}"/>
                </a:ext>
              </a:extLst>
            </p:cNvPr>
            <p:cNvGrpSpPr/>
            <p:nvPr/>
          </p:nvGrpSpPr>
          <p:grpSpPr>
            <a:xfrm>
              <a:off x="1681596" y="4795280"/>
              <a:ext cx="776178" cy="123111"/>
              <a:chOff x="1515537" y="4795280"/>
              <a:chExt cx="776178" cy="123111"/>
            </a:xfrm>
          </p:grpSpPr>
          <p:sp>
            <p:nvSpPr>
              <p:cNvPr id="94" name="Rectangle: Rounded Corners 51">
                <a:extLst>
                  <a:ext uri="{FF2B5EF4-FFF2-40B4-BE49-F238E27FC236}">
                    <a16:creationId xmlns:a16="http://schemas.microsoft.com/office/drawing/2014/main" id="{57838263-FC38-C893-9CF1-57B332AA974C}"/>
                  </a:ext>
                </a:extLst>
              </p:cNvPr>
              <p:cNvSpPr/>
              <p:nvPr/>
            </p:nvSpPr>
            <p:spPr bwMode="auto">
              <a:xfrm>
                <a:off x="1515537" y="4802835"/>
                <a:ext cx="108000" cy="108000"/>
              </a:xfrm>
              <a:prstGeom prst="rect">
                <a:avLst/>
              </a:prstGeom>
              <a:solidFill>
                <a:srgbClr val="897974"/>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95" name="TextBox 94">
                <a:extLst>
                  <a:ext uri="{FF2B5EF4-FFF2-40B4-BE49-F238E27FC236}">
                    <a16:creationId xmlns:a16="http://schemas.microsoft.com/office/drawing/2014/main" id="{707A522A-F7CB-3F7B-0D28-6A3B16539A91}"/>
                  </a:ext>
                </a:extLst>
              </p:cNvPr>
              <p:cNvSpPr txBox="1"/>
              <p:nvPr/>
            </p:nvSpPr>
            <p:spPr>
              <a:xfrm>
                <a:off x="1734620" y="4795280"/>
                <a:ext cx="557095" cy="123111"/>
              </a:xfrm>
              <a:prstGeom prst="rect">
                <a:avLst/>
              </a:prstGeom>
              <a:noFill/>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Competitor </a:t>
                </a:r>
              </a:p>
            </p:txBody>
          </p:sp>
        </p:grpSp>
        <p:grpSp>
          <p:nvGrpSpPr>
            <p:cNvPr id="85" name="Group 84">
              <a:extLst>
                <a:ext uri="{FF2B5EF4-FFF2-40B4-BE49-F238E27FC236}">
                  <a16:creationId xmlns:a16="http://schemas.microsoft.com/office/drawing/2014/main" id="{AD9B7CFF-7496-B1E7-490D-E864C954320B}"/>
                </a:ext>
              </a:extLst>
            </p:cNvPr>
            <p:cNvGrpSpPr/>
            <p:nvPr/>
          </p:nvGrpSpPr>
          <p:grpSpPr>
            <a:xfrm>
              <a:off x="2758245" y="4795280"/>
              <a:ext cx="1015560" cy="123111"/>
              <a:chOff x="2758245" y="4795280"/>
              <a:chExt cx="1015560" cy="123111"/>
            </a:xfrm>
          </p:grpSpPr>
          <p:sp>
            <p:nvSpPr>
              <p:cNvPr id="86" name="Rectangle: Rounded Corners 21">
                <a:extLst>
                  <a:ext uri="{FF2B5EF4-FFF2-40B4-BE49-F238E27FC236}">
                    <a16:creationId xmlns:a16="http://schemas.microsoft.com/office/drawing/2014/main" id="{033DEBBB-8E64-A9A8-5F4A-98845FE23E3C}"/>
                  </a:ext>
                </a:extLst>
              </p:cNvPr>
              <p:cNvSpPr/>
              <p:nvPr/>
            </p:nvSpPr>
            <p:spPr bwMode="auto">
              <a:xfrm>
                <a:off x="2758245" y="4802835"/>
                <a:ext cx="108000" cy="108000"/>
              </a:xfrm>
              <a:prstGeom prst="rect">
                <a:avLst/>
              </a:prstGeom>
              <a:solidFill>
                <a:srgbClr val="B3978F"/>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88" name="TextBox 87">
                <a:extLst>
                  <a:ext uri="{FF2B5EF4-FFF2-40B4-BE49-F238E27FC236}">
                    <a16:creationId xmlns:a16="http://schemas.microsoft.com/office/drawing/2014/main" id="{814CC929-69A1-4751-2AE5-201E6B430785}"/>
                  </a:ext>
                </a:extLst>
              </p:cNvPr>
              <p:cNvSpPr txBox="1"/>
              <p:nvPr/>
            </p:nvSpPr>
            <p:spPr>
              <a:xfrm>
                <a:off x="2972320" y="4795280"/>
                <a:ext cx="801485"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SYN®-HYCAN CB</a:t>
                </a:r>
              </a:p>
            </p:txBody>
          </p:sp>
        </p:grpSp>
      </p:grpSp>
      <p:sp>
        <p:nvSpPr>
          <p:cNvPr id="98" name="TextBox 97">
            <a:extLst>
              <a:ext uri="{FF2B5EF4-FFF2-40B4-BE49-F238E27FC236}">
                <a16:creationId xmlns:a16="http://schemas.microsoft.com/office/drawing/2014/main" id="{7ED3C29A-83C1-CB94-C777-012C77734AB2}"/>
              </a:ext>
            </a:extLst>
          </p:cNvPr>
          <p:cNvSpPr txBox="1"/>
          <p:nvPr/>
        </p:nvSpPr>
        <p:spPr>
          <a:xfrm>
            <a:off x="4509680" y="5187969"/>
            <a:ext cx="3252565" cy="446276"/>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Depth Improvement:</a:t>
            </a:r>
          </a:p>
          <a:p>
            <a:pPr marL="171450" indent="-171450" defTabSz="685800">
              <a:buFont typeface="Arial" panose="020B0604020202020204" pitchFamily="34" charset="0"/>
              <a:buChar char="•"/>
              <a:defRPr/>
            </a:pPr>
            <a:r>
              <a:rPr lang="en-US" sz="800" dirty="0">
                <a:solidFill>
                  <a:prstClr val="black"/>
                </a:solidFill>
                <a:latin typeface="DM Sans"/>
                <a:cs typeface="Arial"/>
              </a:rPr>
              <a:t>-4.1% vs baseline, up to -37%</a:t>
            </a:r>
          </a:p>
          <a:p>
            <a:pPr marL="171450" indent="-171450" defTabSz="685800">
              <a:buFont typeface="Arial" panose="020B0604020202020204" pitchFamily="34" charset="0"/>
              <a:buChar char="•"/>
              <a:defRPr/>
            </a:pPr>
            <a:r>
              <a:rPr lang="en-US" sz="800" dirty="0">
                <a:solidFill>
                  <a:prstClr val="black"/>
                </a:solidFill>
                <a:latin typeface="DM Sans"/>
                <a:cs typeface="Arial"/>
              </a:rPr>
              <a:t>Responders 62%</a:t>
            </a:r>
          </a:p>
        </p:txBody>
      </p:sp>
      <p:sp>
        <p:nvSpPr>
          <p:cNvPr id="99" name="TextBox 98">
            <a:extLst>
              <a:ext uri="{FF2B5EF4-FFF2-40B4-BE49-F238E27FC236}">
                <a16:creationId xmlns:a16="http://schemas.microsoft.com/office/drawing/2014/main" id="{21BC89E5-7F15-BEDF-3C5F-1C96B01FD8D6}"/>
              </a:ext>
            </a:extLst>
          </p:cNvPr>
          <p:cNvSpPr txBox="1"/>
          <p:nvPr/>
        </p:nvSpPr>
        <p:spPr>
          <a:xfrm>
            <a:off x="8365808" y="5187969"/>
            <a:ext cx="3252565" cy="446276"/>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Circumference Improvement:</a:t>
            </a:r>
          </a:p>
          <a:p>
            <a:pPr marL="171450" marR="0" lvl="0" indent="-171450" algn="l" defTabSz="685800" rtl="0" eaLnBrk="1" fontAlgn="auto" latinLnBrk="0" hangingPunct="1">
              <a:lnSpc>
                <a:spcPct val="100000"/>
              </a:lnSpc>
              <a:spcBef>
                <a:spcPts val="0"/>
              </a:spcBef>
              <a:buClrTx/>
              <a:buSzTx/>
              <a:buFont typeface="Arial" panose="020B0604020202020204" pitchFamily="34" charset="0"/>
              <a:buChar char="•"/>
              <a:tabLst/>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-3.5% p&lt;0.05 vs baseline, up to -22%</a:t>
            </a:r>
          </a:p>
          <a:p>
            <a:pPr marL="171450" marR="0" lvl="0" indent="-171450" algn="l" defTabSz="685800" rtl="0" eaLnBrk="1" fontAlgn="auto" latinLnBrk="0" hangingPunct="1">
              <a:lnSpc>
                <a:spcPct val="100000"/>
              </a:lnSpc>
              <a:spcBef>
                <a:spcPts val="0"/>
              </a:spcBef>
              <a:buClrTx/>
              <a:buSzTx/>
              <a:buFont typeface="Arial" panose="020B0604020202020204" pitchFamily="34" charset="0"/>
              <a:buChar char="•"/>
              <a:tabLst/>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Responders 72%</a:t>
            </a:r>
          </a:p>
        </p:txBody>
      </p:sp>
      <p:sp>
        <p:nvSpPr>
          <p:cNvPr id="104" name="Rectangle 103">
            <a:extLst>
              <a:ext uri="{FF2B5EF4-FFF2-40B4-BE49-F238E27FC236}">
                <a16:creationId xmlns:a16="http://schemas.microsoft.com/office/drawing/2014/main" id="{AAAD8F0F-E1EA-D568-B080-4EBC062F3E5F}"/>
              </a:ext>
            </a:extLst>
          </p:cNvPr>
          <p:cNvSpPr/>
          <p:nvPr/>
        </p:nvSpPr>
        <p:spPr>
          <a:xfrm>
            <a:off x="6364223" y="5187968"/>
            <a:ext cx="1391749" cy="446275"/>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tx1"/>
                </a:solidFill>
                <a:effectLst/>
                <a:uLnTx/>
                <a:uFillTx/>
                <a:latin typeface="DM Sans"/>
                <a:ea typeface="Fira Sans" panose="020B0503050000020004" pitchFamily="34" charset="0"/>
                <a:cs typeface="Arial"/>
              </a:rPr>
              <a:t>*p&lt;0.05 vs competitor</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1"/>
                </a:solidFill>
                <a:effectLst/>
                <a:uLnTx/>
                <a:uFillTx/>
                <a:latin typeface="DM Sans"/>
                <a:ea typeface="Fira Sans" panose="020B0503050000020004" pitchFamily="34" charset="0"/>
                <a:cs typeface="Arial"/>
              </a:rPr>
              <a:t>*</a:t>
            </a:r>
            <a:r>
              <a:rPr kumimoji="0" lang="en-GB" sz="800" b="0" i="0" u="none" strike="noStrike" kern="1200" cap="none" spc="0" normalizeH="0" baseline="0" noProof="0" dirty="0">
                <a:ln>
                  <a:noFill/>
                </a:ln>
                <a:solidFill>
                  <a:schemeClr val="tx1"/>
                </a:solidFill>
                <a:effectLst/>
                <a:uLnTx/>
                <a:uFillTx/>
                <a:latin typeface="DM Sans"/>
                <a:ea typeface="Fira Sans" panose="020B0503050000020004" pitchFamily="34" charset="0"/>
                <a:cs typeface="Arial"/>
              </a:rPr>
              <a:t>p&lt;0.05 vs baseline</a:t>
            </a:r>
          </a:p>
        </p:txBody>
      </p:sp>
      <p:cxnSp>
        <p:nvCxnSpPr>
          <p:cNvPr id="105" name="Straight Connector 104">
            <a:extLst>
              <a:ext uri="{FF2B5EF4-FFF2-40B4-BE49-F238E27FC236}">
                <a16:creationId xmlns:a16="http://schemas.microsoft.com/office/drawing/2014/main" id="{428F6774-3B8F-3F6A-B954-3B15D96D51D9}"/>
              </a:ext>
            </a:extLst>
          </p:cNvPr>
          <p:cNvCxnSpPr>
            <a:cxnSpLocks/>
          </p:cNvCxnSpPr>
          <p:nvPr/>
        </p:nvCxnSpPr>
        <p:spPr>
          <a:xfrm>
            <a:off x="3255503" y="2976579"/>
            <a:ext cx="396000" cy="0"/>
          </a:xfrm>
          <a:prstGeom prst="line">
            <a:avLst/>
          </a:prstGeom>
          <a:noFill/>
          <a:ln w="6350" cap="flat" cmpd="sng" algn="ctr">
            <a:solidFill>
              <a:sysClr val="windowText" lastClr="000000"/>
            </a:solidFill>
            <a:prstDash val="solid"/>
            <a:miter lim="800000"/>
          </a:ln>
          <a:effectLst/>
        </p:spPr>
      </p:cxnSp>
      <p:sp>
        <p:nvSpPr>
          <p:cNvPr id="106" name="TextBox 105">
            <a:extLst>
              <a:ext uri="{FF2B5EF4-FFF2-40B4-BE49-F238E27FC236}">
                <a16:creationId xmlns:a16="http://schemas.microsoft.com/office/drawing/2014/main" id="{5B81E870-37DE-BEDF-83A4-AD961C8D3E5A}"/>
              </a:ext>
            </a:extLst>
          </p:cNvPr>
          <p:cNvSpPr txBox="1"/>
          <p:nvPr/>
        </p:nvSpPr>
        <p:spPr>
          <a:xfrm>
            <a:off x="3416634" y="2839771"/>
            <a:ext cx="73739" cy="184666"/>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a:t>
            </a:r>
          </a:p>
        </p:txBody>
      </p:sp>
      <p:sp>
        <p:nvSpPr>
          <p:cNvPr id="107" name="TextBox 106">
            <a:extLst>
              <a:ext uri="{FF2B5EF4-FFF2-40B4-BE49-F238E27FC236}">
                <a16:creationId xmlns:a16="http://schemas.microsoft.com/office/drawing/2014/main" id="{866EF67E-58E4-E4F0-8586-CA2D01CE1A02}"/>
              </a:ext>
            </a:extLst>
          </p:cNvPr>
          <p:cNvSpPr txBox="1"/>
          <p:nvPr/>
        </p:nvSpPr>
        <p:spPr>
          <a:xfrm>
            <a:off x="3358148" y="3003590"/>
            <a:ext cx="190710" cy="1846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accent1"/>
                </a:solidFill>
                <a:effectLst/>
                <a:uLnTx/>
                <a:uFillTx/>
                <a:latin typeface="DM Sans"/>
                <a:ea typeface="Fira Sans" panose="020B0503050000020004" pitchFamily="34" charset="0"/>
                <a:cs typeface="Arial"/>
              </a:rPr>
              <a:t>*</a:t>
            </a:r>
          </a:p>
        </p:txBody>
      </p:sp>
      <p:sp>
        <p:nvSpPr>
          <p:cNvPr id="111" name="TextBox 110">
            <a:extLst>
              <a:ext uri="{FF2B5EF4-FFF2-40B4-BE49-F238E27FC236}">
                <a16:creationId xmlns:a16="http://schemas.microsoft.com/office/drawing/2014/main" id="{4AC08C11-D555-33C1-BE44-AA28E4DC732A}"/>
              </a:ext>
            </a:extLst>
          </p:cNvPr>
          <p:cNvSpPr txBox="1"/>
          <p:nvPr/>
        </p:nvSpPr>
        <p:spPr>
          <a:xfrm>
            <a:off x="1522365" y="4299664"/>
            <a:ext cx="183167" cy="1231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ns</a:t>
            </a:r>
          </a:p>
        </p:txBody>
      </p:sp>
      <p:sp>
        <p:nvSpPr>
          <p:cNvPr id="112" name="TextBox 111">
            <a:extLst>
              <a:ext uri="{FF2B5EF4-FFF2-40B4-BE49-F238E27FC236}">
                <a16:creationId xmlns:a16="http://schemas.microsoft.com/office/drawing/2014/main" id="{E8B6622E-92A1-3BB1-C20F-A0E289892AE5}"/>
              </a:ext>
            </a:extLst>
          </p:cNvPr>
          <p:cNvSpPr txBox="1"/>
          <p:nvPr/>
        </p:nvSpPr>
        <p:spPr>
          <a:xfrm>
            <a:off x="2107407" y="3155899"/>
            <a:ext cx="157637" cy="1231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ns</a:t>
            </a:r>
          </a:p>
        </p:txBody>
      </p:sp>
      <p:grpSp>
        <p:nvGrpSpPr>
          <p:cNvPr id="114" name="Group 113">
            <a:extLst>
              <a:ext uri="{FF2B5EF4-FFF2-40B4-BE49-F238E27FC236}">
                <a16:creationId xmlns:a16="http://schemas.microsoft.com/office/drawing/2014/main" id="{0FF0DF23-1A54-8D53-1ADF-B06317880742}"/>
              </a:ext>
            </a:extLst>
          </p:cNvPr>
          <p:cNvGrpSpPr/>
          <p:nvPr/>
        </p:nvGrpSpPr>
        <p:grpSpPr>
          <a:xfrm>
            <a:off x="2559503" y="3181519"/>
            <a:ext cx="147158" cy="1134864"/>
            <a:chOff x="2464610" y="3386830"/>
            <a:chExt cx="147158" cy="1134864"/>
          </a:xfrm>
        </p:grpSpPr>
        <p:cxnSp>
          <p:nvCxnSpPr>
            <p:cNvPr id="108" name="Straight Arrow Connector 107">
              <a:extLst>
                <a:ext uri="{FF2B5EF4-FFF2-40B4-BE49-F238E27FC236}">
                  <a16:creationId xmlns:a16="http://schemas.microsoft.com/office/drawing/2014/main" id="{476E7E9E-73A3-BCA9-9225-1EA753A3EAD5}"/>
                </a:ext>
              </a:extLst>
            </p:cNvPr>
            <p:cNvCxnSpPr>
              <a:cxnSpLocks/>
            </p:cNvCxnSpPr>
            <p:nvPr/>
          </p:nvCxnSpPr>
          <p:spPr bwMode="auto">
            <a:xfrm flipV="1">
              <a:off x="2464610" y="3386830"/>
              <a:ext cx="0" cy="576064"/>
            </a:xfrm>
            <a:prstGeom prst="straightConnector1">
              <a:avLst/>
            </a:prstGeom>
            <a:noFill/>
            <a:ln w="6350" cap="flat" cmpd="sng" algn="ctr">
              <a:solidFill>
                <a:srgbClr val="4D3C35"/>
              </a:solidFill>
              <a:prstDash val="solid"/>
              <a:miter lim="800000"/>
              <a:tailEnd type="stealth" w="med" len="sm"/>
            </a:ln>
            <a:effectLst/>
          </p:spPr>
        </p:cxnSp>
        <p:sp>
          <p:nvSpPr>
            <p:cNvPr id="109" name="TextBox 108">
              <a:extLst>
                <a:ext uri="{FF2B5EF4-FFF2-40B4-BE49-F238E27FC236}">
                  <a16:creationId xmlns:a16="http://schemas.microsoft.com/office/drawing/2014/main" id="{94FF0BF1-9043-BCCF-4B55-B30305EEE7CF}"/>
                </a:ext>
              </a:extLst>
            </p:cNvPr>
            <p:cNvSpPr txBox="1"/>
            <p:nvPr/>
          </p:nvSpPr>
          <p:spPr>
            <a:xfrm rot="16200000">
              <a:off x="2354645" y="3613307"/>
              <a:ext cx="391133"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improve</a:t>
              </a:r>
            </a:p>
          </p:txBody>
        </p:sp>
        <p:sp>
          <p:nvSpPr>
            <p:cNvPr id="110" name="TextBox 109">
              <a:extLst>
                <a:ext uri="{FF2B5EF4-FFF2-40B4-BE49-F238E27FC236}">
                  <a16:creationId xmlns:a16="http://schemas.microsoft.com/office/drawing/2014/main" id="{DD5E663D-3A79-A0A7-90E2-5B4D2519591F}"/>
                </a:ext>
              </a:extLst>
            </p:cNvPr>
            <p:cNvSpPr txBox="1"/>
            <p:nvPr/>
          </p:nvSpPr>
          <p:spPr>
            <a:xfrm rot="16200000">
              <a:off x="2377088" y="4172107"/>
              <a:ext cx="346249"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worsen</a:t>
              </a:r>
            </a:p>
          </p:txBody>
        </p:sp>
        <p:cxnSp>
          <p:nvCxnSpPr>
            <p:cNvPr id="113" name="Straight Arrow Connector 112">
              <a:extLst>
                <a:ext uri="{FF2B5EF4-FFF2-40B4-BE49-F238E27FC236}">
                  <a16:creationId xmlns:a16="http://schemas.microsoft.com/office/drawing/2014/main" id="{8E100860-8F13-F58C-5310-2E33E76C77BA}"/>
                </a:ext>
              </a:extLst>
            </p:cNvPr>
            <p:cNvCxnSpPr>
              <a:cxnSpLocks/>
            </p:cNvCxnSpPr>
            <p:nvPr/>
          </p:nvCxnSpPr>
          <p:spPr bwMode="auto">
            <a:xfrm flipV="1">
              <a:off x="2464610" y="3945630"/>
              <a:ext cx="0" cy="576064"/>
            </a:xfrm>
            <a:prstGeom prst="straightConnector1">
              <a:avLst/>
            </a:prstGeom>
            <a:noFill/>
            <a:ln w="6350" cap="flat" cmpd="sng" algn="ctr">
              <a:solidFill>
                <a:srgbClr val="4D3C35"/>
              </a:solidFill>
              <a:prstDash val="solid"/>
              <a:miter lim="800000"/>
              <a:headEnd type="stealth" w="med" len="sm"/>
              <a:tailEnd type="none" w="med" len="sm"/>
            </a:ln>
            <a:effectLst/>
          </p:spPr>
        </p:cxnSp>
      </p:grpSp>
      <p:cxnSp>
        <p:nvCxnSpPr>
          <p:cNvPr id="115" name="Straight Connector 114">
            <a:extLst>
              <a:ext uri="{FF2B5EF4-FFF2-40B4-BE49-F238E27FC236}">
                <a16:creationId xmlns:a16="http://schemas.microsoft.com/office/drawing/2014/main" id="{1190064D-64E0-58F7-AAA8-5615977038E5}"/>
              </a:ext>
            </a:extLst>
          </p:cNvPr>
          <p:cNvCxnSpPr>
            <a:cxnSpLocks/>
          </p:cNvCxnSpPr>
          <p:nvPr/>
        </p:nvCxnSpPr>
        <p:spPr>
          <a:xfrm>
            <a:off x="7136250" y="2976579"/>
            <a:ext cx="396000" cy="0"/>
          </a:xfrm>
          <a:prstGeom prst="line">
            <a:avLst/>
          </a:prstGeom>
          <a:noFill/>
          <a:ln w="6350" cap="flat" cmpd="sng" algn="ctr">
            <a:solidFill>
              <a:sysClr val="windowText" lastClr="000000"/>
            </a:solidFill>
            <a:prstDash val="solid"/>
            <a:miter lim="800000"/>
          </a:ln>
          <a:effectLst/>
        </p:spPr>
      </p:cxnSp>
      <p:sp>
        <p:nvSpPr>
          <p:cNvPr id="116" name="TextBox 115">
            <a:extLst>
              <a:ext uri="{FF2B5EF4-FFF2-40B4-BE49-F238E27FC236}">
                <a16:creationId xmlns:a16="http://schemas.microsoft.com/office/drawing/2014/main" id="{6FBF2065-C36D-9C32-0CC6-BCDBCC5F2E30}"/>
              </a:ext>
            </a:extLst>
          </p:cNvPr>
          <p:cNvSpPr txBox="1"/>
          <p:nvPr/>
        </p:nvSpPr>
        <p:spPr>
          <a:xfrm>
            <a:off x="7297381" y="2839771"/>
            <a:ext cx="73739" cy="184666"/>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a:t>
            </a:r>
          </a:p>
        </p:txBody>
      </p:sp>
      <p:sp>
        <p:nvSpPr>
          <p:cNvPr id="117" name="TextBox 116">
            <a:extLst>
              <a:ext uri="{FF2B5EF4-FFF2-40B4-BE49-F238E27FC236}">
                <a16:creationId xmlns:a16="http://schemas.microsoft.com/office/drawing/2014/main" id="{E1B2DA72-5B48-EC59-AA08-7EDE2EEABEF6}"/>
              </a:ext>
            </a:extLst>
          </p:cNvPr>
          <p:cNvSpPr txBox="1"/>
          <p:nvPr/>
        </p:nvSpPr>
        <p:spPr>
          <a:xfrm>
            <a:off x="5535466" y="4299664"/>
            <a:ext cx="183167" cy="1231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ns</a:t>
            </a:r>
          </a:p>
        </p:txBody>
      </p:sp>
      <p:sp>
        <p:nvSpPr>
          <p:cNvPr id="118" name="TextBox 117">
            <a:extLst>
              <a:ext uri="{FF2B5EF4-FFF2-40B4-BE49-F238E27FC236}">
                <a16:creationId xmlns:a16="http://schemas.microsoft.com/office/drawing/2014/main" id="{D57C0BC9-8ED8-2D4E-DD1D-233D0F538B3D}"/>
              </a:ext>
            </a:extLst>
          </p:cNvPr>
          <p:cNvSpPr txBox="1"/>
          <p:nvPr/>
        </p:nvSpPr>
        <p:spPr>
          <a:xfrm>
            <a:off x="6090343" y="3024437"/>
            <a:ext cx="157637" cy="1231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ns</a:t>
            </a:r>
          </a:p>
        </p:txBody>
      </p:sp>
      <p:grpSp>
        <p:nvGrpSpPr>
          <p:cNvPr id="119" name="Group 118">
            <a:extLst>
              <a:ext uri="{FF2B5EF4-FFF2-40B4-BE49-F238E27FC236}">
                <a16:creationId xmlns:a16="http://schemas.microsoft.com/office/drawing/2014/main" id="{8CA14303-7768-81BD-F585-26C6A757A391}"/>
              </a:ext>
            </a:extLst>
          </p:cNvPr>
          <p:cNvGrpSpPr/>
          <p:nvPr/>
        </p:nvGrpSpPr>
        <p:grpSpPr>
          <a:xfrm>
            <a:off x="6454752" y="3131718"/>
            <a:ext cx="147158" cy="1134864"/>
            <a:chOff x="2464610" y="3386830"/>
            <a:chExt cx="147158" cy="1134864"/>
          </a:xfrm>
        </p:grpSpPr>
        <p:cxnSp>
          <p:nvCxnSpPr>
            <p:cNvPr id="120" name="Straight Arrow Connector 119">
              <a:extLst>
                <a:ext uri="{FF2B5EF4-FFF2-40B4-BE49-F238E27FC236}">
                  <a16:creationId xmlns:a16="http://schemas.microsoft.com/office/drawing/2014/main" id="{5FAE6FE9-29D6-81C9-2D07-5180A5738766}"/>
                </a:ext>
              </a:extLst>
            </p:cNvPr>
            <p:cNvCxnSpPr>
              <a:cxnSpLocks/>
            </p:cNvCxnSpPr>
            <p:nvPr/>
          </p:nvCxnSpPr>
          <p:spPr bwMode="auto">
            <a:xfrm flipV="1">
              <a:off x="2464610" y="3386830"/>
              <a:ext cx="0" cy="576064"/>
            </a:xfrm>
            <a:prstGeom prst="straightConnector1">
              <a:avLst/>
            </a:prstGeom>
            <a:noFill/>
            <a:ln w="6350" cap="flat" cmpd="sng" algn="ctr">
              <a:solidFill>
                <a:srgbClr val="4D3C35"/>
              </a:solidFill>
              <a:prstDash val="solid"/>
              <a:miter lim="800000"/>
              <a:tailEnd type="stealth" w="med" len="sm"/>
            </a:ln>
            <a:effectLst/>
          </p:spPr>
        </p:cxnSp>
        <p:sp>
          <p:nvSpPr>
            <p:cNvPr id="121" name="TextBox 120">
              <a:extLst>
                <a:ext uri="{FF2B5EF4-FFF2-40B4-BE49-F238E27FC236}">
                  <a16:creationId xmlns:a16="http://schemas.microsoft.com/office/drawing/2014/main" id="{1DF4E408-0CD8-B321-6BD0-025CC009AA18}"/>
                </a:ext>
              </a:extLst>
            </p:cNvPr>
            <p:cNvSpPr txBox="1"/>
            <p:nvPr/>
          </p:nvSpPr>
          <p:spPr>
            <a:xfrm rot="16200000">
              <a:off x="2354645" y="3613307"/>
              <a:ext cx="391133"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improve</a:t>
              </a:r>
            </a:p>
          </p:txBody>
        </p:sp>
        <p:sp>
          <p:nvSpPr>
            <p:cNvPr id="122" name="TextBox 121">
              <a:extLst>
                <a:ext uri="{FF2B5EF4-FFF2-40B4-BE49-F238E27FC236}">
                  <a16:creationId xmlns:a16="http://schemas.microsoft.com/office/drawing/2014/main" id="{68FCFB7B-602B-D1F2-5BAF-07BDFCCD079F}"/>
                </a:ext>
              </a:extLst>
            </p:cNvPr>
            <p:cNvSpPr txBox="1"/>
            <p:nvPr/>
          </p:nvSpPr>
          <p:spPr>
            <a:xfrm rot="16200000">
              <a:off x="2377088" y="4172107"/>
              <a:ext cx="346249"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worsen</a:t>
              </a:r>
            </a:p>
          </p:txBody>
        </p:sp>
        <p:cxnSp>
          <p:nvCxnSpPr>
            <p:cNvPr id="123" name="Straight Arrow Connector 122">
              <a:extLst>
                <a:ext uri="{FF2B5EF4-FFF2-40B4-BE49-F238E27FC236}">
                  <a16:creationId xmlns:a16="http://schemas.microsoft.com/office/drawing/2014/main" id="{657674D0-FA74-29A0-2EE8-8603EAC30FA4}"/>
                </a:ext>
              </a:extLst>
            </p:cNvPr>
            <p:cNvCxnSpPr>
              <a:cxnSpLocks/>
            </p:cNvCxnSpPr>
            <p:nvPr/>
          </p:nvCxnSpPr>
          <p:spPr bwMode="auto">
            <a:xfrm flipV="1">
              <a:off x="2464610" y="3945630"/>
              <a:ext cx="0" cy="576064"/>
            </a:xfrm>
            <a:prstGeom prst="straightConnector1">
              <a:avLst/>
            </a:prstGeom>
            <a:noFill/>
            <a:ln w="6350" cap="flat" cmpd="sng" algn="ctr">
              <a:solidFill>
                <a:srgbClr val="4D3C35"/>
              </a:solidFill>
              <a:prstDash val="solid"/>
              <a:miter lim="800000"/>
              <a:headEnd type="stealth" w="med" len="sm"/>
              <a:tailEnd type="none" w="med" len="sm"/>
            </a:ln>
            <a:effectLst/>
          </p:spPr>
        </p:cxnSp>
      </p:grpSp>
      <p:cxnSp>
        <p:nvCxnSpPr>
          <p:cNvPr id="124" name="Straight Arrow Connector 123">
            <a:extLst>
              <a:ext uri="{FF2B5EF4-FFF2-40B4-BE49-F238E27FC236}">
                <a16:creationId xmlns:a16="http://schemas.microsoft.com/office/drawing/2014/main" id="{FB0E083F-843F-1D08-321B-1A8CA684BCDE}"/>
              </a:ext>
            </a:extLst>
          </p:cNvPr>
          <p:cNvCxnSpPr>
            <a:cxnSpLocks/>
          </p:cNvCxnSpPr>
          <p:nvPr/>
        </p:nvCxnSpPr>
        <p:spPr>
          <a:xfrm flipV="1">
            <a:off x="6936333" y="3387784"/>
            <a:ext cx="256630" cy="165323"/>
          </a:xfrm>
          <a:prstGeom prst="straightConnector1">
            <a:avLst/>
          </a:prstGeom>
          <a:noFill/>
          <a:ln w="6350" cap="flat" cmpd="sng" algn="ctr">
            <a:solidFill>
              <a:srgbClr val="4D3C35"/>
            </a:solidFill>
            <a:prstDash val="solid"/>
            <a:miter lim="800000"/>
            <a:tailEnd type="stealth" w="med" len="sm"/>
          </a:ln>
          <a:effectLst/>
        </p:spPr>
      </p:cxnSp>
      <p:sp>
        <p:nvSpPr>
          <p:cNvPr id="125" name="TextBox 124">
            <a:extLst>
              <a:ext uri="{FF2B5EF4-FFF2-40B4-BE49-F238E27FC236}">
                <a16:creationId xmlns:a16="http://schemas.microsoft.com/office/drawing/2014/main" id="{C8590C23-87B2-EEB4-D371-85E5A919FDF0}"/>
              </a:ext>
            </a:extLst>
          </p:cNvPr>
          <p:cNvSpPr txBox="1"/>
          <p:nvPr/>
        </p:nvSpPr>
        <p:spPr>
          <a:xfrm>
            <a:off x="6789006" y="3082972"/>
            <a:ext cx="403957" cy="246221"/>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+200%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increase</a:t>
            </a:r>
          </a:p>
        </p:txBody>
      </p:sp>
      <p:sp>
        <p:nvSpPr>
          <p:cNvPr id="131" name="TextBox 130">
            <a:extLst>
              <a:ext uri="{FF2B5EF4-FFF2-40B4-BE49-F238E27FC236}">
                <a16:creationId xmlns:a16="http://schemas.microsoft.com/office/drawing/2014/main" id="{BE0CB9F2-2325-702B-E544-81CE03D4633E}"/>
              </a:ext>
            </a:extLst>
          </p:cNvPr>
          <p:cNvSpPr txBox="1"/>
          <p:nvPr/>
        </p:nvSpPr>
        <p:spPr>
          <a:xfrm>
            <a:off x="11139434" y="2839771"/>
            <a:ext cx="73739" cy="184666"/>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accent1"/>
                </a:solidFill>
                <a:effectLst/>
                <a:uLnTx/>
                <a:uFillTx/>
                <a:latin typeface="DM Sans"/>
                <a:ea typeface="Fira Sans" panose="020B0503050000020004" pitchFamily="34" charset="0"/>
                <a:cs typeface="Arial"/>
              </a:rPr>
              <a:t>*</a:t>
            </a:r>
          </a:p>
        </p:txBody>
      </p:sp>
      <p:grpSp>
        <p:nvGrpSpPr>
          <p:cNvPr id="132" name="Group 131">
            <a:extLst>
              <a:ext uri="{FF2B5EF4-FFF2-40B4-BE49-F238E27FC236}">
                <a16:creationId xmlns:a16="http://schemas.microsoft.com/office/drawing/2014/main" id="{ED9BE8F8-629B-4B26-FD63-D04BFDEEBA38}"/>
              </a:ext>
            </a:extLst>
          </p:cNvPr>
          <p:cNvGrpSpPr/>
          <p:nvPr/>
        </p:nvGrpSpPr>
        <p:grpSpPr>
          <a:xfrm>
            <a:off x="10209175" y="3379136"/>
            <a:ext cx="147158" cy="1134864"/>
            <a:chOff x="2464610" y="3386830"/>
            <a:chExt cx="147158" cy="1134864"/>
          </a:xfrm>
        </p:grpSpPr>
        <p:cxnSp>
          <p:nvCxnSpPr>
            <p:cNvPr id="133" name="Straight Arrow Connector 132">
              <a:extLst>
                <a:ext uri="{FF2B5EF4-FFF2-40B4-BE49-F238E27FC236}">
                  <a16:creationId xmlns:a16="http://schemas.microsoft.com/office/drawing/2014/main" id="{F8E2072E-625A-802D-D2A8-E8AB2064D3F8}"/>
                </a:ext>
              </a:extLst>
            </p:cNvPr>
            <p:cNvCxnSpPr>
              <a:cxnSpLocks/>
            </p:cNvCxnSpPr>
            <p:nvPr/>
          </p:nvCxnSpPr>
          <p:spPr bwMode="auto">
            <a:xfrm flipV="1">
              <a:off x="2464610" y="3386830"/>
              <a:ext cx="0" cy="576064"/>
            </a:xfrm>
            <a:prstGeom prst="straightConnector1">
              <a:avLst/>
            </a:prstGeom>
            <a:noFill/>
            <a:ln w="6350" cap="flat" cmpd="sng" algn="ctr">
              <a:solidFill>
                <a:srgbClr val="4D3C35"/>
              </a:solidFill>
              <a:prstDash val="solid"/>
              <a:miter lim="800000"/>
              <a:tailEnd type="stealth" w="med" len="sm"/>
            </a:ln>
            <a:effectLst/>
          </p:spPr>
        </p:cxnSp>
        <p:sp>
          <p:nvSpPr>
            <p:cNvPr id="134" name="TextBox 133">
              <a:extLst>
                <a:ext uri="{FF2B5EF4-FFF2-40B4-BE49-F238E27FC236}">
                  <a16:creationId xmlns:a16="http://schemas.microsoft.com/office/drawing/2014/main" id="{7C4321A0-F8D4-4B8B-DD91-3347380046CF}"/>
                </a:ext>
              </a:extLst>
            </p:cNvPr>
            <p:cNvSpPr txBox="1"/>
            <p:nvPr/>
          </p:nvSpPr>
          <p:spPr>
            <a:xfrm rot="16200000">
              <a:off x="2354645" y="3613307"/>
              <a:ext cx="391133"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improve</a:t>
              </a:r>
            </a:p>
          </p:txBody>
        </p:sp>
        <p:sp>
          <p:nvSpPr>
            <p:cNvPr id="135" name="TextBox 134">
              <a:extLst>
                <a:ext uri="{FF2B5EF4-FFF2-40B4-BE49-F238E27FC236}">
                  <a16:creationId xmlns:a16="http://schemas.microsoft.com/office/drawing/2014/main" id="{CF669DAC-05B5-4C99-8708-560599910840}"/>
                </a:ext>
              </a:extLst>
            </p:cNvPr>
            <p:cNvSpPr txBox="1"/>
            <p:nvPr/>
          </p:nvSpPr>
          <p:spPr>
            <a:xfrm rot="16200000">
              <a:off x="2377088" y="4172107"/>
              <a:ext cx="346249" cy="123111"/>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worsen</a:t>
              </a:r>
            </a:p>
          </p:txBody>
        </p:sp>
        <p:cxnSp>
          <p:nvCxnSpPr>
            <p:cNvPr id="136" name="Straight Arrow Connector 135">
              <a:extLst>
                <a:ext uri="{FF2B5EF4-FFF2-40B4-BE49-F238E27FC236}">
                  <a16:creationId xmlns:a16="http://schemas.microsoft.com/office/drawing/2014/main" id="{526AC0A5-EDCC-AB5F-59EF-5CF97704E53C}"/>
                </a:ext>
              </a:extLst>
            </p:cNvPr>
            <p:cNvCxnSpPr>
              <a:cxnSpLocks/>
            </p:cNvCxnSpPr>
            <p:nvPr/>
          </p:nvCxnSpPr>
          <p:spPr bwMode="auto">
            <a:xfrm flipV="1">
              <a:off x="2464610" y="3945630"/>
              <a:ext cx="0" cy="576064"/>
            </a:xfrm>
            <a:prstGeom prst="straightConnector1">
              <a:avLst/>
            </a:prstGeom>
            <a:noFill/>
            <a:ln w="6350" cap="flat" cmpd="sng" algn="ctr">
              <a:solidFill>
                <a:srgbClr val="4D3C35"/>
              </a:solidFill>
              <a:prstDash val="solid"/>
              <a:miter lim="800000"/>
              <a:headEnd type="stealth" w="med" len="sm"/>
              <a:tailEnd type="none" w="med" len="sm"/>
            </a:ln>
            <a:effectLst/>
          </p:spPr>
        </p:cxnSp>
      </p:grpSp>
      <p:sp>
        <p:nvSpPr>
          <p:cNvPr id="137" name="TextBox 136">
            <a:extLst>
              <a:ext uri="{FF2B5EF4-FFF2-40B4-BE49-F238E27FC236}">
                <a16:creationId xmlns:a16="http://schemas.microsoft.com/office/drawing/2014/main" id="{F28F8B1B-74A4-3879-A2BD-6E638F849533}"/>
              </a:ext>
            </a:extLst>
          </p:cNvPr>
          <p:cNvSpPr txBox="1"/>
          <p:nvPr/>
        </p:nvSpPr>
        <p:spPr>
          <a:xfrm>
            <a:off x="285076" y="6081300"/>
            <a:ext cx="11604524" cy="184666"/>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Only SYN®-HYCAN CB significantly increases skin firmness +200%</a:t>
            </a:r>
          </a:p>
        </p:txBody>
      </p:sp>
      <p:sp>
        <p:nvSpPr>
          <p:cNvPr id="10" name="TextBox 9">
            <a:extLst>
              <a:ext uri="{FF2B5EF4-FFF2-40B4-BE49-F238E27FC236}">
                <a16:creationId xmlns:a16="http://schemas.microsoft.com/office/drawing/2014/main" id="{A34A6AA6-B893-0F68-4EC1-B465531E8CE3}"/>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pic>
        <p:nvPicPr>
          <p:cNvPr id="12" name="Picture 11">
            <a:extLst>
              <a:ext uri="{FF2B5EF4-FFF2-40B4-BE49-F238E27FC236}">
                <a16:creationId xmlns:a16="http://schemas.microsoft.com/office/drawing/2014/main" id="{BA545544-7748-9E20-C610-07CF0F4B3336}"/>
              </a:ext>
            </a:extLst>
          </p:cNvPr>
          <p:cNvPicPr>
            <a:picLocks noChangeAspect="1"/>
          </p:cNvPicPr>
          <p:nvPr/>
        </p:nvPicPr>
        <p:blipFill>
          <a:blip r:embed="rId7"/>
          <a:srcRect/>
          <a:stretch/>
        </p:blipFill>
        <p:spPr>
          <a:xfrm>
            <a:off x="10921775" y="304640"/>
            <a:ext cx="962684" cy="419894"/>
          </a:xfrm>
          <a:prstGeom prst="rect">
            <a:avLst/>
          </a:prstGeom>
        </p:spPr>
      </p:pic>
    </p:spTree>
    <p:extLst>
      <p:ext uri="{BB962C8B-B14F-4D97-AF65-F5344CB8AC3E}">
        <p14:creationId xmlns:p14="http://schemas.microsoft.com/office/powerpoint/2010/main" val="3142491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9358F75A-292E-5DC2-6760-83F503CF11B0}"/>
              </a:ext>
            </a:extLst>
          </p:cNvPr>
          <p:cNvSpPr/>
          <p:nvPr/>
        </p:nvSpPr>
        <p:spPr>
          <a:xfrm>
            <a:off x="302398" y="1275529"/>
            <a:ext cx="3369490" cy="4557859"/>
          </a:xfrm>
          <a:prstGeom prst="rect">
            <a:avLst/>
          </a:prstGeom>
          <a:solidFill>
            <a:srgbClr val="897974">
              <a:alpha val="9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 name="Slide Number Placeholder 2">
            <a:extLst>
              <a:ext uri="{FF2B5EF4-FFF2-40B4-BE49-F238E27FC236}">
                <a16:creationId xmlns:a16="http://schemas.microsoft.com/office/drawing/2014/main" id="{A3F8B61D-22B1-688D-B35A-03DCA0E22B92}"/>
              </a:ext>
            </a:extLst>
          </p:cNvPr>
          <p:cNvSpPr>
            <a:spLocks noGrp="1"/>
          </p:cNvSpPr>
          <p:nvPr>
            <p:ph type="sldNum" sz="quarter" idx="10"/>
          </p:nvPr>
        </p:nvSpPr>
        <p:spPr/>
        <p:txBody>
          <a:bodyPr/>
          <a:lstStyle/>
          <a:p>
            <a:fld id="{5BA3E189-2F3A-42E5-B572-3520703B6186}" type="slidenum">
              <a:rPr lang="en-GB" smtClean="0"/>
              <a:pPr/>
              <a:t>27</a:t>
            </a:fld>
            <a:endParaRPr lang="en-GB"/>
          </a:p>
        </p:txBody>
      </p:sp>
      <p:sp>
        <p:nvSpPr>
          <p:cNvPr id="8" name="Text Placeholder 7">
            <a:extLst>
              <a:ext uri="{FF2B5EF4-FFF2-40B4-BE49-F238E27FC236}">
                <a16:creationId xmlns:a16="http://schemas.microsoft.com/office/drawing/2014/main" id="{F2E17DBF-F75C-A966-D94B-108A027B4955}"/>
              </a:ext>
            </a:extLst>
          </p:cNvPr>
          <p:cNvSpPr>
            <a:spLocks noGrp="1"/>
          </p:cNvSpPr>
          <p:nvPr>
            <p:ph type="body" sz="quarter" idx="24"/>
          </p:nvPr>
        </p:nvSpPr>
        <p:spPr/>
        <p:txBody>
          <a:bodyPr/>
          <a:lstStyle/>
          <a:p>
            <a:r>
              <a:rPr lang="fr-FR" dirty="0"/>
              <a:t>Image: http://www.courage-khazaka.de</a:t>
            </a:r>
          </a:p>
          <a:p>
            <a:endParaRPr lang="en-US" dirty="0"/>
          </a:p>
        </p:txBody>
      </p:sp>
      <p:sp>
        <p:nvSpPr>
          <p:cNvPr id="4" name="Text Placeholder 3">
            <a:extLst>
              <a:ext uri="{FF2B5EF4-FFF2-40B4-BE49-F238E27FC236}">
                <a16:creationId xmlns:a16="http://schemas.microsoft.com/office/drawing/2014/main" id="{3D160C44-FFB0-C544-50AC-99361D33FB8D}"/>
              </a:ext>
            </a:extLst>
          </p:cNvPr>
          <p:cNvSpPr>
            <a:spLocks noGrp="1"/>
          </p:cNvSpPr>
          <p:nvPr>
            <p:ph type="body" idx="11"/>
          </p:nvPr>
        </p:nvSpPr>
        <p:spPr/>
        <p:txBody>
          <a:bodyPr/>
          <a:lstStyle/>
          <a:p>
            <a:r>
              <a:rPr lang="en-ID" b="0" dirty="0"/>
              <a:t>Skin Capacitance Assessment, </a:t>
            </a:r>
            <a:r>
              <a:rPr lang="en-ID" b="0" dirty="0" err="1"/>
              <a:t>Corneometer</a:t>
            </a:r>
            <a:endParaRPr lang="en-ID" b="0" dirty="0"/>
          </a:p>
        </p:txBody>
      </p:sp>
      <p:sp>
        <p:nvSpPr>
          <p:cNvPr id="2" name="Title 1">
            <a:extLst>
              <a:ext uri="{FF2B5EF4-FFF2-40B4-BE49-F238E27FC236}">
                <a16:creationId xmlns:a16="http://schemas.microsoft.com/office/drawing/2014/main" id="{6457EE46-AB3E-B61C-70F3-2F86C4AD1037}"/>
              </a:ext>
            </a:extLst>
          </p:cNvPr>
          <p:cNvSpPr>
            <a:spLocks noGrp="1"/>
          </p:cNvSpPr>
          <p:nvPr>
            <p:ph type="title"/>
          </p:nvPr>
        </p:nvSpPr>
        <p:spPr/>
        <p:txBody>
          <a:bodyPr/>
          <a:lstStyle/>
          <a:p>
            <a:r>
              <a:rPr lang="en-ID" dirty="0"/>
              <a:t>Skin Hydration</a:t>
            </a:r>
          </a:p>
        </p:txBody>
      </p:sp>
      <p:sp>
        <p:nvSpPr>
          <p:cNvPr id="10" name="Rectangle 9">
            <a:extLst>
              <a:ext uri="{FF2B5EF4-FFF2-40B4-BE49-F238E27FC236}">
                <a16:creationId xmlns:a16="http://schemas.microsoft.com/office/drawing/2014/main" id="{9C2A62EB-B473-6263-91C4-5CA1BA4C11E8}"/>
              </a:ext>
            </a:extLst>
          </p:cNvPr>
          <p:cNvSpPr/>
          <p:nvPr/>
        </p:nvSpPr>
        <p:spPr>
          <a:xfrm>
            <a:off x="3671888" y="4455866"/>
            <a:ext cx="8215345" cy="13775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solidFill>
                <a:srgbClr val="4D3C35"/>
              </a:solidFill>
            </a:endParaRPr>
          </a:p>
        </p:txBody>
      </p:sp>
      <p:pic>
        <p:nvPicPr>
          <p:cNvPr id="13" name="Picture 12" descr="A person getting a skin treatment&#10;&#10;Description automatically generated with medium confidence">
            <a:extLst>
              <a:ext uri="{FF2B5EF4-FFF2-40B4-BE49-F238E27FC236}">
                <a16:creationId xmlns:a16="http://schemas.microsoft.com/office/drawing/2014/main" id="{641988AF-A04A-0FB7-94F3-5F5EBF8C9074}"/>
              </a:ext>
            </a:extLst>
          </p:cNvPr>
          <p:cNvPicPr>
            <a:picLocks noChangeAspect="1"/>
          </p:cNvPicPr>
          <p:nvPr/>
        </p:nvPicPr>
        <p:blipFill rotWithShape="1">
          <a:blip r:embed="rId3">
            <a:extLst>
              <a:ext uri="{28A0092B-C50C-407E-A947-70E740481C1C}">
                <a14:useLocalDpi xmlns:a14="http://schemas.microsoft.com/office/drawing/2010/main"/>
              </a:ext>
            </a:extLst>
          </a:blip>
          <a:srcRect b="13704"/>
          <a:stretch/>
        </p:blipFill>
        <p:spPr>
          <a:xfrm>
            <a:off x="10175858" y="4356529"/>
            <a:ext cx="1711375" cy="1476860"/>
          </a:xfrm>
          <a:prstGeom prst="rect">
            <a:avLst/>
          </a:prstGeom>
        </p:spPr>
      </p:pic>
      <p:grpSp>
        <p:nvGrpSpPr>
          <p:cNvPr id="5" name="Group 4">
            <a:extLst>
              <a:ext uri="{FF2B5EF4-FFF2-40B4-BE49-F238E27FC236}">
                <a16:creationId xmlns:a16="http://schemas.microsoft.com/office/drawing/2014/main" id="{D4C16A67-147F-B7AD-E653-7B8A8C3FDC20}"/>
              </a:ext>
            </a:extLst>
          </p:cNvPr>
          <p:cNvGrpSpPr/>
          <p:nvPr/>
        </p:nvGrpSpPr>
        <p:grpSpPr>
          <a:xfrm>
            <a:off x="3948182" y="4829163"/>
            <a:ext cx="5595868" cy="622162"/>
            <a:chOff x="3948182" y="4947494"/>
            <a:chExt cx="5595868" cy="622162"/>
          </a:xfrm>
        </p:grpSpPr>
        <p:sp>
          <p:nvSpPr>
            <p:cNvPr id="15" name="TextBox 14">
              <a:extLst>
                <a:ext uri="{FF2B5EF4-FFF2-40B4-BE49-F238E27FC236}">
                  <a16:creationId xmlns:a16="http://schemas.microsoft.com/office/drawing/2014/main" id="{136AD800-76FD-11A2-4B7B-4BF76D0D4B4F}"/>
                </a:ext>
              </a:extLst>
            </p:cNvPr>
            <p:cNvSpPr txBox="1"/>
            <p:nvPr/>
          </p:nvSpPr>
          <p:spPr>
            <a:xfrm>
              <a:off x="4846638" y="4981576"/>
              <a:ext cx="4697412" cy="553998"/>
            </a:xfrm>
            <a:prstGeom prst="rect">
              <a:avLst/>
            </a:prstGeom>
            <a:noFill/>
          </p:spPr>
          <p:txBody>
            <a:bodyPr wrap="square" lIns="0" tIns="0" rIns="0" bIns="0" rtlCol="0">
              <a:spAutoFit/>
            </a:bodyPr>
            <a:lstStyle/>
            <a:p>
              <a:r>
                <a:rPr lang="en-US" b="1" dirty="0"/>
                <a:t>Panelists using SYN®-HYCAN CB showed significant increase in skin hydration</a:t>
              </a:r>
            </a:p>
          </p:txBody>
        </p:sp>
        <p:sp>
          <p:nvSpPr>
            <p:cNvPr id="16" name="Oval 15">
              <a:extLst>
                <a:ext uri="{FF2B5EF4-FFF2-40B4-BE49-F238E27FC236}">
                  <a16:creationId xmlns:a16="http://schemas.microsoft.com/office/drawing/2014/main" id="{A5E209FC-C4B5-A9B6-4074-0304442AE669}"/>
                </a:ext>
              </a:extLst>
            </p:cNvPr>
            <p:cNvSpPr/>
            <p:nvPr/>
          </p:nvSpPr>
          <p:spPr>
            <a:xfrm>
              <a:off x="3948182" y="4947494"/>
              <a:ext cx="622162" cy="622162"/>
            </a:xfrm>
            <a:prstGeom prst="ellipse">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21" name="Graphic 19">
              <a:extLst>
                <a:ext uri="{FF2B5EF4-FFF2-40B4-BE49-F238E27FC236}">
                  <a16:creationId xmlns:a16="http://schemas.microsoft.com/office/drawing/2014/main" id="{1B153D45-97F3-634A-AC64-0FE41AE7254E}"/>
                </a:ext>
              </a:extLst>
            </p:cNvPr>
            <p:cNvGrpSpPr/>
            <p:nvPr/>
          </p:nvGrpSpPr>
          <p:grpSpPr>
            <a:xfrm>
              <a:off x="4093195" y="5102909"/>
              <a:ext cx="335850" cy="318921"/>
              <a:chOff x="447411" y="5102909"/>
              <a:chExt cx="335850" cy="318921"/>
            </a:xfrm>
          </p:grpSpPr>
          <p:grpSp>
            <p:nvGrpSpPr>
              <p:cNvPr id="22" name="Graphic 19">
                <a:extLst>
                  <a:ext uri="{FF2B5EF4-FFF2-40B4-BE49-F238E27FC236}">
                    <a16:creationId xmlns:a16="http://schemas.microsoft.com/office/drawing/2014/main" id="{DA28D3EA-04FD-63DF-E30A-F6D3B6E9A75E}"/>
                  </a:ext>
                </a:extLst>
              </p:cNvPr>
              <p:cNvGrpSpPr/>
              <p:nvPr/>
            </p:nvGrpSpPr>
            <p:grpSpPr>
              <a:xfrm>
                <a:off x="448086" y="5109225"/>
                <a:ext cx="330695" cy="312605"/>
                <a:chOff x="448086" y="5109225"/>
                <a:chExt cx="330695" cy="312605"/>
              </a:xfrm>
              <a:noFill/>
            </p:grpSpPr>
            <p:grpSp>
              <p:nvGrpSpPr>
                <p:cNvPr id="23" name="Graphic 19">
                  <a:extLst>
                    <a:ext uri="{FF2B5EF4-FFF2-40B4-BE49-F238E27FC236}">
                      <a16:creationId xmlns:a16="http://schemas.microsoft.com/office/drawing/2014/main" id="{39F661AC-C012-A55A-73FC-D66C44F6CEE4}"/>
                    </a:ext>
                  </a:extLst>
                </p:cNvPr>
                <p:cNvGrpSpPr/>
                <p:nvPr/>
              </p:nvGrpSpPr>
              <p:grpSpPr>
                <a:xfrm>
                  <a:off x="448086" y="5109225"/>
                  <a:ext cx="330695" cy="312605"/>
                  <a:chOff x="448086" y="5109225"/>
                  <a:chExt cx="330695" cy="312605"/>
                </a:xfrm>
                <a:noFill/>
              </p:grpSpPr>
              <p:grpSp>
                <p:nvGrpSpPr>
                  <p:cNvPr id="24" name="Graphic 19">
                    <a:extLst>
                      <a:ext uri="{FF2B5EF4-FFF2-40B4-BE49-F238E27FC236}">
                        <a16:creationId xmlns:a16="http://schemas.microsoft.com/office/drawing/2014/main" id="{964B2235-FBE0-DF1C-CAFC-E40C216D3E3D}"/>
                      </a:ext>
                    </a:extLst>
                  </p:cNvPr>
                  <p:cNvGrpSpPr/>
                  <p:nvPr/>
                </p:nvGrpSpPr>
                <p:grpSpPr>
                  <a:xfrm>
                    <a:off x="448086" y="5310671"/>
                    <a:ext cx="330695" cy="111159"/>
                    <a:chOff x="448086" y="5310671"/>
                    <a:chExt cx="330695" cy="111159"/>
                  </a:xfrm>
                  <a:noFill/>
                </p:grpSpPr>
                <p:sp>
                  <p:nvSpPr>
                    <p:cNvPr id="25" name="Freeform: Shape 24">
                      <a:extLst>
                        <a:ext uri="{FF2B5EF4-FFF2-40B4-BE49-F238E27FC236}">
                          <a16:creationId xmlns:a16="http://schemas.microsoft.com/office/drawing/2014/main" id="{8692B132-A108-A80A-11C7-07DBDA4B12DD}"/>
                        </a:ext>
                      </a:extLst>
                    </p:cNvPr>
                    <p:cNvSpPr/>
                    <p:nvPr/>
                  </p:nvSpPr>
                  <p:spPr>
                    <a:xfrm>
                      <a:off x="448086" y="5310671"/>
                      <a:ext cx="136405" cy="111159"/>
                    </a:xfrm>
                    <a:custGeom>
                      <a:avLst/>
                      <a:gdLst>
                        <a:gd name="connsiteX0" fmla="*/ 136405 w 136405"/>
                        <a:gd name="connsiteY0" fmla="*/ 0 h 111159"/>
                        <a:gd name="connsiteX1" fmla="*/ 132875 w 136405"/>
                        <a:gd name="connsiteY1" fmla="*/ 41073 h 111159"/>
                        <a:gd name="connsiteX2" fmla="*/ 33325 w 136405"/>
                        <a:gd name="connsiteY2" fmla="*/ 65642 h 111159"/>
                        <a:gd name="connsiteX3" fmla="*/ 0 w 136405"/>
                        <a:gd name="connsiteY3" fmla="*/ 111159 h 111159"/>
                      </a:gdLst>
                      <a:ahLst/>
                      <a:cxnLst>
                        <a:cxn ang="0">
                          <a:pos x="connsiteX0" y="connsiteY0"/>
                        </a:cxn>
                        <a:cxn ang="0">
                          <a:pos x="connsiteX1" y="connsiteY1"/>
                        </a:cxn>
                        <a:cxn ang="0">
                          <a:pos x="connsiteX2" y="connsiteY2"/>
                        </a:cxn>
                        <a:cxn ang="0">
                          <a:pos x="connsiteX3" y="connsiteY3"/>
                        </a:cxn>
                      </a:cxnLst>
                      <a:rect l="l" t="t" r="r" b="b"/>
                      <a:pathLst>
                        <a:path w="136405" h="111159">
                          <a:moveTo>
                            <a:pt x="136405" y="0"/>
                          </a:moveTo>
                          <a:lnTo>
                            <a:pt x="132875" y="41073"/>
                          </a:lnTo>
                          <a:lnTo>
                            <a:pt x="33325" y="65642"/>
                          </a:lnTo>
                          <a:cubicBezTo>
                            <a:pt x="13483" y="71929"/>
                            <a:pt x="0" y="90345"/>
                            <a:pt x="0" y="111159"/>
                          </a:cubicBezTo>
                        </a:path>
                      </a:pathLst>
                    </a:custGeom>
                    <a:noFill/>
                    <a:ln w="11144" cap="rnd">
                      <a:solidFill>
                        <a:schemeClr val="bg1"/>
                      </a:solidFill>
                      <a:prstDash val="solid"/>
                      <a:round/>
                    </a:ln>
                  </p:spPr>
                  <p:txBody>
                    <a:bodyPr rtlCol="0" anchor="ctr"/>
                    <a:lstStyle/>
                    <a:p>
                      <a:endParaRPr lang="en-ID"/>
                    </a:p>
                  </p:txBody>
                </p:sp>
                <p:sp>
                  <p:nvSpPr>
                    <p:cNvPr id="26" name="Freeform: Shape 25">
                      <a:extLst>
                        <a:ext uri="{FF2B5EF4-FFF2-40B4-BE49-F238E27FC236}">
                          <a16:creationId xmlns:a16="http://schemas.microsoft.com/office/drawing/2014/main" id="{654F4F70-A333-0148-07EC-34197F65059E}"/>
                        </a:ext>
                      </a:extLst>
                    </p:cNvPr>
                    <p:cNvSpPr/>
                    <p:nvPr/>
                  </p:nvSpPr>
                  <p:spPr>
                    <a:xfrm>
                      <a:off x="642377" y="5310671"/>
                      <a:ext cx="136404" cy="111159"/>
                    </a:xfrm>
                    <a:custGeom>
                      <a:avLst/>
                      <a:gdLst>
                        <a:gd name="connsiteX0" fmla="*/ 136404 w 136404"/>
                        <a:gd name="connsiteY0" fmla="*/ 111159 h 111159"/>
                        <a:gd name="connsiteX1" fmla="*/ 103080 w 136404"/>
                        <a:gd name="connsiteY1" fmla="*/ 65642 h 111159"/>
                        <a:gd name="connsiteX2" fmla="*/ 3530 w 136404"/>
                        <a:gd name="connsiteY2" fmla="*/ 41073 h 111159"/>
                        <a:gd name="connsiteX3" fmla="*/ 0 w 136404"/>
                        <a:gd name="connsiteY3" fmla="*/ 0 h 111159"/>
                      </a:gdLst>
                      <a:ahLst/>
                      <a:cxnLst>
                        <a:cxn ang="0">
                          <a:pos x="connsiteX0" y="connsiteY0"/>
                        </a:cxn>
                        <a:cxn ang="0">
                          <a:pos x="connsiteX1" y="connsiteY1"/>
                        </a:cxn>
                        <a:cxn ang="0">
                          <a:pos x="connsiteX2" y="connsiteY2"/>
                        </a:cxn>
                        <a:cxn ang="0">
                          <a:pos x="connsiteX3" y="connsiteY3"/>
                        </a:cxn>
                      </a:cxnLst>
                      <a:rect l="l" t="t" r="r" b="b"/>
                      <a:pathLst>
                        <a:path w="136404" h="111159">
                          <a:moveTo>
                            <a:pt x="136404" y="111159"/>
                          </a:moveTo>
                          <a:cubicBezTo>
                            <a:pt x="136404" y="90345"/>
                            <a:pt x="122921" y="71929"/>
                            <a:pt x="103080" y="65642"/>
                          </a:cubicBezTo>
                          <a:lnTo>
                            <a:pt x="3530" y="41073"/>
                          </a:lnTo>
                          <a:lnTo>
                            <a:pt x="0" y="0"/>
                          </a:lnTo>
                        </a:path>
                      </a:pathLst>
                    </a:custGeom>
                    <a:noFill/>
                    <a:ln w="11144" cap="rnd">
                      <a:solidFill>
                        <a:schemeClr val="bg1"/>
                      </a:solidFill>
                      <a:prstDash val="solid"/>
                      <a:round/>
                    </a:ln>
                  </p:spPr>
                  <p:txBody>
                    <a:bodyPr rtlCol="0" anchor="ctr"/>
                    <a:lstStyle/>
                    <a:p>
                      <a:endParaRPr lang="en-ID"/>
                    </a:p>
                  </p:txBody>
                </p:sp>
              </p:grpSp>
              <p:sp>
                <p:nvSpPr>
                  <p:cNvPr id="27" name="Freeform: Shape 26">
                    <a:extLst>
                      <a:ext uri="{FF2B5EF4-FFF2-40B4-BE49-F238E27FC236}">
                        <a16:creationId xmlns:a16="http://schemas.microsoft.com/office/drawing/2014/main" id="{79374DFE-ADDF-0586-FBC6-825D2C07DAB0}"/>
                      </a:ext>
                    </a:extLst>
                  </p:cNvPr>
                  <p:cNvSpPr/>
                  <p:nvPr/>
                </p:nvSpPr>
                <p:spPr>
                  <a:xfrm>
                    <a:off x="500726" y="5109225"/>
                    <a:ext cx="227085" cy="240120"/>
                  </a:xfrm>
                  <a:custGeom>
                    <a:avLst/>
                    <a:gdLst>
                      <a:gd name="connsiteX0" fmla="*/ 0 w 227085"/>
                      <a:gd name="connsiteY0" fmla="*/ 240120 h 240120"/>
                      <a:gd name="connsiteX1" fmla="*/ 26246 w 227085"/>
                      <a:gd name="connsiteY1" fmla="*/ 77083 h 240120"/>
                      <a:gd name="connsiteX2" fmla="*/ 113543 w 227085"/>
                      <a:gd name="connsiteY2" fmla="*/ 0 h 240120"/>
                      <a:gd name="connsiteX3" fmla="*/ 113543 w 227085"/>
                      <a:gd name="connsiteY3" fmla="*/ 0 h 240120"/>
                      <a:gd name="connsiteX4" fmla="*/ 200803 w 227085"/>
                      <a:gd name="connsiteY4" fmla="*/ 76812 h 240120"/>
                      <a:gd name="connsiteX5" fmla="*/ 227085 w 227085"/>
                      <a:gd name="connsiteY5" fmla="*/ 240120 h 24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085" h="240120">
                        <a:moveTo>
                          <a:pt x="0" y="240120"/>
                        </a:moveTo>
                        <a:cubicBezTo>
                          <a:pt x="13570" y="213928"/>
                          <a:pt x="26246" y="77083"/>
                          <a:pt x="26246" y="77083"/>
                        </a:cubicBezTo>
                        <a:cubicBezTo>
                          <a:pt x="31960" y="33573"/>
                          <a:pt x="68866" y="0"/>
                          <a:pt x="113543" y="0"/>
                        </a:cubicBezTo>
                        <a:lnTo>
                          <a:pt x="113543" y="0"/>
                        </a:lnTo>
                        <a:cubicBezTo>
                          <a:pt x="158127" y="0"/>
                          <a:pt x="194972" y="33434"/>
                          <a:pt x="200803" y="76812"/>
                        </a:cubicBezTo>
                        <a:cubicBezTo>
                          <a:pt x="200803" y="76812"/>
                          <a:pt x="213728" y="212845"/>
                          <a:pt x="227085" y="240120"/>
                        </a:cubicBezTo>
                      </a:path>
                    </a:pathLst>
                  </a:custGeom>
                  <a:noFill/>
                  <a:ln w="11144" cap="rnd">
                    <a:solidFill>
                      <a:schemeClr val="bg1"/>
                    </a:solidFill>
                    <a:prstDash val="solid"/>
                    <a:round/>
                  </a:ln>
                </p:spPr>
                <p:txBody>
                  <a:bodyPr rtlCol="0" anchor="ctr"/>
                  <a:lstStyle/>
                  <a:p>
                    <a:endParaRPr lang="en-ID"/>
                  </a:p>
                </p:txBody>
              </p:sp>
              <p:sp>
                <p:nvSpPr>
                  <p:cNvPr id="28" name="Freeform: Shape 27">
                    <a:extLst>
                      <a:ext uri="{FF2B5EF4-FFF2-40B4-BE49-F238E27FC236}">
                        <a16:creationId xmlns:a16="http://schemas.microsoft.com/office/drawing/2014/main" id="{F58ACEB5-9688-A2EA-39D6-E16986AF255B}"/>
                      </a:ext>
                    </a:extLst>
                  </p:cNvPr>
                  <p:cNvSpPr/>
                  <p:nvPr/>
                </p:nvSpPr>
                <p:spPr>
                  <a:xfrm>
                    <a:off x="561295" y="5164559"/>
                    <a:ext cx="83202" cy="58639"/>
                  </a:xfrm>
                  <a:custGeom>
                    <a:avLst/>
                    <a:gdLst>
                      <a:gd name="connsiteX0" fmla="*/ 83203 w 83202"/>
                      <a:gd name="connsiteY0" fmla="*/ 0 h 58639"/>
                      <a:gd name="connsiteX1" fmla="*/ 0 w 83202"/>
                      <a:gd name="connsiteY1" fmla="*/ 58639 h 58639"/>
                    </a:gdLst>
                    <a:ahLst/>
                    <a:cxnLst>
                      <a:cxn ang="0">
                        <a:pos x="connsiteX0" y="connsiteY0"/>
                      </a:cxn>
                      <a:cxn ang="0">
                        <a:pos x="connsiteX1" y="connsiteY1"/>
                      </a:cxn>
                    </a:cxnLst>
                    <a:rect l="l" t="t" r="r" b="b"/>
                    <a:pathLst>
                      <a:path w="83202" h="58639">
                        <a:moveTo>
                          <a:pt x="83203" y="0"/>
                        </a:moveTo>
                        <a:cubicBezTo>
                          <a:pt x="69297" y="22884"/>
                          <a:pt x="47929" y="45023"/>
                          <a:pt x="0" y="58639"/>
                        </a:cubicBezTo>
                      </a:path>
                    </a:pathLst>
                  </a:custGeom>
                  <a:noFill/>
                  <a:ln w="11144" cap="rnd">
                    <a:solidFill>
                      <a:schemeClr val="bg1"/>
                    </a:solidFill>
                    <a:prstDash val="solid"/>
                    <a:round/>
                  </a:ln>
                </p:spPr>
                <p:txBody>
                  <a:bodyPr rtlCol="0" anchor="ctr"/>
                  <a:lstStyle/>
                  <a:p>
                    <a:endParaRPr lang="en-ID"/>
                  </a:p>
                </p:txBody>
              </p:sp>
              <p:sp>
                <p:nvSpPr>
                  <p:cNvPr id="29" name="Freeform: Shape 28">
                    <a:extLst>
                      <a:ext uri="{FF2B5EF4-FFF2-40B4-BE49-F238E27FC236}">
                        <a16:creationId xmlns:a16="http://schemas.microsoft.com/office/drawing/2014/main" id="{4A01D453-D71E-0239-E72B-1949A1AD4332}"/>
                      </a:ext>
                    </a:extLst>
                  </p:cNvPr>
                  <p:cNvSpPr/>
                  <p:nvPr/>
                </p:nvSpPr>
                <p:spPr>
                  <a:xfrm>
                    <a:off x="636124" y="5180474"/>
                    <a:ext cx="22810" cy="29993"/>
                  </a:xfrm>
                  <a:custGeom>
                    <a:avLst/>
                    <a:gdLst>
                      <a:gd name="connsiteX0" fmla="*/ 0 w 22810"/>
                      <a:gd name="connsiteY0" fmla="*/ 0 h 29993"/>
                      <a:gd name="connsiteX1" fmla="*/ 22810 w 22810"/>
                      <a:gd name="connsiteY1" fmla="*/ 29993 h 29993"/>
                    </a:gdLst>
                    <a:ahLst/>
                    <a:cxnLst>
                      <a:cxn ang="0">
                        <a:pos x="connsiteX0" y="connsiteY0"/>
                      </a:cxn>
                      <a:cxn ang="0">
                        <a:pos x="connsiteX1" y="connsiteY1"/>
                      </a:cxn>
                    </a:cxnLst>
                    <a:rect l="l" t="t" r="r" b="b"/>
                    <a:pathLst>
                      <a:path w="22810" h="29993">
                        <a:moveTo>
                          <a:pt x="0" y="0"/>
                        </a:moveTo>
                        <a:cubicBezTo>
                          <a:pt x="0" y="0"/>
                          <a:pt x="4995" y="18899"/>
                          <a:pt x="22810" y="29993"/>
                        </a:cubicBezTo>
                      </a:path>
                    </a:pathLst>
                  </a:custGeom>
                  <a:noFill/>
                  <a:ln w="11144" cap="rnd">
                    <a:solidFill>
                      <a:schemeClr val="bg1"/>
                    </a:solidFill>
                    <a:prstDash val="solid"/>
                    <a:round/>
                  </a:ln>
                </p:spPr>
                <p:txBody>
                  <a:bodyPr rtlCol="0" anchor="ctr"/>
                  <a:lstStyle/>
                  <a:p>
                    <a:endParaRPr lang="en-ID"/>
                  </a:p>
                </p:txBody>
              </p:sp>
            </p:grpSp>
            <p:sp>
              <p:nvSpPr>
                <p:cNvPr id="30" name="Freeform: Shape 29">
                  <a:extLst>
                    <a:ext uri="{FF2B5EF4-FFF2-40B4-BE49-F238E27FC236}">
                      <a16:creationId xmlns:a16="http://schemas.microsoft.com/office/drawing/2014/main" id="{CF768314-3F12-06F8-52BE-F344FF85E1F4}"/>
                    </a:ext>
                  </a:extLst>
                </p:cNvPr>
                <p:cNvSpPr/>
                <p:nvPr/>
              </p:nvSpPr>
              <p:spPr>
                <a:xfrm>
                  <a:off x="570754" y="5279008"/>
                  <a:ext cx="82476" cy="45283"/>
                </a:xfrm>
                <a:custGeom>
                  <a:avLst/>
                  <a:gdLst>
                    <a:gd name="connsiteX0" fmla="*/ 82477 w 82476"/>
                    <a:gd name="connsiteY0" fmla="*/ 0 h 45283"/>
                    <a:gd name="connsiteX1" fmla="*/ 82457 w 82476"/>
                    <a:gd name="connsiteY1" fmla="*/ 955 h 45283"/>
                    <a:gd name="connsiteX2" fmla="*/ 69060 w 82476"/>
                    <a:gd name="connsiteY2" fmla="*/ 30427 h 45283"/>
                    <a:gd name="connsiteX3" fmla="*/ 61027 w 82476"/>
                    <a:gd name="connsiteY3" fmla="*/ 37724 h 45283"/>
                    <a:gd name="connsiteX4" fmla="*/ 24138 w 82476"/>
                    <a:gd name="connsiteY4" fmla="*/ 38531 h 45283"/>
                    <a:gd name="connsiteX5" fmla="*/ 14601 w 82476"/>
                    <a:gd name="connsiteY5" fmla="*/ 30523 h 45283"/>
                    <a:gd name="connsiteX6" fmla="*/ 0 w 82476"/>
                    <a:gd name="connsiteY6" fmla="*/ 0 h 45283"/>
                    <a:gd name="connsiteX7" fmla="*/ 0 w 82476"/>
                    <a:gd name="connsiteY7" fmla="*/ 0 h 45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76" h="45283">
                      <a:moveTo>
                        <a:pt x="82477" y="0"/>
                      </a:moveTo>
                      <a:lnTo>
                        <a:pt x="82457" y="955"/>
                      </a:lnTo>
                      <a:cubicBezTo>
                        <a:pt x="82232" y="12203"/>
                        <a:pt x="77387" y="22862"/>
                        <a:pt x="69060" y="30427"/>
                      </a:cubicBezTo>
                      <a:lnTo>
                        <a:pt x="61027" y="37724"/>
                      </a:lnTo>
                      <a:cubicBezTo>
                        <a:pt x="50273" y="47495"/>
                        <a:pt x="35205" y="47825"/>
                        <a:pt x="24138" y="38531"/>
                      </a:cubicBezTo>
                      <a:lnTo>
                        <a:pt x="14601" y="30523"/>
                      </a:lnTo>
                      <a:cubicBezTo>
                        <a:pt x="5559" y="22931"/>
                        <a:pt x="236" y="11804"/>
                        <a:pt x="0" y="0"/>
                      </a:cubicBezTo>
                      <a:lnTo>
                        <a:pt x="0" y="0"/>
                      </a:lnTo>
                    </a:path>
                  </a:pathLst>
                </a:custGeom>
                <a:noFill/>
                <a:ln w="11144" cap="rnd">
                  <a:solidFill>
                    <a:schemeClr val="bg1"/>
                  </a:solidFill>
                  <a:prstDash val="solid"/>
                  <a:round/>
                </a:ln>
              </p:spPr>
              <p:txBody>
                <a:bodyPr rtlCol="0" anchor="ctr"/>
                <a:lstStyle/>
                <a:p>
                  <a:endParaRPr lang="en-ID"/>
                </a:p>
              </p:txBody>
            </p:sp>
            <p:sp>
              <p:nvSpPr>
                <p:cNvPr id="31" name="Freeform: Shape 30">
                  <a:extLst>
                    <a:ext uri="{FF2B5EF4-FFF2-40B4-BE49-F238E27FC236}">
                      <a16:creationId xmlns:a16="http://schemas.microsoft.com/office/drawing/2014/main" id="{B0FF9B87-2A5A-27AA-F7CD-16C7A1BB1C88}"/>
                    </a:ext>
                  </a:extLst>
                </p:cNvPr>
                <p:cNvSpPr/>
                <p:nvPr/>
              </p:nvSpPr>
              <p:spPr>
                <a:xfrm>
                  <a:off x="689028" y="5279437"/>
                  <a:ext cx="11013" cy="63472"/>
                </a:xfrm>
                <a:custGeom>
                  <a:avLst/>
                  <a:gdLst>
                    <a:gd name="connsiteX0" fmla="*/ 0 w 11013"/>
                    <a:gd name="connsiteY0" fmla="*/ 0 h 63472"/>
                    <a:gd name="connsiteX1" fmla="*/ 11014 w 11013"/>
                    <a:gd name="connsiteY1" fmla="*/ 63472 h 63472"/>
                  </a:gdLst>
                  <a:ahLst/>
                  <a:cxnLst>
                    <a:cxn ang="0">
                      <a:pos x="connsiteX0" y="connsiteY0"/>
                    </a:cxn>
                    <a:cxn ang="0">
                      <a:pos x="connsiteX1" y="connsiteY1"/>
                    </a:cxn>
                  </a:cxnLst>
                  <a:rect l="l" t="t" r="r" b="b"/>
                  <a:pathLst>
                    <a:path w="11013" h="63472">
                      <a:moveTo>
                        <a:pt x="0" y="0"/>
                      </a:moveTo>
                      <a:cubicBezTo>
                        <a:pt x="2354" y="17641"/>
                        <a:pt x="5855" y="39396"/>
                        <a:pt x="11014" y="63472"/>
                      </a:cubicBezTo>
                    </a:path>
                  </a:pathLst>
                </a:custGeom>
                <a:noFill/>
                <a:ln w="11144" cap="rnd">
                  <a:solidFill>
                    <a:schemeClr val="bg1"/>
                  </a:solidFill>
                  <a:prstDash val="solid"/>
                  <a:round/>
                </a:ln>
              </p:spPr>
              <p:txBody>
                <a:bodyPr rtlCol="0" anchor="ctr"/>
                <a:lstStyle/>
                <a:p>
                  <a:endParaRPr lang="en-ID"/>
                </a:p>
              </p:txBody>
            </p:sp>
            <p:sp>
              <p:nvSpPr>
                <p:cNvPr id="32" name="Freeform: Shape 31">
                  <a:extLst>
                    <a:ext uri="{FF2B5EF4-FFF2-40B4-BE49-F238E27FC236}">
                      <a16:creationId xmlns:a16="http://schemas.microsoft.com/office/drawing/2014/main" id="{772328BF-773D-62D8-56A9-E7CC3CD5BF8B}"/>
                    </a:ext>
                  </a:extLst>
                </p:cNvPr>
                <p:cNvSpPr/>
                <p:nvPr/>
              </p:nvSpPr>
              <p:spPr>
                <a:xfrm>
                  <a:off x="530019" y="5279437"/>
                  <a:ext cx="11013" cy="63472"/>
                </a:xfrm>
                <a:custGeom>
                  <a:avLst/>
                  <a:gdLst>
                    <a:gd name="connsiteX0" fmla="*/ 11014 w 11013"/>
                    <a:gd name="connsiteY0" fmla="*/ 0 h 63472"/>
                    <a:gd name="connsiteX1" fmla="*/ 0 w 11013"/>
                    <a:gd name="connsiteY1" fmla="*/ 63472 h 63472"/>
                  </a:gdLst>
                  <a:ahLst/>
                  <a:cxnLst>
                    <a:cxn ang="0">
                      <a:pos x="connsiteX0" y="connsiteY0"/>
                    </a:cxn>
                    <a:cxn ang="0">
                      <a:pos x="connsiteX1" y="connsiteY1"/>
                    </a:cxn>
                  </a:cxnLst>
                  <a:rect l="l" t="t" r="r" b="b"/>
                  <a:pathLst>
                    <a:path w="11013" h="63472">
                      <a:moveTo>
                        <a:pt x="11014" y="0"/>
                      </a:moveTo>
                      <a:cubicBezTo>
                        <a:pt x="8660" y="17641"/>
                        <a:pt x="5159" y="39396"/>
                        <a:pt x="0" y="63472"/>
                      </a:cubicBezTo>
                    </a:path>
                  </a:pathLst>
                </a:custGeom>
                <a:noFill/>
                <a:ln w="11144" cap="rnd">
                  <a:solidFill>
                    <a:schemeClr val="bg1"/>
                  </a:solidFill>
                  <a:prstDash val="solid"/>
                  <a:round/>
                </a:ln>
              </p:spPr>
              <p:txBody>
                <a:bodyPr rtlCol="0" anchor="ctr"/>
                <a:lstStyle/>
                <a:p>
                  <a:endParaRPr lang="en-ID"/>
                </a:p>
              </p:txBody>
            </p:sp>
          </p:grpSp>
          <p:grpSp>
            <p:nvGrpSpPr>
              <p:cNvPr id="33" name="Graphic 19">
                <a:extLst>
                  <a:ext uri="{FF2B5EF4-FFF2-40B4-BE49-F238E27FC236}">
                    <a16:creationId xmlns:a16="http://schemas.microsoft.com/office/drawing/2014/main" id="{E2807DE6-14C6-F36E-FF28-74AB04B28CDA}"/>
                  </a:ext>
                </a:extLst>
              </p:cNvPr>
              <p:cNvGrpSpPr/>
              <p:nvPr/>
            </p:nvGrpSpPr>
            <p:grpSpPr>
              <a:xfrm>
                <a:off x="447411" y="5102909"/>
                <a:ext cx="335850" cy="175355"/>
                <a:chOff x="447411" y="5102909"/>
                <a:chExt cx="335850" cy="175355"/>
              </a:xfrm>
              <a:solidFill>
                <a:srgbClr val="333333"/>
              </a:solidFill>
            </p:grpSpPr>
            <p:grpSp>
              <p:nvGrpSpPr>
                <p:cNvPr id="34" name="Graphic 19">
                  <a:extLst>
                    <a:ext uri="{FF2B5EF4-FFF2-40B4-BE49-F238E27FC236}">
                      <a16:creationId xmlns:a16="http://schemas.microsoft.com/office/drawing/2014/main" id="{23BD736D-027B-2C49-0D3C-A71A8604076E}"/>
                    </a:ext>
                  </a:extLst>
                </p:cNvPr>
                <p:cNvGrpSpPr/>
                <p:nvPr/>
              </p:nvGrpSpPr>
              <p:grpSpPr>
                <a:xfrm>
                  <a:off x="447411" y="5116284"/>
                  <a:ext cx="40123" cy="40123"/>
                  <a:chOff x="447411" y="5116284"/>
                  <a:chExt cx="40123" cy="40123"/>
                </a:xfrm>
              </p:grpSpPr>
              <p:sp>
                <p:nvSpPr>
                  <p:cNvPr id="35" name="Freeform: Shape 34">
                    <a:extLst>
                      <a:ext uri="{FF2B5EF4-FFF2-40B4-BE49-F238E27FC236}">
                        <a16:creationId xmlns:a16="http://schemas.microsoft.com/office/drawing/2014/main" id="{EBB382EE-8F98-7240-3F49-9A27E7FA2350}"/>
                      </a:ext>
                    </a:extLst>
                  </p:cNvPr>
                  <p:cNvSpPr/>
                  <p:nvPr/>
                </p:nvSpPr>
                <p:spPr>
                  <a:xfrm>
                    <a:off x="467473" y="5116284"/>
                    <a:ext cx="743" cy="6034"/>
                  </a:xfrm>
                  <a:custGeom>
                    <a:avLst/>
                    <a:gdLst>
                      <a:gd name="connsiteX0" fmla="*/ 0 w 743"/>
                      <a:gd name="connsiteY0" fmla="*/ 0 h 6034"/>
                      <a:gd name="connsiteX1" fmla="*/ 0 w 743"/>
                      <a:gd name="connsiteY1" fmla="*/ 6034 h 6034"/>
                    </a:gdLst>
                    <a:ahLst/>
                    <a:cxnLst>
                      <a:cxn ang="0">
                        <a:pos x="connsiteX0" y="connsiteY0"/>
                      </a:cxn>
                      <a:cxn ang="0">
                        <a:pos x="connsiteX1" y="connsiteY1"/>
                      </a:cxn>
                    </a:cxnLst>
                    <a:rect l="l" t="t" r="r" b="b"/>
                    <a:pathLst>
                      <a:path w="743" h="6034">
                        <a:moveTo>
                          <a:pt x="0" y="0"/>
                        </a:moveTo>
                        <a:lnTo>
                          <a:pt x="0" y="6034"/>
                        </a:lnTo>
                      </a:path>
                    </a:pathLst>
                  </a:custGeom>
                  <a:ln w="11144" cap="rnd">
                    <a:solidFill>
                      <a:schemeClr val="bg1"/>
                    </a:solidFill>
                    <a:prstDash val="solid"/>
                    <a:round/>
                  </a:ln>
                </p:spPr>
                <p:txBody>
                  <a:bodyPr rtlCol="0" anchor="ctr"/>
                  <a:lstStyle/>
                  <a:p>
                    <a:endParaRPr lang="en-ID"/>
                  </a:p>
                </p:txBody>
              </p:sp>
              <p:sp>
                <p:nvSpPr>
                  <p:cNvPr id="36" name="Freeform: Shape 35">
                    <a:extLst>
                      <a:ext uri="{FF2B5EF4-FFF2-40B4-BE49-F238E27FC236}">
                        <a16:creationId xmlns:a16="http://schemas.microsoft.com/office/drawing/2014/main" id="{0D8898B2-88E4-81C5-0CEB-9C0D1A315E2B}"/>
                      </a:ext>
                    </a:extLst>
                  </p:cNvPr>
                  <p:cNvSpPr/>
                  <p:nvPr/>
                </p:nvSpPr>
                <p:spPr>
                  <a:xfrm>
                    <a:off x="467473" y="5150373"/>
                    <a:ext cx="743" cy="6034"/>
                  </a:xfrm>
                  <a:custGeom>
                    <a:avLst/>
                    <a:gdLst>
                      <a:gd name="connsiteX0" fmla="*/ 0 w 743"/>
                      <a:gd name="connsiteY0" fmla="*/ 0 h 6034"/>
                      <a:gd name="connsiteX1" fmla="*/ 0 w 743"/>
                      <a:gd name="connsiteY1" fmla="*/ 6034 h 6034"/>
                    </a:gdLst>
                    <a:ahLst/>
                    <a:cxnLst>
                      <a:cxn ang="0">
                        <a:pos x="connsiteX0" y="connsiteY0"/>
                      </a:cxn>
                      <a:cxn ang="0">
                        <a:pos x="connsiteX1" y="connsiteY1"/>
                      </a:cxn>
                    </a:cxnLst>
                    <a:rect l="l" t="t" r="r" b="b"/>
                    <a:pathLst>
                      <a:path w="743" h="6034">
                        <a:moveTo>
                          <a:pt x="0" y="0"/>
                        </a:moveTo>
                        <a:lnTo>
                          <a:pt x="0" y="6034"/>
                        </a:lnTo>
                      </a:path>
                    </a:pathLst>
                  </a:custGeom>
                  <a:ln w="11144" cap="rnd">
                    <a:solidFill>
                      <a:schemeClr val="bg1"/>
                    </a:solidFill>
                    <a:prstDash val="solid"/>
                    <a:round/>
                  </a:ln>
                </p:spPr>
                <p:txBody>
                  <a:bodyPr rtlCol="0" anchor="ctr"/>
                  <a:lstStyle/>
                  <a:p>
                    <a:endParaRPr lang="en-ID"/>
                  </a:p>
                </p:txBody>
              </p:sp>
              <p:sp>
                <p:nvSpPr>
                  <p:cNvPr id="37" name="Freeform: Shape 36">
                    <a:extLst>
                      <a:ext uri="{FF2B5EF4-FFF2-40B4-BE49-F238E27FC236}">
                        <a16:creationId xmlns:a16="http://schemas.microsoft.com/office/drawing/2014/main" id="{758964F6-1F88-8B5E-899F-FB7AA84CF146}"/>
                      </a:ext>
                    </a:extLst>
                  </p:cNvPr>
                  <p:cNvSpPr/>
                  <p:nvPr/>
                </p:nvSpPr>
                <p:spPr>
                  <a:xfrm>
                    <a:off x="447411" y="5136346"/>
                    <a:ext cx="6034" cy="743"/>
                  </a:xfrm>
                  <a:custGeom>
                    <a:avLst/>
                    <a:gdLst>
                      <a:gd name="connsiteX0" fmla="*/ 0 w 6034"/>
                      <a:gd name="connsiteY0" fmla="*/ 0 h 743"/>
                      <a:gd name="connsiteX1" fmla="*/ 6034 w 6034"/>
                      <a:gd name="connsiteY1" fmla="*/ 0 h 743"/>
                    </a:gdLst>
                    <a:ahLst/>
                    <a:cxnLst>
                      <a:cxn ang="0">
                        <a:pos x="connsiteX0" y="connsiteY0"/>
                      </a:cxn>
                      <a:cxn ang="0">
                        <a:pos x="connsiteX1" y="connsiteY1"/>
                      </a:cxn>
                    </a:cxnLst>
                    <a:rect l="l" t="t" r="r" b="b"/>
                    <a:pathLst>
                      <a:path w="6034" h="743">
                        <a:moveTo>
                          <a:pt x="0" y="0"/>
                        </a:moveTo>
                        <a:lnTo>
                          <a:pt x="6034" y="0"/>
                        </a:lnTo>
                      </a:path>
                    </a:pathLst>
                  </a:custGeom>
                  <a:ln w="11144" cap="rnd">
                    <a:solidFill>
                      <a:schemeClr val="bg1"/>
                    </a:solidFill>
                    <a:prstDash val="solid"/>
                    <a:round/>
                  </a:ln>
                </p:spPr>
                <p:txBody>
                  <a:bodyPr rtlCol="0" anchor="ctr"/>
                  <a:lstStyle/>
                  <a:p>
                    <a:endParaRPr lang="en-ID"/>
                  </a:p>
                </p:txBody>
              </p:sp>
              <p:sp>
                <p:nvSpPr>
                  <p:cNvPr id="38" name="Freeform: Shape 37">
                    <a:extLst>
                      <a:ext uri="{FF2B5EF4-FFF2-40B4-BE49-F238E27FC236}">
                        <a16:creationId xmlns:a16="http://schemas.microsoft.com/office/drawing/2014/main" id="{143B5E6B-1D37-DCCA-4BB3-244AB57DF275}"/>
                      </a:ext>
                    </a:extLst>
                  </p:cNvPr>
                  <p:cNvSpPr/>
                  <p:nvPr/>
                </p:nvSpPr>
                <p:spPr>
                  <a:xfrm>
                    <a:off x="481500" y="5136346"/>
                    <a:ext cx="6034" cy="743"/>
                  </a:xfrm>
                  <a:custGeom>
                    <a:avLst/>
                    <a:gdLst>
                      <a:gd name="connsiteX0" fmla="*/ 0 w 6034"/>
                      <a:gd name="connsiteY0" fmla="*/ 0 h 743"/>
                      <a:gd name="connsiteX1" fmla="*/ 6034 w 6034"/>
                      <a:gd name="connsiteY1" fmla="*/ 0 h 743"/>
                    </a:gdLst>
                    <a:ahLst/>
                    <a:cxnLst>
                      <a:cxn ang="0">
                        <a:pos x="connsiteX0" y="connsiteY0"/>
                      </a:cxn>
                      <a:cxn ang="0">
                        <a:pos x="connsiteX1" y="connsiteY1"/>
                      </a:cxn>
                    </a:cxnLst>
                    <a:rect l="l" t="t" r="r" b="b"/>
                    <a:pathLst>
                      <a:path w="6034" h="743">
                        <a:moveTo>
                          <a:pt x="0" y="0"/>
                        </a:moveTo>
                        <a:lnTo>
                          <a:pt x="6034" y="0"/>
                        </a:lnTo>
                      </a:path>
                    </a:pathLst>
                  </a:custGeom>
                  <a:ln w="11144" cap="rnd">
                    <a:solidFill>
                      <a:schemeClr val="bg1"/>
                    </a:solidFill>
                    <a:prstDash val="solid"/>
                    <a:round/>
                  </a:ln>
                </p:spPr>
                <p:txBody>
                  <a:bodyPr rtlCol="0" anchor="ctr"/>
                  <a:lstStyle/>
                  <a:p>
                    <a:endParaRPr lang="en-ID"/>
                  </a:p>
                </p:txBody>
              </p:sp>
            </p:grpSp>
            <p:grpSp>
              <p:nvGrpSpPr>
                <p:cNvPr id="39" name="Graphic 19">
                  <a:extLst>
                    <a:ext uri="{FF2B5EF4-FFF2-40B4-BE49-F238E27FC236}">
                      <a16:creationId xmlns:a16="http://schemas.microsoft.com/office/drawing/2014/main" id="{A4DACBA0-A1FE-7850-5BD1-1B6D4844CFBC}"/>
                    </a:ext>
                  </a:extLst>
                </p:cNvPr>
                <p:cNvGrpSpPr/>
                <p:nvPr/>
              </p:nvGrpSpPr>
              <p:grpSpPr>
                <a:xfrm>
                  <a:off x="743138" y="5238141"/>
                  <a:ext cx="40123" cy="40123"/>
                  <a:chOff x="743138" y="5238141"/>
                  <a:chExt cx="40123" cy="40123"/>
                </a:xfrm>
              </p:grpSpPr>
              <p:sp>
                <p:nvSpPr>
                  <p:cNvPr id="40" name="Freeform: Shape 39">
                    <a:extLst>
                      <a:ext uri="{FF2B5EF4-FFF2-40B4-BE49-F238E27FC236}">
                        <a16:creationId xmlns:a16="http://schemas.microsoft.com/office/drawing/2014/main" id="{2EED10A7-1496-F8E0-C256-6CC315DF3447}"/>
                      </a:ext>
                    </a:extLst>
                  </p:cNvPr>
                  <p:cNvSpPr/>
                  <p:nvPr/>
                </p:nvSpPr>
                <p:spPr>
                  <a:xfrm>
                    <a:off x="763199" y="5238141"/>
                    <a:ext cx="743" cy="6034"/>
                  </a:xfrm>
                  <a:custGeom>
                    <a:avLst/>
                    <a:gdLst>
                      <a:gd name="connsiteX0" fmla="*/ 0 w 743"/>
                      <a:gd name="connsiteY0" fmla="*/ 0 h 6034"/>
                      <a:gd name="connsiteX1" fmla="*/ 0 w 743"/>
                      <a:gd name="connsiteY1" fmla="*/ 6034 h 6034"/>
                    </a:gdLst>
                    <a:ahLst/>
                    <a:cxnLst>
                      <a:cxn ang="0">
                        <a:pos x="connsiteX0" y="connsiteY0"/>
                      </a:cxn>
                      <a:cxn ang="0">
                        <a:pos x="connsiteX1" y="connsiteY1"/>
                      </a:cxn>
                    </a:cxnLst>
                    <a:rect l="l" t="t" r="r" b="b"/>
                    <a:pathLst>
                      <a:path w="743" h="6034">
                        <a:moveTo>
                          <a:pt x="0" y="0"/>
                        </a:moveTo>
                        <a:lnTo>
                          <a:pt x="0" y="6034"/>
                        </a:lnTo>
                      </a:path>
                    </a:pathLst>
                  </a:custGeom>
                  <a:ln w="11144" cap="rnd">
                    <a:solidFill>
                      <a:schemeClr val="bg1"/>
                    </a:solidFill>
                    <a:prstDash val="solid"/>
                    <a:round/>
                  </a:ln>
                </p:spPr>
                <p:txBody>
                  <a:bodyPr rtlCol="0" anchor="ctr"/>
                  <a:lstStyle/>
                  <a:p>
                    <a:endParaRPr lang="en-ID"/>
                  </a:p>
                </p:txBody>
              </p:sp>
              <p:sp>
                <p:nvSpPr>
                  <p:cNvPr id="41" name="Freeform: Shape 40">
                    <a:extLst>
                      <a:ext uri="{FF2B5EF4-FFF2-40B4-BE49-F238E27FC236}">
                        <a16:creationId xmlns:a16="http://schemas.microsoft.com/office/drawing/2014/main" id="{5F098632-5152-5C8A-0BD0-BBFCD0D613D7}"/>
                      </a:ext>
                    </a:extLst>
                  </p:cNvPr>
                  <p:cNvSpPr/>
                  <p:nvPr/>
                </p:nvSpPr>
                <p:spPr>
                  <a:xfrm>
                    <a:off x="763199" y="5272231"/>
                    <a:ext cx="743" cy="6034"/>
                  </a:xfrm>
                  <a:custGeom>
                    <a:avLst/>
                    <a:gdLst>
                      <a:gd name="connsiteX0" fmla="*/ 0 w 743"/>
                      <a:gd name="connsiteY0" fmla="*/ 0 h 6034"/>
                      <a:gd name="connsiteX1" fmla="*/ 0 w 743"/>
                      <a:gd name="connsiteY1" fmla="*/ 6034 h 6034"/>
                    </a:gdLst>
                    <a:ahLst/>
                    <a:cxnLst>
                      <a:cxn ang="0">
                        <a:pos x="connsiteX0" y="connsiteY0"/>
                      </a:cxn>
                      <a:cxn ang="0">
                        <a:pos x="connsiteX1" y="connsiteY1"/>
                      </a:cxn>
                    </a:cxnLst>
                    <a:rect l="l" t="t" r="r" b="b"/>
                    <a:pathLst>
                      <a:path w="743" h="6034">
                        <a:moveTo>
                          <a:pt x="0" y="0"/>
                        </a:moveTo>
                        <a:lnTo>
                          <a:pt x="0" y="6034"/>
                        </a:lnTo>
                      </a:path>
                    </a:pathLst>
                  </a:custGeom>
                  <a:ln w="11144" cap="rnd">
                    <a:solidFill>
                      <a:schemeClr val="bg1"/>
                    </a:solidFill>
                    <a:prstDash val="solid"/>
                    <a:round/>
                  </a:ln>
                </p:spPr>
                <p:txBody>
                  <a:bodyPr rtlCol="0" anchor="ctr"/>
                  <a:lstStyle/>
                  <a:p>
                    <a:endParaRPr lang="en-ID"/>
                  </a:p>
                </p:txBody>
              </p:sp>
              <p:sp>
                <p:nvSpPr>
                  <p:cNvPr id="42" name="Freeform: Shape 41">
                    <a:extLst>
                      <a:ext uri="{FF2B5EF4-FFF2-40B4-BE49-F238E27FC236}">
                        <a16:creationId xmlns:a16="http://schemas.microsoft.com/office/drawing/2014/main" id="{A42B793F-6E2A-E4F5-0BCA-C1FD5EAB2770}"/>
                      </a:ext>
                    </a:extLst>
                  </p:cNvPr>
                  <p:cNvSpPr/>
                  <p:nvPr/>
                </p:nvSpPr>
                <p:spPr>
                  <a:xfrm>
                    <a:off x="743138" y="5258203"/>
                    <a:ext cx="6034" cy="743"/>
                  </a:xfrm>
                  <a:custGeom>
                    <a:avLst/>
                    <a:gdLst>
                      <a:gd name="connsiteX0" fmla="*/ 0 w 6034"/>
                      <a:gd name="connsiteY0" fmla="*/ 0 h 743"/>
                      <a:gd name="connsiteX1" fmla="*/ 6034 w 6034"/>
                      <a:gd name="connsiteY1" fmla="*/ 0 h 743"/>
                    </a:gdLst>
                    <a:ahLst/>
                    <a:cxnLst>
                      <a:cxn ang="0">
                        <a:pos x="connsiteX0" y="connsiteY0"/>
                      </a:cxn>
                      <a:cxn ang="0">
                        <a:pos x="connsiteX1" y="connsiteY1"/>
                      </a:cxn>
                    </a:cxnLst>
                    <a:rect l="l" t="t" r="r" b="b"/>
                    <a:pathLst>
                      <a:path w="6034" h="743">
                        <a:moveTo>
                          <a:pt x="0" y="0"/>
                        </a:moveTo>
                        <a:lnTo>
                          <a:pt x="6034" y="0"/>
                        </a:lnTo>
                      </a:path>
                    </a:pathLst>
                  </a:custGeom>
                  <a:ln w="11144" cap="rnd">
                    <a:solidFill>
                      <a:schemeClr val="bg1"/>
                    </a:solidFill>
                    <a:prstDash val="solid"/>
                    <a:round/>
                  </a:ln>
                </p:spPr>
                <p:txBody>
                  <a:bodyPr rtlCol="0" anchor="ctr"/>
                  <a:lstStyle/>
                  <a:p>
                    <a:endParaRPr lang="en-ID"/>
                  </a:p>
                </p:txBody>
              </p:sp>
              <p:sp>
                <p:nvSpPr>
                  <p:cNvPr id="43" name="Freeform: Shape 42">
                    <a:extLst>
                      <a:ext uri="{FF2B5EF4-FFF2-40B4-BE49-F238E27FC236}">
                        <a16:creationId xmlns:a16="http://schemas.microsoft.com/office/drawing/2014/main" id="{3E96D456-A871-424A-6754-523D48050906}"/>
                      </a:ext>
                    </a:extLst>
                  </p:cNvPr>
                  <p:cNvSpPr/>
                  <p:nvPr/>
                </p:nvSpPr>
                <p:spPr>
                  <a:xfrm>
                    <a:off x="777227" y="5258203"/>
                    <a:ext cx="6034" cy="743"/>
                  </a:xfrm>
                  <a:custGeom>
                    <a:avLst/>
                    <a:gdLst>
                      <a:gd name="connsiteX0" fmla="*/ 0 w 6034"/>
                      <a:gd name="connsiteY0" fmla="*/ 0 h 743"/>
                      <a:gd name="connsiteX1" fmla="*/ 6034 w 6034"/>
                      <a:gd name="connsiteY1" fmla="*/ 0 h 743"/>
                    </a:gdLst>
                    <a:ahLst/>
                    <a:cxnLst>
                      <a:cxn ang="0">
                        <a:pos x="connsiteX0" y="connsiteY0"/>
                      </a:cxn>
                      <a:cxn ang="0">
                        <a:pos x="connsiteX1" y="connsiteY1"/>
                      </a:cxn>
                    </a:cxnLst>
                    <a:rect l="l" t="t" r="r" b="b"/>
                    <a:pathLst>
                      <a:path w="6034" h="743">
                        <a:moveTo>
                          <a:pt x="0" y="0"/>
                        </a:moveTo>
                        <a:lnTo>
                          <a:pt x="6034" y="0"/>
                        </a:lnTo>
                      </a:path>
                    </a:pathLst>
                  </a:custGeom>
                  <a:ln w="11144" cap="rnd">
                    <a:solidFill>
                      <a:schemeClr val="bg1"/>
                    </a:solidFill>
                    <a:prstDash val="solid"/>
                    <a:round/>
                  </a:ln>
                </p:spPr>
                <p:txBody>
                  <a:bodyPr rtlCol="0" anchor="ctr"/>
                  <a:lstStyle/>
                  <a:p>
                    <a:endParaRPr lang="en-ID"/>
                  </a:p>
                </p:txBody>
              </p:sp>
            </p:grpSp>
            <p:grpSp>
              <p:nvGrpSpPr>
                <p:cNvPr id="44" name="Graphic 19">
                  <a:extLst>
                    <a:ext uri="{FF2B5EF4-FFF2-40B4-BE49-F238E27FC236}">
                      <a16:creationId xmlns:a16="http://schemas.microsoft.com/office/drawing/2014/main" id="{A328E397-E755-4325-92C0-BAEA50DC6E09}"/>
                    </a:ext>
                  </a:extLst>
                </p:cNvPr>
                <p:cNvGrpSpPr/>
                <p:nvPr/>
              </p:nvGrpSpPr>
              <p:grpSpPr>
                <a:xfrm>
                  <a:off x="729020" y="5102909"/>
                  <a:ext cx="40123" cy="40123"/>
                  <a:chOff x="729020" y="5102909"/>
                  <a:chExt cx="40123" cy="40123"/>
                </a:xfrm>
              </p:grpSpPr>
              <p:sp>
                <p:nvSpPr>
                  <p:cNvPr id="45" name="Freeform: Shape 44">
                    <a:extLst>
                      <a:ext uri="{FF2B5EF4-FFF2-40B4-BE49-F238E27FC236}">
                        <a16:creationId xmlns:a16="http://schemas.microsoft.com/office/drawing/2014/main" id="{4A867D8C-B233-D653-535B-CD8E97FB51A8}"/>
                      </a:ext>
                    </a:extLst>
                  </p:cNvPr>
                  <p:cNvSpPr/>
                  <p:nvPr/>
                </p:nvSpPr>
                <p:spPr>
                  <a:xfrm>
                    <a:off x="749082" y="5102909"/>
                    <a:ext cx="743" cy="6034"/>
                  </a:xfrm>
                  <a:custGeom>
                    <a:avLst/>
                    <a:gdLst>
                      <a:gd name="connsiteX0" fmla="*/ 0 w 743"/>
                      <a:gd name="connsiteY0" fmla="*/ 0 h 6034"/>
                      <a:gd name="connsiteX1" fmla="*/ 0 w 743"/>
                      <a:gd name="connsiteY1" fmla="*/ 6034 h 6034"/>
                    </a:gdLst>
                    <a:ahLst/>
                    <a:cxnLst>
                      <a:cxn ang="0">
                        <a:pos x="connsiteX0" y="connsiteY0"/>
                      </a:cxn>
                      <a:cxn ang="0">
                        <a:pos x="connsiteX1" y="connsiteY1"/>
                      </a:cxn>
                    </a:cxnLst>
                    <a:rect l="l" t="t" r="r" b="b"/>
                    <a:pathLst>
                      <a:path w="743" h="6034">
                        <a:moveTo>
                          <a:pt x="0" y="0"/>
                        </a:moveTo>
                        <a:lnTo>
                          <a:pt x="0" y="6034"/>
                        </a:lnTo>
                      </a:path>
                    </a:pathLst>
                  </a:custGeom>
                  <a:ln w="11144" cap="rnd">
                    <a:solidFill>
                      <a:schemeClr val="bg1"/>
                    </a:solidFill>
                    <a:prstDash val="solid"/>
                    <a:round/>
                  </a:ln>
                </p:spPr>
                <p:txBody>
                  <a:bodyPr rtlCol="0" anchor="ctr"/>
                  <a:lstStyle/>
                  <a:p>
                    <a:endParaRPr lang="en-ID"/>
                  </a:p>
                </p:txBody>
              </p:sp>
              <p:sp>
                <p:nvSpPr>
                  <p:cNvPr id="46" name="Freeform: Shape 45">
                    <a:extLst>
                      <a:ext uri="{FF2B5EF4-FFF2-40B4-BE49-F238E27FC236}">
                        <a16:creationId xmlns:a16="http://schemas.microsoft.com/office/drawing/2014/main" id="{BFD0FB8A-827D-6AEC-CE33-9671E3DA8409}"/>
                      </a:ext>
                    </a:extLst>
                  </p:cNvPr>
                  <p:cNvSpPr/>
                  <p:nvPr/>
                </p:nvSpPr>
                <p:spPr>
                  <a:xfrm>
                    <a:off x="749082" y="5136999"/>
                    <a:ext cx="743" cy="6034"/>
                  </a:xfrm>
                  <a:custGeom>
                    <a:avLst/>
                    <a:gdLst>
                      <a:gd name="connsiteX0" fmla="*/ 0 w 743"/>
                      <a:gd name="connsiteY0" fmla="*/ 0 h 6034"/>
                      <a:gd name="connsiteX1" fmla="*/ 0 w 743"/>
                      <a:gd name="connsiteY1" fmla="*/ 6034 h 6034"/>
                    </a:gdLst>
                    <a:ahLst/>
                    <a:cxnLst>
                      <a:cxn ang="0">
                        <a:pos x="connsiteX0" y="connsiteY0"/>
                      </a:cxn>
                      <a:cxn ang="0">
                        <a:pos x="connsiteX1" y="connsiteY1"/>
                      </a:cxn>
                    </a:cxnLst>
                    <a:rect l="l" t="t" r="r" b="b"/>
                    <a:pathLst>
                      <a:path w="743" h="6034">
                        <a:moveTo>
                          <a:pt x="0" y="0"/>
                        </a:moveTo>
                        <a:lnTo>
                          <a:pt x="0" y="6034"/>
                        </a:lnTo>
                      </a:path>
                    </a:pathLst>
                  </a:custGeom>
                  <a:ln w="11144" cap="rnd">
                    <a:solidFill>
                      <a:schemeClr val="bg1"/>
                    </a:solidFill>
                    <a:prstDash val="solid"/>
                    <a:round/>
                  </a:ln>
                </p:spPr>
                <p:txBody>
                  <a:bodyPr rtlCol="0" anchor="ctr"/>
                  <a:lstStyle/>
                  <a:p>
                    <a:endParaRPr lang="en-ID"/>
                  </a:p>
                </p:txBody>
              </p:sp>
              <p:sp>
                <p:nvSpPr>
                  <p:cNvPr id="47" name="Freeform: Shape 46">
                    <a:extLst>
                      <a:ext uri="{FF2B5EF4-FFF2-40B4-BE49-F238E27FC236}">
                        <a16:creationId xmlns:a16="http://schemas.microsoft.com/office/drawing/2014/main" id="{25AA52CC-C19B-0660-1D12-F656A86C6A3F}"/>
                      </a:ext>
                    </a:extLst>
                  </p:cNvPr>
                  <p:cNvSpPr/>
                  <p:nvPr/>
                </p:nvSpPr>
                <p:spPr>
                  <a:xfrm>
                    <a:off x="729020" y="5122971"/>
                    <a:ext cx="6034" cy="743"/>
                  </a:xfrm>
                  <a:custGeom>
                    <a:avLst/>
                    <a:gdLst>
                      <a:gd name="connsiteX0" fmla="*/ 0 w 6034"/>
                      <a:gd name="connsiteY0" fmla="*/ 0 h 743"/>
                      <a:gd name="connsiteX1" fmla="*/ 6034 w 6034"/>
                      <a:gd name="connsiteY1" fmla="*/ 0 h 743"/>
                    </a:gdLst>
                    <a:ahLst/>
                    <a:cxnLst>
                      <a:cxn ang="0">
                        <a:pos x="connsiteX0" y="connsiteY0"/>
                      </a:cxn>
                      <a:cxn ang="0">
                        <a:pos x="connsiteX1" y="connsiteY1"/>
                      </a:cxn>
                    </a:cxnLst>
                    <a:rect l="l" t="t" r="r" b="b"/>
                    <a:pathLst>
                      <a:path w="6034" h="743">
                        <a:moveTo>
                          <a:pt x="0" y="0"/>
                        </a:moveTo>
                        <a:lnTo>
                          <a:pt x="6034" y="0"/>
                        </a:lnTo>
                      </a:path>
                    </a:pathLst>
                  </a:custGeom>
                  <a:ln w="11144" cap="rnd">
                    <a:solidFill>
                      <a:schemeClr val="bg1"/>
                    </a:solidFill>
                    <a:prstDash val="solid"/>
                    <a:round/>
                  </a:ln>
                </p:spPr>
                <p:txBody>
                  <a:bodyPr rtlCol="0" anchor="ctr"/>
                  <a:lstStyle/>
                  <a:p>
                    <a:endParaRPr lang="en-ID"/>
                  </a:p>
                </p:txBody>
              </p:sp>
              <p:sp>
                <p:nvSpPr>
                  <p:cNvPr id="48" name="Freeform: Shape 47">
                    <a:extLst>
                      <a:ext uri="{FF2B5EF4-FFF2-40B4-BE49-F238E27FC236}">
                        <a16:creationId xmlns:a16="http://schemas.microsoft.com/office/drawing/2014/main" id="{7B36040E-2F58-2124-FF78-263E568AAB33}"/>
                      </a:ext>
                    </a:extLst>
                  </p:cNvPr>
                  <p:cNvSpPr/>
                  <p:nvPr/>
                </p:nvSpPr>
                <p:spPr>
                  <a:xfrm>
                    <a:off x="763110" y="5122971"/>
                    <a:ext cx="6034" cy="743"/>
                  </a:xfrm>
                  <a:custGeom>
                    <a:avLst/>
                    <a:gdLst>
                      <a:gd name="connsiteX0" fmla="*/ 0 w 6034"/>
                      <a:gd name="connsiteY0" fmla="*/ 0 h 743"/>
                      <a:gd name="connsiteX1" fmla="*/ 6034 w 6034"/>
                      <a:gd name="connsiteY1" fmla="*/ 0 h 743"/>
                    </a:gdLst>
                    <a:ahLst/>
                    <a:cxnLst>
                      <a:cxn ang="0">
                        <a:pos x="connsiteX0" y="connsiteY0"/>
                      </a:cxn>
                      <a:cxn ang="0">
                        <a:pos x="connsiteX1" y="connsiteY1"/>
                      </a:cxn>
                    </a:cxnLst>
                    <a:rect l="l" t="t" r="r" b="b"/>
                    <a:pathLst>
                      <a:path w="6034" h="743">
                        <a:moveTo>
                          <a:pt x="0" y="0"/>
                        </a:moveTo>
                        <a:lnTo>
                          <a:pt x="6034" y="0"/>
                        </a:lnTo>
                      </a:path>
                    </a:pathLst>
                  </a:custGeom>
                  <a:ln w="11144" cap="rnd">
                    <a:solidFill>
                      <a:schemeClr val="bg1"/>
                    </a:solidFill>
                    <a:prstDash val="solid"/>
                    <a:round/>
                  </a:ln>
                </p:spPr>
                <p:txBody>
                  <a:bodyPr rtlCol="0" anchor="ctr"/>
                  <a:lstStyle/>
                  <a:p>
                    <a:endParaRPr lang="en-ID"/>
                  </a:p>
                </p:txBody>
              </p:sp>
            </p:grpSp>
            <p:sp>
              <p:nvSpPr>
                <p:cNvPr id="49" name="Freeform: Shape 48">
                  <a:extLst>
                    <a:ext uri="{FF2B5EF4-FFF2-40B4-BE49-F238E27FC236}">
                      <a16:creationId xmlns:a16="http://schemas.microsoft.com/office/drawing/2014/main" id="{A1A5651C-6E61-B59A-D610-53FCA218A286}"/>
                    </a:ext>
                  </a:extLst>
                </p:cNvPr>
                <p:cNvSpPr/>
                <p:nvPr/>
              </p:nvSpPr>
              <p:spPr>
                <a:xfrm>
                  <a:off x="727905" y="5180556"/>
                  <a:ext cx="16346" cy="16346"/>
                </a:xfrm>
                <a:custGeom>
                  <a:avLst/>
                  <a:gdLst>
                    <a:gd name="connsiteX0" fmla="*/ 16347 w 16346"/>
                    <a:gd name="connsiteY0" fmla="*/ 8173 h 16346"/>
                    <a:gd name="connsiteX1" fmla="*/ 8173 w 16346"/>
                    <a:gd name="connsiteY1" fmla="*/ 16347 h 16346"/>
                    <a:gd name="connsiteX2" fmla="*/ 0 w 16346"/>
                    <a:gd name="connsiteY2" fmla="*/ 8173 h 16346"/>
                    <a:gd name="connsiteX3" fmla="*/ 8173 w 16346"/>
                    <a:gd name="connsiteY3" fmla="*/ 0 h 16346"/>
                    <a:gd name="connsiteX4" fmla="*/ 16347 w 16346"/>
                    <a:gd name="connsiteY4" fmla="*/ 8173 h 16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6" h="16346">
                      <a:moveTo>
                        <a:pt x="16347" y="8173"/>
                      </a:moveTo>
                      <a:cubicBezTo>
                        <a:pt x="16347" y="12687"/>
                        <a:pt x="12687" y="16347"/>
                        <a:pt x="8173" y="16347"/>
                      </a:cubicBezTo>
                      <a:cubicBezTo>
                        <a:pt x="3659" y="16347"/>
                        <a:pt x="0" y="12687"/>
                        <a:pt x="0" y="8173"/>
                      </a:cubicBezTo>
                      <a:cubicBezTo>
                        <a:pt x="0" y="3659"/>
                        <a:pt x="3659" y="0"/>
                        <a:pt x="8173" y="0"/>
                      </a:cubicBezTo>
                      <a:cubicBezTo>
                        <a:pt x="12687" y="0"/>
                        <a:pt x="16347" y="3659"/>
                        <a:pt x="16347" y="8173"/>
                      </a:cubicBezTo>
                      <a:close/>
                    </a:path>
                  </a:pathLst>
                </a:custGeom>
                <a:solidFill>
                  <a:schemeClr val="bg1"/>
                </a:solidFill>
                <a:ln w="743" cap="flat">
                  <a:noFill/>
                  <a:prstDash val="solid"/>
                  <a:miter/>
                </a:ln>
              </p:spPr>
              <p:txBody>
                <a:bodyPr rtlCol="0" anchor="ctr"/>
                <a:lstStyle/>
                <a:p>
                  <a:endParaRPr lang="en-ID"/>
                </a:p>
              </p:txBody>
            </p:sp>
            <p:sp>
              <p:nvSpPr>
                <p:cNvPr id="50" name="Freeform: Shape 49">
                  <a:extLst>
                    <a:ext uri="{FF2B5EF4-FFF2-40B4-BE49-F238E27FC236}">
                      <a16:creationId xmlns:a16="http://schemas.microsoft.com/office/drawing/2014/main" id="{A38CBB2D-896E-50C1-91D9-96FBE3B7202E}"/>
                    </a:ext>
                  </a:extLst>
                </p:cNvPr>
                <p:cNvSpPr/>
                <p:nvPr/>
              </p:nvSpPr>
              <p:spPr>
                <a:xfrm>
                  <a:off x="487163" y="5187243"/>
                  <a:ext cx="16346" cy="16346"/>
                </a:xfrm>
                <a:custGeom>
                  <a:avLst/>
                  <a:gdLst>
                    <a:gd name="connsiteX0" fmla="*/ 16347 w 16346"/>
                    <a:gd name="connsiteY0" fmla="*/ 8173 h 16346"/>
                    <a:gd name="connsiteX1" fmla="*/ 8173 w 16346"/>
                    <a:gd name="connsiteY1" fmla="*/ 16347 h 16346"/>
                    <a:gd name="connsiteX2" fmla="*/ 0 w 16346"/>
                    <a:gd name="connsiteY2" fmla="*/ 8173 h 16346"/>
                    <a:gd name="connsiteX3" fmla="*/ 8173 w 16346"/>
                    <a:gd name="connsiteY3" fmla="*/ 0 h 16346"/>
                    <a:gd name="connsiteX4" fmla="*/ 16347 w 16346"/>
                    <a:gd name="connsiteY4" fmla="*/ 8173 h 16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6" h="16346">
                      <a:moveTo>
                        <a:pt x="16347" y="8173"/>
                      </a:moveTo>
                      <a:cubicBezTo>
                        <a:pt x="16347" y="12687"/>
                        <a:pt x="12687" y="16347"/>
                        <a:pt x="8173" y="16347"/>
                      </a:cubicBezTo>
                      <a:cubicBezTo>
                        <a:pt x="3659" y="16347"/>
                        <a:pt x="0" y="12687"/>
                        <a:pt x="0" y="8173"/>
                      </a:cubicBezTo>
                      <a:cubicBezTo>
                        <a:pt x="0" y="3659"/>
                        <a:pt x="3659" y="0"/>
                        <a:pt x="8173" y="0"/>
                      </a:cubicBezTo>
                      <a:cubicBezTo>
                        <a:pt x="12687" y="0"/>
                        <a:pt x="16347" y="3659"/>
                        <a:pt x="16347" y="8173"/>
                      </a:cubicBezTo>
                      <a:close/>
                    </a:path>
                  </a:pathLst>
                </a:custGeom>
                <a:solidFill>
                  <a:schemeClr val="bg1"/>
                </a:solidFill>
                <a:ln w="743" cap="flat">
                  <a:noFill/>
                  <a:prstDash val="solid"/>
                  <a:miter/>
                </a:ln>
              </p:spPr>
              <p:txBody>
                <a:bodyPr rtlCol="0" anchor="ctr"/>
                <a:lstStyle/>
                <a:p>
                  <a:endParaRPr lang="en-ID"/>
                </a:p>
              </p:txBody>
            </p:sp>
          </p:grpSp>
          <p:sp>
            <p:nvSpPr>
              <p:cNvPr id="51" name="Freeform: Shape 50">
                <a:extLst>
                  <a:ext uri="{FF2B5EF4-FFF2-40B4-BE49-F238E27FC236}">
                    <a16:creationId xmlns:a16="http://schemas.microsoft.com/office/drawing/2014/main" id="{CE18951B-058E-0402-D1F9-904518DCAAFA}"/>
                  </a:ext>
                </a:extLst>
              </p:cNvPr>
              <p:cNvSpPr/>
              <p:nvPr/>
            </p:nvSpPr>
            <p:spPr>
              <a:xfrm>
                <a:off x="597884" y="5131145"/>
                <a:ext cx="1848" cy="591"/>
              </a:xfrm>
              <a:custGeom>
                <a:avLst/>
                <a:gdLst>
                  <a:gd name="connsiteX0" fmla="*/ 0 w 1848"/>
                  <a:gd name="connsiteY0" fmla="*/ 591 h 591"/>
                  <a:gd name="connsiteX1" fmla="*/ 1849 w 1848"/>
                  <a:gd name="connsiteY1" fmla="*/ 0 h 591"/>
                </a:gdLst>
                <a:ahLst/>
                <a:cxnLst>
                  <a:cxn ang="0">
                    <a:pos x="connsiteX0" y="connsiteY0"/>
                  </a:cxn>
                  <a:cxn ang="0">
                    <a:pos x="connsiteX1" y="connsiteY1"/>
                  </a:cxn>
                </a:cxnLst>
                <a:rect l="l" t="t" r="r" b="b"/>
                <a:pathLst>
                  <a:path w="1848" h="591">
                    <a:moveTo>
                      <a:pt x="0" y="591"/>
                    </a:moveTo>
                    <a:cubicBezTo>
                      <a:pt x="609" y="388"/>
                      <a:pt x="1225" y="191"/>
                      <a:pt x="1849" y="0"/>
                    </a:cubicBezTo>
                  </a:path>
                </a:pathLst>
              </a:custGeom>
              <a:noFill/>
              <a:ln w="11144" cap="rnd">
                <a:solidFill>
                  <a:schemeClr val="bg1"/>
                </a:solidFill>
                <a:prstDash val="solid"/>
                <a:round/>
              </a:ln>
            </p:spPr>
            <p:txBody>
              <a:bodyPr rtlCol="0" anchor="ctr"/>
              <a:lstStyle/>
              <a:p>
                <a:endParaRPr lang="en-ID"/>
              </a:p>
            </p:txBody>
          </p:sp>
          <p:sp>
            <p:nvSpPr>
              <p:cNvPr id="52" name="Freeform: Shape 51">
                <a:extLst>
                  <a:ext uri="{FF2B5EF4-FFF2-40B4-BE49-F238E27FC236}">
                    <a16:creationId xmlns:a16="http://schemas.microsoft.com/office/drawing/2014/main" id="{87342F2D-AA89-1869-29DA-3605EDA28E92}"/>
                  </a:ext>
                </a:extLst>
              </p:cNvPr>
              <p:cNvSpPr/>
              <p:nvPr/>
            </p:nvSpPr>
            <p:spPr>
              <a:xfrm>
                <a:off x="552178" y="5140061"/>
                <a:ext cx="28978" cy="34922"/>
              </a:xfrm>
              <a:custGeom>
                <a:avLst/>
                <a:gdLst>
                  <a:gd name="connsiteX0" fmla="*/ 0 w 28978"/>
                  <a:gd name="connsiteY0" fmla="*/ 34923 h 34922"/>
                  <a:gd name="connsiteX1" fmla="*/ 28978 w 28978"/>
                  <a:gd name="connsiteY1" fmla="*/ 0 h 34922"/>
                </a:gdLst>
                <a:ahLst/>
                <a:cxnLst>
                  <a:cxn ang="0">
                    <a:pos x="connsiteX0" y="connsiteY0"/>
                  </a:cxn>
                  <a:cxn ang="0">
                    <a:pos x="connsiteX1" y="connsiteY1"/>
                  </a:cxn>
                </a:cxnLst>
                <a:rect l="l" t="t" r="r" b="b"/>
                <a:pathLst>
                  <a:path w="28978" h="34922">
                    <a:moveTo>
                      <a:pt x="0" y="34923"/>
                    </a:moveTo>
                    <a:cubicBezTo>
                      <a:pt x="0" y="34923"/>
                      <a:pt x="4458" y="14861"/>
                      <a:pt x="28978" y="0"/>
                    </a:cubicBezTo>
                  </a:path>
                </a:pathLst>
              </a:custGeom>
              <a:noFill/>
              <a:ln w="11144" cap="rnd">
                <a:solidFill>
                  <a:schemeClr val="bg1"/>
                </a:solidFill>
                <a:prstDash val="solid"/>
                <a:round/>
              </a:ln>
            </p:spPr>
            <p:txBody>
              <a:bodyPr rtlCol="0" anchor="ctr"/>
              <a:lstStyle/>
              <a:p>
                <a:endParaRPr lang="en-ID"/>
              </a:p>
            </p:txBody>
          </p:sp>
        </p:grpSp>
      </p:grpSp>
      <p:sp>
        <p:nvSpPr>
          <p:cNvPr id="53" name="TextBox 52">
            <a:extLst>
              <a:ext uri="{FF2B5EF4-FFF2-40B4-BE49-F238E27FC236}">
                <a16:creationId xmlns:a16="http://schemas.microsoft.com/office/drawing/2014/main" id="{64C36F61-026B-2CFD-72A9-92ED6BFCB792}"/>
              </a:ext>
            </a:extLst>
          </p:cNvPr>
          <p:cNvSpPr txBox="1"/>
          <p:nvPr/>
        </p:nvSpPr>
        <p:spPr>
          <a:xfrm>
            <a:off x="639567" y="1623393"/>
            <a:ext cx="2695152" cy="380104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Instrumental Evaluation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Twice daily application for 1 month of a formulation with or without </a:t>
            </a:r>
            <a:r>
              <a:rPr kumimoji="0" lang="en-US" sz="14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2.5% SYN®-HYCAN CB </a:t>
            </a:r>
            <a:r>
              <a:rPr kumimoji="0" lang="en-US"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on full face. Caucasian female volunteers (30 per group) were between ages 40-60 with visible skin sagging on the face. Double-blind, placebo-controlled, randomized. Groups run in parallel. The device measures the </a:t>
            </a:r>
            <a:r>
              <a:rPr kumimoji="0" lang="en-US" sz="1400" b="0" i="0" u="none" strike="noStrike" kern="1200" cap="none" spc="0" normalizeH="0" baseline="0" noProof="0" dirty="0" err="1">
                <a:ln>
                  <a:noFill/>
                </a:ln>
                <a:solidFill>
                  <a:schemeClr val="bg1"/>
                </a:solidFill>
                <a:effectLst/>
                <a:uLnTx/>
                <a:uFillTx/>
                <a:latin typeface="DM Sans"/>
                <a:ea typeface="Fira Sans" panose="020B0503050000020004" pitchFamily="34" charset="0"/>
                <a:cs typeface="+mn-cs"/>
              </a:rPr>
              <a:t>dielectricity</a:t>
            </a:r>
            <a:r>
              <a:rPr kumimoji="0" lang="en-US"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 of the skin. Since </a:t>
            </a:r>
            <a:r>
              <a:rPr kumimoji="0" lang="en-US" sz="1400" b="0" i="0" u="none" strike="noStrike" kern="1200" cap="none" spc="0" normalizeH="0" baseline="0" noProof="0" dirty="0" err="1">
                <a:ln>
                  <a:noFill/>
                </a:ln>
                <a:solidFill>
                  <a:schemeClr val="bg1"/>
                </a:solidFill>
                <a:effectLst/>
                <a:uLnTx/>
                <a:uFillTx/>
                <a:latin typeface="DM Sans"/>
                <a:ea typeface="Fira Sans" panose="020B0503050000020004" pitchFamily="34" charset="0"/>
                <a:cs typeface="+mn-cs"/>
              </a:rPr>
              <a:t>dielectricity</a:t>
            </a:r>
            <a:r>
              <a:rPr kumimoji="0" lang="en-US"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 varies as a function of skin’s water content, stratum corneum hydration can be measured. Test done on upper cheeks.</a:t>
            </a:r>
          </a:p>
        </p:txBody>
      </p:sp>
      <p:grpSp>
        <p:nvGrpSpPr>
          <p:cNvPr id="57" name="Group 56">
            <a:extLst>
              <a:ext uri="{FF2B5EF4-FFF2-40B4-BE49-F238E27FC236}">
                <a16:creationId xmlns:a16="http://schemas.microsoft.com/office/drawing/2014/main" id="{EC0E7727-1CA3-9390-D3D2-E31DFBE5611C}"/>
              </a:ext>
            </a:extLst>
          </p:cNvPr>
          <p:cNvGrpSpPr/>
          <p:nvPr/>
        </p:nvGrpSpPr>
        <p:grpSpPr>
          <a:xfrm>
            <a:off x="3948182" y="1214438"/>
            <a:ext cx="5595868" cy="3142090"/>
            <a:chOff x="5634464" y="1342800"/>
            <a:chExt cx="4016648" cy="3342316"/>
          </a:xfrm>
        </p:grpSpPr>
        <p:graphicFrame>
          <p:nvGraphicFramePr>
            <p:cNvPr id="58" name="Chart 57">
              <a:extLst>
                <a:ext uri="{FF2B5EF4-FFF2-40B4-BE49-F238E27FC236}">
                  <a16:creationId xmlns:a16="http://schemas.microsoft.com/office/drawing/2014/main" id="{C9C07D1B-2556-7C26-5AEE-DB66FAE9EFF5}"/>
                </a:ext>
              </a:extLst>
            </p:cNvPr>
            <p:cNvGraphicFramePr>
              <a:graphicFrameLocks/>
            </p:cNvGraphicFramePr>
            <p:nvPr/>
          </p:nvGraphicFramePr>
          <p:xfrm>
            <a:off x="5634464" y="1342800"/>
            <a:ext cx="4016648" cy="3342316"/>
          </p:xfrm>
          <a:graphic>
            <a:graphicData uri="http://schemas.openxmlformats.org/drawingml/2006/chart">
              <c:chart xmlns:c="http://schemas.openxmlformats.org/drawingml/2006/chart" xmlns:r="http://schemas.openxmlformats.org/officeDocument/2006/relationships" r:id="rId4"/>
            </a:graphicData>
          </a:graphic>
        </p:graphicFrame>
        <p:sp>
          <p:nvSpPr>
            <p:cNvPr id="59" name="TextBox 58">
              <a:extLst>
                <a:ext uri="{FF2B5EF4-FFF2-40B4-BE49-F238E27FC236}">
                  <a16:creationId xmlns:a16="http://schemas.microsoft.com/office/drawing/2014/main" id="{B084DBD0-2591-A540-E136-B13292C60D28}"/>
                </a:ext>
              </a:extLst>
            </p:cNvPr>
            <p:cNvSpPr txBox="1"/>
            <p:nvPr/>
          </p:nvSpPr>
          <p:spPr>
            <a:xfrm>
              <a:off x="7978515" y="4454976"/>
              <a:ext cx="1407851" cy="144283"/>
            </a:xfrm>
            <a:prstGeom prst="rect">
              <a:avLst/>
            </a:prstGeom>
            <a:solidFill>
              <a:schemeClr val="bg1"/>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2.5% SYN®-HYCAN CB</a:t>
              </a:r>
              <a:endParaRPr kumimoji="0" lang="en-US" sz="900" b="0" i="0" u="none" strike="noStrike" kern="1200" cap="none" spc="0" normalizeH="0" baseline="0" noProof="0" dirty="0">
                <a:ln>
                  <a:noFill/>
                </a:ln>
                <a:solidFill>
                  <a:prstClr val="black"/>
                </a:solidFill>
                <a:effectLst/>
                <a:uLnTx/>
                <a:uFillTx/>
                <a:latin typeface="DM Sans"/>
                <a:ea typeface="+mn-ea"/>
                <a:cs typeface="+mn-cs"/>
              </a:endParaRPr>
            </a:p>
          </p:txBody>
        </p:sp>
      </p:grpSp>
      <p:sp>
        <p:nvSpPr>
          <p:cNvPr id="61" name="TextBox 3">
            <a:extLst>
              <a:ext uri="{FF2B5EF4-FFF2-40B4-BE49-F238E27FC236}">
                <a16:creationId xmlns:a16="http://schemas.microsoft.com/office/drawing/2014/main" id="{7ED0C294-5ED5-CC99-5AF1-0DC72AEDACDB}"/>
              </a:ext>
            </a:extLst>
          </p:cNvPr>
          <p:cNvSpPr txBox="1"/>
          <p:nvPr/>
        </p:nvSpPr>
        <p:spPr>
          <a:xfrm>
            <a:off x="9921239" y="2890122"/>
            <a:ext cx="1965994" cy="307777"/>
          </a:xfrm>
          <a:prstGeom prst="rect">
            <a:avLst/>
          </a:prstGeom>
          <a:noFill/>
          <a:ln>
            <a:noFill/>
          </a:ln>
          <a:effectLst/>
        </p:spPr>
        <p:txBody>
          <a:bodyPr wrap="square" lIns="0" tIns="0" rIns="0" bIns="0" rtlCol="0" anchor="t">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CH" sz="10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*p&lt;0.05 vs base formula</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CH" sz="1000" b="0" i="0" u="none" strike="noStrike" kern="0" cap="none" spc="0" normalizeH="0" baseline="0" noProof="0" dirty="0">
                <a:ln>
                  <a:noFill/>
                </a:ln>
                <a:solidFill>
                  <a:prstClr val="black"/>
                </a:solidFill>
                <a:effectLst/>
                <a:uLnTx/>
                <a:uFillTx/>
                <a:latin typeface="DM Sans"/>
                <a:ea typeface="Fira Sans" panose="020B0503050000020004" pitchFamily="34" charset="0"/>
                <a:cs typeface="+mj-cs"/>
              </a:rPr>
              <a:t>**p&lt;0.01 vs baseline</a:t>
            </a:r>
          </a:p>
        </p:txBody>
      </p:sp>
      <p:sp>
        <p:nvSpPr>
          <p:cNvPr id="69" name="Rectangle: Rounded Corners 77">
            <a:extLst>
              <a:ext uri="{FF2B5EF4-FFF2-40B4-BE49-F238E27FC236}">
                <a16:creationId xmlns:a16="http://schemas.microsoft.com/office/drawing/2014/main" id="{DA7D00C7-3336-0673-C556-3836AE2B1069}"/>
              </a:ext>
            </a:extLst>
          </p:cNvPr>
          <p:cNvSpPr/>
          <p:nvPr/>
        </p:nvSpPr>
        <p:spPr bwMode="auto">
          <a:xfrm>
            <a:off x="9694863" y="2271191"/>
            <a:ext cx="108000" cy="108000"/>
          </a:xfrm>
          <a:prstGeom prst="rect">
            <a:avLst/>
          </a:prstGeom>
          <a:solidFill>
            <a:srgbClr val="4D3C35"/>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70" name="TextBox 69">
            <a:extLst>
              <a:ext uri="{FF2B5EF4-FFF2-40B4-BE49-F238E27FC236}">
                <a16:creationId xmlns:a16="http://schemas.microsoft.com/office/drawing/2014/main" id="{F2E1DC97-6119-BAFC-7D22-DF92E1670C87}"/>
              </a:ext>
            </a:extLst>
          </p:cNvPr>
          <p:cNvSpPr txBox="1"/>
          <p:nvPr/>
        </p:nvSpPr>
        <p:spPr>
          <a:xfrm>
            <a:off x="9921240" y="2248247"/>
            <a:ext cx="1970723" cy="1538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Base Formula</a:t>
            </a:r>
          </a:p>
        </p:txBody>
      </p:sp>
      <p:sp>
        <p:nvSpPr>
          <p:cNvPr id="67" name="Rectangle: Rounded Corners 21">
            <a:extLst>
              <a:ext uri="{FF2B5EF4-FFF2-40B4-BE49-F238E27FC236}">
                <a16:creationId xmlns:a16="http://schemas.microsoft.com/office/drawing/2014/main" id="{8CC7FFC3-0915-5B53-F77C-3ED70A39F60D}"/>
              </a:ext>
            </a:extLst>
          </p:cNvPr>
          <p:cNvSpPr/>
          <p:nvPr/>
        </p:nvSpPr>
        <p:spPr bwMode="auto">
          <a:xfrm>
            <a:off x="9694863" y="2593539"/>
            <a:ext cx="108000" cy="108000"/>
          </a:xfrm>
          <a:prstGeom prst="rect">
            <a:avLst/>
          </a:prstGeom>
          <a:solidFill>
            <a:srgbClr val="897974"/>
          </a:solidFill>
          <a:ln>
            <a:noFill/>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sp>
        <p:nvSpPr>
          <p:cNvPr id="68" name="TextBox 67">
            <a:extLst>
              <a:ext uri="{FF2B5EF4-FFF2-40B4-BE49-F238E27FC236}">
                <a16:creationId xmlns:a16="http://schemas.microsoft.com/office/drawing/2014/main" id="{AFC8D625-467A-5DFA-CAB6-F2F22E1B8878}"/>
              </a:ext>
            </a:extLst>
          </p:cNvPr>
          <p:cNvSpPr txBox="1"/>
          <p:nvPr/>
        </p:nvSpPr>
        <p:spPr>
          <a:xfrm>
            <a:off x="9921239" y="2570595"/>
            <a:ext cx="1970723" cy="153888"/>
          </a:xfrm>
          <a:prstGeom prst="rect">
            <a:avLst/>
          </a:prstGeom>
          <a:noFill/>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SYN®-HYCAN CB Capacitance</a:t>
            </a:r>
          </a:p>
        </p:txBody>
      </p:sp>
      <p:cxnSp>
        <p:nvCxnSpPr>
          <p:cNvPr id="75" name="Straight Connector 74">
            <a:extLst>
              <a:ext uri="{FF2B5EF4-FFF2-40B4-BE49-F238E27FC236}">
                <a16:creationId xmlns:a16="http://schemas.microsoft.com/office/drawing/2014/main" id="{1740C3A4-5E76-BFF2-BAD9-2E2A038807F3}"/>
              </a:ext>
            </a:extLst>
          </p:cNvPr>
          <p:cNvCxnSpPr>
            <a:cxnSpLocks/>
          </p:cNvCxnSpPr>
          <p:nvPr/>
        </p:nvCxnSpPr>
        <p:spPr>
          <a:xfrm>
            <a:off x="6816707" y="1998154"/>
            <a:ext cx="1774559" cy="0"/>
          </a:xfrm>
          <a:prstGeom prst="line">
            <a:avLst/>
          </a:prstGeom>
          <a:noFill/>
          <a:ln w="6350" cap="flat" cmpd="sng" algn="ctr">
            <a:solidFill>
              <a:sysClr val="windowText" lastClr="000000"/>
            </a:solidFill>
            <a:prstDash val="solid"/>
            <a:miter lim="800000"/>
          </a:ln>
          <a:effectLst/>
        </p:spPr>
      </p:cxnSp>
      <p:sp>
        <p:nvSpPr>
          <p:cNvPr id="76" name="TextBox 75">
            <a:extLst>
              <a:ext uri="{FF2B5EF4-FFF2-40B4-BE49-F238E27FC236}">
                <a16:creationId xmlns:a16="http://schemas.microsoft.com/office/drawing/2014/main" id="{C660317A-DAF8-A2F7-E1CB-CA7DB57FDB86}"/>
              </a:ext>
            </a:extLst>
          </p:cNvPr>
          <p:cNvSpPr txBox="1"/>
          <p:nvPr/>
        </p:nvSpPr>
        <p:spPr>
          <a:xfrm>
            <a:off x="7604089" y="1785426"/>
            <a:ext cx="188345"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CH" sz="1400" b="0" i="0" u="none" strike="noStrike" kern="1200" cap="none" spc="0" normalizeH="0" baseline="0" noProof="0">
                <a:ln>
                  <a:noFill/>
                </a:ln>
                <a:solidFill>
                  <a:prstClr val="black"/>
                </a:solidFill>
                <a:effectLst/>
                <a:uLnTx/>
                <a:uFillTx/>
                <a:latin typeface="+mj-lt"/>
                <a:ea typeface="Fira Sans" panose="020B0503050000020004" pitchFamily="34" charset="0"/>
                <a:cs typeface="Arial"/>
              </a:rPr>
              <a:t>*</a:t>
            </a:r>
          </a:p>
        </p:txBody>
      </p:sp>
      <p:sp>
        <p:nvSpPr>
          <p:cNvPr id="77" name="TextBox 76">
            <a:extLst>
              <a:ext uri="{FF2B5EF4-FFF2-40B4-BE49-F238E27FC236}">
                <a16:creationId xmlns:a16="http://schemas.microsoft.com/office/drawing/2014/main" id="{3A2E0E60-7AEC-83B4-9DB6-BA950A9F55B4}"/>
              </a:ext>
            </a:extLst>
          </p:cNvPr>
          <p:cNvSpPr txBox="1"/>
          <p:nvPr/>
        </p:nvSpPr>
        <p:spPr>
          <a:xfrm>
            <a:off x="8093674" y="2030008"/>
            <a:ext cx="201707" cy="215444"/>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CH" sz="1400" b="0" i="0" u="none" strike="noStrike" kern="1200" cap="none" spc="0" normalizeH="0" baseline="0" noProof="0" dirty="0">
                <a:ln>
                  <a:noFill/>
                </a:ln>
                <a:effectLst/>
                <a:uLnTx/>
                <a:uFillTx/>
                <a:latin typeface="+mj-lt"/>
                <a:ea typeface="Fira Sans" panose="020B0503050000020004" pitchFamily="34" charset="0"/>
                <a:cs typeface="Arial"/>
              </a:rPr>
              <a:t>**</a:t>
            </a:r>
          </a:p>
        </p:txBody>
      </p:sp>
      <p:sp>
        <p:nvSpPr>
          <p:cNvPr id="79" name="TextBox 78">
            <a:extLst>
              <a:ext uri="{FF2B5EF4-FFF2-40B4-BE49-F238E27FC236}">
                <a16:creationId xmlns:a16="http://schemas.microsoft.com/office/drawing/2014/main" id="{45F492CA-A3EA-2138-F3CC-9579C5283054}"/>
              </a:ext>
            </a:extLst>
          </p:cNvPr>
          <p:cNvSpPr txBox="1"/>
          <p:nvPr/>
        </p:nvSpPr>
        <p:spPr>
          <a:xfrm>
            <a:off x="5679881" y="2186691"/>
            <a:ext cx="1136826" cy="430887"/>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b="1" i="0" u="none" strike="noStrike" kern="0" cap="none" spc="0" normalizeH="0" baseline="0" noProof="0" dirty="0">
                <a:ln>
                  <a:noFill/>
                </a:ln>
                <a:solidFill>
                  <a:srgbClr val="897974"/>
                </a:solidFill>
                <a:effectLst/>
                <a:uLnTx/>
                <a:uFillTx/>
                <a:latin typeface="DM Sans"/>
                <a:ea typeface="Fira Sans" panose="020B0503050000020004" pitchFamily="34" charset="0"/>
                <a:cs typeface="Arial"/>
              </a:rPr>
              <a:t>24x</a:t>
            </a:r>
            <a:br>
              <a:rPr lang="de-CH" sz="1200" b="1" kern="0" dirty="0">
                <a:solidFill>
                  <a:srgbClr val="897974"/>
                </a:solidFill>
                <a:latin typeface="DM Sans"/>
                <a:ea typeface="Fira Sans" panose="020B0503050000020004" pitchFamily="34" charset="0"/>
                <a:cs typeface="Arial"/>
              </a:rPr>
            </a:br>
            <a:r>
              <a:rPr kumimoji="0" lang="de-CH" sz="1000" b="1" i="0" u="none" strike="noStrike" kern="0" cap="none" spc="0" normalizeH="0" baseline="0" noProof="0" dirty="0">
                <a:ln>
                  <a:noFill/>
                </a:ln>
                <a:effectLst/>
                <a:uLnTx/>
                <a:uFillTx/>
                <a:latin typeface="DM Sans"/>
                <a:ea typeface="Fira Sans" panose="020B0503050000020004" pitchFamily="34" charset="0"/>
                <a:cs typeface="Arial"/>
              </a:rPr>
              <a:t>greater hydration</a:t>
            </a:r>
          </a:p>
        </p:txBody>
      </p:sp>
      <p:cxnSp>
        <p:nvCxnSpPr>
          <p:cNvPr id="81" name="Straight Arrow Connector 80">
            <a:extLst>
              <a:ext uri="{FF2B5EF4-FFF2-40B4-BE49-F238E27FC236}">
                <a16:creationId xmlns:a16="http://schemas.microsoft.com/office/drawing/2014/main" id="{AF0C1446-01B2-9A5B-A249-EE22AC3061D4}"/>
              </a:ext>
            </a:extLst>
          </p:cNvPr>
          <p:cNvCxnSpPr>
            <a:cxnSpLocks/>
          </p:cNvCxnSpPr>
          <p:nvPr/>
        </p:nvCxnSpPr>
        <p:spPr>
          <a:xfrm flipV="1">
            <a:off x="5780546" y="2436813"/>
            <a:ext cx="1961374" cy="610019"/>
          </a:xfrm>
          <a:prstGeom prst="straightConnector1">
            <a:avLst/>
          </a:prstGeom>
          <a:noFill/>
          <a:ln w="6350" cap="flat" cmpd="sng" algn="ctr">
            <a:solidFill>
              <a:srgbClr val="4D3C35"/>
            </a:solidFill>
            <a:prstDash val="solid"/>
            <a:miter lim="800000"/>
            <a:headEnd type="none"/>
            <a:tailEnd type="stealth" w="med" len="sm"/>
          </a:ln>
          <a:effectLst/>
        </p:spPr>
      </p:cxnSp>
      <p:pic>
        <p:nvPicPr>
          <p:cNvPr id="7" name="Picture 6">
            <a:extLst>
              <a:ext uri="{FF2B5EF4-FFF2-40B4-BE49-F238E27FC236}">
                <a16:creationId xmlns:a16="http://schemas.microsoft.com/office/drawing/2014/main" id="{92584B3A-5F81-51DD-7C67-21E4672B5DE9}"/>
              </a:ext>
            </a:extLst>
          </p:cNvPr>
          <p:cNvPicPr>
            <a:picLocks noChangeAspect="1"/>
          </p:cNvPicPr>
          <p:nvPr/>
        </p:nvPicPr>
        <p:blipFill>
          <a:blip r:embed="rId5"/>
          <a:srcRect/>
          <a:stretch/>
        </p:blipFill>
        <p:spPr>
          <a:xfrm>
            <a:off x="10921775" y="304640"/>
            <a:ext cx="962684" cy="419894"/>
          </a:xfrm>
          <a:prstGeom prst="rect">
            <a:avLst/>
          </a:prstGeom>
        </p:spPr>
      </p:pic>
    </p:spTree>
    <p:extLst>
      <p:ext uri="{BB962C8B-B14F-4D97-AF65-F5344CB8AC3E}">
        <p14:creationId xmlns:p14="http://schemas.microsoft.com/office/powerpoint/2010/main" val="1016284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2" name="Straight Connector 81">
            <a:extLst>
              <a:ext uri="{FF2B5EF4-FFF2-40B4-BE49-F238E27FC236}">
                <a16:creationId xmlns:a16="http://schemas.microsoft.com/office/drawing/2014/main" id="{E2391F31-F9BC-E083-33A2-FA30DDBC7503}"/>
              </a:ext>
            </a:extLst>
          </p:cNvPr>
          <p:cNvCxnSpPr>
            <a:cxnSpLocks/>
          </p:cNvCxnSpPr>
          <p:nvPr/>
        </p:nvCxnSpPr>
        <p:spPr>
          <a:xfrm>
            <a:off x="7730557" y="2436813"/>
            <a:ext cx="0" cy="33965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09ADCED-BFF0-EA7B-63AB-FE8803E5E7C5}"/>
              </a:ext>
            </a:extLst>
          </p:cNvPr>
          <p:cNvCxnSpPr>
            <a:cxnSpLocks/>
          </p:cNvCxnSpPr>
          <p:nvPr/>
        </p:nvCxnSpPr>
        <p:spPr>
          <a:xfrm>
            <a:off x="5796418" y="4322781"/>
            <a:ext cx="609554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38538DA-43BB-0579-5459-ADE4E96598BE}"/>
              </a:ext>
            </a:extLst>
          </p:cNvPr>
          <p:cNvSpPr txBox="1"/>
          <p:nvPr/>
        </p:nvSpPr>
        <p:spPr>
          <a:xfrm>
            <a:off x="302398" y="1224948"/>
            <a:ext cx="11587200" cy="720000"/>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This device measures the change in the skin contour. A decrease in contour indicates a lifting effect.</a:t>
            </a:r>
          </a:p>
        </p:txBody>
      </p:sp>
      <p:sp>
        <p:nvSpPr>
          <p:cNvPr id="3" name="Slide Number Placeholder 2">
            <a:extLst>
              <a:ext uri="{FF2B5EF4-FFF2-40B4-BE49-F238E27FC236}">
                <a16:creationId xmlns:a16="http://schemas.microsoft.com/office/drawing/2014/main" id="{EA82F17F-1A12-CFAA-C70F-C7FD953CC49D}"/>
              </a:ext>
            </a:extLst>
          </p:cNvPr>
          <p:cNvSpPr>
            <a:spLocks noGrp="1"/>
          </p:cNvSpPr>
          <p:nvPr>
            <p:ph type="sldNum" sz="quarter" idx="10"/>
          </p:nvPr>
        </p:nvSpPr>
        <p:spPr/>
        <p:txBody>
          <a:bodyPr/>
          <a:lstStyle/>
          <a:p>
            <a:fld id="{5BA3E189-2F3A-42E5-B572-3520703B6186}" type="slidenum">
              <a:rPr lang="en-GB" smtClean="0"/>
              <a:pPr/>
              <a:t>28</a:t>
            </a:fld>
            <a:endParaRPr lang="en-GB"/>
          </a:p>
        </p:txBody>
      </p:sp>
      <p:sp>
        <p:nvSpPr>
          <p:cNvPr id="4" name="Text Placeholder 3">
            <a:extLst>
              <a:ext uri="{FF2B5EF4-FFF2-40B4-BE49-F238E27FC236}">
                <a16:creationId xmlns:a16="http://schemas.microsoft.com/office/drawing/2014/main" id="{1C22CCB5-D065-16D2-9225-4144CDDBFE35}"/>
              </a:ext>
            </a:extLst>
          </p:cNvPr>
          <p:cNvSpPr>
            <a:spLocks noGrp="1"/>
          </p:cNvSpPr>
          <p:nvPr>
            <p:ph type="body" idx="11"/>
          </p:nvPr>
        </p:nvSpPr>
        <p:spPr/>
        <p:txBody>
          <a:bodyPr/>
          <a:lstStyle/>
          <a:p>
            <a:r>
              <a:rPr lang="en-ID" b="0" dirty="0"/>
              <a:t>Skin Contour Assessment, PRIMOS Body, </a:t>
            </a:r>
            <a:r>
              <a:rPr lang="en-ID" b="0" dirty="0" err="1"/>
              <a:t>Dermscan</a:t>
            </a:r>
            <a:r>
              <a:rPr lang="en-ID" b="0" dirty="0"/>
              <a:t>, France</a:t>
            </a:r>
          </a:p>
        </p:txBody>
      </p:sp>
      <p:sp>
        <p:nvSpPr>
          <p:cNvPr id="2" name="Title 1">
            <a:extLst>
              <a:ext uri="{FF2B5EF4-FFF2-40B4-BE49-F238E27FC236}">
                <a16:creationId xmlns:a16="http://schemas.microsoft.com/office/drawing/2014/main" id="{F4F87C4C-A7B5-E6E1-2582-DF945867E1B8}"/>
              </a:ext>
            </a:extLst>
          </p:cNvPr>
          <p:cNvSpPr>
            <a:spLocks noGrp="1"/>
          </p:cNvSpPr>
          <p:nvPr>
            <p:ph type="title"/>
          </p:nvPr>
        </p:nvSpPr>
        <p:spPr/>
        <p:txBody>
          <a:bodyPr/>
          <a:lstStyle/>
          <a:p>
            <a:r>
              <a:rPr lang="en-ID" dirty="0"/>
              <a:t>Skin Firming and Remodelling</a:t>
            </a:r>
          </a:p>
        </p:txBody>
      </p:sp>
      <p:sp>
        <p:nvSpPr>
          <p:cNvPr id="11" name="Rectangle 10">
            <a:extLst>
              <a:ext uri="{FF2B5EF4-FFF2-40B4-BE49-F238E27FC236}">
                <a16:creationId xmlns:a16="http://schemas.microsoft.com/office/drawing/2014/main" id="{894A1AD8-F791-B9CF-DDCF-4E0B563E363F}"/>
              </a:ext>
            </a:extLst>
          </p:cNvPr>
          <p:cNvSpPr/>
          <p:nvPr/>
        </p:nvSpPr>
        <p:spPr>
          <a:xfrm>
            <a:off x="302398" y="1943754"/>
            <a:ext cx="4696640" cy="388963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0000" tIns="144000" rIns="180000" bIns="0" rtlCol="0" anchor="t">
            <a:noAutofit/>
          </a:bodyPr>
          <a:lstStyle/>
          <a:p>
            <a:pPr>
              <a:spcAft>
                <a:spcPts val="600"/>
              </a:spcAft>
            </a:pPr>
            <a:r>
              <a:rPr lang="en-US" sz="1400" dirty="0">
                <a:solidFill>
                  <a:schemeClr val="tx1"/>
                </a:solidFill>
              </a:rPr>
              <a:t>Profile 1 and profile 2 are superposed and the distance observed between these two profiles was calculated. </a:t>
            </a:r>
          </a:p>
          <a:p>
            <a:pPr>
              <a:spcAft>
                <a:spcPts val="600"/>
              </a:spcAft>
            </a:pPr>
            <a:r>
              <a:rPr lang="en-US" sz="1400" b="1" dirty="0">
                <a:solidFill>
                  <a:schemeClr val="tx1"/>
                </a:solidFill>
              </a:rPr>
              <a:t>A decrease shows an improvement of this zone thus a less prominent (reduced) double chin.</a:t>
            </a:r>
          </a:p>
        </p:txBody>
      </p:sp>
      <p:pic>
        <p:nvPicPr>
          <p:cNvPr id="12" name="Picture 4">
            <a:extLst>
              <a:ext uri="{FF2B5EF4-FFF2-40B4-BE49-F238E27FC236}">
                <a16:creationId xmlns:a16="http://schemas.microsoft.com/office/drawing/2014/main" id="{D4D7474C-82A0-5494-79C7-6E8C94E3DF01}"/>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t="7646"/>
          <a:stretch/>
        </p:blipFill>
        <p:spPr bwMode="auto">
          <a:xfrm>
            <a:off x="475828" y="3429000"/>
            <a:ext cx="2080836" cy="1698378"/>
          </a:xfrm>
          <a:prstGeom prst="rect">
            <a:avLst/>
          </a:prstGeom>
          <a:solidFill>
            <a:srgbClr val="FFFFFF">
              <a:shade val="85000"/>
            </a:srgbClr>
          </a:solidFill>
          <a:ln w="25400">
            <a:noFill/>
          </a:ln>
          <a:effectLst/>
        </p:spPr>
      </p:pic>
      <p:pic>
        <p:nvPicPr>
          <p:cNvPr id="13" name="Picture 4">
            <a:extLst>
              <a:ext uri="{FF2B5EF4-FFF2-40B4-BE49-F238E27FC236}">
                <a16:creationId xmlns:a16="http://schemas.microsoft.com/office/drawing/2014/main" id="{263ACBE0-2B3A-B52D-2241-FD13713382BD}"/>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t="7870"/>
          <a:stretch/>
        </p:blipFill>
        <p:spPr bwMode="auto">
          <a:xfrm>
            <a:off x="2743806" y="3429000"/>
            <a:ext cx="2080836" cy="1698378"/>
          </a:xfrm>
          <a:prstGeom prst="rect">
            <a:avLst/>
          </a:prstGeom>
          <a:solidFill>
            <a:srgbClr val="FFFFFF">
              <a:shade val="85000"/>
            </a:srgbClr>
          </a:solidFill>
          <a:ln w="25400">
            <a:noFill/>
          </a:ln>
          <a:effectLst/>
        </p:spPr>
      </p:pic>
      <p:sp>
        <p:nvSpPr>
          <p:cNvPr id="17" name="Rectangle 6">
            <a:extLst>
              <a:ext uri="{FF2B5EF4-FFF2-40B4-BE49-F238E27FC236}">
                <a16:creationId xmlns:a16="http://schemas.microsoft.com/office/drawing/2014/main" id="{B10343FE-0A93-CFF4-ED8E-9E70F028F1C7}"/>
              </a:ext>
            </a:extLst>
          </p:cNvPr>
          <p:cNvSpPr>
            <a:spLocks noChangeArrowheads="1"/>
          </p:cNvSpPr>
          <p:nvPr/>
        </p:nvSpPr>
        <p:spPr bwMode="auto">
          <a:xfrm>
            <a:off x="475828" y="5127379"/>
            <a:ext cx="2080836" cy="504000"/>
          </a:xfrm>
          <a:prstGeom prst="rect">
            <a:avLst/>
          </a:prstGeom>
          <a:solidFill>
            <a:srgbClr val="B3978F"/>
          </a:solidFill>
          <a:ln>
            <a:noFill/>
          </a:ln>
          <a:effectLst/>
        </p:spPr>
        <p:txBody>
          <a:bodyPr wrap="square" lIns="180000" tIns="0" rIns="18000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Profile 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D</a:t>
            </a:r>
            <a:r>
              <a:rPr kumimoji="0" lang="en-US" sz="1200" b="0" i="0" u="none" strike="noStrike" kern="1200" cap="none" spc="0" normalizeH="0" baseline="-25000" noProof="0" dirty="0">
                <a:ln>
                  <a:noFill/>
                </a:ln>
                <a:solidFill>
                  <a:schemeClr val="bg1"/>
                </a:solidFill>
                <a:effectLst/>
                <a:uLnTx/>
                <a:uFillTx/>
                <a:latin typeface="DM Sans"/>
                <a:ea typeface="Fira Sans" panose="020B0503050000020004" pitchFamily="34" charset="0"/>
                <a:cs typeface="Arial"/>
              </a:rPr>
              <a:t>0</a:t>
            </a:r>
            <a:r>
              <a:rPr kumimoji="0" lang="en-US" sz="12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t</a:t>
            </a:r>
            <a:r>
              <a:rPr kumimoji="0" lang="en-US" sz="1200" b="0" i="0" u="none" strike="noStrike" kern="1200" cap="none" spc="0" normalizeH="0" baseline="-25000" noProof="0" dirty="0">
                <a:ln>
                  <a:noFill/>
                </a:ln>
                <a:solidFill>
                  <a:schemeClr val="bg1"/>
                </a:solidFill>
                <a:effectLst/>
                <a:uLnTx/>
                <a:uFillTx/>
                <a:latin typeface="DM Sans"/>
                <a:ea typeface="Fira Sans" panose="020B0503050000020004" pitchFamily="34" charset="0"/>
                <a:cs typeface="Arial"/>
              </a:rPr>
              <a:t>0</a:t>
            </a:r>
            <a:r>
              <a:rPr kumimoji="0" lang="en-US" sz="12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 Image</a:t>
            </a:r>
          </a:p>
        </p:txBody>
      </p:sp>
      <p:sp>
        <p:nvSpPr>
          <p:cNvPr id="18" name="Rectangle 7">
            <a:extLst>
              <a:ext uri="{FF2B5EF4-FFF2-40B4-BE49-F238E27FC236}">
                <a16:creationId xmlns:a16="http://schemas.microsoft.com/office/drawing/2014/main" id="{4148D581-B194-09D1-82D9-9EA754C2A99F}"/>
              </a:ext>
            </a:extLst>
          </p:cNvPr>
          <p:cNvSpPr>
            <a:spLocks noChangeArrowheads="1"/>
          </p:cNvSpPr>
          <p:nvPr/>
        </p:nvSpPr>
        <p:spPr bwMode="auto">
          <a:xfrm>
            <a:off x="2743806" y="5127379"/>
            <a:ext cx="2081802" cy="504000"/>
          </a:xfrm>
          <a:prstGeom prst="rect">
            <a:avLst/>
          </a:prstGeom>
          <a:solidFill>
            <a:srgbClr val="B3978F"/>
          </a:solidFill>
          <a:ln>
            <a:noFill/>
          </a:ln>
          <a:effectLst/>
        </p:spPr>
        <p:txBody>
          <a:bodyPr wrap="square" lIns="180000" tIns="0" rIns="18000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Profile 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D</a:t>
            </a:r>
            <a:r>
              <a:rPr kumimoji="0" lang="en-US" sz="1200" b="0" i="0" u="none" strike="noStrike" kern="1200" cap="none" spc="0" normalizeH="0" baseline="-25000" noProof="0" dirty="0">
                <a:ln>
                  <a:noFill/>
                </a:ln>
                <a:solidFill>
                  <a:schemeClr val="bg1"/>
                </a:solidFill>
                <a:effectLst/>
                <a:uLnTx/>
                <a:uFillTx/>
                <a:latin typeface="DM Sans"/>
                <a:ea typeface="Fira Sans" panose="020B0503050000020004" pitchFamily="34" charset="0"/>
                <a:cs typeface="Arial"/>
              </a:rPr>
              <a:t>i</a:t>
            </a:r>
            <a:r>
              <a:rPr kumimoji="0" lang="en-US" sz="12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 Image</a:t>
            </a:r>
            <a:endParaRPr kumimoji="0" lang="en-US" sz="12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endParaRPr>
          </a:p>
        </p:txBody>
      </p:sp>
      <p:cxnSp>
        <p:nvCxnSpPr>
          <p:cNvPr id="37" name="Straight Connector 36">
            <a:extLst>
              <a:ext uri="{FF2B5EF4-FFF2-40B4-BE49-F238E27FC236}">
                <a16:creationId xmlns:a16="http://schemas.microsoft.com/office/drawing/2014/main" id="{F8189209-4C91-9BA6-8B45-C766EDFF6606}"/>
              </a:ext>
            </a:extLst>
          </p:cNvPr>
          <p:cNvCxnSpPr>
            <a:cxnSpLocks/>
          </p:cNvCxnSpPr>
          <p:nvPr/>
        </p:nvCxnSpPr>
        <p:spPr>
          <a:xfrm>
            <a:off x="5796418" y="2436813"/>
            <a:ext cx="0" cy="33965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925F59E-FFF2-06F5-03C2-0B020C6DE562}"/>
              </a:ext>
            </a:extLst>
          </p:cNvPr>
          <p:cNvCxnSpPr>
            <a:cxnSpLocks/>
          </p:cNvCxnSpPr>
          <p:nvPr/>
        </p:nvCxnSpPr>
        <p:spPr>
          <a:xfrm>
            <a:off x="5796418" y="2436813"/>
            <a:ext cx="609554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9C3CB72A-EFAD-3682-6F44-1B341E5B19DE}"/>
              </a:ext>
            </a:extLst>
          </p:cNvPr>
          <p:cNvSpPr txBox="1"/>
          <p:nvPr/>
        </p:nvSpPr>
        <p:spPr>
          <a:xfrm>
            <a:off x="5509025" y="2372269"/>
            <a:ext cx="190736" cy="123111"/>
          </a:xfrm>
          <a:prstGeom prst="rect">
            <a:avLst/>
          </a:prstGeom>
          <a:noFill/>
        </p:spPr>
        <p:txBody>
          <a:bodyPr wrap="square" lIns="0" tIns="0" rIns="0" bIns="0" rtlCol="0">
            <a:spAutoFit/>
          </a:bodyPr>
          <a:lstStyle/>
          <a:p>
            <a:pPr algn="ctr"/>
            <a:r>
              <a:rPr lang="en-US" sz="800" dirty="0"/>
              <a:t>0</a:t>
            </a:r>
            <a:endParaRPr lang="en-ID" sz="800" dirty="0"/>
          </a:p>
        </p:txBody>
      </p:sp>
      <p:sp>
        <p:nvSpPr>
          <p:cNvPr id="43" name="TextBox 42">
            <a:extLst>
              <a:ext uri="{FF2B5EF4-FFF2-40B4-BE49-F238E27FC236}">
                <a16:creationId xmlns:a16="http://schemas.microsoft.com/office/drawing/2014/main" id="{83B58602-3C11-EAA9-64DE-39CCBDC268D8}"/>
              </a:ext>
            </a:extLst>
          </p:cNvPr>
          <p:cNvSpPr txBox="1"/>
          <p:nvPr/>
        </p:nvSpPr>
        <p:spPr>
          <a:xfrm>
            <a:off x="5509025" y="2913215"/>
            <a:ext cx="190736" cy="123111"/>
          </a:xfrm>
          <a:prstGeom prst="rect">
            <a:avLst/>
          </a:prstGeom>
          <a:noFill/>
        </p:spPr>
        <p:txBody>
          <a:bodyPr wrap="square" lIns="0" tIns="0" rIns="0" bIns="0" rtlCol="0">
            <a:spAutoFit/>
          </a:bodyPr>
          <a:lstStyle/>
          <a:p>
            <a:pPr algn="ctr"/>
            <a:r>
              <a:rPr lang="en-US" sz="800" dirty="0"/>
              <a:t>10</a:t>
            </a:r>
            <a:endParaRPr lang="en-ID" sz="800" dirty="0"/>
          </a:p>
        </p:txBody>
      </p:sp>
      <p:sp>
        <p:nvSpPr>
          <p:cNvPr id="44" name="TextBox 43">
            <a:extLst>
              <a:ext uri="{FF2B5EF4-FFF2-40B4-BE49-F238E27FC236}">
                <a16:creationId xmlns:a16="http://schemas.microsoft.com/office/drawing/2014/main" id="{FD53775A-1B31-FDDC-1B94-FCC05B01D3D4}"/>
              </a:ext>
            </a:extLst>
          </p:cNvPr>
          <p:cNvSpPr txBox="1"/>
          <p:nvPr/>
        </p:nvSpPr>
        <p:spPr>
          <a:xfrm>
            <a:off x="5509025" y="3454161"/>
            <a:ext cx="190736" cy="123111"/>
          </a:xfrm>
          <a:prstGeom prst="rect">
            <a:avLst/>
          </a:prstGeom>
          <a:noFill/>
        </p:spPr>
        <p:txBody>
          <a:bodyPr wrap="square" lIns="0" tIns="0" rIns="0" bIns="0" rtlCol="0">
            <a:spAutoFit/>
          </a:bodyPr>
          <a:lstStyle/>
          <a:p>
            <a:pPr algn="ctr"/>
            <a:r>
              <a:rPr lang="en-US" sz="800" dirty="0"/>
              <a:t>20</a:t>
            </a:r>
            <a:endParaRPr lang="en-ID" sz="800" dirty="0"/>
          </a:p>
        </p:txBody>
      </p:sp>
      <p:sp>
        <p:nvSpPr>
          <p:cNvPr id="45" name="TextBox 44">
            <a:extLst>
              <a:ext uri="{FF2B5EF4-FFF2-40B4-BE49-F238E27FC236}">
                <a16:creationId xmlns:a16="http://schemas.microsoft.com/office/drawing/2014/main" id="{F3246604-E3F4-0B2D-8B95-6AC05B800C97}"/>
              </a:ext>
            </a:extLst>
          </p:cNvPr>
          <p:cNvSpPr txBox="1"/>
          <p:nvPr/>
        </p:nvSpPr>
        <p:spPr>
          <a:xfrm>
            <a:off x="5509025" y="3995107"/>
            <a:ext cx="190736" cy="123111"/>
          </a:xfrm>
          <a:prstGeom prst="rect">
            <a:avLst/>
          </a:prstGeom>
          <a:noFill/>
        </p:spPr>
        <p:txBody>
          <a:bodyPr wrap="square" lIns="0" tIns="0" rIns="0" bIns="0" rtlCol="0">
            <a:spAutoFit/>
          </a:bodyPr>
          <a:lstStyle/>
          <a:p>
            <a:pPr algn="ctr"/>
            <a:r>
              <a:rPr lang="en-US" sz="800" dirty="0"/>
              <a:t>30</a:t>
            </a:r>
            <a:endParaRPr lang="en-ID" sz="800" dirty="0"/>
          </a:p>
        </p:txBody>
      </p:sp>
      <p:sp>
        <p:nvSpPr>
          <p:cNvPr id="46" name="TextBox 45">
            <a:extLst>
              <a:ext uri="{FF2B5EF4-FFF2-40B4-BE49-F238E27FC236}">
                <a16:creationId xmlns:a16="http://schemas.microsoft.com/office/drawing/2014/main" id="{F92801E1-AD7E-318C-300E-30A502881C26}"/>
              </a:ext>
            </a:extLst>
          </p:cNvPr>
          <p:cNvSpPr txBox="1"/>
          <p:nvPr/>
        </p:nvSpPr>
        <p:spPr>
          <a:xfrm>
            <a:off x="5509025" y="4536053"/>
            <a:ext cx="190736" cy="123111"/>
          </a:xfrm>
          <a:prstGeom prst="rect">
            <a:avLst/>
          </a:prstGeom>
          <a:noFill/>
        </p:spPr>
        <p:txBody>
          <a:bodyPr wrap="square" lIns="0" tIns="0" rIns="0" bIns="0" rtlCol="0">
            <a:spAutoFit/>
          </a:bodyPr>
          <a:lstStyle/>
          <a:p>
            <a:pPr algn="ctr"/>
            <a:r>
              <a:rPr lang="en-US" sz="800" dirty="0"/>
              <a:t>40</a:t>
            </a:r>
            <a:endParaRPr lang="en-ID" sz="800" dirty="0"/>
          </a:p>
        </p:txBody>
      </p:sp>
      <p:sp>
        <p:nvSpPr>
          <p:cNvPr id="47" name="TextBox 46">
            <a:extLst>
              <a:ext uri="{FF2B5EF4-FFF2-40B4-BE49-F238E27FC236}">
                <a16:creationId xmlns:a16="http://schemas.microsoft.com/office/drawing/2014/main" id="{F71124DB-F706-EE2A-E2DF-4B116045EC36}"/>
              </a:ext>
            </a:extLst>
          </p:cNvPr>
          <p:cNvSpPr txBox="1"/>
          <p:nvPr/>
        </p:nvSpPr>
        <p:spPr>
          <a:xfrm>
            <a:off x="5509025" y="5076999"/>
            <a:ext cx="190736" cy="123111"/>
          </a:xfrm>
          <a:prstGeom prst="rect">
            <a:avLst/>
          </a:prstGeom>
          <a:noFill/>
        </p:spPr>
        <p:txBody>
          <a:bodyPr wrap="square" lIns="0" tIns="0" rIns="0" bIns="0" rtlCol="0">
            <a:spAutoFit/>
          </a:bodyPr>
          <a:lstStyle/>
          <a:p>
            <a:pPr algn="ctr"/>
            <a:r>
              <a:rPr lang="en-US" sz="800" dirty="0"/>
              <a:t>50</a:t>
            </a:r>
            <a:endParaRPr lang="en-ID" sz="800" dirty="0"/>
          </a:p>
        </p:txBody>
      </p:sp>
      <p:sp>
        <p:nvSpPr>
          <p:cNvPr id="48" name="TextBox 47">
            <a:extLst>
              <a:ext uri="{FF2B5EF4-FFF2-40B4-BE49-F238E27FC236}">
                <a16:creationId xmlns:a16="http://schemas.microsoft.com/office/drawing/2014/main" id="{8D55376C-8E0D-B9BD-8D62-5F933E2E4F50}"/>
              </a:ext>
            </a:extLst>
          </p:cNvPr>
          <p:cNvSpPr txBox="1"/>
          <p:nvPr/>
        </p:nvSpPr>
        <p:spPr>
          <a:xfrm>
            <a:off x="5509025" y="5617943"/>
            <a:ext cx="190736" cy="123111"/>
          </a:xfrm>
          <a:prstGeom prst="rect">
            <a:avLst/>
          </a:prstGeom>
          <a:noFill/>
        </p:spPr>
        <p:txBody>
          <a:bodyPr wrap="square" lIns="0" tIns="0" rIns="0" bIns="0" rtlCol="0">
            <a:spAutoFit/>
          </a:bodyPr>
          <a:lstStyle/>
          <a:p>
            <a:pPr algn="ctr"/>
            <a:r>
              <a:rPr lang="en-US" sz="800" dirty="0"/>
              <a:t>60</a:t>
            </a:r>
            <a:endParaRPr lang="en-ID" sz="800" dirty="0"/>
          </a:p>
        </p:txBody>
      </p:sp>
      <p:sp>
        <p:nvSpPr>
          <p:cNvPr id="49" name="TextBox 48">
            <a:extLst>
              <a:ext uri="{FF2B5EF4-FFF2-40B4-BE49-F238E27FC236}">
                <a16:creationId xmlns:a16="http://schemas.microsoft.com/office/drawing/2014/main" id="{F2606544-730B-4FF8-2AB7-3ED1B7AE4986}"/>
              </a:ext>
            </a:extLst>
          </p:cNvPr>
          <p:cNvSpPr txBox="1"/>
          <p:nvPr/>
        </p:nvSpPr>
        <p:spPr>
          <a:xfrm>
            <a:off x="5796418" y="2181920"/>
            <a:ext cx="190736" cy="123111"/>
          </a:xfrm>
          <a:prstGeom prst="rect">
            <a:avLst/>
          </a:prstGeom>
          <a:noFill/>
        </p:spPr>
        <p:txBody>
          <a:bodyPr wrap="square" lIns="0" tIns="0" rIns="0" bIns="0" rtlCol="0">
            <a:spAutoFit/>
          </a:bodyPr>
          <a:lstStyle/>
          <a:p>
            <a:pPr algn="ctr"/>
            <a:r>
              <a:rPr lang="en-US" sz="800" dirty="0"/>
              <a:t>-40</a:t>
            </a:r>
            <a:endParaRPr lang="en-ID" sz="800" dirty="0"/>
          </a:p>
        </p:txBody>
      </p:sp>
      <p:sp>
        <p:nvSpPr>
          <p:cNvPr id="50" name="TextBox 49">
            <a:extLst>
              <a:ext uri="{FF2B5EF4-FFF2-40B4-BE49-F238E27FC236}">
                <a16:creationId xmlns:a16="http://schemas.microsoft.com/office/drawing/2014/main" id="{704F05DB-3694-B8F5-16CC-C8417510B143}"/>
              </a:ext>
            </a:extLst>
          </p:cNvPr>
          <p:cNvSpPr txBox="1"/>
          <p:nvPr/>
        </p:nvSpPr>
        <p:spPr>
          <a:xfrm>
            <a:off x="6534519" y="2181920"/>
            <a:ext cx="190736" cy="123111"/>
          </a:xfrm>
          <a:prstGeom prst="rect">
            <a:avLst/>
          </a:prstGeom>
          <a:noFill/>
        </p:spPr>
        <p:txBody>
          <a:bodyPr wrap="square" lIns="0" tIns="0" rIns="0" bIns="0" rtlCol="0">
            <a:spAutoFit/>
          </a:bodyPr>
          <a:lstStyle/>
          <a:p>
            <a:pPr algn="ctr"/>
            <a:r>
              <a:rPr lang="en-US" sz="800" dirty="0"/>
              <a:t>-30</a:t>
            </a:r>
            <a:endParaRPr lang="en-ID" sz="800" dirty="0"/>
          </a:p>
        </p:txBody>
      </p:sp>
      <p:sp>
        <p:nvSpPr>
          <p:cNvPr id="51" name="TextBox 50">
            <a:extLst>
              <a:ext uri="{FF2B5EF4-FFF2-40B4-BE49-F238E27FC236}">
                <a16:creationId xmlns:a16="http://schemas.microsoft.com/office/drawing/2014/main" id="{C88FDCDC-8D21-3405-46D5-9FC58992A19C}"/>
              </a:ext>
            </a:extLst>
          </p:cNvPr>
          <p:cNvSpPr txBox="1"/>
          <p:nvPr/>
        </p:nvSpPr>
        <p:spPr>
          <a:xfrm>
            <a:off x="7272620" y="2181920"/>
            <a:ext cx="190736" cy="123111"/>
          </a:xfrm>
          <a:prstGeom prst="rect">
            <a:avLst/>
          </a:prstGeom>
          <a:noFill/>
        </p:spPr>
        <p:txBody>
          <a:bodyPr wrap="square" lIns="0" tIns="0" rIns="0" bIns="0" rtlCol="0">
            <a:spAutoFit/>
          </a:bodyPr>
          <a:lstStyle/>
          <a:p>
            <a:pPr algn="ctr"/>
            <a:r>
              <a:rPr lang="en-US" sz="800" dirty="0"/>
              <a:t>-20</a:t>
            </a:r>
            <a:endParaRPr lang="en-ID" sz="800" dirty="0"/>
          </a:p>
        </p:txBody>
      </p:sp>
      <p:sp>
        <p:nvSpPr>
          <p:cNvPr id="52" name="TextBox 51">
            <a:extLst>
              <a:ext uri="{FF2B5EF4-FFF2-40B4-BE49-F238E27FC236}">
                <a16:creationId xmlns:a16="http://schemas.microsoft.com/office/drawing/2014/main" id="{8EEC5352-5F28-9F02-3558-014CEE2DC538}"/>
              </a:ext>
            </a:extLst>
          </p:cNvPr>
          <p:cNvSpPr txBox="1"/>
          <p:nvPr/>
        </p:nvSpPr>
        <p:spPr>
          <a:xfrm>
            <a:off x="8010721" y="2181920"/>
            <a:ext cx="190736" cy="123111"/>
          </a:xfrm>
          <a:prstGeom prst="rect">
            <a:avLst/>
          </a:prstGeom>
          <a:noFill/>
        </p:spPr>
        <p:txBody>
          <a:bodyPr wrap="square" lIns="0" tIns="0" rIns="0" bIns="0" rtlCol="0">
            <a:spAutoFit/>
          </a:bodyPr>
          <a:lstStyle/>
          <a:p>
            <a:pPr algn="ctr"/>
            <a:r>
              <a:rPr lang="en-US" sz="800" dirty="0"/>
              <a:t>-10</a:t>
            </a:r>
            <a:endParaRPr lang="en-ID" sz="800" dirty="0"/>
          </a:p>
        </p:txBody>
      </p:sp>
      <p:sp>
        <p:nvSpPr>
          <p:cNvPr id="53" name="TextBox 52">
            <a:extLst>
              <a:ext uri="{FF2B5EF4-FFF2-40B4-BE49-F238E27FC236}">
                <a16:creationId xmlns:a16="http://schemas.microsoft.com/office/drawing/2014/main" id="{EF068239-23A2-3F9C-55E1-5A675FCB296D}"/>
              </a:ext>
            </a:extLst>
          </p:cNvPr>
          <p:cNvSpPr txBox="1"/>
          <p:nvPr/>
        </p:nvSpPr>
        <p:spPr>
          <a:xfrm>
            <a:off x="8748822" y="2181920"/>
            <a:ext cx="190736" cy="123111"/>
          </a:xfrm>
          <a:prstGeom prst="rect">
            <a:avLst/>
          </a:prstGeom>
          <a:noFill/>
        </p:spPr>
        <p:txBody>
          <a:bodyPr wrap="square" lIns="0" tIns="0" rIns="0" bIns="0" rtlCol="0">
            <a:spAutoFit/>
          </a:bodyPr>
          <a:lstStyle/>
          <a:p>
            <a:pPr algn="ctr"/>
            <a:r>
              <a:rPr lang="en-US" sz="800" dirty="0"/>
              <a:t>10</a:t>
            </a:r>
            <a:endParaRPr lang="en-ID" sz="800" dirty="0"/>
          </a:p>
        </p:txBody>
      </p:sp>
      <p:sp>
        <p:nvSpPr>
          <p:cNvPr id="54" name="TextBox 53">
            <a:extLst>
              <a:ext uri="{FF2B5EF4-FFF2-40B4-BE49-F238E27FC236}">
                <a16:creationId xmlns:a16="http://schemas.microsoft.com/office/drawing/2014/main" id="{694B7E19-529B-284E-CCA7-9B0B73DE8E7B}"/>
              </a:ext>
            </a:extLst>
          </p:cNvPr>
          <p:cNvSpPr txBox="1"/>
          <p:nvPr/>
        </p:nvSpPr>
        <p:spPr>
          <a:xfrm>
            <a:off x="9486923" y="2181920"/>
            <a:ext cx="190736" cy="123111"/>
          </a:xfrm>
          <a:prstGeom prst="rect">
            <a:avLst/>
          </a:prstGeom>
          <a:noFill/>
        </p:spPr>
        <p:txBody>
          <a:bodyPr wrap="square" lIns="0" tIns="0" rIns="0" bIns="0" rtlCol="0">
            <a:spAutoFit/>
          </a:bodyPr>
          <a:lstStyle/>
          <a:p>
            <a:pPr algn="ctr"/>
            <a:r>
              <a:rPr lang="en-US" sz="800" dirty="0"/>
              <a:t>10</a:t>
            </a:r>
            <a:endParaRPr lang="en-ID" sz="800" dirty="0"/>
          </a:p>
        </p:txBody>
      </p:sp>
      <p:sp>
        <p:nvSpPr>
          <p:cNvPr id="55" name="TextBox 54">
            <a:extLst>
              <a:ext uri="{FF2B5EF4-FFF2-40B4-BE49-F238E27FC236}">
                <a16:creationId xmlns:a16="http://schemas.microsoft.com/office/drawing/2014/main" id="{93AA73A3-F5CF-A6F3-D9A3-2916D7E0615C}"/>
              </a:ext>
            </a:extLst>
          </p:cNvPr>
          <p:cNvSpPr txBox="1"/>
          <p:nvPr/>
        </p:nvSpPr>
        <p:spPr>
          <a:xfrm>
            <a:off x="10225024" y="2181920"/>
            <a:ext cx="190736" cy="123111"/>
          </a:xfrm>
          <a:prstGeom prst="rect">
            <a:avLst/>
          </a:prstGeom>
          <a:noFill/>
        </p:spPr>
        <p:txBody>
          <a:bodyPr wrap="square" lIns="0" tIns="0" rIns="0" bIns="0" rtlCol="0">
            <a:spAutoFit/>
          </a:bodyPr>
          <a:lstStyle/>
          <a:p>
            <a:pPr algn="ctr"/>
            <a:r>
              <a:rPr lang="en-US" sz="800" dirty="0"/>
              <a:t>20</a:t>
            </a:r>
            <a:endParaRPr lang="en-ID" sz="800" dirty="0"/>
          </a:p>
        </p:txBody>
      </p:sp>
      <p:sp>
        <p:nvSpPr>
          <p:cNvPr id="56" name="TextBox 55">
            <a:extLst>
              <a:ext uri="{FF2B5EF4-FFF2-40B4-BE49-F238E27FC236}">
                <a16:creationId xmlns:a16="http://schemas.microsoft.com/office/drawing/2014/main" id="{B9BAEC52-6242-58C9-973F-43AD6EDAE4C5}"/>
              </a:ext>
            </a:extLst>
          </p:cNvPr>
          <p:cNvSpPr txBox="1"/>
          <p:nvPr/>
        </p:nvSpPr>
        <p:spPr>
          <a:xfrm>
            <a:off x="10963125" y="2181920"/>
            <a:ext cx="190736" cy="123111"/>
          </a:xfrm>
          <a:prstGeom prst="rect">
            <a:avLst/>
          </a:prstGeom>
          <a:noFill/>
        </p:spPr>
        <p:txBody>
          <a:bodyPr wrap="square" lIns="0" tIns="0" rIns="0" bIns="0" rtlCol="0">
            <a:spAutoFit/>
          </a:bodyPr>
          <a:lstStyle/>
          <a:p>
            <a:pPr algn="ctr"/>
            <a:r>
              <a:rPr lang="en-US" sz="800" dirty="0"/>
              <a:t>30</a:t>
            </a:r>
            <a:endParaRPr lang="en-ID" sz="800" dirty="0"/>
          </a:p>
        </p:txBody>
      </p:sp>
      <p:sp>
        <p:nvSpPr>
          <p:cNvPr id="57" name="TextBox 56">
            <a:extLst>
              <a:ext uri="{FF2B5EF4-FFF2-40B4-BE49-F238E27FC236}">
                <a16:creationId xmlns:a16="http://schemas.microsoft.com/office/drawing/2014/main" id="{615385A9-09FA-54BB-A4CB-C6ABBB46C664}"/>
              </a:ext>
            </a:extLst>
          </p:cNvPr>
          <p:cNvSpPr txBox="1"/>
          <p:nvPr/>
        </p:nvSpPr>
        <p:spPr>
          <a:xfrm>
            <a:off x="11701227" y="2181920"/>
            <a:ext cx="190736" cy="123111"/>
          </a:xfrm>
          <a:prstGeom prst="rect">
            <a:avLst/>
          </a:prstGeom>
          <a:noFill/>
        </p:spPr>
        <p:txBody>
          <a:bodyPr wrap="square" lIns="0" tIns="0" rIns="0" bIns="0" rtlCol="0">
            <a:spAutoFit/>
          </a:bodyPr>
          <a:lstStyle/>
          <a:p>
            <a:pPr algn="ctr"/>
            <a:r>
              <a:rPr lang="en-US" sz="800" dirty="0"/>
              <a:t>40</a:t>
            </a:r>
            <a:endParaRPr lang="en-ID" sz="800" dirty="0"/>
          </a:p>
        </p:txBody>
      </p:sp>
      <p:cxnSp>
        <p:nvCxnSpPr>
          <p:cNvPr id="59" name="Straight Connector 58">
            <a:extLst>
              <a:ext uri="{FF2B5EF4-FFF2-40B4-BE49-F238E27FC236}">
                <a16:creationId xmlns:a16="http://schemas.microsoft.com/office/drawing/2014/main" id="{D1FD6BDE-93BE-9E67-2107-B3714571BE51}"/>
              </a:ext>
            </a:extLst>
          </p:cNvPr>
          <p:cNvCxnSpPr>
            <a:cxnSpLocks/>
          </p:cNvCxnSpPr>
          <p:nvPr/>
        </p:nvCxnSpPr>
        <p:spPr>
          <a:xfrm>
            <a:off x="5724418" y="2974770"/>
            <a:ext cx="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DE23889-A2AD-866B-2433-DF9D0032D9F4}"/>
              </a:ext>
            </a:extLst>
          </p:cNvPr>
          <p:cNvCxnSpPr>
            <a:cxnSpLocks/>
          </p:cNvCxnSpPr>
          <p:nvPr/>
        </p:nvCxnSpPr>
        <p:spPr>
          <a:xfrm>
            <a:off x="11796595" y="2361824"/>
            <a:ext cx="0" cy="7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0A776AB-F2E5-927B-2C0E-86B9B44EB670}"/>
              </a:ext>
            </a:extLst>
          </p:cNvPr>
          <p:cNvCxnSpPr>
            <a:cxnSpLocks/>
          </p:cNvCxnSpPr>
          <p:nvPr/>
        </p:nvCxnSpPr>
        <p:spPr>
          <a:xfrm>
            <a:off x="11058493" y="2361824"/>
            <a:ext cx="0" cy="7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71C76A0-A86C-025D-6310-D0B520933BB7}"/>
              </a:ext>
            </a:extLst>
          </p:cNvPr>
          <p:cNvCxnSpPr>
            <a:cxnSpLocks/>
          </p:cNvCxnSpPr>
          <p:nvPr/>
        </p:nvCxnSpPr>
        <p:spPr>
          <a:xfrm>
            <a:off x="10320392" y="2361824"/>
            <a:ext cx="0" cy="7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B3ED6A2-6B92-C729-3255-520372A96EAE}"/>
              </a:ext>
            </a:extLst>
          </p:cNvPr>
          <p:cNvCxnSpPr>
            <a:cxnSpLocks/>
          </p:cNvCxnSpPr>
          <p:nvPr/>
        </p:nvCxnSpPr>
        <p:spPr>
          <a:xfrm>
            <a:off x="9582291" y="2361824"/>
            <a:ext cx="0" cy="7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18D34F9-196C-423E-9A71-92873429FA20}"/>
              </a:ext>
            </a:extLst>
          </p:cNvPr>
          <p:cNvCxnSpPr>
            <a:cxnSpLocks/>
          </p:cNvCxnSpPr>
          <p:nvPr/>
        </p:nvCxnSpPr>
        <p:spPr>
          <a:xfrm>
            <a:off x="8844190" y="2361824"/>
            <a:ext cx="0" cy="7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885F84A-44F7-3E80-CBF1-2A9B61DA8D38}"/>
              </a:ext>
            </a:extLst>
          </p:cNvPr>
          <p:cNvCxnSpPr>
            <a:cxnSpLocks/>
          </p:cNvCxnSpPr>
          <p:nvPr/>
        </p:nvCxnSpPr>
        <p:spPr>
          <a:xfrm>
            <a:off x="8106089" y="2361824"/>
            <a:ext cx="0" cy="7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D08A7D7-694E-3564-C21D-B5C93F0C9612}"/>
              </a:ext>
            </a:extLst>
          </p:cNvPr>
          <p:cNvCxnSpPr>
            <a:cxnSpLocks/>
          </p:cNvCxnSpPr>
          <p:nvPr/>
        </p:nvCxnSpPr>
        <p:spPr>
          <a:xfrm>
            <a:off x="7367988" y="2361824"/>
            <a:ext cx="0" cy="7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BCCA920-C0FB-2537-41D6-9249427AD7A1}"/>
              </a:ext>
            </a:extLst>
          </p:cNvPr>
          <p:cNvCxnSpPr>
            <a:cxnSpLocks/>
          </p:cNvCxnSpPr>
          <p:nvPr/>
        </p:nvCxnSpPr>
        <p:spPr>
          <a:xfrm>
            <a:off x="6629887" y="2361824"/>
            <a:ext cx="0" cy="7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474B88F-08D6-9368-881B-4A8D6D2014BE}"/>
              </a:ext>
            </a:extLst>
          </p:cNvPr>
          <p:cNvCxnSpPr>
            <a:cxnSpLocks/>
          </p:cNvCxnSpPr>
          <p:nvPr/>
        </p:nvCxnSpPr>
        <p:spPr>
          <a:xfrm>
            <a:off x="5891786" y="2361824"/>
            <a:ext cx="0" cy="72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F95E6C57-EADA-D513-0911-1F51A1E7CC48}"/>
              </a:ext>
            </a:extLst>
          </p:cNvPr>
          <p:cNvCxnSpPr>
            <a:cxnSpLocks/>
          </p:cNvCxnSpPr>
          <p:nvPr/>
        </p:nvCxnSpPr>
        <p:spPr>
          <a:xfrm>
            <a:off x="5724418" y="3515716"/>
            <a:ext cx="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66F7D49-3CC9-D915-D70D-F04EB7C3AE9E}"/>
              </a:ext>
            </a:extLst>
          </p:cNvPr>
          <p:cNvCxnSpPr>
            <a:cxnSpLocks/>
          </p:cNvCxnSpPr>
          <p:nvPr/>
        </p:nvCxnSpPr>
        <p:spPr>
          <a:xfrm>
            <a:off x="5724418" y="4056662"/>
            <a:ext cx="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5A5082B-3729-45F3-0A00-C589A1E83D9A}"/>
              </a:ext>
            </a:extLst>
          </p:cNvPr>
          <p:cNvCxnSpPr>
            <a:cxnSpLocks/>
          </p:cNvCxnSpPr>
          <p:nvPr/>
        </p:nvCxnSpPr>
        <p:spPr>
          <a:xfrm>
            <a:off x="5724418" y="4597608"/>
            <a:ext cx="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616F038-A1C1-593D-C7F6-52E92AC4B0BB}"/>
              </a:ext>
            </a:extLst>
          </p:cNvPr>
          <p:cNvCxnSpPr>
            <a:cxnSpLocks/>
          </p:cNvCxnSpPr>
          <p:nvPr/>
        </p:nvCxnSpPr>
        <p:spPr>
          <a:xfrm>
            <a:off x="5724418" y="5138554"/>
            <a:ext cx="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B37E134-630A-F680-CF87-DCF71E827F0C}"/>
              </a:ext>
            </a:extLst>
          </p:cNvPr>
          <p:cNvCxnSpPr>
            <a:cxnSpLocks/>
          </p:cNvCxnSpPr>
          <p:nvPr/>
        </p:nvCxnSpPr>
        <p:spPr>
          <a:xfrm>
            <a:off x="5724418" y="5679498"/>
            <a:ext cx="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Freeform: Shape 79">
            <a:extLst>
              <a:ext uri="{FF2B5EF4-FFF2-40B4-BE49-F238E27FC236}">
                <a16:creationId xmlns:a16="http://schemas.microsoft.com/office/drawing/2014/main" id="{8B2186C2-06A7-1062-529F-B715D4FEAAE8}"/>
              </a:ext>
            </a:extLst>
          </p:cNvPr>
          <p:cNvSpPr/>
          <p:nvPr/>
        </p:nvSpPr>
        <p:spPr>
          <a:xfrm>
            <a:off x="7038948" y="2460171"/>
            <a:ext cx="3777343" cy="3396343"/>
          </a:xfrm>
          <a:custGeom>
            <a:avLst/>
            <a:gdLst>
              <a:gd name="connsiteX0" fmla="*/ 3668486 w 3777343"/>
              <a:gd name="connsiteY0" fmla="*/ 0 h 3396343"/>
              <a:gd name="connsiteX1" fmla="*/ 3712029 w 3777343"/>
              <a:gd name="connsiteY1" fmla="*/ 54429 h 3396343"/>
              <a:gd name="connsiteX2" fmla="*/ 3744686 w 3777343"/>
              <a:gd name="connsiteY2" fmla="*/ 130629 h 3396343"/>
              <a:gd name="connsiteX3" fmla="*/ 3777343 w 3777343"/>
              <a:gd name="connsiteY3" fmla="*/ 228600 h 3396343"/>
              <a:gd name="connsiteX4" fmla="*/ 3733800 w 3777343"/>
              <a:gd name="connsiteY4" fmla="*/ 468086 h 3396343"/>
              <a:gd name="connsiteX5" fmla="*/ 3712029 w 3777343"/>
              <a:gd name="connsiteY5" fmla="*/ 555172 h 3396343"/>
              <a:gd name="connsiteX6" fmla="*/ 3668486 w 3777343"/>
              <a:gd name="connsiteY6" fmla="*/ 642258 h 3396343"/>
              <a:gd name="connsiteX7" fmla="*/ 3646714 w 3777343"/>
              <a:gd name="connsiteY7" fmla="*/ 685800 h 3396343"/>
              <a:gd name="connsiteX8" fmla="*/ 3603172 w 3777343"/>
              <a:gd name="connsiteY8" fmla="*/ 783772 h 3396343"/>
              <a:gd name="connsiteX9" fmla="*/ 3592286 w 3777343"/>
              <a:gd name="connsiteY9" fmla="*/ 816429 h 3396343"/>
              <a:gd name="connsiteX10" fmla="*/ 3570514 w 3777343"/>
              <a:gd name="connsiteY10" fmla="*/ 838200 h 3396343"/>
              <a:gd name="connsiteX11" fmla="*/ 3526972 w 3777343"/>
              <a:gd name="connsiteY11" fmla="*/ 870858 h 3396343"/>
              <a:gd name="connsiteX12" fmla="*/ 3494314 w 3777343"/>
              <a:gd name="connsiteY12" fmla="*/ 892629 h 3396343"/>
              <a:gd name="connsiteX13" fmla="*/ 3429000 w 3777343"/>
              <a:gd name="connsiteY13" fmla="*/ 936172 h 3396343"/>
              <a:gd name="connsiteX14" fmla="*/ 3331029 w 3777343"/>
              <a:gd name="connsiteY14" fmla="*/ 1001486 h 3396343"/>
              <a:gd name="connsiteX15" fmla="*/ 3233057 w 3777343"/>
              <a:gd name="connsiteY15" fmla="*/ 1012372 h 3396343"/>
              <a:gd name="connsiteX16" fmla="*/ 3178629 w 3777343"/>
              <a:gd name="connsiteY16" fmla="*/ 1023258 h 3396343"/>
              <a:gd name="connsiteX17" fmla="*/ 3037114 w 3777343"/>
              <a:gd name="connsiteY17" fmla="*/ 1066800 h 3396343"/>
              <a:gd name="connsiteX18" fmla="*/ 2993572 w 3777343"/>
              <a:gd name="connsiteY18" fmla="*/ 1077686 h 3396343"/>
              <a:gd name="connsiteX19" fmla="*/ 2884714 w 3777343"/>
              <a:gd name="connsiteY19" fmla="*/ 1110343 h 3396343"/>
              <a:gd name="connsiteX20" fmla="*/ 2764972 w 3777343"/>
              <a:gd name="connsiteY20" fmla="*/ 1132115 h 3396343"/>
              <a:gd name="connsiteX21" fmla="*/ 2677886 w 3777343"/>
              <a:gd name="connsiteY21" fmla="*/ 1164772 h 3396343"/>
              <a:gd name="connsiteX22" fmla="*/ 2590800 w 3777343"/>
              <a:gd name="connsiteY22" fmla="*/ 1186543 h 3396343"/>
              <a:gd name="connsiteX23" fmla="*/ 2536372 w 3777343"/>
              <a:gd name="connsiteY23" fmla="*/ 1197429 h 3396343"/>
              <a:gd name="connsiteX24" fmla="*/ 2449286 w 3777343"/>
              <a:gd name="connsiteY24" fmla="*/ 1240972 h 3396343"/>
              <a:gd name="connsiteX25" fmla="*/ 2394857 w 3777343"/>
              <a:gd name="connsiteY25" fmla="*/ 1262743 h 3396343"/>
              <a:gd name="connsiteX26" fmla="*/ 2296886 w 3777343"/>
              <a:gd name="connsiteY26" fmla="*/ 1295400 h 3396343"/>
              <a:gd name="connsiteX27" fmla="*/ 2264229 w 3777343"/>
              <a:gd name="connsiteY27" fmla="*/ 1306286 h 3396343"/>
              <a:gd name="connsiteX28" fmla="*/ 2220686 w 3777343"/>
              <a:gd name="connsiteY28" fmla="*/ 1317172 h 3396343"/>
              <a:gd name="connsiteX29" fmla="*/ 2155372 w 3777343"/>
              <a:gd name="connsiteY29" fmla="*/ 1338943 h 3396343"/>
              <a:gd name="connsiteX30" fmla="*/ 2111829 w 3777343"/>
              <a:gd name="connsiteY30" fmla="*/ 1349829 h 3396343"/>
              <a:gd name="connsiteX31" fmla="*/ 2046514 w 3777343"/>
              <a:gd name="connsiteY31" fmla="*/ 1371600 h 3396343"/>
              <a:gd name="connsiteX32" fmla="*/ 1861457 w 3777343"/>
              <a:gd name="connsiteY32" fmla="*/ 1404258 h 3396343"/>
              <a:gd name="connsiteX33" fmla="*/ 1763486 w 3777343"/>
              <a:gd name="connsiteY33" fmla="*/ 1426029 h 3396343"/>
              <a:gd name="connsiteX34" fmla="*/ 1578429 w 3777343"/>
              <a:gd name="connsiteY34" fmla="*/ 1458686 h 3396343"/>
              <a:gd name="connsiteX35" fmla="*/ 1545772 w 3777343"/>
              <a:gd name="connsiteY35" fmla="*/ 1469572 h 3396343"/>
              <a:gd name="connsiteX36" fmla="*/ 1458686 w 3777343"/>
              <a:gd name="connsiteY36" fmla="*/ 1491343 h 3396343"/>
              <a:gd name="connsiteX37" fmla="*/ 1436914 w 3777343"/>
              <a:gd name="connsiteY37" fmla="*/ 1513115 h 3396343"/>
              <a:gd name="connsiteX38" fmla="*/ 1360714 w 3777343"/>
              <a:gd name="connsiteY38" fmla="*/ 1534886 h 3396343"/>
              <a:gd name="connsiteX39" fmla="*/ 1328057 w 3777343"/>
              <a:gd name="connsiteY39" fmla="*/ 1545772 h 3396343"/>
              <a:gd name="connsiteX40" fmla="*/ 1230086 w 3777343"/>
              <a:gd name="connsiteY40" fmla="*/ 1567543 h 3396343"/>
              <a:gd name="connsiteX41" fmla="*/ 1153886 w 3777343"/>
              <a:gd name="connsiteY41" fmla="*/ 1600200 h 3396343"/>
              <a:gd name="connsiteX42" fmla="*/ 1099457 w 3777343"/>
              <a:gd name="connsiteY42" fmla="*/ 1621972 h 3396343"/>
              <a:gd name="connsiteX43" fmla="*/ 1055914 w 3777343"/>
              <a:gd name="connsiteY43" fmla="*/ 1643743 h 3396343"/>
              <a:gd name="connsiteX44" fmla="*/ 1012372 w 3777343"/>
              <a:gd name="connsiteY44" fmla="*/ 1654629 h 3396343"/>
              <a:gd name="connsiteX45" fmla="*/ 925286 w 3777343"/>
              <a:gd name="connsiteY45" fmla="*/ 1698172 h 3396343"/>
              <a:gd name="connsiteX46" fmla="*/ 859972 w 3777343"/>
              <a:gd name="connsiteY46" fmla="*/ 1741715 h 3396343"/>
              <a:gd name="connsiteX47" fmla="*/ 718457 w 3777343"/>
              <a:gd name="connsiteY47" fmla="*/ 1807029 h 3396343"/>
              <a:gd name="connsiteX48" fmla="*/ 685800 w 3777343"/>
              <a:gd name="connsiteY48" fmla="*/ 1828800 h 3396343"/>
              <a:gd name="connsiteX49" fmla="*/ 587829 w 3777343"/>
              <a:gd name="connsiteY49" fmla="*/ 1905000 h 3396343"/>
              <a:gd name="connsiteX50" fmla="*/ 533400 w 3777343"/>
              <a:gd name="connsiteY50" fmla="*/ 1937658 h 3396343"/>
              <a:gd name="connsiteX51" fmla="*/ 457200 w 3777343"/>
              <a:gd name="connsiteY51" fmla="*/ 1992086 h 3396343"/>
              <a:gd name="connsiteX52" fmla="*/ 391886 w 3777343"/>
              <a:gd name="connsiteY52" fmla="*/ 2046515 h 3396343"/>
              <a:gd name="connsiteX53" fmla="*/ 370114 w 3777343"/>
              <a:gd name="connsiteY53" fmla="*/ 2090058 h 3396343"/>
              <a:gd name="connsiteX54" fmla="*/ 293914 w 3777343"/>
              <a:gd name="connsiteY54" fmla="*/ 2188029 h 3396343"/>
              <a:gd name="connsiteX55" fmla="*/ 250372 w 3777343"/>
              <a:gd name="connsiteY55" fmla="*/ 2286000 h 3396343"/>
              <a:gd name="connsiteX56" fmla="*/ 228600 w 3777343"/>
              <a:gd name="connsiteY56" fmla="*/ 2340429 h 3396343"/>
              <a:gd name="connsiteX57" fmla="*/ 206829 w 3777343"/>
              <a:gd name="connsiteY57" fmla="*/ 2373086 h 3396343"/>
              <a:gd name="connsiteX58" fmla="*/ 163286 w 3777343"/>
              <a:gd name="connsiteY58" fmla="*/ 2481943 h 3396343"/>
              <a:gd name="connsiteX59" fmla="*/ 141514 w 3777343"/>
              <a:gd name="connsiteY59" fmla="*/ 2536372 h 3396343"/>
              <a:gd name="connsiteX60" fmla="*/ 119743 w 3777343"/>
              <a:gd name="connsiteY60" fmla="*/ 2579915 h 3396343"/>
              <a:gd name="connsiteX61" fmla="*/ 97972 w 3777343"/>
              <a:gd name="connsiteY61" fmla="*/ 2808515 h 3396343"/>
              <a:gd name="connsiteX62" fmla="*/ 76200 w 3777343"/>
              <a:gd name="connsiteY62" fmla="*/ 2917372 h 3396343"/>
              <a:gd name="connsiteX63" fmla="*/ 54429 w 3777343"/>
              <a:gd name="connsiteY63" fmla="*/ 3015343 h 3396343"/>
              <a:gd name="connsiteX64" fmla="*/ 43543 w 3777343"/>
              <a:gd name="connsiteY64" fmla="*/ 3048000 h 3396343"/>
              <a:gd name="connsiteX65" fmla="*/ 21772 w 3777343"/>
              <a:gd name="connsiteY65" fmla="*/ 3091543 h 3396343"/>
              <a:gd name="connsiteX66" fmla="*/ 10886 w 3777343"/>
              <a:gd name="connsiteY66" fmla="*/ 3211286 h 3396343"/>
              <a:gd name="connsiteX67" fmla="*/ 0 w 3777343"/>
              <a:gd name="connsiteY67" fmla="*/ 3287486 h 3396343"/>
              <a:gd name="connsiteX68" fmla="*/ 10886 w 3777343"/>
              <a:gd name="connsiteY68" fmla="*/ 3396343 h 339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777343" h="3396343">
                <a:moveTo>
                  <a:pt x="3668486" y="0"/>
                </a:moveTo>
                <a:cubicBezTo>
                  <a:pt x="3683000" y="18143"/>
                  <a:pt x="3699141" y="35097"/>
                  <a:pt x="3712029" y="54429"/>
                </a:cubicBezTo>
                <a:cubicBezTo>
                  <a:pt x="3733871" y="87192"/>
                  <a:pt x="3732247" y="97457"/>
                  <a:pt x="3744686" y="130629"/>
                </a:cubicBezTo>
                <a:cubicBezTo>
                  <a:pt x="3775429" y="212610"/>
                  <a:pt x="3759103" y="155642"/>
                  <a:pt x="3777343" y="228600"/>
                </a:cubicBezTo>
                <a:cubicBezTo>
                  <a:pt x="3741137" y="500152"/>
                  <a:pt x="3775922" y="299600"/>
                  <a:pt x="3733800" y="468086"/>
                </a:cubicBezTo>
                <a:cubicBezTo>
                  <a:pt x="3725362" y="501837"/>
                  <a:pt x="3725851" y="524764"/>
                  <a:pt x="3712029" y="555172"/>
                </a:cubicBezTo>
                <a:cubicBezTo>
                  <a:pt x="3698599" y="584718"/>
                  <a:pt x="3683001" y="613229"/>
                  <a:pt x="3668486" y="642258"/>
                </a:cubicBezTo>
                <a:cubicBezTo>
                  <a:pt x="3661229" y="656772"/>
                  <a:pt x="3651845" y="670405"/>
                  <a:pt x="3646714" y="685800"/>
                </a:cubicBezTo>
                <a:cubicBezTo>
                  <a:pt x="3622197" y="759358"/>
                  <a:pt x="3653551" y="670420"/>
                  <a:pt x="3603172" y="783772"/>
                </a:cubicBezTo>
                <a:cubicBezTo>
                  <a:pt x="3598512" y="794258"/>
                  <a:pt x="3598190" y="806590"/>
                  <a:pt x="3592286" y="816429"/>
                </a:cubicBezTo>
                <a:cubicBezTo>
                  <a:pt x="3587005" y="825230"/>
                  <a:pt x="3578398" y="831630"/>
                  <a:pt x="3570514" y="838200"/>
                </a:cubicBezTo>
                <a:cubicBezTo>
                  <a:pt x="3556576" y="849815"/>
                  <a:pt x="3541735" y="860313"/>
                  <a:pt x="3526972" y="870858"/>
                </a:cubicBezTo>
                <a:cubicBezTo>
                  <a:pt x="3516326" y="878462"/>
                  <a:pt x="3504365" y="884253"/>
                  <a:pt x="3494314" y="892629"/>
                </a:cubicBezTo>
                <a:cubicBezTo>
                  <a:pt x="3439951" y="937931"/>
                  <a:pt x="3486393" y="917040"/>
                  <a:pt x="3429000" y="936172"/>
                </a:cubicBezTo>
                <a:cubicBezTo>
                  <a:pt x="3409155" y="951055"/>
                  <a:pt x="3353639" y="995026"/>
                  <a:pt x="3331029" y="1001486"/>
                </a:cubicBezTo>
                <a:cubicBezTo>
                  <a:pt x="3299435" y="1010513"/>
                  <a:pt x="3265585" y="1007725"/>
                  <a:pt x="3233057" y="1012372"/>
                </a:cubicBezTo>
                <a:cubicBezTo>
                  <a:pt x="3214741" y="1014989"/>
                  <a:pt x="3196772" y="1019629"/>
                  <a:pt x="3178629" y="1023258"/>
                </a:cubicBezTo>
                <a:cubicBezTo>
                  <a:pt x="3103410" y="1060867"/>
                  <a:pt x="3154542" y="1039701"/>
                  <a:pt x="3037114" y="1066800"/>
                </a:cubicBezTo>
                <a:cubicBezTo>
                  <a:pt x="3022536" y="1070164"/>
                  <a:pt x="3007902" y="1073387"/>
                  <a:pt x="2993572" y="1077686"/>
                </a:cubicBezTo>
                <a:cubicBezTo>
                  <a:pt x="2949863" y="1090799"/>
                  <a:pt x="2927183" y="1102621"/>
                  <a:pt x="2884714" y="1110343"/>
                </a:cubicBezTo>
                <a:cubicBezTo>
                  <a:pt x="2799906" y="1125762"/>
                  <a:pt x="2829789" y="1113596"/>
                  <a:pt x="2764972" y="1132115"/>
                </a:cubicBezTo>
                <a:cubicBezTo>
                  <a:pt x="2664119" y="1160930"/>
                  <a:pt x="2827529" y="1118728"/>
                  <a:pt x="2677886" y="1164772"/>
                </a:cubicBezTo>
                <a:cubicBezTo>
                  <a:pt x="2649287" y="1173572"/>
                  <a:pt x="2619956" y="1179815"/>
                  <a:pt x="2590800" y="1186543"/>
                </a:cubicBezTo>
                <a:cubicBezTo>
                  <a:pt x="2572772" y="1190703"/>
                  <a:pt x="2554094" y="1192113"/>
                  <a:pt x="2536372" y="1197429"/>
                </a:cubicBezTo>
                <a:cubicBezTo>
                  <a:pt x="2442191" y="1225683"/>
                  <a:pt x="2516684" y="1207273"/>
                  <a:pt x="2449286" y="1240972"/>
                </a:cubicBezTo>
                <a:cubicBezTo>
                  <a:pt x="2431808" y="1249711"/>
                  <a:pt x="2413259" y="1256171"/>
                  <a:pt x="2394857" y="1262743"/>
                </a:cubicBezTo>
                <a:cubicBezTo>
                  <a:pt x="2362439" y="1274321"/>
                  <a:pt x="2329543" y="1284514"/>
                  <a:pt x="2296886" y="1295400"/>
                </a:cubicBezTo>
                <a:cubicBezTo>
                  <a:pt x="2286000" y="1299029"/>
                  <a:pt x="2275361" y="1303503"/>
                  <a:pt x="2264229" y="1306286"/>
                </a:cubicBezTo>
                <a:cubicBezTo>
                  <a:pt x="2249715" y="1309915"/>
                  <a:pt x="2235016" y="1312873"/>
                  <a:pt x="2220686" y="1317172"/>
                </a:cubicBezTo>
                <a:cubicBezTo>
                  <a:pt x="2198705" y="1323766"/>
                  <a:pt x="2177353" y="1332349"/>
                  <a:pt x="2155372" y="1338943"/>
                </a:cubicBezTo>
                <a:cubicBezTo>
                  <a:pt x="2141042" y="1343242"/>
                  <a:pt x="2126159" y="1345530"/>
                  <a:pt x="2111829" y="1349829"/>
                </a:cubicBezTo>
                <a:cubicBezTo>
                  <a:pt x="2089848" y="1356423"/>
                  <a:pt x="2068778" y="1366034"/>
                  <a:pt x="2046514" y="1371600"/>
                </a:cubicBezTo>
                <a:cubicBezTo>
                  <a:pt x="1946416" y="1396625"/>
                  <a:pt x="1950771" y="1389373"/>
                  <a:pt x="1861457" y="1404258"/>
                </a:cubicBezTo>
                <a:cubicBezTo>
                  <a:pt x="1674730" y="1435379"/>
                  <a:pt x="1920095" y="1396665"/>
                  <a:pt x="1763486" y="1426029"/>
                </a:cubicBezTo>
                <a:cubicBezTo>
                  <a:pt x="1751465" y="1428283"/>
                  <a:pt x="1618782" y="1448598"/>
                  <a:pt x="1578429" y="1458686"/>
                </a:cubicBezTo>
                <a:cubicBezTo>
                  <a:pt x="1567297" y="1461469"/>
                  <a:pt x="1556904" y="1466789"/>
                  <a:pt x="1545772" y="1469572"/>
                </a:cubicBezTo>
                <a:lnTo>
                  <a:pt x="1458686" y="1491343"/>
                </a:lnTo>
                <a:cubicBezTo>
                  <a:pt x="1451429" y="1498600"/>
                  <a:pt x="1445715" y="1507835"/>
                  <a:pt x="1436914" y="1513115"/>
                </a:cubicBezTo>
                <a:cubicBezTo>
                  <a:pt x="1425054" y="1520231"/>
                  <a:pt x="1369767" y="1532299"/>
                  <a:pt x="1360714" y="1534886"/>
                </a:cubicBezTo>
                <a:cubicBezTo>
                  <a:pt x="1349681" y="1538038"/>
                  <a:pt x="1339090" y="1542620"/>
                  <a:pt x="1328057" y="1545772"/>
                </a:cubicBezTo>
                <a:cubicBezTo>
                  <a:pt x="1292182" y="1556022"/>
                  <a:pt x="1267504" y="1560060"/>
                  <a:pt x="1230086" y="1567543"/>
                </a:cubicBezTo>
                <a:cubicBezTo>
                  <a:pt x="1172685" y="1605811"/>
                  <a:pt x="1224182" y="1576768"/>
                  <a:pt x="1153886" y="1600200"/>
                </a:cubicBezTo>
                <a:cubicBezTo>
                  <a:pt x="1135348" y="1606379"/>
                  <a:pt x="1117313" y="1614036"/>
                  <a:pt x="1099457" y="1621972"/>
                </a:cubicBezTo>
                <a:cubicBezTo>
                  <a:pt x="1084628" y="1628563"/>
                  <a:pt x="1071108" y="1638045"/>
                  <a:pt x="1055914" y="1643743"/>
                </a:cubicBezTo>
                <a:cubicBezTo>
                  <a:pt x="1041906" y="1648996"/>
                  <a:pt x="1026886" y="1651000"/>
                  <a:pt x="1012372" y="1654629"/>
                </a:cubicBezTo>
                <a:cubicBezTo>
                  <a:pt x="963183" y="1703816"/>
                  <a:pt x="1025356" y="1648136"/>
                  <a:pt x="925286" y="1698172"/>
                </a:cubicBezTo>
                <a:cubicBezTo>
                  <a:pt x="901883" y="1709874"/>
                  <a:pt x="884267" y="1731997"/>
                  <a:pt x="859972" y="1741715"/>
                </a:cubicBezTo>
                <a:cubicBezTo>
                  <a:pt x="814754" y="1759802"/>
                  <a:pt x="757673" y="1780886"/>
                  <a:pt x="718457" y="1807029"/>
                </a:cubicBezTo>
                <a:cubicBezTo>
                  <a:pt x="707571" y="1814286"/>
                  <a:pt x="695850" y="1820424"/>
                  <a:pt x="685800" y="1828800"/>
                </a:cubicBezTo>
                <a:cubicBezTo>
                  <a:pt x="598419" y="1901618"/>
                  <a:pt x="727517" y="1816108"/>
                  <a:pt x="587829" y="1905000"/>
                </a:cubicBezTo>
                <a:cubicBezTo>
                  <a:pt x="569979" y="1916359"/>
                  <a:pt x="533400" y="1937658"/>
                  <a:pt x="533400" y="1937658"/>
                </a:cubicBezTo>
                <a:cubicBezTo>
                  <a:pt x="488590" y="2004873"/>
                  <a:pt x="541997" y="1938124"/>
                  <a:pt x="457200" y="1992086"/>
                </a:cubicBezTo>
                <a:cubicBezTo>
                  <a:pt x="433291" y="2007301"/>
                  <a:pt x="413657" y="2028372"/>
                  <a:pt x="391886" y="2046515"/>
                </a:cubicBezTo>
                <a:cubicBezTo>
                  <a:pt x="384629" y="2061029"/>
                  <a:pt x="379546" y="2076853"/>
                  <a:pt x="370114" y="2090058"/>
                </a:cubicBezTo>
                <a:cubicBezTo>
                  <a:pt x="328211" y="2148722"/>
                  <a:pt x="330265" y="2097149"/>
                  <a:pt x="293914" y="2188029"/>
                </a:cubicBezTo>
                <a:cubicBezTo>
                  <a:pt x="229392" y="2349338"/>
                  <a:pt x="311379" y="2148735"/>
                  <a:pt x="250372" y="2286000"/>
                </a:cubicBezTo>
                <a:cubicBezTo>
                  <a:pt x="242436" y="2303856"/>
                  <a:pt x="237339" y="2322951"/>
                  <a:pt x="228600" y="2340429"/>
                </a:cubicBezTo>
                <a:cubicBezTo>
                  <a:pt x="222749" y="2352131"/>
                  <a:pt x="212311" y="2361207"/>
                  <a:pt x="206829" y="2373086"/>
                </a:cubicBezTo>
                <a:cubicBezTo>
                  <a:pt x="190452" y="2408570"/>
                  <a:pt x="177800" y="2445657"/>
                  <a:pt x="163286" y="2481943"/>
                </a:cubicBezTo>
                <a:cubicBezTo>
                  <a:pt x="156029" y="2500086"/>
                  <a:pt x="150253" y="2518894"/>
                  <a:pt x="141514" y="2536372"/>
                </a:cubicBezTo>
                <a:lnTo>
                  <a:pt x="119743" y="2579915"/>
                </a:lnTo>
                <a:cubicBezTo>
                  <a:pt x="94890" y="2729028"/>
                  <a:pt x="122679" y="2549083"/>
                  <a:pt x="97972" y="2808515"/>
                </a:cubicBezTo>
                <a:cubicBezTo>
                  <a:pt x="92640" y="2864505"/>
                  <a:pt x="87007" y="2868740"/>
                  <a:pt x="76200" y="2917372"/>
                </a:cubicBezTo>
                <a:cubicBezTo>
                  <a:pt x="64980" y="2967860"/>
                  <a:pt x="67699" y="2968899"/>
                  <a:pt x="54429" y="3015343"/>
                </a:cubicBezTo>
                <a:cubicBezTo>
                  <a:pt x="51277" y="3026376"/>
                  <a:pt x="48063" y="3037453"/>
                  <a:pt x="43543" y="3048000"/>
                </a:cubicBezTo>
                <a:cubicBezTo>
                  <a:pt x="37151" y="3062915"/>
                  <a:pt x="29029" y="3077029"/>
                  <a:pt x="21772" y="3091543"/>
                </a:cubicBezTo>
                <a:cubicBezTo>
                  <a:pt x="18143" y="3131457"/>
                  <a:pt x="15312" y="3171452"/>
                  <a:pt x="10886" y="3211286"/>
                </a:cubicBezTo>
                <a:cubicBezTo>
                  <a:pt x="8052" y="3236787"/>
                  <a:pt x="0" y="3261828"/>
                  <a:pt x="0" y="3287486"/>
                </a:cubicBezTo>
                <a:cubicBezTo>
                  <a:pt x="0" y="3323953"/>
                  <a:pt x="10886" y="3396343"/>
                  <a:pt x="10886" y="3396343"/>
                </a:cubicBezTo>
              </a:path>
            </a:pathLst>
          </a:custGeom>
          <a:no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1" name="Freeform: Shape 80">
            <a:extLst>
              <a:ext uri="{FF2B5EF4-FFF2-40B4-BE49-F238E27FC236}">
                <a16:creationId xmlns:a16="http://schemas.microsoft.com/office/drawing/2014/main" id="{81112591-D857-E3BD-D8C0-DAC6CEB1CE98}"/>
              </a:ext>
            </a:extLst>
          </p:cNvPr>
          <p:cNvSpPr/>
          <p:nvPr/>
        </p:nvSpPr>
        <p:spPr>
          <a:xfrm>
            <a:off x="7006291" y="2460171"/>
            <a:ext cx="3766457" cy="3439886"/>
          </a:xfrm>
          <a:custGeom>
            <a:avLst/>
            <a:gdLst>
              <a:gd name="connsiteX0" fmla="*/ 3722914 w 3766457"/>
              <a:gd name="connsiteY0" fmla="*/ 0 h 3439886"/>
              <a:gd name="connsiteX1" fmla="*/ 3744686 w 3766457"/>
              <a:gd name="connsiteY1" fmla="*/ 54429 h 3439886"/>
              <a:gd name="connsiteX2" fmla="*/ 3766457 w 3766457"/>
              <a:gd name="connsiteY2" fmla="*/ 174172 h 3439886"/>
              <a:gd name="connsiteX3" fmla="*/ 3755571 w 3766457"/>
              <a:gd name="connsiteY3" fmla="*/ 348343 h 3439886"/>
              <a:gd name="connsiteX4" fmla="*/ 3744686 w 3766457"/>
              <a:gd name="connsiteY4" fmla="*/ 413658 h 3439886"/>
              <a:gd name="connsiteX5" fmla="*/ 3701143 w 3766457"/>
              <a:gd name="connsiteY5" fmla="*/ 576943 h 3439886"/>
              <a:gd name="connsiteX6" fmla="*/ 3646714 w 3766457"/>
              <a:gd name="connsiteY6" fmla="*/ 696686 h 3439886"/>
              <a:gd name="connsiteX7" fmla="*/ 3624943 w 3766457"/>
              <a:gd name="connsiteY7" fmla="*/ 772886 h 3439886"/>
              <a:gd name="connsiteX8" fmla="*/ 3603171 w 3766457"/>
              <a:gd name="connsiteY8" fmla="*/ 794658 h 3439886"/>
              <a:gd name="connsiteX9" fmla="*/ 3570514 w 3766457"/>
              <a:gd name="connsiteY9" fmla="*/ 870858 h 3439886"/>
              <a:gd name="connsiteX10" fmla="*/ 3537857 w 3766457"/>
              <a:gd name="connsiteY10" fmla="*/ 892629 h 3439886"/>
              <a:gd name="connsiteX11" fmla="*/ 3483429 w 3766457"/>
              <a:gd name="connsiteY11" fmla="*/ 968829 h 3439886"/>
              <a:gd name="connsiteX12" fmla="*/ 3418114 w 3766457"/>
              <a:gd name="connsiteY12" fmla="*/ 990600 h 3439886"/>
              <a:gd name="connsiteX13" fmla="*/ 3341914 w 3766457"/>
              <a:gd name="connsiteY13" fmla="*/ 1023258 h 3439886"/>
              <a:gd name="connsiteX14" fmla="*/ 3233057 w 3766457"/>
              <a:gd name="connsiteY14" fmla="*/ 1034143 h 3439886"/>
              <a:gd name="connsiteX15" fmla="*/ 3026229 w 3766457"/>
              <a:gd name="connsiteY15" fmla="*/ 1066800 h 3439886"/>
              <a:gd name="connsiteX16" fmla="*/ 2960914 w 3766457"/>
              <a:gd name="connsiteY16" fmla="*/ 1077686 h 3439886"/>
              <a:gd name="connsiteX17" fmla="*/ 2917371 w 3766457"/>
              <a:gd name="connsiteY17" fmla="*/ 1088572 h 3439886"/>
              <a:gd name="connsiteX18" fmla="*/ 2841171 w 3766457"/>
              <a:gd name="connsiteY18" fmla="*/ 1110343 h 3439886"/>
              <a:gd name="connsiteX19" fmla="*/ 2786743 w 3766457"/>
              <a:gd name="connsiteY19" fmla="*/ 1121229 h 3439886"/>
              <a:gd name="connsiteX20" fmla="*/ 2743200 w 3766457"/>
              <a:gd name="connsiteY20" fmla="*/ 1132115 h 3439886"/>
              <a:gd name="connsiteX21" fmla="*/ 2656114 w 3766457"/>
              <a:gd name="connsiteY21" fmla="*/ 1175658 h 3439886"/>
              <a:gd name="connsiteX22" fmla="*/ 2558143 w 3766457"/>
              <a:gd name="connsiteY22" fmla="*/ 1208315 h 3439886"/>
              <a:gd name="connsiteX23" fmla="*/ 2525486 w 3766457"/>
              <a:gd name="connsiteY23" fmla="*/ 1230086 h 3439886"/>
              <a:gd name="connsiteX24" fmla="*/ 2373086 w 3766457"/>
              <a:gd name="connsiteY24" fmla="*/ 1284515 h 3439886"/>
              <a:gd name="connsiteX25" fmla="*/ 2329543 w 3766457"/>
              <a:gd name="connsiteY25" fmla="*/ 1317172 h 3439886"/>
              <a:gd name="connsiteX26" fmla="*/ 2307771 w 3766457"/>
              <a:gd name="connsiteY26" fmla="*/ 1338943 h 3439886"/>
              <a:gd name="connsiteX27" fmla="*/ 2275114 w 3766457"/>
              <a:gd name="connsiteY27" fmla="*/ 1349829 h 3439886"/>
              <a:gd name="connsiteX28" fmla="*/ 2231571 w 3766457"/>
              <a:gd name="connsiteY28" fmla="*/ 1371600 h 3439886"/>
              <a:gd name="connsiteX29" fmla="*/ 2144486 w 3766457"/>
              <a:gd name="connsiteY29" fmla="*/ 1393372 h 3439886"/>
              <a:gd name="connsiteX30" fmla="*/ 2111829 w 3766457"/>
              <a:gd name="connsiteY30" fmla="*/ 1404258 h 3439886"/>
              <a:gd name="connsiteX31" fmla="*/ 2057400 w 3766457"/>
              <a:gd name="connsiteY31" fmla="*/ 1426029 h 3439886"/>
              <a:gd name="connsiteX32" fmla="*/ 1970314 w 3766457"/>
              <a:gd name="connsiteY32" fmla="*/ 1436915 h 3439886"/>
              <a:gd name="connsiteX33" fmla="*/ 1817914 w 3766457"/>
              <a:gd name="connsiteY33" fmla="*/ 1458686 h 3439886"/>
              <a:gd name="connsiteX34" fmla="*/ 1665514 w 3766457"/>
              <a:gd name="connsiteY34" fmla="*/ 1502229 h 3439886"/>
              <a:gd name="connsiteX35" fmla="*/ 1621971 w 3766457"/>
              <a:gd name="connsiteY35" fmla="*/ 1513115 h 3439886"/>
              <a:gd name="connsiteX36" fmla="*/ 1589314 w 3766457"/>
              <a:gd name="connsiteY36" fmla="*/ 1524000 h 3439886"/>
              <a:gd name="connsiteX37" fmla="*/ 1545771 w 3766457"/>
              <a:gd name="connsiteY37" fmla="*/ 1534886 h 3439886"/>
              <a:gd name="connsiteX38" fmla="*/ 1513114 w 3766457"/>
              <a:gd name="connsiteY38" fmla="*/ 1545772 h 3439886"/>
              <a:gd name="connsiteX39" fmla="*/ 1469571 w 3766457"/>
              <a:gd name="connsiteY39" fmla="*/ 1556658 h 3439886"/>
              <a:gd name="connsiteX40" fmla="*/ 1382486 w 3766457"/>
              <a:gd name="connsiteY40" fmla="*/ 1589315 h 3439886"/>
              <a:gd name="connsiteX41" fmla="*/ 1306286 w 3766457"/>
              <a:gd name="connsiteY41" fmla="*/ 1611086 h 3439886"/>
              <a:gd name="connsiteX42" fmla="*/ 1262743 w 3766457"/>
              <a:gd name="connsiteY42" fmla="*/ 1632858 h 3439886"/>
              <a:gd name="connsiteX43" fmla="*/ 1186543 w 3766457"/>
              <a:gd name="connsiteY43" fmla="*/ 1665515 h 3439886"/>
              <a:gd name="connsiteX44" fmla="*/ 1153886 w 3766457"/>
              <a:gd name="connsiteY44" fmla="*/ 1698172 h 3439886"/>
              <a:gd name="connsiteX45" fmla="*/ 1066800 w 3766457"/>
              <a:gd name="connsiteY45" fmla="*/ 1719943 h 3439886"/>
              <a:gd name="connsiteX46" fmla="*/ 957943 w 3766457"/>
              <a:gd name="connsiteY46" fmla="*/ 1763486 h 3439886"/>
              <a:gd name="connsiteX47" fmla="*/ 903514 w 3766457"/>
              <a:gd name="connsiteY47" fmla="*/ 1785258 h 3439886"/>
              <a:gd name="connsiteX48" fmla="*/ 859971 w 3766457"/>
              <a:gd name="connsiteY48" fmla="*/ 1807029 h 3439886"/>
              <a:gd name="connsiteX49" fmla="*/ 805543 w 3766457"/>
              <a:gd name="connsiteY49" fmla="*/ 1828800 h 3439886"/>
              <a:gd name="connsiteX50" fmla="*/ 718457 w 3766457"/>
              <a:gd name="connsiteY50" fmla="*/ 1872343 h 3439886"/>
              <a:gd name="connsiteX51" fmla="*/ 685800 w 3766457"/>
              <a:gd name="connsiteY51" fmla="*/ 1883229 h 3439886"/>
              <a:gd name="connsiteX52" fmla="*/ 631371 w 3766457"/>
              <a:gd name="connsiteY52" fmla="*/ 1926772 h 3439886"/>
              <a:gd name="connsiteX53" fmla="*/ 555171 w 3766457"/>
              <a:gd name="connsiteY53" fmla="*/ 1992086 h 3439886"/>
              <a:gd name="connsiteX54" fmla="*/ 533400 w 3766457"/>
              <a:gd name="connsiteY54" fmla="*/ 2013858 h 3439886"/>
              <a:gd name="connsiteX55" fmla="*/ 468086 w 3766457"/>
              <a:gd name="connsiteY55" fmla="*/ 2090058 h 3439886"/>
              <a:gd name="connsiteX56" fmla="*/ 435429 w 3766457"/>
              <a:gd name="connsiteY56" fmla="*/ 2144486 h 3439886"/>
              <a:gd name="connsiteX57" fmla="*/ 391886 w 3766457"/>
              <a:gd name="connsiteY57" fmla="*/ 2188029 h 3439886"/>
              <a:gd name="connsiteX58" fmla="*/ 315686 w 3766457"/>
              <a:gd name="connsiteY58" fmla="*/ 2296886 h 3439886"/>
              <a:gd name="connsiteX59" fmla="*/ 272143 w 3766457"/>
              <a:gd name="connsiteY59" fmla="*/ 2427515 h 3439886"/>
              <a:gd name="connsiteX60" fmla="*/ 261257 w 3766457"/>
              <a:gd name="connsiteY60" fmla="*/ 2503715 h 3439886"/>
              <a:gd name="connsiteX61" fmla="*/ 228600 w 3766457"/>
              <a:gd name="connsiteY61" fmla="*/ 2579915 h 3439886"/>
              <a:gd name="connsiteX62" fmla="*/ 217714 w 3766457"/>
              <a:gd name="connsiteY62" fmla="*/ 2634343 h 3439886"/>
              <a:gd name="connsiteX63" fmla="*/ 206829 w 3766457"/>
              <a:gd name="connsiteY63" fmla="*/ 2667000 h 3439886"/>
              <a:gd name="connsiteX64" fmla="*/ 185057 w 3766457"/>
              <a:gd name="connsiteY64" fmla="*/ 2775858 h 3439886"/>
              <a:gd name="connsiteX65" fmla="*/ 163286 w 3766457"/>
              <a:gd name="connsiteY65" fmla="*/ 2841172 h 3439886"/>
              <a:gd name="connsiteX66" fmla="*/ 141514 w 3766457"/>
              <a:gd name="connsiteY66" fmla="*/ 2960915 h 3439886"/>
              <a:gd name="connsiteX67" fmla="*/ 130629 w 3766457"/>
              <a:gd name="connsiteY67" fmla="*/ 3004458 h 3439886"/>
              <a:gd name="connsiteX68" fmla="*/ 108857 w 3766457"/>
              <a:gd name="connsiteY68" fmla="*/ 3037115 h 3439886"/>
              <a:gd name="connsiteX69" fmla="*/ 87086 w 3766457"/>
              <a:gd name="connsiteY69" fmla="*/ 3091543 h 3439886"/>
              <a:gd name="connsiteX70" fmla="*/ 76200 w 3766457"/>
              <a:gd name="connsiteY70" fmla="*/ 3156858 h 3439886"/>
              <a:gd name="connsiteX71" fmla="*/ 54429 w 3766457"/>
              <a:gd name="connsiteY71" fmla="*/ 3243943 h 3439886"/>
              <a:gd name="connsiteX72" fmla="*/ 43543 w 3766457"/>
              <a:gd name="connsiteY72" fmla="*/ 3309258 h 3439886"/>
              <a:gd name="connsiteX73" fmla="*/ 32657 w 3766457"/>
              <a:gd name="connsiteY73" fmla="*/ 3341915 h 3439886"/>
              <a:gd name="connsiteX74" fmla="*/ 21771 w 3766457"/>
              <a:gd name="connsiteY74" fmla="*/ 3396343 h 3439886"/>
              <a:gd name="connsiteX75" fmla="*/ 0 w 3766457"/>
              <a:gd name="connsiteY75" fmla="*/ 3439886 h 343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766457" h="3439886">
                <a:moveTo>
                  <a:pt x="3722914" y="0"/>
                </a:moveTo>
                <a:cubicBezTo>
                  <a:pt x="3730171" y="18143"/>
                  <a:pt x="3738507" y="35891"/>
                  <a:pt x="3744686" y="54429"/>
                </a:cubicBezTo>
                <a:cubicBezTo>
                  <a:pt x="3757515" y="92918"/>
                  <a:pt x="3760792" y="134519"/>
                  <a:pt x="3766457" y="174172"/>
                </a:cubicBezTo>
                <a:cubicBezTo>
                  <a:pt x="3762828" y="232229"/>
                  <a:pt x="3760837" y="290412"/>
                  <a:pt x="3755571" y="348343"/>
                </a:cubicBezTo>
                <a:cubicBezTo>
                  <a:pt x="3753573" y="370324"/>
                  <a:pt x="3749311" y="392076"/>
                  <a:pt x="3744686" y="413658"/>
                </a:cubicBezTo>
                <a:cubicBezTo>
                  <a:pt x="3727743" y="492724"/>
                  <a:pt x="3721214" y="501677"/>
                  <a:pt x="3701143" y="576943"/>
                </a:cubicBezTo>
                <a:cubicBezTo>
                  <a:pt x="3673319" y="681282"/>
                  <a:pt x="3701722" y="641678"/>
                  <a:pt x="3646714" y="696686"/>
                </a:cubicBezTo>
                <a:cubicBezTo>
                  <a:pt x="3644680" y="704823"/>
                  <a:pt x="3631638" y="761728"/>
                  <a:pt x="3624943" y="772886"/>
                </a:cubicBezTo>
                <a:cubicBezTo>
                  <a:pt x="3619662" y="781687"/>
                  <a:pt x="3610428" y="787401"/>
                  <a:pt x="3603171" y="794658"/>
                </a:cubicBezTo>
                <a:cubicBezTo>
                  <a:pt x="3594844" y="827969"/>
                  <a:pt x="3595573" y="845799"/>
                  <a:pt x="3570514" y="870858"/>
                </a:cubicBezTo>
                <a:cubicBezTo>
                  <a:pt x="3561263" y="880109"/>
                  <a:pt x="3548743" y="885372"/>
                  <a:pt x="3537857" y="892629"/>
                </a:cubicBezTo>
                <a:cubicBezTo>
                  <a:pt x="3529390" y="905330"/>
                  <a:pt x="3491531" y="963428"/>
                  <a:pt x="3483429" y="968829"/>
                </a:cubicBezTo>
                <a:cubicBezTo>
                  <a:pt x="3464334" y="981559"/>
                  <a:pt x="3439422" y="982077"/>
                  <a:pt x="3418114" y="990600"/>
                </a:cubicBezTo>
                <a:cubicBezTo>
                  <a:pt x="3392001" y="1001045"/>
                  <a:pt x="3370384" y="1018878"/>
                  <a:pt x="3341914" y="1023258"/>
                </a:cubicBezTo>
                <a:cubicBezTo>
                  <a:pt x="3305871" y="1028803"/>
                  <a:pt x="3269182" y="1029160"/>
                  <a:pt x="3233057" y="1034143"/>
                </a:cubicBezTo>
                <a:cubicBezTo>
                  <a:pt x="3163915" y="1043680"/>
                  <a:pt x="3095149" y="1055773"/>
                  <a:pt x="3026229" y="1066800"/>
                </a:cubicBezTo>
                <a:cubicBezTo>
                  <a:pt x="3004434" y="1070287"/>
                  <a:pt x="2982327" y="1072333"/>
                  <a:pt x="2960914" y="1077686"/>
                </a:cubicBezTo>
                <a:cubicBezTo>
                  <a:pt x="2946400" y="1081315"/>
                  <a:pt x="2931805" y="1084636"/>
                  <a:pt x="2917371" y="1088572"/>
                </a:cubicBezTo>
                <a:cubicBezTo>
                  <a:pt x="2891885" y="1095523"/>
                  <a:pt x="2866799" y="1103936"/>
                  <a:pt x="2841171" y="1110343"/>
                </a:cubicBezTo>
                <a:cubicBezTo>
                  <a:pt x="2823221" y="1114830"/>
                  <a:pt x="2804804" y="1117215"/>
                  <a:pt x="2786743" y="1121229"/>
                </a:cubicBezTo>
                <a:cubicBezTo>
                  <a:pt x="2772138" y="1124475"/>
                  <a:pt x="2757714" y="1128486"/>
                  <a:pt x="2743200" y="1132115"/>
                </a:cubicBezTo>
                <a:cubicBezTo>
                  <a:pt x="2700457" y="1160610"/>
                  <a:pt x="2713471" y="1155173"/>
                  <a:pt x="2656114" y="1175658"/>
                </a:cubicBezTo>
                <a:cubicBezTo>
                  <a:pt x="2623696" y="1187236"/>
                  <a:pt x="2586785" y="1189220"/>
                  <a:pt x="2558143" y="1208315"/>
                </a:cubicBezTo>
                <a:cubicBezTo>
                  <a:pt x="2547257" y="1215572"/>
                  <a:pt x="2537396" y="1224672"/>
                  <a:pt x="2525486" y="1230086"/>
                </a:cubicBezTo>
                <a:cubicBezTo>
                  <a:pt x="2488171" y="1247047"/>
                  <a:pt x="2415064" y="1270522"/>
                  <a:pt x="2373086" y="1284515"/>
                </a:cubicBezTo>
                <a:cubicBezTo>
                  <a:pt x="2358572" y="1295401"/>
                  <a:pt x="2343481" y="1305557"/>
                  <a:pt x="2329543" y="1317172"/>
                </a:cubicBezTo>
                <a:cubicBezTo>
                  <a:pt x="2321659" y="1323742"/>
                  <a:pt x="2316572" y="1333663"/>
                  <a:pt x="2307771" y="1338943"/>
                </a:cubicBezTo>
                <a:cubicBezTo>
                  <a:pt x="2297932" y="1344847"/>
                  <a:pt x="2285661" y="1345309"/>
                  <a:pt x="2275114" y="1349829"/>
                </a:cubicBezTo>
                <a:cubicBezTo>
                  <a:pt x="2260199" y="1356221"/>
                  <a:pt x="2246966" y="1366468"/>
                  <a:pt x="2231571" y="1371600"/>
                </a:cubicBezTo>
                <a:cubicBezTo>
                  <a:pt x="2203185" y="1381062"/>
                  <a:pt x="2172872" y="1383910"/>
                  <a:pt x="2144486" y="1393372"/>
                </a:cubicBezTo>
                <a:cubicBezTo>
                  <a:pt x="2133600" y="1397001"/>
                  <a:pt x="2122573" y="1400229"/>
                  <a:pt x="2111829" y="1404258"/>
                </a:cubicBezTo>
                <a:cubicBezTo>
                  <a:pt x="2093533" y="1411119"/>
                  <a:pt x="2076440" y="1421635"/>
                  <a:pt x="2057400" y="1426029"/>
                </a:cubicBezTo>
                <a:cubicBezTo>
                  <a:pt x="2028895" y="1432607"/>
                  <a:pt x="1999343" y="1433286"/>
                  <a:pt x="1970314" y="1436915"/>
                </a:cubicBezTo>
                <a:cubicBezTo>
                  <a:pt x="1885293" y="1465253"/>
                  <a:pt x="1999176" y="1430065"/>
                  <a:pt x="1817914" y="1458686"/>
                </a:cubicBezTo>
                <a:cubicBezTo>
                  <a:pt x="1750793" y="1469284"/>
                  <a:pt x="1726827" y="1483835"/>
                  <a:pt x="1665514" y="1502229"/>
                </a:cubicBezTo>
                <a:cubicBezTo>
                  <a:pt x="1651184" y="1506528"/>
                  <a:pt x="1636356" y="1509005"/>
                  <a:pt x="1621971" y="1513115"/>
                </a:cubicBezTo>
                <a:cubicBezTo>
                  <a:pt x="1610938" y="1516267"/>
                  <a:pt x="1600347" y="1520848"/>
                  <a:pt x="1589314" y="1524000"/>
                </a:cubicBezTo>
                <a:cubicBezTo>
                  <a:pt x="1574929" y="1528110"/>
                  <a:pt x="1560156" y="1530776"/>
                  <a:pt x="1545771" y="1534886"/>
                </a:cubicBezTo>
                <a:cubicBezTo>
                  <a:pt x="1534738" y="1538038"/>
                  <a:pt x="1524147" y="1542620"/>
                  <a:pt x="1513114" y="1545772"/>
                </a:cubicBezTo>
                <a:cubicBezTo>
                  <a:pt x="1498729" y="1549882"/>
                  <a:pt x="1483956" y="1552548"/>
                  <a:pt x="1469571" y="1556658"/>
                </a:cubicBezTo>
                <a:cubicBezTo>
                  <a:pt x="1416042" y="1571952"/>
                  <a:pt x="1451543" y="1566296"/>
                  <a:pt x="1382486" y="1589315"/>
                </a:cubicBezTo>
                <a:cubicBezTo>
                  <a:pt x="1357425" y="1597669"/>
                  <a:pt x="1331112" y="1602058"/>
                  <a:pt x="1306286" y="1611086"/>
                </a:cubicBezTo>
                <a:cubicBezTo>
                  <a:pt x="1291035" y="1616632"/>
                  <a:pt x="1277659" y="1626466"/>
                  <a:pt x="1262743" y="1632858"/>
                </a:cubicBezTo>
                <a:cubicBezTo>
                  <a:pt x="1227204" y="1648089"/>
                  <a:pt x="1222653" y="1639722"/>
                  <a:pt x="1186543" y="1665515"/>
                </a:cubicBezTo>
                <a:cubicBezTo>
                  <a:pt x="1174016" y="1674463"/>
                  <a:pt x="1167901" y="1691802"/>
                  <a:pt x="1153886" y="1698172"/>
                </a:cubicBezTo>
                <a:cubicBezTo>
                  <a:pt x="1126646" y="1710554"/>
                  <a:pt x="1095187" y="1710481"/>
                  <a:pt x="1066800" y="1719943"/>
                </a:cubicBezTo>
                <a:cubicBezTo>
                  <a:pt x="1029725" y="1732301"/>
                  <a:pt x="994229" y="1748972"/>
                  <a:pt x="957943" y="1763486"/>
                </a:cubicBezTo>
                <a:cubicBezTo>
                  <a:pt x="939800" y="1770743"/>
                  <a:pt x="920992" y="1776519"/>
                  <a:pt x="903514" y="1785258"/>
                </a:cubicBezTo>
                <a:cubicBezTo>
                  <a:pt x="889000" y="1792515"/>
                  <a:pt x="874800" y="1800438"/>
                  <a:pt x="859971" y="1807029"/>
                </a:cubicBezTo>
                <a:cubicBezTo>
                  <a:pt x="842115" y="1814965"/>
                  <a:pt x="823285" y="1820612"/>
                  <a:pt x="805543" y="1828800"/>
                </a:cubicBezTo>
                <a:cubicBezTo>
                  <a:pt x="776075" y="1842401"/>
                  <a:pt x="749246" y="1862080"/>
                  <a:pt x="718457" y="1872343"/>
                </a:cubicBezTo>
                <a:cubicBezTo>
                  <a:pt x="707571" y="1875972"/>
                  <a:pt x="696063" y="1878097"/>
                  <a:pt x="685800" y="1883229"/>
                </a:cubicBezTo>
                <a:cubicBezTo>
                  <a:pt x="641125" y="1905567"/>
                  <a:pt x="665123" y="1899771"/>
                  <a:pt x="631371" y="1926772"/>
                </a:cubicBezTo>
                <a:cubicBezTo>
                  <a:pt x="548482" y="1993083"/>
                  <a:pt x="659981" y="1887275"/>
                  <a:pt x="555171" y="1992086"/>
                </a:cubicBezTo>
                <a:cubicBezTo>
                  <a:pt x="547914" y="1999343"/>
                  <a:pt x="537990" y="2004678"/>
                  <a:pt x="533400" y="2013858"/>
                </a:cubicBezTo>
                <a:cubicBezTo>
                  <a:pt x="503515" y="2073628"/>
                  <a:pt x="524611" y="2047664"/>
                  <a:pt x="468086" y="2090058"/>
                </a:cubicBezTo>
                <a:cubicBezTo>
                  <a:pt x="457200" y="2108201"/>
                  <a:pt x="448419" y="2127785"/>
                  <a:pt x="435429" y="2144486"/>
                </a:cubicBezTo>
                <a:cubicBezTo>
                  <a:pt x="422827" y="2160689"/>
                  <a:pt x="405523" y="2172687"/>
                  <a:pt x="391886" y="2188029"/>
                </a:cubicBezTo>
                <a:cubicBezTo>
                  <a:pt x="361897" y="2221766"/>
                  <a:pt x="335918" y="2256422"/>
                  <a:pt x="315686" y="2296886"/>
                </a:cubicBezTo>
                <a:cubicBezTo>
                  <a:pt x="298807" y="2330644"/>
                  <a:pt x="279405" y="2393628"/>
                  <a:pt x="272143" y="2427515"/>
                </a:cubicBezTo>
                <a:cubicBezTo>
                  <a:pt x="266767" y="2452603"/>
                  <a:pt x="266289" y="2478555"/>
                  <a:pt x="261257" y="2503715"/>
                </a:cubicBezTo>
                <a:cubicBezTo>
                  <a:pt x="255918" y="2530408"/>
                  <a:pt x="240400" y="2556314"/>
                  <a:pt x="228600" y="2579915"/>
                </a:cubicBezTo>
                <a:cubicBezTo>
                  <a:pt x="224971" y="2598058"/>
                  <a:pt x="222201" y="2616393"/>
                  <a:pt x="217714" y="2634343"/>
                </a:cubicBezTo>
                <a:cubicBezTo>
                  <a:pt x="214931" y="2645475"/>
                  <a:pt x="209409" y="2655819"/>
                  <a:pt x="206829" y="2667000"/>
                </a:cubicBezTo>
                <a:cubicBezTo>
                  <a:pt x="198508" y="2703057"/>
                  <a:pt x="196759" y="2740752"/>
                  <a:pt x="185057" y="2775858"/>
                </a:cubicBezTo>
                <a:cubicBezTo>
                  <a:pt x="177800" y="2797629"/>
                  <a:pt x="168542" y="2818833"/>
                  <a:pt x="163286" y="2841172"/>
                </a:cubicBezTo>
                <a:cubicBezTo>
                  <a:pt x="153994" y="2880662"/>
                  <a:pt x="149470" y="2921134"/>
                  <a:pt x="141514" y="2960915"/>
                </a:cubicBezTo>
                <a:cubicBezTo>
                  <a:pt x="138580" y="2975585"/>
                  <a:pt x="136522" y="2990707"/>
                  <a:pt x="130629" y="3004458"/>
                </a:cubicBezTo>
                <a:cubicBezTo>
                  <a:pt x="125475" y="3016483"/>
                  <a:pt x="114708" y="3025413"/>
                  <a:pt x="108857" y="3037115"/>
                </a:cubicBezTo>
                <a:cubicBezTo>
                  <a:pt x="100118" y="3054592"/>
                  <a:pt x="94343" y="3073400"/>
                  <a:pt x="87086" y="3091543"/>
                </a:cubicBezTo>
                <a:cubicBezTo>
                  <a:pt x="83457" y="3113315"/>
                  <a:pt x="80825" y="3135276"/>
                  <a:pt x="76200" y="3156858"/>
                </a:cubicBezTo>
                <a:cubicBezTo>
                  <a:pt x="69931" y="3186116"/>
                  <a:pt x="59348" y="3214428"/>
                  <a:pt x="54429" y="3243943"/>
                </a:cubicBezTo>
                <a:cubicBezTo>
                  <a:pt x="50800" y="3265715"/>
                  <a:pt x="48331" y="3287712"/>
                  <a:pt x="43543" y="3309258"/>
                </a:cubicBezTo>
                <a:cubicBezTo>
                  <a:pt x="41054" y="3320459"/>
                  <a:pt x="35440" y="3330783"/>
                  <a:pt x="32657" y="3341915"/>
                </a:cubicBezTo>
                <a:cubicBezTo>
                  <a:pt x="28169" y="3359865"/>
                  <a:pt x="27622" y="3378790"/>
                  <a:pt x="21771" y="3396343"/>
                </a:cubicBezTo>
                <a:cubicBezTo>
                  <a:pt x="16639" y="3411738"/>
                  <a:pt x="0" y="3439886"/>
                  <a:pt x="0" y="3439886"/>
                </a:cubicBezTo>
              </a:path>
            </a:pathLst>
          </a:custGeom>
          <a:noFill/>
          <a:ln w="19050">
            <a:solidFill>
              <a:srgbClr val="8979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4" name="Rectangle 83">
            <a:extLst>
              <a:ext uri="{FF2B5EF4-FFF2-40B4-BE49-F238E27FC236}">
                <a16:creationId xmlns:a16="http://schemas.microsoft.com/office/drawing/2014/main" id="{713CC255-439F-4C16-BFA3-24F5F5B84554}"/>
              </a:ext>
            </a:extLst>
          </p:cNvPr>
          <p:cNvSpPr/>
          <p:nvPr/>
        </p:nvSpPr>
        <p:spPr>
          <a:xfrm>
            <a:off x="5419344" y="3899924"/>
            <a:ext cx="6610096" cy="313478"/>
          </a:xfrm>
          <a:prstGeom prst="rect">
            <a:avLst/>
          </a:prstGeom>
          <a:noFill/>
          <a:ln w="25400">
            <a:solidFill>
              <a:srgbClr val="0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87" name="Group 86">
            <a:extLst>
              <a:ext uri="{FF2B5EF4-FFF2-40B4-BE49-F238E27FC236}">
                <a16:creationId xmlns:a16="http://schemas.microsoft.com/office/drawing/2014/main" id="{4C143CAE-8325-8D92-6596-46CCD5A730D0}"/>
              </a:ext>
            </a:extLst>
          </p:cNvPr>
          <p:cNvGrpSpPr/>
          <p:nvPr/>
        </p:nvGrpSpPr>
        <p:grpSpPr>
          <a:xfrm>
            <a:off x="9544049" y="5186380"/>
            <a:ext cx="2345799" cy="647007"/>
            <a:chOff x="9544049" y="4984372"/>
            <a:chExt cx="2345799" cy="647007"/>
          </a:xfrm>
        </p:grpSpPr>
        <p:sp>
          <p:nvSpPr>
            <p:cNvPr id="85" name="Rectangle 7">
              <a:extLst>
                <a:ext uri="{FF2B5EF4-FFF2-40B4-BE49-F238E27FC236}">
                  <a16:creationId xmlns:a16="http://schemas.microsoft.com/office/drawing/2014/main" id="{00E93D15-8EF5-5E5B-939C-6CF7AA26A26E}"/>
                </a:ext>
              </a:extLst>
            </p:cNvPr>
            <p:cNvSpPr>
              <a:spLocks noChangeArrowheads="1"/>
            </p:cNvSpPr>
            <p:nvPr/>
          </p:nvSpPr>
          <p:spPr bwMode="auto">
            <a:xfrm>
              <a:off x="9544049" y="5127379"/>
              <a:ext cx="2345799" cy="504000"/>
            </a:xfrm>
            <a:prstGeom prst="rect">
              <a:avLst/>
            </a:prstGeom>
            <a:solidFill>
              <a:srgbClr val="4D3C35"/>
            </a:solidFill>
            <a:ln>
              <a:noFill/>
            </a:ln>
            <a:effectLst/>
          </p:spPr>
          <p:txBody>
            <a:bodyPr wrap="square" lIns="180000" tIns="0" rIns="18000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Example curve</a:t>
              </a:r>
            </a:p>
          </p:txBody>
        </p:sp>
        <p:sp>
          <p:nvSpPr>
            <p:cNvPr id="86" name="Isosceles Triangle 85">
              <a:extLst>
                <a:ext uri="{FF2B5EF4-FFF2-40B4-BE49-F238E27FC236}">
                  <a16:creationId xmlns:a16="http://schemas.microsoft.com/office/drawing/2014/main" id="{80BC10D6-1447-64E2-062D-56051FCE8967}"/>
                </a:ext>
              </a:extLst>
            </p:cNvPr>
            <p:cNvSpPr/>
            <p:nvPr/>
          </p:nvSpPr>
          <p:spPr>
            <a:xfrm>
              <a:off x="9696632" y="4984372"/>
              <a:ext cx="223519" cy="143006"/>
            </a:xfrm>
            <a:prstGeom prst="triangle">
              <a:avLst>
                <a:gd name="adj" fmla="val 0"/>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7" name="Picture 6">
            <a:extLst>
              <a:ext uri="{FF2B5EF4-FFF2-40B4-BE49-F238E27FC236}">
                <a16:creationId xmlns:a16="http://schemas.microsoft.com/office/drawing/2014/main" id="{E5F7AAC1-EF38-5B50-705A-14BC8ED6FFD3}"/>
              </a:ext>
            </a:extLst>
          </p:cNvPr>
          <p:cNvPicPr>
            <a:picLocks noChangeAspect="1"/>
          </p:cNvPicPr>
          <p:nvPr/>
        </p:nvPicPr>
        <p:blipFill>
          <a:blip r:embed="rId4"/>
          <a:srcRect/>
          <a:stretch/>
        </p:blipFill>
        <p:spPr>
          <a:xfrm>
            <a:off x="10921775" y="304640"/>
            <a:ext cx="962684" cy="419894"/>
          </a:xfrm>
          <a:prstGeom prst="rect">
            <a:avLst/>
          </a:prstGeom>
        </p:spPr>
      </p:pic>
    </p:spTree>
    <p:extLst>
      <p:ext uri="{BB962C8B-B14F-4D97-AF65-F5344CB8AC3E}">
        <p14:creationId xmlns:p14="http://schemas.microsoft.com/office/powerpoint/2010/main" val="1052119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a:extLst>
              <a:ext uri="{FF2B5EF4-FFF2-40B4-BE49-F238E27FC236}">
                <a16:creationId xmlns:a16="http://schemas.microsoft.com/office/drawing/2014/main" id="{EDC12CD8-0A07-056D-C383-47A6111D0C0B}"/>
              </a:ext>
            </a:extLst>
          </p:cNvPr>
          <p:cNvSpPr txBox="1"/>
          <p:nvPr/>
        </p:nvSpPr>
        <p:spPr>
          <a:xfrm>
            <a:off x="317361" y="5305994"/>
            <a:ext cx="7029589" cy="720000"/>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US" dirty="0"/>
          </a:p>
        </p:txBody>
      </p:sp>
      <p:sp>
        <p:nvSpPr>
          <p:cNvPr id="3" name="Slide Number Placeholder 2">
            <a:extLst>
              <a:ext uri="{FF2B5EF4-FFF2-40B4-BE49-F238E27FC236}">
                <a16:creationId xmlns:a16="http://schemas.microsoft.com/office/drawing/2014/main" id="{5657AFF3-19F3-E95C-3657-D14247BDFF4B}"/>
              </a:ext>
            </a:extLst>
          </p:cNvPr>
          <p:cNvSpPr>
            <a:spLocks noGrp="1"/>
          </p:cNvSpPr>
          <p:nvPr>
            <p:ph type="sldNum" sz="quarter" idx="10"/>
          </p:nvPr>
        </p:nvSpPr>
        <p:spPr/>
        <p:txBody>
          <a:bodyPr/>
          <a:lstStyle/>
          <a:p>
            <a:fld id="{5BA3E189-2F3A-42E5-B572-3520703B6186}" type="slidenum">
              <a:rPr lang="en-GB" smtClean="0"/>
              <a:pPr/>
              <a:t>29</a:t>
            </a:fld>
            <a:endParaRPr lang="en-GB"/>
          </a:p>
        </p:txBody>
      </p:sp>
      <p:sp>
        <p:nvSpPr>
          <p:cNvPr id="4" name="Text Placeholder 3">
            <a:extLst>
              <a:ext uri="{FF2B5EF4-FFF2-40B4-BE49-F238E27FC236}">
                <a16:creationId xmlns:a16="http://schemas.microsoft.com/office/drawing/2014/main" id="{2CD38C74-27CA-F3C4-5D2F-8AF3D37336F5}"/>
              </a:ext>
            </a:extLst>
          </p:cNvPr>
          <p:cNvSpPr>
            <a:spLocks noGrp="1"/>
          </p:cNvSpPr>
          <p:nvPr>
            <p:ph type="body" idx="11"/>
          </p:nvPr>
        </p:nvSpPr>
        <p:spPr/>
        <p:txBody>
          <a:bodyPr/>
          <a:lstStyle/>
          <a:p>
            <a:r>
              <a:rPr lang="en-ID" b="0" dirty="0"/>
              <a:t>Skin Contour Assessment, PRIMOS Body, </a:t>
            </a:r>
            <a:r>
              <a:rPr lang="en-ID" b="0" dirty="0" err="1"/>
              <a:t>Dermscan</a:t>
            </a:r>
            <a:r>
              <a:rPr lang="en-ID" b="0" dirty="0"/>
              <a:t>, France</a:t>
            </a:r>
          </a:p>
        </p:txBody>
      </p:sp>
      <p:sp>
        <p:nvSpPr>
          <p:cNvPr id="2" name="Title 1">
            <a:extLst>
              <a:ext uri="{FF2B5EF4-FFF2-40B4-BE49-F238E27FC236}">
                <a16:creationId xmlns:a16="http://schemas.microsoft.com/office/drawing/2014/main" id="{EB41BF4A-A60C-8C5F-0B0E-63AD8A47B6F8}"/>
              </a:ext>
            </a:extLst>
          </p:cNvPr>
          <p:cNvSpPr>
            <a:spLocks noGrp="1"/>
          </p:cNvSpPr>
          <p:nvPr>
            <p:ph type="title"/>
          </p:nvPr>
        </p:nvSpPr>
        <p:spPr/>
        <p:txBody>
          <a:bodyPr/>
          <a:lstStyle/>
          <a:p>
            <a:r>
              <a:rPr lang="en-ID" dirty="0"/>
              <a:t>Skin Firming and Remodelling</a:t>
            </a:r>
          </a:p>
        </p:txBody>
      </p:sp>
      <p:sp>
        <p:nvSpPr>
          <p:cNvPr id="9" name="TextBox 8">
            <a:extLst>
              <a:ext uri="{FF2B5EF4-FFF2-40B4-BE49-F238E27FC236}">
                <a16:creationId xmlns:a16="http://schemas.microsoft.com/office/drawing/2014/main" id="{D42610C3-0482-639E-073B-09B5EC2B8CCD}"/>
              </a:ext>
            </a:extLst>
          </p:cNvPr>
          <p:cNvSpPr txBox="1"/>
          <p:nvPr/>
        </p:nvSpPr>
        <p:spPr>
          <a:xfrm>
            <a:off x="317361" y="1223755"/>
            <a:ext cx="11587199" cy="10002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Instrumental Evaluation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Twice daily application for 3 months of a formulation with or without </a:t>
            </a:r>
            <a:r>
              <a:rPr kumimoji="0" lang="en-US"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2.5% SYN®-HYCAN CB </a:t>
            </a:r>
            <a:r>
              <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on face. Female volunteers (20 per group) were between ages 55-65 with visible skin sagging on the face. Double-blind, placebo-controlled. Groups run in parallel. Measurement of skin contour </a:t>
            </a:r>
            <a:r>
              <a:rPr kumimoji="0" lang="en-US" sz="1400" b="0"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remodelling</a:t>
            </a:r>
            <a:r>
              <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effect was done on neckline.</a:t>
            </a:r>
          </a:p>
        </p:txBody>
      </p:sp>
      <p:graphicFrame>
        <p:nvGraphicFramePr>
          <p:cNvPr id="11" name="Object 12">
            <a:extLst>
              <a:ext uri="{FF2B5EF4-FFF2-40B4-BE49-F238E27FC236}">
                <a16:creationId xmlns:a16="http://schemas.microsoft.com/office/drawing/2014/main" id="{CEA97B90-E72D-93E2-437C-D59F16EAF359}"/>
              </a:ext>
            </a:extLst>
          </p:cNvPr>
          <p:cNvGraphicFramePr>
            <a:graphicFrameLocks/>
          </p:cNvGraphicFramePr>
          <p:nvPr/>
        </p:nvGraphicFramePr>
        <p:xfrm>
          <a:off x="3962291" y="2436813"/>
          <a:ext cx="3384000" cy="2520000"/>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8782E9C7-A020-6002-E498-4CF52AF765DF}"/>
              </a:ext>
            </a:extLst>
          </p:cNvPr>
          <p:cNvSpPr txBox="1"/>
          <p:nvPr/>
        </p:nvSpPr>
        <p:spPr>
          <a:xfrm>
            <a:off x="4676554" y="2770673"/>
            <a:ext cx="1067271" cy="138499"/>
          </a:xfrm>
          <a:prstGeom prst="rect">
            <a:avLst/>
          </a:prstGeom>
          <a:solidFill>
            <a:sysClr val="window" lastClr="FFFFFF"/>
          </a:solid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tab pos="220663" algn="l"/>
              </a:tabLst>
              <a:defRPr/>
            </a:pPr>
            <a:r>
              <a:rPr kumimoji="0" lang="de-CH" sz="9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SYN®-HYCAN CB </a:t>
            </a:r>
          </a:p>
        </p:txBody>
      </p:sp>
      <p:graphicFrame>
        <p:nvGraphicFramePr>
          <p:cNvPr id="10" name="Object 11">
            <a:extLst>
              <a:ext uri="{FF2B5EF4-FFF2-40B4-BE49-F238E27FC236}">
                <a16:creationId xmlns:a16="http://schemas.microsoft.com/office/drawing/2014/main" id="{1F7356B7-6A57-683D-97E0-5D3B78E1CDCF}"/>
              </a:ext>
            </a:extLst>
          </p:cNvPr>
          <p:cNvGraphicFramePr>
            <a:graphicFrameLocks/>
          </p:cNvGraphicFramePr>
          <p:nvPr/>
        </p:nvGraphicFramePr>
        <p:xfrm>
          <a:off x="302396" y="2436813"/>
          <a:ext cx="3384000" cy="2520000"/>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C5C445BB-EBA5-8567-025A-9B10E47F9979}"/>
              </a:ext>
            </a:extLst>
          </p:cNvPr>
          <p:cNvSpPr txBox="1"/>
          <p:nvPr/>
        </p:nvSpPr>
        <p:spPr>
          <a:xfrm>
            <a:off x="1043192" y="2740193"/>
            <a:ext cx="1079317" cy="138499"/>
          </a:xfrm>
          <a:prstGeom prst="rect">
            <a:avLst/>
          </a:prstGeom>
          <a:solidFill>
            <a:sysClr val="window" lastClr="FFFFFF"/>
          </a:solid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tab pos="220663" algn="l"/>
              </a:tabLst>
              <a:defRPr/>
            </a:pPr>
            <a:r>
              <a:rPr kumimoji="0" lang="de-CH" sz="9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SYN®-HYCAN CB </a:t>
            </a:r>
          </a:p>
        </p:txBody>
      </p:sp>
      <p:grpSp>
        <p:nvGrpSpPr>
          <p:cNvPr id="18" name="Group 17">
            <a:extLst>
              <a:ext uri="{FF2B5EF4-FFF2-40B4-BE49-F238E27FC236}">
                <a16:creationId xmlns:a16="http://schemas.microsoft.com/office/drawing/2014/main" id="{357AA4EF-3488-1DEA-48AD-F7502EF07850}"/>
              </a:ext>
            </a:extLst>
          </p:cNvPr>
          <p:cNvGrpSpPr/>
          <p:nvPr/>
        </p:nvGrpSpPr>
        <p:grpSpPr>
          <a:xfrm>
            <a:off x="956832" y="4956813"/>
            <a:ext cx="2060619" cy="153888"/>
            <a:chOff x="1075836" y="5107732"/>
            <a:chExt cx="2060619" cy="153888"/>
          </a:xfrm>
        </p:grpSpPr>
        <p:sp>
          <p:nvSpPr>
            <p:cNvPr id="16" name="Text Box 6">
              <a:extLst>
                <a:ext uri="{FF2B5EF4-FFF2-40B4-BE49-F238E27FC236}">
                  <a16:creationId xmlns:a16="http://schemas.microsoft.com/office/drawing/2014/main" id="{0442EFC1-4E80-BE1A-E880-1C146A15F43E}"/>
                </a:ext>
              </a:extLst>
            </p:cNvPr>
            <p:cNvSpPr txBox="1">
              <a:spLocks noChangeArrowheads="1"/>
            </p:cNvSpPr>
            <p:nvPr/>
          </p:nvSpPr>
          <p:spPr bwMode="auto">
            <a:xfrm>
              <a:off x="1075836" y="5107732"/>
              <a:ext cx="492122" cy="1538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0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*p&lt;0.05</a:t>
              </a:r>
              <a:endParaRPr kumimoji="0" lang="en-US" sz="10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endParaRPr>
            </a:p>
          </p:txBody>
        </p:sp>
        <p:sp>
          <p:nvSpPr>
            <p:cNvPr id="17" name="Text Box 10">
              <a:extLst>
                <a:ext uri="{FF2B5EF4-FFF2-40B4-BE49-F238E27FC236}">
                  <a16:creationId xmlns:a16="http://schemas.microsoft.com/office/drawing/2014/main" id="{95375BD5-0100-A47D-19F9-881DC78B3C3B}"/>
                </a:ext>
              </a:extLst>
            </p:cNvPr>
            <p:cNvSpPr txBox="1">
              <a:spLocks noChangeArrowheads="1"/>
            </p:cNvSpPr>
            <p:nvPr/>
          </p:nvSpPr>
          <p:spPr bwMode="auto">
            <a:xfrm>
              <a:off x="2136181" y="5107732"/>
              <a:ext cx="1000274" cy="1538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Compared to D0</a:t>
              </a:r>
            </a:p>
          </p:txBody>
        </p:sp>
      </p:grpSp>
      <p:sp>
        <p:nvSpPr>
          <p:cNvPr id="19" name="Text Box 7">
            <a:extLst>
              <a:ext uri="{FF2B5EF4-FFF2-40B4-BE49-F238E27FC236}">
                <a16:creationId xmlns:a16="http://schemas.microsoft.com/office/drawing/2014/main" id="{C8B0A17D-1D1E-295E-4E59-D21A211A1966}"/>
              </a:ext>
            </a:extLst>
          </p:cNvPr>
          <p:cNvSpPr txBox="1">
            <a:spLocks noChangeArrowheads="1"/>
          </p:cNvSpPr>
          <p:nvPr/>
        </p:nvSpPr>
        <p:spPr bwMode="auto">
          <a:xfrm>
            <a:off x="1858477" y="3464139"/>
            <a:ext cx="118622"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800" b="1" i="0" u="none" strike="noStrike" kern="1200" cap="none" spc="0" normalizeH="0" baseline="0" noProof="0" dirty="0">
                <a:ln>
                  <a:noFill/>
                </a:ln>
                <a:solidFill>
                  <a:prstClr val="white"/>
                </a:solidFill>
                <a:effectLst/>
                <a:uLnTx/>
                <a:uFillTx/>
                <a:latin typeface="+mj-lt"/>
                <a:ea typeface="Fira Sans" panose="020B0503050000020004" pitchFamily="34" charset="0"/>
                <a:cs typeface="Arial"/>
              </a:rPr>
              <a:t>*</a:t>
            </a:r>
            <a:endParaRPr kumimoji="0" lang="en-US" sz="1800" b="1" i="0" u="none" strike="noStrike" kern="1200" cap="none" spc="0" normalizeH="0" baseline="0" noProof="0" dirty="0">
              <a:ln>
                <a:noFill/>
              </a:ln>
              <a:solidFill>
                <a:prstClr val="white"/>
              </a:solidFill>
              <a:effectLst/>
              <a:uLnTx/>
              <a:uFillTx/>
              <a:latin typeface="+mj-lt"/>
              <a:ea typeface="Fira Sans" panose="020B0503050000020004" pitchFamily="34" charset="0"/>
              <a:cs typeface="Arial"/>
            </a:endParaRPr>
          </a:p>
        </p:txBody>
      </p:sp>
      <p:sp>
        <p:nvSpPr>
          <p:cNvPr id="20" name="Text Box 7">
            <a:extLst>
              <a:ext uri="{FF2B5EF4-FFF2-40B4-BE49-F238E27FC236}">
                <a16:creationId xmlns:a16="http://schemas.microsoft.com/office/drawing/2014/main" id="{0FD3B77B-27E2-6764-BA03-8A6F5323EDE9}"/>
              </a:ext>
            </a:extLst>
          </p:cNvPr>
          <p:cNvSpPr txBox="1">
            <a:spLocks noChangeArrowheads="1"/>
          </p:cNvSpPr>
          <p:nvPr/>
        </p:nvSpPr>
        <p:spPr bwMode="auto">
          <a:xfrm>
            <a:off x="4802567" y="3927843"/>
            <a:ext cx="118622"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CH" sz="1800" b="1" i="0" u="none" strike="noStrike" kern="1200" cap="none" spc="0" normalizeH="0" baseline="0" noProof="0" dirty="0">
                <a:ln>
                  <a:noFill/>
                </a:ln>
                <a:effectLst/>
                <a:uLnTx/>
                <a:uFillTx/>
                <a:latin typeface="+mj-lt"/>
                <a:ea typeface="Fira Sans" panose="020B0503050000020004" pitchFamily="34" charset="0"/>
                <a:cs typeface="Arial"/>
              </a:rPr>
              <a:t>*</a:t>
            </a:r>
            <a:endParaRPr kumimoji="0" lang="en-US" sz="1800" b="1" i="0" u="none" strike="noStrike" kern="1200" cap="none" spc="0" normalizeH="0" baseline="0" noProof="0" dirty="0">
              <a:ln>
                <a:noFill/>
              </a:ln>
              <a:effectLst/>
              <a:uLnTx/>
              <a:uFillTx/>
              <a:latin typeface="+mj-lt"/>
              <a:ea typeface="Fira Sans" panose="020B0503050000020004" pitchFamily="34" charset="0"/>
              <a:cs typeface="Arial"/>
            </a:endParaRPr>
          </a:p>
        </p:txBody>
      </p:sp>
      <p:pic>
        <p:nvPicPr>
          <p:cNvPr id="22" name="Picture 53">
            <a:extLst>
              <a:ext uri="{FF2B5EF4-FFF2-40B4-BE49-F238E27FC236}">
                <a16:creationId xmlns:a16="http://schemas.microsoft.com/office/drawing/2014/main" id="{1651A5CE-D0F5-7D2E-ED84-D0ABFA8C5857}"/>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540426" y="2436813"/>
            <a:ext cx="1496267" cy="1859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54">
            <a:extLst>
              <a:ext uri="{FF2B5EF4-FFF2-40B4-BE49-F238E27FC236}">
                <a16:creationId xmlns:a16="http://schemas.microsoft.com/office/drawing/2014/main" id="{C8E3690D-D03C-5BCC-F78C-945520ED769B}"/>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l="8936"/>
          <a:stretch>
            <a:fillRect/>
          </a:stretch>
        </p:blipFill>
        <p:spPr bwMode="auto">
          <a:xfrm>
            <a:off x="7696485" y="4372921"/>
            <a:ext cx="1340208" cy="1653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02A2053B-4E38-A707-6969-0F27FA892D46}"/>
              </a:ext>
            </a:extLst>
          </p:cNvPr>
          <p:cNvSpPr txBox="1"/>
          <p:nvPr/>
        </p:nvSpPr>
        <p:spPr>
          <a:xfrm>
            <a:off x="8137102" y="3820121"/>
            <a:ext cx="824881"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400" b="1" i="0" u="none" strike="noStrike" kern="1200" cap="none" spc="0" normalizeH="0" baseline="0" noProof="0" dirty="0">
                <a:ln>
                  <a:noFill/>
                </a:ln>
                <a:solidFill>
                  <a:srgbClr val="D34252"/>
                </a:solidFill>
                <a:effectLst/>
                <a:uLnTx/>
                <a:uFillTx/>
                <a:latin typeface="DM Sans"/>
                <a:ea typeface="Fira Sans" panose="020B0503050000020004" pitchFamily="34" charset="0"/>
                <a:cs typeface="+mn-cs"/>
              </a:rPr>
              <a:t>D56</a:t>
            </a:r>
            <a:r>
              <a:rPr kumimoji="0" lang="en-US"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 D0</a:t>
            </a:r>
            <a:endPar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25" name="TextBox 24">
            <a:extLst>
              <a:ext uri="{FF2B5EF4-FFF2-40B4-BE49-F238E27FC236}">
                <a16:creationId xmlns:a16="http://schemas.microsoft.com/office/drawing/2014/main" id="{328CD9AE-A67B-ACE3-2073-EC9A104A3A1F}"/>
              </a:ext>
            </a:extLst>
          </p:cNvPr>
          <p:cNvSpPr txBox="1"/>
          <p:nvPr/>
        </p:nvSpPr>
        <p:spPr>
          <a:xfrm>
            <a:off x="8137102" y="5531078"/>
            <a:ext cx="824881"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400" b="1" i="0" u="none" strike="noStrike" kern="1200" cap="none" spc="0" normalizeH="0" baseline="0" noProof="0" dirty="0">
                <a:ln>
                  <a:noFill/>
                </a:ln>
                <a:solidFill>
                  <a:srgbClr val="D34252"/>
                </a:solidFill>
                <a:effectLst/>
                <a:uLnTx/>
                <a:uFillTx/>
                <a:latin typeface="DM Sans"/>
                <a:ea typeface="Fira Sans" panose="020B0503050000020004" pitchFamily="34" charset="0"/>
                <a:cs typeface="+mn-cs"/>
              </a:rPr>
              <a:t>D84</a:t>
            </a:r>
            <a:r>
              <a:rPr kumimoji="0" lang="en-US"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 D0</a:t>
            </a:r>
            <a:endParaRPr kumimoji="0" lang="en-US"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pic>
        <p:nvPicPr>
          <p:cNvPr id="29" name="Picture 9">
            <a:extLst>
              <a:ext uri="{FF2B5EF4-FFF2-40B4-BE49-F238E27FC236}">
                <a16:creationId xmlns:a16="http://schemas.microsoft.com/office/drawing/2014/main" id="{371B5AC9-D021-1526-FE78-E68835325892}"/>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0710720" y="2643008"/>
            <a:ext cx="1193840" cy="1040197"/>
          </a:xfrm>
          <a:prstGeom prst="rect">
            <a:avLst/>
          </a:prstGeom>
          <a:solidFill>
            <a:srgbClr val="FFFFFF">
              <a:shade val="85000"/>
            </a:srgbClr>
          </a:solidFill>
          <a:ln w="25400">
            <a:noFill/>
          </a:ln>
          <a:effectLst/>
        </p:spPr>
      </p:pic>
      <p:pic>
        <p:nvPicPr>
          <p:cNvPr id="30" name="Picture 7">
            <a:extLst>
              <a:ext uri="{FF2B5EF4-FFF2-40B4-BE49-F238E27FC236}">
                <a16:creationId xmlns:a16="http://schemas.microsoft.com/office/drawing/2014/main" id="{D2A87780-5196-A252-16FE-4597C6626FE0}"/>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276414" y="2643007"/>
            <a:ext cx="1193840" cy="1040197"/>
          </a:xfrm>
          <a:prstGeom prst="rect">
            <a:avLst/>
          </a:prstGeom>
          <a:solidFill>
            <a:srgbClr val="FFFFFF">
              <a:shade val="85000"/>
            </a:srgbClr>
          </a:solidFill>
          <a:ln w="25400">
            <a:noFill/>
          </a:ln>
          <a:effectLst/>
        </p:spPr>
      </p:pic>
      <p:pic>
        <p:nvPicPr>
          <p:cNvPr id="31" name="Picture 8">
            <a:extLst>
              <a:ext uri="{FF2B5EF4-FFF2-40B4-BE49-F238E27FC236}">
                <a16:creationId xmlns:a16="http://schemas.microsoft.com/office/drawing/2014/main" id="{497A51A2-6BB2-E3EB-4927-9EAA03694B05}"/>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0710720" y="3830904"/>
            <a:ext cx="1193840" cy="1040197"/>
          </a:xfrm>
          <a:prstGeom prst="rect">
            <a:avLst/>
          </a:prstGeom>
          <a:solidFill>
            <a:srgbClr val="FFFFFF">
              <a:shade val="85000"/>
            </a:srgbClr>
          </a:solidFill>
          <a:ln w="25400">
            <a:noFill/>
          </a:ln>
          <a:effectLst/>
        </p:spPr>
      </p:pic>
      <p:pic>
        <p:nvPicPr>
          <p:cNvPr id="32" name="Picture 10">
            <a:extLst>
              <a:ext uri="{FF2B5EF4-FFF2-40B4-BE49-F238E27FC236}">
                <a16:creationId xmlns:a16="http://schemas.microsoft.com/office/drawing/2014/main" id="{95B27406-1B71-EBC3-308A-514F6EC3B373}"/>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9276414" y="3830756"/>
            <a:ext cx="1193840" cy="1040197"/>
          </a:xfrm>
          <a:prstGeom prst="rect">
            <a:avLst/>
          </a:prstGeom>
          <a:solidFill>
            <a:srgbClr val="FFFFFF">
              <a:shade val="85000"/>
            </a:srgbClr>
          </a:solidFill>
          <a:ln w="25400">
            <a:noFill/>
          </a:ln>
          <a:effectLst/>
        </p:spPr>
      </p:pic>
      <p:sp>
        <p:nvSpPr>
          <p:cNvPr id="33" name="Rectangle 12">
            <a:extLst>
              <a:ext uri="{FF2B5EF4-FFF2-40B4-BE49-F238E27FC236}">
                <a16:creationId xmlns:a16="http://schemas.microsoft.com/office/drawing/2014/main" id="{52D6D704-D841-8D2C-DA18-A17889D8406E}"/>
              </a:ext>
            </a:extLst>
          </p:cNvPr>
          <p:cNvSpPr>
            <a:spLocks noChangeArrowheads="1"/>
          </p:cNvSpPr>
          <p:nvPr/>
        </p:nvSpPr>
        <p:spPr bwMode="auto">
          <a:xfrm>
            <a:off x="9764330" y="2403031"/>
            <a:ext cx="21800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D0</a:t>
            </a:r>
            <a:endParaRPr kumimoji="0" lang="en-US"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endParaRPr>
          </a:p>
        </p:txBody>
      </p:sp>
      <p:sp>
        <p:nvSpPr>
          <p:cNvPr id="34" name="Rectangle 18">
            <a:extLst>
              <a:ext uri="{FF2B5EF4-FFF2-40B4-BE49-F238E27FC236}">
                <a16:creationId xmlns:a16="http://schemas.microsoft.com/office/drawing/2014/main" id="{BC8613BC-52B2-4BC2-6C34-DF2434397F5F}"/>
              </a:ext>
            </a:extLst>
          </p:cNvPr>
          <p:cNvSpPr>
            <a:spLocks noChangeArrowheads="1"/>
          </p:cNvSpPr>
          <p:nvPr/>
        </p:nvSpPr>
        <p:spPr bwMode="auto">
          <a:xfrm>
            <a:off x="11154553" y="2403031"/>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D84</a:t>
            </a:r>
            <a:endParaRPr kumimoji="0" lang="en-US"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endParaRPr>
          </a:p>
        </p:txBody>
      </p:sp>
      <p:pic>
        <p:nvPicPr>
          <p:cNvPr id="35" name="Picture 48">
            <a:extLst>
              <a:ext uri="{FF2B5EF4-FFF2-40B4-BE49-F238E27FC236}">
                <a16:creationId xmlns:a16="http://schemas.microsoft.com/office/drawing/2014/main" id="{7FB1A6D5-EDA6-99AA-91C2-BB84D00D7587}"/>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9256124" y="5018652"/>
            <a:ext cx="2648436" cy="384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 Box 86">
            <a:extLst>
              <a:ext uri="{FF2B5EF4-FFF2-40B4-BE49-F238E27FC236}">
                <a16:creationId xmlns:a16="http://schemas.microsoft.com/office/drawing/2014/main" id="{FF1E9332-620B-390E-8FCC-6710F1D0B4CC}"/>
              </a:ext>
            </a:extLst>
          </p:cNvPr>
          <p:cNvSpPr txBox="1">
            <a:spLocks noChangeArrowheads="1"/>
          </p:cNvSpPr>
          <p:nvPr/>
        </p:nvSpPr>
        <p:spPr bwMode="auto">
          <a:xfrm>
            <a:off x="9717125" y="5561856"/>
            <a:ext cx="1635063" cy="1846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de-CH"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rPr>
              <a:t>contour change [mm]</a:t>
            </a:r>
            <a:endParaRPr kumimoji="0" lang="en-US"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a:endParaRPr>
          </a:p>
        </p:txBody>
      </p:sp>
      <p:sp>
        <p:nvSpPr>
          <p:cNvPr id="21" name="TextBox 20">
            <a:extLst>
              <a:ext uri="{FF2B5EF4-FFF2-40B4-BE49-F238E27FC236}">
                <a16:creationId xmlns:a16="http://schemas.microsoft.com/office/drawing/2014/main" id="{97A6027E-B2A7-1EFB-DDD2-028C8800E83A}"/>
              </a:ext>
            </a:extLst>
          </p:cNvPr>
          <p:cNvSpPr txBox="1"/>
          <p:nvPr/>
        </p:nvSpPr>
        <p:spPr>
          <a:xfrm>
            <a:off x="524443" y="5512106"/>
            <a:ext cx="4646196" cy="307777"/>
          </a:xfrm>
          <a:prstGeom prst="rect">
            <a:avLst/>
          </a:prstGeom>
          <a:noFill/>
        </p:spPr>
        <p:txBody>
          <a:bodyPr wrap="square" lIns="0" tIns="0" rIns="0" bIns="0" rtlCol="0">
            <a:spAutoFit/>
          </a:bodyPr>
          <a:lstStyle/>
          <a:p>
            <a:pPr marR="0" lvl="0" algn="l" defTabSz="914400" rtl="0" eaLnBrk="1" fontAlgn="auto" latinLnBrk="0" hangingPunct="1">
              <a:lnSpc>
                <a:spcPct val="100000"/>
              </a:lnSpc>
              <a:spcBef>
                <a:spcPts val="0"/>
              </a:spcBef>
              <a:spcAft>
                <a:spcPts val="1000"/>
              </a:spcAft>
              <a:buClrTx/>
              <a:buSzTx/>
              <a:tabLst/>
              <a:defRPr/>
            </a:pPr>
            <a:r>
              <a:rPr lang="en-US" sz="1000" b="1" dirty="0">
                <a:solidFill>
                  <a:schemeClr val="bg1"/>
                </a:solidFill>
                <a:latin typeface="DM Sans"/>
              </a:rPr>
              <a:t>SYN®-HYCAN CB </a:t>
            </a:r>
            <a:r>
              <a:rPr kumimoji="0" lang="en-US" sz="10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significantly decreases the double-chin profile by improved skin firmness. Visible face contour remodeling!</a:t>
            </a:r>
          </a:p>
        </p:txBody>
      </p:sp>
      <p:sp>
        <p:nvSpPr>
          <p:cNvPr id="41" name="TextBox 40">
            <a:extLst>
              <a:ext uri="{FF2B5EF4-FFF2-40B4-BE49-F238E27FC236}">
                <a16:creationId xmlns:a16="http://schemas.microsoft.com/office/drawing/2014/main" id="{E9B97B01-7872-80AD-952D-E2941FBD6E58}"/>
              </a:ext>
            </a:extLst>
          </p:cNvPr>
          <p:cNvSpPr txBox="1"/>
          <p:nvPr/>
        </p:nvSpPr>
        <p:spPr>
          <a:xfrm>
            <a:off x="5614729" y="5512106"/>
            <a:ext cx="1510175" cy="307777"/>
          </a:xfrm>
          <a:prstGeom prst="rect">
            <a:avLst/>
          </a:prstGeom>
          <a:noFill/>
        </p:spPr>
        <p:txBody>
          <a:bodyPr wrap="square" lIns="0" tIns="0" rIns="0" bIns="0" rtlCol="0">
            <a:spAutoFit/>
          </a:bodyPr>
          <a:lstStyle/>
          <a:p>
            <a:pPr marR="0" lvl="0" algn="l" defTabSz="914400" rtl="0" eaLnBrk="1" fontAlgn="auto" latinLnBrk="0" hangingPunct="1">
              <a:lnSpc>
                <a:spcPct val="100000"/>
              </a:lnSpc>
              <a:spcBef>
                <a:spcPts val="0"/>
              </a:spcBef>
              <a:spcAft>
                <a:spcPts val="1000"/>
              </a:spcAft>
              <a:buClrTx/>
              <a:buSzTx/>
              <a:tabLst/>
              <a:defRPr/>
            </a:pPr>
            <a:r>
              <a:rPr kumimoji="0" lang="en-US" sz="10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Visual assessment volunteer #10, Firmness</a:t>
            </a:r>
          </a:p>
        </p:txBody>
      </p:sp>
      <p:cxnSp>
        <p:nvCxnSpPr>
          <p:cNvPr id="45" name="Straight Connector 44">
            <a:extLst>
              <a:ext uri="{FF2B5EF4-FFF2-40B4-BE49-F238E27FC236}">
                <a16:creationId xmlns:a16="http://schemas.microsoft.com/office/drawing/2014/main" id="{6C8C15E3-A595-305B-36BF-F2E750B96609}"/>
              </a:ext>
            </a:extLst>
          </p:cNvPr>
          <p:cNvCxnSpPr>
            <a:cxnSpLocks/>
          </p:cNvCxnSpPr>
          <p:nvPr/>
        </p:nvCxnSpPr>
        <p:spPr>
          <a:xfrm>
            <a:off x="5392684" y="5512106"/>
            <a:ext cx="0" cy="3077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82EE3FE-BBD2-DA36-B357-07D6BE95E786}"/>
              </a:ext>
            </a:extLst>
          </p:cNvPr>
          <p:cNvPicPr>
            <a:picLocks noChangeAspect="1"/>
          </p:cNvPicPr>
          <p:nvPr/>
        </p:nvPicPr>
        <p:blipFill>
          <a:blip r:embed="rId11"/>
          <a:srcRect/>
          <a:stretch/>
        </p:blipFill>
        <p:spPr>
          <a:xfrm>
            <a:off x="10921775" y="304640"/>
            <a:ext cx="962684" cy="419894"/>
          </a:xfrm>
          <a:prstGeom prst="rect">
            <a:avLst/>
          </a:prstGeom>
        </p:spPr>
      </p:pic>
    </p:spTree>
    <p:extLst>
      <p:ext uri="{BB962C8B-B14F-4D97-AF65-F5344CB8AC3E}">
        <p14:creationId xmlns:p14="http://schemas.microsoft.com/office/powerpoint/2010/main" val="2638443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F874F-9F46-CF54-4E7F-CFCA2A881758}"/>
            </a:ext>
          </a:extLst>
        </p:cNvPr>
        <p:cNvGrpSpPr/>
        <p:nvPr/>
      </p:nvGrpSpPr>
      <p:grpSpPr>
        <a:xfrm>
          <a:off x="0" y="0"/>
          <a:ext cx="0" cy="0"/>
          <a:chOff x="0" y="0"/>
          <a:chExt cx="0" cy="0"/>
        </a:xfrm>
      </p:grpSpPr>
      <p:pic>
        <p:nvPicPr>
          <p:cNvPr id="8" name="Picture Placeholder 11" descr="A person touching her face&#10;&#10;Description automatically generated">
            <a:extLst>
              <a:ext uri="{FF2B5EF4-FFF2-40B4-BE49-F238E27FC236}">
                <a16:creationId xmlns:a16="http://schemas.microsoft.com/office/drawing/2014/main" id="{D2B2E8C2-9550-A1F7-7AD5-70F6A93E809C}"/>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t="46" b="46"/>
          <a:stretch/>
        </p:blipFill>
        <p:spPr/>
      </p:pic>
      <p:sp>
        <p:nvSpPr>
          <p:cNvPr id="7" name="Slide Number Placeholder 6">
            <a:extLst>
              <a:ext uri="{FF2B5EF4-FFF2-40B4-BE49-F238E27FC236}">
                <a16:creationId xmlns:a16="http://schemas.microsoft.com/office/drawing/2014/main" id="{C7CBE6E9-C4C4-7352-62F4-C0F6923AD058}"/>
              </a:ext>
            </a:extLst>
          </p:cNvPr>
          <p:cNvSpPr>
            <a:spLocks noGrp="1"/>
          </p:cNvSpPr>
          <p:nvPr>
            <p:ph type="sldNum" sz="quarter" idx="10"/>
          </p:nvPr>
        </p:nvSpPr>
        <p:spPr/>
        <p:txBody>
          <a:bodyPr/>
          <a:lstStyle/>
          <a:p>
            <a:fld id="{EC50C849-B97A-2B45-B78A-6D9C352F693C}" type="slidenum">
              <a:rPr lang="en-US" smtClean="0"/>
              <a:pPr/>
              <a:t>30</a:t>
            </a:fld>
            <a:endParaRPr lang="en-US"/>
          </a:p>
        </p:txBody>
      </p:sp>
      <p:sp>
        <p:nvSpPr>
          <p:cNvPr id="10" name="Text Placeholder 9">
            <a:extLst>
              <a:ext uri="{FF2B5EF4-FFF2-40B4-BE49-F238E27FC236}">
                <a16:creationId xmlns:a16="http://schemas.microsoft.com/office/drawing/2014/main" id="{FE3E0D06-6308-6B6D-F2C6-062E93F29B5B}"/>
              </a:ext>
            </a:extLst>
          </p:cNvPr>
          <p:cNvSpPr>
            <a:spLocks noGrp="1"/>
          </p:cNvSpPr>
          <p:nvPr>
            <p:ph type="body" idx="11"/>
          </p:nvPr>
        </p:nvSpPr>
        <p:spPr/>
        <p:txBody>
          <a:bodyPr/>
          <a:lstStyle/>
          <a:p>
            <a:r>
              <a:rPr lang="en-US" dirty="0"/>
              <a:t>Volunteer Self-Evaluation</a:t>
            </a:r>
          </a:p>
          <a:p>
            <a:endParaRPr lang="en-US" dirty="0"/>
          </a:p>
        </p:txBody>
      </p:sp>
      <p:sp>
        <p:nvSpPr>
          <p:cNvPr id="9" name="Title 8">
            <a:extLst>
              <a:ext uri="{FF2B5EF4-FFF2-40B4-BE49-F238E27FC236}">
                <a16:creationId xmlns:a16="http://schemas.microsoft.com/office/drawing/2014/main" id="{FC96CB09-E213-9B97-9420-6444B685A1D8}"/>
              </a:ext>
            </a:extLst>
          </p:cNvPr>
          <p:cNvSpPr>
            <a:spLocks noGrp="1"/>
          </p:cNvSpPr>
          <p:nvPr>
            <p:ph type="title"/>
          </p:nvPr>
        </p:nvSpPr>
        <p:spPr/>
        <p:txBody>
          <a:bodyPr/>
          <a:lstStyle/>
          <a:p>
            <a:r>
              <a:rPr lang="en-US" dirty="0"/>
              <a:t>Consumer-Perceivable Benefits</a:t>
            </a:r>
            <a:endParaRPr lang="en-GB" dirty="0"/>
          </a:p>
        </p:txBody>
      </p:sp>
      <p:sp>
        <p:nvSpPr>
          <p:cNvPr id="42" name="TextBox 41">
            <a:extLst>
              <a:ext uri="{FF2B5EF4-FFF2-40B4-BE49-F238E27FC236}">
                <a16:creationId xmlns:a16="http://schemas.microsoft.com/office/drawing/2014/main" id="{64E91558-6E0A-EEE7-EAAB-4E341FF1FC5A}"/>
              </a:ext>
            </a:extLst>
          </p:cNvPr>
          <p:cNvSpPr txBox="1"/>
          <p:nvPr/>
        </p:nvSpPr>
        <p:spPr>
          <a:xfrm>
            <a:off x="302399" y="1342800"/>
            <a:ext cx="6624489" cy="1359346"/>
          </a:xfrm>
          <a:prstGeom prst="rect">
            <a:avLst/>
          </a:prstGeom>
          <a:noFill/>
        </p:spPr>
        <p:txBody>
          <a:bodyPr wrap="square" lIns="0" tIns="0" rIns="0" bIns="0" rtlCol="0">
            <a:spAutoFit/>
          </a:bodyPr>
          <a:lstStyle/>
          <a:p>
            <a:pPr>
              <a:spcAft>
                <a:spcPts val="1000"/>
              </a:spcAft>
              <a:defRPr/>
            </a:pPr>
            <a:r>
              <a:rPr lang="en-GB" sz="1600" b="1" dirty="0">
                <a:ea typeface="Fira Sans" panose="020B0503050000020004" pitchFamily="34" charset="0"/>
              </a:rPr>
              <a:t>Panellist Self-Assessment – Subjective Evaluation – End of Study</a:t>
            </a:r>
          </a:p>
          <a:p>
            <a:pPr>
              <a:spcAft>
                <a:spcPts val="1000"/>
              </a:spcAft>
              <a:defRPr/>
            </a:pPr>
            <a:r>
              <a:rPr lang="en-GB" sz="1600" dirty="0">
                <a:ea typeface="Fira Sans" panose="020B0503050000020004" pitchFamily="34" charset="0"/>
              </a:rPr>
              <a:t>Twice daily application of a formulation with </a:t>
            </a:r>
            <a:r>
              <a:rPr lang="en-GB" sz="1600" b="1" dirty="0">
                <a:ea typeface="Fira Sans" panose="020B0503050000020004" pitchFamily="34" charset="0"/>
              </a:rPr>
              <a:t>2.5% SYN®-HYCAN CB </a:t>
            </a:r>
            <a:r>
              <a:rPr lang="en-GB" sz="1600" dirty="0">
                <a:ea typeface="Fira Sans" panose="020B0503050000020004" pitchFamily="34" charset="0"/>
              </a:rPr>
              <a:t>on full face. 30 Caucasian female volunteers were between ages </a:t>
            </a:r>
            <a:br>
              <a:rPr lang="en-GB" sz="1600" dirty="0">
                <a:ea typeface="Fira Sans" panose="020B0503050000020004" pitchFamily="34" charset="0"/>
              </a:rPr>
            </a:br>
            <a:r>
              <a:rPr lang="en-GB" sz="1600" dirty="0">
                <a:ea typeface="Fira Sans" panose="020B0503050000020004" pitchFamily="34" charset="0"/>
              </a:rPr>
              <a:t>40-60 with visible skin sagging on the face. Panellists asked to rate agreement with the following statements.</a:t>
            </a:r>
          </a:p>
        </p:txBody>
      </p:sp>
      <p:sp>
        <p:nvSpPr>
          <p:cNvPr id="43" name="Rectangle 31">
            <a:extLst>
              <a:ext uri="{FF2B5EF4-FFF2-40B4-BE49-F238E27FC236}">
                <a16:creationId xmlns:a16="http://schemas.microsoft.com/office/drawing/2014/main" id="{A9A1F2A8-233A-22EA-2BD1-6BD2D5B405F0}"/>
              </a:ext>
            </a:extLst>
          </p:cNvPr>
          <p:cNvSpPr txBox="1">
            <a:spLocks noChangeArrowheads="1"/>
          </p:cNvSpPr>
          <p:nvPr/>
        </p:nvSpPr>
        <p:spPr bwMode="auto">
          <a:xfrm>
            <a:off x="302398" y="3285464"/>
            <a:ext cx="5332858" cy="263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spcAft>
                <a:spcPts val="500"/>
              </a:spcAft>
            </a:pPr>
            <a:r>
              <a:rPr lang="en-GB" altLang="en-US" sz="1800" kern="0" dirty="0">
                <a:solidFill>
                  <a:schemeClr val="tx1"/>
                </a:solidFill>
                <a:latin typeface="DM Sans" pitchFamily="2" charset="77"/>
                <a:ea typeface="Fira Sans" panose="020B0503050000020004" pitchFamily="34" charset="0"/>
              </a:rPr>
              <a:t>“ Using this product gave my skin…” </a:t>
            </a:r>
          </a:p>
        </p:txBody>
      </p:sp>
      <p:sp>
        <p:nvSpPr>
          <p:cNvPr id="44" name="TextBox 43">
            <a:extLst>
              <a:ext uri="{FF2B5EF4-FFF2-40B4-BE49-F238E27FC236}">
                <a16:creationId xmlns:a16="http://schemas.microsoft.com/office/drawing/2014/main" id="{DD480FF2-B22A-DF76-BE0A-624EC45BE154}"/>
              </a:ext>
            </a:extLst>
          </p:cNvPr>
          <p:cNvSpPr txBox="1"/>
          <p:nvPr/>
        </p:nvSpPr>
        <p:spPr>
          <a:xfrm>
            <a:off x="442614" y="4279227"/>
            <a:ext cx="779489" cy="276999"/>
          </a:xfrm>
          <a:prstGeom prst="rect">
            <a:avLst/>
          </a:prstGeom>
          <a:noFill/>
        </p:spPr>
        <p:txBody>
          <a:bodyPr wrap="square" lIns="0" tIns="0" rIns="0" bIns="0" rtlCol="0">
            <a:spAutoFit/>
          </a:bodyPr>
          <a:lstStyle/>
          <a:p>
            <a:pPr algn="ctr"/>
            <a:r>
              <a:rPr lang="en-GB" b="1">
                <a:solidFill>
                  <a:schemeClr val="bg1"/>
                </a:solidFill>
              </a:rPr>
              <a:t>90%</a:t>
            </a:r>
          </a:p>
        </p:txBody>
      </p:sp>
      <p:sp>
        <p:nvSpPr>
          <p:cNvPr id="45" name="Rectangle 31">
            <a:extLst>
              <a:ext uri="{FF2B5EF4-FFF2-40B4-BE49-F238E27FC236}">
                <a16:creationId xmlns:a16="http://schemas.microsoft.com/office/drawing/2014/main" id="{E5E0DB8B-24D5-454D-C589-1656AA7DB3DD}"/>
              </a:ext>
            </a:extLst>
          </p:cNvPr>
          <p:cNvSpPr txBox="1">
            <a:spLocks noChangeArrowheads="1"/>
          </p:cNvSpPr>
          <p:nvPr/>
        </p:nvSpPr>
        <p:spPr bwMode="auto">
          <a:xfrm>
            <a:off x="325092" y="4541440"/>
            <a:ext cx="1014535" cy="16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lgn="ctr"/>
            <a:r>
              <a:rPr lang="en-US" altLang="en-US" sz="1100" kern="0">
                <a:solidFill>
                  <a:schemeClr val="bg1"/>
                </a:solidFill>
                <a:latin typeface="+mn-lt"/>
                <a:ea typeface="Fira Sans" panose="020B0503050000020004" pitchFamily="34" charset="0"/>
              </a:rPr>
              <a:t>Suppleness</a:t>
            </a:r>
          </a:p>
        </p:txBody>
      </p:sp>
      <p:sp>
        <p:nvSpPr>
          <p:cNvPr id="47" name="TextBox 46">
            <a:extLst>
              <a:ext uri="{FF2B5EF4-FFF2-40B4-BE49-F238E27FC236}">
                <a16:creationId xmlns:a16="http://schemas.microsoft.com/office/drawing/2014/main" id="{B4C656EA-49BE-75CA-9947-75B90331FF3E}"/>
              </a:ext>
            </a:extLst>
          </p:cNvPr>
          <p:cNvSpPr txBox="1"/>
          <p:nvPr/>
        </p:nvSpPr>
        <p:spPr>
          <a:xfrm>
            <a:off x="1801330" y="4274687"/>
            <a:ext cx="779489" cy="276999"/>
          </a:xfrm>
          <a:prstGeom prst="rect">
            <a:avLst/>
          </a:prstGeom>
          <a:noFill/>
        </p:spPr>
        <p:txBody>
          <a:bodyPr wrap="square" lIns="0" tIns="0" rIns="0" bIns="0" rtlCol="0">
            <a:spAutoFit/>
          </a:bodyPr>
          <a:lstStyle/>
          <a:p>
            <a:pPr algn="ctr"/>
            <a:r>
              <a:rPr lang="en-GB" b="1" dirty="0">
                <a:solidFill>
                  <a:schemeClr val="bg1"/>
                </a:solidFill>
              </a:rPr>
              <a:t>87%</a:t>
            </a:r>
          </a:p>
        </p:txBody>
      </p:sp>
      <p:sp>
        <p:nvSpPr>
          <p:cNvPr id="48" name="Rectangle 31">
            <a:extLst>
              <a:ext uri="{FF2B5EF4-FFF2-40B4-BE49-F238E27FC236}">
                <a16:creationId xmlns:a16="http://schemas.microsoft.com/office/drawing/2014/main" id="{C62D9F58-C16C-62C6-C309-FF236DDBDF09}"/>
              </a:ext>
            </a:extLst>
          </p:cNvPr>
          <p:cNvSpPr txBox="1">
            <a:spLocks noChangeArrowheads="1"/>
          </p:cNvSpPr>
          <p:nvPr/>
        </p:nvSpPr>
        <p:spPr bwMode="auto">
          <a:xfrm>
            <a:off x="1683807" y="4536900"/>
            <a:ext cx="1014535" cy="16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lgn="ctr"/>
            <a:r>
              <a:rPr lang="en-US" altLang="en-US" sz="1100" kern="0" dirty="0">
                <a:solidFill>
                  <a:schemeClr val="bg1"/>
                </a:solidFill>
                <a:latin typeface="+mn-lt"/>
                <a:ea typeface="Fira Sans" panose="020B0503050000020004" pitchFamily="34" charset="0"/>
              </a:rPr>
              <a:t>Smoothness</a:t>
            </a:r>
          </a:p>
        </p:txBody>
      </p:sp>
      <p:sp>
        <p:nvSpPr>
          <p:cNvPr id="50" name="TextBox 49">
            <a:extLst>
              <a:ext uri="{FF2B5EF4-FFF2-40B4-BE49-F238E27FC236}">
                <a16:creationId xmlns:a16="http://schemas.microsoft.com/office/drawing/2014/main" id="{1BA249DB-4476-CFE9-515B-451E56F96BED}"/>
              </a:ext>
            </a:extLst>
          </p:cNvPr>
          <p:cNvSpPr txBox="1"/>
          <p:nvPr/>
        </p:nvSpPr>
        <p:spPr>
          <a:xfrm>
            <a:off x="3160045" y="4274687"/>
            <a:ext cx="779489" cy="276999"/>
          </a:xfrm>
          <a:prstGeom prst="rect">
            <a:avLst/>
          </a:prstGeom>
          <a:noFill/>
        </p:spPr>
        <p:txBody>
          <a:bodyPr wrap="square" lIns="0" tIns="0" rIns="0" bIns="0" rtlCol="0">
            <a:spAutoFit/>
          </a:bodyPr>
          <a:lstStyle/>
          <a:p>
            <a:pPr algn="ctr"/>
            <a:r>
              <a:rPr lang="en-GB" b="1">
                <a:solidFill>
                  <a:schemeClr val="bg1"/>
                </a:solidFill>
              </a:rPr>
              <a:t>78%</a:t>
            </a:r>
          </a:p>
        </p:txBody>
      </p:sp>
      <p:sp>
        <p:nvSpPr>
          <p:cNvPr id="56" name="TextBox 55">
            <a:extLst>
              <a:ext uri="{FF2B5EF4-FFF2-40B4-BE49-F238E27FC236}">
                <a16:creationId xmlns:a16="http://schemas.microsoft.com/office/drawing/2014/main" id="{E24FF0B5-1E03-D174-B9AB-283876BE1BDA}"/>
              </a:ext>
            </a:extLst>
          </p:cNvPr>
          <p:cNvSpPr txBox="1"/>
          <p:nvPr/>
        </p:nvSpPr>
        <p:spPr>
          <a:xfrm>
            <a:off x="5877476" y="4285477"/>
            <a:ext cx="779489" cy="276999"/>
          </a:xfrm>
          <a:prstGeom prst="rect">
            <a:avLst/>
          </a:prstGeom>
          <a:noFill/>
        </p:spPr>
        <p:txBody>
          <a:bodyPr wrap="square" lIns="0" tIns="0" rIns="0" bIns="0" rtlCol="0">
            <a:spAutoFit/>
          </a:bodyPr>
          <a:lstStyle/>
          <a:p>
            <a:pPr algn="ctr"/>
            <a:r>
              <a:rPr lang="en-GB" b="1">
                <a:solidFill>
                  <a:schemeClr val="bg1"/>
                </a:solidFill>
              </a:rPr>
              <a:t>63%</a:t>
            </a:r>
          </a:p>
        </p:txBody>
      </p:sp>
      <p:sp>
        <p:nvSpPr>
          <p:cNvPr id="57" name="Rectangle 31">
            <a:extLst>
              <a:ext uri="{FF2B5EF4-FFF2-40B4-BE49-F238E27FC236}">
                <a16:creationId xmlns:a16="http://schemas.microsoft.com/office/drawing/2014/main" id="{E53AC88D-35C2-1BCB-DA09-5AA8256C8240}"/>
              </a:ext>
            </a:extLst>
          </p:cNvPr>
          <p:cNvSpPr txBox="1">
            <a:spLocks noChangeArrowheads="1"/>
          </p:cNvSpPr>
          <p:nvPr/>
        </p:nvSpPr>
        <p:spPr bwMode="auto">
          <a:xfrm>
            <a:off x="5759953" y="4547690"/>
            <a:ext cx="1014535" cy="16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lgn="ctr"/>
            <a:r>
              <a:rPr lang="en-US" altLang="en-US" sz="1100" kern="0">
                <a:solidFill>
                  <a:schemeClr val="bg1"/>
                </a:solidFill>
                <a:latin typeface="+mn-lt"/>
                <a:ea typeface="Fira Sans" panose="020B0503050000020004" pitchFamily="34" charset="0"/>
              </a:rPr>
              <a:t>Healthy look</a:t>
            </a:r>
          </a:p>
        </p:txBody>
      </p:sp>
      <p:sp>
        <p:nvSpPr>
          <p:cNvPr id="82" name="Rectangle 31">
            <a:extLst>
              <a:ext uri="{FF2B5EF4-FFF2-40B4-BE49-F238E27FC236}">
                <a16:creationId xmlns:a16="http://schemas.microsoft.com/office/drawing/2014/main" id="{10991C13-C77D-E87D-CDB7-CE63A77216B8}"/>
              </a:ext>
            </a:extLst>
          </p:cNvPr>
          <p:cNvSpPr txBox="1">
            <a:spLocks noChangeArrowheads="1"/>
          </p:cNvSpPr>
          <p:nvPr/>
        </p:nvSpPr>
        <p:spPr bwMode="auto">
          <a:xfrm>
            <a:off x="477766" y="5144296"/>
            <a:ext cx="1224976" cy="701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r>
              <a:rPr lang="en-US" altLang="en-US" sz="1200" b="0" kern="0" dirty="0">
                <a:solidFill>
                  <a:schemeClr val="tx1"/>
                </a:solidFill>
                <a:latin typeface="+mn-lt"/>
                <a:ea typeface="Fira Sans" panose="020B0503050000020004" pitchFamily="34" charset="0"/>
              </a:rPr>
              <a:t>The product provides a supple skin feeling</a:t>
            </a:r>
          </a:p>
        </p:txBody>
      </p:sp>
      <p:sp>
        <p:nvSpPr>
          <p:cNvPr id="83" name="Rectangle 31">
            <a:extLst>
              <a:ext uri="{FF2B5EF4-FFF2-40B4-BE49-F238E27FC236}">
                <a16:creationId xmlns:a16="http://schemas.microsoft.com/office/drawing/2014/main" id="{44C369FD-7D88-03FD-1D88-465AB7C7DD39}"/>
              </a:ext>
            </a:extLst>
          </p:cNvPr>
          <p:cNvSpPr txBox="1">
            <a:spLocks noChangeArrowheads="1"/>
          </p:cNvSpPr>
          <p:nvPr/>
        </p:nvSpPr>
        <p:spPr bwMode="auto">
          <a:xfrm>
            <a:off x="1859758" y="5150391"/>
            <a:ext cx="1224975" cy="701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r>
              <a:rPr lang="en-US" altLang="en-US" sz="1200" b="0" kern="0">
                <a:solidFill>
                  <a:schemeClr val="tx1"/>
                </a:solidFill>
                <a:latin typeface="+mn-lt"/>
                <a:ea typeface="Fira Sans" panose="020B0503050000020004" pitchFamily="34" charset="0"/>
              </a:rPr>
              <a:t>The product provides a smooth skin feeling</a:t>
            </a:r>
          </a:p>
        </p:txBody>
      </p:sp>
      <p:sp>
        <p:nvSpPr>
          <p:cNvPr id="84" name="Rectangle 31">
            <a:extLst>
              <a:ext uri="{FF2B5EF4-FFF2-40B4-BE49-F238E27FC236}">
                <a16:creationId xmlns:a16="http://schemas.microsoft.com/office/drawing/2014/main" id="{FCD2F1E6-AD8C-04D7-86D1-848764CFCF02}"/>
              </a:ext>
            </a:extLst>
          </p:cNvPr>
          <p:cNvSpPr txBox="1">
            <a:spLocks noChangeArrowheads="1"/>
          </p:cNvSpPr>
          <p:nvPr/>
        </p:nvSpPr>
        <p:spPr bwMode="auto">
          <a:xfrm>
            <a:off x="3194923" y="5144296"/>
            <a:ext cx="1146706" cy="701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r>
              <a:rPr lang="en-US" altLang="en-US" sz="1200" b="0" kern="0">
                <a:solidFill>
                  <a:schemeClr val="tx1"/>
                </a:solidFill>
                <a:latin typeface="+mn-lt"/>
                <a:ea typeface="Fira Sans" panose="020B0503050000020004" pitchFamily="34" charset="0"/>
              </a:rPr>
              <a:t>The product provides the skin with more moisture</a:t>
            </a:r>
          </a:p>
        </p:txBody>
      </p:sp>
      <p:sp>
        <p:nvSpPr>
          <p:cNvPr id="85" name="Rectangle 31">
            <a:extLst>
              <a:ext uri="{FF2B5EF4-FFF2-40B4-BE49-F238E27FC236}">
                <a16:creationId xmlns:a16="http://schemas.microsoft.com/office/drawing/2014/main" id="{2E4CD2EF-05F3-905C-A303-89D128E8F531}"/>
              </a:ext>
            </a:extLst>
          </p:cNvPr>
          <p:cNvSpPr txBox="1">
            <a:spLocks noChangeArrowheads="1"/>
          </p:cNvSpPr>
          <p:nvPr/>
        </p:nvSpPr>
        <p:spPr bwMode="auto">
          <a:xfrm>
            <a:off x="4553637" y="5150326"/>
            <a:ext cx="1224975" cy="350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r>
              <a:rPr lang="en-US" altLang="en-US" sz="1200" b="0" kern="0">
                <a:solidFill>
                  <a:schemeClr val="tx1"/>
                </a:solidFill>
                <a:latin typeface="+mn-lt"/>
                <a:ea typeface="Fira Sans" panose="020B0503050000020004" pitchFamily="34" charset="0"/>
              </a:rPr>
              <a:t>The skin has more elasticity</a:t>
            </a:r>
          </a:p>
        </p:txBody>
      </p:sp>
      <p:sp>
        <p:nvSpPr>
          <p:cNvPr id="86" name="Rectangle 31">
            <a:extLst>
              <a:ext uri="{FF2B5EF4-FFF2-40B4-BE49-F238E27FC236}">
                <a16:creationId xmlns:a16="http://schemas.microsoft.com/office/drawing/2014/main" id="{2B24B74A-E816-BFF4-D361-035E3CE2EEBA}"/>
              </a:ext>
            </a:extLst>
          </p:cNvPr>
          <p:cNvSpPr txBox="1">
            <a:spLocks noChangeArrowheads="1"/>
          </p:cNvSpPr>
          <p:nvPr/>
        </p:nvSpPr>
        <p:spPr bwMode="auto">
          <a:xfrm>
            <a:off x="5912353" y="5144296"/>
            <a:ext cx="1224975" cy="526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r>
              <a:rPr lang="en-US" altLang="en-US" sz="1200" b="0" kern="0" dirty="0">
                <a:solidFill>
                  <a:schemeClr val="tx1"/>
                </a:solidFill>
                <a:latin typeface="+mn-lt"/>
                <a:ea typeface="Fira Sans" panose="020B0503050000020004" pitchFamily="34" charset="0"/>
              </a:rPr>
              <a:t>The product gives the skin</a:t>
            </a:r>
          </a:p>
          <a:p>
            <a:r>
              <a:rPr lang="en-US" altLang="en-US" sz="1200" b="0" kern="0" dirty="0">
                <a:solidFill>
                  <a:schemeClr val="tx1"/>
                </a:solidFill>
                <a:latin typeface="+mn-lt"/>
                <a:ea typeface="Fira Sans" panose="020B0503050000020004" pitchFamily="34" charset="0"/>
              </a:rPr>
              <a:t>a healthy look</a:t>
            </a:r>
          </a:p>
        </p:txBody>
      </p:sp>
      <p:graphicFrame>
        <p:nvGraphicFramePr>
          <p:cNvPr id="87" name="Chart 86">
            <a:extLst>
              <a:ext uri="{FF2B5EF4-FFF2-40B4-BE49-F238E27FC236}">
                <a16:creationId xmlns:a16="http://schemas.microsoft.com/office/drawing/2014/main" id="{B3F9971E-08F7-66A8-C3E9-72B6FE79DC79}"/>
              </a:ext>
            </a:extLst>
          </p:cNvPr>
          <p:cNvGraphicFramePr/>
          <p:nvPr>
            <p:extLst>
              <p:ext uri="{D42A27DB-BD31-4B8C-83A1-F6EECF244321}">
                <p14:modId xmlns:p14="http://schemas.microsoft.com/office/powerpoint/2010/main" val="4223723564"/>
              </p:ext>
            </p:extLst>
          </p:nvPr>
        </p:nvGraphicFramePr>
        <p:xfrm>
          <a:off x="-62173" y="3668024"/>
          <a:ext cx="2093864" cy="1320937"/>
        </p:xfrm>
        <a:graphic>
          <a:graphicData uri="http://schemas.openxmlformats.org/drawingml/2006/chart">
            <c:chart xmlns:c="http://schemas.openxmlformats.org/drawingml/2006/chart" xmlns:r="http://schemas.openxmlformats.org/officeDocument/2006/relationships" r:id="rId4"/>
          </a:graphicData>
        </a:graphic>
      </p:graphicFrame>
      <p:sp>
        <p:nvSpPr>
          <p:cNvPr id="88" name="TextBox 87">
            <a:extLst>
              <a:ext uri="{FF2B5EF4-FFF2-40B4-BE49-F238E27FC236}">
                <a16:creationId xmlns:a16="http://schemas.microsoft.com/office/drawing/2014/main" id="{4427DAF3-3A06-0F5E-159F-1519C6112E59}"/>
              </a:ext>
            </a:extLst>
          </p:cNvPr>
          <p:cNvSpPr txBox="1"/>
          <p:nvPr/>
        </p:nvSpPr>
        <p:spPr>
          <a:xfrm>
            <a:off x="595014" y="4163111"/>
            <a:ext cx="779489" cy="276999"/>
          </a:xfrm>
          <a:prstGeom prst="rect">
            <a:avLst/>
          </a:prstGeom>
          <a:noFill/>
        </p:spPr>
        <p:txBody>
          <a:bodyPr wrap="square" lIns="0" tIns="0" rIns="0" bIns="0" rtlCol="0">
            <a:spAutoFit/>
          </a:bodyPr>
          <a:lstStyle/>
          <a:p>
            <a:pPr algn="ctr"/>
            <a:r>
              <a:rPr lang="en-GB" b="1" dirty="0">
                <a:solidFill>
                  <a:schemeClr val="bg1"/>
                </a:solidFill>
              </a:rPr>
              <a:t>90%</a:t>
            </a:r>
          </a:p>
        </p:txBody>
      </p:sp>
      <p:sp>
        <p:nvSpPr>
          <p:cNvPr id="89" name="Rectangle 31">
            <a:extLst>
              <a:ext uri="{FF2B5EF4-FFF2-40B4-BE49-F238E27FC236}">
                <a16:creationId xmlns:a16="http://schemas.microsoft.com/office/drawing/2014/main" id="{913EED63-C8DF-E542-571C-2CACE1E9A262}"/>
              </a:ext>
            </a:extLst>
          </p:cNvPr>
          <p:cNvSpPr txBox="1">
            <a:spLocks noChangeArrowheads="1"/>
          </p:cNvSpPr>
          <p:nvPr/>
        </p:nvSpPr>
        <p:spPr bwMode="auto">
          <a:xfrm>
            <a:off x="477492" y="4425324"/>
            <a:ext cx="1014535" cy="16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lgn="ctr"/>
            <a:r>
              <a:rPr lang="en-US" altLang="en-US" sz="1100" kern="0">
                <a:solidFill>
                  <a:schemeClr val="bg1"/>
                </a:solidFill>
                <a:latin typeface="+mn-lt"/>
                <a:ea typeface="Fira Sans" panose="020B0503050000020004" pitchFamily="34" charset="0"/>
              </a:rPr>
              <a:t>Suppleness</a:t>
            </a:r>
          </a:p>
        </p:txBody>
      </p:sp>
      <p:graphicFrame>
        <p:nvGraphicFramePr>
          <p:cNvPr id="90" name="Chart 89">
            <a:extLst>
              <a:ext uri="{FF2B5EF4-FFF2-40B4-BE49-F238E27FC236}">
                <a16:creationId xmlns:a16="http://schemas.microsoft.com/office/drawing/2014/main" id="{79972DF6-406E-DABC-0134-3BE8447F172C}"/>
              </a:ext>
            </a:extLst>
          </p:cNvPr>
          <p:cNvGraphicFramePr/>
          <p:nvPr>
            <p:extLst>
              <p:ext uri="{D42A27DB-BD31-4B8C-83A1-F6EECF244321}">
                <p14:modId xmlns:p14="http://schemas.microsoft.com/office/powerpoint/2010/main" val="1172275891"/>
              </p:ext>
            </p:extLst>
          </p:nvPr>
        </p:nvGraphicFramePr>
        <p:xfrm>
          <a:off x="1296542" y="3663484"/>
          <a:ext cx="2093864" cy="1320937"/>
        </p:xfrm>
        <a:graphic>
          <a:graphicData uri="http://schemas.openxmlformats.org/drawingml/2006/chart">
            <c:chart xmlns:c="http://schemas.openxmlformats.org/drawingml/2006/chart" xmlns:r="http://schemas.openxmlformats.org/officeDocument/2006/relationships" r:id="rId5"/>
          </a:graphicData>
        </a:graphic>
      </p:graphicFrame>
      <p:sp>
        <p:nvSpPr>
          <p:cNvPr id="91" name="TextBox 90">
            <a:extLst>
              <a:ext uri="{FF2B5EF4-FFF2-40B4-BE49-F238E27FC236}">
                <a16:creationId xmlns:a16="http://schemas.microsoft.com/office/drawing/2014/main" id="{AB0325B4-06B9-77C7-3CC6-2B5E4FBC8B31}"/>
              </a:ext>
            </a:extLst>
          </p:cNvPr>
          <p:cNvSpPr txBox="1"/>
          <p:nvPr/>
        </p:nvSpPr>
        <p:spPr>
          <a:xfrm>
            <a:off x="1953730" y="4158571"/>
            <a:ext cx="779489" cy="276999"/>
          </a:xfrm>
          <a:prstGeom prst="rect">
            <a:avLst/>
          </a:prstGeom>
          <a:noFill/>
        </p:spPr>
        <p:txBody>
          <a:bodyPr wrap="square" lIns="0" tIns="0" rIns="0" bIns="0" rtlCol="0">
            <a:spAutoFit/>
          </a:bodyPr>
          <a:lstStyle/>
          <a:p>
            <a:pPr algn="ctr"/>
            <a:r>
              <a:rPr lang="en-GB" b="1">
                <a:solidFill>
                  <a:schemeClr val="bg1"/>
                </a:solidFill>
              </a:rPr>
              <a:t>87%</a:t>
            </a:r>
          </a:p>
        </p:txBody>
      </p:sp>
      <p:sp>
        <p:nvSpPr>
          <p:cNvPr id="92" name="Rectangle 31">
            <a:extLst>
              <a:ext uri="{FF2B5EF4-FFF2-40B4-BE49-F238E27FC236}">
                <a16:creationId xmlns:a16="http://schemas.microsoft.com/office/drawing/2014/main" id="{5BA39DBC-F034-D512-309C-86910470403A}"/>
              </a:ext>
            </a:extLst>
          </p:cNvPr>
          <p:cNvSpPr txBox="1">
            <a:spLocks noChangeArrowheads="1"/>
          </p:cNvSpPr>
          <p:nvPr/>
        </p:nvSpPr>
        <p:spPr bwMode="auto">
          <a:xfrm>
            <a:off x="1836207" y="4420784"/>
            <a:ext cx="1014535" cy="16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lgn="ctr"/>
            <a:r>
              <a:rPr lang="en-US" altLang="en-US" sz="1100" kern="0">
                <a:solidFill>
                  <a:schemeClr val="bg1"/>
                </a:solidFill>
                <a:latin typeface="+mn-lt"/>
                <a:ea typeface="Fira Sans" panose="020B0503050000020004" pitchFamily="34" charset="0"/>
              </a:rPr>
              <a:t>Smoothness</a:t>
            </a:r>
          </a:p>
        </p:txBody>
      </p:sp>
      <p:graphicFrame>
        <p:nvGraphicFramePr>
          <p:cNvPr id="93" name="Chart 92">
            <a:extLst>
              <a:ext uri="{FF2B5EF4-FFF2-40B4-BE49-F238E27FC236}">
                <a16:creationId xmlns:a16="http://schemas.microsoft.com/office/drawing/2014/main" id="{F43A9DAC-BD15-BAA2-AA76-CD9ACE1A6F2D}"/>
              </a:ext>
            </a:extLst>
          </p:cNvPr>
          <p:cNvGraphicFramePr/>
          <p:nvPr>
            <p:extLst>
              <p:ext uri="{D42A27DB-BD31-4B8C-83A1-F6EECF244321}">
                <p14:modId xmlns:p14="http://schemas.microsoft.com/office/powerpoint/2010/main" val="2302096245"/>
              </p:ext>
            </p:extLst>
          </p:nvPr>
        </p:nvGraphicFramePr>
        <p:xfrm>
          <a:off x="2655257" y="3663484"/>
          <a:ext cx="2093864" cy="1320937"/>
        </p:xfrm>
        <a:graphic>
          <a:graphicData uri="http://schemas.openxmlformats.org/drawingml/2006/chart">
            <c:chart xmlns:c="http://schemas.openxmlformats.org/drawingml/2006/chart" xmlns:r="http://schemas.openxmlformats.org/officeDocument/2006/relationships" r:id="rId6"/>
          </a:graphicData>
        </a:graphic>
      </p:graphicFrame>
      <p:sp>
        <p:nvSpPr>
          <p:cNvPr id="94" name="TextBox 93">
            <a:extLst>
              <a:ext uri="{FF2B5EF4-FFF2-40B4-BE49-F238E27FC236}">
                <a16:creationId xmlns:a16="http://schemas.microsoft.com/office/drawing/2014/main" id="{7F673442-AF70-D926-2E27-A8AECCC208E7}"/>
              </a:ext>
            </a:extLst>
          </p:cNvPr>
          <p:cNvSpPr txBox="1"/>
          <p:nvPr/>
        </p:nvSpPr>
        <p:spPr>
          <a:xfrm>
            <a:off x="3312445" y="4158571"/>
            <a:ext cx="779489" cy="276999"/>
          </a:xfrm>
          <a:prstGeom prst="rect">
            <a:avLst/>
          </a:prstGeom>
          <a:noFill/>
        </p:spPr>
        <p:txBody>
          <a:bodyPr wrap="square" lIns="0" tIns="0" rIns="0" bIns="0" rtlCol="0">
            <a:spAutoFit/>
          </a:bodyPr>
          <a:lstStyle/>
          <a:p>
            <a:pPr algn="ctr"/>
            <a:r>
              <a:rPr lang="en-GB" b="1">
                <a:solidFill>
                  <a:schemeClr val="bg1"/>
                </a:solidFill>
              </a:rPr>
              <a:t>78%</a:t>
            </a:r>
          </a:p>
        </p:txBody>
      </p:sp>
      <p:sp>
        <p:nvSpPr>
          <p:cNvPr id="95" name="Rectangle 31">
            <a:extLst>
              <a:ext uri="{FF2B5EF4-FFF2-40B4-BE49-F238E27FC236}">
                <a16:creationId xmlns:a16="http://schemas.microsoft.com/office/drawing/2014/main" id="{F0DF4A1A-FD03-16FD-25AC-A9610905CDA6}"/>
              </a:ext>
            </a:extLst>
          </p:cNvPr>
          <p:cNvSpPr txBox="1">
            <a:spLocks noChangeArrowheads="1"/>
          </p:cNvSpPr>
          <p:nvPr/>
        </p:nvSpPr>
        <p:spPr bwMode="auto">
          <a:xfrm>
            <a:off x="3194922" y="4420784"/>
            <a:ext cx="1014535" cy="16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lgn="ctr"/>
            <a:r>
              <a:rPr lang="en-US" altLang="en-US" sz="1100" kern="0">
                <a:solidFill>
                  <a:schemeClr val="bg1"/>
                </a:solidFill>
                <a:latin typeface="+mn-lt"/>
                <a:ea typeface="Fira Sans" panose="020B0503050000020004" pitchFamily="34" charset="0"/>
              </a:rPr>
              <a:t>Moisture</a:t>
            </a:r>
          </a:p>
        </p:txBody>
      </p:sp>
      <p:graphicFrame>
        <p:nvGraphicFramePr>
          <p:cNvPr id="96" name="Chart 95">
            <a:extLst>
              <a:ext uri="{FF2B5EF4-FFF2-40B4-BE49-F238E27FC236}">
                <a16:creationId xmlns:a16="http://schemas.microsoft.com/office/drawing/2014/main" id="{C7F498C0-A0B8-E89F-B073-C4062E013CE0}"/>
              </a:ext>
            </a:extLst>
          </p:cNvPr>
          <p:cNvGraphicFramePr/>
          <p:nvPr>
            <p:extLst>
              <p:ext uri="{D42A27DB-BD31-4B8C-83A1-F6EECF244321}">
                <p14:modId xmlns:p14="http://schemas.microsoft.com/office/powerpoint/2010/main" val="3754687167"/>
              </p:ext>
            </p:extLst>
          </p:nvPr>
        </p:nvGraphicFramePr>
        <p:xfrm>
          <a:off x="4013972" y="3663484"/>
          <a:ext cx="2093864" cy="1320937"/>
        </p:xfrm>
        <a:graphic>
          <a:graphicData uri="http://schemas.openxmlformats.org/drawingml/2006/chart">
            <c:chart xmlns:c="http://schemas.openxmlformats.org/drawingml/2006/chart" xmlns:r="http://schemas.openxmlformats.org/officeDocument/2006/relationships" r:id="rId7"/>
          </a:graphicData>
        </a:graphic>
      </p:graphicFrame>
      <p:sp>
        <p:nvSpPr>
          <p:cNvPr id="97" name="TextBox 96">
            <a:extLst>
              <a:ext uri="{FF2B5EF4-FFF2-40B4-BE49-F238E27FC236}">
                <a16:creationId xmlns:a16="http://schemas.microsoft.com/office/drawing/2014/main" id="{59AC4DCB-3B30-AA47-9654-31D83A540978}"/>
              </a:ext>
            </a:extLst>
          </p:cNvPr>
          <p:cNvSpPr txBox="1"/>
          <p:nvPr/>
        </p:nvSpPr>
        <p:spPr>
          <a:xfrm>
            <a:off x="4671160" y="4158571"/>
            <a:ext cx="779489" cy="276999"/>
          </a:xfrm>
          <a:prstGeom prst="rect">
            <a:avLst/>
          </a:prstGeom>
          <a:noFill/>
        </p:spPr>
        <p:txBody>
          <a:bodyPr wrap="square" lIns="0" tIns="0" rIns="0" bIns="0" rtlCol="0">
            <a:spAutoFit/>
          </a:bodyPr>
          <a:lstStyle/>
          <a:p>
            <a:pPr algn="ctr"/>
            <a:r>
              <a:rPr lang="en-GB" b="1">
                <a:solidFill>
                  <a:schemeClr val="bg1"/>
                </a:solidFill>
              </a:rPr>
              <a:t>63%</a:t>
            </a:r>
          </a:p>
        </p:txBody>
      </p:sp>
      <p:sp>
        <p:nvSpPr>
          <p:cNvPr id="98" name="Rectangle 31">
            <a:extLst>
              <a:ext uri="{FF2B5EF4-FFF2-40B4-BE49-F238E27FC236}">
                <a16:creationId xmlns:a16="http://schemas.microsoft.com/office/drawing/2014/main" id="{2E8AD507-72B1-882E-BB8D-607C61ABE43E}"/>
              </a:ext>
            </a:extLst>
          </p:cNvPr>
          <p:cNvSpPr txBox="1">
            <a:spLocks noChangeArrowheads="1"/>
          </p:cNvSpPr>
          <p:nvPr/>
        </p:nvSpPr>
        <p:spPr bwMode="auto">
          <a:xfrm>
            <a:off x="4553637" y="4420784"/>
            <a:ext cx="1014535" cy="16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lgn="ctr"/>
            <a:r>
              <a:rPr lang="en-US" altLang="en-US" sz="1100" kern="0">
                <a:solidFill>
                  <a:schemeClr val="bg1"/>
                </a:solidFill>
                <a:latin typeface="+mn-lt"/>
                <a:ea typeface="Fira Sans" panose="020B0503050000020004" pitchFamily="34" charset="0"/>
              </a:rPr>
              <a:t>Elasticity</a:t>
            </a:r>
          </a:p>
        </p:txBody>
      </p:sp>
      <p:graphicFrame>
        <p:nvGraphicFramePr>
          <p:cNvPr id="99" name="Chart 98">
            <a:extLst>
              <a:ext uri="{FF2B5EF4-FFF2-40B4-BE49-F238E27FC236}">
                <a16:creationId xmlns:a16="http://schemas.microsoft.com/office/drawing/2014/main" id="{E04A586C-0D0A-184B-22E7-82B62F55B27D}"/>
              </a:ext>
            </a:extLst>
          </p:cNvPr>
          <p:cNvGraphicFramePr/>
          <p:nvPr>
            <p:extLst>
              <p:ext uri="{D42A27DB-BD31-4B8C-83A1-F6EECF244321}">
                <p14:modId xmlns:p14="http://schemas.microsoft.com/office/powerpoint/2010/main" val="3273832389"/>
              </p:ext>
            </p:extLst>
          </p:nvPr>
        </p:nvGraphicFramePr>
        <p:xfrm>
          <a:off x="5372688" y="3674274"/>
          <a:ext cx="2093864" cy="1320937"/>
        </p:xfrm>
        <a:graphic>
          <a:graphicData uri="http://schemas.openxmlformats.org/drawingml/2006/chart">
            <c:chart xmlns:c="http://schemas.openxmlformats.org/drawingml/2006/chart" xmlns:r="http://schemas.openxmlformats.org/officeDocument/2006/relationships" r:id="rId8"/>
          </a:graphicData>
        </a:graphic>
      </p:graphicFrame>
      <p:sp>
        <p:nvSpPr>
          <p:cNvPr id="100" name="TextBox 99">
            <a:extLst>
              <a:ext uri="{FF2B5EF4-FFF2-40B4-BE49-F238E27FC236}">
                <a16:creationId xmlns:a16="http://schemas.microsoft.com/office/drawing/2014/main" id="{9FCB0950-1EF1-B0BF-8FC4-B662BB2465F7}"/>
              </a:ext>
            </a:extLst>
          </p:cNvPr>
          <p:cNvSpPr txBox="1"/>
          <p:nvPr/>
        </p:nvSpPr>
        <p:spPr>
          <a:xfrm>
            <a:off x="6029876" y="4169361"/>
            <a:ext cx="779489" cy="276999"/>
          </a:xfrm>
          <a:prstGeom prst="rect">
            <a:avLst/>
          </a:prstGeom>
          <a:noFill/>
        </p:spPr>
        <p:txBody>
          <a:bodyPr wrap="square" lIns="0" tIns="0" rIns="0" bIns="0" rtlCol="0">
            <a:spAutoFit/>
          </a:bodyPr>
          <a:lstStyle/>
          <a:p>
            <a:pPr algn="ctr"/>
            <a:r>
              <a:rPr lang="en-GB" b="1">
                <a:solidFill>
                  <a:schemeClr val="bg1"/>
                </a:solidFill>
              </a:rPr>
              <a:t>63%</a:t>
            </a:r>
          </a:p>
        </p:txBody>
      </p:sp>
      <p:sp>
        <p:nvSpPr>
          <p:cNvPr id="101" name="Rectangle 31">
            <a:extLst>
              <a:ext uri="{FF2B5EF4-FFF2-40B4-BE49-F238E27FC236}">
                <a16:creationId xmlns:a16="http://schemas.microsoft.com/office/drawing/2014/main" id="{145E92E1-D849-BA60-9E66-BE625FD7305E}"/>
              </a:ext>
            </a:extLst>
          </p:cNvPr>
          <p:cNvSpPr txBox="1">
            <a:spLocks noChangeArrowheads="1"/>
          </p:cNvSpPr>
          <p:nvPr/>
        </p:nvSpPr>
        <p:spPr bwMode="auto">
          <a:xfrm>
            <a:off x="5912353" y="4431574"/>
            <a:ext cx="1014535" cy="16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730" b="1">
                <a:solidFill>
                  <a:schemeClr val="tx2"/>
                </a:solidFill>
                <a:latin typeface="+mj-lt"/>
                <a:ea typeface="+mj-ea"/>
                <a:cs typeface="+mj-cs"/>
              </a:defRPr>
            </a:lvl1pPr>
            <a:lvl2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5pPr>
            <a:lvl6pPr marL="609036"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6pPr>
            <a:lvl7pPr marL="1218072"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7pPr>
            <a:lvl8pPr marL="1827108"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8pPr>
            <a:lvl9pPr marL="2436144" algn="l" rtl="0" eaLnBrk="1" fontAlgn="base" hangingPunct="1">
              <a:lnSpc>
                <a:spcPct val="95000"/>
              </a:lnSpc>
              <a:spcBef>
                <a:spcPct val="0"/>
              </a:spcBef>
              <a:spcAft>
                <a:spcPct val="0"/>
              </a:spcAft>
              <a:defRPr sz="3730" b="1">
                <a:solidFill>
                  <a:schemeClr val="tx2"/>
                </a:solidFill>
                <a:latin typeface="Trebuchet MS" pitchFamily="34" charset="0"/>
                <a:cs typeface="Arial" charset="0"/>
              </a:defRPr>
            </a:lvl9pPr>
          </a:lstStyle>
          <a:p>
            <a:pPr algn="ctr"/>
            <a:r>
              <a:rPr lang="en-US" altLang="en-US" sz="1100" kern="0">
                <a:solidFill>
                  <a:schemeClr val="bg1"/>
                </a:solidFill>
                <a:latin typeface="+mn-lt"/>
                <a:ea typeface="Fira Sans" panose="020B0503050000020004" pitchFamily="34" charset="0"/>
              </a:rPr>
              <a:t>Healthy look</a:t>
            </a:r>
          </a:p>
        </p:txBody>
      </p:sp>
    </p:spTree>
    <p:extLst>
      <p:ext uri="{BB962C8B-B14F-4D97-AF65-F5344CB8AC3E}">
        <p14:creationId xmlns:p14="http://schemas.microsoft.com/office/powerpoint/2010/main" val="1166452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938F2-486C-354E-61FD-98FD3D5D7A3B}"/>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00CE5EF-89EE-D2DF-A238-1C3EC1E0C8B6}"/>
              </a:ext>
            </a:extLst>
          </p:cNvPr>
          <p:cNvSpPr>
            <a:spLocks noGrp="1"/>
          </p:cNvSpPr>
          <p:nvPr>
            <p:ph type="sldNum" sz="quarter" idx="10"/>
          </p:nvPr>
        </p:nvSpPr>
        <p:spPr/>
        <p:txBody>
          <a:bodyPr/>
          <a:lstStyle/>
          <a:p>
            <a:fld id="{EC50C849-B97A-2B45-B78A-6D9C352F693C}" type="slidenum">
              <a:rPr lang="en-US" smtClean="0"/>
              <a:pPr/>
              <a:t>31</a:t>
            </a:fld>
            <a:endParaRPr lang="en-US"/>
          </a:p>
        </p:txBody>
      </p:sp>
      <p:sp>
        <p:nvSpPr>
          <p:cNvPr id="9" name="Title 8">
            <a:extLst>
              <a:ext uri="{FF2B5EF4-FFF2-40B4-BE49-F238E27FC236}">
                <a16:creationId xmlns:a16="http://schemas.microsoft.com/office/drawing/2014/main" id="{AFA1B548-FB2B-A49F-390E-AB59A4A0D95F}"/>
              </a:ext>
            </a:extLst>
          </p:cNvPr>
          <p:cNvSpPr>
            <a:spLocks noGrp="1"/>
          </p:cNvSpPr>
          <p:nvPr>
            <p:ph type="title"/>
          </p:nvPr>
        </p:nvSpPr>
        <p:spPr>
          <a:xfrm>
            <a:off x="302401" y="302400"/>
            <a:ext cx="6537669" cy="742629"/>
          </a:xfrm>
        </p:spPr>
        <p:txBody>
          <a:bodyPr/>
          <a:lstStyle/>
          <a:p>
            <a:r>
              <a:rPr lang="en-US" dirty="0"/>
              <a:t>SYN®-HYCAN CB Summary of Benefits</a:t>
            </a:r>
            <a:endParaRPr lang="en-GB" dirty="0"/>
          </a:p>
        </p:txBody>
      </p:sp>
      <p:pic>
        <p:nvPicPr>
          <p:cNvPr id="4" name="Picture Placeholder 25" descr="A close-up of a person's face&#10;&#10;Description automatically generated">
            <a:extLst>
              <a:ext uri="{FF2B5EF4-FFF2-40B4-BE49-F238E27FC236}">
                <a16:creationId xmlns:a16="http://schemas.microsoft.com/office/drawing/2014/main" id="{35CCC42B-76ED-2467-E9D9-6585336183FC}"/>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a:xfrm>
            <a:off x="7337427" y="2"/>
            <a:ext cx="4854573" cy="6857998"/>
          </a:xfrm>
        </p:spPr>
      </p:pic>
      <p:sp>
        <p:nvSpPr>
          <p:cNvPr id="12" name="Rectangle 8">
            <a:extLst>
              <a:ext uri="{FF2B5EF4-FFF2-40B4-BE49-F238E27FC236}">
                <a16:creationId xmlns:a16="http://schemas.microsoft.com/office/drawing/2014/main" id="{93AE2022-2AB6-F563-F398-AEB89B9579BB}"/>
              </a:ext>
            </a:extLst>
          </p:cNvPr>
          <p:cNvSpPr/>
          <p:nvPr/>
        </p:nvSpPr>
        <p:spPr>
          <a:xfrm>
            <a:off x="300038" y="894378"/>
            <a:ext cx="6635152" cy="5301836"/>
          </a:xfrm>
          <a:prstGeom prst="rect">
            <a:avLst/>
          </a:prstGeom>
        </p:spPr>
        <p:txBody>
          <a:bodyPr wrap="square" lIns="0" tIns="0" rIns="0" bIns="0">
            <a:spAutoFit/>
          </a:bodyPr>
          <a:lstStyle/>
          <a:p>
            <a:pPr fontAlgn="base">
              <a:spcBef>
                <a:spcPct val="0"/>
              </a:spcBef>
              <a:spcAft>
                <a:spcPts val="500"/>
              </a:spcAft>
              <a:buClr>
                <a:srgbClr val="009FE3"/>
              </a:buClr>
              <a:defRPr/>
            </a:pPr>
            <a:r>
              <a:rPr lang="en-US" sz="1200" b="1" dirty="0">
                <a:ea typeface="Fira Sans" panose="020B0503050000020004" pitchFamily="34" charset="0"/>
                <a:cs typeface="Arial" charset="0"/>
              </a:rPr>
              <a:t>INCI: </a:t>
            </a:r>
            <a:r>
              <a:rPr lang="en-US" sz="1200" dirty="0">
                <a:ea typeface="Fira Sans" panose="020B0503050000020004" pitchFamily="34" charset="0"/>
                <a:cs typeface="Arial" charset="0"/>
              </a:rPr>
              <a:t>Tetradecyl </a:t>
            </a:r>
            <a:r>
              <a:rPr lang="en-US" sz="1200" dirty="0" err="1">
                <a:ea typeface="Fira Sans" panose="020B0503050000020004" pitchFamily="34" charset="0"/>
                <a:cs typeface="Arial" charset="0"/>
              </a:rPr>
              <a:t>Aminobutyroylvalylaminobutyric</a:t>
            </a:r>
            <a:r>
              <a:rPr lang="en-US" sz="1200" dirty="0">
                <a:ea typeface="Fira Sans" panose="020B0503050000020004" pitchFamily="34" charset="0"/>
                <a:cs typeface="Arial" charset="0"/>
              </a:rPr>
              <a:t> Urea Acetate</a:t>
            </a:r>
          </a:p>
          <a:p>
            <a:pPr fontAlgn="base">
              <a:spcBef>
                <a:spcPct val="0"/>
              </a:spcBef>
              <a:spcAft>
                <a:spcPts val="500"/>
              </a:spcAft>
              <a:buClr>
                <a:srgbClr val="009FE3"/>
              </a:buClr>
              <a:defRPr/>
            </a:pPr>
            <a:r>
              <a:rPr lang="en-US" sz="1200" b="1" dirty="0">
                <a:ea typeface="Fira Sans" panose="020B0503050000020004" pitchFamily="34" charset="0"/>
                <a:cs typeface="Arial" charset="0"/>
              </a:rPr>
              <a:t>Unique product features</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Potent TGF-Beta activating peptide with proven HA synthesis action</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Proven to enhances skin firmness to support the new benefit of a “volumizing” effect</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Boosts production of dermal and epidermal hyaluronic acid, in-</a:t>
            </a:r>
            <a:r>
              <a:rPr lang="en-US" sz="1200" i="1" dirty="0">
                <a:ea typeface="Fira Sans" panose="020B0503050000020004" pitchFamily="34" charset="0"/>
                <a:cs typeface="Arial" charset="0"/>
              </a:rPr>
              <a:t>vitro</a:t>
            </a:r>
            <a:r>
              <a:rPr lang="en-US" sz="1200" dirty="0">
                <a:ea typeface="Fira Sans" panose="020B0503050000020004" pitchFamily="34" charset="0"/>
                <a:cs typeface="Arial" charset="0"/>
              </a:rPr>
              <a:t> and ex-</a:t>
            </a:r>
            <a:r>
              <a:rPr lang="en-US" sz="1200" i="1" dirty="0">
                <a:ea typeface="Fira Sans" panose="020B0503050000020004" pitchFamily="34" charset="0"/>
                <a:cs typeface="Arial" charset="0"/>
              </a:rPr>
              <a:t>vivo</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Boosts CD44, a key cellular receptor for hyaluronic acid</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solidFill>
                  <a:prstClr val="black"/>
                </a:solidFill>
                <a:latin typeface="DM Sans" pitchFamily="2" charset="0"/>
                <a:ea typeface="Fira Sans Book" panose="020B0503050000020004" pitchFamily="34" charset="0"/>
              </a:rPr>
              <a:t>Increases collagen 1, lumican and decorin levels, important for collagen organization &amp; support*</a:t>
            </a:r>
            <a:endParaRPr lang="en-US" sz="1200" dirty="0">
              <a:ea typeface="Fira Sans" panose="020B0503050000020004" pitchFamily="34" charset="0"/>
              <a:cs typeface="Arial" charset="0"/>
            </a:endParaRP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Outperforms competitive peptide technology in skin volumizing effect</a:t>
            </a:r>
          </a:p>
          <a:p>
            <a:pPr marL="363600" indent="-363600" fontAlgn="base">
              <a:lnSpc>
                <a:spcPct val="90000"/>
              </a:lnSpc>
              <a:spcBef>
                <a:spcPts val="200"/>
              </a:spcBef>
              <a:spcAft>
                <a:spcPts val="200"/>
              </a:spcAft>
              <a:buClr>
                <a:schemeClr val="accent3"/>
              </a:buClr>
              <a:buSzPct val="90000"/>
              <a:buFont typeface="Wingdings" panose="05000000000000000000" pitchFamily="2" charset="2"/>
              <a:buChar char="l"/>
              <a:defRPr/>
            </a:pPr>
            <a:endParaRPr lang="en-US" sz="1200" dirty="0">
              <a:ea typeface="Fira Sans" panose="020B0503050000020004" pitchFamily="34" charset="0"/>
              <a:cs typeface="Arial" charset="0"/>
            </a:endParaRPr>
          </a:p>
          <a:p>
            <a:pPr fontAlgn="base">
              <a:spcBef>
                <a:spcPct val="0"/>
              </a:spcBef>
              <a:spcAft>
                <a:spcPts val="500"/>
              </a:spcAft>
              <a:buClr>
                <a:srgbClr val="009FE3"/>
              </a:buClr>
              <a:defRPr/>
            </a:pPr>
            <a:r>
              <a:rPr lang="en-US" sz="1200" b="1" dirty="0">
                <a:ea typeface="Fira Sans" panose="020B0503050000020004" pitchFamily="34" charset="0"/>
                <a:cs typeface="Arial" charset="0"/>
              </a:rPr>
              <a:t>Benefits</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Multi-zonal filling and firming effect on skin</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Skin is fuller and firmer in as early as 4 weeks </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Delivers substantial increase in skin hydration</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Skin is noticeably more supple, smooth and moisturized</a:t>
            </a:r>
          </a:p>
          <a:p>
            <a:pPr marL="363600" indent="-363600" fontAlgn="base">
              <a:lnSpc>
                <a:spcPct val="90000"/>
              </a:lnSpc>
              <a:spcBef>
                <a:spcPts val="200"/>
              </a:spcBef>
              <a:spcAft>
                <a:spcPts val="200"/>
              </a:spcAft>
              <a:buClr>
                <a:schemeClr val="accent3"/>
              </a:buClr>
              <a:buSzPct val="90000"/>
              <a:buFont typeface="Wingdings" panose="05000000000000000000" pitchFamily="2" charset="2"/>
              <a:buChar char="l"/>
              <a:defRPr/>
            </a:pPr>
            <a:endParaRPr lang="en-US" sz="1200" dirty="0">
              <a:ea typeface="Fira Sans" panose="020B0503050000020004" pitchFamily="34" charset="0"/>
              <a:cs typeface="Arial" charset="0"/>
            </a:endParaRPr>
          </a:p>
          <a:p>
            <a:pPr fontAlgn="base">
              <a:spcBef>
                <a:spcPct val="0"/>
              </a:spcBef>
              <a:spcAft>
                <a:spcPts val="500"/>
              </a:spcAft>
              <a:buClr>
                <a:srgbClr val="009FE3"/>
              </a:buClr>
              <a:defRPr/>
            </a:pPr>
            <a:r>
              <a:rPr lang="en-US" sz="1200" b="1" dirty="0">
                <a:ea typeface="Fira Sans" panose="020B0503050000020004" pitchFamily="34" charset="0"/>
                <a:cs typeface="Arial" charset="0"/>
              </a:rPr>
              <a:t>Cosmetic applications</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Firming and volumizing skin care</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Regenerative night care</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Anti aging, anti-sagging</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Skin moisturizers</a:t>
            </a:r>
          </a:p>
          <a:p>
            <a:pPr marL="363600" indent="-363600" fontAlgn="base">
              <a:lnSpc>
                <a:spcPct val="90000"/>
              </a:lnSpc>
              <a:spcBef>
                <a:spcPts val="200"/>
              </a:spcBef>
              <a:spcAft>
                <a:spcPts val="200"/>
              </a:spcAft>
              <a:buClr>
                <a:schemeClr val="accent3"/>
              </a:buClr>
              <a:buSzPct val="90000"/>
              <a:buFont typeface="Wingdings" panose="05000000000000000000" pitchFamily="2" charset="2"/>
              <a:buChar char="l"/>
              <a:defRPr/>
            </a:pPr>
            <a:endParaRPr lang="en-US" sz="1200" dirty="0">
              <a:ea typeface="Fira Sans" panose="020B0503050000020004" pitchFamily="34" charset="0"/>
              <a:cs typeface="Arial" charset="0"/>
            </a:endParaRPr>
          </a:p>
          <a:p>
            <a:pPr fontAlgn="base">
              <a:spcBef>
                <a:spcPct val="0"/>
              </a:spcBef>
              <a:spcAft>
                <a:spcPts val="500"/>
              </a:spcAft>
              <a:buClr>
                <a:srgbClr val="009FE3"/>
              </a:buClr>
              <a:defRPr/>
            </a:pPr>
            <a:r>
              <a:rPr lang="en-US" sz="1200" b="1" dirty="0">
                <a:ea typeface="Fira Sans" panose="020B0503050000020004" pitchFamily="34" charset="0"/>
                <a:cs typeface="Arial" charset="0"/>
              </a:rPr>
              <a:t>Suggested use level</a:t>
            </a:r>
          </a:p>
          <a:p>
            <a:pPr marL="363600" indent="-363600" fontAlgn="base">
              <a:lnSpc>
                <a:spcPct val="90000"/>
              </a:lnSpc>
              <a:spcBef>
                <a:spcPts val="200"/>
              </a:spcBef>
              <a:spcAft>
                <a:spcPts val="200"/>
              </a:spcAft>
              <a:buClr>
                <a:srgbClr val="897974"/>
              </a:buClr>
              <a:buSzPct val="50000"/>
              <a:buFont typeface="Wingdings" panose="05000000000000000000" pitchFamily="2" charset="2"/>
              <a:buChar char="l"/>
              <a:defRPr/>
            </a:pPr>
            <a:r>
              <a:rPr lang="en-US" sz="1200" dirty="0">
                <a:ea typeface="Fira Sans" panose="020B0503050000020004" pitchFamily="34" charset="0"/>
                <a:cs typeface="Arial" charset="0"/>
              </a:rPr>
              <a:t>2-5% SYN®-HYCAN CB for face, eye and neck applications</a:t>
            </a:r>
          </a:p>
        </p:txBody>
      </p:sp>
      <p:pic>
        <p:nvPicPr>
          <p:cNvPr id="3" name="Picture 2" descr="A blue background with white text&#10;&#10;AI-generated content may be incorrect.">
            <a:extLst>
              <a:ext uri="{FF2B5EF4-FFF2-40B4-BE49-F238E27FC236}">
                <a16:creationId xmlns:a16="http://schemas.microsoft.com/office/drawing/2014/main" id="{2A711095-103C-85EA-A382-8B63517903F2}"/>
              </a:ext>
            </a:extLst>
          </p:cNvPr>
          <p:cNvPicPr>
            <a:picLocks noChangeAspect="1"/>
          </p:cNvPicPr>
          <p:nvPr/>
        </p:nvPicPr>
        <p:blipFill>
          <a:blip r:embed="rId3"/>
          <a:stretch>
            <a:fillRect/>
          </a:stretch>
        </p:blipFill>
        <p:spPr>
          <a:xfrm>
            <a:off x="6225826" y="295576"/>
            <a:ext cx="1043361" cy="337386"/>
          </a:xfrm>
          <a:prstGeom prst="rect">
            <a:avLst/>
          </a:prstGeom>
        </p:spPr>
      </p:pic>
    </p:spTree>
    <p:extLst>
      <p:ext uri="{BB962C8B-B14F-4D97-AF65-F5344CB8AC3E}">
        <p14:creationId xmlns:p14="http://schemas.microsoft.com/office/powerpoint/2010/main" val="674042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C0C12-9FEA-604C-CA73-FF77546AE7C5}"/>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C67F788-D96D-4006-A013-F53391ADFCA9}"/>
              </a:ext>
            </a:extLst>
          </p:cNvPr>
          <p:cNvSpPr>
            <a:spLocks noGrp="1"/>
          </p:cNvSpPr>
          <p:nvPr>
            <p:ph type="sldNum" sz="quarter" idx="10"/>
          </p:nvPr>
        </p:nvSpPr>
        <p:spPr/>
        <p:txBody>
          <a:bodyPr/>
          <a:lstStyle/>
          <a:p>
            <a:fld id="{EC50C849-B97A-2B45-B78A-6D9C352F693C}" type="slidenum">
              <a:rPr lang="en-US" smtClean="0"/>
              <a:pPr/>
              <a:t>32</a:t>
            </a:fld>
            <a:endParaRPr lang="en-US"/>
          </a:p>
        </p:txBody>
      </p:sp>
      <p:sp>
        <p:nvSpPr>
          <p:cNvPr id="9" name="Title 8">
            <a:extLst>
              <a:ext uri="{FF2B5EF4-FFF2-40B4-BE49-F238E27FC236}">
                <a16:creationId xmlns:a16="http://schemas.microsoft.com/office/drawing/2014/main" id="{9B262ACF-C6DE-C772-1918-1481A1996FCA}"/>
              </a:ext>
            </a:extLst>
          </p:cNvPr>
          <p:cNvSpPr>
            <a:spLocks noGrp="1"/>
          </p:cNvSpPr>
          <p:nvPr>
            <p:ph type="title"/>
          </p:nvPr>
        </p:nvSpPr>
        <p:spPr>
          <a:xfrm>
            <a:off x="302401" y="302400"/>
            <a:ext cx="6537669" cy="742629"/>
          </a:xfrm>
        </p:spPr>
        <p:txBody>
          <a:bodyPr/>
          <a:lstStyle/>
          <a:p>
            <a:r>
              <a:rPr lang="en-US" dirty="0"/>
              <a:t>SYN®-HYCAN CB Formulation Guidelines</a:t>
            </a:r>
            <a:br>
              <a:rPr lang="en-GB" dirty="0"/>
            </a:br>
            <a:endParaRPr lang="en-GB" dirty="0"/>
          </a:p>
        </p:txBody>
      </p:sp>
      <p:pic>
        <p:nvPicPr>
          <p:cNvPr id="5" name="Picture Placeholder 5" descr="A person in a white robe holding a small white bowl&#10;&#10;Description automatically generated">
            <a:extLst>
              <a:ext uri="{FF2B5EF4-FFF2-40B4-BE49-F238E27FC236}">
                <a16:creationId xmlns:a16="http://schemas.microsoft.com/office/drawing/2014/main" id="{CC8A256E-9DA5-C0B8-FE3B-34955E95984A}"/>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a:xfrm>
            <a:off x="7337427" y="2"/>
            <a:ext cx="4854573" cy="6857998"/>
          </a:xfrm>
        </p:spPr>
      </p:pic>
      <p:sp>
        <p:nvSpPr>
          <p:cNvPr id="11" name="Text Placeholder 2">
            <a:extLst>
              <a:ext uri="{FF2B5EF4-FFF2-40B4-BE49-F238E27FC236}">
                <a16:creationId xmlns:a16="http://schemas.microsoft.com/office/drawing/2014/main" id="{3333D9F8-93F8-E81C-D866-BC0AF8C4CEA7}"/>
              </a:ext>
            </a:extLst>
          </p:cNvPr>
          <p:cNvSpPr>
            <a:spLocks noGrp="1"/>
          </p:cNvSpPr>
          <p:nvPr>
            <p:ph type="body" sz="quarter" idx="12"/>
          </p:nvPr>
        </p:nvSpPr>
        <p:spPr>
          <a:xfrm>
            <a:off x="302400" y="702111"/>
            <a:ext cx="6411221" cy="5639634"/>
          </a:xfrm>
        </p:spPr>
        <p:txBody>
          <a:bodyPr/>
          <a:lstStyle/>
          <a:p>
            <a:pPr>
              <a:lnSpc>
                <a:spcPct val="90000"/>
              </a:lnSpc>
              <a:spcBef>
                <a:spcPts val="500"/>
              </a:spcBef>
              <a:spcAft>
                <a:spcPts val="400"/>
              </a:spcAft>
              <a:buClr>
                <a:srgbClr val="9138B0"/>
              </a:buClr>
              <a:buSzPct val="90000"/>
            </a:pPr>
            <a:r>
              <a:rPr lang="en-US" sz="1400" b="1" dirty="0">
                <a:ea typeface="Fira Sans" panose="020B0503050000020004" pitchFamily="34" charset="0"/>
              </a:rPr>
              <a:t>Solubility</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US" sz="1400" dirty="0">
                <a:ea typeface="Fira Sans" panose="020B0503050000020004" pitchFamily="34" charset="0"/>
              </a:rPr>
              <a:t>SYN®-HYCAN CB is miscible with water</a:t>
            </a:r>
          </a:p>
          <a:p>
            <a:pPr>
              <a:lnSpc>
                <a:spcPct val="90000"/>
              </a:lnSpc>
              <a:spcBef>
                <a:spcPts val="500"/>
              </a:spcBef>
              <a:spcAft>
                <a:spcPts val="400"/>
              </a:spcAft>
              <a:buClr>
                <a:srgbClr val="9138B0"/>
              </a:buClr>
              <a:buSzPct val="90000"/>
            </a:pPr>
            <a:r>
              <a:rPr lang="en-US" sz="1400" b="1" dirty="0">
                <a:ea typeface="Fira Sans" panose="020B0503050000020004" pitchFamily="34" charset="0"/>
              </a:rPr>
              <a:t>Use level</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US" sz="1400" dirty="0">
                <a:ea typeface="Fira Sans" panose="020B0503050000020004" pitchFamily="34" charset="0"/>
              </a:rPr>
              <a:t>For skin care preparations, the addition of a concentration of 2-5%  SYN®-HYCAN CB is recommended 	</a:t>
            </a:r>
          </a:p>
          <a:p>
            <a:pPr>
              <a:lnSpc>
                <a:spcPct val="90000"/>
              </a:lnSpc>
              <a:spcBef>
                <a:spcPts val="500"/>
              </a:spcBef>
              <a:spcAft>
                <a:spcPts val="400"/>
              </a:spcAft>
              <a:buClr>
                <a:srgbClr val="9138B0"/>
              </a:buClr>
              <a:buSzPct val="90000"/>
            </a:pPr>
            <a:r>
              <a:rPr lang="en-US" sz="1400" b="1" dirty="0">
                <a:ea typeface="Fira Sans" panose="020B0503050000020004" pitchFamily="34" charset="0"/>
              </a:rPr>
              <a:t>Incorporation </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US" sz="1400" dirty="0">
                <a:ea typeface="Fira Sans" panose="020B0503050000020004" pitchFamily="34" charset="0"/>
              </a:rPr>
              <a:t>SYN®-HYCAN CB  is easy to use, unpreserved, colorless and odorless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US" sz="1400" dirty="0">
                <a:ea typeface="Fira Sans" panose="020B0503050000020004" pitchFamily="34" charset="0"/>
              </a:rPr>
              <a:t>SYN®-HYCAN CB can be incorporated into the aqueous phase of a cosmetic formulation</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US" sz="1400" dirty="0">
                <a:ea typeface="Fira Sans" panose="020B0503050000020004" pitchFamily="34" charset="0"/>
              </a:rPr>
              <a:t>SYN®-HYCAN CB can be processed either warm (for maximum 2 hours at 80°C) or cold.</a:t>
            </a:r>
            <a:br>
              <a:rPr lang="en-US" sz="1400" dirty="0">
                <a:ea typeface="Fira Sans" panose="020B0503050000020004" pitchFamily="34" charset="0"/>
              </a:rPr>
            </a:br>
            <a:r>
              <a:rPr lang="en-US" sz="1400" dirty="0">
                <a:ea typeface="Fira Sans" panose="020B0503050000020004" pitchFamily="34" charset="0"/>
              </a:rPr>
              <a:t>The incorporation at the end of the production process at T&lt; 40°C is still recommended to avoid unnecessary heating of the active</a:t>
            </a:r>
            <a:r>
              <a:rPr lang="en-US" sz="1400" b="1" dirty="0">
                <a:ea typeface="Fira Sans" panose="020B0503050000020004" pitchFamily="34" charset="0"/>
              </a:rPr>
              <a:t>	</a:t>
            </a:r>
          </a:p>
          <a:p>
            <a:pPr>
              <a:lnSpc>
                <a:spcPct val="90000"/>
              </a:lnSpc>
              <a:spcBef>
                <a:spcPts val="500"/>
              </a:spcBef>
              <a:spcAft>
                <a:spcPts val="400"/>
              </a:spcAft>
              <a:buClr>
                <a:srgbClr val="9138B0"/>
              </a:buClr>
              <a:buSzPct val="90000"/>
            </a:pPr>
            <a:r>
              <a:rPr lang="en-US" sz="1400" b="1" dirty="0">
                <a:ea typeface="Fira Sans" panose="020B0503050000020004" pitchFamily="34" charset="0"/>
              </a:rPr>
              <a:t>Compatibilities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US" sz="1400" dirty="0">
                <a:ea typeface="Fira Sans" panose="020B0503050000020004" pitchFamily="34" charset="0"/>
              </a:rPr>
              <a:t>In general, SYN®-HYCAN CB shows a very good compatibility with all groups of raw materials like emulsifier systems, emollients and waxes, preservatives, hydrocolloids, sunscreens, detergents, and other commonly used substances, e.g. </a:t>
            </a:r>
            <a:r>
              <a:rPr lang="en-US" sz="1400" dirty="0" err="1">
                <a:ea typeface="Fira Sans" panose="020B0503050000020004" pitchFamily="34" charset="0"/>
              </a:rPr>
              <a:t>Phytantriol</a:t>
            </a:r>
            <a:r>
              <a:rPr lang="en-US" sz="1400" dirty="0">
                <a:ea typeface="Fira Sans" panose="020B0503050000020004" pitchFamily="34" charset="0"/>
              </a:rPr>
              <a:t>, for enhanced compound availability or boosting compound activity</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US" sz="1400" dirty="0">
                <a:ea typeface="Fira Sans" panose="020B0503050000020004" pitchFamily="34" charset="0"/>
              </a:rPr>
              <a:t>Recommended pH of the final formulation: 3.0 – 5.5, it can be adjusted with commonly used neutralizing agents</a:t>
            </a:r>
          </a:p>
          <a:p>
            <a:pPr marL="363600" indent="-363600">
              <a:lnSpc>
                <a:spcPct val="90000"/>
              </a:lnSpc>
              <a:spcBef>
                <a:spcPts val="500"/>
              </a:spcBef>
              <a:spcAft>
                <a:spcPts val="400"/>
              </a:spcAft>
              <a:buClr>
                <a:srgbClr val="897974"/>
              </a:buClr>
              <a:buSzPct val="50000"/>
              <a:buFont typeface="Wingdings" panose="05000000000000000000" pitchFamily="2" charset="2"/>
              <a:buChar char="l"/>
            </a:pPr>
            <a:r>
              <a:rPr lang="en-US" sz="1400" dirty="0">
                <a:ea typeface="Fira Sans" panose="020B0503050000020004" pitchFamily="34" charset="0"/>
              </a:rPr>
              <a:t>Compatible with up to 50% ethanol (max. concentration tested)</a:t>
            </a:r>
          </a:p>
        </p:txBody>
      </p:sp>
    </p:spTree>
    <p:extLst>
      <p:ext uri="{BB962C8B-B14F-4D97-AF65-F5344CB8AC3E}">
        <p14:creationId xmlns:p14="http://schemas.microsoft.com/office/powerpoint/2010/main" val="4217242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5" name="Title 2">
            <a:extLst>
              <a:ext uri="{FF2B5EF4-FFF2-40B4-BE49-F238E27FC236}">
                <a16:creationId xmlns:a16="http://schemas.microsoft.com/office/drawing/2014/main" id="{48BA9321-F7B8-9F0A-DFB4-FF38E2FFFD00}"/>
              </a:ext>
            </a:extLst>
          </p:cNvPr>
          <p:cNvSpPr txBox="1">
            <a:spLocks/>
          </p:cNvSpPr>
          <p:nvPr/>
        </p:nvSpPr>
        <p:spPr>
          <a:xfrm>
            <a:off x="302399" y="302400"/>
            <a:ext cx="11589563" cy="1978342"/>
          </a:xfrm>
          <a:prstGeom prst="rect">
            <a:avLst/>
          </a:prstGeom>
        </p:spPr>
        <p:txBody>
          <a:bodyPr lIns="0" tIns="0" rIns="0" bIns="0" anchor="t" anchorCtr="0">
            <a:normAutofit/>
          </a:bodyPr>
          <a:lstStyle>
            <a:lvl1pPr algn="l" defTabSz="914400" rtl="0" eaLnBrk="1" latinLnBrk="0" hangingPunct="1">
              <a:lnSpc>
                <a:spcPct val="90000"/>
              </a:lnSpc>
              <a:spcBef>
                <a:spcPct val="0"/>
              </a:spcBef>
              <a:buNone/>
              <a:defRPr sz="25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6" name="Text Placeholder 3">
            <a:extLst>
              <a:ext uri="{FF2B5EF4-FFF2-40B4-BE49-F238E27FC236}">
                <a16:creationId xmlns:a16="http://schemas.microsoft.com/office/drawing/2014/main" id="{15151137-5275-99C8-1F99-25D9DFE5CA2A}"/>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8" name="Text Placeholder 3">
            <a:extLst>
              <a:ext uri="{FF2B5EF4-FFF2-40B4-BE49-F238E27FC236}">
                <a16:creationId xmlns:a16="http://schemas.microsoft.com/office/drawing/2014/main" id="{588F7903-FA67-19D2-974C-5C5EFB8ED6E9}"/>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9" name="Title 2">
            <a:extLst>
              <a:ext uri="{FF2B5EF4-FFF2-40B4-BE49-F238E27FC236}">
                <a16:creationId xmlns:a16="http://schemas.microsoft.com/office/drawing/2014/main" id="{C8899629-BE85-8211-E199-57E166BB218B}"/>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1" name="Text Placeholder 1">
            <a:extLst>
              <a:ext uri="{FF2B5EF4-FFF2-40B4-BE49-F238E27FC236}">
                <a16:creationId xmlns:a16="http://schemas.microsoft.com/office/drawing/2014/main" id="{228996FA-9BFB-DC01-C4ED-33A09D748291}"/>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12" name="Group 11">
            <a:extLst>
              <a:ext uri="{FF2B5EF4-FFF2-40B4-BE49-F238E27FC236}">
                <a16:creationId xmlns:a16="http://schemas.microsoft.com/office/drawing/2014/main" id="{0FD80FB7-A502-E179-8BD4-6548031D95C9}"/>
              </a:ext>
            </a:extLst>
          </p:cNvPr>
          <p:cNvGrpSpPr/>
          <p:nvPr/>
        </p:nvGrpSpPr>
        <p:grpSpPr>
          <a:xfrm>
            <a:off x="17183" y="6402918"/>
            <a:ext cx="1783497" cy="230832"/>
            <a:chOff x="17183" y="6402918"/>
            <a:chExt cx="1783497" cy="230832"/>
          </a:xfrm>
        </p:grpSpPr>
        <p:grpSp>
          <p:nvGrpSpPr>
            <p:cNvPr id="14" name="Graphic 14">
              <a:extLst>
                <a:ext uri="{FF2B5EF4-FFF2-40B4-BE49-F238E27FC236}">
                  <a16:creationId xmlns:a16="http://schemas.microsoft.com/office/drawing/2014/main" id="{A2BE5DE5-68EB-C18F-E012-F2F9F44935EA}"/>
                </a:ext>
              </a:extLst>
            </p:cNvPr>
            <p:cNvGrpSpPr/>
            <p:nvPr userDrawn="1"/>
          </p:nvGrpSpPr>
          <p:grpSpPr>
            <a:xfrm>
              <a:off x="302398" y="6478560"/>
              <a:ext cx="1498282" cy="101280"/>
              <a:chOff x="7116965" y="5198681"/>
              <a:chExt cx="1418939" cy="95916"/>
            </a:xfrm>
            <a:solidFill>
              <a:srgbClr val="FFFFFF"/>
            </a:solidFill>
          </p:grpSpPr>
          <p:grpSp>
            <p:nvGrpSpPr>
              <p:cNvPr id="16" name="Graphic 14">
                <a:extLst>
                  <a:ext uri="{FF2B5EF4-FFF2-40B4-BE49-F238E27FC236}">
                    <a16:creationId xmlns:a16="http://schemas.microsoft.com/office/drawing/2014/main" id="{15DE5C79-32FE-FE15-8292-A9AA79326CB2}"/>
                  </a:ext>
                </a:extLst>
              </p:cNvPr>
              <p:cNvGrpSpPr/>
              <p:nvPr/>
            </p:nvGrpSpPr>
            <p:grpSpPr>
              <a:xfrm>
                <a:off x="7116965" y="5204587"/>
                <a:ext cx="305466" cy="68960"/>
                <a:chOff x="7116965" y="5204587"/>
                <a:chExt cx="305466" cy="68960"/>
              </a:xfrm>
              <a:grpFill/>
            </p:grpSpPr>
            <p:sp>
              <p:nvSpPr>
                <p:cNvPr id="46" name="Freeform: Shape 45">
                  <a:extLst>
                    <a:ext uri="{FF2B5EF4-FFF2-40B4-BE49-F238E27FC236}">
                      <a16:creationId xmlns:a16="http://schemas.microsoft.com/office/drawing/2014/main" id="{FB9D6AF9-92EB-1A5B-F3FB-505EC75B087E}"/>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7" name="Freeform: Shape 46">
                  <a:extLst>
                    <a:ext uri="{FF2B5EF4-FFF2-40B4-BE49-F238E27FC236}">
                      <a16:creationId xmlns:a16="http://schemas.microsoft.com/office/drawing/2014/main" id="{DF875349-476E-0029-B8C3-FF83FF2C135A}"/>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8" name="Freeform: Shape 47">
                  <a:extLst>
                    <a:ext uri="{FF2B5EF4-FFF2-40B4-BE49-F238E27FC236}">
                      <a16:creationId xmlns:a16="http://schemas.microsoft.com/office/drawing/2014/main" id="{E0C692FE-98AB-FD32-8C45-D3C5FCE8549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9" name="Freeform: Shape 48">
                  <a:extLst>
                    <a:ext uri="{FF2B5EF4-FFF2-40B4-BE49-F238E27FC236}">
                      <a16:creationId xmlns:a16="http://schemas.microsoft.com/office/drawing/2014/main" id="{99DCB0BF-E71B-07F7-32AB-574546D2DA78}"/>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50" name="Freeform: Shape 49">
                  <a:extLst>
                    <a:ext uri="{FF2B5EF4-FFF2-40B4-BE49-F238E27FC236}">
                      <a16:creationId xmlns:a16="http://schemas.microsoft.com/office/drawing/2014/main" id="{D74B3F10-2A34-562B-1809-362C01632568}"/>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7" name="Freeform: Shape 16">
                <a:extLst>
                  <a:ext uri="{FF2B5EF4-FFF2-40B4-BE49-F238E27FC236}">
                    <a16:creationId xmlns:a16="http://schemas.microsoft.com/office/drawing/2014/main" id="{4CF371A3-F026-0A20-B72E-A7353C2032A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1" name="Graphic 14">
                <a:extLst>
                  <a:ext uri="{FF2B5EF4-FFF2-40B4-BE49-F238E27FC236}">
                    <a16:creationId xmlns:a16="http://schemas.microsoft.com/office/drawing/2014/main" id="{56146EC1-0BB3-0934-C986-8A9CA283A0CB}"/>
                  </a:ext>
                </a:extLst>
              </p:cNvPr>
              <p:cNvGrpSpPr/>
              <p:nvPr/>
            </p:nvGrpSpPr>
            <p:grpSpPr>
              <a:xfrm>
                <a:off x="7447578" y="5198681"/>
                <a:ext cx="270319" cy="73723"/>
                <a:chOff x="7447578" y="5198681"/>
                <a:chExt cx="270319" cy="73723"/>
              </a:xfrm>
              <a:grpFill/>
            </p:grpSpPr>
            <p:sp>
              <p:nvSpPr>
                <p:cNvPr id="43" name="Freeform: Shape 42">
                  <a:extLst>
                    <a:ext uri="{FF2B5EF4-FFF2-40B4-BE49-F238E27FC236}">
                      <a16:creationId xmlns:a16="http://schemas.microsoft.com/office/drawing/2014/main" id="{D26B963D-BA11-A24C-AA28-54975D5EBC11}"/>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4" name="Freeform: Shape 43">
                  <a:extLst>
                    <a:ext uri="{FF2B5EF4-FFF2-40B4-BE49-F238E27FC236}">
                      <a16:creationId xmlns:a16="http://schemas.microsoft.com/office/drawing/2014/main" id="{2384777C-3852-504C-1623-F919BCF5403B}"/>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5" name="Freeform: Shape 44">
                  <a:extLst>
                    <a:ext uri="{FF2B5EF4-FFF2-40B4-BE49-F238E27FC236}">
                      <a16:creationId xmlns:a16="http://schemas.microsoft.com/office/drawing/2014/main" id="{18E46698-C73C-8939-D02E-FD95AAD9BE6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2" name="Freeform: Shape 21">
                <a:extLst>
                  <a:ext uri="{FF2B5EF4-FFF2-40B4-BE49-F238E27FC236}">
                    <a16:creationId xmlns:a16="http://schemas.microsoft.com/office/drawing/2014/main" id="{88AC82ED-8E7A-201A-B486-94842E2AE6FB}"/>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3" name="Graphic 14">
                <a:extLst>
                  <a:ext uri="{FF2B5EF4-FFF2-40B4-BE49-F238E27FC236}">
                    <a16:creationId xmlns:a16="http://schemas.microsoft.com/office/drawing/2014/main" id="{4B484A84-ED41-C749-01C9-807D31C81DE5}"/>
                  </a:ext>
                </a:extLst>
              </p:cNvPr>
              <p:cNvGrpSpPr/>
              <p:nvPr/>
            </p:nvGrpSpPr>
            <p:grpSpPr>
              <a:xfrm>
                <a:off x="7505300" y="5198681"/>
                <a:ext cx="578453" cy="73723"/>
                <a:chOff x="7505300" y="5198681"/>
                <a:chExt cx="578453" cy="73723"/>
              </a:xfrm>
              <a:grpFill/>
            </p:grpSpPr>
            <p:sp>
              <p:nvSpPr>
                <p:cNvPr id="35" name="Freeform: Shape 34">
                  <a:extLst>
                    <a:ext uri="{FF2B5EF4-FFF2-40B4-BE49-F238E27FC236}">
                      <a16:creationId xmlns:a16="http://schemas.microsoft.com/office/drawing/2014/main" id="{5E969889-B544-AA7C-B04B-8382C625B57C}"/>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FF481F63-2AD1-A8E4-B04C-3792E4DAD09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22EEA1A5-C020-1E71-9B66-6513D5F95A41}"/>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8" name="Freeform: Shape 37">
                  <a:extLst>
                    <a:ext uri="{FF2B5EF4-FFF2-40B4-BE49-F238E27FC236}">
                      <a16:creationId xmlns:a16="http://schemas.microsoft.com/office/drawing/2014/main" id="{2F8DBA52-A12D-0B15-01DB-14C763ADB1B5}"/>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DCA52B5F-3C7B-7DEB-0C2E-9245D8890FD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26CCB26D-22F7-3104-0C18-8AF49A33151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42799F59-212D-3475-02C6-2C68B78FD9D1}"/>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55C26460-C805-6BE1-1F58-29DE63C589C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4" name="Freeform: Shape 23">
                <a:extLst>
                  <a:ext uri="{FF2B5EF4-FFF2-40B4-BE49-F238E27FC236}">
                    <a16:creationId xmlns:a16="http://schemas.microsoft.com/office/drawing/2014/main" id="{60A43192-2305-6BF8-4938-7AA6B6BA77E6}"/>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5" name="Graphic 14">
                <a:extLst>
                  <a:ext uri="{FF2B5EF4-FFF2-40B4-BE49-F238E27FC236}">
                    <a16:creationId xmlns:a16="http://schemas.microsoft.com/office/drawing/2014/main" id="{FFE67670-EE89-4C23-8C73-9153427837A6}"/>
                  </a:ext>
                </a:extLst>
              </p:cNvPr>
              <p:cNvGrpSpPr/>
              <p:nvPr/>
            </p:nvGrpSpPr>
            <p:grpSpPr>
              <a:xfrm>
                <a:off x="7905540" y="5220017"/>
                <a:ext cx="352043" cy="52387"/>
                <a:chOff x="7905540" y="5220017"/>
                <a:chExt cx="352043" cy="52387"/>
              </a:xfrm>
              <a:grpFill/>
            </p:grpSpPr>
            <p:sp>
              <p:nvSpPr>
                <p:cNvPr id="33" name="Freeform: Shape 32">
                  <a:extLst>
                    <a:ext uri="{FF2B5EF4-FFF2-40B4-BE49-F238E27FC236}">
                      <a16:creationId xmlns:a16="http://schemas.microsoft.com/office/drawing/2014/main" id="{AC952803-1817-28AC-005B-056FB48165AA}"/>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788D0C13-9CBF-AE04-8BBA-2FE6FBE8723C}"/>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6" name="Graphic 14">
                <a:extLst>
                  <a:ext uri="{FF2B5EF4-FFF2-40B4-BE49-F238E27FC236}">
                    <a16:creationId xmlns:a16="http://schemas.microsoft.com/office/drawing/2014/main" id="{95F890B0-DBD9-0C31-8755-3C808A000692}"/>
                  </a:ext>
                </a:extLst>
              </p:cNvPr>
              <p:cNvGrpSpPr/>
              <p:nvPr/>
            </p:nvGrpSpPr>
            <p:grpSpPr>
              <a:xfrm>
                <a:off x="8280920" y="5223256"/>
                <a:ext cx="254984" cy="71342"/>
                <a:chOff x="8280920" y="5223256"/>
                <a:chExt cx="254984" cy="71342"/>
              </a:xfrm>
              <a:grpFill/>
            </p:grpSpPr>
            <p:sp>
              <p:nvSpPr>
                <p:cNvPr id="27" name="Freeform: Shape 26">
                  <a:extLst>
                    <a:ext uri="{FF2B5EF4-FFF2-40B4-BE49-F238E27FC236}">
                      <a16:creationId xmlns:a16="http://schemas.microsoft.com/office/drawing/2014/main" id="{8D0C9764-2A68-5E49-7C70-6028F1A3DD9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692B5C8F-D173-9936-5316-27FA09024912}"/>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0F1CC667-F87A-1907-4934-78DA66C19496}"/>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6DF1F2BE-B5BE-9EA2-4744-974C73CC5BDB}"/>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EC1B9E01-0F0D-0EF9-343E-87B37419E2D6}"/>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67569E20-A84F-7E6D-9790-D40264B79143}"/>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15" name="TextBox 14">
              <a:extLst>
                <a:ext uri="{FF2B5EF4-FFF2-40B4-BE49-F238E27FC236}">
                  <a16:creationId xmlns:a16="http://schemas.microsoft.com/office/drawing/2014/main" id="{A3FCC98D-F1AA-EC13-A1DA-500024B636BE}"/>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13230718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A9B85E-0C43-B3BA-51DB-4D6490E8514C}"/>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3E322F78-C764-C8E5-3903-5B84A9EE1A81}"/>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6FD90CA-35AB-516E-A2DB-65E2993E6552}"/>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0C1096F7-66AA-824C-40A9-32B1EA4A3D32}"/>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50658666-5566-C917-CEEE-D6DC049CCBBF}"/>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331C4675-9209-0B44-8B98-4D9E273E6DC4}"/>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Freeform: Shape 34">
                  <a:extLst>
                    <a:ext uri="{FF2B5EF4-FFF2-40B4-BE49-F238E27FC236}">
                      <a16:creationId xmlns:a16="http://schemas.microsoft.com/office/drawing/2014/main" id="{A86DC2EF-B485-3DE4-9BBB-E7F9A60F4F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819883AB-4E50-AB58-CAD4-DF428CE7AE8A}"/>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19145120-8856-B702-186F-34E7BFE780A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7" name="Graphic 14">
                <a:extLst>
                  <a:ext uri="{FF2B5EF4-FFF2-40B4-BE49-F238E27FC236}">
                    <a16:creationId xmlns:a16="http://schemas.microsoft.com/office/drawing/2014/main" id="{D39B6DC5-DBE4-057B-73ED-334389BE4A34}"/>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B1DF99F6-23CF-36C8-7EE8-78A7965E852D}"/>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FE30A8CD-F1E4-4F37-5A94-822A2A295A0D}"/>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7D0E88FE-BCC7-4BD6-6267-585D4F782166}"/>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8" name="Freeform: Shape 7">
                <a:extLst>
                  <a:ext uri="{FF2B5EF4-FFF2-40B4-BE49-F238E27FC236}">
                    <a16:creationId xmlns:a16="http://schemas.microsoft.com/office/drawing/2014/main" id="{3991E94D-34CF-A403-493F-3F94FD849846}"/>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9" name="Graphic 14">
                <a:extLst>
                  <a:ext uri="{FF2B5EF4-FFF2-40B4-BE49-F238E27FC236}">
                    <a16:creationId xmlns:a16="http://schemas.microsoft.com/office/drawing/2014/main" id="{2D4D86B3-2986-CC85-805A-D8A3405CA90F}"/>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85EA1758-1317-5427-FABC-4D3E06F32EA4}"/>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7A85113B-CCE7-ABB1-15EC-004FC271598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14E84782-BED8-9038-CFF6-2241B76B017E}"/>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4D4952FF-A9B6-E440-8662-0FDEBCBDC22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5" name="Freeform: Shape 24">
                  <a:extLst>
                    <a:ext uri="{FF2B5EF4-FFF2-40B4-BE49-F238E27FC236}">
                      <a16:creationId xmlns:a16="http://schemas.microsoft.com/office/drawing/2014/main" id="{41635E71-0AC4-BF4D-5C5D-FC2B4276FBC8}"/>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10401EDE-C6E1-E01A-0E8F-D4DD599282D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Freeform: Shape 26">
                  <a:extLst>
                    <a:ext uri="{FF2B5EF4-FFF2-40B4-BE49-F238E27FC236}">
                      <a16:creationId xmlns:a16="http://schemas.microsoft.com/office/drawing/2014/main" id="{0EA54DB1-806D-B0B6-E728-E61B0C807C5D}"/>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B2316EE3-2D81-13F7-6DCB-B65C5EC08AA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0" name="Freeform: Shape 9">
                <a:extLst>
                  <a:ext uri="{FF2B5EF4-FFF2-40B4-BE49-F238E27FC236}">
                    <a16:creationId xmlns:a16="http://schemas.microsoft.com/office/drawing/2014/main" id="{B0AA3BCD-0691-E9EA-1257-E7C7CFD3FC85}"/>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aphic 14">
                <a:extLst>
                  <a:ext uri="{FF2B5EF4-FFF2-40B4-BE49-F238E27FC236}">
                    <a16:creationId xmlns:a16="http://schemas.microsoft.com/office/drawing/2014/main" id="{922EE53F-02C9-FD96-0042-A69F1FFB875E}"/>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EE522A32-F3C8-5D00-C957-C20AC2C3234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F037C87E-2262-02B1-6626-9084F765E83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2" name="Graphic 14">
                <a:extLst>
                  <a:ext uri="{FF2B5EF4-FFF2-40B4-BE49-F238E27FC236}">
                    <a16:creationId xmlns:a16="http://schemas.microsoft.com/office/drawing/2014/main" id="{DF49874B-3A97-0F9E-D29F-ED4B210F432B}"/>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BEA095ED-B625-05A3-9FA8-825D55AF4109}"/>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4" name="Freeform: Shape 13">
                  <a:extLst>
                    <a:ext uri="{FF2B5EF4-FFF2-40B4-BE49-F238E27FC236}">
                      <a16:creationId xmlns:a16="http://schemas.microsoft.com/office/drawing/2014/main" id="{CAB3EDCE-66B4-6443-A254-51F23B8AF74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Freeform: Shape 14">
                  <a:extLst>
                    <a:ext uri="{FF2B5EF4-FFF2-40B4-BE49-F238E27FC236}">
                      <a16:creationId xmlns:a16="http://schemas.microsoft.com/office/drawing/2014/main" id="{135B605D-67B0-B59C-5077-412A14B5D040}"/>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Freeform: Shape 15">
                  <a:extLst>
                    <a:ext uri="{FF2B5EF4-FFF2-40B4-BE49-F238E27FC236}">
                      <a16:creationId xmlns:a16="http://schemas.microsoft.com/office/drawing/2014/main" id="{15DD3BB0-B992-4D05-D0A3-95CC3893E75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21D2A53B-8395-F287-F093-58AAF1ABE44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8" name="Freeform: Shape 17">
                  <a:extLst>
                    <a:ext uri="{FF2B5EF4-FFF2-40B4-BE49-F238E27FC236}">
                      <a16:creationId xmlns:a16="http://schemas.microsoft.com/office/drawing/2014/main" id="{A0C8C266-3638-9A89-2B7C-F187D7DE4901}"/>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02203734-F4A1-9797-41CF-6217C3222ECC}"/>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03993180"/>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3B460FC-8D55-4A18-9780-F73B1B074227}">
  <ds:schemaRefs>
    <ds:schemaRef ds:uri="Microsoft.SharePoint.Taxonomy.ContentTypeSync"/>
  </ds:schemaRefs>
</ds:datastoreItem>
</file>

<file path=customXml/itemProps2.xml><?xml version="1.0" encoding="utf-8"?>
<ds:datastoreItem xmlns:ds="http://schemas.openxmlformats.org/officeDocument/2006/customXml" ds:itemID="{DD7406DF-4399-46FB-8F0D-DD53CEA5B659}">
  <ds:schemaRefs>
    <ds:schemaRef ds:uri="http://schemas.microsoft.com/sharepoint/v3/contenttype/forms"/>
  </ds:schemaRefs>
</ds:datastoreItem>
</file>

<file path=customXml/itemProps3.xml><?xml version="1.0" encoding="utf-8"?>
<ds:datastoreItem xmlns:ds="http://schemas.openxmlformats.org/officeDocument/2006/customXml" ds:itemID="{4B5D8332-0349-48CC-BFCA-A3285C4CF7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1F7E80F-DF3E-475F-82A3-044EE108A844}">
  <ds:schemaRefs>
    <ds:schemaRef ds:uri="http://schemas.openxmlformats.org/package/2006/metadata/core-properties"/>
    <ds:schemaRef ds:uri="bcfbf75d-7e6c-463e-9135-7f47c6067b30"/>
    <ds:schemaRef ds:uri="http://purl.org/dc/dcmitype/"/>
    <ds:schemaRef ds:uri="http://schemas.microsoft.com/office/2006/documentManagement/types"/>
    <ds:schemaRef ds:uri="http://purl.org/dc/elements/1.1/"/>
    <ds:schemaRef ds:uri="http://schemas.microsoft.com/office/2006/metadata/properties"/>
    <ds:schemaRef ds:uri="b90a2e66-408a-4fa2-a9cf-bd33f75e05e3"/>
    <ds:schemaRef ds:uri="http://purl.org/dc/terms/"/>
    <ds:schemaRef ds:uri="http://schemas.microsoft.com/office/infopath/2007/PartnerControls"/>
    <ds:schemaRef ds:uri="5a2251cd-bd5e-462d-8f0e-b8d48ef4380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2079</TotalTime>
  <Words>5065</Words>
  <Application>Microsoft Office PowerPoint</Application>
  <PresentationFormat>Widescreen</PresentationFormat>
  <Paragraphs>697</Paragraphs>
  <Slides>34</Slides>
  <Notes>13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34</vt:i4>
      </vt:variant>
    </vt:vector>
  </HeadingPairs>
  <TitlesOfParts>
    <vt:vector size="46" baseType="lpstr">
      <vt:lpstr>Aptos</vt:lpstr>
      <vt:lpstr>Arial</vt:lpstr>
      <vt:lpstr>Calibri</vt:lpstr>
      <vt:lpstr>DM Sans</vt:lpstr>
      <vt:lpstr>DM Sans 14pt Medium</vt:lpstr>
      <vt:lpstr>DM Sans Bold</vt:lpstr>
      <vt:lpstr>Fira Sans</vt:lpstr>
      <vt:lpstr>Times</vt:lpstr>
      <vt:lpstr>Trebuchet MS</vt:lpstr>
      <vt:lpstr>Wingdings</vt:lpstr>
      <vt:lpstr>dsm-firmenich</vt:lpstr>
      <vt:lpstr>1_dsm-firmenich</vt:lpstr>
      <vt:lpstr>PowerPoint Presentation</vt:lpstr>
      <vt:lpstr>Restoring Lost Volume</vt:lpstr>
      <vt:lpstr>Hyaluronic Acid: The Rising Queen of Fillers</vt:lpstr>
      <vt:lpstr>Hyaluronic Acid still on hype</vt:lpstr>
      <vt:lpstr>HA-Inspired Cosmetics Continue to Rise </vt:lpstr>
      <vt:lpstr>Hyaluronic Acid in skin</vt:lpstr>
      <vt:lpstr>The Purpose of Hyaluronic Acid in Skin</vt:lpstr>
      <vt:lpstr>SYN®-HYCAN CB</vt:lpstr>
      <vt:lpstr>SYN®-HYCAN CB</vt:lpstr>
      <vt:lpstr>SYN®-HYCAN CB</vt:lpstr>
      <vt:lpstr>SYN®-HYCAN CB</vt:lpstr>
      <vt:lpstr>dsm-firmenich peptides technology core principles </vt:lpstr>
      <vt:lpstr>SYN®-HYCAN CB</vt:lpstr>
      <vt:lpstr>SYN®-HYCAN CB Mimicking TGF-Beta activation for Increased HA Synthesis </vt:lpstr>
      <vt:lpstr>SYN®-HYCAN CB – in vitro efficacy</vt:lpstr>
      <vt:lpstr>HA Synthesis boost in Keratinocyte &amp; Fibroblast Cell Culture</vt:lpstr>
      <vt:lpstr>The Advantage of Building from Within</vt:lpstr>
      <vt:lpstr>Hyaluronic Acid Cellular Anchoring</vt:lpstr>
      <vt:lpstr>Collagen Organization </vt:lpstr>
      <vt:lpstr>Collagen Support</vt:lpstr>
      <vt:lpstr>SYN®-HYCAN CB – in vivo efficacy</vt:lpstr>
      <vt:lpstr>Skin Firming and Remodeling</vt:lpstr>
      <vt:lpstr>Skin Firming and Remodeling</vt:lpstr>
      <vt:lpstr>Skin Firming and Remodeling</vt:lpstr>
      <vt:lpstr>Skin Firming and Remodelling</vt:lpstr>
      <vt:lpstr>Skin Firming and Remodelling</vt:lpstr>
      <vt:lpstr>Skin Hydration</vt:lpstr>
      <vt:lpstr>Skin Firming and Remodelling</vt:lpstr>
      <vt:lpstr>Skin Firming and Remodelling</vt:lpstr>
      <vt:lpstr>Consumer-Perceivable Benefits</vt:lpstr>
      <vt:lpstr>SYN®-HYCAN CB Summary of Benefits</vt:lpstr>
      <vt:lpstr>SYN®-HYCAN CB Formulation Guidelines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syn-hycan cb_master presentation_2026-04</dc:title>
  <dc:creator>hamish shand</dc:creator>
  <cp:lastModifiedBy>Marie-Sophie Meisinger</cp:lastModifiedBy>
  <cp:revision>56</cp:revision>
  <dcterms:created xsi:type="dcterms:W3CDTF">2022-12-19T17:02:11Z</dcterms:created>
  <dcterms:modified xsi:type="dcterms:W3CDTF">2026-04-09T13:11:15Z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2022-12-20T15:38:14Z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d3d23774-a9ad-43ab-a79d-a6d394f11342</vt:lpwstr>
  </property>
  <property fmtid="{D5CDD505-2E9C-101B-9397-08002B2CF9AE}" pid="8" name="MSIP_Label_2ff753fd-faf2-4608-9b59-553f003adcdf_ContentBits">
    <vt:lpwstr>0</vt:lpwstr>
  </property>
  <property fmtid="{D5CDD505-2E9C-101B-9397-08002B2CF9AE}" pid="9" name="ContentTypeId">
    <vt:lpwstr>0x0101000A165892B6C05D4182809F9FEE12DD6A</vt:lpwstr>
  </property>
  <property fmtid="{D5CDD505-2E9C-101B-9397-08002B2CF9AE}" pid="10" name="MediaServiceImageTags">
    <vt:lpwstr/>
  </property>
</Properties>
</file>