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8" r:id="rId6"/>
    <p:sldMasterId id="2147483829" r:id="rId7"/>
    <p:sldMasterId id="2147483948" r:id="rId8"/>
    <p:sldMasterId id="2147483996" r:id="rId9"/>
  </p:sldMasterIdLst>
  <p:notesMasterIdLst>
    <p:notesMasterId r:id="rId19"/>
  </p:notesMasterIdLst>
  <p:sldIdLst>
    <p:sldId id="2447" r:id="rId10"/>
    <p:sldId id="2147483246" r:id="rId11"/>
    <p:sldId id="2147482595" r:id="rId12"/>
    <p:sldId id="2147482596" r:id="rId13"/>
    <p:sldId id="2449" r:id="rId14"/>
    <p:sldId id="2448" r:id="rId15"/>
    <p:sldId id="2454" r:id="rId16"/>
    <p:sldId id="2147483247" r:id="rId17"/>
    <p:sldId id="2147483248" r:id="rId18"/>
  </p:sldIdLst>
  <p:sldSz cx="12192000" cy="6858000"/>
  <p:notesSz cx="6858000" cy="9144000"/>
  <p:embeddedFontLst>
    <p:embeddedFont>
      <p:font typeface="DM Sans" pitchFamily="2" charset="0"/>
      <p:regular r:id="rId20"/>
      <p:bold r:id="rId21"/>
      <p:italic r:id="rId22"/>
      <p:boldItalic r:id="rId23"/>
    </p:embeddedFont>
    <p:embeddedFont>
      <p:font typeface="DM Sans 14pt" panose="020B0604020202020204" charset="0"/>
      <p:regular r:id="rId24"/>
      <p:bold r:id="rId25"/>
      <p:italic r:id="rId26"/>
      <p:boldItalic r:id="rId27"/>
    </p:embeddedFont>
    <p:embeddedFont>
      <p:font typeface="DM Sans Bold" pitchFamily="2" charset="0"/>
      <p:bold r:id="rId28"/>
      <p:italic r:id="rId29"/>
      <p:boldItalic r:id="rId30"/>
    </p:embeddedFont>
    <p:embeddedFont>
      <p:font typeface="Fira Sans" panose="020B05030500000200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E4CB7-5796-5CB7-1559-FA88D93208F8}" name="Wieke Lenderink" initials="WL" userId="S::Wieke.Lenderink@vim-group.com::c5b53452-ac57-46b3-8f1a-7e90fa3e48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91F529-8544-4BCD-BE46-E1DF50342C56}" v="1" dt="2026-04-09T13:12:54.670"/>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1" autoAdjust="0"/>
    <p:restoredTop sz="85472" autoAdjust="0"/>
  </p:normalViewPr>
  <p:slideViewPr>
    <p:cSldViewPr snapToGrid="0" showGuides="1">
      <p:cViewPr varScale="1">
        <p:scale>
          <a:sx n="107" d="100"/>
          <a:sy n="107" d="100"/>
        </p:scale>
        <p:origin x="132" y="66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7.fntdata"/><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font" Target="fonts/font1.fntdata"/><Relationship Id="rId29" Type="http://schemas.openxmlformats.org/officeDocument/2006/relationships/font" Target="fonts/font10.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delMainMaster">
      <pc:chgData name="Marie-Sophie Meisinger" userId="286e1ad8-c636-4702-a91e-982a33a1b0e7" providerId="ADAL" clId="{703D20AE-90AE-4C74-BB80-742CA35F1309}" dt="2026-04-09T13:16:34.043" v="4" actId="2696"/>
      <pc:docMkLst>
        <pc:docMk/>
      </pc:docMkLst>
      <pc:sldChg chg="modSp mod">
        <pc:chgData name="Marie-Sophie Meisinger" userId="286e1ad8-c636-4702-a91e-982a33a1b0e7" providerId="ADAL" clId="{703D20AE-90AE-4C74-BB80-742CA35F1309}" dt="2026-04-09T13:13:02.178" v="1" actId="20577"/>
        <pc:sldMkLst>
          <pc:docMk/>
          <pc:sldMk cId="1742975991" sldId="2447"/>
        </pc:sldMkLst>
        <pc:spChg chg="mod">
          <ac:chgData name="Marie-Sophie Meisinger" userId="286e1ad8-c636-4702-a91e-982a33a1b0e7" providerId="ADAL" clId="{703D20AE-90AE-4C74-BB80-742CA35F1309}" dt="2026-04-09T13:13:02.178" v="1" actId="20577"/>
          <ac:spMkLst>
            <pc:docMk/>
            <pc:sldMk cId="1742975991" sldId="2447"/>
            <ac:spMk id="4" creationId="{65714F9E-CACF-EB9F-D51F-2DD44DFA290F}"/>
          </ac:spMkLst>
        </pc:spChg>
      </pc:sldChg>
      <pc:sldMasterChg chg="del">
        <pc:chgData name="Marie-Sophie Meisinger" userId="286e1ad8-c636-4702-a91e-982a33a1b0e7" providerId="ADAL" clId="{703D20AE-90AE-4C74-BB80-742CA35F1309}" dt="2026-04-09T13:16:16.720" v="2" actId="2696"/>
        <pc:sldMasterMkLst>
          <pc:docMk/>
          <pc:sldMasterMk cId="1812909578" sldId="2147483855"/>
        </pc:sldMasterMkLst>
      </pc:sldMasterChg>
      <pc:sldMasterChg chg="del">
        <pc:chgData name="Marie-Sophie Meisinger" userId="286e1ad8-c636-4702-a91e-982a33a1b0e7" providerId="ADAL" clId="{703D20AE-90AE-4C74-BB80-742CA35F1309}" dt="2026-04-09T13:16:18.310" v="3" actId="2696"/>
        <pc:sldMasterMkLst>
          <pc:docMk/>
          <pc:sldMasterMk cId="2012285643" sldId="2147483879"/>
        </pc:sldMasterMkLst>
      </pc:sldMasterChg>
      <pc:sldMasterChg chg="del">
        <pc:chgData name="Marie-Sophie Meisinger" userId="286e1ad8-c636-4702-a91e-982a33a1b0e7" providerId="ADAL" clId="{703D20AE-90AE-4C74-BB80-742CA35F1309}" dt="2026-04-09T13:16:34.043" v="4" actId="2696"/>
        <pc:sldMasterMkLst>
          <pc:docMk/>
          <pc:sldMasterMk cId="1833079202" sldId="2147483925"/>
        </pc:sldMasterMkLst>
      </pc:sldMasterChg>
    </pc:docChg>
  </pc:docChgLst>
  <pc:docChgLst>
    <pc:chgData name="Volker Rosenberger" userId="d473ebcf-8881-4a9c-9e6d-8206b85954aa" providerId="ADAL" clId="{DA4379C8-1F53-4315-936B-1953D3807C03}"/>
    <pc:docChg chg="custSel addSld delSld modSld">
      <pc:chgData name="Volker Rosenberger" userId="d473ebcf-8881-4a9c-9e6d-8206b85954aa" providerId="ADAL" clId="{DA4379C8-1F53-4315-936B-1953D3807C03}" dt="2026-03-19T11:28:06.056" v="9"/>
      <pc:docMkLst>
        <pc:docMk/>
      </pc:docMkLst>
      <pc:sldChg chg="addSp delSp modSp mod">
        <pc:chgData name="Volker Rosenberger" userId="d473ebcf-8881-4a9c-9e6d-8206b85954aa" providerId="ADAL" clId="{DA4379C8-1F53-4315-936B-1953D3807C03}" dt="2026-03-19T11:28:06.056" v="9"/>
        <pc:sldMkLst>
          <pc:docMk/>
          <pc:sldMk cId="1742975991" sldId="2447"/>
        </pc:sldMkLst>
        <pc:spChg chg="add mod">
          <ac:chgData name="Volker Rosenberger" userId="d473ebcf-8881-4a9c-9e6d-8206b85954aa" providerId="ADAL" clId="{DA4379C8-1F53-4315-936B-1953D3807C03}" dt="2026-03-19T11:28:06.056" v="9"/>
          <ac:spMkLst>
            <pc:docMk/>
            <pc:sldMk cId="1742975991" sldId="2447"/>
            <ac:spMk id="4" creationId="{65714F9E-CACF-EB9F-D51F-2DD44DFA290F}"/>
          </ac:spMkLst>
        </pc:spChg>
      </pc:sldChg>
      <pc:sldChg chg="add">
        <pc:chgData name="Volker Rosenberger" userId="d473ebcf-8881-4a9c-9e6d-8206b85954aa" providerId="ADAL" clId="{DA4379C8-1F53-4315-936B-1953D3807C03}" dt="2026-03-19T09:29:29.437" v="3"/>
        <pc:sldMkLst>
          <pc:docMk/>
          <pc:sldMk cId="1771282452" sldId="2147483246"/>
        </pc:sldMkLst>
      </pc:sldChg>
      <pc:sldChg chg="add">
        <pc:chgData name="Volker Rosenberger" userId="d473ebcf-8881-4a9c-9e6d-8206b85954aa" providerId="ADAL" clId="{DA4379C8-1F53-4315-936B-1953D3807C03}" dt="2026-03-19T10:00:29.224" v="5"/>
        <pc:sldMkLst>
          <pc:docMk/>
          <pc:sldMk cId="1613056754" sldId="2147483247"/>
        </pc:sldMkLst>
      </pc:sldChg>
      <pc:sldChg chg="add">
        <pc:chgData name="Volker Rosenberger" userId="d473ebcf-8881-4a9c-9e6d-8206b85954aa" providerId="ADAL" clId="{DA4379C8-1F53-4315-936B-1953D3807C03}" dt="2026-03-19T10:00:29.224" v="5"/>
        <pc:sldMkLst>
          <pc:docMk/>
          <pc:sldMk cId="909445908" sldId="2147483248"/>
        </pc:sldMkLst>
      </pc:sldChg>
      <pc:sldMasterChg chg="delSldLayout">
        <pc:chgData name="Volker Rosenberger" userId="d473ebcf-8881-4a9c-9e6d-8206b85954aa" providerId="ADAL" clId="{DA4379C8-1F53-4315-936B-1953D3807C03}" dt="2026-03-19T09:27:07.842" v="1" actId="47"/>
        <pc:sldMasterMkLst>
          <pc:docMk/>
          <pc:sldMasterMk cId="1294915341"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09/04/2026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B3ACE-6809-B12E-3480-B99B90639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5341D-5445-7475-FED1-56ACCD7CD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159D2-CFCA-CDEE-72FE-F5D7987E15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396E85-A669-EF21-75BF-3626550228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6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noProof="0" dirty="0">
                <a:latin typeface="DM Sans" pitchFamily="2" charset="77"/>
              </a:rPr>
              <a:t>Renewable electricity: Always mention «purchased renewable electricity» and add «completing» or «with a majority of» to ensure that we are not greenwashing.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76706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noProof="0" dirty="0">
                <a:latin typeface="DM Sans" pitchFamily="2" charset="77"/>
              </a:rPr>
              <a:t>Renewable electricity: Always mention «purchased renewable electricity» and add «completing» or «with a majority of» to ensure that we are not greenwashing.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190277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F70BF092-5188-9B49-846D-6BB1D79E2456}" type="datetime3">
              <a:rPr lang="en-GB" smtClean="0"/>
              <a:t>9 April, 2026</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128216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306830040"/>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71420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138466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808474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70" r:id="rId1"/>
    <p:sldLayoutId id="2147483712" r:id="rId2"/>
    <p:sldLayoutId id="2147483672" r:id="rId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70932586"/>
      </p:ext>
    </p:extLst>
  </p:cSld>
  <p:clrMap bg1="lt1" tx1="dk1" bg2="lt2" tx2="dk2" accent1="accent1" accent2="accent2" accent3="accent3" accent4="accent4" accent5="accent5" accent6="accent6" hlink="hlink" folHlink="folHlink"/>
  <p:sldLayoutIdLst>
    <p:sldLayoutId id="2147483729"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200729746"/>
      </p:ext>
    </p:extLst>
  </p:cSld>
  <p:clrMap bg1="lt1" tx1="dk1" bg2="lt2" tx2="dk2" accent1="accent1" accent2="accent2" accent3="accent3" accent4="accent4" accent5="accent5" accent6="accent6" hlink="hlink" folHlink="folHlink"/>
  <p:sldLayoutIdLst>
    <p:sldLayoutId id="2147483838" r:id="rId1"/>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4010877642"/>
      </p:ext>
    </p:extLst>
  </p:cSld>
  <p:clrMap bg1="lt1" tx1="dk1" bg2="lt2" tx2="dk2" accent1="accent1" accent2="accent2" accent3="accent3" accent4="accent4" accent5="accent5" accent6="accent6" hlink="hlink" folHlink="folHlink"/>
  <p:sldLayoutIdLst>
    <p:sldLayoutId id="2147483994"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43">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4120591564"/>
      </p:ext>
    </p:extLst>
  </p:cSld>
  <p:clrMap bg1="lt1" tx1="dk1" bg2="lt2" tx2="dk2" accent1="accent1" accent2="accent2" accent3="accent3" accent4="accent4" accent5="accent5" accent6="accent6" hlink="hlink" folHlink="folHlink"/>
  <p:sldLayoutIdLst>
    <p:sldLayoutId id="2147484014" r:id="rId1"/>
    <p:sldLayoutId id="2147484017"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1">
            <a:extLst>
              <a:ext uri="{FF2B5EF4-FFF2-40B4-BE49-F238E27FC236}">
                <a16:creationId xmlns:a16="http://schemas.microsoft.com/office/drawing/2014/main" id="{6BC4AA30-4627-B32E-6834-75ABEBB3EB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3AF247C-E7F5-A44B-A27F-B566DC680C89}" type="datetime3">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 April, 2026</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6" name="Picture Placeholder 5" descr="A close-up of a person&#10;&#10;AI-generated content may be incorrect.">
            <a:extLst>
              <a:ext uri="{FF2B5EF4-FFF2-40B4-BE49-F238E27FC236}">
                <a16:creationId xmlns:a16="http://schemas.microsoft.com/office/drawing/2014/main" id="{70CAD4D0-AFAF-8303-BE8C-C6283E27324E}"/>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20" b="20"/>
          <a:stretch>
            <a:fillRect/>
          </a:stretch>
        </p:blipFill>
        <p:spPr/>
      </p:pic>
      <p:sp>
        <p:nvSpPr>
          <p:cNvPr id="4" name="TextBox 3">
            <a:extLst>
              <a:ext uri="{FF2B5EF4-FFF2-40B4-BE49-F238E27FC236}">
                <a16:creationId xmlns:a16="http://schemas.microsoft.com/office/drawing/2014/main" id="{65714F9E-CACF-EB9F-D51F-2DD44DFA290F}"/>
              </a:ext>
            </a:extLst>
          </p:cNvPr>
          <p:cNvSpPr txBox="1"/>
          <p:nvPr/>
        </p:nvSpPr>
        <p:spPr>
          <a:xfrm>
            <a:off x="184934" y="5876818"/>
            <a:ext cx="135618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white"/>
                </a:solidFill>
                <a:effectLst/>
                <a:uLnTx/>
                <a:uFillTx/>
              </a:rPr>
              <a:t>04.2026</a:t>
            </a:r>
            <a:endParaRPr kumimoji="0" lang="en-CH" sz="11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8D411-0884-F696-ADAD-9B008986A9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66ECDC2-5306-D78C-5D05-B180C1336092}"/>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pic>
        <p:nvPicPr>
          <p:cNvPr id="15" name="Graphic 14">
            <a:extLst>
              <a:ext uri="{FF2B5EF4-FFF2-40B4-BE49-F238E27FC236}">
                <a16:creationId xmlns:a16="http://schemas.microsoft.com/office/drawing/2014/main" id="{E75EC3B0-6196-56DB-25E3-446E192A7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6532" y="5072400"/>
            <a:ext cx="866842" cy="658800"/>
          </a:xfrm>
          <a:prstGeom prst="rect">
            <a:avLst/>
          </a:prstGeom>
        </p:spPr>
      </p:pic>
      <p:pic>
        <p:nvPicPr>
          <p:cNvPr id="37" name="Picture 36" descr="Logo&#10;&#10;Description automatically generated">
            <a:extLst>
              <a:ext uri="{FF2B5EF4-FFF2-40B4-BE49-F238E27FC236}">
                <a16:creationId xmlns:a16="http://schemas.microsoft.com/office/drawing/2014/main" id="{404F2556-7D66-757D-0FDF-ACA662C06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20570" y="5081391"/>
            <a:ext cx="881929" cy="655843"/>
          </a:xfrm>
          <a:prstGeom prst="rect">
            <a:avLst/>
          </a:prstGeom>
        </p:spPr>
      </p:pic>
      <p:pic>
        <p:nvPicPr>
          <p:cNvPr id="39" name="Picture 38" descr="A green and white circle with text&#10;&#10;Description automatically generated">
            <a:extLst>
              <a:ext uri="{FF2B5EF4-FFF2-40B4-BE49-F238E27FC236}">
                <a16:creationId xmlns:a16="http://schemas.microsoft.com/office/drawing/2014/main" id="{CE7DCD00-2688-AAD7-4D25-7EF7435DC9D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03309" y="5040746"/>
            <a:ext cx="720000" cy="720000"/>
          </a:xfrm>
          <a:prstGeom prst="rect">
            <a:avLst/>
          </a:prstGeom>
        </p:spPr>
      </p:pic>
      <p:pic>
        <p:nvPicPr>
          <p:cNvPr id="40" name="Picture 39" descr="Logo&#10;&#10;Description automatically generated">
            <a:extLst>
              <a:ext uri="{FF2B5EF4-FFF2-40B4-BE49-F238E27FC236}">
                <a16:creationId xmlns:a16="http://schemas.microsoft.com/office/drawing/2014/main" id="{88D6EFFC-B8A3-BAC4-36F3-3CC7E22325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68852" y="5103746"/>
            <a:ext cx="594000" cy="594000"/>
          </a:xfrm>
          <a:prstGeom prst="rect">
            <a:avLst/>
          </a:prstGeom>
        </p:spPr>
      </p:pic>
      <p:sp>
        <p:nvSpPr>
          <p:cNvPr id="65" name="Rectangle 64">
            <a:extLst>
              <a:ext uri="{FF2B5EF4-FFF2-40B4-BE49-F238E27FC236}">
                <a16:creationId xmlns:a16="http://schemas.microsoft.com/office/drawing/2014/main" id="{B2AB53D4-BBF9-764B-AA0A-C85948B81176}"/>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8D4B15D-6D04-C9E7-B17B-972F44F1851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1E2AD665-A4E1-A0E3-EA58-74C57B042B86}"/>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1C5374D1-A12E-36B8-61CF-CDE27F6B3645}"/>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01173DB3-41D9-3C04-17FE-E4BAD87F0F6B}"/>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3EC11503-28F4-D7A9-39F0-D2D12D36839C}"/>
              </a:ext>
            </a:extLst>
          </p:cNvPr>
          <p:cNvSpPr>
            <a:spLocks noGrp="1"/>
          </p:cNvSpPr>
          <p:nvPr>
            <p:ph type="title"/>
          </p:nvPr>
        </p:nvSpPr>
        <p:spPr/>
        <p:txBody>
          <a:bodyPr/>
          <a:lstStyle/>
          <a:p>
            <a:r>
              <a:rPr lang="en-US"/>
              <a:t>SYN®-HYCAN CB</a:t>
            </a:r>
          </a:p>
        </p:txBody>
      </p:sp>
      <p:sp>
        <p:nvSpPr>
          <p:cNvPr id="10" name="AutoShape 2">
            <a:extLst>
              <a:ext uri="{FF2B5EF4-FFF2-40B4-BE49-F238E27FC236}">
                <a16:creationId xmlns:a16="http://schemas.microsoft.com/office/drawing/2014/main" id="{9D449366-0B7D-1F0B-C49A-3E4CDB83EB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70442049-BB89-7724-42C8-CF19D33C3088}"/>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66" name="TextBox 70">
            <a:extLst>
              <a:ext uri="{FF2B5EF4-FFF2-40B4-BE49-F238E27FC236}">
                <a16:creationId xmlns:a16="http://schemas.microsoft.com/office/drawing/2014/main" id="{5366F9BE-D170-6364-DDD0-CA962ED23B32}"/>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Tetradecyl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Aminobutyroylvalylaminobutyric</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Urea Acetate, Glycerin, Aqua, Magnesium Chloride</a:t>
            </a:r>
          </a:p>
        </p:txBody>
      </p:sp>
      <p:sp>
        <p:nvSpPr>
          <p:cNvPr id="48" name="Rectangle 47">
            <a:extLst>
              <a:ext uri="{FF2B5EF4-FFF2-40B4-BE49-F238E27FC236}">
                <a16:creationId xmlns:a16="http://schemas.microsoft.com/office/drawing/2014/main" id="{D6E6856F-EA2E-94F4-84BD-306AE7782C84}"/>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625E1FE3-D422-0357-DD69-BF1929446EA6}"/>
              </a:ext>
            </a:extLst>
          </p:cNvPr>
          <p:cNvGrpSpPr/>
          <p:nvPr/>
        </p:nvGrpSpPr>
        <p:grpSpPr>
          <a:xfrm>
            <a:off x="1980000" y="2800995"/>
            <a:ext cx="7803722" cy="566034"/>
            <a:chOff x="1980000" y="2864080"/>
            <a:chExt cx="7803722" cy="566034"/>
          </a:xfrm>
        </p:grpSpPr>
        <p:sp>
          <p:nvSpPr>
            <p:cNvPr id="56" name="Rectangle 55">
              <a:extLst>
                <a:ext uri="{FF2B5EF4-FFF2-40B4-BE49-F238E27FC236}">
                  <a16:creationId xmlns:a16="http://schemas.microsoft.com/office/drawing/2014/main" id="{DF5EE193-6834-F65D-F4E7-2A393E8D77C5}"/>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2-5%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151E480C-5657-BF71-15AD-D6A7FE4BEE57}"/>
                </a:ext>
              </a:extLst>
            </p:cNvPr>
            <p:cNvSpPr/>
            <p:nvPr/>
          </p:nvSpPr>
          <p:spPr>
            <a:xfrm>
              <a:off x="5291989" y="2864080"/>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72883980-8BFC-315F-D4F0-13E7A4233F96}"/>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BA8EE022-178A-CD4E-AFDD-A2DDDDF5532F}"/>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6B2A041-121F-4F5C-181A-FB4C7794DDBB}"/>
              </a:ext>
            </a:extLst>
          </p:cNvPr>
          <p:cNvSpPr txBox="1"/>
          <p:nvPr/>
        </p:nvSpPr>
        <p:spPr>
          <a:xfrm>
            <a:off x="1980000" y="3468736"/>
            <a:ext cx="9773385" cy="1378297"/>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Boosts hyaluronic acid (HA) synthesis in both keratinocytes and dermal fibroblasts*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CD44 expression, a key cellular anchor of HA*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collagen type 1,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lumican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and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decorin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levels, important for collagen support &amp; organization*​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visible filling effect in just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Lifts even the most difficult areas, such as the neck</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Benefits on multiple skin zones (under eye, upper- and mid-cheek, jawline, neck, lip)</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skin firmness +200% on cheek area.</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12" name="Graphic 11">
            <a:extLst>
              <a:ext uri="{FF2B5EF4-FFF2-40B4-BE49-F238E27FC236}">
                <a16:creationId xmlns:a16="http://schemas.microsoft.com/office/drawing/2014/main" id="{FD867B90-4FE9-F5C4-5697-5B507B0CD10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55600" y="5072400"/>
            <a:ext cx="866841" cy="658800"/>
          </a:xfrm>
          <a:prstGeom prst="rect">
            <a:avLst/>
          </a:prstGeom>
        </p:spPr>
      </p:pic>
      <p:sp>
        <p:nvSpPr>
          <p:cNvPr id="7" name="TextBox 6">
            <a:extLst>
              <a:ext uri="{FF2B5EF4-FFF2-40B4-BE49-F238E27FC236}">
                <a16:creationId xmlns:a16="http://schemas.microsoft.com/office/drawing/2014/main" id="{3ADA7ABA-7FD4-1368-690E-9D50B52570C9}"/>
              </a:ext>
            </a:extLst>
          </p:cNvPr>
          <p:cNvSpPr txBox="1"/>
          <p:nvPr/>
        </p:nvSpPr>
        <p:spPr>
          <a:xfrm>
            <a:off x="1880962" y="1724522"/>
            <a:ext cx="3787890" cy="1015663"/>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Highly potent, natural origin tripeptide, suitable for Clean-Beauty, produced via Green Chemistry Science with an optimized SYN®-Peptide technology, designed to stimulate hyaluronic acid from within </a:t>
            </a:r>
          </a:p>
        </p:txBody>
      </p:sp>
      <p:sp>
        <p:nvSpPr>
          <p:cNvPr id="11" name="TextBox 10">
            <a:extLst>
              <a:ext uri="{FF2B5EF4-FFF2-40B4-BE49-F238E27FC236}">
                <a16:creationId xmlns:a16="http://schemas.microsoft.com/office/drawing/2014/main" id="{BC24F34E-D30D-D87E-316C-234C2DFEBA96}"/>
              </a:ext>
            </a:extLst>
          </p:cNvPr>
          <p:cNvSpPr txBox="1"/>
          <p:nvPr/>
        </p:nvSpPr>
        <p:spPr>
          <a:xfrm>
            <a:off x="5822154" y="1673376"/>
            <a:ext cx="6056619" cy="1092607"/>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Original SYN®‑HYCAN peptide generation patented; CB version patent application pending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endPar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99.98% natural origin (ISO 16128) for SYN®-HYCAN CB - 85% natural origin (ISO 16128) for the pure SYN®-HYCAN peptide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2</a:t>
            </a:r>
          </a:p>
        </p:txBody>
      </p:sp>
    </p:spTree>
    <p:extLst>
      <p:ext uri="{BB962C8B-B14F-4D97-AF65-F5344CB8AC3E}">
        <p14:creationId xmlns:p14="http://schemas.microsoft.com/office/powerpoint/2010/main" val="1771282452"/>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cxnSp>
        <p:nvCxnSpPr>
          <p:cNvPr id="29" name="Conector Reto 28">
            <a:extLst>
              <a:ext uri="{FF2B5EF4-FFF2-40B4-BE49-F238E27FC236}">
                <a16:creationId xmlns:a16="http://schemas.microsoft.com/office/drawing/2014/main" id="{7C2942FB-FF14-A7FC-FC46-8E93BC0AA008}"/>
              </a:ext>
            </a:extLst>
          </p:cNvPr>
          <p:cNvCxnSpPr>
            <a:cxnSpLocks/>
          </p:cNvCxnSpPr>
          <p:nvPr/>
        </p:nvCxnSpPr>
        <p:spPr>
          <a:xfrm flipV="1">
            <a:off x="3130011" y="3364607"/>
            <a:ext cx="763356" cy="242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1263AAE-6D0C-E9E1-C647-7C1DA57BFD08}"/>
              </a:ext>
            </a:extLst>
          </p:cNvPr>
          <p:cNvSpPr/>
          <p:nvPr/>
        </p:nvSpPr>
        <p:spPr>
          <a:xfrm>
            <a:off x="8588987" y="0"/>
            <a:ext cx="3600979" cy="6858000"/>
          </a:xfrm>
          <a:prstGeom prst="rect">
            <a:avLst/>
          </a:prstGeom>
          <a:solidFill>
            <a:srgbClr val="084337"/>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DM Sans" pitchFamily="2" charset="77"/>
              <a:ea typeface="+mn-ea"/>
              <a:cs typeface="Arial"/>
              <a:sym typeface="Arial"/>
            </a:endParaRPr>
          </a:p>
        </p:txBody>
      </p:sp>
      <p:pic>
        <p:nvPicPr>
          <p:cNvPr id="48" name="Imagem 47">
            <a:extLst>
              <a:ext uri="{FF2B5EF4-FFF2-40B4-BE49-F238E27FC236}">
                <a16:creationId xmlns:a16="http://schemas.microsoft.com/office/drawing/2014/main" id="{BA2DAEBE-9AE9-A64A-A242-11F006333C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570979" y="99525"/>
            <a:ext cx="6543792" cy="6552312"/>
          </a:xfrm>
          <a:prstGeom prst="rect">
            <a:avLst/>
          </a:prstGeom>
        </p:spPr>
      </p:pic>
      <p:sp>
        <p:nvSpPr>
          <p:cNvPr id="25" name="Oval 24">
            <a:extLst>
              <a:ext uri="{FF2B5EF4-FFF2-40B4-BE49-F238E27FC236}">
                <a16:creationId xmlns:a16="http://schemas.microsoft.com/office/drawing/2014/main" id="{BFCA71EC-1068-150D-7894-44E5BD81990E}"/>
              </a:ext>
            </a:extLst>
          </p:cNvPr>
          <p:cNvSpPr/>
          <p:nvPr/>
        </p:nvSpPr>
        <p:spPr>
          <a:xfrm>
            <a:off x="432784" y="2077067"/>
            <a:ext cx="2708708" cy="2708708"/>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DM Sans" pitchFamily="2" charset="77"/>
              <a:ea typeface="+mn-ea"/>
              <a:cs typeface="+mn-cs"/>
              <a:sym typeface="Arial"/>
            </a:endParaRPr>
          </a:p>
        </p:txBody>
      </p:sp>
      <p:sp>
        <p:nvSpPr>
          <p:cNvPr id="10" name="Title 2">
            <a:extLst>
              <a:ext uri="{FF2B5EF4-FFF2-40B4-BE49-F238E27FC236}">
                <a16:creationId xmlns:a16="http://schemas.microsoft.com/office/drawing/2014/main" id="{5012F3E4-E404-6D53-FEDE-8B679B4BB203}"/>
              </a:ext>
            </a:extLst>
          </p:cNvPr>
          <p:cNvSpPr txBox="1">
            <a:spLocks/>
          </p:cNvSpPr>
          <p:nvPr/>
        </p:nvSpPr>
        <p:spPr bwMode="white">
          <a:xfrm>
            <a:off x="468001" y="468002"/>
            <a:ext cx="4215213" cy="29931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30" b="1" i="0" u="none" strike="noStrike" kern="1200" cap="none" spc="0" normalizeH="0" baseline="0" noProof="0">
                <a:ln>
                  <a:noFill/>
                </a:ln>
                <a:solidFill>
                  <a:srgbClr val="084337"/>
                </a:solidFill>
                <a:effectLst/>
                <a:uLnTx/>
                <a:uFillTx/>
                <a:latin typeface="DM Sans 14pt Medium" pitchFamily="2" charset="0"/>
                <a:ea typeface="+mj-ea"/>
                <a:cs typeface="+mj-cs"/>
              </a:rPr>
              <a:t>SYN®-HYCAN CB</a:t>
            </a:r>
          </a:p>
        </p:txBody>
      </p:sp>
      <p:sp>
        <p:nvSpPr>
          <p:cNvPr id="12" name="Inci Name Text">
            <a:extLst>
              <a:ext uri="{FF2B5EF4-FFF2-40B4-BE49-F238E27FC236}">
                <a16:creationId xmlns:a16="http://schemas.microsoft.com/office/drawing/2014/main" id="{773033C5-E35F-A46A-5775-5335AC69F5D7}"/>
              </a:ext>
            </a:extLst>
          </p:cNvPr>
          <p:cNvSpPr txBox="1"/>
          <p:nvPr/>
        </p:nvSpPr>
        <p:spPr>
          <a:xfrm>
            <a:off x="10577170" y="372023"/>
            <a:ext cx="1347751" cy="369332"/>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300"/>
              </a:spcAft>
              <a:buClrTx/>
              <a:buSzTx/>
              <a:buFontTx/>
              <a:buNone/>
              <a:tabLst/>
              <a:defRPr/>
            </a:pPr>
            <a:r>
              <a:rPr kumimoji="0" lang="en-US" sz="1200" b="0" i="0" u="none" strike="noStrike" kern="0" cap="none" spc="0" normalizeH="0" baseline="0" noProof="0">
                <a:ln>
                  <a:noFill/>
                </a:ln>
                <a:solidFill>
                  <a:srgbClr val="FFFFFF"/>
                </a:solidFill>
                <a:effectLst/>
                <a:uLnTx/>
                <a:uFillTx/>
                <a:latin typeface="DM Sans" pitchFamily="2" charset="77"/>
                <a:ea typeface="+mn-ea"/>
                <a:cs typeface="Arial"/>
                <a:sym typeface="Arial"/>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22586" y="831718"/>
            <a:ext cx="1458591" cy="794932"/>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721168" y="2375658"/>
            <a:ext cx="2117882" cy="2433109"/>
          </a:xfrm>
          <a:prstGeom prst="rect">
            <a:avLst/>
          </a:prstGeom>
        </p:spPr>
        <p:txBody>
          <a:bodyPr lIns="180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marR="0" lvl="0" indent="-251460" algn="just" defTabSz="914400" rtl="0" eaLnBrk="1" fontAlgn="auto" latinLnBrk="0" hangingPunct="1">
              <a:lnSpc>
                <a:spcPct val="100000"/>
              </a:lnSpc>
              <a:spcBef>
                <a:spcPts val="0"/>
              </a:spcBef>
              <a:spcAft>
                <a:spcPts val="300"/>
              </a:spcAft>
              <a:buClr>
                <a:srgbClr val="808282"/>
              </a:buClr>
              <a:buSzTx/>
              <a:buFont typeface="Arial" panose="020B0604020202020204" pitchFamily="34" charset="0"/>
              <a:buNone/>
              <a:tabLst/>
              <a:defRPr/>
            </a:pPr>
            <a:r>
              <a:rPr kumimoji="0" lang="en-US" sz="1200" b="0" i="0" u="none" strike="noStrike" kern="0" cap="none" spc="0" normalizeH="0" baseline="0" noProof="0">
                <a:ln>
                  <a:noFill/>
                </a:ln>
                <a:solidFill>
                  <a:srgbClr val="084337"/>
                </a:solidFill>
                <a:effectLst/>
                <a:uLnTx/>
                <a:uFillTx/>
                <a:latin typeface="DM Sans"/>
                <a:ea typeface="+mn-ea"/>
                <a:cs typeface="+mn-cs"/>
              </a:rPr>
              <a:t>PIONEER IN PEPTIDES</a:t>
            </a:r>
          </a:p>
          <a:p>
            <a:pPr marL="0" marR="0" lvl="0" indent="0" algn="l"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1200" cap="none" spc="0" normalizeH="0" baseline="0" noProof="0">
                <a:ln>
                  <a:noFill/>
                </a:ln>
                <a:solidFill>
                  <a:srgbClr val="084337"/>
                </a:solidFill>
                <a:effectLst/>
                <a:uLnTx/>
                <a:uFillTx/>
                <a:latin typeface="DM Sans" pitchFamily="2" charset="0"/>
                <a:ea typeface="+mn-ea"/>
                <a:cs typeface="+mn-cs"/>
              </a:rPr>
              <a:t>High performance active with low carbon footprint contribution.</a:t>
            </a:r>
          </a:p>
          <a:p>
            <a:pPr marL="0" marR="0" lvl="0" indent="0" algn="l"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1200" cap="none" spc="0" normalizeH="0" baseline="0" noProof="0">
                <a:ln>
                  <a:noFill/>
                </a:ln>
                <a:solidFill>
                  <a:srgbClr val="084337"/>
                </a:solidFill>
                <a:effectLst/>
                <a:uLnTx/>
                <a:uFillTx/>
                <a:latin typeface="DM Sans" pitchFamily="2" charset="0"/>
                <a:ea typeface="+mn-ea"/>
                <a:cs typeface="+mn-cs"/>
              </a:rPr>
              <a:t>Natural origin peptide suitable for Clean-Beauty, produced via Green Chemistry with an optimized synthesis</a:t>
            </a:r>
            <a:endParaRPr kumimoji="0" lang="en-US" sz="2000" b="0" i="0" u="none" strike="noStrike" kern="1200" cap="none" spc="0" normalizeH="0" baseline="0" noProof="0">
              <a:ln>
                <a:noFill/>
              </a:ln>
              <a:solidFill>
                <a:srgbClr val="808282"/>
              </a:solidFill>
              <a:effectLst/>
              <a:uLnTx/>
              <a:uFillTx/>
              <a:latin typeface="Fira Sans" panose="020B0503050000020004" pitchFamily="34" charset="0"/>
              <a:ea typeface="+mn-ea"/>
              <a:cs typeface="+mn-cs"/>
            </a:endParaRPr>
          </a:p>
          <a:p>
            <a:pPr marL="0" marR="0" lvl="0" indent="0" algn="just"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endParaRPr kumimoji="0" lang="en-US" sz="1200" b="0" i="0" u="none" strike="noStrike" kern="0" cap="none" spc="0" normalizeH="0" baseline="0" noProof="0">
              <a:ln>
                <a:noFill/>
              </a:ln>
              <a:solidFill>
                <a:srgbClr val="084337"/>
              </a:solidFill>
              <a:effectLst/>
              <a:highlight>
                <a:srgbClr val="FFFF00"/>
              </a:highlight>
              <a:uLnTx/>
              <a:uFillTx/>
              <a:latin typeface="DM Sans"/>
              <a:ea typeface="Fira Sans Book" panose="020B0503050000020004" pitchFamily="34" charset="0"/>
              <a:cs typeface="+mn-cs"/>
            </a:endParaRPr>
          </a:p>
        </p:txBody>
      </p:sp>
      <p:sp>
        <p:nvSpPr>
          <p:cNvPr id="40" name="TextBox 39">
            <a:extLst>
              <a:ext uri="{FF2B5EF4-FFF2-40B4-BE49-F238E27FC236}">
                <a16:creationId xmlns:a16="http://schemas.microsoft.com/office/drawing/2014/main" id="{59771647-0E7C-401A-AC87-5B51D46007DA}"/>
              </a:ext>
            </a:extLst>
          </p:cNvPr>
          <p:cNvSpPr txBox="1"/>
          <p:nvPr/>
        </p:nvSpPr>
        <p:spPr>
          <a:xfrm>
            <a:off x="543600" y="5864400"/>
            <a:ext cx="3166675" cy="846386"/>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rPr>
              <a:t>The carbon and water footprint calculations are based on internally conducted LCA according to ISO 14040/44 guidelines, </a:t>
            </a:r>
            <a:r>
              <a:rPr kumimoji="0" lang="en-US" sz="700" b="0" i="0" u="none" strike="noStrike" kern="1200" cap="none" spc="0" normalizeH="0" baseline="0" noProof="0" dirty="0" err="1">
                <a:ln>
                  <a:noFill/>
                </a:ln>
                <a:solidFill>
                  <a:srgbClr val="084337"/>
                </a:solidFill>
                <a:effectLst/>
                <a:uLnTx/>
                <a:uFillTx/>
                <a:latin typeface="DM Sans" pitchFamily="2" charset="77"/>
                <a:ea typeface="+mn-ea"/>
                <a:cs typeface="Arial"/>
                <a:sym typeface="Arial"/>
              </a:rPr>
              <a:t>dsm-firmenich</a:t>
            </a:r>
            <a:r>
              <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rPr>
              <a:t> LCA policy and validated by internal reviewers.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rPr>
              <a:t>The natural origin Index is at 0.85 according to the ISO 16128 standard</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endParaRPr>
          </a:p>
        </p:txBody>
      </p:sp>
      <p:sp>
        <p:nvSpPr>
          <p:cNvPr id="34" name="Inci Name Text">
            <a:extLst>
              <a:ext uri="{FF2B5EF4-FFF2-40B4-BE49-F238E27FC236}">
                <a16:creationId xmlns:a16="http://schemas.microsoft.com/office/drawing/2014/main" id="{2A1468A8-EF3B-46F0-AEF6-F4158370526D}"/>
              </a:ext>
            </a:extLst>
          </p:cNvPr>
          <p:cNvSpPr txBox="1"/>
          <p:nvPr/>
        </p:nvSpPr>
        <p:spPr>
          <a:xfrm>
            <a:off x="468000" y="1026000"/>
            <a:ext cx="3260037"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INCI name: Tetradecyl </a:t>
            </a:r>
            <a:r>
              <a:rPr kumimoji="0" lang="en-US" sz="1200" b="0" i="0" u="none" strike="noStrike" kern="0" cap="none" spc="0" normalizeH="0" baseline="0" noProof="0" err="1">
                <a:ln>
                  <a:noFill/>
                </a:ln>
                <a:solidFill>
                  <a:srgbClr val="084337"/>
                </a:solidFill>
                <a:effectLst/>
                <a:uLnTx/>
                <a:uFillTx/>
                <a:latin typeface="DM Sans" pitchFamily="2" charset="0"/>
                <a:ea typeface="Fira Sans Book" panose="020B0503050000020004" pitchFamily="34" charset="0"/>
                <a:cs typeface="+mn-cs"/>
              </a:rPr>
              <a:t>Aminobutyroylvalylaminobutyric</a:t>
            </a:r>
            <a:r>
              <a:rPr kumimoji="0" lang="en-US" sz="12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 Urea Acetate, Magnesium Chloride, Aqua, Glycerin  </a:t>
            </a:r>
            <a:r>
              <a:rPr kumimoji="0" lang="en-US" sz="1200" b="0" i="0" u="none" strike="noStrike" kern="1200" cap="none" spc="0" normalizeH="0" baseline="0" noProof="0">
                <a:ln>
                  <a:noFill/>
                </a:ln>
                <a:solidFill>
                  <a:srgbClr val="084337"/>
                </a:solidFill>
                <a:effectLst/>
                <a:uLnTx/>
                <a:uFillTx/>
                <a:latin typeface="DM Sans" pitchFamily="2" charset="0"/>
                <a:ea typeface="Fira Sans Book" panose="020B0503050000020004" pitchFamily="34" charset="0"/>
                <a:cs typeface="+mn-cs"/>
              </a:rPr>
              <a:t>Product Code: 5017794</a:t>
            </a:r>
          </a:p>
        </p:txBody>
      </p:sp>
      <p:sp>
        <p:nvSpPr>
          <p:cNvPr id="7" name="Inci Name Text">
            <a:extLst>
              <a:ext uri="{FF2B5EF4-FFF2-40B4-BE49-F238E27FC236}">
                <a16:creationId xmlns:a16="http://schemas.microsoft.com/office/drawing/2014/main" id="{38F6D3D9-9F15-E2A8-A4BC-A92A72ABA36D}"/>
              </a:ext>
            </a:extLst>
          </p:cNvPr>
          <p:cNvSpPr txBox="1"/>
          <p:nvPr/>
        </p:nvSpPr>
        <p:spPr>
          <a:xfrm>
            <a:off x="7396738" y="6651837"/>
            <a:ext cx="2627069"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rPr>
              <a:t>Card version 2</a:t>
            </a:r>
            <a:endParaRPr kumimoji="0" lang="en-US" sz="1200" b="0" i="0" u="none" strike="noStrike" kern="120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endParaRPr>
          </a:p>
        </p:txBody>
      </p:sp>
      <p:pic>
        <p:nvPicPr>
          <p:cNvPr id="22" name="Picture 21">
            <a:extLst>
              <a:ext uri="{FF2B5EF4-FFF2-40B4-BE49-F238E27FC236}">
                <a16:creationId xmlns:a16="http://schemas.microsoft.com/office/drawing/2014/main" id="{69B79B9D-12F0-A2CA-8BBA-8E330BCB1ED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801087" y="2041910"/>
            <a:ext cx="904909" cy="911492"/>
          </a:xfrm>
          <a:prstGeom prst="rect">
            <a:avLst/>
          </a:prstGeom>
          <a:solidFill>
            <a:srgbClr val="42A0D6">
              <a:alpha val="30196"/>
            </a:srgbClr>
          </a:solidFill>
          <a:ln w="12700">
            <a:noFill/>
          </a:ln>
        </p:spPr>
      </p:pic>
      <p:pic>
        <p:nvPicPr>
          <p:cNvPr id="24" name="Picture 23">
            <a:extLst>
              <a:ext uri="{FF2B5EF4-FFF2-40B4-BE49-F238E27FC236}">
                <a16:creationId xmlns:a16="http://schemas.microsoft.com/office/drawing/2014/main" id="{A08177EB-9492-C7A5-2F69-990B2C5F8BD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801088" y="3039109"/>
            <a:ext cx="904909" cy="911492"/>
          </a:xfrm>
          <a:prstGeom prst="rect">
            <a:avLst/>
          </a:prstGeom>
          <a:solidFill>
            <a:srgbClr val="42A0D6">
              <a:alpha val="30196"/>
            </a:srgbClr>
          </a:solidFill>
          <a:ln w="12700">
            <a:noFill/>
          </a:ln>
        </p:spPr>
      </p:pic>
      <p:pic>
        <p:nvPicPr>
          <p:cNvPr id="26" name="Picture 25">
            <a:extLst>
              <a:ext uri="{FF2B5EF4-FFF2-40B4-BE49-F238E27FC236}">
                <a16:creationId xmlns:a16="http://schemas.microsoft.com/office/drawing/2014/main" id="{28BB61A9-081D-AB97-55B4-3B09F8FAD3A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3762"/>
          <a:stretch/>
        </p:blipFill>
        <p:spPr>
          <a:xfrm>
            <a:off x="10810003" y="4043276"/>
            <a:ext cx="913077" cy="913077"/>
          </a:xfrm>
          <a:prstGeom prst="rect">
            <a:avLst/>
          </a:prstGeom>
          <a:solidFill>
            <a:schemeClr val="bg1"/>
          </a:solidFill>
        </p:spPr>
      </p:pic>
      <p:sp>
        <p:nvSpPr>
          <p:cNvPr id="3" name="Text Placeholder 5">
            <a:extLst>
              <a:ext uri="{FF2B5EF4-FFF2-40B4-BE49-F238E27FC236}">
                <a16:creationId xmlns:a16="http://schemas.microsoft.com/office/drawing/2014/main" id="{295D53C5-7E74-389B-1821-7E0890D5089C}"/>
              </a:ext>
            </a:extLst>
          </p:cNvPr>
          <p:cNvSpPr txBox="1">
            <a:spLocks/>
          </p:cNvSpPr>
          <p:nvPr/>
        </p:nvSpPr>
        <p:spPr>
          <a:xfrm>
            <a:off x="6866669" y="818824"/>
            <a:ext cx="2258167" cy="2999812"/>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Highlights </a:t>
            </a:r>
            <a:b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related to Supply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Chain control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Full ownership of the production</a:t>
            </a:r>
            <a:r>
              <a:rPr kumimoji="0" lang="en-US" sz="800" b="0" i="0" u="none" strike="noStrike" kern="1200" cap="none" spc="0" normalizeH="0" baseline="0" noProof="0">
                <a:ln>
                  <a:noFill/>
                </a:ln>
                <a:solidFill>
                  <a:srgbClr val="084337"/>
                </a:solidFill>
                <a:effectLst/>
                <a:uLnTx/>
                <a:uFillTx/>
                <a:latin typeface="DM Sans" pitchFamily="2" charset="0"/>
                <a:ea typeface="+mn-ea"/>
                <a:cs typeface="+mn-cs"/>
              </a:rPr>
              <a: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4" name="Text Placeholder 5">
            <a:extLst>
              <a:ext uri="{FF2B5EF4-FFF2-40B4-BE49-F238E27FC236}">
                <a16:creationId xmlns:a16="http://schemas.microsoft.com/office/drawing/2014/main" id="{BB079B2C-A5B8-738E-E906-962125872FDA}"/>
              </a:ext>
            </a:extLst>
          </p:cNvPr>
          <p:cNvSpPr txBox="1">
            <a:spLocks/>
          </p:cNvSpPr>
          <p:nvPr/>
        </p:nvSpPr>
        <p:spPr>
          <a:xfrm>
            <a:off x="6905457" y="3565936"/>
            <a:ext cx="2319254" cy="1500059"/>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dirty="0">
                <a:ln>
                  <a:noFill/>
                </a:ln>
                <a:solidFill>
                  <a:srgbClr val="084337"/>
                </a:solidFill>
                <a:effectLst/>
                <a:uLnTx/>
                <a:uFillTx/>
                <a:latin typeface="DM Sans" pitchFamily="2" charset="0"/>
                <a:ea typeface="+mn-ea"/>
                <a:cs typeface="+mn-cs"/>
              </a:rPr>
              <a:t>Natural-origin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rPr>
              <a:t>99.98% natural origin content according to ISO 16128 for </a:t>
            </a:r>
            <a:r>
              <a:rPr kumimoji="0" lang="en-US" sz="900" b="0" i="0" u="none" strike="noStrike" kern="1200" cap="none" spc="0" normalizeH="0" baseline="0" noProof="0" dirty="0">
                <a:ln>
                  <a:noFill/>
                </a:ln>
                <a:solidFill>
                  <a:srgbClr val="084337"/>
                </a:solidFill>
                <a:effectLst/>
                <a:uLnTx/>
                <a:uFillTx/>
                <a:latin typeface="DM Sans 14pt Medium" pitchFamily="2" charset="0"/>
                <a:ea typeface="+mn-ea"/>
                <a:cs typeface="+mn-cs"/>
              </a:rPr>
              <a:t>SYN®-HYCAN CB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rPr>
              <a:t>85% natural origin for the pure peptide*</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1" i="0" u="none" strike="noStrike" kern="1200" cap="none" spc="0" normalizeH="0" baseline="0" noProof="0" dirty="0">
              <a:ln>
                <a:noFill/>
              </a:ln>
              <a:solidFill>
                <a:srgbClr val="084337"/>
              </a:solidFill>
              <a:effectLst/>
              <a:uLnTx/>
              <a:uFillTx/>
              <a:latin typeface="DM Sans 14pt Medium"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rPr>
              <a:t>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dirty="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dirty="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dirty="0">
              <a:ln>
                <a:noFill/>
              </a:ln>
              <a:solidFill>
                <a:srgbClr val="084337"/>
              </a:solidFill>
              <a:effectLst/>
              <a:uLnTx/>
              <a:uFillTx/>
              <a:latin typeface="DM Sans" pitchFamily="2" charset="0"/>
              <a:ea typeface="+mn-ea"/>
              <a:cs typeface="+mn-cs"/>
            </a:endParaRPr>
          </a:p>
        </p:txBody>
      </p:sp>
      <p:sp>
        <p:nvSpPr>
          <p:cNvPr id="6" name="Text Placeholder 5">
            <a:extLst>
              <a:ext uri="{FF2B5EF4-FFF2-40B4-BE49-F238E27FC236}">
                <a16:creationId xmlns:a16="http://schemas.microsoft.com/office/drawing/2014/main" id="{A6C219F4-C497-AA82-8CD6-527CE1C7D3D1}"/>
              </a:ext>
            </a:extLst>
          </p:cNvPr>
          <p:cNvSpPr txBox="1">
            <a:spLocks/>
          </p:cNvSpPr>
          <p:nvPr/>
        </p:nvSpPr>
        <p:spPr>
          <a:xfrm>
            <a:off x="4172674" y="3523386"/>
            <a:ext cx="2714903" cy="243310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8" name="TextBox 7">
            <a:extLst>
              <a:ext uri="{FF2B5EF4-FFF2-40B4-BE49-F238E27FC236}">
                <a16:creationId xmlns:a16="http://schemas.microsoft.com/office/drawing/2014/main" id="{8E7B5655-94E6-8EB3-E793-8A04BFD25771}"/>
              </a:ext>
            </a:extLst>
          </p:cNvPr>
          <p:cNvSpPr txBox="1"/>
          <p:nvPr/>
        </p:nvSpPr>
        <p:spPr>
          <a:xfrm>
            <a:off x="4406900" y="3565936"/>
            <a:ext cx="2371087" cy="253980"/>
          </a:xfrm>
          <a:prstGeom prst="rect">
            <a:avLst/>
          </a:prstGeom>
          <a:noFill/>
        </p:spPr>
        <p:txBody>
          <a:bodyPr wrap="square">
            <a:spAutoFit/>
          </a:body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Impact on health and well-being</a:t>
            </a:r>
          </a:p>
        </p:txBody>
      </p:sp>
      <p:sp>
        <p:nvSpPr>
          <p:cNvPr id="14" name="TextBox 13">
            <a:extLst>
              <a:ext uri="{FF2B5EF4-FFF2-40B4-BE49-F238E27FC236}">
                <a16:creationId xmlns:a16="http://schemas.microsoft.com/office/drawing/2014/main" id="{1E337F2D-E1AD-8D54-7A6C-1A53E5E66D52}"/>
              </a:ext>
            </a:extLst>
          </p:cNvPr>
          <p:cNvSpPr txBox="1"/>
          <p:nvPr/>
        </p:nvSpPr>
        <p:spPr>
          <a:xfrm>
            <a:off x="4833180" y="3987021"/>
            <a:ext cx="195485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84337"/>
                </a:solidFill>
                <a:effectLst/>
                <a:uLnTx/>
                <a:uFillTx/>
                <a:latin typeface="DM Sans" pitchFamily="2" charset="0"/>
                <a:ea typeface="+mn-ea"/>
                <a:cs typeface="+mn-cs"/>
              </a:rPr>
              <a:t>SYN-HYCAN® CB offers a non-invasive cosmetic alternative for restoring skin volume. It helps firming and remodeling skin from within, by helping maintain the Hyaluronic acid content. </a:t>
            </a:r>
          </a:p>
        </p:txBody>
      </p:sp>
      <p:sp>
        <p:nvSpPr>
          <p:cNvPr id="16" name="TextBox 15">
            <a:extLst>
              <a:ext uri="{FF2B5EF4-FFF2-40B4-BE49-F238E27FC236}">
                <a16:creationId xmlns:a16="http://schemas.microsoft.com/office/drawing/2014/main" id="{4A6DF491-AD9C-2E5F-70D1-59ECB2CF593C}"/>
              </a:ext>
            </a:extLst>
          </p:cNvPr>
          <p:cNvSpPr txBox="1"/>
          <p:nvPr/>
        </p:nvSpPr>
        <p:spPr>
          <a:xfrm>
            <a:off x="6896186" y="1743457"/>
            <a:ext cx="2848841" cy="635046"/>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Feedstock 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Synthetic and Glycerin from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rapeseed</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endParaRPr>
          </a:p>
        </p:txBody>
      </p:sp>
      <p:cxnSp>
        <p:nvCxnSpPr>
          <p:cNvPr id="20" name="Conector Reto 50">
            <a:extLst>
              <a:ext uri="{FF2B5EF4-FFF2-40B4-BE49-F238E27FC236}">
                <a16:creationId xmlns:a16="http://schemas.microsoft.com/office/drawing/2014/main" id="{7094857B-62F8-D7C1-53B9-B3BCD2BC827D}"/>
              </a:ext>
            </a:extLst>
          </p:cNvPr>
          <p:cNvCxnSpPr>
            <a:cxnSpLocks/>
          </p:cNvCxnSpPr>
          <p:nvPr/>
        </p:nvCxnSpPr>
        <p:spPr>
          <a:xfrm>
            <a:off x="5055343" y="1544256"/>
            <a:ext cx="169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50">
            <a:extLst>
              <a:ext uri="{FF2B5EF4-FFF2-40B4-BE49-F238E27FC236}">
                <a16:creationId xmlns:a16="http://schemas.microsoft.com/office/drawing/2014/main" id="{6FC39E7A-3419-3A7D-8CA2-692B578F7D30}"/>
              </a:ext>
            </a:extLst>
          </p:cNvPr>
          <p:cNvCxnSpPr>
            <a:cxnSpLocks/>
          </p:cNvCxnSpPr>
          <p:nvPr/>
        </p:nvCxnSpPr>
        <p:spPr>
          <a:xfrm>
            <a:off x="4631939" y="2162492"/>
            <a:ext cx="21207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to 50">
            <a:extLst>
              <a:ext uri="{FF2B5EF4-FFF2-40B4-BE49-F238E27FC236}">
                <a16:creationId xmlns:a16="http://schemas.microsoft.com/office/drawing/2014/main" id="{4C6225A7-10B3-840F-0131-9B0369504791}"/>
              </a:ext>
            </a:extLst>
          </p:cNvPr>
          <p:cNvCxnSpPr>
            <a:cxnSpLocks/>
          </p:cNvCxnSpPr>
          <p:nvPr/>
        </p:nvCxnSpPr>
        <p:spPr>
          <a:xfrm>
            <a:off x="4406900" y="2781228"/>
            <a:ext cx="234574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to 50">
            <a:extLst>
              <a:ext uri="{FF2B5EF4-FFF2-40B4-BE49-F238E27FC236}">
                <a16:creationId xmlns:a16="http://schemas.microsoft.com/office/drawing/2014/main" id="{303B3653-13DE-2FA1-B296-B83FA4BC9940}"/>
              </a:ext>
            </a:extLst>
          </p:cNvPr>
          <p:cNvCxnSpPr>
            <a:cxnSpLocks/>
          </p:cNvCxnSpPr>
          <p:nvPr/>
        </p:nvCxnSpPr>
        <p:spPr>
          <a:xfrm>
            <a:off x="6929578" y="1645250"/>
            <a:ext cx="202523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to 50">
            <a:extLst>
              <a:ext uri="{FF2B5EF4-FFF2-40B4-BE49-F238E27FC236}">
                <a16:creationId xmlns:a16="http://schemas.microsoft.com/office/drawing/2014/main" id="{72C2D20A-ED79-956F-7C20-E2244C19EED1}"/>
              </a:ext>
            </a:extLst>
          </p:cNvPr>
          <p:cNvCxnSpPr>
            <a:cxnSpLocks/>
          </p:cNvCxnSpPr>
          <p:nvPr/>
        </p:nvCxnSpPr>
        <p:spPr>
          <a:xfrm>
            <a:off x="6929578" y="2526248"/>
            <a:ext cx="239383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Inci Name Text">
            <a:extLst>
              <a:ext uri="{FF2B5EF4-FFF2-40B4-BE49-F238E27FC236}">
                <a16:creationId xmlns:a16="http://schemas.microsoft.com/office/drawing/2014/main" id="{918CCA51-CDE1-D5FC-5BC5-2EA771CE09B8}"/>
              </a:ext>
            </a:extLst>
          </p:cNvPr>
          <p:cNvSpPr txBox="1"/>
          <p:nvPr/>
        </p:nvSpPr>
        <p:spPr>
          <a:xfrm>
            <a:off x="8712000" y="6552000"/>
            <a:ext cx="1017719" cy="24622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2020. DSM. </a:t>
            </a:r>
            <a:b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b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All rights reserved</a:t>
            </a:r>
          </a:p>
        </p:txBody>
      </p:sp>
      <p:sp>
        <p:nvSpPr>
          <p:cNvPr id="9" name="TextBox 8">
            <a:extLst>
              <a:ext uri="{FF2B5EF4-FFF2-40B4-BE49-F238E27FC236}">
                <a16:creationId xmlns:a16="http://schemas.microsoft.com/office/drawing/2014/main" id="{B932F560-9478-52D0-780F-7F38A21822C9}"/>
              </a:ext>
            </a:extLst>
          </p:cNvPr>
          <p:cNvSpPr txBox="1"/>
          <p:nvPr/>
        </p:nvSpPr>
        <p:spPr>
          <a:xfrm>
            <a:off x="6897299" y="2684914"/>
            <a:ext cx="2574586" cy="446341"/>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Responsible sourcing</a:t>
            </a:r>
          </a:p>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No palm oil derivatives</a:t>
            </a: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pic>
        <p:nvPicPr>
          <p:cNvPr id="17" name="Picture 2">
            <a:extLst>
              <a:ext uri="{FF2B5EF4-FFF2-40B4-BE49-F238E27FC236}">
                <a16:creationId xmlns:a16="http://schemas.microsoft.com/office/drawing/2014/main" id="{0DE4088E-D1FD-97DE-7585-2187D1328C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7733" y="6353734"/>
            <a:ext cx="2200115" cy="198265"/>
          </a:xfrm>
          <a:prstGeom prst="rect">
            <a:avLst/>
          </a:prstGeom>
        </p:spPr>
      </p:pic>
      <p:sp>
        <p:nvSpPr>
          <p:cNvPr id="18" name="Text Placeholder 5">
            <a:extLst>
              <a:ext uri="{FF2B5EF4-FFF2-40B4-BE49-F238E27FC236}">
                <a16:creationId xmlns:a16="http://schemas.microsoft.com/office/drawing/2014/main" id="{D9A1E1A2-DF71-150C-CC39-6981A2A7D235}"/>
              </a:ext>
            </a:extLst>
          </p:cNvPr>
          <p:cNvSpPr txBox="1">
            <a:spLocks/>
          </p:cNvSpPr>
          <p:nvPr/>
        </p:nvSpPr>
        <p:spPr>
          <a:xfrm>
            <a:off x="4568976" y="993949"/>
            <a:ext cx="2209011" cy="586566"/>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Carbon footprint*</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9.7 kg CO2 eq/kg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19" name="Text Placeholder 5">
            <a:extLst>
              <a:ext uri="{FF2B5EF4-FFF2-40B4-BE49-F238E27FC236}">
                <a16:creationId xmlns:a16="http://schemas.microsoft.com/office/drawing/2014/main" id="{EC19B759-BF57-DEAA-F78E-69CC9E1B3737}"/>
              </a:ext>
            </a:extLst>
          </p:cNvPr>
          <p:cNvSpPr txBox="1">
            <a:spLocks/>
          </p:cNvSpPr>
          <p:nvPr/>
        </p:nvSpPr>
        <p:spPr>
          <a:xfrm>
            <a:off x="4568975" y="1680658"/>
            <a:ext cx="2209011" cy="618924"/>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Biodegradability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a:ea typeface="+mn-ea"/>
                <a:cs typeface="+mn-cs"/>
              </a:rPr>
              <a:t>Biodegradability test ongoing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27" name="Text Placeholder 5">
            <a:extLst>
              <a:ext uri="{FF2B5EF4-FFF2-40B4-BE49-F238E27FC236}">
                <a16:creationId xmlns:a16="http://schemas.microsoft.com/office/drawing/2014/main" id="{0FE80592-7FA4-F653-B367-E8D10BF6C538}"/>
              </a:ext>
            </a:extLst>
          </p:cNvPr>
          <p:cNvSpPr txBox="1">
            <a:spLocks/>
          </p:cNvSpPr>
          <p:nvPr/>
        </p:nvSpPr>
        <p:spPr>
          <a:xfrm>
            <a:off x="4565165" y="2271801"/>
            <a:ext cx="2209011" cy="507703"/>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Water footprint</a:t>
            </a:r>
            <a:endParaRPr kumimoji="0" lang="en-US" sz="1000" b="1" i="0" u="none" strike="noStrike" kern="1200" cap="none" spc="0" normalizeH="0" baseline="0" noProof="0">
              <a:ln>
                <a:noFill/>
              </a:ln>
              <a:solidFill>
                <a:srgbClr val="084337"/>
              </a:solidFill>
              <a:effectLst/>
              <a:highlight>
                <a:srgbClr val="00FF00"/>
              </a:highligh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de-CH" sz="900" b="0" i="0" u="none" strike="noStrike" kern="1200" cap="none" spc="0" normalizeH="0" baseline="0" noProof="0">
                <a:ln>
                  <a:noFill/>
                </a:ln>
                <a:solidFill>
                  <a:srgbClr val="084337"/>
                </a:solidFill>
                <a:effectLst/>
                <a:uLnTx/>
                <a:uFillTx/>
                <a:latin typeface="DM Sans" pitchFamily="2" charset="0"/>
                <a:ea typeface="+mn-ea"/>
                <a:cs typeface="+mn-cs"/>
              </a:rPr>
              <a:t>4.07 </a:t>
            </a:r>
            <a:r>
              <a:rPr kumimoji="0" lang="en-US" sz="900" b="0" i="0" u="none" strike="noStrike" kern="1200" cap="none" spc="0" normalizeH="0" baseline="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m</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3 </a:t>
            </a:r>
            <a:r>
              <a:rPr kumimoji="0" lang="en-GB" sz="900" b="0" i="0" u="none" strike="noStrike" kern="1200" cap="none" spc="0" normalizeH="0" baseline="0" noProof="0" err="1">
                <a:ln>
                  <a:noFill/>
                </a:ln>
                <a:solidFill>
                  <a:srgbClr val="084337"/>
                </a:solidFill>
                <a:effectLst/>
                <a:uLnTx/>
                <a:uFillTx/>
                <a:latin typeface="DM Sans" pitchFamily="2" charset="0"/>
                <a:ea typeface="+mn-ea"/>
                <a:cs typeface="+mn-cs"/>
              </a:rPr>
              <a:t>depriv</a:t>
            </a:r>
            <a:r>
              <a:rPr kumimoji="0" lang="en-GB" sz="900" b="0" i="0" u="none" strike="noStrike" kern="1200" cap="none" spc="0" normalizeH="0" baseline="0" noProof="0">
                <a:ln>
                  <a:noFill/>
                </a:ln>
                <a:solidFill>
                  <a:srgbClr val="084337"/>
                </a:solidFill>
                <a:effectLst/>
                <a:uLnTx/>
                <a:uFillTx/>
                <a:latin typeface="DM Sans" pitchFamily="2" charset="0"/>
                <a:ea typeface="+mn-ea"/>
                <a:cs typeface="+mn-cs"/>
              </a:rPr>
              <a:t>./kg</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 </a:t>
            </a:r>
            <a:endParaRPr kumimoji="0" lang="en-GB"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28" name="Text Placeholder 5">
            <a:extLst>
              <a:ext uri="{FF2B5EF4-FFF2-40B4-BE49-F238E27FC236}">
                <a16:creationId xmlns:a16="http://schemas.microsoft.com/office/drawing/2014/main" id="{6AB63BA3-9078-3C9E-9F58-1B16E79580A0}"/>
              </a:ext>
            </a:extLst>
          </p:cNvPr>
          <p:cNvSpPr txBox="1">
            <a:spLocks/>
          </p:cNvSpPr>
          <p:nvPr/>
        </p:nvSpPr>
        <p:spPr>
          <a:xfrm>
            <a:off x="4593570" y="2725120"/>
            <a:ext cx="2209011" cy="592103"/>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100% purchased 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Tree>
    <p:extLst>
      <p:ext uri="{BB962C8B-B14F-4D97-AF65-F5344CB8AC3E}">
        <p14:creationId xmlns:p14="http://schemas.microsoft.com/office/powerpoint/2010/main" val="1209261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5012F3E4-E404-6D53-FEDE-8B679B4BB203}"/>
              </a:ext>
            </a:extLst>
          </p:cNvPr>
          <p:cNvSpPr txBox="1">
            <a:spLocks/>
          </p:cNvSpPr>
          <p:nvPr/>
        </p:nvSpPr>
        <p:spPr bwMode="white">
          <a:xfrm>
            <a:off x="468001" y="468002"/>
            <a:ext cx="4215213" cy="29931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130" b="1" i="0" u="none" strike="noStrike" kern="1200" cap="none" spc="0" normalizeH="0" baseline="0" noProof="0">
                <a:ln>
                  <a:noFill/>
                </a:ln>
                <a:solidFill>
                  <a:srgbClr val="084337"/>
                </a:solidFill>
                <a:effectLst/>
                <a:uLnTx/>
                <a:uFillTx/>
                <a:latin typeface="DM Sans 14pt Medium" pitchFamily="2" charset="0"/>
                <a:ea typeface="+mj-ea"/>
                <a:cs typeface="+mj-cs"/>
              </a:rPr>
              <a:t>SYN®-HYCAN CB</a:t>
            </a:r>
          </a:p>
        </p:txBody>
      </p:sp>
      <p:sp>
        <p:nvSpPr>
          <p:cNvPr id="34" name="Inci Name Text">
            <a:extLst>
              <a:ext uri="{FF2B5EF4-FFF2-40B4-BE49-F238E27FC236}">
                <a16:creationId xmlns:a16="http://schemas.microsoft.com/office/drawing/2014/main" id="{2A1468A8-EF3B-46F0-AEF6-F4158370526D}"/>
              </a:ext>
            </a:extLst>
          </p:cNvPr>
          <p:cNvSpPr txBox="1"/>
          <p:nvPr/>
        </p:nvSpPr>
        <p:spPr>
          <a:xfrm>
            <a:off x="468000" y="792715"/>
            <a:ext cx="48787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84337"/>
                </a:solidFill>
                <a:effectLst/>
                <a:uLnTx/>
                <a:uFillTx/>
                <a:latin typeface="DM Sans" pitchFamily="2" charset="0"/>
                <a:ea typeface="Fira Sans Book" panose="020B0503050000020004" pitchFamily="34" charset="0"/>
                <a:cs typeface="+mn-cs"/>
              </a:rPr>
              <a:t>A natural peptide for sustainable formulations</a:t>
            </a:r>
            <a:endParaRPr kumimoji="0" lang="en-US" sz="1600" b="0" i="0" u="none" strike="noStrike" kern="1200" cap="none" spc="0" normalizeH="0" baseline="0" noProof="0">
              <a:ln>
                <a:noFill/>
              </a:ln>
              <a:solidFill>
                <a:srgbClr val="084337"/>
              </a:solidFill>
              <a:effectLst/>
              <a:uLnTx/>
              <a:uFillTx/>
              <a:latin typeface="DM Sans" pitchFamily="2" charset="0"/>
              <a:ea typeface="Fira Sans Book" panose="020B0503050000020004" pitchFamily="34" charset="0"/>
              <a:cs typeface="+mn-cs"/>
            </a:endParaRPr>
          </a:p>
        </p:txBody>
      </p:sp>
      <p:sp>
        <p:nvSpPr>
          <p:cNvPr id="23" name="Inci Name Text">
            <a:extLst>
              <a:ext uri="{FF2B5EF4-FFF2-40B4-BE49-F238E27FC236}">
                <a16:creationId xmlns:a16="http://schemas.microsoft.com/office/drawing/2014/main" id="{918CCA51-CDE1-D5FC-5BC5-2EA771CE09B8}"/>
              </a:ext>
            </a:extLst>
          </p:cNvPr>
          <p:cNvSpPr txBox="1"/>
          <p:nvPr/>
        </p:nvSpPr>
        <p:spPr>
          <a:xfrm>
            <a:off x="8712000" y="6552000"/>
            <a:ext cx="1017719" cy="24622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2020. DSM. </a:t>
            </a:r>
            <a:b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b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All rights reserved</a:t>
            </a:r>
          </a:p>
        </p:txBody>
      </p:sp>
      <p:cxnSp>
        <p:nvCxnSpPr>
          <p:cNvPr id="19" name="Conector Reto 18">
            <a:extLst>
              <a:ext uri="{FF2B5EF4-FFF2-40B4-BE49-F238E27FC236}">
                <a16:creationId xmlns:a16="http://schemas.microsoft.com/office/drawing/2014/main" id="{5D34CB26-ED68-CFDC-8389-73EB58695E68}"/>
              </a:ext>
            </a:extLst>
          </p:cNvPr>
          <p:cNvCxnSpPr>
            <a:cxnSpLocks/>
          </p:cNvCxnSpPr>
          <p:nvPr/>
        </p:nvCxnSpPr>
        <p:spPr>
          <a:xfrm>
            <a:off x="468000" y="1460500"/>
            <a:ext cx="0" cy="1968500"/>
          </a:xfrm>
          <a:prstGeom prst="line">
            <a:avLst/>
          </a:prstGeom>
          <a:ln w="28575">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0" name="Conector Reto 29">
            <a:extLst>
              <a:ext uri="{FF2B5EF4-FFF2-40B4-BE49-F238E27FC236}">
                <a16:creationId xmlns:a16="http://schemas.microsoft.com/office/drawing/2014/main" id="{070C9968-3958-862F-8AE3-4999E80BCBE1}"/>
              </a:ext>
            </a:extLst>
          </p:cNvPr>
          <p:cNvCxnSpPr>
            <a:cxnSpLocks/>
          </p:cNvCxnSpPr>
          <p:nvPr/>
        </p:nvCxnSpPr>
        <p:spPr>
          <a:xfrm>
            <a:off x="468000" y="3911600"/>
            <a:ext cx="0" cy="1968500"/>
          </a:xfrm>
          <a:prstGeom prst="line">
            <a:avLst/>
          </a:prstGeom>
          <a:ln w="28575">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id="{D6418D97-3605-00D6-4F3B-D521F1520295}"/>
              </a:ext>
            </a:extLst>
          </p:cNvPr>
          <p:cNvCxnSpPr>
            <a:cxnSpLocks/>
          </p:cNvCxnSpPr>
          <p:nvPr/>
        </p:nvCxnSpPr>
        <p:spPr>
          <a:xfrm>
            <a:off x="4054847" y="1460500"/>
            <a:ext cx="0" cy="1968500"/>
          </a:xfrm>
          <a:prstGeom prst="line">
            <a:avLst/>
          </a:prstGeom>
          <a:ln w="28575">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2" name="Conector Reto 31">
            <a:extLst>
              <a:ext uri="{FF2B5EF4-FFF2-40B4-BE49-F238E27FC236}">
                <a16:creationId xmlns:a16="http://schemas.microsoft.com/office/drawing/2014/main" id="{5C2F2E17-A1B0-9151-E5DD-8A843E004FBE}"/>
              </a:ext>
            </a:extLst>
          </p:cNvPr>
          <p:cNvCxnSpPr>
            <a:cxnSpLocks/>
          </p:cNvCxnSpPr>
          <p:nvPr/>
        </p:nvCxnSpPr>
        <p:spPr>
          <a:xfrm>
            <a:off x="4054847" y="3911600"/>
            <a:ext cx="0" cy="1968500"/>
          </a:xfrm>
          <a:prstGeom prst="line">
            <a:avLst/>
          </a:prstGeom>
          <a:ln w="28575">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5" name="Conector Reto 34">
            <a:extLst>
              <a:ext uri="{FF2B5EF4-FFF2-40B4-BE49-F238E27FC236}">
                <a16:creationId xmlns:a16="http://schemas.microsoft.com/office/drawing/2014/main" id="{336CCCF3-31CF-C829-69FB-8F001D637D47}"/>
              </a:ext>
            </a:extLst>
          </p:cNvPr>
          <p:cNvCxnSpPr>
            <a:cxnSpLocks/>
          </p:cNvCxnSpPr>
          <p:nvPr/>
        </p:nvCxnSpPr>
        <p:spPr>
          <a:xfrm>
            <a:off x="8458001" y="1460500"/>
            <a:ext cx="0" cy="1968500"/>
          </a:xfrm>
          <a:prstGeom prst="line">
            <a:avLst/>
          </a:prstGeom>
          <a:ln w="28575">
            <a:solidFill>
              <a:srgbClr val="084337"/>
            </a:solidFill>
          </a:ln>
        </p:spPr>
        <p:style>
          <a:lnRef idx="1">
            <a:schemeClr val="accent1"/>
          </a:lnRef>
          <a:fillRef idx="0">
            <a:schemeClr val="accent1"/>
          </a:fillRef>
          <a:effectRef idx="0">
            <a:schemeClr val="accent1"/>
          </a:effectRef>
          <a:fontRef idx="minor">
            <a:schemeClr val="tx1"/>
          </a:fontRef>
        </p:style>
      </p:cxnSp>
      <p:sp>
        <p:nvSpPr>
          <p:cNvPr id="36" name="Inci Name Text">
            <a:extLst>
              <a:ext uri="{FF2B5EF4-FFF2-40B4-BE49-F238E27FC236}">
                <a16:creationId xmlns:a16="http://schemas.microsoft.com/office/drawing/2014/main" id="{F36EB24B-C873-1FC8-22B0-B737B47FC60E}"/>
              </a:ext>
            </a:extLst>
          </p:cNvPr>
          <p:cNvSpPr txBox="1"/>
          <p:nvPr/>
        </p:nvSpPr>
        <p:spPr>
          <a:xfrm>
            <a:off x="616859" y="2567226"/>
            <a:ext cx="2160895"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Carbon footprint of 9.7 kg CO2 eq./kg. High efficiency allowing a low carbon footprint in use(1). </a:t>
            </a:r>
          </a:p>
        </p:txBody>
      </p:sp>
      <p:sp>
        <p:nvSpPr>
          <p:cNvPr id="37" name="Inci Name Text">
            <a:extLst>
              <a:ext uri="{FF2B5EF4-FFF2-40B4-BE49-F238E27FC236}">
                <a16:creationId xmlns:a16="http://schemas.microsoft.com/office/drawing/2014/main" id="{4E8B8A45-2875-1EF0-98D7-8C66F8429B8D}"/>
              </a:ext>
            </a:extLst>
          </p:cNvPr>
          <p:cNvSpPr txBox="1"/>
          <p:nvPr/>
        </p:nvSpPr>
        <p:spPr>
          <a:xfrm>
            <a:off x="4244161" y="2597744"/>
            <a:ext cx="3495578"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SYN-HYCAN® CB suitable for Clean-Beauty with TFA free process (2).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Natural-origin peptide (0.85 natural origin Index according to ISO 16128). </a:t>
            </a:r>
          </a:p>
        </p:txBody>
      </p:sp>
      <p:sp>
        <p:nvSpPr>
          <p:cNvPr id="38" name="Inci Name Text">
            <a:extLst>
              <a:ext uri="{FF2B5EF4-FFF2-40B4-BE49-F238E27FC236}">
                <a16:creationId xmlns:a16="http://schemas.microsoft.com/office/drawing/2014/main" id="{42EFAAD0-6334-E385-840B-CD2F39D34343}"/>
              </a:ext>
            </a:extLst>
          </p:cNvPr>
          <p:cNvSpPr txBox="1"/>
          <p:nvPr/>
        </p:nvSpPr>
        <p:spPr>
          <a:xfrm>
            <a:off x="8647314" y="2382300"/>
            <a:ext cx="3094335"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Green chemistry reaction type (3) with an optimized synthesis reducing the number of steps (8 vs 14 steps previously. </a:t>
            </a:r>
          </a:p>
        </p:txBody>
      </p:sp>
      <p:sp>
        <p:nvSpPr>
          <p:cNvPr id="41" name="Inci Name Text">
            <a:extLst>
              <a:ext uri="{FF2B5EF4-FFF2-40B4-BE49-F238E27FC236}">
                <a16:creationId xmlns:a16="http://schemas.microsoft.com/office/drawing/2014/main" id="{3D996AB2-6D0E-32C9-41A7-B06445B18762}"/>
              </a:ext>
            </a:extLst>
          </p:cNvPr>
          <p:cNvSpPr txBox="1"/>
          <p:nvPr/>
        </p:nvSpPr>
        <p:spPr>
          <a:xfrm>
            <a:off x="616859" y="4802882"/>
            <a:ext cx="2808596" cy="107721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Switch from a solid phase to </a:t>
            </a:r>
            <a:b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a liquid phase process, allowing for significantly reducing amounts of solvents and for including greener solvents.</a:t>
            </a:r>
          </a:p>
        </p:txBody>
      </p:sp>
      <p:sp>
        <p:nvSpPr>
          <p:cNvPr id="42" name="TextBox 39">
            <a:extLst>
              <a:ext uri="{FF2B5EF4-FFF2-40B4-BE49-F238E27FC236}">
                <a16:creationId xmlns:a16="http://schemas.microsoft.com/office/drawing/2014/main" id="{83CFE106-605B-3FD0-4FAA-0620918E600F}"/>
              </a:ext>
            </a:extLst>
          </p:cNvPr>
          <p:cNvSpPr txBox="1"/>
          <p:nvPr/>
        </p:nvSpPr>
        <p:spPr>
          <a:xfrm>
            <a:off x="446056" y="6280365"/>
            <a:ext cx="5958798" cy="461665"/>
          </a:xfrm>
          <a:prstGeom prst="rect">
            <a:avLst/>
          </a:prstGeom>
          <a:noFill/>
        </p:spPr>
        <p:txBody>
          <a:bodyPr wrap="square">
            <a:spAutoFit/>
          </a:bodyPr>
          <a:lstStyle/>
          <a:p>
            <a:pPr marL="228600" marR="0" lvl="0" indent="-228600" algn="l" defTabSz="914377" rtl="0" eaLnBrk="1" fontAlgn="auto" latinLnBrk="0" hangingPunct="1">
              <a:lnSpc>
                <a:spcPct val="100000"/>
              </a:lnSpc>
              <a:spcBef>
                <a:spcPts val="0"/>
              </a:spcBef>
              <a:spcAft>
                <a:spcPts val="0"/>
              </a:spcAft>
              <a:buClrTx/>
              <a:buSzTx/>
              <a:buFontTx/>
              <a:buAutoNum type="arabicParenBoth"/>
              <a:tabLst/>
              <a:defRPr/>
            </a:pPr>
            <a:r>
              <a:rPr kumimoji="0" lang="en-US" sz="800" b="0" i="0" u="none" strike="noStrike" kern="1200" cap="none" spc="0" normalizeH="0" baseline="0" noProof="0">
                <a:ln>
                  <a:noFill/>
                </a:ln>
                <a:solidFill>
                  <a:srgbClr val="084337"/>
                </a:solidFill>
                <a:effectLst/>
                <a:uLnTx/>
                <a:uFillTx/>
                <a:latin typeface="DM Sans" pitchFamily="2" charset="0"/>
                <a:ea typeface="+mn-ea"/>
                <a:cs typeface="+mn-cs"/>
                <a:sym typeface="Arial"/>
              </a:rPr>
              <a:t>Considering a 1-3% concentration of SYN-HYCAN® CB  in final formulation, 97-291g CO2 per kg in final formulation. </a:t>
            </a:r>
          </a:p>
          <a:p>
            <a:pPr marL="228600" marR="0" lvl="0" indent="-228600" algn="l" defTabSz="914377" rtl="0" eaLnBrk="1" fontAlgn="auto" latinLnBrk="0" hangingPunct="1">
              <a:lnSpc>
                <a:spcPct val="100000"/>
              </a:lnSpc>
              <a:spcBef>
                <a:spcPts val="0"/>
              </a:spcBef>
              <a:spcAft>
                <a:spcPts val="0"/>
              </a:spcAft>
              <a:buClrTx/>
              <a:buSzTx/>
              <a:buFontTx/>
              <a:buAutoNum type="arabicParenBoth"/>
              <a:tabLst/>
              <a:defRPr/>
            </a:pPr>
            <a:r>
              <a:rPr kumimoji="0" lang="en-US" sz="800" b="0" i="0" u="none" strike="noStrike" kern="1200" cap="none" spc="0" normalizeH="0" baseline="0" noProof="0">
                <a:ln>
                  <a:noFill/>
                </a:ln>
                <a:solidFill>
                  <a:srgbClr val="084337"/>
                </a:solidFill>
                <a:effectLst/>
                <a:uLnTx/>
                <a:uFillTx/>
                <a:latin typeface="DM Sans" pitchFamily="2" charset="0"/>
                <a:ea typeface="+mn-ea"/>
                <a:cs typeface="+mn-cs"/>
              </a:rPr>
              <a:t>TFA replaced with acetic acid.</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sym typeface="Arial"/>
            </a:endParaRPr>
          </a:p>
          <a:p>
            <a:pPr marL="228600" marR="0" lvl="0" indent="-228600" algn="l" defTabSz="914377" rtl="0" eaLnBrk="1" fontAlgn="auto" latinLnBrk="0" hangingPunct="1">
              <a:lnSpc>
                <a:spcPct val="100000"/>
              </a:lnSpc>
              <a:spcBef>
                <a:spcPts val="0"/>
              </a:spcBef>
              <a:spcAft>
                <a:spcPts val="0"/>
              </a:spcAft>
              <a:buClrTx/>
              <a:buSzTx/>
              <a:buFontTx/>
              <a:buAutoNum type="arabicParenBoth"/>
              <a:tabLst/>
              <a:defRPr/>
            </a:pPr>
            <a:r>
              <a:rPr kumimoji="0" lang="en-US" sz="800" b="0" i="0" u="none" strike="noStrike" kern="1200" cap="none" spc="0" normalizeH="0" baseline="0" noProof="0">
                <a:ln>
                  <a:noFill/>
                </a:ln>
                <a:solidFill>
                  <a:srgbClr val="084337"/>
                </a:solidFill>
                <a:effectLst/>
                <a:uLnTx/>
                <a:uFillTx/>
                <a:latin typeface="DM Sans" pitchFamily="2" charset="0"/>
                <a:ea typeface="+mn-ea"/>
                <a:cs typeface="+mn-cs"/>
                <a:sym typeface="Arial"/>
              </a:rPr>
              <a:t>Main reaction type is </a:t>
            </a:r>
            <a:r>
              <a:rPr kumimoji="0" lang="en-US" sz="800" b="0" i="0" u="none" strike="noStrike" kern="1200" cap="none" spc="0" normalizeH="0" baseline="0" noProof="0" err="1">
                <a:ln>
                  <a:noFill/>
                </a:ln>
                <a:solidFill>
                  <a:srgbClr val="084337"/>
                </a:solidFill>
                <a:effectLst/>
                <a:uLnTx/>
                <a:uFillTx/>
                <a:latin typeface="DM Sans" pitchFamily="2" charset="0"/>
                <a:ea typeface="+mn-ea"/>
                <a:cs typeface="+mn-cs"/>
                <a:sym typeface="Arial"/>
              </a:rPr>
              <a:t>amidation</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sym typeface="Arial"/>
            </a:endParaRPr>
          </a:p>
        </p:txBody>
      </p:sp>
      <p:sp>
        <p:nvSpPr>
          <p:cNvPr id="43" name="Inci Name Text">
            <a:extLst>
              <a:ext uri="{FF2B5EF4-FFF2-40B4-BE49-F238E27FC236}">
                <a16:creationId xmlns:a16="http://schemas.microsoft.com/office/drawing/2014/main" id="{9D01E0E6-BFC4-BDE7-9DB9-B5DC933AF19F}"/>
              </a:ext>
            </a:extLst>
          </p:cNvPr>
          <p:cNvSpPr txBox="1"/>
          <p:nvPr/>
        </p:nvSpPr>
        <p:spPr>
          <a:xfrm>
            <a:off x="4273634" y="4906032"/>
            <a:ext cx="2611791"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Production with no CMR solvents and no CMR reagents.</a:t>
            </a:r>
          </a:p>
        </p:txBody>
      </p:sp>
      <p:pic>
        <p:nvPicPr>
          <p:cNvPr id="1026" name="Picture 2">
            <a:extLst>
              <a:ext uri="{FF2B5EF4-FFF2-40B4-BE49-F238E27FC236}">
                <a16:creationId xmlns:a16="http://schemas.microsoft.com/office/drawing/2014/main" id="{79C713AA-6787-B70B-C872-121FD5A04F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13" y="1503087"/>
            <a:ext cx="685333" cy="685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A8F29F6-AD77-F58C-039C-27E80E805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6457" y="1460502"/>
            <a:ext cx="714695" cy="7146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BE8ECF5-029F-B4F1-756E-DC629489CF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96982" y="1490388"/>
            <a:ext cx="684810" cy="6848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97873FEB-CC83-B8D3-EBCA-48679F0483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608" y="3911600"/>
            <a:ext cx="733186" cy="73318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17">
            <a:extLst>
              <a:ext uri="{FF2B5EF4-FFF2-40B4-BE49-F238E27FC236}">
                <a16:creationId xmlns:a16="http://schemas.microsoft.com/office/drawing/2014/main" id="{3FAEA0B8-0256-33BA-7E93-6E37244D9B66}"/>
              </a:ext>
            </a:extLst>
          </p:cNvPr>
          <p:cNvPicPr>
            <a:picLocks noChangeAspect="1"/>
          </p:cNvPicPr>
          <p:nvPr/>
        </p:nvPicPr>
        <p:blipFill>
          <a:blip r:embed="rId7"/>
          <a:stretch>
            <a:fillRect/>
          </a:stretch>
        </p:blipFill>
        <p:spPr>
          <a:xfrm>
            <a:off x="4241551" y="3959761"/>
            <a:ext cx="533400" cy="571500"/>
          </a:xfrm>
          <a:prstGeom prst="rect">
            <a:avLst/>
          </a:prstGeom>
        </p:spPr>
      </p:pic>
    </p:spTree>
    <p:extLst>
      <p:ext uri="{BB962C8B-B14F-4D97-AF65-F5344CB8AC3E}">
        <p14:creationId xmlns:p14="http://schemas.microsoft.com/office/powerpoint/2010/main" val="587355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D806-70FB-89F0-6FEF-ACFE6B004726}"/>
              </a:ext>
            </a:extLst>
          </p:cNvPr>
          <p:cNvSpPr>
            <a:spLocks noGrp="1"/>
          </p:cNvSpPr>
          <p:nvPr>
            <p:ph type="title"/>
          </p:nvPr>
        </p:nvSpPr>
        <p:spPr/>
        <p:txBody>
          <a:bodyPr/>
          <a:lstStyle/>
          <a:p>
            <a:r>
              <a:rPr lang="en-US"/>
              <a:t>The Advantage of Building from Within</a:t>
            </a:r>
            <a:endParaRPr lang="en-GB"/>
          </a:p>
        </p:txBody>
      </p:sp>
      <p:sp>
        <p:nvSpPr>
          <p:cNvPr id="3" name="Slide Number Placeholder 2">
            <a:extLst>
              <a:ext uri="{FF2B5EF4-FFF2-40B4-BE49-F238E27FC236}">
                <a16:creationId xmlns:a16="http://schemas.microsoft.com/office/drawing/2014/main" id="{CE406CDC-B891-FF26-CE5E-946E9379D3D8}"/>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6" name="Text Placeholder 5">
            <a:extLst>
              <a:ext uri="{FF2B5EF4-FFF2-40B4-BE49-F238E27FC236}">
                <a16:creationId xmlns:a16="http://schemas.microsoft.com/office/drawing/2014/main" id="{6DFFD3B9-2F85-958A-6E17-D243E0157D75}"/>
              </a:ext>
            </a:extLst>
          </p:cNvPr>
          <p:cNvSpPr>
            <a:spLocks noGrp="1"/>
          </p:cNvSpPr>
          <p:nvPr>
            <p:ph type="body" sz="quarter" idx="15"/>
          </p:nvPr>
        </p:nvSpPr>
        <p:spPr>
          <a:xfrm>
            <a:off x="6167437" y="4530415"/>
            <a:ext cx="5246753" cy="1324900"/>
          </a:xfrm>
        </p:spPr>
        <p:txBody>
          <a:bodyPr/>
          <a:lstStyle/>
          <a:p>
            <a:r>
              <a:rPr lang="en-GB" sz="1800" dirty="0"/>
              <a:t>Hyaluronic acid synthesis (blue staining) is significantly increased in human skin explants treated with UV-radiation after six days topical incubation with the </a:t>
            </a:r>
            <a:r>
              <a:rPr lang="en-GB" sz="1800" b="1" dirty="0"/>
              <a:t>SYN®-HYCAN CB </a:t>
            </a:r>
            <a:r>
              <a:rPr lang="en-GB" sz="1800" dirty="0"/>
              <a:t>peptide.</a:t>
            </a:r>
          </a:p>
          <a:p>
            <a:endParaRPr lang="en-GB" sz="1800" dirty="0"/>
          </a:p>
        </p:txBody>
      </p:sp>
      <p:pic>
        <p:nvPicPr>
          <p:cNvPr id="12" name="Picture 11">
            <a:extLst>
              <a:ext uri="{FF2B5EF4-FFF2-40B4-BE49-F238E27FC236}">
                <a16:creationId xmlns:a16="http://schemas.microsoft.com/office/drawing/2014/main" id="{90577C8A-3AD6-8BCE-8B18-A6B92254087F}"/>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tretch>
            <a:fillRect/>
          </a:stretch>
        </p:blipFill>
        <p:spPr>
          <a:xfrm>
            <a:off x="8535913" y="2550576"/>
            <a:ext cx="1280160" cy="1280160"/>
          </a:xfrm>
          <a:prstGeom prst="rect">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82BAD144-B73C-A788-3B7E-06FA6E0C7ED5}"/>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10042589" y="2550576"/>
            <a:ext cx="1280160" cy="1280160"/>
          </a:xfrm>
          <a:prstGeom prst="rect">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4" name="Table 13">
            <a:extLst>
              <a:ext uri="{FF2B5EF4-FFF2-40B4-BE49-F238E27FC236}">
                <a16:creationId xmlns:a16="http://schemas.microsoft.com/office/drawing/2014/main" id="{9D508E6C-25C3-60CF-E3ED-F92989A919DF}"/>
              </a:ext>
            </a:extLst>
          </p:cNvPr>
          <p:cNvGraphicFramePr>
            <a:graphicFrameLocks noGrp="1"/>
          </p:cNvGraphicFramePr>
          <p:nvPr>
            <p:extLst>
              <p:ext uri="{D42A27DB-BD31-4B8C-83A1-F6EECF244321}">
                <p14:modId xmlns:p14="http://schemas.microsoft.com/office/powerpoint/2010/main" val="3862546608"/>
              </p:ext>
            </p:extLst>
          </p:nvPr>
        </p:nvGraphicFramePr>
        <p:xfrm>
          <a:off x="7029237" y="3897328"/>
          <a:ext cx="4384953" cy="528892"/>
        </p:xfrm>
        <a:graphic>
          <a:graphicData uri="http://schemas.openxmlformats.org/drawingml/2006/table">
            <a:tbl>
              <a:tblPr firstRow="1" firstCol="1" bandRow="1"/>
              <a:tblGrid>
                <a:gridCol w="1461651">
                  <a:extLst>
                    <a:ext uri="{9D8B030D-6E8A-4147-A177-3AD203B41FA5}">
                      <a16:colId xmlns:a16="http://schemas.microsoft.com/office/drawing/2014/main" val="4045684505"/>
                    </a:ext>
                  </a:extLst>
                </a:gridCol>
                <a:gridCol w="1461651">
                  <a:extLst>
                    <a:ext uri="{9D8B030D-6E8A-4147-A177-3AD203B41FA5}">
                      <a16:colId xmlns:a16="http://schemas.microsoft.com/office/drawing/2014/main" val="4192158629"/>
                    </a:ext>
                  </a:extLst>
                </a:gridCol>
                <a:gridCol w="1461651">
                  <a:extLst>
                    <a:ext uri="{9D8B030D-6E8A-4147-A177-3AD203B41FA5}">
                      <a16:colId xmlns:a16="http://schemas.microsoft.com/office/drawing/2014/main" val="1775721635"/>
                    </a:ext>
                  </a:extLst>
                </a:gridCol>
              </a:tblGrid>
              <a:tr h="0">
                <a:tc>
                  <a:txBody>
                    <a:bodyPr/>
                    <a:lstStyle/>
                    <a:p>
                      <a:pPr marR="53975" algn="ctr">
                        <a:lnSpc>
                          <a:spcPts val="1400"/>
                        </a:lnSpc>
                        <a:spcAft>
                          <a:spcPts val="0"/>
                        </a:spcAft>
                      </a:pPr>
                      <a:r>
                        <a:rPr lang="en-GB" sz="1100" b="0" i="0" dirty="0">
                          <a:solidFill>
                            <a:schemeClr val="tx1"/>
                          </a:solidFill>
                          <a:effectLst/>
                          <a:latin typeface="+mj-lt"/>
                          <a:ea typeface="Times New Roman" panose="02020603050405020304" pitchFamily="18" charset="0"/>
                          <a:cs typeface="Times New Roman" panose="02020603050405020304" pitchFamily="18" charset="0"/>
                        </a:rPr>
                        <a:t>Vehicle treated control, 3 J/cm2 UVR</a:t>
                      </a:r>
                    </a:p>
                  </a:txBody>
                  <a:tcPr marL="36195" marR="36195" marT="0" marB="0">
                    <a:lnL>
                      <a:noFill/>
                    </a:lnL>
                    <a:lnR>
                      <a:noFill/>
                    </a:lnR>
                    <a:lnT>
                      <a:noFill/>
                    </a:lnT>
                    <a:lnB>
                      <a:noFill/>
                    </a:lnB>
                  </a:tcPr>
                </a:tc>
                <a:tc>
                  <a:txBody>
                    <a:bodyPr/>
                    <a:lstStyle/>
                    <a:p>
                      <a:pPr marL="0" marR="53975" lvl="0" indent="0" algn="ctr" defTabSz="914400" rtl="0" eaLnBrk="1" fontAlgn="auto" latinLnBrk="0" hangingPunct="1">
                        <a:lnSpc>
                          <a:spcPts val="1400"/>
                        </a:lnSpc>
                        <a:spcBef>
                          <a:spcPts val="0"/>
                        </a:spcBef>
                        <a:spcAft>
                          <a:spcPts val="0"/>
                        </a:spcAft>
                        <a:buClrTx/>
                        <a:buSzTx/>
                        <a:buFontTx/>
                        <a:buNone/>
                        <a:tabLst/>
                        <a:defRPr/>
                      </a:pPr>
                      <a:r>
                        <a:rPr lang="en-GB" sz="1100" b="0" i="0" dirty="0">
                          <a:solidFill>
                            <a:schemeClr val="tx1"/>
                          </a:solidFill>
                          <a:effectLst/>
                          <a:latin typeface="+mj-lt"/>
                          <a:ea typeface="Times New Roman" panose="02020603050405020304" pitchFamily="18" charset="0"/>
                          <a:cs typeface="Times New Roman" panose="02020603050405020304" pitchFamily="18" charset="0"/>
                        </a:rPr>
                        <a:t>10 ppm </a:t>
                      </a:r>
                      <a:r>
                        <a:rPr lang="en-GB" sz="1100" b="0" i="0" dirty="0" err="1">
                          <a:solidFill>
                            <a:schemeClr val="tx1"/>
                          </a:solidFill>
                          <a:effectLst/>
                          <a:latin typeface="+mj-lt"/>
                          <a:ea typeface="Times New Roman" panose="02020603050405020304" pitchFamily="18" charset="0"/>
                          <a:cs typeface="Times New Roman" panose="02020603050405020304" pitchFamily="18" charset="0"/>
                        </a:rPr>
                        <a:t>palmGHK</a:t>
                      </a:r>
                      <a:r>
                        <a:rPr lang="en-GB" sz="1100" b="0" i="0" dirty="0">
                          <a:solidFill>
                            <a:schemeClr val="tx1"/>
                          </a:solidFill>
                          <a:effectLst/>
                          <a:latin typeface="+mj-lt"/>
                          <a:ea typeface="Times New Roman" panose="02020603050405020304" pitchFamily="18" charset="0"/>
                          <a:cs typeface="Times New Roman" panose="02020603050405020304" pitchFamily="18" charset="0"/>
                        </a:rPr>
                        <a:t>,</a:t>
                      </a:r>
                      <a:br>
                        <a:rPr lang="en-GB" sz="1100" b="0" i="0" dirty="0">
                          <a:solidFill>
                            <a:schemeClr val="tx1"/>
                          </a:solidFill>
                          <a:effectLst/>
                          <a:latin typeface="+mj-lt"/>
                          <a:ea typeface="Times New Roman" panose="02020603050405020304" pitchFamily="18" charset="0"/>
                          <a:cs typeface="Times New Roman" panose="02020603050405020304" pitchFamily="18" charset="0"/>
                        </a:rPr>
                      </a:br>
                      <a:r>
                        <a:rPr lang="en-GB" sz="1100" b="0" i="0" dirty="0">
                          <a:solidFill>
                            <a:schemeClr val="tx1"/>
                          </a:solidFill>
                          <a:effectLst/>
                          <a:latin typeface="+mj-lt"/>
                          <a:ea typeface="Times New Roman" panose="02020603050405020304" pitchFamily="18" charset="0"/>
                          <a:cs typeface="Times New Roman" panose="02020603050405020304" pitchFamily="18" charset="0"/>
                        </a:rPr>
                        <a:t>3 J/cm</a:t>
                      </a:r>
                      <a:r>
                        <a:rPr lang="en-GB" sz="1100" b="0" i="0" baseline="30000" dirty="0">
                          <a:solidFill>
                            <a:schemeClr val="tx1"/>
                          </a:solidFill>
                          <a:effectLst/>
                          <a:latin typeface="+mj-lt"/>
                          <a:ea typeface="Times New Roman" panose="02020603050405020304" pitchFamily="18" charset="0"/>
                          <a:cs typeface="Times New Roman" panose="02020603050405020304" pitchFamily="18" charset="0"/>
                        </a:rPr>
                        <a:t>2</a:t>
                      </a:r>
                      <a:r>
                        <a:rPr lang="en-GB" sz="1100" b="0" i="0" dirty="0">
                          <a:solidFill>
                            <a:schemeClr val="tx1"/>
                          </a:solidFill>
                          <a:effectLst/>
                          <a:latin typeface="+mj-lt"/>
                          <a:ea typeface="Times New Roman" panose="02020603050405020304" pitchFamily="18" charset="0"/>
                          <a:cs typeface="Times New Roman" panose="02020603050405020304" pitchFamily="18" charset="0"/>
                        </a:rPr>
                        <a:t> UVR</a:t>
                      </a:r>
                      <a:endParaRPr lang="de-CH" sz="1100" b="0" i="0" dirty="0">
                        <a:solidFill>
                          <a:schemeClr val="tx1"/>
                        </a:solidFill>
                        <a:effectLst/>
                        <a:latin typeface="+mj-lt"/>
                        <a:ea typeface="Times New Roman" panose="02020603050405020304" pitchFamily="18" charset="0"/>
                        <a:cs typeface="Times New Roman" panose="02020603050405020304" pitchFamily="18" charset="0"/>
                      </a:endParaRPr>
                    </a:p>
                  </a:txBody>
                  <a:tcPr marL="36195" marR="36195" marT="0" marB="0">
                    <a:lnL>
                      <a:noFill/>
                    </a:lnL>
                    <a:lnR>
                      <a:noFill/>
                    </a:lnR>
                    <a:lnT>
                      <a:noFill/>
                    </a:lnT>
                    <a:lnB>
                      <a:noFill/>
                    </a:lnB>
                  </a:tcPr>
                </a:tc>
                <a:tc>
                  <a:txBody>
                    <a:bodyPr/>
                    <a:lstStyle/>
                    <a:p>
                      <a:pPr marL="0" marR="53975" lvl="0" indent="0" algn="ctr" defTabSz="914400" rtl="0" eaLnBrk="1" fontAlgn="auto" latinLnBrk="0" hangingPunct="1">
                        <a:lnSpc>
                          <a:spcPts val="1400"/>
                        </a:lnSpc>
                        <a:spcBef>
                          <a:spcPts val="0"/>
                        </a:spcBef>
                        <a:spcAft>
                          <a:spcPts val="0"/>
                        </a:spcAft>
                        <a:buClrTx/>
                        <a:buSzTx/>
                        <a:buFontTx/>
                        <a:buNone/>
                        <a:tabLst/>
                        <a:defRPr/>
                      </a:pPr>
                      <a:r>
                        <a:rPr lang="en-GB" sz="1100" b="0" i="0" dirty="0">
                          <a:solidFill>
                            <a:schemeClr val="tx1"/>
                          </a:solidFill>
                          <a:effectLst/>
                          <a:latin typeface="+mj-lt"/>
                          <a:ea typeface="Times New Roman" panose="02020603050405020304" pitchFamily="18" charset="0"/>
                          <a:cs typeface="Times New Roman" panose="02020603050405020304" pitchFamily="18" charset="0"/>
                        </a:rPr>
                        <a:t>10 ppm SYN®-HYCAN CB peptide, 3 J/cm</a:t>
                      </a:r>
                      <a:r>
                        <a:rPr lang="en-GB" sz="1100" b="0" i="0" baseline="30000" dirty="0">
                          <a:solidFill>
                            <a:schemeClr val="tx1"/>
                          </a:solidFill>
                          <a:effectLst/>
                          <a:latin typeface="+mj-lt"/>
                          <a:ea typeface="Times New Roman" panose="02020603050405020304" pitchFamily="18" charset="0"/>
                          <a:cs typeface="Times New Roman" panose="02020603050405020304" pitchFamily="18" charset="0"/>
                        </a:rPr>
                        <a:t>2</a:t>
                      </a:r>
                      <a:r>
                        <a:rPr lang="en-GB" sz="1100" b="0" i="0" dirty="0">
                          <a:solidFill>
                            <a:schemeClr val="tx1"/>
                          </a:solidFill>
                          <a:effectLst/>
                          <a:latin typeface="+mj-lt"/>
                          <a:ea typeface="Times New Roman" panose="02020603050405020304" pitchFamily="18" charset="0"/>
                          <a:cs typeface="Times New Roman" panose="02020603050405020304" pitchFamily="18" charset="0"/>
                        </a:rPr>
                        <a:t> UVR</a:t>
                      </a:r>
                      <a:endParaRPr lang="de-CH" sz="1100" b="0" i="0" dirty="0">
                        <a:solidFill>
                          <a:schemeClr val="tx1"/>
                        </a:solidFill>
                        <a:effectLst/>
                        <a:latin typeface="+mj-lt"/>
                        <a:ea typeface="Times New Roman" panose="02020603050405020304" pitchFamily="18" charset="0"/>
                        <a:cs typeface="Times New Roman" panose="02020603050405020304" pitchFamily="18" charset="0"/>
                      </a:endParaRPr>
                    </a:p>
                  </a:txBody>
                  <a:tcPr marL="36195" marR="36195" marT="0" marB="0">
                    <a:lnL>
                      <a:noFill/>
                    </a:lnL>
                    <a:lnR>
                      <a:noFill/>
                    </a:lnR>
                    <a:lnT>
                      <a:noFill/>
                    </a:lnT>
                    <a:lnB>
                      <a:noFill/>
                    </a:lnB>
                  </a:tcPr>
                </a:tc>
                <a:extLst>
                  <a:ext uri="{0D108BD9-81ED-4DB2-BD59-A6C34878D82A}">
                    <a16:rowId xmlns:a16="http://schemas.microsoft.com/office/drawing/2014/main" val="3139163765"/>
                  </a:ext>
                </a:extLst>
              </a:tr>
            </a:tbl>
          </a:graphicData>
        </a:graphic>
      </p:graphicFrame>
      <p:sp>
        <p:nvSpPr>
          <p:cNvPr id="15" name="Text Placeholder 2">
            <a:extLst>
              <a:ext uri="{FF2B5EF4-FFF2-40B4-BE49-F238E27FC236}">
                <a16:creationId xmlns:a16="http://schemas.microsoft.com/office/drawing/2014/main" id="{87D62EC2-02FF-77BC-8AC2-2FE94DB414EE}"/>
              </a:ext>
            </a:extLst>
          </p:cNvPr>
          <p:cNvSpPr txBox="1">
            <a:spLocks/>
          </p:cNvSpPr>
          <p:nvPr/>
        </p:nvSpPr>
        <p:spPr>
          <a:xfrm>
            <a:off x="6121022" y="2682450"/>
            <a:ext cx="777307" cy="36933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r">
              <a:lnSpc>
                <a:spcPct val="100000"/>
              </a:lnSpc>
              <a:spcBef>
                <a:spcPts val="0"/>
              </a:spcBef>
              <a:spcAft>
                <a:spcPts val="1000"/>
              </a:spcAft>
              <a:buClr>
                <a:srgbClr val="970D34"/>
              </a:buClr>
              <a:buNone/>
            </a:pPr>
            <a:r>
              <a:rPr lang="en-GB" sz="1200" b="1">
                <a:solidFill>
                  <a:schemeClr val="accent6"/>
                </a:solidFill>
                <a:latin typeface="+mj-lt"/>
              </a:rPr>
              <a:t>Epidermis DEJ</a:t>
            </a:r>
          </a:p>
        </p:txBody>
      </p:sp>
      <p:sp>
        <p:nvSpPr>
          <p:cNvPr id="16" name="Text Placeholder 2">
            <a:extLst>
              <a:ext uri="{FF2B5EF4-FFF2-40B4-BE49-F238E27FC236}">
                <a16:creationId xmlns:a16="http://schemas.microsoft.com/office/drawing/2014/main" id="{9C8272BE-F43C-DF73-CC39-E18E441A9F6D}"/>
              </a:ext>
            </a:extLst>
          </p:cNvPr>
          <p:cNvSpPr txBox="1">
            <a:spLocks/>
          </p:cNvSpPr>
          <p:nvPr/>
        </p:nvSpPr>
        <p:spPr>
          <a:xfrm>
            <a:off x="5955672" y="3244930"/>
            <a:ext cx="949982" cy="18466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r">
              <a:lnSpc>
                <a:spcPct val="100000"/>
              </a:lnSpc>
              <a:spcBef>
                <a:spcPts val="0"/>
              </a:spcBef>
              <a:spcAft>
                <a:spcPts val="1000"/>
              </a:spcAft>
              <a:buClr>
                <a:srgbClr val="970D34"/>
              </a:buClr>
              <a:buNone/>
            </a:pPr>
            <a:r>
              <a:rPr lang="en-GB" sz="1200" b="1">
                <a:solidFill>
                  <a:schemeClr val="accent6"/>
                </a:solidFill>
                <a:latin typeface="+mj-lt"/>
              </a:rPr>
              <a:t>Dermis</a:t>
            </a:r>
          </a:p>
        </p:txBody>
      </p:sp>
      <p:pic>
        <p:nvPicPr>
          <p:cNvPr id="17" name="Picture 16">
            <a:extLst>
              <a:ext uri="{FF2B5EF4-FFF2-40B4-BE49-F238E27FC236}">
                <a16:creationId xmlns:a16="http://schemas.microsoft.com/office/drawing/2014/main" id="{CA6A1780-E43C-4D1B-A486-DEB1C245844C}"/>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tretch>
            <a:fillRect/>
          </a:stretch>
        </p:blipFill>
        <p:spPr>
          <a:xfrm>
            <a:off x="7029237" y="2550576"/>
            <a:ext cx="1280160" cy="1280160"/>
          </a:xfrm>
          <a:prstGeom prst="rect">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Rectangle 17">
            <a:extLst>
              <a:ext uri="{FF2B5EF4-FFF2-40B4-BE49-F238E27FC236}">
                <a16:creationId xmlns:a16="http://schemas.microsoft.com/office/drawing/2014/main" id="{E114B77E-41C8-EFD3-3576-21B374B627A8}"/>
              </a:ext>
            </a:extLst>
          </p:cNvPr>
          <p:cNvSpPr/>
          <p:nvPr/>
        </p:nvSpPr>
        <p:spPr>
          <a:xfrm>
            <a:off x="6170612" y="1580403"/>
            <a:ext cx="5243577" cy="8382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ts val="2380"/>
              </a:lnSpc>
              <a:defRPr/>
            </a:pPr>
            <a:r>
              <a:rPr lang="en-US" b="1" dirty="0">
                <a:solidFill>
                  <a:prstClr val="white"/>
                </a:solidFill>
                <a:latin typeface="+mj-lt"/>
              </a:rPr>
              <a:t>SYN®-HYCAN CB peptide </a:t>
            </a:r>
          </a:p>
          <a:p>
            <a:pPr lvl="0" algn="ctr">
              <a:lnSpc>
                <a:spcPts val="2380"/>
              </a:lnSpc>
              <a:defRPr/>
            </a:pPr>
            <a:r>
              <a:rPr lang="en-US" b="1" dirty="0">
                <a:solidFill>
                  <a:prstClr val="white"/>
                </a:solidFill>
                <a:latin typeface="+mj-lt"/>
              </a:rPr>
              <a:t>boosts hyaluronic acid</a:t>
            </a:r>
            <a:br>
              <a:rPr lang="en-US" b="1" dirty="0">
                <a:solidFill>
                  <a:prstClr val="white"/>
                </a:solidFill>
                <a:latin typeface="+mj-lt"/>
              </a:rPr>
            </a:br>
            <a:r>
              <a:rPr lang="en-US" b="1" dirty="0">
                <a:solidFill>
                  <a:prstClr val="white"/>
                </a:solidFill>
                <a:latin typeface="+mj-lt"/>
              </a:rPr>
              <a:t>synthesis in skin ex-vivo by 3x</a:t>
            </a:r>
            <a:endParaRPr lang="en-US" b="1" dirty="0">
              <a:latin typeface="+mj-lt"/>
            </a:endParaRPr>
          </a:p>
        </p:txBody>
      </p:sp>
      <p:sp>
        <p:nvSpPr>
          <p:cNvPr id="5" name="TextBox 4">
            <a:extLst>
              <a:ext uri="{FF2B5EF4-FFF2-40B4-BE49-F238E27FC236}">
                <a16:creationId xmlns:a16="http://schemas.microsoft.com/office/drawing/2014/main" id="{89ABBE0C-A079-9DD0-8F6D-70B4B185439E}"/>
              </a:ext>
            </a:extLst>
          </p:cNvPr>
          <p:cNvSpPr txBox="1"/>
          <p:nvPr/>
        </p:nvSpPr>
        <p:spPr>
          <a:xfrm>
            <a:off x="9624447" y="610464"/>
            <a:ext cx="2567553" cy="369332"/>
          </a:xfrm>
          <a:prstGeom prst="rect">
            <a:avLst/>
          </a:prstGeom>
          <a:solidFill>
            <a:srgbClr val="B3978F"/>
          </a:solidFill>
        </p:spPr>
        <p:txBody>
          <a:bodyPr wrap="square">
            <a:spAutoFit/>
          </a:bodyPr>
          <a:lstStyle/>
          <a:p>
            <a:r>
              <a:rPr lang="en-US" i="1" dirty="0">
                <a:solidFill>
                  <a:schemeClr val="bg1"/>
                </a:solidFill>
              </a:rPr>
              <a:t>ex-vivo efficacy</a:t>
            </a:r>
            <a:endParaRPr lang="en-US" dirty="0">
              <a:solidFill>
                <a:schemeClr val="bg1"/>
              </a:solidFill>
            </a:endParaRPr>
          </a:p>
        </p:txBody>
      </p:sp>
      <p:grpSp>
        <p:nvGrpSpPr>
          <p:cNvPr id="9" name="Group 8">
            <a:extLst>
              <a:ext uri="{FF2B5EF4-FFF2-40B4-BE49-F238E27FC236}">
                <a16:creationId xmlns:a16="http://schemas.microsoft.com/office/drawing/2014/main" id="{B18ECCFC-5675-F736-4A80-74E299567558}"/>
              </a:ext>
            </a:extLst>
          </p:cNvPr>
          <p:cNvGrpSpPr/>
          <p:nvPr/>
        </p:nvGrpSpPr>
        <p:grpSpPr>
          <a:xfrm>
            <a:off x="302398" y="1584670"/>
            <a:ext cx="5011158" cy="4018755"/>
            <a:chOff x="302398" y="1584670"/>
            <a:chExt cx="5011158" cy="4018755"/>
          </a:xfrm>
        </p:grpSpPr>
        <p:pic>
          <p:nvPicPr>
            <p:cNvPr id="10" name="Picture 9" descr="Chart&#10;&#10;Description automatically generated">
              <a:extLst>
                <a:ext uri="{FF2B5EF4-FFF2-40B4-BE49-F238E27FC236}">
                  <a16:creationId xmlns:a16="http://schemas.microsoft.com/office/drawing/2014/main" id="{6C047738-F3C5-5E78-FA90-45D4C328FEAE}"/>
                </a:ext>
              </a:extLst>
            </p:cNvPr>
            <p:cNvPicPr>
              <a:picLocks noChangeAspect="1"/>
            </p:cNvPicPr>
            <p:nvPr/>
          </p:nvPicPr>
          <p:blipFill>
            <a:blip r:embed="rId8"/>
            <a:stretch>
              <a:fillRect/>
            </a:stretch>
          </p:blipFill>
          <p:spPr>
            <a:xfrm>
              <a:off x="302398" y="1584670"/>
              <a:ext cx="4969428" cy="4018755"/>
            </a:xfrm>
            <a:prstGeom prst="rect">
              <a:avLst/>
            </a:prstGeom>
          </p:spPr>
        </p:pic>
        <p:sp>
          <p:nvSpPr>
            <p:cNvPr id="8" name="TextBox 7">
              <a:extLst>
                <a:ext uri="{FF2B5EF4-FFF2-40B4-BE49-F238E27FC236}">
                  <a16:creationId xmlns:a16="http://schemas.microsoft.com/office/drawing/2014/main" id="{328AAEEA-3130-E1DA-0588-65E4E376863A}"/>
                </a:ext>
              </a:extLst>
            </p:cNvPr>
            <p:cNvSpPr txBox="1"/>
            <p:nvPr/>
          </p:nvSpPr>
          <p:spPr>
            <a:xfrm>
              <a:off x="3891775" y="5098973"/>
              <a:ext cx="1421781" cy="276999"/>
            </a:xfrm>
            <a:prstGeom prst="rect">
              <a:avLst/>
            </a:prstGeom>
            <a:solidFill>
              <a:schemeClr val="bg1"/>
            </a:solidFill>
          </p:spPr>
          <p:txBody>
            <a:bodyPr wrap="square" lIns="0" tIns="0" rIns="0" bIns="0" rtlCol="0">
              <a:spAutoFit/>
            </a:bodyPr>
            <a:lstStyle/>
            <a:p>
              <a:pPr algn="ctr"/>
              <a:r>
                <a:rPr lang="nl-NL" sz="900" dirty="0">
                  <a:latin typeface="Fira Sans" panose="020B0503050000020004" pitchFamily="34" charset="0"/>
                </a:rPr>
                <a:t>SYN®-HYCAN CB</a:t>
              </a:r>
              <a:br>
                <a:rPr lang="nl-NL" sz="900" dirty="0">
                  <a:latin typeface="Fira Sans" panose="020B0503050000020004" pitchFamily="34" charset="0"/>
                </a:rPr>
              </a:br>
              <a:r>
                <a:rPr lang="nl-NL" sz="900" dirty="0">
                  <a:latin typeface="Fira Sans" panose="020B0503050000020004" pitchFamily="34" charset="0"/>
                </a:rPr>
                <a:t>peptide</a:t>
              </a:r>
              <a:endParaRPr lang="en-US" sz="900" dirty="0">
                <a:latin typeface="Fira Sans" panose="020B0503050000020004" pitchFamily="34" charset="0"/>
              </a:endParaRPr>
            </a:p>
          </p:txBody>
        </p:sp>
      </p:grpSp>
    </p:spTree>
    <p:extLst>
      <p:ext uri="{BB962C8B-B14F-4D97-AF65-F5344CB8AC3E}">
        <p14:creationId xmlns:p14="http://schemas.microsoft.com/office/powerpoint/2010/main" val="257094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D9B2-385F-2F5C-71E6-4B7A20A4F05D}"/>
              </a:ext>
            </a:extLst>
          </p:cNvPr>
          <p:cNvSpPr>
            <a:spLocks noGrp="1"/>
          </p:cNvSpPr>
          <p:nvPr>
            <p:ph type="title"/>
          </p:nvPr>
        </p:nvSpPr>
        <p:spPr/>
        <p:txBody>
          <a:bodyPr/>
          <a:lstStyle/>
          <a:p>
            <a:r>
              <a:rPr lang="en-US"/>
              <a:t>Boosts Skin’s Own Renewal of Hyaluronic Acid</a:t>
            </a:r>
            <a:endParaRPr lang="en-GB"/>
          </a:p>
        </p:txBody>
      </p:sp>
      <p:sp>
        <p:nvSpPr>
          <p:cNvPr id="3" name="Slide Number Placeholder 2">
            <a:extLst>
              <a:ext uri="{FF2B5EF4-FFF2-40B4-BE49-F238E27FC236}">
                <a16:creationId xmlns:a16="http://schemas.microsoft.com/office/drawing/2014/main" id="{FC363A90-7696-A566-63E2-816BA4A3BB4B}"/>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5" name="Text Placeholder 4">
            <a:extLst>
              <a:ext uri="{FF2B5EF4-FFF2-40B4-BE49-F238E27FC236}">
                <a16:creationId xmlns:a16="http://schemas.microsoft.com/office/drawing/2014/main" id="{D9888B20-6C77-F432-CB4B-9044346E5EB2}"/>
              </a:ext>
            </a:extLst>
          </p:cNvPr>
          <p:cNvSpPr>
            <a:spLocks noGrp="1"/>
          </p:cNvSpPr>
          <p:nvPr>
            <p:ph type="body" sz="quarter" idx="14"/>
          </p:nvPr>
        </p:nvSpPr>
        <p:spPr>
          <a:xfrm>
            <a:off x="302400" y="1342800"/>
            <a:ext cx="6017978" cy="4297362"/>
          </a:xfrm>
        </p:spPr>
        <p:txBody>
          <a:bodyPr/>
          <a:lstStyle/>
          <a:p>
            <a:pPr marL="285750" indent="-285750">
              <a:buClr>
                <a:schemeClr val="accent5"/>
              </a:buClr>
              <a:buFont typeface="Arial" panose="020B0604020202020204" pitchFamily="34" charset="0"/>
              <a:buChar char="•"/>
            </a:pPr>
            <a:r>
              <a:rPr lang="en-US" sz="1800" dirty="0"/>
              <a:t>Boosts Hyaluronic Acid synthesis in skin up to 3 times </a:t>
            </a:r>
          </a:p>
          <a:p>
            <a:pPr marL="285750" indent="-285750">
              <a:buClr>
                <a:schemeClr val="accent5"/>
              </a:buClr>
              <a:buFont typeface="Arial" panose="020B0604020202020204" pitchFamily="34" charset="0"/>
              <a:buChar char="•"/>
            </a:pPr>
            <a:r>
              <a:rPr lang="en-US" sz="1800" dirty="0"/>
              <a:t>Enhances CD44 expression, a key cellular anchor of Hyaluronic Acid</a:t>
            </a:r>
          </a:p>
          <a:p>
            <a:pPr marL="285750" indent="-285750">
              <a:buClr>
                <a:schemeClr val="accent5"/>
              </a:buClr>
              <a:buFont typeface="Arial" panose="020B0604020202020204" pitchFamily="34" charset="0"/>
              <a:buChar char="•"/>
            </a:pPr>
            <a:r>
              <a:rPr lang="en-US" sz="1800" dirty="0"/>
              <a:t>Provides visible filling effect up to 3x better than competitor in just 2 weeks</a:t>
            </a:r>
          </a:p>
          <a:p>
            <a:pPr marL="285750" indent="-285750">
              <a:buClr>
                <a:schemeClr val="accent5"/>
              </a:buClr>
              <a:buFont typeface="Arial" panose="020B0604020202020204" pitchFamily="34" charset="0"/>
              <a:buChar char="•"/>
            </a:pPr>
            <a:r>
              <a:rPr lang="en-US" sz="1800" dirty="0"/>
              <a:t>Provides visible firming effect, significantly increasing skin firmness up to +200%</a:t>
            </a:r>
          </a:p>
          <a:p>
            <a:endParaRPr lang="en-GB" sz="1800" dirty="0"/>
          </a:p>
        </p:txBody>
      </p:sp>
      <p:sp>
        <p:nvSpPr>
          <p:cNvPr id="11" name="Rectangle 10">
            <a:extLst>
              <a:ext uri="{FF2B5EF4-FFF2-40B4-BE49-F238E27FC236}">
                <a16:creationId xmlns:a16="http://schemas.microsoft.com/office/drawing/2014/main" id="{B60F7074-0898-57F1-7E57-72B602971F83}"/>
              </a:ext>
            </a:extLst>
          </p:cNvPr>
          <p:cNvSpPr/>
          <p:nvPr/>
        </p:nvSpPr>
        <p:spPr>
          <a:xfrm>
            <a:off x="9614909" y="2089211"/>
            <a:ext cx="1601262" cy="804097"/>
          </a:xfrm>
          <a:prstGeom prst="rect">
            <a:avLst/>
          </a:prstGeom>
          <a:solidFill>
            <a:schemeClr val="accent6"/>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28800" rIns="72000" bIns="36000" rtlCol="0" anchor="ctr">
            <a:spAutoFit/>
          </a:bodyPr>
          <a:lstStyle/>
          <a:p>
            <a:r>
              <a:rPr lang="en-US" sz="1200" err="1">
                <a:solidFill>
                  <a:schemeClr val="bg1"/>
                </a:solidFill>
                <a:latin typeface="+mj-lt"/>
              </a:rPr>
              <a:t>DynaSkin</a:t>
            </a:r>
            <a:r>
              <a:rPr lang="en-US" sz="1200">
                <a:solidFill>
                  <a:schemeClr val="bg1"/>
                </a:solidFill>
                <a:latin typeface="+mj-lt"/>
              </a:rPr>
              <a:t> device assessment of skin firmness: visible effect</a:t>
            </a:r>
          </a:p>
        </p:txBody>
      </p:sp>
      <p:pic>
        <p:nvPicPr>
          <p:cNvPr id="13" name="Picture 12" descr="A picture containing text&#10;&#10;Description automatically generated">
            <a:extLst>
              <a:ext uri="{FF2B5EF4-FFF2-40B4-BE49-F238E27FC236}">
                <a16:creationId xmlns:a16="http://schemas.microsoft.com/office/drawing/2014/main" id="{EAB81BF6-0665-BC81-9219-A81281817C74}"/>
              </a:ext>
            </a:extLst>
          </p:cNvPr>
          <p:cNvPicPr>
            <a:picLocks noChangeAspect="1"/>
          </p:cNvPicPr>
          <p:nvPr/>
        </p:nvPicPr>
        <p:blipFill>
          <a:blip r:embed="rId2"/>
          <a:stretch>
            <a:fillRect/>
          </a:stretch>
        </p:blipFill>
        <p:spPr>
          <a:xfrm>
            <a:off x="7969598" y="916291"/>
            <a:ext cx="997940" cy="2048403"/>
          </a:xfrm>
          <a:prstGeom prst="rect">
            <a:avLst/>
          </a:prstGeom>
        </p:spPr>
      </p:pic>
      <p:sp>
        <p:nvSpPr>
          <p:cNvPr id="14" name="Text Placeholder 2">
            <a:extLst>
              <a:ext uri="{FF2B5EF4-FFF2-40B4-BE49-F238E27FC236}">
                <a16:creationId xmlns:a16="http://schemas.microsoft.com/office/drawing/2014/main" id="{D98E826F-CA3E-3C80-B08D-034268D0A149}"/>
              </a:ext>
            </a:extLst>
          </p:cNvPr>
          <p:cNvSpPr txBox="1">
            <a:spLocks/>
          </p:cNvSpPr>
          <p:nvPr/>
        </p:nvSpPr>
        <p:spPr>
          <a:xfrm>
            <a:off x="300038" y="5897558"/>
            <a:ext cx="5497587" cy="29296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None/>
            </a:pPr>
            <a:r>
              <a:rPr lang="en-GB" sz="1050">
                <a:latin typeface="+mn-lt"/>
              </a:rPr>
              <a:t>Negative Volume Assessment - Device utilizing air pressure to create a deformation in the skin area allowing to assess skin firmness before and after treatments</a:t>
            </a:r>
          </a:p>
        </p:txBody>
      </p:sp>
      <p:sp>
        <p:nvSpPr>
          <p:cNvPr id="6" name="TextBox 5">
            <a:extLst>
              <a:ext uri="{FF2B5EF4-FFF2-40B4-BE49-F238E27FC236}">
                <a16:creationId xmlns:a16="http://schemas.microsoft.com/office/drawing/2014/main" id="{A1F9B89B-D039-8106-4156-802017458069}"/>
              </a:ext>
            </a:extLst>
          </p:cNvPr>
          <p:cNvSpPr txBox="1"/>
          <p:nvPr/>
        </p:nvSpPr>
        <p:spPr>
          <a:xfrm>
            <a:off x="9624447" y="610464"/>
            <a:ext cx="2567553" cy="646331"/>
          </a:xfrm>
          <a:prstGeom prst="rect">
            <a:avLst/>
          </a:prstGeom>
          <a:solidFill>
            <a:srgbClr val="B3978F"/>
          </a:solidFill>
        </p:spPr>
        <p:txBody>
          <a:bodyPr wrap="square">
            <a:spAutoFit/>
          </a:bodyPr>
          <a:lstStyle/>
          <a:p>
            <a:r>
              <a:rPr lang="en-US" i="1" dirty="0">
                <a:solidFill>
                  <a:schemeClr val="bg1"/>
                </a:solidFill>
              </a:rPr>
              <a:t>in-vitro </a:t>
            </a:r>
            <a:r>
              <a:rPr lang="en-US" dirty="0">
                <a:solidFill>
                  <a:schemeClr val="bg1"/>
                </a:solidFill>
              </a:rPr>
              <a:t>efficacy</a:t>
            </a:r>
          </a:p>
          <a:p>
            <a:r>
              <a:rPr lang="en-US" i="1" dirty="0">
                <a:solidFill>
                  <a:schemeClr val="bg1"/>
                </a:solidFill>
              </a:rPr>
              <a:t>in-vivo </a:t>
            </a:r>
            <a:r>
              <a:rPr lang="en-US" dirty="0">
                <a:solidFill>
                  <a:schemeClr val="bg1"/>
                </a:solidFill>
              </a:rPr>
              <a:t>efficacy</a:t>
            </a:r>
          </a:p>
        </p:txBody>
      </p:sp>
      <p:grpSp>
        <p:nvGrpSpPr>
          <p:cNvPr id="8" name="Group 7">
            <a:extLst>
              <a:ext uri="{FF2B5EF4-FFF2-40B4-BE49-F238E27FC236}">
                <a16:creationId xmlns:a16="http://schemas.microsoft.com/office/drawing/2014/main" id="{5DDC9176-E226-BD2C-A4C1-6CB20D2DC227}"/>
              </a:ext>
            </a:extLst>
          </p:cNvPr>
          <p:cNvGrpSpPr/>
          <p:nvPr/>
        </p:nvGrpSpPr>
        <p:grpSpPr>
          <a:xfrm>
            <a:off x="300038" y="3631229"/>
            <a:ext cx="5074060" cy="2266329"/>
            <a:chOff x="300038" y="3631229"/>
            <a:chExt cx="5074060" cy="2266329"/>
          </a:xfrm>
        </p:grpSpPr>
        <p:pic>
          <p:nvPicPr>
            <p:cNvPr id="12" name="Picture 11">
              <a:extLst>
                <a:ext uri="{FF2B5EF4-FFF2-40B4-BE49-F238E27FC236}">
                  <a16:creationId xmlns:a16="http://schemas.microsoft.com/office/drawing/2014/main" id="{DA59D201-4167-EF20-18CD-351BAB5439F8}"/>
                </a:ext>
              </a:extLst>
            </p:cNvPr>
            <p:cNvPicPr>
              <a:picLocks noChangeAspect="1"/>
            </p:cNvPicPr>
            <p:nvPr/>
          </p:nvPicPr>
          <p:blipFill>
            <a:blip r:embed="rId3"/>
            <a:srcRect/>
            <a:stretch/>
          </p:blipFill>
          <p:spPr>
            <a:xfrm>
              <a:off x="300038" y="3631229"/>
              <a:ext cx="5074060" cy="2266329"/>
            </a:xfrm>
            <a:prstGeom prst="rect">
              <a:avLst/>
            </a:prstGeom>
          </p:spPr>
        </p:pic>
        <p:sp>
          <p:nvSpPr>
            <p:cNvPr id="7" name="TextBox 6">
              <a:extLst>
                <a:ext uri="{FF2B5EF4-FFF2-40B4-BE49-F238E27FC236}">
                  <a16:creationId xmlns:a16="http://schemas.microsoft.com/office/drawing/2014/main" id="{CA20C1F7-4979-A7DC-0A63-EC27D6189419}"/>
                </a:ext>
              </a:extLst>
            </p:cNvPr>
            <p:cNvSpPr txBox="1"/>
            <p:nvPr/>
          </p:nvSpPr>
          <p:spPr>
            <a:xfrm>
              <a:off x="3463818" y="3905715"/>
              <a:ext cx="1139440" cy="153888"/>
            </a:xfrm>
            <a:prstGeom prst="rect">
              <a:avLst/>
            </a:prstGeom>
            <a:solidFill>
              <a:schemeClr val="bg1"/>
            </a:solidFill>
          </p:spPr>
          <p:txBody>
            <a:bodyPr wrap="square" lIns="0" tIns="0" rIns="0" bIns="0" rtlCol="0">
              <a:spAutoFit/>
            </a:bodyPr>
            <a:lstStyle/>
            <a:p>
              <a:r>
                <a:rPr lang="nl-NL" sz="1000" dirty="0">
                  <a:solidFill>
                    <a:srgbClr val="9D2835"/>
                  </a:solidFill>
                  <a:latin typeface="Fira Sans" panose="020B0503050000020004" pitchFamily="34" charset="0"/>
                </a:rPr>
                <a:t>SYN®-HYCAN CB</a:t>
              </a:r>
              <a:endParaRPr lang="en-US" sz="1000" dirty="0">
                <a:solidFill>
                  <a:srgbClr val="9D2835"/>
                </a:solidFill>
                <a:latin typeface="Fira Sans" panose="020B0503050000020004" pitchFamily="34" charset="0"/>
              </a:endParaRPr>
            </a:p>
          </p:txBody>
        </p:sp>
      </p:grpSp>
      <p:grpSp>
        <p:nvGrpSpPr>
          <p:cNvPr id="15" name="Group 14">
            <a:extLst>
              <a:ext uri="{FF2B5EF4-FFF2-40B4-BE49-F238E27FC236}">
                <a16:creationId xmlns:a16="http://schemas.microsoft.com/office/drawing/2014/main" id="{94C70EBF-0680-F298-EFCF-7942B0FDB42F}"/>
              </a:ext>
            </a:extLst>
          </p:cNvPr>
          <p:cNvGrpSpPr/>
          <p:nvPr/>
        </p:nvGrpSpPr>
        <p:grpSpPr>
          <a:xfrm>
            <a:off x="6967749" y="2964694"/>
            <a:ext cx="4415261" cy="2946179"/>
            <a:chOff x="6967749" y="2964694"/>
            <a:chExt cx="4415261" cy="2946179"/>
          </a:xfrm>
        </p:grpSpPr>
        <p:pic>
          <p:nvPicPr>
            <p:cNvPr id="10" name="Picture 9">
              <a:extLst>
                <a:ext uri="{FF2B5EF4-FFF2-40B4-BE49-F238E27FC236}">
                  <a16:creationId xmlns:a16="http://schemas.microsoft.com/office/drawing/2014/main" id="{8BA23E6E-3511-02DC-A289-28E8A6D9AF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67749" y="2964694"/>
              <a:ext cx="4316747" cy="2946179"/>
            </a:xfrm>
            <a:prstGeom prst="rect">
              <a:avLst/>
            </a:prstGeom>
          </p:spPr>
        </p:pic>
        <p:sp>
          <p:nvSpPr>
            <p:cNvPr id="9" name="TextBox 8">
              <a:extLst>
                <a:ext uri="{FF2B5EF4-FFF2-40B4-BE49-F238E27FC236}">
                  <a16:creationId xmlns:a16="http://schemas.microsoft.com/office/drawing/2014/main" id="{EE5DA8F6-A490-0386-B020-34418F7FB6AF}"/>
                </a:ext>
              </a:extLst>
            </p:cNvPr>
            <p:cNvSpPr txBox="1"/>
            <p:nvPr/>
          </p:nvSpPr>
          <p:spPr>
            <a:xfrm>
              <a:off x="10502168" y="5419833"/>
              <a:ext cx="880842" cy="138499"/>
            </a:xfrm>
            <a:prstGeom prst="rect">
              <a:avLst/>
            </a:prstGeom>
            <a:solidFill>
              <a:schemeClr val="bg1"/>
            </a:solidFill>
          </p:spPr>
          <p:txBody>
            <a:bodyPr wrap="square" lIns="0" tIns="0" rIns="0" bIns="0" rtlCol="0">
              <a:spAutoFit/>
            </a:bodyPr>
            <a:lstStyle/>
            <a:p>
              <a:r>
                <a:rPr lang="nl-NL" sz="900" dirty="0">
                  <a:latin typeface="Fira Sans" panose="020B0503050000020004" pitchFamily="34" charset="0"/>
                </a:rPr>
                <a:t>SYN®-HYCAN CB</a:t>
              </a:r>
              <a:endParaRPr lang="en-US" sz="900" dirty="0">
                <a:latin typeface="Fira Sans" panose="020B0503050000020004" pitchFamily="34" charset="0"/>
              </a:endParaRPr>
            </a:p>
          </p:txBody>
        </p:sp>
      </p:grpSp>
    </p:spTree>
    <p:extLst>
      <p:ext uri="{BB962C8B-B14F-4D97-AF65-F5344CB8AC3E}">
        <p14:creationId xmlns:p14="http://schemas.microsoft.com/office/powerpoint/2010/main" val="348125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8370B-1149-45D3-0709-24DC96B25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88DBF-66C2-33EE-A799-02235930D582}"/>
              </a:ext>
            </a:extLst>
          </p:cNvPr>
          <p:cNvSpPr>
            <a:spLocks noGrp="1"/>
          </p:cNvSpPr>
          <p:nvPr>
            <p:ph type="title"/>
          </p:nvPr>
        </p:nvSpPr>
        <p:spPr/>
        <p:txBody>
          <a:bodyPr/>
          <a:lstStyle/>
          <a:p>
            <a:r>
              <a:rPr lang="en-GB"/>
              <a:t>Summary of Benefits</a:t>
            </a:r>
          </a:p>
        </p:txBody>
      </p:sp>
      <p:sp>
        <p:nvSpPr>
          <p:cNvPr id="3" name="Slide Number Placeholder 2">
            <a:extLst>
              <a:ext uri="{FF2B5EF4-FFF2-40B4-BE49-F238E27FC236}">
                <a16:creationId xmlns:a16="http://schemas.microsoft.com/office/drawing/2014/main" id="{A8393AFA-9E8F-4B91-86B0-AC1F220E0DE1}"/>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11" name="Text Placeholder 10">
            <a:extLst>
              <a:ext uri="{FF2B5EF4-FFF2-40B4-BE49-F238E27FC236}">
                <a16:creationId xmlns:a16="http://schemas.microsoft.com/office/drawing/2014/main" id="{02E0F016-BAA0-189E-A3AB-CEF6099754E1}"/>
              </a:ext>
            </a:extLst>
          </p:cNvPr>
          <p:cNvSpPr>
            <a:spLocks noGrp="1"/>
          </p:cNvSpPr>
          <p:nvPr>
            <p:ph type="body" sz="quarter" idx="12"/>
          </p:nvPr>
        </p:nvSpPr>
        <p:spPr>
          <a:xfrm>
            <a:off x="302400" y="1048882"/>
            <a:ext cx="6537671" cy="4802819"/>
          </a:xfrm>
        </p:spPr>
        <p:txBody>
          <a:bodyPr/>
          <a:lstStyle/>
          <a:p>
            <a:r>
              <a:rPr lang="en-GB" sz="1800" b="1" dirty="0">
                <a:solidFill>
                  <a:schemeClr val="accent6"/>
                </a:solidFill>
              </a:rPr>
              <a:t>Biological concepts</a:t>
            </a:r>
          </a:p>
          <a:p>
            <a:pPr marL="342900" indent="-342900">
              <a:buClr>
                <a:schemeClr val="accent5"/>
              </a:buClr>
              <a:buSzPct val="100000"/>
              <a:buFont typeface="Arial" panose="020B0604020202020204" pitchFamily="34" charset="0"/>
              <a:buChar char="•"/>
            </a:pPr>
            <a:r>
              <a:rPr lang="en-GB" sz="1800" dirty="0"/>
              <a:t>Potent TGF-Beta activating peptide with proven HA synthesis action</a:t>
            </a:r>
          </a:p>
          <a:p>
            <a:pPr marL="342900" indent="-342900">
              <a:buClr>
                <a:schemeClr val="accent5"/>
              </a:buClr>
              <a:buSzPct val="100000"/>
              <a:buFont typeface="Arial" panose="020B0604020202020204" pitchFamily="34" charset="0"/>
              <a:buChar char="•"/>
            </a:pPr>
            <a:r>
              <a:rPr lang="en-GB" sz="1800" dirty="0"/>
              <a:t>Proven to enhances skin firmness to support the new benefit of a “volumizing” effect</a:t>
            </a:r>
          </a:p>
          <a:p>
            <a:pPr marL="342900" indent="-342900">
              <a:buClr>
                <a:schemeClr val="accent5"/>
              </a:buClr>
              <a:buSzPct val="100000"/>
              <a:buFont typeface="Arial" panose="020B0604020202020204" pitchFamily="34" charset="0"/>
              <a:buChar char="•"/>
            </a:pPr>
            <a:r>
              <a:rPr lang="en-GB" sz="1800" dirty="0"/>
              <a:t>Boosts production of dermal and epidermal hyaluronic acid, in-vitro and ex-vivo</a:t>
            </a:r>
          </a:p>
          <a:p>
            <a:pPr marL="342900" indent="-342900">
              <a:buClr>
                <a:schemeClr val="accent5"/>
              </a:buClr>
              <a:buSzPct val="100000"/>
              <a:buFont typeface="Arial" panose="020B0604020202020204" pitchFamily="34" charset="0"/>
              <a:buChar char="•"/>
            </a:pPr>
            <a:r>
              <a:rPr lang="en-GB" sz="1800" dirty="0"/>
              <a:t>Boosts CD44, a key cellular receptor for hyaluronic acid</a:t>
            </a:r>
          </a:p>
          <a:p>
            <a:pPr marL="342900" indent="-342900">
              <a:buClr>
                <a:schemeClr val="accent5"/>
              </a:buClr>
              <a:buSzPct val="100000"/>
              <a:buFont typeface="Arial" panose="020B0604020202020204" pitchFamily="34" charset="0"/>
              <a:buChar char="•"/>
            </a:pPr>
            <a:r>
              <a:rPr lang="en-US" sz="1800" dirty="0"/>
              <a:t>Increases collagen 1, </a:t>
            </a:r>
            <a:r>
              <a:rPr lang="en-US" sz="1800" dirty="0" err="1"/>
              <a:t>lumican</a:t>
            </a:r>
            <a:r>
              <a:rPr lang="en-US" sz="1800" dirty="0"/>
              <a:t> and </a:t>
            </a:r>
            <a:r>
              <a:rPr lang="en-US" sz="1800" dirty="0" err="1"/>
              <a:t>decorin</a:t>
            </a:r>
            <a:r>
              <a:rPr lang="en-US" sz="1800" dirty="0"/>
              <a:t> levels, important for collagen support &amp; organization</a:t>
            </a:r>
            <a:endParaRPr lang="en-GB" sz="1800" dirty="0"/>
          </a:p>
          <a:p>
            <a:pPr marL="342900" indent="-342900">
              <a:buClr>
                <a:schemeClr val="accent5"/>
              </a:buClr>
              <a:buSzPct val="100000"/>
              <a:buFont typeface="Arial" panose="020B0604020202020204" pitchFamily="34" charset="0"/>
              <a:buChar char="•"/>
            </a:pPr>
            <a:r>
              <a:rPr lang="en-GB" sz="1800" dirty="0"/>
              <a:t>Outperforms competitive peptide technology in skin volumizing effect</a:t>
            </a:r>
          </a:p>
          <a:p>
            <a:pPr marL="342900" indent="-342900">
              <a:buClr>
                <a:schemeClr val="accent5"/>
              </a:buClr>
              <a:buSzPct val="100000"/>
              <a:buFont typeface="Arial" panose="020B0604020202020204" pitchFamily="34" charset="0"/>
              <a:buChar char="•"/>
            </a:pPr>
            <a:endParaRPr lang="en-GB" sz="1800" dirty="0"/>
          </a:p>
          <a:p>
            <a:r>
              <a:rPr lang="en-GB" sz="1800" b="1" dirty="0">
                <a:solidFill>
                  <a:schemeClr val="accent6"/>
                </a:solidFill>
              </a:rPr>
              <a:t>Consumer benefits</a:t>
            </a:r>
          </a:p>
          <a:p>
            <a:pPr marL="342900" indent="-342900">
              <a:buClr>
                <a:schemeClr val="accent5"/>
              </a:buClr>
              <a:buSzPct val="100000"/>
              <a:buFont typeface="Arial" panose="020B0604020202020204" pitchFamily="34" charset="0"/>
              <a:buChar char="•"/>
            </a:pPr>
            <a:r>
              <a:rPr lang="en-US" sz="1800" dirty="0"/>
              <a:t>Provides visible filling effect in </a:t>
            </a:r>
            <a:r>
              <a:rPr lang="en-US" sz="1800" b="1" dirty="0">
                <a:solidFill>
                  <a:schemeClr val="accent6"/>
                </a:solidFill>
              </a:rPr>
              <a:t>just 2 weeks</a:t>
            </a:r>
          </a:p>
          <a:p>
            <a:pPr marL="342900" indent="-342900">
              <a:buClr>
                <a:schemeClr val="accent5"/>
              </a:buClr>
              <a:buSzPct val="100000"/>
              <a:buFont typeface="Arial" panose="020B0604020202020204" pitchFamily="34" charset="0"/>
              <a:buChar char="•"/>
            </a:pPr>
            <a:r>
              <a:rPr lang="en-US" sz="1800" dirty="0"/>
              <a:t>Lifts even the most </a:t>
            </a:r>
            <a:r>
              <a:rPr lang="en-US" sz="1800" b="1" dirty="0">
                <a:solidFill>
                  <a:schemeClr val="accent6"/>
                </a:solidFill>
              </a:rPr>
              <a:t>difficult</a:t>
            </a:r>
            <a:r>
              <a:rPr lang="en-US" sz="1800" dirty="0">
                <a:solidFill>
                  <a:schemeClr val="accent6"/>
                </a:solidFill>
              </a:rPr>
              <a:t> </a:t>
            </a:r>
            <a:r>
              <a:rPr lang="en-US" sz="1800" b="1" dirty="0">
                <a:solidFill>
                  <a:schemeClr val="accent6"/>
                </a:solidFill>
              </a:rPr>
              <a:t>areas</a:t>
            </a:r>
            <a:r>
              <a:rPr lang="en-US" sz="1800" dirty="0"/>
              <a:t>, such as the neck</a:t>
            </a:r>
          </a:p>
          <a:p>
            <a:pPr marL="342900" indent="-342900">
              <a:buClr>
                <a:schemeClr val="accent5"/>
              </a:buClr>
              <a:buSzPct val="100000"/>
              <a:buFont typeface="Arial" panose="020B0604020202020204" pitchFamily="34" charset="0"/>
              <a:buChar char="•"/>
            </a:pPr>
            <a:r>
              <a:rPr lang="en-US" sz="1800" dirty="0"/>
              <a:t>Benefits on </a:t>
            </a:r>
            <a:r>
              <a:rPr lang="en-US" sz="1800" b="1" dirty="0">
                <a:solidFill>
                  <a:schemeClr val="accent6"/>
                </a:solidFill>
              </a:rPr>
              <a:t>multiple</a:t>
            </a:r>
            <a:r>
              <a:rPr lang="en-US" sz="1800" dirty="0">
                <a:solidFill>
                  <a:schemeClr val="accent6"/>
                </a:solidFill>
              </a:rPr>
              <a:t> </a:t>
            </a:r>
            <a:r>
              <a:rPr lang="en-US" sz="1800" b="1" dirty="0">
                <a:solidFill>
                  <a:schemeClr val="accent6"/>
                </a:solidFill>
              </a:rPr>
              <a:t>skin</a:t>
            </a:r>
            <a:r>
              <a:rPr lang="en-US" sz="1800" dirty="0">
                <a:solidFill>
                  <a:schemeClr val="accent6"/>
                </a:solidFill>
              </a:rPr>
              <a:t> </a:t>
            </a:r>
            <a:r>
              <a:rPr lang="en-US" sz="1800" b="1" dirty="0">
                <a:solidFill>
                  <a:schemeClr val="accent6"/>
                </a:solidFill>
              </a:rPr>
              <a:t>zones</a:t>
            </a:r>
            <a:r>
              <a:rPr lang="en-US" sz="1800" dirty="0">
                <a:solidFill>
                  <a:schemeClr val="accent6"/>
                </a:solidFill>
              </a:rPr>
              <a:t> </a:t>
            </a:r>
            <a:r>
              <a:rPr lang="en-US" sz="1800" dirty="0"/>
              <a:t>(under eye, upper- and mid-cheek, jawline, neck, lip)</a:t>
            </a:r>
          </a:p>
          <a:p>
            <a:pPr marL="342900" indent="-342900">
              <a:buClr>
                <a:schemeClr val="accent5"/>
              </a:buClr>
              <a:buSzPct val="100000"/>
              <a:buFont typeface="Arial" panose="020B0604020202020204" pitchFamily="34" charset="0"/>
              <a:buChar char="•"/>
            </a:pPr>
            <a:r>
              <a:rPr lang="en-US" sz="1800" dirty="0"/>
              <a:t>Increases skin firmness </a:t>
            </a:r>
            <a:r>
              <a:rPr lang="en-US" sz="1800" b="1" dirty="0">
                <a:solidFill>
                  <a:schemeClr val="accent6"/>
                </a:solidFill>
              </a:rPr>
              <a:t>+200% </a:t>
            </a:r>
            <a:r>
              <a:rPr lang="en-US" sz="1800" dirty="0"/>
              <a:t>on cheek area.</a:t>
            </a:r>
            <a:endParaRPr lang="en-GB" sz="1800" dirty="0"/>
          </a:p>
          <a:p>
            <a:pPr marL="342900" indent="-342900">
              <a:buClr>
                <a:schemeClr val="accent5"/>
              </a:buClr>
              <a:buSzPct val="100000"/>
              <a:buFont typeface="Arial" panose="020B0604020202020204" pitchFamily="34" charset="0"/>
              <a:buChar char="•"/>
            </a:pPr>
            <a:endParaRPr lang="en-GB" sz="1800" dirty="0"/>
          </a:p>
          <a:p>
            <a:endParaRPr lang="en-GB" sz="1200" dirty="0"/>
          </a:p>
          <a:p>
            <a:endParaRPr lang="en-US" dirty="0"/>
          </a:p>
        </p:txBody>
      </p:sp>
      <p:pic>
        <p:nvPicPr>
          <p:cNvPr id="7" name="Picture Placeholder 6" descr="A close-up of a person's face&#10;&#10;Description automatically generated">
            <a:extLst>
              <a:ext uri="{FF2B5EF4-FFF2-40B4-BE49-F238E27FC236}">
                <a16:creationId xmlns:a16="http://schemas.microsoft.com/office/drawing/2014/main" id="{5AD9AE1F-D59D-A2C9-C3E3-C7E690BAF9A6}"/>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5521" r="5521"/>
          <a:stretch>
            <a:fillRect/>
          </a:stretch>
        </p:blipFill>
        <p:spPr/>
      </p:pic>
    </p:spTree>
    <p:extLst>
      <p:ext uri="{BB962C8B-B14F-4D97-AF65-F5344CB8AC3E}">
        <p14:creationId xmlns:p14="http://schemas.microsoft.com/office/powerpoint/2010/main" val="2703415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61305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909445908"/>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13BAEF-C529-40FB-BFB3-0E80CC34CD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BD909A11-0B74-419B-AAD6-A32528687BB9}">
  <ds:schemaRefs>
    <ds:schemaRef ds:uri="Microsoft.SharePoint.Taxonomy.ContentTypeSync"/>
  </ds:schemaRefs>
</ds:datastoreItem>
</file>

<file path=customXml/itemProps4.xml><?xml version="1.0" encoding="utf-8"?>
<ds:datastoreItem xmlns:ds="http://schemas.openxmlformats.org/officeDocument/2006/customXml" ds:itemID="{7D192AB7-E55D-4C62-9017-90AD644F626D}">
  <ds:schemaRefs>
    <ds:schemaRef ds:uri="b90a2e66-408a-4fa2-a9cf-bd33f75e05e3"/>
    <ds:schemaRef ds:uri="http://purl.org/dc/terms/"/>
    <ds:schemaRef ds:uri="http://schemas.openxmlformats.org/package/2006/metadata/core-properties"/>
    <ds:schemaRef ds:uri="bcfbf75d-7e6c-463e-9135-7f47c6067b30"/>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47</TotalTime>
  <Words>1416</Words>
  <Application>Microsoft Office PowerPoint</Application>
  <PresentationFormat>Widescreen</PresentationFormat>
  <Paragraphs>137</Paragraphs>
  <Slides>9</Slides>
  <Notes>4</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9</vt:i4>
      </vt:variant>
    </vt:vector>
  </HeadingPairs>
  <TitlesOfParts>
    <vt:vector size="22" baseType="lpstr">
      <vt:lpstr>DM Sans 14pt Medium</vt:lpstr>
      <vt:lpstr>Calibri</vt:lpstr>
      <vt:lpstr>Wingdings</vt:lpstr>
      <vt:lpstr>DM Sans 14pt</vt:lpstr>
      <vt:lpstr>DM Sans</vt:lpstr>
      <vt:lpstr>Fira Sans</vt:lpstr>
      <vt:lpstr>Arial</vt:lpstr>
      <vt:lpstr>DM Sans Bold</vt:lpstr>
      <vt:lpstr>dsm-firmenich</vt:lpstr>
      <vt:lpstr>1_dsm-firmenich</vt:lpstr>
      <vt:lpstr>8_dsm-firmenich</vt:lpstr>
      <vt:lpstr>4_dsm-firmenich</vt:lpstr>
      <vt:lpstr>5_dsm-firmenich</vt:lpstr>
      <vt:lpstr>PowerPoint Presentation</vt:lpstr>
      <vt:lpstr>SYN®-HYCAN CB</vt:lpstr>
      <vt:lpstr>PowerPoint Presentation</vt:lpstr>
      <vt:lpstr>PowerPoint Presentation</vt:lpstr>
      <vt:lpstr>The Advantage of Building from Within</vt:lpstr>
      <vt:lpstr>Boosts Skin’s Own Renewal of Hyaluronic Acid</vt:lpstr>
      <vt:lpstr>Summary of Benefits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syn-hycan cb_teaser_2026-04</dc:title>
  <dc:creator>Eline Nijhuis</dc:creator>
  <cp:lastModifiedBy>Marie-Sophie Meisinger</cp:lastModifiedBy>
  <cp:revision>13</cp:revision>
  <dcterms:created xsi:type="dcterms:W3CDTF">2023-03-31T07:21:36Z</dcterms:created>
  <dcterms:modified xsi:type="dcterms:W3CDTF">2026-04-09T13:17:55Z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2024-09-30T10:02:47Z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46b2d5ac-7d70-4949-8f3a-c4d2a0e9db97</vt:lpwstr>
  </property>
  <property fmtid="{D5CDD505-2E9C-101B-9397-08002B2CF9AE}" pid="10" name="MSIP_Label_2ff753fd-faf2-4608-9b59-553f003adcdf_ContentBits">
    <vt:lpwstr>0</vt:lpwstr>
  </property>
</Properties>
</file>