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4" r:id="rId5"/>
    <p:sldMasterId id="2147483850" r:id="rId6"/>
  </p:sldMasterIdLst>
  <p:notesMasterIdLst>
    <p:notesMasterId r:id="rId24"/>
  </p:notesMasterIdLst>
  <p:sldIdLst>
    <p:sldId id="2447" r:id="rId7"/>
    <p:sldId id="2147482671" r:id="rId8"/>
    <p:sldId id="2147483205" r:id="rId9"/>
    <p:sldId id="2147483156" r:id="rId10"/>
    <p:sldId id="2147483164" r:id="rId11"/>
    <p:sldId id="2147483167" r:id="rId12"/>
    <p:sldId id="2147483206" r:id="rId13"/>
    <p:sldId id="2147483207" r:id="rId14"/>
    <p:sldId id="2147483208" r:id="rId15"/>
    <p:sldId id="2147483209" r:id="rId16"/>
    <p:sldId id="2147483210" r:id="rId17"/>
    <p:sldId id="2147483192" r:id="rId18"/>
    <p:sldId id="2147483211" r:id="rId19"/>
    <p:sldId id="2147483212" r:id="rId20"/>
    <p:sldId id="2147483213" r:id="rId21"/>
    <p:sldId id="2147483244" r:id="rId22"/>
    <p:sldId id="2147483245" r:id="rId23"/>
  </p:sldIdLst>
  <p:sldSz cx="12192000" cy="6858000"/>
  <p:notesSz cx="6858000" cy="9144000"/>
  <p:embeddedFontLst>
    <p:embeddedFont>
      <p:font typeface="DM Sans" pitchFamily="2" charset="0"/>
      <p:regular r:id="rId25"/>
      <p:bold r:id="rId26"/>
      <p:italic r:id="rId27"/>
      <p:boldItalic r:id="rId28"/>
    </p:embeddedFont>
    <p:embeddedFont>
      <p:font typeface="DM Sans Bold" pitchFamily="2" charset="0"/>
      <p:regular r:id="rId29"/>
      <p:bold r:id="rId30"/>
      <p:italic r:id="rId31"/>
      <p:boldItalic r:id="rId32"/>
    </p:embeddedFont>
    <p:embeddedFont>
      <p:font typeface="Fira Sans" panose="020B05030500000200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8BB236-32D9-2453-99F5-147A3C34765E}" name="Jerry Wissink" initials="" userId="S::jerry.wissink@vim-group.com::9bd3e3f0-ea55-475d-ad8a-738bce722c3e" providerId="AD"/>
  <p188:author id="{FAFF27B1-25E6-042B-FC03-1C288BB5513A}" name="Annabel Burger" initials="AB" userId="S::annabel.burger@vim-group.com::69aa707f-211e-4b80-bd71-a0ee3e94600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74637B-DD32-497F-93F4-E0D6FB6018B1}" v="1" dt="2026-04-09T13:29:40.131"/>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029" autoAdjust="0"/>
  </p:normalViewPr>
  <p:slideViewPr>
    <p:cSldViewPr snapToGrid="0">
      <p:cViewPr varScale="1">
        <p:scale>
          <a:sx n="107" d="100"/>
          <a:sy n="107" d="100"/>
        </p:scale>
        <p:origin x="126" y="504"/>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2.fntdata"/><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font" Target="fonts/font10.fntdata"/><Relationship Id="rId42"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5.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7.fntdata"/><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pc:chgData name="Marie-Sophie Meisinger" userId="286e1ad8-c636-4702-a91e-982a33a1b0e7" providerId="ADAL" clId="{703D20AE-90AE-4C74-BB80-742CA35F1309}" dt="2026-04-09T13:20:05.904" v="6" actId="20577"/>
      <pc:docMkLst>
        <pc:docMk/>
      </pc:docMkLst>
      <pc:sldChg chg="modSp mod">
        <pc:chgData name="Marie-Sophie Meisinger" userId="286e1ad8-c636-4702-a91e-982a33a1b0e7" providerId="ADAL" clId="{703D20AE-90AE-4C74-BB80-742CA35F1309}" dt="2026-04-09T13:20:05.904" v="6" actId="20577"/>
        <pc:sldMkLst>
          <pc:docMk/>
          <pc:sldMk cId="1742975991" sldId="2447"/>
        </pc:sldMkLst>
        <pc:spChg chg="mod">
          <ac:chgData name="Marie-Sophie Meisinger" userId="286e1ad8-c636-4702-a91e-982a33a1b0e7" providerId="ADAL" clId="{703D20AE-90AE-4C74-BB80-742CA35F1309}" dt="2026-04-09T13:20:05.904" v="6" actId="20577"/>
          <ac:spMkLst>
            <pc:docMk/>
            <pc:sldMk cId="1742975991" sldId="2447"/>
            <ac:spMk id="3" creationId="{EB545E1D-A9D8-1E58-63DD-4C7C062A2896}"/>
          </ac:spMkLst>
        </pc:spChg>
      </pc:sldChg>
    </pc:docChg>
  </pc:docChgLst>
  <pc:docChgLst>
    <pc:chgData name="Volker Rosenberger" userId="d473ebcf-8881-4a9c-9e6d-8206b85954aa" providerId="ADAL" clId="{DA4379C8-1F53-4315-936B-1953D3807C03}"/>
    <pc:docChg chg="addSld delSld modSld">
      <pc:chgData name="Volker Rosenberger" userId="d473ebcf-8881-4a9c-9e6d-8206b85954aa" providerId="ADAL" clId="{DA4379C8-1F53-4315-936B-1953D3807C03}" dt="2026-03-19T14:53:13.297" v="39" actId="20577"/>
      <pc:docMkLst>
        <pc:docMk/>
      </pc:docMkLst>
      <pc:sldChg chg="modSp mod">
        <pc:chgData name="Volker Rosenberger" userId="d473ebcf-8881-4a9c-9e6d-8206b85954aa" providerId="ADAL" clId="{DA4379C8-1F53-4315-936B-1953D3807C03}" dt="2026-03-17T07:30:54.870" v="8" actId="20577"/>
        <pc:sldMkLst>
          <pc:docMk/>
          <pc:sldMk cId="1195118074" sldId="2147482671"/>
        </pc:sldMkLst>
        <pc:spChg chg="mod">
          <ac:chgData name="Volker Rosenberger" userId="d473ebcf-8881-4a9c-9e6d-8206b85954aa" providerId="ADAL" clId="{DA4379C8-1F53-4315-936B-1953D3807C03}" dt="2026-03-17T07:30:54.870" v="8" actId="20577"/>
          <ac:spMkLst>
            <pc:docMk/>
            <pc:sldMk cId="1195118074" sldId="2147482671"/>
            <ac:spMk id="71" creationId="{F5676286-DBAA-0A18-DE7C-AF05CE5E9C8F}"/>
          </ac:spMkLst>
        </pc:spChg>
      </pc:sldChg>
      <pc:sldChg chg="modSp mod">
        <pc:chgData name="Volker Rosenberger" userId="d473ebcf-8881-4a9c-9e6d-8206b85954aa" providerId="ADAL" clId="{DA4379C8-1F53-4315-936B-1953D3807C03}" dt="2026-03-19T14:53:13.297" v="39" actId="20577"/>
        <pc:sldMkLst>
          <pc:docMk/>
          <pc:sldMk cId="579974227" sldId="2147483164"/>
        </pc:sldMkLst>
        <pc:spChg chg="mod">
          <ac:chgData name="Volker Rosenberger" userId="d473ebcf-8881-4a9c-9e6d-8206b85954aa" providerId="ADAL" clId="{DA4379C8-1F53-4315-936B-1953D3807C03}" dt="2026-03-19T14:53:13.297" v="39" actId="20577"/>
          <ac:spMkLst>
            <pc:docMk/>
            <pc:sldMk cId="579974227" sldId="2147483164"/>
            <ac:spMk id="13" creationId="{FF34B3F0-1A41-F220-2D66-96489AC61520}"/>
          </ac:spMkLst>
        </pc:spChg>
      </pc:sldChg>
      <pc:sldChg chg="add">
        <pc:chgData name="Volker Rosenberger" userId="d473ebcf-8881-4a9c-9e6d-8206b85954aa" providerId="ADAL" clId="{DA4379C8-1F53-4315-936B-1953D3807C03}" dt="2026-03-19T14:52:11.254" v="9"/>
        <pc:sldMkLst>
          <pc:docMk/>
          <pc:sldMk cId="1323071840" sldId="2147483244"/>
        </pc:sldMkLst>
      </pc:sldChg>
      <pc:sldChg chg="add">
        <pc:chgData name="Volker Rosenberger" userId="d473ebcf-8881-4a9c-9e6d-8206b85954aa" providerId="ADAL" clId="{DA4379C8-1F53-4315-936B-1953D3807C03}" dt="2026-03-19T14:52:11.254" v="9"/>
        <pc:sldMkLst>
          <pc:docMk/>
          <pc:sldMk cId="303993180" sldId="2147483245"/>
        </pc:sldMkLst>
      </pc:sldChg>
      <pc:sldMasterChg chg="delSldLayout">
        <pc:chgData name="Volker Rosenberger" userId="d473ebcf-8881-4a9c-9e6d-8206b85954aa" providerId="ADAL" clId="{DA4379C8-1F53-4315-936B-1953D3807C03}" dt="2026-03-19T14:52:14.329" v="10" actId="47"/>
        <pc:sldMasterMkLst>
          <pc:docMk/>
          <pc:sldMasterMk cId="2499885802" sldId="2147483724"/>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Consent</c:v>
                </c:pt>
              </c:strCache>
            </c:strRef>
          </c:tx>
          <c:spPr>
            <a:solidFill>
              <a:srgbClr val="4D3C3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Supple skin</c:v>
                </c:pt>
                <c:pt idx="1">
                  <c:v>Efficient product</c:v>
                </c:pt>
                <c:pt idx="2">
                  <c:v>Soft skin</c:v>
                </c:pt>
                <c:pt idx="3">
                  <c:v>Moisturized skin</c:v>
                </c:pt>
                <c:pt idx="4">
                  <c:v>Purchase of the product</c:v>
                </c:pt>
                <c:pt idx="5">
                  <c:v>Improvement of skin</c:v>
                </c:pt>
              </c:strCache>
            </c:strRef>
          </c:cat>
          <c:val>
            <c:numRef>
              <c:f>Sheet1!$B$2:$B$7</c:f>
              <c:numCache>
                <c:formatCode>0%</c:formatCode>
                <c:ptCount val="6"/>
                <c:pt idx="0">
                  <c:v>0.57999999999999996</c:v>
                </c:pt>
                <c:pt idx="1">
                  <c:v>0.65</c:v>
                </c:pt>
                <c:pt idx="2">
                  <c:v>0.68</c:v>
                </c:pt>
                <c:pt idx="3">
                  <c:v>0.71</c:v>
                </c:pt>
                <c:pt idx="4">
                  <c:v>0.87</c:v>
                </c:pt>
                <c:pt idx="5">
                  <c:v>0.9</c:v>
                </c:pt>
              </c:numCache>
            </c:numRef>
          </c:val>
          <c:extLst>
            <c:ext xmlns:c16="http://schemas.microsoft.com/office/drawing/2014/chart" uri="{C3380CC4-5D6E-409C-BE32-E72D297353CC}">
              <c16:uniqueId val="{00000000-F07D-43D8-8561-69DE8232D1CD}"/>
            </c:ext>
          </c:extLst>
        </c:ser>
        <c:dLbls>
          <c:dLblPos val="inEnd"/>
          <c:showLegendKey val="0"/>
          <c:showVal val="1"/>
          <c:showCatName val="0"/>
          <c:showSerName val="0"/>
          <c:showPercent val="0"/>
          <c:showBubbleSize val="0"/>
        </c:dLbls>
        <c:gapWidth val="19"/>
        <c:overlap val="5"/>
        <c:axId val="389905488"/>
        <c:axId val="389907200"/>
      </c:barChart>
      <c:catAx>
        <c:axId val="389905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CH"/>
          </a:p>
        </c:txPr>
        <c:crossAx val="389907200"/>
        <c:crosses val="autoZero"/>
        <c:auto val="1"/>
        <c:lblAlgn val="ctr"/>
        <c:lblOffset val="100"/>
        <c:noMultiLvlLbl val="0"/>
      </c:catAx>
      <c:valAx>
        <c:axId val="3899072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CH"/>
          </a:p>
        </c:txPr>
        <c:crossAx val="38990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09/04/2026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0D6F-EE6C-00EB-AB95-D604FB072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25838-6F2E-FE4C-C014-F8AD63A2E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0C714-3E8E-82F8-9CF3-6305774618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F8275F-8CE1-AED5-DA60-EF29A544AD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42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basement membrane is a connecting cell structure between morphologically different tissues (epidermis and dermis). It separates the epidermis and its appendages from the dermis and, accordingly, is known as a dermal/epidermal junction (DEJ). The DEJ has a complex structure consisting of hemidesmosomes, intermediate filaments, anchoring filaments, lamina </a:t>
            </a:r>
            <a:r>
              <a:rPr lang="en-US" err="1"/>
              <a:t>densa</a:t>
            </a:r>
            <a:r>
              <a:rPr lang="en-US"/>
              <a:t> and anchoring fibrils. The biochemical components mainly occurring therein include laminin-V in the lamina lucida; type IV collagen in the lamina </a:t>
            </a:r>
            <a:r>
              <a:rPr lang="en-US" err="1"/>
              <a:t>densa</a:t>
            </a:r>
            <a:r>
              <a:rPr lang="en-US"/>
              <a:t> and the proteoglycan type VII collagen as a constituent of the anchoring fibrils in the sub-lamina </a:t>
            </a:r>
            <a:r>
              <a:rPr lang="en-US" err="1"/>
              <a:t>densa</a:t>
            </a:r>
            <a:r>
              <a:rPr lang="en-US"/>
              <a:t>. These components form an interacting network. </a:t>
            </a:r>
          </a:p>
        </p:txBody>
      </p:sp>
      <p:sp>
        <p:nvSpPr>
          <p:cNvPr id="4" name="Slide Number Placeholder 3"/>
          <p:cNvSpPr>
            <a:spLocks noGrp="1"/>
          </p:cNvSpPr>
          <p:nvPr>
            <p:ph type="sldNum" sz="quarter" idx="5"/>
          </p:nvPr>
        </p:nvSpPr>
        <p:spPr/>
        <p:txBody>
          <a:bodyPr/>
          <a:lstStyle/>
          <a:p>
            <a:fld id="{B05EFF53-B5E9-4C67-9F80-34173122F7DF}" type="slidenum">
              <a:rPr lang="en-GB" smtClean="0"/>
              <a:t>4</a:t>
            </a:fld>
            <a:endParaRPr lang="en-GB"/>
          </a:p>
        </p:txBody>
      </p:sp>
    </p:spTree>
    <p:extLst>
      <p:ext uri="{BB962C8B-B14F-4D97-AF65-F5344CB8AC3E}">
        <p14:creationId xmlns:p14="http://schemas.microsoft.com/office/powerpoint/2010/main" val="1218478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Palm-Lys-Val-Dab-</a:t>
            </a:r>
            <a:r>
              <a:rPr lang="en-US" err="1"/>
              <a:t>Thr</a:t>
            </a:r>
            <a:r>
              <a:rPr lang="en-US"/>
              <a:t>-OH (50 </a:t>
            </a:r>
            <a:r>
              <a:rPr lang="en-US" err="1"/>
              <a:t>μM</a:t>
            </a:r>
            <a:r>
              <a:rPr lang="en-US"/>
              <a:t>, in red, mRNA level) : EXTERNAL MEASUREMENTS, one concentration </a:t>
            </a:r>
            <a:br>
              <a:rPr lang="en-US" dirty="0">
                <a:cs typeface="+mn-lt"/>
              </a:rPr>
            </a:br>
            <a:r>
              <a:rPr lang="en-US"/>
              <a:t>Palm-Lys-Val-Dab-OH (100 </a:t>
            </a:r>
            <a:r>
              <a:rPr lang="en-US" err="1"/>
              <a:t>μM</a:t>
            </a:r>
            <a:r>
              <a:rPr lang="en-US"/>
              <a:t>, in orange, Protein level).: INHOUSE MEASUREMENTS</a:t>
            </a:r>
            <a:endParaRPr lang="en-US" dirty="0">
              <a:solidFill>
                <a:srgbClr val="444444"/>
              </a:solidFill>
            </a:endParaRPr>
          </a:p>
          <a:p>
            <a:endParaRPr lang="en-US" dirty="0">
              <a:solidFill>
                <a:srgbClr val="444444"/>
              </a:solidFill>
            </a:endParaRPr>
          </a:p>
          <a:p>
            <a:r>
              <a:rPr lang="en-US"/>
              <a:t>Isolation of total RNA and Gene Expression Analysis</a:t>
            </a:r>
            <a:endParaRPr lang="en-US" dirty="0">
              <a:solidFill>
                <a:srgbClr val="444444"/>
              </a:solidFill>
            </a:endParaRPr>
          </a:p>
          <a:p>
            <a:r>
              <a:rPr lang="en-US"/>
              <a:t>Abstract: Human Keratinocytes (</a:t>
            </a:r>
            <a:r>
              <a:rPr lang="en-US" err="1"/>
              <a:t>HaCaT</a:t>
            </a:r>
            <a:r>
              <a:rPr lang="en-US"/>
              <a:t>) have been cultured in appropriate media. Test substances have been added and the amount of messenger RNA has been analyzed by means of Polymerase chain reaction (PCR). </a:t>
            </a:r>
            <a:endParaRPr lang="en-US" dirty="0">
              <a:solidFill>
                <a:srgbClr val="444444"/>
              </a:solidFill>
            </a:endParaRPr>
          </a:p>
          <a:p>
            <a:r>
              <a:rPr lang="en-US"/>
              <a:t>Details: </a:t>
            </a:r>
            <a:r>
              <a:rPr lang="en-US" err="1"/>
              <a:t>HaCaT</a:t>
            </a:r>
            <a:r>
              <a:rPr lang="en-US"/>
              <a:t> cells between passage 10-15 were seeded at 6x10^4/cm2 in DMEM 10% fetal calf serum and antibiotics. Cells were grown to </a:t>
            </a:r>
            <a:r>
              <a:rPr lang="en-US" err="1"/>
              <a:t>subconfluency</a:t>
            </a:r>
            <a:r>
              <a:rPr lang="en-US"/>
              <a:t> and test substances were added for 16h in growth medium. Total RNA was isolated using the RNeasy Mini Kit (Qiagen) according to manufacturer’s instructions. Subsequently cDNA was prepared using the First Strand cDNA Synthesis Kit (Roche) according to manufacturer’s instructions.</a:t>
            </a:r>
            <a:endParaRPr lang="en-US" dirty="0">
              <a:solidFill>
                <a:srgbClr val="444444"/>
              </a:solidFill>
            </a:endParaRPr>
          </a:p>
          <a:p>
            <a:r>
              <a:rPr lang="en-US"/>
              <a:t>Gene expression analysis was done by </a:t>
            </a:r>
            <a:r>
              <a:rPr lang="en-US" err="1"/>
              <a:t>Biolytics</a:t>
            </a:r>
            <a:r>
              <a:rPr lang="en-US"/>
              <a:t> AG (</a:t>
            </a:r>
            <a:r>
              <a:rPr lang="en-US" err="1"/>
              <a:t>Witterswil</a:t>
            </a:r>
            <a:r>
              <a:rPr lang="en-US"/>
              <a:t>, Switzerland) using a TaqMan® real time PCR-system. Four different targets have been used for the tests: Integrin b4, Collagen IV, VII and XVII. All gene expressions are referenced to the internal control </a:t>
            </a:r>
            <a:r>
              <a:rPr lang="en-US" err="1"/>
              <a:t>hGAPDH</a:t>
            </a:r>
            <a:r>
              <a:rPr lang="en-US"/>
              <a:t>. </a:t>
            </a:r>
            <a:endParaRPr lang="en-US" dirty="0">
              <a:solidFill>
                <a:srgbClr val="444444"/>
              </a:solidFill>
            </a:endParaRPr>
          </a:p>
          <a:p>
            <a:r>
              <a:rPr lang="en-US"/>
              <a:t>---------------------------------------------------------</a:t>
            </a:r>
            <a:endParaRPr lang="en-US" dirty="0">
              <a:solidFill>
                <a:srgbClr val="444444"/>
              </a:solidFill>
            </a:endParaRPr>
          </a:p>
          <a:p>
            <a:r>
              <a:rPr lang="en-US"/>
              <a:t>Laminin type V and Collagen type IV determination in Human Keratinocytes </a:t>
            </a:r>
            <a:endParaRPr lang="en-US" dirty="0">
              <a:solidFill>
                <a:srgbClr val="444444"/>
              </a:solidFill>
            </a:endParaRPr>
          </a:p>
          <a:p>
            <a:r>
              <a:rPr lang="en-US"/>
              <a:t>Abstract: Human Keratinocytes (</a:t>
            </a:r>
            <a:r>
              <a:rPr lang="en-US" err="1"/>
              <a:t>HaCaT</a:t>
            </a:r>
            <a:r>
              <a:rPr lang="en-US"/>
              <a:t>) have been cultured in appropriate media. Test substances have been added and the amount of Laminin V has been analyzed by means of ELISA. </a:t>
            </a:r>
            <a:endParaRPr lang="en-US" dirty="0">
              <a:solidFill>
                <a:srgbClr val="444444"/>
              </a:solidFill>
            </a:endParaRPr>
          </a:p>
          <a:p>
            <a:r>
              <a:rPr lang="en-US" dirty="0"/>
              <a:t>Details: Determination of the stimulation of Laminin type V synthesis in Human </a:t>
            </a:r>
            <a:r>
              <a:rPr lang="en-US" dirty="0" err="1"/>
              <a:t>HaCaT</a:t>
            </a:r>
            <a:r>
              <a:rPr lang="en-US" dirty="0"/>
              <a:t> </a:t>
            </a:r>
            <a:r>
              <a:rPr lang="en-US" dirty="0" err="1"/>
              <a:t>keratinocyten</a:t>
            </a:r>
            <a:r>
              <a:rPr lang="en-US" dirty="0"/>
              <a:t>:</a:t>
            </a:r>
            <a:endParaRPr lang="en-US" dirty="0">
              <a:solidFill>
                <a:srgbClr val="444444"/>
              </a:solidFill>
            </a:endParaRPr>
          </a:p>
          <a:p>
            <a:r>
              <a:rPr lang="en-US" dirty="0"/>
              <a:t>Laminin type V production per cell of in-vitro cultured Human </a:t>
            </a:r>
            <a:r>
              <a:rPr lang="en-US" dirty="0" err="1"/>
              <a:t>HaCaT</a:t>
            </a:r>
            <a:r>
              <a:rPr lang="en-US" dirty="0"/>
              <a:t> </a:t>
            </a:r>
            <a:r>
              <a:rPr lang="en-US" dirty="0" err="1"/>
              <a:t>keratinocyten</a:t>
            </a:r>
            <a:r>
              <a:rPr lang="en-US" dirty="0"/>
              <a:t> was detected with an ELISA (Enzyme-Linked Immunosorbent Assay). The increase in the protein production of the cells was quantified in the presence of the </a:t>
            </a:r>
            <a:r>
              <a:rPr lang="en-US" dirty="0" err="1"/>
              <a:t>peptidic</a:t>
            </a:r>
            <a:r>
              <a:rPr lang="en-US" dirty="0"/>
              <a:t> actives by using this method.</a:t>
            </a:r>
            <a:endParaRPr lang="en-US" dirty="0">
              <a:solidFill>
                <a:srgbClr val="444444"/>
              </a:solidFill>
            </a:endParaRPr>
          </a:p>
          <a:p>
            <a:r>
              <a:rPr lang="en-US" dirty="0"/>
              <a:t>Human </a:t>
            </a:r>
            <a:r>
              <a:rPr lang="en-US" dirty="0" err="1"/>
              <a:t>HaCaT</a:t>
            </a:r>
            <a:r>
              <a:rPr lang="en-US" dirty="0"/>
              <a:t> </a:t>
            </a:r>
            <a:r>
              <a:rPr lang="en-US" dirty="0" err="1"/>
              <a:t>keratinocyten</a:t>
            </a:r>
            <a:r>
              <a:rPr lang="en-US" dirty="0"/>
              <a:t> were a gift made by Prof. </a:t>
            </a:r>
            <a:r>
              <a:rPr lang="en-US" dirty="0" err="1"/>
              <a:t>Fusening</a:t>
            </a:r>
            <a:r>
              <a:rPr lang="en-US" dirty="0"/>
              <a:t> from the German Cancer Research Centre in Heidelberg. They were cultivated according to standard cell culture methods.</a:t>
            </a:r>
            <a:endParaRPr lang="en-US" dirty="0">
              <a:solidFill>
                <a:srgbClr val="444444"/>
              </a:solidFill>
            </a:endParaRPr>
          </a:p>
          <a:p>
            <a:r>
              <a:rPr lang="en-US" dirty="0"/>
              <a:t>After 72 h of incubation with the corresponding peptides (actives) the quantitative determination was performed using an antibody specific for Laminin type V. After determination of the Laminin type V content the cell number is detected by means of the </a:t>
            </a:r>
            <a:r>
              <a:rPr lang="en-US" dirty="0" err="1"/>
              <a:t>CyQUANT</a:t>
            </a:r>
            <a:r>
              <a:rPr lang="en-US" dirty="0"/>
              <a:t> from the company Molecular Probes. The Laminin type V content per cell is calculated as units from the single values.</a:t>
            </a:r>
            <a:endParaRPr lang="en-US" dirty="0">
              <a:solidFill>
                <a:srgbClr val="444444"/>
              </a:solidFill>
            </a:endParaRPr>
          </a:p>
          <a:p>
            <a:r>
              <a:rPr lang="en-US" dirty="0"/>
              <a:t>Method:</a:t>
            </a:r>
            <a:endParaRPr lang="en-US" dirty="0">
              <a:solidFill>
                <a:srgbClr val="444444"/>
              </a:solidFill>
            </a:endParaRPr>
          </a:p>
          <a:p>
            <a:r>
              <a:rPr lang="en-US" dirty="0"/>
              <a:t>Keratinocytes are incubated until confluent at a density of approx. 5000 cells per well in 96 well-plates in culture medium (37°C/ 10% CO2) for 3 days. The medium is replaced with test medium at three different concentrations of test substance (n=3). </a:t>
            </a:r>
            <a:endParaRPr lang="en-US" dirty="0">
              <a:solidFill>
                <a:srgbClr val="444444"/>
              </a:solidFill>
            </a:endParaRPr>
          </a:p>
          <a:p>
            <a:r>
              <a:rPr lang="en-US" dirty="0"/>
              <a:t>After incubation of the plates for further 72 hours, the precipitated Laminin type V is detected and quantified with two according to the following protocol:</a:t>
            </a:r>
            <a:endParaRPr lang="en-US" dirty="0">
              <a:solidFill>
                <a:srgbClr val="444444"/>
              </a:solidFill>
            </a:endParaRPr>
          </a:p>
          <a:p>
            <a:r>
              <a:rPr lang="en-US" dirty="0"/>
              <a:t>the 1st and 2nd Antibody incubated with substrate solution and measured at 492 nm, the cell number is measured by means of </a:t>
            </a:r>
            <a:r>
              <a:rPr lang="en-US" dirty="0" err="1"/>
              <a:t>CyQUANT</a:t>
            </a:r>
            <a:r>
              <a:rPr lang="en-US" dirty="0"/>
              <a:t> Assay according to manufacturer’s instruction.</a:t>
            </a:r>
            <a:endParaRPr lang="en-US" dirty="0">
              <a:solidFill>
                <a:srgbClr val="444444"/>
              </a:solidFill>
            </a:endParaRPr>
          </a:p>
          <a:p>
            <a:r>
              <a:rPr lang="en-US" dirty="0"/>
              <a:t>The Laminin type V production per cell is calculated in accord to the following formula: (value </a:t>
            </a:r>
            <a:r>
              <a:rPr lang="en-US" dirty="0" err="1"/>
              <a:t>ODlaminin</a:t>
            </a:r>
            <a:r>
              <a:rPr lang="en-US" dirty="0"/>
              <a:t> V/value </a:t>
            </a:r>
            <a:r>
              <a:rPr lang="en-US" dirty="0" err="1"/>
              <a:t>RFUcell</a:t>
            </a:r>
            <a:r>
              <a:rPr lang="en-US" dirty="0"/>
              <a:t> number) x 100.</a:t>
            </a:r>
            <a:endParaRPr lang="en-US" dirty="0">
              <a:solidFill>
                <a:srgbClr val="444444"/>
              </a:solidFill>
            </a:endParaRPr>
          </a:p>
          <a:p>
            <a:endParaRPr lang="en-US" dirty="0">
              <a:solidFill>
                <a:srgbClr val="444444"/>
              </a:solidFill>
            </a:endParaRPr>
          </a:p>
          <a:p>
            <a:r>
              <a:rPr lang="en-US" dirty="0"/>
              <a:t>Palm-Lys-Val-Dab-</a:t>
            </a:r>
            <a:r>
              <a:rPr lang="en-US" dirty="0" err="1"/>
              <a:t>Thr</a:t>
            </a:r>
            <a:r>
              <a:rPr lang="en-US" dirty="0"/>
              <a:t>-OH (50 </a:t>
            </a:r>
            <a:r>
              <a:rPr lang="en-US" dirty="0" err="1"/>
              <a:t>μM</a:t>
            </a:r>
            <a:r>
              <a:rPr lang="en-US" dirty="0"/>
              <a:t>, in red, mRNA level) : EXTERNAL MEASUREMENTS, one concentration </a:t>
            </a:r>
            <a:br>
              <a:rPr lang="en-US" dirty="0">
                <a:cs typeface="+mn-lt"/>
              </a:rPr>
            </a:br>
            <a:r>
              <a:rPr lang="en-US" dirty="0"/>
              <a:t>Palm-Lys-Val-Dab-OH (100 </a:t>
            </a:r>
            <a:r>
              <a:rPr lang="en-US" dirty="0" err="1"/>
              <a:t>μM</a:t>
            </a:r>
            <a:r>
              <a:rPr lang="en-US" dirty="0"/>
              <a:t>, in orange, Protein level).: INHOUSE MEASUREMENTS</a:t>
            </a:r>
            <a:endParaRPr lang="en-US" dirty="0">
              <a:solidFill>
                <a:srgbClr val="444444"/>
              </a:solidFill>
            </a:endParaRPr>
          </a:p>
          <a:p>
            <a:endParaRPr lang="en-US" dirty="0">
              <a:solidFill>
                <a:srgbClr val="444444"/>
              </a:solidFill>
            </a:endParaRPr>
          </a:p>
          <a:p>
            <a:r>
              <a:rPr lang="en-US" dirty="0"/>
              <a:t>Isolation of total RNA and Gene Expression Analysis</a:t>
            </a:r>
            <a:endParaRPr lang="en-US" dirty="0">
              <a:solidFill>
                <a:srgbClr val="444444"/>
              </a:solidFill>
            </a:endParaRPr>
          </a:p>
          <a:p>
            <a:r>
              <a:rPr lang="en-US" dirty="0"/>
              <a:t>Abstract: Human Keratinocytes (</a:t>
            </a:r>
            <a:r>
              <a:rPr lang="en-US" dirty="0" err="1"/>
              <a:t>HaCaT</a:t>
            </a:r>
            <a:r>
              <a:rPr lang="en-US" dirty="0"/>
              <a:t>) have been cultured in appropriate media. Test substances have been added and the amount of messenger RNA has been analyzed by means of Polymerase chain reaction (PCR). </a:t>
            </a:r>
            <a:endParaRPr lang="en-US" dirty="0">
              <a:solidFill>
                <a:srgbClr val="444444"/>
              </a:solidFill>
            </a:endParaRPr>
          </a:p>
          <a:p>
            <a:r>
              <a:rPr lang="en-US" dirty="0"/>
              <a:t>Details: </a:t>
            </a:r>
            <a:r>
              <a:rPr lang="en-US" dirty="0" err="1"/>
              <a:t>HaCaT</a:t>
            </a:r>
            <a:r>
              <a:rPr lang="en-US" dirty="0"/>
              <a:t> cells between passage 10-15 were seeded at 6x10^4/cm2 in DMEM 10% fetal calf serum and antibiotics. Cells were grown to </a:t>
            </a:r>
            <a:r>
              <a:rPr lang="en-US" dirty="0" err="1"/>
              <a:t>subconfluency</a:t>
            </a:r>
            <a:r>
              <a:rPr lang="en-US" dirty="0"/>
              <a:t> and test substances were added for 16h in growth medium. Total RNA was isolated using the RNeasy Mini Kit (Qiagen) according to manufacturer’s instructions. Subsequently cDNA was prepared using the First Strand cDNA Synthesis Kit (Roche) according to manufacturer’s instructions.</a:t>
            </a:r>
            <a:endParaRPr lang="en-US" dirty="0">
              <a:solidFill>
                <a:srgbClr val="444444"/>
              </a:solidFill>
            </a:endParaRPr>
          </a:p>
          <a:p>
            <a:r>
              <a:rPr lang="en-US" dirty="0"/>
              <a:t>Gene expression analysis was done by </a:t>
            </a:r>
            <a:r>
              <a:rPr lang="en-US" dirty="0" err="1"/>
              <a:t>Biolytics</a:t>
            </a:r>
            <a:r>
              <a:rPr lang="en-US" dirty="0"/>
              <a:t> AG (</a:t>
            </a:r>
            <a:r>
              <a:rPr lang="en-US" dirty="0" err="1"/>
              <a:t>Witterswil</a:t>
            </a:r>
            <a:r>
              <a:rPr lang="en-US" dirty="0"/>
              <a:t>, Switzerland) using a TaqMan® real time PCR-system. Four different targets have been used for the tests: Integrin b4, Collagen IV, VII and XVII. All gene expressions are referenced to the internal control </a:t>
            </a:r>
            <a:r>
              <a:rPr lang="en-US" dirty="0" err="1"/>
              <a:t>hGAPDH</a:t>
            </a:r>
            <a:r>
              <a:rPr lang="en-US" dirty="0"/>
              <a:t>. </a:t>
            </a:r>
            <a:endParaRPr lang="en-US" dirty="0">
              <a:solidFill>
                <a:srgbClr val="444444"/>
              </a:solidFill>
            </a:endParaRPr>
          </a:p>
          <a:p>
            <a:r>
              <a:rPr lang="en-US"/>
              <a:t>---------------------------------------------------------</a:t>
            </a:r>
            <a:endParaRPr lang="en-US" dirty="0">
              <a:solidFill>
                <a:srgbClr val="444444"/>
              </a:solidFill>
            </a:endParaRPr>
          </a:p>
          <a:p>
            <a:r>
              <a:rPr lang="en-US" dirty="0"/>
              <a:t>Laminin type V and Collagen type IV determination in Human Keratinocytes </a:t>
            </a:r>
            <a:endParaRPr lang="en-US" dirty="0">
              <a:solidFill>
                <a:srgbClr val="444444"/>
              </a:solidFill>
            </a:endParaRPr>
          </a:p>
          <a:p>
            <a:r>
              <a:rPr lang="en-US" dirty="0"/>
              <a:t>Abstract: Human Keratinocytes (</a:t>
            </a:r>
            <a:r>
              <a:rPr lang="en-US" dirty="0" err="1"/>
              <a:t>HaCaT</a:t>
            </a:r>
            <a:r>
              <a:rPr lang="en-US" dirty="0"/>
              <a:t>) have been cultured in appropriate media. Test substances have been added and the amount of Laminin V has been analyzed by means of ELISA. </a:t>
            </a:r>
            <a:endParaRPr lang="en-US" dirty="0">
              <a:solidFill>
                <a:srgbClr val="444444"/>
              </a:solidFill>
            </a:endParaRPr>
          </a:p>
          <a:p>
            <a:r>
              <a:rPr lang="en-US" dirty="0"/>
              <a:t>Details: Determination of the stimulation of Laminin type V synthesis in Human </a:t>
            </a:r>
            <a:r>
              <a:rPr lang="en-US" dirty="0" err="1"/>
              <a:t>HaCaT</a:t>
            </a:r>
            <a:r>
              <a:rPr lang="en-US" dirty="0"/>
              <a:t> </a:t>
            </a:r>
            <a:r>
              <a:rPr lang="en-US" dirty="0" err="1"/>
              <a:t>keratinocyten</a:t>
            </a:r>
            <a:r>
              <a:rPr lang="en-US" dirty="0"/>
              <a:t>:</a:t>
            </a:r>
            <a:endParaRPr lang="en-US" dirty="0">
              <a:solidFill>
                <a:srgbClr val="444444"/>
              </a:solidFill>
            </a:endParaRPr>
          </a:p>
          <a:p>
            <a:r>
              <a:rPr lang="en-US" dirty="0"/>
              <a:t>Laminin type V production per cell of in-vitro cultured Human </a:t>
            </a:r>
            <a:r>
              <a:rPr lang="en-US" dirty="0" err="1"/>
              <a:t>HaCaT</a:t>
            </a:r>
            <a:r>
              <a:rPr lang="en-US" dirty="0"/>
              <a:t> </a:t>
            </a:r>
            <a:r>
              <a:rPr lang="en-US" dirty="0" err="1"/>
              <a:t>keratinocyten</a:t>
            </a:r>
            <a:r>
              <a:rPr lang="en-US" dirty="0"/>
              <a:t> was detected with an ELISA (Enzyme-Linked Immunosorbent Assay). The increase in the protein production of the cells was quantified in the presence of the </a:t>
            </a:r>
            <a:r>
              <a:rPr lang="en-US" dirty="0" err="1"/>
              <a:t>peptidic</a:t>
            </a:r>
            <a:r>
              <a:rPr lang="en-US" dirty="0"/>
              <a:t> actives by using this method.</a:t>
            </a:r>
            <a:endParaRPr lang="en-US" dirty="0">
              <a:solidFill>
                <a:srgbClr val="444444"/>
              </a:solidFill>
            </a:endParaRPr>
          </a:p>
          <a:p>
            <a:r>
              <a:rPr lang="en-US" dirty="0"/>
              <a:t>Human </a:t>
            </a:r>
            <a:r>
              <a:rPr lang="en-US" dirty="0" err="1"/>
              <a:t>HaCaT</a:t>
            </a:r>
            <a:r>
              <a:rPr lang="en-US" dirty="0"/>
              <a:t> </a:t>
            </a:r>
            <a:r>
              <a:rPr lang="en-US" dirty="0" err="1"/>
              <a:t>keratinocyten</a:t>
            </a:r>
            <a:r>
              <a:rPr lang="en-US" dirty="0"/>
              <a:t> were a gift made by Prof. </a:t>
            </a:r>
            <a:r>
              <a:rPr lang="en-US" dirty="0" err="1"/>
              <a:t>Fusening</a:t>
            </a:r>
            <a:r>
              <a:rPr lang="en-US" dirty="0"/>
              <a:t> from the German Cancer Research Centre in Heidelberg. They were cultivated according to standard cell culture methods.</a:t>
            </a:r>
            <a:endParaRPr lang="en-US" dirty="0">
              <a:solidFill>
                <a:srgbClr val="444444"/>
              </a:solidFill>
            </a:endParaRPr>
          </a:p>
          <a:p>
            <a:r>
              <a:rPr lang="en-US" dirty="0"/>
              <a:t>After 72 h of incubation with the corresponding peptides (actives) the quantitative determination was performed using an antibody specific for Laminin type V. After determination of the Laminin type V content the cell number is detected by means of the </a:t>
            </a:r>
            <a:r>
              <a:rPr lang="en-US" dirty="0" err="1"/>
              <a:t>CyQUANT</a:t>
            </a:r>
            <a:r>
              <a:rPr lang="en-US" dirty="0"/>
              <a:t> from the company Molecular Probes. The Laminin type V content per cell is calculated as units from the single values.</a:t>
            </a:r>
            <a:endParaRPr lang="en-US" dirty="0">
              <a:solidFill>
                <a:srgbClr val="444444"/>
              </a:solidFill>
            </a:endParaRPr>
          </a:p>
          <a:p>
            <a:r>
              <a:rPr lang="en-US" dirty="0"/>
              <a:t>Method:</a:t>
            </a:r>
            <a:endParaRPr lang="en-US" dirty="0">
              <a:solidFill>
                <a:srgbClr val="444444"/>
              </a:solidFill>
            </a:endParaRPr>
          </a:p>
          <a:p>
            <a:r>
              <a:rPr lang="en-US" dirty="0"/>
              <a:t>Keratinocytes are incubated until confluent at a density of approx. 5000 cells per well in 96 well-plates in culture medium (37°C/ 10% CO2) for 3 days. The medium is replaced with test medium at three different concentrations of test substance (n=3). </a:t>
            </a:r>
            <a:endParaRPr lang="en-US" dirty="0">
              <a:solidFill>
                <a:srgbClr val="444444"/>
              </a:solidFill>
            </a:endParaRPr>
          </a:p>
          <a:p>
            <a:r>
              <a:rPr lang="en-US" dirty="0"/>
              <a:t>After incubation of the plates for further 72 hours, the precipitated Laminin type V is detected and quantified with two according to the following protocol:</a:t>
            </a:r>
            <a:endParaRPr lang="en-US" dirty="0">
              <a:solidFill>
                <a:srgbClr val="444444"/>
              </a:solidFill>
            </a:endParaRPr>
          </a:p>
          <a:p>
            <a:r>
              <a:rPr lang="en-US" dirty="0"/>
              <a:t>the 1st and 2nd Antibody incubated with substrate solution and measured at 492 nm, the cell number is measured by means of </a:t>
            </a:r>
            <a:r>
              <a:rPr lang="en-US" dirty="0" err="1"/>
              <a:t>CyQUANT</a:t>
            </a:r>
            <a:r>
              <a:rPr lang="en-US" dirty="0"/>
              <a:t> Assay according to manufacturer’s instruction.</a:t>
            </a:r>
            <a:endParaRPr lang="en-US" dirty="0">
              <a:solidFill>
                <a:srgbClr val="444444"/>
              </a:solidFill>
            </a:endParaRPr>
          </a:p>
          <a:p>
            <a:r>
              <a:rPr lang="en-US" dirty="0"/>
              <a:t>The Laminin type V production per cell is calculated in accord to the following formula: (value </a:t>
            </a:r>
            <a:r>
              <a:rPr lang="en-US" dirty="0" err="1"/>
              <a:t>ODlaminin</a:t>
            </a:r>
            <a:r>
              <a:rPr lang="en-US" dirty="0"/>
              <a:t> V/value </a:t>
            </a:r>
            <a:r>
              <a:rPr lang="en-US" dirty="0" err="1"/>
              <a:t>RFUcell</a:t>
            </a:r>
            <a:r>
              <a:rPr lang="en-US" dirty="0"/>
              <a:t> number) x 100.</a:t>
            </a:r>
            <a:endParaRPr lang="en-US"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5</a:t>
            </a:fld>
            <a:endParaRPr lang="en-GB"/>
          </a:p>
        </p:txBody>
      </p:sp>
    </p:spTree>
    <p:extLst>
      <p:ext uri="{BB962C8B-B14F-4D97-AF65-F5344CB8AC3E}">
        <p14:creationId xmlns:p14="http://schemas.microsoft.com/office/powerpoint/2010/main" val="1727154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A7A8A-623C-34AB-C7BF-7AA4A80C2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1070E3-10E1-2345-A9FD-C5758ACE1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9D874-877B-8396-3755-D037F3187342}"/>
              </a:ext>
            </a:extLst>
          </p:cNvPr>
          <p:cNvSpPr>
            <a:spLocks noGrp="1"/>
          </p:cNvSpPr>
          <p:nvPr>
            <p:ph type="body" idx="1"/>
          </p:nvPr>
        </p:nvSpPr>
        <p:spPr/>
        <p:txBody>
          <a:bodyPr/>
          <a:lstStyle/>
          <a:p>
            <a:r>
              <a:rPr lang="en-GB" dirty="0"/>
              <a:t>Tonicity: Measurement is done with a SEM 575 Cutometer (Courage &amp; </a:t>
            </a:r>
            <a:r>
              <a:rPr lang="en-GB" dirty="0" err="1"/>
              <a:t>Khazaka</a:t>
            </a:r>
            <a:r>
              <a:rPr lang="en-GB" dirty="0"/>
              <a:t>). </a:t>
            </a:r>
            <a:endParaRPr lang="en-US" dirty="0">
              <a:solidFill>
                <a:srgbClr val="444444"/>
              </a:solidFill>
            </a:endParaRPr>
          </a:p>
          <a:p>
            <a:r>
              <a:rPr lang="en-GB" dirty="0"/>
              <a:t>Tonicity: if the residual elongation decreases, skin is more tonic ( x-value)</a:t>
            </a:r>
            <a:endParaRPr lang="en-US" dirty="0">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C67FED1F-3305-933E-CA37-0E3B98D25490}"/>
              </a:ext>
            </a:extLst>
          </p:cNvPr>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254826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37C4D-0D77-09DE-6F28-FDA7F9BBC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DBC67-4F63-3791-9CAA-7765E2A28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DDA42F-FBAB-F527-3EE6-6C02F72DB1E1}"/>
              </a:ext>
            </a:extLst>
          </p:cNvPr>
          <p:cNvSpPr>
            <a:spLocks noGrp="1"/>
          </p:cNvSpPr>
          <p:nvPr>
            <p:ph type="body" idx="1"/>
          </p:nvPr>
        </p:nvSpPr>
        <p:spPr/>
        <p:txBody>
          <a:bodyPr/>
          <a:lstStyle/>
          <a:p>
            <a:r>
              <a:rPr lang="en-US"/>
              <a:t>SYN®-TACKS CB (at least partially) reverts the signs of ageing. Formed </a:t>
            </a:r>
            <a:r>
              <a:rPr lang="en-GB"/>
              <a:t>bundles</a:t>
            </a:r>
            <a:r>
              <a:rPr lang="en-US"/>
              <a:t> are degraded with their normal rate by time, but the collagen provided by stimulated synthesis is randomly oriented, so the Anisotropy decreases.</a:t>
            </a:r>
            <a:endParaRPr lang="en-US">
              <a:solidFill>
                <a:srgbClr val="444444"/>
              </a:solidFill>
            </a:endParaRPr>
          </a:p>
          <a:p>
            <a:r>
              <a:rPr lang="en-US"/>
              <a:t>Explanation of Anisotropy parameter determination: see next slides notes</a:t>
            </a:r>
            <a:endParaRPr lang="en-US">
              <a:solidFill>
                <a:srgbClr val="444444"/>
              </a:solidFill>
            </a:endParaRPr>
          </a:p>
          <a:p>
            <a:r>
              <a:rPr lang="en-US"/>
              <a:t>RRT = </a:t>
            </a:r>
            <a:r>
              <a:rPr lang="en-US" b="1"/>
              <a:t>R</a:t>
            </a:r>
            <a:r>
              <a:rPr lang="en-US"/>
              <a:t>esonance </a:t>
            </a:r>
            <a:r>
              <a:rPr lang="en-US" b="1"/>
              <a:t>R</a:t>
            </a:r>
            <a:r>
              <a:rPr lang="en-US"/>
              <a:t>unning </a:t>
            </a:r>
            <a:r>
              <a:rPr lang="en-US" b="1"/>
              <a:t>T</a:t>
            </a:r>
            <a:r>
              <a:rPr lang="en-US"/>
              <a:t>ime</a:t>
            </a:r>
            <a:endParaRPr lang="en-US">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33BDCB0-6D16-007C-2F44-37DF4AFC11FD}"/>
              </a:ext>
            </a:extLst>
          </p:cNvPr>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2685830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5100C-F769-C986-75C8-39BBAE1243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F7838-6920-D946-AFC4-7DC4D0FF3C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ED63C-92A9-9F68-A958-5F38609771D9}"/>
              </a:ext>
            </a:extLst>
          </p:cNvPr>
          <p:cNvSpPr>
            <a:spLocks noGrp="1"/>
          </p:cNvSpPr>
          <p:nvPr>
            <p:ph type="body" idx="1"/>
          </p:nvPr>
        </p:nvSpPr>
        <p:spPr/>
        <p:txBody>
          <a:bodyPr/>
          <a:lstStyle/>
          <a:p>
            <a:r>
              <a:rPr lang="en-GB" dirty="0"/>
              <a:t>The </a:t>
            </a:r>
            <a:r>
              <a:rPr lang="en-GB" dirty="0" err="1"/>
              <a:t>Reviscometer</a:t>
            </a:r>
            <a:r>
              <a:rPr lang="en-GB" dirty="0"/>
              <a:t>® (Courage &amp; </a:t>
            </a:r>
            <a:r>
              <a:rPr lang="en-GB" dirty="0" err="1"/>
              <a:t>Khazaka</a:t>
            </a:r>
            <a:r>
              <a:rPr lang="en-GB" dirty="0"/>
              <a:t>) is a device which generates an acoustic pulse. The time that it takes to go from transmitter to receiver is called Resonance Running Time (RRT). The RRT depends on skin elasticity and on the collagen fibre orientation. The more the RRT is high, the less the skin is elastic.</a:t>
            </a:r>
            <a:endParaRPr lang="en-US">
              <a:solidFill>
                <a:srgbClr val="444444"/>
              </a:solidFill>
            </a:endParaRPr>
          </a:p>
          <a:p>
            <a:r>
              <a:rPr lang="en-GB" dirty="0"/>
              <a:t>RRT was measured at 18 different angles, from 0° to 170°. The anisotropy parameter is the ratio between the maximum RRT and the minimum RRT. According to E. Ruvolo and N. Kollias (</a:t>
            </a:r>
            <a:r>
              <a:rPr lang="en-GB" dirty="0" err="1"/>
              <a:t>Johnson&amp;Johnson</a:t>
            </a:r>
            <a:r>
              <a:rPr lang="en-GB" dirty="0"/>
              <a:t>), the anisotropy parameter increases with age.</a:t>
            </a:r>
            <a:endParaRPr lang="en-US">
              <a:solidFill>
                <a:srgbClr val="444444"/>
              </a:solidFill>
            </a:endParaRPr>
          </a:p>
          <a:p>
            <a:r>
              <a:rPr lang="en-GB" dirty="0"/>
              <a:t>The Elasticity parameter was calculated with the RRT obtained at the 0° angle.</a:t>
            </a:r>
            <a:endParaRPr lang="en-US" dirty="0"/>
          </a:p>
        </p:txBody>
      </p:sp>
      <p:sp>
        <p:nvSpPr>
          <p:cNvPr id="4" name="Slide Number Placeholder 3">
            <a:extLst>
              <a:ext uri="{FF2B5EF4-FFF2-40B4-BE49-F238E27FC236}">
                <a16:creationId xmlns:a16="http://schemas.microsoft.com/office/drawing/2014/main" id="{AC1C94C8-E26F-882B-3AA6-B2CAB35A9724}"/>
              </a:ext>
            </a:extLst>
          </p:cNvPr>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2264995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6BEC-88AF-91F6-3CE2-BC7801D92A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7D4A3A-33E9-DA41-05F3-4720866E7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CE2326-4C52-4D29-A802-178C408591FF}"/>
              </a:ext>
            </a:extLst>
          </p:cNvPr>
          <p:cNvSpPr>
            <a:spLocks noGrp="1"/>
          </p:cNvSpPr>
          <p:nvPr>
            <p:ph type="body" idx="1"/>
          </p:nvPr>
        </p:nvSpPr>
        <p:spPr/>
        <p:txBody>
          <a:bodyPr/>
          <a:lstStyle/>
          <a:p>
            <a:r>
              <a:rPr lang="en-US"/>
              <a:t>Cellular cohesion: a) fewer layers were torn off by tape strips, b) distance between layers is reduced</a:t>
            </a:r>
          </a:p>
          <a:p>
            <a:endParaRPr lang="en-US" dirty="0">
              <a:ea typeface="Calibri"/>
              <a:cs typeface="Calibri"/>
            </a:endParaRPr>
          </a:p>
        </p:txBody>
      </p:sp>
      <p:sp>
        <p:nvSpPr>
          <p:cNvPr id="4" name="Slide Number Placeholder 3">
            <a:extLst>
              <a:ext uri="{FF2B5EF4-FFF2-40B4-BE49-F238E27FC236}">
                <a16:creationId xmlns:a16="http://schemas.microsoft.com/office/drawing/2014/main" id="{6AF2F2F3-749B-A293-CFCB-25D8257ABB69}"/>
              </a:ext>
            </a:extLst>
          </p:cNvPr>
          <p:cNvSpPr>
            <a:spLocks noGrp="1"/>
          </p:cNvSpPr>
          <p:nvPr>
            <p:ph type="sldNum" sz="quarter" idx="5"/>
          </p:nvPr>
        </p:nvSpPr>
        <p:spPr/>
        <p:txBody>
          <a:bodyPr/>
          <a:lstStyle/>
          <a:p>
            <a:fld id="{B05EFF53-B5E9-4C67-9F80-34173122F7DF}" type="slidenum">
              <a:rPr lang="en-GB" smtClean="0"/>
              <a:t>10</a:t>
            </a:fld>
            <a:endParaRPr lang="en-GB"/>
          </a:p>
        </p:txBody>
      </p:sp>
    </p:spTree>
    <p:extLst>
      <p:ext uri="{BB962C8B-B14F-4D97-AF65-F5344CB8AC3E}">
        <p14:creationId xmlns:p14="http://schemas.microsoft.com/office/powerpoint/2010/main" val="3094812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DE36E-C782-EBF4-86E3-9E64FA387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E3AF6-AC93-FE5E-C650-CA0FDCCCAD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409A6-26EE-C2D2-C6AF-D7AEDF5061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483698-05BF-EAB5-EC47-24C7F06E931B}"/>
              </a:ext>
            </a:extLst>
          </p:cNvPr>
          <p:cNvSpPr>
            <a:spLocks noGrp="1"/>
          </p:cNvSpPr>
          <p:nvPr>
            <p:ph type="sldNum" sz="quarter" idx="5"/>
          </p:nvPr>
        </p:nvSpPr>
        <p:spPr/>
        <p:txBody>
          <a:bodyPr/>
          <a:lstStyle/>
          <a:p>
            <a:fld id="{B05EFF53-B5E9-4C67-9F80-34173122F7DF}" type="slidenum">
              <a:rPr lang="en-GB" smtClean="0"/>
              <a:t>11</a:t>
            </a:fld>
            <a:endParaRPr lang="en-GB"/>
          </a:p>
        </p:txBody>
      </p:sp>
    </p:spTree>
    <p:extLst>
      <p:ext uri="{BB962C8B-B14F-4D97-AF65-F5344CB8AC3E}">
        <p14:creationId xmlns:p14="http://schemas.microsoft.com/office/powerpoint/2010/main" val="3168105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Supple skin: overall skin appearance is improved, the skin has a healthy look with improved elasticity, tonicity and firmness.</a:t>
            </a:r>
            <a:endParaRPr lang="en-US">
              <a:solidFill>
                <a:srgbClr val="444444"/>
              </a:solidFill>
            </a:endParaRPr>
          </a:p>
          <a:p>
            <a:r>
              <a:rPr lang="en-US" dirty="0"/>
              <a:t>The skin feels smooth and could have a silky feeling or even silky touch.</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12</a:t>
            </a:fld>
            <a:endParaRPr lang="en-GB"/>
          </a:p>
        </p:txBody>
      </p:sp>
    </p:spTree>
    <p:extLst>
      <p:ext uri="{BB962C8B-B14F-4D97-AF65-F5344CB8AC3E}">
        <p14:creationId xmlns:p14="http://schemas.microsoft.com/office/powerpoint/2010/main" val="2587786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SYN®-TACKS CB has a total peptide content of 4000 ppm (2000ppm per peptide = 0.02%). This high concentration results in a very low recommended dosage and sometimes a turbid appearance of the samples.</a:t>
            </a:r>
            <a:endParaRPr lang="en-US" dirty="0">
              <a:solidFill>
                <a:srgbClr val="444444"/>
              </a:solidFill>
            </a:endParaRPr>
          </a:p>
          <a:p>
            <a:r>
              <a:rPr lang="en-US" dirty="0"/>
              <a:t>The samples may even gelatinize during storage, which is no quality problem nor is there a problem to formulate with such SYN®-TACKS CB samples.</a:t>
            </a:r>
            <a:endParaRPr lang="en-US" dirty="0">
              <a:solidFill>
                <a:srgbClr val="444444"/>
              </a:solidFill>
            </a:endParaRPr>
          </a:p>
          <a:p>
            <a:r>
              <a:rPr lang="en-US" dirty="0"/>
              <a:t>The product becomes liquid again after vigorous shaking.</a:t>
            </a:r>
            <a:endParaRPr lang="en-US" dirty="0">
              <a:solidFill>
                <a:srgbClr val="444444"/>
              </a:solidFill>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14</a:t>
            </a:fld>
            <a:endParaRPr lang="en-GB"/>
          </a:p>
        </p:txBody>
      </p:sp>
    </p:spTree>
    <p:extLst>
      <p:ext uri="{BB962C8B-B14F-4D97-AF65-F5344CB8AC3E}">
        <p14:creationId xmlns:p14="http://schemas.microsoft.com/office/powerpoint/2010/main" val="276759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685080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310265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065843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190796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514031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02C781-D4D4-0FC0-63A0-A48E21B11D3C}"/>
              </a:ext>
            </a:extLst>
          </p:cNvPr>
          <p:cNvPicPr>
            <a:picLocks noChangeAspect="1"/>
          </p:cNvPicPr>
          <p:nvPr userDrawn="1"/>
        </p:nvPicPr>
        <p:blipFill>
          <a:blip r:embed="rId2">
            <a:extLst>
              <a:ext uri="{28A0092B-C50C-407E-A947-70E740481C1C}">
                <a14:useLocalDpi xmlns:a14="http://schemas.microsoft.com/office/drawing/2010/main" val="0"/>
              </a:ext>
            </a:extLst>
          </a:blip>
          <a:srcRect l="24343" r="53267"/>
          <a:stretch/>
        </p:blipFill>
        <p:spPr>
          <a:xfrm>
            <a:off x="0" y="0"/>
            <a:ext cx="1228396" cy="6858000"/>
          </a:xfrm>
          <a:prstGeom prst="rect">
            <a:avLst/>
          </a:prstGeom>
        </p:spPr>
      </p:pic>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4D3C3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6" name="TextBox 5">
            <a:extLst>
              <a:ext uri="{FF2B5EF4-FFF2-40B4-BE49-F238E27FC236}">
                <a16:creationId xmlns:a16="http://schemas.microsoft.com/office/drawing/2014/main" id="{5B0F014F-A4C5-779F-8C66-1A94C3A86543}"/>
              </a:ext>
            </a:extLst>
          </p:cNvPr>
          <p:cNvSpPr txBox="1">
            <a:spLocks/>
          </p:cNvSpPr>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 | </a:t>
            </a:r>
            <a:r>
              <a:rPr lang="en-US" sz="950" b="1" spc="10">
                <a:solidFill>
                  <a:srgbClr val="4D3C35"/>
                </a:solidFill>
              </a:rPr>
              <a:t>Pharma-inspired skincare</a:t>
            </a:r>
          </a:p>
        </p:txBody>
      </p:sp>
    </p:spTree>
    <p:extLst>
      <p:ext uri="{BB962C8B-B14F-4D97-AF65-F5344CB8AC3E}">
        <p14:creationId xmlns:p14="http://schemas.microsoft.com/office/powerpoint/2010/main" val="877238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extLst>
              <a:ext uri="{28A0092B-C50C-407E-A947-70E740481C1C}">
                <a14:useLocalDpi xmlns:a14="http://schemas.microsoft.com/office/drawing/2010/main" val="0"/>
              </a:ext>
            </a:extLst>
          </a:blip>
          <a:srcRect l="2914" r="3832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Peptides </a:t>
            </a:r>
            <a:r>
              <a:rPr lang="en-US" sz="950" b="0" spc="10">
                <a:solidFill>
                  <a:schemeClr val="tx1"/>
                </a:solidFill>
              </a:rPr>
              <a:t>| Pharma-inspired skincare</a:t>
            </a: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313542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2216552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2371404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2.sv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2499885802"/>
      </p:ext>
    </p:extLst>
  </p:cSld>
  <p:clrMap bg1="lt1" tx1="dk1" bg2="lt2" tx2="dk2" accent1="accent1" accent2="accent2" accent3="accent3" accent4="accent4" accent5="accent5" accent6="accent6" hlink="hlink" folHlink="folHlink"/>
  <p:sldLayoutIdLst>
    <p:sldLayoutId id="2147483725" r:id="rId1"/>
    <p:sldLayoutId id="2147483734" r:id="rId2"/>
    <p:sldLayoutId id="2147483737" r:id="rId3"/>
    <p:sldLayoutId id="2147483739" r:id="rId4"/>
    <p:sldLayoutId id="2147483744" r:id="rId5"/>
    <p:sldLayoutId id="2147483847" r:id="rId6"/>
    <p:sldLayoutId id="2147483848" r:id="rId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3202897542"/>
      </p:ext>
    </p:extLst>
  </p:cSld>
  <p:clrMap bg1="lt1" tx1="dk1" bg2="lt2" tx2="dk2" accent1="accent1" accent2="accent2" accent3="accent3" accent4="accent4" accent5="accent5" accent6="accent6" hlink="hlink" folHlink="folHlink"/>
  <p:sldLayoutIdLst>
    <p:sldLayoutId id="2147483868" r:id="rId1"/>
    <p:sldLayoutId id="2147483871"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Close-tacks of a person's face with a spoon&#10;&#10;AI-generated content may be incorrect.">
            <a:extLst>
              <a:ext uri="{FF2B5EF4-FFF2-40B4-BE49-F238E27FC236}">
                <a16:creationId xmlns:a16="http://schemas.microsoft.com/office/drawing/2014/main" id="{5235F41F-CC0A-29F1-346A-B4B861EC84D4}"/>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20" b="20"/>
          <a:stretch>
            <a:fillRect/>
          </a:stretch>
        </p:blipFill>
        <p:spPr/>
      </p:pic>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a:spcAft>
                <a:spcPts val="600"/>
              </a:spcAft>
            </a:pPr>
            <a:fld id="{5BA3E189-2F3A-42E5-B572-3520703B6186}" type="slidenum">
              <a:rPr lang="en-GB" smtClean="0"/>
              <a:pPr>
                <a:spcAft>
                  <a:spcPts val="600"/>
                </a:spcAft>
              </a:pPr>
              <a:t>1</a:t>
            </a:fld>
            <a:endParaRPr lang="en-GB"/>
          </a:p>
        </p:txBody>
      </p:sp>
      <p:sp>
        <p:nvSpPr>
          <p:cNvPr id="3" name="TextBox 2">
            <a:extLst>
              <a:ext uri="{FF2B5EF4-FFF2-40B4-BE49-F238E27FC236}">
                <a16:creationId xmlns:a16="http://schemas.microsoft.com/office/drawing/2014/main" id="{EB545E1D-A9D8-1E58-63DD-4C7C062A2896}"/>
              </a:ext>
            </a:extLst>
          </p:cNvPr>
          <p:cNvSpPr txBox="1"/>
          <p:nvPr/>
        </p:nvSpPr>
        <p:spPr>
          <a:xfrm>
            <a:off x="206454" y="601962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rPr>
              <a:t>April 2026</a:t>
            </a:r>
            <a:endParaRPr lang="en-CH" sz="1100" dirty="0">
              <a:solidFill>
                <a:schemeClr val="bg1"/>
              </a:solidFill>
            </a:endParaRPr>
          </a:p>
        </p:txBody>
      </p:sp>
    </p:spTree>
    <p:extLst>
      <p:ext uri="{BB962C8B-B14F-4D97-AF65-F5344CB8AC3E}">
        <p14:creationId xmlns:p14="http://schemas.microsoft.com/office/powerpoint/2010/main" val="17429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92382-0E61-DE74-CE18-E54DCC386F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ECF6976-C4BB-0FCA-74A1-586C96D207F1}"/>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986D50D6-7FA2-B69A-1F3A-394265293CF1}"/>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885CCD8C-6C82-EAF7-5D22-1589A9FB406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51F06F1C-C5E7-79B5-0979-0CA020774209}"/>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028C8273-DFA3-BAFF-CD93-E72141DF4385}"/>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7AA18C48-48DB-A328-2A0B-91CC04A323D0}"/>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7EEDCB12-0EF6-65BD-E33C-A786281FB4B4}"/>
              </a:ext>
            </a:extLst>
          </p:cNvPr>
          <p:cNvSpPr>
            <a:spLocks noGrp="1"/>
          </p:cNvSpPr>
          <p:nvPr>
            <p:ph type="title"/>
          </p:nvPr>
        </p:nvSpPr>
        <p:spPr/>
        <p:txBody>
          <a:bodyPr/>
          <a:lstStyle/>
          <a:p>
            <a:r>
              <a:rPr lang="en-US"/>
              <a:t>SYN®-TACKS CB</a:t>
            </a:r>
          </a:p>
        </p:txBody>
      </p:sp>
      <p:sp>
        <p:nvSpPr>
          <p:cNvPr id="10" name="AutoShape 2">
            <a:extLst>
              <a:ext uri="{FF2B5EF4-FFF2-40B4-BE49-F238E27FC236}">
                <a16:creationId xmlns:a16="http://schemas.microsoft.com/office/drawing/2014/main" id="{E43D0B7C-6F87-AD20-DB92-51A8C57C9B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EA18EAFC-F56A-A88B-93C3-0836627AA65F}"/>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F5676286-DBAA-0A18-DE7C-AF05CE5E9C8F}"/>
              </a:ext>
            </a:extLst>
          </p:cNvPr>
          <p:cNvSpPr txBox="1"/>
          <p:nvPr/>
        </p:nvSpPr>
        <p:spPr>
          <a:xfrm>
            <a:off x="1980000" y="1713156"/>
            <a:ext cx="9784537" cy="99553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Combination of two highly active tri- and tetrapeptides, made by latest cutting-edge SYN®-Peptide technology, designed to support the dermal-epidermal junction (DEJ)</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dirty="0">
                <a:ln>
                  <a:noFill/>
                </a:ln>
                <a:solidFill>
                  <a:srgbClr val="4D3C35"/>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99.9% of natural origin (according to ISO 16128)</a:t>
            </a:r>
          </a:p>
        </p:txBody>
      </p:sp>
      <p:sp>
        <p:nvSpPr>
          <p:cNvPr id="66" name="TextBox 70">
            <a:extLst>
              <a:ext uri="{FF2B5EF4-FFF2-40B4-BE49-F238E27FC236}">
                <a16:creationId xmlns:a16="http://schemas.microsoft.com/office/drawing/2014/main" id="{6E500203-DE16-AED6-B8C4-B84EB14FD99D}"/>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Palmitoyl Dipeptide-5 </a:t>
            </a:r>
            <a:r>
              <a:rPr kumimoji="0" lang="en-US" sz="12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rPr>
              <a:t>Diaminobutyroyl</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rPr>
              <a:t>Hydroxythreonine</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Palmitoyl Dipeptide-5 </a:t>
            </a:r>
            <a:r>
              <a:rPr kumimoji="0" lang="en-US" sz="1200" b="0" i="0" u="none" strike="noStrike" kern="1200" cap="none" spc="0" normalizeH="0" baseline="0" noProof="0" err="1">
                <a:ln>
                  <a:noFill/>
                </a:ln>
                <a:solidFill>
                  <a:srgbClr val="4D3C35"/>
                </a:solidFill>
                <a:effectLst/>
                <a:uLnTx/>
                <a:uFillTx/>
                <a:latin typeface="DM Sans" pitchFamily="2" charset="0"/>
                <a:ea typeface="Fira Sans Book" panose="020B0503050000020004" pitchFamily="34" charset="0"/>
                <a:cs typeface="+mn-cs"/>
              </a:rPr>
              <a:t>Diaminohydroxybutyrate</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Aqua, Glycerin</a:t>
            </a:r>
          </a:p>
        </p:txBody>
      </p:sp>
      <p:sp>
        <p:nvSpPr>
          <p:cNvPr id="48" name="Rectangle 47">
            <a:extLst>
              <a:ext uri="{FF2B5EF4-FFF2-40B4-BE49-F238E27FC236}">
                <a16:creationId xmlns:a16="http://schemas.microsoft.com/office/drawing/2014/main" id="{3511AB22-D987-958E-AE56-D5E003513AB7}"/>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A98DCF82-A521-EEB5-FB34-D7A7CC8380FB}"/>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89641810-4F10-EDF7-1B62-50A8309F6A1D}"/>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1-3%</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B5D6D63C-9478-EDCF-26F8-A46364FFFD0B}"/>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3CAA5B44-73D2-68E5-C3DB-054498320DE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rPr>
                <a:t>: 3.0-5.5</a:t>
              </a:r>
            </a:p>
          </p:txBody>
        </p:sp>
      </p:grpSp>
      <p:sp>
        <p:nvSpPr>
          <p:cNvPr id="67" name="Rectangle 66">
            <a:extLst>
              <a:ext uri="{FF2B5EF4-FFF2-40B4-BE49-F238E27FC236}">
                <a16:creationId xmlns:a16="http://schemas.microsoft.com/office/drawing/2014/main" id="{C6D56C85-583C-71D4-1AFB-4BE1E8630BCD}"/>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1E6639E-B960-BE3E-3C2D-54DA12D20036}"/>
              </a:ext>
            </a:extLst>
          </p:cNvPr>
          <p:cNvSpPr txBox="1"/>
          <p:nvPr/>
        </p:nvSpPr>
        <p:spPr>
          <a:xfrm>
            <a:off x="1980000" y="3468736"/>
            <a:ext cx="9964440" cy="147574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Improves overall DEJ functionality by significantly stimulating Integrin β4, Laminin V, Collagens IV, VII and XVII, and all at once*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Improves molecular communication and structural integrity </a:t>
            </a:r>
            <a:r>
              <a:rPr kumimoji="0" lang="en-US" sz="1200" b="0" i="0" u="none" strike="noStrike" kern="1200" cap="none" spc="-2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Smoother skin and visible reduction of wrinkle appearance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Rejuvenated, more compact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Increased skin suppleness by +35%**</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Increased skin tonicity by +31%**</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0"/>
                <a:ea typeface="Fira Sans Book" panose="020B0503050000020004" pitchFamily="34" charset="0"/>
                <a:cs typeface="+mn-cs"/>
                <a:sym typeface="Arial"/>
              </a:rPr>
              <a:t>Increased skin firmness by +17%**</a:t>
            </a:r>
          </a:p>
        </p:txBody>
      </p:sp>
      <p:pic>
        <p:nvPicPr>
          <p:cNvPr id="7" name="Graphic 6">
            <a:extLst>
              <a:ext uri="{FF2B5EF4-FFF2-40B4-BE49-F238E27FC236}">
                <a16:creationId xmlns:a16="http://schemas.microsoft.com/office/drawing/2014/main" id="{06B5CC9D-65BD-8CF3-C396-E2DA37FF9E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7676" y="5072400"/>
            <a:ext cx="871200" cy="659462"/>
          </a:xfrm>
          <a:prstGeom prst="rect">
            <a:avLst/>
          </a:prstGeom>
        </p:spPr>
      </p:pic>
      <p:grpSp>
        <p:nvGrpSpPr>
          <p:cNvPr id="14" name="Group 13">
            <a:extLst>
              <a:ext uri="{FF2B5EF4-FFF2-40B4-BE49-F238E27FC236}">
                <a16:creationId xmlns:a16="http://schemas.microsoft.com/office/drawing/2014/main" id="{654F4146-ECAC-23EF-1961-1F3177A45AAA}"/>
              </a:ext>
            </a:extLst>
          </p:cNvPr>
          <p:cNvGrpSpPr/>
          <p:nvPr/>
        </p:nvGrpSpPr>
        <p:grpSpPr>
          <a:xfrm>
            <a:off x="3021284" y="5040746"/>
            <a:ext cx="1602739" cy="720000"/>
            <a:chOff x="3021284" y="5040746"/>
            <a:chExt cx="1602739" cy="720000"/>
          </a:xfrm>
        </p:grpSpPr>
        <p:pic>
          <p:nvPicPr>
            <p:cNvPr id="18" name="Picture 17" descr="Logo&#10;&#10;Description automatically generated">
              <a:extLst>
                <a:ext uri="{FF2B5EF4-FFF2-40B4-BE49-F238E27FC236}">
                  <a16:creationId xmlns:a16="http://schemas.microsoft.com/office/drawing/2014/main" id="{3ADE834C-5367-CC9D-EDE9-2C1EF4C91E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25" name="Picture 24" descr="A green and white circle with text&#10;&#10;Description automatically generated">
              <a:extLst>
                <a:ext uri="{FF2B5EF4-FFF2-40B4-BE49-F238E27FC236}">
                  <a16:creationId xmlns:a16="http://schemas.microsoft.com/office/drawing/2014/main" id="{076A64A1-78C2-E400-B08D-FE9EC2B1969A}"/>
                </a:ext>
              </a:extLst>
            </p:cNvPr>
            <p:cNvPicPr>
              <a:picLocks noChangeAspect="1"/>
            </p:cNvPicPr>
            <p:nvPr/>
          </p:nvPicPr>
          <p:blipFill>
            <a:blip r:embed="rId6"/>
            <a:stretch>
              <a:fillRect/>
            </a:stretch>
          </p:blipFill>
          <p:spPr>
            <a:xfrm>
              <a:off x="3904023" y="5040746"/>
              <a:ext cx="720000" cy="720000"/>
            </a:xfrm>
            <a:prstGeom prst="rect">
              <a:avLst/>
            </a:prstGeom>
          </p:spPr>
        </p:pic>
      </p:grpSp>
      <p:pic>
        <p:nvPicPr>
          <p:cNvPr id="3" name="Picture 2" descr="Logo&#10;&#10;Description automatically generated">
            <a:extLst>
              <a:ext uri="{FF2B5EF4-FFF2-40B4-BE49-F238E27FC236}">
                <a16:creationId xmlns:a16="http://schemas.microsoft.com/office/drawing/2014/main" id="{D1371593-B2F8-592E-CF44-AACF190B399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82658" y="5040746"/>
            <a:ext cx="719060" cy="719060"/>
          </a:xfrm>
          <a:prstGeom prst="rect">
            <a:avLst/>
          </a:prstGeom>
        </p:spPr>
      </p:pic>
    </p:spTree>
    <p:extLst>
      <p:ext uri="{BB962C8B-B14F-4D97-AF65-F5344CB8AC3E}">
        <p14:creationId xmlns:p14="http://schemas.microsoft.com/office/powerpoint/2010/main" val="1195118074"/>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95202-2688-D11B-FBB5-C3A6FE909F8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3CBBDB4-57D8-906E-B9F6-D7B6729B1406}"/>
              </a:ext>
            </a:extLst>
          </p:cNvPr>
          <p:cNvSpPr>
            <a:spLocks noGrp="1"/>
          </p:cNvSpPr>
          <p:nvPr>
            <p:ph type="body" idx="11"/>
          </p:nvPr>
        </p:nvSpPr>
        <p:spPr>
          <a:xfrm>
            <a:off x="1343023" y="605611"/>
            <a:ext cx="9291573" cy="303211"/>
          </a:xfrm>
        </p:spPr>
        <p:txBody>
          <a:bodyPr/>
          <a:lstStyle/>
          <a:p>
            <a:r>
              <a:rPr lang="en-US">
                <a:solidFill>
                  <a:srgbClr val="897974"/>
                </a:solidFill>
              </a:rPr>
              <a:t>Patented innovation</a:t>
            </a:r>
          </a:p>
          <a:p>
            <a:endParaRPr lang="en-US"/>
          </a:p>
        </p:txBody>
      </p:sp>
      <p:sp>
        <p:nvSpPr>
          <p:cNvPr id="3" name="Title 2">
            <a:extLst>
              <a:ext uri="{FF2B5EF4-FFF2-40B4-BE49-F238E27FC236}">
                <a16:creationId xmlns:a16="http://schemas.microsoft.com/office/drawing/2014/main" id="{7EE4BDE8-D337-5298-5BC8-E41F40BB15AD}"/>
              </a:ext>
            </a:extLst>
          </p:cNvPr>
          <p:cNvSpPr>
            <a:spLocks noGrp="1"/>
          </p:cNvSpPr>
          <p:nvPr>
            <p:ph type="title"/>
          </p:nvPr>
        </p:nvSpPr>
        <p:spPr/>
        <p:txBody>
          <a:bodyPr/>
          <a:lstStyle/>
          <a:p>
            <a:r>
              <a:rPr lang="en-US"/>
              <a:t>SYN®-TACKS CB</a:t>
            </a:r>
          </a:p>
        </p:txBody>
      </p:sp>
      <p:sp>
        <p:nvSpPr>
          <p:cNvPr id="2" name="Slide Number Placeholder 1">
            <a:extLst>
              <a:ext uri="{FF2B5EF4-FFF2-40B4-BE49-F238E27FC236}">
                <a16:creationId xmlns:a16="http://schemas.microsoft.com/office/drawing/2014/main" id="{4B6CE789-BD29-7E14-19D3-D4A9520E6D3E}"/>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7" name="Text Placeholder 4">
            <a:extLst>
              <a:ext uri="{FF2B5EF4-FFF2-40B4-BE49-F238E27FC236}">
                <a16:creationId xmlns:a16="http://schemas.microsoft.com/office/drawing/2014/main" id="{4AF24034-01A2-CA71-EA5C-5FDCC7291061}"/>
              </a:ext>
            </a:extLst>
          </p:cNvPr>
          <p:cNvSpPr txBox="1">
            <a:spLocks/>
          </p:cNvSpPr>
          <p:nvPr/>
        </p:nvSpPr>
        <p:spPr>
          <a:xfrm>
            <a:off x="1343023" y="1285659"/>
            <a:ext cx="8380995" cy="632582"/>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ct val="50000"/>
              </a:spcBef>
              <a:defRPr/>
            </a:pPr>
            <a:r>
              <a:rPr lang="en-GB" sz="1600"/>
              <a:t>For maximal efficacy SYN®-TACKS CB comprises two peptides for synthesis stimulation of major : Dermal-Epidermal Junction (DEJ)-proteins</a:t>
            </a:r>
            <a:endParaRPr lang="en-GB" sz="1600" b="1"/>
          </a:p>
        </p:txBody>
      </p:sp>
      <p:sp>
        <p:nvSpPr>
          <p:cNvPr id="15" name="Text Placeholder 4">
            <a:extLst>
              <a:ext uri="{FF2B5EF4-FFF2-40B4-BE49-F238E27FC236}">
                <a16:creationId xmlns:a16="http://schemas.microsoft.com/office/drawing/2014/main" id="{DAF7B907-260A-9D19-530C-00262D7347BB}"/>
              </a:ext>
            </a:extLst>
          </p:cNvPr>
          <p:cNvSpPr txBox="1">
            <a:spLocks/>
          </p:cNvSpPr>
          <p:nvPr/>
        </p:nvSpPr>
        <p:spPr>
          <a:xfrm>
            <a:off x="1343023" y="5235326"/>
            <a:ext cx="9682366" cy="339696"/>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50000"/>
              </a:spcBef>
              <a:buNone/>
            </a:pPr>
            <a:r>
              <a:rPr lang="en-US" sz="1800" b="1">
                <a:solidFill>
                  <a:srgbClr val="4D3C35"/>
                </a:solidFill>
                <a:latin typeface="+mn-lt"/>
              </a:rPr>
              <a:t>SYN®-TACKS CB is a specified and patented combination of two highly active peptides</a:t>
            </a:r>
          </a:p>
        </p:txBody>
      </p:sp>
      <p:sp>
        <p:nvSpPr>
          <p:cNvPr id="16" name="Text Placeholder 5">
            <a:extLst>
              <a:ext uri="{FF2B5EF4-FFF2-40B4-BE49-F238E27FC236}">
                <a16:creationId xmlns:a16="http://schemas.microsoft.com/office/drawing/2014/main" id="{40109440-31C6-0020-651E-8C2FA955AEA1}"/>
              </a:ext>
            </a:extLst>
          </p:cNvPr>
          <p:cNvSpPr txBox="1">
            <a:spLocks/>
          </p:cNvSpPr>
          <p:nvPr/>
        </p:nvSpPr>
        <p:spPr>
          <a:xfrm>
            <a:off x="1343023" y="2291417"/>
            <a:ext cx="6101161"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1" indent="0" defTabSz="360000">
              <a:lnSpc>
                <a:spcPct val="100000"/>
              </a:lnSpc>
              <a:spcBef>
                <a:spcPts val="0"/>
              </a:spcBef>
              <a:spcAft>
                <a:spcPts val="1800"/>
              </a:spcAft>
              <a:buClr>
                <a:srgbClr val="0070BA"/>
              </a:buClr>
              <a:buNone/>
            </a:pPr>
            <a:r>
              <a:rPr lang="en-GB" b="1">
                <a:solidFill>
                  <a:srgbClr val="4D3C35"/>
                </a:solidFill>
                <a:latin typeface="+mn-lt"/>
              </a:rPr>
              <a:t>SYN®-TACKS CB’ patented complex and peptides:</a:t>
            </a:r>
          </a:p>
        </p:txBody>
      </p:sp>
      <p:grpSp>
        <p:nvGrpSpPr>
          <p:cNvPr id="17" name="Group 16">
            <a:extLst>
              <a:ext uri="{FF2B5EF4-FFF2-40B4-BE49-F238E27FC236}">
                <a16:creationId xmlns:a16="http://schemas.microsoft.com/office/drawing/2014/main" id="{6537C4C4-6A56-C2BE-0445-13F80DE08410}"/>
              </a:ext>
            </a:extLst>
          </p:cNvPr>
          <p:cNvGrpSpPr/>
          <p:nvPr/>
        </p:nvGrpSpPr>
        <p:grpSpPr>
          <a:xfrm>
            <a:off x="7060743" y="2549124"/>
            <a:ext cx="4693564" cy="2191443"/>
            <a:chOff x="5309496" y="2745178"/>
            <a:chExt cx="4549117" cy="2124000"/>
          </a:xfrm>
        </p:grpSpPr>
        <p:sp>
          <p:nvSpPr>
            <p:cNvPr id="18" name="Rectangle 17">
              <a:extLst>
                <a:ext uri="{FF2B5EF4-FFF2-40B4-BE49-F238E27FC236}">
                  <a16:creationId xmlns:a16="http://schemas.microsoft.com/office/drawing/2014/main" id="{EE1FAD48-9963-B05E-D178-318425C1D257}"/>
                </a:ext>
              </a:extLst>
            </p:cNvPr>
            <p:cNvSpPr/>
            <p:nvPr/>
          </p:nvSpPr>
          <p:spPr>
            <a:xfrm>
              <a:off x="5309496" y="2745178"/>
              <a:ext cx="2268000" cy="1062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E8849381-05F8-5D5D-7B44-40E315F8D0FD}"/>
                </a:ext>
              </a:extLst>
            </p:cNvPr>
            <p:cNvSpPr/>
            <p:nvPr/>
          </p:nvSpPr>
          <p:spPr>
            <a:xfrm>
              <a:off x="7590613" y="3807178"/>
              <a:ext cx="2268000" cy="1062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73F1BEAC-24E2-5022-FAF9-396286F3DDE9}"/>
                </a:ext>
              </a:extLst>
            </p:cNvPr>
            <p:cNvSpPr/>
            <p:nvPr/>
          </p:nvSpPr>
          <p:spPr>
            <a:xfrm>
              <a:off x="7899661" y="2747240"/>
              <a:ext cx="1649903" cy="105993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4405462-BBB2-8EEB-2CC8-5833F4146BBA}"/>
                </a:ext>
              </a:extLst>
            </p:cNvPr>
            <p:cNvSpPr/>
            <p:nvPr/>
          </p:nvSpPr>
          <p:spPr>
            <a:xfrm>
              <a:off x="5509972" y="3807177"/>
              <a:ext cx="1634070" cy="105993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Text Placeholder 5">
            <a:extLst>
              <a:ext uri="{FF2B5EF4-FFF2-40B4-BE49-F238E27FC236}">
                <a16:creationId xmlns:a16="http://schemas.microsoft.com/office/drawing/2014/main" id="{634D4402-32B6-F9EF-1C44-F54DD27ED6FF}"/>
              </a:ext>
            </a:extLst>
          </p:cNvPr>
          <p:cNvSpPr txBox="1">
            <a:spLocks/>
          </p:cNvSpPr>
          <p:nvPr/>
        </p:nvSpPr>
        <p:spPr>
          <a:xfrm>
            <a:off x="1343023" y="2746442"/>
            <a:ext cx="4652661" cy="1926063"/>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42900" indent="-342900">
              <a:buClr>
                <a:srgbClr val="897974"/>
              </a:buClr>
              <a:buSzPct val="50000"/>
              <a:buFont typeface="Wingdings" panose="05000000000000000000" pitchFamily="2" charset="2"/>
              <a:buChar char="l"/>
            </a:pPr>
            <a:r>
              <a:rPr lang="en-GB" sz="1600"/>
              <a:t>Palm-Lys-Val-Dab-</a:t>
            </a:r>
            <a:r>
              <a:rPr lang="en-GB" sz="1600" err="1"/>
              <a:t>Thr</a:t>
            </a:r>
            <a:r>
              <a:rPr lang="en-GB" sz="1600"/>
              <a:t>-OH</a:t>
            </a:r>
            <a:br>
              <a:rPr lang="en-GB" sz="1600"/>
            </a:br>
            <a:r>
              <a:rPr lang="en-GB" sz="1600"/>
              <a:t>INCI: Palmitoyl Dipeptide-5 </a:t>
            </a:r>
            <a:r>
              <a:rPr lang="en-GB" sz="1600" err="1"/>
              <a:t>Diaminobutyloyl</a:t>
            </a:r>
            <a:r>
              <a:rPr lang="en-GB" sz="1600"/>
              <a:t> </a:t>
            </a:r>
            <a:r>
              <a:rPr lang="en-GB" sz="1600" err="1"/>
              <a:t>Hydroxythreonine</a:t>
            </a:r>
            <a:r>
              <a:rPr lang="en-GB" sz="1600"/>
              <a:t> </a:t>
            </a:r>
          </a:p>
          <a:p>
            <a:pPr marL="342900" indent="-342900">
              <a:buClr>
                <a:srgbClr val="897974"/>
              </a:buClr>
              <a:buSzPct val="50000"/>
              <a:buFont typeface="Wingdings" panose="05000000000000000000" pitchFamily="2" charset="2"/>
              <a:buChar char="l"/>
            </a:pPr>
            <a:endParaRPr lang="en-GB" sz="1600"/>
          </a:p>
          <a:p>
            <a:pPr marL="342900" indent="-342900">
              <a:buClr>
                <a:srgbClr val="897974"/>
              </a:buClr>
              <a:buSzPct val="50000"/>
              <a:buFont typeface="Wingdings" panose="05000000000000000000" pitchFamily="2" charset="2"/>
              <a:buChar char="l"/>
            </a:pPr>
            <a:r>
              <a:rPr lang="en-GB" sz="1600"/>
              <a:t>Palm-Lys-Val-Dab-OH</a:t>
            </a:r>
            <a:br>
              <a:rPr lang="en-GB" sz="1600"/>
            </a:br>
            <a:r>
              <a:rPr lang="en-GB" sz="1600"/>
              <a:t>INCI: Palmitoyl Dipeptide-5 </a:t>
            </a:r>
            <a:r>
              <a:rPr lang="en-GB" sz="1600" err="1"/>
              <a:t>Diaminohydroxybutyrate</a:t>
            </a:r>
            <a:endParaRPr lang="en-GB" sz="1600"/>
          </a:p>
        </p:txBody>
      </p:sp>
    </p:spTree>
    <p:extLst>
      <p:ext uri="{BB962C8B-B14F-4D97-AF65-F5344CB8AC3E}">
        <p14:creationId xmlns:p14="http://schemas.microsoft.com/office/powerpoint/2010/main" val="42087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D05CA-FFCB-97F9-DE1E-0D368DC3ABE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C1C9099-321E-1126-B84C-474689CA0A7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E60EB0E4-EA9F-5686-3CDB-16C9466C1E4D}"/>
              </a:ext>
            </a:extLst>
          </p:cNvPr>
          <p:cNvSpPr>
            <a:spLocks noGrp="1"/>
          </p:cNvSpPr>
          <p:nvPr>
            <p:ph type="title"/>
          </p:nvPr>
        </p:nvSpPr>
        <p:spPr/>
        <p:txBody>
          <a:bodyPr/>
          <a:lstStyle/>
          <a:p>
            <a:r>
              <a:rPr lang="en-US"/>
              <a:t>SYN®-TACKS CB</a:t>
            </a:r>
          </a:p>
        </p:txBody>
      </p:sp>
      <p:sp>
        <p:nvSpPr>
          <p:cNvPr id="2" name="Text Placeholder 6">
            <a:extLst>
              <a:ext uri="{FF2B5EF4-FFF2-40B4-BE49-F238E27FC236}">
                <a16:creationId xmlns:a16="http://schemas.microsoft.com/office/drawing/2014/main" id="{48BADA42-361E-C231-BEE4-C10709BDCDF1}"/>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Target: Dermal-Epidermal Junction (DEJ)</a:t>
            </a:r>
          </a:p>
        </p:txBody>
      </p:sp>
      <p:graphicFrame>
        <p:nvGraphicFramePr>
          <p:cNvPr id="5" name="Table 8">
            <a:extLst>
              <a:ext uri="{FF2B5EF4-FFF2-40B4-BE49-F238E27FC236}">
                <a16:creationId xmlns:a16="http://schemas.microsoft.com/office/drawing/2014/main" id="{4BA952D4-C2E6-56D9-4C59-EA798AC136A3}"/>
              </a:ext>
            </a:extLst>
          </p:cNvPr>
          <p:cNvGraphicFramePr>
            <a:graphicFrameLocks noGrp="1"/>
          </p:cNvGraphicFramePr>
          <p:nvPr>
            <p:extLst>
              <p:ext uri="{D42A27DB-BD31-4B8C-83A1-F6EECF244321}">
                <p14:modId xmlns:p14="http://schemas.microsoft.com/office/powerpoint/2010/main" val="85203059"/>
              </p:ext>
            </p:extLst>
          </p:nvPr>
        </p:nvGraphicFramePr>
        <p:xfrm>
          <a:off x="326464" y="984564"/>
          <a:ext cx="11729179" cy="5352420"/>
        </p:xfrm>
        <a:graphic>
          <a:graphicData uri="http://schemas.openxmlformats.org/drawingml/2006/table">
            <a:tbl>
              <a:tblPr firstRow="1" bandRow="1">
                <a:tableStyleId>{5C22544A-7EE6-4342-B048-85BDC9FD1C3A}</a:tableStyleId>
              </a:tblPr>
              <a:tblGrid>
                <a:gridCol w="5515309">
                  <a:extLst>
                    <a:ext uri="{9D8B030D-6E8A-4147-A177-3AD203B41FA5}">
                      <a16:colId xmlns:a16="http://schemas.microsoft.com/office/drawing/2014/main" val="266988209"/>
                    </a:ext>
                  </a:extLst>
                </a:gridCol>
                <a:gridCol w="6213870">
                  <a:extLst>
                    <a:ext uri="{9D8B030D-6E8A-4147-A177-3AD203B41FA5}">
                      <a16:colId xmlns:a16="http://schemas.microsoft.com/office/drawing/2014/main" val="3725696713"/>
                    </a:ext>
                  </a:extLst>
                </a:gridCol>
              </a:tblGrid>
              <a:tr h="345786">
                <a:tc>
                  <a:txBody>
                    <a:bodyPr/>
                    <a:lstStyle/>
                    <a:p>
                      <a:r>
                        <a:rPr lang="en-GB" sz="1600" b="1" i="0">
                          <a:solidFill>
                            <a:srgbClr val="4D3C35"/>
                          </a:solidFill>
                          <a:latin typeface="+mn-lt"/>
                        </a:rPr>
                        <a:t>Function of DEJ</a:t>
                      </a:r>
                    </a:p>
                  </a:txBody>
                  <a:tcPr marL="0" marR="0" marT="0" marB="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b="1" i="0">
                          <a:solidFill>
                            <a:srgbClr val="4D3C35"/>
                          </a:solidFill>
                          <a:latin typeface="+mn-lt"/>
                        </a:rPr>
                        <a:t>Main components of the DEJ</a:t>
                      </a:r>
                    </a:p>
                  </a:txBody>
                  <a:tcPr marL="180000" marR="180000" marT="0" marB="108000">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1907570"/>
                  </a:ext>
                </a:extLst>
              </a:tr>
              <a:tr h="4771585">
                <a:tc>
                  <a:txBody>
                    <a:bodyPr/>
                    <a:lstStyle/>
                    <a:p>
                      <a:pPr marL="285750" indent="-285750">
                        <a:spcAft>
                          <a:spcPts val="1500"/>
                        </a:spcAft>
                        <a:buClr>
                          <a:srgbClr val="897974"/>
                        </a:buClr>
                        <a:buSzPct val="50000"/>
                        <a:buFont typeface="Wingdings" panose="05000000000000000000" pitchFamily="2" charset="2"/>
                        <a:buChar char="l"/>
                        <a:defRPr/>
                      </a:pPr>
                      <a:r>
                        <a:rPr lang="en-US" sz="1600" b="0" i="0">
                          <a:solidFill>
                            <a:schemeClr val="tx1"/>
                          </a:solidFill>
                          <a:latin typeface="+mn-lt"/>
                          <a:sym typeface="Wingdings" pitchFamily="2" charset="2"/>
                        </a:rPr>
                        <a:t>DEJ is the anchor and communication layer</a:t>
                      </a:r>
                      <a:br>
                        <a:rPr lang="en-US" sz="1600" b="0" i="0">
                          <a:solidFill>
                            <a:schemeClr val="tx1"/>
                          </a:solidFill>
                          <a:latin typeface="+mn-lt"/>
                          <a:sym typeface="Wingdings" pitchFamily="2" charset="2"/>
                        </a:rPr>
                      </a:br>
                      <a:r>
                        <a:rPr lang="en-US" sz="1600" b="0" i="0">
                          <a:solidFill>
                            <a:schemeClr val="tx1"/>
                          </a:solidFill>
                          <a:latin typeface="+mn-lt"/>
                          <a:sym typeface="Wingdings" pitchFamily="2" charset="2"/>
                        </a:rPr>
                        <a:t>between epidermis and dermis</a:t>
                      </a:r>
                    </a:p>
                    <a:p>
                      <a:pPr marL="285750" indent="-285750">
                        <a:spcAft>
                          <a:spcPts val="1500"/>
                        </a:spcAft>
                        <a:buClr>
                          <a:srgbClr val="897974"/>
                        </a:buClr>
                        <a:buSzPct val="50000"/>
                        <a:buFont typeface="Wingdings" panose="05000000000000000000" pitchFamily="2" charset="2"/>
                        <a:buChar char="l"/>
                        <a:defRPr/>
                      </a:pPr>
                      <a:r>
                        <a:rPr lang="en-US" sz="1600" b="0" i="0">
                          <a:solidFill>
                            <a:schemeClr val="tx1"/>
                          </a:solidFill>
                          <a:latin typeface="+mn-lt"/>
                          <a:sym typeface="Wingdings" pitchFamily="2" charset="2"/>
                        </a:rPr>
                        <a:t>DEJ is only a thin structure (800-1000 nm)</a:t>
                      </a:r>
                    </a:p>
                    <a:p>
                      <a:pPr marL="285750" indent="-285750">
                        <a:spcAft>
                          <a:spcPts val="1500"/>
                        </a:spcAft>
                        <a:buClr>
                          <a:srgbClr val="9D2835"/>
                        </a:buClr>
                        <a:buSzPct val="50000"/>
                        <a:buFont typeface="Wingdings" panose="05000000000000000000" pitchFamily="2" charset="2"/>
                        <a:buChar char="l"/>
                        <a:defRPr/>
                      </a:pPr>
                      <a:endParaRPr lang="en-US" sz="1600" b="0" i="0">
                        <a:solidFill>
                          <a:schemeClr val="tx1"/>
                        </a:solidFill>
                        <a:latin typeface="+mn-lt"/>
                        <a:sym typeface="Wingdings" pitchFamily="2" charset="2"/>
                      </a:endParaRPr>
                    </a:p>
                    <a:p>
                      <a:pPr marL="0" indent="0">
                        <a:spcAft>
                          <a:spcPts val="1500"/>
                        </a:spcAft>
                        <a:buClr>
                          <a:srgbClr val="9D2835"/>
                        </a:buClr>
                        <a:buSzPct val="50000"/>
                        <a:buFont typeface="Wingdings" panose="05000000000000000000" pitchFamily="2" charset="2"/>
                        <a:buNone/>
                        <a:defRPr/>
                      </a:pPr>
                      <a:endParaRPr lang="en-US" sz="1600" b="0" i="0">
                        <a:solidFill>
                          <a:schemeClr val="tx1"/>
                        </a:solidFill>
                        <a:latin typeface="+mn-lt"/>
                        <a:sym typeface="Wingdings" pitchFamily="2" charset="2"/>
                      </a:endParaRPr>
                    </a:p>
                    <a:p>
                      <a:pPr marL="0" indent="0">
                        <a:spcAft>
                          <a:spcPts val="1500"/>
                        </a:spcAft>
                        <a:buClr>
                          <a:srgbClr val="9D2835"/>
                        </a:buClr>
                        <a:buSzPct val="50000"/>
                        <a:buFont typeface="Wingdings" panose="05000000000000000000" pitchFamily="2" charset="2"/>
                        <a:buNone/>
                        <a:defRPr/>
                      </a:pPr>
                      <a:endParaRPr lang="en-US" sz="1600" b="0" i="0">
                        <a:solidFill>
                          <a:schemeClr val="tx1"/>
                        </a:solidFill>
                        <a:latin typeface="+mn-lt"/>
                        <a:sym typeface="Wingdings" pitchFamily="2" charset="2"/>
                      </a:endParaRPr>
                    </a:p>
                    <a:p>
                      <a:pPr marL="285750" indent="-285750">
                        <a:spcAft>
                          <a:spcPts val="1500"/>
                        </a:spcAft>
                        <a:buClr>
                          <a:srgbClr val="897974"/>
                        </a:buClr>
                        <a:buSzPct val="50000"/>
                        <a:buFont typeface="Wingdings" panose="05000000000000000000" pitchFamily="2" charset="2"/>
                        <a:buChar char="l"/>
                        <a:defRPr/>
                      </a:pPr>
                      <a:r>
                        <a:rPr lang="en-US" sz="1600" b="0" i="0">
                          <a:solidFill>
                            <a:schemeClr val="tx1"/>
                          </a:solidFill>
                          <a:latin typeface="+mn-lt"/>
                          <a:sym typeface="Wingdings" pitchFamily="2" charset="2"/>
                        </a:rPr>
                        <a:t>Young skin: folded DEJ – Aged skin: even DEJ</a:t>
                      </a:r>
                    </a:p>
                    <a:p>
                      <a:pPr marL="285750" indent="-285750">
                        <a:spcAft>
                          <a:spcPts val="1500"/>
                        </a:spcAft>
                        <a:buClr>
                          <a:srgbClr val="9D2835"/>
                        </a:buClr>
                        <a:buSzPct val="50000"/>
                        <a:buFont typeface="Wingdings" panose="05000000000000000000" pitchFamily="2" charset="2"/>
                        <a:buChar char="l"/>
                        <a:defRPr/>
                      </a:pPr>
                      <a:endParaRPr lang="en-US" sz="1600" b="0" i="0">
                        <a:solidFill>
                          <a:schemeClr val="tx1"/>
                        </a:solidFill>
                        <a:latin typeface="+mn-lt"/>
                        <a:sym typeface="Wingdings" pitchFamily="2" charset="2"/>
                      </a:endParaRPr>
                    </a:p>
                    <a:p>
                      <a:pPr marL="285750" indent="-285750">
                        <a:spcAft>
                          <a:spcPts val="1500"/>
                        </a:spcAft>
                        <a:buClr>
                          <a:srgbClr val="9D2835"/>
                        </a:buClr>
                        <a:buSzPct val="50000"/>
                        <a:buFont typeface="Wingdings" panose="05000000000000000000" pitchFamily="2" charset="2"/>
                        <a:buChar char="l"/>
                        <a:defRPr/>
                      </a:pPr>
                      <a:endParaRPr lang="en-US" sz="1600" b="0" i="0">
                        <a:solidFill>
                          <a:schemeClr val="tx1"/>
                        </a:solidFill>
                        <a:latin typeface="+mn-lt"/>
                        <a:sym typeface="Wingdings" pitchFamily="2" charset="2"/>
                      </a:endParaRPr>
                    </a:p>
                    <a:p>
                      <a:pPr marL="285750" indent="-285750">
                        <a:spcAft>
                          <a:spcPts val="1500"/>
                        </a:spcAft>
                        <a:buClr>
                          <a:srgbClr val="9D2835"/>
                        </a:buClr>
                        <a:buSzPct val="50000"/>
                        <a:buFont typeface="Wingdings" panose="05000000000000000000" pitchFamily="2" charset="2"/>
                        <a:buChar char="l"/>
                        <a:defRPr/>
                      </a:pPr>
                      <a:endParaRPr lang="en-US" sz="1600" b="0" i="0">
                        <a:solidFill>
                          <a:schemeClr val="tx1"/>
                        </a:solidFill>
                        <a:latin typeface="+mn-lt"/>
                        <a:sym typeface="Wingdings" pitchFamily="2" charset="2"/>
                      </a:endParaRPr>
                    </a:p>
                    <a:p>
                      <a:pPr marL="285750" indent="-285750">
                        <a:spcAft>
                          <a:spcPts val="1500"/>
                        </a:spcAft>
                        <a:buClr>
                          <a:srgbClr val="897974"/>
                        </a:buClr>
                        <a:buSzPct val="50000"/>
                        <a:buFont typeface="Wingdings" panose="05000000000000000000" pitchFamily="2" charset="2"/>
                        <a:buChar char="l"/>
                        <a:defRPr/>
                      </a:pPr>
                      <a:r>
                        <a:rPr lang="en-US" sz="1600" b="0" i="0">
                          <a:solidFill>
                            <a:schemeClr val="tx1"/>
                          </a:solidFill>
                          <a:latin typeface="+mn-lt"/>
                          <a:sym typeface="Wingdings" pitchFamily="2" charset="2"/>
                        </a:rPr>
                        <a:t>A well folded membrane indicates good DEJ</a:t>
                      </a:r>
                      <a:br>
                        <a:rPr lang="en-US" sz="1600" b="0" i="0">
                          <a:solidFill>
                            <a:schemeClr val="tx1"/>
                          </a:solidFill>
                          <a:latin typeface="+mn-lt"/>
                          <a:sym typeface="Wingdings" pitchFamily="2" charset="2"/>
                        </a:rPr>
                      </a:br>
                      <a:r>
                        <a:rPr lang="en-US" sz="1600" b="0" i="0">
                          <a:solidFill>
                            <a:schemeClr val="tx1"/>
                          </a:solidFill>
                          <a:latin typeface="+mn-lt"/>
                          <a:sym typeface="Wingdings" pitchFamily="2" charset="2"/>
                        </a:rPr>
                        <a:t>health and organization</a:t>
                      </a:r>
                    </a:p>
                  </a:txBody>
                  <a:tcPr marL="0" marR="0" marT="180000" marB="18000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65134"/>
                      </a:schemeClr>
                    </a:solidFill>
                  </a:tcPr>
                </a:tc>
                <a:tc>
                  <a:txBody>
                    <a:bodyPr/>
                    <a:lstStyle/>
                    <a:p>
                      <a:pPr marL="285750" indent="-285750">
                        <a:spcAft>
                          <a:spcPts val="1500"/>
                        </a:spcAft>
                        <a:buClr>
                          <a:srgbClr val="897974"/>
                        </a:buClr>
                        <a:buSzPct val="50000"/>
                        <a:buFont typeface="Wingdings" panose="05000000000000000000" pitchFamily="2" charset="2"/>
                        <a:buChar char="l"/>
                        <a:defRPr/>
                      </a:pPr>
                      <a:r>
                        <a:rPr lang="en-US" sz="1600" b="0" i="0">
                          <a:solidFill>
                            <a:schemeClr val="tx1"/>
                          </a:solidFill>
                          <a:latin typeface="+mn-lt"/>
                        </a:rPr>
                        <a:t>The complex DEJ structure includes an interacting network of several proteins to ensure its functionality and integrity</a:t>
                      </a:r>
                    </a:p>
                    <a:p>
                      <a:pPr marL="285750" indent="-285750">
                        <a:spcAft>
                          <a:spcPts val="1500"/>
                        </a:spcAft>
                        <a:buClr>
                          <a:srgbClr val="9D2835"/>
                        </a:buClr>
                        <a:buSzPct val="50000"/>
                        <a:buFont typeface="Wingdings" panose="05000000000000000000" pitchFamily="2" charset="2"/>
                        <a:buChar char="l"/>
                        <a:defRPr/>
                      </a:pPr>
                      <a:endParaRPr lang="en-US" sz="1600" b="0" i="0">
                        <a:solidFill>
                          <a:schemeClr val="tx1"/>
                        </a:solidFill>
                        <a:latin typeface="+mn-lt"/>
                      </a:endParaRPr>
                    </a:p>
                    <a:p>
                      <a:pPr marL="285750" indent="-285750">
                        <a:spcAft>
                          <a:spcPts val="1500"/>
                        </a:spcAft>
                        <a:buClr>
                          <a:srgbClr val="9D2835"/>
                        </a:buClr>
                        <a:buSzPct val="50000"/>
                        <a:buFont typeface="Wingdings" panose="05000000000000000000" pitchFamily="2" charset="2"/>
                        <a:buChar char="l"/>
                        <a:defRPr/>
                      </a:pPr>
                      <a:endParaRPr lang="en-US" sz="1600" b="0" i="0">
                        <a:solidFill>
                          <a:schemeClr val="tx1"/>
                        </a:solidFill>
                        <a:latin typeface="+mn-lt"/>
                      </a:endParaRPr>
                    </a:p>
                    <a:p>
                      <a:pPr marL="285750" indent="-285750">
                        <a:spcAft>
                          <a:spcPts val="1500"/>
                        </a:spcAft>
                        <a:buClr>
                          <a:srgbClr val="9D2835"/>
                        </a:buClr>
                        <a:buSzPct val="50000"/>
                        <a:buFont typeface="Wingdings" panose="05000000000000000000" pitchFamily="2" charset="2"/>
                        <a:buChar char="l"/>
                        <a:defRPr/>
                      </a:pPr>
                      <a:endParaRPr lang="en-US" sz="1600" b="0" i="0">
                        <a:solidFill>
                          <a:schemeClr val="tx1"/>
                        </a:solidFill>
                        <a:latin typeface="+mn-lt"/>
                      </a:endParaRPr>
                    </a:p>
                    <a:p>
                      <a:pPr marL="285750" indent="-285750">
                        <a:spcAft>
                          <a:spcPts val="1500"/>
                        </a:spcAft>
                        <a:buClr>
                          <a:srgbClr val="9D2835"/>
                        </a:buClr>
                        <a:buSzPct val="50000"/>
                        <a:buFont typeface="Wingdings" panose="05000000000000000000" pitchFamily="2" charset="2"/>
                        <a:buChar char="l"/>
                        <a:defRPr/>
                      </a:pPr>
                      <a:endParaRPr lang="en-GB" sz="1600" b="0" i="0">
                        <a:solidFill>
                          <a:schemeClr val="tx1"/>
                        </a:solidFill>
                        <a:latin typeface="+mn-lt"/>
                      </a:endParaRPr>
                    </a:p>
                    <a:p>
                      <a:pPr marL="285750" indent="-285750">
                        <a:spcAft>
                          <a:spcPts val="1500"/>
                        </a:spcAft>
                        <a:buClr>
                          <a:srgbClr val="897974"/>
                        </a:buClr>
                        <a:buSzPct val="50000"/>
                        <a:buFont typeface="Wingdings" panose="05000000000000000000" pitchFamily="2" charset="2"/>
                        <a:buChar char="l"/>
                        <a:defRPr/>
                      </a:pPr>
                      <a:r>
                        <a:rPr lang="en-GB" sz="1600" b="0" i="0">
                          <a:solidFill>
                            <a:schemeClr val="tx1"/>
                          </a:solidFill>
                          <a:latin typeface="+mn-lt"/>
                        </a:rPr>
                        <a:t>Collagen: Collagen IV; Collagen VII (anchoring fibrils); Collagen XVII</a:t>
                      </a:r>
                    </a:p>
                    <a:p>
                      <a:pPr marL="285750" indent="-285750">
                        <a:spcAft>
                          <a:spcPts val="1500"/>
                        </a:spcAft>
                        <a:buClr>
                          <a:srgbClr val="897974"/>
                        </a:buClr>
                        <a:buSzPct val="50000"/>
                        <a:buFont typeface="Wingdings" panose="05000000000000000000" pitchFamily="2" charset="2"/>
                        <a:buChar char="l"/>
                        <a:defRPr/>
                      </a:pPr>
                      <a:r>
                        <a:rPr lang="en-GB" sz="1600" b="0" i="0">
                          <a:solidFill>
                            <a:schemeClr val="tx1"/>
                          </a:solidFill>
                          <a:latin typeface="+mn-lt"/>
                        </a:rPr>
                        <a:t>Laminin V: major non-collagenous component of the basal lucida, important for cell attachment and differentiation</a:t>
                      </a:r>
                    </a:p>
                    <a:p>
                      <a:pPr marL="285750" indent="-285750">
                        <a:spcAft>
                          <a:spcPts val="1500"/>
                        </a:spcAft>
                        <a:buClr>
                          <a:srgbClr val="897974"/>
                        </a:buClr>
                        <a:buSzPct val="50000"/>
                        <a:buFont typeface="Wingdings" panose="05000000000000000000" pitchFamily="2" charset="2"/>
                        <a:buChar char="l"/>
                        <a:defRPr/>
                      </a:pPr>
                      <a:r>
                        <a:rPr lang="en-GB" sz="1600" b="0" i="0">
                          <a:solidFill>
                            <a:schemeClr val="tx1"/>
                          </a:solidFill>
                          <a:latin typeface="+mn-lt"/>
                        </a:rPr>
                        <a:t>Integrins: cell adhesion and inter-cellular communication </a:t>
                      </a:r>
                    </a:p>
                  </a:txBody>
                  <a:tcPr marL="180000" marR="180000" marT="180000" marB="18000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65134"/>
                      </a:schemeClr>
                    </a:solidFill>
                  </a:tcPr>
                </a:tc>
                <a:extLst>
                  <a:ext uri="{0D108BD9-81ED-4DB2-BD59-A6C34878D82A}">
                    <a16:rowId xmlns:a16="http://schemas.microsoft.com/office/drawing/2014/main" val="749251501"/>
                  </a:ext>
                </a:extLst>
              </a:tr>
            </a:tbl>
          </a:graphicData>
        </a:graphic>
      </p:graphicFrame>
      <p:pic>
        <p:nvPicPr>
          <p:cNvPr id="8" name="Picture 7">
            <a:extLst>
              <a:ext uri="{FF2B5EF4-FFF2-40B4-BE49-F238E27FC236}">
                <a16:creationId xmlns:a16="http://schemas.microsoft.com/office/drawing/2014/main" id="{87373500-7D36-DCF0-5E13-6C84E11CD037}"/>
              </a:ext>
            </a:extLst>
          </p:cNvPr>
          <p:cNvPicPr>
            <a:picLocks noChangeAspect="1"/>
          </p:cNvPicPr>
          <p:nvPr/>
        </p:nvPicPr>
        <p:blipFill>
          <a:blip r:embed="rId3">
            <a:duotone>
              <a:prstClr val="black"/>
              <a:srgbClr val="D9C3A5">
                <a:tint val="50000"/>
                <a:satMod val="180000"/>
              </a:srgbClr>
            </a:duotone>
          </a:blip>
          <a:stretch>
            <a:fillRect/>
          </a:stretch>
        </p:blipFill>
        <p:spPr>
          <a:xfrm>
            <a:off x="571459" y="4450236"/>
            <a:ext cx="4143416" cy="1187955"/>
          </a:xfrm>
          <a:prstGeom prst="rect">
            <a:avLst/>
          </a:prstGeom>
        </p:spPr>
      </p:pic>
      <p:pic>
        <p:nvPicPr>
          <p:cNvPr id="9" name="Picture 8">
            <a:extLst>
              <a:ext uri="{FF2B5EF4-FFF2-40B4-BE49-F238E27FC236}">
                <a16:creationId xmlns:a16="http://schemas.microsoft.com/office/drawing/2014/main" id="{EAEA60C2-4089-47BE-E634-2282797C3105}"/>
              </a:ext>
            </a:extLst>
          </p:cNvPr>
          <p:cNvPicPr>
            <a:picLocks noChangeAspect="1"/>
          </p:cNvPicPr>
          <p:nvPr/>
        </p:nvPicPr>
        <p:blipFill>
          <a:blip r:embed="rId4">
            <a:duotone>
              <a:prstClr val="black"/>
              <a:srgbClr val="D9C3A5">
                <a:tint val="50000"/>
                <a:satMod val="180000"/>
              </a:srgbClr>
            </a:duotone>
          </a:blip>
          <a:stretch>
            <a:fillRect/>
          </a:stretch>
        </p:blipFill>
        <p:spPr>
          <a:xfrm>
            <a:off x="364724" y="2326008"/>
            <a:ext cx="4429913" cy="1479894"/>
          </a:xfrm>
          <a:prstGeom prst="rect">
            <a:avLst/>
          </a:prstGeom>
        </p:spPr>
      </p:pic>
      <p:pic>
        <p:nvPicPr>
          <p:cNvPr id="10" name="Picture 9">
            <a:extLst>
              <a:ext uri="{FF2B5EF4-FFF2-40B4-BE49-F238E27FC236}">
                <a16:creationId xmlns:a16="http://schemas.microsoft.com/office/drawing/2014/main" id="{905D7FF5-5703-E61E-3BD7-09B1906A1EA7}"/>
              </a:ext>
            </a:extLst>
          </p:cNvPr>
          <p:cNvPicPr>
            <a:picLocks noChangeAspect="1"/>
          </p:cNvPicPr>
          <p:nvPr/>
        </p:nvPicPr>
        <p:blipFill>
          <a:blip r:embed="rId5">
            <a:duotone>
              <a:prstClr val="black"/>
              <a:srgbClr val="D9C3A5">
                <a:tint val="50000"/>
                <a:satMod val="180000"/>
              </a:srgbClr>
            </a:duotone>
          </a:blip>
          <a:stretch>
            <a:fillRect/>
          </a:stretch>
        </p:blipFill>
        <p:spPr>
          <a:xfrm>
            <a:off x="6096000" y="2138848"/>
            <a:ext cx="4001230" cy="1423862"/>
          </a:xfrm>
          <a:prstGeom prst="rect">
            <a:avLst/>
          </a:prstGeom>
        </p:spPr>
      </p:pic>
      <p:cxnSp>
        <p:nvCxnSpPr>
          <p:cNvPr id="12" name="Straight Connector 11">
            <a:extLst>
              <a:ext uri="{FF2B5EF4-FFF2-40B4-BE49-F238E27FC236}">
                <a16:creationId xmlns:a16="http://schemas.microsoft.com/office/drawing/2014/main" id="{C298404D-A5B7-9AB1-3C7B-0E018C3333EF}"/>
              </a:ext>
            </a:extLst>
          </p:cNvPr>
          <p:cNvCxnSpPr>
            <a:cxnSpLocks/>
          </p:cNvCxnSpPr>
          <p:nvPr/>
        </p:nvCxnSpPr>
        <p:spPr>
          <a:xfrm>
            <a:off x="5525837" y="1042129"/>
            <a:ext cx="0" cy="5117371"/>
          </a:xfrm>
          <a:prstGeom prst="line">
            <a:avLst/>
          </a:prstGeom>
          <a:ln>
            <a:solidFill>
              <a:srgbClr val="8979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732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4F2D0-7948-E4AB-23EB-3F6AC40CEB0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DFE4E83-E3B7-6153-CE7B-CEA769C49229}"/>
              </a:ext>
            </a:extLst>
          </p:cNvPr>
          <p:cNvSpPr/>
          <p:nvPr/>
        </p:nvSpPr>
        <p:spPr>
          <a:xfrm>
            <a:off x="6107724" y="0"/>
            <a:ext cx="6095999" cy="685800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36C7692D-7D3F-ACC8-4EBD-1D678B5993A3}"/>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5" name="Title 4">
            <a:extLst>
              <a:ext uri="{FF2B5EF4-FFF2-40B4-BE49-F238E27FC236}">
                <a16:creationId xmlns:a16="http://schemas.microsoft.com/office/drawing/2014/main" id="{123DA2AD-53B2-4B08-2A7B-2E5D4EE451A4}"/>
              </a:ext>
            </a:extLst>
          </p:cNvPr>
          <p:cNvSpPr>
            <a:spLocks noGrp="1"/>
          </p:cNvSpPr>
          <p:nvPr>
            <p:ph type="title"/>
          </p:nvPr>
        </p:nvSpPr>
        <p:spPr>
          <a:xfrm>
            <a:off x="302400" y="302400"/>
            <a:ext cx="5666600" cy="1526400"/>
          </a:xfrm>
        </p:spPr>
        <p:txBody>
          <a:bodyPr/>
          <a:lstStyle/>
          <a:p>
            <a:r>
              <a:rPr lang="sv-SE">
                <a:latin typeface="DM Sans"/>
              </a:rPr>
              <a:t>SYN®-TACKS CB – </a:t>
            </a:r>
            <a:r>
              <a:rPr lang="sv-SE" i="1">
                <a:latin typeface="DM Sans"/>
              </a:rPr>
              <a:t>in vitro </a:t>
            </a:r>
            <a:r>
              <a:rPr lang="sv-SE">
                <a:latin typeface="DM Sans"/>
              </a:rPr>
              <a:t>efficacy</a:t>
            </a:r>
            <a:endParaRPr lang="en-US"/>
          </a:p>
        </p:txBody>
      </p:sp>
      <p:pic>
        <p:nvPicPr>
          <p:cNvPr id="10" name="Picture 9">
            <a:extLst>
              <a:ext uri="{FF2B5EF4-FFF2-40B4-BE49-F238E27FC236}">
                <a16:creationId xmlns:a16="http://schemas.microsoft.com/office/drawing/2014/main" id="{0359391D-78D4-3A8A-8570-3F12CCFCA0C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896"/>
            <a:ext cx="969526" cy="421383"/>
          </a:xfrm>
          <a:prstGeom prst="rect">
            <a:avLst/>
          </a:prstGeom>
        </p:spPr>
      </p:pic>
      <p:sp>
        <p:nvSpPr>
          <p:cNvPr id="3" name="Rectangle 2">
            <a:extLst>
              <a:ext uri="{FF2B5EF4-FFF2-40B4-BE49-F238E27FC236}">
                <a16:creationId xmlns:a16="http://schemas.microsoft.com/office/drawing/2014/main" id="{A18A1B0E-9E48-ACC3-D9EF-CCF5475B5353}"/>
              </a:ext>
            </a:extLst>
          </p:cNvPr>
          <p:cNvSpPr/>
          <p:nvPr/>
        </p:nvSpPr>
        <p:spPr>
          <a:xfrm>
            <a:off x="302399" y="5356985"/>
            <a:ext cx="3946871" cy="60221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6">
            <a:extLst>
              <a:ext uri="{FF2B5EF4-FFF2-40B4-BE49-F238E27FC236}">
                <a16:creationId xmlns:a16="http://schemas.microsoft.com/office/drawing/2014/main" id="{A5C35AA5-EED5-A7BF-B63D-7DEB59898E00}"/>
              </a:ext>
            </a:extLst>
          </p:cNvPr>
          <p:cNvSpPr txBox="1">
            <a:spLocks/>
          </p:cNvSpPr>
          <p:nvPr/>
        </p:nvSpPr>
        <p:spPr>
          <a:xfrm>
            <a:off x="429492" y="5442335"/>
            <a:ext cx="3996242" cy="431517"/>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rgbClr val="897974"/>
              </a:buClr>
              <a:buSzPct val="140000"/>
              <a:buFont typeface="Wingdings" panose="05000000000000000000" pitchFamily="2" charset="2"/>
              <a:buNone/>
              <a:defRPr/>
            </a:pPr>
            <a:r>
              <a:rPr lang="en-US" sz="1600" b="1">
                <a:solidFill>
                  <a:schemeClr val="bg1"/>
                </a:solidFill>
                <a:latin typeface="DM Sans" pitchFamily="2" charset="0"/>
              </a:rPr>
              <a:t>Major DEJ proteins are significantly upregulated</a:t>
            </a:r>
          </a:p>
          <a:p>
            <a:pPr>
              <a:spcAft>
                <a:spcPts val="0"/>
              </a:spcAft>
              <a:buFontTx/>
              <a:buNone/>
              <a:defRPr/>
            </a:pPr>
            <a:endParaRPr lang="en-US" sz="1600">
              <a:solidFill>
                <a:schemeClr val="tx1">
                  <a:lumMod val="50000"/>
                </a:schemeClr>
              </a:solidFill>
              <a:latin typeface="DM Sans" pitchFamily="2" charset="0"/>
            </a:endParaRPr>
          </a:p>
          <a:p>
            <a:endParaRPr lang="en-US" sz="1600"/>
          </a:p>
        </p:txBody>
      </p:sp>
      <p:sp>
        <p:nvSpPr>
          <p:cNvPr id="8" name="Text Placeholder 3">
            <a:extLst>
              <a:ext uri="{FF2B5EF4-FFF2-40B4-BE49-F238E27FC236}">
                <a16:creationId xmlns:a16="http://schemas.microsoft.com/office/drawing/2014/main" id="{1164D67C-3E06-3A9D-D3ED-4B26D1B8BDC2}"/>
              </a:ext>
            </a:extLst>
          </p:cNvPr>
          <p:cNvSpPr txBox="1">
            <a:spLocks/>
          </p:cNvSpPr>
          <p:nvPr/>
        </p:nvSpPr>
        <p:spPr>
          <a:xfrm>
            <a:off x="302399" y="605611"/>
            <a:ext cx="9291573" cy="303211"/>
          </a:xfrm>
          <a:prstGeom prst="rect">
            <a:avLst/>
          </a:prstGeom>
        </p:spPr>
        <p:txBody>
          <a:bodyPr vert="horz" wrap="square" lIns="0" tIns="0" rIns="0" bIns="0" rtlCol="0" anchor="t"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Stimulation of DEJ protein expression (RNA)</a:t>
            </a:r>
          </a:p>
          <a:p>
            <a:endParaRPr lang="en-US"/>
          </a:p>
        </p:txBody>
      </p:sp>
      <p:pic>
        <p:nvPicPr>
          <p:cNvPr id="9" name="Picture 8" descr="A graph of different sizes of objects&#10;&#10;AI-generated content may be incorrect.">
            <a:extLst>
              <a:ext uri="{FF2B5EF4-FFF2-40B4-BE49-F238E27FC236}">
                <a16:creationId xmlns:a16="http://schemas.microsoft.com/office/drawing/2014/main" id="{9168DEF9-FC9D-D4BA-74CE-F84DF0425964}"/>
              </a:ext>
            </a:extLst>
          </p:cNvPr>
          <p:cNvPicPr/>
          <p:nvPr/>
        </p:nvPicPr>
        <p:blipFill>
          <a:blip r:embed="rId4">
            <a:extLst>
              <a:ext uri="{28A0092B-C50C-407E-A947-70E740481C1C}">
                <a14:useLocalDpi xmlns:a14="http://schemas.microsoft.com/office/drawing/2010/main" val="0"/>
              </a:ext>
            </a:extLst>
          </a:blip>
          <a:srcRect l="9043"/>
          <a:stretch/>
        </p:blipFill>
        <p:spPr>
          <a:xfrm>
            <a:off x="33054" y="1069567"/>
            <a:ext cx="6062946" cy="3749449"/>
          </a:xfrm>
          <a:prstGeom prst="rect">
            <a:avLst/>
          </a:prstGeom>
        </p:spPr>
      </p:pic>
      <p:sp>
        <p:nvSpPr>
          <p:cNvPr id="13" name="Text Placeholder 4">
            <a:extLst>
              <a:ext uri="{FF2B5EF4-FFF2-40B4-BE49-F238E27FC236}">
                <a16:creationId xmlns:a16="http://schemas.microsoft.com/office/drawing/2014/main" id="{FF34B3F0-1A41-F220-2D66-96489AC61520}"/>
              </a:ext>
            </a:extLst>
          </p:cNvPr>
          <p:cNvSpPr txBox="1">
            <a:spLocks/>
          </p:cNvSpPr>
          <p:nvPr/>
        </p:nvSpPr>
        <p:spPr>
          <a:xfrm>
            <a:off x="302399" y="4412752"/>
            <a:ext cx="5805325" cy="757701"/>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kern="0" dirty="0">
                <a:solidFill>
                  <a:schemeClr val="tx1"/>
                </a:solidFill>
                <a:latin typeface="+mn-lt"/>
              </a:rPr>
              <a:t>Stimulation of DEJ protein expression by: </a:t>
            </a:r>
          </a:p>
          <a:p>
            <a:pPr marL="0" indent="0" fontAlgn="auto">
              <a:spcBef>
                <a:spcPts val="0"/>
              </a:spcBef>
              <a:spcAft>
                <a:spcPts val="600"/>
              </a:spcAft>
              <a:buNone/>
              <a:defRPr/>
            </a:pPr>
            <a:r>
              <a:rPr lang="en-GB" sz="1200" kern="0" dirty="0">
                <a:solidFill>
                  <a:schemeClr val="tx1"/>
                </a:solidFill>
                <a:latin typeface="+mn-lt"/>
              </a:rPr>
              <a:t>Palm-Lys-Val-Dab-</a:t>
            </a:r>
            <a:r>
              <a:rPr lang="en-GB" sz="1200" kern="0" dirty="0" err="1">
                <a:solidFill>
                  <a:schemeClr val="tx1"/>
                </a:solidFill>
                <a:latin typeface="+mn-lt"/>
              </a:rPr>
              <a:t>Thr</a:t>
            </a:r>
            <a:r>
              <a:rPr lang="en-GB" sz="1200" kern="0" dirty="0">
                <a:solidFill>
                  <a:schemeClr val="tx1"/>
                </a:solidFill>
                <a:latin typeface="+mn-lt"/>
              </a:rPr>
              <a:t>-OH (50 </a:t>
            </a:r>
            <a:r>
              <a:rPr lang="en-GB" sz="1200" kern="0" dirty="0" err="1">
                <a:solidFill>
                  <a:schemeClr val="tx1"/>
                </a:solidFill>
                <a:latin typeface="+mn-lt"/>
              </a:rPr>
              <a:t>μM</a:t>
            </a:r>
            <a:r>
              <a:rPr lang="en-GB" sz="1200" kern="0" dirty="0">
                <a:solidFill>
                  <a:schemeClr val="tx1"/>
                </a:solidFill>
                <a:latin typeface="+mn-lt"/>
              </a:rPr>
              <a:t>, in </a:t>
            </a:r>
            <a:r>
              <a:rPr lang="en-GB" sz="1200" b="1" kern="0" dirty="0">
                <a:solidFill>
                  <a:schemeClr val="tx1"/>
                </a:solidFill>
                <a:latin typeface="+mn-lt"/>
              </a:rPr>
              <a:t>brown</a:t>
            </a:r>
            <a:r>
              <a:rPr lang="en-GB" sz="1200" kern="0" dirty="0">
                <a:solidFill>
                  <a:schemeClr val="tx1"/>
                </a:solidFill>
                <a:latin typeface="+mn-lt"/>
              </a:rPr>
              <a:t>, mRNA level) </a:t>
            </a:r>
          </a:p>
          <a:p>
            <a:pPr marL="0" indent="0" fontAlgn="auto">
              <a:spcBef>
                <a:spcPts val="0"/>
              </a:spcBef>
              <a:spcAft>
                <a:spcPts val="600"/>
              </a:spcAft>
              <a:buNone/>
              <a:defRPr/>
            </a:pPr>
            <a:r>
              <a:rPr lang="en-GB" sz="1200" kern="0" dirty="0">
                <a:solidFill>
                  <a:schemeClr val="tx1"/>
                </a:solidFill>
                <a:latin typeface="+mn-lt"/>
              </a:rPr>
              <a:t>and Palm-Lys-Val-Dab-OH (100 </a:t>
            </a:r>
            <a:r>
              <a:rPr lang="en-GB" sz="1200" kern="0" dirty="0" err="1">
                <a:solidFill>
                  <a:schemeClr val="tx1"/>
                </a:solidFill>
                <a:latin typeface="+mn-lt"/>
              </a:rPr>
              <a:t>μM</a:t>
            </a:r>
            <a:r>
              <a:rPr lang="en-GB" sz="1200" kern="0" dirty="0">
                <a:solidFill>
                  <a:schemeClr val="tx1"/>
                </a:solidFill>
                <a:latin typeface="+mn-lt"/>
              </a:rPr>
              <a:t>, in </a:t>
            </a:r>
            <a:r>
              <a:rPr lang="en-GB" sz="1200" b="1" kern="0" dirty="0">
                <a:solidFill>
                  <a:schemeClr val="tx1"/>
                </a:solidFill>
                <a:latin typeface="+mn-lt"/>
              </a:rPr>
              <a:t>light brown</a:t>
            </a:r>
            <a:r>
              <a:rPr lang="en-GB" sz="1200" kern="0" dirty="0">
                <a:solidFill>
                  <a:schemeClr val="tx1"/>
                </a:solidFill>
                <a:latin typeface="+mn-lt"/>
              </a:rPr>
              <a:t>, Protein level).</a:t>
            </a:r>
          </a:p>
        </p:txBody>
      </p:sp>
      <p:pic>
        <p:nvPicPr>
          <p:cNvPr id="15" name="Picture 14">
            <a:extLst>
              <a:ext uri="{FF2B5EF4-FFF2-40B4-BE49-F238E27FC236}">
                <a16:creationId xmlns:a16="http://schemas.microsoft.com/office/drawing/2014/main" id="{FB12FDE3-F9F8-E607-77C9-7B4F171087B9}"/>
              </a:ext>
            </a:extLst>
          </p:cNvPr>
          <p:cNvPicPr/>
          <p:nvPr/>
        </p:nvPicPr>
        <p:blipFill>
          <a:blip r:embed="rId5">
            <a:extLst>
              <a:ext uri="{28A0092B-C50C-407E-A947-70E740481C1C}">
                <a14:useLocalDpi xmlns:a14="http://schemas.microsoft.com/office/drawing/2010/main" val="0"/>
              </a:ext>
            </a:extLst>
          </a:blip>
          <a:srcRect/>
          <a:stretch/>
        </p:blipFill>
        <p:spPr>
          <a:xfrm>
            <a:off x="6095999" y="1675989"/>
            <a:ext cx="6107724" cy="3435839"/>
          </a:xfrm>
          <a:prstGeom prst="rect">
            <a:avLst/>
          </a:prstGeom>
        </p:spPr>
      </p:pic>
      <p:sp>
        <p:nvSpPr>
          <p:cNvPr id="18" name="Text Placeholder 5">
            <a:extLst>
              <a:ext uri="{FF2B5EF4-FFF2-40B4-BE49-F238E27FC236}">
                <a16:creationId xmlns:a16="http://schemas.microsoft.com/office/drawing/2014/main" id="{994E958C-0AD6-B364-D2B8-811B7B6FD5D9}"/>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vitro efficacy</a:t>
            </a:r>
          </a:p>
        </p:txBody>
      </p:sp>
      <p:sp>
        <p:nvSpPr>
          <p:cNvPr id="6" name="Rectangle 5">
            <a:extLst>
              <a:ext uri="{FF2B5EF4-FFF2-40B4-BE49-F238E27FC236}">
                <a16:creationId xmlns:a16="http://schemas.microsoft.com/office/drawing/2014/main" id="{A5992D7A-E06D-D43E-178F-1AE1AF578B0E}"/>
              </a:ext>
            </a:extLst>
          </p:cNvPr>
          <p:cNvSpPr/>
          <p:nvPr/>
        </p:nvSpPr>
        <p:spPr>
          <a:xfrm>
            <a:off x="5991578" y="0"/>
            <a:ext cx="15044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2">
            <a:extLst>
              <a:ext uri="{FF2B5EF4-FFF2-40B4-BE49-F238E27FC236}">
                <a16:creationId xmlns:a16="http://schemas.microsoft.com/office/drawing/2014/main" id="{20EFD97C-7E3B-E547-E29B-15E01499290A}"/>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57997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54701-5829-3F98-B134-FACD6D3796BB}"/>
            </a:ext>
          </a:extLst>
        </p:cNvPr>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B63A0CBA-2BB1-55AB-D316-EEECC4BF2E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itle 7">
            <a:extLst>
              <a:ext uri="{FF2B5EF4-FFF2-40B4-BE49-F238E27FC236}">
                <a16:creationId xmlns:a16="http://schemas.microsoft.com/office/drawing/2014/main" id="{54CB69E5-11E4-B046-AFAE-8C0A7CDC7A03}"/>
              </a:ext>
            </a:extLst>
          </p:cNvPr>
          <p:cNvSpPr>
            <a:spLocks noGrp="1"/>
          </p:cNvSpPr>
          <p:nvPr>
            <p:ph type="title"/>
          </p:nvPr>
        </p:nvSpPr>
        <p:spPr/>
        <p:txBody>
          <a:bodyPr lIns="0" tIns="0" rIns="0" bIns="0" anchor="t" anchorCtr="0">
            <a:noAutofit/>
          </a:bodyPr>
          <a:lstStyle/>
          <a:p>
            <a:r>
              <a:rPr lang="en-US"/>
              <a:t>SYN®-TACKS CB - </a:t>
            </a:r>
            <a:r>
              <a:rPr lang="en-US" i="1"/>
              <a:t>in vivo </a:t>
            </a:r>
            <a:r>
              <a:rPr lang="en-US"/>
              <a:t>efficacy</a:t>
            </a:r>
          </a:p>
        </p:txBody>
      </p:sp>
      <p:sp>
        <p:nvSpPr>
          <p:cNvPr id="12" name="Text Placeholder 11">
            <a:extLst>
              <a:ext uri="{FF2B5EF4-FFF2-40B4-BE49-F238E27FC236}">
                <a16:creationId xmlns:a16="http://schemas.microsoft.com/office/drawing/2014/main" id="{53AC5824-91CD-B186-1CDB-76380A9B2035}"/>
              </a:ext>
            </a:extLst>
          </p:cNvPr>
          <p:cNvSpPr>
            <a:spLocks noGrp="1"/>
          </p:cNvSpPr>
          <p:nvPr>
            <p:ph type="body" idx="11"/>
          </p:nvPr>
        </p:nvSpPr>
        <p:spPr>
          <a:xfrm>
            <a:off x="301625" y="1260474"/>
            <a:ext cx="5337175" cy="5038725"/>
          </a:xfrm>
        </p:spPr>
        <p:txBody>
          <a:bodyPr/>
          <a:lstStyle/>
          <a:p>
            <a:pPr>
              <a:spcAft>
                <a:spcPts val="600"/>
              </a:spcAft>
              <a:defRPr/>
            </a:pPr>
            <a:r>
              <a:rPr lang="en-GB" sz="1800" b="1" kern="0"/>
              <a:t>Main </a:t>
            </a:r>
            <a:r>
              <a:rPr lang="en-GB" sz="1800" b="1"/>
              <a:t>study Preliminary study</a:t>
            </a:r>
            <a:br>
              <a:rPr lang="en-GB" sz="1800" b="1"/>
            </a:br>
            <a:endParaRPr lang="en-GB" sz="1800" b="1"/>
          </a:p>
          <a:p>
            <a:pPr marL="285750" indent="-285750">
              <a:spcAft>
                <a:spcPts val="600"/>
              </a:spcAft>
              <a:buClr>
                <a:srgbClr val="897974"/>
              </a:buClr>
              <a:buSzPct val="50000"/>
              <a:buFont typeface="Wingdings" panose="05000000000000000000" pitchFamily="2" charset="2"/>
              <a:buChar char="l"/>
              <a:defRPr/>
            </a:pPr>
            <a:r>
              <a:rPr lang="en-GB" sz="1600">
                <a:solidFill>
                  <a:schemeClr val="tx1"/>
                </a:solidFill>
              </a:rPr>
              <a:t>15 volunteers, 2 months, age group 40-45</a:t>
            </a:r>
          </a:p>
          <a:p>
            <a:pPr marL="285750" indent="-285750">
              <a:spcAft>
                <a:spcPts val="600"/>
              </a:spcAft>
              <a:buClr>
                <a:srgbClr val="897974"/>
              </a:buClr>
              <a:buSzPct val="50000"/>
              <a:buFont typeface="Wingdings" panose="05000000000000000000" pitchFamily="2" charset="2"/>
              <a:buChar char="l"/>
              <a:defRPr/>
            </a:pPr>
            <a:r>
              <a:rPr lang="en-GB" sz="1600">
                <a:solidFill>
                  <a:schemeClr val="tx1"/>
                </a:solidFill>
              </a:rPr>
              <a:t>Cream with 1% </a:t>
            </a:r>
            <a:r>
              <a:rPr lang="en-GB" sz="1600" b="1">
                <a:solidFill>
                  <a:schemeClr val="tx1"/>
                </a:solidFill>
              </a:rPr>
              <a:t>SYN®-TACKS CB </a:t>
            </a:r>
          </a:p>
          <a:p>
            <a:pPr marL="285750" indent="-285750">
              <a:spcAft>
                <a:spcPts val="600"/>
              </a:spcAft>
              <a:buClr>
                <a:srgbClr val="897974"/>
              </a:buClr>
              <a:buSzPct val="50000"/>
              <a:buFont typeface="Wingdings" panose="05000000000000000000" pitchFamily="2" charset="2"/>
              <a:buChar char="l"/>
              <a:defRPr/>
            </a:pPr>
            <a:r>
              <a:rPr lang="en-GB" sz="1600">
                <a:solidFill>
                  <a:schemeClr val="tx1"/>
                </a:solidFill>
              </a:rPr>
              <a:t>Cutometer</a:t>
            </a:r>
            <a:r>
              <a:rPr lang="en-GB" sz="1600" baseline="30000">
                <a:solidFill>
                  <a:schemeClr val="tx1"/>
                </a:solidFill>
              </a:rPr>
              <a:t>®</a:t>
            </a:r>
            <a:r>
              <a:rPr lang="en-GB" sz="1600">
                <a:solidFill>
                  <a:schemeClr val="tx1"/>
                </a:solidFill>
              </a:rPr>
              <a:t>: tonicity, firmness, suppleness; </a:t>
            </a:r>
            <a:br>
              <a:rPr lang="en-GB" sz="1600">
                <a:solidFill>
                  <a:schemeClr val="tx1"/>
                </a:solidFill>
              </a:rPr>
            </a:br>
            <a:r>
              <a:rPr lang="en-GB" sz="1600">
                <a:solidFill>
                  <a:schemeClr val="tx1"/>
                </a:solidFill>
              </a:rPr>
              <a:t>macro photographs </a:t>
            </a:r>
            <a:br>
              <a:rPr lang="en-GB" sz="1600">
                <a:solidFill>
                  <a:schemeClr val="tx1"/>
                </a:solidFill>
              </a:rPr>
            </a:br>
            <a:endParaRPr lang="en-GB" sz="1600" b="1" kern="0">
              <a:solidFill>
                <a:schemeClr val="tx1"/>
              </a:solidFill>
            </a:endParaRPr>
          </a:p>
          <a:p>
            <a:pPr marL="285750" indent="-285750">
              <a:spcBef>
                <a:spcPts val="0"/>
              </a:spcBef>
              <a:spcAft>
                <a:spcPts val="600"/>
              </a:spcAft>
              <a:buClr>
                <a:srgbClr val="897974"/>
              </a:buClr>
              <a:buSzPct val="50000"/>
              <a:buFont typeface="Wingdings" panose="05000000000000000000" pitchFamily="2" charset="2"/>
              <a:buChar char="l"/>
              <a:defRPr/>
            </a:pPr>
            <a:r>
              <a:rPr lang="en-GB" sz="1600" kern="0">
                <a:solidFill>
                  <a:schemeClr val="tx1"/>
                </a:solidFill>
              </a:rPr>
              <a:t>Two age groups 40-45 and 60-65 with </a:t>
            </a:r>
            <a:br>
              <a:rPr lang="en-GB" sz="1600" kern="0">
                <a:solidFill>
                  <a:schemeClr val="tx1"/>
                </a:solidFill>
              </a:rPr>
            </a:br>
            <a:r>
              <a:rPr lang="en-GB" sz="1600" kern="0">
                <a:solidFill>
                  <a:schemeClr val="tx1"/>
                </a:solidFill>
              </a:rPr>
              <a:t>15 volunteers each; duration 3 months</a:t>
            </a:r>
          </a:p>
          <a:p>
            <a:pPr marL="285750" indent="-285750">
              <a:spcBef>
                <a:spcPts val="0"/>
              </a:spcBef>
              <a:spcAft>
                <a:spcPts val="600"/>
              </a:spcAft>
              <a:buClr>
                <a:srgbClr val="897974"/>
              </a:buClr>
              <a:buSzPct val="50000"/>
              <a:buFont typeface="Wingdings" panose="05000000000000000000" pitchFamily="2" charset="2"/>
              <a:buChar char="l"/>
              <a:defRPr/>
            </a:pPr>
            <a:r>
              <a:rPr lang="en-GB" sz="1600" kern="0">
                <a:solidFill>
                  <a:schemeClr val="tx1"/>
                </a:solidFill>
              </a:rPr>
              <a:t>Cream with 1% </a:t>
            </a:r>
            <a:r>
              <a:rPr lang="en-GB" sz="1600" b="1" kern="0">
                <a:solidFill>
                  <a:schemeClr val="tx1"/>
                </a:solidFill>
              </a:rPr>
              <a:t>SYN®-TACKS CB </a:t>
            </a:r>
          </a:p>
          <a:p>
            <a:pPr marL="285750" indent="-285750">
              <a:spcBef>
                <a:spcPts val="0"/>
              </a:spcBef>
              <a:spcAft>
                <a:spcPts val="600"/>
              </a:spcAft>
              <a:buClr>
                <a:srgbClr val="897974"/>
              </a:buClr>
              <a:buSzPct val="50000"/>
              <a:buFont typeface="Wingdings" panose="05000000000000000000" pitchFamily="2" charset="2"/>
              <a:buChar char="l"/>
              <a:defRPr/>
            </a:pPr>
            <a:r>
              <a:rPr lang="en-GB" sz="1600" kern="0" err="1">
                <a:solidFill>
                  <a:schemeClr val="tx1"/>
                </a:solidFill>
              </a:rPr>
              <a:t>Reviscometer</a:t>
            </a:r>
            <a:r>
              <a:rPr lang="en-GB" sz="1600" kern="0" baseline="30000">
                <a:solidFill>
                  <a:schemeClr val="tx1"/>
                </a:solidFill>
              </a:rPr>
              <a:t>®</a:t>
            </a:r>
            <a:r>
              <a:rPr lang="en-GB" sz="1600" kern="0">
                <a:solidFill>
                  <a:schemeClr val="tx1"/>
                </a:solidFill>
              </a:rPr>
              <a:t>: anisotropy; </a:t>
            </a:r>
          </a:p>
          <a:p>
            <a:pPr marL="285750" indent="-285750">
              <a:spcBef>
                <a:spcPts val="0"/>
              </a:spcBef>
              <a:spcAft>
                <a:spcPts val="600"/>
              </a:spcAft>
              <a:buClr>
                <a:srgbClr val="897974"/>
              </a:buClr>
              <a:buSzPct val="50000"/>
              <a:buFont typeface="Wingdings" panose="05000000000000000000" pitchFamily="2" charset="2"/>
              <a:buChar char="l"/>
              <a:defRPr/>
            </a:pPr>
            <a:r>
              <a:rPr lang="en-GB" sz="1600" kern="0">
                <a:solidFill>
                  <a:schemeClr val="tx1"/>
                </a:solidFill>
              </a:rPr>
              <a:t>Tape strips and scanning electron microscopy (SEM) to inspect cellular cohesion </a:t>
            </a:r>
          </a:p>
          <a:p>
            <a:pPr marL="285750" indent="-285750">
              <a:spcBef>
                <a:spcPts val="0"/>
              </a:spcBef>
              <a:spcAft>
                <a:spcPts val="600"/>
              </a:spcAft>
              <a:buClr>
                <a:srgbClr val="897974"/>
              </a:buClr>
              <a:buSzPct val="50000"/>
              <a:buFont typeface="Wingdings" panose="05000000000000000000" pitchFamily="2" charset="2"/>
              <a:buChar char="l"/>
              <a:defRPr/>
            </a:pPr>
            <a:r>
              <a:rPr lang="en-GB" sz="1600" kern="0">
                <a:solidFill>
                  <a:schemeClr val="tx1"/>
                </a:solidFill>
              </a:rPr>
              <a:t>Macrophotographs, questionnaire </a:t>
            </a:r>
          </a:p>
          <a:p>
            <a:endParaRPr lang="en-GB"/>
          </a:p>
        </p:txBody>
      </p:sp>
      <p:sp>
        <p:nvSpPr>
          <p:cNvPr id="2" name="Text Placeholder 6">
            <a:extLst>
              <a:ext uri="{FF2B5EF4-FFF2-40B4-BE49-F238E27FC236}">
                <a16:creationId xmlns:a16="http://schemas.microsoft.com/office/drawing/2014/main" id="{678824FB-FAFB-6163-E6B5-5FDEEFB3CC06}"/>
              </a:ext>
            </a:extLst>
          </p:cNvPr>
          <p:cNvSpPr txBox="1">
            <a:spLocks/>
          </p:cNvSpPr>
          <p:nvPr/>
        </p:nvSpPr>
        <p:spPr>
          <a:xfrm>
            <a:off x="302400" y="648000"/>
            <a:ext cx="6537669" cy="612000"/>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90000"/>
              </a:lnSpc>
              <a:spcAft>
                <a:spcPts val="600"/>
              </a:spcAft>
            </a:pPr>
            <a:r>
              <a:rPr lang="en-US" b="0" kern="0" spc="0" baseline="0">
                <a:latin typeface="+mn-lt"/>
                <a:ea typeface="+mn-ea"/>
                <a:cs typeface="+mn-cs"/>
              </a:rPr>
              <a:t>Study design</a:t>
            </a:r>
          </a:p>
        </p:txBody>
      </p:sp>
      <p:pic>
        <p:nvPicPr>
          <p:cNvPr id="3" name="Picture Placeholder 15" descr="A person looking in a mirror&#10;&#10;Description automatically generated">
            <a:extLst>
              <a:ext uri="{FF2B5EF4-FFF2-40B4-BE49-F238E27FC236}">
                <a16:creationId xmlns:a16="http://schemas.microsoft.com/office/drawing/2014/main" id="{31BF5B0F-5DF9-A73E-3D3F-760F1E98D66F}"/>
              </a:ext>
            </a:extLst>
          </p:cNvPr>
          <p:cNvPicPr>
            <a:picLocks noChangeAspect="1"/>
          </p:cNvPicPr>
          <p:nvPr/>
        </p:nvPicPr>
        <p:blipFill>
          <a:blip r:embed="rId2">
            <a:extLst>
              <a:ext uri="{28A0092B-C50C-407E-A947-70E740481C1C}">
                <a14:useLocalDpi xmlns:a14="http://schemas.microsoft.com/office/drawing/2010/main" val="0"/>
              </a:ext>
            </a:extLst>
          </a:blip>
          <a:srcRect l="42786" r="9075" b="18806"/>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pic>
        <p:nvPicPr>
          <p:cNvPr id="6" name="Picture 5">
            <a:extLst>
              <a:ext uri="{FF2B5EF4-FFF2-40B4-BE49-F238E27FC236}">
                <a16:creationId xmlns:a16="http://schemas.microsoft.com/office/drawing/2014/main" id="{F9AF288D-487E-7BA4-DE07-C237C12AEF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13" name="Text Placeholder 5">
            <a:extLst>
              <a:ext uri="{FF2B5EF4-FFF2-40B4-BE49-F238E27FC236}">
                <a16:creationId xmlns:a16="http://schemas.microsoft.com/office/drawing/2014/main" id="{1850869C-62E2-630F-D3AB-98E027C235BB}"/>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spTree>
    <p:extLst>
      <p:ext uri="{BB962C8B-B14F-4D97-AF65-F5344CB8AC3E}">
        <p14:creationId xmlns:p14="http://schemas.microsoft.com/office/powerpoint/2010/main" val="36707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D7FF9-80C7-39F9-AA5E-0DCA9BFD56E7}"/>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647D03A-B33E-FA34-9BD7-A0D25132705E}"/>
              </a:ext>
            </a:extLst>
          </p:cNvPr>
          <p:cNvCxnSpPr>
            <a:cxnSpLocks/>
          </p:cNvCxnSpPr>
          <p:nvPr/>
        </p:nvCxnSpPr>
        <p:spPr>
          <a:xfrm>
            <a:off x="1083924" y="3322527"/>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C2D5707-58E3-A4F6-28C8-9D4F229BF07A}"/>
              </a:ext>
            </a:extLst>
          </p:cNvPr>
          <p:cNvCxnSpPr>
            <a:cxnSpLocks/>
          </p:cNvCxnSpPr>
          <p:nvPr/>
        </p:nvCxnSpPr>
        <p:spPr>
          <a:xfrm>
            <a:off x="1083924" y="3966376"/>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40FF7925-0009-092E-0693-4A588281EDAD}"/>
              </a:ext>
            </a:extLst>
          </p:cNvPr>
          <p:cNvCxnSpPr>
            <a:cxnSpLocks/>
          </p:cNvCxnSpPr>
          <p:nvPr/>
        </p:nvCxnSpPr>
        <p:spPr>
          <a:xfrm>
            <a:off x="1083924" y="4705431"/>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0819A448-6C1A-8F26-0CF9-B2D1EA0561F2}"/>
              </a:ext>
            </a:extLst>
          </p:cNvPr>
          <p:cNvCxnSpPr>
            <a:cxnSpLocks/>
          </p:cNvCxnSpPr>
          <p:nvPr/>
        </p:nvCxnSpPr>
        <p:spPr>
          <a:xfrm>
            <a:off x="1083924" y="5396134"/>
            <a:ext cx="2085259"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C62FC698-45B4-E704-9B1F-BF6271C14F5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05FA4E92-16F4-4FDC-9007-3AA86DC692B7}"/>
              </a:ext>
            </a:extLst>
          </p:cNvPr>
          <p:cNvSpPr>
            <a:spLocks noGrp="1"/>
          </p:cNvSpPr>
          <p:nvPr>
            <p:ph type="title"/>
          </p:nvPr>
        </p:nvSpPr>
        <p:spPr/>
        <p:txBody>
          <a:bodyPr/>
          <a:lstStyle/>
          <a:p>
            <a:r>
              <a:rPr lang="en-US"/>
              <a:t>SYN®-TACKS CB - </a:t>
            </a:r>
            <a:r>
              <a:rPr lang="en-US" i="1"/>
              <a:t>in vivo </a:t>
            </a:r>
            <a:r>
              <a:rPr lang="en-US"/>
              <a:t>efficacy </a:t>
            </a:r>
          </a:p>
        </p:txBody>
      </p:sp>
      <p:sp>
        <p:nvSpPr>
          <p:cNvPr id="2" name="Text Placeholder 6">
            <a:extLst>
              <a:ext uri="{FF2B5EF4-FFF2-40B4-BE49-F238E27FC236}">
                <a16:creationId xmlns:a16="http://schemas.microsoft.com/office/drawing/2014/main" id="{E6ACF209-7A33-9905-C151-D7FDE107B444}"/>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Cutometer®</a:t>
            </a:r>
          </a:p>
        </p:txBody>
      </p:sp>
      <p:sp>
        <p:nvSpPr>
          <p:cNvPr id="4" name="Text Placeholder 5">
            <a:extLst>
              <a:ext uri="{FF2B5EF4-FFF2-40B4-BE49-F238E27FC236}">
                <a16:creationId xmlns:a16="http://schemas.microsoft.com/office/drawing/2014/main" id="{3E9FC10B-5A8A-7518-A30F-53B05DA92D4E}"/>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sp>
        <p:nvSpPr>
          <p:cNvPr id="6" name="Rectangle 5">
            <a:extLst>
              <a:ext uri="{FF2B5EF4-FFF2-40B4-BE49-F238E27FC236}">
                <a16:creationId xmlns:a16="http://schemas.microsoft.com/office/drawing/2014/main" id="{D2F27CBE-CD3E-1145-69FF-22522F5FD9D2}"/>
              </a:ext>
            </a:extLst>
          </p:cNvPr>
          <p:cNvSpPr/>
          <p:nvPr/>
        </p:nvSpPr>
        <p:spPr>
          <a:xfrm>
            <a:off x="302400" y="1042129"/>
            <a:ext cx="5179083" cy="60221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27931AC8-5626-F0BC-A6D4-2EA180FE69BD}"/>
              </a:ext>
            </a:extLst>
          </p:cNvPr>
          <p:cNvSpPr txBox="1">
            <a:spLocks/>
          </p:cNvSpPr>
          <p:nvPr/>
        </p:nvSpPr>
        <p:spPr>
          <a:xfrm>
            <a:off x="429492" y="1127479"/>
            <a:ext cx="4828308" cy="431517"/>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rgbClr val="897974"/>
              </a:buClr>
              <a:buSzPct val="140000"/>
              <a:buFont typeface="Wingdings" panose="05000000000000000000" pitchFamily="2" charset="2"/>
              <a:buNone/>
              <a:defRPr/>
            </a:pPr>
            <a:r>
              <a:rPr lang="en-US" sz="1600" b="1">
                <a:solidFill>
                  <a:schemeClr val="bg1"/>
                </a:solidFill>
                <a:latin typeface="DM Sans" pitchFamily="2" charset="0"/>
              </a:rPr>
              <a:t>After 56 days of use 15 volunteers (age 40-45)</a:t>
            </a:r>
            <a:br>
              <a:rPr lang="en-US" sz="1600" b="1">
                <a:solidFill>
                  <a:schemeClr val="bg1"/>
                </a:solidFill>
                <a:latin typeface="DM Sans" pitchFamily="2" charset="0"/>
              </a:rPr>
            </a:br>
            <a:r>
              <a:rPr lang="en-US" sz="1600" b="1">
                <a:solidFill>
                  <a:schemeClr val="bg1"/>
                </a:solidFill>
                <a:latin typeface="DM Sans" pitchFamily="2" charset="0"/>
              </a:rPr>
              <a:t>present a significant increase in:</a:t>
            </a:r>
          </a:p>
          <a:p>
            <a:pPr>
              <a:spcAft>
                <a:spcPts val="0"/>
              </a:spcAft>
              <a:buFontTx/>
              <a:buNone/>
              <a:defRPr/>
            </a:pPr>
            <a:endParaRPr lang="en-US" sz="1600">
              <a:solidFill>
                <a:schemeClr val="tx1">
                  <a:lumMod val="50000"/>
                </a:schemeClr>
              </a:solidFill>
              <a:latin typeface="DM Sans" pitchFamily="2" charset="0"/>
            </a:endParaRPr>
          </a:p>
          <a:p>
            <a:endParaRPr lang="en-US" sz="1600"/>
          </a:p>
        </p:txBody>
      </p:sp>
      <p:sp>
        <p:nvSpPr>
          <p:cNvPr id="11" name="Text Placeholder 5">
            <a:extLst>
              <a:ext uri="{FF2B5EF4-FFF2-40B4-BE49-F238E27FC236}">
                <a16:creationId xmlns:a16="http://schemas.microsoft.com/office/drawing/2014/main" id="{4B71AF11-5BA4-5AC3-034E-5E0576DB477A}"/>
              </a:ext>
            </a:extLst>
          </p:cNvPr>
          <p:cNvSpPr txBox="1">
            <a:spLocks/>
          </p:cNvSpPr>
          <p:nvPr/>
        </p:nvSpPr>
        <p:spPr>
          <a:xfrm>
            <a:off x="302083" y="1863604"/>
            <a:ext cx="2955148" cy="933141"/>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1" indent="0" defTabSz="360000">
              <a:lnSpc>
                <a:spcPct val="100000"/>
              </a:lnSpc>
              <a:spcBef>
                <a:spcPts val="0"/>
              </a:spcBef>
              <a:spcAft>
                <a:spcPts val="600"/>
              </a:spcAft>
              <a:buClr>
                <a:srgbClr val="0070BA"/>
              </a:buClr>
              <a:buNone/>
            </a:pPr>
            <a:r>
              <a:rPr lang="en-GB" b="1">
                <a:solidFill>
                  <a:srgbClr val="897974"/>
                </a:solidFill>
                <a:latin typeface="+mn-lt"/>
              </a:rPr>
              <a:t>Skin suppleness</a:t>
            </a:r>
          </a:p>
          <a:p>
            <a:pPr marL="0" indent="0" defTabSz="360000">
              <a:spcBef>
                <a:spcPts val="0"/>
              </a:spcBef>
              <a:spcAft>
                <a:spcPts val="600"/>
              </a:spcAft>
              <a:buClr>
                <a:schemeClr val="accent2"/>
              </a:buClr>
              <a:buNone/>
              <a:defRPr/>
            </a:pPr>
            <a:r>
              <a:rPr lang="en-US" sz="1800" kern="0">
                <a:solidFill>
                  <a:schemeClr val="tx1"/>
                </a:solidFill>
                <a:latin typeface="+mn-lt"/>
              </a:rPr>
              <a:t>P=0.006 </a:t>
            </a:r>
          </a:p>
          <a:p>
            <a:pPr marL="0" indent="0" defTabSz="360000">
              <a:spcBef>
                <a:spcPts val="0"/>
              </a:spcBef>
              <a:spcAft>
                <a:spcPts val="600"/>
              </a:spcAft>
              <a:buClr>
                <a:schemeClr val="accent2"/>
              </a:buClr>
              <a:buNone/>
              <a:defRPr/>
            </a:pPr>
            <a:r>
              <a:rPr lang="en-US" sz="1800" kern="0">
                <a:solidFill>
                  <a:schemeClr val="tx1"/>
                </a:solidFill>
                <a:latin typeface="+mn-lt"/>
              </a:rPr>
              <a:t>effect on 88% of volunteers</a:t>
            </a:r>
          </a:p>
        </p:txBody>
      </p:sp>
      <p:sp>
        <p:nvSpPr>
          <p:cNvPr id="13" name="Text Placeholder 5">
            <a:extLst>
              <a:ext uri="{FF2B5EF4-FFF2-40B4-BE49-F238E27FC236}">
                <a16:creationId xmlns:a16="http://schemas.microsoft.com/office/drawing/2014/main" id="{D9F8D206-4D0C-DF0D-A5B5-E3B3470639E7}"/>
              </a:ext>
            </a:extLst>
          </p:cNvPr>
          <p:cNvSpPr txBox="1">
            <a:spLocks/>
          </p:cNvSpPr>
          <p:nvPr/>
        </p:nvSpPr>
        <p:spPr>
          <a:xfrm>
            <a:off x="4545053" y="1883260"/>
            <a:ext cx="2955148" cy="933141"/>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1" indent="0" defTabSz="360000">
              <a:lnSpc>
                <a:spcPct val="100000"/>
              </a:lnSpc>
              <a:spcBef>
                <a:spcPts val="0"/>
              </a:spcBef>
              <a:spcAft>
                <a:spcPts val="600"/>
              </a:spcAft>
              <a:buClr>
                <a:srgbClr val="0070BA"/>
              </a:buClr>
              <a:buNone/>
            </a:pPr>
            <a:r>
              <a:rPr lang="en-GB" b="1">
                <a:solidFill>
                  <a:srgbClr val="897974"/>
                </a:solidFill>
                <a:latin typeface="+mn-lt"/>
              </a:rPr>
              <a:t>Skin tonicity</a:t>
            </a:r>
          </a:p>
          <a:p>
            <a:pPr marL="0" indent="0" defTabSz="360000">
              <a:spcBef>
                <a:spcPts val="0"/>
              </a:spcBef>
              <a:spcAft>
                <a:spcPts val="600"/>
              </a:spcAft>
              <a:buClr>
                <a:schemeClr val="accent2"/>
              </a:buClr>
              <a:buNone/>
              <a:defRPr/>
            </a:pPr>
            <a:r>
              <a:rPr lang="en-US" sz="1800" kern="0">
                <a:solidFill>
                  <a:schemeClr val="tx1"/>
                </a:solidFill>
                <a:latin typeface="+mn-lt"/>
              </a:rPr>
              <a:t>P=0.016 </a:t>
            </a:r>
          </a:p>
          <a:p>
            <a:pPr marL="0" indent="0" defTabSz="360000">
              <a:spcBef>
                <a:spcPts val="0"/>
              </a:spcBef>
              <a:spcAft>
                <a:spcPts val="600"/>
              </a:spcAft>
              <a:buClr>
                <a:schemeClr val="accent2"/>
              </a:buClr>
              <a:buNone/>
              <a:defRPr/>
            </a:pPr>
            <a:r>
              <a:rPr lang="en-US" sz="1800" kern="0">
                <a:solidFill>
                  <a:schemeClr val="tx1"/>
                </a:solidFill>
                <a:latin typeface="+mn-lt"/>
              </a:rPr>
              <a:t>effect on 74% of volunteers</a:t>
            </a:r>
          </a:p>
        </p:txBody>
      </p:sp>
      <p:sp>
        <p:nvSpPr>
          <p:cNvPr id="14" name="Text Placeholder 5">
            <a:extLst>
              <a:ext uri="{FF2B5EF4-FFF2-40B4-BE49-F238E27FC236}">
                <a16:creationId xmlns:a16="http://schemas.microsoft.com/office/drawing/2014/main" id="{86D179E9-51CB-4350-6622-B0219A730EB4}"/>
              </a:ext>
            </a:extLst>
          </p:cNvPr>
          <p:cNvSpPr txBox="1">
            <a:spLocks/>
          </p:cNvSpPr>
          <p:nvPr/>
        </p:nvSpPr>
        <p:spPr>
          <a:xfrm>
            <a:off x="8637771" y="1883260"/>
            <a:ext cx="3055048" cy="85619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1" indent="0" defTabSz="360000">
              <a:lnSpc>
                <a:spcPct val="100000"/>
              </a:lnSpc>
              <a:spcBef>
                <a:spcPts val="0"/>
              </a:spcBef>
              <a:spcAft>
                <a:spcPts val="600"/>
              </a:spcAft>
              <a:buClr>
                <a:srgbClr val="0070BA"/>
              </a:buClr>
              <a:buNone/>
            </a:pPr>
            <a:r>
              <a:rPr lang="en-GB" b="1">
                <a:solidFill>
                  <a:srgbClr val="897974"/>
                </a:solidFill>
                <a:latin typeface="+mn-lt"/>
              </a:rPr>
              <a:t>Skin firmness</a:t>
            </a:r>
          </a:p>
          <a:p>
            <a:pPr marL="0" indent="0" defTabSz="360000">
              <a:spcBef>
                <a:spcPts val="0"/>
              </a:spcBef>
              <a:spcAft>
                <a:spcPts val="600"/>
              </a:spcAft>
              <a:buClr>
                <a:schemeClr val="accent2"/>
              </a:buClr>
              <a:buNone/>
              <a:defRPr/>
            </a:pPr>
            <a:r>
              <a:rPr lang="en-US" sz="1800" kern="0">
                <a:solidFill>
                  <a:schemeClr val="tx1"/>
                </a:solidFill>
                <a:latin typeface="+mn-lt"/>
              </a:rPr>
              <a:t>P=&lt;0.001</a:t>
            </a:r>
            <a:br>
              <a:rPr lang="en-US" sz="1800" kern="0">
                <a:solidFill>
                  <a:schemeClr val="tx1"/>
                </a:solidFill>
                <a:latin typeface="+mn-lt"/>
              </a:rPr>
            </a:br>
            <a:r>
              <a:rPr lang="en-US" sz="1800" kern="0">
                <a:solidFill>
                  <a:schemeClr val="tx1"/>
                </a:solidFill>
                <a:latin typeface="+mn-lt"/>
              </a:rPr>
              <a:t>effect on 94% of volunteers</a:t>
            </a:r>
          </a:p>
        </p:txBody>
      </p:sp>
      <p:cxnSp>
        <p:nvCxnSpPr>
          <p:cNvPr id="162" name="Straight Connector 161">
            <a:extLst>
              <a:ext uri="{FF2B5EF4-FFF2-40B4-BE49-F238E27FC236}">
                <a16:creationId xmlns:a16="http://schemas.microsoft.com/office/drawing/2014/main" id="{0C9BF386-2835-3180-8100-C8438B8AAB93}"/>
              </a:ext>
            </a:extLst>
          </p:cNvPr>
          <p:cNvCxnSpPr>
            <a:cxnSpLocks/>
          </p:cNvCxnSpPr>
          <p:nvPr/>
        </p:nvCxnSpPr>
        <p:spPr>
          <a:xfrm>
            <a:off x="5176342" y="3322527"/>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062B1E96-EA72-78A6-B4AD-5CF8094D5C4F}"/>
              </a:ext>
            </a:extLst>
          </p:cNvPr>
          <p:cNvCxnSpPr>
            <a:cxnSpLocks/>
          </p:cNvCxnSpPr>
          <p:nvPr/>
        </p:nvCxnSpPr>
        <p:spPr>
          <a:xfrm>
            <a:off x="5176342" y="3966376"/>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2CAB7CEE-2D45-C2E5-494D-0D2408E31954}"/>
              </a:ext>
            </a:extLst>
          </p:cNvPr>
          <p:cNvCxnSpPr>
            <a:cxnSpLocks/>
          </p:cNvCxnSpPr>
          <p:nvPr/>
        </p:nvCxnSpPr>
        <p:spPr>
          <a:xfrm>
            <a:off x="5176342" y="4705431"/>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2897E236-603E-96E2-3B65-ACE777B2FC75}"/>
              </a:ext>
            </a:extLst>
          </p:cNvPr>
          <p:cNvCxnSpPr>
            <a:cxnSpLocks/>
          </p:cNvCxnSpPr>
          <p:nvPr/>
        </p:nvCxnSpPr>
        <p:spPr>
          <a:xfrm>
            <a:off x="5176342" y="5396134"/>
            <a:ext cx="2085259"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EC07F3F8-5C43-8953-B47A-9898FDB8F4B8}"/>
              </a:ext>
            </a:extLst>
          </p:cNvPr>
          <p:cNvCxnSpPr>
            <a:cxnSpLocks/>
          </p:cNvCxnSpPr>
          <p:nvPr/>
        </p:nvCxnSpPr>
        <p:spPr>
          <a:xfrm>
            <a:off x="9122665" y="3322527"/>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003697A0-20C1-E39B-F3ED-A8EB3F5E561C}"/>
              </a:ext>
            </a:extLst>
          </p:cNvPr>
          <p:cNvCxnSpPr>
            <a:cxnSpLocks/>
          </p:cNvCxnSpPr>
          <p:nvPr/>
        </p:nvCxnSpPr>
        <p:spPr>
          <a:xfrm>
            <a:off x="9122665" y="3966376"/>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289131EF-8D7F-9AD6-6A06-6173A79DBF26}"/>
              </a:ext>
            </a:extLst>
          </p:cNvPr>
          <p:cNvCxnSpPr>
            <a:cxnSpLocks/>
          </p:cNvCxnSpPr>
          <p:nvPr/>
        </p:nvCxnSpPr>
        <p:spPr>
          <a:xfrm>
            <a:off x="9122665" y="4705431"/>
            <a:ext cx="20852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17A0947-3582-1CF8-5EB0-8B2B9AE0BAEB}"/>
              </a:ext>
            </a:extLst>
          </p:cNvPr>
          <p:cNvCxnSpPr>
            <a:cxnSpLocks/>
          </p:cNvCxnSpPr>
          <p:nvPr/>
        </p:nvCxnSpPr>
        <p:spPr>
          <a:xfrm>
            <a:off x="9122665" y="5396134"/>
            <a:ext cx="2085259"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6145448D-7288-A9DC-CF43-9B6EE1BDE250}"/>
              </a:ext>
            </a:extLst>
          </p:cNvPr>
          <p:cNvGrpSpPr/>
          <p:nvPr/>
        </p:nvGrpSpPr>
        <p:grpSpPr>
          <a:xfrm>
            <a:off x="185815" y="3104021"/>
            <a:ext cx="11389476" cy="2750084"/>
            <a:chOff x="185815" y="3104021"/>
            <a:chExt cx="8703675" cy="2101575"/>
          </a:xfrm>
        </p:grpSpPr>
        <p:grpSp>
          <p:nvGrpSpPr>
            <p:cNvPr id="102" name="Google Shape;84;p14">
              <a:extLst>
                <a:ext uri="{FF2B5EF4-FFF2-40B4-BE49-F238E27FC236}">
                  <a16:creationId xmlns:a16="http://schemas.microsoft.com/office/drawing/2014/main" id="{8BE7238D-9A27-5E8D-84F0-816308CC2DCD}"/>
                </a:ext>
              </a:extLst>
            </p:cNvPr>
            <p:cNvGrpSpPr/>
            <p:nvPr/>
          </p:nvGrpSpPr>
          <p:grpSpPr>
            <a:xfrm>
              <a:off x="185815" y="3104021"/>
              <a:ext cx="8703675" cy="1953575"/>
              <a:chOff x="84975" y="2571750"/>
              <a:chExt cx="8703675" cy="1953575"/>
            </a:xfrm>
          </p:grpSpPr>
          <p:grpSp>
            <p:nvGrpSpPr>
              <p:cNvPr id="104" name="Google Shape;86;p14">
                <a:extLst>
                  <a:ext uri="{FF2B5EF4-FFF2-40B4-BE49-F238E27FC236}">
                    <a16:creationId xmlns:a16="http://schemas.microsoft.com/office/drawing/2014/main" id="{59991273-E860-2F19-DDE9-9F04B79BB8F6}"/>
                  </a:ext>
                </a:extLst>
              </p:cNvPr>
              <p:cNvGrpSpPr/>
              <p:nvPr/>
            </p:nvGrpSpPr>
            <p:grpSpPr>
              <a:xfrm>
                <a:off x="1205095" y="2837825"/>
                <a:ext cx="1079611" cy="1062003"/>
                <a:chOff x="1158850" y="2128368"/>
                <a:chExt cx="1145962" cy="1122032"/>
              </a:xfrm>
            </p:grpSpPr>
            <p:cxnSp>
              <p:nvCxnSpPr>
                <p:cNvPr id="133" name="Google Shape;87;p14">
                  <a:extLst>
                    <a:ext uri="{FF2B5EF4-FFF2-40B4-BE49-F238E27FC236}">
                      <a16:creationId xmlns:a16="http://schemas.microsoft.com/office/drawing/2014/main" id="{5CD77DFE-2CD1-DDE9-CA8D-9353F82F6AD4}"/>
                    </a:ext>
                  </a:extLst>
                </p:cNvPr>
                <p:cNvCxnSpPr/>
                <p:nvPr/>
              </p:nvCxnSpPr>
              <p:spPr>
                <a:xfrm rot="10800000" flipH="1">
                  <a:off x="1255112" y="2128368"/>
                  <a:ext cx="1049700" cy="1034700"/>
                </a:xfrm>
                <a:prstGeom prst="straightConnector1">
                  <a:avLst/>
                </a:prstGeom>
                <a:noFill/>
                <a:ln w="38100" cap="flat" cmpd="sng">
                  <a:solidFill>
                    <a:srgbClr val="776053"/>
                  </a:solidFill>
                  <a:prstDash val="solid"/>
                  <a:round/>
                  <a:headEnd type="none" w="med" len="med"/>
                  <a:tailEnd type="none" w="med" len="med"/>
                </a:ln>
              </p:spPr>
            </p:cxnSp>
            <p:sp>
              <p:nvSpPr>
                <p:cNvPr id="134" name="Google Shape;88;p14">
                  <a:extLst>
                    <a:ext uri="{FF2B5EF4-FFF2-40B4-BE49-F238E27FC236}">
                      <a16:creationId xmlns:a16="http://schemas.microsoft.com/office/drawing/2014/main" id="{55E9530A-02C5-FFB1-3377-BA1BC18FD14E}"/>
                    </a:ext>
                  </a:extLst>
                </p:cNvPr>
                <p:cNvSpPr/>
                <p:nvPr/>
              </p:nvSpPr>
              <p:spPr>
                <a:xfrm>
                  <a:off x="1158850" y="3086900"/>
                  <a:ext cx="163500" cy="1635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05" name="Google Shape;89;p14">
                <a:extLst>
                  <a:ext uri="{FF2B5EF4-FFF2-40B4-BE49-F238E27FC236}">
                    <a16:creationId xmlns:a16="http://schemas.microsoft.com/office/drawing/2014/main" id="{D05E50EE-C225-3EF7-20B7-DB6B8F96A4AB}"/>
                  </a:ext>
                </a:extLst>
              </p:cNvPr>
              <p:cNvSpPr/>
              <p:nvPr/>
            </p:nvSpPr>
            <p:spPr>
              <a:xfrm>
                <a:off x="2137689" y="2806576"/>
                <a:ext cx="171900" cy="1578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 name="Google Shape;90;p14">
                <a:extLst>
                  <a:ext uri="{FF2B5EF4-FFF2-40B4-BE49-F238E27FC236}">
                    <a16:creationId xmlns:a16="http://schemas.microsoft.com/office/drawing/2014/main" id="{F969241A-68A3-0AF7-B925-62B2BB5E726C}"/>
                  </a:ext>
                </a:extLst>
              </p:cNvPr>
              <p:cNvSpPr txBox="1"/>
              <p:nvPr/>
            </p:nvSpPr>
            <p:spPr>
              <a:xfrm>
                <a:off x="1882275" y="3398500"/>
                <a:ext cx="745200" cy="3465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07" name="Google Shape;91;p14">
                <a:extLst>
                  <a:ext uri="{FF2B5EF4-FFF2-40B4-BE49-F238E27FC236}">
                    <a16:creationId xmlns:a16="http://schemas.microsoft.com/office/drawing/2014/main" id="{D9057FCA-F8BE-8EBA-6C5F-B083D548DC41}"/>
                  </a:ext>
                </a:extLst>
              </p:cNvPr>
              <p:cNvSpPr txBox="1"/>
              <p:nvPr/>
            </p:nvSpPr>
            <p:spPr>
              <a:xfrm>
                <a:off x="1798850" y="3326625"/>
                <a:ext cx="849600" cy="3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776053"/>
                    </a:solidFill>
                    <a:latin typeface="DM Sans"/>
                    <a:ea typeface="DM Sans"/>
                    <a:cs typeface="DM Sans"/>
                    <a:sym typeface="DM Sans"/>
                  </a:rPr>
                  <a:t>+35%</a:t>
                </a:r>
                <a:endParaRPr sz="1900" b="1">
                  <a:solidFill>
                    <a:srgbClr val="776053"/>
                  </a:solidFill>
                  <a:latin typeface="DM Sans"/>
                  <a:ea typeface="DM Sans"/>
                  <a:cs typeface="DM Sans"/>
                  <a:sym typeface="DM Sans"/>
                </a:endParaRPr>
              </a:p>
            </p:txBody>
          </p:sp>
          <p:sp>
            <p:nvSpPr>
              <p:cNvPr id="108" name="Google Shape;92;p14">
                <a:extLst>
                  <a:ext uri="{FF2B5EF4-FFF2-40B4-BE49-F238E27FC236}">
                    <a16:creationId xmlns:a16="http://schemas.microsoft.com/office/drawing/2014/main" id="{86972B7C-C85D-CD74-BD5A-52981EACEB62}"/>
                  </a:ext>
                </a:extLst>
              </p:cNvPr>
              <p:cNvSpPr txBox="1"/>
              <p:nvPr/>
            </p:nvSpPr>
            <p:spPr>
              <a:xfrm>
                <a:off x="4921596" y="3423544"/>
                <a:ext cx="745800" cy="2964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09" name="Google Shape;93;p14">
                <a:extLst>
                  <a:ext uri="{FF2B5EF4-FFF2-40B4-BE49-F238E27FC236}">
                    <a16:creationId xmlns:a16="http://schemas.microsoft.com/office/drawing/2014/main" id="{7482BCD5-EF80-F898-2B65-98B1B6EFBA91}"/>
                  </a:ext>
                </a:extLst>
              </p:cNvPr>
              <p:cNvSpPr txBox="1"/>
              <p:nvPr/>
            </p:nvSpPr>
            <p:spPr>
              <a:xfrm>
                <a:off x="4891975" y="3330250"/>
                <a:ext cx="891900" cy="25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776053"/>
                    </a:solidFill>
                    <a:latin typeface="DM Sans"/>
                    <a:ea typeface="DM Sans"/>
                    <a:cs typeface="DM Sans"/>
                    <a:sym typeface="DM Sans"/>
                  </a:rPr>
                  <a:t>+31%</a:t>
                </a:r>
                <a:endParaRPr sz="1900" b="1">
                  <a:solidFill>
                    <a:srgbClr val="776053"/>
                  </a:solidFill>
                  <a:latin typeface="DM Sans"/>
                  <a:ea typeface="DM Sans"/>
                  <a:cs typeface="DM Sans"/>
                  <a:sym typeface="DM Sans"/>
                </a:endParaRPr>
              </a:p>
            </p:txBody>
          </p:sp>
          <p:sp>
            <p:nvSpPr>
              <p:cNvPr id="110" name="Google Shape;94;p14">
                <a:extLst>
                  <a:ext uri="{FF2B5EF4-FFF2-40B4-BE49-F238E27FC236}">
                    <a16:creationId xmlns:a16="http://schemas.microsoft.com/office/drawing/2014/main" id="{A62C5500-20C9-C2BF-90CB-81F49DBC1C08}"/>
                  </a:ext>
                </a:extLst>
              </p:cNvPr>
              <p:cNvSpPr txBox="1"/>
              <p:nvPr/>
            </p:nvSpPr>
            <p:spPr>
              <a:xfrm>
                <a:off x="8027399" y="3486701"/>
                <a:ext cx="630600" cy="2583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1" name="Google Shape;95;p14">
                <a:extLst>
                  <a:ext uri="{FF2B5EF4-FFF2-40B4-BE49-F238E27FC236}">
                    <a16:creationId xmlns:a16="http://schemas.microsoft.com/office/drawing/2014/main" id="{BD7EB6CE-1A45-A0DD-791B-64DCAD0A46A3}"/>
                  </a:ext>
                </a:extLst>
              </p:cNvPr>
              <p:cNvSpPr txBox="1"/>
              <p:nvPr/>
            </p:nvSpPr>
            <p:spPr>
              <a:xfrm>
                <a:off x="7901525" y="3562225"/>
                <a:ext cx="171900" cy="157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2" name="Google Shape;96;p14">
                <a:extLst>
                  <a:ext uri="{FF2B5EF4-FFF2-40B4-BE49-F238E27FC236}">
                    <a16:creationId xmlns:a16="http://schemas.microsoft.com/office/drawing/2014/main" id="{462D2D68-EB0E-4D3D-225C-EF29082B46C1}"/>
                  </a:ext>
                </a:extLst>
              </p:cNvPr>
              <p:cNvSpPr txBox="1"/>
              <p:nvPr/>
            </p:nvSpPr>
            <p:spPr>
              <a:xfrm>
                <a:off x="84975" y="2823375"/>
                <a:ext cx="255000" cy="1333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3" name="Google Shape;97;p14">
                <a:extLst>
                  <a:ext uri="{FF2B5EF4-FFF2-40B4-BE49-F238E27FC236}">
                    <a16:creationId xmlns:a16="http://schemas.microsoft.com/office/drawing/2014/main" id="{FA9D357A-9C9F-8C08-AB7E-A3BCEE72A051}"/>
                  </a:ext>
                </a:extLst>
              </p:cNvPr>
              <p:cNvSpPr txBox="1"/>
              <p:nvPr/>
            </p:nvSpPr>
            <p:spPr>
              <a:xfrm>
                <a:off x="3086900" y="2949250"/>
                <a:ext cx="255000" cy="1333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4" name="Google Shape;98;p14">
                <a:extLst>
                  <a:ext uri="{FF2B5EF4-FFF2-40B4-BE49-F238E27FC236}">
                    <a16:creationId xmlns:a16="http://schemas.microsoft.com/office/drawing/2014/main" id="{DC8F4B7D-F9A5-8AC1-C32E-4B8895290227}"/>
                  </a:ext>
                </a:extLst>
              </p:cNvPr>
              <p:cNvSpPr txBox="1"/>
              <p:nvPr/>
            </p:nvSpPr>
            <p:spPr>
              <a:xfrm>
                <a:off x="6160700" y="2833275"/>
                <a:ext cx="255000" cy="1333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5" name="Google Shape;99;p14">
                <a:extLst>
                  <a:ext uri="{FF2B5EF4-FFF2-40B4-BE49-F238E27FC236}">
                    <a16:creationId xmlns:a16="http://schemas.microsoft.com/office/drawing/2014/main" id="{1A71C152-DF4E-9A1D-FC16-7C562B3C7E2F}"/>
                  </a:ext>
                </a:extLst>
              </p:cNvPr>
              <p:cNvSpPr txBox="1"/>
              <p:nvPr/>
            </p:nvSpPr>
            <p:spPr>
              <a:xfrm rot="-5400000">
                <a:off x="-456600" y="3466775"/>
                <a:ext cx="1464000" cy="25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1"/>
                    </a:solidFill>
                    <a:latin typeface="DM Sans"/>
                    <a:ea typeface="DM Sans"/>
                    <a:cs typeface="DM Sans"/>
                    <a:sym typeface="DM Sans"/>
                  </a:rPr>
                  <a:t>Compared to day 0 (%)</a:t>
                </a:r>
                <a:endParaRPr sz="900">
                  <a:solidFill>
                    <a:schemeClr val="dk1"/>
                  </a:solidFill>
                  <a:latin typeface="DM Sans"/>
                  <a:ea typeface="DM Sans"/>
                  <a:cs typeface="DM Sans"/>
                  <a:sym typeface="DM Sans"/>
                </a:endParaRPr>
              </a:p>
            </p:txBody>
          </p:sp>
          <p:sp>
            <p:nvSpPr>
              <p:cNvPr id="116" name="Google Shape;100;p14">
                <a:extLst>
                  <a:ext uri="{FF2B5EF4-FFF2-40B4-BE49-F238E27FC236}">
                    <a16:creationId xmlns:a16="http://schemas.microsoft.com/office/drawing/2014/main" id="{E044DE9C-1602-E4DC-E3A5-78E41354DA9A}"/>
                  </a:ext>
                </a:extLst>
              </p:cNvPr>
              <p:cNvSpPr txBox="1"/>
              <p:nvPr/>
            </p:nvSpPr>
            <p:spPr>
              <a:xfrm rot="-5400000">
                <a:off x="2482400" y="3511975"/>
                <a:ext cx="1464000" cy="25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1"/>
                    </a:solidFill>
                    <a:latin typeface="DM Sans"/>
                    <a:ea typeface="DM Sans"/>
                    <a:cs typeface="DM Sans"/>
                    <a:sym typeface="DM Sans"/>
                  </a:rPr>
                  <a:t>Compared to day 0 (%)</a:t>
                </a:r>
                <a:endParaRPr sz="900">
                  <a:solidFill>
                    <a:schemeClr val="dk1"/>
                  </a:solidFill>
                  <a:latin typeface="DM Sans"/>
                  <a:ea typeface="DM Sans"/>
                  <a:cs typeface="DM Sans"/>
                  <a:sym typeface="DM Sans"/>
                </a:endParaRPr>
              </a:p>
            </p:txBody>
          </p:sp>
          <p:sp>
            <p:nvSpPr>
              <p:cNvPr id="117" name="Google Shape;101;p14">
                <a:extLst>
                  <a:ext uri="{FF2B5EF4-FFF2-40B4-BE49-F238E27FC236}">
                    <a16:creationId xmlns:a16="http://schemas.microsoft.com/office/drawing/2014/main" id="{B903FF2C-6D34-4A8F-91A2-B747440683C8}"/>
                  </a:ext>
                </a:extLst>
              </p:cNvPr>
              <p:cNvSpPr txBox="1"/>
              <p:nvPr/>
            </p:nvSpPr>
            <p:spPr>
              <a:xfrm rot="-5400000">
                <a:off x="5487563" y="3511975"/>
                <a:ext cx="1464000" cy="25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1"/>
                    </a:solidFill>
                    <a:latin typeface="DM Sans"/>
                    <a:ea typeface="DM Sans"/>
                    <a:cs typeface="DM Sans"/>
                    <a:sym typeface="DM Sans"/>
                  </a:rPr>
                  <a:t>Compared to day 0 (%)</a:t>
                </a:r>
                <a:endParaRPr sz="900">
                  <a:solidFill>
                    <a:schemeClr val="dk1"/>
                  </a:solidFill>
                  <a:latin typeface="DM Sans"/>
                  <a:ea typeface="DM Sans"/>
                  <a:cs typeface="DM Sans"/>
                  <a:sym typeface="DM Sans"/>
                </a:endParaRPr>
              </a:p>
            </p:txBody>
          </p:sp>
          <p:sp>
            <p:nvSpPr>
              <p:cNvPr id="118" name="Google Shape;102;p14">
                <a:extLst>
                  <a:ext uri="{FF2B5EF4-FFF2-40B4-BE49-F238E27FC236}">
                    <a16:creationId xmlns:a16="http://schemas.microsoft.com/office/drawing/2014/main" id="{6C7F55C9-6C81-0F8E-29F4-2CB983E117C0}"/>
                  </a:ext>
                </a:extLst>
              </p:cNvPr>
              <p:cNvSpPr txBox="1"/>
              <p:nvPr/>
            </p:nvSpPr>
            <p:spPr>
              <a:xfrm>
                <a:off x="366000" y="2666525"/>
                <a:ext cx="405300" cy="1858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9" name="Google Shape;103;p14">
                <a:extLst>
                  <a:ext uri="{FF2B5EF4-FFF2-40B4-BE49-F238E27FC236}">
                    <a16:creationId xmlns:a16="http://schemas.microsoft.com/office/drawing/2014/main" id="{3400D2CC-8A04-E64C-8F12-739B48F02971}"/>
                  </a:ext>
                </a:extLst>
              </p:cNvPr>
              <p:cNvSpPr txBox="1"/>
              <p:nvPr/>
            </p:nvSpPr>
            <p:spPr>
              <a:xfrm>
                <a:off x="404550" y="2571750"/>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140</a:t>
                </a:r>
                <a:endParaRPr sz="1100">
                  <a:solidFill>
                    <a:schemeClr val="dk1"/>
                  </a:solidFill>
                  <a:latin typeface="DM Sans"/>
                  <a:ea typeface="DM Sans"/>
                  <a:cs typeface="DM Sans"/>
                  <a:sym typeface="DM Sans"/>
                </a:endParaRPr>
              </a:p>
            </p:txBody>
          </p:sp>
          <p:sp>
            <p:nvSpPr>
              <p:cNvPr id="120" name="Google Shape;104;p14">
                <a:extLst>
                  <a:ext uri="{FF2B5EF4-FFF2-40B4-BE49-F238E27FC236}">
                    <a16:creationId xmlns:a16="http://schemas.microsoft.com/office/drawing/2014/main" id="{89F094BA-9FB3-73CF-B65D-AB144CB448D5}"/>
                  </a:ext>
                </a:extLst>
              </p:cNvPr>
              <p:cNvSpPr txBox="1"/>
              <p:nvPr/>
            </p:nvSpPr>
            <p:spPr>
              <a:xfrm>
                <a:off x="410288" y="310037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120</a:t>
                </a:r>
                <a:endParaRPr sz="1100">
                  <a:solidFill>
                    <a:schemeClr val="dk1"/>
                  </a:solidFill>
                  <a:latin typeface="DM Sans"/>
                  <a:ea typeface="DM Sans"/>
                  <a:cs typeface="DM Sans"/>
                  <a:sym typeface="DM Sans"/>
                </a:endParaRPr>
              </a:p>
            </p:txBody>
          </p:sp>
          <p:sp>
            <p:nvSpPr>
              <p:cNvPr id="121" name="Google Shape;105;p14">
                <a:extLst>
                  <a:ext uri="{FF2B5EF4-FFF2-40B4-BE49-F238E27FC236}">
                    <a16:creationId xmlns:a16="http://schemas.microsoft.com/office/drawing/2014/main" id="{06706F4D-8453-CFD3-8537-BB55C531576C}"/>
                  </a:ext>
                </a:extLst>
              </p:cNvPr>
              <p:cNvSpPr txBox="1"/>
              <p:nvPr/>
            </p:nvSpPr>
            <p:spPr>
              <a:xfrm>
                <a:off x="418538" y="363772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100</a:t>
                </a:r>
                <a:endParaRPr sz="1100">
                  <a:solidFill>
                    <a:schemeClr val="dk1"/>
                  </a:solidFill>
                  <a:latin typeface="DM Sans"/>
                  <a:ea typeface="DM Sans"/>
                  <a:cs typeface="DM Sans"/>
                  <a:sym typeface="DM Sans"/>
                </a:endParaRPr>
              </a:p>
            </p:txBody>
          </p:sp>
          <p:sp>
            <p:nvSpPr>
              <p:cNvPr id="122" name="Google Shape;106;p14">
                <a:extLst>
                  <a:ext uri="{FF2B5EF4-FFF2-40B4-BE49-F238E27FC236}">
                    <a16:creationId xmlns:a16="http://schemas.microsoft.com/office/drawing/2014/main" id="{B9E3E5AB-045E-599D-A8FA-16C1DE473565}"/>
                  </a:ext>
                </a:extLst>
              </p:cNvPr>
              <p:cNvSpPr txBox="1"/>
              <p:nvPr/>
            </p:nvSpPr>
            <p:spPr>
              <a:xfrm>
                <a:off x="480575" y="417507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80</a:t>
                </a:r>
                <a:endParaRPr sz="1100">
                  <a:solidFill>
                    <a:schemeClr val="dk1"/>
                  </a:solidFill>
                  <a:latin typeface="DM Sans"/>
                  <a:ea typeface="DM Sans"/>
                  <a:cs typeface="DM Sans"/>
                  <a:sym typeface="DM Sans"/>
                </a:endParaRPr>
              </a:p>
            </p:txBody>
          </p:sp>
          <p:sp>
            <p:nvSpPr>
              <p:cNvPr id="123" name="Google Shape;107;p14">
                <a:extLst>
                  <a:ext uri="{FF2B5EF4-FFF2-40B4-BE49-F238E27FC236}">
                    <a16:creationId xmlns:a16="http://schemas.microsoft.com/office/drawing/2014/main" id="{A2256F5C-2007-0C43-5FEA-75ACA22794C1}"/>
                  </a:ext>
                </a:extLst>
              </p:cNvPr>
              <p:cNvSpPr txBox="1"/>
              <p:nvPr/>
            </p:nvSpPr>
            <p:spPr>
              <a:xfrm>
                <a:off x="3398138" y="2644888"/>
                <a:ext cx="405300" cy="1858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24" name="Google Shape;108;p14">
                <a:extLst>
                  <a:ext uri="{FF2B5EF4-FFF2-40B4-BE49-F238E27FC236}">
                    <a16:creationId xmlns:a16="http://schemas.microsoft.com/office/drawing/2014/main" id="{BF404FEB-4CC9-99A1-7385-8E7C6876F9A5}"/>
                  </a:ext>
                </a:extLst>
              </p:cNvPr>
              <p:cNvSpPr txBox="1"/>
              <p:nvPr/>
            </p:nvSpPr>
            <p:spPr>
              <a:xfrm>
                <a:off x="7896750" y="3370725"/>
                <a:ext cx="891900" cy="25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776053"/>
                    </a:solidFill>
                    <a:latin typeface="DM Sans"/>
                    <a:ea typeface="DM Sans"/>
                    <a:cs typeface="DM Sans"/>
                    <a:sym typeface="DM Sans"/>
                  </a:rPr>
                  <a:t>+17%</a:t>
                </a:r>
                <a:endParaRPr sz="1900" b="1">
                  <a:solidFill>
                    <a:srgbClr val="776053"/>
                  </a:solidFill>
                  <a:latin typeface="DM Sans"/>
                  <a:ea typeface="DM Sans"/>
                  <a:cs typeface="DM Sans"/>
                  <a:sym typeface="DM Sans"/>
                </a:endParaRPr>
              </a:p>
            </p:txBody>
          </p:sp>
          <p:grpSp>
            <p:nvGrpSpPr>
              <p:cNvPr id="125" name="Google Shape;109;p14">
                <a:extLst>
                  <a:ext uri="{FF2B5EF4-FFF2-40B4-BE49-F238E27FC236}">
                    <a16:creationId xmlns:a16="http://schemas.microsoft.com/office/drawing/2014/main" id="{F82D195E-6671-EB44-C1FE-BC1CCCB5D744}"/>
                  </a:ext>
                </a:extLst>
              </p:cNvPr>
              <p:cNvGrpSpPr/>
              <p:nvPr/>
            </p:nvGrpSpPr>
            <p:grpSpPr>
              <a:xfrm>
                <a:off x="7132299" y="3404984"/>
                <a:ext cx="978317" cy="495561"/>
                <a:chOff x="1158840" y="2189521"/>
                <a:chExt cx="1078867" cy="613395"/>
              </a:xfrm>
            </p:grpSpPr>
            <p:cxnSp>
              <p:nvCxnSpPr>
                <p:cNvPr id="131" name="Google Shape;110;p14">
                  <a:extLst>
                    <a:ext uri="{FF2B5EF4-FFF2-40B4-BE49-F238E27FC236}">
                      <a16:creationId xmlns:a16="http://schemas.microsoft.com/office/drawing/2014/main" id="{D84C5CDE-074F-314A-4BA6-445383E28E2C}"/>
                    </a:ext>
                  </a:extLst>
                </p:cNvPr>
                <p:cNvCxnSpPr/>
                <p:nvPr/>
              </p:nvCxnSpPr>
              <p:spPr>
                <a:xfrm rot="10800000" flipH="1">
                  <a:off x="1272308" y="2189521"/>
                  <a:ext cx="965400" cy="525900"/>
                </a:xfrm>
                <a:prstGeom prst="straightConnector1">
                  <a:avLst/>
                </a:prstGeom>
                <a:noFill/>
                <a:ln w="38100" cap="flat" cmpd="sng">
                  <a:solidFill>
                    <a:srgbClr val="776053"/>
                  </a:solidFill>
                  <a:prstDash val="solid"/>
                  <a:round/>
                  <a:headEnd type="none" w="med" len="med"/>
                  <a:tailEnd type="none" w="med" len="med"/>
                </a:ln>
              </p:spPr>
            </p:cxnSp>
            <p:sp>
              <p:nvSpPr>
                <p:cNvPr id="132" name="Google Shape;111;p14">
                  <a:extLst>
                    <a:ext uri="{FF2B5EF4-FFF2-40B4-BE49-F238E27FC236}">
                      <a16:creationId xmlns:a16="http://schemas.microsoft.com/office/drawing/2014/main" id="{51D2DA4F-8296-952C-4A63-8F98EEF18DD8}"/>
                    </a:ext>
                  </a:extLst>
                </p:cNvPr>
                <p:cNvSpPr/>
                <p:nvPr/>
              </p:nvSpPr>
              <p:spPr>
                <a:xfrm>
                  <a:off x="1158840" y="2607616"/>
                  <a:ext cx="189600" cy="1953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26" name="Google Shape;112;p14">
                <a:extLst>
                  <a:ext uri="{FF2B5EF4-FFF2-40B4-BE49-F238E27FC236}">
                    <a16:creationId xmlns:a16="http://schemas.microsoft.com/office/drawing/2014/main" id="{F6DC9619-B833-D424-9E86-DE2FAD1B4F8E}"/>
                  </a:ext>
                </a:extLst>
              </p:cNvPr>
              <p:cNvSpPr/>
              <p:nvPr/>
            </p:nvSpPr>
            <p:spPr>
              <a:xfrm>
                <a:off x="8073200" y="3289925"/>
                <a:ext cx="171900" cy="1578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27" name="Google Shape;113;p14">
                <a:extLst>
                  <a:ext uri="{FF2B5EF4-FFF2-40B4-BE49-F238E27FC236}">
                    <a16:creationId xmlns:a16="http://schemas.microsoft.com/office/drawing/2014/main" id="{25E88087-0313-D69C-50A0-78651063D51F}"/>
                  </a:ext>
                </a:extLst>
              </p:cNvPr>
              <p:cNvGrpSpPr/>
              <p:nvPr/>
            </p:nvGrpSpPr>
            <p:grpSpPr>
              <a:xfrm>
                <a:off x="4267649" y="2993328"/>
                <a:ext cx="1039167" cy="932180"/>
                <a:chOff x="1158840" y="2128368"/>
                <a:chExt cx="1145971" cy="1153831"/>
              </a:xfrm>
            </p:grpSpPr>
            <p:cxnSp>
              <p:nvCxnSpPr>
                <p:cNvPr id="129" name="Google Shape;114;p14">
                  <a:extLst>
                    <a:ext uri="{FF2B5EF4-FFF2-40B4-BE49-F238E27FC236}">
                      <a16:creationId xmlns:a16="http://schemas.microsoft.com/office/drawing/2014/main" id="{82ACDAC0-35E8-54F2-2A85-084D832032FD}"/>
                    </a:ext>
                  </a:extLst>
                </p:cNvPr>
                <p:cNvCxnSpPr/>
                <p:nvPr/>
              </p:nvCxnSpPr>
              <p:spPr>
                <a:xfrm rot="10800000" flipH="1">
                  <a:off x="1255112" y="2128368"/>
                  <a:ext cx="1049700" cy="1034700"/>
                </a:xfrm>
                <a:prstGeom prst="straightConnector1">
                  <a:avLst/>
                </a:prstGeom>
                <a:noFill/>
                <a:ln w="38100" cap="flat" cmpd="sng">
                  <a:solidFill>
                    <a:srgbClr val="776053"/>
                  </a:solidFill>
                  <a:prstDash val="solid"/>
                  <a:round/>
                  <a:headEnd type="none" w="med" len="med"/>
                  <a:tailEnd type="none" w="med" len="med"/>
                </a:ln>
              </p:spPr>
            </p:cxnSp>
            <p:sp>
              <p:nvSpPr>
                <p:cNvPr id="130" name="Google Shape;115;p14">
                  <a:extLst>
                    <a:ext uri="{FF2B5EF4-FFF2-40B4-BE49-F238E27FC236}">
                      <a16:creationId xmlns:a16="http://schemas.microsoft.com/office/drawing/2014/main" id="{A5FE420B-310A-B8AF-E294-49C67B448073}"/>
                    </a:ext>
                  </a:extLst>
                </p:cNvPr>
                <p:cNvSpPr/>
                <p:nvPr/>
              </p:nvSpPr>
              <p:spPr>
                <a:xfrm>
                  <a:off x="1158840" y="3086899"/>
                  <a:ext cx="189600" cy="1953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28" name="Google Shape;116;p14">
                <a:extLst>
                  <a:ext uri="{FF2B5EF4-FFF2-40B4-BE49-F238E27FC236}">
                    <a16:creationId xmlns:a16="http://schemas.microsoft.com/office/drawing/2014/main" id="{926AF347-082E-957C-94B6-3EF26FF1AF4E}"/>
                  </a:ext>
                </a:extLst>
              </p:cNvPr>
              <p:cNvSpPr/>
              <p:nvPr/>
            </p:nvSpPr>
            <p:spPr>
              <a:xfrm>
                <a:off x="5208551" y="2925175"/>
                <a:ext cx="171900" cy="1578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nvGrpSpPr>
            <p:cNvPr id="135" name="Google Shape;117;p14">
              <a:extLst>
                <a:ext uri="{FF2B5EF4-FFF2-40B4-BE49-F238E27FC236}">
                  <a16:creationId xmlns:a16="http://schemas.microsoft.com/office/drawing/2014/main" id="{18071E02-2C14-7936-8F8C-F70B8C882D27}"/>
                </a:ext>
              </a:extLst>
            </p:cNvPr>
            <p:cNvGrpSpPr/>
            <p:nvPr/>
          </p:nvGrpSpPr>
          <p:grpSpPr>
            <a:xfrm>
              <a:off x="3603503" y="3138146"/>
              <a:ext cx="666550" cy="1717475"/>
              <a:chOff x="3465688" y="2571750"/>
              <a:chExt cx="666550" cy="1717475"/>
            </a:xfrm>
          </p:grpSpPr>
          <p:sp>
            <p:nvSpPr>
              <p:cNvPr id="136" name="Google Shape;118;p14">
                <a:extLst>
                  <a:ext uri="{FF2B5EF4-FFF2-40B4-BE49-F238E27FC236}">
                    <a16:creationId xmlns:a16="http://schemas.microsoft.com/office/drawing/2014/main" id="{44B25DAE-9BBE-D591-B596-567C126A1ECC}"/>
                  </a:ext>
                </a:extLst>
              </p:cNvPr>
              <p:cNvSpPr txBox="1"/>
              <p:nvPr/>
            </p:nvSpPr>
            <p:spPr>
              <a:xfrm>
                <a:off x="3465700" y="2571750"/>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140</a:t>
                </a:r>
                <a:endParaRPr sz="1100">
                  <a:solidFill>
                    <a:schemeClr val="dk1"/>
                  </a:solidFill>
                  <a:latin typeface="DM Sans"/>
                  <a:ea typeface="DM Sans"/>
                  <a:cs typeface="DM Sans"/>
                  <a:sym typeface="DM Sans"/>
                </a:endParaRPr>
              </a:p>
            </p:txBody>
          </p:sp>
          <p:sp>
            <p:nvSpPr>
              <p:cNvPr id="137" name="Google Shape;119;p14">
                <a:extLst>
                  <a:ext uri="{FF2B5EF4-FFF2-40B4-BE49-F238E27FC236}">
                    <a16:creationId xmlns:a16="http://schemas.microsoft.com/office/drawing/2014/main" id="{74B9FF57-4B98-E32F-3F24-443B67981D66}"/>
                  </a:ext>
                </a:extLst>
              </p:cNvPr>
              <p:cNvSpPr txBox="1"/>
              <p:nvPr/>
            </p:nvSpPr>
            <p:spPr>
              <a:xfrm>
                <a:off x="3465688" y="311772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120</a:t>
                </a:r>
                <a:endParaRPr sz="1100">
                  <a:solidFill>
                    <a:schemeClr val="dk1"/>
                  </a:solidFill>
                  <a:latin typeface="DM Sans"/>
                  <a:ea typeface="DM Sans"/>
                  <a:cs typeface="DM Sans"/>
                  <a:sym typeface="DM Sans"/>
                </a:endParaRPr>
              </a:p>
            </p:txBody>
          </p:sp>
          <p:sp>
            <p:nvSpPr>
              <p:cNvPr id="138" name="Google Shape;120;p14">
                <a:extLst>
                  <a:ext uri="{FF2B5EF4-FFF2-40B4-BE49-F238E27FC236}">
                    <a16:creationId xmlns:a16="http://schemas.microsoft.com/office/drawing/2014/main" id="{9508B9B4-FAF2-BE97-0CEB-8BDED830A980}"/>
                  </a:ext>
                </a:extLst>
              </p:cNvPr>
              <p:cNvSpPr txBox="1"/>
              <p:nvPr/>
            </p:nvSpPr>
            <p:spPr>
              <a:xfrm>
                <a:off x="3465688" y="362457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100</a:t>
                </a:r>
                <a:endParaRPr sz="1100">
                  <a:solidFill>
                    <a:schemeClr val="dk1"/>
                  </a:solidFill>
                  <a:latin typeface="DM Sans"/>
                  <a:ea typeface="DM Sans"/>
                  <a:cs typeface="DM Sans"/>
                  <a:sym typeface="DM Sans"/>
                </a:endParaRPr>
              </a:p>
            </p:txBody>
          </p:sp>
          <p:sp>
            <p:nvSpPr>
              <p:cNvPr id="139" name="Google Shape;121;p14">
                <a:extLst>
                  <a:ext uri="{FF2B5EF4-FFF2-40B4-BE49-F238E27FC236}">
                    <a16:creationId xmlns:a16="http://schemas.microsoft.com/office/drawing/2014/main" id="{2CE73475-BCBD-E599-84C8-BBB9A358D430}"/>
                  </a:ext>
                </a:extLst>
              </p:cNvPr>
              <p:cNvSpPr txBox="1"/>
              <p:nvPr/>
            </p:nvSpPr>
            <p:spPr>
              <a:xfrm>
                <a:off x="3501638" y="413142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80</a:t>
                </a:r>
                <a:endParaRPr sz="1100">
                  <a:solidFill>
                    <a:schemeClr val="dk1"/>
                  </a:solidFill>
                  <a:latin typeface="DM Sans"/>
                  <a:ea typeface="DM Sans"/>
                  <a:cs typeface="DM Sans"/>
                  <a:sym typeface="DM Sans"/>
                </a:endParaRPr>
              </a:p>
            </p:txBody>
          </p:sp>
        </p:grpSp>
        <p:grpSp>
          <p:nvGrpSpPr>
            <p:cNvPr id="140" name="Google Shape;123;p14">
              <a:extLst>
                <a:ext uri="{FF2B5EF4-FFF2-40B4-BE49-F238E27FC236}">
                  <a16:creationId xmlns:a16="http://schemas.microsoft.com/office/drawing/2014/main" id="{5FB7AA0E-3EE5-F26C-1AD5-F739DBFCB410}"/>
                </a:ext>
              </a:extLst>
            </p:cNvPr>
            <p:cNvGrpSpPr/>
            <p:nvPr/>
          </p:nvGrpSpPr>
          <p:grpSpPr>
            <a:xfrm>
              <a:off x="6601353" y="3104021"/>
              <a:ext cx="666550" cy="1763200"/>
              <a:chOff x="3465688" y="2571750"/>
              <a:chExt cx="666550" cy="1763200"/>
            </a:xfrm>
          </p:grpSpPr>
          <p:sp>
            <p:nvSpPr>
              <p:cNvPr id="141" name="Google Shape;124;p14">
                <a:extLst>
                  <a:ext uri="{FF2B5EF4-FFF2-40B4-BE49-F238E27FC236}">
                    <a16:creationId xmlns:a16="http://schemas.microsoft.com/office/drawing/2014/main" id="{44C31FEF-423B-2106-1DC8-BD1050B15DC4}"/>
                  </a:ext>
                </a:extLst>
              </p:cNvPr>
              <p:cNvSpPr txBox="1"/>
              <p:nvPr/>
            </p:nvSpPr>
            <p:spPr>
              <a:xfrm>
                <a:off x="3465700" y="2571750"/>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140</a:t>
                </a:r>
                <a:endParaRPr sz="1100">
                  <a:solidFill>
                    <a:schemeClr val="dk1"/>
                  </a:solidFill>
                  <a:latin typeface="DM Sans"/>
                  <a:ea typeface="DM Sans"/>
                  <a:cs typeface="DM Sans"/>
                  <a:sym typeface="DM Sans"/>
                </a:endParaRPr>
              </a:p>
            </p:txBody>
          </p:sp>
          <p:sp>
            <p:nvSpPr>
              <p:cNvPr id="142" name="Google Shape;125;p14">
                <a:extLst>
                  <a:ext uri="{FF2B5EF4-FFF2-40B4-BE49-F238E27FC236}">
                    <a16:creationId xmlns:a16="http://schemas.microsoft.com/office/drawing/2014/main" id="{CE62B4BB-465D-CBD6-8EE2-2BEF689D94A2}"/>
                  </a:ext>
                </a:extLst>
              </p:cNvPr>
              <p:cNvSpPr txBox="1"/>
              <p:nvPr/>
            </p:nvSpPr>
            <p:spPr>
              <a:xfrm>
                <a:off x="3465688" y="311772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120</a:t>
                </a:r>
                <a:endParaRPr sz="1100">
                  <a:solidFill>
                    <a:schemeClr val="dk1"/>
                  </a:solidFill>
                  <a:latin typeface="DM Sans"/>
                  <a:ea typeface="DM Sans"/>
                  <a:cs typeface="DM Sans"/>
                  <a:sym typeface="DM Sans"/>
                </a:endParaRPr>
              </a:p>
            </p:txBody>
          </p:sp>
          <p:sp>
            <p:nvSpPr>
              <p:cNvPr id="143" name="Google Shape;126;p14">
                <a:extLst>
                  <a:ext uri="{FF2B5EF4-FFF2-40B4-BE49-F238E27FC236}">
                    <a16:creationId xmlns:a16="http://schemas.microsoft.com/office/drawing/2014/main" id="{ED23B1F0-94CE-0641-F637-2DAC67C3BD9F}"/>
                  </a:ext>
                </a:extLst>
              </p:cNvPr>
              <p:cNvSpPr txBox="1"/>
              <p:nvPr/>
            </p:nvSpPr>
            <p:spPr>
              <a:xfrm>
                <a:off x="3465688" y="3624575"/>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100</a:t>
                </a:r>
                <a:endParaRPr sz="1100">
                  <a:solidFill>
                    <a:schemeClr val="dk1"/>
                  </a:solidFill>
                  <a:latin typeface="DM Sans"/>
                  <a:ea typeface="DM Sans"/>
                  <a:cs typeface="DM Sans"/>
                  <a:sym typeface="DM Sans"/>
                </a:endParaRPr>
              </a:p>
            </p:txBody>
          </p:sp>
          <p:sp>
            <p:nvSpPr>
              <p:cNvPr id="144" name="Google Shape;127;p14">
                <a:extLst>
                  <a:ext uri="{FF2B5EF4-FFF2-40B4-BE49-F238E27FC236}">
                    <a16:creationId xmlns:a16="http://schemas.microsoft.com/office/drawing/2014/main" id="{D5269AAD-69E9-44DA-525C-1B3B1C1D9876}"/>
                  </a:ext>
                </a:extLst>
              </p:cNvPr>
              <p:cNvSpPr txBox="1"/>
              <p:nvPr/>
            </p:nvSpPr>
            <p:spPr>
              <a:xfrm>
                <a:off x="3501638" y="4177150"/>
                <a:ext cx="630600" cy="1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DM Sans"/>
                    <a:ea typeface="DM Sans"/>
                    <a:cs typeface="DM Sans"/>
                    <a:sym typeface="DM Sans"/>
                  </a:rPr>
                  <a:t>80</a:t>
                </a:r>
                <a:endParaRPr sz="1100">
                  <a:solidFill>
                    <a:schemeClr val="dk1"/>
                  </a:solidFill>
                  <a:latin typeface="DM Sans"/>
                  <a:ea typeface="DM Sans"/>
                  <a:cs typeface="DM Sans"/>
                  <a:sym typeface="DM Sans"/>
                </a:endParaRPr>
              </a:p>
            </p:txBody>
          </p:sp>
        </p:grpSp>
        <p:sp>
          <p:nvSpPr>
            <p:cNvPr id="145" name="Google Shape;129;p14">
              <a:extLst>
                <a:ext uri="{FF2B5EF4-FFF2-40B4-BE49-F238E27FC236}">
                  <a16:creationId xmlns:a16="http://schemas.microsoft.com/office/drawing/2014/main" id="{3E220135-3E33-1556-EA4F-1040AF692453}"/>
                </a:ext>
              </a:extLst>
            </p:cNvPr>
            <p:cNvSpPr txBox="1"/>
            <p:nvPr/>
          </p:nvSpPr>
          <p:spPr>
            <a:xfrm>
              <a:off x="1031115" y="4950596"/>
              <a:ext cx="666600" cy="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latin typeface="DM Sans"/>
                  <a:ea typeface="DM Sans"/>
                  <a:cs typeface="DM Sans"/>
                  <a:sym typeface="DM Sans"/>
                </a:rPr>
                <a:t>Day 0</a:t>
              </a:r>
              <a:endParaRPr sz="1300" b="1">
                <a:solidFill>
                  <a:schemeClr val="dk1"/>
                </a:solidFill>
                <a:latin typeface="DM Sans"/>
                <a:ea typeface="DM Sans"/>
                <a:cs typeface="DM Sans"/>
                <a:sym typeface="DM Sans"/>
              </a:endParaRPr>
            </a:p>
          </p:txBody>
        </p:sp>
        <p:sp>
          <p:nvSpPr>
            <p:cNvPr id="146" name="Google Shape;130;p14">
              <a:extLst>
                <a:ext uri="{FF2B5EF4-FFF2-40B4-BE49-F238E27FC236}">
                  <a16:creationId xmlns:a16="http://schemas.microsoft.com/office/drawing/2014/main" id="{8A4047EA-FF0D-55DC-570B-A763CEDF4142}"/>
                </a:ext>
              </a:extLst>
            </p:cNvPr>
            <p:cNvSpPr txBox="1"/>
            <p:nvPr/>
          </p:nvSpPr>
          <p:spPr>
            <a:xfrm>
              <a:off x="1869715" y="4950596"/>
              <a:ext cx="786600" cy="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latin typeface="DM Sans"/>
                  <a:ea typeface="DM Sans"/>
                  <a:cs typeface="DM Sans"/>
                  <a:sym typeface="DM Sans"/>
                </a:rPr>
                <a:t>Day 56</a:t>
              </a:r>
              <a:endParaRPr sz="1300" b="1">
                <a:solidFill>
                  <a:schemeClr val="dk1"/>
                </a:solidFill>
                <a:latin typeface="DM Sans"/>
                <a:ea typeface="DM Sans"/>
                <a:cs typeface="DM Sans"/>
                <a:sym typeface="DM Sans"/>
              </a:endParaRPr>
            </a:p>
          </p:txBody>
        </p:sp>
        <p:sp>
          <p:nvSpPr>
            <p:cNvPr id="147" name="Google Shape;131;p14">
              <a:extLst>
                <a:ext uri="{FF2B5EF4-FFF2-40B4-BE49-F238E27FC236}">
                  <a16:creationId xmlns:a16="http://schemas.microsoft.com/office/drawing/2014/main" id="{722086BA-140C-ADC8-E4C9-78DF96FD34E9}"/>
                </a:ext>
              </a:extLst>
            </p:cNvPr>
            <p:cNvSpPr txBox="1"/>
            <p:nvPr/>
          </p:nvSpPr>
          <p:spPr>
            <a:xfrm>
              <a:off x="7096215" y="4950596"/>
              <a:ext cx="666600" cy="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latin typeface="DM Sans"/>
                  <a:ea typeface="DM Sans"/>
                  <a:cs typeface="DM Sans"/>
                  <a:sym typeface="DM Sans"/>
                </a:rPr>
                <a:t>Day 0</a:t>
              </a:r>
              <a:endParaRPr sz="1300" b="1">
                <a:solidFill>
                  <a:schemeClr val="dk1"/>
                </a:solidFill>
                <a:latin typeface="DM Sans"/>
                <a:ea typeface="DM Sans"/>
                <a:cs typeface="DM Sans"/>
                <a:sym typeface="DM Sans"/>
              </a:endParaRPr>
            </a:p>
          </p:txBody>
        </p:sp>
        <p:sp>
          <p:nvSpPr>
            <p:cNvPr id="148" name="Google Shape;132;p14">
              <a:extLst>
                <a:ext uri="{FF2B5EF4-FFF2-40B4-BE49-F238E27FC236}">
                  <a16:creationId xmlns:a16="http://schemas.microsoft.com/office/drawing/2014/main" id="{3D84884B-7FFD-837F-9744-8661B408B597}"/>
                </a:ext>
              </a:extLst>
            </p:cNvPr>
            <p:cNvSpPr txBox="1"/>
            <p:nvPr/>
          </p:nvSpPr>
          <p:spPr>
            <a:xfrm>
              <a:off x="7934815" y="4950596"/>
              <a:ext cx="786600" cy="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latin typeface="DM Sans"/>
                  <a:ea typeface="DM Sans"/>
                  <a:cs typeface="DM Sans"/>
                  <a:sym typeface="DM Sans"/>
                </a:rPr>
                <a:t>Day 56</a:t>
              </a:r>
              <a:endParaRPr sz="1300" b="1">
                <a:solidFill>
                  <a:schemeClr val="dk1"/>
                </a:solidFill>
                <a:latin typeface="DM Sans"/>
                <a:ea typeface="DM Sans"/>
                <a:cs typeface="DM Sans"/>
                <a:sym typeface="DM Sans"/>
              </a:endParaRPr>
            </a:p>
          </p:txBody>
        </p:sp>
        <p:sp>
          <p:nvSpPr>
            <p:cNvPr id="149" name="Google Shape;133;p14">
              <a:extLst>
                <a:ext uri="{FF2B5EF4-FFF2-40B4-BE49-F238E27FC236}">
                  <a16:creationId xmlns:a16="http://schemas.microsoft.com/office/drawing/2014/main" id="{EC3D285E-EC48-5379-D2B5-57F12C56A970}"/>
                </a:ext>
              </a:extLst>
            </p:cNvPr>
            <p:cNvSpPr txBox="1"/>
            <p:nvPr/>
          </p:nvSpPr>
          <p:spPr>
            <a:xfrm>
              <a:off x="4154840" y="4950596"/>
              <a:ext cx="666600" cy="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latin typeface="DM Sans"/>
                  <a:ea typeface="DM Sans"/>
                  <a:cs typeface="DM Sans"/>
                  <a:sym typeface="DM Sans"/>
                </a:rPr>
                <a:t>Day 0</a:t>
              </a:r>
              <a:endParaRPr sz="1300" b="1">
                <a:solidFill>
                  <a:schemeClr val="dk1"/>
                </a:solidFill>
                <a:latin typeface="DM Sans"/>
                <a:ea typeface="DM Sans"/>
                <a:cs typeface="DM Sans"/>
                <a:sym typeface="DM Sans"/>
              </a:endParaRPr>
            </a:p>
          </p:txBody>
        </p:sp>
        <p:sp>
          <p:nvSpPr>
            <p:cNvPr id="150" name="Google Shape;134;p14">
              <a:extLst>
                <a:ext uri="{FF2B5EF4-FFF2-40B4-BE49-F238E27FC236}">
                  <a16:creationId xmlns:a16="http://schemas.microsoft.com/office/drawing/2014/main" id="{0835877D-DE17-768E-8EF3-18A9CD8095CC}"/>
                </a:ext>
              </a:extLst>
            </p:cNvPr>
            <p:cNvSpPr txBox="1"/>
            <p:nvPr/>
          </p:nvSpPr>
          <p:spPr>
            <a:xfrm>
              <a:off x="4986890" y="4950596"/>
              <a:ext cx="786600" cy="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latin typeface="DM Sans"/>
                  <a:ea typeface="DM Sans"/>
                  <a:cs typeface="DM Sans"/>
                  <a:sym typeface="DM Sans"/>
                </a:rPr>
                <a:t>Day 56</a:t>
              </a:r>
              <a:endParaRPr sz="1300" b="1">
                <a:solidFill>
                  <a:schemeClr val="dk1"/>
                </a:solidFill>
                <a:latin typeface="DM Sans"/>
                <a:ea typeface="DM Sans"/>
                <a:cs typeface="DM Sans"/>
                <a:sym typeface="DM Sans"/>
              </a:endParaRPr>
            </a:p>
          </p:txBody>
        </p:sp>
      </p:grpSp>
    </p:spTree>
    <p:extLst>
      <p:ext uri="{BB962C8B-B14F-4D97-AF65-F5344CB8AC3E}">
        <p14:creationId xmlns:p14="http://schemas.microsoft.com/office/powerpoint/2010/main" val="4151692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8629B-0CA2-8703-E302-F38DC70995A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88A296-B85E-5B8A-D410-08CBB5D494E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351ED540-B47D-758E-97A8-6517A9E8866F}"/>
              </a:ext>
            </a:extLst>
          </p:cNvPr>
          <p:cNvSpPr>
            <a:spLocks noGrp="1"/>
          </p:cNvSpPr>
          <p:nvPr>
            <p:ph type="title"/>
          </p:nvPr>
        </p:nvSpPr>
        <p:spPr/>
        <p:txBody>
          <a:bodyPr/>
          <a:lstStyle/>
          <a:p>
            <a:r>
              <a:rPr lang="en-US"/>
              <a:t>SYN®-TACKS CB - </a:t>
            </a:r>
            <a:r>
              <a:rPr lang="en-US" i="1"/>
              <a:t>in vivo </a:t>
            </a:r>
            <a:r>
              <a:rPr lang="en-US"/>
              <a:t>efficacy </a:t>
            </a:r>
          </a:p>
        </p:txBody>
      </p:sp>
      <p:sp>
        <p:nvSpPr>
          <p:cNvPr id="2" name="Text Placeholder 6">
            <a:extLst>
              <a:ext uri="{FF2B5EF4-FFF2-40B4-BE49-F238E27FC236}">
                <a16:creationId xmlns:a16="http://schemas.microsoft.com/office/drawing/2014/main" id="{B89E1494-F180-29BD-3A6A-2C276C2AAE26}"/>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Anisotropy: Degree of collagen fiber alignment</a:t>
            </a:r>
          </a:p>
        </p:txBody>
      </p:sp>
      <p:sp>
        <p:nvSpPr>
          <p:cNvPr id="4" name="Text Placeholder 5">
            <a:extLst>
              <a:ext uri="{FF2B5EF4-FFF2-40B4-BE49-F238E27FC236}">
                <a16:creationId xmlns:a16="http://schemas.microsoft.com/office/drawing/2014/main" id="{E8B46F21-ABD0-07FC-8E7A-E21623D506CB}"/>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sp>
        <p:nvSpPr>
          <p:cNvPr id="5" name="Text Placeholder 5">
            <a:extLst>
              <a:ext uri="{FF2B5EF4-FFF2-40B4-BE49-F238E27FC236}">
                <a16:creationId xmlns:a16="http://schemas.microsoft.com/office/drawing/2014/main" id="{1C751A75-5F48-FFAC-8D68-48B0DDDBFCEC}"/>
              </a:ext>
            </a:extLst>
          </p:cNvPr>
          <p:cNvSpPr txBox="1">
            <a:spLocks/>
          </p:cNvSpPr>
          <p:nvPr/>
        </p:nvSpPr>
        <p:spPr>
          <a:xfrm>
            <a:off x="2055347" y="5112113"/>
            <a:ext cx="2688668" cy="85619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1" indent="0" defTabSz="360000">
              <a:lnSpc>
                <a:spcPct val="100000"/>
              </a:lnSpc>
              <a:spcBef>
                <a:spcPts val="0"/>
              </a:spcBef>
              <a:spcAft>
                <a:spcPts val="600"/>
              </a:spcAft>
              <a:buClr>
                <a:srgbClr val="0070BA"/>
              </a:buClr>
              <a:buNone/>
            </a:pPr>
            <a:r>
              <a:rPr lang="en-GB" b="1">
                <a:solidFill>
                  <a:srgbClr val="897974"/>
                </a:solidFill>
                <a:latin typeface="+mn-lt"/>
              </a:rPr>
              <a:t>Young skin</a:t>
            </a:r>
          </a:p>
          <a:p>
            <a:pPr marL="0" indent="0" defTabSz="360000">
              <a:spcBef>
                <a:spcPts val="0"/>
              </a:spcBef>
              <a:spcAft>
                <a:spcPts val="600"/>
              </a:spcAft>
              <a:buClr>
                <a:schemeClr val="accent2"/>
              </a:buClr>
              <a:buNone/>
              <a:defRPr/>
            </a:pPr>
            <a:r>
              <a:rPr lang="en-US" sz="1800" kern="0">
                <a:solidFill>
                  <a:schemeClr val="tx1"/>
                </a:solidFill>
                <a:latin typeface="+mn-lt"/>
              </a:rPr>
              <a:t>Randomly oriented</a:t>
            </a:r>
            <a:br>
              <a:rPr lang="en-US" sz="1800" kern="0">
                <a:solidFill>
                  <a:schemeClr val="tx1"/>
                </a:solidFill>
                <a:latin typeface="+mn-lt"/>
              </a:rPr>
            </a:br>
            <a:r>
              <a:rPr lang="en-US" sz="1800" kern="0" err="1">
                <a:solidFill>
                  <a:schemeClr val="tx1"/>
                </a:solidFill>
                <a:latin typeface="+mn-lt"/>
              </a:rPr>
              <a:t>RRT</a:t>
            </a:r>
            <a:r>
              <a:rPr lang="en-US" sz="1800" kern="0" baseline="-25000" err="1">
                <a:solidFill>
                  <a:schemeClr val="tx1"/>
                </a:solidFill>
                <a:latin typeface="+mn-lt"/>
              </a:rPr>
              <a:t>max</a:t>
            </a:r>
            <a:r>
              <a:rPr lang="en-US" sz="1800" kern="0">
                <a:solidFill>
                  <a:schemeClr val="tx1"/>
                </a:solidFill>
                <a:latin typeface="+mn-lt"/>
              </a:rPr>
              <a:t>/</a:t>
            </a:r>
            <a:r>
              <a:rPr lang="en-US" sz="1800" kern="0" err="1">
                <a:solidFill>
                  <a:schemeClr val="tx1"/>
                </a:solidFill>
                <a:latin typeface="+mn-lt"/>
              </a:rPr>
              <a:t>RRT</a:t>
            </a:r>
            <a:r>
              <a:rPr lang="en-US" sz="1800" kern="0" baseline="-25000" err="1">
                <a:solidFill>
                  <a:schemeClr val="tx1"/>
                </a:solidFill>
                <a:latin typeface="+mn-lt"/>
              </a:rPr>
              <a:t>min</a:t>
            </a:r>
            <a:r>
              <a:rPr lang="en-US" sz="1800" kern="0">
                <a:solidFill>
                  <a:schemeClr val="tx1"/>
                </a:solidFill>
                <a:latin typeface="+mn-lt"/>
              </a:rPr>
              <a:t>=1</a:t>
            </a:r>
          </a:p>
        </p:txBody>
      </p:sp>
      <p:sp>
        <p:nvSpPr>
          <p:cNvPr id="8" name="Text Placeholder 5">
            <a:extLst>
              <a:ext uri="{FF2B5EF4-FFF2-40B4-BE49-F238E27FC236}">
                <a16:creationId xmlns:a16="http://schemas.microsoft.com/office/drawing/2014/main" id="{BFC65DD1-B44D-63C1-EEF3-5E32B7FF8252}"/>
              </a:ext>
            </a:extLst>
          </p:cNvPr>
          <p:cNvSpPr txBox="1">
            <a:spLocks/>
          </p:cNvSpPr>
          <p:nvPr/>
        </p:nvSpPr>
        <p:spPr>
          <a:xfrm>
            <a:off x="7328635" y="5112113"/>
            <a:ext cx="2161927" cy="85619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1" indent="0" defTabSz="360000">
              <a:lnSpc>
                <a:spcPct val="100000"/>
              </a:lnSpc>
              <a:spcBef>
                <a:spcPts val="0"/>
              </a:spcBef>
              <a:spcAft>
                <a:spcPts val="600"/>
              </a:spcAft>
              <a:buClr>
                <a:srgbClr val="0070BA"/>
              </a:buClr>
              <a:buNone/>
            </a:pPr>
            <a:r>
              <a:rPr lang="en-GB" b="1">
                <a:solidFill>
                  <a:srgbClr val="897974"/>
                </a:solidFill>
                <a:latin typeface="+mn-lt"/>
              </a:rPr>
              <a:t>Aged skin</a:t>
            </a:r>
          </a:p>
          <a:p>
            <a:pPr marL="0" indent="0" defTabSz="360000">
              <a:spcBef>
                <a:spcPts val="0"/>
              </a:spcBef>
              <a:spcAft>
                <a:spcPts val="600"/>
              </a:spcAft>
              <a:buClr>
                <a:schemeClr val="accent2"/>
              </a:buClr>
              <a:buNone/>
              <a:defRPr/>
            </a:pPr>
            <a:r>
              <a:rPr lang="en-US" sz="1800" kern="0">
                <a:solidFill>
                  <a:schemeClr val="tx1"/>
                </a:solidFill>
                <a:latin typeface="+mn-lt"/>
              </a:rPr>
              <a:t>Formed bundles</a:t>
            </a:r>
            <a:br>
              <a:rPr lang="en-US" sz="1800" kern="0">
                <a:solidFill>
                  <a:schemeClr val="tx1"/>
                </a:solidFill>
                <a:latin typeface="+mn-lt"/>
              </a:rPr>
            </a:br>
            <a:r>
              <a:rPr lang="en-US" sz="1800" kern="0" err="1">
                <a:solidFill>
                  <a:schemeClr val="tx1"/>
                </a:solidFill>
                <a:latin typeface="+mn-lt"/>
              </a:rPr>
              <a:t>RRT</a:t>
            </a:r>
            <a:r>
              <a:rPr lang="en-US" sz="1800" kern="0" baseline="-25000" err="1">
                <a:solidFill>
                  <a:schemeClr val="tx1"/>
                </a:solidFill>
                <a:latin typeface="+mn-lt"/>
              </a:rPr>
              <a:t>max</a:t>
            </a:r>
            <a:r>
              <a:rPr lang="en-US" sz="1800" kern="0">
                <a:solidFill>
                  <a:schemeClr val="tx1"/>
                </a:solidFill>
                <a:latin typeface="+mn-lt"/>
              </a:rPr>
              <a:t>/</a:t>
            </a:r>
            <a:r>
              <a:rPr lang="en-US" sz="1800" kern="0" err="1">
                <a:solidFill>
                  <a:schemeClr val="tx1"/>
                </a:solidFill>
                <a:latin typeface="+mn-lt"/>
              </a:rPr>
              <a:t>RRT</a:t>
            </a:r>
            <a:r>
              <a:rPr lang="en-US" sz="1800" kern="0" baseline="-25000" err="1">
                <a:solidFill>
                  <a:schemeClr val="tx1"/>
                </a:solidFill>
                <a:latin typeface="+mn-lt"/>
              </a:rPr>
              <a:t>min</a:t>
            </a:r>
            <a:r>
              <a:rPr lang="en-US" sz="1800" kern="0">
                <a:solidFill>
                  <a:schemeClr val="tx1"/>
                </a:solidFill>
                <a:latin typeface="+mn-lt"/>
              </a:rPr>
              <a:t>&gt;&gt;10</a:t>
            </a:r>
          </a:p>
        </p:txBody>
      </p:sp>
      <p:pic>
        <p:nvPicPr>
          <p:cNvPr id="9" name="Picture 8">
            <a:extLst>
              <a:ext uri="{FF2B5EF4-FFF2-40B4-BE49-F238E27FC236}">
                <a16:creationId xmlns:a16="http://schemas.microsoft.com/office/drawing/2014/main" id="{3422A544-63D9-5A03-2305-A52FA4DFE272}"/>
              </a:ext>
            </a:extLst>
          </p:cNvPr>
          <p:cNvPicPr>
            <a:picLocks noChangeAspect="1"/>
          </p:cNvPicPr>
          <p:nvPr/>
        </p:nvPicPr>
        <p:blipFill>
          <a:blip r:embed="rId3">
            <a:extLst>
              <a:ext uri="{28A0092B-C50C-407E-A947-70E740481C1C}">
                <a14:useLocalDpi xmlns:a14="http://schemas.microsoft.com/office/drawing/2010/main" val="0"/>
              </a:ext>
            </a:extLst>
          </a:blip>
          <a:srcRect t="762" b="762"/>
          <a:stretch/>
        </p:blipFill>
        <p:spPr>
          <a:xfrm>
            <a:off x="1430400" y="1261140"/>
            <a:ext cx="9331199" cy="3530724"/>
          </a:xfrm>
          <a:prstGeom prst="rect">
            <a:avLst/>
          </a:prstGeom>
        </p:spPr>
      </p:pic>
      <p:pic>
        <p:nvPicPr>
          <p:cNvPr id="10" name="Picture 9">
            <a:extLst>
              <a:ext uri="{FF2B5EF4-FFF2-40B4-BE49-F238E27FC236}">
                <a16:creationId xmlns:a16="http://schemas.microsoft.com/office/drawing/2014/main" id="{7B3F298F-832A-B845-6574-9F2CEAF7157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Tree>
    <p:extLst>
      <p:ext uri="{BB962C8B-B14F-4D97-AF65-F5344CB8AC3E}">
        <p14:creationId xmlns:p14="http://schemas.microsoft.com/office/powerpoint/2010/main" val="252776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14019-721E-8DF0-8C45-7DA72E07ED5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C4E9FE-4566-80D2-D613-DB4F11466EF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A6DEE5EF-F171-D9B0-50CC-0AABE474EAF8}"/>
              </a:ext>
            </a:extLst>
          </p:cNvPr>
          <p:cNvSpPr>
            <a:spLocks noGrp="1"/>
          </p:cNvSpPr>
          <p:nvPr>
            <p:ph type="title"/>
          </p:nvPr>
        </p:nvSpPr>
        <p:spPr/>
        <p:txBody>
          <a:bodyPr/>
          <a:lstStyle/>
          <a:p>
            <a:r>
              <a:rPr lang="en-US"/>
              <a:t>SYN®-TACKS CB – </a:t>
            </a:r>
            <a:r>
              <a:rPr lang="en-US" i="1"/>
              <a:t>in vivo </a:t>
            </a:r>
            <a:r>
              <a:rPr lang="en-US"/>
              <a:t>efficacy</a:t>
            </a:r>
          </a:p>
        </p:txBody>
      </p:sp>
      <p:sp>
        <p:nvSpPr>
          <p:cNvPr id="2" name="Text Placeholder 6">
            <a:extLst>
              <a:ext uri="{FF2B5EF4-FFF2-40B4-BE49-F238E27FC236}">
                <a16:creationId xmlns:a16="http://schemas.microsoft.com/office/drawing/2014/main" id="{1210F142-06DE-D9B1-3E37-3B9E98CF585A}"/>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Anisotropy parameter</a:t>
            </a:r>
          </a:p>
        </p:txBody>
      </p:sp>
      <p:sp>
        <p:nvSpPr>
          <p:cNvPr id="4" name="Text Placeholder 5">
            <a:extLst>
              <a:ext uri="{FF2B5EF4-FFF2-40B4-BE49-F238E27FC236}">
                <a16:creationId xmlns:a16="http://schemas.microsoft.com/office/drawing/2014/main" id="{B44C8912-B806-3DF4-B0B7-63B1B37396D1}"/>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pic>
        <p:nvPicPr>
          <p:cNvPr id="10" name="Picture 9">
            <a:extLst>
              <a:ext uri="{FF2B5EF4-FFF2-40B4-BE49-F238E27FC236}">
                <a16:creationId xmlns:a16="http://schemas.microsoft.com/office/drawing/2014/main" id="{60AB930D-CD25-6533-759A-6589A3A10C3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6" name="Text Placeholder 4">
            <a:extLst>
              <a:ext uri="{FF2B5EF4-FFF2-40B4-BE49-F238E27FC236}">
                <a16:creationId xmlns:a16="http://schemas.microsoft.com/office/drawing/2014/main" id="{6903CEC3-7B16-C7C5-128A-1DDC35FBC5EB}"/>
              </a:ext>
            </a:extLst>
          </p:cNvPr>
          <p:cNvSpPr txBox="1">
            <a:spLocks/>
          </p:cNvSpPr>
          <p:nvPr/>
        </p:nvSpPr>
        <p:spPr>
          <a:xfrm>
            <a:off x="302398" y="1221152"/>
            <a:ext cx="9204193" cy="303211"/>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ct val="50000"/>
              </a:spcBef>
              <a:defRPr/>
            </a:pPr>
            <a:r>
              <a:rPr lang="en-GB" sz="1600" b="1">
                <a:solidFill>
                  <a:srgbClr val="897974"/>
                </a:solidFill>
              </a:rPr>
              <a:t>Three months study, n = 30, age 40-45 and 60-65</a:t>
            </a:r>
          </a:p>
        </p:txBody>
      </p:sp>
      <p:sp>
        <p:nvSpPr>
          <p:cNvPr id="11" name="Rectangle 10">
            <a:extLst>
              <a:ext uri="{FF2B5EF4-FFF2-40B4-BE49-F238E27FC236}">
                <a16:creationId xmlns:a16="http://schemas.microsoft.com/office/drawing/2014/main" id="{0F6C2B91-1964-36CA-8F86-DC1A9F847B3E}"/>
              </a:ext>
            </a:extLst>
          </p:cNvPr>
          <p:cNvSpPr/>
          <p:nvPr/>
        </p:nvSpPr>
        <p:spPr>
          <a:xfrm>
            <a:off x="302398" y="5177464"/>
            <a:ext cx="7060928" cy="60221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6">
            <a:extLst>
              <a:ext uri="{FF2B5EF4-FFF2-40B4-BE49-F238E27FC236}">
                <a16:creationId xmlns:a16="http://schemas.microsoft.com/office/drawing/2014/main" id="{154B8E3E-4983-92F5-89E9-7230E4B0F4B8}"/>
              </a:ext>
            </a:extLst>
          </p:cNvPr>
          <p:cNvSpPr txBox="1">
            <a:spLocks/>
          </p:cNvSpPr>
          <p:nvPr/>
        </p:nvSpPr>
        <p:spPr>
          <a:xfrm>
            <a:off x="429491" y="5262814"/>
            <a:ext cx="7395847" cy="516868"/>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rgbClr val="897974"/>
              </a:buClr>
              <a:buSzPct val="140000"/>
              <a:buFont typeface="Wingdings" panose="05000000000000000000" pitchFamily="2" charset="2"/>
              <a:buNone/>
              <a:defRPr/>
            </a:pPr>
            <a:r>
              <a:rPr lang="en-US" sz="1600" b="1">
                <a:solidFill>
                  <a:schemeClr val="bg1"/>
                </a:solidFill>
                <a:latin typeface="DM Sans" pitchFamily="2" charset="0"/>
              </a:rPr>
              <a:t>The anisotropy of collagen fibers increases with age.</a:t>
            </a:r>
            <a:br>
              <a:rPr lang="en-US" sz="1600" b="1">
                <a:solidFill>
                  <a:schemeClr val="bg1"/>
                </a:solidFill>
                <a:latin typeface="DM Sans" pitchFamily="2" charset="0"/>
              </a:rPr>
            </a:br>
            <a:r>
              <a:rPr lang="en-US" sz="1600" b="1">
                <a:solidFill>
                  <a:schemeClr val="bg1"/>
                </a:solidFill>
                <a:latin typeface="DM Sans" pitchFamily="2" charset="0"/>
              </a:rPr>
              <a:t>SYN®-TACKS CB treatment leads to a “younger” collagen anisotropy.</a:t>
            </a:r>
          </a:p>
          <a:p>
            <a:pPr>
              <a:spcAft>
                <a:spcPts val="0"/>
              </a:spcAft>
              <a:buFontTx/>
              <a:buNone/>
              <a:defRPr/>
            </a:pPr>
            <a:endParaRPr lang="en-US" sz="1600">
              <a:solidFill>
                <a:schemeClr val="tx1">
                  <a:lumMod val="50000"/>
                </a:schemeClr>
              </a:solidFill>
              <a:latin typeface="DM Sans" pitchFamily="2" charset="0"/>
            </a:endParaRPr>
          </a:p>
          <a:p>
            <a:endParaRPr lang="en-US" sz="1600"/>
          </a:p>
        </p:txBody>
      </p:sp>
      <p:grpSp>
        <p:nvGrpSpPr>
          <p:cNvPr id="5" name="Google Shape;139;p15">
            <a:extLst>
              <a:ext uri="{FF2B5EF4-FFF2-40B4-BE49-F238E27FC236}">
                <a16:creationId xmlns:a16="http://schemas.microsoft.com/office/drawing/2014/main" id="{8E3B491D-953B-5998-7646-BD82386490B3}"/>
              </a:ext>
            </a:extLst>
          </p:cNvPr>
          <p:cNvGrpSpPr/>
          <p:nvPr/>
        </p:nvGrpSpPr>
        <p:grpSpPr>
          <a:xfrm>
            <a:off x="302398" y="1675969"/>
            <a:ext cx="7138754" cy="3277359"/>
            <a:chOff x="1646975" y="911525"/>
            <a:chExt cx="5986574" cy="2748400"/>
          </a:xfrm>
        </p:grpSpPr>
        <p:sp>
          <p:nvSpPr>
            <p:cNvPr id="8" name="Google Shape;140;p15">
              <a:extLst>
                <a:ext uri="{FF2B5EF4-FFF2-40B4-BE49-F238E27FC236}">
                  <a16:creationId xmlns:a16="http://schemas.microsoft.com/office/drawing/2014/main" id="{60EBF34F-75C1-00C4-6FCF-C4FFF5E4A8AD}"/>
                </a:ext>
              </a:extLst>
            </p:cNvPr>
            <p:cNvSpPr txBox="1"/>
            <p:nvPr/>
          </p:nvSpPr>
          <p:spPr>
            <a:xfrm>
              <a:off x="2222125" y="1352850"/>
              <a:ext cx="4855800" cy="20130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9" name="Google Shape;141;p15">
              <a:extLst>
                <a:ext uri="{FF2B5EF4-FFF2-40B4-BE49-F238E27FC236}">
                  <a16:creationId xmlns:a16="http://schemas.microsoft.com/office/drawing/2014/main" id="{28D29138-14C9-2125-6759-9667E4298086}"/>
                </a:ext>
              </a:extLst>
            </p:cNvPr>
            <p:cNvSpPr txBox="1"/>
            <p:nvPr/>
          </p:nvSpPr>
          <p:spPr>
            <a:xfrm>
              <a:off x="7117250" y="1555350"/>
              <a:ext cx="477000" cy="1437900"/>
            </a:xfrm>
            <a:prstGeom prst="rect">
              <a:avLst/>
            </a:prstGeom>
            <a:solidFill>
              <a:srgbClr val="776053"/>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3" name="Google Shape;142;p15">
              <a:extLst>
                <a:ext uri="{FF2B5EF4-FFF2-40B4-BE49-F238E27FC236}">
                  <a16:creationId xmlns:a16="http://schemas.microsoft.com/office/drawing/2014/main" id="{ADFC9DB2-C5FE-C6DB-885C-58C1F85927CF}"/>
                </a:ext>
              </a:extLst>
            </p:cNvPr>
            <p:cNvSpPr/>
            <p:nvPr/>
          </p:nvSpPr>
          <p:spPr>
            <a:xfrm>
              <a:off x="7117250" y="1323450"/>
              <a:ext cx="477000" cy="231900"/>
            </a:xfrm>
            <a:prstGeom prst="triangle">
              <a:avLst>
                <a:gd name="adj" fmla="val 50000"/>
              </a:avLst>
            </a:prstGeom>
            <a:solidFill>
              <a:srgbClr val="776053"/>
            </a:solidFill>
            <a:ln w="9525" cap="flat" cmpd="sng">
              <a:solidFill>
                <a:srgbClr val="77605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4" name="Google Shape;143;p15" title="Slide 9.png">
              <a:extLst>
                <a:ext uri="{FF2B5EF4-FFF2-40B4-BE49-F238E27FC236}">
                  <a16:creationId xmlns:a16="http://schemas.microsoft.com/office/drawing/2014/main" id="{BDACC33A-1239-8974-8E8E-55D57B272739}"/>
                </a:ext>
              </a:extLst>
            </p:cNvPr>
            <p:cNvPicPr preferRelativeResize="0"/>
            <p:nvPr/>
          </p:nvPicPr>
          <p:blipFill rotWithShape="1">
            <a:blip r:embed="rId4">
              <a:alphaModFix/>
            </a:blip>
            <a:srcRect r="8659"/>
            <a:stretch/>
          </p:blipFill>
          <p:spPr>
            <a:xfrm>
              <a:off x="1713950" y="1205825"/>
              <a:ext cx="5413775" cy="2419351"/>
            </a:xfrm>
            <a:prstGeom prst="rect">
              <a:avLst/>
            </a:prstGeom>
            <a:noFill/>
            <a:ln>
              <a:noFill/>
            </a:ln>
          </p:spPr>
        </p:pic>
        <p:sp>
          <p:nvSpPr>
            <p:cNvPr id="15" name="Google Shape;144;p15">
              <a:extLst>
                <a:ext uri="{FF2B5EF4-FFF2-40B4-BE49-F238E27FC236}">
                  <a16:creationId xmlns:a16="http://schemas.microsoft.com/office/drawing/2014/main" id="{339AA2E9-5101-E96E-CEF1-34557D2B17C9}"/>
                </a:ext>
              </a:extLst>
            </p:cNvPr>
            <p:cNvSpPr txBox="1"/>
            <p:nvPr/>
          </p:nvSpPr>
          <p:spPr>
            <a:xfrm>
              <a:off x="2222125" y="1379125"/>
              <a:ext cx="4855800" cy="197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6" name="Google Shape;145;p15">
              <a:extLst>
                <a:ext uri="{FF2B5EF4-FFF2-40B4-BE49-F238E27FC236}">
                  <a16:creationId xmlns:a16="http://schemas.microsoft.com/office/drawing/2014/main" id="{C8E88499-62A3-296C-503F-7BEEABDF646A}"/>
                </a:ext>
              </a:extLst>
            </p:cNvPr>
            <p:cNvSpPr/>
            <p:nvPr/>
          </p:nvSpPr>
          <p:spPr>
            <a:xfrm>
              <a:off x="5365674" y="1447600"/>
              <a:ext cx="171900" cy="1578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7" name="Google Shape;146;p15">
              <a:extLst>
                <a:ext uri="{FF2B5EF4-FFF2-40B4-BE49-F238E27FC236}">
                  <a16:creationId xmlns:a16="http://schemas.microsoft.com/office/drawing/2014/main" id="{1A5980D2-69F2-83B8-F16B-DB05736700EE}"/>
                </a:ext>
              </a:extLst>
            </p:cNvPr>
            <p:cNvCxnSpPr/>
            <p:nvPr/>
          </p:nvCxnSpPr>
          <p:spPr>
            <a:xfrm>
              <a:off x="2222125" y="1900488"/>
              <a:ext cx="4803600" cy="6600"/>
            </a:xfrm>
            <a:prstGeom prst="straightConnector1">
              <a:avLst/>
            </a:prstGeom>
            <a:noFill/>
            <a:ln w="9525" cap="flat" cmpd="sng">
              <a:solidFill>
                <a:srgbClr val="ECEDEC"/>
              </a:solidFill>
              <a:prstDash val="solid"/>
              <a:round/>
              <a:headEnd type="none" w="med" len="med"/>
              <a:tailEnd type="none" w="med" len="med"/>
            </a:ln>
          </p:spPr>
        </p:cxnSp>
        <p:cxnSp>
          <p:nvCxnSpPr>
            <p:cNvPr id="18" name="Google Shape;147;p15">
              <a:extLst>
                <a:ext uri="{FF2B5EF4-FFF2-40B4-BE49-F238E27FC236}">
                  <a16:creationId xmlns:a16="http://schemas.microsoft.com/office/drawing/2014/main" id="{EF35B9DE-10A4-3509-D821-9EDDAE738264}"/>
                </a:ext>
              </a:extLst>
            </p:cNvPr>
            <p:cNvCxnSpPr/>
            <p:nvPr/>
          </p:nvCxnSpPr>
          <p:spPr>
            <a:xfrm>
              <a:off x="2222125" y="2362675"/>
              <a:ext cx="4803600" cy="6600"/>
            </a:xfrm>
            <a:prstGeom prst="straightConnector1">
              <a:avLst/>
            </a:prstGeom>
            <a:noFill/>
            <a:ln w="9525" cap="flat" cmpd="sng">
              <a:solidFill>
                <a:srgbClr val="ECEDEC"/>
              </a:solidFill>
              <a:prstDash val="solid"/>
              <a:round/>
              <a:headEnd type="none" w="med" len="med"/>
              <a:tailEnd type="none" w="med" len="med"/>
            </a:ln>
          </p:spPr>
        </p:cxnSp>
        <p:cxnSp>
          <p:nvCxnSpPr>
            <p:cNvPr id="19" name="Google Shape;148;p15">
              <a:extLst>
                <a:ext uri="{FF2B5EF4-FFF2-40B4-BE49-F238E27FC236}">
                  <a16:creationId xmlns:a16="http://schemas.microsoft.com/office/drawing/2014/main" id="{60F39F93-4B2D-022C-968C-C44637B4619D}"/>
                </a:ext>
              </a:extLst>
            </p:cNvPr>
            <p:cNvCxnSpPr/>
            <p:nvPr/>
          </p:nvCxnSpPr>
          <p:spPr>
            <a:xfrm rot="10800000">
              <a:off x="5489525" y="1605800"/>
              <a:ext cx="555900" cy="930000"/>
            </a:xfrm>
            <a:prstGeom prst="straightConnector1">
              <a:avLst/>
            </a:prstGeom>
            <a:noFill/>
            <a:ln w="38100" cap="flat" cmpd="sng">
              <a:solidFill>
                <a:srgbClr val="776053"/>
              </a:solidFill>
              <a:prstDash val="solid"/>
              <a:round/>
              <a:headEnd type="none" w="med" len="med"/>
              <a:tailEnd type="none" w="med" len="med"/>
            </a:ln>
          </p:spPr>
        </p:cxnSp>
        <p:sp>
          <p:nvSpPr>
            <p:cNvPr id="20" name="Google Shape;149;p15">
              <a:extLst>
                <a:ext uri="{FF2B5EF4-FFF2-40B4-BE49-F238E27FC236}">
                  <a16:creationId xmlns:a16="http://schemas.microsoft.com/office/drawing/2014/main" id="{6CFB946D-3BE9-9D1A-A6BB-7349F9002B9E}"/>
                </a:ext>
              </a:extLst>
            </p:cNvPr>
            <p:cNvSpPr/>
            <p:nvPr/>
          </p:nvSpPr>
          <p:spPr>
            <a:xfrm rot="-1788053">
              <a:off x="5959196" y="2478178"/>
              <a:ext cx="167655" cy="129068"/>
            </a:xfrm>
            <a:prstGeom prst="flowChartMerge">
              <a:avLst/>
            </a:prstGeom>
            <a:solidFill>
              <a:srgbClr val="776053"/>
            </a:solidFill>
            <a:ln w="9525" cap="flat" cmpd="sng">
              <a:solidFill>
                <a:srgbClr val="77605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 name="Google Shape;150;p15">
              <a:extLst>
                <a:ext uri="{FF2B5EF4-FFF2-40B4-BE49-F238E27FC236}">
                  <a16:creationId xmlns:a16="http://schemas.microsoft.com/office/drawing/2014/main" id="{97E19F1E-AEC2-55B3-99E3-F4313BF4C589}"/>
                </a:ext>
              </a:extLst>
            </p:cNvPr>
            <p:cNvSpPr/>
            <p:nvPr/>
          </p:nvSpPr>
          <p:spPr>
            <a:xfrm>
              <a:off x="6045424" y="2630200"/>
              <a:ext cx="171900" cy="1578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 name="Google Shape;151;p15">
              <a:extLst>
                <a:ext uri="{FF2B5EF4-FFF2-40B4-BE49-F238E27FC236}">
                  <a16:creationId xmlns:a16="http://schemas.microsoft.com/office/drawing/2014/main" id="{D7A56451-E101-17E2-94DE-5725953941EA}"/>
                </a:ext>
              </a:extLst>
            </p:cNvPr>
            <p:cNvSpPr txBox="1"/>
            <p:nvPr/>
          </p:nvSpPr>
          <p:spPr>
            <a:xfrm>
              <a:off x="6274175" y="2640375"/>
              <a:ext cx="477000" cy="157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3" name="Google Shape;152;p15">
              <a:extLst>
                <a:ext uri="{FF2B5EF4-FFF2-40B4-BE49-F238E27FC236}">
                  <a16:creationId xmlns:a16="http://schemas.microsoft.com/office/drawing/2014/main" id="{6D550711-02A7-2E3A-C83C-86019F6E0A19}"/>
                </a:ext>
              </a:extLst>
            </p:cNvPr>
            <p:cNvSpPr txBox="1"/>
            <p:nvPr/>
          </p:nvSpPr>
          <p:spPr>
            <a:xfrm>
              <a:off x="6184650" y="2535800"/>
              <a:ext cx="1078500" cy="23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776053"/>
                  </a:solidFill>
                  <a:latin typeface="DM Sans"/>
                  <a:ea typeface="DM Sans"/>
                  <a:cs typeface="DM Sans"/>
                  <a:sym typeface="DM Sans"/>
                </a:rPr>
                <a:t>Day 54</a:t>
              </a:r>
              <a:endParaRPr sz="1300" b="1">
                <a:solidFill>
                  <a:srgbClr val="776053"/>
                </a:solidFill>
                <a:latin typeface="DM Sans"/>
                <a:ea typeface="DM Sans"/>
                <a:cs typeface="DM Sans"/>
                <a:sym typeface="DM Sans"/>
              </a:endParaRPr>
            </a:p>
          </p:txBody>
        </p:sp>
        <p:cxnSp>
          <p:nvCxnSpPr>
            <p:cNvPr id="24" name="Google Shape;153;p15">
              <a:extLst>
                <a:ext uri="{FF2B5EF4-FFF2-40B4-BE49-F238E27FC236}">
                  <a16:creationId xmlns:a16="http://schemas.microsoft.com/office/drawing/2014/main" id="{E3D3A992-8178-EA51-0673-ACACAF98B121}"/>
                </a:ext>
              </a:extLst>
            </p:cNvPr>
            <p:cNvCxnSpPr/>
            <p:nvPr/>
          </p:nvCxnSpPr>
          <p:spPr>
            <a:xfrm>
              <a:off x="2222125" y="1418225"/>
              <a:ext cx="4803600" cy="6600"/>
            </a:xfrm>
            <a:prstGeom prst="straightConnector1">
              <a:avLst/>
            </a:prstGeom>
            <a:noFill/>
            <a:ln w="9525" cap="flat" cmpd="sng">
              <a:solidFill>
                <a:srgbClr val="ECEDEC"/>
              </a:solidFill>
              <a:prstDash val="solid"/>
              <a:round/>
              <a:headEnd type="none" w="med" len="med"/>
              <a:tailEnd type="none" w="med" len="med"/>
            </a:ln>
          </p:spPr>
        </p:cxnSp>
        <p:sp>
          <p:nvSpPr>
            <p:cNvPr id="25" name="Google Shape;154;p15">
              <a:extLst>
                <a:ext uri="{FF2B5EF4-FFF2-40B4-BE49-F238E27FC236}">
                  <a16:creationId xmlns:a16="http://schemas.microsoft.com/office/drawing/2014/main" id="{86D7776D-5EC0-6D19-C47C-E37124361E78}"/>
                </a:ext>
              </a:extLst>
            </p:cNvPr>
            <p:cNvSpPr txBox="1"/>
            <p:nvPr/>
          </p:nvSpPr>
          <p:spPr>
            <a:xfrm>
              <a:off x="6182675" y="2427550"/>
              <a:ext cx="171900" cy="1605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6" name="Google Shape;155;p15">
              <a:extLst>
                <a:ext uri="{FF2B5EF4-FFF2-40B4-BE49-F238E27FC236}">
                  <a16:creationId xmlns:a16="http://schemas.microsoft.com/office/drawing/2014/main" id="{FE0BD140-DE18-DA00-C57B-67DA30A669AF}"/>
                </a:ext>
              </a:extLst>
            </p:cNvPr>
            <p:cNvSpPr txBox="1"/>
            <p:nvPr/>
          </p:nvSpPr>
          <p:spPr>
            <a:xfrm>
              <a:off x="6043025" y="2209600"/>
              <a:ext cx="176700" cy="4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776053"/>
                  </a:solidFill>
                  <a:latin typeface="DM Sans"/>
                  <a:ea typeface="DM Sans"/>
                  <a:cs typeface="DM Sans"/>
                  <a:sym typeface="DM Sans"/>
                </a:rPr>
                <a:t>6</a:t>
              </a:r>
              <a:endParaRPr sz="1200" b="1">
                <a:solidFill>
                  <a:srgbClr val="776053"/>
                </a:solidFill>
                <a:latin typeface="DM Sans"/>
                <a:ea typeface="DM Sans"/>
                <a:cs typeface="DM Sans"/>
                <a:sym typeface="DM Sans"/>
              </a:endParaRPr>
            </a:p>
          </p:txBody>
        </p:sp>
        <p:sp>
          <p:nvSpPr>
            <p:cNvPr id="27" name="Google Shape;156;p15">
              <a:extLst>
                <a:ext uri="{FF2B5EF4-FFF2-40B4-BE49-F238E27FC236}">
                  <a16:creationId xmlns:a16="http://schemas.microsoft.com/office/drawing/2014/main" id="{F8F1872D-4EFC-3EEE-25A1-A2D4AAD91E41}"/>
                </a:ext>
              </a:extLst>
            </p:cNvPr>
            <p:cNvSpPr txBox="1"/>
            <p:nvPr/>
          </p:nvSpPr>
          <p:spPr>
            <a:xfrm>
              <a:off x="5522575" y="1280975"/>
              <a:ext cx="176700" cy="130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8" name="Google Shape;157;p15">
              <a:extLst>
                <a:ext uri="{FF2B5EF4-FFF2-40B4-BE49-F238E27FC236}">
                  <a16:creationId xmlns:a16="http://schemas.microsoft.com/office/drawing/2014/main" id="{F256C793-77D5-7196-C0E7-DAC1F28CEE11}"/>
                </a:ext>
              </a:extLst>
            </p:cNvPr>
            <p:cNvSpPr txBox="1"/>
            <p:nvPr/>
          </p:nvSpPr>
          <p:spPr>
            <a:xfrm>
              <a:off x="5437375" y="1191000"/>
              <a:ext cx="347100" cy="4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776053"/>
                  </a:solidFill>
                  <a:latin typeface="DM Sans"/>
                  <a:ea typeface="DM Sans"/>
                  <a:cs typeface="DM Sans"/>
                  <a:sym typeface="DM Sans"/>
                </a:rPr>
                <a:t>16</a:t>
              </a:r>
              <a:endParaRPr sz="1200" b="1">
                <a:solidFill>
                  <a:srgbClr val="776053"/>
                </a:solidFill>
                <a:latin typeface="DM Sans"/>
                <a:ea typeface="DM Sans"/>
                <a:cs typeface="DM Sans"/>
                <a:sym typeface="DM Sans"/>
              </a:endParaRPr>
            </a:p>
          </p:txBody>
        </p:sp>
        <p:sp>
          <p:nvSpPr>
            <p:cNvPr id="29" name="Google Shape;158;p15">
              <a:extLst>
                <a:ext uri="{FF2B5EF4-FFF2-40B4-BE49-F238E27FC236}">
                  <a16:creationId xmlns:a16="http://schemas.microsoft.com/office/drawing/2014/main" id="{71DE8596-59DF-A863-B70B-92EF0A2839EC}"/>
                </a:ext>
              </a:extLst>
            </p:cNvPr>
            <p:cNvSpPr txBox="1"/>
            <p:nvPr/>
          </p:nvSpPr>
          <p:spPr>
            <a:xfrm>
              <a:off x="4947450" y="1463975"/>
              <a:ext cx="385500" cy="196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30" name="Google Shape;159;p15">
              <a:extLst>
                <a:ext uri="{FF2B5EF4-FFF2-40B4-BE49-F238E27FC236}">
                  <a16:creationId xmlns:a16="http://schemas.microsoft.com/office/drawing/2014/main" id="{8005B476-02F3-F997-CFB0-09063B06B5A0}"/>
                </a:ext>
              </a:extLst>
            </p:cNvPr>
            <p:cNvSpPr txBox="1"/>
            <p:nvPr/>
          </p:nvSpPr>
          <p:spPr>
            <a:xfrm>
              <a:off x="4786400" y="1321279"/>
              <a:ext cx="1078500" cy="23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776053"/>
                  </a:solidFill>
                  <a:latin typeface="DM Sans"/>
                  <a:ea typeface="DM Sans"/>
                  <a:cs typeface="DM Sans"/>
                  <a:sym typeface="DM Sans"/>
                </a:rPr>
                <a:t>Day 0</a:t>
              </a:r>
              <a:endParaRPr sz="1300" b="1">
                <a:solidFill>
                  <a:srgbClr val="776053"/>
                </a:solidFill>
                <a:latin typeface="DM Sans"/>
                <a:ea typeface="DM Sans"/>
                <a:cs typeface="DM Sans"/>
                <a:sym typeface="DM Sans"/>
              </a:endParaRPr>
            </a:p>
          </p:txBody>
        </p:sp>
        <p:sp>
          <p:nvSpPr>
            <p:cNvPr id="31" name="Google Shape;160;p15">
              <a:extLst>
                <a:ext uri="{FF2B5EF4-FFF2-40B4-BE49-F238E27FC236}">
                  <a16:creationId xmlns:a16="http://schemas.microsoft.com/office/drawing/2014/main" id="{85FA8C1E-604A-B661-1E93-FE203D18D661}"/>
                </a:ext>
              </a:extLst>
            </p:cNvPr>
            <p:cNvSpPr txBox="1"/>
            <p:nvPr/>
          </p:nvSpPr>
          <p:spPr>
            <a:xfrm>
              <a:off x="3888675" y="2424700"/>
              <a:ext cx="477000" cy="1605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33" name="Google Shape;161;p15">
              <a:extLst>
                <a:ext uri="{FF2B5EF4-FFF2-40B4-BE49-F238E27FC236}">
                  <a16:creationId xmlns:a16="http://schemas.microsoft.com/office/drawing/2014/main" id="{EE6D4299-7E14-6B47-C21B-EFFF7A778A97}"/>
                </a:ext>
              </a:extLst>
            </p:cNvPr>
            <p:cNvSpPr txBox="1"/>
            <p:nvPr/>
          </p:nvSpPr>
          <p:spPr>
            <a:xfrm>
              <a:off x="3790650" y="2254775"/>
              <a:ext cx="143700" cy="981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34" name="Google Shape;162;p15">
              <a:extLst>
                <a:ext uri="{FF2B5EF4-FFF2-40B4-BE49-F238E27FC236}">
                  <a16:creationId xmlns:a16="http://schemas.microsoft.com/office/drawing/2014/main" id="{BD8AB852-BE29-3073-6ED7-30499F187309}"/>
                </a:ext>
              </a:extLst>
            </p:cNvPr>
            <p:cNvSpPr txBox="1"/>
            <p:nvPr/>
          </p:nvSpPr>
          <p:spPr>
            <a:xfrm>
              <a:off x="2555425" y="1470500"/>
              <a:ext cx="411900" cy="1962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35" name="Google Shape;163;p15">
              <a:extLst>
                <a:ext uri="{FF2B5EF4-FFF2-40B4-BE49-F238E27FC236}">
                  <a16:creationId xmlns:a16="http://schemas.microsoft.com/office/drawing/2014/main" id="{FE298F47-0161-1A5F-6A5D-A6A2B1B8CD09}"/>
                </a:ext>
              </a:extLst>
            </p:cNvPr>
            <p:cNvSpPr/>
            <p:nvPr/>
          </p:nvSpPr>
          <p:spPr>
            <a:xfrm>
              <a:off x="2967324" y="1358325"/>
              <a:ext cx="171900" cy="1578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 name="Google Shape;164;p15">
              <a:extLst>
                <a:ext uri="{FF2B5EF4-FFF2-40B4-BE49-F238E27FC236}">
                  <a16:creationId xmlns:a16="http://schemas.microsoft.com/office/drawing/2014/main" id="{3CBA3BE0-7B35-DA43-42A0-309807A7EBAD}"/>
                </a:ext>
              </a:extLst>
            </p:cNvPr>
            <p:cNvSpPr/>
            <p:nvPr/>
          </p:nvSpPr>
          <p:spPr>
            <a:xfrm>
              <a:off x="3662174" y="2379100"/>
              <a:ext cx="171900" cy="157800"/>
            </a:xfrm>
            <a:prstGeom prst="ellipse">
              <a:avLst/>
            </a:prstGeom>
            <a:solidFill>
              <a:srgbClr val="776053"/>
            </a:solidFill>
            <a:ln w="9525" cap="flat" cmpd="sng">
              <a:solidFill>
                <a:srgbClr val="8979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37" name="Google Shape;165;p15">
              <a:extLst>
                <a:ext uri="{FF2B5EF4-FFF2-40B4-BE49-F238E27FC236}">
                  <a16:creationId xmlns:a16="http://schemas.microsoft.com/office/drawing/2014/main" id="{751C1172-9C99-6B05-A8CB-80D7CBE96920}"/>
                </a:ext>
              </a:extLst>
            </p:cNvPr>
            <p:cNvCxnSpPr>
              <a:stCxn id="38" idx="0"/>
              <a:endCxn id="35" idx="5"/>
            </p:cNvCxnSpPr>
            <p:nvPr/>
          </p:nvCxnSpPr>
          <p:spPr>
            <a:xfrm rot="10800000">
              <a:off x="3113917" y="1493136"/>
              <a:ext cx="515700" cy="788400"/>
            </a:xfrm>
            <a:prstGeom prst="straightConnector1">
              <a:avLst/>
            </a:prstGeom>
            <a:noFill/>
            <a:ln w="38100" cap="flat" cmpd="sng">
              <a:solidFill>
                <a:srgbClr val="776053"/>
              </a:solidFill>
              <a:prstDash val="solid"/>
              <a:round/>
              <a:headEnd type="none" w="med" len="med"/>
              <a:tailEnd type="none" w="med" len="med"/>
            </a:ln>
          </p:spPr>
        </p:cxnSp>
        <p:sp>
          <p:nvSpPr>
            <p:cNvPr id="38" name="Google Shape;166;p15">
              <a:extLst>
                <a:ext uri="{FF2B5EF4-FFF2-40B4-BE49-F238E27FC236}">
                  <a16:creationId xmlns:a16="http://schemas.microsoft.com/office/drawing/2014/main" id="{7BF5ED87-F494-1C72-1E77-0916A2995C4F}"/>
                </a:ext>
              </a:extLst>
            </p:cNvPr>
            <p:cNvSpPr/>
            <p:nvPr/>
          </p:nvSpPr>
          <p:spPr>
            <a:xfrm rot="-1787875">
              <a:off x="3580085" y="2273385"/>
              <a:ext cx="160331" cy="123277"/>
            </a:xfrm>
            <a:prstGeom prst="flowChartMerge">
              <a:avLst/>
            </a:prstGeom>
            <a:solidFill>
              <a:srgbClr val="776053"/>
            </a:solidFill>
            <a:ln w="9525" cap="flat" cmpd="sng">
              <a:solidFill>
                <a:srgbClr val="77605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 name="Google Shape;167;p15">
              <a:extLst>
                <a:ext uri="{FF2B5EF4-FFF2-40B4-BE49-F238E27FC236}">
                  <a16:creationId xmlns:a16="http://schemas.microsoft.com/office/drawing/2014/main" id="{14C4BF83-A835-E3D8-8603-DFC7EA65B424}"/>
                </a:ext>
              </a:extLst>
            </p:cNvPr>
            <p:cNvSpPr txBox="1"/>
            <p:nvPr/>
          </p:nvSpPr>
          <p:spPr>
            <a:xfrm>
              <a:off x="3817850" y="2317638"/>
              <a:ext cx="1078500" cy="23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776053"/>
                  </a:solidFill>
                  <a:latin typeface="DM Sans"/>
                  <a:ea typeface="DM Sans"/>
                  <a:cs typeface="DM Sans"/>
                  <a:sym typeface="DM Sans"/>
                </a:rPr>
                <a:t>Day 54</a:t>
              </a:r>
              <a:endParaRPr sz="1300" b="1">
                <a:solidFill>
                  <a:srgbClr val="776053"/>
                </a:solidFill>
                <a:latin typeface="DM Sans"/>
                <a:ea typeface="DM Sans"/>
                <a:cs typeface="DM Sans"/>
                <a:sym typeface="DM Sans"/>
              </a:endParaRPr>
            </a:p>
          </p:txBody>
        </p:sp>
        <p:sp>
          <p:nvSpPr>
            <p:cNvPr id="40" name="Google Shape;168;p15">
              <a:extLst>
                <a:ext uri="{FF2B5EF4-FFF2-40B4-BE49-F238E27FC236}">
                  <a16:creationId xmlns:a16="http://schemas.microsoft.com/office/drawing/2014/main" id="{92B9ED1B-34E7-0979-5763-71853CD8F079}"/>
                </a:ext>
              </a:extLst>
            </p:cNvPr>
            <p:cNvSpPr txBox="1"/>
            <p:nvPr/>
          </p:nvSpPr>
          <p:spPr>
            <a:xfrm>
              <a:off x="3716775" y="2119775"/>
              <a:ext cx="171900" cy="43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776053"/>
                  </a:solidFill>
                  <a:latin typeface="DM Sans"/>
                  <a:ea typeface="DM Sans"/>
                  <a:cs typeface="DM Sans"/>
                  <a:sym typeface="DM Sans"/>
                </a:rPr>
                <a:t>8</a:t>
              </a:r>
              <a:endParaRPr sz="1200" b="1">
                <a:solidFill>
                  <a:srgbClr val="776053"/>
                </a:solidFill>
                <a:latin typeface="DM Sans"/>
                <a:ea typeface="DM Sans"/>
                <a:cs typeface="DM Sans"/>
                <a:sym typeface="DM Sans"/>
              </a:endParaRPr>
            </a:p>
          </p:txBody>
        </p:sp>
        <p:sp>
          <p:nvSpPr>
            <p:cNvPr id="41" name="Google Shape;169;p15">
              <a:extLst>
                <a:ext uri="{FF2B5EF4-FFF2-40B4-BE49-F238E27FC236}">
                  <a16:creationId xmlns:a16="http://schemas.microsoft.com/office/drawing/2014/main" id="{1BB470A7-71A9-FAC7-1F57-975FE912DE32}"/>
                </a:ext>
              </a:extLst>
            </p:cNvPr>
            <p:cNvSpPr txBox="1"/>
            <p:nvPr/>
          </p:nvSpPr>
          <p:spPr>
            <a:xfrm>
              <a:off x="3139225" y="1280975"/>
              <a:ext cx="248400" cy="130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42" name="Google Shape;170;p15">
              <a:extLst>
                <a:ext uri="{FF2B5EF4-FFF2-40B4-BE49-F238E27FC236}">
                  <a16:creationId xmlns:a16="http://schemas.microsoft.com/office/drawing/2014/main" id="{33345D1D-AAF0-B202-5687-A85253AF70FE}"/>
                </a:ext>
              </a:extLst>
            </p:cNvPr>
            <p:cNvSpPr txBox="1"/>
            <p:nvPr/>
          </p:nvSpPr>
          <p:spPr>
            <a:xfrm>
              <a:off x="3070675" y="1171050"/>
              <a:ext cx="385500" cy="43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776053"/>
                  </a:solidFill>
                  <a:latin typeface="DM Sans"/>
                  <a:ea typeface="DM Sans"/>
                  <a:cs typeface="DM Sans"/>
                  <a:sym typeface="DM Sans"/>
                </a:rPr>
                <a:t>17</a:t>
              </a:r>
              <a:endParaRPr sz="1200" b="1">
                <a:solidFill>
                  <a:srgbClr val="776053"/>
                </a:solidFill>
                <a:latin typeface="DM Sans"/>
                <a:ea typeface="DM Sans"/>
                <a:cs typeface="DM Sans"/>
                <a:sym typeface="DM Sans"/>
              </a:endParaRPr>
            </a:p>
          </p:txBody>
        </p:sp>
        <p:sp>
          <p:nvSpPr>
            <p:cNvPr id="43" name="Google Shape;171;p15">
              <a:extLst>
                <a:ext uri="{FF2B5EF4-FFF2-40B4-BE49-F238E27FC236}">
                  <a16:creationId xmlns:a16="http://schemas.microsoft.com/office/drawing/2014/main" id="{679A4EFC-F133-1D58-5B12-B9D5AC210F64}"/>
                </a:ext>
              </a:extLst>
            </p:cNvPr>
            <p:cNvSpPr txBox="1"/>
            <p:nvPr/>
          </p:nvSpPr>
          <p:spPr>
            <a:xfrm>
              <a:off x="2361625" y="1321279"/>
              <a:ext cx="1078500" cy="23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776053"/>
                  </a:solidFill>
                  <a:latin typeface="DM Sans"/>
                  <a:ea typeface="DM Sans"/>
                  <a:cs typeface="DM Sans"/>
                  <a:sym typeface="DM Sans"/>
                </a:rPr>
                <a:t>Day 0</a:t>
              </a:r>
              <a:endParaRPr sz="1300" b="1">
                <a:solidFill>
                  <a:srgbClr val="776053"/>
                </a:solidFill>
                <a:latin typeface="DM Sans"/>
                <a:ea typeface="DM Sans"/>
                <a:cs typeface="DM Sans"/>
                <a:sym typeface="DM Sans"/>
              </a:endParaRPr>
            </a:p>
          </p:txBody>
        </p:sp>
        <p:sp>
          <p:nvSpPr>
            <p:cNvPr id="44" name="Google Shape;172;p15">
              <a:extLst>
                <a:ext uri="{FF2B5EF4-FFF2-40B4-BE49-F238E27FC236}">
                  <a16:creationId xmlns:a16="http://schemas.microsoft.com/office/drawing/2014/main" id="{207A389A-AEDE-BC03-75CC-36136359D6EF}"/>
                </a:ext>
              </a:extLst>
            </p:cNvPr>
            <p:cNvSpPr txBox="1"/>
            <p:nvPr/>
          </p:nvSpPr>
          <p:spPr>
            <a:xfrm rot="5400000">
              <a:off x="6635714" y="1995416"/>
              <a:ext cx="1440070" cy="55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bg1"/>
                  </a:solidFill>
                  <a:latin typeface="DM Sans"/>
                  <a:ea typeface="DM Sans"/>
                  <a:cs typeface="DM Sans"/>
                  <a:sym typeface="DM Sans"/>
                </a:rPr>
                <a:t>Ageing</a:t>
              </a:r>
              <a:endParaRPr sz="1800" b="1">
                <a:solidFill>
                  <a:schemeClr val="bg1"/>
                </a:solidFill>
                <a:latin typeface="DM Sans"/>
                <a:ea typeface="DM Sans"/>
                <a:cs typeface="DM Sans"/>
                <a:sym typeface="DM Sans"/>
              </a:endParaRPr>
            </a:p>
          </p:txBody>
        </p:sp>
        <p:cxnSp>
          <p:nvCxnSpPr>
            <p:cNvPr id="45" name="Google Shape;173;p15">
              <a:extLst>
                <a:ext uri="{FF2B5EF4-FFF2-40B4-BE49-F238E27FC236}">
                  <a16:creationId xmlns:a16="http://schemas.microsoft.com/office/drawing/2014/main" id="{245BF8FD-2849-5190-A422-4144C1AB0B1C}"/>
                </a:ext>
              </a:extLst>
            </p:cNvPr>
            <p:cNvCxnSpPr/>
            <p:nvPr/>
          </p:nvCxnSpPr>
          <p:spPr>
            <a:xfrm>
              <a:off x="2222125" y="3314013"/>
              <a:ext cx="4803600" cy="6600"/>
            </a:xfrm>
            <a:prstGeom prst="straightConnector1">
              <a:avLst/>
            </a:prstGeom>
            <a:noFill/>
            <a:ln w="9525" cap="flat" cmpd="sng">
              <a:solidFill>
                <a:srgbClr val="ECEDEC"/>
              </a:solidFill>
              <a:prstDash val="solid"/>
              <a:round/>
              <a:headEnd type="none" w="med" len="med"/>
              <a:tailEnd type="none" w="med" len="med"/>
            </a:ln>
          </p:spPr>
        </p:cxnSp>
        <p:cxnSp>
          <p:nvCxnSpPr>
            <p:cNvPr id="46" name="Google Shape;174;p15">
              <a:extLst>
                <a:ext uri="{FF2B5EF4-FFF2-40B4-BE49-F238E27FC236}">
                  <a16:creationId xmlns:a16="http://schemas.microsoft.com/office/drawing/2014/main" id="{78E66007-4539-15FF-6788-79B3004360B3}"/>
                </a:ext>
              </a:extLst>
            </p:cNvPr>
            <p:cNvCxnSpPr/>
            <p:nvPr/>
          </p:nvCxnSpPr>
          <p:spPr>
            <a:xfrm>
              <a:off x="2222125" y="2830138"/>
              <a:ext cx="4803600" cy="6600"/>
            </a:xfrm>
            <a:prstGeom prst="straightConnector1">
              <a:avLst/>
            </a:prstGeom>
            <a:noFill/>
            <a:ln w="9525" cap="flat" cmpd="sng">
              <a:solidFill>
                <a:srgbClr val="ECEDEC"/>
              </a:solidFill>
              <a:prstDash val="solid"/>
              <a:round/>
              <a:headEnd type="none" w="med" len="med"/>
              <a:tailEnd type="none" w="med" len="med"/>
            </a:ln>
          </p:spPr>
        </p:cxnSp>
        <p:sp>
          <p:nvSpPr>
            <p:cNvPr id="47" name="Google Shape;175;p15">
              <a:extLst>
                <a:ext uri="{FF2B5EF4-FFF2-40B4-BE49-F238E27FC236}">
                  <a16:creationId xmlns:a16="http://schemas.microsoft.com/office/drawing/2014/main" id="{65689E00-DF59-E123-A5FA-1B891E0042B0}"/>
                </a:ext>
              </a:extLst>
            </p:cNvPr>
            <p:cNvSpPr txBox="1"/>
            <p:nvPr/>
          </p:nvSpPr>
          <p:spPr>
            <a:xfrm>
              <a:off x="2419453" y="2959137"/>
              <a:ext cx="2261400" cy="231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latin typeface="DM Sans"/>
                  <a:ea typeface="DM Sans"/>
                  <a:cs typeface="DM Sans"/>
                  <a:sym typeface="DM Sans"/>
                </a:rPr>
                <a:t>50% improvement</a:t>
              </a:r>
              <a:endParaRPr>
                <a:solidFill>
                  <a:schemeClr val="dk1"/>
                </a:solidFill>
                <a:latin typeface="DM Sans"/>
                <a:ea typeface="DM Sans"/>
                <a:cs typeface="DM Sans"/>
                <a:sym typeface="DM Sans"/>
              </a:endParaRPr>
            </a:p>
          </p:txBody>
        </p:sp>
        <p:sp>
          <p:nvSpPr>
            <p:cNvPr id="48" name="Google Shape;176;p15">
              <a:extLst>
                <a:ext uri="{FF2B5EF4-FFF2-40B4-BE49-F238E27FC236}">
                  <a16:creationId xmlns:a16="http://schemas.microsoft.com/office/drawing/2014/main" id="{9D5E4450-E26D-E09B-9400-296826372630}"/>
                </a:ext>
              </a:extLst>
            </p:cNvPr>
            <p:cNvSpPr txBox="1"/>
            <p:nvPr/>
          </p:nvSpPr>
          <p:spPr>
            <a:xfrm>
              <a:off x="4956494" y="2959137"/>
              <a:ext cx="2261400" cy="231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latin typeface="DM Sans"/>
                  <a:ea typeface="DM Sans"/>
                  <a:cs typeface="DM Sans"/>
                  <a:sym typeface="DM Sans"/>
                </a:rPr>
                <a:t>60% improvement</a:t>
              </a:r>
              <a:endParaRPr>
                <a:solidFill>
                  <a:schemeClr val="dk1"/>
                </a:solidFill>
                <a:latin typeface="DM Sans"/>
                <a:ea typeface="DM Sans"/>
                <a:cs typeface="DM Sans"/>
                <a:sym typeface="DM Sans"/>
              </a:endParaRPr>
            </a:p>
          </p:txBody>
        </p:sp>
        <p:sp>
          <p:nvSpPr>
            <p:cNvPr id="49" name="Google Shape;177;p15">
              <a:extLst>
                <a:ext uri="{FF2B5EF4-FFF2-40B4-BE49-F238E27FC236}">
                  <a16:creationId xmlns:a16="http://schemas.microsoft.com/office/drawing/2014/main" id="{46E5C666-33CF-1C81-7B9B-A1D83540B18D}"/>
                </a:ext>
              </a:extLst>
            </p:cNvPr>
            <p:cNvSpPr txBox="1"/>
            <p:nvPr/>
          </p:nvSpPr>
          <p:spPr>
            <a:xfrm>
              <a:off x="3182850" y="3385425"/>
              <a:ext cx="3091200" cy="2745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50" name="Google Shape;178;p15">
              <a:extLst>
                <a:ext uri="{FF2B5EF4-FFF2-40B4-BE49-F238E27FC236}">
                  <a16:creationId xmlns:a16="http://schemas.microsoft.com/office/drawing/2014/main" id="{EDC8683D-A685-F930-D6DC-AA563A62E8E8}"/>
                </a:ext>
              </a:extLst>
            </p:cNvPr>
            <p:cNvSpPr txBox="1"/>
            <p:nvPr/>
          </p:nvSpPr>
          <p:spPr>
            <a:xfrm>
              <a:off x="2932603" y="3305824"/>
              <a:ext cx="1235100" cy="231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1"/>
                  </a:solidFill>
                  <a:latin typeface="DM Sans"/>
                  <a:ea typeface="DM Sans"/>
                  <a:cs typeface="DM Sans"/>
                  <a:sym typeface="DM Sans"/>
                </a:rPr>
                <a:t>40 years</a:t>
              </a:r>
              <a:endParaRPr sz="1200" b="1">
                <a:solidFill>
                  <a:schemeClr val="dk1"/>
                </a:solidFill>
                <a:latin typeface="DM Sans"/>
                <a:ea typeface="DM Sans"/>
                <a:cs typeface="DM Sans"/>
                <a:sym typeface="DM Sans"/>
              </a:endParaRPr>
            </a:p>
          </p:txBody>
        </p:sp>
        <p:sp>
          <p:nvSpPr>
            <p:cNvPr id="51" name="Google Shape;179;p15">
              <a:extLst>
                <a:ext uri="{FF2B5EF4-FFF2-40B4-BE49-F238E27FC236}">
                  <a16:creationId xmlns:a16="http://schemas.microsoft.com/office/drawing/2014/main" id="{2B5A30FB-09B0-5CA9-4AF7-FE79E4C44FA3}"/>
                </a:ext>
              </a:extLst>
            </p:cNvPr>
            <p:cNvSpPr txBox="1"/>
            <p:nvPr/>
          </p:nvSpPr>
          <p:spPr>
            <a:xfrm>
              <a:off x="5469644" y="3305824"/>
              <a:ext cx="1235100" cy="231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1"/>
                  </a:solidFill>
                  <a:latin typeface="DM Sans"/>
                  <a:ea typeface="DM Sans"/>
                  <a:cs typeface="DM Sans"/>
                  <a:sym typeface="DM Sans"/>
                </a:rPr>
                <a:t>60 years</a:t>
              </a:r>
              <a:endParaRPr sz="1200" b="1">
                <a:solidFill>
                  <a:schemeClr val="dk1"/>
                </a:solidFill>
                <a:latin typeface="DM Sans"/>
                <a:ea typeface="DM Sans"/>
                <a:cs typeface="DM Sans"/>
                <a:sym typeface="DM Sans"/>
              </a:endParaRPr>
            </a:p>
          </p:txBody>
        </p:sp>
        <p:sp>
          <p:nvSpPr>
            <p:cNvPr id="52" name="Google Shape;180;p15">
              <a:extLst>
                <a:ext uri="{FF2B5EF4-FFF2-40B4-BE49-F238E27FC236}">
                  <a16:creationId xmlns:a16="http://schemas.microsoft.com/office/drawing/2014/main" id="{A1870AE4-EB9A-B7D1-66D4-FC98BD677119}"/>
                </a:ext>
              </a:extLst>
            </p:cNvPr>
            <p:cNvSpPr txBox="1"/>
            <p:nvPr/>
          </p:nvSpPr>
          <p:spPr>
            <a:xfrm>
              <a:off x="1921475" y="1313650"/>
              <a:ext cx="248400" cy="2071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53" name="Google Shape;181;p15">
              <a:extLst>
                <a:ext uri="{FF2B5EF4-FFF2-40B4-BE49-F238E27FC236}">
                  <a16:creationId xmlns:a16="http://schemas.microsoft.com/office/drawing/2014/main" id="{58453F1A-4FF3-94E4-B16C-753FFC1A9FCE}"/>
                </a:ext>
              </a:extLst>
            </p:cNvPr>
            <p:cNvSpPr txBox="1"/>
            <p:nvPr/>
          </p:nvSpPr>
          <p:spPr>
            <a:xfrm>
              <a:off x="1973650" y="1228650"/>
              <a:ext cx="555900" cy="19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DM Sans"/>
                  <a:ea typeface="DM Sans"/>
                  <a:cs typeface="DM Sans"/>
                  <a:sym typeface="DM Sans"/>
                </a:rPr>
                <a:t>17</a:t>
              </a:r>
              <a:endParaRPr sz="1200">
                <a:solidFill>
                  <a:schemeClr val="dk1"/>
                </a:solidFill>
                <a:latin typeface="DM Sans"/>
                <a:ea typeface="DM Sans"/>
                <a:cs typeface="DM Sans"/>
                <a:sym typeface="DM Sans"/>
              </a:endParaRPr>
            </a:p>
          </p:txBody>
        </p:sp>
        <p:sp>
          <p:nvSpPr>
            <p:cNvPr id="54" name="Google Shape;182;p15">
              <a:extLst>
                <a:ext uri="{FF2B5EF4-FFF2-40B4-BE49-F238E27FC236}">
                  <a16:creationId xmlns:a16="http://schemas.microsoft.com/office/drawing/2014/main" id="{980DE7BE-C16B-7237-812E-27F5BBFD0634}"/>
                </a:ext>
              </a:extLst>
            </p:cNvPr>
            <p:cNvSpPr txBox="1"/>
            <p:nvPr/>
          </p:nvSpPr>
          <p:spPr>
            <a:xfrm>
              <a:off x="1973650" y="1705788"/>
              <a:ext cx="555900" cy="19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DM Sans"/>
                  <a:ea typeface="DM Sans"/>
                  <a:cs typeface="DM Sans"/>
                  <a:sym typeface="DM Sans"/>
                </a:rPr>
                <a:t>13</a:t>
              </a:r>
              <a:endParaRPr sz="1200">
                <a:solidFill>
                  <a:schemeClr val="dk1"/>
                </a:solidFill>
                <a:latin typeface="DM Sans"/>
                <a:ea typeface="DM Sans"/>
                <a:cs typeface="DM Sans"/>
                <a:sym typeface="DM Sans"/>
              </a:endParaRPr>
            </a:p>
          </p:txBody>
        </p:sp>
        <p:sp>
          <p:nvSpPr>
            <p:cNvPr id="55" name="Google Shape;183;p15">
              <a:extLst>
                <a:ext uri="{FF2B5EF4-FFF2-40B4-BE49-F238E27FC236}">
                  <a16:creationId xmlns:a16="http://schemas.microsoft.com/office/drawing/2014/main" id="{E05574A6-AD6B-5D2E-1DCD-525A402832F9}"/>
                </a:ext>
              </a:extLst>
            </p:cNvPr>
            <p:cNvSpPr txBox="1"/>
            <p:nvPr/>
          </p:nvSpPr>
          <p:spPr>
            <a:xfrm>
              <a:off x="1973650" y="2182938"/>
              <a:ext cx="555900" cy="19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DM Sans"/>
                  <a:ea typeface="DM Sans"/>
                  <a:cs typeface="DM Sans"/>
                  <a:sym typeface="DM Sans"/>
                </a:rPr>
                <a:t>9</a:t>
              </a:r>
              <a:endParaRPr sz="1200">
                <a:solidFill>
                  <a:schemeClr val="dk1"/>
                </a:solidFill>
                <a:latin typeface="DM Sans"/>
                <a:ea typeface="DM Sans"/>
                <a:cs typeface="DM Sans"/>
                <a:sym typeface="DM Sans"/>
              </a:endParaRPr>
            </a:p>
          </p:txBody>
        </p:sp>
        <p:sp>
          <p:nvSpPr>
            <p:cNvPr id="56" name="Google Shape;184;p15">
              <a:extLst>
                <a:ext uri="{FF2B5EF4-FFF2-40B4-BE49-F238E27FC236}">
                  <a16:creationId xmlns:a16="http://schemas.microsoft.com/office/drawing/2014/main" id="{BD2482B6-5082-ADAC-91C2-563D892B26ED}"/>
                </a:ext>
              </a:extLst>
            </p:cNvPr>
            <p:cNvSpPr txBox="1"/>
            <p:nvPr/>
          </p:nvSpPr>
          <p:spPr>
            <a:xfrm>
              <a:off x="1999525" y="2655000"/>
              <a:ext cx="555900" cy="19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DM Sans"/>
                  <a:ea typeface="DM Sans"/>
                  <a:cs typeface="DM Sans"/>
                  <a:sym typeface="DM Sans"/>
                </a:rPr>
                <a:t>5</a:t>
              </a:r>
              <a:endParaRPr sz="1200">
                <a:solidFill>
                  <a:schemeClr val="dk1"/>
                </a:solidFill>
                <a:latin typeface="DM Sans"/>
                <a:ea typeface="DM Sans"/>
                <a:cs typeface="DM Sans"/>
                <a:sym typeface="DM Sans"/>
              </a:endParaRPr>
            </a:p>
          </p:txBody>
        </p:sp>
        <p:sp>
          <p:nvSpPr>
            <p:cNvPr id="57" name="Google Shape;185;p15">
              <a:extLst>
                <a:ext uri="{FF2B5EF4-FFF2-40B4-BE49-F238E27FC236}">
                  <a16:creationId xmlns:a16="http://schemas.microsoft.com/office/drawing/2014/main" id="{0BE9188E-C73F-57D4-4BF0-08360C554B47}"/>
                </a:ext>
              </a:extLst>
            </p:cNvPr>
            <p:cNvSpPr txBox="1"/>
            <p:nvPr/>
          </p:nvSpPr>
          <p:spPr>
            <a:xfrm>
              <a:off x="2025675" y="3127050"/>
              <a:ext cx="555900" cy="19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DM Sans"/>
                  <a:ea typeface="DM Sans"/>
                  <a:cs typeface="DM Sans"/>
                  <a:sym typeface="DM Sans"/>
                </a:rPr>
                <a:t>1</a:t>
              </a:r>
              <a:endParaRPr sz="1200">
                <a:solidFill>
                  <a:schemeClr val="dk1"/>
                </a:solidFill>
                <a:latin typeface="DM Sans"/>
                <a:ea typeface="DM Sans"/>
                <a:cs typeface="DM Sans"/>
                <a:sym typeface="DM Sans"/>
              </a:endParaRPr>
            </a:p>
          </p:txBody>
        </p:sp>
        <p:sp>
          <p:nvSpPr>
            <p:cNvPr id="58" name="Google Shape;186;p15">
              <a:extLst>
                <a:ext uri="{FF2B5EF4-FFF2-40B4-BE49-F238E27FC236}">
                  <a16:creationId xmlns:a16="http://schemas.microsoft.com/office/drawing/2014/main" id="{F21C8EE1-FB62-2DD6-8387-C34A0003C9E9}"/>
                </a:ext>
              </a:extLst>
            </p:cNvPr>
            <p:cNvSpPr txBox="1"/>
            <p:nvPr/>
          </p:nvSpPr>
          <p:spPr>
            <a:xfrm>
              <a:off x="1646975" y="1836500"/>
              <a:ext cx="209700" cy="8700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59" name="Google Shape;187;p15">
              <a:extLst>
                <a:ext uri="{FF2B5EF4-FFF2-40B4-BE49-F238E27FC236}">
                  <a16:creationId xmlns:a16="http://schemas.microsoft.com/office/drawing/2014/main" id="{A7AAC432-A32B-7E0E-0B71-B6E3EFBAE6EE}"/>
                </a:ext>
              </a:extLst>
            </p:cNvPr>
            <p:cNvSpPr txBox="1"/>
            <p:nvPr/>
          </p:nvSpPr>
          <p:spPr>
            <a:xfrm rot="-5400000">
              <a:off x="741725" y="1816775"/>
              <a:ext cx="2085000" cy="27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DM Sans"/>
                  <a:ea typeface="DM Sans"/>
                  <a:cs typeface="DM Sans"/>
                  <a:sym typeface="DM Sans"/>
                </a:rPr>
                <a:t>RRTmax/RRTmin</a:t>
              </a:r>
              <a:endParaRPr sz="1200">
                <a:solidFill>
                  <a:schemeClr val="dk1"/>
                </a:solidFill>
                <a:latin typeface="DM Sans"/>
                <a:ea typeface="DM Sans"/>
                <a:cs typeface="DM Sans"/>
                <a:sym typeface="DM Sans"/>
              </a:endParaRPr>
            </a:p>
          </p:txBody>
        </p:sp>
      </p:grpSp>
    </p:spTree>
    <p:extLst>
      <p:ext uri="{BB962C8B-B14F-4D97-AF65-F5344CB8AC3E}">
        <p14:creationId xmlns:p14="http://schemas.microsoft.com/office/powerpoint/2010/main" val="3169757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1CF0B-5AB0-D140-37AC-E3DF201A152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3FCC52-D118-BCD1-74AD-F7DE2863F27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C615C02B-B307-5E86-28E5-2E3D1A12A47A}"/>
              </a:ext>
            </a:extLst>
          </p:cNvPr>
          <p:cNvSpPr>
            <a:spLocks noGrp="1"/>
          </p:cNvSpPr>
          <p:nvPr>
            <p:ph type="title"/>
          </p:nvPr>
        </p:nvSpPr>
        <p:spPr/>
        <p:txBody>
          <a:bodyPr/>
          <a:lstStyle/>
          <a:p>
            <a:r>
              <a:rPr lang="en-US"/>
              <a:t>SYN®-TACKS CB – </a:t>
            </a:r>
            <a:r>
              <a:rPr lang="en-US" i="1"/>
              <a:t>in vivo </a:t>
            </a:r>
            <a:r>
              <a:rPr lang="en-US"/>
              <a:t>efficacy</a:t>
            </a:r>
          </a:p>
        </p:txBody>
      </p:sp>
      <p:sp>
        <p:nvSpPr>
          <p:cNvPr id="2" name="Text Placeholder 6">
            <a:extLst>
              <a:ext uri="{FF2B5EF4-FFF2-40B4-BE49-F238E27FC236}">
                <a16:creationId xmlns:a16="http://schemas.microsoft.com/office/drawing/2014/main" id="{007C0C15-6B3D-D88A-3B44-772879541FFC}"/>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Stratum Corneum Tape Strips</a:t>
            </a:r>
          </a:p>
        </p:txBody>
      </p:sp>
      <p:sp>
        <p:nvSpPr>
          <p:cNvPr id="4" name="Text Placeholder 5">
            <a:extLst>
              <a:ext uri="{FF2B5EF4-FFF2-40B4-BE49-F238E27FC236}">
                <a16:creationId xmlns:a16="http://schemas.microsoft.com/office/drawing/2014/main" id="{643A2A1A-EBCE-C1DF-6756-BE7B8F42FBC4}"/>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pic>
        <p:nvPicPr>
          <p:cNvPr id="10" name="Picture 9">
            <a:extLst>
              <a:ext uri="{FF2B5EF4-FFF2-40B4-BE49-F238E27FC236}">
                <a16:creationId xmlns:a16="http://schemas.microsoft.com/office/drawing/2014/main" id="{CF303CC2-9365-2351-ED88-C7D5560495C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6" name="Text Placeholder 4">
            <a:extLst>
              <a:ext uri="{FF2B5EF4-FFF2-40B4-BE49-F238E27FC236}">
                <a16:creationId xmlns:a16="http://schemas.microsoft.com/office/drawing/2014/main" id="{6858E7A9-20D2-E819-DD51-6DB936F55818}"/>
              </a:ext>
            </a:extLst>
          </p:cNvPr>
          <p:cNvSpPr txBox="1">
            <a:spLocks/>
          </p:cNvSpPr>
          <p:nvPr/>
        </p:nvSpPr>
        <p:spPr>
          <a:xfrm>
            <a:off x="302398" y="1221152"/>
            <a:ext cx="9204193" cy="303211"/>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ct val="50000"/>
              </a:spcBef>
              <a:defRPr/>
            </a:pPr>
            <a:r>
              <a:rPr lang="en-US" sz="1600" b="1">
                <a:solidFill>
                  <a:srgbClr val="897974"/>
                </a:solidFill>
              </a:rPr>
              <a:t>Scanning electron microscopy of tape strips</a:t>
            </a:r>
          </a:p>
        </p:txBody>
      </p:sp>
      <p:sp>
        <p:nvSpPr>
          <p:cNvPr id="11" name="Rectangle 10">
            <a:extLst>
              <a:ext uri="{FF2B5EF4-FFF2-40B4-BE49-F238E27FC236}">
                <a16:creationId xmlns:a16="http://schemas.microsoft.com/office/drawing/2014/main" id="{BA0726AD-2898-C75E-13CF-5E2A18E1B946}"/>
              </a:ext>
            </a:extLst>
          </p:cNvPr>
          <p:cNvSpPr/>
          <p:nvPr/>
        </p:nvSpPr>
        <p:spPr>
          <a:xfrm>
            <a:off x="302398" y="5275465"/>
            <a:ext cx="7060928" cy="75769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6">
            <a:extLst>
              <a:ext uri="{FF2B5EF4-FFF2-40B4-BE49-F238E27FC236}">
                <a16:creationId xmlns:a16="http://schemas.microsoft.com/office/drawing/2014/main" id="{2F322F4A-1091-95AC-4EE2-845B3FCA71A6}"/>
              </a:ext>
            </a:extLst>
          </p:cNvPr>
          <p:cNvSpPr txBox="1">
            <a:spLocks/>
          </p:cNvSpPr>
          <p:nvPr/>
        </p:nvSpPr>
        <p:spPr>
          <a:xfrm>
            <a:off x="429491" y="5389690"/>
            <a:ext cx="7395847" cy="516868"/>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buClr>
                <a:schemeClr val="bg1"/>
              </a:buClr>
              <a:buSzPct val="140000"/>
              <a:buFont typeface="Arial" panose="020B0604020202020204" pitchFamily="34" charset="0"/>
              <a:buChar char="•"/>
              <a:defRPr/>
            </a:pPr>
            <a:r>
              <a:rPr lang="en-US" sz="1600" b="1">
                <a:solidFill>
                  <a:schemeClr val="bg1"/>
                </a:solidFill>
                <a:latin typeface="DM Sans" pitchFamily="2" charset="0"/>
              </a:rPr>
              <a:t>Fewer layers are stripped off by tapes</a:t>
            </a:r>
          </a:p>
          <a:p>
            <a:pPr lvl="1">
              <a:buClr>
                <a:schemeClr val="bg1"/>
              </a:buClr>
              <a:buSzPct val="140000"/>
              <a:buFont typeface="Arial" panose="020B0604020202020204" pitchFamily="34" charset="0"/>
              <a:buChar char="•"/>
              <a:defRPr/>
            </a:pPr>
            <a:r>
              <a:rPr lang="en-US" sz="1600" b="1">
                <a:solidFill>
                  <a:schemeClr val="bg1"/>
                </a:solidFill>
                <a:latin typeface="DM Sans" pitchFamily="2" charset="0"/>
              </a:rPr>
              <a:t>Layers show increased compactness</a:t>
            </a:r>
          </a:p>
          <a:p>
            <a:pPr>
              <a:spcAft>
                <a:spcPts val="0"/>
              </a:spcAft>
              <a:defRPr/>
            </a:pPr>
            <a:endParaRPr lang="en-US" sz="1600">
              <a:solidFill>
                <a:schemeClr val="tx1">
                  <a:lumMod val="50000"/>
                </a:schemeClr>
              </a:solidFill>
              <a:latin typeface="DM Sans" pitchFamily="2" charset="0"/>
            </a:endParaRPr>
          </a:p>
          <a:p>
            <a:endParaRPr lang="en-US" sz="1600"/>
          </a:p>
        </p:txBody>
      </p:sp>
      <p:grpSp>
        <p:nvGrpSpPr>
          <p:cNvPr id="24" name="Group 23">
            <a:extLst>
              <a:ext uri="{FF2B5EF4-FFF2-40B4-BE49-F238E27FC236}">
                <a16:creationId xmlns:a16="http://schemas.microsoft.com/office/drawing/2014/main" id="{653CB8A5-EEE4-A2A1-8A82-9E0153103638}"/>
              </a:ext>
            </a:extLst>
          </p:cNvPr>
          <p:cNvGrpSpPr/>
          <p:nvPr/>
        </p:nvGrpSpPr>
        <p:grpSpPr>
          <a:xfrm>
            <a:off x="302083" y="1770216"/>
            <a:ext cx="9303349" cy="2831409"/>
            <a:chOff x="302084" y="1770217"/>
            <a:chExt cx="8823282" cy="2685304"/>
          </a:xfrm>
        </p:grpSpPr>
        <p:sp>
          <p:nvSpPr>
            <p:cNvPr id="5" name="Rounded Rectangle 6">
              <a:extLst>
                <a:ext uri="{FF2B5EF4-FFF2-40B4-BE49-F238E27FC236}">
                  <a16:creationId xmlns:a16="http://schemas.microsoft.com/office/drawing/2014/main" id="{ABE88666-9533-E202-E671-57C5F81CCA13}"/>
                </a:ext>
              </a:extLst>
            </p:cNvPr>
            <p:cNvSpPr/>
            <p:nvPr/>
          </p:nvSpPr>
          <p:spPr>
            <a:xfrm>
              <a:off x="302084" y="2015463"/>
              <a:ext cx="1656521" cy="216068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5EBBDF4-7752-B2BD-34F8-5ACF5786FC2A}"/>
                </a:ext>
              </a:extLst>
            </p:cNvPr>
            <p:cNvSpPr/>
            <p:nvPr/>
          </p:nvSpPr>
          <p:spPr>
            <a:xfrm>
              <a:off x="2239699" y="2015463"/>
              <a:ext cx="1656521" cy="216068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727326B-6774-9C91-D29F-3B67B62776AB}"/>
                </a:ext>
              </a:extLst>
            </p:cNvPr>
            <p:cNvSpPr/>
            <p:nvPr/>
          </p:nvSpPr>
          <p:spPr>
            <a:xfrm>
              <a:off x="5117758" y="2015463"/>
              <a:ext cx="1656521" cy="216068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E3DCECE-A0E5-AA4A-171C-8E9CBB55829A}"/>
                </a:ext>
              </a:extLst>
            </p:cNvPr>
            <p:cNvSpPr/>
            <p:nvPr/>
          </p:nvSpPr>
          <p:spPr>
            <a:xfrm>
              <a:off x="7061072" y="2015463"/>
              <a:ext cx="1656521" cy="216068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4">
              <a:extLst>
                <a:ext uri="{FF2B5EF4-FFF2-40B4-BE49-F238E27FC236}">
                  <a16:creationId xmlns:a16="http://schemas.microsoft.com/office/drawing/2014/main" id="{4C126F2F-4A36-F487-E112-1FF1CED14C0E}"/>
                </a:ext>
              </a:extLst>
            </p:cNvPr>
            <p:cNvSpPr txBox="1">
              <a:spLocks/>
            </p:cNvSpPr>
            <p:nvPr/>
          </p:nvSpPr>
          <p:spPr>
            <a:xfrm>
              <a:off x="302085" y="1770217"/>
              <a:ext cx="3862708" cy="150557"/>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b="1" kern="0">
                  <a:solidFill>
                    <a:schemeClr val="tx1"/>
                  </a:solidFill>
                  <a:latin typeface="+mn-lt"/>
                </a:rPr>
                <a:t>Volunteer 77, age 44, 1% SYN®-TACKS CB</a:t>
              </a:r>
            </a:p>
          </p:txBody>
        </p:sp>
        <p:sp>
          <p:nvSpPr>
            <p:cNvPr id="15" name="Text Placeholder 4">
              <a:extLst>
                <a:ext uri="{FF2B5EF4-FFF2-40B4-BE49-F238E27FC236}">
                  <a16:creationId xmlns:a16="http://schemas.microsoft.com/office/drawing/2014/main" id="{2BCDCC37-D4CA-C270-5B41-1F12714B3333}"/>
                </a:ext>
              </a:extLst>
            </p:cNvPr>
            <p:cNvSpPr txBox="1">
              <a:spLocks/>
            </p:cNvSpPr>
            <p:nvPr/>
          </p:nvSpPr>
          <p:spPr>
            <a:xfrm>
              <a:off x="5117757" y="1770217"/>
              <a:ext cx="4007609" cy="20330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b="1" kern="0">
                  <a:solidFill>
                    <a:schemeClr val="tx1"/>
                  </a:solidFill>
                  <a:latin typeface="+mn-lt"/>
                </a:rPr>
                <a:t>Volunteer 88, age 62, 1% SYN®-TACKS CB</a:t>
              </a:r>
            </a:p>
          </p:txBody>
        </p:sp>
        <p:sp>
          <p:nvSpPr>
            <p:cNvPr id="16" name="Text Placeholder 4">
              <a:extLst>
                <a:ext uri="{FF2B5EF4-FFF2-40B4-BE49-F238E27FC236}">
                  <a16:creationId xmlns:a16="http://schemas.microsoft.com/office/drawing/2014/main" id="{98DDEFE3-C549-0AA6-EE3E-898BA1FB8561}"/>
                </a:ext>
              </a:extLst>
            </p:cNvPr>
            <p:cNvSpPr txBox="1">
              <a:spLocks/>
            </p:cNvSpPr>
            <p:nvPr/>
          </p:nvSpPr>
          <p:spPr>
            <a:xfrm>
              <a:off x="302086" y="4235977"/>
              <a:ext cx="1571937" cy="21954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kern="0">
                  <a:solidFill>
                    <a:schemeClr val="tx1"/>
                  </a:solidFill>
                  <a:latin typeface="+mn-lt"/>
                </a:rPr>
                <a:t>Day 0</a:t>
              </a:r>
            </a:p>
          </p:txBody>
        </p:sp>
        <p:sp>
          <p:nvSpPr>
            <p:cNvPr id="17" name="Text Placeholder 4">
              <a:extLst>
                <a:ext uri="{FF2B5EF4-FFF2-40B4-BE49-F238E27FC236}">
                  <a16:creationId xmlns:a16="http://schemas.microsoft.com/office/drawing/2014/main" id="{E805827A-6F11-8B0B-94EC-FE20772AE9A1}"/>
                </a:ext>
              </a:extLst>
            </p:cNvPr>
            <p:cNvSpPr txBox="1">
              <a:spLocks/>
            </p:cNvSpPr>
            <p:nvPr/>
          </p:nvSpPr>
          <p:spPr>
            <a:xfrm>
              <a:off x="2239700" y="4235977"/>
              <a:ext cx="1571937" cy="21954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kern="0" dirty="0">
                  <a:solidFill>
                    <a:schemeClr val="tx1"/>
                  </a:solidFill>
                  <a:latin typeface="+mn-lt"/>
                </a:rPr>
                <a:t>Day 84</a:t>
              </a:r>
            </a:p>
          </p:txBody>
        </p:sp>
        <p:sp>
          <p:nvSpPr>
            <p:cNvPr id="18" name="Text Placeholder 4">
              <a:extLst>
                <a:ext uri="{FF2B5EF4-FFF2-40B4-BE49-F238E27FC236}">
                  <a16:creationId xmlns:a16="http://schemas.microsoft.com/office/drawing/2014/main" id="{EE006495-BB43-8C93-0775-983FC643D64B}"/>
                </a:ext>
              </a:extLst>
            </p:cNvPr>
            <p:cNvSpPr txBox="1">
              <a:spLocks/>
            </p:cNvSpPr>
            <p:nvPr/>
          </p:nvSpPr>
          <p:spPr>
            <a:xfrm>
              <a:off x="5127235" y="4235977"/>
              <a:ext cx="1571937" cy="21954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kern="0">
                  <a:solidFill>
                    <a:schemeClr val="tx1"/>
                  </a:solidFill>
                  <a:latin typeface="+mn-lt"/>
                </a:rPr>
                <a:t>Day 0</a:t>
              </a:r>
            </a:p>
          </p:txBody>
        </p:sp>
        <p:sp>
          <p:nvSpPr>
            <p:cNvPr id="19" name="Text Placeholder 4">
              <a:extLst>
                <a:ext uri="{FF2B5EF4-FFF2-40B4-BE49-F238E27FC236}">
                  <a16:creationId xmlns:a16="http://schemas.microsoft.com/office/drawing/2014/main" id="{F1F4EC94-F917-0B0B-6367-2FF9206D0F5A}"/>
                </a:ext>
              </a:extLst>
            </p:cNvPr>
            <p:cNvSpPr txBox="1">
              <a:spLocks/>
            </p:cNvSpPr>
            <p:nvPr/>
          </p:nvSpPr>
          <p:spPr>
            <a:xfrm>
              <a:off x="7070548" y="4235977"/>
              <a:ext cx="1571937" cy="21954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kern="0">
                  <a:solidFill>
                    <a:schemeClr val="tx1"/>
                  </a:solidFill>
                  <a:latin typeface="+mn-lt"/>
                </a:rPr>
                <a:t>Day 84</a:t>
              </a:r>
            </a:p>
          </p:txBody>
        </p:sp>
      </p:grpSp>
      <p:cxnSp>
        <p:nvCxnSpPr>
          <p:cNvPr id="20" name="Straight Connector 19">
            <a:extLst>
              <a:ext uri="{FF2B5EF4-FFF2-40B4-BE49-F238E27FC236}">
                <a16:creationId xmlns:a16="http://schemas.microsoft.com/office/drawing/2014/main" id="{64CB2568-C043-020B-5140-017364E633BF}"/>
              </a:ext>
            </a:extLst>
          </p:cNvPr>
          <p:cNvCxnSpPr>
            <a:cxnSpLocks/>
          </p:cNvCxnSpPr>
          <p:nvPr/>
        </p:nvCxnSpPr>
        <p:spPr>
          <a:xfrm>
            <a:off x="4774520" y="1674796"/>
            <a:ext cx="0" cy="3060833"/>
          </a:xfrm>
          <a:prstGeom prst="line">
            <a:avLst/>
          </a:prstGeom>
          <a:ln>
            <a:solidFill>
              <a:srgbClr val="897974"/>
            </a:solidFill>
          </a:ln>
        </p:spPr>
        <p:style>
          <a:lnRef idx="1">
            <a:schemeClr val="accent1"/>
          </a:lnRef>
          <a:fillRef idx="0">
            <a:schemeClr val="accent1"/>
          </a:fillRef>
          <a:effectRef idx="0">
            <a:schemeClr val="accent1"/>
          </a:effectRef>
          <a:fontRef idx="minor">
            <a:schemeClr val="tx1"/>
          </a:fontRef>
        </p:style>
      </p:cxnSp>
      <p:sp>
        <p:nvSpPr>
          <p:cNvPr id="23" name="Text Placeholder 4">
            <a:extLst>
              <a:ext uri="{FF2B5EF4-FFF2-40B4-BE49-F238E27FC236}">
                <a16:creationId xmlns:a16="http://schemas.microsoft.com/office/drawing/2014/main" id="{3CFF131A-5FA1-C008-BE8F-07F07CDB163F}"/>
              </a:ext>
            </a:extLst>
          </p:cNvPr>
          <p:cNvSpPr txBox="1">
            <a:spLocks/>
          </p:cNvSpPr>
          <p:nvPr/>
        </p:nvSpPr>
        <p:spPr>
          <a:xfrm>
            <a:off x="302398" y="4892064"/>
            <a:ext cx="5726880" cy="305248"/>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Clr>
                <a:srgbClr val="9D2835"/>
              </a:buClr>
              <a:buNone/>
            </a:pPr>
            <a:r>
              <a:rPr lang="en-US" b="1">
                <a:solidFill>
                  <a:srgbClr val="897974"/>
                </a:solidFill>
                <a:latin typeface="+mn-lt"/>
              </a:rPr>
              <a:t>SYN®-TACKS CB improves cellular cohesion:</a:t>
            </a:r>
          </a:p>
        </p:txBody>
      </p:sp>
    </p:spTree>
    <p:extLst>
      <p:ext uri="{BB962C8B-B14F-4D97-AF65-F5344CB8AC3E}">
        <p14:creationId xmlns:p14="http://schemas.microsoft.com/office/powerpoint/2010/main" val="480136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C765C-60A4-5F56-F7C1-8F97B615BC9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5643A0-89D6-0C6B-BE2E-413E22DD50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2FA1A780-CA4B-5ED5-3815-B8AC2CD3D642}"/>
              </a:ext>
            </a:extLst>
          </p:cNvPr>
          <p:cNvSpPr>
            <a:spLocks noGrp="1"/>
          </p:cNvSpPr>
          <p:nvPr>
            <p:ph type="title"/>
          </p:nvPr>
        </p:nvSpPr>
        <p:spPr/>
        <p:txBody>
          <a:bodyPr/>
          <a:lstStyle/>
          <a:p>
            <a:r>
              <a:rPr lang="en-US"/>
              <a:t>SYN®-TACKS CB – </a:t>
            </a:r>
            <a:r>
              <a:rPr lang="en-US" i="1"/>
              <a:t>in vivo </a:t>
            </a:r>
            <a:r>
              <a:rPr lang="en-US"/>
              <a:t>efficacy</a:t>
            </a:r>
          </a:p>
        </p:txBody>
      </p:sp>
      <p:sp>
        <p:nvSpPr>
          <p:cNvPr id="2" name="Text Placeholder 6">
            <a:extLst>
              <a:ext uri="{FF2B5EF4-FFF2-40B4-BE49-F238E27FC236}">
                <a16:creationId xmlns:a16="http://schemas.microsoft.com/office/drawing/2014/main" id="{54A2E437-FC08-0F14-17C5-12CC86FD2312}"/>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Macrophotographs</a:t>
            </a:r>
          </a:p>
        </p:txBody>
      </p:sp>
      <p:sp>
        <p:nvSpPr>
          <p:cNvPr id="4" name="Text Placeholder 5">
            <a:extLst>
              <a:ext uri="{FF2B5EF4-FFF2-40B4-BE49-F238E27FC236}">
                <a16:creationId xmlns:a16="http://schemas.microsoft.com/office/drawing/2014/main" id="{8F4AA043-EA7D-EEFA-CF9E-DAFC2EE07CE8}"/>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pic>
        <p:nvPicPr>
          <p:cNvPr id="10" name="Picture 9">
            <a:extLst>
              <a:ext uri="{FF2B5EF4-FFF2-40B4-BE49-F238E27FC236}">
                <a16:creationId xmlns:a16="http://schemas.microsoft.com/office/drawing/2014/main" id="{368A1CE9-0D28-B9E3-715D-3B1ECC4ED3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11" name="Rectangle 10">
            <a:extLst>
              <a:ext uri="{FF2B5EF4-FFF2-40B4-BE49-F238E27FC236}">
                <a16:creationId xmlns:a16="http://schemas.microsoft.com/office/drawing/2014/main" id="{A2E958B9-3A64-7A97-950A-0445F0373F31}"/>
              </a:ext>
            </a:extLst>
          </p:cNvPr>
          <p:cNvSpPr/>
          <p:nvPr/>
        </p:nvSpPr>
        <p:spPr>
          <a:xfrm>
            <a:off x="302398" y="5275465"/>
            <a:ext cx="7060928" cy="631093"/>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6">
            <a:extLst>
              <a:ext uri="{FF2B5EF4-FFF2-40B4-BE49-F238E27FC236}">
                <a16:creationId xmlns:a16="http://schemas.microsoft.com/office/drawing/2014/main" id="{62C9982A-6B9E-BD36-6F71-76FF30B2F27C}"/>
              </a:ext>
            </a:extLst>
          </p:cNvPr>
          <p:cNvSpPr txBox="1">
            <a:spLocks/>
          </p:cNvSpPr>
          <p:nvPr/>
        </p:nvSpPr>
        <p:spPr>
          <a:xfrm>
            <a:off x="429491" y="5389690"/>
            <a:ext cx="7395847" cy="516868"/>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chemeClr val="bg1"/>
              </a:buClr>
              <a:buSzPct val="140000"/>
              <a:buNone/>
              <a:defRPr/>
            </a:pPr>
            <a:r>
              <a:rPr lang="en-US" sz="1600" b="1">
                <a:solidFill>
                  <a:schemeClr val="bg1"/>
                </a:solidFill>
                <a:latin typeface="DM Sans" pitchFamily="2" charset="0"/>
              </a:rPr>
              <a:t>Visible aspects are clearly improved, less wrinkles and better overall improved skin appearance</a:t>
            </a:r>
          </a:p>
          <a:p>
            <a:pPr>
              <a:spcAft>
                <a:spcPts val="0"/>
              </a:spcAft>
              <a:defRPr/>
            </a:pPr>
            <a:endParaRPr lang="en-US" sz="1600">
              <a:solidFill>
                <a:schemeClr val="tx1">
                  <a:lumMod val="50000"/>
                </a:schemeClr>
              </a:solidFill>
              <a:latin typeface="DM Sans" pitchFamily="2" charset="0"/>
            </a:endParaRPr>
          </a:p>
          <a:p>
            <a:endParaRPr lang="en-US" sz="1600"/>
          </a:p>
        </p:txBody>
      </p:sp>
      <p:sp>
        <p:nvSpPr>
          <p:cNvPr id="7" name="Text Placeholder 4">
            <a:extLst>
              <a:ext uri="{FF2B5EF4-FFF2-40B4-BE49-F238E27FC236}">
                <a16:creationId xmlns:a16="http://schemas.microsoft.com/office/drawing/2014/main" id="{DC198F53-3287-E9CD-365E-42EF43FFE8D5}"/>
              </a:ext>
            </a:extLst>
          </p:cNvPr>
          <p:cNvSpPr txBox="1">
            <a:spLocks/>
          </p:cNvSpPr>
          <p:nvPr/>
        </p:nvSpPr>
        <p:spPr>
          <a:xfrm>
            <a:off x="302398" y="1235775"/>
            <a:ext cx="5627687" cy="331140"/>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ct val="50000"/>
              </a:spcBef>
              <a:defRPr/>
            </a:pPr>
            <a:r>
              <a:rPr lang="en-GB" sz="1600" b="1">
                <a:solidFill>
                  <a:srgbClr val="897974"/>
                </a:solidFill>
              </a:rPr>
              <a:t>Volunteer 73, age 43, 1% SYN®-TACKS CB, 56 days</a:t>
            </a:r>
          </a:p>
        </p:txBody>
      </p:sp>
      <p:sp>
        <p:nvSpPr>
          <p:cNvPr id="21" name="Text Placeholder 4">
            <a:extLst>
              <a:ext uri="{FF2B5EF4-FFF2-40B4-BE49-F238E27FC236}">
                <a16:creationId xmlns:a16="http://schemas.microsoft.com/office/drawing/2014/main" id="{C5A0DB67-48C7-9816-27BA-2E562CB2CFFC}"/>
              </a:ext>
            </a:extLst>
          </p:cNvPr>
          <p:cNvSpPr txBox="1">
            <a:spLocks/>
          </p:cNvSpPr>
          <p:nvPr/>
        </p:nvSpPr>
        <p:spPr>
          <a:xfrm>
            <a:off x="302087" y="4860635"/>
            <a:ext cx="1671528" cy="233453"/>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kern="0">
                <a:solidFill>
                  <a:schemeClr val="tx1"/>
                </a:solidFill>
                <a:latin typeface="+mn-lt"/>
              </a:rPr>
              <a:t>Day 0</a:t>
            </a:r>
          </a:p>
        </p:txBody>
      </p:sp>
      <p:sp>
        <p:nvSpPr>
          <p:cNvPr id="22" name="Text Placeholder 4">
            <a:extLst>
              <a:ext uri="{FF2B5EF4-FFF2-40B4-BE49-F238E27FC236}">
                <a16:creationId xmlns:a16="http://schemas.microsoft.com/office/drawing/2014/main" id="{F3580161-96C8-8462-0B64-E8199500CE2C}"/>
              </a:ext>
            </a:extLst>
          </p:cNvPr>
          <p:cNvSpPr txBox="1">
            <a:spLocks/>
          </p:cNvSpPr>
          <p:nvPr/>
        </p:nvSpPr>
        <p:spPr>
          <a:xfrm>
            <a:off x="5756031" y="4860635"/>
            <a:ext cx="1671528" cy="233453"/>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200" kern="0">
                <a:solidFill>
                  <a:schemeClr val="tx1"/>
                </a:solidFill>
                <a:latin typeface="+mn-lt"/>
              </a:rPr>
              <a:t>Day 56</a:t>
            </a:r>
          </a:p>
        </p:txBody>
      </p:sp>
      <p:sp>
        <p:nvSpPr>
          <p:cNvPr id="24" name="Rounded Rectangle 7">
            <a:extLst>
              <a:ext uri="{FF2B5EF4-FFF2-40B4-BE49-F238E27FC236}">
                <a16:creationId xmlns:a16="http://schemas.microsoft.com/office/drawing/2014/main" id="{55498A94-C16A-ECF8-D277-B1F4AF27D9D3}"/>
              </a:ext>
            </a:extLst>
          </p:cNvPr>
          <p:cNvSpPr/>
          <p:nvPr/>
        </p:nvSpPr>
        <p:spPr>
          <a:xfrm>
            <a:off x="302084" y="1672669"/>
            <a:ext cx="4670019" cy="308221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ounded Rectangle 24">
            <a:extLst>
              <a:ext uri="{FF2B5EF4-FFF2-40B4-BE49-F238E27FC236}">
                <a16:creationId xmlns:a16="http://schemas.microsoft.com/office/drawing/2014/main" id="{3457E7A3-EC3D-46FE-B13E-C6AE67F5708A}"/>
              </a:ext>
            </a:extLst>
          </p:cNvPr>
          <p:cNvSpPr/>
          <p:nvPr/>
        </p:nvSpPr>
        <p:spPr>
          <a:xfrm>
            <a:off x="5756030" y="1672669"/>
            <a:ext cx="4670019" cy="308221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989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EC33E-B8BA-8DCE-C035-4A0499DCE4A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D5EC52-DA48-275C-0C66-4FB051EAF725}"/>
              </a:ext>
            </a:extLst>
          </p:cNvPr>
          <p:cNvSpPr>
            <a:spLocks noGrp="1"/>
          </p:cNvSpPr>
          <p:nvPr>
            <p:ph type="sldNum" sz="quarter" idx="10"/>
          </p:nvPr>
        </p:nvSpPr>
        <p:spPr/>
        <p:txBody>
          <a:bodyPr/>
          <a:lstStyle/>
          <a:p>
            <a:fld id="{5BA3E189-2F3A-42E5-B572-3520703B6186}" type="slidenum">
              <a:rPr lang="en-GB" smtClean="0"/>
              <a:pPr/>
              <a:t>12</a:t>
            </a:fld>
            <a:endParaRPr lang="en-GB"/>
          </a:p>
        </p:txBody>
      </p:sp>
      <p:sp>
        <p:nvSpPr>
          <p:cNvPr id="13" name="Title 31">
            <a:extLst>
              <a:ext uri="{FF2B5EF4-FFF2-40B4-BE49-F238E27FC236}">
                <a16:creationId xmlns:a16="http://schemas.microsoft.com/office/drawing/2014/main" id="{FCF7CD22-626A-8DAB-4202-6E5CC28841C4}"/>
              </a:ext>
            </a:extLst>
          </p:cNvPr>
          <p:cNvSpPr>
            <a:spLocks noGrp="1"/>
          </p:cNvSpPr>
          <p:nvPr>
            <p:ph type="title"/>
          </p:nvPr>
        </p:nvSpPr>
        <p:spPr/>
        <p:txBody>
          <a:bodyPr/>
          <a:lstStyle/>
          <a:p>
            <a:r>
              <a:rPr lang="en-US"/>
              <a:t>SYN®-TACKS CB – </a:t>
            </a:r>
            <a:r>
              <a:rPr lang="en-US" i="1"/>
              <a:t>in vivo </a:t>
            </a:r>
            <a:r>
              <a:rPr lang="en-US"/>
              <a:t>efficacy</a:t>
            </a:r>
          </a:p>
        </p:txBody>
      </p:sp>
      <p:pic>
        <p:nvPicPr>
          <p:cNvPr id="3" name="Picture 2">
            <a:extLst>
              <a:ext uri="{FF2B5EF4-FFF2-40B4-BE49-F238E27FC236}">
                <a16:creationId xmlns:a16="http://schemas.microsoft.com/office/drawing/2014/main" id="{D754C4B4-F0BD-5520-D147-70C7C7B279B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6" name="Text Placeholder 5">
            <a:extLst>
              <a:ext uri="{FF2B5EF4-FFF2-40B4-BE49-F238E27FC236}">
                <a16:creationId xmlns:a16="http://schemas.microsoft.com/office/drawing/2014/main" id="{BA1032B3-2095-DAC2-8544-7CB8C095FF77}"/>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sp>
        <p:nvSpPr>
          <p:cNvPr id="16" name="Text Placeholder 6">
            <a:extLst>
              <a:ext uri="{FF2B5EF4-FFF2-40B4-BE49-F238E27FC236}">
                <a16:creationId xmlns:a16="http://schemas.microsoft.com/office/drawing/2014/main" id="{A713017F-98F2-F3DB-FB95-16AE12457D30}"/>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Evaluation questionnaire: Summary</a:t>
            </a:r>
          </a:p>
        </p:txBody>
      </p:sp>
      <p:sp>
        <p:nvSpPr>
          <p:cNvPr id="17" name="Text Placeholder 4">
            <a:extLst>
              <a:ext uri="{FF2B5EF4-FFF2-40B4-BE49-F238E27FC236}">
                <a16:creationId xmlns:a16="http://schemas.microsoft.com/office/drawing/2014/main" id="{C8FCBA46-88CA-5B69-FBE0-CD6F7182D656}"/>
              </a:ext>
            </a:extLst>
          </p:cNvPr>
          <p:cNvSpPr txBox="1">
            <a:spLocks/>
          </p:cNvSpPr>
          <p:nvPr/>
        </p:nvSpPr>
        <p:spPr>
          <a:xfrm>
            <a:off x="302083" y="1422298"/>
            <a:ext cx="9204193" cy="33114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ct val="50000"/>
              </a:spcBef>
              <a:defRPr/>
            </a:pPr>
            <a:r>
              <a:rPr lang="en-GB" sz="1600" b="1">
                <a:solidFill>
                  <a:srgbClr val="897974"/>
                </a:solidFill>
              </a:rPr>
              <a:t>n =30, 3 months, 1% SYN®-TACKS CB</a:t>
            </a:r>
          </a:p>
        </p:txBody>
      </p:sp>
      <p:graphicFrame>
        <p:nvGraphicFramePr>
          <p:cNvPr id="19" name="Chart 18">
            <a:extLst>
              <a:ext uri="{FF2B5EF4-FFF2-40B4-BE49-F238E27FC236}">
                <a16:creationId xmlns:a16="http://schemas.microsoft.com/office/drawing/2014/main" id="{B94EA188-3F12-E059-12D7-AF8B547E6F41}"/>
              </a:ext>
            </a:extLst>
          </p:cNvPr>
          <p:cNvGraphicFramePr/>
          <p:nvPr>
            <p:extLst>
              <p:ext uri="{D42A27DB-BD31-4B8C-83A1-F6EECF244321}">
                <p14:modId xmlns:p14="http://schemas.microsoft.com/office/powerpoint/2010/main" val="197534714"/>
              </p:ext>
            </p:extLst>
          </p:nvPr>
        </p:nvGraphicFramePr>
        <p:xfrm>
          <a:off x="302083" y="1802978"/>
          <a:ext cx="8580660" cy="2899651"/>
        </p:xfrm>
        <a:graphic>
          <a:graphicData uri="http://schemas.openxmlformats.org/drawingml/2006/chart">
            <c:chart xmlns:c="http://schemas.openxmlformats.org/drawingml/2006/chart" xmlns:r="http://schemas.openxmlformats.org/officeDocument/2006/relationships" r:id="rId4"/>
          </a:graphicData>
        </a:graphic>
      </p:graphicFrame>
      <p:sp>
        <p:nvSpPr>
          <p:cNvPr id="20" name="Rectangle 19">
            <a:extLst>
              <a:ext uri="{FF2B5EF4-FFF2-40B4-BE49-F238E27FC236}">
                <a16:creationId xmlns:a16="http://schemas.microsoft.com/office/drawing/2014/main" id="{326BEC80-C1E7-4F59-1311-8C2BBCED5515}"/>
              </a:ext>
            </a:extLst>
          </p:cNvPr>
          <p:cNvSpPr/>
          <p:nvPr/>
        </p:nvSpPr>
        <p:spPr>
          <a:xfrm>
            <a:off x="302398" y="4945624"/>
            <a:ext cx="6202906" cy="631093"/>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6">
            <a:extLst>
              <a:ext uri="{FF2B5EF4-FFF2-40B4-BE49-F238E27FC236}">
                <a16:creationId xmlns:a16="http://schemas.microsoft.com/office/drawing/2014/main" id="{97DD1352-FAC5-E639-EDEF-D413A5D86283}"/>
              </a:ext>
            </a:extLst>
          </p:cNvPr>
          <p:cNvSpPr txBox="1">
            <a:spLocks/>
          </p:cNvSpPr>
          <p:nvPr/>
        </p:nvSpPr>
        <p:spPr>
          <a:xfrm>
            <a:off x="429492" y="5059849"/>
            <a:ext cx="6075812" cy="516868"/>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chemeClr val="bg1"/>
              </a:buClr>
              <a:buSzPct val="140000"/>
              <a:buNone/>
              <a:defRPr/>
            </a:pPr>
            <a:r>
              <a:rPr lang="en-US" sz="1600" b="1">
                <a:solidFill>
                  <a:schemeClr val="bg1"/>
                </a:solidFill>
                <a:latin typeface="DM Sans" pitchFamily="2" charset="0"/>
              </a:rPr>
              <a:t>About 90% report improved skin state and would purchase</a:t>
            </a:r>
            <a:br>
              <a:rPr lang="en-US" sz="1600" b="1">
                <a:solidFill>
                  <a:schemeClr val="bg1"/>
                </a:solidFill>
                <a:latin typeface="DM Sans" pitchFamily="2" charset="0"/>
              </a:rPr>
            </a:br>
            <a:r>
              <a:rPr lang="en-US" sz="1600" b="1">
                <a:solidFill>
                  <a:schemeClr val="bg1"/>
                </a:solidFill>
                <a:latin typeface="DM Sans" pitchFamily="2" charset="0"/>
              </a:rPr>
              <a:t>the product</a:t>
            </a:r>
          </a:p>
          <a:p>
            <a:pPr>
              <a:spcAft>
                <a:spcPts val="0"/>
              </a:spcAft>
              <a:defRPr/>
            </a:pPr>
            <a:endParaRPr lang="en-US" sz="1600">
              <a:solidFill>
                <a:schemeClr val="tx1">
                  <a:lumMod val="50000"/>
                </a:schemeClr>
              </a:solidFill>
              <a:latin typeface="DM Sans" pitchFamily="2" charset="0"/>
            </a:endParaRPr>
          </a:p>
          <a:p>
            <a:endParaRPr lang="en-US" sz="1600"/>
          </a:p>
        </p:txBody>
      </p:sp>
    </p:spTree>
    <p:extLst>
      <p:ext uri="{BB962C8B-B14F-4D97-AF65-F5344CB8AC3E}">
        <p14:creationId xmlns:p14="http://schemas.microsoft.com/office/powerpoint/2010/main" val="3384715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B0223-E333-F958-FB70-9305D29DACFF}"/>
            </a:ext>
          </a:extLst>
        </p:cNvPr>
        <p:cNvGrpSpPr/>
        <p:nvPr/>
      </p:nvGrpSpPr>
      <p:grpSpPr>
        <a:xfrm>
          <a:off x="0" y="0"/>
          <a:ext cx="0" cy="0"/>
          <a:chOff x="0" y="0"/>
          <a:chExt cx="0" cy="0"/>
        </a:xfrm>
      </p:grpSpPr>
      <p:pic>
        <p:nvPicPr>
          <p:cNvPr id="4" name="Picture Placeholder 20" descr="A close-up of a person&#10;&#10;Description automatically generated">
            <a:extLst>
              <a:ext uri="{FF2B5EF4-FFF2-40B4-BE49-F238E27FC236}">
                <a16:creationId xmlns:a16="http://schemas.microsoft.com/office/drawing/2014/main" id="{23F997BF-B1B6-B0F5-3F86-E7DA185AB486}"/>
              </a:ext>
            </a:extLst>
          </p:cNvPr>
          <p:cNvPicPr>
            <a:picLocks noChangeAspect="1"/>
          </p:cNvPicPr>
          <p:nvPr/>
        </p:nvPicPr>
        <p:blipFill>
          <a:blip r:embed="rId2">
            <a:extLst>
              <a:ext uri="{28A0092B-C50C-407E-A947-70E740481C1C}">
                <a14:useLocalDpi xmlns:a14="http://schemas.microsoft.com/office/drawing/2010/main" val="0"/>
              </a:ext>
            </a:extLst>
          </a:blip>
          <a:srcRect l="34166" r="6622"/>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sp>
        <p:nvSpPr>
          <p:cNvPr id="5" name="Slide Number Placeholder 2">
            <a:extLst>
              <a:ext uri="{FF2B5EF4-FFF2-40B4-BE49-F238E27FC236}">
                <a16:creationId xmlns:a16="http://schemas.microsoft.com/office/drawing/2014/main" id="{2980A98E-0660-56EC-C664-7DF405FA863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itle 7">
            <a:extLst>
              <a:ext uri="{FF2B5EF4-FFF2-40B4-BE49-F238E27FC236}">
                <a16:creationId xmlns:a16="http://schemas.microsoft.com/office/drawing/2014/main" id="{008FFF36-6A1C-59B8-18C9-991AACFBAED8}"/>
              </a:ext>
            </a:extLst>
          </p:cNvPr>
          <p:cNvSpPr>
            <a:spLocks noGrp="1"/>
          </p:cNvSpPr>
          <p:nvPr>
            <p:ph type="title"/>
          </p:nvPr>
        </p:nvSpPr>
        <p:spPr/>
        <p:txBody>
          <a:bodyPr lIns="0" tIns="0" rIns="0" bIns="0" anchor="t" anchorCtr="0">
            <a:noAutofit/>
          </a:bodyPr>
          <a:lstStyle/>
          <a:p>
            <a:r>
              <a:rPr lang="en-US"/>
              <a:t>SYN®-TACKS CB - </a:t>
            </a:r>
            <a:r>
              <a:rPr lang="en-US" i="1"/>
              <a:t>in vivo </a:t>
            </a:r>
            <a:r>
              <a:rPr lang="en-US"/>
              <a:t>efficacy</a:t>
            </a:r>
          </a:p>
        </p:txBody>
      </p:sp>
      <p:sp>
        <p:nvSpPr>
          <p:cNvPr id="12" name="Text Placeholder 11">
            <a:extLst>
              <a:ext uri="{FF2B5EF4-FFF2-40B4-BE49-F238E27FC236}">
                <a16:creationId xmlns:a16="http://schemas.microsoft.com/office/drawing/2014/main" id="{7341805C-959F-6AAE-A4F2-938907AE00EE}"/>
              </a:ext>
            </a:extLst>
          </p:cNvPr>
          <p:cNvSpPr>
            <a:spLocks noGrp="1"/>
          </p:cNvSpPr>
          <p:nvPr>
            <p:ph type="body" idx="11"/>
          </p:nvPr>
        </p:nvSpPr>
        <p:spPr>
          <a:xfrm>
            <a:off x="301626" y="1260474"/>
            <a:ext cx="5126160" cy="5038725"/>
          </a:xfrm>
        </p:spPr>
        <p:txBody>
          <a:bodyPr/>
          <a:lstStyle/>
          <a:p>
            <a:pPr>
              <a:spcAft>
                <a:spcPts val="600"/>
              </a:spcAft>
              <a:defRPr/>
            </a:pPr>
            <a:r>
              <a:rPr lang="en-US" sz="1800" b="1" kern="0">
                <a:solidFill>
                  <a:srgbClr val="4D3C35"/>
                </a:solidFill>
              </a:rPr>
              <a:t>Improved Dermal-Epidermal Junction organization by SYN®-TACKS CB</a:t>
            </a:r>
          </a:p>
          <a:p>
            <a:pPr>
              <a:spcAft>
                <a:spcPts val="600"/>
              </a:spcAft>
              <a:defRPr/>
            </a:pPr>
            <a:endParaRPr lang="en-US" b="1" kern="0">
              <a:solidFill>
                <a:srgbClr val="4D3C35"/>
              </a:solidFill>
            </a:endParaRPr>
          </a:p>
          <a:p>
            <a:pPr marL="285750" indent="-285750">
              <a:spcAft>
                <a:spcPts val="600"/>
              </a:spcAft>
              <a:buClr>
                <a:srgbClr val="897974"/>
              </a:buClr>
              <a:buSzPct val="50000"/>
              <a:buFont typeface="Wingdings" panose="05000000000000000000" pitchFamily="2" charset="2"/>
              <a:buChar char="l"/>
              <a:defRPr/>
            </a:pPr>
            <a:r>
              <a:rPr lang="en-US" sz="1800">
                <a:solidFill>
                  <a:schemeClr val="tx1"/>
                </a:solidFill>
              </a:rPr>
              <a:t>Improves skin tonicity, firmness, and suppleness after only two months.</a:t>
            </a:r>
          </a:p>
          <a:p>
            <a:pPr marL="285750" indent="-285750">
              <a:spcAft>
                <a:spcPts val="600"/>
              </a:spcAft>
              <a:buClr>
                <a:srgbClr val="897974"/>
              </a:buClr>
              <a:buSzPct val="50000"/>
              <a:buFont typeface="Wingdings" panose="05000000000000000000" pitchFamily="2" charset="2"/>
              <a:buChar char="l"/>
              <a:defRPr/>
            </a:pPr>
            <a:r>
              <a:rPr lang="en-US" sz="1800">
                <a:solidFill>
                  <a:schemeClr val="tx1"/>
                </a:solidFill>
              </a:rPr>
              <a:t>Skin anisotropy parameter is rejuvenated.</a:t>
            </a:r>
          </a:p>
          <a:p>
            <a:pPr marL="285750" indent="-285750">
              <a:spcAft>
                <a:spcPts val="600"/>
              </a:spcAft>
              <a:buClr>
                <a:srgbClr val="897974"/>
              </a:buClr>
              <a:buSzPct val="50000"/>
              <a:buFont typeface="Wingdings" panose="05000000000000000000" pitchFamily="2" charset="2"/>
              <a:buChar char="l"/>
              <a:defRPr/>
            </a:pPr>
            <a:r>
              <a:rPr lang="en-US" sz="1800">
                <a:solidFill>
                  <a:schemeClr val="tx1"/>
                </a:solidFill>
              </a:rPr>
              <a:t>Cellular cohesion is improved.</a:t>
            </a:r>
          </a:p>
          <a:p>
            <a:pPr marL="285750" indent="-285750">
              <a:spcAft>
                <a:spcPts val="600"/>
              </a:spcAft>
              <a:buClr>
                <a:srgbClr val="897974"/>
              </a:buClr>
              <a:buSzPct val="50000"/>
              <a:buFont typeface="Wingdings" panose="05000000000000000000" pitchFamily="2" charset="2"/>
              <a:buChar char="l"/>
              <a:defRPr/>
            </a:pPr>
            <a:r>
              <a:rPr lang="en-US" sz="1800">
                <a:solidFill>
                  <a:schemeClr val="tx1"/>
                </a:solidFill>
              </a:rPr>
              <a:t>Macro photographs show the overall improved appearance.</a:t>
            </a:r>
          </a:p>
          <a:p>
            <a:pPr marL="285750" indent="-285750">
              <a:spcAft>
                <a:spcPts val="600"/>
              </a:spcAft>
              <a:buClr>
                <a:srgbClr val="897974"/>
              </a:buClr>
              <a:buSzPct val="50000"/>
              <a:buFont typeface="Wingdings" panose="05000000000000000000" pitchFamily="2" charset="2"/>
              <a:buChar char="l"/>
              <a:defRPr/>
            </a:pPr>
            <a:r>
              <a:rPr lang="en-US" sz="1800">
                <a:solidFill>
                  <a:schemeClr val="tx1"/>
                </a:solidFill>
              </a:rPr>
              <a:t>SYN®-TACKS CB got excellent ratings in the evaluation questionnaire</a:t>
            </a:r>
          </a:p>
          <a:p>
            <a:endParaRPr lang="en-GB"/>
          </a:p>
        </p:txBody>
      </p:sp>
      <p:sp>
        <p:nvSpPr>
          <p:cNvPr id="2" name="Text Placeholder 6">
            <a:extLst>
              <a:ext uri="{FF2B5EF4-FFF2-40B4-BE49-F238E27FC236}">
                <a16:creationId xmlns:a16="http://schemas.microsoft.com/office/drawing/2014/main" id="{D71B1DD5-C0A2-A2B0-ABEC-B2C7A75C734E}"/>
              </a:ext>
            </a:extLst>
          </p:cNvPr>
          <p:cNvSpPr txBox="1">
            <a:spLocks/>
          </p:cNvSpPr>
          <p:nvPr/>
        </p:nvSpPr>
        <p:spPr>
          <a:xfrm>
            <a:off x="302400" y="648000"/>
            <a:ext cx="6537669" cy="612000"/>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90000"/>
              </a:lnSpc>
              <a:spcAft>
                <a:spcPts val="600"/>
              </a:spcAft>
            </a:pPr>
            <a:r>
              <a:rPr lang="en-US" b="0" kern="0" spc="0" baseline="0">
                <a:latin typeface="+mn-lt"/>
                <a:ea typeface="+mn-ea"/>
                <a:cs typeface="+mn-cs"/>
              </a:rPr>
              <a:t>Clinical investigation: Summary</a:t>
            </a:r>
          </a:p>
        </p:txBody>
      </p:sp>
      <p:pic>
        <p:nvPicPr>
          <p:cNvPr id="6" name="Picture 5">
            <a:extLst>
              <a:ext uri="{FF2B5EF4-FFF2-40B4-BE49-F238E27FC236}">
                <a16:creationId xmlns:a16="http://schemas.microsoft.com/office/drawing/2014/main" id="{8F6C460F-E044-B84E-D12C-D4980356CE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13" name="Text Placeholder 5">
            <a:extLst>
              <a:ext uri="{FF2B5EF4-FFF2-40B4-BE49-F238E27FC236}">
                <a16:creationId xmlns:a16="http://schemas.microsoft.com/office/drawing/2014/main" id="{A589BD7C-EAEB-A0A5-7902-CE82F5D1CD2F}"/>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efficacy</a:t>
            </a:r>
          </a:p>
        </p:txBody>
      </p:sp>
    </p:spTree>
    <p:extLst>
      <p:ext uri="{BB962C8B-B14F-4D97-AF65-F5344CB8AC3E}">
        <p14:creationId xmlns:p14="http://schemas.microsoft.com/office/powerpoint/2010/main" val="2678828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056C8-EA0D-0BFC-4D20-0D73D46841D3}"/>
            </a:ext>
          </a:extLst>
        </p:cNvPr>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4CEA0CFA-7A75-FF1A-51E8-84BB95D1DDE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itle 7">
            <a:extLst>
              <a:ext uri="{FF2B5EF4-FFF2-40B4-BE49-F238E27FC236}">
                <a16:creationId xmlns:a16="http://schemas.microsoft.com/office/drawing/2014/main" id="{A42AB24B-E6C4-2C40-D074-9A22ABFE06E7}"/>
              </a:ext>
            </a:extLst>
          </p:cNvPr>
          <p:cNvSpPr>
            <a:spLocks noGrp="1"/>
          </p:cNvSpPr>
          <p:nvPr>
            <p:ph type="title"/>
          </p:nvPr>
        </p:nvSpPr>
        <p:spPr/>
        <p:txBody>
          <a:bodyPr lIns="0" tIns="0" rIns="0" bIns="0" anchor="t" anchorCtr="0">
            <a:noAutofit/>
          </a:bodyPr>
          <a:lstStyle/>
          <a:p>
            <a:r>
              <a:rPr lang="en-US"/>
              <a:t>SYN®-TACKS CB</a:t>
            </a:r>
          </a:p>
        </p:txBody>
      </p:sp>
      <p:sp>
        <p:nvSpPr>
          <p:cNvPr id="12" name="Text Placeholder 11">
            <a:extLst>
              <a:ext uri="{FF2B5EF4-FFF2-40B4-BE49-F238E27FC236}">
                <a16:creationId xmlns:a16="http://schemas.microsoft.com/office/drawing/2014/main" id="{99E124DC-D441-27B6-21B5-4FE4654F6092}"/>
              </a:ext>
            </a:extLst>
          </p:cNvPr>
          <p:cNvSpPr>
            <a:spLocks noGrp="1"/>
          </p:cNvSpPr>
          <p:nvPr>
            <p:ph type="body" idx="11"/>
          </p:nvPr>
        </p:nvSpPr>
        <p:spPr>
          <a:xfrm>
            <a:off x="301626" y="1260474"/>
            <a:ext cx="5126160" cy="5038725"/>
          </a:xfrm>
        </p:spPr>
        <p:txBody>
          <a:bodyPr/>
          <a:lstStyle/>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Offered as a </a:t>
            </a:r>
            <a:r>
              <a:rPr lang="en-US" sz="1800" err="1">
                <a:solidFill>
                  <a:schemeClr val="tx1"/>
                </a:solidFill>
              </a:rPr>
              <a:t>glycerine</a:t>
            </a:r>
            <a:r>
              <a:rPr lang="en-US" sz="1800">
                <a:solidFill>
                  <a:schemeClr val="tx1"/>
                </a:solidFill>
              </a:rPr>
              <a:t>-based aqueous solution</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Preservative- and PEG-free</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Optimal pH range in formulation from 3 to 5.5</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Stable at elevated temperature (80°C) </a:t>
            </a:r>
            <a:br>
              <a:rPr lang="en-US" sz="1800">
                <a:solidFill>
                  <a:schemeClr val="tx1"/>
                </a:solidFill>
              </a:rPr>
            </a:br>
            <a:r>
              <a:rPr lang="en-US" sz="1800">
                <a:solidFill>
                  <a:schemeClr val="tx1"/>
                </a:solidFill>
              </a:rPr>
              <a:t>for up to 2 hours</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Recommended concentration: 1%</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Guide formulations are available upon request</a:t>
            </a:r>
          </a:p>
          <a:p>
            <a:endParaRPr lang="en-GB"/>
          </a:p>
        </p:txBody>
      </p:sp>
      <p:sp>
        <p:nvSpPr>
          <p:cNvPr id="2" name="Text Placeholder 6">
            <a:extLst>
              <a:ext uri="{FF2B5EF4-FFF2-40B4-BE49-F238E27FC236}">
                <a16:creationId xmlns:a16="http://schemas.microsoft.com/office/drawing/2014/main" id="{7FB076F6-A3D9-64A2-CE1C-FDDA24A9DEDD}"/>
              </a:ext>
            </a:extLst>
          </p:cNvPr>
          <p:cNvSpPr txBox="1">
            <a:spLocks/>
          </p:cNvSpPr>
          <p:nvPr/>
        </p:nvSpPr>
        <p:spPr>
          <a:xfrm>
            <a:off x="302400" y="648000"/>
            <a:ext cx="6537669" cy="612000"/>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90000"/>
              </a:lnSpc>
              <a:spcAft>
                <a:spcPts val="600"/>
              </a:spcAft>
            </a:pPr>
            <a:r>
              <a:rPr lang="en-US" b="0" kern="0" spc="0" baseline="0">
                <a:latin typeface="+mn-lt"/>
                <a:ea typeface="+mn-ea"/>
                <a:cs typeface="+mn-cs"/>
              </a:rPr>
              <a:t>Easy to formulate with</a:t>
            </a:r>
          </a:p>
        </p:txBody>
      </p:sp>
      <p:pic>
        <p:nvPicPr>
          <p:cNvPr id="3" name="Picture Placeholder 5" descr="A person in a bathrobe holding a dropper&#10;&#10;Description automatically generated">
            <a:extLst>
              <a:ext uri="{FF2B5EF4-FFF2-40B4-BE49-F238E27FC236}">
                <a16:creationId xmlns:a16="http://schemas.microsoft.com/office/drawing/2014/main" id="{F9FD74B8-12BB-1AD4-3EA0-8AB683F3B8A2}"/>
              </a:ext>
            </a:extLst>
          </p:cNvPr>
          <p:cNvPicPr>
            <a:picLocks noChangeAspect="1"/>
          </p:cNvPicPr>
          <p:nvPr/>
        </p:nvPicPr>
        <p:blipFill>
          <a:blip r:embed="rId3">
            <a:extLst>
              <a:ext uri="{28A0092B-C50C-407E-A947-70E740481C1C}">
                <a14:useLocalDpi xmlns:a14="http://schemas.microsoft.com/office/drawing/2010/main" val="0"/>
              </a:ext>
            </a:extLst>
          </a:blip>
          <a:srcRect l="20370" r="20370"/>
          <a:stretch>
            <a:fillRect/>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spTree>
    <p:extLst>
      <p:ext uri="{BB962C8B-B14F-4D97-AF65-F5344CB8AC3E}">
        <p14:creationId xmlns:p14="http://schemas.microsoft.com/office/powerpoint/2010/main" val="1714919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0ED9B-D936-6289-062A-19EB6B7F30FE}"/>
            </a:ext>
          </a:extLst>
        </p:cNvPr>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A1E61810-F5D1-7AE7-44D0-2DB7D2A9F6D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itle 7">
            <a:extLst>
              <a:ext uri="{FF2B5EF4-FFF2-40B4-BE49-F238E27FC236}">
                <a16:creationId xmlns:a16="http://schemas.microsoft.com/office/drawing/2014/main" id="{A9DAEA8B-982B-13F8-3BEF-CCBF6F2EE01F}"/>
              </a:ext>
            </a:extLst>
          </p:cNvPr>
          <p:cNvSpPr>
            <a:spLocks noGrp="1"/>
          </p:cNvSpPr>
          <p:nvPr>
            <p:ph type="title"/>
          </p:nvPr>
        </p:nvSpPr>
        <p:spPr/>
        <p:txBody>
          <a:bodyPr lIns="0" tIns="0" rIns="0" bIns="0" anchor="t" anchorCtr="0">
            <a:noAutofit/>
          </a:bodyPr>
          <a:lstStyle/>
          <a:p>
            <a:r>
              <a:rPr lang="en-US"/>
              <a:t>SYN®-TACKS CB</a:t>
            </a:r>
          </a:p>
        </p:txBody>
      </p:sp>
      <p:sp>
        <p:nvSpPr>
          <p:cNvPr id="12" name="Text Placeholder 11">
            <a:extLst>
              <a:ext uri="{FF2B5EF4-FFF2-40B4-BE49-F238E27FC236}">
                <a16:creationId xmlns:a16="http://schemas.microsoft.com/office/drawing/2014/main" id="{8C672BC3-B756-E5EB-408C-E1FDA79AF91B}"/>
              </a:ext>
            </a:extLst>
          </p:cNvPr>
          <p:cNvSpPr>
            <a:spLocks noGrp="1"/>
          </p:cNvSpPr>
          <p:nvPr>
            <p:ph type="body" idx="11"/>
          </p:nvPr>
        </p:nvSpPr>
        <p:spPr>
          <a:xfrm>
            <a:off x="301626" y="1260475"/>
            <a:ext cx="5126160" cy="2763810"/>
          </a:xfrm>
        </p:spPr>
        <p:txBody>
          <a:bodyPr/>
          <a:lstStyle/>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For a well-organized, younger looking skin</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The first complex to improve overall DEJ functionality</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Optimizes cellular communication </a:t>
            </a:r>
            <a:br>
              <a:rPr lang="en-US" sz="1800">
                <a:solidFill>
                  <a:schemeClr val="tx1"/>
                </a:solidFill>
              </a:rPr>
            </a:br>
            <a:r>
              <a:rPr lang="en-US" sz="1800">
                <a:solidFill>
                  <a:schemeClr val="tx1"/>
                </a:solidFill>
              </a:rPr>
              <a:t>of the skin</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Offers structural benefits to the skin </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Is safe for cosmetic use</a:t>
            </a:r>
          </a:p>
          <a:p>
            <a:pPr marL="285750" indent="-285750">
              <a:spcAft>
                <a:spcPts val="600"/>
              </a:spcAft>
              <a:buClr>
                <a:srgbClr val="897974"/>
              </a:buClr>
              <a:buSzPct val="140000"/>
              <a:buFont typeface="Arial" panose="020B0604020202020204" pitchFamily="34" charset="0"/>
              <a:buChar char="•"/>
              <a:defRPr/>
            </a:pPr>
            <a:r>
              <a:rPr lang="en-US" sz="1800">
                <a:solidFill>
                  <a:schemeClr val="tx1"/>
                </a:solidFill>
              </a:rPr>
              <a:t>Easy to formulate with </a:t>
            </a:r>
          </a:p>
          <a:p>
            <a:endParaRPr lang="en-GB"/>
          </a:p>
        </p:txBody>
      </p:sp>
      <p:sp>
        <p:nvSpPr>
          <p:cNvPr id="2" name="Text Placeholder 6">
            <a:extLst>
              <a:ext uri="{FF2B5EF4-FFF2-40B4-BE49-F238E27FC236}">
                <a16:creationId xmlns:a16="http://schemas.microsoft.com/office/drawing/2014/main" id="{61C75393-F702-554F-143C-92DAF2EFF492}"/>
              </a:ext>
            </a:extLst>
          </p:cNvPr>
          <p:cNvSpPr txBox="1">
            <a:spLocks/>
          </p:cNvSpPr>
          <p:nvPr/>
        </p:nvSpPr>
        <p:spPr>
          <a:xfrm>
            <a:off x="302400" y="648000"/>
            <a:ext cx="6537669" cy="612000"/>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90000"/>
              </a:lnSpc>
              <a:spcAft>
                <a:spcPts val="600"/>
              </a:spcAft>
            </a:pPr>
            <a:r>
              <a:rPr lang="en-US" b="0" kern="0" spc="0" baseline="0">
                <a:latin typeface="+mn-lt"/>
                <a:ea typeface="+mn-ea"/>
                <a:cs typeface="+mn-cs"/>
              </a:rPr>
              <a:t>“Top of beauty”</a:t>
            </a:r>
          </a:p>
        </p:txBody>
      </p:sp>
      <p:pic>
        <p:nvPicPr>
          <p:cNvPr id="4" name="Picture Placeholder 10" descr="A person applying a dropper on her face&#10;&#10;AI-generated content may be incorrect.">
            <a:extLst>
              <a:ext uri="{FF2B5EF4-FFF2-40B4-BE49-F238E27FC236}">
                <a16:creationId xmlns:a16="http://schemas.microsoft.com/office/drawing/2014/main" id="{553AD0CA-9A7F-809E-E09F-7CD539E7D47E}"/>
              </a:ext>
            </a:extLst>
          </p:cNvPr>
          <p:cNvPicPr>
            <a:picLocks noChangeAspect="1"/>
          </p:cNvPicPr>
          <p:nvPr/>
        </p:nvPicPr>
        <p:blipFill>
          <a:blip r:embed="rId2">
            <a:extLst>
              <a:ext uri="{28A0092B-C50C-407E-A947-70E740481C1C}">
                <a14:useLocalDpi xmlns:a14="http://schemas.microsoft.com/office/drawing/2010/main" val="0"/>
              </a:ext>
            </a:extLst>
          </a:blip>
          <a:srcRect t="9375" b="9375"/>
          <a:stretch>
            <a:fillRect/>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sp>
        <p:nvSpPr>
          <p:cNvPr id="6" name="Rectangle 5">
            <a:extLst>
              <a:ext uri="{FF2B5EF4-FFF2-40B4-BE49-F238E27FC236}">
                <a16:creationId xmlns:a16="http://schemas.microsoft.com/office/drawing/2014/main" id="{8D6963EF-A49A-7525-DBA3-034026CFF5D1}"/>
              </a:ext>
            </a:extLst>
          </p:cNvPr>
          <p:cNvSpPr/>
          <p:nvPr/>
        </p:nvSpPr>
        <p:spPr>
          <a:xfrm>
            <a:off x="302399" y="4195347"/>
            <a:ext cx="3976524" cy="631093"/>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462635A7-C967-6862-E464-4A7FC9B8A3BC}"/>
              </a:ext>
            </a:extLst>
          </p:cNvPr>
          <p:cNvSpPr txBox="1">
            <a:spLocks/>
          </p:cNvSpPr>
          <p:nvPr/>
        </p:nvSpPr>
        <p:spPr>
          <a:xfrm>
            <a:off x="429492" y="4309572"/>
            <a:ext cx="4998294" cy="516868"/>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chemeClr val="bg1"/>
              </a:buClr>
              <a:buSzPct val="140000"/>
              <a:buNone/>
              <a:defRPr/>
            </a:pPr>
            <a:r>
              <a:rPr lang="en-US" sz="1600" b="1">
                <a:solidFill>
                  <a:schemeClr val="bg1"/>
                </a:solidFill>
                <a:latin typeface="DM Sans" pitchFamily="2" charset="0"/>
              </a:rPr>
              <a:t>SYN®-TACKS CB for a well-organized, </a:t>
            </a:r>
            <a:br>
              <a:rPr lang="en-US" sz="1600" b="1">
                <a:solidFill>
                  <a:schemeClr val="bg1"/>
                </a:solidFill>
                <a:latin typeface="DM Sans" pitchFamily="2" charset="0"/>
              </a:rPr>
            </a:br>
            <a:r>
              <a:rPr lang="en-US" sz="1600" b="1">
                <a:solidFill>
                  <a:schemeClr val="bg1"/>
                </a:solidFill>
                <a:latin typeface="DM Sans" pitchFamily="2" charset="0"/>
              </a:rPr>
              <a:t>healthy and beautiful skin!</a:t>
            </a:r>
          </a:p>
          <a:p>
            <a:pPr>
              <a:spcAft>
                <a:spcPts val="0"/>
              </a:spcAft>
              <a:defRPr/>
            </a:pPr>
            <a:endParaRPr lang="en-US" sz="1600">
              <a:solidFill>
                <a:schemeClr val="tx1">
                  <a:lumMod val="50000"/>
                </a:schemeClr>
              </a:solidFill>
              <a:latin typeface="DM Sans" pitchFamily="2" charset="0"/>
            </a:endParaRPr>
          </a:p>
          <a:p>
            <a:endParaRPr lang="en-US" sz="1600"/>
          </a:p>
        </p:txBody>
      </p:sp>
    </p:spTree>
    <p:extLst>
      <p:ext uri="{BB962C8B-B14F-4D97-AF65-F5344CB8AC3E}">
        <p14:creationId xmlns:p14="http://schemas.microsoft.com/office/powerpoint/2010/main" val="2761273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5" name="Title 2">
            <a:extLst>
              <a:ext uri="{FF2B5EF4-FFF2-40B4-BE49-F238E27FC236}">
                <a16:creationId xmlns:a16="http://schemas.microsoft.com/office/drawing/2014/main" id="{48BA9321-F7B8-9F0A-DFB4-FF38E2FFFD0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6" name="Text Placeholder 3">
            <a:extLst>
              <a:ext uri="{FF2B5EF4-FFF2-40B4-BE49-F238E27FC236}">
                <a16:creationId xmlns:a16="http://schemas.microsoft.com/office/drawing/2014/main" id="{15151137-5275-99C8-1F99-25D9DFE5CA2A}"/>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8" name="Text Placeholder 3">
            <a:extLst>
              <a:ext uri="{FF2B5EF4-FFF2-40B4-BE49-F238E27FC236}">
                <a16:creationId xmlns:a16="http://schemas.microsoft.com/office/drawing/2014/main" id="{588F7903-FA67-19D2-974C-5C5EFB8ED6E9}"/>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9" name="Title 2">
            <a:extLst>
              <a:ext uri="{FF2B5EF4-FFF2-40B4-BE49-F238E27FC236}">
                <a16:creationId xmlns:a16="http://schemas.microsoft.com/office/drawing/2014/main" id="{C8899629-BE85-8211-E199-57E166BB218B}"/>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228996FA-9BFB-DC01-C4ED-33A09D748291}"/>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0FD80FB7-A502-E179-8BD4-6548031D95C9}"/>
              </a:ext>
            </a:extLst>
          </p:cNvPr>
          <p:cNvGrpSpPr/>
          <p:nvPr/>
        </p:nvGrpSpPr>
        <p:grpSpPr>
          <a:xfrm>
            <a:off x="17183" y="6402918"/>
            <a:ext cx="1783497" cy="230832"/>
            <a:chOff x="17183" y="6402918"/>
            <a:chExt cx="1783497" cy="230832"/>
          </a:xfrm>
        </p:grpSpPr>
        <p:grpSp>
          <p:nvGrpSpPr>
            <p:cNvPr id="14" name="Graphic 14">
              <a:extLst>
                <a:ext uri="{FF2B5EF4-FFF2-40B4-BE49-F238E27FC236}">
                  <a16:creationId xmlns:a16="http://schemas.microsoft.com/office/drawing/2014/main" id="{A2BE5DE5-68EB-C18F-E012-F2F9F44935EA}"/>
                </a:ext>
              </a:extLst>
            </p:cNvPr>
            <p:cNvGrpSpPr/>
            <p:nvPr userDrawn="1"/>
          </p:nvGrpSpPr>
          <p:grpSpPr>
            <a:xfrm>
              <a:off x="302398" y="6478560"/>
              <a:ext cx="1498282" cy="101280"/>
              <a:chOff x="7116965" y="5198681"/>
              <a:chExt cx="1418939" cy="95916"/>
            </a:xfrm>
            <a:solidFill>
              <a:srgbClr val="FFFFFF"/>
            </a:solidFill>
          </p:grpSpPr>
          <p:grpSp>
            <p:nvGrpSpPr>
              <p:cNvPr id="16" name="Graphic 14">
                <a:extLst>
                  <a:ext uri="{FF2B5EF4-FFF2-40B4-BE49-F238E27FC236}">
                    <a16:creationId xmlns:a16="http://schemas.microsoft.com/office/drawing/2014/main" id="{15DE5C79-32FE-FE15-8292-A9AA79326CB2}"/>
                  </a:ext>
                </a:extLst>
              </p:cNvPr>
              <p:cNvGrpSpPr/>
              <p:nvPr/>
            </p:nvGrpSpPr>
            <p:grpSpPr>
              <a:xfrm>
                <a:off x="7116965" y="5204587"/>
                <a:ext cx="305466" cy="68960"/>
                <a:chOff x="7116965" y="5204587"/>
                <a:chExt cx="305466" cy="68960"/>
              </a:xfrm>
              <a:grpFill/>
            </p:grpSpPr>
            <p:sp>
              <p:nvSpPr>
                <p:cNvPr id="46" name="Freeform: Shape 45">
                  <a:extLst>
                    <a:ext uri="{FF2B5EF4-FFF2-40B4-BE49-F238E27FC236}">
                      <a16:creationId xmlns:a16="http://schemas.microsoft.com/office/drawing/2014/main" id="{FB9D6AF9-92EB-1A5B-F3FB-505EC75B087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7" name="Freeform: Shape 46">
                  <a:extLst>
                    <a:ext uri="{FF2B5EF4-FFF2-40B4-BE49-F238E27FC236}">
                      <a16:creationId xmlns:a16="http://schemas.microsoft.com/office/drawing/2014/main" id="{DF875349-476E-0029-B8C3-FF83FF2C135A}"/>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8" name="Freeform: Shape 47">
                  <a:extLst>
                    <a:ext uri="{FF2B5EF4-FFF2-40B4-BE49-F238E27FC236}">
                      <a16:creationId xmlns:a16="http://schemas.microsoft.com/office/drawing/2014/main" id="{E0C692FE-98AB-FD32-8C45-D3C5FCE8549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9" name="Freeform: Shape 48">
                  <a:extLst>
                    <a:ext uri="{FF2B5EF4-FFF2-40B4-BE49-F238E27FC236}">
                      <a16:creationId xmlns:a16="http://schemas.microsoft.com/office/drawing/2014/main" id="{99DCB0BF-E71B-07F7-32AB-574546D2DA7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0" name="Freeform: Shape 49">
                  <a:extLst>
                    <a:ext uri="{FF2B5EF4-FFF2-40B4-BE49-F238E27FC236}">
                      <a16:creationId xmlns:a16="http://schemas.microsoft.com/office/drawing/2014/main" id="{D74B3F10-2A34-562B-1809-362C01632568}"/>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7" name="Freeform: Shape 16">
                <a:extLst>
                  <a:ext uri="{FF2B5EF4-FFF2-40B4-BE49-F238E27FC236}">
                    <a16:creationId xmlns:a16="http://schemas.microsoft.com/office/drawing/2014/main" id="{4CF371A3-F026-0A20-B72E-A7353C2032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1" name="Graphic 14">
                <a:extLst>
                  <a:ext uri="{FF2B5EF4-FFF2-40B4-BE49-F238E27FC236}">
                    <a16:creationId xmlns:a16="http://schemas.microsoft.com/office/drawing/2014/main" id="{56146EC1-0BB3-0934-C986-8A9CA283A0CB}"/>
                  </a:ext>
                </a:extLst>
              </p:cNvPr>
              <p:cNvGrpSpPr/>
              <p:nvPr/>
            </p:nvGrpSpPr>
            <p:grpSpPr>
              <a:xfrm>
                <a:off x="7447578" y="5198681"/>
                <a:ext cx="270319" cy="73723"/>
                <a:chOff x="7447578" y="5198681"/>
                <a:chExt cx="270319" cy="73723"/>
              </a:xfrm>
              <a:grpFill/>
            </p:grpSpPr>
            <p:sp>
              <p:nvSpPr>
                <p:cNvPr id="43" name="Freeform: Shape 42">
                  <a:extLst>
                    <a:ext uri="{FF2B5EF4-FFF2-40B4-BE49-F238E27FC236}">
                      <a16:creationId xmlns:a16="http://schemas.microsoft.com/office/drawing/2014/main" id="{D26B963D-BA11-A24C-AA28-54975D5EBC11}"/>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4" name="Freeform: Shape 43">
                  <a:extLst>
                    <a:ext uri="{FF2B5EF4-FFF2-40B4-BE49-F238E27FC236}">
                      <a16:creationId xmlns:a16="http://schemas.microsoft.com/office/drawing/2014/main" id="{2384777C-3852-504C-1623-F919BCF5403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5" name="Freeform: Shape 44">
                  <a:extLst>
                    <a:ext uri="{FF2B5EF4-FFF2-40B4-BE49-F238E27FC236}">
                      <a16:creationId xmlns:a16="http://schemas.microsoft.com/office/drawing/2014/main" id="{18E46698-C73C-8939-D02E-FD95AAD9BE6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2" name="Freeform: Shape 21">
                <a:extLst>
                  <a:ext uri="{FF2B5EF4-FFF2-40B4-BE49-F238E27FC236}">
                    <a16:creationId xmlns:a16="http://schemas.microsoft.com/office/drawing/2014/main" id="{88AC82ED-8E7A-201A-B486-94842E2AE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3" name="Graphic 14">
                <a:extLst>
                  <a:ext uri="{FF2B5EF4-FFF2-40B4-BE49-F238E27FC236}">
                    <a16:creationId xmlns:a16="http://schemas.microsoft.com/office/drawing/2014/main" id="{4B484A84-ED41-C749-01C9-807D31C81DE5}"/>
                  </a:ext>
                </a:extLst>
              </p:cNvPr>
              <p:cNvGrpSpPr/>
              <p:nvPr/>
            </p:nvGrpSpPr>
            <p:grpSpPr>
              <a:xfrm>
                <a:off x="7505300" y="5198681"/>
                <a:ext cx="578453" cy="73723"/>
                <a:chOff x="7505300" y="5198681"/>
                <a:chExt cx="578453" cy="73723"/>
              </a:xfrm>
              <a:grpFill/>
            </p:grpSpPr>
            <p:sp>
              <p:nvSpPr>
                <p:cNvPr id="35" name="Freeform: Shape 34">
                  <a:extLst>
                    <a:ext uri="{FF2B5EF4-FFF2-40B4-BE49-F238E27FC236}">
                      <a16:creationId xmlns:a16="http://schemas.microsoft.com/office/drawing/2014/main" id="{5E969889-B544-AA7C-B04B-8382C625B57C}"/>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FF481F63-2AD1-A8E4-B04C-3792E4DAD09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22EEA1A5-C020-1E71-9B66-6513D5F95A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Freeform: Shape 37">
                  <a:extLst>
                    <a:ext uri="{FF2B5EF4-FFF2-40B4-BE49-F238E27FC236}">
                      <a16:creationId xmlns:a16="http://schemas.microsoft.com/office/drawing/2014/main" id="{2F8DBA52-A12D-0B15-01DB-14C763ADB1B5}"/>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DCA52B5F-3C7B-7DEB-0C2E-9245D8890FD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26CCB26D-22F7-3104-0C18-8AF49A33151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42799F59-212D-3475-02C6-2C68B78FD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55C26460-C805-6BE1-1F58-29DE63C589C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4" name="Freeform: Shape 23">
                <a:extLst>
                  <a:ext uri="{FF2B5EF4-FFF2-40B4-BE49-F238E27FC236}">
                    <a16:creationId xmlns:a16="http://schemas.microsoft.com/office/drawing/2014/main" id="{60A43192-2305-6BF8-4938-7AA6B6BA77E6}"/>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aphic 14">
                <a:extLst>
                  <a:ext uri="{FF2B5EF4-FFF2-40B4-BE49-F238E27FC236}">
                    <a16:creationId xmlns:a16="http://schemas.microsoft.com/office/drawing/2014/main" id="{FFE67670-EE89-4C23-8C73-9153427837A6}"/>
                  </a:ext>
                </a:extLst>
              </p:cNvPr>
              <p:cNvGrpSpPr/>
              <p:nvPr/>
            </p:nvGrpSpPr>
            <p:grpSpPr>
              <a:xfrm>
                <a:off x="7905540" y="5220017"/>
                <a:ext cx="352043" cy="52387"/>
                <a:chOff x="7905540" y="5220017"/>
                <a:chExt cx="352043" cy="52387"/>
              </a:xfrm>
              <a:grpFill/>
            </p:grpSpPr>
            <p:sp>
              <p:nvSpPr>
                <p:cNvPr id="33" name="Freeform: Shape 32">
                  <a:extLst>
                    <a:ext uri="{FF2B5EF4-FFF2-40B4-BE49-F238E27FC236}">
                      <a16:creationId xmlns:a16="http://schemas.microsoft.com/office/drawing/2014/main" id="{AC952803-1817-28AC-005B-056FB48165A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88D0C13-9CBF-AE04-8BBA-2FE6FBE8723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6" name="Graphic 14">
                <a:extLst>
                  <a:ext uri="{FF2B5EF4-FFF2-40B4-BE49-F238E27FC236}">
                    <a16:creationId xmlns:a16="http://schemas.microsoft.com/office/drawing/2014/main" id="{95F890B0-DBD9-0C31-8755-3C808A000692}"/>
                  </a:ext>
                </a:extLst>
              </p:cNvPr>
              <p:cNvGrpSpPr/>
              <p:nvPr/>
            </p:nvGrpSpPr>
            <p:grpSpPr>
              <a:xfrm>
                <a:off x="8280920" y="5223256"/>
                <a:ext cx="254984" cy="71342"/>
                <a:chOff x="8280920" y="5223256"/>
                <a:chExt cx="254984" cy="71342"/>
              </a:xfrm>
              <a:grpFill/>
            </p:grpSpPr>
            <p:sp>
              <p:nvSpPr>
                <p:cNvPr id="27" name="Freeform: Shape 26">
                  <a:extLst>
                    <a:ext uri="{FF2B5EF4-FFF2-40B4-BE49-F238E27FC236}">
                      <a16:creationId xmlns:a16="http://schemas.microsoft.com/office/drawing/2014/main" id="{8D0C9764-2A68-5E49-7C70-6028F1A3DD9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692B5C8F-D173-9936-5316-27FA09024912}"/>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0F1CC667-F87A-1907-4934-78DA66C19496}"/>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6DF1F2BE-B5BE-9EA2-4744-974C73CC5BD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EC1B9E01-0F0D-0EF9-343E-87B37419E2D6}"/>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67569E20-A84F-7E6D-9790-D40264B7914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Box 14">
              <a:extLst>
                <a:ext uri="{FF2B5EF4-FFF2-40B4-BE49-F238E27FC236}">
                  <a16:creationId xmlns:a16="http://schemas.microsoft.com/office/drawing/2014/main" id="{A3FCC98D-F1AA-EC13-A1DA-500024B636BE}"/>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323071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A9B85E-0C43-B3BA-51DB-4D6490E8514C}"/>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3E322F78-C764-C8E5-3903-5B84A9EE1A8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FD90CA-35AB-516E-A2DB-65E2993E6552}"/>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1096F7-66AA-824C-40A9-32B1EA4A3D32}"/>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50658666-5566-C917-CEEE-D6DC049CCBB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331C4675-9209-0B44-8B98-4D9E273E6DC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A86DC2EF-B485-3DE4-9BBB-E7F9A60F4F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19883AB-4E50-AB58-CAD4-DF428CE7AE8A}"/>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19145120-8856-B702-186F-34E7BFE780A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D39B6DC5-DBE4-057B-73ED-334389BE4A34}"/>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B1DF99F6-23CF-36C8-7EE8-78A7965E852D}"/>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FE30A8CD-F1E4-4F37-5A94-822A2A295A0D}"/>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7D0E88FE-BCC7-4BD6-6267-585D4F78216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3991E94D-34CF-A403-493F-3F94FD849846}"/>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2D4D86B3-2986-CC85-805A-D8A3405CA90F}"/>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5EA1758-1317-5427-FABC-4D3E06F32EA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A85113B-CCE7-ABB1-15EC-004FC271598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14E84782-BED8-9038-CFF6-2241B76B017E}"/>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4D4952FF-A9B6-E440-8662-0FDEBCBDC22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41635E71-0AC4-BF4D-5C5D-FC2B4276FBC8}"/>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10401EDE-C6E1-E01A-0E8F-D4DD599282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0EA54DB1-806D-B0B6-E728-E61B0C807C5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B2316EE3-2D81-13F7-6DCB-B65C5EC08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B0AA3BCD-0691-E9EA-1257-E7C7CFD3FC85}"/>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922EE53F-02C9-FD96-0042-A69F1FFB875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E522A32-F3C8-5D00-C957-C20AC2C323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F037C87E-2262-02B1-6626-9084F765E83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DF49874B-3A97-0F9E-D29F-ED4B210F432B}"/>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BEA095ED-B625-05A3-9FA8-825D55AF410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CAB3EDCE-66B4-6443-A254-51F23B8AF74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135B605D-67B0-B59C-5077-412A14B5D04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5DD3BB0-B992-4D05-D0A3-95CC3893E75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21D2A53B-8395-F287-F093-58AAF1ABE44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A0C8C266-3638-9A89-2B7C-F187D7DE4901}"/>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02203734-F4A1-9797-41CF-6217C3222ECC}"/>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03993180"/>
      </p:ext>
    </p:extLst>
  </p:cSld>
  <p:clrMapOvr>
    <a:masterClrMapping/>
  </p:clrMapOvr>
</p:sld>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192AB7-E55D-4C62-9017-90AD644F626D}">
  <ds:schemaRefs>
    <ds:schemaRef ds:uri="http://schemas.microsoft.com/office/2006/documentManagement/types"/>
    <ds:schemaRef ds:uri="http://schemas.microsoft.com/office/infopath/2007/PartnerControls"/>
    <ds:schemaRef ds:uri="b90a2e66-408a-4fa2-a9cf-bd33f75e05e3"/>
    <ds:schemaRef ds:uri="http://purl.org/dc/terms/"/>
    <ds:schemaRef ds:uri="http://schemas.openxmlformats.org/package/2006/metadata/core-properties"/>
    <ds:schemaRef ds:uri="bcfbf75d-7e6c-463e-9135-7f47c6067b30"/>
    <ds:schemaRef ds:uri="http://purl.org/dc/dcmitype/"/>
    <ds:schemaRef ds:uri="http://purl.org/dc/elements/1.1/"/>
    <ds:schemaRef ds:uri="http://schemas.microsoft.com/office/2006/metadata/properties"/>
    <ds:schemaRef ds:uri="5a2251cd-bd5e-462d-8f0e-b8d48ef43808"/>
    <ds:schemaRef ds:uri="http://www.w3.org/XML/1998/namespace"/>
  </ds:schemaRefs>
</ds:datastoreItem>
</file>

<file path=customXml/itemProps2.xml><?xml version="1.0" encoding="utf-8"?>
<ds:datastoreItem xmlns:ds="http://schemas.openxmlformats.org/officeDocument/2006/customXml" ds:itemID="{6613239A-CBC6-4BB0-A517-8675D7BEF3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0E768D-9123-4812-8AE7-C5EB864781DE}">
  <ds:schemaRefs>
    <ds:schemaRef ds:uri="Microsoft.SharePoint.Taxonomy.ContentTypeSync"/>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TotalTime>
  <Words>3066</Words>
  <Application>Microsoft Office PowerPoint</Application>
  <PresentationFormat>Widescreen</PresentationFormat>
  <Paragraphs>285</Paragraphs>
  <Slides>17</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DM Sans Bold</vt:lpstr>
      <vt:lpstr>Calibri</vt:lpstr>
      <vt:lpstr>DM Sans</vt:lpstr>
      <vt:lpstr>Wingdings</vt:lpstr>
      <vt:lpstr>Arial</vt:lpstr>
      <vt:lpstr>Fira Sans</vt:lpstr>
      <vt:lpstr>SYN-COLL_master_template</vt:lpstr>
      <vt:lpstr>5_dsm-firmenich</vt:lpstr>
      <vt:lpstr>PowerPoint Presentation</vt:lpstr>
      <vt:lpstr>SYN®-TACKS CB</vt:lpstr>
      <vt:lpstr>SYN®-TACKS CB</vt:lpstr>
      <vt:lpstr>SYN®-TACKS CB</vt:lpstr>
      <vt:lpstr>SYN®-TACKS CB – in vitro efficacy</vt:lpstr>
      <vt:lpstr>SYN®-TACKS CB - in vivo efficacy</vt:lpstr>
      <vt:lpstr>SYN®-TACKS CB - in vivo efficacy </vt:lpstr>
      <vt:lpstr>SYN®-TACKS CB - in vivo efficacy </vt:lpstr>
      <vt:lpstr>SYN®-TACKS CB – in vivo efficacy</vt:lpstr>
      <vt:lpstr>SYN®-TACKS CB – in vivo efficacy</vt:lpstr>
      <vt:lpstr>SYN®-TACKS CB – in vivo efficacy</vt:lpstr>
      <vt:lpstr>SYN®-TACKS CB – in vivo efficacy</vt:lpstr>
      <vt:lpstr>SYN®-TACKS CB - in vivo efficacy</vt:lpstr>
      <vt:lpstr>SYN®-TACKS CB</vt:lpstr>
      <vt:lpstr>SYN®-TACKS CB</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syn-tacks cb_master presentation_2026-04</dc:title>
  <dc:creator>Eline Nijhuis</dc:creator>
  <cp:lastModifiedBy>Marie-Sophie Meisinger</cp:lastModifiedBy>
  <cp:revision>12</cp:revision>
  <dcterms:created xsi:type="dcterms:W3CDTF">2023-03-31T07:21:36Z</dcterms:created>
  <dcterms:modified xsi:type="dcterms:W3CDTF">2026-04-09T14:07:26Z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79dc149-7c28-4bdf-88ba-07214dba9bb1_Enabled">
    <vt:lpwstr>true</vt:lpwstr>
  </property>
  <property fmtid="{D5CDD505-2E9C-101B-9397-08002B2CF9AE}" pid="4" name="MSIP_Label_279dc149-7c28-4bdf-88ba-07214dba9bb1_SetDate">
    <vt:lpwstr>2024-06-25T15:24:06Z</vt:lpwstr>
  </property>
  <property fmtid="{D5CDD505-2E9C-101B-9397-08002B2CF9AE}" pid="5" name="MSIP_Label_279dc149-7c28-4bdf-88ba-07214dba9bb1_Method">
    <vt:lpwstr>Privileged</vt:lpwstr>
  </property>
  <property fmtid="{D5CDD505-2E9C-101B-9397-08002B2CF9AE}" pid="6" name="MSIP_Label_279dc149-7c28-4bdf-88ba-07214dba9bb1_Name">
    <vt:lpwstr>279dc149-7c28-4bdf-88ba-07214dba9bb1</vt:lpwstr>
  </property>
  <property fmtid="{D5CDD505-2E9C-101B-9397-08002B2CF9AE}" pid="7" name="MSIP_Label_279dc149-7c28-4bdf-88ba-07214dba9bb1_SiteId">
    <vt:lpwstr>49618402-6ea3-441d-957d-7df8773fee54</vt:lpwstr>
  </property>
  <property fmtid="{D5CDD505-2E9C-101B-9397-08002B2CF9AE}" pid="8" name="MSIP_Label_279dc149-7c28-4bdf-88ba-07214dba9bb1_ActionId">
    <vt:lpwstr>b7d0c50f-d3f8-4576-9c3a-e67cacf75e91</vt:lpwstr>
  </property>
  <property fmtid="{D5CDD505-2E9C-101B-9397-08002B2CF9AE}" pid="9" name="MSIP_Label_279dc149-7c28-4bdf-88ba-07214dba9bb1_ContentBits">
    <vt:lpwstr>1</vt:lpwstr>
  </property>
  <property fmtid="{D5CDD505-2E9C-101B-9397-08002B2CF9AE}" pid="10" name="ClassificationContentMarkingHeaderLocations">
    <vt:lpwstr>dsm-firmenich:7</vt:lpwstr>
  </property>
  <property fmtid="{D5CDD505-2E9C-101B-9397-08002B2CF9AE}" pid="11" name="ClassificationContentMarkingHeaderText">
    <vt:lpwstr>internal</vt:lpwstr>
  </property>
  <property fmtid="{D5CDD505-2E9C-101B-9397-08002B2CF9AE}" pid="12" name="ContentTypeId">
    <vt:lpwstr>0x0101000A165892B6C05D4182809F9FEE12DD6A</vt:lpwstr>
  </property>
</Properties>
</file>