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notesMasterIdLst>
    <p:notesMasterId r:id="rId59"/>
  </p:notesMasterIdLst>
  <p:sldIdLst>
    <p:sldId id="2147483144" r:id="rId6"/>
    <p:sldId id="2147483219" r:id="rId7"/>
    <p:sldId id="2147483220" r:id="rId8"/>
    <p:sldId id="2147483221" r:id="rId9"/>
    <p:sldId id="2147483222" r:id="rId10"/>
    <p:sldId id="2147483223" r:id="rId11"/>
    <p:sldId id="2147483225" r:id="rId12"/>
    <p:sldId id="2147483226" r:id="rId13"/>
    <p:sldId id="2147483157" r:id="rId14"/>
    <p:sldId id="2147483158" r:id="rId15"/>
    <p:sldId id="2147483159" r:id="rId16"/>
    <p:sldId id="2147483228" r:id="rId17"/>
    <p:sldId id="2147483229" r:id="rId18"/>
    <p:sldId id="2147483230" r:id="rId19"/>
    <p:sldId id="2147483231" r:id="rId20"/>
    <p:sldId id="2147483232" r:id="rId21"/>
    <p:sldId id="2147483233" r:id="rId22"/>
    <p:sldId id="2147469092" r:id="rId23"/>
    <p:sldId id="2147483234" r:id="rId24"/>
    <p:sldId id="2147483235" r:id="rId25"/>
    <p:sldId id="2147483236" r:id="rId26"/>
    <p:sldId id="2147483237" r:id="rId27"/>
    <p:sldId id="2147469094" r:id="rId28"/>
    <p:sldId id="2146845771" r:id="rId29"/>
    <p:sldId id="2146845772" r:id="rId30"/>
    <p:sldId id="2147469066" r:id="rId31"/>
    <p:sldId id="2147483239" r:id="rId32"/>
    <p:sldId id="2147483240" r:id="rId33"/>
    <p:sldId id="2449" r:id="rId34"/>
    <p:sldId id="2147469107" r:id="rId35"/>
    <p:sldId id="2147482315" r:id="rId36"/>
    <p:sldId id="2147483241" r:id="rId37"/>
    <p:sldId id="2147482317" r:id="rId38"/>
    <p:sldId id="2147483242" r:id="rId39"/>
    <p:sldId id="2147482367" r:id="rId40"/>
    <p:sldId id="2147482366" r:id="rId41"/>
    <p:sldId id="2147482321" r:id="rId42"/>
    <p:sldId id="2147482365" r:id="rId43"/>
    <p:sldId id="2147482360" r:id="rId44"/>
    <p:sldId id="2147482363" r:id="rId45"/>
    <p:sldId id="2147482364" r:id="rId46"/>
    <p:sldId id="2147483243" r:id="rId47"/>
    <p:sldId id="258" r:id="rId48"/>
    <p:sldId id="2147469065" r:id="rId49"/>
    <p:sldId id="2147469054" r:id="rId50"/>
    <p:sldId id="2147482351" r:id="rId51"/>
    <p:sldId id="2147469052" r:id="rId52"/>
    <p:sldId id="2147482350" r:id="rId53"/>
    <p:sldId id="2147469053" r:id="rId54"/>
    <p:sldId id="2147482352" r:id="rId55"/>
    <p:sldId id="264" r:id="rId56"/>
    <p:sldId id="2147483218" r:id="rId57"/>
    <p:sldId id="2147483238"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15C2C0F-B835-412D-84F7-98917870DC57}">
          <p14:sldIdLst>
            <p14:sldId id="2147483144"/>
            <p14:sldId id="2147483219"/>
            <p14:sldId id="2147483220"/>
            <p14:sldId id="2147483221"/>
            <p14:sldId id="2147483222"/>
            <p14:sldId id="2147483223"/>
            <p14:sldId id="2147483225"/>
            <p14:sldId id="2147483226"/>
            <p14:sldId id="2147483157"/>
            <p14:sldId id="2147483158"/>
            <p14:sldId id="2147483159"/>
            <p14:sldId id="2147483228"/>
            <p14:sldId id="2147483229"/>
            <p14:sldId id="2147483230"/>
            <p14:sldId id="2147483231"/>
            <p14:sldId id="2147483232"/>
            <p14:sldId id="2147483233"/>
            <p14:sldId id="2147469092"/>
            <p14:sldId id="2147483234"/>
            <p14:sldId id="2147483235"/>
            <p14:sldId id="2147483236"/>
            <p14:sldId id="2147483237"/>
            <p14:sldId id="2147469094"/>
            <p14:sldId id="2146845771"/>
            <p14:sldId id="2146845772"/>
            <p14:sldId id="2147469066"/>
            <p14:sldId id="2147483239"/>
            <p14:sldId id="2147483240"/>
            <p14:sldId id="2449"/>
            <p14:sldId id="2147469107"/>
            <p14:sldId id="2147482315"/>
            <p14:sldId id="2147483241"/>
            <p14:sldId id="2147482317"/>
            <p14:sldId id="2147483242"/>
            <p14:sldId id="2147482367"/>
            <p14:sldId id="2147482366"/>
            <p14:sldId id="2147482321"/>
            <p14:sldId id="2147482365"/>
            <p14:sldId id="2147482360"/>
            <p14:sldId id="2147482363"/>
            <p14:sldId id="2147482364"/>
            <p14:sldId id="2147483243"/>
          </p14:sldIdLst>
        </p14:section>
        <p14:section name="Line up" id="{740C8C77-7481-F748-9146-43119E58478F}">
          <p14:sldIdLst>
            <p14:sldId id="258"/>
            <p14:sldId id="2147469065"/>
            <p14:sldId id="2147469054"/>
            <p14:sldId id="2147482351"/>
            <p14:sldId id="2147469052"/>
            <p14:sldId id="2147482350"/>
            <p14:sldId id="2147469053"/>
            <p14:sldId id="2147482352"/>
            <p14:sldId id="264"/>
            <p14:sldId id="2147483218"/>
            <p14:sldId id="2147483238"/>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26921C-5376-F5B9-E812-8FCA786E7705}" name="Anastasia Biel" initials="AB" userId="S::Anastasia.Biel@dsm-firmenich.com::4969d011-70ee-4a2f-96d4-7d7d40a4c8e7" providerId="AD"/>
  <p188:author id="{9080AA39-C6B6-9A83-09DB-2C6B8CA893C2}" name="Beatrice Albanese" initials="BA" userId="S::Beatrice.Albanese@dsm-firmenich.com::cf8a0dcc-7a34-4e2d-a3d2-85706be59435" providerId="AD"/>
  <p188:author id="{B4400EC5-F082-F808-E811-8D94579EA382}" name="Mathieu Moulin" initials="MM" userId="S::Mathieu.Moulin@dsm-firmenich.com::8a3c87ec-8a02-4479-8891-5886153d335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0E0E0"/>
    <a:srgbClr val="A08A84"/>
    <a:srgbClr val="F29699"/>
    <a:srgbClr val="FCF9F7"/>
    <a:srgbClr val="D2D2D1"/>
    <a:srgbClr val="6B00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33C01C-B3BE-4404-8845-D4E0502E068F}" v="2" dt="2026-08-04T07:52:12.0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43" autoAdjust="0"/>
    <p:restoredTop sz="82968" autoAdjust="0"/>
  </p:normalViewPr>
  <p:slideViewPr>
    <p:cSldViewPr snapToGrid="0">
      <p:cViewPr varScale="1">
        <p:scale>
          <a:sx n="99" d="100"/>
          <a:sy n="99" d="100"/>
        </p:scale>
        <p:origin x="96" y="7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microsoft.com/office/2018/10/relationships/authors" Target="author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presProps" Target="presProps.xml"/><Relationship Id="rId65"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microsoft.com/office/2016/11/relationships/changesInfo" Target="changesInfos/changesInfo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olker Rosenberger" userId="d473ebcf-8881-4a9c-9e6d-8206b85954aa" providerId="ADAL" clId="{DA4379C8-1F53-4315-936B-1953D3807C03}"/>
    <pc:docChg chg="custSel delSld modSld modSection">
      <pc:chgData name="Volker Rosenberger" userId="d473ebcf-8881-4a9c-9e6d-8206b85954aa" providerId="ADAL" clId="{DA4379C8-1F53-4315-936B-1953D3807C03}" dt="2026-08-03T11:08:40.624" v="41" actId="20577"/>
      <pc:docMkLst>
        <pc:docMk/>
      </pc:docMkLst>
      <pc:sldChg chg="modSp mod">
        <pc:chgData name="Volker Rosenberger" userId="d473ebcf-8881-4a9c-9e6d-8206b85954aa" providerId="ADAL" clId="{DA4379C8-1F53-4315-936B-1953D3807C03}" dt="2026-08-03T11:08:40.624" v="41" actId="20577"/>
        <pc:sldMkLst>
          <pc:docMk/>
          <pc:sldMk cId="4120037783" sldId="2147483144"/>
        </pc:sldMkLst>
        <pc:spChg chg="mod">
          <ac:chgData name="Volker Rosenberger" userId="d473ebcf-8881-4a9c-9e6d-8206b85954aa" providerId="ADAL" clId="{DA4379C8-1F53-4315-936B-1953D3807C03}" dt="2026-08-03T11:08:40.624" v="41" actId="20577"/>
          <ac:spMkLst>
            <pc:docMk/>
            <pc:sldMk cId="4120037783" sldId="2147483144"/>
            <ac:spMk id="2" creationId="{FD54FBA1-9C63-0E7D-D7D0-225BADBAC9D1}"/>
          </ac:spMkLst>
        </pc:spChg>
      </pc:sldChg>
      <pc:sldChg chg="delSp modSp mod">
        <pc:chgData name="Volker Rosenberger" userId="d473ebcf-8881-4a9c-9e6d-8206b85954aa" providerId="ADAL" clId="{DA4379C8-1F53-4315-936B-1953D3807C03}" dt="2026-08-03T11:03:48.306" v="25" actId="1038"/>
        <pc:sldMkLst>
          <pc:docMk/>
          <pc:sldMk cId="1869574398" sldId="2147483157"/>
        </pc:sldMkLst>
        <pc:picChg chg="mod">
          <ac:chgData name="Volker Rosenberger" userId="d473ebcf-8881-4a9c-9e6d-8206b85954aa" providerId="ADAL" clId="{DA4379C8-1F53-4315-936B-1953D3807C03}" dt="2026-08-03T11:03:48.306" v="25" actId="1038"/>
          <ac:picMkLst>
            <pc:docMk/>
            <pc:sldMk cId="1869574398" sldId="2147483157"/>
            <ac:picMk id="30" creationId="{F765158F-29A2-30CF-4ED3-7BC544E16DB5}"/>
          </ac:picMkLst>
        </pc:picChg>
        <pc:picChg chg="del">
          <ac:chgData name="Volker Rosenberger" userId="d473ebcf-8881-4a9c-9e6d-8206b85954aa" providerId="ADAL" clId="{DA4379C8-1F53-4315-936B-1953D3807C03}" dt="2026-08-03T11:03:44.323" v="0" actId="478"/>
          <ac:picMkLst>
            <pc:docMk/>
            <pc:sldMk cId="1869574398" sldId="2147483157"/>
            <ac:picMk id="31" creationId="{F1440FAF-FBFE-7404-7424-BD6DB26C0ACB}"/>
          </ac:picMkLst>
        </pc:picChg>
      </pc:sldChg>
      <pc:sldChg chg="modSp mod">
        <pc:chgData name="Volker Rosenberger" userId="d473ebcf-8881-4a9c-9e6d-8206b85954aa" providerId="ADAL" clId="{DA4379C8-1F53-4315-936B-1953D3807C03}" dt="2026-08-03T11:05:10.272" v="30" actId="20577"/>
        <pc:sldMkLst>
          <pc:docMk/>
          <pc:sldMk cId="1959786335" sldId="2147483218"/>
        </pc:sldMkLst>
        <pc:spChg chg="mod">
          <ac:chgData name="Volker Rosenberger" userId="d473ebcf-8881-4a9c-9e6d-8206b85954aa" providerId="ADAL" clId="{DA4379C8-1F53-4315-936B-1953D3807C03}" dt="2026-08-03T11:05:00.306" v="28" actId="20577"/>
          <ac:spMkLst>
            <pc:docMk/>
            <pc:sldMk cId="1959786335" sldId="2147483218"/>
            <ac:spMk id="10" creationId="{DFAC35AD-9E59-014D-A589-3CFE9BEB1B9A}"/>
          </ac:spMkLst>
        </pc:spChg>
        <pc:spChg chg="mod">
          <ac:chgData name="Volker Rosenberger" userId="d473ebcf-8881-4a9c-9e6d-8206b85954aa" providerId="ADAL" clId="{DA4379C8-1F53-4315-936B-1953D3807C03}" dt="2026-08-03T11:05:10.272" v="30" actId="20577"/>
          <ac:spMkLst>
            <pc:docMk/>
            <pc:sldMk cId="1959786335" sldId="2147483218"/>
            <ac:spMk id="20" creationId="{CC0294DB-A1AA-D89F-2C9F-103055BB7EE0}"/>
          </ac:spMkLst>
        </pc:spChg>
      </pc:sldChg>
      <pc:sldChg chg="del">
        <pc:chgData name="Volker Rosenberger" userId="d473ebcf-8881-4a9c-9e6d-8206b85954aa" providerId="ADAL" clId="{DA4379C8-1F53-4315-936B-1953D3807C03}" dt="2026-08-03T11:04:15.582" v="26" actId="47"/>
        <pc:sldMkLst>
          <pc:docMk/>
          <pc:sldMk cId="608262491" sldId="214748322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BC6BE3-12D0-4D79-9E5D-C03C323E0526}" type="datetimeFigureOut">
              <a:rPr lang="en-US" smtClean="0"/>
              <a:t>8/4/2026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DDF81D-718E-489C-89C3-44C6A4182524}" type="slidenum">
              <a:rPr lang="en-US" smtClean="0"/>
              <a:t>‹#›</a:t>
            </a:fld>
            <a:endParaRPr lang="en-US"/>
          </a:p>
        </p:txBody>
      </p:sp>
    </p:spTree>
    <p:extLst>
      <p:ext uri="{BB962C8B-B14F-4D97-AF65-F5344CB8AC3E}">
        <p14:creationId xmlns:p14="http://schemas.microsoft.com/office/powerpoint/2010/main" val="3782969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a:t>-</a:t>
            </a:r>
            <a:r>
              <a:rPr lang="de-DE" err="1"/>
              <a:t>Voegeli</a:t>
            </a:r>
            <a:r>
              <a:rPr lang="de-DE"/>
              <a:t> et. al, 2017, </a:t>
            </a:r>
            <a:r>
              <a:rPr lang="de-DE" err="1"/>
              <a:t>Int</a:t>
            </a:r>
            <a:r>
              <a:rPr lang="de-DE"/>
              <a:t> J </a:t>
            </a:r>
            <a:r>
              <a:rPr lang="de-DE" err="1"/>
              <a:t>Cosmet</a:t>
            </a:r>
            <a:r>
              <a:rPr lang="de-DE"/>
              <a:t> </a:t>
            </a:r>
            <a:r>
              <a:rPr lang="de-DE" err="1"/>
              <a:t>Sci</a:t>
            </a:r>
            <a:r>
              <a:rPr lang="de-DE"/>
              <a:t>, 39, 109-120</a:t>
            </a:r>
            <a:endParaRPr lang="en-US">
              <a:solidFill>
                <a:srgbClr val="444444"/>
              </a:solidFill>
            </a:endParaRPr>
          </a:p>
          <a:p>
            <a:r>
              <a:rPr lang="de-DE" dirty="0"/>
              <a:t>-</a:t>
            </a:r>
            <a:r>
              <a:rPr lang="de-DE" dirty="0" err="1"/>
              <a:t>Voegeli</a:t>
            </a:r>
            <a:r>
              <a:rPr lang="de-DE" dirty="0"/>
              <a:t> et al, 2017, IFSCC Magazine, 3, 111-118</a:t>
            </a:r>
            <a:endParaRPr lang="en-US" dirty="0">
              <a:solidFill>
                <a:srgbClr val="444444"/>
              </a:solidFill>
            </a:endParaRPr>
          </a:p>
          <a:p>
            <a:r>
              <a:rPr lang="de-DE" dirty="0"/>
              <a:t>-</a:t>
            </a:r>
            <a:r>
              <a:rPr lang="de-DE" dirty="0" err="1"/>
              <a:t>Sonoki</a:t>
            </a:r>
            <a:r>
              <a:rPr lang="de-DE" dirty="0"/>
              <a:t> et al, 2018, </a:t>
            </a:r>
            <a:r>
              <a:rPr lang="de-DE" dirty="0" err="1"/>
              <a:t>Exp</a:t>
            </a:r>
            <a:r>
              <a:rPr lang="de-DE" dirty="0"/>
              <a:t> </a:t>
            </a:r>
            <a:r>
              <a:rPr lang="de-DE" dirty="0" err="1"/>
              <a:t>Dermatol</a:t>
            </a:r>
            <a:r>
              <a:rPr lang="de-DE" dirty="0"/>
              <a:t>, 27, 520-525</a:t>
            </a:r>
            <a:endParaRPr lang="en-US" dirty="0">
              <a:solidFill>
                <a:srgbClr val="444444"/>
              </a:solidFill>
            </a:endParaRP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11DDF81D-718E-489C-89C3-44C6A4182524}" type="slidenum">
              <a:rPr lang="en-US" smtClean="0"/>
              <a:t>3</a:t>
            </a:fld>
            <a:endParaRPr lang="en-US"/>
          </a:p>
        </p:txBody>
      </p:sp>
    </p:spTree>
    <p:extLst>
      <p:ext uri="{BB962C8B-B14F-4D97-AF65-F5344CB8AC3E}">
        <p14:creationId xmlns:p14="http://schemas.microsoft.com/office/powerpoint/2010/main" val="3809912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Compared to forearm.</a:t>
            </a:r>
            <a:endParaRPr lang="en-US" dirty="0"/>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11DDF81D-718E-489C-89C3-44C6A4182524}" type="slidenum">
              <a:rPr lang="en-US" smtClean="0"/>
              <a:t>5</a:t>
            </a:fld>
            <a:endParaRPr lang="en-US"/>
          </a:p>
        </p:txBody>
      </p:sp>
    </p:spTree>
    <p:extLst>
      <p:ext uri="{BB962C8B-B14F-4D97-AF65-F5344CB8AC3E}">
        <p14:creationId xmlns:p14="http://schemas.microsoft.com/office/powerpoint/2010/main" val="1404289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11DDF81D-718E-489C-89C3-44C6A4182524}" type="slidenum">
              <a:rPr lang="en-US" smtClean="0"/>
              <a:t>6</a:t>
            </a:fld>
            <a:endParaRPr lang="en-US"/>
          </a:p>
        </p:txBody>
      </p:sp>
    </p:spTree>
    <p:extLst>
      <p:ext uri="{BB962C8B-B14F-4D97-AF65-F5344CB8AC3E}">
        <p14:creationId xmlns:p14="http://schemas.microsoft.com/office/powerpoint/2010/main" val="42434153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Kallikrein-5, -7 are serine proteases expressed in the epidermis, more specifically in the stratum corneum. They are involved in desquamation, maintenance of the skin barrier function and in atopic </a:t>
            </a:r>
            <a:r>
              <a:rPr lang="de-DE" dirty="0" err="1"/>
              <a:t>skin</a:t>
            </a:r>
            <a:r>
              <a:rPr lang="de-DE" dirty="0"/>
              <a:t>…</a:t>
            </a:r>
            <a:endParaRPr lang="en-US" dirty="0"/>
          </a:p>
        </p:txBody>
      </p:sp>
      <p:sp>
        <p:nvSpPr>
          <p:cNvPr id="4" name="Slide Number Placeholder 3"/>
          <p:cNvSpPr>
            <a:spLocks noGrp="1"/>
          </p:cNvSpPr>
          <p:nvPr>
            <p:ph type="sldNum" sz="quarter" idx="5"/>
          </p:nvPr>
        </p:nvSpPr>
        <p:spPr/>
        <p:txBody>
          <a:bodyPr/>
          <a:lstStyle/>
          <a:p>
            <a:fld id="{11DDF81D-718E-489C-89C3-44C6A4182524}" type="slidenum">
              <a:rPr lang="en-US" smtClean="0"/>
              <a:t>8</a:t>
            </a:fld>
            <a:endParaRPr lang="en-US"/>
          </a:p>
        </p:txBody>
      </p:sp>
    </p:spTree>
    <p:extLst>
      <p:ext uri="{BB962C8B-B14F-4D97-AF65-F5344CB8AC3E}">
        <p14:creationId xmlns:p14="http://schemas.microsoft.com/office/powerpoint/2010/main" val="38016778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nSpc>
                <a:spcPct val="107000"/>
              </a:lnSpc>
              <a:buFont typeface="Arial,Sans-Serif"/>
              <a:buChar char="•"/>
            </a:pPr>
            <a:r>
              <a:rPr lang="en-GB"/>
              <a:t>Activity profile allows for very low use levels, thus allowing for a minimal CO2 footprint in the final formulation</a:t>
            </a:r>
            <a:endParaRPr lang="en-US">
              <a:solidFill>
                <a:srgbClr val="444444"/>
              </a:solidFill>
            </a:endParaRPr>
          </a:p>
          <a:p>
            <a:pPr marL="285750" indent="-285750">
              <a:buFont typeface="Arial,Sans-Serif"/>
              <a:buChar char="•"/>
            </a:pPr>
            <a:r>
              <a:rPr lang="en-GB"/>
              <a:t>Calculation for the carbon footprint in use of SYN-UP: </a:t>
            </a:r>
            <a:endParaRPr lang="en-US">
              <a:solidFill>
                <a:srgbClr val="444444"/>
              </a:solidFill>
            </a:endParaRPr>
          </a:p>
          <a:p>
            <a:pPr marL="285750" indent="-285750">
              <a:buFont typeface="Arial,Sans-Serif"/>
              <a:buChar char="•"/>
            </a:pPr>
            <a:r>
              <a:rPr lang="en-GB"/>
              <a:t>With 1% use level (recommended): 0.01kg/kg*5.3 kg CO2/kg = 0.053 kg CO2 / kg formulation = 53 grams CO2 / kg formulation</a:t>
            </a:r>
            <a:endParaRPr lang="en-US">
              <a:solidFill>
                <a:srgbClr val="444444"/>
              </a:solidFill>
            </a:endParaRPr>
          </a:p>
          <a:p>
            <a:pPr marL="285750" indent="-285750">
              <a:lnSpc>
                <a:spcPct val="107000"/>
              </a:lnSpc>
              <a:buFont typeface="Arial,Sans-Serif"/>
              <a:buChar char="•"/>
            </a:pPr>
            <a:endParaRPr lang="en-GB" dirty="0">
              <a:solidFill>
                <a:srgbClr val="444444"/>
              </a:solidFill>
            </a:endParaRPr>
          </a:p>
          <a:p>
            <a:pPr marL="342900" indent="-342900">
              <a:lnSpc>
                <a:spcPct val="107000"/>
              </a:lnSpc>
              <a:buFont typeface="Arial,Sans-Serif"/>
              <a:buChar char="•"/>
            </a:pPr>
            <a:r>
              <a:rPr lang="en-GB"/>
              <a:t>Major reaction type is </a:t>
            </a:r>
            <a:r>
              <a:rPr lang="en-GB" err="1"/>
              <a:t>amidation</a:t>
            </a:r>
            <a:r>
              <a:rPr lang="en-GB"/>
              <a:t>, specifically mentioned in ISO 16128 as green chemistry</a:t>
            </a:r>
            <a:endParaRPr lang="en-US">
              <a:solidFill>
                <a:srgbClr val="444444"/>
              </a:solidFill>
            </a:endParaRPr>
          </a:p>
          <a:p>
            <a:pPr marL="342900" indent="-342900">
              <a:lnSpc>
                <a:spcPct val="107000"/>
              </a:lnSpc>
              <a:buFont typeface="Arial,Sans-Serif"/>
              <a:buChar char="•"/>
            </a:pPr>
            <a:r>
              <a:rPr lang="en-GB"/>
              <a:t>80 % of the waste solvents are recycled by the external companies and are used for future industrial purposes in the market for the sake of saving energy and reducing carbon emissions. Whereas the other 20% of waste solvents are burned and some of them are used for heat recovery systems as well.</a:t>
            </a:r>
            <a:endParaRPr lang="en-US">
              <a:solidFill>
                <a:srgbClr val="444444"/>
              </a:solidFill>
            </a:endParaRPr>
          </a:p>
          <a:p>
            <a:pPr marL="171450" indent="-171450">
              <a:buFont typeface="Arial,Sans-Serif"/>
              <a:buChar char="•"/>
            </a:pPr>
            <a:endParaRPr lang="en-GB" dirty="0">
              <a:solidFill>
                <a:srgbClr val="444444"/>
              </a:solidFill>
            </a:endParaRPr>
          </a:p>
          <a:p>
            <a:pPr marL="171450" indent="-171450">
              <a:buFont typeface="Arial,Sans-Serif"/>
              <a:buChar char="•"/>
            </a:pPr>
            <a:r>
              <a:rPr lang="en-GB"/>
              <a:t>Manufactured in </a:t>
            </a:r>
            <a:r>
              <a:rPr lang="en-GB" err="1"/>
              <a:t>Aesch</a:t>
            </a:r>
            <a:r>
              <a:rPr lang="en-GB"/>
              <a:t>, Switzerland, with 100% renewable electricity</a:t>
            </a:r>
            <a:endParaRPr lang="en-US">
              <a:solidFill>
                <a:srgbClr val="444444"/>
              </a:solidFill>
            </a:endParaRP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11DDF81D-718E-489C-89C3-44C6A4182524}" type="slidenum">
              <a:rPr lang="en-US" smtClean="0"/>
              <a:t>11</a:t>
            </a:fld>
            <a:endParaRPr lang="en-US"/>
          </a:p>
        </p:txBody>
      </p:sp>
    </p:spTree>
    <p:extLst>
      <p:ext uri="{BB962C8B-B14F-4D97-AF65-F5344CB8AC3E}">
        <p14:creationId xmlns:p14="http://schemas.microsoft.com/office/powerpoint/2010/main" val="2363461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Method:</a:t>
            </a:r>
            <a:endParaRPr lang="en-US" dirty="0">
              <a:solidFill>
                <a:srgbClr val="444444"/>
              </a:solidFill>
            </a:endParaRPr>
          </a:p>
          <a:p>
            <a:r>
              <a:rPr lang="en-GB" dirty="0"/>
              <a:t>Keratinocytes were grown to near confluency. Then treated with 10ng/ml IL-1beta and 50ng/ml TNF-alpha to induce inflammation. At the same time, 0.006% (100uM) SYN-UP peptide was added. Incubation 48hrs at 37C, 5% CO2. Supernatants were collected and Plasmin- and Urokinase activity was measured by addition of a fluorogenic AMC-coupled substrate. Release of fluorogenic AMC by enzyme was measured by HPLC.</a:t>
            </a:r>
            <a:endParaRPr lang="en-US" dirty="0">
              <a:solidFill>
                <a:srgbClr val="444444"/>
              </a:solidFill>
            </a:endParaRPr>
          </a:p>
          <a:p>
            <a:r>
              <a:rPr lang="en-GB" dirty="0"/>
              <a:t>Substrates: Plasmin </a:t>
            </a:r>
            <a:r>
              <a:rPr lang="en-GB" dirty="0" err="1"/>
              <a:t>MeOSuc</a:t>
            </a:r>
            <a:r>
              <a:rPr lang="en-GB" dirty="0"/>
              <a:t>-Ala-Phe-Lys-AMC </a:t>
            </a:r>
            <a:r>
              <a:rPr lang="en-GB" dirty="0" err="1"/>
              <a:t>Bachem</a:t>
            </a:r>
            <a:r>
              <a:rPr lang="en-GB" dirty="0"/>
              <a:t> I-1275 highly sensitive fluorogenic substrate for plasmin</a:t>
            </a:r>
            <a:endParaRPr lang="en-US" dirty="0">
              <a:solidFill>
                <a:srgbClr val="444444"/>
              </a:solidFill>
            </a:endParaRPr>
          </a:p>
          <a:p>
            <a:r>
              <a:rPr lang="en-GB" dirty="0"/>
              <a:t>Urokinase </a:t>
            </a:r>
            <a:r>
              <a:rPr lang="en-GB" dirty="0" err="1"/>
              <a:t>Bz</a:t>
            </a:r>
            <a:r>
              <a:rPr lang="en-GB" dirty="0"/>
              <a:t>-b-Ala-Gly-Arg-AMC 401852/082-03 - </a:t>
            </a:r>
            <a:r>
              <a:rPr lang="en-GB" dirty="0" err="1"/>
              <a:t>Pefafluor</a:t>
            </a:r>
            <a:r>
              <a:rPr lang="en-GB" dirty="0"/>
              <a:t> </a:t>
            </a:r>
            <a:r>
              <a:rPr lang="en-GB" dirty="0" err="1"/>
              <a:t>uPA</a:t>
            </a:r>
            <a:r>
              <a:rPr lang="en-GB" dirty="0"/>
              <a:t> fluorogenic substrate for urokinase</a:t>
            </a:r>
            <a:endParaRPr lang="en-US" dirty="0">
              <a:solidFill>
                <a:srgbClr val="444444"/>
              </a:solidFill>
            </a:endParaRPr>
          </a:p>
          <a:p>
            <a:endParaRPr lang="en-GB" dirty="0">
              <a:solidFill>
                <a:srgbClr val="444444"/>
              </a:solidFill>
            </a:endParaRPr>
          </a:p>
          <a:p>
            <a:r>
              <a:rPr lang="en-GB" dirty="0"/>
              <a:t>We also measured the Ki values :</a:t>
            </a:r>
            <a:endParaRPr lang="en-US" dirty="0">
              <a:solidFill>
                <a:srgbClr val="444444"/>
              </a:solidFill>
            </a:endParaRPr>
          </a:p>
          <a:p>
            <a:r>
              <a:rPr lang="en-GB" dirty="0"/>
              <a:t>The value Ki is the dissociation constant describing the binding affinity between the inhibitor and the enzyme. </a:t>
            </a:r>
            <a:endParaRPr lang="en-US" dirty="0">
              <a:solidFill>
                <a:srgbClr val="444444"/>
              </a:solidFill>
            </a:endParaRPr>
          </a:p>
          <a:p>
            <a:endParaRPr lang="en-GB" dirty="0">
              <a:solidFill>
                <a:srgbClr val="444444"/>
              </a:solidFill>
            </a:endParaRPr>
          </a:p>
          <a:p>
            <a:r>
              <a:rPr lang="en-GB" dirty="0"/>
              <a:t>Inhibitors with Ki values less than 100 </a:t>
            </a:r>
            <a:r>
              <a:rPr lang="en-GB" dirty="0" err="1"/>
              <a:t>μM</a:t>
            </a:r>
            <a:r>
              <a:rPr lang="en-GB" dirty="0"/>
              <a:t> were considered potent inhibitors. Inhibitors with Ki values higher than 100 </a:t>
            </a:r>
            <a:r>
              <a:rPr lang="en-GB" dirty="0" err="1"/>
              <a:t>μM</a:t>
            </a:r>
            <a:r>
              <a:rPr lang="en-GB" dirty="0"/>
              <a:t> were considered </a:t>
            </a:r>
            <a:r>
              <a:rPr lang="en-GB" dirty="0" err="1"/>
              <a:t>nonpotent</a:t>
            </a:r>
            <a:r>
              <a:rPr lang="en-GB" dirty="0"/>
              <a:t> inhibitors.</a:t>
            </a:r>
            <a:endParaRPr lang="en-US" dirty="0">
              <a:solidFill>
                <a:srgbClr val="444444"/>
              </a:solidFill>
            </a:endParaRPr>
          </a:p>
          <a:p>
            <a:endParaRPr lang="en-GB" dirty="0">
              <a:solidFill>
                <a:srgbClr val="444444"/>
              </a:solidFill>
            </a:endParaRPr>
          </a:p>
          <a:p>
            <a:r>
              <a:rPr lang="en-GB" dirty="0"/>
              <a:t>Ki values [</a:t>
            </a:r>
            <a:r>
              <a:rPr lang="en-GB" dirty="0" err="1"/>
              <a:t>nM</a:t>
            </a:r>
            <a:r>
              <a:rPr lang="en-GB" dirty="0"/>
              <a:t>] of SYN-UP peptide for serine proteases: urokinase, plasmin, tryptase, neutrophil elastase, kallikrein 5 and kallikrein 7</a:t>
            </a:r>
            <a:endParaRPr lang="en-US" dirty="0">
              <a:solidFill>
                <a:srgbClr val="444444"/>
              </a:solidFill>
            </a:endParaRPr>
          </a:p>
          <a:p>
            <a:endParaRPr lang="en-GB" dirty="0">
              <a:solidFill>
                <a:srgbClr val="444444"/>
              </a:solidFill>
            </a:endParaRPr>
          </a:p>
          <a:p>
            <a:r>
              <a:rPr lang="en-GB" dirty="0"/>
              <a:t>Plasmin: 29 [</a:t>
            </a:r>
            <a:r>
              <a:rPr lang="en-GB" dirty="0" err="1"/>
              <a:t>nM</a:t>
            </a:r>
            <a:r>
              <a:rPr lang="en-GB" dirty="0"/>
              <a:t>]</a:t>
            </a:r>
            <a:endParaRPr lang="en-US" dirty="0">
              <a:solidFill>
                <a:srgbClr val="444444"/>
              </a:solidFill>
            </a:endParaRPr>
          </a:p>
          <a:p>
            <a:r>
              <a:rPr lang="en-GB" dirty="0"/>
              <a:t>Urokinase: 25 [</a:t>
            </a:r>
            <a:r>
              <a:rPr lang="en-GB" dirty="0" err="1"/>
              <a:t>nM</a:t>
            </a:r>
            <a:r>
              <a:rPr lang="en-GB" dirty="0"/>
              <a:t>]</a:t>
            </a:r>
            <a:endParaRPr lang="en-US" dirty="0">
              <a:solidFill>
                <a:srgbClr val="444444"/>
              </a:solidFill>
            </a:endParaRPr>
          </a:p>
          <a:p>
            <a:r>
              <a:rPr lang="en-GB" dirty="0"/>
              <a:t>Tryptase: 2010 [</a:t>
            </a:r>
            <a:r>
              <a:rPr lang="en-GB" dirty="0" err="1"/>
              <a:t>nM</a:t>
            </a:r>
            <a:r>
              <a:rPr lang="en-GB" dirty="0"/>
              <a:t>]</a:t>
            </a:r>
            <a:endParaRPr lang="en-US" dirty="0">
              <a:solidFill>
                <a:srgbClr val="444444"/>
              </a:solidFill>
            </a:endParaRPr>
          </a:p>
          <a:p>
            <a:r>
              <a:rPr lang="en-GB" dirty="0"/>
              <a:t>Neutrophil elastase No inhibition</a:t>
            </a:r>
            <a:endParaRPr lang="en-US" dirty="0">
              <a:solidFill>
                <a:srgbClr val="444444"/>
              </a:solidFill>
            </a:endParaRPr>
          </a:p>
          <a:p>
            <a:r>
              <a:rPr lang="en-GB" dirty="0"/>
              <a:t>Kallikrein 5: 21 000 [</a:t>
            </a:r>
            <a:r>
              <a:rPr lang="en-GB" dirty="0" err="1"/>
              <a:t>nM</a:t>
            </a:r>
            <a:r>
              <a:rPr lang="en-GB" dirty="0"/>
              <a:t>]</a:t>
            </a:r>
            <a:endParaRPr lang="en-US" dirty="0">
              <a:solidFill>
                <a:srgbClr val="444444"/>
              </a:solidFill>
            </a:endParaRPr>
          </a:p>
          <a:p>
            <a:r>
              <a:rPr lang="en-GB" dirty="0"/>
              <a:t>Kallikrein 7: 25 000 [</a:t>
            </a:r>
            <a:r>
              <a:rPr lang="en-GB" dirty="0" err="1"/>
              <a:t>nM</a:t>
            </a:r>
            <a:r>
              <a:rPr lang="en-GB" dirty="0"/>
              <a:t>]</a:t>
            </a:r>
            <a:endParaRPr lang="en-US" dirty="0"/>
          </a:p>
        </p:txBody>
      </p:sp>
      <p:sp>
        <p:nvSpPr>
          <p:cNvPr id="4" name="Slide Number Placeholder 3"/>
          <p:cNvSpPr>
            <a:spLocks noGrp="1"/>
          </p:cNvSpPr>
          <p:nvPr>
            <p:ph type="sldNum" sz="quarter" idx="5"/>
          </p:nvPr>
        </p:nvSpPr>
        <p:spPr/>
        <p:txBody>
          <a:bodyPr/>
          <a:lstStyle/>
          <a:p>
            <a:fld id="{11DDF81D-718E-489C-89C3-44C6A4182524}" type="slidenum">
              <a:rPr lang="en-US" smtClean="0"/>
              <a:t>14</a:t>
            </a:fld>
            <a:endParaRPr lang="en-US"/>
          </a:p>
        </p:txBody>
      </p:sp>
    </p:spTree>
    <p:extLst>
      <p:ext uri="{BB962C8B-B14F-4D97-AF65-F5344CB8AC3E}">
        <p14:creationId xmlns:p14="http://schemas.microsoft.com/office/powerpoint/2010/main" val="20340940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Method:</a:t>
            </a:r>
            <a:endParaRPr lang="en-US">
              <a:solidFill>
                <a:srgbClr val="444444"/>
              </a:solidFill>
            </a:endParaRPr>
          </a:p>
          <a:p>
            <a:r>
              <a:rPr lang="en-US"/>
              <a:t>Keratinocytes were grown to near confluency. Then treated with 10ng/ml IL-1beta and 10ng/ml TNF-alpha to induce inflammation. At the same time, 0.006% (100uM) SYN-UP peptide was added. Incubation 48hrs at 37C, 5% CO2.</a:t>
            </a:r>
            <a:endParaRPr lang="en-US">
              <a:solidFill>
                <a:srgbClr val="444444"/>
              </a:solidFill>
            </a:endParaRPr>
          </a:p>
          <a:p>
            <a:r>
              <a:rPr lang="en-US" dirty="0"/>
              <a:t>Supernatants were collected and CXCL5 and IL-8 concentration was measured using Luminex technology (multiplex, liquid phase ELISA with fluorescent detection).</a:t>
            </a:r>
          </a:p>
        </p:txBody>
      </p:sp>
      <p:sp>
        <p:nvSpPr>
          <p:cNvPr id="4" name="Slide Number Placeholder 3"/>
          <p:cNvSpPr>
            <a:spLocks noGrp="1"/>
          </p:cNvSpPr>
          <p:nvPr>
            <p:ph type="sldNum" sz="quarter" idx="5"/>
          </p:nvPr>
        </p:nvSpPr>
        <p:spPr/>
        <p:txBody>
          <a:bodyPr/>
          <a:lstStyle/>
          <a:p>
            <a:fld id="{11DDF81D-718E-489C-89C3-44C6A4182524}" type="slidenum">
              <a:rPr lang="en-US" smtClean="0"/>
              <a:t>16</a:t>
            </a:fld>
            <a:endParaRPr lang="en-US"/>
          </a:p>
        </p:txBody>
      </p:sp>
    </p:spTree>
    <p:extLst>
      <p:ext uri="{BB962C8B-B14F-4D97-AF65-F5344CB8AC3E}">
        <p14:creationId xmlns:p14="http://schemas.microsoft.com/office/powerpoint/2010/main" val="68687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the Basement membrane (DEJ) is only a thin structure  (800-1000 nm) it plays a key role for a healthy skin. A well folded membrane indicates good DEJ health and organization.</a:t>
            </a:r>
          </a:p>
          <a:p>
            <a:endParaRPr lang="en-US" dirty="0"/>
          </a:p>
          <a:p>
            <a:r>
              <a:rPr lang="en-US" dirty="0"/>
              <a:t>Fighting skin ageing is one of the major targets of cosmetology research. However, traditional approaches to skin ageing using stimulation of basal keratinocyte proliferation and fibroblastic </a:t>
            </a:r>
            <a:r>
              <a:rPr lang="en-US" dirty="0" err="1"/>
              <a:t>neosynthesis</a:t>
            </a:r>
            <a:r>
              <a:rPr lang="en-US" dirty="0"/>
              <a:t> appear today to be incomplete, particularly considering changes occurring at the dermal–epidermal junction (DEJ) and particularly the evaluation of the changes of key components, that are laminin-V, types IV and VII collagens. The ageing-induced changes to the DEJ include the decreasing thickness of the junctions and the reduction of the cytoplasmatic cell strands consisting of basement keratinocytes in the dermis. The resulting reduction in the surface of the DEJ leads to a reduced resistance of the tissue, to a reduction in skin firmness and to an increase in the formation of wrinkles. </a:t>
            </a:r>
            <a:br>
              <a:rPr lang="en-US" dirty="0"/>
            </a:br>
            <a:br>
              <a:rPr lang="en-US" dirty="0"/>
            </a:br>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0370205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CD095-618B-3787-2B58-5E9F87605E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7C13D6-A952-05FC-0233-B0D105E577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942F8D-5624-89C9-7246-8ABFC3D17CD0}"/>
              </a:ext>
            </a:extLst>
          </p:cNvPr>
          <p:cNvSpPr>
            <a:spLocks noGrp="1"/>
          </p:cNvSpPr>
          <p:nvPr>
            <p:ph type="body" idx="1"/>
          </p:nvPr>
        </p:nvSpPr>
        <p:spPr/>
        <p:txBody>
          <a:bodyPr/>
          <a:lstStyle/>
          <a:p>
            <a:r>
              <a:rPr lang="en-GB" dirty="0"/>
              <a:t>Peptide tested at 1 um, 5 </a:t>
            </a:r>
            <a:r>
              <a:rPr lang="en-GB" dirty="0" err="1"/>
              <a:t>uM</a:t>
            </a:r>
            <a:r>
              <a:rPr lang="en-GB" dirty="0"/>
              <a:t> and 10 </a:t>
            </a:r>
            <a:r>
              <a:rPr lang="en-GB" dirty="0" err="1"/>
              <a:t>uM</a:t>
            </a:r>
            <a:r>
              <a:rPr lang="en-GB" dirty="0"/>
              <a:t>. The shown percentages are SYN-UP® equivalents of the 1000 ppm solution.</a:t>
            </a:r>
          </a:p>
          <a:p>
            <a:endParaRPr lang="en-US" dirty="0"/>
          </a:p>
        </p:txBody>
      </p:sp>
      <p:sp>
        <p:nvSpPr>
          <p:cNvPr id="4" name="Slide Number Placeholder 3">
            <a:extLst>
              <a:ext uri="{FF2B5EF4-FFF2-40B4-BE49-F238E27FC236}">
                <a16:creationId xmlns:a16="http://schemas.microsoft.com/office/drawing/2014/main" id="{F331EE67-7866-2002-C834-1D848B005B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8514087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FF940-B29C-0008-B888-8ED968612C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8C2F1A-EB1A-0CA2-A756-C13664FA29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38D75D-3AAA-21B0-B3D1-18E46F3C6324}"/>
              </a:ext>
            </a:extLst>
          </p:cNvPr>
          <p:cNvSpPr>
            <a:spLocks noGrp="1"/>
          </p:cNvSpPr>
          <p:nvPr>
            <p:ph type="body" idx="1"/>
          </p:nvPr>
        </p:nvSpPr>
        <p:spPr/>
        <p:txBody>
          <a:bodyPr/>
          <a:lstStyle/>
          <a:p>
            <a:r>
              <a:rPr lang="en-US"/>
              <a:t>Benchmark = tranexamic acid</a:t>
            </a:r>
            <a:br>
              <a:rPr lang="en-US" dirty="0"/>
            </a:br>
            <a:r>
              <a:rPr lang="en-US"/>
              <a:t>Concentrations for both tranexamic acid and SYN-UP peptide was 0.006%</a:t>
            </a:r>
            <a:endParaRPr lang="en-US">
              <a:solidFill>
                <a:srgbClr val="444444"/>
              </a:solidFill>
            </a:endParaRPr>
          </a:p>
          <a:p>
            <a:endParaRPr lang="de-CH" dirty="0">
              <a:solidFill>
                <a:srgbClr val="444444"/>
              </a:solidFill>
            </a:endParaRPr>
          </a:p>
          <a:p>
            <a:br>
              <a:rPr lang="en-US" dirty="0">
                <a:cs typeface="+mn-lt"/>
              </a:rPr>
            </a:br>
            <a:endParaRPr lang="de-CH"/>
          </a:p>
        </p:txBody>
      </p:sp>
      <p:sp>
        <p:nvSpPr>
          <p:cNvPr id="4" name="Slide Number Placeholder 3">
            <a:extLst>
              <a:ext uri="{FF2B5EF4-FFF2-40B4-BE49-F238E27FC236}">
                <a16:creationId xmlns:a16="http://schemas.microsoft.com/office/drawing/2014/main" id="{C704A774-B57D-897A-B9EE-EB746F98CBF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4588176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003A6-072F-4576-0F1C-5119943DD8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BF51F3-4A3A-CF48-D514-91B8E64E3C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7F320F-7652-3F23-2B40-9C56C78E1D19}"/>
              </a:ext>
            </a:extLst>
          </p:cNvPr>
          <p:cNvSpPr>
            <a:spLocks noGrp="1"/>
          </p:cNvSpPr>
          <p:nvPr>
            <p:ph type="body" idx="1"/>
          </p:nvPr>
        </p:nvSpPr>
        <p:spPr/>
        <p:txBody>
          <a:bodyPr/>
          <a:lstStyle/>
          <a:p>
            <a:r>
              <a:rPr lang="en-US" dirty="0"/>
              <a:t>Although the Basement membrane (DEJ) is only a thin structure  (800-1000 nm) it plays a key role for a healthy skin. A well folded membrane indicates good DEJ health and organization.</a:t>
            </a:r>
          </a:p>
          <a:p>
            <a:endParaRPr lang="en-US" dirty="0"/>
          </a:p>
          <a:p>
            <a:r>
              <a:rPr lang="en-US" dirty="0"/>
              <a:t>Fighting skin ageing is one of the major targets of cosmetology research. However, traditional approaches to skin ageing using stimulation of basal keratinocyte proliferation and fibroblastic </a:t>
            </a:r>
            <a:r>
              <a:rPr lang="en-US" dirty="0" err="1"/>
              <a:t>neosynthesis</a:t>
            </a:r>
            <a:r>
              <a:rPr lang="en-US" dirty="0"/>
              <a:t> appear today to be incomplete, particularly considering changes occurring at the dermal–epidermal junction (DEJ) and particularly the evaluation of the changes of key components, that are laminin-V, types IV and VII collagens. The ageing-induced changes to the DEJ include the decreasing thickness of the junctions and the reduction of the cytoplasmatic cell strands consisting of basement keratinocytes in the dermis. The resulting reduction in the surface of the DEJ leads to a reduced resistance of the tissue, to a reduction in skin firmness and to an increase in the formation of wrinkles. </a:t>
            </a:r>
            <a:br>
              <a:rPr lang="en-US" dirty="0"/>
            </a:br>
            <a:br>
              <a:rPr lang="en-US" dirty="0"/>
            </a:br>
            <a:endParaRPr lang="de-CH" dirty="0"/>
          </a:p>
        </p:txBody>
      </p:sp>
      <p:sp>
        <p:nvSpPr>
          <p:cNvPr id="4" name="Slide Number Placeholder 3">
            <a:extLst>
              <a:ext uri="{FF2B5EF4-FFF2-40B4-BE49-F238E27FC236}">
                <a16:creationId xmlns:a16="http://schemas.microsoft.com/office/drawing/2014/main" id="{482F9D61-7F2D-8EC1-7196-9C58815B4B0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8463388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Corynebacterium Kroppenstedtii1: </a:t>
            </a:r>
          </a:p>
          <a:p>
            <a:r>
              <a:rPr lang="en-US"/>
              <a:t>It is an opportunistic bacteria, associated with skin redness, inflammatory dermatoses and rosacea. Its relative abundance increases with age.</a:t>
            </a:r>
          </a:p>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3282039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a:t>First application of the test product was on day 0 after 6 tape strips and TEWL measurement. </a:t>
            </a:r>
          </a:p>
          <a:p>
            <a:r>
              <a:rPr lang="en-GB" noProof="0"/>
              <a:t>On day 1 .. Day 28 test products was applied twice a day. </a:t>
            </a:r>
          </a:p>
          <a:p>
            <a:r>
              <a:rPr lang="en-GB" noProof="0"/>
              <a:t>Before Tape Strips (no product application)</a:t>
            </a:r>
          </a:p>
          <a:p>
            <a:endParaRPr lang="de-CH"/>
          </a:p>
        </p:txBody>
      </p:sp>
      <p:sp>
        <p:nvSpPr>
          <p:cNvPr id="4" name="Slide Number Placeholder 3"/>
          <p:cNvSpPr>
            <a:spLocks noGrp="1"/>
          </p:cNvSpPr>
          <p:nvPr>
            <p:ph type="sldNum" sz="quarter" idx="5"/>
          </p:nvPr>
        </p:nvSpPr>
        <p:spPr/>
        <p:txBody>
          <a:bodyPr/>
          <a:lstStyle/>
          <a:p>
            <a:fld id="{FDEA1EC3-38D3-9F43-B1F0-97D892A72D0C}" type="slidenum">
              <a:rPr lang="en-US" smtClean="0"/>
              <a:pPr/>
              <a:t>25</a:t>
            </a:fld>
            <a:endParaRPr lang="en-US"/>
          </a:p>
        </p:txBody>
      </p:sp>
    </p:spTree>
    <p:extLst>
      <p:ext uri="{BB962C8B-B14F-4D97-AF65-F5344CB8AC3E}">
        <p14:creationId xmlns:p14="http://schemas.microsoft.com/office/powerpoint/2010/main" val="16154429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3334832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After four weeks of application 43% of the subjects treated with SYN-UP® formulation showed an improvement in skin roughness and dryness.</a:t>
            </a:r>
            <a:endParaRPr lang="en-US">
              <a:solidFill>
                <a:srgbClr val="444444"/>
              </a:solidFill>
            </a:endParaRPr>
          </a:p>
          <a:p>
            <a:r>
              <a:rPr lang="en-US"/>
              <a:t>For the group treated with the Placebo this was the case for approx. one quarter of the subjects.</a:t>
            </a:r>
            <a:endParaRPr lang="en-US">
              <a:solidFill>
                <a:srgbClr val="444444"/>
              </a:solidFill>
            </a:endParaRPr>
          </a:p>
          <a:p>
            <a:endParaRPr lang="de-CH" dirty="0">
              <a:solidFill>
                <a:srgbClr val="444444"/>
              </a:solidFill>
            </a:endParaRP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11DDF81D-718E-489C-89C3-44C6A4182524}" type="slidenum">
              <a:rPr lang="en-US" smtClean="0"/>
              <a:t>28</a:t>
            </a:fld>
            <a:endParaRPr lang="en-US"/>
          </a:p>
        </p:txBody>
      </p:sp>
    </p:spTree>
    <p:extLst>
      <p:ext uri="{BB962C8B-B14F-4D97-AF65-F5344CB8AC3E}">
        <p14:creationId xmlns:p14="http://schemas.microsoft.com/office/powerpoint/2010/main" val="12505304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Study initiation: 15 March 2023</a:t>
            </a:r>
            <a:br>
              <a:rPr lang="en-US" dirty="0"/>
            </a:br>
            <a:r>
              <a:rPr lang="en-US" dirty="0"/>
              <a:t>Study completion: 17 May 2023</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skin phototype I-III, visible forehead and crow’s feet wrinkles, at least 1 obvious age spot with an ITA° difference of 10 between spot and surrounding area and a diameter of &gt;3 mm.</a:t>
            </a:r>
          </a:p>
          <a:p>
            <a:endParaRPr lang="en-CH"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29</a:t>
            </a:fld>
            <a:endParaRPr lang="en-US"/>
          </a:p>
        </p:txBody>
      </p:sp>
    </p:spTree>
    <p:extLst>
      <p:ext uri="{BB962C8B-B14F-4D97-AF65-F5344CB8AC3E}">
        <p14:creationId xmlns:p14="http://schemas.microsoft.com/office/powerpoint/2010/main" val="17840375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5942126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6241273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6549537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4759483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0.emf"/><Relationship Id="rId5" Type="http://schemas.openxmlformats.org/officeDocument/2006/relationships/oleObject" Target="../embeddings/oleObject1.bin"/><Relationship Id="rId4" Type="http://schemas.openxmlformats.org/officeDocument/2006/relationships/image" Target="../media/image8.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dirty="0"/>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dirty="0"/>
              <a:t>Presentation</a:t>
            </a:r>
            <a:br>
              <a:rPr lang="en-US" noProof="0" dirty="0"/>
            </a:br>
            <a:r>
              <a:rPr lang="en-US" noProof="0" dirty="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 </a:t>
            </a:r>
            <a:r>
              <a:rPr lang="en-US" noProof="0" dirty="0" err="1"/>
              <a:t>Vitate</a:t>
            </a:r>
            <a:r>
              <a:rPr lang="en-US" noProof="0" dirty="0"/>
              <a:t> </a:t>
            </a:r>
            <a:r>
              <a:rPr lang="en-US" noProof="0" dirty="0" err="1"/>
              <a:t>solorec</a:t>
            </a:r>
            <a:r>
              <a:rPr lang="en-US" noProof="0" dirty="0"/>
              <a:t> </a:t>
            </a:r>
            <a:r>
              <a:rPr lang="en-US" noProof="0" dirty="0" err="1"/>
              <a:t>torisqu</a:t>
            </a:r>
            <a:r>
              <a:rPr lang="en-US" noProof="0" dirty="0"/>
              <a:t> </a:t>
            </a:r>
            <a:r>
              <a:rPr lang="en-US" noProof="0" dirty="0" err="1"/>
              <a:t>asperio</a:t>
            </a:r>
            <a:r>
              <a:rPr lang="en-US" noProof="0" dirty="0"/>
              <a:t> </a:t>
            </a:r>
            <a:r>
              <a:rPr lang="en-US" noProof="0" dirty="0" err="1"/>
              <a:t>berat</a:t>
            </a:r>
            <a:r>
              <a:rPr lang="en-US" noProof="0" dirty="0"/>
              <a:t>. </a:t>
            </a:r>
            <a:r>
              <a:rPr lang="en-US" noProof="0" dirty="0" err="1"/>
              <a:t>Duciate</a:t>
            </a:r>
            <a:r>
              <a:rPr lang="en-US" noProof="0" dirty="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dirty="0"/>
              <a:t>Presenter name</a:t>
            </a:r>
          </a:p>
        </p:txBody>
      </p:sp>
    </p:spTree>
    <p:extLst>
      <p:ext uri="{BB962C8B-B14F-4D97-AF65-F5344CB8AC3E}">
        <p14:creationId xmlns:p14="http://schemas.microsoft.com/office/powerpoint/2010/main" val="30664334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1880968" y="1431929"/>
            <a:ext cx="858838" cy="659765"/>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dirty="0"/>
              <a:t>01</a:t>
            </a:r>
            <a:endParaRPr lang="en-GB" dirty="0"/>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1880968" y="2066400"/>
            <a:ext cx="858838" cy="658800"/>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dirty="0"/>
              <a:t>02</a:t>
            </a:r>
            <a:endParaRPr lang="en-GB" dirty="0"/>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1880968" y="2700000"/>
            <a:ext cx="858838" cy="658800"/>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dirty="0"/>
              <a:t>03</a:t>
            </a:r>
            <a:endParaRPr lang="en-GB" dirty="0"/>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2796954" y="1431929"/>
            <a:ext cx="7148514" cy="659765"/>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dirty="0"/>
              <a:t>Chapter title</a:t>
            </a:r>
            <a:endParaRPr lang="en-GB" dirty="0"/>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2796953" y="2065500"/>
            <a:ext cx="7148514" cy="659765"/>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2796952" y="2699072"/>
            <a:ext cx="7148516" cy="658492"/>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1883905" y="302400"/>
            <a:ext cx="8064501" cy="900112"/>
          </a:xfrm>
          <a:prstGeom prst="rect">
            <a:avLst/>
          </a:prstGeom>
        </p:spPr>
        <p:txBody>
          <a:bodyPr lIns="0" tIns="0" rIns="0" bIns="0">
            <a:noAutofit/>
          </a:bodyPr>
          <a:lstStyle>
            <a:lvl1pPr>
              <a:lnSpc>
                <a:spcPct val="90000"/>
              </a:lnSpc>
              <a:defRPr sz="5700">
                <a:latin typeface="+mj-lt"/>
              </a:defRPr>
            </a:lvl1pPr>
          </a:lstStyle>
          <a:p>
            <a:pPr lvl="0"/>
            <a:r>
              <a:rPr lang="en-US" dirty="0"/>
              <a:t>Index</a:t>
            </a:r>
            <a:endParaRPr lang="en-GB" dirty="0"/>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1880967" y="3334959"/>
            <a:ext cx="858837" cy="658800"/>
          </a:xfrm>
          <a:prstGeom prst="rect">
            <a:avLst/>
          </a:prstGeom>
        </p:spPr>
        <p:txBody>
          <a:bodyPr lIns="0" tIns="0" rIns="0" bIns="0" anchor="ctr">
            <a:noAutofit/>
          </a:bodyPr>
          <a:lstStyle>
            <a:lvl1pPr>
              <a:defRPr sz="4300">
                <a:solidFill>
                  <a:srgbClr val="4D3C35"/>
                </a:solidFill>
                <a:latin typeface="DM Sans Medium" pitchFamily="2" charset="0"/>
              </a:defRPr>
            </a:lvl1pPr>
          </a:lstStyle>
          <a:p>
            <a:pPr lvl="0"/>
            <a:r>
              <a:rPr lang="en-US" dirty="0"/>
              <a:t>04</a:t>
            </a:r>
            <a:endParaRPr lang="en-GB" dirty="0"/>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2796951" y="3334031"/>
            <a:ext cx="7148516" cy="658492"/>
          </a:xfrm>
          <a:prstGeom prst="rect">
            <a:avLst/>
          </a:prstGeom>
        </p:spPr>
        <p:txBody>
          <a:bodyPr lIns="0" tIns="0" rIns="0" bIns="0" anchor="ctr">
            <a:noAutofit/>
          </a:bodyPr>
          <a:lstStyle>
            <a:lvl1pPr>
              <a:defRPr sz="4300">
                <a:solidFill>
                  <a:srgbClr val="4D3C35"/>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1880967" y="3967200"/>
            <a:ext cx="858837" cy="658800"/>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2796951" y="3967200"/>
            <a:ext cx="7148516" cy="658492"/>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1880967" y="4600521"/>
            <a:ext cx="858837" cy="658800"/>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2796951" y="4599593"/>
            <a:ext cx="7148516" cy="658492"/>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1880967" y="5234400"/>
            <a:ext cx="858837" cy="658800"/>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2796951" y="5234400"/>
            <a:ext cx="7148516" cy="658492"/>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1661338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4_Chapter 6">
    <p:bg>
      <p:bgPr>
        <a:solidFill>
          <a:schemeClr val="bg1"/>
        </a:solidFill>
        <a:effectLst/>
      </p:bgPr>
    </p:bg>
    <p:spTree>
      <p:nvGrpSpPr>
        <p:cNvPr id="1" name=""/>
        <p:cNvGrpSpPr/>
        <p:nvPr/>
      </p:nvGrpSpPr>
      <p:grpSpPr>
        <a:xfrm>
          <a:off x="0" y="0"/>
          <a:ext cx="0" cy="0"/>
          <a:chOff x="0" y="0"/>
          <a:chExt cx="0" cy="0"/>
        </a:xfrm>
      </p:grpSpPr>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tx1"/>
                </a:solidFill>
              </a:defRPr>
            </a:lvl1pPr>
          </a:lstStyle>
          <a:p>
            <a:r>
              <a:rPr lang="en-US" dirty="0"/>
              <a:t>00</a:t>
            </a:r>
            <a:endParaRPr lang="en-GB" dirty="0"/>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dirty="0"/>
              <a:t>Chapter title</a:t>
            </a:r>
            <a:endParaRPr lang="en-GB" dirty="0"/>
          </a:p>
        </p:txBody>
      </p:sp>
    </p:spTree>
    <p:extLst>
      <p:ext uri="{BB962C8B-B14F-4D97-AF65-F5344CB8AC3E}">
        <p14:creationId xmlns:p14="http://schemas.microsoft.com/office/powerpoint/2010/main" val="3004251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pic>
        <p:nvPicPr>
          <p:cNvPr id="3" name="Picture Placeholder 10" descr="A close-up of a person's face&#10;&#10;AI-generated content may be incorrect.">
            <a:extLst>
              <a:ext uri="{FF2B5EF4-FFF2-40B4-BE49-F238E27FC236}">
                <a16:creationId xmlns:a16="http://schemas.microsoft.com/office/drawing/2014/main" id="{D5A53966-A249-CED4-831E-95A0B6650C5A}"/>
              </a:ext>
            </a:extLst>
          </p:cNvPr>
          <p:cNvPicPr>
            <a:picLocks noChangeAspect="1"/>
          </p:cNvPicPr>
          <p:nvPr userDrawn="1"/>
        </p:nvPicPr>
        <p:blipFill>
          <a:blip r:embed="rId2"/>
          <a:srcRect/>
          <a:stretch>
            <a:fillRect/>
          </a:stretch>
        </p:blipFill>
        <p:spPr>
          <a:xfrm>
            <a:off x="0" y="2"/>
            <a:ext cx="12191997" cy="6857998"/>
          </a:xfrm>
          <a:prstGeom prst="rect">
            <a:avLst/>
          </a:prstGeom>
        </p:spPr>
      </p:pic>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02401" y="302400"/>
            <a:ext cx="5369980"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dirty="0"/>
              <a:t>Chapter title</a:t>
            </a:r>
            <a:endParaRPr lang="en-GB" dirty="0"/>
          </a:p>
        </p:txBody>
      </p:sp>
      <p:pic>
        <p:nvPicPr>
          <p:cNvPr id="4" name="Picture 12">
            <a:extLst>
              <a:ext uri="{FF2B5EF4-FFF2-40B4-BE49-F238E27FC236}">
                <a16:creationId xmlns:a16="http://schemas.microsoft.com/office/drawing/2014/main" id="{B4752251-FCFB-D63E-E0C1-34F8E414305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9E09AFF3-9E65-0181-6F09-6D8A51EF75E3}"/>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dirty="0">
                <a:solidFill>
                  <a:schemeClr val="bg1"/>
                </a:solidFill>
              </a:rPr>
              <a:t>Peptides</a:t>
            </a:r>
            <a:r>
              <a:rPr lang="en-US" sz="950" spc="-20" dirty="0">
                <a:solidFill>
                  <a:srgbClr val="CCBCB8"/>
                </a:solidFill>
              </a:rPr>
              <a:t> | </a:t>
            </a:r>
            <a:r>
              <a:rPr lang="en-US" sz="950" spc="10" dirty="0">
                <a:solidFill>
                  <a:schemeClr val="bg1"/>
                </a:solidFill>
              </a:rPr>
              <a:t>Pharma-inspired skincare</a:t>
            </a:r>
          </a:p>
        </p:txBody>
      </p:sp>
      <p:sp>
        <p:nvSpPr>
          <p:cNvPr id="5" name="Slide Number Placeholder 1">
            <a:extLst>
              <a:ext uri="{FF2B5EF4-FFF2-40B4-BE49-F238E27FC236}">
                <a16:creationId xmlns:a16="http://schemas.microsoft.com/office/drawing/2014/main" id="{E1DE4878-5E71-CD9F-D2F7-FFB55D94AB2B}"/>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dirty="0"/>
          </a:p>
        </p:txBody>
      </p:sp>
    </p:spTree>
    <p:extLst>
      <p:ext uri="{BB962C8B-B14F-4D97-AF65-F5344CB8AC3E}">
        <p14:creationId xmlns:p14="http://schemas.microsoft.com/office/powerpoint/2010/main" val="564010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CCBCB8"/>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pic>
        <p:nvPicPr>
          <p:cNvPr id="8" name="Picture 12">
            <a:extLst>
              <a:ext uri="{FF2B5EF4-FFF2-40B4-BE49-F238E27FC236}">
                <a16:creationId xmlns:a16="http://schemas.microsoft.com/office/drawing/2014/main" id="{CDB20803-7B17-82B1-4F2F-CB89F017271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9" name="Freeform: Shape 6">
            <a:extLst>
              <a:ext uri="{FF2B5EF4-FFF2-40B4-BE49-F238E27FC236}">
                <a16:creationId xmlns:a16="http://schemas.microsoft.com/office/drawing/2014/main" id="{235EF289-BF94-6C0B-8DBF-100913DA02D3}"/>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Oval 9">
            <a:extLst>
              <a:ext uri="{FF2B5EF4-FFF2-40B4-BE49-F238E27FC236}">
                <a16:creationId xmlns:a16="http://schemas.microsoft.com/office/drawing/2014/main" id="{DF4C8D81-BB74-010E-642D-BBE9CCB18FF0}"/>
              </a:ext>
            </a:extLst>
          </p:cNvPr>
          <p:cNvSpPr>
            <a:spLocks noChangeAspect="1"/>
          </p:cNvSpPr>
          <p:nvPr userDrawn="1"/>
        </p:nvSpPr>
        <p:spPr>
          <a:xfrm>
            <a:off x="1664474" y="1824238"/>
            <a:ext cx="4104000" cy="4104000"/>
          </a:xfrm>
          <a:prstGeom prst="ellipse">
            <a:avLst/>
          </a:pr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8197FE03-BEF0-7798-CFAA-0BD1627E43B9}"/>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tx1"/>
                </a:solidFill>
              </a:defRPr>
            </a:lvl1pPr>
          </a:lstStyle>
          <a:p>
            <a:r>
              <a:rPr lang="en-US" dirty="0"/>
              <a:t>00</a:t>
            </a:r>
            <a:endParaRPr lang="en-GB" dirty="0"/>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dirty="0"/>
              <a:t>Chapter title</a:t>
            </a:r>
            <a:endParaRPr lang="en-GB" dirty="0"/>
          </a:p>
        </p:txBody>
      </p:sp>
    </p:spTree>
    <p:extLst>
      <p:ext uri="{BB962C8B-B14F-4D97-AF65-F5344CB8AC3E}">
        <p14:creationId xmlns:p14="http://schemas.microsoft.com/office/powerpoint/2010/main" val="989377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Chapter 6">
    <p:bg>
      <p:bgPr>
        <a:solidFill>
          <a:srgbClr val="B3978F"/>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grpSp>
        <p:nvGrpSpPr>
          <p:cNvPr id="8" name="Group 7">
            <a:extLst>
              <a:ext uri="{FF2B5EF4-FFF2-40B4-BE49-F238E27FC236}">
                <a16:creationId xmlns:a16="http://schemas.microsoft.com/office/drawing/2014/main" id="{5456F30F-D5FF-246E-1AF0-BB517836AD61}"/>
              </a:ext>
            </a:extLst>
          </p:cNvPr>
          <p:cNvGrpSpPr/>
          <p:nvPr userDrawn="1"/>
        </p:nvGrpSpPr>
        <p:grpSpPr>
          <a:xfrm>
            <a:off x="-20105" y="1824238"/>
            <a:ext cx="12221871" cy="4104962"/>
            <a:chOff x="-20105" y="1824238"/>
            <a:chExt cx="12221871" cy="4104962"/>
          </a:xfrm>
        </p:grpSpPr>
        <p:sp>
          <p:nvSpPr>
            <p:cNvPr id="3" name="Freeform: Shape 6">
              <a:extLst>
                <a:ext uri="{FF2B5EF4-FFF2-40B4-BE49-F238E27FC236}">
                  <a16:creationId xmlns:a16="http://schemas.microsoft.com/office/drawing/2014/main" id="{BFE4E0CF-2306-E398-D3C0-38DBAF97B7E0}"/>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49E205EA-6865-3EF9-5391-09F55F6C65BF}"/>
                </a:ext>
              </a:extLst>
            </p:cNvPr>
            <p:cNvSpPr>
              <a:spLocks noChangeAspect="1"/>
            </p:cNvSpPr>
            <p:nvPr userDrawn="1"/>
          </p:nvSpPr>
          <p:spPr>
            <a:xfrm>
              <a:off x="1664474" y="1824238"/>
              <a:ext cx="4104000" cy="4104000"/>
            </a:xfrm>
            <a:prstGeom prst="ellipse">
              <a:avLst/>
            </a:pr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840E364-2632-E99E-B5CE-FEA3AC84F7CA}"/>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9" name="TextBox 8">
            <a:extLst>
              <a:ext uri="{FF2B5EF4-FFF2-40B4-BE49-F238E27FC236}">
                <a16:creationId xmlns:a16="http://schemas.microsoft.com/office/drawing/2014/main" id="{96CA01C8-B0F3-C6EF-970F-3C3FE78CA5A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Peptides</a:t>
            </a:r>
            <a:r>
              <a:rPr lang="en-US" sz="950" spc="-20" dirty="0">
                <a:solidFill>
                  <a:srgbClr val="CCBCB8"/>
                </a:solidFill>
              </a:rPr>
              <a:t> | </a:t>
            </a:r>
            <a:r>
              <a:rPr lang="en-US" sz="950" spc="10" dirty="0">
                <a:solidFill>
                  <a:schemeClr val="bg1"/>
                </a:solidFill>
              </a:rPr>
              <a:t>Pharma-inspired skincare</a:t>
            </a:r>
          </a:p>
        </p:txBody>
      </p:sp>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dirty="0"/>
              <a:t>00</a:t>
            </a:r>
            <a:endParaRPr lang="en-GB" dirty="0"/>
          </a:p>
        </p:txBody>
      </p:sp>
      <p:sp>
        <p:nvSpPr>
          <p:cNvPr id="12" name="Text Placeholder 22">
            <a:extLst>
              <a:ext uri="{FF2B5EF4-FFF2-40B4-BE49-F238E27FC236}">
                <a16:creationId xmlns:a16="http://schemas.microsoft.com/office/drawing/2014/main" id="{70C1BC3B-A64D-54FC-E54B-B1111DC3C0F8}"/>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dirty="0"/>
              <a:t>Chapter title</a:t>
            </a:r>
            <a:endParaRPr lang="en-GB" dirty="0"/>
          </a:p>
        </p:txBody>
      </p:sp>
    </p:spTree>
    <p:extLst>
      <p:ext uri="{BB962C8B-B14F-4D97-AF65-F5344CB8AC3E}">
        <p14:creationId xmlns:p14="http://schemas.microsoft.com/office/powerpoint/2010/main" val="2135956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Chapter 6">
    <p:bg>
      <p:bgPr>
        <a:solidFill>
          <a:srgbClr val="89797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41FF1E76-52B9-D1D1-1EE3-90C4E8A21931}"/>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1D20A42C-ACCA-8225-DB47-1EDFF98F7245}"/>
              </a:ext>
            </a:extLst>
          </p:cNvPr>
          <p:cNvSpPr>
            <a:spLocks noChangeAspect="1"/>
          </p:cNvSpPr>
          <p:nvPr userDrawn="1"/>
        </p:nvSpPr>
        <p:spPr>
          <a:xfrm>
            <a:off x="1664474" y="1824238"/>
            <a:ext cx="4104000" cy="4104000"/>
          </a:xfrm>
          <a:prstGeom prst="ellipse">
            <a:avLst/>
          </a:pr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D380FB0-80D6-6FCD-6612-E8DACC70A7E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4395F914-4FF6-8555-4782-7535590C676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Peptides</a:t>
            </a:r>
            <a:r>
              <a:rPr lang="en-US" sz="950" spc="-20" dirty="0">
                <a:solidFill>
                  <a:srgbClr val="CCBCB8"/>
                </a:solidFill>
              </a:rPr>
              <a:t> | </a:t>
            </a:r>
            <a:r>
              <a:rPr lang="en-US" sz="950" spc="10" dirty="0">
                <a:solidFill>
                  <a:schemeClr val="bg1"/>
                </a:solidFill>
              </a:rPr>
              <a:t>Pharma-inspired skincare</a:t>
            </a:r>
          </a:p>
        </p:txBody>
      </p:sp>
      <p:sp>
        <p:nvSpPr>
          <p:cNvPr id="10" name="Title 1">
            <a:extLst>
              <a:ext uri="{FF2B5EF4-FFF2-40B4-BE49-F238E27FC236}">
                <a16:creationId xmlns:a16="http://schemas.microsoft.com/office/drawing/2014/main" id="{CEDCAD25-B0EF-B53B-DDE3-0122CE0D8923}"/>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dirty="0"/>
              <a:t>00</a:t>
            </a:r>
            <a:endParaRPr lang="en-GB" dirty="0"/>
          </a:p>
        </p:txBody>
      </p:sp>
      <p:sp>
        <p:nvSpPr>
          <p:cNvPr id="11" name="Text Placeholder 22">
            <a:extLst>
              <a:ext uri="{FF2B5EF4-FFF2-40B4-BE49-F238E27FC236}">
                <a16:creationId xmlns:a16="http://schemas.microsoft.com/office/drawing/2014/main" id="{BB3640FE-FC42-7C88-6896-25A51BF3D4B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dirty="0"/>
              <a:t>Chapter title</a:t>
            </a:r>
            <a:endParaRPr lang="en-GB" dirty="0"/>
          </a:p>
        </p:txBody>
      </p:sp>
    </p:spTree>
    <p:extLst>
      <p:ext uri="{BB962C8B-B14F-4D97-AF65-F5344CB8AC3E}">
        <p14:creationId xmlns:p14="http://schemas.microsoft.com/office/powerpoint/2010/main" val="686126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Chapter 6">
    <p:bg>
      <p:bgPr>
        <a:solidFill>
          <a:srgbClr val="4D3C35"/>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A1D333FA-67FA-054B-A872-43B9FBB8A1C5}"/>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3E0A5CE7-1761-176A-1673-DEA9D6C3A348}"/>
              </a:ext>
            </a:extLst>
          </p:cNvPr>
          <p:cNvSpPr>
            <a:spLocks noChangeAspect="1"/>
          </p:cNvSpPr>
          <p:nvPr userDrawn="1"/>
        </p:nvSpPr>
        <p:spPr>
          <a:xfrm>
            <a:off x="1664474" y="1824238"/>
            <a:ext cx="4104000" cy="4104000"/>
          </a:xfrm>
          <a:prstGeom prst="ellipse">
            <a:avLst/>
          </a:pr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92A2152A-6FF0-2483-C28B-72C6ACD21927}"/>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53162926-3606-6474-578C-F2E7C68A416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Peptides</a:t>
            </a:r>
            <a:r>
              <a:rPr lang="en-US" sz="950" spc="-20" dirty="0">
                <a:solidFill>
                  <a:srgbClr val="CCBCB8"/>
                </a:solidFill>
              </a:rPr>
              <a:t> | </a:t>
            </a:r>
            <a:r>
              <a:rPr lang="en-US" sz="950" spc="10" dirty="0">
                <a:solidFill>
                  <a:schemeClr val="bg1"/>
                </a:solidFill>
              </a:rPr>
              <a:t>Pharma-inspired skincare</a:t>
            </a:r>
          </a:p>
        </p:txBody>
      </p:sp>
      <p:sp>
        <p:nvSpPr>
          <p:cNvPr id="10" name="Title 1">
            <a:extLst>
              <a:ext uri="{FF2B5EF4-FFF2-40B4-BE49-F238E27FC236}">
                <a16:creationId xmlns:a16="http://schemas.microsoft.com/office/drawing/2014/main" id="{3B4675B2-2199-AFC8-B5E4-04160FFA33F9}"/>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dirty="0"/>
              <a:t>00</a:t>
            </a:r>
            <a:endParaRPr lang="en-GB" dirty="0"/>
          </a:p>
        </p:txBody>
      </p:sp>
      <p:sp>
        <p:nvSpPr>
          <p:cNvPr id="11" name="Text Placeholder 22">
            <a:extLst>
              <a:ext uri="{FF2B5EF4-FFF2-40B4-BE49-F238E27FC236}">
                <a16:creationId xmlns:a16="http://schemas.microsoft.com/office/drawing/2014/main" id="{713F9022-B771-6A1B-DEDF-E44F5E882036}"/>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dirty="0"/>
              <a:t>Chapter title</a:t>
            </a:r>
            <a:endParaRPr lang="en-GB" dirty="0"/>
          </a:p>
        </p:txBody>
      </p:sp>
    </p:spTree>
    <p:extLst>
      <p:ext uri="{BB962C8B-B14F-4D97-AF65-F5344CB8AC3E}">
        <p14:creationId xmlns:p14="http://schemas.microsoft.com/office/powerpoint/2010/main" val="1153440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0" name="Text Placeholder 10">
            <a:extLst>
              <a:ext uri="{FF2B5EF4-FFF2-40B4-BE49-F238E27FC236}">
                <a16:creationId xmlns:a16="http://schemas.microsoft.com/office/drawing/2014/main" id="{CB11DC48-5DF6-C992-4BFB-5731F185D057}"/>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itle 3">
            <a:extLst>
              <a:ext uri="{FF2B5EF4-FFF2-40B4-BE49-F238E27FC236}">
                <a16:creationId xmlns:a16="http://schemas.microsoft.com/office/drawing/2014/main" id="{73A4F353-43E3-C842-3ABA-06BB5E16737D}"/>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spTree>
    <p:extLst>
      <p:ext uri="{BB962C8B-B14F-4D97-AF65-F5344CB8AC3E}">
        <p14:creationId xmlns:p14="http://schemas.microsoft.com/office/powerpoint/2010/main" val="37365445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spTree>
    <p:extLst>
      <p:ext uri="{BB962C8B-B14F-4D97-AF65-F5344CB8AC3E}">
        <p14:creationId xmlns:p14="http://schemas.microsoft.com/office/powerpoint/2010/main" val="191056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a:t>
            </a:r>
            <a:r>
              <a:rPr lang="en-US" dirty="0" err="1"/>
              <a:t>hendrerit</a:t>
            </a:r>
            <a:r>
              <a:rPr lang="en-US" dirty="0"/>
              <a:t> </a:t>
            </a:r>
            <a:r>
              <a:rPr lang="en-US" dirty="0" err="1"/>
              <a:t>quam</a:t>
            </a:r>
            <a:r>
              <a:rPr lang="en-US" dirty="0"/>
              <a:t>. Optis sunt a </a:t>
            </a:r>
            <a:r>
              <a:rPr lang="en-US" dirty="0" err="1"/>
              <a:t>dollum</a:t>
            </a:r>
            <a:r>
              <a:rPr lang="en-US" dirty="0"/>
              <a:t> </a:t>
            </a:r>
            <a:r>
              <a:rPr lang="en-US" dirty="0" err="1"/>
              <a:t>restest</a:t>
            </a:r>
            <a:r>
              <a:rPr lang="en-US" dirty="0"/>
              <a:t>, num </a:t>
            </a:r>
            <a:r>
              <a:rPr lang="en-US" dirty="0" err="1"/>
              <a:t>nos</a:t>
            </a:r>
            <a:r>
              <a:rPr lang="en-US" dirty="0"/>
              <a:t> a non </a:t>
            </a:r>
            <a:r>
              <a:rPr lang="en-US" dirty="0" err="1"/>
              <a:t>nist</a:t>
            </a:r>
            <a:r>
              <a:rPr lang="en-US" dirty="0"/>
              <a:t> quo </a:t>
            </a:r>
            <a:r>
              <a:rPr lang="en-US" dirty="0" err="1"/>
              <a:t>odicimagnima</a:t>
            </a:r>
            <a:r>
              <a:rPr lang="en-US" dirty="0"/>
              <a:t> coria </a:t>
            </a:r>
            <a:r>
              <a:rPr lang="en-US" dirty="0" err="1"/>
              <a:t>dusam</a:t>
            </a:r>
            <a:r>
              <a:rPr lang="en-US" dirty="0"/>
              <a:t>:</a:t>
            </a:r>
          </a:p>
          <a:p>
            <a:pPr lvl="1"/>
            <a:r>
              <a:rPr lang="en-US" dirty="0"/>
              <a:t>Bullet point</a:t>
            </a:r>
          </a:p>
          <a:p>
            <a:pPr lvl="2"/>
            <a:r>
              <a:rPr lang="en-US" dirty="0"/>
              <a:t>Bullet point</a:t>
            </a:r>
          </a:p>
          <a:p>
            <a:pPr lvl="3"/>
            <a:r>
              <a:rPr lang="en-GB" dirty="0"/>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34858586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pic>
        <p:nvPicPr>
          <p:cNvPr id="2" name="Picture Placeholder 10" descr="A close-up of a person's face&#10;&#10;AI-generated content may be incorrect.">
            <a:extLst>
              <a:ext uri="{FF2B5EF4-FFF2-40B4-BE49-F238E27FC236}">
                <a16:creationId xmlns:a16="http://schemas.microsoft.com/office/drawing/2014/main" id="{C4EFE0E0-484C-9D2E-89A8-6A900D52682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2"/>
            <a:ext cx="6096000" cy="6857998"/>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6548217" y="1260000"/>
            <a:ext cx="5153003" cy="4297362"/>
          </a:xfrm>
          <a:prstGeom prst="rect">
            <a:avLst/>
          </a:prstGeom>
        </p:spPr>
        <p:txBody>
          <a:bodyPr lIns="0" tIns="0" rIns="0" bIns="0" anchor="t" anchorCtr="0"/>
          <a:lstStyle>
            <a:lvl1pPr marL="0" indent="0">
              <a:lnSpc>
                <a:spcPct val="100000"/>
              </a:lnSpc>
              <a:spcAft>
                <a:spcPts val="1000"/>
              </a:spcAft>
              <a:buFont typeface="Arial" panose="020B0604020202020204" pitchFamily="34" charset="0"/>
              <a:buNone/>
              <a:defRPr sz="2000"/>
            </a:lvl1pPr>
            <a:lvl2pPr>
              <a:lnSpc>
                <a:spcPct val="100000"/>
              </a:lnSpc>
              <a:spcAft>
                <a:spcPts val="1000"/>
              </a:spcAft>
              <a:buClr>
                <a:srgbClr val="4D3C35"/>
              </a:buClr>
              <a:defRPr sz="2000"/>
            </a:lvl2pPr>
            <a:lvl3pPr>
              <a:lnSpc>
                <a:spcPct val="100000"/>
              </a:lnSpc>
              <a:spcAft>
                <a:spcPts val="1000"/>
              </a:spcAft>
              <a:buClr>
                <a:srgbClr val="897974"/>
              </a:buClr>
              <a:defRPr sz="2000"/>
            </a:lvl3pPr>
            <a:lvl4pPr>
              <a:lnSpc>
                <a:spcPct val="100000"/>
              </a:lnSpc>
              <a:spcAft>
                <a:spcPts val="1000"/>
              </a:spcAft>
              <a:buClr>
                <a:srgbClr val="B3978F"/>
              </a:buClr>
              <a:defRPr sz="2000"/>
            </a:lvl4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a:t>
            </a:r>
            <a:r>
              <a:rPr lang="en-US" dirty="0" err="1"/>
              <a:t>hendrerit</a:t>
            </a:r>
            <a:r>
              <a:rPr lang="en-US" dirty="0"/>
              <a:t> </a:t>
            </a:r>
            <a:r>
              <a:rPr lang="en-US" dirty="0" err="1"/>
              <a:t>quam</a:t>
            </a:r>
            <a:r>
              <a:rPr lang="en-US" dirty="0"/>
              <a:t>. Optis sunt a </a:t>
            </a:r>
            <a:r>
              <a:rPr lang="en-US" dirty="0" err="1"/>
              <a:t>dollum</a:t>
            </a:r>
            <a:r>
              <a:rPr lang="en-US" dirty="0"/>
              <a:t> </a:t>
            </a:r>
            <a:r>
              <a:rPr lang="en-US" dirty="0" err="1"/>
              <a:t>restest</a:t>
            </a:r>
            <a:r>
              <a:rPr lang="en-US" dirty="0"/>
              <a:t>, num </a:t>
            </a:r>
            <a:r>
              <a:rPr lang="en-US" dirty="0" err="1"/>
              <a:t>nos</a:t>
            </a:r>
            <a:r>
              <a:rPr lang="en-US" dirty="0"/>
              <a:t> a non </a:t>
            </a:r>
            <a:r>
              <a:rPr lang="en-US" dirty="0" err="1"/>
              <a:t>nist</a:t>
            </a:r>
            <a:r>
              <a:rPr lang="en-US" dirty="0"/>
              <a:t> quo </a:t>
            </a:r>
            <a:r>
              <a:rPr lang="en-US" dirty="0" err="1"/>
              <a:t>odicimagnima</a:t>
            </a:r>
            <a:r>
              <a:rPr lang="en-US" dirty="0"/>
              <a:t> coria </a:t>
            </a:r>
            <a:r>
              <a:rPr lang="en-US" dirty="0" err="1"/>
              <a:t>dusam</a:t>
            </a:r>
            <a:r>
              <a:rPr lang="en-US" dirty="0"/>
              <a:t>:</a:t>
            </a:r>
          </a:p>
          <a:p>
            <a:pPr lvl="1"/>
            <a:r>
              <a:rPr lang="en-US" dirty="0"/>
              <a:t>Bullet point</a:t>
            </a:r>
          </a:p>
          <a:p>
            <a:pPr lvl="2"/>
            <a:r>
              <a:rPr lang="en-US" dirty="0"/>
              <a:t>Bullet point</a:t>
            </a:r>
          </a:p>
          <a:p>
            <a:pPr lvl="3"/>
            <a:r>
              <a:rPr lang="en-GB" dirty="0"/>
              <a:t>Bullet point</a:t>
            </a:r>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6" name="TextBox 5">
            <a:extLst>
              <a:ext uri="{FF2B5EF4-FFF2-40B4-BE49-F238E27FC236}">
                <a16:creationId xmlns:a16="http://schemas.microsoft.com/office/drawing/2014/main" id="{28831EEE-BB10-DE39-57B8-2D3A9C74F3C2}"/>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Peptides</a:t>
            </a:r>
            <a:r>
              <a:rPr lang="en-US" sz="950" spc="-20" dirty="0">
                <a:solidFill>
                  <a:srgbClr val="CCBCB8"/>
                </a:solidFill>
              </a:rPr>
              <a:t> | </a:t>
            </a:r>
            <a:r>
              <a:rPr lang="en-US" sz="950" spc="10" dirty="0">
                <a:solidFill>
                  <a:schemeClr val="bg1"/>
                </a:solidFill>
              </a:rPr>
              <a:t>Pharma-inspired skincare</a:t>
            </a:r>
          </a:p>
        </p:txBody>
      </p:sp>
      <p:sp>
        <p:nvSpPr>
          <p:cNvPr id="10" name="Text Placeholder 2">
            <a:extLst>
              <a:ext uri="{FF2B5EF4-FFF2-40B4-BE49-F238E27FC236}">
                <a16:creationId xmlns:a16="http://schemas.microsoft.com/office/drawing/2014/main" id="{6277FF2A-DF19-F6C1-36C6-AD5D38910F12}"/>
              </a:ext>
            </a:extLst>
          </p:cNvPr>
          <p:cNvSpPr>
            <a:spLocks noGrp="1"/>
          </p:cNvSpPr>
          <p:nvPr>
            <p:ph type="body" idx="11" hasCustomPrompt="1"/>
          </p:nvPr>
        </p:nvSpPr>
        <p:spPr>
          <a:xfrm>
            <a:off x="302400" y="605611"/>
            <a:ext cx="5256427"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11" name="Title 3">
            <a:extLst>
              <a:ext uri="{FF2B5EF4-FFF2-40B4-BE49-F238E27FC236}">
                <a16:creationId xmlns:a16="http://schemas.microsoft.com/office/drawing/2014/main" id="{2EA7FF03-899B-615A-1576-D4B4F9E1653F}"/>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rgbClr val="CCBCB8"/>
                </a:solidFill>
              </a:defRPr>
            </a:lvl1pPr>
          </a:lstStyle>
          <a:p>
            <a:r>
              <a:rPr lang="en-US" dirty="0"/>
              <a:t>Slide title</a:t>
            </a:r>
            <a:endParaRPr lang="en-GB" dirty="0"/>
          </a:p>
        </p:txBody>
      </p:sp>
    </p:spTree>
    <p:extLst>
      <p:ext uri="{BB962C8B-B14F-4D97-AF65-F5344CB8AC3E}">
        <p14:creationId xmlns:p14="http://schemas.microsoft.com/office/powerpoint/2010/main" val="3202735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In </a:t>
            </a:r>
            <a:r>
              <a:rPr lang="en-US" dirty="0" err="1"/>
              <a:t>quis</a:t>
            </a:r>
            <a:r>
              <a:rPr lang="en-US" dirty="0"/>
              <a:t> mi </a:t>
            </a:r>
            <a:r>
              <a:rPr lang="en-US" dirty="0" err="1"/>
              <a:t>leo</a:t>
            </a:r>
            <a:r>
              <a:rPr lang="en-US" dirty="0"/>
              <a:t>.  </a:t>
            </a:r>
          </a:p>
          <a:p>
            <a:pPr lvl="0"/>
            <a:r>
              <a:rPr lang="en-US" dirty="0"/>
              <a:t>Morbi </a:t>
            </a:r>
            <a:r>
              <a:rPr lang="en-US" dirty="0" err="1"/>
              <a:t>elementum</a:t>
            </a:r>
            <a:r>
              <a:rPr lang="en-US" dirty="0"/>
              <a:t> diam in dui </a:t>
            </a:r>
            <a:r>
              <a:rPr lang="en-US" dirty="0" err="1"/>
              <a:t>ultrices</a:t>
            </a:r>
            <a:r>
              <a:rPr lang="en-US" dirty="0"/>
              <a:t> auctor </a:t>
            </a:r>
            <a:r>
              <a:rPr lang="en-US" dirty="0" err="1"/>
              <a:t>ut</a:t>
            </a:r>
            <a:r>
              <a:rPr lang="en-US" dirty="0"/>
              <a:t> </a:t>
            </a:r>
            <a:r>
              <a:rPr lang="en-US" dirty="0" err="1"/>
              <a:t>quis</a:t>
            </a:r>
            <a:r>
              <a:rPr lang="en-US" dirty="0"/>
              <a:t> sem. Proin sit </a:t>
            </a:r>
            <a:r>
              <a:rPr lang="en-US" dirty="0" err="1"/>
              <a:t>amet</a:t>
            </a:r>
            <a:r>
              <a:rPr lang="en-US" dirty="0"/>
              <a:t> </a:t>
            </a:r>
            <a:r>
              <a:rPr lang="en-US" dirty="0" err="1"/>
              <a:t>condimentum</a:t>
            </a:r>
            <a:r>
              <a:rPr lang="en-US" dirty="0"/>
              <a:t> </a:t>
            </a:r>
            <a:r>
              <a:rPr lang="en-US" dirty="0" err="1"/>
              <a:t>massa</a:t>
            </a:r>
            <a:r>
              <a:rPr lang="en-US" dirty="0"/>
              <a:t>, in </a:t>
            </a:r>
            <a:r>
              <a:rPr lang="en-US" dirty="0" err="1"/>
              <a:t>suscipit</a:t>
            </a:r>
            <a:r>
              <a:rPr lang="en-US" dirty="0"/>
              <a:t> </a:t>
            </a:r>
            <a:r>
              <a:rPr lang="en-US" dirty="0" err="1"/>
              <a:t>odio.lacinia</a:t>
            </a:r>
            <a:r>
              <a:rPr lang="en-US" dirty="0"/>
              <a:t> </a:t>
            </a:r>
            <a:r>
              <a:rPr lang="en-US" dirty="0" err="1"/>
              <a:t>turpis</a:t>
            </a:r>
            <a:r>
              <a:rPr lang="en-US" dirty="0"/>
              <a:t> ac, </a:t>
            </a:r>
            <a:r>
              <a:rPr lang="en-US" dirty="0" err="1"/>
              <a:t>vulputate</a:t>
            </a:r>
            <a:r>
              <a:rPr lang="en-US" dirty="0"/>
              <a:t> </a:t>
            </a:r>
            <a:r>
              <a:rPr lang="en-US" dirty="0" err="1"/>
              <a:t>metus</a:t>
            </a:r>
            <a:r>
              <a:rPr lang="en-US" dirty="0"/>
              <a:t>. Integer </a:t>
            </a:r>
            <a:r>
              <a:rPr lang="en-US" dirty="0" err="1"/>
              <a:t>tincidunt</a:t>
            </a:r>
            <a:r>
              <a:rPr lang="en-US" dirty="0"/>
              <a:t> a </a:t>
            </a:r>
            <a:r>
              <a:rPr lang="en-US" dirty="0" err="1"/>
              <a:t>elit</a:t>
            </a:r>
            <a:r>
              <a:rPr lang="en-US" dirty="0"/>
              <a:t> </a:t>
            </a:r>
            <a:r>
              <a:rPr lang="en-US" dirty="0" err="1"/>
              <a:t>eu</a:t>
            </a:r>
            <a:r>
              <a:rPr lang="en-US" dirty="0"/>
              <a:t> </a:t>
            </a:r>
            <a:r>
              <a:rPr lang="en-US" dirty="0" err="1"/>
              <a:t>tristique</a:t>
            </a:r>
            <a:r>
              <a:rPr lang="en-US" dirty="0"/>
              <a:t>. </a:t>
            </a:r>
            <a:endParaRPr lang="en-GB" dirty="0"/>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6" name="Text Placeholder 2">
            <a:extLst>
              <a:ext uri="{FF2B5EF4-FFF2-40B4-BE49-F238E27FC236}">
                <a16:creationId xmlns:a16="http://schemas.microsoft.com/office/drawing/2014/main" id="{D5530837-7705-4717-256E-F49436A46845}"/>
              </a:ext>
            </a:extLst>
          </p:cNvPr>
          <p:cNvSpPr>
            <a:spLocks noGrp="1"/>
          </p:cNvSpPr>
          <p:nvPr>
            <p:ph type="body" idx="11" hasCustomPrompt="1"/>
          </p:nvPr>
        </p:nvSpPr>
        <p:spPr>
          <a:xfrm>
            <a:off x="302400" y="605611"/>
            <a:ext cx="6537669"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sp>
        <p:nvSpPr>
          <p:cNvPr id="4" name="TextBox 3">
            <a:extLst>
              <a:ext uri="{FF2B5EF4-FFF2-40B4-BE49-F238E27FC236}">
                <a16:creationId xmlns:a16="http://schemas.microsoft.com/office/drawing/2014/main" id="{24CF6561-024A-6667-6CAA-878F604BB20A}"/>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Tree>
    <p:extLst>
      <p:ext uri="{BB962C8B-B14F-4D97-AF65-F5344CB8AC3E}">
        <p14:creationId xmlns:p14="http://schemas.microsoft.com/office/powerpoint/2010/main" val="29539554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In </a:t>
            </a:r>
            <a:r>
              <a:rPr lang="en-US" dirty="0" err="1"/>
              <a:t>quis</a:t>
            </a:r>
            <a:r>
              <a:rPr lang="en-US" dirty="0"/>
              <a:t> mi </a:t>
            </a:r>
            <a:r>
              <a:rPr lang="en-US" dirty="0" err="1"/>
              <a:t>leo</a:t>
            </a:r>
            <a:r>
              <a:rPr lang="en-US" dirty="0"/>
              <a:t>.  </a:t>
            </a:r>
          </a:p>
          <a:p>
            <a:pPr lvl="0"/>
            <a:r>
              <a:rPr lang="en-US" dirty="0"/>
              <a:t>Morbi </a:t>
            </a:r>
            <a:r>
              <a:rPr lang="en-US" dirty="0" err="1"/>
              <a:t>elementum</a:t>
            </a:r>
            <a:r>
              <a:rPr lang="en-US" dirty="0"/>
              <a:t> diam in dui </a:t>
            </a:r>
            <a:r>
              <a:rPr lang="en-US" dirty="0" err="1"/>
              <a:t>ultrices</a:t>
            </a:r>
            <a:r>
              <a:rPr lang="en-US" dirty="0"/>
              <a:t> auctor </a:t>
            </a:r>
            <a:r>
              <a:rPr lang="en-US" dirty="0" err="1"/>
              <a:t>ut</a:t>
            </a:r>
            <a:r>
              <a:rPr lang="en-US" dirty="0"/>
              <a:t> </a:t>
            </a:r>
            <a:r>
              <a:rPr lang="en-US" dirty="0" err="1"/>
              <a:t>quis</a:t>
            </a:r>
            <a:r>
              <a:rPr lang="en-US" dirty="0"/>
              <a:t> sem. Proin sit </a:t>
            </a:r>
            <a:r>
              <a:rPr lang="en-US" dirty="0" err="1"/>
              <a:t>amet</a:t>
            </a:r>
            <a:r>
              <a:rPr lang="en-US" dirty="0"/>
              <a:t> </a:t>
            </a:r>
            <a:r>
              <a:rPr lang="en-US" dirty="0" err="1"/>
              <a:t>condimentum</a:t>
            </a:r>
            <a:r>
              <a:rPr lang="en-US" dirty="0"/>
              <a:t> </a:t>
            </a:r>
            <a:r>
              <a:rPr lang="en-US" dirty="0" err="1"/>
              <a:t>massa</a:t>
            </a:r>
            <a:r>
              <a:rPr lang="en-US" dirty="0"/>
              <a:t>, in </a:t>
            </a:r>
            <a:r>
              <a:rPr lang="en-US" dirty="0" err="1"/>
              <a:t>suscipit</a:t>
            </a:r>
            <a:r>
              <a:rPr lang="en-US" dirty="0"/>
              <a:t> </a:t>
            </a:r>
            <a:r>
              <a:rPr lang="en-US" dirty="0" err="1"/>
              <a:t>odio.lacinia</a:t>
            </a:r>
            <a:r>
              <a:rPr lang="en-US" dirty="0"/>
              <a:t> </a:t>
            </a:r>
            <a:r>
              <a:rPr lang="en-US" dirty="0" err="1"/>
              <a:t>turpis</a:t>
            </a:r>
            <a:r>
              <a:rPr lang="en-US" dirty="0"/>
              <a:t> ac, </a:t>
            </a:r>
            <a:r>
              <a:rPr lang="en-US" dirty="0" err="1"/>
              <a:t>vulputate</a:t>
            </a:r>
            <a:r>
              <a:rPr lang="en-US" dirty="0"/>
              <a:t> </a:t>
            </a:r>
            <a:r>
              <a:rPr lang="en-US" dirty="0" err="1"/>
              <a:t>metus</a:t>
            </a:r>
            <a:r>
              <a:rPr lang="en-US" dirty="0"/>
              <a:t>. </a:t>
            </a:r>
            <a:endParaRPr lang="en-GB" dirty="0"/>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dirty="0"/>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Box 4">
            <a:extLst>
              <a:ext uri="{FF2B5EF4-FFF2-40B4-BE49-F238E27FC236}">
                <a16:creationId xmlns:a16="http://schemas.microsoft.com/office/drawing/2014/main" id="{80D40A05-F88F-EF39-0479-83AC0922CEF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
        <p:nvSpPr>
          <p:cNvPr id="10" name="Text Placeholder 2">
            <a:extLst>
              <a:ext uri="{FF2B5EF4-FFF2-40B4-BE49-F238E27FC236}">
                <a16:creationId xmlns:a16="http://schemas.microsoft.com/office/drawing/2014/main" id="{392603B7-CA5F-34BF-C79F-F48A12CBBAEB}"/>
              </a:ext>
            </a:extLst>
          </p:cNvPr>
          <p:cNvSpPr>
            <a:spLocks noGrp="1"/>
          </p:cNvSpPr>
          <p:nvPr>
            <p:ph type="body" idx="11" hasCustomPrompt="1"/>
          </p:nvPr>
        </p:nvSpPr>
        <p:spPr>
          <a:xfrm>
            <a:off x="302401" y="605611"/>
            <a:ext cx="5500870"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12" name="Title 3">
            <a:extLst>
              <a:ext uri="{FF2B5EF4-FFF2-40B4-BE49-F238E27FC236}">
                <a16:creationId xmlns:a16="http://schemas.microsoft.com/office/drawing/2014/main" id="{FCDB1E90-21A6-A4E2-3C6B-BCD58FEF6EFE}"/>
              </a:ext>
            </a:extLst>
          </p:cNvPr>
          <p:cNvSpPr>
            <a:spLocks noGrp="1"/>
          </p:cNvSpPr>
          <p:nvPr>
            <p:ph type="title" hasCustomPrompt="1"/>
          </p:nvPr>
        </p:nvSpPr>
        <p:spPr>
          <a:xfrm>
            <a:off x="302402" y="302400"/>
            <a:ext cx="5500870"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spTree>
    <p:extLst>
      <p:ext uri="{BB962C8B-B14F-4D97-AF65-F5344CB8AC3E}">
        <p14:creationId xmlns:p14="http://schemas.microsoft.com/office/powerpoint/2010/main" val="41087921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3">
    <p:bg>
      <p:bgPr>
        <a:solidFill>
          <a:srgbClr val="4D3C35"/>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5" name="TextBox 4">
            <a:extLst>
              <a:ext uri="{FF2B5EF4-FFF2-40B4-BE49-F238E27FC236}">
                <a16:creationId xmlns:a16="http://schemas.microsoft.com/office/drawing/2014/main" id="{5F5DBC17-0A33-6C86-B9C7-686CEFFDDD5D}"/>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Peptides</a:t>
            </a:r>
            <a:r>
              <a:rPr lang="en-US" sz="950" spc="-20" dirty="0">
                <a:solidFill>
                  <a:srgbClr val="CCBCB8"/>
                </a:solidFill>
              </a:rPr>
              <a:t> | </a:t>
            </a:r>
            <a:r>
              <a:rPr lang="en-US" sz="950" spc="10" dirty="0">
                <a:solidFill>
                  <a:schemeClr val="bg1"/>
                </a:solidFill>
              </a:rPr>
              <a:t>Pharma-inspired skincare</a:t>
            </a:r>
          </a:p>
        </p:txBody>
      </p:sp>
      <p:sp>
        <p:nvSpPr>
          <p:cNvPr id="10" name="Slide Number Placeholder 7">
            <a:extLst>
              <a:ext uri="{FF2B5EF4-FFF2-40B4-BE49-F238E27FC236}">
                <a16:creationId xmlns:a16="http://schemas.microsoft.com/office/drawing/2014/main" id="{79DE5C81-4587-05D1-0936-85599A180A63}"/>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7" name="Text Placeholder 10">
            <a:extLst>
              <a:ext uri="{FF2B5EF4-FFF2-40B4-BE49-F238E27FC236}">
                <a16:creationId xmlns:a16="http://schemas.microsoft.com/office/drawing/2014/main" id="{4AB461DB-0590-3472-4CA8-8D25BDB149D7}"/>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EB579A2F-325F-344B-6BDF-3CBA495A75A8}"/>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20" name="Text Placeholder 2">
            <a:extLst>
              <a:ext uri="{FF2B5EF4-FFF2-40B4-BE49-F238E27FC236}">
                <a16:creationId xmlns:a16="http://schemas.microsoft.com/office/drawing/2014/main" id="{7517B59B-D14E-48B2-BF87-78370FF716B8}"/>
              </a:ext>
            </a:extLst>
          </p:cNvPr>
          <p:cNvSpPr>
            <a:spLocks noGrp="1"/>
          </p:cNvSpPr>
          <p:nvPr>
            <p:ph type="body" idx="11" hasCustomPrompt="1"/>
          </p:nvPr>
        </p:nvSpPr>
        <p:spPr>
          <a:xfrm>
            <a:off x="302400" y="605611"/>
            <a:ext cx="5256427"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21" name="Title 3">
            <a:extLst>
              <a:ext uri="{FF2B5EF4-FFF2-40B4-BE49-F238E27FC236}">
                <a16:creationId xmlns:a16="http://schemas.microsoft.com/office/drawing/2014/main" id="{9854F0DC-38F7-4D91-571A-EF84F0ADC2ED}"/>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rgbClr val="CCBCB8"/>
                </a:solidFill>
              </a:defRPr>
            </a:lvl1pPr>
          </a:lstStyle>
          <a:p>
            <a:r>
              <a:rPr lang="en-US" dirty="0"/>
              <a:t>Slide title</a:t>
            </a:r>
            <a:endParaRPr lang="en-GB" dirty="0"/>
          </a:p>
        </p:txBody>
      </p:sp>
      <p:sp>
        <p:nvSpPr>
          <p:cNvPr id="22" name="Text Placeholder 6">
            <a:extLst>
              <a:ext uri="{FF2B5EF4-FFF2-40B4-BE49-F238E27FC236}">
                <a16:creationId xmlns:a16="http://schemas.microsoft.com/office/drawing/2014/main" id="{A4836888-8D82-B666-6B97-EACD63AFFF2F}"/>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In </a:t>
            </a:r>
            <a:r>
              <a:rPr lang="en-US" dirty="0" err="1"/>
              <a:t>quis</a:t>
            </a:r>
            <a:r>
              <a:rPr lang="en-US" dirty="0"/>
              <a:t> mi </a:t>
            </a:r>
            <a:r>
              <a:rPr lang="en-US" dirty="0" err="1"/>
              <a:t>leo</a:t>
            </a:r>
            <a:r>
              <a:rPr lang="en-US" dirty="0"/>
              <a:t>.  </a:t>
            </a:r>
          </a:p>
          <a:p>
            <a:pPr lvl="0"/>
            <a:r>
              <a:rPr lang="en-US" dirty="0"/>
              <a:t>Morbi </a:t>
            </a:r>
            <a:r>
              <a:rPr lang="en-US" dirty="0" err="1"/>
              <a:t>elementum</a:t>
            </a:r>
            <a:r>
              <a:rPr lang="en-US" dirty="0"/>
              <a:t> diam in dui </a:t>
            </a:r>
            <a:r>
              <a:rPr lang="en-US" dirty="0" err="1"/>
              <a:t>ultrices</a:t>
            </a:r>
            <a:r>
              <a:rPr lang="en-US" dirty="0"/>
              <a:t> auctor </a:t>
            </a:r>
            <a:r>
              <a:rPr lang="en-US" dirty="0" err="1"/>
              <a:t>ut</a:t>
            </a:r>
            <a:r>
              <a:rPr lang="en-US" dirty="0"/>
              <a:t> </a:t>
            </a:r>
            <a:r>
              <a:rPr lang="en-US" dirty="0" err="1"/>
              <a:t>quis</a:t>
            </a:r>
            <a:r>
              <a:rPr lang="en-US" dirty="0"/>
              <a:t> sem. Proin sit </a:t>
            </a:r>
            <a:r>
              <a:rPr lang="en-US" dirty="0" err="1"/>
              <a:t>amet</a:t>
            </a:r>
            <a:r>
              <a:rPr lang="en-US" dirty="0"/>
              <a:t> </a:t>
            </a:r>
            <a:r>
              <a:rPr lang="en-US" dirty="0" err="1"/>
              <a:t>condimentum</a:t>
            </a:r>
            <a:r>
              <a:rPr lang="en-US" dirty="0"/>
              <a:t> </a:t>
            </a:r>
            <a:r>
              <a:rPr lang="en-US" dirty="0" err="1"/>
              <a:t>massa</a:t>
            </a:r>
            <a:r>
              <a:rPr lang="en-US" dirty="0"/>
              <a:t>, in </a:t>
            </a:r>
            <a:r>
              <a:rPr lang="en-US" dirty="0" err="1"/>
              <a:t>suscipit</a:t>
            </a:r>
            <a:r>
              <a:rPr lang="en-US" dirty="0"/>
              <a:t> </a:t>
            </a:r>
            <a:r>
              <a:rPr lang="en-US" dirty="0" err="1"/>
              <a:t>odio.lacinia</a:t>
            </a:r>
            <a:r>
              <a:rPr lang="en-US" dirty="0"/>
              <a:t> </a:t>
            </a:r>
            <a:r>
              <a:rPr lang="en-US" dirty="0" err="1"/>
              <a:t>turpis</a:t>
            </a:r>
            <a:r>
              <a:rPr lang="en-US" dirty="0"/>
              <a:t> ac, </a:t>
            </a:r>
            <a:r>
              <a:rPr lang="en-US" dirty="0" err="1"/>
              <a:t>vulputate</a:t>
            </a:r>
            <a:r>
              <a:rPr lang="en-US" dirty="0"/>
              <a:t> </a:t>
            </a:r>
            <a:r>
              <a:rPr lang="en-US" dirty="0" err="1"/>
              <a:t>metus</a:t>
            </a:r>
            <a:r>
              <a:rPr lang="en-US" dirty="0"/>
              <a:t>. </a:t>
            </a:r>
            <a:endParaRPr lang="en-GB" dirty="0"/>
          </a:p>
        </p:txBody>
      </p:sp>
    </p:spTree>
    <p:extLst>
      <p:ext uri="{BB962C8B-B14F-4D97-AF65-F5344CB8AC3E}">
        <p14:creationId xmlns:p14="http://schemas.microsoft.com/office/powerpoint/2010/main" val="26012725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260000"/>
            <a:ext cx="3083595" cy="3840996"/>
          </a:xfrm>
          <a:prstGeom prst="rect">
            <a:avLst/>
          </a:prstGeom>
        </p:spPr>
        <p:txBody>
          <a:bodyPr lIns="0" tIns="0" rIns="0" bIns="0"/>
          <a:lstStyle>
            <a:lvl1pPr>
              <a:spcAft>
                <a:spcPts val="1000"/>
              </a:spcAft>
              <a:defRPr sz="20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a:t>
            </a:r>
            <a:endParaRPr lang="en-GB" dirty="0"/>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Box 6">
            <a:extLst>
              <a:ext uri="{FF2B5EF4-FFF2-40B4-BE49-F238E27FC236}">
                <a16:creationId xmlns:a16="http://schemas.microsoft.com/office/drawing/2014/main" id="{7AFF1241-4DE1-9B97-1D4D-FEB6ED984E10}"/>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spTree>
    <p:extLst>
      <p:ext uri="{BB962C8B-B14F-4D97-AF65-F5344CB8AC3E}">
        <p14:creationId xmlns:p14="http://schemas.microsoft.com/office/powerpoint/2010/main" val="4992182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05611"/>
            <a:ext cx="10398637"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pic>
        <p:nvPicPr>
          <p:cNvPr id="10" name="Picture 9" descr="Close-up of a molecule&#10;&#10;AI-generated content may be incorrect.">
            <a:extLst>
              <a:ext uri="{FF2B5EF4-FFF2-40B4-BE49-F238E27FC236}">
                <a16:creationId xmlns:a16="http://schemas.microsoft.com/office/drawing/2014/main" id="{98D15C98-E463-99AC-BD06-6C447E251C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7363752" y="2468829"/>
            <a:ext cx="4830945" cy="3155894"/>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10402113" cy="3086100"/>
          </a:xfrm>
          <a:prstGeom prst="rect">
            <a:avLst/>
          </a:prstGeom>
        </p:spPr>
        <p:txBody>
          <a:bodyPr lIns="0" tIns="0" rIns="0" b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a:t>
            </a:r>
            <a:endParaRPr lang="en-GB" dirty="0"/>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a:prstGeom prst="rect">
            <a:avLst/>
          </a:prstGeom>
        </p:spPr>
        <p:txBody>
          <a:bodyPr lIns="0" tIns="0" rIns="0" bIns="0" anchor="t">
            <a:noAutofit/>
          </a:bodyPr>
          <a:lstStyle>
            <a:lvl1pPr>
              <a:lnSpc>
                <a:spcPct val="90000"/>
              </a:lnSpc>
              <a:defRPr sz="3000" b="1">
                <a:solidFill>
                  <a:srgbClr val="B3978F"/>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dirty="0"/>
              <a:t>Name</a:t>
            </a:r>
            <a:br>
              <a:rPr lang="en-US" dirty="0"/>
            </a:br>
            <a:r>
              <a:rPr lang="en-US" dirty="0"/>
              <a:t>Surname</a:t>
            </a:r>
            <a:endParaRPr lang="en-GB" dirty="0"/>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Peptides</a:t>
            </a:r>
            <a:r>
              <a:rPr lang="en-US" sz="950" spc="-20" dirty="0">
                <a:solidFill>
                  <a:srgbClr val="CCBCB8"/>
                </a:solidFill>
              </a:rPr>
              <a:t> | </a:t>
            </a:r>
            <a:r>
              <a:rPr lang="en-US" sz="950" spc="10" dirty="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rgbClr val="CCBCB8"/>
                </a:solidFill>
              </a:defRPr>
            </a:lvl1pPr>
          </a:lstStyle>
          <a:p>
            <a:r>
              <a:rPr lang="en-US" dirty="0"/>
              <a:t>Slide title</a:t>
            </a:r>
            <a:endParaRPr lang="en-GB" dirty="0"/>
          </a:p>
        </p:txBody>
      </p:sp>
    </p:spTree>
    <p:extLst>
      <p:ext uri="{BB962C8B-B14F-4D97-AF65-F5344CB8AC3E}">
        <p14:creationId xmlns:p14="http://schemas.microsoft.com/office/powerpoint/2010/main" val="22612883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dirty="0"/>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dirty="0"/>
              <a:t>Slide title</a:t>
            </a:r>
            <a:endParaRPr lang="en-GB" dirty="0"/>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In </a:t>
            </a:r>
            <a:r>
              <a:rPr lang="en-US" dirty="0" err="1"/>
              <a:t>quis</a:t>
            </a:r>
            <a:r>
              <a:rPr lang="en-US" dirty="0"/>
              <a:t> mi </a:t>
            </a:r>
            <a:r>
              <a:rPr lang="en-US" dirty="0" err="1"/>
              <a:t>leo</a:t>
            </a:r>
            <a:r>
              <a:rPr lang="en-US" dirty="0"/>
              <a:t>.  </a:t>
            </a:r>
          </a:p>
          <a:p>
            <a:pPr lvl="0"/>
            <a:r>
              <a:rPr lang="en-US" dirty="0"/>
              <a:t>Morbi </a:t>
            </a:r>
            <a:r>
              <a:rPr lang="en-US" dirty="0" err="1"/>
              <a:t>elementum</a:t>
            </a:r>
            <a:r>
              <a:rPr lang="en-US" dirty="0"/>
              <a:t> diam in dui </a:t>
            </a:r>
            <a:r>
              <a:rPr lang="en-US" dirty="0" err="1"/>
              <a:t>ultrices</a:t>
            </a:r>
            <a:r>
              <a:rPr lang="en-US" dirty="0"/>
              <a:t> auctor </a:t>
            </a:r>
            <a:r>
              <a:rPr lang="en-US" dirty="0" err="1"/>
              <a:t>ut</a:t>
            </a:r>
            <a:r>
              <a:rPr lang="en-US" dirty="0"/>
              <a:t> </a:t>
            </a:r>
            <a:r>
              <a:rPr lang="en-US" dirty="0" err="1"/>
              <a:t>quis</a:t>
            </a:r>
            <a:r>
              <a:rPr lang="en-US" dirty="0"/>
              <a:t> sem. Proin sit </a:t>
            </a:r>
            <a:r>
              <a:rPr lang="en-US" dirty="0" err="1"/>
              <a:t>amet</a:t>
            </a:r>
            <a:r>
              <a:rPr lang="en-US" dirty="0"/>
              <a:t> </a:t>
            </a:r>
            <a:r>
              <a:rPr lang="en-US" dirty="0" err="1"/>
              <a:t>condimentum</a:t>
            </a:r>
            <a:r>
              <a:rPr lang="en-US" dirty="0"/>
              <a:t> </a:t>
            </a:r>
            <a:r>
              <a:rPr lang="en-US" dirty="0" err="1"/>
              <a:t>massa</a:t>
            </a:r>
            <a:r>
              <a:rPr lang="en-US" dirty="0"/>
              <a:t>, in </a:t>
            </a:r>
            <a:r>
              <a:rPr lang="en-US" dirty="0" err="1"/>
              <a:t>suscipit</a:t>
            </a:r>
            <a:r>
              <a:rPr lang="en-US" dirty="0"/>
              <a:t> </a:t>
            </a:r>
            <a:r>
              <a:rPr lang="en-US" dirty="0" err="1"/>
              <a:t>odio.lacinia</a:t>
            </a:r>
            <a:r>
              <a:rPr lang="en-US" dirty="0"/>
              <a:t> </a:t>
            </a:r>
            <a:r>
              <a:rPr lang="en-US" dirty="0" err="1"/>
              <a:t>turpis</a:t>
            </a:r>
            <a:r>
              <a:rPr lang="en-US" dirty="0"/>
              <a:t> ac, </a:t>
            </a:r>
            <a:r>
              <a:rPr lang="en-US" dirty="0" err="1"/>
              <a:t>vulputate</a:t>
            </a:r>
            <a:r>
              <a:rPr lang="en-US" dirty="0"/>
              <a:t> </a:t>
            </a:r>
            <a:r>
              <a:rPr lang="en-US" dirty="0" err="1"/>
              <a:t>metus</a:t>
            </a:r>
            <a:r>
              <a:rPr lang="en-US" dirty="0"/>
              <a:t>. </a:t>
            </a:r>
            <a:endParaRPr lang="en-GB" dirty="0"/>
          </a:p>
        </p:txBody>
      </p:sp>
    </p:spTree>
    <p:extLst>
      <p:ext uri="{BB962C8B-B14F-4D97-AF65-F5344CB8AC3E}">
        <p14:creationId xmlns:p14="http://schemas.microsoft.com/office/powerpoint/2010/main" val="35674417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5903847"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F78B18"/>
              </a:buClr>
              <a:defRPr sz="2000"/>
            </a:lvl3pPr>
            <a:lvl4pPr>
              <a:spcAft>
                <a:spcPts val="1000"/>
              </a:spcAft>
              <a:buClr>
                <a:srgbClr val="F78B18"/>
              </a:buClr>
              <a:defRPr sz="2000"/>
            </a:lvl4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a:t>
            </a:r>
            <a:r>
              <a:rPr lang="en-US" dirty="0" err="1"/>
              <a:t>hendrerit</a:t>
            </a:r>
            <a:r>
              <a:rPr lang="en-US" dirty="0"/>
              <a:t> </a:t>
            </a:r>
            <a:r>
              <a:rPr lang="en-US" dirty="0" err="1"/>
              <a:t>quam</a:t>
            </a:r>
            <a:r>
              <a:rPr lang="en-US" dirty="0"/>
              <a:t>. Optis sunt a </a:t>
            </a:r>
            <a:r>
              <a:rPr lang="en-US" dirty="0" err="1"/>
              <a:t>dollum</a:t>
            </a:r>
            <a:r>
              <a:rPr lang="en-US" dirty="0"/>
              <a:t> </a:t>
            </a:r>
            <a:r>
              <a:rPr lang="en-US" dirty="0" err="1"/>
              <a:t>restest</a:t>
            </a:r>
            <a:r>
              <a:rPr lang="en-US" dirty="0"/>
              <a:t>, num </a:t>
            </a:r>
            <a:r>
              <a:rPr lang="en-US" dirty="0" err="1"/>
              <a:t>nos</a:t>
            </a:r>
            <a:r>
              <a:rPr lang="en-US" dirty="0"/>
              <a:t> a non </a:t>
            </a:r>
            <a:r>
              <a:rPr lang="en-US" dirty="0" err="1"/>
              <a:t>nist</a:t>
            </a:r>
            <a:r>
              <a:rPr lang="en-US" dirty="0"/>
              <a:t> quo </a:t>
            </a:r>
            <a:r>
              <a:rPr lang="en-US" dirty="0" err="1"/>
              <a:t>odicimagnima</a:t>
            </a:r>
            <a:r>
              <a:rPr lang="en-US" dirty="0"/>
              <a:t> coria </a:t>
            </a:r>
            <a:r>
              <a:rPr lang="en-US" dirty="0" err="1"/>
              <a:t>dusam</a:t>
            </a:r>
            <a:r>
              <a:rPr lang="en-US" dirty="0"/>
              <a:t>:</a:t>
            </a:r>
          </a:p>
          <a:p>
            <a:pPr lvl="1"/>
            <a:r>
              <a:rPr lang="en-US" dirty="0"/>
              <a:t>Bullet point</a:t>
            </a:r>
          </a:p>
          <a:p>
            <a:pPr lvl="1"/>
            <a:r>
              <a:rPr lang="en-US" dirty="0"/>
              <a:t>Bullet point</a:t>
            </a:r>
          </a:p>
          <a:p>
            <a:pPr lvl="1"/>
            <a:r>
              <a:rPr lang="en-GB" dirty="0"/>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23497927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4D3C35"/>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D53978B-C405-F87E-E8E1-FED8B2BBADE2}"/>
              </a:ext>
            </a:extLst>
          </p:cNvPr>
          <p:cNvGrpSpPr/>
          <p:nvPr userDrawn="1"/>
        </p:nvGrpSpPr>
        <p:grpSpPr>
          <a:xfrm>
            <a:off x="0" y="594000"/>
            <a:ext cx="12191999" cy="5148915"/>
            <a:chOff x="0" y="594000"/>
            <a:chExt cx="12191999" cy="5148915"/>
          </a:xfrm>
          <a:solidFill>
            <a:srgbClr val="897974"/>
          </a:solidFill>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4" name="TextBox 3">
            <a:extLst>
              <a:ext uri="{FF2B5EF4-FFF2-40B4-BE49-F238E27FC236}">
                <a16:creationId xmlns:a16="http://schemas.microsoft.com/office/drawing/2014/main" id="{973D1059-E8D6-11C1-4DEF-FBCDD6F0205B}"/>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dirty="0">
                <a:solidFill>
                  <a:schemeClr val="bg1"/>
                </a:solidFill>
                <a:latin typeface="+mj-lt"/>
              </a:rPr>
              <a:t>We bring progress to life.</a:t>
            </a:r>
          </a:p>
        </p:txBody>
      </p:sp>
      <p:pic>
        <p:nvPicPr>
          <p:cNvPr id="8" name="Picture 12">
            <a:extLst>
              <a:ext uri="{FF2B5EF4-FFF2-40B4-BE49-F238E27FC236}">
                <a16:creationId xmlns:a16="http://schemas.microsoft.com/office/drawing/2014/main" id="{7FBC5082-2859-2479-685B-3699A6070BD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6832224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YN-UP 2023 1 Column">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4A827A6A-CDE9-5BFB-1C15-D4B8299CBEB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2931" y="2224"/>
            <a:ext cx="12194930" cy="6853551"/>
          </a:xfrm>
          <a:prstGeom prst="rect">
            <a:avLst/>
          </a:prstGeom>
        </p:spPr>
      </p:pic>
      <p:pic>
        <p:nvPicPr>
          <p:cNvPr id="4" name="Picture 3">
            <a:extLst>
              <a:ext uri="{FF2B5EF4-FFF2-40B4-BE49-F238E27FC236}">
                <a16:creationId xmlns:a16="http://schemas.microsoft.com/office/drawing/2014/main" id="{1273B6A9-7D11-8806-0A55-1C2CE7D5E58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5200" y="374791"/>
            <a:ext cx="4841832" cy="838200"/>
          </a:xfrm>
          <a:prstGeom prst="rect">
            <a:avLst/>
          </a:prstGeom>
        </p:spPr>
      </p:pic>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302400" y="298133"/>
            <a:ext cx="11052000" cy="443198"/>
          </a:xfrm>
          <a:prstGeom prst="rect">
            <a:avLst/>
          </a:prstGeom>
        </p:spPr>
        <p:txBody>
          <a:bodyPr lIns="0" tIns="0" rIns="0" bIns="0"/>
          <a:lstStyle>
            <a:lvl1pPr>
              <a:defRPr sz="3200" b="0" i="0">
                <a:solidFill>
                  <a:schemeClr val="tx1"/>
                </a:solidFill>
                <a:latin typeface="+mj-lt"/>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302400" y="910133"/>
            <a:ext cx="11052000" cy="369332"/>
          </a:xfrm>
          <a:prstGeom prst="rect">
            <a:avLst/>
          </a:prstGeom>
        </p:spPr>
        <p:txBody>
          <a:bodyPr lIns="0" tIns="0" rIns="0" bIns="0"/>
          <a:lstStyle>
            <a:lvl1pPr marL="0" indent="0">
              <a:lnSpc>
                <a:spcPct val="90000"/>
              </a:lnSpc>
              <a:spcAft>
                <a:spcPts val="0"/>
              </a:spcAft>
              <a:buNone/>
              <a:defRPr sz="2200" b="0" i="0">
                <a:solidFill>
                  <a:schemeClr val="tx1"/>
                </a:solidFill>
                <a:latin typeface="DM Sans" pitchFamily="2" charset="77"/>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302400" y="1620000"/>
            <a:ext cx="11052000" cy="1569660"/>
          </a:xfrm>
          <a:prstGeom prst="rect">
            <a:avLst/>
          </a:prstGeom>
        </p:spPr>
        <p:txBody>
          <a:bodyPr lIns="0" tIns="0" rIns="0" bIns="0"/>
          <a:lstStyle>
            <a:lvl1pPr marL="0" indent="0">
              <a:spcAft>
                <a:spcPts val="1000"/>
              </a:spcAft>
              <a:buClrTx/>
              <a:buNone/>
              <a:defRPr sz="1600" b="0" i="0">
                <a:solidFill>
                  <a:schemeClr val="tx1"/>
                </a:solidFill>
                <a:latin typeface="DM Sans" pitchFamily="2" charset="77"/>
              </a:defRPr>
            </a:lvl1pPr>
            <a:lvl2pPr marL="266700" indent="0">
              <a:buClrTx/>
              <a:buNone/>
              <a:defRPr sz="1800" b="0" i="0">
                <a:solidFill>
                  <a:schemeClr val="accent3"/>
                </a:solidFill>
                <a:latin typeface="Fira Sans" panose="020B0503050000020004" pitchFamily="34" charset="0"/>
              </a:defRPr>
            </a:lvl2pPr>
            <a:lvl3pPr>
              <a:buClrTx/>
              <a:defRPr sz="1800" b="0" i="0">
                <a:solidFill>
                  <a:schemeClr val="accent3"/>
                </a:solidFill>
                <a:latin typeface="Fira Sans" panose="020B0503050000020004" pitchFamily="34" charset="0"/>
              </a:defRPr>
            </a:lvl3pPr>
            <a:lvl4pPr>
              <a:buClrTx/>
              <a:defRPr sz="1800" b="0" i="0">
                <a:solidFill>
                  <a:schemeClr val="accent3"/>
                </a:solidFill>
                <a:latin typeface="Fira Sans" panose="020B0503050000020004" pitchFamily="34" charset="0"/>
              </a:defRPr>
            </a:lvl4pPr>
            <a:lvl5pPr>
              <a:buClrTx/>
              <a:defRPr sz="1800" b="0" i="0">
                <a:solidFill>
                  <a:schemeClr val="accent3"/>
                </a:solidFill>
                <a:latin typeface="Fira Sans" panose="020B0503050000020004" pitchFamily="34" charset="0"/>
              </a:defRPr>
            </a:lvl5pPr>
          </a:lstStyle>
          <a:p>
            <a:pPr lvl="0"/>
            <a:r>
              <a:rPr lang="en-GB" noProof="0"/>
              <a:t>Click to edit Master text styles</a:t>
            </a:r>
          </a:p>
        </p:txBody>
      </p:sp>
      <p:sp>
        <p:nvSpPr>
          <p:cNvPr id="3" name="Slide Number Placeholder 5">
            <a:extLst>
              <a:ext uri="{FF2B5EF4-FFF2-40B4-BE49-F238E27FC236}">
                <a16:creationId xmlns:a16="http://schemas.microsoft.com/office/drawing/2014/main" id="{525A7E43-B61D-043E-C377-36BE45D3A3EA}"/>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fld id="{5BA3E189-2F3A-42E5-B572-3520703B6186}" type="slidenum">
              <a:rPr lang="en-GB" smtClean="0"/>
              <a:pPr/>
              <a:t>‹#›</a:t>
            </a:fld>
            <a:endParaRPr lang="en-GB"/>
          </a:p>
        </p:txBody>
      </p:sp>
      <p:pic>
        <p:nvPicPr>
          <p:cNvPr id="6" name="Picture 5">
            <a:extLst>
              <a:ext uri="{FF2B5EF4-FFF2-40B4-BE49-F238E27FC236}">
                <a16:creationId xmlns:a16="http://schemas.microsoft.com/office/drawing/2014/main" id="{D2846B82-2DA1-3433-E2C0-5BEABC1E31E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6560870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Bioactives Full-Screen Image">
    <p:spTree>
      <p:nvGrpSpPr>
        <p:cNvPr id="1" name=""/>
        <p:cNvGrpSpPr/>
        <p:nvPr/>
      </p:nvGrpSpPr>
      <p:grpSpPr>
        <a:xfrm>
          <a:off x="0" y="0"/>
          <a:ext cx="0" cy="0"/>
          <a:chOff x="0" y="0"/>
          <a:chExt cx="0" cy="0"/>
        </a:xfrm>
      </p:grpSpPr>
      <p:sp>
        <p:nvSpPr>
          <p:cNvPr id="22" name="Picture Placeholder 29">
            <a:extLst>
              <a:ext uri="{FF2B5EF4-FFF2-40B4-BE49-F238E27FC236}">
                <a16:creationId xmlns:a16="http://schemas.microsoft.com/office/drawing/2014/main" id="{381A1A33-6E2F-66CB-68C3-FC031BF7CB29}"/>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1">
              <a:lumMod val="75000"/>
            </a:schemeClr>
          </a:solidFill>
        </p:spPr>
        <p:txBody>
          <a:bodyPr wrap="square">
            <a:noAutofit/>
          </a:bodyPr>
          <a:lstStyle>
            <a:lvl1pPr algn="ctr">
              <a:tabLst>
                <a:tab pos="6284913" algn="l"/>
              </a:tabLst>
              <a:defRPr b="0" i="0">
                <a:latin typeface="DM Sans" pitchFamily="2" charset="77"/>
              </a:defRPr>
            </a:lvl1pPr>
          </a:lstStyle>
          <a:p>
            <a:r>
              <a:rPr lang="en-GB"/>
              <a:t> </a:t>
            </a:r>
          </a:p>
        </p:txBody>
      </p:sp>
      <p:pic>
        <p:nvPicPr>
          <p:cNvPr id="14" name="Picture 13">
            <a:extLst>
              <a:ext uri="{FF2B5EF4-FFF2-40B4-BE49-F238E27FC236}">
                <a16:creationId xmlns:a16="http://schemas.microsoft.com/office/drawing/2014/main" id="{0D13E240-3EEE-B348-B7DB-201D2BB89D1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5200" y="472658"/>
            <a:ext cx="4841832" cy="838200"/>
          </a:xfrm>
          <a:prstGeom prst="rect">
            <a:avLst/>
          </a:prstGeom>
        </p:spPr>
      </p:pic>
      <p:sp>
        <p:nvSpPr>
          <p:cNvPr id="16" name="Text Placeholder 7">
            <a:extLst>
              <a:ext uri="{FF2B5EF4-FFF2-40B4-BE49-F238E27FC236}">
                <a16:creationId xmlns:a16="http://schemas.microsoft.com/office/drawing/2014/main" id="{1EF91502-F190-3D93-11ED-40CDC40C0D6E}"/>
              </a:ext>
            </a:extLst>
          </p:cNvPr>
          <p:cNvSpPr>
            <a:spLocks noGrp="1"/>
          </p:cNvSpPr>
          <p:nvPr>
            <p:ph type="body" sz="quarter" idx="14" hasCustomPrompt="1"/>
          </p:nvPr>
        </p:nvSpPr>
        <p:spPr>
          <a:xfrm>
            <a:off x="302400" y="1008000"/>
            <a:ext cx="11052000" cy="369332"/>
          </a:xfrm>
          <a:prstGeom prst="rect">
            <a:avLst/>
          </a:prstGeom>
        </p:spPr>
        <p:txBody>
          <a:bodyPr lIns="0" tIns="0" rIns="0" bIns="0"/>
          <a:lstStyle>
            <a:lvl1pPr marL="0" indent="0">
              <a:lnSpc>
                <a:spcPct val="90000"/>
              </a:lnSpc>
              <a:spcAft>
                <a:spcPts val="0"/>
              </a:spcAft>
              <a:buNone/>
              <a:defRPr sz="2200" b="0" i="0">
                <a:solidFill>
                  <a:schemeClr val="bg1"/>
                </a:solidFill>
                <a:latin typeface="DM Sans" pitchFamily="2" charset="77"/>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8" name="Text Placeholder 9">
            <a:extLst>
              <a:ext uri="{FF2B5EF4-FFF2-40B4-BE49-F238E27FC236}">
                <a16:creationId xmlns:a16="http://schemas.microsoft.com/office/drawing/2014/main" id="{DAC1B86C-E781-35D8-79F5-F1FFAF8AE2AC}"/>
              </a:ext>
            </a:extLst>
          </p:cNvPr>
          <p:cNvSpPr>
            <a:spLocks noGrp="1"/>
          </p:cNvSpPr>
          <p:nvPr>
            <p:ph type="body" sz="quarter" idx="15"/>
          </p:nvPr>
        </p:nvSpPr>
        <p:spPr>
          <a:xfrm>
            <a:off x="302400" y="1800225"/>
            <a:ext cx="11052000" cy="1569660"/>
          </a:xfrm>
          <a:prstGeom prst="rect">
            <a:avLst/>
          </a:prstGeom>
        </p:spPr>
        <p:txBody>
          <a:bodyPr lIns="0" tIns="0" rIns="0" bIns="0"/>
          <a:lstStyle>
            <a:lvl1pPr marL="0" indent="0">
              <a:spcAft>
                <a:spcPts val="1000"/>
              </a:spcAft>
              <a:buClrTx/>
              <a:buNone/>
              <a:defRPr sz="1600" b="0" i="0">
                <a:solidFill>
                  <a:schemeClr val="bg1"/>
                </a:solidFill>
                <a:latin typeface="DM Sans" pitchFamily="2" charset="77"/>
              </a:defRPr>
            </a:lvl1pPr>
            <a:lvl2pPr marL="266700" indent="0">
              <a:buClrTx/>
              <a:buNone/>
              <a:defRPr sz="1800" b="0" i="0">
                <a:solidFill>
                  <a:schemeClr val="accent3"/>
                </a:solidFill>
                <a:latin typeface="Fira Sans" panose="020B0503050000020004" pitchFamily="34" charset="0"/>
              </a:defRPr>
            </a:lvl2pPr>
            <a:lvl3pPr>
              <a:buClrTx/>
              <a:defRPr sz="1800" b="0" i="0">
                <a:solidFill>
                  <a:schemeClr val="accent3"/>
                </a:solidFill>
                <a:latin typeface="Fira Sans" panose="020B0503050000020004" pitchFamily="34" charset="0"/>
              </a:defRPr>
            </a:lvl3pPr>
            <a:lvl4pPr>
              <a:buClrTx/>
              <a:defRPr sz="1800" b="0" i="0">
                <a:solidFill>
                  <a:schemeClr val="accent3"/>
                </a:solidFill>
                <a:latin typeface="Fira Sans" panose="020B0503050000020004" pitchFamily="34" charset="0"/>
              </a:defRPr>
            </a:lvl4pPr>
            <a:lvl5pPr>
              <a:buClrTx/>
              <a:defRPr sz="1800" b="0" i="0">
                <a:solidFill>
                  <a:schemeClr val="accent3"/>
                </a:solidFill>
                <a:latin typeface="Fira Sans" panose="020B0503050000020004" pitchFamily="34" charset="0"/>
              </a:defRPr>
            </a:lvl5pPr>
          </a:lstStyle>
          <a:p>
            <a:pPr lvl="0"/>
            <a:r>
              <a:rPr lang="en-GB" noProof="0"/>
              <a:t>Click to edit Master text styles</a:t>
            </a:r>
          </a:p>
        </p:txBody>
      </p:sp>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9429462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a:latin typeface="DM Sans" pitchFamily="2" charset="77"/>
              <a:ea typeface="+mj-ea"/>
              <a:cs typeface="+mj-cs"/>
              <a:sym typeface="Fira Sans Medium" panose="020B0603050000020004" pitchFamily="34" charset="0"/>
            </a:endParaRPr>
          </a:p>
        </p:txBody>
      </p:sp>
      <p:sp>
        <p:nvSpPr>
          <p:cNvPr id="19" name="Title 1">
            <a:extLst>
              <a:ext uri="{FF2B5EF4-FFF2-40B4-BE49-F238E27FC236}">
                <a16:creationId xmlns:a16="http://schemas.microsoft.com/office/drawing/2014/main" id="{74B085E9-CD4C-A556-2354-0642C7FAB018}"/>
              </a:ext>
            </a:extLst>
          </p:cNvPr>
          <p:cNvSpPr>
            <a:spLocks noGrp="1"/>
          </p:cNvSpPr>
          <p:nvPr>
            <p:ph type="title" hasCustomPrompt="1"/>
          </p:nvPr>
        </p:nvSpPr>
        <p:spPr>
          <a:xfrm>
            <a:off x="302400" y="396000"/>
            <a:ext cx="11052000" cy="443198"/>
          </a:xfrm>
          <a:prstGeom prst="rect">
            <a:avLst/>
          </a:prstGeom>
        </p:spPr>
        <p:txBody>
          <a:bodyPr lIns="0" tIns="0" rIns="0" bIns="0"/>
          <a:lstStyle>
            <a:lvl1pPr>
              <a:defRPr sz="3200" b="0" i="0">
                <a:solidFill>
                  <a:schemeClr val="bg1"/>
                </a:solidFill>
                <a:latin typeface="+mj-lt"/>
              </a:defRPr>
            </a:lvl1pPr>
          </a:lstStyle>
          <a:p>
            <a:r>
              <a:rPr lang="en-US" noProof="0"/>
              <a:t>Header</a:t>
            </a:r>
          </a:p>
        </p:txBody>
      </p:sp>
      <p:sp>
        <p:nvSpPr>
          <p:cNvPr id="20" name="Slide Number Placeholder 5">
            <a:extLst>
              <a:ext uri="{FF2B5EF4-FFF2-40B4-BE49-F238E27FC236}">
                <a16:creationId xmlns:a16="http://schemas.microsoft.com/office/drawing/2014/main" id="{F1556FD1-D99E-5E66-F0D2-74559CE94EE3}"/>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fld id="{5BA3E189-2F3A-42E5-B572-3520703B6186}" type="slidenum">
              <a:rPr lang="en-GB" smtClean="0"/>
              <a:pPr/>
              <a:t>‹#›</a:t>
            </a:fld>
            <a:endParaRPr lang="en-GB"/>
          </a:p>
        </p:txBody>
      </p:sp>
    </p:spTree>
    <p:extLst>
      <p:ext uri="{BB962C8B-B14F-4D97-AF65-F5344CB8AC3E}">
        <p14:creationId xmlns:p14="http://schemas.microsoft.com/office/powerpoint/2010/main" val="10230117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Bioactives Section DividerSYN-UP SYN-UP 2023 Section Divi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C0F2BA-4EF6-7A48-BAA0-1DC00E6641A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3048"/>
            <a:ext cx="12192000" cy="6851904"/>
          </a:xfrm>
          <a:prstGeom prst="rect">
            <a:avLst/>
          </a:prstGeom>
        </p:spPr>
      </p:pic>
      <p:cxnSp>
        <p:nvCxnSpPr>
          <p:cNvPr id="6" name="Straight Connector 5">
            <a:extLst>
              <a:ext uri="{FF2B5EF4-FFF2-40B4-BE49-F238E27FC236}">
                <a16:creationId xmlns:a16="http://schemas.microsoft.com/office/drawing/2014/main" id="{CA6CFE79-9359-521A-869C-068FA0369B79}"/>
              </a:ext>
            </a:extLst>
          </p:cNvPr>
          <p:cNvCxnSpPr>
            <a:cxnSpLocks/>
          </p:cNvCxnSpPr>
          <p:nvPr userDrawn="1"/>
        </p:nvCxnSpPr>
        <p:spPr>
          <a:xfrm>
            <a:off x="7349265" y="2648462"/>
            <a:ext cx="2700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 Placeholder 7">
            <a:extLst>
              <a:ext uri="{FF2B5EF4-FFF2-40B4-BE49-F238E27FC236}">
                <a16:creationId xmlns:a16="http://schemas.microsoft.com/office/drawing/2014/main" id="{0BE6D36F-6603-8454-F299-E5DAA8645AE5}"/>
              </a:ext>
            </a:extLst>
          </p:cNvPr>
          <p:cNvSpPr>
            <a:spLocks noGrp="1"/>
          </p:cNvSpPr>
          <p:nvPr>
            <p:ph type="body" sz="quarter" idx="14" hasCustomPrompt="1"/>
          </p:nvPr>
        </p:nvSpPr>
        <p:spPr>
          <a:xfrm>
            <a:off x="6712673" y="3017523"/>
            <a:ext cx="3960000" cy="787913"/>
          </a:xfrm>
          <a:prstGeom prst="rect">
            <a:avLst/>
          </a:prstGeom>
        </p:spPr>
        <p:txBody>
          <a:bodyPr lIns="0" tIns="0" rIns="0" bIns="0"/>
          <a:lstStyle>
            <a:lvl1pPr marL="0" indent="0" algn="ctr">
              <a:buNone/>
              <a:defRPr sz="1600" b="0" i="0" cap="none" spc="0" baseline="0">
                <a:solidFill>
                  <a:schemeClr val="tx1"/>
                </a:solidFill>
                <a:latin typeface="DM Sans" pitchFamily="2" charset="77"/>
              </a:defRPr>
            </a:lvl1pPr>
            <a:lvl2pPr marL="266700" indent="0" algn="ctr">
              <a:buNone/>
              <a:defRPr cap="all" spc="200" baseline="0">
                <a:solidFill>
                  <a:schemeClr val="accent3"/>
                </a:solidFill>
                <a:latin typeface="+mj-lt"/>
              </a:defRPr>
            </a:lvl2pPr>
            <a:lvl3pPr marL="538163" indent="0" algn="ctr">
              <a:buNone/>
              <a:defRPr cap="all" spc="200" baseline="0">
                <a:solidFill>
                  <a:schemeClr val="accent3"/>
                </a:solidFill>
                <a:latin typeface="+mj-lt"/>
              </a:defRPr>
            </a:lvl3pPr>
            <a:lvl4pPr marL="804862" indent="0" algn="ctr">
              <a:buNone/>
              <a:defRPr cap="all" spc="200" baseline="0">
                <a:solidFill>
                  <a:schemeClr val="accent3"/>
                </a:solidFill>
                <a:latin typeface="+mj-lt"/>
              </a:defRPr>
            </a:lvl4pPr>
            <a:lvl5pPr marL="804862" indent="0" algn="ctr">
              <a:buNone/>
              <a:defRPr cap="all" spc="200" baseline="0">
                <a:solidFill>
                  <a:schemeClr val="accent3"/>
                </a:solidFill>
                <a:latin typeface="+mj-lt"/>
              </a:defRPr>
            </a:lvl5pPr>
          </a:lstStyle>
          <a:p>
            <a:pPr lvl="0"/>
            <a:r>
              <a:rPr lang="en-GB"/>
              <a:t>Sub header</a:t>
            </a:r>
            <a:endParaRPr lang="en-US"/>
          </a:p>
        </p:txBody>
      </p:sp>
      <p:sp>
        <p:nvSpPr>
          <p:cNvPr id="8" name="Text Placeholder 7">
            <a:extLst>
              <a:ext uri="{FF2B5EF4-FFF2-40B4-BE49-F238E27FC236}">
                <a16:creationId xmlns:a16="http://schemas.microsoft.com/office/drawing/2014/main" id="{88007144-813B-954B-8956-BC1E120804CB}"/>
              </a:ext>
            </a:extLst>
          </p:cNvPr>
          <p:cNvSpPr>
            <a:spLocks noGrp="1"/>
          </p:cNvSpPr>
          <p:nvPr>
            <p:ph type="body" sz="quarter" idx="13" hasCustomPrompt="1"/>
          </p:nvPr>
        </p:nvSpPr>
        <p:spPr>
          <a:xfrm>
            <a:off x="6712673" y="1660751"/>
            <a:ext cx="3960000" cy="787913"/>
          </a:xfrm>
          <a:prstGeom prst="rect">
            <a:avLst/>
          </a:prstGeom>
        </p:spPr>
        <p:txBody>
          <a:bodyPr lIns="0" tIns="0" rIns="0" bIns="0"/>
          <a:lstStyle>
            <a:lvl1pPr marL="0" indent="0" algn="ctr">
              <a:buNone/>
              <a:defRPr sz="2400" b="1" i="0" cap="all" spc="200" baseline="0">
                <a:solidFill>
                  <a:schemeClr val="tx1"/>
                </a:solidFill>
                <a:latin typeface="DM Sans" pitchFamily="2" charset="77"/>
              </a:defRPr>
            </a:lvl1pPr>
            <a:lvl2pPr marL="266700" indent="0" algn="ctr">
              <a:buNone/>
              <a:defRPr cap="all" spc="200" baseline="0">
                <a:solidFill>
                  <a:schemeClr val="accent3"/>
                </a:solidFill>
                <a:latin typeface="+mj-lt"/>
              </a:defRPr>
            </a:lvl2pPr>
            <a:lvl3pPr marL="538163" indent="0" algn="ctr">
              <a:buNone/>
              <a:defRPr cap="all" spc="200" baseline="0">
                <a:solidFill>
                  <a:schemeClr val="accent3"/>
                </a:solidFill>
                <a:latin typeface="+mj-lt"/>
              </a:defRPr>
            </a:lvl3pPr>
            <a:lvl4pPr marL="804862" indent="0" algn="ctr">
              <a:buNone/>
              <a:defRPr cap="all" spc="200" baseline="0">
                <a:solidFill>
                  <a:schemeClr val="accent3"/>
                </a:solidFill>
                <a:latin typeface="+mj-lt"/>
              </a:defRPr>
            </a:lvl4pPr>
            <a:lvl5pPr marL="804862" indent="0" algn="ctr">
              <a:buNone/>
              <a:defRPr cap="all" spc="200" baseline="0">
                <a:solidFill>
                  <a:schemeClr val="accent3"/>
                </a:solidFill>
                <a:latin typeface="+mj-lt"/>
              </a:defRPr>
            </a:lvl5pPr>
          </a:lstStyle>
          <a:p>
            <a:pPr lvl="0"/>
            <a:r>
              <a:rPr lang="en-GB"/>
              <a:t>Click to </a:t>
            </a:r>
            <a:br>
              <a:rPr lang="en-GB"/>
            </a:br>
            <a:r>
              <a:rPr lang="en-GB"/>
              <a:t>add text</a:t>
            </a:r>
            <a:endParaRPr lang="en-US"/>
          </a:p>
        </p:txBody>
      </p:sp>
      <p:sp>
        <p:nvSpPr>
          <p:cNvPr id="3" name="Slide Number Placeholder 5">
            <a:extLst>
              <a:ext uri="{FF2B5EF4-FFF2-40B4-BE49-F238E27FC236}">
                <a16:creationId xmlns:a16="http://schemas.microsoft.com/office/drawing/2014/main" id="{8B3CA496-9DEA-05CD-128E-19702ED1E896}"/>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fld id="{5BA3E189-2F3A-42E5-B572-3520703B6186}" type="slidenum">
              <a:rPr lang="en-GB" smtClean="0"/>
              <a:pPr/>
              <a:t>‹#›</a:t>
            </a:fld>
            <a:endParaRPr lang="en-GB"/>
          </a:p>
        </p:txBody>
      </p:sp>
      <p:pic>
        <p:nvPicPr>
          <p:cNvPr id="5" name="Picture 4">
            <a:extLst>
              <a:ext uri="{FF2B5EF4-FFF2-40B4-BE49-F238E27FC236}">
                <a16:creationId xmlns:a16="http://schemas.microsoft.com/office/drawing/2014/main" id="{31BFA049-0258-AE66-FC7F-5F05AB4E88F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2490071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_Bioactives 1/2 Image Clear">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4D3E1022-4622-20AD-CE49-4BC7848293BD}"/>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1">
              <a:lumMod val="75000"/>
            </a:schemeClr>
          </a:solidFill>
        </p:spPr>
        <p:txBody>
          <a:bodyPr wrap="square">
            <a:noAutofit/>
          </a:bodyPr>
          <a:lstStyle>
            <a:lvl1pPr algn="ctr">
              <a:defRPr b="0" i="0">
                <a:latin typeface="DM Sans" pitchFamily="2" charset="77"/>
              </a:defRPr>
            </a:lvl1pPr>
          </a:lstStyle>
          <a:p>
            <a:r>
              <a:rPr lang="en-GB"/>
              <a:t> </a:t>
            </a:r>
          </a:p>
        </p:txBody>
      </p:sp>
      <p:pic>
        <p:nvPicPr>
          <p:cNvPr id="20" name="Picture 19">
            <a:extLst>
              <a:ext uri="{FF2B5EF4-FFF2-40B4-BE49-F238E27FC236}">
                <a16:creationId xmlns:a16="http://schemas.microsoft.com/office/drawing/2014/main" id="{4435719D-BCAD-E847-91D6-7BC57F7E20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200" y="374791"/>
            <a:ext cx="4841832" cy="838200"/>
          </a:xfrm>
          <a:prstGeom prst="rect">
            <a:avLst/>
          </a:prstGeom>
        </p:spPr>
      </p:pic>
      <p:sp>
        <p:nvSpPr>
          <p:cNvPr id="21" name="Text Placeholder 9">
            <a:extLst>
              <a:ext uri="{FF2B5EF4-FFF2-40B4-BE49-F238E27FC236}">
                <a16:creationId xmlns:a16="http://schemas.microsoft.com/office/drawing/2014/main" id="{D5A14626-206D-B44E-ABF1-57F4A0FAF94A}"/>
              </a:ext>
            </a:extLst>
          </p:cNvPr>
          <p:cNvSpPr>
            <a:spLocks noGrp="1"/>
          </p:cNvSpPr>
          <p:nvPr>
            <p:ph type="body" sz="quarter" idx="14"/>
          </p:nvPr>
        </p:nvSpPr>
        <p:spPr>
          <a:xfrm>
            <a:off x="302400" y="1620000"/>
            <a:ext cx="6722871" cy="1569660"/>
          </a:xfrm>
          <a:prstGeom prst="rect">
            <a:avLst/>
          </a:prstGeom>
        </p:spPr>
        <p:txBody>
          <a:bodyPr lIns="0" tIns="0" rIns="0" bIns="0"/>
          <a:lstStyle>
            <a:lvl1pPr>
              <a:spcAft>
                <a:spcPts val="1000"/>
              </a:spcAft>
              <a:buClr>
                <a:schemeClr val="accent3"/>
              </a:buClr>
              <a:defRPr sz="1600" b="0" i="0">
                <a:solidFill>
                  <a:schemeClr val="tx1"/>
                </a:solidFill>
                <a:latin typeface="DM Sans" pitchFamily="2" charset="77"/>
              </a:defRPr>
            </a:lvl1pPr>
            <a:lvl2pPr>
              <a:spcAft>
                <a:spcPts val="1000"/>
              </a:spcAft>
              <a:buClr>
                <a:schemeClr val="accent3"/>
              </a:buClr>
              <a:defRPr sz="1600" b="0" i="0">
                <a:solidFill>
                  <a:schemeClr val="tx1"/>
                </a:solidFill>
                <a:latin typeface="DM Sans" pitchFamily="2" charset="77"/>
              </a:defRPr>
            </a:lvl2pPr>
            <a:lvl3pPr>
              <a:spcAft>
                <a:spcPts val="1000"/>
              </a:spcAft>
              <a:buClr>
                <a:schemeClr val="accent3"/>
              </a:buClr>
              <a:defRPr sz="1600" b="0" i="0">
                <a:solidFill>
                  <a:schemeClr val="tx1"/>
                </a:solidFill>
                <a:latin typeface="DM Sans" pitchFamily="2" charset="77"/>
              </a:defRPr>
            </a:lvl3pPr>
            <a:lvl4pPr>
              <a:spcAft>
                <a:spcPts val="1000"/>
              </a:spcAft>
              <a:buClr>
                <a:schemeClr val="accent3"/>
              </a:buClr>
              <a:defRPr sz="1600" b="0" i="0">
                <a:solidFill>
                  <a:schemeClr val="tx1"/>
                </a:solidFill>
                <a:latin typeface="DM Sans" pitchFamily="2" charset="77"/>
              </a:defRPr>
            </a:lvl4pPr>
            <a:lvl5pPr>
              <a:spcAft>
                <a:spcPts val="1000"/>
              </a:spcAft>
              <a:buClr>
                <a:schemeClr val="accent3"/>
              </a:buClr>
              <a:defRPr sz="1600" b="0" i="0">
                <a:solidFill>
                  <a:schemeClr val="tx1"/>
                </a:solidFill>
                <a:latin typeface="DM Sans" pitchFamily="2" charset="77"/>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22" name="Title 1">
            <a:extLst>
              <a:ext uri="{FF2B5EF4-FFF2-40B4-BE49-F238E27FC236}">
                <a16:creationId xmlns:a16="http://schemas.microsoft.com/office/drawing/2014/main" id="{F9E15018-18E6-8C46-B4B5-B42F10C47AB0}"/>
              </a:ext>
            </a:extLst>
          </p:cNvPr>
          <p:cNvSpPr>
            <a:spLocks noGrp="1"/>
          </p:cNvSpPr>
          <p:nvPr>
            <p:ph type="title" hasCustomPrompt="1"/>
          </p:nvPr>
        </p:nvSpPr>
        <p:spPr>
          <a:xfrm>
            <a:off x="302400" y="298133"/>
            <a:ext cx="6722871" cy="443198"/>
          </a:xfrm>
          <a:prstGeom prst="rect">
            <a:avLst/>
          </a:prstGeom>
        </p:spPr>
        <p:txBody>
          <a:bodyPr lIns="0" tIns="0" rIns="0" bIns="0"/>
          <a:lstStyle>
            <a:lvl1pPr>
              <a:defRPr sz="3200" b="0" i="0">
                <a:solidFill>
                  <a:schemeClr val="tx1"/>
                </a:solidFill>
                <a:latin typeface="+mj-lt"/>
              </a:defRPr>
            </a:lvl1pPr>
          </a:lstStyle>
          <a:p>
            <a:r>
              <a:rPr lang="en-US" noProof="0"/>
              <a:t>Header</a:t>
            </a:r>
          </a:p>
        </p:txBody>
      </p:sp>
      <p:sp>
        <p:nvSpPr>
          <p:cNvPr id="24" name="Text Placeholder 7">
            <a:extLst>
              <a:ext uri="{FF2B5EF4-FFF2-40B4-BE49-F238E27FC236}">
                <a16:creationId xmlns:a16="http://schemas.microsoft.com/office/drawing/2014/main" id="{0B8804AA-176A-3041-B054-BC79B215AA8F}"/>
              </a:ext>
            </a:extLst>
          </p:cNvPr>
          <p:cNvSpPr>
            <a:spLocks noGrp="1"/>
          </p:cNvSpPr>
          <p:nvPr>
            <p:ph type="body" sz="quarter" idx="13" hasCustomPrompt="1"/>
          </p:nvPr>
        </p:nvSpPr>
        <p:spPr>
          <a:xfrm>
            <a:off x="302400" y="910133"/>
            <a:ext cx="6722871" cy="369332"/>
          </a:xfrm>
          <a:prstGeom prst="rect">
            <a:avLst/>
          </a:prstGeom>
        </p:spPr>
        <p:txBody>
          <a:bodyPr lIns="0" tIns="0" rIns="0" bIns="0"/>
          <a:lstStyle>
            <a:lvl1pPr marL="0" indent="0">
              <a:lnSpc>
                <a:spcPct val="90000"/>
              </a:lnSpc>
              <a:spcAft>
                <a:spcPts val="0"/>
              </a:spcAft>
              <a:buNone/>
              <a:defRPr sz="2200" b="0" i="0">
                <a:solidFill>
                  <a:schemeClr val="tx1"/>
                </a:solidFill>
                <a:latin typeface="DM Sans" pitchFamily="2" charset="77"/>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3" name="Slide Number Placeholder 5">
            <a:extLst>
              <a:ext uri="{FF2B5EF4-FFF2-40B4-BE49-F238E27FC236}">
                <a16:creationId xmlns:a16="http://schemas.microsoft.com/office/drawing/2014/main" id="{7E636276-DE08-3A78-0069-F0E4449F370E}"/>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fld id="{5BA3E189-2F3A-42E5-B572-3520703B6186}" type="slidenum">
              <a:rPr lang="en-GB" smtClean="0"/>
              <a:pPr/>
              <a:t>‹#›</a:t>
            </a:fld>
            <a:endParaRPr lang="en-GB"/>
          </a:p>
        </p:txBody>
      </p:sp>
      <p:pic>
        <p:nvPicPr>
          <p:cNvPr id="2" name="Picture 8">
            <a:extLst>
              <a:ext uri="{FF2B5EF4-FFF2-40B4-BE49-F238E27FC236}">
                <a16:creationId xmlns:a16="http://schemas.microsoft.com/office/drawing/2014/main" id="{AF895C19-D970-57A0-A6E2-B3ED03FD1161}"/>
              </a:ext>
            </a:extLst>
          </p:cNvPr>
          <p:cNvPicPr>
            <a:picLocks noChangeAspect="1"/>
          </p:cNvPicPr>
          <p:nvPr userDrawn="1"/>
        </p:nvPicPr>
        <p:blipFill rotWithShape="1">
          <a:blip cstate="screen">
            <a:alphaModFix amt="15000"/>
            <a:extLst>
              <a:ext uri="{28A0092B-C50C-407E-A947-70E740481C1C}">
                <a14:useLocalDpi xmlns:a14="http://schemas.microsoft.com/office/drawing/2010/main"/>
              </a:ext>
              <a:ext uri="{96DAC541-7B7A-43D3-8B79-37D633B846F1}">
                <asvg:svgBlip xmlns:asvg="http://schemas.microsoft.com/office/drawing/2016/SVG/main" r:embed="rId3"/>
              </a:ext>
            </a:extLst>
          </a:blip>
          <a:srcRect l="20681" t="1" b="13359"/>
          <a:stretch/>
        </p:blipFill>
        <p:spPr>
          <a:xfrm>
            <a:off x="0" y="3732415"/>
            <a:ext cx="2326342" cy="3125585"/>
          </a:xfrm>
          <a:prstGeom prst="rect">
            <a:avLst/>
          </a:prstGeom>
        </p:spPr>
      </p:pic>
    </p:spTree>
    <p:extLst>
      <p:ext uri="{BB962C8B-B14F-4D97-AF65-F5344CB8AC3E}">
        <p14:creationId xmlns:p14="http://schemas.microsoft.com/office/powerpoint/2010/main" val="9948299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FA59C-2A0D-4491-A94F-AB3564786BAB}"/>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E2E49288-DBEE-45AB-84EE-2720BF25AB9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B86C2FD7-F18D-4928-9FFC-324F389AEDE9}"/>
              </a:ext>
            </a:extLst>
          </p:cNvPr>
          <p:cNvSpPr>
            <a:spLocks noGrp="1"/>
          </p:cNvSpPr>
          <p:nvPr>
            <p:ph type="dt" sz="half" idx="10"/>
          </p:nvPr>
        </p:nvSpPr>
        <p:spPr/>
        <p:txBody>
          <a:bodyPr/>
          <a:lstStyle/>
          <a:p>
            <a:fld id="{A0E0FC5E-A2FA-4C5C-A5C3-C7764555F45C}" type="datetimeFigureOut">
              <a:rPr lang="fr-FR" smtClean="0"/>
              <a:t>04/08/2026</a:t>
            </a:fld>
            <a:endParaRPr lang="fr-FR"/>
          </a:p>
        </p:txBody>
      </p:sp>
      <p:sp>
        <p:nvSpPr>
          <p:cNvPr id="5" name="Footer Placeholder 4">
            <a:extLst>
              <a:ext uri="{FF2B5EF4-FFF2-40B4-BE49-F238E27FC236}">
                <a16:creationId xmlns:a16="http://schemas.microsoft.com/office/drawing/2014/main" id="{BDE51CA2-A79A-45F4-8E1A-17E40E40894F}"/>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F9B2972C-DF6A-4906-B939-FBD5656D8C8C}"/>
              </a:ext>
            </a:extLst>
          </p:cNvPr>
          <p:cNvSpPr>
            <a:spLocks noGrp="1"/>
          </p:cNvSpPr>
          <p:nvPr>
            <p:ph type="sldNum" sz="quarter" idx="12"/>
          </p:nvPr>
        </p:nvSpPr>
        <p:spPr/>
        <p:txBody>
          <a:bodyPr/>
          <a:lstStyle/>
          <a:p>
            <a:fld id="{51859BB5-4212-4EFE-9BB9-DCC3878E0768}" type="slidenum">
              <a:rPr lang="fr-FR" smtClean="0"/>
              <a:t>‹#›</a:t>
            </a:fld>
            <a:endParaRPr lang="fr-FR"/>
          </a:p>
        </p:txBody>
      </p:sp>
    </p:spTree>
    <p:extLst>
      <p:ext uri="{BB962C8B-B14F-4D97-AF65-F5344CB8AC3E}">
        <p14:creationId xmlns:p14="http://schemas.microsoft.com/office/powerpoint/2010/main" val="745412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a:extLst>
              <a:ext uri="{96DAC541-7B7A-43D3-8B79-37D633B846F1}">
                <asvg:svgBlip xmlns:asvg="http://schemas.microsoft.com/office/drawing/2016/SVG/main" r:embed="rId27"/>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Tree>
    <p:extLst>
      <p:ext uri="{BB962C8B-B14F-4D97-AF65-F5344CB8AC3E}">
        <p14:creationId xmlns:p14="http://schemas.microsoft.com/office/powerpoint/2010/main" val="1710478272"/>
      </p:ext>
    </p:extLst>
  </p:cSld>
  <p:clrMap bg1="lt1" tx1="dk1" bg2="lt2" tx2="dk2" accent1="accent1" accent2="accent2" accent3="accent3" accent4="accent4" accent5="accent5" accent6="accent6" hlink="hlink" folHlink="folHlink"/>
  <p:sldLayoutIdLst>
    <p:sldLayoutId id="2147483661" r:id="rId1"/>
    <p:sldLayoutId id="2147483679" r:id="rId2"/>
    <p:sldLayoutId id="2147483711" r:id="rId3"/>
    <p:sldLayoutId id="2147483680" r:id="rId4"/>
    <p:sldLayoutId id="2147483685" r:id="rId5"/>
    <p:sldLayoutId id="2147483703" r:id="rId6"/>
    <p:sldLayoutId id="2147483704" r:id="rId7"/>
    <p:sldLayoutId id="2147483705" r:id="rId8"/>
    <p:sldLayoutId id="2147483686" r:id="rId9"/>
    <p:sldLayoutId id="2147483706" r:id="rId10"/>
    <p:sldLayoutId id="2147483710" r:id="rId11"/>
    <p:sldLayoutId id="2147483687" r:id="rId12"/>
    <p:sldLayoutId id="2147483691" r:id="rId13"/>
    <p:sldLayoutId id="2147483692" r:id="rId14"/>
    <p:sldLayoutId id="2147483708" r:id="rId15"/>
    <p:sldLayoutId id="2147483693" r:id="rId16"/>
    <p:sldLayoutId id="2147483694" r:id="rId17"/>
    <p:sldLayoutId id="2147483712" r:id="rId18"/>
    <p:sldLayoutId id="2147483721" r:id="rId19"/>
    <p:sldLayoutId id="2147483701" r:id="rId20"/>
    <p:sldLayoutId id="2147483730" r:id="rId21"/>
    <p:sldLayoutId id="2147483731" r:id="rId22"/>
    <p:sldLayoutId id="2147483732" r:id="rId23"/>
    <p:sldLayoutId id="2147483733" r:id="rId24"/>
    <p:sldLayoutId id="2147483734" r:id="rId25"/>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9.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19.xml"/><Relationship Id="rId5" Type="http://schemas.openxmlformats.org/officeDocument/2006/relationships/image" Target="../media/image25.jpeg"/><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9.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svg"/><Relationship Id="rId1" Type="http://schemas.openxmlformats.org/officeDocument/2006/relationships/slideLayout" Target="../slideLayouts/slideLayout18.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9.emf"/><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2.png"/><Relationship Id="rId4" Type="http://schemas.openxmlformats.org/officeDocument/2006/relationships/image" Target="../media/image41.jpe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9.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6.png"/><Relationship Id="rId1" Type="http://schemas.openxmlformats.org/officeDocument/2006/relationships/slideLayout" Target="../slideLayouts/slideLayout19.xml"/><Relationship Id="rId4" Type="http://schemas.openxmlformats.org/officeDocument/2006/relationships/image" Target="../media/image46.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9.xml"/><Relationship Id="rId5" Type="http://schemas.openxmlformats.org/officeDocument/2006/relationships/image" Target="../media/image47.pn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3.png"/><Relationship Id="rId7" Type="http://schemas.openxmlformats.org/officeDocument/2006/relationships/image" Target="../media/image51.jpeg"/><Relationship Id="rId2" Type="http://schemas.openxmlformats.org/officeDocument/2006/relationships/image" Target="../media/image16.png"/><Relationship Id="rId1" Type="http://schemas.openxmlformats.org/officeDocument/2006/relationships/slideLayout" Target="../slideLayouts/slideLayout19.xml"/><Relationship Id="rId6" Type="http://schemas.openxmlformats.org/officeDocument/2006/relationships/image" Target="../media/image50.jpeg"/><Relationship Id="rId5" Type="http://schemas.openxmlformats.org/officeDocument/2006/relationships/image" Target="../media/image49.png"/><Relationship Id="rId4" Type="http://schemas.openxmlformats.org/officeDocument/2006/relationships/image" Target="../media/image48.png"/></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6.pn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48.png"/><Relationship Id="rId5" Type="http://schemas.openxmlformats.org/officeDocument/2006/relationships/image" Target="../media/image55.png"/><Relationship Id="rId4" Type="http://schemas.openxmlformats.org/officeDocument/2006/relationships/image" Target="../media/image54.png"/></Relationships>
</file>

<file path=ppt/slides/_rels/slide1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59.sv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2.xml"/><Relationship Id="rId1" Type="http://schemas.openxmlformats.org/officeDocument/2006/relationships/slideLayout" Target="../slideLayouts/slideLayout11.xml"/><Relationship Id="rId5" Type="http://schemas.openxmlformats.org/officeDocument/2006/relationships/image" Target="../media/image62.png"/><Relationship Id="rId4" Type="http://schemas.openxmlformats.org/officeDocument/2006/relationships/image" Target="../media/image61.png"/></Relationships>
</file>

<file path=ppt/slides/_rels/slide2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26.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70.jpeg"/><Relationship Id="rId7" Type="http://schemas.openxmlformats.org/officeDocument/2006/relationships/image" Target="../media/image74.png"/><Relationship Id="rId2" Type="http://schemas.openxmlformats.org/officeDocument/2006/relationships/notesSlide" Target="../notesSlides/notesSlide14.xml"/><Relationship Id="rId1" Type="http://schemas.openxmlformats.org/officeDocument/2006/relationships/slideLayout" Target="../slideLayouts/slideLayout11.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2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16.png"/><Relationship Id="rId1" Type="http://schemas.openxmlformats.org/officeDocument/2006/relationships/slideLayout" Target="../slideLayouts/slideLayout19.xml"/><Relationship Id="rId4" Type="http://schemas.openxmlformats.org/officeDocument/2006/relationships/image" Target="../media/image75.png"/></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9.xml"/><Relationship Id="rId5" Type="http://schemas.openxmlformats.org/officeDocument/2006/relationships/image" Target="../media/image76.png"/><Relationship Id="rId4" Type="http://schemas.openxmlformats.org/officeDocument/2006/relationships/image" Target="../media/image60.png"/></Relationships>
</file>

<file path=ppt/slides/_rels/slide2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81.png"/><Relationship Id="rId7" Type="http://schemas.openxmlformats.org/officeDocument/2006/relationships/image" Target="../media/image85.jpeg"/><Relationship Id="rId2" Type="http://schemas.openxmlformats.org/officeDocument/2006/relationships/image" Target="../media/image80.png"/><Relationship Id="rId1" Type="http://schemas.openxmlformats.org/officeDocument/2006/relationships/slideLayout" Target="../slideLayouts/slideLayout11.xml"/><Relationship Id="rId6" Type="http://schemas.openxmlformats.org/officeDocument/2006/relationships/image" Target="../media/image84.png"/><Relationship Id="rId11" Type="http://schemas.openxmlformats.org/officeDocument/2006/relationships/image" Target="../media/image60.png"/><Relationship Id="rId5" Type="http://schemas.openxmlformats.org/officeDocument/2006/relationships/image" Target="../media/image83.png"/><Relationship Id="rId10" Type="http://schemas.openxmlformats.org/officeDocument/2006/relationships/image" Target="../media/image88.png"/><Relationship Id="rId4" Type="http://schemas.openxmlformats.org/officeDocument/2006/relationships/image" Target="../media/image82.png"/><Relationship Id="rId9" Type="http://schemas.openxmlformats.org/officeDocument/2006/relationships/image" Target="../media/image87.jpeg"/></Relationships>
</file>

<file path=ppt/slides/_rels/slide3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79.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60.png"/><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91.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8" Type="http://schemas.openxmlformats.org/officeDocument/2006/relationships/image" Target="../media/image98.jpeg"/><Relationship Id="rId3" Type="http://schemas.openxmlformats.org/officeDocument/2006/relationships/image" Target="../media/image93.jpeg"/><Relationship Id="rId7" Type="http://schemas.openxmlformats.org/officeDocument/2006/relationships/image" Target="../media/image97.jpeg"/><Relationship Id="rId2" Type="http://schemas.openxmlformats.org/officeDocument/2006/relationships/image" Target="../media/image92.jpeg"/><Relationship Id="rId1" Type="http://schemas.openxmlformats.org/officeDocument/2006/relationships/slideLayout" Target="../slideLayouts/slideLayout11.xml"/><Relationship Id="rId6" Type="http://schemas.openxmlformats.org/officeDocument/2006/relationships/image" Target="../media/image96.jpeg"/><Relationship Id="rId5" Type="http://schemas.openxmlformats.org/officeDocument/2006/relationships/image" Target="../media/image95.jpeg"/><Relationship Id="rId10" Type="http://schemas.openxmlformats.org/officeDocument/2006/relationships/image" Target="../media/image99.png"/><Relationship Id="rId4" Type="http://schemas.openxmlformats.org/officeDocument/2006/relationships/image" Target="../media/image94.png"/><Relationship Id="rId9" Type="http://schemas.openxmlformats.org/officeDocument/2006/relationships/image" Target="../media/image60.png"/></Relationships>
</file>

<file path=ppt/slides/_rels/slide36.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03.png"/><Relationship Id="rId2" Type="http://schemas.openxmlformats.org/officeDocument/2006/relationships/image" Target="../media/image100.jpeg"/><Relationship Id="rId1" Type="http://schemas.openxmlformats.org/officeDocument/2006/relationships/slideLayout" Target="../slideLayouts/slideLayout11.xml"/><Relationship Id="rId6" Type="http://schemas.openxmlformats.org/officeDocument/2006/relationships/image" Target="../media/image60.png"/><Relationship Id="rId5" Type="http://schemas.openxmlformats.org/officeDocument/2006/relationships/image" Target="../media/image102.png"/><Relationship Id="rId4" Type="http://schemas.openxmlformats.org/officeDocument/2006/relationships/image" Target="../media/image94.png"/></Relationships>
</file>

<file path=ppt/slides/_rels/slide37.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105.png"/><Relationship Id="rId7" Type="http://schemas.openxmlformats.org/officeDocument/2006/relationships/image" Target="../media/image109.jpeg"/><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108.jpeg"/><Relationship Id="rId5" Type="http://schemas.openxmlformats.org/officeDocument/2006/relationships/image" Target="../media/image107.jpeg"/><Relationship Id="rId4" Type="http://schemas.openxmlformats.org/officeDocument/2006/relationships/image" Target="../media/image106.jpeg"/><Relationship Id="rId9" Type="http://schemas.openxmlformats.org/officeDocument/2006/relationships/image" Target="../media/image110.png"/></Relationships>
</file>

<file path=ppt/slides/_rels/slide39.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113.svg"/><Relationship Id="rId7" Type="http://schemas.openxmlformats.org/officeDocument/2006/relationships/image" Target="../media/image117.jpeg"/><Relationship Id="rId2" Type="http://schemas.openxmlformats.org/officeDocument/2006/relationships/image" Target="../media/image112.svg"/><Relationship Id="rId1" Type="http://schemas.openxmlformats.org/officeDocument/2006/relationships/slideLayout" Target="../slideLayouts/slideLayout13.xml"/><Relationship Id="rId6" Type="http://schemas.openxmlformats.org/officeDocument/2006/relationships/image" Target="../media/image116.svg"/><Relationship Id="rId5" Type="http://schemas.openxmlformats.org/officeDocument/2006/relationships/image" Target="../media/image115.svg"/><Relationship Id="rId4" Type="http://schemas.openxmlformats.org/officeDocument/2006/relationships/image" Target="../media/image114.svg"/></Relationships>
</file>

<file path=ppt/slides/_rels/slide43.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jpeg"/><Relationship Id="rId1" Type="http://schemas.openxmlformats.org/officeDocument/2006/relationships/slideLayout" Target="../slideLayouts/slideLayout22.xml"/><Relationship Id="rId6" Type="http://schemas.openxmlformats.org/officeDocument/2006/relationships/image" Target="../media/image9.png"/><Relationship Id="rId5" Type="http://schemas.openxmlformats.org/officeDocument/2006/relationships/image" Target="../media/image121.png"/><Relationship Id="rId4" Type="http://schemas.openxmlformats.org/officeDocument/2006/relationships/image" Target="../media/image120.png"/></Relationships>
</file>

<file path=ppt/slides/_rels/slide44.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jpeg"/><Relationship Id="rId1" Type="http://schemas.openxmlformats.org/officeDocument/2006/relationships/slideLayout" Target="../slideLayouts/slideLayout23.xml"/><Relationship Id="rId5" Type="http://schemas.openxmlformats.org/officeDocument/2006/relationships/image" Target="../media/image121.png"/><Relationship Id="rId4" Type="http://schemas.openxmlformats.org/officeDocument/2006/relationships/image" Target="../media/image119.png"/></Relationships>
</file>

<file path=ppt/slides/_rels/slide45.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8.xml"/><Relationship Id="rId1" Type="http://schemas.openxmlformats.org/officeDocument/2006/relationships/slideLayout" Target="../slideLayouts/slideLayout22.xml"/><Relationship Id="rId6" Type="http://schemas.openxmlformats.org/officeDocument/2006/relationships/image" Target="../media/image9.png"/><Relationship Id="rId5" Type="http://schemas.openxmlformats.org/officeDocument/2006/relationships/image" Target="../media/image121.png"/><Relationship Id="rId4" Type="http://schemas.openxmlformats.org/officeDocument/2006/relationships/image" Target="../media/image119.png"/></Relationships>
</file>

<file path=ppt/slides/_rels/slide46.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9.xml"/><Relationship Id="rId1" Type="http://schemas.openxmlformats.org/officeDocument/2006/relationships/slideLayout" Target="../slideLayouts/slideLayout11.xml"/><Relationship Id="rId4" Type="http://schemas.openxmlformats.org/officeDocument/2006/relationships/image" Target="../media/image9.png"/></Relationships>
</file>

<file path=ppt/slides/_rels/slide47.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26.jpeg"/><Relationship Id="rId1" Type="http://schemas.openxmlformats.org/officeDocument/2006/relationships/slideLayout" Target="../slideLayouts/slideLayout22.xml"/><Relationship Id="rId5" Type="http://schemas.openxmlformats.org/officeDocument/2006/relationships/image" Target="../media/image9.png"/><Relationship Id="rId4" Type="http://schemas.openxmlformats.org/officeDocument/2006/relationships/image" Target="../media/image121.png"/></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7.jpeg"/><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20.xml"/><Relationship Id="rId1" Type="http://schemas.openxmlformats.org/officeDocument/2006/relationships/slideLayout" Target="../slideLayouts/slideLayout22.xml"/><Relationship Id="rId6" Type="http://schemas.openxmlformats.org/officeDocument/2006/relationships/image" Target="../media/image9.png"/><Relationship Id="rId5" Type="http://schemas.openxmlformats.org/officeDocument/2006/relationships/image" Target="../media/image121.png"/><Relationship Id="rId4" Type="http://schemas.openxmlformats.org/officeDocument/2006/relationships/image" Target="../media/image119.png"/></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9.jpeg"/><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8" Type="http://schemas.openxmlformats.org/officeDocument/2006/relationships/image" Target="../media/image136.png"/><Relationship Id="rId3" Type="http://schemas.openxmlformats.org/officeDocument/2006/relationships/image" Target="../media/image131.jpeg"/><Relationship Id="rId7" Type="http://schemas.openxmlformats.org/officeDocument/2006/relationships/image" Target="../media/image135.png"/><Relationship Id="rId2" Type="http://schemas.openxmlformats.org/officeDocument/2006/relationships/image" Target="../media/image130.png"/><Relationship Id="rId1" Type="http://schemas.openxmlformats.org/officeDocument/2006/relationships/slideLayout" Target="../slideLayouts/slideLayout11.xml"/><Relationship Id="rId6" Type="http://schemas.openxmlformats.org/officeDocument/2006/relationships/image" Target="../media/image134.jpeg"/><Relationship Id="rId5" Type="http://schemas.openxmlformats.org/officeDocument/2006/relationships/image" Target="../media/image133.jpeg"/><Relationship Id="rId4" Type="http://schemas.openxmlformats.org/officeDocument/2006/relationships/image" Target="../media/image132.jpeg"/></Relationships>
</file>

<file path=ppt/slides/_rels/slide52.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close-up of a person's face&#10;&#10;AI-generated content may be incorrect.">
            <a:extLst>
              <a:ext uri="{FF2B5EF4-FFF2-40B4-BE49-F238E27FC236}">
                <a16:creationId xmlns:a16="http://schemas.microsoft.com/office/drawing/2014/main" id="{AF2DD452-CD70-C766-84E2-73302D339763}"/>
              </a:ext>
            </a:extLst>
          </p:cNvPr>
          <p:cNvPicPr>
            <a:picLocks noGrp="1" noChangeAspect="1"/>
          </p:cNvPicPr>
          <p:nvPr>
            <p:ph type="pic" sz="quarter" idx="25"/>
          </p:nvPr>
        </p:nvPicPr>
        <p:blipFill>
          <a:blip r:embed="rId2" cstate="print">
            <a:extLst>
              <a:ext uri="{28A0092B-C50C-407E-A947-70E740481C1C}">
                <a14:useLocalDpi xmlns:a14="http://schemas.microsoft.com/office/drawing/2010/main"/>
              </a:ext>
            </a:extLst>
          </a:blip>
          <a:srcRect/>
          <a:stretch>
            <a:fillRect/>
          </a:stretch>
        </p:blipFill>
        <p:spPr/>
      </p:pic>
      <p:sp>
        <p:nvSpPr>
          <p:cNvPr id="2" name="TextBox 1">
            <a:extLst>
              <a:ext uri="{FF2B5EF4-FFF2-40B4-BE49-F238E27FC236}">
                <a16:creationId xmlns:a16="http://schemas.microsoft.com/office/drawing/2014/main" id="{FD54FBA1-9C63-0E7D-D7D0-225BADBAC9D1}"/>
              </a:ext>
            </a:extLst>
          </p:cNvPr>
          <p:cNvSpPr txBox="1"/>
          <p:nvPr/>
        </p:nvSpPr>
        <p:spPr>
          <a:xfrm>
            <a:off x="206454" y="6019624"/>
            <a:ext cx="1132862" cy="2616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August 2026</a:t>
            </a:r>
            <a:endParaRPr lang="en-CH" sz="1100" dirty="0">
              <a:solidFill>
                <a:schemeClr val="bg1"/>
              </a:solidFill>
            </a:endParaRPr>
          </a:p>
        </p:txBody>
      </p:sp>
    </p:spTree>
    <p:extLst>
      <p:ext uri="{BB962C8B-B14F-4D97-AF65-F5344CB8AC3E}">
        <p14:creationId xmlns:p14="http://schemas.microsoft.com/office/powerpoint/2010/main" val="4120037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5CE4C-00E8-5214-30A7-D6292892418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2BA2CFD-F424-FDBD-DE16-6D6B98CE4647}"/>
              </a:ext>
            </a:extLst>
          </p:cNvPr>
          <p:cNvSpPr>
            <a:spLocks noGrp="1"/>
          </p:cNvSpPr>
          <p:nvPr>
            <p:ph type="sldNum" sz="quarter" idx="10"/>
          </p:nvPr>
        </p:nvSpPr>
        <p:spPr/>
        <p:txBody>
          <a:bodyPr/>
          <a:lstStyle/>
          <a:p>
            <a:fld id="{5BA3E189-2F3A-42E5-B572-3520703B6186}" type="slidenum">
              <a:rPr lang="en-GB" smtClean="0"/>
              <a:pPr/>
              <a:t>2</a:t>
            </a:fld>
            <a:endParaRPr lang="en-GB" dirty="0"/>
          </a:p>
        </p:txBody>
      </p:sp>
      <p:sp>
        <p:nvSpPr>
          <p:cNvPr id="8" name="Title 7">
            <a:extLst>
              <a:ext uri="{FF2B5EF4-FFF2-40B4-BE49-F238E27FC236}">
                <a16:creationId xmlns:a16="http://schemas.microsoft.com/office/drawing/2014/main" id="{BE2E679C-D76E-100F-FADB-027499E7C271}"/>
              </a:ext>
            </a:extLst>
          </p:cNvPr>
          <p:cNvSpPr>
            <a:spLocks noGrp="1"/>
          </p:cNvSpPr>
          <p:nvPr>
            <p:ph type="title"/>
          </p:nvPr>
        </p:nvSpPr>
        <p:spPr/>
        <p:txBody>
          <a:bodyPr/>
          <a:lstStyle/>
          <a:p>
            <a:r>
              <a:rPr lang="en-US" dirty="0"/>
              <a:t>The exposome threat </a:t>
            </a:r>
          </a:p>
        </p:txBody>
      </p:sp>
      <p:sp>
        <p:nvSpPr>
          <p:cNvPr id="9" name="Text Placeholder 1">
            <a:extLst>
              <a:ext uri="{FF2B5EF4-FFF2-40B4-BE49-F238E27FC236}">
                <a16:creationId xmlns:a16="http://schemas.microsoft.com/office/drawing/2014/main" id="{240621E3-B5BE-2BF7-1102-1EDD68EB49F2}"/>
              </a:ext>
            </a:extLst>
          </p:cNvPr>
          <p:cNvSpPr>
            <a:spLocks noGrp="1"/>
          </p:cNvSpPr>
          <p:nvPr>
            <p:ph type="body" sz="quarter" idx="24"/>
          </p:nvPr>
        </p:nvSpPr>
        <p:spPr>
          <a:xfrm>
            <a:off x="301625" y="1260475"/>
            <a:ext cx="5500871" cy="3842077"/>
          </a:xfrm>
        </p:spPr>
        <p:txBody>
          <a:bodyPr wrap="square">
            <a:spAutoFit/>
          </a:bodyPr>
          <a:lstStyle/>
          <a:p>
            <a:pPr marL="0" indent="0">
              <a:buNone/>
            </a:pPr>
            <a:r>
              <a:rPr lang="en-US" sz="1600" dirty="0">
                <a:latin typeface="+mn-lt"/>
              </a:rPr>
              <a:t>Every day external stressors, such as </a:t>
            </a:r>
            <a:r>
              <a:rPr lang="en-US" sz="1600" b="1" dirty="0">
                <a:latin typeface="+mn-lt"/>
              </a:rPr>
              <a:t>UV irradiation</a:t>
            </a:r>
            <a:r>
              <a:rPr lang="en-US" sz="1600" dirty="0">
                <a:latin typeface="+mn-lt"/>
              </a:rPr>
              <a:t>, </a:t>
            </a:r>
            <a:r>
              <a:rPr lang="en-US" sz="1600" b="1" dirty="0">
                <a:latin typeface="+mn-lt"/>
              </a:rPr>
              <a:t>climate</a:t>
            </a:r>
            <a:r>
              <a:rPr lang="en-US" sz="1600" dirty="0">
                <a:latin typeface="+mn-lt"/>
              </a:rPr>
              <a:t>, </a:t>
            </a:r>
            <a:r>
              <a:rPr lang="en-US" sz="1600" b="1" dirty="0">
                <a:latin typeface="+mn-lt"/>
              </a:rPr>
              <a:t>pollution</a:t>
            </a:r>
            <a:r>
              <a:rPr lang="en-US" sz="1600" dirty="0">
                <a:latin typeface="+mn-lt"/>
              </a:rPr>
              <a:t> or </a:t>
            </a:r>
            <a:r>
              <a:rPr lang="en-US" sz="1600" b="1" dirty="0">
                <a:latin typeface="+mn-lt"/>
              </a:rPr>
              <a:t>chemicals</a:t>
            </a:r>
            <a:r>
              <a:rPr lang="en-US" sz="1600" dirty="0">
                <a:latin typeface="+mn-lt"/>
              </a:rPr>
              <a:t> can disbalance the skin. </a:t>
            </a:r>
          </a:p>
          <a:p>
            <a:pPr marL="0" indent="0">
              <a:buNone/>
            </a:pPr>
            <a:r>
              <a:rPr lang="en-US" sz="1600" dirty="0">
                <a:latin typeface="+mn-lt"/>
              </a:rPr>
              <a:t>This process activates the production of pro-inflammatory molecules (cytokines) and proteolytic enzymes (MMP’s, Plasmin, Urokinase…) triggering a series of skin damages and signs of aging.</a:t>
            </a:r>
          </a:p>
          <a:p>
            <a:pPr marL="0" indent="0">
              <a:buNone/>
            </a:pPr>
            <a:r>
              <a:rPr lang="en-US" sz="1600" dirty="0">
                <a:latin typeface="+mn-lt"/>
              </a:rPr>
              <a:t>Over time, the epidermis becomes thinner and more vulnerable, which also makes it more permeable to attack. This leads to the alteration of the Dermo-Epidermal Junction and the deterioration of Collagen in the Dermis. </a:t>
            </a:r>
          </a:p>
          <a:p>
            <a:pPr marL="0" indent="0">
              <a:spcBef>
                <a:spcPts val="1000"/>
              </a:spcBef>
              <a:buNone/>
            </a:pPr>
            <a:r>
              <a:rPr lang="en-US" sz="1600" b="1" dirty="0">
                <a:latin typeface="+mn-lt"/>
              </a:rPr>
              <a:t>The result? </a:t>
            </a:r>
          </a:p>
          <a:p>
            <a:pPr marL="0" indent="0">
              <a:buNone/>
            </a:pPr>
            <a:r>
              <a:rPr lang="en-US" sz="1600" dirty="0">
                <a:latin typeface="+mn-lt"/>
              </a:rPr>
              <a:t>The skin </a:t>
            </a:r>
            <a:r>
              <a:rPr lang="en-US" sz="1600" b="1" dirty="0">
                <a:latin typeface="+mn-lt"/>
              </a:rPr>
              <a:t>becomes more fragile</a:t>
            </a:r>
            <a:r>
              <a:rPr lang="en-US" sz="1600" dirty="0">
                <a:latin typeface="+mn-lt"/>
              </a:rPr>
              <a:t>, </a:t>
            </a:r>
            <a:r>
              <a:rPr lang="en-US" sz="1600" b="1" dirty="0">
                <a:latin typeface="+mn-lt"/>
              </a:rPr>
              <a:t>prone to sensitization</a:t>
            </a:r>
            <a:r>
              <a:rPr lang="en-US" sz="1600" dirty="0">
                <a:latin typeface="+mn-lt"/>
              </a:rPr>
              <a:t>, </a:t>
            </a:r>
            <a:r>
              <a:rPr lang="en-US" sz="1600" b="1" dirty="0">
                <a:latin typeface="+mn-lt"/>
              </a:rPr>
              <a:t>loses its vitality</a:t>
            </a:r>
            <a:r>
              <a:rPr lang="en-US" sz="1600" dirty="0">
                <a:latin typeface="+mn-lt"/>
              </a:rPr>
              <a:t> and </a:t>
            </a:r>
            <a:r>
              <a:rPr lang="en-US" sz="1600" b="1" dirty="0">
                <a:latin typeface="+mn-lt"/>
              </a:rPr>
              <a:t>firmness</a:t>
            </a:r>
            <a:r>
              <a:rPr lang="en-US" sz="1600" dirty="0">
                <a:latin typeface="+mn-lt"/>
              </a:rPr>
              <a:t>… in short, looks </a:t>
            </a:r>
            <a:r>
              <a:rPr lang="en-US" sz="1600" b="1" dirty="0">
                <a:latin typeface="+mn-lt"/>
              </a:rPr>
              <a:t>unhealthy</a:t>
            </a:r>
            <a:r>
              <a:rPr lang="en-US" sz="1600" dirty="0">
                <a:latin typeface="+mn-lt"/>
              </a:rPr>
              <a:t>. </a:t>
            </a:r>
          </a:p>
        </p:txBody>
      </p:sp>
      <p:pic>
        <p:nvPicPr>
          <p:cNvPr id="10" name="Picture Placeholder 8" descr="A group of people walking on a sidewalk&#10;&#10;Description automatically generated">
            <a:extLst>
              <a:ext uri="{FF2B5EF4-FFF2-40B4-BE49-F238E27FC236}">
                <a16:creationId xmlns:a16="http://schemas.microsoft.com/office/drawing/2014/main" id="{6F8C5C06-D225-E252-12FA-D79B64DBCF68}"/>
              </a:ext>
            </a:extLst>
          </p:cNvPr>
          <p:cNvPicPr>
            <a:picLocks noGrp="1" noChangeAspect="1"/>
          </p:cNvPicPr>
          <p:nvPr>
            <p:ph type="pic" sz="quarter" idx="22"/>
          </p:nvPr>
        </p:nvPicPr>
        <p:blipFill rotWithShape="1">
          <a:blip r:embed="rId2" cstate="screen">
            <a:extLst>
              <a:ext uri="{28A0092B-C50C-407E-A947-70E740481C1C}">
                <a14:useLocalDpi xmlns:a14="http://schemas.microsoft.com/office/drawing/2010/main"/>
              </a:ext>
            </a:extLst>
          </a:blip>
          <a:srcRect/>
          <a:stretch/>
        </p:blipFill>
        <p:spPr>
          <a:xfrm>
            <a:off x="6096000" y="2"/>
            <a:ext cx="6096000" cy="6857998"/>
          </a:xfrm>
        </p:spPr>
      </p:pic>
    </p:spTree>
    <p:extLst>
      <p:ext uri="{BB962C8B-B14F-4D97-AF65-F5344CB8AC3E}">
        <p14:creationId xmlns:p14="http://schemas.microsoft.com/office/powerpoint/2010/main" val="855382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D15F8-85C9-083E-06AF-98B4D00C643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7DCBA09-96E9-BB1C-2DAC-3852A320F2A6}"/>
              </a:ext>
            </a:extLst>
          </p:cNvPr>
          <p:cNvSpPr>
            <a:spLocks noGrp="1"/>
          </p:cNvSpPr>
          <p:nvPr>
            <p:ph type="sldNum" sz="quarter" idx="10"/>
          </p:nvPr>
        </p:nvSpPr>
        <p:spPr/>
        <p:txBody>
          <a:bodyPr/>
          <a:lstStyle/>
          <a:p>
            <a:fld id="{5BA3E189-2F3A-42E5-B572-3520703B6186}" type="slidenum">
              <a:rPr lang="en-GB" smtClean="0"/>
              <a:pPr/>
              <a:t>3</a:t>
            </a:fld>
            <a:endParaRPr lang="en-GB"/>
          </a:p>
        </p:txBody>
      </p:sp>
      <p:sp>
        <p:nvSpPr>
          <p:cNvPr id="3" name="Text Placeholder 2">
            <a:extLst>
              <a:ext uri="{FF2B5EF4-FFF2-40B4-BE49-F238E27FC236}">
                <a16:creationId xmlns:a16="http://schemas.microsoft.com/office/drawing/2014/main" id="{FF93E881-8A2F-9CEA-D527-70349B3C108D}"/>
              </a:ext>
            </a:extLst>
          </p:cNvPr>
          <p:cNvSpPr>
            <a:spLocks noGrp="1"/>
          </p:cNvSpPr>
          <p:nvPr>
            <p:ph type="body" sz="quarter" idx="26"/>
          </p:nvPr>
        </p:nvSpPr>
        <p:spPr/>
        <p:txBody>
          <a:bodyPr/>
          <a:lstStyle/>
          <a:p>
            <a:r>
              <a:rPr lang="en-US" dirty="0"/>
              <a:t>1 - </a:t>
            </a:r>
            <a:r>
              <a:rPr kumimoji="0" lang="en-US"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Allergy Asthma Immunol Res. 2019 Sep;11(5): 593-603</a:t>
            </a:r>
          </a:p>
          <a:p>
            <a:endParaRPr lang="en-US" dirty="0"/>
          </a:p>
        </p:txBody>
      </p:sp>
      <p:sp>
        <p:nvSpPr>
          <p:cNvPr id="7" name="Text Placeholder 6">
            <a:extLst>
              <a:ext uri="{FF2B5EF4-FFF2-40B4-BE49-F238E27FC236}">
                <a16:creationId xmlns:a16="http://schemas.microsoft.com/office/drawing/2014/main" id="{2B486C28-E00E-ECD9-FA74-E6854AEB2E46}"/>
              </a:ext>
            </a:extLst>
          </p:cNvPr>
          <p:cNvSpPr>
            <a:spLocks noGrp="1"/>
          </p:cNvSpPr>
          <p:nvPr>
            <p:ph type="body" sz="quarter" idx="27"/>
          </p:nvPr>
        </p:nvSpPr>
        <p:spPr/>
        <p:txBody>
          <a:bodyPr/>
          <a:lstStyle/>
          <a:p>
            <a:r>
              <a:rPr lang="en-US" dirty="0"/>
              <a:t>2 - </a:t>
            </a:r>
            <a:r>
              <a:rPr kumimoji="0" lang="en-US"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Experimental Dermatology 2018;27:520–525. </a:t>
            </a:r>
            <a:endParaRPr kumimoji="0" lang="en-CH"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endParaRPr>
          </a:p>
          <a:p>
            <a:endParaRPr lang="en-US" dirty="0"/>
          </a:p>
        </p:txBody>
      </p:sp>
      <p:sp>
        <p:nvSpPr>
          <p:cNvPr id="2" name="Text Placeholder 1">
            <a:extLst>
              <a:ext uri="{FF2B5EF4-FFF2-40B4-BE49-F238E27FC236}">
                <a16:creationId xmlns:a16="http://schemas.microsoft.com/office/drawing/2014/main" id="{65378078-756B-0AC2-82FE-A44349E9CC69}"/>
              </a:ext>
            </a:extLst>
          </p:cNvPr>
          <p:cNvSpPr>
            <a:spLocks noGrp="1"/>
          </p:cNvSpPr>
          <p:nvPr>
            <p:ph type="body" idx="11"/>
          </p:nvPr>
        </p:nvSpPr>
        <p:spPr>
          <a:xfrm>
            <a:off x="302401" y="605611"/>
            <a:ext cx="5500870" cy="711946"/>
          </a:xfrm>
        </p:spPr>
        <p:txBody>
          <a:bodyPr/>
          <a:lstStyle/>
          <a:p>
            <a:r>
              <a:rPr lang="en-US" dirty="0"/>
              <a:t>High Plasmin &amp; Bacteria disbalance play</a:t>
            </a:r>
            <a:br>
              <a:rPr lang="en-US" dirty="0"/>
            </a:br>
            <a:r>
              <a:rPr lang="en-US" dirty="0"/>
              <a:t>a central role in unhealthy-looking skin</a:t>
            </a:r>
          </a:p>
          <a:p>
            <a:endParaRPr lang="en-US" dirty="0"/>
          </a:p>
        </p:txBody>
      </p:sp>
      <p:sp>
        <p:nvSpPr>
          <p:cNvPr id="8" name="Title 7">
            <a:extLst>
              <a:ext uri="{FF2B5EF4-FFF2-40B4-BE49-F238E27FC236}">
                <a16:creationId xmlns:a16="http://schemas.microsoft.com/office/drawing/2014/main" id="{AF624A13-6B09-95B1-1DB4-47F7F40BF638}"/>
              </a:ext>
            </a:extLst>
          </p:cNvPr>
          <p:cNvSpPr>
            <a:spLocks noGrp="1"/>
          </p:cNvSpPr>
          <p:nvPr>
            <p:ph type="title"/>
          </p:nvPr>
        </p:nvSpPr>
        <p:spPr/>
        <p:txBody>
          <a:bodyPr/>
          <a:lstStyle/>
          <a:p>
            <a:r>
              <a:rPr lang="en-US" dirty="0"/>
              <a:t>What’s happening inside the skin? </a:t>
            </a:r>
          </a:p>
        </p:txBody>
      </p:sp>
      <p:sp>
        <p:nvSpPr>
          <p:cNvPr id="13" name="Text Placeholder 3">
            <a:extLst>
              <a:ext uri="{FF2B5EF4-FFF2-40B4-BE49-F238E27FC236}">
                <a16:creationId xmlns:a16="http://schemas.microsoft.com/office/drawing/2014/main" id="{AEBC4167-842A-9C01-779D-97241EE5B32D}"/>
              </a:ext>
            </a:extLst>
          </p:cNvPr>
          <p:cNvSpPr txBox="1">
            <a:spLocks/>
          </p:cNvSpPr>
          <p:nvPr/>
        </p:nvSpPr>
        <p:spPr>
          <a:xfrm>
            <a:off x="302400" y="1432235"/>
            <a:ext cx="5412600" cy="4493538"/>
          </a:xfrm>
          <a:prstGeom prst="rect">
            <a:avLst/>
          </a:prstGeom>
        </p:spPr>
        <p:txBody>
          <a:bodyPr vert="horz" wrap="square" lIns="0" tIns="0" rIns="0" bIns="0" rtlCol="0" anchor="t">
            <a:sp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fontAlgn="base">
              <a:spcBef>
                <a:spcPct val="0"/>
              </a:spcBef>
              <a:spcAft>
                <a:spcPts val="800"/>
              </a:spcAft>
              <a:defRPr/>
            </a:pPr>
            <a:r>
              <a:rPr lang="en-US" sz="1400" dirty="0">
                <a:latin typeface="DM Sans"/>
                <a:ea typeface="Fira Sans" panose="020B0503050000020004" pitchFamily="34" charset="0"/>
              </a:rPr>
              <a:t>Plasmin is an enzyme responsible for protein activation and degradation and is widely present in the epidermis of the skin. </a:t>
            </a:r>
            <a:endParaRPr lang="en-US" sz="1400" dirty="0">
              <a:ea typeface="Fira Sans" panose="020B0503050000020004" pitchFamily="34" charset="0"/>
            </a:endParaRPr>
          </a:p>
          <a:p>
            <a:pPr fontAlgn="base">
              <a:spcBef>
                <a:spcPct val="0"/>
              </a:spcBef>
              <a:spcAft>
                <a:spcPts val="800"/>
              </a:spcAft>
              <a:defRPr/>
            </a:pPr>
            <a:r>
              <a:rPr lang="en-US" sz="1400" dirty="0">
                <a:latin typeface="+mj-lt"/>
                <a:ea typeface="Fira Sans" panose="020B0503050000020004" pitchFamily="34" charset="0"/>
              </a:rPr>
              <a:t>High Plasmin activities:</a:t>
            </a:r>
          </a:p>
          <a:p>
            <a:pPr marL="175260" lvl="1" indent="-177165" fontAlgn="base">
              <a:lnSpc>
                <a:spcPct val="100000"/>
              </a:lnSpc>
              <a:spcBef>
                <a:spcPct val="0"/>
              </a:spcBef>
              <a:spcAft>
                <a:spcPts val="800"/>
              </a:spcAft>
              <a:buClr>
                <a:srgbClr val="7C1431"/>
              </a:buClr>
              <a:buFont typeface="Arial" panose="020B0604020202020204" pitchFamily="34" charset="0"/>
              <a:buChar char="•"/>
              <a:defRPr/>
            </a:pPr>
            <a:r>
              <a:rPr lang="en-US" sz="1400" b="1" kern="0" dirty="0">
                <a:latin typeface="DM Sans"/>
                <a:ea typeface="Fira Sans" panose="020B0503050000020004" pitchFamily="34" charset="0"/>
              </a:rPr>
              <a:t>Disbalance bacteria: </a:t>
            </a:r>
            <a:r>
              <a:rPr lang="en-US" sz="1400" kern="0" dirty="0">
                <a:latin typeface="DM Sans"/>
                <a:ea typeface="Fira Sans" panose="020B0503050000020004" pitchFamily="34" charset="0"/>
              </a:rPr>
              <a:t>S. aureus affects skin barrier function via bacterial proteases, inflammation is triggered, and Plasmin is further activated leading to an even more vulnerable barrier</a:t>
            </a:r>
            <a:r>
              <a:rPr lang="en-US" sz="1400" kern="0" baseline="30000" dirty="0">
                <a:latin typeface="DM Sans"/>
                <a:ea typeface="Fira Sans" panose="020B0503050000020004" pitchFamily="34" charset="0"/>
              </a:rPr>
              <a:t>1</a:t>
            </a:r>
            <a:r>
              <a:rPr lang="en-US" sz="1400" kern="0" dirty="0">
                <a:latin typeface="DM Sans"/>
                <a:ea typeface="Fira Sans" panose="020B0503050000020004" pitchFamily="34" charset="0"/>
              </a:rPr>
              <a:t>.</a:t>
            </a:r>
            <a:endParaRPr lang="en-US" sz="1400" kern="0" dirty="0">
              <a:latin typeface="+mj-lt"/>
              <a:ea typeface="Fira Sans" panose="020B0503050000020004" pitchFamily="34" charset="0"/>
            </a:endParaRPr>
          </a:p>
          <a:p>
            <a:pPr marL="175260" lvl="1" indent="-177165">
              <a:lnSpc>
                <a:spcPct val="100000"/>
              </a:lnSpc>
              <a:spcBef>
                <a:spcPct val="0"/>
              </a:spcBef>
              <a:spcAft>
                <a:spcPts val="800"/>
              </a:spcAft>
              <a:buClr>
                <a:srgbClr val="7C1431"/>
              </a:buClr>
              <a:buFont typeface="Arial" panose="020B0604020202020204" pitchFamily="34" charset="0"/>
              <a:buChar char="•"/>
              <a:defRPr/>
            </a:pPr>
            <a:r>
              <a:rPr lang="en-US" sz="1400" kern="0" dirty="0">
                <a:latin typeface="+mj-lt"/>
                <a:ea typeface="Fira Sans" panose="020B0503050000020004" pitchFamily="34" charset="0"/>
              </a:rPr>
              <a:t>Affect the Cornified Envelope</a:t>
            </a:r>
            <a:r>
              <a:rPr lang="en-US" sz="1400" kern="0" dirty="0">
                <a:latin typeface="DM Sans"/>
                <a:ea typeface="Fira Sans" panose="020B0503050000020004" pitchFamily="34" charset="0"/>
              </a:rPr>
              <a:t>, important for the protection and maintenance of the skin barrier </a:t>
            </a:r>
            <a:endParaRPr lang="en-US" sz="1400" kern="0" dirty="0">
              <a:latin typeface="DM Sans" pitchFamily="2" charset="77"/>
              <a:ea typeface="Fira Sans" panose="020B0503050000020004" pitchFamily="34" charset="0"/>
            </a:endParaRPr>
          </a:p>
          <a:p>
            <a:pPr marL="175260" lvl="1" indent="-177165" fontAlgn="base">
              <a:lnSpc>
                <a:spcPct val="100000"/>
              </a:lnSpc>
              <a:spcBef>
                <a:spcPct val="0"/>
              </a:spcBef>
              <a:spcAft>
                <a:spcPts val="800"/>
              </a:spcAft>
              <a:buClr>
                <a:srgbClr val="7C1431"/>
              </a:buClr>
              <a:buFont typeface="Arial" panose="020B0604020202020204" pitchFamily="34" charset="0"/>
              <a:buChar char="•"/>
              <a:defRPr/>
            </a:pPr>
            <a:r>
              <a:rPr lang="en-US" sz="1400" kern="0" dirty="0">
                <a:latin typeface="+mj-lt"/>
                <a:ea typeface="Fira Sans" panose="020B0503050000020004" pitchFamily="34" charset="0"/>
              </a:rPr>
              <a:t>Activate MMP 9 </a:t>
            </a:r>
            <a:r>
              <a:rPr lang="en-US" sz="1400" kern="0" dirty="0">
                <a:latin typeface="DM Sans"/>
                <a:ea typeface="Fira Sans" panose="020B0503050000020004" pitchFamily="34" charset="0"/>
              </a:rPr>
              <a:t>leading to increased levels of inflammatory cytokines and red skin conditions. Increased levels of MMP 9, which are also elevated in sun-exposed skin, mediate degradation of  type IV Collagen, a major component in the Dermal Epidermal Junction.</a:t>
            </a:r>
          </a:p>
          <a:p>
            <a:pPr marL="175260" lvl="1" indent="-177165" fontAlgn="base">
              <a:lnSpc>
                <a:spcPct val="100000"/>
              </a:lnSpc>
              <a:spcBef>
                <a:spcPct val="0"/>
              </a:spcBef>
              <a:spcAft>
                <a:spcPts val="800"/>
              </a:spcAft>
              <a:buClr>
                <a:srgbClr val="7C1431"/>
              </a:buClr>
              <a:buFont typeface="Arial" panose="020B0604020202020204" pitchFamily="34" charset="0"/>
              <a:buChar char="•"/>
              <a:defRPr/>
            </a:pPr>
            <a:r>
              <a:rPr lang="en-US" sz="1400" kern="0" dirty="0">
                <a:latin typeface="+mj-lt"/>
                <a:ea typeface="Fira Sans" panose="020B0503050000020004" pitchFamily="34" charset="0"/>
              </a:rPr>
              <a:t>Activate MMP 1</a:t>
            </a:r>
            <a:r>
              <a:rPr lang="en-US" sz="1400" kern="0" baseline="30000" dirty="0">
                <a:latin typeface="+mj-lt"/>
                <a:ea typeface="Fira Sans" panose="020B0503050000020004" pitchFamily="34" charset="0"/>
              </a:rPr>
              <a:t>  </a:t>
            </a:r>
            <a:r>
              <a:rPr lang="en-US" sz="1400" kern="0" dirty="0">
                <a:latin typeface="+mj-lt"/>
                <a:ea typeface="Fira Sans" panose="020B0503050000020004" pitchFamily="34" charset="0"/>
              </a:rPr>
              <a:t>levels </a:t>
            </a:r>
            <a:r>
              <a:rPr lang="en-US" sz="1400" kern="0" dirty="0">
                <a:latin typeface="DM Sans"/>
                <a:ea typeface="Fira Sans" panose="020B0503050000020004" pitchFamily="34" charset="0"/>
              </a:rPr>
              <a:t>leading to the degradation of </a:t>
            </a:r>
            <a:r>
              <a:rPr lang="en-US" sz="1400" kern="0" dirty="0">
                <a:latin typeface="+mj-lt"/>
                <a:ea typeface="Fira Sans" panose="020B0503050000020004" pitchFamily="34" charset="0"/>
              </a:rPr>
              <a:t>type I Collagen </a:t>
            </a:r>
            <a:r>
              <a:rPr lang="en-US" sz="1400" kern="0" dirty="0">
                <a:latin typeface="DM Sans"/>
                <a:ea typeface="Fira Sans" panose="020B0503050000020004" pitchFamily="34" charset="0"/>
              </a:rPr>
              <a:t>so the skin has less structural support</a:t>
            </a:r>
            <a:r>
              <a:rPr lang="en-US" sz="1400" kern="0" baseline="30000" dirty="0">
                <a:latin typeface="DM Sans"/>
                <a:ea typeface="Fira Sans" panose="020B0503050000020004" pitchFamily="34" charset="0"/>
              </a:rPr>
              <a:t>2</a:t>
            </a:r>
            <a:r>
              <a:rPr lang="en-US" sz="1400" kern="0" dirty="0">
                <a:latin typeface="DM Sans"/>
                <a:ea typeface="Fira Sans" panose="020B0503050000020004" pitchFamily="34" charset="0"/>
              </a:rPr>
              <a:t>. When Collagen is compromised, skin loses elasticity &amp; firmness.</a:t>
            </a:r>
          </a:p>
          <a:p>
            <a:pPr marL="175260" lvl="1" indent="-177165" fontAlgn="base">
              <a:lnSpc>
                <a:spcPct val="100000"/>
              </a:lnSpc>
              <a:spcBef>
                <a:spcPct val="0"/>
              </a:spcBef>
              <a:spcAft>
                <a:spcPts val="800"/>
              </a:spcAft>
              <a:buClr>
                <a:srgbClr val="7C1431"/>
              </a:buClr>
              <a:buFont typeface="Arial" panose="020B0604020202020204" pitchFamily="34" charset="0"/>
              <a:buChar char="•"/>
              <a:defRPr/>
            </a:pPr>
            <a:r>
              <a:rPr lang="en-US" sz="1400" b="1" kern="0" dirty="0">
                <a:latin typeface="DM Sans"/>
                <a:ea typeface="Fira Sans" panose="020B0503050000020004" pitchFamily="34" charset="0"/>
              </a:rPr>
              <a:t>Increase melanin synthesis </a:t>
            </a:r>
            <a:r>
              <a:rPr lang="en-US" sz="1400" kern="0" dirty="0">
                <a:latin typeface="DM Sans"/>
                <a:ea typeface="Fira Sans" panose="020B0503050000020004" pitchFamily="34" charset="0"/>
              </a:rPr>
              <a:t>leading to uneven skin tone and age spots.</a:t>
            </a:r>
          </a:p>
        </p:txBody>
      </p:sp>
      <p:pic>
        <p:nvPicPr>
          <p:cNvPr id="18" name="Picture 17" descr="A diagram of skin cells&#10;&#10;AI-generated content may be incorrect.">
            <a:extLst>
              <a:ext uri="{FF2B5EF4-FFF2-40B4-BE49-F238E27FC236}">
                <a16:creationId xmlns:a16="http://schemas.microsoft.com/office/drawing/2014/main" id="{D15D6FD5-3922-CB19-A9A7-DDCE574E981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599289" y="1226205"/>
            <a:ext cx="6592711" cy="4902514"/>
          </a:xfrm>
          <a:prstGeom prst="rect">
            <a:avLst/>
          </a:prstGeom>
        </p:spPr>
      </p:pic>
      <p:pic>
        <p:nvPicPr>
          <p:cNvPr id="19" name="Picture 18">
            <a:extLst>
              <a:ext uri="{FF2B5EF4-FFF2-40B4-BE49-F238E27FC236}">
                <a16:creationId xmlns:a16="http://schemas.microsoft.com/office/drawing/2014/main" id="{0122C789-EAC9-F9EF-C0E6-0927FCD43F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33817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28DA9-F194-C326-BD99-1782EBE9EDA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876EC59-72F2-94E5-2A20-0FC5E6929836}"/>
              </a:ext>
            </a:extLst>
          </p:cNvPr>
          <p:cNvSpPr>
            <a:spLocks noGrp="1"/>
          </p:cNvSpPr>
          <p:nvPr>
            <p:ph type="sldNum" sz="quarter" idx="12"/>
          </p:nvPr>
        </p:nvSpPr>
        <p:spPr/>
        <p:txBody>
          <a:bodyPr/>
          <a:lstStyle/>
          <a:p>
            <a:fld id="{5BA3E189-2F3A-42E5-B572-3520703B6186}" type="slidenum">
              <a:rPr lang="en-GB" smtClean="0"/>
              <a:pPr/>
              <a:t>4</a:t>
            </a:fld>
            <a:endParaRPr lang="en-GB"/>
          </a:p>
        </p:txBody>
      </p:sp>
      <p:sp>
        <p:nvSpPr>
          <p:cNvPr id="5" name="Title 4">
            <a:extLst>
              <a:ext uri="{FF2B5EF4-FFF2-40B4-BE49-F238E27FC236}">
                <a16:creationId xmlns:a16="http://schemas.microsoft.com/office/drawing/2014/main" id="{3829A038-6ECA-BE39-9DBF-E92FBB544C79}"/>
              </a:ext>
            </a:extLst>
          </p:cNvPr>
          <p:cNvSpPr>
            <a:spLocks noGrp="1"/>
          </p:cNvSpPr>
          <p:nvPr>
            <p:ph type="title"/>
          </p:nvPr>
        </p:nvSpPr>
        <p:spPr/>
        <p:txBody>
          <a:bodyPr/>
          <a:lstStyle/>
          <a:p>
            <a:r>
              <a:rPr lang="en-US" dirty="0"/>
              <a:t>01</a:t>
            </a:r>
          </a:p>
        </p:txBody>
      </p:sp>
      <p:sp>
        <p:nvSpPr>
          <p:cNvPr id="6" name="Text Placeholder 5">
            <a:extLst>
              <a:ext uri="{FF2B5EF4-FFF2-40B4-BE49-F238E27FC236}">
                <a16:creationId xmlns:a16="http://schemas.microsoft.com/office/drawing/2014/main" id="{81313993-4B6A-990E-A840-361EA9708873}"/>
              </a:ext>
            </a:extLst>
          </p:cNvPr>
          <p:cNvSpPr>
            <a:spLocks noGrp="1"/>
          </p:cNvSpPr>
          <p:nvPr>
            <p:ph type="body" sz="quarter" idx="20"/>
          </p:nvPr>
        </p:nvSpPr>
        <p:spPr/>
        <p:txBody>
          <a:bodyPr/>
          <a:lstStyle/>
          <a:p>
            <a:r>
              <a:rPr lang="en-US" dirty="0" err="1"/>
              <a:t>dsm-firmenich</a:t>
            </a:r>
            <a:endParaRPr lang="en-US" dirty="0"/>
          </a:p>
        </p:txBody>
      </p:sp>
      <p:sp>
        <p:nvSpPr>
          <p:cNvPr id="11" name="TextBox 10">
            <a:extLst>
              <a:ext uri="{FF2B5EF4-FFF2-40B4-BE49-F238E27FC236}">
                <a16:creationId xmlns:a16="http://schemas.microsoft.com/office/drawing/2014/main" id="{06A81D0A-C7BD-9249-879A-EC4ED149F1DB}"/>
              </a:ext>
            </a:extLst>
          </p:cNvPr>
          <p:cNvSpPr txBox="1"/>
          <p:nvPr/>
        </p:nvSpPr>
        <p:spPr>
          <a:xfrm>
            <a:off x="1847018" y="1011956"/>
            <a:ext cx="9261248" cy="784830"/>
          </a:xfrm>
          <a:prstGeom prst="rect">
            <a:avLst/>
          </a:prstGeom>
          <a:noFill/>
        </p:spPr>
        <p:txBody>
          <a:bodyPr wrap="square">
            <a:spAutoFit/>
          </a:bodyPr>
          <a:lstStyle/>
          <a:p>
            <a:r>
              <a:rPr lang="en-US" sz="4500" b="1" dirty="0">
                <a:solidFill>
                  <a:srgbClr val="CCBCB8"/>
                </a:solidFill>
              </a:rPr>
              <a:t>Scientific discoveries</a:t>
            </a:r>
          </a:p>
        </p:txBody>
      </p:sp>
    </p:spTree>
    <p:extLst>
      <p:ext uri="{BB962C8B-B14F-4D97-AF65-F5344CB8AC3E}">
        <p14:creationId xmlns:p14="http://schemas.microsoft.com/office/powerpoint/2010/main" val="1117056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57BE7-FFC3-7AC4-E24F-C2466AEF0CB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095B671-6CCD-04FF-0FF0-2798341AC46D}"/>
              </a:ext>
            </a:extLst>
          </p:cNvPr>
          <p:cNvSpPr/>
          <p:nvPr/>
        </p:nvSpPr>
        <p:spPr>
          <a:xfrm>
            <a:off x="6578600" y="0"/>
            <a:ext cx="5613400"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sp>
        <p:nvSpPr>
          <p:cNvPr id="2" name="Slide Number Placeholder 1">
            <a:extLst>
              <a:ext uri="{FF2B5EF4-FFF2-40B4-BE49-F238E27FC236}">
                <a16:creationId xmlns:a16="http://schemas.microsoft.com/office/drawing/2014/main" id="{B669CEB7-2F42-834D-265A-E7962984AA76}"/>
              </a:ext>
            </a:extLst>
          </p:cNvPr>
          <p:cNvSpPr>
            <a:spLocks noGrp="1"/>
          </p:cNvSpPr>
          <p:nvPr>
            <p:ph type="sldNum" sz="quarter" idx="10"/>
          </p:nvPr>
        </p:nvSpPr>
        <p:spPr/>
        <p:txBody>
          <a:bodyPr/>
          <a:lstStyle/>
          <a:p>
            <a:fld id="{5BA3E189-2F3A-42E5-B572-3520703B6186}" type="slidenum">
              <a:rPr lang="en-GB" smtClean="0"/>
              <a:pPr/>
              <a:t>5</a:t>
            </a:fld>
            <a:endParaRPr lang="en-GB"/>
          </a:p>
        </p:txBody>
      </p:sp>
      <p:sp>
        <p:nvSpPr>
          <p:cNvPr id="17" name="Text Placeholder 16">
            <a:extLst>
              <a:ext uri="{FF2B5EF4-FFF2-40B4-BE49-F238E27FC236}">
                <a16:creationId xmlns:a16="http://schemas.microsoft.com/office/drawing/2014/main" id="{53C76161-8FB3-6D74-9015-6CDD2B31322A}"/>
              </a:ext>
            </a:extLst>
          </p:cNvPr>
          <p:cNvSpPr>
            <a:spLocks noGrp="1"/>
          </p:cNvSpPr>
          <p:nvPr>
            <p:ph type="body" sz="quarter" idx="12"/>
          </p:nvPr>
        </p:nvSpPr>
        <p:spPr>
          <a:xfrm>
            <a:off x="302401" y="1260000"/>
            <a:ext cx="5613400" cy="4297362"/>
          </a:xfrm>
        </p:spPr>
        <p:txBody>
          <a:bodyPr/>
          <a:lstStyle/>
          <a:p>
            <a:r>
              <a:rPr lang="en-US" sz="1800" dirty="0"/>
              <a:t>The activity of Urokinase is increased 5-fold</a:t>
            </a:r>
            <a:br>
              <a:rPr lang="en-US" sz="1800" dirty="0"/>
            </a:br>
            <a:r>
              <a:rPr lang="en-US" sz="1800" dirty="0"/>
              <a:t>and Plasmin 7-fold on the cheek in healthy Caucasians. </a:t>
            </a:r>
          </a:p>
          <a:p>
            <a:endParaRPr lang="en-US" dirty="0"/>
          </a:p>
        </p:txBody>
      </p:sp>
      <p:sp>
        <p:nvSpPr>
          <p:cNvPr id="15" name="Title 14">
            <a:extLst>
              <a:ext uri="{FF2B5EF4-FFF2-40B4-BE49-F238E27FC236}">
                <a16:creationId xmlns:a16="http://schemas.microsoft.com/office/drawing/2014/main" id="{4E685D3D-0307-3774-7643-58207F7EDE50}"/>
              </a:ext>
            </a:extLst>
          </p:cNvPr>
          <p:cNvSpPr>
            <a:spLocks noGrp="1"/>
          </p:cNvSpPr>
          <p:nvPr>
            <p:ph type="title"/>
          </p:nvPr>
        </p:nvSpPr>
        <p:spPr>
          <a:xfrm>
            <a:off x="302401" y="302400"/>
            <a:ext cx="5409777" cy="303211"/>
          </a:xfrm>
        </p:spPr>
        <p:txBody>
          <a:bodyPr/>
          <a:lstStyle/>
          <a:p>
            <a:r>
              <a:rPr lang="en-US" dirty="0"/>
              <a:t>High activities of Plasmin</a:t>
            </a:r>
            <a:br>
              <a:rPr lang="en-US" dirty="0"/>
            </a:br>
            <a:r>
              <a:rPr lang="en-US" dirty="0"/>
              <a:t>and Urokinase on facial skin</a:t>
            </a:r>
          </a:p>
        </p:txBody>
      </p:sp>
      <p:sp>
        <p:nvSpPr>
          <p:cNvPr id="19" name="Text Placeholder 18">
            <a:extLst>
              <a:ext uri="{FF2B5EF4-FFF2-40B4-BE49-F238E27FC236}">
                <a16:creationId xmlns:a16="http://schemas.microsoft.com/office/drawing/2014/main" id="{57FD065B-812E-D080-7E2C-C518BAF0CA1C}"/>
              </a:ext>
            </a:extLst>
          </p:cNvPr>
          <p:cNvSpPr>
            <a:spLocks noGrp="1"/>
          </p:cNvSpPr>
          <p:nvPr>
            <p:ph type="body" sz="quarter" idx="24"/>
          </p:nvPr>
        </p:nvSpPr>
        <p:spPr/>
        <p:txBody>
          <a:bodyPr/>
          <a:lstStyle/>
          <a:p>
            <a:r>
              <a:rPr lang="en-US" dirty="0"/>
              <a:t>R Voegeli et al. </a:t>
            </a:r>
            <a:r>
              <a:rPr lang="en-US" dirty="0" err="1"/>
              <a:t>dsm-firmenich</a:t>
            </a:r>
            <a:r>
              <a:rPr lang="en-US" dirty="0"/>
              <a:t>, IFSCC Magazine 4 | 2021</a:t>
            </a:r>
          </a:p>
          <a:p>
            <a:endParaRPr lang="en-US" dirty="0"/>
          </a:p>
        </p:txBody>
      </p:sp>
      <p:pic>
        <p:nvPicPr>
          <p:cNvPr id="5" name="Picture 4" descr="A graph of different colors&#10;&#10;AI-generated content may be incorrect.">
            <a:extLst>
              <a:ext uri="{FF2B5EF4-FFF2-40B4-BE49-F238E27FC236}">
                <a16:creationId xmlns:a16="http://schemas.microsoft.com/office/drawing/2014/main" id="{2175C00D-F884-9F2E-DC1D-50D31BB805D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49821" y="1424946"/>
            <a:ext cx="3795701" cy="4132416"/>
          </a:xfrm>
          <a:prstGeom prst="rect">
            <a:avLst/>
          </a:prstGeom>
        </p:spPr>
      </p:pic>
      <p:pic>
        <p:nvPicPr>
          <p:cNvPr id="6" name="Picture 5">
            <a:extLst>
              <a:ext uri="{FF2B5EF4-FFF2-40B4-BE49-F238E27FC236}">
                <a16:creationId xmlns:a16="http://schemas.microsoft.com/office/drawing/2014/main" id="{9D4789D3-C415-359A-C1E0-E52C80C18DE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7" name="Title 2">
            <a:extLst>
              <a:ext uri="{FF2B5EF4-FFF2-40B4-BE49-F238E27FC236}">
                <a16:creationId xmlns:a16="http://schemas.microsoft.com/office/drawing/2014/main" id="{C444571B-59CF-7DBB-0989-A762D8C1A717}"/>
              </a:ext>
            </a:extLst>
          </p:cNvPr>
          <p:cNvSpPr txBox="1">
            <a:spLocks/>
          </p:cNvSpPr>
          <p:nvPr/>
        </p:nvSpPr>
        <p:spPr>
          <a:xfrm>
            <a:off x="10528800" y="0"/>
            <a:ext cx="1663200" cy="195015"/>
          </a:xfrm>
          <a:prstGeom prst="rect">
            <a:avLst/>
          </a:prstGeom>
          <a:solidFill>
            <a:srgbClr val="4D3C35"/>
          </a:solidFill>
        </p:spPr>
        <p:txBody>
          <a:bodyPr wrap="square" lIns="0" tIns="36000" rIns="0" bIns="18000" anchor="t" anchorCtr="0">
            <a:spAutoFit/>
          </a:bodyPr>
          <a:lstStyle>
            <a:lvl1pPr algn="l" defTabSz="914400" rtl="0" eaLnBrk="1" latinLnBrk="0" hangingPunct="1">
              <a:lnSpc>
                <a:spcPct val="90000"/>
              </a:lnSpc>
              <a:spcBef>
                <a:spcPct val="0"/>
              </a:spcBef>
              <a:buNone/>
              <a:defRPr sz="3200" b="0" i="0" kern="1200">
                <a:solidFill>
                  <a:schemeClr val="tx1"/>
                </a:solidFill>
                <a:latin typeface="Fira Sans Medium" panose="020B0503050000020004" pitchFamily="34" charset="0"/>
                <a:ea typeface="+mj-ea"/>
                <a:cs typeface="+mj-cs"/>
              </a:defRPr>
            </a:lvl1pPr>
          </a:lstStyle>
          <a:p>
            <a:pPr marL="7938" marR="0" lvl="0" indent="-7938" algn="ctr" defTabSz="914400" rtl="0" eaLnBrk="1" fontAlgn="auto" latinLnBrk="0" hangingPunct="1">
              <a:lnSpc>
                <a:spcPct val="90000"/>
              </a:lnSpc>
              <a:spcBef>
                <a:spcPct val="0"/>
              </a:spcBef>
              <a:spcAft>
                <a:spcPts val="0"/>
              </a:spcAft>
              <a:buClrTx/>
              <a:buSzTx/>
              <a:buFontTx/>
              <a:buNone/>
              <a:tabLst/>
              <a:defRPr/>
            </a:pPr>
            <a:r>
              <a:rPr kumimoji="0" lang="en-GB" sz="1000" u="none" strike="noStrike" kern="1200" cap="none" normalizeH="0" noProof="0" dirty="0" err="1">
                <a:ln>
                  <a:noFill/>
                </a:ln>
                <a:solidFill>
                  <a:srgbClr val="FFFFFF"/>
                </a:solidFill>
                <a:effectLst>
                  <a:outerShdw blurRad="38100" dist="38100" dir="2700000" algn="tl">
                    <a:srgbClr val="000000">
                      <a:alpha val="43137"/>
                    </a:srgbClr>
                  </a:outerShdw>
                </a:effectLst>
                <a:uLnTx/>
                <a:uFillTx/>
                <a:latin typeface="DM Sans" pitchFamily="2" charset="77"/>
                <a:ea typeface="+mj-ea"/>
                <a:cs typeface="+mj-cs"/>
              </a:rPr>
              <a:t>dsm-firmenich</a:t>
            </a:r>
            <a:r>
              <a:rPr kumimoji="0" lang="en-GB" sz="1000" u="none" strike="noStrike" kern="1200" cap="none" normalizeH="0" noProof="0" dirty="0">
                <a:ln>
                  <a:noFill/>
                </a:ln>
                <a:solidFill>
                  <a:srgbClr val="FFFFFF"/>
                </a:solidFill>
                <a:effectLst>
                  <a:outerShdw blurRad="38100" dist="38100" dir="2700000" algn="tl">
                    <a:srgbClr val="000000">
                      <a:alpha val="43137"/>
                    </a:srgbClr>
                  </a:outerShdw>
                </a:effectLst>
                <a:uLnTx/>
                <a:uFillTx/>
                <a:latin typeface="DM Sans" pitchFamily="2" charset="77"/>
                <a:ea typeface="+mj-ea"/>
                <a:cs typeface="+mj-cs"/>
              </a:rPr>
              <a:t> discovery</a:t>
            </a:r>
          </a:p>
        </p:txBody>
      </p:sp>
    </p:spTree>
    <p:extLst>
      <p:ext uri="{BB962C8B-B14F-4D97-AF65-F5344CB8AC3E}">
        <p14:creationId xmlns:p14="http://schemas.microsoft.com/office/powerpoint/2010/main" val="2797196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F8C17-3011-7720-F9E8-C3747742662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8D88C17-3DB2-84D1-4F96-B53AC70126E0}"/>
              </a:ext>
            </a:extLst>
          </p:cNvPr>
          <p:cNvSpPr/>
          <p:nvPr/>
        </p:nvSpPr>
        <p:spPr>
          <a:xfrm>
            <a:off x="6005689" y="0"/>
            <a:ext cx="6186311"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sp>
        <p:nvSpPr>
          <p:cNvPr id="2" name="Slide Number Placeholder 1">
            <a:extLst>
              <a:ext uri="{FF2B5EF4-FFF2-40B4-BE49-F238E27FC236}">
                <a16:creationId xmlns:a16="http://schemas.microsoft.com/office/drawing/2014/main" id="{82005416-4E7D-5903-3B96-200799C70931}"/>
              </a:ext>
            </a:extLst>
          </p:cNvPr>
          <p:cNvSpPr>
            <a:spLocks noGrp="1"/>
          </p:cNvSpPr>
          <p:nvPr>
            <p:ph type="sldNum" sz="quarter" idx="10"/>
          </p:nvPr>
        </p:nvSpPr>
        <p:spPr/>
        <p:txBody>
          <a:bodyPr/>
          <a:lstStyle/>
          <a:p>
            <a:fld id="{5BA3E189-2F3A-42E5-B572-3520703B6186}" type="slidenum">
              <a:rPr lang="en-GB" smtClean="0"/>
              <a:pPr/>
              <a:t>6</a:t>
            </a:fld>
            <a:endParaRPr lang="en-GB"/>
          </a:p>
        </p:txBody>
      </p:sp>
      <p:sp>
        <p:nvSpPr>
          <p:cNvPr id="17" name="Text Placeholder 16">
            <a:extLst>
              <a:ext uri="{FF2B5EF4-FFF2-40B4-BE49-F238E27FC236}">
                <a16:creationId xmlns:a16="http://schemas.microsoft.com/office/drawing/2014/main" id="{570C9082-A8D1-8973-32CA-B7CCE11B4EC3}"/>
              </a:ext>
            </a:extLst>
          </p:cNvPr>
          <p:cNvSpPr>
            <a:spLocks noGrp="1"/>
          </p:cNvSpPr>
          <p:nvPr>
            <p:ph type="body" sz="quarter" idx="12"/>
          </p:nvPr>
        </p:nvSpPr>
        <p:spPr>
          <a:xfrm>
            <a:off x="302401" y="1260000"/>
            <a:ext cx="5613400" cy="4297362"/>
          </a:xfrm>
        </p:spPr>
        <p:txBody>
          <a:bodyPr/>
          <a:lstStyle/>
          <a:p>
            <a:r>
              <a:rPr lang="en-US" sz="1800" b="1" dirty="0"/>
              <a:t>Increased </a:t>
            </a:r>
            <a:r>
              <a:rPr lang="en-US" sz="1800" b="1" dirty="0" err="1"/>
              <a:t>ain</a:t>
            </a:r>
            <a:r>
              <a:rPr lang="en-US" sz="1800" b="1" dirty="0"/>
              <a:t> sun-exposed skin</a:t>
            </a:r>
            <a:br>
              <a:rPr lang="en-US" sz="1800" b="1" dirty="0"/>
            </a:br>
            <a:r>
              <a:rPr lang="en-US" sz="1800" b="1" i="1" dirty="0"/>
              <a:t>ex vivo </a:t>
            </a:r>
            <a:r>
              <a:rPr lang="en-US" sz="1800" b="1" dirty="0"/>
              <a:t>activity of Plasmin </a:t>
            </a:r>
          </a:p>
          <a:p>
            <a:endParaRPr lang="en-US" dirty="0"/>
          </a:p>
        </p:txBody>
      </p:sp>
      <p:sp>
        <p:nvSpPr>
          <p:cNvPr id="15" name="Title 14">
            <a:extLst>
              <a:ext uri="{FF2B5EF4-FFF2-40B4-BE49-F238E27FC236}">
                <a16:creationId xmlns:a16="http://schemas.microsoft.com/office/drawing/2014/main" id="{14781445-A07C-7E3D-4D77-B97392FDE19C}"/>
              </a:ext>
            </a:extLst>
          </p:cNvPr>
          <p:cNvSpPr>
            <a:spLocks noGrp="1"/>
          </p:cNvSpPr>
          <p:nvPr>
            <p:ph type="title"/>
          </p:nvPr>
        </p:nvSpPr>
        <p:spPr>
          <a:xfrm>
            <a:off x="302401" y="302400"/>
            <a:ext cx="4427643" cy="842922"/>
          </a:xfrm>
        </p:spPr>
        <p:txBody>
          <a:bodyPr/>
          <a:lstStyle/>
          <a:p>
            <a:r>
              <a:rPr lang="en-US" dirty="0"/>
              <a:t>High activities of Plasmin</a:t>
            </a:r>
            <a:br>
              <a:rPr lang="en-US" dirty="0"/>
            </a:br>
            <a:r>
              <a:rPr lang="en-US" dirty="0"/>
              <a:t>in sun-exposed skin </a:t>
            </a:r>
          </a:p>
        </p:txBody>
      </p:sp>
      <p:sp>
        <p:nvSpPr>
          <p:cNvPr id="19" name="Text Placeholder 18">
            <a:extLst>
              <a:ext uri="{FF2B5EF4-FFF2-40B4-BE49-F238E27FC236}">
                <a16:creationId xmlns:a16="http://schemas.microsoft.com/office/drawing/2014/main" id="{18B3F962-6CD6-820B-4298-C8B16563C0C5}"/>
              </a:ext>
            </a:extLst>
          </p:cNvPr>
          <p:cNvSpPr>
            <a:spLocks noGrp="1"/>
          </p:cNvSpPr>
          <p:nvPr>
            <p:ph type="body" sz="quarter" idx="24"/>
          </p:nvPr>
        </p:nvSpPr>
        <p:spPr/>
        <p:txBody>
          <a:bodyPr/>
          <a:lstStyle/>
          <a:p>
            <a:r>
              <a:rPr lang="en-US" dirty="0"/>
              <a:t>Voegeli et al. </a:t>
            </a:r>
            <a:r>
              <a:rPr lang="en-US" dirty="0" err="1"/>
              <a:t>dsm-firmenich</a:t>
            </a:r>
            <a:r>
              <a:rPr lang="en-US" dirty="0"/>
              <a:t>, IFSCC Magazine 2017</a:t>
            </a:r>
          </a:p>
          <a:p>
            <a:endParaRPr lang="en-US" dirty="0"/>
          </a:p>
        </p:txBody>
      </p:sp>
      <p:pic>
        <p:nvPicPr>
          <p:cNvPr id="4" name="Picture 3">
            <a:extLst>
              <a:ext uri="{FF2B5EF4-FFF2-40B4-BE49-F238E27FC236}">
                <a16:creationId xmlns:a16="http://schemas.microsoft.com/office/drawing/2014/main" id="{372ED8A6-D7F2-C6EF-61CC-21D0BAF93DC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5012" y="2201990"/>
            <a:ext cx="2116185" cy="1080657"/>
          </a:xfrm>
          <a:prstGeom prst="rect">
            <a:avLst/>
          </a:prstGeom>
        </p:spPr>
      </p:pic>
      <p:pic>
        <p:nvPicPr>
          <p:cNvPr id="6" name="Picture 5">
            <a:extLst>
              <a:ext uri="{FF2B5EF4-FFF2-40B4-BE49-F238E27FC236}">
                <a16:creationId xmlns:a16="http://schemas.microsoft.com/office/drawing/2014/main" id="{54EA6F71-C1B4-1671-D738-934CBB7BA2F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05011" y="3918730"/>
            <a:ext cx="2116185" cy="1080657"/>
          </a:xfrm>
          <a:prstGeom prst="rect">
            <a:avLst/>
          </a:prstGeom>
        </p:spPr>
      </p:pic>
      <p:sp>
        <p:nvSpPr>
          <p:cNvPr id="7" name="Text Box 11">
            <a:extLst>
              <a:ext uri="{FF2B5EF4-FFF2-40B4-BE49-F238E27FC236}">
                <a16:creationId xmlns:a16="http://schemas.microsoft.com/office/drawing/2014/main" id="{A3FCFDDC-81F0-ECBC-8513-E5F694E77A86}"/>
              </a:ext>
            </a:extLst>
          </p:cNvPr>
          <p:cNvSpPr txBox="1">
            <a:spLocks noChangeArrowheads="1"/>
          </p:cNvSpPr>
          <p:nvPr/>
        </p:nvSpPr>
        <p:spPr bwMode="auto">
          <a:xfrm>
            <a:off x="305011" y="3332907"/>
            <a:ext cx="1746923" cy="1674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bodyPr>
          <a:lstStyle>
            <a:lvl1pPr eaLnBrk="0" hangingPunct="0">
              <a:defRPr sz="3600">
                <a:solidFill>
                  <a:schemeClr val="tx1"/>
                </a:solidFill>
                <a:latin typeface="Trebuchet MS" pitchFamily="34" charset="0"/>
                <a:cs typeface="Arial" pitchFamily="34" charset="0"/>
              </a:defRPr>
            </a:lvl1pPr>
            <a:lvl2pPr marL="742950" indent="-285750" eaLnBrk="0" hangingPunct="0">
              <a:defRPr sz="3600">
                <a:solidFill>
                  <a:schemeClr val="tx1"/>
                </a:solidFill>
                <a:latin typeface="Trebuchet MS" pitchFamily="34" charset="0"/>
                <a:cs typeface="Arial" pitchFamily="34" charset="0"/>
              </a:defRPr>
            </a:lvl2pPr>
            <a:lvl3pPr marL="1143000" indent="-228600" eaLnBrk="0" hangingPunct="0">
              <a:defRPr sz="3600">
                <a:solidFill>
                  <a:schemeClr val="tx1"/>
                </a:solidFill>
                <a:latin typeface="Trebuchet MS" pitchFamily="34" charset="0"/>
                <a:cs typeface="Arial" pitchFamily="34" charset="0"/>
              </a:defRPr>
            </a:lvl3pPr>
            <a:lvl4pPr marL="1600200" indent="-228600" eaLnBrk="0" hangingPunct="0">
              <a:defRPr sz="3600">
                <a:solidFill>
                  <a:schemeClr val="tx1"/>
                </a:solidFill>
                <a:latin typeface="Trebuchet MS" pitchFamily="34" charset="0"/>
                <a:cs typeface="Arial" pitchFamily="34" charset="0"/>
              </a:defRPr>
            </a:lvl4pPr>
            <a:lvl5pPr marL="2057400" indent="-228600" eaLnBrk="0" hangingPunct="0">
              <a:defRPr sz="3600">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sz="3600">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sz="3600">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sz="3600">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sz="3600">
                <a:solidFill>
                  <a:schemeClr val="tx1"/>
                </a:solidFill>
                <a:latin typeface="Trebuchet MS" pitchFamily="34" charset="0"/>
                <a:cs typeface="Arial"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GB" sz="1088" u="none" strike="noStrike" kern="1200" cap="none" spc="0" normalizeH="0" baseline="0" dirty="0" err="1">
                <a:ln>
                  <a:noFill/>
                </a:ln>
                <a:effectLst/>
                <a:uLnTx/>
                <a:uFillTx/>
                <a:latin typeface="DM Sans" pitchFamily="2" charset="77"/>
              </a:rPr>
              <a:t>Unradiated</a:t>
            </a:r>
            <a:r>
              <a:rPr kumimoji="0" lang="en-GB" sz="1088" u="none" strike="noStrike" kern="1200" cap="none" spc="0" normalizeH="0" baseline="0" dirty="0">
                <a:ln>
                  <a:noFill/>
                </a:ln>
                <a:effectLst/>
                <a:uLnTx/>
                <a:uFillTx/>
                <a:latin typeface="DM Sans" pitchFamily="2" charset="77"/>
              </a:rPr>
              <a:t> control</a:t>
            </a:r>
          </a:p>
        </p:txBody>
      </p:sp>
      <p:sp>
        <p:nvSpPr>
          <p:cNvPr id="8" name="Text Box 11">
            <a:extLst>
              <a:ext uri="{FF2B5EF4-FFF2-40B4-BE49-F238E27FC236}">
                <a16:creationId xmlns:a16="http://schemas.microsoft.com/office/drawing/2014/main" id="{6655EBA9-52BC-A632-F411-583076CCEE82}"/>
              </a:ext>
            </a:extLst>
          </p:cNvPr>
          <p:cNvSpPr txBox="1">
            <a:spLocks noChangeArrowheads="1"/>
          </p:cNvSpPr>
          <p:nvPr/>
        </p:nvSpPr>
        <p:spPr bwMode="auto">
          <a:xfrm>
            <a:off x="305010" y="5043195"/>
            <a:ext cx="1746923" cy="1674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bodyPr>
          <a:lstStyle>
            <a:lvl1pPr eaLnBrk="0" hangingPunct="0">
              <a:defRPr sz="3600">
                <a:solidFill>
                  <a:schemeClr val="tx1"/>
                </a:solidFill>
                <a:latin typeface="Trebuchet MS" pitchFamily="34" charset="0"/>
                <a:cs typeface="Arial" pitchFamily="34" charset="0"/>
              </a:defRPr>
            </a:lvl1pPr>
            <a:lvl2pPr marL="742950" indent="-285750" eaLnBrk="0" hangingPunct="0">
              <a:defRPr sz="3600">
                <a:solidFill>
                  <a:schemeClr val="tx1"/>
                </a:solidFill>
                <a:latin typeface="Trebuchet MS" pitchFamily="34" charset="0"/>
                <a:cs typeface="Arial" pitchFamily="34" charset="0"/>
              </a:defRPr>
            </a:lvl2pPr>
            <a:lvl3pPr marL="1143000" indent="-228600" eaLnBrk="0" hangingPunct="0">
              <a:defRPr sz="3600">
                <a:solidFill>
                  <a:schemeClr val="tx1"/>
                </a:solidFill>
                <a:latin typeface="Trebuchet MS" pitchFamily="34" charset="0"/>
                <a:cs typeface="Arial" pitchFamily="34" charset="0"/>
              </a:defRPr>
            </a:lvl3pPr>
            <a:lvl4pPr marL="1600200" indent="-228600" eaLnBrk="0" hangingPunct="0">
              <a:defRPr sz="3600">
                <a:solidFill>
                  <a:schemeClr val="tx1"/>
                </a:solidFill>
                <a:latin typeface="Trebuchet MS" pitchFamily="34" charset="0"/>
                <a:cs typeface="Arial" pitchFamily="34" charset="0"/>
              </a:defRPr>
            </a:lvl4pPr>
            <a:lvl5pPr marL="2057400" indent="-228600" eaLnBrk="0" hangingPunct="0">
              <a:defRPr sz="3600">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sz="3600">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sz="3600">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sz="3600">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sz="3600">
                <a:solidFill>
                  <a:schemeClr val="tx1"/>
                </a:solidFill>
                <a:latin typeface="Trebuchet MS" pitchFamily="34" charset="0"/>
                <a:cs typeface="Arial"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GB" sz="1088" u="none" strike="noStrike" kern="1200" cap="none" spc="0" normalizeH="0" baseline="0">
                <a:ln>
                  <a:noFill/>
                </a:ln>
                <a:effectLst/>
                <a:uLnTx/>
                <a:uFillTx/>
                <a:latin typeface="DM Sans" pitchFamily="2" charset="77"/>
              </a:rPr>
              <a:t>UV radiated (3 J cm-2)</a:t>
            </a:r>
          </a:p>
        </p:txBody>
      </p:sp>
      <p:sp>
        <p:nvSpPr>
          <p:cNvPr id="9" name="Text Box 11">
            <a:extLst>
              <a:ext uri="{FF2B5EF4-FFF2-40B4-BE49-F238E27FC236}">
                <a16:creationId xmlns:a16="http://schemas.microsoft.com/office/drawing/2014/main" id="{3723B505-2B3B-3184-7732-C60444027E88}"/>
              </a:ext>
            </a:extLst>
          </p:cNvPr>
          <p:cNvSpPr txBox="1">
            <a:spLocks noChangeArrowheads="1"/>
          </p:cNvSpPr>
          <p:nvPr/>
        </p:nvSpPr>
        <p:spPr bwMode="auto">
          <a:xfrm>
            <a:off x="3103460" y="2201990"/>
            <a:ext cx="2460334"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bodyPr>
          <a:lstStyle>
            <a:lvl1pPr eaLnBrk="0" hangingPunct="0">
              <a:defRPr sz="3600">
                <a:solidFill>
                  <a:schemeClr val="tx1"/>
                </a:solidFill>
                <a:latin typeface="Trebuchet MS" pitchFamily="34" charset="0"/>
                <a:cs typeface="Arial" pitchFamily="34" charset="0"/>
              </a:defRPr>
            </a:lvl1pPr>
            <a:lvl2pPr marL="742950" indent="-285750" eaLnBrk="0" hangingPunct="0">
              <a:defRPr sz="3600">
                <a:solidFill>
                  <a:schemeClr val="tx1"/>
                </a:solidFill>
                <a:latin typeface="Trebuchet MS" pitchFamily="34" charset="0"/>
                <a:cs typeface="Arial" pitchFamily="34" charset="0"/>
              </a:defRPr>
            </a:lvl2pPr>
            <a:lvl3pPr marL="1143000" indent="-228600" eaLnBrk="0" hangingPunct="0">
              <a:defRPr sz="3600">
                <a:solidFill>
                  <a:schemeClr val="tx1"/>
                </a:solidFill>
                <a:latin typeface="Trebuchet MS" pitchFamily="34" charset="0"/>
                <a:cs typeface="Arial" pitchFamily="34" charset="0"/>
              </a:defRPr>
            </a:lvl3pPr>
            <a:lvl4pPr marL="1600200" indent="-228600" eaLnBrk="0" hangingPunct="0">
              <a:defRPr sz="3600">
                <a:solidFill>
                  <a:schemeClr val="tx1"/>
                </a:solidFill>
                <a:latin typeface="Trebuchet MS" pitchFamily="34" charset="0"/>
                <a:cs typeface="Arial" pitchFamily="34" charset="0"/>
              </a:defRPr>
            </a:lvl4pPr>
            <a:lvl5pPr marL="2057400" indent="-228600" eaLnBrk="0" hangingPunct="0">
              <a:defRPr sz="3600">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sz="3600">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sz="3600">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sz="3600">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sz="3600">
                <a:solidFill>
                  <a:schemeClr val="tx1"/>
                </a:solidFill>
                <a:latin typeface="Trebuchet MS" pitchFamily="34" charset="0"/>
                <a:cs typeface="Arial"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GB" sz="1400" b="1" u="none" strike="noStrike" kern="1200" cap="none" spc="0" normalizeH="0" baseline="0" dirty="0">
                <a:ln>
                  <a:noFill/>
                </a:ln>
                <a:effectLst/>
                <a:uLnTx/>
                <a:uFillTx/>
                <a:latin typeface="DM Sans" pitchFamily="2" charset="77"/>
              </a:rPr>
              <a:t>Excised human skin</a:t>
            </a:r>
          </a:p>
        </p:txBody>
      </p:sp>
      <p:pic>
        <p:nvPicPr>
          <p:cNvPr id="11" name="Picture 10" descr="A graph of different colored shapes&#10;&#10;AI-generated content may be incorrect.">
            <a:extLst>
              <a:ext uri="{FF2B5EF4-FFF2-40B4-BE49-F238E27FC236}">
                <a16:creationId xmlns:a16="http://schemas.microsoft.com/office/drawing/2014/main" id="{D7D31670-1A76-3C04-41B2-50DE5AE9042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43787" y="2548466"/>
            <a:ext cx="2797457" cy="3160307"/>
          </a:xfrm>
          <a:prstGeom prst="rect">
            <a:avLst/>
          </a:prstGeom>
        </p:spPr>
      </p:pic>
      <p:sp>
        <p:nvSpPr>
          <p:cNvPr id="12" name="Text Placeholder 16">
            <a:extLst>
              <a:ext uri="{FF2B5EF4-FFF2-40B4-BE49-F238E27FC236}">
                <a16:creationId xmlns:a16="http://schemas.microsoft.com/office/drawing/2014/main" id="{93D65993-1F7E-5039-96B8-87B9D2B96213}"/>
              </a:ext>
            </a:extLst>
          </p:cNvPr>
          <p:cNvSpPr txBox="1">
            <a:spLocks/>
          </p:cNvSpPr>
          <p:nvPr/>
        </p:nvSpPr>
        <p:spPr>
          <a:xfrm>
            <a:off x="6273588" y="1270209"/>
            <a:ext cx="5613400" cy="931781"/>
          </a:xfrm>
          <a:prstGeom prst="rect">
            <a:avLst/>
          </a:prstGeom>
        </p:spPr>
        <p:txBody>
          <a:bodyPr lIns="0" tIns="0" rIns="0" bIns="0" anchor="t" anchorCtr="0"/>
          <a:lstStyle>
            <a:lvl1pPr marL="0" indent="0" algn="l" defTabSz="914400" rtl="0" eaLnBrk="1" latinLnBrk="0" hangingPunct="1">
              <a:lnSpc>
                <a:spcPct val="100000"/>
              </a:lnSpc>
              <a:spcBef>
                <a:spcPts val="0"/>
              </a:spcBef>
              <a:spcAft>
                <a:spcPts val="1000"/>
              </a:spcAft>
              <a:buFont typeface="Arial" panose="020B0604020202020204" pitchFamily="34" charset="0"/>
              <a:buNone/>
              <a:defRPr sz="20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1000"/>
              </a:spcAft>
              <a:buClr>
                <a:srgbClr val="4D3C35"/>
              </a:buClr>
              <a:buSzPct val="90000"/>
              <a:buFont typeface="Wingdings" panose="05000000000000000000" pitchFamily="2" charset="2"/>
              <a:buChar char=""/>
              <a:defRPr sz="20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1000"/>
              </a:spcAft>
              <a:buClr>
                <a:srgbClr val="F78B18"/>
              </a:buClr>
              <a:buSzPct val="90000"/>
              <a:buFont typeface="Wingdings" panose="05000000000000000000" pitchFamily="2" charset="2"/>
              <a:buChar char="l"/>
              <a:defRPr sz="20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spcAft>
                <a:spcPts val="1000"/>
              </a:spcAft>
              <a:buClr>
                <a:srgbClr val="F78B18"/>
              </a:buClr>
              <a:buSzPct val="90000"/>
              <a:buFont typeface="Wingdings" panose="05000000000000000000" pitchFamily="2" charset="2"/>
              <a:buChar char="l"/>
              <a:defRPr sz="20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dirty="0"/>
              <a:t>8X higher activity of Plasmin and Urokinase </a:t>
            </a:r>
            <a:br>
              <a:rPr lang="en-US" sz="1800" dirty="0"/>
            </a:br>
            <a:r>
              <a:rPr lang="en-US" sz="1800" dirty="0"/>
              <a:t>on facial skin than on body skin. Additionally, </a:t>
            </a:r>
            <a:br>
              <a:rPr lang="en-US" sz="1800" dirty="0"/>
            </a:br>
            <a:r>
              <a:rPr lang="en-US" sz="1800" dirty="0"/>
              <a:t>a trend of elevated Plasmin activity in summer</a:t>
            </a:r>
          </a:p>
          <a:p>
            <a:endParaRPr lang="en-US" dirty="0"/>
          </a:p>
        </p:txBody>
      </p:sp>
      <p:sp>
        <p:nvSpPr>
          <p:cNvPr id="13" name="Text Placeholder 18">
            <a:extLst>
              <a:ext uri="{FF2B5EF4-FFF2-40B4-BE49-F238E27FC236}">
                <a16:creationId xmlns:a16="http://schemas.microsoft.com/office/drawing/2014/main" id="{835C8F1D-E393-7C63-8DA1-BD1A95A713EA}"/>
              </a:ext>
            </a:extLst>
          </p:cNvPr>
          <p:cNvSpPr txBox="1">
            <a:spLocks/>
          </p:cNvSpPr>
          <p:nvPr/>
        </p:nvSpPr>
        <p:spPr>
          <a:xfrm>
            <a:off x="6273588" y="6211085"/>
            <a:ext cx="3528001" cy="121588"/>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nl-NL" dirty="0" err="1"/>
              <a:t>Voegeli</a:t>
            </a:r>
            <a:r>
              <a:rPr lang="nl-NL" dirty="0"/>
              <a:t> et al. </a:t>
            </a:r>
            <a:r>
              <a:rPr lang="nl-NL" dirty="0" err="1"/>
              <a:t>dsm-firmenich</a:t>
            </a:r>
            <a:r>
              <a:rPr lang="nl-NL" dirty="0"/>
              <a:t>, IJCS 2007</a:t>
            </a:r>
          </a:p>
          <a:p>
            <a:endParaRPr lang="en-US" dirty="0"/>
          </a:p>
        </p:txBody>
      </p:sp>
      <p:pic>
        <p:nvPicPr>
          <p:cNvPr id="16" name="Picture 15" descr="A graph of a graph&#10;&#10;AI-generated content may be incorrect.">
            <a:extLst>
              <a:ext uri="{FF2B5EF4-FFF2-40B4-BE49-F238E27FC236}">
                <a16:creationId xmlns:a16="http://schemas.microsoft.com/office/drawing/2014/main" id="{0F0234A7-7521-C7A5-313D-9AEAD35888F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176473" y="2418966"/>
            <a:ext cx="5807630" cy="3266792"/>
          </a:xfrm>
          <a:prstGeom prst="rect">
            <a:avLst/>
          </a:prstGeom>
        </p:spPr>
      </p:pic>
      <p:pic>
        <p:nvPicPr>
          <p:cNvPr id="18" name="Picture 17">
            <a:extLst>
              <a:ext uri="{FF2B5EF4-FFF2-40B4-BE49-F238E27FC236}">
                <a16:creationId xmlns:a16="http://schemas.microsoft.com/office/drawing/2014/main" id="{99133DF9-12B0-7480-1EC6-3908A72E39F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20" name="Title 2">
            <a:extLst>
              <a:ext uri="{FF2B5EF4-FFF2-40B4-BE49-F238E27FC236}">
                <a16:creationId xmlns:a16="http://schemas.microsoft.com/office/drawing/2014/main" id="{ED7ABB0C-50C8-7778-326C-AB4C82A60FC8}"/>
              </a:ext>
            </a:extLst>
          </p:cNvPr>
          <p:cNvSpPr txBox="1">
            <a:spLocks/>
          </p:cNvSpPr>
          <p:nvPr/>
        </p:nvSpPr>
        <p:spPr>
          <a:xfrm>
            <a:off x="10528800" y="0"/>
            <a:ext cx="1663200" cy="195015"/>
          </a:xfrm>
          <a:prstGeom prst="rect">
            <a:avLst/>
          </a:prstGeom>
          <a:solidFill>
            <a:srgbClr val="4D3C35"/>
          </a:solidFill>
        </p:spPr>
        <p:txBody>
          <a:bodyPr wrap="square" lIns="0" tIns="36000" rIns="0" bIns="18000" anchor="t" anchorCtr="0">
            <a:spAutoFit/>
          </a:bodyPr>
          <a:lstStyle>
            <a:lvl1pPr algn="l" defTabSz="914400" rtl="0" eaLnBrk="1" latinLnBrk="0" hangingPunct="1">
              <a:lnSpc>
                <a:spcPct val="90000"/>
              </a:lnSpc>
              <a:spcBef>
                <a:spcPct val="0"/>
              </a:spcBef>
              <a:buNone/>
              <a:defRPr sz="3200" b="0" i="0" kern="1200">
                <a:solidFill>
                  <a:schemeClr val="tx1"/>
                </a:solidFill>
                <a:latin typeface="Fira Sans Medium" panose="020B0503050000020004" pitchFamily="34" charset="0"/>
                <a:ea typeface="+mj-ea"/>
                <a:cs typeface="+mj-cs"/>
              </a:defRPr>
            </a:lvl1pPr>
          </a:lstStyle>
          <a:p>
            <a:pPr marL="7938" marR="0" lvl="0" indent="-7938" algn="ctr" defTabSz="914400" rtl="0" eaLnBrk="1" fontAlgn="auto" latinLnBrk="0" hangingPunct="1">
              <a:lnSpc>
                <a:spcPct val="90000"/>
              </a:lnSpc>
              <a:spcBef>
                <a:spcPct val="0"/>
              </a:spcBef>
              <a:spcAft>
                <a:spcPts val="0"/>
              </a:spcAft>
              <a:buClrTx/>
              <a:buSzTx/>
              <a:buFontTx/>
              <a:buNone/>
              <a:tabLst/>
              <a:defRPr/>
            </a:pPr>
            <a:r>
              <a:rPr kumimoji="0" lang="en-GB" sz="1000" u="none" strike="noStrike" kern="1200" cap="none" normalizeH="0" noProof="0" dirty="0" err="1">
                <a:ln>
                  <a:noFill/>
                </a:ln>
                <a:solidFill>
                  <a:srgbClr val="FFFFFF"/>
                </a:solidFill>
                <a:effectLst>
                  <a:outerShdw blurRad="38100" dist="38100" dir="2700000" algn="tl">
                    <a:srgbClr val="000000">
                      <a:alpha val="43137"/>
                    </a:srgbClr>
                  </a:outerShdw>
                </a:effectLst>
                <a:uLnTx/>
                <a:uFillTx/>
                <a:latin typeface="DM Sans" pitchFamily="2" charset="77"/>
                <a:ea typeface="+mj-ea"/>
                <a:cs typeface="+mj-cs"/>
              </a:rPr>
              <a:t>dsm-firmenich</a:t>
            </a:r>
            <a:r>
              <a:rPr kumimoji="0" lang="en-GB" sz="1000" u="none" strike="noStrike" kern="1200" cap="none" normalizeH="0" noProof="0" dirty="0">
                <a:ln>
                  <a:noFill/>
                </a:ln>
                <a:solidFill>
                  <a:srgbClr val="FFFFFF"/>
                </a:solidFill>
                <a:effectLst>
                  <a:outerShdw blurRad="38100" dist="38100" dir="2700000" algn="tl">
                    <a:srgbClr val="000000">
                      <a:alpha val="43137"/>
                    </a:srgbClr>
                  </a:outerShdw>
                </a:effectLst>
                <a:uLnTx/>
                <a:uFillTx/>
                <a:latin typeface="DM Sans" pitchFamily="2" charset="77"/>
                <a:ea typeface="+mj-ea"/>
                <a:cs typeface="+mj-cs"/>
              </a:rPr>
              <a:t> discovery</a:t>
            </a:r>
          </a:p>
        </p:txBody>
      </p:sp>
    </p:spTree>
    <p:extLst>
      <p:ext uri="{BB962C8B-B14F-4D97-AF65-F5344CB8AC3E}">
        <p14:creationId xmlns:p14="http://schemas.microsoft.com/office/powerpoint/2010/main" val="2581430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72EDB-EEF4-9DE0-0518-82C70167D39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7A2603E-F241-219E-5DBA-73D9A477BCD8}"/>
              </a:ext>
            </a:extLst>
          </p:cNvPr>
          <p:cNvSpPr>
            <a:spLocks noGrp="1"/>
          </p:cNvSpPr>
          <p:nvPr>
            <p:ph type="sldNum" sz="quarter" idx="10"/>
          </p:nvPr>
        </p:nvSpPr>
        <p:spPr/>
        <p:txBody>
          <a:bodyPr/>
          <a:lstStyle/>
          <a:p>
            <a:fld id="{5BA3E189-2F3A-42E5-B572-3520703B6186}" type="slidenum">
              <a:rPr lang="en-GB" smtClean="0"/>
              <a:pPr/>
              <a:t>7</a:t>
            </a:fld>
            <a:endParaRPr lang="en-GB"/>
          </a:p>
        </p:txBody>
      </p:sp>
      <p:sp>
        <p:nvSpPr>
          <p:cNvPr id="15" name="Title 14">
            <a:extLst>
              <a:ext uri="{FF2B5EF4-FFF2-40B4-BE49-F238E27FC236}">
                <a16:creationId xmlns:a16="http://schemas.microsoft.com/office/drawing/2014/main" id="{58FFC8C3-8238-6691-D682-119ACC01E08E}"/>
              </a:ext>
            </a:extLst>
          </p:cNvPr>
          <p:cNvSpPr>
            <a:spLocks noGrp="1"/>
          </p:cNvSpPr>
          <p:nvPr>
            <p:ph type="title"/>
          </p:nvPr>
        </p:nvSpPr>
        <p:spPr>
          <a:xfrm>
            <a:off x="302401" y="302400"/>
            <a:ext cx="8491643" cy="842922"/>
          </a:xfrm>
        </p:spPr>
        <p:txBody>
          <a:bodyPr/>
          <a:lstStyle/>
          <a:p>
            <a:r>
              <a:rPr lang="en-US" dirty="0"/>
              <a:t>High activities of Plasmin in less pigmented skin </a:t>
            </a:r>
          </a:p>
        </p:txBody>
      </p:sp>
      <p:sp>
        <p:nvSpPr>
          <p:cNvPr id="19" name="Text Placeholder 18">
            <a:extLst>
              <a:ext uri="{FF2B5EF4-FFF2-40B4-BE49-F238E27FC236}">
                <a16:creationId xmlns:a16="http://schemas.microsoft.com/office/drawing/2014/main" id="{2A61DB3B-962F-F15F-F44F-6512B3C39001}"/>
              </a:ext>
            </a:extLst>
          </p:cNvPr>
          <p:cNvSpPr>
            <a:spLocks noGrp="1"/>
          </p:cNvSpPr>
          <p:nvPr>
            <p:ph type="body" sz="quarter" idx="24"/>
          </p:nvPr>
        </p:nvSpPr>
        <p:spPr>
          <a:xfrm>
            <a:off x="302398" y="6214540"/>
            <a:ext cx="4992091" cy="341060"/>
          </a:xfrm>
        </p:spPr>
        <p:txBody>
          <a:bodyPr/>
          <a:lstStyle/>
          <a:p>
            <a:r>
              <a:rPr lang="en-US" dirty="0"/>
              <a:t>N Raj et al. IJCS 2016 online</a:t>
            </a:r>
          </a:p>
          <a:p>
            <a:endParaRPr lang="en-US" dirty="0"/>
          </a:p>
        </p:txBody>
      </p:sp>
      <p:pic>
        <p:nvPicPr>
          <p:cNvPr id="23" name="Picture 22" descr="A screenshot of a graph&#10;&#10;AI-generated content may be incorrect.">
            <a:extLst>
              <a:ext uri="{FF2B5EF4-FFF2-40B4-BE49-F238E27FC236}">
                <a16:creationId xmlns:a16="http://schemas.microsoft.com/office/drawing/2014/main" id="{E8E4E5ED-3B89-2F40-3074-1785A0E2391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506133" y="943489"/>
            <a:ext cx="7179733" cy="4038600"/>
          </a:xfrm>
          <a:prstGeom prst="rect">
            <a:avLst/>
          </a:prstGeom>
        </p:spPr>
      </p:pic>
      <p:pic>
        <p:nvPicPr>
          <p:cNvPr id="24" name="Picture 23" descr="C1">
            <a:extLst>
              <a:ext uri="{FF2B5EF4-FFF2-40B4-BE49-F238E27FC236}">
                <a16:creationId xmlns:a16="http://schemas.microsoft.com/office/drawing/2014/main" id="{5B01F7B5-CCC4-D27F-ED0A-53DFBFA6A565}"/>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901977" y="4972455"/>
            <a:ext cx="1237818" cy="1237818"/>
          </a:xfrm>
          <a:prstGeom prst="ellipse">
            <a:avLst/>
          </a:prstGeom>
          <a:noFill/>
          <a:extLst>
            <a:ext uri="{909E8E84-426E-40DD-AFC4-6F175D3DCCD1}">
              <a14:hiddenFill xmlns:a14="http://schemas.microsoft.com/office/drawing/2010/main">
                <a:solidFill>
                  <a:srgbClr val="FFFFFF"/>
                </a:solidFill>
              </a14:hiddenFill>
            </a:ext>
          </a:extLst>
        </p:spPr>
      </p:pic>
      <p:pic>
        <p:nvPicPr>
          <p:cNvPr id="25" name="Picture 24" descr="B1">
            <a:extLst>
              <a:ext uri="{FF2B5EF4-FFF2-40B4-BE49-F238E27FC236}">
                <a16:creationId xmlns:a16="http://schemas.microsoft.com/office/drawing/2014/main" id="{1A4C31DB-97AE-15A1-1B11-47C0B53B2D9D}"/>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729661" y="4981385"/>
            <a:ext cx="1230285" cy="1219959"/>
          </a:xfrm>
          <a:prstGeom prst="ellipse">
            <a:avLst/>
          </a:prstGeom>
          <a:noFill/>
          <a:extLst>
            <a:ext uri="{909E8E84-426E-40DD-AFC4-6F175D3DCCD1}">
              <a14:hiddenFill xmlns:a14="http://schemas.microsoft.com/office/drawing/2010/main">
                <a:solidFill>
                  <a:srgbClr val="FFFFFF"/>
                </a:solidFill>
              </a14:hiddenFill>
            </a:ext>
          </a:extLst>
        </p:spPr>
      </p:pic>
      <p:pic>
        <p:nvPicPr>
          <p:cNvPr id="26" name="Picture 25" descr="C:\Documents and Settings\408436\Desktop\Leutle, Mpho  (20140225145348607) 20140225145506946.jpg">
            <a:extLst>
              <a:ext uri="{FF2B5EF4-FFF2-40B4-BE49-F238E27FC236}">
                <a16:creationId xmlns:a16="http://schemas.microsoft.com/office/drawing/2014/main" id="{CADE5CE1-56AC-F7E5-E763-3F82D42D320E}"/>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3557346" y="4976222"/>
            <a:ext cx="1230285" cy="1230285"/>
          </a:xfrm>
          <a:prstGeom prst="ellipse">
            <a:avLst/>
          </a:prstGeom>
          <a:noFill/>
          <a:effectLst/>
          <a:extLst>
            <a:ext uri="{909E8E84-426E-40DD-AFC4-6F175D3DCCD1}">
              <a14:hiddenFill xmlns:a14="http://schemas.microsoft.com/office/drawing/2010/main">
                <a:solidFill>
                  <a:srgbClr val="FFFFFF"/>
                </a:solidFill>
              </a14:hiddenFill>
            </a:ext>
          </a:extLst>
        </p:spPr>
      </p:pic>
      <p:sp>
        <p:nvSpPr>
          <p:cNvPr id="27" name="Title 2">
            <a:extLst>
              <a:ext uri="{FF2B5EF4-FFF2-40B4-BE49-F238E27FC236}">
                <a16:creationId xmlns:a16="http://schemas.microsoft.com/office/drawing/2014/main" id="{9720294D-732B-6480-D288-A7E231B90886}"/>
              </a:ext>
            </a:extLst>
          </p:cNvPr>
          <p:cNvSpPr txBox="1">
            <a:spLocks/>
          </p:cNvSpPr>
          <p:nvPr/>
        </p:nvSpPr>
        <p:spPr>
          <a:xfrm>
            <a:off x="10528800" y="0"/>
            <a:ext cx="1663200" cy="195015"/>
          </a:xfrm>
          <a:prstGeom prst="rect">
            <a:avLst/>
          </a:prstGeom>
          <a:solidFill>
            <a:srgbClr val="4D3C35"/>
          </a:solidFill>
        </p:spPr>
        <p:txBody>
          <a:bodyPr wrap="square" lIns="0" tIns="36000" rIns="0" bIns="18000" anchor="t" anchorCtr="0">
            <a:spAutoFit/>
          </a:bodyPr>
          <a:lstStyle>
            <a:lvl1pPr algn="l" defTabSz="914400" rtl="0" eaLnBrk="1" latinLnBrk="0" hangingPunct="1">
              <a:lnSpc>
                <a:spcPct val="90000"/>
              </a:lnSpc>
              <a:spcBef>
                <a:spcPct val="0"/>
              </a:spcBef>
              <a:buNone/>
              <a:defRPr sz="3200" b="0" i="0" kern="1200">
                <a:solidFill>
                  <a:schemeClr val="tx1"/>
                </a:solidFill>
                <a:latin typeface="Fira Sans Medium" panose="020B0503050000020004" pitchFamily="34" charset="0"/>
                <a:ea typeface="+mj-ea"/>
                <a:cs typeface="+mj-cs"/>
              </a:defRPr>
            </a:lvl1pPr>
          </a:lstStyle>
          <a:p>
            <a:pPr marL="7938" marR="0" lvl="0" indent="-7938" algn="ctr" defTabSz="914400" rtl="0" eaLnBrk="1" fontAlgn="auto" latinLnBrk="0" hangingPunct="1">
              <a:lnSpc>
                <a:spcPct val="90000"/>
              </a:lnSpc>
              <a:spcBef>
                <a:spcPct val="0"/>
              </a:spcBef>
              <a:spcAft>
                <a:spcPts val="0"/>
              </a:spcAft>
              <a:buClrTx/>
              <a:buSzTx/>
              <a:buFontTx/>
              <a:buNone/>
              <a:tabLst/>
              <a:defRPr/>
            </a:pPr>
            <a:r>
              <a:rPr kumimoji="0" lang="en-GB" sz="1000" u="none" strike="noStrike" kern="1200" cap="none" normalizeH="0" noProof="0" dirty="0" err="1">
                <a:ln>
                  <a:noFill/>
                </a:ln>
                <a:solidFill>
                  <a:srgbClr val="FFFFFF"/>
                </a:solidFill>
                <a:effectLst>
                  <a:outerShdw blurRad="38100" dist="38100" dir="2700000" algn="tl">
                    <a:srgbClr val="000000">
                      <a:alpha val="43137"/>
                    </a:srgbClr>
                  </a:outerShdw>
                </a:effectLst>
                <a:uLnTx/>
                <a:uFillTx/>
                <a:latin typeface="DM Sans" pitchFamily="2" charset="77"/>
                <a:ea typeface="+mj-ea"/>
                <a:cs typeface="+mj-cs"/>
              </a:rPr>
              <a:t>dsm-firmenich</a:t>
            </a:r>
            <a:r>
              <a:rPr kumimoji="0" lang="en-GB" sz="1000" u="none" strike="noStrike" kern="1200" cap="none" normalizeH="0" noProof="0" dirty="0">
                <a:ln>
                  <a:noFill/>
                </a:ln>
                <a:solidFill>
                  <a:srgbClr val="FFFFFF"/>
                </a:solidFill>
                <a:effectLst>
                  <a:outerShdw blurRad="38100" dist="38100" dir="2700000" algn="tl">
                    <a:srgbClr val="000000">
                      <a:alpha val="43137"/>
                    </a:srgbClr>
                  </a:outerShdw>
                </a:effectLst>
                <a:uLnTx/>
                <a:uFillTx/>
                <a:latin typeface="DM Sans" pitchFamily="2" charset="77"/>
                <a:ea typeface="+mj-ea"/>
                <a:cs typeface="+mj-cs"/>
              </a:rPr>
              <a:t> discovery</a:t>
            </a:r>
          </a:p>
        </p:txBody>
      </p:sp>
    </p:spTree>
    <p:extLst>
      <p:ext uri="{BB962C8B-B14F-4D97-AF65-F5344CB8AC3E}">
        <p14:creationId xmlns:p14="http://schemas.microsoft.com/office/powerpoint/2010/main" val="2956322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07C5F-BD7E-2CC7-08F2-AA00EB4916C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A9EB095-9DCF-722E-AD6A-F09AC58FB6D3}"/>
              </a:ext>
            </a:extLst>
          </p:cNvPr>
          <p:cNvSpPr/>
          <p:nvPr/>
        </p:nvSpPr>
        <p:spPr>
          <a:xfrm>
            <a:off x="6005689" y="0"/>
            <a:ext cx="6186311"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2" name="Slide Number Placeholder 1">
            <a:extLst>
              <a:ext uri="{FF2B5EF4-FFF2-40B4-BE49-F238E27FC236}">
                <a16:creationId xmlns:a16="http://schemas.microsoft.com/office/drawing/2014/main" id="{B86AC40F-8CFE-C4F2-E23F-7CDAAA67B1EA}"/>
              </a:ext>
            </a:extLst>
          </p:cNvPr>
          <p:cNvSpPr>
            <a:spLocks noGrp="1"/>
          </p:cNvSpPr>
          <p:nvPr>
            <p:ph type="sldNum" sz="quarter" idx="10"/>
          </p:nvPr>
        </p:nvSpPr>
        <p:spPr/>
        <p:txBody>
          <a:bodyPr/>
          <a:lstStyle/>
          <a:p>
            <a:fld id="{5BA3E189-2F3A-42E5-B572-3520703B6186}" type="slidenum">
              <a:rPr lang="en-GB" smtClean="0"/>
              <a:pPr/>
              <a:t>8</a:t>
            </a:fld>
            <a:endParaRPr lang="en-GB"/>
          </a:p>
        </p:txBody>
      </p:sp>
      <p:sp>
        <p:nvSpPr>
          <p:cNvPr id="17" name="Text Placeholder 16">
            <a:extLst>
              <a:ext uri="{FF2B5EF4-FFF2-40B4-BE49-F238E27FC236}">
                <a16:creationId xmlns:a16="http://schemas.microsoft.com/office/drawing/2014/main" id="{98A202AF-3E12-A33C-1F34-CF4279B5E2EF}"/>
              </a:ext>
            </a:extLst>
          </p:cNvPr>
          <p:cNvSpPr>
            <a:spLocks noGrp="1"/>
          </p:cNvSpPr>
          <p:nvPr>
            <p:ph type="body" sz="quarter" idx="12"/>
          </p:nvPr>
        </p:nvSpPr>
        <p:spPr>
          <a:xfrm>
            <a:off x="302401" y="1260000"/>
            <a:ext cx="5613400" cy="4297362"/>
          </a:xfrm>
        </p:spPr>
        <p:txBody>
          <a:bodyPr/>
          <a:lstStyle/>
          <a:p>
            <a:r>
              <a:rPr lang="en-US" sz="1800" b="1" dirty="0"/>
              <a:t>Increased Plasmin activity </a:t>
            </a:r>
            <a:br>
              <a:rPr lang="en-US" sz="1800" b="1" dirty="0"/>
            </a:br>
            <a:r>
              <a:rPr lang="en-US" sz="1800" b="1" dirty="0"/>
              <a:t>in acute eczematous atopic skin </a:t>
            </a:r>
          </a:p>
          <a:p>
            <a:endParaRPr lang="en-US" dirty="0"/>
          </a:p>
        </p:txBody>
      </p:sp>
      <p:sp>
        <p:nvSpPr>
          <p:cNvPr id="15" name="Title 14">
            <a:extLst>
              <a:ext uri="{FF2B5EF4-FFF2-40B4-BE49-F238E27FC236}">
                <a16:creationId xmlns:a16="http://schemas.microsoft.com/office/drawing/2014/main" id="{FE9B20AE-3129-E695-7F23-A24E61133984}"/>
              </a:ext>
            </a:extLst>
          </p:cNvPr>
          <p:cNvSpPr>
            <a:spLocks noGrp="1"/>
          </p:cNvSpPr>
          <p:nvPr>
            <p:ph type="title"/>
          </p:nvPr>
        </p:nvSpPr>
        <p:spPr>
          <a:xfrm>
            <a:off x="302401" y="302400"/>
            <a:ext cx="5874072" cy="842922"/>
          </a:xfrm>
        </p:spPr>
        <p:txBody>
          <a:bodyPr/>
          <a:lstStyle/>
          <a:p>
            <a:r>
              <a:rPr lang="en-US" dirty="0"/>
              <a:t>High activities of Plasmin in atopic </a:t>
            </a:r>
            <a:br>
              <a:rPr lang="en-US" dirty="0"/>
            </a:br>
            <a:r>
              <a:rPr lang="en-US" dirty="0"/>
              <a:t>skin and impaired skin barrier</a:t>
            </a:r>
          </a:p>
        </p:txBody>
      </p:sp>
      <p:sp>
        <p:nvSpPr>
          <p:cNvPr id="19" name="Text Placeholder 18">
            <a:extLst>
              <a:ext uri="{FF2B5EF4-FFF2-40B4-BE49-F238E27FC236}">
                <a16:creationId xmlns:a16="http://schemas.microsoft.com/office/drawing/2014/main" id="{082E2F1F-F655-7281-7F32-4E0AFE866CFD}"/>
              </a:ext>
            </a:extLst>
          </p:cNvPr>
          <p:cNvSpPr>
            <a:spLocks noGrp="1"/>
          </p:cNvSpPr>
          <p:nvPr>
            <p:ph type="body" sz="quarter" idx="24"/>
          </p:nvPr>
        </p:nvSpPr>
        <p:spPr/>
        <p:txBody>
          <a:bodyPr/>
          <a:lstStyle/>
          <a:p>
            <a:r>
              <a:rPr lang="nl-NL" dirty="0" err="1"/>
              <a:t>dsm-firmenich</a:t>
            </a:r>
            <a:r>
              <a:rPr lang="nl-NL" dirty="0"/>
              <a:t> R </a:t>
            </a:r>
            <a:r>
              <a:rPr lang="nl-NL" dirty="0" err="1"/>
              <a:t>Voegeli</a:t>
            </a:r>
            <a:r>
              <a:rPr lang="nl-NL" dirty="0"/>
              <a:t> et al. BJD 2009</a:t>
            </a:r>
          </a:p>
          <a:p>
            <a:endParaRPr lang="en-US" dirty="0"/>
          </a:p>
        </p:txBody>
      </p:sp>
      <p:sp>
        <p:nvSpPr>
          <p:cNvPr id="12" name="Text Placeholder 16">
            <a:extLst>
              <a:ext uri="{FF2B5EF4-FFF2-40B4-BE49-F238E27FC236}">
                <a16:creationId xmlns:a16="http://schemas.microsoft.com/office/drawing/2014/main" id="{1F0D95AF-9363-8809-9037-DFB893F8C659}"/>
              </a:ext>
            </a:extLst>
          </p:cNvPr>
          <p:cNvSpPr txBox="1">
            <a:spLocks/>
          </p:cNvSpPr>
          <p:nvPr/>
        </p:nvSpPr>
        <p:spPr>
          <a:xfrm>
            <a:off x="6273588" y="1270209"/>
            <a:ext cx="5613400" cy="931781"/>
          </a:xfrm>
          <a:prstGeom prst="rect">
            <a:avLst/>
          </a:prstGeom>
        </p:spPr>
        <p:txBody>
          <a:bodyPr lIns="0" tIns="0" rIns="0" bIns="0" anchor="t" anchorCtr="0"/>
          <a:lstStyle>
            <a:lvl1pPr marL="0" indent="0" algn="l" defTabSz="914400" rtl="0" eaLnBrk="1" latinLnBrk="0" hangingPunct="1">
              <a:lnSpc>
                <a:spcPct val="100000"/>
              </a:lnSpc>
              <a:spcBef>
                <a:spcPts val="0"/>
              </a:spcBef>
              <a:spcAft>
                <a:spcPts val="1000"/>
              </a:spcAft>
              <a:buFont typeface="Arial" panose="020B0604020202020204" pitchFamily="34" charset="0"/>
              <a:buNone/>
              <a:defRPr sz="20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1000"/>
              </a:spcAft>
              <a:buClr>
                <a:srgbClr val="4D3C35"/>
              </a:buClr>
              <a:buSzPct val="90000"/>
              <a:buFont typeface="Wingdings" panose="05000000000000000000" pitchFamily="2" charset="2"/>
              <a:buChar char=""/>
              <a:defRPr sz="20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1000"/>
              </a:spcAft>
              <a:buClr>
                <a:srgbClr val="F78B18"/>
              </a:buClr>
              <a:buSzPct val="90000"/>
              <a:buFont typeface="Wingdings" panose="05000000000000000000" pitchFamily="2" charset="2"/>
              <a:buChar char="l"/>
              <a:defRPr sz="20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spcAft>
                <a:spcPts val="1000"/>
              </a:spcAft>
              <a:buClr>
                <a:srgbClr val="F78B18"/>
              </a:buClr>
              <a:buSzPct val="90000"/>
              <a:buFont typeface="Wingdings" panose="05000000000000000000" pitchFamily="2" charset="2"/>
              <a:buChar char="l"/>
              <a:defRPr sz="20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b="1" dirty="0"/>
              <a:t>Strong correlation with TEWL</a:t>
            </a:r>
          </a:p>
          <a:p>
            <a:endParaRPr lang="en-US" dirty="0"/>
          </a:p>
        </p:txBody>
      </p:sp>
      <p:sp>
        <p:nvSpPr>
          <p:cNvPr id="5" name="Text Box 11">
            <a:extLst>
              <a:ext uri="{FF2B5EF4-FFF2-40B4-BE49-F238E27FC236}">
                <a16:creationId xmlns:a16="http://schemas.microsoft.com/office/drawing/2014/main" id="{7E99A5FF-673C-12F5-43F9-C873C0D465A7}"/>
              </a:ext>
            </a:extLst>
          </p:cNvPr>
          <p:cNvSpPr txBox="1">
            <a:spLocks noChangeArrowheads="1"/>
          </p:cNvSpPr>
          <p:nvPr/>
        </p:nvSpPr>
        <p:spPr bwMode="auto">
          <a:xfrm>
            <a:off x="6273588" y="6204585"/>
            <a:ext cx="3702473" cy="2462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bodyPr>
          <a:lstStyle>
            <a:lvl1pPr eaLnBrk="0" hangingPunct="0">
              <a:defRPr sz="3600">
                <a:solidFill>
                  <a:schemeClr val="tx1"/>
                </a:solidFill>
                <a:latin typeface="Trebuchet MS" pitchFamily="34" charset="0"/>
                <a:cs typeface="Arial" pitchFamily="34" charset="0"/>
              </a:defRPr>
            </a:lvl1pPr>
            <a:lvl2pPr marL="742950" indent="-285750" eaLnBrk="0" hangingPunct="0">
              <a:defRPr sz="3600">
                <a:solidFill>
                  <a:schemeClr val="tx1"/>
                </a:solidFill>
                <a:latin typeface="Trebuchet MS" pitchFamily="34" charset="0"/>
                <a:cs typeface="Arial" pitchFamily="34" charset="0"/>
              </a:defRPr>
            </a:lvl2pPr>
            <a:lvl3pPr marL="1143000" indent="-228600" eaLnBrk="0" hangingPunct="0">
              <a:defRPr sz="3600">
                <a:solidFill>
                  <a:schemeClr val="tx1"/>
                </a:solidFill>
                <a:latin typeface="Trebuchet MS" pitchFamily="34" charset="0"/>
                <a:cs typeface="Arial" pitchFamily="34" charset="0"/>
              </a:defRPr>
            </a:lvl3pPr>
            <a:lvl4pPr marL="1600200" indent="-228600" eaLnBrk="0" hangingPunct="0">
              <a:defRPr sz="3600">
                <a:solidFill>
                  <a:schemeClr val="tx1"/>
                </a:solidFill>
                <a:latin typeface="Trebuchet MS" pitchFamily="34" charset="0"/>
                <a:cs typeface="Arial" pitchFamily="34" charset="0"/>
              </a:defRPr>
            </a:lvl4pPr>
            <a:lvl5pPr marL="2057400" indent="-228600" eaLnBrk="0" hangingPunct="0">
              <a:defRPr sz="3600">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sz="3600">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sz="3600">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sz="3600">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sz="3600">
                <a:solidFill>
                  <a:schemeClr val="tx1"/>
                </a:solidFill>
                <a:latin typeface="Trebuchet MS" pitchFamily="34" charset="0"/>
                <a:cs typeface="Arial" pitchFamily="34" charset="0"/>
              </a:defRPr>
            </a:lvl9pPr>
          </a:lstStyle>
          <a:p>
            <a:pPr>
              <a:defRPr/>
            </a:pPr>
            <a:r>
              <a:rPr lang="de-CH" sz="800" dirty="0" err="1">
                <a:latin typeface="DM Sans" pitchFamily="2" charset="77"/>
              </a:rPr>
              <a:t>dsm-firmenich</a:t>
            </a:r>
            <a:r>
              <a:rPr lang="de-CH" sz="800" dirty="0">
                <a:latin typeface="DM Sans" pitchFamily="2" charset="77"/>
              </a:rPr>
              <a:t> R </a:t>
            </a:r>
            <a:r>
              <a:rPr lang="de-CH" sz="800" dirty="0" err="1">
                <a:latin typeface="DM Sans" pitchFamily="2" charset="77"/>
              </a:rPr>
              <a:t>Voegeli</a:t>
            </a:r>
            <a:r>
              <a:rPr lang="de-CH" sz="800" dirty="0">
                <a:latin typeface="DM Sans" pitchFamily="2" charset="77"/>
              </a:rPr>
              <a:t> et al. IJCS 2008</a:t>
            </a:r>
            <a:br>
              <a:rPr lang="de-CH" sz="800" dirty="0">
                <a:latin typeface="DM Sans" pitchFamily="2" charset="77"/>
              </a:rPr>
            </a:br>
            <a:r>
              <a:rPr lang="de-CH" sz="800" dirty="0">
                <a:latin typeface="DM Sans" pitchFamily="2" charset="77"/>
              </a:rPr>
              <a:t>[</a:t>
            </a:r>
            <a:r>
              <a:rPr lang="de-CH" sz="800" dirty="0" err="1">
                <a:latin typeface="DM Sans" pitchFamily="2" charset="77"/>
              </a:rPr>
              <a:t>Publication</a:t>
            </a:r>
            <a:r>
              <a:rPr lang="de-CH" sz="800" dirty="0">
                <a:latin typeface="DM Sans" pitchFamily="2" charset="77"/>
              </a:rPr>
              <a:t> Award </a:t>
            </a:r>
            <a:r>
              <a:rPr lang="de-CH" sz="800" dirty="0" err="1">
                <a:latin typeface="DM Sans" pitchFamily="2" charset="77"/>
              </a:rPr>
              <a:t>by</a:t>
            </a:r>
            <a:r>
              <a:rPr lang="de-CH" sz="800" dirty="0">
                <a:latin typeface="DM Sans" pitchFamily="2" charset="77"/>
              </a:rPr>
              <a:t> SCS]</a:t>
            </a:r>
          </a:p>
        </p:txBody>
      </p:sp>
      <p:pic>
        <p:nvPicPr>
          <p:cNvPr id="10" name="Picture 9">
            <a:extLst>
              <a:ext uri="{FF2B5EF4-FFF2-40B4-BE49-F238E27FC236}">
                <a16:creationId xmlns:a16="http://schemas.microsoft.com/office/drawing/2014/main" id="{83105135-47EE-DA03-464B-795C621E6EC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pic>
        <p:nvPicPr>
          <p:cNvPr id="20" name="Picture 19" descr="A graph on a black background&#10;&#10;AI-generated content may be incorrect.">
            <a:extLst>
              <a:ext uri="{FF2B5EF4-FFF2-40B4-BE49-F238E27FC236}">
                <a16:creationId xmlns:a16="http://schemas.microsoft.com/office/drawing/2014/main" id="{8E0B814D-20A1-A577-7BC7-1FF6505C8F4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89415" y="1641556"/>
            <a:ext cx="7177015" cy="4037071"/>
          </a:xfrm>
          <a:prstGeom prst="rect">
            <a:avLst/>
          </a:prstGeom>
        </p:spPr>
      </p:pic>
      <p:pic>
        <p:nvPicPr>
          <p:cNvPr id="22" name="Picture 21" descr="A graph of different sizes and shapes&#10;&#10;AI-generated content may be incorrect.">
            <a:extLst>
              <a:ext uri="{FF2B5EF4-FFF2-40B4-BE49-F238E27FC236}">
                <a16:creationId xmlns:a16="http://schemas.microsoft.com/office/drawing/2014/main" id="{8A4FBF7C-4FEC-E2AE-0309-6BAED1EC52DB}"/>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75882" y="1835672"/>
            <a:ext cx="5543538" cy="4093037"/>
          </a:xfrm>
          <a:prstGeom prst="rect">
            <a:avLst/>
          </a:prstGeom>
        </p:spPr>
      </p:pic>
      <p:pic>
        <p:nvPicPr>
          <p:cNvPr id="23" name="Picture 22">
            <a:extLst>
              <a:ext uri="{FF2B5EF4-FFF2-40B4-BE49-F238E27FC236}">
                <a16:creationId xmlns:a16="http://schemas.microsoft.com/office/drawing/2014/main" id="{78CB3765-0CB5-B522-6A5D-FB72ABE5856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521469" y="2565454"/>
            <a:ext cx="1871565" cy="1316736"/>
          </a:xfrm>
          <a:prstGeom prst="rect">
            <a:avLst/>
          </a:prstGeom>
        </p:spPr>
      </p:pic>
      <p:sp>
        <p:nvSpPr>
          <p:cNvPr id="24" name="Title 2">
            <a:extLst>
              <a:ext uri="{FF2B5EF4-FFF2-40B4-BE49-F238E27FC236}">
                <a16:creationId xmlns:a16="http://schemas.microsoft.com/office/drawing/2014/main" id="{FE6DCBA7-B900-F47B-157C-28AA4E6A2CD1}"/>
              </a:ext>
            </a:extLst>
          </p:cNvPr>
          <p:cNvSpPr txBox="1">
            <a:spLocks/>
          </p:cNvSpPr>
          <p:nvPr/>
        </p:nvSpPr>
        <p:spPr>
          <a:xfrm>
            <a:off x="10528800" y="0"/>
            <a:ext cx="1663200" cy="195015"/>
          </a:xfrm>
          <a:prstGeom prst="rect">
            <a:avLst/>
          </a:prstGeom>
          <a:solidFill>
            <a:srgbClr val="4D3C35"/>
          </a:solidFill>
        </p:spPr>
        <p:txBody>
          <a:bodyPr wrap="square" lIns="0" tIns="36000" rIns="0" bIns="18000" anchor="t" anchorCtr="0">
            <a:spAutoFit/>
          </a:bodyPr>
          <a:lstStyle>
            <a:lvl1pPr algn="l" defTabSz="914400" rtl="0" eaLnBrk="1" latinLnBrk="0" hangingPunct="1">
              <a:lnSpc>
                <a:spcPct val="90000"/>
              </a:lnSpc>
              <a:spcBef>
                <a:spcPct val="0"/>
              </a:spcBef>
              <a:buNone/>
              <a:defRPr sz="3200" b="0" i="0" kern="1200">
                <a:solidFill>
                  <a:schemeClr val="tx1"/>
                </a:solidFill>
                <a:latin typeface="Fira Sans Medium" panose="020B0503050000020004" pitchFamily="34" charset="0"/>
                <a:ea typeface="+mj-ea"/>
                <a:cs typeface="+mj-cs"/>
              </a:defRPr>
            </a:lvl1pPr>
          </a:lstStyle>
          <a:p>
            <a:pPr marL="7938" marR="0" lvl="0" indent="-7938" algn="ctr" defTabSz="914400" rtl="0" eaLnBrk="1" fontAlgn="auto" latinLnBrk="0" hangingPunct="1">
              <a:lnSpc>
                <a:spcPct val="90000"/>
              </a:lnSpc>
              <a:spcBef>
                <a:spcPct val="0"/>
              </a:spcBef>
              <a:spcAft>
                <a:spcPts val="0"/>
              </a:spcAft>
              <a:buClrTx/>
              <a:buSzTx/>
              <a:buFontTx/>
              <a:buNone/>
              <a:tabLst/>
              <a:defRPr/>
            </a:pPr>
            <a:r>
              <a:rPr kumimoji="0" lang="en-GB" sz="1000" u="none" strike="noStrike" kern="1200" cap="none" normalizeH="0" noProof="0" dirty="0" err="1">
                <a:ln>
                  <a:noFill/>
                </a:ln>
                <a:solidFill>
                  <a:srgbClr val="FFFFFF"/>
                </a:solidFill>
                <a:effectLst>
                  <a:outerShdw blurRad="38100" dist="38100" dir="2700000" algn="tl">
                    <a:srgbClr val="000000">
                      <a:alpha val="43137"/>
                    </a:srgbClr>
                  </a:outerShdw>
                </a:effectLst>
                <a:uLnTx/>
                <a:uFillTx/>
                <a:latin typeface="DM Sans" pitchFamily="2" charset="77"/>
                <a:ea typeface="+mj-ea"/>
                <a:cs typeface="+mj-cs"/>
              </a:rPr>
              <a:t>dsm-firmenich</a:t>
            </a:r>
            <a:r>
              <a:rPr kumimoji="0" lang="en-GB" sz="1000" u="none" strike="noStrike" kern="1200" cap="none" normalizeH="0" noProof="0" dirty="0">
                <a:ln>
                  <a:noFill/>
                </a:ln>
                <a:solidFill>
                  <a:srgbClr val="FFFFFF"/>
                </a:solidFill>
                <a:effectLst>
                  <a:outerShdw blurRad="38100" dist="38100" dir="2700000" algn="tl">
                    <a:srgbClr val="000000">
                      <a:alpha val="43137"/>
                    </a:srgbClr>
                  </a:outerShdw>
                </a:effectLst>
                <a:uLnTx/>
                <a:uFillTx/>
                <a:latin typeface="DM Sans" pitchFamily="2" charset="77"/>
                <a:ea typeface="+mj-ea"/>
                <a:cs typeface="+mj-cs"/>
              </a:rPr>
              <a:t> discovery</a:t>
            </a:r>
          </a:p>
        </p:txBody>
      </p:sp>
    </p:spTree>
    <p:extLst>
      <p:ext uri="{BB962C8B-B14F-4D97-AF65-F5344CB8AC3E}">
        <p14:creationId xmlns:p14="http://schemas.microsoft.com/office/powerpoint/2010/main" val="1285924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637B6-92DF-E0A6-4D66-7E0F1B76230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32A12E3-44A8-EB7D-9129-3055A59A265D}"/>
              </a:ext>
            </a:extLst>
          </p:cNvPr>
          <p:cNvSpPr>
            <a:spLocks noGrp="1"/>
          </p:cNvSpPr>
          <p:nvPr>
            <p:ph type="body" idx="25"/>
          </p:nvPr>
        </p:nvSpPr>
        <p:spPr/>
        <p:txBody>
          <a:bodyPr/>
          <a:lstStyle/>
          <a:p>
            <a:r>
              <a:rPr lang="en-US" dirty="0"/>
              <a:t>ID CARD</a:t>
            </a:r>
          </a:p>
        </p:txBody>
      </p:sp>
      <p:sp>
        <p:nvSpPr>
          <p:cNvPr id="3" name="Slide Number Placeholder 2">
            <a:extLst>
              <a:ext uri="{FF2B5EF4-FFF2-40B4-BE49-F238E27FC236}">
                <a16:creationId xmlns:a16="http://schemas.microsoft.com/office/drawing/2014/main" id="{03413636-AC1A-85DA-3F1B-AA63F20C987B}"/>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GB" sz="1300" b="0" i="0" u="none" strike="noStrike" kern="1200" cap="none" spc="0" normalizeH="0" baseline="0" noProof="0" dirty="0">
              <a:ln>
                <a:noFill/>
              </a:ln>
              <a:effectLst/>
              <a:uLnTx/>
              <a:uFillTx/>
              <a:latin typeface="DM Sans"/>
              <a:ea typeface="+mn-ea"/>
              <a:cs typeface="+mn-cs"/>
            </a:endParaRPr>
          </a:p>
        </p:txBody>
      </p:sp>
      <p:sp>
        <p:nvSpPr>
          <p:cNvPr id="8" name="Text Placeholder 5">
            <a:extLst>
              <a:ext uri="{FF2B5EF4-FFF2-40B4-BE49-F238E27FC236}">
                <a16:creationId xmlns:a16="http://schemas.microsoft.com/office/drawing/2014/main" id="{3DDF6835-E7F3-9656-C7A7-55FAC6DE0E6C}"/>
              </a:ext>
            </a:extLst>
          </p:cNvPr>
          <p:cNvSpPr>
            <a:spLocks noGrp="1"/>
          </p:cNvSpPr>
          <p:nvPr>
            <p:ph type="body" sz="quarter" idx="2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dirty="0">
                <a:solidFill>
                  <a:schemeClr val="bg1"/>
                </a:solidFill>
                <a:latin typeface="DM Sans"/>
              </a:rPr>
              <a:t>1</a:t>
            </a:r>
            <a:r>
              <a:rPr lang="en-US" dirty="0">
                <a:solidFill>
                  <a:schemeClr val="bg1"/>
                </a:solidFill>
                <a:latin typeface="DM Sans"/>
              </a:rPr>
              <a:t> </a:t>
            </a:r>
            <a:r>
              <a:rPr kumimoji="0" lang="en-US" sz="800" b="0" i="0" u="none" strike="noStrike" kern="0" cap="none" spc="0" normalizeH="0" noProof="0" dirty="0">
                <a:ln>
                  <a:noFill/>
                </a:ln>
                <a:solidFill>
                  <a:schemeClr val="bg1"/>
                </a:solidFill>
                <a:effectLst/>
                <a:uLnTx/>
                <a:uFillTx/>
                <a:latin typeface="DM Sans"/>
                <a:ea typeface="+mn-ea"/>
                <a:cs typeface="+mn-cs"/>
              </a:rPr>
              <a:t>Non-intentionally added TFA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800" b="0" i="0" u="none" strike="noStrike" kern="0" cap="none" spc="0" normalizeH="0" noProof="0" dirty="0">
              <a:ln>
                <a:noFill/>
              </a:ln>
              <a:effectLst/>
              <a:uLnTx/>
              <a:uFillTx/>
              <a:latin typeface="DM Sans"/>
              <a:ea typeface="+mn-ea"/>
              <a:cs typeface="+mn-cs"/>
            </a:endParaRPr>
          </a:p>
        </p:txBody>
      </p:sp>
      <p:sp>
        <p:nvSpPr>
          <p:cNvPr id="6" name="Text Placeholder 5">
            <a:extLst>
              <a:ext uri="{FF2B5EF4-FFF2-40B4-BE49-F238E27FC236}">
                <a16:creationId xmlns:a16="http://schemas.microsoft.com/office/drawing/2014/main" id="{E90A257D-4E41-5D57-FBBE-7DA15D6ACA36}"/>
              </a:ext>
            </a:extLst>
          </p:cNvPr>
          <p:cNvSpPr>
            <a:spLocks noGrp="1"/>
          </p:cNvSpPr>
          <p:nvPr>
            <p:ph type="body" sz="quarter" idx="24"/>
          </p:nvPr>
        </p:nvSpPr>
        <p:spPr/>
        <p:txBody>
          <a:bodyPr/>
          <a:lstStyle/>
          <a:p>
            <a:r>
              <a:rPr lang="en-GB" i="1" dirty="0">
                <a:solidFill>
                  <a:schemeClr val="bg1"/>
                </a:solidFill>
                <a:latin typeface="+mn-lt"/>
              </a:rPr>
              <a:t>* in vitro  ** in vivo  ***ex vivo</a:t>
            </a:r>
          </a:p>
        </p:txBody>
      </p:sp>
      <p:sp>
        <p:nvSpPr>
          <p:cNvPr id="32" name="Title 31">
            <a:extLst>
              <a:ext uri="{FF2B5EF4-FFF2-40B4-BE49-F238E27FC236}">
                <a16:creationId xmlns:a16="http://schemas.microsoft.com/office/drawing/2014/main" id="{E5A88BFC-8A5C-7070-6FCD-B7D866C01910}"/>
              </a:ext>
            </a:extLst>
          </p:cNvPr>
          <p:cNvSpPr>
            <a:spLocks noGrp="1"/>
          </p:cNvSpPr>
          <p:nvPr>
            <p:ph type="title"/>
          </p:nvPr>
        </p:nvSpPr>
        <p:spPr/>
        <p:txBody>
          <a:bodyPr/>
          <a:lstStyle/>
          <a:p>
            <a:r>
              <a:rPr lang="en-US" dirty="0">
                <a:solidFill>
                  <a:schemeClr val="bg1"/>
                </a:solidFill>
              </a:rPr>
              <a:t>SYN-UP®</a:t>
            </a:r>
          </a:p>
        </p:txBody>
      </p:sp>
      <p:sp>
        <p:nvSpPr>
          <p:cNvPr id="9" name="Rectangle 8">
            <a:extLst>
              <a:ext uri="{FF2B5EF4-FFF2-40B4-BE49-F238E27FC236}">
                <a16:creationId xmlns:a16="http://schemas.microsoft.com/office/drawing/2014/main" id="{181A4DC0-1863-B344-2BEC-3E4C91C37137}"/>
              </a:ext>
            </a:extLst>
          </p:cNvPr>
          <p:cNvSpPr/>
          <p:nvPr/>
        </p:nvSpPr>
        <p:spPr>
          <a:xfrm>
            <a:off x="296311" y="1853062"/>
            <a:ext cx="11595631" cy="903019"/>
          </a:xfrm>
          <a:prstGeom prst="rect">
            <a:avLst/>
          </a:prstGeom>
          <a:solidFill>
            <a:srgbClr val="CCBCB8"/>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4D3C35"/>
                </a:solidFill>
                <a:effectLst/>
                <a:uLnTx/>
                <a:uFillTx/>
                <a:latin typeface="DM Sans Bold" pitchFamily="2" charset="0"/>
                <a:ea typeface="+mn-ea"/>
                <a:cs typeface="+mn-cs"/>
              </a:rPr>
              <a:t>TECHNOLOGY:</a:t>
            </a:r>
          </a:p>
        </p:txBody>
      </p:sp>
      <p:grpSp>
        <p:nvGrpSpPr>
          <p:cNvPr id="11" name="Group 10">
            <a:extLst>
              <a:ext uri="{FF2B5EF4-FFF2-40B4-BE49-F238E27FC236}">
                <a16:creationId xmlns:a16="http://schemas.microsoft.com/office/drawing/2014/main" id="{56EBBEC8-ACE5-16D7-9000-0846F315803E}"/>
              </a:ext>
            </a:extLst>
          </p:cNvPr>
          <p:cNvGrpSpPr/>
          <p:nvPr/>
        </p:nvGrpSpPr>
        <p:grpSpPr>
          <a:xfrm>
            <a:off x="296311" y="3526953"/>
            <a:ext cx="11593288" cy="1436839"/>
            <a:chOff x="0" y="4030272"/>
            <a:chExt cx="11889600" cy="1396763"/>
          </a:xfrm>
          <a:solidFill>
            <a:srgbClr val="CCBCB8"/>
          </a:solidFill>
        </p:grpSpPr>
        <p:sp>
          <p:nvSpPr>
            <p:cNvPr id="12" name="Rectangle 11">
              <a:extLst>
                <a:ext uri="{FF2B5EF4-FFF2-40B4-BE49-F238E27FC236}">
                  <a16:creationId xmlns:a16="http://schemas.microsoft.com/office/drawing/2014/main" id="{59C4E6EA-35E2-8028-346B-7E534F8214EE}"/>
                </a:ext>
              </a:extLst>
            </p:cNvPr>
            <p:cNvSpPr/>
            <p:nvPr/>
          </p:nvSpPr>
          <p:spPr>
            <a:xfrm>
              <a:off x="0" y="4030272"/>
              <a:ext cx="11889600" cy="1396763"/>
            </a:xfrm>
            <a:prstGeom prst="rect">
              <a:avLst/>
            </a:prstGeom>
            <a:grp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4D3C35"/>
                  </a:solidFill>
                  <a:effectLst/>
                  <a:uLnTx/>
                  <a:uFillTx/>
                  <a:latin typeface="DM Sans Bold" pitchFamily="2" charset="0"/>
                  <a:ea typeface="+mn-ea"/>
                  <a:cs typeface="+mn-cs"/>
                </a:rPr>
                <a:t>BENEFITS:</a:t>
              </a:r>
            </a:p>
          </p:txBody>
        </p:sp>
        <p:sp>
          <p:nvSpPr>
            <p:cNvPr id="13" name="TextBox 55">
              <a:extLst>
                <a:ext uri="{FF2B5EF4-FFF2-40B4-BE49-F238E27FC236}">
                  <a16:creationId xmlns:a16="http://schemas.microsoft.com/office/drawing/2014/main" id="{8238DC2D-79DF-EC9D-6666-0F0F22E5C1BC}"/>
                </a:ext>
              </a:extLst>
            </p:cNvPr>
            <p:cNvSpPr txBox="1"/>
            <p:nvPr/>
          </p:nvSpPr>
          <p:spPr>
            <a:xfrm>
              <a:off x="2133349" y="4097269"/>
              <a:ext cx="4480286" cy="1221152"/>
            </a:xfrm>
            <a:prstGeom prst="rect">
              <a:avLst/>
            </a:prstGeom>
            <a:grp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
                  <a:srgbClr val="4D3C35"/>
                </a:buClr>
                <a:buSzTx/>
                <a:buFont typeface="Arial" panose="020B0604020202020204" pitchFamily="34" charset="0"/>
                <a:buChar char="•"/>
                <a:tabLst/>
                <a:defRPr/>
              </a:pPr>
              <a:r>
                <a:rPr kumimoji="0" lang="en-US" sz="11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Promotes healthy-looking skin by inhibiting Plasmin levels* and rebalancing key bacteria S. Aureus and S. Epidermidis**​</a:t>
              </a:r>
            </a:p>
            <a:p>
              <a:pPr marL="180000" marR="0" lvl="0" indent="-180000" algn="l" defTabSz="914400" rtl="0" eaLnBrk="1" fontAlgn="auto" latinLnBrk="0" hangingPunct="1">
                <a:lnSpc>
                  <a:spcPct val="100000"/>
                </a:lnSpc>
                <a:spcBef>
                  <a:spcPts val="0"/>
                </a:spcBef>
                <a:spcAft>
                  <a:spcPts val="300"/>
                </a:spcAft>
                <a:buClr>
                  <a:srgbClr val="4D3C35"/>
                </a:buClr>
                <a:buSzTx/>
                <a:buFont typeface="Arial" panose="020B0604020202020204" pitchFamily="34" charset="0"/>
                <a:buChar char="•"/>
                <a:tabLst/>
                <a:defRPr/>
              </a:pPr>
              <a:r>
                <a:rPr kumimoji="0" lang="en-US" sz="11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Reduces skin sensitivity and redness by modulation                   MMP 9*/***, CXCL5* and IL-8 activities*​</a:t>
              </a:r>
            </a:p>
            <a:p>
              <a:pPr marL="180000" marR="0" lvl="0" indent="-180000" algn="l" defTabSz="914400" rtl="0" eaLnBrk="1" fontAlgn="auto" latinLnBrk="0" hangingPunct="1">
                <a:lnSpc>
                  <a:spcPct val="100000"/>
                </a:lnSpc>
                <a:spcBef>
                  <a:spcPts val="0"/>
                </a:spcBef>
                <a:spcAft>
                  <a:spcPts val="300"/>
                </a:spcAft>
                <a:buClr>
                  <a:srgbClr val="4D3C35"/>
                </a:buClr>
                <a:buSzTx/>
                <a:buFont typeface="Arial" panose="020B0604020202020204" pitchFamily="34" charset="0"/>
                <a:buChar char="•"/>
                <a:tabLst/>
                <a:defRPr/>
              </a:pPr>
              <a:r>
                <a:rPr kumimoji="0" lang="en-US" sz="11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Helps to smooth the skin by preventing the degradation of type IV Collagen*/*** and by stimulating type I Collagen* ​</a:t>
              </a:r>
            </a:p>
          </p:txBody>
        </p:sp>
      </p:grpSp>
      <p:sp>
        <p:nvSpPr>
          <p:cNvPr id="14" name="Rectangle 13">
            <a:extLst>
              <a:ext uri="{FF2B5EF4-FFF2-40B4-BE49-F238E27FC236}">
                <a16:creationId xmlns:a16="http://schemas.microsoft.com/office/drawing/2014/main" id="{05E6BAC5-4957-EF14-37CD-4E70D992F261}"/>
              </a:ext>
            </a:extLst>
          </p:cNvPr>
          <p:cNvSpPr/>
          <p:nvPr/>
        </p:nvSpPr>
        <p:spPr>
          <a:xfrm>
            <a:off x="293969" y="5078470"/>
            <a:ext cx="11595629" cy="799466"/>
          </a:xfrm>
          <a:prstGeom prst="rect">
            <a:avLst/>
          </a:prstGeom>
          <a:solidFill>
            <a:srgbClr val="CCBCB8"/>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4D3C35"/>
                </a:solidFill>
                <a:effectLst/>
                <a:uLnTx/>
                <a:uFillTx/>
                <a:latin typeface="DM Sans Bold" pitchFamily="2" charset="0"/>
                <a:ea typeface="+mn-ea"/>
                <a:cs typeface="+mn-cs"/>
              </a:rPr>
              <a:t>REGISTRATION</a:t>
            </a:r>
            <a:br>
              <a:rPr kumimoji="0" lang="en-US" sz="1400" b="0" i="0" u="none" strike="noStrike" kern="0" cap="none" spc="100" normalizeH="0" baseline="0" noProof="0" dirty="0">
                <a:ln>
                  <a:noFill/>
                </a:ln>
                <a:solidFill>
                  <a:srgbClr val="4D3C35"/>
                </a:solidFill>
                <a:effectLst/>
                <a:uLnTx/>
                <a:uFillTx/>
                <a:latin typeface="DM Sans Bold" pitchFamily="2" charset="0"/>
                <a:ea typeface="+mn-ea"/>
                <a:cs typeface="+mn-cs"/>
              </a:rPr>
            </a:br>
            <a:r>
              <a:rPr kumimoji="0" lang="en-US" sz="1400" b="0" i="0" u="none" strike="noStrike" kern="0" cap="none" spc="100" normalizeH="0" baseline="0" noProof="0" dirty="0">
                <a:ln>
                  <a:noFill/>
                </a:ln>
                <a:solidFill>
                  <a:srgbClr val="4D3C35"/>
                </a:solidFill>
                <a:effectLst/>
                <a:uLnTx/>
                <a:uFillTx/>
                <a:latin typeface="DM Sans Bold" pitchFamily="2" charset="0"/>
                <a:ea typeface="+mn-ea"/>
                <a:cs typeface="+mn-cs"/>
              </a:rPr>
              <a:t>CERTIFICATION</a:t>
            </a:r>
            <a:br>
              <a:rPr kumimoji="0" lang="en-US" sz="1400" b="0" i="0" u="none" strike="noStrike" kern="0" cap="none" spc="100" normalizeH="0" baseline="0" noProof="0" dirty="0">
                <a:ln>
                  <a:noFill/>
                </a:ln>
                <a:solidFill>
                  <a:srgbClr val="B3978F"/>
                </a:solidFill>
                <a:effectLst/>
                <a:uLnTx/>
                <a:uFillTx/>
                <a:latin typeface="Fira Sans Medium"/>
                <a:ea typeface="+mn-ea"/>
                <a:cs typeface="+mn-cs"/>
              </a:rPr>
            </a:br>
            <a:endParaRPr kumimoji="0" lang="en-US" sz="1400" b="0" i="0" u="none" strike="noStrike" kern="0" cap="none" spc="0" normalizeH="0" baseline="0" noProof="0" dirty="0">
              <a:ln>
                <a:noFill/>
              </a:ln>
              <a:solidFill>
                <a:srgbClr val="B3978F"/>
              </a:solidFill>
              <a:effectLst/>
              <a:uLnTx/>
              <a:uFillTx/>
              <a:latin typeface="Fira Sans"/>
              <a:ea typeface="+mn-ea"/>
              <a:cs typeface="+mn-cs"/>
            </a:endParaRPr>
          </a:p>
        </p:txBody>
      </p:sp>
      <p:grpSp>
        <p:nvGrpSpPr>
          <p:cNvPr id="15" name="Group 14">
            <a:extLst>
              <a:ext uri="{FF2B5EF4-FFF2-40B4-BE49-F238E27FC236}">
                <a16:creationId xmlns:a16="http://schemas.microsoft.com/office/drawing/2014/main" id="{21CCAFD3-5959-D5D1-D78F-15A466A10693}"/>
              </a:ext>
            </a:extLst>
          </p:cNvPr>
          <p:cNvGrpSpPr/>
          <p:nvPr/>
        </p:nvGrpSpPr>
        <p:grpSpPr>
          <a:xfrm>
            <a:off x="302398" y="1098306"/>
            <a:ext cx="11589544" cy="632053"/>
            <a:chOff x="-25599" y="2558933"/>
            <a:chExt cx="11889600" cy="385200"/>
          </a:xfrm>
          <a:solidFill>
            <a:srgbClr val="CCBCB8"/>
          </a:solidFill>
        </p:grpSpPr>
        <p:sp>
          <p:nvSpPr>
            <p:cNvPr id="16" name="Rectangle 15">
              <a:extLst>
                <a:ext uri="{FF2B5EF4-FFF2-40B4-BE49-F238E27FC236}">
                  <a16:creationId xmlns:a16="http://schemas.microsoft.com/office/drawing/2014/main" id="{5581F27E-12D3-8995-68C6-5F64B3A3CF1A}"/>
                </a:ext>
              </a:extLst>
            </p:cNvPr>
            <p:cNvSpPr/>
            <p:nvPr/>
          </p:nvSpPr>
          <p:spPr>
            <a:xfrm>
              <a:off x="-25599" y="2558933"/>
              <a:ext cx="11889600" cy="385200"/>
            </a:xfrm>
            <a:prstGeom prst="rect">
              <a:avLst/>
            </a:prstGeom>
            <a:grp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4D3C35"/>
                  </a:solidFill>
                  <a:effectLst/>
                  <a:uLnTx/>
                  <a:uFillTx/>
                  <a:latin typeface="DM Sans Bold" pitchFamily="2" charset="0"/>
                  <a:ea typeface="+mn-ea"/>
                  <a:cs typeface="+mn-cs"/>
                </a:rPr>
                <a:t>INCI NAME:</a:t>
              </a:r>
            </a:p>
          </p:txBody>
        </p:sp>
        <p:sp>
          <p:nvSpPr>
            <p:cNvPr id="17" name="TextBox 70">
              <a:extLst>
                <a:ext uri="{FF2B5EF4-FFF2-40B4-BE49-F238E27FC236}">
                  <a16:creationId xmlns:a16="http://schemas.microsoft.com/office/drawing/2014/main" id="{1D9DE126-136F-28DF-B220-724A67DABA21}"/>
                </a:ext>
              </a:extLst>
            </p:cNvPr>
            <p:cNvSpPr txBox="1"/>
            <p:nvPr/>
          </p:nvSpPr>
          <p:spPr>
            <a:xfrm>
              <a:off x="2134219" y="2575524"/>
              <a:ext cx="9389184" cy="221616"/>
            </a:xfrm>
            <a:prstGeom prst="rect">
              <a:avLst/>
            </a:prstGeom>
            <a:grp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dirty="0" err="1">
                  <a:ln>
                    <a:noFill/>
                  </a:ln>
                  <a:solidFill>
                    <a:srgbClr val="4D3C35"/>
                  </a:solidFill>
                  <a:effectLst/>
                  <a:uLnTx/>
                  <a:uFillTx/>
                  <a:latin typeface="DM Sans" pitchFamily="2" charset="0"/>
                  <a:ea typeface="Fira Sans Book" panose="020B0503050000020004" pitchFamily="34" charset="0"/>
                  <a:cs typeface="+mn-cs"/>
                </a:rPr>
                <a:t>Amidinobenzyl</a:t>
              </a:r>
              <a:r>
                <a:rPr kumimoji="0" lang="en-US" sz="13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 </a:t>
              </a:r>
              <a:r>
                <a:rPr kumimoji="0" lang="en-US" sz="1300" b="0" i="0" u="none" strike="noStrike" kern="1200" cap="none" spc="0" normalizeH="0" baseline="0" noProof="0" dirty="0" err="1">
                  <a:ln>
                    <a:noFill/>
                  </a:ln>
                  <a:solidFill>
                    <a:srgbClr val="4D3C35"/>
                  </a:solidFill>
                  <a:effectLst/>
                  <a:uLnTx/>
                  <a:uFillTx/>
                  <a:latin typeface="DM Sans" pitchFamily="2" charset="0"/>
                  <a:ea typeface="Fira Sans Book" panose="020B0503050000020004" pitchFamily="34" charset="0"/>
                  <a:cs typeface="+mn-cs"/>
                </a:rPr>
                <a:t>Benzylsulfonyl</a:t>
              </a:r>
              <a:r>
                <a:rPr kumimoji="0" lang="en-US" sz="13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 D-</a:t>
              </a:r>
              <a:r>
                <a:rPr kumimoji="0" lang="en-US" sz="1300" b="0" i="0" u="none" strike="noStrike" kern="1200" cap="none" spc="0" normalizeH="0" baseline="0" noProof="0" dirty="0" err="1">
                  <a:ln>
                    <a:noFill/>
                  </a:ln>
                  <a:solidFill>
                    <a:srgbClr val="4D3C35"/>
                  </a:solidFill>
                  <a:effectLst/>
                  <a:uLnTx/>
                  <a:uFillTx/>
                  <a:latin typeface="DM Sans" pitchFamily="2" charset="0"/>
                  <a:ea typeface="Fira Sans Book" panose="020B0503050000020004" pitchFamily="34" charset="0"/>
                  <a:cs typeface="+mn-cs"/>
                </a:rPr>
                <a:t>Seryl</a:t>
              </a:r>
              <a:r>
                <a:rPr kumimoji="0" lang="en-US" sz="13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 </a:t>
              </a:r>
              <a:r>
                <a:rPr kumimoji="0" lang="en-US" sz="1300" b="0" i="0" u="none" strike="noStrike" kern="1200" cap="none" spc="0" normalizeH="0" baseline="0" noProof="0" dirty="0" err="1">
                  <a:ln>
                    <a:noFill/>
                  </a:ln>
                  <a:solidFill>
                    <a:srgbClr val="4D3C35"/>
                  </a:solidFill>
                  <a:effectLst/>
                  <a:uLnTx/>
                  <a:uFillTx/>
                  <a:latin typeface="DM Sans" pitchFamily="2" charset="0"/>
                  <a:ea typeface="Fira Sans Book" panose="020B0503050000020004" pitchFamily="34" charset="0"/>
                  <a:cs typeface="+mn-cs"/>
                </a:rPr>
                <a:t>Homophenylalaninamide</a:t>
              </a:r>
              <a:r>
                <a:rPr kumimoji="0" lang="en-US" sz="13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 Acetate, Aqua, Glycerin, Citric Acid, Sodium Hydroxide</a:t>
              </a:r>
            </a:p>
          </p:txBody>
        </p:sp>
      </p:grpSp>
      <p:grpSp>
        <p:nvGrpSpPr>
          <p:cNvPr id="18" name="Group 17">
            <a:extLst>
              <a:ext uri="{FF2B5EF4-FFF2-40B4-BE49-F238E27FC236}">
                <a16:creationId xmlns:a16="http://schemas.microsoft.com/office/drawing/2014/main" id="{AAF86A89-2296-B0E3-8F60-60E1C890F45D}"/>
              </a:ext>
            </a:extLst>
          </p:cNvPr>
          <p:cNvGrpSpPr/>
          <p:nvPr/>
        </p:nvGrpSpPr>
        <p:grpSpPr>
          <a:xfrm>
            <a:off x="296311" y="2854866"/>
            <a:ext cx="11588563" cy="572906"/>
            <a:chOff x="0" y="3331675"/>
            <a:chExt cx="11889600" cy="572906"/>
          </a:xfrm>
          <a:solidFill>
            <a:srgbClr val="CCBCB8"/>
          </a:solidFill>
        </p:grpSpPr>
        <p:sp>
          <p:nvSpPr>
            <p:cNvPr id="19" name="Rectangle 18">
              <a:extLst>
                <a:ext uri="{FF2B5EF4-FFF2-40B4-BE49-F238E27FC236}">
                  <a16:creationId xmlns:a16="http://schemas.microsoft.com/office/drawing/2014/main" id="{7A83BC82-5BE4-43B8-FCBC-5088334AB0CA}"/>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4D3C35"/>
                  </a:solidFill>
                  <a:effectLst/>
                  <a:uLnTx/>
                  <a:uFillTx/>
                  <a:latin typeface="DM Sans Bold" pitchFamily="2" charset="0"/>
                  <a:ea typeface="+mn-ea"/>
                  <a:cs typeface="+mn-cs"/>
                </a:rPr>
                <a:t>TECHNICAL:</a:t>
              </a:r>
            </a:p>
          </p:txBody>
        </p:sp>
        <p:sp>
          <p:nvSpPr>
            <p:cNvPr id="20" name="TextBox 73">
              <a:extLst>
                <a:ext uri="{FF2B5EF4-FFF2-40B4-BE49-F238E27FC236}">
                  <a16:creationId xmlns:a16="http://schemas.microsoft.com/office/drawing/2014/main" id="{ADFFB172-4D30-738C-2C04-68CFA675250C}"/>
                </a:ext>
              </a:extLst>
            </p:cNvPr>
            <p:cNvSpPr txBox="1"/>
            <p:nvPr/>
          </p:nvSpPr>
          <p:spPr>
            <a:xfrm>
              <a:off x="2134219" y="3340889"/>
              <a:ext cx="1688016" cy="563692"/>
            </a:xfrm>
            <a:prstGeom prst="rect">
              <a:avLst/>
            </a:prstGeom>
            <a:grp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Form: </a:t>
              </a:r>
              <a:r>
                <a:rPr kumimoji="0" lang="en-US" sz="13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Liquid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pH of use: </a:t>
              </a:r>
              <a:r>
                <a:rPr lang="en-US" sz="1300" dirty="0">
                  <a:solidFill>
                    <a:srgbClr val="4D3C35"/>
                  </a:solidFill>
                  <a:latin typeface="DM Sans" pitchFamily="2" charset="0"/>
                  <a:ea typeface="Fira Sans Book" panose="020B0503050000020004" pitchFamily="34" charset="0"/>
                </a:rPr>
                <a:t>3</a:t>
              </a:r>
              <a:r>
                <a:rPr kumimoji="0" lang="en-US" sz="13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.0-7.5</a:t>
              </a:r>
            </a:p>
          </p:txBody>
        </p:sp>
        <p:sp>
          <p:nvSpPr>
            <p:cNvPr id="21" name="Rectangle 20">
              <a:extLst>
                <a:ext uri="{FF2B5EF4-FFF2-40B4-BE49-F238E27FC236}">
                  <a16:creationId xmlns:a16="http://schemas.microsoft.com/office/drawing/2014/main" id="{1DB4E4C2-553C-13F3-A53E-EAAF5D7E141D}"/>
                </a:ext>
              </a:extLst>
            </p:cNvPr>
            <p:cNvSpPr/>
            <p:nvPr/>
          </p:nvSpPr>
          <p:spPr>
            <a:xfrm>
              <a:off x="4229961" y="3340889"/>
              <a:ext cx="3447807" cy="563692"/>
            </a:xfrm>
            <a:prstGeom prst="rect">
              <a:avLst/>
            </a:prstGeom>
            <a:grpFill/>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Use level: </a:t>
              </a:r>
              <a:r>
                <a:rPr lang="en-US" sz="1300" dirty="0">
                  <a:solidFill>
                    <a:srgbClr val="4D3C35"/>
                  </a:solidFill>
                  <a:latin typeface="DM Sans" pitchFamily="2" charset="0"/>
                  <a:ea typeface="Fira Sans Book" panose="020B0503050000020004" pitchFamily="34" charset="0"/>
                </a:rPr>
                <a:t>1%</a:t>
              </a:r>
              <a:br>
                <a:rPr kumimoji="0" lang="en-US" sz="13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br>
              <a:r>
                <a:rPr kumimoji="0" lang="en-US" sz="1300" b="1"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Preservative: </a:t>
              </a:r>
              <a:r>
                <a:rPr kumimoji="0" lang="en-US" sz="13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Free</a:t>
              </a:r>
            </a:p>
          </p:txBody>
        </p:sp>
        <p:sp>
          <p:nvSpPr>
            <p:cNvPr id="22" name="Rectangle 21">
              <a:extLst>
                <a:ext uri="{FF2B5EF4-FFF2-40B4-BE49-F238E27FC236}">
                  <a16:creationId xmlns:a16="http://schemas.microsoft.com/office/drawing/2014/main" id="{F1404D7C-5763-94E4-4A03-D222F082C83A}"/>
                </a:ext>
              </a:extLst>
            </p:cNvPr>
            <p:cNvSpPr/>
            <p:nvPr/>
          </p:nvSpPr>
          <p:spPr>
            <a:xfrm>
              <a:off x="6659977" y="3340889"/>
              <a:ext cx="4491733" cy="363637"/>
            </a:xfrm>
            <a:prstGeom prst="rect">
              <a:avLst/>
            </a:prstGeom>
            <a:grpFill/>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Solubility: </a:t>
              </a:r>
              <a:r>
                <a:rPr kumimoji="0" lang="en-US" sz="13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Miscible in water</a:t>
              </a:r>
            </a:p>
          </p:txBody>
        </p:sp>
      </p:grpSp>
      <p:sp>
        <p:nvSpPr>
          <p:cNvPr id="7" name="TextBox 55">
            <a:extLst>
              <a:ext uri="{FF2B5EF4-FFF2-40B4-BE49-F238E27FC236}">
                <a16:creationId xmlns:a16="http://schemas.microsoft.com/office/drawing/2014/main" id="{0BB934E4-720A-1901-175E-458FB9ECB105}"/>
              </a:ext>
            </a:extLst>
          </p:cNvPr>
          <p:cNvSpPr txBox="1"/>
          <p:nvPr/>
        </p:nvSpPr>
        <p:spPr>
          <a:xfrm>
            <a:off x="2376493" y="1820833"/>
            <a:ext cx="4204732" cy="902246"/>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Highly potent patented dipeptide derivative, made by cutting-edge SYN®-Peptide technology via Green Chemistry Science to rebalance Plasmin activities, which is important for healthy-looking skin </a:t>
            </a:r>
          </a:p>
        </p:txBody>
      </p:sp>
      <p:sp>
        <p:nvSpPr>
          <p:cNvPr id="4" name="TextBox 55">
            <a:extLst>
              <a:ext uri="{FF2B5EF4-FFF2-40B4-BE49-F238E27FC236}">
                <a16:creationId xmlns:a16="http://schemas.microsoft.com/office/drawing/2014/main" id="{B4687F06-7FFB-1C08-1243-CCFFA9DD27F5}"/>
              </a:ext>
            </a:extLst>
          </p:cNvPr>
          <p:cNvSpPr txBox="1"/>
          <p:nvPr/>
        </p:nvSpPr>
        <p:spPr>
          <a:xfrm>
            <a:off x="6787663" y="1823663"/>
            <a:ext cx="4900246" cy="979190"/>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1"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In silico </a:t>
            </a:r>
            <a:r>
              <a:rPr kumimoji="0" lang="en-US" sz="12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structure-based peptide design and artificial intelligence (AI), visualized with molecular modelling</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TFA-free1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99.9% of natural origin (according to ISO 16128)</a:t>
            </a:r>
          </a:p>
        </p:txBody>
      </p:sp>
      <p:sp>
        <p:nvSpPr>
          <p:cNvPr id="5" name="TextBox 55">
            <a:extLst>
              <a:ext uri="{FF2B5EF4-FFF2-40B4-BE49-F238E27FC236}">
                <a16:creationId xmlns:a16="http://schemas.microsoft.com/office/drawing/2014/main" id="{47D5C92F-CE14-7C5C-E7BC-BE2C8D2548AD}"/>
              </a:ext>
            </a:extLst>
          </p:cNvPr>
          <p:cNvSpPr txBox="1"/>
          <p:nvPr/>
        </p:nvSpPr>
        <p:spPr>
          <a:xfrm>
            <a:off x="7104939" y="3522937"/>
            <a:ext cx="4779935" cy="1371605"/>
          </a:xfrm>
          <a:prstGeom prst="rect">
            <a:avLst/>
          </a:prstGeom>
          <a:solidFill>
            <a:srgbClr val="CCBCB8"/>
          </a:solid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
                <a:srgbClr val="4D3C35"/>
              </a:buClr>
              <a:buSzTx/>
              <a:buFont typeface="Arial" panose="020B0604020202020204" pitchFamily="34" charset="0"/>
              <a:buChar char="•"/>
              <a:tabLst/>
              <a:defRPr/>
            </a:pPr>
            <a:r>
              <a:rPr kumimoji="0" lang="en-US" sz="11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Down-regulates melanin synthesis* ​</a:t>
            </a:r>
          </a:p>
          <a:p>
            <a:pPr marL="180000" marR="0" lvl="0" indent="-180000" algn="l" defTabSz="914400" rtl="0" eaLnBrk="1" fontAlgn="auto" latinLnBrk="0" hangingPunct="1">
              <a:lnSpc>
                <a:spcPct val="100000"/>
              </a:lnSpc>
              <a:spcBef>
                <a:spcPts val="0"/>
              </a:spcBef>
              <a:spcAft>
                <a:spcPts val="300"/>
              </a:spcAft>
              <a:buClr>
                <a:srgbClr val="4D3C35"/>
              </a:buClr>
              <a:buSzTx/>
              <a:buFont typeface="Arial" panose="020B0604020202020204" pitchFamily="34" charset="0"/>
              <a:buChar char="•"/>
              <a:tabLst/>
              <a:defRPr/>
            </a:pPr>
            <a:r>
              <a:rPr kumimoji="0" lang="en-US" sz="11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Makes the skin more resilient against stress attacks day-by-day**</a:t>
            </a:r>
          </a:p>
          <a:p>
            <a:pPr marL="180000" marR="0" lvl="0" indent="-180000" algn="l" defTabSz="914400" rtl="0" eaLnBrk="1" fontAlgn="auto" latinLnBrk="0" hangingPunct="1">
              <a:lnSpc>
                <a:spcPct val="100000"/>
              </a:lnSpc>
              <a:spcBef>
                <a:spcPts val="0"/>
              </a:spcBef>
              <a:spcAft>
                <a:spcPts val="300"/>
              </a:spcAft>
              <a:buClr>
                <a:srgbClr val="4D3C35"/>
              </a:buClr>
              <a:buSzTx/>
              <a:buFont typeface="Arial" panose="020B0604020202020204" pitchFamily="34" charset="0"/>
              <a:buChar char="•"/>
              <a:tabLst/>
              <a:defRPr/>
            </a:pPr>
            <a:r>
              <a:rPr kumimoji="0" lang="en-US" sz="11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Real, significant prevention of dry skin conditions**</a:t>
            </a:r>
          </a:p>
          <a:p>
            <a:pPr marL="180000" marR="0" lvl="0" indent="-180000" algn="l" defTabSz="914400" rtl="0" eaLnBrk="1" fontAlgn="auto" latinLnBrk="0" hangingPunct="1">
              <a:lnSpc>
                <a:spcPct val="100000"/>
              </a:lnSpc>
              <a:spcBef>
                <a:spcPts val="0"/>
              </a:spcBef>
              <a:spcAft>
                <a:spcPts val="300"/>
              </a:spcAft>
              <a:buClr>
                <a:srgbClr val="4D3C35"/>
              </a:buClr>
              <a:buSzTx/>
              <a:buFont typeface="Arial" panose="020B0604020202020204" pitchFamily="34" charset="0"/>
              <a:buChar char="•"/>
              <a:tabLst/>
              <a:defRPr/>
            </a:pPr>
            <a:r>
              <a:rPr kumimoji="0" lang="en-US" sz="11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Reduces redness and unpleasant skin sensations**</a:t>
            </a:r>
          </a:p>
          <a:p>
            <a:pPr marL="180000" marR="0" lvl="0" indent="-180000" algn="l" defTabSz="914400" rtl="0" eaLnBrk="1" fontAlgn="auto" latinLnBrk="0" hangingPunct="1">
              <a:lnSpc>
                <a:spcPct val="100000"/>
              </a:lnSpc>
              <a:spcBef>
                <a:spcPts val="0"/>
              </a:spcBef>
              <a:spcAft>
                <a:spcPts val="300"/>
              </a:spcAft>
              <a:buClr>
                <a:srgbClr val="4D3C35"/>
              </a:buClr>
              <a:buSzTx/>
              <a:buFont typeface="Arial" panose="020B0604020202020204" pitchFamily="34" charset="0"/>
              <a:buChar char="•"/>
              <a:tabLst/>
              <a:defRPr/>
            </a:pPr>
            <a:r>
              <a:rPr kumimoji="0" lang="en-US" sz="11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Visibly smoother and firmer skin**</a:t>
            </a:r>
          </a:p>
          <a:p>
            <a:pPr marL="180000" marR="0" lvl="0" indent="-180000" algn="l" defTabSz="914400" rtl="0" eaLnBrk="1" fontAlgn="auto" latinLnBrk="0" hangingPunct="1">
              <a:lnSpc>
                <a:spcPct val="100000"/>
              </a:lnSpc>
              <a:spcBef>
                <a:spcPts val="0"/>
              </a:spcBef>
              <a:spcAft>
                <a:spcPts val="300"/>
              </a:spcAft>
              <a:buClr>
                <a:srgbClr val="4D3C35"/>
              </a:buClr>
              <a:buSzTx/>
              <a:buFont typeface="Arial" panose="020B0604020202020204" pitchFamily="34" charset="0"/>
              <a:buChar char="•"/>
              <a:tabLst/>
              <a:defRPr/>
            </a:pPr>
            <a:r>
              <a:rPr kumimoji="0" lang="en-US" sz="11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Lighter age spots in just 2 weeks **​</a:t>
            </a:r>
          </a:p>
        </p:txBody>
      </p:sp>
      <p:pic>
        <p:nvPicPr>
          <p:cNvPr id="24" name="Graphic 23">
            <a:extLst>
              <a:ext uri="{FF2B5EF4-FFF2-40B4-BE49-F238E27FC236}">
                <a16:creationId xmlns:a16="http://schemas.microsoft.com/office/drawing/2014/main" id="{FF1553CC-C176-D28B-F8E2-076A0CE2BB7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407709" y="5154245"/>
            <a:ext cx="765643" cy="581889"/>
          </a:xfrm>
          <a:prstGeom prst="rect">
            <a:avLst/>
          </a:prstGeom>
        </p:spPr>
      </p:pic>
      <p:pic>
        <p:nvPicPr>
          <p:cNvPr id="25" name="Picture 24" descr="Logo&#10;&#10;Description automatically generated">
            <a:extLst>
              <a:ext uri="{FF2B5EF4-FFF2-40B4-BE49-F238E27FC236}">
                <a16:creationId xmlns:a16="http://schemas.microsoft.com/office/drawing/2014/main" id="{C2D0093E-9E6C-828B-D201-451D676E10F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14910" y="5181547"/>
            <a:ext cx="647960" cy="481853"/>
          </a:xfrm>
          <a:prstGeom prst="rect">
            <a:avLst/>
          </a:prstGeom>
        </p:spPr>
      </p:pic>
      <p:pic>
        <p:nvPicPr>
          <p:cNvPr id="28" name="Picture 27" descr="A green and white circle with text&#10;&#10;Description automatically generated">
            <a:extLst>
              <a:ext uri="{FF2B5EF4-FFF2-40B4-BE49-F238E27FC236}">
                <a16:creationId xmlns:a16="http://schemas.microsoft.com/office/drawing/2014/main" id="{68E64E59-1748-B068-28D2-93131FF0985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43676" y="5157922"/>
            <a:ext cx="528990" cy="528990"/>
          </a:xfrm>
          <a:prstGeom prst="rect">
            <a:avLst/>
          </a:prstGeom>
        </p:spPr>
      </p:pic>
      <p:pic>
        <p:nvPicPr>
          <p:cNvPr id="29" name="Picture 28" descr="Logo&#10;&#10;Description automatically generated">
            <a:extLst>
              <a:ext uri="{FF2B5EF4-FFF2-40B4-BE49-F238E27FC236}">
                <a16:creationId xmlns:a16="http://schemas.microsoft.com/office/drawing/2014/main" id="{A4F54F4F-AB86-0780-C422-D86F5210B60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03240" y="5203189"/>
            <a:ext cx="436417" cy="436417"/>
          </a:xfrm>
          <a:prstGeom prst="rect">
            <a:avLst/>
          </a:prstGeom>
        </p:spPr>
      </p:pic>
      <p:pic>
        <p:nvPicPr>
          <p:cNvPr id="30" name="Graphic 29">
            <a:extLst>
              <a:ext uri="{FF2B5EF4-FFF2-40B4-BE49-F238E27FC236}">
                <a16:creationId xmlns:a16="http://schemas.microsoft.com/office/drawing/2014/main" id="{F765158F-29A2-30CF-4ED3-7BC544E16DB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665875" y="5161619"/>
            <a:ext cx="675710" cy="507208"/>
          </a:xfrm>
          <a:prstGeom prst="rect">
            <a:avLst/>
          </a:prstGeom>
        </p:spPr>
      </p:pic>
    </p:spTree>
    <p:extLst>
      <p:ext uri="{BB962C8B-B14F-4D97-AF65-F5344CB8AC3E}">
        <p14:creationId xmlns:p14="http://schemas.microsoft.com/office/powerpoint/2010/main" val="1869574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F8B26-D468-954B-F407-5D2105DF3BD9}"/>
              </a:ext>
            </a:extLst>
          </p:cNvPr>
          <p:cNvSpPr>
            <a:spLocks noGrp="1"/>
          </p:cNvSpPr>
          <p:nvPr>
            <p:ph type="title"/>
          </p:nvPr>
        </p:nvSpPr>
        <p:spPr/>
        <p:txBody>
          <a:bodyPr/>
          <a:lstStyle/>
          <a:p>
            <a:endParaRPr lang="en-CH"/>
          </a:p>
        </p:txBody>
      </p:sp>
      <p:sp>
        <p:nvSpPr>
          <p:cNvPr id="3" name="Text Placeholder 2">
            <a:extLst>
              <a:ext uri="{FF2B5EF4-FFF2-40B4-BE49-F238E27FC236}">
                <a16:creationId xmlns:a16="http://schemas.microsoft.com/office/drawing/2014/main" id="{FCD0400C-570E-11D5-0FCF-C50F8F1473CB}"/>
              </a:ext>
            </a:extLst>
          </p:cNvPr>
          <p:cNvSpPr>
            <a:spLocks noGrp="1"/>
          </p:cNvSpPr>
          <p:nvPr>
            <p:ph type="body" sz="quarter" idx="13"/>
          </p:nvPr>
        </p:nvSpPr>
        <p:spPr/>
        <p:txBody>
          <a:bodyPr/>
          <a:lstStyle/>
          <a:p>
            <a:endParaRPr lang="en-CH"/>
          </a:p>
        </p:txBody>
      </p:sp>
      <p:sp>
        <p:nvSpPr>
          <p:cNvPr id="4" name="Text Placeholder 3">
            <a:extLst>
              <a:ext uri="{FF2B5EF4-FFF2-40B4-BE49-F238E27FC236}">
                <a16:creationId xmlns:a16="http://schemas.microsoft.com/office/drawing/2014/main" id="{7926AB81-D11D-F91B-95A2-CA9A8D75545B}"/>
              </a:ext>
            </a:extLst>
          </p:cNvPr>
          <p:cNvSpPr>
            <a:spLocks noGrp="1"/>
          </p:cNvSpPr>
          <p:nvPr>
            <p:ph type="body" sz="quarter" idx="14"/>
          </p:nvPr>
        </p:nvSpPr>
        <p:spPr/>
        <p:txBody>
          <a:bodyPr/>
          <a:lstStyle/>
          <a:p>
            <a:endParaRPr lang="en-CH"/>
          </a:p>
        </p:txBody>
      </p:sp>
      <p:sp>
        <p:nvSpPr>
          <p:cNvPr id="5" name="Slide Number Placeholder 4">
            <a:extLst>
              <a:ext uri="{FF2B5EF4-FFF2-40B4-BE49-F238E27FC236}">
                <a16:creationId xmlns:a16="http://schemas.microsoft.com/office/drawing/2014/main" id="{5BE6FF43-21AA-716D-7460-D6AF9B7DE400}"/>
              </a:ext>
            </a:extLst>
          </p:cNvPr>
          <p:cNvSpPr>
            <a:spLocks noGrp="1"/>
          </p:cNvSpPr>
          <p:nvPr>
            <p:ph type="sldNum" sz="quarter" idx="4"/>
          </p:nvPr>
        </p:nvSpPr>
        <p:spPr/>
        <p:txBody>
          <a:bodyPr/>
          <a:lstStyle/>
          <a:p>
            <a:fld id="{5BA3E189-2F3A-42E5-B572-3520703B6186}" type="slidenum">
              <a:rPr lang="en-GB" smtClean="0"/>
              <a:pPr/>
              <a:t>10</a:t>
            </a:fld>
            <a:endParaRPr lang="en-GB"/>
          </a:p>
        </p:txBody>
      </p:sp>
      <p:pic>
        <p:nvPicPr>
          <p:cNvPr id="7" name="Picture 6" descr="A diagram of impact and impact&#10;&#10;AI-generated content may be incorrect.">
            <a:extLst>
              <a:ext uri="{FF2B5EF4-FFF2-40B4-BE49-F238E27FC236}">
                <a16:creationId xmlns:a16="http://schemas.microsoft.com/office/drawing/2014/main" id="{5E69209C-84CE-C136-8AEF-34279211678A}"/>
              </a:ext>
            </a:extLst>
          </p:cNvPr>
          <p:cNvPicPr>
            <a:picLocks noChangeAspect="1"/>
          </p:cNvPicPr>
          <p:nvPr/>
        </p:nvPicPr>
        <p:blipFill>
          <a:blip r:embed="rId2"/>
          <a:stretch>
            <a:fillRect/>
          </a:stretch>
        </p:blipFill>
        <p:spPr>
          <a:xfrm>
            <a:off x="3325" y="0"/>
            <a:ext cx="12185349" cy="6858000"/>
          </a:xfrm>
          <a:prstGeom prst="rect">
            <a:avLst/>
          </a:prstGeom>
        </p:spPr>
      </p:pic>
    </p:spTree>
    <p:extLst>
      <p:ext uri="{BB962C8B-B14F-4D97-AF65-F5344CB8AC3E}">
        <p14:creationId xmlns:p14="http://schemas.microsoft.com/office/powerpoint/2010/main" val="9438487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ACE35-29DA-1CE6-954C-8AA059E9533E}"/>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485AB20-FD8C-E47A-867A-9CD788503CAE}"/>
              </a:ext>
            </a:extLst>
          </p:cNvPr>
          <p:cNvSpPr>
            <a:spLocks noGrp="1"/>
          </p:cNvSpPr>
          <p:nvPr>
            <p:ph type="sldNum" sz="quarter" idx="10"/>
          </p:nvPr>
        </p:nvSpPr>
        <p:spPr/>
        <p:txBody>
          <a:bodyPr/>
          <a:lstStyle/>
          <a:p>
            <a:fld id="{5BA3E189-2F3A-42E5-B572-3520703B6186}" type="slidenum">
              <a:rPr lang="en-GB" smtClean="0"/>
              <a:pPr/>
              <a:t>11</a:t>
            </a:fld>
            <a:endParaRPr lang="en-GB"/>
          </a:p>
        </p:txBody>
      </p:sp>
      <p:sp>
        <p:nvSpPr>
          <p:cNvPr id="8" name="Title 7">
            <a:extLst>
              <a:ext uri="{FF2B5EF4-FFF2-40B4-BE49-F238E27FC236}">
                <a16:creationId xmlns:a16="http://schemas.microsoft.com/office/drawing/2014/main" id="{218447CA-FA7B-121A-CDBA-75DFF60ABAA5}"/>
              </a:ext>
            </a:extLst>
          </p:cNvPr>
          <p:cNvSpPr>
            <a:spLocks noGrp="1"/>
          </p:cNvSpPr>
          <p:nvPr>
            <p:ph type="title"/>
          </p:nvPr>
        </p:nvSpPr>
        <p:spPr>
          <a:xfrm>
            <a:off x="302401" y="302400"/>
            <a:ext cx="6537669" cy="767147"/>
          </a:xfrm>
        </p:spPr>
        <p:txBody>
          <a:bodyPr/>
          <a:lstStyle/>
          <a:p>
            <a:r>
              <a:rPr lang="en-US" dirty="0"/>
              <a:t>SYN-UP® </a:t>
            </a:r>
          </a:p>
        </p:txBody>
      </p:sp>
      <p:sp>
        <p:nvSpPr>
          <p:cNvPr id="9" name="TextBox 8">
            <a:extLst>
              <a:ext uri="{FF2B5EF4-FFF2-40B4-BE49-F238E27FC236}">
                <a16:creationId xmlns:a16="http://schemas.microsoft.com/office/drawing/2014/main" id="{9F271833-AAD1-C7D4-95F6-BF3E22EC5D99}"/>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
        <p:nvSpPr>
          <p:cNvPr id="11" name="Text Placeholder 26">
            <a:extLst>
              <a:ext uri="{FF2B5EF4-FFF2-40B4-BE49-F238E27FC236}">
                <a16:creationId xmlns:a16="http://schemas.microsoft.com/office/drawing/2014/main" id="{42BD0E43-4136-CEA9-EA88-F416DBCD8A61}"/>
              </a:ext>
            </a:extLst>
          </p:cNvPr>
          <p:cNvSpPr>
            <a:spLocks noGrp="1"/>
          </p:cNvSpPr>
          <p:nvPr>
            <p:ph type="body" sz="quarter" idx="12"/>
          </p:nvPr>
        </p:nvSpPr>
        <p:spPr>
          <a:xfrm>
            <a:off x="969147" y="1292748"/>
            <a:ext cx="5960177" cy="3858562"/>
          </a:xfrm>
        </p:spPr>
        <p:txBody>
          <a:bodyPr/>
          <a:lstStyle/>
          <a:p>
            <a:pPr>
              <a:buClr>
                <a:srgbClr val="897974"/>
              </a:buClr>
              <a:buSzPct val="140000"/>
              <a:defRPr/>
            </a:pPr>
            <a:r>
              <a:rPr lang="en-US" sz="1600" b="1" dirty="0">
                <a:solidFill>
                  <a:schemeClr val="tx1">
                    <a:lumMod val="50000"/>
                  </a:schemeClr>
                </a:solidFill>
                <a:latin typeface="DM Sans" pitchFamily="2" charset="0"/>
              </a:rPr>
              <a:t>Carbon footprint </a:t>
            </a:r>
            <a:r>
              <a:rPr lang="en-US" sz="1600" dirty="0">
                <a:solidFill>
                  <a:schemeClr val="tx1">
                    <a:lumMod val="50000"/>
                  </a:schemeClr>
                </a:solidFill>
                <a:latin typeface="DM Sans" pitchFamily="2" charset="0"/>
              </a:rPr>
              <a:t>of 5.3 kg CO2 eq./kg. High efficiency allowing a low carbon footprint in use</a:t>
            </a:r>
            <a:r>
              <a:rPr lang="en-US" sz="1600" baseline="30000" dirty="0">
                <a:solidFill>
                  <a:schemeClr val="tx1">
                    <a:lumMod val="50000"/>
                  </a:schemeClr>
                </a:solidFill>
                <a:latin typeface="DM Sans" pitchFamily="2" charset="0"/>
              </a:rPr>
              <a:t>1</a:t>
            </a:r>
            <a:r>
              <a:rPr lang="en-US" sz="1600" dirty="0">
                <a:solidFill>
                  <a:schemeClr val="tx1">
                    <a:lumMod val="50000"/>
                  </a:schemeClr>
                </a:solidFill>
                <a:latin typeface="DM Sans" pitchFamily="2" charset="0"/>
              </a:rPr>
              <a:t>.</a:t>
            </a:r>
          </a:p>
          <a:p>
            <a:pPr>
              <a:buClr>
                <a:srgbClr val="897974"/>
              </a:buClr>
              <a:buSzPct val="140000"/>
              <a:defRPr/>
            </a:pPr>
            <a:br>
              <a:rPr lang="en-US" sz="1600" baseline="30000" dirty="0">
                <a:solidFill>
                  <a:schemeClr val="tx1">
                    <a:lumMod val="50000"/>
                  </a:schemeClr>
                </a:solidFill>
                <a:latin typeface="DM Sans" pitchFamily="2" charset="0"/>
              </a:rPr>
            </a:br>
            <a:endParaRPr lang="en-US" sz="1600" dirty="0">
              <a:solidFill>
                <a:schemeClr val="tx1">
                  <a:lumMod val="50000"/>
                </a:schemeClr>
              </a:solidFill>
              <a:latin typeface="DM Sans" pitchFamily="2" charset="0"/>
            </a:endParaRPr>
          </a:p>
          <a:p>
            <a:pPr>
              <a:buClr>
                <a:srgbClr val="897974"/>
              </a:buClr>
              <a:buSzPct val="140000"/>
              <a:defRPr/>
            </a:pPr>
            <a:r>
              <a:rPr lang="en-US" sz="1600" b="1" dirty="0">
                <a:solidFill>
                  <a:schemeClr val="tx1">
                    <a:lumMod val="50000"/>
                  </a:schemeClr>
                </a:solidFill>
                <a:latin typeface="DM Sans" pitchFamily="2" charset="0"/>
              </a:rPr>
              <a:t>Green chemistry </a:t>
            </a:r>
            <a:r>
              <a:rPr lang="en-US" sz="1600" dirty="0">
                <a:solidFill>
                  <a:schemeClr val="tx1">
                    <a:lumMod val="50000"/>
                  </a:schemeClr>
                </a:solidFill>
                <a:latin typeface="DM Sans" pitchFamily="2" charset="0"/>
              </a:rPr>
              <a:t>reaction type</a:t>
            </a:r>
            <a:r>
              <a:rPr lang="en-US" sz="1600" baseline="30000" dirty="0">
                <a:solidFill>
                  <a:schemeClr val="tx1">
                    <a:lumMod val="50000"/>
                  </a:schemeClr>
                </a:solidFill>
                <a:latin typeface="DM Sans" pitchFamily="2" charset="0"/>
              </a:rPr>
              <a:t>2</a:t>
            </a:r>
            <a:r>
              <a:rPr lang="en-US" sz="1600" dirty="0">
                <a:solidFill>
                  <a:schemeClr val="tx1">
                    <a:lumMod val="50000"/>
                  </a:schemeClr>
                </a:solidFill>
                <a:latin typeface="DM Sans" pitchFamily="2" charset="0"/>
              </a:rPr>
              <a:t> and waste minimization with an </a:t>
            </a:r>
            <a:r>
              <a:rPr lang="en-US" sz="1600" b="1" dirty="0">
                <a:solidFill>
                  <a:schemeClr val="tx1">
                    <a:lumMod val="50000"/>
                  </a:schemeClr>
                </a:solidFill>
                <a:latin typeface="DM Sans" pitchFamily="2" charset="0"/>
              </a:rPr>
              <a:t>80% solvent recovery</a:t>
            </a:r>
          </a:p>
          <a:p>
            <a:pPr>
              <a:buClr>
                <a:srgbClr val="897974"/>
              </a:buClr>
              <a:buSzPct val="140000"/>
              <a:defRPr/>
            </a:pPr>
            <a:br>
              <a:rPr lang="en-US" sz="1600" dirty="0">
                <a:solidFill>
                  <a:schemeClr val="tx1">
                    <a:lumMod val="50000"/>
                  </a:schemeClr>
                </a:solidFill>
                <a:latin typeface="DM Sans" pitchFamily="2" charset="0"/>
              </a:rPr>
            </a:br>
            <a:endParaRPr lang="en-US" sz="1600" dirty="0">
              <a:solidFill>
                <a:schemeClr val="tx1">
                  <a:lumMod val="50000"/>
                </a:schemeClr>
              </a:solidFill>
              <a:latin typeface="DM Sans" pitchFamily="2" charset="0"/>
            </a:endParaRPr>
          </a:p>
          <a:p>
            <a:pPr>
              <a:buClr>
                <a:srgbClr val="897974"/>
              </a:buClr>
              <a:buSzPct val="140000"/>
              <a:defRPr/>
            </a:pPr>
            <a:r>
              <a:rPr lang="en-US" sz="1600" b="1" dirty="0">
                <a:solidFill>
                  <a:schemeClr val="tx1">
                    <a:lumMod val="50000"/>
                  </a:schemeClr>
                </a:solidFill>
                <a:latin typeface="DM Sans" pitchFamily="2" charset="0"/>
              </a:rPr>
              <a:t>Manufactured in Switzerland </a:t>
            </a:r>
            <a:r>
              <a:rPr lang="en-US" sz="1600" dirty="0">
                <a:solidFill>
                  <a:schemeClr val="tx1">
                    <a:lumMod val="50000"/>
                  </a:schemeClr>
                </a:solidFill>
                <a:latin typeface="DM Sans" pitchFamily="2" charset="0"/>
              </a:rPr>
              <a:t>with 100% renewable electricity</a:t>
            </a:r>
            <a:r>
              <a:rPr lang="en-US" sz="1600" baseline="30000" dirty="0">
                <a:solidFill>
                  <a:schemeClr val="tx1">
                    <a:lumMod val="50000"/>
                  </a:schemeClr>
                </a:solidFill>
                <a:latin typeface="DM Sans" pitchFamily="2" charset="0"/>
              </a:rPr>
              <a:t>3</a:t>
            </a:r>
          </a:p>
          <a:p>
            <a:pPr>
              <a:buClr>
                <a:srgbClr val="897974"/>
              </a:buClr>
              <a:buSzPct val="140000"/>
              <a:defRPr/>
            </a:pPr>
            <a:br>
              <a:rPr lang="en-US" sz="1600" baseline="30000" dirty="0">
                <a:solidFill>
                  <a:schemeClr val="tx1">
                    <a:lumMod val="50000"/>
                  </a:schemeClr>
                </a:solidFill>
                <a:latin typeface="DM Sans" pitchFamily="2" charset="0"/>
              </a:rPr>
            </a:br>
            <a:endParaRPr lang="en-US" sz="1600" baseline="30000" dirty="0">
              <a:solidFill>
                <a:schemeClr val="tx1">
                  <a:lumMod val="50000"/>
                </a:schemeClr>
              </a:solidFill>
              <a:latin typeface="DM Sans" pitchFamily="2" charset="0"/>
            </a:endParaRPr>
          </a:p>
          <a:p>
            <a:pPr>
              <a:buClr>
                <a:srgbClr val="897974"/>
              </a:buClr>
              <a:buSzPct val="140000"/>
              <a:defRPr/>
            </a:pPr>
            <a:r>
              <a:rPr lang="en-US" sz="1600" b="1" dirty="0">
                <a:solidFill>
                  <a:schemeClr val="tx1">
                    <a:lumMod val="50000"/>
                  </a:schemeClr>
                </a:solidFill>
                <a:latin typeface="DM Sans" pitchFamily="2" charset="0"/>
              </a:rPr>
              <a:t>&gt;99% naturality </a:t>
            </a:r>
            <a:r>
              <a:rPr lang="en-US" sz="1600" dirty="0">
                <a:solidFill>
                  <a:schemeClr val="tx1">
                    <a:lumMod val="50000"/>
                  </a:schemeClr>
                </a:solidFill>
                <a:latin typeface="DM Sans" pitchFamily="2" charset="0"/>
              </a:rPr>
              <a:t>according to ISO 16128</a:t>
            </a:r>
            <a:r>
              <a:rPr lang="en-US" sz="1600" baseline="30000" dirty="0">
                <a:solidFill>
                  <a:schemeClr val="tx1">
                    <a:lumMod val="50000"/>
                  </a:schemeClr>
                </a:solidFill>
                <a:latin typeface="DM Sans" pitchFamily="2" charset="0"/>
              </a:rPr>
              <a:t>4</a:t>
            </a:r>
            <a:r>
              <a:rPr lang="en-US" sz="1600" dirty="0">
                <a:solidFill>
                  <a:schemeClr val="tx1">
                    <a:lumMod val="50000"/>
                  </a:schemeClr>
                </a:solidFill>
                <a:latin typeface="DM Sans" pitchFamily="2" charset="0"/>
              </a:rPr>
              <a:t> and suitable for</a:t>
            </a:r>
            <a:br>
              <a:rPr lang="en-US" sz="1600" dirty="0">
                <a:solidFill>
                  <a:schemeClr val="tx1">
                    <a:lumMod val="50000"/>
                  </a:schemeClr>
                </a:solidFill>
                <a:latin typeface="DM Sans" pitchFamily="2" charset="0"/>
              </a:rPr>
            </a:br>
            <a:r>
              <a:rPr lang="en-US" sz="1600" dirty="0">
                <a:solidFill>
                  <a:schemeClr val="tx1">
                    <a:lumMod val="50000"/>
                  </a:schemeClr>
                </a:solidFill>
                <a:latin typeface="DM Sans" pitchFamily="2" charset="0"/>
              </a:rPr>
              <a:t>Clean Beauty</a:t>
            </a:r>
          </a:p>
          <a:p>
            <a:endParaRPr lang="en-US" sz="1600" dirty="0"/>
          </a:p>
        </p:txBody>
      </p:sp>
      <p:sp>
        <p:nvSpPr>
          <p:cNvPr id="15" name="Text Placeholder 6">
            <a:extLst>
              <a:ext uri="{FF2B5EF4-FFF2-40B4-BE49-F238E27FC236}">
                <a16:creationId xmlns:a16="http://schemas.microsoft.com/office/drawing/2014/main" id="{0B475B63-15D5-EACF-9E43-650C9E17E673}"/>
              </a:ext>
            </a:extLst>
          </p:cNvPr>
          <p:cNvSpPr txBox="1">
            <a:spLocks/>
          </p:cNvSpPr>
          <p:nvPr/>
        </p:nvSpPr>
        <p:spPr>
          <a:xfrm>
            <a:off x="302401" y="605611"/>
            <a:ext cx="6408115" cy="767147"/>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t>A combination of Efficacy and Sustainability</a:t>
            </a:r>
          </a:p>
        </p:txBody>
      </p:sp>
      <p:sp>
        <p:nvSpPr>
          <p:cNvPr id="19" name="Text Placeholder 5">
            <a:extLst>
              <a:ext uri="{FF2B5EF4-FFF2-40B4-BE49-F238E27FC236}">
                <a16:creationId xmlns:a16="http://schemas.microsoft.com/office/drawing/2014/main" id="{63C4B690-E61A-D1AE-14CB-6EC6E99B363F}"/>
              </a:ext>
            </a:extLst>
          </p:cNvPr>
          <p:cNvSpPr txBox="1">
            <a:spLocks/>
          </p:cNvSpPr>
          <p:nvPr/>
        </p:nvSpPr>
        <p:spPr>
          <a:xfrm>
            <a:off x="211309" y="5753079"/>
            <a:ext cx="5960177" cy="573359"/>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buFontTx/>
              <a:buNone/>
              <a:defRPr/>
            </a:pPr>
            <a:r>
              <a:rPr lang="en-US" sz="800" dirty="0">
                <a:latin typeface="DM Sans"/>
              </a:rPr>
              <a:t>(1) Considering the 1% recommended use-level, 53 g CO2 per kg of final formulation.</a:t>
            </a:r>
          </a:p>
          <a:p>
            <a:pPr>
              <a:defRPr/>
            </a:pPr>
            <a:r>
              <a:rPr kumimoji="0" lang="en-US" sz="800" b="0" i="0" u="none" strike="noStrike" kern="1200" cap="none" spc="0" normalizeH="0" baseline="0" dirty="0">
                <a:ln>
                  <a:noFill/>
                </a:ln>
                <a:solidFill>
                  <a:srgbClr val="000000"/>
                </a:solidFill>
                <a:effectLst/>
                <a:uLnTx/>
                <a:uFillTx/>
                <a:latin typeface="Arial"/>
                <a:ea typeface="+mn-ea"/>
                <a:cs typeface="+mn-cs"/>
              </a:rPr>
              <a:t>(2) Main reaction type is </a:t>
            </a:r>
            <a:r>
              <a:rPr kumimoji="0" lang="en-US" sz="800" b="0" i="0" u="none" strike="noStrike" kern="1200" cap="none" spc="0" normalizeH="0" baseline="0" dirty="0" err="1">
                <a:ln>
                  <a:noFill/>
                </a:ln>
                <a:solidFill>
                  <a:srgbClr val="000000"/>
                </a:solidFill>
                <a:effectLst/>
                <a:uLnTx/>
                <a:uFillTx/>
                <a:latin typeface="Arial"/>
                <a:ea typeface="+mn-ea"/>
                <a:cs typeface="+mn-cs"/>
              </a:rPr>
              <a:t>amidation</a:t>
            </a:r>
            <a:br>
              <a:rPr kumimoji="0" lang="en-US" sz="800" b="0" i="0" u="none" strike="noStrike" kern="1200" cap="none" spc="0" normalizeH="0" baseline="0" dirty="0">
                <a:ln>
                  <a:noFill/>
                </a:ln>
                <a:solidFill>
                  <a:srgbClr val="000000"/>
                </a:solidFill>
                <a:effectLst/>
                <a:uLnTx/>
                <a:uFillTx/>
                <a:latin typeface="Arial"/>
                <a:ea typeface="+mn-ea"/>
                <a:cs typeface="+mn-cs"/>
              </a:rPr>
            </a:br>
            <a:r>
              <a:rPr kumimoji="0" lang="en-US" sz="800" b="0" i="0" u="none" strike="noStrike" kern="1200" cap="none" spc="0" normalizeH="0" baseline="0" dirty="0">
                <a:ln>
                  <a:noFill/>
                </a:ln>
                <a:solidFill>
                  <a:srgbClr val="000000"/>
                </a:solidFill>
                <a:effectLst/>
                <a:uLnTx/>
                <a:uFillTx/>
                <a:latin typeface="Arial"/>
                <a:ea typeface="+mn-ea"/>
                <a:cs typeface="+mn-cs"/>
              </a:rPr>
              <a:t>(3) The last production step in </a:t>
            </a:r>
            <a:r>
              <a:rPr kumimoji="0" lang="en-US" sz="800" b="0" i="0" u="none" strike="noStrike" kern="1200" cap="none" spc="0" normalizeH="0" baseline="0" dirty="0" err="1">
                <a:ln>
                  <a:noFill/>
                </a:ln>
                <a:solidFill>
                  <a:srgbClr val="000000"/>
                </a:solidFill>
                <a:effectLst/>
                <a:uLnTx/>
                <a:uFillTx/>
                <a:latin typeface="Arial"/>
                <a:ea typeface="+mn-ea"/>
                <a:cs typeface="+mn-cs"/>
              </a:rPr>
              <a:t>Aesch</a:t>
            </a:r>
            <a:endParaRPr kumimoji="0" lang="en-US" sz="800" b="0" i="0" u="none" strike="noStrike" kern="1200" cap="none" spc="0" normalizeH="0" baseline="0" dirty="0">
              <a:ln>
                <a:noFill/>
              </a:ln>
              <a:solidFill>
                <a:srgbClr val="000000"/>
              </a:solidFill>
              <a:effectLst/>
              <a:uLnTx/>
              <a:uFillTx/>
              <a:latin typeface="Arial"/>
              <a:ea typeface="+mn-ea"/>
              <a:cs typeface="+mn-cs"/>
            </a:endParaRPr>
          </a:p>
          <a:p>
            <a:pPr>
              <a:defRPr/>
            </a:pPr>
            <a:r>
              <a:rPr kumimoji="0" lang="en-US" sz="800" b="0" i="0" u="none" strike="noStrike" kern="1200" cap="none" spc="0" normalizeH="0" baseline="0" dirty="0">
                <a:ln>
                  <a:noFill/>
                </a:ln>
                <a:solidFill>
                  <a:srgbClr val="000000"/>
                </a:solidFill>
                <a:effectLst/>
                <a:uLnTx/>
                <a:uFillTx/>
                <a:latin typeface="Arial"/>
                <a:ea typeface="+mn-ea"/>
                <a:cs typeface="+mn-cs"/>
              </a:rPr>
              <a:t>(4) The full SYN-UP® formulation</a:t>
            </a:r>
          </a:p>
          <a:p>
            <a:pPr>
              <a:defRPr/>
            </a:pPr>
            <a:endParaRPr kumimoji="0" lang="en-US" sz="800" b="0" i="0" u="none" strike="noStrike" kern="1200" cap="none" spc="0" normalizeH="0" baseline="0" dirty="0">
              <a:ln>
                <a:noFill/>
              </a:ln>
              <a:solidFill>
                <a:srgbClr val="000000"/>
              </a:solidFill>
              <a:effectLst/>
              <a:uLnTx/>
              <a:uFillTx/>
              <a:latin typeface="Arial"/>
              <a:ea typeface="+mn-ea"/>
              <a:cs typeface="+mn-cs"/>
            </a:endParaRPr>
          </a:p>
          <a:p>
            <a:pPr>
              <a:defRPr/>
            </a:pPr>
            <a:endParaRPr kumimoji="0" lang="en-GB" sz="800" b="0" i="0" u="none" strike="noStrike" kern="1200" cap="none" spc="0" normalizeH="0" baseline="0" dirty="0">
              <a:ln>
                <a:noFill/>
              </a:ln>
              <a:solidFill>
                <a:srgbClr val="000000"/>
              </a:solidFill>
              <a:effectLst/>
              <a:uLnTx/>
              <a:uFillTx/>
              <a:latin typeface="Arial"/>
              <a:ea typeface="+mn-ea"/>
              <a:cs typeface="+mn-cs"/>
            </a:endParaRPr>
          </a:p>
          <a:p>
            <a:pPr>
              <a:buFontTx/>
              <a:buNone/>
              <a:defRPr/>
            </a:pPr>
            <a:endParaRPr lang="en-CH" sz="800" dirty="0">
              <a:latin typeface="DM Sans"/>
            </a:endParaRPr>
          </a:p>
        </p:txBody>
      </p:sp>
      <p:pic>
        <p:nvPicPr>
          <p:cNvPr id="5" name="Picture Placeholder 8">
            <a:extLst>
              <a:ext uri="{FF2B5EF4-FFF2-40B4-BE49-F238E27FC236}">
                <a16:creationId xmlns:a16="http://schemas.microsoft.com/office/drawing/2014/main" id="{7B73851D-A920-DB10-4E10-8368F93E563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334451" y="2"/>
            <a:ext cx="4857549" cy="6862202"/>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p:spPr>
      </p:pic>
      <p:pic>
        <p:nvPicPr>
          <p:cNvPr id="2" name="Picture 2">
            <a:extLst>
              <a:ext uri="{FF2B5EF4-FFF2-40B4-BE49-F238E27FC236}">
                <a16:creationId xmlns:a16="http://schemas.microsoft.com/office/drawing/2014/main" id="{73F0A52C-3AED-BD0D-7300-57231A1AD572}"/>
              </a:ext>
            </a:extLst>
          </p:cNvPr>
          <p:cNvPicPr>
            <a:picLocks noChangeAspect="1" noChangeArrowheads="1"/>
          </p:cNvPicPr>
          <p:nvPr/>
        </p:nvPicPr>
        <p:blipFill>
          <a:blip r:embed="rId4" cstate="screen">
            <a:duotone>
              <a:prstClr val="black"/>
              <a:srgbClr val="4D3C35">
                <a:tint val="45000"/>
                <a:satMod val="400000"/>
              </a:srgbClr>
            </a:duotone>
            <a:extLst>
              <a:ext uri="{28A0092B-C50C-407E-A947-70E740481C1C}">
                <a14:useLocalDpi xmlns:a14="http://schemas.microsoft.com/office/drawing/2010/main"/>
              </a:ext>
            </a:extLst>
          </a:blip>
          <a:srcRect/>
          <a:stretch>
            <a:fillRect/>
          </a:stretch>
        </p:blipFill>
        <p:spPr bwMode="auto">
          <a:xfrm>
            <a:off x="309471" y="1239769"/>
            <a:ext cx="530122" cy="53012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870C2F57-A699-231C-8172-73BC40325C4F}"/>
              </a:ext>
            </a:extLst>
          </p:cNvPr>
          <p:cNvPicPr>
            <a:picLocks noChangeAspect="1" noChangeArrowheads="1"/>
          </p:cNvPicPr>
          <p:nvPr/>
        </p:nvPicPr>
        <p:blipFill>
          <a:blip r:embed="rId5" cstate="screen">
            <a:duotone>
              <a:prstClr val="black"/>
              <a:srgbClr val="4D3C35">
                <a:tint val="45000"/>
                <a:satMod val="400000"/>
              </a:srgbClr>
            </a:duotone>
            <a:extLst>
              <a:ext uri="{28A0092B-C50C-407E-A947-70E740481C1C}">
                <a14:useLocalDpi xmlns:a14="http://schemas.microsoft.com/office/drawing/2010/main"/>
              </a:ext>
            </a:extLst>
          </a:blip>
          <a:srcRect/>
          <a:stretch>
            <a:fillRect/>
          </a:stretch>
        </p:blipFill>
        <p:spPr bwMode="auto">
          <a:xfrm>
            <a:off x="298115" y="4468848"/>
            <a:ext cx="552835" cy="55283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a:extLst>
              <a:ext uri="{FF2B5EF4-FFF2-40B4-BE49-F238E27FC236}">
                <a16:creationId xmlns:a16="http://schemas.microsoft.com/office/drawing/2014/main" id="{FB62AE49-3776-CE5A-49F0-1EAD52A3422E}"/>
              </a:ext>
            </a:extLst>
          </p:cNvPr>
          <p:cNvPicPr>
            <a:picLocks noChangeAspect="1" noChangeArrowheads="1"/>
          </p:cNvPicPr>
          <p:nvPr/>
        </p:nvPicPr>
        <p:blipFill>
          <a:blip r:embed="rId6" cstate="screen">
            <a:duotone>
              <a:prstClr val="black"/>
              <a:srgbClr val="4D3C35">
                <a:tint val="45000"/>
                <a:satMod val="400000"/>
              </a:srgbClr>
            </a:duotone>
            <a:extLst>
              <a:ext uri="{28A0092B-C50C-407E-A947-70E740481C1C}">
                <a14:useLocalDpi xmlns:a14="http://schemas.microsoft.com/office/drawing/2010/main"/>
              </a:ext>
            </a:extLst>
          </a:blip>
          <a:srcRect/>
          <a:stretch>
            <a:fillRect/>
          </a:stretch>
        </p:blipFill>
        <p:spPr bwMode="auto">
          <a:xfrm>
            <a:off x="309673" y="2462118"/>
            <a:ext cx="529718" cy="52971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m 17">
            <a:extLst>
              <a:ext uri="{FF2B5EF4-FFF2-40B4-BE49-F238E27FC236}">
                <a16:creationId xmlns:a16="http://schemas.microsoft.com/office/drawing/2014/main" id="{C5CB7989-2F9F-CAE3-870E-508A808E3649}"/>
              </a:ext>
            </a:extLst>
          </p:cNvPr>
          <p:cNvPicPr>
            <a:picLocks noChangeAspect="1"/>
          </p:cNvPicPr>
          <p:nvPr/>
        </p:nvPicPr>
        <p:blipFill>
          <a:blip r:embed="rId7">
            <a:duotone>
              <a:prstClr val="black"/>
              <a:srgbClr val="4D3C35">
                <a:tint val="45000"/>
                <a:satMod val="400000"/>
              </a:srgbClr>
            </a:duotone>
          </a:blip>
          <a:stretch>
            <a:fillRect/>
          </a:stretch>
        </p:blipFill>
        <p:spPr>
          <a:xfrm>
            <a:off x="368233" y="3557579"/>
            <a:ext cx="412598" cy="442070"/>
          </a:xfrm>
          <a:prstGeom prst="rect">
            <a:avLst/>
          </a:prstGeom>
        </p:spPr>
      </p:pic>
    </p:spTree>
    <p:extLst>
      <p:ext uri="{BB962C8B-B14F-4D97-AF65-F5344CB8AC3E}">
        <p14:creationId xmlns:p14="http://schemas.microsoft.com/office/powerpoint/2010/main" val="33658047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83CF8-4C82-C7CC-3FA3-F8BE3A22987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7797D01-3DD1-0BEF-06DB-22AD58FE7B0F}"/>
              </a:ext>
            </a:extLst>
          </p:cNvPr>
          <p:cNvSpPr>
            <a:spLocks noGrp="1"/>
          </p:cNvSpPr>
          <p:nvPr>
            <p:ph type="sldNum" sz="quarter" idx="10"/>
          </p:nvPr>
        </p:nvSpPr>
        <p:spPr/>
        <p:txBody>
          <a:bodyPr/>
          <a:lstStyle/>
          <a:p>
            <a:fld id="{5BA3E189-2F3A-42E5-B572-3520703B6186}" type="slidenum">
              <a:rPr lang="en-GB" smtClean="0"/>
              <a:pPr/>
              <a:t>12</a:t>
            </a:fld>
            <a:endParaRPr lang="en-GB"/>
          </a:p>
        </p:txBody>
      </p:sp>
      <p:sp>
        <p:nvSpPr>
          <p:cNvPr id="7" name="Text Placeholder 6">
            <a:extLst>
              <a:ext uri="{FF2B5EF4-FFF2-40B4-BE49-F238E27FC236}">
                <a16:creationId xmlns:a16="http://schemas.microsoft.com/office/drawing/2014/main" id="{1AC89910-DC05-70AF-BDFE-ED44E8F5A3A5}"/>
              </a:ext>
            </a:extLst>
          </p:cNvPr>
          <p:cNvSpPr>
            <a:spLocks noGrp="1"/>
          </p:cNvSpPr>
          <p:nvPr>
            <p:ph type="body" sz="quarter" idx="27"/>
          </p:nvPr>
        </p:nvSpPr>
        <p:spPr/>
        <p:txBody>
          <a:bodyPr/>
          <a:lstStyle/>
          <a:p>
            <a:r>
              <a:rPr lang="en-US" i="1" dirty="0"/>
              <a:t>*in vitro, **in vivo</a:t>
            </a:r>
          </a:p>
          <a:p>
            <a:endParaRPr lang="en-US" dirty="0"/>
          </a:p>
        </p:txBody>
      </p:sp>
      <p:sp>
        <p:nvSpPr>
          <p:cNvPr id="2" name="Text Placeholder 1">
            <a:extLst>
              <a:ext uri="{FF2B5EF4-FFF2-40B4-BE49-F238E27FC236}">
                <a16:creationId xmlns:a16="http://schemas.microsoft.com/office/drawing/2014/main" id="{F4648C00-9E5B-7B8E-CDEA-3C218C1AB0F9}"/>
              </a:ext>
            </a:extLst>
          </p:cNvPr>
          <p:cNvSpPr>
            <a:spLocks noGrp="1"/>
          </p:cNvSpPr>
          <p:nvPr>
            <p:ph type="body" idx="11"/>
          </p:nvPr>
        </p:nvSpPr>
        <p:spPr>
          <a:xfrm>
            <a:off x="302401" y="605611"/>
            <a:ext cx="5500870" cy="711946"/>
          </a:xfrm>
        </p:spPr>
        <p:txBody>
          <a:bodyPr/>
          <a:lstStyle/>
          <a:p>
            <a:r>
              <a:rPr lang="en-US" dirty="0"/>
              <a:t>One biological target (Plasmin) to drive improvement across all skin layers</a:t>
            </a:r>
          </a:p>
          <a:p>
            <a:endParaRPr lang="en-US" dirty="0"/>
          </a:p>
        </p:txBody>
      </p:sp>
      <p:sp>
        <p:nvSpPr>
          <p:cNvPr id="8" name="Title 7">
            <a:extLst>
              <a:ext uri="{FF2B5EF4-FFF2-40B4-BE49-F238E27FC236}">
                <a16:creationId xmlns:a16="http://schemas.microsoft.com/office/drawing/2014/main" id="{858B74A5-755C-839C-62CC-7357AD4FF5D9}"/>
              </a:ext>
            </a:extLst>
          </p:cNvPr>
          <p:cNvSpPr>
            <a:spLocks noGrp="1"/>
          </p:cNvSpPr>
          <p:nvPr>
            <p:ph type="title"/>
          </p:nvPr>
        </p:nvSpPr>
        <p:spPr>
          <a:xfrm>
            <a:off x="302401" y="302400"/>
            <a:ext cx="7955333" cy="426881"/>
          </a:xfrm>
        </p:spPr>
        <p:txBody>
          <a:bodyPr/>
          <a:lstStyle/>
          <a:p>
            <a:r>
              <a:rPr lang="en-US" dirty="0"/>
              <a:t>SYN-UP® unlock your skin’s longevity </a:t>
            </a:r>
          </a:p>
        </p:txBody>
      </p:sp>
      <p:pic>
        <p:nvPicPr>
          <p:cNvPr id="19" name="Picture 18">
            <a:extLst>
              <a:ext uri="{FF2B5EF4-FFF2-40B4-BE49-F238E27FC236}">
                <a16:creationId xmlns:a16="http://schemas.microsoft.com/office/drawing/2014/main" id="{66638B03-9866-DEB2-0053-B77057C23BF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Text Placeholder 5">
            <a:extLst>
              <a:ext uri="{FF2B5EF4-FFF2-40B4-BE49-F238E27FC236}">
                <a16:creationId xmlns:a16="http://schemas.microsoft.com/office/drawing/2014/main" id="{E3AB8F4C-E9B3-51F6-482F-7B4200E733B0}"/>
              </a:ext>
            </a:extLst>
          </p:cNvPr>
          <p:cNvSpPr txBox="1">
            <a:spLocks/>
          </p:cNvSpPr>
          <p:nvPr/>
        </p:nvSpPr>
        <p:spPr>
          <a:xfrm>
            <a:off x="302400" y="1541035"/>
            <a:ext cx="4902646" cy="4270400"/>
          </a:xfrm>
          <a:prstGeom prst="rect">
            <a:avLst/>
          </a:prstGeom>
          <a:noFill/>
          <a:ln w="12700" cap="flat" cmpd="sng" algn="ctr">
            <a:noFill/>
            <a:prstDash val="solid"/>
            <a:miter lim="800000"/>
          </a:ln>
          <a:effectLst/>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182563" marR="0" lvl="0" indent="-182563" algn="l" defTabSz="914400" rtl="0" eaLnBrk="1" fontAlgn="auto" latinLnBrk="0" hangingPunct="1">
              <a:lnSpc>
                <a:spcPts val="1920"/>
              </a:lnSpc>
              <a:spcBef>
                <a:spcPts val="1200"/>
              </a:spcBef>
              <a:spcAft>
                <a:spcPts val="0"/>
              </a:spcAft>
              <a:buClr>
                <a:srgbClr val="5E0F29"/>
              </a:buClr>
              <a:buSzTx/>
              <a:buFont typeface="Arial" panose="020B0604020202020204" pitchFamily="34" charset="0"/>
              <a:buChar char="•"/>
              <a:tabLst/>
              <a:defRPr/>
            </a:pPr>
            <a:r>
              <a:rPr kumimoji="0" lang="en-US" sz="1600" u="none" strike="noStrike" kern="1200" cap="none" spc="0" normalizeH="0" baseline="0" noProof="0" dirty="0">
                <a:ln>
                  <a:noFill/>
                </a:ln>
                <a:solidFill>
                  <a:prstClr val="black"/>
                </a:solidFill>
                <a:effectLst/>
                <a:uLnTx/>
                <a:uFillTx/>
                <a:latin typeface="DM Sans Bold"/>
                <a:ea typeface="Fira Sans" panose="020B0503050000020004" pitchFamily="34" charset="0"/>
                <a:cs typeface="Arial" pitchFamily="34" charset="0"/>
              </a:rPr>
              <a:t>SYN-UP</a:t>
            </a:r>
            <a:r>
              <a:rPr kumimoji="0" lang="en-US" sz="1600" u="none" strike="noStrike" kern="1200" cap="none" spc="0" normalizeH="0" baseline="30000" noProof="0" dirty="0">
                <a:ln>
                  <a:noFill/>
                </a:ln>
                <a:solidFill>
                  <a:prstClr val="black"/>
                </a:solidFill>
                <a:effectLst/>
                <a:uLnTx/>
                <a:uFillTx/>
                <a:latin typeface="DM Sans Bold"/>
                <a:ea typeface="Fira Sans" panose="020B0503050000020004" pitchFamily="34" charset="0"/>
                <a:cs typeface="Arial" pitchFamily="34" charset="0"/>
              </a:rPr>
              <a:t>®</a:t>
            </a:r>
            <a:r>
              <a:rPr kumimoji="0" lang="en-US" sz="1600" u="none" strike="noStrike" kern="1200" cap="none" spc="0" normalizeH="0" baseline="0" noProof="0" dirty="0">
                <a:ln>
                  <a:noFill/>
                </a:ln>
                <a:solidFill>
                  <a:prstClr val="black"/>
                </a:solidFill>
                <a:effectLst/>
                <a:uLnTx/>
                <a:uFillTx/>
                <a:latin typeface="DM Sans Bold"/>
                <a:ea typeface="Fira Sans" panose="020B0503050000020004" pitchFamily="34" charset="0"/>
                <a:cs typeface="Arial" pitchFamily="34" charset="0"/>
              </a:rPr>
              <a:t> promotes healthy-looking skin </a:t>
            </a:r>
            <a:r>
              <a:rPr kumimoji="0" lang="en-US" sz="1600" u="none" strike="noStrike" kern="0" cap="none" spc="0" normalizeH="0" baseline="0" noProof="0" dirty="0">
                <a:ln>
                  <a:noFill/>
                </a:ln>
                <a:solidFill>
                  <a:prstClr val="black"/>
                </a:solidFill>
                <a:effectLst/>
                <a:uLnTx/>
                <a:uFillTx/>
                <a:latin typeface="DM Sans" pitchFamily="2" charset="77"/>
                <a:ea typeface="Fira Sans" panose="020B0503050000020004" pitchFamily="34" charset="0"/>
                <a:cs typeface="+mn-cs"/>
              </a:rPr>
              <a:t>by inhibiting Plasmin and Urokinase* activities and balancing key bacteria S. Aureus* and S. Epidermidis**.</a:t>
            </a:r>
          </a:p>
          <a:p>
            <a:pPr marL="182563" marR="0" lvl="0" indent="-182563" algn="l" defTabSz="914400" rtl="0" eaLnBrk="1" fontAlgn="auto" latinLnBrk="0" hangingPunct="1">
              <a:lnSpc>
                <a:spcPts val="1920"/>
              </a:lnSpc>
              <a:spcBef>
                <a:spcPts val="1200"/>
              </a:spcBef>
              <a:spcAft>
                <a:spcPts val="0"/>
              </a:spcAft>
              <a:buClr>
                <a:srgbClr val="5E0F29"/>
              </a:buClr>
              <a:buSzTx/>
              <a:buFont typeface="Arial" panose="020B0604020202020204" pitchFamily="34" charset="0"/>
              <a:buChar char="•"/>
              <a:tabLst/>
              <a:defRPr/>
            </a:pPr>
            <a:r>
              <a:rPr kumimoji="0" lang="en-US" sz="1600" u="none" strike="noStrike" kern="1200" cap="none" spc="0" normalizeH="0" baseline="0" noProof="0" dirty="0">
                <a:ln>
                  <a:noFill/>
                </a:ln>
                <a:solidFill>
                  <a:prstClr val="black"/>
                </a:solidFill>
                <a:effectLst/>
                <a:uLnTx/>
                <a:uFillTx/>
                <a:latin typeface="DM Sans Bold"/>
                <a:ea typeface="Fira Sans" panose="020B0503050000020004" pitchFamily="34" charset="0"/>
                <a:cs typeface="Arial" pitchFamily="34" charset="0"/>
              </a:rPr>
              <a:t>SYN-UP</a:t>
            </a:r>
            <a:r>
              <a:rPr kumimoji="0" lang="en-US" sz="1600" u="none" strike="noStrike" kern="1200" cap="none" spc="0" normalizeH="0" baseline="30000" noProof="0" dirty="0">
                <a:ln>
                  <a:noFill/>
                </a:ln>
                <a:solidFill>
                  <a:prstClr val="black"/>
                </a:solidFill>
                <a:effectLst/>
                <a:uLnTx/>
                <a:uFillTx/>
                <a:latin typeface="DM Sans Bold"/>
                <a:ea typeface="Fira Sans" panose="020B0503050000020004" pitchFamily="34" charset="0"/>
                <a:cs typeface="Arial" pitchFamily="34" charset="0"/>
              </a:rPr>
              <a:t>®</a:t>
            </a:r>
            <a:r>
              <a:rPr kumimoji="0" lang="en-US" sz="1600" u="none" strike="noStrike" kern="1200" cap="none" spc="0" normalizeH="0" baseline="0" noProof="0" dirty="0">
                <a:ln>
                  <a:noFill/>
                </a:ln>
                <a:solidFill>
                  <a:prstClr val="black"/>
                </a:solidFill>
                <a:effectLst/>
                <a:uLnTx/>
                <a:uFillTx/>
                <a:latin typeface="DM Sans Bold"/>
                <a:ea typeface="Fira Sans" panose="020B0503050000020004" pitchFamily="34" charset="0"/>
                <a:cs typeface="Arial" pitchFamily="34" charset="0"/>
              </a:rPr>
              <a:t> reduces skin sensitivity and redness </a:t>
            </a:r>
            <a:r>
              <a:rPr kumimoji="0" lang="en-US" sz="1600" u="none" strike="noStrike" kern="0" cap="none" spc="0" normalizeH="0" baseline="0" noProof="0" dirty="0">
                <a:ln>
                  <a:noFill/>
                </a:ln>
                <a:solidFill>
                  <a:prstClr val="black"/>
                </a:solidFill>
                <a:effectLst/>
                <a:uLnTx/>
                <a:uFillTx/>
                <a:latin typeface="DM Sans" pitchFamily="2" charset="77"/>
                <a:ea typeface="Fira Sans" panose="020B0503050000020004" pitchFamily="34" charset="0"/>
                <a:cs typeface="+mn-cs"/>
              </a:rPr>
              <a:t>by modulation of MMP 9, CXCL5 and IL-8 activities*.</a:t>
            </a:r>
          </a:p>
          <a:p>
            <a:pPr marL="182563" marR="0" lvl="0" indent="-182563" algn="l" defTabSz="914400" rtl="0" eaLnBrk="1" fontAlgn="auto" latinLnBrk="0" hangingPunct="1">
              <a:lnSpc>
                <a:spcPts val="1920"/>
              </a:lnSpc>
              <a:spcBef>
                <a:spcPts val="1200"/>
              </a:spcBef>
              <a:spcAft>
                <a:spcPts val="0"/>
              </a:spcAft>
              <a:buClr>
                <a:srgbClr val="5E0F29"/>
              </a:buClr>
              <a:buSzTx/>
              <a:buFont typeface="Arial" panose="020B0604020202020204" pitchFamily="34" charset="0"/>
              <a:buChar char="•"/>
              <a:tabLst/>
              <a:defRPr/>
            </a:pPr>
            <a:r>
              <a:rPr kumimoji="0" lang="en-US" sz="1600" u="none" strike="noStrike" kern="1200" cap="none" spc="0" normalizeH="0" baseline="0" noProof="0" dirty="0">
                <a:ln>
                  <a:noFill/>
                </a:ln>
                <a:solidFill>
                  <a:prstClr val="black"/>
                </a:solidFill>
                <a:effectLst/>
                <a:uLnTx/>
                <a:uFillTx/>
                <a:latin typeface="DM Sans Bold"/>
                <a:ea typeface="Fira Sans" panose="020B0503050000020004" pitchFamily="34" charset="0"/>
                <a:cs typeface="Arial" pitchFamily="34" charset="0"/>
              </a:rPr>
              <a:t>SYN-UP® increases skin barrier functionality </a:t>
            </a:r>
            <a:r>
              <a:rPr kumimoji="0" lang="en-US" sz="1600" u="none" strike="noStrike" kern="0" cap="none" spc="0" normalizeH="0" baseline="0" noProof="0" dirty="0">
                <a:ln>
                  <a:noFill/>
                </a:ln>
                <a:solidFill>
                  <a:prstClr val="black"/>
                </a:solidFill>
                <a:effectLst/>
                <a:uLnTx/>
                <a:uFillTx/>
                <a:latin typeface="DM Sans" pitchFamily="2" charset="77"/>
                <a:ea typeface="Fira Sans" panose="020B0503050000020004" pitchFamily="34" charset="0"/>
                <a:cs typeface="+mn-cs"/>
              </a:rPr>
              <a:t>by up-regulation of Transglutaminase 1 (TGase1)*.</a:t>
            </a:r>
          </a:p>
          <a:p>
            <a:pPr marL="182563" marR="0" lvl="0" indent="-182563" algn="l" defTabSz="914400" rtl="0" eaLnBrk="1" fontAlgn="auto" latinLnBrk="0" hangingPunct="1">
              <a:lnSpc>
                <a:spcPts val="1920"/>
              </a:lnSpc>
              <a:spcBef>
                <a:spcPts val="1200"/>
              </a:spcBef>
              <a:spcAft>
                <a:spcPts val="0"/>
              </a:spcAft>
              <a:buClr>
                <a:srgbClr val="5E0F29"/>
              </a:buClr>
              <a:buSzTx/>
              <a:buFont typeface="Arial" panose="020B0604020202020204" pitchFamily="34" charset="0"/>
              <a:buChar char="•"/>
              <a:tabLst/>
              <a:defRPr/>
            </a:pPr>
            <a:r>
              <a:rPr kumimoji="0" lang="en-US" sz="1600" u="none" strike="noStrike" kern="1200" cap="none" spc="0" normalizeH="0" baseline="0" noProof="0" dirty="0">
                <a:ln>
                  <a:noFill/>
                </a:ln>
                <a:solidFill>
                  <a:prstClr val="black"/>
                </a:solidFill>
                <a:effectLst/>
                <a:uLnTx/>
                <a:uFillTx/>
                <a:latin typeface="DM Sans Bold"/>
                <a:ea typeface="Fira Sans" panose="020B0503050000020004" pitchFamily="34" charset="0"/>
                <a:cs typeface="Arial" pitchFamily="34" charset="0"/>
              </a:rPr>
              <a:t>SYN-UP</a:t>
            </a:r>
            <a:r>
              <a:rPr kumimoji="0" lang="en-US" sz="1600" u="none" strike="noStrike" kern="1200" cap="none" spc="0" normalizeH="0" baseline="30000" noProof="0" dirty="0">
                <a:ln>
                  <a:noFill/>
                </a:ln>
                <a:solidFill>
                  <a:prstClr val="black"/>
                </a:solidFill>
                <a:effectLst/>
                <a:uLnTx/>
                <a:uFillTx/>
                <a:latin typeface="DM Sans Bold"/>
                <a:ea typeface="Fira Sans" panose="020B0503050000020004" pitchFamily="34" charset="0"/>
                <a:cs typeface="Arial" pitchFamily="34" charset="0"/>
              </a:rPr>
              <a:t>®</a:t>
            </a:r>
            <a:r>
              <a:rPr kumimoji="0" lang="en-US" sz="1600" u="none" strike="noStrike" kern="1200" cap="none" spc="0" normalizeH="0" baseline="0" noProof="0" dirty="0">
                <a:ln>
                  <a:noFill/>
                </a:ln>
                <a:solidFill>
                  <a:prstClr val="black"/>
                </a:solidFill>
                <a:effectLst/>
                <a:uLnTx/>
                <a:uFillTx/>
                <a:latin typeface="DM Sans Bold"/>
                <a:ea typeface="Fira Sans" panose="020B0503050000020004" pitchFamily="34" charset="0"/>
                <a:cs typeface="Arial" pitchFamily="34" charset="0"/>
              </a:rPr>
              <a:t> helps to smooth and firm the skin </a:t>
            </a:r>
            <a:r>
              <a:rPr kumimoji="0" lang="en-US" sz="1600" u="none" strike="noStrike" kern="0" cap="none" spc="0" normalizeH="0" baseline="0" noProof="0" dirty="0">
                <a:ln>
                  <a:noFill/>
                </a:ln>
                <a:solidFill>
                  <a:prstClr val="black"/>
                </a:solidFill>
                <a:effectLst/>
                <a:uLnTx/>
                <a:uFillTx/>
                <a:latin typeface="DM Sans" pitchFamily="2" charset="77"/>
                <a:ea typeface="Fira Sans" panose="020B0503050000020004" pitchFamily="34" charset="0"/>
                <a:cs typeface="+mn-cs"/>
              </a:rPr>
              <a:t>by preventing the degradation of type IV Collagen* and by stimulating type I Collagen*.</a:t>
            </a:r>
          </a:p>
          <a:p>
            <a:pPr marL="182563" marR="0" lvl="0" indent="-182563" algn="l" defTabSz="914400" rtl="0" eaLnBrk="1" fontAlgn="auto" latinLnBrk="0" hangingPunct="1">
              <a:lnSpc>
                <a:spcPts val="1920"/>
              </a:lnSpc>
              <a:spcBef>
                <a:spcPts val="1200"/>
              </a:spcBef>
              <a:spcAft>
                <a:spcPts val="0"/>
              </a:spcAft>
              <a:buClr>
                <a:srgbClr val="5E0F29"/>
              </a:buClr>
              <a:buSzTx/>
              <a:buFont typeface="Arial" panose="020B0604020202020204" pitchFamily="34" charset="0"/>
              <a:buChar char="•"/>
              <a:tabLst/>
              <a:defRPr/>
            </a:pPr>
            <a:r>
              <a:rPr kumimoji="0" lang="en-US" sz="1600" b="1" u="none" strike="noStrike" kern="0" cap="none" spc="0" normalizeH="0" baseline="0" noProof="0" dirty="0">
                <a:ln>
                  <a:noFill/>
                </a:ln>
                <a:solidFill>
                  <a:prstClr val="black"/>
                </a:solidFill>
                <a:effectLst/>
                <a:uLnTx/>
                <a:uFillTx/>
                <a:latin typeface="DM Sans" pitchFamily="2" charset="77"/>
                <a:ea typeface="Fira Sans" panose="020B0503050000020004" pitchFamily="34" charset="0"/>
                <a:cs typeface="+mn-cs"/>
              </a:rPr>
              <a:t>SYN-UP® down-regulates melanin synthesis</a:t>
            </a:r>
            <a:r>
              <a:rPr kumimoji="0" lang="en-US" sz="1600" u="none" strike="noStrike" kern="0" cap="none" spc="0" normalizeH="0" baseline="0" noProof="0" dirty="0">
                <a:ln>
                  <a:noFill/>
                </a:ln>
                <a:solidFill>
                  <a:prstClr val="black"/>
                </a:solidFill>
                <a:effectLst/>
                <a:uLnTx/>
                <a:uFillTx/>
                <a:latin typeface="DM Sans" pitchFamily="2" charset="77"/>
                <a:ea typeface="Fira Sans" panose="020B0503050000020004" pitchFamily="34" charset="0"/>
                <a:cs typeface="+mn-cs"/>
              </a:rPr>
              <a:t>* leading to more even skin tone and age spot reduction**.</a:t>
            </a:r>
          </a:p>
        </p:txBody>
      </p:sp>
      <p:pic>
        <p:nvPicPr>
          <p:cNvPr id="11" name="Picture 10" descr="A screenshot of a computer&#10;&#10;AI-generated content may be incorrect.">
            <a:extLst>
              <a:ext uri="{FF2B5EF4-FFF2-40B4-BE49-F238E27FC236}">
                <a16:creationId xmlns:a16="http://schemas.microsoft.com/office/drawing/2014/main" id="{FCD17081-229D-DE06-DB8C-31874C0A3EE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04365" y="1099314"/>
            <a:ext cx="9034941" cy="5082154"/>
          </a:xfrm>
          <a:prstGeom prst="rect">
            <a:avLst/>
          </a:prstGeom>
        </p:spPr>
      </p:pic>
    </p:spTree>
    <p:extLst>
      <p:ext uri="{BB962C8B-B14F-4D97-AF65-F5344CB8AC3E}">
        <p14:creationId xmlns:p14="http://schemas.microsoft.com/office/powerpoint/2010/main" val="22073380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BA792-C6D1-3CDB-E16F-B083B926F0C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18796D9-760B-B970-ADAE-6D9E0B47207C}"/>
              </a:ext>
            </a:extLst>
          </p:cNvPr>
          <p:cNvSpPr>
            <a:spLocks noGrp="1"/>
          </p:cNvSpPr>
          <p:nvPr>
            <p:ph type="sldNum" sz="quarter" idx="10"/>
          </p:nvPr>
        </p:nvSpPr>
        <p:spPr/>
        <p:txBody>
          <a:bodyPr/>
          <a:lstStyle/>
          <a:p>
            <a:fld id="{5BA3E189-2F3A-42E5-B572-3520703B6186}" type="slidenum">
              <a:rPr lang="en-GB" smtClean="0"/>
              <a:pPr/>
              <a:t>13</a:t>
            </a:fld>
            <a:endParaRPr lang="en-GB"/>
          </a:p>
        </p:txBody>
      </p:sp>
      <p:sp>
        <p:nvSpPr>
          <p:cNvPr id="8" name="Title 7">
            <a:extLst>
              <a:ext uri="{FF2B5EF4-FFF2-40B4-BE49-F238E27FC236}">
                <a16:creationId xmlns:a16="http://schemas.microsoft.com/office/drawing/2014/main" id="{BC83095C-1B25-D43C-63FA-628AD5B52CDB}"/>
              </a:ext>
            </a:extLst>
          </p:cNvPr>
          <p:cNvSpPr>
            <a:spLocks noGrp="1"/>
          </p:cNvSpPr>
          <p:nvPr>
            <p:ph type="title"/>
          </p:nvPr>
        </p:nvSpPr>
        <p:spPr>
          <a:xfrm>
            <a:off x="302401" y="302400"/>
            <a:ext cx="6537669" cy="767147"/>
          </a:xfrm>
        </p:spPr>
        <p:txBody>
          <a:bodyPr/>
          <a:lstStyle/>
          <a:p>
            <a:r>
              <a:rPr lang="en-US" dirty="0"/>
              <a:t>SYN-UP® peptide targets Plasmin</a:t>
            </a:r>
          </a:p>
        </p:txBody>
      </p:sp>
      <p:sp>
        <p:nvSpPr>
          <p:cNvPr id="9" name="TextBox 8">
            <a:extLst>
              <a:ext uri="{FF2B5EF4-FFF2-40B4-BE49-F238E27FC236}">
                <a16:creationId xmlns:a16="http://schemas.microsoft.com/office/drawing/2014/main" id="{D4A30FF5-AFCF-9E7D-08F4-3E3CCCEF2DAD}"/>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
        <p:nvSpPr>
          <p:cNvPr id="15" name="Text Placeholder 6">
            <a:extLst>
              <a:ext uri="{FF2B5EF4-FFF2-40B4-BE49-F238E27FC236}">
                <a16:creationId xmlns:a16="http://schemas.microsoft.com/office/drawing/2014/main" id="{FF677390-E470-2DCB-84A1-1CE84CA3FBEF}"/>
              </a:ext>
            </a:extLst>
          </p:cNvPr>
          <p:cNvSpPr txBox="1">
            <a:spLocks/>
          </p:cNvSpPr>
          <p:nvPr/>
        </p:nvSpPr>
        <p:spPr>
          <a:xfrm>
            <a:off x="302401" y="605611"/>
            <a:ext cx="6408115" cy="767147"/>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t>Visualized with molecular modelling</a:t>
            </a:r>
          </a:p>
        </p:txBody>
      </p:sp>
      <p:pic>
        <p:nvPicPr>
          <p:cNvPr id="6" name="Picture Placeholder 9" descr="Close-up of a person's face&#10;&#10;Description automatically generated">
            <a:extLst>
              <a:ext uri="{FF2B5EF4-FFF2-40B4-BE49-F238E27FC236}">
                <a16:creationId xmlns:a16="http://schemas.microsoft.com/office/drawing/2014/main" id="{9B2BC276-9F0A-2957-C64A-C4F73FADCE6F}"/>
              </a:ext>
            </a:extLst>
          </p:cNvPr>
          <p:cNvPicPr>
            <a:picLocks noGrp="1" noChangeAspect="1"/>
          </p:cNvPicPr>
          <p:nvPr>
            <p:ph type="pic" sz="quarter" idx="21"/>
          </p:nvPr>
        </p:nvPicPr>
        <p:blipFill rotWithShape="1">
          <a:blip r:embed="rId4" cstate="screen">
            <a:extLst>
              <a:ext uri="{28A0092B-C50C-407E-A947-70E740481C1C}">
                <a14:useLocalDpi xmlns:a14="http://schemas.microsoft.com/office/drawing/2010/main"/>
              </a:ext>
            </a:extLst>
          </a:blip>
          <a:srcRect/>
          <a:stretch/>
        </p:blipFill>
        <p:spPr>
          <a:xfrm>
            <a:off x="7337427" y="2"/>
            <a:ext cx="4854573" cy="6857998"/>
          </a:xfrm>
        </p:spPr>
      </p:pic>
      <p:sp>
        <p:nvSpPr>
          <p:cNvPr id="7" name="Rounded Rectangle 15">
            <a:extLst>
              <a:ext uri="{FF2B5EF4-FFF2-40B4-BE49-F238E27FC236}">
                <a16:creationId xmlns:a16="http://schemas.microsoft.com/office/drawing/2014/main" id="{1D61476B-3593-E6F2-420B-4CC3A8E195C6}"/>
              </a:ext>
            </a:extLst>
          </p:cNvPr>
          <p:cNvSpPr/>
          <p:nvPr/>
        </p:nvSpPr>
        <p:spPr bwMode="auto">
          <a:xfrm>
            <a:off x="302400" y="4829963"/>
            <a:ext cx="6041250" cy="1422426"/>
          </a:xfrm>
          <a:prstGeom prst="roundRect">
            <a:avLst>
              <a:gd name="adj" fmla="val 0"/>
            </a:avLst>
          </a:prstGeom>
          <a:no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180000" marR="0" lvl="0" indent="-180000" algn="l" defTabSz="854949" rtl="0" eaLnBrk="1" fontAlgn="auto" latinLnBrk="0" hangingPunct="1">
              <a:lnSpc>
                <a:spcPct val="100000"/>
              </a:lnSpc>
              <a:spcBef>
                <a:spcPts val="0"/>
              </a:spcBef>
              <a:spcAft>
                <a:spcPts val="800"/>
              </a:spcAft>
              <a:buClr>
                <a:srgbClr val="4D3C35"/>
              </a:buClr>
              <a:buSzTx/>
              <a:buFont typeface="Arial" panose="020B0604020202020204" pitchFamily="34" charset="0"/>
              <a:buChar char="•"/>
              <a:tabLst/>
              <a:defRPr/>
            </a:pPr>
            <a:r>
              <a:rPr kumimoji="0" lang="en-US" sz="1600" u="none" strike="noStrike" kern="0" cap="none" spc="0" normalizeH="0" baseline="0" noProof="0" dirty="0">
                <a:ln>
                  <a:noFill/>
                </a:ln>
                <a:effectLst/>
                <a:uLnTx/>
                <a:uFillTx/>
                <a:latin typeface="+mj-lt"/>
                <a:ea typeface="Fira Sans" panose="020B0503050000020004" pitchFamily="34" charset="0"/>
                <a:cs typeface="+mn-cs"/>
              </a:rPr>
              <a:t>Molecular modelling approach and </a:t>
            </a:r>
            <a:r>
              <a:rPr lang="en-US" sz="1600" kern="0" dirty="0">
                <a:latin typeface="+mj-lt"/>
                <a:ea typeface="Fira Sans" panose="020B0503050000020004" pitchFamily="34" charset="0"/>
              </a:rPr>
              <a:t>A</a:t>
            </a:r>
            <a:r>
              <a:rPr kumimoji="0" lang="en-US" sz="1600" u="none" strike="noStrike" kern="0" cap="none" spc="0" normalizeH="0" baseline="0" noProof="0" dirty="0" err="1">
                <a:ln>
                  <a:noFill/>
                </a:ln>
                <a:effectLst/>
                <a:uLnTx/>
                <a:uFillTx/>
                <a:latin typeface="+mj-lt"/>
                <a:ea typeface="Fira Sans" panose="020B0503050000020004" pitchFamily="34" charset="0"/>
                <a:cs typeface="+mn-cs"/>
              </a:rPr>
              <a:t>rtificial</a:t>
            </a:r>
            <a:r>
              <a:rPr kumimoji="0" lang="en-US" sz="1600" u="none" strike="noStrike" kern="0" cap="none" spc="0" normalizeH="0" baseline="0" noProof="0" dirty="0">
                <a:ln>
                  <a:noFill/>
                </a:ln>
                <a:effectLst/>
                <a:uLnTx/>
                <a:uFillTx/>
                <a:latin typeface="+mj-lt"/>
                <a:ea typeface="Fira Sans" panose="020B0503050000020004" pitchFamily="34" charset="0"/>
                <a:cs typeface="+mn-cs"/>
              </a:rPr>
              <a:t> </a:t>
            </a:r>
            <a:r>
              <a:rPr lang="en-US" sz="1600" kern="0" dirty="0">
                <a:latin typeface="+mj-lt"/>
                <a:ea typeface="Fira Sans" panose="020B0503050000020004" pitchFamily="34" charset="0"/>
              </a:rPr>
              <a:t>I</a:t>
            </a:r>
            <a:r>
              <a:rPr kumimoji="0" lang="en-US" sz="1600" u="none" strike="noStrike" kern="0" cap="none" spc="0" normalizeH="0" baseline="0" noProof="0" dirty="0" err="1">
                <a:ln>
                  <a:noFill/>
                </a:ln>
                <a:effectLst/>
                <a:uLnTx/>
                <a:uFillTx/>
                <a:latin typeface="+mj-lt"/>
                <a:ea typeface="Fira Sans" panose="020B0503050000020004" pitchFamily="34" charset="0"/>
                <a:cs typeface="+mn-cs"/>
              </a:rPr>
              <a:t>ntelligence</a:t>
            </a:r>
            <a:r>
              <a:rPr kumimoji="0" lang="en-US" sz="1600" u="none" strike="noStrike" kern="0" cap="none" spc="0" normalizeH="0" baseline="0" noProof="0" dirty="0">
                <a:ln>
                  <a:noFill/>
                </a:ln>
                <a:effectLst/>
                <a:uLnTx/>
                <a:uFillTx/>
                <a:latin typeface="+mj-lt"/>
                <a:ea typeface="Fira Sans" panose="020B0503050000020004" pitchFamily="34" charset="0"/>
                <a:cs typeface="+mn-cs"/>
              </a:rPr>
              <a:t> (AI) </a:t>
            </a:r>
            <a:r>
              <a:rPr kumimoji="0" lang="en-US" sz="1600" u="none" strike="noStrike" kern="0" cap="none" spc="0" normalizeH="0" baseline="0" noProof="0" dirty="0">
                <a:ln>
                  <a:noFill/>
                </a:ln>
                <a:effectLst/>
                <a:uLnTx/>
                <a:uFillTx/>
                <a:latin typeface="DM Sans" pitchFamily="2" charset="77"/>
                <a:ea typeface="Fira Sans" panose="020B0503050000020004" pitchFamily="34" charset="0"/>
                <a:cs typeface="+mn-cs"/>
              </a:rPr>
              <a:t>provides accurate prediction of the mode of action </a:t>
            </a:r>
          </a:p>
          <a:p>
            <a:pPr marL="180000" marR="0" lvl="0" indent="-180000" algn="l" defTabSz="854949" rtl="0" eaLnBrk="1" fontAlgn="auto" latinLnBrk="0" hangingPunct="1">
              <a:lnSpc>
                <a:spcPct val="100000"/>
              </a:lnSpc>
              <a:spcBef>
                <a:spcPts val="0"/>
              </a:spcBef>
              <a:spcAft>
                <a:spcPts val="800"/>
              </a:spcAft>
              <a:buClr>
                <a:srgbClr val="4D3C35"/>
              </a:buClr>
              <a:buSzTx/>
              <a:buFont typeface="Arial" panose="020B0604020202020204" pitchFamily="34" charset="0"/>
              <a:buChar char="•"/>
              <a:tabLst/>
              <a:defRPr/>
            </a:pPr>
            <a:r>
              <a:rPr kumimoji="0" lang="en-US" sz="1600" b="1" u="none" strike="noStrike" kern="0" cap="none" spc="0" normalizeH="0" baseline="0" noProof="0" dirty="0">
                <a:ln>
                  <a:noFill/>
                </a:ln>
                <a:effectLst/>
                <a:uLnTx/>
                <a:uFillTx/>
                <a:latin typeface="+mj-lt"/>
                <a:ea typeface="Fira Sans" panose="020B0503050000020004" pitchFamily="34" charset="0"/>
                <a:cs typeface="+mn-cs"/>
              </a:rPr>
              <a:t>SYN-UP</a:t>
            </a:r>
            <a:r>
              <a:rPr kumimoji="0" lang="en-US" sz="1600" b="1" u="none" strike="noStrike" kern="0" cap="none" spc="0" normalizeH="0" baseline="30000" noProof="0" dirty="0">
                <a:ln>
                  <a:noFill/>
                </a:ln>
                <a:effectLst/>
                <a:uLnTx/>
                <a:uFillTx/>
                <a:latin typeface="+mj-lt"/>
                <a:ea typeface="Fira Sans" panose="020B0503050000020004" pitchFamily="34" charset="0"/>
                <a:cs typeface="+mn-cs"/>
              </a:rPr>
              <a:t>®</a:t>
            </a:r>
            <a:r>
              <a:rPr kumimoji="0" lang="en-US" sz="1600" b="1" u="none" strike="noStrike" kern="0" cap="none" spc="0" normalizeH="0" baseline="0" noProof="0" dirty="0">
                <a:ln>
                  <a:noFill/>
                </a:ln>
                <a:effectLst/>
                <a:uLnTx/>
                <a:uFillTx/>
                <a:latin typeface="+mj-lt"/>
                <a:ea typeface="Fira Sans" panose="020B0503050000020004" pitchFamily="34" charset="0"/>
                <a:cs typeface="+mn-cs"/>
              </a:rPr>
              <a:t> </a:t>
            </a:r>
            <a:r>
              <a:rPr kumimoji="0" lang="en-US" sz="1600" u="none" strike="noStrike" kern="0" cap="none" spc="0" normalizeH="0" baseline="0" noProof="0" dirty="0">
                <a:ln>
                  <a:noFill/>
                </a:ln>
                <a:effectLst/>
                <a:uLnTx/>
                <a:uFillTx/>
                <a:latin typeface="+mj-lt"/>
                <a:ea typeface="Fira Sans" panose="020B0503050000020004" pitchFamily="34" charset="0"/>
                <a:cs typeface="+mn-cs"/>
              </a:rPr>
              <a:t>peptide </a:t>
            </a:r>
            <a:r>
              <a:rPr kumimoji="0" lang="en-US" sz="1600" u="none" strike="noStrike" kern="0" cap="none" spc="0" normalizeH="0" baseline="0" noProof="0" dirty="0">
                <a:ln>
                  <a:noFill/>
                </a:ln>
                <a:effectLst/>
                <a:uLnTx/>
                <a:uFillTx/>
                <a:latin typeface="DM Sans" pitchFamily="2" charset="77"/>
                <a:ea typeface="Fira Sans" panose="020B0503050000020004" pitchFamily="34" charset="0"/>
                <a:cs typeface="+mn-cs"/>
              </a:rPr>
              <a:t>(in blue) fits with the perfect size and shape like a key into a lock of the active site (the key-hole) of Plasmin (the lock - in green)</a:t>
            </a:r>
          </a:p>
        </p:txBody>
      </p:sp>
      <p:pic>
        <p:nvPicPr>
          <p:cNvPr id="10" name="Syn-Up_Video.mpg">
            <a:hlinkClick r:id="" action="ppaction://media"/>
            <a:extLst>
              <a:ext uri="{FF2B5EF4-FFF2-40B4-BE49-F238E27FC236}">
                <a16:creationId xmlns:a16="http://schemas.microsoft.com/office/drawing/2014/main" id="{BE45183C-1818-8FC2-4153-A21DDF2F922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02400" y="1218940"/>
            <a:ext cx="5620098" cy="3381570"/>
          </a:xfrm>
          <a:prstGeom prst="rect">
            <a:avLst/>
          </a:prstGeom>
        </p:spPr>
      </p:pic>
    </p:spTree>
    <p:extLst>
      <p:ext uri="{BB962C8B-B14F-4D97-AF65-F5344CB8AC3E}">
        <p14:creationId xmlns:p14="http://schemas.microsoft.com/office/powerpoint/2010/main" val="8397017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0"/>
                                        </p:tgtEl>
                                      </p:cBhvr>
                                    </p:cmd>
                                  </p:childTnLst>
                                </p:cTn>
                              </p:par>
                            </p:childTnLst>
                          </p:cTn>
                        </p:par>
                      </p:childTnLst>
                    </p:cTn>
                  </p:par>
                </p:childTnLst>
              </p:cTn>
              <p:nextCondLst>
                <p:cond evt="onClick" delay="0">
                  <p:tgtEl>
                    <p:spTgt spid="10"/>
                  </p:tgtEl>
                </p:cond>
              </p:nextCondLst>
            </p:seq>
            <p:video>
              <p:cMediaNode vol="80000">
                <p:cTn id="7" fill="hold" display="0">
                  <p:stCondLst>
                    <p:cond delay="indefinite"/>
                  </p:stCondLst>
                </p:cTn>
                <p:tgtEl>
                  <p:spTgt spid="10"/>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9A0D9-7916-5CFC-6CA2-93BCB4B15F1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A549D93-DFCA-7F9A-DD2F-6BC6C576C475}"/>
              </a:ext>
            </a:extLst>
          </p:cNvPr>
          <p:cNvSpPr>
            <a:spLocks noGrp="1"/>
          </p:cNvSpPr>
          <p:nvPr>
            <p:ph type="sldNum" sz="quarter" idx="10"/>
          </p:nvPr>
        </p:nvSpPr>
        <p:spPr/>
        <p:txBody>
          <a:bodyPr/>
          <a:lstStyle/>
          <a:p>
            <a:fld id="{5BA3E189-2F3A-42E5-B572-3520703B6186}" type="slidenum">
              <a:rPr lang="en-GB" smtClean="0"/>
              <a:pPr/>
              <a:t>14</a:t>
            </a:fld>
            <a:endParaRPr lang="en-GB"/>
          </a:p>
        </p:txBody>
      </p:sp>
      <p:sp>
        <p:nvSpPr>
          <p:cNvPr id="15" name="Title 14">
            <a:extLst>
              <a:ext uri="{FF2B5EF4-FFF2-40B4-BE49-F238E27FC236}">
                <a16:creationId xmlns:a16="http://schemas.microsoft.com/office/drawing/2014/main" id="{5D14C793-6278-E195-3A58-9C43691A81C0}"/>
              </a:ext>
            </a:extLst>
          </p:cNvPr>
          <p:cNvSpPr>
            <a:spLocks noGrp="1"/>
          </p:cNvSpPr>
          <p:nvPr>
            <p:ph type="title"/>
          </p:nvPr>
        </p:nvSpPr>
        <p:spPr>
          <a:xfrm>
            <a:off x="302400" y="302400"/>
            <a:ext cx="8979383" cy="842922"/>
          </a:xfrm>
        </p:spPr>
        <p:txBody>
          <a:bodyPr/>
          <a:lstStyle/>
          <a:p>
            <a:r>
              <a:rPr lang="en-US" dirty="0"/>
              <a:t>Significant inhibition of Plasmin and Urokinase</a:t>
            </a:r>
          </a:p>
        </p:txBody>
      </p:sp>
      <p:sp>
        <p:nvSpPr>
          <p:cNvPr id="19" name="Text Placeholder 18">
            <a:extLst>
              <a:ext uri="{FF2B5EF4-FFF2-40B4-BE49-F238E27FC236}">
                <a16:creationId xmlns:a16="http://schemas.microsoft.com/office/drawing/2014/main" id="{BABA19F3-7439-A78F-3C02-A58E10E050D3}"/>
              </a:ext>
            </a:extLst>
          </p:cNvPr>
          <p:cNvSpPr>
            <a:spLocks noGrp="1"/>
          </p:cNvSpPr>
          <p:nvPr>
            <p:ph type="body" sz="quarter" idx="24"/>
          </p:nvPr>
        </p:nvSpPr>
        <p:spPr/>
        <p:txBody>
          <a:bodyPr/>
          <a:lstStyle/>
          <a:p>
            <a:r>
              <a:rPr lang="nn-NO" dirty="0"/>
              <a:t>* p&lt;0.05, **p&lt;0.01, ***p&lt;0.001 </a:t>
            </a:r>
          </a:p>
          <a:p>
            <a:endParaRPr lang="nl-NL" dirty="0"/>
          </a:p>
          <a:p>
            <a:endParaRPr lang="en-US" dirty="0"/>
          </a:p>
        </p:txBody>
      </p:sp>
      <p:pic>
        <p:nvPicPr>
          <p:cNvPr id="10" name="Picture 9">
            <a:extLst>
              <a:ext uri="{FF2B5EF4-FFF2-40B4-BE49-F238E27FC236}">
                <a16:creationId xmlns:a16="http://schemas.microsoft.com/office/drawing/2014/main" id="{5F359F90-C698-B1A0-691C-88568212B71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4" name="Text Placeholder 6">
            <a:extLst>
              <a:ext uri="{FF2B5EF4-FFF2-40B4-BE49-F238E27FC236}">
                <a16:creationId xmlns:a16="http://schemas.microsoft.com/office/drawing/2014/main" id="{CE9139C1-F8D4-607E-9E5D-C318DDBCBB07}"/>
              </a:ext>
            </a:extLst>
          </p:cNvPr>
          <p:cNvSpPr txBox="1">
            <a:spLocks/>
          </p:cNvSpPr>
          <p:nvPr/>
        </p:nvSpPr>
        <p:spPr>
          <a:xfrm>
            <a:off x="302401" y="619313"/>
            <a:ext cx="6408115" cy="767147"/>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t>Crucial for healthy-looking skin</a:t>
            </a:r>
          </a:p>
        </p:txBody>
      </p:sp>
      <p:pic>
        <p:nvPicPr>
          <p:cNvPr id="1026" name="Picture 2">
            <a:extLst>
              <a:ext uri="{FF2B5EF4-FFF2-40B4-BE49-F238E27FC236}">
                <a16:creationId xmlns:a16="http://schemas.microsoft.com/office/drawing/2014/main" id="{EA3D4787-C54B-4CF4-DF20-6A35AFDC69DC}"/>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p:blipFill>
        <p:spPr bwMode="auto">
          <a:xfrm>
            <a:off x="10830928" y="303215"/>
            <a:ext cx="1056060" cy="458994"/>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26F7F68D-71EC-CE93-9FBC-2A92351E2207}"/>
              </a:ext>
            </a:extLst>
          </p:cNvPr>
          <p:cNvSpPr/>
          <p:nvPr/>
        </p:nvSpPr>
        <p:spPr>
          <a:xfrm>
            <a:off x="302398" y="1529674"/>
            <a:ext cx="8979386" cy="707886"/>
          </a:xfrm>
          <a:prstGeom prst="rect">
            <a:avLst/>
          </a:prstGeom>
        </p:spPr>
        <p:txBody>
          <a:bodyPr wrap="square" lIns="0" tIns="0" rIns="0" bIns="0">
            <a:spAutoFit/>
          </a:bodyPr>
          <a:lstStyle/>
          <a:p>
            <a:pPr lvl="0" fontAlgn="base">
              <a:spcBef>
                <a:spcPct val="0"/>
              </a:spcBef>
              <a:spcAft>
                <a:spcPct val="0"/>
              </a:spcAft>
              <a:defRPr/>
            </a:pPr>
            <a:r>
              <a:rPr lang="en-US" b="1" i="1" dirty="0">
                <a:latin typeface="+mj-lt"/>
                <a:ea typeface="Fira Sans" panose="020B0503050000020004" pitchFamily="34" charset="0"/>
                <a:cs typeface="Arial" charset="0"/>
              </a:rPr>
              <a:t>I</a:t>
            </a:r>
            <a:r>
              <a:rPr kumimoji="0" lang="en-US" b="1" i="1" u="none" strike="noStrike" kern="1200" cap="none" spc="0" normalizeH="0" baseline="0" noProof="0" dirty="0">
                <a:ln>
                  <a:noFill/>
                </a:ln>
                <a:effectLst/>
                <a:uLnTx/>
                <a:uFillTx/>
                <a:latin typeface="+mj-lt"/>
                <a:ea typeface="Fira Sans" panose="020B0503050000020004" pitchFamily="34" charset="0"/>
                <a:cs typeface="Arial" charset="0"/>
              </a:rPr>
              <a:t>n vitro </a:t>
            </a:r>
            <a:r>
              <a:rPr kumimoji="0" lang="en-US" b="1" u="none" strike="noStrike" kern="1200" cap="none" spc="0" normalizeH="0" baseline="0" noProof="0" dirty="0">
                <a:ln>
                  <a:noFill/>
                </a:ln>
                <a:effectLst/>
                <a:uLnTx/>
                <a:uFillTx/>
                <a:latin typeface="+mj-lt"/>
                <a:ea typeface="Fira Sans" panose="020B0503050000020004" pitchFamily="34" charset="0"/>
                <a:cs typeface="Arial" charset="0"/>
              </a:rPr>
              <a:t>assessment of Plasmin and Urokinase activities</a:t>
            </a:r>
          </a:p>
          <a:p>
            <a:pPr lvl="0" fontAlgn="base">
              <a:spcBef>
                <a:spcPct val="0"/>
              </a:spcBef>
              <a:spcAft>
                <a:spcPct val="0"/>
              </a:spcAft>
              <a:defRPr/>
            </a:pPr>
            <a:r>
              <a:rPr lang="en-US" sz="1400" dirty="0">
                <a:latin typeface="DM Sans" pitchFamily="2" charset="77"/>
                <a:ea typeface="Fira Sans" panose="020B0503050000020004" pitchFamily="34" charset="0"/>
                <a:cs typeface="Arial" charset="0"/>
              </a:rPr>
              <a:t>To</a:t>
            </a:r>
            <a:r>
              <a:rPr kumimoji="0" lang="en-US" sz="1400" u="none" strike="noStrike" kern="1200" cap="none" spc="0" normalizeH="0" baseline="0" noProof="0" dirty="0">
                <a:ln>
                  <a:noFill/>
                </a:ln>
                <a:effectLst/>
                <a:uLnTx/>
                <a:uFillTx/>
                <a:latin typeface="DM Sans" pitchFamily="2" charset="77"/>
                <a:ea typeface="Fira Sans" panose="020B0503050000020004" pitchFamily="34" charset="0"/>
                <a:cs typeface="Arial" charset="0"/>
              </a:rPr>
              <a:t> induce inflammatory conditions </a:t>
            </a:r>
            <a:r>
              <a:rPr lang="en-US" sz="1400" dirty="0">
                <a:latin typeface="DM Sans" pitchFamily="2" charset="77"/>
                <a:ea typeface="Fira Sans" panose="020B0503050000020004" pitchFamily="34" charset="0"/>
                <a:cs typeface="Arial" charset="0"/>
              </a:rPr>
              <a:t>normal human keratinocytes </a:t>
            </a:r>
            <a:r>
              <a:rPr kumimoji="0" lang="en-US" sz="1400" u="none" strike="noStrike" kern="1200" cap="none" spc="0" normalizeH="0" baseline="0" noProof="0" dirty="0">
                <a:ln>
                  <a:noFill/>
                </a:ln>
                <a:effectLst/>
                <a:uLnTx/>
                <a:uFillTx/>
                <a:latin typeface="DM Sans" pitchFamily="2" charset="77"/>
                <a:ea typeface="Fira Sans" panose="020B0503050000020004" pitchFamily="34" charset="0"/>
                <a:cs typeface="Arial" charset="0"/>
              </a:rPr>
              <a:t> were stimulated with 10 ng/ml IL-1beta and 10 ng/ml TNF-alpha. Plasmin and Urokinase were measured using fluorogenic substrates and HPLC analysis. </a:t>
            </a:r>
          </a:p>
        </p:txBody>
      </p:sp>
      <p:sp>
        <p:nvSpPr>
          <p:cNvPr id="9" name="Rounded Rectangle 23">
            <a:extLst>
              <a:ext uri="{FF2B5EF4-FFF2-40B4-BE49-F238E27FC236}">
                <a16:creationId xmlns:a16="http://schemas.microsoft.com/office/drawing/2014/main" id="{52174CDF-D7B6-0875-ACD8-4730A10F5CCB}"/>
              </a:ext>
            </a:extLst>
          </p:cNvPr>
          <p:cNvSpPr/>
          <p:nvPr/>
        </p:nvSpPr>
        <p:spPr>
          <a:xfrm>
            <a:off x="604871" y="5572887"/>
            <a:ext cx="5269131" cy="424910"/>
          </a:xfrm>
          <a:prstGeom prst="roundRect">
            <a:avLst>
              <a:gd name="adj" fmla="val 0"/>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defTabSz="854949" rtl="0" eaLnBrk="1" fontAlgn="auto" latinLnBrk="0" hangingPunct="1">
              <a:lnSpc>
                <a:spcPct val="100000"/>
              </a:lnSpc>
              <a:spcBef>
                <a:spcPts val="0"/>
              </a:spcBef>
              <a:spcAft>
                <a:spcPts val="0"/>
              </a:spcAft>
              <a:buClr>
                <a:srgbClr val="0070C0"/>
              </a:buClr>
              <a:buSzTx/>
              <a:buFontTx/>
              <a:buNone/>
              <a:tabLst/>
              <a:defRPr/>
            </a:pPr>
            <a:r>
              <a:rPr kumimoji="0" lang="en-US" sz="1200" b="1" u="none" strike="noStrike" kern="1200" cap="none" spc="0" normalizeH="0" baseline="0" noProof="0" dirty="0">
                <a:ln>
                  <a:noFill/>
                </a:ln>
                <a:solidFill>
                  <a:schemeClr val="tx1"/>
                </a:solidFill>
                <a:effectLst/>
                <a:uLnTx/>
                <a:uFillTx/>
                <a:latin typeface="DM Sans" pitchFamily="2" charset="77"/>
                <a:ea typeface="Fira Sans" panose="020B0503050000020004" pitchFamily="34" charset="0"/>
                <a:cs typeface="Arial"/>
              </a:rPr>
              <a:t>Significant inhibition of Plasmin activity </a:t>
            </a:r>
            <a:r>
              <a:rPr lang="en-US" sz="1200" b="1" dirty="0">
                <a:solidFill>
                  <a:schemeClr val="tx1"/>
                </a:solidFill>
                <a:latin typeface="DM Sans" pitchFamily="2" charset="77"/>
                <a:ea typeface="Fira Sans" panose="020B0503050000020004" pitchFamily="34" charset="0"/>
                <a:cs typeface="Arial"/>
              </a:rPr>
              <a:t>b</a:t>
            </a:r>
            <a:r>
              <a:rPr kumimoji="0" lang="en-US" sz="1200" b="1" u="none" strike="noStrike" kern="1200" cap="none" spc="0" normalizeH="0" baseline="0" noProof="0" dirty="0">
                <a:ln>
                  <a:noFill/>
                </a:ln>
                <a:solidFill>
                  <a:schemeClr val="tx1"/>
                </a:solidFill>
                <a:effectLst/>
                <a:uLnTx/>
                <a:uFillTx/>
                <a:latin typeface="DM Sans" pitchFamily="2" charset="77"/>
                <a:ea typeface="Fira Sans" panose="020B0503050000020004" pitchFamily="34" charset="0"/>
                <a:cs typeface="Arial"/>
              </a:rPr>
              <a:t>y up to 60%</a:t>
            </a:r>
          </a:p>
        </p:txBody>
      </p:sp>
      <p:sp>
        <p:nvSpPr>
          <p:cNvPr id="11" name="Rounded Rectangle 24">
            <a:extLst>
              <a:ext uri="{FF2B5EF4-FFF2-40B4-BE49-F238E27FC236}">
                <a16:creationId xmlns:a16="http://schemas.microsoft.com/office/drawing/2014/main" id="{7ACB54C2-D53A-E8FB-BDB0-39BC8088AEF8}"/>
              </a:ext>
            </a:extLst>
          </p:cNvPr>
          <p:cNvSpPr/>
          <p:nvPr/>
        </p:nvSpPr>
        <p:spPr>
          <a:xfrm>
            <a:off x="6444609" y="5598707"/>
            <a:ext cx="4810395" cy="609569"/>
          </a:xfrm>
          <a:prstGeom prst="roundRect">
            <a:avLst>
              <a:gd name="adj" fmla="val 0"/>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defTabSz="854949" rtl="0" eaLnBrk="1" fontAlgn="auto" latinLnBrk="0" hangingPunct="1">
              <a:lnSpc>
                <a:spcPct val="100000"/>
              </a:lnSpc>
              <a:spcBef>
                <a:spcPts val="0"/>
              </a:spcBef>
              <a:spcAft>
                <a:spcPts val="0"/>
              </a:spcAft>
              <a:buClr>
                <a:srgbClr val="0070C0"/>
              </a:buClr>
              <a:buSzTx/>
              <a:buFontTx/>
              <a:buNone/>
              <a:tabLst/>
              <a:defRPr/>
            </a:pPr>
            <a:r>
              <a:rPr kumimoji="0" lang="en-US" sz="1200" b="1" u="none" strike="noStrike" kern="1200" cap="none" spc="0" normalizeH="0" baseline="0" noProof="0" dirty="0">
                <a:ln>
                  <a:noFill/>
                </a:ln>
                <a:solidFill>
                  <a:schemeClr val="tx1"/>
                </a:solidFill>
                <a:effectLst/>
                <a:uLnTx/>
                <a:uFillTx/>
                <a:latin typeface="DM Sans" pitchFamily="2" charset="77"/>
                <a:ea typeface="Fira Sans" panose="020B0503050000020004" pitchFamily="34" charset="0"/>
                <a:cs typeface="Arial"/>
              </a:rPr>
              <a:t>Highly significant inhibition of Urokinase activity by up to 97%</a:t>
            </a:r>
          </a:p>
        </p:txBody>
      </p:sp>
      <p:pic>
        <p:nvPicPr>
          <p:cNvPr id="14" name="Picture 13" descr="A graph of different colored lines&#10;&#10;AI-generated content may be incorrect.">
            <a:extLst>
              <a:ext uri="{FF2B5EF4-FFF2-40B4-BE49-F238E27FC236}">
                <a16:creationId xmlns:a16="http://schemas.microsoft.com/office/drawing/2014/main" id="{F17C8356-8840-06C6-471E-F9057EE0AB63}"/>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0" y="2490173"/>
            <a:ext cx="5874072" cy="3012482"/>
          </a:xfrm>
          <a:prstGeom prst="rect">
            <a:avLst/>
          </a:prstGeom>
        </p:spPr>
      </p:pic>
      <p:pic>
        <p:nvPicPr>
          <p:cNvPr id="18" name="Picture 17" descr="A screenshot of a video game&#10;&#10;AI-generated content may be incorrect.">
            <a:extLst>
              <a:ext uri="{FF2B5EF4-FFF2-40B4-BE49-F238E27FC236}">
                <a16:creationId xmlns:a16="http://schemas.microsoft.com/office/drawing/2014/main" id="{854F8D87-A2BA-E5D5-FE21-1A9A6527D906}"/>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5874002" y="2490173"/>
            <a:ext cx="6223453" cy="3012482"/>
          </a:xfrm>
          <a:prstGeom prst="rect">
            <a:avLst/>
          </a:prstGeom>
        </p:spPr>
      </p:pic>
    </p:spTree>
    <p:extLst>
      <p:ext uri="{BB962C8B-B14F-4D97-AF65-F5344CB8AC3E}">
        <p14:creationId xmlns:p14="http://schemas.microsoft.com/office/powerpoint/2010/main" val="730362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164E1-8FDF-7EA8-133C-D7510796934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00B5ECB-A151-8ACE-A197-5C619E587517}"/>
              </a:ext>
            </a:extLst>
          </p:cNvPr>
          <p:cNvSpPr/>
          <p:nvPr/>
        </p:nvSpPr>
        <p:spPr>
          <a:xfrm>
            <a:off x="6578600" y="0"/>
            <a:ext cx="5613400"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sp>
        <p:nvSpPr>
          <p:cNvPr id="2" name="Slide Number Placeholder 1">
            <a:extLst>
              <a:ext uri="{FF2B5EF4-FFF2-40B4-BE49-F238E27FC236}">
                <a16:creationId xmlns:a16="http://schemas.microsoft.com/office/drawing/2014/main" id="{0B3C539C-9B86-A3FD-9D4E-28808E26AD65}"/>
              </a:ext>
            </a:extLst>
          </p:cNvPr>
          <p:cNvSpPr>
            <a:spLocks noGrp="1"/>
          </p:cNvSpPr>
          <p:nvPr>
            <p:ph type="sldNum" sz="quarter" idx="10"/>
          </p:nvPr>
        </p:nvSpPr>
        <p:spPr/>
        <p:txBody>
          <a:bodyPr/>
          <a:lstStyle/>
          <a:p>
            <a:fld id="{5BA3E189-2F3A-42E5-B572-3520703B6186}" type="slidenum">
              <a:rPr lang="en-GB" smtClean="0"/>
              <a:pPr/>
              <a:t>15</a:t>
            </a:fld>
            <a:endParaRPr lang="en-GB"/>
          </a:p>
        </p:txBody>
      </p:sp>
      <p:sp>
        <p:nvSpPr>
          <p:cNvPr id="17" name="Text Placeholder 16">
            <a:extLst>
              <a:ext uri="{FF2B5EF4-FFF2-40B4-BE49-F238E27FC236}">
                <a16:creationId xmlns:a16="http://schemas.microsoft.com/office/drawing/2014/main" id="{A17C32A1-462A-91B7-9A7B-90D58C208E9E}"/>
              </a:ext>
            </a:extLst>
          </p:cNvPr>
          <p:cNvSpPr>
            <a:spLocks noGrp="1"/>
          </p:cNvSpPr>
          <p:nvPr>
            <p:ph type="body" sz="quarter" idx="12"/>
          </p:nvPr>
        </p:nvSpPr>
        <p:spPr>
          <a:xfrm>
            <a:off x="302401" y="1637223"/>
            <a:ext cx="5311000" cy="4297362"/>
          </a:xfrm>
        </p:spPr>
        <p:txBody>
          <a:bodyPr/>
          <a:lstStyle/>
          <a:p>
            <a:r>
              <a:rPr lang="en-US" sz="1800" b="1" i="1" dirty="0"/>
              <a:t>In vitro </a:t>
            </a:r>
            <a:r>
              <a:rPr lang="en-US" sz="1800" b="1" dirty="0"/>
              <a:t>assessment of Transglutaminase 1 (TGase1) </a:t>
            </a:r>
          </a:p>
          <a:p>
            <a:r>
              <a:rPr lang="en-US" sz="1800" dirty="0"/>
              <a:t>To induce inflammatory conditions normal human keratinocytes were stimulated with 10 ng/ml IL-1beta and 10 ng/ml TNF-alpha. TGase1 was measured using </a:t>
            </a:r>
            <a:r>
              <a:rPr lang="en-US" sz="1800" dirty="0" err="1"/>
              <a:t>rtPCR</a:t>
            </a:r>
            <a:r>
              <a:rPr lang="en-US" sz="1800" dirty="0"/>
              <a:t> technology.</a:t>
            </a:r>
          </a:p>
          <a:p>
            <a:endParaRPr lang="en-US" sz="1800" dirty="0"/>
          </a:p>
          <a:p>
            <a:r>
              <a:rPr kumimoji="0" lang="en-US" sz="1800" b="1" u="none" strike="noStrike" kern="1200" cap="none" spc="0" normalizeH="0" baseline="0" noProof="0" dirty="0">
                <a:ln>
                  <a:noFill/>
                </a:ln>
                <a:solidFill>
                  <a:srgbClr val="897974"/>
                </a:solidFill>
                <a:effectLst/>
                <a:uLnTx/>
                <a:uFillTx/>
                <a:ea typeface="Fira Sans" panose="020B0503050000020004" pitchFamily="34" charset="0"/>
                <a:cs typeface="Arial"/>
              </a:rPr>
              <a:t>Highly significant induction </a:t>
            </a:r>
            <a:br>
              <a:rPr kumimoji="0" lang="en-US" sz="1800" b="1" u="none" strike="noStrike" kern="1200" cap="none" spc="0" normalizeH="0" baseline="0" noProof="0" dirty="0">
                <a:ln>
                  <a:noFill/>
                </a:ln>
                <a:solidFill>
                  <a:srgbClr val="897974"/>
                </a:solidFill>
                <a:effectLst/>
                <a:uLnTx/>
                <a:uFillTx/>
                <a:ea typeface="Fira Sans" panose="020B0503050000020004" pitchFamily="34" charset="0"/>
                <a:cs typeface="Arial"/>
              </a:rPr>
            </a:br>
            <a:r>
              <a:rPr kumimoji="0" lang="en-US" sz="1800" b="1" u="none" strike="noStrike" kern="1200" cap="none" spc="0" normalizeH="0" baseline="0" noProof="0" dirty="0">
                <a:ln>
                  <a:noFill/>
                </a:ln>
                <a:solidFill>
                  <a:srgbClr val="897974"/>
                </a:solidFill>
                <a:effectLst/>
                <a:uLnTx/>
                <a:uFillTx/>
                <a:ea typeface="Fira Sans" panose="020B0503050000020004" pitchFamily="34" charset="0"/>
                <a:cs typeface="Arial"/>
              </a:rPr>
              <a:t>of TGase1 by up to 1083%</a:t>
            </a:r>
          </a:p>
          <a:p>
            <a:endParaRPr lang="en-US" sz="1800" dirty="0"/>
          </a:p>
          <a:p>
            <a:endParaRPr lang="en-US" dirty="0"/>
          </a:p>
        </p:txBody>
      </p:sp>
      <p:sp>
        <p:nvSpPr>
          <p:cNvPr id="15" name="Title 14">
            <a:extLst>
              <a:ext uri="{FF2B5EF4-FFF2-40B4-BE49-F238E27FC236}">
                <a16:creationId xmlns:a16="http://schemas.microsoft.com/office/drawing/2014/main" id="{60BBF98A-B792-1887-17AA-40646B7D4248}"/>
              </a:ext>
            </a:extLst>
          </p:cNvPr>
          <p:cNvSpPr>
            <a:spLocks noGrp="1"/>
          </p:cNvSpPr>
          <p:nvPr>
            <p:ph type="title"/>
          </p:nvPr>
        </p:nvSpPr>
        <p:spPr>
          <a:xfrm>
            <a:off x="302401" y="302400"/>
            <a:ext cx="5793599" cy="668271"/>
          </a:xfrm>
        </p:spPr>
        <p:txBody>
          <a:bodyPr/>
          <a:lstStyle/>
          <a:p>
            <a:r>
              <a:rPr lang="en-US" dirty="0"/>
              <a:t>Highly significant induction of Transglutaminase 1 </a:t>
            </a:r>
          </a:p>
        </p:txBody>
      </p:sp>
      <p:pic>
        <p:nvPicPr>
          <p:cNvPr id="4" name="Picture 3">
            <a:extLst>
              <a:ext uri="{FF2B5EF4-FFF2-40B4-BE49-F238E27FC236}">
                <a16:creationId xmlns:a16="http://schemas.microsoft.com/office/drawing/2014/main" id="{8701AA37-0402-E45D-D103-AA6759FC461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pic>
        <p:nvPicPr>
          <p:cNvPr id="6" name="Picture 2">
            <a:extLst>
              <a:ext uri="{FF2B5EF4-FFF2-40B4-BE49-F238E27FC236}">
                <a16:creationId xmlns:a16="http://schemas.microsoft.com/office/drawing/2014/main" id="{FA0EE6DA-8DF8-F96E-35D1-583797C3C0E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10830928" y="303215"/>
            <a:ext cx="1056060" cy="458994"/>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a:extLst>
              <a:ext uri="{FF2B5EF4-FFF2-40B4-BE49-F238E27FC236}">
                <a16:creationId xmlns:a16="http://schemas.microsoft.com/office/drawing/2014/main" id="{1D22978D-ECFA-C9FA-1EAC-0D14A36D6BC3}"/>
              </a:ext>
            </a:extLst>
          </p:cNvPr>
          <p:cNvSpPr txBox="1">
            <a:spLocks/>
          </p:cNvSpPr>
          <p:nvPr/>
        </p:nvSpPr>
        <p:spPr>
          <a:xfrm>
            <a:off x="302401" y="968952"/>
            <a:ext cx="6408115" cy="767147"/>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t>A key regulator of skin barrier strength</a:t>
            </a:r>
          </a:p>
        </p:txBody>
      </p:sp>
      <p:pic>
        <p:nvPicPr>
          <p:cNvPr id="9" name="Picture 8" descr="A graph of a skateboard&#10;&#10;AI-generated content may be incorrect.">
            <a:extLst>
              <a:ext uri="{FF2B5EF4-FFF2-40B4-BE49-F238E27FC236}">
                <a16:creationId xmlns:a16="http://schemas.microsoft.com/office/drawing/2014/main" id="{DBA1A326-0E40-94EC-7C6C-55F569E978F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531440" y="1610527"/>
            <a:ext cx="5648025" cy="3636945"/>
          </a:xfrm>
          <a:prstGeom prst="rect">
            <a:avLst/>
          </a:prstGeom>
        </p:spPr>
      </p:pic>
    </p:spTree>
    <p:extLst>
      <p:ext uri="{BB962C8B-B14F-4D97-AF65-F5344CB8AC3E}">
        <p14:creationId xmlns:p14="http://schemas.microsoft.com/office/powerpoint/2010/main" val="10381840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60283-C959-C2CA-C8B0-814014388A7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A3FE6D3-080A-7B53-1309-465DC6B100B3}"/>
              </a:ext>
            </a:extLst>
          </p:cNvPr>
          <p:cNvSpPr>
            <a:spLocks noGrp="1"/>
          </p:cNvSpPr>
          <p:nvPr>
            <p:ph type="sldNum" sz="quarter" idx="10"/>
          </p:nvPr>
        </p:nvSpPr>
        <p:spPr/>
        <p:txBody>
          <a:bodyPr/>
          <a:lstStyle/>
          <a:p>
            <a:fld id="{5BA3E189-2F3A-42E5-B572-3520703B6186}" type="slidenum">
              <a:rPr lang="en-GB" smtClean="0"/>
              <a:pPr/>
              <a:t>16</a:t>
            </a:fld>
            <a:endParaRPr lang="en-GB"/>
          </a:p>
        </p:txBody>
      </p:sp>
      <p:sp>
        <p:nvSpPr>
          <p:cNvPr id="15" name="Title 14">
            <a:extLst>
              <a:ext uri="{FF2B5EF4-FFF2-40B4-BE49-F238E27FC236}">
                <a16:creationId xmlns:a16="http://schemas.microsoft.com/office/drawing/2014/main" id="{94B73F45-A323-3829-51F8-6959180850A5}"/>
              </a:ext>
            </a:extLst>
          </p:cNvPr>
          <p:cNvSpPr>
            <a:spLocks noGrp="1"/>
          </p:cNvSpPr>
          <p:nvPr>
            <p:ph type="title"/>
          </p:nvPr>
        </p:nvSpPr>
        <p:spPr>
          <a:xfrm>
            <a:off x="302401" y="302400"/>
            <a:ext cx="7603642" cy="842922"/>
          </a:xfrm>
        </p:spPr>
        <p:txBody>
          <a:bodyPr/>
          <a:lstStyle/>
          <a:p>
            <a:r>
              <a:rPr lang="en-US" dirty="0"/>
              <a:t>Significant reduction of CXCL5 and IL-8 </a:t>
            </a:r>
          </a:p>
        </p:txBody>
      </p:sp>
      <p:sp>
        <p:nvSpPr>
          <p:cNvPr id="19" name="Text Placeholder 18">
            <a:extLst>
              <a:ext uri="{FF2B5EF4-FFF2-40B4-BE49-F238E27FC236}">
                <a16:creationId xmlns:a16="http://schemas.microsoft.com/office/drawing/2014/main" id="{C65479FA-31E4-7164-E07B-7939B512FFBE}"/>
              </a:ext>
            </a:extLst>
          </p:cNvPr>
          <p:cNvSpPr>
            <a:spLocks noGrp="1"/>
          </p:cNvSpPr>
          <p:nvPr>
            <p:ph type="body" sz="quarter" idx="24"/>
          </p:nvPr>
        </p:nvSpPr>
        <p:spPr/>
        <p:txBody>
          <a:bodyPr/>
          <a:lstStyle/>
          <a:p>
            <a:r>
              <a:rPr lang="nn-NO" dirty="0"/>
              <a:t>** p&lt;0.01, * p&lt;0.05</a:t>
            </a:r>
          </a:p>
          <a:p>
            <a:endParaRPr lang="nl-NL" dirty="0"/>
          </a:p>
          <a:p>
            <a:endParaRPr lang="en-US" dirty="0"/>
          </a:p>
        </p:txBody>
      </p:sp>
      <p:pic>
        <p:nvPicPr>
          <p:cNvPr id="10" name="Picture 9">
            <a:extLst>
              <a:ext uri="{FF2B5EF4-FFF2-40B4-BE49-F238E27FC236}">
                <a16:creationId xmlns:a16="http://schemas.microsoft.com/office/drawing/2014/main" id="{F979CC48-DEC3-E3EC-44CD-1E19F46892E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pic>
        <p:nvPicPr>
          <p:cNvPr id="1026" name="Picture 2">
            <a:extLst>
              <a:ext uri="{FF2B5EF4-FFF2-40B4-BE49-F238E27FC236}">
                <a16:creationId xmlns:a16="http://schemas.microsoft.com/office/drawing/2014/main" id="{58C0AF02-63DF-95EF-F123-CD75A42A2CAA}"/>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p:blipFill>
        <p:spPr bwMode="auto">
          <a:xfrm>
            <a:off x="10830928" y="303215"/>
            <a:ext cx="1056060" cy="458994"/>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0F0EE705-543D-9AC5-C5AE-F4C817C0EB1A}"/>
              </a:ext>
            </a:extLst>
          </p:cNvPr>
          <p:cNvSpPr/>
          <p:nvPr/>
        </p:nvSpPr>
        <p:spPr>
          <a:xfrm>
            <a:off x="302398" y="1529674"/>
            <a:ext cx="10528530" cy="707886"/>
          </a:xfrm>
          <a:prstGeom prst="rect">
            <a:avLst/>
          </a:prstGeom>
        </p:spPr>
        <p:txBody>
          <a:bodyPr wrap="square" lIns="0" tIns="0" rIns="0" bIns="0">
            <a:spAutoFit/>
          </a:bodyPr>
          <a:lstStyle/>
          <a:p>
            <a:pPr lvl="0" fontAlgn="base">
              <a:spcBef>
                <a:spcPct val="0"/>
              </a:spcBef>
              <a:spcAft>
                <a:spcPct val="0"/>
              </a:spcAft>
              <a:defRPr/>
            </a:pPr>
            <a:r>
              <a:rPr lang="en-US" b="1" i="1" dirty="0">
                <a:latin typeface="+mj-lt"/>
                <a:ea typeface="Fira Sans" panose="020B0503050000020004" pitchFamily="34" charset="0"/>
                <a:cs typeface="Arial" charset="0"/>
              </a:rPr>
              <a:t>I</a:t>
            </a:r>
            <a:r>
              <a:rPr kumimoji="0" lang="en-US" b="1" i="1" u="none" strike="noStrike" kern="1200" cap="none" spc="0" normalizeH="0" baseline="0" noProof="0" dirty="0">
                <a:ln>
                  <a:noFill/>
                </a:ln>
                <a:effectLst/>
                <a:uLnTx/>
                <a:uFillTx/>
                <a:latin typeface="+mj-lt"/>
                <a:ea typeface="Fira Sans" panose="020B0503050000020004" pitchFamily="34" charset="0"/>
                <a:cs typeface="Arial" charset="0"/>
              </a:rPr>
              <a:t>n vitro </a:t>
            </a:r>
            <a:r>
              <a:rPr kumimoji="0" lang="en-US" b="1" u="none" strike="noStrike" kern="1200" cap="none" spc="0" normalizeH="0" baseline="0" noProof="0" dirty="0">
                <a:ln>
                  <a:noFill/>
                </a:ln>
                <a:effectLst/>
                <a:uLnTx/>
                <a:uFillTx/>
                <a:latin typeface="+mj-lt"/>
                <a:ea typeface="Fira Sans" panose="020B0503050000020004" pitchFamily="34" charset="0"/>
                <a:cs typeface="Arial" charset="0"/>
              </a:rPr>
              <a:t>assessment of CXCL5 and IL-8 </a:t>
            </a:r>
          </a:p>
          <a:p>
            <a:pPr lvl="0" fontAlgn="base">
              <a:spcBef>
                <a:spcPct val="0"/>
              </a:spcBef>
              <a:spcAft>
                <a:spcPct val="0"/>
              </a:spcAft>
              <a:defRPr/>
            </a:pPr>
            <a:r>
              <a:rPr lang="en-US" sz="1400" dirty="0">
                <a:latin typeface="DM Sans" pitchFamily="2" charset="77"/>
                <a:ea typeface="Fira Sans" panose="020B0503050000020004" pitchFamily="34" charset="0"/>
                <a:cs typeface="Arial" charset="0"/>
              </a:rPr>
              <a:t>To induce in vitro inflammatory conditions normal human keratinocytes were stimulated with 10 ng/ml IL-1beta and 10 ng/ml TNF-alpha. CXCL5 (marker for skin sensitivity) and IL-8 (marker of inflammation) was measured using Luminex technology.</a:t>
            </a:r>
          </a:p>
        </p:txBody>
      </p:sp>
      <p:sp>
        <p:nvSpPr>
          <p:cNvPr id="9" name="Rounded Rectangle 23">
            <a:extLst>
              <a:ext uri="{FF2B5EF4-FFF2-40B4-BE49-F238E27FC236}">
                <a16:creationId xmlns:a16="http://schemas.microsoft.com/office/drawing/2014/main" id="{1D49D3A0-8873-A48F-15AA-3A7FD501F96D}"/>
              </a:ext>
            </a:extLst>
          </p:cNvPr>
          <p:cNvSpPr/>
          <p:nvPr/>
        </p:nvSpPr>
        <p:spPr>
          <a:xfrm>
            <a:off x="770597" y="5793508"/>
            <a:ext cx="5269131" cy="424910"/>
          </a:xfrm>
          <a:prstGeom prst="roundRect">
            <a:avLst>
              <a:gd name="adj" fmla="val 0"/>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defTabSz="854949" rtl="0" eaLnBrk="1" fontAlgn="auto" latinLnBrk="0" hangingPunct="1">
              <a:lnSpc>
                <a:spcPct val="100000"/>
              </a:lnSpc>
              <a:spcBef>
                <a:spcPts val="0"/>
              </a:spcBef>
              <a:spcAft>
                <a:spcPts val="0"/>
              </a:spcAft>
              <a:buClr>
                <a:srgbClr val="0070C0"/>
              </a:buClr>
              <a:buSzTx/>
              <a:buFontTx/>
              <a:buNone/>
              <a:tabLst/>
              <a:defRPr/>
            </a:pPr>
            <a:r>
              <a:rPr kumimoji="0" lang="en-US" sz="1200" b="1" u="none" strike="noStrike" kern="1200" cap="none" spc="0" normalizeH="0" baseline="0" noProof="0" dirty="0">
                <a:ln>
                  <a:noFill/>
                </a:ln>
                <a:solidFill>
                  <a:schemeClr val="tx1"/>
                </a:solidFill>
                <a:effectLst/>
                <a:uLnTx/>
                <a:uFillTx/>
                <a:latin typeface="DM Sans" pitchFamily="2" charset="77"/>
                <a:ea typeface="Fira Sans" panose="020B0503050000020004" pitchFamily="34" charset="0"/>
                <a:cs typeface="Arial"/>
              </a:rPr>
              <a:t>Highly significant reduction of CXCL5 by up to 60%</a:t>
            </a:r>
          </a:p>
        </p:txBody>
      </p:sp>
      <p:sp>
        <p:nvSpPr>
          <p:cNvPr id="11" name="Rounded Rectangle 24">
            <a:extLst>
              <a:ext uri="{FF2B5EF4-FFF2-40B4-BE49-F238E27FC236}">
                <a16:creationId xmlns:a16="http://schemas.microsoft.com/office/drawing/2014/main" id="{C829B3D8-E05C-592F-E556-06388127F3EB}"/>
              </a:ext>
            </a:extLst>
          </p:cNvPr>
          <p:cNvSpPr/>
          <p:nvPr/>
        </p:nvSpPr>
        <p:spPr>
          <a:xfrm>
            <a:off x="6610335" y="5819328"/>
            <a:ext cx="4810395" cy="609569"/>
          </a:xfrm>
          <a:prstGeom prst="roundRect">
            <a:avLst>
              <a:gd name="adj" fmla="val 0"/>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defTabSz="854949" rtl="0" eaLnBrk="1" fontAlgn="auto" latinLnBrk="0" hangingPunct="1">
              <a:lnSpc>
                <a:spcPct val="100000"/>
              </a:lnSpc>
              <a:spcBef>
                <a:spcPts val="0"/>
              </a:spcBef>
              <a:spcAft>
                <a:spcPts val="0"/>
              </a:spcAft>
              <a:buClr>
                <a:srgbClr val="0070C0"/>
              </a:buClr>
              <a:buSzTx/>
              <a:buFontTx/>
              <a:buNone/>
              <a:tabLst/>
              <a:defRPr/>
            </a:pPr>
            <a:r>
              <a:rPr kumimoji="0" lang="en-US" sz="1200" b="1" u="none" strike="noStrike" kern="1200" cap="none" spc="0" normalizeH="0" baseline="0" noProof="0" dirty="0">
                <a:ln>
                  <a:noFill/>
                </a:ln>
                <a:solidFill>
                  <a:schemeClr val="tx1"/>
                </a:solidFill>
                <a:effectLst/>
                <a:uLnTx/>
                <a:uFillTx/>
                <a:latin typeface="DM Sans" pitchFamily="2" charset="77"/>
                <a:ea typeface="Fira Sans" panose="020B0503050000020004" pitchFamily="34" charset="0"/>
                <a:cs typeface="Arial"/>
              </a:rPr>
              <a:t>Significant reduction of IL-8 by up to 51%</a:t>
            </a:r>
          </a:p>
        </p:txBody>
      </p:sp>
      <p:sp>
        <p:nvSpPr>
          <p:cNvPr id="3" name="Text Placeholder 6">
            <a:extLst>
              <a:ext uri="{FF2B5EF4-FFF2-40B4-BE49-F238E27FC236}">
                <a16:creationId xmlns:a16="http://schemas.microsoft.com/office/drawing/2014/main" id="{7F91D98F-3AE2-5026-C142-9C41B069643E}"/>
              </a:ext>
            </a:extLst>
          </p:cNvPr>
          <p:cNvSpPr txBox="1">
            <a:spLocks/>
          </p:cNvSpPr>
          <p:nvPr/>
        </p:nvSpPr>
        <p:spPr>
          <a:xfrm>
            <a:off x="302401" y="605611"/>
            <a:ext cx="6408115" cy="767147"/>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t>Key markers for skin sensitivity and inflammation</a:t>
            </a:r>
          </a:p>
        </p:txBody>
      </p:sp>
      <p:pic>
        <p:nvPicPr>
          <p:cNvPr id="6" name="Picture 5" descr="A screenshot of a graph&#10;&#10;AI-generated content may be incorrect.">
            <a:extLst>
              <a:ext uri="{FF2B5EF4-FFF2-40B4-BE49-F238E27FC236}">
                <a16:creationId xmlns:a16="http://schemas.microsoft.com/office/drawing/2014/main" id="{51EB027E-0097-3E49-CD04-8B96341572DF}"/>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62533" y="2329770"/>
            <a:ext cx="10528531" cy="3550331"/>
          </a:xfrm>
          <a:prstGeom prst="rect">
            <a:avLst/>
          </a:prstGeom>
        </p:spPr>
      </p:pic>
    </p:spTree>
    <p:extLst>
      <p:ext uri="{BB962C8B-B14F-4D97-AF65-F5344CB8AC3E}">
        <p14:creationId xmlns:p14="http://schemas.microsoft.com/office/powerpoint/2010/main" val="25390177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A9A95-5B3C-BEE8-7C9A-57CA199EF68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135E059-A7F8-6C5D-2CAF-2E9A9EA7A4B9}"/>
              </a:ext>
            </a:extLst>
          </p:cNvPr>
          <p:cNvSpPr>
            <a:spLocks noGrp="1"/>
          </p:cNvSpPr>
          <p:nvPr>
            <p:ph type="sldNum" sz="quarter" idx="10"/>
          </p:nvPr>
        </p:nvSpPr>
        <p:spPr/>
        <p:txBody>
          <a:bodyPr/>
          <a:lstStyle/>
          <a:p>
            <a:fld id="{5BA3E189-2F3A-42E5-B572-3520703B6186}" type="slidenum">
              <a:rPr lang="en-GB" smtClean="0"/>
              <a:pPr/>
              <a:t>17</a:t>
            </a:fld>
            <a:endParaRPr lang="en-GB"/>
          </a:p>
        </p:txBody>
      </p:sp>
      <p:sp>
        <p:nvSpPr>
          <p:cNvPr id="15" name="Title 14">
            <a:extLst>
              <a:ext uri="{FF2B5EF4-FFF2-40B4-BE49-F238E27FC236}">
                <a16:creationId xmlns:a16="http://schemas.microsoft.com/office/drawing/2014/main" id="{3859198B-A925-A32B-28A4-6378B397E7E7}"/>
              </a:ext>
            </a:extLst>
          </p:cNvPr>
          <p:cNvSpPr>
            <a:spLocks noGrp="1"/>
          </p:cNvSpPr>
          <p:nvPr>
            <p:ph type="title"/>
          </p:nvPr>
        </p:nvSpPr>
        <p:spPr>
          <a:xfrm>
            <a:off x="302401" y="302400"/>
            <a:ext cx="7603642" cy="842922"/>
          </a:xfrm>
        </p:spPr>
        <p:txBody>
          <a:bodyPr/>
          <a:lstStyle/>
          <a:p>
            <a:r>
              <a:rPr lang="en-US" dirty="0"/>
              <a:t>Significant inhibition of MMP 9</a:t>
            </a:r>
          </a:p>
        </p:txBody>
      </p:sp>
      <p:pic>
        <p:nvPicPr>
          <p:cNvPr id="10" name="Picture 9">
            <a:extLst>
              <a:ext uri="{FF2B5EF4-FFF2-40B4-BE49-F238E27FC236}">
                <a16:creationId xmlns:a16="http://schemas.microsoft.com/office/drawing/2014/main" id="{036FB2F5-58E0-4EDF-DB46-B2AE501EAD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pic>
        <p:nvPicPr>
          <p:cNvPr id="1026" name="Picture 2">
            <a:extLst>
              <a:ext uri="{FF2B5EF4-FFF2-40B4-BE49-F238E27FC236}">
                <a16:creationId xmlns:a16="http://schemas.microsoft.com/office/drawing/2014/main" id="{47746403-9028-6F6C-8882-8386006D782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10830928" y="303215"/>
            <a:ext cx="1056060" cy="458994"/>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F443C813-3835-33B9-7679-F7D413D37ABE}"/>
              </a:ext>
            </a:extLst>
          </p:cNvPr>
          <p:cNvSpPr/>
          <p:nvPr/>
        </p:nvSpPr>
        <p:spPr>
          <a:xfrm>
            <a:off x="4576689" y="1056187"/>
            <a:ext cx="5269132" cy="1354217"/>
          </a:xfrm>
          <a:prstGeom prst="rect">
            <a:avLst/>
          </a:prstGeom>
        </p:spPr>
        <p:txBody>
          <a:bodyPr wrap="square" lIns="0" tIns="0" rIns="0" bIns="0">
            <a:spAutoFit/>
          </a:bodyPr>
          <a:lstStyle/>
          <a:p>
            <a:pPr lvl="0" fontAlgn="base">
              <a:spcBef>
                <a:spcPct val="0"/>
              </a:spcBef>
              <a:spcAft>
                <a:spcPct val="0"/>
              </a:spcAft>
              <a:defRPr/>
            </a:pPr>
            <a:r>
              <a:rPr lang="en-US" b="1" i="1" dirty="0">
                <a:latin typeface="+mj-lt"/>
                <a:ea typeface="Fira Sans" panose="020B0503050000020004" pitchFamily="34" charset="0"/>
                <a:cs typeface="Arial" charset="0"/>
              </a:rPr>
              <a:t>In vitro </a:t>
            </a:r>
            <a:r>
              <a:rPr lang="en-US" b="1" dirty="0">
                <a:latin typeface="+mj-lt"/>
                <a:ea typeface="Fira Sans" panose="020B0503050000020004" pitchFamily="34" charset="0"/>
                <a:cs typeface="Arial" charset="0"/>
              </a:rPr>
              <a:t>assessment of MMP 9 </a:t>
            </a:r>
          </a:p>
          <a:p>
            <a:pPr lvl="0" fontAlgn="base">
              <a:spcBef>
                <a:spcPct val="0"/>
              </a:spcBef>
              <a:spcAft>
                <a:spcPct val="0"/>
              </a:spcAft>
              <a:defRPr/>
            </a:pPr>
            <a:r>
              <a:rPr lang="en-US" sz="1400" dirty="0">
                <a:latin typeface="DM Sans" pitchFamily="2" charset="77"/>
                <a:ea typeface="Fira Sans" panose="020B0503050000020004" pitchFamily="34" charset="0"/>
                <a:cs typeface="Arial" charset="0"/>
              </a:rPr>
              <a:t>To induce inflammatory conditions normal human keratinocytes  were stimulated with 10 ng/ml IL-1beta and 10 ng/ml TNF-alpha. MMP 9 was measured using Luminex technology.</a:t>
            </a:r>
          </a:p>
          <a:p>
            <a:pPr lvl="0" fontAlgn="base">
              <a:spcBef>
                <a:spcPct val="0"/>
              </a:spcBef>
              <a:spcAft>
                <a:spcPct val="0"/>
              </a:spcAft>
              <a:defRPr/>
            </a:pPr>
            <a:endParaRPr lang="en-US" sz="1400" dirty="0">
              <a:latin typeface="DM Sans" pitchFamily="2" charset="77"/>
              <a:ea typeface="Fira Sans" panose="020B0503050000020004" pitchFamily="34" charset="0"/>
              <a:cs typeface="Arial" charset="0"/>
            </a:endParaRPr>
          </a:p>
          <a:p>
            <a:pPr lvl="0" fontAlgn="base">
              <a:spcBef>
                <a:spcPct val="0"/>
              </a:spcBef>
              <a:spcAft>
                <a:spcPct val="0"/>
              </a:spcAft>
              <a:defRPr/>
            </a:pPr>
            <a:r>
              <a:rPr lang="en-US" sz="1400" b="1" dirty="0">
                <a:solidFill>
                  <a:srgbClr val="897974"/>
                </a:solidFill>
                <a:latin typeface="DM Sans" pitchFamily="2" charset="77"/>
                <a:ea typeface="Fira Sans" panose="020B0503050000020004" pitchFamily="34" charset="0"/>
                <a:cs typeface="Arial" charset="0"/>
              </a:rPr>
              <a:t>Up to 60% highly significant reduction of MMP 9 activities</a:t>
            </a:r>
          </a:p>
        </p:txBody>
      </p:sp>
      <p:sp>
        <p:nvSpPr>
          <p:cNvPr id="3" name="Text Placeholder 6">
            <a:extLst>
              <a:ext uri="{FF2B5EF4-FFF2-40B4-BE49-F238E27FC236}">
                <a16:creationId xmlns:a16="http://schemas.microsoft.com/office/drawing/2014/main" id="{49BFAD5E-50F8-4937-8ED3-01660EFBC15A}"/>
              </a:ext>
            </a:extLst>
          </p:cNvPr>
          <p:cNvSpPr txBox="1">
            <a:spLocks/>
          </p:cNvSpPr>
          <p:nvPr/>
        </p:nvSpPr>
        <p:spPr>
          <a:xfrm>
            <a:off x="302401" y="605611"/>
            <a:ext cx="9727864" cy="767147"/>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t>Mediator of skin inflammation and degradation of type IV Collagen </a:t>
            </a:r>
          </a:p>
        </p:txBody>
      </p:sp>
      <p:pic>
        <p:nvPicPr>
          <p:cNvPr id="7" name="Picture 2">
            <a:extLst>
              <a:ext uri="{FF2B5EF4-FFF2-40B4-BE49-F238E27FC236}">
                <a16:creationId xmlns:a16="http://schemas.microsoft.com/office/drawing/2014/main" id="{D193482D-F408-906A-57DD-7B9451E7718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p:blipFill>
        <p:spPr bwMode="auto">
          <a:xfrm>
            <a:off x="10830928" y="814560"/>
            <a:ext cx="1056059" cy="458994"/>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63F97EFF-3551-A1E1-F3FA-6D1C218CA557}"/>
              </a:ext>
            </a:extLst>
          </p:cNvPr>
          <p:cNvSpPr/>
          <p:nvPr/>
        </p:nvSpPr>
        <p:spPr>
          <a:xfrm>
            <a:off x="4576689" y="4079496"/>
            <a:ext cx="5622389" cy="2000548"/>
          </a:xfrm>
          <a:prstGeom prst="rect">
            <a:avLst/>
          </a:prstGeom>
        </p:spPr>
        <p:txBody>
          <a:bodyPr wrap="square" lIns="0" tIns="0" rIns="0" bIns="0">
            <a:spAutoFit/>
          </a:bodyPr>
          <a:lstStyle/>
          <a:p>
            <a:pPr lvl="0" fontAlgn="base">
              <a:spcBef>
                <a:spcPct val="0"/>
              </a:spcBef>
              <a:spcAft>
                <a:spcPct val="0"/>
              </a:spcAft>
              <a:defRPr/>
            </a:pPr>
            <a:r>
              <a:rPr lang="en-US" b="1" i="1" dirty="0">
                <a:latin typeface="+mj-lt"/>
                <a:ea typeface="Fira Sans" panose="020B0503050000020004" pitchFamily="34" charset="0"/>
                <a:cs typeface="Arial" charset="0"/>
              </a:rPr>
              <a:t>Ex </a:t>
            </a:r>
            <a:r>
              <a:rPr lang="en-US" b="1" dirty="0">
                <a:latin typeface="+mj-lt"/>
                <a:ea typeface="Fira Sans" panose="020B0503050000020004" pitchFamily="34" charset="0"/>
                <a:cs typeface="Arial" charset="0"/>
              </a:rPr>
              <a:t>vivo assessment of MMP 9 after UV stress</a:t>
            </a:r>
          </a:p>
          <a:p>
            <a:pPr lvl="0" fontAlgn="base">
              <a:spcBef>
                <a:spcPct val="0"/>
              </a:spcBef>
              <a:spcAft>
                <a:spcPct val="0"/>
              </a:spcAft>
              <a:defRPr/>
            </a:pPr>
            <a:r>
              <a:rPr lang="en-US" sz="1400" dirty="0">
                <a:latin typeface="DM Sans" pitchFamily="2" charset="77"/>
                <a:ea typeface="Fira Sans" panose="020B0503050000020004" pitchFamily="34" charset="0"/>
                <a:cs typeface="Arial" charset="0"/>
              </a:rPr>
              <a:t>To induce MMP 9 activities skin explants (49years old female skin, phototype II) were irradiated on Day 0, Day 1, Day 2, Day 5 and Day 6 using a UV simulator with  a dose of 4.5 J/cm2 of UVA/B corresponding to 1 MED. MMP 9 activities were measured on Day 0, Day 3 and Day 7 using  immuno-histologic staining technology</a:t>
            </a:r>
          </a:p>
          <a:p>
            <a:pPr lvl="0" fontAlgn="base">
              <a:spcBef>
                <a:spcPct val="0"/>
              </a:spcBef>
              <a:spcAft>
                <a:spcPct val="0"/>
              </a:spcAft>
              <a:defRPr/>
            </a:pPr>
            <a:endParaRPr lang="en-US" sz="1400" dirty="0">
              <a:latin typeface="DM Sans" pitchFamily="2" charset="77"/>
              <a:ea typeface="Fira Sans" panose="020B0503050000020004" pitchFamily="34" charset="0"/>
              <a:cs typeface="Arial" charset="0"/>
            </a:endParaRPr>
          </a:p>
          <a:p>
            <a:pPr lvl="0" fontAlgn="base">
              <a:spcBef>
                <a:spcPct val="0"/>
              </a:spcBef>
              <a:spcAft>
                <a:spcPct val="0"/>
              </a:spcAft>
              <a:defRPr/>
            </a:pPr>
            <a:r>
              <a:rPr lang="en-US" sz="1400" b="1" dirty="0">
                <a:solidFill>
                  <a:srgbClr val="897974"/>
                </a:solidFill>
                <a:latin typeface="DM Sans" pitchFamily="2" charset="77"/>
                <a:ea typeface="Fira Sans" panose="020B0503050000020004" pitchFamily="34" charset="0"/>
                <a:cs typeface="Arial" charset="0"/>
              </a:rPr>
              <a:t>Up to 79% highly significantly reduction of MMP 9 activities</a:t>
            </a:r>
          </a:p>
          <a:p>
            <a:pPr lvl="0" fontAlgn="base">
              <a:spcBef>
                <a:spcPct val="0"/>
              </a:spcBef>
              <a:spcAft>
                <a:spcPct val="0"/>
              </a:spcAft>
              <a:defRPr/>
            </a:pPr>
            <a:r>
              <a:rPr lang="en-US" sz="1400" b="1" dirty="0">
                <a:solidFill>
                  <a:srgbClr val="897974"/>
                </a:solidFill>
                <a:latin typeface="DM Sans" pitchFamily="2" charset="77"/>
                <a:ea typeface="Fira Sans" panose="020B0503050000020004" pitchFamily="34" charset="0"/>
                <a:cs typeface="Arial" charset="0"/>
              </a:rPr>
              <a:t>(vs irradiated skin)</a:t>
            </a:r>
          </a:p>
        </p:txBody>
      </p:sp>
      <p:pic>
        <p:nvPicPr>
          <p:cNvPr id="14" name="Picture 13" descr="A screenshot of a graph&#10;&#10;AI-generated content may be incorrect.">
            <a:extLst>
              <a:ext uri="{FF2B5EF4-FFF2-40B4-BE49-F238E27FC236}">
                <a16:creationId xmlns:a16="http://schemas.microsoft.com/office/drawing/2014/main" id="{6ABF71CF-F5B1-5DC4-C7B7-6D134D3B8FBA}"/>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24272" y="1056187"/>
            <a:ext cx="4391457" cy="5196202"/>
          </a:xfrm>
          <a:prstGeom prst="rect">
            <a:avLst/>
          </a:prstGeom>
        </p:spPr>
      </p:pic>
      <p:pic>
        <p:nvPicPr>
          <p:cNvPr id="16" name="Picture 15">
            <a:extLst>
              <a:ext uri="{FF2B5EF4-FFF2-40B4-BE49-F238E27FC236}">
                <a16:creationId xmlns:a16="http://schemas.microsoft.com/office/drawing/2014/main" id="{B8E898F7-726E-5571-5C8A-68D826B17F9D}"/>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155386" y="3524163"/>
            <a:ext cx="597600" cy="438346"/>
          </a:xfrm>
          <a:prstGeom prst="rect">
            <a:avLst/>
          </a:prstGeom>
          <a:ln>
            <a:solidFill>
              <a:schemeClr val="bg1">
                <a:lumMod val="95000"/>
              </a:schemeClr>
            </a:solidFill>
          </a:ln>
        </p:spPr>
      </p:pic>
      <p:pic>
        <p:nvPicPr>
          <p:cNvPr id="17" name="Picture 16">
            <a:extLst>
              <a:ext uri="{FF2B5EF4-FFF2-40B4-BE49-F238E27FC236}">
                <a16:creationId xmlns:a16="http://schemas.microsoft.com/office/drawing/2014/main" id="{F6788CE8-FD32-B406-8664-9E6BF761E6EE}"/>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2147111" y="3532108"/>
            <a:ext cx="597600" cy="422457"/>
          </a:xfrm>
          <a:prstGeom prst="rect">
            <a:avLst/>
          </a:prstGeom>
          <a:ln>
            <a:solidFill>
              <a:schemeClr val="bg1">
                <a:lumMod val="95000"/>
              </a:schemeClr>
            </a:solidFill>
          </a:ln>
        </p:spPr>
      </p:pic>
      <p:pic>
        <p:nvPicPr>
          <p:cNvPr id="18" name="Picture 17">
            <a:extLst>
              <a:ext uri="{FF2B5EF4-FFF2-40B4-BE49-F238E27FC236}">
                <a16:creationId xmlns:a16="http://schemas.microsoft.com/office/drawing/2014/main" id="{81BC1557-8C40-31EA-C69E-073C853E6FA2}"/>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3138836" y="3532108"/>
            <a:ext cx="597600" cy="422456"/>
          </a:xfrm>
          <a:prstGeom prst="rect">
            <a:avLst/>
          </a:prstGeom>
          <a:ln>
            <a:solidFill>
              <a:schemeClr val="bg1">
                <a:lumMod val="95000"/>
              </a:schemeClr>
            </a:solidFill>
          </a:ln>
        </p:spPr>
      </p:pic>
    </p:spTree>
    <p:extLst>
      <p:ext uri="{BB962C8B-B14F-4D97-AF65-F5344CB8AC3E}">
        <p14:creationId xmlns:p14="http://schemas.microsoft.com/office/powerpoint/2010/main" val="29438458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DE41CD26-CEDE-44BE-B263-5F15451633D2}"/>
              </a:ext>
            </a:extLst>
          </p:cNvPr>
          <p:cNvSpPr txBox="1"/>
          <p:nvPr/>
        </p:nvSpPr>
        <p:spPr>
          <a:xfrm>
            <a:off x="5959917" y="1327302"/>
            <a:ext cx="5399040" cy="3046988"/>
          </a:xfrm>
          <a:prstGeom prst="rect">
            <a:avLst/>
          </a:prstGeom>
          <a:noFill/>
        </p:spPr>
        <p:txBody>
          <a:bodyPr wrap="square" lIns="0" tIns="0" rIns="0" bIns="0" anchor="t">
            <a:spAutoFit/>
          </a:bodyPr>
          <a:lstStyle/>
          <a:p>
            <a:pPr marL="0" marR="0" lvl="0" indent="0" algn="l" defTabSz="914400" rtl="0" eaLnBrk="1" fontAlgn="base" latinLnBrk="0" hangingPunct="1">
              <a:lnSpc>
                <a:spcPct val="100000"/>
              </a:lnSpc>
              <a:spcBef>
                <a:spcPct val="0"/>
              </a:spcBef>
              <a:spcAft>
                <a:spcPts val="800"/>
              </a:spcAft>
              <a:buClrTx/>
              <a:buSzTx/>
              <a:buFontTx/>
              <a:buNone/>
              <a:tabLst/>
              <a:defRPr/>
            </a:pPr>
            <a:r>
              <a:rPr kumimoji="0" lang="en-US" sz="1800" b="1" i="1" u="none" strike="noStrike" kern="1200" cap="none" spc="0" normalizeH="0" baseline="0" noProof="0" dirty="0">
                <a:ln>
                  <a:noFill/>
                </a:ln>
                <a:effectLst/>
                <a:uLnTx/>
                <a:uFillTx/>
                <a:latin typeface="+mj-lt"/>
                <a:ea typeface="Fira Sans" panose="020B0503050000020004" pitchFamily="34" charset="0"/>
                <a:cs typeface="Arial" charset="0"/>
              </a:rPr>
              <a:t>Ex vivo </a:t>
            </a:r>
            <a:r>
              <a:rPr kumimoji="0" lang="en-US" sz="1800" b="1" u="none" strike="noStrike" kern="1200" cap="none" spc="0" normalizeH="0" baseline="0" noProof="0" dirty="0">
                <a:ln>
                  <a:noFill/>
                </a:ln>
                <a:effectLst/>
                <a:uLnTx/>
                <a:uFillTx/>
                <a:latin typeface="+mj-lt"/>
                <a:ea typeface="Fira Sans" panose="020B0503050000020004" pitchFamily="34" charset="0"/>
                <a:cs typeface="Arial" charset="0"/>
              </a:rPr>
              <a:t>assessment of type IV Collagen </a:t>
            </a:r>
          </a:p>
          <a:p>
            <a:pPr fontAlgn="base">
              <a:spcBef>
                <a:spcPct val="0"/>
              </a:spcBef>
              <a:spcAft>
                <a:spcPts val="800"/>
              </a:spcAft>
              <a:defRPr/>
            </a:pPr>
            <a:r>
              <a:rPr kumimoji="0" lang="en-US" sz="1600" u="none" strike="noStrike" kern="1200" cap="none" spc="0" normalizeH="0" baseline="0" noProof="0" dirty="0">
                <a:ln>
                  <a:noFill/>
                </a:ln>
                <a:effectLst/>
                <a:uLnTx/>
                <a:uFillTx/>
                <a:latin typeface="DM Sans" pitchFamily="2" charset="77"/>
                <a:ea typeface="Fira Sans" panose="020B0503050000020004" pitchFamily="34" charset="0"/>
                <a:cs typeface="Arial"/>
              </a:rPr>
              <a:t>To </a:t>
            </a:r>
            <a:r>
              <a:rPr lang="en-US" sz="1600" dirty="0">
                <a:latin typeface="DM Sans" pitchFamily="2" charset="77"/>
                <a:ea typeface="Fira Sans" panose="020B0503050000020004" pitchFamily="34" charset="0"/>
                <a:cs typeface="Arial"/>
              </a:rPr>
              <a:t>reduce</a:t>
            </a:r>
            <a:r>
              <a:rPr kumimoji="0" lang="en-US" sz="1600" u="none" strike="noStrike" kern="1200" cap="none" spc="0" normalizeH="0" baseline="0" noProof="0" dirty="0">
                <a:ln>
                  <a:noFill/>
                </a:ln>
                <a:effectLst/>
                <a:uLnTx/>
                <a:uFillTx/>
                <a:latin typeface="DM Sans" pitchFamily="2" charset="77"/>
                <a:ea typeface="Fira Sans" panose="020B0503050000020004" pitchFamily="34" charset="0"/>
                <a:cs typeface="Arial"/>
              </a:rPr>
              <a:t> type IV Collagen skin explants </a:t>
            </a:r>
            <a:br>
              <a:rPr kumimoji="0" lang="en-US" sz="1600" u="none" strike="noStrike" kern="1200" cap="none" spc="0" normalizeH="0" baseline="0" noProof="0" dirty="0">
                <a:ln>
                  <a:noFill/>
                </a:ln>
                <a:effectLst/>
                <a:uLnTx/>
                <a:uFillTx/>
                <a:latin typeface="DM Sans" pitchFamily="2" charset="77"/>
                <a:ea typeface="Fira Sans" panose="020B0503050000020004" pitchFamily="34" charset="0"/>
                <a:cs typeface="Arial"/>
              </a:rPr>
            </a:br>
            <a:r>
              <a:rPr kumimoji="0" lang="en-US" sz="1600" u="none" strike="noStrike" kern="1200" cap="none" spc="0" normalizeH="0" baseline="0" noProof="0" dirty="0">
                <a:ln>
                  <a:noFill/>
                </a:ln>
                <a:effectLst/>
                <a:uLnTx/>
                <a:uFillTx/>
                <a:latin typeface="DM Sans" pitchFamily="2" charset="77"/>
                <a:ea typeface="Fira Sans" panose="020B0503050000020004" pitchFamily="34" charset="0"/>
                <a:cs typeface="Arial"/>
              </a:rPr>
              <a:t>(49 years old female skin, phototype II) were irradiated on Days 0, 1, 2, 5 and 6 using a UV simulator with a dose of 4.5 J/cm</a:t>
            </a:r>
            <a:r>
              <a:rPr kumimoji="0" lang="en-US" sz="1600" u="none" strike="noStrike" kern="1200" cap="none" spc="0" normalizeH="0" baseline="30000" noProof="0" dirty="0">
                <a:ln>
                  <a:noFill/>
                </a:ln>
                <a:effectLst/>
                <a:uLnTx/>
                <a:uFillTx/>
                <a:latin typeface="DM Sans" pitchFamily="2" charset="77"/>
                <a:ea typeface="Fira Sans" panose="020B0503050000020004" pitchFamily="34" charset="0"/>
                <a:cs typeface="Arial"/>
              </a:rPr>
              <a:t>2 </a:t>
            </a:r>
            <a:r>
              <a:rPr kumimoji="0" lang="en-US" sz="1600" u="none" strike="noStrike" kern="1200" cap="none" spc="0" normalizeH="0" baseline="0" noProof="0" dirty="0">
                <a:ln>
                  <a:noFill/>
                </a:ln>
                <a:effectLst/>
                <a:uLnTx/>
                <a:uFillTx/>
                <a:latin typeface="DM Sans" pitchFamily="2" charset="77"/>
                <a:ea typeface="Fira Sans" panose="020B0503050000020004" pitchFamily="34" charset="0"/>
                <a:cs typeface="Arial"/>
              </a:rPr>
              <a:t>of UVA/B corresponding to 1 MED. Type IV Collagen</a:t>
            </a:r>
            <a:r>
              <a:rPr lang="en-US" sz="1600" dirty="0">
                <a:latin typeface="DM Sans" pitchFamily="2" charset="77"/>
                <a:ea typeface="Fira Sans" panose="020B0503050000020004" pitchFamily="34" charset="0"/>
                <a:cs typeface="Arial"/>
              </a:rPr>
              <a:t> expression</a:t>
            </a:r>
            <a:r>
              <a:rPr kumimoji="0" lang="en-US" sz="1600" u="none" strike="noStrike" kern="1200" cap="none" spc="0" normalizeH="0" baseline="0" noProof="0" dirty="0">
                <a:ln>
                  <a:noFill/>
                </a:ln>
                <a:effectLst/>
                <a:uLnTx/>
                <a:uFillTx/>
                <a:latin typeface="DM Sans" pitchFamily="2" charset="77"/>
                <a:ea typeface="Fira Sans" panose="020B0503050000020004" pitchFamily="34" charset="0"/>
                <a:cs typeface="Arial"/>
              </a:rPr>
              <a:t> were measured on Days 0, 3 and 7 using</a:t>
            </a:r>
            <a:r>
              <a:rPr lang="en-US" sz="1600" dirty="0">
                <a:latin typeface="DM Sans" pitchFamily="2" charset="77"/>
                <a:ea typeface="Fira Sans" panose="020B0503050000020004" pitchFamily="34" charset="0"/>
                <a:cs typeface="Arial"/>
              </a:rPr>
              <a:t> </a:t>
            </a:r>
            <a:r>
              <a:rPr kumimoji="0" lang="en-US" sz="1600" u="none" strike="noStrike" kern="1200" cap="none" spc="0" normalizeH="0" baseline="0" noProof="0" dirty="0">
                <a:ln>
                  <a:noFill/>
                </a:ln>
                <a:effectLst/>
                <a:uLnTx/>
                <a:uFillTx/>
                <a:latin typeface="DM Sans" pitchFamily="2" charset="77"/>
                <a:ea typeface="Fira Sans" panose="020B0503050000020004" pitchFamily="34" charset="0"/>
                <a:cs typeface="Arial"/>
              </a:rPr>
              <a:t>immuno-histologic staining technology.</a:t>
            </a:r>
            <a:r>
              <a:rPr lang="en-US" sz="1600" dirty="0">
                <a:latin typeface="DM Sans" pitchFamily="2" charset="77"/>
                <a:ea typeface="Fira Sans" panose="020B0503050000020004" pitchFamily="34" charset="0"/>
                <a:cs typeface="Arial"/>
              </a:rPr>
              <a:t> </a:t>
            </a:r>
            <a:endParaRPr lang="en-US" sz="1600" u="none" strike="noStrike" kern="1200" cap="none" spc="0" normalizeH="0" baseline="0" noProof="0" dirty="0">
              <a:ln>
                <a:noFill/>
              </a:ln>
              <a:effectLst/>
              <a:uLnTx/>
              <a:uFillTx/>
              <a:latin typeface="DM Sans" pitchFamily="2" charset="77"/>
              <a:ea typeface="Fira Sans" panose="020B0503050000020004" pitchFamily="34" charset="0"/>
              <a:cs typeface="Arial" charset="0"/>
            </a:endParaRP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600" b="1" u="none" strike="noStrike" kern="1200" cap="none" spc="0" normalizeH="0" baseline="0" noProof="0" dirty="0">
                <a:ln>
                  <a:noFill/>
                </a:ln>
                <a:solidFill>
                  <a:srgbClr val="897974"/>
                </a:solidFill>
                <a:effectLst/>
                <a:uLnTx/>
                <a:uFillTx/>
                <a:latin typeface="DM Sans" pitchFamily="2" charset="77"/>
                <a:ea typeface="Fira Sans" panose="020B0503050000020004" pitchFamily="34" charset="0"/>
                <a:cs typeface="Arial"/>
              </a:rPr>
              <a:t>After 7 days with UVA/B stimulation total amount of type IV Collagen located in the DEJ was reduced by 17%</a:t>
            </a:r>
          </a:p>
          <a:p>
            <a:pPr>
              <a:spcAft>
                <a:spcPts val="800"/>
              </a:spcAft>
              <a:defRPr/>
            </a:pPr>
            <a:r>
              <a:rPr lang="en-US" sz="1600" b="1" dirty="0">
                <a:solidFill>
                  <a:srgbClr val="897974"/>
                </a:solidFill>
                <a:latin typeface="DM Sans" pitchFamily="2" charset="77"/>
                <a:ea typeface="Fira Sans" panose="020B0503050000020004" pitchFamily="34" charset="0"/>
                <a:cs typeface="Arial"/>
              </a:rPr>
              <a:t>Significant protection of type</a:t>
            </a:r>
            <a:r>
              <a:rPr kumimoji="0" lang="en-US" sz="1600" b="1" u="none" strike="noStrike" kern="1200" cap="none" spc="0" normalizeH="0" baseline="0" noProof="0" dirty="0">
                <a:ln>
                  <a:noFill/>
                </a:ln>
                <a:solidFill>
                  <a:srgbClr val="897974"/>
                </a:solidFill>
                <a:effectLst/>
                <a:uLnTx/>
                <a:uFillTx/>
                <a:latin typeface="DM Sans" pitchFamily="2" charset="77"/>
                <a:ea typeface="Fira Sans" panose="020B0503050000020004" pitchFamily="34" charset="0"/>
                <a:cs typeface="Arial"/>
              </a:rPr>
              <a:t> IV Collagen</a:t>
            </a:r>
            <a:r>
              <a:rPr lang="en-US" sz="1600" b="1" dirty="0">
                <a:solidFill>
                  <a:srgbClr val="897974"/>
                </a:solidFill>
                <a:latin typeface="DM Sans" pitchFamily="2" charset="77"/>
                <a:ea typeface="Fira Sans" panose="020B0503050000020004" pitchFamily="34" charset="0"/>
                <a:cs typeface="Arial"/>
              </a:rPr>
              <a:t> </a:t>
            </a:r>
            <a:endParaRPr kumimoji="0" lang="en-US" sz="1600" b="1" u="none" strike="noStrike" kern="1200" cap="none" spc="0" normalizeH="0" baseline="0" noProof="0" dirty="0">
              <a:ln>
                <a:noFill/>
              </a:ln>
              <a:solidFill>
                <a:srgbClr val="897974"/>
              </a:solidFill>
              <a:effectLst/>
              <a:uLnTx/>
              <a:uFillTx/>
              <a:latin typeface="DM Sans" pitchFamily="2" charset="77"/>
              <a:ea typeface="Fira Sans" panose="020B0503050000020004" pitchFamily="34" charset="0"/>
              <a:cs typeface="Arial" charset="0"/>
            </a:endParaRPr>
          </a:p>
        </p:txBody>
      </p:sp>
      <p:grpSp>
        <p:nvGrpSpPr>
          <p:cNvPr id="13" name="Group 12">
            <a:extLst>
              <a:ext uri="{FF2B5EF4-FFF2-40B4-BE49-F238E27FC236}">
                <a16:creationId xmlns:a16="http://schemas.microsoft.com/office/drawing/2014/main" id="{8FBD37AB-9CF7-6E44-9CC5-715C41A27624}"/>
              </a:ext>
            </a:extLst>
          </p:cNvPr>
          <p:cNvGrpSpPr/>
          <p:nvPr/>
        </p:nvGrpSpPr>
        <p:grpSpPr>
          <a:xfrm>
            <a:off x="811752" y="1344364"/>
            <a:ext cx="3773097" cy="795153"/>
            <a:chOff x="1448729" y="1404926"/>
            <a:chExt cx="4060023" cy="636764"/>
          </a:xfrm>
        </p:grpSpPr>
        <p:pic>
          <p:nvPicPr>
            <p:cNvPr id="16" name="Picture 15">
              <a:extLst>
                <a:ext uri="{FF2B5EF4-FFF2-40B4-BE49-F238E27FC236}">
                  <a16:creationId xmlns:a16="http://schemas.microsoft.com/office/drawing/2014/main" id="{268FA209-8451-4C76-8F5B-FC5E78CA19F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48729" y="1404926"/>
              <a:ext cx="1183464" cy="632386"/>
            </a:xfrm>
            <a:prstGeom prst="rect">
              <a:avLst/>
            </a:prstGeom>
          </p:spPr>
        </p:pic>
        <p:pic>
          <p:nvPicPr>
            <p:cNvPr id="21" name="Picture 20">
              <a:extLst>
                <a:ext uri="{FF2B5EF4-FFF2-40B4-BE49-F238E27FC236}">
                  <a16:creationId xmlns:a16="http://schemas.microsoft.com/office/drawing/2014/main" id="{60336053-1AC7-484C-8597-4DFD996D392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902273" y="1404926"/>
              <a:ext cx="1183463" cy="632384"/>
            </a:xfrm>
            <a:prstGeom prst="rect">
              <a:avLst/>
            </a:prstGeom>
          </p:spPr>
        </p:pic>
        <p:pic>
          <p:nvPicPr>
            <p:cNvPr id="22" name="Picture 21">
              <a:extLst>
                <a:ext uri="{FF2B5EF4-FFF2-40B4-BE49-F238E27FC236}">
                  <a16:creationId xmlns:a16="http://schemas.microsoft.com/office/drawing/2014/main" id="{3F1A7F32-1617-4064-BC33-5CD172EB59C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325288" y="1404926"/>
              <a:ext cx="1183464" cy="636764"/>
            </a:xfrm>
            <a:prstGeom prst="rect">
              <a:avLst/>
            </a:prstGeom>
          </p:spPr>
        </p:pic>
      </p:grpSp>
      <p:sp>
        <p:nvSpPr>
          <p:cNvPr id="10" name="Text Placeholder 9">
            <a:extLst>
              <a:ext uri="{FF2B5EF4-FFF2-40B4-BE49-F238E27FC236}">
                <a16:creationId xmlns:a16="http://schemas.microsoft.com/office/drawing/2014/main" id="{D4454367-7C83-1645-275E-1C27AF09A3E9}"/>
              </a:ext>
            </a:extLst>
          </p:cNvPr>
          <p:cNvSpPr>
            <a:spLocks noGrp="1"/>
          </p:cNvSpPr>
          <p:nvPr>
            <p:ph type="body" idx="11"/>
          </p:nvPr>
        </p:nvSpPr>
        <p:spPr>
          <a:xfrm>
            <a:off x="302400" y="605611"/>
            <a:ext cx="10571926" cy="419295"/>
          </a:xfrm>
        </p:spPr>
        <p:txBody>
          <a:bodyPr/>
          <a:lstStyle/>
          <a:p>
            <a:r>
              <a:rPr lang="en-US" dirty="0"/>
              <a:t>Important for the functionality of the Dermal-Epidermal Junction (DEJ)</a:t>
            </a:r>
          </a:p>
        </p:txBody>
      </p:sp>
      <p:sp>
        <p:nvSpPr>
          <p:cNvPr id="8" name="Title 7">
            <a:extLst>
              <a:ext uri="{FF2B5EF4-FFF2-40B4-BE49-F238E27FC236}">
                <a16:creationId xmlns:a16="http://schemas.microsoft.com/office/drawing/2014/main" id="{9E548785-46E1-AA04-7442-171F6EAC4A97}"/>
              </a:ext>
            </a:extLst>
          </p:cNvPr>
          <p:cNvSpPr>
            <a:spLocks noGrp="1"/>
          </p:cNvSpPr>
          <p:nvPr>
            <p:ph type="title"/>
          </p:nvPr>
        </p:nvSpPr>
        <p:spPr/>
        <p:txBody>
          <a:bodyPr lIns="0" tIns="0" rIns="0" bIns="0" anchor="t"/>
          <a:lstStyle/>
          <a:p>
            <a:r>
              <a:rPr lang="en-US"/>
              <a:t>Significant protection of type IV Collagen</a:t>
            </a:r>
          </a:p>
        </p:txBody>
      </p:sp>
      <p:sp>
        <p:nvSpPr>
          <p:cNvPr id="7" name="Text Placeholder 6">
            <a:extLst>
              <a:ext uri="{FF2B5EF4-FFF2-40B4-BE49-F238E27FC236}">
                <a16:creationId xmlns:a16="http://schemas.microsoft.com/office/drawing/2014/main" id="{43362EF4-E4E4-E398-470E-3055328FD890}"/>
              </a:ext>
            </a:extLst>
          </p:cNvPr>
          <p:cNvSpPr>
            <a:spLocks noGrp="1"/>
          </p:cNvSpPr>
          <p:nvPr>
            <p:ph type="body" sz="quarter" idx="23"/>
          </p:nvPr>
        </p:nvSpPr>
        <p:spPr/>
        <p:txBody>
          <a:bodyPr/>
          <a:lstStyle/>
          <a:p>
            <a:r>
              <a:rPr lang="en-US" dirty="0"/>
              <a:t>* p&lt; 0.05 UV stimulated vs SYN-UP® treated</a:t>
            </a:r>
          </a:p>
          <a:p>
            <a:r>
              <a:rPr lang="en-US" dirty="0"/>
              <a:t># p&lt; 0.05 non- vs UVA/B stimulated</a:t>
            </a:r>
          </a:p>
          <a:p>
            <a:endParaRPr lang="en-US" dirty="0"/>
          </a:p>
        </p:txBody>
      </p:sp>
      <p:pic>
        <p:nvPicPr>
          <p:cNvPr id="14" name="Picture 2">
            <a:extLst>
              <a:ext uri="{FF2B5EF4-FFF2-40B4-BE49-F238E27FC236}">
                <a16:creationId xmlns:a16="http://schemas.microsoft.com/office/drawing/2014/main" id="{B235EEF2-1D3C-7570-5E5A-02649482D048}"/>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p:blipFill>
        <p:spPr bwMode="auto">
          <a:xfrm>
            <a:off x="10830928" y="303215"/>
            <a:ext cx="1056059" cy="45899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A graph of different colored lines&#10;&#10;AI-generated content may be incorrect.">
            <a:extLst>
              <a:ext uri="{FF2B5EF4-FFF2-40B4-BE49-F238E27FC236}">
                <a16:creationId xmlns:a16="http://schemas.microsoft.com/office/drawing/2014/main" id="{B1C74EF7-3115-B7BB-FF56-353B34BAA8B4}"/>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02942" y="2134048"/>
            <a:ext cx="5534901" cy="4198259"/>
          </a:xfrm>
          <a:prstGeom prst="rect">
            <a:avLst/>
          </a:prstGeom>
        </p:spPr>
      </p:pic>
      <p:sp>
        <p:nvSpPr>
          <p:cNvPr id="18" name="Slide Number Placeholder 3">
            <a:extLst>
              <a:ext uri="{FF2B5EF4-FFF2-40B4-BE49-F238E27FC236}">
                <a16:creationId xmlns:a16="http://schemas.microsoft.com/office/drawing/2014/main" id="{BD54A59A-D941-7860-27B9-7CDD11B99FC3}"/>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18</a:t>
            </a:fld>
            <a:endParaRPr lang="en-GB" dirty="0"/>
          </a:p>
        </p:txBody>
      </p:sp>
    </p:spTree>
    <p:extLst>
      <p:ext uri="{BB962C8B-B14F-4D97-AF65-F5344CB8AC3E}">
        <p14:creationId xmlns:p14="http://schemas.microsoft.com/office/powerpoint/2010/main" val="24973195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3F805-D12B-BD65-B403-252386F5BE66}"/>
            </a:ext>
          </a:extLst>
        </p:cNvPr>
        <p:cNvGrpSpPr/>
        <p:nvPr/>
      </p:nvGrpSpPr>
      <p:grpSpPr>
        <a:xfrm>
          <a:off x="0" y="0"/>
          <a:ext cx="0" cy="0"/>
          <a:chOff x="0" y="0"/>
          <a:chExt cx="0" cy="0"/>
        </a:xfrm>
      </p:grpSpPr>
      <p:sp>
        <p:nvSpPr>
          <p:cNvPr id="28" name="TextBox 27">
            <a:extLst>
              <a:ext uri="{FF2B5EF4-FFF2-40B4-BE49-F238E27FC236}">
                <a16:creationId xmlns:a16="http://schemas.microsoft.com/office/drawing/2014/main" id="{121196A5-8AD2-C2D3-C349-57FB835461B7}"/>
              </a:ext>
            </a:extLst>
          </p:cNvPr>
          <p:cNvSpPr txBox="1"/>
          <p:nvPr/>
        </p:nvSpPr>
        <p:spPr>
          <a:xfrm>
            <a:off x="5959917" y="1327302"/>
            <a:ext cx="5399040" cy="2698175"/>
          </a:xfrm>
          <a:prstGeom prst="rect">
            <a:avLst/>
          </a:prstGeom>
          <a:noFill/>
        </p:spPr>
        <p:txBody>
          <a:bodyPr wrap="square" lIns="0" tIns="0" rIns="0" bIns="0" anchor="t">
            <a:spAutoFit/>
          </a:bodyPr>
          <a:lstStyle/>
          <a:p>
            <a:pPr marL="0" marR="0" lvl="0" indent="0" algn="l" defTabSz="914400" rtl="0" eaLnBrk="1" fontAlgn="base" latinLnBrk="0" hangingPunct="1">
              <a:lnSpc>
                <a:spcPct val="100000"/>
              </a:lnSpc>
              <a:spcBef>
                <a:spcPct val="0"/>
              </a:spcBef>
              <a:spcAft>
                <a:spcPts val="800"/>
              </a:spcAft>
              <a:buClrTx/>
              <a:buSzTx/>
              <a:buFontTx/>
              <a:buNone/>
              <a:tabLst/>
              <a:defRPr/>
            </a:pPr>
            <a:r>
              <a:rPr kumimoji="0" lang="en-US" sz="1800" b="1" i="1" u="none" strike="noStrike" kern="1200" cap="none" spc="0" normalizeH="0" baseline="0" noProof="0" dirty="0">
                <a:ln>
                  <a:noFill/>
                </a:ln>
                <a:effectLst/>
                <a:uLnTx/>
                <a:uFillTx/>
                <a:latin typeface="+mj-lt"/>
                <a:ea typeface="Fira Sans" panose="020B0503050000020004" pitchFamily="34" charset="0"/>
                <a:cs typeface="Arial" charset="0"/>
              </a:rPr>
              <a:t>In vitro </a:t>
            </a:r>
            <a:r>
              <a:rPr kumimoji="0" lang="en-US" sz="1800" b="1" u="none" strike="noStrike" kern="1200" cap="none" spc="0" normalizeH="0" baseline="0" noProof="0" dirty="0">
                <a:ln>
                  <a:noFill/>
                </a:ln>
                <a:effectLst/>
                <a:uLnTx/>
                <a:uFillTx/>
                <a:latin typeface="+mj-lt"/>
                <a:ea typeface="Fira Sans" panose="020B0503050000020004" pitchFamily="34" charset="0"/>
                <a:cs typeface="Arial" charset="0"/>
              </a:rPr>
              <a:t>assessment of type I Collagen </a:t>
            </a:r>
          </a:p>
          <a:p>
            <a:pPr fontAlgn="base">
              <a:spcBef>
                <a:spcPct val="0"/>
              </a:spcBef>
              <a:spcAft>
                <a:spcPts val="800"/>
              </a:spcAft>
              <a:defRPr/>
            </a:pPr>
            <a:r>
              <a:rPr kumimoji="0" lang="en-US" sz="1600" u="none" strike="noStrike" kern="1200" cap="none" spc="0" normalizeH="0" baseline="0" noProof="0" dirty="0">
                <a:ln>
                  <a:noFill/>
                </a:ln>
                <a:effectLst/>
                <a:uLnTx/>
                <a:uFillTx/>
                <a:latin typeface="DM Sans" pitchFamily="2" charset="77"/>
                <a:ea typeface="Fira Sans" panose="020B0503050000020004" pitchFamily="34" charset="0"/>
                <a:cs typeface="Arial"/>
              </a:rPr>
              <a:t>To measure type I Collagen (which can help to smooth and firm the skin) normal human dermal fibroblasts were treated for 72 hours with SYN-UP® at various concentrations. The cells were then immunolabeled with antibodies specific for type I Collagen. These labelled cells were analyzed using flow cytometry and compared to the untreated ones (medium without SYN-UP®).</a:t>
            </a:r>
          </a:p>
          <a:p>
            <a:pPr fontAlgn="base">
              <a:spcBef>
                <a:spcPct val="0"/>
              </a:spcBef>
              <a:spcAft>
                <a:spcPts val="800"/>
              </a:spcAft>
              <a:defRPr/>
            </a:pPr>
            <a:r>
              <a:rPr kumimoji="0" lang="en-US" sz="1600" b="1" u="none" strike="noStrike" kern="1200" cap="none" spc="0" normalizeH="0" baseline="0" noProof="0" dirty="0">
                <a:ln>
                  <a:noFill/>
                </a:ln>
                <a:solidFill>
                  <a:srgbClr val="897974"/>
                </a:solidFill>
                <a:effectLst/>
                <a:uLnTx/>
                <a:uFillTx/>
                <a:latin typeface="DM Sans" pitchFamily="2" charset="77"/>
                <a:ea typeface="Fira Sans" panose="020B0503050000020004" pitchFamily="34" charset="0"/>
                <a:cs typeface="Arial"/>
              </a:rPr>
              <a:t>Significant increase of type I Collagen </a:t>
            </a:r>
            <a:br>
              <a:rPr kumimoji="0" lang="en-US" sz="1600" b="1" u="none" strike="noStrike" kern="1200" cap="none" spc="0" normalizeH="0" baseline="0" noProof="0" dirty="0">
                <a:ln>
                  <a:noFill/>
                </a:ln>
                <a:solidFill>
                  <a:srgbClr val="897974"/>
                </a:solidFill>
                <a:effectLst/>
                <a:uLnTx/>
                <a:uFillTx/>
                <a:latin typeface="DM Sans" pitchFamily="2" charset="77"/>
                <a:ea typeface="Fira Sans" panose="020B0503050000020004" pitchFamily="34" charset="0"/>
                <a:cs typeface="Arial"/>
              </a:rPr>
            </a:br>
            <a:r>
              <a:rPr kumimoji="0" lang="en-US" sz="1600" b="1" u="none" strike="noStrike" kern="1200" cap="none" spc="0" normalizeH="0" baseline="0" noProof="0" dirty="0">
                <a:ln>
                  <a:noFill/>
                </a:ln>
                <a:solidFill>
                  <a:srgbClr val="897974"/>
                </a:solidFill>
                <a:effectLst/>
                <a:uLnTx/>
                <a:uFillTx/>
                <a:latin typeface="DM Sans" pitchFamily="2" charset="77"/>
                <a:ea typeface="Fira Sans" panose="020B0503050000020004" pitchFamily="34" charset="0"/>
                <a:cs typeface="Arial"/>
              </a:rPr>
              <a:t>by up to 88%</a:t>
            </a:r>
          </a:p>
        </p:txBody>
      </p:sp>
      <p:sp>
        <p:nvSpPr>
          <p:cNvPr id="10" name="Text Placeholder 9">
            <a:extLst>
              <a:ext uri="{FF2B5EF4-FFF2-40B4-BE49-F238E27FC236}">
                <a16:creationId xmlns:a16="http://schemas.microsoft.com/office/drawing/2014/main" id="{F4F522B2-A848-467B-4F07-94FD444B1B3B}"/>
              </a:ext>
            </a:extLst>
          </p:cNvPr>
          <p:cNvSpPr>
            <a:spLocks noGrp="1"/>
          </p:cNvSpPr>
          <p:nvPr>
            <p:ph type="body" idx="11"/>
          </p:nvPr>
        </p:nvSpPr>
        <p:spPr>
          <a:xfrm>
            <a:off x="302400" y="605611"/>
            <a:ext cx="10571926" cy="419295"/>
          </a:xfrm>
        </p:spPr>
        <p:txBody>
          <a:bodyPr/>
          <a:lstStyle/>
          <a:p>
            <a:r>
              <a:rPr lang="en-US" dirty="0"/>
              <a:t>Best for smooth and firm skin</a:t>
            </a:r>
          </a:p>
        </p:txBody>
      </p:sp>
      <p:sp>
        <p:nvSpPr>
          <p:cNvPr id="8" name="Title 7">
            <a:extLst>
              <a:ext uri="{FF2B5EF4-FFF2-40B4-BE49-F238E27FC236}">
                <a16:creationId xmlns:a16="http://schemas.microsoft.com/office/drawing/2014/main" id="{C94CF3D6-3187-F836-8060-EF3939CB155E}"/>
              </a:ext>
            </a:extLst>
          </p:cNvPr>
          <p:cNvSpPr>
            <a:spLocks noGrp="1"/>
          </p:cNvSpPr>
          <p:nvPr>
            <p:ph type="title"/>
          </p:nvPr>
        </p:nvSpPr>
        <p:spPr/>
        <p:txBody>
          <a:bodyPr lIns="0" tIns="0" rIns="0" bIns="0" anchor="t"/>
          <a:lstStyle/>
          <a:p>
            <a:r>
              <a:rPr lang="en-US" dirty="0"/>
              <a:t>Significant increase of type I Collagen</a:t>
            </a:r>
          </a:p>
        </p:txBody>
      </p:sp>
      <p:sp>
        <p:nvSpPr>
          <p:cNvPr id="7" name="Text Placeholder 6">
            <a:extLst>
              <a:ext uri="{FF2B5EF4-FFF2-40B4-BE49-F238E27FC236}">
                <a16:creationId xmlns:a16="http://schemas.microsoft.com/office/drawing/2014/main" id="{82204179-63FE-CE2D-F7A3-3327FA0B3024}"/>
              </a:ext>
            </a:extLst>
          </p:cNvPr>
          <p:cNvSpPr>
            <a:spLocks noGrp="1"/>
          </p:cNvSpPr>
          <p:nvPr>
            <p:ph type="body" sz="quarter" idx="23"/>
          </p:nvPr>
        </p:nvSpPr>
        <p:spPr>
          <a:xfrm>
            <a:off x="302400" y="6202457"/>
            <a:ext cx="2819942" cy="158994"/>
          </a:xfrm>
        </p:spPr>
        <p:txBody>
          <a:bodyPr/>
          <a:lstStyle/>
          <a:p>
            <a:pPr>
              <a:defRPr/>
            </a:pPr>
            <a:r>
              <a:rPr lang="en-US" sz="800" dirty="0">
                <a:latin typeface="DM Sans"/>
              </a:rPr>
              <a:t>** p&lt;0.0005, * </a:t>
            </a:r>
            <a:r>
              <a:rPr lang="en-GB" sz="800" dirty="0">
                <a:effectLst/>
                <a:latin typeface="DM Sans" pitchFamily="2" charset="77"/>
              </a:rPr>
              <a:t>p&lt;0.001</a:t>
            </a:r>
            <a:r>
              <a:rPr lang="en-US" sz="800" dirty="0">
                <a:latin typeface="DM Sans"/>
              </a:rPr>
              <a:t>; Student’s t-test; n=4 </a:t>
            </a:r>
          </a:p>
        </p:txBody>
      </p:sp>
      <p:sp>
        <p:nvSpPr>
          <p:cNvPr id="2" name="TextBox 1">
            <a:extLst>
              <a:ext uri="{FF2B5EF4-FFF2-40B4-BE49-F238E27FC236}">
                <a16:creationId xmlns:a16="http://schemas.microsoft.com/office/drawing/2014/main" id="{3D38A6E2-725A-2CE5-D027-1DF4482FF834}"/>
              </a:ext>
            </a:extLst>
          </p:cNvPr>
          <p:cNvSpPr txBox="1"/>
          <p:nvPr/>
        </p:nvSpPr>
        <p:spPr>
          <a:xfrm>
            <a:off x="536574" y="1327302"/>
            <a:ext cx="6761738" cy="24622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u="none" strike="noStrike" kern="1200" cap="none" spc="0" normalizeH="0" baseline="0" noProof="0" dirty="0">
                <a:ln>
                  <a:noFill/>
                </a:ln>
                <a:effectLst/>
                <a:uLnTx/>
                <a:uFillTx/>
                <a:latin typeface="DM Sans" pitchFamily="2" charset="77"/>
                <a:ea typeface="+mn-ea"/>
                <a:cs typeface="+mn-cs"/>
              </a:rPr>
              <a:t>Evaluation of type I Collagen with SYN-UP</a:t>
            </a:r>
            <a:r>
              <a:rPr kumimoji="0" lang="en-US" sz="1600" b="1" u="none" strike="noStrike" kern="1200" cap="none" spc="0" normalizeH="0" baseline="30000" noProof="0" dirty="0">
                <a:ln>
                  <a:noFill/>
                </a:ln>
                <a:effectLst/>
                <a:uLnTx/>
                <a:uFillTx/>
                <a:latin typeface="DM Sans" pitchFamily="2" charset="77"/>
                <a:ea typeface="Fira Sans" panose="020B0503050000020004" pitchFamily="34" charset="0"/>
                <a:cs typeface="Arial"/>
              </a:rPr>
              <a:t>® </a:t>
            </a:r>
            <a:r>
              <a:rPr kumimoji="0" lang="en-US" sz="1600" b="1" i="1" u="none" strike="noStrike" kern="1200" cap="none" spc="0" normalizeH="0" baseline="0" noProof="0" dirty="0">
                <a:ln>
                  <a:noFill/>
                </a:ln>
                <a:effectLst/>
                <a:uLnTx/>
                <a:uFillTx/>
                <a:latin typeface="DM Sans" pitchFamily="2" charset="77"/>
                <a:ea typeface="+mn-ea"/>
                <a:cs typeface="+mn-cs"/>
              </a:rPr>
              <a:t>in vitro</a:t>
            </a:r>
          </a:p>
        </p:txBody>
      </p:sp>
      <p:pic>
        <p:nvPicPr>
          <p:cNvPr id="4" name="Picture 3" descr="A graph of a bar chart&#10;&#10;AI-generated content may be incorrect.">
            <a:extLst>
              <a:ext uri="{FF2B5EF4-FFF2-40B4-BE49-F238E27FC236}">
                <a16:creationId xmlns:a16="http://schemas.microsoft.com/office/drawing/2014/main" id="{E8D719EC-4BF6-107E-D842-03304D20C27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2069" y="1327302"/>
            <a:ext cx="5529297" cy="4045505"/>
          </a:xfrm>
          <a:prstGeom prst="rect">
            <a:avLst/>
          </a:prstGeom>
        </p:spPr>
      </p:pic>
      <p:pic>
        <p:nvPicPr>
          <p:cNvPr id="5" name="Picture 2">
            <a:extLst>
              <a:ext uri="{FF2B5EF4-FFF2-40B4-BE49-F238E27FC236}">
                <a16:creationId xmlns:a16="http://schemas.microsoft.com/office/drawing/2014/main" id="{E40B5D7F-1EA6-7456-0EB9-089AA160EC8C}"/>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p:blipFill>
        <p:spPr bwMode="auto">
          <a:xfrm>
            <a:off x="10830928" y="303215"/>
            <a:ext cx="1056060" cy="458994"/>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3">
            <a:extLst>
              <a:ext uri="{FF2B5EF4-FFF2-40B4-BE49-F238E27FC236}">
                <a16:creationId xmlns:a16="http://schemas.microsoft.com/office/drawing/2014/main" id="{90F759B0-B8F6-E4E5-3233-C8299127A425}"/>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19</a:t>
            </a:fld>
            <a:endParaRPr lang="en-GB" dirty="0"/>
          </a:p>
        </p:txBody>
      </p:sp>
    </p:spTree>
    <p:extLst>
      <p:ext uri="{BB962C8B-B14F-4D97-AF65-F5344CB8AC3E}">
        <p14:creationId xmlns:p14="http://schemas.microsoft.com/office/powerpoint/2010/main" val="32482801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78529-5B1A-ACFA-E351-0515B778453A}"/>
            </a:ext>
          </a:extLst>
        </p:cNvPr>
        <p:cNvGrpSpPr/>
        <p:nvPr/>
      </p:nvGrpSpPr>
      <p:grpSpPr>
        <a:xfrm>
          <a:off x="0" y="0"/>
          <a:ext cx="0" cy="0"/>
          <a:chOff x="0" y="0"/>
          <a:chExt cx="0" cy="0"/>
        </a:xfrm>
      </p:grpSpPr>
      <p:sp>
        <p:nvSpPr>
          <p:cNvPr id="28" name="TextBox 27">
            <a:extLst>
              <a:ext uri="{FF2B5EF4-FFF2-40B4-BE49-F238E27FC236}">
                <a16:creationId xmlns:a16="http://schemas.microsoft.com/office/drawing/2014/main" id="{AA6B27D2-624F-EEEA-F96E-0FF1BBC5EFC9}"/>
              </a:ext>
            </a:extLst>
          </p:cNvPr>
          <p:cNvSpPr txBox="1"/>
          <p:nvPr/>
        </p:nvSpPr>
        <p:spPr>
          <a:xfrm>
            <a:off x="7683189" y="2643146"/>
            <a:ext cx="4092499" cy="984885"/>
          </a:xfrm>
          <a:prstGeom prst="rect">
            <a:avLst/>
          </a:prstGeom>
          <a:noFill/>
        </p:spPr>
        <p:txBody>
          <a:bodyPr wrap="square" lIns="0" tIns="0" rIns="0" bIns="0" anchor="t">
            <a:spAutoFit/>
          </a:bodyPr>
          <a:lstStyle/>
          <a:p>
            <a:pPr fontAlgn="base">
              <a:spcBef>
                <a:spcPct val="0"/>
              </a:spcBef>
              <a:spcAft>
                <a:spcPts val="800"/>
              </a:spcAft>
              <a:defRPr/>
            </a:pPr>
            <a:r>
              <a:rPr kumimoji="0" lang="en-US" sz="1600" u="none" strike="noStrike" kern="1200" cap="none" spc="0" normalizeH="0" baseline="0" noProof="0" dirty="0">
                <a:ln>
                  <a:noFill/>
                </a:ln>
                <a:effectLst/>
                <a:uLnTx/>
                <a:uFillTx/>
                <a:latin typeface="DM Sans" pitchFamily="2" charset="77"/>
                <a:ea typeface="Fira Sans" panose="020B0503050000020004" pitchFamily="34" charset="0"/>
                <a:cs typeface="Arial"/>
              </a:rPr>
              <a:t>Plasmin increases intracellular melanin </a:t>
            </a:r>
            <a:br>
              <a:rPr kumimoji="0" lang="en-US" sz="1600" u="none" strike="noStrike" kern="1200" cap="none" spc="0" normalizeH="0" baseline="0" noProof="0" dirty="0">
                <a:ln>
                  <a:noFill/>
                </a:ln>
                <a:effectLst/>
                <a:uLnTx/>
                <a:uFillTx/>
                <a:latin typeface="DM Sans" pitchFamily="2" charset="77"/>
                <a:ea typeface="Fira Sans" panose="020B0503050000020004" pitchFamily="34" charset="0"/>
                <a:cs typeface="Arial"/>
              </a:rPr>
            </a:br>
            <a:r>
              <a:rPr kumimoji="0" lang="en-US" sz="1600" u="none" strike="noStrike" kern="1200" cap="none" spc="0" normalizeH="0" baseline="0" noProof="0" dirty="0">
                <a:ln>
                  <a:noFill/>
                </a:ln>
                <a:effectLst/>
                <a:uLnTx/>
                <a:uFillTx/>
                <a:latin typeface="DM Sans" pitchFamily="2" charset="77"/>
                <a:ea typeface="Fira Sans" panose="020B0503050000020004" pitchFamily="34" charset="0"/>
                <a:cs typeface="Arial"/>
              </a:rPr>
              <a:t>SYN-UP® peptide significantly inhibits melanin synthesis  SYN-UP® peptide significantly outperforms benchmark </a:t>
            </a:r>
          </a:p>
        </p:txBody>
      </p:sp>
      <p:sp>
        <p:nvSpPr>
          <p:cNvPr id="8" name="Title 7">
            <a:extLst>
              <a:ext uri="{FF2B5EF4-FFF2-40B4-BE49-F238E27FC236}">
                <a16:creationId xmlns:a16="http://schemas.microsoft.com/office/drawing/2014/main" id="{F05C1BCD-1D7D-EC1C-BD15-F62073DB49F1}"/>
              </a:ext>
            </a:extLst>
          </p:cNvPr>
          <p:cNvSpPr>
            <a:spLocks noGrp="1"/>
          </p:cNvSpPr>
          <p:nvPr>
            <p:ph type="title"/>
          </p:nvPr>
        </p:nvSpPr>
        <p:spPr/>
        <p:txBody>
          <a:bodyPr lIns="0" tIns="0" rIns="0" bIns="0" anchor="t"/>
          <a:lstStyle/>
          <a:p>
            <a:r>
              <a:rPr lang="en-US"/>
              <a:t>SYN-UP® peptide modulates melanin synthesis </a:t>
            </a:r>
          </a:p>
          <a:p>
            <a:endParaRPr lang="en-US" dirty="0"/>
          </a:p>
        </p:txBody>
      </p:sp>
      <p:sp>
        <p:nvSpPr>
          <p:cNvPr id="7" name="Text Placeholder 6">
            <a:extLst>
              <a:ext uri="{FF2B5EF4-FFF2-40B4-BE49-F238E27FC236}">
                <a16:creationId xmlns:a16="http://schemas.microsoft.com/office/drawing/2014/main" id="{258AF1A7-78FB-C6AA-A081-E71A6C240792}"/>
              </a:ext>
            </a:extLst>
          </p:cNvPr>
          <p:cNvSpPr>
            <a:spLocks noGrp="1"/>
          </p:cNvSpPr>
          <p:nvPr>
            <p:ph type="body" sz="quarter" idx="23"/>
          </p:nvPr>
        </p:nvSpPr>
        <p:spPr>
          <a:xfrm>
            <a:off x="302400" y="6202457"/>
            <a:ext cx="2819942" cy="158994"/>
          </a:xfrm>
        </p:spPr>
        <p:txBody>
          <a:bodyPr/>
          <a:lstStyle/>
          <a:p>
            <a:pPr>
              <a:defRPr/>
            </a:pPr>
            <a:r>
              <a:rPr lang="en-US" sz="800" dirty="0">
                <a:latin typeface="DM Sans"/>
              </a:rPr>
              <a:t>*p&lt;0.05, **p&lt;0.01</a:t>
            </a:r>
          </a:p>
        </p:txBody>
      </p:sp>
      <p:sp>
        <p:nvSpPr>
          <p:cNvPr id="2" name="TextBox 1">
            <a:extLst>
              <a:ext uri="{FF2B5EF4-FFF2-40B4-BE49-F238E27FC236}">
                <a16:creationId xmlns:a16="http://schemas.microsoft.com/office/drawing/2014/main" id="{AD352586-1ADC-70C5-7FDD-A7F6435533AD}"/>
              </a:ext>
            </a:extLst>
          </p:cNvPr>
          <p:cNvSpPr txBox="1"/>
          <p:nvPr/>
        </p:nvSpPr>
        <p:spPr>
          <a:xfrm>
            <a:off x="822712" y="1573523"/>
            <a:ext cx="7094654" cy="24622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u="none" strike="noStrike" kern="1200" cap="none" spc="0" normalizeH="0" baseline="0" noProof="0" dirty="0">
                <a:ln>
                  <a:noFill/>
                </a:ln>
                <a:effectLst/>
                <a:uLnTx/>
                <a:uFillTx/>
                <a:latin typeface="DM Sans" pitchFamily="2" charset="77"/>
                <a:ea typeface="+mn-ea"/>
                <a:cs typeface="+mn-cs"/>
              </a:rPr>
              <a:t>Inhibition of melanin synthesis in epidermal melanocytes </a:t>
            </a:r>
            <a:r>
              <a:rPr kumimoji="0" lang="en-US" sz="1600" b="1" i="1" u="none" strike="noStrike" kern="1200" cap="none" spc="0" normalizeH="0" baseline="0" noProof="0" dirty="0">
                <a:ln>
                  <a:noFill/>
                </a:ln>
                <a:effectLst/>
                <a:uLnTx/>
                <a:uFillTx/>
                <a:latin typeface="DM Sans" pitchFamily="2" charset="77"/>
                <a:ea typeface="+mn-ea"/>
                <a:cs typeface="+mn-cs"/>
              </a:rPr>
              <a:t>in vitro </a:t>
            </a:r>
          </a:p>
        </p:txBody>
      </p:sp>
      <p:pic>
        <p:nvPicPr>
          <p:cNvPr id="9" name="Picture 8" descr="A graph of gray and black lines&#10;&#10;AI-generated content may be incorrect.">
            <a:extLst>
              <a:ext uri="{FF2B5EF4-FFF2-40B4-BE49-F238E27FC236}">
                <a16:creationId xmlns:a16="http://schemas.microsoft.com/office/drawing/2014/main" id="{857BFD9D-99E2-6624-0340-737686C7B59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1696633"/>
            <a:ext cx="7427509" cy="4134718"/>
          </a:xfrm>
          <a:prstGeom prst="rect">
            <a:avLst/>
          </a:prstGeom>
        </p:spPr>
      </p:pic>
      <p:pic>
        <p:nvPicPr>
          <p:cNvPr id="15" name="Picture 2">
            <a:extLst>
              <a:ext uri="{FF2B5EF4-FFF2-40B4-BE49-F238E27FC236}">
                <a16:creationId xmlns:a16="http://schemas.microsoft.com/office/drawing/2014/main" id="{C76160BE-4243-98D0-704A-08C614D7E32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p:blipFill>
        <p:spPr bwMode="auto">
          <a:xfrm>
            <a:off x="10830928" y="303215"/>
            <a:ext cx="1056060" cy="458994"/>
          </a:xfrm>
          <a:prstGeom prst="rect">
            <a:avLst/>
          </a:prstGeom>
          <a:noFill/>
          <a:extLst>
            <a:ext uri="{909E8E84-426E-40DD-AFC4-6F175D3DCCD1}">
              <a14:hiddenFill xmlns:a14="http://schemas.microsoft.com/office/drawing/2010/main">
                <a:solidFill>
                  <a:srgbClr val="FFFFFF"/>
                </a:solidFill>
              </a14:hiddenFill>
            </a:ext>
          </a:extLst>
        </p:spPr>
      </p:pic>
      <p:sp>
        <p:nvSpPr>
          <p:cNvPr id="16" name="Slide Number Placeholder 3">
            <a:extLst>
              <a:ext uri="{FF2B5EF4-FFF2-40B4-BE49-F238E27FC236}">
                <a16:creationId xmlns:a16="http://schemas.microsoft.com/office/drawing/2014/main" id="{F56CB1F1-7881-ADF2-9348-740309B218F5}"/>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20</a:t>
            </a:fld>
            <a:endParaRPr lang="en-GB" dirty="0"/>
          </a:p>
        </p:txBody>
      </p:sp>
    </p:spTree>
    <p:extLst>
      <p:ext uri="{BB962C8B-B14F-4D97-AF65-F5344CB8AC3E}">
        <p14:creationId xmlns:p14="http://schemas.microsoft.com/office/powerpoint/2010/main" val="32983841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93639-9615-DA08-E827-99F041635480}"/>
            </a:ext>
          </a:extLst>
        </p:cNvPr>
        <p:cNvGrpSpPr/>
        <p:nvPr/>
      </p:nvGrpSpPr>
      <p:grpSpPr>
        <a:xfrm>
          <a:off x="0" y="0"/>
          <a:ext cx="0" cy="0"/>
          <a:chOff x="0" y="0"/>
          <a:chExt cx="0" cy="0"/>
        </a:xfrm>
      </p:grpSpPr>
      <p:sp>
        <p:nvSpPr>
          <p:cNvPr id="28" name="TextBox 27">
            <a:extLst>
              <a:ext uri="{FF2B5EF4-FFF2-40B4-BE49-F238E27FC236}">
                <a16:creationId xmlns:a16="http://schemas.microsoft.com/office/drawing/2014/main" id="{0FCB314A-A8E7-3BC3-9570-A4B65DA095DB}"/>
              </a:ext>
            </a:extLst>
          </p:cNvPr>
          <p:cNvSpPr txBox="1"/>
          <p:nvPr/>
        </p:nvSpPr>
        <p:spPr>
          <a:xfrm>
            <a:off x="5942573" y="1941413"/>
            <a:ext cx="5399040" cy="2975173"/>
          </a:xfrm>
          <a:prstGeom prst="rect">
            <a:avLst/>
          </a:prstGeom>
          <a:noFill/>
        </p:spPr>
        <p:txBody>
          <a:bodyPr wrap="square" lIns="0" tIns="0" rIns="0" bIns="0" anchor="t">
            <a:spAutoFit/>
          </a:bodyPr>
          <a:lstStyle/>
          <a:p>
            <a:pPr marL="0" marR="0" lvl="0" indent="0" algn="l" defTabSz="914400" rtl="0" eaLnBrk="1" fontAlgn="base" latinLnBrk="0" hangingPunct="1">
              <a:lnSpc>
                <a:spcPct val="100000"/>
              </a:lnSpc>
              <a:spcBef>
                <a:spcPct val="0"/>
              </a:spcBef>
              <a:spcAft>
                <a:spcPts val="800"/>
              </a:spcAft>
              <a:buClrTx/>
              <a:buSzTx/>
              <a:buFontTx/>
              <a:buNone/>
              <a:tabLst/>
              <a:defRPr/>
            </a:pPr>
            <a:r>
              <a:rPr kumimoji="0" lang="en-US" sz="1800" b="1" u="none" strike="noStrike" kern="1200" cap="none" spc="0" normalizeH="0" baseline="0" noProof="0" dirty="0">
                <a:ln>
                  <a:noFill/>
                </a:ln>
                <a:effectLst/>
                <a:uLnTx/>
                <a:uFillTx/>
                <a:latin typeface="+mj-lt"/>
                <a:ea typeface="Fira Sans" panose="020B0503050000020004" pitchFamily="34" charset="0"/>
                <a:cs typeface="Arial" charset="0"/>
              </a:rPr>
              <a:t>Micro-challenge test with Staphylococcus aureus</a:t>
            </a:r>
          </a:p>
          <a:p>
            <a:pPr fontAlgn="base">
              <a:spcBef>
                <a:spcPct val="0"/>
              </a:spcBef>
              <a:spcAft>
                <a:spcPts val="800"/>
              </a:spcAft>
              <a:defRPr/>
            </a:pPr>
            <a:r>
              <a:rPr kumimoji="0" lang="en-US" sz="1600" u="none" strike="noStrike" kern="1200" cap="none" spc="0" normalizeH="0" baseline="0" noProof="0" dirty="0">
                <a:ln>
                  <a:noFill/>
                </a:ln>
                <a:effectLst/>
                <a:uLnTx/>
                <a:uFillTx/>
                <a:latin typeface="DM Sans" pitchFamily="2" charset="77"/>
                <a:ea typeface="Fira Sans" panose="020B0503050000020004" pitchFamily="34" charset="0"/>
                <a:cs typeface="Arial"/>
              </a:rPr>
              <a:t>This study was based on the micro-challenge efficacy testing method NF EN ISO11930. Samples with 1% SYN-UP® and control are contaminated by Staphylococcus aureus (which contributes to dry skin conditions and skin barrier impairment) at 2E+05 </a:t>
            </a:r>
            <a:r>
              <a:rPr kumimoji="0" lang="en-US" sz="1600" u="none" strike="noStrike" kern="1200" cap="none" spc="0" normalizeH="0" baseline="0" noProof="0" dirty="0" err="1">
                <a:ln>
                  <a:noFill/>
                </a:ln>
                <a:effectLst/>
                <a:uLnTx/>
                <a:uFillTx/>
                <a:latin typeface="DM Sans" pitchFamily="2" charset="77"/>
                <a:ea typeface="Fira Sans" panose="020B0503050000020004" pitchFamily="34" charset="0"/>
                <a:cs typeface="Arial"/>
              </a:rPr>
              <a:t>cfu</a:t>
            </a:r>
            <a:r>
              <a:rPr kumimoji="0" lang="en-US" sz="1600" u="none" strike="noStrike" kern="1200" cap="none" spc="0" normalizeH="0" baseline="0" noProof="0" dirty="0">
                <a:ln>
                  <a:noFill/>
                </a:ln>
                <a:effectLst/>
                <a:uLnTx/>
                <a:uFillTx/>
                <a:latin typeface="DM Sans" pitchFamily="2" charset="77"/>
                <a:ea typeface="Fira Sans" panose="020B0503050000020004" pitchFamily="34" charset="0"/>
                <a:cs typeface="Arial"/>
              </a:rPr>
              <a:t>/ml in 96-deep wells plate format. The counting of the remaining population</a:t>
            </a:r>
            <a:br>
              <a:rPr kumimoji="0" lang="en-US" sz="1600" u="none" strike="noStrike" kern="1200" cap="none" spc="0" normalizeH="0" baseline="0" noProof="0" dirty="0">
                <a:ln>
                  <a:noFill/>
                </a:ln>
                <a:effectLst/>
                <a:uLnTx/>
                <a:uFillTx/>
                <a:latin typeface="DM Sans" pitchFamily="2" charset="77"/>
                <a:ea typeface="Fira Sans" panose="020B0503050000020004" pitchFamily="34" charset="0"/>
                <a:cs typeface="Arial"/>
              </a:rPr>
            </a:br>
            <a:r>
              <a:rPr kumimoji="0" lang="en-US" sz="1600" u="none" strike="noStrike" kern="1200" cap="none" spc="0" normalizeH="0" baseline="0" noProof="0" dirty="0">
                <a:ln>
                  <a:noFill/>
                </a:ln>
                <a:effectLst/>
                <a:uLnTx/>
                <a:uFillTx/>
                <a:latin typeface="DM Sans" pitchFamily="2" charset="77"/>
                <a:ea typeface="Fira Sans" panose="020B0503050000020004" pitchFamily="34" charset="0"/>
                <a:cs typeface="Arial"/>
              </a:rPr>
              <a:t>is carried out at 24 hours.</a:t>
            </a:r>
          </a:p>
          <a:p>
            <a:pPr fontAlgn="base">
              <a:spcBef>
                <a:spcPct val="0"/>
              </a:spcBef>
              <a:spcAft>
                <a:spcPts val="800"/>
              </a:spcAft>
              <a:defRPr/>
            </a:pPr>
            <a:r>
              <a:rPr kumimoji="0" lang="en-US" sz="1600" b="1" u="none" strike="noStrike" kern="1200" cap="none" spc="0" normalizeH="0" baseline="0" noProof="0" dirty="0">
                <a:ln>
                  <a:noFill/>
                </a:ln>
                <a:solidFill>
                  <a:srgbClr val="897974"/>
                </a:solidFill>
                <a:effectLst/>
                <a:uLnTx/>
                <a:uFillTx/>
                <a:latin typeface="DM Sans" pitchFamily="2" charset="77"/>
                <a:ea typeface="Fira Sans" panose="020B0503050000020004" pitchFamily="34" charset="0"/>
                <a:cs typeface="Arial"/>
              </a:rPr>
              <a:t>Rebalanced Staphylococcus aureus levels                                               to provide a reinforced skin barrier </a:t>
            </a:r>
          </a:p>
        </p:txBody>
      </p:sp>
      <p:sp>
        <p:nvSpPr>
          <p:cNvPr id="10" name="Text Placeholder 9">
            <a:extLst>
              <a:ext uri="{FF2B5EF4-FFF2-40B4-BE49-F238E27FC236}">
                <a16:creationId xmlns:a16="http://schemas.microsoft.com/office/drawing/2014/main" id="{7FC7A8DA-7800-EBA6-091E-12CC16E72FC4}"/>
              </a:ext>
            </a:extLst>
          </p:cNvPr>
          <p:cNvSpPr>
            <a:spLocks noGrp="1"/>
          </p:cNvSpPr>
          <p:nvPr>
            <p:ph type="body" idx="11"/>
          </p:nvPr>
        </p:nvSpPr>
        <p:spPr>
          <a:xfrm>
            <a:off x="302400" y="605611"/>
            <a:ext cx="10571926" cy="419295"/>
          </a:xfrm>
        </p:spPr>
        <p:txBody>
          <a:bodyPr/>
          <a:lstStyle/>
          <a:p>
            <a:r>
              <a:rPr lang="en-US" dirty="0"/>
              <a:t>Key bacteria in dry skin conditions</a:t>
            </a:r>
          </a:p>
        </p:txBody>
      </p:sp>
      <p:sp>
        <p:nvSpPr>
          <p:cNvPr id="8" name="Title 7">
            <a:extLst>
              <a:ext uri="{FF2B5EF4-FFF2-40B4-BE49-F238E27FC236}">
                <a16:creationId xmlns:a16="http://schemas.microsoft.com/office/drawing/2014/main" id="{6E1A380C-1F80-5F9D-5191-1C47760E7E04}"/>
              </a:ext>
            </a:extLst>
          </p:cNvPr>
          <p:cNvSpPr>
            <a:spLocks noGrp="1"/>
          </p:cNvSpPr>
          <p:nvPr>
            <p:ph type="title"/>
          </p:nvPr>
        </p:nvSpPr>
        <p:spPr/>
        <p:txBody>
          <a:bodyPr lIns="0" tIns="0" rIns="0" bIns="0" anchor="t"/>
          <a:lstStyle/>
          <a:p>
            <a:r>
              <a:rPr lang="en-US" dirty="0"/>
              <a:t>Rebalanced Staphylococcus aureus levels</a:t>
            </a:r>
          </a:p>
        </p:txBody>
      </p:sp>
      <p:sp>
        <p:nvSpPr>
          <p:cNvPr id="2" name="Title 2">
            <a:extLst>
              <a:ext uri="{FF2B5EF4-FFF2-40B4-BE49-F238E27FC236}">
                <a16:creationId xmlns:a16="http://schemas.microsoft.com/office/drawing/2014/main" id="{7600269C-2E9D-4285-6BB3-F9B15C3541C9}"/>
              </a:ext>
            </a:extLst>
          </p:cNvPr>
          <p:cNvSpPr txBox="1">
            <a:spLocks/>
          </p:cNvSpPr>
          <p:nvPr/>
        </p:nvSpPr>
        <p:spPr>
          <a:xfrm>
            <a:off x="10591459" y="0"/>
            <a:ext cx="1600541" cy="195015"/>
          </a:xfrm>
          <a:prstGeom prst="rect">
            <a:avLst/>
          </a:prstGeom>
          <a:solidFill>
            <a:srgbClr val="4D3C35"/>
          </a:solidFill>
          <a:effectLst/>
        </p:spPr>
        <p:txBody>
          <a:bodyPr wrap="square" lIns="0" tIns="36000" rIns="0" bIns="18000" anchor="t" anchorCtr="0">
            <a:spAutoFit/>
          </a:bodyPr>
          <a:lstStyle>
            <a:lvl1pPr algn="l" defTabSz="914400" rtl="0" eaLnBrk="1" latinLnBrk="0" hangingPunct="1">
              <a:lnSpc>
                <a:spcPct val="90000"/>
              </a:lnSpc>
              <a:spcBef>
                <a:spcPct val="0"/>
              </a:spcBef>
              <a:buNone/>
              <a:defRPr sz="3200" b="0" i="0" kern="1200">
                <a:solidFill>
                  <a:schemeClr val="tx1"/>
                </a:solidFill>
                <a:latin typeface="Fira Sans Medium" panose="020B0503050000020004" pitchFamily="34" charset="0"/>
                <a:ea typeface="+mj-ea"/>
                <a:cs typeface="+mj-cs"/>
              </a:defRPr>
            </a:lvl1pPr>
          </a:lstStyle>
          <a:p>
            <a:pPr marL="7938" marR="0" lvl="0" indent="-7938" algn="ctr" defTabSz="914400" rtl="0" eaLnBrk="1" fontAlgn="auto" latinLnBrk="0" hangingPunct="1">
              <a:lnSpc>
                <a:spcPct val="90000"/>
              </a:lnSpc>
              <a:spcBef>
                <a:spcPct val="0"/>
              </a:spcBef>
              <a:spcAft>
                <a:spcPts val="0"/>
              </a:spcAft>
              <a:buClrTx/>
              <a:buSzTx/>
              <a:buFontTx/>
              <a:buNone/>
              <a:tabLst/>
              <a:defRPr/>
            </a:pPr>
            <a:r>
              <a:rPr kumimoji="0" lang="en-GB" sz="1000" u="none" strike="noStrike" kern="1200" cap="none" normalizeH="0" noProof="0" dirty="0">
                <a:ln>
                  <a:noFill/>
                </a:ln>
                <a:solidFill>
                  <a:srgbClr val="FFFFFF"/>
                </a:solidFill>
                <a:effectLst>
                  <a:outerShdw blurRad="38100" dist="38100" dir="2700000" algn="tl">
                    <a:srgbClr val="000000">
                      <a:alpha val="43137"/>
                    </a:srgbClr>
                  </a:outerShdw>
                </a:effectLst>
                <a:uLnTx/>
                <a:uFillTx/>
                <a:latin typeface="DM Sans" pitchFamily="2" charset="77"/>
                <a:ea typeface="+mj-ea"/>
                <a:cs typeface="+mj-cs"/>
              </a:rPr>
              <a:t>Microbiome Investigation</a:t>
            </a:r>
          </a:p>
        </p:txBody>
      </p:sp>
      <p:pic>
        <p:nvPicPr>
          <p:cNvPr id="5" name="Picture 2">
            <a:extLst>
              <a:ext uri="{FF2B5EF4-FFF2-40B4-BE49-F238E27FC236}">
                <a16:creationId xmlns:a16="http://schemas.microsoft.com/office/drawing/2014/main" id="{56AE557A-BEC4-288A-F26C-60545FC6218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02400" y="1519606"/>
            <a:ext cx="4145016" cy="3818788"/>
          </a:xfrm>
          <a:prstGeom prst="rect">
            <a:avLst/>
          </a:prstGeom>
        </p:spPr>
      </p:pic>
      <p:sp>
        <p:nvSpPr>
          <p:cNvPr id="6" name="Slide Number Placeholder 3">
            <a:extLst>
              <a:ext uri="{FF2B5EF4-FFF2-40B4-BE49-F238E27FC236}">
                <a16:creationId xmlns:a16="http://schemas.microsoft.com/office/drawing/2014/main" id="{55EAA1D5-3787-D641-CC8F-1045B54A09D3}"/>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21</a:t>
            </a:fld>
            <a:endParaRPr lang="en-GB" dirty="0"/>
          </a:p>
        </p:txBody>
      </p:sp>
    </p:spTree>
    <p:extLst>
      <p:ext uri="{BB962C8B-B14F-4D97-AF65-F5344CB8AC3E}">
        <p14:creationId xmlns:p14="http://schemas.microsoft.com/office/powerpoint/2010/main" val="22408917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47114-05D1-4C68-7AC1-83B73FAC062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8C4668-6D84-1294-012D-AB2F635D5B6E}"/>
              </a:ext>
            </a:extLst>
          </p:cNvPr>
          <p:cNvSpPr>
            <a:spLocks noGrp="1"/>
          </p:cNvSpPr>
          <p:nvPr>
            <p:ph type="sldNum" sz="quarter" idx="12"/>
          </p:nvPr>
        </p:nvSpPr>
        <p:spPr/>
        <p:txBody>
          <a:bodyPr/>
          <a:lstStyle/>
          <a:p>
            <a:fld id="{5BA3E189-2F3A-42E5-B572-3520703B6186}" type="slidenum">
              <a:rPr lang="en-GB" smtClean="0"/>
              <a:pPr/>
              <a:t>22</a:t>
            </a:fld>
            <a:endParaRPr lang="en-GB"/>
          </a:p>
        </p:txBody>
      </p:sp>
      <p:sp>
        <p:nvSpPr>
          <p:cNvPr id="5" name="Title 4">
            <a:extLst>
              <a:ext uri="{FF2B5EF4-FFF2-40B4-BE49-F238E27FC236}">
                <a16:creationId xmlns:a16="http://schemas.microsoft.com/office/drawing/2014/main" id="{AB7A711F-2799-0B09-50B1-9884FF94E401}"/>
              </a:ext>
            </a:extLst>
          </p:cNvPr>
          <p:cNvSpPr>
            <a:spLocks noGrp="1"/>
          </p:cNvSpPr>
          <p:nvPr>
            <p:ph type="title"/>
          </p:nvPr>
        </p:nvSpPr>
        <p:spPr/>
        <p:txBody>
          <a:bodyPr/>
          <a:lstStyle/>
          <a:p>
            <a:r>
              <a:rPr lang="en-US" dirty="0"/>
              <a:t>02</a:t>
            </a:r>
          </a:p>
        </p:txBody>
      </p:sp>
      <p:sp>
        <p:nvSpPr>
          <p:cNvPr id="6" name="Text Placeholder 5">
            <a:extLst>
              <a:ext uri="{FF2B5EF4-FFF2-40B4-BE49-F238E27FC236}">
                <a16:creationId xmlns:a16="http://schemas.microsoft.com/office/drawing/2014/main" id="{68D21811-213C-EA7C-BDA8-93C0E7151610}"/>
              </a:ext>
            </a:extLst>
          </p:cNvPr>
          <p:cNvSpPr>
            <a:spLocks noGrp="1"/>
          </p:cNvSpPr>
          <p:nvPr>
            <p:ph type="body" sz="quarter" idx="20"/>
          </p:nvPr>
        </p:nvSpPr>
        <p:spPr/>
        <p:txBody>
          <a:bodyPr/>
          <a:lstStyle/>
          <a:p>
            <a:r>
              <a:rPr lang="en-US" i="1" dirty="0"/>
              <a:t>in vivo</a:t>
            </a:r>
          </a:p>
        </p:txBody>
      </p:sp>
      <p:sp>
        <p:nvSpPr>
          <p:cNvPr id="11" name="TextBox 10">
            <a:extLst>
              <a:ext uri="{FF2B5EF4-FFF2-40B4-BE49-F238E27FC236}">
                <a16:creationId xmlns:a16="http://schemas.microsoft.com/office/drawing/2014/main" id="{C0AB2CA0-93E5-8406-EA86-3EC6A64E338B}"/>
              </a:ext>
            </a:extLst>
          </p:cNvPr>
          <p:cNvSpPr txBox="1"/>
          <p:nvPr/>
        </p:nvSpPr>
        <p:spPr>
          <a:xfrm>
            <a:off x="1847018" y="1011956"/>
            <a:ext cx="9261248" cy="784830"/>
          </a:xfrm>
          <a:prstGeom prst="rect">
            <a:avLst/>
          </a:prstGeom>
          <a:noFill/>
        </p:spPr>
        <p:txBody>
          <a:bodyPr wrap="square">
            <a:spAutoFit/>
          </a:bodyPr>
          <a:lstStyle/>
          <a:p>
            <a:r>
              <a:rPr lang="en-US" sz="4500" b="1" dirty="0">
                <a:solidFill>
                  <a:srgbClr val="CCBCB8"/>
                </a:solidFill>
              </a:rPr>
              <a:t>Study results</a:t>
            </a:r>
          </a:p>
        </p:txBody>
      </p:sp>
    </p:spTree>
    <p:extLst>
      <p:ext uri="{BB962C8B-B14F-4D97-AF65-F5344CB8AC3E}">
        <p14:creationId xmlns:p14="http://schemas.microsoft.com/office/powerpoint/2010/main" val="31264211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3172103F-823F-46A2-9B9A-9633ED312100}"/>
              </a:ext>
            </a:extLst>
          </p:cNvPr>
          <p:cNvSpPr txBox="1"/>
          <p:nvPr/>
        </p:nvSpPr>
        <p:spPr>
          <a:xfrm>
            <a:off x="302400" y="4895135"/>
            <a:ext cx="7661977" cy="1400383"/>
          </a:xfrm>
          <a:prstGeom prst="rect">
            <a:avLst/>
          </a:prstGeom>
          <a:noFill/>
          <a:effectLst>
            <a:glow rad="101600">
              <a:schemeClr val="bg1">
                <a:alpha val="40000"/>
              </a:schemeClr>
            </a:glow>
          </a:effectLst>
        </p:spPr>
        <p:txBody>
          <a:bodyPr wrap="square" lIns="0" tIns="0" rIns="0" bIns="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600" b="1" u="none" strike="noStrike" kern="1200" cap="all" spc="0" normalizeH="0" baseline="0" noProof="0" dirty="0" err="1">
                <a:ln>
                  <a:noFill/>
                </a:ln>
                <a:effectLst/>
                <a:uLnTx/>
                <a:uFillTx/>
                <a:latin typeface="+mj-lt"/>
                <a:ea typeface="Fira Sans" panose="020B0503050000020004" pitchFamily="34" charset="0"/>
                <a:cs typeface="Arial" charset="0"/>
              </a:rPr>
              <a:t>Epibiome</a:t>
            </a:r>
            <a:r>
              <a:rPr kumimoji="0" lang="en-GB" sz="1600" b="1" u="none" strike="noStrike" kern="1200" cap="all" spc="0" normalizeH="0" baseline="30000" noProof="0" dirty="0">
                <a:ln>
                  <a:noFill/>
                </a:ln>
                <a:effectLst/>
                <a:uLnTx/>
                <a:uFillTx/>
                <a:latin typeface="+mj-lt"/>
                <a:ea typeface="Fira Sans" panose="020B0503050000020004" pitchFamily="34" charset="0"/>
                <a:cs typeface="Arial" charset="0"/>
              </a:rPr>
              <a:t>™</a:t>
            </a:r>
            <a:r>
              <a:rPr kumimoji="0" lang="en-GB" sz="1600" b="1" u="none" strike="noStrike" kern="1200" cap="all" spc="0" normalizeH="0" baseline="0" noProof="0" dirty="0">
                <a:ln>
                  <a:noFill/>
                </a:ln>
                <a:effectLst/>
                <a:uLnTx/>
                <a:uFillTx/>
                <a:latin typeface="+mj-lt"/>
                <a:ea typeface="Fira Sans" panose="020B0503050000020004" pitchFamily="34" charset="0"/>
                <a:cs typeface="Arial" charset="0"/>
              </a:rPr>
              <a:t> Beauty </a:t>
            </a:r>
            <a:r>
              <a:rPr kumimoji="0" lang="en-GB" sz="1600" b="1" i="1" u="none" strike="noStrike" kern="1200" cap="none" spc="0" normalizeH="0" baseline="0" noProof="0" dirty="0">
                <a:ln>
                  <a:noFill/>
                </a:ln>
                <a:effectLst/>
                <a:uLnTx/>
                <a:uFillTx/>
                <a:latin typeface="+mj-lt"/>
                <a:ea typeface="Fira Sans" panose="020B0503050000020004" pitchFamily="34" charset="0"/>
                <a:cs typeface="Arial" charset="0"/>
              </a:rPr>
              <a:t>in vivo </a:t>
            </a:r>
            <a:r>
              <a:rPr kumimoji="0" lang="en-GB" sz="1600" b="1" u="none" strike="noStrike" kern="1200" cap="none" spc="0" normalizeH="0" baseline="0" noProof="0" dirty="0">
                <a:ln>
                  <a:noFill/>
                </a:ln>
                <a:effectLst/>
                <a:uLnTx/>
                <a:uFillTx/>
                <a:latin typeface="+mj-lt"/>
                <a:ea typeface="Fira Sans" panose="020B0503050000020004" pitchFamily="34" charset="0"/>
                <a:cs typeface="Arial" charset="0"/>
              </a:rPr>
              <a:t>study</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u="none" strike="noStrike" kern="1200" cap="none" spc="0" normalizeH="0" baseline="0" noProof="0" dirty="0">
                <a:ln>
                  <a:noFill/>
                </a:ln>
                <a:effectLst/>
                <a:uLnTx/>
                <a:uFillTx/>
                <a:latin typeface="DM Sans" pitchFamily="2" charset="77"/>
                <a:ea typeface="+mn-ea"/>
                <a:cs typeface="+mn-cs"/>
              </a:rPr>
              <a:t>SYN-UP</a:t>
            </a:r>
            <a:r>
              <a:rPr kumimoji="0" lang="en-US" sz="1400" u="none" strike="noStrike" kern="1200" cap="none" spc="0" normalizeH="0" baseline="30000" noProof="0" dirty="0">
                <a:ln>
                  <a:noFill/>
                </a:ln>
                <a:effectLst/>
                <a:uLnTx/>
                <a:uFillTx/>
                <a:latin typeface="DM Sans" pitchFamily="2" charset="77"/>
                <a:ea typeface="+mn-ea"/>
                <a:cs typeface="+mn-cs"/>
              </a:rPr>
              <a:t>®</a:t>
            </a:r>
            <a:r>
              <a:rPr kumimoji="0" lang="en-US" sz="1400" u="none" strike="noStrike" kern="1200" cap="none" spc="0" normalizeH="0" baseline="0" noProof="0" dirty="0">
                <a:ln>
                  <a:noFill/>
                </a:ln>
                <a:effectLst/>
                <a:uLnTx/>
                <a:uFillTx/>
                <a:latin typeface="DM Sans" pitchFamily="2" charset="77"/>
                <a:ea typeface="+mn-ea"/>
                <a:cs typeface="+mn-cs"/>
              </a:rPr>
              <a:t> (1%) in gelled water was applied twice daily onto the face of 6 Caucasian </a:t>
            </a:r>
            <a:br>
              <a:rPr kumimoji="0" lang="en-US" sz="1400" u="none" strike="noStrike" kern="1200" cap="none" spc="0" normalizeH="0" baseline="0" noProof="0" dirty="0">
                <a:ln>
                  <a:noFill/>
                </a:ln>
                <a:effectLst/>
                <a:uLnTx/>
                <a:uFillTx/>
                <a:latin typeface="DM Sans" pitchFamily="2" charset="77"/>
                <a:ea typeface="+mn-ea"/>
                <a:cs typeface="+mn-cs"/>
              </a:rPr>
            </a:br>
            <a:r>
              <a:rPr kumimoji="0" lang="en-US" sz="1400" u="none" strike="noStrike" kern="1200" cap="none" spc="0" normalizeH="0" baseline="0" noProof="0" dirty="0">
                <a:ln>
                  <a:noFill/>
                </a:ln>
                <a:effectLst/>
                <a:uLnTx/>
                <a:uFillTx/>
                <a:latin typeface="DM Sans" pitchFamily="2" charset="77"/>
                <a:ea typeface="+mn-ea"/>
                <a:cs typeface="+mn-cs"/>
              </a:rPr>
              <a:t>volunteers. </a:t>
            </a:r>
            <a:r>
              <a:rPr kumimoji="0" lang="en-US" sz="1400" u="none" strike="noStrike" kern="1200" cap="none" spc="0" normalizeH="0" baseline="0" noProof="0" dirty="0" err="1">
                <a:ln>
                  <a:noFill/>
                </a:ln>
                <a:effectLst/>
                <a:uLnTx/>
                <a:uFillTx/>
                <a:latin typeface="DM Sans" pitchFamily="2" charset="77"/>
                <a:ea typeface="+mn-ea"/>
                <a:cs typeface="+mn-cs"/>
              </a:rPr>
              <a:t>Transepidermal</a:t>
            </a:r>
            <a:r>
              <a:rPr kumimoji="0" lang="en-US" sz="1400" u="none" strike="noStrike" kern="1200" cap="none" spc="0" normalizeH="0" baseline="0" noProof="0" dirty="0">
                <a:ln>
                  <a:noFill/>
                </a:ln>
                <a:effectLst/>
                <a:uLnTx/>
                <a:uFillTx/>
                <a:latin typeface="DM Sans" pitchFamily="2" charset="77"/>
                <a:ea typeface="+mn-ea"/>
                <a:cs typeface="+mn-cs"/>
              </a:rPr>
              <a:t> water loss was measured with </a:t>
            </a:r>
            <a:r>
              <a:rPr kumimoji="0" lang="en-GB" sz="1400" u="none" strike="noStrike" kern="1200" cap="none" spc="0" normalizeH="0" baseline="0" noProof="0" dirty="0" err="1">
                <a:ln>
                  <a:noFill/>
                </a:ln>
                <a:effectLst/>
                <a:uLnTx/>
                <a:uFillTx/>
                <a:latin typeface="DM Sans" pitchFamily="2" charset="77"/>
                <a:ea typeface="+mn-ea"/>
                <a:cs typeface="+mn-cs"/>
              </a:rPr>
              <a:t>Tewameter</a:t>
            </a:r>
            <a:r>
              <a:rPr kumimoji="0" lang="en-GB" sz="1400" u="none" strike="noStrike" kern="1200" cap="none" spc="0" normalizeH="0" baseline="30000" noProof="0" dirty="0">
                <a:ln>
                  <a:noFill/>
                </a:ln>
                <a:effectLst/>
                <a:uLnTx/>
                <a:uFillTx/>
                <a:latin typeface="DM Sans" pitchFamily="2" charset="77"/>
                <a:ea typeface="+mn-ea"/>
                <a:cs typeface="+mn-cs"/>
              </a:rPr>
              <a:t>®</a:t>
            </a:r>
            <a:r>
              <a:rPr kumimoji="0" lang="en-GB" sz="1400" u="none" strike="noStrike" kern="1200" cap="none" spc="0" normalizeH="0" baseline="0" noProof="0" dirty="0">
                <a:ln>
                  <a:noFill/>
                </a:ln>
                <a:effectLst/>
                <a:uLnTx/>
                <a:uFillTx/>
                <a:latin typeface="DM Sans" pitchFamily="2" charset="77"/>
                <a:ea typeface="+mn-ea"/>
                <a:cs typeface="+mn-cs"/>
              </a:rPr>
              <a:t> TM 300, </a:t>
            </a:r>
            <a:r>
              <a:rPr kumimoji="0" lang="en-US" sz="1400" u="none" strike="noStrike" kern="1200" cap="none" spc="0" normalizeH="0" baseline="0" noProof="0" dirty="0">
                <a:ln>
                  <a:noFill/>
                </a:ln>
                <a:effectLst/>
                <a:uLnTx/>
                <a:uFillTx/>
                <a:latin typeface="DM Sans" pitchFamily="2" charset="77"/>
                <a:ea typeface="+mn-ea"/>
                <a:cs typeface="+mn-cs"/>
              </a:rPr>
              <a:t>microbiome profiling with focus on </a:t>
            </a:r>
            <a:r>
              <a:rPr kumimoji="0" lang="en-US" sz="1400" i="1" u="none" strike="noStrike" kern="1200" cap="none" spc="0" normalizeH="0" baseline="0" noProof="0" dirty="0">
                <a:ln>
                  <a:noFill/>
                </a:ln>
                <a:effectLst/>
                <a:uLnTx/>
                <a:uFillTx/>
                <a:latin typeface="DM Sans" pitchFamily="2" charset="77"/>
                <a:ea typeface="+mn-ea"/>
                <a:cs typeface="+mn-cs"/>
              </a:rPr>
              <a:t>Staphylococcus Epidermidis </a:t>
            </a:r>
            <a:r>
              <a:rPr kumimoji="0" lang="en-US" sz="1400" u="none" strike="noStrike" kern="1200" cap="none" spc="0" normalizeH="0" baseline="0" noProof="0" dirty="0">
                <a:ln>
                  <a:noFill/>
                </a:ln>
                <a:effectLst/>
                <a:uLnTx/>
                <a:uFillTx/>
                <a:latin typeface="DM Sans" pitchFamily="2" charset="77"/>
                <a:ea typeface="+mn-ea"/>
                <a:cs typeface="+mn-cs"/>
              </a:rPr>
              <a:t>(associated with healthy skin) and </a:t>
            </a:r>
            <a:r>
              <a:rPr kumimoji="0" lang="en-US" sz="1400" i="1" u="none" strike="noStrike" kern="1200" cap="none" spc="0" normalizeH="0" baseline="0" noProof="0" dirty="0">
                <a:ln>
                  <a:noFill/>
                </a:ln>
                <a:effectLst/>
                <a:uLnTx/>
                <a:uFillTx/>
                <a:latin typeface="DM Sans" pitchFamily="2" charset="77"/>
                <a:ea typeface="+mn-ea"/>
                <a:cs typeface="+mn-cs"/>
              </a:rPr>
              <a:t>Corynebacterium </a:t>
            </a:r>
            <a:r>
              <a:rPr kumimoji="0" lang="en-US" sz="1400" i="1" u="none" strike="noStrike" kern="1200" cap="none" spc="0" normalizeH="0" baseline="0" noProof="0" dirty="0" err="1">
                <a:ln>
                  <a:noFill/>
                </a:ln>
                <a:effectLst/>
                <a:uLnTx/>
                <a:uFillTx/>
                <a:latin typeface="DM Sans" pitchFamily="2" charset="77"/>
                <a:ea typeface="+mn-ea"/>
                <a:cs typeface="+mn-cs"/>
              </a:rPr>
              <a:t>Kroppenstedtii</a:t>
            </a:r>
            <a:r>
              <a:rPr kumimoji="0" lang="en-US" sz="1400" i="1" u="none" strike="noStrike" kern="1200" cap="none" spc="0" normalizeH="0" baseline="0" noProof="0" dirty="0">
                <a:ln>
                  <a:noFill/>
                </a:ln>
                <a:effectLst/>
                <a:uLnTx/>
                <a:uFillTx/>
                <a:latin typeface="DM Sans" pitchFamily="2" charset="77"/>
                <a:ea typeface="+mn-ea"/>
                <a:cs typeface="+mn-cs"/>
              </a:rPr>
              <a:t> </a:t>
            </a:r>
            <a:r>
              <a:rPr kumimoji="0" lang="en-US" sz="1400" u="none" strike="noStrike" kern="1200" cap="none" spc="0" normalizeH="0" baseline="0" noProof="0" dirty="0">
                <a:ln>
                  <a:noFill/>
                </a:ln>
                <a:effectLst/>
                <a:uLnTx/>
                <a:uFillTx/>
                <a:latin typeface="DM Sans" pitchFamily="2" charset="77"/>
                <a:ea typeface="+mn-ea"/>
                <a:cs typeface="+mn-cs"/>
              </a:rPr>
              <a:t>(associated with skin redness)  was measured by 16S rRNA gene sequence analysis, measuring time points: days 0, 7</a:t>
            </a:r>
            <a:r>
              <a:rPr lang="en-US" sz="1400" dirty="0">
                <a:latin typeface="DM Sans" pitchFamily="2" charset="77"/>
              </a:rPr>
              <a:t> and</a:t>
            </a:r>
            <a:r>
              <a:rPr kumimoji="0" lang="en-US" sz="1400" u="none" strike="noStrike" kern="1200" cap="none" spc="0" normalizeH="0" baseline="0" noProof="0" dirty="0">
                <a:ln>
                  <a:noFill/>
                </a:ln>
                <a:effectLst/>
                <a:uLnTx/>
                <a:uFillTx/>
                <a:latin typeface="DM Sans" pitchFamily="2" charset="77"/>
                <a:ea typeface="+mn-ea"/>
                <a:cs typeface="+mn-cs"/>
              </a:rPr>
              <a:t> 28</a:t>
            </a:r>
          </a:p>
        </p:txBody>
      </p:sp>
      <p:sp>
        <p:nvSpPr>
          <p:cNvPr id="11" name="Text Placeholder 10">
            <a:extLst>
              <a:ext uri="{FF2B5EF4-FFF2-40B4-BE49-F238E27FC236}">
                <a16:creationId xmlns:a16="http://schemas.microsoft.com/office/drawing/2014/main" id="{7642BCA5-4527-249F-E750-D9CCBFF1006E}"/>
              </a:ext>
            </a:extLst>
          </p:cNvPr>
          <p:cNvSpPr>
            <a:spLocks noGrp="1"/>
          </p:cNvSpPr>
          <p:nvPr>
            <p:ph type="body" idx="11"/>
          </p:nvPr>
        </p:nvSpPr>
        <p:spPr/>
        <p:txBody>
          <a:bodyPr/>
          <a:lstStyle/>
          <a:p>
            <a:r>
              <a:rPr lang="en-US" dirty="0"/>
              <a:t>Staphylococcus Epidermidis levels and </a:t>
            </a:r>
            <a:r>
              <a:rPr lang="en-US" i="1" dirty="0"/>
              <a:t>Corynebacterium </a:t>
            </a:r>
            <a:br>
              <a:rPr lang="en-US" i="1" dirty="0"/>
            </a:br>
            <a:r>
              <a:rPr lang="en-US" i="1" dirty="0" err="1"/>
              <a:t>Kroppenstedtii</a:t>
            </a:r>
            <a:r>
              <a:rPr lang="en-US" dirty="0"/>
              <a:t> play a key role in healthy-looking skin</a:t>
            </a:r>
          </a:p>
          <a:p>
            <a:endParaRPr lang="en-US" dirty="0"/>
          </a:p>
          <a:p>
            <a:endParaRPr lang="en-US" dirty="0"/>
          </a:p>
        </p:txBody>
      </p:sp>
      <p:sp>
        <p:nvSpPr>
          <p:cNvPr id="7" name="Title 6">
            <a:extLst>
              <a:ext uri="{FF2B5EF4-FFF2-40B4-BE49-F238E27FC236}">
                <a16:creationId xmlns:a16="http://schemas.microsoft.com/office/drawing/2014/main" id="{1E5E049D-CD99-5C9F-9EFC-DA75B45C8675}"/>
              </a:ext>
            </a:extLst>
          </p:cNvPr>
          <p:cNvSpPr>
            <a:spLocks noGrp="1"/>
          </p:cNvSpPr>
          <p:nvPr>
            <p:ph type="title"/>
          </p:nvPr>
        </p:nvSpPr>
        <p:spPr/>
        <p:txBody>
          <a:bodyPr/>
          <a:lstStyle/>
          <a:p>
            <a:r>
              <a:rPr lang="en-US"/>
              <a:t>Reset of key bacteria for a healthy skin barrier</a:t>
            </a:r>
          </a:p>
        </p:txBody>
      </p:sp>
      <p:grpSp>
        <p:nvGrpSpPr>
          <p:cNvPr id="21" name="Group 20">
            <a:extLst>
              <a:ext uri="{FF2B5EF4-FFF2-40B4-BE49-F238E27FC236}">
                <a16:creationId xmlns:a16="http://schemas.microsoft.com/office/drawing/2014/main" id="{128E8B46-8794-A44F-2C51-2788F3836F93}"/>
              </a:ext>
            </a:extLst>
          </p:cNvPr>
          <p:cNvGrpSpPr/>
          <p:nvPr/>
        </p:nvGrpSpPr>
        <p:grpSpPr>
          <a:xfrm>
            <a:off x="7964379" y="1986947"/>
            <a:ext cx="2804507" cy="2321262"/>
            <a:chOff x="8179200" y="1986947"/>
            <a:chExt cx="2804507" cy="2321262"/>
          </a:xfrm>
        </p:grpSpPr>
        <p:sp>
          <p:nvSpPr>
            <p:cNvPr id="5" name="Rounded Rectangle 4">
              <a:extLst>
                <a:ext uri="{FF2B5EF4-FFF2-40B4-BE49-F238E27FC236}">
                  <a16:creationId xmlns:a16="http://schemas.microsoft.com/office/drawing/2014/main" id="{2BB30ECB-0222-5FFB-4968-8E4F39929CDD}"/>
                </a:ext>
              </a:extLst>
            </p:cNvPr>
            <p:cNvSpPr/>
            <p:nvPr/>
          </p:nvSpPr>
          <p:spPr>
            <a:xfrm>
              <a:off x="8909168" y="1986947"/>
              <a:ext cx="2074539" cy="2040767"/>
            </a:xfrm>
            <a:prstGeom prst="roundRect">
              <a:avLst>
                <a:gd name="adj" fmla="val 0"/>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885190" rtl="0" eaLnBrk="1" fontAlgn="auto" latinLnBrk="0" hangingPunct="1">
                <a:lnSpc>
                  <a:spcPct val="100000"/>
                </a:lnSpc>
                <a:spcBef>
                  <a:spcPts val="0"/>
                </a:spcBef>
                <a:spcAft>
                  <a:spcPts val="0"/>
                </a:spcAft>
                <a:buClr>
                  <a:srgbClr val="0070C0"/>
                </a:buClr>
                <a:buSzTx/>
                <a:buFontTx/>
                <a:buNone/>
                <a:tabLst/>
                <a:defRPr/>
              </a:pPr>
              <a:r>
                <a:rPr kumimoji="0" lang="en-US" sz="1400" b="1" u="none" strike="noStrike" kern="1200" cap="none" spc="0" normalizeH="0" baseline="0" noProof="0" dirty="0">
                  <a:ln>
                    <a:noFill/>
                  </a:ln>
                  <a:solidFill>
                    <a:srgbClr val="897974"/>
                  </a:solidFill>
                  <a:effectLst/>
                  <a:uLnTx/>
                  <a:uFillTx/>
                  <a:latin typeface="DM Sans" pitchFamily="2" charset="77"/>
                  <a:ea typeface="Fira Sans" panose="020B0503050000020004" pitchFamily="34" charset="0"/>
                  <a:cs typeface="Arial"/>
                </a:rPr>
                <a:t>SYN-UP</a:t>
              </a:r>
              <a:r>
                <a:rPr kumimoji="0" lang="en-US" sz="1400" b="1" u="none" strike="noStrike" kern="1200" cap="none" spc="0" normalizeH="0" baseline="30000" noProof="0" dirty="0">
                  <a:ln>
                    <a:noFill/>
                  </a:ln>
                  <a:solidFill>
                    <a:srgbClr val="897974"/>
                  </a:solidFill>
                  <a:effectLst/>
                  <a:uLnTx/>
                  <a:uFillTx/>
                  <a:latin typeface="DM Sans" pitchFamily="2" charset="77"/>
                  <a:ea typeface="Fira Sans" panose="020B0503050000020004" pitchFamily="34" charset="0"/>
                  <a:cs typeface="Arial"/>
                </a:rPr>
                <a:t>®</a:t>
              </a:r>
              <a:r>
                <a:rPr kumimoji="0" lang="en-US" sz="1400" b="1" u="none" strike="noStrike" kern="1200" cap="none" spc="0" normalizeH="0" baseline="0" noProof="0" dirty="0">
                  <a:ln>
                    <a:noFill/>
                  </a:ln>
                  <a:solidFill>
                    <a:srgbClr val="897974"/>
                  </a:solidFill>
                  <a:effectLst/>
                  <a:uLnTx/>
                  <a:uFillTx/>
                  <a:latin typeface="DM Sans" pitchFamily="2" charset="77"/>
                  <a:ea typeface="Fira Sans" panose="020B0503050000020004" pitchFamily="34" charset="0"/>
                  <a:cs typeface="Arial"/>
                </a:rPr>
                <a:t> boosts </a:t>
              </a:r>
              <a:r>
                <a:rPr kumimoji="0" lang="en-US" sz="1400" b="1" i="1" u="none" strike="noStrike" kern="1200" cap="none" spc="0" normalizeH="0" baseline="0" noProof="0" dirty="0">
                  <a:ln>
                    <a:noFill/>
                  </a:ln>
                  <a:solidFill>
                    <a:srgbClr val="897974"/>
                  </a:solidFill>
                  <a:effectLst/>
                  <a:uLnTx/>
                  <a:uFillTx/>
                  <a:latin typeface="DM Sans" pitchFamily="2" charset="77"/>
                  <a:ea typeface="Fira Sans" panose="020B0503050000020004" pitchFamily="34" charset="0"/>
                  <a:cs typeface="Arial"/>
                </a:rPr>
                <a:t>Staphylococcus Epidermidis </a:t>
              </a:r>
              <a:r>
                <a:rPr kumimoji="0" lang="en-US" sz="1400" b="1" u="none" strike="noStrike" kern="1200" cap="none" spc="0" normalizeH="0" baseline="0" noProof="0" dirty="0">
                  <a:ln>
                    <a:noFill/>
                  </a:ln>
                  <a:solidFill>
                    <a:srgbClr val="897974"/>
                  </a:solidFill>
                  <a:effectLst/>
                  <a:uLnTx/>
                  <a:uFillTx/>
                  <a:latin typeface="DM Sans" pitchFamily="2" charset="77"/>
                  <a:ea typeface="Fira Sans" panose="020B0503050000020004" pitchFamily="34" charset="0"/>
                  <a:cs typeface="Arial"/>
                </a:rPr>
                <a:t>levels by up to 175% and reduces </a:t>
              </a:r>
              <a:r>
                <a:rPr kumimoji="0" lang="en-US" sz="1400" b="1" i="1" u="none" strike="noStrike" kern="1200" cap="none" spc="0" normalizeH="0" baseline="0" noProof="0" dirty="0">
                  <a:ln>
                    <a:noFill/>
                  </a:ln>
                  <a:solidFill>
                    <a:srgbClr val="897974"/>
                  </a:solidFill>
                  <a:effectLst/>
                  <a:uLnTx/>
                  <a:uFillTx/>
                  <a:latin typeface="DM Sans" pitchFamily="2" charset="77"/>
                  <a:ea typeface="Fira Sans" panose="020B0503050000020004" pitchFamily="34" charset="0"/>
                  <a:cs typeface="Arial"/>
                </a:rPr>
                <a:t>Corynebacterium </a:t>
              </a:r>
              <a:r>
                <a:rPr kumimoji="0" lang="en-US" sz="1400" b="1" i="1" u="none" strike="noStrike" kern="1200" cap="none" spc="0" normalizeH="0" baseline="0" noProof="0" dirty="0" err="1">
                  <a:ln>
                    <a:noFill/>
                  </a:ln>
                  <a:solidFill>
                    <a:srgbClr val="897974"/>
                  </a:solidFill>
                  <a:effectLst/>
                  <a:uLnTx/>
                  <a:uFillTx/>
                  <a:latin typeface="DM Sans" pitchFamily="2" charset="77"/>
                  <a:ea typeface="Fira Sans" panose="020B0503050000020004" pitchFamily="34" charset="0"/>
                  <a:cs typeface="Arial"/>
                </a:rPr>
                <a:t>Kroppenstedtii</a:t>
              </a:r>
              <a:r>
                <a:rPr kumimoji="0" lang="en-US" sz="1400" b="1" i="1" u="none" strike="noStrike" kern="1200" cap="none" spc="0" normalizeH="0" baseline="0" noProof="0" dirty="0">
                  <a:ln>
                    <a:noFill/>
                  </a:ln>
                  <a:solidFill>
                    <a:srgbClr val="897974"/>
                  </a:solidFill>
                  <a:effectLst/>
                  <a:uLnTx/>
                  <a:uFillTx/>
                  <a:latin typeface="DM Sans" pitchFamily="2" charset="77"/>
                  <a:ea typeface="Fira Sans" panose="020B0503050000020004" pitchFamily="34" charset="0"/>
                  <a:cs typeface="Arial"/>
                </a:rPr>
                <a:t> </a:t>
              </a:r>
              <a:r>
                <a:rPr kumimoji="0" lang="en-US" sz="1400" b="1" u="none" strike="noStrike" kern="1200" cap="none" spc="0" normalizeH="0" baseline="0" noProof="0" dirty="0">
                  <a:ln>
                    <a:noFill/>
                  </a:ln>
                  <a:solidFill>
                    <a:srgbClr val="897974"/>
                  </a:solidFill>
                  <a:effectLst/>
                  <a:uLnTx/>
                  <a:uFillTx/>
                  <a:latin typeface="DM Sans" pitchFamily="2" charset="77"/>
                  <a:ea typeface="Fira Sans" panose="020B0503050000020004" pitchFamily="34" charset="0"/>
                  <a:cs typeface="Arial"/>
                </a:rPr>
                <a:t>levels by up to 72% while simultaneously providing a reinforced skin barrier </a:t>
              </a:r>
            </a:p>
          </p:txBody>
        </p:sp>
        <p:sp>
          <p:nvSpPr>
            <p:cNvPr id="18" name="Text Box 11">
              <a:extLst>
                <a:ext uri="{FF2B5EF4-FFF2-40B4-BE49-F238E27FC236}">
                  <a16:creationId xmlns:a16="http://schemas.microsoft.com/office/drawing/2014/main" id="{D063BB5B-CA15-A57B-E996-55B439285CCD}"/>
                </a:ext>
              </a:extLst>
            </p:cNvPr>
            <p:cNvSpPr txBox="1">
              <a:spLocks noChangeArrowheads="1"/>
            </p:cNvSpPr>
            <p:nvPr/>
          </p:nvSpPr>
          <p:spPr bwMode="auto">
            <a:xfrm rot="16200000">
              <a:off x="7700134" y="3675256"/>
              <a:ext cx="1112019" cy="153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bodyPr>
            <a:lstStyle>
              <a:lvl1pPr eaLnBrk="0" hangingPunct="0">
                <a:defRPr sz="3600">
                  <a:solidFill>
                    <a:schemeClr val="tx1"/>
                  </a:solidFill>
                  <a:latin typeface="Trebuchet MS" pitchFamily="34" charset="0"/>
                  <a:cs typeface="Arial" pitchFamily="34" charset="0"/>
                </a:defRPr>
              </a:lvl1pPr>
              <a:lvl2pPr marL="742950" indent="-285750" eaLnBrk="0" hangingPunct="0">
                <a:defRPr sz="3600">
                  <a:solidFill>
                    <a:schemeClr val="tx1"/>
                  </a:solidFill>
                  <a:latin typeface="Trebuchet MS" pitchFamily="34" charset="0"/>
                  <a:cs typeface="Arial" pitchFamily="34" charset="0"/>
                </a:defRPr>
              </a:lvl2pPr>
              <a:lvl3pPr marL="1143000" indent="-228600" eaLnBrk="0" hangingPunct="0">
                <a:defRPr sz="3600">
                  <a:solidFill>
                    <a:schemeClr val="tx1"/>
                  </a:solidFill>
                  <a:latin typeface="Trebuchet MS" pitchFamily="34" charset="0"/>
                  <a:cs typeface="Arial" pitchFamily="34" charset="0"/>
                </a:defRPr>
              </a:lvl3pPr>
              <a:lvl4pPr marL="1600200" indent="-228600" eaLnBrk="0" hangingPunct="0">
                <a:defRPr sz="3600">
                  <a:solidFill>
                    <a:schemeClr val="tx1"/>
                  </a:solidFill>
                  <a:latin typeface="Trebuchet MS" pitchFamily="34" charset="0"/>
                  <a:cs typeface="Arial" pitchFamily="34" charset="0"/>
                </a:defRPr>
              </a:lvl4pPr>
              <a:lvl5pPr marL="2057400" indent="-228600" eaLnBrk="0" hangingPunct="0">
                <a:defRPr sz="3600">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sz="3600">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sz="3600">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sz="3600">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sz="3600">
                  <a:solidFill>
                    <a:schemeClr val="tx1"/>
                  </a:solidFill>
                  <a:latin typeface="Trebuchet MS" pitchFamily="34" charset="0"/>
                  <a:cs typeface="Arial"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u="none" strike="noStrike" kern="1200" cap="none" spc="0" normalizeH="0" baseline="0" noProof="0" dirty="0">
                  <a:ln>
                    <a:noFill/>
                  </a:ln>
                  <a:solidFill>
                    <a:srgbClr val="FFFFFF"/>
                  </a:solidFill>
                  <a:effectLst/>
                  <a:uLnTx/>
                  <a:uFillTx/>
                  <a:latin typeface="DM Sans" pitchFamily="2" charset="77"/>
                  <a:ea typeface="+mn-ea"/>
                </a:rPr>
                <a:t>Renforced barrier</a:t>
              </a:r>
            </a:p>
          </p:txBody>
        </p:sp>
      </p:grpSp>
      <p:sp>
        <p:nvSpPr>
          <p:cNvPr id="15" name="Title 2">
            <a:extLst>
              <a:ext uri="{FF2B5EF4-FFF2-40B4-BE49-F238E27FC236}">
                <a16:creationId xmlns:a16="http://schemas.microsoft.com/office/drawing/2014/main" id="{F8EC86A2-5957-B70C-0B25-B50417A79223}"/>
              </a:ext>
            </a:extLst>
          </p:cNvPr>
          <p:cNvSpPr txBox="1">
            <a:spLocks/>
          </p:cNvSpPr>
          <p:nvPr/>
        </p:nvSpPr>
        <p:spPr>
          <a:xfrm>
            <a:off x="10591459" y="0"/>
            <a:ext cx="1600541" cy="195015"/>
          </a:xfrm>
          <a:prstGeom prst="rect">
            <a:avLst/>
          </a:prstGeom>
          <a:solidFill>
            <a:srgbClr val="4D3C35"/>
          </a:solidFill>
          <a:effectLst/>
        </p:spPr>
        <p:txBody>
          <a:bodyPr wrap="square" lIns="0" tIns="36000" rIns="0" bIns="18000" anchor="t" anchorCtr="0">
            <a:spAutoFit/>
          </a:bodyPr>
          <a:lstStyle>
            <a:lvl1pPr algn="l" defTabSz="914400" rtl="0" eaLnBrk="1" latinLnBrk="0" hangingPunct="1">
              <a:lnSpc>
                <a:spcPct val="90000"/>
              </a:lnSpc>
              <a:spcBef>
                <a:spcPct val="0"/>
              </a:spcBef>
              <a:buNone/>
              <a:defRPr sz="3200" b="0" i="0" kern="1200">
                <a:solidFill>
                  <a:schemeClr val="tx1"/>
                </a:solidFill>
                <a:latin typeface="Fira Sans Medium" panose="020B0503050000020004" pitchFamily="34" charset="0"/>
                <a:ea typeface="+mj-ea"/>
                <a:cs typeface="+mj-cs"/>
              </a:defRPr>
            </a:lvl1pPr>
          </a:lstStyle>
          <a:p>
            <a:pPr marL="7938" marR="0" lvl="0" indent="-7938" algn="ctr" defTabSz="914400" rtl="0" eaLnBrk="1" fontAlgn="auto" latinLnBrk="0" hangingPunct="1">
              <a:lnSpc>
                <a:spcPct val="90000"/>
              </a:lnSpc>
              <a:spcBef>
                <a:spcPct val="0"/>
              </a:spcBef>
              <a:spcAft>
                <a:spcPts val="0"/>
              </a:spcAft>
              <a:buClrTx/>
              <a:buSzTx/>
              <a:buFontTx/>
              <a:buNone/>
              <a:tabLst/>
              <a:defRPr/>
            </a:pPr>
            <a:r>
              <a:rPr kumimoji="0" lang="en-GB" sz="1000" u="none" strike="noStrike" kern="1200" cap="none" normalizeH="0" noProof="0" dirty="0">
                <a:ln>
                  <a:noFill/>
                </a:ln>
                <a:solidFill>
                  <a:srgbClr val="FFFFFF"/>
                </a:solidFill>
                <a:effectLst>
                  <a:outerShdw blurRad="38100" dist="38100" dir="2700000" algn="tl">
                    <a:srgbClr val="000000">
                      <a:alpha val="43137"/>
                    </a:srgbClr>
                  </a:outerShdw>
                </a:effectLst>
                <a:uLnTx/>
                <a:uFillTx/>
                <a:latin typeface="DM Sans" pitchFamily="2" charset="77"/>
                <a:ea typeface="+mj-ea"/>
                <a:cs typeface="+mj-cs"/>
              </a:rPr>
              <a:t>Microbiome Investigation</a:t>
            </a:r>
          </a:p>
        </p:txBody>
      </p:sp>
      <p:pic>
        <p:nvPicPr>
          <p:cNvPr id="13" name="Picture 2">
            <a:extLst>
              <a:ext uri="{FF2B5EF4-FFF2-40B4-BE49-F238E27FC236}">
                <a16:creationId xmlns:a16="http://schemas.microsoft.com/office/drawing/2014/main" id="{C42DD657-0507-2A1D-9BB6-7203CBB80E9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10832794" y="303215"/>
            <a:ext cx="1052328" cy="45899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A graph of different sizes and colors&#10;&#10;AI-generated content may be incorrect.">
            <a:extLst>
              <a:ext uri="{FF2B5EF4-FFF2-40B4-BE49-F238E27FC236}">
                <a16:creationId xmlns:a16="http://schemas.microsoft.com/office/drawing/2014/main" id="{28B91A15-5002-996B-9B27-F6C4EC68076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46176" y="1727204"/>
            <a:ext cx="7396402" cy="3012643"/>
          </a:xfrm>
          <a:prstGeom prst="rect">
            <a:avLst/>
          </a:prstGeom>
        </p:spPr>
      </p:pic>
      <p:pic>
        <p:nvPicPr>
          <p:cNvPr id="20" name="Picture 19" descr="A graph on a black background&#10;&#10;AI-generated content may be incorrect.">
            <a:extLst>
              <a:ext uri="{FF2B5EF4-FFF2-40B4-BE49-F238E27FC236}">
                <a16:creationId xmlns:a16="http://schemas.microsoft.com/office/drawing/2014/main" id="{E77BB817-5B5C-737D-9D2B-C2EC6EFDC4E3}"/>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796308" y="1444988"/>
            <a:ext cx="430842" cy="3700890"/>
          </a:xfrm>
          <a:prstGeom prst="rect">
            <a:avLst/>
          </a:prstGeom>
        </p:spPr>
      </p:pic>
      <p:sp>
        <p:nvSpPr>
          <p:cNvPr id="23" name="Slide Number Placeholder 3">
            <a:extLst>
              <a:ext uri="{FF2B5EF4-FFF2-40B4-BE49-F238E27FC236}">
                <a16:creationId xmlns:a16="http://schemas.microsoft.com/office/drawing/2014/main" id="{D4C9D61D-4F31-0A39-DF15-C39330E133A8}"/>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23</a:t>
            </a:fld>
            <a:endParaRPr lang="en-GB" dirty="0"/>
          </a:p>
        </p:txBody>
      </p:sp>
    </p:spTree>
    <p:extLst>
      <p:ext uri="{BB962C8B-B14F-4D97-AF65-F5344CB8AC3E}">
        <p14:creationId xmlns:p14="http://schemas.microsoft.com/office/powerpoint/2010/main" val="35977163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erson smiling in a room&#10;&#10;Description automatically generated">
            <a:extLst>
              <a:ext uri="{FF2B5EF4-FFF2-40B4-BE49-F238E27FC236}">
                <a16:creationId xmlns:a16="http://schemas.microsoft.com/office/drawing/2014/main" id="{C9665748-5A30-BE8F-A8E7-F83C5A821264}"/>
              </a:ext>
            </a:extLst>
          </p:cNvPr>
          <p:cNvPicPr>
            <a:picLocks noGrp="1" noChangeAspect="1"/>
          </p:cNvPicPr>
          <p:nvPr>
            <p:ph type="pic" sz="quarter" idx="21"/>
          </p:nvPr>
        </p:nvPicPr>
        <p:blipFill rotWithShape="1">
          <a:blip r:embed="rId2" cstate="screen">
            <a:extLst>
              <a:ext uri="{28A0092B-C50C-407E-A947-70E740481C1C}">
                <a14:useLocalDpi xmlns:a14="http://schemas.microsoft.com/office/drawing/2010/main"/>
              </a:ext>
            </a:extLst>
          </a:blip>
          <a:srcRect/>
          <a:stretch/>
        </p:blipFill>
        <p:spPr>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p:spPr>
      </p:pic>
      <p:sp>
        <p:nvSpPr>
          <p:cNvPr id="9" name="Text Placeholder 8">
            <a:extLst>
              <a:ext uri="{FF2B5EF4-FFF2-40B4-BE49-F238E27FC236}">
                <a16:creationId xmlns:a16="http://schemas.microsoft.com/office/drawing/2014/main" id="{39582381-AEFE-047D-EC55-B37758CEB337}"/>
              </a:ext>
            </a:extLst>
          </p:cNvPr>
          <p:cNvSpPr>
            <a:spLocks noGrp="1"/>
          </p:cNvSpPr>
          <p:nvPr>
            <p:ph type="body" idx="11"/>
          </p:nvPr>
        </p:nvSpPr>
        <p:spPr/>
        <p:txBody>
          <a:bodyPr/>
          <a:lstStyle/>
          <a:p>
            <a:r>
              <a:rPr kumimoji="0" lang="en-US" sz="2400" b="1" u="none" strike="noStrike" kern="0" cap="none" spc="0" normalizeH="0" baseline="0" noProof="0">
                <a:ln>
                  <a:noFill/>
                </a:ln>
                <a:effectLst/>
                <a:uLnTx/>
                <a:uFillTx/>
                <a:ea typeface="Fira Sans Medium" panose="020B0603050000020004" pitchFamily="34" charset="0"/>
                <a:cs typeface="Arial"/>
              </a:rPr>
              <a:t>Study design</a:t>
            </a:r>
          </a:p>
        </p:txBody>
      </p:sp>
      <p:sp>
        <p:nvSpPr>
          <p:cNvPr id="5" name="Title 4">
            <a:extLst>
              <a:ext uri="{FF2B5EF4-FFF2-40B4-BE49-F238E27FC236}">
                <a16:creationId xmlns:a16="http://schemas.microsoft.com/office/drawing/2014/main" id="{C86C3AEA-6904-F085-E75A-1827DCAD1460}"/>
              </a:ext>
            </a:extLst>
          </p:cNvPr>
          <p:cNvSpPr>
            <a:spLocks noGrp="1"/>
          </p:cNvSpPr>
          <p:nvPr>
            <p:ph type="title"/>
          </p:nvPr>
        </p:nvSpPr>
        <p:spPr/>
        <p:txBody>
          <a:bodyPr/>
          <a:lstStyle/>
          <a:p>
            <a:r>
              <a:rPr lang="en-US" dirty="0"/>
              <a:t>SYN-UP</a:t>
            </a:r>
            <a:r>
              <a:rPr lang="en-US" baseline="30000" dirty="0"/>
              <a:t>®</a:t>
            </a:r>
            <a:r>
              <a:rPr lang="en-US" dirty="0"/>
              <a:t> - </a:t>
            </a:r>
            <a:r>
              <a:rPr lang="en-US" i="1" dirty="0"/>
              <a:t>In vivo </a:t>
            </a:r>
            <a:r>
              <a:rPr lang="en-US" dirty="0"/>
              <a:t>study</a:t>
            </a:r>
          </a:p>
        </p:txBody>
      </p:sp>
      <p:graphicFrame>
        <p:nvGraphicFramePr>
          <p:cNvPr id="3" name="Table 3">
            <a:extLst>
              <a:ext uri="{FF2B5EF4-FFF2-40B4-BE49-F238E27FC236}">
                <a16:creationId xmlns:a16="http://schemas.microsoft.com/office/drawing/2014/main" id="{F77411AA-1DD0-AC85-A7A9-6C2A3D46DDC3}"/>
              </a:ext>
            </a:extLst>
          </p:cNvPr>
          <p:cNvGraphicFramePr>
            <a:graphicFrameLocks noGrp="1"/>
          </p:cNvGraphicFramePr>
          <p:nvPr>
            <p:extLst>
              <p:ext uri="{D42A27DB-BD31-4B8C-83A1-F6EECF244321}">
                <p14:modId xmlns:p14="http://schemas.microsoft.com/office/powerpoint/2010/main" val="2500664450"/>
              </p:ext>
            </p:extLst>
          </p:nvPr>
        </p:nvGraphicFramePr>
        <p:xfrm>
          <a:off x="302400" y="1398780"/>
          <a:ext cx="6712766" cy="4791960"/>
        </p:xfrm>
        <a:graphic>
          <a:graphicData uri="http://schemas.openxmlformats.org/drawingml/2006/table">
            <a:tbl>
              <a:tblPr firstRow="1" bandRow="1">
                <a:tableStyleId>{5C22544A-7EE6-4342-B048-85BDC9FD1C3A}</a:tableStyleId>
              </a:tblPr>
              <a:tblGrid>
                <a:gridCol w="1612129">
                  <a:extLst>
                    <a:ext uri="{9D8B030D-6E8A-4147-A177-3AD203B41FA5}">
                      <a16:colId xmlns:a16="http://schemas.microsoft.com/office/drawing/2014/main" val="2930830911"/>
                    </a:ext>
                  </a:extLst>
                </a:gridCol>
                <a:gridCol w="5100637">
                  <a:extLst>
                    <a:ext uri="{9D8B030D-6E8A-4147-A177-3AD203B41FA5}">
                      <a16:colId xmlns:a16="http://schemas.microsoft.com/office/drawing/2014/main" val="4255857052"/>
                    </a:ext>
                  </a:extLst>
                </a:gridCol>
              </a:tblGrid>
              <a:tr h="1150935">
                <a:tc>
                  <a:txBody>
                    <a:bodyPr/>
                    <a:lstStyle/>
                    <a:p>
                      <a:pPr algn="l"/>
                      <a:r>
                        <a:rPr kumimoji="0" lang="en-US" sz="1600" b="1" i="0" u="none" strike="noStrike" kern="0" cap="none" spc="0" normalizeH="0" baseline="0" noProof="0" dirty="0">
                          <a:ln>
                            <a:noFill/>
                          </a:ln>
                          <a:solidFill>
                            <a:srgbClr val="897974"/>
                          </a:solidFill>
                          <a:effectLst/>
                          <a:uLnTx/>
                          <a:uFillTx/>
                          <a:latin typeface="+mj-lt"/>
                          <a:ea typeface="Fira Sans" panose="020B0503050000020004" pitchFamily="34" charset="0"/>
                          <a:cs typeface="Arial"/>
                        </a:rPr>
                        <a:t>Study panel</a:t>
                      </a:r>
                      <a:endParaRPr lang="en-US" sz="1600" b="1" i="0" dirty="0">
                        <a:solidFill>
                          <a:srgbClr val="897974"/>
                        </a:solidFill>
                        <a:latin typeface="+mj-lt"/>
                      </a:endParaRPr>
                    </a:p>
                  </a:txBody>
                  <a:tcPr marB="1537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ts val="913"/>
                        </a:spcBef>
                        <a:spcAft>
                          <a:spcPct val="0"/>
                        </a:spcAft>
                        <a:buClrTx/>
                        <a:buSzTx/>
                        <a:buFontTx/>
                        <a:buNone/>
                        <a:tabLst/>
                        <a:defRPr/>
                      </a:pPr>
                      <a:r>
                        <a:rPr kumimoji="0" lang="en-US" sz="1600" b="0" i="0" u="none" strike="noStrike" kern="1200" cap="none" spc="0" normalizeH="0" baseline="0" noProof="0">
                          <a:ln>
                            <a:noFill/>
                          </a:ln>
                          <a:solidFill>
                            <a:schemeClr val="tx1"/>
                          </a:solidFill>
                          <a:effectLst/>
                          <a:uLnTx/>
                          <a:uFillTx/>
                          <a:latin typeface="DM Sans" pitchFamily="2" charset="77"/>
                          <a:ea typeface="Fira Sans" panose="020B0503050000020004" pitchFamily="34" charset="0"/>
                          <a:cs typeface="Arial" pitchFamily="34" charset="0"/>
                        </a:rPr>
                        <a:t>44 female Caucasian volunteers (22 per group: placebo vs. active) 30 – 50 years old (39y average) Self-assessed skin sensitivity: Facial roughness &amp; dryness: &gt;5 on a 9 grade scale</a:t>
                      </a:r>
                    </a:p>
                  </a:txBody>
                  <a:tcPr marB="15372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15463354"/>
                  </a:ext>
                </a:extLst>
              </a:tr>
              <a:tr h="434275">
                <a:tc>
                  <a:txBody>
                    <a:bodyPr/>
                    <a:lstStyle/>
                    <a:p>
                      <a:pPr algn="l"/>
                      <a:r>
                        <a:rPr kumimoji="0" lang="en-US" sz="1600" b="1" i="0" u="none" strike="noStrike" kern="1200" cap="none" spc="0" normalizeH="0" baseline="0" noProof="0" dirty="0">
                          <a:ln>
                            <a:noFill/>
                          </a:ln>
                          <a:solidFill>
                            <a:srgbClr val="897974"/>
                          </a:solidFill>
                          <a:effectLst/>
                          <a:uLnTx/>
                          <a:uFillTx/>
                          <a:latin typeface="+mj-lt"/>
                          <a:ea typeface="Fira Sans" panose="020B0503050000020004" pitchFamily="34" charset="0"/>
                          <a:cs typeface="Arial" pitchFamily="34" charset="0"/>
                        </a:rPr>
                        <a:t>Type of study</a:t>
                      </a:r>
                      <a:endParaRPr lang="en-US" sz="1600" b="1" i="0" dirty="0">
                        <a:solidFill>
                          <a:srgbClr val="897974"/>
                        </a:solidFill>
                        <a:latin typeface="+mj-lt"/>
                      </a:endParaRPr>
                    </a:p>
                  </a:txBody>
                  <a:tcPr marB="15372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r>
                        <a:rPr kumimoji="0" lang="en-US" sz="1600" b="0" i="0" u="none" strike="noStrike" kern="1200" cap="none" spc="0" normalizeH="0" baseline="0" noProof="0">
                          <a:ln>
                            <a:noFill/>
                          </a:ln>
                          <a:solidFill>
                            <a:schemeClr val="tx1"/>
                          </a:solidFill>
                          <a:effectLst/>
                          <a:uLnTx/>
                          <a:uFillTx/>
                          <a:latin typeface="DM Sans" pitchFamily="2" charset="77"/>
                          <a:ea typeface="Fira Sans" panose="020B0503050000020004" pitchFamily="34" charset="0"/>
                          <a:cs typeface="Arial" pitchFamily="34" charset="0"/>
                        </a:rPr>
                        <a:t>Placebo controlled study</a:t>
                      </a:r>
                      <a:endParaRPr lang="en-US" sz="1600">
                        <a:solidFill>
                          <a:schemeClr val="tx1"/>
                        </a:solidFill>
                      </a:endParaRPr>
                    </a:p>
                  </a:txBody>
                  <a:tcPr marB="15372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32376838"/>
                  </a:ext>
                </a:extLst>
              </a:tr>
              <a:tr h="434275">
                <a:tc>
                  <a:txBody>
                    <a:bodyPr/>
                    <a:lstStyle/>
                    <a:p>
                      <a:pPr algn="l"/>
                      <a:r>
                        <a:rPr kumimoji="0" lang="en-US" sz="1600" b="1" i="0" u="none" strike="noStrike" kern="1200" cap="none" spc="0" normalizeH="0" baseline="0" noProof="0" dirty="0">
                          <a:ln>
                            <a:noFill/>
                          </a:ln>
                          <a:solidFill>
                            <a:srgbClr val="897974"/>
                          </a:solidFill>
                          <a:effectLst/>
                          <a:uLnTx/>
                          <a:uFillTx/>
                          <a:latin typeface="+mj-lt"/>
                          <a:ea typeface="Fira Sans" panose="020B0503050000020004" pitchFamily="34" charset="0"/>
                          <a:cs typeface="Arial" pitchFamily="34" charset="0"/>
                        </a:rPr>
                        <a:t>Formulation</a:t>
                      </a:r>
                      <a:endParaRPr lang="en-US" sz="1600" b="1" i="0" dirty="0">
                        <a:solidFill>
                          <a:srgbClr val="897974"/>
                        </a:solidFill>
                        <a:latin typeface="+mj-lt"/>
                      </a:endParaRPr>
                    </a:p>
                  </a:txBody>
                  <a:tcPr marB="153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kumimoji="0" lang="en-US" sz="1600" b="0" i="0" u="none" strike="noStrike" kern="1200" cap="none" spc="0" normalizeH="0" baseline="0" noProof="0">
                          <a:ln>
                            <a:noFill/>
                          </a:ln>
                          <a:solidFill>
                            <a:schemeClr val="tx1"/>
                          </a:solidFill>
                          <a:effectLst/>
                          <a:uLnTx/>
                          <a:uFillTx/>
                          <a:latin typeface="DM Sans" pitchFamily="2" charset="77"/>
                          <a:ea typeface="Fira Sans" panose="020B0503050000020004" pitchFamily="34" charset="0"/>
                          <a:cs typeface="Arial" pitchFamily="34" charset="0"/>
                        </a:rPr>
                        <a:t>1% </a:t>
                      </a:r>
                      <a:r>
                        <a:rPr kumimoji="0" lang="de-CH" sz="1600" b="1" i="0" u="none" strike="noStrike" kern="1200" cap="none" spc="0" normalizeH="0" baseline="0" noProof="0">
                          <a:ln>
                            <a:noFill/>
                          </a:ln>
                          <a:solidFill>
                            <a:schemeClr val="tx1"/>
                          </a:solidFill>
                          <a:effectLst/>
                          <a:uLnTx/>
                          <a:uFillTx/>
                          <a:latin typeface="DM Sans" pitchFamily="2" charset="77"/>
                          <a:ea typeface="Fira Sans Medium" panose="020B0603050000020004" pitchFamily="34" charset="0"/>
                          <a:cs typeface="+mn-cs"/>
                        </a:rPr>
                        <a:t>SYN-UP®</a:t>
                      </a:r>
                      <a:r>
                        <a:rPr kumimoji="0" lang="en-US" sz="1600" b="0" i="0" u="none" strike="noStrike" kern="1200" cap="none" spc="0" normalizeH="0" baseline="0" noProof="0">
                          <a:ln>
                            <a:noFill/>
                          </a:ln>
                          <a:solidFill>
                            <a:schemeClr val="tx1"/>
                          </a:solidFill>
                          <a:effectLst/>
                          <a:uLnTx/>
                          <a:uFillTx/>
                          <a:latin typeface="DM Sans" pitchFamily="2" charset="77"/>
                          <a:ea typeface="Fira Sans" panose="020B0503050000020004" pitchFamily="34" charset="0"/>
                          <a:cs typeface="Arial" pitchFamily="34" charset="0"/>
                        </a:rPr>
                        <a:t> in an emulsion</a:t>
                      </a:r>
                    </a:p>
                  </a:txBody>
                  <a:tcPr marB="15372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54078817"/>
                  </a:ext>
                </a:extLst>
              </a:tr>
              <a:tr h="1061353">
                <a:tc>
                  <a:txBody>
                    <a:bodyPr/>
                    <a:lstStyle/>
                    <a:p>
                      <a:pPr algn="l"/>
                      <a:r>
                        <a:rPr kumimoji="0" lang="en-US" sz="1600" b="1" i="0" u="none" strike="noStrike" kern="1200" cap="none" spc="0" normalizeH="0" baseline="0" noProof="0" dirty="0">
                          <a:ln>
                            <a:noFill/>
                          </a:ln>
                          <a:solidFill>
                            <a:srgbClr val="897974"/>
                          </a:solidFill>
                          <a:effectLst/>
                          <a:uLnTx/>
                          <a:uFillTx/>
                          <a:latin typeface="+mj-lt"/>
                          <a:ea typeface="Fira Sans" panose="020B0503050000020004" pitchFamily="34" charset="0"/>
                          <a:cs typeface="Arial" pitchFamily="34" charset="0"/>
                        </a:rPr>
                        <a:t>Application</a:t>
                      </a:r>
                      <a:endParaRPr lang="en-US" sz="1600" b="1" i="0" dirty="0">
                        <a:solidFill>
                          <a:srgbClr val="897974"/>
                        </a:solidFill>
                        <a:latin typeface="+mj-lt"/>
                      </a:endParaRPr>
                    </a:p>
                  </a:txBody>
                  <a:tcPr marB="153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80975" marR="0" lvl="0" indent="-180975" algn="l" defTabSz="914400" rtl="0" eaLnBrk="1" fontAlgn="base" latinLnBrk="0" hangingPunct="1">
                        <a:lnSpc>
                          <a:spcPct val="100000"/>
                        </a:lnSpc>
                        <a:spcBef>
                          <a:spcPts val="600"/>
                        </a:spcBef>
                        <a:spcAft>
                          <a:spcPct val="0"/>
                        </a:spcAft>
                        <a:buClr>
                          <a:schemeClr val="accent2"/>
                        </a:buClr>
                        <a:buSzTx/>
                        <a:buFont typeface="Arial" panose="020B0604020202020204" pitchFamily="34" charset="0"/>
                        <a:buChar char="•"/>
                        <a:tabLst/>
                        <a:defRPr/>
                      </a:pPr>
                      <a:r>
                        <a:rPr kumimoji="0" lang="en-US" sz="1600" b="0" i="0" u="none" strike="noStrike" kern="1200" cap="none" spc="0" normalizeH="0" baseline="0" noProof="0">
                          <a:ln>
                            <a:noFill/>
                          </a:ln>
                          <a:solidFill>
                            <a:schemeClr val="tx1"/>
                          </a:solidFill>
                          <a:effectLst/>
                          <a:uLnTx/>
                          <a:uFillTx/>
                          <a:latin typeface="DM Sans" pitchFamily="2" charset="77"/>
                          <a:ea typeface="Fira Sans" panose="020B0503050000020004" pitchFamily="34" charset="0"/>
                          <a:cs typeface="Arial" pitchFamily="34" charset="0"/>
                        </a:rPr>
                        <a:t>Randomized full-face double-blind application</a:t>
                      </a:r>
                    </a:p>
                    <a:p>
                      <a:pPr marL="180975" marR="0" lvl="0" indent="-180975" algn="l" defTabSz="914400" rtl="0" eaLnBrk="1" fontAlgn="base" latinLnBrk="0" hangingPunct="1">
                        <a:lnSpc>
                          <a:spcPct val="100000"/>
                        </a:lnSpc>
                        <a:spcBef>
                          <a:spcPts val="600"/>
                        </a:spcBef>
                        <a:spcAft>
                          <a:spcPct val="0"/>
                        </a:spcAft>
                        <a:buClr>
                          <a:schemeClr val="accent2"/>
                        </a:buClr>
                        <a:buSzTx/>
                        <a:buFont typeface="Arial" panose="020B0604020202020204" pitchFamily="34" charset="0"/>
                        <a:buChar char="•"/>
                        <a:tabLst/>
                        <a:defRPr/>
                      </a:pPr>
                      <a:r>
                        <a:rPr kumimoji="0" lang="en-US" sz="1600" b="0" i="0" u="none" strike="noStrike" kern="1200" cap="none" spc="0" normalizeH="0" baseline="0" noProof="0">
                          <a:ln>
                            <a:noFill/>
                          </a:ln>
                          <a:solidFill>
                            <a:schemeClr val="tx1"/>
                          </a:solidFill>
                          <a:effectLst/>
                          <a:uLnTx/>
                          <a:uFillTx/>
                          <a:latin typeface="DM Sans" pitchFamily="2" charset="77"/>
                          <a:ea typeface="Fira Sans" panose="020B0503050000020004" pitchFamily="34" charset="0"/>
                          <a:cs typeface="Arial" pitchFamily="34" charset="0"/>
                        </a:rPr>
                        <a:t>Twice daily</a:t>
                      </a:r>
                    </a:p>
                    <a:p>
                      <a:pPr marL="180975" marR="0" lvl="0" indent="-180975" algn="l" defTabSz="914400" rtl="0" eaLnBrk="1" fontAlgn="base"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en-US" sz="1600" b="0" i="0" u="none" strike="noStrike" kern="1200" cap="none" spc="0" normalizeH="0" baseline="0" noProof="0">
                          <a:ln>
                            <a:noFill/>
                          </a:ln>
                          <a:solidFill>
                            <a:schemeClr val="tx1"/>
                          </a:solidFill>
                          <a:effectLst/>
                          <a:uLnTx/>
                          <a:uFillTx/>
                          <a:latin typeface="DM Sans" pitchFamily="2" charset="77"/>
                          <a:ea typeface="Fira Sans" panose="020B0503050000020004" pitchFamily="34" charset="0"/>
                          <a:cs typeface="Arial" pitchFamily="34" charset="0"/>
                        </a:rPr>
                        <a:t>29 days</a:t>
                      </a:r>
                    </a:p>
                  </a:txBody>
                  <a:tcPr marB="15372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22040144"/>
                  </a:ext>
                </a:extLst>
              </a:tr>
              <a:tr h="1613778">
                <a:tc>
                  <a:txBody>
                    <a:bodyPr/>
                    <a:lstStyle/>
                    <a:p>
                      <a:pPr algn="l"/>
                      <a:r>
                        <a:rPr kumimoji="0" lang="en-US" sz="1600" b="1" i="0" u="none" strike="noStrike" kern="1200" cap="none" spc="0" normalizeH="0" baseline="0" noProof="0" dirty="0">
                          <a:ln>
                            <a:noFill/>
                          </a:ln>
                          <a:solidFill>
                            <a:srgbClr val="897974"/>
                          </a:solidFill>
                          <a:effectLst/>
                          <a:uLnTx/>
                          <a:uFillTx/>
                          <a:latin typeface="+mj-lt"/>
                          <a:ea typeface="Fira Sans" panose="020B0503050000020004" pitchFamily="34" charset="0"/>
                          <a:cs typeface="Arial" pitchFamily="34" charset="0"/>
                        </a:rPr>
                        <a:t>Parameters</a:t>
                      </a:r>
                      <a:endParaRPr lang="en-US" sz="1600" b="1" i="0" dirty="0">
                        <a:solidFill>
                          <a:srgbClr val="897974"/>
                        </a:solidFill>
                        <a:latin typeface="+mj-lt"/>
                      </a:endParaRPr>
                    </a:p>
                  </a:txBody>
                  <a:tcPr marB="153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80975" marR="0" lvl="0" indent="-180975" algn="l" defTabSz="914400" rtl="0" eaLnBrk="1" fontAlgn="base" latinLnBrk="0" hangingPunct="1">
                        <a:lnSpc>
                          <a:spcPct val="100000"/>
                        </a:lnSpc>
                        <a:spcBef>
                          <a:spcPts val="600"/>
                        </a:spcBef>
                        <a:spcAft>
                          <a:spcPct val="0"/>
                        </a:spcAft>
                        <a:buClr>
                          <a:schemeClr val="accent2"/>
                        </a:buClr>
                        <a:buSzTx/>
                        <a:buFont typeface="Arial" panose="020B0604020202020204" pitchFamily="34" charset="0"/>
                        <a:buChar char="•"/>
                        <a:tabLst>
                          <a:tab pos="2025650" algn="l"/>
                          <a:tab pos="2217738" algn="l"/>
                        </a:tabLst>
                        <a:defRPr/>
                      </a:pPr>
                      <a:r>
                        <a:rPr kumimoji="0" lang="en-US" sz="1600" b="0" i="0" u="none" strike="noStrike" kern="1200" cap="none" spc="0" normalizeH="0" baseline="0" noProof="0" dirty="0">
                          <a:ln>
                            <a:noFill/>
                          </a:ln>
                          <a:solidFill>
                            <a:schemeClr val="tx1"/>
                          </a:solidFill>
                          <a:effectLst/>
                          <a:uLnTx/>
                          <a:uFillTx/>
                          <a:latin typeface="DM Sans" pitchFamily="2" charset="77"/>
                          <a:ea typeface="Fira Sans" panose="020B0503050000020004" pitchFamily="34" charset="0"/>
                          <a:cs typeface="Arial" pitchFamily="34" charset="0"/>
                        </a:rPr>
                        <a:t>Skin resilience (TEWL measurement; before and after tape stripping)</a:t>
                      </a:r>
                    </a:p>
                    <a:p>
                      <a:pPr marL="180975" marR="0" lvl="0" indent="-180975" algn="l" defTabSz="914400" rtl="0" eaLnBrk="1" fontAlgn="base" latinLnBrk="0" hangingPunct="1">
                        <a:lnSpc>
                          <a:spcPct val="100000"/>
                        </a:lnSpc>
                        <a:spcBef>
                          <a:spcPts val="600"/>
                        </a:spcBef>
                        <a:spcAft>
                          <a:spcPct val="0"/>
                        </a:spcAft>
                        <a:buClr>
                          <a:schemeClr val="accent2"/>
                        </a:buClr>
                        <a:buSzTx/>
                        <a:buFont typeface="Arial" panose="020B0604020202020204" pitchFamily="34" charset="0"/>
                        <a:buChar char="•"/>
                        <a:tabLst>
                          <a:tab pos="2025650" algn="l"/>
                          <a:tab pos="2217738" algn="l"/>
                        </a:tabLst>
                        <a:defRPr/>
                      </a:pPr>
                      <a:r>
                        <a:rPr kumimoji="0" lang="en-US" sz="1600" b="0" i="0" u="none" strike="noStrike" kern="1200" cap="none" spc="0" normalizeH="0" baseline="0" noProof="0" dirty="0">
                          <a:ln>
                            <a:noFill/>
                          </a:ln>
                          <a:solidFill>
                            <a:schemeClr val="tx1"/>
                          </a:solidFill>
                          <a:effectLst/>
                          <a:uLnTx/>
                          <a:uFillTx/>
                          <a:latin typeface="DM Sans" pitchFamily="2" charset="77"/>
                          <a:ea typeface="Fira Sans" panose="020B0503050000020004" pitchFamily="34" charset="0"/>
                          <a:cs typeface="Arial" pitchFamily="34" charset="0"/>
                        </a:rPr>
                        <a:t>Skin sensitivity (lactic acid stinging test)</a:t>
                      </a:r>
                    </a:p>
                    <a:p>
                      <a:pPr marL="180975" marR="0" lvl="0" indent="-180975" algn="l" defTabSz="914400" rtl="0" eaLnBrk="1" fontAlgn="base" latinLnBrk="0" hangingPunct="1">
                        <a:lnSpc>
                          <a:spcPct val="100000"/>
                        </a:lnSpc>
                        <a:spcBef>
                          <a:spcPts val="600"/>
                        </a:spcBef>
                        <a:spcAft>
                          <a:spcPct val="0"/>
                        </a:spcAft>
                        <a:buClr>
                          <a:schemeClr val="accent2"/>
                        </a:buClr>
                        <a:buSzTx/>
                        <a:buFont typeface="Arial" panose="020B0604020202020204" pitchFamily="34" charset="0"/>
                        <a:buChar char="•"/>
                        <a:tabLst>
                          <a:tab pos="2025650" algn="l"/>
                          <a:tab pos="2217738" algn="l"/>
                        </a:tabLst>
                        <a:defRPr/>
                      </a:pPr>
                      <a:r>
                        <a:rPr kumimoji="0" lang="en-US" sz="1600" b="0" i="0" u="none" strike="noStrike" kern="1200" cap="none" spc="0" normalizeH="0" baseline="0" noProof="0" dirty="0">
                          <a:ln>
                            <a:noFill/>
                          </a:ln>
                          <a:solidFill>
                            <a:schemeClr val="tx1"/>
                          </a:solidFill>
                          <a:effectLst/>
                          <a:uLnTx/>
                          <a:uFillTx/>
                          <a:latin typeface="DM Sans" pitchFamily="2" charset="77"/>
                          <a:ea typeface="Fira Sans" panose="020B0503050000020004" pitchFamily="34" charset="0"/>
                          <a:cs typeface="Arial" pitchFamily="34" charset="0"/>
                        </a:rPr>
                        <a:t>Skin dryness &amp; roughness: Expert grading</a:t>
                      </a:r>
                    </a:p>
                    <a:p>
                      <a:pPr marL="180975" marR="0" lvl="0" indent="-180975" algn="l" defTabSz="914400" rtl="0" eaLnBrk="1" fontAlgn="base" latinLnBrk="0" hangingPunct="1">
                        <a:lnSpc>
                          <a:spcPct val="100000"/>
                        </a:lnSpc>
                        <a:spcBef>
                          <a:spcPts val="600"/>
                        </a:spcBef>
                        <a:spcAft>
                          <a:spcPct val="0"/>
                        </a:spcAft>
                        <a:buClr>
                          <a:schemeClr val="accent2"/>
                        </a:buClr>
                        <a:buSzTx/>
                        <a:buFont typeface="Arial" panose="020B0604020202020204" pitchFamily="34" charset="0"/>
                        <a:buChar char="•"/>
                        <a:tabLst>
                          <a:tab pos="2025650" algn="l"/>
                          <a:tab pos="2217738" algn="l"/>
                        </a:tabLst>
                        <a:defRPr/>
                      </a:pPr>
                      <a:r>
                        <a:rPr kumimoji="0" lang="en-US" sz="1600" b="0" i="0" u="none" strike="noStrike" kern="1200" cap="none" spc="0" normalizeH="0" baseline="0" noProof="0" dirty="0">
                          <a:ln>
                            <a:noFill/>
                          </a:ln>
                          <a:solidFill>
                            <a:schemeClr val="tx1"/>
                          </a:solidFill>
                          <a:effectLst/>
                          <a:uLnTx/>
                          <a:uFillTx/>
                          <a:latin typeface="DM Sans" pitchFamily="2" charset="77"/>
                          <a:ea typeface="Fira Sans" panose="020B0503050000020004" pitchFamily="34" charset="0"/>
                          <a:cs typeface="Arial" pitchFamily="34" charset="0"/>
                        </a:rPr>
                        <a:t>Self-evaluation questionnaire</a:t>
                      </a:r>
                    </a:p>
                  </a:txBody>
                  <a:tcPr marB="15372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11396600"/>
                  </a:ext>
                </a:extLst>
              </a:tr>
            </a:tbl>
          </a:graphicData>
        </a:graphic>
      </p:graphicFrame>
      <p:sp>
        <p:nvSpPr>
          <p:cNvPr id="13" name="Slide Number Placeholder 3">
            <a:extLst>
              <a:ext uri="{FF2B5EF4-FFF2-40B4-BE49-F238E27FC236}">
                <a16:creationId xmlns:a16="http://schemas.microsoft.com/office/drawing/2014/main" id="{43A6F310-6B64-03D6-5758-D595CA1EFBF7}"/>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24</a:t>
            </a:fld>
            <a:endParaRPr lang="en-GB" dirty="0"/>
          </a:p>
        </p:txBody>
      </p:sp>
    </p:spTree>
    <p:extLst>
      <p:ext uri="{BB962C8B-B14F-4D97-AF65-F5344CB8AC3E}">
        <p14:creationId xmlns:p14="http://schemas.microsoft.com/office/powerpoint/2010/main" val="8468143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5F8CB81-066E-7FE2-C882-DF08695AA560}"/>
              </a:ext>
            </a:extLst>
          </p:cNvPr>
          <p:cNvSpPr>
            <a:spLocks noGrp="1"/>
          </p:cNvSpPr>
          <p:nvPr>
            <p:ph type="title"/>
          </p:nvPr>
        </p:nvSpPr>
        <p:spPr/>
        <p:txBody>
          <a:bodyPr/>
          <a:lstStyle/>
          <a:p>
            <a:r>
              <a:rPr lang="en-US"/>
              <a:t>Study overview</a:t>
            </a:r>
          </a:p>
        </p:txBody>
      </p:sp>
      <p:sp>
        <p:nvSpPr>
          <p:cNvPr id="10" name="TextBox 9">
            <a:extLst>
              <a:ext uri="{FF2B5EF4-FFF2-40B4-BE49-F238E27FC236}">
                <a16:creationId xmlns:a16="http://schemas.microsoft.com/office/drawing/2014/main" id="{2529C6ED-CB94-01D5-EC2E-F3070AC7F237}"/>
              </a:ext>
            </a:extLst>
          </p:cNvPr>
          <p:cNvSpPr txBox="1"/>
          <p:nvPr/>
        </p:nvSpPr>
        <p:spPr>
          <a:xfrm>
            <a:off x="3076814" y="4670623"/>
            <a:ext cx="1905000" cy="1253771"/>
          </a:xfrm>
          <a:prstGeom prst="rect">
            <a:avLst/>
          </a:prstGeom>
          <a:noFill/>
        </p:spPr>
        <p:txBody>
          <a:bodyPr wrap="square" lIns="98448" tIns="49323" rIns="98448" bIns="49323" rtlCol="0">
            <a:spAutoFit/>
          </a:bodyPr>
          <a:lstStyle/>
          <a:p>
            <a:pPr marL="180975" marR="0" lvl="0" indent="-180975"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lang="en-US" sz="1500" dirty="0">
                <a:latin typeface="DM Sans" pitchFamily="2" charset="77"/>
                <a:cs typeface="Arial" charset="0"/>
              </a:rPr>
              <a:t>TEWL</a:t>
            </a:r>
          </a:p>
          <a:p>
            <a:pPr marR="0" lvl="0" algn="l" defTabSz="914400" rtl="0" eaLnBrk="1" fontAlgn="base" latinLnBrk="0" hangingPunct="1">
              <a:lnSpc>
                <a:spcPct val="100000"/>
              </a:lnSpc>
              <a:spcBef>
                <a:spcPct val="0"/>
              </a:spcBef>
              <a:spcAft>
                <a:spcPct val="0"/>
              </a:spcAft>
              <a:buClrTx/>
              <a:buSzTx/>
              <a:defRPr/>
            </a:pPr>
            <a:r>
              <a:rPr lang="en-US" sz="1500" dirty="0">
                <a:latin typeface="DM Sans" pitchFamily="2" charset="77"/>
                <a:cs typeface="Arial" charset="0"/>
              </a:rPr>
              <a:t>3 minutes after having taken               6 tape strips </a:t>
            </a:r>
          </a:p>
          <a:p>
            <a:pPr marR="0" lvl="0" algn="l" defTabSz="914400" rtl="0" eaLnBrk="1" fontAlgn="base" latinLnBrk="0" hangingPunct="1">
              <a:lnSpc>
                <a:spcPct val="100000"/>
              </a:lnSpc>
              <a:spcBef>
                <a:spcPct val="0"/>
              </a:spcBef>
              <a:spcAft>
                <a:spcPct val="0"/>
              </a:spcAft>
              <a:buClrTx/>
              <a:buSzTx/>
              <a:defRPr/>
            </a:pPr>
            <a:r>
              <a:rPr lang="en-US" sz="1500" dirty="0">
                <a:latin typeface="DM Sans" pitchFamily="2" charset="77"/>
                <a:cs typeface="Arial" charset="0"/>
              </a:rPr>
              <a:t> </a:t>
            </a:r>
          </a:p>
        </p:txBody>
      </p:sp>
      <p:grpSp>
        <p:nvGrpSpPr>
          <p:cNvPr id="23" name="Group 22">
            <a:extLst>
              <a:ext uri="{FF2B5EF4-FFF2-40B4-BE49-F238E27FC236}">
                <a16:creationId xmlns:a16="http://schemas.microsoft.com/office/drawing/2014/main" id="{B9FA41E1-E03A-69B9-FD8B-53909F42EB64}"/>
              </a:ext>
            </a:extLst>
          </p:cNvPr>
          <p:cNvGrpSpPr/>
          <p:nvPr/>
        </p:nvGrpSpPr>
        <p:grpSpPr>
          <a:xfrm>
            <a:off x="907486" y="1264544"/>
            <a:ext cx="10377028" cy="4328912"/>
            <a:chOff x="468000" y="1359996"/>
            <a:chExt cx="10377028" cy="4328912"/>
          </a:xfrm>
        </p:grpSpPr>
        <p:pic>
          <p:nvPicPr>
            <p:cNvPr id="7" name="Picture 6">
              <a:extLst>
                <a:ext uri="{FF2B5EF4-FFF2-40B4-BE49-F238E27FC236}">
                  <a16:creationId xmlns:a16="http://schemas.microsoft.com/office/drawing/2014/main" id="{DAABF62A-5F4A-1AB9-E175-6CA18D741EAC}"/>
                </a:ext>
              </a:extLst>
            </p:cNvPr>
            <p:cNvPicPr>
              <a:picLocks noChangeAspect="1"/>
            </p:cNvPicPr>
            <p:nvPr/>
          </p:nvPicPr>
          <p:blipFill>
            <a:blip r:embed="rId3"/>
            <a:srcRect/>
            <a:stretch/>
          </p:blipFill>
          <p:spPr>
            <a:xfrm>
              <a:off x="639261" y="2041341"/>
              <a:ext cx="1464224" cy="2038894"/>
            </a:xfrm>
            <a:prstGeom prst="rect">
              <a:avLst/>
            </a:prstGeom>
          </p:spPr>
        </p:pic>
        <p:pic>
          <p:nvPicPr>
            <p:cNvPr id="9" name="Picture 8">
              <a:extLst>
                <a:ext uri="{FF2B5EF4-FFF2-40B4-BE49-F238E27FC236}">
                  <a16:creationId xmlns:a16="http://schemas.microsoft.com/office/drawing/2014/main" id="{46A08142-43C1-74CA-7868-19537426C92C}"/>
                </a:ext>
              </a:extLst>
            </p:cNvPr>
            <p:cNvPicPr>
              <a:picLocks noChangeAspect="1"/>
            </p:cNvPicPr>
            <p:nvPr/>
          </p:nvPicPr>
          <p:blipFill>
            <a:blip r:embed="rId4">
              <a:duotone>
                <a:prstClr val="black"/>
                <a:srgbClr val="B3978F">
                  <a:tint val="45000"/>
                  <a:satMod val="400000"/>
                </a:srgbClr>
              </a:duotone>
            </a:blip>
            <a:srcRect/>
            <a:stretch/>
          </p:blipFill>
          <p:spPr>
            <a:xfrm>
              <a:off x="2387569" y="2041341"/>
              <a:ext cx="1464224" cy="2038894"/>
            </a:xfrm>
            <a:prstGeom prst="rect">
              <a:avLst/>
            </a:prstGeom>
          </p:spPr>
        </p:pic>
        <p:pic>
          <p:nvPicPr>
            <p:cNvPr id="11" name="Picture 10">
              <a:extLst>
                <a:ext uri="{FF2B5EF4-FFF2-40B4-BE49-F238E27FC236}">
                  <a16:creationId xmlns:a16="http://schemas.microsoft.com/office/drawing/2014/main" id="{6CBAE633-3D6B-509C-156E-AA2EE9758D1C}"/>
                </a:ext>
              </a:extLst>
            </p:cNvPr>
            <p:cNvPicPr>
              <a:picLocks noChangeAspect="1"/>
            </p:cNvPicPr>
            <p:nvPr/>
          </p:nvPicPr>
          <p:blipFill>
            <a:blip r:embed="rId5"/>
            <a:srcRect/>
            <a:stretch/>
          </p:blipFill>
          <p:spPr>
            <a:xfrm>
              <a:off x="4135878" y="2041341"/>
              <a:ext cx="1464224" cy="2038894"/>
            </a:xfrm>
            <a:prstGeom prst="rect">
              <a:avLst/>
            </a:prstGeom>
          </p:spPr>
        </p:pic>
        <p:pic>
          <p:nvPicPr>
            <p:cNvPr id="13" name="Picture 12">
              <a:extLst>
                <a:ext uri="{FF2B5EF4-FFF2-40B4-BE49-F238E27FC236}">
                  <a16:creationId xmlns:a16="http://schemas.microsoft.com/office/drawing/2014/main" id="{AB46C99D-D32A-E3D8-40CF-B3139CA7DFC0}"/>
                </a:ext>
              </a:extLst>
            </p:cNvPr>
            <p:cNvPicPr>
              <a:picLocks noChangeAspect="1"/>
            </p:cNvPicPr>
            <p:nvPr/>
          </p:nvPicPr>
          <p:blipFill>
            <a:blip r:embed="rId6"/>
            <a:srcRect/>
            <a:stretch/>
          </p:blipFill>
          <p:spPr>
            <a:xfrm>
              <a:off x="5884186" y="2041341"/>
              <a:ext cx="1464224" cy="2038894"/>
            </a:xfrm>
            <a:prstGeom prst="rect">
              <a:avLst/>
            </a:prstGeom>
          </p:spPr>
        </p:pic>
        <p:sp>
          <p:nvSpPr>
            <p:cNvPr id="54" name="TextBox 53">
              <a:extLst>
                <a:ext uri="{FF2B5EF4-FFF2-40B4-BE49-F238E27FC236}">
                  <a16:creationId xmlns:a16="http://schemas.microsoft.com/office/drawing/2014/main" id="{BA2D9075-CB56-4F70-B216-A791D116BC7D}"/>
                </a:ext>
              </a:extLst>
            </p:cNvPr>
            <p:cNvSpPr txBox="1"/>
            <p:nvPr/>
          </p:nvSpPr>
          <p:spPr>
            <a:xfrm>
              <a:off x="2176104" y="1359997"/>
              <a:ext cx="1832279" cy="561274"/>
            </a:xfrm>
            <a:prstGeom prst="rect">
              <a:avLst/>
            </a:prstGeom>
            <a:noFill/>
          </p:spPr>
          <p:txBody>
            <a:bodyPr wrap="none" lIns="98448" tIns="49323" rIns="98448" bIns="49323"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500" b="1" u="none" strike="noStrike" kern="1200" cap="none" spc="0" normalizeH="0" baseline="0" dirty="0">
                  <a:ln>
                    <a:noFill/>
                  </a:ln>
                  <a:solidFill>
                    <a:srgbClr val="897974"/>
                  </a:solidFill>
                  <a:effectLst/>
                  <a:uLnTx/>
                  <a:uFillTx/>
                  <a:latin typeface="+mj-lt"/>
                  <a:cs typeface="Arial" charset="0"/>
                </a:rPr>
                <a:t>Day 0</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500" b="1" u="none" strike="noStrike" kern="1200" cap="none" spc="0" normalizeH="0" baseline="0" dirty="0">
                  <a:ln>
                    <a:noFill/>
                  </a:ln>
                  <a:solidFill>
                    <a:srgbClr val="897974"/>
                  </a:solidFill>
                  <a:effectLst/>
                  <a:uLnTx/>
                  <a:uFillTx/>
                  <a:latin typeface="+mj-lt"/>
                  <a:cs typeface="Arial" charset="0"/>
                </a:rPr>
                <a:t>6 tape </a:t>
              </a:r>
              <a:r>
                <a:rPr kumimoji="0" lang="en-US" sz="1500" b="1" u="none" strike="noStrike" kern="1200" cap="none" spc="0" normalizeH="0" baseline="0" dirty="0" err="1">
                  <a:ln>
                    <a:noFill/>
                  </a:ln>
                  <a:solidFill>
                    <a:srgbClr val="897974"/>
                  </a:solidFill>
                  <a:effectLst/>
                  <a:uLnTx/>
                  <a:uFillTx/>
                  <a:latin typeface="+mj-lt"/>
                  <a:cs typeface="Arial" charset="0"/>
                </a:rPr>
                <a:t>strippings</a:t>
              </a:r>
              <a:r>
                <a:rPr kumimoji="0" lang="en-US" sz="1500" b="1" u="none" strike="noStrike" kern="1200" cap="none" spc="0" normalizeH="0" baseline="0" dirty="0">
                  <a:ln>
                    <a:noFill/>
                  </a:ln>
                  <a:solidFill>
                    <a:srgbClr val="897974"/>
                  </a:solidFill>
                  <a:effectLst/>
                  <a:uLnTx/>
                  <a:uFillTx/>
                  <a:latin typeface="+mj-lt"/>
                  <a:cs typeface="Arial" charset="0"/>
                </a:rPr>
                <a:t> </a:t>
              </a:r>
            </a:p>
          </p:txBody>
        </p:sp>
        <p:sp>
          <p:nvSpPr>
            <p:cNvPr id="55" name="TextBox 54">
              <a:extLst>
                <a:ext uri="{FF2B5EF4-FFF2-40B4-BE49-F238E27FC236}">
                  <a16:creationId xmlns:a16="http://schemas.microsoft.com/office/drawing/2014/main" id="{ED05341B-D4C7-4D58-9540-42110C7A25D2}"/>
                </a:ext>
              </a:extLst>
            </p:cNvPr>
            <p:cNvSpPr txBox="1"/>
            <p:nvPr/>
          </p:nvSpPr>
          <p:spPr>
            <a:xfrm>
              <a:off x="5662686" y="1552587"/>
              <a:ext cx="1845226" cy="330442"/>
            </a:xfrm>
            <a:prstGeom prst="rect">
              <a:avLst/>
            </a:prstGeom>
            <a:noFill/>
          </p:spPr>
          <p:txBody>
            <a:bodyPr wrap="square" lIns="98448" tIns="49323" rIns="98448" bIns="49323"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500" b="1" u="none" strike="noStrike" kern="1200" cap="none" spc="0" normalizeH="0" baseline="0" noProof="0" dirty="0">
                  <a:ln>
                    <a:noFill/>
                  </a:ln>
                  <a:solidFill>
                    <a:srgbClr val="897974"/>
                  </a:solidFill>
                  <a:effectLst/>
                  <a:uLnTx/>
                  <a:uFillTx/>
                  <a:latin typeface="+mj-lt"/>
                  <a:cs typeface="Arial" charset="0"/>
                </a:rPr>
                <a:t>Day 28</a:t>
              </a:r>
            </a:p>
          </p:txBody>
        </p:sp>
        <p:sp>
          <p:nvSpPr>
            <p:cNvPr id="56" name="TextBox 55">
              <a:extLst>
                <a:ext uri="{FF2B5EF4-FFF2-40B4-BE49-F238E27FC236}">
                  <a16:creationId xmlns:a16="http://schemas.microsoft.com/office/drawing/2014/main" id="{0FFB7480-98FF-404B-BDEB-456344EBE61B}"/>
                </a:ext>
              </a:extLst>
            </p:cNvPr>
            <p:cNvSpPr txBox="1"/>
            <p:nvPr/>
          </p:nvSpPr>
          <p:spPr>
            <a:xfrm>
              <a:off x="7593765" y="1359996"/>
              <a:ext cx="1516488" cy="561274"/>
            </a:xfrm>
            <a:prstGeom prst="rect">
              <a:avLst/>
            </a:prstGeom>
            <a:noFill/>
          </p:spPr>
          <p:txBody>
            <a:bodyPr wrap="none" lIns="98448" tIns="49323" rIns="98448" bIns="49323"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500" b="1" u="none" strike="noStrike" kern="1200" cap="none" spc="0" normalizeH="0" baseline="0" noProof="0" dirty="0">
                  <a:ln>
                    <a:noFill/>
                  </a:ln>
                  <a:solidFill>
                    <a:srgbClr val="897974"/>
                  </a:solidFill>
                  <a:effectLst/>
                  <a:uLnTx/>
                  <a:uFillTx/>
                  <a:latin typeface="+mj-lt"/>
                  <a:cs typeface="Arial" charset="0"/>
                </a:rPr>
                <a:t>Day 28</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500" b="1" u="none" strike="noStrike" kern="1200" cap="none" spc="0" normalizeH="0" baseline="0" noProof="0" dirty="0">
                  <a:ln>
                    <a:noFill/>
                  </a:ln>
                  <a:solidFill>
                    <a:srgbClr val="897974"/>
                  </a:solidFill>
                  <a:effectLst/>
                  <a:uLnTx/>
                  <a:uFillTx/>
                  <a:latin typeface="+mj-lt"/>
                  <a:cs typeface="Arial" charset="0"/>
                </a:rPr>
                <a:t>tape stripping</a:t>
              </a:r>
            </a:p>
          </p:txBody>
        </p:sp>
        <p:sp>
          <p:nvSpPr>
            <p:cNvPr id="57" name="TextBox 56">
              <a:extLst>
                <a:ext uri="{FF2B5EF4-FFF2-40B4-BE49-F238E27FC236}">
                  <a16:creationId xmlns:a16="http://schemas.microsoft.com/office/drawing/2014/main" id="{EED675C1-801A-4B84-BF83-F896088DD78D}"/>
                </a:ext>
              </a:extLst>
            </p:cNvPr>
            <p:cNvSpPr txBox="1"/>
            <p:nvPr/>
          </p:nvSpPr>
          <p:spPr>
            <a:xfrm>
              <a:off x="960759" y="1566344"/>
              <a:ext cx="772876" cy="330442"/>
            </a:xfrm>
            <a:prstGeom prst="rect">
              <a:avLst/>
            </a:prstGeom>
            <a:noFill/>
          </p:spPr>
          <p:txBody>
            <a:bodyPr wrap="square" lIns="98448" tIns="49323" rIns="98448" bIns="49323"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500" b="1" u="none" strike="noStrike" kern="1200" cap="none" spc="0" normalizeH="0" baseline="0" noProof="0" dirty="0">
                  <a:ln>
                    <a:noFill/>
                  </a:ln>
                  <a:solidFill>
                    <a:srgbClr val="897974"/>
                  </a:solidFill>
                  <a:effectLst/>
                  <a:uLnTx/>
                  <a:uFillTx/>
                  <a:latin typeface="+mj-lt"/>
                  <a:cs typeface="Arial" charset="0"/>
                </a:rPr>
                <a:t>Day 0 </a:t>
              </a:r>
            </a:p>
          </p:txBody>
        </p:sp>
        <p:sp>
          <p:nvSpPr>
            <p:cNvPr id="63" name="TextBox 62">
              <a:extLst>
                <a:ext uri="{FF2B5EF4-FFF2-40B4-BE49-F238E27FC236}">
                  <a16:creationId xmlns:a16="http://schemas.microsoft.com/office/drawing/2014/main" id="{3E1A55D2-7DD2-4581-8460-2A324F8C747B}"/>
                </a:ext>
              </a:extLst>
            </p:cNvPr>
            <p:cNvSpPr txBox="1"/>
            <p:nvPr/>
          </p:nvSpPr>
          <p:spPr>
            <a:xfrm>
              <a:off x="9661197" y="1552587"/>
              <a:ext cx="840021" cy="330442"/>
            </a:xfrm>
            <a:prstGeom prst="rect">
              <a:avLst/>
            </a:prstGeom>
            <a:noFill/>
          </p:spPr>
          <p:txBody>
            <a:bodyPr wrap="none" lIns="98448" tIns="49323" rIns="98448" bIns="49323"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500" b="1" u="none" strike="noStrike" kern="1200" cap="none" spc="0" normalizeH="0" baseline="0" noProof="0" dirty="0">
                  <a:ln>
                    <a:noFill/>
                  </a:ln>
                  <a:solidFill>
                    <a:srgbClr val="897974"/>
                  </a:solidFill>
                  <a:effectLst/>
                  <a:uLnTx/>
                  <a:uFillTx/>
                  <a:latin typeface="+mj-lt"/>
                  <a:cs typeface="Arial" charset="0"/>
                </a:rPr>
                <a:t>Day 29</a:t>
              </a:r>
            </a:p>
          </p:txBody>
        </p:sp>
        <p:sp>
          <p:nvSpPr>
            <p:cNvPr id="64" name="TextBox 63">
              <a:extLst>
                <a:ext uri="{FF2B5EF4-FFF2-40B4-BE49-F238E27FC236}">
                  <a16:creationId xmlns:a16="http://schemas.microsoft.com/office/drawing/2014/main" id="{167A2852-818F-4906-B98F-AF7DB1110455}"/>
                </a:ext>
              </a:extLst>
            </p:cNvPr>
            <p:cNvSpPr txBox="1"/>
            <p:nvPr/>
          </p:nvSpPr>
          <p:spPr>
            <a:xfrm>
              <a:off x="4503966" y="1552587"/>
              <a:ext cx="673309" cy="330442"/>
            </a:xfrm>
            <a:prstGeom prst="rect">
              <a:avLst/>
            </a:prstGeom>
            <a:noFill/>
          </p:spPr>
          <p:txBody>
            <a:bodyPr wrap="none" lIns="98448" tIns="49323" rIns="98448" bIns="49323"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500" b="1" u="none" strike="noStrike" kern="1200" cap="none" spc="0" normalizeH="0" baseline="0" noProof="0" dirty="0">
                  <a:ln>
                    <a:noFill/>
                  </a:ln>
                  <a:solidFill>
                    <a:srgbClr val="897974"/>
                  </a:solidFill>
                  <a:effectLst/>
                  <a:uLnTx/>
                  <a:uFillTx/>
                  <a:latin typeface="+mj-lt"/>
                  <a:cs typeface="Arial" charset="0"/>
                </a:rPr>
                <a:t>Day 1</a:t>
              </a:r>
            </a:p>
          </p:txBody>
        </p:sp>
        <p:sp>
          <p:nvSpPr>
            <p:cNvPr id="65" name="Down Arrow 55">
              <a:extLst>
                <a:ext uri="{FF2B5EF4-FFF2-40B4-BE49-F238E27FC236}">
                  <a16:creationId xmlns:a16="http://schemas.microsoft.com/office/drawing/2014/main" id="{2F0DFE89-662D-48E4-897F-96D11CED30FC}"/>
                </a:ext>
              </a:extLst>
            </p:cNvPr>
            <p:cNvSpPr/>
            <p:nvPr/>
          </p:nvSpPr>
          <p:spPr bwMode="auto">
            <a:xfrm>
              <a:off x="3051183" y="4089882"/>
              <a:ext cx="259041" cy="455177"/>
            </a:xfrm>
            <a:prstGeom prst="downArrow">
              <a:avLst/>
            </a:prstGeom>
            <a:solidFill>
              <a:srgbClr val="CCBCB8"/>
            </a:solidFill>
            <a:ln w="9525" cap="flat" cmpd="sng" algn="ctr">
              <a:noFill/>
              <a:prstDash val="solid"/>
              <a:round/>
              <a:headEnd type="none" w="med" len="med"/>
              <a:tailEnd type="none" w="med" len="med"/>
            </a:ln>
            <a:effectLst/>
          </p:spPr>
          <p:txBody>
            <a:bodyPr vert="horz" wrap="square" lIns="98448" tIns="49323" rIns="98448" bIns="49323" numCol="1" rtlCol="0" anchor="t" anchorCtr="0" compatLnSpc="1">
              <a:prstTxWarp prst="textNoShape">
                <a:avLst/>
              </a:prstTxWarp>
            </a:bodyPr>
            <a:lstStyle/>
            <a:p>
              <a:pPr marL="0" marR="0" lvl="0" indent="0" algn="l" defTabSz="984240" rtl="0" eaLnBrk="1" fontAlgn="base" latinLnBrk="0" hangingPunct="1">
                <a:lnSpc>
                  <a:spcPct val="100000"/>
                </a:lnSpc>
                <a:spcBef>
                  <a:spcPct val="0"/>
                </a:spcBef>
                <a:spcAft>
                  <a:spcPct val="0"/>
                </a:spcAft>
                <a:buClrTx/>
                <a:buSzTx/>
                <a:buFontTx/>
                <a:buNone/>
                <a:tabLst/>
                <a:defRPr/>
              </a:pPr>
              <a:endParaRPr kumimoji="0" lang="en-US" sz="2100" u="none" strike="noStrike" kern="0" cap="none" spc="0" normalizeH="0" baseline="0" noProof="0">
                <a:ln>
                  <a:noFill/>
                </a:ln>
                <a:solidFill>
                  <a:srgbClr val="000000"/>
                </a:solidFill>
                <a:effectLst/>
                <a:uLnTx/>
                <a:uFillTx/>
                <a:latin typeface="DM Sans" pitchFamily="2" charset="77"/>
                <a:ea typeface="+mn-ea"/>
                <a:cs typeface="Arial" charset="0"/>
              </a:endParaRPr>
            </a:p>
          </p:txBody>
        </p:sp>
        <p:sp>
          <p:nvSpPr>
            <p:cNvPr id="70" name="Down Arrow 64">
              <a:extLst>
                <a:ext uri="{FF2B5EF4-FFF2-40B4-BE49-F238E27FC236}">
                  <a16:creationId xmlns:a16="http://schemas.microsoft.com/office/drawing/2014/main" id="{9AD18193-1046-4054-8648-67BB28A016D4}"/>
                </a:ext>
              </a:extLst>
            </p:cNvPr>
            <p:cNvSpPr/>
            <p:nvPr/>
          </p:nvSpPr>
          <p:spPr bwMode="auto">
            <a:xfrm>
              <a:off x="6486776" y="4089882"/>
              <a:ext cx="259041" cy="455177"/>
            </a:xfrm>
            <a:prstGeom prst="downArrow">
              <a:avLst/>
            </a:prstGeom>
            <a:solidFill>
              <a:srgbClr val="CCBCB8"/>
            </a:solidFill>
            <a:ln w="9525" cap="flat" cmpd="sng" algn="ctr">
              <a:noFill/>
              <a:prstDash val="solid"/>
              <a:round/>
              <a:headEnd type="none" w="med" len="med"/>
              <a:tailEnd type="none" w="med" len="med"/>
            </a:ln>
            <a:effectLst/>
          </p:spPr>
          <p:txBody>
            <a:bodyPr vert="horz" wrap="square" lIns="98448" tIns="49323" rIns="98448" bIns="49323" numCol="1" rtlCol="0" anchor="t" anchorCtr="0" compatLnSpc="1">
              <a:prstTxWarp prst="textNoShape">
                <a:avLst/>
              </a:prstTxWarp>
            </a:bodyPr>
            <a:lstStyle/>
            <a:p>
              <a:pPr marL="0" marR="0" lvl="0" indent="0" algn="l" defTabSz="984240" rtl="0" eaLnBrk="1" fontAlgn="base" latinLnBrk="0" hangingPunct="1">
                <a:lnSpc>
                  <a:spcPct val="100000"/>
                </a:lnSpc>
                <a:spcBef>
                  <a:spcPct val="0"/>
                </a:spcBef>
                <a:spcAft>
                  <a:spcPct val="0"/>
                </a:spcAft>
                <a:buClrTx/>
                <a:buSzTx/>
                <a:buFontTx/>
                <a:buNone/>
                <a:tabLst/>
                <a:defRPr/>
              </a:pPr>
              <a:endParaRPr kumimoji="0" lang="en-US" sz="2100" u="none" strike="noStrike" kern="0" cap="none" spc="0" normalizeH="0" baseline="0" noProof="0">
                <a:ln>
                  <a:noFill/>
                </a:ln>
                <a:solidFill>
                  <a:srgbClr val="000000"/>
                </a:solidFill>
                <a:effectLst/>
                <a:uLnTx/>
                <a:uFillTx/>
                <a:latin typeface="DM Sans" pitchFamily="2" charset="77"/>
                <a:ea typeface="+mn-ea"/>
                <a:cs typeface="Arial" charset="0"/>
              </a:endParaRPr>
            </a:p>
          </p:txBody>
        </p:sp>
        <p:sp>
          <p:nvSpPr>
            <p:cNvPr id="71" name="TextBox 70">
              <a:extLst>
                <a:ext uri="{FF2B5EF4-FFF2-40B4-BE49-F238E27FC236}">
                  <a16:creationId xmlns:a16="http://schemas.microsoft.com/office/drawing/2014/main" id="{87971B68-ACD2-4433-85D4-EE1A3500A9F5}"/>
                </a:ext>
              </a:extLst>
            </p:cNvPr>
            <p:cNvSpPr txBox="1"/>
            <p:nvPr/>
          </p:nvSpPr>
          <p:spPr>
            <a:xfrm>
              <a:off x="5731288" y="4649791"/>
              <a:ext cx="2430648" cy="1022939"/>
            </a:xfrm>
            <a:prstGeom prst="rect">
              <a:avLst/>
            </a:prstGeom>
            <a:noFill/>
          </p:spPr>
          <p:txBody>
            <a:bodyPr wrap="square" lIns="98448" tIns="49323" rIns="98448" bIns="49323" rtlCol="0">
              <a:spAutoFit/>
            </a:bodyPr>
            <a:lstStyle/>
            <a:p>
              <a:pPr marL="180975" marR="0" lvl="0" indent="-180975"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en-US" sz="1500" u="none" strike="noStrike" kern="1200" cap="none" spc="0" normalizeH="0" baseline="0" noProof="0">
                  <a:ln>
                    <a:noFill/>
                  </a:ln>
                  <a:effectLst/>
                  <a:uLnTx/>
                  <a:uFillTx/>
                  <a:latin typeface="DM Sans" pitchFamily="2" charset="77"/>
                  <a:cs typeface="Arial" charset="0"/>
                </a:rPr>
                <a:t>TEWL </a:t>
              </a:r>
            </a:p>
            <a:p>
              <a:pPr marL="180975" marR="0" lvl="0" indent="-180975"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en-US" sz="1500" u="none" strike="noStrike" kern="1200" cap="none" spc="0" normalizeH="0" baseline="0" noProof="0">
                  <a:ln>
                    <a:noFill/>
                  </a:ln>
                  <a:effectLst/>
                  <a:uLnTx/>
                  <a:uFillTx/>
                  <a:latin typeface="DM Sans" pitchFamily="2" charset="77"/>
                  <a:cs typeface="Arial" charset="0"/>
                </a:rPr>
                <a:t>Expert grading</a:t>
              </a:r>
            </a:p>
            <a:p>
              <a:pPr marL="180975" marR="0" lvl="0" indent="-180975"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en-US" sz="1500" u="none" strike="noStrike" kern="1200" cap="none" spc="0" normalizeH="0" baseline="0" noProof="0">
                  <a:ln>
                    <a:noFill/>
                  </a:ln>
                  <a:effectLst/>
                  <a:uLnTx/>
                  <a:uFillTx/>
                  <a:latin typeface="DM Sans" pitchFamily="2" charset="77"/>
                  <a:cs typeface="Arial" charset="0"/>
                </a:rPr>
                <a:t>Lactic acid stinging </a:t>
              </a:r>
            </a:p>
            <a:p>
              <a:pPr marL="180975" marR="0" lvl="0" indent="-180975"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en-US" sz="1500" u="none" strike="noStrike" kern="1200" cap="none" spc="0" normalizeH="0" baseline="0" noProof="0">
                  <a:ln>
                    <a:noFill/>
                  </a:ln>
                  <a:effectLst/>
                  <a:uLnTx/>
                  <a:uFillTx/>
                  <a:latin typeface="DM Sans" pitchFamily="2" charset="77"/>
                  <a:cs typeface="Arial" charset="0"/>
                </a:rPr>
                <a:t>Questionnaire </a:t>
              </a:r>
            </a:p>
          </p:txBody>
        </p:sp>
        <p:sp>
          <p:nvSpPr>
            <p:cNvPr id="72" name="TextBox 71">
              <a:extLst>
                <a:ext uri="{FF2B5EF4-FFF2-40B4-BE49-F238E27FC236}">
                  <a16:creationId xmlns:a16="http://schemas.microsoft.com/office/drawing/2014/main" id="{4EB17440-F872-4BDF-ACD2-B7FB1BD0A1B4}"/>
                </a:ext>
              </a:extLst>
            </p:cNvPr>
            <p:cNvSpPr txBox="1"/>
            <p:nvPr/>
          </p:nvSpPr>
          <p:spPr>
            <a:xfrm>
              <a:off x="9653466" y="4639600"/>
              <a:ext cx="911362" cy="330442"/>
            </a:xfrm>
            <a:prstGeom prst="rect">
              <a:avLst/>
            </a:prstGeom>
            <a:noFill/>
          </p:spPr>
          <p:txBody>
            <a:bodyPr wrap="square" lIns="98448" tIns="49323" rIns="98448" bIns="49323" rtlCol="0">
              <a:spAutoFit/>
            </a:bodyPr>
            <a:lstStyle/>
            <a:p>
              <a:pPr marR="0" lvl="0" algn="ctr" defTabSz="914400" rtl="0" eaLnBrk="1" fontAlgn="base" latinLnBrk="0" hangingPunct="1">
                <a:lnSpc>
                  <a:spcPct val="100000"/>
                </a:lnSpc>
                <a:spcBef>
                  <a:spcPct val="0"/>
                </a:spcBef>
                <a:spcAft>
                  <a:spcPct val="0"/>
                </a:spcAft>
                <a:buClrTx/>
                <a:buSzTx/>
                <a:tabLst/>
                <a:defRPr/>
              </a:pPr>
              <a:r>
                <a:rPr kumimoji="0" lang="en-US" sz="1500" u="none" strike="noStrike" kern="1200" cap="none" spc="0" normalizeH="0" baseline="0" noProof="0">
                  <a:ln>
                    <a:noFill/>
                  </a:ln>
                  <a:effectLst/>
                  <a:uLnTx/>
                  <a:uFillTx/>
                  <a:latin typeface="DM Sans" pitchFamily="2" charset="77"/>
                  <a:cs typeface="Arial" charset="0"/>
                </a:rPr>
                <a:t>TEWL</a:t>
              </a:r>
            </a:p>
          </p:txBody>
        </p:sp>
        <p:sp>
          <p:nvSpPr>
            <p:cNvPr id="73" name="Down Arrow 72">
              <a:extLst>
                <a:ext uri="{FF2B5EF4-FFF2-40B4-BE49-F238E27FC236}">
                  <a16:creationId xmlns:a16="http://schemas.microsoft.com/office/drawing/2014/main" id="{87C3115F-CE91-4F66-A4A6-968285A54038}"/>
                </a:ext>
              </a:extLst>
            </p:cNvPr>
            <p:cNvSpPr/>
            <p:nvPr/>
          </p:nvSpPr>
          <p:spPr bwMode="auto">
            <a:xfrm>
              <a:off x="9983395" y="4089882"/>
              <a:ext cx="259041" cy="455177"/>
            </a:xfrm>
            <a:prstGeom prst="downArrow">
              <a:avLst/>
            </a:prstGeom>
            <a:solidFill>
              <a:srgbClr val="CCBCB8"/>
            </a:solidFill>
            <a:ln w="9525" cap="flat" cmpd="sng" algn="ctr">
              <a:noFill/>
              <a:prstDash val="solid"/>
              <a:round/>
              <a:headEnd type="none" w="med" len="med"/>
              <a:tailEnd type="none" w="med" len="med"/>
            </a:ln>
            <a:effectLst/>
          </p:spPr>
          <p:txBody>
            <a:bodyPr vert="horz" wrap="square" lIns="98448" tIns="49323" rIns="98448" bIns="49323" numCol="1" rtlCol="0" anchor="t" anchorCtr="0" compatLnSpc="1">
              <a:prstTxWarp prst="textNoShape">
                <a:avLst/>
              </a:prstTxWarp>
            </a:bodyPr>
            <a:lstStyle/>
            <a:p>
              <a:pPr marL="0" marR="0" lvl="0" indent="0" algn="l" defTabSz="984240" rtl="0" eaLnBrk="1" fontAlgn="base" latinLnBrk="0" hangingPunct="1">
                <a:lnSpc>
                  <a:spcPct val="100000"/>
                </a:lnSpc>
                <a:spcBef>
                  <a:spcPct val="0"/>
                </a:spcBef>
                <a:spcAft>
                  <a:spcPct val="0"/>
                </a:spcAft>
                <a:buClrTx/>
                <a:buSzTx/>
                <a:buFontTx/>
                <a:buNone/>
                <a:tabLst/>
                <a:defRPr/>
              </a:pPr>
              <a:endParaRPr kumimoji="0" lang="en-US" sz="2100" u="none" strike="noStrike" kern="0" cap="none" spc="0" normalizeH="0" baseline="0" noProof="0">
                <a:ln>
                  <a:noFill/>
                </a:ln>
                <a:solidFill>
                  <a:srgbClr val="000000"/>
                </a:solidFill>
                <a:effectLst/>
                <a:uLnTx/>
                <a:uFillTx/>
                <a:latin typeface="DM Sans" pitchFamily="2" charset="77"/>
                <a:ea typeface="+mn-ea"/>
                <a:cs typeface="Arial" charset="0"/>
              </a:endParaRPr>
            </a:p>
          </p:txBody>
        </p:sp>
        <p:sp>
          <p:nvSpPr>
            <p:cNvPr id="74" name="TextBox 73">
              <a:extLst>
                <a:ext uri="{FF2B5EF4-FFF2-40B4-BE49-F238E27FC236}">
                  <a16:creationId xmlns:a16="http://schemas.microsoft.com/office/drawing/2014/main" id="{50FCD548-013F-4EA3-8C3D-15FF21508987}"/>
                </a:ext>
              </a:extLst>
            </p:cNvPr>
            <p:cNvSpPr txBox="1"/>
            <p:nvPr/>
          </p:nvSpPr>
          <p:spPr>
            <a:xfrm>
              <a:off x="468000" y="4639600"/>
              <a:ext cx="2430648" cy="1022939"/>
            </a:xfrm>
            <a:prstGeom prst="rect">
              <a:avLst/>
            </a:prstGeom>
            <a:noFill/>
          </p:spPr>
          <p:txBody>
            <a:bodyPr wrap="square" lIns="98448" tIns="49323" rIns="98448" bIns="49323" rtlCol="0">
              <a:spAutoFit/>
            </a:bodyPr>
            <a:lstStyle/>
            <a:p>
              <a:pPr marL="180975" marR="0" lvl="0" indent="-180975"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en-US" sz="1500" u="none" strike="noStrike" kern="1200" cap="none" spc="0" normalizeH="0" baseline="0" noProof="0" dirty="0">
                  <a:ln>
                    <a:noFill/>
                  </a:ln>
                  <a:effectLst/>
                  <a:uLnTx/>
                  <a:uFillTx/>
                  <a:latin typeface="DM Sans" pitchFamily="2" charset="77"/>
                  <a:cs typeface="Arial" charset="0"/>
                </a:rPr>
                <a:t>TEWL </a:t>
              </a:r>
            </a:p>
            <a:p>
              <a:pPr marL="180975" marR="0" lvl="0" indent="-180975"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en-US" sz="1500" u="none" strike="noStrike" kern="1200" cap="none" spc="0" normalizeH="0" baseline="0" noProof="0" dirty="0">
                  <a:ln>
                    <a:noFill/>
                  </a:ln>
                  <a:effectLst/>
                  <a:uLnTx/>
                  <a:uFillTx/>
                  <a:latin typeface="DM Sans" pitchFamily="2" charset="77"/>
                  <a:cs typeface="Arial" charset="0"/>
                </a:rPr>
                <a:t>Expert grading</a:t>
              </a:r>
            </a:p>
            <a:p>
              <a:pPr marL="180975" marR="0" lvl="0" indent="-180975"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en-US" sz="1500" u="none" strike="noStrike" kern="1200" cap="none" spc="0" normalizeH="0" baseline="0" noProof="0" dirty="0">
                  <a:ln>
                    <a:noFill/>
                  </a:ln>
                  <a:effectLst/>
                  <a:uLnTx/>
                  <a:uFillTx/>
                  <a:latin typeface="DM Sans" pitchFamily="2" charset="77"/>
                  <a:cs typeface="Arial" charset="0"/>
                </a:rPr>
                <a:t>Lactic acid stinging</a:t>
              </a:r>
            </a:p>
            <a:p>
              <a:pPr marL="180975" marR="0" lvl="0" indent="-180975"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en-US" sz="1500" u="none" strike="noStrike" kern="1200" cap="none" spc="0" normalizeH="0" baseline="0" noProof="0" dirty="0">
                  <a:ln>
                    <a:noFill/>
                  </a:ln>
                  <a:effectLst/>
                  <a:uLnTx/>
                  <a:uFillTx/>
                  <a:latin typeface="DM Sans" pitchFamily="2" charset="77"/>
                  <a:cs typeface="Arial" charset="0"/>
                </a:rPr>
                <a:t>Questionnaire</a:t>
              </a:r>
            </a:p>
          </p:txBody>
        </p:sp>
        <p:sp>
          <p:nvSpPr>
            <p:cNvPr id="75" name="Down Arrow 74">
              <a:extLst>
                <a:ext uri="{FF2B5EF4-FFF2-40B4-BE49-F238E27FC236}">
                  <a16:creationId xmlns:a16="http://schemas.microsoft.com/office/drawing/2014/main" id="{3B407C0A-D426-405E-85E4-C8443C918CDD}"/>
                </a:ext>
              </a:extLst>
            </p:cNvPr>
            <p:cNvSpPr/>
            <p:nvPr/>
          </p:nvSpPr>
          <p:spPr bwMode="auto">
            <a:xfrm>
              <a:off x="1241852" y="4089882"/>
              <a:ext cx="259041" cy="455177"/>
            </a:xfrm>
            <a:prstGeom prst="downArrow">
              <a:avLst/>
            </a:prstGeom>
            <a:solidFill>
              <a:srgbClr val="CCBCB8"/>
            </a:solidFill>
            <a:ln w="9525" cap="flat" cmpd="sng" algn="ctr">
              <a:noFill/>
              <a:prstDash val="solid"/>
              <a:round/>
              <a:headEnd type="none" w="med" len="med"/>
              <a:tailEnd type="none" w="med" len="med"/>
            </a:ln>
            <a:effectLst/>
          </p:spPr>
          <p:txBody>
            <a:bodyPr vert="horz" wrap="square" lIns="98448" tIns="49323" rIns="98448" bIns="49323" numCol="1" rtlCol="0" anchor="t" anchorCtr="0" compatLnSpc="1">
              <a:prstTxWarp prst="textNoShape">
                <a:avLst/>
              </a:prstTxWarp>
            </a:bodyPr>
            <a:lstStyle/>
            <a:p>
              <a:pPr marL="0" marR="0" lvl="0" indent="0" algn="l" defTabSz="984240" rtl="0" eaLnBrk="1" fontAlgn="base" latinLnBrk="0" hangingPunct="1">
                <a:lnSpc>
                  <a:spcPct val="100000"/>
                </a:lnSpc>
                <a:spcBef>
                  <a:spcPct val="0"/>
                </a:spcBef>
                <a:spcAft>
                  <a:spcPct val="0"/>
                </a:spcAft>
                <a:buClrTx/>
                <a:buSzTx/>
                <a:buFontTx/>
                <a:buNone/>
                <a:tabLst/>
                <a:defRPr/>
              </a:pPr>
              <a:endParaRPr kumimoji="0" lang="en-US" sz="2100" u="none" strike="noStrike" kern="0" cap="none" spc="0" normalizeH="0" baseline="0" noProof="0">
                <a:ln>
                  <a:noFill/>
                </a:ln>
                <a:solidFill>
                  <a:srgbClr val="000000"/>
                </a:solidFill>
                <a:effectLst/>
                <a:uLnTx/>
                <a:uFillTx/>
                <a:latin typeface="DM Sans" pitchFamily="2" charset="77"/>
                <a:ea typeface="+mn-ea"/>
                <a:cs typeface="Arial" charset="0"/>
              </a:endParaRPr>
            </a:p>
          </p:txBody>
        </p:sp>
        <p:pic>
          <p:nvPicPr>
            <p:cNvPr id="15" name="Picture 14">
              <a:extLst>
                <a:ext uri="{FF2B5EF4-FFF2-40B4-BE49-F238E27FC236}">
                  <a16:creationId xmlns:a16="http://schemas.microsoft.com/office/drawing/2014/main" id="{6A2697F8-C681-E514-A33B-B0EB84E27793}"/>
                </a:ext>
              </a:extLst>
            </p:cNvPr>
            <p:cNvPicPr>
              <a:picLocks noChangeAspect="1"/>
            </p:cNvPicPr>
            <p:nvPr/>
          </p:nvPicPr>
          <p:blipFill>
            <a:blip r:embed="rId7">
              <a:duotone>
                <a:prstClr val="black"/>
                <a:srgbClr val="B3978F">
                  <a:tint val="45000"/>
                  <a:satMod val="400000"/>
                </a:srgbClr>
              </a:duotone>
            </a:blip>
            <a:srcRect/>
            <a:stretch/>
          </p:blipFill>
          <p:spPr>
            <a:xfrm>
              <a:off x="7632494" y="2041341"/>
              <a:ext cx="1464224" cy="2038894"/>
            </a:xfrm>
            <a:prstGeom prst="rect">
              <a:avLst/>
            </a:prstGeom>
          </p:spPr>
        </p:pic>
        <p:pic>
          <p:nvPicPr>
            <p:cNvPr id="17" name="Picture 16">
              <a:extLst>
                <a:ext uri="{FF2B5EF4-FFF2-40B4-BE49-F238E27FC236}">
                  <a16:creationId xmlns:a16="http://schemas.microsoft.com/office/drawing/2014/main" id="{03848431-80E5-ECF2-9F89-253913E29269}"/>
                </a:ext>
              </a:extLst>
            </p:cNvPr>
            <p:cNvPicPr>
              <a:picLocks noChangeAspect="1"/>
            </p:cNvPicPr>
            <p:nvPr/>
          </p:nvPicPr>
          <p:blipFill>
            <a:blip r:embed="rId8">
              <a:duotone>
                <a:prstClr val="black"/>
                <a:srgbClr val="CCBCB8">
                  <a:tint val="45000"/>
                  <a:satMod val="400000"/>
                </a:srgbClr>
              </a:duotone>
            </a:blip>
            <a:srcRect/>
            <a:stretch/>
          </p:blipFill>
          <p:spPr>
            <a:xfrm>
              <a:off x="9380804" y="2041341"/>
              <a:ext cx="1464224" cy="2038894"/>
            </a:xfrm>
            <a:prstGeom prst="rect">
              <a:avLst/>
            </a:prstGeom>
          </p:spPr>
        </p:pic>
        <p:sp>
          <p:nvSpPr>
            <p:cNvPr id="2" name="Down Arrow 55">
              <a:extLst>
                <a:ext uri="{FF2B5EF4-FFF2-40B4-BE49-F238E27FC236}">
                  <a16:creationId xmlns:a16="http://schemas.microsoft.com/office/drawing/2014/main" id="{8B7B4141-2EDF-EEAB-6B81-DDBE66BE6BE0}"/>
                </a:ext>
              </a:extLst>
            </p:cNvPr>
            <p:cNvSpPr/>
            <p:nvPr/>
          </p:nvSpPr>
          <p:spPr bwMode="auto">
            <a:xfrm>
              <a:off x="4803783" y="4100766"/>
              <a:ext cx="259041" cy="455177"/>
            </a:xfrm>
            <a:prstGeom prst="downArrow">
              <a:avLst/>
            </a:prstGeom>
            <a:solidFill>
              <a:srgbClr val="CCBCB8"/>
            </a:solidFill>
            <a:ln w="9525" cap="flat" cmpd="sng" algn="ctr">
              <a:noFill/>
              <a:prstDash val="solid"/>
              <a:round/>
              <a:headEnd type="none" w="med" len="med"/>
              <a:tailEnd type="none" w="med" len="med"/>
            </a:ln>
            <a:effectLst/>
          </p:spPr>
          <p:txBody>
            <a:bodyPr vert="horz" wrap="square" lIns="98448" tIns="49323" rIns="98448" bIns="49323" numCol="1" rtlCol="0" anchor="t" anchorCtr="0" compatLnSpc="1">
              <a:prstTxWarp prst="textNoShape">
                <a:avLst/>
              </a:prstTxWarp>
            </a:bodyPr>
            <a:lstStyle/>
            <a:p>
              <a:pPr marL="0" marR="0" lvl="0" indent="0" algn="l" defTabSz="984240" rtl="0" eaLnBrk="1" fontAlgn="base" latinLnBrk="0" hangingPunct="1">
                <a:lnSpc>
                  <a:spcPct val="100000"/>
                </a:lnSpc>
                <a:spcBef>
                  <a:spcPct val="0"/>
                </a:spcBef>
                <a:spcAft>
                  <a:spcPct val="0"/>
                </a:spcAft>
                <a:buClrTx/>
                <a:buSzTx/>
                <a:buFontTx/>
                <a:buNone/>
                <a:tabLst/>
                <a:defRPr/>
              </a:pPr>
              <a:endParaRPr kumimoji="0" lang="en-US" sz="2100" u="none" strike="noStrike" kern="0" cap="none" spc="0" normalizeH="0" baseline="0" noProof="0">
                <a:ln>
                  <a:noFill/>
                </a:ln>
                <a:solidFill>
                  <a:srgbClr val="000000"/>
                </a:solidFill>
                <a:effectLst/>
                <a:uLnTx/>
                <a:uFillTx/>
                <a:latin typeface="DM Sans" pitchFamily="2" charset="77"/>
                <a:ea typeface="+mn-ea"/>
                <a:cs typeface="Arial" charset="0"/>
              </a:endParaRPr>
            </a:p>
          </p:txBody>
        </p:sp>
        <p:sp>
          <p:nvSpPr>
            <p:cNvPr id="8" name="TextBox 7">
              <a:extLst>
                <a:ext uri="{FF2B5EF4-FFF2-40B4-BE49-F238E27FC236}">
                  <a16:creationId xmlns:a16="http://schemas.microsoft.com/office/drawing/2014/main" id="{73DE5ECD-687A-9CC2-1DCB-812FFA97608D}"/>
                </a:ext>
              </a:extLst>
            </p:cNvPr>
            <p:cNvSpPr txBox="1"/>
            <p:nvPr/>
          </p:nvSpPr>
          <p:spPr>
            <a:xfrm>
              <a:off x="4447362" y="4660207"/>
              <a:ext cx="2430648" cy="330442"/>
            </a:xfrm>
            <a:prstGeom prst="rect">
              <a:avLst/>
            </a:prstGeom>
            <a:noFill/>
          </p:spPr>
          <p:txBody>
            <a:bodyPr wrap="square" lIns="98448" tIns="49323" rIns="98448" bIns="49323" rtlCol="0">
              <a:spAutoFit/>
            </a:bodyPr>
            <a:lstStyle/>
            <a:p>
              <a:pPr marL="180975" marR="0" lvl="0" indent="-180975"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en-US" sz="1500" u="none" strike="noStrike" kern="1200" cap="none" spc="0" normalizeH="0" baseline="0" noProof="0">
                  <a:ln>
                    <a:noFill/>
                  </a:ln>
                  <a:effectLst/>
                  <a:uLnTx/>
                  <a:uFillTx/>
                  <a:latin typeface="DM Sans" pitchFamily="2" charset="77"/>
                  <a:cs typeface="Arial" charset="0"/>
                </a:rPr>
                <a:t>TEWL </a:t>
              </a:r>
            </a:p>
          </p:txBody>
        </p:sp>
        <p:sp>
          <p:nvSpPr>
            <p:cNvPr id="4" name="TextBox 3">
              <a:extLst>
                <a:ext uri="{FF2B5EF4-FFF2-40B4-BE49-F238E27FC236}">
                  <a16:creationId xmlns:a16="http://schemas.microsoft.com/office/drawing/2014/main" id="{B4684EF7-47DD-CFB4-9B35-DC76DDDB51DE}"/>
                </a:ext>
              </a:extLst>
            </p:cNvPr>
            <p:cNvSpPr txBox="1"/>
            <p:nvPr/>
          </p:nvSpPr>
          <p:spPr>
            <a:xfrm>
              <a:off x="7941808" y="4665969"/>
              <a:ext cx="1409088" cy="1022939"/>
            </a:xfrm>
            <a:prstGeom prst="rect">
              <a:avLst/>
            </a:prstGeom>
            <a:noFill/>
          </p:spPr>
          <p:txBody>
            <a:bodyPr wrap="square" lIns="98448" tIns="49323" rIns="98448" bIns="49323" rtlCol="0">
              <a:spAutoFit/>
            </a:bodyPr>
            <a:lstStyle/>
            <a:p>
              <a:pPr marL="180975" marR="0" lvl="0" indent="-180975"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lang="en-US" sz="1500">
                  <a:latin typeface="DM Sans" pitchFamily="2" charset="77"/>
                  <a:cs typeface="Arial" charset="0"/>
                </a:rPr>
                <a:t>6 tape strips have been taken </a:t>
              </a:r>
            </a:p>
            <a:p>
              <a:pPr marR="0" lvl="0" algn="l" defTabSz="914400" rtl="0" eaLnBrk="1" fontAlgn="base" latinLnBrk="0" hangingPunct="1">
                <a:lnSpc>
                  <a:spcPct val="100000"/>
                </a:lnSpc>
                <a:spcBef>
                  <a:spcPct val="0"/>
                </a:spcBef>
                <a:spcAft>
                  <a:spcPct val="0"/>
                </a:spcAft>
                <a:buClrTx/>
                <a:buSzTx/>
                <a:defRPr/>
              </a:pPr>
              <a:r>
                <a:rPr lang="en-US" sz="1500">
                  <a:latin typeface="DM Sans" pitchFamily="2" charset="77"/>
                  <a:cs typeface="Arial" charset="0"/>
                </a:rPr>
                <a:t> </a:t>
              </a:r>
            </a:p>
          </p:txBody>
        </p:sp>
        <p:sp>
          <p:nvSpPr>
            <p:cNvPr id="12" name="Down Arrow 64">
              <a:extLst>
                <a:ext uri="{FF2B5EF4-FFF2-40B4-BE49-F238E27FC236}">
                  <a16:creationId xmlns:a16="http://schemas.microsoft.com/office/drawing/2014/main" id="{9B4E2CAC-D0B8-EDB3-3488-C34382277D92}"/>
                </a:ext>
              </a:extLst>
            </p:cNvPr>
            <p:cNvSpPr/>
            <p:nvPr/>
          </p:nvSpPr>
          <p:spPr bwMode="auto">
            <a:xfrm>
              <a:off x="8290628" y="4095397"/>
              <a:ext cx="259041" cy="455177"/>
            </a:xfrm>
            <a:prstGeom prst="downArrow">
              <a:avLst/>
            </a:prstGeom>
            <a:solidFill>
              <a:srgbClr val="CCBCB8"/>
            </a:solidFill>
            <a:ln w="9525" cap="flat" cmpd="sng" algn="ctr">
              <a:noFill/>
              <a:prstDash val="solid"/>
              <a:round/>
              <a:headEnd type="none" w="med" len="med"/>
              <a:tailEnd type="none" w="med" len="med"/>
            </a:ln>
            <a:effectLst/>
          </p:spPr>
          <p:txBody>
            <a:bodyPr vert="horz" wrap="square" lIns="98448" tIns="49323" rIns="98448" bIns="49323" numCol="1" rtlCol="0" anchor="t" anchorCtr="0" compatLnSpc="1">
              <a:prstTxWarp prst="textNoShape">
                <a:avLst/>
              </a:prstTxWarp>
            </a:bodyPr>
            <a:lstStyle/>
            <a:p>
              <a:pPr marL="0" marR="0" lvl="0" indent="0" algn="l" defTabSz="984240" rtl="0" eaLnBrk="1" fontAlgn="base" latinLnBrk="0" hangingPunct="1">
                <a:lnSpc>
                  <a:spcPct val="100000"/>
                </a:lnSpc>
                <a:spcBef>
                  <a:spcPct val="0"/>
                </a:spcBef>
                <a:spcAft>
                  <a:spcPct val="0"/>
                </a:spcAft>
                <a:buClrTx/>
                <a:buSzTx/>
                <a:buFontTx/>
                <a:buNone/>
                <a:tabLst/>
                <a:defRPr/>
              </a:pPr>
              <a:endParaRPr kumimoji="0" lang="en-US" sz="2100" u="none" strike="noStrike" kern="0" cap="none" spc="0" normalizeH="0" baseline="0" noProof="0">
                <a:ln>
                  <a:noFill/>
                </a:ln>
                <a:solidFill>
                  <a:srgbClr val="000000"/>
                </a:solidFill>
                <a:effectLst/>
                <a:uLnTx/>
                <a:uFillTx/>
                <a:latin typeface="DM Sans" pitchFamily="2" charset="77"/>
                <a:ea typeface="+mn-ea"/>
                <a:cs typeface="Arial" charset="0"/>
              </a:endParaRPr>
            </a:p>
          </p:txBody>
        </p:sp>
      </p:grpSp>
      <p:sp>
        <p:nvSpPr>
          <p:cNvPr id="25" name="TextBox 24">
            <a:extLst>
              <a:ext uri="{FF2B5EF4-FFF2-40B4-BE49-F238E27FC236}">
                <a16:creationId xmlns:a16="http://schemas.microsoft.com/office/drawing/2014/main" id="{BFB4B4E1-66CE-B68F-ECB3-41F60D9A8F94}"/>
              </a:ext>
            </a:extLst>
          </p:cNvPr>
          <p:cNvSpPr txBox="1"/>
          <p:nvPr/>
        </p:nvSpPr>
        <p:spPr>
          <a:xfrm>
            <a:off x="421868" y="5866346"/>
            <a:ext cx="4262524" cy="468941"/>
          </a:xfrm>
          <a:prstGeom prst="rect">
            <a:avLst/>
          </a:prstGeom>
          <a:noFill/>
        </p:spPr>
        <p:txBody>
          <a:bodyPr wrap="square" lIns="98448" tIns="49323" rIns="98448" bIns="49323" rtlCol="0">
            <a:spAutoFit/>
          </a:bodyPr>
          <a:lstStyle/>
          <a:p>
            <a:pPr marR="0" lvl="0" algn="l" defTabSz="914400" rtl="0" eaLnBrk="1" fontAlgn="base" latinLnBrk="0" hangingPunct="1">
              <a:lnSpc>
                <a:spcPct val="100000"/>
              </a:lnSpc>
              <a:spcBef>
                <a:spcPct val="0"/>
              </a:spcBef>
              <a:spcAft>
                <a:spcPct val="0"/>
              </a:spcAft>
              <a:buClrTx/>
              <a:buSzTx/>
              <a:defRPr/>
            </a:pPr>
            <a:r>
              <a:rPr kumimoji="0" lang="en-US" sz="1200" u="none" strike="noStrike" kern="1200" cap="none" spc="0" normalizeH="0" baseline="0" noProof="0" dirty="0">
                <a:ln>
                  <a:noFill/>
                </a:ln>
                <a:effectLst/>
                <a:uLnTx/>
                <a:uFillTx/>
                <a:latin typeface="DM Sans" pitchFamily="2" charset="77"/>
                <a:cs typeface="Arial" charset="0"/>
              </a:rPr>
              <a:t>TEWL Measurement Area</a:t>
            </a:r>
            <a:br>
              <a:rPr kumimoji="0" lang="en-US" sz="1200" u="none" strike="noStrike" kern="1200" cap="none" spc="0" normalizeH="0" baseline="0" noProof="0" dirty="0">
                <a:ln>
                  <a:noFill/>
                </a:ln>
                <a:effectLst/>
                <a:uLnTx/>
                <a:uFillTx/>
                <a:latin typeface="DM Sans" pitchFamily="2" charset="77"/>
                <a:cs typeface="Arial" charset="0"/>
              </a:rPr>
            </a:br>
            <a:r>
              <a:rPr kumimoji="0" lang="en-US" sz="1200" u="none" strike="noStrike" kern="1200" cap="none" spc="0" normalizeH="0" baseline="0" noProof="0" dirty="0">
                <a:ln>
                  <a:noFill/>
                </a:ln>
                <a:effectLst/>
                <a:uLnTx/>
                <a:uFillTx/>
                <a:latin typeface="DM Sans" pitchFamily="2" charset="77"/>
                <a:cs typeface="Arial" charset="0"/>
              </a:rPr>
              <a:t>Tape Stripping Fields</a:t>
            </a:r>
          </a:p>
        </p:txBody>
      </p:sp>
      <p:sp>
        <p:nvSpPr>
          <p:cNvPr id="26" name="Oval 25">
            <a:extLst>
              <a:ext uri="{FF2B5EF4-FFF2-40B4-BE49-F238E27FC236}">
                <a16:creationId xmlns:a16="http://schemas.microsoft.com/office/drawing/2014/main" id="{7E21D26E-AF48-A0FB-52F3-3B7C4A328541}"/>
              </a:ext>
            </a:extLst>
          </p:cNvPr>
          <p:cNvSpPr/>
          <p:nvPr/>
        </p:nvSpPr>
        <p:spPr>
          <a:xfrm>
            <a:off x="302400" y="6102724"/>
            <a:ext cx="160038" cy="160038"/>
          </a:xfrm>
          <a:prstGeom prst="ellipse">
            <a:avLst/>
          </a:prstGeom>
          <a:solidFill>
            <a:srgbClr val="A08A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8DC7EC3F-7F90-E5D9-A8F9-344206A2D6CA}"/>
              </a:ext>
            </a:extLst>
          </p:cNvPr>
          <p:cNvSpPr/>
          <p:nvPr/>
        </p:nvSpPr>
        <p:spPr>
          <a:xfrm>
            <a:off x="307139" y="5907728"/>
            <a:ext cx="160038" cy="160038"/>
          </a:xfrm>
          <a:prstGeom prst="ellipse">
            <a:avLst/>
          </a:prstGeom>
          <a:solidFill>
            <a:srgbClr val="E0E0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Slide Number Placeholder 3">
            <a:extLst>
              <a:ext uri="{FF2B5EF4-FFF2-40B4-BE49-F238E27FC236}">
                <a16:creationId xmlns:a16="http://schemas.microsoft.com/office/drawing/2014/main" id="{5F766BCD-7378-6AFD-03A6-AE42B50BC4FE}"/>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25</a:t>
            </a:fld>
            <a:endParaRPr lang="en-GB" dirty="0"/>
          </a:p>
        </p:txBody>
      </p:sp>
    </p:spTree>
    <p:extLst>
      <p:ext uri="{BB962C8B-B14F-4D97-AF65-F5344CB8AC3E}">
        <p14:creationId xmlns:p14="http://schemas.microsoft.com/office/powerpoint/2010/main" val="4494021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3D3248CB-BACB-FEC8-4660-9165E8C1F67C}"/>
              </a:ext>
            </a:extLst>
          </p:cNvPr>
          <p:cNvGrpSpPr/>
          <p:nvPr/>
        </p:nvGrpSpPr>
        <p:grpSpPr>
          <a:xfrm>
            <a:off x="509398" y="4373109"/>
            <a:ext cx="5107380" cy="1688723"/>
            <a:chOff x="2419989" y="3792374"/>
            <a:chExt cx="7586279" cy="2508346"/>
          </a:xfrm>
        </p:grpSpPr>
        <p:pic>
          <p:nvPicPr>
            <p:cNvPr id="27" name="Picture 26">
              <a:extLst>
                <a:ext uri="{FF2B5EF4-FFF2-40B4-BE49-F238E27FC236}">
                  <a16:creationId xmlns:a16="http://schemas.microsoft.com/office/drawing/2014/main" id="{8BB65376-685C-84AF-7486-52DBC2B248B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506597" y="3792378"/>
              <a:ext cx="1433391" cy="1433393"/>
            </a:xfrm>
            <a:prstGeom prst="ellipse">
              <a:avLst/>
            </a:prstGeom>
          </p:spPr>
        </p:pic>
        <p:pic>
          <p:nvPicPr>
            <p:cNvPr id="29" name="Picture 28">
              <a:extLst>
                <a:ext uri="{FF2B5EF4-FFF2-40B4-BE49-F238E27FC236}">
                  <a16:creationId xmlns:a16="http://schemas.microsoft.com/office/drawing/2014/main" id="{32A0CE3C-EEAB-05C5-072B-275B6E04825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414082" y="3792378"/>
              <a:ext cx="1433391" cy="1433393"/>
            </a:xfrm>
            <a:prstGeom prst="ellipse">
              <a:avLst/>
            </a:prstGeom>
          </p:spPr>
        </p:pic>
        <p:pic>
          <p:nvPicPr>
            <p:cNvPr id="31" name="Picture 30" descr="A close up of a skin&#10;&#10;Description automatically generated with low confidence">
              <a:extLst>
                <a:ext uri="{FF2B5EF4-FFF2-40B4-BE49-F238E27FC236}">
                  <a16:creationId xmlns:a16="http://schemas.microsoft.com/office/drawing/2014/main" id="{DE9BEC3D-CBDA-2A1E-4B86-569D3B9F1CE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321569" y="3792378"/>
              <a:ext cx="1433391" cy="1433393"/>
            </a:xfrm>
            <a:prstGeom prst="ellipse">
              <a:avLst/>
            </a:prstGeom>
          </p:spPr>
        </p:pic>
        <p:pic>
          <p:nvPicPr>
            <p:cNvPr id="33" name="Picture 32" descr="A picture containing mammal&#10;&#10;Description automatically generated">
              <a:extLst>
                <a:ext uri="{FF2B5EF4-FFF2-40B4-BE49-F238E27FC236}">
                  <a16:creationId xmlns:a16="http://schemas.microsoft.com/office/drawing/2014/main" id="{B0C53D20-A503-0DE8-0431-79E6DF901C6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229053" y="3792374"/>
              <a:ext cx="1433393" cy="1433393"/>
            </a:xfrm>
            <a:prstGeom prst="ellipse">
              <a:avLst/>
            </a:prstGeom>
          </p:spPr>
        </p:pic>
        <p:sp>
          <p:nvSpPr>
            <p:cNvPr id="26" name="TextBox 25">
              <a:extLst>
                <a:ext uri="{FF2B5EF4-FFF2-40B4-BE49-F238E27FC236}">
                  <a16:creationId xmlns:a16="http://schemas.microsoft.com/office/drawing/2014/main" id="{CD305DA4-545B-3EFD-76D8-252E0CE74211}"/>
                </a:ext>
              </a:extLst>
            </p:cNvPr>
            <p:cNvSpPr txBox="1"/>
            <p:nvPr/>
          </p:nvSpPr>
          <p:spPr>
            <a:xfrm>
              <a:off x="2419989" y="5364153"/>
              <a:ext cx="1517988" cy="6857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dirty="0">
                  <a:ln>
                    <a:noFill/>
                  </a:ln>
                  <a:solidFill>
                    <a:srgbClr val="897974"/>
                  </a:solidFill>
                  <a:effectLst/>
                  <a:uLnTx/>
                  <a:uFillTx/>
                  <a:latin typeface="+mj-lt"/>
                  <a:ea typeface="+mn-ea"/>
                  <a:cs typeface="+mn-cs"/>
                </a:rPr>
                <a:t>Day 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dirty="0">
                  <a:ln>
                    <a:noFill/>
                  </a:ln>
                  <a:solidFill>
                    <a:srgbClr val="897974"/>
                  </a:solidFill>
                  <a:effectLst/>
                  <a:uLnTx/>
                  <a:uFillTx/>
                  <a:latin typeface="DM Sans" pitchFamily="2" charset="77"/>
                  <a:ea typeface="+mn-ea"/>
                  <a:cs typeface="+mn-cs"/>
                </a:rPr>
                <a:t>After stress</a:t>
              </a:r>
            </a:p>
          </p:txBody>
        </p:sp>
        <p:sp>
          <p:nvSpPr>
            <p:cNvPr id="3" name="TextBox 2">
              <a:extLst>
                <a:ext uri="{FF2B5EF4-FFF2-40B4-BE49-F238E27FC236}">
                  <a16:creationId xmlns:a16="http://schemas.microsoft.com/office/drawing/2014/main" id="{17DEE1D7-53FA-D773-B241-D5C32DBA89E1}"/>
                </a:ext>
              </a:extLst>
            </p:cNvPr>
            <p:cNvSpPr txBox="1"/>
            <p:nvPr/>
          </p:nvSpPr>
          <p:spPr>
            <a:xfrm>
              <a:off x="4364059" y="5364153"/>
              <a:ext cx="1517988" cy="91431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dirty="0">
                  <a:ln>
                    <a:noFill/>
                  </a:ln>
                  <a:solidFill>
                    <a:srgbClr val="897974"/>
                  </a:solidFill>
                  <a:effectLst/>
                  <a:uLnTx/>
                  <a:uFillTx/>
                  <a:latin typeface="+mj-lt"/>
                  <a:ea typeface="+mn-ea"/>
                  <a:cs typeface="+mn-cs"/>
                </a:rPr>
                <a:t>Day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dirty="0">
                  <a:ln>
                    <a:noFill/>
                  </a:ln>
                  <a:solidFill>
                    <a:srgbClr val="897974"/>
                  </a:solidFill>
                  <a:effectLst/>
                  <a:uLnTx/>
                  <a:uFillTx/>
                  <a:latin typeface="DM Sans" pitchFamily="2" charset="77"/>
                  <a:ea typeface="+mn-ea"/>
                  <a:cs typeface="+mn-cs"/>
                </a:rPr>
                <a:t>After stress &amp; treatment</a:t>
              </a:r>
            </a:p>
          </p:txBody>
        </p:sp>
        <p:sp>
          <p:nvSpPr>
            <p:cNvPr id="8" name="TextBox 7">
              <a:extLst>
                <a:ext uri="{FF2B5EF4-FFF2-40B4-BE49-F238E27FC236}">
                  <a16:creationId xmlns:a16="http://schemas.microsoft.com/office/drawing/2014/main" id="{F62F22BD-1DD9-9F4A-56D7-B0A8DC93B5D2}"/>
                </a:ext>
              </a:extLst>
            </p:cNvPr>
            <p:cNvSpPr txBox="1"/>
            <p:nvPr/>
          </p:nvSpPr>
          <p:spPr>
            <a:xfrm>
              <a:off x="6287604" y="5364148"/>
              <a:ext cx="1517988" cy="91431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dirty="0">
                  <a:ln>
                    <a:noFill/>
                  </a:ln>
                  <a:solidFill>
                    <a:srgbClr val="897974"/>
                  </a:solidFill>
                  <a:effectLst/>
                  <a:uLnTx/>
                  <a:uFillTx/>
                  <a:latin typeface="+mj-lt"/>
                  <a:ea typeface="+mn-ea"/>
                  <a:cs typeface="+mn-cs"/>
                </a:rPr>
                <a:t>Day 28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dirty="0">
                  <a:ln>
                    <a:noFill/>
                  </a:ln>
                  <a:solidFill>
                    <a:srgbClr val="897974"/>
                  </a:solidFill>
                  <a:effectLst/>
                  <a:uLnTx/>
                  <a:uFillTx/>
                  <a:latin typeface="DM Sans" pitchFamily="2" charset="77"/>
                  <a:ea typeface="+mn-ea"/>
                  <a:cs typeface="+mn-cs"/>
                </a:rPr>
                <a:t>After stress &amp; treatment</a:t>
              </a:r>
            </a:p>
          </p:txBody>
        </p:sp>
        <p:sp>
          <p:nvSpPr>
            <p:cNvPr id="11" name="TextBox 10">
              <a:extLst>
                <a:ext uri="{FF2B5EF4-FFF2-40B4-BE49-F238E27FC236}">
                  <a16:creationId xmlns:a16="http://schemas.microsoft.com/office/drawing/2014/main" id="{1570440F-74B4-A344-85FF-63BD6F45E18D}"/>
                </a:ext>
              </a:extLst>
            </p:cNvPr>
            <p:cNvSpPr txBox="1"/>
            <p:nvPr/>
          </p:nvSpPr>
          <p:spPr>
            <a:xfrm>
              <a:off x="7890962" y="5364148"/>
              <a:ext cx="2115306" cy="93657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dirty="0">
                  <a:ln>
                    <a:noFill/>
                  </a:ln>
                  <a:solidFill>
                    <a:srgbClr val="897974"/>
                  </a:solidFill>
                  <a:effectLst/>
                  <a:uLnTx/>
                  <a:uFillTx/>
                  <a:latin typeface="+mj-lt"/>
                  <a:ea typeface="+mn-ea"/>
                  <a:cs typeface="+mn-cs"/>
                </a:rPr>
                <a:t>Day 29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dirty="0">
                  <a:ln>
                    <a:noFill/>
                  </a:ln>
                  <a:solidFill>
                    <a:srgbClr val="897974"/>
                  </a:solidFill>
                  <a:effectLst/>
                  <a:uLnTx/>
                  <a:uFillTx/>
                  <a:latin typeface="DM Sans" pitchFamily="2" charset="77"/>
                  <a:ea typeface="+mn-ea"/>
                  <a:cs typeface="+mn-cs"/>
                </a:rPr>
                <a:t>After repeated </a:t>
              </a:r>
              <a:br>
                <a:rPr kumimoji="0" lang="en-US" sz="1000" u="none" strike="noStrike" kern="1200" cap="none" spc="0" normalizeH="0" baseline="0" dirty="0">
                  <a:ln>
                    <a:noFill/>
                  </a:ln>
                  <a:solidFill>
                    <a:srgbClr val="897974"/>
                  </a:solidFill>
                  <a:effectLst/>
                  <a:uLnTx/>
                  <a:uFillTx/>
                  <a:latin typeface="DM Sans" pitchFamily="2" charset="77"/>
                  <a:ea typeface="+mn-ea"/>
                  <a:cs typeface="+mn-cs"/>
                </a:rPr>
              </a:br>
              <a:r>
                <a:rPr kumimoji="0" lang="en-US" sz="1000" u="none" strike="noStrike" kern="1200" cap="none" spc="0" normalizeH="0" baseline="0" dirty="0">
                  <a:ln>
                    <a:noFill/>
                  </a:ln>
                  <a:solidFill>
                    <a:srgbClr val="897974"/>
                  </a:solidFill>
                  <a:effectLst/>
                  <a:uLnTx/>
                  <a:uFillTx/>
                  <a:latin typeface="DM Sans" pitchFamily="2" charset="77"/>
                  <a:ea typeface="+mn-ea"/>
                  <a:cs typeface="+mn-cs"/>
                </a:rPr>
                <a:t>stress &amp; treatment</a:t>
              </a:r>
            </a:p>
          </p:txBody>
        </p:sp>
      </p:grpSp>
      <p:sp>
        <p:nvSpPr>
          <p:cNvPr id="21" name="Rounded Rectangle 29">
            <a:extLst>
              <a:ext uri="{FF2B5EF4-FFF2-40B4-BE49-F238E27FC236}">
                <a16:creationId xmlns:a16="http://schemas.microsoft.com/office/drawing/2014/main" id="{2846C418-281B-4BD9-A6FE-3C33F121224A}"/>
              </a:ext>
            </a:extLst>
          </p:cNvPr>
          <p:cNvSpPr/>
          <p:nvPr/>
        </p:nvSpPr>
        <p:spPr bwMode="auto">
          <a:xfrm>
            <a:off x="6213225" y="1950013"/>
            <a:ext cx="4442402" cy="2299453"/>
          </a:xfrm>
          <a:prstGeom prst="roundRect">
            <a:avLst>
              <a:gd name="adj" fmla="val 0"/>
            </a:avLst>
          </a:prstGeom>
          <a:no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180975" marR="0" lvl="0" indent="-180975" algn="l" defTabSz="885190" rtl="0" eaLnBrk="1" fontAlgn="auto" latinLnBrk="0" hangingPunct="1">
              <a:lnSpc>
                <a:spcPct val="100000"/>
              </a:lnSpc>
              <a:spcBef>
                <a:spcPts val="0"/>
              </a:spcBef>
              <a:spcAft>
                <a:spcPts val="1200"/>
              </a:spcAft>
              <a:buClr>
                <a:srgbClr val="897974"/>
              </a:buClr>
              <a:buSzPct val="140000"/>
              <a:buFont typeface="Arial" panose="020B0604020202020204" pitchFamily="34" charset="0"/>
              <a:buChar char="•"/>
              <a:tabLst/>
              <a:defRPr/>
            </a:pPr>
            <a:r>
              <a:rPr kumimoji="0" lang="en-US" sz="1800" u="none" strike="noStrike" kern="1200" cap="none" spc="0" normalizeH="0" baseline="0" dirty="0">
                <a:ln>
                  <a:noFill/>
                </a:ln>
                <a:effectLst/>
                <a:uLnTx/>
                <a:uFillTx/>
                <a:latin typeface="+mj-lt"/>
                <a:ea typeface="Fira Sans" panose="020B0503050000020004" pitchFamily="34" charset="0"/>
                <a:cs typeface="Arial"/>
              </a:rPr>
              <a:t>SYN-UP</a:t>
            </a:r>
            <a:r>
              <a:rPr kumimoji="0" lang="en-US" sz="1800" u="none" strike="noStrike" kern="1200" cap="none" spc="0" normalizeH="0" baseline="30000" dirty="0">
                <a:ln>
                  <a:noFill/>
                </a:ln>
                <a:effectLst/>
                <a:uLnTx/>
                <a:uFillTx/>
                <a:latin typeface="+mj-lt"/>
                <a:ea typeface="Fira Sans" panose="020B0503050000020004" pitchFamily="34" charset="0"/>
                <a:cs typeface="Arial"/>
              </a:rPr>
              <a:t>®</a:t>
            </a:r>
            <a:r>
              <a:rPr kumimoji="0" lang="en-US" sz="1800" u="none" strike="noStrike" kern="1200" cap="none" spc="0" normalizeH="0" baseline="0" dirty="0">
                <a:ln>
                  <a:noFill/>
                </a:ln>
                <a:effectLst/>
                <a:uLnTx/>
                <a:uFillTx/>
                <a:latin typeface="+mj-lt"/>
                <a:ea typeface="Fira Sans" panose="020B0503050000020004" pitchFamily="34" charset="0"/>
                <a:cs typeface="Arial"/>
              </a:rPr>
              <a:t> makes the skin more resilient </a:t>
            </a:r>
            <a:r>
              <a:rPr kumimoji="0" lang="en-US" sz="1800" u="none" strike="noStrike" kern="1200" cap="none" spc="0" normalizeH="0" baseline="0" dirty="0">
                <a:ln>
                  <a:noFill/>
                </a:ln>
                <a:effectLst/>
                <a:uLnTx/>
                <a:uFillTx/>
                <a:latin typeface="DM Sans" pitchFamily="2" charset="77"/>
                <a:ea typeface="Fira Sans" panose="020B0503050000020004" pitchFamily="34" charset="0"/>
                <a:cs typeface="Arial"/>
              </a:rPr>
              <a:t>day by day against stress attacks</a:t>
            </a:r>
          </a:p>
          <a:p>
            <a:pPr marL="180975" marR="0" lvl="0" indent="-180975" algn="l" defTabSz="885190" rtl="0" eaLnBrk="1" fontAlgn="auto" latinLnBrk="0" hangingPunct="1">
              <a:lnSpc>
                <a:spcPct val="100000"/>
              </a:lnSpc>
              <a:spcBef>
                <a:spcPts val="0"/>
              </a:spcBef>
              <a:spcAft>
                <a:spcPts val="1200"/>
              </a:spcAft>
              <a:buClr>
                <a:srgbClr val="897974"/>
              </a:buClr>
              <a:buSzPct val="140000"/>
              <a:buFont typeface="Arial" panose="020B0604020202020204" pitchFamily="34" charset="0"/>
              <a:buChar char="•"/>
              <a:tabLst/>
              <a:defRPr/>
            </a:pPr>
            <a:r>
              <a:rPr kumimoji="0" lang="en-US" sz="1800" u="none" strike="noStrike" kern="1200" cap="none" spc="0" normalizeH="0" baseline="0" dirty="0">
                <a:ln>
                  <a:noFill/>
                </a:ln>
                <a:effectLst/>
                <a:uLnTx/>
                <a:uFillTx/>
                <a:latin typeface="+mj-lt"/>
                <a:ea typeface="Fira Sans" panose="020B0503050000020004" pitchFamily="34" charset="0"/>
                <a:cs typeface="Arial"/>
              </a:rPr>
              <a:t>After repeated stress</a:t>
            </a:r>
            <a:r>
              <a:rPr kumimoji="0" lang="en-US" sz="1800" u="none" strike="noStrike" kern="1200" cap="none" spc="0" normalizeH="0" baseline="0" dirty="0">
                <a:ln>
                  <a:noFill/>
                </a:ln>
                <a:effectLst/>
                <a:uLnTx/>
                <a:uFillTx/>
                <a:latin typeface="DM Sans" pitchFamily="2" charset="77"/>
                <a:ea typeface="Fira Sans" panose="020B0503050000020004" pitchFamily="34" charset="0"/>
                <a:cs typeface="Arial"/>
              </a:rPr>
              <a:t>, skin resilience almost matched the baseline value (significant), indicating </a:t>
            </a:r>
            <a:r>
              <a:rPr kumimoji="0" lang="en-US" sz="1800" u="none" strike="noStrike" kern="1200" cap="none" spc="0" normalizeH="0" baseline="0" dirty="0">
                <a:ln>
                  <a:noFill/>
                </a:ln>
                <a:effectLst/>
                <a:uLnTx/>
                <a:uFillTx/>
                <a:latin typeface="+mj-lt"/>
                <a:ea typeface="Fira Sans" panose="020B0503050000020004" pitchFamily="34" charset="0"/>
                <a:cs typeface="Arial"/>
              </a:rPr>
              <a:t>dry skin conditions are truly prevented</a:t>
            </a:r>
          </a:p>
        </p:txBody>
      </p:sp>
      <p:sp>
        <p:nvSpPr>
          <p:cNvPr id="6" name="Text Placeholder 10">
            <a:extLst>
              <a:ext uri="{FF2B5EF4-FFF2-40B4-BE49-F238E27FC236}">
                <a16:creationId xmlns:a16="http://schemas.microsoft.com/office/drawing/2014/main" id="{8C75084C-8D91-D7DA-87F7-4A60774F3BCA}"/>
              </a:ext>
            </a:extLst>
          </p:cNvPr>
          <p:cNvSpPr>
            <a:spLocks noGrp="1"/>
          </p:cNvSpPr>
          <p:nvPr>
            <p:ph type="body" idx="11"/>
          </p:nvPr>
        </p:nvSpPr>
        <p:spPr/>
        <p:txBody>
          <a:bodyPr/>
          <a:lstStyle/>
          <a:p>
            <a:r>
              <a:rPr lang="en-US"/>
              <a:t>Makes the skin more resilient</a:t>
            </a:r>
          </a:p>
        </p:txBody>
      </p:sp>
      <p:sp>
        <p:nvSpPr>
          <p:cNvPr id="18" name="Title 13">
            <a:extLst>
              <a:ext uri="{FF2B5EF4-FFF2-40B4-BE49-F238E27FC236}">
                <a16:creationId xmlns:a16="http://schemas.microsoft.com/office/drawing/2014/main" id="{C5E80495-2399-8B0D-AFAB-925363F14FA3}"/>
              </a:ext>
            </a:extLst>
          </p:cNvPr>
          <p:cNvSpPr>
            <a:spLocks noGrp="1"/>
          </p:cNvSpPr>
          <p:nvPr>
            <p:ph type="title"/>
          </p:nvPr>
        </p:nvSpPr>
        <p:spPr/>
        <p:txBody>
          <a:bodyPr/>
          <a:lstStyle/>
          <a:p>
            <a:r>
              <a:rPr lang="en-US" dirty="0"/>
              <a:t>Strong </a:t>
            </a:r>
            <a:r>
              <a:rPr lang="en-US" i="1" dirty="0"/>
              <a:t>in vivo </a:t>
            </a:r>
            <a:r>
              <a:rPr lang="en-US" dirty="0"/>
              <a:t>proof for SYN-UP®</a:t>
            </a:r>
            <a:br>
              <a:rPr lang="en-US" dirty="0"/>
            </a:br>
            <a:endParaRPr lang="en-US" dirty="0"/>
          </a:p>
        </p:txBody>
      </p:sp>
      <p:sp>
        <p:nvSpPr>
          <p:cNvPr id="5" name="Text Placeholder 4">
            <a:extLst>
              <a:ext uri="{FF2B5EF4-FFF2-40B4-BE49-F238E27FC236}">
                <a16:creationId xmlns:a16="http://schemas.microsoft.com/office/drawing/2014/main" id="{130143B5-5DD9-AC8C-8242-6D722A0322AF}"/>
              </a:ext>
            </a:extLst>
          </p:cNvPr>
          <p:cNvSpPr>
            <a:spLocks noGrp="1"/>
          </p:cNvSpPr>
          <p:nvPr>
            <p:ph type="body" sz="quarter" idx="23"/>
          </p:nvPr>
        </p:nvSpPr>
        <p:spPr/>
        <p:txBody>
          <a:bodyPr/>
          <a:lstStyle/>
          <a:p>
            <a:r>
              <a:rPr kumimoji="0" lang="en-US" sz="800" u="none" strike="noStrike" kern="1200" cap="none" spc="0" normalizeH="0" baseline="0" dirty="0">
                <a:ln>
                  <a:noFill/>
                </a:ln>
                <a:effectLst/>
                <a:uLnTx/>
                <a:uFillTx/>
                <a:latin typeface="DM Sans" pitchFamily="2" charset="77"/>
                <a:ea typeface="Fira Sans" panose="020B0503050000020004" pitchFamily="34" charset="0"/>
                <a:cs typeface="Arial" charset="0"/>
              </a:rPr>
              <a:t>Macro photographs of a representative volunteer were taken on day 0,  day 1, day 28, and day 29</a:t>
            </a:r>
          </a:p>
          <a:p>
            <a:endParaRPr lang="en-US" dirty="0"/>
          </a:p>
        </p:txBody>
      </p:sp>
      <p:grpSp>
        <p:nvGrpSpPr>
          <p:cNvPr id="12" name="Group 11">
            <a:extLst>
              <a:ext uri="{FF2B5EF4-FFF2-40B4-BE49-F238E27FC236}">
                <a16:creationId xmlns:a16="http://schemas.microsoft.com/office/drawing/2014/main" id="{D9114ECD-CAB8-DE3D-FBFF-6AA3E46EDBFC}"/>
              </a:ext>
            </a:extLst>
          </p:cNvPr>
          <p:cNvGrpSpPr/>
          <p:nvPr/>
        </p:nvGrpSpPr>
        <p:grpSpPr>
          <a:xfrm>
            <a:off x="6384862" y="4133374"/>
            <a:ext cx="4314034" cy="479469"/>
            <a:chOff x="7310260" y="4225619"/>
            <a:chExt cx="4314034" cy="479469"/>
          </a:xfrm>
        </p:grpSpPr>
        <p:sp>
          <p:nvSpPr>
            <p:cNvPr id="10" name="Rectangle 9">
              <a:extLst>
                <a:ext uri="{FF2B5EF4-FFF2-40B4-BE49-F238E27FC236}">
                  <a16:creationId xmlns:a16="http://schemas.microsoft.com/office/drawing/2014/main" id="{D3E469D6-167E-E1F6-3859-7429B68568CF}"/>
                </a:ext>
              </a:extLst>
            </p:cNvPr>
            <p:cNvSpPr/>
            <p:nvPr/>
          </p:nvSpPr>
          <p:spPr>
            <a:xfrm>
              <a:off x="7310260" y="4225619"/>
              <a:ext cx="4314034" cy="479469"/>
            </a:xfrm>
            <a:prstGeom prst="rect">
              <a:avLst/>
            </a:prstGeom>
            <a:solidFill>
              <a:srgbClr val="8979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ounded Rectangle 22">
              <a:extLst>
                <a:ext uri="{FF2B5EF4-FFF2-40B4-BE49-F238E27FC236}">
                  <a16:creationId xmlns:a16="http://schemas.microsoft.com/office/drawing/2014/main" id="{380C6901-D987-7759-AFA9-936FE4836F2F}"/>
                </a:ext>
              </a:extLst>
            </p:cNvPr>
            <p:cNvSpPr/>
            <p:nvPr/>
          </p:nvSpPr>
          <p:spPr>
            <a:xfrm>
              <a:off x="7310260" y="4237543"/>
              <a:ext cx="4314034" cy="467545"/>
            </a:xfrm>
            <a:prstGeom prst="roundRect">
              <a:avLst>
                <a:gd name="adj" fmla="val 0"/>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885190" rtl="0" eaLnBrk="1" fontAlgn="auto" latinLnBrk="0" hangingPunct="1">
                <a:lnSpc>
                  <a:spcPct val="100000"/>
                </a:lnSpc>
                <a:spcBef>
                  <a:spcPts val="0"/>
                </a:spcBef>
                <a:spcAft>
                  <a:spcPts val="0"/>
                </a:spcAft>
                <a:buClr>
                  <a:srgbClr val="0070C0"/>
                </a:buClr>
                <a:buSzTx/>
                <a:buFontTx/>
                <a:buNone/>
                <a:tabLst/>
                <a:defRPr/>
              </a:pPr>
              <a:r>
                <a:rPr kumimoji="0" lang="en-US" sz="1600" b="1" u="none" strike="noStrike" kern="1200" cap="none" spc="0" normalizeH="0" baseline="0" dirty="0">
                  <a:ln>
                    <a:noFill/>
                  </a:ln>
                  <a:solidFill>
                    <a:schemeClr val="bg1"/>
                  </a:solidFill>
                  <a:effectLst/>
                  <a:uLnTx/>
                  <a:uFillTx/>
                  <a:latin typeface="DM Sans" pitchFamily="2" charset="77"/>
                  <a:ea typeface="Fira Sans" panose="020B0503050000020004" pitchFamily="34" charset="0"/>
                  <a:cs typeface="Arial"/>
                </a:rPr>
                <a:t>Visible reduction of flakiness and redness</a:t>
              </a:r>
            </a:p>
          </p:txBody>
        </p:sp>
      </p:grpSp>
      <p:pic>
        <p:nvPicPr>
          <p:cNvPr id="15" name="Picture 14" descr="A graph on a black background&#10;&#10;AI-generated content may be incorrect.">
            <a:extLst>
              <a:ext uri="{FF2B5EF4-FFF2-40B4-BE49-F238E27FC236}">
                <a16:creationId xmlns:a16="http://schemas.microsoft.com/office/drawing/2014/main" id="{44EC4A6D-3D7F-5A87-E406-3DFF22D83F5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85195" y="605611"/>
            <a:ext cx="7642578" cy="4298950"/>
          </a:xfrm>
          <a:prstGeom prst="rect">
            <a:avLst/>
          </a:prstGeom>
        </p:spPr>
      </p:pic>
      <p:pic>
        <p:nvPicPr>
          <p:cNvPr id="16" name="Picture 2">
            <a:extLst>
              <a:ext uri="{FF2B5EF4-FFF2-40B4-BE49-F238E27FC236}">
                <a16:creationId xmlns:a16="http://schemas.microsoft.com/office/drawing/2014/main" id="{A0AF5808-9DE4-DF16-E95F-A8E8BEF301E6}"/>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p:blipFill>
        <p:spPr bwMode="auto">
          <a:xfrm>
            <a:off x="10832794" y="303215"/>
            <a:ext cx="1052328" cy="458994"/>
          </a:xfrm>
          <a:prstGeom prst="rect">
            <a:avLst/>
          </a:prstGeom>
          <a:noFill/>
          <a:extLst>
            <a:ext uri="{909E8E84-426E-40DD-AFC4-6F175D3DCCD1}">
              <a14:hiddenFill xmlns:a14="http://schemas.microsoft.com/office/drawing/2010/main">
                <a:solidFill>
                  <a:srgbClr val="FFFFFF"/>
                </a:solidFill>
              </a14:hiddenFill>
            </a:ext>
          </a:extLst>
        </p:spPr>
      </p:pic>
      <p:sp>
        <p:nvSpPr>
          <p:cNvPr id="17" name="Slide Number Placeholder 3">
            <a:extLst>
              <a:ext uri="{FF2B5EF4-FFF2-40B4-BE49-F238E27FC236}">
                <a16:creationId xmlns:a16="http://schemas.microsoft.com/office/drawing/2014/main" id="{3F8534E7-5673-D727-8436-7DB3750CF94F}"/>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26</a:t>
            </a:fld>
            <a:endParaRPr lang="en-GB" dirty="0"/>
          </a:p>
        </p:txBody>
      </p:sp>
    </p:spTree>
    <p:extLst>
      <p:ext uri="{BB962C8B-B14F-4D97-AF65-F5344CB8AC3E}">
        <p14:creationId xmlns:p14="http://schemas.microsoft.com/office/powerpoint/2010/main" val="13909805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D7E80-73E3-600E-24CF-80F38C8C4C3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1D53A3C-32FE-1C28-71AD-64B595068C14}"/>
              </a:ext>
            </a:extLst>
          </p:cNvPr>
          <p:cNvSpPr/>
          <p:nvPr/>
        </p:nvSpPr>
        <p:spPr>
          <a:xfrm>
            <a:off x="6578600" y="0"/>
            <a:ext cx="5613400"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sp>
        <p:nvSpPr>
          <p:cNvPr id="2" name="Slide Number Placeholder 1">
            <a:extLst>
              <a:ext uri="{FF2B5EF4-FFF2-40B4-BE49-F238E27FC236}">
                <a16:creationId xmlns:a16="http://schemas.microsoft.com/office/drawing/2014/main" id="{7FB1F590-5A81-CEE0-0F2F-368E4B31094D}"/>
              </a:ext>
            </a:extLst>
          </p:cNvPr>
          <p:cNvSpPr>
            <a:spLocks noGrp="1"/>
          </p:cNvSpPr>
          <p:nvPr>
            <p:ph type="sldNum" sz="quarter" idx="10"/>
          </p:nvPr>
        </p:nvSpPr>
        <p:spPr/>
        <p:txBody>
          <a:bodyPr/>
          <a:lstStyle/>
          <a:p>
            <a:fld id="{5BA3E189-2F3A-42E5-B572-3520703B6186}" type="slidenum">
              <a:rPr lang="en-GB" smtClean="0"/>
              <a:pPr/>
              <a:t>27</a:t>
            </a:fld>
            <a:endParaRPr lang="en-GB"/>
          </a:p>
        </p:txBody>
      </p:sp>
      <p:sp>
        <p:nvSpPr>
          <p:cNvPr id="17" name="Text Placeholder 16">
            <a:extLst>
              <a:ext uri="{FF2B5EF4-FFF2-40B4-BE49-F238E27FC236}">
                <a16:creationId xmlns:a16="http://schemas.microsoft.com/office/drawing/2014/main" id="{1FA2866F-A35B-8DBA-32E3-462F92E676E8}"/>
              </a:ext>
            </a:extLst>
          </p:cNvPr>
          <p:cNvSpPr>
            <a:spLocks noGrp="1"/>
          </p:cNvSpPr>
          <p:nvPr>
            <p:ph type="body" sz="quarter" idx="12"/>
          </p:nvPr>
        </p:nvSpPr>
        <p:spPr>
          <a:xfrm>
            <a:off x="302401" y="1637223"/>
            <a:ext cx="5311000" cy="4297362"/>
          </a:xfrm>
        </p:spPr>
        <p:txBody>
          <a:bodyPr/>
          <a:lstStyle/>
          <a:p>
            <a:r>
              <a:rPr lang="en-US" sz="1800" dirty="0"/>
              <a:t>After four weeks all volunteers (100%) treated with the 1% SYN-UP® formulation show</a:t>
            </a:r>
            <a:br>
              <a:rPr lang="en-US" sz="1800" dirty="0"/>
            </a:br>
            <a:r>
              <a:rPr lang="en-US" sz="1800" dirty="0"/>
              <a:t>a significant reduction in skin sensitivity </a:t>
            </a:r>
          </a:p>
          <a:p>
            <a:endParaRPr lang="en-US" sz="1800" dirty="0"/>
          </a:p>
          <a:p>
            <a:endParaRPr lang="en-US" dirty="0"/>
          </a:p>
        </p:txBody>
      </p:sp>
      <p:sp>
        <p:nvSpPr>
          <p:cNvPr id="15" name="Title 14">
            <a:extLst>
              <a:ext uri="{FF2B5EF4-FFF2-40B4-BE49-F238E27FC236}">
                <a16:creationId xmlns:a16="http://schemas.microsoft.com/office/drawing/2014/main" id="{8F6131A5-0945-8852-CFFA-4FCCAC68B7B1}"/>
              </a:ext>
            </a:extLst>
          </p:cNvPr>
          <p:cNvSpPr>
            <a:spLocks noGrp="1"/>
          </p:cNvSpPr>
          <p:nvPr>
            <p:ph type="title"/>
          </p:nvPr>
        </p:nvSpPr>
        <p:spPr>
          <a:xfrm>
            <a:off x="302401" y="302400"/>
            <a:ext cx="5793599" cy="668271"/>
          </a:xfrm>
        </p:spPr>
        <p:txBody>
          <a:bodyPr/>
          <a:lstStyle/>
          <a:p>
            <a:r>
              <a:rPr lang="en-US" dirty="0"/>
              <a:t>Impressive reduction of stinging perception </a:t>
            </a:r>
          </a:p>
        </p:txBody>
      </p:sp>
      <p:pic>
        <p:nvPicPr>
          <p:cNvPr id="4" name="Picture 3">
            <a:extLst>
              <a:ext uri="{FF2B5EF4-FFF2-40B4-BE49-F238E27FC236}">
                <a16:creationId xmlns:a16="http://schemas.microsoft.com/office/drawing/2014/main" id="{0B40D73E-0AB5-BADC-E2A5-F85FE46C53E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pic>
        <p:nvPicPr>
          <p:cNvPr id="6" name="Picture 2">
            <a:extLst>
              <a:ext uri="{FF2B5EF4-FFF2-40B4-BE49-F238E27FC236}">
                <a16:creationId xmlns:a16="http://schemas.microsoft.com/office/drawing/2014/main" id="{03AAA5F4-5701-BF31-028B-FA4AF783C4D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10832794" y="303215"/>
            <a:ext cx="1052328" cy="458994"/>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a:extLst>
              <a:ext uri="{FF2B5EF4-FFF2-40B4-BE49-F238E27FC236}">
                <a16:creationId xmlns:a16="http://schemas.microsoft.com/office/drawing/2014/main" id="{AD9E6DFA-0B17-957A-D4C9-AD513141CE04}"/>
              </a:ext>
            </a:extLst>
          </p:cNvPr>
          <p:cNvSpPr txBox="1">
            <a:spLocks/>
          </p:cNvSpPr>
          <p:nvPr/>
        </p:nvSpPr>
        <p:spPr>
          <a:xfrm>
            <a:off x="302401" y="968952"/>
            <a:ext cx="6408115" cy="767147"/>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t>Lactic acid stinging test</a:t>
            </a:r>
          </a:p>
        </p:txBody>
      </p:sp>
      <p:pic>
        <p:nvPicPr>
          <p:cNvPr id="8" name="Picture 7" descr="A graph of a bar&#10;&#10;AI-generated content may be incorrect.">
            <a:extLst>
              <a:ext uri="{FF2B5EF4-FFF2-40B4-BE49-F238E27FC236}">
                <a16:creationId xmlns:a16="http://schemas.microsoft.com/office/drawing/2014/main" id="{749FB432-E7D0-9D39-CC73-AB7491378E2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902922" y="1096344"/>
            <a:ext cx="5140059" cy="4777796"/>
          </a:xfrm>
          <a:prstGeom prst="rect">
            <a:avLst/>
          </a:prstGeom>
        </p:spPr>
      </p:pic>
      <p:sp>
        <p:nvSpPr>
          <p:cNvPr id="10" name="Text Placeholder 6">
            <a:extLst>
              <a:ext uri="{FF2B5EF4-FFF2-40B4-BE49-F238E27FC236}">
                <a16:creationId xmlns:a16="http://schemas.microsoft.com/office/drawing/2014/main" id="{D8C40C5F-CC42-F6A9-BE93-F9526097AF01}"/>
              </a:ext>
            </a:extLst>
          </p:cNvPr>
          <p:cNvSpPr txBox="1">
            <a:spLocks/>
          </p:cNvSpPr>
          <p:nvPr/>
        </p:nvSpPr>
        <p:spPr>
          <a:xfrm>
            <a:off x="302400" y="6202457"/>
            <a:ext cx="2819942" cy="158994"/>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defRPr/>
            </a:pPr>
            <a:r>
              <a:rPr lang="en-US" dirty="0">
                <a:latin typeface="DM Sans"/>
              </a:rPr>
              <a:t>Mean of 22 volunteers. *p = 0.01 (D28 compared to D0)​</a:t>
            </a:r>
          </a:p>
        </p:txBody>
      </p:sp>
    </p:spTree>
    <p:extLst>
      <p:ext uri="{BB962C8B-B14F-4D97-AF65-F5344CB8AC3E}">
        <p14:creationId xmlns:p14="http://schemas.microsoft.com/office/powerpoint/2010/main" val="4930420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64FBC-31F7-9980-0250-A4641791DFE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9D32020-9ECD-07CB-8DFD-439D5766DA43}"/>
              </a:ext>
            </a:extLst>
          </p:cNvPr>
          <p:cNvSpPr/>
          <p:nvPr/>
        </p:nvSpPr>
        <p:spPr>
          <a:xfrm>
            <a:off x="5613401" y="0"/>
            <a:ext cx="6578599"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sp>
        <p:nvSpPr>
          <p:cNvPr id="2" name="Slide Number Placeholder 1">
            <a:extLst>
              <a:ext uri="{FF2B5EF4-FFF2-40B4-BE49-F238E27FC236}">
                <a16:creationId xmlns:a16="http://schemas.microsoft.com/office/drawing/2014/main" id="{3A17BA26-F768-C869-101A-173BCD6A5027}"/>
              </a:ext>
            </a:extLst>
          </p:cNvPr>
          <p:cNvSpPr>
            <a:spLocks noGrp="1"/>
          </p:cNvSpPr>
          <p:nvPr>
            <p:ph type="sldNum" sz="quarter" idx="10"/>
          </p:nvPr>
        </p:nvSpPr>
        <p:spPr/>
        <p:txBody>
          <a:bodyPr/>
          <a:lstStyle/>
          <a:p>
            <a:fld id="{5BA3E189-2F3A-42E5-B572-3520703B6186}" type="slidenum">
              <a:rPr lang="en-GB" smtClean="0"/>
              <a:pPr/>
              <a:t>28</a:t>
            </a:fld>
            <a:endParaRPr lang="en-GB" dirty="0"/>
          </a:p>
        </p:txBody>
      </p:sp>
      <p:sp>
        <p:nvSpPr>
          <p:cNvPr id="17" name="Text Placeholder 16">
            <a:extLst>
              <a:ext uri="{FF2B5EF4-FFF2-40B4-BE49-F238E27FC236}">
                <a16:creationId xmlns:a16="http://schemas.microsoft.com/office/drawing/2014/main" id="{782D2F25-609A-5BD0-880A-AA61BAB0514F}"/>
              </a:ext>
            </a:extLst>
          </p:cNvPr>
          <p:cNvSpPr>
            <a:spLocks noGrp="1"/>
          </p:cNvSpPr>
          <p:nvPr>
            <p:ph type="body" sz="quarter" idx="12"/>
          </p:nvPr>
        </p:nvSpPr>
        <p:spPr>
          <a:xfrm>
            <a:off x="302401" y="1637223"/>
            <a:ext cx="5311000" cy="4297362"/>
          </a:xfrm>
        </p:spPr>
        <p:txBody>
          <a:bodyPr/>
          <a:lstStyle/>
          <a:p>
            <a:r>
              <a:rPr lang="en-US" sz="1800" dirty="0"/>
              <a:t>With 1% SYN-UP®, expert grading reports an improvement in skin roughness and dryness.</a:t>
            </a:r>
          </a:p>
          <a:p>
            <a:endParaRPr lang="en-US" sz="1800" dirty="0"/>
          </a:p>
          <a:p>
            <a:endParaRPr lang="en-US" dirty="0"/>
          </a:p>
        </p:txBody>
      </p:sp>
      <p:sp>
        <p:nvSpPr>
          <p:cNvPr id="15" name="Title 14">
            <a:extLst>
              <a:ext uri="{FF2B5EF4-FFF2-40B4-BE49-F238E27FC236}">
                <a16:creationId xmlns:a16="http://schemas.microsoft.com/office/drawing/2014/main" id="{C35CFE8D-133D-2F90-7CE3-F0B1B3706AA1}"/>
              </a:ext>
            </a:extLst>
          </p:cNvPr>
          <p:cNvSpPr>
            <a:spLocks noGrp="1"/>
          </p:cNvSpPr>
          <p:nvPr>
            <p:ph type="title"/>
          </p:nvPr>
        </p:nvSpPr>
        <p:spPr>
          <a:xfrm>
            <a:off x="302401" y="302400"/>
            <a:ext cx="5793599" cy="668271"/>
          </a:xfrm>
        </p:spPr>
        <p:txBody>
          <a:bodyPr/>
          <a:lstStyle/>
          <a:p>
            <a:r>
              <a:rPr lang="en-US" dirty="0"/>
              <a:t>Improvement of skin roughness</a:t>
            </a:r>
            <a:br>
              <a:rPr lang="en-US" dirty="0"/>
            </a:br>
            <a:r>
              <a:rPr lang="en-US" dirty="0"/>
              <a:t>and dryness</a:t>
            </a:r>
          </a:p>
        </p:txBody>
      </p:sp>
      <p:pic>
        <p:nvPicPr>
          <p:cNvPr id="4" name="Picture 3">
            <a:extLst>
              <a:ext uri="{FF2B5EF4-FFF2-40B4-BE49-F238E27FC236}">
                <a16:creationId xmlns:a16="http://schemas.microsoft.com/office/drawing/2014/main" id="{75CB0FCC-FF8A-C2E6-33E5-06710F7F5DE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pic>
        <p:nvPicPr>
          <p:cNvPr id="6" name="Picture 2">
            <a:extLst>
              <a:ext uri="{FF2B5EF4-FFF2-40B4-BE49-F238E27FC236}">
                <a16:creationId xmlns:a16="http://schemas.microsoft.com/office/drawing/2014/main" id="{64CE73D9-0EC3-58F0-D564-630D689913FB}"/>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p:blipFill>
        <p:spPr bwMode="auto">
          <a:xfrm>
            <a:off x="10832794" y="303215"/>
            <a:ext cx="1052328" cy="458994"/>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a:extLst>
              <a:ext uri="{FF2B5EF4-FFF2-40B4-BE49-F238E27FC236}">
                <a16:creationId xmlns:a16="http://schemas.microsoft.com/office/drawing/2014/main" id="{436ACC3C-2342-6518-B5C8-982366215BB7}"/>
              </a:ext>
            </a:extLst>
          </p:cNvPr>
          <p:cNvSpPr txBox="1">
            <a:spLocks/>
          </p:cNvSpPr>
          <p:nvPr/>
        </p:nvSpPr>
        <p:spPr>
          <a:xfrm>
            <a:off x="302401" y="968952"/>
            <a:ext cx="6408115" cy="767147"/>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t>Expert grading </a:t>
            </a:r>
          </a:p>
        </p:txBody>
      </p:sp>
      <p:sp>
        <p:nvSpPr>
          <p:cNvPr id="5" name="TextBox 4">
            <a:extLst>
              <a:ext uri="{FF2B5EF4-FFF2-40B4-BE49-F238E27FC236}">
                <a16:creationId xmlns:a16="http://schemas.microsoft.com/office/drawing/2014/main" id="{AC71BC35-1C4F-7151-2DD7-E58B960034F9}"/>
              </a:ext>
            </a:extLst>
          </p:cNvPr>
          <p:cNvSpPr txBox="1"/>
          <p:nvPr/>
        </p:nvSpPr>
        <p:spPr>
          <a:xfrm>
            <a:off x="312240" y="6213874"/>
            <a:ext cx="1853071" cy="123111"/>
          </a:xfrm>
          <a:prstGeom prst="rect">
            <a:avLst/>
          </a:prstGeom>
          <a:noFill/>
        </p:spPr>
        <p:txBody>
          <a:bodyPr wrap="none" lIns="0" tIns="0" rIns="0" bIns="0" rtlCol="0" anchor="ctr" anchorCtr="0">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800" u="none" strike="noStrike" kern="1200" cap="none" spc="0" normalizeH="0" baseline="0" noProof="0" dirty="0">
                <a:ln>
                  <a:noFill/>
                </a:ln>
                <a:effectLst/>
                <a:uLnTx/>
                <a:uFillTx/>
                <a:latin typeface="DM Sans" pitchFamily="2" charset="77"/>
                <a:ea typeface="Fira Sans" panose="020B0503050000020004" pitchFamily="34" charset="0"/>
                <a:cs typeface="Arial"/>
              </a:rPr>
              <a:t>Expert grading - mean of 22 volunteers</a:t>
            </a:r>
          </a:p>
        </p:txBody>
      </p:sp>
      <p:pic>
        <p:nvPicPr>
          <p:cNvPr id="10" name="Picture 9" descr="A graph of different colored rectangles&#10;&#10;AI-generated content may be incorrect.">
            <a:extLst>
              <a:ext uri="{FF2B5EF4-FFF2-40B4-BE49-F238E27FC236}">
                <a16:creationId xmlns:a16="http://schemas.microsoft.com/office/drawing/2014/main" id="{71D256D3-408E-F523-00C6-D7FC6D2703A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53035" y="989231"/>
            <a:ext cx="7556653" cy="4250617"/>
          </a:xfrm>
          <a:prstGeom prst="rect">
            <a:avLst/>
          </a:prstGeom>
        </p:spPr>
      </p:pic>
    </p:spTree>
    <p:extLst>
      <p:ext uri="{BB962C8B-B14F-4D97-AF65-F5344CB8AC3E}">
        <p14:creationId xmlns:p14="http://schemas.microsoft.com/office/powerpoint/2010/main" val="14578602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close-up of a person with her hand on her face&#10;&#10;Description automatically generated">
            <a:extLst>
              <a:ext uri="{FF2B5EF4-FFF2-40B4-BE49-F238E27FC236}">
                <a16:creationId xmlns:a16="http://schemas.microsoft.com/office/drawing/2014/main" id="{6C83354A-17E2-7B7E-A076-26EAE3779AE4}"/>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p:blipFill>
        <p:spPr/>
      </p:pic>
      <p:sp>
        <p:nvSpPr>
          <p:cNvPr id="5" name="Text Placeholder 4">
            <a:extLst>
              <a:ext uri="{FF2B5EF4-FFF2-40B4-BE49-F238E27FC236}">
                <a16:creationId xmlns:a16="http://schemas.microsoft.com/office/drawing/2014/main" id="{F0274B80-46D1-225C-6387-FECC8E479D6E}"/>
              </a:ext>
            </a:extLst>
          </p:cNvPr>
          <p:cNvSpPr>
            <a:spLocks noGrp="1"/>
          </p:cNvSpPr>
          <p:nvPr>
            <p:ph type="body" sz="quarter" idx="24"/>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dirty="0">
                <a:ln>
                  <a:noFill/>
                </a:ln>
                <a:solidFill>
                  <a:prstClr val="black"/>
                </a:solidFill>
                <a:effectLst/>
                <a:uLnTx/>
                <a:uFillTx/>
                <a:latin typeface="DM Sans" pitchFamily="2" charset="77"/>
                <a:ea typeface="+mn-ea"/>
                <a:cs typeface="+mn-cs"/>
              </a:rPr>
              <a:t>All measurements were done at D0, D14, D28, D56.</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dirty="0">
                <a:ln>
                  <a:noFill/>
                </a:ln>
                <a:solidFill>
                  <a:prstClr val="black"/>
                </a:solidFill>
                <a:effectLst/>
                <a:uLnTx/>
                <a:uFillTx/>
                <a:latin typeface="DM Sans" pitchFamily="2" charset="77"/>
                <a:ea typeface="+mn-ea"/>
                <a:cs typeface="+mn-cs"/>
              </a:rPr>
              <a:t>Questionnaire was done at D14, D28, D56.</a:t>
            </a:r>
          </a:p>
        </p:txBody>
      </p:sp>
      <p:sp>
        <p:nvSpPr>
          <p:cNvPr id="10" name="Text Placeholder 3">
            <a:extLst>
              <a:ext uri="{FF2B5EF4-FFF2-40B4-BE49-F238E27FC236}">
                <a16:creationId xmlns:a16="http://schemas.microsoft.com/office/drawing/2014/main" id="{A91F1902-6563-85B2-F382-0C9C2557665C}"/>
              </a:ext>
            </a:extLst>
          </p:cNvPr>
          <p:cNvSpPr>
            <a:spLocks noGrp="1"/>
          </p:cNvSpPr>
          <p:nvPr>
            <p:ph type="body" idx="11"/>
          </p:nvPr>
        </p:nvSpPr>
        <p:spPr>
          <a:xfrm>
            <a:off x="302400" y="605611"/>
            <a:ext cx="6537669" cy="2645819"/>
          </a:xfrm>
        </p:spPr>
        <p:txBody>
          <a:bodyPr/>
          <a:lstStyle/>
          <a:p>
            <a:pPr>
              <a:buClr>
                <a:schemeClr val="tx1"/>
              </a:buClr>
            </a:pPr>
            <a:r>
              <a:rPr lang="en-US" b="1" dirty="0"/>
              <a:t>Study duration</a:t>
            </a:r>
            <a:r>
              <a:rPr lang="en-US" dirty="0"/>
              <a:t>: 56 days</a:t>
            </a:r>
          </a:p>
        </p:txBody>
      </p:sp>
      <p:sp>
        <p:nvSpPr>
          <p:cNvPr id="4" name="Title 3">
            <a:extLst>
              <a:ext uri="{FF2B5EF4-FFF2-40B4-BE49-F238E27FC236}">
                <a16:creationId xmlns:a16="http://schemas.microsoft.com/office/drawing/2014/main" id="{8F43A608-B6F6-1E5F-2D2D-9FC283AFA7BD}"/>
              </a:ext>
            </a:extLst>
          </p:cNvPr>
          <p:cNvSpPr>
            <a:spLocks noGrp="1"/>
          </p:cNvSpPr>
          <p:nvPr>
            <p:ph type="title"/>
          </p:nvPr>
        </p:nvSpPr>
        <p:spPr/>
        <p:txBody>
          <a:bodyPr/>
          <a:lstStyle/>
          <a:p>
            <a:r>
              <a:rPr lang="en-GB"/>
              <a:t>Study layout</a:t>
            </a:r>
          </a:p>
        </p:txBody>
      </p:sp>
      <p:grpSp>
        <p:nvGrpSpPr>
          <p:cNvPr id="9" name="Group 8">
            <a:extLst>
              <a:ext uri="{FF2B5EF4-FFF2-40B4-BE49-F238E27FC236}">
                <a16:creationId xmlns:a16="http://schemas.microsoft.com/office/drawing/2014/main" id="{5615F37B-3B6B-34B9-F319-E4236CEACDFA}"/>
              </a:ext>
            </a:extLst>
          </p:cNvPr>
          <p:cNvGrpSpPr/>
          <p:nvPr/>
        </p:nvGrpSpPr>
        <p:grpSpPr>
          <a:xfrm>
            <a:off x="302399" y="3066001"/>
            <a:ext cx="5708988" cy="903069"/>
            <a:chOff x="185253" y="3066001"/>
            <a:chExt cx="5708988" cy="903069"/>
          </a:xfrm>
        </p:grpSpPr>
        <p:cxnSp>
          <p:nvCxnSpPr>
            <p:cNvPr id="25" name="Straight Connector 24">
              <a:extLst>
                <a:ext uri="{FF2B5EF4-FFF2-40B4-BE49-F238E27FC236}">
                  <a16:creationId xmlns:a16="http://schemas.microsoft.com/office/drawing/2014/main" id="{30420AF8-B7C9-7C81-890A-629AD00DB619}"/>
                </a:ext>
              </a:extLst>
            </p:cNvPr>
            <p:cNvCxnSpPr/>
            <p:nvPr/>
          </p:nvCxnSpPr>
          <p:spPr>
            <a:xfrm>
              <a:off x="437887" y="3456849"/>
              <a:ext cx="0" cy="494851"/>
            </a:xfrm>
            <a:prstGeom prst="line">
              <a:avLst/>
            </a:prstGeom>
            <a:ln w="28575"/>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142D7B03-7CC5-961A-145D-7EE8497D307C}"/>
                </a:ext>
              </a:extLst>
            </p:cNvPr>
            <p:cNvCxnSpPr/>
            <p:nvPr/>
          </p:nvCxnSpPr>
          <p:spPr>
            <a:xfrm>
              <a:off x="5571076" y="3435333"/>
              <a:ext cx="0" cy="494851"/>
            </a:xfrm>
            <a:prstGeom prst="line">
              <a:avLst/>
            </a:prstGeom>
            <a:ln w="28575"/>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787C67DE-2C51-741F-4C39-89EED97E8251}"/>
                </a:ext>
              </a:extLst>
            </p:cNvPr>
            <p:cNvCxnSpPr/>
            <p:nvPr/>
          </p:nvCxnSpPr>
          <p:spPr>
            <a:xfrm>
              <a:off x="2822060" y="3467606"/>
              <a:ext cx="0" cy="494851"/>
            </a:xfrm>
            <a:prstGeom prst="line">
              <a:avLst/>
            </a:prstGeom>
            <a:ln w="28575"/>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75B53DCB-90F0-8D07-557C-E71FE873587D}"/>
                </a:ext>
              </a:extLst>
            </p:cNvPr>
            <p:cNvCxnSpPr/>
            <p:nvPr/>
          </p:nvCxnSpPr>
          <p:spPr>
            <a:xfrm>
              <a:off x="1565363" y="3474219"/>
              <a:ext cx="0" cy="494851"/>
            </a:xfrm>
            <a:prstGeom prst="line">
              <a:avLst/>
            </a:prstGeom>
            <a:ln w="28575"/>
          </p:spPr>
          <p:style>
            <a:lnRef idx="1">
              <a:schemeClr val="dk1"/>
            </a:lnRef>
            <a:fillRef idx="0">
              <a:schemeClr val="dk1"/>
            </a:fillRef>
            <a:effectRef idx="0">
              <a:schemeClr val="dk1"/>
            </a:effectRef>
            <a:fontRef idx="minor">
              <a:schemeClr val="tx1"/>
            </a:fontRef>
          </p:style>
        </p:cxnSp>
        <p:sp>
          <p:nvSpPr>
            <p:cNvPr id="29" name="TextBox 28">
              <a:extLst>
                <a:ext uri="{FF2B5EF4-FFF2-40B4-BE49-F238E27FC236}">
                  <a16:creationId xmlns:a16="http://schemas.microsoft.com/office/drawing/2014/main" id="{D3D6F4BE-2759-F481-90BE-511F18F7E915}"/>
                </a:ext>
              </a:extLst>
            </p:cNvPr>
            <p:cNvSpPr txBox="1"/>
            <p:nvPr/>
          </p:nvSpPr>
          <p:spPr>
            <a:xfrm>
              <a:off x="185253" y="3087517"/>
              <a:ext cx="51167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dirty="0">
                  <a:ln>
                    <a:noFill/>
                  </a:ln>
                  <a:solidFill>
                    <a:srgbClr val="897974"/>
                  </a:solidFill>
                  <a:effectLst/>
                  <a:uLnTx/>
                  <a:uFillTx/>
                  <a:latin typeface="DM Sans"/>
                  <a:ea typeface="+mn-ea"/>
                  <a:cs typeface="+mn-cs"/>
                </a:rPr>
                <a:t>D0</a:t>
              </a:r>
            </a:p>
          </p:txBody>
        </p:sp>
        <p:sp>
          <p:nvSpPr>
            <p:cNvPr id="31" name="TextBox 30">
              <a:extLst>
                <a:ext uri="{FF2B5EF4-FFF2-40B4-BE49-F238E27FC236}">
                  <a16:creationId xmlns:a16="http://schemas.microsoft.com/office/drawing/2014/main" id="{94C97F65-273A-641F-D015-18D31303DC23}"/>
                </a:ext>
              </a:extLst>
            </p:cNvPr>
            <p:cNvSpPr txBox="1"/>
            <p:nvPr/>
          </p:nvSpPr>
          <p:spPr>
            <a:xfrm>
              <a:off x="1301971" y="3094130"/>
              <a:ext cx="57579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a:ln>
                    <a:noFill/>
                  </a:ln>
                  <a:solidFill>
                    <a:srgbClr val="897974"/>
                  </a:solidFill>
                  <a:effectLst/>
                  <a:uLnTx/>
                  <a:uFillTx/>
                  <a:latin typeface="DM Sans"/>
                  <a:ea typeface="+mn-ea"/>
                  <a:cs typeface="+mn-cs"/>
                </a:rPr>
                <a:t>D14</a:t>
              </a:r>
            </a:p>
          </p:txBody>
        </p:sp>
        <p:sp>
          <p:nvSpPr>
            <p:cNvPr id="32" name="TextBox 31">
              <a:extLst>
                <a:ext uri="{FF2B5EF4-FFF2-40B4-BE49-F238E27FC236}">
                  <a16:creationId xmlns:a16="http://schemas.microsoft.com/office/drawing/2014/main" id="{5AA7E02E-D0EC-4BBB-14E5-9B07FB5ACF22}"/>
                </a:ext>
              </a:extLst>
            </p:cNvPr>
            <p:cNvSpPr txBox="1"/>
            <p:nvPr/>
          </p:nvSpPr>
          <p:spPr>
            <a:xfrm>
              <a:off x="2514579" y="3087517"/>
              <a:ext cx="62549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a:ln>
                    <a:noFill/>
                  </a:ln>
                  <a:solidFill>
                    <a:srgbClr val="897974"/>
                  </a:solidFill>
                  <a:effectLst/>
                  <a:uLnTx/>
                  <a:uFillTx/>
                  <a:latin typeface="DM Sans"/>
                  <a:ea typeface="+mn-ea"/>
                  <a:cs typeface="+mn-cs"/>
                </a:rPr>
                <a:t>D28</a:t>
              </a:r>
            </a:p>
          </p:txBody>
        </p:sp>
        <p:sp>
          <p:nvSpPr>
            <p:cNvPr id="34" name="TextBox 33">
              <a:extLst>
                <a:ext uri="{FF2B5EF4-FFF2-40B4-BE49-F238E27FC236}">
                  <a16:creationId xmlns:a16="http://schemas.microsoft.com/office/drawing/2014/main" id="{707A68C5-EF45-1C31-AD42-B3FA1FA4FAD3}"/>
                </a:ext>
              </a:extLst>
            </p:cNvPr>
            <p:cNvSpPr txBox="1"/>
            <p:nvPr/>
          </p:nvSpPr>
          <p:spPr>
            <a:xfrm>
              <a:off x="5262337" y="3066001"/>
              <a:ext cx="6319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a:ln>
                    <a:noFill/>
                  </a:ln>
                  <a:solidFill>
                    <a:srgbClr val="897974"/>
                  </a:solidFill>
                  <a:effectLst/>
                  <a:uLnTx/>
                  <a:uFillTx/>
                  <a:latin typeface="DM Sans"/>
                  <a:ea typeface="+mn-ea"/>
                  <a:cs typeface="+mn-cs"/>
                </a:rPr>
                <a:t>D56</a:t>
              </a:r>
            </a:p>
          </p:txBody>
        </p:sp>
        <p:cxnSp>
          <p:nvCxnSpPr>
            <p:cNvPr id="35" name="Straight Connector 34">
              <a:extLst>
                <a:ext uri="{FF2B5EF4-FFF2-40B4-BE49-F238E27FC236}">
                  <a16:creationId xmlns:a16="http://schemas.microsoft.com/office/drawing/2014/main" id="{2A7FD00F-1720-3FCC-BF5C-BDFC6B692507}"/>
                </a:ext>
              </a:extLst>
            </p:cNvPr>
            <p:cNvCxnSpPr>
              <a:cxnSpLocks/>
            </p:cNvCxnSpPr>
            <p:nvPr/>
          </p:nvCxnSpPr>
          <p:spPr>
            <a:xfrm>
              <a:off x="449658" y="3704029"/>
              <a:ext cx="512141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 name="Text Placeholder 3">
            <a:extLst>
              <a:ext uri="{FF2B5EF4-FFF2-40B4-BE49-F238E27FC236}">
                <a16:creationId xmlns:a16="http://schemas.microsoft.com/office/drawing/2014/main" id="{DE70642F-A8C4-9CB0-D998-CE88DDDF91A9}"/>
              </a:ext>
            </a:extLst>
          </p:cNvPr>
          <p:cNvSpPr txBox="1">
            <a:spLocks/>
          </p:cNvSpPr>
          <p:nvPr/>
        </p:nvSpPr>
        <p:spPr>
          <a:xfrm>
            <a:off x="302400" y="1191026"/>
            <a:ext cx="6537669" cy="1950252"/>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spcBef>
                <a:spcPts val="1000"/>
              </a:spcBef>
              <a:buClr>
                <a:schemeClr val="tx1"/>
              </a:buClr>
            </a:pPr>
            <a:r>
              <a:rPr lang="en-US" sz="1600" b="1" dirty="0"/>
              <a:t>Volunteers</a:t>
            </a:r>
            <a:r>
              <a:rPr lang="en-US" sz="1600" dirty="0"/>
              <a:t>: </a:t>
            </a:r>
            <a:r>
              <a:rPr lang="en-US" sz="1600" dirty="0">
                <a:solidFill>
                  <a:schemeClr val="tx1"/>
                </a:solidFill>
              </a:rPr>
              <a:t>Chinese female, age 40 to 65</a:t>
            </a:r>
          </a:p>
          <a:p>
            <a:pPr>
              <a:spcBef>
                <a:spcPts val="1000"/>
              </a:spcBef>
              <a:buClr>
                <a:schemeClr val="tx1"/>
              </a:buClr>
            </a:pPr>
            <a:r>
              <a:rPr lang="en-US" sz="1600" b="1" dirty="0"/>
              <a:t>2 Groups</a:t>
            </a:r>
            <a:r>
              <a:rPr lang="en-US" sz="1600" dirty="0"/>
              <a:t>:</a:t>
            </a:r>
          </a:p>
          <a:p>
            <a:pPr marL="285750" indent="-285750">
              <a:buClr>
                <a:srgbClr val="897974"/>
              </a:buClr>
              <a:buFont typeface="Arial" panose="020B0604020202020204" pitchFamily="34" charset="0"/>
              <a:buChar char="•"/>
            </a:pPr>
            <a:r>
              <a:rPr lang="en-US" sz="1600" dirty="0">
                <a:solidFill>
                  <a:schemeClr val="tx1"/>
                </a:solidFill>
              </a:rPr>
              <a:t>34 volunteers, active formulation with 1% SYN-UP®</a:t>
            </a:r>
          </a:p>
          <a:p>
            <a:pPr marL="285750" indent="-285750">
              <a:buClr>
                <a:srgbClr val="897974"/>
              </a:buClr>
              <a:buFont typeface="Arial" panose="020B0604020202020204" pitchFamily="34" charset="0"/>
              <a:buChar char="•"/>
            </a:pPr>
            <a:r>
              <a:rPr lang="en-US" sz="1600" dirty="0">
                <a:solidFill>
                  <a:schemeClr val="tx1"/>
                </a:solidFill>
              </a:rPr>
              <a:t>34 volunteers, placebo formulation</a:t>
            </a:r>
          </a:p>
          <a:p>
            <a:pPr>
              <a:spcBef>
                <a:spcPts val="1000"/>
              </a:spcBef>
              <a:buClr>
                <a:schemeClr val="tx1"/>
              </a:buClr>
            </a:pPr>
            <a:r>
              <a:rPr lang="en-US" sz="1600" dirty="0"/>
              <a:t>Application twice daily in the morning and in the evening, whole face. </a:t>
            </a:r>
          </a:p>
          <a:p>
            <a:pPr>
              <a:buClr>
                <a:schemeClr val="tx1"/>
              </a:buClr>
            </a:pPr>
            <a:endParaRPr lang="en-US" dirty="0"/>
          </a:p>
        </p:txBody>
      </p:sp>
      <p:sp>
        <p:nvSpPr>
          <p:cNvPr id="11" name="Slide Number Placeholder 1">
            <a:extLst>
              <a:ext uri="{FF2B5EF4-FFF2-40B4-BE49-F238E27FC236}">
                <a16:creationId xmlns:a16="http://schemas.microsoft.com/office/drawing/2014/main" id="{7941F9E1-17B2-1E5B-672A-F7F2CC5C7F65}"/>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29</a:t>
            </a:fld>
            <a:endParaRPr lang="en-GB" dirty="0"/>
          </a:p>
        </p:txBody>
      </p:sp>
    </p:spTree>
    <p:extLst>
      <p:ext uri="{BB962C8B-B14F-4D97-AF65-F5344CB8AC3E}">
        <p14:creationId xmlns:p14="http://schemas.microsoft.com/office/powerpoint/2010/main" val="5827085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Placeholder 44" descr="A close-up of a person touching her face&#10;&#10;Description automatically generated">
            <a:extLst>
              <a:ext uri="{FF2B5EF4-FFF2-40B4-BE49-F238E27FC236}">
                <a16:creationId xmlns:a16="http://schemas.microsoft.com/office/drawing/2014/main" id="{42A29A85-B514-F168-7BB3-FEC757DFA944}"/>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p:blipFill>
        <p:spPr/>
      </p:pic>
      <p:sp>
        <p:nvSpPr>
          <p:cNvPr id="22" name="Text Placeholder 21">
            <a:extLst>
              <a:ext uri="{FF2B5EF4-FFF2-40B4-BE49-F238E27FC236}">
                <a16:creationId xmlns:a16="http://schemas.microsoft.com/office/drawing/2014/main" id="{1C32C1F0-A90C-2B7A-6DF9-EF9EFB57D14A}"/>
              </a:ext>
            </a:extLst>
          </p:cNvPr>
          <p:cNvSpPr>
            <a:spLocks noGrp="1"/>
          </p:cNvSpPr>
          <p:nvPr>
            <p:ph type="body" sz="quarter" idx="12"/>
          </p:nvPr>
        </p:nvSpPr>
        <p:spPr>
          <a:xfrm>
            <a:off x="302400" y="1233395"/>
            <a:ext cx="3245785" cy="63121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b="1" i="0" u="none" strike="noStrike" kern="1200" cap="none" spc="0" normalizeH="0" baseline="0" noProof="0" dirty="0" err="1">
                <a:ln>
                  <a:noFill/>
                </a:ln>
                <a:solidFill>
                  <a:srgbClr val="897974"/>
                </a:solidFill>
                <a:effectLst/>
                <a:uLnTx/>
                <a:uFillTx/>
                <a:latin typeface="DM Sans" pitchFamily="2" charset="77"/>
                <a:ea typeface="+mn-ea"/>
                <a:cs typeface="+mn-cs"/>
              </a:rPr>
              <a:t>DermaLab</a:t>
            </a:r>
            <a:r>
              <a:rPr kumimoji="0" lang="de-CH" b="1" i="0" u="none" strike="noStrike" kern="1200" cap="none" spc="0" normalizeH="0" baseline="0" noProof="0" dirty="0">
                <a:ln>
                  <a:noFill/>
                </a:ln>
                <a:solidFill>
                  <a:srgbClr val="897974"/>
                </a:solidFill>
                <a:effectLst/>
                <a:uLnTx/>
                <a:uFillTx/>
                <a:latin typeface="DM Sans" pitchFamily="2" charset="77"/>
                <a:ea typeface="+mn-ea"/>
                <a:cs typeface="+mn-cs"/>
              </a:rPr>
              <a:t>® Combo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b="0" i="0" u="none" strike="noStrike" kern="1200" cap="none" spc="0" normalizeH="0" baseline="0" noProof="0" dirty="0">
                <a:ln>
                  <a:noFill/>
                </a:ln>
                <a:solidFill>
                  <a:prstClr val="black"/>
                </a:solidFill>
                <a:effectLst/>
                <a:uLnTx/>
                <a:uFillTx/>
                <a:latin typeface="DM Sans" pitchFamily="2" charset="77"/>
                <a:ea typeface="+mn-ea"/>
                <a:cs typeface="+mn-cs"/>
              </a:rPr>
              <a:t>(Cortex Technology)</a:t>
            </a:r>
          </a:p>
        </p:txBody>
      </p:sp>
      <p:sp>
        <p:nvSpPr>
          <p:cNvPr id="5" name="Text Placeholder 4">
            <a:extLst>
              <a:ext uri="{FF2B5EF4-FFF2-40B4-BE49-F238E27FC236}">
                <a16:creationId xmlns:a16="http://schemas.microsoft.com/office/drawing/2014/main" id="{0984046A-4487-BDC6-8B24-17DFC77D3121}"/>
              </a:ext>
            </a:extLst>
          </p:cNvPr>
          <p:cNvSpPr>
            <a:spLocks noGrp="1"/>
          </p:cNvSpPr>
          <p:nvPr>
            <p:ph type="body" idx="11"/>
          </p:nvPr>
        </p:nvSpPr>
        <p:spPr/>
        <p:txBody>
          <a:bodyPr/>
          <a:lstStyle/>
          <a:p>
            <a:r>
              <a:rPr lang="en-GB" sz="2400"/>
              <a:t>Ultrasound</a:t>
            </a:r>
          </a:p>
        </p:txBody>
      </p:sp>
      <p:sp>
        <p:nvSpPr>
          <p:cNvPr id="4" name="Title 3">
            <a:extLst>
              <a:ext uri="{FF2B5EF4-FFF2-40B4-BE49-F238E27FC236}">
                <a16:creationId xmlns:a16="http://schemas.microsoft.com/office/drawing/2014/main" id="{8F43A608-B6F6-1E5F-2D2D-9FC283AFA7BD}"/>
              </a:ext>
            </a:extLst>
          </p:cNvPr>
          <p:cNvSpPr>
            <a:spLocks noGrp="1"/>
          </p:cNvSpPr>
          <p:nvPr>
            <p:ph type="title"/>
          </p:nvPr>
        </p:nvSpPr>
        <p:spPr/>
        <p:txBody>
          <a:bodyPr/>
          <a:lstStyle/>
          <a:p>
            <a:r>
              <a:rPr lang="en-GB" sz="2800" dirty="0"/>
              <a:t>Dermal intensity (Collagen content)</a:t>
            </a:r>
          </a:p>
        </p:txBody>
      </p:sp>
      <p:grpSp>
        <p:nvGrpSpPr>
          <p:cNvPr id="9" name="Group 8">
            <a:extLst>
              <a:ext uri="{FF2B5EF4-FFF2-40B4-BE49-F238E27FC236}">
                <a16:creationId xmlns:a16="http://schemas.microsoft.com/office/drawing/2014/main" id="{B264C13B-5E9E-30FF-D752-C31A3586E78F}"/>
              </a:ext>
            </a:extLst>
          </p:cNvPr>
          <p:cNvGrpSpPr/>
          <p:nvPr/>
        </p:nvGrpSpPr>
        <p:grpSpPr>
          <a:xfrm>
            <a:off x="1543826" y="1364353"/>
            <a:ext cx="4552174" cy="4944970"/>
            <a:chOff x="1162276" y="1689044"/>
            <a:chExt cx="3692298" cy="4010897"/>
          </a:xfrm>
        </p:grpSpPr>
        <p:pic>
          <p:nvPicPr>
            <p:cNvPr id="6" name="Picture 5" descr="A person with red hair&#10;&#10;Description automatically generated">
              <a:extLst>
                <a:ext uri="{FF2B5EF4-FFF2-40B4-BE49-F238E27FC236}">
                  <a16:creationId xmlns:a16="http://schemas.microsoft.com/office/drawing/2014/main" id="{91EB43B9-6860-A42D-4C3A-D5493CDB46B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62276" y="1689044"/>
              <a:ext cx="3692298" cy="3732958"/>
            </a:xfrm>
            <a:prstGeom prst="rect">
              <a:avLst/>
            </a:prstGeom>
          </p:spPr>
        </p:pic>
        <p:grpSp>
          <p:nvGrpSpPr>
            <p:cNvPr id="8" name="Group 7">
              <a:extLst>
                <a:ext uri="{FF2B5EF4-FFF2-40B4-BE49-F238E27FC236}">
                  <a16:creationId xmlns:a16="http://schemas.microsoft.com/office/drawing/2014/main" id="{1CBDB6CA-0F5F-F242-B493-9A7EB7DED664}"/>
                </a:ext>
              </a:extLst>
            </p:cNvPr>
            <p:cNvGrpSpPr/>
            <p:nvPr/>
          </p:nvGrpSpPr>
          <p:grpSpPr>
            <a:xfrm>
              <a:off x="1389494" y="2560326"/>
              <a:ext cx="1419736" cy="3139615"/>
              <a:chOff x="1389494" y="2560326"/>
              <a:chExt cx="1419736" cy="3139615"/>
            </a:xfrm>
          </p:grpSpPr>
          <p:grpSp>
            <p:nvGrpSpPr>
              <p:cNvPr id="34" name="Group 33">
                <a:extLst>
                  <a:ext uri="{FF2B5EF4-FFF2-40B4-BE49-F238E27FC236}">
                    <a16:creationId xmlns:a16="http://schemas.microsoft.com/office/drawing/2014/main" id="{1BF1909B-3381-9926-82F9-F95F61150042}"/>
                  </a:ext>
                </a:extLst>
              </p:cNvPr>
              <p:cNvGrpSpPr/>
              <p:nvPr/>
            </p:nvGrpSpPr>
            <p:grpSpPr>
              <a:xfrm>
                <a:off x="1389494" y="3375049"/>
                <a:ext cx="1124825" cy="2324892"/>
                <a:chOff x="278522" y="3488155"/>
                <a:chExt cx="1124825" cy="1672270"/>
              </a:xfrm>
            </p:grpSpPr>
            <p:cxnSp>
              <p:nvCxnSpPr>
                <p:cNvPr id="7" name="Straight Arrow Connector 6">
                  <a:extLst>
                    <a:ext uri="{FF2B5EF4-FFF2-40B4-BE49-F238E27FC236}">
                      <a16:creationId xmlns:a16="http://schemas.microsoft.com/office/drawing/2014/main" id="{CD47B17A-167E-4F05-E738-D0D1733D3FCA}"/>
                    </a:ext>
                  </a:extLst>
                </p:cNvPr>
                <p:cNvCxnSpPr>
                  <a:cxnSpLocks/>
                  <a:endCxn id="18" idx="4"/>
                </p:cNvCxnSpPr>
                <p:nvPr/>
              </p:nvCxnSpPr>
              <p:spPr>
                <a:xfrm flipV="1">
                  <a:off x="278522" y="3948358"/>
                  <a:ext cx="1124825" cy="1212067"/>
                </a:xfrm>
                <a:prstGeom prst="straightConnector1">
                  <a:avLst/>
                </a:prstGeom>
                <a:ln w="28575">
                  <a:solidFill>
                    <a:srgbClr val="4D3C35"/>
                  </a:solidFill>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0C42CFE3-DA8E-8F36-301A-F0ED436184E4}"/>
                    </a:ext>
                  </a:extLst>
                </p:cNvPr>
                <p:cNvCxnSpPr>
                  <a:cxnSpLocks/>
                </p:cNvCxnSpPr>
                <p:nvPr/>
              </p:nvCxnSpPr>
              <p:spPr>
                <a:xfrm flipV="1">
                  <a:off x="278522" y="3488155"/>
                  <a:ext cx="810642" cy="1672269"/>
                </a:xfrm>
                <a:prstGeom prst="straightConnector1">
                  <a:avLst/>
                </a:prstGeom>
                <a:ln w="28575">
                  <a:solidFill>
                    <a:srgbClr val="4D3C35"/>
                  </a:solidFill>
                  <a:tailEnd type="triangle"/>
                </a:ln>
              </p:spPr>
              <p:style>
                <a:lnRef idx="1">
                  <a:schemeClr val="dk1"/>
                </a:lnRef>
                <a:fillRef idx="0">
                  <a:schemeClr val="dk1"/>
                </a:fillRef>
                <a:effectRef idx="0">
                  <a:schemeClr val="dk1"/>
                </a:effectRef>
                <a:fontRef idx="minor">
                  <a:schemeClr val="tx1"/>
                </a:fontRef>
              </p:style>
            </p:cxnSp>
          </p:grpSp>
          <p:sp>
            <p:nvSpPr>
              <p:cNvPr id="10" name="Rectangle 9">
                <a:extLst>
                  <a:ext uri="{FF2B5EF4-FFF2-40B4-BE49-F238E27FC236}">
                    <a16:creationId xmlns:a16="http://schemas.microsoft.com/office/drawing/2014/main" id="{AECADBA0-D8DA-D44F-A40A-09BCE8CCBA1C}"/>
                  </a:ext>
                </a:extLst>
              </p:cNvPr>
              <p:cNvSpPr/>
              <p:nvPr/>
            </p:nvSpPr>
            <p:spPr>
              <a:xfrm>
                <a:off x="2530449" y="2560326"/>
                <a:ext cx="278781" cy="278781"/>
              </a:xfrm>
              <a:prstGeom prst="rect">
                <a:avLst/>
              </a:prstGeom>
              <a:noFill/>
              <a:ln w="3810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nvGrpSpPr>
              <p:cNvPr id="13" name="Group 12">
                <a:extLst>
                  <a:ext uri="{FF2B5EF4-FFF2-40B4-BE49-F238E27FC236}">
                    <a16:creationId xmlns:a16="http://schemas.microsoft.com/office/drawing/2014/main" id="{13F836EA-33DF-B3B9-A0B9-C59F5081CFFD}"/>
                  </a:ext>
                </a:extLst>
              </p:cNvPr>
              <p:cNvGrpSpPr/>
              <p:nvPr/>
            </p:nvGrpSpPr>
            <p:grpSpPr>
              <a:xfrm>
                <a:off x="2165803" y="3177882"/>
                <a:ext cx="95250" cy="212725"/>
                <a:chOff x="1730375" y="3288053"/>
                <a:chExt cx="95250" cy="212725"/>
              </a:xfrm>
            </p:grpSpPr>
            <p:sp>
              <p:nvSpPr>
                <p:cNvPr id="19" name="Oval 18">
                  <a:extLst>
                    <a:ext uri="{FF2B5EF4-FFF2-40B4-BE49-F238E27FC236}">
                      <a16:creationId xmlns:a16="http://schemas.microsoft.com/office/drawing/2014/main" id="{9D51EFFA-82A7-7D7B-D0D3-B72A835CA16C}"/>
                    </a:ext>
                  </a:extLst>
                </p:cNvPr>
                <p:cNvSpPr/>
                <p:nvPr/>
              </p:nvSpPr>
              <p:spPr>
                <a:xfrm>
                  <a:off x="1730375" y="3288053"/>
                  <a:ext cx="95250" cy="95250"/>
                </a:xfrm>
                <a:prstGeom prst="ellipse">
                  <a:avLst/>
                </a:prstGeom>
                <a:solidFill>
                  <a:srgbClr val="B397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0" name="Oval 19">
                  <a:extLst>
                    <a:ext uri="{FF2B5EF4-FFF2-40B4-BE49-F238E27FC236}">
                      <a16:creationId xmlns:a16="http://schemas.microsoft.com/office/drawing/2014/main" id="{C52DA01E-8EFB-8747-ACF9-927FD7E9FE93}"/>
                    </a:ext>
                  </a:extLst>
                </p:cNvPr>
                <p:cNvSpPr/>
                <p:nvPr/>
              </p:nvSpPr>
              <p:spPr>
                <a:xfrm>
                  <a:off x="1730375" y="3405528"/>
                  <a:ext cx="95250" cy="95250"/>
                </a:xfrm>
                <a:prstGeom prst="ellipse">
                  <a:avLst/>
                </a:prstGeom>
                <a:solidFill>
                  <a:srgbClr val="4D3C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DM Sans"/>
                    <a:ea typeface="+mn-ea"/>
                    <a:cs typeface="+mn-cs"/>
                  </a:endParaRPr>
                </a:p>
              </p:txBody>
            </p:sp>
          </p:grpSp>
          <p:grpSp>
            <p:nvGrpSpPr>
              <p:cNvPr id="14" name="Group 13">
                <a:extLst>
                  <a:ext uri="{FF2B5EF4-FFF2-40B4-BE49-F238E27FC236}">
                    <a16:creationId xmlns:a16="http://schemas.microsoft.com/office/drawing/2014/main" id="{584860DC-86A4-E562-A417-F8D5ED20AD24}"/>
                  </a:ext>
                </a:extLst>
              </p:cNvPr>
              <p:cNvGrpSpPr/>
              <p:nvPr/>
            </p:nvGrpSpPr>
            <p:grpSpPr>
              <a:xfrm rot="2700000">
                <a:off x="2541904" y="3833279"/>
                <a:ext cx="95250" cy="212725"/>
                <a:chOff x="1730375" y="3288053"/>
                <a:chExt cx="95250" cy="212725"/>
              </a:xfrm>
            </p:grpSpPr>
            <p:sp>
              <p:nvSpPr>
                <p:cNvPr id="17" name="Oval 16">
                  <a:extLst>
                    <a:ext uri="{FF2B5EF4-FFF2-40B4-BE49-F238E27FC236}">
                      <a16:creationId xmlns:a16="http://schemas.microsoft.com/office/drawing/2014/main" id="{4B141CDC-29D9-BAC0-C299-759446F9752B}"/>
                    </a:ext>
                  </a:extLst>
                </p:cNvPr>
                <p:cNvSpPr/>
                <p:nvPr/>
              </p:nvSpPr>
              <p:spPr>
                <a:xfrm>
                  <a:off x="1730375" y="3288053"/>
                  <a:ext cx="95250" cy="95250"/>
                </a:xfrm>
                <a:prstGeom prst="ellipse">
                  <a:avLst/>
                </a:prstGeom>
                <a:solidFill>
                  <a:srgbClr val="B397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8" name="Oval 17">
                  <a:extLst>
                    <a:ext uri="{FF2B5EF4-FFF2-40B4-BE49-F238E27FC236}">
                      <a16:creationId xmlns:a16="http://schemas.microsoft.com/office/drawing/2014/main" id="{8137F795-5969-CD25-4921-48E3219C8FDB}"/>
                    </a:ext>
                  </a:extLst>
                </p:cNvPr>
                <p:cNvSpPr/>
                <p:nvPr/>
              </p:nvSpPr>
              <p:spPr>
                <a:xfrm>
                  <a:off x="1730375" y="3405528"/>
                  <a:ext cx="95250" cy="95250"/>
                </a:xfrm>
                <a:prstGeom prst="ellipse">
                  <a:avLst/>
                </a:prstGeom>
                <a:solidFill>
                  <a:srgbClr val="4D3C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DM Sans"/>
                    <a:ea typeface="+mn-ea"/>
                    <a:cs typeface="+mn-cs"/>
                  </a:endParaRPr>
                </a:p>
              </p:txBody>
            </p:sp>
          </p:grpSp>
        </p:grpSp>
      </p:grpSp>
      <p:sp>
        <p:nvSpPr>
          <p:cNvPr id="11" name="Slide Number Placeholder 1">
            <a:extLst>
              <a:ext uri="{FF2B5EF4-FFF2-40B4-BE49-F238E27FC236}">
                <a16:creationId xmlns:a16="http://schemas.microsoft.com/office/drawing/2014/main" id="{D943BE29-75A7-FDB3-0921-33883E3B24CA}"/>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30</a:t>
            </a:fld>
            <a:endParaRPr lang="en-GB" dirty="0"/>
          </a:p>
        </p:txBody>
      </p:sp>
    </p:spTree>
    <p:extLst>
      <p:ext uri="{BB962C8B-B14F-4D97-AF65-F5344CB8AC3E}">
        <p14:creationId xmlns:p14="http://schemas.microsoft.com/office/powerpoint/2010/main" val="14081168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E432093C-03DF-0104-6634-01503B5A1AFD}"/>
              </a:ext>
            </a:extLst>
          </p:cNvPr>
          <p:cNvSpPr txBox="1"/>
          <p:nvPr/>
        </p:nvSpPr>
        <p:spPr>
          <a:xfrm rot="16200000">
            <a:off x="552563" y="4647463"/>
            <a:ext cx="720000" cy="169277"/>
          </a:xfrm>
          <a:prstGeom prst="rect">
            <a:avLst/>
          </a:prstGeom>
          <a:noFill/>
        </p:spPr>
        <p:txBody>
          <a:bodyPr wrap="none" lIns="0" tIns="0" rIns="0" bIns="0" rtlCol="0">
            <a:noAutofit/>
          </a:bodyPr>
          <a:lstStyle/>
          <a:p>
            <a:pPr algn="ctr"/>
            <a:r>
              <a:rPr lang="en-US" sz="1100" b="1"/>
              <a:t>D0</a:t>
            </a:r>
          </a:p>
        </p:txBody>
      </p:sp>
      <p:sp>
        <p:nvSpPr>
          <p:cNvPr id="35" name="TextBox 34">
            <a:extLst>
              <a:ext uri="{FF2B5EF4-FFF2-40B4-BE49-F238E27FC236}">
                <a16:creationId xmlns:a16="http://schemas.microsoft.com/office/drawing/2014/main" id="{BF6B359E-9E6A-DF80-CE8C-EA50E1EBA210}"/>
              </a:ext>
            </a:extLst>
          </p:cNvPr>
          <p:cNvSpPr txBox="1"/>
          <p:nvPr/>
        </p:nvSpPr>
        <p:spPr>
          <a:xfrm rot="16200000">
            <a:off x="6681214" y="4645701"/>
            <a:ext cx="720000" cy="172800"/>
          </a:xfrm>
          <a:prstGeom prst="rect">
            <a:avLst/>
          </a:prstGeom>
          <a:noFill/>
        </p:spPr>
        <p:txBody>
          <a:bodyPr wrap="none" lIns="0" tIns="0" rIns="0" bIns="0" rtlCol="0">
            <a:noAutofit/>
          </a:bodyPr>
          <a:lstStyle/>
          <a:p>
            <a:pPr algn="ctr"/>
            <a:r>
              <a:rPr lang="en-US" sz="1100" b="1"/>
              <a:t>D0</a:t>
            </a:r>
          </a:p>
        </p:txBody>
      </p:sp>
      <p:pic>
        <p:nvPicPr>
          <p:cNvPr id="62" name="Picture 61">
            <a:extLst>
              <a:ext uri="{FF2B5EF4-FFF2-40B4-BE49-F238E27FC236}">
                <a16:creationId xmlns:a16="http://schemas.microsoft.com/office/drawing/2014/main" id="{0793AEA5-491D-46A1-C0DD-7B1B995EF85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5400000">
            <a:off x="7748141" y="4765312"/>
            <a:ext cx="881278" cy="1908000"/>
          </a:xfrm>
          <a:prstGeom prst="rect">
            <a:avLst/>
          </a:prstGeom>
        </p:spPr>
      </p:pic>
      <p:pic>
        <p:nvPicPr>
          <p:cNvPr id="50" name="Picture 49" descr="A green and red specks on a black background&#10;&#10;Description automatically generated">
            <a:extLst>
              <a:ext uri="{FF2B5EF4-FFF2-40B4-BE49-F238E27FC236}">
                <a16:creationId xmlns:a16="http://schemas.microsoft.com/office/drawing/2014/main" id="{F8D18B02-CA72-FB60-7D5E-9C5939EAB66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1618283" y="4765314"/>
            <a:ext cx="881276" cy="1908000"/>
          </a:xfrm>
          <a:prstGeom prst="rect">
            <a:avLst/>
          </a:prstGeom>
        </p:spPr>
      </p:pic>
      <p:pic>
        <p:nvPicPr>
          <p:cNvPr id="60" name="Picture 59" descr="A close up of a black background&#10;&#10;Description automatically generated">
            <a:extLst>
              <a:ext uri="{FF2B5EF4-FFF2-40B4-BE49-F238E27FC236}">
                <a16:creationId xmlns:a16="http://schemas.microsoft.com/office/drawing/2014/main" id="{A09F534A-7493-7967-F8B5-910A7A4714E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5400000">
            <a:off x="7681421" y="3778099"/>
            <a:ext cx="1014717" cy="1908000"/>
          </a:xfrm>
          <a:prstGeom prst="rect">
            <a:avLst/>
          </a:prstGeom>
        </p:spPr>
      </p:pic>
      <p:sp>
        <p:nvSpPr>
          <p:cNvPr id="3" name="Text Placeholder 2">
            <a:extLst>
              <a:ext uri="{FF2B5EF4-FFF2-40B4-BE49-F238E27FC236}">
                <a16:creationId xmlns:a16="http://schemas.microsoft.com/office/drawing/2014/main" id="{2D2525E6-0FF9-602A-9204-4DBBF4C1C005}"/>
              </a:ext>
            </a:extLst>
          </p:cNvPr>
          <p:cNvSpPr>
            <a:spLocks noGrp="1"/>
          </p:cNvSpPr>
          <p:nvPr>
            <p:ph type="body" idx="11"/>
          </p:nvPr>
        </p:nvSpPr>
        <p:spPr>
          <a:xfrm>
            <a:off x="302400" y="605611"/>
            <a:ext cx="11031644" cy="288767"/>
          </a:xfrm>
        </p:spPr>
        <p:txBody>
          <a:bodyPr/>
          <a:lstStyle/>
          <a:p>
            <a:r>
              <a:rPr lang="en-US" dirty="0"/>
              <a:t>Highly significant already after 2 weeks, both in cheek area and crow’s feet</a:t>
            </a:r>
          </a:p>
        </p:txBody>
      </p:sp>
      <p:sp>
        <p:nvSpPr>
          <p:cNvPr id="8" name="Title 3">
            <a:extLst>
              <a:ext uri="{FF2B5EF4-FFF2-40B4-BE49-F238E27FC236}">
                <a16:creationId xmlns:a16="http://schemas.microsoft.com/office/drawing/2014/main" id="{B0B02A71-160D-9FB1-4682-0512E95DF58C}"/>
              </a:ext>
            </a:extLst>
          </p:cNvPr>
          <p:cNvSpPr>
            <a:spLocks noGrp="1"/>
          </p:cNvSpPr>
          <p:nvPr>
            <p:ph type="title"/>
          </p:nvPr>
        </p:nvSpPr>
        <p:spPr>
          <a:xfrm>
            <a:off x="302401" y="302400"/>
            <a:ext cx="12939466" cy="1029932"/>
          </a:xfr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b="0" i="0" u="none" strike="noStrike" kern="1200" cap="none" spc="0" normalizeH="0" baseline="0" dirty="0">
                <a:ln>
                  <a:noFill/>
                </a:ln>
                <a:solidFill>
                  <a:srgbClr val="897974"/>
                </a:solidFill>
                <a:effectLst/>
                <a:uLnTx/>
                <a:uFillTx/>
                <a:latin typeface="DM Sans Bold"/>
                <a:ea typeface="+mj-ea"/>
                <a:cs typeface="+mj-cs"/>
              </a:rPr>
              <a:t>Significant increase in Dermal Intensity (Collagen content) </a:t>
            </a:r>
          </a:p>
        </p:txBody>
      </p:sp>
      <p:pic>
        <p:nvPicPr>
          <p:cNvPr id="24" name="Picture 23" descr="A green and red dot on a black background&#10;&#10;Description automatically generated">
            <a:extLst>
              <a:ext uri="{FF2B5EF4-FFF2-40B4-BE49-F238E27FC236}">
                <a16:creationId xmlns:a16="http://schemas.microsoft.com/office/drawing/2014/main" id="{A48F353B-3ECF-1EC9-B986-E6599DAC39B2}"/>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rot="5400000">
            <a:off x="1551562" y="3778101"/>
            <a:ext cx="1014717" cy="1908000"/>
          </a:xfrm>
          <a:prstGeom prst="rect">
            <a:avLst/>
          </a:prstGeom>
        </p:spPr>
      </p:pic>
      <p:sp>
        <p:nvSpPr>
          <p:cNvPr id="27" name="TextBox 26">
            <a:extLst>
              <a:ext uri="{FF2B5EF4-FFF2-40B4-BE49-F238E27FC236}">
                <a16:creationId xmlns:a16="http://schemas.microsoft.com/office/drawing/2014/main" id="{10F7C056-AAE6-A9EC-C4DC-81E2C2DFAA3C}"/>
              </a:ext>
            </a:extLst>
          </p:cNvPr>
          <p:cNvSpPr txBox="1"/>
          <p:nvPr/>
        </p:nvSpPr>
        <p:spPr>
          <a:xfrm>
            <a:off x="1116507" y="4224739"/>
            <a:ext cx="972556" cy="299295"/>
          </a:xfrm>
          <a:prstGeom prst="rect">
            <a:avLst/>
          </a:prstGeom>
          <a:noFill/>
        </p:spPr>
        <p:txBody>
          <a:bodyPr wrap="none" lIns="72000" tIns="72000" rIns="72000" bIns="72000" rtlCol="0">
            <a:spAutoFit/>
          </a:bodyPr>
          <a:lstStyle/>
          <a:p>
            <a:r>
              <a:rPr lang="en-US" sz="1000" b="1">
                <a:solidFill>
                  <a:schemeClr val="bg1"/>
                </a:solidFill>
              </a:rPr>
              <a:t>Placebo, #53</a:t>
            </a:r>
          </a:p>
        </p:txBody>
      </p:sp>
      <p:pic>
        <p:nvPicPr>
          <p:cNvPr id="52" name="Picture 51" descr="A close up of a screen&#10;&#10;Description automatically generated">
            <a:extLst>
              <a:ext uri="{FF2B5EF4-FFF2-40B4-BE49-F238E27FC236}">
                <a16:creationId xmlns:a16="http://schemas.microsoft.com/office/drawing/2014/main" id="{E2614FC5-FACD-3039-C4F5-2F082698DB5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5400000">
            <a:off x="3651643" y="3778100"/>
            <a:ext cx="1014717" cy="1908000"/>
          </a:xfrm>
          <a:prstGeom prst="rect">
            <a:avLst/>
          </a:prstGeom>
        </p:spPr>
      </p:pic>
      <p:pic>
        <p:nvPicPr>
          <p:cNvPr id="54" name="Picture 53" descr="A close up of a colorful object&#10;&#10;Description automatically generated with medium confidence">
            <a:extLst>
              <a:ext uri="{FF2B5EF4-FFF2-40B4-BE49-F238E27FC236}">
                <a16:creationId xmlns:a16="http://schemas.microsoft.com/office/drawing/2014/main" id="{B19E1691-84CE-7BEF-796C-9BE48A70012D}"/>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5400000">
            <a:off x="3718363" y="4765314"/>
            <a:ext cx="881277" cy="1908000"/>
          </a:xfrm>
          <a:prstGeom prst="rect">
            <a:avLst/>
          </a:prstGeom>
        </p:spPr>
      </p:pic>
      <p:sp>
        <p:nvSpPr>
          <p:cNvPr id="28" name="TextBox 27">
            <a:extLst>
              <a:ext uri="{FF2B5EF4-FFF2-40B4-BE49-F238E27FC236}">
                <a16:creationId xmlns:a16="http://schemas.microsoft.com/office/drawing/2014/main" id="{91EEC540-60C3-AE92-F584-5C6CCAC119FB}"/>
              </a:ext>
            </a:extLst>
          </p:cNvPr>
          <p:cNvSpPr txBox="1"/>
          <p:nvPr/>
        </p:nvSpPr>
        <p:spPr>
          <a:xfrm>
            <a:off x="3205001" y="4224739"/>
            <a:ext cx="1140872" cy="299295"/>
          </a:xfrm>
          <a:prstGeom prst="rect">
            <a:avLst/>
          </a:prstGeom>
          <a:noFill/>
        </p:spPr>
        <p:txBody>
          <a:bodyPr wrap="none" lIns="72000" tIns="72000" rIns="72000" bIns="72000" rtlCol="0">
            <a:spAutoFit/>
          </a:bodyPr>
          <a:lstStyle/>
          <a:p>
            <a:r>
              <a:rPr lang="en-US" sz="1000" b="1">
                <a:solidFill>
                  <a:schemeClr val="bg1"/>
                </a:solidFill>
              </a:rPr>
              <a:t>1% SYN-UP®, #11</a:t>
            </a:r>
          </a:p>
        </p:txBody>
      </p:sp>
      <p:sp>
        <p:nvSpPr>
          <p:cNvPr id="30" name="TextBox 29">
            <a:extLst>
              <a:ext uri="{FF2B5EF4-FFF2-40B4-BE49-F238E27FC236}">
                <a16:creationId xmlns:a16="http://schemas.microsoft.com/office/drawing/2014/main" id="{B6B9735B-5B99-6868-D691-1CE1E5105815}"/>
              </a:ext>
            </a:extLst>
          </p:cNvPr>
          <p:cNvSpPr txBox="1"/>
          <p:nvPr/>
        </p:nvSpPr>
        <p:spPr>
          <a:xfrm rot="16200000">
            <a:off x="533420" y="5650136"/>
            <a:ext cx="720000" cy="169277"/>
          </a:xfrm>
          <a:prstGeom prst="rect">
            <a:avLst/>
          </a:prstGeom>
          <a:noFill/>
        </p:spPr>
        <p:txBody>
          <a:bodyPr wrap="none" lIns="0" tIns="0" rIns="0" bIns="0" rtlCol="0">
            <a:noAutofit/>
          </a:bodyPr>
          <a:lstStyle/>
          <a:p>
            <a:pPr algn="ctr"/>
            <a:r>
              <a:rPr lang="en-US" sz="1100" b="1"/>
              <a:t>D56</a:t>
            </a:r>
          </a:p>
        </p:txBody>
      </p:sp>
      <p:pic>
        <p:nvPicPr>
          <p:cNvPr id="56" name="Picture 55" descr="A green and red dot on a black background&#10;&#10;Description automatically generated">
            <a:extLst>
              <a:ext uri="{FF2B5EF4-FFF2-40B4-BE49-F238E27FC236}">
                <a16:creationId xmlns:a16="http://schemas.microsoft.com/office/drawing/2014/main" id="{C31BB6AD-B460-4A38-1D8D-554E83E5CFEB}"/>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5400000">
            <a:off x="9781779" y="3778099"/>
            <a:ext cx="1014717" cy="1908000"/>
          </a:xfrm>
          <a:prstGeom prst="rect">
            <a:avLst/>
          </a:prstGeom>
        </p:spPr>
      </p:pic>
      <p:pic>
        <p:nvPicPr>
          <p:cNvPr id="58" name="Picture 57" descr="A close up of a colorful object&#10;&#10;Description automatically generated with medium confidence">
            <a:extLst>
              <a:ext uri="{FF2B5EF4-FFF2-40B4-BE49-F238E27FC236}">
                <a16:creationId xmlns:a16="http://schemas.microsoft.com/office/drawing/2014/main" id="{4B28FD60-D7E0-2B7C-9907-E7A09F5919E4}"/>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rot="5400000">
            <a:off x="9848499" y="4765312"/>
            <a:ext cx="881277" cy="1908000"/>
          </a:xfrm>
          <a:prstGeom prst="rect">
            <a:avLst/>
          </a:prstGeom>
        </p:spPr>
      </p:pic>
      <p:sp>
        <p:nvSpPr>
          <p:cNvPr id="32" name="TextBox 31">
            <a:extLst>
              <a:ext uri="{FF2B5EF4-FFF2-40B4-BE49-F238E27FC236}">
                <a16:creationId xmlns:a16="http://schemas.microsoft.com/office/drawing/2014/main" id="{930843CE-0B8D-1B42-0106-699E25D510B7}"/>
              </a:ext>
            </a:extLst>
          </p:cNvPr>
          <p:cNvSpPr txBox="1"/>
          <p:nvPr/>
        </p:nvSpPr>
        <p:spPr>
          <a:xfrm>
            <a:off x="9335137" y="4224738"/>
            <a:ext cx="1132856" cy="299295"/>
          </a:xfrm>
          <a:prstGeom prst="rect">
            <a:avLst/>
          </a:prstGeom>
          <a:noFill/>
        </p:spPr>
        <p:txBody>
          <a:bodyPr wrap="none" lIns="72000" tIns="72000" rIns="72000" bIns="72000" rtlCol="0">
            <a:spAutoFit/>
          </a:bodyPr>
          <a:lstStyle/>
          <a:p>
            <a:r>
              <a:rPr lang="en-US" sz="1000" b="1">
                <a:solidFill>
                  <a:schemeClr val="bg1"/>
                </a:solidFill>
              </a:rPr>
              <a:t>1% SYN-UP®, #9</a:t>
            </a:r>
          </a:p>
        </p:txBody>
      </p:sp>
      <p:sp>
        <p:nvSpPr>
          <p:cNvPr id="34" name="TextBox 33">
            <a:extLst>
              <a:ext uri="{FF2B5EF4-FFF2-40B4-BE49-F238E27FC236}">
                <a16:creationId xmlns:a16="http://schemas.microsoft.com/office/drawing/2014/main" id="{30990DF4-2692-2B5B-F10D-673E1A875BAD}"/>
              </a:ext>
            </a:extLst>
          </p:cNvPr>
          <p:cNvSpPr txBox="1"/>
          <p:nvPr/>
        </p:nvSpPr>
        <p:spPr>
          <a:xfrm>
            <a:off x="7231810" y="4224738"/>
            <a:ext cx="940496" cy="299295"/>
          </a:xfrm>
          <a:prstGeom prst="rect">
            <a:avLst/>
          </a:prstGeom>
          <a:noFill/>
        </p:spPr>
        <p:txBody>
          <a:bodyPr wrap="none" lIns="72000" tIns="72000" rIns="72000" bIns="72000" rtlCol="0">
            <a:spAutoFit/>
          </a:bodyPr>
          <a:lstStyle/>
          <a:p>
            <a:r>
              <a:rPr lang="en-US" sz="1000" b="1">
                <a:solidFill>
                  <a:schemeClr val="bg1"/>
                </a:solidFill>
              </a:rPr>
              <a:t>Placebo, #18</a:t>
            </a:r>
          </a:p>
        </p:txBody>
      </p:sp>
      <p:sp>
        <p:nvSpPr>
          <p:cNvPr id="36" name="TextBox 35">
            <a:extLst>
              <a:ext uri="{FF2B5EF4-FFF2-40B4-BE49-F238E27FC236}">
                <a16:creationId xmlns:a16="http://schemas.microsoft.com/office/drawing/2014/main" id="{904CEF1F-FBAF-C575-18AB-3DA0CC47D9AE}"/>
              </a:ext>
            </a:extLst>
          </p:cNvPr>
          <p:cNvSpPr txBox="1"/>
          <p:nvPr/>
        </p:nvSpPr>
        <p:spPr>
          <a:xfrm rot="16200000">
            <a:off x="6679453" y="5650135"/>
            <a:ext cx="720000" cy="169277"/>
          </a:xfrm>
          <a:prstGeom prst="rect">
            <a:avLst/>
          </a:prstGeom>
          <a:noFill/>
        </p:spPr>
        <p:txBody>
          <a:bodyPr wrap="none" lIns="0" tIns="0" rIns="0" bIns="0" rtlCol="0">
            <a:noAutofit/>
          </a:bodyPr>
          <a:lstStyle/>
          <a:p>
            <a:pPr algn="ctr"/>
            <a:r>
              <a:rPr lang="en-US" sz="1100" b="1"/>
              <a:t>D56</a:t>
            </a:r>
          </a:p>
        </p:txBody>
      </p:sp>
      <p:sp>
        <p:nvSpPr>
          <p:cNvPr id="46" name="TextBox 45">
            <a:extLst>
              <a:ext uri="{FF2B5EF4-FFF2-40B4-BE49-F238E27FC236}">
                <a16:creationId xmlns:a16="http://schemas.microsoft.com/office/drawing/2014/main" id="{6BF0C6A4-1C0C-782E-B7FA-3D3484F3C88D}"/>
              </a:ext>
            </a:extLst>
          </p:cNvPr>
          <p:cNvSpPr txBox="1"/>
          <p:nvPr/>
        </p:nvSpPr>
        <p:spPr>
          <a:xfrm>
            <a:off x="302400" y="6252389"/>
            <a:ext cx="1561325" cy="138499"/>
          </a:xfrm>
          <a:prstGeom prst="rect">
            <a:avLst/>
          </a:prstGeom>
          <a:noFill/>
        </p:spPr>
        <p:txBody>
          <a:bodyPr wrap="non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prstClr val="black"/>
                </a:solidFill>
                <a:latin typeface="DM Sans"/>
              </a:rPr>
              <a:t>***p&lt;0.001 active vs placebo</a:t>
            </a:r>
          </a:p>
        </p:txBody>
      </p:sp>
      <p:sp>
        <p:nvSpPr>
          <p:cNvPr id="5" name="TextBox 4">
            <a:extLst>
              <a:ext uri="{FF2B5EF4-FFF2-40B4-BE49-F238E27FC236}">
                <a16:creationId xmlns:a16="http://schemas.microsoft.com/office/drawing/2014/main" id="{63863DDB-81B9-CD5A-88F1-F259F180E0DF}"/>
              </a:ext>
            </a:extLst>
          </p:cNvPr>
          <p:cNvSpPr txBox="1"/>
          <p:nvPr/>
        </p:nvSpPr>
        <p:spPr>
          <a:xfrm>
            <a:off x="302400" y="1220167"/>
            <a:ext cx="4696890" cy="246221"/>
          </a:xfrm>
          <a:prstGeom prst="rect">
            <a:avLst/>
          </a:prstGeom>
          <a:noFill/>
        </p:spPr>
        <p:txBody>
          <a:bodyPr wrap="square" lIns="0" tIns="0" rIns="0" bIns="0">
            <a:spAutoFit/>
          </a:bodyPr>
          <a:lstStyle/>
          <a:p>
            <a:pPr rtl="0">
              <a:defRPr sz="1400" b="1" i="0" u="none" strike="noStrike" kern="1200" spc="0" baseline="0">
                <a:solidFill>
                  <a:sysClr val="windowText" lastClr="000000"/>
                </a:solidFill>
                <a:latin typeface="+mn-lt"/>
                <a:ea typeface="+mn-ea"/>
                <a:cs typeface="+mn-cs"/>
              </a:defRPr>
            </a:pPr>
            <a:r>
              <a:rPr lang="en-US" sz="1600" b="1" dirty="0"/>
              <a:t>Dermal intensity cheek</a:t>
            </a:r>
          </a:p>
        </p:txBody>
      </p:sp>
      <p:sp>
        <p:nvSpPr>
          <p:cNvPr id="10" name="TextBox 9">
            <a:extLst>
              <a:ext uri="{FF2B5EF4-FFF2-40B4-BE49-F238E27FC236}">
                <a16:creationId xmlns:a16="http://schemas.microsoft.com/office/drawing/2014/main" id="{88D21C69-298B-AAB4-F2AE-624475260BA4}"/>
              </a:ext>
            </a:extLst>
          </p:cNvPr>
          <p:cNvSpPr txBox="1"/>
          <p:nvPr/>
        </p:nvSpPr>
        <p:spPr>
          <a:xfrm>
            <a:off x="6443027" y="1220167"/>
            <a:ext cx="4696890" cy="246221"/>
          </a:xfrm>
          <a:prstGeom prst="rect">
            <a:avLst/>
          </a:prstGeom>
          <a:noFill/>
        </p:spPr>
        <p:txBody>
          <a:bodyPr wrap="square" lIns="0" tIns="0" rIns="0" bIns="0">
            <a:spAutoFit/>
          </a:bodyPr>
          <a:lstStyle/>
          <a:p>
            <a:pPr rtl="0">
              <a:defRPr sz="1400" b="1" i="0" u="none" strike="noStrike" kern="1200" spc="0" baseline="0">
                <a:solidFill>
                  <a:sysClr val="windowText" lastClr="000000"/>
                </a:solidFill>
                <a:latin typeface="+mn-lt"/>
                <a:ea typeface="+mn-ea"/>
                <a:cs typeface="+mn-cs"/>
              </a:defRPr>
            </a:pPr>
            <a:r>
              <a:rPr lang="en-US" sz="1600"/>
              <a:t>Dermal intensity </a:t>
            </a:r>
            <a:r>
              <a:rPr lang="en-US" sz="1600" b="1"/>
              <a:t>crow’s feet</a:t>
            </a:r>
          </a:p>
        </p:txBody>
      </p:sp>
      <p:cxnSp>
        <p:nvCxnSpPr>
          <p:cNvPr id="22" name="Straight Connector 21">
            <a:extLst>
              <a:ext uri="{FF2B5EF4-FFF2-40B4-BE49-F238E27FC236}">
                <a16:creationId xmlns:a16="http://schemas.microsoft.com/office/drawing/2014/main" id="{F4223CC5-7A36-151D-DDFE-347A565D0174}"/>
              </a:ext>
            </a:extLst>
          </p:cNvPr>
          <p:cNvCxnSpPr>
            <a:cxnSpLocks/>
          </p:cNvCxnSpPr>
          <p:nvPr/>
        </p:nvCxnSpPr>
        <p:spPr>
          <a:xfrm>
            <a:off x="6096000" y="1220167"/>
            <a:ext cx="0" cy="4979390"/>
          </a:xfrm>
          <a:prstGeom prst="line">
            <a:avLst/>
          </a:prstGeom>
          <a:ln>
            <a:solidFill>
              <a:srgbClr val="4D3C35"/>
            </a:solidFill>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834B9766-75E3-090F-1BAB-06AF8B144200}"/>
              </a:ext>
            </a:extLst>
          </p:cNvPr>
          <p:cNvSpPr txBox="1"/>
          <p:nvPr/>
        </p:nvSpPr>
        <p:spPr>
          <a:xfrm rot="16200000">
            <a:off x="5588860" y="5069233"/>
            <a:ext cx="1935213" cy="246221"/>
          </a:xfrm>
          <a:prstGeom prst="rect">
            <a:avLst/>
          </a:prstGeom>
          <a:noFill/>
        </p:spPr>
        <p:txBody>
          <a:bodyPr wrap="square" lIns="0" tIns="0" rIns="0" bIns="0">
            <a:spAutoFit/>
          </a:bodyPr>
          <a:lstStyle/>
          <a:p>
            <a:pPr algn="ctr" rtl="0">
              <a:defRPr sz="1400" b="1" i="0" u="none" strike="noStrike" kern="1200" spc="0" baseline="0">
                <a:solidFill>
                  <a:sysClr val="windowText" lastClr="000000"/>
                </a:solidFill>
                <a:latin typeface="+mn-lt"/>
                <a:ea typeface="+mn-ea"/>
                <a:cs typeface="+mn-cs"/>
              </a:defRPr>
            </a:pPr>
            <a:r>
              <a:rPr lang="en-US" sz="1600"/>
              <a:t>Crow’s feet</a:t>
            </a:r>
            <a:endParaRPr lang="en-US" sz="1600" b="1"/>
          </a:p>
        </p:txBody>
      </p:sp>
      <p:pic>
        <p:nvPicPr>
          <p:cNvPr id="107" name="Picture 106" descr="A screenshot of a video game&#10;&#10;AI-generated content may be incorrect.">
            <a:extLst>
              <a:ext uri="{FF2B5EF4-FFF2-40B4-BE49-F238E27FC236}">
                <a16:creationId xmlns:a16="http://schemas.microsoft.com/office/drawing/2014/main" id="{95287050-8254-C997-3EF5-8AA45714B75C}"/>
              </a:ext>
            </a:extLst>
          </p:cNvPr>
          <p:cNvPicPr>
            <a:picLocks noChangeAspect="1"/>
          </p:cNvPicPr>
          <p:nvPr/>
        </p:nvPicPr>
        <p:blipFill>
          <a:blip r:embed="rId10" cstate="screen">
            <a:extLst>
              <a:ext uri="{28A0092B-C50C-407E-A947-70E740481C1C}">
                <a14:useLocalDpi xmlns:a14="http://schemas.microsoft.com/office/drawing/2010/main"/>
              </a:ext>
            </a:extLst>
          </a:blip>
          <a:srcRect t="26259" b="29990"/>
          <a:stretch/>
        </p:blipFill>
        <p:spPr>
          <a:xfrm>
            <a:off x="267488" y="1220167"/>
            <a:ext cx="11622108" cy="2860239"/>
          </a:xfrm>
          <a:prstGeom prst="rect">
            <a:avLst/>
          </a:prstGeom>
        </p:spPr>
      </p:pic>
      <p:pic>
        <p:nvPicPr>
          <p:cNvPr id="108" name="Picture 2">
            <a:extLst>
              <a:ext uri="{FF2B5EF4-FFF2-40B4-BE49-F238E27FC236}">
                <a16:creationId xmlns:a16="http://schemas.microsoft.com/office/drawing/2014/main" id="{F5311219-B51E-858C-66C1-DCDC42882339}"/>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p:blipFill>
        <p:spPr bwMode="auto">
          <a:xfrm>
            <a:off x="10832794" y="303215"/>
            <a:ext cx="1052328" cy="458994"/>
          </a:xfrm>
          <a:prstGeom prst="rect">
            <a:avLst/>
          </a:prstGeom>
          <a:noFill/>
          <a:extLst>
            <a:ext uri="{909E8E84-426E-40DD-AFC4-6F175D3DCCD1}">
              <a14:hiddenFill xmlns:a14="http://schemas.microsoft.com/office/drawing/2010/main">
                <a:solidFill>
                  <a:srgbClr val="FFFFFF"/>
                </a:solidFill>
              </a14:hiddenFill>
            </a:ext>
          </a:extLst>
        </p:spPr>
      </p:pic>
      <p:sp>
        <p:nvSpPr>
          <p:cNvPr id="109" name="Slide Number Placeholder 1">
            <a:extLst>
              <a:ext uri="{FF2B5EF4-FFF2-40B4-BE49-F238E27FC236}">
                <a16:creationId xmlns:a16="http://schemas.microsoft.com/office/drawing/2014/main" id="{724FD347-E939-FA0C-70E4-4B875F67792E}"/>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31</a:t>
            </a:fld>
            <a:endParaRPr lang="en-GB" dirty="0"/>
          </a:p>
        </p:txBody>
      </p:sp>
    </p:spTree>
    <p:extLst>
      <p:ext uri="{BB962C8B-B14F-4D97-AF65-F5344CB8AC3E}">
        <p14:creationId xmlns:p14="http://schemas.microsoft.com/office/powerpoint/2010/main" val="26115253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962EF-2674-0AB0-2A6F-C44F9334E01F}"/>
            </a:ext>
          </a:extLst>
        </p:cNvPr>
        <p:cNvGrpSpPr/>
        <p:nvPr/>
      </p:nvGrpSpPr>
      <p:grpSpPr>
        <a:xfrm>
          <a:off x="0" y="0"/>
          <a:ext cx="0" cy="0"/>
          <a:chOff x="0" y="0"/>
          <a:chExt cx="0" cy="0"/>
        </a:xfrm>
      </p:grpSpPr>
      <p:sp>
        <p:nvSpPr>
          <p:cNvPr id="22" name="Text Placeholder 21">
            <a:extLst>
              <a:ext uri="{FF2B5EF4-FFF2-40B4-BE49-F238E27FC236}">
                <a16:creationId xmlns:a16="http://schemas.microsoft.com/office/drawing/2014/main" id="{B9CB5633-4A54-BD04-A987-AB6E620D82C2}"/>
              </a:ext>
            </a:extLst>
          </p:cNvPr>
          <p:cNvSpPr>
            <a:spLocks noGrp="1"/>
          </p:cNvSpPr>
          <p:nvPr>
            <p:ph type="body" sz="quarter" idx="12"/>
          </p:nvPr>
        </p:nvSpPr>
        <p:spPr>
          <a:xfrm>
            <a:off x="302400" y="1233395"/>
            <a:ext cx="3245785" cy="2008942"/>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b="1" kern="1200" dirty="0" err="1">
                <a:solidFill>
                  <a:srgbClr val="897974"/>
                </a:solidFill>
                <a:latin typeface="DM Sans" pitchFamily="2" charset="77"/>
              </a:rPr>
              <a:t>Cutometer</a:t>
            </a:r>
            <a:br>
              <a:rPr lang="de-CH" b="1" kern="1200" dirty="0">
                <a:solidFill>
                  <a:srgbClr val="897974"/>
                </a:solidFill>
                <a:latin typeface="DM Sans" pitchFamily="2" charset="77"/>
              </a:rPr>
            </a:br>
            <a:r>
              <a:rPr kumimoji="0" lang="en-US" b="0" i="0" u="none" strike="noStrike" kern="1200" cap="none" spc="0" normalizeH="0" baseline="0" noProof="0" dirty="0">
                <a:ln>
                  <a:noFill/>
                </a:ln>
                <a:solidFill>
                  <a:prstClr val="black"/>
                </a:solidFill>
                <a:effectLst/>
                <a:uLnTx/>
                <a:uFillTx/>
                <a:latin typeface="DM Sans" pitchFamily="2" charset="77"/>
                <a:ea typeface="+mn-ea"/>
                <a:cs typeface="+mn-cs"/>
              </a:rPr>
              <a:t>MPA580 (C&amp;K)</a:t>
            </a:r>
            <a:br>
              <a:rPr kumimoji="0" lang="en-US" b="0" i="0" u="none" strike="noStrike" kern="1200" cap="none" spc="0" normalizeH="0" baseline="0" noProof="0" dirty="0">
                <a:ln>
                  <a:noFill/>
                </a:ln>
                <a:solidFill>
                  <a:prstClr val="black"/>
                </a:solidFill>
                <a:effectLst/>
                <a:uLnTx/>
                <a:uFillTx/>
                <a:latin typeface="DM Sans" pitchFamily="2" charset="77"/>
                <a:ea typeface="+mn-ea"/>
                <a:cs typeface="+mn-cs"/>
              </a:rPr>
            </a:br>
            <a:endParaRPr kumimoji="0" lang="en-US" b="0" i="0" u="none" strike="noStrike" kern="1200" cap="none" spc="0" normalizeH="0" baseline="0" noProof="0" dirty="0">
              <a:ln>
                <a:noFill/>
              </a:ln>
              <a:solidFill>
                <a:prstClr val="black"/>
              </a:solidFill>
              <a:effectLst/>
              <a:uLnTx/>
              <a:uFillTx/>
              <a:latin typeface="DM Sans"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DM Sans" pitchFamily="2" charset="77"/>
                <a:ea typeface="+mn-ea"/>
                <a:cs typeface="+mn-cs"/>
              </a:rPr>
              <a:t>Average of 3</a:t>
            </a:r>
            <a:br>
              <a:rPr kumimoji="0" lang="en-US" b="0" i="0" u="none" strike="noStrike" kern="1200" cap="none" spc="0" normalizeH="0" baseline="0" noProof="0" dirty="0">
                <a:ln>
                  <a:noFill/>
                </a:ln>
                <a:solidFill>
                  <a:prstClr val="black"/>
                </a:solidFill>
                <a:effectLst/>
                <a:uLnTx/>
                <a:uFillTx/>
                <a:latin typeface="DM Sans" pitchFamily="2" charset="77"/>
                <a:ea typeface="+mn-ea"/>
                <a:cs typeface="+mn-cs"/>
              </a:rPr>
            </a:br>
            <a:r>
              <a:rPr kumimoji="0" lang="en-US" b="0" i="0" u="none" strike="noStrike" kern="1200" cap="none" spc="0" normalizeH="0" baseline="0" noProof="0" dirty="0">
                <a:ln>
                  <a:noFill/>
                </a:ln>
                <a:solidFill>
                  <a:prstClr val="black"/>
                </a:solidFill>
                <a:effectLst/>
                <a:uLnTx/>
                <a:uFillTx/>
                <a:latin typeface="DM Sans" pitchFamily="2" charset="77"/>
                <a:ea typeface="+mn-ea"/>
                <a:cs typeface="+mn-cs"/>
              </a:rPr>
              <a:t>measurements </a:t>
            </a:r>
            <a:br>
              <a:rPr kumimoji="0" lang="en-US" b="0" i="0" u="none" strike="noStrike" kern="1200" cap="none" spc="0" normalizeH="0" baseline="0" noProof="0" dirty="0">
                <a:ln>
                  <a:noFill/>
                </a:ln>
                <a:solidFill>
                  <a:prstClr val="black"/>
                </a:solidFill>
                <a:effectLst/>
                <a:uLnTx/>
                <a:uFillTx/>
                <a:latin typeface="DM Sans" pitchFamily="2" charset="77"/>
                <a:ea typeface="+mn-ea"/>
                <a:cs typeface="+mn-cs"/>
              </a:rPr>
            </a:br>
            <a:r>
              <a:rPr kumimoji="0" lang="en-US" b="0" i="0" u="none" strike="noStrike" kern="1200" cap="none" spc="0" normalizeH="0" baseline="0" noProof="0" dirty="0">
                <a:ln>
                  <a:noFill/>
                </a:ln>
                <a:solidFill>
                  <a:prstClr val="black"/>
                </a:solidFill>
                <a:effectLst/>
                <a:uLnTx/>
                <a:uFillTx/>
                <a:latin typeface="DM Sans" pitchFamily="2" charset="77"/>
                <a:ea typeface="+mn-ea"/>
                <a:cs typeface="+mn-cs"/>
              </a:rPr>
              <a:t>per site</a:t>
            </a:r>
          </a:p>
        </p:txBody>
      </p:sp>
      <p:sp>
        <p:nvSpPr>
          <p:cNvPr id="5" name="Text Placeholder 4">
            <a:extLst>
              <a:ext uri="{FF2B5EF4-FFF2-40B4-BE49-F238E27FC236}">
                <a16:creationId xmlns:a16="http://schemas.microsoft.com/office/drawing/2014/main" id="{AA36044B-274C-87AB-87F3-02DC38893689}"/>
              </a:ext>
            </a:extLst>
          </p:cNvPr>
          <p:cNvSpPr>
            <a:spLocks noGrp="1"/>
          </p:cNvSpPr>
          <p:nvPr>
            <p:ph type="body" idx="11"/>
          </p:nvPr>
        </p:nvSpPr>
        <p:spPr/>
        <p:txBody>
          <a:bodyPr/>
          <a:lstStyle/>
          <a:p>
            <a:r>
              <a:rPr lang="en-GB" sz="2400" dirty="0"/>
              <a:t>Cutometer</a:t>
            </a:r>
          </a:p>
        </p:txBody>
      </p:sp>
      <p:sp>
        <p:nvSpPr>
          <p:cNvPr id="4" name="Title 3">
            <a:extLst>
              <a:ext uri="{FF2B5EF4-FFF2-40B4-BE49-F238E27FC236}">
                <a16:creationId xmlns:a16="http://schemas.microsoft.com/office/drawing/2014/main" id="{9BA60EC3-3413-4658-6EE3-11AE1EADA182}"/>
              </a:ext>
            </a:extLst>
          </p:cNvPr>
          <p:cNvSpPr>
            <a:spLocks noGrp="1"/>
          </p:cNvSpPr>
          <p:nvPr>
            <p:ph type="title"/>
          </p:nvPr>
        </p:nvSpPr>
        <p:spPr/>
        <p:txBody>
          <a:bodyPr/>
          <a:lstStyle/>
          <a:p>
            <a:r>
              <a:rPr lang="en-GB" sz="2800" dirty="0"/>
              <a:t>Skin Elasticity</a:t>
            </a:r>
          </a:p>
        </p:txBody>
      </p:sp>
      <p:grpSp>
        <p:nvGrpSpPr>
          <p:cNvPr id="9" name="Group 8">
            <a:extLst>
              <a:ext uri="{FF2B5EF4-FFF2-40B4-BE49-F238E27FC236}">
                <a16:creationId xmlns:a16="http://schemas.microsoft.com/office/drawing/2014/main" id="{8BDFAC85-F748-3B15-4572-916AF15FAB3E}"/>
              </a:ext>
            </a:extLst>
          </p:cNvPr>
          <p:cNvGrpSpPr/>
          <p:nvPr/>
        </p:nvGrpSpPr>
        <p:grpSpPr>
          <a:xfrm>
            <a:off x="1543826" y="1364353"/>
            <a:ext cx="4552174" cy="4944970"/>
            <a:chOff x="1162276" y="1689044"/>
            <a:chExt cx="3692298" cy="4010897"/>
          </a:xfrm>
        </p:grpSpPr>
        <p:pic>
          <p:nvPicPr>
            <p:cNvPr id="6" name="Picture 5" descr="A person with red hair&#10;&#10;Description automatically generated">
              <a:extLst>
                <a:ext uri="{FF2B5EF4-FFF2-40B4-BE49-F238E27FC236}">
                  <a16:creationId xmlns:a16="http://schemas.microsoft.com/office/drawing/2014/main" id="{4004E3E3-730E-38F7-2D54-E9738831AA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162276" y="1689044"/>
              <a:ext cx="3692298" cy="3732958"/>
            </a:xfrm>
            <a:prstGeom prst="rect">
              <a:avLst/>
            </a:prstGeom>
          </p:spPr>
        </p:pic>
        <p:grpSp>
          <p:nvGrpSpPr>
            <p:cNvPr id="8" name="Group 7">
              <a:extLst>
                <a:ext uri="{FF2B5EF4-FFF2-40B4-BE49-F238E27FC236}">
                  <a16:creationId xmlns:a16="http://schemas.microsoft.com/office/drawing/2014/main" id="{FA534B2A-FCE8-3A80-8730-84D3105CEFC8}"/>
                </a:ext>
              </a:extLst>
            </p:cNvPr>
            <p:cNvGrpSpPr/>
            <p:nvPr/>
          </p:nvGrpSpPr>
          <p:grpSpPr>
            <a:xfrm>
              <a:off x="1389494" y="2560326"/>
              <a:ext cx="1419736" cy="3139615"/>
              <a:chOff x="1389494" y="2560326"/>
              <a:chExt cx="1419736" cy="3139615"/>
            </a:xfrm>
          </p:grpSpPr>
          <p:grpSp>
            <p:nvGrpSpPr>
              <p:cNvPr id="34" name="Group 33">
                <a:extLst>
                  <a:ext uri="{FF2B5EF4-FFF2-40B4-BE49-F238E27FC236}">
                    <a16:creationId xmlns:a16="http://schemas.microsoft.com/office/drawing/2014/main" id="{0BEDBB6C-8BA2-7D6C-69A2-7DFD22CB346B}"/>
                  </a:ext>
                </a:extLst>
              </p:cNvPr>
              <p:cNvGrpSpPr/>
              <p:nvPr/>
            </p:nvGrpSpPr>
            <p:grpSpPr>
              <a:xfrm>
                <a:off x="1389494" y="3234514"/>
                <a:ext cx="1241569" cy="2465427"/>
                <a:chOff x="278522" y="3387069"/>
                <a:chExt cx="1241569" cy="1773355"/>
              </a:xfrm>
            </p:grpSpPr>
            <p:cxnSp>
              <p:nvCxnSpPr>
                <p:cNvPr id="7" name="Straight Arrow Connector 6">
                  <a:extLst>
                    <a:ext uri="{FF2B5EF4-FFF2-40B4-BE49-F238E27FC236}">
                      <a16:creationId xmlns:a16="http://schemas.microsoft.com/office/drawing/2014/main" id="{06634D4C-11E8-9DB5-2CC8-F5FF096A06A4}"/>
                    </a:ext>
                  </a:extLst>
                </p:cNvPr>
                <p:cNvCxnSpPr>
                  <a:cxnSpLocks/>
                </p:cNvCxnSpPr>
                <p:nvPr/>
              </p:nvCxnSpPr>
              <p:spPr>
                <a:xfrm flipV="1">
                  <a:off x="278522" y="3912830"/>
                  <a:ext cx="1241569" cy="1247594"/>
                </a:xfrm>
                <a:prstGeom prst="straightConnector1">
                  <a:avLst/>
                </a:prstGeom>
                <a:ln w="28575">
                  <a:solidFill>
                    <a:srgbClr val="4D3C35"/>
                  </a:solidFill>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BD7AA191-A1E4-029B-ED74-711EF3201782}"/>
                    </a:ext>
                  </a:extLst>
                </p:cNvPr>
                <p:cNvCxnSpPr>
                  <a:cxnSpLocks/>
                </p:cNvCxnSpPr>
                <p:nvPr/>
              </p:nvCxnSpPr>
              <p:spPr>
                <a:xfrm flipV="1">
                  <a:off x="278522" y="3387069"/>
                  <a:ext cx="776309" cy="1773355"/>
                </a:xfrm>
                <a:prstGeom prst="straightConnector1">
                  <a:avLst/>
                </a:prstGeom>
                <a:ln w="28575">
                  <a:solidFill>
                    <a:srgbClr val="4D3C35"/>
                  </a:solidFill>
                  <a:tailEnd type="triangle"/>
                </a:ln>
              </p:spPr>
              <p:style>
                <a:lnRef idx="1">
                  <a:schemeClr val="dk1"/>
                </a:lnRef>
                <a:fillRef idx="0">
                  <a:schemeClr val="dk1"/>
                </a:fillRef>
                <a:effectRef idx="0">
                  <a:schemeClr val="dk1"/>
                </a:effectRef>
                <a:fontRef idx="minor">
                  <a:schemeClr val="tx1"/>
                </a:fontRef>
              </p:style>
            </p:cxnSp>
          </p:grpSp>
          <p:sp>
            <p:nvSpPr>
              <p:cNvPr id="10" name="Rectangle 9">
                <a:extLst>
                  <a:ext uri="{FF2B5EF4-FFF2-40B4-BE49-F238E27FC236}">
                    <a16:creationId xmlns:a16="http://schemas.microsoft.com/office/drawing/2014/main" id="{D4A0FABC-7F43-01AC-C97F-056F514625D6}"/>
                  </a:ext>
                </a:extLst>
              </p:cNvPr>
              <p:cNvSpPr/>
              <p:nvPr/>
            </p:nvSpPr>
            <p:spPr>
              <a:xfrm>
                <a:off x="2530449" y="2560326"/>
                <a:ext cx="278781" cy="278781"/>
              </a:xfrm>
              <a:prstGeom prst="rect">
                <a:avLst/>
              </a:prstGeom>
              <a:noFill/>
              <a:ln w="3810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nvGrpSpPr>
              <p:cNvPr id="13" name="Group 12">
                <a:extLst>
                  <a:ext uri="{FF2B5EF4-FFF2-40B4-BE49-F238E27FC236}">
                    <a16:creationId xmlns:a16="http://schemas.microsoft.com/office/drawing/2014/main" id="{8B6EDC8E-F633-0962-7BF4-2CF0D1978591}"/>
                  </a:ext>
                </a:extLst>
              </p:cNvPr>
              <p:cNvGrpSpPr/>
              <p:nvPr/>
            </p:nvGrpSpPr>
            <p:grpSpPr>
              <a:xfrm>
                <a:off x="2165803" y="3177882"/>
                <a:ext cx="95250" cy="212725"/>
                <a:chOff x="1730375" y="3288053"/>
                <a:chExt cx="95250" cy="212725"/>
              </a:xfrm>
            </p:grpSpPr>
            <p:sp>
              <p:nvSpPr>
                <p:cNvPr id="19" name="Oval 18">
                  <a:extLst>
                    <a:ext uri="{FF2B5EF4-FFF2-40B4-BE49-F238E27FC236}">
                      <a16:creationId xmlns:a16="http://schemas.microsoft.com/office/drawing/2014/main" id="{30C7739B-9A49-AB47-9BB7-3238248BC5C1}"/>
                    </a:ext>
                  </a:extLst>
                </p:cNvPr>
                <p:cNvSpPr/>
                <p:nvPr/>
              </p:nvSpPr>
              <p:spPr>
                <a:xfrm>
                  <a:off x="1730375" y="3288053"/>
                  <a:ext cx="95250" cy="95250"/>
                </a:xfrm>
                <a:prstGeom prst="ellipse">
                  <a:avLst/>
                </a:prstGeom>
                <a:solidFill>
                  <a:srgbClr val="4D3C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0" name="Oval 19">
                  <a:extLst>
                    <a:ext uri="{FF2B5EF4-FFF2-40B4-BE49-F238E27FC236}">
                      <a16:creationId xmlns:a16="http://schemas.microsoft.com/office/drawing/2014/main" id="{57623934-8373-727C-A382-B239A5442CB5}"/>
                    </a:ext>
                  </a:extLst>
                </p:cNvPr>
                <p:cNvSpPr/>
                <p:nvPr/>
              </p:nvSpPr>
              <p:spPr>
                <a:xfrm>
                  <a:off x="1730375" y="3405528"/>
                  <a:ext cx="95250" cy="95250"/>
                </a:xfrm>
                <a:prstGeom prst="ellipse">
                  <a:avLst/>
                </a:prstGeom>
                <a:solidFill>
                  <a:srgbClr val="B397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14" name="Group 13">
                <a:extLst>
                  <a:ext uri="{FF2B5EF4-FFF2-40B4-BE49-F238E27FC236}">
                    <a16:creationId xmlns:a16="http://schemas.microsoft.com/office/drawing/2014/main" id="{C2021EA9-F7BA-A55F-83A7-08E2554DEFA7}"/>
                  </a:ext>
                </a:extLst>
              </p:cNvPr>
              <p:cNvGrpSpPr/>
              <p:nvPr/>
            </p:nvGrpSpPr>
            <p:grpSpPr>
              <a:xfrm rot="2700000">
                <a:off x="2520281" y="3824322"/>
                <a:ext cx="125065" cy="201905"/>
                <a:chOff x="1700560" y="3288053"/>
                <a:chExt cx="125065" cy="201905"/>
              </a:xfrm>
            </p:grpSpPr>
            <p:sp>
              <p:nvSpPr>
                <p:cNvPr id="17" name="Oval 16">
                  <a:extLst>
                    <a:ext uri="{FF2B5EF4-FFF2-40B4-BE49-F238E27FC236}">
                      <a16:creationId xmlns:a16="http://schemas.microsoft.com/office/drawing/2014/main" id="{4176AE68-9991-7B05-711D-00DE58634EFD}"/>
                    </a:ext>
                  </a:extLst>
                </p:cNvPr>
                <p:cNvSpPr/>
                <p:nvPr/>
              </p:nvSpPr>
              <p:spPr>
                <a:xfrm>
                  <a:off x="1730375" y="3288053"/>
                  <a:ext cx="95250" cy="95250"/>
                </a:xfrm>
                <a:prstGeom prst="ellipse">
                  <a:avLst/>
                </a:prstGeom>
                <a:solidFill>
                  <a:srgbClr val="4D3C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8" name="Oval 17">
                  <a:extLst>
                    <a:ext uri="{FF2B5EF4-FFF2-40B4-BE49-F238E27FC236}">
                      <a16:creationId xmlns:a16="http://schemas.microsoft.com/office/drawing/2014/main" id="{16246020-4891-1F54-0012-90148F0D9404}"/>
                    </a:ext>
                  </a:extLst>
                </p:cNvPr>
                <p:cNvSpPr/>
                <p:nvPr/>
              </p:nvSpPr>
              <p:spPr>
                <a:xfrm>
                  <a:off x="1700560" y="3394708"/>
                  <a:ext cx="95250" cy="95250"/>
                </a:xfrm>
                <a:prstGeom prst="ellipse">
                  <a:avLst/>
                </a:prstGeom>
                <a:solidFill>
                  <a:srgbClr val="B397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DM Sans"/>
                    <a:ea typeface="+mn-ea"/>
                    <a:cs typeface="+mn-cs"/>
                  </a:endParaRPr>
                </a:p>
              </p:txBody>
            </p:sp>
          </p:grpSp>
        </p:grpSp>
      </p:grpSp>
      <p:pic>
        <p:nvPicPr>
          <p:cNvPr id="12" name="Picture Placeholder 33" descr="A person with long hair and a hand on her shoulder&#10;&#10;Description automatically generated">
            <a:extLst>
              <a:ext uri="{FF2B5EF4-FFF2-40B4-BE49-F238E27FC236}">
                <a16:creationId xmlns:a16="http://schemas.microsoft.com/office/drawing/2014/main" id="{83F14A6A-8BCA-2A03-A843-42A1254FE3AD}"/>
              </a:ext>
            </a:extLst>
          </p:cNvPr>
          <p:cNvPicPr>
            <a:picLocks noGrp="1" noChangeAspect="1"/>
          </p:cNvPicPr>
          <p:nvPr>
            <p:ph type="pic" sz="quarter" idx="21"/>
          </p:nvPr>
        </p:nvPicPr>
        <p:blipFill rotWithShape="1">
          <a:blip r:embed="rId3" cstate="screen">
            <a:extLst>
              <a:ext uri="{28A0092B-C50C-407E-A947-70E740481C1C}">
                <a14:useLocalDpi xmlns:a14="http://schemas.microsoft.com/office/drawing/2010/main"/>
              </a:ext>
            </a:extLst>
          </a:blip>
          <a:srcRect/>
          <a:stretch/>
        </p:blipFill>
        <p:spPr>
          <a:xfrm>
            <a:off x="7337427" y="2"/>
            <a:ext cx="4854573" cy="6857998"/>
          </a:xfrm>
        </p:spPr>
      </p:pic>
      <p:sp>
        <p:nvSpPr>
          <p:cNvPr id="21" name="Slide Number Placeholder 1">
            <a:extLst>
              <a:ext uri="{FF2B5EF4-FFF2-40B4-BE49-F238E27FC236}">
                <a16:creationId xmlns:a16="http://schemas.microsoft.com/office/drawing/2014/main" id="{B43034C6-5B08-5FB7-FD69-EF98A280630D}"/>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32</a:t>
            </a:fld>
            <a:endParaRPr lang="en-GB" dirty="0"/>
          </a:p>
        </p:txBody>
      </p:sp>
    </p:spTree>
    <p:extLst>
      <p:ext uri="{BB962C8B-B14F-4D97-AF65-F5344CB8AC3E}">
        <p14:creationId xmlns:p14="http://schemas.microsoft.com/office/powerpoint/2010/main" val="32374027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65314FF4-C473-4E39-9EF4-0699FC5DFCBC}"/>
              </a:ext>
            </a:extLst>
          </p:cNvPr>
          <p:cNvSpPr>
            <a:spLocks noGrp="1"/>
          </p:cNvSpPr>
          <p:nvPr>
            <p:ph type="body" idx="11"/>
          </p:nvPr>
        </p:nvSpPr>
        <p:spPr/>
        <p:txBody>
          <a:bodyPr/>
          <a:lstStyle/>
          <a:p>
            <a:r>
              <a:rPr lang="en-US" dirty="0"/>
              <a:t>Highly significant already after 2 weeks, both in cheek area and crow’s feet</a:t>
            </a:r>
          </a:p>
        </p:txBody>
      </p:sp>
      <p:sp>
        <p:nvSpPr>
          <p:cNvPr id="19" name="Title 18">
            <a:extLst>
              <a:ext uri="{FF2B5EF4-FFF2-40B4-BE49-F238E27FC236}">
                <a16:creationId xmlns:a16="http://schemas.microsoft.com/office/drawing/2014/main" id="{03726561-4836-5E9D-E2F4-690E9C28876D}"/>
              </a:ext>
            </a:extLst>
          </p:cNvPr>
          <p:cNvSpPr>
            <a:spLocks noGrp="1"/>
          </p:cNvSpPr>
          <p:nvPr>
            <p:ph type="title"/>
          </p:nvPr>
        </p:nvSpPr>
        <p:spPr/>
        <p:txBody>
          <a:bodyPr/>
          <a:lstStyle/>
          <a:p>
            <a:r>
              <a:rPr lang="en-GB" dirty="0">
                <a:solidFill>
                  <a:schemeClr val="tx1"/>
                </a:solidFill>
                <a:latin typeface="DM Sans Bold"/>
              </a:rPr>
              <a:t>Significant skin </a:t>
            </a:r>
            <a:r>
              <a:rPr kumimoji="0" lang="en-GB" b="0" i="0" u="none" strike="noStrike" kern="1200" cap="none" spc="0" normalizeH="0" baseline="0" noProof="0" dirty="0">
                <a:ln>
                  <a:noFill/>
                </a:ln>
                <a:solidFill>
                  <a:schemeClr val="tx1"/>
                </a:solidFill>
                <a:effectLst/>
                <a:uLnTx/>
                <a:uFillTx/>
                <a:latin typeface="DM Sans Bold"/>
                <a:ea typeface="+mj-ea"/>
                <a:cs typeface="+mj-cs"/>
              </a:rPr>
              <a:t>elasticity improvement</a:t>
            </a:r>
            <a:endParaRPr lang="en-US" dirty="0"/>
          </a:p>
        </p:txBody>
      </p:sp>
      <p:sp>
        <p:nvSpPr>
          <p:cNvPr id="4" name="Text Placeholder 3">
            <a:extLst>
              <a:ext uri="{FF2B5EF4-FFF2-40B4-BE49-F238E27FC236}">
                <a16:creationId xmlns:a16="http://schemas.microsoft.com/office/drawing/2014/main" id="{AEFE9C8E-B4FD-B59E-9D1E-35F80CA5FE28}"/>
              </a:ext>
            </a:extLst>
          </p:cNvPr>
          <p:cNvSpPr>
            <a:spLocks noGrp="1"/>
          </p:cNvSpPr>
          <p:nvPr>
            <p:ph type="body" sz="quarter" idx="23"/>
          </p:nvPr>
        </p:nvSpPr>
        <p:spPr/>
        <p:txBody>
          <a:bodyPr/>
          <a:lstStyle/>
          <a:p>
            <a:r>
              <a:rPr lang="en-US" dirty="0"/>
              <a:t>R2 (gross elasticity, recover rate after strain)</a:t>
            </a:r>
          </a:p>
          <a:p>
            <a:endParaRPr lang="en-US" dirty="0"/>
          </a:p>
        </p:txBody>
      </p:sp>
      <p:sp>
        <p:nvSpPr>
          <p:cNvPr id="5" name="Text Placeholder 4">
            <a:extLst>
              <a:ext uri="{FF2B5EF4-FFF2-40B4-BE49-F238E27FC236}">
                <a16:creationId xmlns:a16="http://schemas.microsoft.com/office/drawing/2014/main" id="{16E84EB9-5FEF-D947-2CA7-9D55C7DEBEA7}"/>
              </a:ext>
            </a:extLst>
          </p:cNvPr>
          <p:cNvSpPr>
            <a:spLocks noGrp="1"/>
          </p:cNvSpPr>
          <p:nvPr>
            <p:ph type="body" sz="quarter" idx="24"/>
          </p:nvPr>
        </p:nvSpPr>
        <p:spPr/>
        <p:txBody>
          <a:bodyPr/>
          <a:lstStyle/>
          <a:p>
            <a:r>
              <a:rPr lang="en-US" dirty="0"/>
              <a:t>***p&lt;0.001 active vs placebo</a:t>
            </a:r>
          </a:p>
          <a:p>
            <a:endParaRPr lang="en-US" dirty="0"/>
          </a:p>
        </p:txBody>
      </p:sp>
      <p:sp>
        <p:nvSpPr>
          <p:cNvPr id="20" name="TextBox 19">
            <a:extLst>
              <a:ext uri="{FF2B5EF4-FFF2-40B4-BE49-F238E27FC236}">
                <a16:creationId xmlns:a16="http://schemas.microsoft.com/office/drawing/2014/main" id="{1D6678CB-1C4C-B260-09CA-D421DCD375B9}"/>
              </a:ext>
            </a:extLst>
          </p:cNvPr>
          <p:cNvSpPr txBox="1"/>
          <p:nvPr/>
        </p:nvSpPr>
        <p:spPr>
          <a:xfrm>
            <a:off x="302400" y="1440000"/>
            <a:ext cx="4696890" cy="246221"/>
          </a:xfrm>
          <a:prstGeom prst="rect">
            <a:avLst/>
          </a:prstGeom>
          <a:noFill/>
        </p:spPr>
        <p:txBody>
          <a:bodyPr wrap="square" lIns="0" tIns="0" rIns="0" bIns="0">
            <a:spAutoFit/>
          </a:bodyPr>
          <a:lstStyle/>
          <a:p>
            <a:pPr rtl="0">
              <a:defRPr sz="1400" b="1" i="0" u="none" strike="noStrike" kern="1200" spc="0" baseline="0">
                <a:solidFill>
                  <a:sysClr val="windowText" lastClr="000000"/>
                </a:solidFill>
                <a:latin typeface="+mn-lt"/>
                <a:ea typeface="+mn-ea"/>
                <a:cs typeface="+mn-cs"/>
              </a:defRPr>
            </a:pPr>
            <a:r>
              <a:rPr lang="en-US" sz="1600"/>
              <a:t>Skin elasticity </a:t>
            </a:r>
            <a:r>
              <a:rPr lang="en-US" sz="1600" b="1"/>
              <a:t>cheek (R2)</a:t>
            </a:r>
          </a:p>
        </p:txBody>
      </p:sp>
      <p:sp>
        <p:nvSpPr>
          <p:cNvPr id="21" name="TextBox 20">
            <a:extLst>
              <a:ext uri="{FF2B5EF4-FFF2-40B4-BE49-F238E27FC236}">
                <a16:creationId xmlns:a16="http://schemas.microsoft.com/office/drawing/2014/main" id="{44519044-71F3-930D-B9F5-FF382A99923C}"/>
              </a:ext>
            </a:extLst>
          </p:cNvPr>
          <p:cNvSpPr txBox="1"/>
          <p:nvPr/>
        </p:nvSpPr>
        <p:spPr>
          <a:xfrm>
            <a:off x="6443027" y="1440000"/>
            <a:ext cx="4696890" cy="246221"/>
          </a:xfrm>
          <a:prstGeom prst="rect">
            <a:avLst/>
          </a:prstGeom>
          <a:noFill/>
        </p:spPr>
        <p:txBody>
          <a:bodyPr wrap="square" lIns="0" tIns="0" rIns="0" bIns="0">
            <a:spAutoFit/>
          </a:bodyPr>
          <a:lstStyle/>
          <a:p>
            <a:pPr rtl="0">
              <a:defRPr sz="1400" b="1" i="0" u="none" strike="noStrike" kern="1200" spc="0" baseline="0">
                <a:solidFill>
                  <a:sysClr val="windowText" lastClr="000000"/>
                </a:solidFill>
                <a:latin typeface="+mn-lt"/>
                <a:ea typeface="+mn-ea"/>
                <a:cs typeface="+mn-cs"/>
              </a:defRPr>
            </a:pPr>
            <a:r>
              <a:rPr lang="en-US" sz="1600"/>
              <a:t>Skin elasticity </a:t>
            </a:r>
            <a:r>
              <a:rPr lang="en-US" sz="1600" b="1"/>
              <a:t>crow’s feet (R2)</a:t>
            </a:r>
          </a:p>
        </p:txBody>
      </p:sp>
      <p:pic>
        <p:nvPicPr>
          <p:cNvPr id="6" name="Picture 2">
            <a:extLst>
              <a:ext uri="{FF2B5EF4-FFF2-40B4-BE49-F238E27FC236}">
                <a16:creationId xmlns:a16="http://schemas.microsoft.com/office/drawing/2014/main" id="{82634BE5-C8C8-3A2C-2B53-9CA4EB6EE915}"/>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p:blipFill>
        <p:spPr bwMode="auto">
          <a:xfrm>
            <a:off x="10832794" y="303215"/>
            <a:ext cx="1052328" cy="45899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screenshot of a computer screen&#10;&#10;AI-generated content may be incorrect.">
            <a:extLst>
              <a:ext uri="{FF2B5EF4-FFF2-40B4-BE49-F238E27FC236}">
                <a16:creationId xmlns:a16="http://schemas.microsoft.com/office/drawing/2014/main" id="{0A81F843-AE2C-239D-9ED7-1C66CE9C9FC6}"/>
              </a:ext>
            </a:extLst>
          </p:cNvPr>
          <p:cNvPicPr>
            <a:picLocks noChangeAspect="1"/>
          </p:cNvPicPr>
          <p:nvPr/>
        </p:nvPicPr>
        <p:blipFill>
          <a:blip r:embed="rId3" cstate="screen">
            <a:extLst>
              <a:ext uri="{28A0092B-C50C-407E-A947-70E740481C1C}">
                <a14:useLocalDpi xmlns:a14="http://schemas.microsoft.com/office/drawing/2010/main"/>
              </a:ext>
            </a:extLst>
          </a:blip>
          <a:srcRect t="17463" b="17019"/>
          <a:stretch/>
        </p:blipFill>
        <p:spPr>
          <a:xfrm>
            <a:off x="294066" y="1596598"/>
            <a:ext cx="11591055" cy="4271752"/>
          </a:xfrm>
          <a:prstGeom prst="rect">
            <a:avLst/>
          </a:prstGeom>
        </p:spPr>
      </p:pic>
      <p:sp>
        <p:nvSpPr>
          <p:cNvPr id="10" name="Slide Number Placeholder 3">
            <a:extLst>
              <a:ext uri="{FF2B5EF4-FFF2-40B4-BE49-F238E27FC236}">
                <a16:creationId xmlns:a16="http://schemas.microsoft.com/office/drawing/2014/main" id="{6DE4E67E-1815-C05F-0A5E-D21B2F088DC4}"/>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33</a:t>
            </a:fld>
            <a:endParaRPr lang="en-GB" dirty="0"/>
          </a:p>
        </p:txBody>
      </p:sp>
    </p:spTree>
    <p:extLst>
      <p:ext uri="{BB962C8B-B14F-4D97-AF65-F5344CB8AC3E}">
        <p14:creationId xmlns:p14="http://schemas.microsoft.com/office/powerpoint/2010/main" val="24429085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A1741-BC8F-4826-5FC9-39F87CBB5890}"/>
            </a:ext>
          </a:extLst>
        </p:cNvPr>
        <p:cNvGrpSpPr/>
        <p:nvPr/>
      </p:nvGrpSpPr>
      <p:grpSpPr>
        <a:xfrm>
          <a:off x="0" y="0"/>
          <a:ext cx="0" cy="0"/>
          <a:chOff x="0" y="0"/>
          <a:chExt cx="0" cy="0"/>
        </a:xfrm>
      </p:grpSpPr>
      <p:sp>
        <p:nvSpPr>
          <p:cNvPr id="22" name="Text Placeholder 21">
            <a:extLst>
              <a:ext uri="{FF2B5EF4-FFF2-40B4-BE49-F238E27FC236}">
                <a16:creationId xmlns:a16="http://schemas.microsoft.com/office/drawing/2014/main" id="{33C8CA74-E440-9A03-6E4F-CDECFCA5B5D1}"/>
              </a:ext>
            </a:extLst>
          </p:cNvPr>
          <p:cNvSpPr>
            <a:spLocks noGrp="1"/>
          </p:cNvSpPr>
          <p:nvPr>
            <p:ph type="body" sz="quarter" idx="12"/>
          </p:nvPr>
        </p:nvSpPr>
        <p:spPr>
          <a:xfrm>
            <a:off x="302400" y="1233395"/>
            <a:ext cx="3245785" cy="2008942"/>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b="1" kern="1200" dirty="0">
                <a:solidFill>
                  <a:srgbClr val="897974"/>
                </a:solidFill>
                <a:latin typeface="DM Sans" pitchFamily="2" charset="77"/>
              </a:rPr>
              <a:t>Primos CR</a:t>
            </a:r>
            <a:br>
              <a:rPr lang="de-CH" b="1" kern="1200" dirty="0">
                <a:solidFill>
                  <a:srgbClr val="897974"/>
                </a:solidFill>
                <a:latin typeface="DM Sans" pitchFamily="2" charset="77"/>
              </a:rPr>
            </a:br>
            <a:r>
              <a:rPr kumimoji="0" lang="en-US" b="0" i="0" u="none" strike="noStrike" kern="1200" cap="none" spc="0" normalizeH="0" baseline="0" noProof="0" dirty="0">
                <a:ln>
                  <a:noFill/>
                </a:ln>
                <a:solidFill>
                  <a:prstClr val="black"/>
                </a:solidFill>
                <a:effectLst/>
                <a:uLnTx/>
                <a:uFillTx/>
                <a:latin typeface="DM Sans" pitchFamily="2" charset="77"/>
                <a:ea typeface="+mn-ea"/>
                <a:cs typeface="+mn-cs"/>
              </a:rPr>
              <a:t>(Canfield)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black"/>
              </a:solidFill>
              <a:effectLst/>
              <a:uLnTx/>
              <a:uFillTx/>
              <a:latin typeface="DM Sans"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DM Sans" pitchFamily="2" charset="77"/>
                <a:ea typeface="+mn-ea"/>
                <a:cs typeface="+mn-cs"/>
              </a:rPr>
              <a:t>Average of 3</a:t>
            </a:r>
            <a:br>
              <a:rPr kumimoji="0" lang="en-US" b="0" i="0" u="none" strike="noStrike" kern="1200" cap="none" spc="0" normalizeH="0" baseline="0" noProof="0" dirty="0">
                <a:ln>
                  <a:noFill/>
                </a:ln>
                <a:solidFill>
                  <a:prstClr val="black"/>
                </a:solidFill>
                <a:effectLst/>
                <a:uLnTx/>
                <a:uFillTx/>
                <a:latin typeface="DM Sans" pitchFamily="2" charset="77"/>
                <a:ea typeface="+mn-ea"/>
                <a:cs typeface="+mn-cs"/>
              </a:rPr>
            </a:br>
            <a:r>
              <a:rPr kumimoji="0" lang="en-US" b="0" i="0" u="none" strike="noStrike" kern="1200" cap="none" spc="0" normalizeH="0" baseline="0" noProof="0" dirty="0">
                <a:ln>
                  <a:noFill/>
                </a:ln>
                <a:solidFill>
                  <a:prstClr val="black"/>
                </a:solidFill>
                <a:effectLst/>
                <a:uLnTx/>
                <a:uFillTx/>
                <a:latin typeface="DM Sans" pitchFamily="2" charset="77"/>
                <a:ea typeface="+mn-ea"/>
                <a:cs typeface="+mn-cs"/>
              </a:rPr>
              <a:t>measurements</a:t>
            </a:r>
            <a:br>
              <a:rPr kumimoji="0" lang="en-US" b="0" i="0" u="none" strike="noStrike" kern="1200" cap="none" spc="0" normalizeH="0" baseline="0" noProof="0" dirty="0">
                <a:ln>
                  <a:noFill/>
                </a:ln>
                <a:solidFill>
                  <a:prstClr val="black"/>
                </a:solidFill>
                <a:effectLst/>
                <a:uLnTx/>
                <a:uFillTx/>
                <a:latin typeface="DM Sans" pitchFamily="2" charset="77"/>
                <a:ea typeface="+mn-ea"/>
                <a:cs typeface="+mn-cs"/>
              </a:rPr>
            </a:br>
            <a:r>
              <a:rPr kumimoji="0" lang="en-US" b="0" i="0" u="none" strike="noStrike" kern="1200" cap="none" spc="0" normalizeH="0" baseline="0" noProof="0" dirty="0">
                <a:ln>
                  <a:noFill/>
                </a:ln>
                <a:solidFill>
                  <a:prstClr val="black"/>
                </a:solidFill>
                <a:effectLst/>
                <a:uLnTx/>
                <a:uFillTx/>
                <a:latin typeface="DM Sans" pitchFamily="2" charset="77"/>
                <a:ea typeface="+mn-ea"/>
                <a:cs typeface="+mn-cs"/>
              </a:rPr>
              <a:t>per site</a:t>
            </a:r>
          </a:p>
        </p:txBody>
      </p:sp>
      <p:sp>
        <p:nvSpPr>
          <p:cNvPr id="5" name="Text Placeholder 4">
            <a:extLst>
              <a:ext uri="{FF2B5EF4-FFF2-40B4-BE49-F238E27FC236}">
                <a16:creationId xmlns:a16="http://schemas.microsoft.com/office/drawing/2014/main" id="{5648F6CA-8346-F184-5F36-7E40B804E33B}"/>
              </a:ext>
            </a:extLst>
          </p:cNvPr>
          <p:cNvSpPr>
            <a:spLocks noGrp="1"/>
          </p:cNvSpPr>
          <p:nvPr>
            <p:ph type="body" idx="11"/>
          </p:nvPr>
        </p:nvSpPr>
        <p:spPr/>
        <p:txBody>
          <a:bodyPr/>
          <a:lstStyle/>
          <a:p>
            <a:r>
              <a:rPr lang="en-GB" sz="2400" dirty="0"/>
              <a:t>Forehead and Crow’s feet</a:t>
            </a:r>
          </a:p>
          <a:p>
            <a:endParaRPr lang="en-GB" sz="2400" dirty="0"/>
          </a:p>
        </p:txBody>
      </p:sp>
      <p:sp>
        <p:nvSpPr>
          <p:cNvPr id="4" name="Title 3">
            <a:extLst>
              <a:ext uri="{FF2B5EF4-FFF2-40B4-BE49-F238E27FC236}">
                <a16:creationId xmlns:a16="http://schemas.microsoft.com/office/drawing/2014/main" id="{4278BC63-D2BB-5125-871F-77B8CA7F9D9A}"/>
              </a:ext>
            </a:extLst>
          </p:cNvPr>
          <p:cNvSpPr>
            <a:spLocks noGrp="1"/>
          </p:cNvSpPr>
          <p:nvPr>
            <p:ph type="title"/>
          </p:nvPr>
        </p:nvSpPr>
        <p:spPr/>
        <p:txBody>
          <a:bodyPr/>
          <a:lstStyle/>
          <a:p>
            <a:r>
              <a:rPr lang="en-GB" sz="2800" dirty="0"/>
              <a:t>Wrinkles</a:t>
            </a:r>
          </a:p>
        </p:txBody>
      </p:sp>
      <p:sp>
        <p:nvSpPr>
          <p:cNvPr id="21" name="Slide Number Placeholder 1">
            <a:extLst>
              <a:ext uri="{FF2B5EF4-FFF2-40B4-BE49-F238E27FC236}">
                <a16:creationId xmlns:a16="http://schemas.microsoft.com/office/drawing/2014/main" id="{CBFC45FA-DA4B-D1F4-A892-675199152A8A}"/>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34</a:t>
            </a:fld>
            <a:endParaRPr lang="en-GB" dirty="0"/>
          </a:p>
        </p:txBody>
      </p:sp>
      <p:pic>
        <p:nvPicPr>
          <p:cNvPr id="15" name="Picture Placeholder 39" descr="A person with her eyes closed&#10;&#10;Description automatically generated">
            <a:extLst>
              <a:ext uri="{FF2B5EF4-FFF2-40B4-BE49-F238E27FC236}">
                <a16:creationId xmlns:a16="http://schemas.microsoft.com/office/drawing/2014/main" id="{52665F83-8614-57F6-D6BF-95242B253124}"/>
              </a:ext>
            </a:extLst>
          </p:cNvPr>
          <p:cNvPicPr>
            <a:picLocks noGrp="1" noChangeAspect="1"/>
          </p:cNvPicPr>
          <p:nvPr>
            <p:ph type="pic" sz="quarter" idx="21"/>
          </p:nvPr>
        </p:nvPicPr>
        <p:blipFill rotWithShape="1">
          <a:blip r:embed="rId2" cstate="screen">
            <a:extLst>
              <a:ext uri="{28A0092B-C50C-407E-A947-70E740481C1C}">
                <a14:useLocalDpi xmlns:a14="http://schemas.microsoft.com/office/drawing/2010/main"/>
              </a:ext>
            </a:extLst>
          </a:blip>
          <a:srcRect/>
          <a:stretch/>
        </p:blipFill>
        <p:spPr>
          <a:xfrm>
            <a:off x="7337427" y="2"/>
            <a:ext cx="4854573" cy="6857998"/>
          </a:xfrm>
        </p:spPr>
      </p:pic>
      <p:grpSp>
        <p:nvGrpSpPr>
          <p:cNvPr id="38" name="Group 37">
            <a:extLst>
              <a:ext uri="{FF2B5EF4-FFF2-40B4-BE49-F238E27FC236}">
                <a16:creationId xmlns:a16="http://schemas.microsoft.com/office/drawing/2014/main" id="{11B5EF1D-1D13-457A-1C47-4692791EAA52}"/>
              </a:ext>
            </a:extLst>
          </p:cNvPr>
          <p:cNvGrpSpPr>
            <a:grpSpLocks/>
          </p:cNvGrpSpPr>
          <p:nvPr/>
        </p:nvGrpSpPr>
        <p:grpSpPr>
          <a:xfrm>
            <a:off x="1543826" y="1337633"/>
            <a:ext cx="4576771" cy="4971688"/>
            <a:chOff x="2341983" y="1837325"/>
            <a:chExt cx="4417685" cy="4798875"/>
          </a:xfrm>
        </p:grpSpPr>
        <p:pic>
          <p:nvPicPr>
            <p:cNvPr id="39" name="Picture 38" descr="A person with red hair&#10;&#10;Description automatically generated">
              <a:extLst>
                <a:ext uri="{FF2B5EF4-FFF2-40B4-BE49-F238E27FC236}">
                  <a16:creationId xmlns:a16="http://schemas.microsoft.com/office/drawing/2014/main" id="{0E2E6C2F-BB6D-A410-780E-172ACAEC994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341983" y="1837325"/>
              <a:ext cx="4417685" cy="4466333"/>
            </a:xfrm>
            <a:prstGeom prst="rect">
              <a:avLst/>
            </a:prstGeom>
          </p:spPr>
        </p:pic>
        <p:grpSp>
          <p:nvGrpSpPr>
            <p:cNvPr id="40" name="Group 39">
              <a:extLst>
                <a:ext uri="{FF2B5EF4-FFF2-40B4-BE49-F238E27FC236}">
                  <a16:creationId xmlns:a16="http://schemas.microsoft.com/office/drawing/2014/main" id="{8CDF4D05-1B77-8375-E0FC-6D21BB2D56FB}"/>
                </a:ext>
              </a:extLst>
            </p:cNvPr>
            <p:cNvGrpSpPr>
              <a:grpSpLocks/>
            </p:cNvGrpSpPr>
            <p:nvPr/>
          </p:nvGrpSpPr>
          <p:grpSpPr>
            <a:xfrm>
              <a:off x="2613840" y="2879779"/>
              <a:ext cx="1698657" cy="3756421"/>
              <a:chOff x="1389494" y="2560326"/>
              <a:chExt cx="1419736" cy="3139614"/>
            </a:xfrm>
          </p:grpSpPr>
          <p:grpSp>
            <p:nvGrpSpPr>
              <p:cNvPr id="41" name="Group 40">
                <a:extLst>
                  <a:ext uri="{FF2B5EF4-FFF2-40B4-BE49-F238E27FC236}">
                    <a16:creationId xmlns:a16="http://schemas.microsoft.com/office/drawing/2014/main" id="{F89728BF-955F-9498-A000-B3013CBECCE0}"/>
                  </a:ext>
                </a:extLst>
              </p:cNvPr>
              <p:cNvGrpSpPr>
                <a:grpSpLocks/>
              </p:cNvGrpSpPr>
              <p:nvPr/>
            </p:nvGrpSpPr>
            <p:grpSpPr>
              <a:xfrm>
                <a:off x="1389494" y="2839107"/>
                <a:ext cx="1274331" cy="2860833"/>
                <a:chOff x="278522" y="3102658"/>
                <a:chExt cx="1274331" cy="2057767"/>
              </a:xfrm>
            </p:grpSpPr>
            <p:cxnSp>
              <p:nvCxnSpPr>
                <p:cNvPr id="50" name="Straight Arrow Connector 49">
                  <a:extLst>
                    <a:ext uri="{FF2B5EF4-FFF2-40B4-BE49-F238E27FC236}">
                      <a16:creationId xmlns:a16="http://schemas.microsoft.com/office/drawing/2014/main" id="{B66BCA2F-1BF4-E84F-E80A-EAC7AE78395B}"/>
                    </a:ext>
                  </a:extLst>
                </p:cNvPr>
                <p:cNvCxnSpPr>
                  <a:cxnSpLocks/>
                </p:cNvCxnSpPr>
                <p:nvPr/>
              </p:nvCxnSpPr>
              <p:spPr>
                <a:xfrm flipV="1">
                  <a:off x="278522" y="3102658"/>
                  <a:ext cx="1274331" cy="2057767"/>
                </a:xfrm>
                <a:prstGeom prst="straightConnector1">
                  <a:avLst/>
                </a:prstGeom>
                <a:ln w="28575">
                  <a:solidFill>
                    <a:srgbClr val="4D3C35"/>
                  </a:solidFill>
                  <a:tailEnd type="triangle"/>
                </a:ln>
              </p:spPr>
              <p:style>
                <a:lnRef idx="1">
                  <a:schemeClr val="dk1"/>
                </a:lnRef>
                <a:fillRef idx="0">
                  <a:schemeClr val="dk1"/>
                </a:fillRef>
                <a:effectRef idx="0">
                  <a:schemeClr val="dk1"/>
                </a:effectRef>
                <a:fontRef idx="minor">
                  <a:schemeClr val="tx1"/>
                </a:fontRef>
              </p:style>
            </p:cxnSp>
            <p:cxnSp>
              <p:nvCxnSpPr>
                <p:cNvPr id="51" name="Straight Arrow Connector 50">
                  <a:extLst>
                    <a:ext uri="{FF2B5EF4-FFF2-40B4-BE49-F238E27FC236}">
                      <a16:creationId xmlns:a16="http://schemas.microsoft.com/office/drawing/2014/main" id="{BBB1ED8F-9E39-4C22-FFBC-772656D1078B}"/>
                    </a:ext>
                  </a:extLst>
                </p:cNvPr>
                <p:cNvCxnSpPr>
                  <a:cxnSpLocks/>
                </p:cNvCxnSpPr>
                <p:nvPr/>
              </p:nvCxnSpPr>
              <p:spPr>
                <a:xfrm flipV="1">
                  <a:off x="278522" y="3595777"/>
                  <a:ext cx="776309" cy="1564647"/>
                </a:xfrm>
                <a:prstGeom prst="straightConnector1">
                  <a:avLst/>
                </a:prstGeom>
                <a:ln w="28575">
                  <a:solidFill>
                    <a:srgbClr val="B3978F"/>
                  </a:solidFill>
                  <a:tailEnd type="triangle"/>
                </a:ln>
              </p:spPr>
              <p:style>
                <a:lnRef idx="1">
                  <a:schemeClr val="dk1"/>
                </a:lnRef>
                <a:fillRef idx="0">
                  <a:schemeClr val="dk1"/>
                </a:fillRef>
                <a:effectRef idx="0">
                  <a:schemeClr val="dk1"/>
                </a:effectRef>
                <a:fontRef idx="minor">
                  <a:schemeClr val="tx1"/>
                </a:fontRef>
              </p:style>
            </p:cxnSp>
          </p:grpSp>
          <p:sp>
            <p:nvSpPr>
              <p:cNvPr id="42" name="Rectangle 41">
                <a:extLst>
                  <a:ext uri="{FF2B5EF4-FFF2-40B4-BE49-F238E27FC236}">
                    <a16:creationId xmlns:a16="http://schemas.microsoft.com/office/drawing/2014/main" id="{E29EE855-D45D-F6C0-54BC-701893BA783B}"/>
                  </a:ext>
                </a:extLst>
              </p:cNvPr>
              <p:cNvSpPr>
                <a:spLocks/>
              </p:cNvSpPr>
              <p:nvPr/>
            </p:nvSpPr>
            <p:spPr>
              <a:xfrm>
                <a:off x="2530449" y="2560326"/>
                <a:ext cx="278781" cy="278781"/>
              </a:xfrm>
              <a:prstGeom prst="rect">
                <a:avLst/>
              </a:prstGeom>
              <a:noFill/>
              <a:ln w="3810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DM Sans"/>
                  <a:ea typeface="+mn-ea"/>
                  <a:cs typeface="+mn-cs"/>
                </a:endParaRPr>
              </a:p>
            </p:txBody>
          </p:sp>
          <p:grpSp>
            <p:nvGrpSpPr>
              <p:cNvPr id="43" name="Group 42">
                <a:extLst>
                  <a:ext uri="{FF2B5EF4-FFF2-40B4-BE49-F238E27FC236}">
                    <a16:creationId xmlns:a16="http://schemas.microsoft.com/office/drawing/2014/main" id="{5B0A9794-1BAD-A2F2-3B36-C5E5CA3660A8}"/>
                  </a:ext>
                </a:extLst>
              </p:cNvPr>
              <p:cNvGrpSpPr>
                <a:grpSpLocks/>
              </p:cNvGrpSpPr>
              <p:nvPr/>
            </p:nvGrpSpPr>
            <p:grpSpPr>
              <a:xfrm>
                <a:off x="2165803" y="3177882"/>
                <a:ext cx="95250" cy="212725"/>
                <a:chOff x="1730375" y="3288053"/>
                <a:chExt cx="95250" cy="212725"/>
              </a:xfrm>
            </p:grpSpPr>
            <p:sp>
              <p:nvSpPr>
                <p:cNvPr id="48" name="Oval 47">
                  <a:extLst>
                    <a:ext uri="{FF2B5EF4-FFF2-40B4-BE49-F238E27FC236}">
                      <a16:creationId xmlns:a16="http://schemas.microsoft.com/office/drawing/2014/main" id="{BFFBEDCD-A2AE-7220-880F-D165F1E41ECD}"/>
                    </a:ext>
                  </a:extLst>
                </p:cNvPr>
                <p:cNvSpPr>
                  <a:spLocks/>
                </p:cNvSpPr>
                <p:nvPr/>
              </p:nvSpPr>
              <p:spPr>
                <a:xfrm>
                  <a:off x="1730375" y="3288053"/>
                  <a:ext cx="95250" cy="95250"/>
                </a:xfrm>
                <a:prstGeom prst="ellipse">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49" name="Oval 48">
                  <a:extLst>
                    <a:ext uri="{FF2B5EF4-FFF2-40B4-BE49-F238E27FC236}">
                      <a16:creationId xmlns:a16="http://schemas.microsoft.com/office/drawing/2014/main" id="{4D17817E-72C4-6E5D-E77A-7B53AD1D2E31}"/>
                    </a:ext>
                  </a:extLst>
                </p:cNvPr>
                <p:cNvSpPr>
                  <a:spLocks/>
                </p:cNvSpPr>
                <p:nvPr/>
              </p:nvSpPr>
              <p:spPr>
                <a:xfrm>
                  <a:off x="1730375" y="3405528"/>
                  <a:ext cx="95250" cy="95250"/>
                </a:xfrm>
                <a:prstGeom prst="ellipse">
                  <a:avLst/>
                </a:prstGeom>
                <a:solidFill>
                  <a:srgbClr val="4D3C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44" name="Group 43">
                <a:extLst>
                  <a:ext uri="{FF2B5EF4-FFF2-40B4-BE49-F238E27FC236}">
                    <a16:creationId xmlns:a16="http://schemas.microsoft.com/office/drawing/2014/main" id="{2B4F47CD-2805-96F2-A28E-014DD91FF8F8}"/>
                  </a:ext>
                </a:extLst>
              </p:cNvPr>
              <p:cNvGrpSpPr>
                <a:grpSpLocks/>
              </p:cNvGrpSpPr>
              <p:nvPr/>
            </p:nvGrpSpPr>
            <p:grpSpPr>
              <a:xfrm rot="2700000">
                <a:off x="2541904" y="3833279"/>
                <a:ext cx="95250" cy="212725"/>
                <a:chOff x="1730375" y="3288053"/>
                <a:chExt cx="95250" cy="212725"/>
              </a:xfrm>
            </p:grpSpPr>
            <p:sp>
              <p:nvSpPr>
                <p:cNvPr id="46" name="Oval 45">
                  <a:extLst>
                    <a:ext uri="{FF2B5EF4-FFF2-40B4-BE49-F238E27FC236}">
                      <a16:creationId xmlns:a16="http://schemas.microsoft.com/office/drawing/2014/main" id="{1BFBBB8C-DEDB-CF4F-69FE-50701B254C45}"/>
                    </a:ext>
                  </a:extLst>
                </p:cNvPr>
                <p:cNvSpPr>
                  <a:spLocks/>
                </p:cNvSpPr>
                <p:nvPr/>
              </p:nvSpPr>
              <p:spPr>
                <a:xfrm>
                  <a:off x="1730375" y="3288053"/>
                  <a:ext cx="95250" cy="95250"/>
                </a:xfrm>
                <a:prstGeom prst="ellipse">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47" name="Oval 46">
                  <a:extLst>
                    <a:ext uri="{FF2B5EF4-FFF2-40B4-BE49-F238E27FC236}">
                      <a16:creationId xmlns:a16="http://schemas.microsoft.com/office/drawing/2014/main" id="{BC89CC59-6DB9-4567-E0D0-C10B314C5B75}"/>
                    </a:ext>
                  </a:extLst>
                </p:cNvPr>
                <p:cNvSpPr>
                  <a:spLocks/>
                </p:cNvSpPr>
                <p:nvPr/>
              </p:nvSpPr>
              <p:spPr>
                <a:xfrm>
                  <a:off x="1730375" y="3405528"/>
                  <a:ext cx="95250" cy="95250"/>
                </a:xfrm>
                <a:prstGeom prst="ellipse">
                  <a:avLst/>
                </a:prstGeom>
                <a:solidFill>
                  <a:srgbClr val="4D3C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sp>
            <p:nvSpPr>
              <p:cNvPr id="45" name="Rectangle 44">
                <a:extLst>
                  <a:ext uri="{FF2B5EF4-FFF2-40B4-BE49-F238E27FC236}">
                    <a16:creationId xmlns:a16="http://schemas.microsoft.com/office/drawing/2014/main" id="{D6026094-D592-D6B4-8003-D0D7BF7CB852}"/>
                  </a:ext>
                </a:extLst>
              </p:cNvPr>
              <p:cNvSpPr>
                <a:spLocks/>
              </p:cNvSpPr>
              <p:nvPr/>
            </p:nvSpPr>
            <p:spPr>
              <a:xfrm>
                <a:off x="2074365" y="3080423"/>
                <a:ext cx="278781" cy="413333"/>
              </a:xfrm>
              <a:prstGeom prst="rect">
                <a:avLst/>
              </a:prstGeom>
              <a:noFill/>
              <a:ln w="38100">
                <a:solidFill>
                  <a:srgbClr val="B3978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DM Sans"/>
                  <a:ea typeface="+mn-ea"/>
                  <a:cs typeface="+mn-cs"/>
                </a:endParaRPr>
              </a:p>
            </p:txBody>
          </p:sp>
        </p:grpSp>
      </p:grpSp>
    </p:spTree>
    <p:extLst>
      <p:ext uri="{BB962C8B-B14F-4D97-AF65-F5344CB8AC3E}">
        <p14:creationId xmlns:p14="http://schemas.microsoft.com/office/powerpoint/2010/main" val="36171709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3EBDA002-0CD2-8B19-D2E3-28755AAA0FEC}"/>
              </a:ext>
            </a:extLst>
          </p:cNvPr>
          <p:cNvGrpSpPr/>
          <p:nvPr/>
        </p:nvGrpSpPr>
        <p:grpSpPr>
          <a:xfrm>
            <a:off x="9063053" y="1985095"/>
            <a:ext cx="2081927" cy="2793186"/>
            <a:chOff x="7395669" y="4232288"/>
            <a:chExt cx="2106002" cy="2825486"/>
          </a:xfrm>
        </p:grpSpPr>
        <p:grpSp>
          <p:nvGrpSpPr>
            <p:cNvPr id="46" name="Group 45">
              <a:extLst>
                <a:ext uri="{FF2B5EF4-FFF2-40B4-BE49-F238E27FC236}">
                  <a16:creationId xmlns:a16="http://schemas.microsoft.com/office/drawing/2014/main" id="{D1D0860C-561A-EB35-7F0F-D4EAFC9309F9}"/>
                </a:ext>
              </a:extLst>
            </p:cNvPr>
            <p:cNvGrpSpPr/>
            <p:nvPr/>
          </p:nvGrpSpPr>
          <p:grpSpPr>
            <a:xfrm>
              <a:off x="7395669" y="4232288"/>
              <a:ext cx="2106000" cy="1365000"/>
              <a:chOff x="9254759" y="1466442"/>
              <a:chExt cx="2106000" cy="1365000"/>
            </a:xfrm>
          </p:grpSpPr>
          <p:pic>
            <p:nvPicPr>
              <p:cNvPr id="33" name="Picture 32" descr="A close-up of a colorful surface&#10;&#10;Description automatically generated">
                <a:extLst>
                  <a:ext uri="{FF2B5EF4-FFF2-40B4-BE49-F238E27FC236}">
                    <a16:creationId xmlns:a16="http://schemas.microsoft.com/office/drawing/2014/main" id="{3E84AA11-B35A-25F8-9C39-BEF03F6CCEE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54759" y="1466442"/>
                <a:ext cx="2106000" cy="1365000"/>
              </a:xfrm>
              <a:prstGeom prst="rect">
                <a:avLst/>
              </a:prstGeom>
            </p:spPr>
          </p:pic>
          <p:sp>
            <p:nvSpPr>
              <p:cNvPr id="20" name="TextBox 19">
                <a:extLst>
                  <a:ext uri="{FF2B5EF4-FFF2-40B4-BE49-F238E27FC236}">
                    <a16:creationId xmlns:a16="http://schemas.microsoft.com/office/drawing/2014/main" id="{76CB7BAE-2007-AFE1-F566-17BE27F39795}"/>
                  </a:ext>
                </a:extLst>
              </p:cNvPr>
              <p:cNvSpPr txBox="1"/>
              <p:nvPr/>
            </p:nvSpPr>
            <p:spPr>
              <a:xfrm>
                <a:off x="9254760" y="1466442"/>
                <a:ext cx="385042"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white"/>
                    </a:solidFill>
                    <a:effectLst/>
                    <a:uLnTx/>
                    <a:uFillTx/>
                    <a:latin typeface="DM Sans"/>
                    <a:ea typeface="+mn-ea"/>
                    <a:cs typeface="+mn-cs"/>
                  </a:rPr>
                  <a:t>D0</a:t>
                </a:r>
              </a:p>
            </p:txBody>
          </p:sp>
        </p:grpSp>
        <p:grpSp>
          <p:nvGrpSpPr>
            <p:cNvPr id="45" name="Group 44">
              <a:extLst>
                <a:ext uri="{FF2B5EF4-FFF2-40B4-BE49-F238E27FC236}">
                  <a16:creationId xmlns:a16="http://schemas.microsoft.com/office/drawing/2014/main" id="{F1960419-CE18-E8F3-A19F-D71E820E17FB}"/>
                </a:ext>
              </a:extLst>
            </p:cNvPr>
            <p:cNvGrpSpPr/>
            <p:nvPr/>
          </p:nvGrpSpPr>
          <p:grpSpPr>
            <a:xfrm>
              <a:off x="7395671" y="5692774"/>
              <a:ext cx="2106000" cy="1365000"/>
              <a:chOff x="7082747" y="4459510"/>
              <a:chExt cx="2106000" cy="1365000"/>
            </a:xfrm>
          </p:grpSpPr>
          <p:pic>
            <p:nvPicPr>
              <p:cNvPr id="35" name="Picture 34" descr="A colorful pattern with blue and green spots&#10;&#10;Description automatically generated with medium confidence">
                <a:extLst>
                  <a:ext uri="{FF2B5EF4-FFF2-40B4-BE49-F238E27FC236}">
                    <a16:creationId xmlns:a16="http://schemas.microsoft.com/office/drawing/2014/main" id="{225A17E5-3C76-0BEE-63FA-A290C7BE53E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82747" y="4459510"/>
                <a:ext cx="2106000" cy="1365000"/>
              </a:xfrm>
              <a:prstGeom prst="rect">
                <a:avLst/>
              </a:prstGeom>
            </p:spPr>
          </p:pic>
          <p:sp>
            <p:nvSpPr>
              <p:cNvPr id="21" name="TextBox 20">
                <a:extLst>
                  <a:ext uri="{FF2B5EF4-FFF2-40B4-BE49-F238E27FC236}">
                    <a16:creationId xmlns:a16="http://schemas.microsoft.com/office/drawing/2014/main" id="{82286CA1-3B0C-CDA1-20FA-D8DD914B5F02}"/>
                  </a:ext>
                </a:extLst>
              </p:cNvPr>
              <p:cNvSpPr txBox="1"/>
              <p:nvPr/>
            </p:nvSpPr>
            <p:spPr>
              <a:xfrm>
                <a:off x="7082747" y="4465099"/>
                <a:ext cx="463588"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white"/>
                    </a:solidFill>
                    <a:effectLst/>
                    <a:uLnTx/>
                    <a:uFillTx/>
                    <a:latin typeface="DM Sans"/>
                    <a:ea typeface="+mn-ea"/>
                    <a:cs typeface="+mn-cs"/>
                  </a:rPr>
                  <a:t>D56</a:t>
                </a:r>
              </a:p>
            </p:txBody>
          </p:sp>
        </p:grpSp>
      </p:grpSp>
      <p:sp>
        <p:nvSpPr>
          <p:cNvPr id="36" name="TextBox 35">
            <a:extLst>
              <a:ext uri="{FF2B5EF4-FFF2-40B4-BE49-F238E27FC236}">
                <a16:creationId xmlns:a16="http://schemas.microsoft.com/office/drawing/2014/main" id="{3372A8B1-4FF9-9261-C3EF-5CCEC8FB440D}"/>
              </a:ext>
            </a:extLst>
          </p:cNvPr>
          <p:cNvSpPr txBox="1"/>
          <p:nvPr/>
        </p:nvSpPr>
        <p:spPr>
          <a:xfrm>
            <a:off x="302400" y="1440000"/>
            <a:ext cx="4696890" cy="24622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1" i="0" u="none" strike="noStrike" kern="1200" spc="0" baseline="0">
                <a:solidFill>
                  <a:sysClr val="windowText" lastClr="000000"/>
                </a:solidFill>
                <a:latin typeface="+mn-lt"/>
                <a:ea typeface="+mn-ea"/>
                <a:cs typeface="+mn-cs"/>
              </a:defRPr>
            </a:pPr>
            <a:r>
              <a:rPr kumimoji="0" lang="en-US" sz="1600" b="1" i="0" u="none" strike="noStrike" kern="1200" cap="none" spc="0" normalizeH="0" baseline="0" noProof="0">
                <a:ln>
                  <a:noFill/>
                </a:ln>
                <a:solidFill>
                  <a:sysClr val="windowText" lastClr="000000"/>
                </a:solidFill>
                <a:effectLst/>
                <a:uLnTx/>
                <a:uFillTx/>
                <a:latin typeface="DM Sans"/>
                <a:ea typeface="+mn-ea"/>
                <a:cs typeface="+mn-cs"/>
              </a:rPr>
              <a:t>Wrinkle volume on forehead</a:t>
            </a:r>
          </a:p>
        </p:txBody>
      </p:sp>
      <p:sp>
        <p:nvSpPr>
          <p:cNvPr id="26" name="Text Placeholder 25">
            <a:extLst>
              <a:ext uri="{FF2B5EF4-FFF2-40B4-BE49-F238E27FC236}">
                <a16:creationId xmlns:a16="http://schemas.microsoft.com/office/drawing/2014/main" id="{64687D61-FEEF-FF80-94DB-97E0055C9C6E}"/>
              </a:ext>
            </a:extLst>
          </p:cNvPr>
          <p:cNvSpPr>
            <a:spLocks noGrp="1"/>
          </p:cNvSpPr>
          <p:nvPr>
            <p:ph type="body" idx="11"/>
          </p:nvPr>
        </p:nvSpPr>
        <p:spPr/>
        <p:txBody>
          <a:bodyPr/>
          <a:lstStyle/>
          <a:p>
            <a:r>
              <a:rPr lang="en-US"/>
              <a:t>Significant reduction vs Placebo already after 2 weeks, up to -10% after 8 weeks</a:t>
            </a:r>
          </a:p>
        </p:txBody>
      </p:sp>
      <p:sp>
        <p:nvSpPr>
          <p:cNvPr id="8" name="Title 3">
            <a:extLst>
              <a:ext uri="{FF2B5EF4-FFF2-40B4-BE49-F238E27FC236}">
                <a16:creationId xmlns:a16="http://schemas.microsoft.com/office/drawing/2014/main" id="{B0B02A71-160D-9FB1-4682-0512E95DF58C}"/>
              </a:ext>
            </a:extLst>
          </p:cNvPr>
          <p:cNvSpPr>
            <a:spLocks noGrp="1"/>
          </p:cNvSpPr>
          <p:nvPr>
            <p:ph type="title"/>
          </p:nvPr>
        </p:nvSpPr>
        <p:spPr>
          <a:xfrm>
            <a:off x="302400" y="302400"/>
            <a:ext cx="11889599" cy="819042"/>
          </a:xfr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a:latin typeface="DM Sans Bold"/>
              </a:rPr>
              <a:t>Highly significant</a:t>
            </a:r>
            <a:r>
              <a:rPr kumimoji="0" lang="en-US" b="0" i="0" u="none" strike="noStrike" kern="1200" cap="none" spc="0" normalizeH="0" baseline="0" noProof="0" dirty="0">
                <a:ln>
                  <a:noFill/>
                </a:ln>
                <a:effectLst/>
                <a:uLnTx/>
                <a:uFillTx/>
                <a:latin typeface="DM Sans Bold"/>
              </a:rPr>
              <a:t> visible reduction (forehead)</a:t>
            </a:r>
          </a:p>
        </p:txBody>
      </p:sp>
      <p:grpSp>
        <p:nvGrpSpPr>
          <p:cNvPr id="31" name="Group 30">
            <a:extLst>
              <a:ext uri="{FF2B5EF4-FFF2-40B4-BE49-F238E27FC236}">
                <a16:creationId xmlns:a16="http://schemas.microsoft.com/office/drawing/2014/main" id="{70ADDD71-017B-20A3-3728-D5B7A66B53FB}"/>
              </a:ext>
            </a:extLst>
          </p:cNvPr>
          <p:cNvGrpSpPr/>
          <p:nvPr/>
        </p:nvGrpSpPr>
        <p:grpSpPr>
          <a:xfrm>
            <a:off x="11207078" y="1989791"/>
            <a:ext cx="469698" cy="1411188"/>
            <a:chOff x="11434891" y="1627770"/>
            <a:chExt cx="469698" cy="1411188"/>
          </a:xfrm>
        </p:grpSpPr>
        <p:grpSp>
          <p:nvGrpSpPr>
            <p:cNvPr id="30" name="Group 29">
              <a:extLst>
                <a:ext uri="{FF2B5EF4-FFF2-40B4-BE49-F238E27FC236}">
                  <a16:creationId xmlns:a16="http://schemas.microsoft.com/office/drawing/2014/main" id="{D5D1ADB1-90BE-7C1C-90DD-8D9F41EA34E7}"/>
                </a:ext>
              </a:extLst>
            </p:cNvPr>
            <p:cNvGrpSpPr/>
            <p:nvPr/>
          </p:nvGrpSpPr>
          <p:grpSpPr>
            <a:xfrm>
              <a:off x="11434891" y="1627770"/>
              <a:ext cx="224849" cy="1367041"/>
              <a:chOff x="11434891" y="1627770"/>
              <a:chExt cx="224849" cy="1367041"/>
            </a:xfrm>
          </p:grpSpPr>
          <p:sp>
            <p:nvSpPr>
              <p:cNvPr id="23" name="TextBox 22">
                <a:extLst>
                  <a:ext uri="{FF2B5EF4-FFF2-40B4-BE49-F238E27FC236}">
                    <a16:creationId xmlns:a16="http://schemas.microsoft.com/office/drawing/2014/main" id="{B23C0010-6E57-20F7-199F-AD9E7530EB9A}"/>
                  </a:ext>
                </a:extLst>
              </p:cNvPr>
              <p:cNvSpPr txBox="1"/>
              <p:nvPr/>
            </p:nvSpPr>
            <p:spPr>
              <a:xfrm rot="16200000">
                <a:off x="11270263" y="2265124"/>
                <a:ext cx="421590" cy="9233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DM Sans"/>
                    <a:ea typeface="+mn-ea"/>
                    <a:cs typeface="+mn-cs"/>
                  </a:rPr>
                  <a:t>Height (µm)</a:t>
                </a:r>
              </a:p>
            </p:txBody>
          </p:sp>
          <p:pic>
            <p:nvPicPr>
              <p:cNvPr id="22" name="Picture 21">
                <a:extLst>
                  <a:ext uri="{FF2B5EF4-FFF2-40B4-BE49-F238E27FC236}">
                    <a16:creationId xmlns:a16="http://schemas.microsoft.com/office/drawing/2014/main" id="{EBFD1033-1F6E-BCB6-7606-B1CB2DFA41B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6200000">
                <a:off x="10933045" y="2268117"/>
                <a:ext cx="1367041" cy="86348"/>
              </a:xfrm>
              <a:prstGeom prst="rect">
                <a:avLst/>
              </a:prstGeom>
            </p:spPr>
          </p:pic>
        </p:grpSp>
        <p:sp>
          <p:nvSpPr>
            <p:cNvPr id="55" name="TextBox 54">
              <a:extLst>
                <a:ext uri="{FF2B5EF4-FFF2-40B4-BE49-F238E27FC236}">
                  <a16:creationId xmlns:a16="http://schemas.microsoft.com/office/drawing/2014/main" id="{0A180944-D84D-AF27-7979-BC04386566DB}"/>
                </a:ext>
              </a:extLst>
            </p:cNvPr>
            <p:cNvSpPr txBox="1"/>
            <p:nvPr/>
          </p:nvSpPr>
          <p:spPr>
            <a:xfrm>
              <a:off x="11715435" y="1671917"/>
              <a:ext cx="189154" cy="136704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650"/>
                </a:spcAft>
                <a:buClrTx/>
                <a:buSzTx/>
                <a:buFontTx/>
                <a:buNone/>
                <a:tabLst/>
                <a:defRPr/>
              </a:pPr>
              <a:r>
                <a:rPr kumimoji="0" lang="en-US" sz="600" b="0" i="0" u="none" strike="noStrike" kern="1200" cap="none" spc="0" normalizeH="0" baseline="0" noProof="0">
                  <a:ln>
                    <a:noFill/>
                  </a:ln>
                  <a:solidFill>
                    <a:prstClr val="black"/>
                  </a:solidFill>
                  <a:effectLst/>
                  <a:uLnTx/>
                  <a:uFillTx/>
                  <a:latin typeface="DM Sans"/>
                  <a:ea typeface="+mn-ea"/>
                  <a:cs typeface="+mn-cs"/>
                </a:rPr>
                <a:t>80</a:t>
              </a:r>
            </a:p>
            <a:p>
              <a:pPr marL="0" marR="0" lvl="0" indent="0" algn="l" defTabSz="914400" rtl="0" eaLnBrk="1" fontAlgn="auto" latinLnBrk="0" hangingPunct="1">
                <a:lnSpc>
                  <a:spcPct val="100000"/>
                </a:lnSpc>
                <a:spcBef>
                  <a:spcPts val="0"/>
                </a:spcBef>
                <a:spcAft>
                  <a:spcPts val="650"/>
                </a:spcAft>
                <a:buClrTx/>
                <a:buSzTx/>
                <a:buFontTx/>
                <a:buNone/>
                <a:tabLst/>
                <a:defRPr/>
              </a:pPr>
              <a:r>
                <a:rPr kumimoji="0" lang="en-US" sz="600" b="0" i="0" u="none" strike="noStrike" kern="1200" cap="none" spc="0" normalizeH="0" baseline="0" noProof="0">
                  <a:ln>
                    <a:noFill/>
                  </a:ln>
                  <a:solidFill>
                    <a:prstClr val="black"/>
                  </a:solidFill>
                  <a:effectLst/>
                  <a:uLnTx/>
                  <a:uFillTx/>
                  <a:latin typeface="DM Sans"/>
                  <a:ea typeface="+mn-ea"/>
                  <a:cs typeface="+mn-cs"/>
                </a:rPr>
                <a:t>40</a:t>
              </a:r>
            </a:p>
            <a:p>
              <a:pPr marL="0" marR="0" lvl="0" indent="0" algn="l" defTabSz="914400" rtl="0" eaLnBrk="1" fontAlgn="auto" latinLnBrk="0" hangingPunct="1">
                <a:lnSpc>
                  <a:spcPct val="100000"/>
                </a:lnSpc>
                <a:spcBef>
                  <a:spcPts val="0"/>
                </a:spcBef>
                <a:spcAft>
                  <a:spcPts val="650"/>
                </a:spcAft>
                <a:buClrTx/>
                <a:buSzTx/>
                <a:buFontTx/>
                <a:buNone/>
                <a:tabLst/>
                <a:defRPr/>
              </a:pPr>
              <a:r>
                <a:rPr kumimoji="0" lang="en-US" sz="600" b="0" i="0" u="none" strike="noStrike" kern="1200" cap="none" spc="0" normalizeH="0" baseline="0" noProof="0">
                  <a:ln>
                    <a:noFill/>
                  </a:ln>
                  <a:solidFill>
                    <a:prstClr val="black"/>
                  </a:solidFill>
                  <a:effectLst/>
                  <a:uLnTx/>
                  <a:uFillTx/>
                  <a:latin typeface="DM Sans"/>
                  <a:ea typeface="+mn-ea"/>
                  <a:cs typeface="+mn-cs"/>
                </a:rPr>
                <a:t>0</a:t>
              </a:r>
            </a:p>
            <a:p>
              <a:pPr marL="0" marR="0" lvl="0" indent="0" algn="l" defTabSz="914400" rtl="0" eaLnBrk="1" fontAlgn="auto" latinLnBrk="0" hangingPunct="1">
                <a:lnSpc>
                  <a:spcPct val="100000"/>
                </a:lnSpc>
                <a:spcBef>
                  <a:spcPts val="0"/>
                </a:spcBef>
                <a:spcAft>
                  <a:spcPts val="650"/>
                </a:spcAft>
                <a:buClrTx/>
                <a:buSzTx/>
                <a:buFontTx/>
                <a:buNone/>
                <a:tabLst/>
                <a:defRPr/>
              </a:pPr>
              <a:r>
                <a:rPr kumimoji="0" lang="en-US" sz="600" b="0" i="0" u="none" strike="noStrike" kern="1200" cap="none" spc="0" normalizeH="0" baseline="0" noProof="0">
                  <a:ln>
                    <a:noFill/>
                  </a:ln>
                  <a:solidFill>
                    <a:prstClr val="black"/>
                  </a:solidFill>
                  <a:effectLst/>
                  <a:uLnTx/>
                  <a:uFillTx/>
                  <a:latin typeface="DM Sans"/>
                  <a:ea typeface="+mn-ea"/>
                  <a:cs typeface="+mn-cs"/>
                </a:rPr>
                <a:t>-40</a:t>
              </a:r>
            </a:p>
            <a:p>
              <a:pPr marL="0" marR="0" lvl="0" indent="0" algn="l" defTabSz="914400" rtl="0" eaLnBrk="1" fontAlgn="auto" latinLnBrk="0" hangingPunct="1">
                <a:lnSpc>
                  <a:spcPct val="100000"/>
                </a:lnSpc>
                <a:spcBef>
                  <a:spcPts val="0"/>
                </a:spcBef>
                <a:spcAft>
                  <a:spcPts val="650"/>
                </a:spcAft>
                <a:buClrTx/>
                <a:buSzTx/>
                <a:buFontTx/>
                <a:buNone/>
                <a:tabLst/>
                <a:defRPr/>
              </a:pPr>
              <a:r>
                <a:rPr kumimoji="0" lang="en-US" sz="600" b="0" i="0" u="none" strike="noStrike" kern="1200" cap="none" spc="0" normalizeH="0" baseline="0" noProof="0">
                  <a:ln>
                    <a:noFill/>
                  </a:ln>
                  <a:solidFill>
                    <a:prstClr val="black"/>
                  </a:solidFill>
                  <a:effectLst/>
                  <a:uLnTx/>
                  <a:uFillTx/>
                  <a:latin typeface="DM Sans"/>
                  <a:ea typeface="+mn-ea"/>
                  <a:cs typeface="+mn-cs"/>
                </a:rPr>
                <a:t>-80</a:t>
              </a:r>
            </a:p>
            <a:p>
              <a:pPr marL="0" marR="0" lvl="0" indent="0" algn="l" defTabSz="914400" rtl="0" eaLnBrk="1" fontAlgn="auto" latinLnBrk="0" hangingPunct="1">
                <a:lnSpc>
                  <a:spcPct val="100000"/>
                </a:lnSpc>
                <a:spcBef>
                  <a:spcPts val="0"/>
                </a:spcBef>
                <a:spcAft>
                  <a:spcPts val="650"/>
                </a:spcAft>
                <a:buClrTx/>
                <a:buSzTx/>
                <a:buFontTx/>
                <a:buNone/>
                <a:tabLst/>
                <a:defRPr/>
              </a:pPr>
              <a:r>
                <a:rPr kumimoji="0" lang="en-US" sz="600" b="0" i="0" u="none" strike="noStrike" kern="1200" cap="none" spc="0" normalizeH="0" baseline="0" noProof="0">
                  <a:ln>
                    <a:noFill/>
                  </a:ln>
                  <a:solidFill>
                    <a:prstClr val="black"/>
                  </a:solidFill>
                  <a:effectLst/>
                  <a:uLnTx/>
                  <a:uFillTx/>
                  <a:latin typeface="DM Sans"/>
                  <a:ea typeface="+mn-ea"/>
                  <a:cs typeface="+mn-cs"/>
                </a:rPr>
                <a:t>-120</a:t>
              </a:r>
            </a:p>
            <a:p>
              <a:pPr marL="0" marR="0" lvl="0" indent="0" algn="l" defTabSz="914400" rtl="0" eaLnBrk="1" fontAlgn="auto" latinLnBrk="0" hangingPunct="1">
                <a:lnSpc>
                  <a:spcPct val="100000"/>
                </a:lnSpc>
                <a:spcBef>
                  <a:spcPts val="0"/>
                </a:spcBef>
                <a:spcAft>
                  <a:spcPts val="650"/>
                </a:spcAft>
                <a:buClrTx/>
                <a:buSzTx/>
                <a:buFontTx/>
                <a:buNone/>
                <a:tabLst/>
                <a:defRPr/>
              </a:pPr>
              <a:r>
                <a:rPr kumimoji="0" lang="en-US" sz="600" b="0" i="0" u="none" strike="noStrike" kern="1200" cap="none" spc="0" normalizeH="0" baseline="0" noProof="0">
                  <a:ln>
                    <a:noFill/>
                  </a:ln>
                  <a:solidFill>
                    <a:prstClr val="black"/>
                  </a:solidFill>
                  <a:effectLst/>
                  <a:uLnTx/>
                  <a:uFillTx/>
                  <a:latin typeface="DM Sans"/>
                  <a:ea typeface="+mn-ea"/>
                  <a:cs typeface="+mn-cs"/>
                </a:rPr>
                <a:t>-160</a:t>
              </a:r>
            </a:p>
            <a:p>
              <a:pPr marL="0" marR="0" lvl="0" indent="0" algn="l" defTabSz="914400" rtl="0" eaLnBrk="1" fontAlgn="auto" latinLnBrk="0" hangingPunct="1">
                <a:lnSpc>
                  <a:spcPct val="100000"/>
                </a:lnSpc>
                <a:spcBef>
                  <a:spcPts val="0"/>
                </a:spcBef>
                <a:spcAft>
                  <a:spcPts val="650"/>
                </a:spcAft>
                <a:buClrTx/>
                <a:buSzTx/>
                <a:buFontTx/>
                <a:buNone/>
                <a:tabLst/>
                <a:defRPr/>
              </a:pPr>
              <a:r>
                <a:rPr kumimoji="0" lang="en-US" sz="600" b="0" i="0" u="none" strike="noStrike" kern="1200" cap="none" spc="0" normalizeH="0" baseline="0" noProof="0">
                  <a:ln>
                    <a:noFill/>
                  </a:ln>
                  <a:solidFill>
                    <a:prstClr val="black"/>
                  </a:solidFill>
                  <a:effectLst/>
                  <a:uLnTx/>
                  <a:uFillTx/>
                  <a:latin typeface="DM Sans"/>
                  <a:ea typeface="+mn-ea"/>
                  <a:cs typeface="+mn-cs"/>
                </a:rPr>
                <a:t>-200</a:t>
              </a:r>
            </a:p>
          </p:txBody>
        </p:sp>
      </p:grpSp>
      <p:sp>
        <p:nvSpPr>
          <p:cNvPr id="57" name="TextBox 56">
            <a:extLst>
              <a:ext uri="{FF2B5EF4-FFF2-40B4-BE49-F238E27FC236}">
                <a16:creationId xmlns:a16="http://schemas.microsoft.com/office/drawing/2014/main" id="{177D6433-CBAF-2DDE-8E7F-F4B58C7593AB}"/>
              </a:ext>
            </a:extLst>
          </p:cNvPr>
          <p:cNvSpPr txBox="1"/>
          <p:nvPr/>
        </p:nvSpPr>
        <p:spPr>
          <a:xfrm>
            <a:off x="321195" y="4649107"/>
            <a:ext cx="1960473" cy="231923"/>
          </a:xfrm>
          <a:prstGeom prst="rect">
            <a:avLst/>
          </a:prstGeom>
          <a:noFill/>
        </p:spPr>
        <p:txBody>
          <a:bodyPr wrap="none" lIns="0" tIns="0" rIns="0" bIns="4680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1% SYN-UP®, Volunteer #26</a:t>
            </a:r>
          </a:p>
        </p:txBody>
      </p:sp>
      <p:sp>
        <p:nvSpPr>
          <p:cNvPr id="28" name="TextBox 27">
            <a:extLst>
              <a:ext uri="{FF2B5EF4-FFF2-40B4-BE49-F238E27FC236}">
                <a16:creationId xmlns:a16="http://schemas.microsoft.com/office/drawing/2014/main" id="{63B2E2EF-31FE-1A93-23DF-86A458C89EFE}"/>
              </a:ext>
            </a:extLst>
          </p:cNvPr>
          <p:cNvSpPr txBox="1"/>
          <p:nvPr/>
        </p:nvSpPr>
        <p:spPr>
          <a:xfrm>
            <a:off x="302400" y="6260083"/>
            <a:ext cx="2284280" cy="123111"/>
          </a:xfrm>
          <a:prstGeom prst="rect">
            <a:avLst/>
          </a:prstGeom>
          <a:noFill/>
        </p:spPr>
        <p:txBody>
          <a:bodyPr wrap="non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a:ea typeface="+mn-ea"/>
                <a:cs typeface="+mn-cs"/>
              </a:rPr>
              <a:t>*p&lt;0.05, **p&lt;0.01, ***p&lt;0.001, active vs placebo</a:t>
            </a:r>
          </a:p>
        </p:txBody>
      </p:sp>
      <p:grpSp>
        <p:nvGrpSpPr>
          <p:cNvPr id="4" name="Group 3">
            <a:extLst>
              <a:ext uri="{FF2B5EF4-FFF2-40B4-BE49-F238E27FC236}">
                <a16:creationId xmlns:a16="http://schemas.microsoft.com/office/drawing/2014/main" id="{BFE8873F-6221-C22B-9B59-96860E1DDD99}"/>
              </a:ext>
            </a:extLst>
          </p:cNvPr>
          <p:cNvGrpSpPr/>
          <p:nvPr/>
        </p:nvGrpSpPr>
        <p:grpSpPr>
          <a:xfrm>
            <a:off x="302400" y="4860624"/>
            <a:ext cx="11590630" cy="1036339"/>
            <a:chOff x="18864" y="4860624"/>
            <a:chExt cx="11874166" cy="1061690"/>
          </a:xfrm>
        </p:grpSpPr>
        <p:grpSp>
          <p:nvGrpSpPr>
            <p:cNvPr id="10" name="Group 9">
              <a:extLst>
                <a:ext uri="{FF2B5EF4-FFF2-40B4-BE49-F238E27FC236}">
                  <a16:creationId xmlns:a16="http://schemas.microsoft.com/office/drawing/2014/main" id="{80AA8798-7828-A14F-A7CC-3058F329CEA1}"/>
                </a:ext>
              </a:extLst>
            </p:cNvPr>
            <p:cNvGrpSpPr/>
            <p:nvPr/>
          </p:nvGrpSpPr>
          <p:grpSpPr>
            <a:xfrm>
              <a:off x="18864" y="4861629"/>
              <a:ext cx="2899206" cy="1060685"/>
              <a:chOff x="5988218" y="3707927"/>
              <a:chExt cx="2899206" cy="1060685"/>
            </a:xfrm>
          </p:grpSpPr>
          <p:pic>
            <p:nvPicPr>
              <p:cNvPr id="3" name="Picture 2" descr="A close up of a person's forehead&#10;&#10;Description automatically generated">
                <a:extLst>
                  <a:ext uri="{FF2B5EF4-FFF2-40B4-BE49-F238E27FC236}">
                    <a16:creationId xmlns:a16="http://schemas.microsoft.com/office/drawing/2014/main" id="{F811847D-B72B-0746-86AB-FBE8555FF0D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988218" y="3707927"/>
                <a:ext cx="2899206" cy="1060685"/>
              </a:xfrm>
              <a:prstGeom prst="rect">
                <a:avLst/>
              </a:prstGeom>
            </p:spPr>
          </p:pic>
          <p:sp>
            <p:nvSpPr>
              <p:cNvPr id="41" name="Oval 40">
                <a:extLst>
                  <a:ext uri="{FF2B5EF4-FFF2-40B4-BE49-F238E27FC236}">
                    <a16:creationId xmlns:a16="http://schemas.microsoft.com/office/drawing/2014/main" id="{2CB3DBF5-6B80-2EEC-5951-07B8EB6F58ED}"/>
                  </a:ext>
                </a:extLst>
              </p:cNvPr>
              <p:cNvSpPr/>
              <p:nvPr/>
            </p:nvSpPr>
            <p:spPr>
              <a:xfrm>
                <a:off x="6499607" y="4011523"/>
                <a:ext cx="1876425" cy="453492"/>
              </a:xfrm>
              <a:prstGeom prst="ellipse">
                <a:avLst/>
              </a:prstGeom>
              <a:noFill/>
              <a:ln w="25400">
                <a:solidFill>
                  <a:srgbClr val="9D28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32" name="TextBox 31">
                <a:extLst>
                  <a:ext uri="{FF2B5EF4-FFF2-40B4-BE49-F238E27FC236}">
                    <a16:creationId xmlns:a16="http://schemas.microsoft.com/office/drawing/2014/main" id="{66630F6A-EF38-C348-84E9-3A99B3E8B290}"/>
                  </a:ext>
                </a:extLst>
              </p:cNvPr>
              <p:cNvSpPr txBox="1"/>
              <p:nvPr/>
            </p:nvSpPr>
            <p:spPr>
              <a:xfrm>
                <a:off x="5989390" y="3707927"/>
                <a:ext cx="385042"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white"/>
                    </a:solidFill>
                    <a:effectLst/>
                    <a:uLnTx/>
                    <a:uFillTx/>
                    <a:latin typeface="DM Sans"/>
                    <a:ea typeface="+mn-ea"/>
                    <a:cs typeface="+mn-cs"/>
                  </a:rPr>
                  <a:t>D0</a:t>
                </a:r>
              </a:p>
            </p:txBody>
          </p:sp>
        </p:grpSp>
        <p:grpSp>
          <p:nvGrpSpPr>
            <p:cNvPr id="5" name="Group 4">
              <a:extLst>
                <a:ext uri="{FF2B5EF4-FFF2-40B4-BE49-F238E27FC236}">
                  <a16:creationId xmlns:a16="http://schemas.microsoft.com/office/drawing/2014/main" id="{D6D4739E-5C6D-DB45-B682-AD3C2FE9D8B3}"/>
                </a:ext>
              </a:extLst>
            </p:cNvPr>
            <p:cNvGrpSpPr/>
            <p:nvPr/>
          </p:nvGrpSpPr>
          <p:grpSpPr>
            <a:xfrm>
              <a:off x="3008939" y="4860624"/>
              <a:ext cx="2906943" cy="1060685"/>
              <a:chOff x="8986087" y="3707927"/>
              <a:chExt cx="2906943" cy="1060685"/>
            </a:xfrm>
          </p:grpSpPr>
          <p:pic>
            <p:nvPicPr>
              <p:cNvPr id="34" name="Picture 33">
                <a:extLst>
                  <a:ext uri="{FF2B5EF4-FFF2-40B4-BE49-F238E27FC236}">
                    <a16:creationId xmlns:a16="http://schemas.microsoft.com/office/drawing/2014/main" id="{D383C849-31E3-4247-B4F2-2595502686C5}"/>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8993825" y="3707927"/>
                <a:ext cx="2899205" cy="1060685"/>
              </a:xfrm>
              <a:prstGeom prst="rect">
                <a:avLst/>
              </a:prstGeom>
            </p:spPr>
          </p:pic>
          <p:sp>
            <p:nvSpPr>
              <p:cNvPr id="48" name="Oval 47">
                <a:extLst>
                  <a:ext uri="{FF2B5EF4-FFF2-40B4-BE49-F238E27FC236}">
                    <a16:creationId xmlns:a16="http://schemas.microsoft.com/office/drawing/2014/main" id="{4C94CE6E-34BB-1341-97B8-A76C645C7D6A}"/>
                  </a:ext>
                </a:extLst>
              </p:cNvPr>
              <p:cNvSpPr/>
              <p:nvPr/>
            </p:nvSpPr>
            <p:spPr>
              <a:xfrm>
                <a:off x="9505216" y="4011523"/>
                <a:ext cx="1876425" cy="453492"/>
              </a:xfrm>
              <a:prstGeom prst="ellipse">
                <a:avLst/>
              </a:prstGeom>
              <a:noFill/>
              <a:ln w="25400">
                <a:solidFill>
                  <a:srgbClr val="9D28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0" name="TextBox 49">
                <a:extLst>
                  <a:ext uri="{FF2B5EF4-FFF2-40B4-BE49-F238E27FC236}">
                    <a16:creationId xmlns:a16="http://schemas.microsoft.com/office/drawing/2014/main" id="{3D6756E8-82FD-0743-A730-BF75341A3E0A}"/>
                  </a:ext>
                </a:extLst>
              </p:cNvPr>
              <p:cNvSpPr txBox="1"/>
              <p:nvPr/>
            </p:nvSpPr>
            <p:spPr>
              <a:xfrm>
                <a:off x="8986087" y="3707927"/>
                <a:ext cx="42351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white"/>
                    </a:solidFill>
                    <a:effectLst/>
                    <a:uLnTx/>
                    <a:uFillTx/>
                    <a:latin typeface="DM Sans"/>
                    <a:ea typeface="+mn-ea"/>
                    <a:cs typeface="+mn-cs"/>
                  </a:rPr>
                  <a:t>D14</a:t>
                </a:r>
              </a:p>
            </p:txBody>
          </p:sp>
        </p:grpSp>
        <p:grpSp>
          <p:nvGrpSpPr>
            <p:cNvPr id="7" name="Group 6">
              <a:extLst>
                <a:ext uri="{FF2B5EF4-FFF2-40B4-BE49-F238E27FC236}">
                  <a16:creationId xmlns:a16="http://schemas.microsoft.com/office/drawing/2014/main" id="{7C9D752B-77B3-5F4D-9B5B-44375D17FA34}"/>
                </a:ext>
              </a:extLst>
            </p:cNvPr>
            <p:cNvGrpSpPr/>
            <p:nvPr/>
          </p:nvGrpSpPr>
          <p:grpSpPr>
            <a:xfrm>
              <a:off x="5988218" y="4860625"/>
              <a:ext cx="2899205" cy="1060685"/>
              <a:chOff x="5988218" y="4860625"/>
              <a:chExt cx="2899205" cy="1060685"/>
            </a:xfrm>
          </p:grpSpPr>
          <p:pic>
            <p:nvPicPr>
              <p:cNvPr id="39" name="Picture 38">
                <a:extLst>
                  <a:ext uri="{FF2B5EF4-FFF2-40B4-BE49-F238E27FC236}">
                    <a16:creationId xmlns:a16="http://schemas.microsoft.com/office/drawing/2014/main" id="{784F1B15-964B-994F-98C3-C2D91F9D61F0}"/>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5988218" y="4860625"/>
                <a:ext cx="2899205" cy="1060685"/>
              </a:xfrm>
              <a:prstGeom prst="rect">
                <a:avLst/>
              </a:prstGeom>
            </p:spPr>
          </p:pic>
          <p:sp>
            <p:nvSpPr>
              <p:cNvPr id="44" name="Oval 43">
                <a:extLst>
                  <a:ext uri="{FF2B5EF4-FFF2-40B4-BE49-F238E27FC236}">
                    <a16:creationId xmlns:a16="http://schemas.microsoft.com/office/drawing/2014/main" id="{CCCC3AFE-7987-584D-A7F5-2A4B604BDBAF}"/>
                  </a:ext>
                </a:extLst>
              </p:cNvPr>
              <p:cNvSpPr/>
              <p:nvPr/>
            </p:nvSpPr>
            <p:spPr>
              <a:xfrm>
                <a:off x="6499607" y="5242794"/>
                <a:ext cx="1876425" cy="453492"/>
              </a:xfrm>
              <a:prstGeom prst="ellipse">
                <a:avLst/>
              </a:prstGeom>
              <a:noFill/>
              <a:ln w="25400">
                <a:solidFill>
                  <a:srgbClr val="9D28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1" name="TextBox 50">
                <a:extLst>
                  <a:ext uri="{FF2B5EF4-FFF2-40B4-BE49-F238E27FC236}">
                    <a16:creationId xmlns:a16="http://schemas.microsoft.com/office/drawing/2014/main" id="{3225D1EA-483C-ED42-A4ED-6ED1F30880C6}"/>
                  </a:ext>
                </a:extLst>
              </p:cNvPr>
              <p:cNvSpPr txBox="1"/>
              <p:nvPr/>
            </p:nvSpPr>
            <p:spPr>
              <a:xfrm>
                <a:off x="5989390" y="4866770"/>
                <a:ext cx="453970"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white"/>
                    </a:solidFill>
                    <a:effectLst/>
                    <a:uLnTx/>
                    <a:uFillTx/>
                    <a:latin typeface="DM Sans"/>
                    <a:ea typeface="+mn-ea"/>
                    <a:cs typeface="+mn-cs"/>
                  </a:rPr>
                  <a:t>D28</a:t>
                </a:r>
              </a:p>
            </p:txBody>
          </p:sp>
        </p:grpSp>
        <p:grpSp>
          <p:nvGrpSpPr>
            <p:cNvPr id="6" name="Group 5">
              <a:extLst>
                <a:ext uri="{FF2B5EF4-FFF2-40B4-BE49-F238E27FC236}">
                  <a16:creationId xmlns:a16="http://schemas.microsoft.com/office/drawing/2014/main" id="{079506D1-5F79-3345-BE39-D1C6BCDC337B}"/>
                </a:ext>
              </a:extLst>
            </p:cNvPr>
            <p:cNvGrpSpPr/>
            <p:nvPr/>
          </p:nvGrpSpPr>
          <p:grpSpPr>
            <a:xfrm>
              <a:off x="8986087" y="4860625"/>
              <a:ext cx="2906943" cy="1060685"/>
              <a:chOff x="8986087" y="4860625"/>
              <a:chExt cx="2906943" cy="1060685"/>
            </a:xfrm>
          </p:grpSpPr>
          <p:pic>
            <p:nvPicPr>
              <p:cNvPr id="43" name="Picture 42">
                <a:extLst>
                  <a:ext uri="{FF2B5EF4-FFF2-40B4-BE49-F238E27FC236}">
                    <a16:creationId xmlns:a16="http://schemas.microsoft.com/office/drawing/2014/main" id="{D44C2D51-50F7-F443-8D8C-208C5B988129}"/>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8993825" y="4860625"/>
                <a:ext cx="2899205" cy="1060685"/>
              </a:xfrm>
              <a:prstGeom prst="rect">
                <a:avLst/>
              </a:prstGeom>
            </p:spPr>
          </p:pic>
          <p:sp>
            <p:nvSpPr>
              <p:cNvPr id="49" name="Oval 48">
                <a:extLst>
                  <a:ext uri="{FF2B5EF4-FFF2-40B4-BE49-F238E27FC236}">
                    <a16:creationId xmlns:a16="http://schemas.microsoft.com/office/drawing/2014/main" id="{3C3DA4CD-2ED8-EC45-A06B-CB06ED6EF3C9}"/>
                  </a:ext>
                </a:extLst>
              </p:cNvPr>
              <p:cNvSpPr/>
              <p:nvPr/>
            </p:nvSpPr>
            <p:spPr>
              <a:xfrm>
                <a:off x="9505216" y="5242794"/>
                <a:ext cx="1876425" cy="453492"/>
              </a:xfrm>
              <a:prstGeom prst="ellipse">
                <a:avLst/>
              </a:prstGeom>
              <a:noFill/>
              <a:ln w="25400">
                <a:solidFill>
                  <a:srgbClr val="9D28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2" name="TextBox 51">
                <a:extLst>
                  <a:ext uri="{FF2B5EF4-FFF2-40B4-BE49-F238E27FC236}">
                    <a16:creationId xmlns:a16="http://schemas.microsoft.com/office/drawing/2014/main" id="{66B53F8C-61CB-6C4F-83CF-19A03BF75A8A}"/>
                  </a:ext>
                </a:extLst>
              </p:cNvPr>
              <p:cNvSpPr txBox="1"/>
              <p:nvPr/>
            </p:nvSpPr>
            <p:spPr>
              <a:xfrm>
                <a:off x="8986087" y="4866770"/>
                <a:ext cx="463588"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white"/>
                    </a:solidFill>
                    <a:effectLst/>
                    <a:uLnTx/>
                    <a:uFillTx/>
                    <a:latin typeface="DM Sans"/>
                    <a:ea typeface="+mn-ea"/>
                    <a:cs typeface="+mn-cs"/>
                  </a:rPr>
                  <a:t>D56</a:t>
                </a:r>
              </a:p>
            </p:txBody>
          </p:sp>
        </p:grpSp>
      </p:grpSp>
      <p:pic>
        <p:nvPicPr>
          <p:cNvPr id="15" name="Picture 2">
            <a:extLst>
              <a:ext uri="{FF2B5EF4-FFF2-40B4-BE49-F238E27FC236}">
                <a16:creationId xmlns:a16="http://schemas.microsoft.com/office/drawing/2014/main" id="{8B7459D3-CEBD-6129-2BE8-D83DC2DC54C7}"/>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p:blipFill>
        <p:spPr bwMode="auto">
          <a:xfrm>
            <a:off x="10832794" y="303215"/>
            <a:ext cx="1052328" cy="45899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A screenshot of a computer screen&#10;&#10;AI-generated content may be incorrect.">
            <a:extLst>
              <a:ext uri="{FF2B5EF4-FFF2-40B4-BE49-F238E27FC236}">
                <a16:creationId xmlns:a16="http://schemas.microsoft.com/office/drawing/2014/main" id="{8DC33DF9-532B-B752-2049-20073221874B}"/>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333250" y="1758813"/>
            <a:ext cx="8551649" cy="2916270"/>
          </a:xfrm>
          <a:prstGeom prst="rect">
            <a:avLst/>
          </a:prstGeom>
        </p:spPr>
      </p:pic>
      <p:sp>
        <p:nvSpPr>
          <p:cNvPr id="18" name="Slide Number Placeholder 1">
            <a:extLst>
              <a:ext uri="{FF2B5EF4-FFF2-40B4-BE49-F238E27FC236}">
                <a16:creationId xmlns:a16="http://schemas.microsoft.com/office/drawing/2014/main" id="{626F57B5-8788-E213-159A-FEFA1080818D}"/>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35</a:t>
            </a:fld>
            <a:endParaRPr lang="en-GB" dirty="0"/>
          </a:p>
        </p:txBody>
      </p:sp>
    </p:spTree>
    <p:extLst>
      <p:ext uri="{BB962C8B-B14F-4D97-AF65-F5344CB8AC3E}">
        <p14:creationId xmlns:p14="http://schemas.microsoft.com/office/powerpoint/2010/main" val="15507820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6756A437-F02A-AE46-9541-01780CFB5179}"/>
              </a:ext>
            </a:extLst>
          </p:cNvPr>
          <p:cNvSpPr txBox="1"/>
          <p:nvPr/>
        </p:nvSpPr>
        <p:spPr>
          <a:xfrm>
            <a:off x="302400" y="1440000"/>
            <a:ext cx="4696890" cy="24622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1" i="0" u="none" strike="noStrike" kern="1200" spc="0" baseline="0">
                <a:solidFill>
                  <a:sysClr val="windowText" lastClr="000000"/>
                </a:solidFill>
                <a:latin typeface="+mn-lt"/>
                <a:ea typeface="+mn-ea"/>
                <a:cs typeface="+mn-cs"/>
              </a:defRPr>
            </a:pPr>
            <a:r>
              <a:rPr kumimoji="0" lang="en-US" sz="1600" b="1" i="0" u="none" strike="noStrike" kern="1200" cap="none" spc="0" normalizeH="0" baseline="0" noProof="0">
                <a:ln>
                  <a:noFill/>
                </a:ln>
                <a:solidFill>
                  <a:sysClr val="windowText" lastClr="000000"/>
                </a:solidFill>
                <a:effectLst/>
                <a:uLnTx/>
                <a:uFillTx/>
                <a:latin typeface="DM Sans"/>
                <a:ea typeface="+mn-ea"/>
                <a:cs typeface="+mn-cs"/>
              </a:rPr>
              <a:t>Wrinkle volume on crow’s feet</a:t>
            </a:r>
          </a:p>
        </p:txBody>
      </p:sp>
      <p:sp>
        <p:nvSpPr>
          <p:cNvPr id="48" name="TextBox 47">
            <a:extLst>
              <a:ext uri="{FF2B5EF4-FFF2-40B4-BE49-F238E27FC236}">
                <a16:creationId xmlns:a16="http://schemas.microsoft.com/office/drawing/2014/main" id="{1A9BF988-7215-7B4D-BD5B-88487D36EB0C}"/>
              </a:ext>
            </a:extLst>
          </p:cNvPr>
          <p:cNvSpPr txBox="1"/>
          <p:nvPr/>
        </p:nvSpPr>
        <p:spPr>
          <a:xfrm>
            <a:off x="302398" y="4262397"/>
            <a:ext cx="1946046" cy="231923"/>
          </a:xfrm>
          <a:prstGeom prst="rect">
            <a:avLst/>
          </a:prstGeom>
          <a:noFill/>
        </p:spPr>
        <p:txBody>
          <a:bodyPr wrap="none" lIns="0" tIns="0" rIns="0" bIns="4680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1% SYN-UP®, Volunteer #25</a:t>
            </a:r>
          </a:p>
        </p:txBody>
      </p:sp>
      <p:sp>
        <p:nvSpPr>
          <p:cNvPr id="4" name="Text Placeholder 3">
            <a:extLst>
              <a:ext uri="{FF2B5EF4-FFF2-40B4-BE49-F238E27FC236}">
                <a16:creationId xmlns:a16="http://schemas.microsoft.com/office/drawing/2014/main" id="{C04F4C3C-1174-8B68-1564-DCCEB6B96B78}"/>
              </a:ext>
            </a:extLst>
          </p:cNvPr>
          <p:cNvSpPr>
            <a:spLocks noGrp="1"/>
          </p:cNvSpPr>
          <p:nvPr>
            <p:ph type="body" idx="11"/>
          </p:nvPr>
        </p:nvSpPr>
        <p:spPr>
          <a:xfrm>
            <a:off x="302399" y="605611"/>
            <a:ext cx="7216001" cy="760297"/>
          </a:xfrm>
        </p:spPr>
        <p:txBody>
          <a:bodyPr/>
          <a:lstStyle/>
          <a:p>
            <a:r>
              <a:rPr lang="en-US" dirty="0"/>
              <a:t>Significant reduction vs Placebo already after 2 weeks, up to -10% after 8 weeks</a:t>
            </a:r>
          </a:p>
        </p:txBody>
      </p:sp>
      <p:sp>
        <p:nvSpPr>
          <p:cNvPr id="8" name="Title 3">
            <a:extLst>
              <a:ext uri="{FF2B5EF4-FFF2-40B4-BE49-F238E27FC236}">
                <a16:creationId xmlns:a16="http://schemas.microsoft.com/office/drawing/2014/main" id="{B0B02A71-160D-9FB1-4682-0512E95DF58C}"/>
              </a:ext>
            </a:extLst>
          </p:cNvPr>
          <p:cNvSpPr>
            <a:spLocks noGrp="1"/>
          </p:cNvSpPr>
          <p:nvPr>
            <p:ph type="title"/>
          </p:nvPr>
        </p:nvSpPr>
        <p:spPr>
          <a:xfrm>
            <a:off x="302400" y="302400"/>
            <a:ext cx="10323877" cy="438237"/>
          </a:xfr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dirty="0">
                <a:latin typeface="DM Sans Bold"/>
              </a:rPr>
              <a:t>H</a:t>
            </a:r>
            <a:r>
              <a:rPr kumimoji="0" lang="en-GB" b="0" i="0" u="none" strike="noStrike" kern="1200" cap="none" spc="0" normalizeH="0" baseline="0" noProof="0" dirty="0" err="1">
                <a:ln>
                  <a:noFill/>
                </a:ln>
                <a:effectLst/>
                <a:uLnTx/>
                <a:uFillTx/>
                <a:latin typeface="DM Sans Bold"/>
                <a:ea typeface="+mj-ea"/>
                <a:cs typeface="+mj-cs"/>
              </a:rPr>
              <a:t>ighly</a:t>
            </a:r>
            <a:r>
              <a:rPr kumimoji="0" lang="en-GB" b="0" i="0" u="none" strike="noStrike" kern="1200" cap="none" spc="0" normalizeH="0" baseline="0" noProof="0" dirty="0">
                <a:ln>
                  <a:noFill/>
                </a:ln>
                <a:effectLst/>
                <a:uLnTx/>
                <a:uFillTx/>
                <a:latin typeface="DM Sans Bold"/>
                <a:ea typeface="+mj-ea"/>
                <a:cs typeface="+mj-cs"/>
              </a:rPr>
              <a:t> significant visible reduction (crow’s feet)</a:t>
            </a:r>
          </a:p>
        </p:txBody>
      </p:sp>
      <p:sp>
        <p:nvSpPr>
          <p:cNvPr id="10" name="Text Placeholder 9">
            <a:extLst>
              <a:ext uri="{FF2B5EF4-FFF2-40B4-BE49-F238E27FC236}">
                <a16:creationId xmlns:a16="http://schemas.microsoft.com/office/drawing/2014/main" id="{569652C9-6416-3DB3-F765-249B0A1A8D77}"/>
              </a:ext>
            </a:extLst>
          </p:cNvPr>
          <p:cNvSpPr>
            <a:spLocks noGrp="1"/>
          </p:cNvSpPr>
          <p:nvPr>
            <p:ph type="body" sz="quarter" idx="24"/>
          </p:nvPr>
        </p:nvSpPr>
        <p:spPr>
          <a:xfrm>
            <a:off x="302398" y="6252389"/>
            <a:ext cx="3528001" cy="121588"/>
          </a:xfrm>
        </p:spPr>
        <p:txBody>
          <a:bodyPr/>
          <a:lstStyle/>
          <a:p>
            <a:r>
              <a:rPr kumimoji="0" lang="en-US" sz="800" b="0" i="0" u="none" strike="noStrike" kern="1200" cap="none" spc="0" normalizeH="0" baseline="0" noProof="0" dirty="0">
                <a:ln>
                  <a:noFill/>
                </a:ln>
                <a:solidFill>
                  <a:prstClr val="black"/>
                </a:solidFill>
                <a:effectLst/>
                <a:uLnTx/>
                <a:uFillTx/>
                <a:latin typeface="DM Sans"/>
                <a:ea typeface="+mn-ea"/>
                <a:cs typeface="+mn-cs"/>
              </a:rPr>
              <a:t>*p&lt;0.05, **p&lt;0.01, ***p&lt;0.001, active vs placebo</a:t>
            </a:r>
          </a:p>
          <a:p>
            <a:endParaRPr lang="en-US" dirty="0"/>
          </a:p>
        </p:txBody>
      </p:sp>
      <p:grpSp>
        <p:nvGrpSpPr>
          <p:cNvPr id="59" name="Group 58">
            <a:extLst>
              <a:ext uri="{FF2B5EF4-FFF2-40B4-BE49-F238E27FC236}">
                <a16:creationId xmlns:a16="http://schemas.microsoft.com/office/drawing/2014/main" id="{505DC8D9-0454-83D6-F52B-9F2D710CC861}"/>
              </a:ext>
            </a:extLst>
          </p:cNvPr>
          <p:cNvGrpSpPr/>
          <p:nvPr/>
        </p:nvGrpSpPr>
        <p:grpSpPr>
          <a:xfrm>
            <a:off x="9067764" y="1985487"/>
            <a:ext cx="1244916" cy="2374640"/>
            <a:chOff x="9067765" y="1740702"/>
            <a:chExt cx="1269416" cy="2421375"/>
          </a:xfrm>
        </p:grpSpPr>
        <p:grpSp>
          <p:nvGrpSpPr>
            <p:cNvPr id="57" name="Group 56">
              <a:extLst>
                <a:ext uri="{FF2B5EF4-FFF2-40B4-BE49-F238E27FC236}">
                  <a16:creationId xmlns:a16="http://schemas.microsoft.com/office/drawing/2014/main" id="{8B39EFC9-BC71-A562-6774-01404582413B}"/>
                </a:ext>
              </a:extLst>
            </p:cNvPr>
            <p:cNvGrpSpPr/>
            <p:nvPr/>
          </p:nvGrpSpPr>
          <p:grpSpPr>
            <a:xfrm>
              <a:off x="9067765" y="1740702"/>
              <a:ext cx="1269416" cy="1172912"/>
              <a:chOff x="5828400" y="1767452"/>
              <a:chExt cx="1803600" cy="1666486"/>
            </a:xfrm>
          </p:grpSpPr>
          <p:pic>
            <p:nvPicPr>
              <p:cNvPr id="13" name="Picture 12" descr="A colorful background with blue and green spots&#10;&#10;Description automatically generated with medium confidence">
                <a:extLst>
                  <a:ext uri="{FF2B5EF4-FFF2-40B4-BE49-F238E27FC236}">
                    <a16:creationId xmlns:a16="http://schemas.microsoft.com/office/drawing/2014/main" id="{16CDAF62-B809-704E-AF4E-9DFE38B3B2D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828400" y="1767452"/>
                <a:ext cx="1803600" cy="1666486"/>
              </a:xfrm>
              <a:prstGeom prst="rect">
                <a:avLst/>
              </a:prstGeom>
            </p:spPr>
          </p:pic>
          <p:sp>
            <p:nvSpPr>
              <p:cNvPr id="37" name="TextBox 36">
                <a:extLst>
                  <a:ext uri="{FF2B5EF4-FFF2-40B4-BE49-F238E27FC236}">
                    <a16:creationId xmlns:a16="http://schemas.microsoft.com/office/drawing/2014/main" id="{ECC8155C-096C-F42E-3487-33DF7AC843E4}"/>
                  </a:ext>
                </a:extLst>
              </p:cNvPr>
              <p:cNvSpPr txBox="1"/>
              <p:nvPr/>
            </p:nvSpPr>
            <p:spPr>
              <a:xfrm>
                <a:off x="5828400" y="1767452"/>
                <a:ext cx="385042"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100" b="1" i="0" u="none" strike="noStrike" kern="1200" cap="none" spc="0" normalizeH="0" baseline="0" noProof="0">
                    <a:ln>
                      <a:noFill/>
                    </a:ln>
                    <a:solidFill>
                      <a:prstClr val="white"/>
                    </a:solidFill>
                    <a:effectLst/>
                    <a:uLnTx/>
                    <a:uFillTx/>
                    <a:latin typeface="DM Sans"/>
                    <a:ea typeface="+mn-ea"/>
                    <a:cs typeface="+mn-cs"/>
                  </a:rPr>
                  <a:t>D0</a:t>
                </a:r>
                <a:endParaRPr kumimoji="0" lang="en-CH" sz="1100" b="1" i="0" u="none" strike="noStrike" kern="1200" cap="none" spc="0" normalizeH="0" baseline="0" noProof="0">
                  <a:ln>
                    <a:noFill/>
                  </a:ln>
                  <a:solidFill>
                    <a:prstClr val="white"/>
                  </a:solidFill>
                  <a:effectLst/>
                  <a:uLnTx/>
                  <a:uFillTx/>
                  <a:latin typeface="DM Sans"/>
                  <a:ea typeface="+mn-ea"/>
                  <a:cs typeface="+mn-cs"/>
                </a:endParaRPr>
              </a:p>
            </p:txBody>
          </p:sp>
        </p:grpSp>
        <p:grpSp>
          <p:nvGrpSpPr>
            <p:cNvPr id="55" name="Group 54">
              <a:extLst>
                <a:ext uri="{FF2B5EF4-FFF2-40B4-BE49-F238E27FC236}">
                  <a16:creationId xmlns:a16="http://schemas.microsoft.com/office/drawing/2014/main" id="{D7C1275B-B147-6879-5429-09FC7A9E1707}"/>
                </a:ext>
              </a:extLst>
            </p:cNvPr>
            <p:cNvGrpSpPr/>
            <p:nvPr/>
          </p:nvGrpSpPr>
          <p:grpSpPr>
            <a:xfrm>
              <a:off x="9067765" y="2989165"/>
              <a:ext cx="1269416" cy="1172912"/>
              <a:chOff x="5828400" y="3719557"/>
              <a:chExt cx="1803600" cy="1666486"/>
            </a:xfrm>
          </p:grpSpPr>
          <p:pic>
            <p:nvPicPr>
              <p:cNvPr id="15" name="Picture 14" descr="A close-up of a red and blue background&#10;&#10;Description automatically generated">
                <a:extLst>
                  <a:ext uri="{FF2B5EF4-FFF2-40B4-BE49-F238E27FC236}">
                    <a16:creationId xmlns:a16="http://schemas.microsoft.com/office/drawing/2014/main" id="{12284D99-0EA5-CF40-8BFE-45B0052A390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828400" y="3719557"/>
                <a:ext cx="1803600" cy="1666486"/>
              </a:xfrm>
              <a:prstGeom prst="rect">
                <a:avLst/>
              </a:prstGeom>
            </p:spPr>
          </p:pic>
          <p:sp>
            <p:nvSpPr>
              <p:cNvPr id="39" name="TextBox 38">
                <a:extLst>
                  <a:ext uri="{FF2B5EF4-FFF2-40B4-BE49-F238E27FC236}">
                    <a16:creationId xmlns:a16="http://schemas.microsoft.com/office/drawing/2014/main" id="{B7138992-109D-16B3-61A4-EDED4019CAEC}"/>
                  </a:ext>
                </a:extLst>
              </p:cNvPr>
              <p:cNvSpPr txBox="1"/>
              <p:nvPr/>
            </p:nvSpPr>
            <p:spPr>
              <a:xfrm>
                <a:off x="5828400" y="3719557"/>
                <a:ext cx="463588"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100" b="1" i="0" u="none" strike="noStrike" kern="1200" cap="none" spc="0" normalizeH="0" baseline="0" noProof="0">
                    <a:ln>
                      <a:noFill/>
                    </a:ln>
                    <a:solidFill>
                      <a:prstClr val="white"/>
                    </a:solidFill>
                    <a:effectLst/>
                    <a:uLnTx/>
                    <a:uFillTx/>
                    <a:latin typeface="DM Sans"/>
                    <a:ea typeface="+mn-ea"/>
                    <a:cs typeface="+mn-cs"/>
                  </a:rPr>
                  <a:t>D56</a:t>
                </a:r>
                <a:endParaRPr kumimoji="0" lang="en-CH" sz="1100" b="1" i="0" u="none" strike="noStrike" kern="1200" cap="none" spc="0" normalizeH="0" baseline="0" noProof="0">
                  <a:ln>
                    <a:noFill/>
                  </a:ln>
                  <a:solidFill>
                    <a:prstClr val="white"/>
                  </a:solidFill>
                  <a:effectLst/>
                  <a:uLnTx/>
                  <a:uFillTx/>
                  <a:latin typeface="DM Sans"/>
                  <a:ea typeface="+mn-ea"/>
                  <a:cs typeface="+mn-cs"/>
                </a:endParaRPr>
              </a:p>
            </p:txBody>
          </p:sp>
        </p:grpSp>
      </p:grpSp>
      <p:grpSp>
        <p:nvGrpSpPr>
          <p:cNvPr id="67" name="Group 66">
            <a:extLst>
              <a:ext uri="{FF2B5EF4-FFF2-40B4-BE49-F238E27FC236}">
                <a16:creationId xmlns:a16="http://schemas.microsoft.com/office/drawing/2014/main" id="{2F01ABDD-E957-F048-B0C5-DCCFABAE25F5}"/>
              </a:ext>
            </a:extLst>
          </p:cNvPr>
          <p:cNvGrpSpPr/>
          <p:nvPr/>
        </p:nvGrpSpPr>
        <p:grpSpPr>
          <a:xfrm>
            <a:off x="10487778" y="1985487"/>
            <a:ext cx="469698" cy="1411188"/>
            <a:chOff x="11434891" y="1627770"/>
            <a:chExt cx="469698" cy="1411188"/>
          </a:xfrm>
        </p:grpSpPr>
        <p:grpSp>
          <p:nvGrpSpPr>
            <p:cNvPr id="68" name="Group 67">
              <a:extLst>
                <a:ext uri="{FF2B5EF4-FFF2-40B4-BE49-F238E27FC236}">
                  <a16:creationId xmlns:a16="http://schemas.microsoft.com/office/drawing/2014/main" id="{FBCC541C-0472-B34D-A048-C8400FD50E53}"/>
                </a:ext>
              </a:extLst>
            </p:cNvPr>
            <p:cNvGrpSpPr/>
            <p:nvPr/>
          </p:nvGrpSpPr>
          <p:grpSpPr>
            <a:xfrm>
              <a:off x="11434891" y="1627770"/>
              <a:ext cx="224849" cy="1367041"/>
              <a:chOff x="11434891" y="1627770"/>
              <a:chExt cx="224849" cy="1367041"/>
            </a:xfrm>
          </p:grpSpPr>
          <p:sp>
            <p:nvSpPr>
              <p:cNvPr id="70" name="TextBox 69">
                <a:extLst>
                  <a:ext uri="{FF2B5EF4-FFF2-40B4-BE49-F238E27FC236}">
                    <a16:creationId xmlns:a16="http://schemas.microsoft.com/office/drawing/2014/main" id="{8AFB685E-09D0-F04A-9661-49D5D5E57738}"/>
                  </a:ext>
                </a:extLst>
              </p:cNvPr>
              <p:cNvSpPr txBox="1"/>
              <p:nvPr/>
            </p:nvSpPr>
            <p:spPr>
              <a:xfrm rot="16200000">
                <a:off x="11270263" y="2265124"/>
                <a:ext cx="421590" cy="9233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DM Sans"/>
                    <a:ea typeface="+mn-ea"/>
                    <a:cs typeface="+mn-cs"/>
                  </a:rPr>
                  <a:t>Height (µm)</a:t>
                </a:r>
              </a:p>
            </p:txBody>
          </p:sp>
          <p:pic>
            <p:nvPicPr>
              <p:cNvPr id="71" name="Picture 70">
                <a:extLst>
                  <a:ext uri="{FF2B5EF4-FFF2-40B4-BE49-F238E27FC236}">
                    <a16:creationId xmlns:a16="http://schemas.microsoft.com/office/drawing/2014/main" id="{9C24B63D-FA26-DA4D-ADA1-24787043824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6200000">
                <a:off x="10933045" y="2268117"/>
                <a:ext cx="1367041" cy="86348"/>
              </a:xfrm>
              <a:prstGeom prst="rect">
                <a:avLst/>
              </a:prstGeom>
            </p:spPr>
          </p:pic>
        </p:grpSp>
        <p:sp>
          <p:nvSpPr>
            <p:cNvPr id="69" name="TextBox 68">
              <a:extLst>
                <a:ext uri="{FF2B5EF4-FFF2-40B4-BE49-F238E27FC236}">
                  <a16:creationId xmlns:a16="http://schemas.microsoft.com/office/drawing/2014/main" id="{02636883-668D-AF4E-AE3E-411DDCA1F5CB}"/>
                </a:ext>
              </a:extLst>
            </p:cNvPr>
            <p:cNvSpPr txBox="1"/>
            <p:nvPr/>
          </p:nvSpPr>
          <p:spPr>
            <a:xfrm>
              <a:off x="11715435" y="1671917"/>
              <a:ext cx="189154" cy="136704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650"/>
                </a:spcAft>
                <a:buClrTx/>
                <a:buSzTx/>
                <a:buFontTx/>
                <a:buNone/>
                <a:tabLst/>
                <a:defRPr/>
              </a:pPr>
              <a:r>
                <a:rPr kumimoji="0" lang="en-US" sz="600" b="0" i="0" u="none" strike="noStrike" kern="1200" cap="none" spc="0" normalizeH="0" baseline="0" noProof="0">
                  <a:ln>
                    <a:noFill/>
                  </a:ln>
                  <a:solidFill>
                    <a:prstClr val="black"/>
                  </a:solidFill>
                  <a:effectLst/>
                  <a:uLnTx/>
                  <a:uFillTx/>
                  <a:latin typeface="DM Sans"/>
                  <a:ea typeface="+mn-ea"/>
                  <a:cs typeface="+mn-cs"/>
                </a:rPr>
                <a:t>80</a:t>
              </a:r>
            </a:p>
            <a:p>
              <a:pPr marL="0" marR="0" lvl="0" indent="0" algn="l" defTabSz="914400" rtl="0" eaLnBrk="1" fontAlgn="auto" latinLnBrk="0" hangingPunct="1">
                <a:lnSpc>
                  <a:spcPct val="100000"/>
                </a:lnSpc>
                <a:spcBef>
                  <a:spcPts val="0"/>
                </a:spcBef>
                <a:spcAft>
                  <a:spcPts val="650"/>
                </a:spcAft>
                <a:buClrTx/>
                <a:buSzTx/>
                <a:buFontTx/>
                <a:buNone/>
                <a:tabLst/>
                <a:defRPr/>
              </a:pPr>
              <a:r>
                <a:rPr kumimoji="0" lang="en-US" sz="600" b="0" i="0" u="none" strike="noStrike" kern="1200" cap="none" spc="0" normalizeH="0" baseline="0" noProof="0">
                  <a:ln>
                    <a:noFill/>
                  </a:ln>
                  <a:solidFill>
                    <a:prstClr val="black"/>
                  </a:solidFill>
                  <a:effectLst/>
                  <a:uLnTx/>
                  <a:uFillTx/>
                  <a:latin typeface="DM Sans"/>
                  <a:ea typeface="+mn-ea"/>
                  <a:cs typeface="+mn-cs"/>
                </a:rPr>
                <a:t>40</a:t>
              </a:r>
            </a:p>
            <a:p>
              <a:pPr marL="0" marR="0" lvl="0" indent="0" algn="l" defTabSz="914400" rtl="0" eaLnBrk="1" fontAlgn="auto" latinLnBrk="0" hangingPunct="1">
                <a:lnSpc>
                  <a:spcPct val="100000"/>
                </a:lnSpc>
                <a:spcBef>
                  <a:spcPts val="0"/>
                </a:spcBef>
                <a:spcAft>
                  <a:spcPts val="650"/>
                </a:spcAft>
                <a:buClrTx/>
                <a:buSzTx/>
                <a:buFontTx/>
                <a:buNone/>
                <a:tabLst/>
                <a:defRPr/>
              </a:pPr>
              <a:r>
                <a:rPr kumimoji="0" lang="en-US" sz="600" b="0" i="0" u="none" strike="noStrike" kern="1200" cap="none" spc="0" normalizeH="0" baseline="0" noProof="0">
                  <a:ln>
                    <a:noFill/>
                  </a:ln>
                  <a:solidFill>
                    <a:prstClr val="black"/>
                  </a:solidFill>
                  <a:effectLst/>
                  <a:uLnTx/>
                  <a:uFillTx/>
                  <a:latin typeface="DM Sans"/>
                  <a:ea typeface="+mn-ea"/>
                  <a:cs typeface="+mn-cs"/>
                </a:rPr>
                <a:t>0</a:t>
              </a:r>
            </a:p>
            <a:p>
              <a:pPr marL="0" marR="0" lvl="0" indent="0" algn="l" defTabSz="914400" rtl="0" eaLnBrk="1" fontAlgn="auto" latinLnBrk="0" hangingPunct="1">
                <a:lnSpc>
                  <a:spcPct val="100000"/>
                </a:lnSpc>
                <a:spcBef>
                  <a:spcPts val="0"/>
                </a:spcBef>
                <a:spcAft>
                  <a:spcPts val="650"/>
                </a:spcAft>
                <a:buClrTx/>
                <a:buSzTx/>
                <a:buFontTx/>
                <a:buNone/>
                <a:tabLst/>
                <a:defRPr/>
              </a:pPr>
              <a:r>
                <a:rPr kumimoji="0" lang="en-US" sz="600" b="0" i="0" u="none" strike="noStrike" kern="1200" cap="none" spc="0" normalizeH="0" baseline="0" noProof="0">
                  <a:ln>
                    <a:noFill/>
                  </a:ln>
                  <a:solidFill>
                    <a:prstClr val="black"/>
                  </a:solidFill>
                  <a:effectLst/>
                  <a:uLnTx/>
                  <a:uFillTx/>
                  <a:latin typeface="DM Sans"/>
                  <a:ea typeface="+mn-ea"/>
                  <a:cs typeface="+mn-cs"/>
                </a:rPr>
                <a:t>-40</a:t>
              </a:r>
            </a:p>
            <a:p>
              <a:pPr marL="0" marR="0" lvl="0" indent="0" algn="l" defTabSz="914400" rtl="0" eaLnBrk="1" fontAlgn="auto" latinLnBrk="0" hangingPunct="1">
                <a:lnSpc>
                  <a:spcPct val="100000"/>
                </a:lnSpc>
                <a:spcBef>
                  <a:spcPts val="0"/>
                </a:spcBef>
                <a:spcAft>
                  <a:spcPts val="650"/>
                </a:spcAft>
                <a:buClrTx/>
                <a:buSzTx/>
                <a:buFontTx/>
                <a:buNone/>
                <a:tabLst/>
                <a:defRPr/>
              </a:pPr>
              <a:r>
                <a:rPr kumimoji="0" lang="en-US" sz="600" b="0" i="0" u="none" strike="noStrike" kern="1200" cap="none" spc="0" normalizeH="0" baseline="0" noProof="0">
                  <a:ln>
                    <a:noFill/>
                  </a:ln>
                  <a:solidFill>
                    <a:prstClr val="black"/>
                  </a:solidFill>
                  <a:effectLst/>
                  <a:uLnTx/>
                  <a:uFillTx/>
                  <a:latin typeface="DM Sans"/>
                  <a:ea typeface="+mn-ea"/>
                  <a:cs typeface="+mn-cs"/>
                </a:rPr>
                <a:t>-80</a:t>
              </a:r>
            </a:p>
            <a:p>
              <a:pPr marL="0" marR="0" lvl="0" indent="0" algn="l" defTabSz="914400" rtl="0" eaLnBrk="1" fontAlgn="auto" latinLnBrk="0" hangingPunct="1">
                <a:lnSpc>
                  <a:spcPct val="100000"/>
                </a:lnSpc>
                <a:spcBef>
                  <a:spcPts val="0"/>
                </a:spcBef>
                <a:spcAft>
                  <a:spcPts val="650"/>
                </a:spcAft>
                <a:buClrTx/>
                <a:buSzTx/>
                <a:buFontTx/>
                <a:buNone/>
                <a:tabLst/>
                <a:defRPr/>
              </a:pPr>
              <a:r>
                <a:rPr kumimoji="0" lang="en-US" sz="600" b="0" i="0" u="none" strike="noStrike" kern="1200" cap="none" spc="0" normalizeH="0" baseline="0" noProof="0">
                  <a:ln>
                    <a:noFill/>
                  </a:ln>
                  <a:solidFill>
                    <a:prstClr val="black"/>
                  </a:solidFill>
                  <a:effectLst/>
                  <a:uLnTx/>
                  <a:uFillTx/>
                  <a:latin typeface="DM Sans"/>
                  <a:ea typeface="+mn-ea"/>
                  <a:cs typeface="+mn-cs"/>
                </a:rPr>
                <a:t>-120</a:t>
              </a:r>
            </a:p>
            <a:p>
              <a:pPr marL="0" marR="0" lvl="0" indent="0" algn="l" defTabSz="914400" rtl="0" eaLnBrk="1" fontAlgn="auto" latinLnBrk="0" hangingPunct="1">
                <a:lnSpc>
                  <a:spcPct val="100000"/>
                </a:lnSpc>
                <a:spcBef>
                  <a:spcPts val="0"/>
                </a:spcBef>
                <a:spcAft>
                  <a:spcPts val="650"/>
                </a:spcAft>
                <a:buClrTx/>
                <a:buSzTx/>
                <a:buFontTx/>
                <a:buNone/>
                <a:tabLst/>
                <a:defRPr/>
              </a:pPr>
              <a:r>
                <a:rPr kumimoji="0" lang="en-US" sz="600" b="0" i="0" u="none" strike="noStrike" kern="1200" cap="none" spc="0" normalizeH="0" baseline="0" noProof="0">
                  <a:ln>
                    <a:noFill/>
                  </a:ln>
                  <a:solidFill>
                    <a:prstClr val="black"/>
                  </a:solidFill>
                  <a:effectLst/>
                  <a:uLnTx/>
                  <a:uFillTx/>
                  <a:latin typeface="DM Sans"/>
                  <a:ea typeface="+mn-ea"/>
                  <a:cs typeface="+mn-cs"/>
                </a:rPr>
                <a:t>-160</a:t>
              </a:r>
            </a:p>
            <a:p>
              <a:pPr marL="0" marR="0" lvl="0" indent="0" algn="l" defTabSz="914400" rtl="0" eaLnBrk="1" fontAlgn="auto" latinLnBrk="0" hangingPunct="1">
                <a:lnSpc>
                  <a:spcPct val="100000"/>
                </a:lnSpc>
                <a:spcBef>
                  <a:spcPts val="0"/>
                </a:spcBef>
                <a:spcAft>
                  <a:spcPts val="650"/>
                </a:spcAft>
                <a:buClrTx/>
                <a:buSzTx/>
                <a:buFontTx/>
                <a:buNone/>
                <a:tabLst/>
                <a:defRPr/>
              </a:pPr>
              <a:r>
                <a:rPr kumimoji="0" lang="en-US" sz="600" b="0" i="0" u="none" strike="noStrike" kern="1200" cap="none" spc="0" normalizeH="0" baseline="0" noProof="0">
                  <a:ln>
                    <a:noFill/>
                  </a:ln>
                  <a:solidFill>
                    <a:prstClr val="black"/>
                  </a:solidFill>
                  <a:effectLst/>
                  <a:uLnTx/>
                  <a:uFillTx/>
                  <a:latin typeface="DM Sans"/>
                  <a:ea typeface="+mn-ea"/>
                  <a:cs typeface="+mn-cs"/>
                </a:rPr>
                <a:t>-200</a:t>
              </a:r>
            </a:p>
          </p:txBody>
        </p:sp>
      </p:grpSp>
      <p:pic>
        <p:nvPicPr>
          <p:cNvPr id="36" name="Picture 35">
            <a:extLst>
              <a:ext uri="{FF2B5EF4-FFF2-40B4-BE49-F238E27FC236}">
                <a16:creationId xmlns:a16="http://schemas.microsoft.com/office/drawing/2014/main" id="{12036810-7B7A-9B69-D8AD-A2AD0713F6D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02398" y="4462101"/>
            <a:ext cx="11587201" cy="1695100"/>
          </a:xfrm>
          <a:prstGeom prst="rect">
            <a:avLst/>
          </a:prstGeom>
        </p:spPr>
      </p:pic>
      <p:sp>
        <p:nvSpPr>
          <p:cNvPr id="41" name="TextBox 40">
            <a:extLst>
              <a:ext uri="{FF2B5EF4-FFF2-40B4-BE49-F238E27FC236}">
                <a16:creationId xmlns:a16="http://schemas.microsoft.com/office/drawing/2014/main" id="{827E4ADF-E7E5-FCBC-E173-BB6D62883887}"/>
              </a:ext>
            </a:extLst>
          </p:cNvPr>
          <p:cNvSpPr txBox="1"/>
          <p:nvPr/>
        </p:nvSpPr>
        <p:spPr>
          <a:xfrm>
            <a:off x="2476644" y="5694020"/>
            <a:ext cx="654668" cy="444803"/>
          </a:xfrm>
          <a:prstGeom prst="rect">
            <a:avLst/>
          </a:prstGeom>
          <a:noFill/>
        </p:spPr>
        <p:txBody>
          <a:bodyPr wrap="none" rtlCol="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DM Sans"/>
                <a:ea typeface="+mn-ea"/>
                <a:cs typeface="+mn-cs"/>
              </a:rPr>
              <a:t>D0</a:t>
            </a:r>
          </a:p>
        </p:txBody>
      </p:sp>
      <p:sp>
        <p:nvSpPr>
          <p:cNvPr id="44" name="TextBox 43">
            <a:extLst>
              <a:ext uri="{FF2B5EF4-FFF2-40B4-BE49-F238E27FC236}">
                <a16:creationId xmlns:a16="http://schemas.microsoft.com/office/drawing/2014/main" id="{EEB43CB5-5B73-E7CD-3957-052487F24F33}"/>
              </a:ext>
            </a:extLst>
          </p:cNvPr>
          <p:cNvSpPr txBox="1"/>
          <p:nvPr/>
        </p:nvSpPr>
        <p:spPr>
          <a:xfrm>
            <a:off x="8177578" y="5694021"/>
            <a:ext cx="771862" cy="444803"/>
          </a:xfrm>
          <a:prstGeom prst="rect">
            <a:avLst/>
          </a:prstGeom>
          <a:noFill/>
        </p:spPr>
        <p:txBody>
          <a:bodyPr wrap="none" rtlCol="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DM Sans"/>
                <a:ea typeface="+mn-ea"/>
                <a:cs typeface="+mn-cs"/>
              </a:rPr>
              <a:t>D28</a:t>
            </a:r>
          </a:p>
        </p:txBody>
      </p:sp>
      <p:sp>
        <p:nvSpPr>
          <p:cNvPr id="47" name="TextBox 46">
            <a:extLst>
              <a:ext uri="{FF2B5EF4-FFF2-40B4-BE49-F238E27FC236}">
                <a16:creationId xmlns:a16="http://schemas.microsoft.com/office/drawing/2014/main" id="{70B99109-75B0-EB5A-E9EC-2E0499EF036B}"/>
              </a:ext>
            </a:extLst>
          </p:cNvPr>
          <p:cNvSpPr txBox="1"/>
          <p:nvPr/>
        </p:nvSpPr>
        <p:spPr>
          <a:xfrm>
            <a:off x="5305558" y="5704531"/>
            <a:ext cx="720078" cy="444803"/>
          </a:xfrm>
          <a:prstGeom prst="rect">
            <a:avLst/>
          </a:prstGeom>
          <a:noFill/>
        </p:spPr>
        <p:txBody>
          <a:bodyPr wrap="none" rtlCol="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DM Sans"/>
                <a:ea typeface="+mn-ea"/>
                <a:cs typeface="+mn-cs"/>
              </a:rPr>
              <a:t>D14</a:t>
            </a:r>
          </a:p>
        </p:txBody>
      </p:sp>
      <p:sp>
        <p:nvSpPr>
          <p:cNvPr id="53" name="TextBox 52">
            <a:extLst>
              <a:ext uri="{FF2B5EF4-FFF2-40B4-BE49-F238E27FC236}">
                <a16:creationId xmlns:a16="http://schemas.microsoft.com/office/drawing/2014/main" id="{19CCB024-A160-B2A5-DB3A-B164F12598E0}"/>
              </a:ext>
            </a:extLst>
          </p:cNvPr>
          <p:cNvSpPr txBox="1"/>
          <p:nvPr/>
        </p:nvSpPr>
        <p:spPr>
          <a:xfrm>
            <a:off x="11101383" y="5701869"/>
            <a:ext cx="788216" cy="444803"/>
          </a:xfrm>
          <a:prstGeom prst="rect">
            <a:avLst/>
          </a:prstGeom>
          <a:noFill/>
        </p:spPr>
        <p:txBody>
          <a:bodyPr wrap="none" rtlCol="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DM Sans"/>
                <a:ea typeface="+mn-ea"/>
                <a:cs typeface="+mn-cs"/>
              </a:rPr>
              <a:t>D56</a:t>
            </a:r>
          </a:p>
        </p:txBody>
      </p:sp>
      <p:pic>
        <p:nvPicPr>
          <p:cNvPr id="11" name="Picture 2">
            <a:extLst>
              <a:ext uri="{FF2B5EF4-FFF2-40B4-BE49-F238E27FC236}">
                <a16:creationId xmlns:a16="http://schemas.microsoft.com/office/drawing/2014/main" id="{25F118C5-3ECA-C01C-EA96-F61A67EC0B3D}"/>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p:blipFill>
        <p:spPr bwMode="auto">
          <a:xfrm>
            <a:off x="10832794" y="303215"/>
            <a:ext cx="1052328" cy="45899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A screenshot of a computer screen&#10;&#10;AI-generated content may be incorrect.">
            <a:extLst>
              <a:ext uri="{FF2B5EF4-FFF2-40B4-BE49-F238E27FC236}">
                <a16:creationId xmlns:a16="http://schemas.microsoft.com/office/drawing/2014/main" id="{848A0E0B-9AD6-668E-609F-FEC78EBBA805}"/>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201984" y="1605062"/>
            <a:ext cx="8603232" cy="2607356"/>
          </a:xfrm>
          <a:prstGeom prst="rect">
            <a:avLst/>
          </a:prstGeom>
        </p:spPr>
      </p:pic>
      <p:sp>
        <p:nvSpPr>
          <p:cNvPr id="16" name="Slide Number Placeholder 1">
            <a:extLst>
              <a:ext uri="{FF2B5EF4-FFF2-40B4-BE49-F238E27FC236}">
                <a16:creationId xmlns:a16="http://schemas.microsoft.com/office/drawing/2014/main" id="{F460BDD5-CDAE-54C8-09E1-85225ACDF942}"/>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36</a:t>
            </a:fld>
            <a:endParaRPr lang="en-GB" dirty="0"/>
          </a:p>
        </p:txBody>
      </p:sp>
    </p:spTree>
    <p:extLst>
      <p:ext uri="{BB962C8B-B14F-4D97-AF65-F5344CB8AC3E}">
        <p14:creationId xmlns:p14="http://schemas.microsoft.com/office/powerpoint/2010/main" val="22405137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close-up of a person smiling&#10;&#10;Description automatically generated">
            <a:extLst>
              <a:ext uri="{FF2B5EF4-FFF2-40B4-BE49-F238E27FC236}">
                <a16:creationId xmlns:a16="http://schemas.microsoft.com/office/drawing/2014/main" id="{FDC7CCFB-9832-40B6-20ED-1EA7C177248F}"/>
              </a:ext>
            </a:extLst>
          </p:cNvPr>
          <p:cNvPicPr>
            <a:picLocks noGrp="1" noChangeAspect="1"/>
          </p:cNvPicPr>
          <p:nvPr>
            <p:ph type="pic" sz="quarter" idx="21"/>
          </p:nvPr>
        </p:nvPicPr>
        <p:blipFill rotWithShape="1">
          <a:blip r:embed="rId2" cstate="screen">
            <a:extLst>
              <a:ext uri="{28A0092B-C50C-407E-A947-70E740481C1C}">
                <a14:useLocalDpi xmlns:a14="http://schemas.microsoft.com/office/drawing/2010/main"/>
              </a:ext>
            </a:extLst>
          </a:blip>
          <a:srcRect/>
          <a:stretch/>
        </p:blipFill>
        <p:spPr/>
      </p:pic>
      <p:sp>
        <p:nvSpPr>
          <p:cNvPr id="10" name="Text Placeholder 6">
            <a:extLst>
              <a:ext uri="{FF2B5EF4-FFF2-40B4-BE49-F238E27FC236}">
                <a16:creationId xmlns:a16="http://schemas.microsoft.com/office/drawing/2014/main" id="{AA535C9D-B15B-4977-2330-4859D191025E}"/>
              </a:ext>
            </a:extLst>
          </p:cNvPr>
          <p:cNvSpPr>
            <a:spLocks noGrp="1"/>
          </p:cNvSpPr>
          <p:nvPr>
            <p:ph type="body" idx="11"/>
          </p:nvPr>
        </p:nvSpPr>
        <p:spPr>
          <a:xfrm>
            <a:off x="302400" y="976618"/>
            <a:ext cx="6537669" cy="222753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u="none" strike="noStrike" kern="1200" cap="none" spc="0" normalizeH="0" baseline="0" dirty="0">
              <a:ln>
                <a:noFill/>
              </a:ln>
              <a:solidFill>
                <a:prstClr val="black"/>
              </a:solidFill>
              <a:effectLst/>
              <a:uLnTx/>
              <a:uFillTx/>
              <a:latin typeface="DM Sans" pitchFamily="2" charset="77"/>
              <a:ea typeface="+mn-ea"/>
              <a:cs typeface="+mn-cs"/>
            </a:endParaRPr>
          </a:p>
          <a:p>
            <a:pPr algn="l" rtl="0" fontAlgn="base">
              <a:lnSpc>
                <a:spcPts val="1350"/>
              </a:lnSpc>
              <a:buNone/>
            </a:pPr>
            <a:r>
              <a:rPr lang="en-US" sz="1800" b="1" i="0" u="none" strike="noStrike" dirty="0">
                <a:solidFill>
                  <a:srgbClr val="000000"/>
                </a:solidFill>
                <a:effectLst/>
                <a:latin typeface="DM Sans" pitchFamily="2" charset="0"/>
              </a:rPr>
              <a:t>Skin color: </a:t>
            </a:r>
            <a:r>
              <a:rPr lang="en-US" sz="1800" b="0" i="0" u="none" strike="noStrike" dirty="0">
                <a:solidFill>
                  <a:srgbClr val="000000"/>
                </a:solidFill>
                <a:effectLst/>
                <a:latin typeface="DM Sans" pitchFamily="2" charset="0"/>
              </a:rPr>
              <a:t>Spectrophotometer CM-26d (Konica Minolta)</a:t>
            </a:r>
            <a:r>
              <a:rPr lang="en-US" sz="1800" b="0" i="0" dirty="0">
                <a:solidFill>
                  <a:srgbClr val="000000"/>
                </a:solidFill>
                <a:effectLst/>
                <a:latin typeface="DM Sans" pitchFamily="2" charset="0"/>
              </a:rPr>
              <a:t>​</a:t>
            </a:r>
            <a:endParaRPr lang="en-US" sz="1800" b="0" i="0" dirty="0">
              <a:solidFill>
                <a:srgbClr val="000000"/>
              </a:solidFill>
              <a:effectLst/>
              <a:latin typeface="Segoe UI" panose="020B0502040204020203" pitchFamily="34" charset="0"/>
            </a:endParaRPr>
          </a:p>
          <a:p>
            <a:pPr algn="l" rtl="0" fontAlgn="base">
              <a:lnSpc>
                <a:spcPts val="1350"/>
              </a:lnSpc>
            </a:pPr>
            <a:r>
              <a:rPr lang="en-US" sz="1800" b="0" i="0" u="none" strike="noStrike" dirty="0">
                <a:solidFill>
                  <a:srgbClr val="000000"/>
                </a:solidFill>
                <a:effectLst/>
                <a:latin typeface="DM Sans" pitchFamily="2" charset="0"/>
              </a:rPr>
              <a:t>Average of 3 measurements per site</a:t>
            </a:r>
            <a:endParaRPr lang="en-US" sz="1800" b="0" i="0" dirty="0">
              <a:solidFill>
                <a:srgbClr val="000000"/>
              </a:solidFill>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1" u="none" strike="noStrike" kern="1200" cap="none" spc="0" normalizeH="0" baseline="0" dirty="0">
                <a:ln>
                  <a:noFill/>
                </a:ln>
                <a:solidFill>
                  <a:prstClr val="black"/>
                </a:solidFill>
                <a:effectLst/>
                <a:uLnTx/>
                <a:uFillTx/>
                <a:latin typeface="DM Sans" pitchFamily="2" charset="77"/>
                <a:ea typeface="+mn-ea"/>
                <a:cs typeface="+mn-cs"/>
              </a:rPr>
            </a:br>
            <a:r>
              <a:rPr kumimoji="0" lang="en-US" sz="1800" b="1" u="none" strike="noStrike" kern="1200" cap="none" spc="0" normalizeH="0" baseline="0" dirty="0">
                <a:ln>
                  <a:noFill/>
                </a:ln>
                <a:solidFill>
                  <a:prstClr val="black"/>
                </a:solidFill>
                <a:effectLst/>
                <a:uLnTx/>
                <a:uFillTx/>
                <a:latin typeface="DM Sans" pitchFamily="2" charset="77"/>
                <a:ea typeface="+mn-ea"/>
                <a:cs typeface="+mn-cs"/>
              </a:rPr>
              <a:t>Spot / Area ration: </a:t>
            </a:r>
            <a:r>
              <a:rPr kumimoji="0" lang="en-US" sz="1800" u="none" strike="noStrike" kern="1200" cap="none" spc="0" normalizeH="0" baseline="0" dirty="0">
                <a:ln>
                  <a:noFill/>
                </a:ln>
                <a:solidFill>
                  <a:prstClr val="black"/>
                </a:solidFill>
                <a:effectLst/>
                <a:uLnTx/>
                <a:uFillTx/>
                <a:latin typeface="DM Sans" pitchFamily="2" charset="77"/>
                <a:ea typeface="+mn-ea"/>
                <a:cs typeface="+mn-cs"/>
              </a:rPr>
              <a:t>VISIA CR (Canfield)</a:t>
            </a:r>
            <a:br>
              <a:rPr kumimoji="0" lang="en-US" sz="1800" u="none" strike="noStrike" kern="1200" cap="none" spc="0" normalizeH="0" baseline="0" dirty="0">
                <a:ln>
                  <a:noFill/>
                </a:ln>
                <a:solidFill>
                  <a:prstClr val="black"/>
                </a:solidFill>
                <a:effectLst/>
                <a:uLnTx/>
                <a:uFillTx/>
                <a:latin typeface="DM Sans" pitchFamily="2" charset="77"/>
                <a:ea typeface="+mn-ea"/>
                <a:cs typeface="+mn-cs"/>
              </a:rPr>
            </a:br>
            <a:r>
              <a:rPr kumimoji="0" lang="en-US" sz="1800" u="none" strike="noStrike" kern="1200" cap="none" spc="0" normalizeH="0" baseline="0" dirty="0">
                <a:ln>
                  <a:noFill/>
                </a:ln>
                <a:solidFill>
                  <a:prstClr val="black"/>
                </a:solidFill>
                <a:effectLst/>
                <a:uLnTx/>
                <a:uFillTx/>
                <a:latin typeface="DM Sans" pitchFamily="2" charset="77"/>
                <a:ea typeface="+mn-ea"/>
                <a:cs typeface="+mn-cs"/>
              </a:rPr>
              <a:t>+ Image Pro Plus (</a:t>
            </a:r>
            <a:r>
              <a:rPr kumimoji="0" lang="en-US" sz="1800" u="none" strike="noStrike" kern="1200" cap="none" spc="0" normalizeH="0" baseline="0" dirty="0" err="1">
                <a:ln>
                  <a:noFill/>
                </a:ln>
                <a:solidFill>
                  <a:prstClr val="black"/>
                </a:solidFill>
                <a:effectLst/>
                <a:uLnTx/>
                <a:uFillTx/>
                <a:latin typeface="DM Sans" pitchFamily="2" charset="77"/>
                <a:ea typeface="+mn-ea"/>
                <a:cs typeface="+mn-cs"/>
              </a:rPr>
              <a:t>MediaCybernetics</a:t>
            </a:r>
            <a:r>
              <a:rPr kumimoji="0" lang="en-US" sz="1800" u="none" strike="noStrike" kern="1200" cap="none" spc="0" normalizeH="0" baseline="0" dirty="0">
                <a:ln>
                  <a:noFill/>
                </a:ln>
                <a:solidFill>
                  <a:prstClr val="black"/>
                </a:solidFill>
                <a:effectLst/>
                <a:uLnTx/>
                <a:uFillTx/>
                <a:latin typeface="DM Sans" pitchFamily="2" charset="77"/>
                <a:ea typeface="+mn-ea"/>
                <a:cs typeface="+mn-cs"/>
              </a:rPr>
              <a:t>)</a:t>
            </a:r>
          </a:p>
          <a:p>
            <a:endParaRPr lang="en-US" sz="1800" dirty="0"/>
          </a:p>
        </p:txBody>
      </p:sp>
      <p:sp>
        <p:nvSpPr>
          <p:cNvPr id="4" name="Title 3">
            <a:extLst>
              <a:ext uri="{FF2B5EF4-FFF2-40B4-BE49-F238E27FC236}">
                <a16:creationId xmlns:a16="http://schemas.microsoft.com/office/drawing/2014/main" id="{8F43A608-B6F6-1E5F-2D2D-9FC283AFA7BD}"/>
              </a:ext>
            </a:extLst>
          </p:cNvPr>
          <p:cNvSpPr>
            <a:spLocks noGrp="1"/>
          </p:cNvSpPr>
          <p:nvPr>
            <p:ph type="title"/>
          </p:nvPr>
        </p:nvSpPr>
        <p:spPr/>
        <p:txBody>
          <a:bodyPr/>
          <a:lstStyle/>
          <a:p>
            <a:r>
              <a:rPr lang="en-GB" dirty="0"/>
              <a:t>Age spots</a:t>
            </a:r>
          </a:p>
        </p:txBody>
      </p:sp>
      <p:sp>
        <p:nvSpPr>
          <p:cNvPr id="11" name="Slide Number Placeholder 1">
            <a:extLst>
              <a:ext uri="{FF2B5EF4-FFF2-40B4-BE49-F238E27FC236}">
                <a16:creationId xmlns:a16="http://schemas.microsoft.com/office/drawing/2014/main" id="{275378D1-B71C-02D2-0253-467CF5D06827}"/>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37</a:t>
            </a:fld>
            <a:endParaRPr lang="en-GB" dirty="0"/>
          </a:p>
        </p:txBody>
      </p:sp>
    </p:spTree>
    <p:extLst>
      <p:ext uri="{BB962C8B-B14F-4D97-AF65-F5344CB8AC3E}">
        <p14:creationId xmlns:p14="http://schemas.microsoft.com/office/powerpoint/2010/main" val="11550661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a:extLst>
              <a:ext uri="{FF2B5EF4-FFF2-40B4-BE49-F238E27FC236}">
                <a16:creationId xmlns:a16="http://schemas.microsoft.com/office/drawing/2014/main" id="{9C991A64-FAF8-1343-92AB-3999D7A26F60}"/>
              </a:ext>
            </a:extLst>
          </p:cNvPr>
          <p:cNvSpPr txBox="1"/>
          <p:nvPr/>
        </p:nvSpPr>
        <p:spPr>
          <a:xfrm>
            <a:off x="8597980" y="3979224"/>
            <a:ext cx="1966885" cy="231923"/>
          </a:xfrm>
          <a:prstGeom prst="rect">
            <a:avLst/>
          </a:prstGeom>
          <a:noFill/>
        </p:spPr>
        <p:txBody>
          <a:bodyPr wrap="none" lIns="0" tIns="0" rIns="0" bIns="4680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1% SYN-UP®, Volunteer #60</a:t>
            </a:r>
          </a:p>
        </p:txBody>
      </p:sp>
      <p:sp>
        <p:nvSpPr>
          <p:cNvPr id="24" name="TextBox 23">
            <a:extLst>
              <a:ext uri="{FF2B5EF4-FFF2-40B4-BE49-F238E27FC236}">
                <a16:creationId xmlns:a16="http://schemas.microsoft.com/office/drawing/2014/main" id="{942BAD23-9335-B144-9518-41D984C29C72}"/>
              </a:ext>
            </a:extLst>
          </p:cNvPr>
          <p:cNvSpPr txBox="1"/>
          <p:nvPr/>
        </p:nvSpPr>
        <p:spPr>
          <a:xfrm>
            <a:off x="8597980" y="1847094"/>
            <a:ext cx="1949252" cy="231923"/>
          </a:xfrm>
          <a:prstGeom prst="rect">
            <a:avLst/>
          </a:prstGeom>
          <a:noFill/>
        </p:spPr>
        <p:txBody>
          <a:bodyPr wrap="none" lIns="0" tIns="0" rIns="0" bIns="4680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1% SYN-UP®, Volunteer #36</a:t>
            </a:r>
          </a:p>
        </p:txBody>
      </p:sp>
      <p:sp>
        <p:nvSpPr>
          <p:cNvPr id="11" name="Text Placeholder 10">
            <a:extLst>
              <a:ext uri="{FF2B5EF4-FFF2-40B4-BE49-F238E27FC236}">
                <a16:creationId xmlns:a16="http://schemas.microsoft.com/office/drawing/2014/main" id="{FF76B542-F666-0185-615B-8B436191059A}"/>
              </a:ext>
            </a:extLst>
          </p:cNvPr>
          <p:cNvSpPr>
            <a:spLocks noGrp="1"/>
          </p:cNvSpPr>
          <p:nvPr>
            <p:ph type="body" idx="11"/>
          </p:nvPr>
        </p:nvSpPr>
        <p:spPr>
          <a:xfrm>
            <a:off x="302400" y="1284015"/>
            <a:ext cx="8390044" cy="833029"/>
          </a:xfrm>
        </p:spPr>
        <p:txBody>
          <a:bodyPr/>
          <a:lstStyle/>
          <a:p>
            <a:pPr marL="342900" marR="0" lvl="0" indent="-342900" algn="l" defTabSz="914400" rtl="0" eaLnBrk="1" fontAlgn="auto" latinLnBrk="0" hangingPunct="1">
              <a:lnSpc>
                <a:spcPct val="100000"/>
              </a:lnSpc>
              <a:spcBef>
                <a:spcPts val="0"/>
              </a:spcBef>
              <a:spcAft>
                <a:spcPts val="0"/>
              </a:spcAft>
              <a:buClr>
                <a:srgbClr val="897974"/>
              </a:buClr>
              <a:buSzTx/>
              <a:buFont typeface="Arial" panose="020B0604020202020204" pitchFamily="34" charset="0"/>
              <a:buChar char="•"/>
              <a:tabLst/>
              <a:defRPr/>
            </a:pPr>
            <a:r>
              <a:rPr lang="en-US" sz="1600" kern="1200" dirty="0">
                <a:solidFill>
                  <a:schemeClr val="tx1"/>
                </a:solidFill>
              </a:rPr>
              <a:t>+9% lighter age spots in just 2 weeks, up to +26% after 8 weeks </a:t>
            </a:r>
          </a:p>
          <a:p>
            <a:pPr marL="342900" marR="0" lvl="0" indent="-342900" algn="l" defTabSz="914400" rtl="0" eaLnBrk="1" fontAlgn="auto" latinLnBrk="0" hangingPunct="1">
              <a:lnSpc>
                <a:spcPct val="100000"/>
              </a:lnSpc>
              <a:spcBef>
                <a:spcPts val="0"/>
              </a:spcBef>
              <a:spcAft>
                <a:spcPts val="0"/>
              </a:spcAft>
              <a:buClr>
                <a:srgbClr val="897974"/>
              </a:buClr>
              <a:buSzTx/>
              <a:buFont typeface="Arial" panose="020B0604020202020204" pitchFamily="34" charset="0"/>
              <a:buChar char="•"/>
              <a:tabLst/>
              <a:defRPr/>
            </a:pPr>
            <a:r>
              <a:rPr lang="en-US" sz="1600" kern="1200" dirty="0">
                <a:solidFill>
                  <a:schemeClr val="tx1"/>
                </a:solidFill>
              </a:rPr>
              <a:t>-6% smaller age spots in just 2 weeks, up to -12% after 8 weeks</a:t>
            </a:r>
          </a:p>
        </p:txBody>
      </p:sp>
      <p:sp>
        <p:nvSpPr>
          <p:cNvPr id="8" name="Title 3">
            <a:extLst>
              <a:ext uri="{FF2B5EF4-FFF2-40B4-BE49-F238E27FC236}">
                <a16:creationId xmlns:a16="http://schemas.microsoft.com/office/drawing/2014/main" id="{B0B02A71-160D-9FB1-4682-0512E95DF58C}"/>
              </a:ext>
            </a:extLst>
          </p:cNvPr>
          <p:cNvSpPr>
            <a:spLocks noGrp="1"/>
          </p:cNvSpPr>
          <p:nvPr>
            <p:ph type="title"/>
          </p:nvPr>
        </p:nvSpPr>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a:solidFill>
                  <a:schemeClr val="tx1"/>
                </a:solidFill>
                <a:latin typeface="DM Sans Bold"/>
              </a:rPr>
              <a:t>Visible and significant age spots reduction  </a:t>
            </a:r>
            <a:endParaRPr kumimoji="0" lang="en-GB" sz="4800" b="0" i="0" u="none" strike="noStrike" kern="1200" cap="none" spc="0" normalizeH="0" baseline="0" noProof="0">
              <a:ln>
                <a:noFill/>
              </a:ln>
              <a:solidFill>
                <a:schemeClr val="tx1"/>
              </a:solidFill>
              <a:effectLst/>
              <a:uLnTx/>
              <a:uFillTx/>
              <a:latin typeface="DM Sans Bold"/>
              <a:ea typeface="+mj-ea"/>
              <a:cs typeface="+mj-cs"/>
            </a:endParaRPr>
          </a:p>
        </p:txBody>
      </p:sp>
      <p:pic>
        <p:nvPicPr>
          <p:cNvPr id="21" name="Picture 20">
            <a:extLst>
              <a:ext uri="{FF2B5EF4-FFF2-40B4-BE49-F238E27FC236}">
                <a16:creationId xmlns:a16="http://schemas.microsoft.com/office/drawing/2014/main" id="{D200752B-F7D0-6CCF-9EDB-281383AC6AB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0800000">
            <a:off x="388661" y="2151152"/>
            <a:ext cx="152899" cy="3024000"/>
          </a:xfrm>
          <a:prstGeom prst="rect">
            <a:avLst/>
          </a:prstGeom>
        </p:spPr>
      </p:pic>
      <p:grpSp>
        <p:nvGrpSpPr>
          <p:cNvPr id="47" name="Group 46">
            <a:extLst>
              <a:ext uri="{FF2B5EF4-FFF2-40B4-BE49-F238E27FC236}">
                <a16:creationId xmlns:a16="http://schemas.microsoft.com/office/drawing/2014/main" id="{D01D8265-DCEC-2E4F-BBB9-C67D65AA6346}"/>
              </a:ext>
            </a:extLst>
          </p:cNvPr>
          <p:cNvGrpSpPr/>
          <p:nvPr/>
        </p:nvGrpSpPr>
        <p:grpSpPr>
          <a:xfrm>
            <a:off x="8597980" y="2095898"/>
            <a:ext cx="1553400" cy="1644539"/>
            <a:chOff x="8597980" y="2095898"/>
            <a:chExt cx="1553400" cy="1644539"/>
          </a:xfrm>
        </p:grpSpPr>
        <p:pic>
          <p:nvPicPr>
            <p:cNvPr id="17" name="Picture 16">
              <a:extLst>
                <a:ext uri="{FF2B5EF4-FFF2-40B4-BE49-F238E27FC236}">
                  <a16:creationId xmlns:a16="http://schemas.microsoft.com/office/drawing/2014/main" id="{F434287E-454F-1B46-9F5B-829A5BF70B3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597980" y="2095898"/>
              <a:ext cx="1553400" cy="1644539"/>
            </a:xfrm>
            <a:prstGeom prst="rect">
              <a:avLst/>
            </a:prstGeom>
          </p:spPr>
        </p:pic>
        <p:sp>
          <p:nvSpPr>
            <p:cNvPr id="35" name="TextBox 34">
              <a:extLst>
                <a:ext uri="{FF2B5EF4-FFF2-40B4-BE49-F238E27FC236}">
                  <a16:creationId xmlns:a16="http://schemas.microsoft.com/office/drawing/2014/main" id="{65E84DB9-4684-8440-B302-40B417A86AE8}"/>
                </a:ext>
              </a:extLst>
            </p:cNvPr>
            <p:cNvSpPr txBox="1"/>
            <p:nvPr/>
          </p:nvSpPr>
          <p:spPr>
            <a:xfrm>
              <a:off x="9496712" y="3295634"/>
              <a:ext cx="654668" cy="444803"/>
            </a:xfrm>
            <a:prstGeom prst="rect">
              <a:avLst/>
            </a:prstGeom>
            <a:noFill/>
          </p:spPr>
          <p:txBody>
            <a:bodyPr wrap="none" rtlCol="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DM Sans"/>
                  <a:ea typeface="+mn-ea"/>
                  <a:cs typeface="+mn-cs"/>
                </a:rPr>
                <a:t>D0</a:t>
              </a:r>
            </a:p>
          </p:txBody>
        </p:sp>
      </p:grpSp>
      <p:grpSp>
        <p:nvGrpSpPr>
          <p:cNvPr id="44" name="Group 43">
            <a:extLst>
              <a:ext uri="{FF2B5EF4-FFF2-40B4-BE49-F238E27FC236}">
                <a16:creationId xmlns:a16="http://schemas.microsoft.com/office/drawing/2014/main" id="{9B23901D-9F94-E346-A0B7-C80B3782004B}"/>
              </a:ext>
            </a:extLst>
          </p:cNvPr>
          <p:cNvGrpSpPr/>
          <p:nvPr/>
        </p:nvGrpSpPr>
        <p:grpSpPr>
          <a:xfrm>
            <a:off x="8597980" y="4226854"/>
            <a:ext cx="1553400" cy="1645712"/>
            <a:chOff x="8597980" y="4306059"/>
            <a:chExt cx="1553400" cy="1645712"/>
          </a:xfrm>
        </p:grpSpPr>
        <p:pic>
          <p:nvPicPr>
            <p:cNvPr id="31" name="Picture 30">
              <a:extLst>
                <a:ext uri="{FF2B5EF4-FFF2-40B4-BE49-F238E27FC236}">
                  <a16:creationId xmlns:a16="http://schemas.microsoft.com/office/drawing/2014/main" id="{AFD58100-5813-074B-A6BC-648DB7537217}"/>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597980" y="4306059"/>
              <a:ext cx="1553400" cy="1645712"/>
            </a:xfrm>
            <a:prstGeom prst="rect">
              <a:avLst/>
            </a:prstGeom>
          </p:spPr>
        </p:pic>
        <p:sp>
          <p:nvSpPr>
            <p:cNvPr id="36" name="TextBox 35">
              <a:extLst>
                <a:ext uri="{FF2B5EF4-FFF2-40B4-BE49-F238E27FC236}">
                  <a16:creationId xmlns:a16="http://schemas.microsoft.com/office/drawing/2014/main" id="{0961C170-7452-1A40-A229-EF90FF86E5C5}"/>
                </a:ext>
              </a:extLst>
            </p:cNvPr>
            <p:cNvSpPr txBox="1"/>
            <p:nvPr/>
          </p:nvSpPr>
          <p:spPr>
            <a:xfrm>
              <a:off x="9379518" y="5506968"/>
              <a:ext cx="771862" cy="444803"/>
            </a:xfrm>
            <a:prstGeom prst="rect">
              <a:avLst/>
            </a:prstGeom>
            <a:noFill/>
          </p:spPr>
          <p:txBody>
            <a:bodyPr wrap="none" rtlCol="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DM Sans"/>
                  <a:ea typeface="+mn-ea"/>
                  <a:cs typeface="+mn-cs"/>
                </a:rPr>
                <a:t>D0</a:t>
              </a:r>
            </a:p>
          </p:txBody>
        </p:sp>
      </p:grpSp>
      <p:grpSp>
        <p:nvGrpSpPr>
          <p:cNvPr id="46" name="Group 45">
            <a:extLst>
              <a:ext uri="{FF2B5EF4-FFF2-40B4-BE49-F238E27FC236}">
                <a16:creationId xmlns:a16="http://schemas.microsoft.com/office/drawing/2014/main" id="{015E94F1-EEA8-AC4A-AA16-FC6596829403}"/>
              </a:ext>
            </a:extLst>
          </p:cNvPr>
          <p:cNvGrpSpPr/>
          <p:nvPr/>
        </p:nvGrpSpPr>
        <p:grpSpPr>
          <a:xfrm>
            <a:off x="10328140" y="2095898"/>
            <a:ext cx="1561460" cy="1644539"/>
            <a:chOff x="10328140" y="2095898"/>
            <a:chExt cx="1561460" cy="1644539"/>
          </a:xfrm>
        </p:grpSpPr>
        <p:pic>
          <p:nvPicPr>
            <p:cNvPr id="27" name="Picture 26">
              <a:extLst>
                <a:ext uri="{FF2B5EF4-FFF2-40B4-BE49-F238E27FC236}">
                  <a16:creationId xmlns:a16="http://schemas.microsoft.com/office/drawing/2014/main" id="{5F03AE4E-2A02-D749-9A7F-B2D66288A438}"/>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0328140" y="2095898"/>
              <a:ext cx="1553401" cy="1644539"/>
            </a:xfrm>
            <a:prstGeom prst="rect">
              <a:avLst/>
            </a:prstGeom>
          </p:spPr>
        </p:pic>
        <p:sp>
          <p:nvSpPr>
            <p:cNvPr id="37" name="TextBox 36">
              <a:extLst>
                <a:ext uri="{FF2B5EF4-FFF2-40B4-BE49-F238E27FC236}">
                  <a16:creationId xmlns:a16="http://schemas.microsoft.com/office/drawing/2014/main" id="{A9B34C1D-F598-BD43-9CC0-99A7F7C8CD9D}"/>
                </a:ext>
              </a:extLst>
            </p:cNvPr>
            <p:cNvSpPr txBox="1"/>
            <p:nvPr/>
          </p:nvSpPr>
          <p:spPr>
            <a:xfrm>
              <a:off x="11169522" y="3295634"/>
              <a:ext cx="720078" cy="444803"/>
            </a:xfrm>
            <a:prstGeom prst="rect">
              <a:avLst/>
            </a:prstGeom>
            <a:noFill/>
          </p:spPr>
          <p:txBody>
            <a:bodyPr wrap="none" rtlCol="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DM Sans"/>
                  <a:ea typeface="+mn-ea"/>
                  <a:cs typeface="+mn-cs"/>
                </a:rPr>
                <a:t>D56</a:t>
              </a:r>
            </a:p>
          </p:txBody>
        </p:sp>
      </p:grpSp>
      <p:grpSp>
        <p:nvGrpSpPr>
          <p:cNvPr id="45" name="Group 44">
            <a:extLst>
              <a:ext uri="{FF2B5EF4-FFF2-40B4-BE49-F238E27FC236}">
                <a16:creationId xmlns:a16="http://schemas.microsoft.com/office/drawing/2014/main" id="{5D4EC2BC-5C2F-4040-AE2A-6D395A8FB85E}"/>
              </a:ext>
            </a:extLst>
          </p:cNvPr>
          <p:cNvGrpSpPr/>
          <p:nvPr/>
        </p:nvGrpSpPr>
        <p:grpSpPr>
          <a:xfrm>
            <a:off x="10328140" y="4226854"/>
            <a:ext cx="1561460" cy="1645712"/>
            <a:chOff x="10328140" y="4306059"/>
            <a:chExt cx="1561460" cy="1645712"/>
          </a:xfrm>
        </p:grpSpPr>
        <p:pic>
          <p:nvPicPr>
            <p:cNvPr id="32" name="Picture 31">
              <a:extLst>
                <a:ext uri="{FF2B5EF4-FFF2-40B4-BE49-F238E27FC236}">
                  <a16:creationId xmlns:a16="http://schemas.microsoft.com/office/drawing/2014/main" id="{09F19C12-6630-3A41-8D34-E50A07CFCEBC}"/>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0328140" y="4306059"/>
              <a:ext cx="1553401" cy="1645711"/>
            </a:xfrm>
            <a:prstGeom prst="rect">
              <a:avLst/>
            </a:prstGeom>
          </p:spPr>
        </p:pic>
        <p:sp>
          <p:nvSpPr>
            <p:cNvPr id="38" name="TextBox 37">
              <a:extLst>
                <a:ext uri="{FF2B5EF4-FFF2-40B4-BE49-F238E27FC236}">
                  <a16:creationId xmlns:a16="http://schemas.microsoft.com/office/drawing/2014/main" id="{768CFD23-0042-8243-80B6-0A382B7F6A41}"/>
                </a:ext>
              </a:extLst>
            </p:cNvPr>
            <p:cNvSpPr txBox="1"/>
            <p:nvPr/>
          </p:nvSpPr>
          <p:spPr>
            <a:xfrm>
              <a:off x="11101384" y="5506968"/>
              <a:ext cx="788216" cy="444803"/>
            </a:xfrm>
            <a:prstGeom prst="rect">
              <a:avLst/>
            </a:prstGeom>
            <a:noFill/>
          </p:spPr>
          <p:txBody>
            <a:bodyPr wrap="none" rtlCol="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DM Sans"/>
                  <a:ea typeface="+mn-ea"/>
                  <a:cs typeface="+mn-cs"/>
                </a:rPr>
                <a:t>D56</a:t>
              </a:r>
            </a:p>
          </p:txBody>
        </p:sp>
      </p:grpSp>
      <p:sp>
        <p:nvSpPr>
          <p:cNvPr id="39" name="TextBox 38">
            <a:extLst>
              <a:ext uri="{FF2B5EF4-FFF2-40B4-BE49-F238E27FC236}">
                <a16:creationId xmlns:a16="http://schemas.microsoft.com/office/drawing/2014/main" id="{A6B57C12-604B-0149-A146-6B0C799BC082}"/>
              </a:ext>
            </a:extLst>
          </p:cNvPr>
          <p:cNvSpPr txBox="1"/>
          <p:nvPr/>
        </p:nvSpPr>
        <p:spPr>
          <a:xfrm>
            <a:off x="302400" y="6259529"/>
            <a:ext cx="1950855" cy="123111"/>
          </a:xfrm>
          <a:prstGeom prst="rect">
            <a:avLst/>
          </a:prstGeom>
          <a:noFill/>
        </p:spPr>
        <p:txBody>
          <a:bodyPr wrap="non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*p&lt;0.05, **p&lt;0.01, ***p&lt;0.001 vs placebo</a:t>
            </a:r>
          </a:p>
        </p:txBody>
      </p:sp>
      <p:pic>
        <p:nvPicPr>
          <p:cNvPr id="3" name="Picture 2">
            <a:extLst>
              <a:ext uri="{FF2B5EF4-FFF2-40B4-BE49-F238E27FC236}">
                <a16:creationId xmlns:a16="http://schemas.microsoft.com/office/drawing/2014/main" id="{595E2823-3B3D-63F6-0CB9-91631332BD2B}"/>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p:blipFill>
        <p:spPr bwMode="auto">
          <a:xfrm>
            <a:off x="10832794" y="303215"/>
            <a:ext cx="1052328" cy="45899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A screenshot of a graph&#10;&#10;AI-generated content may be incorrect.">
            <a:extLst>
              <a:ext uri="{FF2B5EF4-FFF2-40B4-BE49-F238E27FC236}">
                <a16:creationId xmlns:a16="http://schemas.microsoft.com/office/drawing/2014/main" id="{640A6BD1-52C8-34FB-6536-F9756850DDAF}"/>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694462" y="2100269"/>
            <a:ext cx="7653624" cy="3721488"/>
          </a:xfrm>
          <a:prstGeom prst="rect">
            <a:avLst/>
          </a:prstGeom>
        </p:spPr>
      </p:pic>
      <p:sp>
        <p:nvSpPr>
          <p:cNvPr id="14" name="Slide Number Placeholder 1">
            <a:extLst>
              <a:ext uri="{FF2B5EF4-FFF2-40B4-BE49-F238E27FC236}">
                <a16:creationId xmlns:a16="http://schemas.microsoft.com/office/drawing/2014/main" id="{F9D3CE4C-0D59-B4BC-F828-4418BE03B5BA}"/>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38</a:t>
            </a:fld>
            <a:endParaRPr lang="en-GB" dirty="0"/>
          </a:p>
        </p:txBody>
      </p:sp>
    </p:spTree>
    <p:extLst>
      <p:ext uri="{BB962C8B-B14F-4D97-AF65-F5344CB8AC3E}">
        <p14:creationId xmlns:p14="http://schemas.microsoft.com/office/powerpoint/2010/main" val="42131381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B54FA51-6CD4-A7EE-98ED-4E225BC3DF65}"/>
              </a:ext>
            </a:extLst>
          </p:cNvPr>
          <p:cNvSpPr>
            <a:spLocks noGrp="1"/>
          </p:cNvSpPr>
          <p:nvPr>
            <p:ph type="body" idx="11"/>
          </p:nvPr>
        </p:nvSpPr>
        <p:spPr>
          <a:xfrm>
            <a:off x="302400" y="605611"/>
            <a:ext cx="6769610" cy="1023992"/>
          </a:xfrm>
        </p:spPr>
        <p:txBody>
          <a:bodyPr/>
          <a:lstStyle/>
          <a:p>
            <a:r>
              <a:rPr lang="en-US" kern="1200" dirty="0"/>
              <a:t>All volunteers noted a visible improvement in skin’s look &amp; feel after just 2 weeks</a:t>
            </a:r>
            <a:endParaRPr lang="en-GB" kern="1200" dirty="0"/>
          </a:p>
        </p:txBody>
      </p:sp>
      <p:sp>
        <p:nvSpPr>
          <p:cNvPr id="4" name="Title 3">
            <a:extLst>
              <a:ext uri="{FF2B5EF4-FFF2-40B4-BE49-F238E27FC236}">
                <a16:creationId xmlns:a16="http://schemas.microsoft.com/office/drawing/2014/main" id="{8F43A608-B6F6-1E5F-2D2D-9FC283AFA7BD}"/>
              </a:ext>
            </a:extLst>
          </p:cNvPr>
          <p:cNvSpPr>
            <a:spLocks noGrp="1"/>
          </p:cNvSpPr>
          <p:nvPr>
            <p:ph type="title"/>
          </p:nvPr>
        </p:nvSpPr>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dirty="0">
                <a:solidFill>
                  <a:schemeClr val="tx1"/>
                </a:solidFill>
                <a:latin typeface="DM Sans Bold"/>
              </a:rPr>
              <a:t>100% of consumers would buy!</a:t>
            </a:r>
            <a:endParaRPr kumimoji="0" lang="en-GB" sz="4800" b="0" i="0" u="none" strike="noStrike" kern="1200" cap="none" spc="0" normalizeH="0" baseline="0" noProof="0" dirty="0">
              <a:ln>
                <a:noFill/>
              </a:ln>
              <a:solidFill>
                <a:schemeClr val="tx1"/>
              </a:solidFill>
              <a:effectLst/>
              <a:uLnTx/>
              <a:uFillTx/>
              <a:latin typeface="DM Sans Bold"/>
              <a:ea typeface="+mj-ea"/>
              <a:cs typeface="+mj-cs"/>
            </a:endParaRPr>
          </a:p>
        </p:txBody>
      </p:sp>
      <p:pic>
        <p:nvPicPr>
          <p:cNvPr id="13" name="Picture 12" descr="A black and white bar chart&#10;&#10;AI-generated content may be incorrect.">
            <a:extLst>
              <a:ext uri="{FF2B5EF4-FFF2-40B4-BE49-F238E27FC236}">
                <a16:creationId xmlns:a16="http://schemas.microsoft.com/office/drawing/2014/main" id="{392958B2-FD8C-A52E-7EF7-437B15B04094}"/>
              </a:ext>
            </a:extLst>
          </p:cNvPr>
          <p:cNvPicPr>
            <a:picLocks noChangeAspect="1"/>
          </p:cNvPicPr>
          <p:nvPr/>
        </p:nvPicPr>
        <p:blipFill>
          <a:blip r:embed="rId2" cstate="screen">
            <a:extLst>
              <a:ext uri="{28A0092B-C50C-407E-A947-70E740481C1C}">
                <a14:useLocalDpi xmlns:a14="http://schemas.microsoft.com/office/drawing/2010/main"/>
              </a:ext>
            </a:extLst>
          </a:blip>
          <a:srcRect t="20723" b="12772"/>
          <a:stretch/>
        </p:blipFill>
        <p:spPr>
          <a:xfrm>
            <a:off x="302400" y="1629603"/>
            <a:ext cx="11471911" cy="4291567"/>
          </a:xfrm>
          <a:prstGeom prst="rect">
            <a:avLst/>
          </a:prstGeom>
        </p:spPr>
      </p:pic>
      <p:sp>
        <p:nvSpPr>
          <p:cNvPr id="14" name="Slide Number Placeholder 1">
            <a:extLst>
              <a:ext uri="{FF2B5EF4-FFF2-40B4-BE49-F238E27FC236}">
                <a16:creationId xmlns:a16="http://schemas.microsoft.com/office/drawing/2014/main" id="{6A40AAD1-BE28-350D-44CB-6E9808E49084}"/>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39</a:t>
            </a:fld>
            <a:endParaRPr lang="en-GB" dirty="0"/>
          </a:p>
        </p:txBody>
      </p:sp>
    </p:spTree>
    <p:extLst>
      <p:ext uri="{BB962C8B-B14F-4D97-AF65-F5344CB8AC3E}">
        <p14:creationId xmlns:p14="http://schemas.microsoft.com/office/powerpoint/2010/main" val="27784175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6CC2C10-81A0-5330-3783-0F6524E25DE9}"/>
              </a:ext>
            </a:extLst>
          </p:cNvPr>
          <p:cNvSpPr>
            <a:spLocks noGrp="1"/>
          </p:cNvSpPr>
          <p:nvPr>
            <p:ph type="body" idx="11"/>
          </p:nvPr>
        </p:nvSpPr>
        <p:spPr/>
        <p:txBody>
          <a:bodyPr/>
          <a:lstStyle/>
          <a:p>
            <a:r>
              <a:rPr lang="en-US"/>
              <a:t>Significant &amp; visible facts &amp; benefits</a:t>
            </a:r>
          </a:p>
        </p:txBody>
      </p:sp>
      <p:sp>
        <p:nvSpPr>
          <p:cNvPr id="13" name="Title 12">
            <a:extLst>
              <a:ext uri="{FF2B5EF4-FFF2-40B4-BE49-F238E27FC236}">
                <a16:creationId xmlns:a16="http://schemas.microsoft.com/office/drawing/2014/main" id="{623D0E66-FE44-C9DA-B420-68EE378F24C6}"/>
              </a:ext>
            </a:extLst>
          </p:cNvPr>
          <p:cNvSpPr>
            <a:spLocks noGrp="1"/>
          </p:cNvSpPr>
          <p:nvPr>
            <p:ph type="title"/>
          </p:nvPr>
        </p:nvSpPr>
        <p:spPr/>
        <p:txBody>
          <a:bodyPr/>
          <a:lstStyle/>
          <a:p>
            <a:r>
              <a:rPr lang="en-US" dirty="0"/>
              <a:t>SYN-UP®: in vivo proven efficacy </a:t>
            </a:r>
          </a:p>
        </p:txBody>
      </p:sp>
      <p:graphicFrame>
        <p:nvGraphicFramePr>
          <p:cNvPr id="2" name="Table 12">
            <a:extLst>
              <a:ext uri="{FF2B5EF4-FFF2-40B4-BE49-F238E27FC236}">
                <a16:creationId xmlns:a16="http://schemas.microsoft.com/office/drawing/2014/main" id="{3C4FE56F-4D76-2940-111B-C9609E0BE9FA}"/>
              </a:ext>
            </a:extLst>
          </p:cNvPr>
          <p:cNvGraphicFramePr>
            <a:graphicFrameLocks noGrp="1"/>
          </p:cNvGraphicFramePr>
          <p:nvPr>
            <p:extLst>
              <p:ext uri="{D42A27DB-BD31-4B8C-83A1-F6EECF244321}">
                <p14:modId xmlns:p14="http://schemas.microsoft.com/office/powerpoint/2010/main" val="2133133876"/>
              </p:ext>
            </p:extLst>
          </p:nvPr>
        </p:nvGraphicFramePr>
        <p:xfrm>
          <a:off x="302400" y="1448267"/>
          <a:ext cx="11587199" cy="3645210"/>
        </p:xfrm>
        <a:graphic>
          <a:graphicData uri="http://schemas.openxmlformats.org/drawingml/2006/table">
            <a:tbl>
              <a:tblPr firstRow="1" bandRow="1">
                <a:tableStyleId>{5C22544A-7EE6-4342-B048-85BDC9FD1C3A}</a:tableStyleId>
              </a:tblPr>
              <a:tblGrid>
                <a:gridCol w="4224258">
                  <a:extLst>
                    <a:ext uri="{9D8B030D-6E8A-4147-A177-3AD203B41FA5}">
                      <a16:colId xmlns:a16="http://schemas.microsoft.com/office/drawing/2014/main" val="724087953"/>
                    </a:ext>
                  </a:extLst>
                </a:gridCol>
                <a:gridCol w="1896813">
                  <a:extLst>
                    <a:ext uri="{9D8B030D-6E8A-4147-A177-3AD203B41FA5}">
                      <a16:colId xmlns:a16="http://schemas.microsoft.com/office/drawing/2014/main" val="2832308588"/>
                    </a:ext>
                  </a:extLst>
                </a:gridCol>
                <a:gridCol w="1889256">
                  <a:extLst>
                    <a:ext uri="{9D8B030D-6E8A-4147-A177-3AD203B41FA5}">
                      <a16:colId xmlns:a16="http://schemas.microsoft.com/office/drawing/2014/main" val="4203929404"/>
                    </a:ext>
                  </a:extLst>
                </a:gridCol>
                <a:gridCol w="3576872">
                  <a:extLst>
                    <a:ext uri="{9D8B030D-6E8A-4147-A177-3AD203B41FA5}">
                      <a16:colId xmlns:a16="http://schemas.microsoft.com/office/drawing/2014/main" val="1236514754"/>
                    </a:ext>
                  </a:extLst>
                </a:gridCol>
              </a:tblGrid>
              <a:tr h="274528">
                <a:tc>
                  <a:txBody>
                    <a:bodyPr/>
                    <a:lstStyle/>
                    <a:p>
                      <a:pPr algn="l"/>
                      <a:r>
                        <a:rPr lang="en-US" sz="1400" dirty="0"/>
                        <a:t>Benefits</a:t>
                      </a:r>
                      <a:endParaRPr lang="en-CH" sz="1400" dirty="0"/>
                    </a:p>
                  </a:txBody>
                  <a:tcP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4D3C35"/>
                    </a:solidFill>
                  </a:tcPr>
                </a:tc>
                <a:tc>
                  <a:txBody>
                    <a:bodyPr/>
                    <a:lstStyle/>
                    <a:p>
                      <a:pPr algn="ctr"/>
                      <a:r>
                        <a:rPr lang="en-US" sz="1400"/>
                        <a:t>14 Days</a:t>
                      </a:r>
                      <a:endParaRPr lang="en-CH" sz="1400"/>
                    </a:p>
                  </a:txBody>
                  <a:tcP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4D3C35"/>
                    </a:solidFill>
                  </a:tcPr>
                </a:tc>
                <a:tc>
                  <a:txBody>
                    <a:bodyPr/>
                    <a:lstStyle/>
                    <a:p>
                      <a:pPr algn="ctr"/>
                      <a:r>
                        <a:rPr lang="en-US" sz="1400"/>
                        <a:t>28 Days</a:t>
                      </a:r>
                      <a:endParaRPr lang="en-CH" sz="1400"/>
                    </a:p>
                  </a:txBody>
                  <a:tcP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4D3C35"/>
                    </a:solidFill>
                  </a:tcPr>
                </a:tc>
                <a:tc>
                  <a:txBody>
                    <a:bodyPr/>
                    <a:lstStyle/>
                    <a:p>
                      <a:pPr algn="ctr"/>
                      <a:r>
                        <a:rPr lang="en-US" sz="1400" dirty="0"/>
                        <a:t>56 Days</a:t>
                      </a:r>
                      <a:endParaRPr lang="en-CH" sz="1400" dirty="0"/>
                    </a:p>
                  </a:txBody>
                  <a:tcP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4D3C35"/>
                    </a:solidFill>
                  </a:tcPr>
                </a:tc>
                <a:extLst>
                  <a:ext uri="{0D108BD9-81ED-4DB2-BD59-A6C34878D82A}">
                    <a16:rowId xmlns:a16="http://schemas.microsoft.com/office/drawing/2014/main" val="1955255449"/>
                  </a:ext>
                </a:extLst>
              </a:tr>
              <a:tr h="325650">
                <a:tc>
                  <a:txBody>
                    <a:bodyPr/>
                    <a:lstStyle/>
                    <a:p>
                      <a:pPr marL="0" indent="0" algn="l" defTabSz="914400" rtl="0" eaLnBrk="1" latinLnBrk="0" hangingPunct="1">
                        <a:buNone/>
                      </a:pPr>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Skin dryness reduction°</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n/a</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95% volunteers</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n/a</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extLst>
                  <a:ext uri="{0D108BD9-81ED-4DB2-BD59-A6C34878D82A}">
                    <a16:rowId xmlns:a16="http://schemas.microsoft.com/office/drawing/2014/main" val="434756322"/>
                  </a:ext>
                </a:extLst>
              </a:tr>
              <a:tr h="325650">
                <a:tc>
                  <a:txBody>
                    <a:bodyPr/>
                    <a:lstStyle/>
                    <a:p>
                      <a:pPr marL="0" indent="0" algn="l" defTabSz="914400" rtl="0" eaLnBrk="1" latinLnBrk="0" hangingPunct="1">
                        <a:buNone/>
                      </a:pPr>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Skin sensitivity reduction°</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mn-lt"/>
                          <a:ea typeface="+mn-ea"/>
                          <a:cs typeface="+mn-cs"/>
                        </a:rPr>
                        <a:t>n/a</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tc>
                  <a:txBody>
                    <a:bodyPr/>
                    <a:lstStyle/>
                    <a:p>
                      <a:pPr algn="ctr"/>
                      <a:r>
                        <a:rPr lang="en-US" sz="1400" kern="1200">
                          <a:solidFill>
                            <a:schemeClr val="tx1"/>
                          </a:solidFill>
                          <a:latin typeface="+mn-lt"/>
                          <a:ea typeface="+mn-ea"/>
                          <a:cs typeface="+mn-cs"/>
                        </a:rPr>
                        <a:t>100% volunteers</a:t>
                      </a:r>
                      <a:r>
                        <a:rPr lang="en-US" sz="1400" kern="1200" baseline="30000">
                          <a:solidFill>
                            <a:schemeClr val="tx1"/>
                          </a:solidFill>
                          <a:latin typeface="+mn-lt"/>
                          <a:ea typeface="+mn-ea"/>
                          <a:cs typeface="+mn-cs"/>
                        </a:rPr>
                        <a:t>3</a:t>
                      </a:r>
                      <a:r>
                        <a:rPr lang="en-US" sz="1400" kern="1200">
                          <a:solidFill>
                            <a:schemeClr val="tx1"/>
                          </a:solidFill>
                          <a:latin typeface="+mn-lt"/>
                          <a:ea typeface="+mn-ea"/>
                          <a:cs typeface="+mn-cs"/>
                        </a:rPr>
                        <a:t> </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tc>
                  <a:txBody>
                    <a:bodyPr/>
                    <a:lstStyle/>
                    <a:p>
                      <a:pPr algn="ctr"/>
                      <a:r>
                        <a:rPr lang="en-US" sz="1400" dirty="0">
                          <a:solidFill>
                            <a:schemeClr val="tx1"/>
                          </a:solidFill>
                          <a:latin typeface="+mn-lt"/>
                        </a:rPr>
                        <a:t>n/a</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extLst>
                  <a:ext uri="{0D108BD9-81ED-4DB2-BD59-A6C34878D82A}">
                    <a16:rowId xmlns:a16="http://schemas.microsoft.com/office/drawing/2014/main" val="690280626"/>
                  </a:ext>
                </a:extLst>
              </a:tr>
              <a:tr h="325650">
                <a:tc>
                  <a:txBody>
                    <a:bodyPr/>
                    <a:lstStyle/>
                    <a:p>
                      <a:pPr marL="0" indent="0" algn="l" defTabSz="914400" rtl="0" eaLnBrk="1" latinLnBrk="0" hangingPunct="1">
                        <a:buNone/>
                      </a:pPr>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Skin barrier improvement°°</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tc>
                  <a:txBody>
                    <a:bodyPr/>
                    <a:lstStyle/>
                    <a:p>
                      <a:pPr algn="ctr"/>
                      <a:r>
                        <a:rPr lang="en-US" sz="1400">
                          <a:solidFill>
                            <a:schemeClr val="tx1"/>
                          </a:solidFill>
                          <a:latin typeface="+mn-lt"/>
                        </a:rPr>
                        <a:t>+ 8%</a:t>
                      </a:r>
                      <a:r>
                        <a:rPr lang="en-US" sz="1400" baseline="30000">
                          <a:solidFill>
                            <a:schemeClr val="tx1"/>
                          </a:solidFill>
                          <a:latin typeface="+mn-lt"/>
                        </a:rPr>
                        <a:t>1</a:t>
                      </a:r>
                      <a:endParaRPr lang="en-US" sz="800" baseline="30000">
                        <a:solidFill>
                          <a:schemeClr val="tx1"/>
                        </a:solidFill>
                        <a:latin typeface="+mn-lt"/>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tc>
                  <a:txBody>
                    <a:bodyPr/>
                    <a:lstStyle/>
                    <a:p>
                      <a:pPr algn="ctr"/>
                      <a:r>
                        <a:rPr lang="en-US" sz="1400">
                          <a:solidFill>
                            <a:schemeClr val="tx1"/>
                          </a:solidFill>
                          <a:latin typeface="+mn-lt"/>
                        </a:rPr>
                        <a:t>+ 15%</a:t>
                      </a:r>
                      <a:r>
                        <a:rPr lang="en-US" sz="1400" baseline="30000">
                          <a:solidFill>
                            <a:schemeClr val="tx1"/>
                          </a:solidFill>
                          <a:latin typeface="+mn-lt"/>
                        </a:rPr>
                        <a:t>1</a:t>
                      </a:r>
                      <a:endParaRPr lang="en-US" sz="1400">
                        <a:solidFill>
                          <a:schemeClr val="tx1"/>
                        </a:solidFill>
                        <a:latin typeface="+mn-lt"/>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tc>
                  <a:txBody>
                    <a:bodyPr/>
                    <a:lstStyle/>
                    <a:p>
                      <a:pPr algn="ctr"/>
                      <a:r>
                        <a:rPr lang="en-US" sz="1400">
                          <a:solidFill>
                            <a:schemeClr val="tx1"/>
                          </a:solidFill>
                          <a:latin typeface="+mn-lt"/>
                        </a:rPr>
                        <a:t>+19%</a:t>
                      </a:r>
                      <a:r>
                        <a:rPr lang="en-US" sz="1400" baseline="30000">
                          <a:solidFill>
                            <a:schemeClr val="tx1"/>
                          </a:solidFill>
                          <a:latin typeface="+mn-lt"/>
                        </a:rPr>
                        <a:t>1</a:t>
                      </a:r>
                      <a:endParaRPr lang="en-US" sz="1400">
                        <a:solidFill>
                          <a:schemeClr val="tx1"/>
                        </a:solidFill>
                        <a:latin typeface="+mn-lt"/>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extLst>
                  <a:ext uri="{0D108BD9-81ED-4DB2-BD59-A6C34878D82A}">
                    <a16:rowId xmlns:a16="http://schemas.microsoft.com/office/drawing/2014/main" val="2190600537"/>
                  </a:ext>
                </a:extLst>
              </a:tr>
              <a:tr h="325650">
                <a:tc>
                  <a:txBody>
                    <a:bodyPr/>
                    <a:lstStyle/>
                    <a:p>
                      <a:pPr marL="0" algn="l" defTabSz="914400" rtl="0" eaLnBrk="1" latinLnBrk="0" hangingPunct="1"/>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Collagen boost (cheek)°°</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tc>
                  <a:txBody>
                    <a:bodyPr/>
                    <a:lstStyle/>
                    <a:p>
                      <a:pPr algn="ctr"/>
                      <a:r>
                        <a:rPr lang="en-US" sz="1400">
                          <a:solidFill>
                            <a:schemeClr val="tx1"/>
                          </a:solidFill>
                          <a:latin typeface="+mn-lt"/>
                        </a:rPr>
                        <a:t>+33%</a:t>
                      </a:r>
                      <a:r>
                        <a:rPr lang="en-US" sz="1400" baseline="30000">
                          <a:solidFill>
                            <a:schemeClr val="tx1"/>
                          </a:solidFill>
                          <a:latin typeface="+mn-lt"/>
                        </a:rPr>
                        <a:t>1</a:t>
                      </a:r>
                      <a:endParaRPr lang="en-US" sz="1400">
                        <a:solidFill>
                          <a:schemeClr val="tx1"/>
                        </a:solidFill>
                        <a:latin typeface="+mn-lt"/>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tc>
                  <a:txBody>
                    <a:bodyPr/>
                    <a:lstStyle/>
                    <a:p>
                      <a:pPr algn="ctr"/>
                      <a:r>
                        <a:rPr lang="en-US" sz="1400">
                          <a:solidFill>
                            <a:schemeClr val="tx1"/>
                          </a:solidFill>
                          <a:latin typeface="+mn-lt"/>
                        </a:rPr>
                        <a:t>+55%</a:t>
                      </a:r>
                      <a:r>
                        <a:rPr lang="en-US" sz="1400" baseline="30000">
                          <a:solidFill>
                            <a:schemeClr val="tx1"/>
                          </a:solidFill>
                          <a:latin typeface="+mn-lt"/>
                        </a:rPr>
                        <a:t>1</a:t>
                      </a:r>
                      <a:endParaRPr lang="en-US" sz="1400">
                        <a:solidFill>
                          <a:schemeClr val="tx1"/>
                        </a:solidFill>
                        <a:latin typeface="+mn-lt"/>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tc>
                  <a:txBody>
                    <a:bodyPr/>
                    <a:lstStyle/>
                    <a:p>
                      <a:pPr algn="ctr"/>
                      <a:r>
                        <a:rPr lang="en-US" sz="1400" dirty="0">
                          <a:solidFill>
                            <a:schemeClr val="tx1"/>
                          </a:solidFill>
                          <a:latin typeface="+mn-lt"/>
                        </a:rPr>
                        <a:t>+78%</a:t>
                      </a:r>
                      <a:r>
                        <a:rPr lang="en-US" sz="1400" baseline="30000" dirty="0">
                          <a:solidFill>
                            <a:schemeClr val="tx1"/>
                          </a:solidFill>
                          <a:latin typeface="+mn-lt"/>
                        </a:rPr>
                        <a:t>1,2</a:t>
                      </a:r>
                      <a:endParaRPr lang="en-US" sz="1400" dirty="0">
                        <a:solidFill>
                          <a:schemeClr val="tx1"/>
                        </a:solidFill>
                        <a:latin typeface="+mn-lt"/>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extLst>
                  <a:ext uri="{0D108BD9-81ED-4DB2-BD59-A6C34878D82A}">
                    <a16:rowId xmlns:a16="http://schemas.microsoft.com/office/drawing/2014/main" val="2674564322"/>
                  </a:ext>
                </a:extLst>
              </a:tr>
              <a:tr h="145544">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algn="l"/>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Collagen boost (crow’s feet area)°°</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+11%</a:t>
                      </a:r>
                      <a:r>
                        <a:rPr lang="en-US" sz="1400" b="0" i="0" kern="1200" baseline="30000">
                          <a:solidFill>
                            <a:schemeClr val="tx1"/>
                          </a:solidFill>
                          <a:latin typeface="DM Sans" pitchFamily="2" charset="77"/>
                          <a:ea typeface="+mn-ea"/>
                          <a:cs typeface="+mn-cs"/>
                        </a:rPr>
                        <a:t>1</a:t>
                      </a:r>
                      <a:endPar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+30%</a:t>
                      </a:r>
                      <a:r>
                        <a:rPr lang="en-US" sz="1400" baseline="30000">
                          <a:solidFill>
                            <a:schemeClr val="tx1"/>
                          </a:solidFill>
                          <a:latin typeface="+mn-lt"/>
                        </a:rPr>
                        <a:t>1</a:t>
                      </a:r>
                      <a:endPar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+29%</a:t>
                      </a:r>
                      <a:r>
                        <a:rPr lang="en-US" sz="1400" baseline="30000">
                          <a:solidFill>
                            <a:schemeClr val="tx1"/>
                          </a:solidFill>
                          <a:latin typeface="+mn-lt"/>
                        </a:rPr>
                        <a:t>1,2</a:t>
                      </a:r>
                      <a:endPar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extLst>
                  <a:ext uri="{0D108BD9-81ED-4DB2-BD59-A6C34878D82A}">
                    <a16:rowId xmlns:a16="http://schemas.microsoft.com/office/drawing/2014/main" val="3051451259"/>
                  </a:ext>
                </a:extLst>
              </a:tr>
              <a:tr h="325650">
                <a:tc>
                  <a:txBody>
                    <a:bodyPr/>
                    <a:lstStyle/>
                    <a:p>
                      <a:pPr marL="0" algn="l" defTabSz="914400" rtl="0" eaLnBrk="1" latinLnBrk="0" hangingPunct="1"/>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Skin elasticity boost (cheek)°°</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tc>
                  <a:txBody>
                    <a:bodyPr/>
                    <a:lstStyle/>
                    <a:p>
                      <a:pPr algn="ctr"/>
                      <a:r>
                        <a:rPr lang="en-US" sz="1400">
                          <a:solidFill>
                            <a:schemeClr val="tx1"/>
                          </a:solidFill>
                          <a:latin typeface="+mn-lt"/>
                        </a:rPr>
                        <a:t>+7%</a:t>
                      </a:r>
                      <a:r>
                        <a:rPr lang="en-US" sz="1400" baseline="30000">
                          <a:solidFill>
                            <a:schemeClr val="tx1"/>
                          </a:solidFill>
                          <a:latin typeface="+mn-lt"/>
                        </a:rPr>
                        <a:t>1</a:t>
                      </a:r>
                      <a:endParaRPr lang="en-CH" sz="1400">
                        <a:solidFill>
                          <a:schemeClr val="tx1"/>
                        </a:solidFill>
                        <a:latin typeface="+mn-lt"/>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tc>
                  <a:txBody>
                    <a:bodyPr/>
                    <a:lstStyle/>
                    <a:p>
                      <a:pPr algn="ctr"/>
                      <a:r>
                        <a:rPr lang="en-US" sz="1400">
                          <a:solidFill>
                            <a:schemeClr val="tx1"/>
                          </a:solidFill>
                          <a:latin typeface="+mn-lt"/>
                        </a:rPr>
                        <a:t>+11%</a:t>
                      </a:r>
                      <a:r>
                        <a:rPr lang="en-US" sz="1400" baseline="30000">
                          <a:solidFill>
                            <a:schemeClr val="tx1"/>
                          </a:solidFill>
                          <a:latin typeface="+mn-lt"/>
                        </a:rPr>
                        <a:t>1</a:t>
                      </a:r>
                      <a:endParaRPr lang="en-US" sz="1400">
                        <a:solidFill>
                          <a:schemeClr val="tx1"/>
                        </a:solidFill>
                        <a:latin typeface="+mn-lt"/>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tc>
                  <a:txBody>
                    <a:bodyPr/>
                    <a:lstStyle/>
                    <a:p>
                      <a:pPr algn="ctr"/>
                      <a:r>
                        <a:rPr lang="en-US" sz="1400" dirty="0">
                          <a:solidFill>
                            <a:schemeClr val="tx1"/>
                          </a:solidFill>
                          <a:latin typeface="+mn-lt"/>
                        </a:rPr>
                        <a:t>+16%</a:t>
                      </a:r>
                      <a:r>
                        <a:rPr lang="en-US" sz="1400" baseline="30000" dirty="0">
                          <a:solidFill>
                            <a:schemeClr val="tx1"/>
                          </a:solidFill>
                          <a:latin typeface="+mn-lt"/>
                        </a:rPr>
                        <a:t>1</a:t>
                      </a:r>
                      <a:endParaRPr lang="en-US" sz="1400" dirty="0">
                        <a:solidFill>
                          <a:schemeClr val="tx1"/>
                        </a:solidFill>
                        <a:latin typeface="+mn-lt"/>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extLst>
                  <a:ext uri="{0D108BD9-81ED-4DB2-BD59-A6C34878D82A}">
                    <a16:rowId xmlns:a16="http://schemas.microsoft.com/office/drawing/2014/main" val="2274287618"/>
                  </a:ext>
                </a:extLst>
              </a:tr>
              <a:tr h="187901">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algn="l"/>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Skin elasticity boost (crow’s feet area)°°</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algn="ct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+8%</a:t>
                      </a:r>
                      <a:r>
                        <a:rPr lang="en-US" sz="1400" b="0" i="0" kern="1200" baseline="30000">
                          <a:solidFill>
                            <a:schemeClr val="tx1"/>
                          </a:solidFill>
                          <a:latin typeface="DM Sans" pitchFamily="2" charset="77"/>
                          <a:ea typeface="+mn-ea"/>
                          <a:cs typeface="+mn-cs"/>
                        </a:rPr>
                        <a:t>1</a:t>
                      </a:r>
                      <a:endPar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tc>
                  <a:txBody>
                    <a:bodyPr/>
                    <a:lstStyle/>
                    <a:p>
                      <a:pPr algn="ct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+12%</a:t>
                      </a:r>
                      <a:r>
                        <a:rPr lang="en-US" sz="1400" baseline="30000">
                          <a:solidFill>
                            <a:schemeClr val="tx1"/>
                          </a:solidFill>
                          <a:latin typeface="+mn-lt"/>
                        </a:rPr>
                        <a:t>1</a:t>
                      </a:r>
                      <a:endPar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tc>
                  <a:txBody>
                    <a:bodyPr/>
                    <a:lstStyle/>
                    <a:p>
                      <a:pPr algn="ct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+19%</a:t>
                      </a:r>
                      <a:r>
                        <a:rPr lang="en-US" sz="1400" baseline="30000">
                          <a:solidFill>
                            <a:schemeClr val="tx1"/>
                          </a:solidFill>
                          <a:latin typeface="+mn-lt"/>
                        </a:rPr>
                        <a:t>1</a:t>
                      </a:r>
                      <a:endPar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extLst>
                  <a:ext uri="{0D108BD9-81ED-4DB2-BD59-A6C34878D82A}">
                    <a16:rowId xmlns:a16="http://schemas.microsoft.com/office/drawing/2014/main" val="1783364770"/>
                  </a:ext>
                </a:extLst>
              </a:tr>
              <a:tr h="215839">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algn="l"/>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Forehead wrinkle reduction°°</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marL="0" marR="0" lvl="0" indent="0" algn="ctr" defTabSz="914400" rtl="0" eaLnBrk="1" fontAlgn="base" latinLnBrk="0" hangingPunct="1">
                        <a:lnSpc>
                          <a:spcPct val="100000"/>
                        </a:lnSpc>
                        <a:spcBef>
                          <a:spcPts val="600"/>
                        </a:spcBef>
                        <a:spcAft>
                          <a:spcPct val="0"/>
                        </a:spcAft>
                        <a:buClr>
                          <a:schemeClr val="bg1">
                            <a:lumMod val="50000"/>
                          </a:schemeClr>
                        </a:buClr>
                        <a:buSzTx/>
                        <a:buFont typeface="Arial" panose="020B0604020202020204" pitchFamily="34" charset="0"/>
                        <a:buNone/>
                        <a:tabLst/>
                        <a:defRPr/>
                      </a:pP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-6%</a:t>
                      </a:r>
                      <a:r>
                        <a:rPr lang="en-US" sz="1400" b="0" i="0" kern="1200" baseline="30000">
                          <a:solidFill>
                            <a:schemeClr val="tx1"/>
                          </a:solidFill>
                          <a:latin typeface="DM Sans" pitchFamily="2" charset="77"/>
                          <a:ea typeface="+mn-ea"/>
                          <a:cs typeface="+mn-cs"/>
                        </a:rPr>
                        <a:t>1,2</a:t>
                      </a:r>
                      <a:endPar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tc>
                  <a:txBody>
                    <a:bodyPr/>
                    <a:lstStyle/>
                    <a:p>
                      <a:pPr marL="0" marR="0" lvl="0" indent="0" algn="ctr" defTabSz="914400" rtl="0" eaLnBrk="1" fontAlgn="base" latinLnBrk="0" hangingPunct="1">
                        <a:lnSpc>
                          <a:spcPct val="100000"/>
                        </a:lnSpc>
                        <a:spcBef>
                          <a:spcPts val="600"/>
                        </a:spcBef>
                        <a:spcAft>
                          <a:spcPct val="0"/>
                        </a:spcAft>
                        <a:buClr>
                          <a:schemeClr val="bg1">
                            <a:lumMod val="50000"/>
                          </a:schemeClr>
                        </a:buClr>
                        <a:buSzTx/>
                        <a:buFont typeface="Arial" panose="020B0604020202020204" pitchFamily="34" charset="0"/>
                        <a:buNone/>
                        <a:tabLst/>
                        <a:defRPr/>
                      </a:pP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-8%</a:t>
                      </a:r>
                      <a:r>
                        <a:rPr lang="en-US" sz="1400" baseline="30000">
                          <a:solidFill>
                            <a:schemeClr val="tx1"/>
                          </a:solidFill>
                          <a:latin typeface="+mn-lt"/>
                        </a:rPr>
                        <a:t>1,2</a:t>
                      </a: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 </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tc>
                  <a:txBody>
                    <a:bodyPr/>
                    <a:lstStyle/>
                    <a:p>
                      <a:pPr marL="0" marR="0" lvl="0" indent="0" algn="ctr" defTabSz="914400" rtl="0" eaLnBrk="1" fontAlgn="base" latinLnBrk="0" hangingPunct="1">
                        <a:lnSpc>
                          <a:spcPct val="100000"/>
                        </a:lnSpc>
                        <a:spcBef>
                          <a:spcPts val="600"/>
                        </a:spcBef>
                        <a:spcAft>
                          <a:spcPct val="0"/>
                        </a:spcAft>
                        <a:buClr>
                          <a:schemeClr val="bg1">
                            <a:lumMod val="50000"/>
                          </a:schemeClr>
                        </a:buClr>
                        <a:buSzTx/>
                        <a:buFont typeface="Arial" panose="020B0604020202020204" pitchFamily="34" charset="0"/>
                        <a:buNone/>
                        <a:tabLst/>
                        <a:defRPr/>
                      </a:pPr>
                      <a:r>
                        <a:rPr kumimoji="0" lang="en-US" sz="1400" b="0" i="0" u="none" strike="noStrike" kern="1200" cap="none" spc="0" normalizeH="0" baseline="0" noProof="0" dirty="0">
                          <a:ln>
                            <a:noFill/>
                          </a:ln>
                          <a:solidFill>
                            <a:schemeClr val="tx1"/>
                          </a:solidFill>
                          <a:effectLst/>
                          <a:uLnTx/>
                          <a:uFillTx/>
                          <a:latin typeface="+mn-lt"/>
                          <a:ea typeface="Fira Sans" panose="020B0503050000020004" pitchFamily="34" charset="0"/>
                          <a:cs typeface="Arial" pitchFamily="34" charset="0"/>
                        </a:rPr>
                        <a:t>-10%</a:t>
                      </a:r>
                      <a:r>
                        <a:rPr lang="en-US" sz="1400" baseline="30000" dirty="0">
                          <a:solidFill>
                            <a:schemeClr val="tx1"/>
                          </a:solidFill>
                          <a:latin typeface="+mn-lt"/>
                        </a:rPr>
                        <a:t>1,2</a:t>
                      </a:r>
                      <a:endParaRPr kumimoji="0" lang="en-US" sz="1400" b="0" i="0" u="none" strike="noStrike" kern="1200" cap="none" spc="0" normalizeH="0" baseline="0" noProof="0" dirty="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extLst>
                  <a:ext uri="{0D108BD9-81ED-4DB2-BD59-A6C34878D82A}">
                    <a16:rowId xmlns:a16="http://schemas.microsoft.com/office/drawing/2014/main" val="1350356031"/>
                  </a:ext>
                </a:extLst>
              </a:tr>
              <a:tr h="143621">
                <a:tc>
                  <a:txBody>
                    <a:bodyPr/>
                    <a:lstStyle/>
                    <a:p>
                      <a:pPr algn="l"/>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Crow’s feet wrinkle reduction°°</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tc>
                  <a:txBody>
                    <a:bodyPr/>
                    <a:lstStyle/>
                    <a:p>
                      <a:pPr algn="ctr"/>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-7%</a:t>
                      </a:r>
                      <a:r>
                        <a:rPr lang="en-US" sz="1400" baseline="30000">
                          <a:solidFill>
                            <a:schemeClr val="tx1"/>
                          </a:solidFill>
                          <a:latin typeface="+mn-lt"/>
                        </a:rPr>
                        <a:t>1,2</a:t>
                      </a:r>
                      <a:endPar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tc>
                  <a:txBody>
                    <a:bodyPr/>
                    <a:lstStyle/>
                    <a:p>
                      <a:pPr algn="ctr"/>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-7%</a:t>
                      </a:r>
                      <a:r>
                        <a:rPr lang="en-US" sz="1400" baseline="30000">
                          <a:solidFill>
                            <a:schemeClr val="tx1"/>
                          </a:solidFill>
                          <a:latin typeface="+mn-lt"/>
                        </a:rPr>
                        <a:t>1,2</a:t>
                      </a:r>
                      <a:endPar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tc>
                  <a:txBody>
                    <a:bodyPr/>
                    <a:lstStyle/>
                    <a:p>
                      <a:pPr algn="ctr"/>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-10%</a:t>
                      </a:r>
                      <a:r>
                        <a:rPr lang="en-US" sz="1400" baseline="30000">
                          <a:solidFill>
                            <a:schemeClr val="tx1"/>
                          </a:solidFill>
                          <a:latin typeface="+mn-lt"/>
                        </a:rPr>
                        <a:t>1,2</a:t>
                      </a:r>
                      <a:endParaRPr kumimoji="0" lang="en-US" sz="1400" b="0" i="0" u="none" strike="sng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extLst>
                  <a:ext uri="{0D108BD9-81ED-4DB2-BD59-A6C34878D82A}">
                    <a16:rowId xmlns:a16="http://schemas.microsoft.com/office/drawing/2014/main" val="3558752241"/>
                  </a:ext>
                </a:extLst>
              </a:tr>
              <a:tr h="186477">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algn="l"/>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Lighter age spots°°</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+9%</a:t>
                      </a:r>
                      <a:r>
                        <a:rPr lang="en-US" sz="1400" b="0" i="0" kern="1200" baseline="30000">
                          <a:solidFill>
                            <a:schemeClr val="tx1"/>
                          </a:solidFill>
                          <a:latin typeface="DM Sans" pitchFamily="2" charset="77"/>
                          <a:ea typeface="+mn-ea"/>
                          <a:cs typeface="+mn-cs"/>
                        </a:rPr>
                        <a:t>1</a:t>
                      </a:r>
                      <a:endParaRPr kumimoji="0" lang="en-US" sz="1400" b="0" i="0" u="none" strike="sngStrike" kern="1200" cap="none" spc="0" normalizeH="0" baseline="0" noProof="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+20%</a:t>
                      </a:r>
                      <a:r>
                        <a:rPr lang="en-US" sz="1400" baseline="30000">
                          <a:solidFill>
                            <a:schemeClr val="tx1"/>
                          </a:solidFill>
                          <a:latin typeface="+mn-lt"/>
                        </a:rPr>
                        <a:t>1</a:t>
                      </a:r>
                      <a:endParaRPr kumimoji="0" lang="en-US" sz="1400" b="0" i="0" u="none" strike="sngStrike" kern="1200" cap="none" spc="0" normalizeH="0" baseline="0" noProof="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+26%</a:t>
                      </a:r>
                      <a:r>
                        <a:rPr lang="en-US" sz="1400" baseline="30000">
                          <a:solidFill>
                            <a:schemeClr val="tx1"/>
                          </a:solidFill>
                          <a:latin typeface="+mn-lt"/>
                        </a:rPr>
                        <a:t>1,2</a:t>
                      </a:r>
                      <a:endParaRPr kumimoji="0" lang="en-US" sz="1400" b="0" i="0" u="none" strike="sngStrike" kern="1200" cap="none" spc="0" normalizeH="0" baseline="0" noProof="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extLst>
                  <a:ext uri="{0D108BD9-81ED-4DB2-BD59-A6C34878D82A}">
                    <a16:rowId xmlns:a16="http://schemas.microsoft.com/office/drawing/2014/main" val="2822333509"/>
                  </a:ext>
                </a:extLst>
              </a:tr>
              <a:tr h="18295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l" defTabSz="914400" rtl="0" eaLnBrk="1" latinLnBrk="0" hangingPunct="1"/>
                      <a:r>
                        <a:rPr kumimoji="0" lang="en-US" sz="1400" b="0" i="0" u="none" strike="noStrike" kern="1200" cap="none" spc="0" normalizeH="0" baseline="0" dirty="0">
                          <a:ln>
                            <a:noFill/>
                          </a:ln>
                          <a:solidFill>
                            <a:schemeClr val="tx1"/>
                          </a:solidFill>
                          <a:effectLst/>
                          <a:uLnTx/>
                          <a:uFillTx/>
                          <a:latin typeface="+mn-lt"/>
                          <a:ea typeface="Fira Sans" panose="020B0503050000020004" pitchFamily="34" charset="0"/>
                          <a:cs typeface="Arial" pitchFamily="34" charset="0"/>
                        </a:rPr>
                        <a:t>Smaller age spots°°</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-6%</a:t>
                      </a:r>
                      <a:r>
                        <a:rPr lang="en-US" sz="1400" b="0" i="0" kern="1200" baseline="30000">
                          <a:solidFill>
                            <a:schemeClr val="tx1"/>
                          </a:solidFill>
                          <a:latin typeface="DM Sans" pitchFamily="2" charset="77"/>
                          <a:ea typeface="+mn-ea"/>
                          <a:cs typeface="+mn-cs"/>
                        </a:rPr>
                        <a:t>1</a:t>
                      </a:r>
                      <a:endPar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-10%</a:t>
                      </a:r>
                      <a:r>
                        <a:rPr lang="en-US" sz="1400" baseline="30000">
                          <a:solidFill>
                            <a:schemeClr val="tx1"/>
                          </a:solidFill>
                          <a:latin typeface="+mn-lt"/>
                        </a:rPr>
                        <a:t>1</a:t>
                      </a:r>
                      <a:endPar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dirty="0">
                          <a:ln>
                            <a:noFill/>
                          </a:ln>
                          <a:solidFill>
                            <a:schemeClr val="tx1"/>
                          </a:solidFill>
                          <a:effectLst/>
                          <a:uLnTx/>
                          <a:uFillTx/>
                          <a:latin typeface="+mn-lt"/>
                          <a:ea typeface="Fira Sans" panose="020B0503050000020004" pitchFamily="34" charset="0"/>
                          <a:cs typeface="Arial" pitchFamily="34" charset="0"/>
                        </a:rPr>
                        <a:t>-12%</a:t>
                      </a:r>
                      <a:r>
                        <a:rPr lang="en-US" sz="1400" baseline="30000" dirty="0">
                          <a:solidFill>
                            <a:schemeClr val="tx1"/>
                          </a:solidFill>
                          <a:latin typeface="+mn-lt"/>
                        </a:rPr>
                        <a:t>1,2</a:t>
                      </a:r>
                      <a:endParaRPr kumimoji="0" lang="en-US" sz="1400" b="0" i="0" u="none" strike="sngStrike" kern="1200" cap="none" spc="0" normalizeH="0" baseline="0" noProof="0" dirty="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extLst>
                  <a:ext uri="{0D108BD9-81ED-4DB2-BD59-A6C34878D82A}">
                    <a16:rowId xmlns:a16="http://schemas.microsoft.com/office/drawing/2014/main" val="1169868402"/>
                  </a:ext>
                </a:extLst>
              </a:tr>
            </a:tbl>
          </a:graphicData>
        </a:graphic>
      </p:graphicFrame>
      <p:sp>
        <p:nvSpPr>
          <p:cNvPr id="4" name="TextBox 3">
            <a:extLst>
              <a:ext uri="{FF2B5EF4-FFF2-40B4-BE49-F238E27FC236}">
                <a16:creationId xmlns:a16="http://schemas.microsoft.com/office/drawing/2014/main" id="{B00DCE94-D558-4B5B-4BBF-512B86E5D12D}"/>
              </a:ext>
            </a:extLst>
          </p:cNvPr>
          <p:cNvSpPr txBox="1"/>
          <p:nvPr/>
        </p:nvSpPr>
        <p:spPr>
          <a:xfrm>
            <a:off x="223377" y="6060534"/>
            <a:ext cx="609600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Sans-Regular"/>
                <a:ea typeface="+mn-ea"/>
                <a:cs typeface="+mn-cs"/>
              </a:rPr>
              <a:t>°Caucasian skin, °°Chinese skin</a:t>
            </a:r>
            <a:endParaRPr kumimoji="0" lang="en-CH" sz="800" b="0" i="0" u="none" strike="noStrike" kern="1200" cap="none" spc="0" normalizeH="0" baseline="0" noProof="0" dirty="0">
              <a:ln>
                <a:noFill/>
              </a:ln>
              <a:solidFill>
                <a:prstClr val="black"/>
              </a:solidFill>
              <a:effectLst/>
              <a:uLnTx/>
              <a:uFillTx/>
              <a:latin typeface="DMSans-Regular"/>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dirty="0">
                <a:ln>
                  <a:noFill/>
                </a:ln>
                <a:solidFill>
                  <a:prstClr val="black"/>
                </a:solidFill>
                <a:effectLst/>
                <a:uLnTx/>
                <a:uFillTx/>
                <a:latin typeface="DMSans-Regular"/>
                <a:ea typeface="+mn-ea"/>
                <a:cs typeface="+mn-cs"/>
              </a:rPr>
              <a:t>1</a:t>
            </a:r>
            <a:r>
              <a:rPr kumimoji="0" lang="en-US" sz="800" b="0" i="0" u="none" strike="noStrike" kern="1200" cap="none" spc="0" normalizeH="0" baseline="0" noProof="0" dirty="0">
                <a:ln>
                  <a:noFill/>
                </a:ln>
                <a:solidFill>
                  <a:prstClr val="black"/>
                </a:solidFill>
                <a:effectLst/>
                <a:uLnTx/>
                <a:uFillTx/>
                <a:latin typeface="DMSans-Regular"/>
                <a:ea typeface="+mn-ea"/>
                <a:cs typeface="+mn-cs"/>
              </a:rPr>
              <a:t> significant vs placebo, </a:t>
            </a:r>
            <a:r>
              <a:rPr kumimoji="0" lang="en-US" sz="800" b="0" i="0" u="none" strike="noStrike" kern="1200" cap="none" spc="0" normalizeH="0" baseline="30000" noProof="0" dirty="0">
                <a:ln>
                  <a:noFill/>
                </a:ln>
                <a:solidFill>
                  <a:prstClr val="black"/>
                </a:solidFill>
                <a:effectLst/>
                <a:uLnTx/>
                <a:uFillTx/>
                <a:latin typeface="DMSans-Regular"/>
                <a:ea typeface="+mn-ea"/>
                <a:cs typeface="+mn-cs"/>
              </a:rPr>
              <a:t>2</a:t>
            </a:r>
            <a:r>
              <a:rPr kumimoji="0" lang="en-US" sz="800" b="0" i="0" u="none" strike="noStrike" kern="1200" cap="none" spc="0" normalizeH="0" baseline="0" noProof="0" dirty="0">
                <a:ln>
                  <a:noFill/>
                </a:ln>
                <a:solidFill>
                  <a:prstClr val="black"/>
                </a:solidFill>
                <a:effectLst/>
                <a:uLnTx/>
                <a:uFillTx/>
                <a:latin typeface="DMSans-Regular"/>
                <a:ea typeface="+mn-ea"/>
                <a:cs typeface="+mn-cs"/>
              </a:rPr>
              <a:t> visible, </a:t>
            </a:r>
            <a:r>
              <a:rPr kumimoji="0" lang="en-US" sz="800" b="0" i="0" u="none" strike="noStrike" kern="1200" cap="none" spc="0" normalizeH="0" baseline="30000" noProof="0" dirty="0">
                <a:ln>
                  <a:noFill/>
                </a:ln>
                <a:solidFill>
                  <a:prstClr val="black"/>
                </a:solidFill>
                <a:effectLst/>
                <a:uLnTx/>
                <a:uFillTx/>
                <a:latin typeface="DMSans-Regular"/>
                <a:ea typeface="+mn-ea"/>
                <a:cs typeface="+mn-cs"/>
              </a:rPr>
              <a:t>3</a:t>
            </a:r>
            <a:r>
              <a:rPr kumimoji="0" lang="en-US" sz="800" b="0" i="0" u="none" strike="noStrike" kern="1200" cap="none" spc="0" normalizeH="0" baseline="0" noProof="0" dirty="0">
                <a:ln>
                  <a:noFill/>
                </a:ln>
                <a:solidFill>
                  <a:prstClr val="black"/>
                </a:solidFill>
                <a:effectLst/>
                <a:uLnTx/>
                <a:uFillTx/>
                <a:latin typeface="DMSans-Regular"/>
                <a:ea typeface="+mn-ea"/>
                <a:cs typeface="+mn-cs"/>
              </a:rPr>
              <a:t> significant vs control</a:t>
            </a:r>
          </a:p>
        </p:txBody>
      </p:sp>
      <p:sp>
        <p:nvSpPr>
          <p:cNvPr id="8" name="Slide Number Placeholder 1">
            <a:extLst>
              <a:ext uri="{FF2B5EF4-FFF2-40B4-BE49-F238E27FC236}">
                <a16:creationId xmlns:a16="http://schemas.microsoft.com/office/drawing/2014/main" id="{356A486B-CB79-C238-86F5-4B0AD5A07BA8}"/>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40</a:t>
            </a:fld>
            <a:endParaRPr lang="en-GB" dirty="0"/>
          </a:p>
        </p:txBody>
      </p:sp>
    </p:spTree>
    <p:extLst>
      <p:ext uri="{BB962C8B-B14F-4D97-AF65-F5344CB8AC3E}">
        <p14:creationId xmlns:p14="http://schemas.microsoft.com/office/powerpoint/2010/main" val="2601785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9374464-6552-62EC-2A08-E99F00B6C374}"/>
              </a:ext>
            </a:extLst>
          </p:cNvPr>
          <p:cNvSpPr>
            <a:spLocks noGrp="1"/>
          </p:cNvSpPr>
          <p:nvPr>
            <p:ph type="body" idx="11"/>
          </p:nvPr>
        </p:nvSpPr>
        <p:spPr/>
        <p:txBody>
          <a:bodyPr/>
          <a:lstStyle/>
          <a:p>
            <a:r>
              <a:rPr lang="en-US"/>
              <a:t>Significant facts &amp; benefits</a:t>
            </a:r>
          </a:p>
        </p:txBody>
      </p:sp>
      <p:sp>
        <p:nvSpPr>
          <p:cNvPr id="7" name="Title 6">
            <a:extLst>
              <a:ext uri="{FF2B5EF4-FFF2-40B4-BE49-F238E27FC236}">
                <a16:creationId xmlns:a16="http://schemas.microsoft.com/office/drawing/2014/main" id="{88F6A705-CEDB-54A8-791D-FA195F7BBDC8}"/>
              </a:ext>
            </a:extLst>
          </p:cNvPr>
          <p:cNvSpPr>
            <a:spLocks noGrp="1"/>
          </p:cNvSpPr>
          <p:nvPr>
            <p:ph type="title"/>
          </p:nvPr>
        </p:nvSpPr>
        <p:spPr/>
        <p:txBody>
          <a:bodyPr/>
          <a:lstStyle/>
          <a:p>
            <a:r>
              <a:rPr lang="en-US"/>
              <a:t>SYN-UP®: in vitro proven efficacy</a:t>
            </a:r>
          </a:p>
        </p:txBody>
      </p:sp>
      <p:graphicFrame>
        <p:nvGraphicFramePr>
          <p:cNvPr id="12" name="Table 12">
            <a:extLst>
              <a:ext uri="{FF2B5EF4-FFF2-40B4-BE49-F238E27FC236}">
                <a16:creationId xmlns:a16="http://schemas.microsoft.com/office/drawing/2014/main" id="{62CBD587-2777-CAF4-33E6-2BD59C9955ED}"/>
              </a:ext>
            </a:extLst>
          </p:cNvPr>
          <p:cNvGraphicFramePr>
            <a:graphicFrameLocks noGrp="1"/>
          </p:cNvGraphicFramePr>
          <p:nvPr>
            <p:extLst>
              <p:ext uri="{D42A27DB-BD31-4B8C-83A1-F6EECF244321}">
                <p14:modId xmlns:p14="http://schemas.microsoft.com/office/powerpoint/2010/main" val="4211130074"/>
              </p:ext>
            </p:extLst>
          </p:nvPr>
        </p:nvGraphicFramePr>
        <p:xfrm>
          <a:off x="302400" y="1448267"/>
          <a:ext cx="9406044" cy="3645210"/>
        </p:xfrm>
        <a:graphic>
          <a:graphicData uri="http://schemas.openxmlformats.org/drawingml/2006/table">
            <a:tbl>
              <a:tblPr firstRow="1" bandRow="1">
                <a:tableStyleId>{5C22544A-7EE6-4342-B048-85BDC9FD1C3A}</a:tableStyleId>
              </a:tblPr>
              <a:tblGrid>
                <a:gridCol w="3598861">
                  <a:extLst>
                    <a:ext uri="{9D8B030D-6E8A-4147-A177-3AD203B41FA5}">
                      <a16:colId xmlns:a16="http://schemas.microsoft.com/office/drawing/2014/main" val="724087953"/>
                    </a:ext>
                  </a:extLst>
                </a:gridCol>
                <a:gridCol w="2143270">
                  <a:extLst>
                    <a:ext uri="{9D8B030D-6E8A-4147-A177-3AD203B41FA5}">
                      <a16:colId xmlns:a16="http://schemas.microsoft.com/office/drawing/2014/main" val="3699170582"/>
                    </a:ext>
                  </a:extLst>
                </a:gridCol>
                <a:gridCol w="2072992">
                  <a:extLst>
                    <a:ext uri="{9D8B030D-6E8A-4147-A177-3AD203B41FA5}">
                      <a16:colId xmlns:a16="http://schemas.microsoft.com/office/drawing/2014/main" val="2832308588"/>
                    </a:ext>
                  </a:extLst>
                </a:gridCol>
                <a:gridCol w="1590921">
                  <a:extLst>
                    <a:ext uri="{9D8B030D-6E8A-4147-A177-3AD203B41FA5}">
                      <a16:colId xmlns:a16="http://schemas.microsoft.com/office/drawing/2014/main" val="3274199255"/>
                    </a:ext>
                  </a:extLst>
                </a:gridCol>
              </a:tblGrid>
              <a:tr h="385567">
                <a:tc>
                  <a:txBody>
                    <a:bodyPr/>
                    <a:lstStyle/>
                    <a:p>
                      <a:pPr algn="l"/>
                      <a:r>
                        <a:rPr lang="en-US" sz="1400"/>
                        <a:t>Benefits</a:t>
                      </a:r>
                      <a:endParaRPr lang="en-CH" sz="1400"/>
                    </a:p>
                  </a:txBody>
                  <a:tcP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4D3C35"/>
                    </a:solidFill>
                  </a:tcPr>
                </a:tc>
                <a:tc>
                  <a:txBody>
                    <a:bodyPr/>
                    <a:lstStyle/>
                    <a:p>
                      <a:pPr algn="l"/>
                      <a:r>
                        <a:rPr lang="en-US" sz="1400" dirty="0"/>
                        <a:t>Skin Biomarker</a:t>
                      </a:r>
                      <a:endParaRPr lang="en-CH" sz="1400" dirty="0"/>
                    </a:p>
                  </a:txBody>
                  <a:tcP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4D3C35"/>
                    </a:solidFill>
                  </a:tcPr>
                </a:tc>
                <a:tc>
                  <a:txBody>
                    <a:bodyPr/>
                    <a:lstStyle/>
                    <a:p>
                      <a:pPr algn="ctr"/>
                      <a:r>
                        <a:rPr lang="en-US" sz="1400"/>
                        <a:t>Facts</a:t>
                      </a:r>
                      <a:endParaRPr lang="en-CH" sz="1400"/>
                    </a:p>
                  </a:txBody>
                  <a:tcP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4D3C35"/>
                    </a:solidFill>
                  </a:tcPr>
                </a:tc>
                <a:tc>
                  <a:txBody>
                    <a:bodyPr/>
                    <a:lstStyle/>
                    <a:p>
                      <a:pPr algn="ctr"/>
                      <a:r>
                        <a:rPr lang="en-US" sz="1400" dirty="0"/>
                        <a:t>Method</a:t>
                      </a:r>
                      <a:endParaRPr lang="en-CH" sz="1400" dirty="0"/>
                    </a:p>
                  </a:txBody>
                  <a:tcPr>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4D3C35"/>
                    </a:solidFill>
                  </a:tcPr>
                </a:tc>
                <a:extLst>
                  <a:ext uri="{0D108BD9-81ED-4DB2-BD59-A6C34878D82A}">
                    <a16:rowId xmlns:a16="http://schemas.microsoft.com/office/drawing/2014/main" val="1955255449"/>
                  </a:ext>
                </a:extLst>
              </a:tr>
              <a:tr h="630874">
                <a:tc>
                  <a:txBody>
                    <a:bodyPr/>
                    <a:lstStyle/>
                    <a:p>
                      <a:pPr marL="0" indent="0" algn="l" defTabSz="914400" rtl="0" eaLnBrk="1" latinLnBrk="0" hangingPunct="1">
                        <a:buNone/>
                      </a:pPr>
                      <a:r>
                        <a:rPr kumimoji="0" lang="en-US" sz="1400" b="0" i="0" u="none" strike="noStrike" kern="1200" cap="none" spc="0" normalizeH="0" baseline="0" dirty="0">
                          <a:ln>
                            <a:noFill/>
                          </a:ln>
                          <a:solidFill>
                            <a:schemeClr val="tx1"/>
                          </a:solidFill>
                          <a:effectLst/>
                          <a:uLnTx/>
                          <a:uFillTx/>
                          <a:latin typeface="+mn-lt"/>
                          <a:ea typeface="Fira Sans" panose="020B0503050000020004" pitchFamily="34" charset="0"/>
                          <a:cs typeface="Arial" pitchFamily="34" charset="0"/>
                        </a:rPr>
                        <a:t>Healthy-looking skin</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tc>
                  <a:txBody>
                    <a:bodyPr/>
                    <a:lstStyle/>
                    <a:p>
                      <a:pPr marL="0" indent="0" algn="l" defTabSz="914400" rtl="0" eaLnBrk="1" latinLnBrk="0" hangingPunct="1">
                        <a:buNone/>
                      </a:pPr>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Plasmin</a:t>
                      </a:r>
                    </a:p>
                    <a:p>
                      <a:pPr marL="0" indent="0" algn="l" defTabSz="914400" rtl="0" eaLnBrk="1" latinLnBrk="0" hangingPunct="1">
                        <a:buNone/>
                      </a:pPr>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Urokinase</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latin typeface="+mn-lt"/>
                        </a:rPr>
                        <a:t>-60%</a:t>
                      </a:r>
                      <a:r>
                        <a:rPr lang="en-US" sz="1400" baseline="30000">
                          <a:solidFill>
                            <a:schemeClr val="tx1"/>
                          </a:solidFill>
                          <a:latin typeface="+mn-lt"/>
                        </a:rPr>
                        <a:t>1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latin typeface="+mn-lt"/>
                        </a:rPr>
                        <a:t>-97%</a:t>
                      </a:r>
                      <a:r>
                        <a:rPr lang="en-US" sz="1400" baseline="30000">
                          <a:solidFill>
                            <a:schemeClr val="tx1"/>
                          </a:solidFill>
                          <a:latin typeface="+mn-lt"/>
                        </a:rPr>
                        <a:t>1</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Arial" pitchFamily="34" charset="0"/>
                        </a:rPr>
                        <a:t>In vitro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Arial" pitchFamily="34" charset="0"/>
                        </a:rPr>
                        <a:t>In vitro</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extLst>
                  <a:ext uri="{0D108BD9-81ED-4DB2-BD59-A6C34878D82A}">
                    <a16:rowId xmlns:a16="http://schemas.microsoft.com/office/drawing/2014/main" val="1552731428"/>
                  </a:ext>
                </a:extLst>
              </a:tr>
              <a:tr h="4119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mn-lt"/>
                          <a:ea typeface="Fira Sans" panose="020B0503050000020004" pitchFamily="34" charset="0"/>
                          <a:cs typeface="Arial" pitchFamily="34" charset="0"/>
                        </a:rPr>
                        <a:t>Skin barrier protection</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tc>
                  <a:txBody>
                    <a:bodyPr/>
                    <a:lstStyle/>
                    <a:p>
                      <a:pPr marL="0" algn="l" defTabSz="914400" rtl="0" eaLnBrk="1" latinLnBrk="0" hangingPunct="1"/>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Transglutaminase 1</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mn-lt"/>
                          <a:ea typeface="+mn-ea"/>
                          <a:cs typeface="+mn-cs"/>
                        </a:rPr>
                        <a:t>+10x</a:t>
                      </a:r>
                      <a:r>
                        <a:rPr kumimoji="0" lang="en-US" sz="1400" b="0" i="0" u="none" strike="noStrike" kern="1200" cap="none" spc="0" normalizeH="0" baseline="30000" noProof="0">
                          <a:ln>
                            <a:noFill/>
                          </a:ln>
                          <a:solidFill>
                            <a:prstClr val="black"/>
                          </a:solidFill>
                          <a:effectLst/>
                          <a:uLnTx/>
                          <a:uFillTx/>
                          <a:latin typeface="+mn-lt"/>
                          <a:ea typeface="+mn-ea"/>
                          <a:cs typeface="+mn-cs"/>
                        </a:rPr>
                        <a:t>1</a:t>
                      </a:r>
                      <a:endParaRPr kumimoji="0" lang="en-US" sz="1400" b="0" i="0" u="none" strike="noStrike" kern="1200" cap="none" spc="0" normalizeH="0" baseline="0" noProof="0">
                        <a:ln>
                          <a:noFill/>
                        </a:ln>
                        <a:solidFill>
                          <a:prstClr val="black"/>
                        </a:solidFill>
                        <a:effectLst/>
                        <a:uLnTx/>
                        <a:uFillTx/>
                        <a:latin typeface="+mn-lt"/>
                        <a:ea typeface="+mn-ea"/>
                        <a:cs typeface="+mn-cs"/>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solidFill>
                          <a:effectLst/>
                          <a:uLnTx/>
                          <a:uFillTx/>
                          <a:latin typeface="DM Sans"/>
                          <a:ea typeface="Fira Sans" panose="020B0503050000020004" pitchFamily="34" charset="0"/>
                          <a:cs typeface="Arial" pitchFamily="34" charset="0"/>
                        </a:rPr>
                        <a:t>In vitro</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extLst>
                  <a:ext uri="{0D108BD9-81ED-4DB2-BD59-A6C34878D82A}">
                    <a16:rowId xmlns:a16="http://schemas.microsoft.com/office/drawing/2014/main" val="2674564322"/>
                  </a:ext>
                </a:extLst>
              </a:tr>
              <a:tr h="360977">
                <a:tc>
                  <a:txBody>
                    <a:bodyPr/>
                    <a:lstStyle/>
                    <a:p>
                      <a:pPr marL="0" algn="l" defTabSz="914400" rtl="0" eaLnBrk="1" latinLnBrk="0" hangingPunct="1"/>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Skin sensitivity improvement</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tc>
                  <a:txBody>
                    <a:bodyPr/>
                    <a:lstStyle/>
                    <a:p>
                      <a:pPr marL="0" algn="l" defTabSz="914400" rtl="0" eaLnBrk="1" latinLnBrk="0" hangingPunct="1"/>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CXCL5</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tc>
                  <a:txBody>
                    <a:bodyPr/>
                    <a:lstStyle/>
                    <a:p>
                      <a:pPr algn="ctr"/>
                      <a:r>
                        <a:rPr lang="en-US" sz="1400">
                          <a:solidFill>
                            <a:schemeClr val="tx1"/>
                          </a:solidFill>
                          <a:latin typeface="+mn-lt"/>
                        </a:rPr>
                        <a:t>-60%</a:t>
                      </a:r>
                      <a:r>
                        <a:rPr lang="en-US" sz="1400" baseline="30000">
                          <a:solidFill>
                            <a:schemeClr val="tx1"/>
                          </a:solidFill>
                          <a:latin typeface="+mn-lt"/>
                        </a:rPr>
                        <a:t>1</a:t>
                      </a:r>
                      <a:endParaRPr lang="en-US" sz="1400">
                        <a:solidFill>
                          <a:schemeClr val="tx1"/>
                        </a:solidFill>
                        <a:latin typeface="+mn-lt"/>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Arial" pitchFamily="34" charset="0"/>
                        </a:rPr>
                        <a:t>In vitro</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extLst>
                  <a:ext uri="{0D108BD9-81ED-4DB2-BD59-A6C34878D82A}">
                    <a16:rowId xmlns:a16="http://schemas.microsoft.com/office/drawing/2014/main" val="3051451259"/>
                  </a:ext>
                </a:extLst>
              </a:tr>
              <a:tr h="411942">
                <a:tc>
                  <a:txBody>
                    <a:bodyPr/>
                    <a:lstStyle/>
                    <a:p>
                      <a:pPr marL="0" algn="l" defTabSz="914400" rtl="0" eaLnBrk="1" latinLnBrk="0" hangingPunct="1"/>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Skin redness reduction</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tc>
                  <a:txBody>
                    <a:bodyPr/>
                    <a:lstStyle/>
                    <a:p>
                      <a:pPr marL="0" algn="l" defTabSz="914400" rtl="0" eaLnBrk="1" latinLnBrk="0" hangingPunct="1"/>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IL-8</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tc>
                  <a:txBody>
                    <a:bodyPr/>
                    <a:lstStyle/>
                    <a:p>
                      <a:pPr algn="ctr"/>
                      <a:r>
                        <a:rPr lang="en-US" sz="1400">
                          <a:solidFill>
                            <a:schemeClr val="tx1"/>
                          </a:solidFill>
                          <a:latin typeface="+mn-lt"/>
                        </a:rPr>
                        <a:t>-51%</a:t>
                      </a:r>
                      <a:r>
                        <a:rPr lang="en-US" sz="1400" baseline="30000">
                          <a:solidFill>
                            <a:schemeClr val="tx1"/>
                          </a:solidFill>
                          <a:latin typeface="+mn-lt"/>
                        </a:rPr>
                        <a:t>1</a:t>
                      </a:r>
                      <a:endParaRPr lang="en-US" sz="1400">
                        <a:solidFill>
                          <a:schemeClr val="tx1"/>
                        </a:solidFill>
                        <a:latin typeface="+mn-lt"/>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solidFill>
                          <a:effectLst/>
                          <a:uLnTx/>
                          <a:uFillTx/>
                          <a:latin typeface="DM Sans"/>
                          <a:ea typeface="Fira Sans" panose="020B0503050000020004" pitchFamily="34" charset="0"/>
                          <a:cs typeface="Arial" pitchFamily="34" charset="0"/>
                        </a:rPr>
                        <a:t>In vitro</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extLst>
                  <a:ext uri="{0D108BD9-81ED-4DB2-BD59-A6C34878D82A}">
                    <a16:rowId xmlns:a16="http://schemas.microsoft.com/office/drawing/2014/main" val="2274287618"/>
                  </a:ext>
                </a:extLst>
              </a:tr>
              <a:tr h="360977">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algn="l"/>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Skin redness reduction</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tc>
                  <a:txBody>
                    <a:bodyPr/>
                    <a:lstStyle/>
                    <a:p>
                      <a:pPr algn="l"/>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MMP-9</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-79%</a:t>
                      </a:r>
                      <a:r>
                        <a:rPr lang="en-US" sz="1400" b="0" i="0" kern="1200" baseline="30000">
                          <a:solidFill>
                            <a:schemeClr val="tx1"/>
                          </a:solidFill>
                          <a:latin typeface="DM Sans" pitchFamily="2" charset="77"/>
                          <a:ea typeface="+mn-ea"/>
                          <a:cs typeface="+mn-cs"/>
                        </a:rPr>
                        <a:t>1</a:t>
                      </a:r>
                      <a:endPar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mn-lt"/>
                          <a:ea typeface="Fira Sans" panose="020B0503050000020004" pitchFamily="34" charset="0"/>
                          <a:cs typeface="Arial" pitchFamily="34" charset="0"/>
                        </a:rPr>
                        <a:t>Ex vivo </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extLst>
                  <a:ext uri="{0D108BD9-81ED-4DB2-BD59-A6C34878D82A}">
                    <a16:rowId xmlns:a16="http://schemas.microsoft.com/office/drawing/2014/main" val="1783364770"/>
                  </a:ext>
                </a:extLst>
              </a:tr>
              <a:tr h="360977">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algn="l"/>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Increased smooth &amp; firm skin </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tc>
                  <a:txBody>
                    <a:bodyPr/>
                    <a:lstStyle/>
                    <a:p>
                      <a:pPr algn="l"/>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Collagen IV</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marL="0" marR="0" lvl="0" indent="0" algn="ctr" defTabSz="914400" rtl="0" eaLnBrk="1" fontAlgn="base" latinLnBrk="0" hangingPunct="1">
                        <a:lnSpc>
                          <a:spcPct val="100000"/>
                        </a:lnSpc>
                        <a:spcBef>
                          <a:spcPts val="600"/>
                        </a:spcBef>
                        <a:spcAft>
                          <a:spcPct val="0"/>
                        </a:spcAft>
                        <a:buClr>
                          <a:schemeClr val="bg1">
                            <a:lumMod val="50000"/>
                          </a:schemeClr>
                        </a:buClr>
                        <a:buSzTx/>
                        <a:buFont typeface="Arial" panose="020B0604020202020204" pitchFamily="34" charset="0"/>
                        <a:buNone/>
                        <a:tabLst/>
                        <a:defRPr/>
                      </a:pP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+14%</a:t>
                      </a:r>
                      <a:r>
                        <a:rPr lang="en-US" sz="1400" b="0" i="0" kern="1200" baseline="30000">
                          <a:solidFill>
                            <a:schemeClr val="tx1"/>
                          </a:solidFill>
                          <a:latin typeface="DM Sans" pitchFamily="2" charset="77"/>
                          <a:ea typeface="+mn-ea"/>
                          <a:cs typeface="+mn-cs"/>
                        </a:rPr>
                        <a:t>1</a:t>
                      </a:r>
                      <a:r>
                        <a:rPr lang="de-CH" sz="1400" baseline="30000">
                          <a:solidFill>
                            <a:prstClr val="black"/>
                          </a:solidFill>
                          <a:latin typeface="DM Sans"/>
                        </a:rPr>
                        <a:t> </a:t>
                      </a:r>
                      <a:endPar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Arial" pitchFamily="34" charset="0"/>
                        </a:rPr>
                        <a:t>Ex vivo</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extLst>
                  <a:ext uri="{0D108BD9-81ED-4DB2-BD59-A6C34878D82A}">
                    <a16:rowId xmlns:a16="http://schemas.microsoft.com/office/drawing/2014/main" val="1350356031"/>
                  </a:ext>
                </a:extLst>
              </a:tr>
              <a:tr h="360977">
                <a:tc>
                  <a:txBody>
                    <a:bodyPr/>
                    <a:lstStyle/>
                    <a:p>
                      <a:pPr algn="l"/>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Increased smooth &amp; firm skin</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tc>
                  <a:txBody>
                    <a:bodyPr/>
                    <a:lstStyle/>
                    <a:p>
                      <a:pPr algn="l"/>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Collagen I</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tc>
                  <a:txBody>
                    <a:bodyPr/>
                    <a:lstStyle/>
                    <a:p>
                      <a:pPr marL="0" marR="0" lvl="0" indent="0" algn="ctr" defTabSz="914400" rtl="0" eaLnBrk="1" fontAlgn="base" latinLnBrk="0" hangingPunct="1">
                        <a:lnSpc>
                          <a:spcPct val="100000"/>
                        </a:lnSpc>
                        <a:spcBef>
                          <a:spcPts val="600"/>
                        </a:spcBef>
                        <a:spcAft>
                          <a:spcPct val="0"/>
                        </a:spcAft>
                        <a:buClr>
                          <a:schemeClr val="bg1">
                            <a:lumMod val="50000"/>
                          </a:schemeClr>
                        </a:buClr>
                        <a:buSzTx/>
                        <a:buFont typeface="Arial" panose="020B0604020202020204" pitchFamily="34" charset="0"/>
                        <a:buNone/>
                        <a:tabLst/>
                        <a:defRPr/>
                      </a:pP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+88%</a:t>
                      </a:r>
                      <a:r>
                        <a:rPr lang="en-US" sz="1400" baseline="30000">
                          <a:solidFill>
                            <a:schemeClr val="tx1"/>
                          </a:solidFill>
                          <a:latin typeface="+mn-lt"/>
                        </a:rPr>
                        <a:t>1</a:t>
                      </a:r>
                      <a:r>
                        <a:rPr lang="de-CH" sz="1400" baseline="30000">
                          <a:solidFill>
                            <a:prstClr val="black"/>
                          </a:solidFill>
                          <a:latin typeface="+mn-lt"/>
                        </a:rPr>
                        <a:t> </a:t>
                      </a:r>
                      <a:endPar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mn-lt"/>
                          <a:ea typeface="Fira Sans" panose="020B0503050000020004" pitchFamily="34" charset="0"/>
                          <a:cs typeface="Arial" pitchFamily="34" charset="0"/>
                        </a:rPr>
                        <a:t>In vitro</a:t>
                      </a:r>
                      <a:endParaRPr kumimoji="0" lang="en-US" sz="14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Arial" pitchFamily="34" charset="0"/>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rgbClr val="CCBCB8"/>
                    </a:solidFill>
                  </a:tcPr>
                </a:tc>
                <a:extLst>
                  <a:ext uri="{0D108BD9-81ED-4DB2-BD59-A6C34878D82A}">
                    <a16:rowId xmlns:a16="http://schemas.microsoft.com/office/drawing/2014/main" val="997438689"/>
                  </a:ext>
                </a:extLst>
              </a:tr>
              <a:tr h="360977">
                <a:tc>
                  <a:txBody>
                    <a:bodyPr/>
                    <a:lstStyle/>
                    <a:p>
                      <a:pPr algn="l"/>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Even skin tone</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tc>
                  <a:txBody>
                    <a:bodyPr/>
                    <a:lstStyle/>
                    <a:p>
                      <a:pPr algn="l"/>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Melanin</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tc>
                  <a:txBody>
                    <a:bodyPr/>
                    <a:lstStyle/>
                    <a:p>
                      <a:pPr algn="ctr"/>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-58%</a:t>
                      </a:r>
                      <a:r>
                        <a:rPr lang="en-US" sz="1400" baseline="30000">
                          <a:solidFill>
                            <a:schemeClr val="tx1"/>
                          </a:solidFill>
                          <a:latin typeface="+mn-lt"/>
                        </a:rPr>
                        <a:t>1</a:t>
                      </a:r>
                      <a:r>
                        <a:rPr lang="de-CH" sz="1400" baseline="30000">
                          <a:solidFill>
                            <a:prstClr val="black"/>
                          </a:solidFill>
                          <a:latin typeface="+mn-lt"/>
                        </a:rPr>
                        <a:t> </a:t>
                      </a:r>
                      <a:endPar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mn-lt"/>
                          <a:ea typeface="Fira Sans" panose="020B0503050000020004" pitchFamily="34" charset="0"/>
                          <a:cs typeface="Arial" pitchFamily="34" charset="0"/>
                        </a:rPr>
                        <a:t>In vitro</a:t>
                      </a:r>
                    </a:p>
                  </a:txBody>
                  <a:tcPr marT="36000" marB="36000">
                    <a:lnL w="12700" cap="flat" cmpd="sng" algn="ctr">
                      <a:solidFill>
                        <a:srgbClr val="F0F0F0"/>
                      </a:solidFill>
                      <a:prstDash val="solid"/>
                      <a:round/>
                      <a:headEnd type="none" w="med" len="med"/>
                      <a:tailEnd type="none" w="med" len="med"/>
                    </a:lnL>
                    <a:lnR w="12700" cap="flat" cmpd="sng" algn="ctr">
                      <a:solidFill>
                        <a:srgbClr val="F0F0F0"/>
                      </a:solid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solidFill>
                      <a:schemeClr val="bg1"/>
                    </a:solidFill>
                  </a:tcPr>
                </a:tc>
                <a:extLst>
                  <a:ext uri="{0D108BD9-81ED-4DB2-BD59-A6C34878D82A}">
                    <a16:rowId xmlns:a16="http://schemas.microsoft.com/office/drawing/2014/main" val="3558752241"/>
                  </a:ext>
                </a:extLst>
              </a:tr>
            </a:tbl>
          </a:graphicData>
        </a:graphic>
      </p:graphicFrame>
      <p:sp>
        <p:nvSpPr>
          <p:cNvPr id="9" name="TextBox 8">
            <a:extLst>
              <a:ext uri="{FF2B5EF4-FFF2-40B4-BE49-F238E27FC236}">
                <a16:creationId xmlns:a16="http://schemas.microsoft.com/office/drawing/2014/main" id="{67B7040F-92A0-8F3D-05DE-0E93326F1CCC}"/>
              </a:ext>
            </a:extLst>
          </p:cNvPr>
          <p:cNvSpPr txBox="1"/>
          <p:nvPr/>
        </p:nvSpPr>
        <p:spPr>
          <a:xfrm>
            <a:off x="302400" y="6252389"/>
            <a:ext cx="1074012" cy="123111"/>
          </a:xfrm>
          <a:prstGeom prst="rect">
            <a:avLst/>
          </a:prstGeom>
          <a:noFill/>
        </p:spPr>
        <p:txBody>
          <a:bodyPr wrap="non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dirty="0">
                <a:ln>
                  <a:noFill/>
                </a:ln>
                <a:solidFill>
                  <a:prstClr val="black"/>
                </a:solidFill>
                <a:effectLst/>
                <a:uLnTx/>
                <a:uFillTx/>
                <a:latin typeface="DM Sans"/>
                <a:ea typeface="+mn-ea"/>
                <a:cs typeface="+mn-cs"/>
              </a:rPr>
              <a:t>1  </a:t>
            </a:r>
            <a:r>
              <a:rPr kumimoji="0" lang="en-US" sz="800" b="0" i="0" u="none" strike="noStrike" kern="1200" cap="none" spc="0" normalizeH="0" baseline="0" noProof="0" dirty="0">
                <a:ln>
                  <a:noFill/>
                </a:ln>
                <a:solidFill>
                  <a:prstClr val="black"/>
                </a:solidFill>
                <a:effectLst/>
                <a:uLnTx/>
                <a:uFillTx/>
                <a:latin typeface="DM Sans"/>
                <a:ea typeface="+mn-ea"/>
                <a:cs typeface="+mn-cs"/>
              </a:rPr>
              <a:t>Significant vs control </a:t>
            </a:r>
          </a:p>
        </p:txBody>
      </p:sp>
      <p:sp>
        <p:nvSpPr>
          <p:cNvPr id="8" name="Slide Number Placeholder 1">
            <a:extLst>
              <a:ext uri="{FF2B5EF4-FFF2-40B4-BE49-F238E27FC236}">
                <a16:creationId xmlns:a16="http://schemas.microsoft.com/office/drawing/2014/main" id="{11E54AF4-CD2A-4FB2-C6EA-99A2E1DCF327}"/>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41</a:t>
            </a:fld>
            <a:endParaRPr lang="en-GB" dirty="0"/>
          </a:p>
        </p:txBody>
      </p:sp>
    </p:spTree>
    <p:extLst>
      <p:ext uri="{BB962C8B-B14F-4D97-AF65-F5344CB8AC3E}">
        <p14:creationId xmlns:p14="http://schemas.microsoft.com/office/powerpoint/2010/main" val="25410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B42DA-9ACD-C8B7-18E2-E538C44C1541}"/>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23A8206-0866-54C6-8E64-93B316331D8C}"/>
              </a:ext>
            </a:extLst>
          </p:cNvPr>
          <p:cNvSpPr>
            <a:spLocks noGrp="1"/>
          </p:cNvSpPr>
          <p:nvPr>
            <p:ph type="sldNum" sz="quarter" idx="10"/>
          </p:nvPr>
        </p:nvSpPr>
        <p:spPr/>
        <p:txBody>
          <a:bodyPr/>
          <a:lstStyle/>
          <a:p>
            <a:fld id="{5BA3E189-2F3A-42E5-B572-3520703B6186}" type="slidenum">
              <a:rPr lang="en-GB" smtClean="0"/>
              <a:pPr/>
              <a:t>42</a:t>
            </a:fld>
            <a:endParaRPr lang="en-GB"/>
          </a:p>
        </p:txBody>
      </p:sp>
      <p:sp>
        <p:nvSpPr>
          <p:cNvPr id="8" name="Title 7">
            <a:extLst>
              <a:ext uri="{FF2B5EF4-FFF2-40B4-BE49-F238E27FC236}">
                <a16:creationId xmlns:a16="http://schemas.microsoft.com/office/drawing/2014/main" id="{D0C36484-E921-9A65-82D4-B980EAA8D80E}"/>
              </a:ext>
            </a:extLst>
          </p:cNvPr>
          <p:cNvSpPr>
            <a:spLocks noGrp="1"/>
          </p:cNvSpPr>
          <p:nvPr>
            <p:ph type="title"/>
          </p:nvPr>
        </p:nvSpPr>
        <p:spPr>
          <a:xfrm>
            <a:off x="302401" y="302400"/>
            <a:ext cx="6537669" cy="767147"/>
          </a:xfrm>
        </p:spPr>
        <p:txBody>
          <a:bodyPr/>
          <a:lstStyle/>
          <a:p>
            <a:r>
              <a:rPr lang="en-US" dirty="0"/>
              <a:t>SYN-UP® </a:t>
            </a:r>
          </a:p>
        </p:txBody>
      </p:sp>
      <p:sp>
        <p:nvSpPr>
          <p:cNvPr id="9" name="TextBox 8">
            <a:extLst>
              <a:ext uri="{FF2B5EF4-FFF2-40B4-BE49-F238E27FC236}">
                <a16:creationId xmlns:a16="http://schemas.microsoft.com/office/drawing/2014/main" id="{A51836C4-9FEE-5471-1578-926086A36638}"/>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
        <p:nvSpPr>
          <p:cNvPr id="11" name="Text Placeholder 26">
            <a:extLst>
              <a:ext uri="{FF2B5EF4-FFF2-40B4-BE49-F238E27FC236}">
                <a16:creationId xmlns:a16="http://schemas.microsoft.com/office/drawing/2014/main" id="{295DC88D-DE2D-FABC-08C1-9A571A5F0CA9}"/>
              </a:ext>
            </a:extLst>
          </p:cNvPr>
          <p:cNvSpPr>
            <a:spLocks noGrp="1"/>
          </p:cNvSpPr>
          <p:nvPr>
            <p:ph type="body" sz="quarter" idx="12"/>
          </p:nvPr>
        </p:nvSpPr>
        <p:spPr>
          <a:xfrm>
            <a:off x="969148" y="1292748"/>
            <a:ext cx="4584986" cy="4763542"/>
          </a:xfrm>
        </p:spPr>
        <p:txBody>
          <a:bodyPr/>
          <a:lstStyle/>
          <a:p>
            <a:pPr>
              <a:buClr>
                <a:srgbClr val="897974"/>
              </a:buClr>
              <a:buSzPct val="140000"/>
              <a:defRPr/>
            </a:pPr>
            <a:r>
              <a:rPr lang="en-US" sz="1600" b="1" dirty="0">
                <a:solidFill>
                  <a:schemeClr val="tx1">
                    <a:lumMod val="50000"/>
                  </a:schemeClr>
                </a:solidFill>
                <a:latin typeface="DM Sans" pitchFamily="2" charset="0"/>
              </a:rPr>
              <a:t>Soluble in water </a:t>
            </a:r>
            <a:r>
              <a:rPr lang="en-US" sz="1600" dirty="0">
                <a:solidFill>
                  <a:schemeClr val="tx1">
                    <a:lumMod val="50000"/>
                  </a:schemeClr>
                </a:solidFill>
                <a:latin typeface="DM Sans" pitchFamily="2" charset="0"/>
              </a:rPr>
              <a:t>at all ratios</a:t>
            </a:r>
          </a:p>
          <a:p>
            <a:pPr>
              <a:buClr>
                <a:srgbClr val="897974"/>
              </a:buClr>
              <a:buSzPct val="140000"/>
              <a:defRPr/>
            </a:pPr>
            <a:br>
              <a:rPr lang="en-US" sz="1600" baseline="30000" dirty="0">
                <a:solidFill>
                  <a:schemeClr val="tx1">
                    <a:lumMod val="50000"/>
                  </a:schemeClr>
                </a:solidFill>
                <a:latin typeface="DM Sans" pitchFamily="2" charset="0"/>
              </a:rPr>
            </a:br>
            <a:endParaRPr lang="en-US" sz="1600" dirty="0">
              <a:solidFill>
                <a:schemeClr val="tx1">
                  <a:lumMod val="50000"/>
                </a:schemeClr>
              </a:solidFill>
              <a:latin typeface="DM Sans" pitchFamily="2" charset="0"/>
            </a:endParaRPr>
          </a:p>
          <a:p>
            <a:pPr>
              <a:buClr>
                <a:srgbClr val="897974"/>
              </a:buClr>
              <a:buSzPct val="140000"/>
              <a:defRPr/>
            </a:pPr>
            <a:r>
              <a:rPr lang="en-US" sz="1600" b="1" dirty="0">
                <a:solidFill>
                  <a:schemeClr val="tx1">
                    <a:lumMod val="50000"/>
                  </a:schemeClr>
                </a:solidFill>
                <a:latin typeface="DM Sans" pitchFamily="2" charset="0"/>
              </a:rPr>
              <a:t>Signature ingredient </a:t>
            </a:r>
            <a:r>
              <a:rPr lang="en-US" sz="1600" dirty="0">
                <a:solidFill>
                  <a:schemeClr val="tx1">
                    <a:lumMod val="50000"/>
                  </a:schemeClr>
                </a:solidFill>
                <a:latin typeface="DM Sans" pitchFamily="2" charset="0"/>
              </a:rPr>
              <a:t>for a high-performing</a:t>
            </a:r>
            <a:br>
              <a:rPr lang="en-US" sz="1600" dirty="0">
                <a:solidFill>
                  <a:schemeClr val="tx1">
                    <a:lumMod val="50000"/>
                  </a:schemeClr>
                </a:solidFill>
                <a:latin typeface="DM Sans" pitchFamily="2" charset="0"/>
              </a:rPr>
            </a:br>
            <a:r>
              <a:rPr lang="en-US" sz="1600" dirty="0">
                <a:solidFill>
                  <a:schemeClr val="tx1">
                    <a:lumMod val="50000"/>
                  </a:schemeClr>
                </a:solidFill>
                <a:latin typeface="DM Sans" pitchFamily="2" charset="0"/>
              </a:rPr>
              <a:t>facial care product line</a:t>
            </a:r>
          </a:p>
          <a:p>
            <a:pPr>
              <a:buClr>
                <a:srgbClr val="897974"/>
              </a:buClr>
              <a:buSzPct val="140000"/>
              <a:defRPr/>
            </a:pPr>
            <a:br>
              <a:rPr lang="en-US" sz="1600" dirty="0">
                <a:solidFill>
                  <a:schemeClr val="tx1">
                    <a:lumMod val="50000"/>
                  </a:schemeClr>
                </a:solidFill>
                <a:latin typeface="DM Sans" pitchFamily="2" charset="0"/>
              </a:rPr>
            </a:br>
            <a:endParaRPr lang="en-US" sz="1600" dirty="0">
              <a:solidFill>
                <a:schemeClr val="tx1">
                  <a:lumMod val="50000"/>
                </a:schemeClr>
              </a:solidFill>
              <a:latin typeface="DM Sans" pitchFamily="2" charset="0"/>
            </a:endParaRPr>
          </a:p>
          <a:p>
            <a:pPr>
              <a:buClr>
                <a:srgbClr val="897974"/>
              </a:buClr>
              <a:buSzPct val="140000"/>
              <a:defRPr/>
            </a:pPr>
            <a:r>
              <a:rPr lang="en-US" sz="1600" dirty="0">
                <a:solidFill>
                  <a:schemeClr val="tx1">
                    <a:lumMod val="50000"/>
                  </a:schemeClr>
                </a:solidFill>
                <a:latin typeface="DM Sans" pitchFamily="2" charset="0"/>
              </a:rPr>
              <a:t>Stable in a broad </a:t>
            </a:r>
            <a:r>
              <a:rPr lang="en-US" sz="1600" b="1" dirty="0">
                <a:solidFill>
                  <a:schemeClr val="tx1">
                    <a:lumMod val="50000"/>
                  </a:schemeClr>
                </a:solidFill>
                <a:latin typeface="DM Sans" pitchFamily="2" charset="0"/>
              </a:rPr>
              <a:t>pH-range from 3.0-7.5</a:t>
            </a:r>
          </a:p>
          <a:p>
            <a:pPr>
              <a:buClr>
                <a:srgbClr val="897974"/>
              </a:buClr>
              <a:buSzPct val="140000"/>
              <a:defRPr/>
            </a:pPr>
            <a:br>
              <a:rPr lang="en-US" sz="1600" baseline="30000" dirty="0">
                <a:solidFill>
                  <a:schemeClr val="tx1">
                    <a:lumMod val="50000"/>
                  </a:schemeClr>
                </a:solidFill>
                <a:latin typeface="DM Sans" pitchFamily="2" charset="0"/>
              </a:rPr>
            </a:br>
            <a:endParaRPr lang="en-US" sz="1600" baseline="30000" dirty="0">
              <a:solidFill>
                <a:schemeClr val="tx1">
                  <a:lumMod val="50000"/>
                </a:schemeClr>
              </a:solidFill>
              <a:latin typeface="DM Sans" pitchFamily="2" charset="0"/>
            </a:endParaRPr>
          </a:p>
          <a:p>
            <a:pPr>
              <a:buClr>
                <a:srgbClr val="897974"/>
              </a:buClr>
              <a:buSzPct val="140000"/>
              <a:defRPr/>
            </a:pPr>
            <a:r>
              <a:rPr lang="en-US" sz="1600" b="1" dirty="0">
                <a:solidFill>
                  <a:schemeClr val="tx1">
                    <a:lumMod val="50000"/>
                  </a:schemeClr>
                </a:solidFill>
                <a:latin typeface="DM Sans" pitchFamily="2" charset="0"/>
              </a:rPr>
              <a:t>Can be processed either warm (&lt;80°C) or cold </a:t>
            </a:r>
            <a:r>
              <a:rPr lang="en-US" sz="1600" dirty="0">
                <a:solidFill>
                  <a:schemeClr val="tx1">
                    <a:lumMod val="50000"/>
                  </a:schemeClr>
                </a:solidFill>
                <a:latin typeface="DM Sans" pitchFamily="2" charset="0"/>
              </a:rPr>
              <a:t>and is incorporated in the aqueous phase of</a:t>
            </a:r>
            <a:br>
              <a:rPr lang="en-US" sz="1600" dirty="0">
                <a:solidFill>
                  <a:schemeClr val="tx1">
                    <a:lumMod val="50000"/>
                  </a:schemeClr>
                </a:solidFill>
                <a:latin typeface="DM Sans" pitchFamily="2" charset="0"/>
              </a:rPr>
            </a:br>
            <a:r>
              <a:rPr lang="en-US" sz="1600" dirty="0">
                <a:solidFill>
                  <a:schemeClr val="tx1">
                    <a:lumMod val="50000"/>
                  </a:schemeClr>
                </a:solidFill>
                <a:latin typeface="DM Sans" pitchFamily="2" charset="0"/>
              </a:rPr>
              <a:t>a cosmetic formulation</a:t>
            </a:r>
          </a:p>
          <a:p>
            <a:pPr>
              <a:buClr>
                <a:srgbClr val="897974"/>
              </a:buClr>
              <a:buSzPct val="140000"/>
              <a:defRPr/>
            </a:pPr>
            <a:endParaRPr lang="en-US" sz="1600" dirty="0">
              <a:solidFill>
                <a:schemeClr val="tx1">
                  <a:lumMod val="50000"/>
                </a:schemeClr>
              </a:solidFill>
              <a:latin typeface="DM Sans" pitchFamily="2" charset="0"/>
            </a:endParaRPr>
          </a:p>
          <a:p>
            <a:pPr>
              <a:buClr>
                <a:srgbClr val="897974"/>
              </a:buClr>
              <a:buSzPct val="140000"/>
              <a:defRPr/>
            </a:pPr>
            <a:r>
              <a:rPr lang="en-US" sz="1600" dirty="0">
                <a:solidFill>
                  <a:schemeClr val="tx1">
                    <a:lumMod val="50000"/>
                  </a:schemeClr>
                </a:solidFill>
                <a:latin typeface="DM Sans" pitchFamily="2" charset="0"/>
              </a:rPr>
              <a:t>Recommended dosage: </a:t>
            </a:r>
            <a:r>
              <a:rPr lang="en-US" sz="1600" b="1" dirty="0">
                <a:solidFill>
                  <a:schemeClr val="tx1">
                    <a:lumMod val="50000"/>
                  </a:schemeClr>
                </a:solidFill>
                <a:latin typeface="DM Sans" pitchFamily="2" charset="0"/>
              </a:rPr>
              <a:t>1%</a:t>
            </a:r>
          </a:p>
          <a:p>
            <a:pPr>
              <a:buClr>
                <a:srgbClr val="897974"/>
              </a:buClr>
              <a:buSzPct val="140000"/>
              <a:defRPr/>
            </a:pPr>
            <a:endParaRPr lang="en-US" sz="1600" dirty="0">
              <a:solidFill>
                <a:schemeClr val="tx1">
                  <a:lumMod val="50000"/>
                </a:schemeClr>
              </a:solidFill>
              <a:latin typeface="DM Sans" pitchFamily="2" charset="0"/>
            </a:endParaRPr>
          </a:p>
          <a:p>
            <a:endParaRPr lang="en-US" sz="1600" dirty="0"/>
          </a:p>
        </p:txBody>
      </p:sp>
      <p:sp>
        <p:nvSpPr>
          <p:cNvPr id="15" name="Text Placeholder 6">
            <a:extLst>
              <a:ext uri="{FF2B5EF4-FFF2-40B4-BE49-F238E27FC236}">
                <a16:creationId xmlns:a16="http://schemas.microsoft.com/office/drawing/2014/main" id="{1BBCEAF8-4E88-96E7-7D76-A39C209EC1C8}"/>
              </a:ext>
            </a:extLst>
          </p:cNvPr>
          <p:cNvSpPr txBox="1">
            <a:spLocks/>
          </p:cNvSpPr>
          <p:nvPr/>
        </p:nvSpPr>
        <p:spPr>
          <a:xfrm>
            <a:off x="302401" y="605611"/>
            <a:ext cx="6408115" cy="767147"/>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t>Formulation guidelines</a:t>
            </a:r>
          </a:p>
        </p:txBody>
      </p:sp>
      <p:pic>
        <p:nvPicPr>
          <p:cNvPr id="12" name="Graphic 11" descr="Eye dropper with solid fill">
            <a:extLst>
              <a:ext uri="{FF2B5EF4-FFF2-40B4-BE49-F238E27FC236}">
                <a16:creationId xmlns:a16="http://schemas.microsoft.com/office/drawing/2014/main" id="{42E04B74-D768-9952-F710-09B055F4BD59}"/>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22975" y="5108333"/>
            <a:ext cx="465760" cy="465760"/>
          </a:xfrm>
          <a:prstGeom prst="rect">
            <a:avLst/>
          </a:prstGeom>
        </p:spPr>
      </p:pic>
      <p:pic>
        <p:nvPicPr>
          <p:cNvPr id="13" name="Graphic 12" descr="Thermometer with solid fill">
            <a:extLst>
              <a:ext uri="{FF2B5EF4-FFF2-40B4-BE49-F238E27FC236}">
                <a16:creationId xmlns:a16="http://schemas.microsoft.com/office/drawing/2014/main" id="{8457CE6F-FEF5-03FD-03AD-0D97342C1770}"/>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65959" y="4231620"/>
            <a:ext cx="529626" cy="529626"/>
          </a:xfrm>
          <a:prstGeom prst="rect">
            <a:avLst/>
          </a:prstGeom>
        </p:spPr>
      </p:pic>
      <p:pic>
        <p:nvPicPr>
          <p:cNvPr id="14" name="Graphic 13" descr="Test tubes with solid fill">
            <a:extLst>
              <a:ext uri="{FF2B5EF4-FFF2-40B4-BE49-F238E27FC236}">
                <a16:creationId xmlns:a16="http://schemas.microsoft.com/office/drawing/2014/main" id="{9938C960-ABA7-A8EF-6122-F148B475A80F}"/>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98035" y="3314061"/>
            <a:ext cx="505438" cy="505438"/>
          </a:xfrm>
          <a:prstGeom prst="rect">
            <a:avLst/>
          </a:prstGeom>
        </p:spPr>
      </p:pic>
      <p:pic>
        <p:nvPicPr>
          <p:cNvPr id="16" name="Graphic 15" descr="Bullseye with solid fill">
            <a:extLst>
              <a:ext uri="{FF2B5EF4-FFF2-40B4-BE49-F238E27FC236}">
                <a16:creationId xmlns:a16="http://schemas.microsoft.com/office/drawing/2014/main" id="{23AABB5B-0F16-90A8-14BA-355A564B47C3}"/>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89446" y="2218098"/>
            <a:ext cx="505438" cy="505438"/>
          </a:xfrm>
          <a:prstGeom prst="rect">
            <a:avLst/>
          </a:prstGeom>
        </p:spPr>
      </p:pic>
      <p:pic>
        <p:nvPicPr>
          <p:cNvPr id="17" name="Graphic 16" descr="Water with solid fill">
            <a:extLst>
              <a:ext uri="{FF2B5EF4-FFF2-40B4-BE49-F238E27FC236}">
                <a16:creationId xmlns:a16="http://schemas.microsoft.com/office/drawing/2014/main" id="{D4AA61B1-5E63-2B8C-3DF3-51697367100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74581" y="1196814"/>
            <a:ext cx="537514" cy="537514"/>
          </a:xfrm>
          <a:prstGeom prst="rect">
            <a:avLst/>
          </a:prstGeom>
        </p:spPr>
      </p:pic>
      <p:pic>
        <p:nvPicPr>
          <p:cNvPr id="25" name="Picture Placeholder 3" descr="A close-up of a person's face&#10;&#10;Description automatically generated">
            <a:extLst>
              <a:ext uri="{FF2B5EF4-FFF2-40B4-BE49-F238E27FC236}">
                <a16:creationId xmlns:a16="http://schemas.microsoft.com/office/drawing/2014/main" id="{50412FA8-02DB-4CE8-E111-71F5C0F1D215}"/>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6071757" y="0"/>
            <a:ext cx="6120243" cy="6885271"/>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pic>
    </p:spTree>
    <p:extLst>
      <p:ext uri="{BB962C8B-B14F-4D97-AF65-F5344CB8AC3E}">
        <p14:creationId xmlns:p14="http://schemas.microsoft.com/office/powerpoint/2010/main" val="33704960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CD7CBE-C7E0-62A5-8C2A-F295B58AF63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227372" cy="6878707"/>
          </a:xfrm>
          <a:prstGeom prst="rect">
            <a:avLst/>
          </a:prstGeom>
        </p:spPr>
      </p:pic>
      <p:grpSp>
        <p:nvGrpSpPr>
          <p:cNvPr id="13" name="Group 12">
            <a:extLst>
              <a:ext uri="{FF2B5EF4-FFF2-40B4-BE49-F238E27FC236}">
                <a16:creationId xmlns:a16="http://schemas.microsoft.com/office/drawing/2014/main" id="{8D06F60A-6E44-7852-2034-D6A9983E0B62}"/>
              </a:ext>
            </a:extLst>
          </p:cNvPr>
          <p:cNvGrpSpPr/>
          <p:nvPr/>
        </p:nvGrpSpPr>
        <p:grpSpPr>
          <a:xfrm>
            <a:off x="586701" y="3165290"/>
            <a:ext cx="3034296" cy="3174520"/>
            <a:chOff x="586701" y="3165290"/>
            <a:chExt cx="3034296" cy="3174520"/>
          </a:xfrm>
        </p:grpSpPr>
        <p:pic>
          <p:nvPicPr>
            <p:cNvPr id="10" name="Picture 9" descr="Text&#10;&#10;Description automatically generated">
              <a:extLst>
                <a:ext uri="{FF2B5EF4-FFF2-40B4-BE49-F238E27FC236}">
                  <a16:creationId xmlns:a16="http://schemas.microsoft.com/office/drawing/2014/main" id="{C2044C6A-0183-941B-2174-A61EEF8CD60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6701" y="5093843"/>
              <a:ext cx="3034296" cy="1245967"/>
            </a:xfrm>
            <a:prstGeom prst="rect">
              <a:avLst/>
            </a:prstGeom>
          </p:spPr>
        </p:pic>
        <p:pic>
          <p:nvPicPr>
            <p:cNvPr id="11" name="Picture 10" descr="Text&#10;&#10;Description automatically generated with low confidence">
              <a:extLst>
                <a:ext uri="{FF2B5EF4-FFF2-40B4-BE49-F238E27FC236}">
                  <a16:creationId xmlns:a16="http://schemas.microsoft.com/office/drawing/2014/main" id="{6A9F94A9-96C9-5FC1-8595-5514B9C05A0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2783" y="3165290"/>
              <a:ext cx="2442132" cy="758384"/>
            </a:xfrm>
            <a:prstGeom prst="rect">
              <a:avLst/>
            </a:prstGeom>
          </p:spPr>
        </p:pic>
      </p:grpSp>
      <p:pic>
        <p:nvPicPr>
          <p:cNvPr id="21" name="Picture 20" descr="Logo&#10;&#10;Description automatically generated with medium confidence">
            <a:extLst>
              <a:ext uri="{FF2B5EF4-FFF2-40B4-BE49-F238E27FC236}">
                <a16:creationId xmlns:a16="http://schemas.microsoft.com/office/drawing/2014/main" id="{F1B513A6-84FE-BA3A-E15A-BB401200B0D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76907" y="310679"/>
            <a:ext cx="1853885" cy="1417282"/>
          </a:xfrm>
          <a:prstGeom prst="rect">
            <a:avLst/>
          </a:prstGeom>
        </p:spPr>
      </p:pic>
      <p:pic>
        <p:nvPicPr>
          <p:cNvPr id="4" name="Picture 3">
            <a:extLst>
              <a:ext uri="{FF2B5EF4-FFF2-40B4-BE49-F238E27FC236}">
                <a16:creationId xmlns:a16="http://schemas.microsoft.com/office/drawing/2014/main" id="{DEAA5246-FAE6-2B5D-5504-24BA902398A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740199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4A964E18-34F2-1127-41D2-3B0FF0BE70A0}"/>
              </a:ext>
            </a:extLst>
          </p:cNvPr>
          <p:cNvSpPr>
            <a:spLocks noGrp="1"/>
          </p:cNvSpPr>
          <p:nvPr>
            <p:ph type="body" sz="quarter" idx="4294967295"/>
          </p:nvPr>
        </p:nvSpPr>
        <p:spPr>
          <a:xfrm>
            <a:off x="302398" y="1342800"/>
            <a:ext cx="8062140" cy="434340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600" b="0" i="0" kern="0" spc="0" baseline="0">
                <a:solidFill>
                  <a:schemeClr val="tx1"/>
                </a:solidFill>
                <a:latin typeface="DM Sans" pitchFamily="2" charset="77"/>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b="0" i="0" kern="1200">
                <a:solidFill>
                  <a:schemeClr val="tx1"/>
                </a:solidFill>
                <a:latin typeface="DM Sans" pitchFamily="2" charset="77"/>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b="0" i="0" kern="1200">
                <a:solidFill>
                  <a:schemeClr val="tx1"/>
                </a:solidFill>
                <a:latin typeface="DM Sans" pitchFamily="2" charset="77"/>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b="0" i="0" kern="1200">
                <a:solidFill>
                  <a:schemeClr val="tx1"/>
                </a:solidFill>
                <a:latin typeface="DM Sans" pitchFamily="2" charset="77"/>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t>Click to edit Master text styles</a:t>
            </a:r>
          </a:p>
          <a:p>
            <a:pPr lvl="1"/>
            <a:r>
              <a:rPr lang="en-US"/>
              <a:t>Second level</a:t>
            </a:r>
          </a:p>
          <a:p>
            <a:pPr lvl="2"/>
            <a:r>
              <a:rPr lang="en-US"/>
              <a:t>Third level</a:t>
            </a:r>
          </a:p>
          <a:p>
            <a:pPr lvl="3"/>
            <a:r>
              <a:rPr lang="en-US"/>
              <a:t>Fourth level</a:t>
            </a:r>
          </a:p>
        </p:txBody>
      </p:sp>
      <p:sp>
        <p:nvSpPr>
          <p:cNvPr id="10" name="Text Placeholder 9">
            <a:extLst>
              <a:ext uri="{FF2B5EF4-FFF2-40B4-BE49-F238E27FC236}">
                <a16:creationId xmlns:a16="http://schemas.microsoft.com/office/drawing/2014/main" id="{C3C48C55-75FA-6E53-26A3-6DAE05688788}"/>
              </a:ext>
            </a:extLst>
          </p:cNvPr>
          <p:cNvSpPr>
            <a:spLocks noGrp="1"/>
          </p:cNvSpPr>
          <p:nvPr>
            <p:ph type="body" sz="quarter" idx="13"/>
          </p:nvPr>
        </p:nvSpPr>
        <p:spPr/>
        <p:txBody>
          <a:bodyPr/>
          <a:lstStyle/>
          <a:p>
            <a:endParaRPr lang="en-US"/>
          </a:p>
        </p:txBody>
      </p:sp>
      <p:pic>
        <p:nvPicPr>
          <p:cNvPr id="6" name="Picture 5" descr="A picture containing light&#10;&#10;Description automatically generated">
            <a:extLst>
              <a:ext uri="{FF2B5EF4-FFF2-40B4-BE49-F238E27FC236}">
                <a16:creationId xmlns:a16="http://schemas.microsoft.com/office/drawing/2014/main" id="{E39761F3-F17D-9498-A701-9DBFE9D0375C}"/>
              </a:ext>
            </a:extLst>
          </p:cNvPr>
          <p:cNvPicPr>
            <a:picLocks noChangeAspect="1"/>
          </p:cNvPicPr>
          <p:nvPr/>
        </p:nvPicPr>
        <p:blipFill>
          <a:blip r:embed="rId2"/>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3B5B0171-F0B1-E89A-B2B3-DDE4A9D05FC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98998" y="1863723"/>
            <a:ext cx="4394678" cy="395288"/>
          </a:xfrm>
          <a:prstGeom prst="rect">
            <a:avLst/>
          </a:prstGeom>
        </p:spPr>
      </p:pic>
      <p:pic>
        <p:nvPicPr>
          <p:cNvPr id="19" name="Picture 18" descr="Text&#10;&#10;Description automatically generated">
            <a:extLst>
              <a:ext uri="{FF2B5EF4-FFF2-40B4-BE49-F238E27FC236}">
                <a16:creationId xmlns:a16="http://schemas.microsoft.com/office/drawing/2014/main" id="{F437E826-C18F-20B4-0498-9E6975E7137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79189" y="5165283"/>
            <a:ext cx="3034296" cy="1245967"/>
          </a:xfrm>
          <a:prstGeom prst="rect">
            <a:avLst/>
          </a:prstGeom>
        </p:spPr>
      </p:pic>
      <p:pic>
        <p:nvPicPr>
          <p:cNvPr id="5" name="Picture 4" descr="Logo&#10;&#10;Description automatically generated with medium confidence">
            <a:extLst>
              <a:ext uri="{FF2B5EF4-FFF2-40B4-BE49-F238E27FC236}">
                <a16:creationId xmlns:a16="http://schemas.microsoft.com/office/drawing/2014/main" id="{68BEF667-352F-E074-42BF-C0E440259E6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869394" y="310679"/>
            <a:ext cx="1853885" cy="1417282"/>
          </a:xfrm>
          <a:prstGeom prst="rect">
            <a:avLst/>
          </a:prstGeom>
        </p:spPr>
      </p:pic>
      <p:sp>
        <p:nvSpPr>
          <p:cNvPr id="9" name="TextBox 8">
            <a:extLst>
              <a:ext uri="{FF2B5EF4-FFF2-40B4-BE49-F238E27FC236}">
                <a16:creationId xmlns:a16="http://schemas.microsoft.com/office/drawing/2014/main" id="{5CE5DAF8-1842-C615-E6AD-AF582325FDC4}"/>
              </a:ext>
            </a:extLst>
          </p:cNvPr>
          <p:cNvSpPr txBox="1"/>
          <p:nvPr/>
        </p:nvSpPr>
        <p:spPr>
          <a:xfrm>
            <a:off x="6096000" y="2503606"/>
            <a:ext cx="5562600" cy="21236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a:ln>
                  <a:noFill/>
                </a:ln>
                <a:solidFill>
                  <a:srgbClr val="5F102B"/>
                </a:solidFill>
                <a:effectLst/>
                <a:uLnTx/>
                <a:uFillTx/>
                <a:latin typeface="DM Sans" pitchFamily="2" charset="77"/>
                <a:ea typeface="Fira Sans" panose="020B0503050000020004" pitchFamily="34" charset="0"/>
                <a:cs typeface="Arial" panose="020B0604020202020204" pitchFamily="34" charset="0"/>
              </a:rPr>
              <a:t>Over time external stressors can have a major impact on overall skin balance, triggering multiple damages and affecting skin functionality: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a:ln>
                  <a:noFill/>
                </a:ln>
                <a:solidFill>
                  <a:srgbClr val="5F102B"/>
                </a:solidFill>
                <a:effectLst/>
                <a:uLnTx/>
                <a:uFillTx/>
                <a:latin typeface="DM Sans" pitchFamily="2" charset="77"/>
                <a:ea typeface="Fira Sans" panose="020B0503050000020004" pitchFamily="34" charset="0"/>
                <a:cs typeface="Arial" panose="020B0604020202020204" pitchFamily="34" charset="0"/>
              </a:rPr>
              <a:t>as a results skin becomes more fragile, dry and prone to sensitization,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a:ln>
                  <a:noFill/>
                </a:ln>
                <a:solidFill>
                  <a:srgbClr val="5F102B"/>
                </a:solidFill>
                <a:effectLst/>
                <a:uLnTx/>
                <a:uFillTx/>
                <a:latin typeface="DM Sans" pitchFamily="2" charset="77"/>
                <a:ea typeface="Fira Sans" panose="020B0503050000020004" pitchFamily="34" charset="0"/>
                <a:cs typeface="Arial" panose="020B0604020202020204" pitchFamily="34" charset="0"/>
              </a:rPr>
              <a:t>loses its vitality and firmness…in short looks unhealthy.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u="none" strike="noStrike" kern="1200" cap="none" spc="0" normalizeH="0" baseline="0" noProof="0">
              <a:ln>
                <a:noFill/>
              </a:ln>
              <a:solidFill>
                <a:srgbClr val="5F102B"/>
              </a:solidFill>
              <a:effectLst/>
              <a:uLnTx/>
              <a:uFillTx/>
              <a:latin typeface="DM Sans" pitchFamily="2" charset="77"/>
              <a:ea typeface="Fira Sans" panose="020B05030500000200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a:ln>
                  <a:noFill/>
                </a:ln>
                <a:solidFill>
                  <a:srgbClr val="5F102B"/>
                </a:solidFill>
                <a:effectLst/>
                <a:uLnTx/>
                <a:uFillTx/>
                <a:latin typeface="DM Sans" pitchFamily="2" charset="77"/>
                <a:ea typeface="Fira Sans" panose="020B0503050000020004" pitchFamily="34" charset="0"/>
                <a:cs typeface="Arial" panose="020B0604020202020204" pitchFamily="34" charset="0"/>
              </a:rPr>
              <a:t>SYN-UP® is the peptide ingredient for multiple skin benefits,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a:ln>
                  <a:noFill/>
                </a:ln>
                <a:solidFill>
                  <a:srgbClr val="5F102B"/>
                </a:solidFill>
                <a:effectLst/>
                <a:uLnTx/>
                <a:uFillTx/>
                <a:latin typeface="DM Sans" pitchFamily="2" charset="77"/>
                <a:ea typeface="Fira Sans" panose="020B0503050000020004" pitchFamily="34" charset="0"/>
                <a:cs typeface="Arial" panose="020B0604020202020204" pitchFamily="34" charset="0"/>
              </a:rPr>
              <a:t>the key to unlock skin’s own true potential from within.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u="none" strike="noStrike" kern="1200" cap="none" spc="0" normalizeH="0" baseline="0" noProof="0">
              <a:ln>
                <a:noFill/>
              </a:ln>
              <a:solidFill>
                <a:srgbClr val="5F102B"/>
              </a:solidFill>
              <a:effectLst/>
              <a:uLnTx/>
              <a:uFillTx/>
              <a:latin typeface="DM Sans" pitchFamily="2" charset="77"/>
              <a:ea typeface="Fira Sans" panose="020B05030500000200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solidFill>
                  <a:srgbClr val="5F102B"/>
                </a:solidFill>
                <a:latin typeface="DM Sans" pitchFamily="2" charset="77"/>
                <a:ea typeface="Fira Sans" panose="020B0503050000020004" pitchFamily="34" charset="0"/>
                <a:cs typeface="Arial" panose="020B0604020202020204" pitchFamily="34" charset="0"/>
              </a:rPr>
              <a:t>By rebalancing Plasmin levels, this smart dipeptide improves the barrier functionality by interacting with the microbiome, combats skin dryness, sensitivity and redness, protects collagen against degradation to leave skin looking smoother and firmer.</a:t>
            </a:r>
          </a:p>
        </p:txBody>
      </p:sp>
      <p:sp>
        <p:nvSpPr>
          <p:cNvPr id="2" name="TextBox 1">
            <a:extLst>
              <a:ext uri="{FF2B5EF4-FFF2-40B4-BE49-F238E27FC236}">
                <a16:creationId xmlns:a16="http://schemas.microsoft.com/office/drawing/2014/main" id="{380A0CDF-F0AE-57D7-A7DD-0F0DB4CF3BA0}"/>
              </a:ext>
            </a:extLst>
          </p:cNvPr>
          <p:cNvSpPr txBox="1"/>
          <p:nvPr/>
        </p:nvSpPr>
        <p:spPr>
          <a:xfrm>
            <a:off x="226142" y="6285809"/>
            <a:ext cx="4495540" cy="338554"/>
          </a:xfrm>
          <a:prstGeom prst="rect">
            <a:avLst/>
          </a:prstGeom>
          <a:noFill/>
        </p:spPr>
        <p:txBody>
          <a:bodyPr wrap="square" lIns="72000" tIns="46800" r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Products are for experimental use only and are not for</a:t>
            </a:r>
            <a:r>
              <a:rPr kumimoji="0" lang="en-GB"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 </a:t>
            </a:r>
            <a:r>
              <a:rPr kumimoji="0" lang="en-CH"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sale.</a:t>
            </a:r>
            <a:r>
              <a:rPr kumimoji="0" lang="en-US"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a:latin typeface="DM Sans" pitchFamily="2" charset="77"/>
                <a:ea typeface="Fira Sans" panose="020B0503050000020004" pitchFamily="34" charset="0"/>
                <a:cs typeface="Arial" panose="020B0604020202020204" pitchFamily="34" charset="0"/>
              </a:rPr>
              <a:t>d</a:t>
            </a:r>
            <a:r>
              <a:rPr kumimoji="0" lang="en-GB" sz="800" u="none" strike="noStrike" kern="1200" cap="none" spc="0" normalizeH="0" baseline="0" noProof="0" err="1">
                <a:ln>
                  <a:noFill/>
                </a:ln>
                <a:effectLst/>
                <a:uLnTx/>
                <a:uFillTx/>
                <a:latin typeface="DM Sans" pitchFamily="2" charset="77"/>
                <a:ea typeface="Fira Sans" panose="020B0503050000020004" pitchFamily="34" charset="0"/>
                <a:cs typeface="Arial" panose="020B0604020202020204" pitchFamily="34" charset="0"/>
              </a:rPr>
              <a:t>sm-firmenich</a:t>
            </a:r>
            <a:r>
              <a:rPr kumimoji="0" lang="en-CH"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rPr>
              <a:t> is not responsible for final products claims</a:t>
            </a:r>
            <a:endParaRPr kumimoji="0" lang="en-US" sz="800" u="none" strike="noStrike" kern="1200" cap="none" spc="0" normalizeH="0" baseline="0" noProof="0">
              <a:ln>
                <a:noFill/>
              </a:ln>
              <a:effectLst/>
              <a:uLnTx/>
              <a:uFillTx/>
              <a:latin typeface="DM Sans" pitchFamily="2" charset="77"/>
              <a:ea typeface="Fira Sans" panose="020B0503050000020004" pitchFamily="34" charset="0"/>
              <a:cs typeface="Arial" panose="020B0604020202020204" pitchFamily="34" charset="0"/>
            </a:endParaRPr>
          </a:p>
        </p:txBody>
      </p:sp>
    </p:spTree>
    <p:extLst>
      <p:ext uri="{BB962C8B-B14F-4D97-AF65-F5344CB8AC3E}">
        <p14:creationId xmlns:p14="http://schemas.microsoft.com/office/powerpoint/2010/main" val="25957383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aper cup&#10;&#10;Description automatically generated">
            <a:extLst>
              <a:ext uri="{FF2B5EF4-FFF2-40B4-BE49-F238E27FC236}">
                <a16:creationId xmlns:a16="http://schemas.microsoft.com/office/drawing/2014/main" id="{0B0DCB5A-C01A-0B72-20A1-6607C5A2DE5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8" y="0"/>
            <a:ext cx="12191282" cy="6858404"/>
          </a:xfrm>
          <a:prstGeom prst="rect">
            <a:avLst/>
          </a:prstGeom>
        </p:spPr>
      </p:pic>
      <p:sp>
        <p:nvSpPr>
          <p:cNvPr id="2" name="Title 1">
            <a:extLst>
              <a:ext uri="{FF2B5EF4-FFF2-40B4-BE49-F238E27FC236}">
                <a16:creationId xmlns:a16="http://schemas.microsoft.com/office/drawing/2014/main" id="{D08A0850-2108-6AE5-89F5-0428F82F38E8}"/>
              </a:ext>
            </a:extLst>
          </p:cNvPr>
          <p:cNvSpPr>
            <a:spLocks noGrp="1"/>
          </p:cNvSpPr>
          <p:nvPr>
            <p:ph type="title"/>
          </p:nvPr>
        </p:nvSpPr>
        <p:spPr>
          <a:xfrm>
            <a:off x="586701" y="2306691"/>
            <a:ext cx="3034296" cy="443198"/>
          </a:xfrm>
        </p:spPr>
        <p:txBody>
          <a:bodyPr>
            <a:normAutofit/>
          </a:bodyPr>
          <a:lstStyle/>
          <a:p>
            <a:pPr algn="ctr"/>
            <a:r>
              <a:rPr lang="en-US" sz="1400" cap="all" spc="300" dirty="0">
                <a:solidFill>
                  <a:srgbClr val="5F102B"/>
                </a:solidFill>
                <a:latin typeface="DM Sans" pitchFamily="2" charset="77"/>
                <a:ea typeface="Fira Sans" panose="020B0503050000020004" pitchFamily="34" charset="0"/>
                <a:cs typeface="Arial" panose="020B0604020202020204" pitchFamily="34" charset="0"/>
              </a:rPr>
              <a:t>Meringue Facial Cream</a:t>
            </a:r>
          </a:p>
        </p:txBody>
      </p:sp>
      <p:cxnSp>
        <p:nvCxnSpPr>
          <p:cNvPr id="16" name="Straight Connector 15">
            <a:extLst>
              <a:ext uri="{FF2B5EF4-FFF2-40B4-BE49-F238E27FC236}">
                <a16:creationId xmlns:a16="http://schemas.microsoft.com/office/drawing/2014/main" id="{2381ACF2-56B7-5433-62BD-A76F47E24D6C}"/>
              </a:ext>
            </a:extLst>
          </p:cNvPr>
          <p:cNvCxnSpPr>
            <a:cxnSpLocks/>
          </p:cNvCxnSpPr>
          <p:nvPr/>
        </p:nvCxnSpPr>
        <p:spPr>
          <a:xfrm>
            <a:off x="1959219" y="4627522"/>
            <a:ext cx="289259" cy="0"/>
          </a:xfrm>
          <a:prstGeom prst="line">
            <a:avLst/>
          </a:prstGeom>
          <a:ln w="19050">
            <a:solidFill>
              <a:srgbClr val="5F102B"/>
            </a:solidFill>
          </a:ln>
        </p:spPr>
        <p:style>
          <a:lnRef idx="1">
            <a:schemeClr val="accent1"/>
          </a:lnRef>
          <a:fillRef idx="0">
            <a:schemeClr val="accent1"/>
          </a:fillRef>
          <a:effectRef idx="0">
            <a:schemeClr val="accent1"/>
          </a:effectRef>
          <a:fontRef idx="minor">
            <a:schemeClr val="tx1"/>
          </a:fontRef>
        </p:style>
      </p:cxnSp>
      <p:pic>
        <p:nvPicPr>
          <p:cNvPr id="19" name="Picture 18" descr="Text&#10;&#10;Description automatically generated">
            <a:extLst>
              <a:ext uri="{FF2B5EF4-FFF2-40B4-BE49-F238E27FC236}">
                <a16:creationId xmlns:a16="http://schemas.microsoft.com/office/drawing/2014/main" id="{56C2E61F-B685-0EFA-38BB-5B379ABF711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6701" y="5093843"/>
            <a:ext cx="3034296" cy="1245967"/>
          </a:xfrm>
          <a:prstGeom prst="rect">
            <a:avLst/>
          </a:prstGeom>
        </p:spPr>
      </p:pic>
      <p:sp>
        <p:nvSpPr>
          <p:cNvPr id="11" name="TextBox 10">
            <a:extLst>
              <a:ext uri="{FF2B5EF4-FFF2-40B4-BE49-F238E27FC236}">
                <a16:creationId xmlns:a16="http://schemas.microsoft.com/office/drawing/2014/main" id="{5176171E-46F9-04AC-63DD-FE4C7B6E64F3}"/>
              </a:ext>
            </a:extLst>
          </p:cNvPr>
          <p:cNvSpPr txBox="1"/>
          <p:nvPr/>
        </p:nvSpPr>
        <p:spPr>
          <a:xfrm>
            <a:off x="805513" y="4731750"/>
            <a:ext cx="2596673" cy="33855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a:ln>
                  <a:noFill/>
                </a:ln>
                <a:solidFill>
                  <a:srgbClr val="5F102B"/>
                </a:solidFill>
                <a:effectLst/>
                <a:uLnTx/>
                <a:uFillTx/>
                <a:latin typeface="DM Sans" pitchFamily="2" charset="77"/>
                <a:ea typeface="+mn-ea"/>
                <a:cs typeface="Arial" panose="020B0604020202020204" pitchFamily="34" charset="0"/>
              </a:rPr>
              <a:t>Whipped texture for a</a:t>
            </a:r>
            <a:br>
              <a:rPr kumimoji="0" lang="en-US" sz="1100" u="none" strike="noStrike" kern="1200" cap="none" spc="0" normalizeH="0" baseline="0" noProof="0">
                <a:ln>
                  <a:noFill/>
                </a:ln>
                <a:solidFill>
                  <a:srgbClr val="5F102B"/>
                </a:solidFill>
                <a:effectLst/>
                <a:uLnTx/>
                <a:uFillTx/>
                <a:latin typeface="DM Sans" pitchFamily="2" charset="77"/>
                <a:ea typeface="+mn-ea"/>
                <a:cs typeface="Arial" panose="020B0604020202020204" pitchFamily="34" charset="0"/>
              </a:rPr>
            </a:br>
            <a:r>
              <a:rPr kumimoji="0" lang="en-US" sz="1100" u="none" strike="noStrike" kern="1200" cap="none" spc="0" normalizeH="0" baseline="0" noProof="0">
                <a:ln>
                  <a:noFill/>
                </a:ln>
                <a:solidFill>
                  <a:srgbClr val="5F102B"/>
                </a:solidFill>
                <a:effectLst/>
                <a:uLnTx/>
                <a:uFillTx/>
                <a:latin typeface="DM Sans" pitchFamily="2" charset="77"/>
                <a:ea typeface="+mn-ea"/>
                <a:cs typeface="Arial" panose="020B0604020202020204" pitchFamily="34" charset="0"/>
              </a:rPr>
              <a:t>lightweight application.</a:t>
            </a:r>
          </a:p>
        </p:txBody>
      </p:sp>
      <p:pic>
        <p:nvPicPr>
          <p:cNvPr id="6" name="Picture 5" descr="Logo&#10;&#10;Description automatically generated with medium confidence">
            <a:extLst>
              <a:ext uri="{FF2B5EF4-FFF2-40B4-BE49-F238E27FC236}">
                <a16:creationId xmlns:a16="http://schemas.microsoft.com/office/drawing/2014/main" id="{C23B8C62-AAB4-0861-6494-6199E319223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76907" y="310679"/>
            <a:ext cx="1853885" cy="1417282"/>
          </a:xfrm>
          <a:prstGeom prst="rect">
            <a:avLst/>
          </a:prstGeom>
        </p:spPr>
      </p:pic>
      <p:sp>
        <p:nvSpPr>
          <p:cNvPr id="3" name="TextBox 2">
            <a:extLst>
              <a:ext uri="{FF2B5EF4-FFF2-40B4-BE49-F238E27FC236}">
                <a16:creationId xmlns:a16="http://schemas.microsoft.com/office/drawing/2014/main" id="{6B6AB225-E322-D35A-A6F7-494099FA9924}"/>
              </a:ext>
            </a:extLst>
          </p:cNvPr>
          <p:cNvSpPr txBox="1"/>
          <p:nvPr/>
        </p:nvSpPr>
        <p:spPr>
          <a:xfrm>
            <a:off x="742039" y="2648544"/>
            <a:ext cx="2723618" cy="118494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5F102B"/>
                </a:solidFill>
                <a:effectLst/>
                <a:uLnTx/>
                <a:uFillTx/>
                <a:latin typeface="DM Sans" pitchFamily="2" charset="77"/>
                <a:ea typeface="Fira Sans" panose="020B0503050000020004" pitchFamily="34" charset="0"/>
                <a:cs typeface="Arial" panose="020B0604020202020204" pitchFamily="34" charset="0"/>
                <a:sym typeface="Titillium Web"/>
              </a:rPr>
              <a:t>This lush cream helps strengthen your skin's barriers, making it more resilient while reducing sensitivity to daily stressors like UV rays, pollution and chemicals, leaving you with a unique feeling of comfort and wellbeing.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u="none" strike="noStrike" kern="1200" cap="none" spc="0" normalizeH="0" baseline="0" noProof="0" dirty="0">
              <a:ln>
                <a:noFill/>
              </a:ln>
              <a:solidFill>
                <a:srgbClr val="5F102B"/>
              </a:solidFill>
              <a:effectLst/>
              <a:uLnTx/>
              <a:uFillTx/>
              <a:latin typeface="DM Sans" pitchFamily="2" charset="77"/>
              <a:ea typeface="Fira Sans" panose="020B0503050000020004" pitchFamily="34" charset="0"/>
              <a:cs typeface="Arial" panose="020B0604020202020204" pitchFamily="34" charset="0"/>
              <a:sym typeface="Titillium Web"/>
            </a:endParaRPr>
          </a:p>
        </p:txBody>
      </p:sp>
      <p:pic>
        <p:nvPicPr>
          <p:cNvPr id="8" name="Picture 7">
            <a:extLst>
              <a:ext uri="{FF2B5EF4-FFF2-40B4-BE49-F238E27FC236}">
                <a16:creationId xmlns:a16="http://schemas.microsoft.com/office/drawing/2014/main" id="{D68A7DD3-3DFA-FE3D-805F-F797718CDE2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4990444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roll of toilet paper&#10;&#10;Description automatically generated with medium confidence">
            <a:extLst>
              <a:ext uri="{FF2B5EF4-FFF2-40B4-BE49-F238E27FC236}">
                <a16:creationId xmlns:a16="http://schemas.microsoft.com/office/drawing/2014/main" id="{B628B34D-8248-C840-B532-A0EA28FDF988}"/>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7696460" y="0"/>
            <a:ext cx="4495540" cy="6858404"/>
          </a:xfrm>
          <a:prstGeom prst="rect">
            <a:avLst/>
          </a:prstGeom>
        </p:spPr>
      </p:pic>
      <p:sp>
        <p:nvSpPr>
          <p:cNvPr id="6" name="Text Placeholder 5">
            <a:extLst>
              <a:ext uri="{FF2B5EF4-FFF2-40B4-BE49-F238E27FC236}">
                <a16:creationId xmlns:a16="http://schemas.microsoft.com/office/drawing/2014/main" id="{15B6C5EF-6DD9-A9A3-8DDC-BA2606983D9F}"/>
              </a:ext>
            </a:extLst>
          </p:cNvPr>
          <p:cNvSpPr>
            <a:spLocks noGrp="1"/>
          </p:cNvSpPr>
          <p:nvPr>
            <p:ph type="body" idx="11"/>
          </p:nvPr>
        </p:nvSpPr>
        <p:spPr/>
        <p:txBody>
          <a:bodyPr vert="horz" wrap="square" lIns="0" tIns="0" rIns="0" bIns="0" rtlCol="0" anchor="t">
            <a:noAutofit/>
          </a:bodyPr>
          <a:lstStyle/>
          <a:p>
            <a:r>
              <a:rPr lang="en-US">
                <a:latin typeface="DM Sans"/>
              </a:rPr>
              <a:t>96.57% Natural Origin*</a:t>
            </a:r>
          </a:p>
        </p:txBody>
      </p:sp>
      <p:sp>
        <p:nvSpPr>
          <p:cNvPr id="2" name="Title 1">
            <a:extLst>
              <a:ext uri="{FF2B5EF4-FFF2-40B4-BE49-F238E27FC236}">
                <a16:creationId xmlns:a16="http://schemas.microsoft.com/office/drawing/2014/main" id="{746429E4-7F31-734F-572B-1260BD3B84CC}"/>
              </a:ext>
            </a:extLst>
          </p:cNvPr>
          <p:cNvSpPr>
            <a:spLocks noGrp="1"/>
          </p:cNvSpPr>
          <p:nvPr>
            <p:ph type="title"/>
          </p:nvPr>
        </p:nvSpPr>
        <p:spPr/>
        <p:txBody>
          <a:bodyPr/>
          <a:lstStyle/>
          <a:p>
            <a:r>
              <a:rPr lang="en-US" dirty="0"/>
              <a:t>Meringue Facial Cream</a:t>
            </a:r>
          </a:p>
        </p:txBody>
      </p:sp>
      <p:graphicFrame>
        <p:nvGraphicFramePr>
          <p:cNvPr id="3" name="Table 11">
            <a:extLst>
              <a:ext uri="{FF2B5EF4-FFF2-40B4-BE49-F238E27FC236}">
                <a16:creationId xmlns:a16="http://schemas.microsoft.com/office/drawing/2014/main" id="{240C71F3-069E-54DC-6066-CF3C3F7D2E48}"/>
              </a:ext>
            </a:extLst>
          </p:cNvPr>
          <p:cNvGraphicFramePr>
            <a:graphicFrameLocks noGrp="1"/>
          </p:cNvGraphicFramePr>
          <p:nvPr>
            <p:extLst>
              <p:ext uri="{D42A27DB-BD31-4B8C-83A1-F6EECF244321}">
                <p14:modId xmlns:p14="http://schemas.microsoft.com/office/powerpoint/2010/main" val="1815814110"/>
              </p:ext>
            </p:extLst>
          </p:nvPr>
        </p:nvGraphicFramePr>
        <p:xfrm>
          <a:off x="302400" y="1165437"/>
          <a:ext cx="7128000" cy="4602938"/>
        </p:xfrm>
        <a:graphic>
          <a:graphicData uri="http://schemas.openxmlformats.org/drawingml/2006/table">
            <a:tbl>
              <a:tblPr firstRow="1" bandRow="1">
                <a:tableStyleId>{5C22544A-7EE6-4342-B048-85BDC9FD1C3A}</a:tableStyleId>
              </a:tblPr>
              <a:tblGrid>
                <a:gridCol w="288000">
                  <a:extLst>
                    <a:ext uri="{9D8B030D-6E8A-4147-A177-3AD203B41FA5}">
                      <a16:colId xmlns:a16="http://schemas.microsoft.com/office/drawing/2014/main" val="308123835"/>
                    </a:ext>
                  </a:extLst>
                </a:gridCol>
                <a:gridCol w="4500000">
                  <a:extLst>
                    <a:ext uri="{9D8B030D-6E8A-4147-A177-3AD203B41FA5}">
                      <a16:colId xmlns:a16="http://schemas.microsoft.com/office/drawing/2014/main" val="2278081631"/>
                    </a:ext>
                  </a:extLst>
                </a:gridCol>
                <a:gridCol w="720000">
                  <a:extLst>
                    <a:ext uri="{9D8B030D-6E8A-4147-A177-3AD203B41FA5}">
                      <a16:colId xmlns:a16="http://schemas.microsoft.com/office/drawing/2014/main" val="2106719936"/>
                    </a:ext>
                  </a:extLst>
                </a:gridCol>
                <a:gridCol w="1620000">
                  <a:extLst>
                    <a:ext uri="{9D8B030D-6E8A-4147-A177-3AD203B41FA5}">
                      <a16:colId xmlns:a16="http://schemas.microsoft.com/office/drawing/2014/main" val="2528926871"/>
                    </a:ext>
                  </a:extLst>
                </a:gridCol>
              </a:tblGrid>
              <a:tr h="0">
                <a:tc>
                  <a:txBody>
                    <a:bodyPr/>
                    <a:lstStyle/>
                    <a:p>
                      <a:pPr algn="ctr">
                        <a:lnSpc>
                          <a:spcPts val="1200"/>
                        </a:lnSpc>
                      </a:pPr>
                      <a:endParaRPr lang="en-GB" sz="1200" b="0" i="0" dirty="0">
                        <a:solidFill>
                          <a:schemeClr val="bg1"/>
                        </a:solidFill>
                        <a:effectLst/>
                        <a:latin typeface="+mj-lt"/>
                        <a:ea typeface="Trebuchet MS" panose="020B0703020202090204" pitchFamily="34" charset="0"/>
                        <a:cs typeface="Times New Roman" panose="02020603050405020304" pitchFamily="18" charset="0"/>
                      </a:endParaRPr>
                    </a:p>
                  </a:txBody>
                  <a:tcPr marL="72000" marR="72000" marT="54000" marB="54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nSpc>
                          <a:spcPts val="1200"/>
                        </a:lnSpc>
                      </a:pPr>
                      <a:r>
                        <a:rPr lang="en-GB" sz="1200" b="0" i="0" dirty="0">
                          <a:solidFill>
                            <a:schemeClr val="bg1"/>
                          </a:solidFill>
                          <a:effectLst/>
                          <a:latin typeface="+mj-lt"/>
                          <a:ea typeface="Trebuchet MS" panose="020B0703020202090204" pitchFamily="34" charset="0"/>
                          <a:cs typeface="Times New Roman" panose="02020603050405020304" pitchFamily="18" charset="0"/>
                        </a:rPr>
                        <a:t>Ingredients</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ctr">
                        <a:lnSpc>
                          <a:spcPts val="1200"/>
                        </a:lnSpc>
                      </a:pPr>
                      <a:r>
                        <a:rPr lang="en-GB" sz="1200" b="0" i="0">
                          <a:solidFill>
                            <a:schemeClr val="bg1"/>
                          </a:solidFill>
                          <a:effectLst/>
                          <a:latin typeface="+mj-lt"/>
                          <a:ea typeface="Trebuchet MS" panose="020B0703020202090204" pitchFamily="34" charset="0"/>
                          <a:cs typeface="Times New Roman" panose="02020603050405020304" pitchFamily="18" charset="0"/>
                        </a:rPr>
                        <a:t>% w/w</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a:lnSpc>
                          <a:spcPts val="1200"/>
                        </a:lnSpc>
                      </a:pPr>
                      <a:r>
                        <a:rPr lang="en-GB" sz="1200" b="0" i="0" dirty="0">
                          <a:solidFill>
                            <a:schemeClr val="bg1"/>
                          </a:solidFill>
                          <a:effectLst/>
                          <a:latin typeface="+mj-lt"/>
                          <a:ea typeface="Trebuchet MS" panose="020B0703020202090204" pitchFamily="34" charset="0"/>
                          <a:cs typeface="Times New Roman" panose="02020603050405020304" pitchFamily="18" charset="0"/>
                        </a:rPr>
                        <a:t>Function</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extLst>
                  <a:ext uri="{0D108BD9-81ED-4DB2-BD59-A6C34878D82A}">
                    <a16:rowId xmlns:a16="http://schemas.microsoft.com/office/drawing/2014/main" val="4180935130"/>
                  </a:ext>
                </a:extLst>
              </a:tr>
              <a:tr h="216679">
                <a:tc>
                  <a:txBody>
                    <a:bodyPr/>
                    <a:lstStyle/>
                    <a:p>
                      <a:pPr algn="ctr">
                        <a:lnSpc>
                          <a:spcPct val="100000"/>
                        </a:lnSpc>
                      </a:pPr>
                      <a:r>
                        <a:rPr lang="en-GB" sz="950" b="0" i="0" dirty="0">
                          <a:solidFill>
                            <a:schemeClr val="bg1"/>
                          </a:solidFill>
                          <a:effectLst/>
                          <a:latin typeface="+mj-lt"/>
                          <a:ea typeface="Trebuchet MS" panose="020B0703020202090204" pitchFamily="34" charset="0"/>
                          <a:cs typeface="Times New Roman" panose="02020603050405020304" pitchFamily="18" charset="0"/>
                        </a:rPr>
                        <a:t>A</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950" b="0" i="0" u="none" strike="noStrike">
                          <a:solidFill>
                            <a:srgbClr val="000000"/>
                          </a:solidFill>
                          <a:effectLst/>
                          <a:latin typeface="DM Sans" pitchFamily="2" charset="77"/>
                        </a:rPr>
                        <a:t>AQUA</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ctr" fontAlgn="ctr"/>
                      <a:r>
                        <a:rPr lang="en-GB" sz="950" b="0" i="0" u="none" strike="noStrike">
                          <a:solidFill>
                            <a:srgbClr val="000000"/>
                          </a:solidFill>
                          <a:effectLst/>
                          <a:latin typeface="DM Sans"/>
                        </a:rPr>
                        <a:t>67,10</a:t>
                      </a:r>
                      <a:endParaRPr lang="en-US"/>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l">
                        <a:lnSpc>
                          <a:spcPct val="100000"/>
                        </a:lnSpc>
                      </a:pPr>
                      <a:r>
                        <a:rPr lang="en-GB" sz="950" b="0" i="0">
                          <a:solidFill>
                            <a:srgbClr val="000000"/>
                          </a:solidFill>
                          <a:effectLst/>
                          <a:latin typeface="DM Sans" pitchFamily="2" charset="77"/>
                          <a:ea typeface="Trebuchet MS" panose="020B0703020202090204" pitchFamily="34" charset="0"/>
                          <a:cs typeface="Times New Roman" panose="02020603050405020304" pitchFamily="18" charset="0"/>
                        </a:rPr>
                        <a:t>Solvent</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extLst>
                  <a:ext uri="{0D108BD9-81ED-4DB2-BD59-A6C34878D82A}">
                    <a16:rowId xmlns:a16="http://schemas.microsoft.com/office/drawing/2014/main" val="2744825183"/>
                  </a:ext>
                </a:extLst>
              </a:tr>
              <a:tr h="216679">
                <a:tc>
                  <a:txBody>
                    <a:bodyPr/>
                    <a:lstStyle/>
                    <a:p>
                      <a:pPr algn="ctr">
                        <a:lnSpc>
                          <a:spcPct val="100000"/>
                        </a:lnSpc>
                      </a:pPr>
                      <a:r>
                        <a:rPr lang="en-GB" sz="950" b="0" i="0">
                          <a:solidFill>
                            <a:schemeClr val="bg1"/>
                          </a:solidFill>
                          <a:effectLst/>
                          <a:latin typeface="+mj-lt"/>
                          <a:ea typeface="Trebuchet MS" panose="020B0703020202090204" pitchFamily="34" charset="0"/>
                          <a:cs typeface="Times New Roman" panose="02020603050405020304" pitchFamily="18" charset="0"/>
                        </a:rPr>
                        <a:t> </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950" b="0" i="0" u="none" strike="noStrike">
                          <a:solidFill>
                            <a:srgbClr val="000000"/>
                          </a:solidFill>
                          <a:effectLst/>
                          <a:latin typeface="DM Sans" pitchFamily="2" charset="77"/>
                        </a:rPr>
                        <a:t>CAPRYLYL GLYCOL</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ctr" fontAlgn="ctr"/>
                      <a:r>
                        <a:rPr lang="en-GB" sz="950" b="0" i="0" u="none" strike="noStrike">
                          <a:solidFill>
                            <a:srgbClr val="000000"/>
                          </a:solidFill>
                          <a:effectLst/>
                          <a:latin typeface="DM Sans"/>
                        </a:rPr>
                        <a:t>0,50</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l">
                        <a:lnSpc>
                          <a:spcPct val="100000"/>
                        </a:lnSpc>
                      </a:pPr>
                      <a:r>
                        <a:rPr lang="en-GB" sz="950" b="0" i="0">
                          <a:solidFill>
                            <a:srgbClr val="000000"/>
                          </a:solidFill>
                          <a:effectLst/>
                          <a:latin typeface="DM Sans" pitchFamily="2" charset="77"/>
                          <a:ea typeface="Trebuchet MS" panose="020B0703020202090204" pitchFamily="34" charset="0"/>
                          <a:cs typeface="Times New Roman" panose="02020603050405020304" pitchFamily="18" charset="0"/>
                        </a:rPr>
                        <a:t>Co-Preservative</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extLst>
                  <a:ext uri="{0D108BD9-81ED-4DB2-BD59-A6C34878D82A}">
                    <a16:rowId xmlns:a16="http://schemas.microsoft.com/office/drawing/2014/main" val="971047409"/>
                  </a:ext>
                </a:extLst>
              </a:tr>
              <a:tr h="216679">
                <a:tc>
                  <a:txBody>
                    <a:bodyPr/>
                    <a:lstStyle/>
                    <a:p>
                      <a:pPr algn="ctr">
                        <a:lnSpc>
                          <a:spcPct val="100000"/>
                        </a:lnSpc>
                      </a:pPr>
                      <a:r>
                        <a:rPr lang="en-GB" sz="950" b="0" i="0" dirty="0">
                          <a:solidFill>
                            <a:schemeClr val="bg1"/>
                          </a:solidFill>
                          <a:effectLst/>
                          <a:latin typeface="+mj-lt"/>
                          <a:ea typeface="Trebuchet MS" panose="020B0703020202090204" pitchFamily="34" charset="0"/>
                          <a:cs typeface="Times New Roman" panose="02020603050405020304" pitchFamily="18" charset="0"/>
                        </a:rPr>
                        <a:t> </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950" b="0" i="0" u="none" strike="noStrike">
                          <a:solidFill>
                            <a:srgbClr val="000000"/>
                          </a:solidFill>
                          <a:effectLst/>
                          <a:latin typeface="DM Sans" pitchFamily="2" charset="77"/>
                        </a:rPr>
                        <a:t>HYDROXYPROPYL STARCH PHOSPHATE</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ctr" fontAlgn="ctr"/>
                      <a:r>
                        <a:rPr lang="en-GB" sz="950" b="0" i="0" u="none" strike="noStrike">
                          <a:solidFill>
                            <a:srgbClr val="000000"/>
                          </a:solidFill>
                          <a:effectLst/>
                          <a:latin typeface="DM Sans" pitchFamily="2" charset="77"/>
                        </a:rPr>
                        <a:t>3,00</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l">
                        <a:lnSpc>
                          <a:spcPct val="100000"/>
                        </a:lnSpc>
                      </a:pPr>
                      <a:r>
                        <a:rPr lang="en-GB" sz="950" b="0" i="0" dirty="0">
                          <a:solidFill>
                            <a:srgbClr val="000000"/>
                          </a:solidFill>
                          <a:effectLst/>
                          <a:latin typeface="DM Sans" pitchFamily="2" charset="77"/>
                          <a:ea typeface="Trebuchet MS" panose="020B0703020202090204" pitchFamily="34" charset="0"/>
                          <a:cs typeface="Times New Roman" panose="02020603050405020304" pitchFamily="18" charset="0"/>
                        </a:rPr>
                        <a:t>Thickener</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extLst>
                  <a:ext uri="{0D108BD9-81ED-4DB2-BD59-A6C34878D82A}">
                    <a16:rowId xmlns:a16="http://schemas.microsoft.com/office/drawing/2014/main" val="2041633182"/>
                  </a:ext>
                </a:extLst>
              </a:tr>
              <a:tr h="217714">
                <a:tc>
                  <a:txBody>
                    <a:bodyPr/>
                    <a:lstStyle/>
                    <a:p>
                      <a:pPr algn="ctr">
                        <a:lnSpc>
                          <a:spcPct val="100000"/>
                        </a:lnSpc>
                      </a:pPr>
                      <a:r>
                        <a:rPr lang="en-GB" sz="950" b="0" i="0">
                          <a:solidFill>
                            <a:schemeClr val="bg1"/>
                          </a:solidFill>
                          <a:effectLst/>
                          <a:latin typeface="+mj-lt"/>
                          <a:ea typeface="Trebuchet MS" panose="020B0703020202090204" pitchFamily="34" charset="0"/>
                          <a:cs typeface="Times New Roman" panose="02020603050405020304" pitchFamily="18" charset="0"/>
                        </a:rPr>
                        <a:t>B</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950" b="1" i="0" u="none" strike="noStrike">
                          <a:solidFill>
                            <a:srgbClr val="000000"/>
                          </a:solidFill>
                          <a:effectLst/>
                          <a:latin typeface="DM Sans" pitchFamily="2" charset="77"/>
                        </a:rPr>
                        <a:t>TILAMAR® PDO with NØØVISTA™ </a:t>
                      </a:r>
                      <a:r>
                        <a:rPr lang="en-GB" sz="950" b="0" i="0" u="none" strike="noStrike">
                          <a:solidFill>
                            <a:srgbClr val="000000"/>
                          </a:solidFill>
                          <a:effectLst/>
                          <a:latin typeface="DM Sans" pitchFamily="2" charset="77"/>
                        </a:rPr>
                        <a:t>(PROPANEDIOL)</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ctr" fontAlgn="ctr"/>
                      <a:r>
                        <a:rPr lang="en-GB" sz="950" b="0" i="0" u="none" strike="noStrike">
                          <a:solidFill>
                            <a:srgbClr val="000000"/>
                          </a:solidFill>
                          <a:effectLst/>
                          <a:latin typeface="DM Sans"/>
                        </a:rPr>
                        <a:t>5,00</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50" b="0" i="0" kern="1200">
                          <a:solidFill>
                            <a:srgbClr val="000000"/>
                          </a:solidFill>
                          <a:effectLst/>
                          <a:latin typeface="DM Sans"/>
                          <a:ea typeface="+mn-ea"/>
                          <a:cs typeface="Times New Roman"/>
                        </a:rPr>
                        <a:t>Preservative booster</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2457284373"/>
                  </a:ext>
                </a:extLst>
              </a:tr>
              <a:tr h="216679">
                <a:tc>
                  <a:txBody>
                    <a:bodyPr/>
                    <a:lstStyle/>
                    <a:p>
                      <a:pPr algn="ctr">
                        <a:lnSpc>
                          <a:spcPct val="100000"/>
                        </a:lnSpc>
                      </a:pPr>
                      <a:r>
                        <a:rPr lang="en-GB" sz="950" b="0" i="0" dirty="0">
                          <a:solidFill>
                            <a:schemeClr val="bg1"/>
                          </a:solidFill>
                          <a:effectLst/>
                          <a:latin typeface="+mj-lt"/>
                          <a:ea typeface="Trebuchet MS" panose="020B0703020202090204" pitchFamily="34" charset="0"/>
                          <a:cs typeface="Times New Roman" panose="02020603050405020304" pitchFamily="18" charset="0"/>
                        </a:rPr>
                        <a:t> </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950" b="0" i="0" u="none" strike="noStrike">
                          <a:solidFill>
                            <a:srgbClr val="000000"/>
                          </a:solidFill>
                          <a:effectLst/>
                          <a:latin typeface="DM Sans" pitchFamily="2" charset="77"/>
                        </a:rPr>
                        <a:t>XANTHAN GUM</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ctr" fontAlgn="ctr"/>
                      <a:r>
                        <a:rPr lang="en-GB" sz="950" b="0" i="0" u="none" strike="noStrike">
                          <a:solidFill>
                            <a:srgbClr val="000000"/>
                          </a:solidFill>
                          <a:effectLst/>
                          <a:latin typeface="DM Sans" pitchFamily="2" charset="77"/>
                        </a:rPr>
                        <a:t>0,30</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100000"/>
                        </a:lnSpc>
                      </a:pPr>
                      <a:r>
                        <a:rPr lang="en-GB" sz="950" b="0" i="0" dirty="0">
                          <a:solidFill>
                            <a:srgbClr val="000000"/>
                          </a:solidFill>
                          <a:effectLst/>
                          <a:latin typeface="DM Sans" pitchFamily="2" charset="77"/>
                          <a:ea typeface="Trebuchet MS" panose="020B0703020202090204" pitchFamily="34" charset="0"/>
                          <a:cs typeface="Times New Roman" panose="02020603050405020304" pitchFamily="18" charset="0"/>
                        </a:rPr>
                        <a:t>Thickener</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1563789706"/>
                  </a:ext>
                </a:extLst>
              </a:tr>
              <a:tr h="216679">
                <a:tc>
                  <a:txBody>
                    <a:bodyPr/>
                    <a:lstStyle/>
                    <a:p>
                      <a:pPr algn="ctr">
                        <a:lnSpc>
                          <a:spcPct val="100000"/>
                        </a:lnSpc>
                      </a:pPr>
                      <a:r>
                        <a:rPr lang="en-GB" sz="950" b="0" i="0">
                          <a:solidFill>
                            <a:schemeClr val="bg1"/>
                          </a:solidFill>
                          <a:effectLst/>
                          <a:latin typeface="+mj-lt"/>
                          <a:ea typeface="Trebuchet MS" panose="020B0703020202090204" pitchFamily="34" charset="0"/>
                          <a:cs typeface="Times New Roman" panose="02020603050405020304" pitchFamily="18" charset="0"/>
                        </a:rPr>
                        <a:t>C</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950" b="0" i="0" u="none" strike="noStrike">
                          <a:solidFill>
                            <a:srgbClr val="000000"/>
                          </a:solidFill>
                          <a:effectLst/>
                          <a:latin typeface="DM Sans" pitchFamily="2" charset="77"/>
                        </a:rPr>
                        <a:t>CETEARYL OLIVATE, SORBITAN OLIVATE</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ctr" fontAlgn="ctr"/>
                      <a:r>
                        <a:rPr lang="en-GB" sz="950" b="0" i="0" u="none" strike="noStrike">
                          <a:solidFill>
                            <a:srgbClr val="000000"/>
                          </a:solidFill>
                          <a:effectLst/>
                          <a:latin typeface="DM Sans"/>
                        </a:rPr>
                        <a:t>5,00</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l">
                        <a:lnSpc>
                          <a:spcPct val="100000"/>
                        </a:lnSpc>
                      </a:pPr>
                      <a:r>
                        <a:rPr lang="en-GB" sz="950" b="0" i="0">
                          <a:solidFill>
                            <a:srgbClr val="000000"/>
                          </a:solidFill>
                          <a:effectLst/>
                          <a:latin typeface="DM Sans" pitchFamily="2" charset="77"/>
                          <a:ea typeface="Trebuchet MS" panose="020B0703020202090204" pitchFamily="34" charset="0"/>
                          <a:cs typeface="Times New Roman" panose="02020603050405020304" pitchFamily="18" charset="0"/>
                        </a:rPr>
                        <a:t>Emulsifier</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extLst>
                  <a:ext uri="{0D108BD9-81ED-4DB2-BD59-A6C34878D82A}">
                    <a16:rowId xmlns:a16="http://schemas.microsoft.com/office/drawing/2014/main" val="98406892"/>
                  </a:ext>
                </a:extLst>
              </a:tr>
              <a:tr h="216679">
                <a:tc>
                  <a:txBody>
                    <a:bodyPr/>
                    <a:lstStyle/>
                    <a:p>
                      <a:pPr algn="ctr">
                        <a:lnSpc>
                          <a:spcPct val="100000"/>
                        </a:lnSpc>
                      </a:pPr>
                      <a:r>
                        <a:rPr lang="en-GB" sz="950" b="0" i="0">
                          <a:solidFill>
                            <a:schemeClr val="bg1"/>
                          </a:solidFill>
                          <a:effectLst/>
                          <a:latin typeface="+mj-lt"/>
                          <a:ea typeface="Trebuchet MS" panose="020B0703020202090204" pitchFamily="34" charset="0"/>
                          <a:cs typeface="Times New Roman" panose="02020603050405020304" pitchFamily="18" charset="0"/>
                        </a:rPr>
                        <a:t> </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950" b="0" i="0" u="none" strike="noStrike">
                          <a:solidFill>
                            <a:srgbClr val="000000"/>
                          </a:solidFill>
                          <a:effectLst/>
                          <a:latin typeface="DM Sans" pitchFamily="2" charset="77"/>
                        </a:rPr>
                        <a:t>COCO-CAPRYLATE/CAPRATE</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ctr" fontAlgn="ctr"/>
                      <a:r>
                        <a:rPr lang="en-GB" sz="950" b="0" i="0" u="none" strike="noStrike">
                          <a:solidFill>
                            <a:srgbClr val="000000"/>
                          </a:solidFill>
                          <a:effectLst/>
                          <a:latin typeface="DM Sans"/>
                        </a:rPr>
                        <a:t>5,00</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l">
                        <a:lnSpc>
                          <a:spcPct val="100000"/>
                        </a:lnSpc>
                      </a:pPr>
                      <a:r>
                        <a:rPr lang="en-GB" sz="950" b="0" i="0">
                          <a:solidFill>
                            <a:srgbClr val="000000"/>
                          </a:solidFill>
                          <a:effectLst/>
                          <a:latin typeface="DM Sans" pitchFamily="2" charset="77"/>
                          <a:ea typeface="Trebuchet MS" panose="020B0703020202090204" pitchFamily="34" charset="0"/>
                          <a:cs typeface="Times New Roman" panose="02020603050405020304" pitchFamily="18" charset="0"/>
                        </a:rPr>
                        <a:t>Emollient</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extLst>
                  <a:ext uri="{0D108BD9-81ED-4DB2-BD59-A6C34878D82A}">
                    <a16:rowId xmlns:a16="http://schemas.microsoft.com/office/drawing/2014/main" val="1647669561"/>
                  </a:ext>
                </a:extLst>
              </a:tr>
              <a:tr h="216679">
                <a:tc>
                  <a:txBody>
                    <a:bodyPr/>
                    <a:lstStyle/>
                    <a:p>
                      <a:pPr algn="ctr">
                        <a:lnSpc>
                          <a:spcPct val="100000"/>
                        </a:lnSpc>
                      </a:pPr>
                      <a:r>
                        <a:rPr lang="en-GB" sz="950" b="0" i="0" dirty="0">
                          <a:solidFill>
                            <a:schemeClr val="bg1"/>
                          </a:solidFill>
                          <a:effectLst/>
                          <a:latin typeface="+mj-lt"/>
                          <a:ea typeface="Trebuchet MS" panose="020B0703020202090204" pitchFamily="34" charset="0"/>
                          <a:cs typeface="Times New Roman" panose="02020603050405020304" pitchFamily="18" charset="0"/>
                        </a:rPr>
                        <a:t> </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950" b="0" i="0" u="none" strike="noStrike">
                          <a:solidFill>
                            <a:srgbClr val="000000"/>
                          </a:solidFill>
                          <a:effectLst/>
                          <a:latin typeface="DM Sans" pitchFamily="2" charset="77"/>
                        </a:rPr>
                        <a:t>TRIHEPTANOIN</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ctr" fontAlgn="ctr"/>
                      <a:r>
                        <a:rPr lang="en-GB" sz="950" b="0" i="0" u="none" strike="noStrike">
                          <a:solidFill>
                            <a:srgbClr val="000000"/>
                          </a:solidFill>
                          <a:effectLst/>
                          <a:latin typeface="DM Sans"/>
                        </a:rPr>
                        <a:t>5,00</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l">
                        <a:lnSpc>
                          <a:spcPct val="100000"/>
                        </a:lnSpc>
                      </a:pPr>
                      <a:r>
                        <a:rPr lang="en-GB" sz="950" b="0" i="0">
                          <a:solidFill>
                            <a:srgbClr val="000000"/>
                          </a:solidFill>
                          <a:effectLst/>
                          <a:latin typeface="DM Sans" pitchFamily="2" charset="77"/>
                          <a:ea typeface="Trebuchet MS" panose="020B0703020202090204" pitchFamily="34" charset="0"/>
                          <a:cs typeface="Times New Roman" panose="02020603050405020304" pitchFamily="18" charset="0"/>
                        </a:rPr>
                        <a:t>Emollient</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extLst>
                  <a:ext uri="{0D108BD9-81ED-4DB2-BD59-A6C34878D82A}">
                    <a16:rowId xmlns:a16="http://schemas.microsoft.com/office/drawing/2014/main" val="3326301556"/>
                  </a:ext>
                </a:extLst>
              </a:tr>
              <a:tr h="216679">
                <a:tc>
                  <a:txBody>
                    <a:bodyPr/>
                    <a:lstStyle/>
                    <a:p>
                      <a:pPr algn="ctr">
                        <a:lnSpc>
                          <a:spcPct val="100000"/>
                        </a:lnSpc>
                      </a:pPr>
                      <a:r>
                        <a:rPr lang="en-GB" sz="950" b="0" i="0">
                          <a:solidFill>
                            <a:schemeClr val="bg1"/>
                          </a:solidFill>
                          <a:effectLst/>
                          <a:latin typeface="+mj-lt"/>
                          <a:ea typeface="Trebuchet MS" panose="020B0703020202090204" pitchFamily="34" charset="0"/>
                          <a:cs typeface="Times New Roman" panose="02020603050405020304" pitchFamily="18" charset="0"/>
                        </a:rPr>
                        <a:t> </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950" b="0" i="0" u="none" strike="noStrike">
                          <a:solidFill>
                            <a:srgbClr val="000000"/>
                          </a:solidFill>
                          <a:effectLst/>
                          <a:latin typeface="DM Sans" pitchFamily="2" charset="77"/>
                        </a:rPr>
                        <a:t>STEARIC ACID, PALMITIC ACID</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ctr" fontAlgn="ctr"/>
                      <a:r>
                        <a:rPr lang="en-GB" sz="950" b="0" i="0" u="none" strike="noStrike">
                          <a:solidFill>
                            <a:srgbClr val="000000"/>
                          </a:solidFill>
                          <a:effectLst/>
                          <a:latin typeface="DM Sans"/>
                        </a:rPr>
                        <a:t>0,75</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l">
                        <a:lnSpc>
                          <a:spcPct val="100000"/>
                        </a:lnSpc>
                      </a:pPr>
                      <a:r>
                        <a:rPr lang="en-GB" sz="950" b="0" i="0">
                          <a:solidFill>
                            <a:srgbClr val="000000"/>
                          </a:solidFill>
                          <a:effectLst/>
                          <a:latin typeface="DM Sans" pitchFamily="2" charset="77"/>
                          <a:ea typeface="Trebuchet MS" panose="020B0703020202090204" pitchFamily="34" charset="0"/>
                          <a:cs typeface="Times New Roman" panose="02020603050405020304" pitchFamily="18" charset="0"/>
                        </a:rPr>
                        <a:t>Co-Emulsifier</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extLst>
                  <a:ext uri="{0D108BD9-81ED-4DB2-BD59-A6C34878D82A}">
                    <a16:rowId xmlns:a16="http://schemas.microsoft.com/office/drawing/2014/main" val="1530948711"/>
                  </a:ext>
                </a:extLst>
              </a:tr>
              <a:tr h="216679">
                <a:tc>
                  <a:txBody>
                    <a:bodyPr/>
                    <a:lstStyle/>
                    <a:p>
                      <a:pPr algn="ctr">
                        <a:lnSpc>
                          <a:spcPct val="100000"/>
                        </a:lnSpc>
                      </a:pPr>
                      <a:r>
                        <a:rPr lang="en-GB" sz="950" b="0" i="0" dirty="0">
                          <a:solidFill>
                            <a:schemeClr val="bg1"/>
                          </a:solidFill>
                          <a:effectLst/>
                          <a:latin typeface="+mj-lt"/>
                          <a:ea typeface="Trebuchet MS" panose="020B0703020202090204" pitchFamily="34" charset="0"/>
                          <a:cs typeface="Times New Roman" panose="02020603050405020304" pitchFamily="18" charset="0"/>
                        </a:rPr>
                        <a:t> </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950" b="0" i="0" u="none" strike="noStrike">
                          <a:solidFill>
                            <a:srgbClr val="000000"/>
                          </a:solidFill>
                          <a:effectLst/>
                          <a:latin typeface="DM Sans" pitchFamily="2" charset="77"/>
                        </a:rPr>
                        <a:t>GLYCERYL CAPRYLATE</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ctr" fontAlgn="ctr"/>
                      <a:r>
                        <a:rPr lang="en-GB" sz="950" b="0" i="0" u="none" strike="noStrike">
                          <a:solidFill>
                            <a:srgbClr val="000000"/>
                          </a:solidFill>
                          <a:effectLst/>
                          <a:latin typeface="DM Sans"/>
                        </a:rPr>
                        <a:t>0,25</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l">
                        <a:lnSpc>
                          <a:spcPct val="100000"/>
                        </a:lnSpc>
                      </a:pPr>
                      <a:r>
                        <a:rPr lang="en-GB" sz="950" b="0" i="0">
                          <a:solidFill>
                            <a:srgbClr val="000000"/>
                          </a:solidFill>
                          <a:effectLst/>
                          <a:latin typeface="DM Sans" pitchFamily="2" charset="77"/>
                          <a:ea typeface="Trebuchet MS" panose="020B0703020202090204" pitchFamily="34" charset="0"/>
                          <a:cs typeface="Times New Roman" panose="02020603050405020304" pitchFamily="18" charset="0"/>
                        </a:rPr>
                        <a:t>Co-Emulsifier</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extLst>
                  <a:ext uri="{0D108BD9-81ED-4DB2-BD59-A6C34878D82A}">
                    <a16:rowId xmlns:a16="http://schemas.microsoft.com/office/drawing/2014/main" val="1797021849"/>
                  </a:ext>
                </a:extLst>
              </a:tr>
              <a:tr h="216679">
                <a:tc>
                  <a:txBody>
                    <a:bodyPr/>
                    <a:lstStyle/>
                    <a:p>
                      <a:pPr algn="ctr">
                        <a:lnSpc>
                          <a:spcPct val="100000"/>
                        </a:lnSpc>
                      </a:pPr>
                      <a:r>
                        <a:rPr lang="en-GB" sz="950" b="0" i="0">
                          <a:solidFill>
                            <a:schemeClr val="bg1"/>
                          </a:solidFill>
                          <a:effectLst/>
                          <a:latin typeface="+mj-lt"/>
                          <a:ea typeface="Trebuchet MS" panose="020B0703020202090204" pitchFamily="34" charset="0"/>
                          <a:cs typeface="Times New Roman" panose="02020603050405020304" pitchFamily="18" charset="0"/>
                        </a:rPr>
                        <a:t> </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950" b="1" i="0" u="none" strike="noStrike">
                          <a:solidFill>
                            <a:srgbClr val="000000"/>
                          </a:solidFill>
                          <a:effectLst/>
                          <a:latin typeface="DM Sans" pitchFamily="2" charset="77"/>
                        </a:rPr>
                        <a:t>DL-alpha-</a:t>
                      </a:r>
                      <a:r>
                        <a:rPr lang="en-GB" sz="950" b="1" i="0" u="none" strike="noStrike" err="1">
                          <a:solidFill>
                            <a:srgbClr val="000000"/>
                          </a:solidFill>
                          <a:effectLst/>
                          <a:latin typeface="DM Sans" pitchFamily="2" charset="77"/>
                        </a:rPr>
                        <a:t>Tocopheryl</a:t>
                      </a:r>
                      <a:r>
                        <a:rPr lang="en-GB" sz="950" b="1" i="0" u="none" strike="noStrike">
                          <a:solidFill>
                            <a:srgbClr val="000000"/>
                          </a:solidFill>
                          <a:effectLst/>
                          <a:latin typeface="DM Sans" pitchFamily="2" charset="77"/>
                        </a:rPr>
                        <a:t> Acetate </a:t>
                      </a:r>
                      <a:r>
                        <a:rPr lang="en-GB" sz="950" b="0" i="0" u="none" strike="noStrike">
                          <a:solidFill>
                            <a:srgbClr val="000000"/>
                          </a:solidFill>
                          <a:effectLst/>
                          <a:latin typeface="DM Sans" pitchFamily="2" charset="77"/>
                        </a:rPr>
                        <a:t>(TOCOPHERYL ACETATE)</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ctr" fontAlgn="ctr"/>
                      <a:r>
                        <a:rPr lang="en-GB" sz="950" b="0" i="0" u="none" strike="noStrike">
                          <a:solidFill>
                            <a:srgbClr val="000000"/>
                          </a:solidFill>
                          <a:effectLst/>
                          <a:latin typeface="DM Sans"/>
                        </a:rPr>
                        <a:t>0,50</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marL="0" algn="l" defTabSz="914400" rtl="0" eaLnBrk="1" latinLnBrk="0" hangingPunct="1">
                        <a:lnSpc>
                          <a:spcPct val="100000"/>
                        </a:lnSpc>
                      </a:pPr>
                      <a:r>
                        <a:rPr lang="en-GB" sz="950" b="0" i="0" kern="1200">
                          <a:solidFill>
                            <a:srgbClr val="000000"/>
                          </a:solidFill>
                          <a:effectLst/>
                          <a:latin typeface="DM Sans" pitchFamily="2" charset="77"/>
                          <a:ea typeface="+mn-ea"/>
                          <a:cs typeface="Times New Roman" panose="02020603050405020304" pitchFamily="18" charset="0"/>
                        </a:rPr>
                        <a:t>Active</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extLst>
                  <a:ext uri="{0D108BD9-81ED-4DB2-BD59-A6C34878D82A}">
                    <a16:rowId xmlns:a16="http://schemas.microsoft.com/office/drawing/2014/main" val="1256809731"/>
                  </a:ext>
                </a:extLst>
              </a:tr>
              <a:tr h="216679">
                <a:tc>
                  <a:txBody>
                    <a:bodyPr/>
                    <a:lstStyle/>
                    <a:p>
                      <a:pPr algn="ctr">
                        <a:lnSpc>
                          <a:spcPct val="100000"/>
                        </a:lnSpc>
                      </a:pPr>
                      <a:r>
                        <a:rPr lang="en-GB" sz="950" b="0" i="0" dirty="0">
                          <a:solidFill>
                            <a:schemeClr val="bg1"/>
                          </a:solidFill>
                          <a:effectLst/>
                          <a:latin typeface="+mj-lt"/>
                          <a:ea typeface="Trebuchet MS" panose="020B0703020202090204" pitchFamily="34" charset="0"/>
                          <a:cs typeface="Times New Roman" panose="02020603050405020304" pitchFamily="18" charset="0"/>
                        </a:rPr>
                        <a:t> </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950" b="1" i="0" u="none" strike="noStrike">
                          <a:solidFill>
                            <a:srgbClr val="000000"/>
                          </a:solidFill>
                          <a:effectLst/>
                          <a:latin typeface="DM Sans" pitchFamily="2" charset="77"/>
                        </a:rPr>
                        <a:t>Mixed Tocopherols 95 </a:t>
                      </a:r>
                      <a:r>
                        <a:rPr lang="en-GB" sz="950" b="0" i="0" u="none" strike="noStrike">
                          <a:solidFill>
                            <a:srgbClr val="000000"/>
                          </a:solidFill>
                          <a:effectLst/>
                          <a:latin typeface="DM Sans" pitchFamily="2" charset="77"/>
                        </a:rPr>
                        <a:t>(TOCOPHEROL)</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ctr" fontAlgn="ctr"/>
                      <a:r>
                        <a:rPr lang="en-GB" sz="950" b="0" i="0" u="none" strike="noStrike">
                          <a:solidFill>
                            <a:srgbClr val="000000"/>
                          </a:solidFill>
                          <a:effectLst/>
                          <a:latin typeface="DM Sans" pitchFamily="2" charset="77"/>
                        </a:rPr>
                        <a:t>0,10</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marL="0" algn="l" defTabSz="914400" rtl="0" eaLnBrk="1" latinLnBrk="0" hangingPunct="1">
                        <a:lnSpc>
                          <a:spcPct val="100000"/>
                        </a:lnSpc>
                      </a:pPr>
                      <a:r>
                        <a:rPr lang="en-GB" sz="950" b="0" i="0" kern="1200" dirty="0">
                          <a:solidFill>
                            <a:srgbClr val="000000"/>
                          </a:solidFill>
                          <a:effectLst/>
                          <a:latin typeface="DM Sans" pitchFamily="2" charset="77"/>
                          <a:ea typeface="+mn-ea"/>
                          <a:cs typeface="Times New Roman" panose="02020603050405020304" pitchFamily="18" charset="0"/>
                        </a:rPr>
                        <a:t>Active</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extLst>
                  <a:ext uri="{0D108BD9-81ED-4DB2-BD59-A6C34878D82A}">
                    <a16:rowId xmlns:a16="http://schemas.microsoft.com/office/drawing/2014/main" val="3615668087"/>
                  </a:ext>
                </a:extLst>
              </a:tr>
              <a:tr h="216679">
                <a:tc>
                  <a:txBody>
                    <a:bodyPr/>
                    <a:lstStyle/>
                    <a:p>
                      <a:pPr algn="ctr">
                        <a:lnSpc>
                          <a:spcPct val="100000"/>
                        </a:lnSpc>
                      </a:pPr>
                      <a:r>
                        <a:rPr lang="en-GB" sz="950" b="0" i="0">
                          <a:solidFill>
                            <a:schemeClr val="bg1"/>
                          </a:solidFill>
                          <a:effectLst/>
                          <a:latin typeface="+mj-lt"/>
                          <a:ea typeface="Trebuchet MS" panose="020B0703020202090204" pitchFamily="34" charset="0"/>
                          <a:cs typeface="Times New Roman" panose="02020603050405020304" pitchFamily="18" charset="0"/>
                        </a:rPr>
                        <a:t>D</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950" b="0" i="0" u="none" strike="noStrike">
                          <a:solidFill>
                            <a:srgbClr val="000000"/>
                          </a:solidFill>
                          <a:effectLst/>
                          <a:latin typeface="DM Sans" pitchFamily="2" charset="77"/>
                        </a:rPr>
                        <a:t>AQUA</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ctr" fontAlgn="ctr"/>
                      <a:r>
                        <a:rPr lang="en-GB" sz="950" b="0" i="0" u="none" strike="noStrike">
                          <a:solidFill>
                            <a:srgbClr val="000000"/>
                          </a:solidFill>
                          <a:effectLst/>
                          <a:latin typeface="DM Sans"/>
                        </a:rPr>
                        <a:t>3,00</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ct val="100000"/>
                        </a:lnSpc>
                      </a:pPr>
                      <a:r>
                        <a:rPr lang="en-GB" sz="950" b="0" i="0">
                          <a:solidFill>
                            <a:srgbClr val="000000"/>
                          </a:solidFill>
                          <a:effectLst/>
                          <a:latin typeface="DM Sans" pitchFamily="2" charset="77"/>
                          <a:ea typeface="Trebuchet MS" panose="020B0703020202090204" pitchFamily="34" charset="0"/>
                          <a:cs typeface="Times New Roman" panose="02020603050405020304" pitchFamily="18" charset="0"/>
                        </a:rPr>
                        <a:t>Solvent</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1858174752"/>
                  </a:ext>
                </a:extLst>
              </a:tr>
              <a:tr h="506103">
                <a:tc>
                  <a:txBody>
                    <a:bodyPr/>
                    <a:lstStyle/>
                    <a:p>
                      <a:pPr algn="ctr">
                        <a:lnSpc>
                          <a:spcPct val="100000"/>
                        </a:lnSpc>
                      </a:pPr>
                      <a:r>
                        <a:rPr lang="en-GB" sz="950" b="0" i="0" dirty="0">
                          <a:solidFill>
                            <a:schemeClr val="bg1"/>
                          </a:solidFill>
                          <a:effectLst/>
                          <a:latin typeface="+mj-lt"/>
                          <a:ea typeface="Trebuchet MS" panose="020B0703020202090204" pitchFamily="34" charset="0"/>
                          <a:cs typeface="Times New Roman" panose="02020603050405020304" pitchFamily="18" charset="0"/>
                        </a:rPr>
                        <a:t> </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950" b="1" i="0" u="none" strike="noStrike">
                          <a:solidFill>
                            <a:srgbClr val="000000"/>
                          </a:solidFill>
                          <a:effectLst/>
                          <a:latin typeface="DM Sans" pitchFamily="2" charset="77"/>
                        </a:rPr>
                        <a:t>SYN-UP® </a:t>
                      </a:r>
                      <a:r>
                        <a:rPr lang="en-GB" sz="950" b="0" i="0" u="none" strike="noStrike">
                          <a:solidFill>
                            <a:srgbClr val="000000"/>
                          </a:solidFill>
                          <a:effectLst/>
                          <a:latin typeface="DM Sans" pitchFamily="2" charset="77"/>
                        </a:rPr>
                        <a:t>(AMIDINOBENZYL BENZYLSULFONYL D-SERYL HOMOPHENYLALANINAMIDE ACETATE, GLYCERIN, AQUA, CITRIC ACID)</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ctr" fontAlgn="ctr"/>
                      <a:r>
                        <a:rPr lang="en-GB" sz="950" b="0" i="0" u="none" strike="noStrike">
                          <a:solidFill>
                            <a:srgbClr val="000000"/>
                          </a:solidFill>
                          <a:effectLst/>
                          <a:latin typeface="DM Sans"/>
                        </a:rPr>
                        <a:t>1,00</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0" algn="l" defTabSz="914400" rtl="0" eaLnBrk="1" latinLnBrk="0" hangingPunct="1">
                        <a:lnSpc>
                          <a:spcPct val="100000"/>
                        </a:lnSpc>
                      </a:pPr>
                      <a:r>
                        <a:rPr lang="en-GB" sz="950" b="0" i="0" kern="1200">
                          <a:solidFill>
                            <a:srgbClr val="000000"/>
                          </a:solidFill>
                          <a:effectLst/>
                          <a:latin typeface="DM Sans" pitchFamily="2" charset="77"/>
                          <a:ea typeface="+mn-ea"/>
                          <a:cs typeface="Times New Roman" panose="02020603050405020304" pitchFamily="18" charset="0"/>
                        </a:rPr>
                        <a:t>Active</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356853415"/>
                  </a:ext>
                </a:extLst>
              </a:tr>
              <a:tr h="216679">
                <a:tc>
                  <a:txBody>
                    <a:bodyPr/>
                    <a:lstStyle/>
                    <a:p>
                      <a:pPr algn="ctr">
                        <a:lnSpc>
                          <a:spcPct val="100000"/>
                        </a:lnSpc>
                      </a:pPr>
                      <a:r>
                        <a:rPr lang="en-GB" sz="950" b="0" i="0" dirty="0">
                          <a:solidFill>
                            <a:schemeClr val="bg1"/>
                          </a:solidFill>
                          <a:effectLst/>
                          <a:latin typeface="+mj-lt"/>
                          <a:ea typeface="Trebuchet MS" panose="020B0703020202090204" pitchFamily="34" charset="0"/>
                          <a:cs typeface="Times New Roman" panose="02020603050405020304" pitchFamily="18" charset="0"/>
                        </a:rPr>
                        <a:t> </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950" b="1" i="0" u="none" strike="noStrike">
                          <a:solidFill>
                            <a:srgbClr val="000000"/>
                          </a:solidFill>
                          <a:effectLst/>
                          <a:latin typeface="DM Sans" pitchFamily="2" charset="77"/>
                        </a:rPr>
                        <a:t>D-Panthenol 75 L</a:t>
                      </a:r>
                      <a:r>
                        <a:rPr lang="en-GB" sz="950" b="0" i="0" u="none" strike="noStrike">
                          <a:solidFill>
                            <a:srgbClr val="000000"/>
                          </a:solidFill>
                          <a:effectLst/>
                          <a:latin typeface="DM Sans" pitchFamily="2" charset="77"/>
                        </a:rPr>
                        <a:t> (PANTHENOL, AQUA, PANTOLACTONE)</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ctr" fontAlgn="ctr"/>
                      <a:r>
                        <a:rPr lang="en-GB" sz="950" b="0" i="0" u="none" strike="noStrike">
                          <a:solidFill>
                            <a:srgbClr val="000000"/>
                          </a:solidFill>
                          <a:effectLst/>
                          <a:latin typeface="DM Sans"/>
                        </a:rPr>
                        <a:t>1,00</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0" algn="l" defTabSz="914400" rtl="0" eaLnBrk="1" latinLnBrk="0" hangingPunct="1">
                        <a:lnSpc>
                          <a:spcPct val="100000"/>
                        </a:lnSpc>
                      </a:pPr>
                      <a:r>
                        <a:rPr lang="en-GB" sz="950" b="0" i="0" kern="1200">
                          <a:solidFill>
                            <a:srgbClr val="000000"/>
                          </a:solidFill>
                          <a:effectLst/>
                          <a:latin typeface="DM Sans" pitchFamily="2" charset="77"/>
                          <a:ea typeface="+mn-ea"/>
                          <a:cs typeface="Times New Roman" panose="02020603050405020304" pitchFamily="18" charset="0"/>
                        </a:rPr>
                        <a:t>Active</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611375468"/>
                  </a:ext>
                </a:extLst>
              </a:tr>
              <a:tr h="216679">
                <a:tc>
                  <a:txBody>
                    <a:bodyPr/>
                    <a:lstStyle/>
                    <a:p>
                      <a:pPr algn="ctr">
                        <a:lnSpc>
                          <a:spcPct val="100000"/>
                        </a:lnSpc>
                      </a:pPr>
                      <a:r>
                        <a:rPr lang="en-GB" sz="950" b="0" i="0" dirty="0">
                          <a:solidFill>
                            <a:schemeClr val="bg1"/>
                          </a:solidFill>
                          <a:effectLst/>
                          <a:latin typeface="+mj-lt"/>
                          <a:ea typeface="Trebuchet MS" panose="020B0703020202090204" pitchFamily="34" charset="0"/>
                          <a:cs typeface="Times New Roman" panose="02020603050405020304" pitchFamily="18" charset="0"/>
                        </a:rPr>
                        <a:t> </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950" b="1" i="0" u="none" strike="noStrike">
                          <a:solidFill>
                            <a:srgbClr val="000000"/>
                          </a:solidFill>
                          <a:effectLst/>
                          <a:latin typeface="DM Sans" pitchFamily="2" charset="77"/>
                        </a:rPr>
                        <a:t>Niacinamide PC </a:t>
                      </a:r>
                      <a:r>
                        <a:rPr lang="en-GB" sz="950" b="0" i="0" u="none" strike="noStrike">
                          <a:solidFill>
                            <a:srgbClr val="000000"/>
                          </a:solidFill>
                          <a:effectLst/>
                          <a:latin typeface="DM Sans" pitchFamily="2" charset="77"/>
                        </a:rPr>
                        <a:t>(NIACINAMIDE)</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ctr" fontAlgn="ctr"/>
                      <a:r>
                        <a:rPr lang="en-GB" sz="950" b="0" i="0" u="none" strike="noStrike">
                          <a:solidFill>
                            <a:srgbClr val="000000"/>
                          </a:solidFill>
                          <a:effectLst/>
                          <a:latin typeface="DM Sans"/>
                        </a:rPr>
                        <a:t>1,00</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0" algn="l" defTabSz="914400" rtl="0" eaLnBrk="1" latinLnBrk="0" hangingPunct="1">
                        <a:lnSpc>
                          <a:spcPct val="100000"/>
                        </a:lnSpc>
                      </a:pPr>
                      <a:r>
                        <a:rPr lang="en-GB" sz="950" b="0" i="0" kern="1200">
                          <a:solidFill>
                            <a:srgbClr val="000000"/>
                          </a:solidFill>
                          <a:effectLst/>
                          <a:latin typeface="DM Sans" pitchFamily="2" charset="77"/>
                          <a:ea typeface="+mn-ea"/>
                          <a:cs typeface="Times New Roman" panose="02020603050405020304" pitchFamily="18" charset="0"/>
                        </a:rPr>
                        <a:t>Active</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1629458786"/>
                  </a:ext>
                </a:extLst>
              </a:tr>
              <a:tr h="361391">
                <a:tc>
                  <a:txBody>
                    <a:bodyPr/>
                    <a:lstStyle/>
                    <a:p>
                      <a:pPr algn="ctr">
                        <a:lnSpc>
                          <a:spcPct val="100000"/>
                        </a:lnSpc>
                      </a:pPr>
                      <a:r>
                        <a:rPr lang="en-GB" sz="950" b="0" i="0" dirty="0">
                          <a:solidFill>
                            <a:schemeClr val="bg1"/>
                          </a:solidFill>
                          <a:effectLst/>
                          <a:latin typeface="+mj-lt"/>
                          <a:ea typeface="Trebuchet MS" panose="020B0703020202090204" pitchFamily="34" charset="0"/>
                          <a:cs typeface="Times New Roman" panose="02020603050405020304" pitchFamily="18" charset="0"/>
                        </a:rPr>
                        <a:t> </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950" b="1" i="0" u="none" strike="noStrike">
                          <a:solidFill>
                            <a:srgbClr val="000000"/>
                          </a:solidFill>
                          <a:effectLst/>
                          <a:latin typeface="DM Sans"/>
                        </a:rPr>
                        <a:t>ALPAFLOR® EDELWEISS CB </a:t>
                      </a:r>
                      <a:r>
                        <a:rPr lang="en-GB" sz="950" b="0" i="0" u="none" strike="noStrike">
                          <a:solidFill>
                            <a:srgbClr val="000000"/>
                          </a:solidFill>
                          <a:effectLst/>
                          <a:latin typeface="DM Sans"/>
                        </a:rPr>
                        <a:t>(LEONTOPODIUM ALPINUM FLOWER/LEAF EXTRACT, GLYCERIN, AQUA, CITRIC ACID)</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ctr" fontAlgn="ctr"/>
                      <a:r>
                        <a:rPr lang="en-GB" sz="950" b="0" i="0" u="none" strike="noStrike">
                          <a:solidFill>
                            <a:srgbClr val="000000"/>
                          </a:solidFill>
                          <a:effectLst/>
                          <a:latin typeface="DM Sans" pitchFamily="2" charset="77"/>
                        </a:rPr>
                        <a:t>1,00</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0" algn="l" defTabSz="914400" rtl="0" eaLnBrk="1" latinLnBrk="0" hangingPunct="1">
                        <a:lnSpc>
                          <a:spcPct val="100000"/>
                        </a:lnSpc>
                      </a:pPr>
                      <a:r>
                        <a:rPr lang="en-GB" sz="950" b="0" i="0" kern="1200" dirty="0">
                          <a:solidFill>
                            <a:srgbClr val="000000"/>
                          </a:solidFill>
                          <a:effectLst/>
                          <a:latin typeface="DM Sans" pitchFamily="2" charset="77"/>
                          <a:ea typeface="+mn-ea"/>
                          <a:cs typeface="Times New Roman" panose="02020603050405020304" pitchFamily="18" charset="0"/>
                        </a:rPr>
                        <a:t>Active</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2085008088"/>
                  </a:ext>
                </a:extLst>
              </a:tr>
              <a:tr h="216679">
                <a:tc>
                  <a:txBody>
                    <a:bodyPr/>
                    <a:lstStyle/>
                    <a:p>
                      <a:pPr algn="ctr">
                        <a:lnSpc>
                          <a:spcPct val="100000"/>
                        </a:lnSpc>
                      </a:pPr>
                      <a:r>
                        <a:rPr lang="en-GB" sz="950" b="0" i="0" dirty="0">
                          <a:solidFill>
                            <a:schemeClr val="bg1"/>
                          </a:solidFill>
                          <a:effectLst/>
                          <a:latin typeface="+mj-lt"/>
                          <a:ea typeface="Trebuchet MS" panose="020B0703020202090204" pitchFamily="34" charset="0"/>
                          <a:cs typeface="Times New Roman" panose="02020603050405020304" pitchFamily="18" charset="0"/>
                        </a:rPr>
                        <a:t>E</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950" b="1" i="0" u="none" strike="noStrike" dirty="0">
                          <a:solidFill>
                            <a:srgbClr val="000000"/>
                          </a:solidFill>
                          <a:effectLst/>
                          <a:latin typeface="DM Sans"/>
                        </a:rPr>
                        <a:t>SILK TOUCH P01D275 </a:t>
                      </a:r>
                      <a:r>
                        <a:rPr lang="en-GB" sz="950" b="0" i="0" u="none" strike="noStrike" dirty="0">
                          <a:solidFill>
                            <a:srgbClr val="000000"/>
                          </a:solidFill>
                          <a:effectLst/>
                          <a:latin typeface="DM Sans"/>
                        </a:rPr>
                        <a:t>(PARFUM)</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ctr" fontAlgn="ctr"/>
                      <a:r>
                        <a:rPr lang="en-GB" sz="950" b="0" i="0" u="none" strike="noStrike">
                          <a:solidFill>
                            <a:srgbClr val="000000"/>
                          </a:solidFill>
                          <a:effectLst/>
                          <a:latin typeface="DM Sans" pitchFamily="2" charset="77"/>
                        </a:rPr>
                        <a:t>0,25</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l">
                        <a:lnSpc>
                          <a:spcPct val="100000"/>
                        </a:lnSpc>
                      </a:pPr>
                      <a:r>
                        <a:rPr lang="en-GB" sz="950" b="0" i="0" dirty="0">
                          <a:solidFill>
                            <a:srgbClr val="000000"/>
                          </a:solidFill>
                          <a:effectLst/>
                          <a:latin typeface="DM Sans" pitchFamily="2" charset="77"/>
                          <a:ea typeface="Trebuchet MS" panose="020B0703020202090204" pitchFamily="34" charset="0"/>
                          <a:cs typeface="Times New Roman" panose="02020603050405020304" pitchFamily="18" charset="0"/>
                        </a:rPr>
                        <a:t>Provides olfactive identity</a:t>
                      </a:r>
                    </a:p>
                  </a:txBody>
                  <a:tcPr marL="72000" marR="72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extLst>
                  <a:ext uri="{0D108BD9-81ED-4DB2-BD59-A6C34878D82A}">
                    <a16:rowId xmlns:a16="http://schemas.microsoft.com/office/drawing/2014/main" val="1164300404"/>
                  </a:ext>
                </a:extLst>
              </a:tr>
            </a:tbl>
          </a:graphicData>
        </a:graphic>
      </p:graphicFrame>
      <p:pic>
        <p:nvPicPr>
          <p:cNvPr id="10" name="Picture 9">
            <a:extLst>
              <a:ext uri="{FF2B5EF4-FFF2-40B4-BE49-F238E27FC236}">
                <a16:creationId xmlns:a16="http://schemas.microsoft.com/office/drawing/2014/main" id="{E00445AD-6AD0-4C2A-8239-156322009FB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grpSp>
        <p:nvGrpSpPr>
          <p:cNvPr id="16" name="Group 15">
            <a:extLst>
              <a:ext uri="{FF2B5EF4-FFF2-40B4-BE49-F238E27FC236}">
                <a16:creationId xmlns:a16="http://schemas.microsoft.com/office/drawing/2014/main" id="{873F2816-6400-CDD5-2D26-FE797B687CD9}"/>
              </a:ext>
            </a:extLst>
          </p:cNvPr>
          <p:cNvGrpSpPr/>
          <p:nvPr/>
        </p:nvGrpSpPr>
        <p:grpSpPr>
          <a:xfrm>
            <a:off x="170563" y="5830641"/>
            <a:ext cx="7259837" cy="674695"/>
            <a:chOff x="555884" y="5744381"/>
            <a:chExt cx="7259837" cy="674695"/>
          </a:xfrm>
        </p:grpSpPr>
        <p:sp>
          <p:nvSpPr>
            <p:cNvPr id="17" name="TextBox 16">
              <a:extLst>
                <a:ext uri="{FF2B5EF4-FFF2-40B4-BE49-F238E27FC236}">
                  <a16:creationId xmlns:a16="http://schemas.microsoft.com/office/drawing/2014/main" id="{FE4C7964-B29D-6EF6-3086-53DECEA79522}"/>
                </a:ext>
              </a:extLst>
            </p:cNvPr>
            <p:cNvSpPr txBox="1"/>
            <p:nvPr/>
          </p:nvSpPr>
          <p:spPr>
            <a:xfrm>
              <a:off x="6443410" y="5744381"/>
              <a:ext cx="1372311" cy="153888"/>
            </a:xfrm>
            <a:prstGeom prst="rect">
              <a:avLst/>
            </a:prstGeom>
            <a:noFill/>
          </p:spPr>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000" dirty="0">
                  <a:latin typeface="DM Sans"/>
                  <a:ea typeface="Fira Sans" panose="020B0503050000020004" pitchFamily="34" charset="0"/>
                  <a:cs typeface="Arial"/>
                </a:rPr>
                <a:t>SK-E-102019-34</a:t>
              </a:r>
              <a:endParaRPr kumimoji="0" lang="en-US" sz="1000" u="none" strike="noStrike" kern="1200" cap="none" spc="0" normalizeH="0" baseline="0" noProof="0" dirty="0">
                <a:ln>
                  <a:noFill/>
                </a:ln>
                <a:effectLst/>
                <a:uLnTx/>
                <a:uFillTx/>
                <a:latin typeface="DM Sans" pitchFamily="2" charset="77"/>
                <a:ea typeface="Fira Sans" panose="020B0503050000020004" pitchFamily="34" charset="0"/>
                <a:cs typeface="Arial" panose="020B0604020202020204" pitchFamily="34" charset="0"/>
              </a:endParaRPr>
            </a:p>
          </p:txBody>
        </p:sp>
        <p:sp>
          <p:nvSpPr>
            <p:cNvPr id="18" name="TextBox 17">
              <a:extLst>
                <a:ext uri="{FF2B5EF4-FFF2-40B4-BE49-F238E27FC236}">
                  <a16:creationId xmlns:a16="http://schemas.microsoft.com/office/drawing/2014/main" id="{076EF9A6-B4DA-B8AA-D7FB-39F393C6A71C}"/>
                </a:ext>
              </a:extLst>
            </p:cNvPr>
            <p:cNvSpPr txBox="1"/>
            <p:nvPr/>
          </p:nvSpPr>
          <p:spPr>
            <a:xfrm>
              <a:off x="555884" y="6049744"/>
              <a:ext cx="5629424" cy="369332"/>
            </a:xfrm>
            <a:prstGeom prst="rect">
              <a:avLst/>
            </a:prstGeom>
            <a:noFill/>
          </p:spPr>
          <p:txBody>
            <a:bodyPr wrap="square" lIns="91440" tIns="0" rIns="9144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u="none" strike="noStrike" kern="1200" cap="none" spc="0" normalizeH="0" baseline="0" noProof="0" dirty="0">
                  <a:ln>
                    <a:noFill/>
                  </a:ln>
                  <a:effectLst/>
                  <a:uLnTx/>
                  <a:uFillTx/>
                  <a:latin typeface="+mj-lt"/>
                  <a:ea typeface="+mn-ea"/>
                  <a:cs typeface="+mn-cs"/>
                </a:rPr>
                <a:t>*Calculated according to ISO 16128 by including formulation water</a:t>
              </a:r>
            </a:p>
            <a:p>
              <a:pPr>
                <a:defRPr/>
              </a:pPr>
              <a:r>
                <a:rPr lang="en-GB" sz="800" dirty="0">
                  <a:latin typeface="+mj-lt"/>
                  <a:ea typeface="+mn-lt"/>
                  <a:cs typeface="+mn-lt"/>
                </a:rPr>
                <a:t>The formulation fulfils the 3 months stability at 4°C, 40°C, 50°C, room temperature and daylight.</a:t>
              </a:r>
              <a:endParaRPr lang="en-US" sz="800" dirty="0">
                <a:latin typeface="+mj-lt"/>
                <a:ea typeface="+mn-lt"/>
                <a:cs typeface="+mn-lt"/>
              </a:endParaRPr>
            </a:p>
            <a:p>
              <a:pPr marL="0" marR="0" lvl="0" indent="0" algn="l" defTabSz="914400">
                <a:lnSpc>
                  <a:spcPct val="100000"/>
                </a:lnSpc>
                <a:spcBef>
                  <a:spcPts val="0"/>
                </a:spcBef>
                <a:spcAft>
                  <a:spcPts val="0"/>
                </a:spcAft>
                <a:buClrTx/>
                <a:buSzTx/>
                <a:buFontTx/>
                <a:buNone/>
                <a:tabLst/>
                <a:defRPr/>
              </a:pPr>
              <a:endParaRPr lang="en-US" sz="800" u="none" strike="noStrike" kern="1200" cap="none" spc="0" normalizeH="0" baseline="0" noProof="0" dirty="0">
                <a:ln>
                  <a:noFill/>
                </a:ln>
                <a:effectLst/>
                <a:uLnTx/>
                <a:uFillTx/>
                <a:latin typeface="+mj-lt"/>
              </a:endParaRPr>
            </a:p>
          </p:txBody>
        </p:sp>
      </p:grpSp>
      <p:sp>
        <p:nvSpPr>
          <p:cNvPr id="19" name="TextBox 18">
            <a:extLst>
              <a:ext uri="{FF2B5EF4-FFF2-40B4-BE49-F238E27FC236}">
                <a16:creationId xmlns:a16="http://schemas.microsoft.com/office/drawing/2014/main" id="{383A6898-33B0-721D-D2DA-94700DCF75C2}"/>
              </a:ext>
            </a:extLst>
          </p:cNvPr>
          <p:cNvSpPr txBox="1"/>
          <p:nvPr/>
        </p:nvSpPr>
        <p:spPr>
          <a:xfrm>
            <a:off x="8016554" y="667882"/>
            <a:ext cx="3873046" cy="1815882"/>
          </a:xfrm>
          <a:prstGeom prst="rect">
            <a:avLst/>
          </a:prstGeom>
          <a:solidFill>
            <a:srgbClr val="4D3C35">
              <a:alpha val="23201"/>
            </a:srgbClr>
          </a:solidFill>
        </p:spPr>
        <p:txBody>
          <a:bodyPr wrap="square" lIns="91440" tIns="45720" rIns="91440" bIns="45720" anchor="t">
            <a:spAutoFit/>
          </a:bodyPr>
          <a:lstStyle/>
          <a:p>
            <a:pPr algn="l" rtl="0" fontAlgn="base"/>
            <a:r>
              <a:rPr lang="en-US" sz="800" u="none" strike="noStrike" dirty="0">
                <a:solidFill>
                  <a:srgbClr val="FFFFFF"/>
                </a:solidFill>
                <a:effectLst/>
                <a:latin typeface="DM Sans" pitchFamily="2" charset="77"/>
              </a:rPr>
              <a:t>Procedure</a:t>
            </a:r>
            <a:r>
              <a:rPr lang="en-US" sz="800" dirty="0">
                <a:solidFill>
                  <a:srgbClr val="808080"/>
                </a:solidFill>
                <a:effectLst/>
                <a:latin typeface="DM Sans" pitchFamily="2" charset="77"/>
              </a:rPr>
              <a:t>​</a:t>
            </a:r>
          </a:p>
          <a:p>
            <a:pPr algn="l" rtl="0" fontAlgn="base"/>
            <a:r>
              <a:rPr lang="en-US" sz="800" u="none" strike="noStrike" dirty="0">
                <a:solidFill>
                  <a:srgbClr val="FFFFFF"/>
                </a:solidFill>
                <a:effectLst/>
                <a:latin typeface="DM Sans" pitchFamily="2" charset="77"/>
              </a:rPr>
              <a:t>1. Prepare Phase A (add Hydroxypropyl Starch Phosphate under stirring) and heat up to 75-80°C.</a:t>
            </a:r>
            <a:r>
              <a:rPr lang="en-US" sz="800" dirty="0">
                <a:solidFill>
                  <a:srgbClr val="808080"/>
                </a:solidFill>
                <a:effectLst/>
                <a:latin typeface="DM Sans" pitchFamily="2" charset="77"/>
              </a:rPr>
              <a:t>​</a:t>
            </a:r>
          </a:p>
          <a:p>
            <a:pPr algn="l" rtl="0" fontAlgn="base"/>
            <a:r>
              <a:rPr lang="en-US" sz="800" u="none" strike="noStrike" dirty="0">
                <a:solidFill>
                  <a:srgbClr val="FFFFFF"/>
                </a:solidFill>
                <a:effectLst/>
                <a:latin typeface="DM Sans" pitchFamily="2" charset="77"/>
              </a:rPr>
              <a:t>2. Prepare Phase B and add to Phase A at 60°C.</a:t>
            </a:r>
            <a:r>
              <a:rPr lang="en-US" sz="800" dirty="0">
                <a:solidFill>
                  <a:srgbClr val="808080"/>
                </a:solidFill>
                <a:effectLst/>
                <a:latin typeface="DM Sans" pitchFamily="2" charset="77"/>
              </a:rPr>
              <a:t>​</a:t>
            </a:r>
          </a:p>
          <a:p>
            <a:pPr algn="l" rtl="0" fontAlgn="base"/>
            <a:r>
              <a:rPr lang="en-US" sz="800" u="none" strike="noStrike" dirty="0">
                <a:solidFill>
                  <a:srgbClr val="FFFFFF"/>
                </a:solidFill>
                <a:effectLst/>
                <a:latin typeface="DM Sans" pitchFamily="2" charset="77"/>
              </a:rPr>
              <a:t>3. Prepare Phase C and heat up to 75-80°C.</a:t>
            </a:r>
            <a:r>
              <a:rPr lang="en-US" sz="800" dirty="0">
                <a:solidFill>
                  <a:srgbClr val="808080"/>
                </a:solidFill>
                <a:effectLst/>
                <a:latin typeface="DM Sans" pitchFamily="2" charset="77"/>
              </a:rPr>
              <a:t>​</a:t>
            </a:r>
          </a:p>
          <a:p>
            <a:pPr algn="l" rtl="0" fontAlgn="base"/>
            <a:r>
              <a:rPr lang="en-US" sz="800" u="none" strike="noStrike" dirty="0">
                <a:solidFill>
                  <a:srgbClr val="FFFFFF"/>
                </a:solidFill>
                <a:effectLst/>
                <a:latin typeface="DM Sans" pitchFamily="2" charset="77"/>
              </a:rPr>
              <a:t>4. Add Phase C to Phase A+B at 75-80°C.</a:t>
            </a:r>
            <a:r>
              <a:rPr lang="en-US" sz="800" dirty="0">
                <a:solidFill>
                  <a:srgbClr val="808080"/>
                </a:solidFill>
                <a:effectLst/>
                <a:latin typeface="DM Sans" pitchFamily="2" charset="77"/>
              </a:rPr>
              <a:t>​</a:t>
            </a:r>
          </a:p>
          <a:p>
            <a:pPr algn="l" rtl="0" fontAlgn="base"/>
            <a:r>
              <a:rPr lang="en-US" sz="800" u="none" strike="noStrike" dirty="0">
                <a:solidFill>
                  <a:srgbClr val="FFFFFF"/>
                </a:solidFill>
                <a:effectLst/>
                <a:latin typeface="DM Sans" pitchFamily="2" charset="77"/>
              </a:rPr>
              <a:t>5. Homogenize with Ultra-</a:t>
            </a:r>
            <a:r>
              <a:rPr lang="en-US" sz="800" u="none" strike="noStrike" dirty="0" err="1">
                <a:solidFill>
                  <a:srgbClr val="FFFFFF"/>
                </a:solidFill>
                <a:effectLst/>
                <a:latin typeface="DM Sans" pitchFamily="2" charset="77"/>
              </a:rPr>
              <a:t>Turrax</a:t>
            </a:r>
            <a:r>
              <a:rPr lang="en-US" sz="800" u="none" strike="noStrike" dirty="0">
                <a:solidFill>
                  <a:srgbClr val="FFFFFF"/>
                </a:solidFill>
                <a:effectLst/>
                <a:latin typeface="DM Sans" pitchFamily="2" charset="77"/>
              </a:rPr>
              <a:t>.</a:t>
            </a:r>
            <a:r>
              <a:rPr lang="en-US" sz="800" dirty="0">
                <a:solidFill>
                  <a:srgbClr val="808080"/>
                </a:solidFill>
                <a:effectLst/>
                <a:latin typeface="DM Sans" pitchFamily="2" charset="77"/>
              </a:rPr>
              <a:t>​</a:t>
            </a:r>
          </a:p>
          <a:p>
            <a:pPr algn="l" rtl="0" fontAlgn="base"/>
            <a:r>
              <a:rPr lang="en-US" sz="800" u="none" strike="noStrike" dirty="0">
                <a:solidFill>
                  <a:srgbClr val="FFFFFF"/>
                </a:solidFill>
                <a:effectLst/>
                <a:latin typeface="DM Sans" pitchFamily="2" charset="77"/>
              </a:rPr>
              <a:t>6. Let cool down under stirring (with Anchor stirrer).</a:t>
            </a:r>
            <a:r>
              <a:rPr lang="en-US" sz="800" dirty="0">
                <a:solidFill>
                  <a:srgbClr val="808080"/>
                </a:solidFill>
                <a:effectLst/>
                <a:latin typeface="DM Sans" pitchFamily="2" charset="77"/>
              </a:rPr>
              <a:t>​</a:t>
            </a:r>
          </a:p>
          <a:p>
            <a:pPr algn="l" rtl="0" fontAlgn="base"/>
            <a:r>
              <a:rPr lang="en-US" sz="800" u="none" strike="noStrike" dirty="0">
                <a:solidFill>
                  <a:srgbClr val="FFFFFF"/>
                </a:solidFill>
                <a:effectLst/>
                <a:latin typeface="DM Sans" pitchFamily="2" charset="77"/>
              </a:rPr>
              <a:t>7. Add Phase D under stirring.</a:t>
            </a:r>
            <a:r>
              <a:rPr lang="en-US" sz="800" dirty="0">
                <a:solidFill>
                  <a:srgbClr val="808080"/>
                </a:solidFill>
                <a:effectLst/>
                <a:latin typeface="DM Sans" pitchFamily="2" charset="77"/>
              </a:rPr>
              <a:t>​</a:t>
            </a:r>
          </a:p>
          <a:p>
            <a:pPr algn="l" rtl="0" fontAlgn="base"/>
            <a:r>
              <a:rPr lang="en-US" sz="800" u="none" strike="noStrike" dirty="0">
                <a:solidFill>
                  <a:srgbClr val="FFFFFF"/>
                </a:solidFill>
                <a:effectLst/>
                <a:latin typeface="DM Sans" pitchFamily="2" charset="77"/>
              </a:rPr>
              <a:t>8. Add Phase E under stirring.</a:t>
            </a:r>
            <a:r>
              <a:rPr lang="en-US" sz="800" dirty="0">
                <a:solidFill>
                  <a:srgbClr val="808080"/>
                </a:solidFill>
                <a:effectLst/>
                <a:latin typeface="DM Sans" pitchFamily="2" charset="77"/>
              </a:rPr>
              <a:t>​</a:t>
            </a:r>
          </a:p>
          <a:p>
            <a:pPr algn="l" rtl="0" fontAlgn="base"/>
            <a:r>
              <a:rPr lang="en-US" sz="800" u="none" strike="noStrike" dirty="0">
                <a:solidFill>
                  <a:srgbClr val="FFFFFF"/>
                </a:solidFill>
                <a:effectLst/>
                <a:latin typeface="DM Sans" pitchFamily="2" charset="77"/>
              </a:rPr>
              <a:t>9. Homogenize with Ultra-</a:t>
            </a:r>
            <a:r>
              <a:rPr lang="en-US" sz="800" u="none" strike="noStrike" dirty="0" err="1">
                <a:solidFill>
                  <a:srgbClr val="FFFFFF"/>
                </a:solidFill>
                <a:effectLst/>
                <a:latin typeface="DM Sans" pitchFamily="2" charset="77"/>
              </a:rPr>
              <a:t>Turrax</a:t>
            </a:r>
            <a:r>
              <a:rPr lang="en-US" sz="800" u="none" strike="noStrike" dirty="0">
                <a:solidFill>
                  <a:srgbClr val="FFFFFF"/>
                </a:solidFill>
                <a:effectLst/>
                <a:latin typeface="DM Sans" pitchFamily="2" charset="77"/>
              </a:rPr>
              <a:t>.</a:t>
            </a:r>
            <a:r>
              <a:rPr lang="en-US" sz="800" dirty="0">
                <a:solidFill>
                  <a:srgbClr val="808080"/>
                </a:solidFill>
                <a:effectLst/>
                <a:latin typeface="DM Sans" pitchFamily="2" charset="77"/>
              </a:rPr>
              <a:t>​</a:t>
            </a:r>
          </a:p>
          <a:p>
            <a:pPr algn="l" rtl="0" fontAlgn="base"/>
            <a:r>
              <a:rPr lang="en-US" sz="800" dirty="0">
                <a:solidFill>
                  <a:srgbClr val="808080"/>
                </a:solidFill>
                <a:effectLst/>
                <a:latin typeface="DM Sans" pitchFamily="2" charset="77"/>
              </a:rPr>
              <a:t>​</a:t>
            </a:r>
          </a:p>
          <a:p>
            <a:pPr algn="l" rtl="0" fontAlgn="base"/>
            <a:r>
              <a:rPr lang="en-US" sz="800" u="none" strike="noStrike" dirty="0">
                <a:solidFill>
                  <a:srgbClr val="FFFFFF"/>
                </a:solidFill>
                <a:effectLst/>
                <a:latin typeface="DM Sans" pitchFamily="2" charset="77"/>
              </a:rPr>
              <a:t>Technical Data</a:t>
            </a:r>
            <a:r>
              <a:rPr lang="en-US" sz="800" dirty="0">
                <a:solidFill>
                  <a:srgbClr val="808080"/>
                </a:solidFill>
                <a:effectLst/>
                <a:latin typeface="DM Sans" pitchFamily="2" charset="77"/>
              </a:rPr>
              <a:t>​</a:t>
            </a:r>
          </a:p>
          <a:p>
            <a:pPr fontAlgn="base"/>
            <a:r>
              <a:rPr lang="en-US" sz="800" u="none" strike="noStrike" dirty="0">
                <a:solidFill>
                  <a:srgbClr val="FFFFFF"/>
                </a:solidFill>
                <a:effectLst/>
                <a:latin typeface="DM Sans"/>
              </a:rPr>
              <a:t>pH: </a:t>
            </a:r>
            <a:r>
              <a:rPr lang="en-US" sz="800" dirty="0">
                <a:solidFill>
                  <a:srgbClr val="FFFFFF"/>
                </a:solidFill>
                <a:latin typeface="DM Sans"/>
              </a:rPr>
              <a:t>5.60</a:t>
            </a:r>
            <a:r>
              <a:rPr lang="en-US" sz="800" u="none" strike="noStrike" dirty="0">
                <a:solidFill>
                  <a:srgbClr val="FFFFFF"/>
                </a:solidFill>
                <a:effectLst/>
                <a:latin typeface="DM Sans"/>
              </a:rPr>
              <a:t> 	Viscosity (spindle RV05/ 10 rpm): </a:t>
            </a:r>
            <a:r>
              <a:rPr lang="en-US" sz="800" dirty="0">
                <a:solidFill>
                  <a:srgbClr val="FFFFFF"/>
                </a:solidFill>
                <a:latin typeface="DM Sans"/>
              </a:rPr>
              <a:t>29 880 </a:t>
            </a:r>
            <a:r>
              <a:rPr lang="en-US" sz="800" u="none" strike="noStrike" dirty="0" err="1">
                <a:solidFill>
                  <a:srgbClr val="FFFFFF"/>
                </a:solidFill>
                <a:effectLst/>
                <a:latin typeface="DM Sans"/>
              </a:rPr>
              <a:t>mPa.s</a:t>
            </a:r>
            <a:r>
              <a:rPr lang="en-US" sz="800" dirty="0">
                <a:solidFill>
                  <a:srgbClr val="808080"/>
                </a:solidFill>
                <a:effectLst/>
                <a:latin typeface="DM Sans"/>
              </a:rPr>
              <a:t>​</a:t>
            </a:r>
          </a:p>
        </p:txBody>
      </p:sp>
      <p:sp>
        <p:nvSpPr>
          <p:cNvPr id="9" name="Slide Number Placeholder 3">
            <a:extLst>
              <a:ext uri="{FF2B5EF4-FFF2-40B4-BE49-F238E27FC236}">
                <a16:creationId xmlns:a16="http://schemas.microsoft.com/office/drawing/2014/main" id="{E3EBAB6F-9475-93C2-555E-FFF9F4060E3B}"/>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46</a:t>
            </a:fld>
            <a:endParaRPr lang="en-GB" dirty="0"/>
          </a:p>
        </p:txBody>
      </p:sp>
    </p:spTree>
    <p:extLst>
      <p:ext uri="{BB962C8B-B14F-4D97-AF65-F5344CB8AC3E}">
        <p14:creationId xmlns:p14="http://schemas.microsoft.com/office/powerpoint/2010/main" val="22539797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B0F8C9-B65A-4225-0019-814CEE3B316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18" y="0"/>
            <a:ext cx="12191282" cy="6858404"/>
          </a:xfrm>
          <a:prstGeom prst="rect">
            <a:avLst/>
          </a:prstGeom>
        </p:spPr>
      </p:pic>
      <p:sp>
        <p:nvSpPr>
          <p:cNvPr id="2" name="Title 1">
            <a:extLst>
              <a:ext uri="{FF2B5EF4-FFF2-40B4-BE49-F238E27FC236}">
                <a16:creationId xmlns:a16="http://schemas.microsoft.com/office/drawing/2014/main" id="{D08A0850-2108-6AE5-89F5-0428F82F38E8}"/>
              </a:ext>
            </a:extLst>
          </p:cNvPr>
          <p:cNvSpPr>
            <a:spLocks noGrp="1"/>
          </p:cNvSpPr>
          <p:nvPr>
            <p:ph type="title"/>
          </p:nvPr>
        </p:nvSpPr>
        <p:spPr>
          <a:xfrm>
            <a:off x="586701" y="2306691"/>
            <a:ext cx="3034296" cy="443198"/>
          </a:xfrm>
        </p:spPr>
        <p:txBody>
          <a:bodyPr>
            <a:normAutofit/>
          </a:bodyPr>
          <a:lstStyle/>
          <a:p>
            <a:pPr algn="ctr"/>
            <a:r>
              <a:rPr lang="en-US" sz="1400" cap="all" spc="300">
                <a:solidFill>
                  <a:srgbClr val="5F102B"/>
                </a:solidFill>
                <a:latin typeface="DM Sans" pitchFamily="2" charset="77"/>
                <a:ea typeface="Fira Sans" panose="020B0503050000020004" pitchFamily="34" charset="0"/>
                <a:cs typeface="Arial" panose="020B0604020202020204" pitchFamily="34" charset="0"/>
              </a:rPr>
              <a:t>SOOTHING FACIAL STICK</a:t>
            </a:r>
          </a:p>
        </p:txBody>
      </p:sp>
      <p:sp>
        <p:nvSpPr>
          <p:cNvPr id="13" name="TextBox 12">
            <a:extLst>
              <a:ext uri="{FF2B5EF4-FFF2-40B4-BE49-F238E27FC236}">
                <a16:creationId xmlns:a16="http://schemas.microsoft.com/office/drawing/2014/main" id="{C196CBBC-DA14-FAEC-6037-85D486FC323D}"/>
              </a:ext>
            </a:extLst>
          </p:cNvPr>
          <p:cNvSpPr txBox="1"/>
          <p:nvPr/>
        </p:nvSpPr>
        <p:spPr>
          <a:xfrm>
            <a:off x="805513" y="4521107"/>
            <a:ext cx="2596673" cy="33855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5F102B"/>
                </a:solidFill>
                <a:effectLst/>
                <a:uLnTx/>
                <a:uFillTx/>
                <a:latin typeface="DM Sans" pitchFamily="2" charset="77"/>
                <a:ea typeface="Fira Sans" panose="020B0503050000020004" pitchFamily="34" charset="0"/>
                <a:cs typeface="Arial" panose="020B0604020202020204" pitchFamily="34" charset="0"/>
              </a:rPr>
              <a:t>Product is suitable for freezing to achieve the perfect cooling effect.</a:t>
            </a:r>
          </a:p>
        </p:txBody>
      </p:sp>
      <p:cxnSp>
        <p:nvCxnSpPr>
          <p:cNvPr id="16" name="Straight Connector 15">
            <a:extLst>
              <a:ext uri="{FF2B5EF4-FFF2-40B4-BE49-F238E27FC236}">
                <a16:creationId xmlns:a16="http://schemas.microsoft.com/office/drawing/2014/main" id="{2381ACF2-56B7-5433-62BD-A76F47E24D6C}"/>
              </a:ext>
            </a:extLst>
          </p:cNvPr>
          <p:cNvCxnSpPr>
            <a:cxnSpLocks/>
          </p:cNvCxnSpPr>
          <p:nvPr/>
        </p:nvCxnSpPr>
        <p:spPr>
          <a:xfrm>
            <a:off x="1928031" y="4347662"/>
            <a:ext cx="289259" cy="0"/>
          </a:xfrm>
          <a:prstGeom prst="line">
            <a:avLst/>
          </a:prstGeom>
          <a:ln w="19050">
            <a:solidFill>
              <a:srgbClr val="5F102B"/>
            </a:solidFill>
          </a:ln>
        </p:spPr>
        <p:style>
          <a:lnRef idx="1">
            <a:schemeClr val="accent1"/>
          </a:lnRef>
          <a:fillRef idx="0">
            <a:schemeClr val="accent1"/>
          </a:fillRef>
          <a:effectRef idx="0">
            <a:schemeClr val="accent1"/>
          </a:effectRef>
          <a:fontRef idx="minor">
            <a:schemeClr val="tx1"/>
          </a:fontRef>
        </p:style>
      </p:cxnSp>
      <p:pic>
        <p:nvPicPr>
          <p:cNvPr id="19" name="Picture 18" descr="Text&#10;&#10;Description automatically generated">
            <a:extLst>
              <a:ext uri="{FF2B5EF4-FFF2-40B4-BE49-F238E27FC236}">
                <a16:creationId xmlns:a16="http://schemas.microsoft.com/office/drawing/2014/main" id="{56C2E61F-B685-0EFA-38BB-5B379ABF71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6701" y="5093843"/>
            <a:ext cx="3034296" cy="1245967"/>
          </a:xfrm>
          <a:prstGeom prst="rect">
            <a:avLst/>
          </a:prstGeom>
        </p:spPr>
      </p:pic>
      <p:pic>
        <p:nvPicPr>
          <p:cNvPr id="14" name="Picture 13" descr="Logo&#10;&#10;Description automatically generated with medium confidence">
            <a:extLst>
              <a:ext uri="{FF2B5EF4-FFF2-40B4-BE49-F238E27FC236}">
                <a16:creationId xmlns:a16="http://schemas.microsoft.com/office/drawing/2014/main" id="{93218CCD-FB06-9824-B41C-9E4EEA216E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76907" y="310679"/>
            <a:ext cx="1853885" cy="1417282"/>
          </a:xfrm>
          <a:prstGeom prst="rect">
            <a:avLst/>
          </a:prstGeom>
        </p:spPr>
      </p:pic>
      <p:sp>
        <p:nvSpPr>
          <p:cNvPr id="3" name="TextBox 2">
            <a:extLst>
              <a:ext uri="{FF2B5EF4-FFF2-40B4-BE49-F238E27FC236}">
                <a16:creationId xmlns:a16="http://schemas.microsoft.com/office/drawing/2014/main" id="{ABFEA528-E4A1-BE48-4EB8-D1C6624DFD66}"/>
              </a:ext>
            </a:extLst>
          </p:cNvPr>
          <p:cNvSpPr txBox="1"/>
          <p:nvPr/>
        </p:nvSpPr>
        <p:spPr>
          <a:xfrm>
            <a:off x="665509" y="2667253"/>
            <a:ext cx="2814302" cy="84638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5F102B"/>
                </a:solidFill>
                <a:effectLst/>
                <a:uLnTx/>
                <a:uFillTx/>
                <a:latin typeface="DM Sans" pitchFamily="2" charset="77"/>
                <a:ea typeface="+mn-ea"/>
                <a:cs typeface="Arial" panose="020B0604020202020204" pitchFamily="34" charset="0"/>
              </a:rPr>
              <a:t>Freshen up your complexion with the multi-purpose facial stick that rebuilds the natural skin barrier to rehydrate, calms stressed skin leaving the skin looking smoother and firmer.</a:t>
            </a:r>
          </a:p>
        </p:txBody>
      </p:sp>
      <p:pic>
        <p:nvPicPr>
          <p:cNvPr id="6" name="Picture 5">
            <a:extLst>
              <a:ext uri="{FF2B5EF4-FFF2-40B4-BE49-F238E27FC236}">
                <a16:creationId xmlns:a16="http://schemas.microsoft.com/office/drawing/2014/main" id="{50C6872D-DBC6-65DD-C4E5-CED3C1F59D4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26899172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5548355-3A54-EA5C-35C9-7504E08CA443}"/>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a:stretch/>
        </p:blipFill>
        <p:spPr>
          <a:xfrm>
            <a:off x="7699891" y="0"/>
            <a:ext cx="4492110" cy="6858000"/>
          </a:xfrm>
          <a:prstGeom prst="rect">
            <a:avLst/>
          </a:prstGeom>
        </p:spPr>
      </p:pic>
      <p:sp>
        <p:nvSpPr>
          <p:cNvPr id="13" name="Text Placeholder 12">
            <a:extLst>
              <a:ext uri="{FF2B5EF4-FFF2-40B4-BE49-F238E27FC236}">
                <a16:creationId xmlns:a16="http://schemas.microsoft.com/office/drawing/2014/main" id="{644FA863-D846-5E82-E03C-450EF5A6E9F7}"/>
              </a:ext>
            </a:extLst>
          </p:cNvPr>
          <p:cNvSpPr>
            <a:spLocks noGrp="1"/>
          </p:cNvSpPr>
          <p:nvPr>
            <p:ph type="body" idx="11"/>
          </p:nvPr>
        </p:nvSpPr>
        <p:spPr/>
        <p:txBody>
          <a:bodyPr vert="horz" wrap="square" lIns="0" tIns="0" rIns="0" bIns="0" rtlCol="0" anchor="t">
            <a:noAutofit/>
          </a:bodyPr>
          <a:lstStyle/>
          <a:p>
            <a:r>
              <a:rPr lang="en-US">
                <a:latin typeface="DM Sans"/>
              </a:rPr>
              <a:t>94.04% Natural Origin*</a:t>
            </a:r>
          </a:p>
        </p:txBody>
      </p:sp>
      <p:sp>
        <p:nvSpPr>
          <p:cNvPr id="12" name="Title 11">
            <a:extLst>
              <a:ext uri="{FF2B5EF4-FFF2-40B4-BE49-F238E27FC236}">
                <a16:creationId xmlns:a16="http://schemas.microsoft.com/office/drawing/2014/main" id="{41AC0EF8-3C2F-6184-334B-ED784A1E87BA}"/>
              </a:ext>
            </a:extLst>
          </p:cNvPr>
          <p:cNvSpPr>
            <a:spLocks noGrp="1"/>
          </p:cNvSpPr>
          <p:nvPr>
            <p:ph type="title"/>
          </p:nvPr>
        </p:nvSpPr>
        <p:spPr/>
        <p:txBody>
          <a:bodyPr/>
          <a:lstStyle/>
          <a:p>
            <a:r>
              <a:rPr lang="en-US"/>
              <a:t>Soothing Facial Stick</a:t>
            </a:r>
          </a:p>
        </p:txBody>
      </p:sp>
      <p:grpSp>
        <p:nvGrpSpPr>
          <p:cNvPr id="11" name="Group 10">
            <a:extLst>
              <a:ext uri="{FF2B5EF4-FFF2-40B4-BE49-F238E27FC236}">
                <a16:creationId xmlns:a16="http://schemas.microsoft.com/office/drawing/2014/main" id="{85A0393E-08A3-C1A9-466F-062A83C7A26C}"/>
              </a:ext>
            </a:extLst>
          </p:cNvPr>
          <p:cNvGrpSpPr/>
          <p:nvPr/>
        </p:nvGrpSpPr>
        <p:grpSpPr>
          <a:xfrm>
            <a:off x="189213" y="5765072"/>
            <a:ext cx="7241187" cy="610427"/>
            <a:chOff x="520105" y="5624385"/>
            <a:chExt cx="7241187" cy="610427"/>
          </a:xfrm>
        </p:grpSpPr>
        <p:sp>
          <p:nvSpPr>
            <p:cNvPr id="18" name="TextBox 17">
              <a:extLst>
                <a:ext uri="{FF2B5EF4-FFF2-40B4-BE49-F238E27FC236}">
                  <a16:creationId xmlns:a16="http://schemas.microsoft.com/office/drawing/2014/main" id="{5D823439-7BFD-4B3E-436F-7CB24C7AE437}"/>
                </a:ext>
              </a:extLst>
            </p:cNvPr>
            <p:cNvSpPr txBox="1"/>
            <p:nvPr/>
          </p:nvSpPr>
          <p:spPr>
            <a:xfrm>
              <a:off x="6388981" y="5624385"/>
              <a:ext cx="1372311" cy="153888"/>
            </a:xfrm>
            <a:prstGeom prst="rect">
              <a:avLst/>
            </a:prstGeom>
            <a:noFill/>
          </p:spPr>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000" dirty="0">
                  <a:latin typeface="DM Sans"/>
                  <a:ea typeface="Fira Sans" panose="020B0503050000020004" pitchFamily="34" charset="0"/>
                  <a:cs typeface="Arial"/>
                </a:rPr>
                <a:t>SK-E-101913-24</a:t>
              </a:r>
              <a:endParaRPr kumimoji="0" lang="en-US" sz="1000" u="none" strike="noStrike" kern="1200" cap="none" spc="0" normalizeH="0" baseline="0" noProof="0" dirty="0">
                <a:ln>
                  <a:noFill/>
                </a:ln>
                <a:effectLst/>
                <a:uLnTx/>
                <a:uFillTx/>
                <a:latin typeface="DM Sans" pitchFamily="2" charset="77"/>
                <a:ea typeface="Fira Sans" panose="020B0503050000020004" pitchFamily="34" charset="0"/>
                <a:cs typeface="Arial" panose="020B0604020202020204" pitchFamily="34" charset="0"/>
              </a:endParaRPr>
            </a:p>
          </p:txBody>
        </p:sp>
        <p:sp>
          <p:nvSpPr>
            <p:cNvPr id="2" name="TextBox 1">
              <a:extLst>
                <a:ext uri="{FF2B5EF4-FFF2-40B4-BE49-F238E27FC236}">
                  <a16:creationId xmlns:a16="http://schemas.microsoft.com/office/drawing/2014/main" id="{8E0DAC01-6F95-3645-B3D7-6981C6DBCDA2}"/>
                </a:ext>
              </a:extLst>
            </p:cNvPr>
            <p:cNvSpPr txBox="1"/>
            <p:nvPr/>
          </p:nvSpPr>
          <p:spPr>
            <a:xfrm>
              <a:off x="520105" y="5988591"/>
              <a:ext cx="5629424" cy="246221"/>
            </a:xfrm>
            <a:prstGeom prst="rect">
              <a:avLst/>
            </a:prstGeom>
            <a:noFill/>
          </p:spPr>
          <p:txBody>
            <a:bodyPr wrap="square" lIns="91440" tIns="0" rIns="9144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u="none" strike="noStrike" kern="1200" cap="none" spc="0" normalizeH="0" baseline="0" noProof="0" dirty="0">
                  <a:ln>
                    <a:noFill/>
                  </a:ln>
                  <a:effectLst/>
                  <a:uLnTx/>
                  <a:uFillTx/>
                  <a:latin typeface="DM Sans" pitchFamily="2" charset="77"/>
                  <a:ea typeface="+mn-ea"/>
                  <a:cs typeface="+mn-cs"/>
                </a:rPr>
                <a:t>*Calculated according to ISO 16128 by including formulation water</a:t>
              </a:r>
            </a:p>
            <a:p>
              <a:pPr>
                <a:defRPr/>
              </a:pPr>
              <a:r>
                <a:rPr lang="en-GB" sz="800" dirty="0">
                  <a:latin typeface="DM Sans"/>
                </a:rPr>
                <a:t>The formulation fulfils the 3 months stability at 4°C, 40°C, room temperature and daylight.</a:t>
              </a:r>
              <a:endParaRPr lang="en-US" sz="800" dirty="0">
                <a:solidFill>
                  <a:srgbClr val="808080"/>
                </a:solidFill>
                <a:latin typeface="DM Sans"/>
              </a:endParaRPr>
            </a:p>
          </p:txBody>
        </p:sp>
      </p:grpSp>
      <p:graphicFrame>
        <p:nvGraphicFramePr>
          <p:cNvPr id="8" name="Table 11">
            <a:extLst>
              <a:ext uri="{FF2B5EF4-FFF2-40B4-BE49-F238E27FC236}">
                <a16:creationId xmlns:a16="http://schemas.microsoft.com/office/drawing/2014/main" id="{DB4C52A6-3298-A860-3E80-331416C599BF}"/>
              </a:ext>
            </a:extLst>
          </p:cNvPr>
          <p:cNvGraphicFramePr>
            <a:graphicFrameLocks noGrp="1"/>
          </p:cNvGraphicFramePr>
          <p:nvPr>
            <p:extLst>
              <p:ext uri="{D42A27DB-BD31-4B8C-83A1-F6EECF244321}">
                <p14:modId xmlns:p14="http://schemas.microsoft.com/office/powerpoint/2010/main" val="2011266299"/>
              </p:ext>
            </p:extLst>
          </p:nvPr>
        </p:nvGraphicFramePr>
        <p:xfrm>
          <a:off x="302400" y="1165437"/>
          <a:ext cx="7128000" cy="4543205"/>
        </p:xfrm>
        <a:graphic>
          <a:graphicData uri="http://schemas.openxmlformats.org/drawingml/2006/table">
            <a:tbl>
              <a:tblPr firstRow="1" bandRow="1">
                <a:tableStyleId>{5C22544A-7EE6-4342-B048-85BDC9FD1C3A}</a:tableStyleId>
              </a:tblPr>
              <a:tblGrid>
                <a:gridCol w="288000">
                  <a:extLst>
                    <a:ext uri="{9D8B030D-6E8A-4147-A177-3AD203B41FA5}">
                      <a16:colId xmlns:a16="http://schemas.microsoft.com/office/drawing/2014/main" val="822663347"/>
                    </a:ext>
                  </a:extLst>
                </a:gridCol>
                <a:gridCol w="4500000">
                  <a:extLst>
                    <a:ext uri="{9D8B030D-6E8A-4147-A177-3AD203B41FA5}">
                      <a16:colId xmlns:a16="http://schemas.microsoft.com/office/drawing/2014/main" val="2278081631"/>
                    </a:ext>
                  </a:extLst>
                </a:gridCol>
                <a:gridCol w="720000">
                  <a:extLst>
                    <a:ext uri="{9D8B030D-6E8A-4147-A177-3AD203B41FA5}">
                      <a16:colId xmlns:a16="http://schemas.microsoft.com/office/drawing/2014/main" val="2106719936"/>
                    </a:ext>
                  </a:extLst>
                </a:gridCol>
                <a:gridCol w="1620000">
                  <a:extLst>
                    <a:ext uri="{9D8B030D-6E8A-4147-A177-3AD203B41FA5}">
                      <a16:colId xmlns:a16="http://schemas.microsoft.com/office/drawing/2014/main" val="2587405468"/>
                    </a:ext>
                  </a:extLst>
                </a:gridCol>
              </a:tblGrid>
              <a:tr h="265957">
                <a:tc>
                  <a:txBody>
                    <a:bodyPr/>
                    <a:lstStyle/>
                    <a:p>
                      <a:pPr algn="ctr">
                        <a:lnSpc>
                          <a:spcPts val="1200"/>
                        </a:lnSpc>
                      </a:pPr>
                      <a:endParaRPr lang="en-GB" sz="1000" b="1" i="0">
                        <a:solidFill>
                          <a:schemeClr val="bg1"/>
                        </a:solidFill>
                        <a:effectLst/>
                        <a:latin typeface="+mj-lt"/>
                        <a:ea typeface="Trebuchet MS" panose="020B0703020202090204" pitchFamily="34" charset="0"/>
                        <a:cs typeface="Times New Roman" panose="02020603050405020304" pitchFamily="18" charset="0"/>
                      </a:endParaRP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nSpc>
                          <a:spcPts val="1200"/>
                        </a:lnSpc>
                      </a:pPr>
                      <a:r>
                        <a:rPr lang="en-GB" sz="1200" b="0" i="0" dirty="0">
                          <a:solidFill>
                            <a:schemeClr val="bg1"/>
                          </a:solidFill>
                          <a:effectLst/>
                          <a:latin typeface="+mj-lt"/>
                          <a:ea typeface="Trebuchet MS" panose="020B0703020202090204" pitchFamily="34" charset="0"/>
                          <a:cs typeface="Times New Roman" panose="02020603050405020304" pitchFamily="18" charset="0"/>
                        </a:rPr>
                        <a:t>Ingredients</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ctr">
                        <a:lnSpc>
                          <a:spcPts val="1200"/>
                        </a:lnSpc>
                      </a:pPr>
                      <a:r>
                        <a:rPr lang="en-GB" sz="1200" b="0" i="0">
                          <a:solidFill>
                            <a:schemeClr val="bg1"/>
                          </a:solidFill>
                          <a:effectLst/>
                          <a:latin typeface="+mj-lt"/>
                          <a:ea typeface="Trebuchet MS" panose="020B0703020202090204" pitchFamily="34" charset="0"/>
                          <a:cs typeface="Times New Roman" panose="02020603050405020304" pitchFamily="18" charset="0"/>
                        </a:rPr>
                        <a:t>% w/w</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a:lnSpc>
                          <a:spcPts val="1200"/>
                        </a:lnSpc>
                      </a:pPr>
                      <a:r>
                        <a:rPr lang="en-GB" sz="1200" b="0" i="0" dirty="0">
                          <a:solidFill>
                            <a:schemeClr val="bg1"/>
                          </a:solidFill>
                          <a:effectLst/>
                          <a:latin typeface="+mj-lt"/>
                          <a:ea typeface="Trebuchet MS" panose="020B0703020202090204" pitchFamily="34" charset="0"/>
                          <a:cs typeface="Times New Roman" panose="02020603050405020304" pitchFamily="18" charset="0"/>
                        </a:rPr>
                        <a:t>Function</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extLst>
                  <a:ext uri="{0D108BD9-81ED-4DB2-BD59-A6C34878D82A}">
                    <a16:rowId xmlns:a16="http://schemas.microsoft.com/office/drawing/2014/main" val="4180935130"/>
                  </a:ext>
                </a:extLst>
              </a:tr>
              <a:tr h="276563">
                <a:tc>
                  <a:txBody>
                    <a:bodyPr/>
                    <a:lstStyle/>
                    <a:p>
                      <a:pPr algn="ctr" fontAlgn="ctr"/>
                      <a:r>
                        <a:rPr lang="en-GB" sz="1000" b="1" i="0" u="none" strike="noStrike">
                          <a:solidFill>
                            <a:schemeClr val="bg1"/>
                          </a:solidFill>
                          <a:effectLst/>
                          <a:latin typeface="+mj-lt"/>
                        </a:rPr>
                        <a:t>A</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1000" b="0" i="0" u="none" strike="noStrike">
                          <a:solidFill>
                            <a:srgbClr val="000000"/>
                          </a:solidFill>
                          <a:effectLst/>
                          <a:latin typeface="+mn-lt"/>
                        </a:rPr>
                        <a:t>OCTYLDODECANOL</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ctr" fontAlgn="ctr"/>
                      <a:r>
                        <a:rPr lang="en-GB" sz="1000" b="0" i="0" u="none" strike="noStrike">
                          <a:solidFill>
                            <a:srgbClr val="000000"/>
                          </a:solidFill>
                          <a:effectLst/>
                          <a:latin typeface="+mn-lt"/>
                        </a:rPr>
                        <a:t>21,90</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l">
                        <a:lnSpc>
                          <a:spcPts val="1200"/>
                        </a:lnSpc>
                      </a:pPr>
                      <a:r>
                        <a:rPr lang="en-GB" sz="1000" b="0" i="0">
                          <a:solidFill>
                            <a:srgbClr val="000000"/>
                          </a:solidFill>
                          <a:effectLst/>
                          <a:latin typeface="+mn-lt"/>
                          <a:ea typeface="Trebuchet MS" panose="020B0703020202090204" pitchFamily="34" charset="0"/>
                          <a:cs typeface="Times New Roman" panose="02020603050405020304" pitchFamily="18" charset="0"/>
                        </a:rPr>
                        <a:t>Emollient</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extLst>
                  <a:ext uri="{0D108BD9-81ED-4DB2-BD59-A6C34878D82A}">
                    <a16:rowId xmlns:a16="http://schemas.microsoft.com/office/drawing/2014/main" val="2744825183"/>
                  </a:ext>
                </a:extLst>
              </a:tr>
              <a:tr h="276563">
                <a:tc>
                  <a:txBody>
                    <a:bodyPr/>
                    <a:lstStyle/>
                    <a:p>
                      <a:pPr algn="ctr" fontAlgn="ctr"/>
                      <a:endParaRPr lang="en-GB" sz="1000" b="1" i="0" u="none" strike="noStrike">
                        <a:solidFill>
                          <a:schemeClr val="bg1"/>
                        </a:solidFill>
                        <a:effectLst/>
                        <a:latin typeface="+mj-lt"/>
                      </a:endParaRP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1000" b="0" i="0" u="none" strike="noStrike">
                          <a:solidFill>
                            <a:srgbClr val="000000"/>
                          </a:solidFill>
                          <a:effectLst/>
                          <a:latin typeface="+mn-lt"/>
                        </a:rPr>
                        <a:t>CAPRYLIC/CAPRIC TRIGLYCERIDE</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ctr" fontAlgn="ctr"/>
                      <a:r>
                        <a:rPr lang="en-GB" sz="1000" b="0" i="0" u="none" strike="noStrike">
                          <a:solidFill>
                            <a:srgbClr val="000000"/>
                          </a:solidFill>
                          <a:effectLst/>
                          <a:latin typeface="+mn-lt"/>
                        </a:rPr>
                        <a:t>21,90</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l">
                        <a:lnSpc>
                          <a:spcPts val="1200"/>
                        </a:lnSpc>
                      </a:pPr>
                      <a:r>
                        <a:rPr lang="en-GB" sz="1000" b="0" i="0">
                          <a:solidFill>
                            <a:srgbClr val="000000"/>
                          </a:solidFill>
                          <a:effectLst/>
                          <a:latin typeface="+mn-lt"/>
                          <a:ea typeface="Trebuchet MS" panose="020B0703020202090204" pitchFamily="34" charset="0"/>
                          <a:cs typeface="Times New Roman" panose="02020603050405020304" pitchFamily="18" charset="0"/>
                        </a:rPr>
                        <a:t>Emollient</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extLst>
                  <a:ext uri="{0D108BD9-81ED-4DB2-BD59-A6C34878D82A}">
                    <a16:rowId xmlns:a16="http://schemas.microsoft.com/office/drawing/2014/main" val="971047409"/>
                  </a:ext>
                </a:extLst>
              </a:tr>
              <a:tr h="276563">
                <a:tc>
                  <a:txBody>
                    <a:bodyPr/>
                    <a:lstStyle/>
                    <a:p>
                      <a:pPr algn="ctr" fontAlgn="ctr"/>
                      <a:endParaRPr lang="en-GB" sz="1000" b="1" i="0" u="none" strike="noStrike">
                        <a:solidFill>
                          <a:schemeClr val="bg1"/>
                        </a:solidFill>
                        <a:effectLst/>
                        <a:latin typeface="+mj-lt"/>
                      </a:endParaRP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1000" b="0" i="0" u="none" strike="noStrike">
                          <a:solidFill>
                            <a:srgbClr val="000000"/>
                          </a:solidFill>
                          <a:effectLst/>
                          <a:latin typeface="+mn-lt"/>
                        </a:rPr>
                        <a:t>COCONUT ALKANES, COCO-CAPRYLATE/CAPRATE</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ctr" fontAlgn="ctr"/>
                      <a:r>
                        <a:rPr lang="en-GB" sz="1000" b="0" i="0" u="none" strike="noStrike">
                          <a:solidFill>
                            <a:srgbClr val="000000"/>
                          </a:solidFill>
                          <a:effectLst/>
                          <a:latin typeface="+mn-lt"/>
                        </a:rPr>
                        <a:t>20,00</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l">
                        <a:lnSpc>
                          <a:spcPts val="1200"/>
                        </a:lnSpc>
                      </a:pPr>
                      <a:r>
                        <a:rPr lang="en-GB" sz="1000" b="0" i="0">
                          <a:solidFill>
                            <a:srgbClr val="000000"/>
                          </a:solidFill>
                          <a:effectLst/>
                          <a:latin typeface="+mn-lt"/>
                          <a:ea typeface="Trebuchet MS" panose="020B0703020202090204" pitchFamily="34" charset="0"/>
                          <a:cs typeface="Times New Roman" panose="02020603050405020304" pitchFamily="18" charset="0"/>
                        </a:rPr>
                        <a:t>Emollient</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extLst>
                  <a:ext uri="{0D108BD9-81ED-4DB2-BD59-A6C34878D82A}">
                    <a16:rowId xmlns:a16="http://schemas.microsoft.com/office/drawing/2014/main" val="2041633182"/>
                  </a:ext>
                </a:extLst>
              </a:tr>
              <a:tr h="276563">
                <a:tc>
                  <a:txBody>
                    <a:bodyPr/>
                    <a:lstStyle/>
                    <a:p>
                      <a:pPr algn="ctr" fontAlgn="ctr"/>
                      <a:endParaRPr lang="en-GB" sz="1000" b="1" i="0" u="none" strike="noStrike">
                        <a:solidFill>
                          <a:schemeClr val="bg1"/>
                        </a:solidFill>
                        <a:effectLst/>
                        <a:latin typeface="+mj-lt"/>
                      </a:endParaRP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1000" b="0" i="0" u="none" strike="noStrike">
                          <a:solidFill>
                            <a:srgbClr val="000000"/>
                          </a:solidFill>
                          <a:effectLst/>
                          <a:latin typeface="+mn-lt"/>
                        </a:rPr>
                        <a:t>ORYZA SATIVA BRAN CERA</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ctr" fontAlgn="ctr"/>
                      <a:r>
                        <a:rPr lang="en-GB" sz="1000" b="0" i="0" u="none" strike="noStrike">
                          <a:solidFill>
                            <a:srgbClr val="000000"/>
                          </a:solidFill>
                          <a:effectLst/>
                          <a:latin typeface="+mn-lt"/>
                        </a:rPr>
                        <a:t>15,00</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l">
                        <a:lnSpc>
                          <a:spcPts val="1200"/>
                        </a:lnSpc>
                      </a:pPr>
                      <a:r>
                        <a:rPr lang="en-GB" sz="1000" b="0" i="0">
                          <a:solidFill>
                            <a:srgbClr val="000000"/>
                          </a:solidFill>
                          <a:effectLst/>
                          <a:latin typeface="+mn-lt"/>
                          <a:ea typeface="Trebuchet MS" panose="020B0703020202090204" pitchFamily="34" charset="0"/>
                          <a:cs typeface="Times New Roman" panose="02020603050405020304" pitchFamily="18" charset="0"/>
                        </a:rPr>
                        <a:t>Thickener</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extLst>
                  <a:ext uri="{0D108BD9-81ED-4DB2-BD59-A6C34878D82A}">
                    <a16:rowId xmlns:a16="http://schemas.microsoft.com/office/drawing/2014/main" val="2457284373"/>
                  </a:ext>
                </a:extLst>
              </a:tr>
              <a:tr h="565403">
                <a:tc>
                  <a:txBody>
                    <a:bodyPr/>
                    <a:lstStyle/>
                    <a:p>
                      <a:pPr algn="ctr" fontAlgn="ctr"/>
                      <a:endParaRPr lang="en-GB" sz="1000" b="1" i="0" u="none" strike="noStrike">
                        <a:solidFill>
                          <a:schemeClr val="bg1"/>
                        </a:solidFill>
                        <a:effectLst/>
                        <a:latin typeface="+mj-lt"/>
                      </a:endParaRP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1000" b="0" i="0" u="none" strike="noStrike">
                          <a:solidFill>
                            <a:srgbClr val="000000"/>
                          </a:solidFill>
                          <a:effectLst/>
                          <a:latin typeface="+mn-lt"/>
                        </a:rPr>
                        <a:t>HELIANTHUS ANNUUS SEED CERA, OLEA EUROPAEA OIL UNSAPONIFIABLES, RHUS VERNICIFLUA PEEL CERA, SHOREA ROBUSTA RESIN</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ctr" fontAlgn="ctr"/>
                      <a:r>
                        <a:rPr lang="en-GB" sz="1000" b="0" i="0" u="none" strike="noStrike">
                          <a:solidFill>
                            <a:srgbClr val="000000"/>
                          </a:solidFill>
                          <a:effectLst/>
                          <a:latin typeface="+mn-lt"/>
                        </a:rPr>
                        <a:t>5,50</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l">
                        <a:lnSpc>
                          <a:spcPts val="1200"/>
                        </a:lnSpc>
                      </a:pPr>
                      <a:r>
                        <a:rPr lang="en-GB" sz="1000" b="0" i="0">
                          <a:solidFill>
                            <a:srgbClr val="000000"/>
                          </a:solidFill>
                          <a:effectLst/>
                          <a:latin typeface="+mn-lt"/>
                          <a:ea typeface="Trebuchet MS" panose="020B0703020202090204" pitchFamily="34" charset="0"/>
                          <a:cs typeface="Times New Roman" panose="02020603050405020304" pitchFamily="18" charset="0"/>
                        </a:rPr>
                        <a:t>Thickener</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extLst>
                  <a:ext uri="{0D108BD9-81ED-4DB2-BD59-A6C34878D82A}">
                    <a16:rowId xmlns:a16="http://schemas.microsoft.com/office/drawing/2014/main" val="98406892"/>
                  </a:ext>
                </a:extLst>
              </a:tr>
              <a:tr h="276563">
                <a:tc>
                  <a:txBody>
                    <a:bodyPr/>
                    <a:lstStyle/>
                    <a:p>
                      <a:pPr algn="ctr" fontAlgn="ctr"/>
                      <a:endParaRPr lang="en-GB" sz="1000" b="1" i="0" u="none" strike="noStrike">
                        <a:solidFill>
                          <a:schemeClr val="bg1"/>
                        </a:solidFill>
                        <a:effectLst/>
                        <a:latin typeface="+mj-lt"/>
                      </a:endParaRP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1000" b="1" i="0" u="none" strike="noStrike">
                          <a:solidFill>
                            <a:srgbClr val="000000"/>
                          </a:solidFill>
                          <a:effectLst/>
                          <a:latin typeface="+mn-lt"/>
                        </a:rPr>
                        <a:t>Mixed Tocopherols 95 </a:t>
                      </a:r>
                      <a:r>
                        <a:rPr lang="en-GB" sz="1000" b="0" i="0" u="none" strike="noStrike">
                          <a:solidFill>
                            <a:srgbClr val="000000"/>
                          </a:solidFill>
                          <a:effectLst/>
                          <a:latin typeface="+mn-lt"/>
                        </a:rPr>
                        <a:t>(TOCOPHEROL)</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ctr" fontAlgn="ctr"/>
                      <a:r>
                        <a:rPr lang="en-GB" sz="1000" b="0" i="0" u="none" strike="noStrike">
                          <a:solidFill>
                            <a:srgbClr val="000000"/>
                          </a:solidFill>
                          <a:effectLst/>
                          <a:latin typeface="+mn-lt"/>
                        </a:rPr>
                        <a:t>0,20</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l">
                        <a:lnSpc>
                          <a:spcPts val="1200"/>
                        </a:lnSpc>
                      </a:pPr>
                      <a:r>
                        <a:rPr lang="en-GB" sz="1000" b="0" i="0">
                          <a:solidFill>
                            <a:srgbClr val="000000"/>
                          </a:solidFill>
                          <a:effectLst/>
                          <a:latin typeface="+mn-lt"/>
                          <a:ea typeface="Trebuchet MS" panose="020B0703020202090204" pitchFamily="34" charset="0"/>
                          <a:cs typeface="Times New Roman" panose="02020603050405020304" pitchFamily="18" charset="0"/>
                        </a:rPr>
                        <a:t>Active</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extLst>
                  <a:ext uri="{0D108BD9-81ED-4DB2-BD59-A6C34878D82A}">
                    <a16:rowId xmlns:a16="http://schemas.microsoft.com/office/drawing/2014/main" val="1647669561"/>
                  </a:ext>
                </a:extLst>
              </a:tr>
              <a:tr h="276563">
                <a:tc>
                  <a:txBody>
                    <a:bodyPr/>
                    <a:lstStyle/>
                    <a:p>
                      <a:pPr algn="ctr" fontAlgn="ctr"/>
                      <a:endParaRPr lang="en-GB" sz="1000" b="1" i="0" u="none" strike="noStrike">
                        <a:solidFill>
                          <a:schemeClr val="bg1"/>
                        </a:solidFill>
                        <a:effectLst/>
                        <a:latin typeface="+mj-lt"/>
                      </a:endParaRP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1000" b="1" i="0" u="none" strike="noStrike">
                          <a:solidFill>
                            <a:srgbClr val="000000"/>
                          </a:solidFill>
                          <a:effectLst/>
                          <a:latin typeface="+mn-lt"/>
                        </a:rPr>
                        <a:t>DL-alpha-</a:t>
                      </a:r>
                      <a:r>
                        <a:rPr lang="en-GB" sz="1000" b="1" i="0" u="none" strike="noStrike" err="1">
                          <a:solidFill>
                            <a:srgbClr val="000000"/>
                          </a:solidFill>
                          <a:effectLst/>
                          <a:latin typeface="+mn-lt"/>
                        </a:rPr>
                        <a:t>Tocopheryl</a:t>
                      </a:r>
                      <a:r>
                        <a:rPr lang="en-GB" sz="1000" b="1" i="0" u="none" strike="noStrike">
                          <a:solidFill>
                            <a:srgbClr val="000000"/>
                          </a:solidFill>
                          <a:effectLst/>
                          <a:latin typeface="+mn-lt"/>
                        </a:rPr>
                        <a:t> Acetate </a:t>
                      </a:r>
                      <a:r>
                        <a:rPr lang="en-GB" sz="1000" b="0" i="0" u="none" strike="noStrike">
                          <a:solidFill>
                            <a:srgbClr val="000000"/>
                          </a:solidFill>
                          <a:effectLst/>
                          <a:latin typeface="+mn-lt"/>
                        </a:rPr>
                        <a:t>(TOCOPHERYL ACETATE)</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ctr" fontAlgn="ctr"/>
                      <a:r>
                        <a:rPr lang="en-GB" sz="1000" b="0" i="0" u="none" strike="noStrike">
                          <a:solidFill>
                            <a:srgbClr val="000000"/>
                          </a:solidFill>
                          <a:effectLst/>
                          <a:latin typeface="+mn-lt"/>
                        </a:rPr>
                        <a:t>0,50</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l">
                        <a:lnSpc>
                          <a:spcPts val="1200"/>
                        </a:lnSpc>
                      </a:pPr>
                      <a:r>
                        <a:rPr lang="en-GB" sz="1000" b="0" i="0" dirty="0">
                          <a:solidFill>
                            <a:srgbClr val="000000"/>
                          </a:solidFill>
                          <a:effectLst/>
                          <a:latin typeface="+mn-lt"/>
                          <a:ea typeface="Trebuchet MS" panose="020B0703020202090204" pitchFamily="34" charset="0"/>
                          <a:cs typeface="Times New Roman" panose="02020603050405020304" pitchFamily="18" charset="0"/>
                        </a:rPr>
                        <a:t>Active</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extLst>
                  <a:ext uri="{0D108BD9-81ED-4DB2-BD59-A6C34878D82A}">
                    <a16:rowId xmlns:a16="http://schemas.microsoft.com/office/drawing/2014/main" val="3326301556"/>
                  </a:ext>
                </a:extLst>
              </a:tr>
              <a:tr h="276563">
                <a:tc>
                  <a:txBody>
                    <a:bodyPr/>
                    <a:lstStyle/>
                    <a:p>
                      <a:pPr algn="ctr" fontAlgn="ctr"/>
                      <a:r>
                        <a:rPr lang="en-GB" sz="1000" b="1" i="0" u="none" strike="noStrike">
                          <a:solidFill>
                            <a:schemeClr val="bg1"/>
                          </a:solidFill>
                          <a:effectLst/>
                          <a:latin typeface="+mj-lt"/>
                        </a:rPr>
                        <a:t>B</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1000" b="1" i="0" u="none" strike="noStrike">
                          <a:solidFill>
                            <a:srgbClr val="000000"/>
                          </a:solidFill>
                          <a:effectLst/>
                          <a:latin typeface="+mn-lt"/>
                        </a:rPr>
                        <a:t>Niacinamide PC </a:t>
                      </a:r>
                      <a:r>
                        <a:rPr lang="en-GB" sz="1000" b="0" i="0" u="none" strike="noStrike">
                          <a:solidFill>
                            <a:srgbClr val="000000"/>
                          </a:solidFill>
                          <a:effectLst/>
                          <a:latin typeface="+mn-lt"/>
                        </a:rPr>
                        <a:t>(NIACINAMIDE)</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ctr" fontAlgn="ctr"/>
                      <a:r>
                        <a:rPr lang="en-GB" sz="1000" b="0" i="0" u="none" strike="noStrike">
                          <a:solidFill>
                            <a:srgbClr val="000000"/>
                          </a:solidFill>
                          <a:effectLst/>
                          <a:latin typeface="+mn-lt"/>
                        </a:rPr>
                        <a:t>5,00</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ts val="1200"/>
                        </a:lnSpc>
                      </a:pPr>
                      <a:r>
                        <a:rPr lang="en-GB" sz="1000" b="0" i="0">
                          <a:solidFill>
                            <a:srgbClr val="000000"/>
                          </a:solidFill>
                          <a:effectLst/>
                          <a:latin typeface="+mn-lt"/>
                          <a:ea typeface="Trebuchet MS" panose="020B0703020202090204" pitchFamily="34" charset="0"/>
                          <a:cs typeface="Times New Roman" panose="02020603050405020304" pitchFamily="18" charset="0"/>
                        </a:rPr>
                        <a:t>Active</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1530948711"/>
                  </a:ext>
                </a:extLst>
              </a:tr>
              <a:tr h="276563">
                <a:tc>
                  <a:txBody>
                    <a:bodyPr/>
                    <a:lstStyle/>
                    <a:p>
                      <a:pPr algn="ctr" fontAlgn="ctr"/>
                      <a:endParaRPr lang="en-GB" sz="1000" b="1" i="0" u="none" strike="noStrike">
                        <a:solidFill>
                          <a:schemeClr val="bg1"/>
                        </a:solidFill>
                        <a:effectLst/>
                        <a:latin typeface="+mj-lt"/>
                      </a:endParaRP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1000" b="0" i="0" u="none" strike="noStrike">
                          <a:solidFill>
                            <a:srgbClr val="000000"/>
                          </a:solidFill>
                          <a:effectLst/>
                          <a:latin typeface="+mn-lt"/>
                        </a:rPr>
                        <a:t>AQUA</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ctr" fontAlgn="ctr"/>
                      <a:r>
                        <a:rPr lang="en-GB" sz="1000" b="0" i="0" u="none" strike="noStrike">
                          <a:solidFill>
                            <a:srgbClr val="000000"/>
                          </a:solidFill>
                          <a:effectLst/>
                          <a:latin typeface="+mn-lt"/>
                        </a:rPr>
                        <a:t>2,00</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ts val="1200"/>
                        </a:lnSpc>
                      </a:pPr>
                      <a:r>
                        <a:rPr lang="en-GB" sz="1000" b="0" i="0">
                          <a:solidFill>
                            <a:srgbClr val="000000"/>
                          </a:solidFill>
                          <a:effectLst/>
                          <a:latin typeface="+mn-lt"/>
                          <a:ea typeface="Trebuchet MS" panose="020B0703020202090204" pitchFamily="34" charset="0"/>
                          <a:cs typeface="Times New Roman" panose="02020603050405020304" pitchFamily="18" charset="0"/>
                        </a:rPr>
                        <a:t>Active</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3615668087"/>
                  </a:ext>
                </a:extLst>
              </a:tr>
              <a:tr h="412949">
                <a:tc>
                  <a:txBody>
                    <a:bodyPr/>
                    <a:lstStyle/>
                    <a:p>
                      <a:pPr algn="ctr" fontAlgn="ctr"/>
                      <a:endParaRPr lang="en-GB" sz="1000" b="1" i="0" u="none" strike="noStrike">
                        <a:solidFill>
                          <a:schemeClr val="bg1"/>
                        </a:solidFill>
                        <a:effectLst/>
                        <a:latin typeface="+mj-lt"/>
                      </a:endParaRP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1000" b="1" i="0" u="none" strike="noStrike">
                          <a:solidFill>
                            <a:srgbClr val="000000"/>
                          </a:solidFill>
                          <a:effectLst/>
                          <a:latin typeface="+mn-lt"/>
                        </a:rPr>
                        <a:t>PENTAVITIN® </a:t>
                      </a:r>
                      <a:r>
                        <a:rPr lang="en-GB" sz="1000" b="0" i="0" u="none" strike="noStrike">
                          <a:solidFill>
                            <a:srgbClr val="000000"/>
                          </a:solidFill>
                          <a:effectLst/>
                          <a:latin typeface="+mn-lt"/>
                        </a:rPr>
                        <a:t>(SACCHARIDE ISOMERATE, AQUA, CITRIC ACID, SODIUM CITRATE)</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ctr" fontAlgn="ctr"/>
                      <a:r>
                        <a:rPr lang="en-GB" sz="1000" b="0" i="0" u="none" strike="noStrike">
                          <a:solidFill>
                            <a:srgbClr val="000000"/>
                          </a:solidFill>
                          <a:effectLst/>
                          <a:latin typeface="+mn-lt"/>
                        </a:rPr>
                        <a:t>2,00</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ts val="1200"/>
                        </a:lnSpc>
                      </a:pPr>
                      <a:r>
                        <a:rPr lang="en-GB" sz="1000" b="0" i="0">
                          <a:solidFill>
                            <a:srgbClr val="000000"/>
                          </a:solidFill>
                          <a:effectLst/>
                          <a:latin typeface="+mn-lt"/>
                          <a:ea typeface="Trebuchet MS" panose="020B0703020202090204" pitchFamily="34" charset="0"/>
                          <a:cs typeface="Times New Roman" panose="02020603050405020304" pitchFamily="18" charset="0"/>
                        </a:rPr>
                        <a:t>Solvent</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1858174752"/>
                  </a:ext>
                </a:extLst>
              </a:tr>
              <a:tr h="412949">
                <a:tc>
                  <a:txBody>
                    <a:bodyPr/>
                    <a:lstStyle/>
                    <a:p>
                      <a:pPr algn="ctr" fontAlgn="ctr"/>
                      <a:endParaRPr lang="en-GB" sz="1000" b="1" i="0" u="none" strike="noStrike">
                        <a:solidFill>
                          <a:schemeClr val="bg1"/>
                        </a:solidFill>
                        <a:effectLst/>
                        <a:latin typeface="+mj-lt"/>
                      </a:endParaRP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1000" b="1" i="0" u="none" strike="noStrike">
                          <a:solidFill>
                            <a:srgbClr val="000000"/>
                          </a:solidFill>
                          <a:effectLst/>
                          <a:latin typeface="+mn-lt"/>
                        </a:rPr>
                        <a:t>SYN-UP® </a:t>
                      </a:r>
                      <a:r>
                        <a:rPr lang="en-GB" sz="1000" b="0" i="0" u="none" strike="noStrike">
                          <a:solidFill>
                            <a:srgbClr val="000000"/>
                          </a:solidFill>
                          <a:effectLst/>
                          <a:latin typeface="+mn-lt"/>
                        </a:rPr>
                        <a:t>(AMIDINOBENZYL BENZYLSULFONYL D-SERYL HOMOPHENYLALANINAMIDE ACETATE, GLYCERIN, AQUA, CITRIC ACID)</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ctr" fontAlgn="ctr"/>
                      <a:r>
                        <a:rPr lang="en-GB" sz="1000" b="0" i="0" u="none" strike="noStrike">
                          <a:solidFill>
                            <a:srgbClr val="000000"/>
                          </a:solidFill>
                          <a:effectLst/>
                          <a:latin typeface="+mn-lt"/>
                        </a:rPr>
                        <a:t>0,50</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ts val="1200"/>
                        </a:lnSpc>
                      </a:pPr>
                      <a:r>
                        <a:rPr lang="en-GB" sz="1000" b="0" i="0" dirty="0">
                          <a:solidFill>
                            <a:srgbClr val="000000"/>
                          </a:solidFill>
                          <a:effectLst/>
                          <a:latin typeface="+mn-lt"/>
                          <a:ea typeface="Trebuchet MS" panose="020B0703020202090204" pitchFamily="34" charset="0"/>
                          <a:cs typeface="Times New Roman" panose="02020603050405020304" pitchFamily="18" charset="0"/>
                        </a:rPr>
                        <a:t>Active</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3937518829"/>
                  </a:ext>
                </a:extLst>
              </a:tr>
              <a:tr h="412949">
                <a:tc>
                  <a:txBody>
                    <a:bodyPr/>
                    <a:lstStyle/>
                    <a:p>
                      <a:pPr algn="ctr" fontAlgn="ctr"/>
                      <a:r>
                        <a:rPr lang="en-GB" sz="1000" b="1" i="0" u="none" strike="noStrike">
                          <a:solidFill>
                            <a:schemeClr val="bg1"/>
                          </a:solidFill>
                          <a:effectLst/>
                          <a:latin typeface="+mj-lt"/>
                        </a:rPr>
                        <a:t>C</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1000" b="0" i="0" u="none" strike="noStrike">
                          <a:solidFill>
                            <a:srgbClr val="000000"/>
                          </a:solidFill>
                          <a:effectLst/>
                          <a:latin typeface="+mn-lt"/>
                        </a:rPr>
                        <a:t>JOJOBA ESTERS, ACACIA DECURRENS FLOWER CERA, HELIANTHUS ANNUUS SEED CERA, POLYGLYCERIN-3</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ctr" fontAlgn="ctr"/>
                      <a:r>
                        <a:rPr lang="en-GB" sz="1000" b="0" i="0" u="none" strike="noStrike">
                          <a:solidFill>
                            <a:srgbClr val="000000"/>
                          </a:solidFill>
                          <a:effectLst/>
                          <a:latin typeface="+mn-lt"/>
                        </a:rPr>
                        <a:t>5,00</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l">
                        <a:lnSpc>
                          <a:spcPts val="1200"/>
                        </a:lnSpc>
                      </a:pPr>
                      <a:r>
                        <a:rPr lang="en-GB" sz="1000" b="0" i="0" dirty="0">
                          <a:solidFill>
                            <a:srgbClr val="000000"/>
                          </a:solidFill>
                          <a:effectLst/>
                          <a:latin typeface="+mn-lt"/>
                          <a:ea typeface="Trebuchet MS" panose="020B0703020202090204" pitchFamily="34" charset="0"/>
                          <a:cs typeface="Times New Roman" panose="02020603050405020304" pitchFamily="18" charset="0"/>
                        </a:rPr>
                        <a:t>Active</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extLst>
                  <a:ext uri="{0D108BD9-81ED-4DB2-BD59-A6C34878D82A}">
                    <a16:rowId xmlns:a16="http://schemas.microsoft.com/office/drawing/2014/main" val="3692623818"/>
                  </a:ext>
                </a:extLst>
              </a:tr>
              <a:tr h="260494">
                <a:tc>
                  <a:txBody>
                    <a:bodyPr/>
                    <a:lstStyle/>
                    <a:p>
                      <a:pPr algn="ctr" fontAlgn="ctr"/>
                      <a:r>
                        <a:rPr lang="en-GB" sz="1000" b="1" i="0" u="none" strike="noStrike" dirty="0">
                          <a:solidFill>
                            <a:schemeClr val="bg1"/>
                          </a:solidFill>
                          <a:effectLst/>
                          <a:latin typeface="+mj-lt"/>
                        </a:rPr>
                        <a:t>D</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lvl="0" algn="l">
                        <a:buNone/>
                      </a:pPr>
                      <a:r>
                        <a:rPr lang="en-GB" sz="1000" b="1" i="0" u="none" strike="noStrike" noProof="0" dirty="0">
                          <a:solidFill>
                            <a:srgbClr val="000000"/>
                          </a:solidFill>
                          <a:effectLst/>
                          <a:latin typeface="DM Sans"/>
                        </a:rPr>
                        <a:t>SILK TOUCH P01D275</a:t>
                      </a:r>
                      <a:r>
                        <a:rPr lang="en-GB" sz="1000" b="1" i="0" u="none" strike="noStrike" dirty="0">
                          <a:solidFill>
                            <a:srgbClr val="000000"/>
                          </a:solidFill>
                          <a:effectLst/>
                          <a:latin typeface="+mn-lt"/>
                        </a:rPr>
                        <a:t> </a:t>
                      </a:r>
                      <a:r>
                        <a:rPr lang="en-GB" sz="1000" b="0" i="0" u="none" strike="noStrike" dirty="0">
                          <a:solidFill>
                            <a:srgbClr val="000000"/>
                          </a:solidFill>
                          <a:effectLst/>
                          <a:latin typeface="+mn-lt"/>
                        </a:rPr>
                        <a:t>(PARFUM)</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ctr" fontAlgn="ctr"/>
                      <a:r>
                        <a:rPr lang="en-GB" sz="1000" b="0" i="0" u="none" strike="noStrike">
                          <a:solidFill>
                            <a:srgbClr val="000000"/>
                          </a:solidFill>
                          <a:effectLst/>
                          <a:latin typeface="+mn-lt"/>
                        </a:rPr>
                        <a:t>0,50</a:t>
                      </a: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r>
                        <a:rPr lang="en-GB" sz="1000" b="0" i="0" dirty="0">
                          <a:solidFill>
                            <a:srgbClr val="000000"/>
                          </a:solidFill>
                          <a:effectLst/>
                          <a:latin typeface="+mn-lt"/>
                          <a:ea typeface="Trebuchet MS" panose="020B0703020202090204" pitchFamily="34" charset="0"/>
                          <a:cs typeface="Times New Roman" panose="02020603050405020304" pitchFamily="18" charset="0"/>
                        </a:rPr>
                        <a:t>Thickener / Solubilizer </a:t>
                      </a:r>
                      <a:endParaRPr lang="en-US" sz="1000" dirty="0">
                        <a:latin typeface="+mn-lt"/>
                      </a:endParaRPr>
                    </a:p>
                  </a:txBody>
                  <a:tcPr marL="72000" marR="72000" marT="54000" marB="54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3198755640"/>
                  </a:ext>
                </a:extLst>
              </a:tr>
            </a:tbl>
          </a:graphicData>
        </a:graphic>
      </p:graphicFrame>
      <p:sp>
        <p:nvSpPr>
          <p:cNvPr id="9" name="TextBox 8">
            <a:extLst>
              <a:ext uri="{FF2B5EF4-FFF2-40B4-BE49-F238E27FC236}">
                <a16:creationId xmlns:a16="http://schemas.microsoft.com/office/drawing/2014/main" id="{816333C9-D5C9-EE0F-0428-1403634328A2}"/>
              </a:ext>
            </a:extLst>
          </p:cNvPr>
          <p:cNvSpPr txBox="1"/>
          <p:nvPr/>
        </p:nvSpPr>
        <p:spPr>
          <a:xfrm>
            <a:off x="8016554" y="667882"/>
            <a:ext cx="3873046" cy="1323439"/>
          </a:xfrm>
          <a:prstGeom prst="rect">
            <a:avLst/>
          </a:prstGeom>
          <a:solidFill>
            <a:srgbClr val="4D3C35">
              <a:alpha val="23201"/>
            </a:srgb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u="none" strike="noStrike" kern="1200" cap="none" spc="0" normalizeH="0" baseline="0" noProof="0">
                <a:ln>
                  <a:noFill/>
                </a:ln>
                <a:solidFill>
                  <a:srgbClr val="FFFFFF"/>
                </a:solidFill>
                <a:effectLst/>
                <a:uLnTx/>
                <a:uFillTx/>
                <a:latin typeface="DM Sans" pitchFamily="2" charset="77"/>
                <a:ea typeface="+mn-ea"/>
                <a:cs typeface="+mn-cs"/>
              </a:rPr>
              <a:t>Procedure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u="none" strike="noStrike" kern="1200" cap="none" spc="0" normalizeH="0" baseline="0" noProof="0">
                <a:ln>
                  <a:noFill/>
                </a:ln>
                <a:solidFill>
                  <a:srgbClr val="FFFFFF"/>
                </a:solidFill>
                <a:effectLst/>
                <a:uLnTx/>
                <a:uFillTx/>
                <a:latin typeface="DM Sans" pitchFamily="2" charset="77"/>
                <a:ea typeface="+mn-ea"/>
                <a:cs typeface="+mn-cs"/>
              </a:rPr>
              <a:t>1. Mix Phase A and heat up to 80°C.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u="none" strike="noStrike" kern="1200" cap="none" spc="0" normalizeH="0" baseline="0" noProof="0">
                <a:ln>
                  <a:noFill/>
                </a:ln>
                <a:solidFill>
                  <a:srgbClr val="FFFFFF"/>
                </a:solidFill>
                <a:effectLst/>
                <a:uLnTx/>
                <a:uFillTx/>
                <a:latin typeface="DM Sans" pitchFamily="2" charset="77"/>
                <a:ea typeface="+mn-ea"/>
                <a:cs typeface="+mn-cs"/>
              </a:rPr>
              <a:t>2. Stir until an homogeneous solution is obtained.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u="none" strike="noStrike" kern="1200" cap="none" spc="0" normalizeH="0" baseline="0" noProof="0">
                <a:ln>
                  <a:noFill/>
                </a:ln>
                <a:solidFill>
                  <a:srgbClr val="FFFFFF"/>
                </a:solidFill>
                <a:effectLst/>
                <a:uLnTx/>
                <a:uFillTx/>
                <a:latin typeface="DM Sans" pitchFamily="2" charset="77"/>
                <a:ea typeface="+mn-ea"/>
                <a:cs typeface="+mn-cs"/>
              </a:rPr>
              <a:t>3. Mix Phase B and heat up to 60°C.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u="none" strike="noStrike" kern="1200" cap="none" spc="0" normalizeH="0" baseline="0" noProof="0">
                <a:ln>
                  <a:noFill/>
                </a:ln>
                <a:solidFill>
                  <a:srgbClr val="FFFFFF"/>
                </a:solidFill>
                <a:effectLst/>
                <a:uLnTx/>
                <a:uFillTx/>
                <a:latin typeface="DM Sans" pitchFamily="2" charset="77"/>
                <a:ea typeface="+mn-ea"/>
                <a:cs typeface="+mn-cs"/>
              </a:rPr>
              <a:t>4. Add Phase C into Phase 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u="none" strike="noStrike" kern="1200" cap="none" spc="0" normalizeH="0" baseline="0" noProof="0">
                <a:ln>
                  <a:noFill/>
                </a:ln>
                <a:solidFill>
                  <a:srgbClr val="FFFFFF"/>
                </a:solidFill>
                <a:effectLst/>
                <a:uLnTx/>
                <a:uFillTx/>
                <a:latin typeface="DM Sans" pitchFamily="2" charset="77"/>
                <a:ea typeface="+mn-ea"/>
                <a:cs typeface="+mn-cs"/>
              </a:rPr>
              <a:t>5. Add Phase B+C to Phase A at 80°C, then cool down to 70°C.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u="none" strike="noStrike" kern="1200" cap="none" spc="0" normalizeH="0" baseline="0" noProof="0">
                <a:ln>
                  <a:noFill/>
                </a:ln>
                <a:solidFill>
                  <a:srgbClr val="FFFFFF"/>
                </a:solidFill>
                <a:effectLst/>
                <a:uLnTx/>
                <a:uFillTx/>
                <a:latin typeface="DM Sans" pitchFamily="2" charset="77"/>
                <a:ea typeface="+mn-ea"/>
                <a:cs typeface="+mn-cs"/>
              </a:rPr>
              <a:t>6. Fill in into packaging.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u="none" strike="noStrike" kern="1200" cap="none" spc="0" normalizeH="0" baseline="0" noProof="0">
              <a:ln>
                <a:noFill/>
              </a:ln>
              <a:solidFill>
                <a:srgbClr val="FFFFFF"/>
              </a:solidFill>
              <a:effectLst/>
              <a:uLnTx/>
              <a:uFillTx/>
              <a:latin typeface="DM Sans"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u="none" strike="noStrike" kern="1200" cap="none" spc="0" normalizeH="0" baseline="0" noProof="0">
                <a:ln>
                  <a:noFill/>
                </a:ln>
                <a:solidFill>
                  <a:srgbClr val="FFFFFF"/>
                </a:solidFill>
                <a:effectLst/>
                <a:uLnTx/>
                <a:uFillTx/>
                <a:latin typeface="DM Sans" pitchFamily="2" charset="77"/>
                <a:ea typeface="+mn-ea"/>
                <a:cs typeface="+mn-cs"/>
              </a:rPr>
              <a:t>Technical Data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u="none" strike="noStrike" kern="1200" cap="none" spc="0" normalizeH="0" baseline="0" noProof="0">
                <a:ln>
                  <a:noFill/>
                </a:ln>
                <a:solidFill>
                  <a:srgbClr val="FFFFFF"/>
                </a:solidFill>
                <a:effectLst/>
                <a:uLnTx/>
                <a:uFillTx/>
                <a:latin typeface="DM Sans" pitchFamily="2" charset="77"/>
                <a:ea typeface="+mn-ea"/>
                <a:cs typeface="+mn-cs"/>
              </a:rPr>
              <a:t>pH: NA	Viscosity: Solid</a:t>
            </a:r>
          </a:p>
        </p:txBody>
      </p:sp>
      <p:pic>
        <p:nvPicPr>
          <p:cNvPr id="10" name="Picture 9">
            <a:extLst>
              <a:ext uri="{FF2B5EF4-FFF2-40B4-BE49-F238E27FC236}">
                <a16:creationId xmlns:a16="http://schemas.microsoft.com/office/drawing/2014/main" id="{964D73E3-F5DB-1973-1066-E1A668D18D5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14" name="Slide Number Placeholder 3">
            <a:extLst>
              <a:ext uri="{FF2B5EF4-FFF2-40B4-BE49-F238E27FC236}">
                <a16:creationId xmlns:a16="http://schemas.microsoft.com/office/drawing/2014/main" id="{5964A3B7-CCC6-92C4-8857-D1146B254469}"/>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48</a:t>
            </a:fld>
            <a:endParaRPr lang="en-GB" dirty="0"/>
          </a:p>
        </p:txBody>
      </p:sp>
    </p:spTree>
    <p:extLst>
      <p:ext uri="{BB962C8B-B14F-4D97-AF65-F5344CB8AC3E}">
        <p14:creationId xmlns:p14="http://schemas.microsoft.com/office/powerpoint/2010/main" val="35603445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FDA0971-4207-ACEE-1FE7-5519851E520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8" y="0"/>
            <a:ext cx="12191282" cy="6858404"/>
          </a:xfrm>
          <a:prstGeom prst="rect">
            <a:avLst/>
          </a:prstGeom>
        </p:spPr>
      </p:pic>
      <p:sp>
        <p:nvSpPr>
          <p:cNvPr id="2" name="Title 1">
            <a:extLst>
              <a:ext uri="{FF2B5EF4-FFF2-40B4-BE49-F238E27FC236}">
                <a16:creationId xmlns:a16="http://schemas.microsoft.com/office/drawing/2014/main" id="{D08A0850-2108-6AE5-89F5-0428F82F38E8}"/>
              </a:ext>
            </a:extLst>
          </p:cNvPr>
          <p:cNvSpPr>
            <a:spLocks noGrp="1"/>
          </p:cNvSpPr>
          <p:nvPr>
            <p:ph type="title"/>
          </p:nvPr>
        </p:nvSpPr>
        <p:spPr>
          <a:xfrm>
            <a:off x="586701" y="2306691"/>
            <a:ext cx="3034296" cy="443198"/>
          </a:xfrm>
        </p:spPr>
        <p:txBody>
          <a:bodyPr>
            <a:normAutofit/>
          </a:bodyPr>
          <a:lstStyle/>
          <a:p>
            <a:pPr algn="ctr"/>
            <a:r>
              <a:rPr lang="en-US" sz="1400" cap="all" spc="300">
                <a:solidFill>
                  <a:srgbClr val="5F102B"/>
                </a:solidFill>
                <a:latin typeface="DM Sans" pitchFamily="2" charset="77"/>
                <a:ea typeface="Fira Sans" panose="020B0503050000020004" pitchFamily="34" charset="0"/>
                <a:cs typeface="Arial" panose="020B0604020202020204" pitchFamily="34" charset="0"/>
              </a:rPr>
              <a:t>Silky facial mask</a:t>
            </a:r>
          </a:p>
        </p:txBody>
      </p:sp>
      <p:sp>
        <p:nvSpPr>
          <p:cNvPr id="13" name="TextBox 12">
            <a:extLst>
              <a:ext uri="{FF2B5EF4-FFF2-40B4-BE49-F238E27FC236}">
                <a16:creationId xmlns:a16="http://schemas.microsoft.com/office/drawing/2014/main" id="{C196CBBC-DA14-FAEC-6037-85D486FC323D}"/>
              </a:ext>
            </a:extLst>
          </p:cNvPr>
          <p:cNvSpPr txBox="1"/>
          <p:nvPr/>
        </p:nvSpPr>
        <p:spPr>
          <a:xfrm>
            <a:off x="805513" y="4505563"/>
            <a:ext cx="2596673" cy="33855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a:ln>
                  <a:noFill/>
                </a:ln>
                <a:solidFill>
                  <a:srgbClr val="5F102B"/>
                </a:solidFill>
                <a:effectLst/>
                <a:uLnTx/>
                <a:uFillTx/>
                <a:latin typeface="DM Sans" pitchFamily="2" charset="77"/>
                <a:ea typeface="+mn-ea"/>
                <a:cs typeface="Arial" panose="020B0604020202020204" pitchFamily="34" charset="0"/>
              </a:rPr>
              <a:t>The 5-minute remedy to a</a:t>
            </a:r>
            <a:br>
              <a:rPr kumimoji="0" lang="en-US" sz="1100" u="none" strike="noStrike" kern="1200" cap="none" spc="0" normalizeH="0" baseline="0" noProof="0">
                <a:ln>
                  <a:noFill/>
                </a:ln>
                <a:solidFill>
                  <a:srgbClr val="5F102B"/>
                </a:solidFill>
                <a:effectLst/>
                <a:uLnTx/>
                <a:uFillTx/>
                <a:latin typeface="DM Sans" pitchFamily="2" charset="77"/>
                <a:ea typeface="+mn-ea"/>
                <a:cs typeface="Arial" panose="020B0604020202020204" pitchFamily="34" charset="0"/>
              </a:rPr>
            </a:br>
            <a:r>
              <a:rPr kumimoji="0" lang="en-US" sz="1100" u="none" strike="noStrike" kern="1200" cap="none" spc="0" normalizeH="0" baseline="0" noProof="0">
                <a:ln>
                  <a:noFill/>
                </a:ln>
                <a:solidFill>
                  <a:srgbClr val="5F102B"/>
                </a:solidFill>
                <a:effectLst/>
                <a:uLnTx/>
                <a:uFillTx/>
                <a:latin typeface="DM Sans" pitchFamily="2" charset="77"/>
                <a:ea typeface="+mn-ea"/>
                <a:cs typeface="Arial" panose="020B0604020202020204" pitchFamily="34" charset="0"/>
              </a:rPr>
              <a:t>replenished complexion.</a:t>
            </a:r>
          </a:p>
        </p:txBody>
      </p:sp>
      <p:cxnSp>
        <p:nvCxnSpPr>
          <p:cNvPr id="16" name="Straight Connector 15">
            <a:extLst>
              <a:ext uri="{FF2B5EF4-FFF2-40B4-BE49-F238E27FC236}">
                <a16:creationId xmlns:a16="http://schemas.microsoft.com/office/drawing/2014/main" id="{2381ACF2-56B7-5433-62BD-A76F47E24D6C}"/>
              </a:ext>
            </a:extLst>
          </p:cNvPr>
          <p:cNvCxnSpPr>
            <a:cxnSpLocks/>
          </p:cNvCxnSpPr>
          <p:nvPr/>
        </p:nvCxnSpPr>
        <p:spPr>
          <a:xfrm>
            <a:off x="1959219" y="4346328"/>
            <a:ext cx="289259" cy="0"/>
          </a:xfrm>
          <a:prstGeom prst="line">
            <a:avLst/>
          </a:prstGeom>
          <a:ln w="19050">
            <a:solidFill>
              <a:srgbClr val="5F102B"/>
            </a:solidFill>
          </a:ln>
        </p:spPr>
        <p:style>
          <a:lnRef idx="1">
            <a:schemeClr val="accent1"/>
          </a:lnRef>
          <a:fillRef idx="0">
            <a:schemeClr val="accent1"/>
          </a:fillRef>
          <a:effectRef idx="0">
            <a:schemeClr val="accent1"/>
          </a:effectRef>
          <a:fontRef idx="minor">
            <a:schemeClr val="tx1"/>
          </a:fontRef>
        </p:style>
      </p:cxnSp>
      <p:pic>
        <p:nvPicPr>
          <p:cNvPr id="19" name="Picture 18" descr="Text&#10;&#10;Description automatically generated">
            <a:extLst>
              <a:ext uri="{FF2B5EF4-FFF2-40B4-BE49-F238E27FC236}">
                <a16:creationId xmlns:a16="http://schemas.microsoft.com/office/drawing/2014/main" id="{56C2E61F-B685-0EFA-38BB-5B379ABF711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6701" y="5093843"/>
            <a:ext cx="3034296" cy="1245967"/>
          </a:xfrm>
          <a:prstGeom prst="rect">
            <a:avLst/>
          </a:prstGeom>
        </p:spPr>
      </p:pic>
      <p:pic>
        <p:nvPicPr>
          <p:cNvPr id="10" name="Picture 9" descr="Logo&#10;&#10;Description automatically generated with medium confidence">
            <a:extLst>
              <a:ext uri="{FF2B5EF4-FFF2-40B4-BE49-F238E27FC236}">
                <a16:creationId xmlns:a16="http://schemas.microsoft.com/office/drawing/2014/main" id="{A49F5618-1A55-7A37-41CE-3E50D74748B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76907" y="310679"/>
            <a:ext cx="1853885" cy="1417282"/>
          </a:xfrm>
          <a:prstGeom prst="rect">
            <a:avLst/>
          </a:prstGeom>
        </p:spPr>
      </p:pic>
      <p:sp>
        <p:nvSpPr>
          <p:cNvPr id="3" name="TextBox 2">
            <a:extLst>
              <a:ext uri="{FF2B5EF4-FFF2-40B4-BE49-F238E27FC236}">
                <a16:creationId xmlns:a16="http://schemas.microsoft.com/office/drawing/2014/main" id="{EB1CD348-BA17-C445-FA78-7269F375EB3F}"/>
              </a:ext>
            </a:extLst>
          </p:cNvPr>
          <p:cNvSpPr txBox="1"/>
          <p:nvPr/>
        </p:nvSpPr>
        <p:spPr>
          <a:xfrm>
            <a:off x="681583" y="2667253"/>
            <a:ext cx="2939414" cy="677108"/>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a:ln>
                  <a:noFill/>
                </a:ln>
                <a:solidFill>
                  <a:srgbClr val="5F102B"/>
                </a:solidFill>
                <a:effectLst/>
                <a:uLnTx/>
                <a:uFillTx/>
                <a:latin typeface="DM Sans" pitchFamily="2" charset="77"/>
                <a:ea typeface="+mn-ea"/>
                <a:cs typeface="Arial" panose="020B0604020202020204" pitchFamily="34" charset="0"/>
              </a:rPr>
              <a:t>This silky facial mask gives you a natural glow,  encourages regeneration your skin throughout the day and protects your skin’s barrier from harmful environmental threats.</a:t>
            </a:r>
          </a:p>
        </p:txBody>
      </p:sp>
      <p:pic>
        <p:nvPicPr>
          <p:cNvPr id="6" name="Picture 5">
            <a:extLst>
              <a:ext uri="{FF2B5EF4-FFF2-40B4-BE49-F238E27FC236}">
                <a16:creationId xmlns:a16="http://schemas.microsoft.com/office/drawing/2014/main" id="{76AB8922-097D-DBAF-B67D-0DE609E61DC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2843504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roll of toilet paper&#10;&#10;Description automatically generated">
            <a:extLst>
              <a:ext uri="{FF2B5EF4-FFF2-40B4-BE49-F238E27FC236}">
                <a16:creationId xmlns:a16="http://schemas.microsoft.com/office/drawing/2014/main" id="{BC815748-328A-2F60-960A-20B05D41EEBC}"/>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a:stretch/>
        </p:blipFill>
        <p:spPr>
          <a:xfrm>
            <a:off x="7696460" y="0"/>
            <a:ext cx="4495540" cy="6858000"/>
          </a:xfrm>
          <a:prstGeom prst="rect">
            <a:avLst/>
          </a:prstGeom>
        </p:spPr>
      </p:pic>
      <p:sp>
        <p:nvSpPr>
          <p:cNvPr id="4" name="Text Placeholder 3">
            <a:extLst>
              <a:ext uri="{FF2B5EF4-FFF2-40B4-BE49-F238E27FC236}">
                <a16:creationId xmlns:a16="http://schemas.microsoft.com/office/drawing/2014/main" id="{D990BE16-B690-8EF8-58BE-CED9167E9101}"/>
              </a:ext>
            </a:extLst>
          </p:cNvPr>
          <p:cNvSpPr>
            <a:spLocks noGrp="1"/>
          </p:cNvSpPr>
          <p:nvPr>
            <p:ph type="body" idx="11"/>
          </p:nvPr>
        </p:nvSpPr>
        <p:spPr/>
        <p:txBody>
          <a:bodyPr vert="horz" wrap="square" lIns="0" tIns="0" rIns="0" bIns="0" rtlCol="0" anchor="t">
            <a:noAutofit/>
          </a:bodyPr>
          <a:lstStyle/>
          <a:p>
            <a:r>
              <a:rPr lang="en-US">
                <a:latin typeface="DM Sans"/>
              </a:rPr>
              <a:t>99.26% Natural Origin* </a:t>
            </a:r>
            <a:endParaRPr lang="en-US"/>
          </a:p>
        </p:txBody>
      </p:sp>
      <p:sp>
        <p:nvSpPr>
          <p:cNvPr id="2" name="Title 1">
            <a:extLst>
              <a:ext uri="{FF2B5EF4-FFF2-40B4-BE49-F238E27FC236}">
                <a16:creationId xmlns:a16="http://schemas.microsoft.com/office/drawing/2014/main" id="{BE3A60C2-0FC3-E5AF-D5B3-C56A1D9B2ACA}"/>
              </a:ext>
            </a:extLst>
          </p:cNvPr>
          <p:cNvSpPr>
            <a:spLocks noGrp="1"/>
          </p:cNvSpPr>
          <p:nvPr>
            <p:ph type="title"/>
          </p:nvPr>
        </p:nvSpPr>
        <p:spPr/>
        <p:txBody>
          <a:bodyPr/>
          <a:lstStyle/>
          <a:p>
            <a:r>
              <a:rPr lang="en-US"/>
              <a:t>Rinse-off Silky Facial Mask</a:t>
            </a:r>
          </a:p>
        </p:txBody>
      </p:sp>
      <p:graphicFrame>
        <p:nvGraphicFramePr>
          <p:cNvPr id="8" name="Table 11">
            <a:extLst>
              <a:ext uri="{FF2B5EF4-FFF2-40B4-BE49-F238E27FC236}">
                <a16:creationId xmlns:a16="http://schemas.microsoft.com/office/drawing/2014/main" id="{0A932D37-F6A9-75F1-77B3-1CDF3DDDE556}"/>
              </a:ext>
            </a:extLst>
          </p:cNvPr>
          <p:cNvGraphicFramePr>
            <a:graphicFrameLocks noGrp="1"/>
          </p:cNvGraphicFramePr>
          <p:nvPr>
            <p:extLst>
              <p:ext uri="{D42A27DB-BD31-4B8C-83A1-F6EECF244321}">
                <p14:modId xmlns:p14="http://schemas.microsoft.com/office/powerpoint/2010/main" val="3636811266"/>
              </p:ext>
            </p:extLst>
          </p:nvPr>
        </p:nvGraphicFramePr>
        <p:xfrm>
          <a:off x="302400" y="1237709"/>
          <a:ext cx="7128000" cy="3498661"/>
        </p:xfrm>
        <a:graphic>
          <a:graphicData uri="http://schemas.openxmlformats.org/drawingml/2006/table">
            <a:tbl>
              <a:tblPr firstRow="1" bandRow="1">
                <a:tableStyleId>{5C22544A-7EE6-4342-B048-85BDC9FD1C3A}</a:tableStyleId>
              </a:tblPr>
              <a:tblGrid>
                <a:gridCol w="288000">
                  <a:extLst>
                    <a:ext uri="{9D8B030D-6E8A-4147-A177-3AD203B41FA5}">
                      <a16:colId xmlns:a16="http://schemas.microsoft.com/office/drawing/2014/main" val="3970056331"/>
                    </a:ext>
                  </a:extLst>
                </a:gridCol>
                <a:gridCol w="4500000">
                  <a:extLst>
                    <a:ext uri="{9D8B030D-6E8A-4147-A177-3AD203B41FA5}">
                      <a16:colId xmlns:a16="http://schemas.microsoft.com/office/drawing/2014/main" val="2278081631"/>
                    </a:ext>
                  </a:extLst>
                </a:gridCol>
                <a:gridCol w="720000">
                  <a:extLst>
                    <a:ext uri="{9D8B030D-6E8A-4147-A177-3AD203B41FA5}">
                      <a16:colId xmlns:a16="http://schemas.microsoft.com/office/drawing/2014/main" val="2106719936"/>
                    </a:ext>
                  </a:extLst>
                </a:gridCol>
                <a:gridCol w="1620000">
                  <a:extLst>
                    <a:ext uri="{9D8B030D-6E8A-4147-A177-3AD203B41FA5}">
                      <a16:colId xmlns:a16="http://schemas.microsoft.com/office/drawing/2014/main" val="650475762"/>
                    </a:ext>
                  </a:extLst>
                </a:gridCol>
              </a:tblGrid>
              <a:tr h="0">
                <a:tc>
                  <a:txBody>
                    <a:bodyPr/>
                    <a:lstStyle/>
                    <a:p>
                      <a:pPr algn="ctr">
                        <a:lnSpc>
                          <a:spcPts val="1200"/>
                        </a:lnSpc>
                      </a:pPr>
                      <a:endParaRPr lang="en-GB" sz="1000" b="1" i="0">
                        <a:solidFill>
                          <a:schemeClr val="bg1"/>
                        </a:solidFill>
                        <a:effectLst/>
                        <a:latin typeface="+mj-lt"/>
                        <a:ea typeface="Trebuchet MS" panose="020B0703020202090204" pitchFamily="34" charset="0"/>
                        <a:cs typeface="Times New Roman" panose="02020603050405020304" pitchFamily="18" charset="0"/>
                      </a:endParaRP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nSpc>
                          <a:spcPts val="1200"/>
                        </a:lnSpc>
                      </a:pPr>
                      <a:r>
                        <a:rPr lang="en-GB" sz="1200" b="0" i="0">
                          <a:solidFill>
                            <a:schemeClr val="bg1"/>
                          </a:solidFill>
                          <a:effectLst/>
                          <a:latin typeface="+mj-lt"/>
                          <a:ea typeface="Trebuchet MS" panose="020B0703020202090204" pitchFamily="34" charset="0"/>
                          <a:cs typeface="Times New Roman" panose="02020603050405020304" pitchFamily="18" charset="0"/>
                        </a:rPr>
                        <a:t>Ingredients</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ctr">
                        <a:lnSpc>
                          <a:spcPts val="1200"/>
                        </a:lnSpc>
                      </a:pPr>
                      <a:r>
                        <a:rPr lang="en-GB" sz="1200" b="0" i="0">
                          <a:solidFill>
                            <a:schemeClr val="bg1"/>
                          </a:solidFill>
                          <a:effectLst/>
                          <a:latin typeface="+mj-lt"/>
                          <a:ea typeface="Trebuchet MS" panose="020B0703020202090204" pitchFamily="34" charset="0"/>
                          <a:cs typeface="Times New Roman" panose="02020603050405020304" pitchFamily="18" charset="0"/>
                        </a:rPr>
                        <a:t>% w/w</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a:lnSpc>
                          <a:spcPts val="1200"/>
                        </a:lnSpc>
                      </a:pPr>
                      <a:r>
                        <a:rPr lang="en-GB" sz="1200" b="0" i="0" dirty="0">
                          <a:solidFill>
                            <a:schemeClr val="bg1"/>
                          </a:solidFill>
                          <a:effectLst/>
                          <a:latin typeface="+mj-lt"/>
                          <a:ea typeface="Trebuchet MS" panose="020B0703020202090204" pitchFamily="34" charset="0"/>
                          <a:cs typeface="Times New Roman" panose="02020603050405020304" pitchFamily="18" charset="0"/>
                        </a:rPr>
                        <a:t>Function</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extLst>
                  <a:ext uri="{0D108BD9-81ED-4DB2-BD59-A6C34878D82A}">
                    <a16:rowId xmlns:a16="http://schemas.microsoft.com/office/drawing/2014/main" val="4180935130"/>
                  </a:ext>
                </a:extLst>
              </a:tr>
              <a:tr h="0">
                <a:tc>
                  <a:txBody>
                    <a:bodyPr/>
                    <a:lstStyle/>
                    <a:p>
                      <a:pPr algn="ctr" fontAlgn="ctr"/>
                      <a:r>
                        <a:rPr lang="en-GB" sz="1000" b="1" i="0" u="none" strike="noStrike">
                          <a:solidFill>
                            <a:schemeClr val="bg1"/>
                          </a:solidFill>
                          <a:effectLst/>
                          <a:latin typeface="DM Sans" pitchFamily="2" charset="77"/>
                        </a:rPr>
                        <a:t>A</a:t>
                      </a:r>
                    </a:p>
                  </a:txBody>
                  <a:tcPr marL="72000" marR="720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1000" b="0" i="0" u="none" strike="noStrike">
                          <a:solidFill>
                            <a:srgbClr val="000000"/>
                          </a:solidFill>
                          <a:effectLst/>
                          <a:latin typeface="DM Sans" pitchFamily="2" charset="77"/>
                        </a:rPr>
                        <a:t>GLYCERIN, AQUA, SUCROSE LAURATE</a:t>
                      </a:r>
                    </a:p>
                  </a:txBody>
                  <a:tcPr marL="72000" marR="720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ctr" fontAlgn="ctr"/>
                      <a:r>
                        <a:rPr lang="en-GB" sz="1000" b="0" i="0" u="none" strike="noStrike">
                          <a:solidFill>
                            <a:srgbClr val="000000"/>
                          </a:solidFill>
                          <a:effectLst/>
                          <a:latin typeface="DM Sans" pitchFamily="2" charset="77"/>
                        </a:rPr>
                        <a:t>20,00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l">
                        <a:lnSpc>
                          <a:spcPts val="1200"/>
                        </a:lnSpc>
                      </a:pPr>
                      <a:r>
                        <a:rPr lang="en-GB" sz="1000" b="0" i="0">
                          <a:solidFill>
                            <a:srgbClr val="000000"/>
                          </a:solidFill>
                          <a:effectLst/>
                          <a:latin typeface="DM Sans" pitchFamily="2" charset="77"/>
                          <a:ea typeface="Trebuchet MS" panose="020B0703020202090204" pitchFamily="34" charset="0"/>
                          <a:cs typeface="Times New Roman" panose="02020603050405020304" pitchFamily="18" charset="0"/>
                        </a:rPr>
                        <a:t>Thickener</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extLst>
                  <a:ext uri="{0D108BD9-81ED-4DB2-BD59-A6C34878D82A}">
                    <a16:rowId xmlns:a16="http://schemas.microsoft.com/office/drawing/2014/main" val="2744825183"/>
                  </a:ext>
                </a:extLst>
              </a:tr>
              <a:tr h="0">
                <a:tc>
                  <a:txBody>
                    <a:bodyPr/>
                    <a:lstStyle/>
                    <a:p>
                      <a:pPr algn="ctr" fontAlgn="ctr"/>
                      <a:endParaRPr lang="en-GB" sz="1000" b="1" i="0" u="none" strike="noStrike">
                        <a:solidFill>
                          <a:schemeClr val="bg1"/>
                        </a:solidFill>
                        <a:effectLst/>
                        <a:latin typeface="DM Sans" pitchFamily="2" charset="77"/>
                      </a:endParaRPr>
                    </a:p>
                  </a:txBody>
                  <a:tcPr marL="72000" marR="720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1000" b="0" i="0" u="none" strike="noStrike">
                          <a:solidFill>
                            <a:srgbClr val="000000"/>
                          </a:solidFill>
                          <a:effectLst/>
                          <a:latin typeface="DM Sans" pitchFamily="2" charset="77"/>
                        </a:rPr>
                        <a:t>SUCROSE STEARATE, SUCROSE PALMITATE</a:t>
                      </a:r>
                    </a:p>
                  </a:txBody>
                  <a:tcPr marL="72000" marR="720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ctr" fontAlgn="ctr"/>
                      <a:r>
                        <a:rPr lang="en-GB" sz="1000" b="0" i="0" u="none" strike="noStrike">
                          <a:solidFill>
                            <a:srgbClr val="000000"/>
                          </a:solidFill>
                          <a:effectLst/>
                          <a:latin typeface="DM Sans" pitchFamily="2" charset="77"/>
                        </a:rPr>
                        <a:t>0,50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l">
                        <a:lnSpc>
                          <a:spcPts val="1200"/>
                        </a:lnSpc>
                      </a:pPr>
                      <a:r>
                        <a:rPr lang="en-GB" sz="1000" b="0" i="0">
                          <a:solidFill>
                            <a:srgbClr val="000000"/>
                          </a:solidFill>
                          <a:effectLst/>
                          <a:latin typeface="DM Sans" pitchFamily="2" charset="77"/>
                          <a:ea typeface="Trebuchet MS" panose="020B0703020202090204" pitchFamily="34" charset="0"/>
                          <a:cs typeface="Times New Roman" panose="02020603050405020304" pitchFamily="18" charset="0"/>
                        </a:rPr>
                        <a:t>Thickener</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extLst>
                  <a:ext uri="{0D108BD9-81ED-4DB2-BD59-A6C34878D82A}">
                    <a16:rowId xmlns:a16="http://schemas.microsoft.com/office/drawing/2014/main" val="971047409"/>
                  </a:ext>
                </a:extLst>
              </a:tr>
              <a:tr h="0">
                <a:tc>
                  <a:txBody>
                    <a:bodyPr/>
                    <a:lstStyle/>
                    <a:p>
                      <a:pPr algn="ctr" fontAlgn="ctr"/>
                      <a:endParaRPr lang="en-GB" sz="1000" b="1" i="0" u="none" strike="noStrike">
                        <a:solidFill>
                          <a:schemeClr val="bg1"/>
                        </a:solidFill>
                        <a:effectLst/>
                        <a:latin typeface="DM Sans" pitchFamily="2" charset="77"/>
                      </a:endParaRPr>
                    </a:p>
                  </a:txBody>
                  <a:tcPr marL="72000" marR="720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1000" b="0" i="0" u="none" strike="noStrike">
                          <a:solidFill>
                            <a:srgbClr val="000000"/>
                          </a:solidFill>
                          <a:effectLst/>
                          <a:latin typeface="DM Sans" pitchFamily="2" charset="77"/>
                        </a:rPr>
                        <a:t>GLYCERIN</a:t>
                      </a:r>
                    </a:p>
                  </a:txBody>
                  <a:tcPr marL="72000" marR="720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ctr" fontAlgn="ctr"/>
                      <a:r>
                        <a:rPr lang="en-GB" sz="1000" b="0" i="0" u="none" strike="noStrike">
                          <a:solidFill>
                            <a:srgbClr val="000000"/>
                          </a:solidFill>
                          <a:effectLst/>
                          <a:latin typeface="DM Sans" pitchFamily="2" charset="77"/>
                        </a:rPr>
                        <a:t>10,00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l">
                        <a:lnSpc>
                          <a:spcPts val="1200"/>
                        </a:lnSpc>
                      </a:pPr>
                      <a:r>
                        <a:rPr lang="en-GB" sz="1000" b="0" i="0">
                          <a:solidFill>
                            <a:srgbClr val="000000"/>
                          </a:solidFill>
                          <a:effectLst/>
                          <a:latin typeface="DM Sans" pitchFamily="2" charset="77"/>
                          <a:ea typeface="Trebuchet MS" panose="020B0703020202090204" pitchFamily="34" charset="0"/>
                          <a:cs typeface="Times New Roman" panose="02020603050405020304" pitchFamily="18" charset="0"/>
                        </a:rPr>
                        <a:t>Humectant / Solvent</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extLst>
                  <a:ext uri="{0D108BD9-81ED-4DB2-BD59-A6C34878D82A}">
                    <a16:rowId xmlns:a16="http://schemas.microsoft.com/office/drawing/2014/main" val="2041633182"/>
                  </a:ext>
                </a:extLst>
              </a:tr>
              <a:tr h="448800">
                <a:tc>
                  <a:txBody>
                    <a:bodyPr/>
                    <a:lstStyle/>
                    <a:p>
                      <a:pPr algn="ctr" fontAlgn="ctr"/>
                      <a:endParaRPr lang="en-GB" sz="1000" b="1" i="0" u="none" strike="noStrike">
                        <a:solidFill>
                          <a:schemeClr val="bg1"/>
                        </a:solidFill>
                        <a:effectLst/>
                        <a:latin typeface="DM Sans" pitchFamily="2" charset="77"/>
                      </a:endParaRPr>
                    </a:p>
                  </a:txBody>
                  <a:tcPr marL="72000" marR="720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1000" b="1" i="0" u="none" strike="noStrike" dirty="0">
                          <a:solidFill>
                            <a:srgbClr val="000000"/>
                          </a:solidFill>
                          <a:effectLst/>
                          <a:latin typeface="DM Sans" pitchFamily="2" charset="77"/>
                        </a:rPr>
                        <a:t>SYN-UP® </a:t>
                      </a:r>
                      <a:r>
                        <a:rPr lang="en-GB" sz="1000" b="0" i="0" u="none" strike="noStrike" dirty="0">
                          <a:solidFill>
                            <a:srgbClr val="000000"/>
                          </a:solidFill>
                          <a:effectLst/>
                          <a:latin typeface="DM Sans" pitchFamily="2" charset="77"/>
                        </a:rPr>
                        <a:t>(AMIDINOBENZYL BENZYLSULFONYL D-SERYL HOMOPHENYLALANINAMIDE ACETATE, GLYCERIN, AQUA, CITRIC ACID)</a:t>
                      </a:r>
                    </a:p>
                  </a:txBody>
                  <a:tcPr marL="72000" marR="720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ctr" fontAlgn="ctr"/>
                      <a:r>
                        <a:rPr lang="en-GB" sz="1000" b="0" i="0" u="none" strike="noStrike">
                          <a:solidFill>
                            <a:srgbClr val="000000"/>
                          </a:solidFill>
                          <a:effectLst/>
                          <a:latin typeface="DM Sans" pitchFamily="2" charset="77"/>
                        </a:rPr>
                        <a:t>1,00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l">
                        <a:lnSpc>
                          <a:spcPts val="1200"/>
                        </a:lnSpc>
                      </a:pPr>
                      <a:r>
                        <a:rPr lang="en-GB" sz="1000" b="0" i="0" kern="1200" dirty="0">
                          <a:solidFill>
                            <a:srgbClr val="000000"/>
                          </a:solidFill>
                          <a:effectLst/>
                          <a:latin typeface="DM Sans" pitchFamily="2" charset="77"/>
                          <a:ea typeface="Trebuchet MS" panose="020B0703020202090204" pitchFamily="34" charset="0"/>
                          <a:cs typeface="Times New Roman" panose="02020603050405020304" pitchFamily="18" charset="0"/>
                        </a:rPr>
                        <a:t>Active</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extLst>
                  <a:ext uri="{0D108BD9-81ED-4DB2-BD59-A6C34878D82A}">
                    <a16:rowId xmlns:a16="http://schemas.microsoft.com/office/drawing/2014/main" val="2457284373"/>
                  </a:ext>
                </a:extLst>
              </a:tr>
              <a:tr h="0">
                <a:tc>
                  <a:txBody>
                    <a:bodyPr/>
                    <a:lstStyle/>
                    <a:p>
                      <a:pPr algn="ctr" fontAlgn="ctr"/>
                      <a:r>
                        <a:rPr lang="en-GB" sz="1000" b="1" i="0" u="none" strike="noStrike">
                          <a:solidFill>
                            <a:schemeClr val="bg1"/>
                          </a:solidFill>
                          <a:effectLst/>
                          <a:latin typeface="DM Sans" pitchFamily="2" charset="77"/>
                        </a:rPr>
                        <a:t>B</a:t>
                      </a:r>
                    </a:p>
                  </a:txBody>
                  <a:tcPr marL="72000" marR="720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1000" b="1" i="0" u="none" strike="noStrike">
                          <a:solidFill>
                            <a:srgbClr val="000000"/>
                          </a:solidFill>
                          <a:effectLst/>
                          <a:latin typeface="DM Sans" pitchFamily="2" charset="77"/>
                        </a:rPr>
                        <a:t>ARGAN OIL </a:t>
                      </a:r>
                      <a:r>
                        <a:rPr lang="en-GB" sz="1000" b="0" i="0" u="none" strike="noStrike">
                          <a:solidFill>
                            <a:srgbClr val="000000"/>
                          </a:solidFill>
                          <a:effectLst/>
                          <a:latin typeface="DM Sans" pitchFamily="2" charset="77"/>
                        </a:rPr>
                        <a:t>(ARGANIA SPINOSA KERNEL OIL)</a:t>
                      </a:r>
                    </a:p>
                  </a:txBody>
                  <a:tcPr marL="72000" marR="720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ctr" fontAlgn="ctr"/>
                      <a:r>
                        <a:rPr lang="en-GB" sz="1000" b="0" i="0" u="none" strike="noStrike">
                          <a:solidFill>
                            <a:srgbClr val="000000"/>
                          </a:solidFill>
                          <a:effectLst/>
                          <a:latin typeface="DM Sans" pitchFamily="2" charset="77"/>
                        </a:rPr>
                        <a:t>2,00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ts val="1200"/>
                        </a:lnSpc>
                      </a:pPr>
                      <a:r>
                        <a:rPr lang="en-GB" sz="1000" b="0" i="0" kern="1200">
                          <a:solidFill>
                            <a:srgbClr val="000000"/>
                          </a:solidFill>
                          <a:effectLst/>
                          <a:latin typeface="DM Sans" pitchFamily="2" charset="77"/>
                          <a:ea typeface="Trebuchet MS" panose="020B0703020202090204" pitchFamily="34" charset="0"/>
                          <a:cs typeface="Times New Roman" panose="02020603050405020304" pitchFamily="18" charset="0"/>
                        </a:rPr>
                        <a:t>Active</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98406892"/>
                  </a:ext>
                </a:extLst>
              </a:tr>
              <a:tr h="0">
                <a:tc>
                  <a:txBody>
                    <a:bodyPr/>
                    <a:lstStyle/>
                    <a:p>
                      <a:pPr algn="ctr" fontAlgn="ctr"/>
                      <a:endParaRPr lang="en-GB" sz="1000" b="1" i="0" u="none" strike="noStrike">
                        <a:solidFill>
                          <a:schemeClr val="bg1"/>
                        </a:solidFill>
                        <a:effectLst/>
                        <a:latin typeface="DM Sans" pitchFamily="2" charset="77"/>
                      </a:endParaRPr>
                    </a:p>
                  </a:txBody>
                  <a:tcPr marL="72000" marR="720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1000" b="0" i="0" u="none" strike="noStrike">
                          <a:solidFill>
                            <a:srgbClr val="000000"/>
                          </a:solidFill>
                          <a:effectLst/>
                          <a:latin typeface="DM Sans" pitchFamily="2" charset="77"/>
                        </a:rPr>
                        <a:t>CAPRYLIC/CAPRIC TRIGLYCERIDE</a:t>
                      </a:r>
                    </a:p>
                  </a:txBody>
                  <a:tcPr marL="72000" marR="720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ctr" fontAlgn="ctr"/>
                      <a:r>
                        <a:rPr lang="en-GB" sz="1000" b="0" i="0" u="none" strike="noStrike">
                          <a:solidFill>
                            <a:srgbClr val="000000"/>
                          </a:solidFill>
                          <a:effectLst/>
                          <a:latin typeface="DM Sans" pitchFamily="2" charset="77"/>
                        </a:rPr>
                        <a:t>30,45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ts val="1200"/>
                        </a:lnSpc>
                      </a:pPr>
                      <a:r>
                        <a:rPr lang="en-GB" sz="1000" b="0" i="0">
                          <a:solidFill>
                            <a:srgbClr val="000000"/>
                          </a:solidFill>
                          <a:effectLst/>
                          <a:latin typeface="DM Sans" pitchFamily="2" charset="77"/>
                          <a:ea typeface="Trebuchet MS" panose="020B0703020202090204" pitchFamily="34" charset="0"/>
                          <a:cs typeface="Times New Roman" panose="02020603050405020304" pitchFamily="18" charset="0"/>
                        </a:rPr>
                        <a:t>Emollient</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1647669561"/>
                  </a:ext>
                </a:extLst>
              </a:tr>
              <a:tr h="0">
                <a:tc>
                  <a:txBody>
                    <a:bodyPr/>
                    <a:lstStyle/>
                    <a:p>
                      <a:pPr algn="ctr" fontAlgn="ctr"/>
                      <a:endParaRPr lang="en-GB" sz="1000" b="1" i="0" u="none" strike="noStrike">
                        <a:solidFill>
                          <a:schemeClr val="bg1"/>
                        </a:solidFill>
                        <a:effectLst/>
                        <a:latin typeface="DM Sans" pitchFamily="2" charset="77"/>
                      </a:endParaRPr>
                    </a:p>
                  </a:txBody>
                  <a:tcPr marL="72000" marR="720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1000" b="0" i="0" u="none" strike="noStrike">
                          <a:solidFill>
                            <a:srgbClr val="000000"/>
                          </a:solidFill>
                          <a:effectLst/>
                          <a:latin typeface="DM Sans" pitchFamily="2" charset="77"/>
                        </a:rPr>
                        <a:t>HIPPOPHAE RHAMNOIDES OIL</a:t>
                      </a:r>
                    </a:p>
                  </a:txBody>
                  <a:tcPr marL="72000" marR="720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ctr" fontAlgn="ctr"/>
                      <a:r>
                        <a:rPr lang="en-GB" sz="1000" b="0" i="0" u="none" strike="noStrike">
                          <a:solidFill>
                            <a:srgbClr val="000000"/>
                          </a:solidFill>
                          <a:effectLst/>
                          <a:latin typeface="DM Sans" pitchFamily="2" charset="77"/>
                        </a:rPr>
                        <a:t>0,25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ts val="1200"/>
                        </a:lnSpc>
                      </a:pPr>
                      <a:r>
                        <a:rPr lang="en-GB" sz="1000" b="0" i="0">
                          <a:solidFill>
                            <a:srgbClr val="000000"/>
                          </a:solidFill>
                          <a:effectLst/>
                          <a:latin typeface="DM Sans" pitchFamily="2" charset="77"/>
                          <a:ea typeface="Trebuchet MS" panose="020B0703020202090204" pitchFamily="34" charset="0"/>
                          <a:cs typeface="Times New Roman" panose="02020603050405020304" pitchFamily="18" charset="0"/>
                        </a:rPr>
                        <a:t>Emollient</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3326301556"/>
                  </a:ext>
                </a:extLst>
              </a:tr>
              <a:tr h="0">
                <a:tc>
                  <a:txBody>
                    <a:bodyPr/>
                    <a:lstStyle/>
                    <a:p>
                      <a:pPr algn="ctr" fontAlgn="ctr"/>
                      <a:endParaRPr lang="en-GB" sz="1000" b="1" i="0" u="none" strike="noStrike">
                        <a:solidFill>
                          <a:schemeClr val="bg1"/>
                        </a:solidFill>
                        <a:effectLst/>
                        <a:latin typeface="DM Sans" pitchFamily="2" charset="77"/>
                      </a:endParaRPr>
                    </a:p>
                  </a:txBody>
                  <a:tcPr marL="72000" marR="720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1000" b="0" i="0" u="none" strike="noStrike">
                          <a:solidFill>
                            <a:srgbClr val="000000"/>
                          </a:solidFill>
                          <a:effectLst/>
                          <a:latin typeface="DM Sans" pitchFamily="2" charset="77"/>
                        </a:rPr>
                        <a:t>COCO-CAPRYLATE</a:t>
                      </a:r>
                    </a:p>
                  </a:txBody>
                  <a:tcPr marL="72000" marR="720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ctr" fontAlgn="ctr"/>
                      <a:r>
                        <a:rPr lang="en-GB" sz="1000" b="0" i="0" u="none" strike="noStrike">
                          <a:solidFill>
                            <a:srgbClr val="000000"/>
                          </a:solidFill>
                          <a:effectLst/>
                          <a:latin typeface="DM Sans" pitchFamily="2" charset="77"/>
                        </a:rPr>
                        <a:t>5,00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ts val="1200"/>
                        </a:lnSpc>
                      </a:pPr>
                      <a:r>
                        <a:rPr lang="en-GB" sz="1000" b="0" i="0">
                          <a:solidFill>
                            <a:srgbClr val="000000"/>
                          </a:solidFill>
                          <a:effectLst/>
                          <a:latin typeface="DM Sans" pitchFamily="2" charset="77"/>
                          <a:ea typeface="Trebuchet MS" panose="020B0703020202090204" pitchFamily="34" charset="0"/>
                          <a:cs typeface="Times New Roman" panose="02020603050405020304" pitchFamily="18" charset="0"/>
                        </a:rPr>
                        <a:t>Emollient</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1530948711"/>
                  </a:ext>
                </a:extLst>
              </a:tr>
              <a:tr h="0">
                <a:tc>
                  <a:txBody>
                    <a:bodyPr/>
                    <a:lstStyle/>
                    <a:p>
                      <a:pPr algn="ctr" fontAlgn="ctr"/>
                      <a:endParaRPr lang="en-GB" sz="1000" b="1" i="0" u="none" strike="noStrike">
                        <a:solidFill>
                          <a:schemeClr val="bg1"/>
                        </a:solidFill>
                        <a:effectLst/>
                        <a:latin typeface="DM Sans" pitchFamily="2" charset="77"/>
                      </a:endParaRPr>
                    </a:p>
                  </a:txBody>
                  <a:tcPr marL="72000" marR="720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lvl="0" algn="l">
                        <a:buNone/>
                      </a:pPr>
                      <a:r>
                        <a:rPr lang="en-GB" sz="1000" b="1" i="0" u="none" strike="noStrike" noProof="0">
                          <a:solidFill>
                            <a:srgbClr val="000000"/>
                          </a:solidFill>
                          <a:effectLst/>
                          <a:latin typeface="DM Sans"/>
                        </a:rPr>
                        <a:t>SILK TOUCH P01D275 </a:t>
                      </a:r>
                      <a:r>
                        <a:rPr lang="en-GB" sz="1000" b="0" i="0" u="none" strike="noStrike">
                          <a:solidFill>
                            <a:srgbClr val="000000"/>
                          </a:solidFill>
                          <a:effectLst/>
                          <a:latin typeface="DM Sans"/>
                        </a:rPr>
                        <a:t>(PARFUM)</a:t>
                      </a:r>
                    </a:p>
                  </a:txBody>
                  <a:tcPr marL="72000" marR="720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ctr" fontAlgn="ctr"/>
                      <a:r>
                        <a:rPr lang="en-GB" sz="1000" b="0" i="0" u="none" strike="noStrike">
                          <a:solidFill>
                            <a:srgbClr val="000000"/>
                          </a:solidFill>
                          <a:effectLst/>
                          <a:latin typeface="DM Sans" pitchFamily="2" charset="77"/>
                        </a:rPr>
                        <a:t>0,80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algn="l">
                        <a:lnSpc>
                          <a:spcPts val="1200"/>
                        </a:lnSpc>
                      </a:pPr>
                      <a:r>
                        <a:rPr lang="en-GB" sz="1000" b="0" i="0" dirty="0">
                          <a:solidFill>
                            <a:srgbClr val="000000"/>
                          </a:solidFill>
                          <a:effectLst/>
                          <a:latin typeface="DM Sans" pitchFamily="2" charset="77"/>
                          <a:ea typeface="Trebuchet MS" panose="020B0703020202090204" pitchFamily="34" charset="0"/>
                          <a:cs typeface="Times New Roman" panose="02020603050405020304" pitchFamily="18" charset="0"/>
                        </a:rPr>
                        <a:t>Gives an olfactive identity</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1797021849"/>
                  </a:ext>
                </a:extLst>
              </a:tr>
              <a:tr h="0">
                <a:tc>
                  <a:txBody>
                    <a:bodyPr/>
                    <a:lstStyle/>
                    <a:p>
                      <a:pPr algn="ctr" fontAlgn="ctr"/>
                      <a:r>
                        <a:rPr lang="en-GB" sz="1000" b="1" i="0" u="none" strike="noStrike" dirty="0">
                          <a:solidFill>
                            <a:schemeClr val="bg1"/>
                          </a:solidFill>
                          <a:effectLst/>
                          <a:latin typeface="DM Sans" pitchFamily="2" charset="77"/>
                        </a:rPr>
                        <a:t>C</a:t>
                      </a:r>
                    </a:p>
                  </a:txBody>
                  <a:tcPr marL="72000" marR="720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D3C35"/>
                    </a:solidFill>
                  </a:tcPr>
                </a:tc>
                <a:tc>
                  <a:txBody>
                    <a:bodyPr/>
                    <a:lstStyle/>
                    <a:p>
                      <a:pPr algn="l" fontAlgn="ctr"/>
                      <a:r>
                        <a:rPr lang="en-GB" sz="1000" b="0" i="0" u="none" strike="noStrike">
                          <a:solidFill>
                            <a:srgbClr val="000000"/>
                          </a:solidFill>
                          <a:effectLst/>
                          <a:latin typeface="DM Sans" pitchFamily="2" charset="77"/>
                        </a:rPr>
                        <a:t>OCTYLDODECANOL</a:t>
                      </a:r>
                    </a:p>
                  </a:txBody>
                  <a:tcPr marL="72000" marR="720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ctr" fontAlgn="ctr"/>
                      <a:r>
                        <a:rPr lang="en-GB" sz="1000" b="0" i="0" u="none" strike="noStrike">
                          <a:solidFill>
                            <a:srgbClr val="000000"/>
                          </a:solidFill>
                          <a:effectLst/>
                          <a:latin typeface="DM Sans" pitchFamily="2" charset="77"/>
                        </a:rPr>
                        <a:t>30,00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algn="l">
                        <a:lnSpc>
                          <a:spcPts val="1200"/>
                        </a:lnSpc>
                      </a:pPr>
                      <a:r>
                        <a:rPr lang="en-GB" sz="1000" b="0" i="0" dirty="0">
                          <a:solidFill>
                            <a:srgbClr val="000000"/>
                          </a:solidFill>
                          <a:effectLst/>
                          <a:latin typeface="DM Sans" pitchFamily="2" charset="77"/>
                          <a:ea typeface="Trebuchet MS" panose="020B0703020202090204" pitchFamily="34" charset="0"/>
                          <a:cs typeface="Times New Roman" panose="02020603050405020304" pitchFamily="18" charset="0"/>
                        </a:rPr>
                        <a:t>Emollient</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BCB8"/>
                    </a:solidFill>
                  </a:tcPr>
                </a:tc>
                <a:extLst>
                  <a:ext uri="{0D108BD9-81ED-4DB2-BD59-A6C34878D82A}">
                    <a16:rowId xmlns:a16="http://schemas.microsoft.com/office/drawing/2014/main" val="3615668087"/>
                  </a:ext>
                </a:extLst>
              </a:tr>
            </a:tbl>
          </a:graphicData>
        </a:graphic>
      </p:graphicFrame>
      <p:pic>
        <p:nvPicPr>
          <p:cNvPr id="7" name="Picture 6">
            <a:extLst>
              <a:ext uri="{FF2B5EF4-FFF2-40B4-BE49-F238E27FC236}">
                <a16:creationId xmlns:a16="http://schemas.microsoft.com/office/drawing/2014/main" id="{192FB4BD-3B3B-0AFF-A3DB-AED83D6D9D8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grpSp>
        <p:nvGrpSpPr>
          <p:cNvPr id="13" name="Group 12">
            <a:extLst>
              <a:ext uri="{FF2B5EF4-FFF2-40B4-BE49-F238E27FC236}">
                <a16:creationId xmlns:a16="http://schemas.microsoft.com/office/drawing/2014/main" id="{F4FD5AC8-A6C9-AF07-A9C1-B84DB57DAB89}"/>
              </a:ext>
            </a:extLst>
          </p:cNvPr>
          <p:cNvGrpSpPr/>
          <p:nvPr/>
        </p:nvGrpSpPr>
        <p:grpSpPr>
          <a:xfrm>
            <a:off x="213189" y="4812073"/>
            <a:ext cx="7217211" cy="1563426"/>
            <a:chOff x="748968" y="5560376"/>
            <a:chExt cx="7217211" cy="1563426"/>
          </a:xfrm>
        </p:grpSpPr>
        <p:sp>
          <p:nvSpPr>
            <p:cNvPr id="16" name="TextBox 15">
              <a:extLst>
                <a:ext uri="{FF2B5EF4-FFF2-40B4-BE49-F238E27FC236}">
                  <a16:creationId xmlns:a16="http://schemas.microsoft.com/office/drawing/2014/main" id="{C59E9A79-6D20-F81D-DAEA-243BACE6D4BA}"/>
                </a:ext>
              </a:extLst>
            </p:cNvPr>
            <p:cNvSpPr txBox="1"/>
            <p:nvPr/>
          </p:nvSpPr>
          <p:spPr>
            <a:xfrm>
              <a:off x="6593868" y="5560376"/>
              <a:ext cx="1372311" cy="153888"/>
            </a:xfrm>
            <a:prstGeom prst="rect">
              <a:avLst/>
            </a:prstGeom>
            <a:noFill/>
          </p:spPr>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000" dirty="0">
                  <a:latin typeface="DM Sans"/>
                  <a:ea typeface="Fira Sans" panose="020B0503050000020004" pitchFamily="34" charset="0"/>
                  <a:cs typeface="Arial"/>
                </a:rPr>
                <a:t>SK-E-102235-21</a:t>
              </a:r>
              <a:endParaRPr kumimoji="0" lang="en-GB" sz="1000" u="none" strike="noStrike" kern="1200" cap="none" spc="0" normalizeH="0" baseline="0" noProof="0" dirty="0">
                <a:ln>
                  <a:noFill/>
                </a:ln>
                <a:effectLst/>
                <a:uLnTx/>
                <a:uFillTx/>
                <a:latin typeface="DM Sans" pitchFamily="2" charset="77"/>
                <a:ea typeface="Fira Sans" panose="020B0503050000020004" pitchFamily="34" charset="0"/>
                <a:cs typeface="Arial" panose="020B0604020202020204" pitchFamily="34" charset="0"/>
              </a:endParaRPr>
            </a:p>
          </p:txBody>
        </p:sp>
        <p:sp>
          <p:nvSpPr>
            <p:cNvPr id="17" name="TextBox 16">
              <a:extLst>
                <a:ext uri="{FF2B5EF4-FFF2-40B4-BE49-F238E27FC236}">
                  <a16:creationId xmlns:a16="http://schemas.microsoft.com/office/drawing/2014/main" id="{A88C4981-0933-8FB1-BF37-BA5E034AF499}"/>
                </a:ext>
              </a:extLst>
            </p:cNvPr>
            <p:cNvSpPr txBox="1"/>
            <p:nvPr/>
          </p:nvSpPr>
          <p:spPr>
            <a:xfrm>
              <a:off x="748968" y="6877581"/>
              <a:ext cx="5665709" cy="246221"/>
            </a:xfrm>
            <a:prstGeom prst="rect">
              <a:avLst/>
            </a:prstGeom>
            <a:noFill/>
          </p:spPr>
          <p:txBody>
            <a:bodyPr wrap="square" lIns="91440" tIns="0" rIns="9144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u="none" strike="noStrike" kern="1200" cap="none" spc="0" normalizeH="0" baseline="0" noProof="0" dirty="0">
                  <a:ln>
                    <a:noFill/>
                  </a:ln>
                  <a:effectLst/>
                  <a:uLnTx/>
                  <a:uFillTx/>
                  <a:latin typeface="DM Sans" pitchFamily="2" charset="77"/>
                  <a:ea typeface="+mn-ea"/>
                  <a:cs typeface="+mn-cs"/>
                </a:rPr>
                <a:t>*Calculated according to ISO 16128 by including formulation water</a:t>
              </a:r>
            </a:p>
            <a:p>
              <a:pPr>
                <a:defRPr/>
              </a:pPr>
              <a:r>
                <a:rPr lang="en-GB" sz="800" dirty="0">
                  <a:latin typeface="DM Sans"/>
                </a:rPr>
                <a:t>The formulation fulfils the 3 months stability at 4°C, 40°C, room temperature and daylight.</a:t>
              </a:r>
              <a:endParaRPr lang="en-US" sz="800" dirty="0">
                <a:latin typeface="DM Sans"/>
              </a:endParaRPr>
            </a:p>
          </p:txBody>
        </p:sp>
      </p:grpSp>
      <p:sp>
        <p:nvSpPr>
          <p:cNvPr id="19" name="TextBox 18">
            <a:extLst>
              <a:ext uri="{FF2B5EF4-FFF2-40B4-BE49-F238E27FC236}">
                <a16:creationId xmlns:a16="http://schemas.microsoft.com/office/drawing/2014/main" id="{B5E3F9DC-3EA0-AD5F-7F01-2705E48CC5ED}"/>
              </a:ext>
            </a:extLst>
          </p:cNvPr>
          <p:cNvSpPr txBox="1"/>
          <p:nvPr/>
        </p:nvSpPr>
        <p:spPr>
          <a:xfrm>
            <a:off x="8016554" y="667882"/>
            <a:ext cx="3873046" cy="1077218"/>
          </a:xfrm>
          <a:prstGeom prst="rect">
            <a:avLst/>
          </a:prstGeom>
          <a:solidFill>
            <a:srgbClr val="4D3C35">
              <a:alpha val="23201"/>
            </a:srgbClr>
          </a:solid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u="none" strike="noStrike" kern="1200" cap="none" spc="0" normalizeH="0" baseline="0" noProof="0">
                <a:ln>
                  <a:noFill/>
                </a:ln>
                <a:solidFill>
                  <a:srgbClr val="FFFFFF"/>
                </a:solidFill>
                <a:effectLst/>
                <a:uLnTx/>
                <a:uFillTx/>
                <a:latin typeface="DM Sans" pitchFamily="2" charset="77"/>
                <a:ea typeface="+mn-ea"/>
                <a:cs typeface="+mn-cs"/>
              </a:rPr>
              <a:t>Procedure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u="none" strike="noStrike" kern="1200" cap="none" spc="0" normalizeH="0" baseline="0" noProof="0">
                <a:ln>
                  <a:noFill/>
                </a:ln>
                <a:solidFill>
                  <a:srgbClr val="FFFFFF"/>
                </a:solidFill>
                <a:effectLst/>
                <a:uLnTx/>
                <a:uFillTx/>
                <a:latin typeface="DM Sans" pitchFamily="2" charset="77"/>
                <a:ea typeface="+mn-ea"/>
                <a:cs typeface="+mn-cs"/>
              </a:rPr>
              <a:t>1. Heat Phase A to 75-80°C.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u="none" strike="noStrike" kern="1200" cap="none" spc="0" normalizeH="0" baseline="0" noProof="0">
                <a:ln>
                  <a:noFill/>
                </a:ln>
                <a:solidFill>
                  <a:srgbClr val="FFFFFF"/>
                </a:solidFill>
                <a:effectLst/>
                <a:uLnTx/>
                <a:uFillTx/>
                <a:latin typeface="DM Sans"/>
              </a:rPr>
              <a:t>2. Add very slowly Phase B under strong stirring.</a:t>
            </a:r>
            <a:endParaRPr lang="en-US" sz="800" u="none" strike="noStrike" kern="1200" cap="none" spc="0" normalizeH="0" baseline="0" noProof="0">
              <a:ln>
                <a:noFill/>
              </a:ln>
              <a:solidFill>
                <a:srgbClr val="FFFFFF"/>
              </a:solidFill>
              <a:effectLst/>
              <a:uLnTx/>
              <a:uFillTx/>
              <a:latin typeface="DM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rgbClr val="FFFFFF"/>
                </a:solidFill>
                <a:latin typeface="DM Sans"/>
              </a:rPr>
              <a:t>3</a:t>
            </a:r>
            <a:r>
              <a:rPr kumimoji="0" lang="en-US" sz="800" u="none" strike="noStrike" kern="1200" cap="none" spc="0" normalizeH="0" baseline="0" noProof="0">
                <a:ln>
                  <a:noFill/>
                </a:ln>
                <a:solidFill>
                  <a:srgbClr val="FFFFFF"/>
                </a:solidFill>
                <a:effectLst/>
                <a:uLnTx/>
                <a:uFillTx/>
                <a:latin typeface="DM Sans"/>
              </a:rPr>
              <a:t>. Add Phase C to Phase A+B slowly under high stirring.</a:t>
            </a:r>
            <a:endParaRPr lang="en-US" sz="800" u="none" strike="noStrike" kern="1200" cap="none" spc="0" normalizeH="0" baseline="0" noProof="0">
              <a:ln>
                <a:noFill/>
              </a:ln>
              <a:solidFill>
                <a:srgbClr val="FFFFFF"/>
              </a:solidFill>
              <a:effectLst/>
              <a:uLnTx/>
              <a:uFillTx/>
              <a:latin typeface="DM Sans"/>
            </a:endParaRPr>
          </a:p>
          <a:p>
            <a:pPr>
              <a:defRPr/>
            </a:pPr>
            <a:r>
              <a:rPr lang="en-US" sz="800">
                <a:solidFill>
                  <a:srgbClr val="FFFFFF"/>
                </a:solidFill>
                <a:latin typeface="DM Sans"/>
              </a:rPr>
              <a:t>4. Let cool down to room temperature under strong stirring.</a:t>
            </a:r>
            <a:endParaRPr lang="en-US" sz="800">
              <a:solidFill>
                <a:srgbClr val="FFFFFF"/>
              </a:solidFill>
              <a:latin typeface="DM Sans" pitchFamily="2" charset="77"/>
            </a:endParaRPr>
          </a:p>
          <a:p>
            <a:pPr>
              <a:defRPr/>
            </a:pPr>
            <a:endParaRPr lang="en-US" sz="800" u="none" strike="noStrike" kern="1200" cap="none" spc="0" normalizeH="0" baseline="0" noProof="0">
              <a:ln>
                <a:noFill/>
              </a:ln>
              <a:solidFill>
                <a:srgbClr val="FFFFFF"/>
              </a:solidFill>
              <a:effectLst/>
              <a:uLnTx/>
              <a:uFillTx/>
              <a:latin typeface="DM Sans"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u="none" strike="noStrike" kern="1200" cap="none" spc="0" normalizeH="0" baseline="0" noProof="0">
                <a:ln>
                  <a:noFill/>
                </a:ln>
                <a:solidFill>
                  <a:srgbClr val="FFFFFF"/>
                </a:solidFill>
                <a:effectLst/>
                <a:uLnTx/>
                <a:uFillTx/>
                <a:latin typeface="DM Sans" pitchFamily="2" charset="77"/>
                <a:ea typeface="+mn-ea"/>
                <a:cs typeface="+mn-cs"/>
              </a:rPr>
              <a:t>Technical Data</a:t>
            </a:r>
          </a:p>
          <a:p>
            <a:pPr>
              <a:defRPr/>
            </a:pPr>
            <a:r>
              <a:rPr kumimoji="0" lang="en-US" sz="800" u="none" strike="noStrike" kern="1200" cap="none" spc="0" normalizeH="0" baseline="0" noProof="0">
                <a:ln>
                  <a:noFill/>
                </a:ln>
                <a:solidFill>
                  <a:srgbClr val="FFFFFF"/>
                </a:solidFill>
                <a:effectLst/>
                <a:uLnTx/>
                <a:uFillTx/>
                <a:latin typeface="DM Sans"/>
              </a:rPr>
              <a:t>pH: NA</a:t>
            </a:r>
            <a:r>
              <a:rPr lang="en-US" sz="800">
                <a:solidFill>
                  <a:srgbClr val="FFFFFF"/>
                </a:solidFill>
                <a:latin typeface="DM Sans"/>
              </a:rPr>
              <a:t>               </a:t>
            </a:r>
            <a:r>
              <a:rPr kumimoji="0" lang="en-US" sz="800" u="none" strike="noStrike" kern="1200" cap="none" spc="0" normalizeH="0" baseline="0" noProof="0">
                <a:ln>
                  <a:noFill/>
                </a:ln>
                <a:solidFill>
                  <a:srgbClr val="FFFFFF"/>
                </a:solidFill>
                <a:effectLst/>
                <a:uLnTx/>
                <a:uFillTx/>
                <a:latin typeface="DM Sans"/>
              </a:rPr>
              <a:t>Viscosity (spindle </a:t>
            </a:r>
            <a:r>
              <a:rPr lang="en-US" sz="800">
                <a:solidFill>
                  <a:srgbClr val="FFFFFF"/>
                </a:solidFill>
                <a:latin typeface="DM Sans"/>
              </a:rPr>
              <a:t>RV06</a:t>
            </a:r>
            <a:r>
              <a:rPr kumimoji="0" lang="en-US" sz="800" u="none" strike="noStrike" kern="1200" cap="none" spc="0" normalizeH="0" baseline="0" noProof="0">
                <a:ln>
                  <a:noFill/>
                </a:ln>
                <a:solidFill>
                  <a:srgbClr val="FFFFFF"/>
                </a:solidFill>
                <a:effectLst/>
                <a:uLnTx/>
                <a:uFillTx/>
                <a:latin typeface="DM Sans"/>
              </a:rPr>
              <a:t>/ 10 rpm): </a:t>
            </a:r>
            <a:r>
              <a:rPr lang="en-US" sz="800">
                <a:solidFill>
                  <a:srgbClr val="FFFFFF"/>
                </a:solidFill>
                <a:latin typeface="DM Sans"/>
              </a:rPr>
              <a:t>28 800 </a:t>
            </a:r>
            <a:r>
              <a:rPr kumimoji="0" lang="en-US" sz="800" u="none" strike="noStrike" kern="1200" cap="none" spc="0" normalizeH="0" baseline="0" noProof="0" err="1">
                <a:ln>
                  <a:noFill/>
                </a:ln>
                <a:solidFill>
                  <a:srgbClr val="FFFFFF"/>
                </a:solidFill>
                <a:effectLst/>
                <a:uLnTx/>
                <a:uFillTx/>
                <a:latin typeface="DM Sans"/>
              </a:rPr>
              <a:t>mPa.s</a:t>
            </a:r>
            <a:endParaRPr lang="en-US" sz="800" u="none" strike="noStrike" kern="1200" cap="none" spc="0" normalizeH="0" baseline="0" noProof="0" err="1">
              <a:ln>
                <a:noFill/>
              </a:ln>
              <a:solidFill>
                <a:srgbClr val="FFFFFF"/>
              </a:solidFill>
              <a:effectLst/>
              <a:uLnTx/>
              <a:uFillTx/>
              <a:latin typeface="DM Sans"/>
            </a:endParaRPr>
          </a:p>
        </p:txBody>
      </p:sp>
      <p:sp>
        <p:nvSpPr>
          <p:cNvPr id="10" name="Slide Number Placeholder 3">
            <a:extLst>
              <a:ext uri="{FF2B5EF4-FFF2-40B4-BE49-F238E27FC236}">
                <a16:creationId xmlns:a16="http://schemas.microsoft.com/office/drawing/2014/main" id="{57D508D4-5EA4-1A61-41CD-60F9F7456AA3}"/>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50</a:t>
            </a:fld>
            <a:endParaRPr lang="en-GB" dirty="0"/>
          </a:p>
        </p:txBody>
      </p:sp>
    </p:spTree>
    <p:extLst>
      <p:ext uri="{BB962C8B-B14F-4D97-AF65-F5344CB8AC3E}">
        <p14:creationId xmlns:p14="http://schemas.microsoft.com/office/powerpoint/2010/main" val="5641113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69AB9BB-5F6F-8B71-AF16-3CD12D82BEE8}"/>
              </a:ext>
            </a:extLst>
          </p:cNvPr>
          <p:cNvSpPr/>
          <p:nvPr/>
        </p:nvSpPr>
        <p:spPr>
          <a:xfrm>
            <a:off x="299556" y="5006898"/>
            <a:ext cx="3542577" cy="1278681"/>
          </a:xfrm>
          <a:prstGeom prst="rect">
            <a:avLst/>
          </a:prstGeom>
          <a:solidFill>
            <a:srgbClr val="FCF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794B606-A74D-4291-AA52-C13D44458686}"/>
              </a:ext>
            </a:extLst>
          </p:cNvPr>
          <p:cNvSpPr/>
          <p:nvPr/>
        </p:nvSpPr>
        <p:spPr>
          <a:xfrm>
            <a:off x="8535217" y="3674074"/>
            <a:ext cx="3656784" cy="2467308"/>
          </a:xfrm>
          <a:prstGeom prst="rect">
            <a:avLst/>
          </a:prstGeom>
          <a:solidFill>
            <a:srgbClr val="B39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BF9DD73C-F831-466B-AC9C-72C96E3DAA01}"/>
              </a:ext>
            </a:extLst>
          </p:cNvPr>
          <p:cNvSpPr/>
          <p:nvPr/>
        </p:nvSpPr>
        <p:spPr>
          <a:xfrm>
            <a:off x="303371" y="1563494"/>
            <a:ext cx="3542577" cy="3446586"/>
          </a:xfrm>
          <a:prstGeom prst="rect">
            <a:avLst/>
          </a:prstGeom>
          <a:solidFill>
            <a:srgbClr val="B39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ectangle 17">
            <a:extLst>
              <a:ext uri="{FF2B5EF4-FFF2-40B4-BE49-F238E27FC236}">
                <a16:creationId xmlns:a16="http://schemas.microsoft.com/office/drawing/2014/main" id="{B8B410F5-A854-49AE-A917-232702096874}"/>
              </a:ext>
            </a:extLst>
          </p:cNvPr>
          <p:cNvSpPr/>
          <p:nvPr/>
        </p:nvSpPr>
        <p:spPr>
          <a:xfrm>
            <a:off x="8588732" y="3779203"/>
            <a:ext cx="2927404" cy="400110"/>
          </a:xfrm>
          <a:prstGeom prst="rect">
            <a:avLst/>
          </a:prstGeom>
        </p:spPr>
        <p:txBody>
          <a:bodyPr wrap="none">
            <a:spAutoFit/>
          </a:bodyPr>
          <a:lstStyle/>
          <a:p>
            <a:r>
              <a:rPr lang="en-GB" sz="2000" b="1" dirty="0">
                <a:solidFill>
                  <a:schemeClr val="bg1"/>
                </a:solidFill>
                <a:latin typeface="+mj-lt"/>
                <a:ea typeface="Calibri" panose="020F0502020204030204" pitchFamily="34" charset="0"/>
              </a:rPr>
              <a:t>Descriptive Sentence </a:t>
            </a:r>
            <a:endParaRPr lang="en-GB" sz="2000" b="1" dirty="0">
              <a:solidFill>
                <a:schemeClr val="bg1"/>
              </a:solidFill>
              <a:latin typeface="+mj-lt"/>
            </a:endParaRPr>
          </a:p>
        </p:txBody>
      </p:sp>
      <p:sp>
        <p:nvSpPr>
          <p:cNvPr id="23" name="Rectangle 22">
            <a:extLst>
              <a:ext uri="{FF2B5EF4-FFF2-40B4-BE49-F238E27FC236}">
                <a16:creationId xmlns:a16="http://schemas.microsoft.com/office/drawing/2014/main" id="{EC163D57-A2A9-43E0-B1FB-C8168DF6121B}"/>
              </a:ext>
            </a:extLst>
          </p:cNvPr>
          <p:cNvSpPr/>
          <p:nvPr/>
        </p:nvSpPr>
        <p:spPr>
          <a:xfrm>
            <a:off x="8588732" y="4199862"/>
            <a:ext cx="3572055" cy="1754326"/>
          </a:xfrm>
          <a:prstGeom prst="rect">
            <a:avLst/>
          </a:prstGeom>
        </p:spPr>
        <p:txBody>
          <a:bodyPr wrap="square">
            <a:spAutoFit/>
          </a:bodyPr>
          <a:lstStyle/>
          <a:p>
            <a:r>
              <a:rPr lang="en-GB" dirty="0">
                <a:solidFill>
                  <a:schemeClr val="bg1"/>
                </a:solidFill>
                <a:ea typeface="Calibri" panose="020F0502020204030204" pitchFamily="34" charset="0"/>
              </a:rPr>
              <a:t>A velvety warm embrace. White peach and bergamot are layered with silky jasmine and soft </a:t>
            </a:r>
            <a:r>
              <a:rPr lang="en-GB" dirty="0" err="1">
                <a:solidFill>
                  <a:schemeClr val="bg1"/>
                </a:solidFill>
                <a:ea typeface="Calibri" panose="020F0502020204030204" pitchFamily="34" charset="0"/>
              </a:rPr>
              <a:t>muguet</a:t>
            </a:r>
            <a:r>
              <a:rPr lang="en-GB" dirty="0">
                <a:solidFill>
                  <a:schemeClr val="bg1"/>
                </a:solidFill>
                <a:ea typeface="Calibri" panose="020F0502020204030204" pitchFamily="34" charset="0"/>
              </a:rPr>
              <a:t>. Vanilla bean intertwines with white </a:t>
            </a:r>
            <a:r>
              <a:rPr lang="en-GB" dirty="0" err="1">
                <a:solidFill>
                  <a:schemeClr val="bg1"/>
                </a:solidFill>
                <a:ea typeface="Calibri" panose="020F0502020204030204" pitchFamily="34" charset="0"/>
              </a:rPr>
              <a:t>musks</a:t>
            </a:r>
            <a:r>
              <a:rPr lang="en-GB" dirty="0">
                <a:solidFill>
                  <a:schemeClr val="bg1"/>
                </a:solidFill>
                <a:ea typeface="Calibri" panose="020F0502020204030204" pitchFamily="34" charset="0"/>
              </a:rPr>
              <a:t> for a fluffy, comforting feel.</a:t>
            </a:r>
          </a:p>
        </p:txBody>
      </p:sp>
      <p:sp>
        <p:nvSpPr>
          <p:cNvPr id="27" name="Rectangle 26">
            <a:extLst>
              <a:ext uri="{FF2B5EF4-FFF2-40B4-BE49-F238E27FC236}">
                <a16:creationId xmlns:a16="http://schemas.microsoft.com/office/drawing/2014/main" id="{841001A5-B70B-4521-B714-06FF16DCC54A}"/>
              </a:ext>
            </a:extLst>
          </p:cNvPr>
          <p:cNvSpPr/>
          <p:nvPr/>
        </p:nvSpPr>
        <p:spPr>
          <a:xfrm>
            <a:off x="8535217" y="302401"/>
            <a:ext cx="3285565" cy="3126600"/>
          </a:xfrm>
          <a:prstGeom prst="rect">
            <a:avLst/>
          </a:prstGeom>
          <a:solidFill>
            <a:srgbClr val="B39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Rectangle 21">
            <a:extLst>
              <a:ext uri="{FF2B5EF4-FFF2-40B4-BE49-F238E27FC236}">
                <a16:creationId xmlns:a16="http://schemas.microsoft.com/office/drawing/2014/main" id="{1D7E0A70-3491-4CE4-A68A-52EE9FD7BB67}"/>
              </a:ext>
            </a:extLst>
          </p:cNvPr>
          <p:cNvSpPr/>
          <p:nvPr/>
        </p:nvSpPr>
        <p:spPr>
          <a:xfrm>
            <a:off x="8588732" y="906226"/>
            <a:ext cx="3112797" cy="2308324"/>
          </a:xfrm>
          <a:prstGeom prst="rect">
            <a:avLst/>
          </a:prstGeom>
        </p:spPr>
        <p:txBody>
          <a:bodyPr wrap="square" lIns="91440" tIns="45720" rIns="91440" bIns="45720" anchor="t">
            <a:spAutoFit/>
          </a:bodyPr>
          <a:lstStyle/>
          <a:p>
            <a:r>
              <a:rPr lang="en-GB" dirty="0">
                <a:solidFill>
                  <a:schemeClr val="bg1"/>
                </a:solidFill>
                <a:ea typeface="Calibri" panose="020F0502020204030204" pitchFamily="34" charset="0"/>
              </a:rPr>
              <a:t>Top : Bergamot, Linden Blossom, White Peach</a:t>
            </a:r>
          </a:p>
          <a:p>
            <a:endParaRPr lang="en-GB" dirty="0">
              <a:solidFill>
                <a:schemeClr val="bg1"/>
              </a:solidFill>
              <a:ea typeface="Calibri" panose="020F0502020204030204" pitchFamily="34" charset="0"/>
            </a:endParaRPr>
          </a:p>
          <a:p>
            <a:r>
              <a:rPr lang="en-GB" dirty="0">
                <a:solidFill>
                  <a:schemeClr val="bg1"/>
                </a:solidFill>
                <a:ea typeface="Calibri"/>
                <a:cs typeface="Calibri"/>
              </a:rPr>
              <a:t>Heart : Jasmine, </a:t>
            </a:r>
            <a:r>
              <a:rPr lang="en-GB" dirty="0" err="1">
                <a:solidFill>
                  <a:schemeClr val="bg1"/>
                </a:solidFill>
                <a:ea typeface="Calibri"/>
                <a:cs typeface="Calibri"/>
              </a:rPr>
              <a:t>Muguet</a:t>
            </a:r>
            <a:r>
              <a:rPr lang="en-GB" dirty="0">
                <a:solidFill>
                  <a:schemeClr val="bg1"/>
                </a:solidFill>
                <a:ea typeface="Calibri"/>
                <a:cs typeface="Calibri"/>
              </a:rPr>
              <a:t>, Rose</a:t>
            </a:r>
            <a:endParaRPr lang="en-GB" dirty="0">
              <a:solidFill>
                <a:schemeClr val="bg1"/>
              </a:solidFill>
              <a:ea typeface="Calibri" panose="020F0502020204030204" pitchFamily="34" charset="0"/>
              <a:cs typeface="Calibri"/>
            </a:endParaRPr>
          </a:p>
          <a:p>
            <a:endParaRPr lang="en-GB" dirty="0">
              <a:solidFill>
                <a:schemeClr val="bg1"/>
              </a:solidFill>
              <a:ea typeface="Calibri" panose="020F0502020204030204" pitchFamily="34" charset="0"/>
            </a:endParaRPr>
          </a:p>
          <a:p>
            <a:r>
              <a:rPr lang="en-GB" dirty="0">
                <a:solidFill>
                  <a:schemeClr val="bg1"/>
                </a:solidFill>
                <a:ea typeface="Calibri"/>
                <a:cs typeface="Calibri"/>
              </a:rPr>
              <a:t>Fond : Vanilla bean, White Musk, Tonka</a:t>
            </a:r>
            <a:endParaRPr lang="en-GB" dirty="0">
              <a:solidFill>
                <a:schemeClr val="bg1"/>
              </a:solidFill>
              <a:highlight>
                <a:srgbClr val="FFFF00"/>
              </a:highlight>
              <a:ea typeface="Calibri" panose="020F0502020204030204" pitchFamily="34" charset="0"/>
              <a:cs typeface="Calibri"/>
            </a:endParaRPr>
          </a:p>
        </p:txBody>
      </p:sp>
      <p:sp>
        <p:nvSpPr>
          <p:cNvPr id="19" name="Rectangle 18">
            <a:extLst>
              <a:ext uri="{FF2B5EF4-FFF2-40B4-BE49-F238E27FC236}">
                <a16:creationId xmlns:a16="http://schemas.microsoft.com/office/drawing/2014/main" id="{1D0E3C75-7707-493A-9EBE-BD4AA4669B77}"/>
              </a:ext>
            </a:extLst>
          </p:cNvPr>
          <p:cNvSpPr/>
          <p:nvPr/>
        </p:nvSpPr>
        <p:spPr>
          <a:xfrm>
            <a:off x="8588732" y="502871"/>
            <a:ext cx="1218603" cy="400110"/>
          </a:xfrm>
          <a:prstGeom prst="rect">
            <a:avLst/>
          </a:prstGeom>
        </p:spPr>
        <p:txBody>
          <a:bodyPr wrap="none">
            <a:spAutoFit/>
          </a:bodyPr>
          <a:lstStyle/>
          <a:p>
            <a:r>
              <a:rPr lang="en-GB" sz="2000" b="1" dirty="0">
                <a:solidFill>
                  <a:schemeClr val="bg1"/>
                </a:solidFill>
                <a:latin typeface="+mj-lt"/>
                <a:ea typeface="Calibri" panose="020F0502020204030204" pitchFamily="34" charset="0"/>
              </a:rPr>
              <a:t>Pyramid</a:t>
            </a:r>
            <a:endParaRPr lang="en-GB" sz="2000" b="1" dirty="0">
              <a:solidFill>
                <a:schemeClr val="bg1"/>
              </a:solidFill>
              <a:latin typeface="+mj-lt"/>
            </a:endParaRPr>
          </a:p>
        </p:txBody>
      </p:sp>
      <p:sp>
        <p:nvSpPr>
          <p:cNvPr id="28" name="TextBox 27">
            <a:extLst>
              <a:ext uri="{FF2B5EF4-FFF2-40B4-BE49-F238E27FC236}">
                <a16:creationId xmlns:a16="http://schemas.microsoft.com/office/drawing/2014/main" id="{8BB55BBB-1EC1-4727-9B72-0FC847520F06}"/>
              </a:ext>
            </a:extLst>
          </p:cNvPr>
          <p:cNvSpPr txBox="1"/>
          <p:nvPr/>
        </p:nvSpPr>
        <p:spPr>
          <a:xfrm>
            <a:off x="384707" y="2240531"/>
            <a:ext cx="3542577" cy="1023935"/>
          </a:xfrm>
          <a:prstGeom prst="rect">
            <a:avLst/>
          </a:prstGeom>
          <a:noFill/>
        </p:spPr>
        <p:txBody>
          <a:bodyPr wrap="square" rtlCol="0">
            <a:spAutoFit/>
          </a:bodyPr>
          <a:lstStyle/>
          <a:p>
            <a:r>
              <a:rPr lang="en-GB" dirty="0">
                <a:solidFill>
                  <a:schemeClr val="bg1"/>
                </a:solidFill>
              </a:rPr>
              <a:t>Clean label 80+ , no labelled allergens</a:t>
            </a:r>
          </a:p>
          <a:p>
            <a:pPr>
              <a:lnSpc>
                <a:spcPct val="150000"/>
              </a:lnSpc>
            </a:pPr>
            <a:r>
              <a:rPr lang="en-GB" dirty="0">
                <a:solidFill>
                  <a:schemeClr val="bg1"/>
                </a:solidFill>
              </a:rPr>
              <a:t>Highly Biodegradable &gt; 93% </a:t>
            </a:r>
          </a:p>
        </p:txBody>
      </p:sp>
      <p:pic>
        <p:nvPicPr>
          <p:cNvPr id="3" name="Picture 2">
            <a:extLst>
              <a:ext uri="{FF2B5EF4-FFF2-40B4-BE49-F238E27FC236}">
                <a16:creationId xmlns:a16="http://schemas.microsoft.com/office/drawing/2014/main" id="{22CFA850-5239-4AA7-BA47-823A232C831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449391" y="5270567"/>
            <a:ext cx="622021" cy="865906"/>
          </a:xfrm>
          <a:prstGeom prst="rect">
            <a:avLst/>
          </a:prstGeom>
        </p:spPr>
      </p:pic>
      <p:grpSp>
        <p:nvGrpSpPr>
          <p:cNvPr id="35" name="Group 34">
            <a:extLst>
              <a:ext uri="{FF2B5EF4-FFF2-40B4-BE49-F238E27FC236}">
                <a16:creationId xmlns:a16="http://schemas.microsoft.com/office/drawing/2014/main" id="{BB84FC8C-63A6-D872-9216-07BB325AE8F8}"/>
              </a:ext>
            </a:extLst>
          </p:cNvPr>
          <p:cNvGrpSpPr/>
          <p:nvPr/>
        </p:nvGrpSpPr>
        <p:grpSpPr>
          <a:xfrm>
            <a:off x="4102273" y="1228676"/>
            <a:ext cx="4199084" cy="4158986"/>
            <a:chOff x="4602242" y="1243009"/>
            <a:chExt cx="3458501" cy="3553025"/>
          </a:xfrm>
        </p:grpSpPr>
        <p:pic>
          <p:nvPicPr>
            <p:cNvPr id="16" name="Picture 2" descr="still life, gradiant background pastel grey, bergamot and linden blossom on the floor">
              <a:extLst>
                <a:ext uri="{FF2B5EF4-FFF2-40B4-BE49-F238E27FC236}">
                  <a16:creationId xmlns:a16="http://schemas.microsoft.com/office/drawing/2014/main" id="{8DB4BBEB-4328-5FB8-86E7-F1E5400D0544}"/>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602242" y="1243009"/>
              <a:ext cx="2073374" cy="2073374"/>
            </a:xfrm>
            <a:prstGeom prst="rect">
              <a:avLst/>
            </a:prstGeom>
            <a:noFill/>
            <a:ln w="76200">
              <a:solidFill>
                <a:schemeClr val="bg1"/>
              </a:solidFill>
            </a:ln>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C4F801F1-CFFB-6D48-88DC-87F614CFCB8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123284" y="2064283"/>
              <a:ext cx="1937459" cy="1937459"/>
            </a:xfrm>
            <a:prstGeom prst="rect">
              <a:avLst/>
            </a:prstGeom>
            <a:ln w="76200">
              <a:solidFill>
                <a:schemeClr val="bg1"/>
              </a:solidFill>
            </a:ln>
          </p:spPr>
        </p:pic>
        <p:pic>
          <p:nvPicPr>
            <p:cNvPr id="29" name="Picture 28">
              <a:extLst>
                <a:ext uri="{FF2B5EF4-FFF2-40B4-BE49-F238E27FC236}">
                  <a16:creationId xmlns:a16="http://schemas.microsoft.com/office/drawing/2014/main" id="{308E809A-5957-86E9-0AF6-82D14F4D4AF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727902" y="3207450"/>
              <a:ext cx="1588584" cy="1588584"/>
            </a:xfrm>
            <a:prstGeom prst="rect">
              <a:avLst/>
            </a:prstGeom>
            <a:ln w="76200">
              <a:solidFill>
                <a:schemeClr val="bg1"/>
              </a:solidFill>
            </a:ln>
          </p:spPr>
        </p:pic>
        <p:pic>
          <p:nvPicPr>
            <p:cNvPr id="31" name="Picture 4">
              <a:extLst>
                <a:ext uri="{FF2B5EF4-FFF2-40B4-BE49-F238E27FC236}">
                  <a16:creationId xmlns:a16="http://schemas.microsoft.com/office/drawing/2014/main" id="{03325421-7587-EC08-E0B5-17C1F94695E8}"/>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6189520" y="3439462"/>
              <a:ext cx="1114290" cy="1142036"/>
            </a:xfrm>
            <a:prstGeom prst="rect">
              <a:avLst/>
            </a:prstGeom>
            <a:noFill/>
            <a:ln w="76200">
              <a:solidFill>
                <a:schemeClr val="bg1"/>
              </a:solidFill>
            </a:ln>
            <a:extLst>
              <a:ext uri="{909E8E84-426E-40DD-AFC4-6F175D3DCCD1}">
                <a14:hiddenFill xmlns:a14="http://schemas.microsoft.com/office/drawing/2010/main">
                  <a:solidFill>
                    <a:srgbClr val="FFFFFF"/>
                  </a:solidFill>
                </a14:hiddenFill>
              </a:ext>
            </a:extLst>
          </p:spPr>
        </p:pic>
      </p:grpSp>
      <p:sp>
        <p:nvSpPr>
          <p:cNvPr id="34" name="TextBox 33">
            <a:extLst>
              <a:ext uri="{FF2B5EF4-FFF2-40B4-BE49-F238E27FC236}">
                <a16:creationId xmlns:a16="http://schemas.microsoft.com/office/drawing/2014/main" id="{AC4BE88F-BD30-5EFE-70D8-3C330DBEB147}"/>
              </a:ext>
            </a:extLst>
          </p:cNvPr>
          <p:cNvSpPr txBox="1"/>
          <p:nvPr/>
        </p:nvSpPr>
        <p:spPr>
          <a:xfrm>
            <a:off x="384707" y="3751139"/>
            <a:ext cx="3586957" cy="923330"/>
          </a:xfrm>
          <a:prstGeom prst="rect">
            <a:avLst/>
          </a:prstGeom>
          <a:noFill/>
        </p:spPr>
        <p:txBody>
          <a:bodyPr wrap="square" rtlCol="0">
            <a:spAutoFit/>
          </a:bodyPr>
          <a:lstStyle/>
          <a:p>
            <a:pPr marL="285750" indent="-285750">
              <a:buFont typeface="Arial" panose="020B0604020202020204" pitchFamily="34" charset="0"/>
              <a:buChar char="•"/>
            </a:pPr>
            <a:r>
              <a:rPr lang="en-GB" dirty="0" err="1">
                <a:solidFill>
                  <a:schemeClr val="bg1"/>
                </a:solidFill>
              </a:rPr>
              <a:t>Helvetolide</a:t>
            </a:r>
            <a:r>
              <a:rPr lang="en-GB" dirty="0">
                <a:solidFill>
                  <a:schemeClr val="bg1"/>
                </a:solidFill>
                <a:effectLst/>
                <a:latin typeface="DM Sans" pitchFamily="2" charset="77"/>
              </a:rPr>
              <a:t>® </a:t>
            </a:r>
            <a:r>
              <a:rPr lang="en-GB" dirty="0">
                <a:solidFill>
                  <a:schemeClr val="bg1"/>
                </a:solidFill>
              </a:rPr>
              <a:t>upcycled           dsm-firmenich ingredient</a:t>
            </a:r>
          </a:p>
          <a:p>
            <a:pPr marL="285750" indent="-285750">
              <a:buFont typeface="Arial" panose="020B0604020202020204" pitchFamily="34" charset="0"/>
              <a:buChar char="•"/>
            </a:pPr>
            <a:r>
              <a:rPr lang="en-GB" dirty="0">
                <a:solidFill>
                  <a:schemeClr val="bg1"/>
                </a:solidFill>
              </a:rPr>
              <a:t>Ethyl Praline</a:t>
            </a:r>
          </a:p>
        </p:txBody>
      </p:sp>
      <p:sp>
        <p:nvSpPr>
          <p:cNvPr id="10" name="TextBox 9">
            <a:extLst>
              <a:ext uri="{FF2B5EF4-FFF2-40B4-BE49-F238E27FC236}">
                <a16:creationId xmlns:a16="http://schemas.microsoft.com/office/drawing/2014/main" id="{E399E366-413D-FC88-1362-D17613996699}"/>
              </a:ext>
            </a:extLst>
          </p:cNvPr>
          <p:cNvSpPr txBox="1"/>
          <p:nvPr/>
        </p:nvSpPr>
        <p:spPr>
          <a:xfrm>
            <a:off x="384707" y="1820647"/>
            <a:ext cx="4033997" cy="400110"/>
          </a:xfrm>
          <a:prstGeom prst="rect">
            <a:avLst/>
          </a:prstGeom>
          <a:noFill/>
        </p:spPr>
        <p:txBody>
          <a:bodyPr wrap="square">
            <a:spAutoFit/>
          </a:bodyPr>
          <a:lstStyle/>
          <a:p>
            <a:r>
              <a:rPr lang="en-GB" sz="2000" b="1" dirty="0">
                <a:solidFill>
                  <a:schemeClr val="bg1"/>
                </a:solidFill>
              </a:rPr>
              <a:t>Claims substantiation</a:t>
            </a:r>
            <a:endParaRPr lang="en-GB" sz="2000" dirty="0">
              <a:solidFill>
                <a:schemeClr val="bg1"/>
              </a:solidFill>
            </a:endParaRPr>
          </a:p>
        </p:txBody>
      </p:sp>
      <p:pic>
        <p:nvPicPr>
          <p:cNvPr id="6" name="Picture 5">
            <a:extLst>
              <a:ext uri="{FF2B5EF4-FFF2-40B4-BE49-F238E27FC236}">
                <a16:creationId xmlns:a16="http://schemas.microsoft.com/office/drawing/2014/main" id="{53DB8B65-6634-F1EB-6BDE-954B6E8E727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13551" y="5241262"/>
            <a:ext cx="2088155" cy="832290"/>
          </a:xfrm>
          <a:prstGeom prst="rect">
            <a:avLst/>
          </a:prstGeom>
        </p:spPr>
      </p:pic>
      <p:sp>
        <p:nvSpPr>
          <p:cNvPr id="2" name="TextBox 1">
            <a:extLst>
              <a:ext uri="{FF2B5EF4-FFF2-40B4-BE49-F238E27FC236}">
                <a16:creationId xmlns:a16="http://schemas.microsoft.com/office/drawing/2014/main" id="{31813032-A600-B574-0656-3B1C97D0D215}"/>
              </a:ext>
            </a:extLst>
          </p:cNvPr>
          <p:cNvSpPr txBox="1"/>
          <p:nvPr/>
        </p:nvSpPr>
        <p:spPr>
          <a:xfrm>
            <a:off x="384707" y="3399238"/>
            <a:ext cx="4033997" cy="400110"/>
          </a:xfrm>
          <a:prstGeom prst="rect">
            <a:avLst/>
          </a:prstGeom>
          <a:noFill/>
        </p:spPr>
        <p:txBody>
          <a:bodyPr wrap="square">
            <a:spAutoFit/>
          </a:bodyPr>
          <a:lstStyle/>
          <a:p>
            <a:r>
              <a:rPr lang="en-GB" sz="2000" b="1" dirty="0">
                <a:solidFill>
                  <a:schemeClr val="bg1"/>
                </a:solidFill>
              </a:rPr>
              <a:t>Noticeable ingredient</a:t>
            </a:r>
            <a:endParaRPr lang="en-GB" sz="2000" dirty="0">
              <a:solidFill>
                <a:schemeClr val="bg1"/>
              </a:solidFill>
            </a:endParaRPr>
          </a:p>
        </p:txBody>
      </p:sp>
      <p:sp>
        <p:nvSpPr>
          <p:cNvPr id="8" name="Title 7">
            <a:extLst>
              <a:ext uri="{FF2B5EF4-FFF2-40B4-BE49-F238E27FC236}">
                <a16:creationId xmlns:a16="http://schemas.microsoft.com/office/drawing/2014/main" id="{63949F27-1B9C-4F34-C0E0-AD2E89B6750B}"/>
              </a:ext>
            </a:extLst>
          </p:cNvPr>
          <p:cNvSpPr>
            <a:spLocks noGrp="1"/>
          </p:cNvSpPr>
          <p:nvPr>
            <p:ph type="title"/>
          </p:nvPr>
        </p:nvSpPr>
        <p:spPr/>
        <p:txBody>
          <a:bodyPr/>
          <a:lstStyle/>
          <a:p>
            <a:r>
              <a:rPr lang="en-US" dirty="0"/>
              <a:t>SYN UP® - SILK TOUCH P01D275</a:t>
            </a:r>
            <a:br>
              <a:rPr lang="en-US" dirty="0"/>
            </a:br>
            <a:endParaRPr lang="en-US" dirty="0"/>
          </a:p>
        </p:txBody>
      </p:sp>
      <p:sp>
        <p:nvSpPr>
          <p:cNvPr id="21" name="Slide Number Placeholder 3">
            <a:extLst>
              <a:ext uri="{FF2B5EF4-FFF2-40B4-BE49-F238E27FC236}">
                <a16:creationId xmlns:a16="http://schemas.microsoft.com/office/drawing/2014/main" id="{4798972F-9252-9685-A707-E6E82B83D593}"/>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51</a:t>
            </a:fld>
            <a:endParaRPr lang="en-GB" dirty="0"/>
          </a:p>
        </p:txBody>
      </p:sp>
      <p:pic>
        <p:nvPicPr>
          <p:cNvPr id="30" name="Picture 29">
            <a:extLst>
              <a:ext uri="{FF2B5EF4-FFF2-40B4-BE49-F238E27FC236}">
                <a16:creationId xmlns:a16="http://schemas.microsoft.com/office/drawing/2014/main" id="{FA1FE154-49F0-4B90-A1D7-3C5909ECC56A}"/>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3018547" y="5270567"/>
            <a:ext cx="747499" cy="717513"/>
          </a:xfrm>
          <a:prstGeom prst="rect">
            <a:avLst/>
          </a:prstGeom>
        </p:spPr>
      </p:pic>
    </p:spTree>
    <p:extLst>
      <p:ext uri="{BB962C8B-B14F-4D97-AF65-F5344CB8AC3E}">
        <p14:creationId xmlns:p14="http://schemas.microsoft.com/office/powerpoint/2010/main" val="14537954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ey circle with black background&#10;&#10;AI-generated content may be incorrect.">
            <a:extLst>
              <a:ext uri="{FF2B5EF4-FFF2-40B4-BE49-F238E27FC236}">
                <a16:creationId xmlns:a16="http://schemas.microsoft.com/office/drawing/2014/main" id="{3D1DB6B5-CFFB-357D-52C0-084AB237AEA3}"/>
              </a:ext>
            </a:extLst>
          </p:cNvPr>
          <p:cNvPicPr>
            <a:picLocks noChangeAspect="1"/>
          </p:cNvPicPr>
          <p:nvPr/>
        </p:nvPicPr>
        <p:blipFill>
          <a:blip r:embed="rId3"/>
          <a:stretch>
            <a:fillRect/>
          </a:stretch>
        </p:blipFill>
        <p:spPr>
          <a:xfrm>
            <a:off x="0" y="1716859"/>
            <a:ext cx="12192000" cy="4122781"/>
          </a:xfrm>
          <a:prstGeom prst="rect">
            <a:avLst/>
          </a:prstGeom>
        </p:spPr>
      </p:pic>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3" name="Title 2">
            <a:extLst>
              <a:ext uri="{FF2B5EF4-FFF2-40B4-BE49-F238E27FC236}">
                <a16:creationId xmlns:a16="http://schemas.microsoft.com/office/drawing/2014/main" id="{9D5BED00-5074-3B29-7A81-5B5FD9F7FEB7}"/>
              </a:ext>
            </a:extLst>
          </p:cNvPr>
          <p:cNvSpPr>
            <a:spLocks noGrp="1"/>
          </p:cNvSpPr>
          <p:nvPr>
            <p:ph type="title"/>
          </p:nvPr>
        </p:nvSpPr>
        <p:spPr/>
        <p:txBody>
          <a:bodyPr>
            <a:normAutofit fontScale="90000"/>
          </a:bodyPr>
          <a:lstStyle/>
          <a:p>
            <a:r>
              <a:rPr lang="en-US"/>
              <a:t>Disclaimer</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has used diligent care to ensure that the information provided herein is accurate and up-to-date to the best of its knowledge. However,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be liable for any direct or indirect damages arising from or reliance upon, or use of, any information provided herein. The content of this document is subject to change without further notice. Please contact your local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representative for the latest information. All trademarks listed in this document are either (registered) trademarks of, or trademarks licensed by, the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03454"/>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294000" y="4107165"/>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white"/>
                </a:solidFill>
                <a:effectLst/>
                <a:uLnTx/>
                <a:uFillTx/>
                <a:latin typeface="DM Sans"/>
                <a:ea typeface="+mn-ea"/>
                <a:cs typeface="+mn-cs"/>
              </a:rPr>
              <a:t>The information provided herein is provided for information purposes only and has been prepared by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has used diligent care to ensure that it is accurate and up-to-date, however,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makes no representation or warranty, either expressly or implied, of the accuracy, reliability, or completeness thereof. In no event shall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be liable for any damages arising from or reliance upon, or use of, any information provided herein. Further,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shall not bear any liability for the application and/or use of any processed material containing its product(s). The formulation of the finished product is the customer’s sole responsibility. It is the customer’s responsibility to determine the suitability of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dsm-firmenich’s</a:t>
            </a:r>
            <a:r>
              <a:rPr kumimoji="0" lang="en-US" sz="1200" b="0" i="0" u="none" strike="noStrike" kern="0" cap="none" spc="0" normalizeH="0" baseline="0" noProof="0" dirty="0">
                <a:ln>
                  <a:noFill/>
                </a:ln>
                <a:solidFill>
                  <a:prstClr val="white"/>
                </a:solidFill>
                <a:effectLst/>
                <a:uLnTx/>
                <a:uFillTx/>
                <a:latin typeface="DM Sans"/>
                <a:ea typeface="+mn-ea"/>
                <a:cs typeface="+mn-cs"/>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representative for further details. © 2026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group.</a:t>
            </a:r>
          </a:p>
        </p:txBody>
      </p:sp>
      <p:sp>
        <p:nvSpPr>
          <p:cNvPr id="10" name="Text Placeholder 3">
            <a:extLst>
              <a:ext uri="{FF2B5EF4-FFF2-40B4-BE49-F238E27FC236}">
                <a16:creationId xmlns:a16="http://schemas.microsoft.com/office/drawing/2014/main" id="{DFAC35AD-9E59-014D-A589-3CFE9BEB1B9A}"/>
              </a:ext>
            </a:extLst>
          </p:cNvPr>
          <p:cNvSpPr txBox="1">
            <a:spLocks/>
          </p:cNvSpPr>
          <p:nvPr/>
        </p:nvSpPr>
        <p:spPr>
          <a:xfrm>
            <a:off x="213360" y="605611"/>
            <a:ext cx="10480632" cy="303211"/>
          </a:xfrm>
          <a:prstGeom prst="rect">
            <a:avLst/>
          </a:prstGeom>
        </p:spPr>
        <p:txBody>
          <a:bodyPr anchor="t" anchorCtr="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prstClr val="white"/>
                </a:solidFill>
                <a:latin typeface="DM Sans"/>
              </a:rPr>
              <a:t>Copyright © DSM Nutritional Products Ltd 2026, 4002 Basel, Switzerland. </a:t>
            </a:r>
          </a:p>
          <a:p>
            <a:r>
              <a:rPr lang="en-US" sz="1200" dirty="0">
                <a:solidFill>
                  <a:prstClr val="white"/>
                </a:solidFill>
                <a:latin typeface="DM Sans"/>
              </a:rPr>
              <a:t>www.dsm-firmenich.com. All rights reserved.</a:t>
            </a:r>
          </a:p>
        </p:txBody>
      </p:sp>
    </p:spTree>
    <p:extLst>
      <p:ext uri="{BB962C8B-B14F-4D97-AF65-F5344CB8AC3E}">
        <p14:creationId xmlns:p14="http://schemas.microsoft.com/office/powerpoint/2010/main" val="19597863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69419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1e82cb03-88f0-48bb-a65d-3e95f13147ee"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bcfbf75d-7e6c-463e-9135-7f47c6067b30">
      <Terms xmlns="http://schemas.microsoft.com/office/infopath/2007/PartnerControls"/>
    </lcf76f155ced4ddcb4097134ff3c332f>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7" ma:contentTypeDescription="Create a new document." ma:contentTypeScope="" ma:versionID="ca483a94bf9b1791717c4d89a2e14e60">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4d8affcf7ec70d395204f087e68c94f9"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3:MediaServiceBillingMetadata"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3B460FC-8D55-4A18-9780-F73B1B074227}">
  <ds:schemaRefs>
    <ds:schemaRef ds:uri="Microsoft.SharePoint.Taxonomy.ContentTypeSync"/>
  </ds:schemaRefs>
</ds:datastoreItem>
</file>

<file path=customXml/itemProps2.xml><?xml version="1.0" encoding="utf-8"?>
<ds:datastoreItem xmlns:ds="http://schemas.openxmlformats.org/officeDocument/2006/customXml" ds:itemID="{DD7406DF-4399-46FB-8F0D-DD53CEA5B659}">
  <ds:schemaRefs>
    <ds:schemaRef ds:uri="http://schemas.microsoft.com/sharepoint/v3/contenttype/forms"/>
  </ds:schemaRefs>
</ds:datastoreItem>
</file>

<file path=customXml/itemProps3.xml><?xml version="1.0" encoding="utf-8"?>
<ds:datastoreItem xmlns:ds="http://schemas.openxmlformats.org/officeDocument/2006/customXml" ds:itemID="{41F7E80F-DF3E-475F-82A3-044EE108A844}">
  <ds:schemaRefs>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bcfbf75d-7e6c-463e-9135-7f47c6067b30"/>
    <ds:schemaRef ds:uri="http://purl.org/dc/terms/"/>
    <ds:schemaRef ds:uri="b90a2e66-408a-4fa2-a9cf-bd33f75e05e3"/>
    <ds:schemaRef ds:uri="5a2251cd-bd5e-462d-8f0e-b8d48ef43808"/>
    <ds:schemaRef ds:uri="http://schemas.microsoft.com/office/2006/metadata/properties"/>
    <ds:schemaRef ds:uri="http://www.w3.org/XML/1998/namespace"/>
    <ds:schemaRef ds:uri="http://purl.org/dc/dcmitype/"/>
  </ds:schemaRefs>
</ds:datastoreItem>
</file>

<file path=customXml/itemProps4.xml><?xml version="1.0" encoding="utf-8"?>
<ds:datastoreItem xmlns:ds="http://schemas.openxmlformats.org/officeDocument/2006/customXml" ds:itemID="{C4E9C67F-0773-4596-B4D8-50AEB767B6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652</TotalTime>
  <Words>5873</Words>
  <Application>Microsoft Office PowerPoint</Application>
  <PresentationFormat>Widescreen</PresentationFormat>
  <Paragraphs>804</Paragraphs>
  <Slides>53</Slides>
  <Notes>21</Notes>
  <HiddenSlides>0</HiddenSlides>
  <MMClips>1</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1</vt:i4>
      </vt:variant>
      <vt:variant>
        <vt:lpstr>Slide Titles</vt:lpstr>
      </vt:variant>
      <vt:variant>
        <vt:i4>53</vt:i4>
      </vt:variant>
    </vt:vector>
  </HeadingPairs>
  <TitlesOfParts>
    <vt:vector size="68" baseType="lpstr">
      <vt:lpstr>Aptos</vt:lpstr>
      <vt:lpstr>Arial</vt:lpstr>
      <vt:lpstr>Arial,Sans-Serif</vt:lpstr>
      <vt:lpstr>Calibri</vt:lpstr>
      <vt:lpstr>DM Sans</vt:lpstr>
      <vt:lpstr>DM Sans Bold</vt:lpstr>
      <vt:lpstr>DM Sans Medium</vt:lpstr>
      <vt:lpstr>DMSans-Regular</vt:lpstr>
      <vt:lpstr>Fira Sans</vt:lpstr>
      <vt:lpstr>Fira Sans Medium</vt:lpstr>
      <vt:lpstr>Lora</vt:lpstr>
      <vt:lpstr>Segoe UI</vt:lpstr>
      <vt:lpstr>Wingdings</vt:lpstr>
      <vt:lpstr>dsm-firmenich</vt:lpstr>
      <vt:lpstr>think-cell Slide</vt:lpstr>
      <vt:lpstr>PowerPoint Presentation</vt:lpstr>
      <vt:lpstr>The exposome threat </vt:lpstr>
      <vt:lpstr>What’s happening inside the skin? </vt:lpstr>
      <vt:lpstr>01</vt:lpstr>
      <vt:lpstr>High activities of Plasmin and Urokinase on facial skin</vt:lpstr>
      <vt:lpstr>High activities of Plasmin in sun-exposed skin </vt:lpstr>
      <vt:lpstr>High activities of Plasmin in less pigmented skin </vt:lpstr>
      <vt:lpstr>High activities of Plasmin in atopic  skin and impaired skin barrier</vt:lpstr>
      <vt:lpstr>SYN-UP®</vt:lpstr>
      <vt:lpstr>PowerPoint Presentation</vt:lpstr>
      <vt:lpstr>SYN-UP® </vt:lpstr>
      <vt:lpstr>SYN-UP® unlock your skin’s longevity </vt:lpstr>
      <vt:lpstr>SYN-UP® peptide targets Plasmin</vt:lpstr>
      <vt:lpstr>Significant inhibition of Plasmin and Urokinase</vt:lpstr>
      <vt:lpstr>Highly significant induction of Transglutaminase 1 </vt:lpstr>
      <vt:lpstr>Significant reduction of CXCL5 and IL-8 </vt:lpstr>
      <vt:lpstr>Significant inhibition of MMP 9</vt:lpstr>
      <vt:lpstr>Significant protection of type IV Collagen</vt:lpstr>
      <vt:lpstr>Significant increase of type I Collagen</vt:lpstr>
      <vt:lpstr>SYN-UP® peptide modulates melanin synthesis  </vt:lpstr>
      <vt:lpstr>Rebalanced Staphylococcus aureus levels</vt:lpstr>
      <vt:lpstr>02</vt:lpstr>
      <vt:lpstr>Reset of key bacteria for a healthy skin barrier</vt:lpstr>
      <vt:lpstr>SYN-UP® - In vivo study</vt:lpstr>
      <vt:lpstr>Study overview</vt:lpstr>
      <vt:lpstr>Strong in vivo proof for SYN-UP® </vt:lpstr>
      <vt:lpstr>Impressive reduction of stinging perception </vt:lpstr>
      <vt:lpstr>Improvement of skin roughness and dryness</vt:lpstr>
      <vt:lpstr>Study layout</vt:lpstr>
      <vt:lpstr>Dermal intensity (Collagen content)</vt:lpstr>
      <vt:lpstr>Significant increase in Dermal Intensity (Collagen content) </vt:lpstr>
      <vt:lpstr>Skin Elasticity</vt:lpstr>
      <vt:lpstr>Significant skin elasticity improvement</vt:lpstr>
      <vt:lpstr>Wrinkles</vt:lpstr>
      <vt:lpstr>Highly significant visible reduction (forehead)</vt:lpstr>
      <vt:lpstr>Highly significant visible reduction (crow’s feet)</vt:lpstr>
      <vt:lpstr>Age spots</vt:lpstr>
      <vt:lpstr>Visible and significant age spots reduction  </vt:lpstr>
      <vt:lpstr>100% of consumers would buy!</vt:lpstr>
      <vt:lpstr>SYN-UP®: in vivo proven efficacy </vt:lpstr>
      <vt:lpstr>SYN-UP®: in vitro proven efficacy</vt:lpstr>
      <vt:lpstr>SYN-UP® </vt:lpstr>
      <vt:lpstr>PowerPoint Presentation</vt:lpstr>
      <vt:lpstr>PowerPoint Presentation</vt:lpstr>
      <vt:lpstr>Meringue Facial Cream</vt:lpstr>
      <vt:lpstr>Meringue Facial Cream</vt:lpstr>
      <vt:lpstr>SOOTHING FACIAL STICK</vt:lpstr>
      <vt:lpstr>Soothing Facial Stick</vt:lpstr>
      <vt:lpstr>Silky facial mask</vt:lpstr>
      <vt:lpstr>Rinse-off Silky Facial Mask</vt:lpstr>
      <vt:lpstr>SYN UP® - SILK TOUCH P01D275 </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syn-up_master presentation_2026-08</dc:title>
  <dc:creator>hamish shand</dc:creator>
  <cp:lastModifiedBy>Marie-Sophie Meisinger</cp:lastModifiedBy>
  <cp:revision>75</cp:revision>
  <dcterms:created xsi:type="dcterms:W3CDTF">2022-12-19T17:02:11Z</dcterms:created>
  <dcterms:modified xsi:type="dcterms:W3CDTF">2026-08-04T07:52:16Z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ff753fd-faf2-4608-9b59-553f003adcdf_Enabled">
    <vt:lpwstr>true</vt:lpwstr>
  </property>
  <property fmtid="{D5CDD505-2E9C-101B-9397-08002B2CF9AE}" pid="3" name="MSIP_Label_2ff753fd-faf2-4608-9b59-553f003adcdf_SetDate">
    <vt:lpwstr>2022-12-20T15:38:14Z</vt:lpwstr>
  </property>
  <property fmtid="{D5CDD505-2E9C-101B-9397-08002B2CF9AE}" pid="4" name="MSIP_Label_2ff753fd-faf2-4608-9b59-553f003adcdf_Method">
    <vt:lpwstr>Privileged</vt:lpwstr>
  </property>
  <property fmtid="{D5CDD505-2E9C-101B-9397-08002B2CF9AE}" pid="5" name="MSIP_Label_2ff753fd-faf2-4608-9b59-553f003adcdf_Name">
    <vt:lpwstr>2ff753fd-faf2-4608-9b59-553f003adcdf</vt:lpwstr>
  </property>
  <property fmtid="{D5CDD505-2E9C-101B-9397-08002B2CF9AE}" pid="6" name="MSIP_Label_2ff753fd-faf2-4608-9b59-553f003adcdf_SiteId">
    <vt:lpwstr>49618402-6ea3-441d-957d-7df8773fee54</vt:lpwstr>
  </property>
  <property fmtid="{D5CDD505-2E9C-101B-9397-08002B2CF9AE}" pid="7" name="MSIP_Label_2ff753fd-faf2-4608-9b59-553f003adcdf_ActionId">
    <vt:lpwstr>d3d23774-a9ad-43ab-a79d-a6d394f11342</vt:lpwstr>
  </property>
  <property fmtid="{D5CDD505-2E9C-101B-9397-08002B2CF9AE}" pid="8" name="MSIP_Label_2ff753fd-faf2-4608-9b59-553f003adcdf_ContentBits">
    <vt:lpwstr>0</vt:lpwstr>
  </property>
  <property fmtid="{D5CDD505-2E9C-101B-9397-08002B2CF9AE}" pid="9" name="ContentTypeId">
    <vt:lpwstr>0x0101000A165892B6C05D4182809F9FEE12DD6A</vt:lpwstr>
  </property>
  <property fmtid="{D5CDD505-2E9C-101B-9397-08002B2CF9AE}" pid="10" name="MediaServiceImageTags">
    <vt:lpwstr/>
  </property>
</Properties>
</file>