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5"/>
    <p:sldMasterId id="2147483705" r:id="rId6"/>
    <p:sldMasterId id="2147483750" r:id="rId7"/>
  </p:sldMasterIdLst>
  <p:notesMasterIdLst>
    <p:notesMasterId r:id="rId22"/>
  </p:notesMasterIdLst>
  <p:sldIdLst>
    <p:sldId id="2147483144" r:id="rId8"/>
    <p:sldId id="2147482673" r:id="rId9"/>
    <p:sldId id="2147483158" r:id="rId10"/>
    <p:sldId id="2147482592" r:id="rId11"/>
    <p:sldId id="2147482348" r:id="rId12"/>
    <p:sldId id="2147482359" r:id="rId13"/>
    <p:sldId id="2147469088" r:id="rId14"/>
    <p:sldId id="2147482360" r:id="rId15"/>
    <p:sldId id="2147482362" r:id="rId16"/>
    <p:sldId id="2147482361" r:id="rId17"/>
    <p:sldId id="2147482325" r:id="rId18"/>
    <p:sldId id="258" r:id="rId19"/>
    <p:sldId id="2147472863" r:id="rId20"/>
    <p:sldId id="280" r:id="rId21"/>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09F737-8C39-34DD-8AA8-1713F8A39F9D}" name="Remo Campiche" initials="RC" userId="S::remo.campiche@dsm.com::1288666b-e9c4-4df0-8c2c-ee14c972c4a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F8E56-8C02-46D3-87DE-75641BC5ADD2}" v="2" dt="2026-08-04T07:38:49.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93" autoAdjust="0"/>
  </p:normalViewPr>
  <p:slideViewPr>
    <p:cSldViewPr snapToGrid="0">
      <p:cViewPr varScale="1">
        <p:scale>
          <a:sx n="92" d="100"/>
          <a:sy n="92" d="100"/>
        </p:scale>
        <p:origin x="54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undo custSel modSld">
      <pc:chgData name="Marie-Sophie Meisinger" userId="286e1ad8-c636-4702-a91e-982a33a1b0e7" providerId="ADAL" clId="{703D20AE-90AE-4C74-BB80-742CA35F1309}" dt="2026-08-04T08:33:29.336" v="4"/>
      <pc:docMkLst>
        <pc:docMk/>
      </pc:docMkLst>
      <pc:sldChg chg="modSp">
        <pc:chgData name="Marie-Sophie Meisinger" userId="286e1ad8-c636-4702-a91e-982a33a1b0e7" providerId="ADAL" clId="{703D20AE-90AE-4C74-BB80-742CA35F1309}" dt="2026-08-04T07:46:59.900" v="1"/>
        <pc:sldMkLst>
          <pc:docMk/>
          <pc:sldMk cId="2560429227" sldId="2147469088"/>
        </pc:sldMkLst>
        <pc:spChg chg="mod">
          <ac:chgData name="Marie-Sophie Meisinger" userId="286e1ad8-c636-4702-a91e-982a33a1b0e7" providerId="ADAL" clId="{703D20AE-90AE-4C74-BB80-742CA35F1309}" dt="2026-08-04T07:46:59.900" v="1"/>
          <ac:spMkLst>
            <pc:docMk/>
            <pc:sldMk cId="2560429227" sldId="2147469088"/>
            <ac:spMk id="4" creationId="{5DC1C554-C2AD-23A4-C816-B320A8A4650C}"/>
          </ac:spMkLst>
        </pc:spChg>
        <pc:spChg chg="mod">
          <ac:chgData name="Marie-Sophie Meisinger" userId="286e1ad8-c636-4702-a91e-982a33a1b0e7" providerId="ADAL" clId="{703D20AE-90AE-4C74-BB80-742CA35F1309}" dt="2026-08-04T07:46:59.900" v="1"/>
          <ac:spMkLst>
            <pc:docMk/>
            <pc:sldMk cId="2560429227" sldId="2147469088"/>
            <ac:spMk id="6" creationId="{A90D2256-9A1F-1950-46FA-5C7FC765F771}"/>
          </ac:spMkLst>
        </pc:spChg>
        <pc:spChg chg="mod">
          <ac:chgData name="Marie-Sophie Meisinger" userId="286e1ad8-c636-4702-a91e-982a33a1b0e7" providerId="ADAL" clId="{703D20AE-90AE-4C74-BB80-742CA35F1309}" dt="2026-08-04T07:46:59.900" v="1"/>
          <ac:spMkLst>
            <pc:docMk/>
            <pc:sldMk cId="2560429227" sldId="2147469088"/>
            <ac:spMk id="9" creationId="{95D95758-4A56-A487-5AFD-C0F169235D1C}"/>
          </ac:spMkLst>
        </pc:spChg>
        <pc:picChg chg="mod">
          <ac:chgData name="Marie-Sophie Meisinger" userId="286e1ad8-c636-4702-a91e-982a33a1b0e7" providerId="ADAL" clId="{703D20AE-90AE-4C74-BB80-742CA35F1309}" dt="2026-08-04T07:46:59.900" v="1"/>
          <ac:picMkLst>
            <pc:docMk/>
            <pc:sldMk cId="2560429227" sldId="2147469088"/>
            <ac:picMk id="10" creationId="{709BFA94-23B6-96BF-6F70-12118527B58A}"/>
          </ac:picMkLst>
        </pc:picChg>
      </pc:sldChg>
      <pc:sldChg chg="modSp">
        <pc:chgData name="Marie-Sophie Meisinger" userId="286e1ad8-c636-4702-a91e-982a33a1b0e7" providerId="ADAL" clId="{703D20AE-90AE-4C74-BB80-742CA35F1309}" dt="2026-08-04T07:46:59.900" v="1"/>
        <pc:sldMkLst>
          <pc:docMk/>
          <pc:sldMk cId="690762756" sldId="2147472863"/>
        </pc:sldMkLst>
        <pc:spChg chg="mod">
          <ac:chgData name="Marie-Sophie Meisinger" userId="286e1ad8-c636-4702-a91e-982a33a1b0e7" providerId="ADAL" clId="{703D20AE-90AE-4C74-BB80-742CA35F1309}" dt="2026-08-04T07:46:59.900" v="1"/>
          <ac:spMkLst>
            <pc:docMk/>
            <pc:sldMk cId="690762756" sldId="2147472863"/>
            <ac:spMk id="13" creationId="{9D5BED00-5074-3B29-7A81-5B5FD9F7FEB7}"/>
          </ac:spMkLst>
        </pc:spChg>
      </pc:sldChg>
      <pc:sldChg chg="modSp mod">
        <pc:chgData name="Marie-Sophie Meisinger" userId="286e1ad8-c636-4702-a91e-982a33a1b0e7" providerId="ADAL" clId="{703D20AE-90AE-4C74-BB80-742CA35F1309}" dt="2026-08-04T07:53:45.934" v="3" actId="1076"/>
        <pc:sldMkLst>
          <pc:docMk/>
          <pc:sldMk cId="347166040" sldId="2147482325"/>
        </pc:sldMkLst>
        <pc:picChg chg="mod">
          <ac:chgData name="Marie-Sophie Meisinger" userId="286e1ad8-c636-4702-a91e-982a33a1b0e7" providerId="ADAL" clId="{703D20AE-90AE-4C74-BB80-742CA35F1309}" dt="2026-08-04T07:53:45.934" v="3" actId="1076"/>
          <ac:picMkLst>
            <pc:docMk/>
            <pc:sldMk cId="347166040" sldId="2147482325"/>
            <ac:picMk id="24" creationId="{AC5927D5-D02A-E3EB-4759-F6C192385CA2}"/>
          </ac:picMkLst>
        </pc:picChg>
      </pc:sldChg>
      <pc:sldChg chg="modSp">
        <pc:chgData name="Marie-Sophie Meisinger" userId="286e1ad8-c636-4702-a91e-982a33a1b0e7" providerId="ADAL" clId="{703D20AE-90AE-4C74-BB80-742CA35F1309}" dt="2026-08-04T07:46:59.900" v="1"/>
        <pc:sldMkLst>
          <pc:docMk/>
          <pc:sldMk cId="4014989458" sldId="2147482348"/>
        </pc:sldMkLst>
        <pc:spChg chg="mod">
          <ac:chgData name="Marie-Sophie Meisinger" userId="286e1ad8-c636-4702-a91e-982a33a1b0e7" providerId="ADAL" clId="{703D20AE-90AE-4C74-BB80-742CA35F1309}" dt="2026-08-04T07:46:59.900" v="1"/>
          <ac:spMkLst>
            <pc:docMk/>
            <pc:sldMk cId="4014989458" sldId="2147482348"/>
            <ac:spMk id="5" creationId="{AB165A3A-A74B-C763-2FCC-79A72D968819}"/>
          </ac:spMkLst>
        </pc:spChg>
        <pc:spChg chg="mod">
          <ac:chgData name="Marie-Sophie Meisinger" userId="286e1ad8-c636-4702-a91e-982a33a1b0e7" providerId="ADAL" clId="{703D20AE-90AE-4C74-BB80-742CA35F1309}" dt="2026-08-04T07:46:59.900" v="1"/>
          <ac:spMkLst>
            <pc:docMk/>
            <pc:sldMk cId="4014989458" sldId="2147482348"/>
            <ac:spMk id="20" creationId="{6D606B36-F6CB-D546-AF09-523F2204F107}"/>
          </ac:spMkLst>
        </pc:spChg>
        <pc:picChg chg="mod">
          <ac:chgData name="Marie-Sophie Meisinger" userId="286e1ad8-c636-4702-a91e-982a33a1b0e7" providerId="ADAL" clId="{703D20AE-90AE-4C74-BB80-742CA35F1309}" dt="2026-08-04T07:46:59.900" v="1"/>
          <ac:picMkLst>
            <pc:docMk/>
            <pc:sldMk cId="4014989458" sldId="2147482348"/>
            <ac:picMk id="9" creationId="{CD277333-4922-9AA1-9E6B-FA0DEC85C9DB}"/>
          </ac:picMkLst>
        </pc:picChg>
      </pc:sldChg>
      <pc:sldChg chg="modSp">
        <pc:chgData name="Marie-Sophie Meisinger" userId="286e1ad8-c636-4702-a91e-982a33a1b0e7" providerId="ADAL" clId="{703D20AE-90AE-4C74-BB80-742CA35F1309}" dt="2026-08-04T07:46:59.900" v="1"/>
        <pc:sldMkLst>
          <pc:docMk/>
          <pc:sldMk cId="703164096" sldId="2147482359"/>
        </pc:sldMkLst>
        <pc:spChg chg="mod">
          <ac:chgData name="Marie-Sophie Meisinger" userId="286e1ad8-c636-4702-a91e-982a33a1b0e7" providerId="ADAL" clId="{703D20AE-90AE-4C74-BB80-742CA35F1309}" dt="2026-08-04T07:46:59.900" v="1"/>
          <ac:spMkLst>
            <pc:docMk/>
            <pc:sldMk cId="703164096" sldId="2147482359"/>
            <ac:spMk id="7" creationId="{1F5441C6-709C-314A-B228-9FE6F04358FC}"/>
          </ac:spMkLst>
        </pc:spChg>
        <pc:spChg chg="mod">
          <ac:chgData name="Marie-Sophie Meisinger" userId="286e1ad8-c636-4702-a91e-982a33a1b0e7" providerId="ADAL" clId="{703D20AE-90AE-4C74-BB80-742CA35F1309}" dt="2026-08-04T07:46:59.900" v="1"/>
          <ac:spMkLst>
            <pc:docMk/>
            <pc:sldMk cId="703164096" sldId="2147482359"/>
            <ac:spMk id="12" creationId="{378394B0-B36B-7A41-8BB7-AAFF958F0553}"/>
          </ac:spMkLst>
        </pc:spChg>
      </pc:sldChg>
      <pc:sldChg chg="modSp">
        <pc:chgData name="Marie-Sophie Meisinger" userId="286e1ad8-c636-4702-a91e-982a33a1b0e7" providerId="ADAL" clId="{703D20AE-90AE-4C74-BB80-742CA35F1309}" dt="2026-08-04T07:46:59.900" v="1"/>
        <pc:sldMkLst>
          <pc:docMk/>
          <pc:sldMk cId="3593967582" sldId="2147482360"/>
        </pc:sldMkLst>
        <pc:spChg chg="mod">
          <ac:chgData name="Marie-Sophie Meisinger" userId="286e1ad8-c636-4702-a91e-982a33a1b0e7" providerId="ADAL" clId="{703D20AE-90AE-4C74-BB80-742CA35F1309}" dt="2026-08-04T07:46:59.900" v="1"/>
          <ac:spMkLst>
            <pc:docMk/>
            <pc:sldMk cId="3593967582" sldId="2147482360"/>
            <ac:spMk id="3" creationId="{0416B309-4D2F-72AF-667A-ADB43B23D33A}"/>
          </ac:spMkLst>
        </pc:spChg>
        <pc:spChg chg="mod">
          <ac:chgData name="Marie-Sophie Meisinger" userId="286e1ad8-c636-4702-a91e-982a33a1b0e7" providerId="ADAL" clId="{703D20AE-90AE-4C74-BB80-742CA35F1309}" dt="2026-08-04T07:46:59.900" v="1"/>
          <ac:spMkLst>
            <pc:docMk/>
            <pc:sldMk cId="3593967582" sldId="2147482360"/>
            <ac:spMk id="5" creationId="{13903401-3986-C5FC-8441-85C776AF1FCA}"/>
          </ac:spMkLst>
        </pc:spChg>
        <pc:spChg chg="mod">
          <ac:chgData name="Marie-Sophie Meisinger" userId="286e1ad8-c636-4702-a91e-982a33a1b0e7" providerId="ADAL" clId="{703D20AE-90AE-4C74-BB80-742CA35F1309}" dt="2026-08-04T07:46:59.900" v="1"/>
          <ac:spMkLst>
            <pc:docMk/>
            <pc:sldMk cId="3593967582" sldId="2147482360"/>
            <ac:spMk id="14" creationId="{5BE42D2B-9EAF-DE66-49FD-D47A3C888D57}"/>
          </ac:spMkLst>
        </pc:spChg>
      </pc:sldChg>
      <pc:sldChg chg="modSp">
        <pc:chgData name="Marie-Sophie Meisinger" userId="286e1ad8-c636-4702-a91e-982a33a1b0e7" providerId="ADAL" clId="{703D20AE-90AE-4C74-BB80-742CA35F1309}" dt="2026-08-04T07:46:59.900" v="1"/>
        <pc:sldMkLst>
          <pc:docMk/>
          <pc:sldMk cId="260178557" sldId="2147482361"/>
        </pc:sldMkLst>
        <pc:spChg chg="mod">
          <ac:chgData name="Marie-Sophie Meisinger" userId="286e1ad8-c636-4702-a91e-982a33a1b0e7" providerId="ADAL" clId="{703D20AE-90AE-4C74-BB80-742CA35F1309}" dt="2026-08-04T07:46:59.900" v="1"/>
          <ac:spMkLst>
            <pc:docMk/>
            <pc:sldMk cId="260178557" sldId="2147482361"/>
            <ac:spMk id="5" creationId="{D6CC2C10-81A0-5330-3783-0F6524E25DE9}"/>
          </ac:spMkLst>
        </pc:spChg>
        <pc:spChg chg="mod">
          <ac:chgData name="Marie-Sophie Meisinger" userId="286e1ad8-c636-4702-a91e-982a33a1b0e7" providerId="ADAL" clId="{703D20AE-90AE-4C74-BB80-742CA35F1309}" dt="2026-08-04T07:46:59.900" v="1"/>
          <ac:spMkLst>
            <pc:docMk/>
            <pc:sldMk cId="260178557" sldId="2147482361"/>
            <ac:spMk id="11" creationId="{51C1F20D-3552-9565-C3D5-0CF74014656E}"/>
          </ac:spMkLst>
        </pc:spChg>
        <pc:spChg chg="mod">
          <ac:chgData name="Marie-Sophie Meisinger" userId="286e1ad8-c636-4702-a91e-982a33a1b0e7" providerId="ADAL" clId="{703D20AE-90AE-4C74-BB80-742CA35F1309}" dt="2026-08-04T07:46:59.900" v="1"/>
          <ac:spMkLst>
            <pc:docMk/>
            <pc:sldMk cId="260178557" sldId="2147482361"/>
            <ac:spMk id="13" creationId="{623D0E66-FE44-C9DA-B420-68EE378F24C6}"/>
          </ac:spMkLst>
        </pc:spChg>
      </pc:sldChg>
      <pc:sldChg chg="modSp">
        <pc:chgData name="Marie-Sophie Meisinger" userId="286e1ad8-c636-4702-a91e-982a33a1b0e7" providerId="ADAL" clId="{703D20AE-90AE-4C74-BB80-742CA35F1309}" dt="2026-08-04T07:46:59.900" v="1"/>
        <pc:sldMkLst>
          <pc:docMk/>
          <pc:sldMk cId="2163079563" sldId="2147482362"/>
        </pc:sldMkLst>
        <pc:spChg chg="mod">
          <ac:chgData name="Marie-Sophie Meisinger" userId="286e1ad8-c636-4702-a91e-982a33a1b0e7" providerId="ADAL" clId="{703D20AE-90AE-4C74-BB80-742CA35F1309}" dt="2026-08-04T07:46:59.900" v="1"/>
          <ac:spMkLst>
            <pc:docMk/>
            <pc:sldMk cId="2163079563" sldId="2147482362"/>
            <ac:spMk id="3" creationId="{F9374464-6552-62EC-2A08-E99F00B6C374}"/>
          </ac:spMkLst>
        </pc:spChg>
        <pc:spChg chg="mod">
          <ac:chgData name="Marie-Sophie Meisinger" userId="286e1ad8-c636-4702-a91e-982a33a1b0e7" providerId="ADAL" clId="{703D20AE-90AE-4C74-BB80-742CA35F1309}" dt="2026-08-04T07:46:59.900" v="1"/>
          <ac:spMkLst>
            <pc:docMk/>
            <pc:sldMk cId="2163079563" sldId="2147482362"/>
            <ac:spMk id="11" creationId="{51C1F20D-3552-9565-C3D5-0CF74014656E}"/>
          </ac:spMkLst>
        </pc:spChg>
      </pc:sldChg>
      <pc:sldChg chg="modSp">
        <pc:chgData name="Marie-Sophie Meisinger" userId="286e1ad8-c636-4702-a91e-982a33a1b0e7" providerId="ADAL" clId="{703D20AE-90AE-4C74-BB80-742CA35F1309}" dt="2026-08-04T07:46:59.900" v="1"/>
        <pc:sldMkLst>
          <pc:docMk/>
          <pc:sldMk cId="508213552" sldId="2147482592"/>
        </pc:sldMkLst>
        <pc:spChg chg="mod">
          <ac:chgData name="Marie-Sophie Meisinger" userId="286e1ad8-c636-4702-a91e-982a33a1b0e7" providerId="ADAL" clId="{703D20AE-90AE-4C74-BB80-742CA35F1309}" dt="2026-08-04T07:46:59.900" v="1"/>
          <ac:spMkLst>
            <pc:docMk/>
            <pc:sldMk cId="508213552" sldId="2147482592"/>
            <ac:spMk id="19" creationId="{4F969630-7806-BC6E-77BA-2425417825A6}"/>
          </ac:spMkLst>
        </pc:spChg>
      </pc:sldChg>
      <pc:sldChg chg="modSp">
        <pc:chgData name="Marie-Sophie Meisinger" userId="286e1ad8-c636-4702-a91e-982a33a1b0e7" providerId="ADAL" clId="{703D20AE-90AE-4C74-BB80-742CA35F1309}" dt="2026-08-04T08:33:29.336" v="4"/>
        <pc:sldMkLst>
          <pc:docMk/>
          <pc:sldMk cId="943848770" sldId="2147483158"/>
        </pc:sldMkLst>
        <pc:spChg chg="mod">
          <ac:chgData name="Marie-Sophie Meisinger" userId="286e1ad8-c636-4702-a91e-982a33a1b0e7" providerId="ADAL" clId="{703D20AE-90AE-4C74-BB80-742CA35F1309}" dt="2026-08-04T08:33:29.336" v="4"/>
          <ac:spMkLst>
            <pc:docMk/>
            <pc:sldMk cId="943848770" sldId="2147483158"/>
            <ac:spMk id="2" creationId="{384F8B26-D468-954B-F407-5D2105DF3BD9}"/>
          </ac:spMkLst>
        </pc:spChg>
        <pc:spChg chg="mod">
          <ac:chgData name="Marie-Sophie Meisinger" userId="286e1ad8-c636-4702-a91e-982a33a1b0e7" providerId="ADAL" clId="{703D20AE-90AE-4C74-BB80-742CA35F1309}" dt="2026-08-04T08:33:29.336" v="4"/>
          <ac:spMkLst>
            <pc:docMk/>
            <pc:sldMk cId="943848770" sldId="2147483158"/>
            <ac:spMk id="3" creationId="{FCD0400C-570E-11D5-0FCF-C50F8F1473CB}"/>
          </ac:spMkLst>
        </pc:spChg>
        <pc:spChg chg="mod">
          <ac:chgData name="Marie-Sophie Meisinger" userId="286e1ad8-c636-4702-a91e-982a33a1b0e7" providerId="ADAL" clId="{703D20AE-90AE-4C74-BB80-742CA35F1309}" dt="2026-08-04T08:33:29.336" v="4"/>
          <ac:spMkLst>
            <pc:docMk/>
            <pc:sldMk cId="943848770" sldId="2147483158"/>
            <ac:spMk id="4" creationId="{7926AB81-D11D-F91B-95A2-CA9A8D75545B}"/>
          </ac:spMkLst>
        </pc:spChg>
        <pc:spChg chg="mod">
          <ac:chgData name="Marie-Sophie Meisinger" userId="286e1ad8-c636-4702-a91e-982a33a1b0e7" providerId="ADAL" clId="{703D20AE-90AE-4C74-BB80-742CA35F1309}" dt="2026-08-04T08:33:29.336" v="4"/>
          <ac:spMkLst>
            <pc:docMk/>
            <pc:sldMk cId="943848770" sldId="2147483158"/>
            <ac:spMk id="5" creationId="{5BE6FF43-21AA-716D-7460-D6AF9B7DE4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57F59-DEC5-4ACE-B77C-F92F7DDC3927}" type="datetimeFigureOut">
              <a:rPr lang="en-CH" smtClean="0"/>
              <a:t>04/08/2026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E2D801-775A-47F8-BA55-9499D28C9D7E}" type="slidenum">
              <a:rPr lang="en-CH" smtClean="0"/>
              <a:t>‹#›</a:t>
            </a:fld>
            <a:endParaRPr lang="en-CH"/>
          </a:p>
        </p:txBody>
      </p:sp>
    </p:spTree>
    <p:extLst>
      <p:ext uri="{BB962C8B-B14F-4D97-AF65-F5344CB8AC3E}">
        <p14:creationId xmlns:p14="http://schemas.microsoft.com/office/powerpoint/2010/main" val="3810767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F804-5A20-EF6D-6BD6-2569F18D3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A3F27-7DAA-7BEF-9924-EB1C21768E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370E5-ABC5-4342-0275-3D49B5A92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BACFC4-C4A5-B413-55F6-2BD4A8743D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290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00C64-A41C-F829-ADED-979D9B894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2CE71-3110-CD7A-D56B-2D285B917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8EF265-85C6-63B0-CDCA-F889679BDE41}"/>
              </a:ext>
            </a:extLst>
          </p:cNvPr>
          <p:cNvSpPr>
            <a:spLocks noGrp="1"/>
          </p:cNvSpPr>
          <p:nvPr>
            <p:ph type="body" idx="1"/>
          </p:nvPr>
        </p:nvSpPr>
        <p:spPr/>
        <p:txBody>
          <a:bodyPr/>
          <a:lstStyle/>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Activity profile allows for very low use levels, thus allowing for a minimal CO2 footprint in the final formulation</a:t>
            </a:r>
          </a:p>
          <a:p>
            <a:pPr marL="285750" indent="-285750">
              <a:buFont typeface="Arial" panose="020B0604020202020204" pitchFamily="34" charset="0"/>
              <a:buChar char="•"/>
            </a:pPr>
            <a:r>
              <a:rPr lang="en-GB" sz="1800" noProof="0" dirty="0"/>
              <a:t>Calculation for the carbon footprint in use of SYN-UP: </a:t>
            </a:r>
          </a:p>
          <a:p>
            <a:pPr marL="285750" indent="-285750">
              <a:buFont typeface="Arial" panose="020B0604020202020204" pitchFamily="34" charset="0"/>
              <a:buChar char="•"/>
            </a:pPr>
            <a:r>
              <a:rPr lang="en-GB" sz="1800" noProof="0" dirty="0"/>
              <a:t>With 1% use level (recommended): 0.01kg/kg*5.3 kg CO2/kg = 0.053 kg CO2 / kg formulation = 53 grams CO2 / kg formulation</a:t>
            </a:r>
          </a:p>
          <a:p>
            <a:pPr marL="285750" lvl="0" indent="-285750">
              <a:lnSpc>
                <a:spcPct val="107000"/>
              </a:lnSpc>
              <a:buFont typeface="Arial" panose="020B0604020202020204" pitchFamily="34" charset="0"/>
              <a:buChar char="•"/>
            </a:pPr>
            <a:endParaRPr lang="en-GB" sz="1800" kern="100" noProof="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Arial" panose="020B0604020202020204" pitchFamily="34" charset="0"/>
              <a:buChar char="•"/>
            </a:pPr>
            <a:r>
              <a:rPr lang="en-GB" sz="1800" kern="100" noProof="0" dirty="0">
                <a:effectLst/>
                <a:latin typeface="Calibri" panose="020F0502020204030204" pitchFamily="34" charset="0"/>
                <a:ea typeface="Calibri" panose="020F0502020204030204" pitchFamily="34" charset="0"/>
                <a:cs typeface="Arial" panose="020B0604020202020204" pitchFamily="34" charset="0"/>
              </a:rPr>
              <a:t>Major reaction type is </a:t>
            </a:r>
            <a:r>
              <a:rPr lang="en-GB" sz="1800" kern="100" noProof="0" dirty="0" err="1">
                <a:effectLst/>
                <a:latin typeface="Calibri" panose="020F0502020204030204" pitchFamily="34" charset="0"/>
                <a:ea typeface="Calibri" panose="020F0502020204030204" pitchFamily="34" charset="0"/>
                <a:cs typeface="Arial" panose="020B0604020202020204" pitchFamily="34" charset="0"/>
              </a:rPr>
              <a:t>amidation</a:t>
            </a:r>
            <a:r>
              <a:rPr lang="en-GB" sz="1800" kern="100" noProof="0" dirty="0">
                <a:effectLst/>
                <a:latin typeface="Calibri" panose="020F0502020204030204" pitchFamily="34" charset="0"/>
                <a:ea typeface="Calibri" panose="020F0502020204030204" pitchFamily="34" charset="0"/>
                <a:cs typeface="Arial" panose="020B0604020202020204" pitchFamily="34" charset="0"/>
              </a:rPr>
              <a:t>, specifically mentioned in ISO 16128 as green chemistry</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800" noProof="0" dirty="0">
                <a:effectLst/>
                <a:latin typeface="Calibri" panose="020F0502020204030204" pitchFamily="34" charset="0"/>
                <a:ea typeface="Calibri" panose="020F0502020204030204" pitchFamily="34" charset="0"/>
              </a:rPr>
              <a:t>80 % of the waste solvents are recycled by the external companies and are used for future industrial purposes in the market for the sake of saving energy and reducing carbon emissions. Whereas the other 20% of waste solvents are burned and some of them are used for heat recovery systems as well.</a:t>
            </a:r>
          </a:p>
          <a:p>
            <a:pPr marL="171450" indent="-171450">
              <a:buFont typeface="Arial" panose="020B0604020202020204" pitchFamily="34" charset="0"/>
              <a:buChar char="•"/>
            </a:pPr>
            <a:endParaRPr lang="en-GB" noProof="0" dirty="0">
              <a:solidFill>
                <a:srgbClr val="000000"/>
              </a:solidFill>
              <a:effectLst/>
            </a:endParaRPr>
          </a:p>
          <a:p>
            <a:pPr marL="171450" indent="-171450">
              <a:buFont typeface="Arial" panose="020B0604020202020204" pitchFamily="34" charset="0"/>
              <a:buChar char="•"/>
            </a:pPr>
            <a:r>
              <a:rPr lang="en-GB" noProof="0" dirty="0">
                <a:solidFill>
                  <a:srgbClr val="000000"/>
                </a:solidFill>
                <a:effectLst/>
              </a:rPr>
              <a:t>Manufactured in </a:t>
            </a:r>
            <a:r>
              <a:rPr lang="en-GB" noProof="0" dirty="0" err="1">
                <a:solidFill>
                  <a:srgbClr val="000000"/>
                </a:solidFill>
                <a:effectLst/>
              </a:rPr>
              <a:t>Aesch</a:t>
            </a:r>
            <a:r>
              <a:rPr lang="en-GB" noProof="0" dirty="0">
                <a:solidFill>
                  <a:srgbClr val="000000"/>
                </a:solidFill>
                <a:effectLst/>
              </a:rPr>
              <a:t>, Switzerland, with 100% renewable electricity</a:t>
            </a:r>
          </a:p>
          <a:p>
            <a:endParaRPr lang="en-US" dirty="0"/>
          </a:p>
        </p:txBody>
      </p:sp>
      <p:sp>
        <p:nvSpPr>
          <p:cNvPr id="4" name="Slide Number Placeholder 3">
            <a:extLst>
              <a:ext uri="{FF2B5EF4-FFF2-40B4-BE49-F238E27FC236}">
                <a16:creationId xmlns:a16="http://schemas.microsoft.com/office/drawing/2014/main" id="{E79033FA-39B6-AEF3-DFC8-2DE5F451B3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946147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sz="3700">
                <a:solidFill>
                  <a:schemeClr val="tx1"/>
                </a:solidFill>
                <a:latin typeface="Trebuchet MS" pitchFamily="34" charset="0"/>
                <a:cs typeface="Arial" pitchFamily="34" charset="0"/>
              </a:defRPr>
            </a:lvl1pPr>
            <a:lvl2pPr marL="768648" indent="-295634" eaLnBrk="0" hangingPunct="0">
              <a:defRPr sz="3700">
                <a:solidFill>
                  <a:schemeClr val="tx1"/>
                </a:solidFill>
                <a:latin typeface="Trebuchet MS" pitchFamily="34" charset="0"/>
                <a:cs typeface="Arial" pitchFamily="34" charset="0"/>
              </a:defRPr>
            </a:lvl2pPr>
            <a:lvl3pPr marL="1182537" indent="-236508" eaLnBrk="0" hangingPunct="0">
              <a:defRPr sz="3700">
                <a:solidFill>
                  <a:schemeClr val="tx1"/>
                </a:solidFill>
                <a:latin typeface="Trebuchet MS" pitchFamily="34" charset="0"/>
                <a:cs typeface="Arial" pitchFamily="34" charset="0"/>
              </a:defRPr>
            </a:lvl3pPr>
            <a:lvl4pPr marL="1655552" indent="-236508" eaLnBrk="0" hangingPunct="0">
              <a:defRPr sz="3700">
                <a:solidFill>
                  <a:schemeClr val="tx1"/>
                </a:solidFill>
                <a:latin typeface="Trebuchet MS" pitchFamily="34" charset="0"/>
                <a:cs typeface="Arial" pitchFamily="34" charset="0"/>
              </a:defRPr>
            </a:lvl4pPr>
            <a:lvl5pPr marL="2128565" indent="-236508" eaLnBrk="0" hangingPunct="0">
              <a:defRPr sz="3700">
                <a:solidFill>
                  <a:schemeClr val="tx1"/>
                </a:solidFill>
                <a:latin typeface="Trebuchet MS" pitchFamily="34" charset="0"/>
                <a:cs typeface="Arial" pitchFamily="34" charset="0"/>
              </a:defRPr>
            </a:lvl5pPr>
            <a:lvl6pPr marL="2601580" indent="-236508" eaLnBrk="0" fontAlgn="base" hangingPunct="0">
              <a:spcBef>
                <a:spcPct val="0"/>
              </a:spcBef>
              <a:spcAft>
                <a:spcPct val="0"/>
              </a:spcAft>
              <a:defRPr sz="3700">
                <a:solidFill>
                  <a:schemeClr val="tx1"/>
                </a:solidFill>
                <a:latin typeface="Trebuchet MS" pitchFamily="34" charset="0"/>
                <a:cs typeface="Arial" pitchFamily="34" charset="0"/>
              </a:defRPr>
            </a:lvl6pPr>
            <a:lvl7pPr marL="3074596" indent="-236508" eaLnBrk="0" fontAlgn="base" hangingPunct="0">
              <a:spcBef>
                <a:spcPct val="0"/>
              </a:spcBef>
              <a:spcAft>
                <a:spcPct val="0"/>
              </a:spcAft>
              <a:defRPr sz="3700">
                <a:solidFill>
                  <a:schemeClr val="tx1"/>
                </a:solidFill>
                <a:latin typeface="Trebuchet MS" pitchFamily="34" charset="0"/>
                <a:cs typeface="Arial" pitchFamily="34" charset="0"/>
              </a:defRPr>
            </a:lvl7pPr>
            <a:lvl8pPr marL="3547610" indent="-236508" eaLnBrk="0" fontAlgn="base" hangingPunct="0">
              <a:spcBef>
                <a:spcPct val="0"/>
              </a:spcBef>
              <a:spcAft>
                <a:spcPct val="0"/>
              </a:spcAft>
              <a:defRPr sz="3700">
                <a:solidFill>
                  <a:schemeClr val="tx1"/>
                </a:solidFill>
                <a:latin typeface="Trebuchet MS" pitchFamily="34" charset="0"/>
                <a:cs typeface="Arial" pitchFamily="34" charset="0"/>
              </a:defRPr>
            </a:lvl8pPr>
            <a:lvl9pPr marL="4020625" indent="-236508" eaLnBrk="0" fontAlgn="base" hangingPunct="0">
              <a:spcBef>
                <a:spcPct val="0"/>
              </a:spcBef>
              <a:spcAft>
                <a:spcPct val="0"/>
              </a:spcAft>
              <a:defRPr sz="3700">
                <a:solidFill>
                  <a:schemeClr val="tx1"/>
                </a:solidFill>
                <a:latin typeface="Trebuchet MS"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D6E2435-2C50-42BA-AC55-88E17E82FDC1}" type="slidenum">
              <a:rPr kumimoji="0" lang="de-CH" sz="1200" b="0" i="0" u="none" strike="noStrike" kern="1200" cap="none" spc="0" normalizeH="0" baseline="0" noProof="0">
                <a:ln>
                  <a:noFill/>
                </a:ln>
                <a:solidFill>
                  <a:prstClr val="black"/>
                </a:solidFill>
                <a:effectLst/>
                <a:uLnTx/>
                <a:uFillTx/>
                <a:latin typeface="DM Sans" pitchFamily="2" charset="77"/>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CH" sz="1200" b="0" i="0" u="none" strike="noStrike" kern="1200" cap="none" spc="0" normalizeH="0" baseline="0" noProof="0">
              <a:ln>
                <a:noFill/>
              </a:ln>
              <a:solidFill>
                <a:prstClr val="black"/>
              </a:solidFill>
              <a:effectLst/>
              <a:uLnTx/>
              <a:uFillTx/>
              <a:latin typeface="DM Sans" pitchFamily="2" charset="77"/>
              <a:ea typeface="+mn-ea"/>
              <a:cs typeface="Arial" pitchFamily="34" charset="0"/>
            </a:endParaRPr>
          </a:p>
        </p:txBody>
      </p:sp>
      <p:sp>
        <p:nvSpPr>
          <p:cNvPr id="116739" name="Rectangle 2"/>
          <p:cNvSpPr>
            <a:spLocks noGrp="1" noRot="1" noChangeAspect="1" noChangeArrowheads="1" noTextEdit="1"/>
          </p:cNvSpPr>
          <p:nvPr>
            <p:ph type="sldImg"/>
          </p:nvPr>
        </p:nvSpPr>
        <p:spPr>
          <a:xfrm>
            <a:off x="142875" y="769938"/>
            <a:ext cx="6818313" cy="3835400"/>
          </a:xfrm>
          <a:ln/>
        </p:spPr>
      </p:sp>
      <p:sp>
        <p:nvSpPr>
          <p:cNvPr id="116740" name="Rectangle 3"/>
          <p:cNvSpPr>
            <a:spLocks noGrp="1" noChangeArrowheads="1"/>
          </p:cNvSpPr>
          <p:nvPr>
            <p:ph type="body" idx="1"/>
          </p:nvPr>
        </p:nvSpPr>
        <p:spPr>
          <a:xfrm>
            <a:off x="710248" y="4861444"/>
            <a:ext cx="5681980" cy="4603800"/>
          </a:xfrm>
          <a:noFill/>
        </p:spPr>
        <p:txBody>
          <a:bodyPr lIns="84718" tIns="42359" rIns="84718" bIns="42359"/>
          <a:lstStyle/>
          <a:p>
            <a:pPr marL="0" indent="0" eaLnBrk="1" hangingPunct="1">
              <a:buFont typeface="Arial" pitchFamily="34" charset="0"/>
              <a:buNone/>
            </a:pPr>
            <a:r>
              <a:rPr lang="de-DE"/>
              <a:t>-Voegeli et. al, 2017, </a:t>
            </a:r>
            <a:r>
              <a:rPr lang="de-DE" err="1"/>
              <a:t>Int</a:t>
            </a:r>
            <a:r>
              <a:rPr lang="de-DE"/>
              <a:t> J </a:t>
            </a:r>
            <a:r>
              <a:rPr lang="de-DE" err="1"/>
              <a:t>Cosmet</a:t>
            </a:r>
            <a:r>
              <a:rPr lang="de-DE"/>
              <a:t> </a:t>
            </a:r>
            <a:r>
              <a:rPr lang="de-DE" err="1"/>
              <a:t>Sci</a:t>
            </a:r>
            <a:r>
              <a:rPr lang="de-DE"/>
              <a:t>, 39, 109-120</a:t>
            </a:r>
          </a:p>
          <a:p>
            <a:pPr marL="0" indent="0" eaLnBrk="1" hangingPunct="1">
              <a:buFont typeface="Arial" pitchFamily="34" charset="0"/>
              <a:buNone/>
            </a:pPr>
            <a:r>
              <a:rPr lang="de-DE"/>
              <a:t>-Voegeli et al, 2017, IFSCC Magazine, 3, 111-118</a:t>
            </a:r>
          </a:p>
          <a:p>
            <a:pPr marL="0" indent="0" eaLnBrk="1" hangingPunct="1">
              <a:buFont typeface="Arial" pitchFamily="34" charset="0"/>
              <a:buNone/>
            </a:pPr>
            <a:r>
              <a:rPr lang="de-DE"/>
              <a:t>-</a:t>
            </a:r>
            <a:r>
              <a:rPr lang="de-DE" err="1"/>
              <a:t>Sonoki</a:t>
            </a:r>
            <a:r>
              <a:rPr lang="de-DE"/>
              <a:t> et al, 2018, </a:t>
            </a:r>
            <a:r>
              <a:rPr lang="de-DE" err="1"/>
              <a:t>Exp</a:t>
            </a:r>
            <a:r>
              <a:rPr lang="de-DE"/>
              <a:t> </a:t>
            </a:r>
            <a:r>
              <a:rPr lang="de-DE" err="1"/>
              <a:t>Dermatol</a:t>
            </a:r>
            <a:r>
              <a:rPr lang="de-DE"/>
              <a:t>, 27, 520-525</a:t>
            </a:r>
          </a:p>
          <a:p>
            <a:pPr marL="187236" indent="-187236" eaLnBrk="1" hangingPunct="1"/>
            <a:endParaRPr lang="de-DE" sz="1400"/>
          </a:p>
        </p:txBody>
      </p:sp>
    </p:spTree>
    <p:extLst>
      <p:ext uri="{BB962C8B-B14F-4D97-AF65-F5344CB8AC3E}">
        <p14:creationId xmlns:p14="http://schemas.microsoft.com/office/powerpoint/2010/main" val="3149148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2139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60913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0E2D801-775A-47F8-BA55-9499D28C9D7E}" type="slidenum">
              <a:rPr lang="en-CH" smtClean="0"/>
              <a:t>11</a:t>
            </a:fld>
            <a:endParaRPr lang="en-CH"/>
          </a:p>
        </p:txBody>
      </p:sp>
    </p:spTree>
    <p:extLst>
      <p:ext uri="{BB962C8B-B14F-4D97-AF65-F5344CB8AC3E}">
        <p14:creationId xmlns:p14="http://schemas.microsoft.com/office/powerpoint/2010/main" val="2935259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YN-UP 2023 1 Column">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A827A6A-CDE9-5BFB-1C15-D4B8299CBEB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1" y="2224"/>
            <a:ext cx="12194930" cy="6853551"/>
          </a:xfrm>
          <a:prstGeom prst="rect">
            <a:avLst/>
          </a:prstGeom>
        </p:spPr>
      </p:pic>
      <p:pic>
        <p:nvPicPr>
          <p:cNvPr id="4" name="Picture 3">
            <a:extLst>
              <a:ext uri="{FF2B5EF4-FFF2-40B4-BE49-F238E27FC236}">
                <a16:creationId xmlns:a16="http://schemas.microsoft.com/office/drawing/2014/main" id="{1273B6A9-7D11-8806-0A55-1C2CE7D5E5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302400" y="298133"/>
            <a:ext cx="11052000"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302400" y="910133"/>
            <a:ext cx="11052000"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3" name="Slide Number Placeholder 5">
            <a:extLst>
              <a:ext uri="{FF2B5EF4-FFF2-40B4-BE49-F238E27FC236}">
                <a16:creationId xmlns:a16="http://schemas.microsoft.com/office/drawing/2014/main" id="{525A7E43-B61D-043E-C377-36BE45D3A3E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6" name="Picture 5">
            <a:extLst>
              <a:ext uri="{FF2B5EF4-FFF2-40B4-BE49-F238E27FC236}">
                <a16:creationId xmlns:a16="http://schemas.microsoft.com/office/drawing/2014/main" id="{D2846B82-2DA1-3433-E2C0-5BEABC1E31E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0962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ioactives Full-Screen Image">
    <p:spTree>
      <p:nvGrpSpPr>
        <p:cNvPr id="1" name=""/>
        <p:cNvGrpSpPr/>
        <p:nvPr/>
      </p:nvGrpSpPr>
      <p:grpSpPr>
        <a:xfrm>
          <a:off x="0" y="0"/>
          <a:ext cx="0" cy="0"/>
          <a:chOff x="0" y="0"/>
          <a:chExt cx="0" cy="0"/>
        </a:xfrm>
      </p:grpSpPr>
      <p:sp>
        <p:nvSpPr>
          <p:cNvPr id="22" name="Picture Placeholder 29">
            <a:extLst>
              <a:ext uri="{FF2B5EF4-FFF2-40B4-BE49-F238E27FC236}">
                <a16:creationId xmlns:a16="http://schemas.microsoft.com/office/drawing/2014/main" id="{381A1A33-6E2F-66CB-68C3-FC031BF7CB29}"/>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b="0" i="0">
                <a:latin typeface="DM Sans" pitchFamily="2" charset="77"/>
              </a:defRPr>
            </a:lvl1pPr>
          </a:lstStyle>
          <a:p>
            <a:r>
              <a:rPr lang="en-GB"/>
              <a:t> </a:t>
            </a:r>
          </a:p>
        </p:txBody>
      </p:sp>
      <p:pic>
        <p:nvPicPr>
          <p:cNvPr id="14" name="Picture 13">
            <a:extLst>
              <a:ext uri="{FF2B5EF4-FFF2-40B4-BE49-F238E27FC236}">
                <a16:creationId xmlns:a16="http://schemas.microsoft.com/office/drawing/2014/main" id="{0D13E240-3EEE-B348-B7DB-201D2BB89D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5200" y="472658"/>
            <a:ext cx="4841832" cy="838200"/>
          </a:xfrm>
          <a:prstGeom prst="rect">
            <a:avLst/>
          </a:prstGeom>
        </p:spPr>
      </p:pic>
      <p:sp>
        <p:nvSpPr>
          <p:cNvPr id="16" name="Text Placeholder 7">
            <a:extLst>
              <a:ext uri="{FF2B5EF4-FFF2-40B4-BE49-F238E27FC236}">
                <a16:creationId xmlns:a16="http://schemas.microsoft.com/office/drawing/2014/main" id="{1EF91502-F190-3D93-11ED-40CDC40C0D6E}"/>
              </a:ext>
            </a:extLst>
          </p:cNvPr>
          <p:cNvSpPr>
            <a:spLocks noGrp="1"/>
          </p:cNvSpPr>
          <p:nvPr>
            <p:ph type="body" sz="quarter" idx="14" hasCustomPrompt="1"/>
          </p:nvPr>
        </p:nvSpPr>
        <p:spPr>
          <a:xfrm>
            <a:off x="302400" y="1008000"/>
            <a:ext cx="11052000" cy="369332"/>
          </a:xfrm>
          <a:prstGeom prst="rect">
            <a:avLst/>
          </a:prstGeom>
        </p:spPr>
        <p:txBody>
          <a:bodyPr lIns="0" tIns="0" rIns="0" bIns="0"/>
          <a:lstStyle>
            <a:lvl1pPr marL="0" indent="0">
              <a:lnSpc>
                <a:spcPct val="90000"/>
              </a:lnSpc>
              <a:spcAft>
                <a:spcPts val="0"/>
              </a:spcAft>
              <a:buNone/>
              <a:defRPr sz="2200" b="0" i="0">
                <a:solidFill>
                  <a:schemeClr val="bg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8" name="Text Placeholder 9">
            <a:extLst>
              <a:ext uri="{FF2B5EF4-FFF2-40B4-BE49-F238E27FC236}">
                <a16:creationId xmlns:a16="http://schemas.microsoft.com/office/drawing/2014/main" id="{DAC1B86C-E781-35D8-79F5-F1FFAF8AE2AC}"/>
              </a:ext>
            </a:extLst>
          </p:cNvPr>
          <p:cNvSpPr>
            <a:spLocks noGrp="1"/>
          </p:cNvSpPr>
          <p:nvPr>
            <p:ph type="body" sz="quarter" idx="15"/>
          </p:nvPr>
        </p:nvSpPr>
        <p:spPr>
          <a:xfrm>
            <a:off x="302400" y="1800225"/>
            <a:ext cx="11052000" cy="1569660"/>
          </a:xfrm>
          <a:prstGeom prst="rect">
            <a:avLst/>
          </a:prstGeom>
        </p:spPr>
        <p:txBody>
          <a:bodyPr lIns="0" tIns="0" rIns="0" bIns="0"/>
          <a:lstStyle>
            <a:lvl1pPr marL="0" indent="0">
              <a:spcAft>
                <a:spcPts val="1000"/>
              </a:spcAft>
              <a:buClrTx/>
              <a:buNone/>
              <a:defRPr sz="1600" b="0" i="0">
                <a:solidFill>
                  <a:schemeClr val="bg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DM Sans" pitchFamily="2" charset="77"/>
              <a:ea typeface="+mj-ea"/>
              <a:cs typeface="+mj-cs"/>
              <a:sym typeface="Fira Sans Medium" panose="020B0603050000020004" pitchFamily="34" charset="0"/>
            </a:endParaRPr>
          </a:p>
        </p:txBody>
      </p:sp>
      <p:sp>
        <p:nvSpPr>
          <p:cNvPr id="19" name="Title 1">
            <a:extLst>
              <a:ext uri="{FF2B5EF4-FFF2-40B4-BE49-F238E27FC236}">
                <a16:creationId xmlns:a16="http://schemas.microsoft.com/office/drawing/2014/main" id="{74B085E9-CD4C-A556-2354-0642C7FAB018}"/>
              </a:ext>
            </a:extLst>
          </p:cNvPr>
          <p:cNvSpPr>
            <a:spLocks noGrp="1"/>
          </p:cNvSpPr>
          <p:nvPr>
            <p:ph type="title" hasCustomPrompt="1"/>
          </p:nvPr>
        </p:nvSpPr>
        <p:spPr>
          <a:xfrm>
            <a:off x="302400" y="396000"/>
            <a:ext cx="11052000" cy="443198"/>
          </a:xfrm>
          <a:prstGeom prst="rect">
            <a:avLst/>
          </a:prstGeom>
        </p:spPr>
        <p:txBody>
          <a:bodyPr lIns="0" tIns="0" rIns="0" bIns="0"/>
          <a:lstStyle>
            <a:lvl1pPr>
              <a:defRPr sz="3200" b="0" i="0">
                <a:solidFill>
                  <a:schemeClr val="bg1"/>
                </a:solidFill>
                <a:latin typeface="+mj-lt"/>
              </a:defRPr>
            </a:lvl1pPr>
          </a:lstStyle>
          <a:p>
            <a:r>
              <a:rPr lang="en-US" noProof="0"/>
              <a:t>Header</a:t>
            </a:r>
          </a:p>
        </p:txBody>
      </p:sp>
      <p:sp>
        <p:nvSpPr>
          <p:cNvPr id="20" name="Slide Number Placeholder 5">
            <a:extLst>
              <a:ext uri="{FF2B5EF4-FFF2-40B4-BE49-F238E27FC236}">
                <a16:creationId xmlns:a16="http://schemas.microsoft.com/office/drawing/2014/main" id="{F1556FD1-D99E-5E66-F0D2-74559CE94EE3}"/>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1809021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Bioactives 1/2 Image Cle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33FC156-2279-5A44-BAC6-012FE9B3EB0E}"/>
              </a:ext>
            </a:extLst>
          </p:cNvPr>
          <p:cNvPicPr>
            <a:picLocks noChangeAspect="1"/>
          </p:cNvPicPr>
          <p:nvPr userDrawn="1"/>
        </p:nvPicPr>
        <p:blipFill rotWithShape="1">
          <a:blip cstate="screen">
            <a:alphaModFix amt="15000"/>
            <a:extLst>
              <a:ext uri="{28A0092B-C50C-407E-A947-70E740481C1C}">
                <a14:useLocalDpi xmlns:a14="http://schemas.microsoft.com/office/drawing/2010/main"/>
              </a:ext>
              <a:ext uri="{96DAC541-7B7A-43D3-8B79-37D633B846F1}">
                <asvg:svgBlip xmlns:asvg="http://schemas.microsoft.com/office/drawing/2016/SVG/main" r:embed="rId2"/>
              </a:ext>
            </a:extLst>
          </a:blip>
          <a:srcRect l="20681" t="1" b="13359"/>
          <a:stretch/>
        </p:blipFill>
        <p:spPr>
          <a:xfrm>
            <a:off x="0" y="3732415"/>
            <a:ext cx="2326342" cy="3125585"/>
          </a:xfrm>
          <a:prstGeom prst="rect">
            <a:avLst/>
          </a:prstGeom>
        </p:spPr>
      </p:pic>
      <p:sp>
        <p:nvSpPr>
          <p:cNvPr id="3" name="Slide Number Placeholder 5">
            <a:extLst>
              <a:ext uri="{FF2B5EF4-FFF2-40B4-BE49-F238E27FC236}">
                <a16:creationId xmlns:a16="http://schemas.microsoft.com/office/drawing/2014/main" id="{60CB9D13-162F-3C93-B707-B2D491D7DA22}"/>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
        <p:nvSpPr>
          <p:cNvPr id="2" name="Picture Placeholder 4">
            <a:extLst>
              <a:ext uri="{FF2B5EF4-FFF2-40B4-BE49-F238E27FC236}">
                <a16:creationId xmlns:a16="http://schemas.microsoft.com/office/drawing/2014/main" id="{C132B8BE-5904-4CD9-5F16-5869ED5141BB}"/>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20" name="Picture 19">
            <a:extLst>
              <a:ext uri="{FF2B5EF4-FFF2-40B4-BE49-F238E27FC236}">
                <a16:creationId xmlns:a16="http://schemas.microsoft.com/office/drawing/2014/main" id="{4435719D-BCAD-E847-91D6-7BC57F7E20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21" name="Text Placeholder 9">
            <a:extLst>
              <a:ext uri="{FF2B5EF4-FFF2-40B4-BE49-F238E27FC236}">
                <a16:creationId xmlns:a16="http://schemas.microsoft.com/office/drawing/2014/main" id="{D5A14626-206D-B44E-ABF1-57F4A0FAF94A}"/>
              </a:ext>
            </a:extLst>
          </p:cNvPr>
          <p:cNvSpPr>
            <a:spLocks noGrp="1"/>
          </p:cNvSpPr>
          <p:nvPr>
            <p:ph type="body" sz="quarter" idx="14"/>
          </p:nvPr>
        </p:nvSpPr>
        <p:spPr>
          <a:xfrm>
            <a:off x="302400" y="1620000"/>
            <a:ext cx="5277561" cy="1569660"/>
          </a:xfrm>
          <a:prstGeom prst="rect">
            <a:avLst/>
          </a:prstGeom>
        </p:spPr>
        <p:txBody>
          <a:bodyPr lIns="0" tIns="0" rIns="0" bIns="0"/>
          <a:lstStyle>
            <a:lvl1pPr>
              <a:spcAft>
                <a:spcPts val="1000"/>
              </a:spcAft>
              <a:buClr>
                <a:schemeClr val="accent3"/>
              </a:buClr>
              <a:defRPr sz="1600" b="0" i="0">
                <a:solidFill>
                  <a:schemeClr val="tx1"/>
                </a:solidFill>
                <a:latin typeface="DM Sans" pitchFamily="2" charset="77"/>
              </a:defRPr>
            </a:lvl1pPr>
            <a:lvl2pPr>
              <a:spcAft>
                <a:spcPts val="1000"/>
              </a:spcAft>
              <a:buClr>
                <a:schemeClr val="accent3"/>
              </a:buClr>
              <a:defRPr sz="1600" b="0" i="0">
                <a:solidFill>
                  <a:schemeClr val="tx1"/>
                </a:solidFill>
                <a:latin typeface="DM Sans" pitchFamily="2" charset="77"/>
              </a:defRPr>
            </a:lvl2pPr>
            <a:lvl3pPr>
              <a:spcAft>
                <a:spcPts val="1000"/>
              </a:spcAft>
              <a:buClr>
                <a:schemeClr val="accent3"/>
              </a:buClr>
              <a:defRPr sz="1600" b="0" i="0">
                <a:solidFill>
                  <a:schemeClr val="tx1"/>
                </a:solidFill>
                <a:latin typeface="DM Sans" pitchFamily="2" charset="77"/>
              </a:defRPr>
            </a:lvl3pPr>
            <a:lvl4pPr>
              <a:spcAft>
                <a:spcPts val="1000"/>
              </a:spcAft>
              <a:buClr>
                <a:schemeClr val="accent3"/>
              </a:buClr>
              <a:defRPr sz="1600" b="0" i="0">
                <a:solidFill>
                  <a:schemeClr val="tx1"/>
                </a:solidFill>
                <a:latin typeface="DM Sans" pitchFamily="2" charset="77"/>
              </a:defRPr>
            </a:lvl4pPr>
            <a:lvl5pPr>
              <a:spcAft>
                <a:spcPts val="1000"/>
              </a:spcAft>
              <a:buClr>
                <a:schemeClr val="accent3"/>
              </a:buClr>
              <a:defRPr sz="1600" b="0" i="0">
                <a:solidFill>
                  <a:schemeClr val="tx1"/>
                </a:solidFill>
                <a:latin typeface="DM Sans" pitchFamily="2" charset="77"/>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Title 1">
            <a:extLst>
              <a:ext uri="{FF2B5EF4-FFF2-40B4-BE49-F238E27FC236}">
                <a16:creationId xmlns:a16="http://schemas.microsoft.com/office/drawing/2014/main" id="{F9E15018-18E6-8C46-B4B5-B42F10C47AB0}"/>
              </a:ext>
            </a:extLst>
          </p:cNvPr>
          <p:cNvSpPr>
            <a:spLocks noGrp="1"/>
          </p:cNvSpPr>
          <p:nvPr>
            <p:ph type="title" hasCustomPrompt="1"/>
          </p:nvPr>
        </p:nvSpPr>
        <p:spPr>
          <a:xfrm>
            <a:off x="302400" y="298133"/>
            <a:ext cx="5277561"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24" name="Text Placeholder 7">
            <a:extLst>
              <a:ext uri="{FF2B5EF4-FFF2-40B4-BE49-F238E27FC236}">
                <a16:creationId xmlns:a16="http://schemas.microsoft.com/office/drawing/2014/main" id="{0B8804AA-176A-3041-B054-BC79B215AA8F}"/>
              </a:ext>
            </a:extLst>
          </p:cNvPr>
          <p:cNvSpPr>
            <a:spLocks noGrp="1"/>
          </p:cNvSpPr>
          <p:nvPr>
            <p:ph type="body" sz="quarter" idx="13" hasCustomPrompt="1"/>
          </p:nvPr>
        </p:nvSpPr>
        <p:spPr>
          <a:xfrm>
            <a:off x="302400" y="910133"/>
            <a:ext cx="5277561"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2450902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Bioactives 1/2 Image Clear">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D3E1022-4622-20AD-CE49-4BC7848293BD}"/>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20" name="Picture 19">
            <a:extLst>
              <a:ext uri="{FF2B5EF4-FFF2-40B4-BE49-F238E27FC236}">
                <a16:creationId xmlns:a16="http://schemas.microsoft.com/office/drawing/2014/main" id="{4435719D-BCAD-E847-91D6-7BC57F7E20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21" name="Text Placeholder 9">
            <a:extLst>
              <a:ext uri="{FF2B5EF4-FFF2-40B4-BE49-F238E27FC236}">
                <a16:creationId xmlns:a16="http://schemas.microsoft.com/office/drawing/2014/main" id="{D5A14626-206D-B44E-ABF1-57F4A0FAF94A}"/>
              </a:ext>
            </a:extLst>
          </p:cNvPr>
          <p:cNvSpPr>
            <a:spLocks noGrp="1"/>
          </p:cNvSpPr>
          <p:nvPr>
            <p:ph type="body" sz="quarter" idx="14"/>
          </p:nvPr>
        </p:nvSpPr>
        <p:spPr>
          <a:xfrm>
            <a:off x="302400" y="1620000"/>
            <a:ext cx="6722871" cy="1569660"/>
          </a:xfrm>
          <a:prstGeom prst="rect">
            <a:avLst/>
          </a:prstGeom>
        </p:spPr>
        <p:txBody>
          <a:bodyPr lIns="0" tIns="0" rIns="0" bIns="0"/>
          <a:lstStyle>
            <a:lvl1pPr>
              <a:spcAft>
                <a:spcPts val="1000"/>
              </a:spcAft>
              <a:buClr>
                <a:schemeClr val="accent3"/>
              </a:buClr>
              <a:defRPr sz="1600" b="0" i="0">
                <a:solidFill>
                  <a:schemeClr val="tx1"/>
                </a:solidFill>
                <a:latin typeface="DM Sans" pitchFamily="2" charset="77"/>
              </a:defRPr>
            </a:lvl1pPr>
            <a:lvl2pPr>
              <a:spcAft>
                <a:spcPts val="1000"/>
              </a:spcAft>
              <a:buClr>
                <a:schemeClr val="accent3"/>
              </a:buClr>
              <a:defRPr sz="1600" b="0" i="0">
                <a:solidFill>
                  <a:schemeClr val="tx1"/>
                </a:solidFill>
                <a:latin typeface="DM Sans" pitchFamily="2" charset="77"/>
              </a:defRPr>
            </a:lvl2pPr>
            <a:lvl3pPr>
              <a:spcAft>
                <a:spcPts val="1000"/>
              </a:spcAft>
              <a:buClr>
                <a:schemeClr val="accent3"/>
              </a:buClr>
              <a:defRPr sz="1600" b="0" i="0">
                <a:solidFill>
                  <a:schemeClr val="tx1"/>
                </a:solidFill>
                <a:latin typeface="DM Sans" pitchFamily="2" charset="77"/>
              </a:defRPr>
            </a:lvl3pPr>
            <a:lvl4pPr>
              <a:spcAft>
                <a:spcPts val="1000"/>
              </a:spcAft>
              <a:buClr>
                <a:schemeClr val="accent3"/>
              </a:buClr>
              <a:defRPr sz="1600" b="0" i="0">
                <a:solidFill>
                  <a:schemeClr val="tx1"/>
                </a:solidFill>
                <a:latin typeface="DM Sans" pitchFamily="2" charset="77"/>
              </a:defRPr>
            </a:lvl4pPr>
            <a:lvl5pPr>
              <a:spcAft>
                <a:spcPts val="1000"/>
              </a:spcAft>
              <a:buClr>
                <a:schemeClr val="accent3"/>
              </a:buClr>
              <a:defRPr sz="1600" b="0" i="0">
                <a:solidFill>
                  <a:schemeClr val="tx1"/>
                </a:solidFill>
                <a:latin typeface="DM Sans" pitchFamily="2" charset="77"/>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Title 1">
            <a:extLst>
              <a:ext uri="{FF2B5EF4-FFF2-40B4-BE49-F238E27FC236}">
                <a16:creationId xmlns:a16="http://schemas.microsoft.com/office/drawing/2014/main" id="{F9E15018-18E6-8C46-B4B5-B42F10C47AB0}"/>
              </a:ext>
            </a:extLst>
          </p:cNvPr>
          <p:cNvSpPr>
            <a:spLocks noGrp="1"/>
          </p:cNvSpPr>
          <p:nvPr>
            <p:ph type="title" hasCustomPrompt="1"/>
          </p:nvPr>
        </p:nvSpPr>
        <p:spPr>
          <a:xfrm>
            <a:off x="302400" y="298133"/>
            <a:ext cx="6722871"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24" name="Text Placeholder 7">
            <a:extLst>
              <a:ext uri="{FF2B5EF4-FFF2-40B4-BE49-F238E27FC236}">
                <a16:creationId xmlns:a16="http://schemas.microsoft.com/office/drawing/2014/main" id="{0B8804AA-176A-3041-B054-BC79B215AA8F}"/>
              </a:ext>
            </a:extLst>
          </p:cNvPr>
          <p:cNvSpPr>
            <a:spLocks noGrp="1"/>
          </p:cNvSpPr>
          <p:nvPr>
            <p:ph type="body" sz="quarter" idx="13" hasCustomPrompt="1"/>
          </p:nvPr>
        </p:nvSpPr>
        <p:spPr>
          <a:xfrm>
            <a:off x="302400" y="910133"/>
            <a:ext cx="6722871"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Slide Number Placeholder 5">
            <a:extLst>
              <a:ext uri="{FF2B5EF4-FFF2-40B4-BE49-F238E27FC236}">
                <a16:creationId xmlns:a16="http://schemas.microsoft.com/office/drawing/2014/main" id="{7E636276-DE08-3A78-0069-F0E4449F370E}"/>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2" name="Picture 8">
            <a:extLst>
              <a:ext uri="{FF2B5EF4-FFF2-40B4-BE49-F238E27FC236}">
                <a16:creationId xmlns:a16="http://schemas.microsoft.com/office/drawing/2014/main" id="{AF895C19-D970-57A0-A6E2-B3ED03FD1161}"/>
              </a:ext>
            </a:extLst>
          </p:cNvPr>
          <p:cNvPicPr>
            <a:picLocks noChangeAspect="1"/>
          </p:cNvPicPr>
          <p:nvPr userDrawn="1"/>
        </p:nvPicPr>
        <p:blipFill rotWithShape="1">
          <a:blip cstate="screen">
            <a:alphaModFix amt="15000"/>
            <a:extLst>
              <a:ext uri="{28A0092B-C50C-407E-A947-70E740481C1C}">
                <a14:useLocalDpi xmlns:a14="http://schemas.microsoft.com/office/drawing/2010/main"/>
              </a:ext>
              <a:ext uri="{96DAC541-7B7A-43D3-8B79-37D633B846F1}">
                <asvg:svgBlip xmlns:asvg="http://schemas.microsoft.com/office/drawing/2016/SVG/main" r:embed="rId3"/>
              </a:ext>
            </a:extLst>
          </a:blip>
          <a:srcRect l="20681" t="1" b="13359"/>
          <a:stretch/>
        </p:blipFill>
        <p:spPr>
          <a:xfrm>
            <a:off x="0" y="3732415"/>
            <a:ext cx="2326342" cy="3125585"/>
          </a:xfrm>
          <a:prstGeom prst="rect">
            <a:avLst/>
          </a:prstGeom>
        </p:spPr>
      </p:pic>
    </p:spTree>
    <p:extLst>
      <p:ext uri="{BB962C8B-B14F-4D97-AF65-F5344CB8AC3E}">
        <p14:creationId xmlns:p14="http://schemas.microsoft.com/office/powerpoint/2010/main" val="3791787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829496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6101381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584129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4F8EB48-C4C6-8CBC-52C8-2BEC2F633081}"/>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826205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
        <p:nvSpPr>
          <p:cNvPr id="5" name="Rectangle 4">
            <a:extLst>
              <a:ext uri="{FF2B5EF4-FFF2-40B4-BE49-F238E27FC236}">
                <a16:creationId xmlns:a16="http://schemas.microsoft.com/office/drawing/2014/main" id="{5D641C85-2DC4-68BA-8002-2D90E30E14F6}"/>
              </a:ext>
            </a:extLst>
          </p:cNvPr>
          <p:cNvSpPr/>
          <p:nvPr userDrawn="1"/>
        </p:nvSpPr>
        <p:spPr>
          <a:xfrm>
            <a:off x="10867930" y="47781"/>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pic>
        <p:nvPicPr>
          <p:cNvPr id="8" name="Picture 7">
            <a:extLst>
              <a:ext uri="{FF2B5EF4-FFF2-40B4-BE49-F238E27FC236}">
                <a16:creationId xmlns:a16="http://schemas.microsoft.com/office/drawing/2014/main" id="{2F050FAB-6354-D047-D8F6-4E3D853A557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906507755"/>
      </p:ext>
    </p:extLst>
  </p:cSld>
  <p:clrMap bg1="lt1" tx1="dk1" bg2="lt2" tx2="dk2" accent1="accent1" accent2="accent2" accent3="accent3" accent4="accent4" accent5="accent5" accent6="accent6" hlink="hlink" folHlink="folHlink"/>
  <p:sldLayoutIdLst>
    <p:sldLayoutId id="2147483670" r:id="rId1"/>
    <p:sldLayoutId id="2147483674" r:id="rId2"/>
    <p:sldLayoutId id="2147483675" r:id="rId3"/>
    <p:sldLayoutId id="2147483676" r:id="rId4"/>
    <p:sldLayoutId id="2147483855" r:id="rId5"/>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651386061"/>
      </p:ext>
    </p:extLst>
  </p:cSld>
  <p:clrMap bg1="lt1" tx1="dk1" bg2="lt2" tx2="dk2" accent1="accent1" accent2="accent2" accent3="accent3" accent4="accent4" accent5="accent5" accent6="accent6" hlink="hlink" folHlink="folHlink"/>
  <p:sldLayoutIdLst>
    <p:sldLayoutId id="2147483706" r:id="rId1"/>
    <p:sldLayoutId id="2147483820"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585852997"/>
      </p:ext>
    </p:extLst>
  </p:cSld>
  <p:clrMap bg1="lt1" tx1="dk1" bg2="lt2" tx2="dk2" accent1="accent1" accent2="accent2" accent3="accent3" accent4="accent4" accent5="accent5" accent6="accent6" hlink="hlink" folHlink="folHlink"/>
  <p:sldLayoutIdLst>
    <p:sldLayoutId id="2147483773"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s face&#10;&#10;AI-generated content may be incorrect.">
            <a:extLst>
              <a:ext uri="{FF2B5EF4-FFF2-40B4-BE49-F238E27FC236}">
                <a16:creationId xmlns:a16="http://schemas.microsoft.com/office/drawing/2014/main" id="{AF2DD452-CD70-C766-84E2-73302D339763}"/>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36E46B9A-EA6F-6790-98D9-C832ABFA2846}"/>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August 2026</a:t>
            </a:r>
            <a:endParaRPr lang="en-CH" sz="1100" dirty="0">
              <a:solidFill>
                <a:schemeClr val="bg1"/>
              </a:solidFill>
            </a:endParaRPr>
          </a:p>
        </p:txBody>
      </p:sp>
    </p:spTree>
    <p:extLst>
      <p:ext uri="{BB962C8B-B14F-4D97-AF65-F5344CB8AC3E}">
        <p14:creationId xmlns:p14="http://schemas.microsoft.com/office/powerpoint/2010/main" val="4120037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0EF18-AFEB-9548-D257-1E4336F452C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3326CA1-BAE3-9874-93B6-AD06822C3D47}"/>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E68BF622-02EF-E524-3806-FCE75E681A1D}"/>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15E6776-FD52-222A-71C5-018B0807CEB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C5735967-C332-1539-CF08-BEA4D4793B80}"/>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CAFA3541-8AD9-E803-9740-ABFA0D3ED62F}"/>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D77B9432-C39D-FBEF-1083-6DCAE44670B0}"/>
              </a:ext>
            </a:extLst>
          </p:cNvPr>
          <p:cNvSpPr>
            <a:spLocks noGrp="1"/>
          </p:cNvSpPr>
          <p:nvPr>
            <p:ph type="body" sz="quarter" idx="24"/>
          </p:nvPr>
        </p:nvSpPr>
        <p:spPr/>
        <p:txBody>
          <a:bodyPr/>
          <a:lstStyle/>
          <a:p>
            <a:r>
              <a:rPr lang="en-GB" i="1">
                <a:latin typeface="+mn-lt"/>
              </a:rPr>
              <a:t>* in vitro  ** in vivo *** ex vivo</a:t>
            </a:r>
          </a:p>
        </p:txBody>
      </p:sp>
      <p:sp>
        <p:nvSpPr>
          <p:cNvPr id="2" name="Title 1">
            <a:extLst>
              <a:ext uri="{FF2B5EF4-FFF2-40B4-BE49-F238E27FC236}">
                <a16:creationId xmlns:a16="http://schemas.microsoft.com/office/drawing/2014/main" id="{BB8A29A5-89A2-0FF8-D0B4-F3DE8C8AF77F}"/>
              </a:ext>
            </a:extLst>
          </p:cNvPr>
          <p:cNvSpPr>
            <a:spLocks noGrp="1"/>
          </p:cNvSpPr>
          <p:nvPr>
            <p:ph type="title"/>
          </p:nvPr>
        </p:nvSpPr>
        <p:spPr/>
        <p:txBody>
          <a:bodyPr/>
          <a:lstStyle/>
          <a:p>
            <a:r>
              <a:rPr lang="en-US"/>
              <a:t>SYN-UP®</a:t>
            </a:r>
          </a:p>
        </p:txBody>
      </p:sp>
      <p:sp>
        <p:nvSpPr>
          <p:cNvPr id="10" name="AutoShape 2">
            <a:extLst>
              <a:ext uri="{FF2B5EF4-FFF2-40B4-BE49-F238E27FC236}">
                <a16:creationId xmlns:a16="http://schemas.microsoft.com/office/drawing/2014/main" id="{08C35760-1C11-4564-D8DF-073F32CF96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23086882-45D7-4EEF-9B35-3594D910A4E9}"/>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D652602F-0B99-A208-083A-78B91CE95223}"/>
              </a:ext>
            </a:extLst>
          </p:cNvPr>
          <p:cNvSpPr txBox="1"/>
          <p:nvPr/>
        </p:nvSpPr>
        <p:spPr>
          <a:xfrm>
            <a:off x="1979999" y="1713156"/>
            <a:ext cx="9784800" cy="932897"/>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Highly potent patented dipeptide derivative, made by cutting-edge SYN®-Peptide technology via Green Chemistry Science to rebalance Plasmin activities, which is important for healthy-looking skin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silico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t>
            </a:r>
            <a:endPar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99.9% of natural origin (according to ISO 16128)</a:t>
            </a:r>
          </a:p>
        </p:txBody>
      </p:sp>
      <p:sp>
        <p:nvSpPr>
          <p:cNvPr id="66" name="TextBox 70">
            <a:extLst>
              <a:ext uri="{FF2B5EF4-FFF2-40B4-BE49-F238E27FC236}">
                <a16:creationId xmlns:a16="http://schemas.microsoft.com/office/drawing/2014/main" id="{6BB416C2-E730-3321-D793-4409C3AF2335}"/>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Amidinobenzyl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Benzylsulfonyl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D-</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Seryl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Homophenylalaninamide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Acetate, Aqua, Glycerin, Citric Acid, Sodium Hydroxide </a:t>
            </a:r>
          </a:p>
        </p:txBody>
      </p:sp>
      <p:sp>
        <p:nvSpPr>
          <p:cNvPr id="48" name="Rectangle 47">
            <a:extLst>
              <a:ext uri="{FF2B5EF4-FFF2-40B4-BE49-F238E27FC236}">
                <a16:creationId xmlns:a16="http://schemas.microsoft.com/office/drawing/2014/main" id="{FDE7F7E3-AC53-9C8A-A682-A177C36F73A1}"/>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0ADA4F3C-1B68-82B5-506F-3CEC55D02DA8}"/>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6FE5FD4-15BA-C126-F71A-72F1E467DC83}"/>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3A03CACF-7BD7-F292-AD14-5B42755C48E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27C3B64F-C2F1-0EBE-1EBA-E3207EB1C44F}"/>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3.0-7.5</a:t>
              </a:r>
            </a:p>
          </p:txBody>
        </p:sp>
      </p:grpSp>
      <p:sp>
        <p:nvSpPr>
          <p:cNvPr id="67" name="Rectangle 66">
            <a:extLst>
              <a:ext uri="{FF2B5EF4-FFF2-40B4-BE49-F238E27FC236}">
                <a16:creationId xmlns:a16="http://schemas.microsoft.com/office/drawing/2014/main" id="{DFB48934-10F8-6AB1-5AA6-144C1820E70A}"/>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D30FCA40-D9BA-D2CE-96F7-0172608697CE}"/>
              </a:ext>
            </a:extLst>
          </p:cNvPr>
          <p:cNvSpPr txBox="1"/>
          <p:nvPr/>
        </p:nvSpPr>
        <p:spPr>
          <a:xfrm>
            <a:off x="1980000" y="3468737"/>
            <a:ext cx="9784537" cy="1027694"/>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Promotes healthy-looking skin by inhibiting Plasmin levels* and rebalancing key bacteria S. Aureus and S. Epidermidis**​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Reduces skin sensitivity and redness by modulation                   MMP 9*/***, CXCL5* and IL-8 activities*​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smooth the skin by preventing the degradation of type IV Collagen*/*** and by stimulating type I Collagen*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Down-regulates melanin synthesis*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10" normalizeH="0" baseline="0" noProof="0">
                <a:ln>
                  <a:noFill/>
                </a:ln>
                <a:solidFill>
                  <a:prstClr val="black"/>
                </a:solidFill>
                <a:effectLst/>
                <a:uLnTx/>
                <a:uFillTx/>
                <a:latin typeface="DM Sans"/>
                <a:ea typeface="Fira Sans Book" panose="020B0503050000020004" pitchFamily="34" charset="0"/>
                <a:cs typeface="+mn-cs"/>
              </a:rPr>
              <a:t>Makes the skin more resilient against stress attacks day-by-day**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Real, significant prevention of dry skin conditions**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Reduces redness and unpleasant skin sensations**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Visibly smoother and firmer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Lighter age spots in just 2 weeks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pic>
        <p:nvPicPr>
          <p:cNvPr id="16" name="Graphic 15">
            <a:extLst>
              <a:ext uri="{FF2B5EF4-FFF2-40B4-BE49-F238E27FC236}">
                <a16:creationId xmlns:a16="http://schemas.microsoft.com/office/drawing/2014/main" id="{4E234CCF-5079-425D-4B76-425F06D61D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5600" y="5072400"/>
            <a:ext cx="867600" cy="659375"/>
          </a:xfrm>
          <a:prstGeom prst="rect">
            <a:avLst/>
          </a:prstGeom>
        </p:spPr>
      </p:pic>
      <p:pic>
        <p:nvPicPr>
          <p:cNvPr id="18" name="Picture 17" descr="Logo&#10;&#10;Description automatically generated">
            <a:extLst>
              <a:ext uri="{FF2B5EF4-FFF2-40B4-BE49-F238E27FC236}">
                <a16:creationId xmlns:a16="http://schemas.microsoft.com/office/drawing/2014/main" id="{48B02A5B-D09C-EB37-B782-3B1EC4ABF8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19" name="Picture 18" descr="A green and white circle with text&#10;&#10;Description automatically generated">
            <a:extLst>
              <a:ext uri="{FF2B5EF4-FFF2-40B4-BE49-F238E27FC236}">
                <a16:creationId xmlns:a16="http://schemas.microsoft.com/office/drawing/2014/main" id="{E1ABC34F-A46C-E2DA-728C-B09F2EA9FA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AD49D004-F1AA-D2AF-2580-91B1C248A0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71740" y="5103746"/>
            <a:ext cx="594000" cy="594000"/>
          </a:xfrm>
          <a:prstGeom prst="rect">
            <a:avLst/>
          </a:prstGeom>
        </p:spPr>
      </p:pic>
      <p:pic>
        <p:nvPicPr>
          <p:cNvPr id="4" name="Graphic 3">
            <a:extLst>
              <a:ext uri="{FF2B5EF4-FFF2-40B4-BE49-F238E27FC236}">
                <a16:creationId xmlns:a16="http://schemas.microsoft.com/office/drawing/2014/main" id="{C7E8C1F5-8349-F642-63C5-153196A7BE4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95452" y="5052308"/>
            <a:ext cx="919699" cy="690353"/>
          </a:xfrm>
          <a:prstGeom prst="rect">
            <a:avLst/>
          </a:prstGeom>
        </p:spPr>
      </p:pic>
    </p:spTree>
    <p:extLst>
      <p:ext uri="{BB962C8B-B14F-4D97-AF65-F5344CB8AC3E}">
        <p14:creationId xmlns:p14="http://schemas.microsoft.com/office/powerpoint/2010/main" val="421000956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F8B26-D468-954B-F407-5D2105DF3BD9}"/>
              </a:ext>
            </a:extLst>
          </p:cNvPr>
          <p:cNvSpPr>
            <a:spLocks noGrp="1"/>
          </p:cNvSpPr>
          <p:nvPr>
            <p:ph type="title"/>
          </p:nvPr>
        </p:nvSpPr>
        <p:spPr/>
        <p:txBody>
          <a:bodyPr/>
          <a:lstStyle/>
          <a:p>
            <a:endParaRPr lang="en-CH"/>
          </a:p>
        </p:txBody>
      </p:sp>
      <p:sp>
        <p:nvSpPr>
          <p:cNvPr id="3" name="Text Placeholder 2">
            <a:extLst>
              <a:ext uri="{FF2B5EF4-FFF2-40B4-BE49-F238E27FC236}">
                <a16:creationId xmlns:a16="http://schemas.microsoft.com/office/drawing/2014/main" id="{FCD0400C-570E-11D5-0FCF-C50F8F1473CB}"/>
              </a:ext>
            </a:extLst>
          </p:cNvPr>
          <p:cNvSpPr>
            <a:spLocks noGrp="1"/>
          </p:cNvSpPr>
          <p:nvPr>
            <p:ph type="body" sz="quarter" idx="13"/>
          </p:nvPr>
        </p:nvSpPr>
        <p:spPr/>
        <p:txBody>
          <a:bodyPr/>
          <a:lstStyle/>
          <a:p>
            <a:endParaRPr lang="en-CH"/>
          </a:p>
        </p:txBody>
      </p:sp>
      <p:sp>
        <p:nvSpPr>
          <p:cNvPr id="4" name="Text Placeholder 3">
            <a:extLst>
              <a:ext uri="{FF2B5EF4-FFF2-40B4-BE49-F238E27FC236}">
                <a16:creationId xmlns:a16="http://schemas.microsoft.com/office/drawing/2014/main" id="{7926AB81-D11D-F91B-95A2-CA9A8D75545B}"/>
              </a:ext>
            </a:extLst>
          </p:cNvPr>
          <p:cNvSpPr>
            <a:spLocks noGrp="1"/>
          </p:cNvSpPr>
          <p:nvPr>
            <p:ph type="body" sz="quarter" idx="14"/>
          </p:nvPr>
        </p:nvSpPr>
        <p:spPr/>
        <p:txBody>
          <a:bodyPr/>
          <a:lstStyle/>
          <a:p>
            <a:endParaRPr lang="en-CH"/>
          </a:p>
        </p:txBody>
      </p:sp>
      <p:sp>
        <p:nvSpPr>
          <p:cNvPr id="5" name="Slide Number Placeholder 4">
            <a:extLst>
              <a:ext uri="{FF2B5EF4-FFF2-40B4-BE49-F238E27FC236}">
                <a16:creationId xmlns:a16="http://schemas.microsoft.com/office/drawing/2014/main" id="{5BE6FF43-21AA-716D-7460-D6AF9B7DE4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7" name="Picture 6" descr="A diagram of impact and impact&#10;&#10;AI-generated content may be incorrect.">
            <a:extLst>
              <a:ext uri="{FF2B5EF4-FFF2-40B4-BE49-F238E27FC236}">
                <a16:creationId xmlns:a16="http://schemas.microsoft.com/office/drawing/2014/main" id="{5E69209C-84CE-C136-8AEF-34279211678A}"/>
              </a:ext>
            </a:extLst>
          </p:cNvPr>
          <p:cNvPicPr>
            <a:picLocks noChangeAspect="1"/>
          </p:cNvPicPr>
          <p:nvPr/>
        </p:nvPicPr>
        <p:blipFill>
          <a:blip r:embed="rId2"/>
          <a:stretch>
            <a:fillRect/>
          </a:stretch>
        </p:blipFill>
        <p:spPr>
          <a:xfrm>
            <a:off x="3325" y="0"/>
            <a:ext cx="12185349" cy="6858000"/>
          </a:xfrm>
          <a:prstGeom prst="rect">
            <a:avLst/>
          </a:prstGeom>
        </p:spPr>
      </p:pic>
    </p:spTree>
    <p:extLst>
      <p:ext uri="{BB962C8B-B14F-4D97-AF65-F5344CB8AC3E}">
        <p14:creationId xmlns:p14="http://schemas.microsoft.com/office/powerpoint/2010/main" val="943848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8CAD6-D445-6ACE-19D0-E8C1BBEDFB5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E7382F53-4A63-7044-98B1-E91BFB442D05}"/>
              </a:ext>
            </a:extLst>
          </p:cNvPr>
          <p:cNvSpPr>
            <a:spLocks noGrp="1"/>
          </p:cNvSpPr>
          <p:nvPr>
            <p:ph type="title"/>
          </p:nvPr>
        </p:nvSpPr>
        <p:spPr>
          <a:xfrm>
            <a:off x="302399" y="298133"/>
            <a:ext cx="7032051" cy="443198"/>
          </a:xfrm>
        </p:spPr>
        <p:txBody>
          <a:bodyPr/>
          <a:lstStyle/>
          <a:p>
            <a:r>
              <a:rPr lang="en-US" sz="2000"/>
              <a:t>SYN-UP</a:t>
            </a:r>
            <a:r>
              <a:rPr lang="en-US" sz="2000" baseline="30000"/>
              <a:t>® </a:t>
            </a:r>
            <a:r>
              <a:rPr lang="en-US" sz="2000"/>
              <a:t>: a combination of Efficacy and Sustainability</a:t>
            </a:r>
          </a:p>
        </p:txBody>
      </p:sp>
      <p:sp>
        <p:nvSpPr>
          <p:cNvPr id="19" name="Slide Number Placeholder 5">
            <a:extLst>
              <a:ext uri="{FF2B5EF4-FFF2-40B4-BE49-F238E27FC236}">
                <a16:creationId xmlns:a16="http://schemas.microsoft.com/office/drawing/2014/main" id="{4F969630-7806-BC6E-77BA-2425417825A6}"/>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900" b="0" i="0" u="none" strike="noStrike" kern="1200" cap="none" spc="0" normalizeH="0" baseline="0" dirty="0">
              <a:ln>
                <a:noFill/>
              </a:ln>
              <a:solidFill>
                <a:prstClr val="black"/>
              </a:solidFill>
              <a:effectLst/>
              <a:uLnTx/>
              <a:uFillTx/>
              <a:latin typeface="DM Sans" pitchFamily="2" charset="77"/>
              <a:ea typeface="+mn-ea"/>
              <a:cs typeface="+mn-cs"/>
            </a:endParaRPr>
          </a:p>
        </p:txBody>
      </p:sp>
      <p:sp>
        <p:nvSpPr>
          <p:cNvPr id="46" name="TextBox 45">
            <a:extLst>
              <a:ext uri="{FF2B5EF4-FFF2-40B4-BE49-F238E27FC236}">
                <a16:creationId xmlns:a16="http://schemas.microsoft.com/office/drawing/2014/main" id="{F32BD4B5-36BC-167E-0E60-C6603447272D}"/>
              </a:ext>
            </a:extLst>
          </p:cNvPr>
          <p:cNvSpPr txBox="1"/>
          <p:nvPr/>
        </p:nvSpPr>
        <p:spPr>
          <a:xfrm>
            <a:off x="594169" y="6440885"/>
            <a:ext cx="33781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solidFill>
                  <a:srgbClr val="000000"/>
                </a:solidFill>
                <a:effectLst/>
                <a:uLnTx/>
                <a:uFillTx/>
                <a:latin typeface="Arial"/>
                <a:ea typeface="+mn-ea"/>
                <a:cs typeface="+mn-cs"/>
              </a:rPr>
              <a:t>(3) The last production step in </a:t>
            </a:r>
            <a:r>
              <a:rPr kumimoji="0" lang="en-GB" sz="800" b="0" i="0" u="none" strike="noStrike" kern="1200" cap="none" spc="0" normalizeH="0" baseline="0" dirty="0" err="1">
                <a:ln>
                  <a:noFill/>
                </a:ln>
                <a:solidFill>
                  <a:srgbClr val="000000"/>
                </a:solidFill>
                <a:effectLst/>
                <a:uLnTx/>
                <a:uFillTx/>
                <a:latin typeface="Arial"/>
                <a:ea typeface="+mn-ea"/>
                <a:cs typeface="+mn-cs"/>
              </a:rPr>
              <a:t>Aesch</a:t>
            </a:r>
            <a:endParaRPr kumimoji="0" lang="en-GB" sz="800" b="0" i="0" u="none" strike="noStrike" kern="1200" cap="none" spc="0" normalizeH="0" baseline="0" dirty="0">
              <a:ln>
                <a:noFill/>
              </a:ln>
              <a:solidFill>
                <a:srgbClr val="000000"/>
              </a:solidFill>
              <a:effectLst/>
              <a:uLnTx/>
              <a:uFillTx/>
              <a:latin typeface="Arial"/>
              <a:ea typeface="+mn-ea"/>
              <a:cs typeface="+mn-cs"/>
            </a:endParaRPr>
          </a:p>
        </p:txBody>
      </p:sp>
      <p:sp>
        <p:nvSpPr>
          <p:cNvPr id="47" name="TextBox 46">
            <a:extLst>
              <a:ext uri="{FF2B5EF4-FFF2-40B4-BE49-F238E27FC236}">
                <a16:creationId xmlns:a16="http://schemas.microsoft.com/office/drawing/2014/main" id="{8CF0C2E0-CF2A-B168-75E0-B0C89436BFFC}"/>
              </a:ext>
            </a:extLst>
          </p:cNvPr>
          <p:cNvSpPr txBox="1"/>
          <p:nvPr/>
        </p:nvSpPr>
        <p:spPr>
          <a:xfrm>
            <a:off x="581779" y="6139727"/>
            <a:ext cx="751391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mn-cs"/>
              </a:rPr>
              <a:t>(1) Considering the 1% recommended use-level, 53 g CO2 per kg of final formulation.</a:t>
            </a:r>
            <a:endParaRPr kumimoji="0" lang="en-CH" sz="800" b="0" i="0" u="none" strike="noStrike" kern="1200" cap="none" spc="0" normalizeH="0" baseline="0" noProof="0">
              <a:ln>
                <a:noFill/>
              </a:ln>
              <a:solidFill>
                <a:srgbClr val="000000"/>
              </a:solidFill>
              <a:effectLst/>
              <a:uLnTx/>
              <a:uFillTx/>
              <a:latin typeface="Arial"/>
              <a:ea typeface="+mn-ea"/>
              <a:cs typeface="+mn-cs"/>
            </a:endParaRPr>
          </a:p>
        </p:txBody>
      </p:sp>
      <p:sp>
        <p:nvSpPr>
          <p:cNvPr id="48" name="TextBox 47">
            <a:extLst>
              <a:ext uri="{FF2B5EF4-FFF2-40B4-BE49-F238E27FC236}">
                <a16:creationId xmlns:a16="http://schemas.microsoft.com/office/drawing/2014/main" id="{D56E42F8-5060-54EE-78EA-8293D6EA6C36}"/>
              </a:ext>
            </a:extLst>
          </p:cNvPr>
          <p:cNvSpPr txBox="1"/>
          <p:nvPr/>
        </p:nvSpPr>
        <p:spPr>
          <a:xfrm>
            <a:off x="594169" y="6622756"/>
            <a:ext cx="33781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solidFill>
                  <a:srgbClr val="000000"/>
                </a:solidFill>
                <a:effectLst/>
                <a:uLnTx/>
                <a:uFillTx/>
                <a:latin typeface="Arial"/>
                <a:ea typeface="+mn-ea"/>
                <a:cs typeface="+mn-cs"/>
              </a:rPr>
              <a:t>(4) The full SYN-UP® formulation</a:t>
            </a:r>
          </a:p>
        </p:txBody>
      </p:sp>
      <p:sp>
        <p:nvSpPr>
          <p:cNvPr id="49" name="TextBox 48">
            <a:extLst>
              <a:ext uri="{FF2B5EF4-FFF2-40B4-BE49-F238E27FC236}">
                <a16:creationId xmlns:a16="http://schemas.microsoft.com/office/drawing/2014/main" id="{88F8617C-E11E-4B02-76C0-1A3AEED4EDD0}"/>
              </a:ext>
            </a:extLst>
          </p:cNvPr>
          <p:cNvSpPr txBox="1"/>
          <p:nvPr/>
        </p:nvSpPr>
        <p:spPr>
          <a:xfrm>
            <a:off x="594169" y="6290306"/>
            <a:ext cx="359478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solidFill>
                  <a:srgbClr val="000000"/>
                </a:solidFill>
                <a:effectLst/>
                <a:uLnTx/>
                <a:uFillTx/>
                <a:latin typeface="Arial"/>
                <a:ea typeface="+mn-ea"/>
                <a:cs typeface="+mn-cs"/>
              </a:rPr>
              <a:t>(2) Main reaction type is </a:t>
            </a:r>
            <a:r>
              <a:rPr kumimoji="0" lang="en-GB" sz="800" b="0" i="0" u="none" strike="noStrike" kern="1200" cap="none" spc="0" normalizeH="0" baseline="0" dirty="0" err="1">
                <a:ln>
                  <a:noFill/>
                </a:ln>
                <a:solidFill>
                  <a:srgbClr val="000000"/>
                </a:solidFill>
                <a:effectLst/>
                <a:uLnTx/>
                <a:uFillTx/>
                <a:latin typeface="Arial"/>
                <a:ea typeface="+mn-ea"/>
                <a:cs typeface="+mn-cs"/>
              </a:rPr>
              <a:t>amidation</a:t>
            </a:r>
            <a:endParaRPr kumimoji="0" lang="en-GB" sz="800" b="0" i="0" u="none" strike="noStrike" kern="1200" cap="none" spc="0" normalizeH="0" baseline="0" dirty="0">
              <a:ln>
                <a:noFill/>
              </a:ln>
              <a:solidFill>
                <a:srgbClr val="000000"/>
              </a:solidFill>
              <a:effectLst/>
              <a:uLnTx/>
              <a:uFillTx/>
              <a:latin typeface="Arial"/>
              <a:ea typeface="+mn-ea"/>
              <a:cs typeface="+mn-cs"/>
            </a:endParaRPr>
          </a:p>
        </p:txBody>
      </p:sp>
      <p:pic>
        <p:nvPicPr>
          <p:cNvPr id="2" name="Picture Placeholder 8">
            <a:extLst>
              <a:ext uri="{FF2B5EF4-FFF2-40B4-BE49-F238E27FC236}">
                <a16:creationId xmlns:a16="http://schemas.microsoft.com/office/drawing/2014/main" id="{187CEF88-D036-6F5F-7F25-FA6355D956E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34451" y="2"/>
            <a:ext cx="4857549" cy="6862202"/>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5" name="Rounded Rectangle 23">
            <a:extLst>
              <a:ext uri="{FF2B5EF4-FFF2-40B4-BE49-F238E27FC236}">
                <a16:creationId xmlns:a16="http://schemas.microsoft.com/office/drawing/2014/main" id="{FD4F5383-07FE-5384-8983-E77D15B439E1}"/>
              </a:ext>
            </a:extLst>
          </p:cNvPr>
          <p:cNvSpPr/>
          <p:nvPr/>
        </p:nvSpPr>
        <p:spPr>
          <a:xfrm>
            <a:off x="594598" y="1668998"/>
            <a:ext cx="6120000" cy="576000"/>
          </a:xfrm>
          <a:prstGeom prst="roundRect">
            <a:avLst/>
          </a:prstGeom>
          <a:gradFill flip="none" rotWithShape="1">
            <a:gsLst>
              <a:gs pos="77000">
                <a:srgbClr val="6D0E17"/>
              </a:gs>
              <a:gs pos="100000">
                <a:srgbClr val="9D2835"/>
              </a:gs>
              <a:gs pos="44000">
                <a:srgbClr val="6D0E17"/>
              </a:gs>
            </a:gsLst>
            <a:lin ang="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prstClr val="white"/>
                </a:solidFill>
                <a:effectLst/>
                <a:uLnTx/>
                <a:uFillTx/>
                <a:latin typeface="DM Sans" pitchFamily="2" charset="0"/>
                <a:ea typeface="+mn-ea"/>
                <a:cs typeface="+mn-cs"/>
              </a:rPr>
              <a:t>Carbon footprint of 5.3 kg CO2 eq./kg. High efficiency allowing a low carbon footprint in use</a:t>
            </a:r>
            <a:r>
              <a:rPr kumimoji="0" lang="en-GB" sz="1000" b="0" i="0" u="none" strike="noStrike" kern="1200" cap="none" spc="0" normalizeH="0" baseline="0" dirty="0">
                <a:ln>
                  <a:noFill/>
                </a:ln>
                <a:solidFill>
                  <a:prstClr val="white"/>
                </a:solidFill>
                <a:effectLst/>
                <a:uLnTx/>
                <a:uFillTx/>
                <a:latin typeface="DM Sans" pitchFamily="2" charset="0"/>
                <a:ea typeface="+mn-ea"/>
                <a:cs typeface="+mn-cs"/>
              </a:rPr>
              <a:t>(1).</a:t>
            </a:r>
          </a:p>
        </p:txBody>
      </p:sp>
      <p:sp>
        <p:nvSpPr>
          <p:cNvPr id="11" name="Rounded Rectangle 6">
            <a:extLst>
              <a:ext uri="{FF2B5EF4-FFF2-40B4-BE49-F238E27FC236}">
                <a16:creationId xmlns:a16="http://schemas.microsoft.com/office/drawing/2014/main" id="{51C93AA4-D404-5A3D-4851-94CFD5BFBE1F}"/>
              </a:ext>
            </a:extLst>
          </p:cNvPr>
          <p:cNvSpPr/>
          <p:nvPr/>
        </p:nvSpPr>
        <p:spPr>
          <a:xfrm>
            <a:off x="991154" y="3779793"/>
            <a:ext cx="5723444" cy="576000"/>
          </a:xfrm>
          <a:prstGeom prst="roundRect">
            <a:avLst/>
          </a:prstGeom>
          <a:gradFill>
            <a:gsLst>
              <a:gs pos="77000">
                <a:srgbClr val="6D0E17"/>
              </a:gs>
              <a:gs pos="100000">
                <a:srgbClr val="9D2835"/>
              </a:gs>
              <a:gs pos="44000">
                <a:srgbClr val="6D0E17"/>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dirty="0">
                <a:ln>
                  <a:noFill/>
                </a:ln>
                <a:solidFill>
                  <a:srgbClr val="FFFFFF"/>
                </a:solidFill>
                <a:effectLst/>
                <a:uLnTx/>
                <a:uFillTx/>
                <a:latin typeface="DM Sans" pitchFamily="2" charset="77"/>
                <a:ea typeface="+mn-ea"/>
                <a:cs typeface="Arial"/>
              </a:rPr>
              <a:t>Manufactured in Switzerland with 100% renewable electricity</a:t>
            </a:r>
            <a:r>
              <a:rPr kumimoji="0" lang="en-GB" sz="1000" b="0" i="0" u="none" strike="noStrike" kern="1200" cap="none" spc="0" normalizeH="0" baseline="0" dirty="0">
                <a:ln>
                  <a:noFill/>
                </a:ln>
                <a:solidFill>
                  <a:srgbClr val="FFFFFF"/>
                </a:solidFill>
                <a:effectLst/>
                <a:uLnTx/>
                <a:uFillTx/>
                <a:latin typeface="DM Sans" pitchFamily="2" charset="77"/>
                <a:ea typeface="+mn-ea"/>
                <a:cs typeface="Arial"/>
              </a:rPr>
              <a:t>(3)</a:t>
            </a:r>
          </a:p>
        </p:txBody>
      </p:sp>
      <p:sp>
        <p:nvSpPr>
          <p:cNvPr id="13" name="Rounded Rectangle 8">
            <a:extLst>
              <a:ext uri="{FF2B5EF4-FFF2-40B4-BE49-F238E27FC236}">
                <a16:creationId xmlns:a16="http://schemas.microsoft.com/office/drawing/2014/main" id="{5F8EFC6D-CBA9-8E68-AB5D-01DA320D1971}"/>
              </a:ext>
            </a:extLst>
          </p:cNvPr>
          <p:cNvSpPr/>
          <p:nvPr/>
        </p:nvSpPr>
        <p:spPr>
          <a:xfrm>
            <a:off x="1031009" y="2762937"/>
            <a:ext cx="5683589" cy="576000"/>
          </a:xfrm>
          <a:prstGeom prst="roundRect">
            <a:avLst/>
          </a:prstGeom>
          <a:gradFill>
            <a:gsLst>
              <a:gs pos="77000">
                <a:srgbClr val="6D0E17"/>
              </a:gs>
              <a:gs pos="100000">
                <a:srgbClr val="9D2835"/>
              </a:gs>
              <a:gs pos="44000">
                <a:srgbClr val="6D0E17"/>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dirty="0">
                <a:ln>
                  <a:noFill/>
                </a:ln>
                <a:solidFill>
                  <a:srgbClr val="FFFFFF"/>
                </a:solidFill>
                <a:effectLst/>
                <a:uLnTx/>
                <a:uFillTx/>
                <a:latin typeface="DM Sans"/>
                <a:ea typeface="+mn-ea"/>
                <a:cs typeface="Arial"/>
              </a:rPr>
              <a:t>Green chemistry reaction type</a:t>
            </a:r>
            <a:r>
              <a:rPr kumimoji="0" lang="en-GB" sz="1000" b="0" i="0" u="none" strike="noStrike" kern="1200" cap="none" spc="0" normalizeH="0" baseline="0" dirty="0">
                <a:ln>
                  <a:noFill/>
                </a:ln>
                <a:solidFill>
                  <a:srgbClr val="FFFFFF"/>
                </a:solidFill>
                <a:effectLst/>
                <a:uLnTx/>
                <a:uFillTx/>
                <a:latin typeface="DM Sans"/>
                <a:ea typeface="+mn-ea"/>
                <a:cs typeface="Arial"/>
              </a:rPr>
              <a:t>(2) </a:t>
            </a:r>
            <a:r>
              <a:rPr kumimoji="0" lang="en-GB" sz="1600" b="0" i="0" u="none" strike="noStrike" kern="1200" cap="none" spc="0" normalizeH="0" baseline="0" dirty="0">
                <a:ln>
                  <a:noFill/>
                </a:ln>
                <a:solidFill>
                  <a:srgbClr val="FFFFFF"/>
                </a:solidFill>
                <a:effectLst/>
                <a:uLnTx/>
                <a:uFillTx/>
                <a:latin typeface="DM Sans"/>
                <a:ea typeface="+mn-ea"/>
                <a:cs typeface="Arial"/>
              </a:rPr>
              <a:t>and waste minimization with an 80% solvent recovery</a:t>
            </a:r>
          </a:p>
        </p:txBody>
      </p:sp>
      <p:sp>
        <p:nvSpPr>
          <p:cNvPr id="14" name="Rounded Rectangle 9">
            <a:extLst>
              <a:ext uri="{FF2B5EF4-FFF2-40B4-BE49-F238E27FC236}">
                <a16:creationId xmlns:a16="http://schemas.microsoft.com/office/drawing/2014/main" id="{67990E08-8BEF-5269-C5B1-7255955D834F}"/>
              </a:ext>
            </a:extLst>
          </p:cNvPr>
          <p:cNvSpPr/>
          <p:nvPr/>
        </p:nvSpPr>
        <p:spPr>
          <a:xfrm>
            <a:off x="626801" y="4815760"/>
            <a:ext cx="6087797" cy="576000"/>
          </a:xfrm>
          <a:prstGeom prst="roundRect">
            <a:avLst/>
          </a:prstGeom>
          <a:gradFill>
            <a:gsLst>
              <a:gs pos="77000">
                <a:srgbClr val="6D0E17"/>
              </a:gs>
              <a:gs pos="100000">
                <a:srgbClr val="9D2835"/>
              </a:gs>
              <a:gs pos="44000">
                <a:srgbClr val="6D0E17"/>
              </a:gs>
            </a:gsLst>
            <a:lin ang="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prstClr val="white"/>
                </a:solidFill>
                <a:effectLst/>
                <a:uLnTx/>
                <a:uFillTx/>
                <a:latin typeface="DM Sans" pitchFamily="2" charset="0"/>
                <a:ea typeface="+mn-ea"/>
                <a:cs typeface="+mn-cs"/>
              </a:rPr>
              <a:t>&gt;99% naturality according to ISO 16128</a:t>
            </a:r>
            <a:r>
              <a:rPr kumimoji="0" lang="en-GB" sz="1000" b="0" i="0" u="none" strike="noStrike" kern="1200" cap="none" spc="0" normalizeH="0" baseline="0" dirty="0">
                <a:ln>
                  <a:noFill/>
                </a:ln>
                <a:solidFill>
                  <a:prstClr val="white"/>
                </a:solidFill>
                <a:effectLst/>
                <a:uLnTx/>
                <a:uFillTx/>
                <a:latin typeface="DM Sans" pitchFamily="2" charset="0"/>
                <a:ea typeface="+mn-ea"/>
                <a:cs typeface="+mn-cs"/>
              </a:rPr>
              <a:t>(4) </a:t>
            </a:r>
            <a:r>
              <a:rPr kumimoji="0" lang="en-GB" sz="1600" b="0" i="0" u="none" strike="noStrike" kern="1200" cap="none" spc="0" normalizeH="0" baseline="0" dirty="0">
                <a:ln>
                  <a:noFill/>
                </a:ln>
                <a:solidFill>
                  <a:prstClr val="white"/>
                </a:solidFill>
                <a:effectLst/>
                <a:uLnTx/>
                <a:uFillTx/>
                <a:latin typeface="DM Sans" pitchFamily="2" charset="0"/>
                <a:ea typeface="+mn-ea"/>
                <a:cs typeface="+mn-cs"/>
              </a:rPr>
              <a:t>and suitable for Clean Beauty</a:t>
            </a:r>
          </a:p>
        </p:txBody>
      </p:sp>
      <p:pic>
        <p:nvPicPr>
          <p:cNvPr id="15" name="Picture 14">
            <a:extLst>
              <a:ext uri="{FF2B5EF4-FFF2-40B4-BE49-F238E27FC236}">
                <a16:creationId xmlns:a16="http://schemas.microsoft.com/office/drawing/2014/main" id="{D55B1615-AB1A-2C55-4DE3-E120B6DDAC6B}"/>
              </a:ext>
            </a:extLst>
          </p:cNvPr>
          <p:cNvPicPr>
            <a:picLocks noChangeAspect="1"/>
          </p:cNvPicPr>
          <p:nvPr/>
        </p:nvPicPr>
        <p:blipFill>
          <a:blip r:embed="rId4"/>
          <a:stretch>
            <a:fillRect/>
          </a:stretch>
        </p:blipFill>
        <p:spPr>
          <a:xfrm>
            <a:off x="461528" y="3710855"/>
            <a:ext cx="762066" cy="762066"/>
          </a:xfrm>
          <a:prstGeom prst="rect">
            <a:avLst/>
          </a:prstGeom>
        </p:spPr>
      </p:pic>
      <p:pic>
        <p:nvPicPr>
          <p:cNvPr id="16" name="Picture 15">
            <a:extLst>
              <a:ext uri="{FF2B5EF4-FFF2-40B4-BE49-F238E27FC236}">
                <a16:creationId xmlns:a16="http://schemas.microsoft.com/office/drawing/2014/main" id="{0DE5138C-008C-BFD2-6ED9-66A18D5D8672}"/>
              </a:ext>
            </a:extLst>
          </p:cNvPr>
          <p:cNvPicPr>
            <a:picLocks noChangeAspect="1"/>
          </p:cNvPicPr>
          <p:nvPr/>
        </p:nvPicPr>
        <p:blipFill>
          <a:blip r:embed="rId4"/>
          <a:stretch>
            <a:fillRect/>
          </a:stretch>
        </p:blipFill>
        <p:spPr>
          <a:xfrm>
            <a:off x="106488" y="1570109"/>
            <a:ext cx="762066" cy="762066"/>
          </a:xfrm>
          <a:prstGeom prst="rect">
            <a:avLst/>
          </a:prstGeom>
        </p:spPr>
      </p:pic>
      <p:pic>
        <p:nvPicPr>
          <p:cNvPr id="17" name="Picture 16">
            <a:extLst>
              <a:ext uri="{FF2B5EF4-FFF2-40B4-BE49-F238E27FC236}">
                <a16:creationId xmlns:a16="http://schemas.microsoft.com/office/drawing/2014/main" id="{5568CCFE-1F6C-5D69-22DF-72F2597246C7}"/>
              </a:ext>
            </a:extLst>
          </p:cNvPr>
          <p:cNvPicPr>
            <a:picLocks noChangeAspect="1"/>
          </p:cNvPicPr>
          <p:nvPr/>
        </p:nvPicPr>
        <p:blipFill>
          <a:blip r:embed="rId4"/>
          <a:stretch>
            <a:fillRect/>
          </a:stretch>
        </p:blipFill>
        <p:spPr>
          <a:xfrm>
            <a:off x="461528" y="2674888"/>
            <a:ext cx="762066" cy="762066"/>
          </a:xfrm>
          <a:prstGeom prst="rect">
            <a:avLst/>
          </a:prstGeom>
        </p:spPr>
      </p:pic>
      <p:pic>
        <p:nvPicPr>
          <p:cNvPr id="20" name="Picture 19">
            <a:extLst>
              <a:ext uri="{FF2B5EF4-FFF2-40B4-BE49-F238E27FC236}">
                <a16:creationId xmlns:a16="http://schemas.microsoft.com/office/drawing/2014/main" id="{797EDBE8-1C0D-A95D-296A-D2ECD2E1B26E}"/>
              </a:ext>
            </a:extLst>
          </p:cNvPr>
          <p:cNvPicPr>
            <a:picLocks noChangeAspect="1"/>
          </p:cNvPicPr>
          <p:nvPr/>
        </p:nvPicPr>
        <p:blipFill>
          <a:blip r:embed="rId4"/>
          <a:stretch>
            <a:fillRect/>
          </a:stretch>
        </p:blipFill>
        <p:spPr>
          <a:xfrm>
            <a:off x="106488" y="4728852"/>
            <a:ext cx="762066" cy="762066"/>
          </a:xfrm>
          <a:prstGeom prst="rect">
            <a:avLst/>
          </a:prstGeom>
        </p:spPr>
      </p:pic>
      <p:pic>
        <p:nvPicPr>
          <p:cNvPr id="21" name="Graphic 20" descr="Renewable Energy with solid fill">
            <a:extLst>
              <a:ext uri="{FF2B5EF4-FFF2-40B4-BE49-F238E27FC236}">
                <a16:creationId xmlns:a16="http://schemas.microsoft.com/office/drawing/2014/main" id="{54E0C0D7-8D6F-D7C1-EBF2-48C9842C7C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1017" y="3806308"/>
            <a:ext cx="543088" cy="543088"/>
          </a:xfrm>
          <a:prstGeom prst="rect">
            <a:avLst/>
          </a:prstGeom>
        </p:spPr>
      </p:pic>
      <p:pic>
        <p:nvPicPr>
          <p:cNvPr id="22" name="Graphic 21" descr="Upload with solid fill">
            <a:extLst>
              <a:ext uri="{FF2B5EF4-FFF2-40B4-BE49-F238E27FC236}">
                <a16:creationId xmlns:a16="http://schemas.microsoft.com/office/drawing/2014/main" id="{2B94A7A9-21A6-0126-075D-3A921D0DA5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6550" y="1687515"/>
            <a:ext cx="543088" cy="543088"/>
          </a:xfrm>
          <a:prstGeom prst="rect">
            <a:avLst/>
          </a:prstGeom>
        </p:spPr>
      </p:pic>
      <p:pic>
        <p:nvPicPr>
          <p:cNvPr id="23" name="Graphic 22" descr="Sustainability with solid fill">
            <a:extLst>
              <a:ext uri="{FF2B5EF4-FFF2-40B4-BE49-F238E27FC236}">
                <a16:creationId xmlns:a16="http://schemas.microsoft.com/office/drawing/2014/main" id="{102C4318-51FB-FC80-CF94-C994AC0037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8749" y="2796598"/>
            <a:ext cx="507623" cy="507623"/>
          </a:xfrm>
          <a:prstGeom prst="rect">
            <a:avLst/>
          </a:prstGeom>
        </p:spPr>
      </p:pic>
      <p:pic>
        <p:nvPicPr>
          <p:cNvPr id="26" name="Graphic 25" descr="Leaf with solid fill">
            <a:extLst>
              <a:ext uri="{FF2B5EF4-FFF2-40B4-BE49-F238E27FC236}">
                <a16:creationId xmlns:a16="http://schemas.microsoft.com/office/drawing/2014/main" id="{9793DF75-CADA-32ED-9AC0-BFD4C0865B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5977" y="4864356"/>
            <a:ext cx="533661" cy="533661"/>
          </a:xfrm>
          <a:prstGeom prst="rect">
            <a:avLst/>
          </a:prstGeom>
        </p:spPr>
      </p:pic>
    </p:spTree>
    <p:extLst>
      <p:ext uri="{BB962C8B-B14F-4D97-AF65-F5344CB8AC3E}">
        <p14:creationId xmlns:p14="http://schemas.microsoft.com/office/powerpoint/2010/main" val="508213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6D606B36-F6CB-D546-AF09-523F2204F107}"/>
              </a:ext>
            </a:extLst>
          </p:cNvPr>
          <p:cNvSpPr>
            <a:spLocks noGrp="1"/>
          </p:cNvSpPr>
          <p:nvPr>
            <p:ph type="title"/>
          </p:nvPr>
        </p:nvSpPr>
        <p:spPr/>
        <p:txBody>
          <a:bodyPr/>
          <a:lstStyle/>
          <a:p>
            <a:r>
              <a:rPr lang="en-US"/>
              <a:t>The exposome threat </a:t>
            </a:r>
          </a:p>
        </p:txBody>
      </p:sp>
      <p:sp>
        <p:nvSpPr>
          <p:cNvPr id="2" name="Text Placeholder 1">
            <a:extLst>
              <a:ext uri="{FF2B5EF4-FFF2-40B4-BE49-F238E27FC236}">
                <a16:creationId xmlns:a16="http://schemas.microsoft.com/office/drawing/2014/main" id="{558902B4-9180-45CA-563C-8B0E453D7A1D}"/>
              </a:ext>
            </a:extLst>
          </p:cNvPr>
          <p:cNvSpPr>
            <a:spLocks noGrp="1"/>
          </p:cNvSpPr>
          <p:nvPr>
            <p:ph type="body" sz="quarter" idx="14"/>
          </p:nvPr>
        </p:nvSpPr>
        <p:spPr>
          <a:xfrm>
            <a:off x="302400" y="1620000"/>
            <a:ext cx="5589442" cy="3872855"/>
          </a:xfrm>
        </p:spPr>
        <p:txBody>
          <a:bodyPr wrap="square">
            <a:spAutoFit/>
          </a:bodyPr>
          <a:lstStyle/>
          <a:p>
            <a:pPr marL="0" indent="0">
              <a:buNone/>
            </a:pPr>
            <a:r>
              <a:rPr lang="en-US">
                <a:latin typeface="+mn-lt"/>
              </a:rPr>
              <a:t>Every day external stressors, such as </a:t>
            </a:r>
            <a:r>
              <a:rPr lang="en-US" b="1">
                <a:latin typeface="+mn-lt"/>
              </a:rPr>
              <a:t>UV irradiation</a:t>
            </a:r>
            <a:r>
              <a:rPr lang="en-US">
                <a:latin typeface="+mn-lt"/>
              </a:rPr>
              <a:t>, </a:t>
            </a:r>
            <a:r>
              <a:rPr lang="en-US" b="1">
                <a:latin typeface="+mn-lt"/>
              </a:rPr>
              <a:t>climate</a:t>
            </a:r>
            <a:r>
              <a:rPr lang="en-US">
                <a:latin typeface="+mn-lt"/>
              </a:rPr>
              <a:t>, </a:t>
            </a:r>
            <a:r>
              <a:rPr lang="en-US" b="1">
                <a:latin typeface="+mn-lt"/>
              </a:rPr>
              <a:t>pollution</a:t>
            </a:r>
            <a:r>
              <a:rPr lang="en-US">
                <a:latin typeface="+mn-lt"/>
              </a:rPr>
              <a:t> or </a:t>
            </a:r>
            <a:r>
              <a:rPr lang="en-US" b="1">
                <a:latin typeface="+mn-lt"/>
              </a:rPr>
              <a:t>chemicals</a:t>
            </a:r>
            <a:r>
              <a:rPr lang="en-US">
                <a:latin typeface="+mn-lt"/>
              </a:rPr>
              <a:t> can disbalance the skin. </a:t>
            </a:r>
          </a:p>
          <a:p>
            <a:pPr marL="0" indent="0">
              <a:buNone/>
            </a:pPr>
            <a:r>
              <a:rPr lang="en-US">
                <a:latin typeface="+mn-lt"/>
              </a:rPr>
              <a:t>This process activates the production of pro-inflammatory molecules (cytokines) and proteolytic enzymes (MMP’s, Plasmin, Urokinase…) triggering a series of skin damages and signs of aging.</a:t>
            </a:r>
          </a:p>
          <a:p>
            <a:pPr marL="0" indent="0">
              <a:buNone/>
            </a:pPr>
            <a:r>
              <a:rPr lang="en-US">
                <a:latin typeface="+mn-lt"/>
              </a:rPr>
              <a:t>Over time, the epidermis becomes thinner and more vulnerable, which also makes it more permeable to attack. This leads to the alteration of the Dermo-Epidermal Junction and the deterioration of Collagen in the Dermis. </a:t>
            </a:r>
          </a:p>
          <a:p>
            <a:pPr marL="0" indent="0">
              <a:spcBef>
                <a:spcPts val="1000"/>
              </a:spcBef>
              <a:buNone/>
            </a:pPr>
            <a:r>
              <a:rPr lang="en-US" sz="1800" b="1">
                <a:latin typeface="+mn-lt"/>
              </a:rPr>
              <a:t>The result? </a:t>
            </a:r>
          </a:p>
          <a:p>
            <a:pPr marL="0" indent="0">
              <a:buNone/>
            </a:pPr>
            <a:r>
              <a:rPr lang="en-US">
                <a:latin typeface="+mn-lt"/>
              </a:rPr>
              <a:t>The skin </a:t>
            </a:r>
            <a:r>
              <a:rPr lang="en-US" b="1">
                <a:latin typeface="+mn-lt"/>
              </a:rPr>
              <a:t>becomes more fragile</a:t>
            </a:r>
            <a:r>
              <a:rPr lang="en-US">
                <a:latin typeface="+mn-lt"/>
              </a:rPr>
              <a:t>, </a:t>
            </a:r>
            <a:r>
              <a:rPr lang="en-US" b="1">
                <a:latin typeface="+mn-lt"/>
              </a:rPr>
              <a:t>prone to sensitization</a:t>
            </a:r>
            <a:r>
              <a:rPr lang="en-US">
                <a:latin typeface="+mn-lt"/>
              </a:rPr>
              <a:t>, </a:t>
            </a:r>
            <a:r>
              <a:rPr lang="en-US" b="1">
                <a:latin typeface="+mn-lt"/>
              </a:rPr>
              <a:t>loses its vitality</a:t>
            </a:r>
            <a:r>
              <a:rPr lang="en-US">
                <a:latin typeface="+mn-lt"/>
              </a:rPr>
              <a:t> and </a:t>
            </a:r>
            <a:r>
              <a:rPr lang="en-US" b="1">
                <a:latin typeface="+mn-lt"/>
              </a:rPr>
              <a:t>firmness</a:t>
            </a:r>
            <a:r>
              <a:rPr lang="en-US">
                <a:latin typeface="+mn-lt"/>
              </a:rPr>
              <a:t>… in short, looks </a:t>
            </a:r>
            <a:r>
              <a:rPr lang="en-US" b="1">
                <a:latin typeface="+mn-lt"/>
              </a:rPr>
              <a:t>unhealthy</a:t>
            </a:r>
            <a:r>
              <a:rPr lang="en-US">
                <a:latin typeface="+mn-lt"/>
              </a:rPr>
              <a:t>. </a:t>
            </a:r>
          </a:p>
        </p:txBody>
      </p:sp>
      <p:sp>
        <p:nvSpPr>
          <p:cNvPr id="5" name="Slide Number Placeholder 5">
            <a:extLst>
              <a:ext uri="{FF2B5EF4-FFF2-40B4-BE49-F238E27FC236}">
                <a16:creationId xmlns:a16="http://schemas.microsoft.com/office/drawing/2014/main" id="{AB165A3A-A74B-C763-2FCC-79A72D96881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Box 3">
            <a:extLst>
              <a:ext uri="{FF2B5EF4-FFF2-40B4-BE49-F238E27FC236}">
                <a16:creationId xmlns:a16="http://schemas.microsoft.com/office/drawing/2014/main" id="{99900D4D-B6BD-63C1-9DC9-F2D0A3FA13DB}"/>
              </a:ext>
            </a:extLst>
          </p:cNvPr>
          <p:cNvSpPr txBox="1"/>
          <p:nvPr/>
        </p:nvSpPr>
        <p:spPr>
          <a:xfrm rot="693197">
            <a:off x="7044097" y="5338599"/>
            <a:ext cx="2065349"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highlight>
                  <a:srgbClr val="00FF00"/>
                </a:highlight>
                <a:uLnTx/>
                <a:uFillTx/>
                <a:latin typeface="DM Sans"/>
                <a:ea typeface="+mn-ea"/>
                <a:cs typeface="+mn-cs"/>
              </a:rPr>
              <a:t>Not part of approved library</a:t>
            </a:r>
            <a:endParaRPr kumimoji="0" lang="en-CH" sz="1800" b="0" i="0" u="none" strike="noStrike" kern="1200" cap="none" spc="0" normalizeH="0" baseline="0" noProof="0">
              <a:ln>
                <a:noFill/>
              </a:ln>
              <a:solidFill>
                <a:srgbClr val="FF0000"/>
              </a:solidFill>
              <a:effectLst/>
              <a:highlight>
                <a:srgbClr val="00FF00"/>
              </a:highlight>
              <a:uLnTx/>
              <a:uFillTx/>
              <a:latin typeface="DM Sans"/>
              <a:ea typeface="+mn-ea"/>
              <a:cs typeface="+mn-cs"/>
            </a:endParaRPr>
          </a:p>
        </p:txBody>
      </p:sp>
      <p:pic>
        <p:nvPicPr>
          <p:cNvPr id="9" name="Picture Placeholder 8" descr="A group of people walking on a sidewalk&#10;&#10;Description automatically generated">
            <a:extLst>
              <a:ext uri="{FF2B5EF4-FFF2-40B4-BE49-F238E27FC236}">
                <a16:creationId xmlns:a16="http://schemas.microsoft.com/office/drawing/2014/main" id="{CD277333-4922-9AA1-9E6B-FA0DEC85C9DB}"/>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a:stretch/>
        </p:blipFill>
        <p:spPr>
          <a:xfrm>
            <a:off x="6096000" y="2"/>
            <a:ext cx="6096000" cy="6857998"/>
          </a:xfrm>
        </p:spPr>
      </p:pic>
    </p:spTree>
    <p:extLst>
      <p:ext uri="{BB962C8B-B14F-4D97-AF65-F5344CB8AC3E}">
        <p14:creationId xmlns:p14="http://schemas.microsoft.com/office/powerpoint/2010/main" val="4014989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9569B4C-977D-35D0-E334-8832CDDF0E5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00315" y="1648133"/>
            <a:ext cx="5487172" cy="4156949"/>
          </a:xfrm>
          <a:prstGeom prst="rect">
            <a:avLst/>
          </a:prstGeom>
        </p:spPr>
      </p:pic>
      <p:sp>
        <p:nvSpPr>
          <p:cNvPr id="12" name="Title 11">
            <a:extLst>
              <a:ext uri="{FF2B5EF4-FFF2-40B4-BE49-F238E27FC236}">
                <a16:creationId xmlns:a16="http://schemas.microsoft.com/office/drawing/2014/main" id="{378394B0-B36B-7A41-8BB7-AAFF958F0553}"/>
              </a:ext>
            </a:extLst>
          </p:cNvPr>
          <p:cNvSpPr>
            <a:spLocks noGrp="1"/>
          </p:cNvSpPr>
          <p:nvPr>
            <p:ph type="title"/>
          </p:nvPr>
        </p:nvSpPr>
        <p:spPr/>
        <p:txBody>
          <a:bodyPr/>
          <a:lstStyle/>
          <a:p>
            <a:r>
              <a:rPr lang="en-US"/>
              <a:t>What’s happening inside the skin? </a:t>
            </a:r>
          </a:p>
        </p:txBody>
      </p:sp>
      <p:sp>
        <p:nvSpPr>
          <p:cNvPr id="7" name="Text Placeholder 6">
            <a:extLst>
              <a:ext uri="{FF2B5EF4-FFF2-40B4-BE49-F238E27FC236}">
                <a16:creationId xmlns:a16="http://schemas.microsoft.com/office/drawing/2014/main" id="{1F5441C6-709C-314A-B228-9FE6F04358FC}"/>
              </a:ext>
            </a:extLst>
          </p:cNvPr>
          <p:cNvSpPr>
            <a:spLocks noGrp="1"/>
          </p:cNvSpPr>
          <p:nvPr>
            <p:ph type="body" sz="quarter" idx="13"/>
          </p:nvPr>
        </p:nvSpPr>
        <p:spPr/>
        <p:txBody>
          <a:bodyPr/>
          <a:lstStyle/>
          <a:p>
            <a:r>
              <a:rPr lang="en-US"/>
              <a:t>High Plasmin &amp; Bacteria disbalance play a central role in unhealthy-looking skin</a:t>
            </a:r>
          </a:p>
        </p:txBody>
      </p:sp>
      <p:sp>
        <p:nvSpPr>
          <p:cNvPr id="4" name="Text Placeholder 3">
            <a:extLst>
              <a:ext uri="{FF2B5EF4-FFF2-40B4-BE49-F238E27FC236}">
                <a16:creationId xmlns:a16="http://schemas.microsoft.com/office/drawing/2014/main" id="{C9036A17-C33D-A935-1FAE-5EFD81113B21}"/>
              </a:ext>
            </a:extLst>
          </p:cNvPr>
          <p:cNvSpPr>
            <a:spLocks noGrp="1"/>
          </p:cNvSpPr>
          <p:nvPr>
            <p:ph type="body" sz="quarter" idx="14"/>
          </p:nvPr>
        </p:nvSpPr>
        <p:spPr>
          <a:xfrm>
            <a:off x="302400" y="1620000"/>
            <a:ext cx="5412600" cy="4493538"/>
          </a:xfrm>
        </p:spPr>
        <p:txBody>
          <a:bodyPr vert="horz" wrap="square" lIns="0" tIns="0" rIns="0" bIns="0" rtlCol="0" anchor="t">
            <a:spAutoFit/>
          </a:bodyPr>
          <a:lstStyle/>
          <a:p>
            <a:pPr fontAlgn="base">
              <a:spcBef>
                <a:spcPct val="0"/>
              </a:spcBef>
              <a:spcAft>
                <a:spcPts val="800"/>
              </a:spcAft>
              <a:defRPr/>
            </a:pPr>
            <a:r>
              <a:rPr kumimoji="0" lang="en-US" sz="1400" u="none" strike="noStrike" kern="0" cap="none" spc="0" normalizeH="0" baseline="0" noProof="0">
                <a:ln>
                  <a:noFill/>
                </a:ln>
                <a:effectLst/>
                <a:uLnTx/>
                <a:uFillTx/>
                <a:latin typeface="DM Sans"/>
                <a:ea typeface="Fira Sans" panose="020B0503050000020004" pitchFamily="34" charset="0"/>
              </a:rPr>
              <a:t>Plasmin is an enzyme responsible for protein activation and degradation</a:t>
            </a:r>
            <a:r>
              <a:rPr lang="en-US" sz="1400" kern="0">
                <a:latin typeface="DM Sans"/>
                <a:ea typeface="Fira Sans" panose="020B0503050000020004" pitchFamily="34" charset="0"/>
              </a:rPr>
              <a:t> and is </a:t>
            </a:r>
            <a:r>
              <a:rPr kumimoji="0" lang="en-US" sz="1400" u="none" strike="noStrike" kern="0" cap="none" spc="0" normalizeH="0" baseline="0" noProof="0">
                <a:ln>
                  <a:noFill/>
                </a:ln>
                <a:effectLst/>
                <a:uLnTx/>
                <a:uFillTx/>
                <a:latin typeface="DM Sans"/>
                <a:ea typeface="Fira Sans" panose="020B0503050000020004" pitchFamily="34" charset="0"/>
              </a:rPr>
              <a:t>widely present in the epidermis of the skin.</a:t>
            </a:r>
            <a:r>
              <a:rPr lang="en-US" sz="1400">
                <a:latin typeface="DM Sans"/>
                <a:ea typeface="Fira Sans" panose="020B0503050000020004" pitchFamily="34" charset="0"/>
              </a:rPr>
              <a:t> </a:t>
            </a:r>
            <a:endParaRPr kumimoji="0" lang="en-US" sz="1400" u="none" strike="noStrike" kern="0" cap="none" spc="0" normalizeH="0" baseline="0" noProof="0">
              <a:ln>
                <a:noFill/>
              </a:ln>
              <a:effectLst/>
              <a:uLnTx/>
              <a:uFillTx/>
              <a:ea typeface="Fira Sans" panose="020B0503050000020004" pitchFamily="34" charset="0"/>
              <a:cs typeface="+mn-cs"/>
            </a:endParaRPr>
          </a:p>
          <a:p>
            <a:pPr marL="0" indent="0" fontAlgn="base">
              <a:lnSpc>
                <a:spcPct val="100000"/>
              </a:lnSpc>
              <a:spcBef>
                <a:spcPct val="0"/>
              </a:spcBef>
              <a:spcAft>
                <a:spcPts val="800"/>
              </a:spcAft>
              <a:buClrTx/>
              <a:buNone/>
              <a:defRPr/>
            </a:pPr>
            <a:r>
              <a:rPr kumimoji="0" lang="en-US" sz="1400" u="none" strike="noStrike" kern="0" cap="none" spc="0" normalizeH="0" baseline="0" noProof="0">
                <a:ln>
                  <a:noFill/>
                </a:ln>
                <a:effectLst/>
                <a:uLnTx/>
                <a:uFillTx/>
                <a:latin typeface="+mj-lt"/>
                <a:ea typeface="Fira Sans" panose="020B0503050000020004" pitchFamily="34" charset="0"/>
              </a:rPr>
              <a:t>High Plasmin activities:</a:t>
            </a:r>
            <a:endParaRPr lang="en-US" sz="1400" u="none" strike="noStrike" kern="0" cap="none" spc="0" normalizeH="0" baseline="0" noProof="0">
              <a:ln>
                <a:noFill/>
              </a:ln>
              <a:effectLst/>
              <a:uLnTx/>
              <a:uFillTx/>
              <a:latin typeface="+mj-lt"/>
              <a:ea typeface="Fira Sans" panose="020B0503050000020004" pitchFamily="34" charset="0"/>
            </a:endParaRP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b="1" kern="0">
                <a:solidFill>
                  <a:schemeClr val="tx1"/>
                </a:solidFill>
                <a:latin typeface="DM Sans"/>
                <a:ea typeface="Fira Sans" panose="020B0503050000020004" pitchFamily="34" charset="0"/>
              </a:rPr>
              <a:t>disbalance bacteria: </a:t>
            </a:r>
            <a:r>
              <a:rPr lang="en-US" sz="1400" kern="0">
                <a:solidFill>
                  <a:schemeClr val="tx1"/>
                </a:solidFill>
                <a:latin typeface="DM Sans"/>
                <a:ea typeface="Fira Sans" panose="020B0503050000020004" pitchFamily="34" charset="0"/>
              </a:rPr>
              <a:t>S. aureus affects skin barrier function via bacterial proteases, inflammation is triggered, and Plasmin is further activated leading to an even more vulnerable barrier</a:t>
            </a:r>
            <a:r>
              <a:rPr lang="en-US" sz="1400" kern="0" baseline="30000">
                <a:solidFill>
                  <a:schemeClr val="tx1"/>
                </a:solidFill>
                <a:latin typeface="DM Sans"/>
                <a:ea typeface="Fira Sans" panose="020B0503050000020004" pitchFamily="34" charset="0"/>
              </a:rPr>
              <a:t>1</a:t>
            </a:r>
            <a:r>
              <a:rPr lang="en-US" sz="1400" kern="0">
                <a:solidFill>
                  <a:schemeClr val="tx1"/>
                </a:solidFill>
                <a:latin typeface="DM Sans"/>
                <a:ea typeface="Fira Sans" panose="020B0503050000020004" pitchFamily="34" charset="0"/>
              </a:rPr>
              <a:t>.</a:t>
            </a:r>
            <a:endParaRPr lang="en-US" sz="1400" kern="0">
              <a:solidFill>
                <a:schemeClr val="tx1"/>
              </a:solidFill>
              <a:latin typeface="+mj-lt"/>
              <a:ea typeface="Fira Sans" panose="020B0503050000020004" pitchFamily="34" charset="0"/>
            </a:endParaRPr>
          </a:p>
          <a:p>
            <a:pPr marL="175260" lvl="1" indent="-177165">
              <a:lnSpc>
                <a:spcPct val="100000"/>
              </a:lnSpc>
              <a:spcBef>
                <a:spcPct val="0"/>
              </a:spcBef>
              <a:spcAft>
                <a:spcPts val="800"/>
              </a:spcAft>
              <a:buClr>
                <a:srgbClr val="7C1431"/>
              </a:buClr>
              <a:buFont typeface="Arial" panose="020B0604020202020204" pitchFamily="34" charset="0"/>
              <a:buChar char="•"/>
              <a:defRPr/>
            </a:pPr>
            <a:r>
              <a:rPr kumimoji="0" lang="en-US" sz="1400" b="1" u="none" strike="noStrike" kern="0" cap="none" spc="0" normalizeH="0" baseline="0" noProof="0">
                <a:ln>
                  <a:noFill/>
                </a:ln>
                <a:solidFill>
                  <a:schemeClr val="tx1"/>
                </a:solidFill>
                <a:effectLst/>
                <a:uLnTx/>
                <a:uFillTx/>
                <a:latin typeface="+mj-lt"/>
                <a:ea typeface="Fira Sans" panose="020B0503050000020004" pitchFamily="34" charset="0"/>
              </a:rPr>
              <a:t>affect the Cornified Envelope</a:t>
            </a:r>
            <a:r>
              <a:rPr kumimoji="0" lang="en-US" sz="1400" b="1" u="none" strike="noStrike" kern="0" cap="none" spc="0" normalizeH="0" baseline="0" noProof="0">
                <a:ln>
                  <a:noFill/>
                </a:ln>
                <a:solidFill>
                  <a:schemeClr val="tx1"/>
                </a:solidFill>
                <a:effectLst/>
                <a:uLnTx/>
                <a:uFillTx/>
                <a:latin typeface="DM Sans"/>
                <a:ea typeface="Fira Sans" panose="020B0503050000020004" pitchFamily="34" charset="0"/>
              </a:rPr>
              <a:t>,</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 important for the protection and maintenance of the skin barrier</a:t>
            </a:r>
            <a:r>
              <a:rPr lang="en-US" sz="1400" kern="0">
                <a:solidFill>
                  <a:schemeClr val="tx1"/>
                </a:solidFill>
                <a:latin typeface="DM Sans"/>
                <a:ea typeface="Fira Sans" panose="020B0503050000020004" pitchFamily="34" charset="0"/>
              </a:rPr>
              <a:t> </a:t>
            </a:r>
            <a:endParaRPr lang="en-US" sz="1400" u="none" strike="noStrike" kern="0" cap="none" spc="0" normalizeH="0" baseline="0" noProof="0">
              <a:ln>
                <a:noFill/>
              </a:ln>
              <a:solidFill>
                <a:schemeClr val="tx1"/>
              </a:solidFill>
              <a:effectLst/>
              <a:uLnTx/>
              <a:uFillTx/>
              <a:latin typeface="DM Sans" pitchFamily="2" charset="77"/>
              <a:ea typeface="Fira Sans" panose="020B0503050000020004" pitchFamily="34" charset="0"/>
            </a:endParaRP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kumimoji="0" lang="en-US" sz="1400" b="1" u="none" strike="noStrike" kern="0" cap="none" spc="0" normalizeH="0" baseline="0" noProof="0">
                <a:ln>
                  <a:noFill/>
                </a:ln>
                <a:solidFill>
                  <a:schemeClr val="tx1"/>
                </a:solidFill>
                <a:effectLst/>
                <a:uLnTx/>
                <a:uFillTx/>
                <a:latin typeface="+mj-lt"/>
                <a:ea typeface="Fira Sans" panose="020B0503050000020004" pitchFamily="34" charset="0"/>
              </a:rPr>
              <a:t>activate MMP 9</a:t>
            </a:r>
            <a:r>
              <a:rPr kumimoji="0" lang="en-US" sz="1400" u="none" strike="noStrike" kern="0" cap="none" spc="0" normalizeH="0" baseline="0" noProof="0">
                <a:ln>
                  <a:noFill/>
                </a:ln>
                <a:solidFill>
                  <a:schemeClr val="tx1"/>
                </a:solidFill>
                <a:effectLst/>
                <a:uLnTx/>
                <a:uFillTx/>
                <a:latin typeface="+mj-lt"/>
                <a:ea typeface="Fira Sans" panose="020B0503050000020004" pitchFamily="34" charset="0"/>
              </a:rPr>
              <a:t> </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leading to increased levels of inflammatory cytokines and red skin conditions. Increased levels of MMP 9, which are also elevated in sun-exposed skin, mediate degradation of</a:t>
            </a:r>
            <a:r>
              <a:rPr lang="en-US" sz="1400" kern="0">
                <a:solidFill>
                  <a:schemeClr val="tx1"/>
                </a:solidFill>
                <a:latin typeface="DM Sans"/>
                <a:ea typeface="Fira Sans" panose="020B0503050000020004" pitchFamily="34" charset="0"/>
              </a:rPr>
              <a:t> </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 type IV Collagen, </a:t>
            </a:r>
            <a:r>
              <a:rPr lang="en-US" sz="1400" kern="0">
                <a:solidFill>
                  <a:schemeClr val="tx1"/>
                </a:solidFill>
                <a:latin typeface="DM Sans"/>
                <a:ea typeface="Fira Sans" panose="020B0503050000020004" pitchFamily="34" charset="0"/>
              </a:rPr>
              <a:t>a major component in the Dermal Epidermal Junction.</a:t>
            </a: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kumimoji="0" lang="en-US" sz="1400" b="1" u="none" strike="noStrike" kern="0" cap="none" spc="0" normalizeH="0" baseline="0" noProof="0">
                <a:ln>
                  <a:noFill/>
                </a:ln>
                <a:solidFill>
                  <a:schemeClr val="tx1"/>
                </a:solidFill>
                <a:effectLst/>
                <a:uLnTx/>
                <a:uFillTx/>
                <a:latin typeface="+mj-lt"/>
                <a:ea typeface="Fira Sans" panose="020B0503050000020004" pitchFamily="34" charset="0"/>
              </a:rPr>
              <a:t>activate MMP 1</a:t>
            </a:r>
            <a:r>
              <a:rPr lang="en-US" sz="1400" b="1" kern="0" baseline="30000">
                <a:solidFill>
                  <a:schemeClr val="tx1"/>
                </a:solidFill>
                <a:latin typeface="+mj-lt"/>
                <a:ea typeface="Fira Sans" panose="020B0503050000020004" pitchFamily="34" charset="0"/>
              </a:rPr>
              <a:t> </a:t>
            </a:r>
            <a:r>
              <a:rPr kumimoji="0" lang="en-US" sz="1400" b="1" u="none" strike="noStrike" kern="0" cap="none" spc="0" normalizeH="0" baseline="30000" noProof="0">
                <a:ln>
                  <a:noFill/>
                </a:ln>
                <a:solidFill>
                  <a:schemeClr val="tx1"/>
                </a:solidFill>
                <a:effectLst/>
                <a:uLnTx/>
                <a:uFillTx/>
                <a:latin typeface="+mj-lt"/>
                <a:ea typeface="Fira Sans" panose="020B0503050000020004" pitchFamily="34" charset="0"/>
              </a:rPr>
              <a:t> </a:t>
            </a:r>
            <a:r>
              <a:rPr kumimoji="0" lang="en-US" sz="1400" b="1" u="none" strike="noStrike" kern="0" cap="none" spc="0" normalizeH="0" baseline="0" noProof="0">
                <a:ln>
                  <a:noFill/>
                </a:ln>
                <a:solidFill>
                  <a:schemeClr val="tx1"/>
                </a:solidFill>
                <a:effectLst/>
                <a:uLnTx/>
                <a:uFillTx/>
                <a:latin typeface="+mj-lt"/>
                <a:ea typeface="Fira Sans" panose="020B0503050000020004" pitchFamily="34" charset="0"/>
              </a:rPr>
              <a:t>levels </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leading to the </a:t>
            </a:r>
            <a:r>
              <a:rPr lang="en-US" sz="1400" b="1" kern="0">
                <a:solidFill>
                  <a:schemeClr val="tx1"/>
                </a:solidFill>
                <a:latin typeface="DM Sans"/>
                <a:ea typeface="Fira Sans" panose="020B0503050000020004" pitchFamily="34" charset="0"/>
              </a:rPr>
              <a:t>degradation of </a:t>
            </a:r>
            <a:r>
              <a:rPr lang="en-US" sz="1400" b="1" kern="0">
                <a:solidFill>
                  <a:schemeClr val="tx1"/>
                </a:solidFill>
                <a:latin typeface="+mj-lt"/>
                <a:ea typeface="Fira Sans" panose="020B0503050000020004" pitchFamily="34" charset="0"/>
              </a:rPr>
              <a:t>type I Collagen </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so the skin has less structural support</a:t>
            </a:r>
            <a:r>
              <a:rPr kumimoji="0" lang="en-US" sz="1400" u="none" strike="noStrike" kern="0" cap="none" spc="0" normalizeH="0" baseline="30000" noProof="0">
                <a:ln>
                  <a:noFill/>
                </a:ln>
                <a:solidFill>
                  <a:schemeClr val="tx1"/>
                </a:solidFill>
                <a:effectLst/>
                <a:uLnTx/>
                <a:uFillTx/>
                <a:latin typeface="DM Sans"/>
                <a:ea typeface="Fira Sans" panose="020B0503050000020004" pitchFamily="34" charset="0"/>
              </a:rPr>
              <a:t>2</a:t>
            </a:r>
            <a:r>
              <a:rPr lang="en-US" sz="1400" kern="0">
                <a:solidFill>
                  <a:schemeClr val="tx1"/>
                </a:solidFill>
                <a:latin typeface="DM Sans"/>
                <a:ea typeface="Fira Sans" panose="020B0503050000020004" pitchFamily="34" charset="0"/>
              </a:rPr>
              <a:t>. </a:t>
            </a:r>
            <a:r>
              <a:rPr kumimoji="0" lang="en-US" sz="1400" u="none" strike="noStrike" kern="0" cap="none" spc="0" normalizeH="0" baseline="0" noProof="0">
                <a:ln>
                  <a:noFill/>
                </a:ln>
                <a:solidFill>
                  <a:schemeClr val="tx1"/>
                </a:solidFill>
                <a:effectLst/>
                <a:uLnTx/>
                <a:uFillTx/>
                <a:latin typeface="DM Sans"/>
                <a:ea typeface="Fira Sans" panose="020B0503050000020004" pitchFamily="34" charset="0"/>
              </a:rPr>
              <a:t>When Collagen is compromised, skin loses elasticity &amp; firmness.</a:t>
            </a:r>
            <a:endParaRPr lang="en-US" sz="1400" u="none" strike="noStrike" kern="0" cap="none" spc="0" normalizeH="0" baseline="0" noProof="0">
              <a:ln>
                <a:noFill/>
              </a:ln>
              <a:solidFill>
                <a:schemeClr val="tx1"/>
              </a:solidFill>
              <a:effectLst/>
              <a:uLnTx/>
              <a:uFillTx/>
              <a:latin typeface="DM Sans"/>
              <a:ea typeface="Fira Sans" panose="020B0503050000020004" pitchFamily="34" charset="0"/>
            </a:endParaRPr>
          </a:p>
          <a:p>
            <a:pPr marL="175260" lvl="1" indent="-177165" fontAlgn="base">
              <a:lnSpc>
                <a:spcPct val="100000"/>
              </a:lnSpc>
              <a:spcBef>
                <a:spcPct val="0"/>
              </a:spcBef>
              <a:spcAft>
                <a:spcPts val="800"/>
              </a:spcAft>
              <a:buClr>
                <a:srgbClr val="7C1431"/>
              </a:buClr>
              <a:buFont typeface="Arial" panose="020B0604020202020204" pitchFamily="34" charset="0"/>
              <a:buChar char="•"/>
              <a:defRPr/>
            </a:pPr>
            <a:r>
              <a:rPr lang="en-US" sz="1400" b="1" kern="0">
                <a:solidFill>
                  <a:schemeClr val="tx1"/>
                </a:solidFill>
                <a:latin typeface="DM Sans"/>
                <a:ea typeface="Fira Sans" panose="020B0503050000020004" pitchFamily="34" charset="0"/>
              </a:rPr>
              <a:t>increase melanin synthesis </a:t>
            </a:r>
            <a:r>
              <a:rPr lang="en-US" sz="1400" kern="0">
                <a:solidFill>
                  <a:schemeClr val="tx1"/>
                </a:solidFill>
                <a:latin typeface="DM Sans"/>
                <a:ea typeface="Fira Sans" panose="020B0503050000020004" pitchFamily="34" charset="0"/>
              </a:rPr>
              <a:t>leading to uneven skin tone and age spots.</a:t>
            </a:r>
            <a:endParaRPr lang="en-US" sz="1400" u="none" strike="noStrike" kern="0" cap="none" spc="0" normalizeH="0" baseline="0" noProof="0">
              <a:ln>
                <a:noFill/>
              </a:ln>
              <a:solidFill>
                <a:schemeClr val="tx1"/>
              </a:solidFill>
              <a:effectLst/>
              <a:uLnTx/>
              <a:uFillTx/>
              <a:latin typeface="DM Sans"/>
              <a:ea typeface="Fira Sans" panose="020B0503050000020004" pitchFamily="34" charset="0"/>
            </a:endParaRPr>
          </a:p>
        </p:txBody>
      </p:sp>
      <p:sp>
        <p:nvSpPr>
          <p:cNvPr id="3" name="TextBox 2">
            <a:extLst>
              <a:ext uri="{FF2B5EF4-FFF2-40B4-BE49-F238E27FC236}">
                <a16:creationId xmlns:a16="http://schemas.microsoft.com/office/drawing/2014/main" id="{8F8FF26A-D49E-8609-BB15-317452C60EA9}"/>
              </a:ext>
            </a:extLst>
          </p:cNvPr>
          <p:cNvSpPr txBox="1"/>
          <p:nvPr/>
        </p:nvSpPr>
        <p:spPr>
          <a:xfrm>
            <a:off x="7726166" y="5863015"/>
            <a:ext cx="4143523" cy="307777"/>
          </a:xfrm>
          <a:prstGeom prst="rect">
            <a:avLst/>
          </a:prstGeom>
          <a:noFill/>
        </p:spPr>
        <p:txBody>
          <a:bodyPr wrap="square" lIns="0" tIns="0" rIns="0" bIns="0">
            <a:spAutoFit/>
          </a:bodyPr>
          <a:lstStyle/>
          <a:p>
            <a:pPr marL="228600" marR="0" lvl="0" indent="-228600" algn="r" defTabSz="914400" rtl="0" eaLnBrk="1" fontAlgn="auto" latinLnBrk="0" hangingPunct="1">
              <a:lnSpc>
                <a:spcPct val="100000"/>
              </a:lnSpc>
              <a:spcBef>
                <a:spcPts val="0"/>
              </a:spcBef>
              <a:spcAft>
                <a:spcPts val="0"/>
              </a:spcAft>
              <a:buClrTx/>
              <a:buSzTx/>
              <a:buFontTx/>
              <a:buAutoNum type="arabicParenR"/>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Allergy Asthma Immunol Res. 2019 Sep;11(5): 593-603</a:t>
            </a:r>
          </a:p>
          <a:p>
            <a:pPr marL="228600" marR="0" lvl="0" indent="-228600" algn="r" defTabSz="914400" rtl="0" eaLnBrk="1" fontAlgn="auto" latinLnBrk="0" hangingPunct="1">
              <a:lnSpc>
                <a:spcPct val="100000"/>
              </a:lnSpc>
              <a:spcBef>
                <a:spcPts val="0"/>
              </a:spcBef>
              <a:spcAft>
                <a:spcPts val="0"/>
              </a:spcAft>
              <a:buClrTx/>
              <a:buSzTx/>
              <a:buFontTx/>
              <a:buAutoNum type="arabicParenR"/>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Experimental Dermatology 2018;27:520–525. </a:t>
            </a:r>
            <a:endParaRPr kumimoji="0" lang="en-CH"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5" name="Slide Number Placeholder 5">
            <a:extLst>
              <a:ext uri="{FF2B5EF4-FFF2-40B4-BE49-F238E27FC236}">
                <a16:creationId xmlns:a16="http://schemas.microsoft.com/office/drawing/2014/main" id="{167EC781-2F83-9469-3EC2-5CFC01B8ADB6}"/>
              </a:ext>
            </a:extLst>
          </p:cNvPr>
          <p:cNvSpPr>
            <a:spLocks noGrp="1"/>
          </p:cNvSpPr>
          <p:nvPr>
            <p:ph type="sldNum" sz="quarter" idx="4"/>
          </p:nvPr>
        </p:nvSpPr>
        <p:spPr>
          <a:xfrm>
            <a:off x="302400" y="6450806"/>
            <a:ext cx="540000"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703164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lose-up of a person's face&#10;&#10;Description automatically generated">
            <a:extLst>
              <a:ext uri="{FF2B5EF4-FFF2-40B4-BE49-F238E27FC236}">
                <a16:creationId xmlns:a16="http://schemas.microsoft.com/office/drawing/2014/main" id="{709BFA94-23B6-96BF-6F70-12118527B58A}"/>
              </a:ext>
            </a:extLst>
          </p:cNvPr>
          <p:cNvPicPr>
            <a:picLocks noGrp="1" noChangeAspect="1"/>
          </p:cNvPicPr>
          <p:nvPr>
            <p:ph type="pic" sz="quarter" idx="21"/>
          </p:nvPr>
        </p:nvPicPr>
        <p:blipFill rotWithShape="1">
          <a:blip r:embed="rId5" cstate="screen">
            <a:extLst>
              <a:ext uri="{28A0092B-C50C-407E-A947-70E740481C1C}">
                <a14:useLocalDpi xmlns:a14="http://schemas.microsoft.com/office/drawing/2010/main"/>
              </a:ext>
            </a:extLst>
          </a:blip>
          <a:srcRect/>
          <a:stretch/>
        </p:blipFill>
        <p:spPr>
          <a:xfrm>
            <a:off x="7337427" y="2"/>
            <a:ext cx="4854573" cy="6857998"/>
          </a:xfrm>
        </p:spPr>
      </p:pic>
      <p:sp>
        <p:nvSpPr>
          <p:cNvPr id="11" name="Rounded Rectangle 15">
            <a:extLst>
              <a:ext uri="{FF2B5EF4-FFF2-40B4-BE49-F238E27FC236}">
                <a16:creationId xmlns:a16="http://schemas.microsoft.com/office/drawing/2014/main" id="{75B44FFA-D06E-4B2B-B21B-BD5C4E309994}"/>
              </a:ext>
            </a:extLst>
          </p:cNvPr>
          <p:cNvSpPr/>
          <p:nvPr/>
        </p:nvSpPr>
        <p:spPr bwMode="auto">
          <a:xfrm>
            <a:off x="302400" y="4897692"/>
            <a:ext cx="6041250" cy="1042755"/>
          </a:xfrm>
          <a:prstGeom prst="roundRect">
            <a:avLst>
              <a:gd name="adj" fmla="val 0"/>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80000" marR="0" lvl="0" indent="-180000" algn="l" defTabSz="854949" rtl="0" eaLnBrk="1" fontAlgn="auto" latinLnBrk="0" hangingPunct="1">
              <a:lnSpc>
                <a:spcPct val="100000"/>
              </a:lnSpc>
              <a:spcBef>
                <a:spcPts val="0"/>
              </a:spcBef>
              <a:spcAft>
                <a:spcPts val="800"/>
              </a:spcAft>
              <a:buClr>
                <a:srgbClr val="5E0F29"/>
              </a:buClr>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DM Sans Bold"/>
                <a:ea typeface="Fira Sans" panose="020B0503050000020004" pitchFamily="34" charset="0"/>
                <a:cs typeface="+mn-cs"/>
              </a:rPr>
              <a:t>Molecular modelling approach and A</a:t>
            </a:r>
            <a:r>
              <a:rPr kumimoji="0" lang="en-US" sz="1600" b="0" i="0" u="none" strike="noStrike" kern="0" cap="none" spc="0" normalizeH="0" baseline="0" noProof="0" err="1">
                <a:ln>
                  <a:noFill/>
                </a:ln>
                <a:solidFill>
                  <a:prstClr val="black"/>
                </a:solidFill>
                <a:effectLst/>
                <a:uLnTx/>
                <a:uFillTx/>
                <a:latin typeface="DM Sans Bold"/>
                <a:ea typeface="Fira Sans" panose="020B0503050000020004" pitchFamily="34" charset="0"/>
                <a:cs typeface="+mn-cs"/>
              </a:rPr>
              <a:t>rtificial</a:t>
            </a:r>
            <a:r>
              <a:rPr kumimoji="0" lang="en-US" sz="1600" b="0" i="0" u="none" strike="noStrike" kern="0" cap="none" spc="0" normalizeH="0" baseline="0" noProof="0">
                <a:ln>
                  <a:noFill/>
                </a:ln>
                <a:solidFill>
                  <a:prstClr val="black"/>
                </a:solidFill>
                <a:effectLst/>
                <a:uLnTx/>
                <a:uFillTx/>
                <a:latin typeface="DM Sans Bold"/>
                <a:ea typeface="Fira Sans" panose="020B0503050000020004" pitchFamily="34" charset="0"/>
                <a:cs typeface="+mn-cs"/>
              </a:rPr>
              <a:t> I</a:t>
            </a:r>
            <a:r>
              <a:rPr kumimoji="0" lang="en-US" sz="1600" b="0" i="0" u="none" strike="noStrike" kern="0" cap="none" spc="0" normalizeH="0" baseline="0" noProof="0" err="1">
                <a:ln>
                  <a:noFill/>
                </a:ln>
                <a:solidFill>
                  <a:prstClr val="black"/>
                </a:solidFill>
                <a:effectLst/>
                <a:uLnTx/>
                <a:uFillTx/>
                <a:latin typeface="DM Sans Bold"/>
                <a:ea typeface="Fira Sans" panose="020B0503050000020004" pitchFamily="34" charset="0"/>
                <a:cs typeface="+mn-cs"/>
              </a:rPr>
              <a:t>ntelligence</a:t>
            </a:r>
            <a:r>
              <a:rPr kumimoji="0" lang="en-US" sz="1600" b="0" i="0" u="none" strike="noStrike" kern="0" cap="none" spc="0" normalizeH="0" baseline="0" noProof="0">
                <a:ln>
                  <a:noFill/>
                </a:ln>
                <a:solidFill>
                  <a:prstClr val="black"/>
                </a:solidFill>
                <a:effectLst/>
                <a:uLnTx/>
                <a:uFillTx/>
                <a:latin typeface="DM Sans Bold"/>
                <a:ea typeface="Fira Sans" panose="020B0503050000020004" pitchFamily="34" charset="0"/>
                <a:cs typeface="+mn-cs"/>
              </a:rPr>
              <a:t> (AI) </a:t>
            </a:r>
            <a:r>
              <a:rPr kumimoji="0" lang="en-US" sz="1600" b="0" i="0" u="none" strike="noStrike" kern="0" cap="none" spc="0" normalizeH="0" baseline="0" noProof="0">
                <a:ln>
                  <a:noFill/>
                </a:ln>
                <a:solidFill>
                  <a:prstClr val="black"/>
                </a:solidFill>
                <a:effectLst/>
                <a:uLnTx/>
                <a:uFillTx/>
                <a:latin typeface="DM Sans" pitchFamily="2" charset="77"/>
                <a:ea typeface="Fira Sans" panose="020B0503050000020004" pitchFamily="34" charset="0"/>
                <a:cs typeface="+mn-cs"/>
              </a:rPr>
              <a:t>provides accurate prediction of the mode of action </a:t>
            </a:r>
          </a:p>
          <a:p>
            <a:pPr marL="180000" marR="0" lvl="0" indent="-180000" algn="l" defTabSz="854949" rtl="0" eaLnBrk="1" fontAlgn="auto" latinLnBrk="0" hangingPunct="1">
              <a:lnSpc>
                <a:spcPct val="100000"/>
              </a:lnSpc>
              <a:spcBef>
                <a:spcPts val="0"/>
              </a:spcBef>
              <a:spcAft>
                <a:spcPts val="800"/>
              </a:spcAft>
              <a:buClr>
                <a:srgbClr val="5E0F29"/>
              </a:buClr>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DM Sans Bold"/>
                <a:ea typeface="Fira Sans" panose="020B0503050000020004" pitchFamily="34" charset="0"/>
                <a:cs typeface="+mn-cs"/>
              </a:rPr>
              <a:t>SYN-UP</a:t>
            </a:r>
            <a:r>
              <a:rPr kumimoji="0" lang="en-US" sz="1600" b="0" i="0" u="none" strike="noStrike" kern="0" cap="none" spc="0" normalizeH="0" baseline="30000" noProof="0">
                <a:ln>
                  <a:noFill/>
                </a:ln>
                <a:solidFill>
                  <a:prstClr val="black"/>
                </a:solidFill>
                <a:effectLst/>
                <a:uLnTx/>
                <a:uFillTx/>
                <a:latin typeface="DM Sans Bold"/>
                <a:ea typeface="Fira Sans" panose="020B0503050000020004" pitchFamily="34" charset="0"/>
                <a:cs typeface="+mn-cs"/>
              </a:rPr>
              <a:t>®</a:t>
            </a:r>
            <a:r>
              <a:rPr kumimoji="0" lang="en-US" sz="1600" b="0" i="0" u="none" strike="noStrike" kern="0" cap="none" spc="0" normalizeH="0" baseline="0" noProof="0">
                <a:ln>
                  <a:noFill/>
                </a:ln>
                <a:solidFill>
                  <a:prstClr val="black"/>
                </a:solidFill>
                <a:effectLst/>
                <a:uLnTx/>
                <a:uFillTx/>
                <a:latin typeface="DM Sans Bold"/>
                <a:ea typeface="Fira Sans" panose="020B0503050000020004" pitchFamily="34" charset="0"/>
                <a:cs typeface="+mn-cs"/>
              </a:rPr>
              <a:t> peptide </a:t>
            </a:r>
            <a:r>
              <a:rPr kumimoji="0" lang="en-US" sz="1600" b="0" i="0" u="none" strike="noStrike" kern="0" cap="none" spc="0" normalizeH="0" baseline="0" noProof="0">
                <a:ln>
                  <a:noFill/>
                </a:ln>
                <a:solidFill>
                  <a:prstClr val="black"/>
                </a:solidFill>
                <a:effectLst/>
                <a:uLnTx/>
                <a:uFillTx/>
                <a:latin typeface="DM Sans" pitchFamily="2" charset="77"/>
                <a:ea typeface="Fira Sans" panose="020B0503050000020004" pitchFamily="34" charset="0"/>
                <a:cs typeface="+mn-cs"/>
              </a:rPr>
              <a:t>(in blue) fits with the perfect size and shape like a key into a lock of the active site (the key-hole) of Plasmin (the lock - in green)</a:t>
            </a:r>
          </a:p>
        </p:txBody>
      </p:sp>
      <p:pic>
        <p:nvPicPr>
          <p:cNvPr id="7" name="Syn-Up_Video.mpg">
            <a:hlinkClick r:id="" action="ppaction://media"/>
            <a:extLst>
              <a:ext uri="{FF2B5EF4-FFF2-40B4-BE49-F238E27FC236}">
                <a16:creationId xmlns:a16="http://schemas.microsoft.com/office/drawing/2014/main" id="{7CF2704B-5684-42DC-A5C9-229A842F839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02400" y="1479787"/>
            <a:ext cx="5299138" cy="3188451"/>
          </a:xfrm>
          <a:prstGeom prst="rect">
            <a:avLst/>
          </a:prstGeom>
        </p:spPr>
      </p:pic>
      <p:sp>
        <p:nvSpPr>
          <p:cNvPr id="6" name="Title 5">
            <a:extLst>
              <a:ext uri="{FF2B5EF4-FFF2-40B4-BE49-F238E27FC236}">
                <a16:creationId xmlns:a16="http://schemas.microsoft.com/office/drawing/2014/main" id="{A90D2256-9A1F-1950-46FA-5C7FC765F771}"/>
              </a:ext>
            </a:extLst>
          </p:cNvPr>
          <p:cNvSpPr>
            <a:spLocks noGrp="1"/>
          </p:cNvSpPr>
          <p:nvPr>
            <p:ph type="title"/>
          </p:nvPr>
        </p:nvSpPr>
        <p:spPr/>
        <p:txBody>
          <a:bodyPr/>
          <a:lstStyle/>
          <a:p>
            <a:r>
              <a:rPr lang="en-US"/>
              <a:t>SYN-UP</a:t>
            </a:r>
            <a:r>
              <a:rPr lang="en-US" baseline="30000"/>
              <a:t>®</a:t>
            </a:r>
            <a:r>
              <a:rPr lang="en-US"/>
              <a:t> peptide targets Plasmin</a:t>
            </a:r>
          </a:p>
        </p:txBody>
      </p:sp>
      <p:sp>
        <p:nvSpPr>
          <p:cNvPr id="9" name="Text Placeholder 8">
            <a:extLst>
              <a:ext uri="{FF2B5EF4-FFF2-40B4-BE49-F238E27FC236}">
                <a16:creationId xmlns:a16="http://schemas.microsoft.com/office/drawing/2014/main" id="{95D95758-4A56-A487-5AFD-C0F169235D1C}"/>
              </a:ext>
            </a:extLst>
          </p:cNvPr>
          <p:cNvSpPr>
            <a:spLocks noGrp="1"/>
          </p:cNvSpPr>
          <p:nvPr>
            <p:ph type="body" sz="quarter" idx="13"/>
          </p:nvPr>
        </p:nvSpPr>
        <p:spPr/>
        <p:txBody>
          <a:bodyPr/>
          <a:lstStyle/>
          <a:p>
            <a:r>
              <a:rPr lang="en-US"/>
              <a:t>Visualized with molecular modelling</a:t>
            </a:r>
          </a:p>
        </p:txBody>
      </p:sp>
      <p:sp>
        <p:nvSpPr>
          <p:cNvPr id="4" name="Slide Number Placeholder 5">
            <a:extLst>
              <a:ext uri="{FF2B5EF4-FFF2-40B4-BE49-F238E27FC236}">
                <a16:creationId xmlns:a16="http://schemas.microsoft.com/office/drawing/2014/main" id="{5DC1C554-C2AD-23A4-C816-B320A8A4650C}"/>
              </a:ext>
            </a:extLst>
          </p:cNvPr>
          <p:cNvSpPr>
            <a:spLocks noGrp="1"/>
          </p:cNvSpPr>
          <p:nvPr>
            <p:ph type="sldNum" sz="quarter" idx="4"/>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5604292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0416B309-4D2F-72AF-667A-ADB43B23D33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2" name="Picture 1">
            <a:extLst>
              <a:ext uri="{FF2B5EF4-FFF2-40B4-BE49-F238E27FC236}">
                <a16:creationId xmlns:a16="http://schemas.microsoft.com/office/drawing/2014/main" id="{FB9D5EFC-23D6-455D-A412-37FF8069652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07803" y="1648133"/>
            <a:ext cx="5472197" cy="4156949"/>
          </a:xfrm>
          <a:prstGeom prst="rect">
            <a:avLst/>
          </a:prstGeom>
        </p:spPr>
      </p:pic>
      <p:sp>
        <p:nvSpPr>
          <p:cNvPr id="11" name="Text Placeholder 5">
            <a:extLst>
              <a:ext uri="{FF2B5EF4-FFF2-40B4-BE49-F238E27FC236}">
                <a16:creationId xmlns:a16="http://schemas.microsoft.com/office/drawing/2014/main" id="{89640C7E-4166-4C09-AEA0-D85816EE30E5}"/>
              </a:ext>
            </a:extLst>
          </p:cNvPr>
          <p:cNvSpPr txBox="1">
            <a:spLocks/>
          </p:cNvSpPr>
          <p:nvPr/>
        </p:nvSpPr>
        <p:spPr>
          <a:xfrm>
            <a:off x="302400" y="1541035"/>
            <a:ext cx="4104418" cy="4757713"/>
          </a:xfrm>
          <a:prstGeom prst="rect">
            <a:avLst/>
          </a:prstGeom>
          <a:noFill/>
          <a:ln w="12700" cap="flat" cmpd="sng" algn="ctr">
            <a:noFill/>
            <a:prstDash val="solid"/>
            <a:miter lim="800000"/>
          </a:ln>
          <a:effectLst/>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82245" marR="0" lvl="0" indent="-182245"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SYN-UP</a:t>
            </a:r>
            <a:r>
              <a:rPr lang="en-US" sz="1600" b="1">
                <a:solidFill>
                  <a:prstClr val="black"/>
                </a:solidFill>
                <a:latin typeface="DM Sans Bold"/>
                <a:ea typeface="Fira Sans" panose="020B0503050000020004" pitchFamily="34" charset="0"/>
                <a:cs typeface="Arial"/>
              </a:rPr>
              <a:t>®</a:t>
            </a: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promotes healthy-looking skin</a:t>
            </a:r>
            <a:r>
              <a:rPr kumimoji="0" lang="en-US" sz="1600" b="0"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a:t>
            </a:r>
            <a:r>
              <a:rPr kumimoji="0" lang="en-US" sz="1600" b="0" i="0" u="none" strike="noStrike" kern="0" cap="none" spc="0" normalizeH="0" baseline="0" noProof="0">
                <a:ln>
                  <a:noFill/>
                </a:ln>
                <a:solidFill>
                  <a:prstClr val="black"/>
                </a:solidFill>
                <a:effectLst/>
                <a:uLnTx/>
                <a:uFillTx/>
                <a:latin typeface="DM Sans"/>
                <a:ea typeface="Fira Sans" panose="020B0503050000020004" pitchFamily="34" charset="0"/>
              </a:rPr>
              <a:t>by inhibiting Plasmin and Urokinase* activities and balancing key bacteria S. Aureus* and S. Epidermidis**.</a:t>
            </a:r>
            <a:endParaRPr lang="en-US">
              <a:solidFill>
                <a:prstClr val="black"/>
              </a:solidFill>
              <a:latin typeface="DM Sans"/>
            </a:endParaRPr>
          </a:p>
          <a:p>
            <a:pPr marL="182245" marR="0" lvl="0" indent="-182245"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SYN-UP</a:t>
            </a:r>
            <a:r>
              <a:rPr lang="en-US" sz="1600" b="1">
                <a:solidFill>
                  <a:prstClr val="black"/>
                </a:solidFill>
                <a:latin typeface="DM Sans Bold"/>
                <a:ea typeface="Fira Sans" panose="020B0503050000020004" pitchFamily="34" charset="0"/>
                <a:cs typeface="Arial"/>
              </a:rPr>
              <a:t>®</a:t>
            </a: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reduces skin sensitivity and redness</a:t>
            </a:r>
            <a:r>
              <a:rPr kumimoji="0" lang="en-US" sz="1600" b="0"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a:t>
            </a:r>
            <a:r>
              <a:rPr kumimoji="0" lang="en-US" sz="1600" b="0" i="0" u="none" strike="noStrike" kern="0" cap="none" spc="0" normalizeH="0" baseline="0" noProof="0">
                <a:ln>
                  <a:noFill/>
                </a:ln>
                <a:solidFill>
                  <a:prstClr val="black"/>
                </a:solidFill>
                <a:effectLst/>
                <a:uLnTx/>
                <a:uFillTx/>
                <a:latin typeface="DM Sans"/>
                <a:ea typeface="Fira Sans" panose="020B0503050000020004" pitchFamily="34" charset="0"/>
              </a:rPr>
              <a:t>by modulation of MMP 9, CXCL5 and IL-8 activities*.</a:t>
            </a:r>
            <a:endParaRPr lang="en-US" sz="1600" b="0" i="0" u="none" strike="noStrike" kern="0" cap="none" spc="0" normalizeH="0" baseline="0" noProof="0">
              <a:ln>
                <a:noFill/>
              </a:ln>
              <a:solidFill>
                <a:prstClr val="black"/>
              </a:solidFill>
              <a:effectLst/>
              <a:uLnTx/>
              <a:uFillTx/>
              <a:latin typeface="DM Sans"/>
              <a:ea typeface="Fira Sans" panose="020B0503050000020004" pitchFamily="34" charset="0"/>
            </a:endParaRPr>
          </a:p>
          <a:p>
            <a:pPr marL="182245" indent="-182245">
              <a:lnSpc>
                <a:spcPts val="1920"/>
              </a:lnSpc>
              <a:spcBef>
                <a:spcPts val="1200"/>
              </a:spcBef>
              <a:buClr>
                <a:srgbClr val="5E0F29"/>
              </a:buClr>
              <a:defRPr/>
            </a:pPr>
            <a:r>
              <a:rPr lang="en-US" sz="1600" b="1">
                <a:solidFill>
                  <a:prstClr val="black"/>
                </a:solidFill>
                <a:latin typeface="DM Sans Bold"/>
                <a:ea typeface="Fira Sans" panose="020B0503050000020004" pitchFamily="34" charset="0"/>
                <a:cs typeface="Arial"/>
              </a:rPr>
              <a:t>SYN-UP® increases</a:t>
            </a: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skin barrier functionality </a:t>
            </a:r>
            <a:r>
              <a:rPr kumimoji="0" lang="en-US" sz="1600" b="0" i="0" u="none" strike="noStrike" kern="0" cap="none" spc="0" normalizeH="0" baseline="0" noProof="0">
                <a:ln>
                  <a:noFill/>
                </a:ln>
                <a:solidFill>
                  <a:prstClr val="black"/>
                </a:solidFill>
                <a:effectLst/>
                <a:uLnTx/>
                <a:uFillTx/>
                <a:latin typeface="DM Sans"/>
                <a:ea typeface="Fira Sans" panose="020B0503050000020004" pitchFamily="34" charset="0"/>
              </a:rPr>
              <a:t>by up-regulation of Transglutaminase 1 (TGase1)*.</a:t>
            </a:r>
            <a:endParaRPr lang="en-US" sz="1600" b="0" i="0" u="none" strike="noStrike" kern="0" cap="none" spc="0" normalizeH="0" baseline="0" noProof="0">
              <a:ln>
                <a:noFill/>
              </a:ln>
              <a:solidFill>
                <a:prstClr val="black"/>
              </a:solidFill>
              <a:effectLst/>
              <a:uLnTx/>
              <a:uFillTx/>
              <a:latin typeface="DM Sans"/>
              <a:ea typeface="Fira Sans" panose="020B0503050000020004" pitchFamily="34" charset="0"/>
            </a:endParaRPr>
          </a:p>
          <a:p>
            <a:pPr marL="182245" marR="0" lvl="0" indent="-182245"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SYN-UP</a:t>
            </a:r>
            <a:r>
              <a:rPr lang="en-US" sz="1600" b="1">
                <a:solidFill>
                  <a:prstClr val="black"/>
                </a:solidFill>
                <a:latin typeface="DM Sans Bold"/>
                <a:ea typeface="Fira Sans" panose="020B0503050000020004" pitchFamily="34" charset="0"/>
                <a:cs typeface="Arial"/>
              </a:rPr>
              <a:t>®</a:t>
            </a: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helps to smooth and firm</a:t>
            </a:r>
            <a:r>
              <a:rPr kumimoji="0" lang="en-US" sz="1600" b="0"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a:t>
            </a:r>
            <a:r>
              <a:rPr kumimoji="0" lang="en-US" sz="1600" b="1"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the skin</a:t>
            </a:r>
            <a:r>
              <a:rPr kumimoji="0" lang="en-US" sz="1600" b="0" i="0" u="none" strike="noStrike" kern="1200" cap="none" spc="0" normalizeH="0" baseline="0" noProof="0">
                <a:ln>
                  <a:noFill/>
                </a:ln>
                <a:solidFill>
                  <a:prstClr val="black"/>
                </a:solidFill>
                <a:effectLst/>
                <a:uLnTx/>
                <a:uFillTx/>
                <a:latin typeface="DM Sans Bold"/>
                <a:ea typeface="Fira Sans" panose="020B0503050000020004" pitchFamily="34" charset="0"/>
                <a:cs typeface="Arial"/>
              </a:rPr>
              <a:t> </a:t>
            </a:r>
            <a:r>
              <a:rPr kumimoji="0" lang="en-US" sz="1600" b="0" i="0" u="none" strike="noStrike" kern="0" cap="none" spc="0" normalizeH="0" baseline="0" noProof="0">
                <a:ln>
                  <a:noFill/>
                </a:ln>
                <a:solidFill>
                  <a:prstClr val="black"/>
                </a:solidFill>
                <a:effectLst/>
                <a:uLnTx/>
                <a:uFillTx/>
                <a:latin typeface="DM Sans"/>
                <a:ea typeface="Fira Sans" panose="020B0503050000020004" pitchFamily="34" charset="0"/>
              </a:rPr>
              <a:t>by preventing the degradation of type IV Collagen* and by stimulating type I Collagen*.</a:t>
            </a:r>
            <a:endParaRPr lang="en-US" sz="1600" b="0" i="0" u="none" strike="noStrike" kern="0" cap="none" spc="0" normalizeH="0" baseline="0" noProof="0">
              <a:ln>
                <a:noFill/>
              </a:ln>
              <a:solidFill>
                <a:prstClr val="black"/>
              </a:solidFill>
              <a:effectLst/>
              <a:uLnTx/>
              <a:uFillTx/>
              <a:latin typeface="DM Sans"/>
              <a:ea typeface="Fira Sans" panose="020B0503050000020004" pitchFamily="34" charset="0"/>
            </a:endParaRPr>
          </a:p>
          <a:p>
            <a:pPr marL="182245" marR="0" lvl="0" indent="-182245" algn="l" defTabSz="914400" rtl="0" eaLnBrk="1" fontAlgn="auto" latinLnBrk="0" hangingPunct="1">
              <a:lnSpc>
                <a:spcPts val="1920"/>
              </a:lnSpc>
              <a:spcBef>
                <a:spcPts val="1200"/>
              </a:spcBef>
              <a:spcAft>
                <a:spcPts val="0"/>
              </a:spcAft>
              <a:buClr>
                <a:srgbClr val="5E0F29"/>
              </a:buClr>
              <a:buSzTx/>
              <a:buFont typeface="Arial" panose="020B0604020202020204" pitchFamily="34" charset="0"/>
              <a:buChar char="•"/>
              <a:tabLst/>
              <a:defRPr/>
            </a:pPr>
            <a:r>
              <a:rPr kumimoji="0" lang="en-US" sz="1600" b="1" i="0" u="none" strike="noStrike" kern="0" cap="none" spc="0" normalizeH="0" baseline="0" noProof="0">
                <a:ln>
                  <a:noFill/>
                </a:ln>
                <a:solidFill>
                  <a:prstClr val="black"/>
                </a:solidFill>
                <a:effectLst/>
                <a:uLnTx/>
                <a:uFillTx/>
                <a:latin typeface="DM Sans"/>
                <a:ea typeface="Fira Sans" panose="020B0503050000020004" pitchFamily="34" charset="0"/>
              </a:rPr>
              <a:t>SYN-UP® down-regulates melanin synthesis</a:t>
            </a:r>
            <a:r>
              <a:rPr kumimoji="0" lang="en-US" sz="1600" b="0" i="0" u="none" strike="noStrike" kern="0" cap="none" spc="0" normalizeH="0" baseline="0" noProof="0">
                <a:ln>
                  <a:noFill/>
                </a:ln>
                <a:solidFill>
                  <a:prstClr val="black"/>
                </a:solidFill>
                <a:effectLst/>
                <a:uLnTx/>
                <a:uFillTx/>
                <a:latin typeface="DM Sans"/>
                <a:ea typeface="Fira Sans" panose="020B0503050000020004" pitchFamily="34" charset="0"/>
              </a:rPr>
              <a:t>* leading to more even skin tone and age spot reduction**.</a:t>
            </a:r>
            <a:endParaRPr lang="en-US" sz="1600" b="0" i="0" u="none" strike="noStrike" kern="0" cap="none" spc="0" normalizeH="0" baseline="0" noProof="0">
              <a:ln>
                <a:noFill/>
              </a:ln>
              <a:solidFill>
                <a:prstClr val="black"/>
              </a:solidFill>
              <a:effectLst/>
              <a:uLnTx/>
              <a:uFillTx/>
              <a:latin typeface="DM Sans"/>
              <a:ea typeface="Fira Sans" panose="020B0503050000020004" pitchFamily="34" charset="0"/>
            </a:endParaRPr>
          </a:p>
        </p:txBody>
      </p:sp>
      <p:sp>
        <p:nvSpPr>
          <p:cNvPr id="5" name="Title 4">
            <a:extLst>
              <a:ext uri="{FF2B5EF4-FFF2-40B4-BE49-F238E27FC236}">
                <a16:creationId xmlns:a16="http://schemas.microsoft.com/office/drawing/2014/main" id="{13903401-3986-C5FC-8441-85C776AF1FCA}"/>
              </a:ext>
            </a:extLst>
          </p:cNvPr>
          <p:cNvSpPr>
            <a:spLocks noGrp="1"/>
          </p:cNvSpPr>
          <p:nvPr>
            <p:ph type="title"/>
          </p:nvPr>
        </p:nvSpPr>
        <p:spPr/>
        <p:txBody>
          <a:bodyPr/>
          <a:lstStyle/>
          <a:p>
            <a:r>
              <a:rPr lang="en-US"/>
              <a:t>SYN-UP</a:t>
            </a:r>
            <a:r>
              <a:rPr lang="en-US" baseline="30000"/>
              <a:t>®</a:t>
            </a:r>
            <a:r>
              <a:rPr lang="en-US"/>
              <a:t> unlock your skin’s longevity  </a:t>
            </a:r>
          </a:p>
        </p:txBody>
      </p:sp>
      <p:sp>
        <p:nvSpPr>
          <p:cNvPr id="14" name="Text Placeholder 13">
            <a:extLst>
              <a:ext uri="{FF2B5EF4-FFF2-40B4-BE49-F238E27FC236}">
                <a16:creationId xmlns:a16="http://schemas.microsoft.com/office/drawing/2014/main" id="{5BE42D2B-9EAF-DE66-49FD-D47A3C888D57}"/>
              </a:ext>
            </a:extLst>
          </p:cNvPr>
          <p:cNvSpPr>
            <a:spLocks noGrp="1"/>
          </p:cNvSpPr>
          <p:nvPr>
            <p:ph type="body" sz="quarter" idx="13"/>
          </p:nvPr>
        </p:nvSpPr>
        <p:spPr/>
        <p:txBody>
          <a:bodyPr/>
          <a:lstStyle/>
          <a:p>
            <a:r>
              <a:rPr lang="en-US"/>
              <a:t>One biological target (Plasmin) to drive improvement across all skin layers</a:t>
            </a:r>
          </a:p>
          <a:p>
            <a:endParaRPr lang="en-US"/>
          </a:p>
        </p:txBody>
      </p:sp>
      <p:sp>
        <p:nvSpPr>
          <p:cNvPr id="21" name="Text Placeholder 5">
            <a:extLst>
              <a:ext uri="{FF2B5EF4-FFF2-40B4-BE49-F238E27FC236}">
                <a16:creationId xmlns:a16="http://schemas.microsoft.com/office/drawing/2014/main" id="{D70202B6-BD19-5827-E9A3-3AA305588E80}"/>
              </a:ext>
            </a:extLst>
          </p:cNvPr>
          <p:cNvSpPr txBox="1">
            <a:spLocks/>
          </p:cNvSpPr>
          <p:nvPr/>
        </p:nvSpPr>
        <p:spPr>
          <a:xfrm>
            <a:off x="575998" y="6434097"/>
            <a:ext cx="3006907" cy="138499"/>
          </a:xfrm>
          <a:prstGeom prst="rect">
            <a:avLst/>
          </a:prstGeom>
          <a:no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wrap="square" lIns="0" tIns="0" rIns="0" bIns="0" anchor="ctr"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dk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dk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dk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dk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dk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dk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dk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dk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rgbClr val="970D34"/>
              </a:buClr>
              <a:buSzTx/>
              <a:buFont typeface="Arial" panose="020B0604020202020204" pitchFamily="34" charset="0"/>
              <a:buNone/>
              <a:tabLst/>
              <a:defRPr/>
            </a:pPr>
            <a:r>
              <a:rPr kumimoji="0" lang="en-US" sz="900" b="0" i="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Arial"/>
              </a:rPr>
              <a:t>*</a:t>
            </a:r>
            <a:r>
              <a:rPr kumimoji="0" lang="en-US" sz="900" b="0" i="1"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Arial"/>
              </a:rPr>
              <a:t>in vitro, </a:t>
            </a:r>
            <a:r>
              <a:rPr kumimoji="0" lang="en-US" sz="900" b="0" i="1" u="none" strike="noStrike" kern="1200" cap="none" spc="0" normalizeH="0" baseline="0" noProof="0">
                <a:ln>
                  <a:noFill/>
                </a:ln>
                <a:solidFill>
                  <a:prstClr val="black"/>
                </a:solidFill>
                <a:effectLst/>
                <a:uLnTx/>
                <a:uFillTx/>
                <a:latin typeface="DM Sans" pitchFamily="2" charset="77"/>
                <a:ea typeface="+mn-ea"/>
                <a:cs typeface="Arial"/>
              </a:rPr>
              <a:t>**in vivo</a:t>
            </a:r>
            <a:endParaRPr kumimoji="0" lang="en-CH" sz="900" b="0" i="1"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59396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374464-6552-62EC-2A08-E99F00B6C374}"/>
              </a:ext>
            </a:extLst>
          </p:cNvPr>
          <p:cNvSpPr>
            <a:spLocks noGrp="1"/>
          </p:cNvSpPr>
          <p:nvPr>
            <p:ph type="body" sz="quarter" idx="13"/>
          </p:nvPr>
        </p:nvSpPr>
        <p:spPr/>
        <p:txBody>
          <a:bodyPr/>
          <a:lstStyle/>
          <a:p>
            <a:r>
              <a:rPr lang="en-US"/>
              <a:t>Significant facts &amp; benefits</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4"/>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prstClr val="black"/>
              </a:solidFill>
              <a:effectLst/>
              <a:uLnTx/>
              <a:uFillTx/>
              <a:latin typeface="DM Sans" pitchFamily="2" charset="77"/>
              <a:ea typeface="+mn-ea"/>
              <a:cs typeface="+mn-cs"/>
            </a:endParaRPr>
          </a:p>
        </p:txBody>
      </p:sp>
      <p:graphicFrame>
        <p:nvGraphicFramePr>
          <p:cNvPr id="12" name="Table 12">
            <a:extLst>
              <a:ext uri="{FF2B5EF4-FFF2-40B4-BE49-F238E27FC236}">
                <a16:creationId xmlns:a16="http://schemas.microsoft.com/office/drawing/2014/main" id="{62CBD587-2777-CAF4-33E6-2BD59C9955ED}"/>
              </a:ext>
            </a:extLst>
          </p:cNvPr>
          <p:cNvGraphicFramePr>
            <a:graphicFrameLocks noGrp="1"/>
          </p:cNvGraphicFramePr>
          <p:nvPr/>
        </p:nvGraphicFramePr>
        <p:xfrm>
          <a:off x="302400" y="1988190"/>
          <a:ext cx="8071038" cy="2881620"/>
        </p:xfrm>
        <a:graphic>
          <a:graphicData uri="http://schemas.openxmlformats.org/drawingml/2006/table">
            <a:tbl>
              <a:tblPr firstRow="1" bandRow="1">
                <a:tableStyleId>{5C22544A-7EE6-4342-B048-85BDC9FD1C3A}</a:tableStyleId>
              </a:tblPr>
              <a:tblGrid>
                <a:gridCol w="3088073">
                  <a:extLst>
                    <a:ext uri="{9D8B030D-6E8A-4147-A177-3AD203B41FA5}">
                      <a16:colId xmlns:a16="http://schemas.microsoft.com/office/drawing/2014/main" val="724087953"/>
                    </a:ext>
                  </a:extLst>
                </a:gridCol>
                <a:gridCol w="1839074">
                  <a:extLst>
                    <a:ext uri="{9D8B030D-6E8A-4147-A177-3AD203B41FA5}">
                      <a16:colId xmlns:a16="http://schemas.microsoft.com/office/drawing/2014/main" val="3699170582"/>
                    </a:ext>
                  </a:extLst>
                </a:gridCol>
                <a:gridCol w="1778771">
                  <a:extLst>
                    <a:ext uri="{9D8B030D-6E8A-4147-A177-3AD203B41FA5}">
                      <a16:colId xmlns:a16="http://schemas.microsoft.com/office/drawing/2014/main" val="2832308588"/>
                    </a:ext>
                  </a:extLst>
                </a:gridCol>
                <a:gridCol w="1365120">
                  <a:extLst>
                    <a:ext uri="{9D8B030D-6E8A-4147-A177-3AD203B41FA5}">
                      <a16:colId xmlns:a16="http://schemas.microsoft.com/office/drawing/2014/main" val="3274199255"/>
                    </a:ext>
                  </a:extLst>
                </a:gridCol>
              </a:tblGrid>
              <a:tr h="274528">
                <a:tc>
                  <a:txBody>
                    <a:bodyPr/>
                    <a:lstStyle/>
                    <a:p>
                      <a:pPr algn="l"/>
                      <a:r>
                        <a:rPr lang="en-US" sz="1400" dirty="0"/>
                        <a:t>Benefits</a:t>
                      </a:r>
                      <a:endParaRPr lang="en-CH" sz="1400" dirty="0"/>
                    </a:p>
                  </a:txBody>
                  <a:tcPr>
                    <a:lnL w="12700" cap="flat" cmpd="sng" algn="ctr">
                      <a:solidFill>
                        <a:srgbClr val="6D0E1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l"/>
                      <a:r>
                        <a:rPr lang="en-US" sz="1400"/>
                        <a:t>Skin Biomarker</a:t>
                      </a:r>
                      <a:endParaRPr lang="en-CH" sz="14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ctr"/>
                      <a:r>
                        <a:rPr lang="en-US" sz="1400"/>
                        <a:t>Facts</a:t>
                      </a:r>
                      <a:endParaRPr lang="en-CH" sz="14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ctr"/>
                      <a:r>
                        <a:rPr lang="en-US" sz="1400"/>
                        <a:t>Method</a:t>
                      </a:r>
                      <a:endParaRPr lang="en-CH" sz="1400"/>
                    </a:p>
                  </a:txBody>
                  <a:tcPr>
                    <a:lnL w="12700" cap="flat" cmpd="sng" algn="ctr">
                      <a:solidFill>
                        <a:schemeClr val="bg1"/>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extLst>
                  <a:ext uri="{0D108BD9-81ED-4DB2-BD59-A6C34878D82A}">
                    <a16:rowId xmlns:a16="http://schemas.microsoft.com/office/drawing/2014/main" val="1955255449"/>
                  </a:ext>
                </a:extLst>
              </a:tr>
              <a:tr h="325650">
                <a:tc>
                  <a:txBody>
                    <a:bodyPr/>
                    <a:lstStyle/>
                    <a:p>
                      <a:pPr marL="0" indent="0" algn="l" defTabSz="914400" rtl="0" eaLnBrk="1" latinLnBrk="0" hangingPunct="1">
                        <a:buNone/>
                      </a:pPr>
                      <a:r>
                        <a:rPr kumimoji="0" lang="en-US" sz="1400" b="0" i="0" u="none" strike="noStrike" kern="1200" cap="none" spc="0" normalizeH="0" baseline="0" dirty="0">
                          <a:ln>
                            <a:noFill/>
                          </a:ln>
                          <a:solidFill>
                            <a:schemeClr val="tx1"/>
                          </a:solidFill>
                          <a:effectLst/>
                          <a:uLnTx/>
                          <a:uFillTx/>
                          <a:latin typeface="+mn-lt"/>
                          <a:ea typeface="Fira Sans" panose="020B0503050000020004" pitchFamily="34" charset="0"/>
                          <a:cs typeface="Arial" pitchFamily="34" charset="0"/>
                        </a:rPr>
                        <a:t>Healthy-looking skin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Plasmin</a:t>
                      </a:r>
                    </a:p>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Urokinase</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rPr>
                        <a:t>-60%</a:t>
                      </a:r>
                      <a:r>
                        <a:rPr lang="en-US" sz="1400" baseline="30000" dirty="0">
                          <a:solidFill>
                            <a:schemeClr val="tx1"/>
                          </a:solidFill>
                          <a:latin typeface="+mn-lt"/>
                        </a:rPr>
                        <a:t>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n-lt"/>
                        </a:rPr>
                        <a:t>-97%</a:t>
                      </a:r>
                      <a:r>
                        <a:rPr lang="en-US" sz="1400" baseline="30000" dirty="0">
                          <a:solidFill>
                            <a:schemeClr val="tx1"/>
                          </a:solidFill>
                          <a:latin typeface="+mn-lt"/>
                        </a:rPr>
                        <a:t>1</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1552731428"/>
                  </a:ext>
                </a:extLst>
              </a:tr>
              <a:tr h="3256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Fira Sans" panose="020B0503050000020004" pitchFamily="34" charset="0"/>
                          <a:cs typeface="Arial" pitchFamily="34" charset="0"/>
                        </a:rPr>
                        <a:t>Skin barrier protection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Transglutaminase 1</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+10x</a:t>
                      </a:r>
                      <a:r>
                        <a:rPr kumimoji="0" lang="en-US" sz="1400" b="0" i="0" u="none" strike="noStrike" kern="1200" cap="none" spc="0" normalizeH="0" baseline="30000" noProof="0">
                          <a:ln>
                            <a:noFill/>
                          </a:ln>
                          <a:solidFill>
                            <a:prstClr val="black"/>
                          </a:solidFill>
                          <a:effectLst/>
                          <a:uLnTx/>
                          <a:uFillTx/>
                          <a:latin typeface="+mn-lt"/>
                          <a:ea typeface="+mn-ea"/>
                          <a:cs typeface="+mn-cs"/>
                        </a:rPr>
                        <a:t>1</a:t>
                      </a:r>
                      <a:endParaRPr kumimoji="0" lang="en-US" sz="1400" b="0" i="0" u="none" strike="noStrike" kern="1200" cap="none" spc="0" normalizeH="0" baseline="0" noProof="0">
                        <a:ln>
                          <a:noFill/>
                        </a:ln>
                        <a:solidFill>
                          <a:prstClr val="black"/>
                        </a:solidFill>
                        <a:effectLst/>
                        <a:uLnTx/>
                        <a:uFillTx/>
                        <a:latin typeface="+mn-lt"/>
                        <a:ea typeface="+mn-ea"/>
                        <a:cs typeface="+mn-cs"/>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2674564322"/>
                  </a:ext>
                </a:extLst>
              </a:tr>
              <a:tr h="145544">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sensitivity improvement</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CXCL5</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dirty="0">
                          <a:solidFill>
                            <a:schemeClr val="tx1"/>
                          </a:solidFill>
                          <a:latin typeface="+mn-lt"/>
                        </a:rPr>
                        <a:t>-60%</a:t>
                      </a:r>
                      <a:r>
                        <a:rPr lang="en-US" sz="1400" baseline="30000" dirty="0">
                          <a:solidFill>
                            <a:schemeClr val="tx1"/>
                          </a:solidFill>
                          <a:latin typeface="+mn-lt"/>
                        </a:rPr>
                        <a:t>1</a:t>
                      </a:r>
                      <a:endParaRPr lang="en-US" sz="1400" dirty="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3051451259"/>
                  </a:ext>
                </a:extLst>
              </a:tr>
              <a:tr h="325650">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redness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IL-8</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-51%</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vitro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2274287618"/>
                  </a:ext>
                </a:extLst>
              </a:tr>
              <a:tr h="187901">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redness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MMP-9</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rPr>
                        <a:t>-79%</a:t>
                      </a:r>
                      <a:r>
                        <a:rPr lang="en-US" sz="1400" b="0" i="0" kern="1200" baseline="30000" dirty="0">
                          <a:solidFill>
                            <a:schemeClr val="tx1"/>
                          </a:solidFill>
                          <a:latin typeface="DM Sans" pitchFamily="2" charset="77"/>
                          <a:ea typeface="+mn-ea"/>
                          <a:cs typeface="+mn-cs"/>
                        </a:rPr>
                        <a:t>1</a:t>
                      </a:r>
                      <a:endPar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Fira Sans" panose="020B0503050000020004" pitchFamily="34" charset="0"/>
                          <a:cs typeface="Arial" pitchFamily="34" charset="0"/>
                        </a:rPr>
                        <a:t>Ex vivo </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1783364770"/>
                  </a:ext>
                </a:extLst>
              </a:tr>
              <a:tr h="21583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Increased smooth &amp; firm skin </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IV</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+14%</a:t>
                      </a:r>
                      <a:r>
                        <a:rPr lang="en-US" sz="1400" b="0" i="0" kern="1200" baseline="30000">
                          <a:solidFill>
                            <a:schemeClr val="tx1"/>
                          </a:solidFill>
                          <a:latin typeface="DM Sans" pitchFamily="2" charset="77"/>
                          <a:ea typeface="+mn-ea"/>
                          <a:cs typeface="+mn-cs"/>
                        </a:rPr>
                        <a:t>1</a:t>
                      </a:r>
                      <a:r>
                        <a:rPr lang="de-CH" sz="1400" baseline="30000">
                          <a:solidFill>
                            <a:prstClr val="black"/>
                          </a:solidFill>
                          <a:latin typeface="DM Sans"/>
                        </a:rPr>
                        <a:t> </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Ex vivo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1350356031"/>
                  </a:ext>
                </a:extLst>
              </a:tr>
              <a:tr h="215839">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Increased smooth &amp; firm skin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Collagen I</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+88%</a:t>
                      </a:r>
                      <a:r>
                        <a:rPr lang="en-US" sz="1400" baseline="30000">
                          <a:solidFill>
                            <a:schemeClr val="tx1"/>
                          </a:solidFill>
                          <a:latin typeface="+mn-lt"/>
                        </a:rPr>
                        <a:t>1</a:t>
                      </a:r>
                      <a:r>
                        <a:rPr lang="de-CH" sz="1400" baseline="30000">
                          <a:solidFill>
                            <a:prstClr val="black"/>
                          </a:solidFill>
                          <a:latin typeface="+mn-lt"/>
                        </a:rPr>
                        <a:t> </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Fira Sans" panose="020B0503050000020004" pitchFamily="34" charset="0"/>
                          <a:cs typeface="Arial" pitchFamily="34" charset="0"/>
                        </a:rPr>
                        <a:t>In vitro</a:t>
                      </a:r>
                      <a:endPar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997438689"/>
                  </a:ext>
                </a:extLst>
              </a:tr>
              <a:tr h="143621">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Even skin tone</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Melanin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-58%</a:t>
                      </a:r>
                      <a:r>
                        <a:rPr lang="en-US" sz="1400" baseline="30000">
                          <a:solidFill>
                            <a:schemeClr val="tx1"/>
                          </a:solidFill>
                          <a:latin typeface="+mn-lt"/>
                        </a:rPr>
                        <a:t>1</a:t>
                      </a:r>
                      <a:r>
                        <a:rPr lang="de-CH" sz="1400" baseline="30000">
                          <a:solidFill>
                            <a:prstClr val="black"/>
                          </a:solidFill>
                          <a:latin typeface="+mn-lt"/>
                        </a:rPr>
                        <a:t> </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Fira Sans" panose="020B0503050000020004" pitchFamily="34" charset="0"/>
                          <a:cs typeface="Arial" pitchFamily="34" charset="0"/>
                        </a:rPr>
                        <a:t>In vitro</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3558752241"/>
                  </a:ext>
                </a:extLst>
              </a:tr>
            </a:tbl>
          </a:graphicData>
        </a:graphic>
      </p:graphicFrame>
      <p:sp>
        <p:nvSpPr>
          <p:cNvPr id="7" name="Title 6">
            <a:extLst>
              <a:ext uri="{FF2B5EF4-FFF2-40B4-BE49-F238E27FC236}">
                <a16:creationId xmlns:a16="http://schemas.microsoft.com/office/drawing/2014/main" id="{88F6A705-CEDB-54A8-791D-FA195F7BBDC8}"/>
              </a:ext>
            </a:extLst>
          </p:cNvPr>
          <p:cNvSpPr>
            <a:spLocks noGrp="1"/>
          </p:cNvSpPr>
          <p:nvPr>
            <p:ph type="title"/>
          </p:nvPr>
        </p:nvSpPr>
        <p:spPr>
          <a:xfrm>
            <a:off x="302400" y="279083"/>
            <a:ext cx="11052000" cy="443198"/>
          </a:xfrm>
        </p:spPr>
        <p:txBody>
          <a:bodyPr/>
          <a:lstStyle/>
          <a:p>
            <a:r>
              <a:rPr lang="en-US"/>
              <a:t>SYN-UP®: in vitro proven efficacy</a:t>
            </a:r>
          </a:p>
        </p:txBody>
      </p:sp>
      <p:sp>
        <p:nvSpPr>
          <p:cNvPr id="9" name="TextBox 8">
            <a:extLst>
              <a:ext uri="{FF2B5EF4-FFF2-40B4-BE49-F238E27FC236}">
                <a16:creationId xmlns:a16="http://schemas.microsoft.com/office/drawing/2014/main" id="{67B7040F-92A0-8F3D-05DE-0E93326F1CCC}"/>
              </a:ext>
            </a:extLst>
          </p:cNvPr>
          <p:cNvSpPr txBox="1"/>
          <p:nvPr/>
        </p:nvSpPr>
        <p:spPr>
          <a:xfrm>
            <a:off x="720000" y="6436167"/>
            <a:ext cx="1203856" cy="138499"/>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a:ea typeface="+mn-ea"/>
                <a:cs typeface="+mn-cs"/>
              </a:rPr>
              <a:t>1  </a:t>
            </a:r>
            <a:r>
              <a:rPr kumimoji="0" lang="en-US" sz="900" b="0" i="0" u="none" strike="noStrike" kern="1200" cap="none" spc="0" normalizeH="0" baseline="0" noProof="0">
                <a:ln>
                  <a:noFill/>
                </a:ln>
                <a:solidFill>
                  <a:prstClr val="black"/>
                </a:solidFill>
                <a:effectLst/>
                <a:uLnTx/>
                <a:uFillTx/>
                <a:latin typeface="DM Sans"/>
                <a:ea typeface="+mn-ea"/>
                <a:cs typeface="+mn-cs"/>
              </a:rPr>
              <a:t>Significant vs control </a:t>
            </a:r>
          </a:p>
        </p:txBody>
      </p:sp>
    </p:spTree>
    <p:extLst>
      <p:ext uri="{BB962C8B-B14F-4D97-AF65-F5344CB8AC3E}">
        <p14:creationId xmlns:p14="http://schemas.microsoft.com/office/powerpoint/2010/main" val="216307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CC2C10-81A0-5330-3783-0F6524E25DE9}"/>
              </a:ext>
            </a:extLst>
          </p:cNvPr>
          <p:cNvSpPr>
            <a:spLocks noGrp="1"/>
          </p:cNvSpPr>
          <p:nvPr>
            <p:ph type="body" sz="quarter" idx="13"/>
          </p:nvPr>
        </p:nvSpPr>
        <p:spPr/>
        <p:txBody>
          <a:bodyPr/>
          <a:lstStyle/>
          <a:p>
            <a:r>
              <a:rPr lang="en-US"/>
              <a:t>Significant &amp; visible facts &amp; benefits</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4"/>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Title 12">
            <a:extLst>
              <a:ext uri="{FF2B5EF4-FFF2-40B4-BE49-F238E27FC236}">
                <a16:creationId xmlns:a16="http://schemas.microsoft.com/office/drawing/2014/main" id="{623D0E66-FE44-C9DA-B420-68EE378F24C6}"/>
              </a:ext>
            </a:extLst>
          </p:cNvPr>
          <p:cNvSpPr>
            <a:spLocks noGrp="1"/>
          </p:cNvSpPr>
          <p:nvPr>
            <p:ph type="title"/>
          </p:nvPr>
        </p:nvSpPr>
        <p:spPr/>
        <p:txBody>
          <a:bodyPr/>
          <a:lstStyle/>
          <a:p>
            <a:r>
              <a:rPr lang="en-US"/>
              <a:t>SYN-UP®: in vivo proven efficacy </a:t>
            </a:r>
          </a:p>
        </p:txBody>
      </p:sp>
      <p:graphicFrame>
        <p:nvGraphicFramePr>
          <p:cNvPr id="2" name="Table 12">
            <a:extLst>
              <a:ext uri="{FF2B5EF4-FFF2-40B4-BE49-F238E27FC236}">
                <a16:creationId xmlns:a16="http://schemas.microsoft.com/office/drawing/2014/main" id="{3C4FE56F-4D76-2940-111B-C9609E0BE9FA}"/>
              </a:ext>
            </a:extLst>
          </p:cNvPr>
          <p:cNvGraphicFramePr>
            <a:graphicFrameLocks noGrp="1"/>
          </p:cNvGraphicFramePr>
          <p:nvPr>
            <p:extLst>
              <p:ext uri="{D42A27DB-BD31-4B8C-83A1-F6EECF244321}">
                <p14:modId xmlns:p14="http://schemas.microsoft.com/office/powerpoint/2010/main" val="1551245060"/>
              </p:ext>
            </p:extLst>
          </p:nvPr>
        </p:nvGraphicFramePr>
        <p:xfrm>
          <a:off x="302400" y="1448267"/>
          <a:ext cx="11587199" cy="3645210"/>
        </p:xfrm>
        <a:graphic>
          <a:graphicData uri="http://schemas.openxmlformats.org/drawingml/2006/table">
            <a:tbl>
              <a:tblPr firstRow="1" bandRow="1">
                <a:tableStyleId>{5C22544A-7EE6-4342-B048-85BDC9FD1C3A}</a:tableStyleId>
              </a:tblPr>
              <a:tblGrid>
                <a:gridCol w="4224258">
                  <a:extLst>
                    <a:ext uri="{9D8B030D-6E8A-4147-A177-3AD203B41FA5}">
                      <a16:colId xmlns:a16="http://schemas.microsoft.com/office/drawing/2014/main" val="724087953"/>
                    </a:ext>
                  </a:extLst>
                </a:gridCol>
                <a:gridCol w="1896813">
                  <a:extLst>
                    <a:ext uri="{9D8B030D-6E8A-4147-A177-3AD203B41FA5}">
                      <a16:colId xmlns:a16="http://schemas.microsoft.com/office/drawing/2014/main" val="2832308588"/>
                    </a:ext>
                  </a:extLst>
                </a:gridCol>
                <a:gridCol w="1889256">
                  <a:extLst>
                    <a:ext uri="{9D8B030D-6E8A-4147-A177-3AD203B41FA5}">
                      <a16:colId xmlns:a16="http://schemas.microsoft.com/office/drawing/2014/main" val="4203929404"/>
                    </a:ext>
                  </a:extLst>
                </a:gridCol>
                <a:gridCol w="3576872">
                  <a:extLst>
                    <a:ext uri="{9D8B030D-6E8A-4147-A177-3AD203B41FA5}">
                      <a16:colId xmlns:a16="http://schemas.microsoft.com/office/drawing/2014/main" val="1236514754"/>
                    </a:ext>
                  </a:extLst>
                </a:gridCol>
              </a:tblGrid>
              <a:tr h="274528">
                <a:tc>
                  <a:txBody>
                    <a:bodyPr/>
                    <a:lstStyle/>
                    <a:p>
                      <a:pPr algn="l"/>
                      <a:r>
                        <a:rPr lang="en-US" sz="1400"/>
                        <a:t>Benefits</a:t>
                      </a:r>
                      <a:endParaRPr lang="en-CH" sz="1400"/>
                    </a:p>
                  </a:txBody>
                  <a:tcPr>
                    <a:lnL w="12700" cap="flat" cmpd="sng" algn="ctr">
                      <a:solidFill>
                        <a:srgbClr val="6D0E17"/>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ctr"/>
                      <a:r>
                        <a:rPr lang="en-US" sz="1400"/>
                        <a:t>14 Days</a:t>
                      </a:r>
                      <a:endParaRPr lang="en-CH" sz="140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ctr"/>
                      <a:r>
                        <a:rPr lang="en-US" sz="1400" dirty="0"/>
                        <a:t>28 Days</a:t>
                      </a:r>
                      <a:endParaRPr lang="en-CH" sz="14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tc>
                  <a:txBody>
                    <a:bodyPr/>
                    <a:lstStyle/>
                    <a:p>
                      <a:pPr algn="ctr"/>
                      <a:r>
                        <a:rPr lang="en-US" sz="1400"/>
                        <a:t>56 Days</a:t>
                      </a:r>
                      <a:endParaRPr lang="en-CH" sz="1400"/>
                    </a:p>
                  </a:txBody>
                  <a:tcPr>
                    <a:lnL w="12700" cap="flat" cmpd="sng" algn="ctr">
                      <a:solidFill>
                        <a:schemeClr val="bg1"/>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6D0E17"/>
                    </a:solidFill>
                  </a:tcPr>
                </a:tc>
                <a:extLst>
                  <a:ext uri="{0D108BD9-81ED-4DB2-BD59-A6C34878D82A}">
                    <a16:rowId xmlns:a16="http://schemas.microsoft.com/office/drawing/2014/main" val="1955255449"/>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dryness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95% volunteers</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434756322"/>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sensitivity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kern="1200">
                          <a:solidFill>
                            <a:schemeClr val="tx1"/>
                          </a:solidFill>
                          <a:latin typeface="+mn-lt"/>
                          <a:ea typeface="+mn-ea"/>
                          <a:cs typeface="+mn-cs"/>
                        </a:rPr>
                        <a:t>100% volunteers</a:t>
                      </a:r>
                      <a:r>
                        <a:rPr lang="en-US" sz="1400" kern="1200" baseline="30000">
                          <a:solidFill>
                            <a:schemeClr val="tx1"/>
                          </a:solidFill>
                          <a:latin typeface="+mn-lt"/>
                          <a:ea typeface="+mn-ea"/>
                          <a:cs typeface="+mn-cs"/>
                        </a:rPr>
                        <a:t>3</a:t>
                      </a:r>
                      <a:r>
                        <a:rPr lang="en-US" sz="1400" kern="1200">
                          <a:solidFill>
                            <a:schemeClr val="tx1"/>
                          </a:solidFill>
                          <a:latin typeface="+mn-lt"/>
                          <a:ea typeface="+mn-ea"/>
                          <a:cs typeface="+mn-cs"/>
                        </a:rPr>
                        <a:t> </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dirty="0">
                          <a:solidFill>
                            <a:schemeClr val="tx1"/>
                          </a:solidFill>
                          <a:latin typeface="+mn-lt"/>
                        </a:rPr>
                        <a:t>n/a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690280626"/>
                  </a:ext>
                </a:extLst>
              </a:tr>
              <a:tr h="325650">
                <a:tc>
                  <a:txBody>
                    <a:bodyPr/>
                    <a:lstStyle/>
                    <a:p>
                      <a:pPr marL="0" indent="0" algn="l" defTabSz="914400" rtl="0" eaLnBrk="1" latinLnBrk="0" hangingPunct="1">
                        <a:buNone/>
                      </a:pP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barrier improvement°°</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+ 8%</a:t>
                      </a:r>
                      <a:r>
                        <a:rPr lang="en-US" sz="1400" baseline="30000">
                          <a:solidFill>
                            <a:schemeClr val="tx1"/>
                          </a:solidFill>
                          <a:latin typeface="+mn-lt"/>
                        </a:rPr>
                        <a:t>1</a:t>
                      </a:r>
                      <a:endParaRPr lang="en-US" sz="800" baseline="300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+ 15%</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lang="en-US" sz="1400">
                          <a:solidFill>
                            <a:schemeClr val="tx1"/>
                          </a:solidFill>
                          <a:latin typeface="+mn-lt"/>
                        </a:rPr>
                        <a:t>+19%</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2190600537"/>
                  </a:ext>
                </a:extLst>
              </a:tr>
              <a:tr h="325650">
                <a:tc>
                  <a:txBody>
                    <a:bodyPr/>
                    <a:lstStyle/>
                    <a:p>
                      <a:pPr marL="0" algn="l" defTabSz="914400" rtl="0" eaLnBrk="1" latinLnBrk="0" hangingPunct="1"/>
                      <a:r>
                        <a:rPr kumimoji="0" lang="en-US" sz="1400" b="0" i="0" u="none" strike="noStrike" kern="1200" cap="none" spc="0" normalizeH="0" baseline="0" dirty="0">
                          <a:ln>
                            <a:noFill/>
                          </a:ln>
                          <a:solidFill>
                            <a:schemeClr val="tx1"/>
                          </a:solidFill>
                          <a:effectLst/>
                          <a:uLnTx/>
                          <a:uFillTx/>
                          <a:latin typeface="+mn-lt"/>
                          <a:ea typeface="Fira Sans" panose="020B0503050000020004" pitchFamily="34" charset="0"/>
                          <a:cs typeface="Arial" pitchFamily="34" charset="0"/>
                        </a:rPr>
                        <a:t>Collagen boost (cheek)°°</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a:solidFill>
                            <a:schemeClr val="tx1"/>
                          </a:solidFill>
                          <a:latin typeface="+mn-lt"/>
                        </a:rPr>
                        <a:t>+33%</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a:solidFill>
                            <a:schemeClr val="tx1"/>
                          </a:solidFill>
                          <a:latin typeface="+mn-lt"/>
                        </a:rPr>
                        <a:t>+55%</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a:solidFill>
                            <a:schemeClr val="tx1"/>
                          </a:solidFill>
                          <a:latin typeface="+mn-lt"/>
                        </a:rPr>
                        <a:t>+78%</a:t>
                      </a:r>
                      <a:r>
                        <a:rPr lang="en-US" sz="1400" baseline="30000">
                          <a:solidFill>
                            <a:schemeClr val="tx1"/>
                          </a:solidFill>
                          <a:latin typeface="+mn-lt"/>
                        </a:rPr>
                        <a:t>1,2</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2674564322"/>
                  </a:ext>
                </a:extLst>
              </a:tr>
              <a:tr h="145544">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dirty="0">
                          <a:ln>
                            <a:noFill/>
                          </a:ln>
                          <a:solidFill>
                            <a:schemeClr val="tx1"/>
                          </a:solidFill>
                          <a:effectLst/>
                          <a:uLnTx/>
                          <a:uFillTx/>
                          <a:latin typeface="+mn-lt"/>
                          <a:ea typeface="Fira Sans" panose="020B0503050000020004" pitchFamily="34" charset="0"/>
                          <a:cs typeface="Arial" pitchFamily="34" charset="0"/>
                        </a:rPr>
                        <a:t>Collagen boost (crow’s feet area)°°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+11%</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+30%</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+29%</a:t>
                      </a:r>
                      <a:r>
                        <a:rPr lang="en-US" sz="1400" baseline="30000">
                          <a:solidFill>
                            <a:schemeClr val="tx1"/>
                          </a:solidFill>
                          <a:latin typeface="+mn-lt"/>
                        </a:rPr>
                        <a:t>1,2</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3051451259"/>
                  </a:ext>
                </a:extLst>
              </a:tr>
              <a:tr h="325650">
                <a:tc>
                  <a:txBody>
                    <a:body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elasticity boost (cheek)°°</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a:solidFill>
                            <a:schemeClr val="tx1"/>
                          </a:solidFill>
                          <a:latin typeface="+mn-lt"/>
                        </a:rPr>
                        <a:t>+7%</a:t>
                      </a:r>
                      <a:r>
                        <a:rPr lang="en-US" sz="1400" baseline="30000">
                          <a:solidFill>
                            <a:schemeClr val="tx1"/>
                          </a:solidFill>
                          <a:latin typeface="+mn-lt"/>
                        </a:rPr>
                        <a:t>1</a:t>
                      </a:r>
                      <a:endParaRPr lang="en-CH"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dirty="0">
                          <a:solidFill>
                            <a:schemeClr val="tx1"/>
                          </a:solidFill>
                          <a:latin typeface="+mn-lt"/>
                        </a:rPr>
                        <a:t>+11%</a:t>
                      </a:r>
                      <a:r>
                        <a:rPr lang="en-US" sz="1400" baseline="30000" dirty="0">
                          <a:solidFill>
                            <a:schemeClr val="tx1"/>
                          </a:solidFill>
                          <a:latin typeface="+mn-lt"/>
                        </a:rPr>
                        <a:t>1</a:t>
                      </a:r>
                      <a:endParaRPr lang="en-US" sz="1400" dirty="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algn="ctr"/>
                      <a:r>
                        <a:rPr lang="en-US" sz="1400">
                          <a:solidFill>
                            <a:schemeClr val="tx1"/>
                          </a:solidFill>
                          <a:latin typeface="+mn-lt"/>
                        </a:rPr>
                        <a:t>+16%</a:t>
                      </a:r>
                      <a:r>
                        <a:rPr lang="en-US" sz="1400" baseline="30000">
                          <a:solidFill>
                            <a:schemeClr val="tx1"/>
                          </a:solidFill>
                          <a:latin typeface="+mn-lt"/>
                        </a:rPr>
                        <a:t>1</a:t>
                      </a:r>
                      <a:endParaRPr lang="en-US" sz="1400">
                        <a:solidFill>
                          <a:schemeClr val="tx1"/>
                        </a:solidFill>
                        <a:latin typeface="+mn-lt"/>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2274287618"/>
                  </a:ext>
                </a:extLst>
              </a:tr>
              <a:tr h="187901">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Skin elasticity boost (crow’s feet area)°°</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+12%</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+19%</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1783364770"/>
                  </a:ext>
                </a:extLst>
              </a:tr>
              <a:tr h="21583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-6%</a:t>
                      </a:r>
                      <a:r>
                        <a:rPr lang="en-US" sz="1400" b="0" i="0" kern="1200" baseline="30000">
                          <a:solidFill>
                            <a:schemeClr val="tx1"/>
                          </a:solidFill>
                          <a:latin typeface="DM Sans" pitchFamily="2" charset="77"/>
                          <a:ea typeface="+mn-ea"/>
                          <a:cs typeface="+mn-cs"/>
                        </a:rPr>
                        <a:t>1,2</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r>
                        <a:rPr lang="en-US" sz="1400" baseline="30000">
                          <a:solidFill>
                            <a:schemeClr val="tx1"/>
                          </a:solidFill>
                          <a:latin typeface="+mn-lt"/>
                        </a:rPr>
                        <a:t>1,2</a:t>
                      </a: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 </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-10%</a:t>
                      </a:r>
                      <a:r>
                        <a:rPr lang="en-US" sz="1400" baseline="30000">
                          <a:solidFill>
                            <a:schemeClr val="tx1"/>
                          </a:solidFill>
                          <a:latin typeface="+mn-lt"/>
                        </a:rPr>
                        <a:t>1,2</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1350356031"/>
                  </a:ext>
                </a:extLst>
              </a:tr>
              <a:tr h="143621">
                <a:tc>
                  <a:txBody>
                    <a:body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 reduction°°</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-7%</a:t>
                      </a:r>
                      <a:r>
                        <a:rPr lang="en-US" sz="1400" baseline="30000">
                          <a:solidFill>
                            <a:schemeClr val="tx1"/>
                          </a:solidFill>
                          <a:latin typeface="+mn-lt"/>
                        </a:rPr>
                        <a:t>1,2</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-7%</a:t>
                      </a:r>
                      <a:r>
                        <a:rPr lang="en-US" sz="1400" baseline="30000">
                          <a:solidFill>
                            <a:schemeClr val="tx1"/>
                          </a:solidFill>
                          <a:latin typeface="+mn-lt"/>
                        </a:rPr>
                        <a:t>1,2</a:t>
                      </a:r>
                      <a:endPar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tc>
                  <a:txBody>
                    <a:bodyPr/>
                    <a:lstStyle/>
                    <a:p>
                      <a:pPr algn="ctr"/>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-10%</a:t>
                      </a:r>
                      <a:r>
                        <a:rPr lang="en-US" sz="1400" baseline="30000">
                          <a:solidFill>
                            <a:schemeClr val="tx1"/>
                          </a:solidFill>
                          <a:latin typeface="+mn-lt"/>
                        </a:rPr>
                        <a:t>1,2</a:t>
                      </a:r>
                      <a:endParaRPr kumimoji="0" lang="en-US" sz="1400" b="0" i="0" u="none" strike="sng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chemeClr val="bg1"/>
                    </a:solidFill>
                  </a:tcPr>
                </a:tc>
                <a:extLst>
                  <a:ext uri="{0D108BD9-81ED-4DB2-BD59-A6C34878D82A}">
                    <a16:rowId xmlns:a16="http://schemas.microsoft.com/office/drawing/2014/main" val="3558752241"/>
                  </a:ext>
                </a:extLst>
              </a:tr>
              <a:tr h="186477">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Lighter age spots°°</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+9%</a:t>
                      </a:r>
                      <a:r>
                        <a:rPr lang="en-US" sz="1400" b="0" i="0" kern="1200" baseline="30000">
                          <a:solidFill>
                            <a:schemeClr val="tx1"/>
                          </a:solidFill>
                          <a:latin typeface="DM Sans" pitchFamily="2" charset="77"/>
                          <a:ea typeface="+mn-ea"/>
                          <a:cs typeface="+mn-cs"/>
                        </a:rPr>
                        <a:t>1</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+20%</a:t>
                      </a:r>
                      <a:r>
                        <a:rPr lang="en-US" sz="1400" baseline="30000">
                          <a:solidFill>
                            <a:schemeClr val="tx1"/>
                          </a:solidFill>
                          <a:latin typeface="+mn-lt"/>
                        </a:rPr>
                        <a:t>1</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+26%</a:t>
                      </a:r>
                      <a:r>
                        <a:rPr lang="en-US" sz="1400" baseline="30000">
                          <a:solidFill>
                            <a:schemeClr val="tx1"/>
                          </a:solidFill>
                          <a:latin typeface="+mn-lt"/>
                        </a:rPr>
                        <a:t>1,2</a:t>
                      </a:r>
                      <a:endParaRPr kumimoji="0" lang="en-US" sz="1400" b="0" i="0" u="none" strike="sng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2822333509"/>
                  </a:ext>
                </a:extLst>
              </a:tr>
              <a:tr h="1829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l" defTabSz="914400" rtl="0" eaLnBrk="1" latinLnBrk="0" hangingPunct="1"/>
                      <a:r>
                        <a:rPr kumimoji="0" lang="en-US" sz="140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Smaller age spots°°</a:t>
                      </a: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-6%</a:t>
                      </a:r>
                      <a:r>
                        <a:rPr lang="en-US" sz="1400" b="0" i="0" kern="1200" baseline="30000">
                          <a:solidFill>
                            <a:schemeClr val="tx1"/>
                          </a:solidFill>
                          <a:latin typeface="DM Sans" pitchFamily="2" charset="77"/>
                          <a:ea typeface="+mn-ea"/>
                          <a:cs typeface="+mn-cs"/>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-10%</a:t>
                      </a:r>
                      <a:r>
                        <a:rPr lang="en-US" sz="1400" baseline="30000">
                          <a:solidFill>
                            <a:schemeClr val="tx1"/>
                          </a:solidFill>
                          <a:latin typeface="+mn-lt"/>
                        </a:rPr>
                        <a:t>1</a:t>
                      </a:r>
                      <a:endParaRPr kumimoji="0" lang="en-US" sz="140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rPr>
                        <a:t>-12%</a:t>
                      </a:r>
                      <a:r>
                        <a:rPr lang="en-US" sz="1400" baseline="30000" dirty="0">
                          <a:solidFill>
                            <a:schemeClr val="tx1"/>
                          </a:solidFill>
                          <a:latin typeface="+mn-lt"/>
                        </a:rPr>
                        <a:t>1,2</a:t>
                      </a:r>
                      <a:endParaRPr kumimoji="0" lang="en-US" sz="1400" b="0" i="0" u="none" strike="sngStrike" kern="1200" cap="none" spc="0" normalizeH="0" baseline="0" noProof="0" dirty="0">
                        <a:ln>
                          <a:noFill/>
                        </a:ln>
                        <a:solidFill>
                          <a:schemeClr val="tx1"/>
                        </a:solidFill>
                        <a:effectLst/>
                        <a:uLnTx/>
                        <a:uFillTx/>
                        <a:latin typeface="+mn-lt"/>
                        <a:ea typeface="Fira Sans" panose="020B0503050000020004" pitchFamily="34" charset="0"/>
                        <a:cs typeface="Arial" pitchFamily="34" charset="0"/>
                      </a:endParaRPr>
                    </a:p>
                  </a:txBody>
                  <a:tcPr marT="36000" marB="36000">
                    <a:lnL w="12700" cap="flat" cmpd="sng" algn="ctr">
                      <a:solidFill>
                        <a:srgbClr val="6D0E17"/>
                      </a:solidFill>
                      <a:prstDash val="solid"/>
                      <a:round/>
                      <a:headEnd type="none" w="med" len="med"/>
                      <a:tailEnd type="none" w="med" len="med"/>
                    </a:lnL>
                    <a:lnR w="12700" cap="flat" cmpd="sng" algn="ctr">
                      <a:solidFill>
                        <a:srgbClr val="6D0E17"/>
                      </a:solidFill>
                      <a:prstDash val="solid"/>
                      <a:round/>
                      <a:headEnd type="none" w="med" len="med"/>
                      <a:tailEnd type="none" w="med" len="med"/>
                    </a:lnR>
                    <a:lnT w="12700" cap="flat" cmpd="sng" algn="ctr">
                      <a:solidFill>
                        <a:srgbClr val="6D0E17"/>
                      </a:solidFill>
                      <a:prstDash val="solid"/>
                      <a:round/>
                      <a:headEnd type="none" w="med" len="med"/>
                      <a:tailEnd type="none" w="med" len="med"/>
                    </a:lnT>
                    <a:lnB w="12700" cap="flat" cmpd="sng" algn="ctr">
                      <a:solidFill>
                        <a:srgbClr val="6D0E17"/>
                      </a:solidFill>
                      <a:prstDash val="solid"/>
                      <a:round/>
                      <a:headEnd type="none" w="med" len="med"/>
                      <a:tailEnd type="none" w="med" len="med"/>
                    </a:lnB>
                    <a:solidFill>
                      <a:srgbClr val="F5D0C9"/>
                    </a:solidFill>
                  </a:tcPr>
                </a:tc>
                <a:extLst>
                  <a:ext uri="{0D108BD9-81ED-4DB2-BD59-A6C34878D82A}">
                    <a16:rowId xmlns:a16="http://schemas.microsoft.com/office/drawing/2014/main" val="1169868402"/>
                  </a:ext>
                </a:extLst>
              </a:tr>
            </a:tbl>
          </a:graphicData>
        </a:graphic>
      </p:graphicFrame>
      <p:sp>
        <p:nvSpPr>
          <p:cNvPr id="4" name="TextBox 3">
            <a:extLst>
              <a:ext uri="{FF2B5EF4-FFF2-40B4-BE49-F238E27FC236}">
                <a16:creationId xmlns:a16="http://schemas.microsoft.com/office/drawing/2014/main" id="{B00DCE94-D558-4B5B-4BBF-512B86E5D12D}"/>
              </a:ext>
            </a:extLst>
          </p:cNvPr>
          <p:cNvSpPr txBox="1"/>
          <p:nvPr/>
        </p:nvSpPr>
        <p:spPr>
          <a:xfrm>
            <a:off x="615843" y="6336059"/>
            <a:ext cx="6096000" cy="338554"/>
          </a:xfrm>
          <a:prstGeom prst="rect">
            <a:avLst/>
          </a:prstGeom>
          <a:noFill/>
        </p:spPr>
        <p:txBody>
          <a:bodyPr wrap="square">
            <a:spAutoFit/>
          </a:bodyPr>
          <a:lstStyle/>
          <a:p>
            <a:r>
              <a:rPr lang="en-US" sz="800" b="0" i="0" u="none" strike="noStrike" baseline="0">
                <a:latin typeface="DMSans-Regular"/>
              </a:rPr>
              <a:t>°</a:t>
            </a:r>
            <a:r>
              <a:rPr lang="en-US" sz="800">
                <a:latin typeface="DMSans-Regular"/>
              </a:rPr>
              <a:t>Caucasian skin, °°Chinese skin</a:t>
            </a:r>
            <a:endParaRPr lang="en-CH" sz="800">
              <a:latin typeface="DMSans-Regular"/>
            </a:endParaRPr>
          </a:p>
          <a:p>
            <a:pPr algn="l"/>
            <a:r>
              <a:rPr lang="en-US" sz="800" b="0" i="0" u="none" strike="noStrike" baseline="30000">
                <a:latin typeface="DMSans-Regular"/>
              </a:rPr>
              <a:t>1</a:t>
            </a:r>
            <a:r>
              <a:rPr lang="en-US" sz="800" b="0" i="0" u="none" strike="noStrike" baseline="0">
                <a:latin typeface="DMSans-Regular"/>
              </a:rPr>
              <a:t> significant vs placebo, </a:t>
            </a:r>
            <a:r>
              <a:rPr lang="en-US" sz="800" b="0" i="0" u="none" strike="noStrike" baseline="30000">
                <a:latin typeface="DMSans-Regular"/>
              </a:rPr>
              <a:t>2</a:t>
            </a:r>
            <a:r>
              <a:rPr lang="en-US" sz="800" b="0" i="0" u="none" strike="noStrike" baseline="0">
                <a:latin typeface="DMSans-Regular"/>
              </a:rPr>
              <a:t> visible, </a:t>
            </a:r>
            <a:r>
              <a:rPr lang="en-US" sz="800" b="0" i="0" u="none" strike="noStrike" baseline="30000">
                <a:latin typeface="DMSans-Regular"/>
              </a:rPr>
              <a:t>3</a:t>
            </a:r>
            <a:r>
              <a:rPr lang="en-US" sz="800" b="0" i="0" u="none" strike="noStrike" baseline="0">
                <a:latin typeface="DMSans-Regular"/>
              </a:rPr>
              <a:t> significant vs control</a:t>
            </a:r>
          </a:p>
        </p:txBody>
      </p:sp>
    </p:spTree>
    <p:extLst>
      <p:ext uri="{BB962C8B-B14F-4D97-AF65-F5344CB8AC3E}">
        <p14:creationId xmlns:p14="http://schemas.microsoft.com/office/powerpoint/2010/main" val="260178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FC35ED-FA8F-8205-74CA-EC3557F24194}"/>
              </a:ext>
            </a:extLst>
          </p:cNvPr>
          <p:cNvSpPr txBox="1"/>
          <p:nvPr/>
        </p:nvSpPr>
        <p:spPr>
          <a:xfrm>
            <a:off x="7217295" y="886732"/>
            <a:ext cx="4629472" cy="231923"/>
          </a:xfrm>
          <a:prstGeom prst="rect">
            <a:avLst/>
          </a:prstGeom>
          <a:solidFill>
            <a:srgbClr val="994F00"/>
          </a:solidFill>
        </p:spPr>
        <p:txBody>
          <a:bodyPr wrap="none" lIns="0" tIns="0" rIns="0" bIns="46800"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a:ln>
                  <a:noFill/>
                </a:ln>
                <a:solidFill>
                  <a:schemeClr val="bg1"/>
                </a:solidFill>
                <a:effectLst/>
                <a:uLnTx/>
                <a:uFillTx/>
                <a:latin typeface="DM Sans"/>
                <a:ea typeface="+mn-ea"/>
                <a:cs typeface="+mn-cs"/>
              </a:rPr>
              <a:t>Forehead wrinkles reduction with 1% SYN-UP®, Volunteer #26</a:t>
            </a:r>
          </a:p>
        </p:txBody>
      </p:sp>
      <p:grpSp>
        <p:nvGrpSpPr>
          <p:cNvPr id="4" name="Group 3">
            <a:extLst>
              <a:ext uri="{FF2B5EF4-FFF2-40B4-BE49-F238E27FC236}">
                <a16:creationId xmlns:a16="http://schemas.microsoft.com/office/drawing/2014/main" id="{8B7B792F-463C-8C28-D806-794541574AD9}"/>
              </a:ext>
            </a:extLst>
          </p:cNvPr>
          <p:cNvGrpSpPr/>
          <p:nvPr/>
        </p:nvGrpSpPr>
        <p:grpSpPr>
          <a:xfrm>
            <a:off x="264300" y="1145874"/>
            <a:ext cx="11590630" cy="1036339"/>
            <a:chOff x="18864" y="4860624"/>
            <a:chExt cx="11874166" cy="1061690"/>
          </a:xfrm>
        </p:grpSpPr>
        <p:grpSp>
          <p:nvGrpSpPr>
            <p:cNvPr id="5" name="Group 4">
              <a:extLst>
                <a:ext uri="{FF2B5EF4-FFF2-40B4-BE49-F238E27FC236}">
                  <a16:creationId xmlns:a16="http://schemas.microsoft.com/office/drawing/2014/main" id="{852C651E-B779-9D2C-7615-271CE2F9CE14}"/>
                </a:ext>
              </a:extLst>
            </p:cNvPr>
            <p:cNvGrpSpPr/>
            <p:nvPr/>
          </p:nvGrpSpPr>
          <p:grpSpPr>
            <a:xfrm>
              <a:off x="18864" y="4861629"/>
              <a:ext cx="2899206" cy="1060685"/>
              <a:chOff x="5988218" y="3707927"/>
              <a:chExt cx="2899206" cy="1060685"/>
            </a:xfrm>
          </p:grpSpPr>
          <p:pic>
            <p:nvPicPr>
              <p:cNvPr id="19" name="Picture 18" descr="A close up of a person's forehead&#10;&#10;Description automatically generated">
                <a:extLst>
                  <a:ext uri="{FF2B5EF4-FFF2-40B4-BE49-F238E27FC236}">
                    <a16:creationId xmlns:a16="http://schemas.microsoft.com/office/drawing/2014/main" id="{B2B07E26-4B4F-E502-4697-73993CF7E9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8218" y="3707927"/>
                <a:ext cx="2899206" cy="1060685"/>
              </a:xfrm>
              <a:prstGeom prst="rect">
                <a:avLst/>
              </a:prstGeom>
            </p:spPr>
          </p:pic>
          <p:sp>
            <p:nvSpPr>
              <p:cNvPr id="20" name="Oval 19">
                <a:extLst>
                  <a:ext uri="{FF2B5EF4-FFF2-40B4-BE49-F238E27FC236}">
                    <a16:creationId xmlns:a16="http://schemas.microsoft.com/office/drawing/2014/main" id="{D5B4966A-E70A-F34F-616C-F1ED78EC45DA}"/>
                  </a:ext>
                </a:extLst>
              </p:cNvPr>
              <p:cNvSpPr/>
              <p:nvPr/>
            </p:nvSpPr>
            <p:spPr>
              <a:xfrm>
                <a:off x="6499607" y="4011523"/>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46EA6BB-ECC3-AF40-C739-995614BFCF24}"/>
                  </a:ext>
                </a:extLst>
              </p:cNvPr>
              <p:cNvSpPr txBox="1"/>
              <p:nvPr/>
            </p:nvSpPr>
            <p:spPr>
              <a:xfrm>
                <a:off x="5989390" y="3707927"/>
                <a:ext cx="38504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D0</a:t>
                </a:r>
              </a:p>
            </p:txBody>
          </p:sp>
        </p:grpSp>
        <p:grpSp>
          <p:nvGrpSpPr>
            <p:cNvPr id="6" name="Group 5">
              <a:extLst>
                <a:ext uri="{FF2B5EF4-FFF2-40B4-BE49-F238E27FC236}">
                  <a16:creationId xmlns:a16="http://schemas.microsoft.com/office/drawing/2014/main" id="{D51B907A-3EC2-57B0-DFA0-2BD172A80A3B}"/>
                </a:ext>
              </a:extLst>
            </p:cNvPr>
            <p:cNvGrpSpPr/>
            <p:nvPr/>
          </p:nvGrpSpPr>
          <p:grpSpPr>
            <a:xfrm>
              <a:off x="3008939" y="4860624"/>
              <a:ext cx="2906943" cy="1060685"/>
              <a:chOff x="8986087" y="3707927"/>
              <a:chExt cx="2906943" cy="1060685"/>
            </a:xfrm>
          </p:grpSpPr>
          <p:pic>
            <p:nvPicPr>
              <p:cNvPr id="16" name="Picture 15">
                <a:extLst>
                  <a:ext uri="{FF2B5EF4-FFF2-40B4-BE49-F238E27FC236}">
                    <a16:creationId xmlns:a16="http://schemas.microsoft.com/office/drawing/2014/main" id="{A7654005-3B34-FF54-7C31-0ED5DF680CB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993825" y="3707927"/>
                <a:ext cx="2899205" cy="1060685"/>
              </a:xfrm>
              <a:prstGeom prst="rect">
                <a:avLst/>
              </a:prstGeom>
            </p:spPr>
          </p:pic>
          <p:sp>
            <p:nvSpPr>
              <p:cNvPr id="17" name="Oval 16">
                <a:extLst>
                  <a:ext uri="{FF2B5EF4-FFF2-40B4-BE49-F238E27FC236}">
                    <a16:creationId xmlns:a16="http://schemas.microsoft.com/office/drawing/2014/main" id="{AD9573D4-4E65-2E59-4995-76BCEA90E236}"/>
                  </a:ext>
                </a:extLst>
              </p:cNvPr>
              <p:cNvSpPr/>
              <p:nvPr/>
            </p:nvSpPr>
            <p:spPr>
              <a:xfrm>
                <a:off x="9505216" y="4011523"/>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D4C5CE7-872A-BA5C-0DF5-247EF6351127}"/>
                  </a:ext>
                </a:extLst>
              </p:cNvPr>
              <p:cNvSpPr txBox="1"/>
              <p:nvPr/>
            </p:nvSpPr>
            <p:spPr>
              <a:xfrm>
                <a:off x="8986087" y="3707927"/>
                <a:ext cx="42351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D14</a:t>
                </a:r>
              </a:p>
            </p:txBody>
          </p:sp>
        </p:grpSp>
        <p:grpSp>
          <p:nvGrpSpPr>
            <p:cNvPr id="7" name="Group 6">
              <a:extLst>
                <a:ext uri="{FF2B5EF4-FFF2-40B4-BE49-F238E27FC236}">
                  <a16:creationId xmlns:a16="http://schemas.microsoft.com/office/drawing/2014/main" id="{7EB07546-2040-DE37-5E2D-7A524DDCAF7F}"/>
                </a:ext>
              </a:extLst>
            </p:cNvPr>
            <p:cNvGrpSpPr/>
            <p:nvPr/>
          </p:nvGrpSpPr>
          <p:grpSpPr>
            <a:xfrm>
              <a:off x="5988218" y="4860625"/>
              <a:ext cx="2899205" cy="1060685"/>
              <a:chOff x="5988218" y="4860625"/>
              <a:chExt cx="2899205" cy="1060685"/>
            </a:xfrm>
          </p:grpSpPr>
          <p:pic>
            <p:nvPicPr>
              <p:cNvPr id="13" name="Picture 12">
                <a:extLst>
                  <a:ext uri="{FF2B5EF4-FFF2-40B4-BE49-F238E27FC236}">
                    <a16:creationId xmlns:a16="http://schemas.microsoft.com/office/drawing/2014/main" id="{F7B2194E-E31B-53B4-D16D-5A84CE8E801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988218" y="4860625"/>
                <a:ext cx="2899205" cy="1060685"/>
              </a:xfrm>
              <a:prstGeom prst="rect">
                <a:avLst/>
              </a:prstGeom>
            </p:spPr>
          </p:pic>
          <p:sp>
            <p:nvSpPr>
              <p:cNvPr id="14" name="Oval 13">
                <a:extLst>
                  <a:ext uri="{FF2B5EF4-FFF2-40B4-BE49-F238E27FC236}">
                    <a16:creationId xmlns:a16="http://schemas.microsoft.com/office/drawing/2014/main" id="{23C195CB-8B38-8688-C0C0-346C7015A382}"/>
                  </a:ext>
                </a:extLst>
              </p:cNvPr>
              <p:cNvSpPr/>
              <p:nvPr/>
            </p:nvSpPr>
            <p:spPr>
              <a:xfrm>
                <a:off x="6499607" y="5242794"/>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4238928-C617-800A-0D85-D7F560844311}"/>
                  </a:ext>
                </a:extLst>
              </p:cNvPr>
              <p:cNvSpPr txBox="1"/>
              <p:nvPr/>
            </p:nvSpPr>
            <p:spPr>
              <a:xfrm>
                <a:off x="5989390" y="4866770"/>
                <a:ext cx="45397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D28</a:t>
                </a:r>
              </a:p>
            </p:txBody>
          </p:sp>
        </p:grpSp>
        <p:grpSp>
          <p:nvGrpSpPr>
            <p:cNvPr id="9" name="Group 8">
              <a:extLst>
                <a:ext uri="{FF2B5EF4-FFF2-40B4-BE49-F238E27FC236}">
                  <a16:creationId xmlns:a16="http://schemas.microsoft.com/office/drawing/2014/main" id="{766632D6-3488-0073-2E4B-34C68FEFF64D}"/>
                </a:ext>
              </a:extLst>
            </p:cNvPr>
            <p:cNvGrpSpPr/>
            <p:nvPr/>
          </p:nvGrpSpPr>
          <p:grpSpPr>
            <a:xfrm>
              <a:off x="8986087" y="4860625"/>
              <a:ext cx="2906943" cy="1060685"/>
              <a:chOff x="8986087" y="4860625"/>
              <a:chExt cx="2906943" cy="1060685"/>
            </a:xfrm>
          </p:grpSpPr>
          <p:pic>
            <p:nvPicPr>
              <p:cNvPr id="10" name="Picture 9">
                <a:extLst>
                  <a:ext uri="{FF2B5EF4-FFF2-40B4-BE49-F238E27FC236}">
                    <a16:creationId xmlns:a16="http://schemas.microsoft.com/office/drawing/2014/main" id="{4F5CE6F8-8FF8-2767-9543-22824661C0E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993825" y="4860625"/>
                <a:ext cx="2899205" cy="1060685"/>
              </a:xfrm>
              <a:prstGeom prst="rect">
                <a:avLst/>
              </a:prstGeom>
            </p:spPr>
          </p:pic>
          <p:sp>
            <p:nvSpPr>
              <p:cNvPr id="11" name="Oval 10">
                <a:extLst>
                  <a:ext uri="{FF2B5EF4-FFF2-40B4-BE49-F238E27FC236}">
                    <a16:creationId xmlns:a16="http://schemas.microsoft.com/office/drawing/2014/main" id="{CC1475BF-4A3D-37B7-8F31-982CFA269F82}"/>
                  </a:ext>
                </a:extLst>
              </p:cNvPr>
              <p:cNvSpPr/>
              <p:nvPr/>
            </p:nvSpPr>
            <p:spPr>
              <a:xfrm>
                <a:off x="9505216" y="5242794"/>
                <a:ext cx="1876425" cy="453492"/>
              </a:xfrm>
              <a:prstGeom prst="ellipse">
                <a:avLst/>
              </a:prstGeom>
              <a:noFill/>
              <a:ln w="25400">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7A5FD98-3B49-45B6-E74C-AC1DB91CA007}"/>
                  </a:ext>
                </a:extLst>
              </p:cNvPr>
              <p:cNvSpPr txBox="1"/>
              <p:nvPr/>
            </p:nvSpPr>
            <p:spPr>
              <a:xfrm>
                <a:off x="8986087" y="4866770"/>
                <a:ext cx="46358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a:ea typeface="+mn-ea"/>
                    <a:cs typeface="+mn-cs"/>
                  </a:rPr>
                  <a:t>D56</a:t>
                </a:r>
              </a:p>
            </p:txBody>
          </p:sp>
        </p:grpSp>
      </p:grpSp>
      <p:sp>
        <p:nvSpPr>
          <p:cNvPr id="23" name="TextBox 22">
            <a:extLst>
              <a:ext uri="{FF2B5EF4-FFF2-40B4-BE49-F238E27FC236}">
                <a16:creationId xmlns:a16="http://schemas.microsoft.com/office/drawing/2014/main" id="{9AFEAE19-835D-F9E3-D264-8CCA01B68816}"/>
              </a:ext>
            </a:extLst>
          </p:cNvPr>
          <p:cNvSpPr txBox="1"/>
          <p:nvPr/>
        </p:nvSpPr>
        <p:spPr>
          <a:xfrm>
            <a:off x="302398" y="2528847"/>
            <a:ext cx="4744889" cy="231923"/>
          </a:xfrm>
          <a:prstGeom prst="rect">
            <a:avLst/>
          </a:prstGeom>
          <a:solidFill>
            <a:srgbClr val="994F00"/>
          </a:solidFill>
        </p:spPr>
        <p:txBody>
          <a:bodyPr wrap="none" lIns="0" tIns="0" rIns="0" bIns="468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DM Sans"/>
              </a:rPr>
              <a:t>Crow’s feet </a:t>
            </a:r>
            <a:r>
              <a:rPr kumimoji="0" lang="en-US" sz="1200" b="1" u="none" strike="noStrike" kern="1200" cap="none" spc="0" normalizeH="0" baseline="0" noProof="0">
                <a:ln>
                  <a:noFill/>
                </a:ln>
                <a:solidFill>
                  <a:schemeClr val="bg1"/>
                </a:solidFill>
                <a:effectLst/>
                <a:uLnTx/>
                <a:uFillTx/>
                <a:latin typeface="DM Sans"/>
                <a:ea typeface="+mn-ea"/>
                <a:cs typeface="+mn-cs"/>
              </a:rPr>
              <a:t>wrinkles reduction with 1% SYN-UP®, Volunteer #25</a:t>
            </a:r>
          </a:p>
        </p:txBody>
      </p:sp>
      <p:pic>
        <p:nvPicPr>
          <p:cNvPr id="24" name="Picture 23">
            <a:extLst>
              <a:ext uri="{FF2B5EF4-FFF2-40B4-BE49-F238E27FC236}">
                <a16:creationId xmlns:a16="http://schemas.microsoft.com/office/drawing/2014/main" id="{AC5927D5-D02A-E3EB-4759-F6C192385CA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2398" y="2813272"/>
            <a:ext cx="11587201" cy="1695100"/>
          </a:xfrm>
          <a:prstGeom prst="rect">
            <a:avLst/>
          </a:prstGeom>
        </p:spPr>
      </p:pic>
      <p:grpSp>
        <p:nvGrpSpPr>
          <p:cNvPr id="25" name="Group 24">
            <a:extLst>
              <a:ext uri="{FF2B5EF4-FFF2-40B4-BE49-F238E27FC236}">
                <a16:creationId xmlns:a16="http://schemas.microsoft.com/office/drawing/2014/main" id="{A9137F3F-8484-BBDA-496B-B3345C8E649E}"/>
              </a:ext>
            </a:extLst>
          </p:cNvPr>
          <p:cNvGrpSpPr/>
          <p:nvPr/>
        </p:nvGrpSpPr>
        <p:grpSpPr>
          <a:xfrm>
            <a:off x="3521012" y="5032833"/>
            <a:ext cx="1553400" cy="1644539"/>
            <a:chOff x="8597980" y="2095898"/>
            <a:chExt cx="1553400" cy="1644539"/>
          </a:xfrm>
        </p:grpSpPr>
        <p:pic>
          <p:nvPicPr>
            <p:cNvPr id="26" name="Picture 25">
              <a:extLst>
                <a:ext uri="{FF2B5EF4-FFF2-40B4-BE49-F238E27FC236}">
                  <a16:creationId xmlns:a16="http://schemas.microsoft.com/office/drawing/2014/main" id="{60FE89AC-50BC-7490-2B88-C87D68F3E762}"/>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597980" y="2095898"/>
              <a:ext cx="1553400" cy="1644539"/>
            </a:xfrm>
            <a:prstGeom prst="rect">
              <a:avLst/>
            </a:prstGeom>
          </p:spPr>
        </p:pic>
        <p:sp>
          <p:nvSpPr>
            <p:cNvPr id="27" name="TextBox 26">
              <a:extLst>
                <a:ext uri="{FF2B5EF4-FFF2-40B4-BE49-F238E27FC236}">
                  <a16:creationId xmlns:a16="http://schemas.microsoft.com/office/drawing/2014/main" id="{FA68AFB9-755F-D48A-C850-1DD1AF288289}"/>
                </a:ext>
              </a:extLst>
            </p:cNvPr>
            <p:cNvSpPr txBox="1"/>
            <p:nvPr/>
          </p:nvSpPr>
          <p:spPr>
            <a:xfrm>
              <a:off x="9496712" y="3295634"/>
              <a:ext cx="65466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latin typeface="DM Sans"/>
                  <a:ea typeface="+mn-ea"/>
                  <a:cs typeface="+mn-cs"/>
                </a:rPr>
                <a:t>D0</a:t>
              </a:r>
            </a:p>
          </p:txBody>
        </p:sp>
      </p:grpSp>
      <p:grpSp>
        <p:nvGrpSpPr>
          <p:cNvPr id="28" name="Group 27">
            <a:extLst>
              <a:ext uri="{FF2B5EF4-FFF2-40B4-BE49-F238E27FC236}">
                <a16:creationId xmlns:a16="http://schemas.microsoft.com/office/drawing/2014/main" id="{68D07818-A99F-1CC3-52A8-D65F0F41AF8C}"/>
              </a:ext>
            </a:extLst>
          </p:cNvPr>
          <p:cNvGrpSpPr/>
          <p:nvPr/>
        </p:nvGrpSpPr>
        <p:grpSpPr>
          <a:xfrm>
            <a:off x="7360322" y="5024414"/>
            <a:ext cx="1641024" cy="1695098"/>
            <a:chOff x="8597980" y="4306059"/>
            <a:chExt cx="1553400" cy="1645712"/>
          </a:xfrm>
        </p:grpSpPr>
        <p:pic>
          <p:nvPicPr>
            <p:cNvPr id="29" name="Picture 28">
              <a:extLst>
                <a:ext uri="{FF2B5EF4-FFF2-40B4-BE49-F238E27FC236}">
                  <a16:creationId xmlns:a16="http://schemas.microsoft.com/office/drawing/2014/main" id="{AA2B2B8C-BFF2-FB40-D3E6-48FFF852729D}"/>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597980" y="4306059"/>
              <a:ext cx="1553400" cy="1645712"/>
            </a:xfrm>
            <a:prstGeom prst="rect">
              <a:avLst/>
            </a:prstGeom>
          </p:spPr>
        </p:pic>
        <p:sp>
          <p:nvSpPr>
            <p:cNvPr id="30" name="TextBox 29">
              <a:extLst>
                <a:ext uri="{FF2B5EF4-FFF2-40B4-BE49-F238E27FC236}">
                  <a16:creationId xmlns:a16="http://schemas.microsoft.com/office/drawing/2014/main" id="{B3CC4B52-1B04-C905-8BC0-55BDB526EB6A}"/>
                </a:ext>
              </a:extLst>
            </p:cNvPr>
            <p:cNvSpPr txBox="1"/>
            <p:nvPr/>
          </p:nvSpPr>
          <p:spPr>
            <a:xfrm>
              <a:off x="9379518" y="5506968"/>
              <a:ext cx="771862"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latin typeface="DM Sans"/>
                  <a:ea typeface="+mn-ea"/>
                  <a:cs typeface="+mn-cs"/>
                </a:rPr>
                <a:t>D0</a:t>
              </a:r>
            </a:p>
          </p:txBody>
        </p:sp>
      </p:grpSp>
      <p:grpSp>
        <p:nvGrpSpPr>
          <p:cNvPr id="31" name="Group 30">
            <a:extLst>
              <a:ext uri="{FF2B5EF4-FFF2-40B4-BE49-F238E27FC236}">
                <a16:creationId xmlns:a16="http://schemas.microsoft.com/office/drawing/2014/main" id="{F1968771-F73C-05BB-30E7-EC19D106402B}"/>
              </a:ext>
            </a:extLst>
          </p:cNvPr>
          <p:cNvGrpSpPr/>
          <p:nvPr/>
        </p:nvGrpSpPr>
        <p:grpSpPr>
          <a:xfrm>
            <a:off x="5199652" y="5024413"/>
            <a:ext cx="1653439" cy="1695099"/>
            <a:chOff x="10328140" y="2095898"/>
            <a:chExt cx="1561460" cy="1644539"/>
          </a:xfrm>
        </p:grpSpPr>
        <p:pic>
          <p:nvPicPr>
            <p:cNvPr id="32" name="Picture 31">
              <a:extLst>
                <a:ext uri="{FF2B5EF4-FFF2-40B4-BE49-F238E27FC236}">
                  <a16:creationId xmlns:a16="http://schemas.microsoft.com/office/drawing/2014/main" id="{159E2BAA-0929-1B00-563E-35FF07409F4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0328140" y="2095898"/>
              <a:ext cx="1553401" cy="1644539"/>
            </a:xfrm>
            <a:prstGeom prst="rect">
              <a:avLst/>
            </a:prstGeom>
          </p:spPr>
        </p:pic>
        <p:sp>
          <p:nvSpPr>
            <p:cNvPr id="33" name="TextBox 32">
              <a:extLst>
                <a:ext uri="{FF2B5EF4-FFF2-40B4-BE49-F238E27FC236}">
                  <a16:creationId xmlns:a16="http://schemas.microsoft.com/office/drawing/2014/main" id="{2956B327-1DD2-3915-5201-519730645B87}"/>
                </a:ext>
              </a:extLst>
            </p:cNvPr>
            <p:cNvSpPr txBox="1"/>
            <p:nvPr/>
          </p:nvSpPr>
          <p:spPr>
            <a:xfrm>
              <a:off x="11169522" y="3295634"/>
              <a:ext cx="720078"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latin typeface="DM Sans"/>
                  <a:ea typeface="+mn-ea"/>
                  <a:cs typeface="+mn-cs"/>
                </a:rPr>
                <a:t>D56</a:t>
              </a:r>
            </a:p>
          </p:txBody>
        </p:sp>
      </p:grpSp>
      <p:grpSp>
        <p:nvGrpSpPr>
          <p:cNvPr id="34" name="Group 33">
            <a:extLst>
              <a:ext uri="{FF2B5EF4-FFF2-40B4-BE49-F238E27FC236}">
                <a16:creationId xmlns:a16="http://schemas.microsoft.com/office/drawing/2014/main" id="{0C8B831E-DF43-B135-5F97-64153F6EEF92}"/>
              </a:ext>
            </a:extLst>
          </p:cNvPr>
          <p:cNvGrpSpPr/>
          <p:nvPr/>
        </p:nvGrpSpPr>
        <p:grpSpPr>
          <a:xfrm>
            <a:off x="9095710" y="5015606"/>
            <a:ext cx="1667540" cy="1695100"/>
            <a:chOff x="10328140" y="4306059"/>
            <a:chExt cx="1561460" cy="1645712"/>
          </a:xfrm>
        </p:grpSpPr>
        <p:pic>
          <p:nvPicPr>
            <p:cNvPr id="35" name="Picture 34">
              <a:extLst>
                <a:ext uri="{FF2B5EF4-FFF2-40B4-BE49-F238E27FC236}">
                  <a16:creationId xmlns:a16="http://schemas.microsoft.com/office/drawing/2014/main" id="{F8843801-5FC5-06DA-972A-27A98CF1C3A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0328140" y="4306059"/>
              <a:ext cx="1553401" cy="1645711"/>
            </a:xfrm>
            <a:prstGeom prst="rect">
              <a:avLst/>
            </a:prstGeom>
          </p:spPr>
        </p:pic>
        <p:sp>
          <p:nvSpPr>
            <p:cNvPr id="36" name="TextBox 35">
              <a:extLst>
                <a:ext uri="{FF2B5EF4-FFF2-40B4-BE49-F238E27FC236}">
                  <a16:creationId xmlns:a16="http://schemas.microsoft.com/office/drawing/2014/main" id="{26FF366A-964F-DAC2-B529-1357E1EDFE83}"/>
                </a:ext>
              </a:extLst>
            </p:cNvPr>
            <p:cNvSpPr txBox="1"/>
            <p:nvPr/>
          </p:nvSpPr>
          <p:spPr>
            <a:xfrm>
              <a:off x="11101384" y="5506968"/>
              <a:ext cx="788216" cy="444803"/>
            </a:xfrm>
            <a:prstGeom prst="rect">
              <a:avLst/>
            </a:prstGeom>
            <a:noFill/>
          </p:spPr>
          <p:txBody>
            <a:bodyPr wrap="none" rtlCol="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effectLst/>
                  <a:uLnTx/>
                  <a:uFillTx/>
                  <a:latin typeface="DM Sans"/>
                  <a:ea typeface="+mn-ea"/>
                  <a:cs typeface="+mn-cs"/>
                </a:rPr>
                <a:t>D56</a:t>
              </a:r>
            </a:p>
          </p:txBody>
        </p:sp>
      </p:grpSp>
      <p:sp>
        <p:nvSpPr>
          <p:cNvPr id="37" name="TextBox 36">
            <a:extLst>
              <a:ext uri="{FF2B5EF4-FFF2-40B4-BE49-F238E27FC236}">
                <a16:creationId xmlns:a16="http://schemas.microsoft.com/office/drawing/2014/main" id="{16D879DA-2647-6820-442C-1838A08F63F5}"/>
              </a:ext>
            </a:extLst>
          </p:cNvPr>
          <p:cNvSpPr txBox="1"/>
          <p:nvPr/>
        </p:nvSpPr>
        <p:spPr>
          <a:xfrm>
            <a:off x="3492580" y="4711552"/>
            <a:ext cx="7262064" cy="231923"/>
          </a:xfrm>
          <a:prstGeom prst="rect">
            <a:avLst/>
          </a:prstGeom>
          <a:solidFill>
            <a:srgbClr val="994F00"/>
          </a:solidFill>
        </p:spPr>
        <p:txBody>
          <a:bodyPr wrap="square" lIns="0" tIns="0" rIns="0" bIns="4680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a:ln>
                  <a:noFill/>
                </a:ln>
                <a:solidFill>
                  <a:schemeClr val="bg1"/>
                </a:solidFill>
                <a:effectLst/>
                <a:uLnTx/>
                <a:uFillTx/>
                <a:latin typeface="DM Sans"/>
                <a:ea typeface="+mn-ea"/>
                <a:cs typeface="+mn-cs"/>
              </a:rPr>
              <a:t>Age spots reduction with 1% SYN-UP®, Volunteers #36</a:t>
            </a:r>
            <a:r>
              <a:rPr lang="en-US" sz="1200" b="1">
                <a:solidFill>
                  <a:schemeClr val="bg1"/>
                </a:solidFill>
                <a:latin typeface="DM Sans"/>
              </a:rPr>
              <a:t> and </a:t>
            </a:r>
            <a:r>
              <a:rPr kumimoji="0" lang="en-US" sz="1200" b="1" u="none" strike="noStrike" kern="1200" cap="none" spc="0" normalizeH="0" baseline="0" noProof="0">
                <a:ln>
                  <a:noFill/>
                </a:ln>
                <a:solidFill>
                  <a:schemeClr val="bg1"/>
                </a:solidFill>
                <a:effectLst/>
                <a:uLnTx/>
                <a:uFillTx/>
                <a:latin typeface="DM Sans"/>
                <a:ea typeface="+mn-ea"/>
                <a:cs typeface="+mn-cs"/>
              </a:rPr>
              <a:t> #60</a:t>
            </a:r>
          </a:p>
        </p:txBody>
      </p:sp>
      <p:sp>
        <p:nvSpPr>
          <p:cNvPr id="38" name="Title 12">
            <a:extLst>
              <a:ext uri="{FF2B5EF4-FFF2-40B4-BE49-F238E27FC236}">
                <a16:creationId xmlns:a16="http://schemas.microsoft.com/office/drawing/2014/main" id="{6B272B1B-AD78-F1C4-B644-F763077E54AF}"/>
              </a:ext>
            </a:extLst>
          </p:cNvPr>
          <p:cNvSpPr>
            <a:spLocks noGrp="1"/>
          </p:cNvSpPr>
          <p:nvPr>
            <p:ph type="title"/>
          </p:nvPr>
        </p:nvSpPr>
        <p:spPr>
          <a:xfrm>
            <a:off x="302400" y="298133"/>
            <a:ext cx="11052000" cy="443198"/>
          </a:xfrm>
        </p:spPr>
        <p:txBody>
          <a:bodyPr/>
          <a:lstStyle/>
          <a:p>
            <a:r>
              <a:rPr lang="en-US"/>
              <a:t>Strong visible results – in vivo</a:t>
            </a:r>
          </a:p>
        </p:txBody>
      </p:sp>
    </p:spTree>
    <p:extLst>
      <p:ext uri="{BB962C8B-B14F-4D97-AF65-F5344CB8AC3E}">
        <p14:creationId xmlns:p14="http://schemas.microsoft.com/office/powerpoint/2010/main" val="347166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CD7CBE-C7E0-62A5-8C2A-F295B58AF6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227372" cy="6878707"/>
          </a:xfrm>
          <a:prstGeom prst="rect">
            <a:avLst/>
          </a:prstGeom>
        </p:spPr>
      </p:pic>
      <p:grpSp>
        <p:nvGrpSpPr>
          <p:cNvPr id="13" name="Group 12">
            <a:extLst>
              <a:ext uri="{FF2B5EF4-FFF2-40B4-BE49-F238E27FC236}">
                <a16:creationId xmlns:a16="http://schemas.microsoft.com/office/drawing/2014/main" id="{8D06F60A-6E44-7852-2034-D6A9983E0B62}"/>
              </a:ext>
            </a:extLst>
          </p:cNvPr>
          <p:cNvGrpSpPr/>
          <p:nvPr/>
        </p:nvGrpSpPr>
        <p:grpSpPr>
          <a:xfrm>
            <a:off x="586701" y="3165290"/>
            <a:ext cx="3034296" cy="3174520"/>
            <a:chOff x="586701" y="3165290"/>
            <a:chExt cx="3034296" cy="3174520"/>
          </a:xfrm>
        </p:grpSpPr>
        <p:pic>
          <p:nvPicPr>
            <p:cNvPr id="10" name="Picture 9" descr="Text&#10;&#10;Description automatically generated">
              <a:extLst>
                <a:ext uri="{FF2B5EF4-FFF2-40B4-BE49-F238E27FC236}">
                  <a16:creationId xmlns:a16="http://schemas.microsoft.com/office/drawing/2014/main" id="{C2044C6A-0183-941B-2174-A61EEF8CD6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701" y="5093843"/>
              <a:ext cx="3034296" cy="1245967"/>
            </a:xfrm>
            <a:prstGeom prst="rect">
              <a:avLst/>
            </a:prstGeom>
          </p:spPr>
        </p:pic>
        <p:pic>
          <p:nvPicPr>
            <p:cNvPr id="11" name="Picture 10" descr="Text&#10;&#10;Description automatically generated with low confidence">
              <a:extLst>
                <a:ext uri="{FF2B5EF4-FFF2-40B4-BE49-F238E27FC236}">
                  <a16:creationId xmlns:a16="http://schemas.microsoft.com/office/drawing/2014/main" id="{6A9F94A9-96C9-5FC1-8595-5514B9C05A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2783" y="3165290"/>
              <a:ext cx="2442132" cy="758384"/>
            </a:xfrm>
            <a:prstGeom prst="rect">
              <a:avLst/>
            </a:prstGeom>
          </p:spPr>
        </p:pic>
      </p:grpSp>
      <p:pic>
        <p:nvPicPr>
          <p:cNvPr id="21" name="Picture 20" descr="Logo&#10;&#10;Description automatically generated with medium confidence">
            <a:extLst>
              <a:ext uri="{FF2B5EF4-FFF2-40B4-BE49-F238E27FC236}">
                <a16:creationId xmlns:a16="http://schemas.microsoft.com/office/drawing/2014/main" id="{F1B513A6-84FE-BA3A-E15A-BB401200B0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6907" y="310679"/>
            <a:ext cx="1853885" cy="1417282"/>
          </a:xfrm>
          <a:prstGeom prst="rect">
            <a:avLst/>
          </a:prstGeom>
        </p:spPr>
      </p:pic>
      <p:pic>
        <p:nvPicPr>
          <p:cNvPr id="4" name="Picture 3">
            <a:extLst>
              <a:ext uri="{FF2B5EF4-FFF2-40B4-BE49-F238E27FC236}">
                <a16:creationId xmlns:a16="http://schemas.microsoft.com/office/drawing/2014/main" id="{DEAA5246-FAE6-2B5D-5504-24BA902398A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74019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2026,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ACC819-ECFC-4A1F-AFAB-9ECA5FEE2897}">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bcfbf75d-7e6c-463e-9135-7f47c6067b30"/>
    <ds:schemaRef ds:uri="http://schemas.microsoft.com/office/infopath/2007/PartnerControls"/>
    <ds:schemaRef ds:uri="b90a2e66-408a-4fa2-a9cf-bd33f75e05e3"/>
    <ds:schemaRef ds:uri="http://purl.org/dc/terms/"/>
    <ds:schemaRef ds:uri="5a2251cd-bd5e-462d-8f0e-b8d48ef43808"/>
    <ds:schemaRef ds:uri="http://www.w3.org/XML/1998/namespace"/>
    <ds:schemaRef ds:uri="http://purl.org/dc/dcmitype/"/>
  </ds:schemaRefs>
</ds:datastoreItem>
</file>

<file path=customXml/itemProps2.xml><?xml version="1.0" encoding="utf-8"?>
<ds:datastoreItem xmlns:ds="http://schemas.openxmlformats.org/officeDocument/2006/customXml" ds:itemID="{B4380DBF-62D5-448B-A2CC-B90E03D75479}">
  <ds:schemaRefs>
    <ds:schemaRef ds:uri="http://schemas.microsoft.com/sharepoint/v3/contenttype/forms"/>
  </ds:schemaRefs>
</ds:datastoreItem>
</file>

<file path=customXml/itemProps3.xml><?xml version="1.0" encoding="utf-8"?>
<ds:datastoreItem xmlns:ds="http://schemas.openxmlformats.org/officeDocument/2006/customXml" ds:itemID="{009195AD-1F11-4304-9EF2-EE3B3F9BD3D3}">
  <ds:schemaRefs>
    <ds:schemaRef ds:uri="Microsoft.SharePoint.Taxonomy.ContentTypeSync"/>
  </ds:schemaRefs>
</ds:datastoreItem>
</file>

<file path=customXml/itemProps4.xml><?xml version="1.0" encoding="utf-8"?>
<ds:datastoreItem xmlns:ds="http://schemas.openxmlformats.org/officeDocument/2006/customXml" ds:itemID="{FBBE7FF6-7973-450E-AD0C-4637835B82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TotalTime>
  <Words>1775</Words>
  <Application>Microsoft Office PowerPoint</Application>
  <PresentationFormat>Widescreen</PresentationFormat>
  <Paragraphs>211</Paragraphs>
  <Slides>14</Slides>
  <Notes>7</Notes>
  <HiddenSlides>0</HiddenSlides>
  <MMClips>1</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14</vt:i4>
      </vt:variant>
    </vt:vector>
  </HeadingPairs>
  <TitlesOfParts>
    <vt:vector size="25" baseType="lpstr">
      <vt:lpstr>Arial</vt:lpstr>
      <vt:lpstr>Calibri</vt:lpstr>
      <vt:lpstr>DM Sans</vt:lpstr>
      <vt:lpstr>DM Sans Bold</vt:lpstr>
      <vt:lpstr>DMSans-Regular</vt:lpstr>
      <vt:lpstr>Fira Sans</vt:lpstr>
      <vt:lpstr>Wingdings</vt:lpstr>
      <vt:lpstr>2_dsm-firmenich</vt:lpstr>
      <vt:lpstr>1_dsm-firmenich</vt:lpstr>
      <vt:lpstr>SYN-COLL_master_template</vt:lpstr>
      <vt:lpstr>think-cell Slide</vt:lpstr>
      <vt:lpstr>PowerPoint Presentation</vt:lpstr>
      <vt:lpstr>SYN-UP®</vt:lpstr>
      <vt:lpstr>PowerPoint Presentation</vt:lpstr>
      <vt:lpstr>SYN-UP® : a combination of Efficacy and Sustainability</vt:lpstr>
      <vt:lpstr>The exposome threat </vt:lpstr>
      <vt:lpstr>What’s happening inside the skin? </vt:lpstr>
      <vt:lpstr>SYN-UP® peptide targets Plasmin</vt:lpstr>
      <vt:lpstr>SYN-UP® unlock your skin’s longevity  </vt:lpstr>
      <vt:lpstr>SYN-UP®: in vitro proven efficacy</vt:lpstr>
      <vt:lpstr>SYN-UP®: in vivo proven efficacy </vt:lpstr>
      <vt:lpstr>Strong visible results – in vivo</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syn_up_teaser_2026-08</dc:title>
  <dc:creator>Francesca Pascucci</dc:creator>
  <cp:lastModifiedBy>Marie-Sophie Meisinger</cp:lastModifiedBy>
  <cp:revision>2</cp:revision>
  <dcterms:created xsi:type="dcterms:W3CDTF">2024-02-21T11:16:39Z</dcterms:created>
  <dcterms:modified xsi:type="dcterms:W3CDTF">2026-08-04T08:33:42Z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79dc149-7c28-4bdf-88ba-07214dba9bb1_Enabled">
    <vt:lpwstr>true</vt:lpwstr>
  </property>
  <property fmtid="{D5CDD505-2E9C-101B-9397-08002B2CF9AE}" pid="3" name="MSIP_Label_279dc149-7c28-4bdf-88ba-07214dba9bb1_SetDate">
    <vt:lpwstr>2024-02-21T11:32:49Z</vt:lpwstr>
  </property>
  <property fmtid="{D5CDD505-2E9C-101B-9397-08002B2CF9AE}" pid="4" name="MSIP_Label_279dc149-7c28-4bdf-88ba-07214dba9bb1_Method">
    <vt:lpwstr>Privileged</vt:lpwstr>
  </property>
  <property fmtid="{D5CDD505-2E9C-101B-9397-08002B2CF9AE}" pid="5" name="MSIP_Label_279dc149-7c28-4bdf-88ba-07214dba9bb1_Name">
    <vt:lpwstr>279dc149-7c28-4bdf-88ba-07214dba9bb1</vt:lpwstr>
  </property>
  <property fmtid="{D5CDD505-2E9C-101B-9397-08002B2CF9AE}" pid="6" name="MSIP_Label_279dc149-7c28-4bdf-88ba-07214dba9bb1_SiteId">
    <vt:lpwstr>49618402-6ea3-441d-957d-7df8773fee54</vt:lpwstr>
  </property>
  <property fmtid="{D5CDD505-2E9C-101B-9397-08002B2CF9AE}" pid="7" name="MSIP_Label_279dc149-7c28-4bdf-88ba-07214dba9bb1_ActionId">
    <vt:lpwstr>8578dc1c-801e-47a5-811a-6ea3579b65b5</vt:lpwstr>
  </property>
  <property fmtid="{D5CDD505-2E9C-101B-9397-08002B2CF9AE}" pid="8" name="MSIP_Label_279dc149-7c28-4bdf-88ba-07214dba9bb1_ContentBits">
    <vt:lpwstr>1</vt:lpwstr>
  </property>
  <property fmtid="{D5CDD505-2E9C-101B-9397-08002B2CF9AE}" pid="9" name="ClassificationContentMarkingHeaderLocations">
    <vt:lpwstr>3_dsm-firmenich:4\2_dsm-firmenich:4</vt:lpwstr>
  </property>
  <property fmtid="{D5CDD505-2E9C-101B-9397-08002B2CF9AE}" pid="10" name="ClassificationContentMarkingHeaderText">
    <vt:lpwstr>internal</vt:lpwstr>
  </property>
  <property fmtid="{D5CDD505-2E9C-101B-9397-08002B2CF9AE}" pid="11" name="ContentTypeId">
    <vt:lpwstr>0x0101000A165892B6C05D4182809F9FEE12DD6A</vt:lpwstr>
  </property>
  <property fmtid="{D5CDD505-2E9C-101B-9397-08002B2CF9AE}" pid="12" name="MediaServiceImageTags">
    <vt:lpwstr/>
  </property>
</Properties>
</file>