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7.xml" ContentType="application/vnd.openxmlformats-officedocument.presentationml.slideLayout+xml"/>
  <Override PartName="/ppt/theme/theme7.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10.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19" r:id="rId6"/>
    <p:sldMasterId id="2147483806" r:id="rId7"/>
    <p:sldMasterId id="2147483824" r:id="rId8"/>
    <p:sldMasterId id="2147483842" r:id="rId9"/>
    <p:sldMasterId id="2147483906" r:id="rId10"/>
    <p:sldMasterId id="2147483937" r:id="rId11"/>
    <p:sldMasterId id="2147483981" r:id="rId12"/>
    <p:sldMasterId id="2147484025" r:id="rId13"/>
    <p:sldMasterId id="2147484069" r:id="rId14"/>
    <p:sldMasterId id="2147484174" r:id="rId15"/>
  </p:sldMasterIdLst>
  <p:notesMasterIdLst>
    <p:notesMasterId r:id="rId37"/>
  </p:notesMasterIdLst>
  <p:sldIdLst>
    <p:sldId id="283" r:id="rId16"/>
    <p:sldId id="2147482719" r:id="rId17"/>
    <p:sldId id="260" r:id="rId18"/>
    <p:sldId id="2147482613" r:id="rId19"/>
    <p:sldId id="2147482616" r:id="rId20"/>
    <p:sldId id="256" r:id="rId21"/>
    <p:sldId id="277" r:id="rId22"/>
    <p:sldId id="2147482718" r:id="rId23"/>
    <p:sldId id="2147482634" r:id="rId24"/>
    <p:sldId id="338" r:id="rId25"/>
    <p:sldId id="340" r:id="rId26"/>
    <p:sldId id="341" r:id="rId27"/>
    <p:sldId id="270" r:id="rId28"/>
    <p:sldId id="345" r:id="rId29"/>
    <p:sldId id="286" r:id="rId30"/>
    <p:sldId id="282" r:id="rId31"/>
    <p:sldId id="287" r:id="rId32"/>
    <p:sldId id="290" r:id="rId33"/>
    <p:sldId id="2147482717" r:id="rId34"/>
    <p:sldId id="2147482716" r:id="rId35"/>
    <p:sldId id="2147472804" r:id="rId36"/>
  </p:sldIdLst>
  <p:sldSz cx="12192000" cy="6858000"/>
  <p:notesSz cx="6858000" cy="9144000"/>
  <p:embeddedFontLst>
    <p:embeddedFont>
      <p:font typeface="DM Sans" pitchFamily="2" charset="0"/>
      <p:regular r:id="rId38"/>
      <p:bold r:id="rId39"/>
      <p:italic r:id="rId40"/>
      <p:boldItalic r:id="rId41"/>
    </p:embeddedFont>
    <p:embeddedFont>
      <p:font typeface="DM Sans Bold" pitchFamily="2" charset="0"/>
      <p:bold r:id="rId42"/>
    </p:embeddedFont>
    <p:embeddedFont>
      <p:font typeface="Fira Sans" panose="020B0503050000020004" pitchFamily="34" charset="0"/>
      <p:regular r:id="rId43"/>
      <p:bold r:id="rId44"/>
      <p:italic r:id="rId45"/>
      <p:boldItalic r:id="rId46"/>
    </p:embeddedFont>
    <p:embeddedFont>
      <p:font typeface="Fira Sans Medium" panose="020B0603050000020004" pitchFamily="34" charset="0"/>
      <p:regular r:id="rId47"/>
      <p:italic r:id="rId48"/>
    </p:embeddedFont>
    <p:embeddedFont>
      <p:font typeface="Otypical Text Regular" panose="020B0604020202020204" charset="0"/>
      <p:regular r:id="rId49"/>
    </p:embeddedFont>
    <p:embeddedFont>
      <p:font typeface="Trebuchet MS" panose="020B060302020202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E47276C-98BC-4EFF-B1B4-17678B2FC71D}">
          <p14:sldIdLst>
            <p14:sldId id="283"/>
          </p14:sldIdLst>
        </p14:section>
        <p14:section name="Uneven skin tone a global concern" id="{4D3ADB43-EC7E-4865-8E48-CE816152CE46}">
          <p14:sldIdLst>
            <p14:sldId id="2147482719"/>
            <p14:sldId id="260"/>
            <p14:sldId id="2147482613"/>
            <p14:sldId id="2147482616"/>
          </p14:sldIdLst>
        </p14:section>
        <p14:section name="dsm-f ALPHA-ARBUTIN" id="{E7A8B6C3-4FD3-427E-BA4E-4F595E4C1F24}">
          <p14:sldIdLst>
            <p14:sldId id="256"/>
            <p14:sldId id="277"/>
            <p14:sldId id="2147482718"/>
            <p14:sldId id="2147482634"/>
            <p14:sldId id="338"/>
            <p14:sldId id="340"/>
            <p14:sldId id="341"/>
            <p14:sldId id="270"/>
            <p14:sldId id="345"/>
          </p14:sldIdLst>
        </p14:section>
        <p14:section name="ALPHA-ARBUTIN synergies" id="{AD461E97-DF01-42B7-B182-0295A801DEC3}">
          <p14:sldIdLst>
            <p14:sldId id="286"/>
            <p14:sldId id="282"/>
            <p14:sldId id="287"/>
            <p14:sldId id="290"/>
          </p14:sldIdLst>
        </p14:section>
        <p14:section name="Beyond skin pigmentation" id="{FA9E679F-F271-4E4B-8BED-8DCD6EE76E3D}">
          <p14:sldIdLst>
            <p14:sldId id="2147482717"/>
            <p14:sldId id="2147482716"/>
            <p14:sldId id="2147472804"/>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7F3B04-2D93-A6FA-B646-0C6ED3603BD7}" name="Volker Rosenberger" initials="VR" userId="S::Volker.Rosenberger@dsm-firmenich.com::d473ebcf-8881-4a9c-9e6d-8206b85954aa" providerId="AD"/>
  <p188:author id="{360D4F2E-3B55-6ACA-DB62-D30F557E0157}" name="Mathieu Moulin" initials="MM" userId="S::Mathieu.Moulin@dsm.com::8a3c87ec-8a02-4479-8891-5886153d3357" providerId="AD"/>
  <p188:author id="{EB32F184-89D5-E050-E42F-E0EE60BAE079}" name="Volker Rosenberger" initials="VR" userId="S::Volker.Rosenberger@dsm.com::d473ebcf-8881-4a9c-9e6d-8206b85954aa" providerId="AD"/>
  <p188:author id="{17FF70B6-10A3-2875-63ED-AAE370D1DFE8}" name="Karolina Strojny" initials="KS" userId="S::karolina.strojny@vim-group.com::76e827dd-946f-488b-88e6-4c70dcf5e094" providerId="AD"/>
  <p188:author id="{087E4CE5-1EDB-52D5-1124-2BD4D57D9BBC}" name="Wouter Termaat" initials="WT" userId="S::wouter.termaat@vim-group.com::066166df-c7a7-4459-b9a9-f3a7408fe8c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327F3B-3149-4ABA-9D53-EB2A0D4C9DDF}" v="9" dt="2026-09-21T14:15:41.275"/>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7" d="100"/>
          <a:sy n="37" d="100"/>
        </p:scale>
        <p:origin x="67" y="893"/>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font" Target="fonts/font2.fntdata"/><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font" Target="fonts/font1.fntdata"/><Relationship Id="rId46" Type="http://schemas.openxmlformats.org/officeDocument/2006/relationships/font" Target="fonts/font9.fntdata"/><Relationship Id="rId59"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font" Target="fonts/font4.fntdata"/><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Master" Target="slideMasters/slideMaster11.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font" Target="fonts/font12.fntdata"/><Relationship Id="rId57" Type="http://schemas.openxmlformats.org/officeDocument/2006/relationships/tableStyles" Target="tableStyles.xml"/><Relationship Id="rId10" Type="http://schemas.openxmlformats.org/officeDocument/2006/relationships/slideMaster" Target="slideMasters/slideMaster6.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font" Target="fonts/font7.fntdata"/><Relationship Id="rId52" Type="http://schemas.openxmlformats.org/officeDocument/2006/relationships/font" Target="fonts/font15.fntdata"/><Relationship Id="rId60"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font" Target="fonts/font14.fntdata"/><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lker Rosenberger" userId="d473ebcf-8881-4a9c-9e6d-8206b85954aa" providerId="ADAL" clId="{DA4379C8-1F53-4315-936B-1953D3807C03}"/>
    <pc:docChg chg="undo custSel addSld delSld modSld sldOrd modSection">
      <pc:chgData name="Volker Rosenberger" userId="d473ebcf-8881-4a9c-9e6d-8206b85954aa" providerId="ADAL" clId="{DA4379C8-1F53-4315-936B-1953D3807C03}" dt="2026-09-21T14:15:44.254" v="440" actId="47"/>
      <pc:docMkLst>
        <pc:docMk/>
      </pc:docMkLst>
      <pc:sldChg chg="modSp mod">
        <pc:chgData name="Volker Rosenberger" userId="d473ebcf-8881-4a9c-9e6d-8206b85954aa" providerId="ADAL" clId="{DA4379C8-1F53-4315-936B-1953D3807C03}" dt="2026-09-21T12:01:51.570" v="22" actId="14100"/>
        <pc:sldMkLst>
          <pc:docMk/>
          <pc:sldMk cId="3490390817" sldId="256"/>
        </pc:sldMkLst>
        <pc:spChg chg="mod">
          <ac:chgData name="Volker Rosenberger" userId="d473ebcf-8881-4a9c-9e6d-8206b85954aa" providerId="ADAL" clId="{DA4379C8-1F53-4315-936B-1953D3807C03}" dt="2026-09-21T12:01:51.570" v="22" actId="14100"/>
          <ac:spMkLst>
            <pc:docMk/>
            <pc:sldMk cId="3490390817" sldId="256"/>
            <ac:spMk id="10" creationId="{D23BAEEB-487F-ECF3-B17F-C3049E068F61}"/>
          </ac:spMkLst>
        </pc:spChg>
      </pc:sldChg>
      <pc:sldChg chg="del">
        <pc:chgData name="Volker Rosenberger" userId="d473ebcf-8881-4a9c-9e6d-8206b85954aa" providerId="ADAL" clId="{DA4379C8-1F53-4315-936B-1953D3807C03}" dt="2026-09-21T14:15:44.254" v="440" actId="47"/>
        <pc:sldMkLst>
          <pc:docMk/>
          <pc:sldMk cId="3692034966" sldId="257"/>
        </pc:sldMkLst>
      </pc:sldChg>
      <pc:sldChg chg="add del">
        <pc:chgData name="Volker Rosenberger" userId="d473ebcf-8881-4a9c-9e6d-8206b85954aa" providerId="ADAL" clId="{DA4379C8-1F53-4315-936B-1953D3807C03}" dt="2026-09-21T12:12:14.167" v="40" actId="47"/>
        <pc:sldMkLst>
          <pc:docMk/>
          <pc:sldMk cId="2543991358" sldId="259"/>
        </pc:sldMkLst>
      </pc:sldChg>
      <pc:sldChg chg="add">
        <pc:chgData name="Volker Rosenberger" userId="d473ebcf-8881-4a9c-9e6d-8206b85954aa" providerId="ADAL" clId="{DA4379C8-1F53-4315-936B-1953D3807C03}" dt="2026-09-21T14:15:41.275" v="439"/>
        <pc:sldMkLst>
          <pc:docMk/>
          <pc:sldMk cId="1672952421" sldId="270"/>
        </pc:sldMkLst>
      </pc:sldChg>
      <pc:sldChg chg="add del">
        <pc:chgData name="Volker Rosenberger" userId="d473ebcf-8881-4a9c-9e6d-8206b85954aa" providerId="ADAL" clId="{DA4379C8-1F53-4315-936B-1953D3807C03}" dt="2026-09-21T12:08:46.678" v="35"/>
        <pc:sldMkLst>
          <pc:docMk/>
          <pc:sldMk cId="2059682184" sldId="277"/>
        </pc:sldMkLst>
      </pc:sldChg>
      <pc:sldChg chg="modSp mod">
        <pc:chgData name="Volker Rosenberger" userId="d473ebcf-8881-4a9c-9e6d-8206b85954aa" providerId="ADAL" clId="{DA4379C8-1F53-4315-936B-1953D3807C03}" dt="2026-09-21T12:01:21.419" v="18" actId="14100"/>
        <pc:sldMkLst>
          <pc:docMk/>
          <pc:sldMk cId="1529356182" sldId="283"/>
        </pc:sldMkLst>
        <pc:spChg chg="mod">
          <ac:chgData name="Volker Rosenberger" userId="d473ebcf-8881-4a9c-9e6d-8206b85954aa" providerId="ADAL" clId="{DA4379C8-1F53-4315-936B-1953D3807C03}" dt="2026-09-21T12:01:21.419" v="18" actId="14100"/>
          <ac:spMkLst>
            <pc:docMk/>
            <pc:sldMk cId="1529356182" sldId="283"/>
            <ac:spMk id="2" creationId="{8030D1E8-440C-88B0-0D8F-00B25AF5321C}"/>
          </ac:spMkLst>
        </pc:spChg>
      </pc:sldChg>
      <pc:sldChg chg="add del">
        <pc:chgData name="Volker Rosenberger" userId="d473ebcf-8881-4a9c-9e6d-8206b85954aa" providerId="ADAL" clId="{DA4379C8-1F53-4315-936B-1953D3807C03}" dt="2026-09-21T12:10:54.396" v="38" actId="47"/>
        <pc:sldMkLst>
          <pc:docMk/>
          <pc:sldMk cId="3458036281" sldId="340"/>
        </pc:sldMkLst>
      </pc:sldChg>
      <pc:sldChg chg="addSp delSp modSp mod">
        <pc:chgData name="Volker Rosenberger" userId="d473ebcf-8881-4a9c-9e6d-8206b85954aa" providerId="ADAL" clId="{DA4379C8-1F53-4315-936B-1953D3807C03}" dt="2026-09-21T14:14:18.992" v="438"/>
        <pc:sldMkLst>
          <pc:docMk/>
          <pc:sldMk cId="2480366581" sldId="341"/>
        </pc:sldMkLst>
        <pc:spChg chg="mod">
          <ac:chgData name="Volker Rosenberger" userId="d473ebcf-8881-4a9c-9e6d-8206b85954aa" providerId="ADAL" clId="{DA4379C8-1F53-4315-936B-1953D3807C03}" dt="2026-09-21T12:20:01.508" v="339" actId="14100"/>
          <ac:spMkLst>
            <pc:docMk/>
            <pc:sldMk cId="2480366581" sldId="341"/>
            <ac:spMk id="6" creationId="{2D251F7F-E9DD-1F40-8F47-E2A5D4A9D461}"/>
          </ac:spMkLst>
        </pc:spChg>
        <pc:spChg chg="del">
          <ac:chgData name="Volker Rosenberger" userId="d473ebcf-8881-4a9c-9e6d-8206b85954aa" providerId="ADAL" clId="{DA4379C8-1F53-4315-936B-1953D3807C03}" dt="2026-09-21T12:17:05.039" v="49" actId="478"/>
          <ac:spMkLst>
            <pc:docMk/>
            <pc:sldMk cId="2480366581" sldId="341"/>
            <ac:spMk id="26" creationId="{16725D74-EBF1-3241-8A88-D0AE6E40832F}"/>
          </ac:spMkLst>
        </pc:spChg>
        <pc:spChg chg="del">
          <ac:chgData name="Volker Rosenberger" userId="d473ebcf-8881-4a9c-9e6d-8206b85954aa" providerId="ADAL" clId="{DA4379C8-1F53-4315-936B-1953D3807C03}" dt="2026-09-21T12:17:05.039" v="49" actId="478"/>
          <ac:spMkLst>
            <pc:docMk/>
            <pc:sldMk cId="2480366581" sldId="341"/>
            <ac:spMk id="27" creationId="{2B3D7681-F8AC-184A-8F25-01B877CB1A72}"/>
          </ac:spMkLst>
        </pc:spChg>
        <pc:spChg chg="del">
          <ac:chgData name="Volker Rosenberger" userId="d473ebcf-8881-4a9c-9e6d-8206b85954aa" providerId="ADAL" clId="{DA4379C8-1F53-4315-936B-1953D3807C03}" dt="2026-09-21T12:17:05.039" v="49" actId="478"/>
          <ac:spMkLst>
            <pc:docMk/>
            <pc:sldMk cId="2480366581" sldId="341"/>
            <ac:spMk id="28" creationId="{12CCA501-78D9-6742-A59E-D7498E5F8FC6}"/>
          </ac:spMkLst>
        </pc:spChg>
        <pc:spChg chg="del">
          <ac:chgData name="Volker Rosenberger" userId="d473ebcf-8881-4a9c-9e6d-8206b85954aa" providerId="ADAL" clId="{DA4379C8-1F53-4315-936B-1953D3807C03}" dt="2026-09-21T12:17:05.039" v="49" actId="478"/>
          <ac:spMkLst>
            <pc:docMk/>
            <pc:sldMk cId="2480366581" sldId="341"/>
            <ac:spMk id="29" creationId="{DB480922-C6AB-3246-A4D5-A276B896B285}"/>
          </ac:spMkLst>
        </pc:spChg>
        <pc:spChg chg="del">
          <ac:chgData name="Volker Rosenberger" userId="d473ebcf-8881-4a9c-9e6d-8206b85954aa" providerId="ADAL" clId="{DA4379C8-1F53-4315-936B-1953D3807C03}" dt="2026-09-21T12:17:05.039" v="49" actId="478"/>
          <ac:spMkLst>
            <pc:docMk/>
            <pc:sldMk cId="2480366581" sldId="341"/>
            <ac:spMk id="30" creationId="{022817BB-4A6A-9E48-AD57-49549E26F48B}"/>
          </ac:spMkLst>
        </pc:spChg>
        <pc:spChg chg="mod">
          <ac:chgData name="Volker Rosenberger" userId="d473ebcf-8881-4a9c-9e6d-8206b85954aa" providerId="ADAL" clId="{DA4379C8-1F53-4315-936B-1953D3807C03}" dt="2026-09-21T14:14:18.992" v="438"/>
          <ac:spMkLst>
            <pc:docMk/>
            <pc:sldMk cId="2480366581" sldId="341"/>
            <ac:spMk id="31" creationId="{E0C1F34C-B471-584A-BAB2-4835F23AA489}"/>
          </ac:spMkLst>
        </pc:spChg>
        <pc:picChg chg="add del mod modCrop">
          <ac:chgData name="Volker Rosenberger" userId="d473ebcf-8881-4a9c-9e6d-8206b85954aa" providerId="ADAL" clId="{DA4379C8-1F53-4315-936B-1953D3807C03}" dt="2026-09-21T12:24:16.157" v="352" actId="478"/>
          <ac:picMkLst>
            <pc:docMk/>
            <pc:sldMk cId="2480366581" sldId="341"/>
            <ac:picMk id="4" creationId="{02749F2A-A9C9-8DD3-9CF4-93763D2ACC0C}"/>
          </ac:picMkLst>
        </pc:picChg>
        <pc:picChg chg="add mod">
          <ac:chgData name="Volker Rosenberger" userId="d473ebcf-8881-4a9c-9e6d-8206b85954aa" providerId="ADAL" clId="{DA4379C8-1F53-4315-936B-1953D3807C03}" dt="2026-09-21T14:14:18.120" v="437" actId="692"/>
          <ac:picMkLst>
            <pc:docMk/>
            <pc:sldMk cId="2480366581" sldId="341"/>
            <ac:picMk id="7" creationId="{911D2640-956A-3225-99BB-F1D36AC86288}"/>
          </ac:picMkLst>
        </pc:picChg>
        <pc:picChg chg="del">
          <ac:chgData name="Volker Rosenberger" userId="d473ebcf-8881-4a9c-9e6d-8206b85954aa" providerId="ADAL" clId="{DA4379C8-1F53-4315-936B-1953D3807C03}" dt="2026-09-21T12:17:05.039" v="49" actId="478"/>
          <ac:picMkLst>
            <pc:docMk/>
            <pc:sldMk cId="2480366581" sldId="341"/>
            <ac:picMk id="20" creationId="{452C87B4-FCFE-4F40-94EB-36C3A82B6D37}"/>
          </ac:picMkLst>
        </pc:picChg>
        <pc:picChg chg="del">
          <ac:chgData name="Volker Rosenberger" userId="d473ebcf-8881-4a9c-9e6d-8206b85954aa" providerId="ADAL" clId="{DA4379C8-1F53-4315-936B-1953D3807C03}" dt="2026-09-21T12:17:05.039" v="49" actId="478"/>
          <ac:picMkLst>
            <pc:docMk/>
            <pc:sldMk cId="2480366581" sldId="341"/>
            <ac:picMk id="22" creationId="{D137F999-BD3D-A348-9D84-CDEDCD90A4BA}"/>
          </ac:picMkLst>
        </pc:picChg>
        <pc:picChg chg="del">
          <ac:chgData name="Volker Rosenberger" userId="d473ebcf-8881-4a9c-9e6d-8206b85954aa" providerId="ADAL" clId="{DA4379C8-1F53-4315-936B-1953D3807C03}" dt="2026-09-21T12:17:05.039" v="49" actId="478"/>
          <ac:picMkLst>
            <pc:docMk/>
            <pc:sldMk cId="2480366581" sldId="341"/>
            <ac:picMk id="23" creationId="{65E5FF7C-801A-2041-A9DA-9B6F6D7E33C9}"/>
          </ac:picMkLst>
        </pc:picChg>
        <pc:picChg chg="del">
          <ac:chgData name="Volker Rosenberger" userId="d473ebcf-8881-4a9c-9e6d-8206b85954aa" providerId="ADAL" clId="{DA4379C8-1F53-4315-936B-1953D3807C03}" dt="2026-09-21T12:17:05.039" v="49" actId="478"/>
          <ac:picMkLst>
            <pc:docMk/>
            <pc:sldMk cId="2480366581" sldId="341"/>
            <ac:picMk id="24" creationId="{2E7A32FD-F70E-9C45-9ACB-BB7A0905CD3C}"/>
          </ac:picMkLst>
        </pc:picChg>
        <pc:picChg chg="del">
          <ac:chgData name="Volker Rosenberger" userId="d473ebcf-8881-4a9c-9e6d-8206b85954aa" providerId="ADAL" clId="{DA4379C8-1F53-4315-936B-1953D3807C03}" dt="2026-09-21T12:17:05.039" v="49" actId="478"/>
          <ac:picMkLst>
            <pc:docMk/>
            <pc:sldMk cId="2480366581" sldId="341"/>
            <ac:picMk id="25" creationId="{A703C546-A419-0542-9CE8-61E9728F4F38}"/>
          </ac:picMkLst>
        </pc:picChg>
      </pc:sldChg>
      <pc:sldChg chg="ord">
        <pc:chgData name="Volker Rosenberger" userId="d473ebcf-8881-4a9c-9e6d-8206b85954aa" providerId="ADAL" clId="{DA4379C8-1F53-4315-936B-1953D3807C03}" dt="2026-09-21T12:12:17.699" v="42"/>
        <pc:sldMkLst>
          <pc:docMk/>
          <pc:sldMk cId="1821127018" sldId="2147472804"/>
        </pc:sldMkLst>
      </pc:sldChg>
      <pc:sldChg chg="add del">
        <pc:chgData name="Volker Rosenberger" userId="d473ebcf-8881-4a9c-9e6d-8206b85954aa" providerId="ADAL" clId="{DA4379C8-1F53-4315-936B-1953D3807C03}" dt="2026-09-21T12:07:59.069" v="34" actId="47"/>
        <pc:sldMkLst>
          <pc:docMk/>
          <pc:sldMk cId="1980041708" sldId="2147482551"/>
        </pc:sldMkLst>
      </pc:sldChg>
      <pc:sldChg chg="add del">
        <pc:chgData name="Volker Rosenberger" userId="d473ebcf-8881-4a9c-9e6d-8206b85954aa" providerId="ADAL" clId="{DA4379C8-1F53-4315-936B-1953D3807C03}" dt="2026-09-21T12:06:34.555" v="29"/>
        <pc:sldMkLst>
          <pc:docMk/>
          <pc:sldMk cId="1896799415" sldId="2147482718"/>
        </pc:sldMkLst>
      </pc:sldChg>
      <pc:sldChg chg="add del">
        <pc:chgData name="Volker Rosenberger" userId="d473ebcf-8881-4a9c-9e6d-8206b85954aa" providerId="ADAL" clId="{DA4379C8-1F53-4315-936B-1953D3807C03}" dt="2026-09-21T12:06:41.938" v="31" actId="47"/>
        <pc:sldMkLst>
          <pc:docMk/>
          <pc:sldMk cId="3894474090" sldId="2147482718"/>
        </pc:sldMkLst>
      </pc:sldChg>
      <pc:sldChg chg="add">
        <pc:chgData name="Volker Rosenberger" userId="d473ebcf-8881-4a9c-9e6d-8206b85954aa" providerId="ADAL" clId="{DA4379C8-1F53-4315-936B-1953D3807C03}" dt="2026-09-21T12:07:57.139" v="33"/>
        <pc:sldMkLst>
          <pc:docMk/>
          <pc:sldMk cId="3544021103" sldId="2147482719"/>
        </pc:sldMkLst>
      </pc:sldChg>
      <pc:sldChg chg="add del">
        <pc:chgData name="Volker Rosenberger" userId="d473ebcf-8881-4a9c-9e6d-8206b85954aa" providerId="ADAL" clId="{DA4379C8-1F53-4315-936B-1953D3807C03}" dt="2026-09-21T12:10:56.300" v="39"/>
        <pc:sldMkLst>
          <pc:docMk/>
          <pc:sldMk cId="4092421369" sldId="214748340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baseline="0"/>
              <a:t>"L" value (skin lightening):</a:t>
            </a:r>
          </a:p>
          <a:p>
            <a:pPr>
              <a:defRPr/>
            </a:pPr>
            <a:r>
              <a:rPr lang="en-US" sz="1200" baseline="0"/>
              <a:t>treated zone vs control, difference M1/M0 (%) </a:t>
            </a:r>
            <a:endParaRPr lang="en-US" sz="12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CH"/>
        </a:p>
      </c:txPr>
    </c:title>
    <c:autoTitleDeleted val="0"/>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rgbClr val="F08B1F">
                  <a:lumMod val="75000"/>
                </a:srgbClr>
              </a:solidFill>
              <a:ln>
                <a:noFill/>
              </a:ln>
              <a:effectLst/>
            </c:spPr>
            <c:extLst>
              <c:ext xmlns:c16="http://schemas.microsoft.com/office/drawing/2014/chart" uri="{C3380CC4-5D6E-409C-BE32-E72D297353CC}">
                <c16:uniqueId val="{00000000-7AA3-42DB-94D0-0FE3DC47ECC8}"/>
              </c:ext>
            </c:extLst>
          </c:dPt>
          <c:dPt>
            <c:idx val="2"/>
            <c:invertIfNegative val="0"/>
            <c:bubble3D val="0"/>
            <c:spPr>
              <a:solidFill>
                <a:srgbClr val="F08B1F">
                  <a:lumMod val="60000"/>
                  <a:lumOff val="40000"/>
                </a:srgbClr>
              </a:solidFill>
              <a:ln>
                <a:noFill/>
              </a:ln>
              <a:effectLst/>
            </c:spPr>
            <c:extLst>
              <c:ext xmlns:c16="http://schemas.microsoft.com/office/drawing/2014/chart" uri="{C3380CC4-5D6E-409C-BE32-E72D297353CC}">
                <c16:uniqueId val="{00000001-7AA3-42DB-94D0-0FE3DC47ECC8}"/>
              </c:ext>
            </c:extLst>
          </c:dPt>
          <c:dPt>
            <c:idx val="3"/>
            <c:invertIfNegative val="0"/>
            <c:bubble3D val="0"/>
            <c:spPr>
              <a:solidFill>
                <a:srgbClr val="F08B1F">
                  <a:lumMod val="20000"/>
                  <a:lumOff val="80000"/>
                </a:srgbClr>
              </a:solidFill>
              <a:ln>
                <a:noFill/>
              </a:ln>
              <a:effectLst/>
            </c:spPr>
            <c:extLst>
              <c:ext xmlns:c16="http://schemas.microsoft.com/office/drawing/2014/chart" uri="{C3380CC4-5D6E-409C-BE32-E72D297353CC}">
                <c16:uniqueId val="{00000002-7AA3-42DB-94D0-0FE3DC47ECC8}"/>
              </c:ext>
            </c:extLst>
          </c:dPt>
          <c:cat>
            <c:strRef>
              <c:f>Sheet1!$C$6:$C$9</c:f>
              <c:strCache>
                <c:ptCount val="4"/>
                <c:pt idx="0">
                  <c:v>1% ALPHA-ARBUTIN</c:v>
                </c:pt>
                <c:pt idx="1">
                  <c:v>1% Kojic acid</c:v>
                </c:pt>
                <c:pt idx="2">
                  <c:v>1% Hydroquinone</c:v>
                </c:pt>
                <c:pt idx="3">
                  <c:v>1% Beta-Arbutin </c:v>
                </c:pt>
              </c:strCache>
            </c:strRef>
          </c:cat>
          <c:val>
            <c:numRef>
              <c:f>Sheet1!$D$6:$D$9</c:f>
              <c:numCache>
                <c:formatCode>General</c:formatCode>
                <c:ptCount val="4"/>
                <c:pt idx="0">
                  <c:v>87</c:v>
                </c:pt>
                <c:pt idx="1">
                  <c:v>61</c:v>
                </c:pt>
                <c:pt idx="2">
                  <c:v>26</c:v>
                </c:pt>
                <c:pt idx="3">
                  <c:v>1.5</c:v>
                </c:pt>
              </c:numCache>
            </c:numRef>
          </c:val>
          <c:extLst>
            <c:ext xmlns:c16="http://schemas.microsoft.com/office/drawing/2014/chart" uri="{C3380CC4-5D6E-409C-BE32-E72D297353CC}">
              <c16:uniqueId val="{00000000-FC98-466D-9BB5-05524FDF04D6}"/>
            </c:ext>
          </c:extLst>
        </c:ser>
        <c:dLbls>
          <c:showLegendKey val="0"/>
          <c:showVal val="0"/>
          <c:showCatName val="0"/>
          <c:showSerName val="0"/>
          <c:showPercent val="0"/>
          <c:showBubbleSize val="0"/>
        </c:dLbls>
        <c:gapWidth val="219"/>
        <c:overlap val="-27"/>
        <c:axId val="463258512"/>
        <c:axId val="461879224"/>
      </c:barChart>
      <c:catAx>
        <c:axId val="46325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461879224"/>
        <c:crosses val="autoZero"/>
        <c:auto val="1"/>
        <c:lblAlgn val="ctr"/>
        <c:lblOffset val="100"/>
        <c:noMultiLvlLbl val="0"/>
      </c:catAx>
      <c:valAx>
        <c:axId val="4618792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aseline="0"/>
                  <a:t>“L” value in %</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463258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CH"/>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Most efficient skin whitener</a:t>
            </a:r>
            <a:endParaRPr lang="fr-FR" dirty="0"/>
          </a:p>
        </p:txBody>
      </p:sp>
      <p:sp>
        <p:nvSpPr>
          <p:cNvPr id="4" name="Espace réservé du numéro de diapositive 3"/>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192591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447340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181266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9654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C5CB7-C1A3-EE86-CCF4-EDD24015DEA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35FC314-713D-9AC0-5FBB-F55D5BCB264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0DC91D3-9297-573D-6B06-FA85F6DF2EDF}"/>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0506C6A4-0FD7-26D8-B50C-3B206D5FDE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E8A77-9A7C-7144-A42F-0BFBE2EA7292}" type="slidenum">
              <a:rPr kumimoji="0" lang="pt-BR"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96124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1337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8315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4813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42621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9.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889475" cy="345600"/>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03526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2">
            <a:extLst>
              <a:ext uri="{FF2B5EF4-FFF2-40B4-BE49-F238E27FC236}">
                <a16:creationId xmlns:a16="http://schemas.microsoft.com/office/drawing/2014/main" id="{4E2C7ED0-0D8E-DBDA-2861-4527A0E4091B}"/>
              </a:ext>
            </a:extLst>
          </p:cNvPr>
          <p:cNvSpPr>
            <a:spLocks noGrp="1"/>
          </p:cNvSpPr>
          <p:nvPr>
            <p:ph type="body" idx="11" hasCustomPrompt="1"/>
          </p:nvPr>
        </p:nvSpPr>
        <p:spPr>
          <a:xfrm>
            <a:off x="302400" y="679057"/>
            <a:ext cx="6535005"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E06B361E-E055-5A94-315E-410425FFD112}"/>
              </a:ext>
            </a:extLst>
          </p:cNvPr>
          <p:cNvSpPr>
            <a:spLocks noGrp="1"/>
          </p:cNvSpPr>
          <p:nvPr>
            <p:ph type="title"/>
          </p:nvPr>
        </p:nvSpPr>
        <p:spPr>
          <a:xfrm>
            <a:off x="302401" y="302400"/>
            <a:ext cx="6537670" cy="421526"/>
          </a:xfrm>
        </p:spPr>
        <p:txBody>
          <a:bodyPr wrap="square">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1514302340"/>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83452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4223697947"/>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6" name="Text Placeholder 10">
            <a:extLst>
              <a:ext uri="{FF2B5EF4-FFF2-40B4-BE49-F238E27FC236}">
                <a16:creationId xmlns:a16="http://schemas.microsoft.com/office/drawing/2014/main" id="{3559293B-23F0-273A-8224-8C4B08C560F1}"/>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7" name="Text Placeholder 10">
            <a:extLst>
              <a:ext uri="{FF2B5EF4-FFF2-40B4-BE49-F238E27FC236}">
                <a16:creationId xmlns:a16="http://schemas.microsoft.com/office/drawing/2014/main" id="{0FC13A84-C989-2C56-F801-9BF906166603}"/>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1188191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606E546-EDF2-E188-86C7-04452671B49F}"/>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Rectangle 3">
            <a:extLst>
              <a:ext uri="{FF2B5EF4-FFF2-40B4-BE49-F238E27FC236}">
                <a16:creationId xmlns:a16="http://schemas.microsoft.com/office/drawing/2014/main" id="{1EFA55F1-B4FB-3DED-6244-A7DD22316CBE}"/>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1">
            <a:extLst>
              <a:ext uri="{FF2B5EF4-FFF2-40B4-BE49-F238E27FC236}">
                <a16:creationId xmlns:a16="http://schemas.microsoft.com/office/drawing/2014/main" id="{551B8CFC-9682-2B7D-196D-0BF059C25AD0}"/>
              </a:ext>
            </a:extLst>
          </p:cNvPr>
          <p:cNvSpPr>
            <a:spLocks noGrp="1"/>
          </p:cNvSpPr>
          <p:nvPr>
            <p:ph type="title"/>
          </p:nvPr>
        </p:nvSpPr>
        <p:spPr>
          <a:xfrm>
            <a:off x="302400" y="302400"/>
            <a:ext cx="11591925" cy="303211"/>
          </a:xfrm>
        </p:spPr>
        <p:txBody>
          <a:bodyPr/>
          <a:lstStyle>
            <a:lvl1pPr>
              <a:defRPr sz="3200">
                <a:solidFill>
                  <a:schemeClr val="tx1"/>
                </a:solidFill>
              </a:defRPr>
            </a:lvl1pPr>
          </a:lstStyle>
          <a:p>
            <a:r>
              <a:rPr lang="en-US"/>
              <a:t>Click to edit Master title style</a:t>
            </a:r>
            <a:endParaRPr lang="en-GB"/>
          </a:p>
        </p:txBody>
      </p:sp>
    </p:spTree>
    <p:extLst>
      <p:ext uri="{BB962C8B-B14F-4D97-AF65-F5344CB8AC3E}">
        <p14:creationId xmlns:p14="http://schemas.microsoft.com/office/powerpoint/2010/main" val="829102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55BF1D34-3164-FF12-CBB0-3271E6329F0C}"/>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8970231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6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a:t>
            </a:r>
            <a:r>
              <a:rPr lang="en-US" sz="1200" err="1">
                <a:solidFill>
                  <a:schemeClr val="bg1"/>
                </a:solidFill>
              </a:rPr>
              <a:t>dsm-firmenich</a:t>
            </a:r>
            <a:r>
              <a:rPr lang="en-US" sz="1200">
                <a:solidFill>
                  <a:schemeClr val="bg1"/>
                </a:solidFill>
              </a:rPr>
              <a:t> in accordance with its own methodology. </a:t>
            </a:r>
          </a:p>
          <a:p>
            <a:r>
              <a:rPr lang="en-US" sz="1200" err="1">
                <a:solidFill>
                  <a:schemeClr val="bg1"/>
                </a:solidFill>
              </a:rPr>
              <a:t>dsm-firmenich</a:t>
            </a:r>
            <a:r>
              <a:rPr lang="en-US" sz="1200">
                <a:solidFill>
                  <a:schemeClr val="bg1"/>
                </a:solidFill>
              </a:rPr>
              <a:t> has used diligent care to ensure that it is accurate and up-to-date, however, </a:t>
            </a:r>
            <a:r>
              <a:rPr lang="en-US" sz="1200" err="1">
                <a:solidFill>
                  <a:schemeClr val="bg1"/>
                </a:solidFill>
              </a:rPr>
              <a:t>dsm-firmenich</a:t>
            </a:r>
            <a:r>
              <a:rPr lang="en-US" sz="1200">
                <a:solidFill>
                  <a:schemeClr val="bg1"/>
                </a:solidFill>
              </a:rPr>
              <a:t> makes no representation or warranty, either expressly or implied, of the accuracy, reliability, or completeness thereof. In no event shall </a:t>
            </a:r>
            <a:r>
              <a:rPr lang="en-US" sz="1200" err="1">
                <a:solidFill>
                  <a:schemeClr val="bg1"/>
                </a:solidFill>
              </a:rPr>
              <a:t>dsm-firmenich</a:t>
            </a:r>
            <a:r>
              <a:rPr lang="en-US" sz="1200">
                <a:solidFill>
                  <a:schemeClr val="bg1"/>
                </a:solidFill>
              </a:rPr>
              <a:t> be liable for any damages arising from or reliance upon, or use of, any information provided herein. Further, </a:t>
            </a:r>
            <a:r>
              <a:rPr lang="en-US" sz="1200" err="1">
                <a:solidFill>
                  <a:schemeClr val="bg1"/>
                </a:solidFill>
              </a:rPr>
              <a:t>dsm-firmenich</a:t>
            </a:r>
            <a:r>
              <a:rPr lang="en-US" sz="120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 </a:t>
            </a:r>
            <a:r>
              <a:rPr lang="en-US" sz="1200" err="1">
                <a:solidFill>
                  <a:schemeClr val="bg1"/>
                </a:solidFill>
              </a:rPr>
              <a:t>dsm-firmenich’s</a:t>
            </a:r>
            <a:r>
              <a:rPr lang="en-US" sz="120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err="1">
                <a:solidFill>
                  <a:schemeClr val="bg1"/>
                </a:solidFill>
              </a:rPr>
              <a:t>dsm-firmenich</a:t>
            </a:r>
            <a:r>
              <a:rPr lang="en-US" sz="1200">
                <a:solidFill>
                  <a:schemeClr val="bg1"/>
                </a:solidFill>
              </a:rPr>
              <a:t> representative for further details. © DSM Nutritional Products AG, 2025.</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a:solidFill>
                  <a:schemeClr val="bg1"/>
                </a:solidFill>
              </a:rPr>
              <a:t>Disclaimer</a:t>
            </a:r>
            <a:endParaRPr kumimoji="0" lang="en-GB" sz="23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600574"/>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2025, 4002 Basel, Switzerland. </a:t>
            </a:r>
          </a:p>
          <a:p>
            <a:r>
              <a:rPr lang="en-US" sz="1200">
                <a:solidFill>
                  <a:schemeClr val="bg1"/>
                </a:solidFill>
              </a:rPr>
              <a:t>www.dsm-firmenich.com. All rights reserved.</a:t>
            </a:r>
          </a:p>
        </p:txBody>
      </p:sp>
    </p:spTree>
    <p:extLst>
      <p:ext uri="{BB962C8B-B14F-4D97-AF65-F5344CB8AC3E}">
        <p14:creationId xmlns:p14="http://schemas.microsoft.com/office/powerpoint/2010/main" val="9162960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7DAF3E9B-9340-BB1A-74BB-09D5BFF3E2B8}"/>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1483927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7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22509932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5_End Slide 4">
    <p:spTree>
      <p:nvGrpSpPr>
        <p:cNvPr id="1" name=""/>
        <p:cNvGrpSpPr/>
        <p:nvPr/>
      </p:nvGrpSpPr>
      <p:grpSpPr>
        <a:xfrm>
          <a:off x="0" y="0"/>
          <a:ext cx="0" cy="0"/>
          <a:chOff x="0" y="0"/>
          <a:chExt cx="0" cy="0"/>
        </a:xfrm>
      </p:grpSpPr>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tx1"/>
                </a:solidFill>
                <a:effectLst/>
                <a:uLnTx/>
                <a:uFillTx/>
                <a:ea typeface="+mn-ea"/>
                <a:cs typeface="+mn-cs"/>
              </a:rPr>
              <a:t>dsm-firmenich has used diligent care to ensure that the information provided herein is accurate and </a:t>
            </a:r>
            <a:r>
              <a:rPr lang="en-GB" sz="1200">
                <a:solidFill>
                  <a:schemeClr val="tx1"/>
                </a:solidFill>
              </a:rPr>
              <a:t>up-to-date to the best of its knowledge. However</a:t>
            </a:r>
            <a:r>
              <a:rPr kumimoji="0" lang="en-GB" sz="1200" b="0" i="0" u="none" strike="noStrike" kern="0" cap="none" spc="0" normalizeH="0" baseline="0" noProof="0">
                <a:ln>
                  <a:noFill/>
                </a:ln>
                <a:solidFill>
                  <a:schemeClr val="tx1"/>
                </a:solidFill>
                <a:effectLst/>
                <a:uLnTx/>
                <a:uFillTx/>
                <a:ea typeface="+mn-ea"/>
                <a:cs typeface="+mn-cs"/>
              </a:rPr>
              <a:t>, dsm-firmenich makes no representation or warranty, either expressly or implied, of the accuracy, reliability, completeness, </a:t>
            </a:r>
            <a:r>
              <a:rPr lang="en-GB" sz="1200">
                <a:solidFill>
                  <a:schemeClr val="tx1"/>
                </a:solidFill>
              </a:rPr>
              <a:t>or suitability </a:t>
            </a:r>
            <a:r>
              <a:rPr kumimoji="0" lang="en-GB" sz="1200" b="0" i="0" u="none" strike="noStrike" kern="0" cap="none" spc="0" normalizeH="0" baseline="0" noProof="0">
                <a:ln>
                  <a:noFill/>
                </a:ln>
                <a:solidFill>
                  <a:schemeClr val="tx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tx1"/>
                </a:solidFill>
              </a:rPr>
              <a:t>options</a:t>
            </a:r>
            <a:r>
              <a:rPr kumimoji="0" lang="en-GB" sz="1200" b="0" i="0" u="none" strike="noStrike" kern="0" cap="none" spc="0" normalizeH="0" baseline="0" noProof="0">
                <a:ln>
                  <a:noFill/>
                </a:ln>
                <a:solidFill>
                  <a:schemeClr val="tx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tx1"/>
                </a:solidFill>
              </a:rPr>
              <a:t>direct or indirect </a:t>
            </a:r>
            <a:r>
              <a:rPr kumimoji="0" lang="en-GB" sz="1200" b="0" i="0" u="none" strike="noStrike" kern="0" cap="none" spc="0" normalizeH="0" baseline="0" noProof="0">
                <a:ln>
                  <a:noFill/>
                </a:ln>
                <a:solidFill>
                  <a:schemeClr val="tx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tx1"/>
                </a:solidFill>
              </a:rPr>
              <a:t>the latest information</a:t>
            </a:r>
            <a:r>
              <a:rPr kumimoji="0" lang="en-GB" sz="1200" b="0" i="0" u="none" strike="noStrike" kern="0" cap="none" spc="0" normalizeH="0" baseline="0" noProof="0">
                <a:ln>
                  <a:noFill/>
                </a:ln>
                <a:solidFill>
                  <a:schemeClr val="tx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schemeClr val="tx1"/>
              </a:solidFill>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tx1"/>
                </a:solidFill>
              </a:rPr>
              <a:t>The information provided herein is provided for information purposes only and has been prepared by dsm-firmenich in accordance with its own methodology. </a:t>
            </a:r>
          </a:p>
          <a:p>
            <a:r>
              <a:rPr lang="en-US" sz="1200">
                <a:solidFill>
                  <a:schemeClr val="tx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tx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tx1"/>
                </a:solidFill>
              </a:rPr>
              <a:t>Disclaimer</a:t>
            </a:r>
            <a:endParaRPr kumimoji="0" lang="en-GB" sz="5700" b="1" i="0" u="none" strike="noStrike" kern="0" cap="none" spc="0" normalizeH="0" baseline="0" noProof="0">
              <a:ln>
                <a:noFill/>
              </a:ln>
              <a:solidFill>
                <a:schemeClr val="tx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tx1"/>
                </a:solidFill>
              </a:rPr>
              <a:t>Copyright © DSM Nutritional Products Ltd 2024, 4002 Basel, Switzerland. </a:t>
            </a:r>
          </a:p>
          <a:p>
            <a:r>
              <a:rPr lang="en-US" sz="1200" err="1">
                <a:solidFill>
                  <a:schemeClr val="tx1"/>
                </a:solidFill>
              </a:rPr>
              <a:t>www.dsm-firmenich.com</a:t>
            </a:r>
            <a:r>
              <a:rPr lang="en-US" sz="1200">
                <a:solidFill>
                  <a:schemeClr val="tx1"/>
                </a:solidFill>
              </a:rPr>
              <a:t>. All rights reserved.</a:t>
            </a:r>
          </a:p>
        </p:txBody>
      </p:sp>
      <p:pic>
        <p:nvPicPr>
          <p:cNvPr id="2" name="Picture 1">
            <a:extLst>
              <a:ext uri="{FF2B5EF4-FFF2-40B4-BE49-F238E27FC236}">
                <a16:creationId xmlns:a16="http://schemas.microsoft.com/office/drawing/2014/main" id="{59E49335-670E-F610-DEC1-D1F4346690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7124654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B7155-4033-BAB6-E3FA-1F3D1F3924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5BE179-357D-2DB7-D463-2A1BB5419D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140293-B46A-8E54-7A89-EE35B2471B87}"/>
              </a:ext>
            </a:extLst>
          </p:cNvPr>
          <p:cNvSpPr>
            <a:spLocks noGrp="1"/>
          </p:cNvSpPr>
          <p:nvPr>
            <p:ph type="dt" sz="half" idx="10"/>
          </p:nvPr>
        </p:nvSpPr>
        <p:spPr/>
        <p:txBody>
          <a:bodyPr/>
          <a:lstStyle/>
          <a:p>
            <a:fld id="{1991D2D8-15CC-4863-B554-28D842F2BDCD}" type="datetimeFigureOut">
              <a:rPr lang="en-US" smtClean="0"/>
              <a:t>9/21/2026</a:t>
            </a:fld>
            <a:endParaRPr lang="en-US"/>
          </a:p>
        </p:txBody>
      </p:sp>
      <p:sp>
        <p:nvSpPr>
          <p:cNvPr id="5" name="Footer Placeholder 4">
            <a:extLst>
              <a:ext uri="{FF2B5EF4-FFF2-40B4-BE49-F238E27FC236}">
                <a16:creationId xmlns:a16="http://schemas.microsoft.com/office/drawing/2014/main" id="{5E7A05B9-D1E2-119E-E665-F08D39845D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D668DA-D886-AE70-3F55-C314B25BE300}"/>
              </a:ext>
            </a:extLst>
          </p:cNvPr>
          <p:cNvSpPr>
            <a:spLocks noGrp="1"/>
          </p:cNvSpPr>
          <p:nvPr>
            <p:ph type="sldNum" sz="quarter" idx="12"/>
          </p:nvPr>
        </p:nvSpPr>
        <p:spPr/>
        <p:txBody>
          <a:bodyPr/>
          <a:lstStyle/>
          <a:p>
            <a:fld id="{32C717DA-7835-4473-B5DB-725438DF486E}" type="slidenum">
              <a:rPr lang="en-US" smtClean="0"/>
              <a:t>‹#›</a:t>
            </a:fld>
            <a:endParaRPr lang="en-US"/>
          </a:p>
        </p:txBody>
      </p:sp>
    </p:spTree>
    <p:extLst>
      <p:ext uri="{BB962C8B-B14F-4D97-AF65-F5344CB8AC3E}">
        <p14:creationId xmlns:p14="http://schemas.microsoft.com/office/powerpoint/2010/main" val="3433022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EA371-6A0E-866C-8233-78772996B4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7C4C81-5AC0-C746-DC7D-0F59A01F5E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5C54C5-B57C-E2A1-BF51-8B82A25C4298}"/>
              </a:ext>
            </a:extLst>
          </p:cNvPr>
          <p:cNvSpPr>
            <a:spLocks noGrp="1"/>
          </p:cNvSpPr>
          <p:nvPr>
            <p:ph type="dt" sz="half" idx="10"/>
          </p:nvPr>
        </p:nvSpPr>
        <p:spPr/>
        <p:txBody>
          <a:bodyPr/>
          <a:lstStyle/>
          <a:p>
            <a:fld id="{1991D2D8-15CC-4863-B554-28D842F2BDCD}" type="datetimeFigureOut">
              <a:rPr lang="en-US" smtClean="0"/>
              <a:t>9/21/2026</a:t>
            </a:fld>
            <a:endParaRPr lang="en-US"/>
          </a:p>
        </p:txBody>
      </p:sp>
      <p:sp>
        <p:nvSpPr>
          <p:cNvPr id="5" name="Footer Placeholder 4">
            <a:extLst>
              <a:ext uri="{FF2B5EF4-FFF2-40B4-BE49-F238E27FC236}">
                <a16:creationId xmlns:a16="http://schemas.microsoft.com/office/drawing/2014/main" id="{1558E8D3-5BB0-029D-F798-EAF853B5DE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ED797E-7936-619B-9986-8C29290A1905}"/>
              </a:ext>
            </a:extLst>
          </p:cNvPr>
          <p:cNvSpPr>
            <a:spLocks noGrp="1"/>
          </p:cNvSpPr>
          <p:nvPr>
            <p:ph type="sldNum" sz="quarter" idx="12"/>
          </p:nvPr>
        </p:nvSpPr>
        <p:spPr/>
        <p:txBody>
          <a:bodyPr/>
          <a:lstStyle/>
          <a:p>
            <a:fld id="{32C717DA-7835-4473-B5DB-725438DF486E}" type="slidenum">
              <a:rPr lang="en-US" smtClean="0"/>
              <a:t>‹#›</a:t>
            </a:fld>
            <a:endParaRPr lang="en-US"/>
          </a:p>
        </p:txBody>
      </p:sp>
    </p:spTree>
    <p:extLst>
      <p:ext uri="{BB962C8B-B14F-4D97-AF65-F5344CB8AC3E}">
        <p14:creationId xmlns:p14="http://schemas.microsoft.com/office/powerpoint/2010/main" val="2001097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F0FC2-CF89-7D97-2198-78F69696FA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51DD9D-FF0A-8BEB-4256-F3F4E0A1E7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BF3A49-A5AB-8047-8049-0D6E426B8361}"/>
              </a:ext>
            </a:extLst>
          </p:cNvPr>
          <p:cNvSpPr>
            <a:spLocks noGrp="1"/>
          </p:cNvSpPr>
          <p:nvPr>
            <p:ph type="dt" sz="half" idx="10"/>
          </p:nvPr>
        </p:nvSpPr>
        <p:spPr/>
        <p:txBody>
          <a:bodyPr/>
          <a:lstStyle/>
          <a:p>
            <a:fld id="{1991D2D8-15CC-4863-B554-28D842F2BDCD}" type="datetimeFigureOut">
              <a:rPr lang="en-US" smtClean="0"/>
              <a:t>9/21/2026</a:t>
            </a:fld>
            <a:endParaRPr lang="en-US"/>
          </a:p>
        </p:txBody>
      </p:sp>
      <p:sp>
        <p:nvSpPr>
          <p:cNvPr id="5" name="Footer Placeholder 4">
            <a:extLst>
              <a:ext uri="{FF2B5EF4-FFF2-40B4-BE49-F238E27FC236}">
                <a16:creationId xmlns:a16="http://schemas.microsoft.com/office/drawing/2014/main" id="{60B87663-87AB-54D3-5430-8BD4547827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E85F56-9BD2-61A1-8739-35E106DC2EB2}"/>
              </a:ext>
            </a:extLst>
          </p:cNvPr>
          <p:cNvSpPr>
            <a:spLocks noGrp="1"/>
          </p:cNvSpPr>
          <p:nvPr>
            <p:ph type="sldNum" sz="quarter" idx="12"/>
          </p:nvPr>
        </p:nvSpPr>
        <p:spPr/>
        <p:txBody>
          <a:bodyPr/>
          <a:lstStyle/>
          <a:p>
            <a:fld id="{32C717DA-7835-4473-B5DB-725438DF486E}" type="slidenum">
              <a:rPr lang="en-US" smtClean="0"/>
              <a:t>‹#›</a:t>
            </a:fld>
            <a:endParaRPr lang="en-US"/>
          </a:p>
        </p:txBody>
      </p:sp>
    </p:spTree>
    <p:extLst>
      <p:ext uri="{BB962C8B-B14F-4D97-AF65-F5344CB8AC3E}">
        <p14:creationId xmlns:p14="http://schemas.microsoft.com/office/powerpoint/2010/main" val="3034133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836E8-929B-8B1B-2F1A-EDECF41F5D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379BF0-82D0-CF82-1BBC-B6B00F0003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AE4699-652E-C31C-D5F3-913835A428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97E1AEF-C573-9BF3-C306-13D86E510AD3}"/>
              </a:ext>
            </a:extLst>
          </p:cNvPr>
          <p:cNvSpPr>
            <a:spLocks noGrp="1"/>
          </p:cNvSpPr>
          <p:nvPr>
            <p:ph type="dt" sz="half" idx="10"/>
          </p:nvPr>
        </p:nvSpPr>
        <p:spPr/>
        <p:txBody>
          <a:bodyPr/>
          <a:lstStyle/>
          <a:p>
            <a:fld id="{1991D2D8-15CC-4863-B554-28D842F2BDCD}" type="datetimeFigureOut">
              <a:rPr lang="en-US" smtClean="0"/>
              <a:t>9/21/2026</a:t>
            </a:fld>
            <a:endParaRPr lang="en-US"/>
          </a:p>
        </p:txBody>
      </p:sp>
      <p:sp>
        <p:nvSpPr>
          <p:cNvPr id="6" name="Footer Placeholder 5">
            <a:extLst>
              <a:ext uri="{FF2B5EF4-FFF2-40B4-BE49-F238E27FC236}">
                <a16:creationId xmlns:a16="http://schemas.microsoft.com/office/drawing/2014/main" id="{5F0BBC7A-70CB-C294-C451-EE69E6DEAE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E0C040-764B-BC82-D461-86FA7F88DE6B}"/>
              </a:ext>
            </a:extLst>
          </p:cNvPr>
          <p:cNvSpPr>
            <a:spLocks noGrp="1"/>
          </p:cNvSpPr>
          <p:nvPr>
            <p:ph type="sldNum" sz="quarter" idx="12"/>
          </p:nvPr>
        </p:nvSpPr>
        <p:spPr/>
        <p:txBody>
          <a:bodyPr/>
          <a:lstStyle/>
          <a:p>
            <a:fld id="{32C717DA-7835-4473-B5DB-725438DF486E}" type="slidenum">
              <a:rPr lang="en-US" smtClean="0"/>
              <a:t>‹#›</a:t>
            </a:fld>
            <a:endParaRPr lang="en-US"/>
          </a:p>
        </p:txBody>
      </p:sp>
    </p:spTree>
    <p:extLst>
      <p:ext uri="{BB962C8B-B14F-4D97-AF65-F5344CB8AC3E}">
        <p14:creationId xmlns:p14="http://schemas.microsoft.com/office/powerpoint/2010/main" val="1991316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8D0E4-10E7-3736-4AC5-12E131CF4F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D05AF3-F01C-CE93-A1B6-91113637AA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F33890-C36E-EEC9-F731-C839870637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09CAA8-FD6A-A0DA-323B-3561D6BB64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FCD052-1472-3C50-6C76-242C90729A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828C42-D145-F846-A063-303B5257D4B7}"/>
              </a:ext>
            </a:extLst>
          </p:cNvPr>
          <p:cNvSpPr>
            <a:spLocks noGrp="1"/>
          </p:cNvSpPr>
          <p:nvPr>
            <p:ph type="dt" sz="half" idx="10"/>
          </p:nvPr>
        </p:nvSpPr>
        <p:spPr/>
        <p:txBody>
          <a:bodyPr/>
          <a:lstStyle/>
          <a:p>
            <a:fld id="{1991D2D8-15CC-4863-B554-28D842F2BDCD}" type="datetimeFigureOut">
              <a:rPr lang="en-US" smtClean="0"/>
              <a:t>9/21/2026</a:t>
            </a:fld>
            <a:endParaRPr lang="en-US"/>
          </a:p>
        </p:txBody>
      </p:sp>
      <p:sp>
        <p:nvSpPr>
          <p:cNvPr id="8" name="Footer Placeholder 7">
            <a:extLst>
              <a:ext uri="{FF2B5EF4-FFF2-40B4-BE49-F238E27FC236}">
                <a16:creationId xmlns:a16="http://schemas.microsoft.com/office/drawing/2014/main" id="{D1192061-2557-C450-CC6C-E457964049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1C14AD-3A09-3061-A47D-9A65D9CC1855}"/>
              </a:ext>
            </a:extLst>
          </p:cNvPr>
          <p:cNvSpPr>
            <a:spLocks noGrp="1"/>
          </p:cNvSpPr>
          <p:nvPr>
            <p:ph type="sldNum" sz="quarter" idx="12"/>
          </p:nvPr>
        </p:nvSpPr>
        <p:spPr/>
        <p:txBody>
          <a:bodyPr/>
          <a:lstStyle/>
          <a:p>
            <a:fld id="{32C717DA-7835-4473-B5DB-725438DF486E}" type="slidenum">
              <a:rPr lang="en-US" smtClean="0"/>
              <a:t>‹#›</a:t>
            </a:fld>
            <a:endParaRPr lang="en-US"/>
          </a:p>
        </p:txBody>
      </p:sp>
    </p:spTree>
    <p:extLst>
      <p:ext uri="{BB962C8B-B14F-4D97-AF65-F5344CB8AC3E}">
        <p14:creationId xmlns:p14="http://schemas.microsoft.com/office/powerpoint/2010/main" val="3891705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DE2F9-666C-D41D-084F-54CE34CC41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DB8577-7A41-AD07-21F2-26A2B9473235}"/>
              </a:ext>
            </a:extLst>
          </p:cNvPr>
          <p:cNvSpPr>
            <a:spLocks noGrp="1"/>
          </p:cNvSpPr>
          <p:nvPr>
            <p:ph type="dt" sz="half" idx="10"/>
          </p:nvPr>
        </p:nvSpPr>
        <p:spPr/>
        <p:txBody>
          <a:bodyPr/>
          <a:lstStyle/>
          <a:p>
            <a:fld id="{1991D2D8-15CC-4863-B554-28D842F2BDCD}" type="datetimeFigureOut">
              <a:rPr lang="en-US" smtClean="0"/>
              <a:t>9/21/2026</a:t>
            </a:fld>
            <a:endParaRPr lang="en-US"/>
          </a:p>
        </p:txBody>
      </p:sp>
      <p:sp>
        <p:nvSpPr>
          <p:cNvPr id="4" name="Footer Placeholder 3">
            <a:extLst>
              <a:ext uri="{FF2B5EF4-FFF2-40B4-BE49-F238E27FC236}">
                <a16:creationId xmlns:a16="http://schemas.microsoft.com/office/drawing/2014/main" id="{0A54E7C9-4AFD-73A3-B641-105BAA6236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497FE3-BD15-4EFB-0D45-050CA5A73187}"/>
              </a:ext>
            </a:extLst>
          </p:cNvPr>
          <p:cNvSpPr>
            <a:spLocks noGrp="1"/>
          </p:cNvSpPr>
          <p:nvPr>
            <p:ph type="sldNum" sz="quarter" idx="12"/>
          </p:nvPr>
        </p:nvSpPr>
        <p:spPr/>
        <p:txBody>
          <a:bodyPr/>
          <a:lstStyle/>
          <a:p>
            <a:fld id="{32C717DA-7835-4473-B5DB-725438DF486E}" type="slidenum">
              <a:rPr lang="en-US" smtClean="0"/>
              <a:t>‹#›</a:t>
            </a:fld>
            <a:endParaRPr lang="en-US"/>
          </a:p>
        </p:txBody>
      </p:sp>
    </p:spTree>
    <p:extLst>
      <p:ext uri="{BB962C8B-B14F-4D97-AF65-F5344CB8AC3E}">
        <p14:creationId xmlns:p14="http://schemas.microsoft.com/office/powerpoint/2010/main" val="35807543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CCB1A9-971E-6252-8693-55915BE35C3B}"/>
              </a:ext>
            </a:extLst>
          </p:cNvPr>
          <p:cNvSpPr>
            <a:spLocks noGrp="1"/>
          </p:cNvSpPr>
          <p:nvPr>
            <p:ph type="dt" sz="half" idx="10"/>
          </p:nvPr>
        </p:nvSpPr>
        <p:spPr/>
        <p:txBody>
          <a:bodyPr/>
          <a:lstStyle/>
          <a:p>
            <a:fld id="{1991D2D8-15CC-4863-B554-28D842F2BDCD}" type="datetimeFigureOut">
              <a:rPr lang="en-US" smtClean="0"/>
              <a:t>9/21/2026</a:t>
            </a:fld>
            <a:endParaRPr lang="en-US"/>
          </a:p>
        </p:txBody>
      </p:sp>
      <p:sp>
        <p:nvSpPr>
          <p:cNvPr id="3" name="Footer Placeholder 2">
            <a:extLst>
              <a:ext uri="{FF2B5EF4-FFF2-40B4-BE49-F238E27FC236}">
                <a16:creationId xmlns:a16="http://schemas.microsoft.com/office/drawing/2014/main" id="{18F1F300-F45E-EF76-C300-A8BBDE9F66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069F41-F2E4-6478-DA76-839DB930B7AC}"/>
              </a:ext>
            </a:extLst>
          </p:cNvPr>
          <p:cNvSpPr>
            <a:spLocks noGrp="1"/>
          </p:cNvSpPr>
          <p:nvPr>
            <p:ph type="sldNum" sz="quarter" idx="12"/>
          </p:nvPr>
        </p:nvSpPr>
        <p:spPr/>
        <p:txBody>
          <a:bodyPr/>
          <a:lstStyle/>
          <a:p>
            <a:fld id="{32C717DA-7835-4473-B5DB-725438DF486E}" type="slidenum">
              <a:rPr lang="en-US" smtClean="0"/>
              <a:t>‹#›</a:t>
            </a:fld>
            <a:endParaRPr lang="en-US"/>
          </a:p>
        </p:txBody>
      </p:sp>
    </p:spTree>
    <p:extLst>
      <p:ext uri="{BB962C8B-B14F-4D97-AF65-F5344CB8AC3E}">
        <p14:creationId xmlns:p14="http://schemas.microsoft.com/office/powerpoint/2010/main" val="28577673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BE573-E280-343B-2EB2-299F74F8C8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B0DE18-0C31-283F-330E-1BF2241646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D98881-8182-FB8C-AF9E-1209802F66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4050F7-AC19-FDC7-E4A1-31C4AD44447A}"/>
              </a:ext>
            </a:extLst>
          </p:cNvPr>
          <p:cNvSpPr>
            <a:spLocks noGrp="1"/>
          </p:cNvSpPr>
          <p:nvPr>
            <p:ph type="dt" sz="half" idx="10"/>
          </p:nvPr>
        </p:nvSpPr>
        <p:spPr/>
        <p:txBody>
          <a:bodyPr/>
          <a:lstStyle/>
          <a:p>
            <a:fld id="{1991D2D8-15CC-4863-B554-28D842F2BDCD}" type="datetimeFigureOut">
              <a:rPr lang="en-US" smtClean="0"/>
              <a:t>9/21/2026</a:t>
            </a:fld>
            <a:endParaRPr lang="en-US"/>
          </a:p>
        </p:txBody>
      </p:sp>
      <p:sp>
        <p:nvSpPr>
          <p:cNvPr id="6" name="Footer Placeholder 5">
            <a:extLst>
              <a:ext uri="{FF2B5EF4-FFF2-40B4-BE49-F238E27FC236}">
                <a16:creationId xmlns:a16="http://schemas.microsoft.com/office/drawing/2014/main" id="{3359AF43-CB27-7CC3-0FC5-2887866D2B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E04436-6515-1B4A-304F-2630956692EC}"/>
              </a:ext>
            </a:extLst>
          </p:cNvPr>
          <p:cNvSpPr>
            <a:spLocks noGrp="1"/>
          </p:cNvSpPr>
          <p:nvPr>
            <p:ph type="sldNum" sz="quarter" idx="12"/>
          </p:nvPr>
        </p:nvSpPr>
        <p:spPr/>
        <p:txBody>
          <a:bodyPr/>
          <a:lstStyle/>
          <a:p>
            <a:fld id="{32C717DA-7835-4473-B5DB-725438DF486E}" type="slidenum">
              <a:rPr lang="en-US" smtClean="0"/>
              <a:t>‹#›</a:t>
            </a:fld>
            <a:endParaRPr lang="en-US"/>
          </a:p>
        </p:txBody>
      </p:sp>
    </p:spTree>
    <p:extLst>
      <p:ext uri="{BB962C8B-B14F-4D97-AF65-F5344CB8AC3E}">
        <p14:creationId xmlns:p14="http://schemas.microsoft.com/office/powerpoint/2010/main" val="38369804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C207C-3F26-1F9D-827E-389E62778A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F84316-4684-28D6-ECAB-5B5291069A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56A45A-D104-4472-2D73-ABBEFE028E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5E0D93-0117-F653-47D1-2FA23E179E60}"/>
              </a:ext>
            </a:extLst>
          </p:cNvPr>
          <p:cNvSpPr>
            <a:spLocks noGrp="1"/>
          </p:cNvSpPr>
          <p:nvPr>
            <p:ph type="dt" sz="half" idx="10"/>
          </p:nvPr>
        </p:nvSpPr>
        <p:spPr/>
        <p:txBody>
          <a:bodyPr/>
          <a:lstStyle/>
          <a:p>
            <a:fld id="{1991D2D8-15CC-4863-B554-28D842F2BDCD}" type="datetimeFigureOut">
              <a:rPr lang="en-US" smtClean="0"/>
              <a:t>9/21/2026</a:t>
            </a:fld>
            <a:endParaRPr lang="en-US"/>
          </a:p>
        </p:txBody>
      </p:sp>
      <p:sp>
        <p:nvSpPr>
          <p:cNvPr id="6" name="Footer Placeholder 5">
            <a:extLst>
              <a:ext uri="{FF2B5EF4-FFF2-40B4-BE49-F238E27FC236}">
                <a16:creationId xmlns:a16="http://schemas.microsoft.com/office/drawing/2014/main" id="{6BE3DA7D-2508-41FF-7DD2-01791763AD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A0D5E1-3A32-71F6-35DE-33AF4C4F8B8D}"/>
              </a:ext>
            </a:extLst>
          </p:cNvPr>
          <p:cNvSpPr>
            <a:spLocks noGrp="1"/>
          </p:cNvSpPr>
          <p:nvPr>
            <p:ph type="sldNum" sz="quarter" idx="12"/>
          </p:nvPr>
        </p:nvSpPr>
        <p:spPr/>
        <p:txBody>
          <a:bodyPr/>
          <a:lstStyle/>
          <a:p>
            <a:fld id="{32C717DA-7835-4473-B5DB-725438DF486E}" type="slidenum">
              <a:rPr lang="en-US" smtClean="0"/>
              <a:t>‹#›</a:t>
            </a:fld>
            <a:endParaRPr lang="en-US"/>
          </a:p>
        </p:txBody>
      </p:sp>
    </p:spTree>
    <p:extLst>
      <p:ext uri="{BB962C8B-B14F-4D97-AF65-F5344CB8AC3E}">
        <p14:creationId xmlns:p14="http://schemas.microsoft.com/office/powerpoint/2010/main" val="1378096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1377A-9491-113D-362D-F30A20A0DA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7D9E2-C677-C379-5FC3-E0C5E6BC3E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777CEC-A5D1-F644-06BF-B50B5D6EDD1A}"/>
              </a:ext>
            </a:extLst>
          </p:cNvPr>
          <p:cNvSpPr>
            <a:spLocks noGrp="1"/>
          </p:cNvSpPr>
          <p:nvPr>
            <p:ph type="dt" sz="half" idx="10"/>
          </p:nvPr>
        </p:nvSpPr>
        <p:spPr/>
        <p:txBody>
          <a:bodyPr/>
          <a:lstStyle/>
          <a:p>
            <a:fld id="{1991D2D8-15CC-4863-B554-28D842F2BDCD}" type="datetimeFigureOut">
              <a:rPr lang="en-US" smtClean="0"/>
              <a:t>9/21/2026</a:t>
            </a:fld>
            <a:endParaRPr lang="en-US"/>
          </a:p>
        </p:txBody>
      </p:sp>
      <p:sp>
        <p:nvSpPr>
          <p:cNvPr id="5" name="Footer Placeholder 4">
            <a:extLst>
              <a:ext uri="{FF2B5EF4-FFF2-40B4-BE49-F238E27FC236}">
                <a16:creationId xmlns:a16="http://schemas.microsoft.com/office/drawing/2014/main" id="{9757BD49-E75B-7B9C-0368-1E67EE302B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1F3FE4-6C79-3DC8-42FA-E67F94F6B9DB}"/>
              </a:ext>
            </a:extLst>
          </p:cNvPr>
          <p:cNvSpPr>
            <a:spLocks noGrp="1"/>
          </p:cNvSpPr>
          <p:nvPr>
            <p:ph type="sldNum" sz="quarter" idx="12"/>
          </p:nvPr>
        </p:nvSpPr>
        <p:spPr/>
        <p:txBody>
          <a:bodyPr/>
          <a:lstStyle/>
          <a:p>
            <a:fld id="{32C717DA-7835-4473-B5DB-725438DF486E}" type="slidenum">
              <a:rPr lang="en-US" smtClean="0"/>
              <a:t>‹#›</a:t>
            </a:fld>
            <a:endParaRPr lang="en-US"/>
          </a:p>
        </p:txBody>
      </p:sp>
    </p:spTree>
    <p:extLst>
      <p:ext uri="{BB962C8B-B14F-4D97-AF65-F5344CB8AC3E}">
        <p14:creationId xmlns:p14="http://schemas.microsoft.com/office/powerpoint/2010/main" val="504890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A162FA-E68A-2A22-F4EC-A9349171F1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368CF0-982B-4D96-4AF6-78B016902E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F9B29-B70B-B781-5792-3047C84D6A28}"/>
              </a:ext>
            </a:extLst>
          </p:cNvPr>
          <p:cNvSpPr>
            <a:spLocks noGrp="1"/>
          </p:cNvSpPr>
          <p:nvPr>
            <p:ph type="dt" sz="half" idx="10"/>
          </p:nvPr>
        </p:nvSpPr>
        <p:spPr/>
        <p:txBody>
          <a:bodyPr/>
          <a:lstStyle/>
          <a:p>
            <a:fld id="{1991D2D8-15CC-4863-B554-28D842F2BDCD}" type="datetimeFigureOut">
              <a:rPr lang="en-US" smtClean="0"/>
              <a:t>9/21/2026</a:t>
            </a:fld>
            <a:endParaRPr lang="en-US"/>
          </a:p>
        </p:txBody>
      </p:sp>
      <p:sp>
        <p:nvSpPr>
          <p:cNvPr id="5" name="Footer Placeholder 4">
            <a:extLst>
              <a:ext uri="{FF2B5EF4-FFF2-40B4-BE49-F238E27FC236}">
                <a16:creationId xmlns:a16="http://schemas.microsoft.com/office/drawing/2014/main" id="{55B2516D-8CBA-91E2-CDB7-C063633AFE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E5B029-9170-4E54-DC24-6B086550492B}"/>
              </a:ext>
            </a:extLst>
          </p:cNvPr>
          <p:cNvSpPr>
            <a:spLocks noGrp="1"/>
          </p:cNvSpPr>
          <p:nvPr>
            <p:ph type="sldNum" sz="quarter" idx="12"/>
          </p:nvPr>
        </p:nvSpPr>
        <p:spPr/>
        <p:txBody>
          <a:bodyPr/>
          <a:lstStyle/>
          <a:p>
            <a:fld id="{32C717DA-7835-4473-B5DB-725438DF486E}" type="slidenum">
              <a:rPr lang="en-US" smtClean="0"/>
              <a:t>‹#›</a:t>
            </a:fld>
            <a:endParaRPr lang="en-US"/>
          </a:p>
        </p:txBody>
      </p:sp>
    </p:spTree>
    <p:extLst>
      <p:ext uri="{BB962C8B-B14F-4D97-AF65-F5344CB8AC3E}">
        <p14:creationId xmlns:p14="http://schemas.microsoft.com/office/powerpoint/2010/main" val="16016192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084395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theme" Target="../theme/theme6.xml"/><Relationship Id="rId6" Type="http://schemas.openxmlformats.org/officeDocument/2006/relationships/image" Target="../media/image9.emf"/><Relationship Id="rId5" Type="http://schemas.openxmlformats.org/officeDocument/2006/relationships/oleObject" Target="../embeddings/oleObject1.bin"/><Relationship Id="rId4" Type="http://schemas.openxmlformats.org/officeDocument/2006/relationships/image" Target="../media/image8.jpe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10.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11.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8" r:id="rId2"/>
    <p:sldLayoutId id="2147483683" r:id="rId3"/>
    <p:sldLayoutId id="2147483672" r:id="rId4"/>
    <p:sldLayoutId id="2147483787" r:id="rId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0FB7532F-A006-E0B9-9820-79AEB2CB1C47}"/>
              </a:ext>
            </a:extLst>
          </p:cNvPr>
          <p:cNvSpPr txBox="1"/>
          <p:nvPr>
            <p:extLst>
              <p:ext uri="{1162E1C5-73C7-4A58-AE30-91384D911F3F}">
                <p184:classification xmlns:p184="http://schemas.microsoft.com/office/powerpoint/2018/4/main" val="hdr"/>
              </p:ext>
            </p:extLst>
          </p:nvPr>
        </p:nvSpPr>
        <p:spPr>
          <a:xfrm>
            <a:off x="11139488" y="317500"/>
            <a:ext cx="769937" cy="182880"/>
          </a:xfrm>
          <a:prstGeom prst="rect">
            <a:avLst/>
          </a:prstGeom>
        </p:spPr>
        <p:txBody>
          <a:bodyPr horzOverflow="overflow" lIns="0" tIns="0" rIns="0" bIns="0">
            <a:spAutoFit/>
          </a:bodyPr>
          <a:lstStyle/>
          <a:p>
            <a:pPr algn="l"/>
            <a:r>
              <a:rPr lang="en-CH" sz="1200">
                <a:solidFill>
                  <a:srgbClr val="FF8C00"/>
                </a:solidFill>
                <a:latin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1542551391"/>
      </p:ext>
    </p:extLst>
  </p:cSld>
  <p:clrMap bg1="lt1" tx1="dk1" bg2="lt2" tx2="dk2" accent1="accent1" accent2="accent2" accent3="accent3" accent4="accent4" accent5="accent5" accent6="accent6" hlink="hlink" folHlink="folHlink"/>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941482442"/>
      </p:ext>
    </p:extLst>
  </p:cSld>
  <p:clrMap bg1="lt1" tx1="dk1" bg2="lt2" tx2="dk2" accent1="accent1" accent2="accent2" accent3="accent3" accent4="accent4" accent5="accent5" accent6="accent6" hlink="hlink" folHlink="folHlink"/>
  <p:sldLayoutIdLst>
    <p:sldLayoutId id="2147483931" r:id="rId1"/>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b="0" i="0">
                <a:solidFill>
                  <a:schemeClr val="tx1"/>
                </a:solidFill>
                <a:latin typeface="DM Sans" pitchFamily="2" charset="77"/>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947301106"/>
      </p:ext>
    </p:extLst>
  </p:cSld>
  <p:clrMap bg1="lt1" tx1="dk1" bg2="lt2" tx2="dk2" accent1="accent1" accent2="accent2" accent3="accent3" accent4="accent4" accent5="accent5" accent6="accent6" hlink="hlink" folHlink="folHlink"/>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b="0" i="0" kern="0" spc="0" baseline="0">
          <a:solidFill>
            <a:schemeClr val="tx1"/>
          </a:solidFill>
          <a:latin typeface="DM Sans" pitchFamily="2" charset="77"/>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b="0" i="0" kern="1200">
          <a:solidFill>
            <a:schemeClr val="tx1"/>
          </a:solidFill>
          <a:latin typeface="DM Sans" pitchFamily="2" charset="77"/>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b="0" i="0" kern="1200">
          <a:solidFill>
            <a:schemeClr val="tx1"/>
          </a:solidFill>
          <a:latin typeface="DM Sans" pitchFamily="2" charset="77"/>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b="0" i="0" kern="1200">
          <a:solidFill>
            <a:schemeClr val="tx1"/>
          </a:solidFill>
          <a:latin typeface="DM Sans" pitchFamily="2" charset="77"/>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b="0" i="0" kern="1200">
          <a:solidFill>
            <a:schemeClr val="tx1"/>
          </a:solidFill>
          <a:latin typeface="DM Sans"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b="0" i="0">
                <a:solidFill>
                  <a:schemeClr val="tx1"/>
                </a:solidFill>
                <a:latin typeface="DM Sans" pitchFamily="2" charset="77"/>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417727043"/>
      </p:ext>
    </p:extLst>
  </p:cSld>
  <p:clrMap bg1="lt1" tx1="dk1" bg2="lt2" tx2="dk2" accent1="accent1" accent2="accent2" accent3="accent3" accent4="accent4" accent5="accent5" accent6="accent6" hlink="hlink" folHlink="folHlink"/>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b="0" i="0" kern="0" spc="0" baseline="0">
          <a:solidFill>
            <a:schemeClr val="tx1"/>
          </a:solidFill>
          <a:latin typeface="DM Sans" pitchFamily="2" charset="77"/>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b="0" i="0" kern="1200">
          <a:solidFill>
            <a:schemeClr val="tx1"/>
          </a:solidFill>
          <a:latin typeface="DM Sans" pitchFamily="2" charset="77"/>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b="0" i="0" kern="1200">
          <a:solidFill>
            <a:schemeClr val="tx1"/>
          </a:solidFill>
          <a:latin typeface="DM Sans" pitchFamily="2" charset="77"/>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b="0" i="0" kern="1200">
          <a:solidFill>
            <a:schemeClr val="tx1"/>
          </a:solidFill>
          <a:latin typeface="DM Sans" pitchFamily="2" charset="77"/>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b="0" i="0" kern="1200">
          <a:solidFill>
            <a:schemeClr val="tx1"/>
          </a:solidFill>
          <a:latin typeface="DM Sans"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A blue sky with clouds&#10;&#10;Description automatically generated with low confidence">
            <a:extLst>
              <a:ext uri="{FF2B5EF4-FFF2-40B4-BE49-F238E27FC236}">
                <a16:creationId xmlns:a16="http://schemas.microsoft.com/office/drawing/2014/main" id="{587E7F4C-9618-2A45-8C91-3BD33DA680F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2427"/>
            <a:ext cx="12192000" cy="6853146"/>
          </a:xfrm>
          <a:prstGeom prst="rect">
            <a:avLst/>
          </a:prstGeom>
        </p:spPr>
      </p:pic>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8" name="Slide Number Placeholder 8">
            <a:extLst>
              <a:ext uri="{FF2B5EF4-FFF2-40B4-BE49-F238E27FC236}">
                <a16:creationId xmlns:a16="http://schemas.microsoft.com/office/drawing/2014/main" id="{9C95FC42-3DD2-2A45-9861-6B86FFA421E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3098875493"/>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158073267"/>
      </p:ext>
    </p:extLst>
  </p:cSld>
  <p:clrMap bg1="lt1" tx1="dk1" bg2="lt2" tx2="dk2" accent1="accent1" accent2="accent2" accent3="accent3" accent4="accent4" accent5="accent5" accent6="accent6" hlink="hlink" folHlink="folHlink"/>
  <p:sldLayoutIdLst>
    <p:sldLayoutId id="2147483979" r:id="rId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569604973"/>
      </p:ext>
    </p:extLst>
  </p:cSld>
  <p:clrMap bg1="lt1" tx1="dk1" bg2="lt2" tx2="dk2" accent1="accent1" accent2="accent2" accent3="accent3" accent4="accent4" accent5="accent5" accent6="accent6" hlink="hlink" folHlink="folHlink"/>
  <p:sldLayoutIdLst>
    <p:sldLayoutId id="2147484004"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MSIPCMContentMarking" descr="{&quot;HashCode&quot;:1466212546,&quot;Placement&quot;:&quot;Header&quot;,&quot;Top&quot;:0.0,&quot;Left&quot;:888.568237,&quot;SlideWidth&quot;:960,&quot;SlideHeight&quot;:540}">
            <a:extLst>
              <a:ext uri="{FF2B5EF4-FFF2-40B4-BE49-F238E27FC236}">
                <a16:creationId xmlns:a16="http://schemas.microsoft.com/office/drawing/2014/main" id="{C4B4BF6F-ECC3-17AD-88C4-D82932E3D611}"/>
              </a:ext>
            </a:extLst>
          </p:cNvPr>
          <p:cNvSpPr txBox="1"/>
          <p:nvPr userDrawn="1"/>
        </p:nvSpPr>
        <p:spPr>
          <a:xfrm>
            <a:off x="11284817" y="0"/>
            <a:ext cx="907183" cy="262344"/>
          </a:xfrm>
          <a:prstGeom prst="rect">
            <a:avLst/>
          </a:prstGeom>
          <a:noFill/>
        </p:spPr>
        <p:txBody>
          <a:bodyPr vert="horz" wrap="square" lIns="0" tIns="0" rIns="0" bIns="0" rtlCol="0" anchor="ctr" anchorCtr="1">
            <a:spAutoFit/>
          </a:bodyPr>
          <a:lstStyle/>
          <a:p>
            <a:pPr algn="r">
              <a:spcBef>
                <a:spcPts val="0"/>
              </a:spcBef>
              <a:spcAft>
                <a:spcPts val="0"/>
              </a:spcAft>
            </a:pPr>
            <a:r>
              <a:rPr lang="en-US" sz="1000">
                <a:solidFill>
                  <a:srgbClr val="737373"/>
                </a:solidFill>
                <a:latin typeface="Calibri" panose="020F0502020204030204" pitchFamily="34" charset="0"/>
              </a:rPr>
              <a:t>Confidential</a:t>
            </a:r>
          </a:p>
        </p:txBody>
      </p:sp>
    </p:spTree>
    <p:extLst>
      <p:ext uri="{BB962C8B-B14F-4D97-AF65-F5344CB8AC3E}">
        <p14:creationId xmlns:p14="http://schemas.microsoft.com/office/powerpoint/2010/main" val="2075325435"/>
      </p:ext>
    </p:extLst>
  </p:cSld>
  <p:clrMap bg1="lt1" tx1="dk1" bg2="lt2" tx2="dk2" accent1="accent1" accent2="accent2" accent3="accent3" accent4="accent4" accent5="accent5" accent6="accent6" hlink="hlink" folHlink="folHlink"/>
  <p:sldLayoutIdLst>
    <p:sldLayoutId id="2147484068" r:id="rId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45225483"/>
      </p:ext>
    </p:extLst>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73" r:id="rId5"/>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C8C5D9-1D79-F4A7-F319-F869B396FA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2FCB5E-F3B9-3367-CCEC-5D5501D4A4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B76B83-01B8-5862-969A-640ED307B4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91D2D8-15CC-4863-B554-28D842F2BDCD}" type="datetimeFigureOut">
              <a:rPr lang="en-US" smtClean="0"/>
              <a:t>9/21/2026</a:t>
            </a:fld>
            <a:endParaRPr lang="en-US"/>
          </a:p>
        </p:txBody>
      </p:sp>
      <p:sp>
        <p:nvSpPr>
          <p:cNvPr id="5" name="Footer Placeholder 4">
            <a:extLst>
              <a:ext uri="{FF2B5EF4-FFF2-40B4-BE49-F238E27FC236}">
                <a16:creationId xmlns:a16="http://schemas.microsoft.com/office/drawing/2014/main" id="{AF3956AE-24D2-EA08-62B3-DC702F9BDE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B106080-C56A-BDA7-A104-F9943C580C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C717DA-7835-4473-B5DB-725438DF486E}" type="slidenum">
              <a:rPr lang="en-US" smtClean="0"/>
              <a:t>‹#›</a:t>
            </a:fld>
            <a:endParaRPr lang="en-US"/>
          </a:p>
        </p:txBody>
      </p:sp>
    </p:spTree>
    <p:extLst>
      <p:ext uri="{BB962C8B-B14F-4D97-AF65-F5344CB8AC3E}">
        <p14:creationId xmlns:p14="http://schemas.microsoft.com/office/powerpoint/2010/main" val="2088588767"/>
      </p:ext>
    </p:extLst>
  </p:cSld>
  <p:clrMap bg1="lt1" tx1="dk1" bg2="lt2" tx2="dk2" accent1="accent1" accent2="accent2" accent3="accent3" accent4="accent4" accent5="accent5" accent6="accent6" hlink="hlink" folHlink="folHlink"/>
  <p:sldLayoutIdLst>
    <p:sldLayoutId id="2147484175" r:id="rId1"/>
    <p:sldLayoutId id="2147484176" r:id="rId2"/>
    <p:sldLayoutId id="2147484177" r:id="rId3"/>
    <p:sldLayoutId id="2147484178" r:id="rId4"/>
    <p:sldLayoutId id="2147484179" r:id="rId5"/>
    <p:sldLayoutId id="2147484180" r:id="rId6"/>
    <p:sldLayoutId id="2147484181" r:id="rId7"/>
    <p:sldLayoutId id="2147484182" r:id="rId8"/>
    <p:sldLayoutId id="2147484183" r:id="rId9"/>
    <p:sldLayoutId id="2147484184" r:id="rId10"/>
    <p:sldLayoutId id="2147484185" r:id="rId11"/>
    <p:sldLayoutId id="21474841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9.xml"/><Relationship Id="rId7" Type="http://schemas.openxmlformats.org/officeDocument/2006/relationships/image" Target="../media/image2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sciencedirect.com/topics/neuroscience/molecular-docking" TargetMode="External"/><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24.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svg"/><Relationship Id="rId2" Type="http://schemas.openxmlformats.org/officeDocument/2006/relationships/image" Target="../media/image35.jpeg"/><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44.svg"/><Relationship Id="rId4" Type="http://schemas.openxmlformats.org/officeDocument/2006/relationships/image" Target="../media/image43.svg"/></Relationships>
</file>

<file path=ppt/slides/_rels/slide18.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6.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412A971-8068-A338-2FDC-A28E844C75E4}"/>
              </a:ext>
            </a:extLst>
          </p:cNvPr>
          <p:cNvSpPr>
            <a:spLocks noGrp="1"/>
          </p:cNvSpPr>
          <p:nvPr>
            <p:ph type="ctrTitle"/>
          </p:nvPr>
        </p:nvSpPr>
        <p:spPr/>
        <p:txBody>
          <a:bodyPr/>
          <a:lstStyle/>
          <a:p>
            <a:endParaRPr lang="fr-FR"/>
          </a:p>
        </p:txBody>
      </p:sp>
      <p:pic>
        <p:nvPicPr>
          <p:cNvPr id="4" name="Image 3" descr="Une image contenant texte, Visage humain, personne, livre&#10;&#10;Le contenu généré par l’IA peut être incorrect.">
            <a:extLst>
              <a:ext uri="{FF2B5EF4-FFF2-40B4-BE49-F238E27FC236}">
                <a16:creationId xmlns:a16="http://schemas.microsoft.com/office/drawing/2014/main" id="{EBC7380A-0177-58EC-EFE7-681BA63786E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87066" cy="6858000"/>
          </a:xfrm>
          <a:prstGeom prst="rect">
            <a:avLst/>
          </a:prstGeom>
        </p:spPr>
      </p:pic>
      <p:sp>
        <p:nvSpPr>
          <p:cNvPr id="2" name="TextBox 1">
            <a:extLst>
              <a:ext uri="{FF2B5EF4-FFF2-40B4-BE49-F238E27FC236}">
                <a16:creationId xmlns:a16="http://schemas.microsoft.com/office/drawing/2014/main" id="{8030D1E8-440C-88B0-0D8F-00B25AF5321C}"/>
              </a:ext>
            </a:extLst>
          </p:cNvPr>
          <p:cNvSpPr txBox="1"/>
          <p:nvPr/>
        </p:nvSpPr>
        <p:spPr>
          <a:xfrm>
            <a:off x="198227" y="6043972"/>
            <a:ext cx="1581411" cy="261610"/>
          </a:xfrm>
          <a:prstGeom prst="rect">
            <a:avLst/>
          </a:prstGeom>
          <a:noFill/>
        </p:spPr>
        <p:txBody>
          <a:bodyPr wrap="square" rtlCol="0">
            <a:spAutoFit/>
          </a:bodyPr>
          <a:lstStyle/>
          <a:p>
            <a:r>
              <a:rPr lang="en-US" sz="1100" dirty="0">
                <a:solidFill>
                  <a:schemeClr val="bg1"/>
                </a:solidFill>
              </a:rPr>
              <a:t>September 2026</a:t>
            </a:r>
            <a:endParaRPr lang="en-CH" sz="1100" dirty="0">
              <a:solidFill>
                <a:schemeClr val="bg1"/>
              </a:solidFill>
            </a:endParaRPr>
          </a:p>
        </p:txBody>
      </p:sp>
    </p:spTree>
    <p:extLst>
      <p:ext uri="{BB962C8B-B14F-4D97-AF65-F5344CB8AC3E}">
        <p14:creationId xmlns:p14="http://schemas.microsoft.com/office/powerpoint/2010/main" val="1529356182"/>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
            <a:extLst>
              <a:ext uri="{FF2B5EF4-FFF2-40B4-BE49-F238E27FC236}">
                <a16:creationId xmlns:a16="http://schemas.microsoft.com/office/drawing/2014/main" id="{DFDA14BA-BCEB-4DA2-985B-B52472E7516A}"/>
              </a:ext>
            </a:extLst>
          </p:cNvPr>
          <p:cNvSpPr txBox="1">
            <a:spLocks noGrp="1"/>
          </p:cNvSpPr>
          <p:nvPr>
            <p:ph type="title"/>
          </p:nvPr>
        </p:nvSpPr>
        <p:spPr>
          <a:xfrm>
            <a:off x="302401" y="302400"/>
            <a:ext cx="9713958" cy="345600"/>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accent5"/>
                </a:solidFill>
                <a:latin typeface="Fira Sans Medium" panose="020B0503050000020004" pitchFamily="34" charset="0"/>
                <a:ea typeface="+mj-ea"/>
                <a:cs typeface="+mj-cs"/>
              </a:defRPr>
            </a:lvl1pPr>
          </a:lstStyle>
          <a:p>
            <a:pPr>
              <a:defRPr/>
            </a:pPr>
            <a:r>
              <a:rPr lang="en-US" sz="2000" b="1" dirty="0">
                <a:solidFill>
                  <a:schemeClr val="tx1"/>
                </a:solidFill>
                <a:latin typeface="+mj-lt"/>
              </a:rPr>
              <a:t>Uneven Skin Tone: A Global  Concern</a:t>
            </a:r>
            <a:endParaRPr lang="en-GB" sz="2000" b="1" dirty="0">
              <a:solidFill>
                <a:schemeClr val="tx1"/>
              </a:solidFill>
              <a:latin typeface="+mj-lt"/>
            </a:endParaRPr>
          </a:p>
        </p:txBody>
      </p:sp>
      <p:grpSp>
        <p:nvGrpSpPr>
          <p:cNvPr id="15" name="Groupe 14">
            <a:extLst>
              <a:ext uri="{FF2B5EF4-FFF2-40B4-BE49-F238E27FC236}">
                <a16:creationId xmlns:a16="http://schemas.microsoft.com/office/drawing/2014/main" id="{25467BF5-7F80-B563-83E4-959D65BF4B58}"/>
              </a:ext>
            </a:extLst>
          </p:cNvPr>
          <p:cNvGrpSpPr/>
          <p:nvPr/>
        </p:nvGrpSpPr>
        <p:grpSpPr>
          <a:xfrm>
            <a:off x="344094" y="1095035"/>
            <a:ext cx="3420000" cy="3679078"/>
            <a:chOff x="344094" y="800067"/>
            <a:chExt cx="3420000" cy="3679078"/>
          </a:xfrm>
        </p:grpSpPr>
        <p:sp>
          <p:nvSpPr>
            <p:cNvPr id="28" name="TextBox 27">
              <a:extLst>
                <a:ext uri="{FF2B5EF4-FFF2-40B4-BE49-F238E27FC236}">
                  <a16:creationId xmlns:a16="http://schemas.microsoft.com/office/drawing/2014/main" id="{BF7F2EAE-033D-6DD7-9452-291E8D44BC64}"/>
                </a:ext>
              </a:extLst>
            </p:cNvPr>
            <p:cNvSpPr txBox="1"/>
            <p:nvPr/>
          </p:nvSpPr>
          <p:spPr>
            <a:xfrm>
              <a:off x="344094" y="3717398"/>
              <a:ext cx="3420000" cy="761747"/>
            </a:xfrm>
            <a:prstGeom prst="rect">
              <a:avLst/>
            </a:prstGeom>
            <a:noFill/>
          </p:spPr>
          <p:txBody>
            <a:bodyPr wrap="square">
              <a:spAutoFit/>
            </a:bodyPr>
            <a:lstStyle/>
            <a:p>
              <a:pPr marL="0" marR="0" lvl="0" indent="0" algn="l" defTabSz="914400" rtl="0" eaLnBrk="1" fontAlgn="auto" latinLnBrk="0" hangingPunct="1">
                <a:lnSpc>
                  <a:spcPct val="100000"/>
                </a:lnSpc>
                <a:spcBef>
                  <a:spcPts val="500"/>
                </a:spcBef>
                <a:spcAft>
                  <a:spcPts val="400"/>
                </a:spcAft>
                <a:buClr>
                  <a:srgbClr val="9138B0"/>
                </a:buClr>
                <a:buSzPct val="90000"/>
                <a:buFontTx/>
                <a:buNone/>
                <a:tabLst/>
                <a:defRPr/>
              </a:pPr>
              <a:r>
                <a:rPr kumimoji="0" lang="en-US" sz="1200" b="1" i="0" u="none" strike="noStrike" kern="0" cap="none" spc="0" normalizeH="0" baseline="0" noProof="0" dirty="0">
                  <a:ln>
                    <a:noFill/>
                  </a:ln>
                  <a:solidFill>
                    <a:prstClr val="black"/>
                  </a:solidFill>
                  <a:effectLst/>
                  <a:uLnTx/>
                  <a:uFillTx/>
                  <a:latin typeface="DM Sans"/>
                  <a:ea typeface="+mn-ea"/>
                  <a:cs typeface="+mn-cs"/>
                </a:rPr>
                <a:t>Asia: A Long-Standing Beauty Priority</a:t>
              </a:r>
            </a:p>
            <a:p>
              <a:pPr marL="0" marR="0" lvl="0" indent="0" algn="l" defTabSz="914400" rtl="0" eaLnBrk="1" fontAlgn="auto" latinLnBrk="0" hangingPunct="1">
                <a:lnSpc>
                  <a:spcPct val="100000"/>
                </a:lnSpc>
                <a:spcBef>
                  <a:spcPts val="500"/>
                </a:spcBef>
                <a:spcAft>
                  <a:spcPts val="400"/>
                </a:spcAft>
                <a:buClr>
                  <a:srgbClr val="9138B0"/>
                </a:buClr>
                <a:buSzPct val="90000"/>
                <a:buFontTx/>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Across Asia, healthy skin is often associated with a bright, radiant, and even skin tone.</a:t>
              </a:r>
              <a:endParaRPr kumimoji="0" lang="en-GB" sz="1200" b="0" i="0" u="none" strike="noStrike" kern="0" cap="none" spc="0" normalizeH="0" baseline="0" noProof="0" dirty="0">
                <a:ln>
                  <a:noFill/>
                </a:ln>
                <a:solidFill>
                  <a:prstClr val="black"/>
                </a:solidFill>
                <a:effectLst/>
                <a:uLnTx/>
                <a:uFillTx/>
                <a:latin typeface="DM Sans"/>
                <a:ea typeface="+mn-ea"/>
                <a:cs typeface="+mn-cs"/>
              </a:endParaRPr>
            </a:p>
          </p:txBody>
        </p:sp>
        <p:pic>
          <p:nvPicPr>
            <p:cNvPr id="6" name="Image 5" descr="Une image contenant personne, Visage humain, intérieur, Séance photo&#10;&#10;Description générée automatiquement">
              <a:extLst>
                <a:ext uri="{FF2B5EF4-FFF2-40B4-BE49-F238E27FC236}">
                  <a16:creationId xmlns:a16="http://schemas.microsoft.com/office/drawing/2014/main" id="{CA99DEC1-8A54-2A6A-E7E7-7E818E19CB05}"/>
                </a:ext>
              </a:extLst>
            </p:cNvPr>
            <p:cNvPicPr>
              <a:picLocks noChangeAspect="1"/>
            </p:cNvPicPr>
            <p:nvPr/>
          </p:nvPicPr>
          <p:blipFill>
            <a:blip r:embed="rId3" cstate="print">
              <a:extLst>
                <a:ext uri="{28A0092B-C50C-407E-A947-70E740481C1C}">
                  <a14:useLocalDpi xmlns:a14="http://schemas.microsoft.com/office/drawing/2010/main"/>
                </a:ext>
              </a:extLst>
            </a:blip>
            <a:srcRect t="-459"/>
            <a:stretch/>
          </p:blipFill>
          <p:spPr>
            <a:xfrm>
              <a:off x="788993" y="800067"/>
              <a:ext cx="2530203" cy="2520000"/>
            </a:xfrm>
            <a:prstGeom prst="rect">
              <a:avLst/>
            </a:prstGeom>
          </p:spPr>
        </p:pic>
      </p:grpSp>
      <p:grpSp>
        <p:nvGrpSpPr>
          <p:cNvPr id="17" name="Groupe 16">
            <a:extLst>
              <a:ext uri="{FF2B5EF4-FFF2-40B4-BE49-F238E27FC236}">
                <a16:creationId xmlns:a16="http://schemas.microsoft.com/office/drawing/2014/main" id="{56361D7D-8A18-7CB3-16D7-FC0BE0D265EC}"/>
              </a:ext>
            </a:extLst>
          </p:cNvPr>
          <p:cNvGrpSpPr/>
          <p:nvPr/>
        </p:nvGrpSpPr>
        <p:grpSpPr>
          <a:xfrm>
            <a:off x="8682301" y="1095035"/>
            <a:ext cx="3165605" cy="4564002"/>
            <a:chOff x="8935398" y="800067"/>
            <a:chExt cx="3165605" cy="4564002"/>
          </a:xfrm>
        </p:grpSpPr>
        <p:sp>
          <p:nvSpPr>
            <p:cNvPr id="25" name="TextBox 24">
              <a:extLst>
                <a:ext uri="{FF2B5EF4-FFF2-40B4-BE49-F238E27FC236}">
                  <a16:creationId xmlns:a16="http://schemas.microsoft.com/office/drawing/2014/main" id="{628BCDFE-B1C3-F668-E2F2-86A088E4B2AD}"/>
                </a:ext>
              </a:extLst>
            </p:cNvPr>
            <p:cNvSpPr txBox="1"/>
            <p:nvPr/>
          </p:nvSpPr>
          <p:spPr>
            <a:xfrm>
              <a:off x="8935398" y="3748242"/>
              <a:ext cx="3165605" cy="1615827"/>
            </a:xfrm>
            <a:prstGeom prst="rect">
              <a:avLst/>
            </a:prstGeom>
            <a:noFill/>
          </p:spPr>
          <p:txBody>
            <a:bodyPr wrap="square">
              <a:spAutoFit/>
            </a:bodyPr>
            <a:lstStyle/>
            <a:p>
              <a:pPr marL="0" marR="0" lvl="0" indent="0" algn="l" defTabSz="914400" rtl="0" eaLnBrk="1" fontAlgn="auto" latinLnBrk="0" hangingPunct="1">
                <a:lnSpc>
                  <a:spcPct val="100000"/>
                </a:lnSpc>
                <a:spcBef>
                  <a:spcPts val="500"/>
                </a:spcBef>
                <a:spcAft>
                  <a:spcPts val="400"/>
                </a:spcAft>
                <a:buClr>
                  <a:srgbClr val="9138B0"/>
                </a:buClr>
                <a:buSzPct val="90000"/>
                <a:buFontTx/>
                <a:buNone/>
                <a:tabLst/>
                <a:defRPr/>
              </a:pPr>
              <a:r>
                <a:rPr kumimoji="0" lang="en-US" sz="1200" b="1" i="0" u="none" strike="noStrike" kern="0" cap="none" spc="0" normalizeH="0" baseline="0" noProof="0" dirty="0">
                  <a:ln>
                    <a:noFill/>
                  </a:ln>
                  <a:solidFill>
                    <a:prstClr val="black"/>
                  </a:solidFill>
                  <a:effectLst/>
                  <a:uLnTx/>
                  <a:uFillTx/>
                  <a:latin typeface="DM Sans"/>
                  <a:ea typeface="+mn-ea"/>
                  <a:cs typeface="+mn-cs"/>
                </a:rPr>
                <a:t>Pigmentation Irregularities: A Global Skin Concern</a:t>
              </a:r>
            </a:p>
            <a:p>
              <a:pPr marL="0" marR="0" lvl="0" indent="0" algn="l" defTabSz="914400" rtl="0" eaLnBrk="1" fontAlgn="auto" latinLnBrk="0" hangingPunct="1">
                <a:lnSpc>
                  <a:spcPct val="100000"/>
                </a:lnSpc>
                <a:spcBef>
                  <a:spcPts val="500"/>
                </a:spcBef>
                <a:spcAft>
                  <a:spcPts val="400"/>
                </a:spcAft>
                <a:buClr>
                  <a:srgbClr val="9138B0"/>
                </a:buClr>
                <a:buSzPct val="90000"/>
                <a:buFontTx/>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Pigmentation irregularities, dark spots, and post-acne marks affect consumers worldwide, making an even skin tone one of the most universal skincare needs.</a:t>
              </a:r>
            </a:p>
            <a:p>
              <a:pPr marL="0" marR="0" lvl="0" indent="0" algn="l" defTabSz="914400" rtl="0" eaLnBrk="1" fontAlgn="auto" latinLnBrk="0" hangingPunct="1">
                <a:lnSpc>
                  <a:spcPct val="100000"/>
                </a:lnSpc>
                <a:spcBef>
                  <a:spcPts val="500"/>
                </a:spcBef>
                <a:spcAft>
                  <a:spcPts val="400"/>
                </a:spcAft>
                <a:buClr>
                  <a:srgbClr val="9138B0"/>
                </a:buClr>
                <a:buSzPct val="90000"/>
                <a:buFontTx/>
                <a:buNone/>
                <a:tabLst/>
                <a:defRPr/>
              </a:pPr>
              <a:endParaRPr kumimoji="0" lang="en-US" sz="1200" b="0" i="0" u="none" strike="noStrike" kern="0" cap="none" spc="0" normalizeH="0" baseline="0" noProof="0" dirty="0">
                <a:ln>
                  <a:noFill/>
                </a:ln>
                <a:solidFill>
                  <a:prstClr val="black"/>
                </a:solidFill>
                <a:effectLst/>
                <a:uLnTx/>
                <a:uFillTx/>
                <a:latin typeface="DM Sans"/>
                <a:ea typeface="+mn-ea"/>
                <a:cs typeface="+mn-cs"/>
              </a:endParaRPr>
            </a:p>
          </p:txBody>
        </p:sp>
        <p:pic>
          <p:nvPicPr>
            <p:cNvPr id="11" name="Image 10" descr="Une image contenant personne, Équipement médical, intérieur, aiguille&#10;&#10;Description générée automatiquement">
              <a:extLst>
                <a:ext uri="{FF2B5EF4-FFF2-40B4-BE49-F238E27FC236}">
                  <a16:creationId xmlns:a16="http://schemas.microsoft.com/office/drawing/2014/main" id="{4493B7D5-15C2-A4AA-2617-7CE4F14D782A}"/>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8935398" y="800067"/>
              <a:ext cx="2530203" cy="2520000"/>
            </a:xfrm>
            <a:prstGeom prst="rect">
              <a:avLst/>
            </a:prstGeom>
          </p:spPr>
        </p:pic>
      </p:grpSp>
      <p:grpSp>
        <p:nvGrpSpPr>
          <p:cNvPr id="16" name="Groupe 15">
            <a:extLst>
              <a:ext uri="{FF2B5EF4-FFF2-40B4-BE49-F238E27FC236}">
                <a16:creationId xmlns:a16="http://schemas.microsoft.com/office/drawing/2014/main" id="{5F726904-88AC-7AC5-6310-C2DC49847F6F}"/>
              </a:ext>
            </a:extLst>
          </p:cNvPr>
          <p:cNvGrpSpPr/>
          <p:nvPr/>
        </p:nvGrpSpPr>
        <p:grpSpPr>
          <a:xfrm>
            <a:off x="4288806" y="1100462"/>
            <a:ext cx="3614387" cy="3858317"/>
            <a:chOff x="4144570" y="805494"/>
            <a:chExt cx="3614387" cy="3858317"/>
          </a:xfrm>
        </p:grpSpPr>
        <p:sp>
          <p:nvSpPr>
            <p:cNvPr id="10" name="TextBox 9">
              <a:extLst>
                <a:ext uri="{FF2B5EF4-FFF2-40B4-BE49-F238E27FC236}">
                  <a16:creationId xmlns:a16="http://schemas.microsoft.com/office/drawing/2014/main" id="{04A0FC97-6498-0CE6-CDA0-D51BFEC607E6}"/>
                </a:ext>
              </a:extLst>
            </p:cNvPr>
            <p:cNvSpPr txBox="1"/>
            <p:nvPr/>
          </p:nvSpPr>
          <p:spPr>
            <a:xfrm>
              <a:off x="4144570" y="3717398"/>
              <a:ext cx="3614387" cy="946413"/>
            </a:xfrm>
            <a:prstGeom prst="rect">
              <a:avLst/>
            </a:prstGeom>
            <a:noFill/>
          </p:spPr>
          <p:txBody>
            <a:bodyPr wrap="square">
              <a:spAutoFit/>
            </a:bodyPr>
            <a:lstStyle/>
            <a:p>
              <a:pPr marL="0" marR="0" lvl="0" indent="0" algn="l" defTabSz="914400" rtl="0" eaLnBrk="1" fontAlgn="auto" latinLnBrk="0" hangingPunct="1">
                <a:lnSpc>
                  <a:spcPct val="100000"/>
                </a:lnSpc>
                <a:spcBef>
                  <a:spcPts val="500"/>
                </a:spcBef>
                <a:spcAft>
                  <a:spcPts val="400"/>
                </a:spcAft>
                <a:buClr>
                  <a:srgbClr val="9138B0"/>
                </a:buClr>
                <a:buSzPct val="90000"/>
                <a:buFontTx/>
                <a:buNone/>
                <a:tabLst/>
                <a:defRPr/>
              </a:pPr>
              <a:r>
                <a:rPr kumimoji="0" lang="en-US" sz="1200" b="1" i="0" u="none" strike="noStrike" kern="0" cap="none" spc="0" normalizeH="0" baseline="0" noProof="0" dirty="0">
                  <a:ln>
                    <a:noFill/>
                  </a:ln>
                  <a:solidFill>
                    <a:prstClr val="black"/>
                  </a:solidFill>
                  <a:effectLst/>
                  <a:uLnTx/>
                  <a:uFillTx/>
                  <a:latin typeface="DM Sans"/>
                  <a:ea typeface="+mn-ea"/>
                  <a:cs typeface="+mn-cs"/>
                </a:rPr>
                <a:t>The West: From Brightening to Healthy Aging</a:t>
              </a:r>
            </a:p>
            <a:p>
              <a:pPr marL="0" marR="0" lvl="0" indent="0" algn="l" defTabSz="914400" rtl="0" eaLnBrk="1" fontAlgn="auto" latinLnBrk="0" hangingPunct="1">
                <a:lnSpc>
                  <a:spcPct val="100000"/>
                </a:lnSpc>
                <a:spcBef>
                  <a:spcPts val="500"/>
                </a:spcBef>
                <a:spcAft>
                  <a:spcPts val="400"/>
                </a:spcAft>
                <a:buClr>
                  <a:srgbClr val="9138B0"/>
                </a:buClr>
                <a:buSzPct val="90000"/>
                <a:buFontTx/>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In Western markets, reducing age spots and maintaining an even skin tone are increasingly associated with healthy aging.</a:t>
              </a:r>
            </a:p>
          </p:txBody>
        </p:sp>
        <p:pic>
          <p:nvPicPr>
            <p:cNvPr id="14" name="Image 13" descr="Une image contenant personne, Visage humain, peau, cil&#10;&#10;Description générée automatiquement">
              <a:extLst>
                <a:ext uri="{FF2B5EF4-FFF2-40B4-BE49-F238E27FC236}">
                  <a16:creationId xmlns:a16="http://schemas.microsoft.com/office/drawing/2014/main" id="{C8E0282B-E1BE-1FEE-9566-B22A6A989456}"/>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4591411" y="805494"/>
              <a:ext cx="2530203" cy="2520000"/>
            </a:xfrm>
            <a:prstGeom prst="rect">
              <a:avLst/>
            </a:prstGeom>
          </p:spPr>
        </p:pic>
      </p:grpSp>
      <p:sp>
        <p:nvSpPr>
          <p:cNvPr id="3" name="TextBox 2">
            <a:extLst>
              <a:ext uri="{FF2B5EF4-FFF2-40B4-BE49-F238E27FC236}">
                <a16:creationId xmlns:a16="http://schemas.microsoft.com/office/drawing/2014/main" id="{425D8017-3B47-0977-19B6-42BC8B6175C3}"/>
              </a:ext>
            </a:extLst>
          </p:cNvPr>
          <p:cNvSpPr txBox="1"/>
          <p:nvPr/>
        </p:nvSpPr>
        <p:spPr>
          <a:xfrm>
            <a:off x="587561" y="6432239"/>
            <a:ext cx="4245429" cy="146194"/>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10" normalizeH="0" baseline="0" noProof="0" dirty="0">
                <a:ln>
                  <a:noFill/>
                </a:ln>
                <a:solidFill>
                  <a:prstClr val="black"/>
                </a:solidFill>
                <a:effectLst/>
                <a:uLnTx/>
                <a:uFillTx/>
                <a:latin typeface="DM Sans"/>
                <a:ea typeface="+mn-ea"/>
                <a:cs typeface="+mn-cs"/>
              </a:rPr>
              <a:t>Biotech</a:t>
            </a:r>
            <a:r>
              <a:rPr kumimoji="0" lang="en-US" sz="950" b="0" i="0" u="none" strike="noStrike" kern="1200" cap="none" spc="-20" normalizeH="0" baseline="0" noProof="0" dirty="0">
                <a:ln>
                  <a:noFill/>
                </a:ln>
                <a:solidFill>
                  <a:prstClr val="black"/>
                </a:solidFill>
                <a:effectLst/>
                <a:uLnTx/>
                <a:uFillTx/>
                <a:latin typeface="DM Sans"/>
                <a:ea typeface="+mn-ea"/>
                <a:cs typeface="+mn-cs"/>
              </a:rPr>
              <a:t> | Nature, enhanced by science</a:t>
            </a:r>
            <a:endParaRPr kumimoji="0" lang="en-US" sz="950" b="0" i="0" u="none" strike="noStrike" kern="1200" cap="none" spc="10" normalizeH="0" baseline="0" noProof="0" dirty="0">
              <a:ln>
                <a:noFill/>
              </a:ln>
              <a:solidFill>
                <a:prstClr val="black"/>
              </a:solidFill>
              <a:effectLst/>
              <a:uLnTx/>
              <a:uFillTx/>
              <a:latin typeface="DM Sans"/>
              <a:ea typeface="+mn-ea"/>
              <a:cs typeface="+mn-cs"/>
            </a:endParaRPr>
          </a:p>
        </p:txBody>
      </p:sp>
      <p:sp>
        <p:nvSpPr>
          <p:cNvPr id="5" name="Slide Number Placeholder 5">
            <a:extLst>
              <a:ext uri="{FF2B5EF4-FFF2-40B4-BE49-F238E27FC236}">
                <a16:creationId xmlns:a16="http://schemas.microsoft.com/office/drawing/2014/main" id="{C8293D1D-0811-0303-6FBB-6952ECDFF843}"/>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9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544021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404806-F0AA-EA46-B11C-531428D81E11}"/>
              </a:ext>
            </a:extLst>
          </p:cNvPr>
          <p:cNvSpPr>
            <a:spLocks noGrp="1"/>
          </p:cNvSpPr>
          <p:nvPr>
            <p:ph type="title"/>
          </p:nvPr>
        </p:nvSpPr>
        <p:spPr>
          <a:xfrm>
            <a:off x="302400" y="302400"/>
            <a:ext cx="6860399" cy="281039"/>
          </a:xfrm>
        </p:spPr>
        <p:txBody>
          <a:bodyPr/>
          <a:lstStyle/>
          <a:p>
            <a:r>
              <a:rPr lang="en-US" sz="2000" b="1">
                <a:solidFill>
                  <a:schemeClr val="tx1"/>
                </a:solidFill>
              </a:rPr>
              <a:t>Broadly, there are 4 main types of pigmentation issues</a:t>
            </a:r>
          </a:p>
        </p:txBody>
      </p:sp>
      <p:pic>
        <p:nvPicPr>
          <p:cNvPr id="6" name="Picture Placeholder 5" descr="Close-up of a person's face&#10;&#10;Description automatically generated">
            <a:extLst>
              <a:ext uri="{FF2B5EF4-FFF2-40B4-BE49-F238E27FC236}">
                <a16:creationId xmlns:a16="http://schemas.microsoft.com/office/drawing/2014/main" id="{311FE557-17DC-56DC-A52C-01CBC768B214}"/>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2" name="Slide Number Placeholder 5">
            <a:extLst>
              <a:ext uri="{FF2B5EF4-FFF2-40B4-BE49-F238E27FC236}">
                <a16:creationId xmlns:a16="http://schemas.microsoft.com/office/drawing/2014/main" id="{2D6FCB3C-795F-BA6C-2082-1FE1D29837E5}"/>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 name="Text Placeholder 41">
            <a:extLst>
              <a:ext uri="{FF2B5EF4-FFF2-40B4-BE49-F238E27FC236}">
                <a16:creationId xmlns:a16="http://schemas.microsoft.com/office/drawing/2014/main" id="{0981FD70-AB14-7329-874C-A6E99810A456}"/>
              </a:ext>
            </a:extLst>
          </p:cNvPr>
          <p:cNvSpPr txBox="1">
            <a:spLocks/>
          </p:cNvSpPr>
          <p:nvPr/>
        </p:nvSpPr>
        <p:spPr>
          <a:xfrm>
            <a:off x="302401" y="1065400"/>
            <a:ext cx="6684026" cy="4040858"/>
          </a:xfrm>
          <a:prstGeom prst="rect">
            <a:avLst/>
          </a:prstGeom>
        </p:spPr>
        <p:txBody>
          <a:bodyPr wrap="square">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63600" marR="0" lvl="0" indent="-363600" algn="l" defTabSz="914400" rtl="0" eaLnBrk="1" fontAlgn="auto" latinLnBrk="0" hangingPunct="1">
              <a:lnSpc>
                <a:spcPct val="100000"/>
              </a:lnSpc>
              <a:spcBef>
                <a:spcPts val="500"/>
              </a:spcBef>
              <a:spcAft>
                <a:spcPts val="400"/>
              </a:spcAft>
              <a:buClr>
                <a:srgbClr val="9138B0"/>
              </a:buClr>
              <a:buSzPct val="90000"/>
              <a:buFont typeface="Otypical Text Regular" panose="020B0503030300000000" pitchFamily="34" charset="0"/>
              <a:buChar char="●"/>
              <a:tabLst/>
              <a:defRPr/>
            </a:pPr>
            <a:r>
              <a:rPr kumimoji="0" lang="en-US" sz="1400" b="1" i="0" u="none" strike="noStrike" kern="0" cap="none" spc="0" normalizeH="0" baseline="0" noProof="0">
                <a:ln>
                  <a:noFill/>
                </a:ln>
                <a:solidFill>
                  <a:prstClr val="black"/>
                </a:solidFill>
                <a:effectLst/>
                <a:uLnTx/>
                <a:uFillTx/>
                <a:latin typeface="DM Sans"/>
                <a:ea typeface="+mn-ea"/>
                <a:cs typeface="+mn-cs"/>
              </a:rPr>
              <a:t>Age spots also known as sunspots or solar lentigines: </a:t>
            </a:r>
          </a:p>
          <a:p>
            <a:pPr marL="725550" lvl="1" indent="-363600">
              <a:buClr>
                <a:srgbClr val="9138B0"/>
              </a:buClr>
              <a:buSzPct val="50000"/>
              <a:buFont typeface="Otypical Text Regular" panose="020B0503030300000000" pitchFamily="34" charset="0"/>
              <a:buChar char="●"/>
              <a:defRPr/>
            </a:pPr>
            <a:r>
              <a:rPr lang="en-US" sz="1400">
                <a:solidFill>
                  <a:prstClr val="black"/>
                </a:solidFill>
              </a:rPr>
              <a:t>Over time as our skin is exposed to UV, and even blue light from the sun and other sources, it is less able to regulate the production of melanin. </a:t>
            </a:r>
            <a:endParaRPr kumimoji="0" lang="en-US" sz="1400" b="1" i="0" u="none" strike="noStrike" kern="0" cap="none" spc="0" normalizeH="0" baseline="0" noProof="0">
              <a:ln>
                <a:noFill/>
              </a:ln>
              <a:solidFill>
                <a:prstClr val="black"/>
              </a:solidFill>
              <a:effectLst/>
              <a:uLnTx/>
              <a:uFillTx/>
              <a:latin typeface="DM Sans"/>
              <a:ea typeface="+mn-ea"/>
              <a:cs typeface="+mn-cs"/>
            </a:endParaRPr>
          </a:p>
          <a:p>
            <a:pPr marL="363600" indent="-363600">
              <a:spcBef>
                <a:spcPts val="500"/>
              </a:spcBef>
              <a:spcAft>
                <a:spcPts val="400"/>
              </a:spcAft>
              <a:buClr>
                <a:srgbClr val="9138B0"/>
              </a:buClr>
              <a:buSzPct val="90000"/>
              <a:buFont typeface="Otypical Text Regular" panose="020B0503030300000000" pitchFamily="34" charset="0"/>
              <a:buChar char="●"/>
              <a:defRPr/>
            </a:pPr>
            <a:r>
              <a:rPr lang="en-US" sz="1400" b="1">
                <a:solidFill>
                  <a:prstClr val="black"/>
                </a:solidFill>
              </a:rPr>
              <a:t>Freckles </a:t>
            </a:r>
          </a:p>
          <a:p>
            <a:pPr marL="725550" lvl="1" indent="-363600">
              <a:buClr>
                <a:srgbClr val="9138B0"/>
              </a:buClr>
              <a:buSzPct val="50000"/>
              <a:buFont typeface="Otypical Text Regular" panose="020B0503030300000000" pitchFamily="34" charset="0"/>
              <a:buChar char="●"/>
              <a:defRPr/>
            </a:pPr>
            <a:r>
              <a:rPr lang="en-US" sz="1400">
                <a:solidFill>
                  <a:prstClr val="black"/>
                </a:solidFill>
              </a:rPr>
              <a:t>Freckles are small, flat patches of pigment on the skin, caused by genetics or exposure to the sun. </a:t>
            </a:r>
          </a:p>
          <a:p>
            <a:pPr marL="363600" marR="0" lvl="0" indent="-363600" algn="l" defTabSz="914400" rtl="0" eaLnBrk="1" fontAlgn="auto" latinLnBrk="0" hangingPunct="1">
              <a:lnSpc>
                <a:spcPct val="100000"/>
              </a:lnSpc>
              <a:spcBef>
                <a:spcPts val="500"/>
              </a:spcBef>
              <a:spcAft>
                <a:spcPts val="400"/>
              </a:spcAft>
              <a:buClr>
                <a:srgbClr val="9138B0"/>
              </a:buClr>
              <a:buSzPct val="90000"/>
              <a:buFont typeface="Otypical Text Regular" panose="020B0503030300000000" pitchFamily="34" charset="0"/>
              <a:buChar char="●"/>
              <a:tabLst/>
              <a:defRPr/>
            </a:pPr>
            <a:r>
              <a:rPr kumimoji="0" lang="en-US" sz="1400" b="1" i="0" u="none" strike="noStrike" kern="0" cap="none" spc="0" normalizeH="0" baseline="0" noProof="0">
                <a:ln>
                  <a:noFill/>
                </a:ln>
                <a:solidFill>
                  <a:prstClr val="black"/>
                </a:solidFill>
                <a:effectLst/>
                <a:uLnTx/>
                <a:uFillTx/>
                <a:latin typeface="DM Sans"/>
                <a:ea typeface="+mn-ea"/>
                <a:cs typeface="+mn-cs"/>
              </a:rPr>
              <a:t>Post-inflammatory hyperpigmentation (PIH) marks: </a:t>
            </a:r>
          </a:p>
          <a:p>
            <a:pPr marL="725550" lvl="1" indent="-363600">
              <a:buClr>
                <a:srgbClr val="9138B0"/>
              </a:buClr>
              <a:buSzPct val="50000"/>
              <a:buFont typeface="Otypical Text Regular" panose="020B0503030300000000" pitchFamily="34" charset="0"/>
              <a:buChar char="●"/>
              <a:defRPr/>
            </a:pPr>
            <a:r>
              <a:rPr lang="en-US" sz="1400">
                <a:solidFill>
                  <a:prstClr val="black"/>
                </a:solidFill>
              </a:rPr>
              <a:t>This occurs in response to inflammation in the skin. </a:t>
            </a:r>
          </a:p>
          <a:p>
            <a:pPr marL="725550" lvl="1" indent="-363600">
              <a:buClr>
                <a:srgbClr val="9138B0"/>
              </a:buClr>
              <a:buSzPct val="50000"/>
              <a:buFont typeface="Otypical Text Regular" panose="020B0503030300000000" pitchFamily="34" charset="0"/>
              <a:buChar char="●"/>
              <a:defRPr/>
            </a:pPr>
            <a:r>
              <a:rPr lang="en-US" sz="1400">
                <a:solidFill>
                  <a:prstClr val="black"/>
                </a:solidFill>
              </a:rPr>
              <a:t>It’s commonly found among acne sufferers and can also be caused by cosmetic procedures such as dermabrasion, laser treatment and chemical peels.</a:t>
            </a:r>
            <a:endParaRPr lang="en-GB" sz="1400">
              <a:solidFill>
                <a:prstClr val="black"/>
              </a:solidFill>
            </a:endParaRPr>
          </a:p>
          <a:p>
            <a:pPr marL="363600" marR="0" lvl="0" indent="-363600" algn="l" defTabSz="914400" rtl="0" eaLnBrk="1" fontAlgn="auto" latinLnBrk="0" hangingPunct="1">
              <a:lnSpc>
                <a:spcPct val="100000"/>
              </a:lnSpc>
              <a:spcBef>
                <a:spcPts val="500"/>
              </a:spcBef>
              <a:spcAft>
                <a:spcPts val="400"/>
              </a:spcAft>
              <a:buClr>
                <a:srgbClr val="9138B0"/>
              </a:buClr>
              <a:buSzPct val="90000"/>
              <a:buFont typeface="Otypical Text Regular" panose="020B0503030300000000" pitchFamily="34" charset="0"/>
              <a:buChar char="●"/>
              <a:tabLst/>
              <a:defRPr/>
            </a:pPr>
            <a:r>
              <a:rPr kumimoji="0" lang="en-GB" sz="1400" b="1" i="0" u="none" strike="noStrike" kern="0" cap="none" spc="0" normalizeH="0" baseline="0" noProof="0">
                <a:ln>
                  <a:noFill/>
                </a:ln>
                <a:solidFill>
                  <a:prstClr val="black"/>
                </a:solidFill>
                <a:effectLst/>
                <a:uLnTx/>
                <a:uFillTx/>
                <a:latin typeface="DM Sans"/>
                <a:ea typeface="+mn-ea"/>
                <a:cs typeface="+mn-cs"/>
              </a:rPr>
              <a:t>Melasma: </a:t>
            </a:r>
          </a:p>
          <a:p>
            <a:pPr marL="725550" lvl="1" indent="-363600">
              <a:buClr>
                <a:srgbClr val="9138B0"/>
              </a:buClr>
              <a:buSzPct val="50000"/>
              <a:buFont typeface="Otypical Text Regular" panose="020B0503030300000000" pitchFamily="34" charset="0"/>
              <a:buChar char="●"/>
              <a:defRPr/>
            </a:pPr>
            <a:r>
              <a:rPr lang="en-US" sz="1400">
                <a:solidFill>
                  <a:prstClr val="black"/>
                </a:solidFill>
              </a:rPr>
              <a:t>Also known as chloasma, melasma is a condition where larger brown or greyish patches of hyperpigmentation develop mainly on the face. </a:t>
            </a:r>
          </a:p>
          <a:p>
            <a:pPr marL="725550" lvl="1" indent="-363600">
              <a:buClr>
                <a:srgbClr val="9138B0"/>
              </a:buClr>
              <a:buSzPct val="50000"/>
              <a:buFont typeface="Otypical Text Regular" panose="020B0503030300000000" pitchFamily="34" charset="0"/>
              <a:buChar char="●"/>
              <a:defRPr/>
            </a:pPr>
            <a:r>
              <a:rPr lang="en-US" sz="1400">
                <a:solidFill>
                  <a:prstClr val="black"/>
                </a:solidFill>
              </a:rPr>
              <a:t>Although it can affect both men and women, melasma is most common in women and is thought to be triggered by changes in hormone levels. </a:t>
            </a:r>
          </a:p>
          <a:p>
            <a:pPr marL="363600" marR="0" lvl="0" indent="-363600" algn="l" defTabSz="914400" rtl="0" eaLnBrk="1" fontAlgn="auto" latinLnBrk="0" hangingPunct="1">
              <a:lnSpc>
                <a:spcPct val="100000"/>
              </a:lnSpc>
              <a:spcBef>
                <a:spcPts val="500"/>
              </a:spcBef>
              <a:spcAft>
                <a:spcPts val="400"/>
              </a:spcAft>
              <a:buClr>
                <a:srgbClr val="9138B0"/>
              </a:buClr>
              <a:buSzPct val="90000"/>
              <a:buFont typeface="Otypical Text Regular" panose="020B0503030300000000" pitchFamily="34" charset="0"/>
              <a:buChar char="●"/>
              <a:tabLst/>
              <a:defRPr/>
            </a:pPr>
            <a:endParaRPr kumimoji="0" lang="en-US" sz="1400" b="0" i="0" u="none" strike="noStrike" kern="0" cap="none" spc="0" normalizeH="0" baseline="0" noProof="0">
              <a:ln>
                <a:noFill/>
              </a:ln>
              <a:solidFill>
                <a:prstClr val="black"/>
              </a:solidFill>
              <a:effectLst/>
              <a:uLnTx/>
              <a:uFillTx/>
              <a:latin typeface="DM Sans"/>
              <a:ea typeface="+mn-ea"/>
              <a:cs typeface="+mn-cs"/>
            </a:endParaRPr>
          </a:p>
          <a:p>
            <a:pPr marL="363600" marR="0" lvl="0" indent="-363600" algn="l" defTabSz="914400" rtl="0" eaLnBrk="1" fontAlgn="auto" latinLnBrk="0" hangingPunct="1">
              <a:lnSpc>
                <a:spcPct val="100000"/>
              </a:lnSpc>
              <a:spcBef>
                <a:spcPts val="500"/>
              </a:spcBef>
              <a:spcAft>
                <a:spcPts val="400"/>
              </a:spcAft>
              <a:buClr>
                <a:srgbClr val="9138B0"/>
              </a:buClr>
              <a:buSzPct val="90000"/>
              <a:buFont typeface="Otypical Text Regular" panose="020B0503030300000000" pitchFamily="34" charset="0"/>
              <a:buChar char="●"/>
              <a:tabLst/>
              <a:defRPr/>
            </a:pPr>
            <a:endParaRPr kumimoji="0" lang="en-GB" sz="1400" b="0"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570949540"/>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404806-F0AA-EA46-B11C-531428D81E11}"/>
              </a:ext>
            </a:extLst>
          </p:cNvPr>
          <p:cNvSpPr>
            <a:spLocks noGrp="1"/>
          </p:cNvSpPr>
          <p:nvPr>
            <p:ph type="title"/>
          </p:nvPr>
        </p:nvSpPr>
        <p:spPr>
          <a:xfrm>
            <a:off x="302401" y="302400"/>
            <a:ext cx="6660374" cy="1058238"/>
          </a:xfrm>
        </p:spPr>
        <p:txBody>
          <a:bodyPr/>
          <a:lstStyle/>
          <a:p>
            <a:r>
              <a:rPr lang="en-US" sz="2000" b="1">
                <a:solidFill>
                  <a:schemeClr val="tx1"/>
                </a:solidFill>
              </a:rPr>
              <a:t>Melanin, the vital pigment</a:t>
            </a:r>
            <a:br>
              <a:rPr lang="en-US" sz="2800" b="1">
                <a:solidFill>
                  <a:schemeClr val="tx1">
                    <a:lumMod val="50000"/>
                  </a:schemeClr>
                </a:solidFill>
                <a:latin typeface="DM Sans" pitchFamily="2" charset="0"/>
                <a:ea typeface="Fira Sans" panose="020B0503050000020004" pitchFamily="34" charset="0"/>
                <a:cs typeface="+mn-cs"/>
              </a:rPr>
            </a:br>
            <a:br>
              <a:rPr lang="en-US" sz="2800" b="1">
                <a:solidFill>
                  <a:schemeClr val="tx1">
                    <a:lumMod val="50000"/>
                  </a:schemeClr>
                </a:solidFill>
                <a:latin typeface="DM Sans" pitchFamily="2" charset="0"/>
                <a:ea typeface="Fira Sans" panose="020B0503050000020004" pitchFamily="34" charset="0"/>
                <a:cs typeface="+mn-cs"/>
              </a:rPr>
            </a:br>
            <a:endParaRPr lang="en-US" sz="2800" b="1">
              <a:solidFill>
                <a:schemeClr val="tx1">
                  <a:lumMod val="50000"/>
                </a:schemeClr>
              </a:solidFill>
              <a:latin typeface="DM Sans" pitchFamily="2" charset="0"/>
              <a:ea typeface="Fira Sans" panose="020B0503050000020004" pitchFamily="34" charset="0"/>
              <a:cs typeface="+mn-cs"/>
            </a:endParaRPr>
          </a:p>
        </p:txBody>
      </p:sp>
      <p:pic>
        <p:nvPicPr>
          <p:cNvPr id="6" name="Picture Placeholder 5">
            <a:extLst>
              <a:ext uri="{FF2B5EF4-FFF2-40B4-BE49-F238E27FC236}">
                <a16:creationId xmlns:a16="http://schemas.microsoft.com/office/drawing/2014/main" id="{7DEE1A47-F01B-A2BD-55A3-EE17BC7522F7}"/>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2" name="Slide Number Placeholder 5">
            <a:extLst>
              <a:ext uri="{FF2B5EF4-FFF2-40B4-BE49-F238E27FC236}">
                <a16:creationId xmlns:a16="http://schemas.microsoft.com/office/drawing/2014/main" id="{67FEE6F8-C393-2BC0-C394-1E659D18582B}"/>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 name="Text Placeholder 1">
            <a:extLst>
              <a:ext uri="{FF2B5EF4-FFF2-40B4-BE49-F238E27FC236}">
                <a16:creationId xmlns:a16="http://schemas.microsoft.com/office/drawing/2014/main" id="{4EB20B83-AC9B-7ED4-C145-B7F54443ACAB}"/>
              </a:ext>
            </a:extLst>
          </p:cNvPr>
          <p:cNvSpPr txBox="1">
            <a:spLocks/>
          </p:cNvSpPr>
          <p:nvPr/>
        </p:nvSpPr>
        <p:spPr>
          <a:xfrm>
            <a:off x="328114" y="1048166"/>
            <a:ext cx="6537671" cy="439251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63600" marR="0" lvl="0" indent="-363600" algn="l" defTabSz="914400" rtl="0" eaLnBrk="1" fontAlgn="auto" latinLnBrk="0" hangingPunct="1">
              <a:lnSpc>
                <a:spcPct val="100000"/>
              </a:lnSpc>
              <a:spcBef>
                <a:spcPts val="500"/>
              </a:spcBef>
              <a:spcAft>
                <a:spcPts val="400"/>
              </a:spcAft>
              <a:buClr>
                <a:srgbClr val="307297"/>
              </a:buClr>
              <a:buSzPct val="90000"/>
              <a:buFont typeface="Otypical Text Regular" panose="020B0503030300000000" pitchFamily="34" charset="0"/>
              <a:buChar char="●"/>
              <a:tabLst/>
              <a:defRPr/>
            </a:pPr>
            <a:r>
              <a:rPr lang="en-US" sz="1600" b="1">
                <a:solidFill>
                  <a:prstClr val="black"/>
                </a:solidFill>
                <a:latin typeface="DM Sans"/>
              </a:rPr>
              <a:t>Melanin is the pigment </a:t>
            </a:r>
            <a:r>
              <a:rPr lang="en-US" sz="1600">
                <a:solidFill>
                  <a:prstClr val="black"/>
                </a:solidFill>
                <a:latin typeface="DM Sans"/>
              </a:rPr>
              <a:t>that gives our skin its natural color</a:t>
            </a:r>
          </a:p>
          <a:p>
            <a:pPr marL="363600" marR="0" lvl="0" indent="-363600" algn="l" defTabSz="914400" rtl="0" eaLnBrk="1" fontAlgn="auto" latinLnBrk="0" hangingPunct="1">
              <a:lnSpc>
                <a:spcPct val="100000"/>
              </a:lnSpc>
              <a:spcBef>
                <a:spcPts val="500"/>
              </a:spcBef>
              <a:spcAft>
                <a:spcPts val="400"/>
              </a:spcAft>
              <a:buClr>
                <a:srgbClr val="307297"/>
              </a:buClr>
              <a:buSzPct val="90000"/>
              <a:buFont typeface="Otypical Text Regular" panose="020B0503030300000000" pitchFamily="34" charset="0"/>
              <a:buChar char="●"/>
              <a:tabLst/>
              <a:defRPr/>
            </a:pPr>
            <a:r>
              <a:rPr lang="en-US" sz="1600" b="1">
                <a:solidFill>
                  <a:prstClr val="black"/>
                </a:solidFill>
                <a:latin typeface="DM Sans"/>
              </a:rPr>
              <a:t>Melanin provides some protection </a:t>
            </a:r>
            <a:r>
              <a:rPr lang="en-US" sz="1600">
                <a:solidFill>
                  <a:prstClr val="black"/>
                </a:solidFill>
                <a:latin typeface="DM Sans"/>
              </a:rPr>
              <a:t>against UV radiation</a:t>
            </a:r>
          </a:p>
          <a:p>
            <a:pPr marL="725550" lvl="1" indent="-363600">
              <a:lnSpc>
                <a:spcPct val="100000"/>
              </a:lnSpc>
              <a:buSzPct val="50000"/>
              <a:buFont typeface="Otypical Text Regular" panose="020B0503030300000000" pitchFamily="34" charset="0"/>
              <a:buChar char="●"/>
              <a:defRPr/>
            </a:pPr>
            <a:r>
              <a:rPr kumimoji="0" lang="en-US" sz="1600" b="0" i="0" u="none" strike="noStrike" kern="1200" cap="none" spc="0" normalizeH="0" baseline="0" noProof="0">
                <a:ln>
                  <a:noFill/>
                </a:ln>
                <a:solidFill>
                  <a:prstClr val="black"/>
                </a:solidFill>
                <a:effectLst/>
                <a:uLnTx/>
                <a:uFillTx/>
                <a:latin typeface="DM Sans"/>
                <a:ea typeface="+mn-ea"/>
                <a:cs typeface="+mn-cs"/>
              </a:rPr>
              <a:t>But melanin alone isn’t enough to protect your skin from sun damage. </a:t>
            </a:r>
            <a:r>
              <a:rPr kumimoji="0" lang="en-US" sz="1600" b="1" i="0" u="none" strike="noStrike" kern="1200" cap="none" spc="0" normalizeH="0" baseline="0" noProof="0">
                <a:ln>
                  <a:noFill/>
                </a:ln>
                <a:solidFill>
                  <a:prstClr val="black"/>
                </a:solidFill>
                <a:effectLst/>
                <a:uLnTx/>
                <a:uFillTx/>
                <a:latin typeface="DM Sans"/>
                <a:ea typeface="+mn-ea"/>
                <a:cs typeface="+mn-cs"/>
              </a:rPr>
              <a:t>That’s why it’s so important to wear sunscreen</a:t>
            </a:r>
          </a:p>
          <a:p>
            <a:pPr marL="363600" indent="-363600">
              <a:spcBef>
                <a:spcPts val="500"/>
              </a:spcBef>
              <a:spcAft>
                <a:spcPts val="400"/>
              </a:spcAft>
              <a:buClr>
                <a:srgbClr val="307297"/>
              </a:buClr>
              <a:buSzPct val="90000"/>
              <a:buFont typeface="Otypical Text Regular" panose="020B0503030300000000" pitchFamily="34" charset="0"/>
              <a:buChar char="●"/>
              <a:defRPr/>
            </a:pPr>
            <a:endParaRPr lang="en-US" sz="1600" b="1">
              <a:solidFill>
                <a:prstClr val="black"/>
              </a:solidFill>
              <a:latin typeface="DM Sans"/>
            </a:endParaRPr>
          </a:p>
          <a:p>
            <a:pPr marL="363600" indent="-363600">
              <a:spcBef>
                <a:spcPts val="500"/>
              </a:spcBef>
              <a:spcAft>
                <a:spcPts val="400"/>
              </a:spcAft>
              <a:buClr>
                <a:srgbClr val="307297"/>
              </a:buClr>
              <a:buSzPct val="90000"/>
              <a:buFont typeface="Otypical Text Regular" panose="020B0503030300000000" pitchFamily="34" charset="0"/>
              <a:buChar char="●"/>
              <a:defRPr/>
            </a:pPr>
            <a:r>
              <a:rPr lang="en-US" sz="1600" b="1">
                <a:solidFill>
                  <a:prstClr val="black"/>
                </a:solidFill>
                <a:latin typeface="DM Sans"/>
              </a:rPr>
              <a:t>Types of melanin</a:t>
            </a:r>
          </a:p>
          <a:p>
            <a:pPr marL="725550" lvl="1" indent="-363600">
              <a:buSzPct val="50000"/>
              <a:buFont typeface="Otypical Text Regular" panose="020B0503030300000000" pitchFamily="34" charset="0"/>
              <a:buChar char="●"/>
              <a:defRPr/>
            </a:pPr>
            <a:r>
              <a:rPr lang="en-US" sz="1600" b="1">
                <a:solidFill>
                  <a:prstClr val="black"/>
                </a:solidFill>
                <a:latin typeface="DM Sans"/>
              </a:rPr>
              <a:t>Eumelanin </a:t>
            </a:r>
            <a:r>
              <a:rPr lang="en-US" sz="1600">
                <a:solidFill>
                  <a:prstClr val="black"/>
                </a:solidFill>
                <a:latin typeface="DM Sans"/>
              </a:rPr>
              <a:t>is a brown-black pigment, and the most common pigment that we see in skin</a:t>
            </a:r>
          </a:p>
          <a:p>
            <a:pPr marL="725550" lvl="1" indent="-363600">
              <a:buSzPct val="50000"/>
              <a:buFont typeface="Otypical Text Regular" panose="020B0503030300000000" pitchFamily="34" charset="0"/>
              <a:buChar char="●"/>
              <a:defRPr/>
            </a:pPr>
            <a:r>
              <a:rPr lang="en-US" sz="1600" b="1">
                <a:solidFill>
                  <a:prstClr val="black"/>
                </a:solidFill>
                <a:latin typeface="DM Sans"/>
              </a:rPr>
              <a:t>Pheomelanin </a:t>
            </a:r>
            <a:r>
              <a:rPr lang="en-US" sz="1600">
                <a:solidFill>
                  <a:prstClr val="black"/>
                </a:solidFill>
                <a:latin typeface="DM Sans"/>
              </a:rPr>
              <a:t>is a yellow-red pigment, which we typically see in people with lighter skin. </a:t>
            </a:r>
          </a:p>
          <a:p>
            <a:pPr marL="285750" marR="0" lvl="0" indent="-363600" fontAlgn="auto">
              <a:spcBef>
                <a:spcPts val="500"/>
              </a:spcBef>
              <a:spcAft>
                <a:spcPts val="400"/>
              </a:spcAft>
              <a:buClr>
                <a:srgbClr val="307297"/>
              </a:buClr>
              <a:buSzTx/>
              <a:buFont typeface="Otypical Text Regular" panose="020B0503030300000000" pitchFamily="34" charset="0"/>
              <a:buChar char="●"/>
              <a:tabLst/>
              <a:defRPr/>
            </a:pPr>
            <a:endParaRPr lang="en-US" sz="1600" b="1" kern="1200">
              <a:solidFill>
                <a:prstClr val="black"/>
              </a:solidFill>
              <a:latin typeface="DM Sans"/>
            </a:endParaRPr>
          </a:p>
          <a:p>
            <a:pPr marL="285750" marR="0" lvl="0" indent="-363600" fontAlgn="auto">
              <a:spcBef>
                <a:spcPts val="500"/>
              </a:spcBef>
              <a:spcAft>
                <a:spcPts val="400"/>
              </a:spcAft>
              <a:buClr>
                <a:srgbClr val="307297"/>
              </a:buClr>
              <a:buSzTx/>
              <a:buFont typeface="Otypical Text Regular" panose="020B0503030300000000" pitchFamily="34" charset="0"/>
              <a:buChar char="●"/>
              <a:tabLst/>
              <a:defRPr/>
            </a:pPr>
            <a:r>
              <a:rPr lang="en-US" sz="1600" b="1" kern="1200">
                <a:solidFill>
                  <a:prstClr val="black"/>
                </a:solidFill>
                <a:latin typeface="DM Sans"/>
              </a:rPr>
              <a:t>Several factors can trigger an increase in melanin production</a:t>
            </a:r>
          </a:p>
          <a:p>
            <a:pPr marL="742950" marR="0" lvl="1" indent="-363600" fontAlgn="auto">
              <a:lnSpc>
                <a:spcPct val="100000"/>
              </a:lnSpc>
              <a:buSzPct val="50000"/>
              <a:buFont typeface="Otypical Text Regular" panose="020B0503030300000000" pitchFamily="34" charset="0"/>
              <a:buChar char="●"/>
              <a:tabLst/>
              <a:defRPr/>
            </a:pPr>
            <a:r>
              <a:rPr lang="en-US" sz="1600">
                <a:solidFill>
                  <a:prstClr val="black"/>
                </a:solidFill>
                <a:latin typeface="DM Sans"/>
              </a:rPr>
              <a:t>The main causes are sun exposure, hormonal influences, age, skin injuries and inflammation.</a:t>
            </a:r>
          </a:p>
        </p:txBody>
      </p:sp>
    </p:spTree>
    <p:extLst>
      <p:ext uri="{BB962C8B-B14F-4D97-AF65-F5344CB8AC3E}">
        <p14:creationId xmlns:p14="http://schemas.microsoft.com/office/powerpoint/2010/main" val="3630754165"/>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2">
            <a:extLst>
              <a:ext uri="{FF2B5EF4-FFF2-40B4-BE49-F238E27FC236}">
                <a16:creationId xmlns:a16="http://schemas.microsoft.com/office/drawing/2014/main" id="{0FD4C519-5F2D-4B20-A719-505F1A2606AB}"/>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5" name="Title 21">
            <a:extLst>
              <a:ext uri="{FF2B5EF4-FFF2-40B4-BE49-F238E27FC236}">
                <a16:creationId xmlns:a16="http://schemas.microsoft.com/office/drawing/2014/main" id="{24ACFDE8-F82C-595F-4409-446BAB38B1E4}"/>
              </a:ext>
            </a:extLst>
          </p:cNvPr>
          <p:cNvSpPr>
            <a:spLocks noGrp="1"/>
          </p:cNvSpPr>
          <p:nvPr>
            <p:ph type="title"/>
          </p:nvPr>
        </p:nvSpPr>
        <p:spPr>
          <a:xfrm>
            <a:off x="302400" y="302400"/>
            <a:ext cx="10136009" cy="837024"/>
          </a:xfrm>
        </p:spPr>
        <p:txBody>
          <a:bodyPr/>
          <a:lstStyle/>
          <a:p>
            <a:r>
              <a:rPr lang="en-US" sz="2000" b="1"/>
              <a:t>Melanocytes produce the pigment melanin </a:t>
            </a:r>
            <a:br>
              <a:rPr lang="en-US" sz="2000" b="1"/>
            </a:br>
            <a:endParaRPr lang="en-US" sz="2000" b="1"/>
          </a:p>
        </p:txBody>
      </p:sp>
      <p:sp>
        <p:nvSpPr>
          <p:cNvPr id="6" name="Text Box 6">
            <a:extLst>
              <a:ext uri="{FF2B5EF4-FFF2-40B4-BE49-F238E27FC236}">
                <a16:creationId xmlns:a16="http://schemas.microsoft.com/office/drawing/2014/main" id="{F1369A3E-8E88-3D77-0B40-39AAFA6AD073}"/>
              </a:ext>
            </a:extLst>
          </p:cNvPr>
          <p:cNvSpPr txBox="1">
            <a:spLocks noChangeArrowheads="1"/>
          </p:cNvSpPr>
          <p:nvPr/>
        </p:nvSpPr>
        <p:spPr bwMode="auto">
          <a:xfrm>
            <a:off x="263180" y="1029393"/>
            <a:ext cx="6472835" cy="5558033"/>
          </a:xfrm>
          <a:prstGeom prst="rect">
            <a:avLst/>
          </a:prstGeom>
          <a:noFill/>
        </p:spPr>
        <p:txBody>
          <a:bodyPr vert="horz" wrap="square" lIns="72000" tIns="108000" rIns="72000" bIns="108000" rtlCol="0" anchor="ctr">
            <a:spAutoFit/>
          </a:bodyPr>
          <a:lstStyle>
            <a:defPPr>
              <a:defRPr lang="en-US"/>
            </a:defPPr>
            <a:lvl1pPr marR="0" lvl="0" indent="0" algn="ctr" fontAlgn="auto">
              <a:lnSpc>
                <a:spcPct val="100000"/>
              </a:lnSpc>
              <a:spcBef>
                <a:spcPts val="0"/>
              </a:spcBef>
              <a:spcAft>
                <a:spcPts val="300"/>
              </a:spcAft>
              <a:buClrTx/>
              <a:buSzTx/>
              <a:buFont typeface="Arial" panose="020B0604020202020204" pitchFamily="34" charset="0"/>
              <a:buNone/>
              <a:tabLst/>
              <a:defRPr kumimoji="0" b="0" i="0" u="none" strike="noStrike" cap="none" spc="0" normalizeH="0" baseline="0">
                <a:ln>
                  <a:noFill/>
                </a:ln>
                <a:solidFill>
                  <a:srgbClr val="0070BA"/>
                </a:solidFill>
                <a:effectLst/>
                <a:uLnTx/>
                <a:uFillTx/>
                <a:latin typeface="Fira Sans"/>
              </a:defRPr>
            </a:lvl1pPr>
            <a:lvl2pPr marL="538163" indent="-271463">
              <a:lnSpc>
                <a:spcPct val="100000"/>
              </a:lnSpc>
              <a:spcBef>
                <a:spcPts val="0"/>
              </a:spcBef>
              <a:spcAft>
                <a:spcPts val="300"/>
              </a:spcAft>
              <a:buFont typeface="Arial" panose="020B0604020202020204" pitchFamily="34" charset="0"/>
              <a:buChar char="–"/>
              <a:defRPr b="0" i="0">
                <a:solidFill>
                  <a:schemeClr val="tx1"/>
                </a:solidFill>
              </a:defRPr>
            </a:lvl2pPr>
            <a:lvl3pPr marL="804863" indent="-266700">
              <a:lnSpc>
                <a:spcPct val="100000"/>
              </a:lnSpc>
              <a:spcBef>
                <a:spcPts val="0"/>
              </a:spcBef>
              <a:spcAft>
                <a:spcPts val="300"/>
              </a:spcAft>
              <a:buClr>
                <a:schemeClr val="tx1"/>
              </a:buClr>
              <a:buFont typeface="Arial" panose="020B0604020202020204" pitchFamily="34" charset="0"/>
              <a:buChar char="–"/>
              <a:defRPr b="0" i="0">
                <a:solidFill>
                  <a:schemeClr val="tx1"/>
                </a:solidFill>
              </a:defRPr>
            </a:lvl3pPr>
            <a:lvl4pPr marL="1076325" indent="-271463">
              <a:lnSpc>
                <a:spcPct val="100000"/>
              </a:lnSpc>
              <a:spcBef>
                <a:spcPts val="0"/>
              </a:spcBef>
              <a:spcAft>
                <a:spcPts val="300"/>
              </a:spcAft>
              <a:buFont typeface="Arial" panose="020B0604020202020204" pitchFamily="34" charset="0"/>
              <a:buChar char="•"/>
              <a:defRPr b="0" i="0">
                <a:solidFill>
                  <a:schemeClr val="tx1"/>
                </a:solidFill>
              </a:defRPr>
            </a:lvl4pPr>
            <a:lvl5pPr marL="1076325" indent="-271463">
              <a:lnSpc>
                <a:spcPct val="100000"/>
              </a:lnSpc>
              <a:spcBef>
                <a:spcPts val="0"/>
              </a:spcBef>
              <a:spcAft>
                <a:spcPts val="300"/>
              </a:spcAft>
              <a:buFont typeface="Arial" panose="020B0604020202020204" pitchFamily="34" charset="0"/>
              <a:buChar char="•"/>
              <a:defRPr b="0" i="0">
                <a:solidFill>
                  <a:schemeClr val="tx1"/>
                </a:solidFill>
              </a:defRPr>
            </a:lvl5pPr>
            <a:lvl6pPr marL="1090612" indent="-285750">
              <a:lnSpc>
                <a:spcPct val="100000"/>
              </a:lnSpc>
              <a:spcBef>
                <a:spcPts val="0"/>
              </a:spcBef>
              <a:spcAft>
                <a:spcPts val="300"/>
              </a:spcAft>
              <a:buFont typeface="Arial" panose="020B0604020202020204" pitchFamily="34" charset="0"/>
              <a:buChar char="•"/>
              <a:defRPr>
                <a:solidFill>
                  <a:schemeClr val="tx1"/>
                </a:solidFill>
              </a:defRPr>
            </a:lvl6pPr>
            <a:lvl7pPr marL="1090612" indent="-285750">
              <a:lnSpc>
                <a:spcPct val="100000"/>
              </a:lnSpc>
              <a:spcBef>
                <a:spcPts val="0"/>
              </a:spcBef>
              <a:spcAft>
                <a:spcPts val="300"/>
              </a:spcAft>
              <a:buFont typeface="Arial" panose="020B0604020202020204" pitchFamily="34" charset="0"/>
              <a:buChar char="•"/>
              <a:defRPr>
                <a:solidFill>
                  <a:schemeClr val="tx1"/>
                </a:solidFill>
              </a:defRPr>
            </a:lvl7pPr>
            <a:lvl8pPr marL="1076325" indent="-271463">
              <a:lnSpc>
                <a:spcPct val="100000"/>
              </a:lnSpc>
              <a:spcBef>
                <a:spcPts val="0"/>
              </a:spcBef>
              <a:spcAft>
                <a:spcPts val="300"/>
              </a:spcAft>
              <a:buFont typeface="Arial" panose="020B0604020202020204" pitchFamily="34" charset="0"/>
              <a:buChar char="•"/>
              <a:defRPr>
                <a:solidFill>
                  <a:schemeClr val="tx1"/>
                </a:solidFill>
              </a:defRPr>
            </a:lvl8pPr>
            <a:lvl9pPr marL="1076325" indent="-271463">
              <a:lnSpc>
                <a:spcPct val="100000"/>
              </a:lnSpc>
              <a:spcBef>
                <a:spcPts val="0"/>
              </a:spcBef>
              <a:spcAft>
                <a:spcPts val="300"/>
              </a:spcAft>
              <a:buFont typeface="Arial" panose="020B0604020202020204" pitchFamily="34" charset="0"/>
              <a:buChar char="•"/>
              <a:defRPr>
                <a:solidFill>
                  <a:schemeClr val="tx1"/>
                </a:solidFill>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300" b="1" kern="0">
                <a:solidFill>
                  <a:prstClr val="black"/>
                </a:solidFill>
                <a:latin typeface="DM Sans"/>
              </a:rPr>
              <a:t>Melanocytes are the cells responsible for production melanin</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GB" sz="1300" kern="0">
                <a:solidFill>
                  <a:prstClr val="black"/>
                </a:solidFill>
                <a:latin typeface="DM Sans"/>
              </a:rPr>
              <a:t>Melanocytes are part of the basal layer of the epidermis, forming long, finger-like dendrites which </a:t>
            </a:r>
            <a:r>
              <a:rPr lang="de-CH" altLang="ja-JP" sz="1300" kern="0" err="1">
                <a:solidFill>
                  <a:prstClr val="black"/>
                </a:solidFill>
                <a:latin typeface="DM Sans"/>
              </a:rPr>
              <a:t>reach</a:t>
            </a:r>
            <a:r>
              <a:rPr lang="de-CH" altLang="ja-JP" sz="1300" kern="0">
                <a:solidFill>
                  <a:prstClr val="black"/>
                </a:solidFill>
                <a:latin typeface="DM Sans"/>
              </a:rPr>
              <a:t> </a:t>
            </a:r>
            <a:r>
              <a:rPr lang="de-CH" altLang="ja-JP" sz="1300" kern="0" err="1">
                <a:solidFill>
                  <a:prstClr val="black"/>
                </a:solidFill>
                <a:latin typeface="DM Sans"/>
              </a:rPr>
              <a:t>to</a:t>
            </a:r>
            <a:r>
              <a:rPr lang="de-CH" altLang="ja-JP" sz="1300" kern="0">
                <a:solidFill>
                  <a:prstClr val="black"/>
                </a:solidFill>
                <a:latin typeface="DM Sans"/>
              </a:rPr>
              <a:t> </a:t>
            </a:r>
            <a:r>
              <a:rPr lang="de-CH" altLang="ja-JP" sz="1300" kern="0" err="1">
                <a:solidFill>
                  <a:prstClr val="black"/>
                </a:solidFill>
                <a:latin typeface="DM Sans"/>
              </a:rPr>
              <a:t>neighboring</a:t>
            </a:r>
            <a:r>
              <a:rPr lang="de-CH" altLang="ja-JP" sz="1300" kern="0">
                <a:solidFill>
                  <a:prstClr val="black"/>
                </a:solidFill>
                <a:latin typeface="DM Sans"/>
              </a:rPr>
              <a:t> </a:t>
            </a:r>
            <a:r>
              <a:rPr lang="de-CH" altLang="ja-JP" sz="1300" kern="0" err="1">
                <a:solidFill>
                  <a:prstClr val="black"/>
                </a:solidFill>
                <a:latin typeface="DM Sans"/>
              </a:rPr>
              <a:t>keratinocytes</a:t>
            </a:r>
            <a:endParaRPr lang="de-CH" altLang="ja-JP" sz="1300" kern="0">
              <a:solidFill>
                <a:prstClr val="black"/>
              </a:solidFill>
              <a:latin typeface="DM San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GB" sz="1300" kern="0">
                <a:solidFill>
                  <a:prstClr val="black"/>
                </a:solidFill>
                <a:latin typeface="DM Sans"/>
              </a:rPr>
              <a:t>Melanocytes bear some resemblance to an octopus</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lang="en-GB" sz="1300" kern="0">
              <a:solidFill>
                <a:prstClr val="black"/>
              </a:solidFill>
              <a:latin typeface="DM Sans"/>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300" b="1" kern="0">
                <a:solidFill>
                  <a:prstClr val="black"/>
                </a:solidFill>
                <a:latin typeface="DM Sans"/>
              </a:rPr>
              <a:t>Melanocytes produce specific organelles, termed melanosomes (melanin-containing envelops), </a:t>
            </a:r>
            <a:r>
              <a:rPr lang="en-US" sz="1300" kern="0">
                <a:solidFill>
                  <a:prstClr val="black"/>
                </a:solidFill>
                <a:latin typeface="DM Sans"/>
              </a:rPr>
              <a:t>in which melanin pigment is synthesized and deposited.</a:t>
            </a:r>
            <a:endParaRPr lang="en-GB" sz="1300" kern="0">
              <a:solidFill>
                <a:prstClr val="black"/>
              </a:solidFill>
              <a:latin typeface="DM San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GB" sz="1300" kern="0">
                <a:solidFill>
                  <a:prstClr val="black"/>
                </a:solidFill>
                <a:latin typeface="DM Sans"/>
              </a:rPr>
              <a:t>Melanosomes convert the amino acid Tyrosine in Eumelanin (brown - black) and Phaeomelanin (yellow – red)</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lang="en-GB" sz="1300" kern="0">
              <a:solidFill>
                <a:prstClr val="black"/>
              </a:solidFill>
              <a:latin typeface="DM San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lang="en-GB" sz="1300" kern="0">
              <a:solidFill>
                <a:prstClr val="black"/>
              </a:solidFill>
              <a:latin typeface="DM San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lang="en-GB" sz="1300" kern="0">
              <a:solidFill>
                <a:prstClr val="black"/>
              </a:solidFill>
              <a:latin typeface="DM San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lang="en-GB" sz="1300" kern="0">
              <a:solidFill>
                <a:prstClr val="black"/>
              </a:solidFill>
              <a:latin typeface="DM San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lang="en-GB" sz="1300" kern="0">
              <a:solidFill>
                <a:prstClr val="black"/>
              </a:solidFill>
              <a:latin typeface="DM San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lang="en-GB" sz="1300" kern="0">
              <a:solidFill>
                <a:prstClr val="black"/>
              </a:solidFill>
              <a:latin typeface="DM San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lang="en-GB" sz="1300" kern="0">
              <a:solidFill>
                <a:prstClr val="black"/>
              </a:solidFill>
              <a:latin typeface="DM San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lang="en-GB" sz="1300" kern="0">
              <a:solidFill>
                <a:prstClr val="black"/>
              </a:solidFill>
              <a:latin typeface="DM San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lang="en-GB" sz="1300" kern="0">
              <a:solidFill>
                <a:prstClr val="black"/>
              </a:solidFill>
              <a:latin typeface="DM Sans"/>
            </a:endParaRPr>
          </a:p>
          <a:p>
            <a:pPr marR="0" lvl="0" algn="l" defTabSz="914400" rtl="0" eaLnBrk="1" fontAlgn="auto" latinLnBrk="0" hangingPunct="1">
              <a:lnSpc>
                <a:spcPct val="100000"/>
              </a:lnSpc>
              <a:spcBef>
                <a:spcPts val="0"/>
              </a:spcBef>
              <a:spcAft>
                <a:spcPts val="300"/>
              </a:spcAft>
              <a:buClrTx/>
              <a:buSzTx/>
              <a:tabLst/>
              <a:defRPr/>
            </a:pPr>
            <a:endParaRPr lang="en-GB" sz="1300" kern="0">
              <a:solidFill>
                <a:prstClr val="black"/>
              </a:solidFill>
              <a:latin typeface="DM Sans"/>
            </a:endParaRPr>
          </a:p>
          <a:p>
            <a:pPr marR="0" lvl="0" algn="l" defTabSz="914400" rtl="0" eaLnBrk="1" fontAlgn="auto" latinLnBrk="0" hangingPunct="1">
              <a:lnSpc>
                <a:spcPct val="100000"/>
              </a:lnSpc>
              <a:spcBef>
                <a:spcPts val="0"/>
              </a:spcBef>
              <a:spcAft>
                <a:spcPts val="300"/>
              </a:spcAft>
              <a:buClrTx/>
              <a:buSzTx/>
              <a:tabLst/>
              <a:defRPr/>
            </a:pPr>
            <a:r>
              <a:rPr lang="en-GB" sz="1300" b="1" kern="0">
                <a:solidFill>
                  <a:prstClr val="black"/>
                </a:solidFill>
                <a:latin typeface="DM Sans"/>
              </a:rPr>
              <a:t>Once the melanin is formed it is packed into melanosomes, </a:t>
            </a:r>
            <a:r>
              <a:rPr lang="en-GB" sz="1300" kern="0">
                <a:solidFill>
                  <a:prstClr val="black"/>
                </a:solidFill>
                <a:latin typeface="DM Sans"/>
              </a:rPr>
              <a:t>which are then transferred into the adjoining keratinocytes via the dendrites. </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lang="en-GB" sz="1300" kern="0">
              <a:solidFill>
                <a:prstClr val="black"/>
              </a:solidFill>
              <a:latin typeface="DM San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600" b="1" i="0" u="none" strike="noStrike" kern="1200" cap="none" spc="0" normalizeH="0" baseline="0" noProof="0">
              <a:ln>
                <a:noFill/>
              </a:ln>
              <a:solidFill>
                <a:srgbClr val="000000"/>
              </a:solidFill>
              <a:effectLst/>
              <a:uLnTx/>
              <a:uFillTx/>
              <a:latin typeface="DM Sans" pitchFamily="2" charset="0"/>
              <a:ea typeface="+mn-ea"/>
              <a:cs typeface="+mn-cs"/>
            </a:endParaRPr>
          </a:p>
        </p:txBody>
      </p:sp>
      <p:grpSp>
        <p:nvGrpSpPr>
          <p:cNvPr id="34" name="Group 33">
            <a:extLst>
              <a:ext uri="{FF2B5EF4-FFF2-40B4-BE49-F238E27FC236}">
                <a16:creationId xmlns:a16="http://schemas.microsoft.com/office/drawing/2014/main" id="{89BB53EA-E845-D140-6B31-A84D21F52518}"/>
              </a:ext>
            </a:extLst>
          </p:cNvPr>
          <p:cNvGrpSpPr/>
          <p:nvPr/>
        </p:nvGrpSpPr>
        <p:grpSpPr>
          <a:xfrm>
            <a:off x="7290279" y="1111674"/>
            <a:ext cx="3816085" cy="4634652"/>
            <a:chOff x="1322388" y="1743076"/>
            <a:chExt cx="3768725" cy="4281542"/>
          </a:xfrm>
          <a:effectLst>
            <a:outerShdw blurRad="50800" dist="50800" dir="5400000" algn="ctr" rotWithShape="0">
              <a:srgbClr val="000000">
                <a:alpha val="0"/>
              </a:srgbClr>
            </a:outerShdw>
          </a:effectLst>
        </p:grpSpPr>
        <p:pic>
          <p:nvPicPr>
            <p:cNvPr id="35" name="Picture 2">
              <a:extLst>
                <a:ext uri="{FF2B5EF4-FFF2-40B4-BE49-F238E27FC236}">
                  <a16:creationId xmlns:a16="http://schemas.microsoft.com/office/drawing/2014/main" id="{A4DE6F10-5040-3601-EE83-B67482C44EAD}"/>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322388" y="1743076"/>
              <a:ext cx="3768725" cy="4281542"/>
            </a:xfrm>
            <a:prstGeom prst="rect">
              <a:avLst/>
            </a:prstGeom>
            <a:ln>
              <a:noFill/>
            </a:ln>
            <a:effectLst>
              <a:softEdge rad="112500"/>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Oval 8">
              <a:extLst>
                <a:ext uri="{FF2B5EF4-FFF2-40B4-BE49-F238E27FC236}">
                  <a16:creationId xmlns:a16="http://schemas.microsoft.com/office/drawing/2014/main" id="{A9E88DEF-762E-F1DF-6B23-3247937DFE04}"/>
                </a:ext>
              </a:extLst>
            </p:cNvPr>
            <p:cNvSpPr>
              <a:spLocks noChangeArrowheads="1"/>
            </p:cNvSpPr>
            <p:nvPr/>
          </p:nvSpPr>
          <p:spPr bwMode="auto">
            <a:xfrm>
              <a:off x="2863850" y="5397500"/>
              <a:ext cx="523875" cy="327025"/>
            </a:xfrm>
            <a:prstGeom prst="ellipse">
              <a:avLst/>
            </a:prstGeom>
            <a:solidFill>
              <a:srgbClr val="FFF29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37" name="Oval 9">
              <a:extLst>
                <a:ext uri="{FF2B5EF4-FFF2-40B4-BE49-F238E27FC236}">
                  <a16:creationId xmlns:a16="http://schemas.microsoft.com/office/drawing/2014/main" id="{F281C43D-2715-32FD-F986-8B60EF50BEFF}"/>
                </a:ext>
              </a:extLst>
            </p:cNvPr>
            <p:cNvSpPr>
              <a:spLocks noChangeArrowheads="1"/>
            </p:cNvSpPr>
            <p:nvPr/>
          </p:nvSpPr>
          <p:spPr bwMode="auto">
            <a:xfrm>
              <a:off x="3208338" y="5175250"/>
              <a:ext cx="66675" cy="65088"/>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38" name="Oval 10">
              <a:extLst>
                <a:ext uri="{FF2B5EF4-FFF2-40B4-BE49-F238E27FC236}">
                  <a16:creationId xmlns:a16="http://schemas.microsoft.com/office/drawing/2014/main" id="{373E7C62-71A8-2D07-8E2E-CBBCC977FA94}"/>
                </a:ext>
              </a:extLst>
            </p:cNvPr>
            <p:cNvSpPr>
              <a:spLocks noChangeArrowheads="1"/>
            </p:cNvSpPr>
            <p:nvPr/>
          </p:nvSpPr>
          <p:spPr bwMode="auto">
            <a:xfrm>
              <a:off x="3295650" y="5030788"/>
              <a:ext cx="66675" cy="65087"/>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39" name="Oval 11">
              <a:extLst>
                <a:ext uri="{FF2B5EF4-FFF2-40B4-BE49-F238E27FC236}">
                  <a16:creationId xmlns:a16="http://schemas.microsoft.com/office/drawing/2014/main" id="{5A7C939E-F222-F64A-DE20-3978EA42E227}"/>
                </a:ext>
              </a:extLst>
            </p:cNvPr>
            <p:cNvSpPr>
              <a:spLocks noChangeArrowheads="1"/>
            </p:cNvSpPr>
            <p:nvPr/>
          </p:nvSpPr>
          <p:spPr bwMode="auto">
            <a:xfrm>
              <a:off x="3465513" y="4956175"/>
              <a:ext cx="66675" cy="65088"/>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40" name="Oval 12">
              <a:extLst>
                <a:ext uri="{FF2B5EF4-FFF2-40B4-BE49-F238E27FC236}">
                  <a16:creationId xmlns:a16="http://schemas.microsoft.com/office/drawing/2014/main" id="{61936574-A01D-9A8A-C207-AD620684C4EB}"/>
                </a:ext>
              </a:extLst>
            </p:cNvPr>
            <p:cNvSpPr>
              <a:spLocks noChangeArrowheads="1"/>
            </p:cNvSpPr>
            <p:nvPr/>
          </p:nvSpPr>
          <p:spPr bwMode="auto">
            <a:xfrm>
              <a:off x="3630613" y="4899025"/>
              <a:ext cx="66675" cy="65088"/>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41" name="Oval 13">
              <a:extLst>
                <a:ext uri="{FF2B5EF4-FFF2-40B4-BE49-F238E27FC236}">
                  <a16:creationId xmlns:a16="http://schemas.microsoft.com/office/drawing/2014/main" id="{DA393A0A-4DE6-1F5B-C586-75B4B4409110}"/>
                </a:ext>
              </a:extLst>
            </p:cNvPr>
            <p:cNvSpPr>
              <a:spLocks noChangeArrowheads="1"/>
            </p:cNvSpPr>
            <p:nvPr/>
          </p:nvSpPr>
          <p:spPr bwMode="auto">
            <a:xfrm>
              <a:off x="3781425" y="4837113"/>
              <a:ext cx="65088" cy="65087"/>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42" name="Oval 14">
              <a:extLst>
                <a:ext uri="{FF2B5EF4-FFF2-40B4-BE49-F238E27FC236}">
                  <a16:creationId xmlns:a16="http://schemas.microsoft.com/office/drawing/2014/main" id="{EF7B08CE-F529-570F-8C1F-BF45E94DE39A}"/>
                </a:ext>
              </a:extLst>
            </p:cNvPr>
            <p:cNvSpPr>
              <a:spLocks noChangeArrowheads="1"/>
            </p:cNvSpPr>
            <p:nvPr/>
          </p:nvSpPr>
          <p:spPr bwMode="auto">
            <a:xfrm>
              <a:off x="3898900" y="4759325"/>
              <a:ext cx="66675" cy="65088"/>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43" name="Oval 15">
              <a:extLst>
                <a:ext uri="{FF2B5EF4-FFF2-40B4-BE49-F238E27FC236}">
                  <a16:creationId xmlns:a16="http://schemas.microsoft.com/office/drawing/2014/main" id="{8623126D-1EEC-B7EB-75E4-7111D2000295}"/>
                </a:ext>
              </a:extLst>
            </p:cNvPr>
            <p:cNvSpPr>
              <a:spLocks noChangeArrowheads="1"/>
            </p:cNvSpPr>
            <p:nvPr/>
          </p:nvSpPr>
          <p:spPr bwMode="auto">
            <a:xfrm>
              <a:off x="3662363" y="4638675"/>
              <a:ext cx="66675" cy="65088"/>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44" name="Oval 16">
              <a:extLst>
                <a:ext uri="{FF2B5EF4-FFF2-40B4-BE49-F238E27FC236}">
                  <a16:creationId xmlns:a16="http://schemas.microsoft.com/office/drawing/2014/main" id="{B0C42688-BEB5-0580-8A73-3867F84A325F}"/>
                </a:ext>
              </a:extLst>
            </p:cNvPr>
            <p:cNvSpPr>
              <a:spLocks noChangeArrowheads="1"/>
            </p:cNvSpPr>
            <p:nvPr/>
          </p:nvSpPr>
          <p:spPr bwMode="auto">
            <a:xfrm>
              <a:off x="3771900" y="4479925"/>
              <a:ext cx="66675" cy="65088"/>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45" name="Oval 17">
              <a:extLst>
                <a:ext uri="{FF2B5EF4-FFF2-40B4-BE49-F238E27FC236}">
                  <a16:creationId xmlns:a16="http://schemas.microsoft.com/office/drawing/2014/main" id="{1F344922-4C52-D53E-38D6-10335A9A2BB4}"/>
                </a:ext>
              </a:extLst>
            </p:cNvPr>
            <p:cNvSpPr>
              <a:spLocks noChangeArrowheads="1"/>
            </p:cNvSpPr>
            <p:nvPr/>
          </p:nvSpPr>
          <p:spPr bwMode="auto">
            <a:xfrm>
              <a:off x="4119563" y="4470400"/>
              <a:ext cx="65087" cy="65088"/>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46" name="Oval 18">
              <a:extLst>
                <a:ext uri="{FF2B5EF4-FFF2-40B4-BE49-F238E27FC236}">
                  <a16:creationId xmlns:a16="http://schemas.microsoft.com/office/drawing/2014/main" id="{88947D21-8E83-6C9B-072A-A2A0BEE4BEDE}"/>
                </a:ext>
              </a:extLst>
            </p:cNvPr>
            <p:cNvSpPr>
              <a:spLocks noChangeArrowheads="1"/>
            </p:cNvSpPr>
            <p:nvPr/>
          </p:nvSpPr>
          <p:spPr bwMode="auto">
            <a:xfrm>
              <a:off x="4532313" y="4625975"/>
              <a:ext cx="66675" cy="65088"/>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47" name="Oval 19">
              <a:extLst>
                <a:ext uri="{FF2B5EF4-FFF2-40B4-BE49-F238E27FC236}">
                  <a16:creationId xmlns:a16="http://schemas.microsoft.com/office/drawing/2014/main" id="{61341742-69D0-94EF-F265-F476534084B3}"/>
                </a:ext>
              </a:extLst>
            </p:cNvPr>
            <p:cNvSpPr>
              <a:spLocks noChangeArrowheads="1"/>
            </p:cNvSpPr>
            <p:nvPr/>
          </p:nvSpPr>
          <p:spPr bwMode="auto">
            <a:xfrm>
              <a:off x="4297363" y="4699000"/>
              <a:ext cx="66675" cy="65088"/>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48" name="Oval 20">
              <a:extLst>
                <a:ext uri="{FF2B5EF4-FFF2-40B4-BE49-F238E27FC236}">
                  <a16:creationId xmlns:a16="http://schemas.microsoft.com/office/drawing/2014/main" id="{14E98500-ADBE-B46B-BC05-58354040745E}"/>
                </a:ext>
              </a:extLst>
            </p:cNvPr>
            <p:cNvSpPr>
              <a:spLocks noChangeArrowheads="1"/>
            </p:cNvSpPr>
            <p:nvPr/>
          </p:nvSpPr>
          <p:spPr bwMode="auto">
            <a:xfrm>
              <a:off x="4040188" y="4375150"/>
              <a:ext cx="66675" cy="65088"/>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49" name="Oval 21">
              <a:extLst>
                <a:ext uri="{FF2B5EF4-FFF2-40B4-BE49-F238E27FC236}">
                  <a16:creationId xmlns:a16="http://schemas.microsoft.com/office/drawing/2014/main" id="{F210C8A8-3122-0414-3D07-F5DC8B4F75FE}"/>
                </a:ext>
              </a:extLst>
            </p:cNvPr>
            <p:cNvSpPr>
              <a:spLocks noChangeArrowheads="1"/>
            </p:cNvSpPr>
            <p:nvPr/>
          </p:nvSpPr>
          <p:spPr bwMode="auto">
            <a:xfrm>
              <a:off x="4173538" y="4741863"/>
              <a:ext cx="66675" cy="65087"/>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50" name="Oval 22">
              <a:extLst>
                <a:ext uri="{FF2B5EF4-FFF2-40B4-BE49-F238E27FC236}">
                  <a16:creationId xmlns:a16="http://schemas.microsoft.com/office/drawing/2014/main" id="{8440BC4A-7ECA-DA91-12E3-BAF4D9BB0E87}"/>
                </a:ext>
              </a:extLst>
            </p:cNvPr>
            <p:cNvSpPr>
              <a:spLocks noChangeArrowheads="1"/>
            </p:cNvSpPr>
            <p:nvPr/>
          </p:nvSpPr>
          <p:spPr bwMode="auto">
            <a:xfrm>
              <a:off x="4240213" y="4479925"/>
              <a:ext cx="66675" cy="65088"/>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51" name="Freeform 31">
              <a:extLst>
                <a:ext uri="{FF2B5EF4-FFF2-40B4-BE49-F238E27FC236}">
                  <a16:creationId xmlns:a16="http://schemas.microsoft.com/office/drawing/2014/main" id="{E02A5F7D-F318-C8EA-A70C-B75F3AF68A48}"/>
                </a:ext>
              </a:extLst>
            </p:cNvPr>
            <p:cNvSpPr>
              <a:spLocks/>
            </p:cNvSpPr>
            <p:nvPr/>
          </p:nvSpPr>
          <p:spPr bwMode="auto">
            <a:xfrm>
              <a:off x="3340100" y="4616450"/>
              <a:ext cx="569913" cy="477838"/>
            </a:xfrm>
            <a:custGeom>
              <a:avLst/>
              <a:gdLst>
                <a:gd name="T0" fmla="*/ 0 w 395"/>
                <a:gd name="T1" fmla="*/ 330 h 330"/>
                <a:gd name="T2" fmla="*/ 168 w 395"/>
                <a:gd name="T3" fmla="*/ 249 h 330"/>
                <a:gd name="T4" fmla="*/ 369 w 395"/>
                <a:gd name="T5" fmla="*/ 144 h 330"/>
                <a:gd name="T6" fmla="*/ 324 w 395"/>
                <a:gd name="T7" fmla="*/ 0 h 3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5" h="330">
                  <a:moveTo>
                    <a:pt x="0" y="330"/>
                  </a:moveTo>
                  <a:cubicBezTo>
                    <a:pt x="28" y="316"/>
                    <a:pt x="107" y="280"/>
                    <a:pt x="168" y="249"/>
                  </a:cubicBezTo>
                  <a:cubicBezTo>
                    <a:pt x="229" y="218"/>
                    <a:pt x="343" y="185"/>
                    <a:pt x="369" y="144"/>
                  </a:cubicBezTo>
                  <a:cubicBezTo>
                    <a:pt x="395" y="103"/>
                    <a:pt x="333" y="30"/>
                    <a:pt x="324" y="0"/>
                  </a:cubicBezTo>
                </a:path>
              </a:pathLst>
            </a:custGeom>
            <a:noFill/>
            <a:ln w="28575" cap="flat" cmpd="sng">
              <a:solidFill>
                <a:srgbClr val="000000"/>
              </a:solidFill>
              <a:prstDash val="solid"/>
              <a:round/>
              <a:headEnd type="none" w="med" len="me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Trebuchet MS"/>
                <a:cs typeface="Arial"/>
              </a:endParaRPr>
            </a:p>
          </p:txBody>
        </p:sp>
        <p:grpSp>
          <p:nvGrpSpPr>
            <p:cNvPr id="52" name="Group 37">
              <a:extLst>
                <a:ext uri="{FF2B5EF4-FFF2-40B4-BE49-F238E27FC236}">
                  <a16:creationId xmlns:a16="http://schemas.microsoft.com/office/drawing/2014/main" id="{A6C7DA2B-2D3E-7869-1CD5-F9783FCC9877}"/>
                </a:ext>
              </a:extLst>
            </p:cNvPr>
            <p:cNvGrpSpPr>
              <a:grpSpLocks/>
            </p:cNvGrpSpPr>
            <p:nvPr/>
          </p:nvGrpSpPr>
          <p:grpSpPr bwMode="auto">
            <a:xfrm>
              <a:off x="1568450" y="3233738"/>
              <a:ext cx="3197225" cy="2179637"/>
              <a:chOff x="577" y="1842"/>
              <a:chExt cx="2213" cy="1509"/>
            </a:xfrm>
          </p:grpSpPr>
          <p:sp>
            <p:nvSpPr>
              <p:cNvPr id="53" name="Oval 38">
                <a:extLst>
                  <a:ext uri="{FF2B5EF4-FFF2-40B4-BE49-F238E27FC236}">
                    <a16:creationId xmlns:a16="http://schemas.microsoft.com/office/drawing/2014/main" id="{C81A21C9-9409-2C22-96A2-6807F57F30CC}"/>
                  </a:ext>
                </a:extLst>
              </p:cNvPr>
              <p:cNvSpPr>
                <a:spLocks noChangeArrowheads="1"/>
              </p:cNvSpPr>
              <p:nvPr/>
            </p:nvSpPr>
            <p:spPr bwMode="auto">
              <a:xfrm>
                <a:off x="2628" y="2806"/>
                <a:ext cx="45"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54" name="Oval 39">
                <a:extLst>
                  <a:ext uri="{FF2B5EF4-FFF2-40B4-BE49-F238E27FC236}">
                    <a16:creationId xmlns:a16="http://schemas.microsoft.com/office/drawing/2014/main" id="{9425D322-297B-C565-B93F-EA4D9E3646B4}"/>
                  </a:ext>
                </a:extLst>
              </p:cNvPr>
              <p:cNvSpPr>
                <a:spLocks noChangeArrowheads="1"/>
              </p:cNvSpPr>
              <p:nvPr/>
            </p:nvSpPr>
            <p:spPr bwMode="auto">
              <a:xfrm>
                <a:off x="2467" y="2856"/>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55" name="Oval 40">
                <a:extLst>
                  <a:ext uri="{FF2B5EF4-FFF2-40B4-BE49-F238E27FC236}">
                    <a16:creationId xmlns:a16="http://schemas.microsoft.com/office/drawing/2014/main" id="{6F1F1853-1826-58AE-4F18-DA6BEACE774D}"/>
                  </a:ext>
                </a:extLst>
              </p:cNvPr>
              <p:cNvSpPr>
                <a:spLocks noChangeArrowheads="1"/>
              </p:cNvSpPr>
              <p:nvPr/>
            </p:nvSpPr>
            <p:spPr bwMode="auto">
              <a:xfrm>
                <a:off x="2427" y="2704"/>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56" name="Oval 41">
                <a:extLst>
                  <a:ext uri="{FF2B5EF4-FFF2-40B4-BE49-F238E27FC236}">
                    <a16:creationId xmlns:a16="http://schemas.microsoft.com/office/drawing/2014/main" id="{9B8F39B3-E5EB-B73C-CAFC-AE80FC8E0798}"/>
                  </a:ext>
                </a:extLst>
              </p:cNvPr>
              <p:cNvSpPr>
                <a:spLocks noChangeArrowheads="1"/>
              </p:cNvSpPr>
              <p:nvPr/>
            </p:nvSpPr>
            <p:spPr bwMode="auto">
              <a:xfrm>
                <a:off x="1202" y="2160"/>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57" name="Oval 42">
                <a:extLst>
                  <a:ext uri="{FF2B5EF4-FFF2-40B4-BE49-F238E27FC236}">
                    <a16:creationId xmlns:a16="http://schemas.microsoft.com/office/drawing/2014/main" id="{1769DD4E-8897-D187-A3C7-EF9EA4795F5D}"/>
                  </a:ext>
                </a:extLst>
              </p:cNvPr>
              <p:cNvSpPr>
                <a:spLocks noChangeArrowheads="1"/>
              </p:cNvSpPr>
              <p:nvPr/>
            </p:nvSpPr>
            <p:spPr bwMode="auto">
              <a:xfrm>
                <a:off x="2472" y="2976"/>
                <a:ext cx="45"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58" name="Oval 43">
                <a:extLst>
                  <a:ext uri="{FF2B5EF4-FFF2-40B4-BE49-F238E27FC236}">
                    <a16:creationId xmlns:a16="http://schemas.microsoft.com/office/drawing/2014/main" id="{FBFEF148-3FB1-AB7E-4EE6-AE4008957635}"/>
                  </a:ext>
                </a:extLst>
              </p:cNvPr>
              <p:cNvSpPr>
                <a:spLocks noChangeArrowheads="1"/>
              </p:cNvSpPr>
              <p:nvPr/>
            </p:nvSpPr>
            <p:spPr bwMode="auto">
              <a:xfrm>
                <a:off x="1610" y="2523"/>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59" name="Oval 44">
                <a:extLst>
                  <a:ext uri="{FF2B5EF4-FFF2-40B4-BE49-F238E27FC236}">
                    <a16:creationId xmlns:a16="http://schemas.microsoft.com/office/drawing/2014/main" id="{88F18414-4C2F-94DE-50B8-9113DBF24D54}"/>
                  </a:ext>
                </a:extLst>
              </p:cNvPr>
              <p:cNvSpPr>
                <a:spLocks noChangeArrowheads="1"/>
              </p:cNvSpPr>
              <p:nvPr/>
            </p:nvSpPr>
            <p:spPr bwMode="auto">
              <a:xfrm>
                <a:off x="1519" y="2432"/>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60" name="Oval 45">
                <a:extLst>
                  <a:ext uri="{FF2B5EF4-FFF2-40B4-BE49-F238E27FC236}">
                    <a16:creationId xmlns:a16="http://schemas.microsoft.com/office/drawing/2014/main" id="{A2BDDFEF-94A7-FC34-BA2B-CAA7B423F6BE}"/>
                  </a:ext>
                </a:extLst>
              </p:cNvPr>
              <p:cNvSpPr>
                <a:spLocks noChangeArrowheads="1"/>
              </p:cNvSpPr>
              <p:nvPr/>
            </p:nvSpPr>
            <p:spPr bwMode="auto">
              <a:xfrm>
                <a:off x="1927" y="2886"/>
                <a:ext cx="45"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61" name="Oval 46">
                <a:extLst>
                  <a:ext uri="{FF2B5EF4-FFF2-40B4-BE49-F238E27FC236}">
                    <a16:creationId xmlns:a16="http://schemas.microsoft.com/office/drawing/2014/main" id="{A37631E6-BFE9-A11B-75D6-50DFDE6F7B17}"/>
                  </a:ext>
                </a:extLst>
              </p:cNvPr>
              <p:cNvSpPr>
                <a:spLocks noChangeArrowheads="1"/>
              </p:cNvSpPr>
              <p:nvPr/>
            </p:nvSpPr>
            <p:spPr bwMode="auto">
              <a:xfrm>
                <a:off x="1927" y="2659"/>
                <a:ext cx="45"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62" name="Oval 47">
                <a:extLst>
                  <a:ext uri="{FF2B5EF4-FFF2-40B4-BE49-F238E27FC236}">
                    <a16:creationId xmlns:a16="http://schemas.microsoft.com/office/drawing/2014/main" id="{9CEB4563-6911-003D-BD3D-C3F30D917502}"/>
                  </a:ext>
                </a:extLst>
              </p:cNvPr>
              <p:cNvSpPr>
                <a:spLocks noChangeArrowheads="1"/>
              </p:cNvSpPr>
              <p:nvPr/>
            </p:nvSpPr>
            <p:spPr bwMode="auto">
              <a:xfrm>
                <a:off x="1338" y="2478"/>
                <a:ext cx="45"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63" name="Oval 48">
                <a:extLst>
                  <a:ext uri="{FF2B5EF4-FFF2-40B4-BE49-F238E27FC236}">
                    <a16:creationId xmlns:a16="http://schemas.microsoft.com/office/drawing/2014/main" id="{10E4CA8E-EDEE-5DCD-659D-A3F1D9E13596}"/>
                  </a:ext>
                </a:extLst>
              </p:cNvPr>
              <p:cNvSpPr>
                <a:spLocks noChangeArrowheads="1"/>
              </p:cNvSpPr>
              <p:nvPr/>
            </p:nvSpPr>
            <p:spPr bwMode="auto">
              <a:xfrm>
                <a:off x="2018" y="2523"/>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64" name="Oval 49">
                <a:extLst>
                  <a:ext uri="{FF2B5EF4-FFF2-40B4-BE49-F238E27FC236}">
                    <a16:creationId xmlns:a16="http://schemas.microsoft.com/office/drawing/2014/main" id="{B476A97A-6873-2B25-0A15-95F1A154ACD6}"/>
                  </a:ext>
                </a:extLst>
              </p:cNvPr>
              <p:cNvSpPr>
                <a:spLocks noChangeArrowheads="1"/>
              </p:cNvSpPr>
              <p:nvPr/>
            </p:nvSpPr>
            <p:spPr bwMode="auto">
              <a:xfrm>
                <a:off x="2290" y="2296"/>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65" name="Oval 50">
                <a:extLst>
                  <a:ext uri="{FF2B5EF4-FFF2-40B4-BE49-F238E27FC236}">
                    <a16:creationId xmlns:a16="http://schemas.microsoft.com/office/drawing/2014/main" id="{E2809B58-5F29-E88B-BDAD-80D10D551C66}"/>
                  </a:ext>
                </a:extLst>
              </p:cNvPr>
              <p:cNvSpPr>
                <a:spLocks noChangeArrowheads="1"/>
              </p:cNvSpPr>
              <p:nvPr/>
            </p:nvSpPr>
            <p:spPr bwMode="auto">
              <a:xfrm>
                <a:off x="2603" y="2992"/>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66" name="Oval 51">
                <a:extLst>
                  <a:ext uri="{FF2B5EF4-FFF2-40B4-BE49-F238E27FC236}">
                    <a16:creationId xmlns:a16="http://schemas.microsoft.com/office/drawing/2014/main" id="{9A557907-7625-8157-CF0A-4D12BC078202}"/>
                  </a:ext>
                </a:extLst>
              </p:cNvPr>
              <p:cNvSpPr>
                <a:spLocks noChangeArrowheads="1"/>
              </p:cNvSpPr>
              <p:nvPr/>
            </p:nvSpPr>
            <p:spPr bwMode="auto">
              <a:xfrm>
                <a:off x="2563" y="2840"/>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67" name="Oval 52">
                <a:extLst>
                  <a:ext uri="{FF2B5EF4-FFF2-40B4-BE49-F238E27FC236}">
                    <a16:creationId xmlns:a16="http://schemas.microsoft.com/office/drawing/2014/main" id="{03EE3731-05E3-0D4A-EDA7-E3DA01C72DF7}"/>
                  </a:ext>
                </a:extLst>
              </p:cNvPr>
              <p:cNvSpPr>
                <a:spLocks noChangeArrowheads="1"/>
              </p:cNvSpPr>
              <p:nvPr/>
            </p:nvSpPr>
            <p:spPr bwMode="auto">
              <a:xfrm>
                <a:off x="2744" y="3067"/>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68" name="Oval 53">
                <a:extLst>
                  <a:ext uri="{FF2B5EF4-FFF2-40B4-BE49-F238E27FC236}">
                    <a16:creationId xmlns:a16="http://schemas.microsoft.com/office/drawing/2014/main" id="{420FB530-47B3-658B-961A-AE4BD51FAA1A}"/>
                  </a:ext>
                </a:extLst>
              </p:cNvPr>
              <p:cNvSpPr>
                <a:spLocks noChangeArrowheads="1"/>
              </p:cNvSpPr>
              <p:nvPr/>
            </p:nvSpPr>
            <p:spPr bwMode="auto">
              <a:xfrm>
                <a:off x="2608" y="3113"/>
                <a:ext cx="46" cy="44"/>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69" name="Oval 54">
                <a:extLst>
                  <a:ext uri="{FF2B5EF4-FFF2-40B4-BE49-F238E27FC236}">
                    <a16:creationId xmlns:a16="http://schemas.microsoft.com/office/drawing/2014/main" id="{2793E6FA-C260-98D6-C52F-2DC9875F9A86}"/>
                  </a:ext>
                </a:extLst>
              </p:cNvPr>
              <p:cNvSpPr>
                <a:spLocks noChangeArrowheads="1"/>
              </p:cNvSpPr>
              <p:nvPr/>
            </p:nvSpPr>
            <p:spPr bwMode="auto">
              <a:xfrm>
                <a:off x="2200" y="2886"/>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70" name="Oval 55">
                <a:extLst>
                  <a:ext uri="{FF2B5EF4-FFF2-40B4-BE49-F238E27FC236}">
                    <a16:creationId xmlns:a16="http://schemas.microsoft.com/office/drawing/2014/main" id="{A6BDD0B6-BCFE-DE13-9BF0-00B813DC4052}"/>
                  </a:ext>
                </a:extLst>
              </p:cNvPr>
              <p:cNvSpPr>
                <a:spLocks noChangeArrowheads="1"/>
              </p:cNvSpPr>
              <p:nvPr/>
            </p:nvSpPr>
            <p:spPr bwMode="auto">
              <a:xfrm>
                <a:off x="2064" y="2750"/>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71" name="Oval 56">
                <a:extLst>
                  <a:ext uri="{FF2B5EF4-FFF2-40B4-BE49-F238E27FC236}">
                    <a16:creationId xmlns:a16="http://schemas.microsoft.com/office/drawing/2014/main" id="{FE769AAD-09F9-30FD-07BA-AC628DAABAA2}"/>
                  </a:ext>
                </a:extLst>
              </p:cNvPr>
              <p:cNvSpPr>
                <a:spLocks noChangeArrowheads="1"/>
              </p:cNvSpPr>
              <p:nvPr/>
            </p:nvSpPr>
            <p:spPr bwMode="auto">
              <a:xfrm>
                <a:off x="1882" y="2251"/>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72" name="Oval 57">
                <a:extLst>
                  <a:ext uri="{FF2B5EF4-FFF2-40B4-BE49-F238E27FC236}">
                    <a16:creationId xmlns:a16="http://schemas.microsoft.com/office/drawing/2014/main" id="{285EEBF5-A622-4812-BF9C-F44D90240D14}"/>
                  </a:ext>
                </a:extLst>
              </p:cNvPr>
              <p:cNvSpPr>
                <a:spLocks noChangeArrowheads="1"/>
              </p:cNvSpPr>
              <p:nvPr/>
            </p:nvSpPr>
            <p:spPr bwMode="auto">
              <a:xfrm>
                <a:off x="2154" y="2478"/>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73" name="Oval 58">
                <a:extLst>
                  <a:ext uri="{FF2B5EF4-FFF2-40B4-BE49-F238E27FC236}">
                    <a16:creationId xmlns:a16="http://schemas.microsoft.com/office/drawing/2014/main" id="{502E2FB5-8950-638E-6999-FBBAAE8BE0D0}"/>
                  </a:ext>
                </a:extLst>
              </p:cNvPr>
              <p:cNvSpPr>
                <a:spLocks noChangeArrowheads="1"/>
              </p:cNvSpPr>
              <p:nvPr/>
            </p:nvSpPr>
            <p:spPr bwMode="auto">
              <a:xfrm>
                <a:off x="2064" y="2976"/>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74" name="Oval 59">
                <a:extLst>
                  <a:ext uri="{FF2B5EF4-FFF2-40B4-BE49-F238E27FC236}">
                    <a16:creationId xmlns:a16="http://schemas.microsoft.com/office/drawing/2014/main" id="{3B479B64-B797-03FF-6A8C-457EC0466DBF}"/>
                  </a:ext>
                </a:extLst>
              </p:cNvPr>
              <p:cNvSpPr>
                <a:spLocks noChangeArrowheads="1"/>
              </p:cNvSpPr>
              <p:nvPr/>
            </p:nvSpPr>
            <p:spPr bwMode="auto">
              <a:xfrm>
                <a:off x="1920" y="3017"/>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75" name="Oval 60">
                <a:extLst>
                  <a:ext uri="{FF2B5EF4-FFF2-40B4-BE49-F238E27FC236}">
                    <a16:creationId xmlns:a16="http://schemas.microsoft.com/office/drawing/2014/main" id="{4C7718AB-91E6-E3DD-4416-675D890AAB94}"/>
                  </a:ext>
                </a:extLst>
              </p:cNvPr>
              <p:cNvSpPr>
                <a:spLocks noChangeArrowheads="1"/>
              </p:cNvSpPr>
              <p:nvPr/>
            </p:nvSpPr>
            <p:spPr bwMode="auto">
              <a:xfrm>
                <a:off x="1741" y="3072"/>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76" name="Oval 61">
                <a:extLst>
                  <a:ext uri="{FF2B5EF4-FFF2-40B4-BE49-F238E27FC236}">
                    <a16:creationId xmlns:a16="http://schemas.microsoft.com/office/drawing/2014/main" id="{E2F526E4-B2AD-5699-5EAC-B280F7AA331A}"/>
                  </a:ext>
                </a:extLst>
              </p:cNvPr>
              <p:cNvSpPr>
                <a:spLocks noChangeArrowheads="1"/>
              </p:cNvSpPr>
              <p:nvPr/>
            </p:nvSpPr>
            <p:spPr bwMode="auto">
              <a:xfrm>
                <a:off x="1584" y="3078"/>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77" name="Oval 62">
                <a:extLst>
                  <a:ext uri="{FF2B5EF4-FFF2-40B4-BE49-F238E27FC236}">
                    <a16:creationId xmlns:a16="http://schemas.microsoft.com/office/drawing/2014/main" id="{672F99FC-90B8-F1F8-C1EC-EF09FFE1582D}"/>
                  </a:ext>
                </a:extLst>
              </p:cNvPr>
              <p:cNvSpPr>
                <a:spLocks noChangeArrowheads="1"/>
              </p:cNvSpPr>
              <p:nvPr/>
            </p:nvSpPr>
            <p:spPr bwMode="auto">
              <a:xfrm>
                <a:off x="1604" y="2941"/>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78" name="Oval 63">
                <a:extLst>
                  <a:ext uri="{FF2B5EF4-FFF2-40B4-BE49-F238E27FC236}">
                    <a16:creationId xmlns:a16="http://schemas.microsoft.com/office/drawing/2014/main" id="{E1344AE4-DAAE-8401-848B-437B11585187}"/>
                  </a:ext>
                </a:extLst>
              </p:cNvPr>
              <p:cNvSpPr>
                <a:spLocks noChangeArrowheads="1"/>
              </p:cNvSpPr>
              <p:nvPr/>
            </p:nvSpPr>
            <p:spPr bwMode="auto">
              <a:xfrm>
                <a:off x="1659" y="2818"/>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79" name="Oval 64">
                <a:extLst>
                  <a:ext uri="{FF2B5EF4-FFF2-40B4-BE49-F238E27FC236}">
                    <a16:creationId xmlns:a16="http://schemas.microsoft.com/office/drawing/2014/main" id="{041BE733-ACE2-92F5-0E2F-AD99510FBAB0}"/>
                  </a:ext>
                </a:extLst>
              </p:cNvPr>
              <p:cNvSpPr>
                <a:spLocks noChangeArrowheads="1"/>
              </p:cNvSpPr>
              <p:nvPr/>
            </p:nvSpPr>
            <p:spPr bwMode="auto">
              <a:xfrm>
                <a:off x="1721" y="2681"/>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80" name="Oval 65">
                <a:extLst>
                  <a:ext uri="{FF2B5EF4-FFF2-40B4-BE49-F238E27FC236}">
                    <a16:creationId xmlns:a16="http://schemas.microsoft.com/office/drawing/2014/main" id="{E40C29EA-C14D-FCB3-EE3F-29DF3DB6BEB8}"/>
                  </a:ext>
                </a:extLst>
              </p:cNvPr>
              <p:cNvSpPr>
                <a:spLocks noChangeArrowheads="1"/>
              </p:cNvSpPr>
              <p:nvPr/>
            </p:nvSpPr>
            <p:spPr bwMode="auto">
              <a:xfrm>
                <a:off x="1448" y="3100"/>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81" name="Oval 66">
                <a:extLst>
                  <a:ext uri="{FF2B5EF4-FFF2-40B4-BE49-F238E27FC236}">
                    <a16:creationId xmlns:a16="http://schemas.microsoft.com/office/drawing/2014/main" id="{DFA256D3-C468-3F07-BE63-9F4207D5B916}"/>
                  </a:ext>
                </a:extLst>
              </p:cNvPr>
              <p:cNvSpPr>
                <a:spLocks noChangeArrowheads="1"/>
              </p:cNvSpPr>
              <p:nvPr/>
            </p:nvSpPr>
            <p:spPr bwMode="auto">
              <a:xfrm>
                <a:off x="1311" y="3080"/>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82" name="Oval 67">
                <a:extLst>
                  <a:ext uri="{FF2B5EF4-FFF2-40B4-BE49-F238E27FC236}">
                    <a16:creationId xmlns:a16="http://schemas.microsoft.com/office/drawing/2014/main" id="{907BCC37-4C50-B26E-2429-26ED2A68F19E}"/>
                  </a:ext>
                </a:extLst>
              </p:cNvPr>
              <p:cNvSpPr>
                <a:spLocks noChangeArrowheads="1"/>
              </p:cNvSpPr>
              <p:nvPr/>
            </p:nvSpPr>
            <p:spPr bwMode="auto">
              <a:xfrm>
                <a:off x="1188" y="3039"/>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83" name="Oval 68">
                <a:extLst>
                  <a:ext uri="{FF2B5EF4-FFF2-40B4-BE49-F238E27FC236}">
                    <a16:creationId xmlns:a16="http://schemas.microsoft.com/office/drawing/2014/main" id="{DF613F6A-21A3-6362-A0F3-A80F273971AB}"/>
                  </a:ext>
                </a:extLst>
              </p:cNvPr>
              <p:cNvSpPr>
                <a:spLocks noChangeArrowheads="1"/>
              </p:cNvSpPr>
              <p:nvPr/>
            </p:nvSpPr>
            <p:spPr bwMode="auto">
              <a:xfrm>
                <a:off x="1030" y="2998"/>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84" name="Oval 69">
                <a:extLst>
                  <a:ext uri="{FF2B5EF4-FFF2-40B4-BE49-F238E27FC236}">
                    <a16:creationId xmlns:a16="http://schemas.microsoft.com/office/drawing/2014/main" id="{AA70E520-ACC8-745C-1B49-37E94B7AB019}"/>
                  </a:ext>
                </a:extLst>
              </p:cNvPr>
              <p:cNvSpPr>
                <a:spLocks noChangeArrowheads="1"/>
              </p:cNvSpPr>
              <p:nvPr/>
            </p:nvSpPr>
            <p:spPr bwMode="auto">
              <a:xfrm>
                <a:off x="960" y="3128"/>
                <a:ext cx="45"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85" name="Oval 70">
                <a:extLst>
                  <a:ext uri="{FF2B5EF4-FFF2-40B4-BE49-F238E27FC236}">
                    <a16:creationId xmlns:a16="http://schemas.microsoft.com/office/drawing/2014/main" id="{A77E4F59-BFD3-3A87-B453-3C196EB6421B}"/>
                  </a:ext>
                </a:extLst>
              </p:cNvPr>
              <p:cNvSpPr>
                <a:spLocks noChangeArrowheads="1"/>
              </p:cNvSpPr>
              <p:nvPr/>
            </p:nvSpPr>
            <p:spPr bwMode="auto">
              <a:xfrm>
                <a:off x="1153" y="3183"/>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86" name="Oval 71">
                <a:extLst>
                  <a:ext uri="{FF2B5EF4-FFF2-40B4-BE49-F238E27FC236}">
                    <a16:creationId xmlns:a16="http://schemas.microsoft.com/office/drawing/2014/main" id="{B7325A95-8E58-9120-36CB-B98AE1098CA3}"/>
                  </a:ext>
                </a:extLst>
              </p:cNvPr>
              <p:cNvSpPr>
                <a:spLocks noChangeArrowheads="1"/>
              </p:cNvSpPr>
              <p:nvPr/>
            </p:nvSpPr>
            <p:spPr bwMode="auto">
              <a:xfrm>
                <a:off x="1147" y="3306"/>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87" name="Oval 72">
                <a:extLst>
                  <a:ext uri="{FF2B5EF4-FFF2-40B4-BE49-F238E27FC236}">
                    <a16:creationId xmlns:a16="http://schemas.microsoft.com/office/drawing/2014/main" id="{84963E85-E194-8939-252A-E921DC5C982E}"/>
                  </a:ext>
                </a:extLst>
              </p:cNvPr>
              <p:cNvSpPr>
                <a:spLocks noChangeArrowheads="1"/>
              </p:cNvSpPr>
              <p:nvPr/>
            </p:nvSpPr>
            <p:spPr bwMode="auto">
              <a:xfrm>
                <a:off x="817" y="2950"/>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88" name="Oval 73">
                <a:extLst>
                  <a:ext uri="{FF2B5EF4-FFF2-40B4-BE49-F238E27FC236}">
                    <a16:creationId xmlns:a16="http://schemas.microsoft.com/office/drawing/2014/main" id="{3E768011-D68A-1BF2-BB90-94F559CB1F15}"/>
                  </a:ext>
                </a:extLst>
              </p:cNvPr>
              <p:cNvSpPr>
                <a:spLocks noChangeArrowheads="1"/>
              </p:cNvSpPr>
              <p:nvPr/>
            </p:nvSpPr>
            <p:spPr bwMode="auto">
              <a:xfrm>
                <a:off x="750" y="2812"/>
                <a:ext cx="45"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89" name="Oval 74">
                <a:extLst>
                  <a:ext uri="{FF2B5EF4-FFF2-40B4-BE49-F238E27FC236}">
                    <a16:creationId xmlns:a16="http://schemas.microsoft.com/office/drawing/2014/main" id="{D301EA6A-EF49-E0A6-C7EC-FDD62010250A}"/>
                  </a:ext>
                </a:extLst>
              </p:cNvPr>
              <p:cNvSpPr>
                <a:spLocks noChangeArrowheads="1"/>
              </p:cNvSpPr>
              <p:nvPr/>
            </p:nvSpPr>
            <p:spPr bwMode="auto">
              <a:xfrm>
                <a:off x="577" y="2847"/>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90" name="Oval 75">
                <a:extLst>
                  <a:ext uri="{FF2B5EF4-FFF2-40B4-BE49-F238E27FC236}">
                    <a16:creationId xmlns:a16="http://schemas.microsoft.com/office/drawing/2014/main" id="{2C13B40E-83D8-21A8-5B17-99D2F4362BE9}"/>
                  </a:ext>
                </a:extLst>
              </p:cNvPr>
              <p:cNvSpPr>
                <a:spLocks noChangeArrowheads="1"/>
              </p:cNvSpPr>
              <p:nvPr/>
            </p:nvSpPr>
            <p:spPr bwMode="auto">
              <a:xfrm>
                <a:off x="625" y="2970"/>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91" name="Oval 76">
                <a:extLst>
                  <a:ext uri="{FF2B5EF4-FFF2-40B4-BE49-F238E27FC236}">
                    <a16:creationId xmlns:a16="http://schemas.microsoft.com/office/drawing/2014/main" id="{53A02D19-11D0-3017-F96D-071844DE9125}"/>
                  </a:ext>
                </a:extLst>
              </p:cNvPr>
              <p:cNvSpPr>
                <a:spLocks noChangeArrowheads="1"/>
              </p:cNvSpPr>
              <p:nvPr/>
            </p:nvSpPr>
            <p:spPr bwMode="auto">
              <a:xfrm>
                <a:off x="859" y="2847"/>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92" name="Oval 77">
                <a:extLst>
                  <a:ext uri="{FF2B5EF4-FFF2-40B4-BE49-F238E27FC236}">
                    <a16:creationId xmlns:a16="http://schemas.microsoft.com/office/drawing/2014/main" id="{0F4F86E8-11A7-826A-669A-84735F1A8864}"/>
                  </a:ext>
                </a:extLst>
              </p:cNvPr>
              <p:cNvSpPr>
                <a:spLocks noChangeArrowheads="1"/>
              </p:cNvSpPr>
              <p:nvPr/>
            </p:nvSpPr>
            <p:spPr bwMode="auto">
              <a:xfrm>
                <a:off x="831" y="2648"/>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93" name="Oval 78">
                <a:extLst>
                  <a:ext uri="{FF2B5EF4-FFF2-40B4-BE49-F238E27FC236}">
                    <a16:creationId xmlns:a16="http://schemas.microsoft.com/office/drawing/2014/main" id="{F2F2E5DB-1FC0-EEC9-6BA1-267AFC67873B}"/>
                  </a:ext>
                </a:extLst>
              </p:cNvPr>
              <p:cNvSpPr>
                <a:spLocks noChangeArrowheads="1"/>
              </p:cNvSpPr>
              <p:nvPr/>
            </p:nvSpPr>
            <p:spPr bwMode="auto">
              <a:xfrm>
                <a:off x="721" y="2525"/>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94" name="Oval 79">
                <a:extLst>
                  <a:ext uri="{FF2B5EF4-FFF2-40B4-BE49-F238E27FC236}">
                    <a16:creationId xmlns:a16="http://schemas.microsoft.com/office/drawing/2014/main" id="{31C399B7-E02F-61A9-0AC1-6171CC77922B}"/>
                  </a:ext>
                </a:extLst>
              </p:cNvPr>
              <p:cNvSpPr>
                <a:spLocks noChangeArrowheads="1"/>
              </p:cNvSpPr>
              <p:nvPr/>
            </p:nvSpPr>
            <p:spPr bwMode="auto">
              <a:xfrm>
                <a:off x="859" y="2422"/>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95" name="Oval 80">
                <a:extLst>
                  <a:ext uri="{FF2B5EF4-FFF2-40B4-BE49-F238E27FC236}">
                    <a16:creationId xmlns:a16="http://schemas.microsoft.com/office/drawing/2014/main" id="{FBD9DABA-217C-4DDC-AFAB-28687E434999}"/>
                  </a:ext>
                </a:extLst>
              </p:cNvPr>
              <p:cNvSpPr>
                <a:spLocks noChangeArrowheads="1"/>
              </p:cNvSpPr>
              <p:nvPr/>
            </p:nvSpPr>
            <p:spPr bwMode="auto">
              <a:xfrm>
                <a:off x="1064" y="2442"/>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96" name="Oval 81">
                <a:extLst>
                  <a:ext uri="{FF2B5EF4-FFF2-40B4-BE49-F238E27FC236}">
                    <a16:creationId xmlns:a16="http://schemas.microsoft.com/office/drawing/2014/main" id="{E4DD4C5E-96D4-862D-3742-CAFF40A772FD}"/>
                  </a:ext>
                </a:extLst>
              </p:cNvPr>
              <p:cNvSpPr>
                <a:spLocks noChangeArrowheads="1"/>
              </p:cNvSpPr>
              <p:nvPr/>
            </p:nvSpPr>
            <p:spPr bwMode="auto">
              <a:xfrm>
                <a:off x="920" y="2552"/>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97" name="Oval 82">
                <a:extLst>
                  <a:ext uri="{FF2B5EF4-FFF2-40B4-BE49-F238E27FC236}">
                    <a16:creationId xmlns:a16="http://schemas.microsoft.com/office/drawing/2014/main" id="{40960699-1FA8-79E1-88D4-A8FB767483D4}"/>
                  </a:ext>
                </a:extLst>
              </p:cNvPr>
              <p:cNvSpPr>
                <a:spLocks noChangeArrowheads="1"/>
              </p:cNvSpPr>
              <p:nvPr/>
            </p:nvSpPr>
            <p:spPr bwMode="auto">
              <a:xfrm>
                <a:off x="1085" y="2717"/>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98" name="Oval 83">
                <a:extLst>
                  <a:ext uri="{FF2B5EF4-FFF2-40B4-BE49-F238E27FC236}">
                    <a16:creationId xmlns:a16="http://schemas.microsoft.com/office/drawing/2014/main" id="{FA0001A1-F01B-4BA8-EF13-551DE6AA9F40}"/>
                  </a:ext>
                </a:extLst>
              </p:cNvPr>
              <p:cNvSpPr>
                <a:spLocks noChangeArrowheads="1"/>
              </p:cNvSpPr>
              <p:nvPr/>
            </p:nvSpPr>
            <p:spPr bwMode="auto">
              <a:xfrm>
                <a:off x="1147" y="2840"/>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99" name="Oval 84">
                <a:extLst>
                  <a:ext uri="{FF2B5EF4-FFF2-40B4-BE49-F238E27FC236}">
                    <a16:creationId xmlns:a16="http://schemas.microsoft.com/office/drawing/2014/main" id="{B9300662-F559-F785-B4C4-B16306DE1F9E}"/>
                  </a:ext>
                </a:extLst>
              </p:cNvPr>
              <p:cNvSpPr>
                <a:spLocks noChangeArrowheads="1"/>
              </p:cNvSpPr>
              <p:nvPr/>
            </p:nvSpPr>
            <p:spPr bwMode="auto">
              <a:xfrm>
                <a:off x="1270" y="2696"/>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00" name="Oval 85">
                <a:extLst>
                  <a:ext uri="{FF2B5EF4-FFF2-40B4-BE49-F238E27FC236}">
                    <a16:creationId xmlns:a16="http://schemas.microsoft.com/office/drawing/2014/main" id="{A69B9232-60D7-1F52-C6CA-9B33DE9537D3}"/>
                  </a:ext>
                </a:extLst>
              </p:cNvPr>
              <p:cNvSpPr>
                <a:spLocks noChangeArrowheads="1"/>
              </p:cNvSpPr>
              <p:nvPr/>
            </p:nvSpPr>
            <p:spPr bwMode="auto">
              <a:xfrm>
                <a:off x="1435" y="2751"/>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01" name="Oval 86">
                <a:extLst>
                  <a:ext uri="{FF2B5EF4-FFF2-40B4-BE49-F238E27FC236}">
                    <a16:creationId xmlns:a16="http://schemas.microsoft.com/office/drawing/2014/main" id="{F7C95D44-75DE-8B11-2B36-88810918145A}"/>
                  </a:ext>
                </a:extLst>
              </p:cNvPr>
              <p:cNvSpPr>
                <a:spLocks noChangeArrowheads="1"/>
              </p:cNvSpPr>
              <p:nvPr/>
            </p:nvSpPr>
            <p:spPr bwMode="auto">
              <a:xfrm>
                <a:off x="1352" y="2869"/>
                <a:ext cx="46" cy="44"/>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02" name="Oval 87">
                <a:extLst>
                  <a:ext uri="{FF2B5EF4-FFF2-40B4-BE49-F238E27FC236}">
                    <a16:creationId xmlns:a16="http://schemas.microsoft.com/office/drawing/2014/main" id="{8545F8C4-5133-B323-E584-9749E912A5A4}"/>
                  </a:ext>
                </a:extLst>
              </p:cNvPr>
              <p:cNvSpPr>
                <a:spLocks noChangeArrowheads="1"/>
              </p:cNvSpPr>
              <p:nvPr/>
            </p:nvSpPr>
            <p:spPr bwMode="auto">
              <a:xfrm>
                <a:off x="1435" y="2559"/>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03" name="Oval 88">
                <a:extLst>
                  <a:ext uri="{FF2B5EF4-FFF2-40B4-BE49-F238E27FC236}">
                    <a16:creationId xmlns:a16="http://schemas.microsoft.com/office/drawing/2014/main" id="{6EBC9BBF-FBF2-B824-56E0-A6A87A639414}"/>
                  </a:ext>
                </a:extLst>
              </p:cNvPr>
              <p:cNvSpPr>
                <a:spLocks noChangeArrowheads="1"/>
              </p:cNvSpPr>
              <p:nvPr/>
            </p:nvSpPr>
            <p:spPr bwMode="auto">
              <a:xfrm>
                <a:off x="1263" y="2244"/>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04" name="Oval 89">
                <a:extLst>
                  <a:ext uri="{FF2B5EF4-FFF2-40B4-BE49-F238E27FC236}">
                    <a16:creationId xmlns:a16="http://schemas.microsoft.com/office/drawing/2014/main" id="{4A257931-A6F4-2D04-837C-2F24C0A266EB}"/>
                  </a:ext>
                </a:extLst>
              </p:cNvPr>
              <p:cNvSpPr>
                <a:spLocks noChangeArrowheads="1"/>
              </p:cNvSpPr>
              <p:nvPr/>
            </p:nvSpPr>
            <p:spPr bwMode="auto">
              <a:xfrm>
                <a:off x="871" y="2168"/>
                <a:ext cx="45"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05" name="Oval 90">
                <a:extLst>
                  <a:ext uri="{FF2B5EF4-FFF2-40B4-BE49-F238E27FC236}">
                    <a16:creationId xmlns:a16="http://schemas.microsoft.com/office/drawing/2014/main" id="{7A2C8A9C-CD48-CB70-1315-025E4267DB6C}"/>
                  </a:ext>
                </a:extLst>
              </p:cNvPr>
              <p:cNvSpPr>
                <a:spLocks noChangeArrowheads="1"/>
              </p:cNvSpPr>
              <p:nvPr/>
            </p:nvSpPr>
            <p:spPr bwMode="auto">
              <a:xfrm>
                <a:off x="680" y="2278"/>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06" name="Oval 91">
                <a:extLst>
                  <a:ext uri="{FF2B5EF4-FFF2-40B4-BE49-F238E27FC236}">
                    <a16:creationId xmlns:a16="http://schemas.microsoft.com/office/drawing/2014/main" id="{FEF36208-BD54-2240-68E6-219CE2C696DD}"/>
                  </a:ext>
                </a:extLst>
              </p:cNvPr>
              <p:cNvSpPr>
                <a:spLocks noChangeArrowheads="1"/>
              </p:cNvSpPr>
              <p:nvPr/>
            </p:nvSpPr>
            <p:spPr bwMode="auto">
              <a:xfrm>
                <a:off x="673" y="2127"/>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07" name="Oval 92">
                <a:extLst>
                  <a:ext uri="{FF2B5EF4-FFF2-40B4-BE49-F238E27FC236}">
                    <a16:creationId xmlns:a16="http://schemas.microsoft.com/office/drawing/2014/main" id="{12B1CA0F-A0DE-CC3C-39AE-8AC7655534C2}"/>
                  </a:ext>
                </a:extLst>
              </p:cNvPr>
              <p:cNvSpPr>
                <a:spLocks noChangeArrowheads="1"/>
              </p:cNvSpPr>
              <p:nvPr/>
            </p:nvSpPr>
            <p:spPr bwMode="auto">
              <a:xfrm>
                <a:off x="1229" y="2045"/>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08" name="Oval 93">
                <a:extLst>
                  <a:ext uri="{FF2B5EF4-FFF2-40B4-BE49-F238E27FC236}">
                    <a16:creationId xmlns:a16="http://schemas.microsoft.com/office/drawing/2014/main" id="{0AC2FBB9-0FCB-8838-11FF-1B967D7265AE}"/>
                  </a:ext>
                </a:extLst>
              </p:cNvPr>
              <p:cNvSpPr>
                <a:spLocks noChangeArrowheads="1"/>
              </p:cNvSpPr>
              <p:nvPr/>
            </p:nvSpPr>
            <p:spPr bwMode="auto">
              <a:xfrm>
                <a:off x="1366" y="2175"/>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09" name="Oval 94">
                <a:extLst>
                  <a:ext uri="{FF2B5EF4-FFF2-40B4-BE49-F238E27FC236}">
                    <a16:creationId xmlns:a16="http://schemas.microsoft.com/office/drawing/2014/main" id="{E0936C09-90C3-1956-B43C-028D51907BFA}"/>
                  </a:ext>
                </a:extLst>
              </p:cNvPr>
              <p:cNvSpPr>
                <a:spLocks noChangeArrowheads="1"/>
              </p:cNvSpPr>
              <p:nvPr/>
            </p:nvSpPr>
            <p:spPr bwMode="auto">
              <a:xfrm>
                <a:off x="1565" y="2189"/>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10" name="Oval 95">
                <a:extLst>
                  <a:ext uri="{FF2B5EF4-FFF2-40B4-BE49-F238E27FC236}">
                    <a16:creationId xmlns:a16="http://schemas.microsoft.com/office/drawing/2014/main" id="{B51B1A51-3ABB-2C3E-7D1A-49115801E79A}"/>
                  </a:ext>
                </a:extLst>
              </p:cNvPr>
              <p:cNvSpPr>
                <a:spLocks noChangeArrowheads="1"/>
              </p:cNvSpPr>
              <p:nvPr/>
            </p:nvSpPr>
            <p:spPr bwMode="auto">
              <a:xfrm>
                <a:off x="1675" y="2079"/>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11" name="Oval 96">
                <a:extLst>
                  <a:ext uri="{FF2B5EF4-FFF2-40B4-BE49-F238E27FC236}">
                    <a16:creationId xmlns:a16="http://schemas.microsoft.com/office/drawing/2014/main" id="{8EBBDCE0-8577-4F89-6B27-FB53B494C029}"/>
                  </a:ext>
                </a:extLst>
              </p:cNvPr>
              <p:cNvSpPr>
                <a:spLocks noChangeArrowheads="1"/>
              </p:cNvSpPr>
              <p:nvPr/>
            </p:nvSpPr>
            <p:spPr bwMode="auto">
              <a:xfrm>
                <a:off x="1880" y="2113"/>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12" name="Oval 97">
                <a:extLst>
                  <a:ext uri="{FF2B5EF4-FFF2-40B4-BE49-F238E27FC236}">
                    <a16:creationId xmlns:a16="http://schemas.microsoft.com/office/drawing/2014/main" id="{C25DDEB6-F6E8-3BFB-ED4A-44D4EAF4CF01}"/>
                  </a:ext>
                </a:extLst>
              </p:cNvPr>
              <p:cNvSpPr>
                <a:spLocks noChangeArrowheads="1"/>
              </p:cNvSpPr>
              <p:nvPr/>
            </p:nvSpPr>
            <p:spPr bwMode="auto">
              <a:xfrm>
                <a:off x="1675" y="2250"/>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13" name="Oval 98">
                <a:extLst>
                  <a:ext uri="{FF2B5EF4-FFF2-40B4-BE49-F238E27FC236}">
                    <a16:creationId xmlns:a16="http://schemas.microsoft.com/office/drawing/2014/main" id="{87C40AFD-45C9-8621-285D-544822EFB8FD}"/>
                  </a:ext>
                </a:extLst>
              </p:cNvPr>
              <p:cNvSpPr>
                <a:spLocks noChangeArrowheads="1"/>
              </p:cNvSpPr>
              <p:nvPr/>
            </p:nvSpPr>
            <p:spPr bwMode="auto">
              <a:xfrm>
                <a:off x="2141" y="2230"/>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14" name="Oval 99">
                <a:extLst>
                  <a:ext uri="{FF2B5EF4-FFF2-40B4-BE49-F238E27FC236}">
                    <a16:creationId xmlns:a16="http://schemas.microsoft.com/office/drawing/2014/main" id="{9F42DD1F-4FEA-3FC0-589B-AE437E64B674}"/>
                  </a:ext>
                </a:extLst>
              </p:cNvPr>
              <p:cNvSpPr>
                <a:spLocks noChangeArrowheads="1"/>
              </p:cNvSpPr>
              <p:nvPr/>
            </p:nvSpPr>
            <p:spPr bwMode="auto">
              <a:xfrm>
                <a:off x="2182" y="2106"/>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15" name="Oval 100">
                <a:extLst>
                  <a:ext uri="{FF2B5EF4-FFF2-40B4-BE49-F238E27FC236}">
                    <a16:creationId xmlns:a16="http://schemas.microsoft.com/office/drawing/2014/main" id="{CB2A1F05-39D0-49C6-673E-4CFBF527BA08}"/>
                  </a:ext>
                </a:extLst>
              </p:cNvPr>
              <p:cNvSpPr>
                <a:spLocks noChangeArrowheads="1"/>
              </p:cNvSpPr>
              <p:nvPr/>
            </p:nvSpPr>
            <p:spPr bwMode="auto">
              <a:xfrm>
                <a:off x="2408" y="2209"/>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16" name="Oval 101">
                <a:extLst>
                  <a:ext uri="{FF2B5EF4-FFF2-40B4-BE49-F238E27FC236}">
                    <a16:creationId xmlns:a16="http://schemas.microsoft.com/office/drawing/2014/main" id="{0FFB2E6C-3FF7-0068-7BD0-34B7DAAB3437}"/>
                  </a:ext>
                </a:extLst>
              </p:cNvPr>
              <p:cNvSpPr>
                <a:spLocks noChangeArrowheads="1"/>
              </p:cNvSpPr>
              <p:nvPr/>
            </p:nvSpPr>
            <p:spPr bwMode="auto">
              <a:xfrm>
                <a:off x="2504" y="2168"/>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17" name="Oval 102">
                <a:extLst>
                  <a:ext uri="{FF2B5EF4-FFF2-40B4-BE49-F238E27FC236}">
                    <a16:creationId xmlns:a16="http://schemas.microsoft.com/office/drawing/2014/main" id="{FBB96B27-E060-96AD-205B-1EC0C0DCB196}"/>
                  </a:ext>
                </a:extLst>
              </p:cNvPr>
              <p:cNvSpPr>
                <a:spLocks noChangeArrowheads="1"/>
              </p:cNvSpPr>
              <p:nvPr/>
            </p:nvSpPr>
            <p:spPr bwMode="auto">
              <a:xfrm>
                <a:off x="2353" y="2504"/>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18" name="Oval 103">
                <a:extLst>
                  <a:ext uri="{FF2B5EF4-FFF2-40B4-BE49-F238E27FC236}">
                    <a16:creationId xmlns:a16="http://schemas.microsoft.com/office/drawing/2014/main" id="{1615A454-C65C-EBCF-05FC-7D3E0B2439AB}"/>
                  </a:ext>
                </a:extLst>
              </p:cNvPr>
              <p:cNvSpPr>
                <a:spLocks noChangeArrowheads="1"/>
              </p:cNvSpPr>
              <p:nvPr/>
            </p:nvSpPr>
            <p:spPr bwMode="auto">
              <a:xfrm>
                <a:off x="2312" y="2641"/>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19" name="Oval 104">
                <a:extLst>
                  <a:ext uri="{FF2B5EF4-FFF2-40B4-BE49-F238E27FC236}">
                    <a16:creationId xmlns:a16="http://schemas.microsoft.com/office/drawing/2014/main" id="{5DBC2A23-17D4-A576-A027-BF28BAB9E87D}"/>
                  </a:ext>
                </a:extLst>
              </p:cNvPr>
              <p:cNvSpPr>
                <a:spLocks noChangeArrowheads="1"/>
              </p:cNvSpPr>
              <p:nvPr/>
            </p:nvSpPr>
            <p:spPr bwMode="auto">
              <a:xfrm>
                <a:off x="2497" y="2586"/>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20" name="Oval 105">
                <a:extLst>
                  <a:ext uri="{FF2B5EF4-FFF2-40B4-BE49-F238E27FC236}">
                    <a16:creationId xmlns:a16="http://schemas.microsoft.com/office/drawing/2014/main" id="{1EFF2478-DA03-0877-6A35-91A7479EEBD3}"/>
                  </a:ext>
                </a:extLst>
              </p:cNvPr>
              <p:cNvSpPr>
                <a:spLocks noChangeArrowheads="1"/>
              </p:cNvSpPr>
              <p:nvPr/>
            </p:nvSpPr>
            <p:spPr bwMode="auto">
              <a:xfrm>
                <a:off x="2614" y="2511"/>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21" name="Oval 106">
                <a:extLst>
                  <a:ext uri="{FF2B5EF4-FFF2-40B4-BE49-F238E27FC236}">
                    <a16:creationId xmlns:a16="http://schemas.microsoft.com/office/drawing/2014/main" id="{356515EA-A3F1-10BA-497C-98B3CF844DD2}"/>
                  </a:ext>
                </a:extLst>
              </p:cNvPr>
              <p:cNvSpPr>
                <a:spLocks noChangeArrowheads="1"/>
              </p:cNvSpPr>
              <p:nvPr/>
            </p:nvSpPr>
            <p:spPr bwMode="auto">
              <a:xfrm>
                <a:off x="1860" y="2731"/>
                <a:ext cx="45"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22" name="Oval 107">
                <a:extLst>
                  <a:ext uri="{FF2B5EF4-FFF2-40B4-BE49-F238E27FC236}">
                    <a16:creationId xmlns:a16="http://schemas.microsoft.com/office/drawing/2014/main" id="{07917A85-1482-38EF-A4EC-229EDBFF8226}"/>
                  </a:ext>
                </a:extLst>
              </p:cNvPr>
              <p:cNvSpPr>
                <a:spLocks noChangeArrowheads="1"/>
              </p:cNvSpPr>
              <p:nvPr/>
            </p:nvSpPr>
            <p:spPr bwMode="auto">
              <a:xfrm>
                <a:off x="1538" y="3012"/>
                <a:ext cx="45" cy="44"/>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23" name="Oval 108">
                <a:extLst>
                  <a:ext uri="{FF2B5EF4-FFF2-40B4-BE49-F238E27FC236}">
                    <a16:creationId xmlns:a16="http://schemas.microsoft.com/office/drawing/2014/main" id="{A3E9584F-8475-3877-0F6A-0C77784BBB05}"/>
                  </a:ext>
                </a:extLst>
              </p:cNvPr>
              <p:cNvSpPr>
                <a:spLocks noChangeArrowheads="1"/>
              </p:cNvSpPr>
              <p:nvPr/>
            </p:nvSpPr>
            <p:spPr bwMode="auto">
              <a:xfrm>
                <a:off x="657" y="1979"/>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24" name="Oval 109">
                <a:extLst>
                  <a:ext uri="{FF2B5EF4-FFF2-40B4-BE49-F238E27FC236}">
                    <a16:creationId xmlns:a16="http://schemas.microsoft.com/office/drawing/2014/main" id="{DC187483-5C66-AA33-0F1A-FE3496670B1E}"/>
                  </a:ext>
                </a:extLst>
              </p:cNvPr>
              <p:cNvSpPr>
                <a:spLocks noChangeArrowheads="1"/>
              </p:cNvSpPr>
              <p:nvPr/>
            </p:nvSpPr>
            <p:spPr bwMode="auto">
              <a:xfrm>
                <a:off x="1020" y="1888"/>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25" name="Oval 110">
                <a:extLst>
                  <a:ext uri="{FF2B5EF4-FFF2-40B4-BE49-F238E27FC236}">
                    <a16:creationId xmlns:a16="http://schemas.microsoft.com/office/drawing/2014/main" id="{E1F6CA4F-6DF9-6DB8-7E6C-B852C82FBD81}"/>
                  </a:ext>
                </a:extLst>
              </p:cNvPr>
              <p:cNvSpPr>
                <a:spLocks noChangeArrowheads="1"/>
              </p:cNvSpPr>
              <p:nvPr/>
            </p:nvSpPr>
            <p:spPr bwMode="auto">
              <a:xfrm>
                <a:off x="1384" y="1933"/>
                <a:ext cx="45"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26" name="Oval 111">
                <a:extLst>
                  <a:ext uri="{FF2B5EF4-FFF2-40B4-BE49-F238E27FC236}">
                    <a16:creationId xmlns:a16="http://schemas.microsoft.com/office/drawing/2014/main" id="{72C32EC0-FEB9-F97B-9253-6C761CFDDB76}"/>
                  </a:ext>
                </a:extLst>
              </p:cNvPr>
              <p:cNvSpPr>
                <a:spLocks noChangeArrowheads="1"/>
              </p:cNvSpPr>
              <p:nvPr/>
            </p:nvSpPr>
            <p:spPr bwMode="auto">
              <a:xfrm>
                <a:off x="1610" y="1888"/>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27" name="Oval 112">
                <a:extLst>
                  <a:ext uri="{FF2B5EF4-FFF2-40B4-BE49-F238E27FC236}">
                    <a16:creationId xmlns:a16="http://schemas.microsoft.com/office/drawing/2014/main" id="{836EA417-A82B-5F6E-D59F-6AAE454CC6C9}"/>
                  </a:ext>
                </a:extLst>
              </p:cNvPr>
              <p:cNvSpPr>
                <a:spLocks noChangeArrowheads="1"/>
              </p:cNvSpPr>
              <p:nvPr/>
            </p:nvSpPr>
            <p:spPr bwMode="auto">
              <a:xfrm>
                <a:off x="1746" y="1888"/>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28" name="Oval 113">
                <a:extLst>
                  <a:ext uri="{FF2B5EF4-FFF2-40B4-BE49-F238E27FC236}">
                    <a16:creationId xmlns:a16="http://schemas.microsoft.com/office/drawing/2014/main" id="{81D766CB-6FEF-5F43-7CA2-D8F27C1A1D81}"/>
                  </a:ext>
                </a:extLst>
              </p:cNvPr>
              <p:cNvSpPr>
                <a:spLocks noChangeArrowheads="1"/>
              </p:cNvSpPr>
              <p:nvPr/>
            </p:nvSpPr>
            <p:spPr bwMode="auto">
              <a:xfrm>
                <a:off x="2200" y="1933"/>
                <a:ext cx="46"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sp>
            <p:nvSpPr>
              <p:cNvPr id="129" name="Oval 114">
                <a:extLst>
                  <a:ext uri="{FF2B5EF4-FFF2-40B4-BE49-F238E27FC236}">
                    <a16:creationId xmlns:a16="http://schemas.microsoft.com/office/drawing/2014/main" id="{893443FA-C726-8E79-7763-80605E0794AC}"/>
                  </a:ext>
                </a:extLst>
              </p:cNvPr>
              <p:cNvSpPr>
                <a:spLocks noChangeArrowheads="1"/>
              </p:cNvSpPr>
              <p:nvPr/>
            </p:nvSpPr>
            <p:spPr bwMode="auto">
              <a:xfrm>
                <a:off x="2472" y="1842"/>
                <a:ext cx="45" cy="45"/>
              </a:xfrm>
              <a:prstGeom prst="ellipse">
                <a:avLst/>
              </a:prstGeom>
              <a:solidFill>
                <a:srgbClr val="99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Trebuchet MS"/>
                  <a:ea typeface="MS PGothic" pitchFamily="34" charset="-128"/>
                  <a:cs typeface="Arial"/>
                </a:endParaRPr>
              </a:p>
            </p:txBody>
          </p:sp>
        </p:grpSp>
      </p:grpSp>
      <p:pic>
        <p:nvPicPr>
          <p:cNvPr id="130" name="Picture 129">
            <a:extLst>
              <a:ext uri="{FF2B5EF4-FFF2-40B4-BE49-F238E27FC236}">
                <a16:creationId xmlns:a16="http://schemas.microsoft.com/office/drawing/2014/main" id="{26D5C0E5-F175-B002-83BC-B697004BA90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42447" y="3322564"/>
            <a:ext cx="3379540" cy="2034829"/>
          </a:xfrm>
          <a:prstGeom prst="rect">
            <a:avLst/>
          </a:prstGeom>
        </p:spPr>
      </p:pic>
    </p:spTree>
    <p:extLst>
      <p:ext uri="{BB962C8B-B14F-4D97-AF65-F5344CB8AC3E}">
        <p14:creationId xmlns:p14="http://schemas.microsoft.com/office/powerpoint/2010/main" val="873317271"/>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p:txBody>
          <a:bodyPr/>
          <a:lstStyle/>
          <a:p>
            <a:r>
              <a:rPr lang="en-US" dirty="0"/>
              <a:t>ALPHA-ARBUTIN (50 1637 2)</a:t>
            </a:r>
            <a:endParaRPr lang="en-US" dirty="0">
              <a:solidFill>
                <a:srgbClr val="FF0000"/>
              </a:solidFill>
            </a:endParaRPr>
          </a:p>
        </p:txBody>
      </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b="0"/>
              <a:t>ID Card</a:t>
            </a:r>
          </a:p>
        </p:txBody>
      </p:sp>
      <p:sp>
        <p:nvSpPr>
          <p:cNvPr id="14" name="Text Placeholder 13">
            <a:extLst>
              <a:ext uri="{FF2B5EF4-FFF2-40B4-BE49-F238E27FC236}">
                <a16:creationId xmlns:a16="http://schemas.microsoft.com/office/drawing/2014/main" id="{FAC9E7B5-1FDE-C46E-5572-F578E8A03B2E}"/>
              </a:ext>
            </a:extLst>
          </p:cNvPr>
          <p:cNvSpPr>
            <a:spLocks noGrp="1"/>
          </p:cNvSpPr>
          <p:nvPr>
            <p:ph type="body" sz="quarter" idx="24"/>
          </p:nvPr>
        </p:nvSpPr>
        <p:spPr>
          <a:xfrm>
            <a:off x="302398" y="6214540"/>
            <a:ext cx="5953811" cy="179214"/>
          </a:xfrm>
        </p:spPr>
        <p:txBody>
          <a:bodyPr/>
          <a:lstStyle/>
          <a:p>
            <a:r>
              <a:rPr lang="en-GB" i="1">
                <a:latin typeface="+mn-lt"/>
              </a:rPr>
              <a:t>* in vitro  ** in vivo, </a:t>
            </a:r>
            <a:r>
              <a:rPr lang="en-US" sz="800" i="1" kern="0" baseline="30000"/>
              <a:t>1 </a:t>
            </a:r>
            <a:r>
              <a:rPr lang="en-US" sz="800" i="1" kern="0"/>
              <a:t>Frontiers in Physiology, </a:t>
            </a:r>
            <a:r>
              <a:rPr lang="fr-FR" sz="800" i="1" kern="0" err="1"/>
              <a:t>November</a:t>
            </a:r>
            <a:r>
              <a:rPr lang="fr-FR" sz="800" i="1" kern="0"/>
              <a:t> 2020 | Volume 11 | Article 586843</a:t>
            </a:r>
            <a:endParaRPr lang="en-CH" sz="800" i="1" kern="0"/>
          </a:p>
          <a:p>
            <a:endParaRPr lang="en-GB" i="1">
              <a:latin typeface="+mn-lt"/>
            </a:endParaRPr>
          </a:p>
          <a:p>
            <a:endParaRPr lang="en-US"/>
          </a:p>
        </p:txBody>
      </p:sp>
      <p:sp>
        <p:nvSpPr>
          <p:cNvPr id="70" name="Rectangle 69">
            <a:extLst>
              <a:ext uri="{FF2B5EF4-FFF2-40B4-BE49-F238E27FC236}">
                <a16:creationId xmlns:a16="http://schemas.microsoft.com/office/drawing/2014/main" id="{A4D4DB38-D371-60CF-A69E-F939E2EF69FC}"/>
              </a:ext>
            </a:extLst>
          </p:cNvPr>
          <p:cNvSpPr/>
          <p:nvPr/>
        </p:nvSpPr>
        <p:spPr>
          <a:xfrm>
            <a:off x="134685" y="1853062"/>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grpSp>
        <p:nvGrpSpPr>
          <p:cNvPr id="9" name="Group 8">
            <a:extLst>
              <a:ext uri="{FF2B5EF4-FFF2-40B4-BE49-F238E27FC236}">
                <a16:creationId xmlns:a16="http://schemas.microsoft.com/office/drawing/2014/main" id="{2C7BF1B2-8A11-838B-E468-EB72B75F978B}"/>
              </a:ext>
            </a:extLst>
          </p:cNvPr>
          <p:cNvGrpSpPr/>
          <p:nvPr/>
        </p:nvGrpSpPr>
        <p:grpSpPr>
          <a:xfrm>
            <a:off x="134685" y="3522060"/>
            <a:ext cx="12039663" cy="1556271"/>
            <a:chOff x="0" y="4025776"/>
            <a:chExt cx="12039663" cy="1556271"/>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8" name="TextBox 55">
              <a:extLst>
                <a:ext uri="{FF2B5EF4-FFF2-40B4-BE49-F238E27FC236}">
                  <a16:creationId xmlns:a16="http://schemas.microsoft.com/office/drawing/2014/main" id="{EC789A2B-72BC-47AB-03D5-98A25D222A8E}"/>
                </a:ext>
              </a:extLst>
            </p:cNvPr>
            <p:cNvSpPr txBox="1"/>
            <p:nvPr/>
          </p:nvSpPr>
          <p:spPr>
            <a:xfrm>
              <a:off x="5864326" y="4025776"/>
              <a:ext cx="6175337" cy="1556271"/>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Ensures a lighter skin tone after only one month**</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Helps to minimize the appearance of dark spots**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Outperforms Hydroquinone and Beta-Arbutin after only one month**</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Combination with NIACINAMIDE PC for lighter skin tone, patented*</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Combination with NIACINAMIDE PC and REGU®-FADE for lighter dark spots**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endParaRP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4030273"/>
              <a:ext cx="3987306" cy="104074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More than 20 times stronger inhibition of tyrosinase than with Beta Arbutin*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More efficient than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Ascorbylglucoside</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Has anti-oxidant properties *</a:t>
              </a:r>
              <a:r>
                <a:rPr kumimoji="0" lang="en-US" sz="13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rPr>
                <a:t>1 </a:t>
              </a:r>
              <a:endParaRPr kumimoji="0" lang="en-US" sz="1300" b="0" i="0" u="none" strike="noStrike" kern="1200" cap="none" spc="0" normalizeH="0" baseline="0" noProof="0">
                <a:ln>
                  <a:noFill/>
                </a:ln>
                <a:solidFill>
                  <a:srgbClr val="FF0000"/>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4"/>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Alpha-Arbutin</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2995814" cy="572906"/>
            <a:chOff x="0" y="3331675"/>
            <a:chExt cx="12995814"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1688017"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white powder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3.5-6.5</a:t>
              </a:r>
            </a:p>
          </p:txBody>
        </p:sp>
        <p:sp>
          <p:nvSpPr>
            <p:cNvPr id="56" name="Rectangle 55">
              <a:extLst>
                <a:ext uri="{FF2B5EF4-FFF2-40B4-BE49-F238E27FC236}">
                  <a16:creationId xmlns:a16="http://schemas.microsoft.com/office/drawing/2014/main" id="{EF81DD97-D580-7802-40CA-0374840235E7}"/>
                </a:ext>
              </a:extLst>
            </p:cNvPr>
            <p:cNvSpPr/>
            <p:nvPr/>
          </p:nvSpPr>
          <p:spPr>
            <a:xfrm>
              <a:off x="4229961" y="3340889"/>
              <a:ext cx="4665054"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face care up to 2%; body care up to 0.5%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8504081" y="3340889"/>
              <a:ext cx="449173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water soluble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Biodegradability: readily biodegradable </a:t>
              </a:r>
            </a:p>
          </p:txBody>
        </p:sp>
      </p:grpSp>
      <p:pic>
        <p:nvPicPr>
          <p:cNvPr id="5" name="Picture 4" descr="Logo&#10;&#10;Description automatically generated">
            <a:extLst>
              <a:ext uri="{FF2B5EF4-FFF2-40B4-BE49-F238E27FC236}">
                <a16:creationId xmlns:a16="http://schemas.microsoft.com/office/drawing/2014/main" id="{AA6C2128-E724-EBDF-855B-18BB1948A2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20322" y="4970209"/>
            <a:ext cx="970832" cy="721956"/>
          </a:xfrm>
          <a:prstGeom prst="rect">
            <a:avLst/>
          </a:prstGeom>
        </p:spPr>
      </p:pic>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465027" y="4956084"/>
            <a:ext cx="961009" cy="721957"/>
          </a:xfrm>
          <a:prstGeom prst="rect">
            <a:avLst/>
          </a:prstGeom>
          <a:ln>
            <a:noFill/>
          </a:ln>
          <a:effectLst/>
        </p:spPr>
      </p:pic>
      <p:pic>
        <p:nvPicPr>
          <p:cNvPr id="4" name="Graphic 3">
            <a:extLst>
              <a:ext uri="{FF2B5EF4-FFF2-40B4-BE49-F238E27FC236}">
                <a16:creationId xmlns:a16="http://schemas.microsoft.com/office/drawing/2014/main" id="{2132FD45-374D-6CFB-CB74-9BC6479D5A9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256103" y="4934779"/>
            <a:ext cx="996560" cy="757386"/>
          </a:xfrm>
          <a:prstGeom prst="rect">
            <a:avLst/>
          </a:prstGeom>
        </p:spPr>
      </p:pic>
      <p:sp>
        <p:nvSpPr>
          <p:cNvPr id="10" name="TextBox 56">
            <a:extLst>
              <a:ext uri="{FF2B5EF4-FFF2-40B4-BE49-F238E27FC236}">
                <a16:creationId xmlns:a16="http://schemas.microsoft.com/office/drawing/2014/main" id="{D23BAEEB-487F-ECF3-B17F-C3049E068F61}"/>
              </a:ext>
            </a:extLst>
          </p:cNvPr>
          <p:cNvSpPr txBox="1"/>
          <p:nvPr/>
        </p:nvSpPr>
        <p:spPr>
          <a:xfrm>
            <a:off x="2262751" y="1750141"/>
            <a:ext cx="8051288" cy="127927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1"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High performing enzyme related biotechnology, optimized manufacturing process with one enzyme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1"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Highest product quality, purity &gt; 99%, guaranteed absence of hydroquinone (</a:t>
            </a:r>
            <a:r>
              <a:rPr kumimoji="0" lang="en-US" sz="1300" b="1" i="0" u="sng"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&lt;</a:t>
            </a:r>
            <a:r>
              <a:rPr kumimoji="0" lang="en-US" sz="1300" b="1"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LOQ 3 ppm)</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66% of natural origin (according to ISO 16128), sugar origin: sucrose from sugar cane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pic>
        <p:nvPicPr>
          <p:cNvPr id="11" name="Picture 4">
            <a:extLst>
              <a:ext uri="{FF2B5EF4-FFF2-40B4-BE49-F238E27FC236}">
                <a16:creationId xmlns:a16="http://schemas.microsoft.com/office/drawing/2014/main" id="{EC31B0F2-B9A7-0788-2B89-37D42BD4F1F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720204" y="4940624"/>
            <a:ext cx="430226" cy="77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390817"/>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E47F9-7A62-DEFC-AD3C-D05555775B3E}"/>
            </a:ext>
          </a:extLst>
        </p:cNvPr>
        <p:cNvGrpSpPr/>
        <p:nvPr/>
      </p:nvGrpSpPr>
      <p:grpSpPr>
        <a:xfrm>
          <a:off x="0" y="0"/>
          <a:ext cx="0" cy="0"/>
          <a:chOff x="0" y="0"/>
          <a:chExt cx="0" cy="0"/>
        </a:xfrm>
      </p:grpSpPr>
      <p:sp>
        <p:nvSpPr>
          <p:cNvPr id="4" name="Slide Number Placeholder 7">
            <a:extLst>
              <a:ext uri="{FF2B5EF4-FFF2-40B4-BE49-F238E27FC236}">
                <a16:creationId xmlns:a16="http://schemas.microsoft.com/office/drawing/2014/main" id="{119469FF-B5AD-5BFA-EBE0-B4EBF172B3F3}"/>
              </a:ext>
            </a:extLst>
          </p:cNvPr>
          <p:cNvSpPr txBox="1">
            <a:spLocks/>
          </p:cNvSpPr>
          <p:nvPr/>
        </p:nvSpPr>
        <p:spPr>
          <a:xfrm>
            <a:off x="302400" y="6450806"/>
            <a:ext cx="1040625" cy="109061"/>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0" name="Picture 9">
            <a:extLst>
              <a:ext uri="{FF2B5EF4-FFF2-40B4-BE49-F238E27FC236}">
                <a16:creationId xmlns:a16="http://schemas.microsoft.com/office/drawing/2014/main" id="{1DC01C22-F6C6-D153-4FA3-1A26D68BF59C}"/>
              </a:ext>
            </a:extLst>
          </p:cNvPr>
          <p:cNvPicPr>
            <a:picLocks noChangeAspect="1"/>
          </p:cNvPicPr>
          <p:nvPr/>
        </p:nvPicPr>
        <p:blipFill>
          <a:blip r:embed="rId3"/>
          <a:srcRect t="3583" b="4267"/>
          <a:stretch>
            <a:fillRect/>
          </a:stretch>
        </p:blipFill>
        <p:spPr>
          <a:xfrm>
            <a:off x="0" y="-16934"/>
            <a:ext cx="12257740" cy="6858000"/>
          </a:xfrm>
          <a:prstGeom prst="rect">
            <a:avLst/>
          </a:prstGeom>
        </p:spPr>
      </p:pic>
    </p:spTree>
    <p:extLst>
      <p:ext uri="{BB962C8B-B14F-4D97-AF65-F5344CB8AC3E}">
        <p14:creationId xmlns:p14="http://schemas.microsoft.com/office/powerpoint/2010/main" val="2059682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p:txBody>
          <a:bodyPr/>
          <a:lstStyle/>
          <a:p>
            <a:r>
              <a:rPr lang="en-US" dirty="0" err="1"/>
              <a:t>dsm-firmenich</a:t>
            </a:r>
            <a:r>
              <a:rPr lang="en-US" dirty="0"/>
              <a:t> PREMIUM ALPHA-ARBUTIN</a:t>
            </a:r>
          </a:p>
        </p:txBody>
      </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 name="Espace réservé du texte 14">
            <a:extLst>
              <a:ext uri="{FF2B5EF4-FFF2-40B4-BE49-F238E27FC236}">
                <a16:creationId xmlns:a16="http://schemas.microsoft.com/office/drawing/2014/main" id="{555F649E-395B-AA49-50AB-C4F7180726B3}"/>
              </a:ext>
            </a:extLst>
          </p:cNvPr>
          <p:cNvSpPr>
            <a:spLocks noGrp="1"/>
          </p:cNvSpPr>
          <p:nvPr>
            <p:ph type="body" idx="11"/>
          </p:nvPr>
        </p:nvSpPr>
        <p:spPr/>
        <p:txBody>
          <a:bodyPr/>
          <a:lstStyle/>
          <a:p>
            <a:r>
              <a:rPr lang="en-GB"/>
              <a:t>Differentiated solution</a:t>
            </a:r>
          </a:p>
        </p:txBody>
      </p:sp>
      <p:grpSp>
        <p:nvGrpSpPr>
          <p:cNvPr id="18" name="Group 5">
            <a:extLst>
              <a:ext uri="{FF2B5EF4-FFF2-40B4-BE49-F238E27FC236}">
                <a16:creationId xmlns:a16="http://schemas.microsoft.com/office/drawing/2014/main" id="{69827659-8849-8286-3C5A-AAD834CC1A7B}"/>
              </a:ext>
            </a:extLst>
          </p:cNvPr>
          <p:cNvGrpSpPr/>
          <p:nvPr/>
        </p:nvGrpSpPr>
        <p:grpSpPr>
          <a:xfrm>
            <a:off x="315692" y="4358986"/>
            <a:ext cx="11789222" cy="1640909"/>
            <a:chOff x="0" y="4802111"/>
            <a:chExt cx="6712083" cy="2503080"/>
          </a:xfrm>
        </p:grpSpPr>
        <p:sp>
          <p:nvSpPr>
            <p:cNvPr id="19" name="Rectangle 18">
              <a:extLst>
                <a:ext uri="{FF2B5EF4-FFF2-40B4-BE49-F238E27FC236}">
                  <a16:creationId xmlns:a16="http://schemas.microsoft.com/office/drawing/2014/main" id="{D424AB21-AE25-C3F5-EB76-57EF281EB626}"/>
                </a:ext>
              </a:extLst>
            </p:cNvPr>
            <p:cNvSpPr/>
            <p:nvPr/>
          </p:nvSpPr>
          <p:spPr>
            <a:xfrm>
              <a:off x="0" y="4875282"/>
              <a:ext cx="6712083" cy="2429908"/>
            </a:xfrm>
            <a:prstGeom prst="rect">
              <a:avLst/>
            </a:prstGeom>
            <a:solidFill>
              <a:srgbClr val="C3E6E1"/>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100" normalizeH="0" baseline="0" noProof="0" dirty="0">
                  <a:ln>
                    <a:noFill/>
                  </a:ln>
                  <a:solidFill>
                    <a:prstClr val="black"/>
                  </a:solidFill>
                  <a:effectLst/>
                  <a:uLnTx/>
                  <a:uFillTx/>
                  <a:latin typeface="DM Sans Bold" pitchFamily="2" charset="0"/>
                  <a:ea typeface="+mn-ea"/>
                  <a:cs typeface="+mn-cs"/>
                </a:rPr>
                <a:t>SAFETY:</a:t>
              </a:r>
            </a:p>
          </p:txBody>
        </p:sp>
        <p:sp>
          <p:nvSpPr>
            <p:cNvPr id="20" name="TextBox 56">
              <a:extLst>
                <a:ext uri="{FF2B5EF4-FFF2-40B4-BE49-F238E27FC236}">
                  <a16:creationId xmlns:a16="http://schemas.microsoft.com/office/drawing/2014/main" id="{C6E1D9BF-A5E5-B062-DD86-B57EC067A2D5}"/>
                </a:ext>
              </a:extLst>
            </p:cNvPr>
            <p:cNvSpPr txBox="1"/>
            <p:nvPr/>
          </p:nvSpPr>
          <p:spPr>
            <a:xfrm>
              <a:off x="1256029" y="4802111"/>
              <a:ext cx="5456054" cy="250308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dsm-firmenich</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has been the only company who responded to the EU calls for data between 2012 and 2022 to demonstrate the safe use of ALPHA-ARBUTIN. Scientific data were generated in various test programs for the submitted dossiers.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dsm-firmenich</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ALPHA-ARBUTIN is safe for use in cosmetics in a concentration of up to 2% in face creams and up to 0.5% in body lotions assessed by the European Scientific </a:t>
              </a: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Commitee</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for consumer safety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dsm-firmenich</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science power demonstrated the stability of ALPHA-ARBUTIN in cosmetic formulations, on the skin surface and on deeper layers. </a:t>
              </a:r>
            </a:p>
          </p:txBody>
        </p:sp>
      </p:grpSp>
      <p:sp>
        <p:nvSpPr>
          <p:cNvPr id="21" name="Rectangle 20">
            <a:extLst>
              <a:ext uri="{FF2B5EF4-FFF2-40B4-BE49-F238E27FC236}">
                <a16:creationId xmlns:a16="http://schemas.microsoft.com/office/drawing/2014/main" id="{423930FE-7FE9-7A31-CA35-276172137A12}"/>
              </a:ext>
            </a:extLst>
          </p:cNvPr>
          <p:cNvSpPr/>
          <p:nvPr/>
        </p:nvSpPr>
        <p:spPr>
          <a:xfrm>
            <a:off x="315685" y="1235899"/>
            <a:ext cx="11789229" cy="1065452"/>
          </a:xfrm>
          <a:prstGeom prst="rect">
            <a:avLst/>
          </a:prstGeom>
          <a:solidFill>
            <a:srgbClr val="277E6E"/>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100" normalizeH="0" baseline="0" noProof="0" dirty="0">
                <a:ln>
                  <a:noFill/>
                </a:ln>
                <a:solidFill>
                  <a:prstClr val="white"/>
                </a:solidFill>
                <a:effectLst/>
                <a:uLnTx/>
                <a:uFillTx/>
                <a:latin typeface="DM Sans Bold" pitchFamily="2" charset="0"/>
                <a:ea typeface="+mn-ea"/>
                <a:cs typeface="+mn-cs"/>
              </a:rPr>
              <a:t>KEY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100" normalizeH="0" baseline="0" noProof="0" dirty="0">
                <a:ln>
                  <a:noFill/>
                </a:ln>
                <a:solidFill>
                  <a:prstClr val="white"/>
                </a:solidFill>
                <a:effectLst/>
                <a:uLnTx/>
                <a:uFillTx/>
                <a:latin typeface="DM Sans Bold" pitchFamily="2" charset="0"/>
                <a:ea typeface="+mn-ea"/>
                <a:cs typeface="+mn-cs"/>
              </a:rPr>
              <a:t>DIFFERENTIATORS:</a:t>
            </a:r>
          </a:p>
        </p:txBody>
      </p:sp>
      <p:sp>
        <p:nvSpPr>
          <p:cNvPr id="22" name="TextBox 56">
            <a:extLst>
              <a:ext uri="{FF2B5EF4-FFF2-40B4-BE49-F238E27FC236}">
                <a16:creationId xmlns:a16="http://schemas.microsoft.com/office/drawing/2014/main" id="{6FE07218-B840-BC3E-A239-21190FD1ABA0}"/>
              </a:ext>
            </a:extLst>
          </p:cNvPr>
          <p:cNvSpPr txBox="1"/>
          <p:nvPr/>
        </p:nvSpPr>
        <p:spPr>
          <a:xfrm>
            <a:off x="2521787" y="1231778"/>
            <a:ext cx="9985870" cy="1390393"/>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err="1">
                <a:ln>
                  <a:noFill/>
                </a:ln>
                <a:solidFill>
                  <a:prstClr val="white"/>
                </a:solidFill>
                <a:effectLst/>
                <a:uLnTx/>
                <a:uFillTx/>
                <a:latin typeface="DM Sans" pitchFamily="2" charset="0"/>
                <a:ea typeface="Fira Sans Book" panose="020B0503050000020004" pitchFamily="34" charset="0"/>
                <a:cs typeface="+mn-cs"/>
              </a:rPr>
              <a:t>dsm-firmenich</a:t>
            </a:r>
            <a:r>
              <a:rPr kumimoji="0" lang="en-US" sz="1300" b="0" i="0" u="none" strike="noStrike" kern="1200" cap="none" spc="0" normalizeH="0" baseline="0" noProof="0" dirty="0">
                <a:ln>
                  <a:noFill/>
                </a:ln>
                <a:solidFill>
                  <a:prstClr val="white"/>
                </a:solidFill>
                <a:effectLst/>
                <a:uLnTx/>
                <a:uFillTx/>
                <a:latin typeface="DM Sans" pitchFamily="2" charset="0"/>
                <a:ea typeface="Fira Sans Book" panose="020B0503050000020004" pitchFamily="34" charset="0"/>
                <a:cs typeface="+mn-cs"/>
              </a:rPr>
              <a:t> is the pioneer &amp; leader of ALPHA-ARBUTIN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err="1">
                <a:ln>
                  <a:noFill/>
                </a:ln>
                <a:solidFill>
                  <a:prstClr val="white"/>
                </a:solidFill>
                <a:effectLst/>
                <a:uLnTx/>
                <a:uFillTx/>
                <a:latin typeface="DM Sans" pitchFamily="2" charset="0"/>
                <a:ea typeface="Fira Sans Book" panose="020B0503050000020004" pitchFamily="34" charset="0"/>
                <a:cs typeface="+mn-cs"/>
              </a:rPr>
              <a:t>dsm-firmenich</a:t>
            </a:r>
            <a:r>
              <a:rPr kumimoji="0" lang="en-US" sz="1300" b="0" i="0" u="none" strike="noStrike" kern="1200" cap="none" spc="0" normalizeH="0" baseline="0" noProof="0" dirty="0">
                <a:ln>
                  <a:noFill/>
                </a:ln>
                <a:solidFill>
                  <a:prstClr val="white"/>
                </a:solidFill>
                <a:effectLst/>
                <a:uLnTx/>
                <a:uFillTx/>
                <a:latin typeface="DM Sans" pitchFamily="2" charset="0"/>
                <a:ea typeface="Fira Sans Book" panose="020B0503050000020004" pitchFamily="34" charset="0"/>
                <a:cs typeface="+mn-cs"/>
              </a:rPr>
              <a:t> ALPHA-ARBUTIN has become a widely trusted ingredient, rated highly for its superior performance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err="1">
                <a:ln>
                  <a:noFill/>
                </a:ln>
                <a:solidFill>
                  <a:prstClr val="white"/>
                </a:solidFill>
                <a:effectLst/>
                <a:uLnTx/>
                <a:uFillTx/>
                <a:latin typeface="DM Sans" pitchFamily="2" charset="0"/>
                <a:ea typeface="Fira Sans Book" panose="020B0503050000020004" pitchFamily="34" charset="0"/>
                <a:cs typeface="+mn-cs"/>
              </a:rPr>
              <a:t>dsm-firmenich</a:t>
            </a:r>
            <a:r>
              <a:rPr kumimoji="0" lang="en-US" sz="1300" b="0" i="0" u="none" strike="noStrike" kern="1200" cap="none" spc="0" normalizeH="0" baseline="0" noProof="0" dirty="0">
                <a:ln>
                  <a:noFill/>
                </a:ln>
                <a:solidFill>
                  <a:prstClr val="white"/>
                </a:solidFill>
                <a:effectLst/>
                <a:uLnTx/>
                <a:uFillTx/>
                <a:latin typeface="DM Sans" pitchFamily="2" charset="0"/>
                <a:ea typeface="Fira Sans Book" panose="020B0503050000020004" pitchFamily="34" charset="0"/>
                <a:cs typeface="+mn-cs"/>
              </a:rPr>
              <a:t> made ALPHA-ARBUTIN popular all over the world</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DM Sans" pitchFamily="2" charset="0"/>
                <a:ea typeface="Fira Sans Book" panose="020B0503050000020004" pitchFamily="34" charset="0"/>
                <a:cs typeface="+mn-cs"/>
              </a:rPr>
              <a:t>High investments in efficacy, safety and market studies to understand the needs of customers and consumers. </a:t>
            </a:r>
          </a:p>
          <a:p>
            <a:pPr marL="180000" marR="0" lvl="0" indent="-180000" algn="l" defTabSz="914400" rtl="0" eaLnBrk="1" fontAlgn="auto" latinLnBrk="0" hangingPunct="1">
              <a:lnSpc>
                <a:spcPct val="150000"/>
              </a:lnSpc>
              <a:spcBef>
                <a:spcPts val="0"/>
              </a:spcBef>
              <a:spcAft>
                <a:spcPts val="300"/>
              </a:spcAft>
              <a:buClrTx/>
              <a:buSzTx/>
              <a:buFont typeface="Arial" panose="020B0604020202020204" pitchFamily="34" charset="0"/>
              <a:buChar char="•"/>
              <a:tabLst/>
              <a:defRPr/>
            </a:pPr>
            <a:endParaRPr kumimoji="0" lang="en-US" sz="1300" b="1" i="0" u="none" strike="noStrike" kern="1200" cap="none" spc="0" normalizeH="0" baseline="0" noProof="0" dirty="0">
              <a:ln>
                <a:noFill/>
              </a:ln>
              <a:solidFill>
                <a:prstClr val="white"/>
              </a:solidFill>
              <a:effectLst/>
              <a:uLnTx/>
              <a:uFillTx/>
              <a:latin typeface="DM Sans" pitchFamily="2" charset="0"/>
              <a:ea typeface="Fira Sans Book" panose="020B0503050000020004" pitchFamily="34" charset="0"/>
              <a:cs typeface="+mn-cs"/>
            </a:endParaRPr>
          </a:p>
        </p:txBody>
      </p:sp>
      <p:sp>
        <p:nvSpPr>
          <p:cNvPr id="3" name="Rectangle 2">
            <a:extLst>
              <a:ext uri="{FF2B5EF4-FFF2-40B4-BE49-F238E27FC236}">
                <a16:creationId xmlns:a16="http://schemas.microsoft.com/office/drawing/2014/main" id="{FF972409-EAEE-9D63-0073-C80D1A9A1E31}"/>
              </a:ext>
            </a:extLst>
          </p:cNvPr>
          <p:cNvSpPr/>
          <p:nvPr/>
        </p:nvSpPr>
        <p:spPr>
          <a:xfrm>
            <a:off x="315685" y="2389909"/>
            <a:ext cx="11789229" cy="1026982"/>
          </a:xfrm>
          <a:prstGeom prst="rect">
            <a:avLst/>
          </a:prstGeom>
          <a:solidFill>
            <a:srgbClr val="44B4A1"/>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100" normalizeH="0" baseline="0" noProof="0" dirty="0">
                <a:ln>
                  <a:noFill/>
                </a:ln>
                <a:solidFill>
                  <a:prstClr val="black"/>
                </a:solidFill>
                <a:effectLst/>
                <a:uLnTx/>
                <a:uFillTx/>
                <a:latin typeface="DM Sans Bold" pitchFamily="2" charset="0"/>
                <a:ea typeface="+mn-ea"/>
                <a:cs typeface="+mn-cs"/>
              </a:rPr>
              <a:t>HIGHEST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100" normalizeH="0" baseline="0" noProof="0" dirty="0">
                <a:ln>
                  <a:noFill/>
                </a:ln>
                <a:solidFill>
                  <a:prstClr val="black"/>
                </a:solidFill>
                <a:effectLst/>
                <a:uLnTx/>
                <a:uFillTx/>
                <a:latin typeface="DM Sans Bold" pitchFamily="2" charset="0"/>
                <a:ea typeface="+mn-ea"/>
                <a:cs typeface="+mn-cs"/>
              </a:rPr>
              <a:t>PRODUCT QUALITY</a:t>
            </a:r>
          </a:p>
        </p:txBody>
      </p:sp>
      <p:sp>
        <p:nvSpPr>
          <p:cNvPr id="4" name="TextBox 56">
            <a:extLst>
              <a:ext uri="{FF2B5EF4-FFF2-40B4-BE49-F238E27FC236}">
                <a16:creationId xmlns:a16="http://schemas.microsoft.com/office/drawing/2014/main" id="{AB0A368F-9FCD-8E49-5C99-D5FF20210910}"/>
              </a:ext>
            </a:extLst>
          </p:cNvPr>
          <p:cNvSpPr txBox="1"/>
          <p:nvPr/>
        </p:nvSpPr>
        <p:spPr>
          <a:xfrm>
            <a:off x="2521787" y="2368379"/>
            <a:ext cx="9490349" cy="107921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ALPHA-ARBUTIN (50 1637 2): Purity &gt; 99%, guaranteed absence of hydroquinone (&lt; LOQ 3 ppm)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ALPHA-ARBUTIN (50 1637 2): Halal certified</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Comprehensive product dossier including all aspects relevant and needed by cosmetic customers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Meets all regulatory and safety requirements in global and regional markets</a:t>
            </a:r>
            <a:endParaRPr kumimoji="0" lang="en-US" sz="1300" b="0" i="0" u="none" strike="noStrike" kern="1200" cap="none" spc="0" normalizeH="0" baseline="0" noProof="0" dirty="0">
              <a:ln>
                <a:noFill/>
              </a:ln>
              <a:solidFill>
                <a:prstClr val="black"/>
              </a:solidFill>
              <a:effectLst/>
              <a:highlight>
                <a:srgbClr val="FFFF00"/>
              </a:highlight>
              <a:uLnTx/>
              <a:uFillTx/>
              <a:latin typeface="DM Sans" pitchFamily="2" charset="0"/>
              <a:ea typeface="Fira Sans Book" panose="020B0503050000020004" pitchFamily="34" charset="0"/>
              <a:cs typeface="+mn-cs"/>
            </a:endParaRPr>
          </a:p>
        </p:txBody>
      </p:sp>
      <p:sp>
        <p:nvSpPr>
          <p:cNvPr id="5" name="Rectangle 4">
            <a:extLst>
              <a:ext uri="{FF2B5EF4-FFF2-40B4-BE49-F238E27FC236}">
                <a16:creationId xmlns:a16="http://schemas.microsoft.com/office/drawing/2014/main" id="{348CB3D8-11F1-B418-436B-0CBA13DF596A}"/>
              </a:ext>
            </a:extLst>
          </p:cNvPr>
          <p:cNvSpPr/>
          <p:nvPr/>
        </p:nvSpPr>
        <p:spPr>
          <a:xfrm>
            <a:off x="315685" y="3522108"/>
            <a:ext cx="11789229" cy="776779"/>
          </a:xfrm>
          <a:prstGeom prst="rect">
            <a:avLst/>
          </a:prstGeom>
          <a:solidFill>
            <a:srgbClr val="76D0C2"/>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100" normalizeH="0" baseline="0" noProof="0" dirty="0">
                <a:ln>
                  <a:noFill/>
                </a:ln>
                <a:solidFill>
                  <a:prstClr val="black"/>
                </a:solidFill>
                <a:effectLst/>
                <a:uLnTx/>
                <a:uFillTx/>
                <a:latin typeface="DM Sans Bold" pitchFamily="2" charset="0"/>
                <a:ea typeface="+mn-ea"/>
                <a:cs typeface="+mn-cs"/>
              </a:rPr>
              <a:t>SUPERIOR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100" normalizeH="0" baseline="0" noProof="0" dirty="0">
                <a:ln>
                  <a:noFill/>
                </a:ln>
                <a:solidFill>
                  <a:prstClr val="black"/>
                </a:solidFill>
                <a:effectLst/>
                <a:uLnTx/>
                <a:uFillTx/>
                <a:latin typeface="DM Sans Bold" pitchFamily="2" charset="0"/>
                <a:ea typeface="+mn-ea"/>
                <a:cs typeface="+mn-cs"/>
              </a:rPr>
              <a:t>EFFICACY</a:t>
            </a:r>
          </a:p>
        </p:txBody>
      </p:sp>
      <p:sp>
        <p:nvSpPr>
          <p:cNvPr id="6" name="TextBox 56">
            <a:extLst>
              <a:ext uri="{FF2B5EF4-FFF2-40B4-BE49-F238E27FC236}">
                <a16:creationId xmlns:a16="http://schemas.microsoft.com/office/drawing/2014/main" id="{AF59A2EC-48D3-5518-C9F1-B4354D861C73}"/>
              </a:ext>
            </a:extLst>
          </p:cNvPr>
          <p:cNvSpPr txBox="1"/>
          <p:nvPr/>
        </p:nvSpPr>
        <p:spPr>
          <a:xfrm>
            <a:off x="2521773" y="3473462"/>
            <a:ext cx="9985884" cy="1317744"/>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dsm-firmenich</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science power demonstrated the superior efficacy of ALPHA-ARBUTIN as Tyrosinase Inhibitor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Outperforms market benchmarks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Even better in combination with NIACINAMIDE PC, patented in India</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1"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1"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spTree>
    <p:extLst>
      <p:ext uri="{BB962C8B-B14F-4D97-AF65-F5344CB8AC3E}">
        <p14:creationId xmlns:p14="http://schemas.microsoft.com/office/powerpoint/2010/main" val="3894474090"/>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DD23EE-C7A1-85F7-93FC-18BD3F07FBB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8" name="Text Placeholder 8">
            <a:extLst>
              <a:ext uri="{FF2B5EF4-FFF2-40B4-BE49-F238E27FC236}">
                <a16:creationId xmlns:a16="http://schemas.microsoft.com/office/drawing/2014/main" id="{D793D45B-1AC7-1237-AFB8-4D9E7F121CAF}"/>
              </a:ext>
            </a:extLst>
          </p:cNvPr>
          <p:cNvSpPr txBox="1">
            <a:spLocks/>
          </p:cNvSpPr>
          <p:nvPr/>
        </p:nvSpPr>
        <p:spPr>
          <a:xfrm>
            <a:off x="545895" y="1200357"/>
            <a:ext cx="5453742" cy="2095277"/>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4D3C35"/>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89797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rgbClr val="B3978F"/>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600" b="1" i="0" u="none" strike="noStrike" kern="0" cap="none" spc="0" normalizeH="0" baseline="0" noProof="0" dirty="0">
                <a:ln>
                  <a:noFill/>
                </a:ln>
                <a:solidFill>
                  <a:sysClr val="windowText" lastClr="000000"/>
                </a:solidFill>
                <a:effectLst/>
                <a:uLnTx/>
                <a:uFillTx/>
                <a:latin typeface="DM Sans"/>
                <a:ea typeface="+mn-ea"/>
                <a:cs typeface="+mn-cs"/>
              </a:rPr>
              <a:t>Molecular docking results</a:t>
            </a:r>
            <a:endParaRPr kumimoji="0" lang="en-US" sz="1600" b="0" i="0" u="none" strike="noStrike" kern="0" cap="none" spc="0" normalizeH="0" baseline="0" noProof="0" dirty="0">
              <a:ln>
                <a:noFill/>
              </a:ln>
              <a:solidFill>
                <a:sysClr val="windowText" lastClr="000000"/>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300" b="0" i="0" u="none" strike="noStrike" kern="0" cap="none" spc="0" normalizeH="0" baseline="0" noProof="0" dirty="0">
                <a:ln>
                  <a:noFill/>
                </a:ln>
                <a:solidFill>
                  <a:sysClr val="windowText" lastClr="000000"/>
                </a:solidFill>
                <a:effectLst/>
                <a:uLnTx/>
                <a:uFillTx/>
                <a:latin typeface="DM Sans"/>
                <a:ea typeface="+mn-ea"/>
                <a:cs typeface="+mn-cs"/>
              </a:rPr>
              <a:t>ALPHA-ARBUTIN with a strong binding energy (ΔG = -2.9 kcal/mol) shows a similar orientation as the natural substrate L-Tyrosine</a:t>
            </a: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300" b="0" i="0" u="none" strike="noStrike" kern="0" cap="none" spc="0" normalizeH="0" baseline="0" noProof="0" dirty="0">
                <a:ln>
                  <a:noFill/>
                </a:ln>
                <a:solidFill>
                  <a:sysClr val="windowText" lastClr="000000"/>
                </a:solidFill>
                <a:effectLst/>
                <a:uLnTx/>
                <a:uFillTx/>
                <a:latin typeface="DM Sans"/>
                <a:ea typeface="+mn-ea"/>
                <a:cs typeface="+mn-cs"/>
              </a:rPr>
              <a:t>ALPHA-ARBUTIN has the best binding energy of -2.9 kcal/mol,                                                                                             while that of Beta Arbutin is only -2.1  kcal/mol indicating that Beta-Arbutin has difficulties to control melanin</a:t>
            </a: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300" b="0" i="0" u="none" strike="noStrike" kern="0" cap="none" spc="0" normalizeH="0" baseline="0" noProof="0" dirty="0">
                <a:ln>
                  <a:noFill/>
                </a:ln>
                <a:solidFill>
                  <a:sysClr val="windowText" lastClr="000000"/>
                </a:solidFill>
                <a:effectLst/>
                <a:uLnTx/>
                <a:uFillTx/>
                <a:latin typeface="DM Sans"/>
                <a:ea typeface="+mn-ea"/>
                <a:cs typeface="+mn-cs"/>
              </a:rPr>
              <a:t>ALPHA-ARBUTIN has the best orientation to interact in the binding site of Tyrosinase (His85, His244) different to Beta-Arbutin (Gly281)</a:t>
            </a: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endParaRPr kumimoji="0" lang="en-US" sz="1300" b="0" i="0" u="none" strike="noStrike" kern="0" cap="none" spc="0" normalizeH="0" baseline="0" noProof="0" dirty="0">
              <a:ln>
                <a:noFill/>
              </a:ln>
              <a:solidFill>
                <a:sysClr val="windowText" lastClr="00000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endParaRPr kumimoji="0" lang="en-US" sz="1600" b="0" i="0" u="none" strike="noStrike" kern="0" cap="none" spc="0" normalizeH="0" baseline="0" noProof="0" dirty="0">
              <a:ln>
                <a:noFill/>
              </a:ln>
              <a:solidFill>
                <a:sysClr val="windowText" lastClr="00000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endParaRPr kumimoji="0" lang="en-US" sz="1800" b="0" i="0" u="none" strike="noStrike" kern="0" cap="none" spc="0" normalizeH="0" baseline="0" noProof="0" dirty="0">
              <a:ln>
                <a:noFill/>
              </a:ln>
              <a:solidFill>
                <a:sysClr val="windowText" lastClr="000000"/>
              </a:solidFill>
              <a:effectLst/>
              <a:uLnTx/>
              <a:uFillTx/>
              <a:latin typeface="DM Sans"/>
              <a:ea typeface="+mn-ea"/>
              <a:cs typeface="+mn-cs"/>
            </a:endParaRPr>
          </a:p>
        </p:txBody>
      </p:sp>
      <p:graphicFrame>
        <p:nvGraphicFramePr>
          <p:cNvPr id="11" name="Table 10">
            <a:extLst>
              <a:ext uri="{FF2B5EF4-FFF2-40B4-BE49-F238E27FC236}">
                <a16:creationId xmlns:a16="http://schemas.microsoft.com/office/drawing/2014/main" id="{9609554B-D92D-8B6A-E701-8DF744B0882E}"/>
              </a:ext>
            </a:extLst>
          </p:cNvPr>
          <p:cNvGraphicFramePr>
            <a:graphicFrameLocks noGrp="1"/>
          </p:cNvGraphicFramePr>
          <p:nvPr>
            <p:extLst>
              <p:ext uri="{D42A27DB-BD31-4B8C-83A1-F6EECF244321}">
                <p14:modId xmlns:p14="http://schemas.microsoft.com/office/powerpoint/2010/main" val="1337769341"/>
              </p:ext>
            </p:extLst>
          </p:nvPr>
        </p:nvGraphicFramePr>
        <p:xfrm>
          <a:off x="442485" y="3436897"/>
          <a:ext cx="5745373" cy="2834640"/>
        </p:xfrm>
        <a:graphic>
          <a:graphicData uri="http://schemas.openxmlformats.org/drawingml/2006/table">
            <a:tbl>
              <a:tblPr firstRow="1" bandRow="1">
                <a:tableStyleId>{793D81CF-94F2-401A-BA57-92F5A7B2D0C5}</a:tableStyleId>
              </a:tblPr>
              <a:tblGrid>
                <a:gridCol w="1469572">
                  <a:extLst>
                    <a:ext uri="{9D8B030D-6E8A-4147-A177-3AD203B41FA5}">
                      <a16:colId xmlns:a16="http://schemas.microsoft.com/office/drawing/2014/main" val="890005668"/>
                    </a:ext>
                  </a:extLst>
                </a:gridCol>
                <a:gridCol w="1239056">
                  <a:extLst>
                    <a:ext uri="{9D8B030D-6E8A-4147-A177-3AD203B41FA5}">
                      <a16:colId xmlns:a16="http://schemas.microsoft.com/office/drawing/2014/main" val="3486081194"/>
                    </a:ext>
                  </a:extLst>
                </a:gridCol>
                <a:gridCol w="1596251">
                  <a:extLst>
                    <a:ext uri="{9D8B030D-6E8A-4147-A177-3AD203B41FA5}">
                      <a16:colId xmlns:a16="http://schemas.microsoft.com/office/drawing/2014/main" val="3071898605"/>
                    </a:ext>
                  </a:extLst>
                </a:gridCol>
                <a:gridCol w="1440494">
                  <a:extLst>
                    <a:ext uri="{9D8B030D-6E8A-4147-A177-3AD203B41FA5}">
                      <a16:colId xmlns:a16="http://schemas.microsoft.com/office/drawing/2014/main" val="343108980"/>
                    </a:ext>
                  </a:extLst>
                </a:gridCol>
              </a:tblGrid>
              <a:tr h="509829">
                <a:tc>
                  <a:txBody>
                    <a:bodyPr/>
                    <a:lstStyle/>
                    <a:p>
                      <a:pPr algn="ctr"/>
                      <a:endParaRPr lang="en-US" sz="1200" dirty="0"/>
                    </a:p>
                    <a:p>
                      <a:pPr algn="ctr"/>
                      <a:r>
                        <a:rPr lang="en-US" sz="1200" dirty="0"/>
                        <a:t>Compounds</a:t>
                      </a:r>
                      <a:endParaRPr lang="en-CH" sz="1200" dirty="0"/>
                    </a:p>
                  </a:txBody>
                  <a:tcPr/>
                </a:tc>
                <a:tc>
                  <a:txBody>
                    <a:bodyPr/>
                    <a:lstStyle/>
                    <a:p>
                      <a:pPr algn="ctr"/>
                      <a:r>
                        <a:rPr lang="en-US" sz="1200" dirty="0"/>
                        <a:t>Interaction</a:t>
                      </a:r>
                    </a:p>
                    <a:p>
                      <a:pPr algn="ctr"/>
                      <a:r>
                        <a:rPr lang="en-US" sz="1200" dirty="0"/>
                        <a:t>Energy (Kcal/mol)</a:t>
                      </a:r>
                      <a:endParaRPr lang="en-CH" sz="1200" dirty="0"/>
                    </a:p>
                  </a:txBody>
                  <a:tcPr/>
                </a:tc>
                <a:tc>
                  <a:txBody>
                    <a:bodyPr/>
                    <a:lstStyle/>
                    <a:p>
                      <a:pPr algn="ctr"/>
                      <a:r>
                        <a:rPr lang="en-US" sz="1200" dirty="0"/>
                        <a:t>Tyrosinase Hydrogen-Bonds Interactions</a:t>
                      </a:r>
                    </a:p>
                  </a:txBody>
                  <a:tcPr/>
                </a:tc>
                <a:tc>
                  <a:txBody>
                    <a:bodyPr/>
                    <a:lstStyle/>
                    <a:p>
                      <a:pPr algn="ctr"/>
                      <a:r>
                        <a:rPr lang="en-US" sz="1200" dirty="0"/>
                        <a:t>Tyrosinase</a:t>
                      </a:r>
                    </a:p>
                    <a:p>
                      <a:pPr algn="ctr"/>
                      <a:r>
                        <a:rPr lang="en-US" sz="1200" dirty="0"/>
                        <a:t>Intermolecular forces</a:t>
                      </a:r>
                    </a:p>
                  </a:txBody>
                  <a:tcPr/>
                </a:tc>
                <a:extLst>
                  <a:ext uri="{0D108BD9-81ED-4DB2-BD59-A6C34878D82A}">
                    <a16:rowId xmlns:a16="http://schemas.microsoft.com/office/drawing/2014/main" val="1223509568"/>
                  </a:ext>
                </a:extLst>
              </a:tr>
              <a:tr h="456432">
                <a:tc>
                  <a:txBody>
                    <a:bodyPr/>
                    <a:lstStyle/>
                    <a:p>
                      <a:r>
                        <a:rPr lang="en-US" sz="1200" dirty="0"/>
                        <a:t>ALPHA-ARBUTIN</a:t>
                      </a:r>
                    </a:p>
                    <a:p>
                      <a:endParaRPr lang="en-US" sz="1200" dirty="0"/>
                    </a:p>
                    <a:p>
                      <a:endParaRPr lang="en-US" sz="1200" dirty="0"/>
                    </a:p>
                    <a:p>
                      <a:endParaRPr lang="en-US" sz="1200" dirty="0"/>
                    </a:p>
                    <a:p>
                      <a:endParaRPr lang="en-US" sz="1200" dirty="0"/>
                    </a:p>
                    <a:p>
                      <a:endParaRPr lang="en-US" sz="1200" dirty="0"/>
                    </a:p>
                  </a:txBody>
                  <a:tcPr>
                    <a:solidFill>
                      <a:schemeClr val="bg1"/>
                    </a:solidFill>
                  </a:tcPr>
                </a:tc>
                <a:tc>
                  <a:txBody>
                    <a:bodyPr/>
                    <a:lstStyle/>
                    <a:p>
                      <a:pPr algn="ctr"/>
                      <a:r>
                        <a:rPr lang="en-US" sz="1200" dirty="0"/>
                        <a:t>-2.9</a:t>
                      </a:r>
                      <a:endParaRPr lang="en-CH" sz="1200" dirty="0"/>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His85, His244</a:t>
                      </a:r>
                      <a:endParaRPr lang="en-CH" sz="1200" dirty="0"/>
                    </a:p>
                    <a:p>
                      <a:pPr algn="ctr"/>
                      <a:endParaRPr lang="en-CH" sz="1200" dirty="0"/>
                    </a:p>
                  </a:txBody>
                  <a:tcPr>
                    <a:solidFill>
                      <a:schemeClr val="bg1"/>
                    </a:solidFill>
                  </a:tcPr>
                </a:tc>
                <a:tc>
                  <a:txBody>
                    <a:bodyPr/>
                    <a:lstStyle/>
                    <a:p>
                      <a:pPr algn="ctr"/>
                      <a:r>
                        <a:rPr lang="en-US" sz="1200" dirty="0"/>
                        <a:t>Cu401</a:t>
                      </a:r>
                      <a:endParaRPr lang="en-CH" sz="1200" dirty="0"/>
                    </a:p>
                  </a:txBody>
                  <a:tcPr>
                    <a:solidFill>
                      <a:schemeClr val="bg1"/>
                    </a:solidFill>
                  </a:tcPr>
                </a:tc>
                <a:extLst>
                  <a:ext uri="{0D108BD9-81ED-4DB2-BD59-A6C34878D82A}">
                    <a16:rowId xmlns:a16="http://schemas.microsoft.com/office/drawing/2014/main" val="1090804612"/>
                  </a:ext>
                </a:extLst>
              </a:tr>
              <a:tr h="268490">
                <a:tc>
                  <a:txBody>
                    <a:bodyPr/>
                    <a:lstStyle/>
                    <a:p>
                      <a:r>
                        <a:rPr lang="en-US" sz="1200" dirty="0"/>
                        <a:t>Beta-Arbutin</a:t>
                      </a:r>
                    </a:p>
                    <a:p>
                      <a:endParaRPr lang="en-US" sz="1200" dirty="0"/>
                    </a:p>
                    <a:p>
                      <a:endParaRPr lang="en-US" sz="1200" dirty="0"/>
                    </a:p>
                    <a:p>
                      <a:endParaRPr lang="en-US" sz="1200" dirty="0"/>
                    </a:p>
                    <a:p>
                      <a:endParaRPr lang="en-US" sz="1200" dirty="0"/>
                    </a:p>
                  </a:txBody>
                  <a:tcPr/>
                </a:tc>
                <a:tc>
                  <a:txBody>
                    <a:bodyPr/>
                    <a:lstStyle/>
                    <a:p>
                      <a:pPr algn="ctr"/>
                      <a:r>
                        <a:rPr lang="en-US" sz="1200" dirty="0"/>
                        <a:t>-2.1</a:t>
                      </a:r>
                      <a:endParaRPr lang="en-CH" sz="1200" dirty="0"/>
                    </a:p>
                  </a:txBody>
                  <a:tcPr/>
                </a:tc>
                <a:tc>
                  <a:txBody>
                    <a:bodyPr/>
                    <a:lstStyle/>
                    <a:p>
                      <a:pPr algn="ctr"/>
                      <a:r>
                        <a:rPr lang="en-US" sz="1200" dirty="0"/>
                        <a:t>Gly281</a:t>
                      </a:r>
                    </a:p>
                    <a:p>
                      <a:pPr algn="ctr"/>
                      <a:endParaRPr lang="en-US" sz="1200" dirty="0"/>
                    </a:p>
                  </a:txBody>
                  <a:tcPr/>
                </a:tc>
                <a:tc>
                  <a:txBody>
                    <a:bodyPr/>
                    <a:lstStyle/>
                    <a:p>
                      <a:pPr algn="ctr"/>
                      <a:r>
                        <a:rPr lang="en-US" sz="1200" dirty="0"/>
                        <a:t>Cu401</a:t>
                      </a:r>
                      <a:endParaRPr lang="en-CH" sz="1200" dirty="0"/>
                    </a:p>
                  </a:txBody>
                  <a:tcPr/>
                </a:tc>
                <a:extLst>
                  <a:ext uri="{0D108BD9-81ED-4DB2-BD59-A6C34878D82A}">
                    <a16:rowId xmlns:a16="http://schemas.microsoft.com/office/drawing/2014/main" val="2564454507"/>
                  </a:ext>
                </a:extLst>
              </a:tr>
            </a:tbl>
          </a:graphicData>
        </a:graphic>
      </p:graphicFrame>
      <p:sp>
        <p:nvSpPr>
          <p:cNvPr id="12" name="Text Placeholder 5">
            <a:extLst>
              <a:ext uri="{FF2B5EF4-FFF2-40B4-BE49-F238E27FC236}">
                <a16:creationId xmlns:a16="http://schemas.microsoft.com/office/drawing/2014/main" id="{FE35095E-103F-5C90-7461-57FE3D80DC58}"/>
              </a:ext>
            </a:extLst>
          </p:cNvPr>
          <p:cNvSpPr txBox="1">
            <a:spLocks/>
          </p:cNvSpPr>
          <p:nvPr/>
        </p:nvSpPr>
        <p:spPr>
          <a:xfrm>
            <a:off x="6718402" y="5110582"/>
            <a:ext cx="5031113" cy="669498"/>
          </a:xfrm>
          <a:prstGeom prst="rect">
            <a:avLst/>
          </a:prstGeom>
        </p:spPr>
        <p:txBody>
          <a:bodyPr lIns="0" tIns="0" rIns="0" bIns="0" anchor="b"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000" b="0" i="0" u="none" strike="noStrike" kern="0" cap="none" spc="0" normalizeH="0" baseline="0" noProof="0" dirty="0">
              <a:ln>
                <a:noFill/>
              </a:ln>
              <a:solidFill>
                <a:prstClr val="black"/>
              </a:solidFill>
              <a:effectLst/>
              <a:uLnTx/>
              <a:uFillTx/>
              <a:latin typeface="DM Sans" pitchFamily="2" charset="77"/>
              <a:ea typeface="Fira Sans" panose="020B0503050000020004" pitchFamily="34" charset="0"/>
              <a:cs typeface="Arial"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srgbClr val="58166D"/>
                </a:solidFill>
                <a:effectLst/>
                <a:uLnTx/>
                <a:uFillTx/>
                <a:latin typeface="DM Sans" pitchFamily="2" charset="77"/>
                <a:ea typeface="Fira Sans" panose="020B0503050000020004" pitchFamily="34" charset="0"/>
                <a:cs typeface="Arial" charset="0"/>
              </a:rPr>
              <a:t>The glucose moiety </a:t>
            </a:r>
            <a:r>
              <a:rPr kumimoji="0" lang="en-US" sz="1000" b="0" i="0" u="none" strike="noStrike" kern="0" cap="none" spc="0" normalizeH="0" baseline="0" noProof="0" dirty="0">
                <a:ln>
                  <a:noFill/>
                </a:ln>
                <a:solidFill>
                  <a:prstClr val="black"/>
                </a:solidFill>
                <a:effectLst/>
                <a:uLnTx/>
                <a:uFillTx/>
                <a:latin typeface="DM Sans" pitchFamily="2" charset="77"/>
                <a:ea typeface="Fira Sans" panose="020B0503050000020004" pitchFamily="34" charset="0"/>
                <a:cs typeface="Arial" charset="0"/>
              </a:rPr>
              <a:t>of ALPHA-ARBUTIN forms a strong hydrogen bond network in the binding site of Tyrosinase (His85, His244)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0" cap="none" spc="0" normalizeH="0" baseline="0" noProof="0" dirty="0">
              <a:ln>
                <a:noFill/>
              </a:ln>
              <a:solidFill>
                <a:srgbClr val="9138B0"/>
              </a:solidFill>
              <a:effectLst/>
              <a:uLnTx/>
              <a:uFillTx/>
              <a:latin typeface="DM Sans" pitchFamily="2" charset="77"/>
              <a:ea typeface="Fira Sans" panose="020B0503050000020004" pitchFamily="34" charset="0"/>
              <a:cs typeface="Arial"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srgbClr val="FF0000"/>
                </a:solidFill>
                <a:effectLst/>
                <a:uLnTx/>
                <a:uFillTx/>
                <a:latin typeface="DM Sans" pitchFamily="2" charset="77"/>
                <a:ea typeface="Fira Sans" panose="020B0503050000020004" pitchFamily="34" charset="0"/>
                <a:cs typeface="Arial" charset="0"/>
              </a:rPr>
              <a:t>The phenol moiety </a:t>
            </a:r>
            <a:r>
              <a:rPr kumimoji="0" lang="en-US" sz="1000" b="0" i="0" u="none" strike="noStrike" kern="0" cap="none" spc="0" normalizeH="0" baseline="0" noProof="0" dirty="0">
                <a:ln>
                  <a:noFill/>
                </a:ln>
                <a:solidFill>
                  <a:prstClr val="black"/>
                </a:solidFill>
                <a:effectLst/>
                <a:uLnTx/>
                <a:uFillTx/>
                <a:latin typeface="DM Sans" pitchFamily="2" charset="77"/>
                <a:ea typeface="Fira Sans" panose="020B0503050000020004" pitchFamily="34" charset="0"/>
                <a:cs typeface="Arial" charset="0"/>
              </a:rPr>
              <a:t>of ALPHA-ARBUTIN is close to the Tyrosinase copper (Cu)</a:t>
            </a:r>
          </a:p>
        </p:txBody>
      </p:sp>
      <p:pic>
        <p:nvPicPr>
          <p:cNvPr id="20" name="Picture 19" descr="A diagram of a chemical structure&#10;&#10;AI-generated content may be incorrect.">
            <a:extLst>
              <a:ext uri="{FF2B5EF4-FFF2-40B4-BE49-F238E27FC236}">
                <a16:creationId xmlns:a16="http://schemas.microsoft.com/office/drawing/2014/main" id="{046DFCC5-2C59-C344-4C6F-3FAF02EEFB65}"/>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522745" y="5478534"/>
            <a:ext cx="992175" cy="540000"/>
          </a:xfrm>
          <a:prstGeom prst="rect">
            <a:avLst/>
          </a:prstGeom>
        </p:spPr>
      </p:pic>
      <p:pic>
        <p:nvPicPr>
          <p:cNvPr id="22" name="Picture 21" descr="A diagram of a chemical structure&#10;&#10;AI-generated content may be incorrect.">
            <a:extLst>
              <a:ext uri="{FF2B5EF4-FFF2-40B4-BE49-F238E27FC236}">
                <a16:creationId xmlns:a16="http://schemas.microsoft.com/office/drawing/2014/main" id="{5E28262E-E98C-5C20-1E35-3740FEC24416}"/>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588029" y="4330140"/>
            <a:ext cx="1024933" cy="540000"/>
          </a:xfrm>
          <a:prstGeom prst="rect">
            <a:avLst/>
          </a:prstGeom>
        </p:spPr>
      </p:pic>
      <p:sp>
        <p:nvSpPr>
          <p:cNvPr id="24" name="TextBox 23">
            <a:extLst>
              <a:ext uri="{FF2B5EF4-FFF2-40B4-BE49-F238E27FC236}">
                <a16:creationId xmlns:a16="http://schemas.microsoft.com/office/drawing/2014/main" id="{0A59515E-35E8-5528-5924-53EAB321E5D9}"/>
              </a:ext>
            </a:extLst>
          </p:cNvPr>
          <p:cNvSpPr txBox="1"/>
          <p:nvPr/>
        </p:nvSpPr>
        <p:spPr>
          <a:xfrm>
            <a:off x="1019471" y="4923594"/>
            <a:ext cx="5934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0000"/>
                </a:solidFill>
                <a:effectLst/>
                <a:uLnTx/>
                <a:uFillTx/>
                <a:latin typeface="DM Sans" pitchFamily="2" charset="77"/>
                <a:ea typeface="Fira Sans" panose="020B0503050000020004" pitchFamily="34" charset="0"/>
                <a:cs typeface="Arial" charset="0"/>
              </a:rPr>
              <a:t>P</a:t>
            </a:r>
            <a:r>
              <a:rPr kumimoji="0" lang="en-US" sz="800" b="0" i="0" u="none" strike="noStrike" kern="1200" cap="none" spc="0" normalizeH="0" baseline="0" noProof="0" dirty="0" err="1">
                <a:ln>
                  <a:noFill/>
                </a:ln>
                <a:solidFill>
                  <a:srgbClr val="FF0000"/>
                </a:solidFill>
                <a:effectLst/>
                <a:uLnTx/>
                <a:uFillTx/>
                <a:latin typeface="DM Sans" pitchFamily="2" charset="77"/>
                <a:ea typeface="Fira Sans" panose="020B0503050000020004" pitchFamily="34" charset="0"/>
                <a:cs typeface="Arial" charset="0"/>
              </a:rPr>
              <a:t>henol</a:t>
            </a:r>
            <a:r>
              <a:rPr kumimoji="0" lang="en-US" sz="800" b="0" i="0" u="none" strike="noStrike" kern="1200" cap="none" spc="0" normalizeH="0" baseline="0" noProof="0" dirty="0">
                <a:ln>
                  <a:noFill/>
                </a:ln>
                <a:solidFill>
                  <a:srgbClr val="FF0000"/>
                </a:solidFill>
                <a:effectLst/>
                <a:uLnTx/>
                <a:uFillTx/>
                <a:latin typeface="DM Sans" pitchFamily="2" charset="77"/>
                <a:ea typeface="Fira Sans" panose="020B0503050000020004" pitchFamily="34" charset="0"/>
                <a:cs typeface="Arial"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0000"/>
                </a:solidFill>
                <a:effectLst/>
                <a:uLnTx/>
                <a:uFillTx/>
                <a:latin typeface="DM Sans" pitchFamily="2" charset="77"/>
                <a:ea typeface="Fira Sans" panose="020B0503050000020004" pitchFamily="34" charset="0"/>
                <a:cs typeface="Arial" charset="0"/>
              </a:rPr>
              <a:t>moiety </a:t>
            </a:r>
            <a:endParaRPr kumimoji="0" lang="en-CH" sz="800" b="0" i="0" u="none" strike="noStrike" kern="1200" cap="none" spc="0" normalizeH="0" baseline="0" noProof="0" dirty="0">
              <a:ln>
                <a:noFill/>
              </a:ln>
              <a:solidFill>
                <a:srgbClr val="FF0000"/>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6EE407A4-EB09-434B-7402-DDC24653E14D}"/>
              </a:ext>
            </a:extLst>
          </p:cNvPr>
          <p:cNvSpPr txBox="1"/>
          <p:nvPr/>
        </p:nvSpPr>
        <p:spPr>
          <a:xfrm>
            <a:off x="545896" y="4923372"/>
            <a:ext cx="62159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rgbClr val="58166D"/>
                </a:solidFill>
                <a:latin typeface="DM Sans" pitchFamily="2" charset="77"/>
                <a:ea typeface="Fira Sans" panose="020B0503050000020004" pitchFamily="34" charset="0"/>
                <a:cs typeface="Arial" charset="0"/>
              </a:rPr>
              <a:t>Glucose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rgbClr val="58166D"/>
                </a:solidFill>
                <a:latin typeface="DM Sans" pitchFamily="2" charset="77"/>
                <a:ea typeface="Fira Sans" panose="020B0503050000020004" pitchFamily="34" charset="0"/>
                <a:cs typeface="Arial" charset="0"/>
              </a:rPr>
              <a:t>moiety </a:t>
            </a:r>
            <a:endParaRPr lang="en-CH" sz="800" dirty="0">
              <a:solidFill>
                <a:srgbClr val="58166D"/>
              </a:solidFill>
              <a:latin typeface="DM Sans" pitchFamily="2" charset="77"/>
              <a:ea typeface="Fira Sans" panose="020B0503050000020004" pitchFamily="34" charset="0"/>
              <a:cs typeface="Arial" charset="0"/>
            </a:endParaRPr>
          </a:p>
        </p:txBody>
      </p:sp>
      <p:sp>
        <p:nvSpPr>
          <p:cNvPr id="26" name="TextBox 25">
            <a:extLst>
              <a:ext uri="{FF2B5EF4-FFF2-40B4-BE49-F238E27FC236}">
                <a16:creationId xmlns:a16="http://schemas.microsoft.com/office/drawing/2014/main" id="{B527C7DC-FAF7-3E72-0CA8-1E09D4E08580}"/>
              </a:ext>
            </a:extLst>
          </p:cNvPr>
          <p:cNvSpPr txBox="1"/>
          <p:nvPr/>
        </p:nvSpPr>
        <p:spPr>
          <a:xfrm>
            <a:off x="545895" y="6373631"/>
            <a:ext cx="8820470"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black"/>
                </a:solidFill>
                <a:effectLst/>
                <a:uLnTx/>
                <a:uFillTx/>
                <a:latin typeface="DM Sans"/>
                <a:ea typeface="+mn-ea"/>
                <a:cs typeface="+mn-cs"/>
              </a:rPr>
              <a:t>1 </a:t>
            </a:r>
            <a:r>
              <a:rPr kumimoji="0" lang="en-US" sz="800" b="0" i="0" u="none" strike="noStrike" kern="1200" cap="none" spc="0" normalizeH="0" baseline="0" noProof="0" dirty="0">
                <a:ln>
                  <a:noFill/>
                </a:ln>
                <a:solidFill>
                  <a:prstClr val="black"/>
                </a:solidFill>
                <a:effectLst/>
                <a:uLnTx/>
                <a:uFillTx/>
                <a:latin typeface="DM Sans"/>
                <a:ea typeface="+mn-ea"/>
                <a:cs typeface="+mn-cs"/>
              </a:rPr>
              <a:t>Molecular docking refers to a computational technique used in structure-based drug design to predict the binding of small molecules to macromolecular targets. It aids in studying biomolecular interactions and developing therapeutic agents by analyzing bond conformations and free energies of binding </a:t>
            </a:r>
            <a:r>
              <a:rPr kumimoji="0" lang="en-US" sz="800" b="0" i="0" u="none" strike="noStrike" kern="1200" cap="none" spc="0" normalizeH="0" baseline="0" noProof="0" dirty="0">
                <a:ln>
                  <a:noFill/>
                </a:ln>
                <a:solidFill>
                  <a:prstClr val="black"/>
                </a:solidFill>
                <a:effectLst/>
                <a:uLnTx/>
                <a:uFillTx/>
                <a:latin typeface="DM Sans"/>
                <a:ea typeface="+mn-ea"/>
                <a:cs typeface="+mn-cs"/>
                <a:hlinkClick r:id="rId6"/>
              </a:rPr>
              <a:t>Molecular Docking - an overview | ScienceDirect Topics</a:t>
            </a:r>
            <a:r>
              <a:rPr kumimoji="0" lang="en-US" sz="800" b="0" i="0" u="none" strike="noStrike" kern="1200" cap="none" spc="0" normalizeH="0" baseline="0" noProof="0" dirty="0">
                <a:ln>
                  <a:noFill/>
                </a:ln>
                <a:solidFill>
                  <a:prstClr val="black"/>
                </a:solidFill>
                <a:effectLst/>
                <a:uLnTx/>
                <a:uFillTx/>
                <a:latin typeface="DM Sans"/>
                <a:ea typeface="+mn-ea"/>
                <a:cs typeface="+mn-cs"/>
              </a:rPr>
              <a:t> </a:t>
            </a:r>
            <a:endParaRPr kumimoji="0" lang="en-US" sz="800" b="0" i="0" u="sng"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sng"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5" name="Picture 4">
            <a:extLst>
              <a:ext uri="{FF2B5EF4-FFF2-40B4-BE49-F238E27FC236}">
                <a16:creationId xmlns:a16="http://schemas.microsoft.com/office/drawing/2014/main" id="{6DB604B6-D000-F286-F5B2-B564A0057AF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049809" y="4430998"/>
            <a:ext cx="1065465" cy="595214"/>
          </a:xfrm>
          <a:prstGeom prst="rect">
            <a:avLst/>
          </a:prstGeom>
        </p:spPr>
      </p:pic>
      <p:pic>
        <p:nvPicPr>
          <p:cNvPr id="6" name="Picture 5">
            <a:extLst>
              <a:ext uri="{FF2B5EF4-FFF2-40B4-BE49-F238E27FC236}">
                <a16:creationId xmlns:a16="http://schemas.microsoft.com/office/drawing/2014/main" id="{A15271A8-76C7-A498-1CDE-DFFD0626A4C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470166" y="4404802"/>
            <a:ext cx="1112357" cy="621410"/>
          </a:xfrm>
          <a:prstGeom prst="rect">
            <a:avLst/>
          </a:prstGeom>
        </p:spPr>
      </p:pic>
      <p:pic>
        <p:nvPicPr>
          <p:cNvPr id="10" name="Picture 9" descr="A structure with multiple colored rods&#10;&#10;AI-generated content may be incorrect.">
            <a:extLst>
              <a:ext uri="{FF2B5EF4-FFF2-40B4-BE49-F238E27FC236}">
                <a16:creationId xmlns:a16="http://schemas.microsoft.com/office/drawing/2014/main" id="{0CCA2B4F-8D94-7474-A00A-BE699B0BAC4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026877" y="5600320"/>
            <a:ext cx="1104725" cy="621408"/>
          </a:xfrm>
          <a:prstGeom prst="rect">
            <a:avLst/>
          </a:prstGeom>
        </p:spPr>
      </p:pic>
      <p:pic>
        <p:nvPicPr>
          <p:cNvPr id="13" name="Picture 12" descr="A structure with multiple colored rods&#10;&#10;AI-generated content may be incorrect.">
            <a:extLst>
              <a:ext uri="{FF2B5EF4-FFF2-40B4-BE49-F238E27FC236}">
                <a16:creationId xmlns:a16="http://schemas.microsoft.com/office/drawing/2014/main" id="{FA2B108B-C6E5-72FB-E0FD-D220EE963C4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495552" y="5597304"/>
            <a:ext cx="1104726" cy="621409"/>
          </a:xfrm>
          <a:prstGeom prst="rect">
            <a:avLst/>
          </a:prstGeom>
        </p:spPr>
      </p:pic>
      <p:cxnSp>
        <p:nvCxnSpPr>
          <p:cNvPr id="15" name="Straight Arrow Connector 14">
            <a:extLst>
              <a:ext uri="{FF2B5EF4-FFF2-40B4-BE49-F238E27FC236}">
                <a16:creationId xmlns:a16="http://schemas.microsoft.com/office/drawing/2014/main" id="{BC2D8C1E-D136-2E83-EFA6-C516FC51A26C}"/>
              </a:ext>
            </a:extLst>
          </p:cNvPr>
          <p:cNvCxnSpPr>
            <a:cxnSpLocks/>
          </p:cNvCxnSpPr>
          <p:nvPr/>
        </p:nvCxnSpPr>
        <p:spPr>
          <a:xfrm>
            <a:off x="5378931" y="4310883"/>
            <a:ext cx="0" cy="324000"/>
          </a:xfrm>
          <a:prstGeom prst="straightConnector1">
            <a:avLst/>
          </a:prstGeom>
          <a:ln w="15875">
            <a:prstDash val="sysDot"/>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E02DF729-9291-B8A2-6307-774F931F828E}"/>
              </a:ext>
            </a:extLst>
          </p:cNvPr>
          <p:cNvCxnSpPr>
            <a:cxnSpLocks/>
          </p:cNvCxnSpPr>
          <p:nvPr/>
        </p:nvCxnSpPr>
        <p:spPr>
          <a:xfrm>
            <a:off x="5385181" y="5508474"/>
            <a:ext cx="0" cy="324000"/>
          </a:xfrm>
          <a:prstGeom prst="straightConnector1">
            <a:avLst/>
          </a:prstGeom>
          <a:ln w="15875">
            <a:prstDash val="sysDot"/>
            <a:tailEnd type="triangle"/>
          </a:ln>
        </p:spPr>
        <p:style>
          <a:lnRef idx="1">
            <a:schemeClr val="dk1"/>
          </a:lnRef>
          <a:fillRef idx="0">
            <a:schemeClr val="dk1"/>
          </a:fillRef>
          <a:effectRef idx="0">
            <a:schemeClr val="dk1"/>
          </a:effectRef>
          <a:fontRef idx="minor">
            <a:schemeClr val="tx1"/>
          </a:fontRef>
        </p:style>
      </p:cxnSp>
      <p:sp>
        <p:nvSpPr>
          <p:cNvPr id="19" name="Title 3">
            <a:extLst>
              <a:ext uri="{FF2B5EF4-FFF2-40B4-BE49-F238E27FC236}">
                <a16:creationId xmlns:a16="http://schemas.microsoft.com/office/drawing/2014/main" id="{CF3ABB23-36CD-E9C8-172A-C4E2AFF0E1AD}"/>
              </a:ext>
            </a:extLst>
          </p:cNvPr>
          <p:cNvSpPr txBox="1">
            <a:spLocks/>
          </p:cNvSpPr>
          <p:nvPr/>
        </p:nvSpPr>
        <p:spPr>
          <a:xfrm>
            <a:off x="442485" y="298132"/>
            <a:ext cx="9975144" cy="66397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b="0" i="0" kern="1200">
                <a:solidFill>
                  <a:schemeClr val="accent5"/>
                </a:solidFill>
                <a:latin typeface="Fira Sans Medium" panose="020B05030500000200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err="1">
                <a:ln>
                  <a:noFill/>
                </a:ln>
                <a:solidFill>
                  <a:sysClr val="windowText" lastClr="000000"/>
                </a:solidFill>
                <a:effectLst/>
                <a:uLnTx/>
                <a:uFillTx/>
                <a:latin typeface="DM Sans"/>
                <a:ea typeface="+mj-ea"/>
                <a:cs typeface="+mj-cs"/>
              </a:rPr>
              <a:t>dsm-firmenich</a:t>
            </a:r>
            <a:r>
              <a:rPr kumimoji="0" lang="en-US" sz="2000" b="1" i="0" u="none" strike="noStrike" kern="1200" cap="none" spc="0" normalizeH="0" baseline="0" noProof="0" dirty="0">
                <a:ln>
                  <a:noFill/>
                </a:ln>
                <a:solidFill>
                  <a:sysClr val="windowText" lastClr="000000"/>
                </a:solidFill>
                <a:effectLst/>
                <a:uLnTx/>
                <a:uFillTx/>
                <a:latin typeface="DM Sans"/>
                <a:ea typeface="+mj-ea"/>
                <a:cs typeface="+mj-cs"/>
              </a:rPr>
              <a:t> science power</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ysClr val="windowText" lastClr="000000"/>
                </a:solidFill>
                <a:effectLst/>
                <a:uLnTx/>
                <a:uFillTx/>
                <a:latin typeface="DM Sans"/>
                <a:ea typeface="+mj-ea"/>
                <a:cs typeface="+mj-cs"/>
              </a:rPr>
              <a:t>Molecular Docking</a:t>
            </a:r>
            <a:r>
              <a:rPr kumimoji="0" lang="en-US" sz="2000" b="0" i="0" u="none" strike="noStrike" kern="1200" cap="none" spc="0" normalizeH="0" baseline="30000" noProof="0" dirty="0">
                <a:ln>
                  <a:noFill/>
                </a:ln>
                <a:solidFill>
                  <a:sysClr val="windowText" lastClr="000000"/>
                </a:solidFill>
                <a:effectLst/>
                <a:uLnTx/>
                <a:uFillTx/>
                <a:latin typeface="DM Sans"/>
                <a:ea typeface="+mj-ea"/>
                <a:cs typeface="+mj-cs"/>
              </a:rPr>
              <a:t> 1</a:t>
            </a:r>
            <a:r>
              <a:rPr kumimoji="0" lang="en-US" sz="2000" b="0" i="0" u="none" strike="noStrike" kern="1200" cap="none" spc="0" normalizeH="0" baseline="0" noProof="0" dirty="0">
                <a:ln>
                  <a:noFill/>
                </a:ln>
                <a:solidFill>
                  <a:sysClr val="windowText" lastClr="000000"/>
                </a:solidFill>
                <a:effectLst/>
                <a:uLnTx/>
                <a:uFillTx/>
                <a:latin typeface="DM Sans"/>
                <a:ea typeface="+mj-ea"/>
                <a:cs typeface="+mj-cs"/>
              </a:rPr>
              <a:t> Study of ALPHA-ARBUTIN as Tyrosinase Inhibitor </a:t>
            </a:r>
            <a:br>
              <a:rPr kumimoji="0" lang="en-US" sz="3200" b="0" i="0" u="none" strike="noStrike" kern="1200" cap="none" spc="0" normalizeH="0" baseline="0" noProof="0" dirty="0">
                <a:ln>
                  <a:noFill/>
                </a:ln>
                <a:solidFill>
                  <a:srgbClr val="FFAB4D"/>
                </a:solidFill>
                <a:effectLst/>
                <a:uLnTx/>
                <a:uFillTx/>
                <a:latin typeface="Fira Sans Medium" panose="020B0503050000020004" pitchFamily="34" charset="0"/>
                <a:ea typeface="+mj-ea"/>
                <a:cs typeface="+mj-cs"/>
              </a:rPr>
            </a:br>
            <a:endParaRPr kumimoji="0" lang="en-US" sz="3200" b="0" i="0" u="none" strike="noStrike" kern="1200" cap="none" spc="0" normalizeH="0" baseline="0" noProof="0" dirty="0">
              <a:ln>
                <a:noFill/>
              </a:ln>
              <a:solidFill>
                <a:srgbClr val="FFAB4D"/>
              </a:solidFill>
              <a:effectLst/>
              <a:uLnTx/>
              <a:uFillTx/>
              <a:latin typeface="Fira Sans Medium" panose="020B0503050000020004" pitchFamily="34" charset="0"/>
              <a:ea typeface="+mj-ea"/>
              <a:cs typeface="+mj-cs"/>
            </a:endParaRPr>
          </a:p>
        </p:txBody>
      </p:sp>
      <p:sp>
        <p:nvSpPr>
          <p:cNvPr id="14" name="TextBox 13">
            <a:extLst>
              <a:ext uri="{FF2B5EF4-FFF2-40B4-BE49-F238E27FC236}">
                <a16:creationId xmlns:a16="http://schemas.microsoft.com/office/drawing/2014/main" id="{44488DFF-7BC8-FBF6-1594-E4391C4EBB5C}"/>
              </a:ext>
            </a:extLst>
          </p:cNvPr>
          <p:cNvSpPr txBox="1"/>
          <p:nvPr/>
        </p:nvSpPr>
        <p:spPr>
          <a:xfrm>
            <a:off x="6629401" y="1247884"/>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400" b="0" i="0" u="none" strike="noStrike" kern="0" cap="none" spc="0" normalizeH="0" baseline="0" noProof="0" dirty="0">
                <a:ln>
                  <a:noFill/>
                </a:ln>
                <a:solidFill>
                  <a:sysClr val="windowText" lastClr="000000"/>
                </a:solidFill>
                <a:effectLst/>
                <a:uLnTx/>
                <a:uFillTx/>
                <a:latin typeface="DM Sans"/>
                <a:ea typeface="+mn-ea"/>
                <a:cs typeface="+mn-cs"/>
              </a:rPr>
              <a:t>Molecular docking of ALPHA-ARBUTIN as Tyrosinase inhibitor</a:t>
            </a:r>
          </a:p>
        </p:txBody>
      </p:sp>
      <p:sp>
        <p:nvSpPr>
          <p:cNvPr id="3" name="TextBox 2">
            <a:extLst>
              <a:ext uri="{FF2B5EF4-FFF2-40B4-BE49-F238E27FC236}">
                <a16:creationId xmlns:a16="http://schemas.microsoft.com/office/drawing/2014/main" id="{C0EB8D4E-E1AE-C358-65CA-78B4CEF4034A}"/>
              </a:ext>
            </a:extLst>
          </p:cNvPr>
          <p:cNvSpPr txBox="1"/>
          <p:nvPr/>
        </p:nvSpPr>
        <p:spPr>
          <a:xfrm>
            <a:off x="506417" y="5985405"/>
            <a:ext cx="62159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rgbClr val="58166D"/>
                </a:solidFill>
                <a:latin typeface="DM Sans" pitchFamily="2" charset="77"/>
                <a:ea typeface="Fira Sans" panose="020B0503050000020004" pitchFamily="34" charset="0"/>
                <a:cs typeface="Arial" charset="0"/>
              </a:rPr>
              <a:t>Glucose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rgbClr val="58166D"/>
                </a:solidFill>
                <a:latin typeface="DM Sans" pitchFamily="2" charset="77"/>
                <a:ea typeface="Fira Sans" panose="020B0503050000020004" pitchFamily="34" charset="0"/>
                <a:cs typeface="Arial" charset="0"/>
              </a:rPr>
              <a:t>moiety </a:t>
            </a:r>
            <a:endParaRPr lang="en-CH" sz="800" dirty="0">
              <a:solidFill>
                <a:srgbClr val="58166D"/>
              </a:solidFill>
              <a:latin typeface="DM Sans" pitchFamily="2" charset="77"/>
              <a:ea typeface="Fira Sans" panose="020B0503050000020004" pitchFamily="34" charset="0"/>
              <a:cs typeface="Arial" charset="0"/>
            </a:endParaRPr>
          </a:p>
        </p:txBody>
      </p:sp>
      <p:sp>
        <p:nvSpPr>
          <p:cNvPr id="4" name="TextBox 3">
            <a:extLst>
              <a:ext uri="{FF2B5EF4-FFF2-40B4-BE49-F238E27FC236}">
                <a16:creationId xmlns:a16="http://schemas.microsoft.com/office/drawing/2014/main" id="{5879241F-0B48-D408-670D-844F586C688E}"/>
              </a:ext>
            </a:extLst>
          </p:cNvPr>
          <p:cNvSpPr txBox="1"/>
          <p:nvPr/>
        </p:nvSpPr>
        <p:spPr>
          <a:xfrm>
            <a:off x="986295" y="5982655"/>
            <a:ext cx="5934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0000"/>
                </a:solidFill>
                <a:effectLst/>
                <a:uLnTx/>
                <a:uFillTx/>
                <a:latin typeface="DM Sans" pitchFamily="2" charset="77"/>
                <a:ea typeface="Fira Sans" panose="020B0503050000020004" pitchFamily="34" charset="0"/>
                <a:cs typeface="Arial" charset="0"/>
              </a:rPr>
              <a:t>P</a:t>
            </a:r>
            <a:r>
              <a:rPr kumimoji="0" lang="en-US" sz="800" b="0" i="0" u="none" strike="noStrike" kern="1200" cap="none" spc="0" normalizeH="0" baseline="0" noProof="0" dirty="0" err="1">
                <a:ln>
                  <a:noFill/>
                </a:ln>
                <a:solidFill>
                  <a:srgbClr val="FF0000"/>
                </a:solidFill>
                <a:effectLst/>
                <a:uLnTx/>
                <a:uFillTx/>
                <a:latin typeface="DM Sans" pitchFamily="2" charset="77"/>
                <a:ea typeface="Fira Sans" panose="020B0503050000020004" pitchFamily="34" charset="0"/>
                <a:cs typeface="Arial" charset="0"/>
              </a:rPr>
              <a:t>henol</a:t>
            </a:r>
            <a:r>
              <a:rPr kumimoji="0" lang="en-US" sz="800" b="0" i="0" u="none" strike="noStrike" kern="1200" cap="none" spc="0" normalizeH="0" baseline="0" noProof="0" dirty="0">
                <a:ln>
                  <a:noFill/>
                </a:ln>
                <a:solidFill>
                  <a:srgbClr val="FF0000"/>
                </a:solidFill>
                <a:effectLst/>
                <a:uLnTx/>
                <a:uFillTx/>
                <a:latin typeface="DM Sans" pitchFamily="2" charset="77"/>
                <a:ea typeface="Fira Sans" panose="020B0503050000020004" pitchFamily="34" charset="0"/>
                <a:cs typeface="Arial"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0000"/>
                </a:solidFill>
                <a:effectLst/>
                <a:uLnTx/>
                <a:uFillTx/>
                <a:latin typeface="DM Sans" pitchFamily="2" charset="77"/>
                <a:ea typeface="Fira Sans" panose="020B0503050000020004" pitchFamily="34" charset="0"/>
                <a:cs typeface="Arial" charset="0"/>
              </a:rPr>
              <a:t>moiety </a:t>
            </a:r>
            <a:endParaRPr kumimoji="0" lang="en-CH" sz="800" b="0" i="0" u="none" strike="noStrike" kern="1200" cap="none" spc="0" normalizeH="0" baseline="0" noProof="0" dirty="0">
              <a:ln>
                <a:noFill/>
              </a:ln>
              <a:solidFill>
                <a:srgbClr val="FF0000"/>
              </a:solidFill>
              <a:effectLst/>
              <a:uLnTx/>
              <a:uFillTx/>
              <a:latin typeface="DM Sans"/>
              <a:ea typeface="+mn-ea"/>
              <a:cs typeface="+mn-cs"/>
            </a:endParaRPr>
          </a:p>
        </p:txBody>
      </p:sp>
      <p:pic>
        <p:nvPicPr>
          <p:cNvPr id="7" name="arbutin_movie__3">
            <a:hlinkClick r:id="" action="ppaction://media"/>
            <a:extLst>
              <a:ext uri="{FF2B5EF4-FFF2-40B4-BE49-F238E27FC236}">
                <a16:creationId xmlns:a16="http://schemas.microsoft.com/office/drawing/2014/main" id="{1BDBDDE3-6C0C-DA54-DD7B-9D1AF4EE4833}"/>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6692801" y="1565057"/>
            <a:ext cx="5294286" cy="3461155"/>
          </a:xfrm>
          <a:prstGeom prst="rect">
            <a:avLst/>
          </a:prstGeom>
        </p:spPr>
      </p:pic>
    </p:spTree>
    <p:extLst>
      <p:ext uri="{BB962C8B-B14F-4D97-AF65-F5344CB8AC3E}">
        <p14:creationId xmlns:p14="http://schemas.microsoft.com/office/powerpoint/2010/main" val="7688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6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301625" y="301625"/>
            <a:ext cx="11591925" cy="588213"/>
          </a:xfrm>
        </p:spPr>
        <p:txBody>
          <a:bodyPr lIns="0" tIns="0" rIns="0" bIns="0"/>
          <a:lstStyle/>
          <a:p>
            <a:r>
              <a:rPr lang="en-GB"/>
              <a:t>More than 10 times stronger inhibition of tyrosinase than with Beta Arbutin </a:t>
            </a:r>
            <a:r>
              <a:rPr lang="en-GB" i="1"/>
              <a:t>in vitro</a:t>
            </a:r>
            <a:br>
              <a:rPr lang="en-GB" i="1"/>
            </a:br>
            <a:r>
              <a:rPr lang="en-GB" err="1"/>
              <a:t>dsm-firmenich</a:t>
            </a:r>
            <a:r>
              <a:rPr lang="en-GB"/>
              <a:t> study</a:t>
            </a:r>
          </a:p>
        </p:txBody>
      </p:sp>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10</a:t>
            </a:fld>
            <a:endParaRPr lang="en-US"/>
          </a:p>
        </p:txBody>
      </p:sp>
      <p:pic>
        <p:nvPicPr>
          <p:cNvPr id="4" name="Picture 3" descr="A picture containing clock&#10;&#10;Description automatically generated">
            <a:extLst>
              <a:ext uri="{FF2B5EF4-FFF2-40B4-BE49-F238E27FC236}">
                <a16:creationId xmlns:a16="http://schemas.microsoft.com/office/drawing/2014/main" id="{9CE9196E-853B-5E4E-A80B-993C06D11D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2400" y="1342800"/>
            <a:ext cx="5239723" cy="3487935"/>
          </a:xfrm>
          <a:prstGeom prst="rect">
            <a:avLst/>
          </a:prstGeom>
        </p:spPr>
      </p:pic>
      <p:graphicFrame>
        <p:nvGraphicFramePr>
          <p:cNvPr id="9" name="表 3">
            <a:extLst>
              <a:ext uri="{FF2B5EF4-FFF2-40B4-BE49-F238E27FC236}">
                <a16:creationId xmlns:a16="http://schemas.microsoft.com/office/drawing/2014/main" id="{6C88B782-410B-4D45-8F84-1338187B3376}"/>
              </a:ext>
            </a:extLst>
          </p:cNvPr>
          <p:cNvGraphicFramePr>
            <a:graphicFrameLocks noGrp="1"/>
          </p:cNvGraphicFramePr>
          <p:nvPr>
            <p:extLst>
              <p:ext uri="{D42A27DB-BD31-4B8C-83A1-F6EECF244321}">
                <p14:modId xmlns:p14="http://schemas.microsoft.com/office/powerpoint/2010/main" val="2150940170"/>
              </p:ext>
            </p:extLst>
          </p:nvPr>
        </p:nvGraphicFramePr>
        <p:xfrm>
          <a:off x="6096000" y="1342800"/>
          <a:ext cx="5793598" cy="1642800"/>
        </p:xfrm>
        <a:graphic>
          <a:graphicData uri="http://schemas.openxmlformats.org/drawingml/2006/table">
            <a:tbl>
              <a:tblPr>
                <a:tableStyleId>{5940675A-B579-460E-94D1-54222C63F5DA}</a:tableStyleId>
              </a:tblPr>
              <a:tblGrid>
                <a:gridCol w="1704754">
                  <a:extLst>
                    <a:ext uri="{9D8B030D-6E8A-4147-A177-3AD203B41FA5}">
                      <a16:colId xmlns:a16="http://schemas.microsoft.com/office/drawing/2014/main" val="20000"/>
                    </a:ext>
                  </a:extLst>
                </a:gridCol>
                <a:gridCol w="2044422">
                  <a:extLst>
                    <a:ext uri="{9D8B030D-6E8A-4147-A177-3AD203B41FA5}">
                      <a16:colId xmlns:a16="http://schemas.microsoft.com/office/drawing/2014/main" val="20002"/>
                    </a:ext>
                  </a:extLst>
                </a:gridCol>
                <a:gridCol w="2044422">
                  <a:extLst>
                    <a:ext uri="{9D8B030D-6E8A-4147-A177-3AD203B41FA5}">
                      <a16:colId xmlns:a16="http://schemas.microsoft.com/office/drawing/2014/main" val="20003"/>
                    </a:ext>
                  </a:extLst>
                </a:gridCol>
              </a:tblGrid>
              <a:tr h="0">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mn-lt"/>
                        <a:ea typeface="MS PGothic" pitchFamily="34" charset="-128"/>
                        <a:cs typeface="Arial" pitchFamily="34" charset="0"/>
                      </a:endParaRPr>
                    </a:p>
                  </a:txBody>
                  <a:tcPr marL="72000" marR="72000" marT="72000" marB="72000" horzOverflow="overflow">
                    <a:lnL w="12700" cap="flat" cmpd="sng" algn="ctr">
                      <a:solidFill>
                        <a:schemeClr val="accent5"/>
                      </a:solidFill>
                      <a:prstDash val="solid"/>
                      <a:round/>
                      <a:headEnd type="none" w="med" len="med"/>
                      <a:tailEnd type="none" w="med" len="med"/>
                    </a:lnL>
                    <a:lnR w="12700" cmpd="sng">
                      <a:noFill/>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chemeClr val="tx1"/>
                          </a:solidFill>
                          <a:effectLst/>
                          <a:latin typeface="+mn-lt"/>
                        </a:rPr>
                        <a:t>MOUSE MELANOMA CELL (B16-F1)</a:t>
                      </a:r>
                      <a:endParaRPr kumimoji="1" lang="en-US" altLang="ja-JP" sz="1400" b="1" i="0" u="none" strike="noStrike" cap="none" normalizeH="0" baseline="0">
                        <a:ln>
                          <a:noFill/>
                        </a:ln>
                        <a:solidFill>
                          <a:schemeClr val="tx1"/>
                        </a:solidFill>
                        <a:effectLst/>
                        <a:latin typeface="+mn-lt"/>
                        <a:ea typeface="MS PGothic" pitchFamily="34" charset="-128"/>
                        <a:cs typeface="Arial" pitchFamily="34" charset="0"/>
                      </a:endParaRPr>
                    </a:p>
                  </a:txBody>
                  <a:tcPr marL="72000" marR="72000" marT="72000" marB="72000" horzOverflow="overflow">
                    <a:lnL w="12700" cmpd="sng">
                      <a:noFill/>
                    </a:lnL>
                    <a:lnR w="12700" cmpd="sng">
                      <a:noFill/>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chemeClr val="tx1"/>
                          </a:solidFill>
                          <a:effectLst/>
                          <a:latin typeface="+mn-lt"/>
                        </a:rPr>
                        <a:t>HUMAN</a:t>
                      </a: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chemeClr val="tx1"/>
                          </a:solidFill>
                          <a:effectLst/>
                          <a:latin typeface="+mn-lt"/>
                        </a:rPr>
                        <a:t>TYROSINASE </a:t>
                      </a:r>
                    </a:p>
                  </a:txBody>
                  <a:tcPr marL="72000" marR="72000" marT="72000" marB="72000" horzOverflow="overflow">
                    <a:lnL w="12700" cmpd="sng">
                      <a:noFill/>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0000"/>
                  </a:ext>
                </a:extLst>
              </a:tr>
              <a:tr h="0">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a:ln>
                          <a:noFill/>
                        </a:ln>
                        <a:solidFill>
                          <a:schemeClr val="tx1"/>
                        </a:solidFill>
                        <a:effectLst/>
                        <a:latin typeface="+mn-lt"/>
                        <a:ea typeface="MS PGothic" pitchFamily="34" charset="-128"/>
                        <a:cs typeface="Arial" pitchFamily="34" charset="0"/>
                      </a:endParaRPr>
                    </a:p>
                  </a:txBody>
                  <a:tcPr marL="72000" marR="72000" marT="72000" marB="72000" horzOverflow="overflow">
                    <a:lnL w="12700" cap="flat" cmpd="sng" algn="ctr">
                      <a:solidFill>
                        <a:schemeClr val="accent5"/>
                      </a:solidFill>
                      <a:prstDash val="solid"/>
                      <a:round/>
                      <a:headEnd type="none" w="med" len="med"/>
                      <a:tailEnd type="none" w="med" len="med"/>
                    </a:lnL>
                    <a:lnR w="12700" cmpd="sng">
                      <a:noFill/>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u="none" strike="noStrike" cap="none" normalizeH="0" baseline="0">
                          <a:ln>
                            <a:noFill/>
                          </a:ln>
                          <a:effectLst/>
                          <a:latin typeface="+mn-lt"/>
                        </a:rPr>
                        <a:t>IC50</a:t>
                      </a:r>
                      <a:endParaRPr kumimoji="1" lang="de-CH" altLang="ja-JP" sz="1400" u="none" strike="noStrike" cap="none" normalizeH="0" baseline="0">
                        <a:ln>
                          <a:noFill/>
                        </a:ln>
                        <a:effectLst/>
                        <a:latin typeface="+mn-lt"/>
                      </a:endParaRPr>
                    </a:p>
                  </a:txBody>
                  <a:tcPr marL="72000" marR="72000" marT="72000" marB="72000" horzOverflow="overflow">
                    <a:lnL w="12700" cmpd="sng">
                      <a:noFill/>
                    </a:lnL>
                    <a:lnR w="12700" cmpd="sng">
                      <a:noFill/>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u="none" strike="noStrike" cap="none" normalizeH="0" baseline="0">
                          <a:ln>
                            <a:noFill/>
                          </a:ln>
                          <a:effectLst/>
                          <a:latin typeface="+mn-lt"/>
                        </a:rPr>
                        <a:t>IC50</a:t>
                      </a:r>
                      <a:endParaRPr kumimoji="1" lang="ja-JP" altLang="en-US" sz="1400" b="0" i="0" u="none" strike="noStrike" cap="none" normalizeH="0" baseline="0">
                        <a:ln>
                          <a:noFill/>
                        </a:ln>
                        <a:solidFill>
                          <a:srgbClr val="000000"/>
                        </a:solidFill>
                        <a:effectLst/>
                        <a:latin typeface="+mn-lt"/>
                        <a:ea typeface="MS PGothic" pitchFamily="34" charset="-128"/>
                        <a:cs typeface="Arial" pitchFamily="34" charset="0"/>
                      </a:endParaRPr>
                    </a:p>
                  </a:txBody>
                  <a:tcPr marL="72000" marR="72000" marT="72000" marB="72000" horzOverflow="overflow">
                    <a:lnL w="12700" cmpd="sng">
                      <a:noFill/>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de-CH" altLang="ja-JP" sz="1400" b="1" i="0" u="none" strike="noStrike" cap="none" normalizeH="0" baseline="0">
                          <a:ln>
                            <a:noFill/>
                          </a:ln>
                          <a:solidFill>
                            <a:schemeClr val="tx1"/>
                          </a:solidFill>
                          <a:effectLst/>
                          <a:latin typeface="+mn-lt"/>
                        </a:rPr>
                        <a:t>ALPHA</a:t>
                      </a:r>
                      <a:r>
                        <a:rPr kumimoji="1" lang="en-US" altLang="ja-JP" sz="1400" b="1" i="0" u="none" strike="noStrike" cap="none" normalizeH="0" baseline="0">
                          <a:ln>
                            <a:noFill/>
                          </a:ln>
                          <a:solidFill>
                            <a:schemeClr val="tx1"/>
                          </a:solidFill>
                          <a:effectLst/>
                          <a:latin typeface="+mn-lt"/>
                        </a:rPr>
                        <a:t>-ARBUTIN</a:t>
                      </a:r>
                      <a:endParaRPr kumimoji="1" lang="ja-JP" altLang="en-US" sz="1400" b="1" i="0" u="none" strike="noStrike" cap="none" normalizeH="0" baseline="0">
                        <a:ln>
                          <a:noFill/>
                        </a:ln>
                        <a:solidFill>
                          <a:schemeClr val="tx1"/>
                        </a:solidFill>
                        <a:effectLst/>
                        <a:latin typeface="+mn-lt"/>
                        <a:ea typeface="MS PGothic" pitchFamily="34" charset="-128"/>
                        <a:cs typeface="Arial" pitchFamily="34" charset="0"/>
                      </a:endParaRPr>
                    </a:p>
                  </a:txBody>
                  <a:tcPr marL="72000" marR="72000" marT="72000" marB="72000" horzOverflow="overflow">
                    <a:lnL w="12700" cap="flat" cmpd="sng" algn="ctr">
                      <a:solidFill>
                        <a:schemeClr val="accent5"/>
                      </a:solidFill>
                      <a:prstDash val="solid"/>
                      <a:round/>
                      <a:headEnd type="none" w="med" len="med"/>
                      <a:tailEnd type="none" w="med" len="med"/>
                    </a:lnL>
                    <a:lnR w="12700" cmpd="sng">
                      <a:noFill/>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u="none" strike="noStrike" cap="none" normalizeH="0" baseline="0">
                          <a:ln>
                            <a:noFill/>
                          </a:ln>
                          <a:effectLst/>
                          <a:latin typeface="+mn-lt"/>
                        </a:rPr>
                        <a:t>&gt;0.231mM</a:t>
                      </a:r>
                    </a:p>
                  </a:txBody>
                  <a:tcPr marL="72000" marR="72000" marT="72000" marB="72000" horzOverflow="overflow">
                    <a:lnL w="12700" cmpd="sng">
                      <a:noFill/>
                    </a:lnL>
                    <a:lnR w="12700" cmpd="sng">
                      <a:noFill/>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u="none" strike="noStrike" cap="none" normalizeH="0" baseline="0">
                          <a:ln>
                            <a:noFill/>
                          </a:ln>
                          <a:effectLst/>
                          <a:latin typeface="+mn-lt"/>
                        </a:rPr>
                        <a:t>1.8-2.1 </a:t>
                      </a:r>
                      <a:r>
                        <a:rPr kumimoji="1" lang="en-US" altLang="ja-JP" sz="1400" u="none" strike="noStrike" cap="none" normalizeH="0" baseline="0" err="1">
                          <a:ln>
                            <a:noFill/>
                          </a:ln>
                          <a:effectLst/>
                          <a:latin typeface="+mn-lt"/>
                        </a:rPr>
                        <a:t>mM</a:t>
                      </a:r>
                      <a:endParaRPr kumimoji="1" lang="ja-JP" altLang="en-US" sz="1400" b="0" i="0" u="none" strike="noStrike" cap="none" normalizeH="0" baseline="0">
                        <a:ln>
                          <a:noFill/>
                        </a:ln>
                        <a:solidFill>
                          <a:srgbClr val="000000"/>
                        </a:solidFill>
                        <a:effectLst/>
                        <a:latin typeface="+mn-lt"/>
                        <a:ea typeface="MS PGothic" pitchFamily="34" charset="-128"/>
                        <a:cs typeface="Arial" pitchFamily="34" charset="0"/>
                      </a:endParaRPr>
                    </a:p>
                  </a:txBody>
                  <a:tcPr marL="72000" marR="72000" marT="72000" marB="72000" horzOverflow="overflow">
                    <a:lnL w="12700" cmpd="sng">
                      <a:noFill/>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0002"/>
                  </a:ext>
                </a:extLst>
              </a:tr>
              <a:tr h="0">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a:ln>
                            <a:noFill/>
                          </a:ln>
                          <a:solidFill>
                            <a:schemeClr val="tx1"/>
                          </a:solidFill>
                          <a:effectLst/>
                          <a:latin typeface="+mn-lt"/>
                        </a:rPr>
                        <a:t>Beta Arbutin</a:t>
                      </a:r>
                      <a:endParaRPr kumimoji="1" lang="ja-JP" altLang="en-US" sz="1400" b="1" i="0" u="none" strike="noStrike" cap="none" normalizeH="0" baseline="0">
                        <a:ln>
                          <a:noFill/>
                        </a:ln>
                        <a:solidFill>
                          <a:schemeClr val="tx1"/>
                        </a:solidFill>
                        <a:effectLst/>
                        <a:latin typeface="+mn-lt"/>
                        <a:ea typeface="MS PGothic" pitchFamily="34" charset="-128"/>
                        <a:cs typeface="Arial" pitchFamily="34" charset="0"/>
                      </a:endParaRPr>
                    </a:p>
                  </a:txBody>
                  <a:tcPr marL="72000" marR="72000" marT="72000" marB="72000" horzOverflow="overflow">
                    <a:lnL w="12700" cap="flat" cmpd="sng" algn="ctr">
                      <a:solidFill>
                        <a:schemeClr val="accent5"/>
                      </a:solidFill>
                      <a:prstDash val="solid"/>
                      <a:round/>
                      <a:headEnd type="none" w="med" len="med"/>
                      <a:tailEnd type="none" w="med" len="med"/>
                    </a:lnL>
                    <a:lnR w="12700" cmpd="sng">
                      <a:noFill/>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u="none" strike="noStrike" cap="none" normalizeH="0" baseline="0">
                          <a:ln>
                            <a:noFill/>
                          </a:ln>
                          <a:effectLst/>
                          <a:latin typeface="+mn-lt"/>
                        </a:rPr>
                        <a:t>1.874mM</a:t>
                      </a:r>
                      <a:endParaRPr kumimoji="1" lang="ja-JP" altLang="en-US" sz="1400" b="0" i="0" u="none" strike="noStrike" cap="none" normalizeH="0" baseline="0">
                        <a:ln>
                          <a:noFill/>
                        </a:ln>
                        <a:solidFill>
                          <a:srgbClr val="000000"/>
                        </a:solidFill>
                        <a:effectLst/>
                        <a:latin typeface="+mn-lt"/>
                        <a:ea typeface="MS PGothic" pitchFamily="34" charset="-128"/>
                        <a:cs typeface="Arial" pitchFamily="34" charset="0"/>
                      </a:endParaRPr>
                    </a:p>
                  </a:txBody>
                  <a:tcPr marL="72000" marR="72000" marT="72000" marB="72000" horzOverflow="overflow">
                    <a:lnL w="12700" cmpd="sng">
                      <a:noFill/>
                    </a:lnL>
                    <a:lnR w="12700" cmpd="sng">
                      <a:noFill/>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eaLnBrk="0" hangingPunct="0">
                        <a:defRPr sz="1600">
                          <a:solidFill>
                            <a:schemeClr val="tx1"/>
                          </a:solidFill>
                          <a:latin typeface="Trebuchet MS" pitchFamily="34" charset="0"/>
                          <a:cs typeface="Arial" pitchFamily="34" charset="0"/>
                        </a:defRPr>
                      </a:lvl1pPr>
                      <a:lvl2pPr marL="742950" indent="-285750" eaLnBrk="0" hangingPunct="0">
                        <a:defRPr sz="1600">
                          <a:solidFill>
                            <a:schemeClr val="tx1"/>
                          </a:solidFill>
                          <a:latin typeface="Trebuchet MS" pitchFamily="34" charset="0"/>
                          <a:cs typeface="Arial" pitchFamily="34" charset="0"/>
                        </a:defRPr>
                      </a:lvl2pPr>
                      <a:lvl3pPr marL="1143000" indent="-228600" eaLnBrk="0" hangingPunct="0">
                        <a:defRPr sz="1600">
                          <a:solidFill>
                            <a:schemeClr val="tx1"/>
                          </a:solidFill>
                          <a:latin typeface="Trebuchet MS" pitchFamily="34" charset="0"/>
                          <a:cs typeface="Arial" pitchFamily="34" charset="0"/>
                        </a:defRPr>
                      </a:lvl3pPr>
                      <a:lvl4pPr marL="1600200" indent="-228600" eaLnBrk="0" hangingPunct="0">
                        <a:defRPr sz="1600">
                          <a:solidFill>
                            <a:schemeClr val="tx1"/>
                          </a:solidFill>
                          <a:latin typeface="Trebuchet MS" pitchFamily="34" charset="0"/>
                          <a:cs typeface="Arial" pitchFamily="34" charset="0"/>
                        </a:defRPr>
                      </a:lvl4pPr>
                      <a:lvl5pPr marL="2057400" indent="-228600" eaLnBrk="0" hangingPunct="0">
                        <a:defRPr sz="1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Trebuchet MS"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1400" u="none" strike="noStrike" cap="none" normalizeH="0" baseline="0">
                          <a:ln>
                            <a:noFill/>
                          </a:ln>
                          <a:effectLst/>
                          <a:latin typeface="+mn-lt"/>
                        </a:rPr>
                        <a:t>&gt;30 </a:t>
                      </a:r>
                      <a:r>
                        <a:rPr kumimoji="1" lang="en-US" altLang="ja-JP" sz="1400" u="none" strike="noStrike" cap="none" normalizeH="0" baseline="0" err="1">
                          <a:ln>
                            <a:noFill/>
                          </a:ln>
                          <a:effectLst/>
                          <a:latin typeface="+mn-lt"/>
                        </a:rPr>
                        <a:t>mM</a:t>
                      </a:r>
                      <a:endParaRPr kumimoji="1" lang="ja-JP" altLang="en-US" sz="1400" b="0" i="0" u="none" strike="noStrike" cap="none" normalizeH="0" baseline="0">
                        <a:ln>
                          <a:noFill/>
                        </a:ln>
                        <a:solidFill>
                          <a:srgbClr val="000000"/>
                        </a:solidFill>
                        <a:effectLst/>
                        <a:latin typeface="+mn-lt"/>
                        <a:ea typeface="MS PGothic" pitchFamily="34" charset="-128"/>
                        <a:cs typeface="Arial" pitchFamily="34" charset="0"/>
                      </a:endParaRPr>
                    </a:p>
                  </a:txBody>
                  <a:tcPr marL="72000" marR="72000" marT="72000" marB="72000" horzOverflow="overflow">
                    <a:lnL w="12700" cmpd="sng">
                      <a:noFill/>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sp>
        <p:nvSpPr>
          <p:cNvPr id="10" name="Text Placeholder 7">
            <a:extLst>
              <a:ext uri="{FF2B5EF4-FFF2-40B4-BE49-F238E27FC236}">
                <a16:creationId xmlns:a16="http://schemas.microsoft.com/office/drawing/2014/main" id="{7BA45BFB-F3A3-C442-B9FC-7C4DCB9EE06D}"/>
              </a:ext>
            </a:extLst>
          </p:cNvPr>
          <p:cNvSpPr txBox="1">
            <a:spLocks/>
          </p:cNvSpPr>
          <p:nvPr/>
        </p:nvSpPr>
        <p:spPr>
          <a:xfrm>
            <a:off x="6095999" y="4108255"/>
            <a:ext cx="5793597" cy="137473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500"/>
              </a:spcBef>
              <a:spcAft>
                <a:spcPts val="400"/>
              </a:spcAft>
              <a:buClr>
                <a:schemeClr val="accent5"/>
              </a:buClr>
              <a:buSzPct val="90000"/>
              <a:buFont typeface="Otypical Text Regular" panose="020B0503030300000000" pitchFamily="34" charset="0"/>
              <a:buChar char="●"/>
            </a:pPr>
            <a:r>
              <a:rPr lang="en-GB" sz="1800">
                <a:solidFill>
                  <a:schemeClr val="tx1"/>
                </a:solidFill>
                <a:latin typeface="+mn-lt"/>
              </a:rPr>
              <a:t>ALPHA-ARBUTIN exhibits impressive tyrosinase inhibition and is ten times more effective than Beta Arbutin.</a:t>
            </a:r>
          </a:p>
          <a:p>
            <a:pPr marL="363600" indent="-363600">
              <a:spcBef>
                <a:spcPts val="500"/>
              </a:spcBef>
              <a:spcAft>
                <a:spcPts val="400"/>
              </a:spcAft>
              <a:buClr>
                <a:schemeClr val="accent5"/>
              </a:buClr>
              <a:buSzPct val="90000"/>
              <a:buFont typeface="Otypical Text Regular" panose="020B0503030300000000" pitchFamily="34" charset="0"/>
              <a:buChar char="●"/>
            </a:pPr>
            <a:r>
              <a:rPr lang="en-GB" sz="1800">
                <a:solidFill>
                  <a:schemeClr val="tx1"/>
                </a:solidFill>
                <a:latin typeface="+mn-lt"/>
              </a:rPr>
              <a:t>Very low IC50 values indicates the power of ALPHA-ARBUTIN.</a:t>
            </a:r>
          </a:p>
        </p:txBody>
      </p:sp>
      <p:sp>
        <p:nvSpPr>
          <p:cNvPr id="36" name="TextBox 35">
            <a:extLst>
              <a:ext uri="{FF2B5EF4-FFF2-40B4-BE49-F238E27FC236}">
                <a16:creationId xmlns:a16="http://schemas.microsoft.com/office/drawing/2014/main" id="{946BD450-B4B5-63E5-D5CD-FC12D9CF7714}"/>
              </a:ext>
            </a:extLst>
          </p:cNvPr>
          <p:cNvSpPr txBox="1"/>
          <p:nvPr/>
        </p:nvSpPr>
        <p:spPr>
          <a:xfrm>
            <a:off x="301625" y="4928992"/>
            <a:ext cx="5163993" cy="553998"/>
          </a:xfrm>
          <a:prstGeom prst="rect">
            <a:avLst/>
          </a:prstGeom>
          <a:noFill/>
        </p:spPr>
        <p:txBody>
          <a:bodyPr wrap="square" lIns="0" tIns="0" rIns="0" bIns="0" rtlCol="0">
            <a:spAutoFit/>
          </a:bodyPr>
          <a:lstStyle/>
          <a:p>
            <a:r>
              <a:rPr lang="en-GB"/>
              <a:t>ALPHA-ARBUTIN inhibits tyrosinase activity to regulate melanin production</a:t>
            </a:r>
          </a:p>
        </p:txBody>
      </p:sp>
    </p:spTree>
    <p:extLst>
      <p:ext uri="{BB962C8B-B14F-4D97-AF65-F5344CB8AC3E}">
        <p14:creationId xmlns:p14="http://schemas.microsoft.com/office/powerpoint/2010/main" val="3948195410"/>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302400" y="302400"/>
            <a:ext cx="11591925" cy="303211"/>
          </a:xfrm>
        </p:spPr>
        <p:txBody>
          <a:bodyPr lIns="0" tIns="0" rIns="0" bIns="0"/>
          <a:lstStyle/>
          <a:p>
            <a:r>
              <a:rPr lang="en-GB"/>
              <a:t>Up to 10 times more efficient than with Beta-Arbutin </a:t>
            </a:r>
            <a:r>
              <a:rPr lang="en-GB" i="1"/>
              <a:t>ex vivo</a:t>
            </a:r>
            <a:br>
              <a:rPr lang="en-GB" i="1"/>
            </a:br>
            <a:r>
              <a:rPr lang="en-GB" err="1"/>
              <a:t>dsm-firmenich</a:t>
            </a:r>
            <a:r>
              <a:rPr lang="en-GB"/>
              <a:t> study</a:t>
            </a:r>
          </a:p>
        </p:txBody>
      </p:sp>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11</a:t>
            </a:fld>
            <a:endParaRPr lang="en-US"/>
          </a:p>
        </p:txBody>
      </p:sp>
      <p:sp>
        <p:nvSpPr>
          <p:cNvPr id="10" name="Text Placeholder 7">
            <a:extLst>
              <a:ext uri="{FF2B5EF4-FFF2-40B4-BE49-F238E27FC236}">
                <a16:creationId xmlns:a16="http://schemas.microsoft.com/office/drawing/2014/main" id="{7BA45BFB-F3A3-C442-B9FC-7C4DCB9EE06D}"/>
              </a:ext>
            </a:extLst>
          </p:cNvPr>
          <p:cNvSpPr txBox="1">
            <a:spLocks/>
          </p:cNvSpPr>
          <p:nvPr/>
        </p:nvSpPr>
        <p:spPr>
          <a:xfrm>
            <a:off x="8177645" y="1335600"/>
            <a:ext cx="3711954" cy="1341632"/>
          </a:xfrm>
          <a:prstGeom prst="rect">
            <a:avLst/>
          </a:prstGeom>
          <a:solidFill>
            <a:srgbClr val="C3E6E1"/>
          </a:solidFill>
          <a:ln w="25400">
            <a:noFill/>
          </a:ln>
        </p:spPr>
        <p:txBody>
          <a:bodyPr wrap="square" lIns="144000" tIns="144000" rIns="144000" bIns="144000" anchor="ctr">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bg1"/>
              </a:buClr>
              <a:buNone/>
            </a:pPr>
            <a:r>
              <a:rPr lang="en-GB" sz="1800">
                <a:solidFill>
                  <a:schemeClr val="tx1"/>
                </a:solidFill>
                <a:latin typeface="+mn-lt"/>
              </a:rPr>
              <a:t>ALPHA-ARBUTIN (0.4%)</a:t>
            </a:r>
            <a:br>
              <a:rPr lang="en-GB" sz="1800">
                <a:solidFill>
                  <a:schemeClr val="tx1"/>
                </a:solidFill>
                <a:latin typeface="+mn-lt"/>
              </a:rPr>
            </a:br>
            <a:r>
              <a:rPr lang="en-GB" sz="1800">
                <a:solidFill>
                  <a:schemeClr val="tx1"/>
                </a:solidFill>
                <a:latin typeface="+mn-lt"/>
              </a:rPr>
              <a:t>is more effective than</a:t>
            </a:r>
            <a:br>
              <a:rPr lang="en-GB" sz="1800">
                <a:solidFill>
                  <a:schemeClr val="tx1"/>
                </a:solidFill>
                <a:latin typeface="+mn-lt"/>
              </a:rPr>
            </a:br>
            <a:r>
              <a:rPr lang="en-GB" sz="1800">
                <a:solidFill>
                  <a:schemeClr val="tx1"/>
                </a:solidFill>
                <a:latin typeface="+mn-lt"/>
              </a:rPr>
              <a:t>Beta-Arbutin (2%, 3%, 4%) after 6 days </a:t>
            </a:r>
            <a:r>
              <a:rPr lang="en-GB" sz="1800" i="1">
                <a:solidFill>
                  <a:schemeClr val="tx1"/>
                </a:solidFill>
                <a:latin typeface="+mn-lt"/>
              </a:rPr>
              <a:t>ex vivo</a:t>
            </a:r>
          </a:p>
        </p:txBody>
      </p:sp>
      <p:pic>
        <p:nvPicPr>
          <p:cNvPr id="7" name="Picture 6" descr="A close up of text on a black background&#10;&#10;Description automatically generated">
            <a:extLst>
              <a:ext uri="{FF2B5EF4-FFF2-40B4-BE49-F238E27FC236}">
                <a16:creationId xmlns:a16="http://schemas.microsoft.com/office/drawing/2014/main" id="{0E751AFE-C1D8-9948-82BF-D805D12DCA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1625" y="1395195"/>
            <a:ext cx="7238261" cy="3280305"/>
          </a:xfrm>
          <a:prstGeom prst="rect">
            <a:avLst/>
          </a:prstGeom>
        </p:spPr>
      </p:pic>
      <p:sp>
        <p:nvSpPr>
          <p:cNvPr id="23" name="TextBox 22">
            <a:extLst>
              <a:ext uri="{FF2B5EF4-FFF2-40B4-BE49-F238E27FC236}">
                <a16:creationId xmlns:a16="http://schemas.microsoft.com/office/drawing/2014/main" id="{AE29976E-9177-7259-D8BB-BAC09391A5DF}"/>
              </a:ext>
            </a:extLst>
          </p:cNvPr>
          <p:cNvSpPr txBox="1"/>
          <p:nvPr/>
        </p:nvSpPr>
        <p:spPr>
          <a:xfrm>
            <a:off x="8167002" y="3224767"/>
            <a:ext cx="3711954" cy="1398808"/>
          </a:xfrm>
          <a:prstGeom prst="rect">
            <a:avLst/>
          </a:prstGeom>
          <a:solidFill>
            <a:srgbClr val="76D0C2"/>
          </a:solidFill>
        </p:spPr>
        <p:txBody>
          <a:bodyPr wrap="square" lIns="144000" tIns="144000" rIns="144000" bIns="144000" rtlCol="0" anchor="ctr">
            <a:spAutoFit/>
          </a:bodyPr>
          <a:lstStyle/>
          <a:p>
            <a:r>
              <a:rPr lang="en-GB">
                <a:solidFill>
                  <a:schemeClr val="bg1"/>
                </a:solidFill>
              </a:rPr>
              <a:t>Tested on human abdominal skin, 35 years old female donor.</a:t>
            </a:r>
          </a:p>
          <a:p>
            <a:r>
              <a:rPr lang="en-GB">
                <a:solidFill>
                  <a:schemeClr val="bg1"/>
                </a:solidFill>
              </a:rPr>
              <a:t>Comparison of treatments versus untreated at day 6</a:t>
            </a:r>
          </a:p>
        </p:txBody>
      </p:sp>
    </p:spTree>
    <p:extLst>
      <p:ext uri="{BB962C8B-B14F-4D97-AF65-F5344CB8AC3E}">
        <p14:creationId xmlns:p14="http://schemas.microsoft.com/office/powerpoint/2010/main" val="3458036281"/>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302400" y="302400"/>
            <a:ext cx="11587199" cy="514386"/>
          </a:xfrm>
        </p:spPr>
        <p:txBody>
          <a:bodyPr lIns="0" tIns="0" rIns="0" bIns="0"/>
          <a:lstStyle/>
          <a:p>
            <a:r>
              <a:rPr lang="en-US" dirty="0"/>
              <a:t>ALPHA-ARBUTIN demonstrated superior brightening efficacy </a:t>
            </a:r>
            <a:br>
              <a:rPr lang="en-US" dirty="0"/>
            </a:br>
            <a:r>
              <a:rPr lang="en-US" dirty="0"/>
              <a:t>compared to </a:t>
            </a:r>
            <a:r>
              <a:rPr lang="en-US" dirty="0" err="1"/>
              <a:t>Ascorbyl</a:t>
            </a:r>
            <a:r>
              <a:rPr lang="en-US" dirty="0"/>
              <a:t> Glucoside</a:t>
            </a:r>
            <a:endParaRPr lang="en-GB" dirty="0"/>
          </a:p>
        </p:txBody>
      </p:sp>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12</a:t>
            </a:fld>
            <a:endParaRPr lang="en-US"/>
          </a:p>
        </p:txBody>
      </p:sp>
      <p:sp>
        <p:nvSpPr>
          <p:cNvPr id="31" name="Tekstvak 10">
            <a:extLst>
              <a:ext uri="{FF2B5EF4-FFF2-40B4-BE49-F238E27FC236}">
                <a16:creationId xmlns:a16="http://schemas.microsoft.com/office/drawing/2014/main" id="{E0C1F34C-B471-584A-BAB2-4835F23AA489}"/>
              </a:ext>
            </a:extLst>
          </p:cNvPr>
          <p:cNvSpPr txBox="1"/>
          <p:nvPr/>
        </p:nvSpPr>
        <p:spPr>
          <a:xfrm>
            <a:off x="302401" y="1575408"/>
            <a:ext cx="4733624" cy="2131096"/>
          </a:xfrm>
          <a:prstGeom prst="rect">
            <a:avLst/>
          </a:prstGeom>
          <a:noFill/>
        </p:spPr>
        <p:txBody>
          <a:bodyPr wrap="square" lIns="0" tIns="0" rIns="0" bIns="0" rtlCol="0">
            <a:spAutoFit/>
          </a:bodyPr>
          <a:lstStyle/>
          <a:p>
            <a:pPr marR="0" lvl="0" algn="l" defTabSz="914400" rtl="0" eaLnBrk="1" fontAlgn="base" latinLnBrk="0" hangingPunct="1">
              <a:lnSpc>
                <a:spcPct val="90000"/>
              </a:lnSpc>
              <a:spcBef>
                <a:spcPts val="500"/>
              </a:spcBef>
              <a:spcAft>
                <a:spcPts val="400"/>
              </a:spcAft>
              <a:buClr>
                <a:schemeClr val="accent6"/>
              </a:buClr>
              <a:buSzPct val="90000"/>
              <a:tabLst/>
              <a:defRPr/>
            </a:pPr>
            <a:r>
              <a:rPr kumimoji="0" lang="en-GB" sz="1400" b="1" i="0" u="none" strike="noStrike" kern="1200" cap="none" spc="0" normalizeH="0" baseline="0" noProof="0" dirty="0">
                <a:ln>
                  <a:noFill/>
                </a:ln>
                <a:effectLst/>
                <a:uLnTx/>
                <a:uFillTx/>
              </a:rPr>
              <a:t>Study design</a:t>
            </a:r>
          </a:p>
          <a:p>
            <a:pPr marL="363600" marR="0" lvl="0" indent="-363600" algn="l" defTabSz="914400" rtl="0" eaLnBrk="1" fontAlgn="base" latinLnBrk="0" hangingPunct="1">
              <a:lnSpc>
                <a:spcPct val="90000"/>
              </a:lnSpc>
              <a:spcBef>
                <a:spcPts val="500"/>
              </a:spcBef>
              <a:spcAft>
                <a:spcPts val="400"/>
              </a:spcAft>
              <a:buClr>
                <a:schemeClr val="accent6"/>
              </a:buClr>
              <a:buSzPct val="90000"/>
              <a:buFont typeface="Otypical Text Regular" panose="020B0503030300000000" pitchFamily="34" charset="0"/>
              <a:buChar char="●"/>
              <a:tabLst/>
              <a:defRPr/>
            </a:pPr>
            <a:r>
              <a:rPr lang="en-GB" sz="1400" dirty="0"/>
              <a:t>R</a:t>
            </a:r>
            <a:r>
              <a:rPr kumimoji="0" lang="en-US" sz="1400" b="0" i="0" u="none" strike="noStrike" kern="1200" cap="none" spc="0" normalizeH="0" baseline="0" noProof="0" dirty="0" err="1">
                <a:ln>
                  <a:noFill/>
                </a:ln>
                <a:effectLst/>
                <a:uLnTx/>
                <a:uFillTx/>
              </a:rPr>
              <a:t>econstituted</a:t>
            </a:r>
            <a:r>
              <a:rPr kumimoji="0" lang="en-US" sz="1400" b="0" i="0" u="none" strike="noStrike" kern="1200" cap="none" spc="0" normalizeH="0" baseline="0" noProof="0" dirty="0">
                <a:ln>
                  <a:noFill/>
                </a:ln>
                <a:effectLst/>
                <a:uLnTx/>
                <a:uFillTx/>
              </a:rPr>
              <a:t> tanned human skin model (</a:t>
            </a:r>
            <a:r>
              <a:rPr kumimoji="0" lang="en-US" sz="1400" b="0" i="0" u="none" strike="noStrike" kern="1200" cap="none" spc="0" normalizeH="0" baseline="0" noProof="0" dirty="0" err="1">
                <a:ln>
                  <a:noFill/>
                </a:ln>
                <a:effectLst/>
                <a:uLnTx/>
                <a:uFillTx/>
              </a:rPr>
              <a:t>epiCS</a:t>
            </a:r>
            <a:r>
              <a:rPr kumimoji="0" lang="en-US" sz="1400" b="0" i="0" u="none" strike="noStrike" kern="1200" cap="none" spc="0" normalizeH="0" baseline="0" noProof="0" dirty="0">
                <a:ln>
                  <a:noFill/>
                </a:ln>
                <a:effectLst/>
                <a:uLnTx/>
                <a:uFillTx/>
              </a:rPr>
              <a:t>-M, Fitzpatrick skin type V)</a:t>
            </a:r>
          </a:p>
          <a:p>
            <a:pPr marL="363600" marR="0" lvl="0" indent="-363600" algn="l" defTabSz="914400" rtl="0" eaLnBrk="1" fontAlgn="base" latinLnBrk="0" hangingPunct="1">
              <a:lnSpc>
                <a:spcPct val="90000"/>
              </a:lnSpc>
              <a:spcBef>
                <a:spcPts val="500"/>
              </a:spcBef>
              <a:spcAft>
                <a:spcPts val="400"/>
              </a:spcAft>
              <a:buClr>
                <a:schemeClr val="accent6"/>
              </a:buClr>
              <a:buSzPct val="90000"/>
              <a:buFont typeface="Otypical Text Regular" panose="020B0503030300000000" pitchFamily="34" charset="0"/>
              <a:buChar char="●"/>
              <a:tabLst/>
              <a:defRPr/>
            </a:pPr>
            <a:r>
              <a:rPr kumimoji="0" lang="en-US" sz="1400" b="0" i="0" u="none" strike="noStrike" kern="1200" cap="none" spc="0" normalizeH="0" baseline="0" noProof="0" dirty="0">
                <a:ln>
                  <a:noFill/>
                </a:ln>
                <a:effectLst/>
                <a:uLnTx/>
                <a:uFillTx/>
              </a:rPr>
              <a:t>Topical application every second day over a 9-day study period</a:t>
            </a:r>
          </a:p>
          <a:p>
            <a:pPr marL="363600" marR="0" lvl="0" indent="-363600" algn="l" defTabSz="914400" rtl="0" eaLnBrk="1" fontAlgn="base" latinLnBrk="0" hangingPunct="1">
              <a:lnSpc>
                <a:spcPct val="90000"/>
              </a:lnSpc>
              <a:spcBef>
                <a:spcPts val="500"/>
              </a:spcBef>
              <a:spcAft>
                <a:spcPts val="400"/>
              </a:spcAft>
              <a:buClr>
                <a:schemeClr val="accent6"/>
              </a:buClr>
              <a:buSzPct val="90000"/>
              <a:buFont typeface="Otypical Text Regular" panose="020B0503030300000000" pitchFamily="34" charset="0"/>
              <a:buChar char="●"/>
              <a:tabLst/>
              <a:defRPr/>
            </a:pPr>
            <a:r>
              <a:rPr lang="en-US" sz="1400" dirty="0"/>
              <a:t>Chromameter measurements</a:t>
            </a:r>
            <a:endParaRPr kumimoji="0" lang="en-US" sz="1400" b="0" i="0" u="none" strike="noStrike" kern="1200" cap="none" spc="0" normalizeH="0" baseline="0" noProof="0" dirty="0">
              <a:ln>
                <a:noFill/>
              </a:ln>
              <a:effectLst/>
              <a:uLnTx/>
              <a:uFillTx/>
            </a:endParaRPr>
          </a:p>
          <a:p>
            <a:pPr marR="0" lvl="0" algn="l" defTabSz="914400" rtl="0" eaLnBrk="1" fontAlgn="base" latinLnBrk="0" hangingPunct="1">
              <a:lnSpc>
                <a:spcPct val="90000"/>
              </a:lnSpc>
              <a:spcBef>
                <a:spcPts val="500"/>
              </a:spcBef>
              <a:spcAft>
                <a:spcPts val="400"/>
              </a:spcAft>
              <a:buClr>
                <a:schemeClr val="accent6"/>
              </a:buClr>
              <a:buSzPct val="90000"/>
              <a:tabLst/>
              <a:defRPr/>
            </a:pPr>
            <a:endParaRPr kumimoji="0" lang="en-GB" sz="1400" b="0" i="0" u="none" strike="noStrike" kern="1200" cap="none" spc="0" normalizeH="0" baseline="0" noProof="0" dirty="0">
              <a:ln>
                <a:noFill/>
              </a:ln>
              <a:effectLst/>
              <a:uLnTx/>
              <a:uFillTx/>
            </a:endParaRPr>
          </a:p>
          <a:p>
            <a:pPr marR="0" lvl="0" algn="l" defTabSz="914400" rtl="0" eaLnBrk="1" fontAlgn="base" latinLnBrk="0" hangingPunct="1">
              <a:lnSpc>
                <a:spcPct val="90000"/>
              </a:lnSpc>
              <a:spcBef>
                <a:spcPts val="500"/>
              </a:spcBef>
              <a:spcAft>
                <a:spcPts val="400"/>
              </a:spcAft>
              <a:buClr>
                <a:schemeClr val="accent6"/>
              </a:buClr>
              <a:buSzPct val="90000"/>
              <a:tabLst/>
              <a:defRPr/>
            </a:pPr>
            <a:r>
              <a:rPr lang="en-GB" sz="1400" b="1" dirty="0"/>
              <a:t>Results</a:t>
            </a:r>
            <a:endParaRPr kumimoji="0" lang="en-GB" sz="1400" b="1" i="0" u="none" strike="noStrike" kern="1200" cap="none" spc="0" normalizeH="0" baseline="0" noProof="0" dirty="0">
              <a:ln>
                <a:noFill/>
              </a:ln>
              <a:effectLst/>
              <a:uLnTx/>
              <a:uFillTx/>
            </a:endParaRPr>
          </a:p>
        </p:txBody>
      </p:sp>
      <p:pic>
        <p:nvPicPr>
          <p:cNvPr id="36" name="Picture 35" descr="A close up of text on a black background&#10;&#10;Description automatically generated">
            <a:extLst>
              <a:ext uri="{FF2B5EF4-FFF2-40B4-BE49-F238E27FC236}">
                <a16:creationId xmlns:a16="http://schemas.microsoft.com/office/drawing/2014/main" id="{CD084C31-5A1C-C649-A68B-06697DFAC2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87089" y="1342800"/>
            <a:ext cx="5502510" cy="3647540"/>
          </a:xfrm>
          <a:prstGeom prst="rect">
            <a:avLst/>
          </a:prstGeom>
        </p:spPr>
      </p:pic>
      <p:sp>
        <p:nvSpPr>
          <p:cNvPr id="37" name="Text Placeholder 7">
            <a:extLst>
              <a:ext uri="{FF2B5EF4-FFF2-40B4-BE49-F238E27FC236}">
                <a16:creationId xmlns:a16="http://schemas.microsoft.com/office/drawing/2014/main" id="{1BF7570A-65A7-6743-860C-FA616576C8DC}"/>
              </a:ext>
            </a:extLst>
          </p:cNvPr>
          <p:cNvSpPr txBox="1">
            <a:spLocks/>
          </p:cNvSpPr>
          <p:nvPr/>
        </p:nvSpPr>
        <p:spPr>
          <a:xfrm>
            <a:off x="6795655" y="5284500"/>
            <a:ext cx="5093944" cy="756714"/>
          </a:xfrm>
          <a:prstGeom prst="rect">
            <a:avLst/>
          </a:prstGeom>
          <a:solidFill>
            <a:schemeClr val="accent5"/>
          </a:solidFill>
          <a:ln w="25400">
            <a:noFill/>
          </a:ln>
        </p:spPr>
        <p:txBody>
          <a:bodyPr wrap="square" lIns="108000" tIns="144000" rIns="108000" bIns="108000" anchor="ctr"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bg1"/>
              </a:buClr>
              <a:buNone/>
            </a:pPr>
            <a:r>
              <a:rPr lang="en-GB" sz="1800">
                <a:solidFill>
                  <a:schemeClr val="bg1"/>
                </a:solidFill>
                <a:latin typeface="+mn-lt"/>
              </a:rPr>
              <a:t>ALPHA-ARBUTIN is significant more efficient than </a:t>
            </a:r>
            <a:r>
              <a:rPr lang="en-GB" sz="1800" err="1">
                <a:solidFill>
                  <a:schemeClr val="bg1"/>
                </a:solidFill>
                <a:latin typeface="+mn-lt"/>
              </a:rPr>
              <a:t>Ascorbylglucoside</a:t>
            </a:r>
            <a:endParaRPr lang="en-GB" sz="1800">
              <a:solidFill>
                <a:schemeClr val="tx1"/>
              </a:solidFill>
              <a:latin typeface="+mn-lt"/>
            </a:endParaRPr>
          </a:p>
        </p:txBody>
      </p:sp>
      <p:pic>
        <p:nvPicPr>
          <p:cNvPr id="7" name="Picture 6">
            <a:extLst>
              <a:ext uri="{FF2B5EF4-FFF2-40B4-BE49-F238E27FC236}">
                <a16:creationId xmlns:a16="http://schemas.microsoft.com/office/drawing/2014/main" id="{911D2640-956A-3225-99BB-F1D36AC86288}"/>
              </a:ext>
            </a:extLst>
          </p:cNvPr>
          <p:cNvPicPr>
            <a:picLocks noChangeAspect="1"/>
          </p:cNvPicPr>
          <p:nvPr/>
        </p:nvPicPr>
        <p:blipFill>
          <a:blip r:embed="rId3"/>
          <a:stretch>
            <a:fillRect/>
          </a:stretch>
        </p:blipFill>
        <p:spPr>
          <a:xfrm>
            <a:off x="302400" y="4027585"/>
            <a:ext cx="5793600" cy="1507923"/>
          </a:xfrm>
          <a:prstGeom prst="rect">
            <a:avLst/>
          </a:prstGeom>
        </p:spPr>
      </p:pic>
    </p:spTree>
    <p:extLst>
      <p:ext uri="{BB962C8B-B14F-4D97-AF65-F5344CB8AC3E}">
        <p14:creationId xmlns:p14="http://schemas.microsoft.com/office/powerpoint/2010/main" val="2480366581"/>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302401" y="302400"/>
            <a:ext cx="7927200" cy="561200"/>
          </a:xfrm>
        </p:spPr>
        <p:txBody>
          <a:bodyPr lIns="0" tIns="0" rIns="0" bIns="0"/>
          <a:lstStyle/>
          <a:p>
            <a:r>
              <a:rPr lang="en-US"/>
              <a:t>ALPHA-ARBUTIN Outperforms Hydroquinone and Beta-Arbutin in a One-Month Clinical Study</a:t>
            </a:r>
            <a:r>
              <a:rPr lang="en-GB"/>
              <a:t> </a:t>
            </a:r>
            <a:br>
              <a:rPr lang="en-GB"/>
            </a:br>
            <a:endParaRPr lang="en-GB"/>
          </a:p>
        </p:txBody>
      </p:sp>
      <p:graphicFrame>
        <p:nvGraphicFramePr>
          <p:cNvPr id="3" name="Chart 2">
            <a:extLst>
              <a:ext uri="{FF2B5EF4-FFF2-40B4-BE49-F238E27FC236}">
                <a16:creationId xmlns:a16="http://schemas.microsoft.com/office/drawing/2014/main" id="{45C0979D-8C5A-12D6-B3D8-02FBBE636EDC}"/>
              </a:ext>
            </a:extLst>
          </p:cNvPr>
          <p:cNvGraphicFramePr>
            <a:graphicFrameLocks/>
          </p:cNvGraphicFramePr>
          <p:nvPr/>
        </p:nvGraphicFramePr>
        <p:xfrm>
          <a:off x="6389814" y="1627393"/>
          <a:ext cx="5275378" cy="3319498"/>
        </p:xfrm>
        <a:graphic>
          <a:graphicData uri="http://schemas.openxmlformats.org/drawingml/2006/chart">
            <c:chart xmlns:c="http://schemas.openxmlformats.org/drawingml/2006/chart" xmlns:r="http://schemas.openxmlformats.org/officeDocument/2006/relationships" r:id="rId2"/>
          </a:graphicData>
        </a:graphic>
      </p:graphicFrame>
      <p:sp>
        <p:nvSpPr>
          <p:cNvPr id="5" name="Tekstvak 10">
            <a:extLst>
              <a:ext uri="{FF2B5EF4-FFF2-40B4-BE49-F238E27FC236}">
                <a16:creationId xmlns:a16="http://schemas.microsoft.com/office/drawing/2014/main" id="{08BF3CFE-A39F-7FD6-56E6-26696B083FDE}"/>
              </a:ext>
            </a:extLst>
          </p:cNvPr>
          <p:cNvSpPr txBox="1"/>
          <p:nvPr/>
        </p:nvSpPr>
        <p:spPr>
          <a:xfrm>
            <a:off x="302400" y="1245750"/>
            <a:ext cx="6111647" cy="3142527"/>
          </a:xfrm>
          <a:prstGeom prst="rect">
            <a:avLst/>
          </a:prstGeom>
          <a:noFill/>
        </p:spPr>
        <p:txBody>
          <a:bodyPr wrap="square" lIns="0" tIns="0" rIns="0" bIns="0" rtlCol="0" anchor="t">
            <a:spAutoFit/>
          </a:bodyPr>
          <a:lstStyle/>
          <a:p>
            <a:pPr marL="0" marR="0" lvl="0" indent="0" algn="l" defTabSz="914400" rtl="0" eaLnBrk="1" fontAlgn="base" latinLnBrk="0" hangingPunct="1">
              <a:lnSpc>
                <a:spcPct val="90000"/>
              </a:lnSpc>
              <a:spcBef>
                <a:spcPts val="500"/>
              </a:spcBef>
              <a:spcAft>
                <a:spcPts val="400"/>
              </a:spcAft>
              <a:buClr>
                <a:srgbClr val="F08B1F"/>
              </a:buClr>
              <a:buSzPct val="90000"/>
              <a:buFontTx/>
              <a:buNone/>
              <a:tabLst/>
              <a:defRPr/>
            </a:pPr>
            <a:r>
              <a:rPr kumimoji="0" lang="en-GB" sz="1600" b="1" i="0" u="none" strike="noStrike" kern="1200" cap="none" spc="0" normalizeH="0" baseline="0" noProof="0" dirty="0">
                <a:ln>
                  <a:noFill/>
                </a:ln>
                <a:solidFill>
                  <a:prstClr val="black"/>
                </a:solidFill>
                <a:effectLst/>
                <a:uLnTx/>
                <a:uFillTx/>
                <a:latin typeface="DM Sans"/>
                <a:ea typeface="+mn-ea"/>
                <a:cs typeface="+mn-cs"/>
              </a:rPr>
              <a:t>Study Design</a:t>
            </a:r>
          </a:p>
          <a:p>
            <a:pPr marL="363600" marR="0" lvl="0" indent="-363600" algn="l" defTabSz="914400" rtl="0" eaLnBrk="1" fontAlgn="base" latinLnBrk="0" hangingPunct="1">
              <a:lnSpc>
                <a:spcPct val="90000"/>
              </a:lnSpc>
              <a:spcBef>
                <a:spcPts val="500"/>
              </a:spcBef>
              <a:spcAft>
                <a:spcPts val="400"/>
              </a:spcAft>
              <a:buClr>
                <a:srgbClr val="F08B1F"/>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80 Chinese female volunteers (25-40 years)</a:t>
            </a:r>
          </a:p>
          <a:p>
            <a:pPr marL="363220" marR="0" lvl="0" indent="-363220" algn="l" defTabSz="914400" rtl="0" eaLnBrk="1" fontAlgn="base" latinLnBrk="0" hangingPunct="1">
              <a:lnSpc>
                <a:spcPct val="90000"/>
              </a:lnSpc>
              <a:spcBef>
                <a:spcPts val="500"/>
              </a:spcBef>
              <a:spcAft>
                <a:spcPts val="400"/>
              </a:spcAft>
              <a:buClr>
                <a:srgbClr val="F08B1F"/>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1% ALPHA-ARBUTIN, Kojic Acid, Hydroquinone, and Beta-Arbutin evaluated side-by-side</a:t>
            </a:r>
          </a:p>
          <a:p>
            <a:pPr marL="363220" marR="0" lvl="0" indent="-363220" algn="l" defTabSz="914400" rtl="0" eaLnBrk="1" fontAlgn="base" latinLnBrk="0" hangingPunct="1">
              <a:lnSpc>
                <a:spcPct val="90000"/>
              </a:lnSpc>
              <a:spcBef>
                <a:spcPts val="500"/>
              </a:spcBef>
              <a:spcAft>
                <a:spcPts val="400"/>
              </a:spcAft>
              <a:buClr>
                <a:srgbClr val="F08B1F"/>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Twice-daily forearm application for 1 month</a:t>
            </a:r>
          </a:p>
          <a:p>
            <a:pPr marL="363220" marR="0" lvl="0" indent="-363220" algn="l" defTabSz="914400" rtl="0" eaLnBrk="1" fontAlgn="base" latinLnBrk="0" hangingPunct="1">
              <a:lnSpc>
                <a:spcPct val="90000"/>
              </a:lnSpc>
              <a:spcBef>
                <a:spcPts val="500"/>
              </a:spcBef>
              <a:spcAft>
                <a:spcPts val="400"/>
              </a:spcAft>
              <a:buClr>
                <a:srgbClr val="F08B1F"/>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Skin lightness assessed using a chromameter (L* value)</a:t>
            </a:r>
          </a:p>
          <a:p>
            <a:pPr marL="363220" marR="0" lvl="0" indent="-363220" algn="l" defTabSz="914400" rtl="0" eaLnBrk="1" fontAlgn="base" latinLnBrk="0" hangingPunct="1">
              <a:lnSpc>
                <a:spcPct val="90000"/>
              </a:lnSpc>
              <a:spcBef>
                <a:spcPts val="500"/>
              </a:spcBef>
              <a:spcAft>
                <a:spcPts val="400"/>
              </a:spcAft>
              <a:buClr>
                <a:srgbClr val="F08B1F"/>
              </a:buClr>
              <a:buSzPct val="90000"/>
              <a:buFont typeface="Otypical Text Regular" panose="020B0503030300000000"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base" latinLnBrk="0" hangingPunct="1">
              <a:lnSpc>
                <a:spcPct val="90000"/>
              </a:lnSpc>
              <a:spcBef>
                <a:spcPts val="500"/>
              </a:spcBef>
              <a:spcAft>
                <a:spcPts val="400"/>
              </a:spcAft>
              <a:buClr>
                <a:srgbClr val="F08B1F"/>
              </a:buClr>
              <a:buSzPct val="90000"/>
              <a:buFontTx/>
              <a:buNone/>
              <a:tabLst/>
              <a:defRPr/>
            </a:pPr>
            <a:r>
              <a:rPr kumimoji="0" lang="en-US"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Key Results</a:t>
            </a:r>
          </a:p>
          <a:p>
            <a:pPr marL="363220" marR="0" lvl="0" indent="-363220" algn="l" defTabSz="914400" rtl="0" eaLnBrk="1" fontAlgn="base" latinLnBrk="0" hangingPunct="1">
              <a:lnSpc>
                <a:spcPct val="90000"/>
              </a:lnSpc>
              <a:spcBef>
                <a:spcPts val="500"/>
              </a:spcBef>
              <a:spcAft>
                <a:spcPts val="400"/>
              </a:spcAft>
              <a:buClr>
                <a:srgbClr val="F08B1F"/>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&gt;3× greater skin-lightening efficacy vs. 1% Hydroquinone</a:t>
            </a:r>
          </a:p>
          <a:p>
            <a:pPr marL="363220" marR="0" lvl="0" indent="-363220" algn="l" defTabSz="914400" rtl="0" eaLnBrk="1" fontAlgn="base" latinLnBrk="0" hangingPunct="1">
              <a:lnSpc>
                <a:spcPct val="90000"/>
              </a:lnSpc>
              <a:spcBef>
                <a:spcPts val="500"/>
              </a:spcBef>
              <a:spcAft>
                <a:spcPts val="400"/>
              </a:spcAft>
              <a:buClr>
                <a:srgbClr val="F08B1F"/>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Outperformed Beta-Arbutin</a:t>
            </a:r>
          </a:p>
        </p:txBody>
      </p:sp>
      <p:sp>
        <p:nvSpPr>
          <p:cNvPr id="2" name="Slide Number Placeholder 5">
            <a:extLst>
              <a:ext uri="{FF2B5EF4-FFF2-40B4-BE49-F238E27FC236}">
                <a16:creationId xmlns:a16="http://schemas.microsoft.com/office/drawing/2014/main" id="{0D3F45AC-97F4-E357-BEB7-EBEE3FE8F4AC}"/>
              </a:ext>
            </a:extLst>
          </p:cNvPr>
          <p:cNvSpPr>
            <a:spLocks noGrp="1"/>
          </p:cNvSpPr>
          <p:nvPr>
            <p:ph type="sldNum" sz="quarter" idx="10"/>
          </p:nvPr>
        </p:nvSpPr>
        <p:spPr>
          <a:xfrm>
            <a:off x="302400" y="6450806"/>
            <a:ext cx="1040625" cy="109061"/>
          </a:xfrm>
        </p:spPr>
        <p:txBody>
          <a:bodyPr vert="horz" lIns="0" tIns="0" rIns="0" bIns="0" rtlCol="0" anchor="ctr">
            <a:normAutofit fontScale="92500" lnSpcReduction="20000"/>
          </a:bodyP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TextBox 6">
            <a:extLst>
              <a:ext uri="{FF2B5EF4-FFF2-40B4-BE49-F238E27FC236}">
                <a16:creationId xmlns:a16="http://schemas.microsoft.com/office/drawing/2014/main" id="{786E5C96-19E8-5493-D75B-EB82D064C10F}"/>
              </a:ext>
            </a:extLst>
          </p:cNvPr>
          <p:cNvSpPr txBox="1"/>
          <p:nvPr/>
        </p:nvSpPr>
        <p:spPr>
          <a:xfrm>
            <a:off x="587561" y="6432239"/>
            <a:ext cx="4245429" cy="146194"/>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10" normalizeH="0" baseline="0" noProof="0" dirty="0">
                <a:ln>
                  <a:noFill/>
                </a:ln>
                <a:solidFill>
                  <a:prstClr val="black"/>
                </a:solidFill>
                <a:effectLst/>
                <a:uLnTx/>
                <a:uFillTx/>
                <a:latin typeface="DM Sans"/>
                <a:ea typeface="+mn-ea"/>
                <a:cs typeface="+mn-cs"/>
              </a:rPr>
              <a:t>Biotech</a:t>
            </a:r>
            <a:r>
              <a:rPr kumimoji="0" lang="en-US" sz="950" b="0" i="0" u="none" strike="noStrike" kern="1200" cap="none" spc="-20" normalizeH="0" baseline="0" noProof="0" dirty="0">
                <a:ln>
                  <a:noFill/>
                </a:ln>
                <a:solidFill>
                  <a:prstClr val="black"/>
                </a:solidFill>
                <a:effectLst/>
                <a:uLnTx/>
                <a:uFillTx/>
                <a:latin typeface="DM Sans"/>
                <a:ea typeface="+mn-ea"/>
                <a:cs typeface="+mn-cs"/>
              </a:rPr>
              <a:t> | Nature, enhanced by science</a:t>
            </a:r>
            <a:endParaRPr kumimoji="0" lang="en-US" sz="950" b="0" i="0" u="none" strike="noStrike" kern="1200" cap="none" spc="1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672952421"/>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301625" y="301625"/>
            <a:ext cx="7776000" cy="303213"/>
          </a:xfrm>
        </p:spPr>
        <p:txBody>
          <a:bodyPr lIns="0" tIns="0" rIns="0" bIns="0"/>
          <a:lstStyle/>
          <a:p>
            <a:r>
              <a:rPr lang="en-GB"/>
              <a:t>Even skin tone with ALPHA-ARBUTIN and UV-filter </a:t>
            </a:r>
            <a:r>
              <a:rPr lang="en-GB" i="1"/>
              <a:t>in vivo</a:t>
            </a:r>
            <a:br>
              <a:rPr lang="en-GB"/>
            </a:br>
            <a:r>
              <a:rPr lang="en-GB" err="1"/>
              <a:t>dsm-firmenich</a:t>
            </a:r>
            <a:r>
              <a:rPr lang="en-GB"/>
              <a:t> study</a:t>
            </a:r>
          </a:p>
        </p:txBody>
      </p:sp>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14</a:t>
            </a:fld>
            <a:endParaRPr lang="en-US"/>
          </a:p>
        </p:txBody>
      </p:sp>
      <p:sp>
        <p:nvSpPr>
          <p:cNvPr id="19" name="Text Placeholder 18">
            <a:extLst>
              <a:ext uri="{FF2B5EF4-FFF2-40B4-BE49-F238E27FC236}">
                <a16:creationId xmlns:a16="http://schemas.microsoft.com/office/drawing/2014/main" id="{27DEBE5F-F045-8696-5A62-5F6E6E30AFFB}"/>
              </a:ext>
            </a:extLst>
          </p:cNvPr>
          <p:cNvSpPr>
            <a:spLocks noGrp="1"/>
          </p:cNvSpPr>
          <p:nvPr>
            <p:ph type="body" sz="quarter" idx="23"/>
          </p:nvPr>
        </p:nvSpPr>
        <p:spPr/>
        <p:txBody>
          <a:bodyPr/>
          <a:lstStyle/>
          <a:p>
            <a:r>
              <a:rPr lang="en-GB"/>
              <a:t>*H. Moser, Personal Care July 2005</a:t>
            </a:r>
          </a:p>
        </p:txBody>
      </p:sp>
      <p:sp>
        <p:nvSpPr>
          <p:cNvPr id="38" name="Tekstvak 10">
            <a:extLst>
              <a:ext uri="{FF2B5EF4-FFF2-40B4-BE49-F238E27FC236}">
                <a16:creationId xmlns:a16="http://schemas.microsoft.com/office/drawing/2014/main" id="{974C90B6-9F09-6346-8411-D356CD88994A}"/>
              </a:ext>
            </a:extLst>
          </p:cNvPr>
          <p:cNvSpPr txBox="1"/>
          <p:nvPr/>
        </p:nvSpPr>
        <p:spPr>
          <a:xfrm>
            <a:off x="6121387" y="2464111"/>
            <a:ext cx="5768211" cy="2237664"/>
          </a:xfrm>
          <a:prstGeom prst="rect">
            <a:avLst/>
          </a:prstGeom>
          <a:noFill/>
        </p:spPr>
        <p:txBody>
          <a:bodyPr wrap="square" lIns="0" tIns="0" rIns="0" bIns="0" rtlCol="0">
            <a:spAutoFit/>
          </a:bodyPr>
          <a:lstStyle/>
          <a:p>
            <a:pPr marL="363600" lvl="0" indent="-363600" fontAlgn="base">
              <a:lnSpc>
                <a:spcPct val="90000"/>
              </a:lnSpc>
              <a:spcBef>
                <a:spcPts val="500"/>
              </a:spcBef>
              <a:spcAft>
                <a:spcPts val="400"/>
              </a:spcAft>
              <a:buClr>
                <a:schemeClr val="accent6"/>
              </a:buClr>
              <a:buSzPct val="90000"/>
              <a:buFont typeface="Otypical Text Regular" panose="020B0503030300000000" pitchFamily="34" charset="0"/>
              <a:buChar char="●"/>
              <a:defRPr/>
            </a:pPr>
            <a:r>
              <a:rPr lang="en-GB" sz="1600">
                <a:ea typeface="Fira Sans" panose="020B0503050000020004" pitchFamily="34" charset="0"/>
              </a:rPr>
              <a:t>20 female Asian volunteers, mean age 35 years</a:t>
            </a:r>
          </a:p>
          <a:p>
            <a:pPr marL="363600" lvl="0" indent="-363600" fontAlgn="base">
              <a:lnSpc>
                <a:spcPct val="90000"/>
              </a:lnSpc>
              <a:spcBef>
                <a:spcPts val="500"/>
              </a:spcBef>
              <a:spcAft>
                <a:spcPts val="400"/>
              </a:spcAft>
              <a:buClr>
                <a:schemeClr val="accent6"/>
              </a:buClr>
              <a:buSzPct val="90000"/>
              <a:buFont typeface="Otypical Text Regular" panose="020B0503030300000000" pitchFamily="34" charset="0"/>
              <a:buChar char="●"/>
              <a:defRPr/>
            </a:pPr>
            <a:r>
              <a:rPr lang="en-GB" sz="1600">
                <a:ea typeface="Fira Sans" panose="020B0503050000020004" pitchFamily="34" charset="0"/>
              </a:rPr>
              <a:t>The formulations were applied twice on each volunteer in a dose of 2 mg/cm2 once a day 60 minutes before UV stress</a:t>
            </a:r>
          </a:p>
          <a:p>
            <a:pPr marL="363600" lvl="0" indent="-363600" fontAlgn="base">
              <a:lnSpc>
                <a:spcPct val="90000"/>
              </a:lnSpc>
              <a:spcBef>
                <a:spcPts val="500"/>
              </a:spcBef>
              <a:spcAft>
                <a:spcPts val="400"/>
              </a:spcAft>
              <a:buClr>
                <a:schemeClr val="accent6"/>
              </a:buClr>
              <a:buSzPct val="90000"/>
              <a:buFont typeface="Otypical Text Regular" panose="020B0503030300000000" pitchFamily="34" charset="0"/>
              <a:buChar char="●"/>
              <a:defRPr/>
            </a:pPr>
            <a:r>
              <a:rPr lang="en-GB" sz="1600">
                <a:ea typeface="Fira Sans" panose="020B0503050000020004" pitchFamily="34" charset="0"/>
              </a:rPr>
              <a:t>Sun light exposition (&lt; 1 MED) three times each week</a:t>
            </a:r>
          </a:p>
          <a:p>
            <a:pPr marL="363600" lvl="0" indent="-363600" fontAlgn="base">
              <a:lnSpc>
                <a:spcPct val="90000"/>
              </a:lnSpc>
              <a:spcBef>
                <a:spcPts val="500"/>
              </a:spcBef>
              <a:spcAft>
                <a:spcPts val="400"/>
              </a:spcAft>
              <a:buClr>
                <a:schemeClr val="accent6"/>
              </a:buClr>
              <a:buSzPct val="90000"/>
              <a:buFont typeface="Otypical Text Regular" panose="020B0503030300000000" pitchFamily="34" charset="0"/>
              <a:buChar char="●"/>
              <a:defRPr/>
            </a:pPr>
            <a:r>
              <a:rPr lang="en-GB" sz="1600">
                <a:ea typeface="Fira Sans" panose="020B0503050000020004" pitchFamily="34" charset="0"/>
              </a:rPr>
              <a:t>Evaluation time 12 weeks</a:t>
            </a:r>
          </a:p>
          <a:p>
            <a:pPr marL="363600" lvl="0" indent="-363600" fontAlgn="base">
              <a:lnSpc>
                <a:spcPct val="90000"/>
              </a:lnSpc>
              <a:spcBef>
                <a:spcPts val="500"/>
              </a:spcBef>
              <a:spcAft>
                <a:spcPts val="400"/>
              </a:spcAft>
              <a:buClr>
                <a:schemeClr val="accent6"/>
              </a:buClr>
              <a:buSzPct val="90000"/>
              <a:buFont typeface="Otypical Text Regular" panose="020B0503030300000000" pitchFamily="34" charset="0"/>
              <a:buChar char="●"/>
              <a:defRPr/>
            </a:pPr>
            <a:r>
              <a:rPr lang="en-GB" sz="1600">
                <a:ea typeface="Fira Sans" panose="020B0503050000020004" pitchFamily="34" charset="0"/>
              </a:rPr>
              <a:t>Skin Colour was assessed according to the L*a*b* system (CIELAB) with a Minolta </a:t>
            </a:r>
            <a:r>
              <a:rPr lang="en-GB" sz="1600" err="1">
                <a:ea typeface="Fira Sans" panose="020B0503050000020004" pitchFamily="34" charset="0"/>
              </a:rPr>
              <a:t>spectralphotometer</a:t>
            </a:r>
            <a:r>
              <a:rPr lang="en-GB" sz="1600">
                <a:ea typeface="Fira Sans" panose="020B0503050000020004" pitchFamily="34" charset="0"/>
              </a:rPr>
              <a:t> 508i</a:t>
            </a:r>
          </a:p>
        </p:txBody>
      </p:sp>
      <p:sp>
        <p:nvSpPr>
          <p:cNvPr id="40" name="Text Placeholder 7">
            <a:extLst>
              <a:ext uri="{FF2B5EF4-FFF2-40B4-BE49-F238E27FC236}">
                <a16:creationId xmlns:a16="http://schemas.microsoft.com/office/drawing/2014/main" id="{76E1B273-3021-8845-8650-78AD4A753C66}"/>
              </a:ext>
            </a:extLst>
          </p:cNvPr>
          <p:cNvSpPr txBox="1">
            <a:spLocks/>
          </p:cNvSpPr>
          <p:nvPr/>
        </p:nvSpPr>
        <p:spPr>
          <a:xfrm>
            <a:off x="6054435" y="4813197"/>
            <a:ext cx="5835159" cy="1150425"/>
          </a:xfrm>
          <a:prstGeom prst="rect">
            <a:avLst/>
          </a:prstGeom>
          <a:solidFill>
            <a:schemeClr val="accent6"/>
          </a:solidFill>
          <a:ln w="25400">
            <a:noFill/>
          </a:ln>
        </p:spPr>
        <p:txBody>
          <a:bodyPr wrap="square" lIns="72000" tIns="72000" rIns="72000" bIns="72000" anchor="ctr"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spcAft>
                <a:spcPts val="400"/>
              </a:spcAft>
              <a:buClr>
                <a:schemeClr val="bg1"/>
              </a:buClr>
              <a:buSzPct val="90000"/>
              <a:buFont typeface="Wingdings" panose="05000000000000000000" pitchFamily="2" charset="2"/>
              <a:buChar char="l"/>
            </a:pPr>
            <a:r>
              <a:rPr lang="en-GB" sz="1600">
                <a:solidFill>
                  <a:schemeClr val="bg1"/>
                </a:solidFill>
                <a:latin typeface="+mn-lt"/>
              </a:rPr>
              <a:t>ALPHA-ARBUTIN reduces the degree of skin tanning after UV exposure </a:t>
            </a:r>
          </a:p>
          <a:p>
            <a:pPr>
              <a:spcBef>
                <a:spcPts val="500"/>
              </a:spcBef>
              <a:spcAft>
                <a:spcPts val="400"/>
              </a:spcAft>
              <a:buClr>
                <a:schemeClr val="bg1"/>
              </a:buClr>
              <a:buSzPct val="90000"/>
              <a:buFont typeface="Wingdings" panose="05000000000000000000" pitchFamily="2" charset="2"/>
              <a:buChar char="l"/>
            </a:pPr>
            <a:r>
              <a:rPr lang="en-GB" sz="1600">
                <a:solidFill>
                  <a:schemeClr val="bg1"/>
                </a:solidFill>
                <a:latin typeface="+mn-lt"/>
              </a:rPr>
              <a:t>Even skin tone with ALPHA-ARBUTIN (1%) and PARSOL</a:t>
            </a:r>
            <a:r>
              <a:rPr lang="en-GB" sz="1600" baseline="30000">
                <a:solidFill>
                  <a:schemeClr val="bg1"/>
                </a:solidFill>
                <a:latin typeface="+mn-lt"/>
              </a:rPr>
              <a:t>®</a:t>
            </a:r>
            <a:r>
              <a:rPr lang="en-GB" sz="1600">
                <a:solidFill>
                  <a:schemeClr val="bg1"/>
                </a:solidFill>
                <a:latin typeface="+mn-lt"/>
              </a:rPr>
              <a:t> MAX (6%)</a:t>
            </a:r>
          </a:p>
        </p:txBody>
      </p:sp>
      <p:pic>
        <p:nvPicPr>
          <p:cNvPr id="4" name="Picture 3" descr="A picture containing drawing&#10;&#10;Description automatically generated">
            <a:extLst>
              <a:ext uri="{FF2B5EF4-FFF2-40B4-BE49-F238E27FC236}">
                <a16:creationId xmlns:a16="http://schemas.microsoft.com/office/drawing/2014/main" id="{D2CD2B04-36D4-ED42-8440-0A71C3E04370}"/>
              </a:ext>
            </a:extLst>
          </p:cNvPr>
          <p:cNvPicPr>
            <a:picLocks noChangeAspect="1"/>
          </p:cNvPicPr>
          <p:nvPr/>
        </p:nvPicPr>
        <p:blipFill>
          <a:blip r:embed="rId2"/>
          <a:stretch>
            <a:fillRect/>
          </a:stretch>
        </p:blipFill>
        <p:spPr>
          <a:xfrm>
            <a:off x="335530" y="1276538"/>
            <a:ext cx="5419196" cy="4309855"/>
          </a:xfrm>
          <a:prstGeom prst="rect">
            <a:avLst/>
          </a:prstGeom>
        </p:spPr>
      </p:pic>
    </p:spTree>
    <p:extLst>
      <p:ext uri="{BB962C8B-B14F-4D97-AF65-F5344CB8AC3E}">
        <p14:creationId xmlns:p14="http://schemas.microsoft.com/office/powerpoint/2010/main" val="3882780774"/>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up of a person applying cream on her face&#10;&#10;Description automatically generated">
            <a:extLst>
              <a:ext uri="{FF2B5EF4-FFF2-40B4-BE49-F238E27FC236}">
                <a16:creationId xmlns:a16="http://schemas.microsoft.com/office/drawing/2014/main" id="{3976F91D-88BC-E3FE-2357-2D4D743F741C}"/>
              </a:ext>
            </a:extLst>
          </p:cNvPr>
          <p:cNvPicPr>
            <a:picLocks noGrp="1" noChangeAspect="1"/>
          </p:cNvPicPr>
          <p:nvPr>
            <p:ph type="pic" sz="quarter" idx="21"/>
          </p:nvPr>
        </p:nvPicPr>
        <p:blipFill rotWithShape="1">
          <a:blip r:embed="rId2" cstate="print">
            <a:extLst>
              <a:ext uri="{28A0092B-C50C-407E-A947-70E740481C1C}">
                <a14:useLocalDpi xmlns:a14="http://schemas.microsoft.com/office/drawing/2010/main"/>
              </a:ext>
            </a:extLst>
          </a:blip>
          <a:srcRect/>
          <a:stretch/>
        </p:blipFill>
        <p:spPr>
          <a:xfrm>
            <a:off x="7337427" y="2"/>
            <a:ext cx="4854573" cy="6857998"/>
          </a:xfrm>
        </p:spPr>
      </p:pic>
      <p:sp>
        <p:nvSpPr>
          <p:cNvPr id="11" name="Slide Number Placeholder 5">
            <a:extLst>
              <a:ext uri="{FF2B5EF4-FFF2-40B4-BE49-F238E27FC236}">
                <a16:creationId xmlns:a16="http://schemas.microsoft.com/office/drawing/2014/main" id="{51C1F20D-3552-9565-C3D5-0CF74014656E}"/>
              </a:ext>
            </a:extLst>
          </p:cNvPr>
          <p:cNvSpPr>
            <a:spLocks noGrp="1"/>
          </p:cNvSpPr>
          <p:nvPr>
            <p:ph type="sldNum" sz="quarter" idx="10"/>
          </p:nvPr>
        </p:nvSpPr>
        <p:spPr>
          <a:xfrm>
            <a:off x="302400" y="6450806"/>
            <a:ext cx="1040625" cy="109061"/>
          </a:xfrm>
        </p:spPr>
        <p:txBody>
          <a:bodyPr vert="horz" lIns="0" tIns="0" rIns="0" bIns="0" rtlCol="0" anchor="ctr">
            <a:noAutofit/>
          </a:bodyP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 name="Text Placeholder 19">
            <a:extLst>
              <a:ext uri="{FF2B5EF4-FFF2-40B4-BE49-F238E27FC236}">
                <a16:creationId xmlns:a16="http://schemas.microsoft.com/office/drawing/2014/main" id="{28D519CB-FFE2-67DE-6950-6A67D51D2D59}"/>
              </a:ext>
            </a:extLst>
          </p:cNvPr>
          <p:cNvSpPr>
            <a:spLocks noGrp="1"/>
          </p:cNvSpPr>
          <p:nvPr>
            <p:ph type="body" sz="quarter" idx="12"/>
          </p:nvPr>
        </p:nvSpPr>
        <p:spPr>
          <a:xfrm>
            <a:off x="302400" y="1194332"/>
            <a:ext cx="6781151" cy="1632048"/>
          </a:xfrm>
        </p:spPr>
        <p:txBody>
          <a:bodyPr vert="horz" wrap="square" lIns="0" tIns="0" rIns="0" bIns="0" rtlCol="0" anchor="t">
            <a:noAutofit/>
          </a:bodyPr>
          <a:lstStyle/>
          <a:p>
            <a:r>
              <a:rPr lang="en-US" sz="1400" b="1"/>
              <a:t>… due to 2 different levels  of actions:</a:t>
            </a:r>
            <a:endParaRPr lang="en-US" b="1"/>
          </a:p>
          <a:p>
            <a:endParaRPr lang="en-US" sz="1400" b="1"/>
          </a:p>
          <a:p>
            <a:pPr marL="285750" indent="-285750">
              <a:buFont typeface="Arial" panose="020B0604020202020204" pitchFamily="34" charset="0"/>
              <a:buChar char="•"/>
            </a:pPr>
            <a:r>
              <a:rPr lang="en-US" sz="1400"/>
              <a:t>ALPHA-ARBUTIN directly inhibits the tyrosinase enzyme</a:t>
            </a:r>
          </a:p>
          <a:p>
            <a:pPr marL="285750" indent="-285750">
              <a:buFont typeface="Arial" panose="020B0604020202020204" pitchFamily="34" charset="0"/>
              <a:buChar char="•"/>
            </a:pPr>
            <a:r>
              <a:rPr lang="en-US" sz="1400"/>
              <a:t>NIACINAMIDE PC inhibits melanosome transfer from </a:t>
            </a:r>
            <a:br>
              <a:rPr lang="en-US" sz="1400"/>
            </a:br>
            <a:r>
              <a:rPr lang="en-US" sz="1400"/>
              <a:t>melanocytes to surrounding keratinocytes</a:t>
            </a:r>
            <a:endParaRPr lang="en-US" sz="1400" baseline="30000"/>
          </a:p>
          <a:p>
            <a:endParaRPr lang="en-US" sz="1400" b="1"/>
          </a:p>
          <a:p>
            <a:r>
              <a:rPr lang="en-US" sz="1400" b="1"/>
              <a:t>Tested on reconstituted tanned human skin (Fitzpatrick skin type V)</a:t>
            </a:r>
          </a:p>
          <a:p>
            <a:pPr marL="285750" indent="-285750">
              <a:buFont typeface="Arial" panose="020B0604020202020204" pitchFamily="34" charset="0"/>
              <a:buChar char="•"/>
            </a:pPr>
            <a:r>
              <a:rPr lang="en-US" sz="1400"/>
              <a:t>Skin lightening was measured with Chromameter</a:t>
            </a:r>
          </a:p>
          <a:p>
            <a:r>
              <a:rPr lang="en-US" sz="1400"/>
              <a:t> </a:t>
            </a:r>
          </a:p>
          <a:p>
            <a:endParaRPr lang="en-US" sz="1400"/>
          </a:p>
        </p:txBody>
      </p:sp>
      <p:grpSp>
        <p:nvGrpSpPr>
          <p:cNvPr id="2" name="Group 1">
            <a:extLst>
              <a:ext uri="{FF2B5EF4-FFF2-40B4-BE49-F238E27FC236}">
                <a16:creationId xmlns:a16="http://schemas.microsoft.com/office/drawing/2014/main" id="{08A76DEF-E11F-B4E7-0315-267C4F1BB0F1}"/>
              </a:ext>
            </a:extLst>
          </p:cNvPr>
          <p:cNvGrpSpPr/>
          <p:nvPr/>
        </p:nvGrpSpPr>
        <p:grpSpPr>
          <a:xfrm>
            <a:off x="1444032" y="4903769"/>
            <a:ext cx="4006332" cy="502852"/>
            <a:chOff x="1444032" y="4868934"/>
            <a:chExt cx="4006332" cy="502852"/>
          </a:xfrm>
        </p:grpSpPr>
        <p:pic>
          <p:nvPicPr>
            <p:cNvPr id="4" name="Picture 3" descr="A white plate with a round center&#10;&#10;Description automatically generated">
              <a:extLst>
                <a:ext uri="{FF2B5EF4-FFF2-40B4-BE49-F238E27FC236}">
                  <a16:creationId xmlns:a16="http://schemas.microsoft.com/office/drawing/2014/main" id="{E42048FE-AD75-4C97-C0BE-9972AF6CF2A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44032" y="4868934"/>
              <a:ext cx="502852" cy="502852"/>
            </a:xfrm>
            <a:prstGeom prst="rect">
              <a:avLst/>
            </a:prstGeom>
          </p:spPr>
        </p:pic>
        <p:pic>
          <p:nvPicPr>
            <p:cNvPr id="5" name="Picture 4" descr="A white plate with a round center&#10;&#10;Description automatically generated">
              <a:extLst>
                <a:ext uri="{FF2B5EF4-FFF2-40B4-BE49-F238E27FC236}">
                  <a16:creationId xmlns:a16="http://schemas.microsoft.com/office/drawing/2014/main" id="{F0ECD11A-F2D8-910E-1E18-42AA77910D4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92520" y="4868934"/>
              <a:ext cx="502852" cy="502852"/>
            </a:xfrm>
            <a:prstGeom prst="rect">
              <a:avLst/>
            </a:prstGeom>
          </p:spPr>
        </p:pic>
        <p:pic>
          <p:nvPicPr>
            <p:cNvPr id="7" name="Picture 6" descr="A white plate with a round center&#10;&#10;Description automatically generated">
              <a:extLst>
                <a:ext uri="{FF2B5EF4-FFF2-40B4-BE49-F238E27FC236}">
                  <a16:creationId xmlns:a16="http://schemas.microsoft.com/office/drawing/2014/main" id="{C09B833F-C8E0-D68A-62CF-8CD2186D924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794720" y="4868934"/>
              <a:ext cx="502852" cy="502852"/>
            </a:xfrm>
            <a:prstGeom prst="rect">
              <a:avLst/>
            </a:prstGeom>
          </p:spPr>
        </p:pic>
        <p:pic>
          <p:nvPicPr>
            <p:cNvPr id="8" name="Picture 7" descr="A white plate with a black background&#10;&#10;Description automatically generated">
              <a:extLst>
                <a:ext uri="{FF2B5EF4-FFF2-40B4-BE49-F238E27FC236}">
                  <a16:creationId xmlns:a16="http://schemas.microsoft.com/office/drawing/2014/main" id="{D7DD2025-FC7C-259E-30E7-905141ED12B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947512" y="4868934"/>
              <a:ext cx="502852" cy="502852"/>
            </a:xfrm>
            <a:prstGeom prst="rect">
              <a:avLst/>
            </a:prstGeom>
          </p:spPr>
        </p:pic>
      </p:grpSp>
      <p:pic>
        <p:nvPicPr>
          <p:cNvPr id="9" name="Graphic 8">
            <a:extLst>
              <a:ext uri="{FF2B5EF4-FFF2-40B4-BE49-F238E27FC236}">
                <a16:creationId xmlns:a16="http://schemas.microsoft.com/office/drawing/2014/main" id="{1FFA9C1A-5B4B-D5DD-5F72-A2A9620C8BA4}"/>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19100" y="2826038"/>
            <a:ext cx="5676900" cy="2108200"/>
          </a:xfrm>
          <a:prstGeom prst="rect">
            <a:avLst/>
          </a:prstGeom>
        </p:spPr>
      </p:pic>
      <p:sp>
        <p:nvSpPr>
          <p:cNvPr id="10" name="Text Placeholder 19">
            <a:extLst>
              <a:ext uri="{FF2B5EF4-FFF2-40B4-BE49-F238E27FC236}">
                <a16:creationId xmlns:a16="http://schemas.microsoft.com/office/drawing/2014/main" id="{C01A2628-809F-5235-BAAA-CAB0C2690FD0}"/>
              </a:ext>
            </a:extLst>
          </p:cNvPr>
          <p:cNvSpPr txBox="1">
            <a:spLocks/>
          </p:cNvSpPr>
          <p:nvPr/>
        </p:nvSpPr>
        <p:spPr>
          <a:xfrm>
            <a:off x="302400" y="5555174"/>
            <a:ext cx="7156019" cy="70968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1350" b="0" i="0" u="none" strike="noStrike" kern="0" cap="none" spc="0" normalizeH="0" baseline="0" noProof="0">
                <a:ln>
                  <a:noFill/>
                </a:ln>
                <a:solidFill>
                  <a:prstClr val="black"/>
                </a:solidFill>
                <a:effectLst/>
                <a:uLnTx/>
                <a:uFillTx/>
                <a:latin typeface="DM Sans"/>
                <a:ea typeface="+mn-ea"/>
                <a:cs typeface="+mn-cs"/>
              </a:rPr>
              <a:t>Visible results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1350" b="0" i="0" u="none" strike="noStrike" kern="0" cap="none" spc="0" normalizeH="0" baseline="0" noProof="0">
                <a:ln>
                  <a:noFill/>
                </a:ln>
                <a:solidFill>
                  <a:prstClr val="black"/>
                </a:solidFill>
                <a:effectLst/>
                <a:uLnTx/>
                <a:uFillTx/>
                <a:latin typeface="DM Sans"/>
                <a:ea typeface="+mn-ea"/>
                <a:cs typeface="+mn-cs"/>
              </a:rPr>
              <a:t>Significant skin lightening improvement </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1350" b="1" i="0" u="none" strike="noStrike" kern="0" cap="none" spc="0" normalizeH="0" baseline="0" noProof="0">
                <a:ln>
                  <a:noFill/>
                </a:ln>
                <a:solidFill>
                  <a:prstClr val="black"/>
                </a:solidFill>
                <a:effectLst/>
                <a:uLnTx/>
                <a:uFillTx/>
                <a:latin typeface="DM Sans"/>
                <a:ea typeface="+mn-ea"/>
                <a:cs typeface="+mn-cs"/>
              </a:rPr>
              <a:t>Patented in India</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GB" sz="1350" b="0" i="0" u="none" strike="noStrike" kern="0" cap="none" spc="0" normalizeH="0" baseline="0" noProof="0">
              <a:ln>
                <a:noFill/>
              </a:ln>
              <a:solidFill>
                <a:prstClr val="black"/>
              </a:solidFill>
              <a:effectLst/>
              <a:uLnTx/>
              <a:uFillTx/>
              <a:latin typeface="DM Sans"/>
              <a:ea typeface="+mn-ea"/>
              <a:cs typeface="+mn-cs"/>
            </a:endParaRPr>
          </a:p>
        </p:txBody>
      </p:sp>
      <p:sp>
        <p:nvSpPr>
          <p:cNvPr id="16" name="Title 5">
            <a:extLst>
              <a:ext uri="{FF2B5EF4-FFF2-40B4-BE49-F238E27FC236}">
                <a16:creationId xmlns:a16="http://schemas.microsoft.com/office/drawing/2014/main" id="{A409773D-920F-36AA-5963-BFD7932385B0}"/>
              </a:ext>
            </a:extLst>
          </p:cNvPr>
          <p:cNvSpPr>
            <a:spLocks noGrp="1"/>
          </p:cNvSpPr>
          <p:nvPr>
            <p:ph type="title"/>
          </p:nvPr>
        </p:nvSpPr>
        <p:spPr>
          <a:xfrm>
            <a:off x="302400" y="302400"/>
            <a:ext cx="11591925" cy="303211"/>
          </a:xfrm>
        </p:spPr>
        <p:txBody>
          <a:bodyPr lIns="0" tIns="0" rIns="0" bIns="0"/>
          <a:lstStyle/>
          <a:p>
            <a:r>
              <a:rPr lang="en-GB"/>
              <a:t>Even better with NIACINAMIDE PC </a:t>
            </a:r>
            <a:r>
              <a:rPr lang="en-GB" i="1"/>
              <a:t>in vitro</a:t>
            </a:r>
            <a:br>
              <a:rPr lang="en-GB"/>
            </a:br>
            <a:r>
              <a:rPr lang="en-GB" err="1"/>
              <a:t>dsm-firmenich</a:t>
            </a:r>
            <a:r>
              <a:rPr lang="en-GB"/>
              <a:t> study</a:t>
            </a:r>
          </a:p>
        </p:txBody>
      </p:sp>
    </p:spTree>
    <p:extLst>
      <p:ext uri="{BB962C8B-B14F-4D97-AF65-F5344CB8AC3E}">
        <p14:creationId xmlns:p14="http://schemas.microsoft.com/office/powerpoint/2010/main" val="515306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8983BC29-1E79-7A88-5746-F80FF8BD8ECB}"/>
              </a:ext>
            </a:extLst>
          </p:cNvPr>
          <p:cNvSpPr>
            <a:spLocks noGrp="1"/>
          </p:cNvSpPr>
          <p:nvPr>
            <p:ph type="title"/>
          </p:nvPr>
        </p:nvSpPr>
        <p:spPr/>
        <p:txBody>
          <a:bodyPr/>
          <a:lstStyle/>
          <a:p>
            <a:r>
              <a:rPr lang="en-US"/>
              <a:t>TRIPLE ACTIVE for lighter dark spots </a:t>
            </a:r>
            <a:r>
              <a:rPr lang="en-US" i="1"/>
              <a:t>in vivo</a:t>
            </a:r>
          </a:p>
        </p:txBody>
      </p:sp>
      <p:sp>
        <p:nvSpPr>
          <p:cNvPr id="11" name="Slide Number Placeholder 5">
            <a:extLst>
              <a:ext uri="{FF2B5EF4-FFF2-40B4-BE49-F238E27FC236}">
                <a16:creationId xmlns:a16="http://schemas.microsoft.com/office/drawing/2014/main" id="{51C1F20D-3552-9565-C3D5-0CF74014656E}"/>
              </a:ext>
            </a:extLst>
          </p:cNvPr>
          <p:cNvSpPr>
            <a:spLocks noGrp="1"/>
          </p:cNvSpPr>
          <p:nvPr>
            <p:ph type="sldNum" sz="quarter" idx="10"/>
          </p:nvPr>
        </p:nvSpPr>
        <p:spPr/>
        <p:txBody>
          <a:bodyPr vert="horz" lIns="0" tIns="0" rIns="0" bIns="0" rtlCol="0" anchor="ctr">
            <a:noAutofit/>
          </a:bodyP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9" name="Text Placeholder 28">
            <a:extLst>
              <a:ext uri="{FF2B5EF4-FFF2-40B4-BE49-F238E27FC236}">
                <a16:creationId xmlns:a16="http://schemas.microsoft.com/office/drawing/2014/main" id="{E208F674-D9DE-2639-FB3D-889428E75871}"/>
              </a:ext>
            </a:extLst>
          </p:cNvPr>
          <p:cNvSpPr>
            <a:spLocks noGrp="1"/>
          </p:cNvSpPr>
          <p:nvPr>
            <p:ph type="body" sz="quarter" idx="12"/>
          </p:nvPr>
        </p:nvSpPr>
        <p:spPr>
          <a:xfrm>
            <a:off x="302400" y="1734686"/>
            <a:ext cx="6045237" cy="3131538"/>
          </a:xfrm>
        </p:spPr>
        <p:txBody>
          <a:bodyPr/>
          <a:lstStyle/>
          <a:p>
            <a:pPr marR="0" lvl="0" defTabSz="914400" eaLnBrk="1" fontAlgn="auto" latinLnBrk="0" hangingPunct="1">
              <a:lnSpc>
                <a:spcPct val="100000"/>
              </a:lnSpc>
              <a:spcBef>
                <a:spcPts val="0"/>
              </a:spcBef>
              <a:spcAft>
                <a:spcPts val="0"/>
              </a:spcAft>
              <a:buClrTx/>
              <a:buSzTx/>
              <a:tabLst/>
              <a:defRPr/>
            </a:pPr>
            <a:r>
              <a:rPr lang="en-US" sz="1600" b="1">
                <a:solidFill>
                  <a:prstClr val="black"/>
                </a:solidFill>
              </a:rPr>
              <a:t>5</a:t>
            </a:r>
            <a:r>
              <a:rPr kumimoji="0" lang="en-US" sz="1600" b="1" i="0" u="none" strike="noStrike" kern="0" cap="none" spc="0" normalizeH="0" baseline="0" noProof="0">
                <a:ln>
                  <a:noFill/>
                </a:ln>
                <a:solidFill>
                  <a:prstClr val="black"/>
                </a:solidFill>
                <a:effectLst/>
                <a:uLnTx/>
                <a:uFillTx/>
              </a:rPr>
              <a:t> different levels of action for lighter dark spots </a:t>
            </a:r>
          </a:p>
          <a:p>
            <a:pPr marR="0" lvl="0" defTabSz="914400" eaLnBrk="1" fontAlgn="auto" latinLnBrk="0" hangingPunct="1">
              <a:lnSpc>
                <a:spcPct val="100000"/>
              </a:lnSpc>
              <a:spcBef>
                <a:spcPts val="0"/>
              </a:spcBef>
              <a:spcAft>
                <a:spcPts val="0"/>
              </a:spcAft>
              <a:buClrTx/>
              <a:buSzTx/>
              <a:tabLst/>
              <a:defRPr/>
            </a:pPr>
            <a:r>
              <a:rPr kumimoji="0" lang="en-US" sz="1600" b="1" i="0" u="none" strike="noStrike" kern="0" cap="none" spc="0" normalizeH="0" baseline="0" noProof="0">
                <a:ln>
                  <a:noFill/>
                </a:ln>
                <a:solidFill>
                  <a:prstClr val="black"/>
                </a:solidFill>
                <a:effectLst/>
                <a:uLnTx/>
                <a:uFillTx/>
              </a:rPr>
              <a:t>                                                                                                                             </a:t>
            </a:r>
          </a:p>
          <a:p>
            <a:pPr marL="285750" indent="-285750">
              <a:buFont typeface="Arial" panose="020B0604020202020204" pitchFamily="34" charset="0"/>
              <a:buChar char="•"/>
              <a:defRPr/>
            </a:pPr>
            <a:r>
              <a:rPr lang="en-US" sz="1600" kern="0">
                <a:solidFill>
                  <a:prstClr val="black"/>
                </a:solidFill>
              </a:rPr>
              <a:t>Help to minimize redness</a:t>
            </a:r>
            <a:r>
              <a:rPr kumimoji="0" lang="en-US" sz="1600" i="0" u="none" strike="noStrike" kern="0" cap="none" spc="0" normalizeH="0" baseline="30000" noProof="0">
                <a:ln>
                  <a:noFill/>
                </a:ln>
                <a:solidFill>
                  <a:prstClr val="black"/>
                </a:solidFill>
                <a:effectLst/>
                <a:uLnTx/>
                <a:uFillTx/>
              </a:rPr>
              <a:t>1,3</a:t>
            </a:r>
          </a:p>
          <a:p>
            <a:pPr marL="285750" indent="-285750">
              <a:buFont typeface="Arial" panose="020B0604020202020204" pitchFamily="34" charset="0"/>
              <a:buChar char="•"/>
              <a:defRPr/>
            </a:pPr>
            <a:r>
              <a:rPr lang="en-US" sz="1600" kern="0">
                <a:solidFill>
                  <a:prstClr val="black"/>
                </a:solidFill>
              </a:rPr>
              <a:t>Act as a strong antioxidant </a:t>
            </a:r>
            <a:r>
              <a:rPr lang="en-US" sz="1600" kern="0" baseline="30000">
                <a:solidFill>
                  <a:prstClr val="black"/>
                </a:solidFill>
              </a:rPr>
              <a:t>1,3</a:t>
            </a:r>
            <a:endParaRPr lang="en-US" sz="1600" kern="0">
              <a:solidFill>
                <a:prstClr val="black"/>
              </a:solidFill>
            </a:endParaRPr>
          </a:p>
          <a:p>
            <a:pPr marL="285750" indent="-285750">
              <a:buFont typeface="Arial" panose="020B0604020202020204" pitchFamily="34" charset="0"/>
              <a:buChar char="•"/>
              <a:defRPr/>
            </a:pPr>
            <a:r>
              <a:rPr lang="en-US" sz="1600" kern="0">
                <a:solidFill>
                  <a:prstClr val="black"/>
                </a:solidFill>
              </a:rPr>
              <a:t>Intervening in the pre-melanin synthesis processes</a:t>
            </a:r>
            <a:r>
              <a:rPr kumimoji="0" lang="en-US" sz="1600" i="0" u="none" strike="noStrike" kern="0" cap="none" spc="0" normalizeH="0" baseline="30000" noProof="0">
                <a:ln>
                  <a:noFill/>
                </a:ln>
                <a:solidFill>
                  <a:prstClr val="black"/>
                </a:solidFill>
                <a:effectLst/>
                <a:uLnTx/>
                <a:uFillTx/>
              </a:rPr>
              <a:t>3</a:t>
            </a:r>
            <a:endParaRPr kumimoji="0" lang="en-US" sz="1600" i="0" u="none" strike="noStrike" kern="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lang="en-US" sz="1600" kern="0">
                <a:solidFill>
                  <a:prstClr val="black"/>
                </a:solidFill>
              </a:rPr>
              <a:t>Directly inhibiting the tyrosinase enzyme</a:t>
            </a:r>
            <a:r>
              <a:rPr kumimoji="0" lang="en-US" sz="1600" i="0" u="none" strike="noStrike" kern="0" cap="none" spc="0" normalizeH="0" baseline="30000" noProof="0">
                <a:ln>
                  <a:noFill/>
                </a:ln>
                <a:solidFill>
                  <a:prstClr val="black"/>
                </a:solidFill>
                <a:effectLst/>
                <a:uLnTx/>
                <a:uFillTx/>
              </a:rPr>
              <a:t>2,3</a:t>
            </a:r>
            <a:endParaRPr lang="en-US" sz="1600" kern="0">
              <a:solidFill>
                <a:prstClr val="black"/>
              </a:solidFill>
            </a:endParaRPr>
          </a:p>
          <a:p>
            <a:pPr marL="285750" indent="-285750">
              <a:buFont typeface="Arial" panose="020B0604020202020204" pitchFamily="34" charset="0"/>
              <a:buChar char="•"/>
              <a:defRPr/>
            </a:pPr>
            <a:r>
              <a:rPr lang="en-US" sz="1600" kern="0">
                <a:solidFill>
                  <a:prstClr val="black"/>
                </a:solidFill>
              </a:rPr>
              <a:t>Inhibits melanosome transfer from melanocytes </a:t>
            </a:r>
            <a:br>
              <a:rPr lang="en-US" sz="1600" kern="0">
                <a:solidFill>
                  <a:prstClr val="black"/>
                </a:solidFill>
              </a:rPr>
            </a:br>
            <a:r>
              <a:rPr lang="en-US" sz="1600" kern="0">
                <a:solidFill>
                  <a:prstClr val="black"/>
                </a:solidFill>
              </a:rPr>
              <a:t>to surrounding keratinocytes</a:t>
            </a:r>
            <a:r>
              <a:rPr kumimoji="0" lang="en-US" sz="1600" i="0" u="none" strike="noStrike" kern="0" cap="none" spc="0" normalizeH="0" baseline="30000" noProof="0">
                <a:ln>
                  <a:noFill/>
                </a:ln>
                <a:solidFill>
                  <a:prstClr val="black"/>
                </a:solidFill>
                <a:effectLst/>
                <a:uLnTx/>
                <a:uFillTx/>
              </a:rPr>
              <a:t>1,3</a:t>
            </a:r>
            <a:endParaRPr lang="en-US" sz="1600" kern="0">
              <a:solidFill>
                <a:prstClr val="black"/>
              </a:solidFill>
              <a:highlight>
                <a:srgbClr val="FF0000"/>
              </a:highlight>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a:ln>
                  <a:noFill/>
                </a:ln>
                <a:solidFill>
                  <a:prstClr val="black"/>
                </a:solidFill>
                <a:effectLst/>
                <a:uLnTx/>
                <a:uFillTx/>
              </a:rPr>
              <a:t>Dermatologically tested in China                                                                                                                                </a:t>
            </a:r>
            <a:r>
              <a:rPr kumimoji="0" lang="en-US" sz="1600" b="0" i="0" u="none" strike="noStrike" kern="0" cap="none" spc="0" normalizeH="0" baseline="0" noProof="0">
                <a:ln>
                  <a:noFill/>
                </a:ln>
                <a:solidFill>
                  <a:prstClr val="black"/>
                </a:solidFill>
                <a:effectLst/>
                <a:uLnTx/>
                <a:uFillTx/>
              </a:rPr>
              <a:t>According NMPA (National Medical Products Administration) skin whitening standard test (II) in China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black"/>
                </a:solidFill>
                <a:effectLst/>
                <a:uLnTx/>
                <a:uFillTx/>
              </a:rPr>
              <a:t> </a:t>
            </a:r>
            <a:endParaRPr kumimoji="0" lang="en-CH" sz="1600" b="0" i="0" u="none" strike="noStrike" kern="0" cap="none" spc="0" normalizeH="0" baseline="0" noProof="0">
              <a:ln>
                <a:noFill/>
              </a:ln>
              <a:solidFill>
                <a:prstClr val="black"/>
              </a:solidFill>
              <a:effectLst/>
              <a:uLnTx/>
              <a:uFillTx/>
            </a:endParaRPr>
          </a:p>
          <a:p>
            <a:endParaRPr lang="en-US" sz="1600"/>
          </a:p>
        </p:txBody>
      </p:sp>
      <p:pic>
        <p:nvPicPr>
          <p:cNvPr id="15" name="Picture Placeholder 14" descr="A close-up of a person's face&#10;&#10;Description automatically generated">
            <a:extLst>
              <a:ext uri="{FF2B5EF4-FFF2-40B4-BE49-F238E27FC236}">
                <a16:creationId xmlns:a16="http://schemas.microsoft.com/office/drawing/2014/main" id="{D8D59C09-1614-E1C9-A128-99E8649B9C21}"/>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p:blipFill>
        <p:spPr/>
      </p:pic>
      <p:sp>
        <p:nvSpPr>
          <p:cNvPr id="28" name="Text Placeholder 27">
            <a:extLst>
              <a:ext uri="{FF2B5EF4-FFF2-40B4-BE49-F238E27FC236}">
                <a16:creationId xmlns:a16="http://schemas.microsoft.com/office/drawing/2014/main" id="{9EB9BAC5-8407-755D-5F35-58FB01B28601}"/>
              </a:ext>
            </a:extLst>
          </p:cNvPr>
          <p:cNvSpPr>
            <a:spLocks noGrp="1"/>
          </p:cNvSpPr>
          <p:nvPr>
            <p:ph type="body" idx="11"/>
          </p:nvPr>
        </p:nvSpPr>
        <p:spPr>
          <a:xfrm>
            <a:off x="302398" y="846618"/>
            <a:ext cx="6537671" cy="288767"/>
          </a:xfrm>
        </p:spPr>
        <p:txBody>
          <a:bodyPr/>
          <a:lstStyle/>
          <a:p>
            <a:r>
              <a:rPr lang="en-US"/>
              <a:t>ALPHA-ARBUTIN + NIACINAMIDE PC + REGU®-FADE</a:t>
            </a:r>
          </a:p>
          <a:p>
            <a:r>
              <a:rPr lang="en-US" err="1"/>
              <a:t>dsm-firmenich</a:t>
            </a:r>
            <a:r>
              <a:rPr lang="en-US"/>
              <a:t> study</a:t>
            </a:r>
          </a:p>
        </p:txBody>
      </p:sp>
      <p:sp>
        <p:nvSpPr>
          <p:cNvPr id="33" name="Text Placeholder 32">
            <a:extLst>
              <a:ext uri="{FF2B5EF4-FFF2-40B4-BE49-F238E27FC236}">
                <a16:creationId xmlns:a16="http://schemas.microsoft.com/office/drawing/2014/main" id="{C10107E1-F944-67A7-8AFD-38C38CB62373}"/>
              </a:ext>
            </a:extLst>
          </p:cNvPr>
          <p:cNvSpPr>
            <a:spLocks noGrp="1"/>
          </p:cNvSpPr>
          <p:nvPr>
            <p:ph type="body" sz="quarter" idx="22"/>
          </p:nvPr>
        </p:nvSpPr>
        <p:spPr>
          <a:xfrm>
            <a:off x="302397" y="5101302"/>
            <a:ext cx="6537671" cy="371475"/>
          </a:xfrm>
        </p:spPr>
        <p:txBody>
          <a:bodyPr/>
          <a:lstStyle/>
          <a:p>
            <a:r>
              <a:rPr kumimoji="0" lang="en-US" sz="800" b="0" i="0" u="none" strike="noStrike" kern="0" cap="none" spc="0" normalizeH="0" baseline="30000" noProof="0" dirty="0">
                <a:ln>
                  <a:noFill/>
                </a:ln>
                <a:solidFill>
                  <a:prstClr val="black"/>
                </a:solidFill>
                <a:effectLst/>
                <a:uLnTx/>
                <a:uFillTx/>
                <a:latin typeface="DM Sans"/>
                <a:ea typeface="+mn-ea"/>
                <a:cs typeface="+mn-cs"/>
              </a:rPr>
              <a:t>1</a:t>
            </a:r>
            <a:r>
              <a:rPr kumimoji="0" lang="en-US" sz="800" b="0" i="0" u="none" strike="noStrike" kern="0" cap="none" spc="0" normalizeH="0" baseline="0" noProof="0" dirty="0">
                <a:ln>
                  <a:noFill/>
                </a:ln>
                <a:solidFill>
                  <a:prstClr val="black"/>
                </a:solidFill>
                <a:effectLst/>
                <a:uLnTx/>
                <a:uFillTx/>
                <a:latin typeface="DM Sans"/>
                <a:ea typeface="+mn-ea"/>
                <a:cs typeface="+mn-cs"/>
              </a:rPr>
              <a:t> NIACINAMIDE PC, </a:t>
            </a:r>
            <a:r>
              <a:rPr kumimoji="0" lang="en-US" sz="800" b="0" i="0" u="none" strike="noStrike" kern="0" cap="none" spc="0" normalizeH="0" baseline="30000" noProof="0" dirty="0">
                <a:ln>
                  <a:noFill/>
                </a:ln>
                <a:solidFill>
                  <a:prstClr val="black"/>
                </a:solidFill>
                <a:effectLst/>
                <a:uLnTx/>
                <a:uFillTx/>
                <a:latin typeface="DM Sans"/>
                <a:ea typeface="+mn-ea"/>
                <a:cs typeface="+mn-cs"/>
              </a:rPr>
              <a:t>2</a:t>
            </a:r>
            <a:r>
              <a:rPr kumimoji="0" lang="en-US" sz="800" b="0" i="0" u="none" strike="noStrike" kern="0" cap="none" spc="0" normalizeH="0" baseline="0" noProof="0" dirty="0">
                <a:ln>
                  <a:noFill/>
                </a:ln>
                <a:solidFill>
                  <a:prstClr val="black"/>
                </a:solidFill>
                <a:effectLst/>
                <a:uLnTx/>
                <a:uFillTx/>
                <a:latin typeface="DM Sans"/>
                <a:ea typeface="+mn-ea"/>
                <a:cs typeface="+mn-cs"/>
              </a:rPr>
              <a:t> ALPHA-ARBUTIN, </a:t>
            </a:r>
            <a:r>
              <a:rPr lang="en-US" sz="800" kern="0" baseline="30000" dirty="0">
                <a:solidFill>
                  <a:prstClr val="black"/>
                </a:solidFill>
                <a:latin typeface="DM Sans"/>
              </a:rPr>
              <a:t>3</a:t>
            </a:r>
            <a:r>
              <a:rPr lang="en-US" sz="800" kern="0" dirty="0">
                <a:solidFill>
                  <a:prstClr val="black"/>
                </a:solidFill>
                <a:latin typeface="DM Sans"/>
              </a:rPr>
              <a:t> REGU®-FADE</a:t>
            </a:r>
            <a:endParaRPr lang="en-CH" sz="800" dirty="0"/>
          </a:p>
          <a:p>
            <a:endParaRPr lang="en-US" dirty="0"/>
          </a:p>
        </p:txBody>
      </p:sp>
    </p:spTree>
    <p:extLst>
      <p:ext uri="{BB962C8B-B14F-4D97-AF65-F5344CB8AC3E}">
        <p14:creationId xmlns:p14="http://schemas.microsoft.com/office/powerpoint/2010/main" val="1656888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798FC2-2011-D877-11F7-399B6157CE48}"/>
              </a:ext>
            </a:extLst>
          </p:cNvPr>
          <p:cNvSpPr>
            <a:spLocks noGrp="1"/>
          </p:cNvSpPr>
          <p:nvPr>
            <p:ph type="title"/>
          </p:nvPr>
        </p:nvSpPr>
        <p:spPr>
          <a:xfrm>
            <a:off x="301625" y="301625"/>
            <a:ext cx="11591925" cy="303213"/>
          </a:xfrm>
        </p:spPr>
        <p:txBody>
          <a:bodyPr/>
          <a:lstStyle/>
          <a:p>
            <a:r>
              <a:rPr lang="en-US"/>
              <a:t>TRIPLE ACTIVE: ALPHA-ARBUTIN + NIACINAMIDE PC + REGU®-FADE</a:t>
            </a:r>
            <a:br>
              <a:rPr lang="en-US"/>
            </a:br>
            <a:r>
              <a:rPr lang="en-US"/>
              <a:t> </a:t>
            </a:r>
          </a:p>
        </p:txBody>
      </p:sp>
      <p:sp>
        <p:nvSpPr>
          <p:cNvPr id="10" name="Text Placeholder 9">
            <a:extLst>
              <a:ext uri="{FF2B5EF4-FFF2-40B4-BE49-F238E27FC236}">
                <a16:creationId xmlns:a16="http://schemas.microsoft.com/office/drawing/2014/main" id="{7DF6261D-6AAC-738B-081E-7786191A386E}"/>
              </a:ext>
            </a:extLst>
          </p:cNvPr>
          <p:cNvSpPr>
            <a:spLocks noGrp="1"/>
          </p:cNvSpPr>
          <p:nvPr>
            <p:ph type="body" idx="11"/>
          </p:nvPr>
        </p:nvSpPr>
        <p:spPr>
          <a:xfrm>
            <a:off x="302400" y="605611"/>
            <a:ext cx="11587200" cy="288767"/>
          </a:xfrm>
        </p:spPr>
        <p:txBody>
          <a:bodyPr/>
          <a:lstStyle/>
          <a:p>
            <a:r>
              <a:rPr lang="en-US"/>
              <a:t>Study design</a:t>
            </a:r>
          </a:p>
        </p:txBody>
      </p:sp>
      <p:sp>
        <p:nvSpPr>
          <p:cNvPr id="7" name="Slide Number Placeholder 5">
            <a:extLst>
              <a:ext uri="{FF2B5EF4-FFF2-40B4-BE49-F238E27FC236}">
                <a16:creationId xmlns:a16="http://schemas.microsoft.com/office/drawing/2014/main" id="{B1AED3FF-4371-B0B1-CFD9-365C76AD434D}"/>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 name="Rectangle: Rounded Corners 5">
            <a:extLst>
              <a:ext uri="{FF2B5EF4-FFF2-40B4-BE49-F238E27FC236}">
                <a16:creationId xmlns:a16="http://schemas.microsoft.com/office/drawing/2014/main" id="{8D716F8C-4BE7-4A15-9345-122322313C83}"/>
              </a:ext>
            </a:extLst>
          </p:cNvPr>
          <p:cNvSpPr/>
          <p:nvPr/>
        </p:nvSpPr>
        <p:spPr>
          <a:xfrm>
            <a:off x="241144" y="1504949"/>
            <a:ext cx="3105150" cy="4566242"/>
          </a:xfrm>
          <a:prstGeom prst="roundRect">
            <a:avLst>
              <a:gd name="adj" fmla="val 0"/>
            </a:avLst>
          </a:prstGeom>
          <a:solidFill>
            <a:schemeClr val="accent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err="1">
              <a:ln>
                <a:noFill/>
              </a:ln>
              <a:solidFill>
                <a:srgbClr val="808080"/>
              </a:solidFill>
              <a:effectLst/>
              <a:uLnTx/>
              <a:uFillTx/>
              <a:latin typeface="Fira Sans"/>
              <a:ea typeface="+mn-ea"/>
              <a:cs typeface="+mn-cs"/>
            </a:endParaRPr>
          </a:p>
        </p:txBody>
      </p:sp>
      <p:sp>
        <p:nvSpPr>
          <p:cNvPr id="26" name="TextBox 25">
            <a:extLst>
              <a:ext uri="{FF2B5EF4-FFF2-40B4-BE49-F238E27FC236}">
                <a16:creationId xmlns:a16="http://schemas.microsoft.com/office/drawing/2014/main" id="{49D22CCE-8BC9-8EFE-57AF-78FB052EDAC9}"/>
              </a:ext>
            </a:extLst>
          </p:cNvPr>
          <p:cNvSpPr txBox="1"/>
          <p:nvPr/>
        </p:nvSpPr>
        <p:spPr>
          <a:xfrm>
            <a:off x="957414" y="1670647"/>
            <a:ext cx="2251552" cy="5539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DM Sans"/>
                <a:ea typeface="+mn-ea"/>
                <a:cs typeface="+mn-cs"/>
              </a:rPr>
              <a:t>Study design </a:t>
            </a:r>
            <a:br>
              <a:rPr kumimoji="0" lang="en-US" sz="1200" b="1" i="0" u="none" strike="noStrike" kern="1200" cap="none" spc="0" normalizeH="0" baseline="0" noProof="0">
                <a:ln>
                  <a:noFill/>
                </a:ln>
                <a:solidFill>
                  <a:prstClr val="white"/>
                </a:solidFill>
                <a:effectLst/>
                <a:uLnTx/>
                <a:uFillTx/>
                <a:latin typeface="DM Sans"/>
                <a:ea typeface="+mn-ea"/>
                <a:cs typeface="+mn-cs"/>
              </a:rPr>
            </a:br>
            <a:r>
              <a:rPr kumimoji="0" lang="en-US" sz="1200" b="0" i="0" u="none" strike="noStrike" kern="1200" cap="none" spc="0" normalizeH="0" baseline="0" noProof="0">
                <a:ln>
                  <a:noFill/>
                </a:ln>
                <a:solidFill>
                  <a:prstClr val="white"/>
                </a:solidFill>
                <a:effectLst/>
                <a:uLnTx/>
                <a:uFillTx/>
                <a:latin typeface="DM Sans"/>
                <a:ea typeface="+mn-ea"/>
                <a:cs typeface="+mn-cs"/>
              </a:rPr>
              <a:t>according NMPA China</a:t>
            </a:r>
            <a:r>
              <a:rPr kumimoji="0" lang="en-US" sz="1200" b="0" i="0" u="none" strike="noStrike" kern="1200" cap="none" spc="0" normalizeH="0" baseline="30000" noProof="0">
                <a:ln>
                  <a:noFill/>
                </a:ln>
                <a:solidFill>
                  <a:prstClr val="white"/>
                </a:solidFill>
                <a:effectLst/>
                <a:uLnTx/>
                <a:uFillTx/>
                <a:latin typeface="DM Sans"/>
                <a:ea typeface="+mn-ea"/>
                <a:cs typeface="+mn-cs"/>
              </a:rPr>
              <a:t>4 </a:t>
            </a:r>
            <a:r>
              <a:rPr kumimoji="0" lang="en-US" sz="1200" b="0" i="0" u="none" strike="noStrike" kern="1200" cap="none" spc="0" normalizeH="0" baseline="0" noProof="0">
                <a:ln>
                  <a:noFill/>
                </a:ln>
                <a:solidFill>
                  <a:prstClr val="white"/>
                </a:solidFill>
                <a:effectLst/>
                <a:uLnTx/>
                <a:uFillTx/>
                <a:latin typeface="DM Sans"/>
                <a:ea typeface="+mn-ea"/>
                <a:cs typeface="+mn-cs"/>
              </a:rPr>
              <a:t> skin whitening standard test (II)</a:t>
            </a:r>
            <a:endParaRPr kumimoji="0" lang="en-CH" sz="1200" b="0" i="0" u="none" strike="noStrike" kern="1200" cap="none" spc="0" normalizeH="0" baseline="0" noProof="0">
              <a:ln>
                <a:noFill/>
              </a:ln>
              <a:solidFill>
                <a:prstClr val="white"/>
              </a:solidFill>
              <a:effectLst/>
              <a:uLnTx/>
              <a:uFillTx/>
              <a:latin typeface="DM Sans"/>
              <a:ea typeface="+mn-ea"/>
              <a:cs typeface="+mn-cs"/>
            </a:endParaRPr>
          </a:p>
        </p:txBody>
      </p:sp>
      <p:sp>
        <p:nvSpPr>
          <p:cNvPr id="28" name="TextBox 27">
            <a:extLst>
              <a:ext uri="{FF2B5EF4-FFF2-40B4-BE49-F238E27FC236}">
                <a16:creationId xmlns:a16="http://schemas.microsoft.com/office/drawing/2014/main" id="{22D5310F-8F0B-6801-035B-87C0FA8E2A6C}"/>
              </a:ext>
            </a:extLst>
          </p:cNvPr>
          <p:cNvSpPr txBox="1"/>
          <p:nvPr/>
        </p:nvSpPr>
        <p:spPr>
          <a:xfrm>
            <a:off x="957414" y="2397315"/>
            <a:ext cx="2157745" cy="3385542"/>
          </a:xfrm>
          <a:prstGeom prst="rect">
            <a:avLst/>
          </a:prstGeom>
          <a:noFill/>
        </p:spPr>
        <p:txBody>
          <a:bodyPr wrap="square" lIns="0" tIns="0" rIns="0" bIns="0" rtlCol="0">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Single-blind, placebo controlled, randomized clinical study performed in China</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30 Chinese subjects </a:t>
            </a:r>
            <a:b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b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(test product group)</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30 Chinese subjects</a:t>
            </a:r>
            <a:b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b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(placebo group)                        aged from 23 – 58 years old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Test area: facial age spot areas </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Formulation placebo</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Formulation with                                           3% NIACINAMIDE PC                                            0.3% ALPHA-ARBUTIN                                     0.05% REGU®-FADE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Measuring time points: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D0, Week 2, Week 4, Week 8</a:t>
            </a:r>
          </a:p>
        </p:txBody>
      </p:sp>
      <p:sp>
        <p:nvSpPr>
          <p:cNvPr id="29" name="TextBox 28">
            <a:extLst>
              <a:ext uri="{FF2B5EF4-FFF2-40B4-BE49-F238E27FC236}">
                <a16:creationId xmlns:a16="http://schemas.microsoft.com/office/drawing/2014/main" id="{5F16B2D2-7861-DD03-33FB-934CA1D2E8B4}"/>
              </a:ext>
            </a:extLst>
          </p:cNvPr>
          <p:cNvSpPr txBox="1"/>
          <p:nvPr/>
        </p:nvSpPr>
        <p:spPr>
          <a:xfrm>
            <a:off x="3657599" y="4162075"/>
            <a:ext cx="8111719" cy="119263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DM Sans"/>
                <a:ea typeface="+mn-ea"/>
                <a:cs typeface="+mn-cs"/>
              </a:rPr>
              <a:t>1 </a:t>
            </a:r>
            <a:r>
              <a:rPr kumimoji="0" lang="en-US" sz="12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Product application: twice a day  </a:t>
            </a:r>
          </a:p>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DM Sans"/>
                <a:ea typeface="+mn-ea"/>
                <a:cs typeface="+mn-cs"/>
              </a:rPr>
              <a:t>2 </a:t>
            </a:r>
            <a:r>
              <a:rPr kumimoji="0" lang="en-GB" alt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Skin ITA° (lightening) </a:t>
            </a:r>
            <a:r>
              <a:rPr kumimoji="0" lang="en-US" sz="1200" b="0" i="0" u="none" strike="noStrike" kern="1200" cap="none" spc="0" normalizeH="0" baseline="0" noProof="0">
                <a:ln>
                  <a:noFill/>
                </a:ln>
                <a:solidFill>
                  <a:prstClr val="black"/>
                </a:solidFill>
                <a:effectLst/>
                <a:uLnTx/>
                <a:uFillTx/>
                <a:latin typeface="DM Sans"/>
                <a:ea typeface="+mn-ea"/>
                <a:cs typeface="+mn-cs"/>
              </a:rPr>
              <a:t>characterizes human skin color by measuring skin L*a*b* data with a skin colorimeter</a:t>
            </a:r>
            <a:endParaRPr kumimoji="0" lang="en-GB" alt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altLang="en-US" sz="12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3 </a:t>
            </a:r>
            <a:r>
              <a:rPr kumimoji="0" lang="en-US" alt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Melanin index (MI) is an optical skin parameter related to the melanin content in the tissue. It can be measured by spectrophotometry (Melanin meter)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DM Sans" pitchFamily="2" charset="0"/>
                <a:ea typeface="Fira Sans" panose="020B0503050000020004" pitchFamily="34" charset="0"/>
                <a:cs typeface="+mn-cs"/>
              </a:rPr>
              <a:t>4</a:t>
            </a:r>
            <a:r>
              <a:rPr kumimoji="0" lang="en-US" sz="1200" b="0" i="0" u="none" strike="noStrike" kern="1200" cap="none" spc="0" normalizeH="0" baseline="30000" noProof="0">
                <a:ln>
                  <a:noFill/>
                </a:ln>
                <a:solidFill>
                  <a:prstClr val="black"/>
                </a:solidFill>
                <a:effectLst/>
                <a:uLnTx/>
                <a:uFillTx/>
                <a:latin typeface="DM Sans"/>
                <a:ea typeface="+mn-ea"/>
                <a:cs typeface="+mn-cs"/>
              </a:rPr>
              <a:t> </a:t>
            </a: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NMPA (National Medical Products Administration) China</a:t>
            </a:r>
            <a:endParaRPr kumimoji="0" lang="en-CH"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pic>
        <p:nvPicPr>
          <p:cNvPr id="30" name="Graphic 29">
            <a:extLst>
              <a:ext uri="{FF2B5EF4-FFF2-40B4-BE49-F238E27FC236}">
                <a16:creationId xmlns:a16="http://schemas.microsoft.com/office/drawing/2014/main" id="{F1FB6393-DBFE-357D-916B-7A6ADF2E5E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2430" y="4342188"/>
            <a:ext cx="509970" cy="509970"/>
          </a:xfrm>
          <a:prstGeom prst="rect">
            <a:avLst/>
          </a:prstGeom>
        </p:spPr>
      </p:pic>
      <p:pic>
        <p:nvPicPr>
          <p:cNvPr id="31" name="Graphic 30">
            <a:extLst>
              <a:ext uri="{FF2B5EF4-FFF2-40B4-BE49-F238E27FC236}">
                <a16:creationId xmlns:a16="http://schemas.microsoft.com/office/drawing/2014/main" id="{6B644832-5A00-C9A3-B35C-720D3DD8783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2430" y="3123155"/>
            <a:ext cx="509970" cy="509970"/>
          </a:xfrm>
          <a:prstGeom prst="rect">
            <a:avLst/>
          </a:prstGeom>
        </p:spPr>
      </p:pic>
      <p:pic>
        <p:nvPicPr>
          <p:cNvPr id="32" name="Graphic 31">
            <a:extLst>
              <a:ext uri="{FF2B5EF4-FFF2-40B4-BE49-F238E27FC236}">
                <a16:creationId xmlns:a16="http://schemas.microsoft.com/office/drawing/2014/main" id="{3FA57C0C-F935-B53E-F3E4-CE89C27EFA6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2430" y="2382953"/>
            <a:ext cx="509970" cy="509970"/>
          </a:xfrm>
          <a:prstGeom prst="rect">
            <a:avLst/>
          </a:prstGeom>
        </p:spPr>
      </p:pic>
      <p:graphicFrame>
        <p:nvGraphicFramePr>
          <p:cNvPr id="36" name="Table 35">
            <a:extLst>
              <a:ext uri="{FF2B5EF4-FFF2-40B4-BE49-F238E27FC236}">
                <a16:creationId xmlns:a16="http://schemas.microsoft.com/office/drawing/2014/main" id="{B68E8077-C226-1738-948C-4FE0199ED138}"/>
              </a:ext>
            </a:extLst>
          </p:cNvPr>
          <p:cNvGraphicFramePr>
            <a:graphicFrameLocks noGrp="1"/>
          </p:cNvGraphicFramePr>
          <p:nvPr/>
        </p:nvGraphicFramePr>
        <p:xfrm>
          <a:off x="3657599" y="1503291"/>
          <a:ext cx="8111720" cy="2447903"/>
        </p:xfrm>
        <a:graphic>
          <a:graphicData uri="http://schemas.openxmlformats.org/drawingml/2006/table">
            <a:tbl>
              <a:tblPr firstRow="1" bandRow="1">
                <a:tableStyleId>{5C22544A-7EE6-4342-B048-85BDC9FD1C3A}</a:tableStyleId>
              </a:tblPr>
              <a:tblGrid>
                <a:gridCol w="1998700">
                  <a:extLst>
                    <a:ext uri="{9D8B030D-6E8A-4147-A177-3AD203B41FA5}">
                      <a16:colId xmlns:a16="http://schemas.microsoft.com/office/drawing/2014/main" val="1072040399"/>
                    </a:ext>
                  </a:extLst>
                </a:gridCol>
                <a:gridCol w="1528255">
                  <a:extLst>
                    <a:ext uri="{9D8B030D-6E8A-4147-A177-3AD203B41FA5}">
                      <a16:colId xmlns:a16="http://schemas.microsoft.com/office/drawing/2014/main" val="554905694"/>
                    </a:ext>
                  </a:extLst>
                </a:gridCol>
                <a:gridCol w="1528255">
                  <a:extLst>
                    <a:ext uri="{9D8B030D-6E8A-4147-A177-3AD203B41FA5}">
                      <a16:colId xmlns:a16="http://schemas.microsoft.com/office/drawing/2014/main" val="2252022098"/>
                    </a:ext>
                  </a:extLst>
                </a:gridCol>
                <a:gridCol w="1528255">
                  <a:extLst>
                    <a:ext uri="{9D8B030D-6E8A-4147-A177-3AD203B41FA5}">
                      <a16:colId xmlns:a16="http://schemas.microsoft.com/office/drawing/2014/main" val="3492470577"/>
                    </a:ext>
                  </a:extLst>
                </a:gridCol>
                <a:gridCol w="1528255">
                  <a:extLst>
                    <a:ext uri="{9D8B030D-6E8A-4147-A177-3AD203B41FA5}">
                      <a16:colId xmlns:a16="http://schemas.microsoft.com/office/drawing/2014/main" val="1450926146"/>
                    </a:ext>
                  </a:extLst>
                </a:gridCol>
              </a:tblGrid>
              <a:tr h="636169">
                <a:tc>
                  <a:txBody>
                    <a:bodyPr/>
                    <a:lstStyle/>
                    <a:p>
                      <a:pPr algn="ctr"/>
                      <a:endParaRPr lang="en-CH" sz="12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D0</a:t>
                      </a:r>
                      <a:endParaRPr lang="en-CH" sz="1200" b="1" kern="1200">
                        <a:solidFill>
                          <a:schemeClr val="lt1"/>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2</a:t>
                      </a:r>
                      <a:endParaRPr lang="en-CH" sz="1200" b="1" kern="1200">
                        <a:solidFill>
                          <a:schemeClr val="lt1"/>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4</a:t>
                      </a:r>
                      <a:endParaRPr lang="en-CH" sz="1200" b="1" kern="1200">
                        <a:solidFill>
                          <a:schemeClr val="lt1"/>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8</a:t>
                      </a:r>
                      <a:endParaRPr lang="en-CH" sz="1200" b="1" kern="1200">
                        <a:solidFill>
                          <a:schemeClr val="lt1"/>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15975821"/>
                  </a:ext>
                </a:extLst>
              </a:tr>
              <a:tr h="539396">
                <a:tc>
                  <a:txBody>
                    <a:bodyPr/>
                    <a:lstStyle/>
                    <a:p>
                      <a:pPr marL="0" algn="l" defTabSz="914400" rtl="0" eaLnBrk="1" latinLnBrk="0" hangingPunct="1"/>
                      <a:r>
                        <a:rPr lang="en-US" sz="1200" kern="1200">
                          <a:solidFill>
                            <a:schemeClr val="dk1"/>
                          </a:solidFill>
                          <a:latin typeface="+mn-lt"/>
                          <a:ea typeface="+mn-ea"/>
                          <a:cs typeface="+mn-cs"/>
                        </a:rPr>
                        <a:t>Product </a:t>
                      </a:r>
                    </a:p>
                    <a:p>
                      <a:pPr marL="0" algn="l" defTabSz="914400" rtl="0" eaLnBrk="1" latinLnBrk="0" hangingPunct="1"/>
                      <a:r>
                        <a:rPr lang="en-US" sz="1200" kern="1200">
                          <a:solidFill>
                            <a:schemeClr val="dk1"/>
                          </a:solidFill>
                          <a:latin typeface="+mn-lt"/>
                          <a:ea typeface="+mn-ea"/>
                          <a:cs typeface="+mn-cs"/>
                        </a:rPr>
                        <a:t>application</a:t>
                      </a:r>
                      <a:r>
                        <a:rPr lang="en-US" sz="1200" kern="1200" baseline="30000">
                          <a:solidFill>
                            <a:schemeClr val="dk1"/>
                          </a:solidFill>
                          <a:latin typeface="+mn-lt"/>
                          <a:ea typeface="+mn-ea"/>
                          <a:cs typeface="+mn-cs"/>
                        </a:rPr>
                        <a:t>1</a:t>
                      </a:r>
                      <a:endParaRPr lang="en-CH" sz="1200" kern="1200">
                        <a:solidFill>
                          <a:schemeClr val="dk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a:t>
                      </a:r>
                      <a:endParaRPr lang="en-CH" sz="1200" b="1" kern="1200">
                        <a:solidFill>
                          <a:schemeClr val="dk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00919005"/>
                  </a:ext>
                </a:extLst>
              </a:tr>
              <a:tr h="636169">
                <a:tc>
                  <a:txBody>
                    <a:bodyPr/>
                    <a:lstStyle/>
                    <a:p>
                      <a:pPr marL="0" algn="l" defTabSz="914400" rtl="0" eaLnBrk="1" latinLnBrk="0" hangingPunct="1"/>
                      <a:r>
                        <a:rPr lang="en-US" sz="1200" kern="1200">
                          <a:solidFill>
                            <a:schemeClr val="dk1"/>
                          </a:solidFill>
                          <a:latin typeface="+mn-lt"/>
                          <a:ea typeface="+mn-ea"/>
                          <a:cs typeface="+mn-cs"/>
                        </a:rPr>
                        <a:t>Skin ITA° measurement</a:t>
                      </a:r>
                      <a:r>
                        <a:rPr lang="en-US" sz="1200" baseline="30000"/>
                        <a:t>2</a:t>
                      </a:r>
                      <a:endParaRPr lang="en-US" sz="1200"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396435404"/>
                  </a:ext>
                </a:extLst>
              </a:tr>
              <a:tr h="636169">
                <a:tc>
                  <a:txBody>
                    <a:bodyPr/>
                    <a:lstStyle/>
                    <a:p>
                      <a:pPr marL="0" algn="l" defTabSz="914400" rtl="0" eaLnBrk="1" latinLnBrk="0" hangingPunct="1"/>
                      <a:r>
                        <a:rPr lang="en-US" sz="1200" kern="1200">
                          <a:solidFill>
                            <a:schemeClr val="dk1"/>
                          </a:solidFill>
                          <a:latin typeface="+mn-lt"/>
                          <a:ea typeface="+mn-ea"/>
                          <a:cs typeface="+mn-cs"/>
                        </a:rPr>
                        <a:t>Melanin index (MI) measurement</a:t>
                      </a:r>
                      <a:r>
                        <a:rPr lang="en-US" sz="1200" kern="1200" baseline="30000">
                          <a:solidFill>
                            <a:schemeClr val="dk1"/>
                          </a:solidFill>
                          <a:latin typeface="+mn-lt"/>
                          <a:ea typeface="+mn-ea"/>
                          <a:cs typeface="+mn-cs"/>
                        </a:rPr>
                        <a:t>3</a:t>
                      </a:r>
                      <a:endParaRPr lang="en-US" sz="1200"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3714190"/>
                  </a:ext>
                </a:extLst>
              </a:tr>
            </a:tbl>
          </a:graphicData>
        </a:graphic>
      </p:graphicFrame>
    </p:spTree>
    <p:extLst>
      <p:ext uri="{BB962C8B-B14F-4D97-AF65-F5344CB8AC3E}">
        <p14:creationId xmlns:p14="http://schemas.microsoft.com/office/powerpoint/2010/main" val="4252665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DE8CECFB-A7C8-00E7-E65E-D7F04EE1B545}"/>
              </a:ext>
            </a:extLst>
          </p:cNvPr>
          <p:cNvSpPr>
            <a:spLocks noGrp="1"/>
          </p:cNvSpPr>
          <p:nvPr>
            <p:ph type="sldNum" sz="quarter" idx="10"/>
          </p:nvPr>
        </p:nvSpPr>
        <p:spPr/>
        <p:txBody>
          <a:bodyPr vert="horz" lIns="0" tIns="0" rIns="0" bIns="0" rtlCol="0" anchor="ctr">
            <a:noAutofit/>
          </a:bodyP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8" name="Text Placeholder 57">
            <a:extLst>
              <a:ext uri="{FF2B5EF4-FFF2-40B4-BE49-F238E27FC236}">
                <a16:creationId xmlns:a16="http://schemas.microsoft.com/office/drawing/2014/main" id="{4F34A91E-8216-C6EB-180B-F57167AAEF9D}"/>
              </a:ext>
            </a:extLst>
          </p:cNvPr>
          <p:cNvSpPr>
            <a:spLocks noGrp="1"/>
          </p:cNvSpPr>
          <p:nvPr>
            <p:ph type="body" sz="quarter" idx="12"/>
          </p:nvPr>
        </p:nvSpPr>
        <p:spPr>
          <a:xfrm>
            <a:off x="302400" y="1342800"/>
            <a:ext cx="4098150" cy="4297362"/>
          </a:xfrm>
        </p:spPr>
        <p:txBody>
          <a:bodyPr/>
          <a:lstStyle/>
          <a:p>
            <a:r>
              <a:rPr lang="en-US" sz="1600" b="1"/>
              <a:t>After 2 week</a:t>
            </a:r>
          </a:p>
          <a:p>
            <a:pPr marL="285750" indent="-285750">
              <a:buFont typeface="Arial" panose="020B0604020202020204" pitchFamily="34" charset="0"/>
              <a:buChar char="•"/>
            </a:pPr>
            <a:r>
              <a:rPr lang="en-US" sz="1600"/>
              <a:t>+6% lighter age spots</a:t>
            </a:r>
          </a:p>
          <a:p>
            <a:pPr marL="285750" indent="-285750">
              <a:buFont typeface="Arial" panose="020B0604020202020204" pitchFamily="34" charset="0"/>
              <a:buChar char="•"/>
            </a:pPr>
            <a:r>
              <a:rPr lang="en-US" sz="1600"/>
              <a:t>-3% melanin</a:t>
            </a:r>
          </a:p>
          <a:p>
            <a:endParaRPr lang="en-US" sz="1600"/>
          </a:p>
          <a:p>
            <a:r>
              <a:rPr lang="en-US" sz="1600" b="1"/>
              <a:t>After 4 weeks</a:t>
            </a:r>
          </a:p>
          <a:p>
            <a:pPr marL="285750" indent="-285750">
              <a:buFont typeface="Arial" panose="020B0604020202020204" pitchFamily="34" charset="0"/>
              <a:buChar char="•"/>
            </a:pPr>
            <a:r>
              <a:rPr lang="en-US" sz="1600"/>
              <a:t>+23% lighter age spots </a:t>
            </a:r>
          </a:p>
          <a:p>
            <a:pPr marL="285750" indent="-285750">
              <a:buFont typeface="Arial" panose="020B0604020202020204" pitchFamily="34" charset="0"/>
              <a:buChar char="•"/>
            </a:pPr>
            <a:r>
              <a:rPr lang="en-US" sz="1600"/>
              <a:t>-5% melanin</a:t>
            </a:r>
          </a:p>
          <a:p>
            <a:endParaRPr lang="en-US" sz="1600"/>
          </a:p>
          <a:p>
            <a:r>
              <a:rPr lang="en-US" sz="1600" b="1"/>
              <a:t>After 8 weeks</a:t>
            </a:r>
          </a:p>
          <a:p>
            <a:pPr marL="285750" indent="-285750">
              <a:buFont typeface="Arial" panose="020B0604020202020204" pitchFamily="34" charset="0"/>
              <a:buChar char="•"/>
            </a:pPr>
            <a:r>
              <a:rPr lang="en-US" sz="1600"/>
              <a:t>+29% lighter age spots </a:t>
            </a:r>
          </a:p>
          <a:p>
            <a:pPr marL="285750" indent="-285750">
              <a:buFont typeface="Arial" panose="020B0604020202020204" pitchFamily="34" charset="0"/>
              <a:buChar char="•"/>
            </a:pPr>
            <a:r>
              <a:rPr lang="en-US" sz="1600"/>
              <a:t>-9% melanin</a:t>
            </a:r>
          </a:p>
          <a:p>
            <a:endParaRPr lang="en-US" sz="1600" b="1"/>
          </a:p>
          <a:p>
            <a:r>
              <a:rPr lang="en-US" sz="1600" b="1"/>
              <a:t>Significant results</a:t>
            </a:r>
          </a:p>
          <a:p>
            <a:endParaRPr lang="en-US" sz="1600"/>
          </a:p>
        </p:txBody>
      </p:sp>
      <p:sp>
        <p:nvSpPr>
          <p:cNvPr id="10" name="Text Placeholder 16">
            <a:extLst>
              <a:ext uri="{FF2B5EF4-FFF2-40B4-BE49-F238E27FC236}">
                <a16:creationId xmlns:a16="http://schemas.microsoft.com/office/drawing/2014/main" id="{74D9ABA6-49A0-ADE0-CF93-4DCB9C168476}"/>
              </a:ext>
            </a:extLst>
          </p:cNvPr>
          <p:cNvSpPr>
            <a:spLocks noGrp="1"/>
          </p:cNvSpPr>
          <p:nvPr>
            <p:ph type="body" idx="11"/>
          </p:nvPr>
        </p:nvSpPr>
        <p:spPr/>
        <p:txBody>
          <a:bodyPr/>
          <a:lstStyle/>
          <a:p>
            <a:r>
              <a:rPr lang="en-GB"/>
              <a:t>Significant lighter age spots*</a:t>
            </a:r>
            <a:endParaRPr lang="en-US"/>
          </a:p>
        </p:txBody>
      </p:sp>
      <p:sp>
        <p:nvSpPr>
          <p:cNvPr id="4" name="Title 3">
            <a:extLst>
              <a:ext uri="{FF2B5EF4-FFF2-40B4-BE49-F238E27FC236}">
                <a16:creationId xmlns:a16="http://schemas.microsoft.com/office/drawing/2014/main" id="{56CF5168-3F45-AC46-AB65-F46D6A821FF8}"/>
              </a:ext>
            </a:extLst>
          </p:cNvPr>
          <p:cNvSpPr>
            <a:spLocks noGrp="1"/>
          </p:cNvSpPr>
          <p:nvPr>
            <p:ph type="title"/>
          </p:nvPr>
        </p:nvSpPr>
        <p:spPr>
          <a:xfrm>
            <a:off x="301624" y="301625"/>
            <a:ext cx="10869069" cy="84421"/>
          </a:xfrm>
        </p:spPr>
        <p:txBody>
          <a:bodyPr/>
          <a:lstStyle/>
          <a:p>
            <a:r>
              <a:rPr lang="en-US"/>
              <a:t>TRIPLE ACTIVE: ALPHA-ARBUTIN + NIACINAMIDE PC + REGU®-FADE</a:t>
            </a:r>
            <a:br>
              <a:rPr lang="en-US"/>
            </a:br>
            <a:endParaRPr lang="en-US"/>
          </a:p>
        </p:txBody>
      </p:sp>
      <p:pic>
        <p:nvPicPr>
          <p:cNvPr id="3" name="Graphic 2">
            <a:extLst>
              <a:ext uri="{FF2B5EF4-FFF2-40B4-BE49-F238E27FC236}">
                <a16:creationId xmlns:a16="http://schemas.microsoft.com/office/drawing/2014/main" id="{2E29D863-4E99-1FFB-86A9-C06339291EE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044952" y="920735"/>
            <a:ext cx="6915145" cy="2382399"/>
          </a:xfrm>
          <a:prstGeom prst="rect">
            <a:avLst/>
          </a:prstGeom>
        </p:spPr>
      </p:pic>
      <p:pic>
        <p:nvPicPr>
          <p:cNvPr id="5" name="Graphic 4">
            <a:extLst>
              <a:ext uri="{FF2B5EF4-FFF2-40B4-BE49-F238E27FC236}">
                <a16:creationId xmlns:a16="http://schemas.microsoft.com/office/drawing/2014/main" id="{203C0694-CCD5-50D5-76D9-362B9163DEC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044952" y="3575871"/>
            <a:ext cx="6915145" cy="2598980"/>
          </a:xfrm>
          <a:prstGeom prst="rect">
            <a:avLst/>
          </a:prstGeom>
        </p:spPr>
      </p:pic>
      <p:sp>
        <p:nvSpPr>
          <p:cNvPr id="6" name="ZoneTexte 5">
            <a:extLst>
              <a:ext uri="{FF2B5EF4-FFF2-40B4-BE49-F238E27FC236}">
                <a16:creationId xmlns:a16="http://schemas.microsoft.com/office/drawing/2014/main" id="{055A593B-1A2F-590C-DEE2-FF89A0F90F53}"/>
              </a:ext>
            </a:extLst>
          </p:cNvPr>
          <p:cNvSpPr txBox="1"/>
          <p:nvPr/>
        </p:nvSpPr>
        <p:spPr>
          <a:xfrm>
            <a:off x="301624" y="5805519"/>
            <a:ext cx="891591" cy="307777"/>
          </a:xfrm>
          <a:prstGeom prst="rect">
            <a:avLst/>
          </a:prstGeom>
          <a:noFill/>
        </p:spPr>
        <p:txBody>
          <a:bodyPr wrap="none" rtlCol="0">
            <a:spAutoFit/>
          </a:bodyPr>
          <a:lstStyle/>
          <a:p>
            <a:r>
              <a:rPr lang="fr-FR" sz="1400"/>
              <a:t>* in-vivo</a:t>
            </a:r>
          </a:p>
        </p:txBody>
      </p:sp>
    </p:spTree>
    <p:extLst>
      <p:ext uri="{BB962C8B-B14F-4D97-AF65-F5344CB8AC3E}">
        <p14:creationId xmlns:p14="http://schemas.microsoft.com/office/powerpoint/2010/main" val="294220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781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6084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69676F2-65AC-EF0D-2192-D971710DF99A}"/>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 name="Title 7">
            <a:extLst>
              <a:ext uri="{FF2B5EF4-FFF2-40B4-BE49-F238E27FC236}">
                <a16:creationId xmlns:a16="http://schemas.microsoft.com/office/drawing/2014/main" id="{3FD29790-77F7-849B-4190-30889ED7186E}"/>
              </a:ext>
            </a:extLst>
          </p:cNvPr>
          <p:cNvSpPr>
            <a:spLocks noGrp="1"/>
          </p:cNvSpPr>
          <p:nvPr>
            <p:ph type="title"/>
          </p:nvPr>
        </p:nvSpPr>
        <p:spPr/>
        <p:txBody>
          <a:bodyPr/>
          <a:lstStyle/>
          <a:p>
            <a:r>
              <a:rPr lang="en-US"/>
              <a:t>Innovative approaches with ALPHA-ARBUTIN to combat dark spots …</a:t>
            </a:r>
            <a:br>
              <a:rPr lang="en-US"/>
            </a:br>
            <a:endParaRPr lang="en-US"/>
          </a:p>
        </p:txBody>
      </p:sp>
      <p:grpSp>
        <p:nvGrpSpPr>
          <p:cNvPr id="26" name="Group 25">
            <a:extLst>
              <a:ext uri="{FF2B5EF4-FFF2-40B4-BE49-F238E27FC236}">
                <a16:creationId xmlns:a16="http://schemas.microsoft.com/office/drawing/2014/main" id="{C20DF6BB-6B2E-66F6-0DAB-DF0E6665FF98}"/>
              </a:ext>
            </a:extLst>
          </p:cNvPr>
          <p:cNvGrpSpPr/>
          <p:nvPr/>
        </p:nvGrpSpPr>
        <p:grpSpPr>
          <a:xfrm>
            <a:off x="293078" y="1635666"/>
            <a:ext cx="3605562" cy="3349641"/>
            <a:chOff x="3840798" y="1788427"/>
            <a:chExt cx="3605562" cy="3349641"/>
          </a:xfrm>
        </p:grpSpPr>
        <p:pic>
          <p:nvPicPr>
            <p:cNvPr id="6" name="Picture 5">
              <a:extLst>
                <a:ext uri="{FF2B5EF4-FFF2-40B4-BE49-F238E27FC236}">
                  <a16:creationId xmlns:a16="http://schemas.microsoft.com/office/drawing/2014/main" id="{A282E8AD-140D-D766-7BDB-EB2EB49272E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840798" y="1788427"/>
              <a:ext cx="1628257" cy="3349641"/>
            </a:xfrm>
            <a:prstGeom prst="rect">
              <a:avLst/>
            </a:prstGeom>
          </p:spPr>
        </p:pic>
        <p:sp>
          <p:nvSpPr>
            <p:cNvPr id="16" name="TextBox 15">
              <a:extLst>
                <a:ext uri="{FF2B5EF4-FFF2-40B4-BE49-F238E27FC236}">
                  <a16:creationId xmlns:a16="http://schemas.microsoft.com/office/drawing/2014/main" id="{2A9EADF8-4DC9-2D66-0FA0-4A7851282332}"/>
                </a:ext>
              </a:extLst>
            </p:cNvPr>
            <p:cNvSpPr txBox="1"/>
            <p:nvPr/>
          </p:nvSpPr>
          <p:spPr>
            <a:xfrm>
              <a:off x="5128984" y="2095637"/>
              <a:ext cx="2317376" cy="26161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lumMod val="50000"/>
                    </a:prstClr>
                  </a:solidFill>
                  <a:effectLst/>
                  <a:uLnTx/>
                  <a:uFillTx/>
                  <a:latin typeface="DM Sans" pitchFamily="2" charset="0"/>
                  <a:ea typeface="+mn-ea"/>
                  <a:cs typeface="+mn-cs"/>
                </a:rPr>
                <a:t>Target dark spots and uneven skin tone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lumMod val="50000"/>
                  </a:prstClr>
                </a:solidFill>
                <a:effectLst/>
                <a:uLnTx/>
                <a:uFillTx/>
                <a:latin typeface="DM Sans" pitchFamily="2"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lumMod val="50000"/>
                    </a:prstClr>
                  </a:solidFill>
                  <a:effectLst/>
                  <a:uLnTx/>
                  <a:uFillTx/>
                  <a:latin typeface="DM Sans" pitchFamily="2" charset="0"/>
                  <a:ea typeface="+mn-ea"/>
                  <a:cs typeface="+mn-cs"/>
                </a:rPr>
                <a:t>Visible results with </a:t>
              </a:r>
              <a:r>
                <a:rPr kumimoji="0" lang="en-US" sz="1200" b="1" i="0" u="none" strike="noStrike" kern="1200" cap="none" spc="0" normalizeH="0" baseline="0" noProof="0">
                  <a:ln>
                    <a:noFill/>
                  </a:ln>
                  <a:solidFill>
                    <a:prstClr val="black">
                      <a:lumMod val="50000"/>
                    </a:prstClr>
                  </a:solidFill>
                  <a:effectLst/>
                  <a:uLnTx/>
                  <a:uFillTx/>
                  <a:latin typeface="DM Sans" pitchFamily="2" charset="0"/>
                  <a:ea typeface="+mn-ea"/>
                  <a:cs typeface="+mn-cs"/>
                </a:rPr>
                <a:t>Alpha Arbutin 2% + Hyaluronic acid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a:ln>
                  <a:noFill/>
                </a:ln>
                <a:solidFill>
                  <a:prstClr val="black">
                    <a:lumMod val="50000"/>
                  </a:prstClr>
                </a:solidFill>
                <a:effectLst/>
                <a:uLnTx/>
                <a:uFillTx/>
                <a:latin typeface="DM Sans" pitchFamily="2"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lumMod val="50000"/>
                    </a:prstClr>
                  </a:solidFill>
                  <a:effectLst/>
                  <a:uLnTx/>
                  <a:uFillTx/>
                  <a:latin typeface="DM Sans" pitchFamily="2" charset="0"/>
                  <a:ea typeface="+mn-ea"/>
                  <a:cs typeface="+mn-cs"/>
                </a:rPr>
                <a:t>Highly concentrated formula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lumMod val="50000"/>
                  </a:prstClr>
                </a:solidFill>
                <a:effectLst/>
                <a:uLnTx/>
                <a:uFillTx/>
                <a:latin typeface="DM Sans" pitchFamily="2"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lumMod val="50000"/>
                    </a:prstClr>
                  </a:solidFill>
                  <a:effectLst/>
                  <a:uLnTx/>
                  <a:uFillTx/>
                  <a:latin typeface="DM Sans" pitchFamily="2" charset="0"/>
                  <a:ea typeface="+mn-ea"/>
                  <a:cs typeface="+mn-cs"/>
                </a:rPr>
                <a:t>Support absorption into the skin.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808080"/>
                </a:solidFill>
                <a:effectLst/>
                <a:uLnTx/>
                <a:uFillTx/>
                <a:latin typeface="DM Sans" pitchFamily="2" charset="0"/>
                <a:ea typeface="+mn-ea"/>
                <a:cs typeface="+mn-cs"/>
              </a:endParaRPr>
            </a:p>
          </p:txBody>
        </p:sp>
      </p:grpSp>
      <p:sp>
        <p:nvSpPr>
          <p:cNvPr id="3" name="TextBox 2">
            <a:extLst>
              <a:ext uri="{FF2B5EF4-FFF2-40B4-BE49-F238E27FC236}">
                <a16:creationId xmlns:a16="http://schemas.microsoft.com/office/drawing/2014/main" id="{291DA464-6601-4B5F-04DE-F4F2F27D7485}"/>
              </a:ext>
            </a:extLst>
          </p:cNvPr>
          <p:cNvSpPr txBox="1"/>
          <p:nvPr/>
        </p:nvSpPr>
        <p:spPr>
          <a:xfrm>
            <a:off x="6842653" y="2090172"/>
            <a:ext cx="3254236" cy="2677656"/>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mn-ea"/>
                <a:cs typeface="+mn-cs"/>
              </a:rPr>
              <a:t>Top Korean skincare brand, that </a:t>
            </a:r>
            <a:r>
              <a:rPr kumimoji="0" lang="en-US" sz="1200" b="1" i="0" u="none" strike="noStrike" kern="1200" cap="none" spc="0" normalizeH="0" baseline="0" noProof="0">
                <a:ln>
                  <a:noFill/>
                </a:ln>
                <a:solidFill>
                  <a:prstClr val="black"/>
                </a:solidFill>
                <a:effectLst/>
                <a:uLnTx/>
                <a:uFillTx/>
                <a:latin typeface="DM Sans" pitchFamily="2" charset="0"/>
                <a:ea typeface="+mn-ea"/>
                <a:cs typeface="+mn-cs"/>
              </a:rPr>
              <a:t>combines traditional with modern ingredients.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DM Sans" pitchFamily="2"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DM Sans" pitchFamily="2" charset="0"/>
                <a:ea typeface="+mn-ea"/>
                <a:cs typeface="+mn-cs"/>
              </a:rPr>
              <a:t>Featuring 68.6% Rice Bran Water</a:t>
            </a:r>
            <a:r>
              <a:rPr kumimoji="0" lang="en-US" sz="1200" b="0" i="0" u="none" strike="noStrike" kern="1200" cap="none" spc="0" normalizeH="0" baseline="0" noProof="0">
                <a:ln>
                  <a:noFill/>
                </a:ln>
                <a:solidFill>
                  <a:prstClr val="black"/>
                </a:solidFill>
                <a:effectLst/>
                <a:uLnTx/>
                <a:uFillTx/>
                <a:latin typeface="DM Sans" pitchFamily="2" charset="0"/>
                <a:ea typeface="+mn-ea"/>
                <a:cs typeface="+mn-cs"/>
              </a:rPr>
              <a:t>, long known for its skin beautifying effect throughout Korean history, it will help to nourish and </a:t>
            </a:r>
            <a:r>
              <a:rPr kumimoji="0" lang="en-US" sz="1200" b="1" i="0" u="none" strike="noStrike" kern="1200" cap="none" spc="0" normalizeH="0" baseline="0" noProof="0">
                <a:ln>
                  <a:noFill/>
                </a:ln>
                <a:solidFill>
                  <a:prstClr val="black"/>
                </a:solidFill>
                <a:effectLst/>
                <a:uLnTx/>
                <a:uFillTx/>
                <a:latin typeface="DM Sans" pitchFamily="2" charset="0"/>
                <a:ea typeface="+mn-ea"/>
                <a:cs typeface="+mn-cs"/>
              </a:rPr>
              <a:t>strengthen the skin barrier</a:t>
            </a:r>
            <a:r>
              <a:rPr kumimoji="0" lang="en-US" sz="1200" b="0" i="0" u="none" strike="noStrike" kern="1200" cap="none" spc="0" normalizeH="0" baseline="0" noProof="0">
                <a:ln>
                  <a:noFill/>
                </a:ln>
                <a:solidFill>
                  <a:prstClr val="black"/>
                </a:solidFill>
                <a:effectLst/>
                <a:uLnTx/>
                <a:uFillTx/>
                <a:latin typeface="DM Sans" pitchFamily="2" charset="0"/>
                <a:ea typeface="+mn-ea"/>
                <a:cs typeface="+mn-cs"/>
              </a:rPr>
              <a:t>, while </a:t>
            </a:r>
            <a:r>
              <a:rPr kumimoji="0" lang="en-US" sz="1200" b="1" i="0" u="none" strike="noStrike" kern="1200" cap="none" spc="0" normalizeH="0" baseline="0" noProof="0">
                <a:ln>
                  <a:noFill/>
                </a:ln>
                <a:solidFill>
                  <a:prstClr val="black"/>
                </a:solidFill>
                <a:effectLst/>
                <a:uLnTx/>
                <a:uFillTx/>
                <a:latin typeface="DM Sans" pitchFamily="2" charset="0"/>
                <a:ea typeface="+mn-ea"/>
                <a:cs typeface="+mn-cs"/>
              </a:rPr>
              <a:t>brightening and clarifying.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DM Sans" pitchFamily="2" charset="0"/>
                <a:ea typeface="+mn-ea"/>
                <a:cs typeface="+mn-cs"/>
              </a:rPr>
              <a:t>2% ALPHA-ARBUTIN </a:t>
            </a:r>
            <a:r>
              <a:rPr kumimoji="0" lang="en-US" sz="1200" b="0" i="0" u="none" strike="noStrike" kern="1200" cap="none" spc="0" normalizeH="0" baseline="0" noProof="0">
                <a:ln>
                  <a:noFill/>
                </a:ln>
                <a:solidFill>
                  <a:prstClr val="black"/>
                </a:solidFill>
                <a:effectLst/>
                <a:uLnTx/>
                <a:uFillTx/>
                <a:latin typeface="DM Sans" pitchFamily="2" charset="0"/>
                <a:ea typeface="+mn-ea"/>
                <a:cs typeface="+mn-cs"/>
              </a:rPr>
              <a:t>included in this serum </a:t>
            </a:r>
            <a:r>
              <a:rPr kumimoji="0" lang="en-US" sz="1200" b="1" i="0" u="none" strike="noStrike" kern="1200" cap="none" spc="0" normalizeH="0" baseline="0" noProof="0">
                <a:ln>
                  <a:noFill/>
                </a:ln>
                <a:solidFill>
                  <a:prstClr val="black"/>
                </a:solidFill>
                <a:effectLst/>
                <a:uLnTx/>
                <a:uFillTx/>
                <a:latin typeface="DM Sans" pitchFamily="2" charset="0"/>
                <a:ea typeface="+mn-ea"/>
                <a:cs typeface="+mn-cs"/>
              </a:rPr>
              <a:t>helps to fade dark spots</a:t>
            </a:r>
            <a:r>
              <a:rPr kumimoji="0" lang="en-US" sz="1200" b="0" i="0" u="none" strike="noStrike" kern="1200" cap="none" spc="0" normalizeH="0" baseline="0" noProof="0">
                <a:ln>
                  <a:noFill/>
                </a:ln>
                <a:solidFill>
                  <a:prstClr val="black"/>
                </a:solidFill>
                <a:effectLst/>
                <a:uLnTx/>
                <a:uFillTx/>
                <a:latin typeface="DM Sans" pitchFamily="2" charset="0"/>
                <a:ea typeface="+mn-ea"/>
                <a:cs typeface="+mn-cs"/>
              </a:rPr>
              <a:t> and </a:t>
            </a:r>
            <a:r>
              <a:rPr kumimoji="0" lang="en-US" sz="1200" b="1" i="0" u="none" strike="noStrike" kern="1200" cap="none" spc="0" normalizeH="0" baseline="0" noProof="0">
                <a:ln>
                  <a:noFill/>
                </a:ln>
                <a:solidFill>
                  <a:prstClr val="black"/>
                </a:solidFill>
                <a:effectLst/>
                <a:uLnTx/>
                <a:uFillTx/>
                <a:latin typeface="DM Sans" pitchFamily="2" charset="0"/>
                <a:ea typeface="+mn-ea"/>
                <a:cs typeface="+mn-cs"/>
              </a:rPr>
              <a:t>prevent hyperpigmentation.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4" name="TextBox 3">
            <a:extLst>
              <a:ext uri="{FF2B5EF4-FFF2-40B4-BE49-F238E27FC236}">
                <a16:creationId xmlns:a16="http://schemas.microsoft.com/office/drawing/2014/main" id="{48271FF1-DBBA-CB50-D92B-30403D97E712}"/>
              </a:ext>
            </a:extLst>
          </p:cNvPr>
          <p:cNvSpPr txBox="1"/>
          <p:nvPr/>
        </p:nvSpPr>
        <p:spPr>
          <a:xfrm>
            <a:off x="6842653" y="1727979"/>
            <a:ext cx="472108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DM Sans" pitchFamily="2" charset="0"/>
                <a:ea typeface="+mn-ea"/>
                <a:cs typeface="+mn-cs"/>
              </a:rPr>
              <a:t>Fade dark spots &amp; skin barrier strengthening</a:t>
            </a:r>
          </a:p>
        </p:txBody>
      </p:sp>
      <p:pic>
        <p:nvPicPr>
          <p:cNvPr id="5" name="Picture 4">
            <a:extLst>
              <a:ext uri="{FF2B5EF4-FFF2-40B4-BE49-F238E27FC236}">
                <a16:creationId xmlns:a16="http://schemas.microsoft.com/office/drawing/2014/main" id="{AB97F78C-C382-2F0A-BDAF-A0BEE262E582}"/>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186826" y="1834453"/>
            <a:ext cx="1612961" cy="3475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1270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3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3.xml><?xml version="1.0" encoding="utf-8"?>
<a:theme xmlns:a="http://schemas.openxmlformats.org/drawingml/2006/main" name="8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4.xml><?xml version="1.0" encoding="utf-8"?>
<a:theme xmlns:a="http://schemas.openxmlformats.org/drawingml/2006/main" name="10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5.xml><?xml version="1.0" encoding="utf-8"?>
<a:theme xmlns:a="http://schemas.openxmlformats.org/drawingml/2006/main" name="1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6.xml><?xml version="1.0" encoding="utf-8"?>
<a:theme xmlns:a="http://schemas.openxmlformats.org/drawingml/2006/main" name="2_Bioactives NEW">
  <a:themeElements>
    <a:clrScheme name="Custom 2">
      <a:dk1>
        <a:srgbClr val="808080"/>
      </a:dk1>
      <a:lt1>
        <a:srgbClr val="FFFFFF"/>
      </a:lt1>
      <a:dk2>
        <a:srgbClr val="009B97"/>
      </a:dk2>
      <a:lt2>
        <a:srgbClr val="BD0A79"/>
      </a:lt2>
      <a:accent1>
        <a:srgbClr val="EE7103"/>
      </a:accent1>
      <a:accent2>
        <a:srgbClr val="970D34"/>
      </a:accent2>
      <a:accent3>
        <a:srgbClr val="7B1D61"/>
      </a:accent3>
      <a:accent4>
        <a:srgbClr val="511B65"/>
      </a:accent4>
      <a:accent5>
        <a:srgbClr val="0071BA"/>
      </a:accent5>
      <a:accent6>
        <a:srgbClr val="007E4B"/>
      </a:accent6>
      <a:hlink>
        <a:srgbClr val="0071BA"/>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2" id="{4ABA7562-3F6C-3A4C-AA3F-5879F58A5523}" vid="{6A329D53-4AF5-B74B-9C31-1D7E62B3228C}"/>
    </a:ext>
  </a:extLst>
</a:theme>
</file>

<file path=ppt/theme/theme7.xml><?xml version="1.0" encoding="utf-8"?>
<a:theme xmlns:a="http://schemas.openxmlformats.org/drawingml/2006/main" name="1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8.xml><?xml version="1.0" encoding="utf-8"?>
<a:theme xmlns:a="http://schemas.openxmlformats.org/drawingml/2006/main" name="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firmenich - timesaver deck.pptx" id="{BC9CC8FE-797A-4266-B8E7-405047D472CC}" vid="{BE2E1869-2D7D-48DC-9A6B-3B9431068648}"/>
    </a:ext>
  </a:extLst>
</a:theme>
</file>

<file path=ppt/theme/theme9.xml><?xml version="1.0" encoding="utf-8"?>
<a:theme xmlns:a="http://schemas.openxmlformats.org/drawingml/2006/main" name="3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10.xml><?xml version="1.0" encoding="utf-8"?>
<a:theme xmlns:a="http://schemas.openxmlformats.org/drawingml/2006/main" name="4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Marcom_x0020_Support_x0020_Needed xmlns="4e78ffb6-5573-4dae-972d-0246748d492f">yes</Marcom_x0020_Support_x0020_Needed>
    <Transfer_x0020_B_x0026_C_x0020_Connect xmlns="4e78ffb6-5573-4dae-972d-0246748d492f">no</Transfer_x0020_B_x0026_C_x0020_Connect>
    <Validation_x0020_Mkt xmlns="4e78ffb6-5573-4dae-972d-0246748d492f">no</Validation_x0020_Mkt>
    <Content_x0020_Revision xmlns="4e78ffb6-5573-4dae-972d-0246748d492f">Finished</Content_x0020_Revision>
    <Assigned_x0020_to0 xmlns="4e78ffb6-5573-4dae-972d-0246748d492f">Hannah Rogers</Assigned_x0020_to0>
    <Est_x002e_Cost xmlns="4e78ffb6-5573-4dae-972d-0246748d492f">451</Est_x002e_Cost>
    <Notes xmlns="4e78ffb6-5573-4dae-972d-0246748d492f" xsi:nil="true"/>
  </documentManagement>
</p:properties>
</file>

<file path=customXml/itemProps1.xml><?xml version="1.0" encoding="utf-8"?>
<ds:datastoreItem xmlns:ds="http://schemas.openxmlformats.org/officeDocument/2006/customXml" ds:itemID="{49D7ACF0-4237-4B83-8DDA-B984583C431A}">
  <ds:schemaRefs>
    <ds:schemaRef ds:uri="Microsoft.SharePoint.Taxonomy.ContentTypeSync"/>
  </ds:schemaRefs>
</ds:datastoreItem>
</file>

<file path=customXml/itemProps2.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3.xml><?xml version="1.0" encoding="utf-8"?>
<ds:datastoreItem xmlns:ds="http://schemas.openxmlformats.org/officeDocument/2006/customXml" ds:itemID="{3276B4DA-15D0-4DF6-8E79-80E2C7A1CA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D192AB7-E55D-4C62-9017-90AD644F626D}">
  <ds:schemaRefs>
    <ds:schemaRef ds:uri="http://purl.org/dc/terms/"/>
    <ds:schemaRef ds:uri="http://purl.org/dc/dcmitype/"/>
    <ds:schemaRef ds:uri="4e78ffb6-5573-4dae-972d-0246748d492f"/>
    <ds:schemaRef ds:uri="http://schemas.microsoft.com/office/infopath/2007/PartnerControls"/>
    <ds:schemaRef ds:uri="http://purl.org/dc/elements/1.1/"/>
    <ds:schemaRef ds:uri="http://schemas.microsoft.com/office/2006/documentManagement/types"/>
    <ds:schemaRef ds:uri="5a2251cd-bd5e-462d-8f0e-b8d48ef43808"/>
    <ds:schemaRef ds:uri="http://schemas.openxmlformats.org/package/2006/metadata/core-properties"/>
    <ds:schemaRef ds:uri="8a4562e5-d5b1-4d26-b0bf-7e79abe2fe6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180</TotalTime>
  <Words>2082</Words>
  <Application>Microsoft Office PowerPoint</Application>
  <PresentationFormat>Widescreen</PresentationFormat>
  <Paragraphs>315</Paragraphs>
  <Slides>21</Slides>
  <Notes>9</Notes>
  <HiddenSlides>0</HiddenSlides>
  <MMClips>1</MMClips>
  <ScaleCrop>false</ScaleCrop>
  <HeadingPairs>
    <vt:vector size="8" baseType="variant">
      <vt:variant>
        <vt:lpstr>Fonts Used</vt:lpstr>
      </vt:variant>
      <vt:variant>
        <vt:i4>11</vt:i4>
      </vt:variant>
      <vt:variant>
        <vt:lpstr>Theme</vt:lpstr>
      </vt:variant>
      <vt:variant>
        <vt:i4>11</vt:i4>
      </vt:variant>
      <vt:variant>
        <vt:lpstr>Embedded OLE Servers</vt:lpstr>
      </vt:variant>
      <vt:variant>
        <vt:i4>1</vt:i4>
      </vt:variant>
      <vt:variant>
        <vt:lpstr>Slide Titles</vt:lpstr>
      </vt:variant>
      <vt:variant>
        <vt:i4>21</vt:i4>
      </vt:variant>
    </vt:vector>
  </HeadingPairs>
  <TitlesOfParts>
    <vt:vector size="44" baseType="lpstr">
      <vt:lpstr>Otypical Text Regular</vt:lpstr>
      <vt:lpstr>Fira Sans Medium</vt:lpstr>
      <vt:lpstr>Arial</vt:lpstr>
      <vt:lpstr>Trebuchet MS</vt:lpstr>
      <vt:lpstr>DM Sans Bold</vt:lpstr>
      <vt:lpstr>Aptos Display</vt:lpstr>
      <vt:lpstr>Calibri</vt:lpstr>
      <vt:lpstr>Fira Sans</vt:lpstr>
      <vt:lpstr>Aptos</vt:lpstr>
      <vt:lpstr>Wingdings</vt:lpstr>
      <vt:lpstr>DM Sans</vt:lpstr>
      <vt:lpstr>dsm-firmenich</vt:lpstr>
      <vt:lpstr>13_dsm-firmenich</vt:lpstr>
      <vt:lpstr>8_dsm-firmenich</vt:lpstr>
      <vt:lpstr>10_dsm-firmenich</vt:lpstr>
      <vt:lpstr>12_dsm-firmenich</vt:lpstr>
      <vt:lpstr>2_Bioactives NEW</vt:lpstr>
      <vt:lpstr>1_dsm-firmenich</vt:lpstr>
      <vt:lpstr>2_dsm-firmenich</vt:lpstr>
      <vt:lpstr>3_dsm-firmenich</vt:lpstr>
      <vt:lpstr>4_dsm-firmenich</vt:lpstr>
      <vt:lpstr>Office Theme</vt:lpstr>
      <vt:lpstr>think-cell Slide</vt:lpstr>
      <vt:lpstr>PowerPoint Presentation</vt:lpstr>
      <vt:lpstr>Uneven Skin Tone: A Global  Concern</vt:lpstr>
      <vt:lpstr>Broadly, there are 4 main types of pigmentation issues</vt:lpstr>
      <vt:lpstr>Melanin, the vital pigment  </vt:lpstr>
      <vt:lpstr>Melanocytes produce the pigment melanin  </vt:lpstr>
      <vt:lpstr>ALPHA-ARBUTIN (50 1637 2)</vt:lpstr>
      <vt:lpstr>PowerPoint Presentation</vt:lpstr>
      <vt:lpstr>dsm-firmenich PREMIUM ALPHA-ARBUTIN</vt:lpstr>
      <vt:lpstr>PowerPoint Presentation</vt:lpstr>
      <vt:lpstr>More than 10 times stronger inhibition of tyrosinase than with Beta Arbutin in vitro dsm-firmenich study</vt:lpstr>
      <vt:lpstr>Up to 10 times more efficient than with Beta-Arbutin ex vivo dsm-firmenich study</vt:lpstr>
      <vt:lpstr>ALPHA-ARBUTIN demonstrated superior brightening efficacy  compared to Ascorbyl Glucoside</vt:lpstr>
      <vt:lpstr>ALPHA-ARBUTIN Outperforms Hydroquinone and Beta-Arbutin in a One-Month Clinical Study  </vt:lpstr>
      <vt:lpstr>Even skin tone with ALPHA-ARBUTIN and UV-filter in vivo dsm-firmenich study</vt:lpstr>
      <vt:lpstr>Even better with NIACINAMIDE PC in vitro dsm-firmenich study</vt:lpstr>
      <vt:lpstr>TRIPLE ACTIVE for lighter dark spots in vivo</vt:lpstr>
      <vt:lpstr>TRIPLE ACTIVE: ALPHA-ARBUTIN + NIACINAMIDE PC + REGU®-FADE  </vt:lpstr>
      <vt:lpstr>TRIPLE ACTIVE: ALPHA-ARBUTIN + NIACINAMIDE PC + REGU®-FADE </vt:lpstr>
      <vt:lpstr>PowerPoint Presentation</vt:lpstr>
      <vt:lpstr>PowerPoint Presentation</vt:lpstr>
      <vt:lpstr>Innovative approaches with ALPHA-ARBUTIN to combat dark spots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alpha_arbutin_master_presentation_2025-04</dc:title>
  <dc:creator>Karolina Strojny</dc:creator>
  <cp:lastModifiedBy>Volker Rosenberger</cp:lastModifiedBy>
  <cp:revision>4</cp:revision>
  <dcterms:created xsi:type="dcterms:W3CDTF">2023-03-31T07:21:36Z</dcterms:created>
  <dcterms:modified xsi:type="dcterms:W3CDTF">2026-09-21T14:15:51Z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2024-04-29T14:03:03Z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3ffcebc2-66ef-42d0-ba46-e4b2ffa2fdcb</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ies>
</file>