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Lst>
  <p:notesMasterIdLst>
    <p:notesMasterId r:id="rId44"/>
  </p:notesMasterIdLst>
  <p:handoutMasterIdLst>
    <p:handoutMasterId r:id="rId45"/>
  </p:handoutMasterIdLst>
  <p:sldIdLst>
    <p:sldId id="338" r:id="rId10"/>
    <p:sldId id="272" r:id="rId11"/>
    <p:sldId id="385" r:id="rId12"/>
    <p:sldId id="386" r:id="rId13"/>
    <p:sldId id="390" r:id="rId14"/>
    <p:sldId id="389" r:id="rId15"/>
    <p:sldId id="388" r:id="rId16"/>
    <p:sldId id="387" r:id="rId17"/>
    <p:sldId id="391" r:id="rId18"/>
    <p:sldId id="275" r:id="rId19"/>
    <p:sldId id="392" r:id="rId20"/>
    <p:sldId id="404" r:id="rId21"/>
    <p:sldId id="405" r:id="rId22"/>
    <p:sldId id="406" r:id="rId23"/>
    <p:sldId id="407" r:id="rId24"/>
    <p:sldId id="408" r:id="rId25"/>
    <p:sldId id="409" r:id="rId26"/>
    <p:sldId id="394" r:id="rId27"/>
    <p:sldId id="395" r:id="rId28"/>
    <p:sldId id="396" r:id="rId29"/>
    <p:sldId id="397" r:id="rId30"/>
    <p:sldId id="398" r:id="rId31"/>
    <p:sldId id="399" r:id="rId32"/>
    <p:sldId id="400" r:id="rId33"/>
    <p:sldId id="401" r:id="rId34"/>
    <p:sldId id="402" r:id="rId35"/>
    <p:sldId id="403" r:id="rId36"/>
    <p:sldId id="412" r:id="rId37"/>
    <p:sldId id="413" r:id="rId38"/>
    <p:sldId id="411" r:id="rId39"/>
    <p:sldId id="410" r:id="rId40"/>
    <p:sldId id="383" r:id="rId41"/>
    <p:sldId id="384" r:id="rId42"/>
    <p:sldId id="285" r:id="rId43"/>
  </p:sldIdLst>
  <p:sldSz cx="12192000" cy="6858000"/>
  <p:notesSz cx="6858000" cy="9144000"/>
  <p:embeddedFontLst>
    <p:embeddedFont>
      <p:font typeface="Calibri" panose="020F0502020204030204" pitchFamily="34" charset="0"/>
      <p:regular r:id="rId46"/>
      <p:bold r:id="rId47"/>
      <p:italic r:id="rId48"/>
      <p:boldItalic r:id="rId49"/>
    </p:embeddedFont>
    <p:embeddedFont>
      <p:font typeface="Fira Sans" panose="020B0503050000020004" pitchFamily="34" charset="0"/>
      <p:regular r:id="rId50"/>
      <p:bold r:id="rId51"/>
      <p:italic r:id="rId52"/>
      <p:boldItalic r:id="rId53"/>
    </p:embeddedFont>
    <p:embeddedFont>
      <p:font typeface="Fira Sans Medium" panose="020B0603050000020004" pitchFamily="34" charset="0"/>
      <p:regular r:id="rId54"/>
      <p:italic r:id="rId55"/>
    </p:embeddedFont>
    <p:embeddedFont>
      <p:font typeface="Trebuchet MS" panose="020B0603020202020204" pitchFamily="34" charset="0"/>
      <p:regular r:id="rId56"/>
      <p:bold r:id="rId57"/>
      <p:italic r:id="rId58"/>
      <p:boldItalic r:id="rId59"/>
    </p:embeddedFont>
  </p:embeddedFontLst>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338"/>
            <p14:sldId id="272"/>
            <p14:sldId id="385"/>
            <p14:sldId id="386"/>
            <p14:sldId id="390"/>
            <p14:sldId id="389"/>
            <p14:sldId id="388"/>
            <p14:sldId id="387"/>
            <p14:sldId id="391"/>
            <p14:sldId id="275"/>
            <p14:sldId id="392"/>
            <p14:sldId id="404"/>
            <p14:sldId id="405"/>
            <p14:sldId id="406"/>
            <p14:sldId id="407"/>
            <p14:sldId id="408"/>
            <p14:sldId id="409"/>
            <p14:sldId id="394"/>
            <p14:sldId id="395"/>
            <p14:sldId id="396"/>
            <p14:sldId id="397"/>
            <p14:sldId id="398"/>
            <p14:sldId id="399"/>
            <p14:sldId id="400"/>
            <p14:sldId id="401"/>
            <p14:sldId id="402"/>
            <p14:sldId id="403"/>
            <p14:sldId id="412"/>
            <p14:sldId id="413"/>
            <p14:sldId id="411"/>
            <p14:sldId id="410"/>
            <p14:sldId id="383"/>
            <p14:sldId id="384"/>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70BA"/>
    <a:srgbClr val="7B1F62"/>
    <a:srgbClr val="F57922"/>
    <a:srgbClr val="BD0A79"/>
    <a:srgbClr val="006FAB"/>
    <a:srgbClr val="009FE3"/>
    <a:srgbClr val="007E4B"/>
    <a:srgbClr val="45AC34"/>
    <a:srgbClr val="E51F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7B1F3-7130-4F76-95D3-406D3714B7C5}" v="2" dt="2022-04-11T15:48:41.32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33" autoAdjust="0"/>
    <p:restoredTop sz="95918" autoAdjust="0"/>
  </p:normalViewPr>
  <p:slideViewPr>
    <p:cSldViewPr snapToGrid="0" snapToObjects="1">
      <p:cViewPr varScale="1">
        <p:scale>
          <a:sx n="108" d="100"/>
          <a:sy n="108" d="100"/>
        </p:scale>
        <p:origin x="516"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openxmlformats.org/officeDocument/2006/relationships/font" Target="fonts/font13.fntdata"/><Relationship Id="rId66"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4.fntdata"/><Relationship Id="rId57" Type="http://schemas.openxmlformats.org/officeDocument/2006/relationships/font" Target="fonts/font12.fntdata"/><Relationship Id="rId61"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52" Type="http://schemas.openxmlformats.org/officeDocument/2006/relationships/font" Target="fonts/font7.fntdata"/><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1.fntdata"/><Relationship Id="rId59" Type="http://schemas.openxmlformats.org/officeDocument/2006/relationships/font" Target="fonts/font14.fntdata"/><Relationship Id="rId67" Type="http://schemas.microsoft.com/office/2015/10/relationships/revisionInfo" Target="revisionInfo.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9.fntdata"/><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singer, Marie-Sophie" userId="286e1ad8-c636-4702-a91e-982a33a1b0e7" providerId="ADAL" clId="{03B7B1F3-7130-4F76-95D3-406D3714B7C5}"/>
    <pc:docChg chg="undo custSel modSld">
      <pc:chgData name="Meisinger, Marie-Sophie" userId="286e1ad8-c636-4702-a91e-982a33a1b0e7" providerId="ADAL" clId="{03B7B1F3-7130-4F76-95D3-406D3714B7C5}" dt="2022-04-11T15:50:06.429" v="13" actId="20577"/>
      <pc:docMkLst>
        <pc:docMk/>
      </pc:docMkLst>
      <pc:sldChg chg="modSp mod">
        <pc:chgData name="Meisinger, Marie-Sophie" userId="286e1ad8-c636-4702-a91e-982a33a1b0e7" providerId="ADAL" clId="{03B7B1F3-7130-4F76-95D3-406D3714B7C5}" dt="2022-04-11T15:49:59.675" v="11" actId="20577"/>
        <pc:sldMkLst>
          <pc:docMk/>
          <pc:sldMk cId="3498758553" sldId="338"/>
        </pc:sldMkLst>
        <pc:spChg chg="mod">
          <ac:chgData name="Meisinger, Marie-Sophie" userId="286e1ad8-c636-4702-a91e-982a33a1b0e7" providerId="ADAL" clId="{03B7B1F3-7130-4F76-95D3-406D3714B7C5}" dt="2022-04-11T15:49:59.675" v="11" actId="20577"/>
          <ac:spMkLst>
            <pc:docMk/>
            <pc:sldMk cId="3498758553" sldId="338"/>
            <ac:spMk id="5" creationId="{C7BDC88C-775C-2144-BFDA-CE85F75533A1}"/>
          </ac:spMkLst>
        </pc:spChg>
      </pc:sldChg>
      <pc:sldChg chg="modSp mod">
        <pc:chgData name="Meisinger, Marie-Sophie" userId="286e1ad8-c636-4702-a91e-982a33a1b0e7" providerId="ADAL" clId="{03B7B1F3-7130-4F76-95D3-406D3714B7C5}" dt="2022-04-11T15:50:06.429" v="13" actId="20577"/>
        <pc:sldMkLst>
          <pc:docMk/>
          <pc:sldMk cId="3454373010" sldId="383"/>
        </pc:sldMkLst>
        <pc:spChg chg="mod">
          <ac:chgData name="Meisinger, Marie-Sophie" userId="286e1ad8-c636-4702-a91e-982a33a1b0e7" providerId="ADAL" clId="{03B7B1F3-7130-4F76-95D3-406D3714B7C5}" dt="2022-04-11T15:50:06.429" v="13" actId="20577"/>
          <ac:spMkLst>
            <pc:docMk/>
            <pc:sldMk cId="3454373010" sldId="383"/>
            <ac:spMk id="8" creationId="{E7330106-300A-4B63-883D-C2C9B24B3C6B}"/>
          </ac:spMkLst>
        </pc:spChg>
      </pc:sldChg>
      <pc:sldChg chg="addSp delSp modSp mod">
        <pc:chgData name="Meisinger, Marie-Sophie" userId="286e1ad8-c636-4702-a91e-982a33a1b0e7" providerId="ADAL" clId="{03B7B1F3-7130-4F76-95D3-406D3714B7C5}" dt="2022-04-11T15:48:41.325" v="3"/>
        <pc:sldMkLst>
          <pc:docMk/>
          <pc:sldMk cId="725074502" sldId="395"/>
        </pc:sldMkLst>
        <pc:spChg chg="add mod">
          <ac:chgData name="Meisinger, Marie-Sophie" userId="286e1ad8-c636-4702-a91e-982a33a1b0e7" providerId="ADAL" clId="{03B7B1F3-7130-4F76-95D3-406D3714B7C5}" dt="2022-04-11T15:48:41.325" v="3"/>
          <ac:spMkLst>
            <pc:docMk/>
            <pc:sldMk cId="725074502" sldId="395"/>
            <ac:spMk id="23" creationId="{24AFCA83-A0FE-462A-8F67-E814681EAA57}"/>
          </ac:spMkLst>
        </pc:spChg>
        <pc:spChg chg="del">
          <ac:chgData name="Meisinger, Marie-Sophie" userId="286e1ad8-c636-4702-a91e-982a33a1b0e7" providerId="ADAL" clId="{03B7B1F3-7130-4F76-95D3-406D3714B7C5}" dt="2022-04-11T15:48:36.694" v="2" actId="478"/>
          <ac:spMkLst>
            <pc:docMk/>
            <pc:sldMk cId="725074502" sldId="395"/>
            <ac:spMk id="27" creationId="{32A1A8F8-37FE-47AB-AE4C-B0B30EC9748C}"/>
          </ac:spMkLst>
        </pc:spChg>
        <pc:grpChg chg="del">
          <ac:chgData name="Meisinger, Marie-Sophie" userId="286e1ad8-c636-4702-a91e-982a33a1b0e7" providerId="ADAL" clId="{03B7B1F3-7130-4F76-95D3-406D3714B7C5}" dt="2022-04-11T15:48:14.676" v="0" actId="478"/>
          <ac:grpSpMkLst>
            <pc:docMk/>
            <pc:sldMk cId="725074502" sldId="395"/>
            <ac:grpSpMk id="36" creationId="{A7CD7679-801E-4418-8B71-2030660A0383}"/>
          </ac:grpSpMkLst>
        </pc:grpChg>
        <pc:picChg chg="add mod">
          <ac:chgData name="Meisinger, Marie-Sophie" userId="286e1ad8-c636-4702-a91e-982a33a1b0e7" providerId="ADAL" clId="{03B7B1F3-7130-4F76-95D3-406D3714B7C5}" dt="2022-04-11T15:48:18.617" v="1"/>
          <ac:picMkLst>
            <pc:docMk/>
            <pc:sldMk cId="725074502" sldId="395"/>
            <ac:picMk id="21" creationId="{D1A10DC1-0F41-4E67-978D-253D038CD3A7}"/>
          </ac:picMkLst>
        </pc:picChg>
      </pc:sldChg>
      <pc:sldChg chg="addSp delSp modSp mod">
        <pc:chgData name="Meisinger, Marie-Sophie" userId="286e1ad8-c636-4702-a91e-982a33a1b0e7" providerId="ADAL" clId="{03B7B1F3-7130-4F76-95D3-406D3714B7C5}" dt="2022-04-11T15:49:50.042" v="7" actId="27309"/>
        <pc:sldMkLst>
          <pc:docMk/>
          <pc:sldMk cId="4106835323" sldId="400"/>
        </pc:sldMkLst>
        <pc:spChg chg="mod">
          <ac:chgData name="Meisinger, Marie-Sophie" userId="286e1ad8-c636-4702-a91e-982a33a1b0e7" providerId="ADAL" clId="{03B7B1F3-7130-4F76-95D3-406D3714B7C5}" dt="2022-04-11T15:49:12.538" v="5" actId="20577"/>
          <ac:spMkLst>
            <pc:docMk/>
            <pc:sldMk cId="4106835323" sldId="400"/>
            <ac:spMk id="30" creationId="{A4F03D6D-6A2B-4771-B58F-F1E84129CA3D}"/>
          </ac:spMkLst>
        </pc:spChg>
        <pc:graphicFrameChg chg="add del modGraphic">
          <ac:chgData name="Meisinger, Marie-Sophie" userId="286e1ad8-c636-4702-a91e-982a33a1b0e7" providerId="ADAL" clId="{03B7B1F3-7130-4F76-95D3-406D3714B7C5}" dt="2022-04-11T15:49:50.042" v="7" actId="27309"/>
          <ac:graphicFrameMkLst>
            <pc:docMk/>
            <pc:sldMk cId="4106835323" sldId="400"/>
            <ac:graphicFrameMk id="4" creationId="{92F287E5-A0B7-41E3-A3BD-BBE0670BA124}"/>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11/04/2022</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4/11/2022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6"/>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0446561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1.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33.png"/><Relationship Id="rId2" Type="http://schemas.openxmlformats.org/officeDocument/2006/relationships/slideLayout" Target="../slideLayouts/slideLayout57.xml"/><Relationship Id="rId16" Type="http://schemas.openxmlformats.org/officeDocument/2006/relationships/image" Target="../media/image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5.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17.xml"/><Relationship Id="rId6" Type="http://schemas.openxmlformats.org/officeDocument/2006/relationships/image" Target="../media/image50.jpeg"/><Relationship Id="rId5" Type="http://schemas.openxmlformats.org/officeDocument/2006/relationships/image" Target="../media/image49.pn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s>
</file>

<file path=ppt/slides/_rels/slide3.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jpeg"/><Relationship Id="rId1" Type="http://schemas.openxmlformats.org/officeDocument/2006/relationships/slideLayout" Target="../slideLayouts/slideLayout1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17.xml"/><Relationship Id="rId4" Type="http://schemas.openxmlformats.org/officeDocument/2006/relationships/image" Target="../media/image56.png"/></Relationships>
</file>

<file path=ppt/slides/_rels/slide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17.xml"/><Relationship Id="rId6" Type="http://schemas.openxmlformats.org/officeDocument/2006/relationships/image" Target="../media/image56.png"/><Relationship Id="rId5" Type="http://schemas.openxmlformats.org/officeDocument/2006/relationships/image" Target="../media/image66.png"/><Relationship Id="rId4" Type="http://schemas.openxmlformats.org/officeDocument/2006/relationships/image" Target="../media/image65.png"/></Relationships>
</file>

<file path=ppt/slides/_rels/slide6.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18" Type="http://schemas.openxmlformats.org/officeDocument/2006/relationships/image" Target="../media/image83.jpeg"/><Relationship Id="rId3" Type="http://schemas.openxmlformats.org/officeDocument/2006/relationships/image" Target="../media/image68.png"/><Relationship Id="rId21" Type="http://schemas.openxmlformats.org/officeDocument/2006/relationships/image" Target="../media/image85.png"/><Relationship Id="rId7" Type="http://schemas.openxmlformats.org/officeDocument/2006/relationships/image" Target="../media/image72.jpeg"/><Relationship Id="rId12" Type="http://schemas.openxmlformats.org/officeDocument/2006/relationships/image" Target="../media/image77.png"/><Relationship Id="rId17" Type="http://schemas.openxmlformats.org/officeDocument/2006/relationships/image" Target="../media/image82.png"/><Relationship Id="rId2" Type="http://schemas.openxmlformats.org/officeDocument/2006/relationships/image" Target="../media/image67.png"/><Relationship Id="rId16" Type="http://schemas.openxmlformats.org/officeDocument/2006/relationships/image" Target="../media/image81.jpeg"/><Relationship Id="rId20" Type="http://schemas.openxmlformats.org/officeDocument/2006/relationships/hyperlink" Target="https://www.youtube.com/watch?v=zga0SUuzw-M" TargetMode="External"/><Relationship Id="rId1" Type="http://schemas.openxmlformats.org/officeDocument/2006/relationships/slideLayout" Target="../slideLayouts/slideLayout17.xml"/><Relationship Id="rId6" Type="http://schemas.openxmlformats.org/officeDocument/2006/relationships/image" Target="../media/image71.jpeg"/><Relationship Id="rId11" Type="http://schemas.openxmlformats.org/officeDocument/2006/relationships/image" Target="../media/image76.png"/><Relationship Id="rId5" Type="http://schemas.openxmlformats.org/officeDocument/2006/relationships/image" Target="../media/image70.jpeg"/><Relationship Id="rId15" Type="http://schemas.openxmlformats.org/officeDocument/2006/relationships/image" Target="../media/image80.png"/><Relationship Id="rId10" Type="http://schemas.openxmlformats.org/officeDocument/2006/relationships/image" Target="../media/image75.png"/><Relationship Id="rId19" Type="http://schemas.openxmlformats.org/officeDocument/2006/relationships/image" Target="../media/image84.png"/><Relationship Id="rId4" Type="http://schemas.openxmlformats.org/officeDocument/2006/relationships/image" Target="../media/image69.svg"/><Relationship Id="rId9" Type="http://schemas.openxmlformats.org/officeDocument/2006/relationships/image" Target="../media/image74.png"/><Relationship Id="rId14" Type="http://schemas.openxmlformats.org/officeDocument/2006/relationships/image" Target="../media/image79.png"/></Relationships>
</file>

<file path=ppt/slides/_rels/slide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7.xml"/><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image" Target="../media/image88.jpeg"/></Relationships>
</file>

<file path=ppt/slides/_rels/slide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17.xml"/><Relationship Id="rId5" Type="http://schemas.openxmlformats.org/officeDocument/2006/relationships/image" Target="../media/image93.png"/><Relationship Id="rId4" Type="http://schemas.openxmlformats.org/officeDocument/2006/relationships/image" Target="../media/image56.png"/></Relationships>
</file>

<file path=ppt/slides/_rels/slide9.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8.png"/><Relationship Id="rId2" Type="http://schemas.openxmlformats.org/officeDocument/2006/relationships/image" Target="../media/image94.jpeg"/><Relationship Id="rId1" Type="http://schemas.openxmlformats.org/officeDocument/2006/relationships/slideLayout" Target="../slideLayouts/slideLayout17.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20.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04.jpeg"/><Relationship Id="rId1" Type="http://schemas.openxmlformats.org/officeDocument/2006/relationships/slideLayout" Target="../slideLayouts/slideLayout17.xml"/><Relationship Id="rId4" Type="http://schemas.openxmlformats.org/officeDocument/2006/relationships/image" Target="../media/image105.PNG"/></Relationships>
</file>

<file path=ppt/slides/_rels/slide1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emf"/><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slideLayout" Target="../slideLayouts/slideLayout17.xml"/><Relationship Id="rId7" Type="http://schemas.openxmlformats.org/officeDocument/2006/relationships/image" Target="../media/image1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png"/><Relationship Id="rId9" Type="http://schemas.openxmlformats.org/officeDocument/2006/relationships/image" Target="../media/image113.png"/></Relationships>
</file>

<file path=ppt/slides/_rels/slide14.xml.rels><?xml version="1.0" encoding="UTF-8" standalone="yes"?>
<Relationships xmlns="http://schemas.openxmlformats.org/package/2006/relationships"><Relationship Id="rId3" Type="http://schemas.openxmlformats.org/officeDocument/2006/relationships/image" Target="../media/image115.jpeg"/><Relationship Id="rId7" Type="http://schemas.openxmlformats.org/officeDocument/2006/relationships/image" Target="../media/image119.png"/><Relationship Id="rId2" Type="http://schemas.openxmlformats.org/officeDocument/2006/relationships/image" Target="../media/image114.jpeg"/><Relationship Id="rId1" Type="http://schemas.openxmlformats.org/officeDocument/2006/relationships/slideLayout" Target="../slideLayouts/slideLayout17.xml"/><Relationship Id="rId6" Type="http://schemas.openxmlformats.org/officeDocument/2006/relationships/image" Target="../media/image118.png"/><Relationship Id="rId5" Type="http://schemas.openxmlformats.org/officeDocument/2006/relationships/image" Target="../media/image117.jpeg"/><Relationship Id="rId4" Type="http://schemas.openxmlformats.org/officeDocument/2006/relationships/image" Target="../media/image1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17.xml"/><Relationship Id="rId4" Type="http://schemas.openxmlformats.org/officeDocument/2006/relationships/image" Target="../media/image122.png"/></Relationships>
</file>

<file path=ppt/slides/_rels/slide1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e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tiff"/><Relationship Id="rId1" Type="http://schemas.openxmlformats.org/officeDocument/2006/relationships/slideLayout" Target="../slideLayouts/slideLayout17.xml"/><Relationship Id="rId5" Type="http://schemas.openxmlformats.org/officeDocument/2006/relationships/image" Target="../media/image128.png"/><Relationship Id="rId4" Type="http://schemas.openxmlformats.org/officeDocument/2006/relationships/image" Target="../media/image127.png"/></Relationships>
</file>

<file path=ppt/slides/_rels/slide1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17.xml"/><Relationship Id="rId6" Type="http://schemas.openxmlformats.org/officeDocument/2006/relationships/image" Target="../media/image132.png"/><Relationship Id="rId5" Type="http://schemas.openxmlformats.org/officeDocument/2006/relationships/image" Target="../media/image128.png"/><Relationship Id="rId4" Type="http://schemas.openxmlformats.org/officeDocument/2006/relationships/image" Target="../media/image131.jpeg"/></Relationships>
</file>

<file path=ppt/slides/_rels/slide1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17.xml"/><Relationship Id="rId6" Type="http://schemas.openxmlformats.org/officeDocument/2006/relationships/image" Target="../media/image136.png"/><Relationship Id="rId5" Type="http://schemas.openxmlformats.org/officeDocument/2006/relationships/image" Target="../media/image128.png"/><Relationship Id="rId4" Type="http://schemas.openxmlformats.org/officeDocument/2006/relationships/image" Target="../media/image135.jpeg"/></Relationships>
</file>

<file path=ppt/slides/_rels/slide2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37.jpeg"/><Relationship Id="rId1" Type="http://schemas.openxmlformats.org/officeDocument/2006/relationships/slideLayout" Target="../slideLayouts/slideLayout17.xml"/><Relationship Id="rId4" Type="http://schemas.openxmlformats.org/officeDocument/2006/relationships/image" Target="../media/image128.png"/></Relationships>
</file>

<file path=ppt/slides/_rels/slide2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38.png"/><Relationship Id="rId1" Type="http://schemas.openxmlformats.org/officeDocument/2006/relationships/slideLayout" Target="../slideLayouts/slideLayout17.xml"/><Relationship Id="rId5" Type="http://schemas.openxmlformats.org/officeDocument/2006/relationships/image" Target="../media/image140.png"/><Relationship Id="rId4" Type="http://schemas.openxmlformats.org/officeDocument/2006/relationships/image" Target="../media/image139.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1.jpeg"/><Relationship Id="rId1" Type="http://schemas.openxmlformats.org/officeDocument/2006/relationships/slideLayout" Target="../slideLayouts/slideLayout17.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28.png"/></Relationships>
</file>

<file path=ppt/slides/_rels/slide2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28.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8" Type="http://schemas.openxmlformats.org/officeDocument/2006/relationships/image" Target="../media/image148.jpeg"/><Relationship Id="rId3" Type="http://schemas.openxmlformats.org/officeDocument/2006/relationships/slideLayout" Target="../slideLayouts/slideLayout17.xml"/><Relationship Id="rId7" Type="http://schemas.openxmlformats.org/officeDocument/2006/relationships/image" Target="../media/image147.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6.jpeg"/><Relationship Id="rId5" Type="http://schemas.openxmlformats.org/officeDocument/2006/relationships/image" Target="../media/image145.png"/><Relationship Id="rId4" Type="http://schemas.openxmlformats.org/officeDocument/2006/relationships/image" Target="../media/image128.png"/></Relationships>
</file>

<file path=ppt/slides/_rels/slide2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28.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51.jpeg"/><Relationship Id="rId4" Type="http://schemas.openxmlformats.org/officeDocument/2006/relationships/image" Target="../media/image150.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52.jpeg"/><Relationship Id="rId1" Type="http://schemas.openxmlformats.org/officeDocument/2006/relationships/slideLayout" Target="../slideLayouts/slideLayout17.xml"/><Relationship Id="rId5" Type="http://schemas.openxmlformats.org/officeDocument/2006/relationships/image" Target="../media/image153.png"/><Relationship Id="rId4" Type="http://schemas.openxmlformats.org/officeDocument/2006/relationships/image" Target="../media/image105.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54.jpeg"/><Relationship Id="rId1" Type="http://schemas.openxmlformats.org/officeDocument/2006/relationships/slideLayout" Target="../slideLayouts/slideLayout17.xml"/><Relationship Id="rId6" Type="http://schemas.openxmlformats.org/officeDocument/2006/relationships/image" Target="../media/image156.png"/><Relationship Id="rId5" Type="http://schemas.microsoft.com/office/2007/relationships/hdphoto" Target="../media/hdphoto1.wdp"/><Relationship Id="rId4" Type="http://schemas.openxmlformats.org/officeDocument/2006/relationships/image" Target="../media/image155.png"/></Relationships>
</file>

<file path=ppt/slides/_rels/slide2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59.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miling for the camera&#10;&#10;Description automatically generated">
            <a:extLst>
              <a:ext uri="{FF2B5EF4-FFF2-40B4-BE49-F238E27FC236}">
                <a16:creationId xmlns:a16="http://schemas.microsoft.com/office/drawing/2014/main" id="{321C4427-92E8-4BFC-8EA5-1FDA91F232C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a:xfrm>
            <a:off x="7890826" y="1984121"/>
            <a:ext cx="3945003" cy="1017143"/>
          </a:xfrm>
        </p:spPr>
        <p:txBody>
          <a:bodyPr/>
          <a:lstStyle/>
          <a:p>
            <a:r>
              <a:rPr lang="en-GB" sz="2400" dirty="0"/>
              <a:t>Future-proof your skin from the effects of daily stress</a:t>
            </a:r>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7665195" y="382663"/>
            <a:ext cx="5400000" cy="1218795"/>
          </a:xfrm>
        </p:spPr>
        <p:txBody>
          <a:bodyPr/>
          <a:lstStyle/>
          <a:p>
            <a:pPr fontAlgn="base"/>
            <a:br>
              <a:rPr lang="de-CH" sz="4400" dirty="0"/>
            </a:br>
            <a:r>
              <a:rPr lang="de-CH" sz="4400" b="1" dirty="0"/>
              <a:t>BEL-EVEN®</a:t>
            </a:r>
          </a:p>
        </p:txBody>
      </p:sp>
      <p:sp>
        <p:nvSpPr>
          <p:cNvPr id="5" name="Text Placeholder 4">
            <a:extLst>
              <a:ext uri="{FF2B5EF4-FFF2-40B4-BE49-F238E27FC236}">
                <a16:creationId xmlns:a16="http://schemas.microsoft.com/office/drawing/2014/main" id="{C7BDC88C-775C-2144-BFDA-CE85F75533A1}"/>
              </a:ext>
            </a:extLst>
          </p:cNvPr>
          <p:cNvSpPr>
            <a:spLocks noGrp="1"/>
          </p:cNvSpPr>
          <p:nvPr>
            <p:ph type="body" sz="quarter" idx="11"/>
          </p:nvPr>
        </p:nvSpPr>
        <p:spPr>
          <a:xfrm>
            <a:off x="8589869" y="4366913"/>
            <a:ext cx="4876800" cy="793038"/>
          </a:xfrm>
        </p:spPr>
        <p:txBody>
          <a:bodyPr/>
          <a:lstStyle/>
          <a:p>
            <a:r>
              <a:rPr lang="en-GB" dirty="0"/>
              <a:t>Master Presentation</a:t>
            </a:r>
          </a:p>
          <a:p>
            <a:r>
              <a:rPr lang="en-GB" dirty="0"/>
              <a:t>04.2022</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a:t>
            </a:fld>
            <a:endParaRPr lang="en-US" dirty="0"/>
          </a:p>
        </p:txBody>
      </p:sp>
      <p:sp>
        <p:nvSpPr>
          <p:cNvPr id="9" name="Title 1">
            <a:extLst>
              <a:ext uri="{FF2B5EF4-FFF2-40B4-BE49-F238E27FC236}">
                <a16:creationId xmlns:a16="http://schemas.microsoft.com/office/drawing/2014/main" id="{6C702FC0-4E68-4BF5-97D9-850DF57EDF57}"/>
              </a:ext>
            </a:extLst>
          </p:cNvPr>
          <p:cNvSpPr txBox="1">
            <a:spLocks/>
          </p:cNvSpPr>
          <p:nvPr/>
        </p:nvSpPr>
        <p:spPr>
          <a:xfrm>
            <a:off x="407040" y="468000"/>
            <a:ext cx="11429360" cy="8863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r>
              <a:rPr lang="en-US" dirty="0">
                <a:latin typeface="Fira Sans Medium" panose="020B0603050000020004" pitchFamily="34" charset="0"/>
                <a:ea typeface="Fira Sans Medium" panose="020B0603050000020004" pitchFamily="34" charset="0"/>
              </a:rPr>
              <a:t>Today’s 24/7 stressful lifestyle affects us </a:t>
            </a:r>
          </a:p>
          <a:p>
            <a:r>
              <a:rPr lang="en-US" dirty="0">
                <a:latin typeface="Fira Sans Medium" panose="020B0603050000020004" pitchFamily="34" charset="0"/>
                <a:ea typeface="Fira Sans Medium" panose="020B0603050000020004" pitchFamily="34" charset="0"/>
              </a:rPr>
              <a:t>physically and mentally, impacting our overall wellbeing</a:t>
            </a:r>
            <a:endParaRPr lang="en-GB" dirty="0">
              <a:latin typeface="Fira Sans Medium" panose="020B0603050000020004" pitchFamily="34" charset="0"/>
              <a:ea typeface="Fira Sans Medium" panose="020B0603050000020004" pitchFamily="34" charset="0"/>
            </a:endParaRPr>
          </a:p>
        </p:txBody>
      </p:sp>
      <p:pic>
        <p:nvPicPr>
          <p:cNvPr id="10" name="Picture 9" descr="A picture containing person, outdoor, woman, holding&#10;&#10;Description automatically generated">
            <a:extLst>
              <a:ext uri="{FF2B5EF4-FFF2-40B4-BE49-F238E27FC236}">
                <a16:creationId xmlns:a16="http://schemas.microsoft.com/office/drawing/2014/main" id="{04FB1FDC-B338-4899-A731-CF5CCE80CD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74494" y="1670600"/>
            <a:ext cx="1800000" cy="1800000"/>
          </a:xfrm>
          <a:prstGeom prst="ellipse">
            <a:avLst/>
          </a:prstGeom>
          <a:ln>
            <a:solidFill>
              <a:schemeClr val="bg1"/>
            </a:solidFill>
          </a:ln>
          <a:effectLst>
            <a:outerShdw blurRad="254000" dist="127000" dir="2700000" algn="tl" rotWithShape="0">
              <a:prstClr val="black">
                <a:alpha val="40000"/>
              </a:prstClr>
            </a:outerShdw>
          </a:effectLst>
        </p:spPr>
      </p:pic>
      <p:pic>
        <p:nvPicPr>
          <p:cNvPr id="11" name="Picture 10" descr="A picture containing person, indoor, sitting, using&#10;&#10;Description automatically generated">
            <a:extLst>
              <a:ext uri="{FF2B5EF4-FFF2-40B4-BE49-F238E27FC236}">
                <a16:creationId xmlns:a16="http://schemas.microsoft.com/office/drawing/2014/main" id="{B4A20B79-1807-49FD-ADC9-89B070ABD3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76773" y="4900440"/>
            <a:ext cx="1440000" cy="1440000"/>
          </a:xfrm>
          <a:prstGeom prst="ellipse">
            <a:avLst/>
          </a:prstGeom>
          <a:ln>
            <a:solidFill>
              <a:schemeClr val="bg1"/>
            </a:solidFill>
          </a:ln>
          <a:effectLst>
            <a:outerShdw blurRad="254000" dist="127000" dir="2700000" algn="tl" rotWithShape="0">
              <a:prstClr val="black">
                <a:alpha val="40000"/>
              </a:prstClr>
            </a:outerShdw>
          </a:effectLst>
        </p:spPr>
      </p:pic>
      <p:pic>
        <p:nvPicPr>
          <p:cNvPr id="12" name="Picture 11" descr="A picture containing table, indoor, person, sitting&#10;&#10;Description automatically generated">
            <a:extLst>
              <a:ext uri="{FF2B5EF4-FFF2-40B4-BE49-F238E27FC236}">
                <a16:creationId xmlns:a16="http://schemas.microsoft.com/office/drawing/2014/main" id="{43B3D329-9A8B-4E1B-8334-6A9AAE3236E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77504" y="1670600"/>
            <a:ext cx="2160000" cy="2160000"/>
          </a:xfrm>
          <a:prstGeom prst="ellipse">
            <a:avLst/>
          </a:prstGeom>
          <a:ln>
            <a:solidFill>
              <a:schemeClr val="bg1"/>
            </a:solidFill>
          </a:ln>
          <a:effectLst>
            <a:outerShdw blurRad="254000" dist="127000" dir="2700000" algn="tl" rotWithShape="0">
              <a:prstClr val="black">
                <a:alpha val="40000"/>
              </a:prstClr>
            </a:outerShdw>
          </a:effectLst>
        </p:spPr>
      </p:pic>
      <p:pic>
        <p:nvPicPr>
          <p:cNvPr id="18" name="Picture 17" descr="A person posing for the camera&#10;&#10;Description automatically generated">
            <a:extLst>
              <a:ext uri="{FF2B5EF4-FFF2-40B4-BE49-F238E27FC236}">
                <a16:creationId xmlns:a16="http://schemas.microsoft.com/office/drawing/2014/main" id="{2D23734C-BA71-4590-9654-2E4C3C3A3C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57387" y="1738896"/>
            <a:ext cx="7827963" cy="5119104"/>
          </a:xfrm>
          <a:prstGeom prst="rect">
            <a:avLst/>
          </a:prstGeom>
        </p:spPr>
      </p:pic>
      <p:pic>
        <p:nvPicPr>
          <p:cNvPr id="15" name="Picture 14" descr="A person sitting at a table using a computer&#10;&#10;Description automatically generated">
            <a:extLst>
              <a:ext uri="{FF2B5EF4-FFF2-40B4-BE49-F238E27FC236}">
                <a16:creationId xmlns:a16="http://schemas.microsoft.com/office/drawing/2014/main" id="{24E9B41B-5D37-4EB9-A8E5-45382651763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395116" y="2925520"/>
            <a:ext cx="2160000" cy="2160000"/>
          </a:xfrm>
          <a:prstGeom prst="ellipse">
            <a:avLst/>
          </a:prstGeom>
          <a:ln>
            <a:solidFill>
              <a:schemeClr val="bg1"/>
            </a:solidFill>
          </a:ln>
          <a:effectLst>
            <a:outerShdw blurRad="254000" dist="127000" dir="2700000" algn="tl" rotWithShape="0">
              <a:prstClr val="black">
                <a:alpha val="40000"/>
              </a:prstClr>
            </a:outerShdw>
          </a:effectLst>
        </p:spPr>
      </p:pic>
      <p:pic>
        <p:nvPicPr>
          <p:cNvPr id="13" name="Picture 12" descr="A person sitting at a table&#10;&#10;Description automatically generated">
            <a:extLst>
              <a:ext uri="{FF2B5EF4-FFF2-40B4-BE49-F238E27FC236}">
                <a16:creationId xmlns:a16="http://schemas.microsoft.com/office/drawing/2014/main" id="{4A2AA669-CA4B-41FC-BE2A-37F4F08D908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78333" y="1921423"/>
            <a:ext cx="1440000" cy="1440000"/>
          </a:xfrm>
          <a:prstGeom prst="ellipse">
            <a:avLst/>
          </a:prstGeom>
          <a:ln>
            <a:solidFill>
              <a:schemeClr val="bg1"/>
            </a:solidFill>
          </a:ln>
          <a:effectLst>
            <a:outerShdw blurRad="254000" dist="127000" dir="2700000" algn="tl" rotWithShape="0">
              <a:prstClr val="black">
                <a:alpha val="40000"/>
              </a:prstClr>
            </a:outerShdw>
          </a:effectLst>
        </p:spPr>
      </p:pic>
      <p:pic>
        <p:nvPicPr>
          <p:cNvPr id="16" name="Picture 15" descr="A person holding a baby&#10;&#10;Description automatically generated">
            <a:extLst>
              <a:ext uri="{FF2B5EF4-FFF2-40B4-BE49-F238E27FC236}">
                <a16:creationId xmlns:a16="http://schemas.microsoft.com/office/drawing/2014/main" id="{C2BE8653-C6EA-40E2-90AE-9EB70FE99BF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05908" y="3928450"/>
            <a:ext cx="1800000" cy="1800000"/>
          </a:xfrm>
          <a:prstGeom prst="ellipse">
            <a:avLst/>
          </a:prstGeom>
          <a:ln>
            <a:solidFill>
              <a:schemeClr val="bg1"/>
            </a:solidFill>
          </a:ln>
          <a:effectLst>
            <a:outerShdw blurRad="254000" dist="127000" dir="2700000" algn="tl" rotWithShape="0">
              <a:prstClr val="black">
                <a:alpha val="40000"/>
              </a:prstClr>
            </a:outerShdw>
          </a:effectLst>
        </p:spPr>
      </p:pic>
      <p:pic>
        <p:nvPicPr>
          <p:cNvPr id="14" name="Picture 13" descr="A person standing in front of a window&#10;&#10;Description automatically generated">
            <a:extLst>
              <a:ext uri="{FF2B5EF4-FFF2-40B4-BE49-F238E27FC236}">
                <a16:creationId xmlns:a16="http://schemas.microsoft.com/office/drawing/2014/main" id="{1C075E41-29B8-46D0-9ADB-5B5F2E5F421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125601" y="4950000"/>
            <a:ext cx="1440000" cy="1440000"/>
          </a:xfrm>
          <a:prstGeom prst="ellipse">
            <a:avLst/>
          </a:prstGeom>
          <a:ln>
            <a:solidFill>
              <a:schemeClr val="bg1"/>
            </a:solidFill>
          </a:ln>
          <a:effectLst>
            <a:outerShdw blurRad="254000" dist="127000" dir="2700000" algn="tl" rotWithShape="0">
              <a:prstClr val="black">
                <a:alpha val="40000"/>
              </a:prstClr>
            </a:outerShdw>
          </a:effectLst>
        </p:spPr>
      </p:pic>
      <p:pic>
        <p:nvPicPr>
          <p:cNvPr id="17" name="Picture 16" descr="A picture containing person, indoor, man, computer&#10;&#10;Description automatically generated">
            <a:extLst>
              <a:ext uri="{FF2B5EF4-FFF2-40B4-BE49-F238E27FC236}">
                <a16:creationId xmlns:a16="http://schemas.microsoft.com/office/drawing/2014/main" id="{858735DC-E9F5-4475-A856-8EF4EFF3E29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072837" y="1954879"/>
            <a:ext cx="1440000" cy="1440000"/>
          </a:xfrm>
          <a:prstGeom prst="ellipse">
            <a:avLst/>
          </a:prstGeom>
          <a:ln>
            <a:solidFill>
              <a:schemeClr val="bg1"/>
            </a:solidFill>
          </a:ln>
          <a:effectLst>
            <a:outerShdw blurRad="254000" dist="127000" dir="2700000" algn="tl" rotWithShape="0">
              <a:prstClr val="black">
                <a:alpha val="40000"/>
              </a:prstClr>
            </a:outerShdw>
          </a:effectLst>
        </p:spPr>
      </p:pic>
    </p:spTree>
    <p:extLst>
      <p:ext uri="{BB962C8B-B14F-4D97-AF65-F5344CB8AC3E}">
        <p14:creationId xmlns:p14="http://schemas.microsoft.com/office/powerpoint/2010/main" val="236335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353B999-F64D-4C88-AFD0-7773E8F72ABC}"/>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4992000" y="0"/>
            <a:ext cx="7200000" cy="6858000"/>
          </a:xfrm>
          <a:prstGeom prst="rect">
            <a:avLst/>
          </a:prstGeom>
        </p:spPr>
      </p:pic>
      <p:sp>
        <p:nvSpPr>
          <p:cNvPr id="2" name="Slide Number Placeholder 1">
            <a:extLst>
              <a:ext uri="{FF2B5EF4-FFF2-40B4-BE49-F238E27FC236}">
                <a16:creationId xmlns:a16="http://schemas.microsoft.com/office/drawing/2014/main" id="{F3854954-93DF-4F5D-95D9-5F5796E5E45C}"/>
              </a:ext>
            </a:extLst>
          </p:cNvPr>
          <p:cNvSpPr>
            <a:spLocks noGrp="1"/>
          </p:cNvSpPr>
          <p:nvPr>
            <p:ph type="sldNum" sz="quarter" idx="10"/>
          </p:nvPr>
        </p:nvSpPr>
        <p:spPr/>
        <p:txBody>
          <a:bodyPr/>
          <a:lstStyle/>
          <a:p>
            <a:fld id="{EC50C849-B97A-2B45-B78A-6D9C352F693C}" type="slidenum">
              <a:rPr lang="en-US" smtClean="0"/>
              <a:pPr/>
              <a:t>3</a:t>
            </a:fld>
            <a:endParaRPr lang="en-US" dirty="0"/>
          </a:p>
        </p:txBody>
      </p:sp>
      <p:sp>
        <p:nvSpPr>
          <p:cNvPr id="10" name="Rectangle 9">
            <a:extLst>
              <a:ext uri="{FF2B5EF4-FFF2-40B4-BE49-F238E27FC236}">
                <a16:creationId xmlns:a16="http://schemas.microsoft.com/office/drawing/2014/main" id="{0285462E-F3BD-4044-BFD3-5F15265DDF6E}"/>
              </a:ext>
            </a:extLst>
          </p:cNvPr>
          <p:cNvSpPr/>
          <p:nvPr/>
        </p:nvSpPr>
        <p:spPr>
          <a:xfrm>
            <a:off x="4992000"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pic>
        <p:nvPicPr>
          <p:cNvPr id="11" name="Picture 10">
            <a:extLst>
              <a:ext uri="{FF2B5EF4-FFF2-40B4-BE49-F238E27FC236}">
                <a16:creationId xmlns:a16="http://schemas.microsoft.com/office/drawing/2014/main" id="{C8687FD8-3750-47ED-8157-E81E691E395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02947" y="5971269"/>
            <a:ext cx="3499327" cy="917553"/>
          </a:xfrm>
          <a:prstGeom prst="rect">
            <a:avLst/>
          </a:prstGeom>
        </p:spPr>
      </p:pic>
      <p:sp>
        <p:nvSpPr>
          <p:cNvPr id="12" name="Title 1">
            <a:extLst>
              <a:ext uri="{FF2B5EF4-FFF2-40B4-BE49-F238E27FC236}">
                <a16:creationId xmlns:a16="http://schemas.microsoft.com/office/drawing/2014/main" id="{799501B3-13C6-4254-B7F1-B0BF753C26FA}"/>
              </a:ext>
            </a:extLst>
          </p:cNvPr>
          <p:cNvSpPr>
            <a:spLocks noGrp="1"/>
          </p:cNvSpPr>
          <p:nvPr>
            <p:ph type="title"/>
          </p:nvPr>
        </p:nvSpPr>
        <p:spPr>
          <a:xfrm>
            <a:off x="468000" y="468000"/>
            <a:ext cx="8543920" cy="886397"/>
          </a:xfrm>
        </p:spPr>
        <p:txBody>
          <a:bodyPr/>
          <a:lstStyle/>
          <a:p>
            <a:r>
              <a:rPr lang="en-GB" dirty="0"/>
              <a:t>Across the globe, consumers increasingly perceive stress as health issue...</a:t>
            </a:r>
          </a:p>
        </p:txBody>
      </p:sp>
      <p:sp>
        <p:nvSpPr>
          <p:cNvPr id="21" name="Text Placeholder 2">
            <a:extLst>
              <a:ext uri="{FF2B5EF4-FFF2-40B4-BE49-F238E27FC236}">
                <a16:creationId xmlns:a16="http://schemas.microsoft.com/office/drawing/2014/main" id="{E7F1A904-7A11-4682-8118-2C51FD423D03}"/>
              </a:ext>
            </a:extLst>
          </p:cNvPr>
          <p:cNvSpPr txBox="1">
            <a:spLocks/>
          </p:cNvSpPr>
          <p:nvPr/>
        </p:nvSpPr>
        <p:spPr>
          <a:xfrm>
            <a:off x="1450010" y="1746033"/>
            <a:ext cx="5541339" cy="73866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0070BA"/>
                </a:solidFill>
                <a:effectLst/>
                <a:uLnTx/>
                <a:uFillTx/>
                <a:latin typeface="Fira Sans Medium"/>
                <a:ea typeface="+mn-ea"/>
                <a:cs typeface="+mn-cs"/>
              </a:rPr>
              <a:t>74% </a:t>
            </a:r>
            <a:r>
              <a:rPr kumimoji="0" lang="en-GB" sz="1600" b="0" i="0" u="none" strike="noStrike" kern="1200" cap="none" spc="0" normalizeH="0" baseline="0" noProof="0" dirty="0">
                <a:ln>
                  <a:noFill/>
                </a:ln>
                <a:solidFill>
                  <a:srgbClr val="000000"/>
                </a:solidFill>
                <a:effectLst/>
                <a:uLnTx/>
                <a:uFillTx/>
                <a:latin typeface="Fira Sans"/>
                <a:ea typeface="+mn-ea"/>
                <a:cs typeface="+mn-cs"/>
              </a:rPr>
              <a:t>of UK adults declared</a:t>
            </a:r>
            <a:r>
              <a:rPr kumimoji="0" lang="ru-RU" sz="1600" b="0" i="0" u="none" strike="noStrike" kern="1200" cap="none" spc="0" normalizeH="0" baseline="0" noProof="0" dirty="0">
                <a:ln>
                  <a:noFill/>
                </a:ln>
                <a:solidFill>
                  <a:srgbClr val="000000"/>
                </a:solidFill>
                <a:effectLst/>
                <a:uLnTx/>
                <a:uFillTx/>
                <a:latin typeface="Fira Sans"/>
                <a:ea typeface="+mn-ea"/>
                <a:cs typeface="+mn-cs"/>
              </a:rPr>
              <a:t> </a:t>
            </a:r>
            <a:r>
              <a:rPr kumimoji="0" lang="en-GB" sz="1600" b="0" i="0" u="none" strike="noStrike" kern="1200" cap="none" spc="0" normalizeH="0" baseline="0" noProof="0" dirty="0">
                <a:ln>
                  <a:noFill/>
                </a:ln>
                <a:solidFill>
                  <a:srgbClr val="000000"/>
                </a:solidFill>
                <a:effectLst/>
                <a:uLnTx/>
                <a:uFillTx/>
                <a:latin typeface="Fira Sans"/>
                <a:ea typeface="+mn-ea"/>
                <a:cs typeface="+mn-cs"/>
              </a:rPr>
              <a:t>“</a:t>
            </a:r>
            <a:r>
              <a:rPr kumimoji="0" lang="en-GB" sz="1600" b="0" i="1" u="none" strike="noStrike" kern="1200" cap="none" spc="0" normalizeH="0" baseline="0" noProof="0" dirty="0">
                <a:ln>
                  <a:noFill/>
                </a:ln>
                <a:solidFill>
                  <a:srgbClr val="000000"/>
                </a:solidFill>
                <a:effectLst/>
                <a:uLnTx/>
                <a:uFillTx/>
                <a:latin typeface="Fira Sans"/>
                <a:ea typeface="+mn-ea"/>
                <a:cs typeface="+mn-cs"/>
              </a:rPr>
              <a:t>to be so stressed that they were unable to cope</a:t>
            </a:r>
            <a:r>
              <a:rPr kumimoji="0" lang="en-GB" sz="1600" b="0" i="0" u="none" strike="noStrike" kern="1200" cap="none" spc="0" normalizeH="0" baseline="0" noProof="0" dirty="0">
                <a:ln>
                  <a:noFill/>
                </a:ln>
                <a:solidFill>
                  <a:srgbClr val="000000"/>
                </a:solidFill>
                <a:effectLst/>
                <a:uLnTx/>
                <a:uFillTx/>
                <a:latin typeface="Fira Sans"/>
                <a:ea typeface="+mn-ea"/>
                <a:cs typeface="+mn-cs"/>
              </a:rPr>
              <a:t>” at least once during the last year. Percentage raises to </a:t>
            </a:r>
            <a:r>
              <a:rPr kumimoji="0" lang="en-GB" sz="1600" b="0" i="0" u="none" strike="noStrike" kern="1200" cap="none" spc="0" normalizeH="0" baseline="0" noProof="0" dirty="0">
                <a:ln>
                  <a:noFill/>
                </a:ln>
                <a:solidFill>
                  <a:srgbClr val="0070BA"/>
                </a:solidFill>
                <a:effectLst/>
                <a:uLnTx/>
                <a:uFillTx/>
                <a:latin typeface="Fira Sans Medium"/>
                <a:ea typeface="+mn-ea"/>
                <a:cs typeface="+mn-cs"/>
              </a:rPr>
              <a:t>81% </a:t>
            </a:r>
            <a:r>
              <a:rPr kumimoji="0" lang="en-GB" sz="1600" b="0" i="0" u="none" strike="noStrike" kern="1200" cap="none" spc="0" normalizeH="0" baseline="0" noProof="0" dirty="0">
                <a:ln>
                  <a:noFill/>
                </a:ln>
                <a:solidFill>
                  <a:srgbClr val="000000"/>
                </a:solidFill>
                <a:effectLst/>
                <a:uLnTx/>
                <a:uFillTx/>
                <a:latin typeface="Fira Sans"/>
                <a:ea typeface="+mn-ea"/>
                <a:cs typeface="+mn-cs"/>
              </a:rPr>
              <a:t>for women, </a:t>
            </a:r>
            <a:r>
              <a:rPr kumimoji="0" lang="en-GB" sz="1600" b="0" i="0" u="none" strike="noStrike" kern="1200" cap="none" spc="0" normalizeH="0" baseline="0" noProof="0" dirty="0">
                <a:ln>
                  <a:noFill/>
                </a:ln>
                <a:solidFill>
                  <a:srgbClr val="0070BA"/>
                </a:solidFill>
                <a:effectLst/>
                <a:uLnTx/>
                <a:uFillTx/>
                <a:latin typeface="Fira Sans Medium"/>
                <a:ea typeface="+mn-ea"/>
                <a:cs typeface="+mn-cs"/>
              </a:rPr>
              <a:t>93% </a:t>
            </a:r>
            <a:r>
              <a:rPr kumimoji="0" lang="en-GB" sz="1600" b="0" i="0" u="none" strike="noStrike" kern="1200" cap="none" spc="0" normalizeH="0" baseline="0" noProof="0" dirty="0">
                <a:ln>
                  <a:noFill/>
                </a:ln>
                <a:solidFill>
                  <a:srgbClr val="000000"/>
                </a:solidFill>
                <a:effectLst/>
                <a:uLnTx/>
                <a:uFillTx/>
                <a:latin typeface="Fira Sans"/>
                <a:ea typeface="+mn-ea"/>
                <a:cs typeface="+mn-cs"/>
              </a:rPr>
              <a:t>for 18-24 y.o.*  </a:t>
            </a:r>
          </a:p>
        </p:txBody>
      </p:sp>
      <p:sp>
        <p:nvSpPr>
          <p:cNvPr id="22" name="Text Placeholder 2">
            <a:extLst>
              <a:ext uri="{FF2B5EF4-FFF2-40B4-BE49-F238E27FC236}">
                <a16:creationId xmlns:a16="http://schemas.microsoft.com/office/drawing/2014/main" id="{B327EB0A-87AC-48FC-B663-F8EA2D2EC399}"/>
              </a:ext>
            </a:extLst>
          </p:cNvPr>
          <p:cNvSpPr txBox="1">
            <a:spLocks/>
          </p:cNvSpPr>
          <p:nvPr/>
        </p:nvSpPr>
        <p:spPr>
          <a:xfrm>
            <a:off x="1450011" y="2858722"/>
            <a:ext cx="5541338"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solidFill>
                  <a:srgbClr val="000000"/>
                </a:solidFill>
                <a:latin typeface="Fira Sans"/>
              </a:rPr>
              <a:t>In US, Gen Z and Millennials’ self-reported stress levels were </a:t>
            </a:r>
            <a:r>
              <a:rPr lang="en-GB" sz="1600" dirty="0">
                <a:solidFill>
                  <a:srgbClr val="0070BA"/>
                </a:solidFill>
                <a:latin typeface="Fira Sans Medium"/>
              </a:rPr>
              <a:t>+40% higher </a:t>
            </a:r>
            <a:r>
              <a:rPr lang="en-GB" sz="1600" dirty="0">
                <a:solidFill>
                  <a:srgbClr val="000000"/>
                </a:solidFill>
                <a:latin typeface="Fira Sans"/>
              </a:rPr>
              <a:t>than the ones perceived as “healthy” **</a:t>
            </a:r>
          </a:p>
        </p:txBody>
      </p:sp>
      <p:pic>
        <p:nvPicPr>
          <p:cNvPr id="23" name="Picture 22" descr="A picture containing drawing&#10;&#10;Description automatically generated">
            <a:extLst>
              <a:ext uri="{FF2B5EF4-FFF2-40B4-BE49-F238E27FC236}">
                <a16:creationId xmlns:a16="http://schemas.microsoft.com/office/drawing/2014/main" id="{BF837DE1-92D7-4A27-8BA7-31F426825B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0741" y="1721905"/>
            <a:ext cx="792000" cy="792000"/>
          </a:xfrm>
          <a:prstGeom prst="rect">
            <a:avLst/>
          </a:prstGeom>
        </p:spPr>
      </p:pic>
      <p:pic>
        <p:nvPicPr>
          <p:cNvPr id="24" name="Picture 23">
            <a:extLst>
              <a:ext uri="{FF2B5EF4-FFF2-40B4-BE49-F238E27FC236}">
                <a16:creationId xmlns:a16="http://schemas.microsoft.com/office/drawing/2014/main" id="{4D2C34D8-73D4-4828-AEE1-20CF6F3BBC5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90741" y="2708944"/>
            <a:ext cx="792000" cy="792000"/>
          </a:xfrm>
          <a:prstGeom prst="rect">
            <a:avLst/>
          </a:prstGeom>
        </p:spPr>
      </p:pic>
      <p:sp>
        <p:nvSpPr>
          <p:cNvPr id="25" name="Text Placeholder 2">
            <a:extLst>
              <a:ext uri="{FF2B5EF4-FFF2-40B4-BE49-F238E27FC236}">
                <a16:creationId xmlns:a16="http://schemas.microsoft.com/office/drawing/2014/main" id="{522CF96B-CABD-4DF7-B5DB-044E19AE2483}"/>
              </a:ext>
            </a:extLst>
          </p:cNvPr>
          <p:cNvSpPr txBox="1">
            <a:spLocks/>
          </p:cNvSpPr>
          <p:nvPr/>
        </p:nvSpPr>
        <p:spPr>
          <a:xfrm>
            <a:off x="1450011" y="3846767"/>
            <a:ext cx="4137988"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solidFill>
                  <a:srgbClr val="0070BA"/>
                </a:solidFill>
                <a:latin typeface="Fira Sans Medium"/>
              </a:rPr>
              <a:t>84% </a:t>
            </a:r>
            <a:r>
              <a:rPr lang="en-GB" sz="1600" dirty="0">
                <a:solidFill>
                  <a:srgbClr val="000000"/>
                </a:solidFill>
                <a:latin typeface="Fira Sans"/>
              </a:rPr>
              <a:t>of Brazilian consumers actively seek ways to reduce stress ***</a:t>
            </a:r>
          </a:p>
        </p:txBody>
      </p:sp>
      <p:sp>
        <p:nvSpPr>
          <p:cNvPr id="26" name="Text Placeholder 2">
            <a:extLst>
              <a:ext uri="{FF2B5EF4-FFF2-40B4-BE49-F238E27FC236}">
                <a16:creationId xmlns:a16="http://schemas.microsoft.com/office/drawing/2014/main" id="{84FEA3CD-98C8-430E-ABA8-5EE4435F9E38}"/>
              </a:ext>
            </a:extLst>
          </p:cNvPr>
          <p:cNvSpPr txBox="1">
            <a:spLocks/>
          </p:cNvSpPr>
          <p:nvPr/>
        </p:nvSpPr>
        <p:spPr>
          <a:xfrm>
            <a:off x="1450010" y="4713236"/>
            <a:ext cx="4513910" cy="73866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solidFill>
                  <a:srgbClr val="000000"/>
                </a:solidFill>
                <a:latin typeface="Fira Sans"/>
              </a:rPr>
              <a:t>2017 Health and Nutrition Survey Report shows that </a:t>
            </a:r>
            <a:r>
              <a:rPr lang="en-GB" sz="1600" dirty="0">
                <a:solidFill>
                  <a:srgbClr val="0070BA"/>
                </a:solidFill>
                <a:latin typeface="Fira Sans Medium"/>
              </a:rPr>
              <a:t>≈40% </a:t>
            </a:r>
            <a:r>
              <a:rPr lang="en-GB" sz="1600" dirty="0">
                <a:solidFill>
                  <a:srgbClr val="000000"/>
                </a:solidFill>
                <a:latin typeface="Fira Sans"/>
              </a:rPr>
              <a:t>of the Japanese population fails to sleep more than 6 hours per night ****</a:t>
            </a:r>
          </a:p>
        </p:txBody>
      </p:sp>
      <p:pic>
        <p:nvPicPr>
          <p:cNvPr id="27" name="Picture 26">
            <a:extLst>
              <a:ext uri="{FF2B5EF4-FFF2-40B4-BE49-F238E27FC236}">
                <a16:creationId xmlns:a16="http://schemas.microsoft.com/office/drawing/2014/main" id="{2759E8CE-6C5A-401A-B3B1-FF92605DEFD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68000" y="3695982"/>
            <a:ext cx="792000" cy="792000"/>
          </a:xfrm>
          <a:prstGeom prst="rect">
            <a:avLst/>
          </a:prstGeom>
        </p:spPr>
      </p:pic>
      <p:pic>
        <p:nvPicPr>
          <p:cNvPr id="28" name="Picture 27">
            <a:extLst>
              <a:ext uri="{FF2B5EF4-FFF2-40B4-BE49-F238E27FC236}">
                <a16:creationId xmlns:a16="http://schemas.microsoft.com/office/drawing/2014/main" id="{5C91782D-4DCA-4814-A66B-92F504C4E45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68000" y="4683020"/>
            <a:ext cx="792000" cy="792000"/>
          </a:xfrm>
          <a:prstGeom prst="rect">
            <a:avLst/>
          </a:prstGeom>
        </p:spPr>
      </p:pic>
      <p:sp>
        <p:nvSpPr>
          <p:cNvPr id="29" name="Text Placeholder 2">
            <a:extLst>
              <a:ext uri="{FF2B5EF4-FFF2-40B4-BE49-F238E27FC236}">
                <a16:creationId xmlns:a16="http://schemas.microsoft.com/office/drawing/2014/main" id="{D42F04C8-B062-4BD9-A34B-B41C9814D533}"/>
              </a:ext>
            </a:extLst>
          </p:cNvPr>
          <p:cNvSpPr txBox="1">
            <a:spLocks/>
          </p:cNvSpPr>
          <p:nvPr/>
        </p:nvSpPr>
        <p:spPr>
          <a:xfrm>
            <a:off x="755240" y="5663492"/>
            <a:ext cx="11436760" cy="55399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0"/>
              </a:spcAft>
              <a:buNone/>
            </a:pPr>
            <a:r>
              <a:rPr lang="en-GB" sz="900" i="1" dirty="0">
                <a:solidFill>
                  <a:schemeClr val="bg1">
                    <a:lumMod val="65000"/>
                  </a:schemeClr>
                </a:solidFill>
                <a:latin typeface="Fira Sans" panose="020B0503050000020004" pitchFamily="34" charset="0"/>
                <a:ea typeface="Fira Sans" panose="020B0503050000020004" pitchFamily="34" charset="0"/>
              </a:rPr>
              <a:t>*Source: from Mintel, reference to </a:t>
            </a:r>
            <a:r>
              <a:rPr lang="en-US" sz="900" i="1" dirty="0">
                <a:solidFill>
                  <a:schemeClr val="bg1">
                    <a:lumMod val="65000"/>
                  </a:schemeClr>
                </a:solidFill>
                <a:latin typeface="Fira Sans" panose="020B0503050000020004" pitchFamily="34" charset="0"/>
                <a:ea typeface="Fira Sans" panose="020B0503050000020004" pitchFamily="34" charset="0"/>
              </a:rPr>
              <a:t>a study into the impact of stress, commissioned in UK by the Mental Health Foundation, May 2018</a:t>
            </a:r>
            <a:endParaRPr lang="en-GB" sz="900" i="1" dirty="0">
              <a:solidFill>
                <a:schemeClr val="bg1">
                  <a:lumMod val="65000"/>
                </a:schemeClr>
              </a:solidFill>
              <a:latin typeface="Fira Sans" panose="020B0503050000020004" pitchFamily="34" charset="0"/>
              <a:ea typeface="Fira Sans" panose="020B0503050000020004" pitchFamily="34" charset="0"/>
            </a:endParaRPr>
          </a:p>
          <a:p>
            <a:pPr marL="0" indent="0">
              <a:spcAft>
                <a:spcPts val="0"/>
              </a:spcAft>
              <a:buNone/>
            </a:pPr>
            <a:r>
              <a:rPr lang="en-GB" sz="900" i="1" dirty="0">
                <a:solidFill>
                  <a:schemeClr val="bg1">
                    <a:lumMod val="65000"/>
                  </a:schemeClr>
                </a:solidFill>
                <a:latin typeface="Fira Sans" panose="020B0503050000020004" pitchFamily="34" charset="0"/>
                <a:ea typeface="Fira Sans" panose="020B0503050000020004" pitchFamily="34" charset="0"/>
              </a:rPr>
              <a:t>**Source: American Psychology Association. Stress in America, Generation Z. APA, October 2018. https://www.apa.org/news/press/releases/stress/2018/stress-gen-z.pdf. Accessed 10 Dec. 2019</a:t>
            </a:r>
          </a:p>
          <a:p>
            <a:pPr marL="0" indent="0">
              <a:spcAft>
                <a:spcPts val="0"/>
              </a:spcAft>
              <a:buNone/>
            </a:pPr>
            <a:r>
              <a:rPr lang="en-GB" sz="900" i="1" dirty="0">
                <a:solidFill>
                  <a:schemeClr val="bg1">
                    <a:lumMod val="65000"/>
                  </a:schemeClr>
                </a:solidFill>
                <a:latin typeface="Fira Sans" panose="020B0503050000020004" pitchFamily="34" charset="0"/>
                <a:ea typeface="Fira Sans" panose="020B0503050000020004" pitchFamily="34" charset="0"/>
              </a:rPr>
              <a:t>***Source: </a:t>
            </a:r>
            <a:r>
              <a:rPr lang="en-US" sz="900" i="1" dirty="0">
                <a:solidFill>
                  <a:schemeClr val="bg1">
                    <a:lumMod val="65000"/>
                  </a:schemeClr>
                </a:solidFill>
                <a:latin typeface="Fira Sans" panose="020B0503050000020004" pitchFamily="34" charset="0"/>
                <a:ea typeface="Fira Sans" panose="020B0503050000020004" pitchFamily="34" charset="0"/>
              </a:rPr>
              <a:t>Mintel's 35-market survey, December 2019. Base: 1,000 adults aged 16-55 in Brazil</a:t>
            </a:r>
          </a:p>
          <a:p>
            <a:pPr marL="0" indent="0">
              <a:spcAft>
                <a:spcPts val="0"/>
              </a:spcAft>
              <a:buNone/>
            </a:pPr>
            <a:r>
              <a:rPr lang="en-US" sz="900" i="1" dirty="0">
                <a:solidFill>
                  <a:schemeClr val="bg1">
                    <a:lumMod val="65000"/>
                  </a:schemeClr>
                </a:solidFill>
                <a:latin typeface="Fira Sans" panose="020B0503050000020004" pitchFamily="34" charset="0"/>
                <a:ea typeface="Fira Sans" panose="020B0503050000020004" pitchFamily="34" charset="0"/>
              </a:rPr>
              <a:t>**** Source: Japanese Beauty 2020 Consumer Trends</a:t>
            </a:r>
            <a:endParaRPr lang="en-GB" sz="900" i="1" dirty="0">
              <a:solidFill>
                <a:schemeClr val="bg1">
                  <a:lumMod val="65000"/>
                </a:schemeClr>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752990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4F43E-E6E1-44F9-BB3B-6AAA195B9519}"/>
              </a:ext>
            </a:extLst>
          </p:cNvPr>
          <p:cNvSpPr>
            <a:spLocks noGrp="1"/>
          </p:cNvSpPr>
          <p:nvPr>
            <p:ph type="sldNum" sz="quarter" idx="10"/>
          </p:nvPr>
        </p:nvSpPr>
        <p:spPr/>
        <p:txBody>
          <a:bodyPr/>
          <a:lstStyle/>
          <a:p>
            <a:fld id="{EC50C849-B97A-2B45-B78A-6D9C352F693C}" type="slidenum">
              <a:rPr lang="en-US" smtClean="0"/>
              <a:pPr/>
              <a:t>4</a:t>
            </a:fld>
            <a:endParaRPr lang="en-US" dirty="0"/>
          </a:p>
        </p:txBody>
      </p:sp>
      <p:pic>
        <p:nvPicPr>
          <p:cNvPr id="7" name="Picture 6" descr="A person in a yellow dress&#10;&#10;Description automatically generated">
            <a:extLst>
              <a:ext uri="{FF2B5EF4-FFF2-40B4-BE49-F238E27FC236}">
                <a16:creationId xmlns:a16="http://schemas.microsoft.com/office/drawing/2014/main" id="{A58D40D5-12B4-4487-B7C2-1C80F6AA86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4992000" y="0"/>
            <a:ext cx="7200000" cy="6858000"/>
          </a:xfrm>
          <a:prstGeom prst="rect">
            <a:avLst/>
          </a:prstGeom>
        </p:spPr>
      </p:pic>
      <p:sp>
        <p:nvSpPr>
          <p:cNvPr id="8" name="Rectangle 7">
            <a:extLst>
              <a:ext uri="{FF2B5EF4-FFF2-40B4-BE49-F238E27FC236}">
                <a16:creationId xmlns:a16="http://schemas.microsoft.com/office/drawing/2014/main" id="{9123D8F5-26E9-404F-B265-670F065C7D89}"/>
              </a:ext>
            </a:extLst>
          </p:cNvPr>
          <p:cNvSpPr/>
          <p:nvPr/>
        </p:nvSpPr>
        <p:spPr>
          <a:xfrm>
            <a:off x="4208560"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Title 1">
            <a:extLst>
              <a:ext uri="{FF2B5EF4-FFF2-40B4-BE49-F238E27FC236}">
                <a16:creationId xmlns:a16="http://schemas.microsoft.com/office/drawing/2014/main" id="{7F476D1A-6B79-4936-B7F0-C972C88331A2}"/>
              </a:ext>
            </a:extLst>
          </p:cNvPr>
          <p:cNvSpPr>
            <a:spLocks noGrp="1"/>
          </p:cNvSpPr>
          <p:nvPr>
            <p:ph type="title"/>
          </p:nvPr>
        </p:nvSpPr>
        <p:spPr>
          <a:xfrm>
            <a:off x="468000" y="468000"/>
            <a:ext cx="10603952" cy="443198"/>
          </a:xfrm>
        </p:spPr>
        <p:txBody>
          <a:bodyPr/>
          <a:lstStyle/>
          <a:p>
            <a:r>
              <a:rPr lang="en-GB" dirty="0"/>
              <a:t>…and actively look for solutions to reduce it</a:t>
            </a:r>
          </a:p>
        </p:txBody>
      </p:sp>
      <p:pic>
        <p:nvPicPr>
          <p:cNvPr id="11" name="Picture 10" descr="A picture containing drawing&#10;&#10;Description automatically generated">
            <a:extLst>
              <a:ext uri="{FF2B5EF4-FFF2-40B4-BE49-F238E27FC236}">
                <a16:creationId xmlns:a16="http://schemas.microsoft.com/office/drawing/2014/main" id="{D4AE3A86-06F5-4677-861B-A82C95E3DE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9510"/>
          <a:stretch/>
        </p:blipFill>
        <p:spPr>
          <a:xfrm>
            <a:off x="468000" y="1542140"/>
            <a:ext cx="7513637" cy="4090074"/>
          </a:xfrm>
          <a:prstGeom prst="rect">
            <a:avLst/>
          </a:prstGeom>
        </p:spPr>
      </p:pic>
      <p:sp>
        <p:nvSpPr>
          <p:cNvPr id="12" name="Title 1">
            <a:extLst>
              <a:ext uri="{FF2B5EF4-FFF2-40B4-BE49-F238E27FC236}">
                <a16:creationId xmlns:a16="http://schemas.microsoft.com/office/drawing/2014/main" id="{8B000746-B32F-4548-A663-DA3F3058A6C4}"/>
              </a:ext>
            </a:extLst>
          </p:cNvPr>
          <p:cNvSpPr txBox="1">
            <a:spLocks/>
          </p:cNvSpPr>
          <p:nvPr/>
        </p:nvSpPr>
        <p:spPr>
          <a:xfrm>
            <a:off x="686501" y="1314468"/>
            <a:ext cx="10603952" cy="16619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Fira Sans"/>
                <a:ea typeface="+mj-ea"/>
                <a:cs typeface="+mj-cs"/>
              </a:rPr>
              <a:t>Selected Countries: consumers actively seeking ways to reduce stress, </a:t>
            </a:r>
            <a:r>
              <a:rPr kumimoji="0" lang="en-GB" sz="1200" b="1" i="0" u="none" strike="noStrike" kern="1200" cap="none" spc="0" normalizeH="0" baseline="0" noProof="0" dirty="0" err="1">
                <a:ln>
                  <a:noFill/>
                </a:ln>
                <a:solidFill>
                  <a:srgbClr val="000000"/>
                </a:solidFill>
                <a:effectLst/>
                <a:uLnTx/>
                <a:uFillTx/>
                <a:latin typeface="Fira Sans"/>
                <a:ea typeface="+mj-ea"/>
                <a:cs typeface="+mj-cs"/>
              </a:rPr>
              <a:t>jul</a:t>
            </a:r>
            <a:r>
              <a:rPr kumimoji="0" lang="en-GB" sz="1200" b="1" i="0" u="none" strike="noStrike" kern="1200" cap="none" spc="0" normalizeH="0" baseline="0" noProof="0" dirty="0">
                <a:ln>
                  <a:noFill/>
                </a:ln>
                <a:solidFill>
                  <a:srgbClr val="000000"/>
                </a:solidFill>
                <a:effectLst/>
                <a:uLnTx/>
                <a:uFillTx/>
                <a:latin typeface="Fira Sans"/>
                <a:ea typeface="+mj-ea"/>
                <a:cs typeface="+mj-cs"/>
              </a:rPr>
              <a:t> 2019</a:t>
            </a:r>
          </a:p>
        </p:txBody>
      </p:sp>
      <p:sp>
        <p:nvSpPr>
          <p:cNvPr id="13" name="Text Placeholder 2">
            <a:extLst>
              <a:ext uri="{FF2B5EF4-FFF2-40B4-BE49-F238E27FC236}">
                <a16:creationId xmlns:a16="http://schemas.microsoft.com/office/drawing/2014/main" id="{B434C6DF-63F0-445A-9BFF-619E376FE2C4}"/>
              </a:ext>
            </a:extLst>
          </p:cNvPr>
          <p:cNvSpPr txBox="1">
            <a:spLocks/>
          </p:cNvSpPr>
          <p:nvPr/>
        </p:nvSpPr>
        <p:spPr>
          <a:xfrm>
            <a:off x="843462" y="5487909"/>
            <a:ext cx="7513637" cy="63094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900" i="1" dirty="0">
                <a:solidFill>
                  <a:schemeClr val="bg1">
                    <a:lumMod val="65000"/>
                  </a:schemeClr>
                </a:solidFill>
                <a:latin typeface="Fira Sans" panose="020B0503050000020004" pitchFamily="34" charset="0"/>
                <a:ea typeface="Fira Sans" panose="020B0503050000020004" pitchFamily="34" charset="0"/>
              </a:rPr>
              <a:t>* taken from Mintel’s 35-market consumer research study</a:t>
            </a:r>
          </a:p>
          <a:p>
            <a:pPr marL="0" indent="0">
              <a:buNone/>
            </a:pPr>
            <a:r>
              <a:rPr lang="en-GB" sz="900" i="1" dirty="0">
                <a:solidFill>
                  <a:schemeClr val="bg1">
                    <a:lumMod val="65000"/>
                  </a:schemeClr>
                </a:solidFill>
                <a:latin typeface="Fira Sans" panose="020B0503050000020004" pitchFamily="34" charset="0"/>
                <a:ea typeface="Fira Sans" panose="020B0503050000020004" pitchFamily="34" charset="0"/>
              </a:rPr>
              <a:t>Base: India, China, US, Australia: 1,000 internet users aged 18+ in each country; Brazil, Italy, UK, France, Germany: 1,000 internet users aged 16+ in each country</a:t>
            </a:r>
          </a:p>
          <a:p>
            <a:pPr marL="0" indent="0">
              <a:buNone/>
            </a:pPr>
            <a:r>
              <a:rPr lang="en-GB" sz="900" i="1" dirty="0">
                <a:solidFill>
                  <a:schemeClr val="bg1">
                    <a:lumMod val="65000"/>
                  </a:schemeClr>
                </a:solidFill>
                <a:latin typeface="Fira Sans" panose="020B0503050000020004" pitchFamily="34" charset="0"/>
                <a:ea typeface="Fira Sans" panose="020B0503050000020004" pitchFamily="34" charset="0"/>
              </a:rPr>
              <a:t>Source: </a:t>
            </a:r>
            <a:r>
              <a:rPr lang="en-GB" sz="900" i="1" dirty="0" err="1">
                <a:solidFill>
                  <a:schemeClr val="bg1">
                    <a:lumMod val="65000"/>
                  </a:schemeClr>
                </a:solidFill>
                <a:latin typeface="Fira Sans" panose="020B0503050000020004" pitchFamily="34" charset="0"/>
                <a:ea typeface="Fira Sans" panose="020B0503050000020004" pitchFamily="34" charset="0"/>
              </a:rPr>
              <a:t>Dynata</a:t>
            </a:r>
            <a:r>
              <a:rPr lang="en-GB" sz="900" i="1" dirty="0">
                <a:solidFill>
                  <a:schemeClr val="bg1">
                    <a:lumMod val="65000"/>
                  </a:schemeClr>
                </a:solidFill>
                <a:latin typeface="Fira Sans" panose="020B0503050000020004" pitchFamily="34" charset="0"/>
                <a:ea typeface="Fira Sans" panose="020B0503050000020004" pitchFamily="34" charset="0"/>
              </a:rPr>
              <a:t>/Mintel; </a:t>
            </a:r>
            <a:r>
              <a:rPr lang="en-GB" sz="900" i="1" dirty="0" err="1">
                <a:solidFill>
                  <a:schemeClr val="bg1">
                    <a:lumMod val="65000"/>
                  </a:schemeClr>
                </a:solidFill>
                <a:latin typeface="Fira Sans" panose="020B0503050000020004" pitchFamily="34" charset="0"/>
                <a:ea typeface="Fira Sans" panose="020B0503050000020004" pitchFamily="34" charset="0"/>
              </a:rPr>
              <a:t>KuRunData</a:t>
            </a:r>
            <a:r>
              <a:rPr lang="en-GB" sz="900" i="1" dirty="0">
                <a:solidFill>
                  <a:schemeClr val="bg1">
                    <a:lumMod val="65000"/>
                  </a:schemeClr>
                </a:solidFill>
                <a:latin typeface="Fira Sans" panose="020B0503050000020004" pitchFamily="34" charset="0"/>
                <a:ea typeface="Fira Sans" panose="020B0503050000020004" pitchFamily="34" charset="0"/>
              </a:rPr>
              <a:t>/Mintel; Lightspeed/Mintel</a:t>
            </a:r>
          </a:p>
        </p:txBody>
      </p:sp>
      <p:pic>
        <p:nvPicPr>
          <p:cNvPr id="14" name="Picture 13">
            <a:extLst>
              <a:ext uri="{FF2B5EF4-FFF2-40B4-BE49-F238E27FC236}">
                <a16:creationId xmlns:a16="http://schemas.microsoft.com/office/drawing/2014/main" id="{6420CE69-B9C8-4DC6-B867-686CD6E5F96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68271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4F43E-E6E1-44F9-BB3B-6AAA195B9519}"/>
              </a:ext>
            </a:extLst>
          </p:cNvPr>
          <p:cNvSpPr>
            <a:spLocks noGrp="1"/>
          </p:cNvSpPr>
          <p:nvPr>
            <p:ph type="sldNum" sz="quarter" idx="10"/>
          </p:nvPr>
        </p:nvSpPr>
        <p:spPr/>
        <p:txBody>
          <a:bodyPr/>
          <a:lstStyle/>
          <a:p>
            <a:fld id="{EC50C849-B97A-2B45-B78A-6D9C352F693C}" type="slidenum">
              <a:rPr lang="en-US" smtClean="0"/>
              <a:pPr/>
              <a:t>5</a:t>
            </a:fld>
            <a:endParaRPr lang="en-US" dirty="0"/>
          </a:p>
        </p:txBody>
      </p:sp>
      <p:pic>
        <p:nvPicPr>
          <p:cNvPr id="3" name="Picture 2" descr="A person taking a selfie&#10;&#10;Description automatically generated">
            <a:extLst>
              <a:ext uri="{FF2B5EF4-FFF2-40B4-BE49-F238E27FC236}">
                <a16:creationId xmlns:a16="http://schemas.microsoft.com/office/drawing/2014/main" id="{35E90D38-075B-4BD8-A89F-1D801B8E2F7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89677" y="0"/>
            <a:ext cx="7200000" cy="6858000"/>
          </a:xfrm>
          <a:prstGeom prst="rect">
            <a:avLst/>
          </a:prstGeom>
        </p:spPr>
      </p:pic>
      <p:sp>
        <p:nvSpPr>
          <p:cNvPr id="4" name="Rectangle 3">
            <a:extLst>
              <a:ext uri="{FF2B5EF4-FFF2-40B4-BE49-F238E27FC236}">
                <a16:creationId xmlns:a16="http://schemas.microsoft.com/office/drawing/2014/main" id="{1EC26EFF-9383-444A-A464-5AA85E97861C}"/>
              </a:ext>
            </a:extLst>
          </p:cNvPr>
          <p:cNvSpPr/>
          <p:nvPr/>
        </p:nvSpPr>
        <p:spPr>
          <a:xfrm>
            <a:off x="4992701" y="3177"/>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Fira Sans"/>
              <a:ea typeface="+mn-ea"/>
              <a:cs typeface="+mn-cs"/>
            </a:endParaRPr>
          </a:p>
        </p:txBody>
      </p:sp>
      <p:sp>
        <p:nvSpPr>
          <p:cNvPr id="13" name="Text Placeholder 2">
            <a:extLst>
              <a:ext uri="{FF2B5EF4-FFF2-40B4-BE49-F238E27FC236}">
                <a16:creationId xmlns:a16="http://schemas.microsoft.com/office/drawing/2014/main" id="{843CB42D-A54F-49CF-A22F-64A62AC2C13A}"/>
              </a:ext>
            </a:extLst>
          </p:cNvPr>
          <p:cNvSpPr txBox="1">
            <a:spLocks/>
          </p:cNvSpPr>
          <p:nvPr/>
        </p:nvSpPr>
        <p:spPr>
          <a:xfrm>
            <a:off x="1369926" y="2737716"/>
            <a:ext cx="4270710"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defRPr/>
            </a:pPr>
            <a:r>
              <a:rPr lang="en-US" sz="1600" dirty="0">
                <a:solidFill>
                  <a:srgbClr val="000000"/>
                </a:solidFill>
                <a:latin typeface="Fira Sans"/>
              </a:rPr>
              <a:t>declare to be moderately/extremely worried about future impact on lifestyle</a:t>
            </a:r>
          </a:p>
        </p:txBody>
      </p:sp>
      <p:sp>
        <p:nvSpPr>
          <p:cNvPr id="14" name="Text Placeholder 2">
            <a:extLst>
              <a:ext uri="{FF2B5EF4-FFF2-40B4-BE49-F238E27FC236}">
                <a16:creationId xmlns:a16="http://schemas.microsoft.com/office/drawing/2014/main" id="{A862C6AB-9C92-443F-86E9-42AD1BC384D0}"/>
              </a:ext>
            </a:extLst>
          </p:cNvPr>
          <p:cNvSpPr txBox="1">
            <a:spLocks/>
          </p:cNvSpPr>
          <p:nvPr/>
        </p:nvSpPr>
        <p:spPr>
          <a:xfrm>
            <a:off x="1369926" y="3661186"/>
            <a:ext cx="4909688" cy="24622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defRPr/>
            </a:pPr>
            <a:r>
              <a:rPr lang="en-US" sz="1600" dirty="0">
                <a:solidFill>
                  <a:srgbClr val="000000"/>
                </a:solidFill>
                <a:latin typeface="Fira Sans"/>
              </a:rPr>
              <a:t>say their financial status is worse-off</a:t>
            </a:r>
          </a:p>
        </p:txBody>
      </p:sp>
      <p:sp>
        <p:nvSpPr>
          <p:cNvPr id="15" name="Text Placeholder 2">
            <a:extLst>
              <a:ext uri="{FF2B5EF4-FFF2-40B4-BE49-F238E27FC236}">
                <a16:creationId xmlns:a16="http://schemas.microsoft.com/office/drawing/2014/main" id="{41C1CDE3-FFBF-48B0-BB21-44F823DA60E3}"/>
              </a:ext>
            </a:extLst>
          </p:cNvPr>
          <p:cNvSpPr txBox="1">
            <a:spLocks/>
          </p:cNvSpPr>
          <p:nvPr/>
        </p:nvSpPr>
        <p:spPr>
          <a:xfrm>
            <a:off x="1369926" y="4287197"/>
            <a:ext cx="3967788"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defRPr/>
            </a:pPr>
            <a:r>
              <a:rPr lang="en-US" sz="1600" dirty="0">
                <a:solidFill>
                  <a:srgbClr val="000000"/>
                </a:solidFill>
                <a:latin typeface="Fira Sans"/>
              </a:rPr>
              <a:t>are most concerned about stress at work or their employment</a:t>
            </a:r>
          </a:p>
        </p:txBody>
      </p:sp>
      <p:pic>
        <p:nvPicPr>
          <p:cNvPr id="16" name="Picture 15" descr="A close up of a sign&#10;&#10;Description automatically generated">
            <a:extLst>
              <a:ext uri="{FF2B5EF4-FFF2-40B4-BE49-F238E27FC236}">
                <a16:creationId xmlns:a16="http://schemas.microsoft.com/office/drawing/2014/main" id="{938E59D4-1573-48FC-B9B1-014718D142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7153" y="2634495"/>
            <a:ext cx="698884" cy="698884"/>
          </a:xfrm>
          <a:prstGeom prst="rect">
            <a:avLst/>
          </a:prstGeom>
        </p:spPr>
      </p:pic>
      <p:pic>
        <p:nvPicPr>
          <p:cNvPr id="17" name="Picture 16">
            <a:extLst>
              <a:ext uri="{FF2B5EF4-FFF2-40B4-BE49-F238E27FC236}">
                <a16:creationId xmlns:a16="http://schemas.microsoft.com/office/drawing/2014/main" id="{993E217C-A9D7-4118-ACE5-C08875558FB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67153" y="3425762"/>
            <a:ext cx="698884" cy="698884"/>
          </a:xfrm>
          <a:prstGeom prst="rect">
            <a:avLst/>
          </a:prstGeom>
        </p:spPr>
      </p:pic>
      <p:pic>
        <p:nvPicPr>
          <p:cNvPr id="18" name="Picture 17">
            <a:extLst>
              <a:ext uri="{FF2B5EF4-FFF2-40B4-BE49-F238E27FC236}">
                <a16:creationId xmlns:a16="http://schemas.microsoft.com/office/drawing/2014/main" id="{BB7A0CC1-1311-4194-A16F-4D78313B6A3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67153" y="4183975"/>
            <a:ext cx="698884" cy="698884"/>
          </a:xfrm>
          <a:prstGeom prst="rect">
            <a:avLst/>
          </a:prstGeom>
        </p:spPr>
      </p:pic>
      <p:sp>
        <p:nvSpPr>
          <p:cNvPr id="19" name="Text Placeholder 2">
            <a:extLst>
              <a:ext uri="{FF2B5EF4-FFF2-40B4-BE49-F238E27FC236}">
                <a16:creationId xmlns:a16="http://schemas.microsoft.com/office/drawing/2014/main" id="{603AAF20-1455-4C53-B655-2ECF897BCF91}"/>
              </a:ext>
            </a:extLst>
          </p:cNvPr>
          <p:cNvSpPr txBox="1">
            <a:spLocks/>
          </p:cNvSpPr>
          <p:nvPr/>
        </p:nvSpPr>
        <p:spPr>
          <a:xfrm>
            <a:off x="467398" y="2112006"/>
            <a:ext cx="6335409"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defRPr/>
            </a:pPr>
            <a:r>
              <a:rPr lang="en-GB" sz="1600" dirty="0">
                <a:solidFill>
                  <a:srgbClr val="000000"/>
                </a:solidFill>
                <a:latin typeface="Fira Sans"/>
              </a:rPr>
              <a:t>Raising of new concerns, beyond just the exposure to the virus. </a:t>
            </a:r>
            <a:br>
              <a:rPr lang="en-GB" sz="1600" dirty="0">
                <a:solidFill>
                  <a:srgbClr val="000000"/>
                </a:solidFill>
                <a:latin typeface="Fira Sans"/>
              </a:rPr>
            </a:br>
            <a:r>
              <a:rPr lang="en-GB" sz="1600" dirty="0">
                <a:solidFill>
                  <a:srgbClr val="000000"/>
                </a:solidFill>
                <a:latin typeface="Fira Sans"/>
              </a:rPr>
              <a:t>From a recent Chinese digital consumers survey*:</a:t>
            </a:r>
          </a:p>
        </p:txBody>
      </p:sp>
      <p:sp>
        <p:nvSpPr>
          <p:cNvPr id="20" name="Rectangle 19">
            <a:extLst>
              <a:ext uri="{FF2B5EF4-FFF2-40B4-BE49-F238E27FC236}">
                <a16:creationId xmlns:a16="http://schemas.microsoft.com/office/drawing/2014/main" id="{3E0F5758-7DB5-4E3B-815F-F639F8403112}"/>
              </a:ext>
            </a:extLst>
          </p:cNvPr>
          <p:cNvSpPr/>
          <p:nvPr/>
        </p:nvSpPr>
        <p:spPr>
          <a:xfrm>
            <a:off x="425181" y="2037892"/>
            <a:ext cx="6107822" cy="2909755"/>
          </a:xfrm>
          <a:prstGeom prst="rect">
            <a:avLst/>
          </a:prstGeom>
          <a:noFill/>
          <a:ln w="12700" cap="flat" cmpd="sng" algn="ctr">
            <a:solidFill>
              <a:srgbClr val="83D0F5"/>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err="1">
              <a:ln>
                <a:noFill/>
              </a:ln>
              <a:solidFill>
                <a:srgbClr val="000000"/>
              </a:solidFill>
              <a:effectLst/>
              <a:uLnTx/>
              <a:uFillTx/>
              <a:latin typeface="Fira Sans"/>
              <a:ea typeface="+mn-ea"/>
              <a:cs typeface="+mn-cs"/>
            </a:endParaRPr>
          </a:p>
        </p:txBody>
      </p:sp>
      <p:sp>
        <p:nvSpPr>
          <p:cNvPr id="21" name="Title 1">
            <a:extLst>
              <a:ext uri="{FF2B5EF4-FFF2-40B4-BE49-F238E27FC236}">
                <a16:creationId xmlns:a16="http://schemas.microsoft.com/office/drawing/2014/main" id="{C1A452EF-B0AF-46E7-B075-8E31EB767FDA}"/>
              </a:ext>
            </a:extLst>
          </p:cNvPr>
          <p:cNvSpPr>
            <a:spLocks noGrp="1"/>
          </p:cNvSpPr>
          <p:nvPr>
            <p:ph type="title"/>
          </p:nvPr>
        </p:nvSpPr>
        <p:spPr>
          <a:xfrm>
            <a:off x="468000" y="468000"/>
            <a:ext cx="9270911" cy="443198"/>
          </a:xfrm>
        </p:spPr>
        <p:txBody>
          <a:bodyPr/>
          <a:lstStyle/>
          <a:p>
            <a:r>
              <a:rPr lang="en-GB" dirty="0"/>
              <a:t>COVID-19 context triggers anxiety</a:t>
            </a:r>
          </a:p>
        </p:txBody>
      </p:sp>
      <p:sp>
        <p:nvSpPr>
          <p:cNvPr id="22" name="Text Placeholder 2">
            <a:extLst>
              <a:ext uri="{FF2B5EF4-FFF2-40B4-BE49-F238E27FC236}">
                <a16:creationId xmlns:a16="http://schemas.microsoft.com/office/drawing/2014/main" id="{329420F0-8F06-40EA-BB91-283FBFB54C87}"/>
              </a:ext>
            </a:extLst>
          </p:cNvPr>
          <p:cNvSpPr txBox="1">
            <a:spLocks/>
          </p:cNvSpPr>
          <p:nvPr/>
        </p:nvSpPr>
        <p:spPr>
          <a:xfrm>
            <a:off x="467999" y="1024915"/>
            <a:ext cx="8224673" cy="73866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1" i="1" u="none" strike="noStrike" kern="1200" cap="none" spc="0" normalizeH="0" baseline="0" noProof="0" dirty="0">
                <a:ln>
                  <a:noFill/>
                </a:ln>
                <a:solidFill>
                  <a:srgbClr val="00A3DB"/>
                </a:solidFill>
                <a:effectLst/>
                <a:uLnTx/>
                <a:uFillTx/>
                <a:latin typeface="Trebuchet MS" panose="020B0703020202090204" pitchFamily="34" charset="0"/>
                <a:ea typeface="+mn-ea"/>
                <a:cs typeface="+mn-cs"/>
              </a:rPr>
              <a:t>Consumers are concerned of protecting and maintaining their mental health, whatever will happen next</a:t>
            </a:r>
          </a:p>
        </p:txBody>
      </p:sp>
      <p:sp>
        <p:nvSpPr>
          <p:cNvPr id="23" name="Text Placeholder 2">
            <a:extLst>
              <a:ext uri="{FF2B5EF4-FFF2-40B4-BE49-F238E27FC236}">
                <a16:creationId xmlns:a16="http://schemas.microsoft.com/office/drawing/2014/main" id="{7A1A1F0C-8557-4583-AC21-E687A44E78BA}"/>
              </a:ext>
            </a:extLst>
          </p:cNvPr>
          <p:cNvSpPr txBox="1">
            <a:spLocks/>
          </p:cNvSpPr>
          <p:nvPr/>
        </p:nvSpPr>
        <p:spPr>
          <a:xfrm>
            <a:off x="425181" y="5296074"/>
            <a:ext cx="7629398"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latin typeface="Fira Sans"/>
                <a:ea typeface="+mn-ea"/>
                <a:cs typeface="+mn-cs"/>
              </a:rPr>
              <a:t>Interest and use of products with mood boosting or stress reduction qualities is expected to increase further, due to the psychological toll from the pandemic</a:t>
            </a:r>
          </a:p>
        </p:txBody>
      </p:sp>
      <p:sp>
        <p:nvSpPr>
          <p:cNvPr id="24" name="Text Placeholder 2">
            <a:extLst>
              <a:ext uri="{FF2B5EF4-FFF2-40B4-BE49-F238E27FC236}">
                <a16:creationId xmlns:a16="http://schemas.microsoft.com/office/drawing/2014/main" id="{E3B76817-BF13-49D0-A25C-E487D44EB7C9}"/>
              </a:ext>
            </a:extLst>
          </p:cNvPr>
          <p:cNvSpPr txBox="1">
            <a:spLocks/>
          </p:cNvSpPr>
          <p:nvPr/>
        </p:nvSpPr>
        <p:spPr>
          <a:xfrm>
            <a:off x="246308" y="6004384"/>
            <a:ext cx="9486737" cy="15388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000" b="0" i="1" u="none" strike="noStrike" kern="1200" cap="none" spc="0" normalizeH="0" baseline="0" noProof="0" dirty="0">
                <a:ln>
                  <a:noFill/>
                </a:ln>
                <a:solidFill>
                  <a:srgbClr val="FFFFFF">
                    <a:lumMod val="65000"/>
                  </a:srgbClr>
                </a:solidFill>
                <a:effectLst/>
                <a:uLnTx/>
                <a:uFillTx/>
                <a:latin typeface="Fira Sans"/>
                <a:ea typeface="+mn-ea"/>
                <a:cs typeface="+mn-cs"/>
              </a:rPr>
              <a:t>*Base: China: 1,200 internet users aged 18-59, 25 Mar-1 Apr 2020. Source: </a:t>
            </a:r>
            <a:r>
              <a:rPr kumimoji="0" lang="en-GB" sz="1000" b="0" i="1" u="none" strike="noStrike" kern="1200" cap="none" spc="0" normalizeH="0" baseline="0" noProof="0" dirty="0" err="1">
                <a:ln>
                  <a:noFill/>
                </a:ln>
                <a:solidFill>
                  <a:srgbClr val="FFFFFF">
                    <a:lumMod val="65000"/>
                  </a:srgbClr>
                </a:solidFill>
                <a:effectLst/>
                <a:uLnTx/>
                <a:uFillTx/>
                <a:latin typeface="Fira Sans"/>
                <a:ea typeface="+mn-ea"/>
                <a:cs typeface="+mn-cs"/>
              </a:rPr>
              <a:t>KuRunData</a:t>
            </a:r>
            <a:r>
              <a:rPr kumimoji="0" lang="en-GB" sz="1000" b="0" i="1" u="none" strike="noStrike" kern="1200" cap="none" spc="0" normalizeH="0" baseline="0" noProof="0" dirty="0">
                <a:ln>
                  <a:noFill/>
                </a:ln>
                <a:solidFill>
                  <a:srgbClr val="FFFFFF">
                    <a:lumMod val="65000"/>
                  </a:srgbClr>
                </a:solidFill>
                <a:effectLst/>
                <a:uLnTx/>
                <a:uFillTx/>
                <a:latin typeface="Fira Sans"/>
                <a:ea typeface="+mn-ea"/>
                <a:cs typeface="+mn-cs"/>
              </a:rPr>
              <a:t>/Mintel; Mintel's Global COVID-19 Tracker</a:t>
            </a:r>
          </a:p>
        </p:txBody>
      </p:sp>
      <p:pic>
        <p:nvPicPr>
          <p:cNvPr id="25" name="Picture 24">
            <a:extLst>
              <a:ext uri="{FF2B5EF4-FFF2-40B4-BE49-F238E27FC236}">
                <a16:creationId xmlns:a16="http://schemas.microsoft.com/office/drawing/2014/main" id="{E71B2C14-6A6E-45C8-916D-088A2AF8EEB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666126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4F43E-E6E1-44F9-BB3B-6AAA195B9519}"/>
              </a:ext>
            </a:extLst>
          </p:cNvPr>
          <p:cNvSpPr>
            <a:spLocks noGrp="1"/>
          </p:cNvSpPr>
          <p:nvPr>
            <p:ph type="sldNum" sz="quarter" idx="10"/>
          </p:nvPr>
        </p:nvSpPr>
        <p:spPr/>
        <p:txBody>
          <a:bodyPr/>
          <a:lstStyle/>
          <a:p>
            <a:fld id="{EC50C849-B97A-2B45-B78A-6D9C352F693C}" type="slidenum">
              <a:rPr lang="en-US" smtClean="0"/>
              <a:pPr/>
              <a:t>6</a:t>
            </a:fld>
            <a:endParaRPr lang="en-US" dirty="0"/>
          </a:p>
        </p:txBody>
      </p:sp>
      <p:pic>
        <p:nvPicPr>
          <p:cNvPr id="4" name="Picture 3" descr="A close up of a logo&#10;&#10;Description automatically generated">
            <a:extLst>
              <a:ext uri="{FF2B5EF4-FFF2-40B4-BE49-F238E27FC236}">
                <a16:creationId xmlns:a16="http://schemas.microsoft.com/office/drawing/2014/main" id="{F4B11CDC-D20D-4F78-8699-19E38CF2A031}"/>
              </a:ext>
            </a:extLst>
          </p:cNvPr>
          <p:cNvPicPr>
            <a:picLocks noChangeAspect="1"/>
          </p:cNvPicPr>
          <p:nvPr/>
        </p:nvPicPr>
        <p:blipFill rotWithShape="1">
          <a:blip r:embed="rId2" cstate="screen">
            <a:duotone>
              <a:srgbClr val="009FE3">
                <a:shade val="45000"/>
                <a:satMod val="135000"/>
              </a:srgbClr>
              <a:prstClr val="white"/>
            </a:duotone>
            <a:extLst>
              <a:ext uri="{28A0092B-C50C-407E-A947-70E740481C1C}">
                <a14:useLocalDpi xmlns:a14="http://schemas.microsoft.com/office/drawing/2010/main"/>
              </a:ext>
            </a:extLst>
          </a:blip>
          <a:srcRect/>
          <a:stretch/>
        </p:blipFill>
        <p:spPr>
          <a:xfrm>
            <a:off x="0" y="0"/>
            <a:ext cx="10800000" cy="6858000"/>
          </a:xfrm>
          <a:prstGeom prst="rect">
            <a:avLst/>
          </a:prstGeom>
        </p:spPr>
      </p:pic>
      <p:pic>
        <p:nvPicPr>
          <p:cNvPr id="36" name="Graphic 35">
            <a:extLst>
              <a:ext uri="{FF2B5EF4-FFF2-40B4-BE49-F238E27FC236}">
                <a16:creationId xmlns:a16="http://schemas.microsoft.com/office/drawing/2014/main" id="{E90D87B0-0801-4C81-8E33-6601F319AB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9021" y="1370517"/>
            <a:ext cx="88959" cy="4608000"/>
          </a:xfrm>
          <a:prstGeom prst="rect">
            <a:avLst/>
          </a:prstGeom>
        </p:spPr>
      </p:pic>
      <p:sp>
        <p:nvSpPr>
          <p:cNvPr id="37" name="Text Placeholder 2">
            <a:extLst>
              <a:ext uri="{FF2B5EF4-FFF2-40B4-BE49-F238E27FC236}">
                <a16:creationId xmlns:a16="http://schemas.microsoft.com/office/drawing/2014/main" id="{C4318CA5-2802-4011-9DE1-CDC3F180909E}"/>
              </a:ext>
            </a:extLst>
          </p:cNvPr>
          <p:cNvSpPr txBox="1">
            <a:spLocks/>
          </p:cNvSpPr>
          <p:nvPr/>
        </p:nvSpPr>
        <p:spPr>
          <a:xfrm>
            <a:off x="468000" y="1324797"/>
            <a:ext cx="1941350" cy="246221"/>
          </a:xfrm>
          <a:prstGeom prst="rect">
            <a:avLst/>
          </a:prstGeom>
          <a:solidFill>
            <a:srgbClr val="0070C0"/>
          </a:solidFill>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rgbClr val="FFFFFF"/>
                </a:solidFill>
                <a:latin typeface="Fira Sans Medium"/>
              </a:rPr>
              <a:t>IN THE MORNING</a:t>
            </a:r>
          </a:p>
        </p:txBody>
      </p:sp>
      <p:pic>
        <p:nvPicPr>
          <p:cNvPr id="38" name="Picture 37">
            <a:extLst>
              <a:ext uri="{FF2B5EF4-FFF2-40B4-BE49-F238E27FC236}">
                <a16:creationId xmlns:a16="http://schemas.microsoft.com/office/drawing/2014/main" id="{4FA7BAB1-EA3B-4421-ACCD-DD40FF15F1C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8000" y="1710248"/>
            <a:ext cx="1951351" cy="1080000"/>
          </a:xfrm>
          <a:prstGeom prst="rect">
            <a:avLst/>
          </a:prstGeom>
          <a:effectLst>
            <a:outerShdw blurRad="254000" dist="127000" dir="2700000" algn="tl" rotWithShape="0">
              <a:prstClr val="black">
                <a:alpha val="40000"/>
              </a:prstClr>
            </a:outerShdw>
          </a:effectLst>
        </p:spPr>
      </p:pic>
      <p:pic>
        <p:nvPicPr>
          <p:cNvPr id="39" name="Picture 38">
            <a:extLst>
              <a:ext uri="{FF2B5EF4-FFF2-40B4-BE49-F238E27FC236}">
                <a16:creationId xmlns:a16="http://schemas.microsoft.com/office/drawing/2014/main" id="{68591035-E129-4808-9B9D-05133050A9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8000" y="2991419"/>
            <a:ext cx="1951351" cy="1080000"/>
          </a:xfrm>
          <a:prstGeom prst="rect">
            <a:avLst/>
          </a:prstGeom>
          <a:effectLst>
            <a:outerShdw blurRad="254000" dist="127000" dir="2700000" algn="tl" rotWithShape="0">
              <a:prstClr val="black">
                <a:alpha val="40000"/>
              </a:prstClr>
            </a:outerShdw>
          </a:effectLst>
        </p:spPr>
      </p:pic>
      <p:pic>
        <p:nvPicPr>
          <p:cNvPr id="40" name="Picture 39">
            <a:extLst>
              <a:ext uri="{FF2B5EF4-FFF2-40B4-BE49-F238E27FC236}">
                <a16:creationId xmlns:a16="http://schemas.microsoft.com/office/drawing/2014/main" id="{9F03A2A6-B526-48E9-AF68-D01597C0F65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68000" y="4272590"/>
            <a:ext cx="1951350" cy="1080000"/>
          </a:xfrm>
          <a:prstGeom prst="rect">
            <a:avLst/>
          </a:prstGeom>
          <a:effectLst>
            <a:outerShdw blurRad="254000" dist="127000" dir="2700000" algn="tl" rotWithShape="0">
              <a:prstClr val="black">
                <a:alpha val="40000"/>
              </a:prstClr>
            </a:outerShdw>
          </a:effectLst>
        </p:spPr>
      </p:pic>
      <p:sp>
        <p:nvSpPr>
          <p:cNvPr id="41" name="Rectangular Callout 22">
            <a:extLst>
              <a:ext uri="{FF2B5EF4-FFF2-40B4-BE49-F238E27FC236}">
                <a16:creationId xmlns:a16="http://schemas.microsoft.com/office/drawing/2014/main" id="{DE4F2FAE-A1A3-4569-9895-731B83A7095B}"/>
              </a:ext>
            </a:extLst>
          </p:cNvPr>
          <p:cNvSpPr/>
          <p:nvPr/>
        </p:nvSpPr>
        <p:spPr>
          <a:xfrm>
            <a:off x="468000" y="5546279"/>
            <a:ext cx="1951350" cy="422405"/>
          </a:xfrm>
          <a:prstGeom prst="wedgeRectCallout">
            <a:avLst>
              <a:gd name="adj1" fmla="val 7701"/>
              <a:gd name="adj2" fmla="val -202225"/>
            </a:avLst>
          </a:prstGeom>
          <a:solidFill>
            <a:srgbClr val="FFFFFF"/>
          </a:solidFill>
          <a:ln w="12700" cap="flat" cmpd="sng" algn="ctr">
            <a:noFill/>
            <a:prstDash val="solid"/>
            <a:miter lim="800000"/>
          </a:ln>
          <a:effectLst>
            <a:outerShdw blurRad="254000" dist="127000" dir="2700000" algn="tl" rotWithShape="0">
              <a:prstClr val="black">
                <a:alpha val="40000"/>
              </a:prstClr>
            </a:outerShdw>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000000"/>
                </a:solidFill>
                <a:effectLst/>
                <a:uLnTx/>
                <a:uFillTx/>
                <a:latin typeface="Fira Sans Medium"/>
                <a:ea typeface="+mn-ea"/>
                <a:cs typeface="+mn-cs"/>
              </a:rPr>
              <a:t>From 27 to 32 </a:t>
            </a:r>
            <a:r>
              <a:rPr kumimoji="0" lang="en-GB" sz="1800" b="0" i="0" u="none" strike="noStrike" kern="0" cap="none" spc="0" normalizeH="0" baseline="0" noProof="0" dirty="0" err="1">
                <a:ln>
                  <a:noFill/>
                </a:ln>
                <a:solidFill>
                  <a:srgbClr val="000000"/>
                </a:solidFill>
                <a:effectLst/>
                <a:uLnTx/>
                <a:uFillTx/>
                <a:latin typeface="Fira Sans Medium"/>
                <a:ea typeface="+mn-ea"/>
                <a:cs typeface="+mn-cs"/>
              </a:rPr>
              <a:t>y.o</a:t>
            </a:r>
            <a:r>
              <a:rPr kumimoji="0" lang="en-GB" sz="1800" b="0" i="0" u="none" strike="noStrike" kern="0" cap="none" spc="0" normalizeH="0" baseline="0" noProof="0" dirty="0">
                <a:ln>
                  <a:noFill/>
                </a:ln>
                <a:solidFill>
                  <a:srgbClr val="000000"/>
                </a:solidFill>
                <a:effectLst/>
                <a:uLnTx/>
                <a:uFillTx/>
                <a:latin typeface="Fira Sans Medium"/>
                <a:ea typeface="+mn-ea"/>
                <a:cs typeface="+mn-cs"/>
              </a:rPr>
              <a:t>.</a:t>
            </a:r>
          </a:p>
        </p:txBody>
      </p:sp>
      <p:sp>
        <p:nvSpPr>
          <p:cNvPr id="42" name="Text Placeholder 2">
            <a:extLst>
              <a:ext uri="{FF2B5EF4-FFF2-40B4-BE49-F238E27FC236}">
                <a16:creationId xmlns:a16="http://schemas.microsoft.com/office/drawing/2014/main" id="{50E0EB0C-A24C-4FF9-941A-EA47E0702B8D}"/>
              </a:ext>
            </a:extLst>
          </p:cNvPr>
          <p:cNvSpPr txBox="1">
            <a:spLocks/>
          </p:cNvSpPr>
          <p:nvPr/>
        </p:nvSpPr>
        <p:spPr>
          <a:xfrm>
            <a:off x="579200" y="4917175"/>
            <a:ext cx="649449"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How old is she?</a:t>
            </a:r>
          </a:p>
        </p:txBody>
      </p:sp>
      <p:pic>
        <p:nvPicPr>
          <p:cNvPr id="43" name="Picture 42">
            <a:extLst>
              <a:ext uri="{FF2B5EF4-FFF2-40B4-BE49-F238E27FC236}">
                <a16:creationId xmlns:a16="http://schemas.microsoft.com/office/drawing/2014/main" id="{AD61066C-32D8-4428-A0E7-2E53EBE14D4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
          <a:stretch/>
        </p:blipFill>
        <p:spPr>
          <a:xfrm>
            <a:off x="3022600" y="2015049"/>
            <a:ext cx="1260000" cy="1080000"/>
          </a:xfrm>
          <a:prstGeom prst="rect">
            <a:avLst/>
          </a:prstGeom>
          <a:effectLst>
            <a:outerShdw blurRad="254000" dist="127000" dir="2700000" algn="tl" rotWithShape="0">
              <a:prstClr val="black">
                <a:alpha val="40000"/>
              </a:prstClr>
            </a:outerShdw>
          </a:effectLst>
        </p:spPr>
      </p:pic>
      <p:pic>
        <p:nvPicPr>
          <p:cNvPr id="44" name="Picture 43">
            <a:extLst>
              <a:ext uri="{FF2B5EF4-FFF2-40B4-BE49-F238E27FC236}">
                <a16:creationId xmlns:a16="http://schemas.microsoft.com/office/drawing/2014/main" id="{6E86ADF7-502D-4E56-B362-72CAAD12303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1"/>
          <a:stretch/>
        </p:blipFill>
        <p:spPr>
          <a:xfrm>
            <a:off x="4470400" y="2015049"/>
            <a:ext cx="1260000" cy="1080000"/>
          </a:xfrm>
          <a:prstGeom prst="rect">
            <a:avLst/>
          </a:prstGeom>
          <a:effectLst>
            <a:outerShdw blurRad="254000" dist="127000" dir="2700000" algn="tl" rotWithShape="0">
              <a:prstClr val="black">
                <a:alpha val="40000"/>
              </a:prstClr>
            </a:outerShdw>
          </a:effectLst>
        </p:spPr>
      </p:pic>
      <p:pic>
        <p:nvPicPr>
          <p:cNvPr id="45" name="Picture 44">
            <a:extLst>
              <a:ext uri="{FF2B5EF4-FFF2-40B4-BE49-F238E27FC236}">
                <a16:creationId xmlns:a16="http://schemas.microsoft.com/office/drawing/2014/main" id="{D14884DB-0B4A-4E7A-A645-9BEF9DBFF3E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918200" y="2015048"/>
            <a:ext cx="1260000" cy="1080000"/>
          </a:xfrm>
          <a:prstGeom prst="rect">
            <a:avLst/>
          </a:prstGeom>
          <a:effectLst>
            <a:outerShdw blurRad="254000" dist="127000" dir="2700000" algn="tl" rotWithShape="0">
              <a:prstClr val="black">
                <a:alpha val="40000"/>
              </a:prstClr>
            </a:outerShdw>
          </a:effectLst>
        </p:spPr>
      </p:pic>
      <p:pic>
        <p:nvPicPr>
          <p:cNvPr id="46" name="Picture 45">
            <a:extLst>
              <a:ext uri="{FF2B5EF4-FFF2-40B4-BE49-F238E27FC236}">
                <a16:creationId xmlns:a16="http://schemas.microsoft.com/office/drawing/2014/main" id="{93710604-F83E-4F33-8892-662F802E329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022600" y="3296219"/>
            <a:ext cx="1260000" cy="1080000"/>
          </a:xfrm>
          <a:prstGeom prst="rect">
            <a:avLst/>
          </a:prstGeom>
          <a:effectLst>
            <a:outerShdw blurRad="254000" dist="127000" dir="2700000" algn="tl" rotWithShape="0">
              <a:prstClr val="black">
                <a:alpha val="40000"/>
              </a:prstClr>
            </a:outerShdw>
          </a:effectLst>
        </p:spPr>
      </p:pic>
      <p:pic>
        <p:nvPicPr>
          <p:cNvPr id="47" name="Picture 46">
            <a:extLst>
              <a:ext uri="{FF2B5EF4-FFF2-40B4-BE49-F238E27FC236}">
                <a16:creationId xmlns:a16="http://schemas.microsoft.com/office/drawing/2014/main" id="{608AECFA-5F02-4448-B32E-3C49E066511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470400" y="3296219"/>
            <a:ext cx="1260000" cy="1080000"/>
          </a:xfrm>
          <a:prstGeom prst="rect">
            <a:avLst/>
          </a:prstGeom>
          <a:effectLst>
            <a:outerShdw blurRad="254000" dist="127000" dir="2700000" algn="tl" rotWithShape="0">
              <a:prstClr val="black">
                <a:alpha val="40000"/>
              </a:prstClr>
            </a:outerShdw>
          </a:effectLst>
        </p:spPr>
      </p:pic>
      <p:pic>
        <p:nvPicPr>
          <p:cNvPr id="48" name="Picture 47">
            <a:extLst>
              <a:ext uri="{FF2B5EF4-FFF2-40B4-BE49-F238E27FC236}">
                <a16:creationId xmlns:a16="http://schemas.microsoft.com/office/drawing/2014/main" id="{BB08A675-C605-4F4C-8DD7-E333A8A2A0C1}"/>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5918200" y="3296219"/>
            <a:ext cx="1260000" cy="1080000"/>
          </a:xfrm>
          <a:prstGeom prst="rect">
            <a:avLst/>
          </a:prstGeom>
          <a:effectLst>
            <a:outerShdw blurRad="254000" dist="127000" dir="2700000" algn="tl" rotWithShape="0">
              <a:prstClr val="black">
                <a:alpha val="40000"/>
              </a:prstClr>
            </a:outerShdw>
          </a:effectLst>
        </p:spPr>
      </p:pic>
      <p:pic>
        <p:nvPicPr>
          <p:cNvPr id="49" name="Picture 48">
            <a:extLst>
              <a:ext uri="{FF2B5EF4-FFF2-40B4-BE49-F238E27FC236}">
                <a16:creationId xmlns:a16="http://schemas.microsoft.com/office/drawing/2014/main" id="{640ECE82-D049-4529-B327-0181B2F790B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3815080" y="4577390"/>
            <a:ext cx="1260000" cy="1080000"/>
          </a:xfrm>
          <a:prstGeom prst="rect">
            <a:avLst/>
          </a:prstGeom>
          <a:effectLst>
            <a:outerShdw blurRad="254000" dist="127000" dir="2700000" algn="tl" rotWithShape="0">
              <a:prstClr val="black">
                <a:alpha val="40000"/>
              </a:prstClr>
            </a:outerShdw>
          </a:effectLst>
        </p:spPr>
      </p:pic>
      <p:pic>
        <p:nvPicPr>
          <p:cNvPr id="50" name="Picture 49">
            <a:extLst>
              <a:ext uri="{FF2B5EF4-FFF2-40B4-BE49-F238E27FC236}">
                <a16:creationId xmlns:a16="http://schemas.microsoft.com/office/drawing/2014/main" id="{03EDE511-E89D-4CA5-BCBC-A26AE663B419}"/>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5262880" y="4577390"/>
            <a:ext cx="1260000" cy="1080000"/>
          </a:xfrm>
          <a:prstGeom prst="rect">
            <a:avLst/>
          </a:prstGeom>
          <a:effectLst>
            <a:outerShdw blurRad="254000" dist="127000" dir="2700000" algn="tl" rotWithShape="0">
              <a:prstClr val="black">
                <a:alpha val="40000"/>
              </a:prstClr>
            </a:outerShdw>
          </a:effectLst>
        </p:spPr>
      </p:pic>
      <p:sp>
        <p:nvSpPr>
          <p:cNvPr id="51" name="Text Placeholder 2">
            <a:extLst>
              <a:ext uri="{FF2B5EF4-FFF2-40B4-BE49-F238E27FC236}">
                <a16:creationId xmlns:a16="http://schemas.microsoft.com/office/drawing/2014/main" id="{3D135D2F-A871-4722-9319-911BA7D6CF43}"/>
              </a:ext>
            </a:extLst>
          </p:cNvPr>
          <p:cNvSpPr txBox="1">
            <a:spLocks/>
          </p:cNvSpPr>
          <p:nvPr/>
        </p:nvSpPr>
        <p:spPr>
          <a:xfrm>
            <a:off x="3022601" y="2856590"/>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Kids</a:t>
            </a:r>
          </a:p>
        </p:txBody>
      </p:sp>
      <p:sp>
        <p:nvSpPr>
          <p:cNvPr id="52" name="Text Placeholder 2">
            <a:extLst>
              <a:ext uri="{FF2B5EF4-FFF2-40B4-BE49-F238E27FC236}">
                <a16:creationId xmlns:a16="http://schemas.microsoft.com/office/drawing/2014/main" id="{143BF672-5FE6-4710-8B91-386F45CD8C4C}"/>
              </a:ext>
            </a:extLst>
          </p:cNvPr>
          <p:cNvSpPr txBox="1">
            <a:spLocks/>
          </p:cNvSpPr>
          <p:nvPr/>
        </p:nvSpPr>
        <p:spPr>
          <a:xfrm>
            <a:off x="4470400" y="2874030"/>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Commuting</a:t>
            </a:r>
          </a:p>
        </p:txBody>
      </p:sp>
      <p:sp>
        <p:nvSpPr>
          <p:cNvPr id="53" name="Text Placeholder 2">
            <a:extLst>
              <a:ext uri="{FF2B5EF4-FFF2-40B4-BE49-F238E27FC236}">
                <a16:creationId xmlns:a16="http://schemas.microsoft.com/office/drawing/2014/main" id="{631DF308-5807-4E13-AD23-848FAB9F97F8}"/>
              </a:ext>
            </a:extLst>
          </p:cNvPr>
          <p:cNvSpPr txBox="1">
            <a:spLocks/>
          </p:cNvSpPr>
          <p:nvPr/>
        </p:nvSpPr>
        <p:spPr>
          <a:xfrm>
            <a:off x="5918200" y="2874030"/>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Meetings</a:t>
            </a:r>
          </a:p>
        </p:txBody>
      </p:sp>
      <p:sp>
        <p:nvSpPr>
          <p:cNvPr id="54" name="Text Placeholder 2">
            <a:extLst>
              <a:ext uri="{FF2B5EF4-FFF2-40B4-BE49-F238E27FC236}">
                <a16:creationId xmlns:a16="http://schemas.microsoft.com/office/drawing/2014/main" id="{412E7912-B422-4327-86E7-24BCAE5EC894}"/>
              </a:ext>
            </a:extLst>
          </p:cNvPr>
          <p:cNvSpPr txBox="1">
            <a:spLocks/>
          </p:cNvSpPr>
          <p:nvPr/>
        </p:nvSpPr>
        <p:spPr>
          <a:xfrm>
            <a:off x="3022601" y="4137761"/>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Desk lunch</a:t>
            </a:r>
          </a:p>
        </p:txBody>
      </p:sp>
      <p:sp>
        <p:nvSpPr>
          <p:cNvPr id="55" name="Text Placeholder 2">
            <a:extLst>
              <a:ext uri="{FF2B5EF4-FFF2-40B4-BE49-F238E27FC236}">
                <a16:creationId xmlns:a16="http://schemas.microsoft.com/office/drawing/2014/main" id="{7D7F94EE-415E-4BF3-98B1-1A44CDCFF5F4}"/>
              </a:ext>
            </a:extLst>
          </p:cNvPr>
          <p:cNvSpPr txBox="1">
            <a:spLocks/>
          </p:cNvSpPr>
          <p:nvPr/>
        </p:nvSpPr>
        <p:spPr>
          <a:xfrm>
            <a:off x="4470400" y="4155201"/>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Shopping</a:t>
            </a:r>
          </a:p>
        </p:txBody>
      </p:sp>
      <p:sp>
        <p:nvSpPr>
          <p:cNvPr id="56" name="Text Placeholder 2">
            <a:extLst>
              <a:ext uri="{FF2B5EF4-FFF2-40B4-BE49-F238E27FC236}">
                <a16:creationId xmlns:a16="http://schemas.microsoft.com/office/drawing/2014/main" id="{BD43E043-01A5-41FA-A97D-07C4AE69654F}"/>
              </a:ext>
            </a:extLst>
          </p:cNvPr>
          <p:cNvSpPr txBox="1">
            <a:spLocks/>
          </p:cNvSpPr>
          <p:nvPr/>
        </p:nvSpPr>
        <p:spPr>
          <a:xfrm>
            <a:off x="5918200" y="4155201"/>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Kids</a:t>
            </a:r>
          </a:p>
        </p:txBody>
      </p:sp>
      <p:sp>
        <p:nvSpPr>
          <p:cNvPr id="57" name="Text Placeholder 2">
            <a:extLst>
              <a:ext uri="{FF2B5EF4-FFF2-40B4-BE49-F238E27FC236}">
                <a16:creationId xmlns:a16="http://schemas.microsoft.com/office/drawing/2014/main" id="{C3EF9215-46F8-4443-A9E0-51A5690679C0}"/>
              </a:ext>
            </a:extLst>
          </p:cNvPr>
          <p:cNvSpPr txBox="1">
            <a:spLocks/>
          </p:cNvSpPr>
          <p:nvPr/>
        </p:nvSpPr>
        <p:spPr>
          <a:xfrm>
            <a:off x="3815081" y="5442273"/>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Cooking</a:t>
            </a:r>
          </a:p>
        </p:txBody>
      </p:sp>
      <p:sp>
        <p:nvSpPr>
          <p:cNvPr id="58" name="Text Placeholder 2">
            <a:extLst>
              <a:ext uri="{FF2B5EF4-FFF2-40B4-BE49-F238E27FC236}">
                <a16:creationId xmlns:a16="http://schemas.microsoft.com/office/drawing/2014/main" id="{614F99C0-946F-4240-B9B7-C6A44BA0A468}"/>
              </a:ext>
            </a:extLst>
          </p:cNvPr>
          <p:cNvSpPr txBox="1">
            <a:spLocks/>
          </p:cNvSpPr>
          <p:nvPr/>
        </p:nvSpPr>
        <p:spPr>
          <a:xfrm>
            <a:off x="5262880" y="5426896"/>
            <a:ext cx="1260000" cy="221018"/>
          </a:xfrm>
          <a:prstGeom prst="rect">
            <a:avLst/>
          </a:prstGeom>
          <a:effectLst>
            <a:outerShdw blurRad="127000" dist="63500" dir="2700000" algn="tl" rotWithShape="0">
              <a:prstClr val="black"/>
            </a:outerShdw>
          </a:effectLst>
        </p:spPr>
        <p:txBody>
          <a:bodyPr vert="horz" wrap="square" lIns="72000" tIns="0" rIns="0" bIns="36000" rtlCol="0" anchor="b" anchorCtr="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Laundry</a:t>
            </a:r>
          </a:p>
        </p:txBody>
      </p:sp>
      <p:pic>
        <p:nvPicPr>
          <p:cNvPr id="59" name="Picture 58">
            <a:extLst>
              <a:ext uri="{FF2B5EF4-FFF2-40B4-BE49-F238E27FC236}">
                <a16:creationId xmlns:a16="http://schemas.microsoft.com/office/drawing/2014/main" id="{4F47CDCC-ACDB-4C97-B161-D765413F61F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7781449" y="1710248"/>
            <a:ext cx="1947600" cy="1080000"/>
          </a:xfrm>
          <a:prstGeom prst="rect">
            <a:avLst/>
          </a:prstGeom>
          <a:effectLst>
            <a:outerShdw blurRad="254000" dist="127000" dir="2700000" algn="tl" rotWithShape="0">
              <a:prstClr val="black">
                <a:alpha val="40000"/>
              </a:prstClr>
            </a:outerShdw>
          </a:effectLst>
        </p:spPr>
      </p:pic>
      <p:pic>
        <p:nvPicPr>
          <p:cNvPr id="60" name="Picture 59">
            <a:extLst>
              <a:ext uri="{FF2B5EF4-FFF2-40B4-BE49-F238E27FC236}">
                <a16:creationId xmlns:a16="http://schemas.microsoft.com/office/drawing/2014/main" id="{325F629F-D5E6-4CB7-AEB8-F6FD96AA4E8C}"/>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7781449" y="2991419"/>
            <a:ext cx="1947600" cy="1080000"/>
          </a:xfrm>
          <a:prstGeom prst="rect">
            <a:avLst/>
          </a:prstGeom>
          <a:effectLst>
            <a:outerShdw blurRad="254000" dist="127000" dir="2700000" algn="tl" rotWithShape="0">
              <a:prstClr val="black">
                <a:alpha val="40000"/>
              </a:prstClr>
            </a:outerShdw>
          </a:effectLst>
        </p:spPr>
      </p:pic>
      <p:pic>
        <p:nvPicPr>
          <p:cNvPr id="61" name="Picture 60">
            <a:extLst>
              <a:ext uri="{FF2B5EF4-FFF2-40B4-BE49-F238E27FC236}">
                <a16:creationId xmlns:a16="http://schemas.microsoft.com/office/drawing/2014/main" id="{F0D3E4EA-CED3-459A-8570-A783B123F7D1}"/>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7771448" y="4272590"/>
            <a:ext cx="1947600" cy="1080000"/>
          </a:xfrm>
          <a:prstGeom prst="rect">
            <a:avLst/>
          </a:prstGeom>
          <a:effectLst>
            <a:outerShdw blurRad="254000" dist="127000" dir="2700000" algn="tl" rotWithShape="0">
              <a:prstClr val="black">
                <a:alpha val="40000"/>
              </a:prstClr>
            </a:outerShdw>
          </a:effectLst>
        </p:spPr>
      </p:pic>
      <p:sp>
        <p:nvSpPr>
          <p:cNvPr id="62" name="Rectangular Callout 44">
            <a:extLst>
              <a:ext uri="{FF2B5EF4-FFF2-40B4-BE49-F238E27FC236}">
                <a16:creationId xmlns:a16="http://schemas.microsoft.com/office/drawing/2014/main" id="{C53FA657-567F-47F1-B851-7920D3285E50}"/>
              </a:ext>
            </a:extLst>
          </p:cNvPr>
          <p:cNvSpPr/>
          <p:nvPr/>
        </p:nvSpPr>
        <p:spPr>
          <a:xfrm>
            <a:off x="7680960" y="5546278"/>
            <a:ext cx="2051839" cy="422405"/>
          </a:xfrm>
          <a:prstGeom prst="wedgeRectCallout">
            <a:avLst>
              <a:gd name="adj1" fmla="val 7701"/>
              <a:gd name="adj2" fmla="val -202225"/>
            </a:avLst>
          </a:prstGeom>
          <a:solidFill>
            <a:srgbClr val="FFFFFF"/>
          </a:solidFill>
          <a:ln w="12700" cap="flat" cmpd="sng" algn="ctr">
            <a:noFill/>
            <a:prstDash val="solid"/>
            <a:miter lim="800000"/>
          </a:ln>
          <a:effectLst>
            <a:outerShdw blurRad="254000" dist="127000" dir="2700000" algn="tl" rotWithShape="0">
              <a:prstClr val="black">
                <a:alpha val="40000"/>
              </a:prstClr>
            </a:outerShdw>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000000"/>
                </a:solidFill>
                <a:effectLst/>
                <a:uLnTx/>
                <a:uFillTx/>
                <a:latin typeface="Fira Sans Medium"/>
                <a:ea typeface="+mn-ea"/>
                <a:cs typeface="+mn-cs"/>
              </a:rPr>
              <a:t>From 35 to 40 </a:t>
            </a:r>
            <a:r>
              <a:rPr kumimoji="0" lang="en-GB" sz="1800" b="0" i="0" u="none" strike="noStrike" kern="0" cap="none" spc="0" normalizeH="0" baseline="0" noProof="0" dirty="0" err="1">
                <a:ln>
                  <a:noFill/>
                </a:ln>
                <a:solidFill>
                  <a:srgbClr val="000000"/>
                </a:solidFill>
                <a:effectLst/>
                <a:uLnTx/>
                <a:uFillTx/>
                <a:latin typeface="Fira Sans Medium"/>
                <a:ea typeface="+mn-ea"/>
                <a:cs typeface="+mn-cs"/>
              </a:rPr>
              <a:t>y.o</a:t>
            </a:r>
            <a:r>
              <a:rPr kumimoji="0" lang="en-GB" sz="1800" b="0" i="0" u="none" strike="noStrike" kern="0" cap="none" spc="0" normalizeH="0" baseline="0" noProof="0" dirty="0">
                <a:ln>
                  <a:noFill/>
                </a:ln>
                <a:solidFill>
                  <a:srgbClr val="000000"/>
                </a:solidFill>
                <a:effectLst/>
                <a:uLnTx/>
                <a:uFillTx/>
                <a:latin typeface="Fira Sans Medium"/>
                <a:ea typeface="+mn-ea"/>
                <a:cs typeface="+mn-cs"/>
              </a:rPr>
              <a:t>.</a:t>
            </a:r>
          </a:p>
        </p:txBody>
      </p:sp>
      <p:sp>
        <p:nvSpPr>
          <p:cNvPr id="63" name="Text Placeholder 2">
            <a:extLst>
              <a:ext uri="{FF2B5EF4-FFF2-40B4-BE49-F238E27FC236}">
                <a16:creationId xmlns:a16="http://schemas.microsoft.com/office/drawing/2014/main" id="{E6E93BCE-44E7-42CB-8596-A80553376264}"/>
              </a:ext>
            </a:extLst>
          </p:cNvPr>
          <p:cNvSpPr txBox="1">
            <a:spLocks/>
          </p:cNvSpPr>
          <p:nvPr/>
        </p:nvSpPr>
        <p:spPr>
          <a:xfrm>
            <a:off x="7892649" y="4917175"/>
            <a:ext cx="649449"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solidFill>
                  <a:srgbClr val="FFFFFF"/>
                </a:solidFill>
                <a:latin typeface="Fira Sans Medium"/>
              </a:rPr>
              <a:t>How old is she?</a:t>
            </a:r>
          </a:p>
        </p:txBody>
      </p:sp>
      <p:sp>
        <p:nvSpPr>
          <p:cNvPr id="64" name="Text Placeholder 2">
            <a:extLst>
              <a:ext uri="{FF2B5EF4-FFF2-40B4-BE49-F238E27FC236}">
                <a16:creationId xmlns:a16="http://schemas.microsoft.com/office/drawing/2014/main" id="{AA6E4F51-805B-409A-B224-30F40E32F9C4}"/>
              </a:ext>
            </a:extLst>
          </p:cNvPr>
          <p:cNvSpPr txBox="1">
            <a:spLocks/>
          </p:cNvSpPr>
          <p:nvPr/>
        </p:nvSpPr>
        <p:spPr>
          <a:xfrm>
            <a:off x="7771448" y="1324797"/>
            <a:ext cx="1941350" cy="246221"/>
          </a:xfrm>
          <a:prstGeom prst="rect">
            <a:avLst/>
          </a:prstGeom>
          <a:solidFill>
            <a:srgbClr val="0070C0"/>
          </a:solidFill>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rgbClr val="FFFFFF"/>
                </a:solidFill>
                <a:latin typeface="Fira Sans Medium"/>
              </a:rPr>
              <a:t>IN THE EVENING</a:t>
            </a:r>
          </a:p>
        </p:txBody>
      </p:sp>
      <p:pic>
        <p:nvPicPr>
          <p:cNvPr id="65" name="Graphic 64">
            <a:extLst>
              <a:ext uri="{FF2B5EF4-FFF2-40B4-BE49-F238E27FC236}">
                <a16:creationId xmlns:a16="http://schemas.microsoft.com/office/drawing/2014/main" id="{436A4081-C9D0-4E84-AB0C-9AC4F3D233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13501" y="1350197"/>
            <a:ext cx="88959" cy="4608000"/>
          </a:xfrm>
          <a:prstGeom prst="rect">
            <a:avLst/>
          </a:prstGeom>
        </p:spPr>
      </p:pic>
      <p:sp>
        <p:nvSpPr>
          <p:cNvPr id="66" name="Text Placeholder 2">
            <a:extLst>
              <a:ext uri="{FF2B5EF4-FFF2-40B4-BE49-F238E27FC236}">
                <a16:creationId xmlns:a16="http://schemas.microsoft.com/office/drawing/2014/main" id="{B6E7C8D0-A3F4-47DF-B560-5DB611504CD7}"/>
              </a:ext>
            </a:extLst>
          </p:cNvPr>
          <p:cNvSpPr txBox="1">
            <a:spLocks/>
          </p:cNvSpPr>
          <p:nvPr/>
        </p:nvSpPr>
        <p:spPr>
          <a:xfrm>
            <a:off x="2904371" y="1194263"/>
            <a:ext cx="4447904" cy="489109"/>
          </a:xfrm>
          <a:prstGeom prst="rightArrow">
            <a:avLst/>
          </a:prstGeom>
          <a:solidFill>
            <a:srgbClr val="009FE3">
              <a:lumMod val="40000"/>
              <a:lumOff val="60000"/>
            </a:srgbClr>
          </a:solidFill>
          <a:ln>
            <a:solidFill>
              <a:srgbClr val="0070C0"/>
            </a:solidFill>
            <a:prstDash val="dash"/>
          </a:ln>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0070C0"/>
                </a:solidFill>
                <a:effectLst/>
                <a:uLnTx/>
                <a:uFillTx/>
                <a:latin typeface="Fira Sans Medium"/>
                <a:ea typeface="+mn-ea"/>
                <a:cs typeface="+mn-cs"/>
              </a:rPr>
              <a:t>DAILY ROUTINE</a:t>
            </a:r>
          </a:p>
        </p:txBody>
      </p:sp>
      <p:sp>
        <p:nvSpPr>
          <p:cNvPr id="67" name="Title 1">
            <a:extLst>
              <a:ext uri="{FF2B5EF4-FFF2-40B4-BE49-F238E27FC236}">
                <a16:creationId xmlns:a16="http://schemas.microsoft.com/office/drawing/2014/main" id="{F531D37B-A3E5-4E38-9561-BC02EF4D5363}"/>
              </a:ext>
            </a:extLst>
          </p:cNvPr>
          <p:cNvSpPr>
            <a:spLocks noGrp="1"/>
          </p:cNvSpPr>
          <p:nvPr>
            <p:ph type="title"/>
          </p:nvPr>
        </p:nvSpPr>
        <p:spPr>
          <a:xfrm>
            <a:off x="468000" y="468000"/>
            <a:ext cx="11262666" cy="443198"/>
          </a:xfrm>
        </p:spPr>
        <p:txBody>
          <a:bodyPr/>
          <a:lstStyle/>
          <a:p>
            <a:r>
              <a:rPr lang="en-GB" dirty="0">
                <a:solidFill>
                  <a:srgbClr val="0070C0"/>
                </a:solidFill>
              </a:rPr>
              <a:t>Sustained stress can also affect skin appearance</a:t>
            </a:r>
          </a:p>
        </p:txBody>
      </p:sp>
      <p:sp>
        <p:nvSpPr>
          <p:cNvPr id="69" name="Text Placeholder 2">
            <a:extLst>
              <a:ext uri="{FF2B5EF4-FFF2-40B4-BE49-F238E27FC236}">
                <a16:creationId xmlns:a16="http://schemas.microsoft.com/office/drawing/2014/main" id="{50C36959-F252-4128-84B4-B91215047FF7}"/>
              </a:ext>
            </a:extLst>
          </p:cNvPr>
          <p:cNvSpPr txBox="1">
            <a:spLocks/>
          </p:cNvSpPr>
          <p:nvPr/>
        </p:nvSpPr>
        <p:spPr>
          <a:xfrm>
            <a:off x="2831674" y="6113822"/>
            <a:ext cx="7513637" cy="16158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050" i="1" dirty="0">
                <a:solidFill>
                  <a:srgbClr val="000000"/>
                </a:solidFill>
                <a:latin typeface="Fira Sans"/>
              </a:rPr>
              <a:t>Source: Garnier experiment «into a woman’s skin» https://</a:t>
            </a:r>
            <a:r>
              <a:rPr lang="en-GB" sz="1050" i="1" dirty="0" err="1">
                <a:solidFill>
                  <a:srgbClr val="000000"/>
                </a:solidFill>
                <a:latin typeface="Fira Sans"/>
              </a:rPr>
              <a:t>www.youtube.com</a:t>
            </a:r>
            <a:r>
              <a:rPr lang="en-GB" sz="1050" i="1" dirty="0">
                <a:solidFill>
                  <a:srgbClr val="000000"/>
                </a:solidFill>
                <a:latin typeface="Fira Sans"/>
              </a:rPr>
              <a:t>/</a:t>
            </a:r>
            <a:r>
              <a:rPr lang="en-GB" sz="1050" i="1" dirty="0" err="1">
                <a:solidFill>
                  <a:srgbClr val="000000"/>
                </a:solidFill>
                <a:latin typeface="Fira Sans"/>
              </a:rPr>
              <a:t>watch?v</a:t>
            </a:r>
            <a:r>
              <a:rPr lang="en-GB" sz="1050" i="1" dirty="0">
                <a:solidFill>
                  <a:srgbClr val="000000"/>
                </a:solidFill>
                <a:latin typeface="Fira Sans"/>
              </a:rPr>
              <a:t>=zga0SUuzw-M</a:t>
            </a:r>
          </a:p>
        </p:txBody>
      </p:sp>
      <p:grpSp>
        <p:nvGrpSpPr>
          <p:cNvPr id="77" name="Group 76">
            <a:extLst>
              <a:ext uri="{FF2B5EF4-FFF2-40B4-BE49-F238E27FC236}">
                <a16:creationId xmlns:a16="http://schemas.microsoft.com/office/drawing/2014/main" id="{46B8AA25-0310-4A5F-8398-28130F4ABBFC}"/>
              </a:ext>
            </a:extLst>
          </p:cNvPr>
          <p:cNvGrpSpPr/>
          <p:nvPr/>
        </p:nvGrpSpPr>
        <p:grpSpPr>
          <a:xfrm>
            <a:off x="10131972" y="527616"/>
            <a:ext cx="1622993" cy="911198"/>
            <a:chOff x="10110773" y="527616"/>
            <a:chExt cx="1622993" cy="911198"/>
          </a:xfrm>
        </p:grpSpPr>
        <p:grpSp>
          <p:nvGrpSpPr>
            <p:cNvPr id="78" name="Group 77">
              <a:extLst>
                <a:ext uri="{FF2B5EF4-FFF2-40B4-BE49-F238E27FC236}">
                  <a16:creationId xmlns:a16="http://schemas.microsoft.com/office/drawing/2014/main" id="{4BF632B4-76B9-4454-8C1C-A7D085CB7679}"/>
                </a:ext>
              </a:extLst>
            </p:cNvPr>
            <p:cNvGrpSpPr/>
            <p:nvPr/>
          </p:nvGrpSpPr>
          <p:grpSpPr>
            <a:xfrm>
              <a:off x="10110773" y="527616"/>
              <a:ext cx="1622993" cy="911198"/>
              <a:chOff x="10110773" y="527616"/>
              <a:chExt cx="1622993" cy="911198"/>
            </a:xfrm>
          </p:grpSpPr>
          <p:pic>
            <p:nvPicPr>
              <p:cNvPr id="81" name="Picture 80" descr="A close up of a person in front of a mirror&#10;&#10;Description automatically generated">
                <a:extLst>
                  <a:ext uri="{FF2B5EF4-FFF2-40B4-BE49-F238E27FC236}">
                    <a16:creationId xmlns:a16="http://schemas.microsoft.com/office/drawing/2014/main" id="{D560B344-1DDB-486E-8945-C233DB3C8F5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0110773" y="527616"/>
                <a:ext cx="1622993" cy="911198"/>
              </a:xfrm>
              <a:prstGeom prst="rect">
                <a:avLst/>
              </a:prstGeom>
            </p:spPr>
          </p:pic>
          <p:sp>
            <p:nvSpPr>
              <p:cNvPr id="82" name="Rectangle 81">
                <a:hlinkClick r:id="rId20"/>
                <a:extLst>
                  <a:ext uri="{FF2B5EF4-FFF2-40B4-BE49-F238E27FC236}">
                    <a16:creationId xmlns:a16="http://schemas.microsoft.com/office/drawing/2014/main" id="{82FBDE69-5CFE-4275-AAF9-2E5C10CA3871}"/>
                  </a:ext>
                </a:extLst>
              </p:cNvPr>
              <p:cNvSpPr/>
              <p:nvPr/>
            </p:nvSpPr>
            <p:spPr>
              <a:xfrm>
                <a:off x="10110773" y="527616"/>
                <a:ext cx="1619893" cy="911198"/>
              </a:xfrm>
              <a:prstGeom prst="rect">
                <a:avLst/>
              </a:prstGeom>
              <a:solidFill>
                <a:srgbClr val="000000">
                  <a:alpha val="5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err="1">
                  <a:ln>
                    <a:noFill/>
                  </a:ln>
                  <a:solidFill>
                    <a:srgbClr val="000000"/>
                  </a:solidFill>
                  <a:effectLst/>
                  <a:uLnTx/>
                  <a:uFillTx/>
                  <a:latin typeface="Fira Sans"/>
                  <a:ea typeface="+mn-ea"/>
                  <a:cs typeface="+mn-cs"/>
                </a:endParaRPr>
              </a:p>
            </p:txBody>
          </p:sp>
        </p:grpSp>
        <p:pic>
          <p:nvPicPr>
            <p:cNvPr id="79" name="Picture 78" descr="A close up of a sign&#10;&#10;Description automatically generated">
              <a:hlinkClick r:id="rId20"/>
              <a:extLst>
                <a:ext uri="{FF2B5EF4-FFF2-40B4-BE49-F238E27FC236}">
                  <a16:creationId xmlns:a16="http://schemas.microsoft.com/office/drawing/2014/main" id="{A4013E6D-0DC8-4F0F-94DC-2E4338B079E7}"/>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0688163" y="874410"/>
              <a:ext cx="465112" cy="336805"/>
            </a:xfrm>
            <a:prstGeom prst="rect">
              <a:avLst/>
            </a:prstGeom>
            <a:effectLst>
              <a:outerShdw blurRad="127000" dist="63500" dir="2700000" algn="tl" rotWithShape="0">
                <a:prstClr val="black"/>
              </a:outerShdw>
            </a:effectLst>
          </p:spPr>
        </p:pic>
        <p:sp>
          <p:nvSpPr>
            <p:cNvPr id="80" name="Text Placeholder 2">
              <a:hlinkClick r:id="rId20"/>
              <a:extLst>
                <a:ext uri="{FF2B5EF4-FFF2-40B4-BE49-F238E27FC236}">
                  <a16:creationId xmlns:a16="http://schemas.microsoft.com/office/drawing/2014/main" id="{E383DCB7-E077-46A2-9987-432162535C3C}"/>
                </a:ext>
              </a:extLst>
            </p:cNvPr>
            <p:cNvSpPr txBox="1">
              <a:spLocks/>
            </p:cNvSpPr>
            <p:nvPr/>
          </p:nvSpPr>
          <p:spPr>
            <a:xfrm>
              <a:off x="10387836" y="676440"/>
              <a:ext cx="1065765" cy="16158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050" b="0" i="0" u="none" strike="noStrike" kern="1200" cap="none" spc="0" normalizeH="0" baseline="0" noProof="0" dirty="0">
                  <a:ln>
                    <a:noFill/>
                  </a:ln>
                  <a:solidFill>
                    <a:srgbClr val="FFFFFF"/>
                  </a:solidFill>
                  <a:effectLst/>
                  <a:uLnTx/>
                  <a:uFillTx/>
                  <a:latin typeface="Fira Sans Medium"/>
                  <a:ea typeface="+mn-ea"/>
                  <a:cs typeface="+mn-cs"/>
                </a:rPr>
                <a:t>CLICK TO WATCH</a:t>
              </a:r>
            </a:p>
          </p:txBody>
        </p:sp>
      </p:grpSp>
      <p:sp>
        <p:nvSpPr>
          <p:cNvPr id="85" name="TextBox 84">
            <a:extLst>
              <a:ext uri="{FF2B5EF4-FFF2-40B4-BE49-F238E27FC236}">
                <a16:creationId xmlns:a16="http://schemas.microsoft.com/office/drawing/2014/main" id="{DC931411-53B7-46E9-B832-2B674A2EAD95}"/>
              </a:ext>
            </a:extLst>
          </p:cNvPr>
          <p:cNvSpPr txBox="1"/>
          <p:nvPr/>
        </p:nvSpPr>
        <p:spPr>
          <a:xfrm>
            <a:off x="10128389" y="4509736"/>
            <a:ext cx="1708874" cy="1326133"/>
          </a:xfrm>
          <a:prstGeom prst="roundRect">
            <a:avLst>
              <a:gd name="adj" fmla="val 10868"/>
            </a:avLst>
          </a:prstGeom>
          <a:solidFill>
            <a:srgbClr val="FF0000"/>
          </a:solidFill>
        </p:spPr>
        <p:txBody>
          <a:bodyPr wrap="square" lIns="108000" tIns="72000" rIns="108000" bIns="72000" rtlCol="0">
            <a:spAutoFit/>
          </a:bodyPr>
          <a:lstStyle/>
          <a:p>
            <a:pPr algn="ctr"/>
            <a:r>
              <a:rPr lang="en-GB" b="1" u="sng" dirty="0">
                <a:solidFill>
                  <a:srgbClr val="FFFFFF"/>
                </a:solidFill>
                <a:latin typeface="Fira Sans"/>
                <a:ea typeface="Fira Sans" panose="020B0503050000020004" pitchFamily="34" charset="0"/>
              </a:rPr>
              <a:t>WATCH OUT</a:t>
            </a:r>
            <a:r>
              <a:rPr lang="en-GB" b="1" dirty="0">
                <a:solidFill>
                  <a:srgbClr val="FFFFFF"/>
                </a:solidFill>
                <a:latin typeface="Fira Sans"/>
                <a:ea typeface="Fira Sans" panose="020B0503050000020004" pitchFamily="34" charset="0"/>
              </a:rPr>
              <a:t>!</a:t>
            </a:r>
          </a:p>
          <a:p>
            <a:pPr algn="ctr"/>
            <a:r>
              <a:rPr lang="en-GB" b="1" dirty="0">
                <a:solidFill>
                  <a:srgbClr val="FFFFFF"/>
                </a:solidFill>
                <a:latin typeface="Fira Sans"/>
                <a:ea typeface="Fira Sans" panose="020B0503050000020004" pitchFamily="34" charset="0"/>
              </a:rPr>
              <a:t>Perceived </a:t>
            </a:r>
          </a:p>
          <a:p>
            <a:pPr algn="ctr"/>
            <a:r>
              <a:rPr lang="en-GB" b="1" dirty="0">
                <a:solidFill>
                  <a:srgbClr val="FFFFFF"/>
                </a:solidFill>
                <a:latin typeface="Fira Sans"/>
                <a:ea typeface="Fira Sans" panose="020B0503050000020004" pitchFamily="34" charset="0"/>
              </a:rPr>
              <a:t>+10 </a:t>
            </a:r>
            <a:r>
              <a:rPr lang="en-GB" b="1" dirty="0" err="1">
                <a:solidFill>
                  <a:srgbClr val="FFFFFF"/>
                </a:solidFill>
                <a:latin typeface="Fira Sans"/>
                <a:ea typeface="Fira Sans" panose="020B0503050000020004" pitchFamily="34" charset="0"/>
              </a:rPr>
              <a:t>yrs</a:t>
            </a:r>
            <a:r>
              <a:rPr lang="en-GB" b="1" dirty="0">
                <a:solidFill>
                  <a:srgbClr val="FFFFFF"/>
                </a:solidFill>
                <a:latin typeface="Fira Sans"/>
                <a:ea typeface="Fira Sans" panose="020B0503050000020004" pitchFamily="34" charset="0"/>
              </a:rPr>
              <a:t> </a:t>
            </a:r>
          </a:p>
          <a:p>
            <a:pPr algn="ctr"/>
            <a:r>
              <a:rPr lang="en-GB" b="1" dirty="0">
                <a:solidFill>
                  <a:srgbClr val="FFFFFF"/>
                </a:solidFill>
                <a:latin typeface="Fira Sans"/>
                <a:ea typeface="Fira Sans" panose="020B0503050000020004" pitchFamily="34" charset="0"/>
              </a:rPr>
              <a:t>in just 1 day</a:t>
            </a:r>
          </a:p>
        </p:txBody>
      </p:sp>
      <p:sp>
        <p:nvSpPr>
          <p:cNvPr id="87" name="Text Placeholder 2">
            <a:extLst>
              <a:ext uri="{FF2B5EF4-FFF2-40B4-BE49-F238E27FC236}">
                <a16:creationId xmlns:a16="http://schemas.microsoft.com/office/drawing/2014/main" id="{487E0532-B6F9-4911-B2D0-E44558B4B522}"/>
              </a:ext>
            </a:extLst>
          </p:cNvPr>
          <p:cNvSpPr txBox="1">
            <a:spLocks/>
          </p:cNvSpPr>
          <p:nvPr/>
        </p:nvSpPr>
        <p:spPr>
          <a:xfrm>
            <a:off x="9912518" y="1551001"/>
            <a:ext cx="2146318" cy="53091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solidFill>
                  <a:srgbClr val="0070C0"/>
                </a:solidFill>
                <a:latin typeface="Fira Sans Medium"/>
              </a:rPr>
              <a:t>“</a:t>
            </a:r>
            <a:r>
              <a:rPr lang="en-GB" sz="1600" b="1" dirty="0">
                <a:solidFill>
                  <a:srgbClr val="0070C0"/>
                </a:solidFill>
                <a:latin typeface="Fira Sans Medium"/>
              </a:rPr>
              <a:t>into a woman’s skin</a:t>
            </a:r>
            <a:r>
              <a:rPr lang="en-GB" sz="1600" dirty="0">
                <a:solidFill>
                  <a:srgbClr val="0070C0"/>
                </a:solidFill>
                <a:latin typeface="Fira Sans Medium"/>
              </a:rPr>
              <a:t>” </a:t>
            </a:r>
          </a:p>
          <a:p>
            <a:pPr marL="0" indent="0" algn="ctr">
              <a:buFont typeface="Arial" panose="020B0604020202020204" pitchFamily="34" charset="0"/>
              <a:buNone/>
            </a:pPr>
            <a:r>
              <a:rPr lang="en-GB" sz="1600" dirty="0">
                <a:solidFill>
                  <a:srgbClr val="0070C0"/>
                </a:solidFill>
                <a:latin typeface="Fira Sans Medium"/>
              </a:rPr>
              <a:t>video experiment</a:t>
            </a:r>
          </a:p>
        </p:txBody>
      </p:sp>
    </p:spTree>
    <p:extLst>
      <p:ext uri="{BB962C8B-B14F-4D97-AF65-F5344CB8AC3E}">
        <p14:creationId xmlns:p14="http://schemas.microsoft.com/office/powerpoint/2010/main" val="2461425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08BE760-B1BC-44A2-B244-8B9C93112EB9}"/>
              </a:ext>
            </a:extLst>
          </p:cNvPr>
          <p:cNvSpPr>
            <a:spLocks noGrp="1"/>
          </p:cNvSpPr>
          <p:nvPr>
            <p:ph type="title"/>
          </p:nvPr>
        </p:nvSpPr>
        <p:spPr>
          <a:xfrm>
            <a:off x="467999" y="324779"/>
            <a:ext cx="8797187" cy="443198"/>
          </a:xfrm>
        </p:spPr>
        <p:txBody>
          <a:bodyPr/>
          <a:lstStyle/>
          <a:p>
            <a:r>
              <a:rPr lang="en-GB" dirty="0"/>
              <a:t>How can chronic stress trigger skin aging?</a:t>
            </a:r>
          </a:p>
        </p:txBody>
      </p:sp>
      <p:sp>
        <p:nvSpPr>
          <p:cNvPr id="13" name="Slide Number Placeholder 4">
            <a:extLst>
              <a:ext uri="{FF2B5EF4-FFF2-40B4-BE49-F238E27FC236}">
                <a16:creationId xmlns:a16="http://schemas.microsoft.com/office/drawing/2014/main" id="{0C03B66E-7599-467A-A8D0-2ACE823AC006}"/>
              </a:ext>
            </a:extLst>
          </p:cNvPr>
          <p:cNvSpPr txBox="1">
            <a:spLocks/>
          </p:cNvSpPr>
          <p:nvPr/>
        </p:nvSpPr>
        <p:spPr>
          <a:xfrm>
            <a:off x="479018"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rgbClr val="B2B2B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mtClean="0">
                <a:latin typeface="Fira Sans"/>
              </a:rPr>
              <a:pPr/>
              <a:t>7</a:t>
            </a:fld>
            <a:endParaRPr lang="en-US" dirty="0">
              <a:latin typeface="Fira Sans"/>
            </a:endParaRPr>
          </a:p>
        </p:txBody>
      </p:sp>
      <p:sp>
        <p:nvSpPr>
          <p:cNvPr id="14" name="Text Placeholder 2">
            <a:extLst>
              <a:ext uri="{FF2B5EF4-FFF2-40B4-BE49-F238E27FC236}">
                <a16:creationId xmlns:a16="http://schemas.microsoft.com/office/drawing/2014/main" id="{317DDD92-186D-4A83-8445-93EED92221E8}"/>
              </a:ext>
            </a:extLst>
          </p:cNvPr>
          <p:cNvSpPr txBox="1">
            <a:spLocks/>
          </p:cNvSpPr>
          <p:nvPr/>
        </p:nvSpPr>
        <p:spPr>
          <a:xfrm>
            <a:off x="2441705" y="3515370"/>
            <a:ext cx="3249976" cy="2569934"/>
          </a:xfrm>
          <a:prstGeom prst="homePlate">
            <a:avLst>
              <a:gd name="adj" fmla="val 13562"/>
            </a:avLst>
          </a:prstGeom>
          <a:solidFill>
            <a:srgbClr val="83D0F5">
              <a:lumMod val="20000"/>
              <a:lumOff val="80000"/>
            </a:srgbClr>
          </a:solidFill>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To </a:t>
            </a:r>
            <a:r>
              <a:rPr kumimoji="0" lang="en-GB" sz="1400" b="1" i="0" u="none" strike="noStrike" kern="1200" cap="none" spc="0" normalizeH="0" baseline="0" noProof="0" dirty="0">
                <a:ln>
                  <a:noFill/>
                </a:ln>
                <a:solidFill>
                  <a:srgbClr val="0070C0"/>
                </a:solidFill>
                <a:effectLst/>
                <a:uLnTx/>
                <a:uFillTx/>
                <a:latin typeface="Fira Sans"/>
                <a:ea typeface="+mn-ea"/>
                <a:cs typeface="+mn-cs"/>
              </a:rPr>
              <a:t>focus on stress-response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&amp; </a:t>
            </a:r>
            <a:r>
              <a:rPr kumimoji="0" lang="en-GB" sz="1400" b="1" i="0" u="none" strike="noStrike" kern="1200" cap="none" spc="0" normalizeH="0" baseline="0" noProof="0" dirty="0">
                <a:ln>
                  <a:noFill/>
                </a:ln>
                <a:solidFill>
                  <a:srgbClr val="0070C0"/>
                </a:solidFill>
                <a:effectLst/>
                <a:uLnTx/>
                <a:uFillTx/>
                <a:latin typeface="Fira Sans"/>
                <a:ea typeface="+mn-ea"/>
                <a:cs typeface="+mn-cs"/>
              </a:rPr>
              <a:t>prevent inflammation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to spread,                                         Cortisol temporary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diverts resources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from skin normal functioning,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1" i="0" u="none" strike="noStrike" kern="1200" cap="none" spc="0" normalizeH="0" baseline="0" noProof="0" dirty="0">
                <a:ln>
                  <a:noFill/>
                </a:ln>
                <a:solidFill>
                  <a:srgbClr val="0070C0"/>
                </a:solidFill>
                <a:effectLst/>
                <a:uLnTx/>
                <a:uFillTx/>
                <a:latin typeface="Fira Sans"/>
                <a:ea typeface="+mn-ea"/>
                <a:cs typeface="+mn-cs"/>
              </a:rPr>
              <a:t>slowing down important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1" i="0" u="none" strike="noStrike" kern="1200" cap="none" spc="0" normalizeH="0" baseline="0" noProof="0" dirty="0">
                <a:ln>
                  <a:noFill/>
                </a:ln>
                <a:solidFill>
                  <a:srgbClr val="0070C0"/>
                </a:solidFill>
                <a:effectLst/>
                <a:uLnTx/>
                <a:uFillTx/>
                <a:latin typeface="Fira Sans"/>
                <a:ea typeface="+mn-ea"/>
                <a:cs typeface="+mn-cs"/>
              </a:rPr>
              <a:t>skin processes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endParaRPr kumimoji="0" lang="en-GB" sz="1100" b="0" i="0" u="none" strike="noStrike" kern="1200" cap="none" spc="0" normalizeH="0" baseline="0" noProof="0" dirty="0">
              <a:ln>
                <a:noFill/>
              </a:ln>
              <a:solidFill>
                <a:srgbClr val="000000"/>
              </a:solidFill>
              <a:effectLst/>
              <a:uLnTx/>
              <a:uFillTx/>
              <a:latin typeface="Fira Sans"/>
              <a:ea typeface="+mn-ea"/>
              <a:cs typeface="+mn-cs"/>
            </a:endParaRP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100" b="0" i="0" u="none" strike="noStrike" kern="1200" cap="none" spc="0" normalizeH="0" baseline="0" noProof="0" dirty="0">
                <a:ln>
                  <a:noFill/>
                </a:ln>
                <a:solidFill>
                  <a:srgbClr val="000000"/>
                </a:solidFill>
                <a:effectLst/>
                <a:uLnTx/>
                <a:uFillTx/>
                <a:latin typeface="Fira Sans"/>
                <a:ea typeface="+mn-ea"/>
                <a:cs typeface="+mn-cs"/>
              </a:rPr>
              <a:t>such as: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100" b="0" i="0" u="none" strike="noStrike" kern="1200" cap="none" spc="0" normalizeH="0" baseline="0" noProof="0" dirty="0">
                <a:ln>
                  <a:noFill/>
                </a:ln>
                <a:solidFill>
                  <a:srgbClr val="000000"/>
                </a:solidFill>
                <a:effectLst/>
                <a:uLnTx/>
                <a:uFillTx/>
                <a:latin typeface="Fira Sans"/>
                <a:ea typeface="+mn-ea"/>
                <a:cs typeface="+mn-cs"/>
              </a:rPr>
              <a:t>fibroblast growth,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100" b="0" i="0" u="none" strike="noStrike" kern="1200" cap="none" spc="0" normalizeH="0" baseline="0" noProof="0" dirty="0">
                <a:ln>
                  <a:noFill/>
                </a:ln>
                <a:solidFill>
                  <a:srgbClr val="000000"/>
                </a:solidFill>
                <a:effectLst/>
                <a:uLnTx/>
                <a:uFillTx/>
                <a:latin typeface="Fira Sans"/>
                <a:ea typeface="+mn-ea"/>
                <a:cs typeface="+mn-cs"/>
              </a:rPr>
              <a:t>Collagen and Elastin production,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100" b="0" i="0" u="none" strike="noStrike" kern="1200" cap="none" spc="0" normalizeH="0" baseline="0" noProof="0" dirty="0">
                <a:ln>
                  <a:noFill/>
                </a:ln>
                <a:solidFill>
                  <a:srgbClr val="000000"/>
                </a:solidFill>
                <a:effectLst/>
                <a:uLnTx/>
                <a:uFillTx/>
                <a:latin typeface="Fira Sans"/>
                <a:ea typeface="+mn-ea"/>
                <a:cs typeface="+mn-cs"/>
              </a:rPr>
              <a:t>epidermal cells turnover</a:t>
            </a:r>
            <a:endParaRPr kumimoji="0" lang="en-GB" sz="1400" b="0" i="0" u="none" strike="noStrike" kern="1200" cap="none" spc="0" normalizeH="0" baseline="0" noProof="0" dirty="0">
              <a:ln>
                <a:noFill/>
              </a:ln>
              <a:solidFill>
                <a:srgbClr val="000000"/>
              </a:solidFill>
              <a:effectLst/>
              <a:uLnTx/>
              <a:uFillTx/>
              <a:latin typeface="Fira Sans"/>
              <a:ea typeface="+mn-ea"/>
              <a:cs typeface="+mn-cs"/>
            </a:endParaRPr>
          </a:p>
        </p:txBody>
      </p:sp>
      <p:sp>
        <p:nvSpPr>
          <p:cNvPr id="15" name="Text Placeholder 2">
            <a:extLst>
              <a:ext uri="{FF2B5EF4-FFF2-40B4-BE49-F238E27FC236}">
                <a16:creationId xmlns:a16="http://schemas.microsoft.com/office/drawing/2014/main" id="{03E74BA4-51C8-47B7-8999-5714CFA08BD5}"/>
              </a:ext>
            </a:extLst>
          </p:cNvPr>
          <p:cNvSpPr txBox="1">
            <a:spLocks/>
          </p:cNvSpPr>
          <p:nvPr/>
        </p:nvSpPr>
        <p:spPr>
          <a:xfrm>
            <a:off x="5894025" y="3515370"/>
            <a:ext cx="6059274" cy="2585323"/>
          </a:xfrm>
          <a:prstGeom prst="rect">
            <a:avLst/>
          </a:prstGeom>
          <a:solidFill>
            <a:srgbClr val="83D0F5">
              <a:lumMod val="20000"/>
              <a:lumOff val="80000"/>
            </a:srgbClr>
          </a:solidFill>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Fira Sans"/>
                <a:ea typeface="+mn-ea"/>
                <a:cs typeface="+mn-cs"/>
              </a:rPr>
              <a:t>Small amounts of Cortisol are good to manage stress,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Fira Sans"/>
                <a:ea typeface="+mn-ea"/>
                <a:cs typeface="+mn-cs"/>
              </a:rPr>
              <a:t>but </a:t>
            </a:r>
            <a:r>
              <a:rPr kumimoji="0" lang="en-US" sz="1400" b="1" i="0" u="none" strike="noStrike" kern="1200" cap="none" spc="0" normalizeH="0" baseline="0" noProof="0" dirty="0">
                <a:ln>
                  <a:noFill/>
                </a:ln>
                <a:solidFill>
                  <a:srgbClr val="0070C0"/>
                </a:solidFill>
                <a:effectLst/>
                <a:uLnTx/>
                <a:uFillTx/>
                <a:latin typeface="Fira Sans"/>
                <a:ea typeface="+mn-ea"/>
                <a:cs typeface="+mn-cs"/>
              </a:rPr>
              <a:t>chronic stress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US" sz="1400" b="1" i="0" u="none" strike="noStrike" kern="1200" cap="none" spc="0" normalizeH="0" baseline="0" noProof="0" dirty="0">
                <a:ln>
                  <a:noFill/>
                </a:ln>
                <a:solidFill>
                  <a:srgbClr val="0070C0"/>
                </a:solidFill>
                <a:effectLst/>
                <a:uLnTx/>
                <a:uFillTx/>
                <a:latin typeface="Fira Sans"/>
                <a:ea typeface="+mn-ea"/>
                <a:cs typeface="+mn-cs"/>
              </a:rPr>
              <a:t>results in permanently high and unhealthy levels of Cortisol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Fira Sans"/>
                <a:ea typeface="+mn-ea"/>
                <a:cs typeface="+mn-cs"/>
              </a:rPr>
              <a:t>with negative impact on skin’s health &amp; appearance.</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Fira Sans"/>
              <a:ea typeface="+mn-ea"/>
              <a:cs typeface="+mn-cs"/>
            </a:endParaRP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Persistent production of Cortisol </a:t>
            </a:r>
            <a:r>
              <a:rPr kumimoji="0" lang="en-GB" sz="1400" b="1" i="0" u="none" strike="noStrike" kern="1200" cap="none" spc="0" normalizeH="0" baseline="0" noProof="0" dirty="0">
                <a:ln>
                  <a:noFill/>
                </a:ln>
                <a:solidFill>
                  <a:srgbClr val="0070BA"/>
                </a:solidFill>
                <a:effectLst/>
                <a:uLnTx/>
                <a:uFillTx/>
                <a:latin typeface="Fira Sans"/>
                <a:ea typeface="+mn-ea"/>
                <a:cs typeface="+mn-cs"/>
              </a:rPr>
              <a:t>jeopardizes skin vitality</a:t>
            </a:r>
            <a:r>
              <a:rPr kumimoji="0" lang="en-GB" sz="1400" b="0" i="0" u="none" strike="noStrike" kern="1200" cap="none" spc="0" normalizeH="0" baseline="0" noProof="0" dirty="0">
                <a:ln>
                  <a:noFill/>
                </a:ln>
                <a:solidFill>
                  <a:srgbClr val="000000"/>
                </a:solidFill>
                <a:effectLst/>
                <a:uLnTx/>
                <a:uFillTx/>
                <a:latin typeface="Fira Sans"/>
                <a:ea typeface="+mn-ea"/>
                <a:cs typeface="+mn-cs"/>
              </a:rPr>
              <a:t>,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resulting in premature signs of ageing: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US" sz="1400" b="1" i="0" u="none" strike="noStrike" kern="1200" cap="none" spc="0" normalizeH="0" baseline="0" noProof="0" dirty="0">
                <a:ln>
                  <a:noFill/>
                </a:ln>
                <a:solidFill>
                  <a:srgbClr val="0070C0"/>
                </a:solidFill>
                <a:effectLst/>
                <a:uLnTx/>
                <a:uFillTx/>
                <a:latin typeface="Fira Sans"/>
                <a:ea typeface="+mn-ea"/>
                <a:cs typeface="+mn-cs"/>
              </a:rPr>
              <a:t>cells can’t rebuild Elastin &amp; Collagen</a:t>
            </a:r>
            <a:r>
              <a:rPr kumimoji="0" lang="en-US" sz="1400" b="0" i="0" u="none" strike="noStrike" kern="1200" cap="none" spc="0" normalizeH="0" baseline="0" noProof="0" dirty="0">
                <a:ln>
                  <a:noFill/>
                </a:ln>
                <a:solidFill>
                  <a:srgbClr val="000000"/>
                </a:solidFill>
                <a:effectLst/>
                <a:uLnTx/>
                <a:uFillTx/>
                <a:latin typeface="Fira Sans"/>
                <a:ea typeface="+mn-ea"/>
                <a:cs typeface="+mn-cs"/>
              </a:rPr>
              <a:t>, with consequent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1" i="0" u="none" strike="noStrike" kern="1200" cap="none" spc="0" normalizeH="0" baseline="0" noProof="0" dirty="0">
                <a:ln>
                  <a:noFill/>
                </a:ln>
                <a:solidFill>
                  <a:srgbClr val="0070C0"/>
                </a:solidFill>
                <a:effectLst/>
                <a:uLnTx/>
                <a:uFillTx/>
                <a:latin typeface="Fira Sans"/>
                <a:ea typeface="+mn-ea"/>
                <a:cs typeface="+mn-cs"/>
              </a:rPr>
              <a:t>wrinkles’</a:t>
            </a:r>
            <a:r>
              <a:rPr kumimoji="0" lang="en-GB" sz="1400" b="0" i="0" u="none" strike="noStrike" kern="1200" cap="none" spc="0" normalizeH="0" baseline="0" noProof="0" dirty="0">
                <a:ln>
                  <a:noFill/>
                </a:ln>
                <a:solidFill>
                  <a:srgbClr val="000000"/>
                </a:solidFill>
                <a:effectLst/>
                <a:uLnTx/>
                <a:uFillTx/>
                <a:latin typeface="Fira Sans"/>
                <a:ea typeface="+mn-ea"/>
                <a:cs typeface="+mn-cs"/>
              </a:rPr>
              <a:t> </a:t>
            </a:r>
            <a:r>
              <a:rPr kumimoji="0" lang="en-GB" sz="1400" b="1" i="0" u="none" strike="noStrike" kern="1200" cap="none" spc="0" normalizeH="0" baseline="0" noProof="0" dirty="0">
                <a:ln>
                  <a:noFill/>
                </a:ln>
                <a:solidFill>
                  <a:srgbClr val="0070C0"/>
                </a:solidFill>
                <a:effectLst/>
                <a:uLnTx/>
                <a:uFillTx/>
                <a:latin typeface="Fira Sans"/>
                <a:ea typeface="+mn-ea"/>
                <a:cs typeface="+mn-cs"/>
              </a:rPr>
              <a:t>appearance</a:t>
            </a:r>
            <a:r>
              <a:rPr kumimoji="0" lang="en-GB" sz="1400" b="0" i="0" u="none" strike="noStrike" kern="1200" cap="none" spc="0" normalizeH="0" baseline="0" noProof="0" dirty="0">
                <a:ln>
                  <a:noFill/>
                </a:ln>
                <a:solidFill>
                  <a:srgbClr val="000000"/>
                </a:solidFill>
                <a:effectLst/>
                <a:uLnTx/>
                <a:uFillTx/>
                <a:latin typeface="Fira Sans"/>
                <a:ea typeface="+mn-ea"/>
                <a:cs typeface="+mn-cs"/>
              </a:rPr>
              <a:t> and </a:t>
            </a:r>
            <a:r>
              <a:rPr kumimoji="0" lang="en-GB" sz="1400" b="1" i="0" u="none" strike="noStrike" kern="1200" cap="none" spc="0" normalizeH="0" baseline="0" noProof="0" dirty="0">
                <a:ln>
                  <a:noFill/>
                </a:ln>
                <a:solidFill>
                  <a:srgbClr val="0070C0"/>
                </a:solidFill>
                <a:effectLst/>
                <a:uLnTx/>
                <a:uFillTx/>
                <a:latin typeface="Fira Sans"/>
                <a:ea typeface="+mn-ea"/>
                <a:cs typeface="+mn-cs"/>
              </a:rPr>
              <a:t>loss of elasticity</a:t>
            </a:r>
            <a:r>
              <a:rPr kumimoji="0" lang="en-GB" sz="1400" b="0" i="0" u="none" strike="noStrike" kern="1200" cap="none" spc="0" normalizeH="0" baseline="0" noProof="0" dirty="0">
                <a:ln>
                  <a:noFill/>
                </a:ln>
                <a:solidFill>
                  <a:srgbClr val="000000"/>
                </a:solidFill>
                <a:effectLst/>
                <a:uLnTx/>
                <a:uFillTx/>
                <a:latin typeface="Fira Sans"/>
                <a:ea typeface="+mn-ea"/>
                <a:cs typeface="+mn-cs"/>
              </a:rPr>
              <a:t>,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while compromised epidermal cells’ turnover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drives to </a:t>
            </a:r>
            <a:r>
              <a:rPr kumimoji="0" lang="en-GB" sz="1400" b="1" i="0" u="none" strike="noStrike" kern="1200" cap="none" spc="0" normalizeH="0" baseline="0" noProof="0" dirty="0">
                <a:ln>
                  <a:noFill/>
                </a:ln>
                <a:solidFill>
                  <a:srgbClr val="0070C0"/>
                </a:solidFill>
                <a:effectLst/>
                <a:uLnTx/>
                <a:uFillTx/>
                <a:latin typeface="Fira Sans"/>
                <a:ea typeface="+mn-ea"/>
                <a:cs typeface="+mn-cs"/>
              </a:rPr>
              <a:t>dull tone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and </a:t>
            </a:r>
            <a:r>
              <a:rPr kumimoji="0" lang="en-GB" sz="1400" b="1" i="0" u="none" strike="noStrike" kern="1200" cap="none" spc="0" normalizeH="0" baseline="0" noProof="0" dirty="0">
                <a:ln>
                  <a:noFill/>
                </a:ln>
                <a:solidFill>
                  <a:srgbClr val="0070C0"/>
                </a:solidFill>
                <a:effectLst/>
                <a:uLnTx/>
                <a:uFillTx/>
                <a:latin typeface="Fira Sans"/>
                <a:ea typeface="+mn-ea"/>
                <a:cs typeface="+mn-cs"/>
              </a:rPr>
              <a:t>tired look</a:t>
            </a:r>
            <a:r>
              <a:rPr kumimoji="0" lang="en-GB" sz="1400" b="0" i="0" u="none" strike="noStrike" kern="1200" cap="none" spc="0" normalizeH="0" baseline="0" noProof="0" dirty="0">
                <a:ln>
                  <a:noFill/>
                </a:ln>
                <a:solidFill>
                  <a:srgbClr val="000000"/>
                </a:solidFill>
                <a:effectLst/>
                <a:uLnTx/>
                <a:uFillTx/>
                <a:latin typeface="Fira Sans"/>
                <a:ea typeface="+mn-ea"/>
                <a:cs typeface="+mn-cs"/>
              </a:rPr>
              <a:t>. </a:t>
            </a:r>
          </a:p>
        </p:txBody>
      </p:sp>
      <p:sp>
        <p:nvSpPr>
          <p:cNvPr id="16" name="Down Arrow 15">
            <a:extLst>
              <a:ext uri="{FF2B5EF4-FFF2-40B4-BE49-F238E27FC236}">
                <a16:creationId xmlns:a16="http://schemas.microsoft.com/office/drawing/2014/main" id="{B3B05D40-EC71-411D-8004-92A2EB741BBF}"/>
              </a:ext>
            </a:extLst>
          </p:cNvPr>
          <p:cNvSpPr/>
          <p:nvPr/>
        </p:nvSpPr>
        <p:spPr>
          <a:xfrm rot="16200000">
            <a:off x="2186782" y="1849286"/>
            <a:ext cx="453741" cy="682259"/>
          </a:xfrm>
          <a:prstGeom prst="downArrow">
            <a:avLst/>
          </a:prstGeom>
          <a:gradFill flip="none" rotWithShape="1">
            <a:gsLst>
              <a:gs pos="0">
                <a:srgbClr val="009FE3">
                  <a:alpha val="0"/>
                </a:srgbClr>
              </a:gs>
              <a:gs pos="100000">
                <a:srgbClr val="009FE3"/>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err="1">
              <a:ln>
                <a:noFill/>
              </a:ln>
              <a:solidFill>
                <a:srgbClr val="000000"/>
              </a:solidFill>
              <a:effectLst/>
              <a:uLnTx/>
              <a:uFillTx/>
              <a:latin typeface="Fira Sans"/>
              <a:ea typeface="+mn-ea"/>
              <a:cs typeface="+mn-cs"/>
            </a:endParaRPr>
          </a:p>
        </p:txBody>
      </p:sp>
      <p:grpSp>
        <p:nvGrpSpPr>
          <p:cNvPr id="17" name="Group 16">
            <a:extLst>
              <a:ext uri="{FF2B5EF4-FFF2-40B4-BE49-F238E27FC236}">
                <a16:creationId xmlns:a16="http://schemas.microsoft.com/office/drawing/2014/main" id="{8C5C25E2-9A62-43CF-B379-C46E03540722}"/>
              </a:ext>
            </a:extLst>
          </p:cNvPr>
          <p:cNvGrpSpPr/>
          <p:nvPr/>
        </p:nvGrpSpPr>
        <p:grpSpPr>
          <a:xfrm>
            <a:off x="3140678" y="1415004"/>
            <a:ext cx="1464060" cy="1513778"/>
            <a:chOff x="175316" y="2650784"/>
            <a:chExt cx="1866017" cy="1812608"/>
          </a:xfrm>
        </p:grpSpPr>
        <p:pic>
          <p:nvPicPr>
            <p:cNvPr id="18" name="Picture 17">
              <a:extLst>
                <a:ext uri="{FF2B5EF4-FFF2-40B4-BE49-F238E27FC236}">
                  <a16:creationId xmlns:a16="http://schemas.microsoft.com/office/drawing/2014/main" id="{69E68CB1-EF08-4FE3-B9D9-F4D96778CAE3}"/>
                </a:ext>
              </a:extLst>
            </p:cNvPr>
            <p:cNvPicPr>
              <a:picLocks noChangeAspect="1"/>
            </p:cNvPicPr>
            <p:nvPr/>
          </p:nvPicPr>
          <p:blipFill>
            <a:blip r:embed="rId2" cstate="screen">
              <a:clrChange>
                <a:clrFrom>
                  <a:srgbClr val="FBFBFB"/>
                </a:clrFrom>
                <a:clrTo>
                  <a:srgbClr val="FBFBFB">
                    <a:alpha val="0"/>
                  </a:srgbClr>
                </a:clrTo>
              </a:clrChange>
              <a:extLst>
                <a:ext uri="{28A0092B-C50C-407E-A947-70E740481C1C}">
                  <a14:useLocalDpi xmlns:a14="http://schemas.microsoft.com/office/drawing/2010/main"/>
                </a:ext>
              </a:extLst>
            </a:blip>
            <a:stretch>
              <a:fillRect/>
            </a:stretch>
          </p:blipFill>
          <p:spPr>
            <a:xfrm>
              <a:off x="175316" y="2650784"/>
              <a:ext cx="1866017" cy="1812608"/>
            </a:xfrm>
            <a:prstGeom prst="rect">
              <a:avLst/>
            </a:prstGeom>
          </p:spPr>
        </p:pic>
        <p:sp>
          <p:nvSpPr>
            <p:cNvPr id="19" name="Oval 18">
              <a:extLst>
                <a:ext uri="{FF2B5EF4-FFF2-40B4-BE49-F238E27FC236}">
                  <a16:creationId xmlns:a16="http://schemas.microsoft.com/office/drawing/2014/main" id="{970D6B78-FE35-4F7B-B3D9-469827E367FC}"/>
                </a:ext>
              </a:extLst>
            </p:cNvPr>
            <p:cNvSpPr/>
            <p:nvPr/>
          </p:nvSpPr>
          <p:spPr>
            <a:xfrm>
              <a:off x="247779" y="2799339"/>
              <a:ext cx="1707833" cy="1568536"/>
            </a:xfrm>
            <a:prstGeom prst="ellipse">
              <a:avLst/>
            </a:prstGeom>
            <a:noFill/>
            <a:ln w="28575" cap="flat" cmpd="sng" algn="ctr">
              <a:solidFill>
                <a:srgbClr val="009FE3"/>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dirty="0" err="1">
                <a:ln>
                  <a:noFill/>
                </a:ln>
                <a:solidFill>
                  <a:srgbClr val="000000"/>
                </a:solidFill>
                <a:effectLst/>
                <a:uLnTx/>
                <a:uFillTx/>
                <a:latin typeface="Fira Sans"/>
                <a:ea typeface="+mn-ea"/>
                <a:cs typeface="+mn-cs"/>
              </a:endParaRPr>
            </a:p>
          </p:txBody>
        </p:sp>
      </p:grpSp>
      <p:pic>
        <p:nvPicPr>
          <p:cNvPr id="20" name="Picture 19" descr="A picture containing outdoor, water, green, food&#10;&#10;Description automatically generated">
            <a:extLst>
              <a:ext uri="{FF2B5EF4-FFF2-40B4-BE49-F238E27FC236}">
                <a16:creationId xmlns:a16="http://schemas.microsoft.com/office/drawing/2014/main" id="{61CA70DE-8DD7-4251-BEC6-46248CF2E2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0551" y="1255925"/>
            <a:ext cx="3036083" cy="1888188"/>
          </a:xfrm>
          <a:prstGeom prst="rect">
            <a:avLst/>
          </a:prstGeom>
        </p:spPr>
      </p:pic>
      <p:sp>
        <p:nvSpPr>
          <p:cNvPr id="21" name="Down Arrow 15">
            <a:extLst>
              <a:ext uri="{FF2B5EF4-FFF2-40B4-BE49-F238E27FC236}">
                <a16:creationId xmlns:a16="http://schemas.microsoft.com/office/drawing/2014/main" id="{31A69BCB-08DA-41B9-88A5-4211B579658B}"/>
              </a:ext>
            </a:extLst>
          </p:cNvPr>
          <p:cNvSpPr/>
          <p:nvPr/>
        </p:nvSpPr>
        <p:spPr>
          <a:xfrm rot="16200000">
            <a:off x="4983228" y="1858465"/>
            <a:ext cx="453741" cy="682259"/>
          </a:xfrm>
          <a:prstGeom prst="downArrow">
            <a:avLst/>
          </a:prstGeom>
          <a:gradFill flip="none" rotWithShape="1">
            <a:gsLst>
              <a:gs pos="0">
                <a:srgbClr val="009FE3">
                  <a:alpha val="0"/>
                </a:srgbClr>
              </a:gs>
              <a:gs pos="100000">
                <a:srgbClr val="009FE3"/>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err="1">
              <a:ln>
                <a:noFill/>
              </a:ln>
              <a:solidFill>
                <a:srgbClr val="000000"/>
              </a:solidFill>
              <a:effectLst/>
              <a:uLnTx/>
              <a:uFillTx/>
              <a:latin typeface="Fira Sans"/>
              <a:ea typeface="+mn-ea"/>
              <a:cs typeface="+mn-cs"/>
            </a:endParaRPr>
          </a:p>
        </p:txBody>
      </p:sp>
      <p:pic>
        <p:nvPicPr>
          <p:cNvPr id="23" name="Picture 22">
            <a:extLst>
              <a:ext uri="{FF2B5EF4-FFF2-40B4-BE49-F238E27FC236}">
                <a16:creationId xmlns:a16="http://schemas.microsoft.com/office/drawing/2014/main" id="{7ABC573E-AA92-4EE5-91B6-F007C98B1F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5492" y="1516264"/>
            <a:ext cx="1343148" cy="1370391"/>
          </a:xfrm>
          <a:prstGeom prst="ellipse">
            <a:avLst/>
          </a:prstGeom>
          <a:ln w="28575" cap="rnd">
            <a:solidFill>
              <a:srgbClr val="009FE3"/>
            </a:solidFill>
          </a:ln>
          <a:effectLst/>
          <a:scene3d>
            <a:camera prst="orthographicFront"/>
            <a:lightRig rig="contrasting" dir="t">
              <a:rot lat="0" lon="0" rev="3000000"/>
            </a:lightRig>
          </a:scene3d>
          <a:sp3d contourW="7620">
            <a:bevelT w="95250" h="31750"/>
            <a:contourClr>
              <a:srgbClr val="333333"/>
            </a:contourClr>
          </a:sp3d>
        </p:spPr>
      </p:pic>
      <p:pic>
        <p:nvPicPr>
          <p:cNvPr id="25" name="Picture 24" descr="A person posing for the camera&#10;&#10;Description automatically generated">
            <a:extLst>
              <a:ext uri="{FF2B5EF4-FFF2-40B4-BE49-F238E27FC236}">
                <a16:creationId xmlns:a16="http://schemas.microsoft.com/office/drawing/2014/main" id="{28192443-CEA9-4C30-8361-488187C89E1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98185" y="305654"/>
            <a:ext cx="3036083" cy="3140425"/>
          </a:xfrm>
          <a:prstGeom prst="ellipse">
            <a:avLst/>
          </a:prstGeom>
          <a:ln w="28575" cap="rnd">
            <a:solidFill>
              <a:srgbClr val="00B0F0"/>
            </a:solidFill>
          </a:ln>
          <a:effectLst/>
          <a:scene3d>
            <a:camera prst="orthographicFront"/>
            <a:lightRig rig="contrasting" dir="t">
              <a:rot lat="0" lon="0" rev="3000000"/>
            </a:lightRig>
          </a:scene3d>
          <a:sp3d contourW="7620">
            <a:bevelT w="95250" h="31750"/>
            <a:contourClr>
              <a:srgbClr val="333333"/>
            </a:contourClr>
          </a:sp3d>
        </p:spPr>
      </p:pic>
      <p:sp>
        <p:nvSpPr>
          <p:cNvPr id="27" name="Text Placeholder 2">
            <a:extLst>
              <a:ext uri="{FF2B5EF4-FFF2-40B4-BE49-F238E27FC236}">
                <a16:creationId xmlns:a16="http://schemas.microsoft.com/office/drawing/2014/main" id="{701E8588-8472-4E2A-871D-7D1DE10E9DE2}"/>
              </a:ext>
            </a:extLst>
          </p:cNvPr>
          <p:cNvSpPr txBox="1">
            <a:spLocks/>
          </p:cNvSpPr>
          <p:nvPr/>
        </p:nvSpPr>
        <p:spPr>
          <a:xfrm>
            <a:off x="214461" y="3510842"/>
            <a:ext cx="2024900" cy="1508105"/>
          </a:xfrm>
          <a:prstGeom prst="homePlate">
            <a:avLst>
              <a:gd name="adj" fmla="val 17614"/>
            </a:avLst>
          </a:prstGeom>
          <a:solidFill>
            <a:srgbClr val="83D0F5">
              <a:lumMod val="20000"/>
              <a:lumOff val="80000"/>
            </a:srgbClr>
          </a:solidFill>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To cope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with stress,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human body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produces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1" i="0" u="none" strike="noStrike" kern="1200" cap="none" spc="0" normalizeH="0" baseline="0" noProof="0" dirty="0">
                <a:ln>
                  <a:noFill/>
                </a:ln>
                <a:solidFill>
                  <a:srgbClr val="0070C0"/>
                </a:solidFill>
                <a:effectLst/>
                <a:uLnTx/>
                <a:uFillTx/>
                <a:latin typeface="Fira Sans"/>
                <a:ea typeface="+mn-ea"/>
                <a:cs typeface="+mn-cs"/>
              </a:rPr>
              <a:t>Cortisol</a:t>
            </a:r>
            <a:r>
              <a:rPr kumimoji="0" lang="en-GB" sz="1400" b="0" i="0" u="none" strike="noStrike" kern="1200" cap="none" spc="0" normalizeH="0" baseline="0" noProof="0" dirty="0">
                <a:ln>
                  <a:noFill/>
                </a:ln>
                <a:solidFill>
                  <a:srgbClr val="000000"/>
                </a:solidFill>
                <a:effectLst/>
                <a:uLnTx/>
                <a:uFillTx/>
                <a:latin typeface="Fira Sans"/>
                <a:ea typeface="+mn-ea"/>
                <a:cs typeface="+mn-cs"/>
              </a:rPr>
              <a:t>, </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Fira Sans"/>
                <a:ea typeface="+mn-ea"/>
                <a:cs typeface="+mn-cs"/>
              </a:rPr>
              <a:t>the so called</a:t>
            </a:r>
          </a:p>
          <a:p>
            <a:pPr marL="0" marR="0" lvl="0" indent="0" algn="ctr" defTabSz="914400" rtl="0" eaLnBrk="1" fontAlgn="auto" latinLnBrk="0" hangingPunct="1">
              <a:lnSpc>
                <a:spcPct val="100000"/>
              </a:lnSpc>
              <a:spcBef>
                <a:spcPts val="0"/>
              </a:spcBef>
              <a:spcAft>
                <a:spcPts val="0"/>
              </a:spcAft>
              <a:buClr>
                <a:srgbClr val="009FE3"/>
              </a:buClr>
              <a:buSzTx/>
              <a:buFont typeface="Arial" panose="020B0604020202020204" pitchFamily="34" charset="0"/>
              <a:buNone/>
              <a:tabLst/>
              <a:defRPr/>
            </a:pPr>
            <a:r>
              <a:rPr kumimoji="0" lang="en-GB" sz="1400" b="0" i="0" u="none" strike="noStrike" kern="1200" cap="none" spc="0" normalizeH="0" baseline="0" noProof="0" dirty="0">
                <a:ln>
                  <a:noFill/>
                </a:ln>
                <a:solidFill>
                  <a:srgbClr val="0070BA"/>
                </a:solidFill>
                <a:effectLst/>
                <a:uLnTx/>
                <a:uFillTx/>
                <a:latin typeface="Fira Sans"/>
                <a:ea typeface="+mn-ea"/>
                <a:cs typeface="+mn-cs"/>
              </a:rPr>
              <a:t>“</a:t>
            </a:r>
            <a:r>
              <a:rPr kumimoji="0" lang="en-GB" sz="1400" b="1" i="0" u="none" strike="noStrike" kern="1200" cap="none" spc="0" normalizeH="0" baseline="0" noProof="0" dirty="0">
                <a:ln>
                  <a:noFill/>
                </a:ln>
                <a:solidFill>
                  <a:srgbClr val="0070BA"/>
                </a:solidFill>
                <a:effectLst/>
                <a:uLnTx/>
                <a:uFillTx/>
                <a:latin typeface="Fira Sans"/>
                <a:ea typeface="+mn-ea"/>
                <a:cs typeface="+mn-cs"/>
              </a:rPr>
              <a:t>stress hormone</a:t>
            </a:r>
            <a:r>
              <a:rPr kumimoji="0" lang="en-GB" sz="1400" b="0" i="0" u="none" strike="noStrike" kern="1200" cap="none" spc="0" normalizeH="0" baseline="0" noProof="0" dirty="0">
                <a:ln>
                  <a:noFill/>
                </a:ln>
                <a:solidFill>
                  <a:srgbClr val="0070BA"/>
                </a:solidFill>
                <a:effectLst/>
                <a:uLnTx/>
                <a:uFillTx/>
                <a:latin typeface="Fira Sans"/>
                <a:ea typeface="+mn-ea"/>
                <a:cs typeface="+mn-cs"/>
              </a:rPr>
              <a:t>”</a:t>
            </a:r>
            <a:endParaRPr kumimoji="0" lang="en-GB" sz="1400" b="0" i="0" u="none" strike="noStrike" kern="1200" cap="none" spc="0" normalizeH="0" baseline="0" noProof="0" dirty="0">
              <a:ln>
                <a:noFill/>
              </a:ln>
              <a:solidFill>
                <a:srgbClr val="000000"/>
              </a:solidFill>
              <a:effectLst/>
              <a:uLnTx/>
              <a:uFillTx/>
              <a:latin typeface="Fira Sans"/>
              <a:ea typeface="+mn-ea"/>
              <a:cs typeface="+mn-cs"/>
            </a:endParaRPr>
          </a:p>
        </p:txBody>
      </p:sp>
      <p:pic>
        <p:nvPicPr>
          <p:cNvPr id="28" name="Picture 27">
            <a:extLst>
              <a:ext uri="{FF2B5EF4-FFF2-40B4-BE49-F238E27FC236}">
                <a16:creationId xmlns:a16="http://schemas.microsoft.com/office/drawing/2014/main" id="{F0F63AA0-12AC-48F6-9392-1B5F2069A93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55492" y="5031240"/>
            <a:ext cx="1427788" cy="1322583"/>
          </a:xfrm>
          <a:prstGeom prst="rect">
            <a:avLst/>
          </a:prstGeom>
        </p:spPr>
      </p:pic>
    </p:spTree>
    <p:extLst>
      <p:ext uri="{BB962C8B-B14F-4D97-AF65-F5344CB8AC3E}">
        <p14:creationId xmlns:p14="http://schemas.microsoft.com/office/powerpoint/2010/main" val="139461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par>
                                <p:cTn id="19" presetID="2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24F43E-E6E1-44F9-BB3B-6AAA195B9519}"/>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3" name="Title 1">
            <a:extLst>
              <a:ext uri="{FF2B5EF4-FFF2-40B4-BE49-F238E27FC236}">
                <a16:creationId xmlns:a16="http://schemas.microsoft.com/office/drawing/2014/main" id="{0E3025D2-EB65-4B5A-A0A7-E6C46B35A32E}"/>
              </a:ext>
            </a:extLst>
          </p:cNvPr>
          <p:cNvSpPr>
            <a:spLocks noGrp="1"/>
          </p:cNvSpPr>
          <p:nvPr>
            <p:ph type="title"/>
          </p:nvPr>
        </p:nvSpPr>
        <p:spPr>
          <a:xfrm>
            <a:off x="468000" y="468000"/>
            <a:ext cx="6342233" cy="443198"/>
          </a:xfrm>
        </p:spPr>
        <p:txBody>
          <a:bodyPr/>
          <a:lstStyle/>
          <a:p>
            <a:r>
              <a:rPr lang="en-GB"/>
              <a:t>Higher Cortisol level is associated with higher perceived age</a:t>
            </a:r>
            <a:endParaRPr lang="en-GB" dirty="0"/>
          </a:p>
        </p:txBody>
      </p:sp>
      <p:pic>
        <p:nvPicPr>
          <p:cNvPr id="8" name="Picture 7" descr="A picture containing drawing&#10;&#10;Description automatically generated">
            <a:extLst>
              <a:ext uri="{FF2B5EF4-FFF2-40B4-BE49-F238E27FC236}">
                <a16:creationId xmlns:a16="http://schemas.microsoft.com/office/drawing/2014/main" id="{BB41CC05-9626-40C9-AF88-3EE88717C7F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8000" y="1790765"/>
            <a:ext cx="5048330" cy="3881508"/>
          </a:xfrm>
          <a:prstGeom prst="rect">
            <a:avLst/>
          </a:prstGeom>
        </p:spPr>
      </p:pic>
      <p:pic>
        <p:nvPicPr>
          <p:cNvPr id="12" name="Picture 11" descr="A picture containing clothing, person, brushing, wearing&#10;&#10;Description automatically generated">
            <a:extLst>
              <a:ext uri="{FF2B5EF4-FFF2-40B4-BE49-F238E27FC236}">
                <a16:creationId xmlns:a16="http://schemas.microsoft.com/office/drawing/2014/main" id="{96D00472-6630-4832-9E9E-E252D6A356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27242" y="3177"/>
            <a:ext cx="4064758" cy="6858000"/>
          </a:xfrm>
          <a:prstGeom prst="rect">
            <a:avLst/>
          </a:prstGeom>
        </p:spPr>
      </p:pic>
      <p:pic>
        <p:nvPicPr>
          <p:cNvPr id="13" name="Picture 12">
            <a:extLst>
              <a:ext uri="{FF2B5EF4-FFF2-40B4-BE49-F238E27FC236}">
                <a16:creationId xmlns:a16="http://schemas.microsoft.com/office/drawing/2014/main" id="{D418887F-7CAE-46E8-A247-1581D227DC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4" name="Rectangle 13">
            <a:extLst>
              <a:ext uri="{FF2B5EF4-FFF2-40B4-BE49-F238E27FC236}">
                <a16:creationId xmlns:a16="http://schemas.microsoft.com/office/drawing/2014/main" id="{FEC43DBE-405B-4850-85EA-F8CA20CE5B12}"/>
              </a:ext>
            </a:extLst>
          </p:cNvPr>
          <p:cNvSpPr/>
          <p:nvPr/>
        </p:nvSpPr>
        <p:spPr>
          <a:xfrm>
            <a:off x="8094584" y="-1"/>
            <a:ext cx="2643570" cy="6878573"/>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pic>
        <p:nvPicPr>
          <p:cNvPr id="17" name="Picture 16">
            <a:extLst>
              <a:ext uri="{FF2B5EF4-FFF2-40B4-BE49-F238E27FC236}">
                <a16:creationId xmlns:a16="http://schemas.microsoft.com/office/drawing/2014/main" id="{01E28892-E09A-4E61-A3EB-C22F353F5AB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16"/>
          <a:stretch/>
        </p:blipFill>
        <p:spPr>
          <a:xfrm>
            <a:off x="5939163" y="1905318"/>
            <a:ext cx="2716068" cy="3212594"/>
          </a:xfrm>
          <a:prstGeom prst="rect">
            <a:avLst/>
          </a:prstGeom>
          <a:effectLst>
            <a:outerShdw blurRad="254000" dist="127000" dir="2700000" algn="tl" rotWithShape="0">
              <a:prstClr val="black">
                <a:alpha val="20000"/>
              </a:prstClr>
            </a:outerShdw>
          </a:effectLst>
        </p:spPr>
      </p:pic>
      <p:sp>
        <p:nvSpPr>
          <p:cNvPr id="19" name="Text Placeholder 10">
            <a:extLst>
              <a:ext uri="{FF2B5EF4-FFF2-40B4-BE49-F238E27FC236}">
                <a16:creationId xmlns:a16="http://schemas.microsoft.com/office/drawing/2014/main" id="{20C60CB0-9D0B-4A9A-A288-E0C1BAF8E8C3}"/>
              </a:ext>
            </a:extLst>
          </p:cNvPr>
          <p:cNvSpPr txBox="1">
            <a:spLocks/>
          </p:cNvSpPr>
          <p:nvPr/>
        </p:nvSpPr>
        <p:spPr>
          <a:xfrm>
            <a:off x="792000" y="5835033"/>
            <a:ext cx="8021494" cy="276999"/>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nl-NL" sz="900" i="1" dirty="0">
                <a:solidFill>
                  <a:srgbClr val="FFFFFF">
                    <a:lumMod val="65000"/>
                  </a:srgbClr>
                </a:solidFill>
                <a:latin typeface="Fira Sans"/>
              </a:rPr>
              <a:t>Sources:</a:t>
            </a:r>
            <a:r>
              <a:rPr lang="ru-RU" sz="900" i="1" dirty="0">
                <a:solidFill>
                  <a:srgbClr val="FFFFFF">
                    <a:lumMod val="65000"/>
                  </a:srgbClr>
                </a:solidFill>
                <a:latin typeface="Fira Sans"/>
              </a:rPr>
              <a:t> </a:t>
            </a:r>
            <a:r>
              <a:rPr lang="nl-NL" sz="900" i="1" dirty="0">
                <a:solidFill>
                  <a:srgbClr val="FFFFFF">
                    <a:lumMod val="65000"/>
                  </a:srgbClr>
                </a:solidFill>
                <a:latin typeface="Fira Sans"/>
              </a:rPr>
              <a:t>Noordam, R., </a:t>
            </a:r>
            <a:r>
              <a:rPr lang="nl-NL" sz="900" i="1" dirty="0" err="1">
                <a:solidFill>
                  <a:srgbClr val="FFFFFF">
                    <a:lumMod val="65000"/>
                  </a:srgbClr>
                </a:solidFill>
                <a:latin typeface="Fira Sans"/>
              </a:rPr>
              <a:t>Gunn</a:t>
            </a:r>
            <a:r>
              <a:rPr lang="nl-NL" sz="900" i="1" dirty="0">
                <a:solidFill>
                  <a:srgbClr val="FFFFFF">
                    <a:lumMod val="65000"/>
                  </a:srgbClr>
                </a:solidFill>
                <a:latin typeface="Fira Sans"/>
              </a:rPr>
              <a:t>, D. A., Tomlin, C. C., </a:t>
            </a:r>
            <a:r>
              <a:rPr lang="nl-NL" sz="900" i="1" dirty="0" err="1">
                <a:solidFill>
                  <a:srgbClr val="FFFFFF">
                    <a:lumMod val="65000"/>
                  </a:srgbClr>
                </a:solidFill>
                <a:latin typeface="Fira Sans"/>
              </a:rPr>
              <a:t>Rozing</a:t>
            </a:r>
            <a:r>
              <a:rPr lang="nl-NL" sz="900" i="1" dirty="0">
                <a:solidFill>
                  <a:srgbClr val="FFFFFF">
                    <a:lumMod val="65000"/>
                  </a:srgbClr>
                </a:solidFill>
                <a:latin typeface="Fira Sans"/>
              </a:rPr>
              <a:t>, M. P., Maier, A. B., Slagboom, P. E., … de </a:t>
            </a:r>
            <a:r>
              <a:rPr lang="nl-NL" sz="900" i="1" dirty="0" err="1">
                <a:solidFill>
                  <a:srgbClr val="FFFFFF">
                    <a:lumMod val="65000"/>
                  </a:srgbClr>
                </a:solidFill>
                <a:latin typeface="Fira Sans"/>
              </a:rPr>
              <a:t>Craen</a:t>
            </a:r>
            <a:r>
              <a:rPr lang="nl-NL" sz="900" i="1" dirty="0">
                <a:solidFill>
                  <a:srgbClr val="FFFFFF">
                    <a:lumMod val="65000"/>
                  </a:srgbClr>
                </a:solidFill>
                <a:latin typeface="Fira Sans"/>
              </a:rPr>
              <a:t>, A. J. M. (2012). Cortisol serum levels in </a:t>
            </a:r>
            <a:r>
              <a:rPr lang="nl-NL" sz="900" i="1" dirty="0" err="1">
                <a:solidFill>
                  <a:srgbClr val="FFFFFF">
                    <a:lumMod val="65000"/>
                  </a:srgbClr>
                </a:solidFill>
                <a:latin typeface="Fira Sans"/>
              </a:rPr>
              <a:t>familial</a:t>
            </a:r>
            <a:r>
              <a:rPr lang="nl-NL" sz="900" i="1" dirty="0">
                <a:solidFill>
                  <a:srgbClr val="FFFFFF">
                    <a:lumMod val="65000"/>
                  </a:srgbClr>
                </a:solidFill>
                <a:latin typeface="Fira Sans"/>
              </a:rPr>
              <a:t> </a:t>
            </a:r>
            <a:r>
              <a:rPr lang="nl-NL" sz="900" i="1" dirty="0" err="1">
                <a:solidFill>
                  <a:srgbClr val="FFFFFF">
                    <a:lumMod val="65000"/>
                  </a:srgbClr>
                </a:solidFill>
                <a:latin typeface="Fira Sans"/>
              </a:rPr>
              <a:t>longevity</a:t>
            </a:r>
            <a:r>
              <a:rPr lang="nl-NL" sz="900" i="1" dirty="0">
                <a:solidFill>
                  <a:srgbClr val="FFFFFF">
                    <a:lumMod val="65000"/>
                  </a:srgbClr>
                </a:solidFill>
                <a:latin typeface="Fira Sans"/>
              </a:rPr>
              <a:t> </a:t>
            </a:r>
            <a:r>
              <a:rPr lang="nl-NL" sz="900" i="1" dirty="0" err="1">
                <a:solidFill>
                  <a:srgbClr val="FFFFFF">
                    <a:lumMod val="65000"/>
                  </a:srgbClr>
                </a:solidFill>
                <a:latin typeface="Fira Sans"/>
              </a:rPr>
              <a:t>and</a:t>
            </a:r>
            <a:r>
              <a:rPr lang="nl-NL" sz="900" i="1" dirty="0">
                <a:solidFill>
                  <a:srgbClr val="FFFFFF">
                    <a:lumMod val="65000"/>
                  </a:srgbClr>
                </a:solidFill>
                <a:latin typeface="Fira Sans"/>
              </a:rPr>
              <a:t> </a:t>
            </a:r>
            <a:r>
              <a:rPr lang="nl-NL" sz="900" i="1" dirty="0" err="1">
                <a:solidFill>
                  <a:srgbClr val="FFFFFF">
                    <a:lumMod val="65000"/>
                  </a:srgbClr>
                </a:solidFill>
                <a:latin typeface="Fira Sans"/>
              </a:rPr>
              <a:t>perceived</a:t>
            </a:r>
            <a:r>
              <a:rPr lang="nl-NL" sz="900" i="1" dirty="0">
                <a:solidFill>
                  <a:srgbClr val="FFFFFF">
                    <a:lumMod val="65000"/>
                  </a:srgbClr>
                </a:solidFill>
                <a:latin typeface="Fira Sans"/>
              </a:rPr>
              <a:t> </a:t>
            </a:r>
            <a:r>
              <a:rPr lang="nl-NL" sz="900" i="1" dirty="0" err="1">
                <a:solidFill>
                  <a:srgbClr val="FFFFFF">
                    <a:lumMod val="65000"/>
                  </a:srgbClr>
                </a:solidFill>
                <a:latin typeface="Fira Sans"/>
              </a:rPr>
              <a:t>age</a:t>
            </a:r>
            <a:r>
              <a:rPr lang="nl-NL" sz="900" i="1" dirty="0">
                <a:solidFill>
                  <a:srgbClr val="FFFFFF">
                    <a:lumMod val="65000"/>
                  </a:srgbClr>
                </a:solidFill>
                <a:latin typeface="Fira Sans"/>
              </a:rPr>
              <a:t>: The Leiden </a:t>
            </a:r>
            <a:r>
              <a:rPr lang="nl-NL" sz="900" i="1" dirty="0" err="1">
                <a:solidFill>
                  <a:srgbClr val="FFFFFF">
                    <a:lumMod val="65000"/>
                  </a:srgbClr>
                </a:solidFill>
                <a:latin typeface="Fira Sans"/>
              </a:rPr>
              <a:t>Longevity</a:t>
            </a:r>
            <a:r>
              <a:rPr lang="nl-NL" sz="900" i="1" dirty="0">
                <a:solidFill>
                  <a:srgbClr val="FFFFFF">
                    <a:lumMod val="65000"/>
                  </a:srgbClr>
                </a:solidFill>
                <a:latin typeface="Fira Sans"/>
              </a:rPr>
              <a:t> </a:t>
            </a:r>
            <a:r>
              <a:rPr lang="nl-NL" sz="900" i="1" dirty="0" err="1">
                <a:solidFill>
                  <a:srgbClr val="FFFFFF">
                    <a:lumMod val="65000"/>
                  </a:srgbClr>
                </a:solidFill>
                <a:latin typeface="Fira Sans"/>
              </a:rPr>
              <a:t>Study</a:t>
            </a:r>
            <a:r>
              <a:rPr lang="nl-NL" sz="900" i="1" dirty="0">
                <a:solidFill>
                  <a:srgbClr val="FFFFFF">
                    <a:lumMod val="65000"/>
                  </a:srgbClr>
                </a:solidFill>
                <a:latin typeface="Fira Sans"/>
              </a:rPr>
              <a:t>. </a:t>
            </a:r>
            <a:r>
              <a:rPr lang="nl-NL" sz="900" i="1" dirty="0" err="1">
                <a:solidFill>
                  <a:srgbClr val="FFFFFF">
                    <a:lumMod val="65000"/>
                  </a:srgbClr>
                </a:solidFill>
                <a:latin typeface="Fira Sans"/>
              </a:rPr>
              <a:t>Psychoneuroendocrinology</a:t>
            </a:r>
            <a:r>
              <a:rPr lang="nl-NL" sz="900" i="1" dirty="0">
                <a:solidFill>
                  <a:srgbClr val="FFFFFF">
                    <a:lumMod val="65000"/>
                  </a:srgbClr>
                </a:solidFill>
                <a:latin typeface="Fira Sans"/>
              </a:rPr>
              <a:t>, 37(10), 1669–1675. </a:t>
            </a:r>
            <a:r>
              <a:rPr lang="nl-NL" sz="900" i="1" dirty="0" err="1">
                <a:solidFill>
                  <a:srgbClr val="FFFFFF">
                    <a:lumMod val="65000"/>
                  </a:srgbClr>
                </a:solidFill>
                <a:latin typeface="Fira Sans"/>
              </a:rPr>
              <a:t>https</a:t>
            </a:r>
            <a:r>
              <a:rPr lang="nl-NL" sz="900" i="1" dirty="0">
                <a:solidFill>
                  <a:srgbClr val="FFFFFF">
                    <a:lumMod val="65000"/>
                  </a:srgbClr>
                </a:solidFill>
                <a:latin typeface="Fira Sans"/>
              </a:rPr>
              <a:t>://</a:t>
            </a:r>
            <a:r>
              <a:rPr lang="nl-NL" sz="900" i="1" dirty="0" err="1">
                <a:solidFill>
                  <a:srgbClr val="FFFFFF">
                    <a:lumMod val="65000"/>
                  </a:srgbClr>
                </a:solidFill>
                <a:latin typeface="Fira Sans"/>
              </a:rPr>
              <a:t>doi.org</a:t>
            </a:r>
            <a:r>
              <a:rPr lang="nl-NL" sz="900" i="1" dirty="0">
                <a:solidFill>
                  <a:srgbClr val="FFFFFF">
                    <a:lumMod val="65000"/>
                  </a:srgbClr>
                </a:solidFill>
                <a:latin typeface="Fira Sans"/>
              </a:rPr>
              <a:t>/10.1016/j.psyneuen.2012.02.013</a:t>
            </a:r>
          </a:p>
        </p:txBody>
      </p:sp>
    </p:spTree>
    <p:extLst>
      <p:ext uri="{BB962C8B-B14F-4D97-AF65-F5344CB8AC3E}">
        <p14:creationId xmlns:p14="http://schemas.microsoft.com/office/powerpoint/2010/main" val="571297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E6546D0-CFED-4C9B-9200-1E0E5241F7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792911" y="0"/>
            <a:ext cx="6399089" cy="6858000"/>
          </a:xfrm>
          <a:prstGeom prst="rect">
            <a:avLst/>
          </a:prstGeom>
        </p:spPr>
      </p:pic>
      <p:sp>
        <p:nvSpPr>
          <p:cNvPr id="13" name="Rectangle 12">
            <a:extLst>
              <a:ext uri="{FF2B5EF4-FFF2-40B4-BE49-F238E27FC236}">
                <a16:creationId xmlns:a16="http://schemas.microsoft.com/office/drawing/2014/main" id="{67C5559A-24BB-4FB1-851F-0D9D17C09FC6}"/>
              </a:ext>
            </a:extLst>
          </p:cNvPr>
          <p:cNvSpPr/>
          <p:nvPr/>
        </p:nvSpPr>
        <p:spPr>
          <a:xfrm>
            <a:off x="5772439"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9</a:t>
            </a:fld>
            <a:endParaRPr lang="en-US" dirty="0"/>
          </a:p>
        </p:txBody>
      </p:sp>
      <p:sp>
        <p:nvSpPr>
          <p:cNvPr id="6" name="Title 1">
            <a:extLst>
              <a:ext uri="{FF2B5EF4-FFF2-40B4-BE49-F238E27FC236}">
                <a16:creationId xmlns:a16="http://schemas.microsoft.com/office/drawing/2014/main" id="{8AC51865-F064-4F2B-ACA7-377D3E07B709}"/>
              </a:ext>
            </a:extLst>
          </p:cNvPr>
          <p:cNvSpPr>
            <a:spLocks noGrp="1"/>
          </p:cNvSpPr>
          <p:nvPr>
            <p:ph type="title"/>
          </p:nvPr>
        </p:nvSpPr>
        <p:spPr>
          <a:xfrm>
            <a:off x="346813" y="379864"/>
            <a:ext cx="10174294" cy="886397"/>
          </a:xfrm>
        </p:spPr>
        <p:txBody>
          <a:bodyPr/>
          <a:lstStyle/>
          <a:p>
            <a:r>
              <a:rPr lang="en-GB" dirty="0"/>
              <a:t>Increasing demand for beauty products </a:t>
            </a:r>
            <a:br>
              <a:rPr lang="en-GB" dirty="0"/>
            </a:br>
            <a:r>
              <a:rPr lang="en-GB" dirty="0"/>
              <a:t>solving stress-related signs of aging</a:t>
            </a:r>
          </a:p>
        </p:txBody>
      </p:sp>
      <p:sp>
        <p:nvSpPr>
          <p:cNvPr id="8" name="Text Placeholder 2">
            <a:extLst>
              <a:ext uri="{FF2B5EF4-FFF2-40B4-BE49-F238E27FC236}">
                <a16:creationId xmlns:a16="http://schemas.microsoft.com/office/drawing/2014/main" id="{659B9796-9CA2-4075-9C5D-C6ABAFC5DEEB}"/>
              </a:ext>
            </a:extLst>
          </p:cNvPr>
          <p:cNvSpPr txBox="1">
            <a:spLocks/>
          </p:cNvSpPr>
          <p:nvPr/>
        </p:nvSpPr>
        <p:spPr>
          <a:xfrm>
            <a:off x="468314" y="1759041"/>
            <a:ext cx="8224360"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9FE3"/>
                </a:solidFill>
                <a:effectLst/>
                <a:uLnTx/>
                <a:uFillTx/>
                <a:latin typeface="Fira Sans Medium"/>
                <a:ea typeface="+mn-ea"/>
                <a:cs typeface="+mn-cs"/>
              </a:rPr>
              <a:t>Facial innovations with “stress” related claims</a:t>
            </a:r>
            <a:endParaRPr kumimoji="0" lang="en-GB" sz="2000" b="0" i="0" u="none" strike="noStrike" kern="1200" cap="none" spc="0" normalizeH="0" baseline="0" noProof="0" dirty="0">
              <a:ln>
                <a:noFill/>
              </a:ln>
              <a:solidFill>
                <a:srgbClr val="009FE3"/>
              </a:solidFill>
              <a:effectLst/>
              <a:uLnTx/>
              <a:uFillTx/>
              <a:latin typeface="Fira Sans Medium"/>
              <a:ea typeface="+mn-ea"/>
              <a:cs typeface="+mn-cs"/>
            </a:endParaRPr>
          </a:p>
        </p:txBody>
      </p:sp>
      <p:pic>
        <p:nvPicPr>
          <p:cNvPr id="10" name="Picture 9">
            <a:extLst>
              <a:ext uri="{FF2B5EF4-FFF2-40B4-BE49-F238E27FC236}">
                <a16:creationId xmlns:a16="http://schemas.microsoft.com/office/drawing/2014/main" id="{0C57FCC2-6144-465B-8CB3-4DC7E0C53D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6293"/>
          <a:stretch/>
        </p:blipFill>
        <p:spPr>
          <a:xfrm>
            <a:off x="365554" y="2154953"/>
            <a:ext cx="5063491" cy="3741950"/>
          </a:xfrm>
          <a:prstGeom prst="rect">
            <a:avLst/>
          </a:prstGeom>
        </p:spPr>
      </p:pic>
      <p:pic>
        <p:nvPicPr>
          <p:cNvPr id="14" name="Picture 13">
            <a:extLst>
              <a:ext uri="{FF2B5EF4-FFF2-40B4-BE49-F238E27FC236}">
                <a16:creationId xmlns:a16="http://schemas.microsoft.com/office/drawing/2014/main" id="{2C47F199-1E6D-4447-B248-DA7EA90A4B1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9" name="Picture 18" descr="A close up of a sign&#10;&#10;Description automatically generated">
            <a:extLst>
              <a:ext uri="{FF2B5EF4-FFF2-40B4-BE49-F238E27FC236}">
                <a16:creationId xmlns:a16="http://schemas.microsoft.com/office/drawing/2014/main" id="{11EFE059-61B4-4A0B-AB64-B7FA2B88BEA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64749" y="1948078"/>
            <a:ext cx="1657145" cy="1489029"/>
          </a:xfrm>
          <a:prstGeom prst="rect">
            <a:avLst/>
          </a:prstGeom>
        </p:spPr>
      </p:pic>
      <p:pic>
        <p:nvPicPr>
          <p:cNvPr id="24" name="Picture 23" descr="A picture containing drawing&#10;&#10;Description automatically generated">
            <a:extLst>
              <a:ext uri="{FF2B5EF4-FFF2-40B4-BE49-F238E27FC236}">
                <a16:creationId xmlns:a16="http://schemas.microsoft.com/office/drawing/2014/main" id="{D7DF3201-A300-4D54-BDA1-C761932916A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45111" y="4308956"/>
            <a:ext cx="2430616" cy="2216150"/>
          </a:xfrm>
          <a:prstGeom prst="rect">
            <a:avLst/>
          </a:prstGeom>
        </p:spPr>
      </p:pic>
      <p:sp>
        <p:nvSpPr>
          <p:cNvPr id="20" name="Text Placeholder 2">
            <a:extLst>
              <a:ext uri="{FF2B5EF4-FFF2-40B4-BE49-F238E27FC236}">
                <a16:creationId xmlns:a16="http://schemas.microsoft.com/office/drawing/2014/main" id="{D32C564F-D04F-4A53-8EB9-1963DB20AEF5}"/>
              </a:ext>
            </a:extLst>
          </p:cNvPr>
          <p:cNvSpPr txBox="1">
            <a:spLocks/>
          </p:cNvSpPr>
          <p:nvPr/>
        </p:nvSpPr>
        <p:spPr>
          <a:xfrm>
            <a:off x="7232193" y="4510020"/>
            <a:ext cx="1618984" cy="61555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solidFill>
                  <a:srgbClr val="FFFFFF"/>
                </a:solidFill>
                <a:latin typeface="Fira Sans Medium"/>
              </a:rPr>
              <a:t>66%</a:t>
            </a:r>
          </a:p>
        </p:txBody>
      </p:sp>
      <p:pic>
        <p:nvPicPr>
          <p:cNvPr id="21" name="Picture 20" descr="A picture containing drawing&#10;&#10;Description automatically generated">
            <a:extLst>
              <a:ext uri="{FF2B5EF4-FFF2-40B4-BE49-F238E27FC236}">
                <a16:creationId xmlns:a16="http://schemas.microsoft.com/office/drawing/2014/main" id="{8EBFCFC3-CCF7-409E-8092-48D7188CF99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34861" y="3441743"/>
            <a:ext cx="1589226" cy="1449000"/>
          </a:xfrm>
          <a:prstGeom prst="rect">
            <a:avLst/>
          </a:prstGeom>
        </p:spPr>
      </p:pic>
      <p:sp>
        <p:nvSpPr>
          <p:cNvPr id="22" name="Rectangle 21">
            <a:extLst>
              <a:ext uri="{FF2B5EF4-FFF2-40B4-BE49-F238E27FC236}">
                <a16:creationId xmlns:a16="http://schemas.microsoft.com/office/drawing/2014/main" id="{5EFB6E73-9AAC-480B-8A87-48A8EC7AD89A}"/>
              </a:ext>
            </a:extLst>
          </p:cNvPr>
          <p:cNvSpPr/>
          <p:nvPr/>
        </p:nvSpPr>
        <p:spPr>
          <a:xfrm>
            <a:off x="6036611" y="3508344"/>
            <a:ext cx="1177877" cy="1277273"/>
          </a:xfrm>
          <a:prstGeom prst="rect">
            <a:avLst/>
          </a:prstGeom>
        </p:spPr>
        <p:txBody>
          <a:bodyPr wrap="square">
            <a:spAutoFit/>
          </a:bodyPr>
          <a:lstStyle/>
          <a:p>
            <a:pPr algn="ctr"/>
            <a:r>
              <a:rPr lang="en-US" sz="1100" dirty="0">
                <a:solidFill>
                  <a:srgbClr val="FFFFFF"/>
                </a:solidFill>
                <a:latin typeface="Fira Sans Medium"/>
              </a:rPr>
              <a:t>Consumers increasingly link stress, diet, hydration, and UV exposure to skin health </a:t>
            </a:r>
          </a:p>
        </p:txBody>
      </p:sp>
      <p:sp>
        <p:nvSpPr>
          <p:cNvPr id="26" name="Text Placeholder 2">
            <a:extLst>
              <a:ext uri="{FF2B5EF4-FFF2-40B4-BE49-F238E27FC236}">
                <a16:creationId xmlns:a16="http://schemas.microsoft.com/office/drawing/2014/main" id="{8502DE08-C0A6-429A-83B5-37C765794581}"/>
              </a:ext>
            </a:extLst>
          </p:cNvPr>
          <p:cNvSpPr txBox="1">
            <a:spLocks/>
          </p:cNvSpPr>
          <p:nvPr/>
        </p:nvSpPr>
        <p:spPr>
          <a:xfrm>
            <a:off x="7250927" y="5094527"/>
            <a:ext cx="1618984" cy="129266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400" dirty="0">
                <a:solidFill>
                  <a:srgbClr val="FFFFFF"/>
                </a:solidFill>
                <a:latin typeface="Fira Sans Medium"/>
              </a:rPr>
              <a:t>of UK women feel that lifestyle, including stress, has the biggest impact on </a:t>
            </a:r>
            <a:br>
              <a:rPr lang="en-GB" sz="1400" dirty="0">
                <a:solidFill>
                  <a:srgbClr val="FFFFFF"/>
                </a:solidFill>
                <a:latin typeface="Fira Sans Medium"/>
              </a:rPr>
            </a:br>
            <a:r>
              <a:rPr lang="en-GB" sz="1400" dirty="0">
                <a:solidFill>
                  <a:srgbClr val="FFFFFF"/>
                </a:solidFill>
                <a:latin typeface="Fira Sans Medium"/>
              </a:rPr>
              <a:t>the skin</a:t>
            </a:r>
          </a:p>
        </p:txBody>
      </p:sp>
      <p:sp>
        <p:nvSpPr>
          <p:cNvPr id="27" name="Text Placeholder 2">
            <a:extLst>
              <a:ext uri="{FF2B5EF4-FFF2-40B4-BE49-F238E27FC236}">
                <a16:creationId xmlns:a16="http://schemas.microsoft.com/office/drawing/2014/main" id="{E54168E0-86B5-4AAD-AAA7-42A5E9C4EA41}"/>
              </a:ext>
            </a:extLst>
          </p:cNvPr>
          <p:cNvSpPr txBox="1">
            <a:spLocks/>
          </p:cNvSpPr>
          <p:nvPr/>
        </p:nvSpPr>
        <p:spPr>
          <a:xfrm>
            <a:off x="858677" y="6021023"/>
            <a:ext cx="7513637" cy="13849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900" i="1" dirty="0">
                <a:solidFill>
                  <a:schemeClr val="bg1">
                    <a:lumMod val="65000"/>
                  </a:schemeClr>
                </a:solidFill>
                <a:latin typeface="Fira Sans" panose="020B0503050000020004" pitchFamily="34" charset="0"/>
                <a:ea typeface="Fira Sans" panose="020B0503050000020004" pitchFamily="34" charset="0"/>
              </a:rPr>
              <a:t>Source: Mintel GNDP and DSM Trend Landscaping</a:t>
            </a:r>
          </a:p>
        </p:txBody>
      </p:sp>
    </p:spTree>
    <p:extLst>
      <p:ext uri="{BB962C8B-B14F-4D97-AF65-F5344CB8AC3E}">
        <p14:creationId xmlns:p14="http://schemas.microsoft.com/office/powerpoint/2010/main" val="2276352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smiling for the camera&#10;&#10;Description automatically generated">
            <a:extLst>
              <a:ext uri="{FF2B5EF4-FFF2-40B4-BE49-F238E27FC236}">
                <a16:creationId xmlns:a16="http://schemas.microsoft.com/office/drawing/2014/main" id="{D87E9764-64EE-4DF2-9FD7-1BF1E7222BC1}"/>
              </a:ext>
            </a:extLst>
          </p:cNvPr>
          <p:cNvPicPr>
            <a:picLocks noGrp="1" noChangeAspect="1"/>
          </p:cNvPicPr>
          <p:nvPr>
            <p:ph type="pic" sz="quarter" idx="17"/>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p:spPr>
      </p:pic>
      <p:sp>
        <p:nvSpPr>
          <p:cNvPr id="3" name="Slide Number Placeholder 2">
            <a:extLst>
              <a:ext uri="{FF2B5EF4-FFF2-40B4-BE49-F238E27FC236}">
                <a16:creationId xmlns:a16="http://schemas.microsoft.com/office/drawing/2014/main" id="{8A4E1D41-A124-9447-8F96-57FFEC1202B5}"/>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11" name="Title 1">
            <a:extLst>
              <a:ext uri="{FF2B5EF4-FFF2-40B4-BE49-F238E27FC236}">
                <a16:creationId xmlns:a16="http://schemas.microsoft.com/office/drawing/2014/main" id="{03772222-28C5-4FD3-9F97-A97BF0B1ACE7}"/>
              </a:ext>
            </a:extLst>
          </p:cNvPr>
          <p:cNvSpPr>
            <a:spLocks noGrp="1"/>
          </p:cNvSpPr>
          <p:nvPr>
            <p:ph type="title"/>
          </p:nvPr>
        </p:nvSpPr>
        <p:spPr>
          <a:xfrm>
            <a:off x="468314" y="468312"/>
            <a:ext cx="6585630" cy="2142253"/>
          </a:xfrm>
        </p:spPr>
        <p:txBody>
          <a:bodyPr/>
          <a:lstStyle/>
          <a:p>
            <a:r>
              <a:rPr lang="en-GB" dirty="0"/>
              <a:t>Ultimately “stress” offers a new angle to the anti-aging story </a:t>
            </a:r>
          </a:p>
        </p:txBody>
      </p:sp>
      <p:sp>
        <p:nvSpPr>
          <p:cNvPr id="22" name="Text Placeholder 2">
            <a:extLst>
              <a:ext uri="{FF2B5EF4-FFF2-40B4-BE49-F238E27FC236}">
                <a16:creationId xmlns:a16="http://schemas.microsoft.com/office/drawing/2014/main" id="{8FBFBBEB-F997-412F-85AF-C0E1BFA1F7E5}"/>
              </a:ext>
            </a:extLst>
          </p:cNvPr>
          <p:cNvSpPr txBox="1">
            <a:spLocks/>
          </p:cNvSpPr>
          <p:nvPr/>
        </p:nvSpPr>
        <p:spPr>
          <a:xfrm>
            <a:off x="467999" y="3323773"/>
            <a:ext cx="2251933" cy="27699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solidFill>
                  <a:srgbClr val="009FE3"/>
                </a:solidFill>
                <a:latin typeface="Fira Sans Medium"/>
              </a:rPr>
              <a:t>De-stresses skin</a:t>
            </a:r>
          </a:p>
        </p:txBody>
      </p:sp>
      <p:sp>
        <p:nvSpPr>
          <p:cNvPr id="23" name="Text Placeholder 2">
            <a:extLst>
              <a:ext uri="{FF2B5EF4-FFF2-40B4-BE49-F238E27FC236}">
                <a16:creationId xmlns:a16="http://schemas.microsoft.com/office/drawing/2014/main" id="{FE12F39A-3297-4B5D-BF73-7A4EB34E3447}"/>
              </a:ext>
            </a:extLst>
          </p:cNvPr>
          <p:cNvSpPr txBox="1">
            <a:spLocks/>
          </p:cNvSpPr>
          <p:nvPr/>
        </p:nvSpPr>
        <p:spPr>
          <a:xfrm>
            <a:off x="6503922" y="3824766"/>
            <a:ext cx="2951222" cy="55399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dirty="0">
                <a:solidFill>
                  <a:srgbClr val="009FE3"/>
                </a:solidFill>
                <a:latin typeface="Fira Sans Medium"/>
              </a:rPr>
              <a:t>Promotes the regeneration of the stressed skin barrier</a:t>
            </a:r>
          </a:p>
        </p:txBody>
      </p:sp>
      <p:pic>
        <p:nvPicPr>
          <p:cNvPr id="24" name="Picture 23" descr="A picture containing cup, toiletry, coffee, table&#10;&#10;Description automatically generated">
            <a:extLst>
              <a:ext uri="{FF2B5EF4-FFF2-40B4-BE49-F238E27FC236}">
                <a16:creationId xmlns:a16="http://schemas.microsoft.com/office/drawing/2014/main" id="{CD301B93-9B5C-44CC-A826-E1CC147BF4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72790" y="3412143"/>
            <a:ext cx="779171" cy="2405862"/>
          </a:xfrm>
          <a:prstGeom prst="rect">
            <a:avLst/>
          </a:prstGeom>
          <a:effectLst>
            <a:outerShdw blurRad="254000" dist="127000" dir="2700000" algn="tl" rotWithShape="0">
              <a:prstClr val="black">
                <a:alpha val="35000"/>
              </a:prstClr>
            </a:outerShdw>
          </a:effectLst>
        </p:spPr>
      </p:pic>
      <p:pic>
        <p:nvPicPr>
          <p:cNvPr id="25" name="Picture 24" descr="A picture containing indoor, sitting, food, open&#10;&#10;Description automatically generated">
            <a:extLst>
              <a:ext uri="{FF2B5EF4-FFF2-40B4-BE49-F238E27FC236}">
                <a16:creationId xmlns:a16="http://schemas.microsoft.com/office/drawing/2014/main" id="{B992364A-3BAD-4F50-8000-72BF9D370E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999" y="1578670"/>
            <a:ext cx="1754495" cy="1444996"/>
          </a:xfrm>
          <a:prstGeom prst="rect">
            <a:avLst/>
          </a:prstGeom>
          <a:effectLst>
            <a:outerShdw blurRad="254000" dist="127000" dir="2700000" algn="tl" rotWithShape="0">
              <a:prstClr val="black">
                <a:alpha val="35000"/>
              </a:prstClr>
            </a:outerShdw>
          </a:effectLst>
        </p:spPr>
      </p:pic>
      <p:pic>
        <p:nvPicPr>
          <p:cNvPr id="26" name="Picture 25" descr="A close up of a sign&#10;&#10;Description automatically generated">
            <a:extLst>
              <a:ext uri="{FF2B5EF4-FFF2-40B4-BE49-F238E27FC236}">
                <a16:creationId xmlns:a16="http://schemas.microsoft.com/office/drawing/2014/main" id="{C5819195-F74D-4398-9D97-020B1E6A53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56930" y="3348359"/>
            <a:ext cx="1371594" cy="2471521"/>
          </a:xfrm>
          <a:prstGeom prst="rect">
            <a:avLst/>
          </a:prstGeom>
          <a:effectLst>
            <a:outerShdw blurRad="254000" dist="127000" dir="2700000" algn="tl" rotWithShape="0">
              <a:prstClr val="black">
                <a:alpha val="35000"/>
              </a:prstClr>
            </a:outerShdw>
          </a:effectLst>
        </p:spPr>
      </p:pic>
      <p:pic>
        <p:nvPicPr>
          <p:cNvPr id="27" name="Picture 26" descr="A picture containing sitting, computer, table, blue&#10;&#10;Description automatically generated">
            <a:extLst>
              <a:ext uri="{FF2B5EF4-FFF2-40B4-BE49-F238E27FC236}">
                <a16:creationId xmlns:a16="http://schemas.microsoft.com/office/drawing/2014/main" id="{699153AD-B1AD-4F0B-B1AD-5C8DF3F4CB7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36713" y="1516784"/>
            <a:ext cx="594325" cy="1992735"/>
          </a:xfrm>
          <a:prstGeom prst="rect">
            <a:avLst/>
          </a:prstGeom>
          <a:effectLst>
            <a:outerShdw blurRad="254000" dist="127000" dir="2700000" algn="tl" rotWithShape="0">
              <a:prstClr val="black">
                <a:alpha val="35000"/>
              </a:prstClr>
            </a:outerShdw>
          </a:effectLst>
        </p:spPr>
      </p:pic>
      <p:sp>
        <p:nvSpPr>
          <p:cNvPr id="28" name="Text Placeholder 2">
            <a:extLst>
              <a:ext uri="{FF2B5EF4-FFF2-40B4-BE49-F238E27FC236}">
                <a16:creationId xmlns:a16="http://schemas.microsoft.com/office/drawing/2014/main" id="{4C5FD216-88FA-4651-9C64-22BA8EBE13F0}"/>
              </a:ext>
            </a:extLst>
          </p:cNvPr>
          <p:cNvSpPr txBox="1">
            <a:spLocks/>
          </p:cNvSpPr>
          <p:nvPr/>
        </p:nvSpPr>
        <p:spPr>
          <a:xfrm>
            <a:off x="468966" y="3744318"/>
            <a:ext cx="3893484" cy="133113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err="1">
                <a:solidFill>
                  <a:srgbClr val="0070BA"/>
                </a:solidFill>
                <a:latin typeface="Fira Sans Medium"/>
              </a:rPr>
              <a:t>Lancome</a:t>
            </a:r>
            <a:r>
              <a:rPr lang="ru-RU" sz="1400" dirty="0">
                <a:solidFill>
                  <a:srgbClr val="0070BA"/>
                </a:solidFill>
                <a:latin typeface="Fira Sans Medium"/>
              </a:rPr>
              <a:t> </a:t>
            </a:r>
            <a:br>
              <a:rPr lang="en-GB" sz="1400" dirty="0">
                <a:solidFill>
                  <a:srgbClr val="0070BA"/>
                </a:solidFill>
                <a:latin typeface="Fira Sans Medium"/>
              </a:rPr>
            </a:br>
            <a:r>
              <a:rPr lang="en-GB" sz="1400" dirty="0">
                <a:solidFill>
                  <a:srgbClr val="0070BA"/>
                </a:solidFill>
                <a:latin typeface="Fira Sans"/>
              </a:rPr>
              <a:t>Anti-Stress Glow</a:t>
            </a:r>
            <a:r>
              <a:rPr lang="ru-RU" sz="1400" dirty="0">
                <a:solidFill>
                  <a:srgbClr val="0070BA"/>
                </a:solidFill>
                <a:latin typeface="Fira Sans"/>
              </a:rPr>
              <a:t> </a:t>
            </a:r>
            <a:r>
              <a:rPr lang="en-GB" sz="1400" dirty="0">
                <a:solidFill>
                  <a:srgbClr val="0070BA"/>
                </a:solidFill>
                <a:latin typeface="Fira Sans"/>
              </a:rPr>
              <a:t>Liquid Moisturizer</a:t>
            </a:r>
          </a:p>
          <a:p>
            <a:pPr marL="0" indent="0">
              <a:buFont typeface="Arial" panose="020B0604020202020204" pitchFamily="34" charset="0"/>
              <a:buNone/>
            </a:pPr>
            <a:r>
              <a:rPr lang="en-GB" sz="1400" dirty="0">
                <a:solidFill>
                  <a:srgbClr val="000000"/>
                </a:solidFill>
                <a:latin typeface="Fira Sans"/>
              </a:rPr>
              <a:t>Hydrates, visibly de-stresses skin and supports the skin's moisture barrier for an instant glow that lasts all day, leaving skin softer, smoother, and revitalized.</a:t>
            </a:r>
          </a:p>
        </p:txBody>
      </p:sp>
      <p:sp>
        <p:nvSpPr>
          <p:cNvPr id="29" name="Text Placeholder 2">
            <a:extLst>
              <a:ext uri="{FF2B5EF4-FFF2-40B4-BE49-F238E27FC236}">
                <a16:creationId xmlns:a16="http://schemas.microsoft.com/office/drawing/2014/main" id="{CF3196DF-3AEF-44C9-AE2A-2B8613EBCB61}"/>
              </a:ext>
            </a:extLst>
          </p:cNvPr>
          <p:cNvSpPr txBox="1">
            <a:spLocks/>
          </p:cNvSpPr>
          <p:nvPr/>
        </p:nvSpPr>
        <p:spPr>
          <a:xfrm>
            <a:off x="2459749" y="1573887"/>
            <a:ext cx="3071099" cy="15465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err="1">
                <a:solidFill>
                  <a:srgbClr val="0070BA"/>
                </a:solidFill>
                <a:latin typeface="Fira Sans Medium"/>
              </a:rPr>
              <a:t>Clé</a:t>
            </a:r>
            <a:r>
              <a:rPr lang="en-GB" sz="1400" dirty="0">
                <a:solidFill>
                  <a:srgbClr val="0070BA"/>
                </a:solidFill>
                <a:latin typeface="Fira Sans Medium"/>
              </a:rPr>
              <a:t> de </a:t>
            </a:r>
            <a:r>
              <a:rPr lang="en-GB" sz="1400" dirty="0" err="1">
                <a:solidFill>
                  <a:srgbClr val="0070BA"/>
                </a:solidFill>
                <a:latin typeface="Fira Sans Medium"/>
              </a:rPr>
              <a:t>Peau</a:t>
            </a:r>
            <a:r>
              <a:rPr lang="en-GB" sz="1400" dirty="0">
                <a:solidFill>
                  <a:srgbClr val="0070BA"/>
                </a:solidFill>
                <a:latin typeface="Fira Sans Medium"/>
              </a:rPr>
              <a:t> </a:t>
            </a:r>
            <a:br>
              <a:rPr lang="en-GB" sz="1400" dirty="0">
                <a:solidFill>
                  <a:srgbClr val="0070BA"/>
                </a:solidFill>
                <a:latin typeface="Fira Sans Medium"/>
              </a:rPr>
            </a:br>
            <a:r>
              <a:rPr lang="en-GB" sz="1400" dirty="0" err="1">
                <a:solidFill>
                  <a:srgbClr val="0070BA"/>
                </a:solidFill>
                <a:latin typeface="Fira Sans"/>
              </a:rPr>
              <a:t>Beauté</a:t>
            </a:r>
            <a:r>
              <a:rPr lang="en-GB" sz="1400" dirty="0">
                <a:solidFill>
                  <a:srgbClr val="0070BA"/>
                </a:solidFill>
                <a:latin typeface="Fira Sans"/>
              </a:rPr>
              <a:t> Key Radiance Care</a:t>
            </a:r>
          </a:p>
          <a:p>
            <a:pPr marL="0" indent="0">
              <a:buFont typeface="Arial" panose="020B0604020202020204" pitchFamily="34" charset="0"/>
              <a:buNone/>
            </a:pPr>
            <a:r>
              <a:rPr lang="en-GB" sz="1400" dirty="0">
                <a:solidFill>
                  <a:srgbClr val="000000"/>
                </a:solidFill>
                <a:latin typeface="Fira Sans"/>
              </a:rPr>
              <a:t>Fights the damaging effects of stress on skin. Awakens and restores, balances and revives, moisturises and resists</a:t>
            </a:r>
            <a:r>
              <a:rPr lang="ru-RU" sz="1400" dirty="0">
                <a:solidFill>
                  <a:srgbClr val="000000"/>
                </a:solidFill>
                <a:latin typeface="Fira Sans"/>
              </a:rPr>
              <a:t> </a:t>
            </a:r>
            <a:r>
              <a:rPr lang="en-GB" sz="1400" dirty="0">
                <a:solidFill>
                  <a:srgbClr val="000000"/>
                </a:solidFill>
                <a:latin typeface="Fira Sans"/>
              </a:rPr>
              <a:t>and activates skin’s intuitive ability to repair and defend.</a:t>
            </a:r>
          </a:p>
        </p:txBody>
      </p:sp>
      <p:sp>
        <p:nvSpPr>
          <p:cNvPr id="30" name="Text Placeholder 2">
            <a:extLst>
              <a:ext uri="{FF2B5EF4-FFF2-40B4-BE49-F238E27FC236}">
                <a16:creationId xmlns:a16="http://schemas.microsoft.com/office/drawing/2014/main" id="{8EF6A774-9B99-478C-8B23-7F7354472365}"/>
              </a:ext>
            </a:extLst>
          </p:cNvPr>
          <p:cNvSpPr txBox="1">
            <a:spLocks/>
          </p:cNvSpPr>
          <p:nvPr/>
        </p:nvSpPr>
        <p:spPr>
          <a:xfrm>
            <a:off x="6503920" y="4488746"/>
            <a:ext cx="3181097" cy="133113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err="1">
                <a:solidFill>
                  <a:srgbClr val="0070BA"/>
                </a:solidFill>
                <a:latin typeface="Fira Sans Medium"/>
              </a:rPr>
              <a:t>Babor</a:t>
            </a:r>
            <a:r>
              <a:rPr lang="en-GB" sz="1400" dirty="0">
                <a:solidFill>
                  <a:srgbClr val="0070BA"/>
                </a:solidFill>
                <a:latin typeface="Fira Sans Medium"/>
              </a:rPr>
              <a:t> </a:t>
            </a:r>
            <a:br>
              <a:rPr lang="en-GB" sz="1400" dirty="0">
                <a:solidFill>
                  <a:srgbClr val="0070BA"/>
                </a:solidFill>
                <a:latin typeface="Fira Sans Medium"/>
              </a:rPr>
            </a:br>
            <a:r>
              <a:rPr lang="en-GB" sz="1400" dirty="0">
                <a:solidFill>
                  <a:srgbClr val="0070BA"/>
                </a:solidFill>
                <a:latin typeface="Fira Sans"/>
              </a:rPr>
              <a:t>Hemp Rebel De-Stress Ampoules</a:t>
            </a:r>
          </a:p>
          <a:p>
            <a:pPr marL="0" indent="0">
              <a:buFont typeface="Arial" panose="020B0604020202020204" pitchFamily="34" charset="0"/>
              <a:buNone/>
            </a:pPr>
            <a:r>
              <a:rPr lang="en-GB" sz="1400" dirty="0">
                <a:solidFill>
                  <a:srgbClr val="000000"/>
                </a:solidFill>
                <a:latin typeface="Fira Sans"/>
              </a:rPr>
              <a:t>Helps the skin feel relaxed, recovered, fresh, and velvety soft. Hemp seed oil, to promote the regeneration of the stressed skin barrier.</a:t>
            </a:r>
          </a:p>
        </p:txBody>
      </p:sp>
      <p:sp>
        <p:nvSpPr>
          <p:cNvPr id="31" name="Text Placeholder 2">
            <a:extLst>
              <a:ext uri="{FF2B5EF4-FFF2-40B4-BE49-F238E27FC236}">
                <a16:creationId xmlns:a16="http://schemas.microsoft.com/office/drawing/2014/main" id="{C7C91F5D-2E52-41E0-88DA-C57AA0C3E4F2}"/>
              </a:ext>
            </a:extLst>
          </p:cNvPr>
          <p:cNvSpPr txBox="1">
            <a:spLocks/>
          </p:cNvSpPr>
          <p:nvPr/>
        </p:nvSpPr>
        <p:spPr>
          <a:xfrm>
            <a:off x="7369576" y="1573014"/>
            <a:ext cx="3470925" cy="15465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err="1">
                <a:solidFill>
                  <a:srgbClr val="0070BA"/>
                </a:solidFill>
                <a:latin typeface="Fira Sans Medium"/>
              </a:rPr>
              <a:t>Babor</a:t>
            </a:r>
            <a:r>
              <a:rPr lang="en-GB" sz="1400" dirty="0">
                <a:solidFill>
                  <a:srgbClr val="0070BA"/>
                </a:solidFill>
                <a:latin typeface="Fira Sans Medium"/>
              </a:rPr>
              <a:t> </a:t>
            </a:r>
            <a:br>
              <a:rPr lang="en-GB" sz="1400" dirty="0">
                <a:solidFill>
                  <a:srgbClr val="0070BA"/>
                </a:solidFill>
                <a:latin typeface="Fira Sans Medium"/>
              </a:rPr>
            </a:br>
            <a:r>
              <a:rPr lang="en-GB" sz="1400" dirty="0">
                <a:solidFill>
                  <a:srgbClr val="0070BA"/>
                </a:solidFill>
                <a:latin typeface="Fira Sans"/>
              </a:rPr>
              <a:t>Stress rescue super serum</a:t>
            </a:r>
          </a:p>
          <a:p>
            <a:pPr marL="0" indent="0">
              <a:buFont typeface="Arial" panose="020B0604020202020204" pitchFamily="34" charset="0"/>
              <a:buNone/>
            </a:pPr>
            <a:r>
              <a:rPr lang="en-GB" sz="1400" dirty="0">
                <a:solidFill>
                  <a:srgbClr val="000000"/>
                </a:solidFill>
                <a:latin typeface="Fira Sans"/>
              </a:rPr>
              <a:t>Fights signs of stress-induced ageing. Helps skin quickly recover from stress and reduce redness, strengthening the skin barrier, for beaming, resilient, youthful and stress-free skin</a:t>
            </a:r>
          </a:p>
        </p:txBody>
      </p:sp>
      <p:cxnSp>
        <p:nvCxnSpPr>
          <p:cNvPr id="32" name="Straight Connector 31">
            <a:extLst>
              <a:ext uri="{FF2B5EF4-FFF2-40B4-BE49-F238E27FC236}">
                <a16:creationId xmlns:a16="http://schemas.microsoft.com/office/drawing/2014/main" id="{35C23B11-13B9-473C-8A88-1895FD61EA2D}"/>
              </a:ext>
            </a:extLst>
          </p:cNvPr>
          <p:cNvCxnSpPr>
            <a:cxnSpLocks/>
          </p:cNvCxnSpPr>
          <p:nvPr/>
        </p:nvCxnSpPr>
        <p:spPr>
          <a:xfrm>
            <a:off x="5953760" y="1172616"/>
            <a:ext cx="0" cy="4948784"/>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3645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miling for the camera&#10;&#10;Description automatically generated">
            <a:extLst>
              <a:ext uri="{FF2B5EF4-FFF2-40B4-BE49-F238E27FC236}">
                <a16:creationId xmlns:a16="http://schemas.microsoft.com/office/drawing/2014/main" id="{B3954DA4-9267-413E-BAE5-49B89CBA037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60381" y="0"/>
            <a:ext cx="9131619" cy="6858000"/>
          </a:xfrm>
          <a:prstGeom prst="rect">
            <a:avLst/>
          </a:prstGeom>
        </p:spPr>
      </p:pic>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11</a:t>
            </a:fld>
            <a:endParaRPr lang="en-US" dirty="0"/>
          </a:p>
        </p:txBody>
      </p:sp>
      <p:pic>
        <p:nvPicPr>
          <p:cNvPr id="9" name="Picture 8">
            <a:extLst>
              <a:ext uri="{FF2B5EF4-FFF2-40B4-BE49-F238E27FC236}">
                <a16:creationId xmlns:a16="http://schemas.microsoft.com/office/drawing/2014/main" id="{E742B674-05A3-439E-AF11-26062B91C5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Rectangle 9">
            <a:extLst>
              <a:ext uri="{FF2B5EF4-FFF2-40B4-BE49-F238E27FC236}">
                <a16:creationId xmlns:a16="http://schemas.microsoft.com/office/drawing/2014/main" id="{22D83810-5386-4BC3-B571-72F56F39564E}"/>
              </a:ext>
            </a:extLst>
          </p:cNvPr>
          <p:cNvSpPr/>
          <p:nvPr/>
        </p:nvSpPr>
        <p:spPr>
          <a:xfrm>
            <a:off x="2613603"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6" name="Title 3">
            <a:extLst>
              <a:ext uri="{FF2B5EF4-FFF2-40B4-BE49-F238E27FC236}">
                <a16:creationId xmlns:a16="http://schemas.microsoft.com/office/drawing/2014/main" id="{0FD09D6F-0F41-42D6-BE43-CDEA140D8355}"/>
              </a:ext>
            </a:extLst>
          </p:cNvPr>
          <p:cNvSpPr txBox="1">
            <a:spLocks/>
          </p:cNvSpPr>
          <p:nvPr/>
        </p:nvSpPr>
        <p:spPr bwMode="white">
          <a:xfrm>
            <a:off x="374900" y="566292"/>
            <a:ext cx="5721100" cy="467204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4000"/>
              </a:spcAft>
              <a:buClrTx/>
              <a:buSzTx/>
              <a:buFontTx/>
              <a:buNone/>
              <a:tabLst/>
              <a:defRPr/>
            </a:pP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Introducing </a:t>
            </a:r>
            <a:br>
              <a:rPr kumimoji="0" lang="en-GB" sz="4400" b="0" i="0" u="none" strike="noStrike" kern="1200" cap="none" spc="0" normalizeH="0" baseline="0" noProof="0" dirty="0">
                <a:ln>
                  <a:noFill/>
                </a:ln>
                <a:solidFill>
                  <a:srgbClr val="0070BA"/>
                </a:solidFill>
                <a:effectLst/>
                <a:uLnTx/>
                <a:uFillTx/>
                <a:latin typeface="Fira Sans Medium"/>
                <a:ea typeface="+mj-ea"/>
                <a:cs typeface="+mj-cs"/>
              </a:rPr>
            </a:b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BEL-EVEN</a:t>
            </a:r>
            <a:r>
              <a:rPr kumimoji="0" lang="en-GB" sz="4400" b="0" i="0" u="none" strike="noStrike" kern="1200" cap="none" spc="0" normalizeH="0" baseline="30000" noProof="0" dirty="0">
                <a:ln>
                  <a:noFill/>
                </a:ln>
                <a:solidFill>
                  <a:srgbClr val="0070BA"/>
                </a:solidFill>
                <a:effectLst/>
                <a:uLnTx/>
                <a:uFillTx/>
                <a:latin typeface="Fira Sans Medium"/>
                <a:ea typeface="+mj-ea"/>
                <a:cs typeface="+mj-cs"/>
              </a:rPr>
              <a:t>®</a:t>
            </a: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a:t>
            </a:r>
            <a:br>
              <a:rPr kumimoji="0" lang="en-GB" sz="4400" b="0" i="0" u="none" strike="noStrike" kern="1200" cap="none" spc="0" normalizeH="0" baseline="30000" noProof="0" dirty="0">
                <a:ln>
                  <a:noFill/>
                </a:ln>
                <a:solidFill>
                  <a:srgbClr val="0070BA"/>
                </a:solidFill>
                <a:effectLst/>
                <a:uLnTx/>
                <a:uFillTx/>
                <a:latin typeface="Fira Sans Medium"/>
                <a:ea typeface="+mj-ea"/>
                <a:cs typeface="+mj-cs"/>
              </a:rPr>
            </a:br>
            <a:br>
              <a:rPr kumimoji="0" lang="en-GB" sz="4400" b="0" i="0" u="none" strike="noStrike" kern="1200" cap="none" spc="0" normalizeH="0" baseline="30000" noProof="0" dirty="0">
                <a:ln>
                  <a:noFill/>
                </a:ln>
                <a:solidFill>
                  <a:srgbClr val="0070BA"/>
                </a:solidFill>
                <a:effectLst/>
                <a:uLnTx/>
                <a:uFillTx/>
                <a:latin typeface="Fira Sans Medium"/>
                <a:ea typeface="+mj-ea"/>
                <a:cs typeface="+mj-cs"/>
              </a:rPr>
            </a:b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DSM’s </a:t>
            </a:r>
            <a:br>
              <a:rPr kumimoji="0" lang="en-GB" sz="4400" b="0" i="0" u="none" strike="noStrike" kern="1200" cap="none" spc="0" normalizeH="0" baseline="0" noProof="0" dirty="0">
                <a:ln>
                  <a:noFill/>
                </a:ln>
                <a:solidFill>
                  <a:srgbClr val="0070BA"/>
                </a:solidFill>
                <a:effectLst/>
                <a:uLnTx/>
                <a:uFillTx/>
                <a:latin typeface="Fira Sans Medium"/>
                <a:ea typeface="+mj-ea"/>
                <a:cs typeface="+mj-cs"/>
              </a:rPr>
            </a:b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perfect </a:t>
            </a:r>
            <a:br>
              <a:rPr kumimoji="0" lang="en-GB" sz="4400" b="0" i="0" u="none" strike="noStrike" kern="1200" cap="none" spc="0" normalizeH="0" baseline="0" noProof="0" dirty="0">
                <a:ln>
                  <a:noFill/>
                </a:ln>
                <a:solidFill>
                  <a:srgbClr val="0070BA"/>
                </a:solidFill>
                <a:effectLst/>
                <a:uLnTx/>
                <a:uFillTx/>
                <a:latin typeface="Fira Sans Medium"/>
                <a:ea typeface="+mj-ea"/>
                <a:cs typeface="+mj-cs"/>
              </a:rPr>
            </a:b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proposition </a:t>
            </a:r>
            <a:br>
              <a:rPr kumimoji="0" lang="en-GB" sz="4400" b="0" i="0" u="none" strike="noStrike" kern="1200" cap="none" spc="0" normalizeH="0" baseline="0" noProof="0" dirty="0">
                <a:ln>
                  <a:noFill/>
                </a:ln>
                <a:solidFill>
                  <a:srgbClr val="0070BA"/>
                </a:solidFill>
                <a:effectLst/>
                <a:uLnTx/>
                <a:uFillTx/>
                <a:latin typeface="Fira Sans Medium"/>
                <a:ea typeface="+mj-ea"/>
                <a:cs typeface="+mj-cs"/>
              </a:rPr>
            </a:br>
            <a:r>
              <a:rPr kumimoji="0" lang="en-GB" sz="4400" b="0" i="0" u="none" strike="noStrike" kern="1200" cap="none" spc="0" normalizeH="0" baseline="0" noProof="0" dirty="0">
                <a:ln>
                  <a:noFill/>
                </a:ln>
                <a:solidFill>
                  <a:srgbClr val="0070BA"/>
                </a:solidFill>
                <a:effectLst/>
                <a:uLnTx/>
                <a:uFillTx/>
                <a:latin typeface="Fira Sans Medium"/>
                <a:ea typeface="+mj-ea"/>
                <a:cs typeface="+mj-cs"/>
              </a:rPr>
              <a:t>for this market framework</a:t>
            </a:r>
            <a:endParaRPr kumimoji="0" lang="en-GB" sz="4400" b="0" i="0" u="none" strike="noStrike" kern="1200" cap="none" spc="0" normalizeH="0" baseline="30000" noProof="0" dirty="0">
              <a:ln>
                <a:noFill/>
              </a:ln>
              <a:solidFill>
                <a:srgbClr val="0070BA"/>
              </a:solidFill>
              <a:effectLst/>
              <a:uLnTx/>
              <a:uFillTx/>
              <a:latin typeface="Fira Sans Medium"/>
              <a:ea typeface="+mj-ea"/>
              <a:cs typeface="+mj-cs"/>
            </a:endParaRPr>
          </a:p>
        </p:txBody>
      </p:sp>
      <p:pic>
        <p:nvPicPr>
          <p:cNvPr id="13" name="Picture 12">
            <a:extLst>
              <a:ext uri="{FF2B5EF4-FFF2-40B4-BE49-F238E27FC236}">
                <a16:creationId xmlns:a16="http://schemas.microsoft.com/office/drawing/2014/main" id="{654D1E30-C5F6-425D-A405-0DAAE192A171}"/>
              </a:ext>
            </a:extLst>
          </p:cNvPr>
          <p:cNvPicPr>
            <a:picLocks noChangeAspect="1"/>
          </p:cNvPicPr>
          <p:nvPr/>
        </p:nvPicPr>
        <p:blipFill>
          <a:blip r:embed="rId4"/>
          <a:stretch>
            <a:fillRect/>
          </a:stretch>
        </p:blipFill>
        <p:spPr>
          <a:xfrm>
            <a:off x="850891" y="6255033"/>
            <a:ext cx="3972202" cy="288380"/>
          </a:xfrm>
          <a:prstGeom prst="rect">
            <a:avLst/>
          </a:prstGeom>
        </p:spPr>
      </p:pic>
    </p:spTree>
    <p:extLst>
      <p:ext uri="{BB962C8B-B14F-4D97-AF65-F5344CB8AC3E}">
        <p14:creationId xmlns:p14="http://schemas.microsoft.com/office/powerpoint/2010/main" val="3034712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
        <p:nvSpPr>
          <p:cNvPr id="4" name="Title 26">
            <a:extLst>
              <a:ext uri="{FF2B5EF4-FFF2-40B4-BE49-F238E27FC236}">
                <a16:creationId xmlns:a16="http://schemas.microsoft.com/office/drawing/2014/main" id="{FAE9DA67-632B-461F-BFEB-9B49B14BE912}"/>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A unique mode of action that helps protect Collagen</a:t>
            </a:r>
            <a:endParaRPr kumimoji="0" lang="it-IT"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6" name="Text Placeholder 2">
            <a:extLst>
              <a:ext uri="{FF2B5EF4-FFF2-40B4-BE49-F238E27FC236}">
                <a16:creationId xmlns:a16="http://schemas.microsoft.com/office/drawing/2014/main" id="{C370FF72-DDD1-4197-B455-31255D0A6E85}"/>
              </a:ext>
            </a:extLst>
          </p:cNvPr>
          <p:cNvSpPr txBox="1">
            <a:spLocks/>
          </p:cNvSpPr>
          <p:nvPr/>
        </p:nvSpPr>
        <p:spPr>
          <a:xfrm>
            <a:off x="473714" y="1262872"/>
            <a:ext cx="3631894" cy="430887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1200"/>
              </a:spcAft>
              <a:buClr>
                <a:srgbClr val="0070BA"/>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Fira Sans"/>
                <a:ea typeface="+mn-ea"/>
                <a:cs typeface="+mn-cs"/>
              </a:rPr>
              <a:t>In human skin, Cortisol is generated from Cortisone                           by the Enzyme 11β-HSD1</a:t>
            </a:r>
          </a:p>
          <a:p>
            <a:pPr marL="252000" marR="0" lvl="0" indent="-252000" algn="l" defTabSz="914400" rtl="0" eaLnBrk="1" fontAlgn="auto" latinLnBrk="0" hangingPunct="1">
              <a:lnSpc>
                <a:spcPct val="100000"/>
              </a:lnSpc>
              <a:spcBef>
                <a:spcPts val="0"/>
              </a:spcBef>
              <a:spcAft>
                <a:spcPts val="1200"/>
              </a:spcAft>
              <a:buClr>
                <a:srgbClr val="0070BA"/>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Fira Sans"/>
                <a:ea typeface="+mn-ea"/>
                <a:cs typeface="+mn-cs"/>
              </a:rPr>
              <a:t>BEL-EVEN</a:t>
            </a:r>
            <a:r>
              <a:rPr kumimoji="0" lang="en-US" sz="2000" b="0" i="0" u="none" strike="noStrike" kern="1200" cap="none" spc="0" normalizeH="0" baseline="0" noProof="0" dirty="0">
                <a:ln>
                  <a:noFill/>
                </a:ln>
                <a:solidFill>
                  <a:srgbClr val="000000"/>
                </a:solidFill>
                <a:effectLst/>
                <a:uLnTx/>
                <a:uFillTx/>
                <a:latin typeface="Fira Sans Medium" panose="020B0603050000020004" pitchFamily="34" charset="0"/>
                <a:ea typeface="Fira Sans Medium" panose="020B0603050000020004" pitchFamily="34" charset="0"/>
                <a:cs typeface="+mn-cs"/>
              </a:rPr>
              <a:t>® </a:t>
            </a:r>
            <a:r>
              <a:rPr kumimoji="0" lang="en-US" sz="2000" b="0" i="0" u="none" strike="noStrike" kern="1200" cap="none" spc="0" normalizeH="0" baseline="0" noProof="0" dirty="0">
                <a:ln>
                  <a:noFill/>
                </a:ln>
                <a:solidFill>
                  <a:srgbClr val="000000"/>
                </a:solidFill>
                <a:effectLst/>
                <a:uLnTx/>
                <a:uFillTx/>
                <a:latin typeface="Fira Sans"/>
                <a:ea typeface="+mn-ea"/>
                <a:cs typeface="+mn-cs"/>
              </a:rPr>
              <a:t>selectively inhibits the Enzyme 11β-HSD1, rebalancing Cortisol levels in skin</a:t>
            </a:r>
          </a:p>
          <a:p>
            <a:pPr marL="252000" marR="0" lvl="0" indent="-252000" algn="l" defTabSz="914400" rtl="0" eaLnBrk="1" fontAlgn="auto" latinLnBrk="0" hangingPunct="1">
              <a:lnSpc>
                <a:spcPct val="100000"/>
              </a:lnSpc>
              <a:spcBef>
                <a:spcPts val="0"/>
              </a:spcBef>
              <a:spcAft>
                <a:spcPts val="1200"/>
              </a:spcAft>
              <a:buClr>
                <a:srgbClr val="0070BA"/>
              </a:buClr>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Fira Sans"/>
                <a:ea typeface="+mn-ea"/>
                <a:cs typeface="+mn-cs"/>
              </a:rPr>
              <a:t>As a result,                                 skin barrier (TEWL) is improved,                                                                                                Collagen is protected which leads to improved skin elasticity and density.</a:t>
            </a:r>
          </a:p>
        </p:txBody>
      </p:sp>
      <p:pic>
        <p:nvPicPr>
          <p:cNvPr id="8" name="Picture 7">
            <a:extLst>
              <a:ext uri="{FF2B5EF4-FFF2-40B4-BE49-F238E27FC236}">
                <a16:creationId xmlns:a16="http://schemas.microsoft.com/office/drawing/2014/main" id="{BD821FC0-C360-47CA-9926-AB4F5D859EB6}"/>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r="8292"/>
          <a:stretch/>
        </p:blipFill>
        <p:spPr>
          <a:xfrm>
            <a:off x="4162521" y="2109133"/>
            <a:ext cx="2293358" cy="3573179"/>
          </a:xfrm>
          <a:prstGeom prst="rect">
            <a:avLst/>
          </a:prstGeom>
        </p:spPr>
      </p:pic>
      <p:cxnSp>
        <p:nvCxnSpPr>
          <p:cNvPr id="9" name="Straight Connector 8">
            <a:extLst>
              <a:ext uri="{FF2B5EF4-FFF2-40B4-BE49-F238E27FC236}">
                <a16:creationId xmlns:a16="http://schemas.microsoft.com/office/drawing/2014/main" id="{941C3647-13C1-422A-9320-82FEF302717A}"/>
              </a:ext>
            </a:extLst>
          </p:cNvPr>
          <p:cNvCxnSpPr/>
          <p:nvPr/>
        </p:nvCxnSpPr>
        <p:spPr>
          <a:xfrm>
            <a:off x="5420288" y="3833871"/>
            <a:ext cx="0" cy="297455"/>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493B3ED-E54F-4D63-B820-02EF840CFD17}"/>
              </a:ext>
            </a:extLst>
          </p:cNvPr>
          <p:cNvCxnSpPr/>
          <p:nvPr/>
        </p:nvCxnSpPr>
        <p:spPr>
          <a:xfrm>
            <a:off x="5267888" y="3833871"/>
            <a:ext cx="0" cy="297455"/>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pic>
        <p:nvPicPr>
          <p:cNvPr id="11" name="Picture 10" descr="A screenshot of a computer&#10;&#10;Description automatically generated">
            <a:extLst>
              <a:ext uri="{FF2B5EF4-FFF2-40B4-BE49-F238E27FC236}">
                <a16:creationId xmlns:a16="http://schemas.microsoft.com/office/drawing/2014/main" id="{AA260E4C-807D-4CF3-8A6D-8AB6DEBEA5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12792" y="990463"/>
            <a:ext cx="5288280" cy="5270711"/>
          </a:xfrm>
          <a:prstGeom prst="rect">
            <a:avLst/>
          </a:prstGeom>
        </p:spPr>
      </p:pic>
    </p:spTree>
    <p:extLst>
      <p:ext uri="{BB962C8B-B14F-4D97-AF65-F5344CB8AC3E}">
        <p14:creationId xmlns:p14="http://schemas.microsoft.com/office/powerpoint/2010/main" val="411986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up)">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par>
                                <p:cTn id="16" presetID="22" presetClass="entr" presetSubtype="1"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22" presetClass="entr" presetSubtype="8"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13</a:t>
            </a:fld>
            <a:endParaRPr lang="en-US" dirty="0"/>
          </a:p>
        </p:txBody>
      </p:sp>
      <p:sp>
        <p:nvSpPr>
          <p:cNvPr id="39" name="Title 1">
            <a:extLst>
              <a:ext uri="{FF2B5EF4-FFF2-40B4-BE49-F238E27FC236}">
                <a16:creationId xmlns:a16="http://schemas.microsoft.com/office/drawing/2014/main" id="{69DE4805-2B08-47DD-AD64-848CFAE7B2A7}"/>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RATIONAL DESIGN: </a:t>
            </a:r>
            <a:r>
              <a:rPr kumimoji="0" lang="en-GB" sz="3200" b="0" i="0" u="none" strike="noStrike" kern="1200" cap="none" spc="0" normalizeH="0" baseline="0" noProof="0">
                <a:ln>
                  <a:noFill/>
                </a:ln>
                <a:solidFill>
                  <a:srgbClr val="0070BA"/>
                </a:solidFill>
                <a:effectLst/>
                <a:uLnTx/>
                <a:uFillTx/>
                <a:latin typeface="Fira Sans"/>
                <a:ea typeface="+mj-ea"/>
                <a:cs typeface="+mj-cs"/>
              </a:rPr>
              <a:t>The key to reproducible effects</a:t>
            </a:r>
            <a:endParaRPr kumimoji="0" lang="en-GB" sz="3200" b="0" i="0" u="none" strike="noStrike" kern="1200" cap="none" spc="0" normalizeH="0" baseline="0" noProof="0" dirty="0">
              <a:ln>
                <a:noFill/>
              </a:ln>
              <a:solidFill>
                <a:srgbClr val="0070BA"/>
              </a:solidFill>
              <a:effectLst/>
              <a:uLnTx/>
              <a:uFillTx/>
              <a:latin typeface="Fira Sans"/>
              <a:ea typeface="+mj-ea"/>
              <a:cs typeface="+mj-cs"/>
            </a:endParaRPr>
          </a:p>
        </p:txBody>
      </p:sp>
      <p:pic>
        <p:nvPicPr>
          <p:cNvPr id="41" name="Picture 40">
            <a:extLst>
              <a:ext uri="{FF2B5EF4-FFF2-40B4-BE49-F238E27FC236}">
                <a16:creationId xmlns:a16="http://schemas.microsoft.com/office/drawing/2014/main" id="{D4108BEF-BA6F-4706-AB3C-7E3D594ADE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00" y="1167270"/>
            <a:ext cx="2388797" cy="2008579"/>
          </a:xfrm>
          <a:prstGeom prst="rect">
            <a:avLst/>
          </a:prstGeom>
        </p:spPr>
      </p:pic>
      <p:sp>
        <p:nvSpPr>
          <p:cNvPr id="42" name="TextBox 41">
            <a:extLst>
              <a:ext uri="{FF2B5EF4-FFF2-40B4-BE49-F238E27FC236}">
                <a16:creationId xmlns:a16="http://schemas.microsoft.com/office/drawing/2014/main" id="{0D36C358-EA1C-4592-86D7-16466C31711B}"/>
              </a:ext>
            </a:extLst>
          </p:cNvPr>
          <p:cNvSpPr txBox="1"/>
          <p:nvPr/>
        </p:nvSpPr>
        <p:spPr>
          <a:xfrm>
            <a:off x="468000" y="1167270"/>
            <a:ext cx="1540365" cy="338554"/>
          </a:xfrm>
          <a:prstGeom prst="rect">
            <a:avLst/>
          </a:prstGeom>
          <a:noFill/>
        </p:spPr>
        <p:txBody>
          <a:bodyPr wrap="square" lIns="0" tIns="0" rIns="0" bIns="0" rtlCol="0">
            <a:spAutoFit/>
          </a:bodyPr>
          <a:lstStyle/>
          <a:p>
            <a:r>
              <a:rPr lang="en-US" sz="1100" i="1" dirty="0">
                <a:solidFill>
                  <a:srgbClr val="009FE3"/>
                </a:solidFill>
                <a:latin typeface="Fira Sans"/>
              </a:rPr>
              <a:t>Library with different substitutions</a:t>
            </a:r>
          </a:p>
        </p:txBody>
      </p:sp>
      <p:grpSp>
        <p:nvGrpSpPr>
          <p:cNvPr id="43" name="Group 42">
            <a:extLst>
              <a:ext uri="{FF2B5EF4-FFF2-40B4-BE49-F238E27FC236}">
                <a16:creationId xmlns:a16="http://schemas.microsoft.com/office/drawing/2014/main" id="{B7DB9FB8-61D5-433B-952C-7A09B09EC7DE}"/>
              </a:ext>
            </a:extLst>
          </p:cNvPr>
          <p:cNvGrpSpPr/>
          <p:nvPr/>
        </p:nvGrpSpPr>
        <p:grpSpPr>
          <a:xfrm>
            <a:off x="1347115" y="2155951"/>
            <a:ext cx="2272386" cy="1067186"/>
            <a:chOff x="1564913" y="2239973"/>
            <a:chExt cx="2450039" cy="1067186"/>
          </a:xfrm>
        </p:grpSpPr>
        <p:sp>
          <p:nvSpPr>
            <p:cNvPr id="44" name="TextBox 43">
              <a:extLst>
                <a:ext uri="{FF2B5EF4-FFF2-40B4-BE49-F238E27FC236}">
                  <a16:creationId xmlns:a16="http://schemas.microsoft.com/office/drawing/2014/main" id="{3FADA2EC-665C-4299-B3E8-7742542A9CCF}"/>
                </a:ext>
              </a:extLst>
            </p:cNvPr>
            <p:cNvSpPr txBox="1"/>
            <p:nvPr/>
          </p:nvSpPr>
          <p:spPr>
            <a:xfrm>
              <a:off x="2526240" y="2906796"/>
              <a:ext cx="1297058" cy="16927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1" u="none" strike="noStrike" kern="0" cap="none" spc="0" normalizeH="0" baseline="0" noProof="0" dirty="0">
                  <a:ln>
                    <a:noFill/>
                  </a:ln>
                  <a:solidFill>
                    <a:srgbClr val="009FE3"/>
                  </a:solidFill>
                  <a:effectLst/>
                  <a:uLnTx/>
                  <a:uFillTx/>
                  <a:latin typeface="Fira Sans"/>
                </a:rPr>
                <a:t>Phenyl Amide core</a:t>
              </a:r>
            </a:p>
          </p:txBody>
        </p:sp>
        <p:sp>
          <p:nvSpPr>
            <p:cNvPr id="45" name="Rounded Rectangle 13">
              <a:extLst>
                <a:ext uri="{FF2B5EF4-FFF2-40B4-BE49-F238E27FC236}">
                  <a16:creationId xmlns:a16="http://schemas.microsoft.com/office/drawing/2014/main" id="{50409E3F-FB77-484F-95E4-E19437255122}"/>
                </a:ext>
              </a:extLst>
            </p:cNvPr>
            <p:cNvSpPr/>
            <p:nvPr/>
          </p:nvSpPr>
          <p:spPr>
            <a:xfrm>
              <a:off x="1564913" y="2239973"/>
              <a:ext cx="2450039" cy="1067186"/>
            </a:xfrm>
            <a:prstGeom prst="roundRect">
              <a:avLst>
                <a:gd name="adj" fmla="val 12642"/>
              </a:avLst>
            </a:prstGeom>
            <a:solidFill>
              <a:srgbClr val="009FE3">
                <a:alpha val="5000"/>
              </a:srgbClr>
            </a:solidFill>
            <a:ln w="19050" cap="flat" cmpd="sng" algn="ctr">
              <a:solidFill>
                <a:srgbClr val="009FE3"/>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srgbClr val="FFFFFF"/>
                </a:solidFill>
                <a:effectLst/>
                <a:uLnTx/>
                <a:uFillTx/>
                <a:latin typeface="Fira Sans"/>
                <a:ea typeface="+mn-ea"/>
                <a:cs typeface="+mn-cs"/>
              </a:endParaRPr>
            </a:p>
          </p:txBody>
        </p:sp>
      </p:grpSp>
      <p:grpSp>
        <p:nvGrpSpPr>
          <p:cNvPr id="46" name="Group 45">
            <a:extLst>
              <a:ext uri="{FF2B5EF4-FFF2-40B4-BE49-F238E27FC236}">
                <a16:creationId xmlns:a16="http://schemas.microsoft.com/office/drawing/2014/main" id="{EEFF3E75-CAE8-4549-911E-B0CBD5EF0A79}"/>
              </a:ext>
            </a:extLst>
          </p:cNvPr>
          <p:cNvGrpSpPr/>
          <p:nvPr/>
        </p:nvGrpSpPr>
        <p:grpSpPr>
          <a:xfrm>
            <a:off x="3732227" y="1166435"/>
            <a:ext cx="5041302" cy="2056702"/>
            <a:chOff x="6071786" y="1170045"/>
            <a:chExt cx="5539253" cy="2259851"/>
          </a:xfrm>
        </p:grpSpPr>
        <p:grpSp>
          <p:nvGrpSpPr>
            <p:cNvPr id="47" name="Group 46">
              <a:extLst>
                <a:ext uri="{FF2B5EF4-FFF2-40B4-BE49-F238E27FC236}">
                  <a16:creationId xmlns:a16="http://schemas.microsoft.com/office/drawing/2014/main" id="{1AE96152-4EE8-411F-9A9A-A1DCF085A5B8}"/>
                </a:ext>
              </a:extLst>
            </p:cNvPr>
            <p:cNvGrpSpPr/>
            <p:nvPr/>
          </p:nvGrpSpPr>
          <p:grpSpPr>
            <a:xfrm>
              <a:off x="6382390" y="1374029"/>
              <a:ext cx="5228649" cy="2055867"/>
              <a:chOff x="6382390" y="1374029"/>
              <a:chExt cx="5228649" cy="2055867"/>
            </a:xfrm>
          </p:grpSpPr>
          <p:sp>
            <p:nvSpPr>
              <p:cNvPr id="49" name="Rounded Rectangle 17">
                <a:extLst>
                  <a:ext uri="{FF2B5EF4-FFF2-40B4-BE49-F238E27FC236}">
                    <a16:creationId xmlns:a16="http://schemas.microsoft.com/office/drawing/2014/main" id="{6ADBBF2C-000B-4616-8ED5-282F625F451C}"/>
                  </a:ext>
                </a:extLst>
              </p:cNvPr>
              <p:cNvSpPr/>
              <p:nvPr/>
            </p:nvSpPr>
            <p:spPr>
              <a:xfrm>
                <a:off x="6382390" y="1374029"/>
                <a:ext cx="5228649" cy="2055867"/>
              </a:xfrm>
              <a:prstGeom prst="roundRect">
                <a:avLst>
                  <a:gd name="adj" fmla="val 7866"/>
                </a:avLst>
              </a:prstGeom>
              <a:solidFill>
                <a:srgbClr val="FFFFFF">
                  <a:alpha val="90000"/>
                </a:srgbClr>
              </a:solidFill>
              <a:ln w="12700" cap="flat" cmpd="sng" algn="ctr">
                <a:solidFill>
                  <a:srgbClr val="FFFFFF">
                    <a:lumMod val="85000"/>
                  </a:srgbClr>
                </a:solidFill>
                <a:prstDash val="solid"/>
                <a:miter lim="800000"/>
              </a:ln>
              <a:effectLst>
                <a:outerShdw blurRad="254000" dist="1270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Fira Sans"/>
                  <a:ea typeface="+mn-ea"/>
                  <a:cs typeface="+mn-cs"/>
                </a:endParaRPr>
              </a:p>
            </p:txBody>
          </p:sp>
          <p:pic>
            <p:nvPicPr>
              <p:cNvPr id="50" name="Picture 49">
                <a:extLst>
                  <a:ext uri="{FF2B5EF4-FFF2-40B4-BE49-F238E27FC236}">
                    <a16:creationId xmlns:a16="http://schemas.microsoft.com/office/drawing/2014/main" id="{7DE0B214-EA72-48EF-99BD-6FA2E46FE1B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553315" y="1558696"/>
                <a:ext cx="2261131" cy="1655504"/>
              </a:xfrm>
              <a:prstGeom prst="roundRect">
                <a:avLst>
                  <a:gd name="adj" fmla="val 8594"/>
                </a:avLst>
              </a:prstGeom>
              <a:solidFill>
                <a:srgbClr val="FFFFFF">
                  <a:shade val="85000"/>
                </a:srgbClr>
              </a:solidFill>
              <a:ln>
                <a:noFill/>
              </a:ln>
              <a:effectLst/>
            </p:spPr>
          </p:pic>
          <p:sp>
            <p:nvSpPr>
              <p:cNvPr id="51" name="Rectangle 50">
                <a:extLst>
                  <a:ext uri="{FF2B5EF4-FFF2-40B4-BE49-F238E27FC236}">
                    <a16:creationId xmlns:a16="http://schemas.microsoft.com/office/drawing/2014/main" id="{5C3FCF5E-56B8-42E3-A163-9C91180998DD}"/>
                  </a:ext>
                </a:extLst>
              </p:cNvPr>
              <p:cNvSpPr/>
              <p:nvPr/>
            </p:nvSpPr>
            <p:spPr>
              <a:xfrm>
                <a:off x="8970009" y="1558696"/>
                <a:ext cx="2485466" cy="1657067"/>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300"/>
                  </a:spcAft>
                  <a:buClrTx/>
                  <a:buSzTx/>
                  <a:buFontTx/>
                  <a:buNone/>
                  <a:tabLst/>
                  <a:defRPr/>
                </a:pPr>
                <a:r>
                  <a:rPr kumimoji="0" lang="en-US" sz="1100" b="0" i="0" u="none" strike="noStrike" kern="0" cap="none" spc="0" normalizeH="0" baseline="0" noProof="0" dirty="0">
                    <a:ln>
                      <a:noFill/>
                    </a:ln>
                    <a:solidFill>
                      <a:srgbClr val="009FE3"/>
                    </a:solidFill>
                    <a:effectLst/>
                    <a:uLnTx/>
                    <a:uFillTx/>
                    <a:latin typeface="Fira Sans Medium"/>
                    <a:ea typeface="Trebuchet MS" charset="0"/>
                    <a:cs typeface="Trebuchet MS" charset="0"/>
                  </a:rPr>
                  <a:t>INCI: </a:t>
                </a:r>
                <a:br>
                  <a:rPr kumimoji="0" lang="en-US" sz="1100" b="0" i="0" u="none" strike="noStrike" kern="0" cap="none" spc="0" normalizeH="0" baseline="0" noProof="0" dirty="0">
                    <a:ln>
                      <a:noFill/>
                    </a:ln>
                    <a:solidFill>
                      <a:srgbClr val="009FE3"/>
                    </a:solidFill>
                    <a:effectLst/>
                    <a:uLnTx/>
                    <a:uFillTx/>
                    <a:latin typeface="Fira Sans Medium"/>
                    <a:ea typeface="Trebuchet MS" charset="0"/>
                    <a:cs typeface="Trebuchet MS" charset="0"/>
                  </a:rPr>
                </a:br>
                <a:r>
                  <a:rPr kumimoji="0" lang="en-US" sz="1100" b="0" i="0" u="none" strike="noStrike" kern="0" cap="none" spc="0" normalizeH="0" baseline="0" noProof="0" dirty="0">
                    <a:ln>
                      <a:noFill/>
                    </a:ln>
                    <a:solidFill>
                      <a:srgbClr val="000000"/>
                    </a:solidFill>
                    <a:effectLst/>
                    <a:uLnTx/>
                    <a:uFillTx/>
                    <a:latin typeface="Fira Sans"/>
                    <a:ea typeface="Trebuchet MS" charset="0"/>
                    <a:cs typeface="Trebuchet MS" charset="0"/>
                  </a:rPr>
                  <a:t>Biphenyl Azepanyl Methanone.</a:t>
                </a:r>
              </a:p>
              <a:p>
                <a:pPr marL="0" marR="0" lvl="0" indent="0" defTabSz="914400" eaLnBrk="1" fontAlgn="auto" latinLnBrk="0" hangingPunct="1">
                  <a:lnSpc>
                    <a:spcPct val="100000"/>
                  </a:lnSpc>
                  <a:spcBef>
                    <a:spcPts val="0"/>
                  </a:spcBef>
                  <a:spcAft>
                    <a:spcPts val="300"/>
                  </a:spcAft>
                  <a:buClrTx/>
                  <a:buSzTx/>
                  <a:buFontTx/>
                  <a:buNone/>
                  <a:tabLst/>
                  <a:defRPr/>
                </a:pPr>
                <a:r>
                  <a:rPr kumimoji="0" lang="en-US" sz="1100" b="0" i="0" u="none" strike="noStrike" kern="0" cap="none" spc="0" normalizeH="0" baseline="0" noProof="0" dirty="0">
                    <a:ln>
                      <a:noFill/>
                    </a:ln>
                    <a:solidFill>
                      <a:srgbClr val="009FE3"/>
                    </a:solidFill>
                    <a:effectLst/>
                    <a:uLnTx/>
                    <a:uFillTx/>
                    <a:latin typeface="Fira Sans Medium"/>
                    <a:ea typeface="Trebuchet MS" charset="0"/>
                    <a:cs typeface="Trebuchet MS" charset="0"/>
                  </a:rPr>
                  <a:t>IUPAC name: </a:t>
                </a:r>
                <a:r>
                  <a:rPr kumimoji="0" lang="en-US" sz="1100" b="0" i="0" u="none" strike="noStrike" kern="0" cap="none" spc="0" normalizeH="0" baseline="0" noProof="0" dirty="0">
                    <a:ln>
                      <a:noFill/>
                    </a:ln>
                    <a:solidFill>
                      <a:srgbClr val="000000"/>
                    </a:solidFill>
                    <a:effectLst/>
                    <a:uLnTx/>
                    <a:uFillTx/>
                    <a:latin typeface="Fira Sans"/>
                    <a:ea typeface="Trebuchet MS" charset="0"/>
                    <a:cs typeface="Trebuchet MS" charset="0"/>
                  </a:rPr>
                  <a:t>Azepan-1-yl-[1,1’-biphenyl-3-yl]-methanone</a:t>
                </a:r>
              </a:p>
              <a:p>
                <a:pPr marL="0" marR="0" lvl="0" indent="0" defTabSz="914400" eaLnBrk="1" fontAlgn="auto" latinLnBrk="0" hangingPunct="1">
                  <a:lnSpc>
                    <a:spcPct val="100000"/>
                  </a:lnSpc>
                  <a:spcBef>
                    <a:spcPts val="0"/>
                  </a:spcBef>
                  <a:spcAft>
                    <a:spcPts val="300"/>
                  </a:spcAft>
                  <a:buClrTx/>
                  <a:buSzTx/>
                  <a:buFontTx/>
                  <a:buNone/>
                  <a:tabLst/>
                  <a:defRPr/>
                </a:pPr>
                <a:r>
                  <a:rPr kumimoji="0" lang="en-US" sz="1100" b="0" i="0" u="none" strike="noStrike" kern="0" cap="none" spc="0" normalizeH="0" baseline="0" noProof="0" dirty="0">
                    <a:ln>
                      <a:noFill/>
                    </a:ln>
                    <a:solidFill>
                      <a:srgbClr val="009FE3"/>
                    </a:solidFill>
                    <a:effectLst/>
                    <a:uLnTx/>
                    <a:uFillTx/>
                    <a:latin typeface="Fira Sans Medium"/>
                    <a:ea typeface="Trebuchet MS" charset="0"/>
                    <a:cs typeface="Trebuchet MS" charset="0"/>
                  </a:rPr>
                  <a:t>Synonyms: </a:t>
                </a:r>
                <a:br>
                  <a:rPr kumimoji="0" lang="en-US" sz="1100" b="0" i="0" u="none" strike="noStrike" kern="0" cap="none" spc="0" normalizeH="0" baseline="0" noProof="0" dirty="0">
                    <a:ln>
                      <a:noFill/>
                    </a:ln>
                    <a:solidFill>
                      <a:srgbClr val="009FE3"/>
                    </a:solidFill>
                    <a:effectLst/>
                    <a:uLnTx/>
                    <a:uFillTx/>
                    <a:latin typeface="Fira Sans Medium"/>
                    <a:ea typeface="Trebuchet MS" charset="0"/>
                    <a:cs typeface="Trebuchet MS" charset="0"/>
                  </a:rPr>
                </a:br>
                <a:r>
                  <a:rPr kumimoji="0" lang="en-US" sz="1100" b="0" i="0" u="none" strike="noStrike" kern="0" cap="none" spc="0" normalizeH="0" baseline="0" noProof="0" dirty="0">
                    <a:ln>
                      <a:noFill/>
                    </a:ln>
                    <a:solidFill>
                      <a:srgbClr val="000000"/>
                    </a:solidFill>
                    <a:effectLst/>
                    <a:uLnTx/>
                    <a:uFillTx/>
                    <a:latin typeface="Fira Sans"/>
                    <a:ea typeface="Trebuchet MS" charset="0"/>
                    <a:cs typeface="Trebuchet MS" charset="0"/>
                  </a:rPr>
                  <a:t>N-(3-Phenylbenzoyl)-azepane </a:t>
                </a:r>
              </a:p>
              <a:p>
                <a:pPr marL="0" marR="0" lvl="0" indent="0" defTabSz="914400" eaLnBrk="1" fontAlgn="auto" latinLnBrk="0" hangingPunct="1">
                  <a:lnSpc>
                    <a:spcPct val="100000"/>
                  </a:lnSpc>
                  <a:spcBef>
                    <a:spcPts val="0"/>
                  </a:spcBef>
                  <a:spcAft>
                    <a:spcPts val="300"/>
                  </a:spcAft>
                  <a:buClrTx/>
                  <a:buSzTx/>
                  <a:buFontTx/>
                  <a:buNone/>
                  <a:tabLst/>
                  <a:defRPr/>
                </a:pPr>
                <a:r>
                  <a:rPr kumimoji="0" lang="en-US" sz="1100" b="0" i="0" u="none" strike="noStrike" kern="0" cap="none" spc="0" normalizeH="0" baseline="0" noProof="0" dirty="0">
                    <a:ln>
                      <a:noFill/>
                    </a:ln>
                    <a:solidFill>
                      <a:srgbClr val="009FE3"/>
                    </a:solidFill>
                    <a:effectLst/>
                    <a:uLnTx/>
                    <a:uFillTx/>
                    <a:latin typeface="Fira Sans Medium"/>
                    <a:ea typeface="Trebuchet MS" charset="0"/>
                    <a:cs typeface="Trebuchet MS" charset="0"/>
                  </a:rPr>
                  <a:t>CAS: </a:t>
                </a:r>
                <a:r>
                  <a:rPr kumimoji="0" lang="en-US" sz="1100" b="0" i="0" u="none" strike="noStrike" kern="0" cap="none" spc="0" normalizeH="0" baseline="0" noProof="0" dirty="0">
                    <a:ln>
                      <a:noFill/>
                    </a:ln>
                    <a:solidFill>
                      <a:srgbClr val="000000"/>
                    </a:solidFill>
                    <a:effectLst/>
                    <a:uLnTx/>
                    <a:uFillTx/>
                    <a:latin typeface="Fira Sans"/>
                    <a:ea typeface="Trebuchet MS" charset="0"/>
                    <a:cs typeface="Trebuchet MS" charset="0"/>
                  </a:rPr>
                  <a:t>1910069-14-5</a:t>
                </a:r>
              </a:p>
              <a:p>
                <a:pPr marL="0" marR="0" lvl="0" indent="0" defTabSz="914400" eaLnBrk="1" fontAlgn="auto" latinLnBrk="0" hangingPunct="1">
                  <a:lnSpc>
                    <a:spcPct val="100000"/>
                  </a:lnSpc>
                  <a:spcBef>
                    <a:spcPts val="0"/>
                  </a:spcBef>
                  <a:spcAft>
                    <a:spcPts val="300"/>
                  </a:spcAft>
                  <a:buClrTx/>
                  <a:buSzTx/>
                  <a:buFontTx/>
                  <a:buNone/>
                  <a:tabLst/>
                  <a:defRPr/>
                </a:pPr>
                <a:r>
                  <a:rPr kumimoji="0" lang="en-US" sz="1100" b="0" i="0" u="none" strike="noStrike" kern="0" cap="none" spc="0" normalizeH="0" baseline="0" noProof="0" dirty="0">
                    <a:ln>
                      <a:noFill/>
                    </a:ln>
                    <a:solidFill>
                      <a:srgbClr val="009FE3"/>
                    </a:solidFill>
                    <a:effectLst/>
                    <a:uLnTx/>
                    <a:uFillTx/>
                    <a:latin typeface="Fira Sans Medium"/>
                  </a:rPr>
                  <a:t>IC50: </a:t>
                </a:r>
                <a:r>
                  <a:rPr kumimoji="0" lang="en-US" sz="1100" b="0" i="0" u="none" strike="noStrike" kern="0" cap="none" spc="0" normalizeH="0" baseline="0" noProof="0" dirty="0">
                    <a:ln>
                      <a:noFill/>
                    </a:ln>
                    <a:solidFill>
                      <a:srgbClr val="000000"/>
                    </a:solidFill>
                    <a:effectLst/>
                    <a:uLnTx/>
                    <a:uFillTx/>
                    <a:latin typeface="Fira Sans"/>
                  </a:rPr>
                  <a:t>23 </a:t>
                </a:r>
                <a:r>
                  <a:rPr kumimoji="0" lang="en-US" sz="1100" b="0" i="0" u="none" strike="noStrike" kern="0" cap="none" spc="0" normalizeH="0" baseline="0" noProof="0" dirty="0" err="1">
                    <a:ln>
                      <a:noFill/>
                    </a:ln>
                    <a:solidFill>
                      <a:srgbClr val="000000"/>
                    </a:solidFill>
                    <a:effectLst/>
                    <a:uLnTx/>
                    <a:uFillTx/>
                    <a:latin typeface="Fira Sans"/>
                  </a:rPr>
                  <a:t>nM</a:t>
                </a:r>
                <a:endParaRPr kumimoji="0" lang="en-US" sz="1100" b="0" i="0" u="none" strike="noStrike" kern="0" cap="none" spc="0" normalizeH="0" baseline="0" noProof="0" dirty="0">
                  <a:ln>
                    <a:noFill/>
                  </a:ln>
                  <a:solidFill>
                    <a:srgbClr val="000000"/>
                  </a:solidFill>
                  <a:effectLst/>
                  <a:uLnTx/>
                  <a:uFillTx/>
                  <a:latin typeface="Fira Sans"/>
                </a:endParaRPr>
              </a:p>
            </p:txBody>
          </p:sp>
        </p:grpSp>
        <p:pic>
          <p:nvPicPr>
            <p:cNvPr id="48" name="Picture 47">
              <a:extLst>
                <a:ext uri="{FF2B5EF4-FFF2-40B4-BE49-F238E27FC236}">
                  <a16:creationId xmlns:a16="http://schemas.microsoft.com/office/drawing/2014/main" id="{D15137DB-04DB-48A7-BA2A-3AAA9DA390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71786" y="1170045"/>
              <a:ext cx="963058" cy="963058"/>
            </a:xfrm>
            <a:prstGeom prst="rect">
              <a:avLst/>
            </a:prstGeom>
          </p:spPr>
        </p:pic>
      </p:grpSp>
      <p:grpSp>
        <p:nvGrpSpPr>
          <p:cNvPr id="52" name="Group 51">
            <a:extLst>
              <a:ext uri="{FF2B5EF4-FFF2-40B4-BE49-F238E27FC236}">
                <a16:creationId xmlns:a16="http://schemas.microsoft.com/office/drawing/2014/main" id="{FA5E85D4-DAE3-44E0-A9FF-5291B4EA7D3C}"/>
              </a:ext>
            </a:extLst>
          </p:cNvPr>
          <p:cNvGrpSpPr/>
          <p:nvPr/>
        </p:nvGrpSpPr>
        <p:grpSpPr>
          <a:xfrm>
            <a:off x="8758677" y="833102"/>
            <a:ext cx="3127183" cy="2490373"/>
            <a:chOff x="8745539" y="697566"/>
            <a:chExt cx="3439901" cy="2739410"/>
          </a:xfrm>
        </p:grpSpPr>
        <p:pic>
          <p:nvPicPr>
            <p:cNvPr id="53" name="Picture 52">
              <a:extLst>
                <a:ext uri="{FF2B5EF4-FFF2-40B4-BE49-F238E27FC236}">
                  <a16:creationId xmlns:a16="http://schemas.microsoft.com/office/drawing/2014/main" id="{3486D104-FE35-4405-A161-38E85A11225B}"/>
                </a:ext>
              </a:extLst>
            </p:cNvPr>
            <p:cNvPicPr>
              <a:picLocks noChangeAspect="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745539" y="697566"/>
              <a:ext cx="3439901" cy="2739410"/>
            </a:xfrm>
            <a:prstGeom prst="roundRect">
              <a:avLst>
                <a:gd name="adj" fmla="val 8522"/>
              </a:avLst>
            </a:prstGeom>
            <a:noFill/>
            <a:ln>
              <a:noFill/>
            </a:ln>
            <a:effectLst>
              <a:outerShdw blurRad="254000" dist="127000" dir="2700000" algn="tl" rotWithShape="0">
                <a:prstClr val="black">
                  <a:alpha val="20000"/>
                </a:prstClr>
              </a:outerShdw>
            </a:effectLst>
          </p:spPr>
        </p:pic>
        <p:sp>
          <p:nvSpPr>
            <p:cNvPr id="54" name="TextBox 53">
              <a:extLst>
                <a:ext uri="{FF2B5EF4-FFF2-40B4-BE49-F238E27FC236}">
                  <a16:creationId xmlns:a16="http://schemas.microsoft.com/office/drawing/2014/main" id="{1DC40A9B-1169-4395-AE53-924684CB567B}"/>
                </a:ext>
              </a:extLst>
            </p:cNvPr>
            <p:cNvSpPr txBox="1"/>
            <p:nvPr/>
          </p:nvSpPr>
          <p:spPr>
            <a:xfrm>
              <a:off x="9620629" y="1123429"/>
              <a:ext cx="1540365" cy="307777"/>
            </a:xfrm>
            <a:prstGeom prst="rect">
              <a:avLst/>
            </a:prstGeom>
            <a:noFill/>
            <a:ln>
              <a:noFill/>
            </a:ln>
          </p:spPr>
          <p:txBody>
            <a:bodyPr wrap="square" lIns="0" tIns="0" rIns="0" bIns="0" rtlCol="0">
              <a:spAutoFit/>
            </a:bodyPr>
            <a:lstStyle/>
            <a:p>
              <a:r>
                <a:rPr lang="en-US" sz="2000" dirty="0">
                  <a:solidFill>
                    <a:srgbClr val="009FE3"/>
                  </a:solidFill>
                  <a:latin typeface="Fira Sans Medium"/>
                </a:rPr>
                <a:t>BEL-EVEN®</a:t>
              </a:r>
            </a:p>
          </p:txBody>
        </p:sp>
      </p:grpSp>
      <p:pic>
        <p:nvPicPr>
          <p:cNvPr id="55" name="Picture 54" descr="A picture containing clock&#10;&#10;Description automatically generated">
            <a:extLst>
              <a:ext uri="{FF2B5EF4-FFF2-40B4-BE49-F238E27FC236}">
                <a16:creationId xmlns:a16="http://schemas.microsoft.com/office/drawing/2014/main" id="{BB236067-8A98-45DD-87AF-A3394C0AECD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8000" y="3391204"/>
            <a:ext cx="5629673" cy="2617798"/>
          </a:xfrm>
          <a:prstGeom prst="rect">
            <a:avLst/>
          </a:prstGeom>
          <a:effectLst>
            <a:outerShdw blurRad="254000" dist="127000" dir="2700000" algn="tl" rotWithShape="0">
              <a:prstClr val="black">
                <a:alpha val="20000"/>
              </a:prstClr>
            </a:outerShdw>
          </a:effectLst>
        </p:spPr>
      </p:pic>
      <p:pic>
        <p:nvPicPr>
          <p:cNvPr id="56" name="Beleven_VIDEO1_300fr_2">
            <a:hlinkClick r:id="" action="ppaction://media"/>
            <a:extLst>
              <a:ext uri="{FF2B5EF4-FFF2-40B4-BE49-F238E27FC236}">
                <a16:creationId xmlns:a16="http://schemas.microsoft.com/office/drawing/2014/main" id="{0BE9325C-FB44-4CB2-879F-A151CEFC0C35}"/>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6292619" y="3546114"/>
            <a:ext cx="3575595" cy="2413661"/>
          </a:xfrm>
          <a:prstGeom prst="roundRect">
            <a:avLst>
              <a:gd name="adj" fmla="val 6144"/>
            </a:avLst>
          </a:prstGeom>
          <a:noFill/>
          <a:ln>
            <a:noFill/>
          </a:ln>
        </p:spPr>
      </p:pic>
    </p:spTree>
    <p:extLst>
      <p:ext uri="{BB962C8B-B14F-4D97-AF65-F5344CB8AC3E}">
        <p14:creationId xmlns:p14="http://schemas.microsoft.com/office/powerpoint/2010/main" val="325213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par>
                                <p:cTn id="12" presetID="22" presetClass="entr" presetSubtype="8" fill="hold" nodeType="with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left)">
                                      <p:cBhvr>
                                        <p:cTn id="14" dur="500"/>
                                        <p:tgtEl>
                                          <p:spTgt spid="52"/>
                                        </p:tgtEl>
                                      </p:cBhvr>
                                    </p:animEffect>
                                  </p:childTnLst>
                                </p:cTn>
                              </p:par>
                              <p:par>
                                <p:cTn id="15" presetID="1" presetClass="mediacall" presetSubtype="0" fill="hold" nodeType="withEffect">
                                  <p:stCondLst>
                                    <p:cond delay="0"/>
                                  </p:stCondLst>
                                  <p:childTnLst>
                                    <p:cmd type="call" cmd="playFrom(0.0)">
                                      <p:cBhvr>
                                        <p:cTn id="16" dur="9999" fill="hold"/>
                                        <p:tgtEl>
                                          <p:spTgt spid="5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repeatCount="indefinite" fill="hold" display="0">
                  <p:stCondLst>
                    <p:cond delay="indefinite"/>
                  </p:stCondLst>
                </p:cTn>
                <p:tgtEl>
                  <p:spTgt spid="5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14</a:t>
            </a:fld>
            <a:endParaRPr lang="en-US" dirty="0"/>
          </a:p>
        </p:txBody>
      </p:sp>
      <p:sp>
        <p:nvSpPr>
          <p:cNvPr id="25" name="Title 1">
            <a:extLst>
              <a:ext uri="{FF2B5EF4-FFF2-40B4-BE49-F238E27FC236}">
                <a16:creationId xmlns:a16="http://schemas.microsoft.com/office/drawing/2014/main" id="{09764677-5039-4EE5-94F7-2727A270F720}"/>
              </a:ext>
            </a:extLst>
          </p:cNvPr>
          <p:cNvSpPr txBox="1">
            <a:spLocks/>
          </p:cNvSpPr>
          <p:nvPr/>
        </p:nvSpPr>
        <p:spPr>
          <a:xfrm>
            <a:off x="468000" y="468000"/>
            <a:ext cx="11262666" cy="8863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BEL-EVEN</a:t>
            </a:r>
            <a:r>
              <a:rPr kumimoji="0" lang="en-GB" sz="3200" b="0" i="0" u="none" strike="noStrike" kern="1200" cap="none" spc="0" normalizeH="0" baseline="30000" noProof="0">
                <a:ln>
                  <a:noFill/>
                </a:ln>
                <a:solidFill>
                  <a:srgbClr val="0070BA"/>
                </a:solidFill>
                <a:effectLst/>
                <a:uLnTx/>
                <a:uFillTx/>
                <a:latin typeface="Fira Sans Medium" panose="020B0603050000020004" pitchFamily="34" charset="0"/>
                <a:ea typeface="Fira Sans Medium" panose="020B0603050000020004" pitchFamily="34" charset="0"/>
                <a:cs typeface="+mj-cs"/>
              </a:rPr>
              <a:t>®</a:t>
            </a:r>
            <a:r>
              <a:rPr kumimoji="0" lang="en-GB" sz="3200" b="0" i="0" u="none" strike="noStrike" kern="1200" cap="none" spc="0" normalizeH="0" baseline="0" noProof="0">
                <a:ln>
                  <a:noFill/>
                </a:ln>
                <a:solidFill>
                  <a:srgbClr val="0070BA"/>
                </a:solidFill>
                <a:effectLst/>
                <a:uLnTx/>
                <a:uFillTx/>
                <a:latin typeface="Fira Sans Medium"/>
                <a:ea typeface="+mj-ea"/>
                <a:cs typeface="+mj-cs"/>
              </a:rPr>
              <a:t> inhibits conversion of cortisone </a:t>
            </a:r>
            <a:br>
              <a:rPr kumimoji="0" lang="en-GB" sz="3200" b="0" i="0" u="none" strike="noStrike" kern="1200" cap="none" spc="0" normalizeH="0" baseline="0" noProof="0">
                <a:ln>
                  <a:noFill/>
                </a:ln>
                <a:solidFill>
                  <a:srgbClr val="0070BA"/>
                </a:solidFill>
                <a:effectLst/>
                <a:uLnTx/>
                <a:uFillTx/>
                <a:latin typeface="Fira Sans Medium"/>
                <a:ea typeface="+mj-ea"/>
                <a:cs typeface="+mj-cs"/>
              </a:rPr>
            </a:br>
            <a:r>
              <a:rPr kumimoji="0" lang="en-GB" sz="3200" b="0" i="0" u="none" strike="noStrike" kern="1200" cap="none" spc="0" normalizeH="0" baseline="0" noProof="0">
                <a:ln>
                  <a:noFill/>
                </a:ln>
                <a:solidFill>
                  <a:srgbClr val="0070BA"/>
                </a:solidFill>
                <a:effectLst/>
                <a:uLnTx/>
                <a:uFillTx/>
                <a:latin typeface="Fira Sans Medium"/>
                <a:ea typeface="+mj-ea"/>
                <a:cs typeface="+mj-cs"/>
              </a:rPr>
              <a:t>into cortisol in human keratinocytes</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26" name="Slide Number Placeholder 4">
            <a:extLst>
              <a:ext uri="{FF2B5EF4-FFF2-40B4-BE49-F238E27FC236}">
                <a16:creationId xmlns:a16="http://schemas.microsoft.com/office/drawing/2014/main" id="{0F8368F8-BD16-42C3-BF1F-2597E8D84044}"/>
              </a:ext>
            </a:extLst>
          </p:cNvPr>
          <p:cNvSpPr txBox="1">
            <a:spLocks/>
          </p:cNvSpPr>
          <p:nvPr/>
        </p:nvSpPr>
        <p:spPr>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rgbClr val="B2B2B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Fira Sans"/>
            </a:endParaRPr>
          </a:p>
        </p:txBody>
      </p:sp>
      <p:sp>
        <p:nvSpPr>
          <p:cNvPr id="27" name="Rectangle 26">
            <a:extLst>
              <a:ext uri="{FF2B5EF4-FFF2-40B4-BE49-F238E27FC236}">
                <a16:creationId xmlns:a16="http://schemas.microsoft.com/office/drawing/2014/main" id="{01C83B72-4F86-49BF-AA8C-131D65BDA60A}"/>
              </a:ext>
            </a:extLst>
          </p:cNvPr>
          <p:cNvSpPr/>
          <p:nvPr/>
        </p:nvSpPr>
        <p:spPr bwMode="auto">
          <a:xfrm flipH="1">
            <a:off x="3770270" y="4455161"/>
            <a:ext cx="52659" cy="209994"/>
          </a:xfrm>
          <a:prstGeom prst="rect">
            <a:avLst/>
          </a:prstGeom>
          <a:solidFill>
            <a:sysClr val="window" lastClr="FFFFFF"/>
          </a:solidFill>
          <a:ln>
            <a:noFill/>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defRPr/>
            </a:pPr>
            <a:endParaRPr lang="de-CH" kern="0">
              <a:solidFill>
                <a:prstClr val="black"/>
              </a:solidFill>
              <a:latin typeface="Fira Sans"/>
              <a:ea typeface="Trebuchet MS" charset="0"/>
              <a:cs typeface="Trebuchet MS" charset="0"/>
            </a:endParaRPr>
          </a:p>
        </p:txBody>
      </p:sp>
      <p:sp>
        <p:nvSpPr>
          <p:cNvPr id="28" name="TextBox 27">
            <a:extLst>
              <a:ext uri="{FF2B5EF4-FFF2-40B4-BE49-F238E27FC236}">
                <a16:creationId xmlns:a16="http://schemas.microsoft.com/office/drawing/2014/main" id="{5A5D4227-068D-4431-8009-978B5CCEFAB8}"/>
              </a:ext>
            </a:extLst>
          </p:cNvPr>
          <p:cNvSpPr txBox="1"/>
          <p:nvPr/>
        </p:nvSpPr>
        <p:spPr>
          <a:xfrm>
            <a:off x="2741005" y="1650233"/>
            <a:ext cx="1012379" cy="1113889"/>
          </a:xfrm>
          <a:prstGeom prst="roundRect">
            <a:avLst>
              <a:gd name="adj" fmla="val 14785"/>
            </a:avLst>
          </a:prstGeom>
          <a:gradFill flip="none" rotWithShape="1">
            <a:gsLst>
              <a:gs pos="3000">
                <a:srgbClr val="009FE3"/>
              </a:gs>
              <a:gs pos="100000">
                <a:srgbClr val="009FE3">
                  <a:alpha val="80000"/>
                </a:srgbClr>
              </a:gs>
            </a:gsLst>
            <a:lin ang="2700000" scaled="0"/>
            <a:tileRect/>
          </a:gradFill>
          <a:ln>
            <a:noFill/>
          </a:ln>
        </p:spPr>
        <p:txBody>
          <a:bodyPr wrap="square" rtlCol="0" anchor="ctr" anchorCtr="1">
            <a:spAutoFit/>
          </a:bodyPr>
          <a:lstStyle/>
          <a:p>
            <a:pPr algn="ctr">
              <a:defRPr/>
            </a:pPr>
            <a:r>
              <a:rPr lang="en-GB" sz="1200" kern="0" dirty="0">
                <a:solidFill>
                  <a:prstClr val="white"/>
                </a:solidFill>
                <a:latin typeface="Fira Sans Medium"/>
                <a:ea typeface="Trebuchet MS" charset="0"/>
                <a:cs typeface="Trebuchet MS" charset="0"/>
              </a:rPr>
              <a:t>Addition of Cortisone </a:t>
            </a:r>
          </a:p>
          <a:p>
            <a:pPr algn="ctr">
              <a:defRPr/>
            </a:pPr>
            <a:r>
              <a:rPr lang="en-GB" sz="1200" kern="0" dirty="0">
                <a:solidFill>
                  <a:prstClr val="white"/>
                </a:solidFill>
                <a:latin typeface="Fira Sans Medium"/>
                <a:ea typeface="Trebuchet MS" charset="0"/>
                <a:cs typeface="Trebuchet MS" charset="0"/>
              </a:rPr>
              <a:t>+/-</a:t>
            </a:r>
          </a:p>
          <a:p>
            <a:pPr algn="ctr">
              <a:defRPr/>
            </a:pPr>
            <a:r>
              <a:rPr lang="en-GB" sz="1200" kern="0" dirty="0">
                <a:solidFill>
                  <a:prstClr val="white"/>
                </a:solidFill>
                <a:latin typeface="Fira Sans Medium"/>
                <a:ea typeface="Trebuchet MS" charset="0"/>
                <a:cs typeface="Trebuchet MS" charset="0"/>
              </a:rPr>
              <a:t> Inhibitor</a:t>
            </a:r>
          </a:p>
        </p:txBody>
      </p:sp>
      <p:grpSp>
        <p:nvGrpSpPr>
          <p:cNvPr id="29" name="Group 28">
            <a:extLst>
              <a:ext uri="{FF2B5EF4-FFF2-40B4-BE49-F238E27FC236}">
                <a16:creationId xmlns:a16="http://schemas.microsoft.com/office/drawing/2014/main" id="{EA19C84B-9E2A-472D-B245-BCA0F7527648}"/>
              </a:ext>
            </a:extLst>
          </p:cNvPr>
          <p:cNvGrpSpPr/>
          <p:nvPr/>
        </p:nvGrpSpPr>
        <p:grpSpPr>
          <a:xfrm>
            <a:off x="371742" y="1639541"/>
            <a:ext cx="2068158" cy="1417160"/>
            <a:chOff x="405919" y="1639541"/>
            <a:chExt cx="2068158" cy="1417160"/>
          </a:xfrm>
        </p:grpSpPr>
        <p:sp>
          <p:nvSpPr>
            <p:cNvPr id="30" name="TextBox 29">
              <a:extLst>
                <a:ext uri="{FF2B5EF4-FFF2-40B4-BE49-F238E27FC236}">
                  <a16:creationId xmlns:a16="http://schemas.microsoft.com/office/drawing/2014/main" id="{2B3BFB6D-E79B-44C1-B3BC-AB6DFCE8E3C1}"/>
                </a:ext>
              </a:extLst>
            </p:cNvPr>
            <p:cNvSpPr txBox="1"/>
            <p:nvPr/>
          </p:nvSpPr>
          <p:spPr>
            <a:xfrm>
              <a:off x="405919" y="2687369"/>
              <a:ext cx="2068158" cy="369332"/>
            </a:xfrm>
            <a:prstGeom prst="rect">
              <a:avLst/>
            </a:prstGeom>
            <a:noFill/>
          </p:spPr>
          <p:txBody>
            <a:bodyPr wrap="square" lIns="0" tIns="0" rIns="0" bIns="0" rtlCol="0">
              <a:spAutoFit/>
            </a:bodyPr>
            <a:lstStyle/>
            <a:p>
              <a:pPr algn="ctr">
                <a:defRPr/>
              </a:pPr>
              <a:r>
                <a:rPr lang="en-GB" sz="1200" kern="0" dirty="0">
                  <a:solidFill>
                    <a:srgbClr val="009FE3"/>
                  </a:solidFill>
                  <a:latin typeface="Fira Sans Medium"/>
                  <a:ea typeface="Trebuchet MS" charset="0"/>
                  <a:cs typeface="Trebuchet MS" charset="0"/>
                </a:rPr>
                <a:t>2D cell culture </a:t>
              </a:r>
              <a:r>
                <a:rPr lang="en-GB" sz="1200" kern="0" dirty="0">
                  <a:solidFill>
                    <a:srgbClr val="000000"/>
                  </a:solidFill>
                  <a:latin typeface="Fira Sans"/>
                  <a:ea typeface="Trebuchet MS" charset="0"/>
                  <a:cs typeface="Trebuchet MS" charset="0"/>
                </a:rPr>
                <a:t>with keratinocytes</a:t>
              </a:r>
            </a:p>
          </p:txBody>
        </p:sp>
        <p:pic>
          <p:nvPicPr>
            <p:cNvPr id="31" name="Picture 30">
              <a:extLst>
                <a:ext uri="{FF2B5EF4-FFF2-40B4-BE49-F238E27FC236}">
                  <a16:creationId xmlns:a16="http://schemas.microsoft.com/office/drawing/2014/main" id="{F0F725F8-1861-4ACD-ADDC-85D46B74ACCF}"/>
                </a:ext>
              </a:extLst>
            </p:cNvPr>
            <p:cNvPicPr>
              <a:picLocks noChangeAspect="1"/>
            </p:cNvPicPr>
            <p:nvPr/>
          </p:nvPicPr>
          <p:blipFill>
            <a:blip r:embed="rId2" cstate="screen">
              <a:duotone>
                <a:srgbClr val="5B9BD5">
                  <a:shade val="45000"/>
                  <a:satMod val="135000"/>
                </a:srgbClr>
                <a:prstClr val="white"/>
              </a:duotone>
              <a:extLst>
                <a:ext uri="{28A0092B-C50C-407E-A947-70E740481C1C}">
                  <a14:useLocalDpi xmlns:a14="http://schemas.microsoft.com/office/drawing/2010/main"/>
                </a:ext>
              </a:extLst>
            </a:blip>
            <a:stretch>
              <a:fillRect/>
            </a:stretch>
          </p:blipFill>
          <p:spPr>
            <a:xfrm>
              <a:off x="502177" y="1826641"/>
              <a:ext cx="1875642" cy="827904"/>
            </a:xfrm>
            <a:prstGeom prst="rect">
              <a:avLst/>
            </a:prstGeom>
          </p:spPr>
        </p:pic>
        <p:sp>
          <p:nvSpPr>
            <p:cNvPr id="32" name="Rectangle 31">
              <a:extLst>
                <a:ext uri="{FF2B5EF4-FFF2-40B4-BE49-F238E27FC236}">
                  <a16:creationId xmlns:a16="http://schemas.microsoft.com/office/drawing/2014/main" id="{3E4A0D50-C1A7-4E99-80A7-100D602991ED}"/>
                </a:ext>
              </a:extLst>
            </p:cNvPr>
            <p:cNvSpPr/>
            <p:nvPr/>
          </p:nvSpPr>
          <p:spPr>
            <a:xfrm>
              <a:off x="468000" y="1639541"/>
              <a:ext cx="1805300" cy="184666"/>
            </a:xfrm>
            <a:prstGeom prst="rect">
              <a:avLst/>
            </a:prstGeom>
          </p:spPr>
          <p:txBody>
            <a:bodyPr wrap="square" lIns="0" tIns="0" rIns="0" bIns="0">
              <a:spAutoFit/>
            </a:bodyPr>
            <a:lstStyle/>
            <a:p>
              <a:pPr algn="ctr">
                <a:defRPr/>
              </a:pPr>
              <a:r>
                <a:rPr lang="en-US" sz="1200" kern="0" dirty="0">
                  <a:solidFill>
                    <a:srgbClr val="009FE3"/>
                  </a:solidFill>
                  <a:latin typeface="Fira Sans Medium"/>
                  <a:ea typeface="Trebuchet MS" charset="0"/>
                  <a:cs typeface="Trebuchet MS" charset="0"/>
                </a:rPr>
                <a:t>Assay principle</a:t>
              </a:r>
            </a:p>
          </p:txBody>
        </p:sp>
      </p:grpSp>
      <p:pic>
        <p:nvPicPr>
          <p:cNvPr id="33" name="Picture 32">
            <a:extLst>
              <a:ext uri="{FF2B5EF4-FFF2-40B4-BE49-F238E27FC236}">
                <a16:creationId xmlns:a16="http://schemas.microsoft.com/office/drawing/2014/main" id="{0DC0080C-3B1F-4E76-9FCB-6F136C2AEA72}"/>
              </a:ext>
            </a:extLst>
          </p:cNvPr>
          <p:cNvPicPr>
            <a:picLocks noChangeAspect="1"/>
          </p:cNvPicPr>
          <p:nvPr/>
        </p:nvPicPr>
        <p:blipFill rotWithShape="1">
          <a:blip r:embed="rId3" cstate="screen">
            <a:duotone>
              <a:srgbClr val="5B9BD5">
                <a:shade val="45000"/>
                <a:satMod val="135000"/>
              </a:srgbClr>
              <a:prstClr val="white"/>
            </a:duotone>
            <a:extLst>
              <a:ext uri="{28A0092B-C50C-407E-A947-70E740481C1C}">
                <a14:useLocalDpi xmlns:a14="http://schemas.microsoft.com/office/drawing/2010/main"/>
              </a:ext>
            </a:extLst>
          </a:blip>
          <a:srcRect l="-1564" t="-13284" b="-15191"/>
          <a:stretch/>
        </p:blipFill>
        <p:spPr>
          <a:xfrm>
            <a:off x="10203139" y="1558776"/>
            <a:ext cx="1687984" cy="1442172"/>
          </a:xfrm>
          <a:prstGeom prst="roundRect">
            <a:avLst>
              <a:gd name="adj" fmla="val 14906"/>
            </a:avLst>
          </a:prstGeom>
          <a:solidFill>
            <a:srgbClr val="FFFFFF"/>
          </a:solidFill>
          <a:effectLst>
            <a:softEdge rad="190500"/>
          </a:effectLst>
        </p:spPr>
      </p:pic>
      <p:sp>
        <p:nvSpPr>
          <p:cNvPr id="34" name="TextBox 33">
            <a:extLst>
              <a:ext uri="{FF2B5EF4-FFF2-40B4-BE49-F238E27FC236}">
                <a16:creationId xmlns:a16="http://schemas.microsoft.com/office/drawing/2014/main" id="{7E237D10-565E-4874-A7C6-D45830A877B5}"/>
              </a:ext>
            </a:extLst>
          </p:cNvPr>
          <p:cNvSpPr txBox="1"/>
          <p:nvPr/>
        </p:nvSpPr>
        <p:spPr>
          <a:xfrm>
            <a:off x="10420773" y="2890406"/>
            <a:ext cx="1252715" cy="553998"/>
          </a:xfrm>
          <a:prstGeom prst="rect">
            <a:avLst/>
          </a:prstGeom>
          <a:noFill/>
        </p:spPr>
        <p:txBody>
          <a:bodyPr wrap="square" lIns="0" tIns="0" rIns="0" bIns="0" rtlCol="0">
            <a:spAutoFit/>
          </a:bodyPr>
          <a:lstStyle/>
          <a:p>
            <a:pPr algn="ctr">
              <a:defRPr/>
            </a:pPr>
            <a:r>
              <a:rPr lang="en-GB" sz="1200" kern="0" dirty="0">
                <a:solidFill>
                  <a:srgbClr val="009FE3"/>
                </a:solidFill>
                <a:latin typeface="Fira Sans Medium"/>
                <a:ea typeface="Trebuchet MS" charset="0"/>
                <a:cs typeface="Trebuchet MS" charset="0"/>
              </a:rPr>
              <a:t>Detection</a:t>
            </a:r>
            <a:r>
              <a:rPr lang="en-GB" sz="1200" kern="0" dirty="0">
                <a:solidFill>
                  <a:srgbClr val="023478"/>
                </a:solidFill>
                <a:latin typeface="Fira Sans"/>
                <a:ea typeface="Trebuchet MS" charset="0"/>
                <a:cs typeface="Trebuchet MS" charset="0"/>
              </a:rPr>
              <a:t> </a:t>
            </a:r>
            <a:r>
              <a:rPr lang="en-GB" sz="1200" kern="0" dirty="0">
                <a:solidFill>
                  <a:srgbClr val="000000"/>
                </a:solidFill>
                <a:latin typeface="Fira Sans"/>
                <a:ea typeface="Trebuchet MS" charset="0"/>
                <a:cs typeface="Trebuchet MS" charset="0"/>
              </a:rPr>
              <a:t>of the yellow signal by absorption</a:t>
            </a:r>
          </a:p>
        </p:txBody>
      </p:sp>
      <p:grpSp>
        <p:nvGrpSpPr>
          <p:cNvPr id="35" name="Group 34">
            <a:extLst>
              <a:ext uri="{FF2B5EF4-FFF2-40B4-BE49-F238E27FC236}">
                <a16:creationId xmlns:a16="http://schemas.microsoft.com/office/drawing/2014/main" id="{1437ED46-00F5-44FF-BF6A-AE2ACEF231C7}"/>
              </a:ext>
            </a:extLst>
          </p:cNvPr>
          <p:cNvGrpSpPr/>
          <p:nvPr/>
        </p:nvGrpSpPr>
        <p:grpSpPr>
          <a:xfrm>
            <a:off x="8431585" y="1254591"/>
            <a:ext cx="1771553" cy="2596763"/>
            <a:chOff x="8465762" y="1254591"/>
            <a:chExt cx="1771553" cy="2596763"/>
          </a:xfrm>
        </p:grpSpPr>
        <p:sp>
          <p:nvSpPr>
            <p:cNvPr id="36" name="TextBox 35">
              <a:extLst>
                <a:ext uri="{FF2B5EF4-FFF2-40B4-BE49-F238E27FC236}">
                  <a16:creationId xmlns:a16="http://schemas.microsoft.com/office/drawing/2014/main" id="{8F9D5E24-C0B3-4832-AD34-AE37F54AF93A}"/>
                </a:ext>
              </a:extLst>
            </p:cNvPr>
            <p:cNvSpPr txBox="1"/>
            <p:nvPr/>
          </p:nvSpPr>
          <p:spPr>
            <a:xfrm>
              <a:off x="8465762" y="3297356"/>
              <a:ext cx="1771553" cy="553998"/>
            </a:xfrm>
            <a:prstGeom prst="rect">
              <a:avLst/>
            </a:prstGeom>
            <a:noFill/>
          </p:spPr>
          <p:txBody>
            <a:bodyPr wrap="square" lIns="0" tIns="0" rIns="0" bIns="0" rtlCol="0">
              <a:spAutoFit/>
            </a:bodyPr>
            <a:lstStyle/>
            <a:p>
              <a:pPr algn="ctr"/>
              <a:r>
                <a:rPr lang="en-GB" sz="1200" dirty="0">
                  <a:solidFill>
                    <a:srgbClr val="009FE3"/>
                  </a:solidFill>
                  <a:latin typeface="Fira Sans Medium"/>
                  <a:ea typeface="Trebuchet MS" charset="0"/>
                  <a:cs typeface="Trebuchet MS" charset="0"/>
                </a:rPr>
                <a:t>Cortisol Assay Kit</a:t>
              </a:r>
              <a:br>
                <a:rPr lang="en-GB" sz="1200" dirty="0">
                  <a:solidFill>
                    <a:srgbClr val="023478"/>
                  </a:solidFill>
                  <a:latin typeface="Fira Sans"/>
                  <a:ea typeface="Trebuchet MS" charset="0"/>
                  <a:cs typeface="Trebuchet MS" charset="0"/>
                </a:rPr>
              </a:br>
              <a:r>
                <a:rPr lang="en-GB" sz="1200" dirty="0">
                  <a:solidFill>
                    <a:srgbClr val="000000"/>
                  </a:solidFill>
                  <a:latin typeface="Fira Sans"/>
                  <a:ea typeface="Trebuchet MS" charset="0"/>
                  <a:cs typeface="Trebuchet MS" charset="0"/>
                </a:rPr>
                <a:t>The more cortisol the less yellow the colour</a:t>
              </a:r>
            </a:p>
          </p:txBody>
        </p:sp>
        <p:pic>
          <p:nvPicPr>
            <p:cNvPr id="37" name="Picture 36">
              <a:extLst>
                <a:ext uri="{FF2B5EF4-FFF2-40B4-BE49-F238E27FC236}">
                  <a16:creationId xmlns:a16="http://schemas.microsoft.com/office/drawing/2014/main" id="{F7E56D68-428F-4497-8C3D-98C1B57227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923832" y="2278077"/>
              <a:ext cx="871090" cy="869924"/>
            </a:xfrm>
            <a:prstGeom prst="ellipse">
              <a:avLst/>
            </a:prstGeom>
            <a:ln w="19050">
              <a:solidFill>
                <a:srgbClr val="009FE3"/>
              </a:solidFill>
            </a:ln>
            <a:effectLst/>
          </p:spPr>
        </p:pic>
        <p:pic>
          <p:nvPicPr>
            <p:cNvPr id="38" name="Picture 37">
              <a:extLst>
                <a:ext uri="{FF2B5EF4-FFF2-40B4-BE49-F238E27FC236}">
                  <a16:creationId xmlns:a16="http://schemas.microsoft.com/office/drawing/2014/main" id="{86FB8FD1-6079-43B2-BBC9-CED2430BC8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917355" y="1254591"/>
              <a:ext cx="877567" cy="875992"/>
            </a:xfrm>
            <a:prstGeom prst="ellipse">
              <a:avLst/>
            </a:prstGeom>
            <a:ln w="19050">
              <a:solidFill>
                <a:srgbClr val="009FE3"/>
              </a:solidFill>
            </a:ln>
            <a:effectLst/>
          </p:spPr>
        </p:pic>
      </p:grpSp>
      <p:pic>
        <p:nvPicPr>
          <p:cNvPr id="39" name="Picture 38">
            <a:extLst>
              <a:ext uri="{FF2B5EF4-FFF2-40B4-BE49-F238E27FC236}">
                <a16:creationId xmlns:a16="http://schemas.microsoft.com/office/drawing/2014/main" id="{52E569FF-A42C-4B82-A722-B96CCCA0D2A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60881" y="1558776"/>
            <a:ext cx="4414819" cy="1442173"/>
          </a:xfrm>
          <a:prstGeom prst="rect">
            <a:avLst/>
          </a:prstGeom>
        </p:spPr>
      </p:pic>
      <p:sp>
        <p:nvSpPr>
          <p:cNvPr id="40" name="Right Arrow 41">
            <a:extLst>
              <a:ext uri="{FF2B5EF4-FFF2-40B4-BE49-F238E27FC236}">
                <a16:creationId xmlns:a16="http://schemas.microsoft.com/office/drawing/2014/main" id="{87FFA2DC-4C11-418E-B24F-38507F6E7DB9}"/>
              </a:ext>
            </a:extLst>
          </p:cNvPr>
          <p:cNvSpPr/>
          <p:nvPr/>
        </p:nvSpPr>
        <p:spPr>
          <a:xfrm>
            <a:off x="2294897" y="2116154"/>
            <a:ext cx="386625" cy="112250"/>
          </a:xfrm>
          <a:prstGeom prst="rightArrow">
            <a:avLst/>
          </a:prstGeom>
          <a:gradFill>
            <a:gsLst>
              <a:gs pos="15000">
                <a:srgbClr val="0070BA">
                  <a:alpha val="0"/>
                </a:srgbClr>
              </a:gs>
              <a:gs pos="100000">
                <a:srgbClr val="0070BA"/>
              </a:gs>
            </a:gsLst>
            <a:lin ang="2700000" scaled="0"/>
          </a:gradFill>
          <a:ln w="12700" cap="flat" cmpd="sng" algn="ctr">
            <a:noFill/>
            <a:prstDash val="solid"/>
            <a:miter lim="800000"/>
          </a:ln>
          <a:effectLst/>
        </p:spPr>
        <p:txBody>
          <a:bodyPr rtlCol="0" anchor="ctr"/>
          <a:lstStyle/>
          <a:p>
            <a:pPr algn="ctr">
              <a:defRPr/>
            </a:pPr>
            <a:endParaRPr lang="en-US" kern="0">
              <a:solidFill>
                <a:prstClr val="white"/>
              </a:solidFill>
              <a:latin typeface="Fira Sans"/>
            </a:endParaRPr>
          </a:p>
        </p:txBody>
      </p:sp>
      <p:sp>
        <p:nvSpPr>
          <p:cNvPr id="41" name="Right Arrow 42">
            <a:extLst>
              <a:ext uri="{FF2B5EF4-FFF2-40B4-BE49-F238E27FC236}">
                <a16:creationId xmlns:a16="http://schemas.microsoft.com/office/drawing/2014/main" id="{DDD716F0-C4B9-4157-B328-0AB2BDD326B1}"/>
              </a:ext>
            </a:extLst>
          </p:cNvPr>
          <p:cNvSpPr/>
          <p:nvPr/>
        </p:nvSpPr>
        <p:spPr>
          <a:xfrm>
            <a:off x="3822988" y="2116154"/>
            <a:ext cx="386625" cy="112250"/>
          </a:xfrm>
          <a:prstGeom prst="rightArrow">
            <a:avLst/>
          </a:prstGeom>
          <a:gradFill>
            <a:gsLst>
              <a:gs pos="15000">
                <a:srgbClr val="0070BA">
                  <a:alpha val="0"/>
                </a:srgbClr>
              </a:gs>
              <a:gs pos="100000">
                <a:srgbClr val="0070BA"/>
              </a:gs>
            </a:gsLst>
            <a:lin ang="2700000" scaled="0"/>
          </a:gradFill>
          <a:ln w="12700" cap="flat" cmpd="sng" algn="ctr">
            <a:noFill/>
            <a:prstDash val="solid"/>
            <a:miter lim="800000"/>
          </a:ln>
          <a:effectLst/>
        </p:spPr>
        <p:txBody>
          <a:bodyPr rtlCol="0" anchor="ctr"/>
          <a:lstStyle/>
          <a:p>
            <a:pPr algn="ctr">
              <a:defRPr/>
            </a:pPr>
            <a:endParaRPr lang="en-US" kern="0">
              <a:solidFill>
                <a:prstClr val="white"/>
              </a:solidFill>
              <a:latin typeface="Fira Sans"/>
            </a:endParaRPr>
          </a:p>
        </p:txBody>
      </p:sp>
      <p:sp>
        <p:nvSpPr>
          <p:cNvPr id="42" name="Right Arrow 43">
            <a:extLst>
              <a:ext uri="{FF2B5EF4-FFF2-40B4-BE49-F238E27FC236}">
                <a16:creationId xmlns:a16="http://schemas.microsoft.com/office/drawing/2014/main" id="{4F93B178-A5EB-47FF-9438-4697E6048FE7}"/>
              </a:ext>
            </a:extLst>
          </p:cNvPr>
          <p:cNvSpPr/>
          <p:nvPr/>
        </p:nvSpPr>
        <p:spPr>
          <a:xfrm>
            <a:off x="8112690" y="2116154"/>
            <a:ext cx="776965" cy="112250"/>
          </a:xfrm>
          <a:prstGeom prst="rightArrow">
            <a:avLst/>
          </a:prstGeom>
          <a:gradFill>
            <a:gsLst>
              <a:gs pos="0">
                <a:srgbClr val="0070BA">
                  <a:alpha val="0"/>
                </a:srgbClr>
              </a:gs>
              <a:gs pos="100000">
                <a:srgbClr val="0070BA"/>
              </a:gs>
            </a:gsLst>
            <a:lin ang="2700000" scaled="0"/>
          </a:gradFill>
          <a:ln w="12700" cap="flat" cmpd="sng" algn="ctr">
            <a:noFill/>
            <a:prstDash val="solid"/>
            <a:miter lim="800000"/>
          </a:ln>
          <a:effectLst/>
        </p:spPr>
        <p:txBody>
          <a:bodyPr rtlCol="0" anchor="ctr"/>
          <a:lstStyle/>
          <a:p>
            <a:pPr algn="ctr">
              <a:defRPr/>
            </a:pPr>
            <a:endParaRPr lang="en-US" kern="0">
              <a:solidFill>
                <a:prstClr val="white"/>
              </a:solidFill>
              <a:latin typeface="Fira Sans"/>
            </a:endParaRPr>
          </a:p>
        </p:txBody>
      </p:sp>
      <p:sp>
        <p:nvSpPr>
          <p:cNvPr id="43" name="Right Arrow 44">
            <a:extLst>
              <a:ext uri="{FF2B5EF4-FFF2-40B4-BE49-F238E27FC236}">
                <a16:creationId xmlns:a16="http://schemas.microsoft.com/office/drawing/2014/main" id="{FD191640-7BEC-4510-B834-031725B37CC9}"/>
              </a:ext>
            </a:extLst>
          </p:cNvPr>
          <p:cNvSpPr/>
          <p:nvPr/>
        </p:nvSpPr>
        <p:spPr>
          <a:xfrm>
            <a:off x="9659193" y="2116154"/>
            <a:ext cx="734356" cy="112250"/>
          </a:xfrm>
          <a:prstGeom prst="rightArrow">
            <a:avLst/>
          </a:prstGeom>
          <a:gradFill>
            <a:gsLst>
              <a:gs pos="0">
                <a:srgbClr val="0070BA">
                  <a:alpha val="0"/>
                </a:srgbClr>
              </a:gs>
              <a:gs pos="100000">
                <a:srgbClr val="0070BA"/>
              </a:gs>
            </a:gsLst>
            <a:lin ang="2700000" scaled="0"/>
          </a:gradFill>
          <a:ln w="12700" cap="flat" cmpd="sng" algn="ctr">
            <a:noFill/>
            <a:prstDash val="solid"/>
            <a:miter lim="800000"/>
          </a:ln>
          <a:effectLst/>
        </p:spPr>
        <p:txBody>
          <a:bodyPr rtlCol="0" anchor="ctr"/>
          <a:lstStyle/>
          <a:p>
            <a:pPr algn="ctr">
              <a:defRPr/>
            </a:pPr>
            <a:endParaRPr lang="en-US" kern="0">
              <a:solidFill>
                <a:prstClr val="white"/>
              </a:solidFill>
              <a:latin typeface="Fira Sans"/>
            </a:endParaRPr>
          </a:p>
        </p:txBody>
      </p:sp>
      <p:sp>
        <p:nvSpPr>
          <p:cNvPr id="44" name="Rounded Rectangle 45">
            <a:extLst>
              <a:ext uri="{FF2B5EF4-FFF2-40B4-BE49-F238E27FC236}">
                <a16:creationId xmlns:a16="http://schemas.microsoft.com/office/drawing/2014/main" id="{9D566AF1-BA24-4F48-BC76-4D359CD9795F}"/>
              </a:ext>
            </a:extLst>
          </p:cNvPr>
          <p:cNvSpPr/>
          <p:nvPr/>
        </p:nvSpPr>
        <p:spPr>
          <a:xfrm>
            <a:off x="6280992" y="4351145"/>
            <a:ext cx="3922147" cy="1854084"/>
          </a:xfrm>
          <a:prstGeom prst="roundRect">
            <a:avLst/>
          </a:prstGeom>
          <a:gradFill>
            <a:gsLst>
              <a:gs pos="0">
                <a:srgbClr val="009FE3"/>
              </a:gs>
              <a:gs pos="100000">
                <a:srgbClr val="009FE3">
                  <a:alpha val="70000"/>
                </a:srgbClr>
              </a:gs>
            </a:gsLst>
            <a:lin ang="2700000" scaled="0"/>
          </a:gradFill>
        </p:spPr>
        <p:txBody>
          <a:bodyPr wrap="square" lIns="144000" tIns="144000" rIns="144000" bIns="144000">
            <a:spAutoFit/>
          </a:bodyPr>
          <a:lstStyle/>
          <a:p>
            <a:pPr>
              <a:spcBef>
                <a:spcPts val="600"/>
              </a:spcBef>
            </a:pPr>
            <a:r>
              <a:rPr lang="en-US" altLang="en-US" sz="1600" b="1" kern="0" dirty="0">
                <a:solidFill>
                  <a:srgbClr val="FFFFFF"/>
                </a:solidFill>
                <a:latin typeface="Fira Sans"/>
              </a:rPr>
              <a:t>IN VITRO PROOF</a:t>
            </a:r>
          </a:p>
          <a:p>
            <a:pPr>
              <a:spcBef>
                <a:spcPts val="600"/>
              </a:spcBef>
            </a:pPr>
            <a:r>
              <a:rPr lang="en-US" altLang="en-US" sz="1600" kern="0" dirty="0">
                <a:solidFill>
                  <a:srgbClr val="FFFFFF"/>
                </a:solidFill>
                <a:latin typeface="Fira Sans"/>
              </a:rPr>
              <a:t>In vitro shows dose-dependent Cortisol inhibition. </a:t>
            </a:r>
          </a:p>
          <a:p>
            <a:pPr>
              <a:spcBef>
                <a:spcPts val="600"/>
              </a:spcBef>
            </a:pPr>
            <a:r>
              <a:rPr lang="en-US" altLang="en-US" sz="1600" kern="0" dirty="0">
                <a:solidFill>
                  <a:srgbClr val="FFFFFF"/>
                </a:solidFill>
                <a:latin typeface="Fira Sans"/>
              </a:rPr>
              <a:t>Conversion of Cortisone into Cortisol was inhibited by the lead candidate</a:t>
            </a:r>
          </a:p>
        </p:txBody>
      </p:sp>
      <p:cxnSp>
        <p:nvCxnSpPr>
          <p:cNvPr id="45" name="Straight Connector 44">
            <a:extLst>
              <a:ext uri="{FF2B5EF4-FFF2-40B4-BE49-F238E27FC236}">
                <a16:creationId xmlns:a16="http://schemas.microsoft.com/office/drawing/2014/main" id="{824F71B8-C3E1-48D5-A261-D275A9AAC758}"/>
              </a:ext>
            </a:extLst>
          </p:cNvPr>
          <p:cNvCxnSpPr>
            <a:cxnSpLocks/>
          </p:cNvCxnSpPr>
          <p:nvPr/>
        </p:nvCxnSpPr>
        <p:spPr>
          <a:xfrm flipH="1">
            <a:off x="527342" y="3148001"/>
            <a:ext cx="7714723" cy="0"/>
          </a:xfrm>
          <a:prstGeom prst="line">
            <a:avLst/>
          </a:prstGeom>
          <a:noFill/>
          <a:ln w="38100" cap="rnd" cmpd="sng" algn="ctr">
            <a:solidFill>
              <a:srgbClr val="FFFFFF">
                <a:lumMod val="75000"/>
              </a:srgbClr>
            </a:solidFill>
            <a:prstDash val="sysDot"/>
            <a:miter lim="800000"/>
          </a:ln>
          <a:effectLst/>
        </p:spPr>
      </p:cxnSp>
      <p:pic>
        <p:nvPicPr>
          <p:cNvPr id="46" name="Picture 45">
            <a:extLst>
              <a:ext uri="{FF2B5EF4-FFF2-40B4-BE49-F238E27FC236}">
                <a16:creationId xmlns:a16="http://schemas.microsoft.com/office/drawing/2014/main" id="{2E90A178-9EAC-4681-8FFE-971B984A61FB}"/>
              </a:ext>
            </a:extLst>
          </p:cNvPr>
          <p:cNvPicPr>
            <a:picLocks noChangeAspect="1"/>
          </p:cNvPicPr>
          <p:nvPr/>
        </p:nvPicPr>
        <p:blipFill>
          <a:blip r:embed="rId7"/>
          <a:stretch>
            <a:fillRect/>
          </a:stretch>
        </p:blipFill>
        <p:spPr>
          <a:xfrm>
            <a:off x="688769" y="3316368"/>
            <a:ext cx="4502869" cy="2899720"/>
          </a:xfrm>
          <a:prstGeom prst="rect">
            <a:avLst/>
          </a:prstGeom>
        </p:spPr>
      </p:pic>
    </p:spTree>
    <p:extLst>
      <p:ext uri="{BB962C8B-B14F-4D97-AF65-F5344CB8AC3E}">
        <p14:creationId xmlns:p14="http://schemas.microsoft.com/office/powerpoint/2010/main" val="413712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0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1000"/>
                                        <p:tgtEl>
                                          <p:spTgt spid="29"/>
                                        </p:tgtEl>
                                      </p:cBhvr>
                                    </p:animEffect>
                                  </p:childTnLst>
                                </p:cTn>
                              </p:par>
                              <p:par>
                                <p:cTn id="11" presetID="22" presetClass="entr" presetSubtype="8"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1000"/>
                                        <p:tgtEl>
                                          <p:spTgt spid="3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1000"/>
                                        <p:tgtEl>
                                          <p:spTgt spid="34"/>
                                        </p:tgtEl>
                                      </p:cBhvr>
                                    </p:animEffect>
                                  </p:childTnLst>
                                </p:cTn>
                              </p:par>
                              <p:par>
                                <p:cTn id="17" presetID="22" presetClass="entr" presetSubtype="8"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1000"/>
                                        <p:tgtEl>
                                          <p:spTgt spid="35"/>
                                        </p:tgtEl>
                                      </p:cBhvr>
                                    </p:animEffect>
                                  </p:childTnLst>
                                </p:cTn>
                              </p:par>
                              <p:par>
                                <p:cTn id="20" presetID="22" presetClass="entr" presetSubtype="8"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1000"/>
                                        <p:tgtEl>
                                          <p:spTgt spid="3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left)">
                                      <p:cBhvr>
                                        <p:cTn id="25" dur="1000"/>
                                        <p:tgtEl>
                                          <p:spTgt spid="4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1000"/>
                                        <p:tgtEl>
                                          <p:spTgt spid="4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left)">
                                      <p:cBhvr>
                                        <p:cTn id="31" dur="1000"/>
                                        <p:tgtEl>
                                          <p:spTgt spid="4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left)">
                                      <p:cBhvr>
                                        <p:cTn id="34" dur="1000"/>
                                        <p:tgtEl>
                                          <p:spTgt spid="43"/>
                                        </p:tgtEl>
                                      </p:cBhvr>
                                    </p:animEffect>
                                  </p:childTnLst>
                                </p:cTn>
                              </p:par>
                              <p:par>
                                <p:cTn id="35" presetID="22" presetClass="entr" presetSubtype="8"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left)">
                                      <p:cBhvr>
                                        <p:cTn id="37" dur="1000"/>
                                        <p:tgtEl>
                                          <p:spTgt spid="45"/>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p:bldP spid="40" grpId="0" animBg="1"/>
      <p:bldP spid="41" grpId="0" animBg="1"/>
      <p:bldP spid="42" grpId="0" animBg="1"/>
      <p:bldP spid="43" grpId="0"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15</a:t>
            </a:fld>
            <a:endParaRPr lang="en-US" dirty="0"/>
          </a:p>
        </p:txBody>
      </p:sp>
      <p:pic>
        <p:nvPicPr>
          <p:cNvPr id="33" name="Picture Placeholder 13">
            <a:extLst>
              <a:ext uri="{FF2B5EF4-FFF2-40B4-BE49-F238E27FC236}">
                <a16:creationId xmlns:a16="http://schemas.microsoft.com/office/drawing/2014/main" id="{5AA82133-2866-4F86-8C47-3CE1D95764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rgbClr val="FFFFFF">
              <a:lumMod val="85000"/>
            </a:srgbClr>
          </a:solidFill>
          <a:ln>
            <a:noFill/>
          </a:ln>
          <a:effectLst/>
        </p:spPr>
      </p:pic>
      <p:pic>
        <p:nvPicPr>
          <p:cNvPr id="34" name="Picture 33" descr="A close up of a green background&#10;&#10;Description automatically generated">
            <a:extLst>
              <a:ext uri="{FF2B5EF4-FFF2-40B4-BE49-F238E27FC236}">
                <a16:creationId xmlns:a16="http://schemas.microsoft.com/office/drawing/2014/main" id="{7030E330-94B2-42AE-9E75-C0AF4022F4C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35" name="Title 3">
            <a:extLst>
              <a:ext uri="{FF2B5EF4-FFF2-40B4-BE49-F238E27FC236}">
                <a16:creationId xmlns:a16="http://schemas.microsoft.com/office/drawing/2014/main" id="{EC8D2876-30C3-4720-9B36-4A01A268B9B2}"/>
              </a:ext>
            </a:extLst>
          </p:cNvPr>
          <p:cNvSpPr txBox="1">
            <a:spLocks/>
          </p:cNvSpPr>
          <p:nvPr/>
        </p:nvSpPr>
        <p:spPr bwMode="white">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FFFFFF"/>
                </a:solidFill>
                <a:effectLst/>
                <a:uLnTx/>
                <a:uFillTx/>
                <a:latin typeface="Fira Sans Medium"/>
                <a:ea typeface="+mj-ea"/>
                <a:cs typeface="+mj-cs"/>
              </a:rPr>
              <a:t>BEL-EVEN</a:t>
            </a:r>
            <a:r>
              <a:rPr kumimoji="0" lang="en-GB" sz="3200" b="0" i="0" u="none" strike="noStrike" kern="1200" cap="none" spc="0" normalizeH="0" baseline="30000" noProof="0">
                <a:ln>
                  <a:noFill/>
                </a:ln>
                <a:solidFill>
                  <a:srgbClr val="FFFFFF"/>
                </a:solidFill>
                <a:effectLst/>
                <a:uLnTx/>
                <a:uFillTx/>
                <a:latin typeface="Fira Sans Medium"/>
                <a:ea typeface="+mj-ea"/>
                <a:cs typeface="+mj-cs"/>
              </a:rPr>
              <a:t>®</a:t>
            </a:r>
            <a:r>
              <a:rPr kumimoji="0" lang="en-GB" sz="3200" b="0" i="0" u="none" strike="noStrike" kern="1200" cap="none" spc="0" normalizeH="0" baseline="0" noProof="0">
                <a:ln>
                  <a:noFill/>
                </a:ln>
                <a:solidFill>
                  <a:srgbClr val="FFFFFF"/>
                </a:solidFill>
                <a:effectLst/>
                <a:uLnTx/>
                <a:uFillTx/>
                <a:latin typeface="Fira Sans Medium"/>
                <a:ea typeface="+mj-ea"/>
                <a:cs typeface="+mj-cs"/>
              </a:rPr>
              <a:t> is produced in a sustainable way</a:t>
            </a:r>
            <a:endParaRPr kumimoji="0" lang="en-GB" sz="3200" b="0" i="0" u="none" strike="noStrike" kern="1200" cap="none" spc="0" normalizeH="0" baseline="0" noProof="0" dirty="0">
              <a:ln>
                <a:noFill/>
              </a:ln>
              <a:solidFill>
                <a:srgbClr val="FFFFFF"/>
              </a:solidFill>
              <a:effectLst/>
              <a:uLnTx/>
              <a:uFillTx/>
              <a:latin typeface="Fira Sans Medium"/>
              <a:ea typeface="+mj-ea"/>
              <a:cs typeface="+mj-cs"/>
            </a:endParaRPr>
          </a:p>
        </p:txBody>
      </p:sp>
      <p:sp>
        <p:nvSpPr>
          <p:cNvPr id="36" name="Slide Number Placeholder 4">
            <a:extLst>
              <a:ext uri="{FF2B5EF4-FFF2-40B4-BE49-F238E27FC236}">
                <a16:creationId xmlns:a16="http://schemas.microsoft.com/office/drawing/2014/main" id="{00A9067D-7998-4EEC-996D-5958B3E70E12}"/>
              </a:ext>
            </a:extLst>
          </p:cNvPr>
          <p:cNvSpPr txBox="1">
            <a:spLocks/>
          </p:cNvSpPr>
          <p:nvPr/>
        </p:nvSpPr>
        <p:spPr bwMode="white">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mtClean="0">
                <a:solidFill>
                  <a:srgbClr val="FFFFFF"/>
                </a:solidFill>
                <a:latin typeface="Fira Sans"/>
              </a:rPr>
              <a:pPr/>
              <a:t>15</a:t>
            </a:fld>
            <a:endParaRPr lang="en-US" dirty="0">
              <a:solidFill>
                <a:srgbClr val="FFFFFF"/>
              </a:solidFill>
              <a:latin typeface="Fira Sans"/>
            </a:endParaRPr>
          </a:p>
        </p:txBody>
      </p:sp>
      <p:sp>
        <p:nvSpPr>
          <p:cNvPr id="37" name="Text Placeholder 2">
            <a:extLst>
              <a:ext uri="{FF2B5EF4-FFF2-40B4-BE49-F238E27FC236}">
                <a16:creationId xmlns:a16="http://schemas.microsoft.com/office/drawing/2014/main" id="{37310D9F-B547-480D-B226-54F5D0CEE4AD}"/>
              </a:ext>
            </a:extLst>
          </p:cNvPr>
          <p:cNvSpPr txBox="1">
            <a:spLocks/>
          </p:cNvSpPr>
          <p:nvPr/>
        </p:nvSpPr>
        <p:spPr>
          <a:xfrm>
            <a:off x="1331913" y="1197044"/>
            <a:ext cx="4205287" cy="615553"/>
          </a:xfrm>
          <a:prstGeom prst="rect">
            <a:avLst/>
          </a:prstGeom>
        </p:spPr>
        <p:txBody>
          <a:bodyPr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70BA"/>
              </a:buClr>
              <a:buFont typeface="Arial" panose="020B0604020202020204" pitchFamily="34" charset="0"/>
              <a:buNone/>
            </a:pPr>
            <a:r>
              <a:rPr lang="en-GB" dirty="0">
                <a:solidFill>
                  <a:srgbClr val="FFFFFF"/>
                </a:solidFill>
                <a:latin typeface="Fira Sans"/>
              </a:rPr>
              <a:t>Concise, patented </a:t>
            </a:r>
            <a:br>
              <a:rPr lang="en-GB" dirty="0">
                <a:solidFill>
                  <a:srgbClr val="FFFFFF"/>
                </a:solidFill>
                <a:latin typeface="Fira Sans"/>
              </a:rPr>
            </a:br>
            <a:r>
              <a:rPr lang="en-GB" dirty="0">
                <a:solidFill>
                  <a:srgbClr val="FFFFFF"/>
                </a:solidFill>
                <a:latin typeface="Fira Sans"/>
              </a:rPr>
              <a:t>two-step synthesis</a:t>
            </a:r>
          </a:p>
        </p:txBody>
      </p:sp>
      <p:pic>
        <p:nvPicPr>
          <p:cNvPr id="38" name="Picture 37" descr="A picture containing drawing&#10;&#10;Description automatically generated">
            <a:extLst>
              <a:ext uri="{FF2B5EF4-FFF2-40B4-BE49-F238E27FC236}">
                <a16:creationId xmlns:a16="http://schemas.microsoft.com/office/drawing/2014/main" id="{ECF1FECB-32B1-4D40-BE09-3062533AFB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057" y="1152000"/>
            <a:ext cx="705643" cy="705643"/>
          </a:xfrm>
          <a:prstGeom prst="rect">
            <a:avLst/>
          </a:prstGeom>
          <a:effectLst>
            <a:outerShdw blurRad="254000" dist="127000" dir="2700000" algn="tl" rotWithShape="0">
              <a:prstClr val="black">
                <a:alpha val="40000"/>
              </a:prstClr>
            </a:outerShdw>
          </a:effectLst>
        </p:spPr>
      </p:pic>
      <p:pic>
        <p:nvPicPr>
          <p:cNvPr id="39" name="Picture 38">
            <a:extLst>
              <a:ext uri="{FF2B5EF4-FFF2-40B4-BE49-F238E27FC236}">
                <a16:creationId xmlns:a16="http://schemas.microsoft.com/office/drawing/2014/main" id="{095C6FD5-D9D5-4AFC-BCDC-0D2F720134E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057" y="2098445"/>
            <a:ext cx="705643" cy="705643"/>
          </a:xfrm>
          <a:prstGeom prst="rect">
            <a:avLst/>
          </a:prstGeom>
          <a:effectLst>
            <a:outerShdw blurRad="254000" dist="127000" dir="2700000" algn="tl" rotWithShape="0">
              <a:prstClr val="black">
                <a:alpha val="40000"/>
              </a:prstClr>
            </a:outerShdw>
          </a:effectLst>
        </p:spPr>
      </p:pic>
      <p:pic>
        <p:nvPicPr>
          <p:cNvPr id="40" name="Picture 39">
            <a:extLst>
              <a:ext uri="{FF2B5EF4-FFF2-40B4-BE49-F238E27FC236}">
                <a16:creationId xmlns:a16="http://schemas.microsoft.com/office/drawing/2014/main" id="{ADD85B1E-48F1-4C00-A882-9ADE22CF22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057" y="3044890"/>
            <a:ext cx="705643" cy="705643"/>
          </a:xfrm>
          <a:prstGeom prst="rect">
            <a:avLst/>
          </a:prstGeom>
          <a:effectLst>
            <a:outerShdw blurRad="254000" dist="127000" dir="2700000" algn="tl" rotWithShape="0">
              <a:prstClr val="black">
                <a:alpha val="40000"/>
              </a:prstClr>
            </a:outerShdw>
          </a:effectLst>
        </p:spPr>
      </p:pic>
      <p:pic>
        <p:nvPicPr>
          <p:cNvPr id="41" name="Picture 40">
            <a:extLst>
              <a:ext uri="{FF2B5EF4-FFF2-40B4-BE49-F238E27FC236}">
                <a16:creationId xmlns:a16="http://schemas.microsoft.com/office/drawing/2014/main" id="{173F94C9-7ADB-4A73-A9E8-4EF60D4BCF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057" y="3991335"/>
            <a:ext cx="705643" cy="705643"/>
          </a:xfrm>
          <a:prstGeom prst="rect">
            <a:avLst/>
          </a:prstGeom>
          <a:effectLst>
            <a:outerShdw blurRad="254000" dist="127000" dir="2700000" algn="tl" rotWithShape="0">
              <a:prstClr val="black">
                <a:alpha val="40000"/>
              </a:prstClr>
            </a:outerShdw>
          </a:effectLst>
        </p:spPr>
      </p:pic>
      <p:pic>
        <p:nvPicPr>
          <p:cNvPr id="42" name="Picture 41">
            <a:extLst>
              <a:ext uri="{FF2B5EF4-FFF2-40B4-BE49-F238E27FC236}">
                <a16:creationId xmlns:a16="http://schemas.microsoft.com/office/drawing/2014/main" id="{DF192A09-D12C-4E9D-9CF8-E764214B37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057" y="4937780"/>
            <a:ext cx="705643" cy="705643"/>
          </a:xfrm>
          <a:prstGeom prst="rect">
            <a:avLst/>
          </a:prstGeom>
          <a:effectLst>
            <a:outerShdw blurRad="254000" dist="127000" dir="2700000" algn="tl" rotWithShape="0">
              <a:prstClr val="black">
                <a:alpha val="40000"/>
              </a:prstClr>
            </a:outerShdw>
          </a:effectLst>
        </p:spPr>
      </p:pic>
      <p:sp>
        <p:nvSpPr>
          <p:cNvPr id="43" name="Text Placeholder 2">
            <a:extLst>
              <a:ext uri="{FF2B5EF4-FFF2-40B4-BE49-F238E27FC236}">
                <a16:creationId xmlns:a16="http://schemas.microsoft.com/office/drawing/2014/main" id="{1C047C56-2BE9-41FA-8E8B-68A449773A14}"/>
              </a:ext>
            </a:extLst>
          </p:cNvPr>
          <p:cNvSpPr txBox="1">
            <a:spLocks/>
          </p:cNvSpPr>
          <p:nvPr/>
        </p:nvSpPr>
        <p:spPr>
          <a:xfrm>
            <a:off x="1331913" y="2143489"/>
            <a:ext cx="4205287" cy="615553"/>
          </a:xfrm>
          <a:prstGeom prst="rect">
            <a:avLst/>
          </a:prstGeom>
        </p:spPr>
        <p:txBody>
          <a:bodyPr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70BA"/>
              </a:buClr>
              <a:buFont typeface="Arial" panose="020B0604020202020204" pitchFamily="34" charset="0"/>
              <a:buNone/>
            </a:pPr>
            <a:r>
              <a:rPr lang="en-GB" dirty="0">
                <a:solidFill>
                  <a:srgbClr val="FFFFFF"/>
                </a:solidFill>
                <a:latin typeface="Fira Sans"/>
              </a:rPr>
              <a:t>Catalytic reaction in pure water </a:t>
            </a:r>
            <a:br>
              <a:rPr lang="en-GB" dirty="0">
                <a:solidFill>
                  <a:srgbClr val="FFFFFF"/>
                </a:solidFill>
                <a:latin typeface="Fira Sans"/>
              </a:rPr>
            </a:br>
            <a:r>
              <a:rPr lang="en-GB" dirty="0">
                <a:solidFill>
                  <a:srgbClr val="FFFFFF"/>
                </a:solidFill>
                <a:latin typeface="Fira Sans"/>
              </a:rPr>
              <a:t>with very low catalyst loading</a:t>
            </a:r>
          </a:p>
        </p:txBody>
      </p:sp>
      <p:sp>
        <p:nvSpPr>
          <p:cNvPr id="44" name="Text Placeholder 2">
            <a:extLst>
              <a:ext uri="{FF2B5EF4-FFF2-40B4-BE49-F238E27FC236}">
                <a16:creationId xmlns:a16="http://schemas.microsoft.com/office/drawing/2014/main" id="{1FFBAEAD-4797-44B5-92D8-B675E2E7D2DA}"/>
              </a:ext>
            </a:extLst>
          </p:cNvPr>
          <p:cNvSpPr txBox="1">
            <a:spLocks/>
          </p:cNvSpPr>
          <p:nvPr/>
        </p:nvSpPr>
        <p:spPr>
          <a:xfrm>
            <a:off x="1331913" y="3089934"/>
            <a:ext cx="4205287" cy="615553"/>
          </a:xfrm>
          <a:prstGeom prst="rect">
            <a:avLst/>
          </a:prstGeom>
        </p:spPr>
        <p:txBody>
          <a:bodyPr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70BA"/>
              </a:buClr>
              <a:buFont typeface="Arial" panose="020B0604020202020204" pitchFamily="34" charset="0"/>
              <a:buNone/>
            </a:pPr>
            <a:r>
              <a:rPr lang="en-GB" dirty="0">
                <a:solidFill>
                  <a:srgbClr val="FFFFFF"/>
                </a:solidFill>
                <a:latin typeface="Fira Sans"/>
              </a:rPr>
              <a:t>No intermediate purification between the two steps</a:t>
            </a:r>
          </a:p>
        </p:txBody>
      </p:sp>
      <p:sp>
        <p:nvSpPr>
          <p:cNvPr id="45" name="Text Placeholder 2">
            <a:extLst>
              <a:ext uri="{FF2B5EF4-FFF2-40B4-BE49-F238E27FC236}">
                <a16:creationId xmlns:a16="http://schemas.microsoft.com/office/drawing/2014/main" id="{EF864BA1-0DF1-4B45-B688-544BC59A908D}"/>
              </a:ext>
            </a:extLst>
          </p:cNvPr>
          <p:cNvSpPr txBox="1">
            <a:spLocks/>
          </p:cNvSpPr>
          <p:nvPr/>
        </p:nvSpPr>
        <p:spPr>
          <a:xfrm>
            <a:off x="1331913" y="4036379"/>
            <a:ext cx="4205287" cy="615553"/>
          </a:xfrm>
          <a:prstGeom prst="rect">
            <a:avLst/>
          </a:prstGeom>
        </p:spPr>
        <p:txBody>
          <a:bodyPr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70BA"/>
              </a:buClr>
              <a:buFont typeface="Arial" panose="020B0604020202020204" pitchFamily="34" charset="0"/>
              <a:buNone/>
            </a:pPr>
            <a:r>
              <a:rPr lang="en-GB" dirty="0">
                <a:solidFill>
                  <a:srgbClr val="FFFFFF"/>
                </a:solidFill>
                <a:latin typeface="Fira Sans"/>
              </a:rPr>
              <a:t>Only one, non-toxic,</a:t>
            </a:r>
            <a:br>
              <a:rPr lang="en-GB" dirty="0">
                <a:solidFill>
                  <a:srgbClr val="FFFFFF"/>
                </a:solidFill>
                <a:latin typeface="Fira Sans"/>
              </a:rPr>
            </a:br>
            <a:r>
              <a:rPr lang="en-GB" dirty="0">
                <a:solidFill>
                  <a:srgbClr val="FFFFFF"/>
                </a:solidFill>
                <a:latin typeface="Fira Sans"/>
              </a:rPr>
              <a:t>organic solvent is used</a:t>
            </a:r>
          </a:p>
        </p:txBody>
      </p:sp>
      <p:sp>
        <p:nvSpPr>
          <p:cNvPr id="46" name="Text Placeholder 2">
            <a:extLst>
              <a:ext uri="{FF2B5EF4-FFF2-40B4-BE49-F238E27FC236}">
                <a16:creationId xmlns:a16="http://schemas.microsoft.com/office/drawing/2014/main" id="{30A140E0-D5B0-4845-B099-67F765F279D2}"/>
              </a:ext>
            </a:extLst>
          </p:cNvPr>
          <p:cNvSpPr txBox="1">
            <a:spLocks/>
          </p:cNvSpPr>
          <p:nvPr/>
        </p:nvSpPr>
        <p:spPr>
          <a:xfrm>
            <a:off x="1331913" y="4982824"/>
            <a:ext cx="4205287" cy="615553"/>
          </a:xfrm>
          <a:prstGeom prst="rect">
            <a:avLst/>
          </a:prstGeom>
        </p:spPr>
        <p:txBody>
          <a:bodyPr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70BA"/>
              </a:buClr>
              <a:buFont typeface="Arial" panose="020B0604020202020204" pitchFamily="34" charset="0"/>
              <a:buNone/>
            </a:pPr>
            <a:r>
              <a:rPr lang="en-GB" dirty="0">
                <a:solidFill>
                  <a:srgbClr val="FFFFFF"/>
                </a:solidFill>
                <a:latin typeface="Fira Sans"/>
              </a:rPr>
              <a:t>1,3-propanediol as solvent </a:t>
            </a:r>
            <a:br>
              <a:rPr lang="en-GB" dirty="0">
                <a:solidFill>
                  <a:srgbClr val="FFFFFF"/>
                </a:solidFill>
                <a:latin typeface="Fira Sans"/>
              </a:rPr>
            </a:br>
            <a:r>
              <a:rPr lang="en-GB" dirty="0">
                <a:solidFill>
                  <a:srgbClr val="FFFFFF"/>
                </a:solidFill>
                <a:latin typeface="Fira Sans"/>
              </a:rPr>
              <a:t>obtained by corn fermentation</a:t>
            </a:r>
          </a:p>
        </p:txBody>
      </p:sp>
    </p:spTree>
    <p:extLst>
      <p:ext uri="{BB962C8B-B14F-4D97-AF65-F5344CB8AC3E}">
        <p14:creationId xmlns:p14="http://schemas.microsoft.com/office/powerpoint/2010/main" val="2660876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16</a:t>
            </a:fld>
            <a:endParaRPr lang="en-US" dirty="0"/>
          </a:p>
        </p:txBody>
      </p:sp>
      <p:pic>
        <p:nvPicPr>
          <p:cNvPr id="7" name="Picture Placeholder 6" descr="A person wearing a black dress&#10;&#10;Description automatically generated">
            <a:extLst>
              <a:ext uri="{FF2B5EF4-FFF2-40B4-BE49-F238E27FC236}">
                <a16:creationId xmlns:a16="http://schemas.microsoft.com/office/drawing/2014/main" id="{655A7976-168B-4964-9DFD-B3FD909AA30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rgbClr val="FFFFFF">
              <a:lumMod val="85000"/>
            </a:srgbClr>
          </a:solidFill>
          <a:ln>
            <a:noFill/>
          </a:ln>
          <a:effectLst/>
        </p:spPr>
      </p:pic>
      <p:pic>
        <p:nvPicPr>
          <p:cNvPr id="8" name="Picture 7" descr="A close up of a logo&#10;&#10;Description automatically generated">
            <a:extLst>
              <a:ext uri="{FF2B5EF4-FFF2-40B4-BE49-F238E27FC236}">
                <a16:creationId xmlns:a16="http://schemas.microsoft.com/office/drawing/2014/main" id="{D1B8E47B-C151-4A37-A28B-B6B41137BC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267719" cy="6858000"/>
          </a:xfrm>
          <a:prstGeom prst="rect">
            <a:avLst/>
          </a:prstGeom>
        </p:spPr>
      </p:pic>
      <p:sp>
        <p:nvSpPr>
          <p:cNvPr id="9" name="Title 3">
            <a:extLst>
              <a:ext uri="{FF2B5EF4-FFF2-40B4-BE49-F238E27FC236}">
                <a16:creationId xmlns:a16="http://schemas.microsoft.com/office/drawing/2014/main" id="{DF59EEA7-316B-4DCD-94E2-63F88B8AE60F}"/>
              </a:ext>
            </a:extLst>
          </p:cNvPr>
          <p:cNvSpPr txBox="1">
            <a:spLocks/>
          </p:cNvSpPr>
          <p:nvPr/>
        </p:nvSpPr>
        <p:spPr bwMode="white">
          <a:xfrm>
            <a:off x="540000" y="540000"/>
            <a:ext cx="6070350" cy="406265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a:ln>
                  <a:noFill/>
                </a:ln>
                <a:solidFill>
                  <a:srgbClr val="FFFFFF"/>
                </a:solidFill>
                <a:effectLst/>
                <a:uLnTx/>
                <a:uFillTx/>
                <a:latin typeface="Fira Sans Medium"/>
                <a:ea typeface="+mj-ea"/>
                <a:cs typeface="+mj-cs"/>
              </a:rPr>
              <a:t>The efficacy </a:t>
            </a:r>
            <a:br>
              <a:rPr kumimoji="0" lang="en-GB" sz="4400" b="0" i="0" u="none" strike="noStrike" kern="1200" cap="none" spc="0" normalizeH="0" baseline="0" noProof="0">
                <a:ln>
                  <a:noFill/>
                </a:ln>
                <a:solidFill>
                  <a:srgbClr val="FFFFFF"/>
                </a:solidFill>
                <a:effectLst/>
                <a:uLnTx/>
                <a:uFillTx/>
                <a:latin typeface="Fira Sans Medium"/>
                <a:ea typeface="+mj-ea"/>
                <a:cs typeface="+mj-cs"/>
              </a:rPr>
            </a:br>
            <a:r>
              <a:rPr kumimoji="0" lang="en-GB" sz="4400" b="0" i="0" u="none" strike="noStrike" kern="1200" cap="none" spc="0" normalizeH="0" baseline="0" noProof="0">
                <a:ln>
                  <a:noFill/>
                </a:ln>
                <a:solidFill>
                  <a:srgbClr val="FFFFFF"/>
                </a:solidFill>
                <a:effectLst/>
                <a:uLnTx/>
                <a:uFillTx/>
                <a:latin typeface="Fira Sans Medium"/>
                <a:ea typeface="+mj-ea"/>
                <a:cs typeface="+mj-cs"/>
              </a:rPr>
              <a:t>of BEL-EVEN</a:t>
            </a:r>
            <a:r>
              <a:rPr kumimoji="0" lang="en-GB" sz="4400" b="0" i="0" u="none" strike="noStrike" kern="1200" cap="none" spc="0" normalizeH="0" baseline="30000" noProof="0">
                <a:ln>
                  <a:noFill/>
                </a:ln>
                <a:solidFill>
                  <a:srgbClr val="FFFFFF"/>
                </a:solidFill>
                <a:effectLst/>
                <a:uLnTx/>
                <a:uFillTx/>
                <a:latin typeface="Fira Sans Medium"/>
                <a:ea typeface="+mj-ea"/>
                <a:cs typeface="+mj-cs"/>
              </a:rPr>
              <a:t>®</a:t>
            </a:r>
            <a:r>
              <a:rPr kumimoji="0" lang="en-GB" sz="4400" b="0" i="0" u="none" strike="noStrike" kern="1200" cap="none" spc="0" normalizeH="0" baseline="0" noProof="0">
                <a:ln>
                  <a:noFill/>
                </a:ln>
                <a:solidFill>
                  <a:srgbClr val="FFFFFF"/>
                </a:solidFill>
                <a:effectLst/>
                <a:uLnTx/>
                <a:uFillTx/>
                <a:latin typeface="Fira Sans Medium"/>
                <a:ea typeface="+mj-ea"/>
                <a:cs typeface="+mj-cs"/>
              </a:rPr>
              <a:t> </a:t>
            </a:r>
            <a:br>
              <a:rPr kumimoji="0" lang="en-GB" sz="4400" b="0" i="0" u="none" strike="noStrike" kern="1200" cap="none" spc="0" normalizeH="0" baseline="0" noProof="0">
                <a:ln>
                  <a:noFill/>
                </a:ln>
                <a:solidFill>
                  <a:srgbClr val="FFFFFF"/>
                </a:solidFill>
                <a:effectLst/>
                <a:uLnTx/>
                <a:uFillTx/>
                <a:latin typeface="Fira Sans Medium"/>
                <a:ea typeface="+mj-ea"/>
                <a:cs typeface="+mj-cs"/>
              </a:rPr>
            </a:br>
            <a:r>
              <a:rPr kumimoji="0" lang="en-GB" sz="4400" b="0" i="0" u="none" strike="noStrike" kern="1200" cap="none" spc="0" normalizeH="0" baseline="0" noProof="0">
                <a:ln>
                  <a:noFill/>
                </a:ln>
                <a:solidFill>
                  <a:srgbClr val="FFFFFF"/>
                </a:solidFill>
                <a:effectLst/>
                <a:uLnTx/>
                <a:uFillTx/>
                <a:latin typeface="Fira Sans Medium"/>
                <a:ea typeface="+mj-ea"/>
                <a:cs typeface="+mj-cs"/>
              </a:rPr>
              <a:t>has been proven </a:t>
            </a:r>
            <a:br>
              <a:rPr kumimoji="0" lang="en-GB" sz="4400" b="0" i="0" u="none" strike="noStrike" kern="1200" cap="none" spc="0" normalizeH="0" baseline="0" noProof="0">
                <a:ln>
                  <a:noFill/>
                </a:ln>
                <a:solidFill>
                  <a:srgbClr val="FFFFFF"/>
                </a:solidFill>
                <a:effectLst/>
                <a:uLnTx/>
                <a:uFillTx/>
                <a:latin typeface="Fira Sans Medium"/>
                <a:ea typeface="+mj-ea"/>
                <a:cs typeface="+mj-cs"/>
              </a:rPr>
            </a:br>
            <a:r>
              <a:rPr kumimoji="0" lang="en-GB" sz="4400" b="0" i="1" u="none" strike="noStrike" kern="1200" cap="none" spc="0" normalizeH="0" baseline="0" noProof="0">
                <a:ln>
                  <a:noFill/>
                </a:ln>
                <a:solidFill>
                  <a:srgbClr val="FFFFFF"/>
                </a:solidFill>
                <a:effectLst/>
                <a:uLnTx/>
                <a:uFillTx/>
                <a:latin typeface="Fira Sans Medium"/>
                <a:ea typeface="+mj-ea"/>
                <a:cs typeface="+mj-cs"/>
              </a:rPr>
              <a:t>ex vivo </a:t>
            </a:r>
            <a:r>
              <a:rPr kumimoji="0" lang="en-GB" sz="4400" b="0" i="0" u="none" strike="noStrike" kern="1200" cap="none" spc="0" normalizeH="0" baseline="0" noProof="0">
                <a:ln>
                  <a:noFill/>
                </a:ln>
                <a:solidFill>
                  <a:srgbClr val="FFFFFF"/>
                </a:solidFill>
                <a:effectLst/>
                <a:uLnTx/>
                <a:uFillTx/>
                <a:latin typeface="Fira Sans Medium"/>
                <a:ea typeface="+mj-ea"/>
                <a:cs typeface="+mj-cs"/>
              </a:rPr>
              <a:t>and </a:t>
            </a:r>
            <a:r>
              <a:rPr kumimoji="0" lang="en-GB" sz="4400" b="0" i="1" u="none" strike="noStrike" kern="1200" cap="none" spc="0" normalizeH="0" baseline="0" noProof="0">
                <a:ln>
                  <a:noFill/>
                </a:ln>
                <a:solidFill>
                  <a:srgbClr val="FFFFFF"/>
                </a:solidFill>
                <a:effectLst/>
                <a:uLnTx/>
                <a:uFillTx/>
                <a:latin typeface="Fira Sans Medium"/>
                <a:ea typeface="+mj-ea"/>
                <a:cs typeface="+mj-cs"/>
              </a:rPr>
              <a:t>in vivo </a:t>
            </a:r>
            <a:br>
              <a:rPr kumimoji="0" lang="en-GB" sz="4400" b="0" i="1" u="none" strike="noStrike" kern="1200" cap="none" spc="0" normalizeH="0" baseline="0" noProof="0">
                <a:ln>
                  <a:noFill/>
                </a:ln>
                <a:solidFill>
                  <a:srgbClr val="FFFFFF"/>
                </a:solidFill>
                <a:effectLst/>
                <a:uLnTx/>
                <a:uFillTx/>
                <a:latin typeface="Fira Sans Medium"/>
                <a:ea typeface="+mj-ea"/>
                <a:cs typeface="+mj-cs"/>
              </a:rPr>
            </a:br>
            <a:r>
              <a:rPr kumimoji="0" lang="en-GB" sz="4400" b="0" i="0" u="none" strike="noStrike" kern="1200" cap="none" spc="0" normalizeH="0" baseline="0" noProof="0">
                <a:ln>
                  <a:noFill/>
                </a:ln>
                <a:solidFill>
                  <a:srgbClr val="FFFFFF"/>
                </a:solidFill>
                <a:effectLst/>
                <a:uLnTx/>
                <a:uFillTx/>
                <a:latin typeface="Fira Sans Medium"/>
                <a:ea typeface="+mj-ea"/>
                <a:cs typeface="+mj-cs"/>
              </a:rPr>
              <a:t>with </a:t>
            </a:r>
            <a:br>
              <a:rPr kumimoji="0" lang="en-GB" sz="4400" b="0" i="0" u="none" strike="noStrike" kern="1200" cap="none" spc="0" normalizeH="0" baseline="0" noProof="0">
                <a:ln>
                  <a:noFill/>
                </a:ln>
                <a:solidFill>
                  <a:srgbClr val="FFFFFF"/>
                </a:solidFill>
                <a:effectLst/>
                <a:uLnTx/>
                <a:uFillTx/>
                <a:latin typeface="Fira Sans Medium"/>
                <a:ea typeface="+mj-ea"/>
                <a:cs typeface="+mj-cs"/>
              </a:rPr>
            </a:br>
            <a:r>
              <a:rPr kumimoji="0" lang="en-GB" sz="4400" b="0" i="0" u="none" strike="noStrike" kern="1200" cap="none" spc="0" normalizeH="0" baseline="0" noProof="0">
                <a:ln>
                  <a:noFill/>
                </a:ln>
                <a:solidFill>
                  <a:srgbClr val="FFFFFF"/>
                </a:solidFill>
                <a:effectLst/>
                <a:uLnTx/>
                <a:uFillTx/>
                <a:latin typeface="Fira Sans Medium"/>
                <a:ea typeface="+mj-ea"/>
                <a:cs typeface="+mj-cs"/>
              </a:rPr>
              <a:t>amazing results!</a:t>
            </a:r>
            <a:endParaRPr kumimoji="0" lang="en-GB" sz="4400" b="0" i="0" u="none" strike="noStrike" kern="1200" cap="none" spc="0" normalizeH="0" baseline="0" noProof="0" dirty="0">
              <a:ln>
                <a:noFill/>
              </a:ln>
              <a:solidFill>
                <a:srgbClr val="FFFFFF"/>
              </a:solidFill>
              <a:effectLst/>
              <a:uLnTx/>
              <a:uFillTx/>
              <a:latin typeface="Fira Sans Medium"/>
              <a:ea typeface="+mj-ea"/>
              <a:cs typeface="+mj-cs"/>
            </a:endParaRPr>
          </a:p>
        </p:txBody>
      </p:sp>
      <p:sp>
        <p:nvSpPr>
          <p:cNvPr id="10" name="Slide Number Placeholder 4">
            <a:extLst>
              <a:ext uri="{FF2B5EF4-FFF2-40B4-BE49-F238E27FC236}">
                <a16:creationId xmlns:a16="http://schemas.microsoft.com/office/drawing/2014/main" id="{DFC44F60-B44B-4C1F-A2F6-35B24168ED8D}"/>
              </a:ext>
            </a:extLst>
          </p:cNvPr>
          <p:cNvSpPr txBox="1">
            <a:spLocks/>
          </p:cNvSpPr>
          <p:nvPr/>
        </p:nvSpPr>
        <p:spPr bwMode="white">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mtClean="0">
                <a:solidFill>
                  <a:srgbClr val="FFFFFF"/>
                </a:solidFill>
                <a:latin typeface="Fira Sans"/>
              </a:rPr>
              <a:pPr/>
              <a:t>16</a:t>
            </a:fld>
            <a:endParaRPr lang="en-US" dirty="0">
              <a:solidFill>
                <a:srgbClr val="FFFFFF"/>
              </a:solidFill>
              <a:latin typeface="Fira Sans"/>
            </a:endParaRPr>
          </a:p>
        </p:txBody>
      </p:sp>
    </p:spTree>
    <p:extLst>
      <p:ext uri="{BB962C8B-B14F-4D97-AF65-F5344CB8AC3E}">
        <p14:creationId xmlns:p14="http://schemas.microsoft.com/office/powerpoint/2010/main" val="2094224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17</a:t>
            </a:fld>
            <a:endParaRPr lang="en-US" dirty="0"/>
          </a:p>
        </p:txBody>
      </p:sp>
      <p:sp>
        <p:nvSpPr>
          <p:cNvPr id="20" name="Title 1">
            <a:extLst>
              <a:ext uri="{FF2B5EF4-FFF2-40B4-BE49-F238E27FC236}">
                <a16:creationId xmlns:a16="http://schemas.microsoft.com/office/drawing/2014/main" id="{1E364D4C-BFEA-4914-A1D6-B153506EEE39}"/>
              </a:ext>
            </a:extLst>
          </p:cNvPr>
          <p:cNvSpPr txBox="1">
            <a:spLocks/>
          </p:cNvSpPr>
          <p:nvPr/>
        </p:nvSpPr>
        <p:spPr>
          <a:xfrm>
            <a:off x="468000" y="468000"/>
            <a:ext cx="10255798" cy="8863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GR" sz="3200" b="0" i="0" u="none" strike="noStrike" kern="1200" cap="none" spc="0" normalizeH="0" baseline="0" noProof="0" dirty="0">
                <a:ln>
                  <a:noFill/>
                </a:ln>
                <a:solidFill>
                  <a:srgbClr val="0070BA"/>
                </a:solidFill>
                <a:effectLst/>
                <a:uLnTx/>
                <a:uFillTx/>
                <a:latin typeface="Fira Sans Medium"/>
                <a:ea typeface="+mj-ea"/>
                <a:cs typeface="+mj-cs"/>
              </a:rPr>
              <a:t>11β-</a:t>
            </a:r>
            <a:r>
              <a:rPr kumimoji="0" lang="en-GB" sz="3200" b="0" i="0" u="none" strike="noStrike" kern="1200" cap="none" spc="0" normalizeH="0" baseline="0" noProof="0" dirty="0">
                <a:ln>
                  <a:noFill/>
                </a:ln>
                <a:solidFill>
                  <a:srgbClr val="0070BA"/>
                </a:solidFill>
                <a:effectLst/>
                <a:uLnTx/>
                <a:uFillTx/>
                <a:latin typeface="Fira Sans Medium"/>
                <a:ea typeface="+mj-ea"/>
                <a:cs typeface="+mj-cs"/>
              </a:rPr>
              <a:t>HSD1 expression increases under stress of </a:t>
            </a:r>
            <a:br>
              <a:rPr kumimoji="0" lang="en-GB" sz="3200" b="0" i="0" u="none" strike="noStrike" kern="1200" cap="none" spc="0" normalizeH="0" baseline="0" noProof="0" dirty="0">
                <a:ln>
                  <a:noFill/>
                </a:ln>
                <a:solidFill>
                  <a:srgbClr val="0070BA"/>
                </a:solidFill>
                <a:effectLst/>
                <a:uLnTx/>
                <a:uFillTx/>
                <a:latin typeface="Fira Sans Medium"/>
                <a:ea typeface="+mj-ea"/>
                <a:cs typeface="+mj-cs"/>
              </a:rPr>
            </a:br>
            <a:r>
              <a:rPr kumimoji="0" lang="en-GB" sz="3200" b="0" i="0" u="none" strike="noStrike" kern="1200" cap="none" spc="0" normalizeH="0" baseline="0" noProof="0" dirty="0">
                <a:ln>
                  <a:noFill/>
                </a:ln>
                <a:solidFill>
                  <a:srgbClr val="0070BA"/>
                </a:solidFill>
                <a:effectLst/>
                <a:uLnTx/>
                <a:uFillTx/>
                <a:latin typeface="Fira Sans Medium"/>
                <a:ea typeface="+mj-ea"/>
                <a:cs typeface="+mj-cs"/>
              </a:rPr>
              <a:t>UV Irradiation</a:t>
            </a:r>
          </a:p>
        </p:txBody>
      </p:sp>
      <p:sp>
        <p:nvSpPr>
          <p:cNvPr id="21" name="Slide Number Placeholder 4">
            <a:extLst>
              <a:ext uri="{FF2B5EF4-FFF2-40B4-BE49-F238E27FC236}">
                <a16:creationId xmlns:a16="http://schemas.microsoft.com/office/drawing/2014/main" id="{B672F783-F0A6-47D5-AFC6-672E9AA5E1AD}"/>
              </a:ext>
            </a:extLst>
          </p:cNvPr>
          <p:cNvSpPr txBox="1">
            <a:spLocks/>
          </p:cNvSpPr>
          <p:nvPr/>
        </p:nvSpPr>
        <p:spPr>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rgbClr val="B2B2B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Fira Sans"/>
            </a:endParaRPr>
          </a:p>
        </p:txBody>
      </p:sp>
      <p:sp>
        <p:nvSpPr>
          <p:cNvPr id="22" name="Text Placeholder 2">
            <a:extLst>
              <a:ext uri="{FF2B5EF4-FFF2-40B4-BE49-F238E27FC236}">
                <a16:creationId xmlns:a16="http://schemas.microsoft.com/office/drawing/2014/main" id="{3A10A48B-5CFC-4230-A8DE-9C36420AB4C4}"/>
              </a:ext>
            </a:extLst>
          </p:cNvPr>
          <p:cNvSpPr txBox="1">
            <a:spLocks/>
          </p:cNvSpPr>
          <p:nvPr/>
        </p:nvSpPr>
        <p:spPr>
          <a:xfrm>
            <a:off x="468000" y="1628817"/>
            <a:ext cx="4129400" cy="146706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
                <a:srgbClr val="0070BA"/>
              </a:buClr>
              <a:buSzTx/>
              <a:buFont typeface="Arial" panose="020B0604020202020204" pitchFamily="34" charset="0"/>
              <a:buNone/>
              <a:tabLst/>
              <a:defRPr/>
            </a:pPr>
            <a:r>
              <a:rPr kumimoji="0" lang="en-GB" sz="1800" b="0" i="0" u="none" strike="noStrike" kern="1200" cap="none" spc="0" normalizeH="0" baseline="0" noProof="0" dirty="0">
                <a:ln>
                  <a:noFill/>
                </a:ln>
                <a:solidFill>
                  <a:srgbClr val="0070BA"/>
                </a:solidFill>
                <a:effectLst/>
                <a:uLnTx/>
                <a:uFillTx/>
                <a:latin typeface="Fira Sans Medium"/>
                <a:ea typeface="+mn-ea"/>
                <a:cs typeface="+mn-cs"/>
              </a:rPr>
              <a:t>Our ex-vivo skin studies confirm that:</a:t>
            </a:r>
          </a:p>
          <a:p>
            <a:pPr marL="252000" marR="0" lvl="0" indent="-252000" algn="l" defTabSz="914400" rtl="0" eaLnBrk="1" fontAlgn="auto" latinLnBrk="0" hangingPunct="1">
              <a:lnSpc>
                <a:spcPct val="100000"/>
              </a:lnSpc>
              <a:spcBef>
                <a:spcPts val="0"/>
              </a:spcBef>
              <a:spcAft>
                <a:spcPts val="800"/>
              </a:spcAft>
              <a:buClr>
                <a:srgbClr val="0070BA"/>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11</a:t>
            </a:r>
            <a:r>
              <a:rPr kumimoji="0" lang="el-GR" sz="1600" b="0" i="0" u="none" strike="noStrike" kern="1200" cap="none" spc="0" normalizeH="0" baseline="0" noProof="0" dirty="0">
                <a:ln>
                  <a:noFill/>
                </a:ln>
                <a:solidFill>
                  <a:srgbClr val="000000"/>
                </a:solidFill>
                <a:effectLst/>
                <a:uLnTx/>
                <a:uFillTx/>
                <a:latin typeface="Fira Sans"/>
                <a:ea typeface="+mn-ea"/>
                <a:cs typeface="+mn-cs"/>
              </a:rPr>
              <a:t>β-</a:t>
            </a:r>
            <a:r>
              <a:rPr kumimoji="0" lang="en-GB" sz="1600" b="0" i="0" u="none" strike="noStrike" kern="1200" cap="none" spc="0" normalizeH="0" baseline="0" noProof="0" dirty="0">
                <a:ln>
                  <a:noFill/>
                </a:ln>
                <a:solidFill>
                  <a:srgbClr val="000000"/>
                </a:solidFill>
                <a:effectLst/>
                <a:uLnTx/>
                <a:uFillTx/>
                <a:latin typeface="Fira Sans"/>
                <a:ea typeface="+mn-ea"/>
                <a:cs typeface="+mn-cs"/>
              </a:rPr>
              <a:t>HSD1 is expressed in the skin epidermis and dermis </a:t>
            </a:r>
          </a:p>
          <a:p>
            <a:pPr marL="252000" marR="0" lvl="0" indent="-252000" algn="l" defTabSz="914400" rtl="0" eaLnBrk="1" fontAlgn="auto" latinLnBrk="0" hangingPunct="1">
              <a:lnSpc>
                <a:spcPct val="100000"/>
              </a:lnSpc>
              <a:spcBef>
                <a:spcPts val="0"/>
              </a:spcBef>
              <a:spcAft>
                <a:spcPts val="800"/>
              </a:spcAft>
              <a:buClr>
                <a:srgbClr val="0070BA"/>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Fira Sans"/>
                <a:ea typeface="+mn-ea"/>
                <a:cs typeface="+mn-cs"/>
              </a:rPr>
              <a:t>Upon UV irradiation (3J/cm2) expression of 11</a:t>
            </a:r>
            <a:r>
              <a:rPr kumimoji="0" lang="el-GR" sz="1600" b="0" i="0" u="none" strike="noStrike" kern="1200" cap="none" spc="0" normalizeH="0" baseline="0" noProof="0" dirty="0">
                <a:ln>
                  <a:noFill/>
                </a:ln>
                <a:solidFill>
                  <a:srgbClr val="000000"/>
                </a:solidFill>
                <a:effectLst/>
                <a:uLnTx/>
                <a:uFillTx/>
                <a:latin typeface="Fira Sans"/>
                <a:ea typeface="+mn-ea"/>
                <a:cs typeface="+mn-cs"/>
              </a:rPr>
              <a:t>β-</a:t>
            </a:r>
            <a:r>
              <a:rPr kumimoji="0" lang="en-GB" sz="1600" b="0" i="0" u="none" strike="noStrike" kern="1200" cap="none" spc="0" normalizeH="0" baseline="0" noProof="0" dirty="0">
                <a:ln>
                  <a:noFill/>
                </a:ln>
                <a:solidFill>
                  <a:srgbClr val="000000"/>
                </a:solidFill>
                <a:effectLst/>
                <a:uLnTx/>
                <a:uFillTx/>
                <a:latin typeface="Fira Sans"/>
                <a:ea typeface="+mn-ea"/>
                <a:cs typeface="+mn-cs"/>
              </a:rPr>
              <a:t>HSD1 increases significantly</a:t>
            </a:r>
          </a:p>
        </p:txBody>
      </p:sp>
      <p:pic>
        <p:nvPicPr>
          <p:cNvPr id="23" name="Picture 22">
            <a:extLst>
              <a:ext uri="{FF2B5EF4-FFF2-40B4-BE49-F238E27FC236}">
                <a16:creationId xmlns:a16="http://schemas.microsoft.com/office/drawing/2014/main" id="{3F0E7107-E2E0-4E98-8058-73F735ED999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475390" y="1672700"/>
            <a:ext cx="2424010" cy="2424364"/>
          </a:xfrm>
          <a:prstGeom prst="roundRect">
            <a:avLst>
              <a:gd name="adj" fmla="val 8594"/>
            </a:avLst>
          </a:prstGeom>
          <a:solidFill>
            <a:srgbClr val="FFFFFF">
              <a:shade val="85000"/>
            </a:srgbClr>
          </a:solidFill>
          <a:ln w="19050">
            <a:solidFill>
              <a:srgbClr val="FFFFFF"/>
            </a:solidFill>
          </a:ln>
          <a:effectLst>
            <a:outerShdw blurRad="254000" dist="127000" dir="2700000" algn="tl" rotWithShape="0">
              <a:prstClr val="black">
                <a:alpha val="20000"/>
              </a:prstClr>
            </a:outerShdw>
          </a:effectLst>
        </p:spPr>
      </p:pic>
      <p:sp>
        <p:nvSpPr>
          <p:cNvPr id="24" name="TextBox 23">
            <a:extLst>
              <a:ext uri="{FF2B5EF4-FFF2-40B4-BE49-F238E27FC236}">
                <a16:creationId xmlns:a16="http://schemas.microsoft.com/office/drawing/2014/main" id="{EFAC2B37-6D8F-4C02-9AC2-4CBA6EBB1B51}"/>
              </a:ext>
            </a:extLst>
          </p:cNvPr>
          <p:cNvSpPr txBox="1"/>
          <p:nvPr/>
        </p:nvSpPr>
        <p:spPr>
          <a:xfrm>
            <a:off x="6135777" y="2409415"/>
            <a:ext cx="1103235" cy="226591"/>
          </a:xfrm>
          <a:prstGeom prst="rect">
            <a:avLst/>
          </a:prstGeom>
          <a:solidFill>
            <a:srgbClr val="FFFFFF">
              <a:alpha val="60000"/>
            </a:srgbClr>
          </a:solidFill>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Fira Sans"/>
              </a:rPr>
              <a:t>Stratum </a:t>
            </a:r>
            <a:r>
              <a:rPr kumimoji="0" lang="en-US" sz="1000" b="0" i="0" u="none" strike="noStrike" kern="0" cap="none" spc="0" normalizeH="0" baseline="0" noProof="0" dirty="0" err="1">
                <a:ln>
                  <a:noFill/>
                </a:ln>
                <a:solidFill>
                  <a:srgbClr val="000000"/>
                </a:solidFill>
                <a:effectLst/>
                <a:uLnTx/>
                <a:uFillTx/>
                <a:latin typeface="Fira Sans"/>
              </a:rPr>
              <a:t>corneum</a:t>
            </a:r>
            <a:endParaRPr kumimoji="0" lang="en-US" sz="1000" b="0" i="0" u="none" strike="noStrike" kern="0" cap="none" spc="0" normalizeH="0" baseline="0" noProof="0" dirty="0">
              <a:ln>
                <a:noFill/>
              </a:ln>
              <a:solidFill>
                <a:srgbClr val="000000"/>
              </a:solidFill>
              <a:effectLst/>
              <a:uLnTx/>
              <a:uFillTx/>
              <a:latin typeface="Fira Sans"/>
            </a:endParaRPr>
          </a:p>
        </p:txBody>
      </p:sp>
      <p:sp>
        <p:nvSpPr>
          <p:cNvPr id="25" name="TextBox 24">
            <a:extLst>
              <a:ext uri="{FF2B5EF4-FFF2-40B4-BE49-F238E27FC236}">
                <a16:creationId xmlns:a16="http://schemas.microsoft.com/office/drawing/2014/main" id="{8D9791F7-3C5A-4EFB-9270-471039FD0D82}"/>
              </a:ext>
            </a:extLst>
          </p:cNvPr>
          <p:cNvSpPr txBox="1"/>
          <p:nvPr/>
        </p:nvSpPr>
        <p:spPr>
          <a:xfrm>
            <a:off x="6347908" y="3044585"/>
            <a:ext cx="678972" cy="226591"/>
          </a:xfrm>
          <a:prstGeom prst="rect">
            <a:avLst/>
          </a:prstGeom>
          <a:solidFill>
            <a:srgbClr val="FFFFFF">
              <a:alpha val="60000"/>
            </a:srgbClr>
          </a:solidFill>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Fira Sans"/>
              </a:rPr>
              <a:t>Epidermis</a:t>
            </a:r>
          </a:p>
        </p:txBody>
      </p:sp>
      <p:sp>
        <p:nvSpPr>
          <p:cNvPr id="26" name="TextBox 25">
            <a:extLst>
              <a:ext uri="{FF2B5EF4-FFF2-40B4-BE49-F238E27FC236}">
                <a16:creationId xmlns:a16="http://schemas.microsoft.com/office/drawing/2014/main" id="{B0E8A598-492F-4094-8417-762D868B6260}"/>
              </a:ext>
            </a:extLst>
          </p:cNvPr>
          <p:cNvSpPr txBox="1"/>
          <p:nvPr/>
        </p:nvSpPr>
        <p:spPr>
          <a:xfrm>
            <a:off x="6432304" y="3679755"/>
            <a:ext cx="510180" cy="226591"/>
          </a:xfrm>
          <a:prstGeom prst="rect">
            <a:avLst/>
          </a:prstGeom>
          <a:solidFill>
            <a:srgbClr val="FFFFFF">
              <a:alpha val="60000"/>
            </a:srgbClr>
          </a:solidFill>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Fira Sans"/>
              </a:rPr>
              <a:t>Dermis</a:t>
            </a:r>
          </a:p>
        </p:txBody>
      </p:sp>
      <p:sp>
        <p:nvSpPr>
          <p:cNvPr id="27" name="Rectangle 26">
            <a:extLst>
              <a:ext uri="{FF2B5EF4-FFF2-40B4-BE49-F238E27FC236}">
                <a16:creationId xmlns:a16="http://schemas.microsoft.com/office/drawing/2014/main" id="{69AC9466-007C-4B35-AD4F-AC9FB2E81479}"/>
              </a:ext>
            </a:extLst>
          </p:cNvPr>
          <p:cNvSpPr/>
          <p:nvPr/>
        </p:nvSpPr>
        <p:spPr>
          <a:xfrm>
            <a:off x="5475390" y="4233008"/>
            <a:ext cx="2424010" cy="276999"/>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Non-irradiated skin</a:t>
            </a:r>
            <a:endParaRPr lang="en-US" altLang="en-US" kern="0" dirty="0">
              <a:solidFill>
                <a:srgbClr val="0070BA"/>
              </a:solidFill>
              <a:latin typeface="Fira Sans Medium"/>
            </a:endParaRPr>
          </a:p>
        </p:txBody>
      </p:sp>
      <p:pic>
        <p:nvPicPr>
          <p:cNvPr id="28" name="Picture 27">
            <a:extLst>
              <a:ext uri="{FF2B5EF4-FFF2-40B4-BE49-F238E27FC236}">
                <a16:creationId xmlns:a16="http://schemas.microsoft.com/office/drawing/2014/main" id="{BDF69A1E-811D-4DC6-9CF1-B21633E009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9788" y="1672700"/>
            <a:ext cx="2425766" cy="2424364"/>
          </a:xfrm>
          <a:prstGeom prst="roundRect">
            <a:avLst>
              <a:gd name="adj" fmla="val 8594"/>
            </a:avLst>
          </a:prstGeom>
          <a:solidFill>
            <a:srgbClr val="FFFFFF">
              <a:shade val="85000"/>
            </a:srgbClr>
          </a:solidFill>
          <a:ln w="19050">
            <a:solidFill>
              <a:srgbClr val="FFFFFF"/>
            </a:solidFill>
          </a:ln>
          <a:effectLst>
            <a:outerShdw blurRad="254000" dist="127000" dir="2700000" algn="tl" rotWithShape="0">
              <a:prstClr val="black">
                <a:alpha val="20000"/>
              </a:prstClr>
            </a:outerShdw>
          </a:effectLst>
        </p:spPr>
      </p:pic>
      <p:sp>
        <p:nvSpPr>
          <p:cNvPr id="29" name="Rectangle 28">
            <a:extLst>
              <a:ext uri="{FF2B5EF4-FFF2-40B4-BE49-F238E27FC236}">
                <a16:creationId xmlns:a16="http://schemas.microsoft.com/office/drawing/2014/main" id="{74ADCCEA-70BA-4F36-8559-D87478E89740}"/>
              </a:ext>
            </a:extLst>
          </p:cNvPr>
          <p:cNvSpPr/>
          <p:nvPr/>
        </p:nvSpPr>
        <p:spPr>
          <a:xfrm>
            <a:off x="8299788" y="4233008"/>
            <a:ext cx="2424010" cy="276999"/>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UV-irradiated skin</a:t>
            </a:r>
            <a:endParaRPr lang="en-US" altLang="en-US" kern="0" dirty="0">
              <a:solidFill>
                <a:srgbClr val="0070BA"/>
              </a:solidFill>
              <a:latin typeface="Fira Sans Medium"/>
            </a:endParaRPr>
          </a:p>
        </p:txBody>
      </p:sp>
      <p:cxnSp>
        <p:nvCxnSpPr>
          <p:cNvPr id="30" name="Straight Connector 29">
            <a:extLst>
              <a:ext uri="{FF2B5EF4-FFF2-40B4-BE49-F238E27FC236}">
                <a16:creationId xmlns:a16="http://schemas.microsoft.com/office/drawing/2014/main" id="{5F1EEA88-A1B8-44FA-82B3-D4CAD7165DC8}"/>
              </a:ext>
            </a:extLst>
          </p:cNvPr>
          <p:cNvCxnSpPr>
            <a:cxnSpLocks/>
          </p:cNvCxnSpPr>
          <p:nvPr/>
        </p:nvCxnSpPr>
        <p:spPr>
          <a:xfrm>
            <a:off x="4931250" y="1672700"/>
            <a:ext cx="0" cy="4551979"/>
          </a:xfrm>
          <a:prstGeom prst="line">
            <a:avLst/>
          </a:prstGeom>
          <a:noFill/>
          <a:ln w="38100" cap="rnd" cmpd="sng" algn="ctr">
            <a:solidFill>
              <a:srgbClr val="FFFFFF">
                <a:lumMod val="75000"/>
              </a:srgbClr>
            </a:solidFill>
            <a:prstDash val="sysDot"/>
            <a:miter lim="800000"/>
          </a:ln>
          <a:effectLst/>
        </p:spPr>
      </p:cxnSp>
      <p:sp>
        <p:nvSpPr>
          <p:cNvPr id="31" name="Rounded Rectangle 20">
            <a:extLst>
              <a:ext uri="{FF2B5EF4-FFF2-40B4-BE49-F238E27FC236}">
                <a16:creationId xmlns:a16="http://schemas.microsoft.com/office/drawing/2014/main" id="{E47AB9CF-5AE2-4DC7-9C78-DB295777D4B3}"/>
              </a:ext>
            </a:extLst>
          </p:cNvPr>
          <p:cNvSpPr/>
          <p:nvPr/>
        </p:nvSpPr>
        <p:spPr>
          <a:xfrm>
            <a:off x="5475394" y="4757611"/>
            <a:ext cx="5248401" cy="1250535"/>
          </a:xfrm>
          <a:prstGeom prst="roundRect">
            <a:avLst/>
          </a:prstGeom>
          <a:gradFill>
            <a:gsLst>
              <a:gs pos="0">
                <a:srgbClr val="009FE3"/>
              </a:gs>
              <a:gs pos="100000">
                <a:srgbClr val="009FE3">
                  <a:alpha val="70000"/>
                </a:srgbClr>
              </a:gs>
            </a:gsLst>
            <a:lin ang="2700000" scaled="0"/>
          </a:gradFill>
        </p:spPr>
        <p:txBody>
          <a:bodyPr wrap="square" lIns="108000" tIns="72000" rIns="108000" bIns="72000">
            <a:spAutoFit/>
          </a:bodyPr>
          <a:lstStyle/>
          <a:p>
            <a:pPr algn="ctr">
              <a:spcBef>
                <a:spcPts val="600"/>
              </a:spcBef>
            </a:pPr>
            <a:r>
              <a:rPr lang="el-GR" altLang="en-US" sz="1600" kern="0" dirty="0">
                <a:solidFill>
                  <a:srgbClr val="FFFFFF"/>
                </a:solidFill>
                <a:latin typeface="Fira Sans"/>
              </a:rPr>
              <a:t>11β-</a:t>
            </a:r>
            <a:r>
              <a:rPr lang="en-US" altLang="en-US" sz="1600" kern="0" dirty="0">
                <a:solidFill>
                  <a:srgbClr val="FFFFFF"/>
                </a:solidFill>
                <a:latin typeface="Fira Sans"/>
              </a:rPr>
              <a:t>HSD1 protein expression (red staining).</a:t>
            </a:r>
            <a:br>
              <a:rPr lang="en-US" altLang="en-US" sz="1600" kern="0" dirty="0">
                <a:solidFill>
                  <a:srgbClr val="FFFFFF"/>
                </a:solidFill>
                <a:latin typeface="Fira Sans"/>
              </a:rPr>
            </a:br>
            <a:r>
              <a:rPr lang="en-US" altLang="en-US" sz="1600" kern="0" dirty="0">
                <a:solidFill>
                  <a:srgbClr val="FFFFFF"/>
                </a:solidFill>
                <a:latin typeface="Fira Sans"/>
              </a:rPr>
              <a:t>There is a clear and visible increase in </a:t>
            </a:r>
            <a:br>
              <a:rPr lang="en-US" altLang="en-US" sz="1600" kern="0" dirty="0">
                <a:solidFill>
                  <a:srgbClr val="FFFFFF"/>
                </a:solidFill>
                <a:latin typeface="Fira Sans"/>
              </a:rPr>
            </a:br>
            <a:r>
              <a:rPr lang="en-US" altLang="en-US" sz="1600" kern="0" dirty="0">
                <a:solidFill>
                  <a:srgbClr val="FFFFFF"/>
                </a:solidFill>
                <a:latin typeface="Fira Sans"/>
              </a:rPr>
              <a:t>red staining intensity in the UV-irradiated tissues compared to non-irradiated skin</a:t>
            </a:r>
          </a:p>
        </p:txBody>
      </p:sp>
      <p:pic>
        <p:nvPicPr>
          <p:cNvPr id="32" name="Picture 31" descr="A picture containing drawing&#10;&#10;Description automatically generated">
            <a:extLst>
              <a:ext uri="{FF2B5EF4-FFF2-40B4-BE49-F238E27FC236}">
                <a16:creationId xmlns:a16="http://schemas.microsoft.com/office/drawing/2014/main" id="{7BEABA2A-C789-4F32-A962-49366D4299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57" y="3044585"/>
            <a:ext cx="4037734" cy="3173287"/>
          </a:xfrm>
          <a:prstGeom prst="rect">
            <a:avLst/>
          </a:prstGeom>
        </p:spPr>
      </p:pic>
      <p:sp>
        <p:nvSpPr>
          <p:cNvPr id="33" name="Text Placeholder 2">
            <a:extLst>
              <a:ext uri="{FF2B5EF4-FFF2-40B4-BE49-F238E27FC236}">
                <a16:creationId xmlns:a16="http://schemas.microsoft.com/office/drawing/2014/main" id="{D9C07954-232A-4BEB-A650-6EEAFAA8A747}"/>
              </a:ext>
            </a:extLst>
          </p:cNvPr>
          <p:cNvSpPr txBox="1">
            <a:spLocks/>
          </p:cNvSpPr>
          <p:nvPr/>
        </p:nvSpPr>
        <p:spPr>
          <a:xfrm>
            <a:off x="6034894" y="6143887"/>
            <a:ext cx="4129400" cy="16158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800"/>
              </a:spcAft>
              <a:buClr>
                <a:srgbClr val="0070BA"/>
              </a:buClr>
              <a:buFont typeface="Arial" panose="020B0604020202020204" pitchFamily="34" charset="0"/>
              <a:buNone/>
            </a:pPr>
            <a:r>
              <a:rPr lang="en-GB" sz="1050" i="1" dirty="0">
                <a:solidFill>
                  <a:srgbClr val="FFFFFF">
                    <a:lumMod val="65000"/>
                  </a:srgbClr>
                </a:solidFill>
                <a:latin typeface="Fira Sans"/>
              </a:rPr>
              <a:t>Human abdominal skin, 43 years old female donor</a:t>
            </a:r>
          </a:p>
        </p:txBody>
      </p:sp>
      <p:pic>
        <p:nvPicPr>
          <p:cNvPr id="34" name="Picture 33" descr="A close up of a logo&#10;&#10;Description automatically generated">
            <a:extLst>
              <a:ext uri="{FF2B5EF4-FFF2-40B4-BE49-F238E27FC236}">
                <a16:creationId xmlns:a16="http://schemas.microsoft.com/office/drawing/2014/main" id="{0AB5C6D1-CC16-4BAD-B11B-26B440D117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35" name="TextBox 34">
            <a:extLst>
              <a:ext uri="{FF2B5EF4-FFF2-40B4-BE49-F238E27FC236}">
                <a16:creationId xmlns:a16="http://schemas.microsoft.com/office/drawing/2014/main" id="{491B560E-FEC1-46D0-B1DE-8463E6465482}"/>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ex vivo</a:t>
            </a:r>
          </a:p>
        </p:txBody>
      </p:sp>
      <p:cxnSp>
        <p:nvCxnSpPr>
          <p:cNvPr id="36" name="Straight Connector 35">
            <a:extLst>
              <a:ext uri="{FF2B5EF4-FFF2-40B4-BE49-F238E27FC236}">
                <a16:creationId xmlns:a16="http://schemas.microsoft.com/office/drawing/2014/main" id="{279C5279-CB86-4D73-AD91-CB2CB18E89FA}"/>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sp>
        <p:nvSpPr>
          <p:cNvPr id="4" name="Rectangle 3">
            <a:extLst>
              <a:ext uri="{FF2B5EF4-FFF2-40B4-BE49-F238E27FC236}">
                <a16:creationId xmlns:a16="http://schemas.microsoft.com/office/drawing/2014/main" id="{ACAA4E6A-303A-49DE-8D67-1002359505C6}"/>
              </a:ext>
            </a:extLst>
          </p:cNvPr>
          <p:cNvSpPr/>
          <p:nvPr/>
        </p:nvSpPr>
        <p:spPr>
          <a:xfrm>
            <a:off x="4203540" y="4645951"/>
            <a:ext cx="727709" cy="553998"/>
          </a:xfrm>
          <a:prstGeom prst="rect">
            <a:avLst/>
          </a:prstGeom>
        </p:spPr>
        <p:txBody>
          <a:bodyPr wrap="square">
            <a:spAutoFit/>
          </a:bodyPr>
          <a:lstStyle/>
          <a:p>
            <a:r>
              <a:rPr lang="de-CH" sz="1000" dirty="0">
                <a:solidFill>
                  <a:srgbClr val="000000"/>
                </a:solidFill>
                <a:latin typeface="Fira Sans" panose="020B0503050000020004" pitchFamily="34" charset="0"/>
                <a:ea typeface="Fira Sans" panose="020B0503050000020004" pitchFamily="34" charset="0"/>
              </a:rPr>
              <a:t>*p&lt;0.01 versus </a:t>
            </a:r>
            <a:r>
              <a:rPr lang="de-CH" sz="1000" dirty="0" err="1">
                <a:solidFill>
                  <a:srgbClr val="000000"/>
                </a:solidFill>
                <a:latin typeface="Fira Sans" panose="020B0503050000020004" pitchFamily="34" charset="0"/>
                <a:ea typeface="Fira Sans" panose="020B0503050000020004" pitchFamily="34" charset="0"/>
              </a:rPr>
              <a:t>placebo</a:t>
            </a:r>
            <a:endParaRPr lang="de-CH" sz="1000" b="0" i="0" dirty="0">
              <a:solidFill>
                <a:srgbClr val="000000"/>
              </a:solidFill>
              <a:effectLst/>
              <a:latin typeface="Fira Sans" panose="020B0503050000020004" pitchFamily="34" charset="0"/>
              <a:ea typeface="Fira Sans" panose="020B0503050000020004" pitchFamily="34" charset="0"/>
            </a:endParaRPr>
          </a:p>
        </p:txBody>
      </p:sp>
      <p:sp>
        <p:nvSpPr>
          <p:cNvPr id="5" name="TextBox 4">
            <a:extLst>
              <a:ext uri="{FF2B5EF4-FFF2-40B4-BE49-F238E27FC236}">
                <a16:creationId xmlns:a16="http://schemas.microsoft.com/office/drawing/2014/main" id="{AA52444E-4C71-4FD3-A7D9-9BBAC2924094}"/>
              </a:ext>
            </a:extLst>
          </p:cNvPr>
          <p:cNvSpPr txBox="1"/>
          <p:nvPr/>
        </p:nvSpPr>
        <p:spPr>
          <a:xfrm rot="16200000">
            <a:off x="3536389" y="2977877"/>
            <a:ext cx="95763" cy="338554"/>
          </a:xfrm>
          <a:prstGeom prst="rect">
            <a:avLst/>
          </a:prstGeom>
          <a:solidFill>
            <a:schemeClr val="bg1"/>
          </a:solidFill>
        </p:spPr>
        <p:txBody>
          <a:bodyPr wrap="square" rtlCol="0">
            <a:spAutoFit/>
          </a:bodyPr>
          <a:lstStyle/>
          <a:p>
            <a:r>
              <a:rPr lang="de-CH" sz="1600" dirty="0">
                <a:solidFill>
                  <a:srgbClr val="002060"/>
                </a:solidFill>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3162761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18</a:t>
            </a:fld>
            <a:endParaRPr lang="en-US" dirty="0"/>
          </a:p>
        </p:txBody>
      </p:sp>
      <p:sp>
        <p:nvSpPr>
          <p:cNvPr id="19" name="Text Placeholder 13">
            <a:extLst>
              <a:ext uri="{FF2B5EF4-FFF2-40B4-BE49-F238E27FC236}">
                <a16:creationId xmlns:a16="http://schemas.microsoft.com/office/drawing/2014/main" id="{7E3AB225-EB7D-471B-8FEB-FFF41E049070}"/>
              </a:ext>
            </a:extLst>
          </p:cNvPr>
          <p:cNvSpPr txBox="1">
            <a:spLocks/>
          </p:cNvSpPr>
          <p:nvPr/>
        </p:nvSpPr>
        <p:spPr>
          <a:xfrm>
            <a:off x="468000" y="297898"/>
            <a:ext cx="11258862" cy="984885"/>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rgbClr val="00A3DB"/>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a:ln>
                  <a:noFill/>
                </a:ln>
                <a:solidFill>
                  <a:srgbClr val="0070BA"/>
                </a:solidFill>
                <a:effectLst/>
                <a:uLnTx/>
                <a:uFillTx/>
                <a:latin typeface="Fira Sans Medium"/>
                <a:ea typeface="+mn-ea"/>
                <a:cs typeface="+mn-cs"/>
              </a:rPr>
              <a:t>BEL-EVEN® prevents from UV-induced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a:ln>
                  <a:noFill/>
                </a:ln>
                <a:solidFill>
                  <a:srgbClr val="0070BA"/>
                </a:solidFill>
                <a:effectLst/>
                <a:uLnTx/>
                <a:uFillTx/>
                <a:latin typeface="Fira Sans Medium"/>
                <a:ea typeface="+mn-ea"/>
                <a:cs typeface="+mn-cs"/>
              </a:rPr>
              <a:t>Collagen degradation</a:t>
            </a:r>
            <a:endParaRPr kumimoji="0" lang="en-GB" sz="3200" b="0" i="0" u="none" strike="noStrike" kern="1200" cap="none" spc="0" normalizeH="0" baseline="0" noProof="0" dirty="0">
              <a:ln>
                <a:noFill/>
              </a:ln>
              <a:solidFill>
                <a:srgbClr val="0070BA"/>
              </a:solidFill>
              <a:effectLst/>
              <a:uLnTx/>
              <a:uFillTx/>
              <a:latin typeface="Fira Sans Medium"/>
              <a:ea typeface="+mn-ea"/>
              <a:cs typeface="+mn-cs"/>
            </a:endParaRPr>
          </a:p>
        </p:txBody>
      </p:sp>
      <p:pic>
        <p:nvPicPr>
          <p:cNvPr id="21" name="Picture 20">
            <a:extLst>
              <a:ext uri="{FF2B5EF4-FFF2-40B4-BE49-F238E27FC236}">
                <a16:creationId xmlns:a16="http://schemas.microsoft.com/office/drawing/2014/main" id="{BF88F609-5812-48B2-926A-7E6FBA70951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628"/>
          <a:stretch/>
        </p:blipFill>
        <p:spPr>
          <a:xfrm>
            <a:off x="5398937" y="2002950"/>
            <a:ext cx="1800000" cy="1800000"/>
          </a:xfrm>
          <a:prstGeom prst="roundRect">
            <a:avLst/>
          </a:prstGeom>
          <a:ln w="19050">
            <a:solidFill>
              <a:srgbClr val="FFFFFF"/>
            </a:solidFill>
          </a:ln>
          <a:effectLst>
            <a:outerShdw blurRad="254000" dist="127000" dir="2700000" algn="tl" rotWithShape="0">
              <a:prstClr val="black">
                <a:alpha val="20000"/>
              </a:prstClr>
            </a:outerShdw>
          </a:effectLst>
        </p:spPr>
      </p:pic>
      <p:pic>
        <p:nvPicPr>
          <p:cNvPr id="22" name="Picture 21">
            <a:extLst>
              <a:ext uri="{FF2B5EF4-FFF2-40B4-BE49-F238E27FC236}">
                <a16:creationId xmlns:a16="http://schemas.microsoft.com/office/drawing/2014/main" id="{F339638A-0389-4960-A77F-0854F86D321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57122" y="2002950"/>
            <a:ext cx="1800000" cy="1800000"/>
          </a:xfrm>
          <a:prstGeom prst="roundRect">
            <a:avLst/>
          </a:prstGeom>
          <a:ln w="19050">
            <a:solidFill>
              <a:srgbClr val="FFFFFF"/>
            </a:solidFill>
          </a:ln>
          <a:effectLst>
            <a:outerShdw blurRad="254000" dist="127000" dir="2700000" algn="tl" rotWithShape="0">
              <a:prstClr val="black">
                <a:alpha val="20000"/>
              </a:prstClr>
            </a:outerShdw>
          </a:effectLst>
        </p:spPr>
      </p:pic>
      <p:pic>
        <p:nvPicPr>
          <p:cNvPr id="23" name="Picture 22">
            <a:extLst>
              <a:ext uri="{FF2B5EF4-FFF2-40B4-BE49-F238E27FC236}">
                <a16:creationId xmlns:a16="http://schemas.microsoft.com/office/drawing/2014/main" id="{DC2C2945-AA69-49CE-BE2D-2710968A6B6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15307" y="2002950"/>
            <a:ext cx="1800000" cy="1800000"/>
          </a:xfrm>
          <a:prstGeom prst="roundRect">
            <a:avLst/>
          </a:prstGeom>
          <a:ln w="19050">
            <a:solidFill>
              <a:srgbClr val="FFFFFF"/>
            </a:solidFill>
          </a:ln>
          <a:effectLst>
            <a:outerShdw blurRad="254000" dist="127000" dir="2700000" algn="tl" rotWithShape="0">
              <a:prstClr val="black">
                <a:alpha val="20000"/>
              </a:prstClr>
            </a:outerShdw>
          </a:effectLst>
        </p:spPr>
      </p:pic>
      <p:sp>
        <p:nvSpPr>
          <p:cNvPr id="24" name="Rectangle 23">
            <a:extLst>
              <a:ext uri="{FF2B5EF4-FFF2-40B4-BE49-F238E27FC236}">
                <a16:creationId xmlns:a16="http://schemas.microsoft.com/office/drawing/2014/main" id="{90BB27BA-8F0F-4324-AC98-A5613A9C56BB}"/>
              </a:ext>
            </a:extLst>
          </p:cNvPr>
          <p:cNvSpPr/>
          <p:nvPr/>
        </p:nvSpPr>
        <p:spPr>
          <a:xfrm>
            <a:off x="5398936" y="3925728"/>
            <a:ext cx="1800000" cy="553998"/>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Non-irradiated skin</a:t>
            </a:r>
            <a:endParaRPr lang="en-US" altLang="en-US" kern="0" dirty="0">
              <a:solidFill>
                <a:srgbClr val="0070BA"/>
              </a:solidFill>
              <a:latin typeface="Fira Sans Medium"/>
            </a:endParaRPr>
          </a:p>
        </p:txBody>
      </p:sp>
      <p:sp>
        <p:nvSpPr>
          <p:cNvPr id="25" name="Rectangle 24">
            <a:extLst>
              <a:ext uri="{FF2B5EF4-FFF2-40B4-BE49-F238E27FC236}">
                <a16:creationId xmlns:a16="http://schemas.microsoft.com/office/drawing/2014/main" id="{25C8CBC8-B61C-4871-8CCE-C85F55AD2D70}"/>
              </a:ext>
            </a:extLst>
          </p:cNvPr>
          <p:cNvSpPr/>
          <p:nvPr/>
        </p:nvSpPr>
        <p:spPr>
          <a:xfrm>
            <a:off x="7557122" y="3925728"/>
            <a:ext cx="1800000" cy="553998"/>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Vehicle,</a:t>
            </a:r>
            <a:br>
              <a:rPr lang="en-GB" altLang="en-US" kern="0" dirty="0">
                <a:solidFill>
                  <a:srgbClr val="0070BA"/>
                </a:solidFill>
                <a:latin typeface="Fira Sans Medium"/>
              </a:rPr>
            </a:br>
            <a:r>
              <a:rPr lang="en-GB" altLang="en-US" kern="0" dirty="0">
                <a:solidFill>
                  <a:srgbClr val="0070BA"/>
                </a:solidFill>
                <a:latin typeface="Fira Sans Medium"/>
              </a:rPr>
              <a:t>3 J/cm2 UV</a:t>
            </a:r>
          </a:p>
        </p:txBody>
      </p:sp>
      <p:sp>
        <p:nvSpPr>
          <p:cNvPr id="26" name="Rectangle 25">
            <a:extLst>
              <a:ext uri="{FF2B5EF4-FFF2-40B4-BE49-F238E27FC236}">
                <a16:creationId xmlns:a16="http://schemas.microsoft.com/office/drawing/2014/main" id="{F97994B8-DD0E-4098-A3A1-E33EFAF92201}"/>
              </a:ext>
            </a:extLst>
          </p:cNvPr>
          <p:cNvSpPr/>
          <p:nvPr/>
        </p:nvSpPr>
        <p:spPr>
          <a:xfrm>
            <a:off x="9715307" y="3925728"/>
            <a:ext cx="1800000" cy="553998"/>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BEL-EVEN</a:t>
            </a:r>
            <a:r>
              <a:rPr lang="en-GB" altLang="en-US" kern="0" baseline="30000" dirty="0">
                <a:solidFill>
                  <a:srgbClr val="0070BA"/>
                </a:solidFill>
                <a:latin typeface="Fira Sans Medium"/>
              </a:rPr>
              <a:t>®</a:t>
            </a:r>
            <a:r>
              <a:rPr lang="en-GB" altLang="en-US" kern="0" dirty="0">
                <a:solidFill>
                  <a:srgbClr val="0070BA"/>
                </a:solidFill>
                <a:latin typeface="Fira Sans Medium"/>
              </a:rPr>
              <a:t>,</a:t>
            </a:r>
            <a:br>
              <a:rPr lang="en-GB" altLang="en-US" kern="0" dirty="0">
                <a:solidFill>
                  <a:srgbClr val="0070BA"/>
                </a:solidFill>
                <a:latin typeface="Fira Sans Medium"/>
              </a:rPr>
            </a:br>
            <a:r>
              <a:rPr lang="en-GB" altLang="en-US" kern="0" dirty="0">
                <a:solidFill>
                  <a:srgbClr val="0070BA"/>
                </a:solidFill>
                <a:latin typeface="Fira Sans Medium"/>
              </a:rPr>
              <a:t>3 J/cm2 UV</a:t>
            </a:r>
          </a:p>
        </p:txBody>
      </p:sp>
      <p:sp>
        <p:nvSpPr>
          <p:cNvPr id="27" name="Text Placeholder 2">
            <a:extLst>
              <a:ext uri="{FF2B5EF4-FFF2-40B4-BE49-F238E27FC236}">
                <a16:creationId xmlns:a16="http://schemas.microsoft.com/office/drawing/2014/main" id="{EA9B7123-F520-4351-A2A8-E21A719DB0D7}"/>
              </a:ext>
            </a:extLst>
          </p:cNvPr>
          <p:cNvSpPr txBox="1">
            <a:spLocks/>
          </p:cNvSpPr>
          <p:nvPr/>
        </p:nvSpPr>
        <p:spPr>
          <a:xfrm>
            <a:off x="2876072" y="6538890"/>
            <a:ext cx="4129400" cy="16158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800"/>
              </a:spcAft>
              <a:buClr>
                <a:srgbClr val="0070BA"/>
              </a:buClr>
              <a:buFont typeface="Arial" panose="020B0604020202020204" pitchFamily="34" charset="0"/>
              <a:buNone/>
            </a:pPr>
            <a:r>
              <a:rPr lang="en-GB" sz="1050" i="1" dirty="0">
                <a:solidFill>
                  <a:srgbClr val="FFFFFF">
                    <a:lumMod val="65000"/>
                  </a:srgbClr>
                </a:solidFill>
                <a:latin typeface="Fira Sans"/>
              </a:rPr>
              <a:t>Human abdominal skin, 43 years old female donor</a:t>
            </a:r>
          </a:p>
        </p:txBody>
      </p:sp>
      <p:sp>
        <p:nvSpPr>
          <p:cNvPr id="28" name="Rectangle 27">
            <a:extLst>
              <a:ext uri="{FF2B5EF4-FFF2-40B4-BE49-F238E27FC236}">
                <a16:creationId xmlns:a16="http://schemas.microsoft.com/office/drawing/2014/main" id="{42B18283-EF5A-4AE5-903F-FDD112DC99F4}"/>
              </a:ext>
            </a:extLst>
          </p:cNvPr>
          <p:cNvSpPr/>
          <p:nvPr/>
        </p:nvSpPr>
        <p:spPr>
          <a:xfrm>
            <a:off x="9715307" y="4516580"/>
            <a:ext cx="1800000" cy="738664"/>
          </a:xfrm>
          <a:prstGeom prst="rect">
            <a:avLst/>
          </a:prstGeom>
        </p:spPr>
        <p:txBody>
          <a:bodyPr wrap="square" lIns="0" tIns="0" rIns="0" bIns="0">
            <a:spAutoFit/>
          </a:bodyPr>
          <a:lstStyle/>
          <a:p>
            <a:pPr algn="ctr">
              <a:spcBef>
                <a:spcPts val="600"/>
              </a:spcBef>
            </a:pPr>
            <a:r>
              <a:rPr lang="en-GB" altLang="en-US" sz="1600" kern="0" dirty="0">
                <a:solidFill>
                  <a:srgbClr val="000000"/>
                </a:solidFill>
                <a:latin typeface="Fira Sans"/>
              </a:rPr>
              <a:t>Increased Collagen III levels using</a:t>
            </a:r>
            <a:br>
              <a:rPr lang="en-GB" altLang="en-US" sz="1600" kern="0" dirty="0">
                <a:solidFill>
                  <a:srgbClr val="000000"/>
                </a:solidFill>
                <a:latin typeface="Fira Sans"/>
              </a:rPr>
            </a:br>
            <a:r>
              <a:rPr lang="en-GB" altLang="en-US" sz="1600" kern="0" dirty="0">
                <a:solidFill>
                  <a:srgbClr val="000000"/>
                </a:solidFill>
                <a:latin typeface="Fira Sans"/>
              </a:rPr>
              <a:t>BEL-EVEN</a:t>
            </a:r>
            <a:r>
              <a:rPr lang="en-GB" altLang="en-US" sz="1600" kern="0" baseline="30000" dirty="0">
                <a:solidFill>
                  <a:srgbClr val="000000"/>
                </a:solidFill>
                <a:latin typeface="Fira Sans"/>
              </a:rPr>
              <a:t>®</a:t>
            </a:r>
          </a:p>
        </p:txBody>
      </p:sp>
      <p:cxnSp>
        <p:nvCxnSpPr>
          <p:cNvPr id="29" name="Straight Connector 28">
            <a:extLst>
              <a:ext uri="{FF2B5EF4-FFF2-40B4-BE49-F238E27FC236}">
                <a16:creationId xmlns:a16="http://schemas.microsoft.com/office/drawing/2014/main" id="{ADF97D92-E956-489A-8E73-17FB1276712A}"/>
              </a:ext>
            </a:extLst>
          </p:cNvPr>
          <p:cNvCxnSpPr>
            <a:cxnSpLocks/>
          </p:cNvCxnSpPr>
          <p:nvPr/>
        </p:nvCxnSpPr>
        <p:spPr>
          <a:xfrm>
            <a:off x="4931250" y="2002950"/>
            <a:ext cx="0" cy="4221729"/>
          </a:xfrm>
          <a:prstGeom prst="line">
            <a:avLst/>
          </a:prstGeom>
          <a:noFill/>
          <a:ln w="38100" cap="rnd" cmpd="sng" algn="ctr">
            <a:solidFill>
              <a:srgbClr val="FFFFFF">
                <a:lumMod val="75000"/>
              </a:srgbClr>
            </a:solidFill>
            <a:prstDash val="sysDot"/>
            <a:miter lim="800000"/>
          </a:ln>
          <a:effectLst/>
        </p:spPr>
      </p:cxnSp>
      <p:pic>
        <p:nvPicPr>
          <p:cNvPr id="30" name="Picture 29" descr="A close up of a logo&#10;&#10;Description automatically generated">
            <a:extLst>
              <a:ext uri="{FF2B5EF4-FFF2-40B4-BE49-F238E27FC236}">
                <a16:creationId xmlns:a16="http://schemas.microsoft.com/office/drawing/2014/main" id="{92108C95-D7E1-4CFA-B94D-C38576E9BB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31" name="TextBox 30">
            <a:extLst>
              <a:ext uri="{FF2B5EF4-FFF2-40B4-BE49-F238E27FC236}">
                <a16:creationId xmlns:a16="http://schemas.microsoft.com/office/drawing/2014/main" id="{A2E28C42-E6A1-4277-9E8E-2D3C80A92752}"/>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ex vivo</a:t>
            </a:r>
          </a:p>
        </p:txBody>
      </p:sp>
      <p:cxnSp>
        <p:nvCxnSpPr>
          <p:cNvPr id="32" name="Straight Connector 31">
            <a:extLst>
              <a:ext uri="{FF2B5EF4-FFF2-40B4-BE49-F238E27FC236}">
                <a16:creationId xmlns:a16="http://schemas.microsoft.com/office/drawing/2014/main" id="{A55C515D-B7EB-4CFE-922E-878CAA95B839}"/>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pic>
        <p:nvPicPr>
          <p:cNvPr id="33" name="Picture 32" descr="A picture containing drawing&#10;&#10;Description automatically generated">
            <a:extLst>
              <a:ext uri="{FF2B5EF4-FFF2-40B4-BE49-F238E27FC236}">
                <a16:creationId xmlns:a16="http://schemas.microsoft.com/office/drawing/2014/main" id="{70B56132-61BA-4745-9636-585DF2FB9CC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8000" y="2236424"/>
            <a:ext cx="4045877" cy="3988255"/>
          </a:xfrm>
          <a:prstGeom prst="rect">
            <a:avLst/>
          </a:prstGeom>
        </p:spPr>
      </p:pic>
      <p:sp>
        <p:nvSpPr>
          <p:cNvPr id="34" name="TextBox 33">
            <a:extLst>
              <a:ext uri="{FF2B5EF4-FFF2-40B4-BE49-F238E27FC236}">
                <a16:creationId xmlns:a16="http://schemas.microsoft.com/office/drawing/2014/main" id="{A2552D10-5B7F-4097-8842-72A96661A217}"/>
              </a:ext>
            </a:extLst>
          </p:cNvPr>
          <p:cNvSpPr txBox="1"/>
          <p:nvPr/>
        </p:nvSpPr>
        <p:spPr>
          <a:xfrm>
            <a:off x="583896" y="1532387"/>
            <a:ext cx="4129397" cy="738664"/>
          </a:xfrm>
          <a:prstGeom prst="rect">
            <a:avLst/>
          </a:prstGeom>
          <a:noFill/>
        </p:spPr>
        <p:txBody>
          <a:bodyPr wrap="square" lIns="0" tIns="0" rIns="0" bIns="0" rtlCol="0">
            <a:spAutoFit/>
          </a:bodyPr>
          <a:lstStyle/>
          <a:p>
            <a:pPr algn="ctr" fontAlgn="base">
              <a:spcBef>
                <a:spcPct val="0"/>
              </a:spcBef>
              <a:spcAft>
                <a:spcPct val="0"/>
              </a:spcAft>
            </a:pPr>
            <a:r>
              <a:rPr lang="en-US" sz="1600" b="1" dirty="0">
                <a:solidFill>
                  <a:srgbClr val="000000"/>
                </a:solidFill>
                <a:latin typeface="Fira Sans"/>
                <a:ea typeface="Trebuchet MS" charset="0"/>
                <a:cs typeface="Trebuchet MS" charset="0"/>
              </a:rPr>
              <a:t>By inhibiting the enzyme 11β-HSD1,                        BEL-EVEN® prevents from UV-induced Collagen III damage</a:t>
            </a:r>
          </a:p>
        </p:txBody>
      </p:sp>
    </p:spTree>
    <p:extLst>
      <p:ext uri="{BB962C8B-B14F-4D97-AF65-F5344CB8AC3E}">
        <p14:creationId xmlns:p14="http://schemas.microsoft.com/office/powerpoint/2010/main" val="2508651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19</a:t>
            </a:fld>
            <a:endParaRPr lang="en-US" dirty="0"/>
          </a:p>
        </p:txBody>
      </p:sp>
      <p:sp>
        <p:nvSpPr>
          <p:cNvPr id="22" name="Text Placeholder 13">
            <a:extLst>
              <a:ext uri="{FF2B5EF4-FFF2-40B4-BE49-F238E27FC236}">
                <a16:creationId xmlns:a16="http://schemas.microsoft.com/office/drawing/2014/main" id="{33AE383C-9FED-4388-9D50-6180C3EAED89}"/>
              </a:ext>
            </a:extLst>
          </p:cNvPr>
          <p:cNvSpPr txBox="1">
            <a:spLocks/>
          </p:cNvSpPr>
          <p:nvPr/>
        </p:nvSpPr>
        <p:spPr>
          <a:xfrm>
            <a:off x="468000" y="286879"/>
            <a:ext cx="11258862" cy="984885"/>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rgbClr val="00A3DB"/>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a:ln>
                  <a:noFill/>
                </a:ln>
                <a:solidFill>
                  <a:srgbClr val="0070BA"/>
                </a:solidFill>
                <a:effectLst/>
                <a:uLnTx/>
                <a:uFillTx/>
                <a:latin typeface="Fira Sans Medium"/>
                <a:ea typeface="+mn-ea"/>
                <a:cs typeface="+mn-cs"/>
              </a:rPr>
              <a:t>BEL-EVEN® prevents from Cortisol induced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a:ln>
                  <a:noFill/>
                </a:ln>
                <a:solidFill>
                  <a:srgbClr val="0070BA"/>
                </a:solidFill>
                <a:effectLst/>
                <a:uLnTx/>
                <a:uFillTx/>
                <a:latin typeface="Fira Sans Medium"/>
                <a:ea typeface="+mn-ea"/>
                <a:cs typeface="+mn-cs"/>
              </a:rPr>
              <a:t>Collagen degradation</a:t>
            </a:r>
            <a:endParaRPr kumimoji="0" lang="en-GB" sz="3200" b="0" i="0" u="none" strike="noStrike" kern="1200" cap="none" spc="0" normalizeH="0" baseline="0" noProof="0" dirty="0">
              <a:ln>
                <a:noFill/>
              </a:ln>
              <a:solidFill>
                <a:srgbClr val="0070BA"/>
              </a:solidFill>
              <a:effectLst/>
              <a:uLnTx/>
              <a:uFillTx/>
              <a:latin typeface="Fira Sans Medium"/>
              <a:ea typeface="+mn-ea"/>
              <a:cs typeface="+mn-cs"/>
            </a:endParaRPr>
          </a:p>
        </p:txBody>
      </p:sp>
      <p:sp>
        <p:nvSpPr>
          <p:cNvPr id="24" name="Rectangle 23">
            <a:extLst>
              <a:ext uri="{FF2B5EF4-FFF2-40B4-BE49-F238E27FC236}">
                <a16:creationId xmlns:a16="http://schemas.microsoft.com/office/drawing/2014/main" id="{A5E8B7F2-719D-409F-82C8-8A726750AE82}"/>
              </a:ext>
            </a:extLst>
          </p:cNvPr>
          <p:cNvSpPr/>
          <p:nvPr/>
        </p:nvSpPr>
        <p:spPr>
          <a:xfrm>
            <a:off x="5398936" y="3608228"/>
            <a:ext cx="1800000" cy="276999"/>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Vehicle</a:t>
            </a:r>
          </a:p>
        </p:txBody>
      </p:sp>
      <p:sp>
        <p:nvSpPr>
          <p:cNvPr id="25" name="Rectangle 24">
            <a:extLst>
              <a:ext uri="{FF2B5EF4-FFF2-40B4-BE49-F238E27FC236}">
                <a16:creationId xmlns:a16="http://schemas.microsoft.com/office/drawing/2014/main" id="{DD26E730-181B-4A4A-AB0B-66F766AC4A08}"/>
              </a:ext>
            </a:extLst>
          </p:cNvPr>
          <p:cNvSpPr/>
          <p:nvPr/>
        </p:nvSpPr>
        <p:spPr>
          <a:xfrm>
            <a:off x="7557122" y="3608228"/>
            <a:ext cx="1800000" cy="553998"/>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Vehicle,</a:t>
            </a:r>
            <a:br>
              <a:rPr lang="en-GB" altLang="en-US" kern="0" dirty="0">
                <a:solidFill>
                  <a:srgbClr val="0070BA"/>
                </a:solidFill>
                <a:latin typeface="Fira Sans Medium"/>
              </a:rPr>
            </a:br>
            <a:r>
              <a:rPr lang="en-GB" altLang="en-US" kern="0" dirty="0">
                <a:solidFill>
                  <a:srgbClr val="0070BA"/>
                </a:solidFill>
                <a:latin typeface="Fira Sans Medium"/>
              </a:rPr>
              <a:t> 0.1µm Cortisone</a:t>
            </a:r>
          </a:p>
        </p:txBody>
      </p:sp>
      <p:sp>
        <p:nvSpPr>
          <p:cNvPr id="26" name="Rectangle 25">
            <a:extLst>
              <a:ext uri="{FF2B5EF4-FFF2-40B4-BE49-F238E27FC236}">
                <a16:creationId xmlns:a16="http://schemas.microsoft.com/office/drawing/2014/main" id="{60525F78-11A2-4DAE-87F9-BA69415CEF03}"/>
              </a:ext>
            </a:extLst>
          </p:cNvPr>
          <p:cNvSpPr/>
          <p:nvPr/>
        </p:nvSpPr>
        <p:spPr>
          <a:xfrm>
            <a:off x="9715307" y="3608228"/>
            <a:ext cx="1800000" cy="553998"/>
          </a:xfrm>
          <a:prstGeom prst="rect">
            <a:avLst/>
          </a:prstGeom>
        </p:spPr>
        <p:txBody>
          <a:bodyPr wrap="square" lIns="0" tIns="0" rIns="0" bIns="0">
            <a:spAutoFit/>
          </a:bodyPr>
          <a:lstStyle/>
          <a:p>
            <a:pPr algn="ctr">
              <a:spcBef>
                <a:spcPts val="600"/>
              </a:spcBef>
            </a:pPr>
            <a:r>
              <a:rPr lang="en-GB" altLang="en-US" kern="0" dirty="0">
                <a:solidFill>
                  <a:srgbClr val="0070BA"/>
                </a:solidFill>
                <a:latin typeface="Fira Sans Medium"/>
              </a:rPr>
              <a:t>BEL-EVEN</a:t>
            </a:r>
            <a:r>
              <a:rPr lang="en-GB" altLang="en-US" kern="0" baseline="30000" dirty="0">
                <a:solidFill>
                  <a:srgbClr val="0070BA"/>
                </a:solidFill>
                <a:latin typeface="Fira Sans Medium"/>
              </a:rPr>
              <a:t>®</a:t>
            </a:r>
            <a:r>
              <a:rPr lang="en-GB" altLang="en-US" kern="0" dirty="0">
                <a:solidFill>
                  <a:srgbClr val="0070BA"/>
                </a:solidFill>
                <a:latin typeface="Fira Sans Medium"/>
              </a:rPr>
              <a:t>,</a:t>
            </a:r>
            <a:br>
              <a:rPr lang="en-GB" altLang="en-US" kern="0" dirty="0">
                <a:solidFill>
                  <a:srgbClr val="0070BA"/>
                </a:solidFill>
                <a:latin typeface="Fira Sans Medium"/>
              </a:rPr>
            </a:br>
            <a:r>
              <a:rPr lang="en-GB" altLang="en-US" kern="0" dirty="0">
                <a:solidFill>
                  <a:srgbClr val="0070BA"/>
                </a:solidFill>
                <a:latin typeface="Fira Sans Medium"/>
              </a:rPr>
              <a:t>0.1µm Cortisone</a:t>
            </a:r>
          </a:p>
        </p:txBody>
      </p:sp>
      <p:sp>
        <p:nvSpPr>
          <p:cNvPr id="28" name="Rectangle 27">
            <a:extLst>
              <a:ext uri="{FF2B5EF4-FFF2-40B4-BE49-F238E27FC236}">
                <a16:creationId xmlns:a16="http://schemas.microsoft.com/office/drawing/2014/main" id="{A9895D2A-9AB6-481D-AF65-4C6157EF1D28}"/>
              </a:ext>
            </a:extLst>
          </p:cNvPr>
          <p:cNvSpPr/>
          <p:nvPr/>
        </p:nvSpPr>
        <p:spPr>
          <a:xfrm>
            <a:off x="9715307" y="4199080"/>
            <a:ext cx="1800000" cy="1231106"/>
          </a:xfrm>
          <a:prstGeom prst="rect">
            <a:avLst/>
          </a:prstGeom>
        </p:spPr>
        <p:txBody>
          <a:bodyPr wrap="square" lIns="0" tIns="0" rIns="0" bIns="0">
            <a:spAutoFit/>
          </a:bodyPr>
          <a:lstStyle/>
          <a:p>
            <a:pPr algn="ctr">
              <a:spcBef>
                <a:spcPts val="600"/>
              </a:spcBef>
            </a:pPr>
            <a:r>
              <a:rPr lang="en-GB" altLang="en-US" sz="1600" kern="0" dirty="0">
                <a:solidFill>
                  <a:srgbClr val="000000"/>
                </a:solidFill>
                <a:latin typeface="Fira Sans"/>
              </a:rPr>
              <a:t>More Collagen </a:t>
            </a:r>
            <a:br>
              <a:rPr lang="en-GB" altLang="en-US" sz="1600" kern="0" dirty="0">
                <a:solidFill>
                  <a:srgbClr val="000000"/>
                </a:solidFill>
                <a:latin typeface="Fira Sans"/>
              </a:rPr>
            </a:br>
            <a:r>
              <a:rPr lang="en-GB" altLang="en-US" sz="1600" kern="0" dirty="0">
                <a:solidFill>
                  <a:srgbClr val="000000"/>
                </a:solidFill>
                <a:latin typeface="Fira Sans"/>
              </a:rPr>
              <a:t>(red </a:t>
            </a:r>
            <a:r>
              <a:rPr lang="en-GB" altLang="en-US" sz="1600" kern="0" dirty="0" err="1">
                <a:solidFill>
                  <a:srgbClr val="000000"/>
                </a:solidFill>
                <a:latin typeface="Fira Sans"/>
              </a:rPr>
              <a:t>color</a:t>
            </a:r>
            <a:r>
              <a:rPr lang="en-GB" altLang="en-US" sz="1600" kern="0" dirty="0">
                <a:solidFill>
                  <a:srgbClr val="000000"/>
                </a:solidFill>
                <a:latin typeface="Fira Sans"/>
              </a:rPr>
              <a:t>) and Improved skin density with </a:t>
            </a:r>
            <a:br>
              <a:rPr lang="en-GB" altLang="en-US" sz="1600" kern="0" dirty="0">
                <a:solidFill>
                  <a:srgbClr val="000000"/>
                </a:solidFill>
                <a:latin typeface="Fira Sans"/>
              </a:rPr>
            </a:br>
            <a:r>
              <a:rPr lang="en-GB" altLang="en-US" sz="1600" kern="0" dirty="0">
                <a:solidFill>
                  <a:srgbClr val="000000"/>
                </a:solidFill>
                <a:latin typeface="Fira Sans"/>
              </a:rPr>
              <a:t>BEL-EVEN</a:t>
            </a:r>
            <a:r>
              <a:rPr lang="en-GB" altLang="en-US" sz="1600" kern="0" baseline="30000" dirty="0">
                <a:solidFill>
                  <a:srgbClr val="000000"/>
                </a:solidFill>
                <a:latin typeface="Fira Sans"/>
              </a:rPr>
              <a:t>®</a:t>
            </a:r>
          </a:p>
        </p:txBody>
      </p:sp>
      <p:pic>
        <p:nvPicPr>
          <p:cNvPr id="29" name="Picture 28">
            <a:extLst>
              <a:ext uri="{FF2B5EF4-FFF2-40B4-BE49-F238E27FC236}">
                <a16:creationId xmlns:a16="http://schemas.microsoft.com/office/drawing/2014/main" id="{1FD39FC0-886E-49A3-B9E9-7420DC9C648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715307" y="1685450"/>
            <a:ext cx="1800000" cy="1800000"/>
          </a:xfrm>
          <a:prstGeom prst="roundRect">
            <a:avLst/>
          </a:prstGeom>
          <a:ln w="19050">
            <a:solidFill>
              <a:srgbClr val="FFFFFF"/>
            </a:solidFill>
          </a:ln>
          <a:effectLst>
            <a:outerShdw blurRad="254000" dist="127000" dir="2700000" algn="tl" rotWithShape="0">
              <a:prstClr val="black">
                <a:alpha val="20000"/>
              </a:prstClr>
            </a:outerShdw>
          </a:effectLst>
        </p:spPr>
      </p:pic>
      <p:pic>
        <p:nvPicPr>
          <p:cNvPr id="30" name="Picture 29">
            <a:extLst>
              <a:ext uri="{FF2B5EF4-FFF2-40B4-BE49-F238E27FC236}">
                <a16:creationId xmlns:a16="http://schemas.microsoft.com/office/drawing/2014/main" id="{46E85CBA-E29D-4343-8E01-D9DEA9E21C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57337" y="1685450"/>
            <a:ext cx="1800000" cy="1800000"/>
          </a:xfrm>
          <a:prstGeom prst="roundRect">
            <a:avLst/>
          </a:prstGeom>
          <a:ln w="19050">
            <a:solidFill>
              <a:srgbClr val="FFFFFF"/>
            </a:solidFill>
          </a:ln>
          <a:effectLst>
            <a:outerShdw blurRad="254000" dist="127000" dir="2700000" algn="tl" rotWithShape="0">
              <a:prstClr val="black">
                <a:alpha val="20000"/>
              </a:prstClr>
            </a:outerShdw>
          </a:effectLst>
        </p:spPr>
      </p:pic>
      <p:pic>
        <p:nvPicPr>
          <p:cNvPr id="31" name="Picture 30">
            <a:extLst>
              <a:ext uri="{FF2B5EF4-FFF2-40B4-BE49-F238E27FC236}">
                <a16:creationId xmlns:a16="http://schemas.microsoft.com/office/drawing/2014/main" id="{281F7615-65A7-4E5D-9DFA-49481983D0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98936" y="1685450"/>
            <a:ext cx="1800000" cy="1800000"/>
          </a:xfrm>
          <a:prstGeom prst="roundRect">
            <a:avLst/>
          </a:prstGeom>
          <a:ln w="19050">
            <a:solidFill>
              <a:srgbClr val="FFFFFF"/>
            </a:solidFill>
          </a:ln>
          <a:effectLst>
            <a:outerShdw blurRad="254000" dist="127000" dir="2700000" algn="tl" rotWithShape="0">
              <a:prstClr val="black">
                <a:alpha val="20000"/>
              </a:prstClr>
            </a:outerShdw>
          </a:effectLst>
        </p:spPr>
      </p:pic>
      <p:cxnSp>
        <p:nvCxnSpPr>
          <p:cNvPr id="32" name="Straight Connector 31">
            <a:extLst>
              <a:ext uri="{FF2B5EF4-FFF2-40B4-BE49-F238E27FC236}">
                <a16:creationId xmlns:a16="http://schemas.microsoft.com/office/drawing/2014/main" id="{C6E63B12-6B98-4154-988C-A6E34278D049}"/>
              </a:ext>
            </a:extLst>
          </p:cNvPr>
          <p:cNvCxnSpPr>
            <a:cxnSpLocks/>
          </p:cNvCxnSpPr>
          <p:nvPr/>
        </p:nvCxnSpPr>
        <p:spPr>
          <a:xfrm>
            <a:off x="4931250" y="1672700"/>
            <a:ext cx="0" cy="4551979"/>
          </a:xfrm>
          <a:prstGeom prst="line">
            <a:avLst/>
          </a:prstGeom>
          <a:noFill/>
          <a:ln w="38100" cap="rnd" cmpd="sng" algn="ctr">
            <a:solidFill>
              <a:srgbClr val="FFFFFF">
                <a:lumMod val="75000"/>
              </a:srgbClr>
            </a:solidFill>
            <a:prstDash val="sysDot"/>
            <a:miter lim="800000"/>
          </a:ln>
          <a:effectLst/>
        </p:spPr>
      </p:cxnSp>
      <p:pic>
        <p:nvPicPr>
          <p:cNvPr id="33" name="Picture 32" descr="A close up of a logo&#10;&#10;Description automatically generated">
            <a:extLst>
              <a:ext uri="{FF2B5EF4-FFF2-40B4-BE49-F238E27FC236}">
                <a16:creationId xmlns:a16="http://schemas.microsoft.com/office/drawing/2014/main" id="{9348352E-C739-4A89-99FC-2A069FEB8F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34" name="TextBox 33">
            <a:extLst>
              <a:ext uri="{FF2B5EF4-FFF2-40B4-BE49-F238E27FC236}">
                <a16:creationId xmlns:a16="http://schemas.microsoft.com/office/drawing/2014/main" id="{F6D34C81-2F26-4969-BDC9-8275B2160A8E}"/>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ex vivo</a:t>
            </a:r>
          </a:p>
        </p:txBody>
      </p:sp>
      <p:cxnSp>
        <p:nvCxnSpPr>
          <p:cNvPr id="35" name="Straight Connector 34">
            <a:extLst>
              <a:ext uri="{FF2B5EF4-FFF2-40B4-BE49-F238E27FC236}">
                <a16:creationId xmlns:a16="http://schemas.microsoft.com/office/drawing/2014/main" id="{D8792ACB-79C3-4898-AA71-FF793CB9BDE5}"/>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sp>
        <p:nvSpPr>
          <p:cNvPr id="40" name="TextBox 39">
            <a:extLst>
              <a:ext uri="{FF2B5EF4-FFF2-40B4-BE49-F238E27FC236}">
                <a16:creationId xmlns:a16="http://schemas.microsoft.com/office/drawing/2014/main" id="{EDFCDDF5-730A-4625-A4CC-DBEEC4837C80}"/>
              </a:ext>
            </a:extLst>
          </p:cNvPr>
          <p:cNvSpPr txBox="1"/>
          <p:nvPr/>
        </p:nvSpPr>
        <p:spPr>
          <a:xfrm>
            <a:off x="583896" y="1532387"/>
            <a:ext cx="4129397" cy="492443"/>
          </a:xfrm>
          <a:prstGeom prst="rect">
            <a:avLst/>
          </a:prstGeom>
          <a:noFill/>
        </p:spPr>
        <p:txBody>
          <a:bodyPr wrap="square" lIns="0" tIns="0" rIns="0" bIns="0" rtlCol="0">
            <a:spAutoFit/>
          </a:bodyPr>
          <a:lstStyle/>
          <a:p>
            <a:pPr algn="ctr" fontAlgn="base">
              <a:spcBef>
                <a:spcPct val="0"/>
              </a:spcBef>
              <a:spcAft>
                <a:spcPct val="0"/>
              </a:spcAft>
            </a:pPr>
            <a:r>
              <a:rPr lang="en-US" sz="1600" b="1" dirty="0">
                <a:solidFill>
                  <a:srgbClr val="000000"/>
                </a:solidFill>
                <a:latin typeface="Fira Sans"/>
                <a:ea typeface="Trebuchet MS" charset="0"/>
                <a:cs typeface="Trebuchet MS" charset="0"/>
              </a:rPr>
              <a:t>BEL-EVEN</a:t>
            </a:r>
            <a:r>
              <a:rPr lang="en-US" sz="1600" b="1" baseline="30000" dirty="0">
                <a:solidFill>
                  <a:srgbClr val="000000"/>
                </a:solidFill>
                <a:latin typeface="Fira Sans"/>
                <a:ea typeface="Trebuchet MS" charset="0"/>
                <a:cs typeface="Trebuchet MS" charset="0"/>
              </a:rPr>
              <a:t>®</a:t>
            </a:r>
            <a:r>
              <a:rPr lang="en-US" sz="1600" b="1" dirty="0">
                <a:solidFill>
                  <a:srgbClr val="000000"/>
                </a:solidFill>
                <a:latin typeface="Fira Sans"/>
                <a:ea typeface="Trebuchet MS" charset="0"/>
                <a:cs typeface="Trebuchet MS" charset="0"/>
              </a:rPr>
              <a:t> inhibits the transformation of </a:t>
            </a:r>
          </a:p>
          <a:p>
            <a:pPr algn="ctr" fontAlgn="base">
              <a:spcBef>
                <a:spcPct val="0"/>
              </a:spcBef>
              <a:spcAft>
                <a:spcPct val="0"/>
              </a:spcAft>
            </a:pPr>
            <a:r>
              <a:rPr lang="en-US" sz="1600" b="1" dirty="0">
                <a:solidFill>
                  <a:srgbClr val="000000"/>
                </a:solidFill>
                <a:latin typeface="Fira Sans"/>
                <a:ea typeface="Trebuchet MS" charset="0"/>
                <a:cs typeface="Trebuchet MS" charset="0"/>
              </a:rPr>
              <a:t>added Cortisone (0.1 µm) to Cortisol</a:t>
            </a:r>
          </a:p>
        </p:txBody>
      </p:sp>
      <p:pic>
        <p:nvPicPr>
          <p:cNvPr id="21" name="Picture 20" descr="Chart, bar chart&#10;&#10;Description automatically generated">
            <a:extLst>
              <a:ext uri="{FF2B5EF4-FFF2-40B4-BE49-F238E27FC236}">
                <a16:creationId xmlns:a16="http://schemas.microsoft.com/office/drawing/2014/main" id="{D1A10DC1-0F41-4E67-978D-253D038CD3A7}"/>
              </a:ext>
            </a:extLst>
          </p:cNvPr>
          <p:cNvPicPr>
            <a:picLocks noChangeAspect="1"/>
          </p:cNvPicPr>
          <p:nvPr/>
        </p:nvPicPr>
        <p:blipFill>
          <a:blip r:embed="rId6"/>
          <a:stretch>
            <a:fillRect/>
          </a:stretch>
        </p:blipFill>
        <p:spPr>
          <a:xfrm>
            <a:off x="660532" y="2000632"/>
            <a:ext cx="3785409" cy="4286419"/>
          </a:xfrm>
          <a:prstGeom prst="rect">
            <a:avLst/>
          </a:prstGeom>
        </p:spPr>
      </p:pic>
      <p:sp>
        <p:nvSpPr>
          <p:cNvPr id="23" name="Text Placeholder 2">
            <a:extLst>
              <a:ext uri="{FF2B5EF4-FFF2-40B4-BE49-F238E27FC236}">
                <a16:creationId xmlns:a16="http://schemas.microsoft.com/office/drawing/2014/main" id="{24AFCA83-A0FE-462A-8F67-E814681EAA57}"/>
              </a:ext>
            </a:extLst>
          </p:cNvPr>
          <p:cNvSpPr txBox="1">
            <a:spLocks/>
          </p:cNvSpPr>
          <p:nvPr/>
        </p:nvSpPr>
        <p:spPr>
          <a:xfrm>
            <a:off x="5032667" y="5282813"/>
            <a:ext cx="4129400" cy="6899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800"/>
              </a:spcAft>
              <a:buClr>
                <a:srgbClr val="0070BA"/>
              </a:buClr>
              <a:buSzTx/>
              <a:buFont typeface="Arial" panose="020B0604020202020204" pitchFamily="34" charset="0"/>
              <a:buNone/>
              <a:tabLst/>
              <a:defRPr/>
            </a:pPr>
            <a:r>
              <a:rPr kumimoji="0" lang="en-GB" sz="1050" b="0" i="1" u="none" strike="noStrike" kern="1200" cap="none" spc="0" normalizeH="0" baseline="0" noProof="0" dirty="0">
                <a:ln>
                  <a:noFill/>
                </a:ln>
                <a:solidFill>
                  <a:srgbClr val="FFFFFF">
                    <a:lumMod val="65000"/>
                  </a:srgbClr>
                </a:solidFill>
                <a:effectLst/>
                <a:uLnTx/>
                <a:uFillTx/>
                <a:latin typeface="Fira Sans"/>
                <a:ea typeface="+mn-ea"/>
                <a:cs typeface="+mn-cs"/>
              </a:rPr>
              <a:t>Human abdominal skin, 45 years old female donor</a:t>
            </a:r>
          </a:p>
          <a:p>
            <a:pPr marL="0" marR="0" lvl="0" indent="0" algn="ctr" defTabSz="914400" rtl="0" eaLnBrk="1" fontAlgn="auto" latinLnBrk="0" hangingPunct="1">
              <a:lnSpc>
                <a:spcPct val="100000"/>
              </a:lnSpc>
              <a:spcBef>
                <a:spcPts val="0"/>
              </a:spcBef>
              <a:spcAft>
                <a:spcPts val="800"/>
              </a:spcAft>
              <a:buClr>
                <a:srgbClr val="0070BA"/>
              </a:buClr>
              <a:buSzTx/>
              <a:buFont typeface="Arial" panose="020B0604020202020204" pitchFamily="34" charset="0"/>
              <a:buNone/>
              <a:tabLst/>
              <a:defRPr/>
            </a:pPr>
            <a:r>
              <a:rPr kumimoji="0" lang="en-US" sz="1050" b="0" i="0" u="none" strike="noStrike" kern="1200" cap="none" spc="0" normalizeH="0" baseline="0" noProof="0" dirty="0">
                <a:ln>
                  <a:noFill/>
                </a:ln>
                <a:solidFill>
                  <a:srgbClr val="FFFFFF">
                    <a:lumMod val="65000"/>
                  </a:srgbClr>
                </a:solidFill>
                <a:effectLst/>
                <a:uLnTx/>
                <a:uFillTx/>
                <a:latin typeface="Fira Sans"/>
                <a:ea typeface="+mn-ea"/>
                <a:cs typeface="+mn-cs"/>
              </a:rPr>
              <a:t># p &lt; 0.01 vs untreated and * p&lt; 0.01 vs cortisone alone</a:t>
            </a:r>
          </a:p>
          <a:p>
            <a:pPr marL="0" marR="0" lvl="0" indent="0" algn="ctr" defTabSz="914400" rtl="0" eaLnBrk="1" fontAlgn="auto" latinLnBrk="0" hangingPunct="1">
              <a:lnSpc>
                <a:spcPct val="100000"/>
              </a:lnSpc>
              <a:spcBef>
                <a:spcPts val="0"/>
              </a:spcBef>
              <a:spcAft>
                <a:spcPts val="800"/>
              </a:spcAft>
              <a:buClr>
                <a:srgbClr val="0070BA"/>
              </a:buClr>
              <a:buSzTx/>
              <a:buFont typeface="Arial" panose="020B0604020202020204" pitchFamily="34" charset="0"/>
              <a:buNone/>
              <a:tabLst/>
              <a:defRPr/>
            </a:pPr>
            <a:endParaRPr kumimoji="0" lang="en-GB" sz="1050" b="0" i="1" u="none" strike="noStrike" kern="1200" cap="none" spc="0" normalizeH="0" baseline="0" noProof="0" dirty="0">
              <a:ln>
                <a:noFill/>
              </a:ln>
              <a:solidFill>
                <a:srgbClr val="FFFFFF">
                  <a:lumMod val="65000"/>
                </a:srgbClr>
              </a:solidFill>
              <a:effectLst/>
              <a:uLnTx/>
              <a:uFillTx/>
              <a:latin typeface="Fira Sans"/>
              <a:ea typeface="+mn-ea"/>
              <a:cs typeface="+mn-cs"/>
            </a:endParaRPr>
          </a:p>
        </p:txBody>
      </p:sp>
    </p:spTree>
    <p:extLst>
      <p:ext uri="{BB962C8B-B14F-4D97-AF65-F5344CB8AC3E}">
        <p14:creationId xmlns:p14="http://schemas.microsoft.com/office/powerpoint/2010/main" val="725074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20</a:t>
            </a:fld>
            <a:endParaRPr lang="en-US" dirty="0"/>
          </a:p>
        </p:txBody>
      </p:sp>
      <p:pic>
        <p:nvPicPr>
          <p:cNvPr id="11" name="Picture Placeholder 10" descr="A person in a forest&#10;&#10;Description automatically generated">
            <a:extLst>
              <a:ext uri="{FF2B5EF4-FFF2-40B4-BE49-F238E27FC236}">
                <a16:creationId xmlns:a16="http://schemas.microsoft.com/office/drawing/2014/main" id="{AFA01633-25B0-48FD-B416-04F1103A71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rgbClr val="FFFFFF">
              <a:lumMod val="85000"/>
            </a:srgbClr>
          </a:solidFill>
          <a:ln>
            <a:noFill/>
          </a:ln>
          <a:effectLst/>
        </p:spPr>
      </p:pic>
      <p:pic>
        <p:nvPicPr>
          <p:cNvPr id="12" name="Picture 11">
            <a:extLst>
              <a:ext uri="{FF2B5EF4-FFF2-40B4-BE49-F238E27FC236}">
                <a16:creationId xmlns:a16="http://schemas.microsoft.com/office/drawing/2014/main" id="{ED1F98C6-40AF-4B5B-84AD-22D3603BC0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13" name="Title 3">
            <a:extLst>
              <a:ext uri="{FF2B5EF4-FFF2-40B4-BE49-F238E27FC236}">
                <a16:creationId xmlns:a16="http://schemas.microsoft.com/office/drawing/2014/main" id="{133EFABB-D8C8-4AC9-8AF8-9D53EBE1B8CC}"/>
              </a:ext>
            </a:extLst>
          </p:cNvPr>
          <p:cNvSpPr txBox="1">
            <a:spLocks/>
          </p:cNvSpPr>
          <p:nvPr/>
        </p:nvSpPr>
        <p:spPr bwMode="white">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1" u="none" strike="noStrike" kern="1200" cap="none" spc="0" normalizeH="0" baseline="0" noProof="0">
                <a:ln>
                  <a:noFill/>
                </a:ln>
                <a:solidFill>
                  <a:srgbClr val="FFFFFF"/>
                </a:solidFill>
                <a:effectLst/>
                <a:uLnTx/>
                <a:uFillTx/>
                <a:latin typeface="Fira Sans Medium"/>
                <a:ea typeface="+mj-ea"/>
                <a:cs typeface="+mj-cs"/>
              </a:rPr>
              <a:t>In vivo </a:t>
            </a:r>
            <a:r>
              <a:rPr kumimoji="0" lang="en-GB" sz="3200" b="0" i="0" u="none" strike="noStrike" kern="1200" cap="none" spc="0" normalizeH="0" baseline="0" noProof="0">
                <a:ln>
                  <a:noFill/>
                </a:ln>
                <a:solidFill>
                  <a:srgbClr val="FFFFFF"/>
                </a:solidFill>
                <a:effectLst/>
                <a:uLnTx/>
                <a:uFillTx/>
                <a:latin typeface="Fira Sans Medium"/>
                <a:ea typeface="+mj-ea"/>
                <a:cs typeface="+mj-cs"/>
              </a:rPr>
              <a:t>study design</a:t>
            </a:r>
            <a:endParaRPr kumimoji="0" lang="en-GB" sz="3200" b="0" i="0" u="none" strike="noStrike" kern="1200" cap="none" spc="0" normalizeH="0" baseline="0" noProof="0" dirty="0">
              <a:ln>
                <a:noFill/>
              </a:ln>
              <a:solidFill>
                <a:srgbClr val="FFFFFF"/>
              </a:solidFill>
              <a:effectLst/>
              <a:uLnTx/>
              <a:uFillTx/>
              <a:latin typeface="Fira Sans Medium"/>
              <a:ea typeface="+mj-ea"/>
              <a:cs typeface="+mj-cs"/>
            </a:endParaRPr>
          </a:p>
        </p:txBody>
      </p:sp>
      <p:sp>
        <p:nvSpPr>
          <p:cNvPr id="14" name="Slide Number Placeholder 4">
            <a:extLst>
              <a:ext uri="{FF2B5EF4-FFF2-40B4-BE49-F238E27FC236}">
                <a16:creationId xmlns:a16="http://schemas.microsoft.com/office/drawing/2014/main" id="{50F360C5-A60C-4F8A-9AC4-7595EE2C0E20}"/>
              </a:ext>
            </a:extLst>
          </p:cNvPr>
          <p:cNvSpPr txBox="1">
            <a:spLocks/>
          </p:cNvSpPr>
          <p:nvPr/>
        </p:nvSpPr>
        <p:spPr bwMode="white">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mtClean="0">
                <a:solidFill>
                  <a:srgbClr val="FFFFFF"/>
                </a:solidFill>
                <a:latin typeface="Fira Sans"/>
              </a:rPr>
              <a:pPr/>
              <a:t>20</a:t>
            </a:fld>
            <a:endParaRPr lang="en-US" dirty="0">
              <a:solidFill>
                <a:srgbClr val="FFFFFF"/>
              </a:solidFill>
              <a:latin typeface="Fira Sans"/>
            </a:endParaRPr>
          </a:p>
        </p:txBody>
      </p:sp>
      <p:sp>
        <p:nvSpPr>
          <p:cNvPr id="15" name="Text Placeholder 2">
            <a:extLst>
              <a:ext uri="{FF2B5EF4-FFF2-40B4-BE49-F238E27FC236}">
                <a16:creationId xmlns:a16="http://schemas.microsoft.com/office/drawing/2014/main" id="{2B605952-3466-4F29-ACE0-BB06918A919D}"/>
              </a:ext>
            </a:extLst>
          </p:cNvPr>
          <p:cNvSpPr txBox="1">
            <a:spLocks/>
          </p:cNvSpPr>
          <p:nvPr/>
        </p:nvSpPr>
        <p:spPr>
          <a:xfrm>
            <a:off x="467999" y="1582636"/>
            <a:ext cx="6428560" cy="2893100"/>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360000" indent="-360000">
              <a:spcAft>
                <a:spcPts val="1200"/>
              </a:spcAft>
              <a:buClr>
                <a:srgbClr val="FFFFFF"/>
              </a:buClr>
            </a:pPr>
            <a:r>
              <a:rPr lang="en-GB" sz="2800" b="1" dirty="0">
                <a:solidFill>
                  <a:srgbClr val="FFFFFF"/>
                </a:solidFill>
                <a:effectLst>
                  <a:outerShdw blurRad="38100" dist="38100" dir="2700000" algn="tl">
                    <a:srgbClr val="000000">
                      <a:alpha val="43137"/>
                    </a:srgbClr>
                  </a:outerShdw>
                </a:effectLst>
                <a:latin typeface="Fira Sans"/>
              </a:rPr>
              <a:t>3 months study</a:t>
            </a:r>
            <a:r>
              <a:rPr lang="en-GB" sz="2800" dirty="0">
                <a:solidFill>
                  <a:srgbClr val="FFFFFF"/>
                </a:solidFill>
                <a:effectLst>
                  <a:outerShdw blurRad="38100" dist="38100" dir="2700000" algn="tl">
                    <a:srgbClr val="000000">
                      <a:alpha val="43137"/>
                    </a:srgbClr>
                  </a:outerShdw>
                </a:effectLst>
                <a:latin typeface="Fira Sans"/>
              </a:rPr>
              <a:t>,                                       Oct-Dec in Switzerland</a:t>
            </a:r>
          </a:p>
          <a:p>
            <a:pPr marL="360000" indent="-360000">
              <a:spcAft>
                <a:spcPts val="1200"/>
              </a:spcAft>
              <a:buClr>
                <a:srgbClr val="FFFFFF"/>
              </a:buClr>
            </a:pPr>
            <a:r>
              <a:rPr lang="en-GB" sz="2800" dirty="0">
                <a:solidFill>
                  <a:srgbClr val="FFFFFF"/>
                </a:solidFill>
                <a:effectLst>
                  <a:outerShdw blurRad="38100" dist="38100" dir="2700000" algn="tl">
                    <a:srgbClr val="000000">
                      <a:alpha val="43137"/>
                    </a:srgbClr>
                  </a:outerShdw>
                </a:effectLst>
                <a:latin typeface="Fira Sans"/>
              </a:rPr>
              <a:t>Two groups of </a:t>
            </a:r>
            <a:r>
              <a:rPr lang="en-GB" sz="2800" b="1" dirty="0">
                <a:solidFill>
                  <a:srgbClr val="FFFFFF"/>
                </a:solidFill>
                <a:effectLst>
                  <a:outerShdw blurRad="38100" dist="38100" dir="2700000" algn="tl">
                    <a:srgbClr val="000000">
                      <a:alpha val="43137"/>
                    </a:srgbClr>
                  </a:outerShdw>
                </a:effectLst>
                <a:latin typeface="Fira Sans"/>
              </a:rPr>
              <a:t>30 female                                    </a:t>
            </a:r>
            <a:r>
              <a:rPr lang="en-GB" sz="2800" dirty="0">
                <a:solidFill>
                  <a:srgbClr val="FFFFFF"/>
                </a:solidFill>
                <a:effectLst>
                  <a:outerShdw blurRad="38100" dist="38100" dir="2700000" algn="tl">
                    <a:srgbClr val="000000">
                      <a:alpha val="43137"/>
                    </a:srgbClr>
                  </a:outerShdw>
                </a:effectLst>
                <a:latin typeface="Fira Sans"/>
              </a:rPr>
              <a:t>Volunteers </a:t>
            </a:r>
            <a:r>
              <a:rPr lang="en-GB" sz="2800" b="1" dirty="0">
                <a:solidFill>
                  <a:srgbClr val="FFFFFF"/>
                </a:solidFill>
                <a:effectLst>
                  <a:outerShdw blurRad="38100" dist="38100" dir="2700000" algn="tl">
                    <a:srgbClr val="000000">
                      <a:alpha val="43137"/>
                    </a:srgbClr>
                  </a:outerShdw>
                </a:effectLst>
                <a:latin typeface="Fira Sans"/>
              </a:rPr>
              <a:t>45-65 </a:t>
            </a:r>
            <a:r>
              <a:rPr lang="en-GB" sz="2800" b="1" dirty="0" err="1">
                <a:solidFill>
                  <a:srgbClr val="FFFFFF"/>
                </a:solidFill>
                <a:effectLst>
                  <a:outerShdw blurRad="38100" dist="38100" dir="2700000" algn="tl">
                    <a:srgbClr val="000000">
                      <a:alpha val="43137"/>
                    </a:srgbClr>
                  </a:outerShdw>
                </a:effectLst>
                <a:latin typeface="Fira Sans"/>
              </a:rPr>
              <a:t>y.o</a:t>
            </a:r>
            <a:r>
              <a:rPr lang="en-GB" sz="2800" b="1" dirty="0">
                <a:solidFill>
                  <a:srgbClr val="FFFFFF"/>
                </a:solidFill>
                <a:effectLst>
                  <a:outerShdw blurRad="38100" dist="38100" dir="2700000" algn="tl">
                    <a:srgbClr val="000000">
                      <a:alpha val="43137"/>
                    </a:srgbClr>
                  </a:outerShdw>
                </a:effectLst>
                <a:latin typeface="Fira Sans"/>
              </a:rPr>
              <a:t>.</a:t>
            </a:r>
            <a:r>
              <a:rPr lang="en-GB" sz="2800" dirty="0">
                <a:solidFill>
                  <a:srgbClr val="FFFFFF"/>
                </a:solidFill>
                <a:effectLst>
                  <a:outerShdw blurRad="38100" dist="38100" dir="2700000" algn="tl">
                    <a:srgbClr val="000000">
                      <a:alpha val="43137"/>
                    </a:srgbClr>
                  </a:outerShdw>
                </a:effectLst>
                <a:latin typeface="Fira Sans"/>
              </a:rPr>
              <a:t>                                                     </a:t>
            </a:r>
            <a:r>
              <a:rPr lang="en-GB" sz="2800" b="1" dirty="0">
                <a:solidFill>
                  <a:srgbClr val="FFFFFF"/>
                </a:solidFill>
                <a:effectLst>
                  <a:outerShdw blurRad="38100" dist="38100" dir="2700000" algn="tl">
                    <a:srgbClr val="000000">
                      <a:alpha val="43137"/>
                    </a:srgbClr>
                  </a:outerShdw>
                </a:effectLst>
                <a:latin typeface="Fira Sans"/>
              </a:rPr>
              <a:t>Blinded</a:t>
            </a:r>
            <a:r>
              <a:rPr lang="en-GB" sz="2800" dirty="0">
                <a:solidFill>
                  <a:srgbClr val="FFFFFF"/>
                </a:solidFill>
                <a:effectLst>
                  <a:outerShdw blurRad="38100" dist="38100" dir="2700000" algn="tl">
                    <a:srgbClr val="000000">
                      <a:alpha val="43137"/>
                    </a:srgbClr>
                  </a:outerShdw>
                </a:effectLst>
                <a:latin typeface="Fira Sans"/>
              </a:rPr>
              <a:t> and </a:t>
            </a:r>
            <a:r>
              <a:rPr lang="en-GB" sz="2800" b="1" dirty="0">
                <a:solidFill>
                  <a:srgbClr val="FFFFFF"/>
                </a:solidFill>
                <a:effectLst>
                  <a:outerShdw blurRad="38100" dist="38100" dir="2700000" algn="tl">
                    <a:srgbClr val="000000">
                      <a:alpha val="43137"/>
                    </a:srgbClr>
                  </a:outerShdw>
                </a:effectLst>
                <a:latin typeface="Fira Sans"/>
              </a:rPr>
              <a:t>placebo</a:t>
            </a:r>
            <a:r>
              <a:rPr lang="en-GB" sz="2800" dirty="0">
                <a:solidFill>
                  <a:srgbClr val="FFFFFF"/>
                </a:solidFill>
                <a:effectLst>
                  <a:outerShdw blurRad="38100" dist="38100" dir="2700000" algn="tl">
                    <a:srgbClr val="000000">
                      <a:alpha val="43137"/>
                    </a:srgbClr>
                  </a:outerShdw>
                </a:effectLst>
                <a:latin typeface="Fira Sans"/>
              </a:rPr>
              <a:t> controlled</a:t>
            </a:r>
          </a:p>
          <a:p>
            <a:pPr marL="360000" indent="-360000">
              <a:spcAft>
                <a:spcPts val="1200"/>
              </a:spcAft>
              <a:buClr>
                <a:srgbClr val="FFFFFF"/>
              </a:buClr>
            </a:pPr>
            <a:r>
              <a:rPr lang="en-GB" sz="2800" b="1" dirty="0">
                <a:solidFill>
                  <a:srgbClr val="FFFFFF"/>
                </a:solidFill>
                <a:effectLst>
                  <a:outerShdw blurRad="38100" dist="38100" dir="2700000" algn="tl">
                    <a:srgbClr val="000000">
                      <a:alpha val="43137"/>
                    </a:srgbClr>
                  </a:outerShdw>
                </a:effectLst>
                <a:latin typeface="Fira Sans"/>
              </a:rPr>
              <a:t>1 %</a:t>
            </a:r>
            <a:r>
              <a:rPr lang="en-GB" sz="2800" dirty="0">
                <a:solidFill>
                  <a:srgbClr val="FFFFFF"/>
                </a:solidFill>
                <a:effectLst>
                  <a:outerShdw blurRad="38100" dist="38100" dir="2700000" algn="tl">
                    <a:srgbClr val="000000">
                      <a:alpha val="43137"/>
                    </a:srgbClr>
                  </a:outerShdw>
                </a:effectLst>
                <a:latin typeface="Fira Sans"/>
              </a:rPr>
              <a:t> use level (20ppm)</a:t>
            </a:r>
          </a:p>
        </p:txBody>
      </p:sp>
      <p:pic>
        <p:nvPicPr>
          <p:cNvPr id="16" name="Picture 15" descr="A close up of a logo&#10;&#10;Description automatically generated">
            <a:extLst>
              <a:ext uri="{FF2B5EF4-FFF2-40B4-BE49-F238E27FC236}">
                <a16:creationId xmlns:a16="http://schemas.microsoft.com/office/drawing/2014/main" id="{8D3D8555-1DED-4CC8-A7DF-05F68EAFB4A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17" name="TextBox 16">
            <a:extLst>
              <a:ext uri="{FF2B5EF4-FFF2-40B4-BE49-F238E27FC236}">
                <a16:creationId xmlns:a16="http://schemas.microsoft.com/office/drawing/2014/main" id="{F7101E44-5E57-4AAF-B489-A63FBAB9E686}"/>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in vivo</a:t>
            </a:r>
          </a:p>
        </p:txBody>
      </p:sp>
      <p:cxnSp>
        <p:nvCxnSpPr>
          <p:cNvPr id="18" name="Straight Connector 17">
            <a:extLst>
              <a:ext uri="{FF2B5EF4-FFF2-40B4-BE49-F238E27FC236}">
                <a16:creationId xmlns:a16="http://schemas.microsoft.com/office/drawing/2014/main" id="{7C0D2C53-A6A4-4155-8A74-B8F349C54BEC}"/>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spTree>
    <p:extLst>
      <p:ext uri="{BB962C8B-B14F-4D97-AF65-F5344CB8AC3E}">
        <p14:creationId xmlns:p14="http://schemas.microsoft.com/office/powerpoint/2010/main" val="2361731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21</a:t>
            </a:fld>
            <a:endParaRPr lang="en-US" dirty="0"/>
          </a:p>
        </p:txBody>
      </p:sp>
      <p:sp>
        <p:nvSpPr>
          <p:cNvPr id="20" name="Title 1">
            <a:extLst>
              <a:ext uri="{FF2B5EF4-FFF2-40B4-BE49-F238E27FC236}">
                <a16:creationId xmlns:a16="http://schemas.microsoft.com/office/drawing/2014/main" id="{064CD5FB-39E6-482E-B38E-8A2BEAC4BBF2}"/>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BEL-EVEN</a:t>
            </a:r>
            <a:r>
              <a:rPr kumimoji="0" lang="en-GB" sz="3200" b="0" i="0" u="none" strike="noStrike" kern="1200" cap="none" spc="0" normalizeH="0" baseline="30000" noProof="0">
                <a:ln>
                  <a:noFill/>
                </a:ln>
                <a:solidFill>
                  <a:srgbClr val="0070BA"/>
                </a:solidFill>
                <a:effectLst/>
                <a:uLnTx/>
                <a:uFillTx/>
                <a:latin typeface="Fira Sans Medium"/>
                <a:ea typeface="+mj-ea"/>
                <a:cs typeface="+mj-cs"/>
              </a:rPr>
              <a:t>®</a:t>
            </a:r>
            <a:r>
              <a:rPr kumimoji="0" lang="en-GB" sz="3200" b="0" i="0" u="none" strike="noStrike" kern="1200" cap="none" spc="0" normalizeH="0" baseline="0" noProof="0">
                <a:ln>
                  <a:noFill/>
                </a:ln>
                <a:solidFill>
                  <a:srgbClr val="0070BA"/>
                </a:solidFill>
                <a:effectLst/>
                <a:uLnTx/>
                <a:uFillTx/>
                <a:latin typeface="Fira Sans Medium"/>
                <a:ea typeface="+mj-ea"/>
                <a:cs typeface="+mj-cs"/>
              </a:rPr>
              <a:t> improves skin elasticity and density</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21" name="Text Placeholder 2">
            <a:extLst>
              <a:ext uri="{FF2B5EF4-FFF2-40B4-BE49-F238E27FC236}">
                <a16:creationId xmlns:a16="http://schemas.microsoft.com/office/drawing/2014/main" id="{8F197E65-8509-47FC-AAAC-46F8D9451C0C}"/>
              </a:ext>
            </a:extLst>
          </p:cNvPr>
          <p:cNvSpPr txBox="1">
            <a:spLocks/>
          </p:cNvSpPr>
          <p:nvPr/>
        </p:nvSpPr>
        <p:spPr>
          <a:xfrm>
            <a:off x="760165" y="4546005"/>
            <a:ext cx="3328544" cy="142346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After 12 weeks with </a:t>
            </a:r>
            <a:r>
              <a:rPr kumimoji="0" lang="en-GB" sz="1800" b="1" i="0" u="none" strike="noStrike" kern="1200" cap="none" spc="0" normalizeH="0" baseline="0" noProof="0">
                <a:ln>
                  <a:noFill/>
                </a:ln>
                <a:solidFill>
                  <a:srgbClr val="009FE3"/>
                </a:solidFill>
                <a:effectLst/>
                <a:uLnTx/>
                <a:uFillTx/>
                <a:latin typeface="Fira Sans"/>
                <a:ea typeface="+mn-ea"/>
                <a:cs typeface="+mn-cs"/>
              </a:rPr>
              <a:t>BEL-EVEN</a:t>
            </a:r>
            <a:r>
              <a:rPr kumimoji="0" lang="en-GB" sz="1800" b="1" i="0" u="none" strike="noStrike" kern="1200" cap="none" spc="0" normalizeH="0" baseline="30000" noProof="0">
                <a:ln>
                  <a:noFill/>
                </a:ln>
                <a:solidFill>
                  <a:srgbClr val="009FE3"/>
                </a:solidFill>
                <a:effectLst/>
                <a:uLnTx/>
                <a:uFillTx/>
                <a:latin typeface="Fira Sans"/>
                <a:ea typeface="+mn-ea"/>
                <a:cs typeface="+mn-cs"/>
              </a:rPr>
              <a:t>®</a:t>
            </a:r>
            <a:r>
              <a:rPr kumimoji="0" lang="en-GB" sz="1800" b="0" i="0" u="none" strike="noStrike" kern="1200" cap="none" spc="0" normalizeH="0" baseline="0" noProof="0">
                <a:ln>
                  <a:noFill/>
                </a:ln>
                <a:solidFill>
                  <a:srgbClr val="009FE3"/>
                </a:solidFill>
                <a:effectLst/>
                <a:uLnTx/>
                <a:uFillTx/>
                <a:latin typeface="Fira Sans"/>
                <a:ea typeface="+mn-ea"/>
                <a:cs typeface="+mn-cs"/>
              </a:rPr>
              <a:t>                           </a:t>
            </a:r>
            <a:r>
              <a:rPr kumimoji="0" lang="en-GB" sz="1800" b="0" i="0" u="none" strike="noStrike" kern="1200" cap="none" spc="0" normalizeH="0" baseline="0" noProof="0">
                <a:ln>
                  <a:noFill/>
                </a:ln>
                <a:solidFill>
                  <a:srgbClr val="000000"/>
                </a:solidFill>
                <a:effectLst/>
                <a:uLnTx/>
                <a:uFillTx/>
                <a:latin typeface="Fira Sans"/>
                <a:ea typeface="+mn-ea"/>
                <a:cs typeface="+mn-cs"/>
              </a:rPr>
              <a:t>facial </a:t>
            </a:r>
            <a:r>
              <a:rPr kumimoji="0" lang="en-GB" sz="1800" b="1" i="0" u="none" strike="noStrike" kern="1200" cap="none" spc="0" normalizeH="0" baseline="0" noProof="0">
                <a:ln>
                  <a:noFill/>
                </a:ln>
                <a:solidFill>
                  <a:srgbClr val="000000"/>
                </a:solidFill>
                <a:effectLst/>
                <a:uLnTx/>
                <a:uFillTx/>
                <a:latin typeface="Fira Sans"/>
                <a:ea typeface="+mn-ea"/>
                <a:cs typeface="+mn-cs"/>
              </a:rPr>
              <a:t>skin elasticity </a:t>
            </a:r>
            <a:r>
              <a:rPr kumimoji="0" lang="en-GB" sz="1800" b="0" i="0" u="none" strike="noStrike" kern="1200" cap="none" spc="0" normalizeH="0" baseline="0" noProof="0">
                <a:ln>
                  <a:noFill/>
                </a:ln>
                <a:solidFill>
                  <a:srgbClr val="000000"/>
                </a:solidFill>
                <a:effectLst/>
                <a:uLnTx/>
                <a:uFillTx/>
                <a:latin typeface="Fira Sans"/>
                <a:ea typeface="+mn-ea"/>
                <a:cs typeface="+mn-cs"/>
              </a:rPr>
              <a:t>significantly improves </a:t>
            </a:r>
          </a:p>
          <a:p>
            <a:pPr marL="0" marR="0" lvl="0" indent="0" algn="ct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by </a:t>
            </a:r>
            <a:r>
              <a:rPr kumimoji="0" lang="en-GB" sz="1800" b="1" i="0" u="none" strike="noStrike" kern="1200" cap="none" spc="0" normalizeH="0" baseline="0" noProof="0">
                <a:ln>
                  <a:noFill/>
                </a:ln>
                <a:solidFill>
                  <a:srgbClr val="000000"/>
                </a:solidFill>
                <a:effectLst/>
                <a:uLnTx/>
                <a:uFillTx/>
                <a:latin typeface="Fira Sans"/>
                <a:ea typeface="+mn-ea"/>
                <a:cs typeface="+mn-cs"/>
              </a:rPr>
              <a:t>+15.7%                                        </a:t>
            </a:r>
            <a:r>
              <a:rPr kumimoji="0" lang="en-GB" sz="1800" b="0" i="0" u="none" strike="noStrike" kern="1200" cap="none" spc="0" normalizeH="0" baseline="0" noProof="0">
                <a:ln>
                  <a:noFill/>
                </a:ln>
                <a:solidFill>
                  <a:srgbClr val="000000"/>
                </a:solidFill>
                <a:effectLst/>
                <a:uLnTx/>
                <a:uFillTx/>
                <a:latin typeface="Fira Sans"/>
                <a:ea typeface="+mn-ea"/>
                <a:cs typeface="+mn-cs"/>
              </a:rPr>
              <a:t>relatively to placebo</a:t>
            </a:r>
            <a:endParaRPr kumimoji="0" lang="en-GB" sz="1800" b="0" i="0" u="none" strike="noStrike" kern="1200" cap="none" spc="0" normalizeH="0" baseline="0" noProof="0" dirty="0">
              <a:ln>
                <a:noFill/>
              </a:ln>
              <a:solidFill>
                <a:srgbClr val="000000"/>
              </a:solidFill>
              <a:effectLst/>
              <a:uLnTx/>
              <a:uFillTx/>
              <a:latin typeface="Fira Sans"/>
              <a:ea typeface="+mn-ea"/>
              <a:cs typeface="+mn-cs"/>
            </a:endParaRPr>
          </a:p>
        </p:txBody>
      </p:sp>
      <p:sp>
        <p:nvSpPr>
          <p:cNvPr id="23" name="Text Placeholder 2">
            <a:extLst>
              <a:ext uri="{FF2B5EF4-FFF2-40B4-BE49-F238E27FC236}">
                <a16:creationId xmlns:a16="http://schemas.microsoft.com/office/drawing/2014/main" id="{1BC717FE-F60A-408E-A7E9-8EAC51958A32}"/>
              </a:ext>
            </a:extLst>
          </p:cNvPr>
          <p:cNvSpPr txBox="1">
            <a:spLocks/>
          </p:cNvSpPr>
          <p:nvPr/>
        </p:nvSpPr>
        <p:spPr>
          <a:xfrm>
            <a:off x="4825224" y="4546005"/>
            <a:ext cx="4160025" cy="142346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800" b="1" dirty="0">
                <a:solidFill>
                  <a:srgbClr val="009FE3"/>
                </a:solidFill>
                <a:latin typeface="Fira Sans"/>
              </a:rPr>
              <a:t>BEL-EVEN</a:t>
            </a:r>
            <a:r>
              <a:rPr lang="en-GB" sz="1800" b="1" baseline="30000" dirty="0">
                <a:solidFill>
                  <a:srgbClr val="009FE3"/>
                </a:solidFill>
                <a:latin typeface="Fira Sans"/>
              </a:rPr>
              <a:t>®</a:t>
            </a:r>
            <a:r>
              <a:rPr lang="en-GB" sz="1800" b="1" dirty="0">
                <a:solidFill>
                  <a:srgbClr val="009FE3"/>
                </a:solidFill>
                <a:latin typeface="Fira Sans"/>
              </a:rPr>
              <a:t> </a:t>
            </a:r>
            <a:r>
              <a:rPr lang="en-GB" sz="1800" dirty="0">
                <a:solidFill>
                  <a:srgbClr val="000000"/>
                </a:solidFill>
                <a:latin typeface="Fira Sans"/>
              </a:rPr>
              <a:t>helps increase </a:t>
            </a:r>
            <a:r>
              <a:rPr lang="en-GB" sz="1800" b="1" dirty="0">
                <a:solidFill>
                  <a:srgbClr val="000000"/>
                </a:solidFill>
                <a:latin typeface="Fira Sans"/>
              </a:rPr>
              <a:t>skin density </a:t>
            </a:r>
            <a:r>
              <a:rPr lang="en-GB" sz="1800" dirty="0">
                <a:solidFill>
                  <a:srgbClr val="000000"/>
                </a:solidFill>
                <a:latin typeface="Fira Sans"/>
              </a:rPr>
              <a:t>significantly after 4 &amp; 12 weeks. </a:t>
            </a:r>
          </a:p>
          <a:p>
            <a:pPr marL="0" indent="0" algn="ctr">
              <a:buFont typeface="Arial" panose="020B0604020202020204" pitchFamily="34" charset="0"/>
              <a:buNone/>
            </a:pPr>
            <a:r>
              <a:rPr lang="en-GB" sz="1800" dirty="0">
                <a:solidFill>
                  <a:srgbClr val="000000"/>
                </a:solidFill>
                <a:latin typeface="Fira Sans"/>
              </a:rPr>
              <a:t>A higher skin density is resulting from an increased protein (mostly collagen) content in the dermis</a:t>
            </a:r>
          </a:p>
        </p:txBody>
      </p:sp>
      <p:cxnSp>
        <p:nvCxnSpPr>
          <p:cNvPr id="24" name="Straight Connector 23">
            <a:extLst>
              <a:ext uri="{FF2B5EF4-FFF2-40B4-BE49-F238E27FC236}">
                <a16:creationId xmlns:a16="http://schemas.microsoft.com/office/drawing/2014/main" id="{814D9508-EB47-4F52-8966-828C0E687941}"/>
              </a:ext>
            </a:extLst>
          </p:cNvPr>
          <p:cNvCxnSpPr>
            <a:cxnSpLocks/>
          </p:cNvCxnSpPr>
          <p:nvPr/>
        </p:nvCxnSpPr>
        <p:spPr>
          <a:xfrm>
            <a:off x="4518500" y="1143000"/>
            <a:ext cx="0" cy="4716000"/>
          </a:xfrm>
          <a:prstGeom prst="line">
            <a:avLst/>
          </a:prstGeom>
          <a:noFill/>
          <a:ln w="38100" cap="rnd" cmpd="sng" algn="ctr">
            <a:solidFill>
              <a:srgbClr val="FFFFFF">
                <a:lumMod val="75000"/>
              </a:srgbClr>
            </a:solidFill>
            <a:prstDash val="sysDot"/>
            <a:miter lim="800000"/>
          </a:ln>
          <a:effectLst/>
        </p:spPr>
      </p:cxnSp>
      <p:pic>
        <p:nvPicPr>
          <p:cNvPr id="25" name="Picture 24">
            <a:extLst>
              <a:ext uri="{FF2B5EF4-FFF2-40B4-BE49-F238E27FC236}">
                <a16:creationId xmlns:a16="http://schemas.microsoft.com/office/drawing/2014/main" id="{43F70F10-CEEC-4D13-A4A2-7DA773F351B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359900" y="1786968"/>
            <a:ext cx="2187879" cy="3154675"/>
          </a:xfrm>
          <a:prstGeom prst="roundRect">
            <a:avLst>
              <a:gd name="adj" fmla="val 5469"/>
            </a:avLst>
          </a:prstGeom>
          <a:solidFill>
            <a:srgbClr val="FFFFFF">
              <a:shade val="85000"/>
            </a:srgbClr>
          </a:solidFill>
          <a:ln>
            <a:noFill/>
          </a:ln>
          <a:effectLst/>
        </p:spPr>
      </p:pic>
      <p:sp>
        <p:nvSpPr>
          <p:cNvPr id="26" name="Text Placeholder 2">
            <a:extLst>
              <a:ext uri="{FF2B5EF4-FFF2-40B4-BE49-F238E27FC236}">
                <a16:creationId xmlns:a16="http://schemas.microsoft.com/office/drawing/2014/main" id="{F8A59095-AABB-41A1-93B8-61FCD1ACBA99}"/>
              </a:ext>
            </a:extLst>
          </p:cNvPr>
          <p:cNvSpPr txBox="1">
            <a:spLocks/>
          </p:cNvSpPr>
          <p:nvPr/>
        </p:nvSpPr>
        <p:spPr>
          <a:xfrm>
            <a:off x="9415035" y="5196245"/>
            <a:ext cx="2132745" cy="55399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800" dirty="0">
                <a:solidFill>
                  <a:srgbClr val="009FE3"/>
                </a:solidFill>
                <a:latin typeface="Fira Sans Medium"/>
              </a:rPr>
              <a:t>Example of </a:t>
            </a:r>
            <a:r>
              <a:rPr lang="en-GB" sz="1800" dirty="0" err="1">
                <a:solidFill>
                  <a:srgbClr val="009FE3"/>
                </a:solidFill>
                <a:latin typeface="Fira Sans Medium"/>
              </a:rPr>
              <a:t>Dermascan</a:t>
            </a:r>
            <a:r>
              <a:rPr lang="en-GB" sz="1800" dirty="0">
                <a:solidFill>
                  <a:srgbClr val="009FE3"/>
                </a:solidFill>
                <a:latin typeface="Fira Sans Medium"/>
              </a:rPr>
              <a:t> image</a:t>
            </a:r>
          </a:p>
        </p:txBody>
      </p:sp>
      <p:sp>
        <p:nvSpPr>
          <p:cNvPr id="27" name="TextBox 26">
            <a:extLst>
              <a:ext uri="{FF2B5EF4-FFF2-40B4-BE49-F238E27FC236}">
                <a16:creationId xmlns:a16="http://schemas.microsoft.com/office/drawing/2014/main" id="{CD0FCC1A-622C-4514-B5F7-0BBE798731D6}"/>
              </a:ext>
            </a:extLst>
          </p:cNvPr>
          <p:cNvSpPr txBox="1"/>
          <p:nvPr/>
        </p:nvSpPr>
        <p:spPr>
          <a:xfrm>
            <a:off x="9978421" y="2304005"/>
            <a:ext cx="797529" cy="226591"/>
          </a:xfrm>
          <a:prstGeom prst="wedgeRectCallout">
            <a:avLst>
              <a:gd name="adj1" fmla="val -76933"/>
              <a:gd name="adj2" fmla="val 166188"/>
            </a:avLst>
          </a:prstGeom>
          <a:solidFill>
            <a:srgbClr val="FFFFFF">
              <a:alpha val="86000"/>
            </a:srgbClr>
          </a:solidFill>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Fira Sans"/>
              </a:rPr>
              <a:t>epidermis</a:t>
            </a:r>
          </a:p>
        </p:txBody>
      </p:sp>
      <p:sp>
        <p:nvSpPr>
          <p:cNvPr id="28" name="TextBox 27">
            <a:extLst>
              <a:ext uri="{FF2B5EF4-FFF2-40B4-BE49-F238E27FC236}">
                <a16:creationId xmlns:a16="http://schemas.microsoft.com/office/drawing/2014/main" id="{E94064F8-F6FC-403A-93DD-1B045AD15BE4}"/>
              </a:ext>
            </a:extLst>
          </p:cNvPr>
          <p:cNvSpPr txBox="1"/>
          <p:nvPr/>
        </p:nvSpPr>
        <p:spPr>
          <a:xfrm>
            <a:off x="9978421" y="2945355"/>
            <a:ext cx="797529" cy="226591"/>
          </a:xfrm>
          <a:prstGeom prst="rect">
            <a:avLst/>
          </a:prstGeom>
          <a:solidFill>
            <a:srgbClr val="FFFFFF">
              <a:alpha val="86000"/>
            </a:srgbClr>
          </a:solidFill>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Fira Sans"/>
              </a:rPr>
              <a:t>dermis</a:t>
            </a:r>
          </a:p>
        </p:txBody>
      </p:sp>
      <p:sp>
        <p:nvSpPr>
          <p:cNvPr id="29" name="TextBox 28">
            <a:extLst>
              <a:ext uri="{FF2B5EF4-FFF2-40B4-BE49-F238E27FC236}">
                <a16:creationId xmlns:a16="http://schemas.microsoft.com/office/drawing/2014/main" id="{FADF9298-66AB-4052-B86F-3DBA70F74582}"/>
              </a:ext>
            </a:extLst>
          </p:cNvPr>
          <p:cNvSpPr txBox="1"/>
          <p:nvPr/>
        </p:nvSpPr>
        <p:spPr>
          <a:xfrm>
            <a:off x="9978421" y="3557720"/>
            <a:ext cx="797529" cy="226591"/>
          </a:xfrm>
          <a:prstGeom prst="wedgeRectCallout">
            <a:avLst>
              <a:gd name="adj1" fmla="val 76736"/>
              <a:gd name="adj2" fmla="val 157781"/>
            </a:avLst>
          </a:prstGeom>
          <a:solidFill>
            <a:srgbClr val="FFFFFF">
              <a:alpha val="86000"/>
            </a:srgbClr>
          </a:solidFill>
        </p:spPr>
        <p:txBody>
          <a:bodyPr wrap="square" lIns="36000" tIns="36000" rIns="36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000000"/>
                </a:solidFill>
                <a:effectLst/>
                <a:uLnTx/>
                <a:uFillTx/>
                <a:latin typeface="Fira Sans"/>
              </a:rPr>
              <a:t>hypodermis</a:t>
            </a:r>
          </a:p>
        </p:txBody>
      </p:sp>
      <p:pic>
        <p:nvPicPr>
          <p:cNvPr id="30" name="Picture 29" descr="A close up of a logo&#10;&#10;Description automatically generated">
            <a:extLst>
              <a:ext uri="{FF2B5EF4-FFF2-40B4-BE49-F238E27FC236}">
                <a16:creationId xmlns:a16="http://schemas.microsoft.com/office/drawing/2014/main" id="{4BCBDE43-9D19-4A56-95D4-3BA70C2892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31" name="TextBox 30">
            <a:extLst>
              <a:ext uri="{FF2B5EF4-FFF2-40B4-BE49-F238E27FC236}">
                <a16:creationId xmlns:a16="http://schemas.microsoft.com/office/drawing/2014/main" id="{ED9FE1C6-DA4D-4042-9FEA-4EC0E1CF83F8}"/>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in vivo</a:t>
            </a:r>
          </a:p>
        </p:txBody>
      </p:sp>
      <p:cxnSp>
        <p:nvCxnSpPr>
          <p:cNvPr id="32" name="Straight Connector 31">
            <a:extLst>
              <a:ext uri="{FF2B5EF4-FFF2-40B4-BE49-F238E27FC236}">
                <a16:creationId xmlns:a16="http://schemas.microsoft.com/office/drawing/2014/main" id="{A5A910F0-7E6E-4D68-ACCC-1A748458D853}"/>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pic>
        <p:nvPicPr>
          <p:cNvPr id="33" name="Picture 32" descr="A close up of a logo&#10;&#10;Description automatically generated">
            <a:extLst>
              <a:ext uri="{FF2B5EF4-FFF2-40B4-BE49-F238E27FC236}">
                <a16:creationId xmlns:a16="http://schemas.microsoft.com/office/drawing/2014/main" id="{5F0E5F68-E8CB-4516-8CBD-8FC8BE132A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00" y="999000"/>
            <a:ext cx="3684588" cy="3388127"/>
          </a:xfrm>
          <a:prstGeom prst="rect">
            <a:avLst/>
          </a:prstGeom>
        </p:spPr>
      </p:pic>
      <p:pic>
        <p:nvPicPr>
          <p:cNvPr id="34" name="Picture 33">
            <a:extLst>
              <a:ext uri="{FF2B5EF4-FFF2-40B4-BE49-F238E27FC236}">
                <a16:creationId xmlns:a16="http://schemas.microsoft.com/office/drawing/2014/main" id="{48FB2EE3-F4B6-40FB-88C1-821D19017DC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825224" y="1022993"/>
            <a:ext cx="4025748" cy="3364134"/>
          </a:xfrm>
          <a:prstGeom prst="rect">
            <a:avLst/>
          </a:prstGeom>
        </p:spPr>
      </p:pic>
      <p:sp>
        <p:nvSpPr>
          <p:cNvPr id="35" name="TextBox 1">
            <a:extLst>
              <a:ext uri="{FF2B5EF4-FFF2-40B4-BE49-F238E27FC236}">
                <a16:creationId xmlns:a16="http://schemas.microsoft.com/office/drawing/2014/main" id="{A84A3D10-A8F6-413D-B51E-2CC673451361}"/>
              </a:ext>
            </a:extLst>
          </p:cNvPr>
          <p:cNvSpPr txBox="1"/>
          <p:nvPr/>
        </p:nvSpPr>
        <p:spPr>
          <a:xfrm>
            <a:off x="5435524" y="1547011"/>
            <a:ext cx="1157502" cy="2513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CH" sz="800" dirty="0">
                <a:solidFill>
                  <a:srgbClr val="000000"/>
                </a:solidFill>
                <a:latin typeface="Fira Sans"/>
              </a:rPr>
              <a:t>* p&lt;0.01 versus t=0</a:t>
            </a:r>
          </a:p>
        </p:txBody>
      </p:sp>
      <p:sp>
        <p:nvSpPr>
          <p:cNvPr id="36" name="Rectangle 35">
            <a:extLst>
              <a:ext uri="{FF2B5EF4-FFF2-40B4-BE49-F238E27FC236}">
                <a16:creationId xmlns:a16="http://schemas.microsoft.com/office/drawing/2014/main" id="{E8B61C23-FD76-47DF-9E21-00B5B8E61C78}"/>
              </a:ext>
            </a:extLst>
          </p:cNvPr>
          <p:cNvSpPr/>
          <p:nvPr/>
        </p:nvSpPr>
        <p:spPr>
          <a:xfrm>
            <a:off x="1080799" y="1547011"/>
            <a:ext cx="1287532" cy="215444"/>
          </a:xfrm>
          <a:prstGeom prst="rect">
            <a:avLst/>
          </a:prstGeom>
        </p:spPr>
        <p:txBody>
          <a:bodyPr wrap="none">
            <a:spAutoFit/>
          </a:bodyPr>
          <a:lstStyle/>
          <a:p>
            <a:r>
              <a:rPr lang="it-IT" sz="800" dirty="0">
                <a:solidFill>
                  <a:srgbClr val="000000"/>
                </a:solidFill>
                <a:latin typeface="Fira Sans"/>
              </a:rPr>
              <a:t>*p&lt;0.05 versus placebo </a:t>
            </a:r>
            <a:endParaRPr lang="en-US" sz="800" dirty="0">
              <a:solidFill>
                <a:srgbClr val="000000"/>
              </a:solidFill>
              <a:latin typeface="Fira Sans"/>
            </a:endParaRPr>
          </a:p>
        </p:txBody>
      </p:sp>
    </p:spTree>
    <p:extLst>
      <p:ext uri="{BB962C8B-B14F-4D97-AF65-F5344CB8AC3E}">
        <p14:creationId xmlns:p14="http://schemas.microsoft.com/office/powerpoint/2010/main" val="3853475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22</a:t>
            </a:fld>
            <a:endParaRPr lang="en-US" dirty="0"/>
          </a:p>
        </p:txBody>
      </p:sp>
      <p:pic>
        <p:nvPicPr>
          <p:cNvPr id="25" name="Picture 24" descr="A person sitting on a bench&#10;&#10;Description automatically generated">
            <a:extLst>
              <a:ext uri="{FF2B5EF4-FFF2-40B4-BE49-F238E27FC236}">
                <a16:creationId xmlns:a16="http://schemas.microsoft.com/office/drawing/2014/main" id="{EE0CB358-72FF-4140-B5F9-39073DD6B5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92000" y="0"/>
            <a:ext cx="7200000" cy="6858000"/>
          </a:xfrm>
          <a:prstGeom prst="rect">
            <a:avLst/>
          </a:prstGeom>
        </p:spPr>
      </p:pic>
      <p:sp>
        <p:nvSpPr>
          <p:cNvPr id="26" name="Rectangle 25">
            <a:extLst>
              <a:ext uri="{FF2B5EF4-FFF2-40B4-BE49-F238E27FC236}">
                <a16:creationId xmlns:a16="http://schemas.microsoft.com/office/drawing/2014/main" id="{DA76BFFB-6CF2-4E5C-AD25-49060D415A76}"/>
              </a:ext>
            </a:extLst>
          </p:cNvPr>
          <p:cNvSpPr/>
          <p:nvPr/>
        </p:nvSpPr>
        <p:spPr>
          <a:xfrm>
            <a:off x="4853836" y="0"/>
            <a:ext cx="5885550" cy="6858000"/>
          </a:xfrm>
          <a:prstGeom prst="rect">
            <a:avLst/>
          </a:prstGeom>
          <a:gradFill flip="none" rotWithShape="1">
            <a:gsLst>
              <a:gs pos="35000">
                <a:srgbClr val="FFFFFF"/>
              </a:gs>
              <a:gs pos="100000">
                <a:srgbClr val="FFFFFF">
                  <a:alpha val="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Fira Sans"/>
              <a:ea typeface="+mn-ea"/>
              <a:cs typeface="+mn-cs"/>
            </a:endParaRPr>
          </a:p>
        </p:txBody>
      </p:sp>
      <p:sp>
        <p:nvSpPr>
          <p:cNvPr id="27" name="Title 1">
            <a:extLst>
              <a:ext uri="{FF2B5EF4-FFF2-40B4-BE49-F238E27FC236}">
                <a16:creationId xmlns:a16="http://schemas.microsoft.com/office/drawing/2014/main" id="{B0F8EBB6-45E8-4F25-9873-4E07ADC0C902}"/>
              </a:ext>
            </a:extLst>
          </p:cNvPr>
          <p:cNvSpPr txBox="1">
            <a:spLocks/>
          </p:cNvSpPr>
          <p:nvPr/>
        </p:nvSpPr>
        <p:spPr>
          <a:xfrm>
            <a:off x="468000" y="468000"/>
            <a:ext cx="11262666" cy="8863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BEL-EVEN</a:t>
            </a:r>
            <a:r>
              <a:rPr kumimoji="0" lang="en-GB" sz="3200" b="0" i="0" u="none" strike="noStrike" kern="1200" cap="none" spc="0" normalizeH="0" baseline="30000" noProof="0">
                <a:ln>
                  <a:noFill/>
                </a:ln>
                <a:solidFill>
                  <a:srgbClr val="0070BA"/>
                </a:solidFill>
                <a:effectLst/>
                <a:uLnTx/>
                <a:uFillTx/>
                <a:latin typeface="Fira Sans Medium"/>
                <a:ea typeface="+mj-ea"/>
                <a:cs typeface="+mj-cs"/>
              </a:rPr>
              <a:t>®</a:t>
            </a:r>
            <a:r>
              <a:rPr kumimoji="0" lang="en-GB" sz="3200" b="0" i="0" u="none" strike="noStrike" kern="1200" cap="none" spc="0" normalizeH="0" baseline="0" noProof="0">
                <a:ln>
                  <a:noFill/>
                </a:ln>
                <a:solidFill>
                  <a:srgbClr val="0070BA"/>
                </a:solidFill>
                <a:effectLst/>
                <a:uLnTx/>
                <a:uFillTx/>
                <a:latin typeface="Fira Sans Medium"/>
                <a:ea typeface="+mj-ea"/>
                <a:cs typeface="+mj-cs"/>
              </a:rPr>
              <a:t> </a:t>
            </a:r>
            <a:r>
              <a:rPr kumimoji="0" lang="en-US" sz="3200" b="0" i="0" u="none" strike="noStrike" kern="1200" cap="none" spc="0" normalizeH="0" baseline="0" noProof="0">
                <a:ln>
                  <a:noFill/>
                </a:ln>
                <a:solidFill>
                  <a:srgbClr val="0070BA"/>
                </a:solidFill>
                <a:effectLst/>
                <a:uLnTx/>
                <a:uFillTx/>
                <a:latin typeface="Fira Sans Medium"/>
                <a:ea typeface="+mj-ea"/>
                <a:cs typeface="+mj-cs"/>
              </a:rPr>
              <a:t>improves barrier function vs placebo                                as panelists move into the winter months</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pic>
        <p:nvPicPr>
          <p:cNvPr id="29" name="Picture 28">
            <a:extLst>
              <a:ext uri="{FF2B5EF4-FFF2-40B4-BE49-F238E27FC236}">
                <a16:creationId xmlns:a16="http://schemas.microsoft.com/office/drawing/2014/main" id="{589E839F-7C2D-4994-998E-900BAA3247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30" name="Picture 29" descr="A close up of a logo&#10;&#10;Description automatically generated">
            <a:extLst>
              <a:ext uri="{FF2B5EF4-FFF2-40B4-BE49-F238E27FC236}">
                <a16:creationId xmlns:a16="http://schemas.microsoft.com/office/drawing/2014/main" id="{9EDE6FF3-6115-45AC-AB38-5D8E4685E4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31" name="TextBox 30">
            <a:extLst>
              <a:ext uri="{FF2B5EF4-FFF2-40B4-BE49-F238E27FC236}">
                <a16:creationId xmlns:a16="http://schemas.microsoft.com/office/drawing/2014/main" id="{86A4FA77-E5ED-4D48-9DDD-03846D294C63}"/>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in vivo</a:t>
            </a:r>
          </a:p>
        </p:txBody>
      </p:sp>
      <p:cxnSp>
        <p:nvCxnSpPr>
          <p:cNvPr id="32" name="Straight Connector 31">
            <a:extLst>
              <a:ext uri="{FF2B5EF4-FFF2-40B4-BE49-F238E27FC236}">
                <a16:creationId xmlns:a16="http://schemas.microsoft.com/office/drawing/2014/main" id="{C43E456C-C01A-4F05-82F7-9DCB0E4E7930}"/>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pic>
        <p:nvPicPr>
          <p:cNvPr id="33" name="Picture 32">
            <a:extLst>
              <a:ext uri="{FF2B5EF4-FFF2-40B4-BE49-F238E27FC236}">
                <a16:creationId xmlns:a16="http://schemas.microsoft.com/office/drawing/2014/main" id="{8D2C46C6-616A-4E24-AF5C-5F6B0915E1D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6183"/>
          <a:stretch/>
        </p:blipFill>
        <p:spPr>
          <a:xfrm>
            <a:off x="468001" y="2177653"/>
            <a:ext cx="5453667" cy="4046029"/>
          </a:xfrm>
          <a:prstGeom prst="rect">
            <a:avLst/>
          </a:prstGeom>
        </p:spPr>
      </p:pic>
      <p:sp>
        <p:nvSpPr>
          <p:cNvPr id="34" name="Rounded Rectangle 14">
            <a:extLst>
              <a:ext uri="{FF2B5EF4-FFF2-40B4-BE49-F238E27FC236}">
                <a16:creationId xmlns:a16="http://schemas.microsoft.com/office/drawing/2014/main" id="{D399A9F8-C603-4AF0-B74D-96D4A391C871}"/>
              </a:ext>
            </a:extLst>
          </p:cNvPr>
          <p:cNvSpPr/>
          <p:nvPr/>
        </p:nvSpPr>
        <p:spPr>
          <a:xfrm>
            <a:off x="6432701" y="2542223"/>
            <a:ext cx="2160456" cy="3316889"/>
          </a:xfrm>
          <a:prstGeom prst="roundRect">
            <a:avLst>
              <a:gd name="adj" fmla="val 5986"/>
            </a:avLst>
          </a:prstGeom>
          <a:gradFill>
            <a:gsLst>
              <a:gs pos="0">
                <a:srgbClr val="009FE3"/>
              </a:gs>
              <a:gs pos="100000">
                <a:srgbClr val="009FE3">
                  <a:alpha val="70000"/>
                </a:srgbClr>
              </a:gs>
            </a:gsLst>
            <a:lin ang="2700000" scaled="0"/>
          </a:gradFill>
        </p:spPr>
        <p:txBody>
          <a:bodyPr wrap="square" lIns="72000" tIns="72000" rIns="72000" bIns="72000">
            <a:spAutoFit/>
          </a:bodyPr>
          <a:lstStyle/>
          <a:p>
            <a:pPr marL="171450" indent="-171450">
              <a:spcBef>
                <a:spcPts val="600"/>
              </a:spcBef>
              <a:buFont typeface="Arial" panose="020B0604020202020204" pitchFamily="34" charset="0"/>
              <a:buChar char="•"/>
            </a:pPr>
            <a:r>
              <a:rPr lang="en-GB" altLang="en-US" sz="1200" kern="0" dirty="0">
                <a:solidFill>
                  <a:srgbClr val="FFFFFF"/>
                </a:solidFill>
                <a:latin typeface="Fira Sans"/>
              </a:rPr>
              <a:t>In the placebo group, TEWL increase over time was driven by seasonal stress (study Oct-Dec in Switzerland): TEWL increase means skin barrier becomes weaker</a:t>
            </a:r>
          </a:p>
          <a:p>
            <a:pPr marL="171450" indent="-171450">
              <a:spcBef>
                <a:spcPts val="600"/>
              </a:spcBef>
              <a:buFont typeface="Arial" panose="020B0604020202020204" pitchFamily="34" charset="0"/>
              <a:buChar char="•"/>
            </a:pPr>
            <a:r>
              <a:rPr lang="en-GB" altLang="en-US" sz="1200" kern="0" dirty="0">
                <a:solidFill>
                  <a:srgbClr val="FFFFFF"/>
                </a:solidFill>
                <a:latin typeface="Fira Sans"/>
              </a:rPr>
              <a:t>In the BEL-EVEN</a:t>
            </a:r>
            <a:r>
              <a:rPr lang="en-GB" altLang="en-US" sz="1200" kern="0" baseline="30000" dirty="0">
                <a:solidFill>
                  <a:srgbClr val="FFFFFF"/>
                </a:solidFill>
                <a:latin typeface="Fira Sans"/>
              </a:rPr>
              <a:t>®</a:t>
            </a:r>
            <a:r>
              <a:rPr lang="en-GB" altLang="en-US" sz="1200" kern="0" dirty="0">
                <a:solidFill>
                  <a:srgbClr val="FFFFFF"/>
                </a:solidFill>
                <a:latin typeface="Fira Sans"/>
              </a:rPr>
              <a:t> group the TEWL stayed low vs Placebo and the skin barrier was stable</a:t>
            </a:r>
          </a:p>
          <a:p>
            <a:pPr marL="171450" indent="-171450">
              <a:spcBef>
                <a:spcPts val="600"/>
              </a:spcBef>
              <a:buFont typeface="Arial" panose="020B0604020202020204" pitchFamily="34" charset="0"/>
              <a:buChar char="•"/>
            </a:pPr>
            <a:r>
              <a:rPr lang="en-GB" altLang="en-US" sz="1200" kern="0" dirty="0">
                <a:solidFill>
                  <a:srgbClr val="FFFFFF"/>
                </a:solidFill>
                <a:latin typeface="Fira Sans"/>
              </a:rPr>
              <a:t>With BEL-EVEN</a:t>
            </a:r>
            <a:r>
              <a:rPr lang="en-GB" altLang="en-US" sz="1200" kern="0" baseline="30000" dirty="0">
                <a:solidFill>
                  <a:srgbClr val="FFFFFF"/>
                </a:solidFill>
                <a:latin typeface="Fira Sans"/>
              </a:rPr>
              <a:t>®</a:t>
            </a:r>
            <a:r>
              <a:rPr lang="en-GB" altLang="en-US" sz="1200" kern="0" dirty="0">
                <a:solidFill>
                  <a:srgbClr val="FFFFFF"/>
                </a:solidFill>
                <a:latin typeface="Fira Sans"/>
              </a:rPr>
              <a:t> skin was better protected against external stress factors, such as cold driving to dryness</a:t>
            </a:r>
          </a:p>
        </p:txBody>
      </p:sp>
      <p:pic>
        <p:nvPicPr>
          <p:cNvPr id="35" name="Picture 34">
            <a:extLst>
              <a:ext uri="{FF2B5EF4-FFF2-40B4-BE49-F238E27FC236}">
                <a16:creationId xmlns:a16="http://schemas.microsoft.com/office/drawing/2014/main" id="{19E5277F-B86D-41C7-8806-C44EF71285A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835365" y="2144270"/>
            <a:ext cx="554322" cy="4413887"/>
          </a:xfrm>
          <a:prstGeom prst="rect">
            <a:avLst/>
          </a:prstGeom>
        </p:spPr>
      </p:pic>
    </p:spTree>
    <p:extLst>
      <p:ext uri="{BB962C8B-B14F-4D97-AF65-F5344CB8AC3E}">
        <p14:creationId xmlns:p14="http://schemas.microsoft.com/office/powerpoint/2010/main" val="1058347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23</a:t>
            </a:fld>
            <a:endParaRPr lang="en-US" dirty="0"/>
          </a:p>
        </p:txBody>
      </p:sp>
      <p:sp>
        <p:nvSpPr>
          <p:cNvPr id="15" name="Title 1">
            <a:extLst>
              <a:ext uri="{FF2B5EF4-FFF2-40B4-BE49-F238E27FC236}">
                <a16:creationId xmlns:a16="http://schemas.microsoft.com/office/drawing/2014/main" id="{9D337F36-0332-4B74-AFFE-F153F8B14BAA}"/>
              </a:ext>
            </a:extLst>
          </p:cNvPr>
          <p:cNvSpPr txBox="1">
            <a:spLocks/>
          </p:cNvSpPr>
          <p:nvPr/>
        </p:nvSpPr>
        <p:spPr>
          <a:xfrm>
            <a:off x="467999" y="468000"/>
            <a:ext cx="8951273"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Visual assessment on crow’s feet wrinkles</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16" name="Text Placeholder 2">
            <a:extLst>
              <a:ext uri="{FF2B5EF4-FFF2-40B4-BE49-F238E27FC236}">
                <a16:creationId xmlns:a16="http://schemas.microsoft.com/office/drawing/2014/main" id="{402A45E7-2E52-4AB9-A76B-38D7E09FC6B3}"/>
              </a:ext>
            </a:extLst>
          </p:cNvPr>
          <p:cNvSpPr txBox="1">
            <a:spLocks/>
          </p:cNvSpPr>
          <p:nvPr/>
        </p:nvSpPr>
        <p:spPr>
          <a:xfrm>
            <a:off x="468001" y="1346745"/>
            <a:ext cx="5742299" cy="255454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70BA"/>
                </a:solidFill>
                <a:effectLst/>
                <a:uLnTx/>
                <a:uFillTx/>
                <a:latin typeface="Fira Sans Medium"/>
                <a:ea typeface="+mn-ea"/>
                <a:cs typeface="+mn-cs"/>
              </a:rPr>
              <a:t>Set-up:</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Standardized facial images</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Assessors could look at two pairs of images from two different individuals before and after treatment</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They did not know how the individuals were treated (placebo or </a:t>
            </a:r>
            <a:r>
              <a:rPr kumimoji="0" lang="en-GB" sz="1800" b="0" i="0" u="none" strike="noStrike" kern="1200" cap="none" spc="0" normalizeH="0" baseline="0" noProof="0">
                <a:ln>
                  <a:noFill/>
                </a:ln>
                <a:solidFill>
                  <a:srgbClr val="009FE3"/>
                </a:solidFill>
                <a:effectLst/>
                <a:uLnTx/>
                <a:uFillTx/>
                <a:latin typeface="Fira Sans Medium"/>
                <a:ea typeface="+mn-ea"/>
                <a:cs typeface="+mn-cs"/>
              </a:rPr>
              <a:t>BEL-EVEN</a:t>
            </a:r>
            <a:r>
              <a:rPr kumimoji="0" lang="en-GB" sz="1800" b="0" i="0" u="none" strike="noStrike" kern="1200" cap="none" spc="0" normalizeH="0" baseline="30000" noProof="0">
                <a:ln>
                  <a:noFill/>
                </a:ln>
                <a:solidFill>
                  <a:srgbClr val="009FE3"/>
                </a:solidFill>
                <a:effectLst/>
                <a:uLnTx/>
                <a:uFillTx/>
                <a:latin typeface="Fira Sans Medium"/>
                <a:ea typeface="+mn-ea"/>
                <a:cs typeface="+mn-cs"/>
              </a:rPr>
              <a:t>®</a:t>
            </a:r>
            <a:r>
              <a:rPr kumimoji="0" lang="en-GB" sz="1800" b="0" i="0" u="none" strike="noStrike" kern="1200" cap="none" spc="0" normalizeH="0" baseline="0" noProof="0">
                <a:ln>
                  <a:noFill/>
                </a:ln>
                <a:solidFill>
                  <a:srgbClr val="009FE3"/>
                </a:solidFill>
                <a:effectLst/>
                <a:uLnTx/>
                <a:uFillTx/>
                <a:latin typeface="Fira Sans Medium"/>
                <a:ea typeface="+mn-ea"/>
                <a:cs typeface="+mn-cs"/>
              </a:rPr>
              <a:t>)</a:t>
            </a:r>
          </a:p>
          <a:p>
            <a:pPr marL="252000" marR="0" lvl="0" indent="-252000" algn="l" defTabSz="914400" rtl="0" eaLnBrk="1" fontAlgn="auto" latinLnBrk="0" hangingPunct="1">
              <a:lnSpc>
                <a:spcPct val="100000"/>
              </a:lnSpc>
              <a:spcBef>
                <a:spcPts val="0"/>
              </a:spcBef>
              <a:spcAft>
                <a:spcPts val="1600"/>
              </a:spcAft>
              <a:buClr>
                <a:srgbClr val="009FE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They had to judge which individual showed better reduction of wrinkles over time</a:t>
            </a:r>
            <a:endParaRPr kumimoji="0" lang="en-GB" sz="1800" b="0" i="0" u="none" strike="noStrike" kern="1200" cap="none" spc="0" normalizeH="0" baseline="0" noProof="0" dirty="0">
              <a:ln>
                <a:noFill/>
              </a:ln>
              <a:solidFill>
                <a:srgbClr val="000000"/>
              </a:solidFill>
              <a:effectLst/>
              <a:uLnTx/>
              <a:uFillTx/>
              <a:latin typeface="Fira Sans"/>
              <a:ea typeface="+mn-ea"/>
              <a:cs typeface="+mn-cs"/>
            </a:endParaRPr>
          </a:p>
        </p:txBody>
      </p:sp>
      <p:pic>
        <p:nvPicPr>
          <p:cNvPr id="18" name="Picture 17" descr="A close up of a logo&#10;&#10;Description automatically generated">
            <a:extLst>
              <a:ext uri="{FF2B5EF4-FFF2-40B4-BE49-F238E27FC236}">
                <a16:creationId xmlns:a16="http://schemas.microsoft.com/office/drawing/2014/main" id="{20E6EF30-736F-4136-BBC7-6A8DEF250E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19" name="TextBox 18">
            <a:extLst>
              <a:ext uri="{FF2B5EF4-FFF2-40B4-BE49-F238E27FC236}">
                <a16:creationId xmlns:a16="http://schemas.microsoft.com/office/drawing/2014/main" id="{4D3DBF98-D2DD-4C20-A4BC-2C316E3343A4}"/>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in vivo</a:t>
            </a:r>
          </a:p>
        </p:txBody>
      </p:sp>
      <p:cxnSp>
        <p:nvCxnSpPr>
          <p:cNvPr id="20" name="Straight Connector 19">
            <a:extLst>
              <a:ext uri="{FF2B5EF4-FFF2-40B4-BE49-F238E27FC236}">
                <a16:creationId xmlns:a16="http://schemas.microsoft.com/office/drawing/2014/main" id="{23D61EDC-2B13-4867-995F-B2B9A61CFFFB}"/>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grpSp>
        <p:nvGrpSpPr>
          <p:cNvPr id="21" name="Group 20">
            <a:extLst>
              <a:ext uri="{FF2B5EF4-FFF2-40B4-BE49-F238E27FC236}">
                <a16:creationId xmlns:a16="http://schemas.microsoft.com/office/drawing/2014/main" id="{9E857EBE-95B2-46DC-813A-8164D02C548B}"/>
              </a:ext>
            </a:extLst>
          </p:cNvPr>
          <p:cNvGrpSpPr/>
          <p:nvPr/>
        </p:nvGrpSpPr>
        <p:grpSpPr>
          <a:xfrm>
            <a:off x="6563003" y="1511999"/>
            <a:ext cx="4921011" cy="1931521"/>
            <a:chOff x="6026448" y="1249554"/>
            <a:chExt cx="5578504" cy="2189590"/>
          </a:xfrm>
        </p:grpSpPr>
        <p:pic>
          <p:nvPicPr>
            <p:cNvPr id="22" name="Picture 21">
              <a:extLst>
                <a:ext uri="{FF2B5EF4-FFF2-40B4-BE49-F238E27FC236}">
                  <a16:creationId xmlns:a16="http://schemas.microsoft.com/office/drawing/2014/main" id="{FE5F865F-366C-4833-A157-21A688109D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26448" y="1249554"/>
              <a:ext cx="5570385" cy="1818901"/>
            </a:xfrm>
            <a:prstGeom prst="rect">
              <a:avLst/>
            </a:prstGeom>
          </p:spPr>
        </p:pic>
        <p:sp>
          <p:nvSpPr>
            <p:cNvPr id="23" name="Rectangle 22">
              <a:extLst>
                <a:ext uri="{FF2B5EF4-FFF2-40B4-BE49-F238E27FC236}">
                  <a16:creationId xmlns:a16="http://schemas.microsoft.com/office/drawing/2014/main" id="{B5AFC02D-B044-4170-AC04-C6ACC4113CD4}"/>
                </a:ext>
              </a:extLst>
            </p:cNvPr>
            <p:cNvSpPr/>
            <p:nvPr/>
          </p:nvSpPr>
          <p:spPr>
            <a:xfrm>
              <a:off x="6026448" y="3160027"/>
              <a:ext cx="761027" cy="246221"/>
            </a:xfrm>
            <a:prstGeom prst="rect">
              <a:avLst/>
            </a:prstGeom>
          </p:spPr>
          <p:txBody>
            <a:bodyPr wrap="square" lIns="0" tIns="0" rIns="0" bIns="0">
              <a:spAutoFit/>
            </a:bodyPr>
            <a:lstStyle/>
            <a:p>
              <a:pPr>
                <a:spcAft>
                  <a:spcPts val="1200"/>
                </a:spcAft>
              </a:pPr>
              <a:r>
                <a:rPr lang="de-CH" sz="1600" dirty="0">
                  <a:solidFill>
                    <a:srgbClr val="0070BA"/>
                  </a:solidFill>
                  <a:latin typeface="Fira Sans Medium"/>
                </a:rPr>
                <a:t>0 </a:t>
              </a:r>
              <a:r>
                <a:rPr lang="de-CH" sz="1600" dirty="0" err="1">
                  <a:solidFill>
                    <a:srgbClr val="0070BA"/>
                  </a:solidFill>
                  <a:latin typeface="Fira Sans Medium"/>
                </a:rPr>
                <a:t>week</a:t>
              </a:r>
              <a:endParaRPr lang="de-CH" sz="1600" dirty="0">
                <a:solidFill>
                  <a:srgbClr val="0070BA"/>
                </a:solidFill>
                <a:latin typeface="Fira Sans Medium"/>
              </a:endParaRPr>
            </a:p>
          </p:txBody>
        </p:sp>
        <p:sp>
          <p:nvSpPr>
            <p:cNvPr id="24" name="Rectangle 23">
              <a:extLst>
                <a:ext uri="{FF2B5EF4-FFF2-40B4-BE49-F238E27FC236}">
                  <a16:creationId xmlns:a16="http://schemas.microsoft.com/office/drawing/2014/main" id="{D2910C72-1793-4E37-848D-F6EB2B4177EF}"/>
                </a:ext>
              </a:extLst>
            </p:cNvPr>
            <p:cNvSpPr/>
            <p:nvPr/>
          </p:nvSpPr>
          <p:spPr>
            <a:xfrm>
              <a:off x="10427966" y="3160026"/>
              <a:ext cx="1176986" cy="279118"/>
            </a:xfrm>
            <a:prstGeom prst="rect">
              <a:avLst/>
            </a:prstGeom>
          </p:spPr>
          <p:txBody>
            <a:bodyPr wrap="square" lIns="0" tIns="0" rIns="0" bIns="0">
              <a:spAutoFit/>
            </a:bodyPr>
            <a:lstStyle/>
            <a:p>
              <a:pPr algn="r">
                <a:spcAft>
                  <a:spcPts val="1200"/>
                </a:spcAft>
              </a:pPr>
              <a:r>
                <a:rPr lang="de-CH" sz="1600" dirty="0">
                  <a:solidFill>
                    <a:srgbClr val="0070BA"/>
                  </a:solidFill>
                  <a:latin typeface="Fira Sans Medium"/>
                </a:rPr>
                <a:t>12 </a:t>
              </a:r>
              <a:r>
                <a:rPr lang="de-CH" sz="1600" dirty="0" err="1">
                  <a:solidFill>
                    <a:srgbClr val="0070BA"/>
                  </a:solidFill>
                  <a:latin typeface="Fira Sans Medium"/>
                </a:rPr>
                <a:t>weeks</a:t>
              </a:r>
              <a:endParaRPr lang="de-CH" sz="1600" dirty="0">
                <a:solidFill>
                  <a:srgbClr val="0070BA"/>
                </a:solidFill>
                <a:latin typeface="Fira Sans Medium"/>
              </a:endParaRPr>
            </a:p>
          </p:txBody>
        </p:sp>
      </p:grpSp>
      <p:sp>
        <p:nvSpPr>
          <p:cNvPr id="25" name="Rounded Rectangle 16">
            <a:extLst>
              <a:ext uri="{FF2B5EF4-FFF2-40B4-BE49-F238E27FC236}">
                <a16:creationId xmlns:a16="http://schemas.microsoft.com/office/drawing/2014/main" id="{76E13835-4F67-4698-A7EB-F2953D24FF76}"/>
              </a:ext>
            </a:extLst>
          </p:cNvPr>
          <p:cNvSpPr/>
          <p:nvPr/>
        </p:nvSpPr>
        <p:spPr>
          <a:xfrm>
            <a:off x="878645" y="4307156"/>
            <a:ext cx="4921011" cy="1131353"/>
          </a:xfrm>
          <a:prstGeom prst="roundRect">
            <a:avLst/>
          </a:prstGeom>
          <a:gradFill>
            <a:gsLst>
              <a:gs pos="0">
                <a:srgbClr val="009FE3"/>
              </a:gs>
              <a:gs pos="100000">
                <a:srgbClr val="009FE3">
                  <a:alpha val="70000"/>
                </a:srgbClr>
              </a:gs>
            </a:gsLst>
            <a:lin ang="2700000" scaled="0"/>
          </a:gradFill>
        </p:spPr>
        <p:txBody>
          <a:bodyPr wrap="square" lIns="108000" tIns="72000" rIns="108000" bIns="72000">
            <a:spAutoFit/>
          </a:bodyPr>
          <a:lstStyle/>
          <a:p>
            <a:pPr algn="ctr">
              <a:spcBef>
                <a:spcPts val="600"/>
              </a:spcBef>
            </a:pPr>
            <a:r>
              <a:rPr lang="en-GB" altLang="en-US" sz="2000" kern="0" dirty="0">
                <a:solidFill>
                  <a:srgbClr val="FFFFFF"/>
                </a:solidFill>
                <a:latin typeface="Fira Sans Medium"/>
              </a:rPr>
              <a:t>In total 2700 votes were given</a:t>
            </a:r>
          </a:p>
          <a:p>
            <a:pPr algn="ctr">
              <a:spcBef>
                <a:spcPts val="600"/>
              </a:spcBef>
            </a:pPr>
            <a:r>
              <a:rPr lang="en-GB" altLang="en-US" sz="1600" kern="0" dirty="0">
                <a:solidFill>
                  <a:srgbClr val="FFFFFF"/>
                </a:solidFill>
                <a:latin typeface="Fira Sans"/>
              </a:rPr>
              <a:t>(30x placebo treated compared to 30x BEL-EVEN</a:t>
            </a:r>
            <a:r>
              <a:rPr lang="en-GB" altLang="en-US" sz="1600" kern="0" baseline="30000" dirty="0">
                <a:solidFill>
                  <a:srgbClr val="FFFFFF"/>
                </a:solidFill>
                <a:latin typeface="Fira Sans"/>
              </a:rPr>
              <a:t>®</a:t>
            </a:r>
            <a:r>
              <a:rPr lang="en-GB" altLang="en-US" sz="1600" kern="0" dirty="0">
                <a:solidFill>
                  <a:srgbClr val="FFFFFF"/>
                </a:solidFill>
                <a:latin typeface="Fira Sans"/>
              </a:rPr>
              <a:t> treated rated by 3 assessors)</a:t>
            </a:r>
          </a:p>
        </p:txBody>
      </p:sp>
      <p:sp>
        <p:nvSpPr>
          <p:cNvPr id="26" name="Text Placeholder 2">
            <a:extLst>
              <a:ext uri="{FF2B5EF4-FFF2-40B4-BE49-F238E27FC236}">
                <a16:creationId xmlns:a16="http://schemas.microsoft.com/office/drawing/2014/main" id="{A359B22D-DB64-4624-B01B-5D0A1EBB70A2}"/>
              </a:ext>
            </a:extLst>
          </p:cNvPr>
          <p:cNvSpPr txBox="1">
            <a:spLocks/>
          </p:cNvSpPr>
          <p:nvPr/>
        </p:nvSpPr>
        <p:spPr>
          <a:xfrm>
            <a:off x="6563003" y="4082360"/>
            <a:ext cx="4913849" cy="184665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Clr>
                <a:srgbClr val="009FE3"/>
              </a:buClr>
              <a:buFont typeface="Arial" panose="020B0604020202020204" pitchFamily="34" charset="0"/>
              <a:buNone/>
            </a:pPr>
            <a:r>
              <a:rPr lang="en-GB" dirty="0">
                <a:solidFill>
                  <a:srgbClr val="0070BA"/>
                </a:solidFill>
                <a:latin typeface="Fira Sans Medium"/>
              </a:rPr>
              <a:t>Conclusion:</a:t>
            </a:r>
          </a:p>
          <a:p>
            <a:pPr>
              <a:spcAft>
                <a:spcPts val="600"/>
              </a:spcAft>
              <a:buClr>
                <a:srgbClr val="009FE3"/>
              </a:buClr>
            </a:pPr>
            <a:r>
              <a:rPr lang="en-GB" sz="1800" dirty="0">
                <a:solidFill>
                  <a:srgbClr val="009FE3"/>
                </a:solidFill>
                <a:latin typeface="Fira Sans Medium"/>
              </a:rPr>
              <a:t>BEL-EVEN</a:t>
            </a:r>
            <a:r>
              <a:rPr lang="en-GB" sz="1800" baseline="30000" dirty="0">
                <a:solidFill>
                  <a:srgbClr val="009FE3"/>
                </a:solidFill>
                <a:latin typeface="Fira Sans Medium"/>
              </a:rPr>
              <a:t>®</a:t>
            </a:r>
            <a:r>
              <a:rPr lang="en-GB" sz="1800" dirty="0">
                <a:solidFill>
                  <a:srgbClr val="009FE3"/>
                </a:solidFill>
                <a:latin typeface="Fira Sans Medium"/>
              </a:rPr>
              <a:t> </a:t>
            </a:r>
            <a:r>
              <a:rPr lang="en-GB" sz="1800" dirty="0">
                <a:solidFill>
                  <a:srgbClr val="000000"/>
                </a:solidFill>
                <a:latin typeface="Fira Sans"/>
              </a:rPr>
              <a:t>treated subjects were significantly better rated in terms of visual wrinkle development (p&lt;0.001) </a:t>
            </a:r>
          </a:p>
          <a:p>
            <a:pPr>
              <a:spcAft>
                <a:spcPts val="600"/>
              </a:spcAft>
              <a:buClr>
                <a:srgbClr val="009FE3"/>
              </a:buClr>
            </a:pPr>
            <a:r>
              <a:rPr lang="en-GB" sz="1800" dirty="0">
                <a:solidFill>
                  <a:srgbClr val="009FE3"/>
                </a:solidFill>
                <a:latin typeface="Fira Sans Medium"/>
              </a:rPr>
              <a:t>BEL-EVEN</a:t>
            </a:r>
            <a:r>
              <a:rPr lang="en-GB" sz="1800" baseline="30000" dirty="0">
                <a:solidFill>
                  <a:srgbClr val="009FE3"/>
                </a:solidFill>
                <a:latin typeface="Fira Sans Medium"/>
              </a:rPr>
              <a:t>®</a:t>
            </a:r>
            <a:r>
              <a:rPr lang="en-GB" sz="1800" dirty="0">
                <a:solidFill>
                  <a:srgbClr val="009FE3"/>
                </a:solidFill>
                <a:latin typeface="Fira Sans Medium"/>
              </a:rPr>
              <a:t> </a:t>
            </a:r>
            <a:r>
              <a:rPr lang="en-GB" sz="1800" dirty="0">
                <a:solidFill>
                  <a:srgbClr val="000000"/>
                </a:solidFill>
                <a:latin typeface="Fira Sans"/>
              </a:rPr>
              <a:t>revealed visual effects </a:t>
            </a:r>
            <a:br>
              <a:rPr lang="en-GB" sz="1800" dirty="0">
                <a:solidFill>
                  <a:srgbClr val="000000"/>
                </a:solidFill>
                <a:latin typeface="Fira Sans"/>
              </a:rPr>
            </a:br>
            <a:r>
              <a:rPr lang="en-GB" sz="1800" dirty="0">
                <a:solidFill>
                  <a:srgbClr val="000000"/>
                </a:solidFill>
                <a:latin typeface="Fira Sans"/>
              </a:rPr>
              <a:t>on the reduction of wrinkles</a:t>
            </a:r>
          </a:p>
        </p:txBody>
      </p:sp>
    </p:spTree>
    <p:extLst>
      <p:ext uri="{BB962C8B-B14F-4D97-AF65-F5344CB8AC3E}">
        <p14:creationId xmlns:p14="http://schemas.microsoft.com/office/powerpoint/2010/main" val="2899966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24</a:t>
            </a:fld>
            <a:endParaRPr lang="en-US" dirty="0"/>
          </a:p>
        </p:txBody>
      </p:sp>
      <p:sp>
        <p:nvSpPr>
          <p:cNvPr id="19" name="Text Placeholder 3">
            <a:extLst>
              <a:ext uri="{FF2B5EF4-FFF2-40B4-BE49-F238E27FC236}">
                <a16:creationId xmlns:a16="http://schemas.microsoft.com/office/drawing/2014/main" id="{E031794D-F207-477B-8855-1D971148CAF7}"/>
              </a:ext>
            </a:extLst>
          </p:cNvPr>
          <p:cNvSpPr txBox="1">
            <a:spLocks/>
          </p:cNvSpPr>
          <p:nvPr/>
        </p:nvSpPr>
        <p:spPr>
          <a:xfrm>
            <a:off x="467999" y="936876"/>
            <a:ext cx="11261725" cy="369332"/>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rgbClr val="00A3DB"/>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400" b="0" i="1" u="none" strike="noStrike" kern="1200" cap="none" spc="0" normalizeH="0" baseline="0" noProof="0">
                <a:ln>
                  <a:noFill/>
                </a:ln>
                <a:solidFill>
                  <a:srgbClr val="00A3DB"/>
                </a:solidFill>
                <a:effectLst/>
                <a:uLnTx/>
                <a:uFillTx/>
                <a:latin typeface="Fira Sans"/>
                <a:ea typeface="+mn-ea"/>
                <a:cs typeface="+mn-cs"/>
              </a:rPr>
              <a:t>Wrinkles visible improvement</a:t>
            </a:r>
            <a:endParaRPr kumimoji="0" lang="en-GB" sz="2400" b="0" i="1" u="none" strike="noStrike" kern="1200" cap="none" spc="0" normalizeH="0" baseline="0" noProof="0" dirty="0">
              <a:ln>
                <a:noFill/>
              </a:ln>
              <a:solidFill>
                <a:srgbClr val="00A3DB"/>
              </a:solidFill>
              <a:effectLst/>
              <a:uLnTx/>
              <a:uFillTx/>
              <a:latin typeface="Fira Sans"/>
              <a:ea typeface="+mn-ea"/>
              <a:cs typeface="+mn-cs"/>
            </a:endParaRPr>
          </a:p>
        </p:txBody>
      </p:sp>
      <p:sp>
        <p:nvSpPr>
          <p:cNvPr id="20" name="Slide Number Placeholder 4">
            <a:extLst>
              <a:ext uri="{FF2B5EF4-FFF2-40B4-BE49-F238E27FC236}">
                <a16:creationId xmlns:a16="http://schemas.microsoft.com/office/drawing/2014/main" id="{62EC8AAB-307D-46FD-A8E3-CF334F346A9F}"/>
              </a:ext>
            </a:extLst>
          </p:cNvPr>
          <p:cNvSpPr txBox="1">
            <a:spLocks/>
          </p:cNvSpPr>
          <p:nvPr/>
        </p:nvSpPr>
        <p:spPr>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rgbClr val="B2B2B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Fira Sans"/>
            </a:endParaRPr>
          </a:p>
        </p:txBody>
      </p:sp>
      <p:pic>
        <p:nvPicPr>
          <p:cNvPr id="21" name="Picture 20" descr="A close up of a logo&#10;&#10;Description automatically generated">
            <a:extLst>
              <a:ext uri="{FF2B5EF4-FFF2-40B4-BE49-F238E27FC236}">
                <a16:creationId xmlns:a16="http://schemas.microsoft.com/office/drawing/2014/main" id="{49B76279-3F37-4FA4-8CA0-3C06152E19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22" name="TextBox 21">
            <a:extLst>
              <a:ext uri="{FF2B5EF4-FFF2-40B4-BE49-F238E27FC236}">
                <a16:creationId xmlns:a16="http://schemas.microsoft.com/office/drawing/2014/main" id="{C1FF19BB-0C4E-4A50-BF2B-3838149A73ED}"/>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in vivo</a:t>
            </a:r>
          </a:p>
        </p:txBody>
      </p:sp>
      <p:cxnSp>
        <p:nvCxnSpPr>
          <p:cNvPr id="23" name="Straight Connector 22">
            <a:extLst>
              <a:ext uri="{FF2B5EF4-FFF2-40B4-BE49-F238E27FC236}">
                <a16:creationId xmlns:a16="http://schemas.microsoft.com/office/drawing/2014/main" id="{B86457A5-EC30-4737-A25A-A0C82FD51B92}"/>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pic>
        <p:nvPicPr>
          <p:cNvPr id="24" name="24_crow's feet_t0_Standard 60_crows feet">
            <a:hlinkClick r:id="" action="ppaction://media"/>
            <a:extLst>
              <a:ext uri="{FF2B5EF4-FFF2-40B4-BE49-F238E27FC236}">
                <a16:creationId xmlns:a16="http://schemas.microsoft.com/office/drawing/2014/main" id="{07369678-2CF2-4C9C-9157-8082DBEFC50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7847" b="7640"/>
          <a:stretch>
            <a:fillRect/>
          </a:stretch>
        </p:blipFill>
        <p:spPr>
          <a:xfrm>
            <a:off x="468000" y="2197170"/>
            <a:ext cx="5120105" cy="4007114"/>
          </a:xfrm>
          <a:prstGeom prst="rect">
            <a:avLst/>
          </a:prstGeom>
        </p:spPr>
      </p:pic>
      <p:pic>
        <p:nvPicPr>
          <p:cNvPr id="25" name="Picture 24">
            <a:extLst>
              <a:ext uri="{FF2B5EF4-FFF2-40B4-BE49-F238E27FC236}">
                <a16:creationId xmlns:a16="http://schemas.microsoft.com/office/drawing/2014/main" id="{96F34553-5E1A-4C01-A817-7E2AD54009F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75067" y="1344060"/>
            <a:ext cx="3186217" cy="1632568"/>
          </a:xfrm>
          <a:prstGeom prst="roundRect">
            <a:avLst>
              <a:gd name="adj" fmla="val 8594"/>
            </a:avLst>
          </a:prstGeom>
          <a:solidFill>
            <a:srgbClr val="FFFFFF">
              <a:shade val="85000"/>
            </a:srgbClr>
          </a:solidFill>
          <a:ln>
            <a:noFill/>
          </a:ln>
          <a:effectLst/>
        </p:spPr>
      </p:pic>
      <p:sp>
        <p:nvSpPr>
          <p:cNvPr id="26" name="Rectangle 25">
            <a:extLst>
              <a:ext uri="{FF2B5EF4-FFF2-40B4-BE49-F238E27FC236}">
                <a16:creationId xmlns:a16="http://schemas.microsoft.com/office/drawing/2014/main" id="{4E2AA643-29E6-428B-9840-E000FC92D836}"/>
              </a:ext>
            </a:extLst>
          </p:cNvPr>
          <p:cNvSpPr/>
          <p:nvPr/>
        </p:nvSpPr>
        <p:spPr>
          <a:xfrm rot="16200000">
            <a:off x="9187377" y="1991067"/>
            <a:ext cx="1095169" cy="338554"/>
          </a:xfrm>
          <a:prstGeom prst="rect">
            <a:avLst/>
          </a:prstGeom>
        </p:spPr>
        <p:txBody>
          <a:bodyPr wrap="square" lIns="0" tIns="0" rIns="0" bIns="0">
            <a:spAutoFit/>
          </a:bodyPr>
          <a:lstStyle/>
          <a:p>
            <a:pPr algn="ctr">
              <a:defRPr/>
            </a:pPr>
            <a:r>
              <a:rPr lang="de-CH" sz="2200" b="1" dirty="0">
                <a:solidFill>
                  <a:srgbClr val="0070BA"/>
                </a:solidFill>
                <a:latin typeface="Fira Sans Medium"/>
                <a:ea typeface="Trebuchet MS" charset="0"/>
                <a:cs typeface="Trebuchet MS" charset="0"/>
              </a:rPr>
              <a:t>W</a:t>
            </a:r>
            <a:r>
              <a:rPr lang="de-CH" sz="2200" b="1" dirty="0" err="1">
                <a:solidFill>
                  <a:srgbClr val="0070BA"/>
                </a:solidFill>
                <a:latin typeface="Fira Sans Medium"/>
                <a:ea typeface="Trebuchet MS" charset="0"/>
                <a:cs typeface="Trebuchet MS" charset="0"/>
              </a:rPr>
              <a:t>eek</a:t>
            </a:r>
            <a:r>
              <a:rPr lang="de-CH" sz="2200" b="1" dirty="0">
                <a:solidFill>
                  <a:srgbClr val="0070BA"/>
                </a:solidFill>
                <a:latin typeface="Fira Sans Medium"/>
                <a:ea typeface="Trebuchet MS" charset="0"/>
                <a:cs typeface="Trebuchet MS" charset="0"/>
              </a:rPr>
              <a:t> 0</a:t>
            </a:r>
          </a:p>
        </p:txBody>
      </p:sp>
      <p:pic>
        <p:nvPicPr>
          <p:cNvPr id="27" name="Picture 26">
            <a:extLst>
              <a:ext uri="{FF2B5EF4-FFF2-40B4-BE49-F238E27FC236}">
                <a16:creationId xmlns:a16="http://schemas.microsoft.com/office/drawing/2014/main" id="{E38B1CA0-D169-4A94-A8A9-3AF84B3C033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275067" y="3139316"/>
            <a:ext cx="3186217" cy="1638625"/>
          </a:xfrm>
          <a:prstGeom prst="roundRect">
            <a:avLst>
              <a:gd name="adj" fmla="val 8594"/>
            </a:avLst>
          </a:prstGeom>
          <a:solidFill>
            <a:srgbClr val="FFFFFF">
              <a:shade val="85000"/>
            </a:srgbClr>
          </a:solidFill>
          <a:ln>
            <a:noFill/>
          </a:ln>
          <a:effectLst/>
        </p:spPr>
      </p:pic>
      <p:sp>
        <p:nvSpPr>
          <p:cNvPr id="28" name="Rectangle 27">
            <a:extLst>
              <a:ext uri="{FF2B5EF4-FFF2-40B4-BE49-F238E27FC236}">
                <a16:creationId xmlns:a16="http://schemas.microsoft.com/office/drawing/2014/main" id="{9C829236-01D7-4FC1-B570-EA65DA42AD7C}"/>
              </a:ext>
            </a:extLst>
          </p:cNvPr>
          <p:cNvSpPr/>
          <p:nvPr/>
        </p:nvSpPr>
        <p:spPr>
          <a:xfrm rot="16200000">
            <a:off x="9187379" y="3789351"/>
            <a:ext cx="1095169" cy="338554"/>
          </a:xfrm>
          <a:prstGeom prst="rect">
            <a:avLst/>
          </a:prstGeom>
        </p:spPr>
        <p:txBody>
          <a:bodyPr wrap="square" lIns="0" tIns="0" rIns="0" bIns="0">
            <a:spAutoFit/>
          </a:bodyPr>
          <a:lstStyle/>
          <a:p>
            <a:pPr algn="ctr">
              <a:defRPr/>
            </a:pPr>
            <a:r>
              <a:rPr lang="de-CH" sz="2200" b="1" dirty="0">
                <a:solidFill>
                  <a:srgbClr val="0070BA"/>
                </a:solidFill>
                <a:latin typeface="Fira Sans Medium"/>
                <a:ea typeface="Trebuchet MS" charset="0"/>
                <a:cs typeface="Trebuchet MS" charset="0"/>
              </a:rPr>
              <a:t>W</a:t>
            </a:r>
            <a:r>
              <a:rPr lang="de-CH" sz="2200" b="1" dirty="0" err="1">
                <a:solidFill>
                  <a:srgbClr val="0070BA"/>
                </a:solidFill>
                <a:latin typeface="Fira Sans Medium"/>
                <a:ea typeface="Trebuchet MS" charset="0"/>
                <a:cs typeface="Trebuchet MS" charset="0"/>
              </a:rPr>
              <a:t>eek</a:t>
            </a:r>
            <a:r>
              <a:rPr lang="de-CH" sz="2200" b="1" dirty="0">
                <a:solidFill>
                  <a:srgbClr val="0070BA"/>
                </a:solidFill>
                <a:latin typeface="Fira Sans Medium"/>
                <a:ea typeface="Trebuchet MS" charset="0"/>
                <a:cs typeface="Trebuchet MS" charset="0"/>
              </a:rPr>
              <a:t> 4</a:t>
            </a:r>
          </a:p>
        </p:txBody>
      </p:sp>
      <p:pic>
        <p:nvPicPr>
          <p:cNvPr id="29" name="Picture 28">
            <a:extLst>
              <a:ext uri="{FF2B5EF4-FFF2-40B4-BE49-F238E27FC236}">
                <a16:creationId xmlns:a16="http://schemas.microsoft.com/office/drawing/2014/main" id="{0FB685B2-6D80-4E53-8916-EA2F854C4DF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75067" y="4988217"/>
            <a:ext cx="3186218" cy="1635267"/>
          </a:xfrm>
          <a:prstGeom prst="roundRect">
            <a:avLst>
              <a:gd name="adj" fmla="val 8594"/>
            </a:avLst>
          </a:prstGeom>
          <a:solidFill>
            <a:srgbClr val="FFFFFF">
              <a:shade val="85000"/>
            </a:srgbClr>
          </a:solidFill>
          <a:ln>
            <a:noFill/>
          </a:ln>
          <a:effectLst/>
        </p:spPr>
      </p:pic>
      <p:sp>
        <p:nvSpPr>
          <p:cNvPr id="30" name="Rectangle 29">
            <a:extLst>
              <a:ext uri="{FF2B5EF4-FFF2-40B4-BE49-F238E27FC236}">
                <a16:creationId xmlns:a16="http://schemas.microsoft.com/office/drawing/2014/main" id="{A4F03D6D-6A2B-4771-B58F-F1E84129CA3D}"/>
              </a:ext>
            </a:extLst>
          </p:cNvPr>
          <p:cNvSpPr/>
          <p:nvPr/>
        </p:nvSpPr>
        <p:spPr>
          <a:xfrm rot="16200000">
            <a:off x="9187380" y="5636573"/>
            <a:ext cx="1095168" cy="338554"/>
          </a:xfrm>
          <a:prstGeom prst="rect">
            <a:avLst/>
          </a:prstGeom>
        </p:spPr>
        <p:txBody>
          <a:bodyPr wrap="square" lIns="0" tIns="0" rIns="0" bIns="0">
            <a:spAutoFit/>
          </a:bodyPr>
          <a:lstStyle/>
          <a:p>
            <a:pPr algn="ctr">
              <a:defRPr/>
            </a:pPr>
            <a:r>
              <a:rPr lang="de-CH" sz="2200" b="1" dirty="0">
                <a:solidFill>
                  <a:srgbClr val="0070BA"/>
                </a:solidFill>
                <a:latin typeface="Fira Sans Medium"/>
                <a:ea typeface="Trebuchet MS" charset="0"/>
                <a:cs typeface="Trebuchet MS" charset="0"/>
              </a:rPr>
              <a:t>Week 12</a:t>
            </a:r>
          </a:p>
        </p:txBody>
      </p:sp>
      <p:sp>
        <p:nvSpPr>
          <p:cNvPr id="31" name="TextBox 30">
            <a:extLst>
              <a:ext uri="{FF2B5EF4-FFF2-40B4-BE49-F238E27FC236}">
                <a16:creationId xmlns:a16="http://schemas.microsoft.com/office/drawing/2014/main" id="{0439DED8-81D7-4BD8-BFD6-859161954CEE}"/>
              </a:ext>
            </a:extLst>
          </p:cNvPr>
          <p:cNvSpPr txBox="1"/>
          <p:nvPr/>
        </p:nvSpPr>
        <p:spPr>
          <a:xfrm>
            <a:off x="10145879" y="2718343"/>
            <a:ext cx="1884140" cy="1938992"/>
          </a:xfrm>
          <a:prstGeom prst="rect">
            <a:avLst/>
          </a:prstGeom>
          <a:noFill/>
        </p:spPr>
        <p:txBody>
          <a:bodyPr wrap="square" lIns="0" tIns="0" rIns="0" bIns="0" rtlCol="0">
            <a:spAutoFit/>
          </a:bodyPr>
          <a:lstStyle/>
          <a:p>
            <a:pPr algn="ctr"/>
            <a:r>
              <a:rPr lang="de-CH" dirty="0" err="1">
                <a:solidFill>
                  <a:srgbClr val="000000"/>
                </a:solidFill>
                <a:latin typeface="Fira Sans"/>
                <a:ea typeface="Trebuchet MS" charset="0"/>
                <a:cs typeface="Trebuchet MS" charset="0"/>
              </a:rPr>
              <a:t>Amazing</a:t>
            </a:r>
            <a:endParaRPr lang="de-CH" dirty="0">
              <a:solidFill>
                <a:srgbClr val="000000"/>
              </a:solidFill>
              <a:latin typeface="Fira Sans"/>
              <a:ea typeface="Trebuchet MS" charset="0"/>
              <a:cs typeface="Trebuchet MS" charset="0"/>
            </a:endParaRPr>
          </a:p>
          <a:p>
            <a:pPr algn="ctr"/>
            <a:r>
              <a:rPr lang="de-CH" dirty="0" err="1">
                <a:solidFill>
                  <a:srgbClr val="000000"/>
                </a:solidFill>
                <a:latin typeface="Fira Sans"/>
                <a:ea typeface="Trebuchet MS" charset="0"/>
                <a:cs typeface="Trebuchet MS" charset="0"/>
              </a:rPr>
              <a:t>result</a:t>
            </a:r>
            <a:r>
              <a:rPr lang="de-CH" dirty="0">
                <a:solidFill>
                  <a:srgbClr val="000000"/>
                </a:solidFill>
                <a:latin typeface="Fira Sans"/>
                <a:ea typeface="Trebuchet MS" charset="0"/>
                <a:cs typeface="Trebuchet MS" charset="0"/>
              </a:rPr>
              <a:t> </a:t>
            </a:r>
          </a:p>
          <a:p>
            <a:pPr algn="ctr"/>
            <a:r>
              <a:rPr lang="de-CH" dirty="0" err="1">
                <a:solidFill>
                  <a:srgbClr val="000000"/>
                </a:solidFill>
                <a:latin typeface="Fira Sans"/>
                <a:ea typeface="Trebuchet MS" charset="0"/>
                <a:cs typeface="Trebuchet MS" charset="0"/>
              </a:rPr>
              <a:t>of</a:t>
            </a:r>
            <a:r>
              <a:rPr lang="de-CH" dirty="0">
                <a:solidFill>
                  <a:srgbClr val="000000"/>
                </a:solidFill>
                <a:latin typeface="Fira Sans"/>
                <a:ea typeface="Trebuchet MS" charset="0"/>
                <a:cs typeface="Trebuchet MS" charset="0"/>
              </a:rPr>
              <a:t> </a:t>
            </a:r>
          </a:p>
          <a:p>
            <a:pPr algn="ctr"/>
            <a:r>
              <a:rPr lang="de-CH" dirty="0">
                <a:solidFill>
                  <a:srgbClr val="000000"/>
                </a:solidFill>
                <a:latin typeface="Fira Sans"/>
                <a:ea typeface="Trebuchet MS" charset="0"/>
                <a:cs typeface="Trebuchet MS" charset="0"/>
              </a:rPr>
              <a:t>BEL-EVEN</a:t>
            </a:r>
            <a:r>
              <a:rPr lang="de-CH" dirty="0">
                <a:solidFill>
                  <a:srgbClr val="000000"/>
                </a:solidFill>
                <a:latin typeface="Fira Sans Medium" panose="020B0603050000020004" pitchFamily="34" charset="0"/>
                <a:ea typeface="Fira Sans Medium" panose="020B0603050000020004" pitchFamily="34" charset="0"/>
                <a:cs typeface="Trebuchet MS" charset="0"/>
              </a:rPr>
              <a:t>®</a:t>
            </a:r>
            <a:r>
              <a:rPr lang="de-CH" dirty="0">
                <a:solidFill>
                  <a:srgbClr val="000000"/>
                </a:solidFill>
                <a:latin typeface="Fira Sans"/>
                <a:ea typeface="Trebuchet MS" charset="0"/>
                <a:cs typeface="Trebuchet MS" charset="0"/>
              </a:rPr>
              <a:t> </a:t>
            </a:r>
            <a:r>
              <a:rPr lang="de-CH" dirty="0" err="1">
                <a:solidFill>
                  <a:srgbClr val="000000"/>
                </a:solidFill>
                <a:latin typeface="Fira Sans"/>
                <a:ea typeface="Trebuchet MS" charset="0"/>
                <a:cs typeface="Trebuchet MS" charset="0"/>
              </a:rPr>
              <a:t>application</a:t>
            </a:r>
            <a:r>
              <a:rPr lang="de-CH" dirty="0">
                <a:solidFill>
                  <a:srgbClr val="000000"/>
                </a:solidFill>
                <a:latin typeface="Fira Sans"/>
                <a:ea typeface="Trebuchet MS" charset="0"/>
                <a:cs typeface="Trebuchet MS" charset="0"/>
              </a:rPr>
              <a:t> </a:t>
            </a:r>
          </a:p>
          <a:p>
            <a:pPr algn="ctr"/>
            <a:r>
              <a:rPr lang="de-CH" dirty="0">
                <a:solidFill>
                  <a:srgbClr val="000000"/>
                </a:solidFill>
                <a:latin typeface="Fira Sans"/>
                <a:ea typeface="Trebuchet MS" charset="0"/>
                <a:cs typeface="Trebuchet MS" charset="0"/>
              </a:rPr>
              <a:t>on</a:t>
            </a:r>
          </a:p>
          <a:p>
            <a:pPr algn="ctr"/>
            <a:r>
              <a:rPr lang="de-CH" b="1" dirty="0" err="1">
                <a:solidFill>
                  <a:srgbClr val="000000"/>
                </a:solidFill>
                <a:latin typeface="Fira Sans"/>
                <a:ea typeface="Trebuchet MS" charset="0"/>
                <a:cs typeface="Trebuchet MS" charset="0"/>
              </a:rPr>
              <a:t>Volunteer</a:t>
            </a:r>
            <a:r>
              <a:rPr lang="de-CH" b="1" dirty="0">
                <a:solidFill>
                  <a:srgbClr val="000000"/>
                </a:solidFill>
                <a:latin typeface="Fira Sans"/>
                <a:ea typeface="Trebuchet MS" charset="0"/>
                <a:cs typeface="Trebuchet MS" charset="0"/>
              </a:rPr>
              <a:t> 24</a:t>
            </a:r>
          </a:p>
        </p:txBody>
      </p:sp>
      <p:sp>
        <p:nvSpPr>
          <p:cNvPr id="32" name="Title 1">
            <a:extLst>
              <a:ext uri="{FF2B5EF4-FFF2-40B4-BE49-F238E27FC236}">
                <a16:creationId xmlns:a16="http://schemas.microsoft.com/office/drawing/2014/main" id="{14EDF14E-D0F9-4A73-BACB-AA36D97A60F0}"/>
              </a:ext>
            </a:extLst>
          </p:cNvPr>
          <p:cNvSpPr txBox="1">
            <a:spLocks/>
          </p:cNvSpPr>
          <p:nvPr/>
        </p:nvSpPr>
        <p:spPr>
          <a:xfrm>
            <a:off x="468313" y="468313"/>
            <a:ext cx="11261725" cy="442912"/>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With BEL-EVEN</a:t>
            </a:r>
            <a:r>
              <a:rPr kumimoji="0" lang="en-GB" sz="3200" b="0" i="0" u="none" strike="noStrike" kern="1200" cap="none" spc="0" normalizeH="0" baseline="0" noProof="0">
                <a:ln>
                  <a:noFill/>
                </a:ln>
                <a:solidFill>
                  <a:srgbClr val="0070BA"/>
                </a:solidFill>
                <a:effectLst/>
                <a:uLnTx/>
                <a:uFillTx/>
                <a:latin typeface="Fira Sans Medium" panose="020B0603050000020004" pitchFamily="34" charset="0"/>
                <a:ea typeface="Fira Sans Medium" panose="020B0603050000020004" pitchFamily="34" charset="0"/>
                <a:cs typeface="+mj-cs"/>
              </a:rPr>
              <a:t>® s</a:t>
            </a:r>
            <a:r>
              <a:rPr kumimoji="0" lang="en-GB" sz="3200" b="0" i="0" u="none" strike="noStrike" kern="1200" cap="none" spc="0" normalizeH="0" baseline="0" noProof="0">
                <a:ln>
                  <a:noFill/>
                </a:ln>
                <a:solidFill>
                  <a:srgbClr val="0070BA"/>
                </a:solidFill>
                <a:effectLst/>
                <a:uLnTx/>
                <a:uFillTx/>
                <a:latin typeface="Fira Sans Medium"/>
                <a:ea typeface="+mj-ea"/>
                <a:cs typeface="+mj-cs"/>
              </a:rPr>
              <a:t>kin appears firmer and smoother</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33" name="TextBox 32">
            <a:extLst>
              <a:ext uri="{FF2B5EF4-FFF2-40B4-BE49-F238E27FC236}">
                <a16:creationId xmlns:a16="http://schemas.microsoft.com/office/drawing/2014/main" id="{CE4701A0-31E1-4D13-A79F-4641F17BBC86}"/>
              </a:ext>
            </a:extLst>
          </p:cNvPr>
          <p:cNvSpPr txBox="1"/>
          <p:nvPr/>
        </p:nvSpPr>
        <p:spPr>
          <a:xfrm>
            <a:off x="500892" y="1920171"/>
            <a:ext cx="2851743" cy="184666"/>
          </a:xfrm>
          <a:prstGeom prst="rect">
            <a:avLst/>
          </a:prstGeom>
          <a:noFill/>
        </p:spPr>
        <p:txBody>
          <a:bodyPr wrap="none" lIns="0" tIns="0" rIns="0" bIns="0" rtlCol="0">
            <a:spAutoFit/>
          </a:bodyPr>
          <a:lstStyle/>
          <a:p>
            <a:r>
              <a:rPr lang="de-CH" sz="1200" b="1" u="sng" dirty="0">
                <a:solidFill>
                  <a:srgbClr val="000000"/>
                </a:solidFill>
                <a:latin typeface="Fira Sans"/>
                <a:ea typeface="Trebuchet MS" charset="0"/>
                <a:cs typeface="Trebuchet MS" charset="0"/>
              </a:rPr>
              <a:t>Click </a:t>
            </a:r>
            <a:r>
              <a:rPr lang="de-CH" sz="1200" b="1" u="sng" dirty="0" err="1">
                <a:solidFill>
                  <a:srgbClr val="000000"/>
                </a:solidFill>
                <a:latin typeface="Fira Sans"/>
                <a:ea typeface="Trebuchet MS" charset="0"/>
                <a:cs typeface="Trebuchet MS" charset="0"/>
              </a:rPr>
              <a:t>to</a:t>
            </a:r>
            <a:r>
              <a:rPr lang="de-CH" sz="1200" b="1" u="sng" dirty="0">
                <a:solidFill>
                  <a:srgbClr val="000000"/>
                </a:solidFill>
                <a:latin typeface="Fira Sans"/>
                <a:ea typeface="Trebuchet MS" charset="0"/>
                <a:cs typeface="Trebuchet MS" charset="0"/>
              </a:rPr>
              <a:t> </a:t>
            </a:r>
            <a:r>
              <a:rPr lang="de-CH" sz="1200" b="1" u="sng" dirty="0" err="1">
                <a:solidFill>
                  <a:srgbClr val="000000"/>
                </a:solidFill>
                <a:latin typeface="Fira Sans"/>
                <a:ea typeface="Trebuchet MS" charset="0"/>
                <a:cs typeface="Trebuchet MS" charset="0"/>
              </a:rPr>
              <a:t>watch</a:t>
            </a:r>
            <a:r>
              <a:rPr lang="de-CH" sz="1200" b="1" u="sng" dirty="0">
                <a:solidFill>
                  <a:srgbClr val="000000"/>
                </a:solidFill>
                <a:latin typeface="Fira Sans"/>
                <a:ea typeface="Trebuchet MS" charset="0"/>
                <a:cs typeface="Trebuchet MS" charset="0"/>
              </a:rPr>
              <a:t> </a:t>
            </a:r>
            <a:r>
              <a:rPr lang="de-CH" sz="1200" b="1" u="sng" dirty="0" err="1">
                <a:solidFill>
                  <a:srgbClr val="000000"/>
                </a:solidFill>
                <a:latin typeface="Fira Sans"/>
                <a:ea typeface="Trebuchet MS" charset="0"/>
                <a:cs typeface="Trebuchet MS" charset="0"/>
              </a:rPr>
              <a:t>the</a:t>
            </a:r>
            <a:r>
              <a:rPr lang="de-CH" sz="1200" b="1" u="sng" dirty="0">
                <a:solidFill>
                  <a:srgbClr val="000000"/>
                </a:solidFill>
                <a:latin typeface="Fira Sans"/>
                <a:ea typeface="Trebuchet MS" charset="0"/>
                <a:cs typeface="Trebuchet MS" charset="0"/>
              </a:rPr>
              <a:t> </a:t>
            </a:r>
            <a:r>
              <a:rPr lang="de-CH" sz="1200" b="1" u="sng" dirty="0" err="1">
                <a:solidFill>
                  <a:srgbClr val="000000"/>
                </a:solidFill>
                <a:latin typeface="Fira Sans"/>
                <a:ea typeface="Trebuchet MS" charset="0"/>
                <a:cs typeface="Trebuchet MS" charset="0"/>
              </a:rPr>
              <a:t>video</a:t>
            </a:r>
            <a:r>
              <a:rPr lang="de-CH" sz="1200" b="1" u="sng" dirty="0">
                <a:solidFill>
                  <a:srgbClr val="000000"/>
                </a:solidFill>
                <a:latin typeface="Fira Sans"/>
                <a:ea typeface="Trebuchet MS" charset="0"/>
                <a:cs typeface="Trebuchet MS" charset="0"/>
              </a:rPr>
              <a:t>: </a:t>
            </a:r>
            <a:r>
              <a:rPr lang="de-CH" sz="1200" b="1" u="sng" dirty="0" err="1">
                <a:solidFill>
                  <a:srgbClr val="000000"/>
                </a:solidFill>
                <a:latin typeface="Fira Sans"/>
                <a:ea typeface="Trebuchet MS" charset="0"/>
                <a:cs typeface="Trebuchet MS" charset="0"/>
              </a:rPr>
              <a:t>evolution</a:t>
            </a:r>
            <a:r>
              <a:rPr lang="de-CH" sz="1200" b="1" u="sng" dirty="0">
                <a:solidFill>
                  <a:srgbClr val="000000"/>
                </a:solidFill>
                <a:latin typeface="Fira Sans"/>
                <a:ea typeface="Trebuchet MS" charset="0"/>
                <a:cs typeface="Trebuchet MS" charset="0"/>
              </a:rPr>
              <a:t> T0-T3</a:t>
            </a:r>
          </a:p>
        </p:txBody>
      </p:sp>
      <p:cxnSp>
        <p:nvCxnSpPr>
          <p:cNvPr id="34" name="Straight Arrow Connector 33">
            <a:extLst>
              <a:ext uri="{FF2B5EF4-FFF2-40B4-BE49-F238E27FC236}">
                <a16:creationId xmlns:a16="http://schemas.microsoft.com/office/drawing/2014/main" id="{B62AC039-ECD1-4858-BABD-E68095C8AFF1}"/>
              </a:ext>
            </a:extLst>
          </p:cNvPr>
          <p:cNvCxnSpPr>
            <a:cxnSpLocks/>
          </p:cNvCxnSpPr>
          <p:nvPr/>
        </p:nvCxnSpPr>
        <p:spPr>
          <a:xfrm>
            <a:off x="9932670" y="1378840"/>
            <a:ext cx="0" cy="5192432"/>
          </a:xfrm>
          <a:prstGeom prst="straightConnector1">
            <a:avLst/>
          </a:prstGeom>
          <a:noFill/>
          <a:ln w="28575" cap="flat" cmpd="sng" algn="ctr">
            <a:solidFill>
              <a:srgbClr val="000000"/>
            </a:solidFill>
            <a:prstDash val="solid"/>
            <a:miter lim="800000"/>
            <a:tailEnd type="triangle"/>
          </a:ln>
          <a:effectLst/>
        </p:spPr>
      </p:cxnSp>
    </p:spTree>
    <p:extLst>
      <p:ext uri="{BB962C8B-B14F-4D97-AF65-F5344CB8AC3E}">
        <p14:creationId xmlns:p14="http://schemas.microsoft.com/office/powerpoint/2010/main" val="4106835323"/>
      </p:ext>
    </p:extLst>
  </p:cSld>
  <p:clrMapOvr>
    <a:masterClrMapping/>
  </p:clrMapOvr>
  <p:timing>
    <p:tnLst>
      <p:par>
        <p:cTn id="1" dur="indefinite" restart="never" nodeType="tmRoot">
          <p:childTnLst>
            <p:video>
              <p:cMediaNode vol="80000" mute="1">
                <p:cTn id="2" repeatCount="indefinite" fill="hold" display="0">
                  <p:stCondLst>
                    <p:cond delay="indefinite"/>
                  </p:stCondLst>
                </p:cTn>
                <p:tgtEl>
                  <p:spTgt spid="2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25</a:t>
            </a:fld>
            <a:endParaRPr lang="en-US" dirty="0"/>
          </a:p>
        </p:txBody>
      </p:sp>
      <p:sp>
        <p:nvSpPr>
          <p:cNvPr id="13" name="Title 1">
            <a:extLst>
              <a:ext uri="{FF2B5EF4-FFF2-40B4-BE49-F238E27FC236}">
                <a16:creationId xmlns:a16="http://schemas.microsoft.com/office/drawing/2014/main" id="{7991B29E-19EC-4ED1-8214-FD879157E3DD}"/>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Standardized controlled conditions</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14" name="Text Placeholder 2">
            <a:extLst>
              <a:ext uri="{FF2B5EF4-FFF2-40B4-BE49-F238E27FC236}">
                <a16:creationId xmlns:a16="http://schemas.microsoft.com/office/drawing/2014/main" id="{33AC189C-AA89-4074-86D0-6DBEB4F4029C}"/>
              </a:ext>
            </a:extLst>
          </p:cNvPr>
          <p:cNvSpPr txBox="1">
            <a:spLocks/>
          </p:cNvSpPr>
          <p:nvPr/>
        </p:nvSpPr>
        <p:spPr>
          <a:xfrm>
            <a:off x="8775917" y="1583021"/>
            <a:ext cx="2661427" cy="264687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1200"/>
              </a:spcAft>
              <a:buClr>
                <a:srgbClr val="009FE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The standard lighting allows to visualize in an optimal way the crow’s feet wrinkles.</a:t>
            </a:r>
          </a:p>
          <a:p>
            <a:pPr marL="252000" marR="0" lvl="0" indent="-252000" algn="l" defTabSz="914400" rtl="0" eaLnBrk="1" fontAlgn="auto" latinLnBrk="0" hangingPunct="1">
              <a:lnSpc>
                <a:spcPct val="100000"/>
              </a:lnSpc>
              <a:spcBef>
                <a:spcPts val="0"/>
              </a:spcBef>
              <a:spcAft>
                <a:spcPts val="1200"/>
              </a:spcAft>
              <a:buClr>
                <a:srgbClr val="009FE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Fira Sans"/>
                <a:ea typeface="+mn-ea"/>
                <a:cs typeface="+mn-cs"/>
              </a:rPr>
              <a:t>A color registration is performed on the images to avoid the lighting variations between the acquisitions.</a:t>
            </a:r>
            <a:endParaRPr kumimoji="0" lang="en-GB" sz="1800" b="0" i="0" u="none" strike="noStrike" kern="1200" cap="none" spc="0" normalizeH="0" baseline="0" noProof="0" dirty="0">
              <a:ln>
                <a:noFill/>
              </a:ln>
              <a:solidFill>
                <a:srgbClr val="000000"/>
              </a:solidFill>
              <a:effectLst/>
              <a:uLnTx/>
              <a:uFillTx/>
              <a:latin typeface="Fira Sans"/>
              <a:ea typeface="+mn-ea"/>
              <a:cs typeface="+mn-cs"/>
            </a:endParaRPr>
          </a:p>
        </p:txBody>
      </p:sp>
      <p:pic>
        <p:nvPicPr>
          <p:cNvPr id="16" name="Picture 15" descr="A close up of a logo&#10;&#10;Description automatically generated">
            <a:extLst>
              <a:ext uri="{FF2B5EF4-FFF2-40B4-BE49-F238E27FC236}">
                <a16:creationId xmlns:a16="http://schemas.microsoft.com/office/drawing/2014/main" id="{7C046B6E-8282-4951-BF4F-C4123D25AD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19273" y="0"/>
            <a:ext cx="2772727" cy="2705100"/>
          </a:xfrm>
          <a:prstGeom prst="rect">
            <a:avLst/>
          </a:prstGeom>
        </p:spPr>
      </p:pic>
      <p:sp>
        <p:nvSpPr>
          <p:cNvPr id="17" name="TextBox 16">
            <a:extLst>
              <a:ext uri="{FF2B5EF4-FFF2-40B4-BE49-F238E27FC236}">
                <a16:creationId xmlns:a16="http://schemas.microsoft.com/office/drawing/2014/main" id="{734AE612-164D-451E-92B4-103A751D00CD}"/>
              </a:ext>
            </a:extLst>
          </p:cNvPr>
          <p:cNvSpPr txBox="1"/>
          <p:nvPr/>
        </p:nvSpPr>
        <p:spPr>
          <a:xfrm>
            <a:off x="11065010" y="147399"/>
            <a:ext cx="965008" cy="641201"/>
          </a:xfrm>
          <a:prstGeom prst="rect">
            <a:avLst/>
          </a:prstGeom>
          <a:noFill/>
        </p:spPr>
        <p:txBody>
          <a:bodyPr wrap="none" lIns="0" tIns="0" rIns="0" bIns="0" rtlCol="0">
            <a:spAutoFit/>
          </a:bodyPr>
          <a:lstStyle/>
          <a:p>
            <a:pPr algn="r">
              <a:lnSpc>
                <a:spcPts val="1500"/>
              </a:lnSpc>
              <a:spcAft>
                <a:spcPts val="500"/>
              </a:spcAft>
            </a:pPr>
            <a:r>
              <a:rPr lang="en-GB" sz="1400" spc="80" dirty="0">
                <a:solidFill>
                  <a:srgbClr val="FFFFFF"/>
                </a:solidFill>
                <a:latin typeface="Fira Sans Medium"/>
              </a:rPr>
              <a:t>SCIENTIFIC</a:t>
            </a:r>
            <a:br>
              <a:rPr lang="en-GB" sz="1400" spc="80" dirty="0">
                <a:solidFill>
                  <a:srgbClr val="FFFFFF"/>
                </a:solidFill>
                <a:latin typeface="Fira Sans Medium"/>
              </a:rPr>
            </a:br>
            <a:r>
              <a:rPr lang="en-GB" sz="1400" dirty="0">
                <a:solidFill>
                  <a:srgbClr val="FFFFFF"/>
                </a:solidFill>
                <a:latin typeface="Fira Sans Medium"/>
              </a:rPr>
              <a:t>VALIDATION</a:t>
            </a:r>
          </a:p>
          <a:p>
            <a:pPr algn="r">
              <a:lnSpc>
                <a:spcPts val="1500"/>
              </a:lnSpc>
              <a:spcAft>
                <a:spcPts val="500"/>
              </a:spcAft>
            </a:pPr>
            <a:r>
              <a:rPr lang="en-GB" sz="1400" i="1" dirty="0">
                <a:solidFill>
                  <a:srgbClr val="FFFFFF"/>
                </a:solidFill>
                <a:latin typeface="Fira Sans"/>
              </a:rPr>
              <a:t>in vivo</a:t>
            </a:r>
          </a:p>
        </p:txBody>
      </p:sp>
      <p:cxnSp>
        <p:nvCxnSpPr>
          <p:cNvPr id="18" name="Straight Connector 17">
            <a:extLst>
              <a:ext uri="{FF2B5EF4-FFF2-40B4-BE49-F238E27FC236}">
                <a16:creationId xmlns:a16="http://schemas.microsoft.com/office/drawing/2014/main" id="{F8E5D8FB-27E4-48A1-A14B-3E3469050568}"/>
              </a:ext>
            </a:extLst>
          </p:cNvPr>
          <p:cNvCxnSpPr>
            <a:cxnSpLocks/>
          </p:cNvCxnSpPr>
          <p:nvPr/>
        </p:nvCxnSpPr>
        <p:spPr>
          <a:xfrm flipH="1">
            <a:off x="11065010" y="565150"/>
            <a:ext cx="965008" cy="0"/>
          </a:xfrm>
          <a:prstGeom prst="line">
            <a:avLst/>
          </a:prstGeom>
          <a:noFill/>
          <a:ln w="9525" cap="flat" cmpd="sng" algn="ctr">
            <a:solidFill>
              <a:srgbClr val="FFFFFF"/>
            </a:solidFill>
            <a:prstDash val="solid"/>
            <a:miter lim="800000"/>
          </a:ln>
          <a:effectLst/>
        </p:spPr>
      </p:cxnSp>
      <p:pic>
        <p:nvPicPr>
          <p:cNvPr id="19" name="Picture 18" descr="A close up of a person in glasses looking at the camera&#10;&#10;Description automatically generated">
            <a:extLst>
              <a:ext uri="{FF2B5EF4-FFF2-40B4-BE49-F238E27FC236}">
                <a16:creationId xmlns:a16="http://schemas.microsoft.com/office/drawing/2014/main" id="{A68E7295-9263-49B5-9E9C-BD247B2455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1" y="1152000"/>
            <a:ext cx="8129900" cy="4457001"/>
          </a:xfrm>
          <a:prstGeom prst="rect">
            <a:avLst/>
          </a:prstGeom>
        </p:spPr>
      </p:pic>
      <p:sp>
        <p:nvSpPr>
          <p:cNvPr id="20" name="Text Placeholder 2">
            <a:extLst>
              <a:ext uri="{FF2B5EF4-FFF2-40B4-BE49-F238E27FC236}">
                <a16:creationId xmlns:a16="http://schemas.microsoft.com/office/drawing/2014/main" id="{6944D683-2201-41FE-9525-3F3F5F489C31}"/>
              </a:ext>
            </a:extLst>
          </p:cNvPr>
          <p:cNvSpPr txBox="1">
            <a:spLocks/>
          </p:cNvSpPr>
          <p:nvPr/>
        </p:nvSpPr>
        <p:spPr>
          <a:xfrm rot="16200000">
            <a:off x="2827601" y="4482328"/>
            <a:ext cx="1760902"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9FE3"/>
              </a:buClr>
              <a:buFont typeface="Arial" panose="020B0604020202020204" pitchFamily="34" charset="0"/>
              <a:buNone/>
            </a:pPr>
            <a:r>
              <a:rPr lang="en-GB" sz="3200" dirty="0">
                <a:solidFill>
                  <a:srgbClr val="0070BA"/>
                </a:solidFill>
                <a:latin typeface="Fira Sans Medium"/>
              </a:rPr>
              <a:t>0 weeks</a:t>
            </a:r>
          </a:p>
        </p:txBody>
      </p:sp>
      <p:sp>
        <p:nvSpPr>
          <p:cNvPr id="21" name="Text Placeholder 2">
            <a:extLst>
              <a:ext uri="{FF2B5EF4-FFF2-40B4-BE49-F238E27FC236}">
                <a16:creationId xmlns:a16="http://schemas.microsoft.com/office/drawing/2014/main" id="{76C48DA2-2DAA-4397-BFAD-1C236E00166F}"/>
              </a:ext>
            </a:extLst>
          </p:cNvPr>
          <p:cNvSpPr txBox="1">
            <a:spLocks/>
          </p:cNvSpPr>
          <p:nvPr/>
        </p:nvSpPr>
        <p:spPr>
          <a:xfrm rot="16200000">
            <a:off x="6961451" y="4482328"/>
            <a:ext cx="1760902"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Clr>
                <a:srgbClr val="009FE3"/>
              </a:buClr>
              <a:buFont typeface="Arial" panose="020B0604020202020204" pitchFamily="34" charset="0"/>
              <a:buNone/>
            </a:pPr>
            <a:r>
              <a:rPr lang="en-GB" sz="3200" dirty="0">
                <a:solidFill>
                  <a:srgbClr val="0070BA"/>
                </a:solidFill>
                <a:latin typeface="Fira Sans Medium"/>
              </a:rPr>
              <a:t>12 weeks</a:t>
            </a:r>
          </a:p>
        </p:txBody>
      </p:sp>
      <p:sp>
        <p:nvSpPr>
          <p:cNvPr id="22" name="TextBox 21">
            <a:extLst>
              <a:ext uri="{FF2B5EF4-FFF2-40B4-BE49-F238E27FC236}">
                <a16:creationId xmlns:a16="http://schemas.microsoft.com/office/drawing/2014/main" id="{F5375578-3FE8-4FB1-8241-E245B3282336}"/>
              </a:ext>
            </a:extLst>
          </p:cNvPr>
          <p:cNvSpPr txBox="1"/>
          <p:nvPr/>
        </p:nvSpPr>
        <p:spPr>
          <a:xfrm>
            <a:off x="1162062" y="5882387"/>
            <a:ext cx="1189428" cy="246221"/>
          </a:xfrm>
          <a:prstGeom prst="rect">
            <a:avLst/>
          </a:prstGeom>
          <a:noFill/>
        </p:spPr>
        <p:txBody>
          <a:bodyPr wrap="none" lIns="0" tIns="0" rIns="0" bIns="0" rtlCol="0">
            <a:spAutoFit/>
          </a:bodyPr>
          <a:lstStyle/>
          <a:p>
            <a:r>
              <a:rPr lang="de-CH" sz="1600" b="1" dirty="0" err="1">
                <a:solidFill>
                  <a:srgbClr val="000000"/>
                </a:solidFill>
                <a:latin typeface="Fira Sans"/>
                <a:ea typeface="Trebuchet MS" charset="0"/>
                <a:cs typeface="Trebuchet MS" charset="0"/>
              </a:rPr>
              <a:t>Volunteer</a:t>
            </a:r>
            <a:r>
              <a:rPr lang="de-CH" sz="1600" b="1" dirty="0">
                <a:solidFill>
                  <a:srgbClr val="000000"/>
                </a:solidFill>
                <a:latin typeface="Fira Sans"/>
                <a:ea typeface="Trebuchet MS" charset="0"/>
                <a:cs typeface="Trebuchet MS" charset="0"/>
              </a:rPr>
              <a:t> 24</a:t>
            </a:r>
          </a:p>
        </p:txBody>
      </p:sp>
    </p:spTree>
    <p:extLst>
      <p:ext uri="{BB962C8B-B14F-4D97-AF65-F5344CB8AC3E}">
        <p14:creationId xmlns:p14="http://schemas.microsoft.com/office/powerpoint/2010/main" val="2369756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26</a:t>
            </a:fld>
            <a:endParaRPr lang="en-US" dirty="0"/>
          </a:p>
        </p:txBody>
      </p:sp>
      <p:sp>
        <p:nvSpPr>
          <p:cNvPr id="8" name="Title 1">
            <a:extLst>
              <a:ext uri="{FF2B5EF4-FFF2-40B4-BE49-F238E27FC236}">
                <a16:creationId xmlns:a16="http://schemas.microsoft.com/office/drawing/2014/main" id="{9D1E2387-C2D4-4846-893E-AB8599F53380}"/>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Alternative video</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pic>
        <p:nvPicPr>
          <p:cNvPr id="10" name="44_crow's feet_t0_Standard 60_crows feet">
            <a:hlinkClick r:id="" action="ppaction://media"/>
            <a:extLst>
              <a:ext uri="{FF2B5EF4-FFF2-40B4-BE49-F238E27FC236}">
                <a16:creationId xmlns:a16="http://schemas.microsoft.com/office/drawing/2014/main" id="{56DC112D-6168-435F-9DA7-C03B09DE9E2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68000" y="1224000"/>
            <a:ext cx="5156413" cy="4775071"/>
          </a:xfrm>
          <a:prstGeom prst="rect">
            <a:avLst/>
          </a:prstGeom>
          <a:noFill/>
          <a:ln>
            <a:noFill/>
          </a:ln>
        </p:spPr>
      </p:pic>
      <p:pic>
        <p:nvPicPr>
          <p:cNvPr id="11" name="Picture 10">
            <a:extLst>
              <a:ext uri="{FF2B5EF4-FFF2-40B4-BE49-F238E27FC236}">
                <a16:creationId xmlns:a16="http://schemas.microsoft.com/office/drawing/2014/main" id="{B7961C3C-DFDB-4DEF-A76F-4D74A3B3DF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193329" y="1275924"/>
            <a:ext cx="3923571" cy="3923571"/>
          </a:xfrm>
          <a:prstGeom prst="ellipse">
            <a:avLst/>
          </a:prstGeom>
          <a:ln>
            <a:noFill/>
          </a:ln>
          <a:effectLst/>
        </p:spPr>
      </p:pic>
      <p:sp>
        <p:nvSpPr>
          <p:cNvPr id="12" name="TextBox 11">
            <a:extLst>
              <a:ext uri="{FF2B5EF4-FFF2-40B4-BE49-F238E27FC236}">
                <a16:creationId xmlns:a16="http://schemas.microsoft.com/office/drawing/2014/main" id="{CD524237-73C3-49F5-A208-2E318E9E041D}"/>
              </a:ext>
            </a:extLst>
          </p:cNvPr>
          <p:cNvSpPr txBox="1"/>
          <p:nvPr/>
        </p:nvSpPr>
        <p:spPr>
          <a:xfrm>
            <a:off x="7225308" y="5387576"/>
            <a:ext cx="1859612" cy="369332"/>
          </a:xfrm>
          <a:prstGeom prst="rect">
            <a:avLst/>
          </a:prstGeom>
          <a:noFill/>
        </p:spPr>
        <p:txBody>
          <a:bodyPr wrap="none" lIns="0" tIns="0" rIns="0" bIns="0" rtlCol="0">
            <a:spAutoFit/>
          </a:bodyPr>
          <a:lstStyle/>
          <a:p>
            <a:r>
              <a:rPr lang="de-CH" sz="2400" b="1" dirty="0" err="1">
                <a:solidFill>
                  <a:srgbClr val="0070BA"/>
                </a:solidFill>
                <a:latin typeface="Trebuchet MS" charset="0"/>
                <a:ea typeface="Trebuchet MS" charset="0"/>
                <a:cs typeface="Trebuchet MS" charset="0"/>
              </a:rPr>
              <a:t>Volunteer</a:t>
            </a:r>
            <a:r>
              <a:rPr lang="de-CH" sz="2400" b="1" dirty="0">
                <a:solidFill>
                  <a:srgbClr val="0070BA"/>
                </a:solidFill>
                <a:latin typeface="Trebuchet MS" charset="0"/>
                <a:ea typeface="Trebuchet MS" charset="0"/>
                <a:cs typeface="Trebuchet MS" charset="0"/>
              </a:rPr>
              <a:t> 44</a:t>
            </a:r>
          </a:p>
        </p:txBody>
      </p:sp>
    </p:spTree>
    <p:extLst>
      <p:ext uri="{BB962C8B-B14F-4D97-AF65-F5344CB8AC3E}">
        <p14:creationId xmlns:p14="http://schemas.microsoft.com/office/powerpoint/2010/main" val="701219035"/>
      </p:ext>
    </p:extLst>
  </p:cSld>
  <p:clrMapOvr>
    <a:masterClrMapping/>
  </p:clrMapOvr>
  <p:timing>
    <p:tnLst>
      <p:par>
        <p:cTn id="1" dur="indefinite" restart="never" nodeType="tmRoot">
          <p:childTnLst>
            <p:video>
              <p:cMediaNode vol="80000">
                <p:cTn id="2" repeatCount="indefinite" fill="hold" display="0">
                  <p:stCondLst>
                    <p:cond delay="indefinite"/>
                  </p:stCondLst>
                </p:cTn>
                <p:tgtEl>
                  <p:spTgt spid="10"/>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EF444-F7FE-42CB-8E31-89D5A5F618F8}"/>
              </a:ext>
            </a:extLst>
          </p:cNvPr>
          <p:cNvSpPr>
            <a:spLocks noGrp="1"/>
          </p:cNvSpPr>
          <p:nvPr>
            <p:ph type="sldNum" sz="quarter" idx="10"/>
          </p:nvPr>
        </p:nvSpPr>
        <p:spPr/>
        <p:txBody>
          <a:bodyPr/>
          <a:lstStyle/>
          <a:p>
            <a:fld id="{EC50C849-B97A-2B45-B78A-6D9C352F693C}" type="slidenum">
              <a:rPr lang="en-US" smtClean="0"/>
              <a:pPr/>
              <a:t>27</a:t>
            </a:fld>
            <a:endParaRPr lang="en-US" dirty="0"/>
          </a:p>
        </p:txBody>
      </p:sp>
      <p:pic>
        <p:nvPicPr>
          <p:cNvPr id="11" name="Picture 10" descr="A person smiling for the camera&#10;&#10;Description automatically generated">
            <a:extLst>
              <a:ext uri="{FF2B5EF4-FFF2-40B4-BE49-F238E27FC236}">
                <a16:creationId xmlns:a16="http://schemas.microsoft.com/office/drawing/2014/main" id="{7A1DEA38-ABE9-4228-82E2-B9D68B2A17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48782" y="0"/>
            <a:ext cx="6978522" cy="6858000"/>
          </a:xfrm>
          <a:prstGeom prst="rect">
            <a:avLst/>
          </a:prstGeom>
        </p:spPr>
      </p:pic>
      <p:sp>
        <p:nvSpPr>
          <p:cNvPr id="12" name="Slide Number Placeholder 1">
            <a:extLst>
              <a:ext uri="{FF2B5EF4-FFF2-40B4-BE49-F238E27FC236}">
                <a16:creationId xmlns:a16="http://schemas.microsoft.com/office/drawing/2014/main" id="{E066216B-E3FB-44D6-B401-C0AC44AEFBBA}"/>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27</a:t>
            </a:fld>
            <a:endParaRPr lang="en-US" dirty="0"/>
          </a:p>
        </p:txBody>
      </p:sp>
      <p:pic>
        <p:nvPicPr>
          <p:cNvPr id="13" name="Picture 12">
            <a:extLst>
              <a:ext uri="{FF2B5EF4-FFF2-40B4-BE49-F238E27FC236}">
                <a16:creationId xmlns:a16="http://schemas.microsoft.com/office/drawing/2014/main" id="{1C9E5CC9-2F51-4B07-978C-A5F486C402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38043" y="5948171"/>
            <a:ext cx="3499327" cy="917553"/>
          </a:xfrm>
          <a:prstGeom prst="rect">
            <a:avLst/>
          </a:prstGeom>
        </p:spPr>
      </p:pic>
      <p:sp>
        <p:nvSpPr>
          <p:cNvPr id="14" name="Rectangle 13">
            <a:extLst>
              <a:ext uri="{FF2B5EF4-FFF2-40B4-BE49-F238E27FC236}">
                <a16:creationId xmlns:a16="http://schemas.microsoft.com/office/drawing/2014/main" id="{12F4339D-FF79-4DAA-9953-170BD241AB3E}"/>
              </a:ext>
            </a:extLst>
          </p:cNvPr>
          <p:cNvSpPr/>
          <p:nvPr/>
        </p:nvSpPr>
        <p:spPr>
          <a:xfrm>
            <a:off x="4612767"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pic>
        <p:nvPicPr>
          <p:cNvPr id="16" name="Picture 15">
            <a:extLst>
              <a:ext uri="{FF2B5EF4-FFF2-40B4-BE49-F238E27FC236}">
                <a16:creationId xmlns:a16="http://schemas.microsoft.com/office/drawing/2014/main" id="{B0A19A81-D506-4B33-816A-3B4F437CDED7}"/>
              </a:ext>
            </a:extLst>
          </p:cNvPr>
          <p:cNvPicPr>
            <a:picLocks noChangeAspect="1"/>
          </p:cNvPicPr>
          <p:nvPr/>
        </p:nvPicPr>
        <p:blipFill>
          <a:blip r:embed="rId4"/>
          <a:stretch>
            <a:fillRect/>
          </a:stretch>
        </p:blipFill>
        <p:spPr>
          <a:xfrm>
            <a:off x="850891" y="6255033"/>
            <a:ext cx="3972202" cy="288380"/>
          </a:xfrm>
          <a:prstGeom prst="rect">
            <a:avLst/>
          </a:prstGeom>
        </p:spPr>
      </p:pic>
      <p:sp>
        <p:nvSpPr>
          <p:cNvPr id="18" name="Title 1">
            <a:extLst>
              <a:ext uri="{FF2B5EF4-FFF2-40B4-BE49-F238E27FC236}">
                <a16:creationId xmlns:a16="http://schemas.microsoft.com/office/drawing/2014/main" id="{CE92051C-4AB4-480E-94D7-5CAF9C4F957E}"/>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Powerful supported claims!</a:t>
            </a:r>
            <a:endParaRPr kumimoji="0" lang="en-GB" sz="3200" b="0" i="0" u="none" strike="noStrike" kern="1200" cap="none" spc="0" normalizeH="0" baseline="0" noProof="0" dirty="0">
              <a:ln>
                <a:noFill/>
              </a:ln>
              <a:solidFill>
                <a:srgbClr val="0070BA"/>
              </a:solidFill>
              <a:effectLst/>
              <a:uLnTx/>
              <a:uFillTx/>
              <a:latin typeface="Fira Sans Medium"/>
              <a:ea typeface="+mj-ea"/>
              <a:cs typeface="+mj-cs"/>
            </a:endParaRPr>
          </a:p>
        </p:txBody>
      </p:sp>
      <p:pic>
        <p:nvPicPr>
          <p:cNvPr id="29" name="Picture 28" descr="A picture containing drawing&#10;&#10;Description automatically generated">
            <a:extLst>
              <a:ext uri="{FF2B5EF4-FFF2-40B4-BE49-F238E27FC236}">
                <a16:creationId xmlns:a16="http://schemas.microsoft.com/office/drawing/2014/main" id="{96895A5E-D5D7-4EB0-9B74-DC3E8CB202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1233177"/>
            <a:ext cx="723648" cy="723648"/>
          </a:xfrm>
          <a:prstGeom prst="rect">
            <a:avLst/>
          </a:prstGeom>
        </p:spPr>
      </p:pic>
      <p:sp>
        <p:nvSpPr>
          <p:cNvPr id="30" name="Rectangle 29">
            <a:extLst>
              <a:ext uri="{FF2B5EF4-FFF2-40B4-BE49-F238E27FC236}">
                <a16:creationId xmlns:a16="http://schemas.microsoft.com/office/drawing/2014/main" id="{65B23CB8-5156-4D55-B025-2A03ABF5AD5D}"/>
              </a:ext>
            </a:extLst>
          </p:cNvPr>
          <p:cNvSpPr/>
          <p:nvPr/>
        </p:nvSpPr>
        <p:spPr>
          <a:xfrm>
            <a:off x="1416302" y="1287225"/>
            <a:ext cx="4133597" cy="615553"/>
          </a:xfrm>
          <a:prstGeom prst="rect">
            <a:avLst/>
          </a:prstGeom>
        </p:spPr>
        <p:txBody>
          <a:bodyPr wrap="square" lIns="0" tIns="0" rIns="0" bIns="0">
            <a:spAutoFit/>
          </a:bodyPr>
          <a:lstStyle/>
          <a:p>
            <a:pPr>
              <a:spcAft>
                <a:spcPts val="1200"/>
              </a:spcAft>
              <a:buClr>
                <a:srgbClr val="009FE3"/>
              </a:buClr>
            </a:pPr>
            <a:r>
              <a:rPr lang="en-US" sz="2000" dirty="0">
                <a:solidFill>
                  <a:srgbClr val="0070BA"/>
                </a:solidFill>
                <a:latin typeface="Fira Sans Medium"/>
                <a:ea typeface="Trebuchet MS" charset="0"/>
                <a:cs typeface="Trebuchet MS" charset="0"/>
              </a:rPr>
              <a:t>BEL-EVEN</a:t>
            </a:r>
            <a:r>
              <a:rPr lang="en-US" sz="2000" baseline="30000" dirty="0">
                <a:solidFill>
                  <a:srgbClr val="0070BA"/>
                </a:solidFill>
                <a:latin typeface="Fira Sans Medium"/>
                <a:ea typeface="Trebuchet MS" charset="0"/>
                <a:cs typeface="Trebuchet MS" charset="0"/>
              </a:rPr>
              <a:t>®</a:t>
            </a:r>
            <a:r>
              <a:rPr lang="en-US" sz="2000" dirty="0">
                <a:solidFill>
                  <a:srgbClr val="0070BA"/>
                </a:solidFill>
                <a:latin typeface="Fira Sans Medium"/>
                <a:ea typeface="Trebuchet MS" charset="0"/>
                <a:cs typeface="Trebuchet MS" charset="0"/>
              </a:rPr>
              <a:t> </a:t>
            </a:r>
            <a:r>
              <a:rPr lang="en-US" sz="2000" dirty="0">
                <a:solidFill>
                  <a:srgbClr val="000000"/>
                </a:solidFill>
                <a:latin typeface="Fira Sans"/>
                <a:ea typeface="Trebuchet MS" charset="0"/>
                <a:cs typeface="Trebuchet MS" charset="0"/>
              </a:rPr>
              <a:t>rebalances the negative impact of daily stress on skin</a:t>
            </a:r>
          </a:p>
        </p:txBody>
      </p:sp>
      <p:pic>
        <p:nvPicPr>
          <p:cNvPr id="31" name="Picture 30" descr="A picture containing drawing&#10;&#10;Description automatically generated">
            <a:extLst>
              <a:ext uri="{FF2B5EF4-FFF2-40B4-BE49-F238E27FC236}">
                <a16:creationId xmlns:a16="http://schemas.microsoft.com/office/drawing/2014/main" id="{4742E569-04D8-43AA-836D-7BC75A5881D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2244525"/>
            <a:ext cx="723648" cy="723648"/>
          </a:xfrm>
          <a:prstGeom prst="rect">
            <a:avLst/>
          </a:prstGeom>
        </p:spPr>
      </p:pic>
      <p:sp>
        <p:nvSpPr>
          <p:cNvPr id="32" name="Rectangle 31">
            <a:extLst>
              <a:ext uri="{FF2B5EF4-FFF2-40B4-BE49-F238E27FC236}">
                <a16:creationId xmlns:a16="http://schemas.microsoft.com/office/drawing/2014/main" id="{26E6169F-FB39-4A9C-9D5D-BA5E5D3F2E79}"/>
              </a:ext>
            </a:extLst>
          </p:cNvPr>
          <p:cNvSpPr/>
          <p:nvPr/>
        </p:nvSpPr>
        <p:spPr>
          <a:xfrm>
            <a:off x="1416302" y="2298573"/>
            <a:ext cx="5657598" cy="615553"/>
          </a:xfrm>
          <a:prstGeom prst="rect">
            <a:avLst/>
          </a:prstGeom>
        </p:spPr>
        <p:txBody>
          <a:bodyPr wrap="square" lIns="0" tIns="0" rIns="0" bIns="0">
            <a:spAutoFit/>
          </a:bodyPr>
          <a:lstStyle/>
          <a:p>
            <a:pPr>
              <a:spcAft>
                <a:spcPts val="1200"/>
              </a:spcAft>
              <a:buClr>
                <a:srgbClr val="009FE3"/>
              </a:buClr>
            </a:pPr>
            <a:r>
              <a:rPr lang="en-US" sz="2000" dirty="0">
                <a:solidFill>
                  <a:srgbClr val="0070BA"/>
                </a:solidFill>
                <a:latin typeface="Fira Sans Medium"/>
                <a:ea typeface="Trebuchet MS" charset="0"/>
                <a:cs typeface="Trebuchet MS" charset="0"/>
              </a:rPr>
              <a:t>BEL-EVEN</a:t>
            </a:r>
            <a:r>
              <a:rPr lang="en-US" sz="2000" baseline="30000" dirty="0">
                <a:solidFill>
                  <a:srgbClr val="0070BA"/>
                </a:solidFill>
                <a:latin typeface="Fira Sans Medium"/>
                <a:ea typeface="Trebuchet MS" charset="0"/>
                <a:cs typeface="Trebuchet MS" charset="0"/>
              </a:rPr>
              <a:t>®</a:t>
            </a:r>
            <a:r>
              <a:rPr lang="en-US" sz="2000" dirty="0">
                <a:solidFill>
                  <a:srgbClr val="0070BA"/>
                </a:solidFill>
                <a:latin typeface="Fira Sans Medium"/>
                <a:ea typeface="Trebuchet MS" charset="0"/>
                <a:cs typeface="Trebuchet MS" charset="0"/>
              </a:rPr>
              <a:t> </a:t>
            </a:r>
            <a:r>
              <a:rPr lang="en-US" sz="2000" dirty="0">
                <a:solidFill>
                  <a:srgbClr val="000000"/>
                </a:solidFill>
                <a:latin typeface="Fira Sans"/>
                <a:ea typeface="Trebuchet MS" charset="0"/>
                <a:cs typeface="Trebuchet MS" charset="0"/>
              </a:rPr>
              <a:t>visibly relieves the premature signs  of stress-induced skin ageing</a:t>
            </a:r>
          </a:p>
        </p:txBody>
      </p:sp>
      <p:pic>
        <p:nvPicPr>
          <p:cNvPr id="33" name="Picture 32" descr="A picture containing drawing&#10;&#10;Description automatically generated">
            <a:extLst>
              <a:ext uri="{FF2B5EF4-FFF2-40B4-BE49-F238E27FC236}">
                <a16:creationId xmlns:a16="http://schemas.microsoft.com/office/drawing/2014/main" id="{2C4E1739-3A35-4BF1-8DFB-643372557E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3255873"/>
            <a:ext cx="723648" cy="723648"/>
          </a:xfrm>
          <a:prstGeom prst="rect">
            <a:avLst/>
          </a:prstGeom>
        </p:spPr>
      </p:pic>
      <p:sp>
        <p:nvSpPr>
          <p:cNvPr id="34" name="Rectangle 33">
            <a:extLst>
              <a:ext uri="{FF2B5EF4-FFF2-40B4-BE49-F238E27FC236}">
                <a16:creationId xmlns:a16="http://schemas.microsoft.com/office/drawing/2014/main" id="{5934CB74-528A-48C7-A45B-A0500BE664F0}"/>
              </a:ext>
            </a:extLst>
          </p:cNvPr>
          <p:cNvSpPr/>
          <p:nvPr/>
        </p:nvSpPr>
        <p:spPr>
          <a:xfrm>
            <a:off x="1416302" y="3309921"/>
            <a:ext cx="5657598" cy="615553"/>
          </a:xfrm>
          <a:prstGeom prst="rect">
            <a:avLst/>
          </a:prstGeom>
        </p:spPr>
        <p:txBody>
          <a:bodyPr wrap="square" lIns="0" tIns="0" rIns="0" bIns="0">
            <a:spAutoFit/>
          </a:bodyPr>
          <a:lstStyle/>
          <a:p>
            <a:pPr>
              <a:spcAft>
                <a:spcPts val="1200"/>
              </a:spcAft>
              <a:buClr>
                <a:srgbClr val="009FE3"/>
              </a:buClr>
            </a:pPr>
            <a:r>
              <a:rPr lang="en-US" sz="2000" dirty="0">
                <a:solidFill>
                  <a:srgbClr val="0070BA"/>
                </a:solidFill>
                <a:latin typeface="Fira Sans Medium"/>
                <a:ea typeface="Trebuchet MS" charset="0"/>
                <a:cs typeface="Trebuchet MS" charset="0"/>
              </a:rPr>
              <a:t>BEL-EVEN</a:t>
            </a:r>
            <a:r>
              <a:rPr lang="en-US" sz="2000" baseline="30000" dirty="0">
                <a:solidFill>
                  <a:srgbClr val="0070BA"/>
                </a:solidFill>
                <a:latin typeface="Fira Sans Medium"/>
                <a:ea typeface="Trebuchet MS" charset="0"/>
                <a:cs typeface="Trebuchet MS" charset="0"/>
              </a:rPr>
              <a:t>®</a:t>
            </a:r>
            <a:r>
              <a:rPr lang="en-US" sz="2000" dirty="0">
                <a:solidFill>
                  <a:srgbClr val="0070BA"/>
                </a:solidFill>
                <a:latin typeface="Fira Sans Medium"/>
                <a:ea typeface="Trebuchet MS" charset="0"/>
                <a:cs typeface="Trebuchet MS" charset="0"/>
              </a:rPr>
              <a:t> </a:t>
            </a:r>
            <a:r>
              <a:rPr lang="en-US" sz="2000" dirty="0">
                <a:solidFill>
                  <a:srgbClr val="000000"/>
                </a:solidFill>
                <a:latin typeface="Fira Sans"/>
                <a:ea typeface="Trebuchet MS" charset="0"/>
                <a:cs typeface="Trebuchet MS" charset="0"/>
              </a:rPr>
              <a:t>significantly improves skin elasticity and strengthens skin barrier functionality</a:t>
            </a:r>
          </a:p>
        </p:txBody>
      </p:sp>
      <p:pic>
        <p:nvPicPr>
          <p:cNvPr id="35" name="Picture 34" descr="A picture containing drawing&#10;&#10;Description automatically generated">
            <a:extLst>
              <a:ext uri="{FF2B5EF4-FFF2-40B4-BE49-F238E27FC236}">
                <a16:creationId xmlns:a16="http://schemas.microsoft.com/office/drawing/2014/main" id="{20AB9E4A-3EC0-4F49-8D1F-D07162E23B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4273065"/>
            <a:ext cx="723648" cy="723648"/>
          </a:xfrm>
          <a:prstGeom prst="rect">
            <a:avLst/>
          </a:prstGeom>
        </p:spPr>
      </p:pic>
      <p:sp>
        <p:nvSpPr>
          <p:cNvPr id="36" name="Rectangle 35">
            <a:extLst>
              <a:ext uri="{FF2B5EF4-FFF2-40B4-BE49-F238E27FC236}">
                <a16:creationId xmlns:a16="http://schemas.microsoft.com/office/drawing/2014/main" id="{F583E5AE-C3FF-47AD-ACBD-077BA5DD1BD0}"/>
              </a:ext>
            </a:extLst>
          </p:cNvPr>
          <p:cNvSpPr/>
          <p:nvPr/>
        </p:nvSpPr>
        <p:spPr>
          <a:xfrm>
            <a:off x="1416302" y="4327113"/>
            <a:ext cx="4133597" cy="615553"/>
          </a:xfrm>
          <a:prstGeom prst="rect">
            <a:avLst/>
          </a:prstGeom>
        </p:spPr>
        <p:txBody>
          <a:bodyPr wrap="square" lIns="0" tIns="0" rIns="0" bIns="0">
            <a:spAutoFit/>
          </a:bodyPr>
          <a:lstStyle/>
          <a:p>
            <a:pPr>
              <a:spcAft>
                <a:spcPts val="1200"/>
              </a:spcAft>
              <a:buClr>
                <a:srgbClr val="009FE3"/>
              </a:buClr>
            </a:pPr>
            <a:r>
              <a:rPr lang="en-US" sz="2000" dirty="0">
                <a:solidFill>
                  <a:srgbClr val="000000"/>
                </a:solidFill>
                <a:latin typeface="Fira Sans"/>
                <a:ea typeface="Trebuchet MS" charset="0"/>
                <a:cs typeface="Trebuchet MS" charset="0"/>
              </a:rPr>
              <a:t>With</a:t>
            </a:r>
            <a:r>
              <a:rPr lang="en-US" sz="2000" b="1" dirty="0">
                <a:solidFill>
                  <a:srgbClr val="000000"/>
                </a:solidFill>
                <a:latin typeface="Fira Sans Medium"/>
                <a:ea typeface="Trebuchet MS" charset="0"/>
                <a:cs typeface="Trebuchet MS" charset="0"/>
              </a:rPr>
              <a:t> </a:t>
            </a:r>
            <a:r>
              <a:rPr lang="en-US" sz="2000" dirty="0">
                <a:solidFill>
                  <a:srgbClr val="0070BA"/>
                </a:solidFill>
                <a:latin typeface="Fira Sans Medium"/>
                <a:ea typeface="Trebuchet MS" charset="0"/>
                <a:cs typeface="Trebuchet MS" charset="0"/>
              </a:rPr>
              <a:t>BEL-EVEN</a:t>
            </a:r>
            <a:r>
              <a:rPr lang="en-US" sz="2000" baseline="30000" dirty="0">
                <a:solidFill>
                  <a:srgbClr val="0070BA"/>
                </a:solidFill>
                <a:latin typeface="Fira Sans Medium"/>
                <a:ea typeface="Trebuchet MS" charset="0"/>
                <a:cs typeface="Trebuchet MS" charset="0"/>
              </a:rPr>
              <a:t>®</a:t>
            </a:r>
            <a:r>
              <a:rPr lang="en-US" sz="2000" dirty="0">
                <a:solidFill>
                  <a:srgbClr val="0070BA"/>
                </a:solidFill>
                <a:latin typeface="Fira Sans Medium"/>
                <a:ea typeface="Trebuchet MS" charset="0"/>
                <a:cs typeface="Trebuchet MS" charset="0"/>
              </a:rPr>
              <a:t> </a:t>
            </a:r>
            <a:r>
              <a:rPr lang="en-US" sz="2000" dirty="0">
                <a:solidFill>
                  <a:srgbClr val="000000"/>
                </a:solidFill>
                <a:latin typeface="Fira Sans"/>
                <a:ea typeface="Trebuchet MS" charset="0"/>
                <a:cs typeface="Trebuchet MS" charset="0"/>
              </a:rPr>
              <a:t>skin is visibly firmer and smoother </a:t>
            </a:r>
          </a:p>
        </p:txBody>
      </p:sp>
      <p:pic>
        <p:nvPicPr>
          <p:cNvPr id="37" name="Picture 36" descr="A picture containing drawing&#10;&#10;Description automatically generated">
            <a:extLst>
              <a:ext uri="{FF2B5EF4-FFF2-40B4-BE49-F238E27FC236}">
                <a16:creationId xmlns:a16="http://schemas.microsoft.com/office/drawing/2014/main" id="{C17A6FA7-C580-4D3F-973D-9824E10F8E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7179" y="5278570"/>
            <a:ext cx="723648" cy="723648"/>
          </a:xfrm>
          <a:prstGeom prst="rect">
            <a:avLst/>
          </a:prstGeom>
        </p:spPr>
      </p:pic>
      <p:sp>
        <p:nvSpPr>
          <p:cNvPr id="38" name="Rectangle 37">
            <a:extLst>
              <a:ext uri="{FF2B5EF4-FFF2-40B4-BE49-F238E27FC236}">
                <a16:creationId xmlns:a16="http://schemas.microsoft.com/office/drawing/2014/main" id="{4CB9FB3E-7700-4431-9504-8631A072EBCC}"/>
              </a:ext>
            </a:extLst>
          </p:cNvPr>
          <p:cNvSpPr/>
          <p:nvPr/>
        </p:nvSpPr>
        <p:spPr>
          <a:xfrm>
            <a:off x="1425481" y="5332618"/>
            <a:ext cx="4133597" cy="615553"/>
          </a:xfrm>
          <a:prstGeom prst="rect">
            <a:avLst/>
          </a:prstGeom>
        </p:spPr>
        <p:txBody>
          <a:bodyPr wrap="square" lIns="0" tIns="0" rIns="0" bIns="0">
            <a:spAutoFit/>
          </a:bodyPr>
          <a:lstStyle/>
          <a:p>
            <a:pPr>
              <a:spcAft>
                <a:spcPts val="1200"/>
              </a:spcAft>
              <a:buClr>
                <a:srgbClr val="009FE3"/>
              </a:buClr>
            </a:pPr>
            <a:r>
              <a:rPr lang="en-US" sz="2000" dirty="0">
                <a:solidFill>
                  <a:srgbClr val="0070BA"/>
                </a:solidFill>
                <a:latin typeface="Fira Sans Medium"/>
                <a:ea typeface="Trebuchet MS" charset="0"/>
                <a:cs typeface="Trebuchet MS" charset="0"/>
              </a:rPr>
              <a:t>BEL-EVEN</a:t>
            </a:r>
            <a:r>
              <a:rPr lang="en-US" sz="2000" baseline="30000" dirty="0">
                <a:solidFill>
                  <a:srgbClr val="0070BA"/>
                </a:solidFill>
                <a:latin typeface="Fira Sans Medium"/>
                <a:ea typeface="Trebuchet MS" charset="0"/>
                <a:cs typeface="Trebuchet MS" charset="0"/>
              </a:rPr>
              <a:t>®</a:t>
            </a:r>
            <a:r>
              <a:rPr lang="en-US" sz="2000" dirty="0">
                <a:solidFill>
                  <a:srgbClr val="0070BA"/>
                </a:solidFill>
                <a:latin typeface="Fira Sans Medium"/>
                <a:ea typeface="Trebuchet MS" charset="0"/>
                <a:cs typeface="Trebuchet MS" charset="0"/>
              </a:rPr>
              <a:t> </a:t>
            </a:r>
            <a:r>
              <a:rPr lang="en-US" sz="2000" dirty="0">
                <a:solidFill>
                  <a:srgbClr val="000000"/>
                </a:solidFill>
                <a:latin typeface="Fira Sans"/>
                <a:ea typeface="Trebuchet MS" charset="0"/>
                <a:cs typeface="Trebuchet MS" charset="0"/>
              </a:rPr>
              <a:t>eases skin stress: </a:t>
            </a:r>
            <a:br>
              <a:rPr lang="en-US" sz="2000" dirty="0">
                <a:solidFill>
                  <a:srgbClr val="000000"/>
                </a:solidFill>
                <a:latin typeface="Fira Sans"/>
                <a:ea typeface="Trebuchet MS" charset="0"/>
                <a:cs typeface="Trebuchet MS" charset="0"/>
              </a:rPr>
            </a:br>
            <a:r>
              <a:rPr lang="en-US" sz="2000" dirty="0">
                <a:solidFill>
                  <a:srgbClr val="000000"/>
                </a:solidFill>
                <a:latin typeface="Fira Sans"/>
                <a:ea typeface="Trebuchet MS" charset="0"/>
                <a:cs typeface="Trebuchet MS" charset="0"/>
              </a:rPr>
              <a:t>it’s like yoga for the skin!</a:t>
            </a:r>
          </a:p>
        </p:txBody>
      </p:sp>
    </p:spTree>
    <p:extLst>
      <p:ext uri="{BB962C8B-B14F-4D97-AF65-F5344CB8AC3E}">
        <p14:creationId xmlns:p14="http://schemas.microsoft.com/office/powerpoint/2010/main" val="84780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0770D9-72D8-40A1-8637-FBB58FC779B9}"/>
              </a:ext>
            </a:extLst>
          </p:cNvPr>
          <p:cNvSpPr>
            <a:spLocks noGrp="1"/>
          </p:cNvSpPr>
          <p:nvPr>
            <p:ph type="sldNum" sz="quarter" idx="10"/>
          </p:nvPr>
        </p:nvSpPr>
        <p:spPr/>
        <p:txBody>
          <a:bodyPr/>
          <a:lstStyle/>
          <a:p>
            <a:fld id="{EC50C849-B97A-2B45-B78A-6D9C352F693C}" type="slidenum">
              <a:rPr lang="en-US" smtClean="0"/>
              <a:pPr/>
              <a:t>28</a:t>
            </a:fld>
            <a:endParaRPr lang="en-US" dirty="0"/>
          </a:p>
        </p:txBody>
      </p:sp>
      <p:pic>
        <p:nvPicPr>
          <p:cNvPr id="23" name="Picture 22" descr="A person standing in front of water&#10;&#10;Description automatically generated">
            <a:extLst>
              <a:ext uri="{FF2B5EF4-FFF2-40B4-BE49-F238E27FC236}">
                <a16:creationId xmlns:a16="http://schemas.microsoft.com/office/drawing/2014/main" id="{4FCF952F-A056-41EB-94ED-B0FB8C21B4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92000" y="0"/>
            <a:ext cx="7200000" cy="6858000"/>
          </a:xfrm>
          <a:prstGeom prst="rect">
            <a:avLst/>
          </a:prstGeom>
        </p:spPr>
      </p:pic>
      <p:sp>
        <p:nvSpPr>
          <p:cNvPr id="24" name="Rectangle 23">
            <a:extLst>
              <a:ext uri="{FF2B5EF4-FFF2-40B4-BE49-F238E27FC236}">
                <a16:creationId xmlns:a16="http://schemas.microsoft.com/office/drawing/2014/main" id="{64E4B03D-064C-4F9D-B31E-1F7D93DF2A9B}"/>
              </a:ext>
            </a:extLst>
          </p:cNvPr>
          <p:cNvSpPr/>
          <p:nvPr/>
        </p:nvSpPr>
        <p:spPr>
          <a:xfrm>
            <a:off x="4972949" y="0"/>
            <a:ext cx="6445362" cy="6858000"/>
          </a:xfrm>
          <a:prstGeom prst="rect">
            <a:avLst/>
          </a:prstGeom>
          <a:gradFill flip="none" rotWithShape="1">
            <a:gsLst>
              <a:gs pos="10000">
                <a:srgbClr val="FFFFFF"/>
              </a:gs>
              <a:gs pos="100000">
                <a:srgbClr val="FFFFFF">
                  <a:alpha val="0"/>
                </a:srgbClr>
              </a:gs>
            </a:gsLst>
            <a:lin ang="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Fira Sans"/>
              <a:ea typeface="+mn-ea"/>
              <a:cs typeface="+mn-cs"/>
            </a:endParaRPr>
          </a:p>
        </p:txBody>
      </p:sp>
      <p:pic>
        <p:nvPicPr>
          <p:cNvPr id="25" name="Picture 24">
            <a:extLst>
              <a:ext uri="{FF2B5EF4-FFF2-40B4-BE49-F238E27FC236}">
                <a16:creationId xmlns:a16="http://schemas.microsoft.com/office/drawing/2014/main" id="{D4B10344-F2E1-430C-B410-4A76B8017A1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26" name="Title 1">
            <a:extLst>
              <a:ext uri="{FF2B5EF4-FFF2-40B4-BE49-F238E27FC236}">
                <a16:creationId xmlns:a16="http://schemas.microsoft.com/office/drawing/2014/main" id="{76F44545-F263-4D4A-9A97-DCD98E1CD61C}"/>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070BA"/>
                </a:solidFill>
                <a:effectLst/>
                <a:uLnTx/>
                <a:uFillTx/>
                <a:latin typeface="Fira Sans Medium"/>
                <a:ea typeface="+mj-ea"/>
                <a:cs typeface="+mj-cs"/>
              </a:rPr>
              <a:t>“Skin:Yoga” concept</a:t>
            </a:r>
            <a:endParaRPr kumimoji="0" lang="en-US" sz="3200" b="0" i="0" u="none" strike="noStrike" kern="1200" cap="none" spc="0" normalizeH="0" baseline="0" noProof="0" dirty="0">
              <a:ln>
                <a:noFill/>
              </a:ln>
              <a:solidFill>
                <a:srgbClr val="0070BA"/>
              </a:solidFill>
              <a:effectLst/>
              <a:uLnTx/>
              <a:uFillTx/>
              <a:latin typeface="Fira Sans Medium"/>
              <a:ea typeface="+mj-ea"/>
              <a:cs typeface="+mj-cs"/>
            </a:endParaRPr>
          </a:p>
        </p:txBody>
      </p:sp>
      <p:sp>
        <p:nvSpPr>
          <p:cNvPr id="27" name="Text Placeholder 2">
            <a:extLst>
              <a:ext uri="{FF2B5EF4-FFF2-40B4-BE49-F238E27FC236}">
                <a16:creationId xmlns:a16="http://schemas.microsoft.com/office/drawing/2014/main" id="{EEAE717B-66A5-48A6-8C3C-1278CCA4D128}"/>
              </a:ext>
            </a:extLst>
          </p:cNvPr>
          <p:cNvSpPr txBox="1">
            <a:spLocks/>
          </p:cNvSpPr>
          <p:nvPr/>
        </p:nvSpPr>
        <p:spPr>
          <a:xfrm>
            <a:off x="473024" y="1548000"/>
            <a:ext cx="8054031" cy="400109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Help your skin to unwind and rebalance,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regulating its stress levels for a youthful, healthy look.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000000"/>
              </a:solidFill>
              <a:effectLst/>
              <a:uLnTx/>
              <a:uFillTx/>
              <a:latin typeface="Fira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srgbClr val="0070BA"/>
                </a:solidFill>
                <a:effectLst/>
                <a:uLnTx/>
                <a:uFillTx/>
                <a:latin typeface="Fira Sans"/>
                <a:ea typeface="+mn-ea"/>
                <a:cs typeface="+mn-cs"/>
              </a:rPr>
              <a:t>BEL-EVEN</a:t>
            </a:r>
            <a:r>
              <a:rPr kumimoji="0" lang="en-GB" sz="2000" b="1" i="0" u="none" strike="noStrike" kern="1200" cap="none" spc="0" normalizeH="0" baseline="30000" noProof="0">
                <a:ln>
                  <a:noFill/>
                </a:ln>
                <a:solidFill>
                  <a:srgbClr val="0070BA"/>
                </a:solidFill>
                <a:effectLst/>
                <a:uLnTx/>
                <a:uFillTx/>
                <a:latin typeface="Fira Sans"/>
                <a:ea typeface="+mn-ea"/>
                <a:cs typeface="+mn-cs"/>
              </a:rPr>
              <a:t>®</a:t>
            </a:r>
            <a:r>
              <a:rPr kumimoji="0" lang="en-GB" sz="2000" b="1" i="0" u="none" strike="noStrike" kern="1200" cap="none" spc="0" normalizeH="0" baseline="0" noProof="0">
                <a:ln>
                  <a:noFill/>
                </a:ln>
                <a:solidFill>
                  <a:srgbClr val="0070BA"/>
                </a:solidFill>
                <a:effectLst/>
                <a:uLnTx/>
                <a:uFillTx/>
                <a:latin typeface="Fira Sans"/>
                <a:ea typeface="+mn-ea"/>
                <a:cs typeface="+mn-cs"/>
              </a:rPr>
              <a:t> Stress-recovery pro-aging serum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supports skin cells’ natural repairing process,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helping reduce and prevent premature stress-induced signs of aging,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for a renewed skin vibrancy. </a:t>
            </a:r>
            <a:r>
              <a:rPr kumimoji="0" lang="en-GB" sz="2000" b="1" i="0" u="none" strike="noStrike" kern="1200" cap="none" spc="0" normalizeH="0" baseline="0" noProof="0">
                <a:ln>
                  <a:noFill/>
                </a:ln>
                <a:solidFill>
                  <a:srgbClr val="0070C0"/>
                </a:solidFill>
                <a:effectLst/>
                <a:uLnTx/>
                <a:uFillTx/>
                <a:latin typeface="Fira Sans"/>
                <a:ea typeface="+mn-ea"/>
                <a:cs typeface="+mn-cs"/>
              </a:rPr>
              <a:t>It’s like yoga for your skin!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000000"/>
              </a:solidFill>
              <a:effectLst/>
              <a:uLnTx/>
              <a:uFillTx/>
              <a:latin typeface="Fira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Skin is more resilient, firmer, youthful </a:t>
            </a:r>
            <a:br>
              <a:rPr kumimoji="0" lang="en-GB" sz="2000" b="0" i="0" u="none" strike="noStrike" kern="1200" cap="none" spc="0" normalizeH="0" baseline="0" noProof="0">
                <a:ln>
                  <a:noFill/>
                </a:ln>
                <a:solidFill>
                  <a:srgbClr val="000000"/>
                </a:solidFill>
                <a:effectLst/>
                <a:uLnTx/>
                <a:uFillTx/>
                <a:latin typeface="Fira Sans"/>
                <a:ea typeface="+mn-ea"/>
                <a:cs typeface="+mn-cs"/>
              </a:rPr>
            </a:br>
            <a:r>
              <a:rPr kumimoji="0" lang="en-GB" sz="2000" b="0" i="0" u="none" strike="noStrike" kern="1200" cap="none" spc="0" normalizeH="0" baseline="0" noProof="0">
                <a:ln>
                  <a:noFill/>
                </a:ln>
                <a:solidFill>
                  <a:srgbClr val="000000"/>
                </a:solidFill>
                <a:effectLst/>
                <a:uLnTx/>
                <a:uFillTx/>
                <a:latin typeface="Fira Sans"/>
                <a:ea typeface="+mn-ea"/>
                <a:cs typeface="+mn-cs"/>
              </a:rPr>
              <a:t>&amp; supple looking.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srgbClr val="000000"/>
              </a:solidFill>
              <a:effectLst/>
              <a:uLnTx/>
              <a:uFillTx/>
              <a:latin typeface="Fira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a:ln>
                  <a:noFill/>
                </a:ln>
                <a:solidFill>
                  <a:srgbClr val="000000"/>
                </a:solidFill>
                <a:effectLst/>
                <a:uLnTx/>
                <a:uFillTx/>
                <a:latin typeface="Fira Sans"/>
                <a:ea typeface="+mn-ea"/>
                <a:cs typeface="+mn-cs"/>
              </a:rPr>
              <a:t>Ease your stress and bounce-back, </a:t>
            </a:r>
            <a:br>
              <a:rPr kumimoji="0" lang="en-GB" sz="2000" b="0" i="0" u="none" strike="noStrike" kern="1200" cap="none" spc="0" normalizeH="0" baseline="0" noProof="0">
                <a:ln>
                  <a:noFill/>
                </a:ln>
                <a:solidFill>
                  <a:srgbClr val="000000"/>
                </a:solidFill>
                <a:effectLst/>
                <a:uLnTx/>
                <a:uFillTx/>
                <a:latin typeface="Fira Sans"/>
                <a:ea typeface="+mn-ea"/>
                <a:cs typeface="+mn-cs"/>
              </a:rPr>
            </a:br>
            <a:r>
              <a:rPr kumimoji="0" lang="en-GB" sz="2000" b="0" i="0" u="none" strike="noStrike" kern="1200" cap="none" spc="0" normalizeH="0" baseline="0" noProof="0">
                <a:ln>
                  <a:noFill/>
                </a:ln>
                <a:solidFill>
                  <a:srgbClr val="000000"/>
                </a:solidFill>
                <a:effectLst/>
                <a:uLnTx/>
                <a:uFillTx/>
                <a:latin typeface="Fira Sans"/>
                <a:ea typeface="+mn-ea"/>
                <a:cs typeface="+mn-cs"/>
              </a:rPr>
              <a:t>with </a:t>
            </a:r>
            <a:r>
              <a:rPr kumimoji="0" lang="en-GB" sz="2000" b="1" i="0" u="none" strike="noStrike" kern="1200" cap="none" spc="0" normalizeH="0" baseline="0" noProof="0">
                <a:ln>
                  <a:noFill/>
                </a:ln>
                <a:solidFill>
                  <a:srgbClr val="0070BA"/>
                </a:solidFill>
                <a:effectLst/>
                <a:uLnTx/>
                <a:uFillTx/>
                <a:latin typeface="Fira Sans"/>
                <a:ea typeface="+mn-ea"/>
                <a:cs typeface="+mn-cs"/>
              </a:rPr>
              <a:t>BEL-EVEN</a:t>
            </a:r>
            <a:r>
              <a:rPr kumimoji="0" lang="en-GB" sz="2000" b="1" i="0" u="none" strike="noStrike" kern="1200" cap="none" spc="0" normalizeH="0" baseline="30000" noProof="0">
                <a:ln>
                  <a:noFill/>
                </a:ln>
                <a:solidFill>
                  <a:srgbClr val="0070BA"/>
                </a:solidFill>
                <a:effectLst/>
                <a:uLnTx/>
                <a:uFillTx/>
                <a:latin typeface="Fira Sans"/>
                <a:ea typeface="+mn-ea"/>
                <a:cs typeface="+mn-cs"/>
              </a:rPr>
              <a:t>®</a:t>
            </a:r>
            <a:endParaRPr kumimoji="0" lang="en-GB" sz="2000" b="0" i="0" u="none" strike="noStrike" kern="1200" cap="none" spc="0" normalizeH="0" baseline="30000" noProof="0" dirty="0">
              <a:ln>
                <a:noFill/>
              </a:ln>
              <a:solidFill>
                <a:srgbClr val="000000"/>
              </a:solidFill>
              <a:effectLst/>
              <a:uLnTx/>
              <a:uFillTx/>
              <a:latin typeface="Fira Sans"/>
              <a:ea typeface="+mn-ea"/>
              <a:cs typeface="+mn-cs"/>
            </a:endParaRPr>
          </a:p>
        </p:txBody>
      </p:sp>
      <p:sp>
        <p:nvSpPr>
          <p:cNvPr id="28" name="Text Placeholder 3">
            <a:extLst>
              <a:ext uri="{FF2B5EF4-FFF2-40B4-BE49-F238E27FC236}">
                <a16:creationId xmlns:a16="http://schemas.microsoft.com/office/drawing/2014/main" id="{32E51680-8022-4265-84D4-C0F82B6C6AD1}"/>
              </a:ext>
            </a:extLst>
          </p:cNvPr>
          <p:cNvSpPr txBox="1">
            <a:spLocks/>
          </p:cNvSpPr>
          <p:nvPr/>
        </p:nvSpPr>
        <p:spPr>
          <a:xfrm>
            <a:off x="468000" y="936876"/>
            <a:ext cx="11258862" cy="369332"/>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rgbClr val="00A3DB"/>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400" b="0" i="1" u="none" strike="noStrike" kern="1200" cap="none" spc="0" normalizeH="0" baseline="0" noProof="0">
                <a:ln>
                  <a:noFill/>
                </a:ln>
                <a:solidFill>
                  <a:srgbClr val="00A3DB"/>
                </a:solidFill>
                <a:effectLst/>
                <a:uLnTx/>
                <a:uFillTx/>
                <a:latin typeface="Fira Sans"/>
                <a:ea typeface="+mn-ea"/>
                <a:cs typeface="+mn-cs"/>
              </a:rPr>
              <a:t>Inspiration for execution</a:t>
            </a:r>
            <a:endParaRPr kumimoji="0" lang="en-GB" sz="2400" b="0" i="1" u="none" strike="noStrike" kern="1200" cap="none" spc="0" normalizeH="0" baseline="0" noProof="0" dirty="0">
              <a:ln>
                <a:noFill/>
              </a:ln>
              <a:solidFill>
                <a:srgbClr val="00A3DB"/>
              </a:solidFill>
              <a:effectLst/>
              <a:uLnTx/>
              <a:uFillTx/>
              <a:latin typeface="Fira Sans"/>
              <a:ea typeface="+mn-ea"/>
              <a:cs typeface="+mn-cs"/>
            </a:endParaRPr>
          </a:p>
        </p:txBody>
      </p:sp>
      <p:sp>
        <p:nvSpPr>
          <p:cNvPr id="29" name="Slide Number Placeholder 4">
            <a:extLst>
              <a:ext uri="{FF2B5EF4-FFF2-40B4-BE49-F238E27FC236}">
                <a16:creationId xmlns:a16="http://schemas.microsoft.com/office/drawing/2014/main" id="{E633BE83-44DF-4F39-82D2-ADF10ADDE1E0}"/>
              </a:ext>
            </a:extLst>
          </p:cNvPr>
          <p:cNvSpPr txBox="1">
            <a:spLocks/>
          </p:cNvSpPr>
          <p:nvPr/>
        </p:nvSpPr>
        <p:spPr>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rgbClr val="B2B2B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Fira Sans"/>
            </a:endParaRPr>
          </a:p>
        </p:txBody>
      </p:sp>
      <p:pic>
        <p:nvPicPr>
          <p:cNvPr id="30" name="Picture 23">
            <a:extLst>
              <a:ext uri="{FF2B5EF4-FFF2-40B4-BE49-F238E27FC236}">
                <a16:creationId xmlns:a16="http://schemas.microsoft.com/office/drawing/2014/main" id="{6CCA58D3-A057-4287-90BB-B38BA95D26B6}"/>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ackgroundRemoval t="5475" b="96779" l="3041" r="94257">
                        <a14:foregroundMark x1="6757" y1="33977" x2="6757" y2="33977"/>
                        <a14:foregroundMark x1="3041" y1="37681" x2="3041" y2="37681"/>
                        <a14:foregroundMark x1="38682" y1="10789" x2="38682" y2="10789"/>
                        <a14:foregroundMark x1="48480" y1="14171" x2="48480" y2="14171"/>
                        <a14:foregroundMark x1="51858" y1="17069" x2="51858" y2="17069"/>
                        <a14:foregroundMark x1="53041" y1="27053" x2="53041" y2="27053"/>
                        <a14:foregroundMark x1="41723" y1="8213" x2="61824" y2="8696"/>
                        <a14:foregroundMark x1="61824" y1="8696" x2="77534" y2="21900"/>
                        <a14:foregroundMark x1="77534" y1="21900" x2="84291" y2="60064"/>
                        <a14:foregroundMark x1="84291" y1="60064" x2="70946" y2="76651"/>
                        <a14:foregroundMark x1="70946" y1="76651" x2="47466" y2="85507"/>
                        <a14:foregroundMark x1="47466" y1="85507" x2="34122" y2="86151"/>
                        <a14:foregroundMark x1="82601" y1="23349" x2="94257" y2="40419"/>
                        <a14:foregroundMark x1="94257" y1="40419" x2="94257" y2="57166"/>
                        <a14:foregroundMark x1="31419" y1="93076" x2="53209" y2="91626"/>
                        <a14:foregroundMark x1="53209" y1="91626" x2="60980" y2="91626"/>
                        <a14:foregroundMark x1="39020" y1="95652" x2="39020" y2="95652"/>
                        <a14:foregroundMark x1="3041" y1="61514" x2="3041" y2="61514"/>
                        <a14:foregroundMark x1="55236" y1="94203" x2="55236" y2="94203"/>
                        <a14:foregroundMark x1="63176" y1="96779" x2="63176" y2="96779"/>
                        <a14:foregroundMark x1="67736" y1="7085" x2="67736" y2="7085"/>
                        <a14:foregroundMark x1="64020" y1="5636" x2="64020" y2="5636"/>
                        <a14:foregroundMark x1="44257" y1="43156" x2="44257" y2="43156"/>
                        <a14:foregroundMark x1="39020" y1="36876" x2="51689" y2="55072"/>
                        <a14:foregroundMark x1="51689" y1="55072" x2="36655" y2="43478"/>
                        <a14:foregroundMark x1="56757" y1="38808" x2="67399" y2="57327"/>
                        <a14:foregroundMark x1="67399" y1="57327" x2="47804" y2="64412"/>
                        <a14:foregroundMark x1="47804" y1="64412" x2="40878" y2="61514"/>
                        <a14:foregroundMark x1="33277" y1="51208" x2="33277" y2="51208"/>
                        <a14:foregroundMark x1="36318" y1="51208" x2="36318" y2="51208"/>
                        <a14:foregroundMark x1="44764" y1="51530" x2="45777" y2="51530"/>
                        <a14:foregroundMark x1="36655" y1="51208" x2="36655" y2="51208"/>
                      </a14:backgroundRemoval>
                    </a14:imgEffect>
                  </a14:imgLayer>
                </a14:imgProps>
              </a:ext>
              <a:ext uri="{28A0092B-C50C-407E-A947-70E740481C1C}">
                <a14:useLocalDpi xmlns:a14="http://schemas.microsoft.com/office/drawing/2010/main"/>
              </a:ext>
            </a:extLst>
          </a:blip>
          <a:srcRect/>
          <a:stretch/>
        </p:blipFill>
        <p:spPr bwMode="auto">
          <a:xfrm>
            <a:off x="10362799" y="186703"/>
            <a:ext cx="1598348" cy="164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descr="A picture containing food&#10;&#10;Description automatically generated">
            <a:extLst>
              <a:ext uri="{FF2B5EF4-FFF2-40B4-BE49-F238E27FC236}">
                <a16:creationId xmlns:a16="http://schemas.microsoft.com/office/drawing/2014/main" id="{9C33B344-E7E7-4806-A924-497380F446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44362" y="4271160"/>
            <a:ext cx="2870199" cy="2707736"/>
          </a:xfrm>
          <a:prstGeom prst="rect">
            <a:avLst/>
          </a:prstGeom>
        </p:spPr>
      </p:pic>
      <p:sp>
        <p:nvSpPr>
          <p:cNvPr id="32" name="object 8">
            <a:extLst>
              <a:ext uri="{FF2B5EF4-FFF2-40B4-BE49-F238E27FC236}">
                <a16:creationId xmlns:a16="http://schemas.microsoft.com/office/drawing/2014/main" id="{CB02F06C-68BC-4C9D-82A2-2F9DB04BD568}"/>
              </a:ext>
            </a:extLst>
          </p:cNvPr>
          <p:cNvSpPr txBox="1"/>
          <p:nvPr/>
        </p:nvSpPr>
        <p:spPr>
          <a:xfrm>
            <a:off x="693000" y="5834289"/>
            <a:ext cx="6993202" cy="396262"/>
          </a:xfrm>
          <a:prstGeom prst="rect">
            <a:avLst/>
          </a:prstGeom>
        </p:spPr>
        <p:txBody>
          <a:bodyPr vert="horz" wrap="square" lIns="0" tIns="12700" rIns="0" bIns="0" rtlCol="0">
            <a:spAutoFit/>
          </a:bodyPr>
          <a:lstStyle/>
          <a:p>
            <a:pPr marR="5080">
              <a:lnSpc>
                <a:spcPct val="125000"/>
              </a:lnSpc>
            </a:pPr>
            <a:r>
              <a:rPr sz="1000" spc="-5" dirty="0">
                <a:solidFill>
                  <a:srgbClr val="000000"/>
                </a:solidFill>
                <a:latin typeface="Fira Sans"/>
                <a:cs typeface="Fira Sans"/>
              </a:rPr>
              <a:t>Products are for experimental </a:t>
            </a:r>
            <a:r>
              <a:rPr sz="1000" dirty="0">
                <a:solidFill>
                  <a:srgbClr val="000000"/>
                </a:solidFill>
                <a:latin typeface="Fira Sans"/>
                <a:cs typeface="Fira Sans"/>
              </a:rPr>
              <a:t>use only and </a:t>
            </a:r>
            <a:r>
              <a:rPr sz="1000" spc="-5" dirty="0">
                <a:solidFill>
                  <a:srgbClr val="000000"/>
                </a:solidFill>
                <a:latin typeface="Fira Sans"/>
                <a:cs typeface="Fira Sans"/>
              </a:rPr>
              <a:t>are </a:t>
            </a:r>
            <a:r>
              <a:rPr sz="1000" dirty="0">
                <a:solidFill>
                  <a:srgbClr val="000000"/>
                </a:solidFill>
                <a:latin typeface="Fira Sans"/>
                <a:cs typeface="Fira Sans"/>
              </a:rPr>
              <a:t>not </a:t>
            </a:r>
            <a:r>
              <a:rPr sz="1000" spc="-5" dirty="0">
                <a:solidFill>
                  <a:srgbClr val="000000"/>
                </a:solidFill>
                <a:latin typeface="Fira Sans"/>
                <a:cs typeface="Fira Sans"/>
              </a:rPr>
              <a:t>for sale.  </a:t>
            </a:r>
            <a:endParaRPr lang="en-GB" sz="1000" spc="-5" dirty="0">
              <a:solidFill>
                <a:srgbClr val="000000"/>
              </a:solidFill>
              <a:latin typeface="Fira Sans"/>
              <a:cs typeface="Fira Sans"/>
            </a:endParaRPr>
          </a:p>
          <a:p>
            <a:pPr marR="5080">
              <a:lnSpc>
                <a:spcPct val="125000"/>
              </a:lnSpc>
            </a:pPr>
            <a:r>
              <a:rPr sz="1000" spc="-5" dirty="0">
                <a:solidFill>
                  <a:srgbClr val="000000"/>
                </a:solidFill>
                <a:latin typeface="Fira Sans"/>
                <a:cs typeface="Fira Sans"/>
              </a:rPr>
              <a:t>DSM </a:t>
            </a:r>
            <a:r>
              <a:rPr sz="1000" dirty="0">
                <a:solidFill>
                  <a:srgbClr val="000000"/>
                </a:solidFill>
                <a:latin typeface="Fira Sans"/>
                <a:cs typeface="Fira Sans"/>
              </a:rPr>
              <a:t>is not </a:t>
            </a:r>
            <a:r>
              <a:rPr sz="1000" spc="-5" dirty="0">
                <a:solidFill>
                  <a:srgbClr val="000000"/>
                </a:solidFill>
                <a:latin typeface="Fira Sans"/>
                <a:cs typeface="Fira Sans"/>
              </a:rPr>
              <a:t>responsible for final products</a:t>
            </a:r>
            <a:r>
              <a:rPr sz="1000" spc="10" dirty="0">
                <a:solidFill>
                  <a:srgbClr val="000000"/>
                </a:solidFill>
                <a:latin typeface="Fira Sans"/>
                <a:cs typeface="Fira Sans"/>
              </a:rPr>
              <a:t> </a:t>
            </a:r>
            <a:r>
              <a:rPr sz="1000" dirty="0">
                <a:solidFill>
                  <a:srgbClr val="000000"/>
                </a:solidFill>
                <a:latin typeface="Fira Sans"/>
                <a:cs typeface="Fira Sans"/>
              </a:rPr>
              <a:t>claims</a:t>
            </a:r>
          </a:p>
        </p:txBody>
      </p:sp>
    </p:spTree>
    <p:extLst>
      <p:ext uri="{BB962C8B-B14F-4D97-AF65-F5344CB8AC3E}">
        <p14:creationId xmlns:p14="http://schemas.microsoft.com/office/powerpoint/2010/main" val="2895945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0770D9-72D8-40A1-8637-FBB58FC779B9}"/>
              </a:ext>
            </a:extLst>
          </p:cNvPr>
          <p:cNvSpPr>
            <a:spLocks noGrp="1"/>
          </p:cNvSpPr>
          <p:nvPr>
            <p:ph type="sldNum" sz="quarter" idx="10"/>
          </p:nvPr>
        </p:nvSpPr>
        <p:spPr/>
        <p:txBody>
          <a:bodyPr/>
          <a:lstStyle/>
          <a:p>
            <a:fld id="{EC50C849-B97A-2B45-B78A-6D9C352F693C}" type="slidenum">
              <a:rPr lang="en-US" smtClean="0"/>
              <a:pPr/>
              <a:t>29</a:t>
            </a:fld>
            <a:endParaRPr lang="en-US" dirty="0"/>
          </a:p>
        </p:txBody>
      </p:sp>
      <p:sp>
        <p:nvSpPr>
          <p:cNvPr id="10" name="Title 1">
            <a:extLst>
              <a:ext uri="{FF2B5EF4-FFF2-40B4-BE49-F238E27FC236}">
                <a16:creationId xmlns:a16="http://schemas.microsoft.com/office/drawing/2014/main" id="{1DB6418D-2345-4684-A532-CED03F633021}"/>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BEL-EVEN</a:t>
            </a:r>
            <a:r>
              <a:rPr kumimoji="0" lang="en-GB" sz="3200" b="0" i="0" u="none" strike="noStrike" kern="1200" cap="none" spc="0" normalizeH="0" baseline="30000" noProof="0">
                <a:ln>
                  <a:noFill/>
                </a:ln>
                <a:solidFill>
                  <a:srgbClr val="0070BA"/>
                </a:solidFill>
                <a:effectLst/>
                <a:uLnTx/>
                <a:uFillTx/>
                <a:latin typeface="Fira Sans Medium"/>
                <a:ea typeface="+mj-ea"/>
                <a:cs typeface="+mj-cs"/>
              </a:rPr>
              <a:t>®</a:t>
            </a:r>
            <a:r>
              <a:rPr kumimoji="0" lang="en-GB" sz="3200" b="0" i="0" u="none" strike="noStrike" kern="1200" cap="none" spc="0" normalizeH="0" baseline="0" noProof="0">
                <a:ln>
                  <a:noFill/>
                </a:ln>
                <a:solidFill>
                  <a:srgbClr val="0070BA"/>
                </a:solidFill>
                <a:effectLst/>
                <a:uLnTx/>
                <a:uFillTx/>
                <a:latin typeface="Fira Sans Medium"/>
                <a:ea typeface="+mj-ea"/>
                <a:cs typeface="+mj-cs"/>
              </a:rPr>
              <a:t> </a:t>
            </a:r>
            <a:r>
              <a:rPr kumimoji="0" lang="en-GB" sz="3200" b="0" i="0" u="none" strike="noStrike" kern="1200" cap="none" spc="0" normalizeH="0" baseline="0" noProof="0">
                <a:ln>
                  <a:noFill/>
                </a:ln>
                <a:solidFill>
                  <a:srgbClr val="0070BA"/>
                </a:solidFill>
                <a:effectLst/>
                <a:uLnTx/>
                <a:uFillTx/>
                <a:latin typeface="Fira Sans"/>
                <a:ea typeface="+mj-ea"/>
                <a:cs typeface="+mj-cs"/>
              </a:rPr>
              <a:t>Stress-recovery pro-aging serum</a:t>
            </a:r>
            <a:endParaRPr kumimoji="0" lang="en-GB" sz="3200" b="0" i="0" u="none" strike="noStrike" kern="1200" cap="none" spc="0" normalizeH="0" baseline="0" noProof="0" dirty="0">
              <a:ln>
                <a:noFill/>
              </a:ln>
              <a:solidFill>
                <a:srgbClr val="0070BA"/>
              </a:solidFill>
              <a:effectLst/>
              <a:uLnTx/>
              <a:uFillTx/>
              <a:latin typeface="Fira Sans"/>
              <a:ea typeface="+mj-ea"/>
              <a:cs typeface="+mj-cs"/>
            </a:endParaRPr>
          </a:p>
        </p:txBody>
      </p:sp>
      <p:sp>
        <p:nvSpPr>
          <p:cNvPr id="11" name="Text Placeholder 3">
            <a:extLst>
              <a:ext uri="{FF2B5EF4-FFF2-40B4-BE49-F238E27FC236}">
                <a16:creationId xmlns:a16="http://schemas.microsoft.com/office/drawing/2014/main" id="{801D83CD-2BCF-439E-82D5-A9A9FDE5A73B}"/>
              </a:ext>
            </a:extLst>
          </p:cNvPr>
          <p:cNvSpPr txBox="1">
            <a:spLocks/>
          </p:cNvSpPr>
          <p:nvPr/>
        </p:nvSpPr>
        <p:spPr>
          <a:xfrm>
            <a:off x="468000" y="936876"/>
            <a:ext cx="7628250" cy="1107996"/>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400" b="0" i="1" kern="1200">
                <a:solidFill>
                  <a:srgbClr val="00A3DB"/>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1800" b="0" i="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400" b="0" i="1" u="none" strike="noStrike" kern="1200" cap="none" spc="0" normalizeH="0" baseline="0" noProof="0">
                <a:ln>
                  <a:noFill/>
                </a:ln>
                <a:solidFill>
                  <a:srgbClr val="00A3DB"/>
                </a:solidFill>
                <a:effectLst/>
                <a:uLnTx/>
                <a:uFillTx/>
                <a:latin typeface="Fira Sans"/>
                <a:ea typeface="+mn-ea"/>
                <a:cs typeface="+mn-cs"/>
              </a:rPr>
              <a:t>BEL-EVEN</a:t>
            </a:r>
            <a:r>
              <a:rPr kumimoji="0" lang="en-GB" sz="2400" b="0" i="1" u="none" strike="noStrike" kern="1200" cap="none" spc="0" normalizeH="0" baseline="30000" noProof="0">
                <a:ln>
                  <a:noFill/>
                </a:ln>
                <a:solidFill>
                  <a:srgbClr val="00A3DB"/>
                </a:solidFill>
                <a:effectLst/>
                <a:uLnTx/>
                <a:uFillTx/>
                <a:latin typeface="Fira Sans"/>
                <a:ea typeface="+mn-ea"/>
                <a:cs typeface="+mn-cs"/>
              </a:rPr>
              <a:t>®</a:t>
            </a:r>
            <a:r>
              <a:rPr kumimoji="0" lang="en-GB" sz="2400" b="0" i="1" u="none" strike="noStrike" kern="1200" cap="none" spc="0" normalizeH="0" baseline="0" noProof="0">
                <a:ln>
                  <a:noFill/>
                </a:ln>
                <a:solidFill>
                  <a:srgbClr val="00A3DB"/>
                </a:solidFill>
                <a:effectLst/>
                <a:uLnTx/>
                <a:uFillTx/>
                <a:latin typeface="Fira Sans"/>
                <a:ea typeface="+mn-ea"/>
                <a:cs typeface="+mn-cs"/>
              </a:rPr>
              <a:t> visibly reduces signs of a stressful lifestyle, for fuller, more supple-looking skin with improved skin elasticity and greater barrier integrity</a:t>
            </a:r>
            <a:endParaRPr kumimoji="0" lang="en-GB" sz="2400" b="0" i="1" u="none" strike="noStrike" kern="1200" cap="none" spc="0" normalizeH="0" baseline="0" noProof="0" dirty="0">
              <a:ln>
                <a:noFill/>
              </a:ln>
              <a:solidFill>
                <a:srgbClr val="00A3DB"/>
              </a:solidFill>
              <a:effectLst/>
              <a:uLnTx/>
              <a:uFillTx/>
              <a:latin typeface="Fira Sans"/>
              <a:ea typeface="+mn-ea"/>
              <a:cs typeface="+mn-cs"/>
            </a:endParaRPr>
          </a:p>
        </p:txBody>
      </p:sp>
      <p:pic>
        <p:nvPicPr>
          <p:cNvPr id="13" name="Picture 12">
            <a:extLst>
              <a:ext uri="{FF2B5EF4-FFF2-40B4-BE49-F238E27FC236}">
                <a16:creationId xmlns:a16="http://schemas.microsoft.com/office/drawing/2014/main" id="{BDE24112-7616-4D86-A937-C4E4B6A95C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8000" y="2243212"/>
            <a:ext cx="5691337" cy="2963554"/>
          </a:xfrm>
          <a:prstGeom prst="rect">
            <a:avLst/>
          </a:prstGeom>
        </p:spPr>
      </p:pic>
      <p:sp>
        <p:nvSpPr>
          <p:cNvPr id="14" name="TextBox 13">
            <a:extLst>
              <a:ext uri="{FF2B5EF4-FFF2-40B4-BE49-F238E27FC236}">
                <a16:creationId xmlns:a16="http://schemas.microsoft.com/office/drawing/2014/main" id="{674C29BB-875C-4075-8304-360831EC240E}"/>
              </a:ext>
            </a:extLst>
          </p:cNvPr>
          <p:cNvSpPr txBox="1"/>
          <p:nvPr/>
        </p:nvSpPr>
        <p:spPr>
          <a:xfrm>
            <a:off x="468000" y="5261622"/>
            <a:ext cx="5691336" cy="909031"/>
          </a:xfrm>
          <a:prstGeom prst="rect">
            <a:avLst/>
          </a:prstGeom>
          <a:noFill/>
        </p:spPr>
        <p:txBody>
          <a:bodyPr wrap="square" lIns="0" tIns="0" rIns="0" bIns="46800" rtlCol="0">
            <a:spAutoFit/>
          </a:bodyPr>
          <a:lstStyle/>
          <a:p>
            <a:pPr algn="just" fontAlgn="base">
              <a:spcBef>
                <a:spcPct val="0"/>
              </a:spcBef>
              <a:spcAft>
                <a:spcPct val="0"/>
              </a:spcAft>
            </a:pPr>
            <a:r>
              <a:rPr lang="en-GB" sz="700" dirty="0">
                <a:solidFill>
                  <a:srgbClr val="000000"/>
                </a:solidFill>
                <a:latin typeface="Fira Sans Medium"/>
                <a:ea typeface="Trebuchet MS" charset="0"/>
                <a:cs typeface="Trebuchet MS" charset="0"/>
              </a:rPr>
              <a:t>DISCLAIMER:</a:t>
            </a:r>
          </a:p>
          <a:p>
            <a:pPr algn="just" fontAlgn="base">
              <a:spcBef>
                <a:spcPct val="0"/>
              </a:spcBef>
              <a:spcAft>
                <a:spcPct val="0"/>
              </a:spcAft>
            </a:pPr>
            <a:r>
              <a:rPr lang="en-GB" sz="700" dirty="0">
                <a:solidFill>
                  <a:srgbClr val="000000"/>
                </a:solidFill>
                <a:latin typeface="Fira Sans"/>
                <a:ea typeface="Trebuchet MS" charset="0"/>
                <a:cs typeface="Trebuchet MS"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endParaRPr lang="en-US" dirty="0">
              <a:solidFill>
                <a:srgbClr val="000000"/>
              </a:solidFill>
              <a:latin typeface="Fira Sans"/>
              <a:ea typeface="Trebuchet MS" charset="0"/>
              <a:cs typeface="Trebuchet MS" charset="0"/>
            </a:endParaRPr>
          </a:p>
        </p:txBody>
      </p:sp>
      <p:sp>
        <p:nvSpPr>
          <p:cNvPr id="15" name="Rounded Rectangle 8">
            <a:extLst>
              <a:ext uri="{FF2B5EF4-FFF2-40B4-BE49-F238E27FC236}">
                <a16:creationId xmlns:a16="http://schemas.microsoft.com/office/drawing/2014/main" id="{31830712-015C-4E7D-AA4C-B878E0CF56AF}"/>
              </a:ext>
            </a:extLst>
          </p:cNvPr>
          <p:cNvSpPr/>
          <p:nvPr/>
        </p:nvSpPr>
        <p:spPr>
          <a:xfrm>
            <a:off x="6457786" y="2269572"/>
            <a:ext cx="5181764" cy="3300957"/>
          </a:xfrm>
          <a:prstGeom prst="roundRect">
            <a:avLst>
              <a:gd name="adj" fmla="val 2801"/>
            </a:avLst>
          </a:prstGeom>
          <a:gradFill>
            <a:gsLst>
              <a:gs pos="0">
                <a:srgbClr val="009FE3"/>
              </a:gs>
              <a:gs pos="100000">
                <a:srgbClr val="009FE3">
                  <a:alpha val="70000"/>
                </a:srgbClr>
              </a:gs>
            </a:gsLst>
            <a:lin ang="2700000" scaled="0"/>
          </a:gradFill>
        </p:spPr>
        <p:txBody>
          <a:bodyPr wrap="square" lIns="108000" tIns="72000" rIns="108000" bIns="72000">
            <a:spAutoFit/>
          </a:bodyPr>
          <a:lstStyle/>
          <a:p>
            <a:pPr>
              <a:spcAft>
                <a:spcPts val="600"/>
              </a:spcAft>
            </a:pPr>
            <a:r>
              <a:rPr lang="en-GB" altLang="en-US" sz="1400" kern="0" dirty="0">
                <a:solidFill>
                  <a:srgbClr val="FFFFFF"/>
                </a:solidFill>
                <a:latin typeface="Fira Sans Medium"/>
              </a:rPr>
              <a:t>Procedure</a:t>
            </a:r>
          </a:p>
          <a:p>
            <a:pPr marL="216000" indent="-216000">
              <a:spcAft>
                <a:spcPts val="600"/>
              </a:spcAft>
              <a:buFont typeface="Arial" panose="020B0604020202020204" pitchFamily="34" charset="0"/>
              <a:buChar char="•"/>
            </a:pPr>
            <a:r>
              <a:rPr lang="en-GB" altLang="en-US" sz="1400" kern="0" dirty="0">
                <a:solidFill>
                  <a:srgbClr val="FFFFFF"/>
                </a:solidFill>
                <a:latin typeface="Fira Sans"/>
              </a:rPr>
              <a:t>Heat Phase A to 75-80ºC under stirring.</a:t>
            </a:r>
          </a:p>
          <a:p>
            <a:pPr marL="216000" indent="-216000">
              <a:spcAft>
                <a:spcPts val="600"/>
              </a:spcAft>
              <a:buFont typeface="Arial" panose="020B0604020202020204" pitchFamily="34" charset="0"/>
              <a:buChar char="•"/>
            </a:pPr>
            <a:r>
              <a:rPr lang="en-GB" altLang="en-US" sz="1400" kern="0" dirty="0">
                <a:solidFill>
                  <a:srgbClr val="FFFFFF"/>
                </a:solidFill>
                <a:latin typeface="Fira Sans"/>
              </a:rPr>
              <a:t>Heat Phase B to 75-80ºC under stirring.</a:t>
            </a:r>
          </a:p>
          <a:p>
            <a:pPr marL="216000" indent="-216000">
              <a:spcAft>
                <a:spcPts val="600"/>
              </a:spcAft>
              <a:buFont typeface="Arial" panose="020B0604020202020204" pitchFamily="34" charset="0"/>
              <a:buChar char="•"/>
            </a:pPr>
            <a:r>
              <a:rPr lang="en-GB" altLang="en-US" sz="1400" kern="0" dirty="0">
                <a:solidFill>
                  <a:srgbClr val="FFFFFF"/>
                </a:solidFill>
                <a:latin typeface="Fira Sans"/>
              </a:rPr>
              <a:t>Add phase B to A and homogenize with high shear mix (2 min at 13500 rpm).</a:t>
            </a:r>
          </a:p>
          <a:p>
            <a:pPr marL="216000" indent="-216000">
              <a:spcAft>
                <a:spcPts val="600"/>
              </a:spcAft>
              <a:buFont typeface="Arial" panose="020B0604020202020204" pitchFamily="34" charset="0"/>
              <a:buChar char="•"/>
            </a:pPr>
            <a:r>
              <a:rPr lang="en-GB" altLang="en-US" sz="1400" kern="0" dirty="0">
                <a:solidFill>
                  <a:srgbClr val="FFFFFF"/>
                </a:solidFill>
                <a:latin typeface="Fira Sans"/>
              </a:rPr>
              <a:t>Cool down to 40ºC while stirring and add ingredients of phase C one by one.</a:t>
            </a:r>
          </a:p>
          <a:p>
            <a:pPr marL="216000" indent="-216000">
              <a:spcAft>
                <a:spcPts val="1200"/>
              </a:spcAft>
              <a:buFont typeface="Arial" panose="020B0604020202020204" pitchFamily="34" charset="0"/>
              <a:buChar char="•"/>
            </a:pPr>
            <a:r>
              <a:rPr lang="en-GB" altLang="en-US" sz="1400" kern="0" dirty="0">
                <a:solidFill>
                  <a:srgbClr val="FFFFFF"/>
                </a:solidFill>
                <a:latin typeface="Fira Sans"/>
              </a:rPr>
              <a:t>Adjust the pH with phase D.</a:t>
            </a:r>
          </a:p>
          <a:p>
            <a:pPr>
              <a:spcAft>
                <a:spcPts val="600"/>
              </a:spcAft>
            </a:pPr>
            <a:r>
              <a:rPr lang="en-GB" altLang="en-US" sz="1400" i="1" kern="0" dirty="0">
                <a:solidFill>
                  <a:srgbClr val="FFFFFF"/>
                </a:solidFill>
                <a:latin typeface="Fira Sans Medium"/>
              </a:rPr>
              <a:t>This serum helps to rebalance skin from the visible effects on daily stress. Its “memory form” texture instantly engages the senses by quickly recovering when pressed, for a true </a:t>
            </a:r>
            <a:br>
              <a:rPr lang="en-GB" altLang="en-US" sz="1400" i="1" kern="0" dirty="0">
                <a:solidFill>
                  <a:srgbClr val="FFFFFF"/>
                </a:solidFill>
                <a:latin typeface="Fira Sans Medium"/>
              </a:rPr>
            </a:br>
            <a:r>
              <a:rPr lang="en-GB" altLang="en-US" sz="1400" i="1" kern="0" dirty="0">
                <a:solidFill>
                  <a:srgbClr val="FFFFFF"/>
                </a:solidFill>
                <a:latin typeface="Fira Sans Medium"/>
              </a:rPr>
              <a:t>“anti-stress” effect.</a:t>
            </a:r>
          </a:p>
        </p:txBody>
      </p:sp>
      <p:pic>
        <p:nvPicPr>
          <p:cNvPr id="16" name="Picture 15">
            <a:extLst>
              <a:ext uri="{FF2B5EF4-FFF2-40B4-BE49-F238E27FC236}">
                <a16:creationId xmlns:a16="http://schemas.microsoft.com/office/drawing/2014/main" id="{F7640743-4EED-45D9-935D-4A7582AAF2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72344" y="349725"/>
            <a:ext cx="3228171" cy="2291876"/>
          </a:xfrm>
          <a:prstGeom prst="rect">
            <a:avLst/>
          </a:prstGeom>
          <a:noFill/>
          <a:ln>
            <a:noFill/>
          </a:ln>
        </p:spPr>
      </p:pic>
    </p:spTree>
    <p:extLst>
      <p:ext uri="{BB962C8B-B14F-4D97-AF65-F5344CB8AC3E}">
        <p14:creationId xmlns:p14="http://schemas.microsoft.com/office/powerpoint/2010/main" val="425066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014B48F4-9A33-4334-93D3-E2930386312C}"/>
              </a:ext>
            </a:extLst>
          </p:cNvPr>
          <p:cNvSpPr txBox="1">
            <a:spLocks/>
          </p:cNvSpPr>
          <p:nvPr/>
        </p:nvSpPr>
        <p:spPr>
          <a:xfrm>
            <a:off x="468000" y="468000"/>
            <a:ext cx="11262666"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rgbClr val="0070BA"/>
                </a:solidFill>
                <a:effectLst/>
                <a:uLnTx/>
                <a:uFillTx/>
                <a:latin typeface="Fira Sans Medium"/>
                <a:ea typeface="+mj-ea"/>
                <a:cs typeface="+mj-cs"/>
              </a:rPr>
              <a:t>BEL-EVEN</a:t>
            </a:r>
            <a:r>
              <a:rPr kumimoji="0" lang="en-GB" sz="3200" b="0" i="0" u="none" strike="noStrike" kern="1200" cap="none" spc="0" normalizeH="0" baseline="30000" noProof="0">
                <a:ln>
                  <a:noFill/>
                </a:ln>
                <a:solidFill>
                  <a:srgbClr val="0070BA"/>
                </a:solidFill>
                <a:effectLst/>
                <a:uLnTx/>
                <a:uFillTx/>
                <a:latin typeface="Fira Sans Medium"/>
                <a:ea typeface="+mj-ea"/>
                <a:cs typeface="+mj-cs"/>
              </a:rPr>
              <a:t>®</a:t>
            </a:r>
            <a:r>
              <a:rPr kumimoji="0" lang="en-GB" sz="3200" b="0" i="0" u="none" strike="noStrike" kern="1200" cap="none" spc="0" normalizeH="0" baseline="0" noProof="0">
                <a:ln>
                  <a:noFill/>
                </a:ln>
                <a:solidFill>
                  <a:srgbClr val="0070BA"/>
                </a:solidFill>
                <a:effectLst/>
                <a:uLnTx/>
                <a:uFillTx/>
                <a:latin typeface="Fira Sans Medium"/>
                <a:ea typeface="+mj-ea"/>
                <a:cs typeface="+mj-cs"/>
              </a:rPr>
              <a:t> </a:t>
            </a:r>
            <a:r>
              <a:rPr kumimoji="0" lang="en-GB" sz="3200" b="0" i="0" u="none" strike="noStrike" kern="1200" cap="none" spc="0" normalizeH="0" baseline="0" noProof="0">
                <a:ln>
                  <a:noFill/>
                </a:ln>
                <a:solidFill>
                  <a:srgbClr val="0070BA"/>
                </a:solidFill>
                <a:effectLst/>
                <a:uLnTx/>
                <a:uFillTx/>
                <a:latin typeface="Fira Sans"/>
                <a:ea typeface="+mj-ea"/>
                <a:cs typeface="+mj-cs"/>
              </a:rPr>
              <a:t>Formulation Guidelines</a:t>
            </a:r>
            <a:endParaRPr kumimoji="0" lang="en-GB" sz="3200" b="0" i="0" u="none" strike="noStrike" kern="1200" cap="none" spc="0" normalizeH="0" baseline="0" noProof="0" dirty="0">
              <a:ln>
                <a:noFill/>
              </a:ln>
              <a:solidFill>
                <a:srgbClr val="0070BA"/>
              </a:solidFill>
              <a:effectLst/>
              <a:uLnTx/>
              <a:uFillTx/>
              <a:latin typeface="Fira Sans"/>
              <a:ea typeface="+mj-ea"/>
              <a:cs typeface="+mj-cs"/>
            </a:endParaRPr>
          </a:p>
        </p:txBody>
      </p:sp>
      <p:sp>
        <p:nvSpPr>
          <p:cNvPr id="12" name="Text Placeholder 2">
            <a:extLst>
              <a:ext uri="{FF2B5EF4-FFF2-40B4-BE49-F238E27FC236}">
                <a16:creationId xmlns:a16="http://schemas.microsoft.com/office/drawing/2014/main" id="{AE5DB4A9-31ED-4B48-9A00-36959D7F24B8}"/>
              </a:ext>
            </a:extLst>
          </p:cNvPr>
          <p:cNvSpPr txBox="1">
            <a:spLocks/>
          </p:cNvSpPr>
          <p:nvPr/>
        </p:nvSpPr>
        <p:spPr>
          <a:xfrm>
            <a:off x="471803" y="1152000"/>
            <a:ext cx="4868547" cy="4708981"/>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Solubility:</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BEL-EVEN</a:t>
            </a:r>
            <a:r>
              <a:rPr kumimoji="0" lang="en-GB" sz="1600" b="0" i="0" u="none" strike="noStrike" kern="1200" cap="none" spc="0" normalizeH="0" baseline="30000" noProof="0">
                <a:ln>
                  <a:noFill/>
                </a:ln>
                <a:solidFill>
                  <a:srgbClr val="0070BA"/>
                </a:solidFill>
                <a:effectLst/>
                <a:uLnTx/>
                <a:uFillTx/>
                <a:latin typeface="Fira Sans Medium"/>
                <a:ea typeface="+mn-ea"/>
                <a:cs typeface="+mn-cs"/>
              </a:rPr>
              <a:t>®</a:t>
            </a:r>
            <a:r>
              <a:rPr kumimoji="0" lang="en-GB" sz="1600" b="0" i="0" u="none" strike="noStrike" kern="1200" cap="none" spc="0" normalizeH="0" baseline="0" noProof="0">
                <a:ln>
                  <a:noFill/>
                </a:ln>
                <a:solidFill>
                  <a:srgbClr val="0070BA"/>
                </a:solidFill>
                <a:effectLst/>
                <a:uLnTx/>
                <a:uFillTx/>
                <a:latin typeface="Fira Sans Medium"/>
                <a:ea typeface="+mn-ea"/>
                <a:cs typeface="+mn-cs"/>
              </a:rPr>
              <a:t> </a:t>
            </a:r>
            <a:r>
              <a:rPr kumimoji="0" lang="en-GB" sz="1600" b="0" i="0" u="none" strike="noStrike" kern="1200" cap="none" spc="0" normalizeH="0" baseline="0" noProof="0">
                <a:ln>
                  <a:noFill/>
                </a:ln>
                <a:solidFill>
                  <a:srgbClr val="000000"/>
                </a:solidFill>
                <a:effectLst/>
                <a:uLnTx/>
                <a:uFillTx/>
                <a:latin typeface="Fira Sans"/>
                <a:ea typeface="+mn-ea"/>
                <a:cs typeface="+mn-cs"/>
              </a:rPr>
              <a:t>is miscible in water</a:t>
            </a:r>
          </a:p>
          <a:p>
            <a:pPr marL="252000" marR="0" lvl="0" indent="-252000" algn="l" defTabSz="914400" rtl="0" eaLnBrk="1" fontAlgn="auto" latinLnBrk="0" hangingPunct="1">
              <a:lnSpc>
                <a:spcPct val="100000"/>
              </a:lnSpc>
              <a:spcBef>
                <a:spcPts val="0"/>
              </a:spcBef>
              <a:spcAft>
                <a:spcPts val="1200"/>
              </a:spcAft>
              <a:buClr>
                <a:srgbClr val="009FE3"/>
              </a:buClr>
              <a:buSzTx/>
              <a:buFont typeface="Arial" panose="020B0604020202020204" pitchFamily="34" charset="0"/>
              <a:buChar char="•"/>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BEL-EVEN</a:t>
            </a:r>
            <a:r>
              <a:rPr kumimoji="0" lang="en-GB" sz="1600" b="0" i="0" u="none" strike="noStrike" kern="1200" cap="none" spc="0" normalizeH="0" baseline="30000" noProof="0">
                <a:ln>
                  <a:noFill/>
                </a:ln>
                <a:solidFill>
                  <a:srgbClr val="0070BA"/>
                </a:solidFill>
                <a:effectLst/>
                <a:uLnTx/>
                <a:uFillTx/>
                <a:latin typeface="Fira Sans Medium"/>
                <a:ea typeface="+mn-ea"/>
                <a:cs typeface="+mn-cs"/>
              </a:rPr>
              <a:t>®</a:t>
            </a:r>
            <a:r>
              <a:rPr kumimoji="0" lang="en-GB" sz="1600" b="0" i="0" u="none" strike="noStrike" kern="1200" cap="none" spc="0" normalizeH="0" baseline="0" noProof="0">
                <a:ln>
                  <a:noFill/>
                </a:ln>
                <a:solidFill>
                  <a:srgbClr val="0070BA"/>
                </a:solidFill>
                <a:effectLst/>
                <a:uLnTx/>
                <a:uFillTx/>
                <a:latin typeface="Fira Sans Medium"/>
                <a:ea typeface="+mn-ea"/>
                <a:cs typeface="+mn-cs"/>
              </a:rPr>
              <a:t> </a:t>
            </a:r>
            <a:r>
              <a:rPr kumimoji="0" lang="en-GB" sz="1600" b="0" i="0" u="none" strike="noStrike" kern="1200" cap="none" spc="0" normalizeH="0" baseline="0" noProof="0">
                <a:ln>
                  <a:noFill/>
                </a:ln>
                <a:solidFill>
                  <a:srgbClr val="000000"/>
                </a:solidFill>
                <a:effectLst/>
                <a:uLnTx/>
                <a:uFillTx/>
                <a:latin typeface="Fira Sans"/>
                <a:ea typeface="+mn-ea"/>
                <a:cs typeface="+mn-cs"/>
              </a:rPr>
              <a:t>is well soluble in alcohol, </a:t>
            </a:r>
            <a:br>
              <a:rPr kumimoji="0" lang="en-GB" sz="1600" b="0" i="0" u="none" strike="noStrike" kern="1200" cap="none" spc="0" normalizeH="0" baseline="0" noProof="0">
                <a:ln>
                  <a:noFill/>
                </a:ln>
                <a:solidFill>
                  <a:srgbClr val="000000"/>
                </a:solidFill>
                <a:effectLst/>
                <a:uLnTx/>
                <a:uFillTx/>
                <a:latin typeface="Fira Sans"/>
                <a:ea typeface="+mn-ea"/>
                <a:cs typeface="+mn-cs"/>
              </a:rPr>
            </a:br>
            <a:r>
              <a:rPr kumimoji="0" lang="en-GB" sz="1600" b="0" i="0" u="none" strike="noStrike" kern="1200" cap="none" spc="0" normalizeH="0" baseline="0" noProof="0">
                <a:ln>
                  <a:noFill/>
                </a:ln>
                <a:solidFill>
                  <a:srgbClr val="000000"/>
                </a:solidFill>
                <a:effectLst/>
                <a:uLnTx/>
                <a:uFillTx/>
                <a:latin typeface="Fira Sans"/>
                <a:ea typeface="+mn-ea"/>
                <a:cs typeface="+mn-cs"/>
              </a:rPr>
              <a:t>glycols and glycerin </a:t>
            </a:r>
          </a:p>
          <a:p>
            <a:pPr marL="0" marR="0" lvl="0" indent="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None/>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Use level </a:t>
            </a:r>
          </a:p>
          <a:p>
            <a:pPr marL="252000" marR="0" lvl="0" indent="-252000" algn="l" defTabSz="914400" rtl="0" eaLnBrk="1" fontAlgn="auto" latinLnBrk="0" hangingPunct="1">
              <a:lnSpc>
                <a:spcPct val="100000"/>
              </a:lnSpc>
              <a:spcBef>
                <a:spcPts val="0"/>
              </a:spcBef>
              <a:spcAft>
                <a:spcPts val="1200"/>
              </a:spcAft>
              <a:buClr>
                <a:srgbClr val="009FE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Fira Sans"/>
                <a:ea typeface="+mn-ea"/>
                <a:cs typeface="+mn-cs"/>
              </a:rPr>
              <a:t>For skin care preparations, the addition of a concentration up to 1 % </a:t>
            </a:r>
            <a:r>
              <a:rPr kumimoji="0" lang="en-GB" sz="1600" b="0" i="0" u="none" strike="noStrike" kern="1200" cap="none" spc="0" normalizeH="0" baseline="0" noProof="0">
                <a:ln>
                  <a:noFill/>
                </a:ln>
                <a:solidFill>
                  <a:srgbClr val="0070BA"/>
                </a:solidFill>
                <a:effectLst/>
                <a:uLnTx/>
                <a:uFillTx/>
                <a:latin typeface="Fira Sans Medium"/>
                <a:ea typeface="+mn-ea"/>
                <a:cs typeface="+mn-cs"/>
              </a:rPr>
              <a:t>BEL-EVEN</a:t>
            </a:r>
            <a:r>
              <a:rPr kumimoji="0" lang="en-GB" sz="1600" b="0" i="0" u="none" strike="noStrike" kern="1200" cap="none" spc="0" normalizeH="0" baseline="30000" noProof="0">
                <a:ln>
                  <a:noFill/>
                </a:ln>
                <a:solidFill>
                  <a:srgbClr val="0070BA"/>
                </a:solidFill>
                <a:effectLst/>
                <a:uLnTx/>
                <a:uFillTx/>
                <a:latin typeface="Fira Sans Medium"/>
                <a:ea typeface="+mn-ea"/>
                <a:cs typeface="+mn-cs"/>
              </a:rPr>
              <a:t>®</a:t>
            </a:r>
            <a:r>
              <a:rPr kumimoji="0" lang="en-GB" sz="1600" b="0" i="0" u="none" strike="noStrike" kern="1200" cap="none" spc="0" normalizeH="0" baseline="0" noProof="0">
                <a:ln>
                  <a:noFill/>
                </a:ln>
                <a:solidFill>
                  <a:srgbClr val="0070BA"/>
                </a:solidFill>
                <a:effectLst/>
                <a:uLnTx/>
                <a:uFillTx/>
                <a:latin typeface="Fira Sans Medium"/>
                <a:ea typeface="+mn-ea"/>
                <a:cs typeface="+mn-cs"/>
              </a:rPr>
              <a:t> </a:t>
            </a:r>
            <a:r>
              <a:rPr kumimoji="0" lang="en-GB" sz="1600" b="0" i="0" u="none" strike="noStrike" kern="1200" cap="none" spc="0" normalizeH="0" baseline="0" noProof="0">
                <a:ln>
                  <a:noFill/>
                </a:ln>
                <a:solidFill>
                  <a:srgbClr val="000000"/>
                </a:solidFill>
                <a:effectLst/>
                <a:uLnTx/>
                <a:uFillTx/>
                <a:latin typeface="Fira Sans"/>
                <a:ea typeface="+mn-ea"/>
                <a:cs typeface="+mn-cs"/>
              </a:rPr>
              <a:t>is recommended </a:t>
            </a:r>
          </a:p>
          <a:p>
            <a:pPr marL="0" marR="0" lvl="0" indent="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None/>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Incorporation</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BEL-EVEN</a:t>
            </a:r>
            <a:r>
              <a:rPr kumimoji="0" lang="en-GB" sz="1600" b="0" i="0" u="none" strike="noStrike" kern="1200" cap="none" spc="0" normalizeH="0" baseline="30000" noProof="0">
                <a:ln>
                  <a:noFill/>
                </a:ln>
                <a:solidFill>
                  <a:srgbClr val="0070BA"/>
                </a:solidFill>
                <a:effectLst/>
                <a:uLnTx/>
                <a:uFillTx/>
                <a:latin typeface="Fira Sans Medium"/>
                <a:ea typeface="+mn-ea"/>
                <a:cs typeface="+mn-cs"/>
              </a:rPr>
              <a:t>®</a:t>
            </a:r>
            <a:r>
              <a:rPr kumimoji="0" lang="en-GB" sz="1600" b="0" i="0" u="none" strike="noStrike" kern="1200" cap="none" spc="0" normalizeH="0" baseline="0" noProof="0">
                <a:ln>
                  <a:noFill/>
                </a:ln>
                <a:solidFill>
                  <a:srgbClr val="0070BA"/>
                </a:solidFill>
                <a:effectLst/>
                <a:uLnTx/>
                <a:uFillTx/>
                <a:latin typeface="Fira Sans Medium"/>
                <a:ea typeface="+mn-ea"/>
                <a:cs typeface="+mn-cs"/>
              </a:rPr>
              <a:t> </a:t>
            </a:r>
            <a:r>
              <a:rPr kumimoji="0" lang="en-GB" sz="1600" b="0" i="0" u="none" strike="noStrike" kern="1200" cap="none" spc="0" normalizeH="0" baseline="0" noProof="0">
                <a:ln>
                  <a:noFill/>
                </a:ln>
                <a:solidFill>
                  <a:srgbClr val="000000"/>
                </a:solidFill>
                <a:effectLst/>
                <a:uLnTx/>
                <a:uFillTx/>
                <a:latin typeface="Fira Sans"/>
                <a:ea typeface="+mn-ea"/>
                <a:cs typeface="+mn-cs"/>
              </a:rPr>
              <a:t>is easy to use</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BEL-EVEN</a:t>
            </a:r>
            <a:r>
              <a:rPr kumimoji="0" lang="en-GB" sz="1600" b="0" i="0" u="none" strike="noStrike" kern="1200" cap="none" spc="0" normalizeH="0" baseline="30000" noProof="0">
                <a:ln>
                  <a:noFill/>
                </a:ln>
                <a:solidFill>
                  <a:srgbClr val="0070BA"/>
                </a:solidFill>
                <a:effectLst/>
                <a:uLnTx/>
                <a:uFillTx/>
                <a:latin typeface="Fira Sans Medium"/>
                <a:ea typeface="+mn-ea"/>
                <a:cs typeface="+mn-cs"/>
              </a:rPr>
              <a:t>®</a:t>
            </a:r>
            <a:r>
              <a:rPr kumimoji="0" lang="en-GB" sz="1600" b="0" i="0" u="none" strike="noStrike" kern="1200" cap="none" spc="0" normalizeH="0" baseline="0" noProof="0">
                <a:ln>
                  <a:noFill/>
                </a:ln>
                <a:solidFill>
                  <a:srgbClr val="0070BA"/>
                </a:solidFill>
                <a:effectLst/>
                <a:uLnTx/>
                <a:uFillTx/>
                <a:latin typeface="Fira Sans Medium"/>
                <a:ea typeface="+mn-ea"/>
                <a:cs typeface="+mn-cs"/>
              </a:rPr>
              <a:t> </a:t>
            </a:r>
            <a:r>
              <a:rPr kumimoji="0" lang="en-GB" sz="1600" b="0" i="0" u="none" strike="noStrike" kern="1200" cap="none" spc="0" normalizeH="0" baseline="0" noProof="0">
                <a:ln>
                  <a:noFill/>
                </a:ln>
                <a:solidFill>
                  <a:srgbClr val="000000"/>
                </a:solidFill>
                <a:effectLst/>
                <a:uLnTx/>
                <a:uFillTx/>
                <a:latin typeface="Fira Sans"/>
                <a:ea typeface="+mn-ea"/>
                <a:cs typeface="+mn-cs"/>
              </a:rPr>
              <a:t>can be incorporated into the aqueous phase of a cosmetic formulation</a:t>
            </a:r>
          </a:p>
          <a:p>
            <a:pPr marL="252000" marR="0" lvl="0" indent="-252000" algn="l" defTabSz="914400" rtl="0" eaLnBrk="1" fontAlgn="auto" latinLnBrk="0" hangingPunct="1">
              <a:lnSpc>
                <a:spcPct val="100000"/>
              </a:lnSpc>
              <a:spcBef>
                <a:spcPts val="0"/>
              </a:spcBef>
              <a:spcAft>
                <a:spcPts val="600"/>
              </a:spcAft>
              <a:buClr>
                <a:srgbClr val="009FE3"/>
              </a:buClr>
              <a:buSzTx/>
              <a:buFont typeface="Arial" panose="020B0604020202020204" pitchFamily="34" charset="0"/>
              <a:buChar char="•"/>
              <a:tabLst/>
              <a:defRPr/>
            </a:pPr>
            <a:r>
              <a:rPr kumimoji="0" lang="en-GB" sz="1600" b="0" i="0" u="none" strike="noStrike" kern="1200" cap="none" spc="0" normalizeH="0" baseline="0" noProof="0">
                <a:ln>
                  <a:noFill/>
                </a:ln>
                <a:solidFill>
                  <a:srgbClr val="0070BA"/>
                </a:solidFill>
                <a:effectLst/>
                <a:uLnTx/>
                <a:uFillTx/>
                <a:latin typeface="Fira Sans Medium"/>
                <a:ea typeface="+mn-ea"/>
                <a:cs typeface="+mn-cs"/>
              </a:rPr>
              <a:t>BEL-EVEN</a:t>
            </a:r>
            <a:r>
              <a:rPr kumimoji="0" lang="en-GB" sz="1600" b="0" i="0" u="none" strike="noStrike" kern="1200" cap="none" spc="0" normalizeH="0" baseline="30000" noProof="0">
                <a:ln>
                  <a:noFill/>
                </a:ln>
                <a:solidFill>
                  <a:srgbClr val="0070BA"/>
                </a:solidFill>
                <a:effectLst/>
                <a:uLnTx/>
                <a:uFillTx/>
                <a:latin typeface="Fira Sans Medium"/>
                <a:ea typeface="+mn-ea"/>
                <a:cs typeface="+mn-cs"/>
              </a:rPr>
              <a:t>®</a:t>
            </a:r>
            <a:r>
              <a:rPr kumimoji="0" lang="en-GB" sz="1600" b="0" i="0" u="none" strike="noStrike" kern="1200" cap="none" spc="0" normalizeH="0" baseline="0" noProof="0">
                <a:ln>
                  <a:noFill/>
                </a:ln>
                <a:solidFill>
                  <a:srgbClr val="0070BA"/>
                </a:solidFill>
                <a:effectLst/>
                <a:uLnTx/>
                <a:uFillTx/>
                <a:latin typeface="Fira Sans Medium"/>
                <a:ea typeface="+mn-ea"/>
                <a:cs typeface="+mn-cs"/>
              </a:rPr>
              <a:t> </a:t>
            </a:r>
            <a:r>
              <a:rPr kumimoji="0" lang="en-GB" sz="1600" b="0" i="0" u="none" strike="noStrike" kern="1200" cap="none" spc="0" normalizeH="0" baseline="0" noProof="0">
                <a:ln>
                  <a:noFill/>
                </a:ln>
                <a:solidFill>
                  <a:srgbClr val="000000"/>
                </a:solidFill>
                <a:effectLst/>
                <a:uLnTx/>
                <a:uFillTx/>
                <a:latin typeface="Fira Sans"/>
                <a:ea typeface="+mn-ea"/>
                <a:cs typeface="+mn-cs"/>
              </a:rPr>
              <a:t>can be processed either cold or warm (≤ 85°C). The incorporation at the end of the production at T&lt;40°C is still recommended to avoid unnecessary heating of the active</a:t>
            </a:r>
            <a:endParaRPr kumimoji="0" lang="en-GB" sz="1600" b="0" i="0" u="none" strike="noStrike" kern="1200" cap="none" spc="0" normalizeH="0" baseline="0" noProof="0" dirty="0">
              <a:ln>
                <a:noFill/>
              </a:ln>
              <a:solidFill>
                <a:srgbClr val="000000"/>
              </a:solidFill>
              <a:effectLst/>
              <a:uLnTx/>
              <a:uFillTx/>
              <a:latin typeface="Fira Sans"/>
              <a:ea typeface="+mn-ea"/>
              <a:cs typeface="+mn-cs"/>
            </a:endParaRPr>
          </a:p>
        </p:txBody>
      </p:sp>
      <p:sp>
        <p:nvSpPr>
          <p:cNvPr id="13" name="Slide Number Placeholder 4">
            <a:extLst>
              <a:ext uri="{FF2B5EF4-FFF2-40B4-BE49-F238E27FC236}">
                <a16:creationId xmlns:a16="http://schemas.microsoft.com/office/drawing/2014/main" id="{29205C8D-3D58-4E2A-B3AE-8ACAF09AB8F2}"/>
              </a:ext>
            </a:extLst>
          </p:cNvPr>
          <p:cNvSpPr txBox="1">
            <a:spLocks/>
          </p:cNvSpPr>
          <p:nvPr/>
        </p:nvSpPr>
        <p:spPr>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rgbClr val="B2B2B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mtClean="0">
                <a:latin typeface="Fira Sans"/>
              </a:rPr>
              <a:pPr/>
              <a:t>30</a:t>
            </a:fld>
            <a:endParaRPr lang="en-US" dirty="0">
              <a:latin typeface="Fira Sans"/>
            </a:endParaRPr>
          </a:p>
        </p:txBody>
      </p:sp>
      <p:sp>
        <p:nvSpPr>
          <p:cNvPr id="14" name="Text Placeholder 2">
            <a:extLst>
              <a:ext uri="{FF2B5EF4-FFF2-40B4-BE49-F238E27FC236}">
                <a16:creationId xmlns:a16="http://schemas.microsoft.com/office/drawing/2014/main" id="{9DB8CDD1-3DCE-4A35-839E-DDA198C8E285}"/>
              </a:ext>
            </a:extLst>
          </p:cNvPr>
          <p:cNvSpPr txBox="1">
            <a:spLocks/>
          </p:cNvSpPr>
          <p:nvPr/>
        </p:nvSpPr>
        <p:spPr>
          <a:xfrm>
            <a:off x="5735953" y="1152000"/>
            <a:ext cx="4868547" cy="309315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GB" sz="1600" dirty="0">
                <a:solidFill>
                  <a:srgbClr val="0070BA"/>
                </a:solidFill>
                <a:latin typeface="Fira Sans Medium"/>
              </a:rPr>
              <a:t>Compatibilities</a:t>
            </a:r>
          </a:p>
          <a:p>
            <a:pPr>
              <a:spcAft>
                <a:spcPts val="1200"/>
              </a:spcAft>
              <a:buClr>
                <a:srgbClr val="009FE3"/>
              </a:buClr>
            </a:pPr>
            <a:r>
              <a:rPr lang="en-GB" sz="1600" dirty="0">
                <a:solidFill>
                  <a:srgbClr val="000000"/>
                </a:solidFill>
                <a:latin typeface="Fira Sans"/>
              </a:rPr>
              <a:t>In general, </a:t>
            </a:r>
            <a:r>
              <a:rPr lang="en-GB" sz="1600" dirty="0">
                <a:solidFill>
                  <a:srgbClr val="0070BA"/>
                </a:solidFill>
                <a:latin typeface="Fira Sans Medium"/>
              </a:rPr>
              <a:t>BEL-EVEN</a:t>
            </a:r>
            <a:r>
              <a:rPr lang="en-GB" sz="1600" baseline="30000" dirty="0">
                <a:solidFill>
                  <a:srgbClr val="0070BA"/>
                </a:solidFill>
                <a:latin typeface="Fira Sans Medium"/>
              </a:rPr>
              <a:t>®</a:t>
            </a:r>
            <a:r>
              <a:rPr lang="en-GB" sz="1600" dirty="0">
                <a:solidFill>
                  <a:srgbClr val="0070BA"/>
                </a:solidFill>
                <a:latin typeface="Fira Sans Medium"/>
              </a:rPr>
              <a:t> </a:t>
            </a:r>
            <a:r>
              <a:rPr lang="en-GB" sz="1600" dirty="0">
                <a:solidFill>
                  <a:srgbClr val="000000"/>
                </a:solidFill>
                <a:latin typeface="Fira Sans"/>
              </a:rPr>
              <a:t>shows very good compatibility with all groups of raw materials like emulsifier systems, emollients and waxes, preservatives, hydrocolloids, sunscreens, detergents and other commonly used substances</a:t>
            </a:r>
          </a:p>
          <a:p>
            <a:pPr>
              <a:spcAft>
                <a:spcPts val="1200"/>
              </a:spcAft>
              <a:buClr>
                <a:srgbClr val="009FE3"/>
              </a:buClr>
            </a:pPr>
            <a:r>
              <a:rPr lang="en-GB" sz="1600" dirty="0">
                <a:solidFill>
                  <a:srgbClr val="000000"/>
                </a:solidFill>
                <a:latin typeface="Fira Sans"/>
              </a:rPr>
              <a:t>Recommended pH of the final formulation: </a:t>
            </a:r>
            <a:br>
              <a:rPr lang="en-GB" sz="1600" dirty="0">
                <a:solidFill>
                  <a:srgbClr val="000000"/>
                </a:solidFill>
                <a:latin typeface="Fira Sans"/>
              </a:rPr>
            </a:br>
            <a:r>
              <a:rPr lang="en-GB" sz="1600" dirty="0">
                <a:solidFill>
                  <a:srgbClr val="000000"/>
                </a:solidFill>
                <a:latin typeface="Fira Sans"/>
              </a:rPr>
              <a:t>3.5 – 7.5, it can be adjusted with commonly used neutralizing agents</a:t>
            </a:r>
          </a:p>
          <a:p>
            <a:pPr>
              <a:spcAft>
                <a:spcPts val="1200"/>
              </a:spcAft>
              <a:buClr>
                <a:srgbClr val="009FE3"/>
              </a:buClr>
            </a:pPr>
            <a:r>
              <a:rPr lang="en-GB" sz="1600" dirty="0">
                <a:solidFill>
                  <a:srgbClr val="000000"/>
                </a:solidFill>
                <a:latin typeface="Fira Sans"/>
              </a:rPr>
              <a:t>Compatible with up to 50% ethanol</a:t>
            </a:r>
            <a:br>
              <a:rPr lang="en-GB" sz="1600" dirty="0">
                <a:solidFill>
                  <a:srgbClr val="000000"/>
                </a:solidFill>
                <a:latin typeface="Fira Sans"/>
              </a:rPr>
            </a:br>
            <a:r>
              <a:rPr lang="en-GB" sz="1600" dirty="0">
                <a:solidFill>
                  <a:srgbClr val="000000"/>
                </a:solidFill>
                <a:latin typeface="Fira Sans"/>
              </a:rPr>
              <a:t>(max. concentration tested</a:t>
            </a:r>
          </a:p>
        </p:txBody>
      </p:sp>
      <p:pic>
        <p:nvPicPr>
          <p:cNvPr id="15" name="Picture 14">
            <a:extLst>
              <a:ext uri="{FF2B5EF4-FFF2-40B4-BE49-F238E27FC236}">
                <a16:creationId xmlns:a16="http://schemas.microsoft.com/office/drawing/2014/main" id="{F3B9C97D-92D6-45F7-8B72-EF03576C91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92026" y="3569105"/>
            <a:ext cx="3228171" cy="2291876"/>
          </a:xfrm>
          <a:prstGeom prst="rect">
            <a:avLst/>
          </a:prstGeom>
          <a:noFill/>
          <a:ln>
            <a:noFill/>
          </a:ln>
        </p:spPr>
      </p:pic>
    </p:spTree>
    <p:extLst>
      <p:ext uri="{BB962C8B-B14F-4D97-AF65-F5344CB8AC3E}">
        <p14:creationId xmlns:p14="http://schemas.microsoft.com/office/powerpoint/2010/main" val="38257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48F346-8E39-435D-84AB-5C968510CC0E}"/>
              </a:ext>
            </a:extLst>
          </p:cNvPr>
          <p:cNvSpPr>
            <a:spLocks noGrp="1"/>
          </p:cNvSpPr>
          <p:nvPr>
            <p:ph type="sldNum" sz="quarter" idx="10"/>
          </p:nvPr>
        </p:nvSpPr>
        <p:spPr/>
        <p:txBody>
          <a:bodyPr/>
          <a:lstStyle/>
          <a:p>
            <a:fld id="{EC50C849-B97A-2B45-B78A-6D9C352F693C}" type="slidenum">
              <a:rPr lang="en-US" smtClean="0"/>
              <a:pPr/>
              <a:t>31</a:t>
            </a:fld>
            <a:endParaRPr lang="en-US" dirty="0"/>
          </a:p>
        </p:txBody>
      </p:sp>
      <p:sp>
        <p:nvSpPr>
          <p:cNvPr id="3" name="Title 2">
            <a:extLst>
              <a:ext uri="{FF2B5EF4-FFF2-40B4-BE49-F238E27FC236}">
                <a16:creationId xmlns:a16="http://schemas.microsoft.com/office/drawing/2014/main" id="{9D079C3E-F8DB-4651-BE4D-00085FBDDB83}"/>
              </a:ext>
            </a:extLst>
          </p:cNvPr>
          <p:cNvSpPr>
            <a:spLocks noGrp="1"/>
          </p:cNvSpPr>
          <p:nvPr>
            <p:ph type="title"/>
          </p:nvPr>
        </p:nvSpPr>
        <p:spPr/>
        <p:txBody>
          <a:bodyPr/>
          <a:lstStyle/>
          <a:p>
            <a:endParaRPr lang="de-CH"/>
          </a:p>
        </p:txBody>
      </p:sp>
      <p:sp>
        <p:nvSpPr>
          <p:cNvPr id="4" name="Text Placeholder 3">
            <a:extLst>
              <a:ext uri="{FF2B5EF4-FFF2-40B4-BE49-F238E27FC236}">
                <a16:creationId xmlns:a16="http://schemas.microsoft.com/office/drawing/2014/main" id="{3A575A5E-203B-4824-8760-1B3052D24E6C}"/>
              </a:ext>
            </a:extLst>
          </p:cNvPr>
          <p:cNvSpPr>
            <a:spLocks noGrp="1"/>
          </p:cNvSpPr>
          <p:nvPr>
            <p:ph type="body" sz="quarter" idx="13"/>
          </p:nvPr>
        </p:nvSpPr>
        <p:spPr/>
        <p:txBody>
          <a:bodyPr/>
          <a:lstStyle/>
          <a:p>
            <a:endParaRPr lang="de-CH"/>
          </a:p>
        </p:txBody>
      </p:sp>
      <p:sp>
        <p:nvSpPr>
          <p:cNvPr id="5" name="Text Placeholder 4">
            <a:extLst>
              <a:ext uri="{FF2B5EF4-FFF2-40B4-BE49-F238E27FC236}">
                <a16:creationId xmlns:a16="http://schemas.microsoft.com/office/drawing/2014/main" id="{EB3F9265-5D79-47B7-8F0A-A92DE357FA71}"/>
              </a:ext>
            </a:extLst>
          </p:cNvPr>
          <p:cNvSpPr>
            <a:spLocks noGrp="1"/>
          </p:cNvSpPr>
          <p:nvPr>
            <p:ph type="body" sz="quarter" idx="14"/>
          </p:nvPr>
        </p:nvSpPr>
        <p:spPr/>
        <p:txBody>
          <a:bodyPr/>
          <a:lstStyle/>
          <a:p>
            <a:endParaRPr lang="de-CH"/>
          </a:p>
        </p:txBody>
      </p:sp>
      <p:pic>
        <p:nvPicPr>
          <p:cNvPr id="10" name="Picture Placeholder 6" descr="A picture containing table, food, sitting, fruit&#10;&#10;Description automatically generated">
            <a:extLst>
              <a:ext uri="{FF2B5EF4-FFF2-40B4-BE49-F238E27FC236}">
                <a16:creationId xmlns:a16="http://schemas.microsoft.com/office/drawing/2014/main" id="{5EC32B4C-9224-4AD1-B905-DB5B95DFC36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rgbClr val="FFFFFF">
              <a:lumMod val="85000"/>
            </a:srgbClr>
          </a:solidFill>
          <a:ln>
            <a:noFill/>
          </a:ln>
          <a:effectLst/>
        </p:spPr>
      </p:pic>
      <p:pic>
        <p:nvPicPr>
          <p:cNvPr id="11" name="Picture 10" descr="A close up of a logo&#10;&#10;Description automatically generated">
            <a:extLst>
              <a:ext uri="{FF2B5EF4-FFF2-40B4-BE49-F238E27FC236}">
                <a16:creationId xmlns:a16="http://schemas.microsoft.com/office/drawing/2014/main" id="{E59EB29C-5732-456E-8D99-26CD1CB0DA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0800000" cy="6858000"/>
          </a:xfrm>
          <a:prstGeom prst="rect">
            <a:avLst/>
          </a:prstGeom>
        </p:spPr>
      </p:pic>
      <p:sp>
        <p:nvSpPr>
          <p:cNvPr id="12" name="Title 3">
            <a:extLst>
              <a:ext uri="{FF2B5EF4-FFF2-40B4-BE49-F238E27FC236}">
                <a16:creationId xmlns:a16="http://schemas.microsoft.com/office/drawing/2014/main" id="{F045E13D-22C3-49E9-BA84-5E0694EF4F1D}"/>
              </a:ext>
            </a:extLst>
          </p:cNvPr>
          <p:cNvSpPr txBox="1">
            <a:spLocks/>
          </p:cNvSpPr>
          <p:nvPr/>
        </p:nvSpPr>
        <p:spPr bwMode="white">
          <a:xfrm>
            <a:off x="540000" y="540000"/>
            <a:ext cx="9144000" cy="1218795"/>
          </a:xfrm>
          <a:prstGeom prst="rect">
            <a:avLst/>
          </a:prstGeom>
          <a:effectLst>
            <a:outerShdw blurRad="127000" dist="63500" dir="2700000" algn="tl" rotWithShape="0">
              <a:prstClr val="black">
                <a:alpha val="40000"/>
              </a:prstClr>
            </a:outerShdw>
          </a:effectLst>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a:ln>
                  <a:noFill/>
                </a:ln>
                <a:solidFill>
                  <a:srgbClr val="FFFFFF"/>
                </a:solidFill>
                <a:effectLst/>
                <a:uLnTx/>
                <a:uFillTx/>
                <a:latin typeface="Fira Sans Medium"/>
                <a:ea typeface="+mj-ea"/>
                <a:cs typeface="+mj-cs"/>
              </a:rPr>
              <a:t>Let DSM ease </a:t>
            </a:r>
            <a:br>
              <a:rPr kumimoji="0" lang="en-GB" sz="4400" b="0" i="0" u="none" strike="noStrike" kern="1200" cap="none" spc="0" normalizeH="0" baseline="0" noProof="0">
                <a:ln>
                  <a:noFill/>
                </a:ln>
                <a:solidFill>
                  <a:srgbClr val="FFFFFF"/>
                </a:solidFill>
                <a:effectLst/>
                <a:uLnTx/>
                <a:uFillTx/>
                <a:latin typeface="Fira Sans Medium"/>
                <a:ea typeface="+mj-ea"/>
                <a:cs typeface="+mj-cs"/>
              </a:rPr>
            </a:br>
            <a:r>
              <a:rPr kumimoji="0" lang="en-GB" sz="4400" b="0" i="0" u="none" strike="noStrike" kern="1200" cap="none" spc="0" normalizeH="0" baseline="0" noProof="0">
                <a:ln>
                  <a:noFill/>
                </a:ln>
                <a:solidFill>
                  <a:srgbClr val="FFFFFF"/>
                </a:solidFill>
                <a:effectLst/>
                <a:uLnTx/>
                <a:uFillTx/>
                <a:latin typeface="Fira Sans Medium"/>
                <a:ea typeface="+mj-ea"/>
                <a:cs typeface="+mj-cs"/>
              </a:rPr>
              <a:t>your stress!</a:t>
            </a:r>
            <a:endParaRPr kumimoji="0" lang="en-GB" sz="4400" b="0" i="0" u="none" strike="noStrike" kern="1200" cap="none" spc="0" normalizeH="0" baseline="0" noProof="0" dirty="0">
              <a:ln>
                <a:noFill/>
              </a:ln>
              <a:solidFill>
                <a:srgbClr val="FFFFFF"/>
              </a:solidFill>
              <a:effectLst/>
              <a:uLnTx/>
              <a:uFillTx/>
              <a:latin typeface="Fira Sans Medium"/>
              <a:ea typeface="+mj-ea"/>
              <a:cs typeface="+mj-cs"/>
            </a:endParaRPr>
          </a:p>
        </p:txBody>
      </p:sp>
      <p:sp>
        <p:nvSpPr>
          <p:cNvPr id="13" name="Slide Number Placeholder 4">
            <a:extLst>
              <a:ext uri="{FF2B5EF4-FFF2-40B4-BE49-F238E27FC236}">
                <a16:creationId xmlns:a16="http://schemas.microsoft.com/office/drawing/2014/main" id="{A79637E7-B2EA-4C7F-A144-CB67C1B429F9}"/>
              </a:ext>
            </a:extLst>
          </p:cNvPr>
          <p:cNvSpPr txBox="1">
            <a:spLocks/>
          </p:cNvSpPr>
          <p:nvPr/>
        </p:nvSpPr>
        <p:spPr bwMode="white">
          <a:xfrm>
            <a:off x="468000" y="6340440"/>
            <a:ext cx="450000" cy="184666"/>
          </a:xfrm>
          <a:prstGeom prst="rect">
            <a:avLst/>
          </a:prstGeom>
        </p:spPr>
        <p:txBody>
          <a:bodyPr vert="horz" wrap="square" lIns="0" tIns="0" rIns="0" bIns="0" rtlCol="0" anchor="t" anchorCtr="0">
            <a:noAutofit/>
          </a:bodyPr>
          <a:lstStyle>
            <a:defPPr>
              <a:defRPr lang="en-US"/>
            </a:defPPr>
            <a:lvl1pPr marL="0" algn="l" defTabSz="914400" rtl="0" eaLnBrk="1" latinLnBrk="0" hangingPunct="1">
              <a:defRPr sz="12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mtClean="0">
                <a:solidFill>
                  <a:srgbClr val="FFFFFF"/>
                </a:solidFill>
                <a:latin typeface="Fira Sans"/>
              </a:rPr>
              <a:pPr/>
              <a:t>31</a:t>
            </a:fld>
            <a:endParaRPr lang="en-US" dirty="0">
              <a:solidFill>
                <a:srgbClr val="FFFFFF"/>
              </a:solidFill>
              <a:latin typeface="Fira Sans"/>
            </a:endParaRPr>
          </a:p>
        </p:txBody>
      </p:sp>
    </p:spTree>
    <p:extLst>
      <p:ext uri="{BB962C8B-B14F-4D97-AF65-F5344CB8AC3E}">
        <p14:creationId xmlns:p14="http://schemas.microsoft.com/office/powerpoint/2010/main" val="47939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32</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2022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FD47DF-CBC7-465E-83E3-D041387E184A}"/>
              </a:ext>
            </a:extLst>
          </p:cNvPr>
          <p:cNvSpPr>
            <a:spLocks noGrp="1"/>
          </p:cNvSpPr>
          <p:nvPr>
            <p:ph type="sldNum" sz="quarter" idx="10"/>
          </p:nvPr>
        </p:nvSpPr>
        <p:spPr/>
        <p:txBody>
          <a:bodyPr/>
          <a:lstStyle/>
          <a:p>
            <a:fld id="{EC50C849-B97A-2B45-B78A-6D9C352F693C}" type="slidenum">
              <a:rPr lang="en-US" smtClean="0"/>
              <a:pPr/>
              <a:t>33</a:t>
            </a:fld>
            <a:endParaRPr lang="en-US" dirty="0"/>
          </a:p>
        </p:txBody>
      </p:sp>
      <p:sp>
        <p:nvSpPr>
          <p:cNvPr id="8" name="Title 1">
            <a:extLst>
              <a:ext uri="{FF2B5EF4-FFF2-40B4-BE49-F238E27FC236}">
                <a16:creationId xmlns:a16="http://schemas.microsoft.com/office/drawing/2014/main" id="{14E6668F-F8CB-4F23-B2DB-DD37DCF3A678}"/>
              </a:ext>
            </a:extLst>
          </p:cNvPr>
          <p:cNvSpPr txBox="1">
            <a:spLocks/>
          </p:cNvSpPr>
          <p:nvPr/>
        </p:nvSpPr>
        <p:spPr>
          <a:xfrm>
            <a:off x="468000" y="468000"/>
            <a:ext cx="9144000"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r>
              <a:rPr lang="en-GB" dirty="0">
                <a:solidFill>
                  <a:schemeClr val="bg1">
                    <a:lumMod val="50000"/>
                  </a:schemeClr>
                </a:solidFill>
              </a:rPr>
              <a:t>UV Sensitivity Test</a:t>
            </a:r>
          </a:p>
        </p:txBody>
      </p:sp>
      <p:sp>
        <p:nvSpPr>
          <p:cNvPr id="10" name="Text Placeholder 2">
            <a:extLst>
              <a:ext uri="{FF2B5EF4-FFF2-40B4-BE49-F238E27FC236}">
                <a16:creationId xmlns:a16="http://schemas.microsoft.com/office/drawing/2014/main" id="{96FA95C2-FE43-4D34-B308-BCE7CE76487C}"/>
              </a:ext>
            </a:extLst>
          </p:cNvPr>
          <p:cNvSpPr txBox="1">
            <a:spLocks/>
          </p:cNvSpPr>
          <p:nvPr/>
        </p:nvSpPr>
        <p:spPr>
          <a:xfrm>
            <a:off x="471803" y="1152000"/>
            <a:ext cx="5363847" cy="4647426"/>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Inflammation is an important immunological response to protect the body against harmful stimuli. It signals the body about tissue damage and starts the tissue repair process. However, prolonged inflammation has harmful effects to the tissue and it is important to carefully regulate this process.</a:t>
            </a:r>
          </a:p>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Cortisol plays an important role in the regulation of inflammation in the body. It fights against inflammation reducing the amount of proinflammatory cytokines and helps stop the inflammatory process once it has served its purpose.</a:t>
            </a:r>
          </a:p>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As 11</a:t>
            </a:r>
            <a:r>
              <a:rPr lang="el-GR" sz="1600" dirty="0">
                <a:solidFill>
                  <a:schemeClr val="bg1">
                    <a:lumMod val="50000"/>
                  </a:schemeClr>
                </a:solidFill>
                <a:latin typeface="Fira Sans" panose="020B0503050000020004" pitchFamily="34" charset="0"/>
                <a:ea typeface="Fira Sans" panose="020B0503050000020004" pitchFamily="34" charset="0"/>
              </a:rPr>
              <a:t>β-</a:t>
            </a:r>
            <a:r>
              <a:rPr lang="en-GB" sz="1600" dirty="0">
                <a:solidFill>
                  <a:schemeClr val="bg1">
                    <a:lumMod val="50000"/>
                  </a:schemeClr>
                </a:solidFill>
                <a:latin typeface="Fira Sans" panose="020B0503050000020004" pitchFamily="34" charset="0"/>
                <a:ea typeface="Fira Sans" panose="020B0503050000020004" pitchFamily="34" charset="0"/>
              </a:rPr>
              <a:t>HSD1 inhibitors reduce cortisol levels at the local level, it was important to rule out that they interfere with the inflammation process. </a:t>
            </a:r>
          </a:p>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A UV-B challenge study was performed to see if the BEL-EVEN</a:t>
            </a:r>
            <a:r>
              <a:rPr lang="en-GB" sz="1600" baseline="30000" dirty="0">
                <a:solidFill>
                  <a:schemeClr val="bg1">
                    <a:lumMod val="50000"/>
                  </a:schemeClr>
                </a:solidFill>
                <a:latin typeface="Fira Sans" panose="020B0503050000020004" pitchFamily="34" charset="0"/>
                <a:ea typeface="Fira Sans" panose="020B0503050000020004" pitchFamily="34" charset="0"/>
              </a:rPr>
              <a:t>®</a:t>
            </a:r>
            <a:r>
              <a:rPr lang="en-GB" sz="1600" dirty="0">
                <a:solidFill>
                  <a:schemeClr val="bg1">
                    <a:lumMod val="50000"/>
                  </a:schemeClr>
                </a:solidFill>
                <a:latin typeface="Fira Sans" panose="020B0503050000020004" pitchFamily="34" charset="0"/>
                <a:ea typeface="Fira Sans" panose="020B0503050000020004" pitchFamily="34" charset="0"/>
              </a:rPr>
              <a:t> treatment induces a different response than placebo or no treatment.</a:t>
            </a:r>
          </a:p>
        </p:txBody>
      </p:sp>
      <p:sp>
        <p:nvSpPr>
          <p:cNvPr id="11" name="Text Placeholder 2">
            <a:extLst>
              <a:ext uri="{FF2B5EF4-FFF2-40B4-BE49-F238E27FC236}">
                <a16:creationId xmlns:a16="http://schemas.microsoft.com/office/drawing/2014/main" id="{32FF7933-F871-4B2F-8A13-17E9E7658DEE}"/>
              </a:ext>
            </a:extLst>
          </p:cNvPr>
          <p:cNvSpPr txBox="1">
            <a:spLocks/>
          </p:cNvSpPr>
          <p:nvPr/>
        </p:nvSpPr>
        <p:spPr>
          <a:xfrm>
            <a:off x="6237603" y="1152000"/>
            <a:ext cx="5363847" cy="3908762"/>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UV-B challenge test is commonly used to measure SPF response. In this type of studies subjects are typically exposed to varying  amounts of UV radiation and the redness of the skin is measured with the aim of determining the minimum dose that causes Erythema</a:t>
            </a:r>
            <a:br>
              <a:rPr lang="en-GB" sz="1600" dirty="0">
                <a:solidFill>
                  <a:schemeClr val="bg1">
                    <a:lumMod val="50000"/>
                  </a:schemeClr>
                </a:solidFill>
                <a:latin typeface="Fira Sans" panose="020B0503050000020004" pitchFamily="34" charset="0"/>
                <a:ea typeface="Fira Sans" panose="020B0503050000020004" pitchFamily="34" charset="0"/>
              </a:rPr>
            </a:br>
            <a:r>
              <a:rPr lang="en-GB" sz="1600" dirty="0">
                <a:solidFill>
                  <a:schemeClr val="bg1">
                    <a:lumMod val="50000"/>
                  </a:schemeClr>
                </a:solidFill>
                <a:latin typeface="Fira Sans" panose="020B0503050000020004" pitchFamily="34" charset="0"/>
                <a:ea typeface="Fira Sans" panose="020B0503050000020004" pitchFamily="34" charset="0"/>
              </a:rPr>
              <a:t>(a typical sign of inflammation).</a:t>
            </a:r>
          </a:p>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A study was performed were volunteers where exposed to different doses of UV irradiation and the redness of the skin was assessed.</a:t>
            </a:r>
          </a:p>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The test showed that there were no difference in the response toward UV irradiation between BEL-EVEN®, placebo and no treatment. </a:t>
            </a:r>
          </a:p>
          <a:p>
            <a:pPr>
              <a:spcAft>
                <a:spcPts val="1200"/>
              </a:spcAft>
            </a:pPr>
            <a:r>
              <a:rPr lang="en-GB" sz="1600" dirty="0">
                <a:solidFill>
                  <a:schemeClr val="bg1">
                    <a:lumMod val="50000"/>
                  </a:schemeClr>
                </a:solidFill>
                <a:latin typeface="Fira Sans" panose="020B0503050000020004" pitchFamily="34" charset="0"/>
                <a:ea typeface="Fira Sans" panose="020B0503050000020004" pitchFamily="34" charset="0"/>
              </a:rPr>
              <a:t>No influence on UV-sensitivity could be detected after 7 days of treatment with BEL-EVEN</a:t>
            </a:r>
            <a:r>
              <a:rPr lang="en-GB" sz="1600" baseline="30000" dirty="0">
                <a:solidFill>
                  <a:schemeClr val="bg1">
                    <a:lumMod val="50000"/>
                  </a:schemeClr>
                </a:solidFill>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3837086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417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4.xml><?xml version="1.0" encoding="utf-8"?>
<ds:datastoreItem xmlns:ds="http://schemas.openxmlformats.org/officeDocument/2006/customXml" ds:itemID="{7F7B9160-792D-4CBB-99B0-DDEC2CBDD9BB}">
  <ds:schemaRefs>
    <ds:schemaRef ds:uri="http://schemas.microsoft.com/sharepoint/v3"/>
    <ds:schemaRef ds:uri="eaf5feeb-6097-4f78-b7e9-f891a103ec5f"/>
    <ds:schemaRef ds:uri="http://purl.org/dc/terms/"/>
    <ds:schemaRef ds:uri="66550874-1473-453c-a701-e84d6b5520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Multi color</Template>
  <TotalTime>12</TotalTime>
  <Words>3189</Words>
  <Application>Microsoft Office PowerPoint</Application>
  <PresentationFormat>Widescreen</PresentationFormat>
  <Paragraphs>335</Paragraphs>
  <Slides>34</Slides>
  <Notes>0</Notes>
  <HiddenSlides>0</HiddenSlides>
  <MMClips>3</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1</vt:i4>
      </vt:variant>
      <vt:variant>
        <vt:lpstr>Slide Titles</vt:lpstr>
      </vt:variant>
      <vt:variant>
        <vt:i4>34</vt:i4>
      </vt:variant>
    </vt:vector>
  </HeadingPairs>
  <TitlesOfParts>
    <vt:vector size="45" baseType="lpstr">
      <vt:lpstr>Arial</vt:lpstr>
      <vt:lpstr>Calibri</vt:lpstr>
      <vt:lpstr>Fira Sans Medium</vt:lpstr>
      <vt:lpstr>Fira Sans</vt:lpstr>
      <vt:lpstr>Trebuchet MS</vt:lpstr>
      <vt:lpstr>1_PC Template</vt:lpstr>
      <vt:lpstr>Bioactives Template</vt:lpstr>
      <vt:lpstr>T&amp;Pi Template</vt:lpstr>
      <vt:lpstr>UV Template</vt:lpstr>
      <vt:lpstr>Aroma Template</vt:lpstr>
      <vt:lpstr>think-cell Slide</vt:lpstr>
      <vt:lpstr> BEL-EVEN®</vt:lpstr>
      <vt:lpstr>PowerPoint Presentation</vt:lpstr>
      <vt:lpstr>Across the globe, consumers increasingly perceive stress as health issue...</vt:lpstr>
      <vt:lpstr>…and actively look for solutions to reduce it</vt:lpstr>
      <vt:lpstr>COVID-19 context triggers anxiety</vt:lpstr>
      <vt:lpstr>Sustained stress can also affect skin appearance</vt:lpstr>
      <vt:lpstr>How can chronic stress trigger skin aging?</vt:lpstr>
      <vt:lpstr>Higher Cortisol level is associated with higher perceived age</vt:lpstr>
      <vt:lpstr>Increasing demand for beauty products  solving stress-related signs of aging</vt:lpstr>
      <vt:lpstr>Ultimately “stress” offers a new angle to the anti-aging story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BEL-EVEN_Master Presentation_2022-04</dc:title>
  <dc:creator>Milly Austin</dc:creator>
  <cp:lastModifiedBy>Meisinger, Marie-Sophie</cp:lastModifiedBy>
  <cp:revision>51</cp:revision>
  <cp:lastPrinted>2019-08-23T14:34:23Z</cp:lastPrinted>
  <dcterms:created xsi:type="dcterms:W3CDTF">2020-07-29T12:38:09Z</dcterms:created>
  <dcterms:modified xsi:type="dcterms:W3CDTF">2022-04-11T15:50:18Z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etDate">
    <vt:lpwstr>2021-05-18T08:04:28Z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4bf5356d-7c18-4ed7-b0b7-ec612472a52b</vt:lpwstr>
  </property>
  <property fmtid="{D5CDD505-2E9C-101B-9397-08002B2CF9AE}" pid="9" name="MSIP_Label_2ff753fd-faf2-4608-9b59-553f003adcdf_ContentBits">
    <vt:lpwstr>0</vt:lpwstr>
  </property>
</Properties>
</file>