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8.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9.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0.xml" ContentType="application/vnd.openxmlformats-officedocument.themeOverride+xml"/>
  <Override PartName="/ppt/notesSlides/notesSlide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1.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2.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3.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4.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5.xml" ContentType="application/vnd.openxmlformats-officedocument.themeOverride+xml"/>
  <Override PartName="/ppt/drawings/drawing1.xml" ContentType="application/vnd.openxmlformats-officedocument.drawingml.chartshapes+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6.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7" r:id="rId6"/>
    <p:sldMasterId id="2147483734" r:id="rId7"/>
  </p:sldMasterIdLst>
  <p:notesMasterIdLst>
    <p:notesMasterId r:id="rId56"/>
  </p:notesMasterIdLst>
  <p:sldIdLst>
    <p:sldId id="2449" r:id="rId8"/>
    <p:sldId id="2147483536" r:id="rId9"/>
    <p:sldId id="2456" r:id="rId10"/>
    <p:sldId id="2458" r:id="rId11"/>
    <p:sldId id="2459" r:id="rId12"/>
    <p:sldId id="2460" r:id="rId13"/>
    <p:sldId id="2462" r:id="rId14"/>
    <p:sldId id="2461" r:id="rId15"/>
    <p:sldId id="2463" r:id="rId16"/>
    <p:sldId id="2464" r:id="rId17"/>
    <p:sldId id="2147483535" r:id="rId18"/>
    <p:sldId id="2465" r:id="rId19"/>
    <p:sldId id="2466" r:id="rId20"/>
    <p:sldId id="2467" r:id="rId21"/>
    <p:sldId id="2469" r:id="rId22"/>
    <p:sldId id="2471" r:id="rId23"/>
    <p:sldId id="2474" r:id="rId24"/>
    <p:sldId id="2147483537" r:id="rId25"/>
    <p:sldId id="2147483539" r:id="rId26"/>
    <p:sldId id="2147483540" r:id="rId27"/>
    <p:sldId id="2147483541" r:id="rId28"/>
    <p:sldId id="2147483569" r:id="rId29"/>
    <p:sldId id="2147483571" r:id="rId30"/>
    <p:sldId id="2147483543" r:id="rId31"/>
    <p:sldId id="2147483544" r:id="rId32"/>
    <p:sldId id="2147483545" r:id="rId33"/>
    <p:sldId id="2147483546" r:id="rId34"/>
    <p:sldId id="2147483568" r:id="rId35"/>
    <p:sldId id="2147483554" r:id="rId36"/>
    <p:sldId id="2147483555" r:id="rId37"/>
    <p:sldId id="2147483556" r:id="rId38"/>
    <p:sldId id="2147483558" r:id="rId39"/>
    <p:sldId id="2147483559" r:id="rId40"/>
    <p:sldId id="2147483560" r:id="rId41"/>
    <p:sldId id="2147483561" r:id="rId42"/>
    <p:sldId id="2147483562" r:id="rId43"/>
    <p:sldId id="2147483563" r:id="rId44"/>
    <p:sldId id="2147483572" r:id="rId45"/>
    <p:sldId id="2147483550" r:id="rId46"/>
    <p:sldId id="2147483551" r:id="rId47"/>
    <p:sldId id="2147483552" r:id="rId48"/>
    <p:sldId id="2147483576" r:id="rId49"/>
    <p:sldId id="2147483573" r:id="rId50"/>
    <p:sldId id="2147482919" r:id="rId51"/>
    <p:sldId id="2147483575" r:id="rId52"/>
    <p:sldId id="2445" r:id="rId53"/>
    <p:sldId id="2147472819" r:id="rId54"/>
    <p:sldId id="2147483567" r:id="rId55"/>
  </p:sldIdLst>
  <p:sldSz cx="12192000" cy="6858000"/>
  <p:notesSz cx="6858000" cy="9144000"/>
  <p:embeddedFontLst>
    <p:embeddedFont>
      <p:font typeface="DM Sans" pitchFamily="2" charset="0"/>
      <p:regular r:id="rId57"/>
      <p:bold r:id="rId58"/>
      <p:italic r:id="rId59"/>
      <p:boldItalic r:id="rId60"/>
    </p:embeddedFont>
    <p:embeddedFont>
      <p:font typeface="DM Sans 14pt" panose="020B0604020202020204" charset="0"/>
      <p:regular r:id="rId61"/>
      <p:bold r:id="rId62"/>
      <p:italic r:id="rId63"/>
      <p:boldItalic r:id="rId64"/>
    </p:embeddedFont>
    <p:embeddedFont>
      <p:font typeface="DM Sans 14pt Medium" panose="020B0604020202020204" charset="0"/>
      <p:regular r:id="rId65"/>
      <p:bold r:id="rId66"/>
      <p:italic r:id="rId67"/>
    </p:embeddedFont>
    <p:embeddedFont>
      <p:font typeface="DM Sans Bold" pitchFamily="2" charset="0"/>
      <p:regular r:id="rId68"/>
      <p:bold r:id="rId69"/>
      <p:italic r:id="rId70"/>
      <p:boldItalic r:id="rId71"/>
    </p:embeddedFont>
    <p:embeddedFont>
      <p:font typeface="Lora" pitchFamily="2" charset="0"/>
      <p:regular r:id="rId72"/>
      <p:bold r:id="rId73"/>
      <p:italic r:id="rId74"/>
      <p:boldItalic r:id="rId75"/>
    </p:embeddedFont>
    <p:embeddedFont>
      <p:font typeface="Lora Regular Roman" panose="020B0604020202020204" charset="0"/>
      <p:regular r:id="rId76"/>
      <p:bold r:id="rId77"/>
      <p:italic r:id="rId78"/>
      <p:boldItalic r:id="rId79"/>
    </p:embeddedFont>
    <p:embeddedFont>
      <p:font typeface="Lora Regular Roman" panose="020B0604020202020204" charset="0"/>
      <p:regular r:id="rId76"/>
      <p:bold r:id="rId77"/>
      <p:italic r:id="rId78"/>
      <p:boldItalic r:id="rId79"/>
    </p:embeddedFont>
    <p:embeddedFont>
      <p:font typeface="Titillium Web" panose="00000500000000000000" pitchFamily="2" charset="0"/>
      <p:regular r:id="rId80"/>
      <p:bold r:id="rId81"/>
      <p:italic r:id="rId82"/>
      <p:boldItalic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945D2C-FF8A-1C08-1B31-DBF395BA5E1D}" name="Fabrice Guillemard" initials="FG" userId="S::Fabrice.Guillemard@dsm-firmenich.com::c0b4a618-d524-4831-90b6-542044e0fcdf" providerId="AD"/>
  <p188:author id="{85E5FDC3-A861-8CFC-4B6D-7592E83C8E09}" name="Fabrice Guillemard" initials="FG" userId="S::fabrice.guillemard@dsm-firmenich.com::c0b4a618-d524-4831-90b6-542044e0fcd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dy Beer" initials="" lastIdx="1" clrIdx="0"/>
  <p:cmAuthor id="2" name="Fabrice Guillemard" initials="FG" lastIdx="151" clrIdx="1">
    <p:extLst>
      <p:ext uri="{19B8F6BF-5375-455C-9EA6-DF929625EA0E}">
        <p15:presenceInfo xmlns:p15="http://schemas.microsoft.com/office/powerpoint/2012/main" userId="S::Fabrice.Guillemard@dsm-firmenich.com::c0b4a618-d524-4831-90b6-542044e0fcdf" providerId="AD"/>
      </p:ext>
    </p:extLst>
  </p:cmAuthor>
  <p:cmAuthor id="3" name="Hannah Rogers" initials="HR" lastIdx="39" clrIdx="2">
    <p:extLst>
      <p:ext uri="{19B8F6BF-5375-455C-9EA6-DF929625EA0E}">
        <p15:presenceInfo xmlns:p15="http://schemas.microsoft.com/office/powerpoint/2012/main" userId="S::hannah.rogers@dsm-firmenich.com::2346ecd9-d6aa-44b3-abb5-178f895e11f0" providerId="AD"/>
      </p:ext>
    </p:extLst>
  </p:cmAuthor>
  <p:cmAuthor id="4" name="FIB Experiência de Marca" initials="FE" lastIdx="3" clrIdx="3">
    <p:extLst>
      <p:ext uri="{19B8F6BF-5375-455C-9EA6-DF929625EA0E}">
        <p15:presenceInfo xmlns:p15="http://schemas.microsoft.com/office/powerpoint/2012/main" userId="S::fib@experienciademarca.onmicrosoft.com::cc25c516-e6cc-450f-8861-fe40445007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A2CF"/>
    <a:srgbClr val="0B3C56"/>
    <a:srgbClr val="FFFFFF"/>
    <a:srgbClr val="F7F7F7"/>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F8563E-D2E3-46D8-AD5E-2C369B3C0F82}" v="15" dt="2025-05-05T08:16:18.816"/>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1" autoAdjust="0"/>
    <p:restoredTop sz="81961" autoAdjust="0"/>
  </p:normalViewPr>
  <p:slideViewPr>
    <p:cSldViewPr snapToGrid="0">
      <p:cViewPr varScale="1">
        <p:scale>
          <a:sx n="102" d="100"/>
          <a:sy n="102" d="100"/>
        </p:scale>
        <p:origin x="156" y="648"/>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font" Target="fonts/font7.fntdata"/><Relationship Id="rId68" Type="http://schemas.openxmlformats.org/officeDocument/2006/relationships/font" Target="fonts/font12.fntdata"/><Relationship Id="rId76" Type="http://schemas.openxmlformats.org/officeDocument/2006/relationships/font" Target="fonts/font20.fntdata"/><Relationship Id="rId84" Type="http://schemas.openxmlformats.org/officeDocument/2006/relationships/commentAuthors" Target="commentAuthors.xml"/><Relationship Id="rId89" Type="http://schemas.microsoft.com/office/2016/11/relationships/changesInfo" Target="changesInfos/changesInfo1.xml"/><Relationship Id="rId7" Type="http://schemas.openxmlformats.org/officeDocument/2006/relationships/slideMaster" Target="slideMasters/slideMaster3.xml"/><Relationship Id="rId71" Type="http://schemas.openxmlformats.org/officeDocument/2006/relationships/font" Target="fonts/font15.fntdata"/><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font" Target="fonts/font2.fntdata"/><Relationship Id="rId66" Type="http://schemas.openxmlformats.org/officeDocument/2006/relationships/font" Target="fonts/font10.fntdata"/><Relationship Id="rId74" Type="http://schemas.openxmlformats.org/officeDocument/2006/relationships/font" Target="fonts/font18.fntdata"/><Relationship Id="rId79" Type="http://schemas.openxmlformats.org/officeDocument/2006/relationships/font" Target="fonts/font23.fntdata"/><Relationship Id="rId87"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font" Target="fonts/font5.fntdata"/><Relationship Id="rId82" Type="http://schemas.openxmlformats.org/officeDocument/2006/relationships/font" Target="fonts/font26.fntdata"/><Relationship Id="rId90" Type="http://schemas.microsoft.com/office/2015/10/relationships/revisionInfo" Target="revisionInfo.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77" Type="http://schemas.openxmlformats.org/officeDocument/2006/relationships/font" Target="fonts/font21.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font" Target="fonts/font16.fntdata"/><Relationship Id="rId80" Type="http://schemas.openxmlformats.org/officeDocument/2006/relationships/font" Target="fonts/font24.fntdata"/><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font" Target="fonts/font19.fntdata"/><Relationship Id="rId83" Type="http://schemas.openxmlformats.org/officeDocument/2006/relationships/font" Target="fonts/font27.fntdata"/><Relationship Id="rId88" Type="http://schemas.openxmlformats.org/officeDocument/2006/relationships/tableStyles" Target="tableStyles.xml"/><Relationship Id="rId9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font" Target="fonts/font1.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font" Target="fonts/font17.fntdata"/><Relationship Id="rId78" Type="http://schemas.openxmlformats.org/officeDocument/2006/relationships/font" Target="fonts/font22.fntdata"/><Relationship Id="rId81" Type="http://schemas.openxmlformats.org/officeDocument/2006/relationships/font" Target="fonts/font25.fntdata"/><Relationship Id="rId86"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27F8563E-D2E3-46D8-AD5E-2C369B3C0F82}"/>
    <pc:docChg chg="undo custSel addSld delSld modSld">
      <pc:chgData name="Marie-Sophie Meisinger" userId="286e1ad8-c636-4702-a91e-982a33a1b0e7" providerId="ADAL" clId="{27F8563E-D2E3-46D8-AD5E-2C369B3C0F82}" dt="2025-05-12T08:10:19.350" v="88"/>
      <pc:docMkLst>
        <pc:docMk/>
      </pc:docMkLst>
      <pc:sldChg chg="addSp delSp modSp mod delAnim">
        <pc:chgData name="Marie-Sophie Meisinger" userId="286e1ad8-c636-4702-a91e-982a33a1b0e7" providerId="ADAL" clId="{27F8563E-D2E3-46D8-AD5E-2C369B3C0F82}" dt="2025-05-05T08:15:29.492" v="58"/>
        <pc:sldMkLst>
          <pc:docMk/>
          <pc:sldMk cId="2550484825" sldId="2445"/>
        </pc:sldMkLst>
        <pc:picChg chg="add mod">
          <ac:chgData name="Marie-Sophie Meisinger" userId="286e1ad8-c636-4702-a91e-982a33a1b0e7" providerId="ADAL" clId="{27F8563E-D2E3-46D8-AD5E-2C369B3C0F82}" dt="2025-05-05T08:15:29.492" v="58"/>
          <ac:picMkLst>
            <pc:docMk/>
            <pc:sldMk cId="2550484825" sldId="2445"/>
            <ac:picMk id="3" creationId="{E0DAD752-3B26-DE0C-9575-5CA0F14477B5}"/>
          </ac:picMkLst>
        </pc:picChg>
      </pc:sldChg>
      <pc:sldChg chg="addSp delSp modSp mod addAnim delAnim modAnim">
        <pc:chgData name="Marie-Sophie Meisinger" userId="286e1ad8-c636-4702-a91e-982a33a1b0e7" providerId="ADAL" clId="{27F8563E-D2E3-46D8-AD5E-2C369B3C0F82}" dt="2025-05-05T08:10:32.434" v="13"/>
        <pc:sldMkLst>
          <pc:docMk/>
          <pc:sldMk cId="1733382757" sldId="2462"/>
        </pc:sldMkLst>
        <pc:spChg chg="add mod">
          <ac:chgData name="Marie-Sophie Meisinger" userId="286e1ad8-c636-4702-a91e-982a33a1b0e7" providerId="ADAL" clId="{27F8563E-D2E3-46D8-AD5E-2C369B3C0F82}" dt="2025-05-05T08:10:28.134" v="12"/>
          <ac:spMkLst>
            <pc:docMk/>
            <pc:sldMk cId="1733382757" sldId="2462"/>
            <ac:spMk id="8" creationId="{C0693968-22A7-7B0E-877A-C7F0F55EEF2F}"/>
          </ac:spMkLst>
        </pc:spChg>
        <pc:spChg chg="add mod">
          <ac:chgData name="Marie-Sophie Meisinger" userId="286e1ad8-c636-4702-a91e-982a33a1b0e7" providerId="ADAL" clId="{27F8563E-D2E3-46D8-AD5E-2C369B3C0F82}" dt="2025-05-05T08:10:32.434" v="13"/>
          <ac:spMkLst>
            <pc:docMk/>
            <pc:sldMk cId="1733382757" sldId="2462"/>
            <ac:spMk id="9" creationId="{C46B3172-BACE-40AF-5B4B-BCE6346524A3}"/>
          </ac:spMkLst>
        </pc:spChg>
        <pc:picChg chg="add mod">
          <ac:chgData name="Marie-Sophie Meisinger" userId="286e1ad8-c636-4702-a91e-982a33a1b0e7" providerId="ADAL" clId="{27F8563E-D2E3-46D8-AD5E-2C369B3C0F82}" dt="2025-05-05T08:10:22.024" v="11" actId="14100"/>
          <ac:picMkLst>
            <pc:docMk/>
            <pc:sldMk cId="1733382757" sldId="2462"/>
            <ac:picMk id="7" creationId="{EE53A158-7614-076F-7CFA-5DB985A732B5}"/>
          </ac:picMkLst>
        </pc:picChg>
      </pc:sldChg>
      <pc:sldChg chg="addSp delSp modSp mod delAnim modAnim">
        <pc:chgData name="Marie-Sophie Meisinger" userId="286e1ad8-c636-4702-a91e-982a33a1b0e7" providerId="ADAL" clId="{27F8563E-D2E3-46D8-AD5E-2C369B3C0F82}" dt="2025-05-05T08:11:23.731" v="20" actId="14100"/>
        <pc:sldMkLst>
          <pc:docMk/>
          <pc:sldMk cId="2690295982" sldId="2147483539"/>
        </pc:sldMkLst>
        <pc:picChg chg="add mod">
          <ac:chgData name="Marie-Sophie Meisinger" userId="286e1ad8-c636-4702-a91e-982a33a1b0e7" providerId="ADAL" clId="{27F8563E-D2E3-46D8-AD5E-2C369B3C0F82}" dt="2025-05-05T08:11:23.731" v="20" actId="14100"/>
          <ac:picMkLst>
            <pc:docMk/>
            <pc:sldMk cId="2690295982" sldId="2147483539"/>
            <ac:picMk id="12" creationId="{EB25163D-5504-FA93-773C-A01E3337C648}"/>
          </ac:picMkLst>
        </pc:picChg>
      </pc:sldChg>
      <pc:sldChg chg="addSp delSp modSp mod delAnim">
        <pc:chgData name="Marie-Sophie Meisinger" userId="286e1ad8-c636-4702-a91e-982a33a1b0e7" providerId="ADAL" clId="{27F8563E-D2E3-46D8-AD5E-2C369B3C0F82}" dt="2025-05-05T08:12:04.481" v="28"/>
        <pc:sldMkLst>
          <pc:docMk/>
          <pc:sldMk cId="4184969830" sldId="2147483541"/>
        </pc:sldMkLst>
        <pc:spChg chg="add mod">
          <ac:chgData name="Marie-Sophie Meisinger" userId="286e1ad8-c636-4702-a91e-982a33a1b0e7" providerId="ADAL" clId="{27F8563E-D2E3-46D8-AD5E-2C369B3C0F82}" dt="2025-05-05T08:12:04.481" v="28"/>
          <ac:spMkLst>
            <pc:docMk/>
            <pc:sldMk cId="4184969830" sldId="2147483541"/>
            <ac:spMk id="8" creationId="{147FE2E1-32FA-55F4-88BD-349CC147590A}"/>
          </ac:spMkLst>
        </pc:spChg>
        <pc:picChg chg="add mod">
          <ac:chgData name="Marie-Sophie Meisinger" userId="286e1ad8-c636-4702-a91e-982a33a1b0e7" providerId="ADAL" clId="{27F8563E-D2E3-46D8-AD5E-2C369B3C0F82}" dt="2025-05-05T08:11:59.532" v="27" actId="14100"/>
          <ac:picMkLst>
            <pc:docMk/>
            <pc:sldMk cId="4184969830" sldId="2147483541"/>
            <ac:picMk id="7" creationId="{A3C7A14B-F764-F611-C3A5-3B228C55D4B3}"/>
          </ac:picMkLst>
        </pc:picChg>
      </pc:sldChg>
      <pc:sldChg chg="addSp delSp modSp mod delAnim">
        <pc:chgData name="Marie-Sophie Meisinger" userId="286e1ad8-c636-4702-a91e-982a33a1b0e7" providerId="ADAL" clId="{27F8563E-D2E3-46D8-AD5E-2C369B3C0F82}" dt="2025-05-05T08:14:13.335" v="50"/>
        <pc:sldMkLst>
          <pc:docMk/>
          <pc:sldMk cId="3658433855" sldId="2147483550"/>
        </pc:sldMkLst>
        <pc:spChg chg="add mod">
          <ac:chgData name="Marie-Sophie Meisinger" userId="286e1ad8-c636-4702-a91e-982a33a1b0e7" providerId="ADAL" clId="{27F8563E-D2E3-46D8-AD5E-2C369B3C0F82}" dt="2025-05-05T08:14:13.335" v="50"/>
          <ac:spMkLst>
            <pc:docMk/>
            <pc:sldMk cId="3658433855" sldId="2147483550"/>
            <ac:spMk id="6" creationId="{067CFDCB-CDDF-863F-D927-2FD8660BD193}"/>
          </ac:spMkLst>
        </pc:spChg>
        <pc:picChg chg="add mod">
          <ac:chgData name="Marie-Sophie Meisinger" userId="286e1ad8-c636-4702-a91e-982a33a1b0e7" providerId="ADAL" clId="{27F8563E-D2E3-46D8-AD5E-2C369B3C0F82}" dt="2025-05-05T08:14:05.405" v="49" actId="1036"/>
          <ac:picMkLst>
            <pc:docMk/>
            <pc:sldMk cId="3658433855" sldId="2147483550"/>
            <ac:picMk id="5" creationId="{F89CDB13-4F66-7963-7D41-AD20AFF2AF50}"/>
          </ac:picMkLst>
        </pc:picChg>
      </pc:sldChg>
      <pc:sldChg chg="addSp delSp modSp">
        <pc:chgData name="Marie-Sophie Meisinger" userId="286e1ad8-c636-4702-a91e-982a33a1b0e7" providerId="ADAL" clId="{27F8563E-D2E3-46D8-AD5E-2C369B3C0F82}" dt="2025-05-12T08:09:23.661" v="76"/>
        <pc:sldMkLst>
          <pc:docMk/>
          <pc:sldMk cId="3406154304" sldId="2147483556"/>
        </pc:sldMkLst>
        <pc:grpChg chg="add del mod">
          <ac:chgData name="Marie-Sophie Meisinger" userId="286e1ad8-c636-4702-a91e-982a33a1b0e7" providerId="ADAL" clId="{27F8563E-D2E3-46D8-AD5E-2C369B3C0F82}" dt="2025-05-12T08:09:22.694" v="75" actId="478"/>
          <ac:grpSpMkLst>
            <pc:docMk/>
            <pc:sldMk cId="3406154304" sldId="2147483556"/>
            <ac:grpSpMk id="37" creationId="{7521D550-647C-6770-7F64-EA97F58A4347}"/>
          </ac:grpSpMkLst>
        </pc:grpChg>
        <pc:picChg chg="add mod">
          <ac:chgData name="Marie-Sophie Meisinger" userId="286e1ad8-c636-4702-a91e-982a33a1b0e7" providerId="ADAL" clId="{27F8563E-D2E3-46D8-AD5E-2C369B3C0F82}" dt="2025-05-12T08:09:23.661" v="76"/>
          <ac:picMkLst>
            <pc:docMk/>
            <pc:sldMk cId="3406154304" sldId="2147483556"/>
            <ac:picMk id="4" creationId="{1E06DB20-5917-C528-1E07-F2ABB216453D}"/>
          </ac:picMkLst>
        </pc:picChg>
        <pc:picChg chg="mod">
          <ac:chgData name="Marie-Sophie Meisinger" userId="286e1ad8-c636-4702-a91e-982a33a1b0e7" providerId="ADAL" clId="{27F8563E-D2E3-46D8-AD5E-2C369B3C0F82}" dt="2025-05-12T08:09:22.694" v="75" actId="478"/>
          <ac:picMkLst>
            <pc:docMk/>
            <pc:sldMk cId="3406154304" sldId="2147483556"/>
            <ac:picMk id="38" creationId="{2232D155-2511-E893-12E3-969639821A42}"/>
          </ac:picMkLst>
        </pc:picChg>
        <pc:picChg chg="add del">
          <ac:chgData name="Marie-Sophie Meisinger" userId="286e1ad8-c636-4702-a91e-982a33a1b0e7" providerId="ADAL" clId="{27F8563E-D2E3-46D8-AD5E-2C369B3C0F82}" dt="2025-05-12T08:09:22.694" v="75" actId="478"/>
          <ac:picMkLst>
            <pc:docMk/>
            <pc:sldMk cId="3406154304" sldId="2147483556"/>
            <ac:picMk id="39" creationId="{21252875-46EB-C7F5-28FE-DD43953D6978}"/>
          </ac:picMkLst>
        </pc:picChg>
      </pc:sldChg>
      <pc:sldChg chg="addSp delSp modSp">
        <pc:chgData name="Marie-Sophie Meisinger" userId="286e1ad8-c636-4702-a91e-982a33a1b0e7" providerId="ADAL" clId="{27F8563E-D2E3-46D8-AD5E-2C369B3C0F82}" dt="2025-05-12T08:09:35.534" v="78"/>
        <pc:sldMkLst>
          <pc:docMk/>
          <pc:sldMk cId="75139905" sldId="2147483560"/>
        </pc:sldMkLst>
        <pc:grpChg chg="del mod">
          <ac:chgData name="Marie-Sophie Meisinger" userId="286e1ad8-c636-4702-a91e-982a33a1b0e7" providerId="ADAL" clId="{27F8563E-D2E3-46D8-AD5E-2C369B3C0F82}" dt="2025-05-12T08:09:35.178" v="77" actId="478"/>
          <ac:grpSpMkLst>
            <pc:docMk/>
            <pc:sldMk cId="75139905" sldId="2147483560"/>
            <ac:grpSpMk id="18" creationId="{58A9FB5C-C653-091C-C585-59E1E630BA28}"/>
          </ac:grpSpMkLst>
        </pc:grpChg>
        <pc:picChg chg="add mod">
          <ac:chgData name="Marie-Sophie Meisinger" userId="286e1ad8-c636-4702-a91e-982a33a1b0e7" providerId="ADAL" clId="{27F8563E-D2E3-46D8-AD5E-2C369B3C0F82}" dt="2025-05-12T08:09:35.534" v="78"/>
          <ac:picMkLst>
            <pc:docMk/>
            <pc:sldMk cId="75139905" sldId="2147483560"/>
            <ac:picMk id="5" creationId="{A4F67663-0686-F7E1-F22B-C2D168F6236E}"/>
          </ac:picMkLst>
        </pc:picChg>
        <pc:picChg chg="mod">
          <ac:chgData name="Marie-Sophie Meisinger" userId="286e1ad8-c636-4702-a91e-982a33a1b0e7" providerId="ADAL" clId="{27F8563E-D2E3-46D8-AD5E-2C369B3C0F82}" dt="2025-05-12T08:09:35.178" v="77" actId="478"/>
          <ac:picMkLst>
            <pc:docMk/>
            <pc:sldMk cId="75139905" sldId="2147483560"/>
            <ac:picMk id="15" creationId="{474083FF-D133-154D-16A6-4B3037B14B43}"/>
          </ac:picMkLst>
        </pc:picChg>
        <pc:picChg chg="del">
          <ac:chgData name="Marie-Sophie Meisinger" userId="286e1ad8-c636-4702-a91e-982a33a1b0e7" providerId="ADAL" clId="{27F8563E-D2E3-46D8-AD5E-2C369B3C0F82}" dt="2025-05-12T08:09:35.178" v="77" actId="478"/>
          <ac:picMkLst>
            <pc:docMk/>
            <pc:sldMk cId="75139905" sldId="2147483560"/>
            <ac:picMk id="17" creationId="{53D7711E-A4F5-BEAE-AAB2-47441270A849}"/>
          </ac:picMkLst>
        </pc:picChg>
      </pc:sldChg>
      <pc:sldChg chg="addSp delSp modSp">
        <pc:chgData name="Marie-Sophie Meisinger" userId="286e1ad8-c636-4702-a91e-982a33a1b0e7" providerId="ADAL" clId="{27F8563E-D2E3-46D8-AD5E-2C369B3C0F82}" dt="2025-05-12T08:09:55.220" v="82"/>
        <pc:sldMkLst>
          <pc:docMk/>
          <pc:sldMk cId="2508921078" sldId="2147483561"/>
        </pc:sldMkLst>
        <pc:picChg chg="add mod">
          <ac:chgData name="Marie-Sophie Meisinger" userId="286e1ad8-c636-4702-a91e-982a33a1b0e7" providerId="ADAL" clId="{27F8563E-D2E3-46D8-AD5E-2C369B3C0F82}" dt="2025-05-12T08:09:49.768" v="80"/>
          <ac:picMkLst>
            <pc:docMk/>
            <pc:sldMk cId="2508921078" sldId="2147483561"/>
            <ac:picMk id="5" creationId="{CAA5E6CB-0B7D-BFF5-8756-588F80807AA5}"/>
          </ac:picMkLst>
        </pc:picChg>
        <pc:picChg chg="add mod">
          <ac:chgData name="Marie-Sophie Meisinger" userId="286e1ad8-c636-4702-a91e-982a33a1b0e7" providerId="ADAL" clId="{27F8563E-D2E3-46D8-AD5E-2C369B3C0F82}" dt="2025-05-12T08:09:55.220" v="82"/>
          <ac:picMkLst>
            <pc:docMk/>
            <pc:sldMk cId="2508921078" sldId="2147483561"/>
            <ac:picMk id="6" creationId="{70F92BDB-F1DC-2907-2516-B6D99DF5BD66}"/>
          </ac:picMkLst>
        </pc:picChg>
        <pc:picChg chg="del">
          <ac:chgData name="Marie-Sophie Meisinger" userId="286e1ad8-c636-4702-a91e-982a33a1b0e7" providerId="ADAL" clId="{27F8563E-D2E3-46D8-AD5E-2C369B3C0F82}" dt="2025-05-12T08:09:48.970" v="79" actId="478"/>
          <ac:picMkLst>
            <pc:docMk/>
            <pc:sldMk cId="2508921078" sldId="2147483561"/>
            <ac:picMk id="31" creationId="{2FEB9500-D7A6-4694-6182-36511D5BC58C}"/>
          </ac:picMkLst>
        </pc:picChg>
        <pc:picChg chg="del">
          <ac:chgData name="Marie-Sophie Meisinger" userId="286e1ad8-c636-4702-a91e-982a33a1b0e7" providerId="ADAL" clId="{27F8563E-D2E3-46D8-AD5E-2C369B3C0F82}" dt="2025-05-12T08:09:54.915" v="81" actId="478"/>
          <ac:picMkLst>
            <pc:docMk/>
            <pc:sldMk cId="2508921078" sldId="2147483561"/>
            <ac:picMk id="32" creationId="{4E3DD306-7538-3302-C2FD-83AE233611D2}"/>
          </ac:picMkLst>
        </pc:picChg>
      </pc:sldChg>
      <pc:sldChg chg="addSp delSp modSp mod">
        <pc:chgData name="Marie-Sophie Meisinger" userId="286e1ad8-c636-4702-a91e-982a33a1b0e7" providerId="ADAL" clId="{27F8563E-D2E3-46D8-AD5E-2C369B3C0F82}" dt="2025-05-12T08:10:03.820" v="84"/>
        <pc:sldMkLst>
          <pc:docMk/>
          <pc:sldMk cId="644651616" sldId="2147483562"/>
        </pc:sldMkLst>
        <pc:spChg chg="mod">
          <ac:chgData name="Marie-Sophie Meisinger" userId="286e1ad8-c636-4702-a91e-982a33a1b0e7" providerId="ADAL" clId="{27F8563E-D2E3-46D8-AD5E-2C369B3C0F82}" dt="2025-05-12T08:08:04.203" v="72" actId="20577"/>
          <ac:spMkLst>
            <pc:docMk/>
            <pc:sldMk cId="644651616" sldId="2147483562"/>
            <ac:spMk id="9" creationId="{7A1A947D-7F6E-2702-AD41-D880BC0FCC43}"/>
          </ac:spMkLst>
        </pc:spChg>
        <pc:grpChg chg="del mod">
          <ac:chgData name="Marie-Sophie Meisinger" userId="286e1ad8-c636-4702-a91e-982a33a1b0e7" providerId="ADAL" clId="{27F8563E-D2E3-46D8-AD5E-2C369B3C0F82}" dt="2025-05-12T08:10:03.494" v="83" actId="478"/>
          <ac:grpSpMkLst>
            <pc:docMk/>
            <pc:sldMk cId="644651616" sldId="2147483562"/>
            <ac:grpSpMk id="13" creationId="{DC586AC0-31FE-6B99-96DB-C0BAA86F19E0}"/>
          </ac:grpSpMkLst>
        </pc:grpChg>
        <pc:picChg chg="add mod">
          <ac:chgData name="Marie-Sophie Meisinger" userId="286e1ad8-c636-4702-a91e-982a33a1b0e7" providerId="ADAL" clId="{27F8563E-D2E3-46D8-AD5E-2C369B3C0F82}" dt="2025-05-12T08:10:03.820" v="84"/>
          <ac:picMkLst>
            <pc:docMk/>
            <pc:sldMk cId="644651616" sldId="2147483562"/>
            <ac:picMk id="4" creationId="{DF2DAFC2-6B3E-9F51-8316-67D504D3AC9E}"/>
          </ac:picMkLst>
        </pc:picChg>
        <pc:picChg chg="mod">
          <ac:chgData name="Marie-Sophie Meisinger" userId="286e1ad8-c636-4702-a91e-982a33a1b0e7" providerId="ADAL" clId="{27F8563E-D2E3-46D8-AD5E-2C369B3C0F82}" dt="2025-05-12T08:10:03.494" v="83" actId="478"/>
          <ac:picMkLst>
            <pc:docMk/>
            <pc:sldMk cId="644651616" sldId="2147483562"/>
            <ac:picMk id="8" creationId="{9702C1B9-35E4-05F0-AC8D-5384B5A6CEDE}"/>
          </ac:picMkLst>
        </pc:picChg>
        <pc:picChg chg="del">
          <ac:chgData name="Marie-Sophie Meisinger" userId="286e1ad8-c636-4702-a91e-982a33a1b0e7" providerId="ADAL" clId="{27F8563E-D2E3-46D8-AD5E-2C369B3C0F82}" dt="2025-05-12T08:10:03.494" v="83" actId="478"/>
          <ac:picMkLst>
            <pc:docMk/>
            <pc:sldMk cId="644651616" sldId="2147483562"/>
            <ac:picMk id="12" creationId="{FCF79437-882F-D065-F3B5-27EB5D0B513F}"/>
          </ac:picMkLst>
        </pc:picChg>
      </pc:sldChg>
      <pc:sldChg chg="addSp delSp modSp">
        <pc:chgData name="Marie-Sophie Meisinger" userId="286e1ad8-c636-4702-a91e-982a33a1b0e7" providerId="ADAL" clId="{27F8563E-D2E3-46D8-AD5E-2C369B3C0F82}" dt="2025-05-12T08:10:19.350" v="88"/>
        <pc:sldMkLst>
          <pc:docMk/>
          <pc:sldMk cId="2063329298" sldId="2147483563"/>
        </pc:sldMkLst>
        <pc:grpChg chg="del mod">
          <ac:chgData name="Marie-Sophie Meisinger" userId="286e1ad8-c636-4702-a91e-982a33a1b0e7" providerId="ADAL" clId="{27F8563E-D2E3-46D8-AD5E-2C369B3C0F82}" dt="2025-05-12T08:10:19.133" v="87" actId="478"/>
          <ac:grpSpMkLst>
            <pc:docMk/>
            <pc:sldMk cId="2063329298" sldId="2147483563"/>
            <ac:grpSpMk id="31" creationId="{8FF7DA2A-69CB-F8AA-524D-7234365C2FB3}"/>
          </ac:grpSpMkLst>
        </pc:grpChg>
        <pc:picChg chg="add mod">
          <ac:chgData name="Marie-Sophie Meisinger" userId="286e1ad8-c636-4702-a91e-982a33a1b0e7" providerId="ADAL" clId="{27F8563E-D2E3-46D8-AD5E-2C369B3C0F82}" dt="2025-05-12T08:10:13.935" v="86"/>
          <ac:picMkLst>
            <pc:docMk/>
            <pc:sldMk cId="2063329298" sldId="2147483563"/>
            <ac:picMk id="13" creationId="{AC93D6CE-ED5B-030D-D484-D7608884FDC7}"/>
          </ac:picMkLst>
        </pc:picChg>
        <pc:picChg chg="add mod">
          <ac:chgData name="Marie-Sophie Meisinger" userId="286e1ad8-c636-4702-a91e-982a33a1b0e7" providerId="ADAL" clId="{27F8563E-D2E3-46D8-AD5E-2C369B3C0F82}" dt="2025-05-12T08:10:19.350" v="88"/>
          <ac:picMkLst>
            <pc:docMk/>
            <pc:sldMk cId="2063329298" sldId="2147483563"/>
            <ac:picMk id="16" creationId="{5F253D7D-DAD3-BA53-C80C-9F37AA2B35A1}"/>
          </ac:picMkLst>
        </pc:picChg>
        <pc:picChg chg="mod">
          <ac:chgData name="Marie-Sophie Meisinger" userId="286e1ad8-c636-4702-a91e-982a33a1b0e7" providerId="ADAL" clId="{27F8563E-D2E3-46D8-AD5E-2C369B3C0F82}" dt="2025-05-12T08:10:19.133" v="87" actId="478"/>
          <ac:picMkLst>
            <pc:docMk/>
            <pc:sldMk cId="2063329298" sldId="2147483563"/>
            <ac:picMk id="17" creationId="{A5CA4B17-6323-91AB-AE81-C74FC29DA868}"/>
          </ac:picMkLst>
        </pc:picChg>
        <pc:picChg chg="del">
          <ac:chgData name="Marie-Sophie Meisinger" userId="286e1ad8-c636-4702-a91e-982a33a1b0e7" providerId="ADAL" clId="{27F8563E-D2E3-46D8-AD5E-2C369B3C0F82}" dt="2025-05-12T08:10:13.698" v="85" actId="478"/>
          <ac:picMkLst>
            <pc:docMk/>
            <pc:sldMk cId="2063329298" sldId="2147483563"/>
            <ac:picMk id="26" creationId="{BE1ADF8C-BBDA-004B-DADA-3B133216497E}"/>
          </ac:picMkLst>
        </pc:picChg>
        <pc:picChg chg="del">
          <ac:chgData name="Marie-Sophie Meisinger" userId="286e1ad8-c636-4702-a91e-982a33a1b0e7" providerId="ADAL" clId="{27F8563E-D2E3-46D8-AD5E-2C369B3C0F82}" dt="2025-05-12T08:10:19.133" v="87" actId="478"/>
          <ac:picMkLst>
            <pc:docMk/>
            <pc:sldMk cId="2063329298" sldId="2147483563"/>
            <ac:picMk id="27" creationId="{5FF983C5-A488-332D-564E-2369B01DEF27}"/>
          </ac:picMkLst>
        </pc:picChg>
      </pc:sldChg>
      <pc:sldChg chg="addSp delSp modSp mod delAnim">
        <pc:chgData name="Marie-Sophie Meisinger" userId="286e1ad8-c636-4702-a91e-982a33a1b0e7" providerId="ADAL" clId="{27F8563E-D2E3-46D8-AD5E-2C369B3C0F82}" dt="2025-05-05T08:13:11.549" v="38" actId="166"/>
        <pc:sldMkLst>
          <pc:docMk/>
          <pc:sldMk cId="2452633168" sldId="2147483572"/>
        </pc:sldMkLst>
        <pc:grpChg chg="ord">
          <ac:chgData name="Marie-Sophie Meisinger" userId="286e1ad8-c636-4702-a91e-982a33a1b0e7" providerId="ADAL" clId="{27F8563E-D2E3-46D8-AD5E-2C369B3C0F82}" dt="2025-05-05T08:13:11.549" v="38" actId="166"/>
          <ac:grpSpMkLst>
            <pc:docMk/>
            <pc:sldMk cId="2452633168" sldId="2147483572"/>
            <ac:grpSpMk id="29" creationId="{6E71BF13-947E-AE50-660F-ABCAE96628F5}"/>
          </ac:grpSpMkLst>
        </pc:grpChg>
        <pc:picChg chg="add mod">
          <ac:chgData name="Marie-Sophie Meisinger" userId="286e1ad8-c636-4702-a91e-982a33a1b0e7" providerId="ADAL" clId="{27F8563E-D2E3-46D8-AD5E-2C369B3C0F82}" dt="2025-05-05T08:13:07.828" v="37" actId="14100"/>
          <ac:picMkLst>
            <pc:docMk/>
            <pc:sldMk cId="2452633168" sldId="2147483572"/>
            <ac:picMk id="6" creationId="{5123A366-971C-3214-687C-C0201576DE69}"/>
          </ac:picMkLst>
        </pc:picChg>
      </pc:sldChg>
      <pc:sldChg chg="addSp delSp modSp add del mod delAnim">
        <pc:chgData name="Marie-Sophie Meisinger" userId="286e1ad8-c636-4702-a91e-982a33a1b0e7" providerId="ADAL" clId="{27F8563E-D2E3-46D8-AD5E-2C369B3C0F82}" dt="2025-05-05T08:15:34.205" v="59" actId="47"/>
        <pc:sldMkLst>
          <pc:docMk/>
          <pc:sldMk cId="329493787" sldId="2147483577"/>
        </pc:sldMkLst>
      </pc:sldChg>
      <pc:sldChg chg="delSp add del mod setBg delAnim">
        <pc:chgData name="Marie-Sophie Meisinger" userId="286e1ad8-c636-4702-a91e-982a33a1b0e7" providerId="ADAL" clId="{27F8563E-D2E3-46D8-AD5E-2C369B3C0F82}" dt="2025-05-05T08:13:16.355" v="39" actId="47"/>
        <pc:sldMkLst>
          <pc:docMk/>
          <pc:sldMk cId="611328604" sldId="2147483577"/>
        </pc:sldMkLst>
      </pc:sldChg>
      <pc:sldChg chg="add del setBg">
        <pc:chgData name="Marie-Sophie Meisinger" userId="286e1ad8-c636-4702-a91e-982a33a1b0e7" providerId="ADAL" clId="{27F8563E-D2E3-46D8-AD5E-2C369B3C0F82}" dt="2025-05-05T08:12:34.071" v="31"/>
        <pc:sldMkLst>
          <pc:docMk/>
          <pc:sldMk cId="633103620" sldId="2147483577"/>
        </pc:sldMkLst>
      </pc:sldChg>
      <pc:sldChg chg="add del setBg">
        <pc:chgData name="Marie-Sophie Meisinger" userId="286e1ad8-c636-4702-a91e-982a33a1b0e7" providerId="ADAL" clId="{27F8563E-D2E3-46D8-AD5E-2C369B3C0F82}" dt="2025-05-05T08:12:08.416" v="29" actId="47"/>
        <pc:sldMkLst>
          <pc:docMk/>
          <pc:sldMk cId="1129745222" sldId="2147483577"/>
        </pc:sldMkLst>
      </pc:sldChg>
      <pc:sldChg chg="add del setBg">
        <pc:chgData name="Marie-Sophie Meisinger" userId="286e1ad8-c636-4702-a91e-982a33a1b0e7" providerId="ADAL" clId="{27F8563E-D2E3-46D8-AD5E-2C369B3C0F82}" dt="2025-05-05T08:14:16.209" v="51" actId="47"/>
        <pc:sldMkLst>
          <pc:docMk/>
          <pc:sldMk cId="1499192468" sldId="2147483577"/>
        </pc:sldMkLst>
      </pc:sldChg>
      <pc:sldChg chg="add del setBg">
        <pc:chgData name="Marie-Sophie Meisinger" userId="286e1ad8-c636-4702-a91e-982a33a1b0e7" providerId="ADAL" clId="{27F8563E-D2E3-46D8-AD5E-2C369B3C0F82}" dt="2025-05-05T08:10:41.927" v="14" actId="47"/>
        <pc:sldMkLst>
          <pc:docMk/>
          <pc:sldMk cId="1675415554" sldId="214748357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fib\Downloads\Linum%20alpinum_senolytics%20in%20vitro_012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2.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3.bin"/></Relationships>
</file>

<file path=ppt/charts/_rels/chart5.xml.rels><?xml version="1.0" encoding="UTF-8" standalone="yes"?>
<Relationships xmlns="http://schemas.openxmlformats.org/package/2006/relationships"><Relationship Id="rId3" Type="http://schemas.openxmlformats.org/officeDocument/2006/relationships/oleObject" Target="https://dsm1234.sharepoint.com/teams/org-dnpisc/proj/LH%20Senolytics/Biology%20Hair/Hair%20senolytics%20in%20vivo%20study/Hair_senolytics_proteomics/wetransfer_files-for-project-045_2024-11-28_1455/045_QuantiProt_proliferatio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apoptotic%20process.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Bcl.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apoptotic%20process.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apoptotic%20process.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7.xml"/><Relationship Id="rId1" Type="http://schemas.microsoft.com/office/2011/relationships/chartStyle" Target="style17.xml"/><Relationship Id="rId5" Type="http://schemas.openxmlformats.org/officeDocument/2006/relationships/chartUserShapes" Target="../drawings/drawing1.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senescence.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senescenc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B3C56"/>
              </a:solidFill>
              <a:ln>
                <a:noFill/>
              </a:ln>
              <a:effectLst/>
            </c:spPr>
            <c:extLst>
              <c:ext xmlns:c16="http://schemas.microsoft.com/office/drawing/2014/chart" uri="{C3380CC4-5D6E-409C-BE32-E72D297353CC}">
                <c16:uniqueId val="{00000001-75C5-C249-A7F1-DF89C5B41F14}"/>
              </c:ext>
            </c:extLst>
          </c:dPt>
          <c:dPt>
            <c:idx val="1"/>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3-75C5-C249-A7F1-DF89C5B41F14}"/>
              </c:ext>
            </c:extLst>
          </c:dPt>
          <c:dPt>
            <c:idx val="2"/>
            <c:invertIfNegative val="0"/>
            <c:bubble3D val="0"/>
            <c:spPr>
              <a:solidFill>
                <a:srgbClr val="48A2CF"/>
              </a:solidFill>
              <a:ln>
                <a:noFill/>
              </a:ln>
              <a:effectLst/>
            </c:spPr>
            <c:extLst>
              <c:ext xmlns:c16="http://schemas.microsoft.com/office/drawing/2014/chart" uri="{C3380CC4-5D6E-409C-BE32-E72D297353CC}">
                <c16:uniqueId val="{00000004-5FF3-7642-9F69-D06A11059C59}"/>
              </c:ext>
            </c:extLst>
          </c:dPt>
          <c:dPt>
            <c:idx val="3"/>
            <c:invertIfNegative val="0"/>
            <c:bubble3D val="0"/>
            <c:spPr>
              <a:solidFill>
                <a:srgbClr val="48A2CF"/>
              </a:solidFill>
              <a:ln>
                <a:noFill/>
              </a:ln>
              <a:effectLst/>
            </c:spPr>
            <c:extLst>
              <c:ext xmlns:c16="http://schemas.microsoft.com/office/drawing/2014/chart" uri="{C3380CC4-5D6E-409C-BE32-E72D297353CC}">
                <c16:uniqueId val="{00000005-5FF3-7642-9F69-D06A11059C59}"/>
              </c:ext>
            </c:extLst>
          </c:dPt>
          <c:dPt>
            <c:idx val="4"/>
            <c:invertIfNegative val="0"/>
            <c:bubble3D val="0"/>
            <c:spPr>
              <a:solidFill>
                <a:srgbClr val="48A2CF"/>
              </a:solidFill>
              <a:ln>
                <a:noFill/>
              </a:ln>
              <a:effectLst/>
            </c:spPr>
            <c:extLst>
              <c:ext xmlns:c16="http://schemas.microsoft.com/office/drawing/2014/chart" uri="{C3380CC4-5D6E-409C-BE32-E72D297353CC}">
                <c16:uniqueId val="{00000006-5FF3-7642-9F69-D06A11059C59}"/>
              </c:ext>
            </c:extLst>
          </c:dPt>
          <c:errBars>
            <c:errBarType val="both"/>
            <c:errValType val="cust"/>
            <c:noEndCap val="0"/>
            <c:plus>
              <c:numRef>
                <c:f>(Sheet1!$B$37:$C$37,Sheet1!$G$37:$I$37)</c:f>
                <c:numCache>
                  <c:formatCode>General</c:formatCode>
                  <c:ptCount val="5"/>
                  <c:pt idx="0">
                    <c:v>5.2684762602922257</c:v>
                  </c:pt>
                  <c:pt idx="1">
                    <c:v>0.41533119314590411</c:v>
                  </c:pt>
                  <c:pt idx="2">
                    <c:v>0.93374246984915477</c:v>
                  </c:pt>
                  <c:pt idx="3">
                    <c:v>0.3897114317029971</c:v>
                  </c:pt>
                  <c:pt idx="4">
                    <c:v>1.1299889379989527</c:v>
                  </c:pt>
                </c:numCache>
              </c:numRef>
            </c:plus>
            <c:minus>
              <c:numRef>
                <c:f>(Sheet1!$B$37:$C$37,Sheet1!$G$37:$I$37)</c:f>
                <c:numCache>
                  <c:formatCode>General</c:formatCode>
                  <c:ptCount val="5"/>
                  <c:pt idx="0">
                    <c:v>5.2684762602922257</c:v>
                  </c:pt>
                  <c:pt idx="1">
                    <c:v>0.41533119314590411</c:v>
                  </c:pt>
                  <c:pt idx="2">
                    <c:v>0.93374246984915477</c:v>
                  </c:pt>
                  <c:pt idx="3">
                    <c:v>0.3897114317029971</c:v>
                  </c:pt>
                  <c:pt idx="4">
                    <c:v>1.1299889379989527</c:v>
                  </c:pt>
                </c:numCache>
              </c:numRef>
            </c:minus>
            <c:spPr>
              <a:noFill/>
              <a:ln w="9525" cap="flat" cmpd="sng" algn="ctr">
                <a:solidFill>
                  <a:schemeClr val="tx1">
                    <a:lumMod val="65000"/>
                    <a:lumOff val="35000"/>
                  </a:schemeClr>
                </a:solidFill>
                <a:round/>
              </a:ln>
              <a:effectLst/>
            </c:spPr>
          </c:errBars>
          <c:cat>
            <c:strRef>
              <c:f>(Sheet1!$B$25:$C$25,Sheet1!$G$25:$I$25)</c:f>
              <c:strCache>
                <c:ptCount val="5"/>
                <c:pt idx="0">
                  <c:v>CTRL</c:v>
                </c:pt>
                <c:pt idx="1">
                  <c:v>Navit 4</c:v>
                </c:pt>
                <c:pt idx="2">
                  <c:v>0.001%</c:v>
                </c:pt>
                <c:pt idx="3">
                  <c:v>0.0005%</c:v>
                </c:pt>
                <c:pt idx="4">
                  <c:v>0.0001%</c:v>
                </c:pt>
              </c:strCache>
            </c:strRef>
          </c:cat>
          <c:val>
            <c:numRef>
              <c:f>(Sheet1!$B$27:$C$27,Sheet1!$G$27:$I$27)</c:f>
              <c:numCache>
                <c:formatCode>0.000</c:formatCode>
                <c:ptCount val="5"/>
                <c:pt idx="0">
                  <c:v>29.500000000000007</c:v>
                </c:pt>
                <c:pt idx="1">
                  <c:v>13.150000000000002</c:v>
                </c:pt>
                <c:pt idx="2">
                  <c:v>13.825000000000001</c:v>
                </c:pt>
                <c:pt idx="3">
                  <c:v>21.875</c:v>
                </c:pt>
                <c:pt idx="4">
                  <c:v>27.075000000000003</c:v>
                </c:pt>
              </c:numCache>
            </c:numRef>
          </c:val>
          <c:extLst>
            <c:ext xmlns:c16="http://schemas.microsoft.com/office/drawing/2014/chart" uri="{C3380CC4-5D6E-409C-BE32-E72D297353CC}">
              <c16:uniqueId val="{00000004-75C5-C249-A7F1-DF89C5B41F14}"/>
            </c:ext>
          </c:extLst>
        </c:ser>
        <c:dLbls>
          <c:showLegendKey val="0"/>
          <c:showVal val="0"/>
          <c:showCatName val="0"/>
          <c:showSerName val="0"/>
          <c:showPercent val="0"/>
          <c:showBubbleSize val="0"/>
        </c:dLbls>
        <c:gapWidth val="219"/>
        <c:overlap val="-27"/>
        <c:axId val="567399408"/>
        <c:axId val="567397968"/>
      </c:barChart>
      <c:catAx>
        <c:axId val="56739940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r>
                  <a:rPr lang="de-CH" dirty="0"/>
                  <a:t>ETERWELL</a:t>
                </a:r>
                <a:r>
                  <a:rPr lang="pt-BR" sz="1000" b="0" i="0" u="none" strike="noStrike" baseline="0" dirty="0">
                    <a:effectLst/>
                  </a:rPr>
                  <a:t>™</a:t>
                </a:r>
                <a:r>
                  <a:rPr lang="de-CH" dirty="0"/>
                  <a:t> HAIR</a:t>
                </a:r>
              </a:p>
            </c:rich>
          </c:tx>
          <c:layout>
            <c:manualLayout>
              <c:xMode val="edge"/>
              <c:yMode val="edge"/>
              <c:x val="0.64111918885710673"/>
              <c:y val="0.91839683759232782"/>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endParaRPr lang="en-US"/>
            </a:p>
          </c:txPr>
        </c:title>
        <c:numFmt formatCode="General" sourceLinked="1"/>
        <c:majorTickMark val="none"/>
        <c:minorTickMark val="none"/>
        <c:tickLblPos val="nextTo"/>
        <c:spPr>
          <a:noFill/>
          <a:ln w="1270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67397968"/>
        <c:crosses val="autoZero"/>
        <c:auto val="1"/>
        <c:lblAlgn val="ctr"/>
        <c:lblOffset val="100"/>
        <c:noMultiLvlLbl val="0"/>
      </c:catAx>
      <c:valAx>
        <c:axId val="5673979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r>
                  <a:rPr lang="en-US"/>
                  <a:t>Senescent cells [%]</a:t>
                </a:r>
              </a:p>
            </c:rich>
          </c:tx>
          <c:layout>
            <c:manualLayout>
              <c:xMode val="edge"/>
              <c:yMode val="edge"/>
              <c:x val="8.0882781425110021E-3"/>
              <c:y val="0.3448201402741287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endParaRPr lang="en-US"/>
            </a:p>
          </c:txPr>
        </c:title>
        <c:numFmt formatCode="0" sourceLinked="0"/>
        <c:majorTickMark val="none"/>
        <c:minorTickMark val="none"/>
        <c:tickLblPos val="nextTo"/>
        <c:spPr>
          <a:noFill/>
          <a:ln w="1270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673994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latin typeface="DM Sans 14pt" pitchFamily="2"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50000"/>
                </a:schemeClr>
              </a:solidFill>
              <a:ln>
                <a:solidFill>
                  <a:schemeClr val="bg1">
                    <a:lumMod val="50000"/>
                  </a:schemeClr>
                </a:solidFill>
              </a:ln>
              <a:effectLst/>
            </c:spPr>
            <c:extLst>
              <c:ext xmlns:c16="http://schemas.microsoft.com/office/drawing/2014/chart" uri="{C3380CC4-5D6E-409C-BE32-E72D297353CC}">
                <c16:uniqueId val="{00000001-3585-9A44-B8AA-65B57CD6E859}"/>
              </c:ext>
            </c:extLst>
          </c:dPt>
          <c:dPt>
            <c:idx val="1"/>
            <c:invertIfNegative val="0"/>
            <c:bubble3D val="0"/>
            <c:spPr>
              <a:solidFill>
                <a:srgbClr val="48A2CF"/>
              </a:solidFill>
              <a:ln>
                <a:noFill/>
              </a:ln>
              <a:effectLst/>
            </c:spPr>
            <c:extLst>
              <c:ext xmlns:c16="http://schemas.microsoft.com/office/drawing/2014/chart" uri="{C3380CC4-5D6E-409C-BE32-E72D297353CC}">
                <c16:uniqueId val="{00000003-3585-9A44-B8AA-65B57CD6E859}"/>
              </c:ext>
            </c:extLst>
          </c:dPt>
          <c:errBars>
            <c:errBarType val="both"/>
            <c:errValType val="cust"/>
            <c:noEndCap val="0"/>
            <c:plus>
              <c:numRef>
                <c:f>'[Results 015-ZC23-117 - AT.xlsx]Sheet2'!$Q$38,'[Results 015-ZC23-117 - AT.xlsx]Sheet2'!$T$38</c:f>
                <c:numCache>
                  <c:formatCode>General</c:formatCode>
                  <c:ptCount val="2"/>
                  <c:pt idx="0">
                    <c:v>0.73177626401164408</c:v>
                  </c:pt>
                  <c:pt idx="1">
                    <c:v>1.1319793513231515</c:v>
                  </c:pt>
                </c:numCache>
              </c:numRef>
            </c:plus>
            <c:minus>
              <c:numRef>
                <c:f>'[Results 015-ZC23-117 - AT.xlsx]Sheet2'!$Q$38,'[Results 015-ZC23-117 - AT.xlsx]Sheet2'!$T$38</c:f>
                <c:numCache>
                  <c:formatCode>General</c:formatCode>
                  <c:ptCount val="2"/>
                  <c:pt idx="0">
                    <c:v>0.73177626401164408</c:v>
                  </c:pt>
                  <c:pt idx="1">
                    <c:v>1.1319793513231515</c:v>
                  </c:pt>
                </c:numCache>
              </c:numRef>
            </c:minus>
            <c:spPr>
              <a:noFill/>
              <a:ln w="9525" cap="flat" cmpd="sng" algn="ctr">
                <a:solidFill>
                  <a:schemeClr val="tx1">
                    <a:lumMod val="65000"/>
                    <a:lumOff val="35000"/>
                  </a:schemeClr>
                </a:solidFill>
                <a:round/>
              </a:ln>
              <a:effectLst/>
            </c:spPr>
          </c:errBars>
          <c:cat>
            <c:strRef>
              <c:f>'[Results 015-ZC23-117 - AT.xlsx]Sheet2'!$C$1,'[Results 015-ZC23-117 - AT.xlsx]Sheet2'!$F$1</c:f>
              <c:strCache>
                <c:ptCount val="2"/>
                <c:pt idx="0">
                  <c:v>Placebo</c:v>
                </c:pt>
                <c:pt idx="1">
                  <c:v>0.5% Linum alpinum</c:v>
                </c:pt>
              </c:strCache>
            </c:strRef>
          </c:cat>
          <c:val>
            <c:numRef>
              <c:f>'[Results 015-ZC23-117 - AT.xlsx]Sheet2'!$Q$36,'[Results 015-ZC23-117 - AT.xlsx]Sheet2'!$T$36</c:f>
              <c:numCache>
                <c:formatCode>0.00</c:formatCode>
                <c:ptCount val="2"/>
                <c:pt idx="0">
                  <c:v>-1.6068314666666668</c:v>
                </c:pt>
                <c:pt idx="1">
                  <c:v>3.5542063333333336</c:v>
                </c:pt>
              </c:numCache>
            </c:numRef>
          </c:val>
          <c:extLst>
            <c:ext xmlns:c16="http://schemas.microsoft.com/office/drawing/2014/chart" uri="{C3380CC4-5D6E-409C-BE32-E72D297353CC}">
              <c16:uniqueId val="{00000002-3585-9A44-B8AA-65B57CD6E859}"/>
            </c:ext>
          </c:extLst>
        </c:ser>
        <c:dLbls>
          <c:showLegendKey val="0"/>
          <c:showVal val="0"/>
          <c:showCatName val="0"/>
          <c:showSerName val="0"/>
          <c:showPercent val="0"/>
          <c:showBubbleSize val="0"/>
        </c:dLbls>
        <c:gapWidth val="219"/>
        <c:overlap val="-27"/>
        <c:axId val="862645256"/>
        <c:axId val="862645976"/>
      </c:barChart>
      <c:catAx>
        <c:axId val="862645256"/>
        <c:scaling>
          <c:orientation val="minMax"/>
        </c:scaling>
        <c:delete val="0"/>
        <c:axPos val="b"/>
        <c:numFmt formatCode="General" sourceLinked="1"/>
        <c:majorTickMark val="none"/>
        <c:minorTickMark val="none"/>
        <c:tickLblPos val="low"/>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00" b="0" i="0" u="none" strike="noStrike" kern="1200" baseline="0">
                <a:solidFill>
                  <a:schemeClr val="tx1"/>
                </a:solidFill>
                <a:latin typeface="DM Sans 14pt" pitchFamily="2" charset="0"/>
                <a:ea typeface="+mn-ea"/>
                <a:cs typeface="+mn-cs"/>
              </a:defRPr>
            </a:pPr>
            <a:endParaRPr lang="en-US"/>
          </a:p>
        </c:txPr>
        <c:crossAx val="862645976"/>
        <c:crosses val="autoZero"/>
        <c:auto val="1"/>
        <c:lblAlgn val="ctr"/>
        <c:lblOffset val="100"/>
        <c:noMultiLvlLbl val="0"/>
      </c:catAx>
      <c:valAx>
        <c:axId val="862645976"/>
        <c:scaling>
          <c:orientation val="minMax"/>
          <c:max val="5"/>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DM Sans 14pt" pitchFamily="2" charset="0"/>
                    <a:ea typeface="+mn-ea"/>
                    <a:cs typeface="+mn-cs"/>
                  </a:defRPr>
                </a:pPr>
                <a:r>
                  <a:rPr lang="en-US"/>
                  <a:t>Delta anagen/telogen ratio T150 vs baseline</a:t>
                </a:r>
              </a:p>
            </c:rich>
          </c:tx>
          <c:layout>
            <c:manualLayout>
              <c:xMode val="edge"/>
              <c:yMode val="edge"/>
              <c:x val="1.2584771732554774E-2"/>
              <c:y val="0.1550447918396931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DM Sans 14pt" pitchFamily="2" charset="0"/>
                  <a:ea typeface="+mn-ea"/>
                  <a:cs typeface="+mn-cs"/>
                </a:defRPr>
              </a:pPr>
              <a:endParaRPr lang="en-US"/>
            </a:p>
          </c:txPr>
        </c:title>
        <c:numFmt formatCode="0" sourceLinked="0"/>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00" b="0" i="0" u="none" strike="noStrike" kern="1200" baseline="0">
                <a:solidFill>
                  <a:schemeClr val="tx1"/>
                </a:solidFill>
                <a:latin typeface="DM Sans 14pt" pitchFamily="2" charset="0"/>
                <a:ea typeface="+mn-ea"/>
                <a:cs typeface="+mn-cs"/>
              </a:defRPr>
            </a:pPr>
            <a:endParaRPr lang="en-US"/>
          </a:p>
        </c:txPr>
        <c:crossAx val="862645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solidFill>
          <a:latin typeface="DM Sans 14pt" pitchFamily="2"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50000"/>
                </a:schemeClr>
              </a:solidFill>
              <a:ln>
                <a:solidFill>
                  <a:schemeClr val="bg1">
                    <a:lumMod val="50000"/>
                  </a:schemeClr>
                </a:solidFill>
              </a:ln>
              <a:effectLst/>
            </c:spPr>
            <c:extLst>
              <c:ext xmlns:c16="http://schemas.microsoft.com/office/drawing/2014/chart" uri="{C3380CC4-5D6E-409C-BE32-E72D297353CC}">
                <c16:uniqueId val="{00000001-4207-2B4E-9BE7-451383A92D81}"/>
              </c:ext>
            </c:extLst>
          </c:dPt>
          <c:dPt>
            <c:idx val="1"/>
            <c:invertIfNegative val="0"/>
            <c:bubble3D val="0"/>
            <c:spPr>
              <a:solidFill>
                <a:srgbClr val="48A2CF"/>
              </a:solidFill>
              <a:ln>
                <a:noFill/>
              </a:ln>
              <a:effectLst/>
            </c:spPr>
            <c:extLst>
              <c:ext xmlns:c16="http://schemas.microsoft.com/office/drawing/2014/chart" uri="{C3380CC4-5D6E-409C-BE32-E72D297353CC}">
                <c16:uniqueId val="{00000003-4207-2B4E-9BE7-451383A92D81}"/>
              </c:ext>
            </c:extLst>
          </c:dPt>
          <c:cat>
            <c:strRef>
              <c:f>'[Results 015-ZC23-117 - AT.xlsx]Sheet1'!$C$1,'[Results 015-ZC23-117 - AT.xlsx]Sheet1'!$F$1</c:f>
              <c:strCache>
                <c:ptCount val="2"/>
                <c:pt idx="0">
                  <c:v>Placebo</c:v>
                </c:pt>
                <c:pt idx="1">
                  <c:v>0.5% Linum alpinum</c:v>
                </c:pt>
              </c:strCache>
            </c:strRef>
          </c:cat>
          <c:val>
            <c:numRef>
              <c:f>'[Results 015-ZC23-117 - AT.xlsx]Sheet1'!$V$6:$V$7</c:f>
              <c:numCache>
                <c:formatCode>General</c:formatCode>
                <c:ptCount val="2"/>
                <c:pt idx="0" formatCode="0">
                  <c:v>43.333333333333336</c:v>
                </c:pt>
                <c:pt idx="1">
                  <c:v>70</c:v>
                </c:pt>
              </c:numCache>
            </c:numRef>
          </c:val>
          <c:extLst>
            <c:ext xmlns:c16="http://schemas.microsoft.com/office/drawing/2014/chart" uri="{C3380CC4-5D6E-409C-BE32-E72D297353CC}">
              <c16:uniqueId val="{00000004-4207-2B4E-9BE7-451383A92D81}"/>
            </c:ext>
          </c:extLst>
        </c:ser>
        <c:dLbls>
          <c:showLegendKey val="0"/>
          <c:showVal val="0"/>
          <c:showCatName val="0"/>
          <c:showSerName val="0"/>
          <c:showPercent val="0"/>
          <c:showBubbleSize val="0"/>
        </c:dLbls>
        <c:gapWidth val="219"/>
        <c:overlap val="-27"/>
        <c:axId val="606972096"/>
        <c:axId val="606976776"/>
      </c:barChart>
      <c:catAx>
        <c:axId val="606972096"/>
        <c:scaling>
          <c:orientation val="minMax"/>
        </c:scaling>
        <c:delete val="0"/>
        <c:axPos val="b"/>
        <c:numFmt formatCode="General"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endParaRPr lang="en-US"/>
          </a:p>
        </c:txPr>
        <c:crossAx val="606976776"/>
        <c:crosses val="autoZero"/>
        <c:auto val="1"/>
        <c:lblAlgn val="ctr"/>
        <c:lblOffset val="100"/>
        <c:noMultiLvlLbl val="0"/>
      </c:catAx>
      <c:valAx>
        <c:axId val="606976776"/>
        <c:scaling>
          <c:orientation val="minMax"/>
          <c:max val="100"/>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r>
                  <a:rPr lang="en-US"/>
                  <a:t>% Responders</a:t>
                </a:r>
              </a:p>
            </c:rich>
          </c:tx>
          <c:layout>
            <c:manualLayout>
              <c:xMode val="edge"/>
              <c:yMode val="edge"/>
              <c:x val="1.1008366358432409E-2"/>
              <c:y val="0.3832027855830739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endParaRPr lang="en-US"/>
            </a:p>
          </c:txPr>
        </c:title>
        <c:numFmt formatCode="0"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endParaRPr lang="en-US"/>
          </a:p>
        </c:txPr>
        <c:crossAx val="60697209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ysClr val="windowText" lastClr="000000"/>
          </a:solidFill>
          <a:latin typeface="DM Sans 14pt" pitchFamily="2"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ysClr val="window" lastClr="FFFFFF">
                  <a:lumMod val="50000"/>
                </a:sysClr>
              </a:solidFill>
              <a:ln>
                <a:solidFill>
                  <a:sysClr val="window" lastClr="FFFFFF">
                    <a:lumMod val="50000"/>
                  </a:sysClr>
                </a:solidFill>
              </a:ln>
              <a:effectLst/>
            </c:spPr>
            <c:extLst>
              <c:ext xmlns:c16="http://schemas.microsoft.com/office/drawing/2014/chart" uri="{C3380CC4-5D6E-409C-BE32-E72D297353CC}">
                <c16:uniqueId val="{00000001-1202-7048-816E-FBA0E65CD131}"/>
              </c:ext>
            </c:extLst>
          </c:dPt>
          <c:errBars>
            <c:errBarType val="both"/>
            <c:errValType val="cust"/>
            <c:noEndCap val="0"/>
            <c:plus>
              <c:numRef>
                <c:f>'[Results 015-ZC23-117 - DENSITY.xlsx]Sheet1'!$Q$38,'[Results 015-ZC23-117 - DENSITY.xlsx]Sheet1'!$T$38</c:f>
                <c:numCache>
                  <c:formatCode>General</c:formatCode>
                  <c:ptCount val="2"/>
                  <c:pt idx="0">
                    <c:v>2.5900164449642373</c:v>
                  </c:pt>
                  <c:pt idx="1">
                    <c:v>1.6804320432114628</c:v>
                  </c:pt>
                </c:numCache>
              </c:numRef>
            </c:plus>
            <c:minus>
              <c:numRef>
                <c:f>'[Results 015-ZC23-117 - DENSITY.xlsx]Sheet1'!$Q$38,'[Results 015-ZC23-117 - DENSITY.xlsx]Sheet1'!$T$38</c:f>
                <c:numCache>
                  <c:formatCode>General</c:formatCode>
                  <c:ptCount val="2"/>
                  <c:pt idx="0">
                    <c:v>2.5900164449642373</c:v>
                  </c:pt>
                  <c:pt idx="1">
                    <c:v>1.6804320432114628</c:v>
                  </c:pt>
                </c:numCache>
              </c:numRef>
            </c:minus>
            <c:spPr>
              <a:noFill/>
              <a:ln w="9525" cap="flat" cmpd="sng" algn="ctr">
                <a:solidFill>
                  <a:schemeClr val="tx1">
                    <a:lumMod val="65000"/>
                    <a:lumOff val="35000"/>
                  </a:schemeClr>
                </a:solidFill>
                <a:round/>
              </a:ln>
              <a:effectLst/>
            </c:spPr>
          </c:errBars>
          <c:cat>
            <c:strRef>
              <c:f>'[Results 015-ZC23-117 - DENSITY.xlsx]Sheet1'!$C$1,'[Results 015-ZC23-117 - DENSITY.xlsx]Sheet1'!$F$1</c:f>
              <c:strCache>
                <c:ptCount val="2"/>
                <c:pt idx="0">
                  <c:v>Placebo</c:v>
                </c:pt>
                <c:pt idx="1">
                  <c:v>0.5% Linum alpinum</c:v>
                </c:pt>
              </c:strCache>
            </c:strRef>
          </c:cat>
          <c:val>
            <c:numRef>
              <c:f>'[Results 015-ZC23-117 - DENSITY.xlsx]Sheet1'!$Q$36,'[Results 015-ZC23-117 - DENSITY.xlsx]Sheet1'!$T$36</c:f>
              <c:numCache>
                <c:formatCode>0.00</c:formatCode>
                <c:ptCount val="2"/>
                <c:pt idx="0">
                  <c:v>1.5666666666666667</c:v>
                </c:pt>
                <c:pt idx="1">
                  <c:v>4.8666666666666663</c:v>
                </c:pt>
              </c:numCache>
            </c:numRef>
          </c:val>
          <c:extLst>
            <c:ext xmlns:c16="http://schemas.microsoft.com/office/drawing/2014/chart" uri="{C3380CC4-5D6E-409C-BE32-E72D297353CC}">
              <c16:uniqueId val="{00000002-1202-7048-816E-FBA0E65CD131}"/>
            </c:ext>
          </c:extLst>
        </c:ser>
        <c:dLbls>
          <c:showLegendKey val="0"/>
          <c:showVal val="0"/>
          <c:showCatName val="0"/>
          <c:showSerName val="0"/>
          <c:showPercent val="0"/>
          <c:showBubbleSize val="0"/>
        </c:dLbls>
        <c:gapWidth val="219"/>
        <c:overlap val="-27"/>
        <c:axId val="862645256"/>
        <c:axId val="862645976"/>
      </c:barChart>
      <c:catAx>
        <c:axId val="862645256"/>
        <c:scaling>
          <c:orientation val="minMax"/>
        </c:scaling>
        <c:delete val="0"/>
        <c:axPos val="b"/>
        <c:numFmt formatCode="General" sourceLinked="1"/>
        <c:majorTickMark val="none"/>
        <c:minorTickMark val="none"/>
        <c:tickLblPos val="low"/>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50" b="0" i="0" u="none" strike="noStrike" kern="1200" baseline="0">
                <a:solidFill>
                  <a:schemeClr val="tx1"/>
                </a:solidFill>
                <a:latin typeface="DM Sans 14pt" pitchFamily="2" charset="0"/>
                <a:ea typeface="+mn-ea"/>
                <a:cs typeface="+mn-cs"/>
              </a:defRPr>
            </a:pPr>
            <a:endParaRPr lang="en-US"/>
          </a:p>
        </c:txPr>
        <c:crossAx val="862645976"/>
        <c:crosses val="autoZero"/>
        <c:auto val="1"/>
        <c:lblAlgn val="ctr"/>
        <c:lblOffset val="100"/>
        <c:noMultiLvlLbl val="0"/>
      </c:catAx>
      <c:valAx>
        <c:axId val="862645976"/>
        <c:scaling>
          <c:orientation val="minMax"/>
        </c:scaling>
        <c:delete val="0"/>
        <c:axPos val="l"/>
        <c:title>
          <c:tx>
            <c:rich>
              <a:bodyPr rot="-5400000" spcFirstLastPara="1" vertOverflow="ellipsis" vert="horz" wrap="square" anchor="ctr" anchorCtr="1"/>
              <a:lstStyle/>
              <a:p>
                <a:pPr>
                  <a:defRPr sz="1050" b="0" i="0" u="none" strike="noStrike" kern="1200" baseline="0">
                    <a:solidFill>
                      <a:schemeClr val="tx1"/>
                    </a:solidFill>
                    <a:latin typeface="DM Sans 14pt" pitchFamily="2" charset="0"/>
                    <a:ea typeface="+mn-ea"/>
                    <a:cs typeface="+mn-cs"/>
                  </a:defRPr>
                </a:pPr>
                <a:r>
                  <a:rPr lang="en-US"/>
                  <a:t>Delta hair density T150 vs baseline</a:t>
                </a:r>
              </a:p>
              <a:p>
                <a:pPr>
                  <a:defRPr/>
                </a:pPr>
                <a:r>
                  <a:rPr lang="en-US"/>
                  <a:t>per 0.592 cm</a:t>
                </a:r>
                <a:r>
                  <a:rPr lang="en-US" baseline="30000"/>
                  <a:t>2</a:t>
                </a:r>
              </a:p>
            </c:rich>
          </c:tx>
          <c:layout>
            <c:manualLayout>
              <c:xMode val="edge"/>
              <c:yMode val="edge"/>
              <c:x val="1.2584771732554774E-2"/>
              <c:y val="0.15504479183969316"/>
            </c:manualLayout>
          </c:layout>
          <c:overlay val="0"/>
          <c:spPr>
            <a:noFill/>
            <a:ln>
              <a:noFill/>
            </a:ln>
            <a:effectLst/>
          </c:spPr>
          <c:txPr>
            <a:bodyPr rot="-5400000" spcFirstLastPara="1" vertOverflow="ellipsis" vert="horz" wrap="square" anchor="ctr" anchorCtr="1"/>
            <a:lstStyle/>
            <a:p>
              <a:pPr>
                <a:defRPr sz="1050" b="0" i="0" u="none" strike="noStrike" kern="1200" baseline="0">
                  <a:solidFill>
                    <a:schemeClr val="tx1"/>
                  </a:solidFill>
                  <a:latin typeface="DM Sans 14pt" pitchFamily="2" charset="0"/>
                  <a:ea typeface="+mn-ea"/>
                  <a:cs typeface="+mn-cs"/>
                </a:defRPr>
              </a:pPr>
              <a:endParaRPr lang="en-US"/>
            </a:p>
          </c:txPr>
        </c:title>
        <c:numFmt formatCode="0" sourceLinked="0"/>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50" b="0" i="0" u="none" strike="noStrike" kern="1200" baseline="0">
                <a:solidFill>
                  <a:schemeClr val="tx1"/>
                </a:solidFill>
                <a:latin typeface="DM Sans 14pt" pitchFamily="2" charset="0"/>
                <a:ea typeface="+mn-ea"/>
                <a:cs typeface="+mn-cs"/>
              </a:defRPr>
            </a:pPr>
            <a:endParaRPr lang="en-US"/>
          </a:p>
        </c:txPr>
        <c:crossAx val="862645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a:solidFill>
            <a:schemeClr val="tx1"/>
          </a:solidFill>
          <a:latin typeface="DM Sans 14pt" pitchFamily="2"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dirty="0"/>
              <a:t>ARG1</a:t>
            </a:r>
          </a:p>
        </c:rich>
      </c:tx>
      <c:layout>
        <c:manualLayout>
          <c:xMode val="edge"/>
          <c:yMode val="edge"/>
          <c:x val="0.44996540063667184"/>
          <c:y val="1.5239780547160121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chemeClr val="accent2">
                <a:shade val="76000"/>
              </a:schemeClr>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2-D94A-3E48-8F32-7FDC84555096}"/>
              </c:ext>
            </c:extLst>
          </c:dPt>
          <c:errBars>
            <c:errBarType val="both"/>
            <c:errValType val="cust"/>
            <c:noEndCap val="0"/>
            <c:plus>
              <c:numRef>
                <c:f>'ARG1'!$N$37</c:f>
                <c:numCache>
                  <c:formatCode>General</c:formatCode>
                  <c:ptCount val="1"/>
                  <c:pt idx="0">
                    <c:v>0.42057877117991554</c:v>
                  </c:pt>
                </c:numCache>
              </c:numRef>
            </c:plus>
            <c:minus>
              <c:numRef>
                <c:f>'ARG1'!$N$37</c:f>
                <c:numCache>
                  <c:formatCode>General</c:formatCode>
                  <c:ptCount val="1"/>
                  <c:pt idx="0">
                    <c:v>0.42057877117991554</c:v>
                  </c:pt>
                </c:numCache>
              </c:numRef>
            </c:minus>
            <c:spPr>
              <a:noFill/>
              <a:ln w="9525" cap="flat" cmpd="sng" algn="ctr">
                <a:solidFill>
                  <a:schemeClr val="tx1">
                    <a:lumMod val="65000"/>
                    <a:lumOff val="35000"/>
                  </a:schemeClr>
                </a:solidFill>
                <a:round/>
              </a:ln>
              <a:effectLst/>
            </c:spPr>
          </c:errBars>
          <c:val>
            <c:numRef>
              <c:f>'ARG1'!$O$35</c:f>
              <c:numCache>
                <c:formatCode>0.0000</c:formatCode>
                <c:ptCount val="1"/>
                <c:pt idx="0">
                  <c:v>0.28417393467188701</c:v>
                </c:pt>
              </c:numCache>
            </c:numRef>
          </c:val>
          <c:extLst>
            <c:ext xmlns:c16="http://schemas.microsoft.com/office/drawing/2014/chart" uri="{C3380CC4-5D6E-409C-BE32-E72D297353CC}">
              <c16:uniqueId val="{00000000-D94A-3E48-8F32-7FDC84555096}"/>
            </c:ext>
          </c:extLst>
        </c:ser>
        <c:ser>
          <c:idx val="1"/>
          <c:order val="1"/>
          <c:tx>
            <c:v>0.5% Linum, T150 vs T0</c:v>
          </c:tx>
          <c:spPr>
            <a:solidFill>
              <a:srgbClr val="48A2CF"/>
            </a:solidFill>
            <a:ln>
              <a:noFill/>
            </a:ln>
            <a:effectLst/>
          </c:spPr>
          <c:invertIfNegative val="0"/>
          <c:errBars>
            <c:errBarType val="both"/>
            <c:errValType val="cust"/>
            <c:noEndCap val="0"/>
            <c:plus>
              <c:numRef>
                <c:f>'ARG1'!$P$37</c:f>
                <c:numCache>
                  <c:formatCode>General</c:formatCode>
                  <c:ptCount val="1"/>
                  <c:pt idx="0">
                    <c:v>0.32843778820457309</c:v>
                  </c:pt>
                </c:numCache>
              </c:numRef>
            </c:plus>
            <c:minus>
              <c:numRef>
                <c:f>'ARG1'!$P$37</c:f>
                <c:numCache>
                  <c:formatCode>General</c:formatCode>
                  <c:ptCount val="1"/>
                  <c:pt idx="0">
                    <c:v>0.32843778820457309</c:v>
                  </c:pt>
                </c:numCache>
              </c:numRef>
            </c:minus>
            <c:spPr>
              <a:noFill/>
              <a:ln w="9525" cap="flat" cmpd="sng" algn="ctr">
                <a:solidFill>
                  <a:schemeClr val="tx1">
                    <a:lumMod val="65000"/>
                    <a:lumOff val="35000"/>
                  </a:schemeClr>
                </a:solidFill>
                <a:round/>
              </a:ln>
              <a:effectLst/>
            </c:spPr>
          </c:errBars>
          <c:val>
            <c:numRef>
              <c:f>'ARG1'!$Q$35</c:f>
              <c:numCache>
                <c:formatCode>0.0000</c:formatCode>
                <c:ptCount val="1"/>
                <c:pt idx="0">
                  <c:v>-0.37296057182608888</c:v>
                </c:pt>
              </c:numCache>
            </c:numRef>
          </c:val>
          <c:extLst>
            <c:ext xmlns:c16="http://schemas.microsoft.com/office/drawing/2014/chart" uri="{C3380CC4-5D6E-409C-BE32-E72D297353CC}">
              <c16:uniqueId val="{00000001-D94A-3E48-8F32-7FDC84555096}"/>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Krt27</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'KRT27'!$N$37</c:f>
                <c:numCache>
                  <c:formatCode>General</c:formatCode>
                  <c:ptCount val="1"/>
                  <c:pt idx="0">
                    <c:v>0.1915200084298804</c:v>
                  </c:pt>
                </c:numCache>
              </c:numRef>
            </c:plus>
            <c:minus>
              <c:numRef>
                <c:f>'KRT27'!$N$37</c:f>
                <c:numCache>
                  <c:formatCode>General</c:formatCode>
                  <c:ptCount val="1"/>
                  <c:pt idx="0">
                    <c:v>0.1915200084298804</c:v>
                  </c:pt>
                </c:numCache>
              </c:numRef>
            </c:minus>
            <c:spPr>
              <a:noFill/>
              <a:ln w="9525" cap="flat" cmpd="sng" algn="ctr">
                <a:solidFill>
                  <a:schemeClr val="tx1">
                    <a:lumMod val="65000"/>
                    <a:lumOff val="35000"/>
                  </a:schemeClr>
                </a:solidFill>
                <a:round/>
              </a:ln>
              <a:effectLst/>
            </c:spPr>
          </c:errBars>
          <c:val>
            <c:numRef>
              <c:f>'KRT27'!$O$35</c:f>
              <c:numCache>
                <c:formatCode>0.0000</c:formatCode>
                <c:ptCount val="1"/>
                <c:pt idx="0">
                  <c:v>-3.2856687470224077E-2</c:v>
                </c:pt>
              </c:numCache>
            </c:numRef>
          </c:val>
          <c:extLst>
            <c:ext xmlns:c16="http://schemas.microsoft.com/office/drawing/2014/chart" uri="{C3380CC4-5D6E-409C-BE32-E72D297353CC}">
              <c16:uniqueId val="{00000000-186F-1245-80DA-A5FBBBC2A5CA}"/>
            </c:ext>
          </c:extLst>
        </c:ser>
        <c:ser>
          <c:idx val="1"/>
          <c:order val="1"/>
          <c:tx>
            <c:v>0.5% Linum, T150 vs T0</c:v>
          </c:tx>
          <c:spPr>
            <a:solidFill>
              <a:srgbClr val="48A2CF"/>
            </a:solidFill>
            <a:ln>
              <a:noFill/>
            </a:ln>
            <a:effectLst/>
          </c:spPr>
          <c:invertIfNegative val="0"/>
          <c:errBars>
            <c:errBarType val="both"/>
            <c:errValType val="cust"/>
            <c:noEndCap val="0"/>
            <c:plus>
              <c:numRef>
                <c:f>'KRT27'!$P$37</c:f>
                <c:numCache>
                  <c:formatCode>General</c:formatCode>
                  <c:ptCount val="1"/>
                  <c:pt idx="0">
                    <c:v>0.2115113461946643</c:v>
                  </c:pt>
                </c:numCache>
              </c:numRef>
            </c:plus>
            <c:minus>
              <c:numRef>
                <c:f>'KRT27'!$P$37</c:f>
                <c:numCache>
                  <c:formatCode>General</c:formatCode>
                  <c:ptCount val="1"/>
                  <c:pt idx="0">
                    <c:v>0.2115113461946643</c:v>
                  </c:pt>
                </c:numCache>
              </c:numRef>
            </c:minus>
            <c:spPr>
              <a:noFill/>
              <a:ln w="9525" cap="flat" cmpd="sng" algn="ctr">
                <a:solidFill>
                  <a:schemeClr val="tx1">
                    <a:lumMod val="65000"/>
                    <a:lumOff val="35000"/>
                  </a:schemeClr>
                </a:solidFill>
                <a:round/>
              </a:ln>
              <a:effectLst/>
            </c:spPr>
          </c:errBars>
          <c:val>
            <c:numRef>
              <c:f>'KRT27'!$Q$35</c:f>
              <c:numCache>
                <c:formatCode>0.0000</c:formatCode>
                <c:ptCount val="1"/>
                <c:pt idx="0">
                  <c:v>0.2289221215286763</c:v>
                </c:pt>
              </c:numCache>
            </c:numRef>
          </c:val>
          <c:extLst>
            <c:ext xmlns:c16="http://schemas.microsoft.com/office/drawing/2014/chart" uri="{C3380CC4-5D6E-409C-BE32-E72D297353CC}">
              <c16:uniqueId val="{00000001-186F-1245-80DA-A5FBBBC2A5CA}"/>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Krt32</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'KRT32'!$N$37</c:f>
                <c:numCache>
                  <c:formatCode>General</c:formatCode>
                  <c:ptCount val="1"/>
                  <c:pt idx="0">
                    <c:v>5.5724783199321129E-2</c:v>
                  </c:pt>
                </c:numCache>
              </c:numRef>
            </c:plus>
            <c:minus>
              <c:numRef>
                <c:f>'KRT32'!$N$37</c:f>
                <c:numCache>
                  <c:formatCode>General</c:formatCode>
                  <c:ptCount val="1"/>
                  <c:pt idx="0">
                    <c:v>5.5724783199321129E-2</c:v>
                  </c:pt>
                </c:numCache>
              </c:numRef>
            </c:minus>
            <c:spPr>
              <a:noFill/>
              <a:ln w="9525" cap="flat" cmpd="sng" algn="ctr">
                <a:solidFill>
                  <a:schemeClr val="tx1">
                    <a:lumMod val="65000"/>
                    <a:lumOff val="35000"/>
                  </a:schemeClr>
                </a:solidFill>
                <a:round/>
              </a:ln>
              <a:effectLst/>
            </c:spPr>
          </c:errBars>
          <c:val>
            <c:numRef>
              <c:f>'KRT32'!$O$35</c:f>
              <c:numCache>
                <c:formatCode>0.0000</c:formatCode>
                <c:ptCount val="1"/>
                <c:pt idx="0">
                  <c:v>-0.2615332910671575</c:v>
                </c:pt>
              </c:numCache>
            </c:numRef>
          </c:val>
          <c:extLst>
            <c:ext xmlns:c16="http://schemas.microsoft.com/office/drawing/2014/chart" uri="{C3380CC4-5D6E-409C-BE32-E72D297353CC}">
              <c16:uniqueId val="{00000000-88AB-C944-BDE0-B924A55DBB90}"/>
            </c:ext>
          </c:extLst>
        </c:ser>
        <c:ser>
          <c:idx val="1"/>
          <c:order val="1"/>
          <c:tx>
            <c:v>0.5% Linum, T150 vs T0</c:v>
          </c:tx>
          <c:spPr>
            <a:solidFill>
              <a:srgbClr val="48A2CF"/>
            </a:solidFill>
            <a:ln>
              <a:noFill/>
            </a:ln>
            <a:effectLst/>
          </c:spPr>
          <c:invertIfNegative val="0"/>
          <c:errBars>
            <c:errBarType val="both"/>
            <c:errValType val="cust"/>
            <c:noEndCap val="0"/>
            <c:plus>
              <c:numRef>
                <c:f>'KRT32'!$P$37</c:f>
                <c:numCache>
                  <c:formatCode>General</c:formatCode>
                  <c:ptCount val="1"/>
                  <c:pt idx="0">
                    <c:v>5.4173475839651132E-2</c:v>
                  </c:pt>
                </c:numCache>
              </c:numRef>
            </c:plus>
            <c:minus>
              <c:numRef>
                <c:f>'KRT32'!$P$37</c:f>
                <c:numCache>
                  <c:formatCode>General</c:formatCode>
                  <c:ptCount val="1"/>
                  <c:pt idx="0">
                    <c:v>5.4173475839651132E-2</c:v>
                  </c:pt>
                </c:numCache>
              </c:numRef>
            </c:minus>
            <c:spPr>
              <a:noFill/>
              <a:ln w="9525" cap="flat" cmpd="sng" algn="ctr">
                <a:solidFill>
                  <a:schemeClr val="tx1">
                    <a:lumMod val="65000"/>
                    <a:lumOff val="35000"/>
                  </a:schemeClr>
                </a:solidFill>
                <a:round/>
              </a:ln>
              <a:effectLst/>
            </c:spPr>
          </c:errBars>
          <c:val>
            <c:numRef>
              <c:f>'KRT32'!$Q$35</c:f>
              <c:numCache>
                <c:formatCode>0.0000</c:formatCode>
                <c:ptCount val="1"/>
                <c:pt idx="0">
                  <c:v>9.5935711096286624E-3</c:v>
                </c:pt>
              </c:numCache>
            </c:numRef>
          </c:val>
          <c:extLst>
            <c:ext xmlns:c16="http://schemas.microsoft.com/office/drawing/2014/chart" uri="{C3380CC4-5D6E-409C-BE32-E72D297353CC}">
              <c16:uniqueId val="{00000001-88AB-C944-BDE0-B924A55DBB90}"/>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9480892153838431E-2"/>
              <c:y val="0.25336772223842313"/>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Krt40</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chemeClr val="accent1"/>
            </a:solidFill>
            <a:ln>
              <a:noFill/>
            </a:ln>
            <a:effectLst/>
          </c:spPr>
          <c:invertIfNegative val="0"/>
          <c:dPt>
            <c:idx val="0"/>
            <c:invertIfNegative val="0"/>
            <c:bubble3D val="0"/>
            <c:spPr>
              <a:solidFill>
                <a:srgbClr val="FFFFFF">
                  <a:lumMod val="75000"/>
                </a:srgbClr>
              </a:solidFill>
              <a:ln>
                <a:noFill/>
              </a:ln>
              <a:effectLst/>
            </c:spPr>
            <c:extLst>
              <c:ext xmlns:c16="http://schemas.microsoft.com/office/drawing/2014/chart" uri="{C3380CC4-5D6E-409C-BE32-E72D297353CC}">
                <c16:uniqueId val="{00000001-5F03-6F43-B34A-4B472FFB8CF5}"/>
              </c:ext>
            </c:extLst>
          </c:dPt>
          <c:errBars>
            <c:errBarType val="both"/>
            <c:errValType val="cust"/>
            <c:noEndCap val="0"/>
            <c:plus>
              <c:numRef>
                <c:f>'KRT40'!$N$37</c:f>
                <c:numCache>
                  <c:formatCode>General</c:formatCode>
                  <c:ptCount val="1"/>
                  <c:pt idx="0">
                    <c:v>4.9032422778315814E-2</c:v>
                  </c:pt>
                </c:numCache>
              </c:numRef>
            </c:plus>
            <c:minus>
              <c:numRef>
                <c:f>'KRT40'!$N$37</c:f>
                <c:numCache>
                  <c:formatCode>General</c:formatCode>
                  <c:ptCount val="1"/>
                  <c:pt idx="0">
                    <c:v>4.9032422778315814E-2</c:v>
                  </c:pt>
                </c:numCache>
              </c:numRef>
            </c:minus>
            <c:spPr>
              <a:noFill/>
              <a:ln w="9525" cap="flat" cmpd="sng" algn="ctr">
                <a:solidFill>
                  <a:schemeClr val="tx1">
                    <a:lumMod val="65000"/>
                    <a:lumOff val="35000"/>
                  </a:schemeClr>
                </a:solidFill>
                <a:round/>
              </a:ln>
              <a:effectLst/>
            </c:spPr>
          </c:errBars>
          <c:val>
            <c:numRef>
              <c:f>'KRT40'!$O$35</c:f>
              <c:numCache>
                <c:formatCode>0.0000</c:formatCode>
                <c:ptCount val="1"/>
                <c:pt idx="0">
                  <c:v>-0.25598443161834394</c:v>
                </c:pt>
              </c:numCache>
            </c:numRef>
          </c:val>
          <c:extLst>
            <c:ext xmlns:c16="http://schemas.microsoft.com/office/drawing/2014/chart" uri="{C3380CC4-5D6E-409C-BE32-E72D297353CC}">
              <c16:uniqueId val="{00000002-5F03-6F43-B34A-4B472FFB8CF5}"/>
            </c:ext>
          </c:extLst>
        </c:ser>
        <c:ser>
          <c:idx val="1"/>
          <c:order val="1"/>
          <c:tx>
            <c:v>0.5% Linum, T150 vs T0</c:v>
          </c:tx>
          <c:spPr>
            <a:solidFill>
              <a:srgbClr val="48A2CF"/>
            </a:solidFill>
            <a:ln>
              <a:noFill/>
            </a:ln>
            <a:effectLst/>
          </c:spPr>
          <c:invertIfNegative val="0"/>
          <c:errBars>
            <c:errBarType val="both"/>
            <c:errValType val="cust"/>
            <c:noEndCap val="0"/>
            <c:plus>
              <c:numRef>
                <c:f>'KRT40'!$P$37</c:f>
                <c:numCache>
                  <c:formatCode>General</c:formatCode>
                  <c:ptCount val="1"/>
                  <c:pt idx="0">
                    <c:v>6.9684517276299471E-2</c:v>
                  </c:pt>
                </c:numCache>
              </c:numRef>
            </c:plus>
            <c:minus>
              <c:numRef>
                <c:f>'KRT40'!$P$37</c:f>
                <c:numCache>
                  <c:formatCode>General</c:formatCode>
                  <c:ptCount val="1"/>
                  <c:pt idx="0">
                    <c:v>6.9684517276299471E-2</c:v>
                  </c:pt>
                </c:numCache>
              </c:numRef>
            </c:minus>
            <c:spPr>
              <a:noFill/>
              <a:ln w="9525" cap="flat" cmpd="sng" algn="ctr">
                <a:solidFill>
                  <a:schemeClr val="tx1">
                    <a:lumMod val="65000"/>
                    <a:lumOff val="35000"/>
                  </a:schemeClr>
                </a:solidFill>
                <a:round/>
              </a:ln>
              <a:effectLst/>
            </c:spPr>
          </c:errBars>
          <c:val>
            <c:numRef>
              <c:f>'KRT40'!$Q$35</c:f>
              <c:numCache>
                <c:formatCode>0.0000</c:formatCode>
                <c:ptCount val="1"/>
                <c:pt idx="0">
                  <c:v>5.9352084207299205E-2</c:v>
                </c:pt>
              </c:numCache>
            </c:numRef>
          </c:val>
          <c:extLst>
            <c:ext xmlns:c16="http://schemas.microsoft.com/office/drawing/2014/chart" uri="{C3380CC4-5D6E-409C-BE32-E72D297353CC}">
              <c16:uniqueId val="{00000003-5F03-6F43-B34A-4B472FFB8CF5}"/>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2.2463043821347783E-2"/>
              <c:y val="0.26411934299584794"/>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Krt71</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'KRT71'!$N$37</c:f>
                <c:numCache>
                  <c:formatCode>General</c:formatCode>
                  <c:ptCount val="1"/>
                  <c:pt idx="0">
                    <c:v>0.22829254156065074</c:v>
                  </c:pt>
                </c:numCache>
              </c:numRef>
            </c:plus>
            <c:minus>
              <c:numRef>
                <c:f>'KRT71'!$N$37</c:f>
                <c:numCache>
                  <c:formatCode>General</c:formatCode>
                  <c:ptCount val="1"/>
                  <c:pt idx="0">
                    <c:v>0.22829254156065074</c:v>
                  </c:pt>
                </c:numCache>
              </c:numRef>
            </c:minus>
            <c:spPr>
              <a:noFill/>
              <a:ln w="9525" cap="flat" cmpd="sng" algn="ctr">
                <a:solidFill>
                  <a:schemeClr val="tx1">
                    <a:lumMod val="65000"/>
                    <a:lumOff val="35000"/>
                  </a:schemeClr>
                </a:solidFill>
                <a:round/>
              </a:ln>
              <a:effectLst/>
            </c:spPr>
          </c:errBars>
          <c:val>
            <c:numRef>
              <c:f>'KRT71'!$O$35</c:f>
              <c:numCache>
                <c:formatCode>0.0000</c:formatCode>
                <c:ptCount val="1"/>
                <c:pt idx="0">
                  <c:v>0.29643234334598367</c:v>
                </c:pt>
              </c:numCache>
            </c:numRef>
          </c:val>
          <c:extLst>
            <c:ext xmlns:c16="http://schemas.microsoft.com/office/drawing/2014/chart" uri="{C3380CC4-5D6E-409C-BE32-E72D297353CC}">
              <c16:uniqueId val="{00000000-7A3E-1942-A112-06D8A95449B0}"/>
            </c:ext>
          </c:extLst>
        </c:ser>
        <c:ser>
          <c:idx val="1"/>
          <c:order val="1"/>
          <c:tx>
            <c:v>0.5% Linum, T150 vs T0</c:v>
          </c:tx>
          <c:spPr>
            <a:solidFill>
              <a:srgbClr val="48A2CF"/>
            </a:solidFill>
            <a:ln>
              <a:noFill/>
            </a:ln>
            <a:effectLst/>
          </c:spPr>
          <c:invertIfNegative val="0"/>
          <c:errBars>
            <c:errBarType val="both"/>
            <c:errValType val="cust"/>
            <c:noEndCap val="0"/>
            <c:plus>
              <c:numRef>
                <c:f>'KRT71'!$P$37</c:f>
                <c:numCache>
                  <c:formatCode>General</c:formatCode>
                  <c:ptCount val="1"/>
                  <c:pt idx="0">
                    <c:v>0.27764201606069044</c:v>
                  </c:pt>
                </c:numCache>
              </c:numRef>
            </c:plus>
            <c:minus>
              <c:numRef>
                <c:f>'KRT71'!$P$37</c:f>
                <c:numCache>
                  <c:formatCode>General</c:formatCode>
                  <c:ptCount val="1"/>
                  <c:pt idx="0">
                    <c:v>0.27764201606069044</c:v>
                  </c:pt>
                </c:numCache>
              </c:numRef>
            </c:minus>
            <c:spPr>
              <a:noFill/>
              <a:ln w="9525" cap="flat" cmpd="sng" algn="ctr">
                <a:solidFill>
                  <a:schemeClr val="tx1">
                    <a:lumMod val="65000"/>
                    <a:lumOff val="35000"/>
                  </a:schemeClr>
                </a:solidFill>
                <a:round/>
              </a:ln>
              <a:effectLst/>
            </c:spPr>
          </c:errBars>
          <c:val>
            <c:numRef>
              <c:f>'KRT71'!$Q$35</c:f>
              <c:numCache>
                <c:formatCode>0.0000</c:formatCode>
                <c:ptCount val="1"/>
                <c:pt idx="0">
                  <c:v>0.78734680534069668</c:v>
                </c:pt>
              </c:numCache>
            </c:numRef>
          </c:val>
          <c:extLst>
            <c:ext xmlns:c16="http://schemas.microsoft.com/office/drawing/2014/chart" uri="{C3380CC4-5D6E-409C-BE32-E72D297353CC}">
              <c16:uniqueId val="{00000001-7A3E-1942-A112-06D8A95449B0}"/>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2.2562978905470057E-2"/>
              <c:y val="0.23040459974145749"/>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Krtap24-1</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'KRTAP24-1'!$N$37</c:f>
                <c:numCache>
                  <c:formatCode>General</c:formatCode>
                  <c:ptCount val="1"/>
                  <c:pt idx="0">
                    <c:v>7.3563851582036779E-2</c:v>
                  </c:pt>
                </c:numCache>
              </c:numRef>
            </c:plus>
            <c:minus>
              <c:numRef>
                <c:f>'KRTAP24-1'!$N$37</c:f>
                <c:numCache>
                  <c:formatCode>General</c:formatCode>
                  <c:ptCount val="1"/>
                  <c:pt idx="0">
                    <c:v>7.3563851582036779E-2</c:v>
                  </c:pt>
                </c:numCache>
              </c:numRef>
            </c:minus>
            <c:spPr>
              <a:noFill/>
              <a:ln w="9525" cap="flat" cmpd="sng" algn="ctr">
                <a:solidFill>
                  <a:schemeClr val="tx1">
                    <a:lumMod val="65000"/>
                    <a:lumOff val="35000"/>
                  </a:schemeClr>
                </a:solidFill>
                <a:round/>
              </a:ln>
              <a:effectLst/>
            </c:spPr>
          </c:errBars>
          <c:val>
            <c:numRef>
              <c:f>'KRTAP24-1'!$O$35</c:f>
              <c:numCache>
                <c:formatCode>0.0000</c:formatCode>
                <c:ptCount val="1"/>
                <c:pt idx="0">
                  <c:v>-0.31501005053973874</c:v>
                </c:pt>
              </c:numCache>
            </c:numRef>
          </c:val>
          <c:extLst>
            <c:ext xmlns:c16="http://schemas.microsoft.com/office/drawing/2014/chart" uri="{C3380CC4-5D6E-409C-BE32-E72D297353CC}">
              <c16:uniqueId val="{00000000-5B5E-9A40-98B4-2EF41749477E}"/>
            </c:ext>
          </c:extLst>
        </c:ser>
        <c:ser>
          <c:idx val="1"/>
          <c:order val="1"/>
          <c:tx>
            <c:v>0.5% Linum, T150 vs T0</c:v>
          </c:tx>
          <c:spPr>
            <a:solidFill>
              <a:srgbClr val="48A2CF"/>
            </a:solidFill>
            <a:ln>
              <a:noFill/>
            </a:ln>
            <a:effectLst/>
          </c:spPr>
          <c:invertIfNegative val="0"/>
          <c:errBars>
            <c:errBarType val="both"/>
            <c:errValType val="cust"/>
            <c:noEndCap val="0"/>
            <c:plus>
              <c:numRef>
                <c:f>'KRTAP24-1'!$P$37</c:f>
                <c:numCache>
                  <c:formatCode>General</c:formatCode>
                  <c:ptCount val="1"/>
                  <c:pt idx="0">
                    <c:v>0.14226366964120044</c:v>
                  </c:pt>
                </c:numCache>
              </c:numRef>
            </c:plus>
            <c:minus>
              <c:numRef>
                <c:f>'KRTAP24-1'!$P$37</c:f>
                <c:numCache>
                  <c:formatCode>General</c:formatCode>
                  <c:ptCount val="1"/>
                  <c:pt idx="0">
                    <c:v>0.14226366964120044</c:v>
                  </c:pt>
                </c:numCache>
              </c:numRef>
            </c:minus>
            <c:spPr>
              <a:noFill/>
              <a:ln w="9525" cap="flat" cmpd="sng" algn="ctr">
                <a:solidFill>
                  <a:schemeClr val="tx1">
                    <a:lumMod val="65000"/>
                    <a:lumOff val="35000"/>
                  </a:schemeClr>
                </a:solidFill>
                <a:round/>
              </a:ln>
              <a:effectLst/>
            </c:spPr>
          </c:errBars>
          <c:val>
            <c:numRef>
              <c:f>'KRTAP24-1'!$Q$35</c:f>
              <c:numCache>
                <c:formatCode>0.0000</c:formatCode>
                <c:ptCount val="1"/>
                <c:pt idx="0">
                  <c:v>0.28176744289491262</c:v>
                </c:pt>
              </c:numCache>
            </c:numRef>
          </c:val>
          <c:extLst>
            <c:ext xmlns:c16="http://schemas.microsoft.com/office/drawing/2014/chart" uri="{C3380CC4-5D6E-409C-BE32-E72D297353CC}">
              <c16:uniqueId val="{00000001-5B5E-9A40-98B4-2EF41749477E}"/>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2.1780683986135283E-2"/>
              <c:y val="0.29563476846336889"/>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Krtap16-1</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'KRTAP16-1'!$N$37</c:f>
                <c:numCache>
                  <c:formatCode>General</c:formatCode>
                  <c:ptCount val="1"/>
                  <c:pt idx="0">
                    <c:v>5.9101206679937734E-2</c:v>
                  </c:pt>
                </c:numCache>
              </c:numRef>
            </c:plus>
            <c:minus>
              <c:numRef>
                <c:f>'KRTAP16-1'!$N$37</c:f>
                <c:numCache>
                  <c:formatCode>General</c:formatCode>
                  <c:ptCount val="1"/>
                  <c:pt idx="0">
                    <c:v>5.9101206679937734E-2</c:v>
                  </c:pt>
                </c:numCache>
              </c:numRef>
            </c:minus>
            <c:spPr>
              <a:noFill/>
              <a:ln w="9525" cap="flat" cmpd="sng" algn="ctr">
                <a:solidFill>
                  <a:schemeClr val="tx1">
                    <a:lumMod val="65000"/>
                    <a:lumOff val="35000"/>
                  </a:schemeClr>
                </a:solidFill>
                <a:round/>
              </a:ln>
              <a:effectLst/>
            </c:spPr>
          </c:errBars>
          <c:val>
            <c:numRef>
              <c:f>'KRTAP16-1'!$O$35</c:f>
              <c:numCache>
                <c:formatCode>0.0000</c:formatCode>
                <c:ptCount val="1"/>
                <c:pt idx="0">
                  <c:v>-0.2847548453005001</c:v>
                </c:pt>
              </c:numCache>
            </c:numRef>
          </c:val>
          <c:extLst>
            <c:ext xmlns:c16="http://schemas.microsoft.com/office/drawing/2014/chart" uri="{C3380CC4-5D6E-409C-BE32-E72D297353CC}">
              <c16:uniqueId val="{00000000-2EA0-F343-95E3-EDB5A238BA52}"/>
            </c:ext>
          </c:extLst>
        </c:ser>
        <c:ser>
          <c:idx val="1"/>
          <c:order val="1"/>
          <c:tx>
            <c:v>0.5% Linum, T150 vs T0</c:v>
          </c:tx>
          <c:spPr>
            <a:solidFill>
              <a:srgbClr val="48A2CF"/>
            </a:solidFill>
            <a:ln>
              <a:noFill/>
            </a:ln>
            <a:effectLst/>
          </c:spPr>
          <c:invertIfNegative val="0"/>
          <c:errBars>
            <c:errBarType val="both"/>
            <c:errValType val="cust"/>
            <c:noEndCap val="0"/>
            <c:plus>
              <c:numRef>
                <c:f>'KRTAP16-1'!$P$37</c:f>
                <c:numCache>
                  <c:formatCode>General</c:formatCode>
                  <c:ptCount val="1"/>
                  <c:pt idx="0">
                    <c:v>0.10757201086327652</c:v>
                  </c:pt>
                </c:numCache>
              </c:numRef>
            </c:plus>
            <c:minus>
              <c:numRef>
                <c:f>'KRTAP16-1'!$P$37</c:f>
                <c:numCache>
                  <c:formatCode>General</c:formatCode>
                  <c:ptCount val="1"/>
                  <c:pt idx="0">
                    <c:v>0.10757201086327652</c:v>
                  </c:pt>
                </c:numCache>
              </c:numRef>
            </c:minus>
            <c:spPr>
              <a:noFill/>
              <a:ln w="9525" cap="flat" cmpd="sng" algn="ctr">
                <a:solidFill>
                  <a:schemeClr val="tx1">
                    <a:lumMod val="65000"/>
                    <a:lumOff val="35000"/>
                  </a:schemeClr>
                </a:solidFill>
                <a:round/>
              </a:ln>
              <a:effectLst/>
            </c:spPr>
          </c:errBars>
          <c:val>
            <c:numRef>
              <c:f>'KRTAP16-1'!$Q$35</c:f>
              <c:numCache>
                <c:formatCode>0.0000</c:formatCode>
                <c:ptCount val="1"/>
                <c:pt idx="0">
                  <c:v>0.25628726086621634</c:v>
                </c:pt>
              </c:numCache>
            </c:numRef>
          </c:val>
          <c:extLst>
            <c:ext xmlns:c16="http://schemas.microsoft.com/office/drawing/2014/chart" uri="{C3380CC4-5D6E-409C-BE32-E72D297353CC}">
              <c16:uniqueId val="{00000001-2EA0-F343-95E3-EDB5A238BA52}"/>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2.6114379192791512E-2"/>
              <c:y val="0.28041658574800116"/>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DM Sans 14pt" pitchFamily="2" charset="0"/>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Krtap10-9</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solidFill>
                <a:srgbClr val="FFFFFF">
                  <a:lumMod val="75000"/>
                </a:srgbClr>
              </a:solidFill>
            </a:ln>
            <a:effectLst/>
          </c:spPr>
          <c:invertIfNegative val="0"/>
          <c:errBars>
            <c:errBarType val="both"/>
            <c:errValType val="cust"/>
            <c:noEndCap val="0"/>
            <c:plus>
              <c:numRef>
                <c:f>'KRTAP10-9'!$N$37</c:f>
                <c:numCache>
                  <c:formatCode>General</c:formatCode>
                  <c:ptCount val="1"/>
                  <c:pt idx="0">
                    <c:v>9.3730783504764534E-2</c:v>
                  </c:pt>
                </c:numCache>
              </c:numRef>
            </c:plus>
            <c:minus>
              <c:numRef>
                <c:f>'KRTAP10-9'!$N$37</c:f>
                <c:numCache>
                  <c:formatCode>General</c:formatCode>
                  <c:ptCount val="1"/>
                  <c:pt idx="0">
                    <c:v>9.3730783504764534E-2</c:v>
                  </c:pt>
                </c:numCache>
              </c:numRef>
            </c:minus>
            <c:spPr>
              <a:noFill/>
              <a:ln w="9525" cap="flat" cmpd="sng" algn="ctr">
                <a:solidFill>
                  <a:schemeClr val="tx1">
                    <a:lumMod val="65000"/>
                    <a:lumOff val="35000"/>
                  </a:schemeClr>
                </a:solidFill>
                <a:round/>
              </a:ln>
              <a:effectLst/>
            </c:spPr>
          </c:errBars>
          <c:val>
            <c:numRef>
              <c:f>'KRTAP10-9'!$O$35</c:f>
              <c:numCache>
                <c:formatCode>0.0000</c:formatCode>
                <c:ptCount val="1"/>
                <c:pt idx="0">
                  <c:v>-2.352196713832766E-2</c:v>
                </c:pt>
              </c:numCache>
            </c:numRef>
          </c:val>
          <c:extLst>
            <c:ext xmlns:c16="http://schemas.microsoft.com/office/drawing/2014/chart" uri="{C3380CC4-5D6E-409C-BE32-E72D297353CC}">
              <c16:uniqueId val="{00000000-D901-2F46-B7A8-9DCA6058D706}"/>
            </c:ext>
          </c:extLst>
        </c:ser>
        <c:ser>
          <c:idx val="1"/>
          <c:order val="1"/>
          <c:tx>
            <c:v>0.5% Linum, T150 vs T0</c:v>
          </c:tx>
          <c:spPr>
            <a:solidFill>
              <a:srgbClr val="48A2CF"/>
            </a:solidFill>
            <a:ln>
              <a:noFill/>
            </a:ln>
            <a:effectLst/>
          </c:spPr>
          <c:invertIfNegative val="0"/>
          <c:dPt>
            <c:idx val="0"/>
            <c:invertIfNegative val="0"/>
            <c:bubble3D val="0"/>
            <c:spPr>
              <a:solidFill>
                <a:srgbClr val="48A2CF"/>
              </a:solidFill>
              <a:ln>
                <a:noFill/>
              </a:ln>
              <a:effectLst/>
            </c:spPr>
            <c:extLst>
              <c:ext xmlns:c16="http://schemas.microsoft.com/office/drawing/2014/chart" uri="{C3380CC4-5D6E-409C-BE32-E72D297353CC}">
                <c16:uniqueId val="{00000002-D901-2F46-B7A8-9DCA6058D706}"/>
              </c:ext>
            </c:extLst>
          </c:dPt>
          <c:errBars>
            <c:errBarType val="both"/>
            <c:errValType val="cust"/>
            <c:noEndCap val="0"/>
            <c:plus>
              <c:numRef>
                <c:f>'KRTAP10-9'!$P$37</c:f>
                <c:numCache>
                  <c:formatCode>General</c:formatCode>
                  <c:ptCount val="1"/>
                  <c:pt idx="0">
                    <c:v>0.11789150162451174</c:v>
                  </c:pt>
                </c:numCache>
              </c:numRef>
            </c:plus>
            <c:minus>
              <c:numRef>
                <c:f>'KRTAP10-9'!$P$37</c:f>
                <c:numCache>
                  <c:formatCode>General</c:formatCode>
                  <c:ptCount val="1"/>
                  <c:pt idx="0">
                    <c:v>0.11789150162451174</c:v>
                  </c:pt>
                </c:numCache>
              </c:numRef>
            </c:minus>
            <c:spPr>
              <a:noFill/>
              <a:ln w="9525" cap="flat" cmpd="sng" algn="ctr">
                <a:solidFill>
                  <a:schemeClr val="tx1">
                    <a:lumMod val="65000"/>
                    <a:lumOff val="35000"/>
                  </a:schemeClr>
                </a:solidFill>
                <a:round/>
              </a:ln>
              <a:effectLst/>
            </c:spPr>
          </c:errBars>
          <c:val>
            <c:numRef>
              <c:f>'KRTAP10-9'!$Q$35</c:f>
              <c:numCache>
                <c:formatCode>0.0000</c:formatCode>
                <c:ptCount val="1"/>
                <c:pt idx="0">
                  <c:v>0.26759356194709794</c:v>
                </c:pt>
              </c:numCache>
            </c:numRef>
          </c:val>
          <c:extLst>
            <c:ext xmlns:c16="http://schemas.microsoft.com/office/drawing/2014/chart" uri="{C3380CC4-5D6E-409C-BE32-E72D297353CC}">
              <c16:uniqueId val="{00000003-D901-2F46-B7A8-9DCA6058D706}"/>
            </c:ext>
          </c:extLst>
        </c:ser>
        <c:dLbls>
          <c:showLegendKey val="0"/>
          <c:showVal val="0"/>
          <c:showCatName val="0"/>
          <c:showSerName val="0"/>
          <c:showPercent val="0"/>
          <c:showBubbleSize val="0"/>
        </c:dLbls>
        <c:gapWidth val="218"/>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05199123847E-2"/>
              <c:y val="0.23012114863456684"/>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DM Sans 14pt" pitchFamily="2" charset="0"/>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DM Sans 14pt" pitchFamily="2" charset="0"/>
                <a:ea typeface="+mn-ea"/>
                <a:cs typeface="+mn-cs"/>
              </a:defRPr>
            </a:pPr>
            <a:r>
              <a:rPr lang="en-US" sz="1200"/>
              <a:t>Jak2</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'JAK2'!$N$37</c:f>
                <c:numCache>
                  <c:formatCode>General</c:formatCode>
                  <c:ptCount val="1"/>
                  <c:pt idx="0">
                    <c:v>0.26158292967040431</c:v>
                  </c:pt>
                </c:numCache>
              </c:numRef>
            </c:plus>
            <c:minus>
              <c:numRef>
                <c:f>'JAK2'!$N$37</c:f>
                <c:numCache>
                  <c:formatCode>General</c:formatCode>
                  <c:ptCount val="1"/>
                  <c:pt idx="0">
                    <c:v>0.26158292967040431</c:v>
                  </c:pt>
                </c:numCache>
              </c:numRef>
            </c:minus>
            <c:spPr>
              <a:noFill/>
              <a:ln w="9525" cap="flat" cmpd="sng" algn="ctr">
                <a:solidFill>
                  <a:schemeClr val="tx1">
                    <a:lumMod val="65000"/>
                    <a:lumOff val="35000"/>
                  </a:schemeClr>
                </a:solidFill>
                <a:round/>
              </a:ln>
              <a:effectLst/>
            </c:spPr>
          </c:errBars>
          <c:val>
            <c:numRef>
              <c:f>'JAK2'!$O$35</c:f>
              <c:numCache>
                <c:formatCode>0.0000</c:formatCode>
                <c:ptCount val="1"/>
                <c:pt idx="0">
                  <c:v>0.38218762191006017</c:v>
                </c:pt>
              </c:numCache>
            </c:numRef>
          </c:val>
          <c:extLst>
            <c:ext xmlns:c16="http://schemas.microsoft.com/office/drawing/2014/chart" uri="{C3380CC4-5D6E-409C-BE32-E72D297353CC}">
              <c16:uniqueId val="{00000000-038B-1D4F-B950-FF4395E614F9}"/>
            </c:ext>
          </c:extLst>
        </c:ser>
        <c:ser>
          <c:idx val="1"/>
          <c:order val="1"/>
          <c:tx>
            <c:v>0.5% Linum, T150 vs T0</c:v>
          </c:tx>
          <c:spPr>
            <a:solidFill>
              <a:srgbClr val="48A2CF"/>
            </a:solidFill>
            <a:ln>
              <a:noFill/>
            </a:ln>
            <a:effectLst/>
          </c:spPr>
          <c:invertIfNegative val="0"/>
          <c:errBars>
            <c:errBarType val="both"/>
            <c:errValType val="cust"/>
            <c:noEndCap val="0"/>
            <c:plus>
              <c:numRef>
                <c:f>'JAK2'!$P$37</c:f>
                <c:numCache>
                  <c:formatCode>General</c:formatCode>
                  <c:ptCount val="1"/>
                  <c:pt idx="0">
                    <c:v>0.25600533542755061</c:v>
                  </c:pt>
                </c:numCache>
              </c:numRef>
            </c:plus>
            <c:minus>
              <c:numRef>
                <c:f>'JAK2'!$P$37</c:f>
                <c:numCache>
                  <c:formatCode>General</c:formatCode>
                  <c:ptCount val="1"/>
                  <c:pt idx="0">
                    <c:v>0.25600533542755061</c:v>
                  </c:pt>
                </c:numCache>
              </c:numRef>
            </c:minus>
            <c:spPr>
              <a:noFill/>
              <a:ln w="9525" cap="flat" cmpd="sng" algn="ctr">
                <a:solidFill>
                  <a:schemeClr val="tx1">
                    <a:lumMod val="65000"/>
                    <a:lumOff val="35000"/>
                  </a:schemeClr>
                </a:solidFill>
                <a:round/>
              </a:ln>
              <a:effectLst/>
            </c:spPr>
          </c:errBars>
          <c:val>
            <c:numRef>
              <c:f>'JAK2'!$Q$35</c:f>
              <c:numCache>
                <c:formatCode>0.0000</c:formatCode>
                <c:ptCount val="1"/>
                <c:pt idx="0">
                  <c:v>-0.24838463120334831</c:v>
                </c:pt>
              </c:numCache>
            </c:numRef>
          </c:val>
          <c:extLst>
            <c:ext xmlns:c16="http://schemas.microsoft.com/office/drawing/2014/chart" uri="{C3380CC4-5D6E-409C-BE32-E72D297353CC}">
              <c16:uniqueId val="{00000001-038B-1D4F-B950-FF4395E614F9}"/>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Bcl2L1 (apoptosis inhibitor)</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BCL2L1!$N$37</c:f>
                <c:numCache>
                  <c:formatCode>General</c:formatCode>
                  <c:ptCount val="1"/>
                  <c:pt idx="0">
                    <c:v>6.4060942575925747E-2</c:v>
                  </c:pt>
                </c:numCache>
              </c:numRef>
            </c:plus>
            <c:minus>
              <c:numRef>
                <c:f>BCL2L1!$N$37</c:f>
                <c:numCache>
                  <c:formatCode>General</c:formatCode>
                  <c:ptCount val="1"/>
                  <c:pt idx="0">
                    <c:v>6.4060942575925747E-2</c:v>
                  </c:pt>
                </c:numCache>
              </c:numRef>
            </c:minus>
            <c:spPr>
              <a:noFill/>
              <a:ln w="9525" cap="flat" cmpd="sng" algn="ctr">
                <a:solidFill>
                  <a:schemeClr val="tx1">
                    <a:lumMod val="65000"/>
                    <a:lumOff val="35000"/>
                  </a:schemeClr>
                </a:solidFill>
                <a:round/>
              </a:ln>
              <a:effectLst/>
            </c:spPr>
          </c:errBars>
          <c:val>
            <c:numRef>
              <c:f>BCL2L1!$O$35</c:f>
              <c:numCache>
                <c:formatCode>0.0000</c:formatCode>
                <c:ptCount val="1"/>
                <c:pt idx="0">
                  <c:v>-2.1662651911429021E-2</c:v>
                </c:pt>
              </c:numCache>
            </c:numRef>
          </c:val>
          <c:extLst>
            <c:ext xmlns:c16="http://schemas.microsoft.com/office/drawing/2014/chart" uri="{C3380CC4-5D6E-409C-BE32-E72D297353CC}">
              <c16:uniqueId val="{00000000-4680-AA4B-9EEB-7EA0743C7EEF}"/>
            </c:ext>
          </c:extLst>
        </c:ser>
        <c:ser>
          <c:idx val="1"/>
          <c:order val="1"/>
          <c:tx>
            <c:v>0.5% Linum, T150 vs T0</c:v>
          </c:tx>
          <c:spPr>
            <a:solidFill>
              <a:srgbClr val="48A2CF"/>
            </a:solidFill>
            <a:ln>
              <a:noFill/>
            </a:ln>
            <a:effectLst/>
          </c:spPr>
          <c:invertIfNegative val="0"/>
          <c:errBars>
            <c:errBarType val="both"/>
            <c:errValType val="cust"/>
            <c:noEndCap val="0"/>
            <c:plus>
              <c:numRef>
                <c:f>BCL2L1!$P$37</c:f>
                <c:numCache>
                  <c:formatCode>General</c:formatCode>
                  <c:ptCount val="1"/>
                  <c:pt idx="0">
                    <c:v>8.0701752263001608E-2</c:v>
                  </c:pt>
                </c:numCache>
              </c:numRef>
            </c:plus>
            <c:minus>
              <c:numRef>
                <c:f>BCL2L1!$P$37</c:f>
                <c:numCache>
                  <c:formatCode>General</c:formatCode>
                  <c:ptCount val="1"/>
                  <c:pt idx="0">
                    <c:v>8.0701752263001608E-2</c:v>
                  </c:pt>
                </c:numCache>
              </c:numRef>
            </c:minus>
            <c:spPr>
              <a:noFill/>
              <a:ln w="9525" cap="flat" cmpd="sng" algn="ctr">
                <a:solidFill>
                  <a:schemeClr val="tx1">
                    <a:lumMod val="65000"/>
                    <a:lumOff val="35000"/>
                  </a:schemeClr>
                </a:solidFill>
                <a:round/>
              </a:ln>
              <a:effectLst/>
            </c:spPr>
          </c:errBars>
          <c:val>
            <c:numRef>
              <c:f>BCL2L1!$Q$35</c:f>
              <c:numCache>
                <c:formatCode>0.0000</c:formatCode>
                <c:ptCount val="1"/>
                <c:pt idx="0">
                  <c:v>-0.20189208868286646</c:v>
                </c:pt>
              </c:numCache>
            </c:numRef>
          </c:val>
          <c:extLst>
            <c:ext xmlns:c16="http://schemas.microsoft.com/office/drawing/2014/chart" uri="{C3380CC4-5D6E-409C-BE32-E72D297353CC}">
              <c16:uniqueId val="{00000001-4680-AA4B-9EEB-7EA0743C7EEF}"/>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HNRNPK (decreased in apoptosis)</a:t>
            </a:r>
          </a:p>
        </c:rich>
      </c:tx>
      <c:layout>
        <c:manualLayout>
          <c:xMode val="edge"/>
          <c:yMode val="edge"/>
          <c:x val="0.27683081774405194"/>
          <c:y val="2.5630454399990774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HNRNPK!$N$37</c:f>
                <c:numCache>
                  <c:formatCode>General</c:formatCode>
                  <c:ptCount val="1"/>
                  <c:pt idx="0">
                    <c:v>0.27109449063937213</c:v>
                  </c:pt>
                </c:numCache>
              </c:numRef>
            </c:plus>
            <c:minus>
              <c:numRef>
                <c:f>HNRNPK!$N$37</c:f>
                <c:numCache>
                  <c:formatCode>General</c:formatCode>
                  <c:ptCount val="1"/>
                  <c:pt idx="0">
                    <c:v>0.27109449063937213</c:v>
                  </c:pt>
                </c:numCache>
              </c:numRef>
            </c:minus>
            <c:spPr>
              <a:noFill/>
              <a:ln w="9525" cap="flat" cmpd="sng" algn="ctr">
                <a:solidFill>
                  <a:schemeClr val="tx1">
                    <a:lumMod val="65000"/>
                    <a:lumOff val="35000"/>
                  </a:schemeClr>
                </a:solidFill>
                <a:round/>
              </a:ln>
              <a:effectLst/>
            </c:spPr>
          </c:errBars>
          <c:val>
            <c:numRef>
              <c:f>HNRNPK!$O$35</c:f>
              <c:numCache>
                <c:formatCode>0.0000</c:formatCode>
                <c:ptCount val="1"/>
                <c:pt idx="0">
                  <c:v>-0.22014924491831522</c:v>
                </c:pt>
              </c:numCache>
            </c:numRef>
          </c:val>
          <c:extLst>
            <c:ext xmlns:c16="http://schemas.microsoft.com/office/drawing/2014/chart" uri="{C3380CC4-5D6E-409C-BE32-E72D297353CC}">
              <c16:uniqueId val="{00000000-71DB-D144-AB2B-64C3F3C5C0B0}"/>
            </c:ext>
          </c:extLst>
        </c:ser>
        <c:ser>
          <c:idx val="1"/>
          <c:order val="1"/>
          <c:tx>
            <c:v>0.5% Linum, T150 vs T0</c:v>
          </c:tx>
          <c:spPr>
            <a:solidFill>
              <a:srgbClr val="48A2CF"/>
            </a:solidFill>
            <a:ln>
              <a:noFill/>
            </a:ln>
            <a:effectLst/>
          </c:spPr>
          <c:invertIfNegative val="0"/>
          <c:errBars>
            <c:errBarType val="both"/>
            <c:errValType val="cust"/>
            <c:noEndCap val="0"/>
            <c:plus>
              <c:numRef>
                <c:f>HNRNPK!$P$37</c:f>
                <c:numCache>
                  <c:formatCode>General</c:formatCode>
                  <c:ptCount val="1"/>
                  <c:pt idx="0">
                    <c:v>0.10872864219163292</c:v>
                  </c:pt>
                </c:numCache>
              </c:numRef>
            </c:plus>
            <c:minus>
              <c:numRef>
                <c:f>HNRNPK!$P$37</c:f>
                <c:numCache>
                  <c:formatCode>General</c:formatCode>
                  <c:ptCount val="1"/>
                  <c:pt idx="0">
                    <c:v>0.10872864219163292</c:v>
                  </c:pt>
                </c:numCache>
              </c:numRef>
            </c:minus>
            <c:spPr>
              <a:noFill/>
              <a:ln w="9525" cap="flat" cmpd="sng" algn="ctr">
                <a:solidFill>
                  <a:schemeClr val="tx1">
                    <a:lumMod val="65000"/>
                    <a:lumOff val="35000"/>
                  </a:schemeClr>
                </a:solidFill>
                <a:round/>
              </a:ln>
              <a:effectLst/>
            </c:spPr>
          </c:errBars>
          <c:val>
            <c:numRef>
              <c:f>HNRNPK!$Q$35</c:f>
              <c:numCache>
                <c:formatCode>0.0000</c:formatCode>
                <c:ptCount val="1"/>
                <c:pt idx="0">
                  <c:v>-0.58659076562433532</c:v>
                </c:pt>
              </c:numCache>
            </c:numRef>
          </c:val>
          <c:extLst>
            <c:ext xmlns:c16="http://schemas.microsoft.com/office/drawing/2014/chart" uri="{C3380CC4-5D6E-409C-BE32-E72D297353CC}">
              <c16:uniqueId val="{00000001-71DB-D144-AB2B-64C3F3C5C0B0}"/>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DM Sans 14pt" pitchFamily="2" charset="0"/>
                <a:ea typeface="+mn-ea"/>
                <a:cs typeface="+mn-cs"/>
              </a:defRPr>
            </a:pPr>
            <a:r>
              <a:rPr lang="en-US" sz="1000"/>
              <a:t>MTCH1 (induces apoptosis in a Bcl2-independent way)</a:t>
            </a:r>
          </a:p>
        </c:rich>
      </c:tx>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MTCH1!$N$37</c:f>
                <c:numCache>
                  <c:formatCode>General</c:formatCode>
                  <c:ptCount val="1"/>
                  <c:pt idx="0">
                    <c:v>8.9271284866030962E-2</c:v>
                  </c:pt>
                </c:numCache>
              </c:numRef>
            </c:plus>
            <c:minus>
              <c:numRef>
                <c:f>MTCH1!$N$37</c:f>
                <c:numCache>
                  <c:formatCode>General</c:formatCode>
                  <c:ptCount val="1"/>
                  <c:pt idx="0">
                    <c:v>8.9271284866030962E-2</c:v>
                  </c:pt>
                </c:numCache>
              </c:numRef>
            </c:minus>
            <c:spPr>
              <a:noFill/>
              <a:ln w="9525" cap="flat" cmpd="sng" algn="ctr">
                <a:solidFill>
                  <a:schemeClr val="tx1">
                    <a:lumMod val="65000"/>
                    <a:lumOff val="35000"/>
                  </a:schemeClr>
                </a:solidFill>
                <a:round/>
              </a:ln>
              <a:effectLst/>
            </c:spPr>
          </c:errBars>
          <c:val>
            <c:numRef>
              <c:f>MTCH1!$O$35</c:f>
              <c:numCache>
                <c:formatCode>0.0000</c:formatCode>
                <c:ptCount val="1"/>
                <c:pt idx="0">
                  <c:v>-0.1309257521550139</c:v>
                </c:pt>
              </c:numCache>
            </c:numRef>
          </c:val>
          <c:extLst>
            <c:ext xmlns:c16="http://schemas.microsoft.com/office/drawing/2014/chart" uri="{C3380CC4-5D6E-409C-BE32-E72D297353CC}">
              <c16:uniqueId val="{00000000-3E81-3248-B247-5220A7AA01E1}"/>
            </c:ext>
          </c:extLst>
        </c:ser>
        <c:ser>
          <c:idx val="1"/>
          <c:order val="1"/>
          <c:tx>
            <c:v>0.5% Linum, T150 vs T0</c:v>
          </c:tx>
          <c:spPr>
            <a:solidFill>
              <a:srgbClr val="48A2CF"/>
            </a:solidFill>
            <a:ln>
              <a:noFill/>
            </a:ln>
            <a:effectLst/>
          </c:spPr>
          <c:invertIfNegative val="0"/>
          <c:errBars>
            <c:errBarType val="both"/>
            <c:errValType val="cust"/>
            <c:noEndCap val="0"/>
            <c:plus>
              <c:numRef>
                <c:f>MTCH1!$P$37</c:f>
                <c:numCache>
                  <c:formatCode>General</c:formatCode>
                  <c:ptCount val="1"/>
                  <c:pt idx="0">
                    <c:v>0.1452151237446187</c:v>
                  </c:pt>
                </c:numCache>
              </c:numRef>
            </c:plus>
            <c:minus>
              <c:numRef>
                <c:f>MTCH1!$P$37</c:f>
                <c:numCache>
                  <c:formatCode>General</c:formatCode>
                  <c:ptCount val="1"/>
                  <c:pt idx="0">
                    <c:v>0.1452151237446187</c:v>
                  </c:pt>
                </c:numCache>
              </c:numRef>
            </c:minus>
            <c:spPr>
              <a:noFill/>
              <a:ln w="9525" cap="flat" cmpd="sng" algn="ctr">
                <a:solidFill>
                  <a:schemeClr val="tx1">
                    <a:lumMod val="65000"/>
                    <a:lumOff val="35000"/>
                  </a:schemeClr>
                </a:solidFill>
                <a:round/>
              </a:ln>
              <a:effectLst/>
            </c:spPr>
          </c:errBars>
          <c:val>
            <c:numRef>
              <c:f>MTCH1!$Q$35</c:f>
              <c:numCache>
                <c:formatCode>0.0000</c:formatCode>
                <c:ptCount val="1"/>
                <c:pt idx="0">
                  <c:v>0.23834871034999772</c:v>
                </c:pt>
              </c:numCache>
            </c:numRef>
          </c:val>
          <c:extLst>
            <c:ext xmlns:c16="http://schemas.microsoft.com/office/drawing/2014/chart" uri="{C3380CC4-5D6E-409C-BE32-E72D297353CC}">
              <c16:uniqueId val="{00000001-3E81-3248-B247-5220A7AA01E1}"/>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dirty="0"/>
              <a:t>HRAS (induces senescence </a:t>
            </a:r>
            <a:br>
              <a:rPr lang="en-US" sz="1100" dirty="0"/>
            </a:br>
            <a:r>
              <a:rPr lang="en-US" sz="1100" dirty="0"/>
              <a:t>in keratinocytes)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HRAS!$N$37</c:f>
                <c:numCache>
                  <c:formatCode>General</c:formatCode>
                  <c:ptCount val="1"/>
                  <c:pt idx="0">
                    <c:v>0.11296638992164433</c:v>
                  </c:pt>
                </c:numCache>
              </c:numRef>
            </c:plus>
            <c:minus>
              <c:numRef>
                <c:f>HRAS!$N$37</c:f>
                <c:numCache>
                  <c:formatCode>General</c:formatCode>
                  <c:ptCount val="1"/>
                  <c:pt idx="0">
                    <c:v>0.11296638992164433</c:v>
                  </c:pt>
                </c:numCache>
              </c:numRef>
            </c:minus>
            <c:spPr>
              <a:noFill/>
              <a:ln w="9525" cap="flat" cmpd="sng" algn="ctr">
                <a:solidFill>
                  <a:schemeClr val="tx1">
                    <a:lumMod val="65000"/>
                    <a:lumOff val="35000"/>
                  </a:schemeClr>
                </a:solidFill>
                <a:round/>
              </a:ln>
              <a:effectLst/>
            </c:spPr>
          </c:errBars>
          <c:val>
            <c:numRef>
              <c:f>HRAS!$O$35</c:f>
              <c:numCache>
                <c:formatCode>0.0000</c:formatCode>
                <c:ptCount val="1"/>
                <c:pt idx="0">
                  <c:v>0.17508741250155824</c:v>
                </c:pt>
              </c:numCache>
            </c:numRef>
          </c:val>
          <c:extLst>
            <c:ext xmlns:c16="http://schemas.microsoft.com/office/drawing/2014/chart" uri="{C3380CC4-5D6E-409C-BE32-E72D297353CC}">
              <c16:uniqueId val="{00000000-D0B2-104C-8193-E0A891A7B211}"/>
            </c:ext>
          </c:extLst>
        </c:ser>
        <c:ser>
          <c:idx val="1"/>
          <c:order val="1"/>
          <c:tx>
            <c:v>0.5% Linum, T150 vs T0</c:v>
          </c:tx>
          <c:spPr>
            <a:solidFill>
              <a:srgbClr val="48A2CF"/>
            </a:solidFill>
            <a:ln>
              <a:noFill/>
            </a:ln>
            <a:effectLst/>
          </c:spPr>
          <c:invertIfNegative val="0"/>
          <c:errBars>
            <c:errBarType val="both"/>
            <c:errValType val="cust"/>
            <c:noEndCap val="0"/>
            <c:plus>
              <c:numRef>
                <c:f>HRAS!$P$37</c:f>
                <c:numCache>
                  <c:formatCode>General</c:formatCode>
                  <c:ptCount val="1"/>
                  <c:pt idx="0">
                    <c:v>0.1801929645456872</c:v>
                  </c:pt>
                </c:numCache>
              </c:numRef>
            </c:plus>
            <c:minus>
              <c:numRef>
                <c:f>HRAS!$P$37</c:f>
                <c:numCache>
                  <c:formatCode>General</c:formatCode>
                  <c:ptCount val="1"/>
                  <c:pt idx="0">
                    <c:v>0.1801929645456872</c:v>
                  </c:pt>
                </c:numCache>
              </c:numRef>
            </c:minus>
            <c:spPr>
              <a:noFill/>
              <a:ln w="9525" cap="flat" cmpd="sng" algn="ctr">
                <a:solidFill>
                  <a:schemeClr val="tx1">
                    <a:lumMod val="65000"/>
                    <a:lumOff val="35000"/>
                  </a:schemeClr>
                </a:solidFill>
                <a:round/>
              </a:ln>
              <a:effectLst/>
            </c:spPr>
          </c:errBars>
          <c:val>
            <c:numRef>
              <c:f>HRAS!$Q$35</c:f>
              <c:numCache>
                <c:formatCode>0.0000</c:formatCode>
                <c:ptCount val="1"/>
                <c:pt idx="0">
                  <c:v>-0.25562831780022233</c:v>
                </c:pt>
              </c:numCache>
            </c:numRef>
          </c:val>
          <c:extLst>
            <c:ext xmlns:c16="http://schemas.microsoft.com/office/drawing/2014/chart" uri="{C3380CC4-5D6E-409C-BE32-E72D297353CC}">
              <c16:uniqueId val="{00000001-D0B2-104C-8193-E0A891A7B211}"/>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userShapes r:id="rId5"/>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AIMP3 (induces senescence, suppression delays ageing)</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AIMP3!$N$37</c:f>
                <c:numCache>
                  <c:formatCode>General</c:formatCode>
                  <c:ptCount val="1"/>
                  <c:pt idx="0">
                    <c:v>0.23553328535431595</c:v>
                  </c:pt>
                </c:numCache>
              </c:numRef>
            </c:plus>
            <c:minus>
              <c:numRef>
                <c:f>AIMP3!$N$37</c:f>
                <c:numCache>
                  <c:formatCode>General</c:formatCode>
                  <c:ptCount val="1"/>
                  <c:pt idx="0">
                    <c:v>0.23553328535431595</c:v>
                  </c:pt>
                </c:numCache>
              </c:numRef>
            </c:minus>
            <c:spPr>
              <a:noFill/>
              <a:ln w="9525" cap="flat" cmpd="sng" algn="ctr">
                <a:solidFill>
                  <a:schemeClr val="tx1">
                    <a:lumMod val="65000"/>
                    <a:lumOff val="35000"/>
                  </a:schemeClr>
                </a:solidFill>
                <a:round/>
              </a:ln>
              <a:effectLst/>
            </c:spPr>
          </c:errBars>
          <c:val>
            <c:numRef>
              <c:f>AIMP3!$O$35</c:f>
              <c:numCache>
                <c:formatCode>0.0000</c:formatCode>
                <c:ptCount val="1"/>
                <c:pt idx="0">
                  <c:v>0.24667391239966951</c:v>
                </c:pt>
              </c:numCache>
            </c:numRef>
          </c:val>
          <c:extLst>
            <c:ext xmlns:c16="http://schemas.microsoft.com/office/drawing/2014/chart" uri="{C3380CC4-5D6E-409C-BE32-E72D297353CC}">
              <c16:uniqueId val="{00000000-AD99-154D-8B5A-41F0454FB739}"/>
            </c:ext>
          </c:extLst>
        </c:ser>
        <c:ser>
          <c:idx val="1"/>
          <c:order val="1"/>
          <c:tx>
            <c:v>0.5% Linum, T150 vs T0</c:v>
          </c:tx>
          <c:spPr>
            <a:solidFill>
              <a:srgbClr val="48A2CF"/>
            </a:solidFill>
            <a:ln>
              <a:noFill/>
            </a:ln>
            <a:effectLst/>
          </c:spPr>
          <c:invertIfNegative val="0"/>
          <c:errBars>
            <c:errBarType val="both"/>
            <c:errValType val="cust"/>
            <c:noEndCap val="0"/>
            <c:plus>
              <c:numRef>
                <c:f>AIMP3!$P$37</c:f>
                <c:numCache>
                  <c:formatCode>General</c:formatCode>
                  <c:ptCount val="1"/>
                  <c:pt idx="0">
                    <c:v>0.15448842346925296</c:v>
                  </c:pt>
                </c:numCache>
              </c:numRef>
            </c:plus>
            <c:minus>
              <c:numRef>
                <c:f>AIMP3!$P$37</c:f>
                <c:numCache>
                  <c:formatCode>General</c:formatCode>
                  <c:ptCount val="1"/>
                  <c:pt idx="0">
                    <c:v>0.15448842346925296</c:v>
                  </c:pt>
                </c:numCache>
              </c:numRef>
            </c:minus>
            <c:spPr>
              <a:noFill/>
              <a:ln w="9525" cap="flat" cmpd="sng" algn="ctr">
                <a:solidFill>
                  <a:schemeClr val="tx1">
                    <a:lumMod val="65000"/>
                    <a:lumOff val="35000"/>
                  </a:schemeClr>
                </a:solidFill>
                <a:round/>
              </a:ln>
              <a:effectLst/>
            </c:spPr>
          </c:errBars>
          <c:val>
            <c:numRef>
              <c:f>AIMP3!$Q$35</c:f>
              <c:numCache>
                <c:formatCode>0.0000</c:formatCode>
                <c:ptCount val="1"/>
                <c:pt idx="0">
                  <c:v>-0.27717295593456936</c:v>
                </c:pt>
              </c:numCache>
            </c:numRef>
          </c:val>
          <c:extLst>
            <c:ext xmlns:c16="http://schemas.microsoft.com/office/drawing/2014/chart" uri="{C3380CC4-5D6E-409C-BE32-E72D297353CC}">
              <c16:uniqueId val="{00000001-AD99-154D-8B5A-41F0454FB739}"/>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5">
  <a:schemeClr val="accent2"/>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0.53174</cdr:x>
      <cdr:y>0.93802</cdr:y>
    </cdr:from>
    <cdr:to>
      <cdr:x>1</cdr:x>
      <cdr:y>1</cdr:y>
    </cdr:to>
    <cdr:sp macro="" textlink="">
      <cdr:nvSpPr>
        <cdr:cNvPr id="2" name="Retângulo 12">
          <a:extLst xmlns:a="http://schemas.openxmlformats.org/drawingml/2006/main">
            <a:ext uri="{FF2B5EF4-FFF2-40B4-BE49-F238E27FC236}">
              <a16:creationId xmlns:a16="http://schemas.microsoft.com/office/drawing/2014/main" id="{F6486254-739A-DC6C-97CD-7DB408E65431}"/>
            </a:ext>
          </a:extLst>
        </cdr:cNvPr>
        <cdr:cNvSpPr/>
      </cdr:nvSpPr>
      <cdr:spPr>
        <a:xfrm xmlns:a="http://schemas.openxmlformats.org/drawingml/2006/main">
          <a:off x="9474276" y="3173350"/>
          <a:ext cx="1497858" cy="137025"/>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12/05/2025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2</a:t>
            </a:fld>
            <a:endParaRPr lang="en-GB"/>
          </a:p>
        </p:txBody>
      </p:sp>
    </p:spTree>
    <p:extLst>
      <p:ext uri="{BB962C8B-B14F-4D97-AF65-F5344CB8AC3E}">
        <p14:creationId xmlns:p14="http://schemas.microsoft.com/office/powerpoint/2010/main" val="3334342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5"/>
          </p:nvPr>
        </p:nvSpPr>
        <p:spPr/>
        <p:txBody>
          <a:bodyPr/>
          <a:lstStyle/>
          <a:p>
            <a:fld id="{B05EFF53-B5E9-4C67-9F80-34173122F7DF}" type="slidenum">
              <a:rPr lang="en-GB" smtClean="0"/>
              <a:t>12</a:t>
            </a:fld>
            <a:endParaRPr lang="en-GB"/>
          </a:p>
        </p:txBody>
      </p:sp>
    </p:spTree>
    <p:extLst>
      <p:ext uri="{BB962C8B-B14F-4D97-AF65-F5344CB8AC3E}">
        <p14:creationId xmlns:p14="http://schemas.microsoft.com/office/powerpoint/2010/main" val="1333155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on the reduction of inflammatory cytokines are shown in the presentation of ALPAFLOR® LINUM AO. ETERWELL™ HAIR is the CB (Clean Beauty) version of ALPAFLOR® LINUM AO for which we are preparing an equivalence report. The Inflammaging claim will be further developed with the second wave of promotion including the full line up supporting the promotion of ETERWELL™ HAIR. </a:t>
            </a:r>
          </a:p>
        </p:txBody>
      </p:sp>
      <p:sp>
        <p:nvSpPr>
          <p:cNvPr id="4" name="Slide Number Placeholder 3"/>
          <p:cNvSpPr>
            <a:spLocks noGrp="1"/>
          </p:cNvSpPr>
          <p:nvPr>
            <p:ph type="sldNum" sz="quarter" idx="5"/>
          </p:nvPr>
        </p:nvSpPr>
        <p:spPr/>
        <p:txBody>
          <a:bodyPr/>
          <a:lstStyle/>
          <a:p>
            <a:fld id="{B05EFF53-B5E9-4C67-9F80-34173122F7DF}" type="slidenum">
              <a:rPr lang="en-GB" smtClean="0"/>
              <a:t>19</a:t>
            </a:fld>
            <a:endParaRPr lang="en-GB"/>
          </a:p>
        </p:txBody>
      </p:sp>
    </p:spTree>
    <p:extLst>
      <p:ext uri="{BB962C8B-B14F-4D97-AF65-F5344CB8AC3E}">
        <p14:creationId xmlns:p14="http://schemas.microsoft.com/office/powerpoint/2010/main" val="3164464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of the volunteers showing a positive response means showing a positive efficacy, a stimulation of Anagen phase vs Telogen phase when using the product. This is not volunteers comments but data-based statement. This is a strong positive response for hair density testing if compared with other benchmarks like Minoxidil (known to generate more hair loss for the 3 first month of the treatment and with a positive response &lt;50%).</a:t>
            </a:r>
          </a:p>
        </p:txBody>
      </p:sp>
      <p:sp>
        <p:nvSpPr>
          <p:cNvPr id="4" name="Slide Number Placeholder 3"/>
          <p:cNvSpPr>
            <a:spLocks noGrp="1"/>
          </p:cNvSpPr>
          <p:nvPr>
            <p:ph type="sldNum" sz="quarter" idx="5"/>
          </p:nvPr>
        </p:nvSpPr>
        <p:spPr/>
        <p:txBody>
          <a:bodyPr/>
          <a:lstStyle/>
          <a:p>
            <a:fld id="{B05EFF53-B5E9-4C67-9F80-34173122F7DF}" type="slidenum">
              <a:rPr lang="en-GB" smtClean="0"/>
              <a:t>25</a:t>
            </a:fld>
            <a:endParaRPr lang="en-GB"/>
          </a:p>
        </p:txBody>
      </p:sp>
    </p:spTree>
    <p:extLst>
      <p:ext uri="{BB962C8B-B14F-4D97-AF65-F5344CB8AC3E}">
        <p14:creationId xmlns:p14="http://schemas.microsoft.com/office/powerpoint/2010/main" val="2701186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34</a:t>
            </a:fld>
            <a:endParaRPr lang="en-GB"/>
          </a:p>
        </p:txBody>
      </p:sp>
    </p:spTree>
    <p:extLst>
      <p:ext uri="{BB962C8B-B14F-4D97-AF65-F5344CB8AC3E}">
        <p14:creationId xmlns:p14="http://schemas.microsoft.com/office/powerpoint/2010/main" val="3153301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41</a:t>
            </a:fld>
            <a:endParaRPr lang="en-GB"/>
          </a:p>
        </p:txBody>
      </p:sp>
    </p:spTree>
    <p:extLst>
      <p:ext uri="{BB962C8B-B14F-4D97-AF65-F5344CB8AC3E}">
        <p14:creationId xmlns:p14="http://schemas.microsoft.com/office/powerpoint/2010/main" val="563035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44</a:t>
            </a:fld>
            <a:endParaRPr lang="en-GB"/>
          </a:p>
        </p:txBody>
      </p:sp>
    </p:spTree>
    <p:extLst>
      <p:ext uri="{BB962C8B-B14F-4D97-AF65-F5344CB8AC3E}">
        <p14:creationId xmlns:p14="http://schemas.microsoft.com/office/powerpoint/2010/main" val="2203019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45</a:t>
            </a:fld>
            <a:endParaRPr lang="en-GB"/>
          </a:p>
        </p:txBody>
      </p:sp>
    </p:spTree>
    <p:extLst>
      <p:ext uri="{BB962C8B-B14F-4D97-AF65-F5344CB8AC3E}">
        <p14:creationId xmlns:p14="http://schemas.microsoft.com/office/powerpoint/2010/main" val="3055424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4400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48</a:t>
            </a:fld>
            <a:endParaRPr lang="en-GB"/>
          </a:p>
        </p:txBody>
      </p:sp>
    </p:spTree>
    <p:extLst>
      <p:ext uri="{BB962C8B-B14F-4D97-AF65-F5344CB8AC3E}">
        <p14:creationId xmlns:p14="http://schemas.microsoft.com/office/powerpoint/2010/main" val="6481927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14pt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14pt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14pt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14pt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14pt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14pt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14pt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14pt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48A2CF"/>
          </a:solidFill>
          <a:ln w="28575">
            <a:solidFill>
              <a:srgbClr val="48A2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48A2CF"/>
          </a:solidFill>
          <a:ln w="28575">
            <a:solidFill>
              <a:srgbClr val="48A2C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48A2CF"/>
          </a:solidFill>
          <a:ln w="28575">
            <a:solidFill>
              <a:srgbClr val="48A2C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775585"/>
            <a:ext cx="7125669" cy="784830"/>
          </a:xfrm>
          <a:prstGeom prst="rect">
            <a:avLst/>
          </a:prstGeom>
          <a:noFill/>
        </p:spPr>
        <p:txBody>
          <a:bodyPr wrap="none" rtlCol="0">
            <a:spAutoFit/>
          </a:bodyPr>
          <a:lstStyle/>
          <a:p>
            <a:r>
              <a:rPr lang="en-GB" sz="4500" b="1">
                <a:solidFill>
                  <a:schemeClr val="bg1"/>
                </a:solidFill>
                <a:latin typeface="DM Sans 14pt Medium" pitchFamily="2" charset="77"/>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CBBC736F-0B9B-0552-93FB-18E4510B7EC3}"/>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27875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A7DBAA-9E8A-4CE5-716B-C49D853AEE80}"/>
              </a:ext>
            </a:extLst>
          </p:cNvPr>
          <p:cNvSpPr>
            <a:spLocks noGrp="1"/>
          </p:cNvSpPr>
          <p:nvPr>
            <p:ph type="dt" sz="half" idx="10"/>
          </p:nvPr>
        </p:nvSpPr>
        <p:spPr/>
        <p:txBody>
          <a:bodyPr/>
          <a:lstStyle/>
          <a:p>
            <a:fld id="{8DE537FB-661D-4717-81AB-1923D7503C6E}" type="datetimeFigureOut">
              <a:rPr lang="fr-FR" smtClean="0"/>
              <a:t>12/05/2025</a:t>
            </a:fld>
            <a:endParaRPr lang="fr-FR"/>
          </a:p>
        </p:txBody>
      </p:sp>
      <p:sp>
        <p:nvSpPr>
          <p:cNvPr id="3" name="Footer Placeholder 2">
            <a:extLst>
              <a:ext uri="{FF2B5EF4-FFF2-40B4-BE49-F238E27FC236}">
                <a16:creationId xmlns:a16="http://schemas.microsoft.com/office/drawing/2014/main" id="{9277338E-7A2F-9BEE-BB3C-B4365063413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49CF1B0D-D758-9ACB-9BF6-4B174D742C6B}"/>
              </a:ext>
            </a:extLst>
          </p:cNvPr>
          <p:cNvSpPr>
            <a:spLocks noGrp="1"/>
          </p:cNvSpPr>
          <p:nvPr>
            <p:ph type="sldNum" sz="quarter" idx="12"/>
          </p:nvPr>
        </p:nvSpPr>
        <p:spPr/>
        <p:txBody>
          <a:bodyPr/>
          <a:lstStyle/>
          <a:p>
            <a:fld id="{111B4ADD-5474-44B6-8CDC-43481A9D3ADE}" type="slidenum">
              <a:rPr lang="fr-FR" smtClean="0"/>
              <a:t>‹#›</a:t>
            </a:fld>
            <a:endParaRPr lang="fr-FR"/>
          </a:p>
        </p:txBody>
      </p:sp>
    </p:spTree>
    <p:extLst>
      <p:ext uri="{BB962C8B-B14F-4D97-AF65-F5344CB8AC3E}">
        <p14:creationId xmlns:p14="http://schemas.microsoft.com/office/powerpoint/2010/main" val="1930165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Quote 1">
    <p:bg>
      <p:bgPr>
        <a:solidFill>
          <a:srgbClr val="307297"/>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DM Sans 14pt Medium"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Tree>
    <p:extLst>
      <p:ext uri="{BB962C8B-B14F-4D97-AF65-F5344CB8AC3E}">
        <p14:creationId xmlns:p14="http://schemas.microsoft.com/office/powerpoint/2010/main" val="1475450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87199"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323290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687" r:id="rId2"/>
    <p:sldLayoutId id="2147483714" r:id="rId3"/>
    <p:sldLayoutId id="2147483699" r:id="rId4"/>
    <p:sldLayoutId id="2147483726" r:id="rId5"/>
    <p:sldLayoutId id="2147483733" r:id="rId6"/>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
        <p:nvSpPr>
          <p:cNvPr id="7" name="TextBox 6">
            <a:extLst>
              <a:ext uri="{FF2B5EF4-FFF2-40B4-BE49-F238E27FC236}">
                <a16:creationId xmlns:a16="http://schemas.microsoft.com/office/drawing/2014/main" id="{0F987732-FA51-70CD-02E3-56A1275077CF}"/>
              </a:ext>
            </a:extLst>
          </p:cNvPr>
          <p:cNvSpPr txBox="1"/>
          <p:nvPr userDrawn="1">
            <p:extLst>
              <p:ext uri="{1162E1C5-73C7-4A58-AE30-91384D911F3F}">
                <p184:classification xmlns:p184="http://schemas.microsoft.com/office/powerpoint/2018/4/main" val="hdr"/>
              </p:ext>
            </p:extLst>
          </p:nvPr>
        </p:nvSpPr>
        <p:spPr>
          <a:xfrm>
            <a:off x="11139488" y="317500"/>
            <a:ext cx="769937" cy="182880"/>
          </a:xfrm>
          <a:prstGeom prst="rect">
            <a:avLst/>
          </a:prstGeom>
        </p:spPr>
        <p:txBody>
          <a:bodyPr horzOverflow="overflow" lIns="0" tIns="0" rIns="0" bIns="0">
            <a:spAutoFit/>
          </a:bodyPr>
          <a:lstStyle/>
          <a:p>
            <a:pPr algn="l"/>
            <a:r>
              <a:rPr lang="en-US" sz="1200">
                <a:solidFill>
                  <a:srgbClr val="FF8C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1560586399"/>
      </p:ext>
    </p:extLst>
  </p:cSld>
  <p:clrMap bg1="lt1" tx1="dk1" bg2="lt2" tx2="dk2" accent1="accent1" accent2="accent2" accent3="accent3" accent4="accent4" accent5="accent5" accent6="accent6" hlink="hlink" folHlink="folHlink"/>
  <p:sldLayoutIdLst>
    <p:sldLayoutId id="2147483732"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93540339"/>
      </p:ext>
    </p:extLst>
  </p:cSld>
  <p:clrMap bg1="lt1" tx1="dk1" bg2="lt2" tx2="dk2" accent1="accent1" accent2="accent2" accent3="accent3" accent4="accent4" accent5="accent5" accent6="accent6" hlink="hlink" folHlink="folHlink"/>
  <p:sldLayoutIdLst>
    <p:sldLayoutId id="2147483779" r:id="rId1"/>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7.sv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7.sv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sv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6.png"/><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svg"/><Relationship Id="rId7"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10" Type="http://schemas.microsoft.com/office/2007/relationships/hdphoto" Target="../media/hdphoto6.wdp"/><Relationship Id="rId4" Type="http://schemas.openxmlformats.org/officeDocument/2006/relationships/image" Target="../media/image2.png"/><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10.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9.jpeg"/><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png"/><Relationship Id="rId4" Type="http://schemas.openxmlformats.org/officeDocument/2006/relationships/image" Target="../media/image7.svg"/></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1.xml"/><Relationship Id="rId7" Type="http://schemas.microsoft.com/office/2007/relationships/hdphoto" Target="../media/hdphoto7.wdp"/><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3.png"/><Relationship Id="rId11" Type="http://schemas.openxmlformats.org/officeDocument/2006/relationships/image" Target="../media/image34.png"/><Relationship Id="rId5" Type="http://schemas.openxmlformats.org/officeDocument/2006/relationships/image" Target="../media/image7.svg"/><Relationship Id="rId10" Type="http://schemas.openxmlformats.org/officeDocument/2006/relationships/image" Target="../media/image30.png"/><Relationship Id="rId4" Type="http://schemas.openxmlformats.org/officeDocument/2006/relationships/image" Target="../media/image6.png"/><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6.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7.svg"/><Relationship Id="rId7" Type="http://schemas.openxmlformats.org/officeDocument/2006/relationships/image" Target="../media/image38.png"/><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8.wdp"/><Relationship Id="rId5" Type="http://schemas.openxmlformats.org/officeDocument/2006/relationships/image" Target="../media/image37.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image" Target="../media/image2.png"/><Relationship Id="rId4" Type="http://schemas.openxmlformats.org/officeDocument/2006/relationships/image" Target="../media/image7.svg"/></Relationships>
</file>

<file path=ppt/slides/_rels/slide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7.svg"/><Relationship Id="rId7" Type="http://schemas.openxmlformats.org/officeDocument/2006/relationships/image" Target="../media/image41.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7.svg"/><Relationship Id="rId7" Type="http://schemas.openxmlformats.org/officeDocument/2006/relationships/chart" Target="../charts/chart5.xml"/><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10.wdp"/><Relationship Id="rId5" Type="http://schemas.openxmlformats.org/officeDocument/2006/relationships/image" Target="../media/image47.png"/><Relationship Id="rId4" Type="http://schemas.openxmlformats.org/officeDocument/2006/relationships/image" Target="../media/image2.png"/><Relationship Id="rId9" Type="http://schemas.microsoft.com/office/2007/relationships/hdphoto" Target="../media/hdphoto11.wdp"/></Relationships>
</file>

<file path=ppt/slides/_rels/slide32.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image" Target="../media/image7.svg"/><Relationship Id="rId7" Type="http://schemas.openxmlformats.org/officeDocument/2006/relationships/chart" Target="../charts/chart8.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chart" Target="../charts/chart12.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8" Type="http://schemas.openxmlformats.org/officeDocument/2006/relationships/chart" Target="../charts/chart13.xml"/><Relationship Id="rId3" Type="http://schemas.openxmlformats.org/officeDocument/2006/relationships/image" Target="../media/image6.png"/><Relationship Id="rId7" Type="http://schemas.microsoft.com/office/2007/relationships/hdphoto" Target="../media/hdphoto12.wdp"/><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2.png"/><Relationship Id="rId10" Type="http://schemas.microsoft.com/office/2007/relationships/hdphoto" Target="../media/hdphoto13.wdp"/><Relationship Id="rId4" Type="http://schemas.openxmlformats.org/officeDocument/2006/relationships/image" Target="../media/image7.svg"/><Relationship Id="rId9" Type="http://schemas.openxmlformats.org/officeDocument/2006/relationships/image" Target="../media/image50.png"/></Relationships>
</file>

<file path=ppt/slides/_rels/slide35.xml.rels><?xml version="1.0" encoding="UTF-8" standalone="yes"?>
<Relationships xmlns="http://schemas.openxmlformats.org/package/2006/relationships"><Relationship Id="rId8" Type="http://schemas.openxmlformats.org/officeDocument/2006/relationships/chart" Target="../charts/chart15.xml"/><Relationship Id="rId3" Type="http://schemas.openxmlformats.org/officeDocument/2006/relationships/image" Target="../media/image7.svg"/><Relationship Id="rId7" Type="http://schemas.openxmlformats.org/officeDocument/2006/relationships/chart" Target="../charts/chart14.xml"/><Relationship Id="rId12" Type="http://schemas.microsoft.com/office/2007/relationships/hdphoto" Target="../media/hdphoto15.wdp"/><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10.wdp"/><Relationship Id="rId11" Type="http://schemas.openxmlformats.org/officeDocument/2006/relationships/image" Target="../media/image52.png"/><Relationship Id="rId5" Type="http://schemas.openxmlformats.org/officeDocument/2006/relationships/image" Target="../media/image47.png"/><Relationship Id="rId10" Type="http://schemas.microsoft.com/office/2007/relationships/hdphoto" Target="../media/hdphoto14.wdp"/><Relationship Id="rId4" Type="http://schemas.openxmlformats.org/officeDocument/2006/relationships/image" Target="../media/image2.png"/><Relationship Id="rId9" Type="http://schemas.openxmlformats.org/officeDocument/2006/relationships/image" Target="../media/image51.png"/></Relationships>
</file>

<file path=ppt/slides/_rels/slide3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7.svg"/><Relationship Id="rId7" Type="http://schemas.openxmlformats.org/officeDocument/2006/relationships/chart" Target="../charts/chart16.xml"/><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12.wdp"/><Relationship Id="rId5" Type="http://schemas.openxmlformats.org/officeDocument/2006/relationships/image" Target="../media/image49.png"/><Relationship Id="rId4" Type="http://schemas.openxmlformats.org/officeDocument/2006/relationships/image" Target="../media/image2.png"/><Relationship Id="rId9" Type="http://schemas.microsoft.com/office/2007/relationships/hdphoto" Target="../media/hdphoto16.wdp"/></Relationships>
</file>

<file path=ppt/slides/_rels/slide37.xml.rels><?xml version="1.0" encoding="UTF-8" standalone="yes"?>
<Relationships xmlns="http://schemas.openxmlformats.org/package/2006/relationships"><Relationship Id="rId8" Type="http://schemas.openxmlformats.org/officeDocument/2006/relationships/chart" Target="../charts/chart18.xml"/><Relationship Id="rId3" Type="http://schemas.openxmlformats.org/officeDocument/2006/relationships/image" Target="../media/image7.svg"/><Relationship Id="rId7" Type="http://schemas.openxmlformats.org/officeDocument/2006/relationships/chart" Target="../charts/chart17.xml"/><Relationship Id="rId12" Type="http://schemas.microsoft.com/office/2007/relationships/hdphoto" Target="../media/hdphoto18.wdp"/><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10.wdp"/><Relationship Id="rId11" Type="http://schemas.openxmlformats.org/officeDocument/2006/relationships/image" Target="../media/image55.png"/><Relationship Id="rId5" Type="http://schemas.openxmlformats.org/officeDocument/2006/relationships/image" Target="../media/image47.png"/><Relationship Id="rId10" Type="http://schemas.microsoft.com/office/2007/relationships/hdphoto" Target="../media/hdphoto17.wdp"/><Relationship Id="rId4" Type="http://schemas.openxmlformats.org/officeDocument/2006/relationships/image" Target="../media/image2.png"/><Relationship Id="rId9"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30.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58.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2.png"/><Relationship Id="rId4" Type="http://schemas.openxmlformats.org/officeDocument/2006/relationships/image" Target="../media/image7.svg"/></Relationships>
</file>

<file path=ppt/slides/_rels/slide42.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7.sv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8.wdp"/><Relationship Id="rId11" Type="http://schemas.openxmlformats.org/officeDocument/2006/relationships/image" Target="../media/image64.png"/><Relationship Id="rId5" Type="http://schemas.openxmlformats.org/officeDocument/2006/relationships/image" Target="../media/image37.png"/><Relationship Id="rId15" Type="http://schemas.openxmlformats.org/officeDocument/2006/relationships/image" Target="../media/image68.png"/><Relationship Id="rId10" Type="http://schemas.openxmlformats.org/officeDocument/2006/relationships/image" Target="../media/image63.svg"/><Relationship Id="rId4" Type="http://schemas.openxmlformats.org/officeDocument/2006/relationships/image" Target="../media/image2.png"/><Relationship Id="rId9" Type="http://schemas.openxmlformats.org/officeDocument/2006/relationships/image" Target="../media/image62.png"/><Relationship Id="rId14" Type="http://schemas.openxmlformats.org/officeDocument/2006/relationships/image" Target="../media/image67.png"/></Relationships>
</file>

<file path=ppt/slides/_rels/slide4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72.png"/><Relationship Id="rId4" Type="http://schemas.openxmlformats.org/officeDocument/2006/relationships/image" Target="../media/image71.png"/></Relationships>
</file>

<file path=ppt/slides/_rels/slide45.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2.png"/><Relationship Id="rId7" Type="http://schemas.openxmlformats.org/officeDocument/2006/relationships/image" Target="../media/image76.jpeg"/><Relationship Id="rId12" Type="http://schemas.openxmlformats.org/officeDocument/2006/relationships/image" Target="../media/image81.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75.jpeg"/><Relationship Id="rId11" Type="http://schemas.openxmlformats.org/officeDocument/2006/relationships/image" Target="../media/image80.jpeg"/><Relationship Id="rId5" Type="http://schemas.openxmlformats.org/officeDocument/2006/relationships/image" Target="../media/image74.jpeg"/><Relationship Id="rId10" Type="http://schemas.openxmlformats.org/officeDocument/2006/relationships/image" Target="../media/image79.jpeg"/><Relationship Id="rId4" Type="http://schemas.openxmlformats.org/officeDocument/2006/relationships/image" Target="../media/image73.jpeg"/><Relationship Id="rId9" Type="http://schemas.openxmlformats.org/officeDocument/2006/relationships/image" Target="../media/image78.jpeg"/></Relationships>
</file>

<file path=ppt/slides/_rels/slide4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B4103E17-1E2C-D5BB-5701-8DEBA2793EBB}"/>
              </a:ext>
            </a:extLst>
          </p:cNvPr>
          <p:cNvSpPr>
            <a:spLocks noGrp="1"/>
          </p:cNvSpPr>
          <p:nvPr>
            <p:ph type="dt" sz="half" idx="10"/>
          </p:nvPr>
        </p:nvSpPr>
        <p:spPr/>
        <p:txBody>
          <a:bodyPr/>
          <a:lstStyle/>
          <a:p>
            <a:r>
              <a:rPr lang="en-GB" dirty="0"/>
              <a:t>2025-04</a:t>
            </a:r>
          </a:p>
        </p:txBody>
      </p:sp>
      <p:sp>
        <p:nvSpPr>
          <p:cNvPr id="3" name="Título 2">
            <a:extLst>
              <a:ext uri="{FF2B5EF4-FFF2-40B4-BE49-F238E27FC236}">
                <a16:creationId xmlns:a16="http://schemas.microsoft.com/office/drawing/2014/main" id="{F4C62883-72E2-78E7-49E5-4AFD21C47936}"/>
              </a:ext>
            </a:extLst>
          </p:cNvPr>
          <p:cNvSpPr>
            <a:spLocks noGrp="1"/>
          </p:cNvSpPr>
          <p:nvPr>
            <p:ph type="ctrTitle"/>
          </p:nvPr>
        </p:nvSpPr>
        <p:spPr/>
        <p:txBody>
          <a:bodyPr/>
          <a:lstStyle/>
          <a:p>
            <a:r>
              <a:rPr lang="en-US" b="0" dirty="0">
                <a:latin typeface="DM Sans 14pt Medium" pitchFamily="2" charset="77"/>
              </a:rPr>
              <a:t>ETERWELL™ HAIR</a:t>
            </a:r>
          </a:p>
        </p:txBody>
      </p:sp>
      <p:sp>
        <p:nvSpPr>
          <p:cNvPr id="4" name="Subtítulo 3">
            <a:extLst>
              <a:ext uri="{FF2B5EF4-FFF2-40B4-BE49-F238E27FC236}">
                <a16:creationId xmlns:a16="http://schemas.microsoft.com/office/drawing/2014/main" id="{D421EFEB-74C9-DC88-2AA6-BD4CE9ACDD64}"/>
              </a:ext>
            </a:extLst>
          </p:cNvPr>
          <p:cNvSpPr>
            <a:spLocks noGrp="1"/>
          </p:cNvSpPr>
          <p:nvPr>
            <p:ph type="subTitle" idx="1"/>
          </p:nvPr>
        </p:nvSpPr>
        <p:spPr>
          <a:xfrm>
            <a:off x="302400" y="1067150"/>
            <a:ext cx="11589562" cy="886900"/>
          </a:xfrm>
        </p:spPr>
        <p:txBody>
          <a:bodyPr/>
          <a:lstStyle/>
          <a:p>
            <a:r>
              <a:rPr lang="en-US" i="1" dirty="0">
                <a:latin typeface="Lora" pitchFamily="2" charset="77"/>
              </a:rPr>
              <a:t>Hair longevity powered </a:t>
            </a:r>
            <a:br>
              <a:rPr lang="en-US" i="1" dirty="0">
                <a:latin typeface="Lora" pitchFamily="2" charset="77"/>
              </a:rPr>
            </a:br>
            <a:r>
              <a:rPr lang="en-US" i="1" dirty="0">
                <a:latin typeface="Lora" pitchFamily="2" charset="77"/>
              </a:rPr>
              <a:t>by senolytic science</a:t>
            </a:r>
          </a:p>
          <a:p>
            <a:br>
              <a:rPr lang="en-US" dirty="0">
                <a:latin typeface="DM Sans 14pt Medium" pitchFamily="2" charset="77"/>
              </a:rPr>
            </a:br>
            <a:endParaRPr lang="en-US" dirty="0">
              <a:latin typeface="DM Sans 14pt Medium" pitchFamily="2" charset="77"/>
            </a:endParaRPr>
          </a:p>
        </p:txBody>
      </p:sp>
    </p:spTree>
    <p:extLst>
      <p:ext uri="{BB962C8B-B14F-4D97-AF65-F5344CB8AC3E}">
        <p14:creationId xmlns:p14="http://schemas.microsoft.com/office/powerpoint/2010/main" val="827478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C9067543-C6F9-A59B-3216-EB820A6A6EB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6202680" y="0"/>
            <a:ext cx="598932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926267"/>
            <a:ext cx="3797161" cy="1450200"/>
          </a:xfrm>
        </p:spPr>
        <p:txBody>
          <a:bodyPr/>
          <a:lstStyle/>
          <a:p>
            <a:r>
              <a:rPr lang="en-US" sz="6000" dirty="0">
                <a:latin typeface="DM Sans 14pt Medium" pitchFamily="2" charset="77"/>
              </a:rPr>
              <a:t>“Hair care is the new</a:t>
            </a:r>
          </a:p>
        </p:txBody>
      </p:sp>
      <p:sp>
        <p:nvSpPr>
          <p:cNvPr id="2" name="Título 2">
            <a:extLst>
              <a:ext uri="{FF2B5EF4-FFF2-40B4-BE49-F238E27FC236}">
                <a16:creationId xmlns:a16="http://schemas.microsoft.com/office/drawing/2014/main" id="{64F78BE4-066C-BA5D-3BAA-09F2B8075BF6}"/>
              </a:ext>
            </a:extLst>
          </p:cNvPr>
          <p:cNvSpPr txBox="1">
            <a:spLocks/>
          </p:cNvSpPr>
          <p:nvPr/>
        </p:nvSpPr>
        <p:spPr>
          <a:xfrm>
            <a:off x="302399" y="3389871"/>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200" b="0" dirty="0">
                <a:latin typeface="DM Sans 14pt Medium" pitchFamily="2" charset="77"/>
              </a:rPr>
              <a:t>Nicolas Hieronimus, L'Oréal Group CEO</a:t>
            </a:r>
          </a:p>
        </p:txBody>
      </p:sp>
      <p:sp>
        <p:nvSpPr>
          <p:cNvPr id="11" name="Título 2">
            <a:extLst>
              <a:ext uri="{FF2B5EF4-FFF2-40B4-BE49-F238E27FC236}">
                <a16:creationId xmlns:a16="http://schemas.microsoft.com/office/drawing/2014/main" id="{416F6DF8-9DEA-009C-6AC4-D31EEA42005B}"/>
              </a:ext>
            </a:extLst>
          </p:cNvPr>
          <p:cNvSpPr txBox="1">
            <a:spLocks/>
          </p:cNvSpPr>
          <p:nvPr/>
        </p:nvSpPr>
        <p:spPr>
          <a:xfrm>
            <a:off x="302399" y="2495987"/>
            <a:ext cx="3797161" cy="67296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6000" dirty="0">
                <a:latin typeface="DM Sans 14pt Medium" pitchFamily="2" charset="77"/>
              </a:rPr>
              <a:t>skincare”</a:t>
            </a:r>
          </a:p>
        </p:txBody>
      </p:sp>
      <p:sp>
        <p:nvSpPr>
          <p:cNvPr id="12" name="Título 2">
            <a:extLst>
              <a:ext uri="{FF2B5EF4-FFF2-40B4-BE49-F238E27FC236}">
                <a16:creationId xmlns:a16="http://schemas.microsoft.com/office/drawing/2014/main" id="{731EFCE7-998F-885D-7FBC-951756824B19}"/>
              </a:ext>
            </a:extLst>
          </p:cNvPr>
          <p:cNvSpPr txBox="1">
            <a:spLocks/>
          </p:cNvSpPr>
          <p:nvPr/>
        </p:nvSpPr>
        <p:spPr>
          <a:xfrm>
            <a:off x="2545635" y="4481533"/>
            <a:ext cx="2988891"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u="none" strike="noStrike" dirty="0">
                <a:solidFill>
                  <a:srgbClr val="89C7E8"/>
                </a:solidFill>
                <a:effectLst/>
                <a:latin typeface="Lora" pitchFamily="2" charset="77"/>
              </a:rPr>
              <a:t>Increasingly, consumers are realizing that hair care goes far beyond </a:t>
            </a:r>
            <a:br>
              <a:rPr lang="en-US" sz="2000" b="0" u="none" strike="noStrike" dirty="0">
                <a:solidFill>
                  <a:srgbClr val="89C7E8"/>
                </a:solidFill>
                <a:effectLst/>
                <a:latin typeface="Lora" pitchFamily="2" charset="77"/>
              </a:rPr>
            </a:br>
            <a:r>
              <a:rPr lang="en-US" sz="2000" b="0" u="none" strike="noStrike" dirty="0">
                <a:solidFill>
                  <a:srgbClr val="89C7E8"/>
                </a:solidFill>
                <a:effectLst/>
                <a:latin typeface="Lora" pitchFamily="2" charset="77"/>
              </a:rPr>
              <a:t>the strands. It starts </a:t>
            </a:r>
            <a:br>
              <a:rPr lang="en-US" sz="2000" b="0" u="none" strike="noStrike" dirty="0">
                <a:solidFill>
                  <a:srgbClr val="89C7E8"/>
                </a:solidFill>
                <a:effectLst/>
                <a:latin typeface="Lora" pitchFamily="2" charset="77"/>
              </a:rPr>
            </a:br>
            <a:r>
              <a:rPr lang="en-US" sz="2000" b="0" u="none" strike="noStrike" dirty="0">
                <a:solidFill>
                  <a:srgbClr val="89C7E8"/>
                </a:solidFill>
                <a:effectLst/>
                <a:latin typeface="Lora" pitchFamily="2" charset="77"/>
              </a:rPr>
              <a:t>at the root.</a:t>
            </a:r>
            <a:endParaRPr lang="en-US" sz="2000" b="0" dirty="0">
              <a:solidFill>
                <a:srgbClr val="89C7E8"/>
              </a:solidFill>
              <a:latin typeface="Lora" pitchFamily="2" charset="77"/>
            </a:endParaRP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3EAE955A-3FEF-418D-D37E-F10C94BCF16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ítulo 2">
            <a:extLst>
              <a:ext uri="{FF2B5EF4-FFF2-40B4-BE49-F238E27FC236}">
                <a16:creationId xmlns:a16="http://schemas.microsoft.com/office/drawing/2014/main" id="{C31DF9FD-3432-C792-F2EA-523230673F85}"/>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Tree>
    <p:extLst>
      <p:ext uri="{BB962C8B-B14F-4D97-AF65-F5344CB8AC3E}">
        <p14:creationId xmlns:p14="http://schemas.microsoft.com/office/powerpoint/2010/main" val="253833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withEffect">
                                  <p:stCondLst>
                                    <p:cond delay="0"/>
                                  </p:stCondLst>
                                  <p:childTnLst>
                                    <p:animMotion origin="layout" path="M 1.25E-6 -7.40741E-7 L 0.1845 -7.40741E-7 " pathEditMode="relative" rAng="0" ptsTypes="AA">
                                      <p:cBhvr>
                                        <p:cTn id="6" dur="2000" fill="hold"/>
                                        <p:tgtEl>
                                          <p:spTgt spid="11"/>
                                        </p:tgtEl>
                                        <p:attrNameLst>
                                          <p:attrName>ppt_x</p:attrName>
                                          <p:attrName>ppt_y</p:attrName>
                                        </p:attrNameLst>
                                      </p:cBhvr>
                                      <p:rCtr x="9219" y="0"/>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E5786DD-93A7-36D7-638F-7C14B545D2AE}"/>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a:ext>
            </a:extLst>
          </a:blip>
          <a:srcRect/>
          <a:stretch/>
        </p:blipFill>
        <p:spPr>
          <a:xfrm>
            <a:off x="8392072" y="1389115"/>
            <a:ext cx="2732627" cy="3671315"/>
          </a:xfrm>
          <a:prstGeom prst="rect">
            <a:avLst/>
          </a:prstGeom>
        </p:spPr>
      </p:pic>
      <p:pic>
        <p:nvPicPr>
          <p:cNvPr id="22" name="Picture 4">
            <a:extLst>
              <a:ext uri="{FF2B5EF4-FFF2-40B4-BE49-F238E27FC236}">
                <a16:creationId xmlns:a16="http://schemas.microsoft.com/office/drawing/2014/main" id="{CEE47656-F210-ED69-B205-32886B75D680}"/>
              </a:ext>
            </a:extLst>
          </p:cNvPr>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p:blipFill>
        <p:spPr bwMode="auto">
          <a:xfrm>
            <a:off x="5628545" y="2046894"/>
            <a:ext cx="2732532" cy="3671316"/>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868244"/>
            <a:ext cx="5936105" cy="1450200"/>
          </a:xfrm>
        </p:spPr>
        <p:txBody>
          <a:bodyPr/>
          <a:lstStyle/>
          <a:p>
            <a:r>
              <a:rPr lang="en-US" sz="4000" dirty="0">
                <a:latin typeface="DM Sans 14pt Medium" pitchFamily="2" charset="77"/>
              </a:rPr>
              <a:t>The search for hair care is starting to mirror key trends in skincare</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6200" y="6439989"/>
            <a:ext cx="1794934" cy="143258"/>
          </a:xfrm>
          <a:prstGeom prst="rect">
            <a:avLst/>
          </a:prstGeom>
        </p:spPr>
      </p:pic>
      <p:sp>
        <p:nvSpPr>
          <p:cNvPr id="27" name="Título 2">
            <a:extLst>
              <a:ext uri="{FF2B5EF4-FFF2-40B4-BE49-F238E27FC236}">
                <a16:creationId xmlns:a16="http://schemas.microsoft.com/office/drawing/2014/main" id="{B566B666-7D61-7246-1D90-7DFB613D3038}"/>
              </a:ext>
            </a:extLst>
          </p:cNvPr>
          <p:cNvSpPr txBox="1">
            <a:spLocks/>
          </p:cNvSpPr>
          <p:nvPr/>
        </p:nvSpPr>
        <p:spPr>
          <a:xfrm>
            <a:off x="5628545" y="3675861"/>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2400" b="0" i="1" err="1">
                <a:latin typeface="Lora" pitchFamily="2" charset="77"/>
              </a:rPr>
              <a:t>Skinification</a:t>
            </a:r>
            <a:endParaRPr lang="en-US" sz="2400" b="0" i="1">
              <a:latin typeface="Lora" pitchFamily="2" charset="77"/>
            </a:endParaRPr>
          </a:p>
        </p:txBody>
      </p:sp>
      <p:sp>
        <p:nvSpPr>
          <p:cNvPr id="28" name="Título 2">
            <a:extLst>
              <a:ext uri="{FF2B5EF4-FFF2-40B4-BE49-F238E27FC236}">
                <a16:creationId xmlns:a16="http://schemas.microsoft.com/office/drawing/2014/main" id="{FFA8B6DA-39BF-E741-9BE8-0176DF5CB3E4}"/>
              </a:ext>
            </a:extLst>
          </p:cNvPr>
          <p:cNvSpPr txBox="1">
            <a:spLocks/>
          </p:cNvSpPr>
          <p:nvPr/>
        </p:nvSpPr>
        <p:spPr>
          <a:xfrm>
            <a:off x="8392073" y="3161683"/>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2400" b="0" i="1">
                <a:latin typeface="Lora" pitchFamily="2" charset="77"/>
              </a:rPr>
              <a:t>Sustainability</a:t>
            </a:r>
          </a:p>
        </p:txBody>
      </p:sp>
      <p:sp>
        <p:nvSpPr>
          <p:cNvPr id="3" name="Título 2">
            <a:extLst>
              <a:ext uri="{FF2B5EF4-FFF2-40B4-BE49-F238E27FC236}">
                <a16:creationId xmlns:a16="http://schemas.microsoft.com/office/drawing/2014/main" id="{6762934E-E4C1-D636-538F-4F4DE126EA5F}"/>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TRENDS</a:t>
            </a:r>
          </a:p>
        </p:txBody>
      </p:sp>
    </p:spTree>
    <p:extLst>
      <p:ext uri="{BB962C8B-B14F-4D97-AF65-F5344CB8AC3E}">
        <p14:creationId xmlns:p14="http://schemas.microsoft.com/office/powerpoint/2010/main" val="385235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10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3" name="Imagem 12">
            <a:extLst>
              <a:ext uri="{FF2B5EF4-FFF2-40B4-BE49-F238E27FC236}">
                <a16:creationId xmlns:a16="http://schemas.microsoft.com/office/drawing/2014/main" id="{EC23D93A-25D3-CF9D-2740-FA6A2CAAE48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392072" y="1389115"/>
            <a:ext cx="2732627" cy="3671315"/>
          </a:xfrm>
          <a:prstGeom prst="rect">
            <a:avLst/>
          </a:prstGeom>
        </p:spPr>
      </p:pic>
      <p:sp>
        <p:nvSpPr>
          <p:cNvPr id="6" name="Retângulo 5">
            <a:extLst>
              <a:ext uri="{FF2B5EF4-FFF2-40B4-BE49-F238E27FC236}">
                <a16:creationId xmlns:a16="http://schemas.microsoft.com/office/drawing/2014/main" id="{AA805315-B086-3CE9-7E6A-EEC4782DA5EB}"/>
              </a:ext>
            </a:extLst>
          </p:cNvPr>
          <p:cNvSpPr/>
          <p:nvPr/>
        </p:nvSpPr>
        <p:spPr>
          <a:xfrm rot="5400000" flipH="1" flipV="1">
            <a:off x="7924398" y="1860225"/>
            <a:ext cx="3671314" cy="2729098"/>
          </a:xfrm>
          <a:prstGeom prst="rect">
            <a:avLst/>
          </a:prstGeom>
          <a:solidFill>
            <a:srgbClr val="0B3C56">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sp>
        <p:nvSpPr>
          <p:cNvPr id="16" name="Título 2">
            <a:extLst>
              <a:ext uri="{FF2B5EF4-FFF2-40B4-BE49-F238E27FC236}">
                <a16:creationId xmlns:a16="http://schemas.microsoft.com/office/drawing/2014/main" id="{104C4CD1-B9E0-F2DF-75CB-18490B974492}"/>
              </a:ext>
            </a:extLst>
          </p:cNvPr>
          <p:cNvSpPr txBox="1">
            <a:spLocks/>
          </p:cNvSpPr>
          <p:nvPr/>
        </p:nvSpPr>
        <p:spPr>
          <a:xfrm>
            <a:off x="302399" y="4581544"/>
            <a:ext cx="4182974"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b="0" dirty="0">
                <a:solidFill>
                  <a:srgbClr val="89C7E8"/>
                </a:solidFill>
                <a:latin typeface="DM Sans 14pt" pitchFamily="2" charset="77"/>
              </a:rPr>
              <a:t>First-aid approach: solutions based on the environment and different stages of life.</a:t>
            </a:r>
            <a:br>
              <a:rPr lang="en-US" sz="1400" b="0" dirty="0">
                <a:solidFill>
                  <a:srgbClr val="89C7E8"/>
                </a:solidFill>
                <a:latin typeface="DM Sans 14pt" pitchFamily="2" charset="77"/>
              </a:rPr>
            </a:br>
            <a:br>
              <a:rPr lang="en-US" sz="1400" b="0" dirty="0">
                <a:solidFill>
                  <a:srgbClr val="89C7E8"/>
                </a:solidFill>
                <a:latin typeface="DM Sans 14pt" pitchFamily="2" charset="77"/>
              </a:rPr>
            </a:br>
            <a:r>
              <a:rPr lang="en-US" sz="1400" b="0" dirty="0">
                <a:solidFill>
                  <a:srgbClr val="89C7E8"/>
                </a:solidFill>
                <a:latin typeface="DM Sans 14pt" pitchFamily="2" charset="77"/>
              </a:rPr>
              <a:t>Therapeutic Hair Practices: Consumers are maintaining their hair care rituals at home while now integrating therapeutic head care for a more holistic approach.</a:t>
            </a:r>
          </a:p>
        </p:txBody>
      </p:sp>
      <p:sp>
        <p:nvSpPr>
          <p:cNvPr id="18" name="Título 2">
            <a:extLst>
              <a:ext uri="{FF2B5EF4-FFF2-40B4-BE49-F238E27FC236}">
                <a16:creationId xmlns:a16="http://schemas.microsoft.com/office/drawing/2014/main" id="{C0E9531B-9239-C5F0-AE84-A0922D4E1A01}"/>
              </a:ext>
            </a:extLst>
          </p:cNvPr>
          <p:cNvSpPr txBox="1">
            <a:spLocks/>
          </p:cNvSpPr>
          <p:nvPr/>
        </p:nvSpPr>
        <p:spPr>
          <a:xfrm>
            <a:off x="302398" y="2621664"/>
            <a:ext cx="4344277" cy="186891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800" b="0" u="none" strike="noStrike" dirty="0">
                <a:solidFill>
                  <a:srgbClr val="89C7E8"/>
                </a:solidFill>
                <a:effectLst/>
                <a:latin typeface="Lora" pitchFamily="2" charset="77"/>
              </a:rPr>
              <a:t>36% of hair care professionals worldwide have looked for relevant applications and active ingredients*. </a:t>
            </a:r>
            <a:br>
              <a:rPr lang="en-US" sz="1800" b="0" i="0" u="none" strike="noStrike" dirty="0">
                <a:solidFill>
                  <a:srgbClr val="89C7E8"/>
                </a:solidFill>
                <a:effectLst/>
                <a:latin typeface="DM Sans 14pt" pitchFamily="2" charset="77"/>
              </a:rPr>
            </a:br>
            <a:br>
              <a:rPr lang="en-US" sz="1800" b="0" i="0" u="none" strike="noStrike" dirty="0">
                <a:solidFill>
                  <a:srgbClr val="89C7E8"/>
                </a:solidFill>
                <a:effectLst/>
                <a:latin typeface="DM Sans 14pt" pitchFamily="2" charset="77"/>
              </a:rPr>
            </a:br>
            <a:r>
              <a:rPr lang="en-US" sz="1800" b="1" i="0" u="none" strike="noStrike" dirty="0">
                <a:solidFill>
                  <a:srgbClr val="89C7E8"/>
                </a:solidFill>
                <a:effectLst/>
                <a:latin typeface="DM Sans 14pt" pitchFamily="2" charset="77"/>
              </a:rPr>
              <a:t>Consumers are paying more attention </a:t>
            </a:r>
            <a:br>
              <a:rPr lang="en-US" sz="1800" b="1" i="0" u="none" strike="noStrike" dirty="0">
                <a:solidFill>
                  <a:srgbClr val="89C7E8"/>
                </a:solidFill>
                <a:effectLst/>
                <a:latin typeface="DM Sans 14pt" pitchFamily="2" charset="77"/>
              </a:rPr>
            </a:br>
            <a:r>
              <a:rPr lang="en-US" sz="1800" b="1" i="0" u="none" strike="noStrike" dirty="0">
                <a:solidFill>
                  <a:srgbClr val="89C7E8"/>
                </a:solidFill>
                <a:effectLst/>
                <a:latin typeface="DM Sans 14pt" pitchFamily="2" charset="77"/>
              </a:rPr>
              <a:t>to the overall health of their hair</a:t>
            </a:r>
            <a:r>
              <a:rPr lang="en-US" sz="1800" b="0" i="0" u="none" strike="noStrike" dirty="0">
                <a:solidFill>
                  <a:srgbClr val="89C7E8"/>
                </a:solidFill>
                <a:effectLst/>
                <a:latin typeface="DM Sans 14pt" pitchFamily="2" charset="77"/>
              </a:rPr>
              <a:t>.</a:t>
            </a:r>
            <a:endParaRPr lang="en-US" sz="1800" dirty="0">
              <a:solidFill>
                <a:srgbClr val="89C7E8"/>
              </a:solidFill>
              <a:latin typeface="DM Sans 14pt" pitchFamily="2" charset="77"/>
            </a:endParaRPr>
          </a:p>
        </p:txBody>
      </p:sp>
      <p:sp>
        <p:nvSpPr>
          <p:cNvPr id="5" name="Título 2">
            <a:extLst>
              <a:ext uri="{FF2B5EF4-FFF2-40B4-BE49-F238E27FC236}">
                <a16:creationId xmlns:a16="http://schemas.microsoft.com/office/drawing/2014/main" id="{60245952-CED7-E893-C509-D8966CAAD7FA}"/>
              </a:ext>
            </a:extLst>
          </p:cNvPr>
          <p:cNvSpPr txBox="1">
            <a:spLocks/>
          </p:cNvSpPr>
          <p:nvPr/>
        </p:nvSpPr>
        <p:spPr>
          <a:xfrm rot="16200000">
            <a:off x="9886466" y="224681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dirty="0">
                <a:latin typeface="DM Sans 14pt Medium" pitchFamily="2" charset="77"/>
              </a:rPr>
              <a:t>*Source: In-Cosmetics Connect</a:t>
            </a:r>
          </a:p>
        </p:txBody>
      </p:sp>
      <p:sp>
        <p:nvSpPr>
          <p:cNvPr id="9" name="Título 2">
            <a:extLst>
              <a:ext uri="{FF2B5EF4-FFF2-40B4-BE49-F238E27FC236}">
                <a16:creationId xmlns:a16="http://schemas.microsoft.com/office/drawing/2014/main" id="{78690FFD-000A-7AD2-021C-2D9A1AFED33A}"/>
              </a:ext>
            </a:extLst>
          </p:cNvPr>
          <p:cNvSpPr>
            <a:spLocks noGrp="1"/>
          </p:cNvSpPr>
          <p:nvPr>
            <p:ph type="ctrTitle"/>
          </p:nvPr>
        </p:nvSpPr>
        <p:spPr>
          <a:xfrm>
            <a:off x="302399" y="868244"/>
            <a:ext cx="5936105" cy="1450200"/>
          </a:xfrm>
        </p:spPr>
        <p:txBody>
          <a:bodyPr/>
          <a:lstStyle/>
          <a:p>
            <a:r>
              <a:rPr lang="en-US" sz="4000" dirty="0">
                <a:latin typeface="DM Sans 14pt Medium" pitchFamily="2" charset="77"/>
              </a:rPr>
              <a:t>The search for hair care is starting to mirror key trends in skincare</a:t>
            </a:r>
          </a:p>
        </p:txBody>
      </p:sp>
      <p:sp>
        <p:nvSpPr>
          <p:cNvPr id="12" name="Título 2">
            <a:extLst>
              <a:ext uri="{FF2B5EF4-FFF2-40B4-BE49-F238E27FC236}">
                <a16:creationId xmlns:a16="http://schemas.microsoft.com/office/drawing/2014/main" id="{3FEBECF5-0550-4E7E-1D1A-3F818AA8570F}"/>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pic>
        <p:nvPicPr>
          <p:cNvPr id="2" name="Picture 4">
            <a:extLst>
              <a:ext uri="{FF2B5EF4-FFF2-40B4-BE49-F238E27FC236}">
                <a16:creationId xmlns:a16="http://schemas.microsoft.com/office/drawing/2014/main" id="{094344B7-3FC4-B154-45AE-9C71183992C7}"/>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5628545" y="2046894"/>
            <a:ext cx="2732532" cy="3671316"/>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2">
            <a:extLst>
              <a:ext uri="{FF2B5EF4-FFF2-40B4-BE49-F238E27FC236}">
                <a16:creationId xmlns:a16="http://schemas.microsoft.com/office/drawing/2014/main" id="{798F10A1-E616-3D75-1CC4-48EDD5661F08}"/>
              </a:ext>
            </a:extLst>
          </p:cNvPr>
          <p:cNvSpPr txBox="1">
            <a:spLocks/>
          </p:cNvSpPr>
          <p:nvPr/>
        </p:nvSpPr>
        <p:spPr>
          <a:xfrm>
            <a:off x="5628545" y="3675861"/>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2400" b="0" i="1" dirty="0" err="1">
                <a:latin typeface="Lora" pitchFamily="2" charset="77"/>
              </a:rPr>
              <a:t>Skinification</a:t>
            </a:r>
            <a:endParaRPr lang="en-US" sz="2400" b="0" i="1" dirty="0">
              <a:latin typeface="Lora" pitchFamily="2" charset="77"/>
            </a:endParaRPr>
          </a:p>
        </p:txBody>
      </p:sp>
    </p:spTree>
    <p:extLst>
      <p:ext uri="{BB962C8B-B14F-4D97-AF65-F5344CB8AC3E}">
        <p14:creationId xmlns:p14="http://schemas.microsoft.com/office/powerpoint/2010/main" val="2655070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id="{1ED25829-6C02-1E78-4CAB-419D42A9C4A0}"/>
              </a:ext>
            </a:extLst>
          </p:cNvPr>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a:ext>
            </a:extLst>
          </a:blip>
          <a:srcRect/>
          <a:stretch/>
        </p:blipFill>
        <p:spPr bwMode="auto">
          <a:xfrm>
            <a:off x="5628545" y="2046894"/>
            <a:ext cx="2732532" cy="3671316"/>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4FE02119-25DD-5B34-BD3F-6A40BB4F99D3}"/>
              </a:ext>
            </a:extLst>
          </p:cNvPr>
          <p:cNvSpPr/>
          <p:nvPr/>
        </p:nvSpPr>
        <p:spPr>
          <a:xfrm rot="5400000" flipH="1" flipV="1">
            <a:off x="5159107" y="2516239"/>
            <a:ext cx="3671314" cy="2732627"/>
          </a:xfrm>
          <a:prstGeom prst="rect">
            <a:avLst/>
          </a:prstGeom>
          <a:solidFill>
            <a:srgbClr val="0B3C56">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Imagem 4">
            <a:extLst>
              <a:ext uri="{FF2B5EF4-FFF2-40B4-BE49-F238E27FC236}">
                <a16:creationId xmlns:a16="http://schemas.microsoft.com/office/drawing/2014/main" id="{FADDE8C4-FD37-A8F8-FCC2-1755E375B21A}"/>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p:blipFill>
        <p:spPr>
          <a:xfrm>
            <a:off x="8392072" y="1389115"/>
            <a:ext cx="2732627" cy="3671315"/>
          </a:xfrm>
          <a:prstGeom prst="rect">
            <a:avLst/>
          </a:prstGeom>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302398" y="2621664"/>
            <a:ext cx="3310231"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dirty="0">
                <a:solidFill>
                  <a:srgbClr val="89C7E8"/>
                </a:solidFill>
                <a:latin typeface="Lora" pitchFamily="2" charset="77"/>
              </a:rPr>
              <a:t>67% of global consumers </a:t>
            </a:r>
            <a:br>
              <a:rPr lang="en-US" sz="2000" b="0" dirty="0">
                <a:solidFill>
                  <a:srgbClr val="89C7E8"/>
                </a:solidFill>
                <a:latin typeface="Lora" pitchFamily="2" charset="77"/>
              </a:rPr>
            </a:br>
            <a:r>
              <a:rPr lang="en-US" sz="2000" b="0" dirty="0">
                <a:solidFill>
                  <a:srgbClr val="89C7E8"/>
                </a:solidFill>
                <a:latin typeface="Lora" pitchFamily="2" charset="77"/>
              </a:rPr>
              <a:t>are looking for eco-friendly beauty products.*</a:t>
            </a:r>
            <a:endParaRPr lang="en-US" sz="2000" dirty="0">
              <a:solidFill>
                <a:srgbClr val="89C7E8"/>
              </a:solidFill>
              <a:latin typeface="Lora" pitchFamily="2" charset="77"/>
            </a:endParaRPr>
          </a:p>
        </p:txBody>
      </p:sp>
      <p:sp>
        <p:nvSpPr>
          <p:cNvPr id="2" name="Título 2">
            <a:extLst>
              <a:ext uri="{FF2B5EF4-FFF2-40B4-BE49-F238E27FC236}">
                <a16:creationId xmlns:a16="http://schemas.microsoft.com/office/drawing/2014/main" id="{1900A58E-3197-52A0-147C-CC46D7A2A114}"/>
              </a:ext>
            </a:extLst>
          </p:cNvPr>
          <p:cNvSpPr txBox="1">
            <a:spLocks/>
          </p:cNvSpPr>
          <p:nvPr/>
        </p:nvSpPr>
        <p:spPr>
          <a:xfrm>
            <a:off x="8392073" y="3161683"/>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2400" b="0" dirty="0">
                <a:latin typeface="Lora" pitchFamily="2" charset="77"/>
              </a:rPr>
              <a:t>Sustainability</a:t>
            </a:r>
          </a:p>
        </p:txBody>
      </p:sp>
      <p:sp>
        <p:nvSpPr>
          <p:cNvPr id="7" name="Título 2">
            <a:extLst>
              <a:ext uri="{FF2B5EF4-FFF2-40B4-BE49-F238E27FC236}">
                <a16:creationId xmlns:a16="http://schemas.microsoft.com/office/drawing/2014/main" id="{4A38EBA6-BB76-FA11-AC93-3A8D511AB273}"/>
              </a:ext>
            </a:extLst>
          </p:cNvPr>
          <p:cNvSpPr txBox="1">
            <a:spLocks/>
          </p:cNvSpPr>
          <p:nvPr/>
        </p:nvSpPr>
        <p:spPr>
          <a:xfrm>
            <a:off x="302399" y="868244"/>
            <a:ext cx="5936105"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4000" dirty="0">
                <a:latin typeface="DM Sans 14pt Medium" pitchFamily="2" charset="77"/>
              </a:rPr>
              <a:t>The search for hair care is starting to mirror key trends in skincare</a:t>
            </a:r>
          </a:p>
        </p:txBody>
      </p:sp>
      <p:sp>
        <p:nvSpPr>
          <p:cNvPr id="8" name="Título 2">
            <a:extLst>
              <a:ext uri="{FF2B5EF4-FFF2-40B4-BE49-F238E27FC236}">
                <a16:creationId xmlns:a16="http://schemas.microsoft.com/office/drawing/2014/main" id="{207DB203-9664-B61F-CAD5-C5813BB75FD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
        <p:nvSpPr>
          <p:cNvPr id="6" name="Título 2">
            <a:extLst>
              <a:ext uri="{FF2B5EF4-FFF2-40B4-BE49-F238E27FC236}">
                <a16:creationId xmlns:a16="http://schemas.microsoft.com/office/drawing/2014/main" id="{6434D2F1-E9D7-038E-19DB-49F0E5BB767E}"/>
              </a:ext>
            </a:extLst>
          </p:cNvPr>
          <p:cNvSpPr txBox="1">
            <a:spLocks/>
          </p:cNvSpPr>
          <p:nvPr/>
        </p:nvSpPr>
        <p:spPr>
          <a:xfrm rot="16200000">
            <a:off x="9886466" y="224681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dirty="0">
                <a:latin typeface="DM Sans 14pt Medium" pitchFamily="2" charset="77"/>
              </a:rPr>
              <a:t>*Source: Mintel</a:t>
            </a:r>
          </a:p>
        </p:txBody>
      </p:sp>
    </p:spTree>
    <p:extLst>
      <p:ext uri="{BB962C8B-B14F-4D97-AF65-F5344CB8AC3E}">
        <p14:creationId xmlns:p14="http://schemas.microsoft.com/office/powerpoint/2010/main" val="547526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874773"/>
            <a:ext cx="5260197" cy="1450200"/>
          </a:xfrm>
        </p:spPr>
        <p:txBody>
          <a:bodyPr/>
          <a:lstStyle/>
          <a:p>
            <a:r>
              <a:rPr lang="en-US" sz="4000" dirty="0">
                <a:latin typeface="DM Sans 14pt Medium" pitchFamily="2" charset="77"/>
              </a:rPr>
              <a:t>And yes, aging is a primary motivation when it comes to </a:t>
            </a:r>
            <a:br>
              <a:rPr lang="en-US" sz="4000" dirty="0">
                <a:latin typeface="DM Sans 14pt Medium" pitchFamily="2" charset="77"/>
              </a:rPr>
            </a:br>
            <a:r>
              <a:rPr lang="en-US" sz="4000" dirty="0">
                <a:latin typeface="DM Sans 14pt Medium" pitchFamily="2" charset="77"/>
              </a:rPr>
              <a:t>hair care</a:t>
            </a:r>
          </a:p>
        </p:txBody>
      </p:sp>
      <p:pic>
        <p:nvPicPr>
          <p:cNvPr id="6148" name="Picture 4">
            <a:extLst>
              <a:ext uri="{FF2B5EF4-FFF2-40B4-BE49-F238E27FC236}">
                <a16:creationId xmlns:a16="http://schemas.microsoft.com/office/drawing/2014/main" id="{DE96BFE6-9ABC-A01E-20C0-65E6CA9B5837}"/>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202680" y="1"/>
            <a:ext cx="60716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302399" y="3525353"/>
            <a:ext cx="3100370"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dirty="0">
                <a:solidFill>
                  <a:srgbClr val="89C7E8"/>
                </a:solidFill>
                <a:latin typeface="Lora" pitchFamily="2" charset="77"/>
              </a:rPr>
              <a:t>Consumers want their hair to age healthily </a:t>
            </a:r>
            <a:br>
              <a:rPr lang="en-US" sz="2000" b="0" dirty="0">
                <a:solidFill>
                  <a:srgbClr val="89C7E8"/>
                </a:solidFill>
                <a:latin typeface="Lora" pitchFamily="2" charset="77"/>
              </a:rPr>
            </a:br>
            <a:r>
              <a:rPr lang="en-US" sz="2000" b="0" dirty="0">
                <a:solidFill>
                  <a:srgbClr val="89C7E8"/>
                </a:solidFill>
                <a:latin typeface="Lora" pitchFamily="2" charset="77"/>
              </a:rPr>
              <a:t>and stay naturally beautiful. They’re looking for proactive solutions </a:t>
            </a:r>
            <a:br>
              <a:rPr lang="en-US" sz="2000" b="0" dirty="0">
                <a:solidFill>
                  <a:srgbClr val="89C7E8"/>
                </a:solidFill>
                <a:latin typeface="Lora" pitchFamily="2" charset="77"/>
              </a:rPr>
            </a:br>
            <a:r>
              <a:rPr lang="en-US" sz="2000" b="0" dirty="0">
                <a:solidFill>
                  <a:srgbClr val="89C7E8"/>
                </a:solidFill>
                <a:latin typeface="Lora" pitchFamily="2" charset="77"/>
              </a:rPr>
              <a:t>for this purpose.</a:t>
            </a:r>
            <a:endParaRPr lang="en-US" sz="2000" dirty="0">
              <a:solidFill>
                <a:srgbClr val="89C7E8"/>
              </a:solidFill>
              <a:latin typeface="Lora" pitchFamily="2" charset="77"/>
            </a:endParaRPr>
          </a:p>
        </p:txBody>
      </p:sp>
      <p:grpSp>
        <p:nvGrpSpPr>
          <p:cNvPr id="29" name="Agrupar 28">
            <a:extLst>
              <a:ext uri="{FF2B5EF4-FFF2-40B4-BE49-F238E27FC236}">
                <a16:creationId xmlns:a16="http://schemas.microsoft.com/office/drawing/2014/main" id="{FA3CBA60-F709-EA2A-D6B0-DBB5B3CE5768}"/>
              </a:ext>
            </a:extLst>
          </p:cNvPr>
          <p:cNvGrpSpPr/>
          <p:nvPr/>
        </p:nvGrpSpPr>
        <p:grpSpPr>
          <a:xfrm>
            <a:off x="3847727" y="3530919"/>
            <a:ext cx="4516783" cy="2974812"/>
            <a:chOff x="3847727" y="3530919"/>
            <a:chExt cx="4516783" cy="2974812"/>
          </a:xfrm>
        </p:grpSpPr>
        <p:sp>
          <p:nvSpPr>
            <p:cNvPr id="12" name="Retângulo 11">
              <a:extLst>
                <a:ext uri="{FF2B5EF4-FFF2-40B4-BE49-F238E27FC236}">
                  <a16:creationId xmlns:a16="http://schemas.microsoft.com/office/drawing/2014/main" id="{764D4DE5-9D89-5AA0-8E6C-615AFC2EE5F1}"/>
                </a:ext>
              </a:extLst>
            </p:cNvPr>
            <p:cNvSpPr/>
            <p:nvPr/>
          </p:nvSpPr>
          <p:spPr>
            <a:xfrm rot="5400000">
              <a:off x="4618713" y="2759933"/>
              <a:ext cx="2974812" cy="4516783"/>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ítulo 2">
              <a:extLst>
                <a:ext uri="{FF2B5EF4-FFF2-40B4-BE49-F238E27FC236}">
                  <a16:creationId xmlns:a16="http://schemas.microsoft.com/office/drawing/2014/main" id="{2C51D294-F5A2-18FA-EE3A-55FBEB91DBF7}"/>
                </a:ext>
              </a:extLst>
            </p:cNvPr>
            <p:cNvSpPr txBox="1">
              <a:spLocks/>
            </p:cNvSpPr>
            <p:nvPr/>
          </p:nvSpPr>
          <p:spPr>
            <a:xfrm>
              <a:off x="4107304" y="3814159"/>
              <a:ext cx="4002375"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800" dirty="0">
                  <a:latin typeface="DM Sans 14pt Medium" pitchFamily="2" charset="77"/>
                </a:rPr>
                <a:t>Top global hair concerns (2022)*</a:t>
              </a:r>
            </a:p>
          </p:txBody>
        </p:sp>
        <p:sp>
          <p:nvSpPr>
            <p:cNvPr id="17" name="Título 2">
              <a:extLst>
                <a:ext uri="{FF2B5EF4-FFF2-40B4-BE49-F238E27FC236}">
                  <a16:creationId xmlns:a16="http://schemas.microsoft.com/office/drawing/2014/main" id="{800B53CD-CCC1-CE21-7CEC-56156623D617}"/>
                </a:ext>
              </a:extLst>
            </p:cNvPr>
            <p:cNvSpPr txBox="1">
              <a:spLocks/>
            </p:cNvSpPr>
            <p:nvPr/>
          </p:nvSpPr>
          <p:spPr>
            <a:xfrm>
              <a:off x="4107305" y="5868810"/>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Aging hair</a:t>
              </a:r>
            </a:p>
          </p:txBody>
        </p:sp>
        <p:sp>
          <p:nvSpPr>
            <p:cNvPr id="19" name="Título 2">
              <a:extLst>
                <a:ext uri="{FF2B5EF4-FFF2-40B4-BE49-F238E27FC236}">
                  <a16:creationId xmlns:a16="http://schemas.microsoft.com/office/drawing/2014/main" id="{FECE1627-7086-BFA0-E0A8-C6762104A2FA}"/>
                </a:ext>
              </a:extLst>
            </p:cNvPr>
            <p:cNvSpPr txBox="1">
              <a:spLocks/>
            </p:cNvSpPr>
            <p:nvPr/>
          </p:nvSpPr>
          <p:spPr>
            <a:xfrm>
              <a:off x="5456419" y="5868810"/>
              <a:ext cx="999846"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Damaged hair</a:t>
              </a:r>
            </a:p>
          </p:txBody>
        </p:sp>
        <p:sp>
          <p:nvSpPr>
            <p:cNvPr id="20" name="Título 2">
              <a:extLst>
                <a:ext uri="{FF2B5EF4-FFF2-40B4-BE49-F238E27FC236}">
                  <a16:creationId xmlns:a16="http://schemas.microsoft.com/office/drawing/2014/main" id="{8FC21E34-A0BF-198B-0CCC-0920F7257C01}"/>
                </a:ext>
              </a:extLst>
            </p:cNvPr>
            <p:cNvSpPr txBox="1">
              <a:spLocks/>
            </p:cNvSpPr>
            <p:nvPr/>
          </p:nvSpPr>
          <p:spPr>
            <a:xfrm>
              <a:off x="6805533" y="5868810"/>
              <a:ext cx="1127501"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Scalp problems</a:t>
              </a:r>
            </a:p>
          </p:txBody>
        </p:sp>
        <p:sp>
          <p:nvSpPr>
            <p:cNvPr id="21" name="Retângulo 20">
              <a:extLst>
                <a:ext uri="{FF2B5EF4-FFF2-40B4-BE49-F238E27FC236}">
                  <a16:creationId xmlns:a16="http://schemas.microsoft.com/office/drawing/2014/main" id="{0C4C4AB7-3CE4-2C4A-E049-694227F9E834}"/>
                </a:ext>
              </a:extLst>
            </p:cNvPr>
            <p:cNvSpPr/>
            <p:nvPr/>
          </p:nvSpPr>
          <p:spPr>
            <a:xfrm>
              <a:off x="4107304" y="4645769"/>
              <a:ext cx="989352" cy="1049312"/>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tângulo 22">
              <a:extLst>
                <a:ext uri="{FF2B5EF4-FFF2-40B4-BE49-F238E27FC236}">
                  <a16:creationId xmlns:a16="http://schemas.microsoft.com/office/drawing/2014/main" id="{D34B5873-44D4-0815-6148-9B61A285AD3E}"/>
                </a:ext>
              </a:extLst>
            </p:cNvPr>
            <p:cNvSpPr/>
            <p:nvPr/>
          </p:nvSpPr>
          <p:spPr>
            <a:xfrm>
              <a:off x="5456418" y="4773973"/>
              <a:ext cx="989352" cy="921108"/>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tângulo 23">
              <a:extLst>
                <a:ext uri="{FF2B5EF4-FFF2-40B4-BE49-F238E27FC236}">
                  <a16:creationId xmlns:a16="http://schemas.microsoft.com/office/drawing/2014/main" id="{5E85A5C5-F940-5304-1723-E3D282D1C69E}"/>
                </a:ext>
              </a:extLst>
            </p:cNvPr>
            <p:cNvSpPr/>
            <p:nvPr/>
          </p:nvSpPr>
          <p:spPr>
            <a:xfrm>
              <a:off x="6805533" y="4975553"/>
              <a:ext cx="989352" cy="719528"/>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ítulo 2">
              <a:extLst>
                <a:ext uri="{FF2B5EF4-FFF2-40B4-BE49-F238E27FC236}">
                  <a16:creationId xmlns:a16="http://schemas.microsoft.com/office/drawing/2014/main" id="{A1DDA1A4-34BC-AC8C-19F2-FFED34E55F79}"/>
                </a:ext>
              </a:extLst>
            </p:cNvPr>
            <p:cNvSpPr txBox="1">
              <a:spLocks/>
            </p:cNvSpPr>
            <p:nvPr/>
          </p:nvSpPr>
          <p:spPr>
            <a:xfrm>
              <a:off x="4213481" y="4804786"/>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58%</a:t>
              </a:r>
            </a:p>
          </p:txBody>
        </p:sp>
        <p:sp>
          <p:nvSpPr>
            <p:cNvPr id="26" name="Título 2">
              <a:extLst>
                <a:ext uri="{FF2B5EF4-FFF2-40B4-BE49-F238E27FC236}">
                  <a16:creationId xmlns:a16="http://schemas.microsoft.com/office/drawing/2014/main" id="{30F065B7-C598-44E7-0F82-4A7A6D6D5CEC}"/>
                </a:ext>
              </a:extLst>
            </p:cNvPr>
            <p:cNvSpPr txBox="1">
              <a:spLocks/>
            </p:cNvSpPr>
            <p:nvPr/>
          </p:nvSpPr>
          <p:spPr>
            <a:xfrm>
              <a:off x="5562596" y="4924708"/>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54%</a:t>
              </a:r>
            </a:p>
          </p:txBody>
        </p:sp>
        <p:sp>
          <p:nvSpPr>
            <p:cNvPr id="27" name="Título 2">
              <a:extLst>
                <a:ext uri="{FF2B5EF4-FFF2-40B4-BE49-F238E27FC236}">
                  <a16:creationId xmlns:a16="http://schemas.microsoft.com/office/drawing/2014/main" id="{F6F5C46C-B125-1896-4CA0-A0A06C60A38F}"/>
                </a:ext>
              </a:extLst>
            </p:cNvPr>
            <p:cNvSpPr txBox="1">
              <a:spLocks/>
            </p:cNvSpPr>
            <p:nvPr/>
          </p:nvSpPr>
          <p:spPr>
            <a:xfrm>
              <a:off x="6911711" y="5104590"/>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42%</a:t>
              </a:r>
            </a:p>
          </p:txBody>
        </p:sp>
        <p:sp>
          <p:nvSpPr>
            <p:cNvPr id="28" name="Retângulo 27">
              <a:extLst>
                <a:ext uri="{FF2B5EF4-FFF2-40B4-BE49-F238E27FC236}">
                  <a16:creationId xmlns:a16="http://schemas.microsoft.com/office/drawing/2014/main" id="{CAC4D358-B350-3F0F-BE00-734C66CC3069}"/>
                </a:ext>
              </a:extLst>
            </p:cNvPr>
            <p:cNvSpPr/>
            <p:nvPr/>
          </p:nvSpPr>
          <p:spPr>
            <a:xfrm>
              <a:off x="3972394" y="4480878"/>
              <a:ext cx="1274164" cy="1873770"/>
            </a:xfrm>
            <a:prstGeom prst="rect">
              <a:avLst/>
            </a:prstGeom>
            <a:noFill/>
            <a:ln>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ítulo 2">
            <a:extLst>
              <a:ext uri="{FF2B5EF4-FFF2-40B4-BE49-F238E27FC236}">
                <a16:creationId xmlns:a16="http://schemas.microsoft.com/office/drawing/2014/main" id="{1A62F638-BB77-401E-5CF5-296037108876}"/>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
        <p:nvSpPr>
          <p:cNvPr id="3" name="Título 2">
            <a:extLst>
              <a:ext uri="{FF2B5EF4-FFF2-40B4-BE49-F238E27FC236}">
                <a16:creationId xmlns:a16="http://schemas.microsoft.com/office/drawing/2014/main" id="{6E959A3C-C32C-E27F-DF12-CE3D708629D2}"/>
              </a:ext>
            </a:extLst>
          </p:cNvPr>
          <p:cNvSpPr txBox="1">
            <a:spLocks/>
          </p:cNvSpPr>
          <p:nvPr/>
        </p:nvSpPr>
        <p:spPr>
          <a:xfrm rot="16200000">
            <a:off x="9886372" y="224681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dirty="0">
                <a:latin typeface="DM Sans 14pt Medium" pitchFamily="2" charset="77"/>
              </a:rPr>
              <a:t>*Source: Euromonitor</a:t>
            </a:r>
          </a:p>
        </p:txBody>
      </p:sp>
    </p:spTree>
    <p:extLst>
      <p:ext uri="{BB962C8B-B14F-4D97-AF65-F5344CB8AC3E}">
        <p14:creationId xmlns:p14="http://schemas.microsoft.com/office/powerpoint/2010/main" val="3036886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46AA6F86-2FEA-AC74-244C-A6E9D123550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Picture 6">
            <a:extLst>
              <a:ext uri="{FF2B5EF4-FFF2-40B4-BE49-F238E27FC236}">
                <a16:creationId xmlns:a16="http://schemas.microsoft.com/office/drawing/2014/main" id="{EE53A158-7614-076F-7CFA-5DB985A732B5}"/>
              </a:ext>
            </a:extLst>
          </p:cNvPr>
          <p:cNvPicPr>
            <a:picLocks noChangeAspect="1"/>
          </p:cNvPicPr>
          <p:nvPr/>
        </p:nvPicPr>
        <p:blipFill>
          <a:blip r:embed="rId5"/>
          <a:stretch>
            <a:fillRect/>
          </a:stretch>
        </p:blipFill>
        <p:spPr>
          <a:xfrm>
            <a:off x="-4302" y="0"/>
            <a:ext cx="12196301" cy="6855582"/>
          </a:xfrm>
          <a:prstGeom prst="rect">
            <a:avLst/>
          </a:prstGeom>
        </p:spPr>
      </p:pic>
      <p:sp>
        <p:nvSpPr>
          <p:cNvPr id="8" name="Título 2">
            <a:extLst>
              <a:ext uri="{FF2B5EF4-FFF2-40B4-BE49-F238E27FC236}">
                <a16:creationId xmlns:a16="http://schemas.microsoft.com/office/drawing/2014/main" id="{C0693968-22A7-7B0E-877A-C7F0F55EEF2F}"/>
              </a:ext>
            </a:extLst>
          </p:cNvPr>
          <p:cNvSpPr>
            <a:spLocks noGrp="1"/>
          </p:cNvSpPr>
          <p:nvPr>
            <p:ph type="ctrTitle"/>
          </p:nvPr>
        </p:nvSpPr>
        <p:spPr>
          <a:xfrm>
            <a:off x="302398" y="302400"/>
            <a:ext cx="6473155" cy="1450200"/>
          </a:xfrm>
        </p:spPr>
        <p:txBody>
          <a:bodyPr/>
          <a:lstStyle/>
          <a:p>
            <a:r>
              <a:rPr lang="en-US" sz="6000" dirty="0">
                <a:latin typeface="DM Sans 14pt Medium" pitchFamily="2" charset="77"/>
              </a:rPr>
              <a:t>In this context, </a:t>
            </a:r>
            <a:br>
              <a:rPr lang="en-US" sz="6000" dirty="0">
                <a:latin typeface="DM Sans 14pt Medium" pitchFamily="2" charset="77"/>
              </a:rPr>
            </a:br>
            <a:br>
              <a:rPr lang="en-US" sz="6000" dirty="0">
                <a:latin typeface="DM Sans 14pt Medium" pitchFamily="2" charset="77"/>
              </a:rPr>
            </a:br>
            <a:r>
              <a:rPr lang="en-US" sz="6000" dirty="0">
                <a:latin typeface="DM Sans 14pt Medium" pitchFamily="2" charset="77"/>
              </a:rPr>
              <a:t>is the buzzword</a:t>
            </a:r>
          </a:p>
        </p:txBody>
      </p:sp>
      <p:sp>
        <p:nvSpPr>
          <p:cNvPr id="9" name="Título 2">
            <a:extLst>
              <a:ext uri="{FF2B5EF4-FFF2-40B4-BE49-F238E27FC236}">
                <a16:creationId xmlns:a16="http://schemas.microsoft.com/office/drawing/2014/main" id="{C46B3172-BACE-40AF-5B4B-BCE6346524A3}"/>
              </a:ext>
            </a:extLst>
          </p:cNvPr>
          <p:cNvSpPr txBox="1">
            <a:spLocks/>
          </p:cNvSpPr>
          <p:nvPr/>
        </p:nvSpPr>
        <p:spPr>
          <a:xfrm>
            <a:off x="297845" y="1088674"/>
            <a:ext cx="5518339" cy="69944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6000" dirty="0">
                <a:latin typeface="DM Sans 14pt Medium" pitchFamily="2" charset="77"/>
              </a:rPr>
              <a:t>longevity </a:t>
            </a:r>
          </a:p>
        </p:txBody>
      </p:sp>
    </p:spTree>
    <p:extLst>
      <p:ext uri="{BB962C8B-B14F-4D97-AF65-F5344CB8AC3E}">
        <p14:creationId xmlns:p14="http://schemas.microsoft.com/office/powerpoint/2010/main" val="173338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withEffect">
                                  <p:stCondLst>
                                    <p:cond delay="0"/>
                                  </p:stCondLst>
                                  <p:childTnLst>
                                    <p:animMotion origin="layout" path="M -1.25E-6 -2.22222E-6 L 0.19063 -2.22222E-6 " pathEditMode="relative" rAng="0" ptsTypes="AA">
                                      <p:cBhvr>
                                        <p:cTn id="6" dur="2000" fill="hold"/>
                                        <p:tgtEl>
                                          <p:spTgt spid="9"/>
                                        </p:tgtEl>
                                        <p:attrNameLst>
                                          <p:attrName>ppt_x</p:attrName>
                                          <p:attrName>ppt_y</p:attrName>
                                        </p:attrNameLst>
                                      </p:cBhvr>
                                      <p:rCtr x="95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670182"/>
            <a:ext cx="6473155" cy="1450200"/>
          </a:xfrm>
        </p:spPr>
        <p:txBody>
          <a:bodyPr/>
          <a:lstStyle/>
          <a:p>
            <a:r>
              <a:rPr lang="en-US" sz="6000">
                <a:latin typeface="DM Sans 14pt Medium" pitchFamily="2" charset="77"/>
              </a:rPr>
              <a:t>In this context, </a:t>
            </a:r>
            <a:br>
              <a:rPr lang="en-US" sz="6000">
                <a:latin typeface="DM Sans 14pt Medium" pitchFamily="2" charset="77"/>
              </a:rPr>
            </a:br>
            <a:br>
              <a:rPr lang="en-US" sz="6000">
                <a:latin typeface="DM Sans 14pt Medium" pitchFamily="2" charset="77"/>
              </a:rPr>
            </a:br>
            <a:r>
              <a:rPr lang="en-US" sz="6000">
                <a:latin typeface="DM Sans 14pt Medium" pitchFamily="2" charset="77"/>
              </a:rPr>
              <a:t>is the buzzword</a:t>
            </a:r>
          </a:p>
        </p:txBody>
      </p:sp>
      <p:sp>
        <p:nvSpPr>
          <p:cNvPr id="12" name="Título 2">
            <a:extLst>
              <a:ext uri="{FF2B5EF4-FFF2-40B4-BE49-F238E27FC236}">
                <a16:creationId xmlns:a16="http://schemas.microsoft.com/office/drawing/2014/main" id="{731EFCE7-998F-885D-7FBC-951756824B19}"/>
              </a:ext>
            </a:extLst>
          </p:cNvPr>
          <p:cNvSpPr txBox="1">
            <a:spLocks/>
          </p:cNvSpPr>
          <p:nvPr/>
        </p:nvSpPr>
        <p:spPr>
          <a:xfrm>
            <a:off x="326430" y="3494125"/>
            <a:ext cx="3212545"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u="none" strike="noStrike">
                <a:solidFill>
                  <a:srgbClr val="89C7E8"/>
                </a:solidFill>
                <a:effectLst/>
                <a:latin typeface="Lora" pitchFamily="2" charset="77"/>
              </a:rPr>
              <a:t>An anti-aging hair care line must embrace the concept of longevity.</a:t>
            </a:r>
            <a:endParaRPr lang="en-US" sz="2000" b="0">
              <a:solidFill>
                <a:srgbClr val="89C7E8"/>
              </a:solidFill>
              <a:latin typeface="Lora" pitchFamily="2" charset="77"/>
            </a:endParaRP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sp>
        <p:nvSpPr>
          <p:cNvPr id="17" name="Título 2">
            <a:extLst>
              <a:ext uri="{FF2B5EF4-FFF2-40B4-BE49-F238E27FC236}">
                <a16:creationId xmlns:a16="http://schemas.microsoft.com/office/drawing/2014/main" id="{998B26AF-51EB-B3BA-272E-ADB8BE3000BE}"/>
              </a:ext>
            </a:extLst>
          </p:cNvPr>
          <p:cNvSpPr txBox="1">
            <a:spLocks/>
          </p:cNvSpPr>
          <p:nvPr/>
        </p:nvSpPr>
        <p:spPr>
          <a:xfrm>
            <a:off x="2621945" y="1456456"/>
            <a:ext cx="5518339" cy="69944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6000">
                <a:latin typeface="DM Sans 14pt Medium" pitchFamily="2" charset="77"/>
              </a:rPr>
              <a:t>longevity </a:t>
            </a:r>
          </a:p>
        </p:txBody>
      </p:sp>
      <p:grpSp>
        <p:nvGrpSpPr>
          <p:cNvPr id="25" name="Agrupar 24">
            <a:extLst>
              <a:ext uri="{FF2B5EF4-FFF2-40B4-BE49-F238E27FC236}">
                <a16:creationId xmlns:a16="http://schemas.microsoft.com/office/drawing/2014/main" id="{761E04C8-8F06-C53B-6352-20B289151F09}"/>
              </a:ext>
            </a:extLst>
          </p:cNvPr>
          <p:cNvGrpSpPr/>
          <p:nvPr/>
        </p:nvGrpSpPr>
        <p:grpSpPr>
          <a:xfrm>
            <a:off x="5341689" y="3463182"/>
            <a:ext cx="2169021" cy="3092418"/>
            <a:chOff x="5011489" y="3463182"/>
            <a:chExt cx="2169021" cy="3092418"/>
          </a:xfrm>
        </p:grpSpPr>
        <p:sp>
          <p:nvSpPr>
            <p:cNvPr id="13" name="Retângulo 12">
              <a:extLst>
                <a:ext uri="{FF2B5EF4-FFF2-40B4-BE49-F238E27FC236}">
                  <a16:creationId xmlns:a16="http://schemas.microsoft.com/office/drawing/2014/main" id="{92D22224-87CC-A939-7BD7-335575A534AD}"/>
                </a:ext>
              </a:extLst>
            </p:cNvPr>
            <p:cNvSpPr/>
            <p:nvPr/>
          </p:nvSpPr>
          <p:spPr>
            <a:xfrm rot="5400000" flipH="1" flipV="1">
              <a:off x="4549791" y="3924880"/>
              <a:ext cx="3092418"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ítulo 2">
              <a:extLst>
                <a:ext uri="{FF2B5EF4-FFF2-40B4-BE49-F238E27FC236}">
                  <a16:creationId xmlns:a16="http://schemas.microsoft.com/office/drawing/2014/main" id="{33F5CB7A-2C78-00E2-B6E3-6857A66D71B2}"/>
                </a:ext>
              </a:extLst>
            </p:cNvPr>
            <p:cNvSpPr txBox="1">
              <a:spLocks/>
            </p:cNvSpPr>
            <p:nvPr/>
          </p:nvSpPr>
          <p:spPr>
            <a:xfrm>
              <a:off x="5154565" y="3600194"/>
              <a:ext cx="1591842" cy="117781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400" b="0" u="none" strike="noStrike">
                  <a:effectLst/>
                  <a:latin typeface="DM Sans 14pt Medium" pitchFamily="2" charset="77"/>
                </a:rPr>
                <a:t>Preventive approach: care that extends the health expectancy of hair</a:t>
              </a:r>
              <a:endParaRPr lang="en-US" sz="1400" b="0">
                <a:latin typeface="DM Sans 14pt Medium" pitchFamily="2" charset="77"/>
              </a:endParaRPr>
            </a:p>
          </p:txBody>
        </p:sp>
      </p:grpSp>
      <p:grpSp>
        <p:nvGrpSpPr>
          <p:cNvPr id="26" name="Agrupar 25">
            <a:extLst>
              <a:ext uri="{FF2B5EF4-FFF2-40B4-BE49-F238E27FC236}">
                <a16:creationId xmlns:a16="http://schemas.microsoft.com/office/drawing/2014/main" id="{88C0111F-8279-EAEB-25C1-C6E4941793AC}"/>
              </a:ext>
            </a:extLst>
          </p:cNvPr>
          <p:cNvGrpSpPr/>
          <p:nvPr/>
        </p:nvGrpSpPr>
        <p:grpSpPr>
          <a:xfrm>
            <a:off x="7530431" y="1916972"/>
            <a:ext cx="2169021" cy="3092418"/>
            <a:chOff x="7371681" y="1916972"/>
            <a:chExt cx="2169021" cy="3092418"/>
          </a:xfrm>
        </p:grpSpPr>
        <p:sp>
          <p:nvSpPr>
            <p:cNvPr id="15" name="Retângulo 14">
              <a:extLst>
                <a:ext uri="{FF2B5EF4-FFF2-40B4-BE49-F238E27FC236}">
                  <a16:creationId xmlns:a16="http://schemas.microsoft.com/office/drawing/2014/main" id="{5213DD5C-38DF-50EB-E4E6-8F0AD565BE4A}"/>
                </a:ext>
              </a:extLst>
            </p:cNvPr>
            <p:cNvSpPr/>
            <p:nvPr/>
          </p:nvSpPr>
          <p:spPr>
            <a:xfrm rot="5400000" flipH="1" flipV="1">
              <a:off x="6909983" y="2378670"/>
              <a:ext cx="3092418"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ítulo 2">
              <a:extLst>
                <a:ext uri="{FF2B5EF4-FFF2-40B4-BE49-F238E27FC236}">
                  <a16:creationId xmlns:a16="http://schemas.microsoft.com/office/drawing/2014/main" id="{4793FE47-2E85-EBD3-9C50-8337EC8A6421}"/>
                </a:ext>
              </a:extLst>
            </p:cNvPr>
            <p:cNvSpPr txBox="1">
              <a:spLocks/>
            </p:cNvSpPr>
            <p:nvPr/>
          </p:nvSpPr>
          <p:spPr>
            <a:xfrm>
              <a:off x="7546895" y="2114087"/>
              <a:ext cx="1562461"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400" b="0" u="none" strike="noStrike">
                  <a:effectLst/>
                  <a:latin typeface="DM Sans 14pt Medium" pitchFamily="2" charset="77"/>
                </a:rPr>
                <a:t>Hair care tailored to different stages of life</a:t>
              </a:r>
              <a:endParaRPr lang="en-US" sz="1400" b="0">
                <a:latin typeface="DM Sans 14pt Medium" pitchFamily="2" charset="77"/>
              </a:endParaRPr>
            </a:p>
          </p:txBody>
        </p:sp>
      </p:grpSp>
      <p:grpSp>
        <p:nvGrpSpPr>
          <p:cNvPr id="27" name="Agrupar 26">
            <a:extLst>
              <a:ext uri="{FF2B5EF4-FFF2-40B4-BE49-F238E27FC236}">
                <a16:creationId xmlns:a16="http://schemas.microsoft.com/office/drawing/2014/main" id="{59F84240-420B-54A2-3798-3B0C72BD4BC5}"/>
              </a:ext>
            </a:extLst>
          </p:cNvPr>
          <p:cNvGrpSpPr/>
          <p:nvPr/>
        </p:nvGrpSpPr>
        <p:grpSpPr>
          <a:xfrm>
            <a:off x="9720581" y="302400"/>
            <a:ext cx="2169021" cy="3092418"/>
            <a:chOff x="9720581" y="302400"/>
            <a:chExt cx="2169021" cy="3092418"/>
          </a:xfrm>
        </p:grpSpPr>
        <p:sp>
          <p:nvSpPr>
            <p:cNvPr id="16" name="Retângulo 15">
              <a:extLst>
                <a:ext uri="{FF2B5EF4-FFF2-40B4-BE49-F238E27FC236}">
                  <a16:creationId xmlns:a16="http://schemas.microsoft.com/office/drawing/2014/main" id="{BDD24D6C-F53A-4CF4-C70F-B38855B53C8C}"/>
                </a:ext>
              </a:extLst>
            </p:cNvPr>
            <p:cNvSpPr/>
            <p:nvPr/>
          </p:nvSpPr>
          <p:spPr>
            <a:xfrm rot="5400000" flipH="1" flipV="1">
              <a:off x="9258883" y="764098"/>
              <a:ext cx="3092418"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ítulo 2">
              <a:extLst>
                <a:ext uri="{FF2B5EF4-FFF2-40B4-BE49-F238E27FC236}">
                  <a16:creationId xmlns:a16="http://schemas.microsoft.com/office/drawing/2014/main" id="{A8B894C5-98CF-2F8A-32F8-4428DACF93D0}"/>
                </a:ext>
              </a:extLst>
            </p:cNvPr>
            <p:cNvSpPr txBox="1">
              <a:spLocks/>
            </p:cNvSpPr>
            <p:nvPr/>
          </p:nvSpPr>
          <p:spPr>
            <a:xfrm>
              <a:off x="9887153" y="477711"/>
              <a:ext cx="1768399"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400" b="0" u="none" strike="noStrike">
                  <a:effectLst/>
                  <a:latin typeface="DM Sans 14pt Medium" pitchFamily="2" charset="77"/>
                </a:rPr>
                <a:t>Focus on targeting the root causes of hair aging</a:t>
              </a:r>
              <a:r>
                <a:rPr lang="en-US" sz="1400" b="0">
                  <a:latin typeface="DM Sans 14pt Medium" pitchFamily="2" charset="77"/>
                </a:rPr>
                <a:t>: </a:t>
              </a:r>
              <a:r>
                <a:rPr lang="en-US" sz="1400" b="0" u="none" strike="noStrike">
                  <a:effectLst/>
                  <a:latin typeface="DM Sans 14pt Medium" pitchFamily="2" charset="77"/>
                </a:rPr>
                <a:t>what do hair follicles need to grow healthy hair?</a:t>
              </a:r>
              <a:endParaRPr lang="en-US" sz="1400" b="0">
                <a:latin typeface="DM Sans 14pt Medium" pitchFamily="2" charset="77"/>
              </a:endParaRPr>
            </a:p>
          </p:txBody>
        </p:sp>
      </p:grpSp>
      <p:sp>
        <p:nvSpPr>
          <p:cNvPr id="3" name="Título 2">
            <a:extLst>
              <a:ext uri="{FF2B5EF4-FFF2-40B4-BE49-F238E27FC236}">
                <a16:creationId xmlns:a16="http://schemas.microsoft.com/office/drawing/2014/main" id="{90B93FE4-4D12-475E-EE1C-8DCC6561866C}"/>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TRENDS</a:t>
            </a:r>
          </a:p>
        </p:txBody>
      </p:sp>
    </p:spTree>
    <p:extLst>
      <p:ext uri="{BB962C8B-B14F-4D97-AF65-F5344CB8AC3E}">
        <p14:creationId xmlns:p14="http://schemas.microsoft.com/office/powerpoint/2010/main" val="239081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968958"/>
            <a:ext cx="6268882" cy="1450200"/>
          </a:xfrm>
        </p:spPr>
        <p:txBody>
          <a:bodyPr/>
          <a:lstStyle/>
          <a:p>
            <a:r>
              <a:rPr lang="en-US" sz="3000">
                <a:latin typeface="DM Sans 14pt Medium" pitchFamily="2" charset="77"/>
              </a:rPr>
              <a:t>Consumers are realizing that longevity is closely linked to </a:t>
            </a:r>
            <a:br>
              <a:rPr lang="en-US" sz="3000">
                <a:latin typeface="DM Sans 14pt Medium" pitchFamily="2" charset="77"/>
              </a:rPr>
            </a:br>
            <a:r>
              <a:rPr lang="en-US" sz="3000">
                <a:latin typeface="DM Sans 14pt Medium" pitchFamily="2" charset="77"/>
              </a:rPr>
              <a:t>hair follicles</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355072" y="2453803"/>
            <a:ext cx="4566178" cy="88244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800" b="0">
                <a:solidFill>
                  <a:srgbClr val="89C7E8"/>
                </a:solidFill>
                <a:latin typeface="Lora" pitchFamily="2" charset="77"/>
              </a:rPr>
              <a:t>13% of users in the category </a:t>
            </a:r>
            <a:br>
              <a:rPr lang="en-US" sz="1800" b="0">
                <a:solidFill>
                  <a:srgbClr val="89C7E8"/>
                </a:solidFill>
                <a:latin typeface="Lora" pitchFamily="2" charset="77"/>
              </a:rPr>
            </a:br>
            <a:r>
              <a:rPr lang="en-US" sz="1800" b="0">
                <a:solidFill>
                  <a:srgbClr val="89C7E8"/>
                </a:solidFill>
                <a:latin typeface="Lora" pitchFamily="2" charset="77"/>
              </a:rPr>
              <a:t>mentioned hair follicles in 2022 </a:t>
            </a:r>
            <a:br>
              <a:rPr lang="en-US" sz="1600" b="0">
                <a:solidFill>
                  <a:srgbClr val="89C7E8"/>
                </a:solidFill>
                <a:latin typeface="DM Sans 14pt Medium" pitchFamily="2" charset="77"/>
              </a:rPr>
            </a:br>
            <a:r>
              <a:rPr lang="en-US" sz="1200" b="0">
                <a:latin typeface="DM Sans 14pt Medium" pitchFamily="2" charset="77"/>
              </a:rPr>
              <a:t>(+2 p.p. compared to the previous year).</a:t>
            </a:r>
            <a:endParaRPr lang="en-US" sz="1600" b="0">
              <a:latin typeface="DM Sans 14pt Medium" pitchFamily="2" charset="77"/>
            </a:endParaRPr>
          </a:p>
        </p:txBody>
      </p:sp>
      <p:sp>
        <p:nvSpPr>
          <p:cNvPr id="2" name="Título 2">
            <a:extLst>
              <a:ext uri="{FF2B5EF4-FFF2-40B4-BE49-F238E27FC236}">
                <a16:creationId xmlns:a16="http://schemas.microsoft.com/office/drawing/2014/main" id="{C768ACD9-C002-6913-BBB9-4339CA11DF6A}"/>
              </a:ext>
            </a:extLst>
          </p:cNvPr>
          <p:cNvSpPr txBox="1">
            <a:spLocks/>
          </p:cNvSpPr>
          <p:nvPr/>
        </p:nvSpPr>
        <p:spPr>
          <a:xfrm>
            <a:off x="355071" y="3503036"/>
            <a:ext cx="3591287"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800" b="0">
                <a:solidFill>
                  <a:srgbClr val="89C7E8"/>
                </a:solidFill>
                <a:latin typeface="Lora" pitchFamily="2" charset="77"/>
              </a:rPr>
              <a:t>Gentle exfoliating products </a:t>
            </a:r>
            <a:br>
              <a:rPr lang="en-US" sz="1800" b="0">
                <a:solidFill>
                  <a:srgbClr val="89C7E8"/>
                </a:solidFill>
                <a:latin typeface="Lora" pitchFamily="2" charset="77"/>
              </a:rPr>
            </a:br>
            <a:r>
              <a:rPr lang="en-US" sz="1800" b="0">
                <a:solidFill>
                  <a:srgbClr val="89C7E8"/>
                </a:solidFill>
                <a:latin typeface="Lora" pitchFamily="2" charset="77"/>
              </a:rPr>
              <a:t>are becoming more appealing </a:t>
            </a:r>
            <a:br>
              <a:rPr lang="en-US" sz="1600" b="0">
                <a:solidFill>
                  <a:srgbClr val="89C7E8"/>
                </a:solidFill>
                <a:latin typeface="DM Sans 14pt Medium" pitchFamily="2" charset="77"/>
              </a:rPr>
            </a:br>
            <a:r>
              <a:rPr lang="en-US" sz="1200" b="0">
                <a:latin typeface="DM Sans 14pt Medium" pitchFamily="2" charset="77"/>
              </a:rPr>
              <a:t>Some ingredients stand out as solutions to deal with the buildup of residue caused by daily hair care, balancing the scalp, encouraging healthy hair growth.</a:t>
            </a:r>
            <a:endParaRPr lang="en-US" sz="1200">
              <a:latin typeface="DM Sans 14pt Medium" pitchFamily="2" charset="77"/>
            </a:endParaRPr>
          </a:p>
        </p:txBody>
      </p:sp>
      <p:sp>
        <p:nvSpPr>
          <p:cNvPr id="5" name="Título 2">
            <a:extLst>
              <a:ext uri="{FF2B5EF4-FFF2-40B4-BE49-F238E27FC236}">
                <a16:creationId xmlns:a16="http://schemas.microsoft.com/office/drawing/2014/main" id="{D88E2A7A-8FD7-9A69-0794-B17428CD22AA}"/>
              </a:ext>
            </a:extLst>
          </p:cNvPr>
          <p:cNvSpPr txBox="1">
            <a:spLocks/>
          </p:cNvSpPr>
          <p:nvPr/>
        </p:nvSpPr>
        <p:spPr>
          <a:xfrm>
            <a:off x="365367" y="4971734"/>
            <a:ext cx="3109353" cy="93388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800" b="0">
                <a:solidFill>
                  <a:srgbClr val="89C7E8"/>
                </a:solidFill>
                <a:latin typeface="Lora" pitchFamily="2" charset="77"/>
              </a:rPr>
              <a:t>Hair stimulation </a:t>
            </a:r>
            <a:br>
              <a:rPr lang="en-US" sz="1800">
                <a:solidFill>
                  <a:srgbClr val="89C7E8"/>
                </a:solidFill>
                <a:latin typeface="DM Sans 14pt Medium" pitchFamily="2" charset="77"/>
              </a:rPr>
            </a:br>
            <a:r>
              <a:rPr lang="en-US" sz="1200" b="0">
                <a:latin typeface="DM Sans 14pt Medium" pitchFamily="2" charset="77"/>
              </a:rPr>
              <a:t>Many brands have recommended scalp massages with tools or devices that help to increase blood circulation in the area</a:t>
            </a:r>
            <a:r>
              <a:rPr lang="en-US" sz="1200">
                <a:latin typeface="DM Sans 14pt Medium" pitchFamily="2" charset="77"/>
              </a:rPr>
              <a:t>.</a:t>
            </a:r>
          </a:p>
        </p:txBody>
      </p:sp>
      <p:sp>
        <p:nvSpPr>
          <p:cNvPr id="11" name="Retângulo 10">
            <a:extLst>
              <a:ext uri="{FF2B5EF4-FFF2-40B4-BE49-F238E27FC236}">
                <a16:creationId xmlns:a16="http://schemas.microsoft.com/office/drawing/2014/main" id="{2060F44D-A615-9551-B9AF-6381E7FFE96D}"/>
              </a:ext>
            </a:extLst>
          </p:cNvPr>
          <p:cNvSpPr/>
          <p:nvPr/>
        </p:nvSpPr>
        <p:spPr>
          <a:xfrm rot="5400000">
            <a:off x="7335312" y="-122942"/>
            <a:ext cx="3666098" cy="4516783"/>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ítulo 2">
            <a:extLst>
              <a:ext uri="{FF2B5EF4-FFF2-40B4-BE49-F238E27FC236}">
                <a16:creationId xmlns:a16="http://schemas.microsoft.com/office/drawing/2014/main" id="{531D822F-69A1-3E40-2B48-046540DCCAF2}"/>
              </a:ext>
            </a:extLst>
          </p:cNvPr>
          <p:cNvSpPr txBox="1">
            <a:spLocks/>
          </p:cNvSpPr>
          <p:nvPr/>
        </p:nvSpPr>
        <p:spPr>
          <a:xfrm>
            <a:off x="7278662" y="685482"/>
            <a:ext cx="2452756" cy="66638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800">
                <a:latin typeface="DM Sans 14pt Medium" pitchFamily="2" charset="77"/>
              </a:rPr>
              <a:t>Conversation on healthy hair follicles rises on social media</a:t>
            </a:r>
          </a:p>
        </p:txBody>
      </p:sp>
      <p:pic>
        <p:nvPicPr>
          <p:cNvPr id="15" name="Imagem 14" descr="Gráfico, Gráfico de linhas&#10;&#10;Descrição gerada automaticamente">
            <a:extLst>
              <a:ext uri="{FF2B5EF4-FFF2-40B4-BE49-F238E27FC236}">
                <a16:creationId xmlns:a16="http://schemas.microsoft.com/office/drawing/2014/main" id="{6D184095-4E3B-DCBA-4693-43175A075F0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278662" y="1811614"/>
            <a:ext cx="3779398" cy="1697137"/>
          </a:xfrm>
          <a:prstGeom prst="rect">
            <a:avLst/>
          </a:prstGeom>
        </p:spPr>
      </p:pic>
      <p:sp>
        <p:nvSpPr>
          <p:cNvPr id="22" name="Título 2">
            <a:extLst>
              <a:ext uri="{FF2B5EF4-FFF2-40B4-BE49-F238E27FC236}">
                <a16:creationId xmlns:a16="http://schemas.microsoft.com/office/drawing/2014/main" id="{6F75421A-E40A-BE19-6B81-CF4CC823B686}"/>
              </a:ext>
            </a:extLst>
          </p:cNvPr>
          <p:cNvSpPr txBox="1">
            <a:spLocks/>
          </p:cNvSpPr>
          <p:nvPr/>
        </p:nvSpPr>
        <p:spPr>
          <a:xfrm>
            <a:off x="6909969" y="4389126"/>
            <a:ext cx="2744170"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a:solidFill>
                  <a:srgbClr val="89C7E8"/>
                </a:solidFill>
                <a:latin typeface="DM Sans 14pt" pitchFamily="2" charset="77"/>
              </a:rPr>
              <a:t>What’s Next?</a:t>
            </a:r>
            <a:br>
              <a:rPr lang="en-US" sz="2000">
                <a:solidFill>
                  <a:srgbClr val="89C7E8"/>
                </a:solidFill>
                <a:latin typeface="DM Sans 14pt" pitchFamily="2" charset="77"/>
              </a:rPr>
            </a:br>
            <a:r>
              <a:rPr lang="en-US" sz="2000">
                <a:solidFill>
                  <a:srgbClr val="89C7E8"/>
                </a:solidFill>
                <a:latin typeface="DM Sans 14pt" pitchFamily="2" charset="77"/>
              </a:rPr>
              <a:t> </a:t>
            </a:r>
            <a:br>
              <a:rPr lang="en-US" sz="2000">
                <a:solidFill>
                  <a:srgbClr val="89C7E8"/>
                </a:solidFill>
                <a:latin typeface="DM Sans 14pt" pitchFamily="2" charset="77"/>
              </a:rPr>
            </a:br>
            <a:r>
              <a:rPr lang="en-US" sz="1800" b="0">
                <a:solidFill>
                  <a:srgbClr val="89C7E8"/>
                </a:solidFill>
                <a:latin typeface="DM Sans 14pt" pitchFamily="2" charset="77"/>
              </a:rPr>
              <a:t>Actives and technologies designed to stimulate hair follicles.</a:t>
            </a:r>
            <a:endParaRPr lang="en-US" sz="2000" b="0">
              <a:solidFill>
                <a:srgbClr val="89C7E8"/>
              </a:solidFill>
              <a:latin typeface="DM Sans 14pt" pitchFamily="2" charset="77"/>
            </a:endParaRPr>
          </a:p>
        </p:txBody>
      </p:sp>
      <p:sp>
        <p:nvSpPr>
          <p:cNvPr id="31" name="Título 2">
            <a:extLst>
              <a:ext uri="{FF2B5EF4-FFF2-40B4-BE49-F238E27FC236}">
                <a16:creationId xmlns:a16="http://schemas.microsoft.com/office/drawing/2014/main" id="{0D917A02-8AC6-6AB8-EDE7-66B0EAD3FB00}"/>
              </a:ext>
            </a:extLst>
          </p:cNvPr>
          <p:cNvSpPr txBox="1">
            <a:spLocks/>
          </p:cNvSpPr>
          <p:nvPr/>
        </p:nvSpPr>
        <p:spPr>
          <a:xfrm rot="16200000">
            <a:off x="9873194" y="2277780"/>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a:latin typeface="DM Sans 14pt Medium" pitchFamily="2" charset="77"/>
              </a:rPr>
              <a:t>Source: WGSN, Future of Hair care 2025</a:t>
            </a:r>
          </a:p>
        </p:txBody>
      </p:sp>
      <p:sp>
        <p:nvSpPr>
          <p:cNvPr id="32" name="Retângulo 31">
            <a:extLst>
              <a:ext uri="{FF2B5EF4-FFF2-40B4-BE49-F238E27FC236}">
                <a16:creationId xmlns:a16="http://schemas.microsoft.com/office/drawing/2014/main" id="{A70738A0-BFE8-99F5-D96B-1F7C74B201BE}"/>
              </a:ext>
            </a:extLst>
          </p:cNvPr>
          <p:cNvSpPr/>
          <p:nvPr/>
        </p:nvSpPr>
        <p:spPr>
          <a:xfrm>
            <a:off x="8265934" y="1811614"/>
            <a:ext cx="1931745" cy="67944"/>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tângulo 32">
            <a:extLst>
              <a:ext uri="{FF2B5EF4-FFF2-40B4-BE49-F238E27FC236}">
                <a16:creationId xmlns:a16="http://schemas.microsoft.com/office/drawing/2014/main" id="{BE47EA0B-339F-0195-A926-FBBF3A70AC57}"/>
              </a:ext>
            </a:extLst>
          </p:cNvPr>
          <p:cNvSpPr/>
          <p:nvPr/>
        </p:nvSpPr>
        <p:spPr>
          <a:xfrm>
            <a:off x="7278662" y="1647840"/>
            <a:ext cx="3779398" cy="163774"/>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2">
            <a:extLst>
              <a:ext uri="{FF2B5EF4-FFF2-40B4-BE49-F238E27FC236}">
                <a16:creationId xmlns:a16="http://schemas.microsoft.com/office/drawing/2014/main" id="{8A94EAE3-5C7E-CDDF-0368-CB78A3A4A14F}"/>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TRENDS</a:t>
            </a:r>
          </a:p>
        </p:txBody>
      </p:sp>
    </p:spTree>
    <p:extLst>
      <p:ext uri="{BB962C8B-B14F-4D97-AF65-F5344CB8AC3E}">
        <p14:creationId xmlns:p14="http://schemas.microsoft.com/office/powerpoint/2010/main" val="406387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5"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3" name="Picture Placeholder 6" descr="A product advertisement with blue smoke&#10;&#10;Description automatically generated">
            <a:extLst>
              <a:ext uri="{FF2B5EF4-FFF2-40B4-BE49-F238E27FC236}">
                <a16:creationId xmlns:a16="http://schemas.microsoft.com/office/drawing/2014/main" id="{1C1B88B2-42B0-B9C5-5724-7828FE0F474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337427" y="2"/>
            <a:ext cx="4854573" cy="6857998"/>
          </a:xfrm>
          <a:prstGeom prst="rect">
            <a:avLst/>
          </a:prstGeom>
        </p:spPr>
      </p:pic>
      <p:sp>
        <p:nvSpPr>
          <p:cNvPr id="4" name="Título 2">
            <a:extLst>
              <a:ext uri="{FF2B5EF4-FFF2-40B4-BE49-F238E27FC236}">
                <a16:creationId xmlns:a16="http://schemas.microsoft.com/office/drawing/2014/main" id="{DA10818D-3F95-5E47-691F-5192E2E6A72A}"/>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853708"/>
            <a:ext cx="5690438" cy="1450200"/>
          </a:xfrm>
        </p:spPr>
        <p:txBody>
          <a:bodyPr/>
          <a:lstStyle/>
          <a:p>
            <a:r>
              <a:rPr lang="en-US" sz="4000" dirty="0">
                <a:latin typeface="DM Sans 14pt Medium" pitchFamily="2" charset="77"/>
              </a:rPr>
              <a:t>We are stepping </a:t>
            </a:r>
            <a:br>
              <a:rPr lang="en-US" sz="4000" dirty="0">
                <a:latin typeface="DM Sans 14pt Medium" pitchFamily="2" charset="77"/>
              </a:rPr>
            </a:br>
            <a:r>
              <a:rPr lang="en-US" sz="4000" dirty="0">
                <a:latin typeface="DM Sans 14pt Medium" pitchFamily="2" charset="77"/>
              </a:rPr>
              <a:t>into the era of hair cellular beauty, where hair root care reaches a new level</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1902635" y="3984191"/>
            <a:ext cx="4090202"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400" b="0" dirty="0">
                <a:solidFill>
                  <a:srgbClr val="89C7E8"/>
                </a:solidFill>
                <a:latin typeface="DM Sans 14pt" pitchFamily="2" charset="77"/>
              </a:rPr>
              <a:t>We know it's not possible to stop the passage </a:t>
            </a:r>
          </a:p>
          <a:p>
            <a:pPr>
              <a:lnSpc>
                <a:spcPct val="100000"/>
              </a:lnSpc>
            </a:pPr>
            <a:r>
              <a:rPr lang="en-US" sz="1400" b="0" dirty="0">
                <a:solidFill>
                  <a:srgbClr val="89C7E8"/>
                </a:solidFill>
                <a:latin typeface="DM Sans 14pt" pitchFamily="2" charset="77"/>
              </a:rPr>
              <a:t>of time, but science has already proven </a:t>
            </a:r>
            <a:br>
              <a:rPr lang="en-US" sz="1400" b="0" dirty="0">
                <a:solidFill>
                  <a:srgbClr val="89C7E8"/>
                </a:solidFill>
                <a:latin typeface="DM Sans 14pt" pitchFamily="2" charset="77"/>
              </a:rPr>
            </a:br>
            <a:r>
              <a:rPr lang="en-US" sz="1400" b="0" dirty="0">
                <a:solidFill>
                  <a:srgbClr val="89C7E8"/>
                </a:solidFill>
                <a:latin typeface="DM Sans 14pt" pitchFamily="2" charset="77"/>
              </a:rPr>
              <a:t>that we can slow down biological aging </a:t>
            </a:r>
            <a:br>
              <a:rPr lang="en-US" sz="1400" b="0" dirty="0">
                <a:solidFill>
                  <a:srgbClr val="89C7E8"/>
                </a:solidFill>
                <a:latin typeface="DM Sans 14pt" pitchFamily="2" charset="77"/>
              </a:rPr>
            </a:br>
            <a:r>
              <a:rPr lang="en-US" sz="1400" b="0" dirty="0">
                <a:solidFill>
                  <a:srgbClr val="89C7E8"/>
                </a:solidFill>
                <a:latin typeface="DM Sans 14pt" pitchFamily="2" charset="77"/>
              </a:rPr>
              <a:t>by addressing root cause.</a:t>
            </a:r>
            <a:br>
              <a:rPr lang="en-US" sz="1400" b="0" dirty="0">
                <a:solidFill>
                  <a:srgbClr val="89C7E8"/>
                </a:solidFill>
                <a:latin typeface="DM Sans 14pt" pitchFamily="2" charset="77"/>
              </a:rPr>
            </a:br>
            <a:br>
              <a:rPr lang="en-US" sz="1400" b="0" dirty="0">
                <a:solidFill>
                  <a:srgbClr val="89C7E8"/>
                </a:solidFill>
                <a:latin typeface="DM Sans 14pt" pitchFamily="2" charset="77"/>
              </a:rPr>
            </a:br>
            <a:r>
              <a:rPr lang="en-US" sz="1400" b="0" dirty="0">
                <a:solidFill>
                  <a:srgbClr val="89C7E8"/>
                </a:solidFill>
                <a:latin typeface="DM Sans 14pt" pitchFamily="2" charset="77"/>
              </a:rPr>
              <a:t>Essentially, </a:t>
            </a:r>
            <a:r>
              <a:rPr lang="en-US" sz="1400" dirty="0">
                <a:solidFill>
                  <a:srgbClr val="89C7E8"/>
                </a:solidFill>
                <a:latin typeface="DM Sans 14pt" pitchFamily="2" charset="77"/>
              </a:rPr>
              <a:t>science-backed products </a:t>
            </a:r>
            <a:br>
              <a:rPr lang="en-US" sz="1400" dirty="0">
                <a:solidFill>
                  <a:srgbClr val="89C7E8"/>
                </a:solidFill>
                <a:latin typeface="DM Sans 14pt" pitchFamily="2" charset="77"/>
              </a:rPr>
            </a:br>
            <a:r>
              <a:rPr lang="en-US" sz="1400" dirty="0">
                <a:solidFill>
                  <a:srgbClr val="89C7E8"/>
                </a:solidFill>
                <a:latin typeface="DM Sans 14pt" pitchFamily="2" charset="77"/>
              </a:rPr>
              <a:t>designed to boost the hair’s cellular </a:t>
            </a:r>
            <a:br>
              <a:rPr lang="en-US" sz="1400" dirty="0">
                <a:solidFill>
                  <a:srgbClr val="89C7E8"/>
                </a:solidFill>
                <a:latin typeface="DM Sans 14pt" pitchFamily="2" charset="77"/>
              </a:rPr>
            </a:br>
            <a:r>
              <a:rPr lang="en-US" sz="1400" dirty="0">
                <a:solidFill>
                  <a:srgbClr val="89C7E8"/>
                </a:solidFill>
                <a:latin typeface="DM Sans 14pt" pitchFamily="2" charset="77"/>
              </a:rPr>
              <a:t>processes </a:t>
            </a:r>
            <a:r>
              <a:rPr lang="en-US" sz="1400" b="0" dirty="0">
                <a:solidFill>
                  <a:srgbClr val="89C7E8"/>
                </a:solidFill>
                <a:latin typeface="DM Sans 14pt" pitchFamily="2" charset="77"/>
              </a:rPr>
              <a:t>are a solution to help </a:t>
            </a:r>
            <a:br>
              <a:rPr lang="en-US" sz="1400" b="0" dirty="0">
                <a:solidFill>
                  <a:srgbClr val="89C7E8"/>
                </a:solidFill>
                <a:latin typeface="DM Sans 14pt" pitchFamily="2" charset="77"/>
              </a:rPr>
            </a:br>
            <a:r>
              <a:rPr lang="en-US" sz="1400" b="0" dirty="0">
                <a:solidFill>
                  <a:srgbClr val="89C7E8"/>
                </a:solidFill>
                <a:latin typeface="DM Sans 14pt" pitchFamily="2" charset="77"/>
              </a:rPr>
              <a:t>follicles resist aging.</a:t>
            </a:r>
            <a:endParaRPr lang="en-US" sz="1400" dirty="0">
              <a:solidFill>
                <a:srgbClr val="89C7E8"/>
              </a:solidFill>
              <a:latin typeface="DM Sans 14pt" pitchFamily="2" charset="77"/>
            </a:endParaRPr>
          </a:p>
        </p:txBody>
      </p:sp>
      <p:pic>
        <p:nvPicPr>
          <p:cNvPr id="5" name="Picture 1">
            <a:extLst>
              <a:ext uri="{FF2B5EF4-FFF2-40B4-BE49-F238E27FC236}">
                <a16:creationId xmlns:a16="http://schemas.microsoft.com/office/drawing/2014/main" id="{A3ADF621-544C-6374-AFEE-0505CAD6182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162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4" name="Picture Placeholder 16" descr="A group of white bottles with gold lids&#10;&#10;Description automatically generated">
            <a:extLst>
              <a:ext uri="{FF2B5EF4-FFF2-40B4-BE49-F238E27FC236}">
                <a16:creationId xmlns:a16="http://schemas.microsoft.com/office/drawing/2014/main" id="{B1514C1C-18AA-7D4B-B1F3-A0A485B78F8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37427" y="2"/>
            <a:ext cx="4854573" cy="6857998"/>
          </a:xfrm>
          <a:prstGeom prst="rect">
            <a:avLst/>
          </a:prstGeom>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sp>
        <p:nvSpPr>
          <p:cNvPr id="3" name="Título 2">
            <a:extLst>
              <a:ext uri="{FF2B5EF4-FFF2-40B4-BE49-F238E27FC236}">
                <a16:creationId xmlns:a16="http://schemas.microsoft.com/office/drawing/2014/main" id="{C27BAFDF-711C-6A85-A92D-0B17673DA0AF}"/>
              </a:ext>
            </a:extLst>
          </p:cNvPr>
          <p:cNvSpPr txBox="1">
            <a:spLocks/>
          </p:cNvSpPr>
          <p:nvPr/>
        </p:nvSpPr>
        <p:spPr>
          <a:xfrm>
            <a:off x="7776786" y="302400"/>
            <a:ext cx="2503947" cy="905495"/>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200" b="0" dirty="0">
                <a:solidFill>
                  <a:srgbClr val="0B3C56"/>
                </a:solidFill>
                <a:latin typeface="DM Sans 14pt" pitchFamily="2" charset="77"/>
              </a:rPr>
              <a:t>“Formula inspired by the science </a:t>
            </a:r>
            <a:br>
              <a:rPr lang="en-US" sz="1200" b="0" dirty="0">
                <a:solidFill>
                  <a:srgbClr val="0B3C56"/>
                </a:solidFill>
                <a:latin typeface="DM Sans 14pt" pitchFamily="2" charset="77"/>
              </a:rPr>
            </a:br>
            <a:r>
              <a:rPr lang="en-US" sz="1200" b="0" dirty="0">
                <a:solidFill>
                  <a:srgbClr val="0B3C56"/>
                </a:solidFill>
                <a:latin typeface="DM Sans 14pt" pitchFamily="2" charset="77"/>
              </a:rPr>
              <a:t>of cellular reprogramming, which integrates the revolutionary field </a:t>
            </a:r>
            <a:br>
              <a:rPr lang="en-US" sz="1200" b="0" dirty="0">
                <a:solidFill>
                  <a:srgbClr val="0B3C56"/>
                </a:solidFill>
                <a:latin typeface="DM Sans 14pt" pitchFamily="2" charset="77"/>
              </a:rPr>
            </a:br>
            <a:r>
              <a:rPr lang="en-US" sz="1200" b="0" dirty="0">
                <a:solidFill>
                  <a:srgbClr val="0B3C56"/>
                </a:solidFill>
                <a:latin typeface="DM Sans 14pt" pitchFamily="2" charset="77"/>
              </a:rPr>
              <a:t>of senescence for the first time </a:t>
            </a:r>
            <a:br>
              <a:rPr lang="en-US" sz="1200" b="0" dirty="0">
                <a:solidFill>
                  <a:srgbClr val="0B3C56"/>
                </a:solidFill>
                <a:latin typeface="DM Sans 14pt" pitchFamily="2" charset="77"/>
              </a:rPr>
            </a:br>
            <a:r>
              <a:rPr lang="en-US" sz="1200" b="0" dirty="0">
                <a:solidFill>
                  <a:srgbClr val="0B3C56"/>
                </a:solidFill>
                <a:latin typeface="DM Sans 14pt" pitchFamily="2" charset="77"/>
              </a:rPr>
              <a:t>in a night cream”</a:t>
            </a:r>
            <a:endParaRPr lang="en-US" sz="1200" dirty="0">
              <a:solidFill>
                <a:srgbClr val="0B3C56"/>
              </a:solidFill>
              <a:latin typeface="DM Sans 14pt" pitchFamily="2" charset="77"/>
            </a:endParaRPr>
          </a:p>
        </p:txBody>
      </p:sp>
      <p:pic>
        <p:nvPicPr>
          <p:cNvPr id="2" name="Picture 1">
            <a:extLst>
              <a:ext uri="{FF2B5EF4-FFF2-40B4-BE49-F238E27FC236}">
                <a16:creationId xmlns:a16="http://schemas.microsoft.com/office/drawing/2014/main" id="{81262555-4EE3-95A6-E3B6-61722B5D201F}"/>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ítulo 2">
            <a:extLst>
              <a:ext uri="{FF2B5EF4-FFF2-40B4-BE49-F238E27FC236}">
                <a16:creationId xmlns:a16="http://schemas.microsoft.com/office/drawing/2014/main" id="{18663D4F-BBF1-33FE-7C35-874799BECC75}"/>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
        <p:nvSpPr>
          <p:cNvPr id="8" name="Título 2">
            <a:extLst>
              <a:ext uri="{FF2B5EF4-FFF2-40B4-BE49-F238E27FC236}">
                <a16:creationId xmlns:a16="http://schemas.microsoft.com/office/drawing/2014/main" id="{4947AEA6-7C5D-815F-4B8B-D3903CD2921C}"/>
              </a:ext>
            </a:extLst>
          </p:cNvPr>
          <p:cNvSpPr txBox="1">
            <a:spLocks/>
          </p:cNvSpPr>
          <p:nvPr/>
        </p:nvSpPr>
        <p:spPr>
          <a:xfrm>
            <a:off x="302399" y="864394"/>
            <a:ext cx="6548567"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4000" dirty="0">
                <a:latin typeface="DM Sans 14pt Medium" pitchFamily="2" charset="77"/>
              </a:rPr>
              <a:t>When it comes to cellular processes, it’s impossible not to mention senolytic science</a:t>
            </a:r>
          </a:p>
        </p:txBody>
      </p:sp>
      <p:sp>
        <p:nvSpPr>
          <p:cNvPr id="9" name="Título 2">
            <a:extLst>
              <a:ext uri="{FF2B5EF4-FFF2-40B4-BE49-F238E27FC236}">
                <a16:creationId xmlns:a16="http://schemas.microsoft.com/office/drawing/2014/main" id="{F7A4BA40-35DB-3182-0F37-F205F442D06C}"/>
              </a:ext>
            </a:extLst>
          </p:cNvPr>
          <p:cNvSpPr txBox="1">
            <a:spLocks/>
          </p:cNvSpPr>
          <p:nvPr/>
        </p:nvSpPr>
        <p:spPr>
          <a:xfrm>
            <a:off x="1879753" y="3863875"/>
            <a:ext cx="3829050" cy="175211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dirty="0">
                <a:solidFill>
                  <a:srgbClr val="89C7E8"/>
                </a:solidFill>
                <a:latin typeface="Lora" pitchFamily="2" charset="77"/>
              </a:rPr>
              <a:t>And, following the latest trends in skin care, there is still space to explore senolytic science </a:t>
            </a:r>
            <a:br>
              <a:rPr lang="en-US" sz="2000" b="0" dirty="0">
                <a:solidFill>
                  <a:srgbClr val="89C7E8"/>
                </a:solidFill>
                <a:latin typeface="Lora" pitchFamily="2" charset="77"/>
              </a:rPr>
            </a:br>
            <a:r>
              <a:rPr lang="en-US" sz="2000" b="0" dirty="0">
                <a:solidFill>
                  <a:srgbClr val="89C7E8"/>
                </a:solidFill>
                <a:latin typeface="Lora" pitchFamily="2" charset="77"/>
              </a:rPr>
              <a:t>in hair care.</a:t>
            </a:r>
            <a:endParaRPr lang="en-US" sz="2000" dirty="0">
              <a:solidFill>
                <a:srgbClr val="89C7E8"/>
              </a:solidFill>
              <a:latin typeface="Lora" pitchFamily="2" charset="77"/>
            </a:endParaRPr>
          </a:p>
        </p:txBody>
      </p:sp>
    </p:spTree>
    <p:extLst>
      <p:ext uri="{BB962C8B-B14F-4D97-AF65-F5344CB8AC3E}">
        <p14:creationId xmlns:p14="http://schemas.microsoft.com/office/powerpoint/2010/main" val="398025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3" name="Hair care and dermatology research_computer display">
            <a:hlinkClick r:id="" action="ppaction://media"/>
            <a:extLst>
              <a:ext uri="{FF2B5EF4-FFF2-40B4-BE49-F238E27FC236}">
                <a16:creationId xmlns:a16="http://schemas.microsoft.com/office/drawing/2014/main" id="{80863147-ECB1-9C23-340D-C5853068B0E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duotone>
              <a:prstClr val="black"/>
              <a:schemeClr val="accent2">
                <a:tint val="45000"/>
                <a:satMod val="400000"/>
              </a:schemeClr>
            </a:duotone>
          </a:blip>
          <a:srcRect r="12150" b="4209"/>
          <a:stretch/>
        </p:blipFill>
        <p:spPr>
          <a:xfrm>
            <a:off x="302398" y="2018921"/>
            <a:ext cx="5641202" cy="3460025"/>
          </a:xfrm>
          <a:prstGeom prst="rect">
            <a:avLst/>
          </a:prstGeom>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942997"/>
            <a:ext cx="5641202" cy="872113"/>
          </a:xfrm>
        </p:spPr>
        <p:txBody>
          <a:bodyPr/>
          <a:lstStyle/>
          <a:p>
            <a:r>
              <a:rPr lang="en-US" sz="3000">
                <a:latin typeface="DM Sans 14pt Medium" pitchFamily="2" charset="77"/>
              </a:rPr>
              <a:t>The senolytics concept applied to hair care</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6723812" y="1913043"/>
            <a:ext cx="4217237"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600" b="0">
                <a:solidFill>
                  <a:srgbClr val="89C7E8"/>
                </a:solidFill>
                <a:latin typeface="DM Sans 14pt Medium" pitchFamily="2" charset="77"/>
              </a:rPr>
              <a:t>As time goes by and various stressors take their toll, hair follicles lose efficiency, disrupting the natural renewal process of the hair. </a:t>
            </a:r>
          </a:p>
          <a:p>
            <a:pPr>
              <a:lnSpc>
                <a:spcPct val="100000"/>
              </a:lnSpc>
            </a:pPr>
            <a:br>
              <a:rPr lang="en-US" sz="1600" b="0">
                <a:solidFill>
                  <a:srgbClr val="89C7E8"/>
                </a:solidFill>
                <a:latin typeface="DM Sans 14pt Medium" pitchFamily="2" charset="77"/>
              </a:rPr>
            </a:br>
            <a:r>
              <a:rPr lang="en-US" sz="1600" b="0">
                <a:solidFill>
                  <a:srgbClr val="89C7E8"/>
                </a:solidFill>
                <a:latin typeface="DM Sans 14pt Medium" pitchFamily="2" charset="77"/>
              </a:rPr>
              <a:t>This is due to many cells becoming </a:t>
            </a:r>
            <a:br>
              <a:rPr lang="en-US" sz="1600" b="0">
                <a:solidFill>
                  <a:srgbClr val="89C7E8"/>
                </a:solidFill>
                <a:latin typeface="DM Sans 14pt Medium" pitchFamily="2" charset="77"/>
              </a:rPr>
            </a:br>
            <a:r>
              <a:rPr lang="en-US" sz="1600" b="0">
                <a:solidFill>
                  <a:srgbClr val="89C7E8"/>
                </a:solidFill>
                <a:latin typeface="DM Sans 14pt Medium" pitchFamily="2" charset="77"/>
              </a:rPr>
              <a:t>inactive and remaining in the hair system </a:t>
            </a:r>
            <a:br>
              <a:rPr lang="en-US" sz="1600" b="0">
                <a:solidFill>
                  <a:srgbClr val="89C7E8"/>
                </a:solidFill>
                <a:latin typeface="DM Sans 14pt Medium" pitchFamily="2" charset="77"/>
              </a:rPr>
            </a:br>
            <a:r>
              <a:rPr lang="en-US" sz="1600" b="0">
                <a:solidFill>
                  <a:srgbClr val="89C7E8"/>
                </a:solidFill>
                <a:latin typeface="DM Sans 14pt Medium" pitchFamily="2" charset="77"/>
              </a:rPr>
              <a:t>as “zombie cells,” essentially damaging healthy cells by triggering an inflammation cycle that affects the volume and appearance of the hair. </a:t>
            </a:r>
            <a:br>
              <a:rPr lang="en-US" sz="1600" b="0">
                <a:solidFill>
                  <a:srgbClr val="89C7E8"/>
                </a:solidFill>
                <a:latin typeface="DM Sans 14pt Medium" pitchFamily="2" charset="77"/>
              </a:rPr>
            </a:br>
            <a:br>
              <a:rPr lang="en-US" sz="1600" b="0">
                <a:solidFill>
                  <a:srgbClr val="89C7E8"/>
                </a:solidFill>
                <a:latin typeface="DM Sans 14pt Medium" pitchFamily="2" charset="77"/>
              </a:rPr>
            </a:br>
            <a:r>
              <a:rPr lang="en-US" sz="1600">
                <a:solidFill>
                  <a:srgbClr val="89C7E8"/>
                </a:solidFill>
                <a:latin typeface="DM Sans 14pt Medium" pitchFamily="2" charset="77"/>
              </a:rPr>
              <a:t>The build up of these cells, called senescent cells, must be removed </a:t>
            </a:r>
            <a:br>
              <a:rPr lang="en-US" sz="1600">
                <a:solidFill>
                  <a:srgbClr val="89C7E8"/>
                </a:solidFill>
                <a:latin typeface="DM Sans 14pt Medium" pitchFamily="2" charset="77"/>
              </a:rPr>
            </a:br>
            <a:r>
              <a:rPr lang="en-US" sz="1600">
                <a:solidFill>
                  <a:srgbClr val="89C7E8"/>
                </a:solidFill>
                <a:latin typeface="DM Sans 14pt Medium" pitchFamily="2" charset="77"/>
              </a:rPr>
              <a:t>for optimal hair renewal.</a:t>
            </a:r>
          </a:p>
        </p:txBody>
      </p:sp>
      <p:sp>
        <p:nvSpPr>
          <p:cNvPr id="2" name="Título 2">
            <a:extLst>
              <a:ext uri="{FF2B5EF4-FFF2-40B4-BE49-F238E27FC236}">
                <a16:creationId xmlns:a16="http://schemas.microsoft.com/office/drawing/2014/main" id="{E943932B-130B-46B7-6036-8325525A8F40}"/>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WHAT'S NEXT</a:t>
            </a:r>
          </a:p>
        </p:txBody>
      </p:sp>
    </p:spTree>
    <p:extLst>
      <p:ext uri="{BB962C8B-B14F-4D97-AF65-F5344CB8AC3E}">
        <p14:creationId xmlns:p14="http://schemas.microsoft.com/office/powerpoint/2010/main" val="375689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91" fill="hold"/>
                                        <p:tgtEl>
                                          <p:spTgt spid="3"/>
                                        </p:tgtEl>
                                      </p:cBhvr>
                                    </p:cmd>
                                  </p:childTnLst>
                                </p:cTn>
                              </p:par>
                              <p:par>
                                <p:cTn id="7" presetID="10" presetClass="entr" presetSubtype="0" fill="hold" grpId="0" nodeType="withEffect">
                                  <p:stCondLst>
                                    <p:cond delay="1000"/>
                                  </p:stCondLst>
                                  <p:childTnLst>
                                    <p:set>
                                      <p:cBhvr>
                                        <p:cTn id="8" dur="1" fill="hold">
                                          <p:stCondLst>
                                            <p:cond delay="0"/>
                                          </p:stCondLst>
                                        </p:cTn>
                                        <p:tgtEl>
                                          <p:spTgt spid="18"/>
                                        </p:tgtEl>
                                        <p:attrNameLst>
                                          <p:attrName>style.visibility</p:attrName>
                                        </p:attrNameLst>
                                      </p:cBhvr>
                                      <p:to>
                                        <p:strVal val="visible"/>
                                      </p:to>
                                    </p:set>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repeatCount="indefinite"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937334"/>
            <a:ext cx="6076631" cy="1450200"/>
          </a:xfrm>
        </p:spPr>
        <p:txBody>
          <a:bodyPr/>
          <a:lstStyle/>
          <a:p>
            <a:r>
              <a:rPr lang="en-US" sz="3000" dirty="0">
                <a:latin typeface="DM Sans 14pt Medium" pitchFamily="2" charset="77"/>
              </a:rPr>
              <a:t>Let's take a closer look at the process of senescence and </a:t>
            </a:r>
            <a:br>
              <a:rPr lang="en-US" sz="3000" dirty="0">
                <a:latin typeface="DM Sans 14pt Medium" pitchFamily="2" charset="77"/>
              </a:rPr>
            </a:br>
            <a:r>
              <a:rPr lang="en-US" sz="3000" dirty="0">
                <a:latin typeface="DM Sans 14pt Medium" pitchFamily="2" charset="77"/>
              </a:rPr>
              <a:t>how it impacts hair health</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302398" y="2460425"/>
            <a:ext cx="4193402" cy="235371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600" b="0" dirty="0">
                <a:solidFill>
                  <a:srgbClr val="89C7E8"/>
                </a:solidFill>
                <a:latin typeface="DM Sans 14pt Medium" pitchFamily="2" charset="77"/>
              </a:rPr>
              <a:t>Senescent cells lose their ability to divide and properly produce key proteins like melanin, keratin, and KAP. As a result, they release SASPs (senescence-associated secretory phenotype), which also push surrounding cells into an undesirable senescent state. </a:t>
            </a:r>
            <a:br>
              <a:rPr lang="en-US" sz="1600" b="0" dirty="0">
                <a:solidFill>
                  <a:srgbClr val="89C7E8"/>
                </a:solidFill>
                <a:latin typeface="DM Sans 14pt Medium" pitchFamily="2" charset="77"/>
              </a:rPr>
            </a:br>
            <a:br>
              <a:rPr lang="en-US" sz="1600" dirty="0">
                <a:solidFill>
                  <a:srgbClr val="89C7E8"/>
                </a:solidFill>
                <a:latin typeface="DM Sans 14pt Medium" pitchFamily="2" charset="77"/>
              </a:rPr>
            </a:br>
            <a:r>
              <a:rPr lang="en-US" sz="1600" dirty="0">
                <a:solidFill>
                  <a:srgbClr val="89C7E8"/>
                </a:solidFill>
                <a:latin typeface="DM Sans 14pt Medium" pitchFamily="2" charset="77"/>
              </a:rPr>
              <a:t>The accumulation of senescent cells leads to aging with the aging phenotype.</a:t>
            </a:r>
          </a:p>
        </p:txBody>
      </p:sp>
      <p:sp>
        <p:nvSpPr>
          <p:cNvPr id="3" name="Título 2">
            <a:extLst>
              <a:ext uri="{FF2B5EF4-FFF2-40B4-BE49-F238E27FC236}">
                <a16:creationId xmlns:a16="http://schemas.microsoft.com/office/drawing/2014/main" id="{59795EEA-6365-4BB3-B8FD-F4E6A40D1F1B}"/>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WHAT'S NEXT</a:t>
            </a:r>
          </a:p>
        </p:txBody>
      </p:sp>
      <p:pic>
        <p:nvPicPr>
          <p:cNvPr id="73" name="Imagem 72">
            <a:extLst>
              <a:ext uri="{FF2B5EF4-FFF2-40B4-BE49-F238E27FC236}">
                <a16:creationId xmlns:a16="http://schemas.microsoft.com/office/drawing/2014/main" id="{49E8CDD8-7A9F-5433-9B48-75E8DC705219}"/>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5000" contrast="-7000"/>
                    </a14:imgEffect>
                  </a14:imgLayer>
                </a14:imgProps>
              </a:ext>
              <a:ext uri="{28A0092B-C50C-407E-A947-70E740481C1C}">
                <a14:useLocalDpi xmlns:a14="http://schemas.microsoft.com/office/drawing/2010/main"/>
              </a:ext>
            </a:extLst>
          </a:blip>
          <a:srcRect/>
          <a:stretch/>
        </p:blipFill>
        <p:spPr>
          <a:xfrm>
            <a:off x="7361306" y="316560"/>
            <a:ext cx="4516784" cy="5185582"/>
          </a:xfrm>
          <a:prstGeom prst="rect">
            <a:avLst/>
          </a:prstGeom>
        </p:spPr>
      </p:pic>
      <p:grpSp>
        <p:nvGrpSpPr>
          <p:cNvPr id="74" name="Agrupar 73">
            <a:extLst>
              <a:ext uri="{FF2B5EF4-FFF2-40B4-BE49-F238E27FC236}">
                <a16:creationId xmlns:a16="http://schemas.microsoft.com/office/drawing/2014/main" id="{F476F26F-159F-C90A-756E-BC33F0091D4D}"/>
              </a:ext>
            </a:extLst>
          </p:cNvPr>
          <p:cNvGrpSpPr/>
          <p:nvPr/>
        </p:nvGrpSpPr>
        <p:grpSpPr>
          <a:xfrm>
            <a:off x="7382003" y="1946143"/>
            <a:ext cx="2675424" cy="4480850"/>
            <a:chOff x="7382003" y="1716007"/>
            <a:chExt cx="2675424" cy="4480850"/>
          </a:xfrm>
        </p:grpSpPr>
        <p:grpSp>
          <p:nvGrpSpPr>
            <p:cNvPr id="75" name="Agrupar 74">
              <a:extLst>
                <a:ext uri="{FF2B5EF4-FFF2-40B4-BE49-F238E27FC236}">
                  <a16:creationId xmlns:a16="http://schemas.microsoft.com/office/drawing/2014/main" id="{BBAF820A-8329-F22A-4465-29760BCDAFD8}"/>
                </a:ext>
              </a:extLst>
            </p:cNvPr>
            <p:cNvGrpSpPr/>
            <p:nvPr/>
          </p:nvGrpSpPr>
          <p:grpSpPr>
            <a:xfrm>
              <a:off x="7382003" y="5365860"/>
              <a:ext cx="1623824" cy="830997"/>
              <a:chOff x="7403023" y="5365860"/>
              <a:chExt cx="1623824" cy="830997"/>
            </a:xfrm>
          </p:grpSpPr>
          <p:pic>
            <p:nvPicPr>
              <p:cNvPr id="79" name="Imagem 78" descr="Ícone&#10;&#10;Descrição gerada automaticamente">
                <a:extLst>
                  <a:ext uri="{FF2B5EF4-FFF2-40B4-BE49-F238E27FC236}">
                    <a16:creationId xmlns:a16="http://schemas.microsoft.com/office/drawing/2014/main" id="{CD20842F-61A9-C10B-9109-E8783B6DB8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03023" y="5411624"/>
                <a:ext cx="397305" cy="382588"/>
              </a:xfrm>
              <a:prstGeom prst="rect">
                <a:avLst/>
              </a:prstGeom>
            </p:spPr>
          </p:pic>
          <p:sp>
            <p:nvSpPr>
              <p:cNvPr id="80" name="CaixaDeTexto 79">
                <a:extLst>
                  <a:ext uri="{FF2B5EF4-FFF2-40B4-BE49-F238E27FC236}">
                    <a16:creationId xmlns:a16="http://schemas.microsoft.com/office/drawing/2014/main" id="{665F6CAE-EB85-C539-9BA2-C935C167C694}"/>
                  </a:ext>
                </a:extLst>
              </p:cNvPr>
              <p:cNvSpPr txBox="1"/>
              <p:nvPr/>
            </p:nvSpPr>
            <p:spPr>
              <a:xfrm>
                <a:off x="7795298" y="5365860"/>
                <a:ext cx="1231549" cy="830997"/>
              </a:xfrm>
              <a:prstGeom prst="rect">
                <a:avLst/>
              </a:prstGeom>
              <a:noFill/>
            </p:spPr>
            <p:txBody>
              <a:bodyPr wrap="square">
                <a:spAutoFit/>
              </a:bodyPr>
              <a:lstStyle/>
              <a:p>
                <a:pPr rtl="0">
                  <a:spcBef>
                    <a:spcPts val="0"/>
                  </a:spcBef>
                  <a:spcAft>
                    <a:spcPts val="0"/>
                  </a:spcAft>
                </a:pPr>
                <a:r>
                  <a:rPr lang="en-US" sz="1200" b="0" i="0" u="none" strike="noStrike" dirty="0">
                    <a:solidFill>
                      <a:srgbClr val="FFFFFF"/>
                    </a:solidFill>
                    <a:effectLst/>
                    <a:latin typeface="Arial" panose="020B0604020202020204" pitchFamily="34" charset="0"/>
                  </a:rPr>
                  <a:t>Normal </a:t>
                </a:r>
                <a:r>
                  <a:rPr lang="en-US" sz="1200" dirty="0">
                    <a:solidFill>
                      <a:srgbClr val="FFFFFF"/>
                    </a:solidFill>
                    <a:latin typeface="Arial" panose="020B0604020202020204" pitchFamily="34" charset="0"/>
                  </a:rPr>
                  <a:t>F</a:t>
                </a:r>
                <a:r>
                  <a:rPr lang="en-US" sz="1200" b="0" i="0" u="none" strike="noStrike" dirty="0">
                    <a:solidFill>
                      <a:srgbClr val="FFFFFF"/>
                    </a:solidFill>
                    <a:effectLst/>
                    <a:latin typeface="Arial" panose="020B0604020202020204" pitchFamily="34" charset="0"/>
                  </a:rPr>
                  <a:t>ollicle </a:t>
                </a:r>
                <a:r>
                  <a:rPr lang="en-US" sz="1200" dirty="0">
                    <a:solidFill>
                      <a:srgbClr val="FFFFFF"/>
                    </a:solidFill>
                    <a:latin typeface="Arial" panose="020B0604020202020204" pitchFamily="34" charset="0"/>
                  </a:rPr>
                  <a:t>D</a:t>
                </a:r>
                <a:r>
                  <a:rPr lang="en-US" sz="1200" b="0" i="0" u="none" strike="noStrike" dirty="0">
                    <a:solidFill>
                      <a:srgbClr val="FFFFFF"/>
                    </a:solidFill>
                    <a:effectLst/>
                    <a:latin typeface="Arial" panose="020B0604020202020204" pitchFamily="34" charset="0"/>
                  </a:rPr>
                  <a:t>ermal </a:t>
                </a:r>
                <a:r>
                  <a:rPr lang="en-US" sz="1200" dirty="0">
                    <a:solidFill>
                      <a:srgbClr val="FFFFFF"/>
                    </a:solidFill>
                    <a:latin typeface="Arial" panose="020B0604020202020204" pitchFamily="34" charset="0"/>
                  </a:rPr>
                  <a:t>P</a:t>
                </a:r>
                <a:r>
                  <a:rPr lang="en-US" sz="1200" b="0" i="0" u="none" strike="noStrike" dirty="0">
                    <a:solidFill>
                      <a:srgbClr val="FFFFFF"/>
                    </a:solidFill>
                    <a:effectLst/>
                    <a:latin typeface="Arial" panose="020B0604020202020204" pitchFamily="34" charset="0"/>
                  </a:rPr>
                  <a:t>apilla Cells</a:t>
                </a:r>
              </a:p>
              <a:p>
                <a:pPr rtl="0">
                  <a:spcBef>
                    <a:spcPts val="0"/>
                  </a:spcBef>
                  <a:spcAft>
                    <a:spcPts val="0"/>
                  </a:spcAft>
                </a:pPr>
                <a:endParaRPr lang="en-US" sz="1200" b="0" i="0" u="none" strike="noStrike" dirty="0">
                  <a:solidFill>
                    <a:srgbClr val="FFFFFF"/>
                  </a:solidFill>
                  <a:effectLst/>
                  <a:latin typeface="Arial" panose="020B0604020202020204" pitchFamily="34" charset="0"/>
                </a:endParaRPr>
              </a:p>
            </p:txBody>
          </p:sp>
        </p:grpSp>
        <p:pic>
          <p:nvPicPr>
            <p:cNvPr id="76" name="Imagem 75" descr="Ícone&#10;&#10;Descrição gerada automaticamente">
              <a:extLst>
                <a:ext uri="{FF2B5EF4-FFF2-40B4-BE49-F238E27FC236}">
                  <a16:creationId xmlns:a16="http://schemas.microsoft.com/office/drawing/2014/main" id="{CDAACFBC-3D64-5CC7-F493-4B15F879F0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55248" y="2564384"/>
              <a:ext cx="397305" cy="382588"/>
            </a:xfrm>
            <a:prstGeom prst="rect">
              <a:avLst/>
            </a:prstGeom>
          </p:spPr>
        </p:pic>
        <p:pic>
          <p:nvPicPr>
            <p:cNvPr id="77" name="Imagem 76" descr="Ícone&#10;&#10;Descrição gerada automaticamente">
              <a:extLst>
                <a:ext uri="{FF2B5EF4-FFF2-40B4-BE49-F238E27FC236}">
                  <a16:creationId xmlns:a16="http://schemas.microsoft.com/office/drawing/2014/main" id="{0A82E98D-E120-3CB8-1677-E3640FC5C4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660122" y="1716007"/>
              <a:ext cx="397305" cy="382588"/>
            </a:xfrm>
            <a:prstGeom prst="rect">
              <a:avLst/>
            </a:prstGeom>
          </p:spPr>
        </p:pic>
        <p:pic>
          <p:nvPicPr>
            <p:cNvPr id="78" name="Imagem 77" descr="Ícone&#10;&#10;Descrição gerada automaticamente">
              <a:extLst>
                <a:ext uri="{FF2B5EF4-FFF2-40B4-BE49-F238E27FC236}">
                  <a16:creationId xmlns:a16="http://schemas.microsoft.com/office/drawing/2014/main" id="{8AD5BE3A-6909-2ED1-E202-4F075A4B3FA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26910" y="3150429"/>
              <a:ext cx="397305" cy="382588"/>
            </a:xfrm>
            <a:prstGeom prst="rect">
              <a:avLst/>
            </a:prstGeom>
          </p:spPr>
        </p:pic>
      </p:grpSp>
      <p:grpSp>
        <p:nvGrpSpPr>
          <p:cNvPr id="81" name="Agrupar 80">
            <a:extLst>
              <a:ext uri="{FF2B5EF4-FFF2-40B4-BE49-F238E27FC236}">
                <a16:creationId xmlns:a16="http://schemas.microsoft.com/office/drawing/2014/main" id="{2DEB1354-3196-75B1-ED9E-9A3CE588BF0B}"/>
              </a:ext>
            </a:extLst>
          </p:cNvPr>
          <p:cNvGrpSpPr/>
          <p:nvPr/>
        </p:nvGrpSpPr>
        <p:grpSpPr>
          <a:xfrm>
            <a:off x="8988077" y="2223150"/>
            <a:ext cx="2054629" cy="4019177"/>
            <a:chOff x="8988077" y="1993014"/>
            <a:chExt cx="2054629" cy="4019177"/>
          </a:xfrm>
        </p:grpSpPr>
        <p:grpSp>
          <p:nvGrpSpPr>
            <p:cNvPr id="82" name="Agrupar 81">
              <a:extLst>
                <a:ext uri="{FF2B5EF4-FFF2-40B4-BE49-F238E27FC236}">
                  <a16:creationId xmlns:a16="http://schemas.microsoft.com/office/drawing/2014/main" id="{FACC5F91-D5BE-AE20-D45A-D4D09A85EBBF}"/>
                </a:ext>
              </a:extLst>
            </p:cNvPr>
            <p:cNvGrpSpPr/>
            <p:nvPr/>
          </p:nvGrpSpPr>
          <p:grpSpPr>
            <a:xfrm>
              <a:off x="9253901" y="5365860"/>
              <a:ext cx="1788805" cy="646331"/>
              <a:chOff x="9253901" y="5365860"/>
              <a:chExt cx="1788805" cy="646331"/>
            </a:xfrm>
          </p:grpSpPr>
          <p:sp>
            <p:nvSpPr>
              <p:cNvPr id="86" name="CaixaDeTexto 85">
                <a:extLst>
                  <a:ext uri="{FF2B5EF4-FFF2-40B4-BE49-F238E27FC236}">
                    <a16:creationId xmlns:a16="http://schemas.microsoft.com/office/drawing/2014/main" id="{EEC68A79-6A07-238B-9632-13F9A4D9119C}"/>
                  </a:ext>
                </a:extLst>
              </p:cNvPr>
              <p:cNvSpPr txBox="1"/>
              <p:nvPr/>
            </p:nvSpPr>
            <p:spPr>
              <a:xfrm>
                <a:off x="9635672" y="5365860"/>
                <a:ext cx="1407034" cy="646331"/>
              </a:xfrm>
              <a:prstGeom prst="rect">
                <a:avLst/>
              </a:prstGeom>
              <a:noFill/>
            </p:spPr>
            <p:txBody>
              <a:bodyPr wrap="square">
                <a:spAutoFit/>
              </a:bodyPr>
              <a:lstStyle/>
              <a:p>
                <a:pPr rtl="0">
                  <a:spcBef>
                    <a:spcPts val="0"/>
                  </a:spcBef>
                  <a:spcAft>
                    <a:spcPts val="0"/>
                  </a:spcAft>
                </a:pPr>
                <a:r>
                  <a:rPr lang="en-US" sz="1200" b="0" i="0" u="none" strike="noStrike" dirty="0">
                    <a:solidFill>
                      <a:srgbClr val="FFFFFF"/>
                    </a:solidFill>
                    <a:effectLst/>
                    <a:latin typeface="Arial" panose="020B0604020202020204" pitchFamily="34" charset="0"/>
                  </a:rPr>
                  <a:t>Senescent Follicle</a:t>
                </a:r>
                <a:r>
                  <a:rPr lang="en-US" sz="1200" dirty="0">
                    <a:solidFill>
                      <a:srgbClr val="FFFFFF"/>
                    </a:solidFill>
                    <a:latin typeface="Arial" panose="020B0604020202020204" pitchFamily="34" charset="0"/>
                  </a:rPr>
                  <a:t> </a:t>
                </a:r>
                <a:r>
                  <a:rPr lang="en-US" sz="1200" b="0" i="0" u="none" strike="noStrike" dirty="0">
                    <a:solidFill>
                      <a:srgbClr val="FFFFFF"/>
                    </a:solidFill>
                    <a:effectLst/>
                    <a:latin typeface="Arial" panose="020B0604020202020204" pitchFamily="34" charset="0"/>
                  </a:rPr>
                  <a:t>Dermal Papilla Cells</a:t>
                </a:r>
                <a:endParaRPr lang="en-US" sz="1200" b="0" dirty="0">
                  <a:effectLst/>
                </a:endParaRPr>
              </a:p>
            </p:txBody>
          </p:sp>
          <p:pic>
            <p:nvPicPr>
              <p:cNvPr id="87" name="Imagem 86" descr="Ícone&#10;&#10;Descrição gerada automaticamente">
                <a:extLst>
                  <a:ext uri="{FF2B5EF4-FFF2-40B4-BE49-F238E27FC236}">
                    <a16:creationId xmlns:a16="http://schemas.microsoft.com/office/drawing/2014/main" id="{D8B01AB4-1873-19CF-D586-B7EB67BD8B4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53901" y="5436110"/>
                <a:ext cx="397305" cy="382588"/>
              </a:xfrm>
              <a:prstGeom prst="rect">
                <a:avLst/>
              </a:prstGeom>
            </p:spPr>
          </p:pic>
        </p:grpSp>
        <p:pic>
          <p:nvPicPr>
            <p:cNvPr id="83" name="Imagem 82" descr="Ícone&#10;&#10;Descrição gerada automaticamente">
              <a:extLst>
                <a:ext uri="{FF2B5EF4-FFF2-40B4-BE49-F238E27FC236}">
                  <a16:creationId xmlns:a16="http://schemas.microsoft.com/office/drawing/2014/main" id="{8A0E25A6-5D61-3024-DBB2-95CC2DA75CD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09405" y="2433218"/>
              <a:ext cx="397305" cy="382588"/>
            </a:xfrm>
            <a:prstGeom prst="rect">
              <a:avLst/>
            </a:prstGeom>
          </p:spPr>
        </p:pic>
        <p:pic>
          <p:nvPicPr>
            <p:cNvPr id="84" name="Imagem 83" descr="Ícone&#10;&#10;Descrição gerada automaticamente">
              <a:extLst>
                <a:ext uri="{FF2B5EF4-FFF2-40B4-BE49-F238E27FC236}">
                  <a16:creationId xmlns:a16="http://schemas.microsoft.com/office/drawing/2014/main" id="{7FB936C1-13C1-517D-D8A1-D0266D7B92C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124965" y="1993014"/>
              <a:ext cx="397305" cy="382588"/>
            </a:xfrm>
            <a:prstGeom prst="rect">
              <a:avLst/>
            </a:prstGeom>
          </p:spPr>
        </p:pic>
        <p:pic>
          <p:nvPicPr>
            <p:cNvPr id="85" name="Imagem 84" descr="Ícone&#10;&#10;Descrição gerada automaticamente">
              <a:extLst>
                <a:ext uri="{FF2B5EF4-FFF2-40B4-BE49-F238E27FC236}">
                  <a16:creationId xmlns:a16="http://schemas.microsoft.com/office/drawing/2014/main" id="{7FBE2AC0-E791-B8CC-8D1F-2FEE68EBD0A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88077" y="3217739"/>
              <a:ext cx="397305" cy="382588"/>
            </a:xfrm>
            <a:prstGeom prst="rect">
              <a:avLst/>
            </a:prstGeom>
          </p:spPr>
        </p:pic>
      </p:grpSp>
      <p:grpSp>
        <p:nvGrpSpPr>
          <p:cNvPr id="88" name="Agrupar 87">
            <a:extLst>
              <a:ext uri="{FF2B5EF4-FFF2-40B4-BE49-F238E27FC236}">
                <a16:creationId xmlns:a16="http://schemas.microsoft.com/office/drawing/2014/main" id="{EA53C23D-5626-2073-9DAD-D455756B9C23}"/>
              </a:ext>
            </a:extLst>
          </p:cNvPr>
          <p:cNvGrpSpPr/>
          <p:nvPr/>
        </p:nvGrpSpPr>
        <p:grpSpPr>
          <a:xfrm>
            <a:off x="8875005" y="1723645"/>
            <a:ext cx="3097675" cy="4225892"/>
            <a:chOff x="8875005" y="1493509"/>
            <a:chExt cx="3097675" cy="4225892"/>
          </a:xfrm>
        </p:grpSpPr>
        <p:grpSp>
          <p:nvGrpSpPr>
            <p:cNvPr id="90" name="Agrupar 89">
              <a:extLst>
                <a:ext uri="{FF2B5EF4-FFF2-40B4-BE49-F238E27FC236}">
                  <a16:creationId xmlns:a16="http://schemas.microsoft.com/office/drawing/2014/main" id="{188322D4-56FC-EE31-1D58-92996B1CD3E4}"/>
                </a:ext>
              </a:extLst>
            </p:cNvPr>
            <p:cNvGrpSpPr/>
            <p:nvPr/>
          </p:nvGrpSpPr>
          <p:grpSpPr>
            <a:xfrm>
              <a:off x="11021549" y="5411624"/>
              <a:ext cx="951131" cy="307777"/>
              <a:chOff x="10926959" y="5411624"/>
              <a:chExt cx="951131" cy="307777"/>
            </a:xfrm>
          </p:grpSpPr>
          <p:sp>
            <p:nvSpPr>
              <p:cNvPr id="104" name="CaixaDeTexto 103">
                <a:extLst>
                  <a:ext uri="{FF2B5EF4-FFF2-40B4-BE49-F238E27FC236}">
                    <a16:creationId xmlns:a16="http://schemas.microsoft.com/office/drawing/2014/main" id="{18293024-B11B-BEB9-72C5-32531BF73184}"/>
                  </a:ext>
                </a:extLst>
              </p:cNvPr>
              <p:cNvSpPr txBox="1"/>
              <p:nvPr/>
            </p:nvSpPr>
            <p:spPr>
              <a:xfrm>
                <a:off x="11149693" y="5411624"/>
                <a:ext cx="728397" cy="307777"/>
              </a:xfrm>
              <a:prstGeom prst="rect">
                <a:avLst/>
              </a:prstGeom>
              <a:noFill/>
            </p:spPr>
            <p:txBody>
              <a:bodyPr wrap="square">
                <a:spAutoFit/>
              </a:bodyPr>
              <a:lstStyle/>
              <a:p>
                <a:pPr rtl="0">
                  <a:spcBef>
                    <a:spcPts val="0"/>
                  </a:spcBef>
                  <a:spcAft>
                    <a:spcPts val="0"/>
                  </a:spcAft>
                </a:pPr>
                <a:r>
                  <a:rPr lang="en-US" sz="1400" b="0" i="0" u="none" strike="noStrike" dirty="0">
                    <a:solidFill>
                      <a:srgbClr val="FFFFFF"/>
                    </a:solidFill>
                    <a:effectLst/>
                    <a:latin typeface="Arial" panose="020B0604020202020204" pitchFamily="34" charset="0"/>
                  </a:rPr>
                  <a:t>SASP</a:t>
                </a:r>
                <a:endParaRPr lang="en-US" sz="1400" dirty="0"/>
              </a:p>
            </p:txBody>
          </p:sp>
          <p:sp>
            <p:nvSpPr>
              <p:cNvPr id="105" name="Oval 104">
                <a:extLst>
                  <a:ext uri="{FF2B5EF4-FFF2-40B4-BE49-F238E27FC236}">
                    <a16:creationId xmlns:a16="http://schemas.microsoft.com/office/drawing/2014/main" id="{0D21EB96-AA25-CD8E-D2E8-4B0DEC8E742B}"/>
                  </a:ext>
                </a:extLst>
              </p:cNvPr>
              <p:cNvSpPr/>
              <p:nvPr/>
            </p:nvSpPr>
            <p:spPr>
              <a:xfrm>
                <a:off x="10926959" y="5436110"/>
                <a:ext cx="222734" cy="222734"/>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3" name="Oval 92">
              <a:extLst>
                <a:ext uri="{FF2B5EF4-FFF2-40B4-BE49-F238E27FC236}">
                  <a16:creationId xmlns:a16="http://schemas.microsoft.com/office/drawing/2014/main" id="{82BD8B85-3474-FFB2-F2EE-9B99568ED71F}"/>
                </a:ext>
              </a:extLst>
            </p:cNvPr>
            <p:cNvSpPr/>
            <p:nvPr/>
          </p:nvSpPr>
          <p:spPr>
            <a:xfrm>
              <a:off x="9236526" y="3024246"/>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Oval 93">
              <a:extLst>
                <a:ext uri="{FF2B5EF4-FFF2-40B4-BE49-F238E27FC236}">
                  <a16:creationId xmlns:a16="http://schemas.microsoft.com/office/drawing/2014/main" id="{50AA6813-ECF6-5E4B-B945-87C8E5395673}"/>
                </a:ext>
              </a:extLst>
            </p:cNvPr>
            <p:cNvSpPr/>
            <p:nvPr/>
          </p:nvSpPr>
          <p:spPr>
            <a:xfrm>
              <a:off x="8875005" y="3009089"/>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Oval 94">
              <a:extLst>
                <a:ext uri="{FF2B5EF4-FFF2-40B4-BE49-F238E27FC236}">
                  <a16:creationId xmlns:a16="http://schemas.microsoft.com/office/drawing/2014/main" id="{72A06D5C-AAC3-5C66-52E2-1A99B652DD00}"/>
                </a:ext>
              </a:extLst>
            </p:cNvPr>
            <p:cNvSpPr/>
            <p:nvPr/>
          </p:nvSpPr>
          <p:spPr>
            <a:xfrm>
              <a:off x="9589965" y="2746752"/>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Oval 95">
              <a:extLst>
                <a:ext uri="{FF2B5EF4-FFF2-40B4-BE49-F238E27FC236}">
                  <a16:creationId xmlns:a16="http://schemas.microsoft.com/office/drawing/2014/main" id="{AF73EFA4-981A-AA25-A780-C77B22735683}"/>
                </a:ext>
              </a:extLst>
            </p:cNvPr>
            <p:cNvSpPr/>
            <p:nvPr/>
          </p:nvSpPr>
          <p:spPr>
            <a:xfrm>
              <a:off x="9834872" y="299393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Oval 96">
              <a:extLst>
                <a:ext uri="{FF2B5EF4-FFF2-40B4-BE49-F238E27FC236}">
                  <a16:creationId xmlns:a16="http://schemas.microsoft.com/office/drawing/2014/main" id="{69B610C3-7F98-385E-2464-A0F4414A5B1D}"/>
                </a:ext>
              </a:extLst>
            </p:cNvPr>
            <p:cNvSpPr/>
            <p:nvPr/>
          </p:nvSpPr>
          <p:spPr>
            <a:xfrm>
              <a:off x="9445517" y="224138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Oval 97">
              <a:extLst>
                <a:ext uri="{FF2B5EF4-FFF2-40B4-BE49-F238E27FC236}">
                  <a16:creationId xmlns:a16="http://schemas.microsoft.com/office/drawing/2014/main" id="{E185716A-8C11-688B-6B6C-0A0ED8F592EF}"/>
                </a:ext>
              </a:extLst>
            </p:cNvPr>
            <p:cNvSpPr/>
            <p:nvPr/>
          </p:nvSpPr>
          <p:spPr>
            <a:xfrm>
              <a:off x="9938327" y="2255090"/>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Oval 98">
              <a:extLst>
                <a:ext uri="{FF2B5EF4-FFF2-40B4-BE49-F238E27FC236}">
                  <a16:creationId xmlns:a16="http://schemas.microsoft.com/office/drawing/2014/main" id="{9D45A099-3A2D-D98C-85F9-07198CB46F9F}"/>
                </a:ext>
              </a:extLst>
            </p:cNvPr>
            <p:cNvSpPr/>
            <p:nvPr/>
          </p:nvSpPr>
          <p:spPr>
            <a:xfrm>
              <a:off x="9764146" y="1493509"/>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Oval 99">
              <a:extLst>
                <a:ext uri="{FF2B5EF4-FFF2-40B4-BE49-F238E27FC236}">
                  <a16:creationId xmlns:a16="http://schemas.microsoft.com/office/drawing/2014/main" id="{BBEEA8E9-7C73-DF42-FBE7-BC927EACA552}"/>
                </a:ext>
              </a:extLst>
            </p:cNvPr>
            <p:cNvSpPr/>
            <p:nvPr/>
          </p:nvSpPr>
          <p:spPr>
            <a:xfrm>
              <a:off x="9349887" y="1730950"/>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Oval 100">
              <a:extLst>
                <a:ext uri="{FF2B5EF4-FFF2-40B4-BE49-F238E27FC236}">
                  <a16:creationId xmlns:a16="http://schemas.microsoft.com/office/drawing/2014/main" id="{075980F6-02F5-38E6-BC9B-115E693EEE76}"/>
                </a:ext>
              </a:extLst>
            </p:cNvPr>
            <p:cNvSpPr/>
            <p:nvPr/>
          </p:nvSpPr>
          <p:spPr>
            <a:xfrm>
              <a:off x="9082135" y="2433169"/>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Oval 101">
              <a:extLst>
                <a:ext uri="{FF2B5EF4-FFF2-40B4-BE49-F238E27FC236}">
                  <a16:creationId xmlns:a16="http://schemas.microsoft.com/office/drawing/2014/main" id="{DE65DB36-7684-CDAE-1004-38B946DE5D15}"/>
                </a:ext>
              </a:extLst>
            </p:cNvPr>
            <p:cNvSpPr/>
            <p:nvPr/>
          </p:nvSpPr>
          <p:spPr>
            <a:xfrm>
              <a:off x="9385251" y="3398088"/>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192062A7-556E-162A-5C92-82054BD03211}"/>
                </a:ext>
              </a:extLst>
            </p:cNvPr>
            <p:cNvSpPr/>
            <p:nvPr/>
          </p:nvSpPr>
          <p:spPr>
            <a:xfrm>
              <a:off x="10009054" y="1936818"/>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6" name="TextBox 4">
            <a:extLst>
              <a:ext uri="{FF2B5EF4-FFF2-40B4-BE49-F238E27FC236}">
                <a16:creationId xmlns:a16="http://schemas.microsoft.com/office/drawing/2014/main" id="{588B6E23-86AE-7A44-1E27-7F328A13438F}"/>
              </a:ext>
            </a:extLst>
          </p:cNvPr>
          <p:cNvSpPr txBox="1"/>
          <p:nvPr/>
        </p:nvSpPr>
        <p:spPr>
          <a:xfrm>
            <a:off x="7570720" y="496552"/>
            <a:ext cx="2612515" cy="231923"/>
          </a:xfrm>
          <a:prstGeom prst="rect">
            <a:avLst/>
          </a:prstGeom>
          <a:solidFill>
            <a:srgbClr val="D34252">
              <a:alpha val="80000"/>
            </a:srgbClr>
          </a:solidFill>
          <a:ln w="12700">
            <a:noFill/>
          </a:ln>
        </p:spPr>
        <p:txBody>
          <a:bodyPr wrap="square" lIns="72000" tIns="46800" rIns="72000">
            <a:spAutoFit/>
          </a:bodyPr>
          <a:lstStyle/>
          <a:p>
            <a:pPr marL="144000" marR="0" lvl="1" indent="-144000" defTabSz="457200" rtl="0" eaLnBrk="1" fontAlgn="auto" latinLnBrk="0" hangingPunct="1">
              <a:spcBef>
                <a:spcPts val="0"/>
              </a:spcBef>
              <a:spcAft>
                <a:spcPts val="200"/>
              </a:spcAft>
              <a:buClr>
                <a:srgbClr val="89C7E8"/>
              </a:buClr>
              <a:buSzTx/>
              <a:defRPr/>
            </a:pPr>
            <a:r>
              <a:rPr kumimoji="0" lang="en-US" sz="900" b="1" u="none" strike="noStrike" kern="1200" cap="none" spc="0" normalizeH="0" baseline="0" dirty="0">
                <a:ln>
                  <a:noFill/>
                </a:ln>
                <a:solidFill>
                  <a:schemeClr val="bg1"/>
                </a:solidFill>
                <a:effectLst/>
                <a:uLnTx/>
                <a:uFillTx/>
                <a:latin typeface="DM Sans 14pt" pitchFamily="2" charset="0"/>
              </a:rPr>
              <a:t>↑ Senescence markers</a:t>
            </a:r>
            <a:r>
              <a:rPr kumimoji="0" lang="en-US" sz="900" b="1" u="none" strike="noStrike" kern="1200" cap="none" spc="0" normalizeH="0" dirty="0">
                <a:ln>
                  <a:noFill/>
                </a:ln>
                <a:solidFill>
                  <a:schemeClr val="bg1"/>
                </a:solidFill>
                <a:effectLst/>
                <a:uLnTx/>
                <a:uFillTx/>
                <a:latin typeface="DM Sans 14pt" pitchFamily="2" charset="0"/>
              </a:rPr>
              <a:t> </a:t>
            </a:r>
            <a:r>
              <a:rPr kumimoji="0" lang="en-US" sz="900" b="1" u="none" strike="noStrike" kern="1200" cap="none" spc="0" normalizeH="0" baseline="0" dirty="0">
                <a:ln>
                  <a:noFill/>
                </a:ln>
                <a:solidFill>
                  <a:schemeClr val="bg1"/>
                </a:solidFill>
                <a:effectLst/>
                <a:uLnTx/>
                <a:uFillTx/>
                <a:latin typeface="DM Sans 14pt" pitchFamily="2" charset="0"/>
              </a:rPr>
              <a:t>Apo</a:t>
            </a:r>
            <a:r>
              <a:rPr lang="en-US" sz="900" b="1" dirty="0">
                <a:solidFill>
                  <a:schemeClr val="bg1"/>
                </a:solidFill>
                <a:latin typeface="DM Sans 14pt" pitchFamily="2" charset="0"/>
              </a:rPr>
              <a:t>ptosis inhibitors</a:t>
            </a:r>
            <a:endParaRPr kumimoji="0" lang="en-US" sz="900" b="1" u="none" strike="noStrike" kern="1200" cap="none" spc="0" normalizeH="0" dirty="0">
              <a:ln>
                <a:noFill/>
              </a:ln>
              <a:solidFill>
                <a:schemeClr val="bg1"/>
              </a:solidFill>
              <a:effectLst/>
              <a:uLnTx/>
              <a:uFillTx/>
              <a:latin typeface="DM Sans 14pt" pitchFamily="2" charset="0"/>
            </a:endParaRPr>
          </a:p>
        </p:txBody>
      </p:sp>
      <p:sp>
        <p:nvSpPr>
          <p:cNvPr id="107" name="TextBox 19">
            <a:extLst>
              <a:ext uri="{FF2B5EF4-FFF2-40B4-BE49-F238E27FC236}">
                <a16:creationId xmlns:a16="http://schemas.microsoft.com/office/drawing/2014/main" id="{EB23157D-2085-52DF-0E99-8653F6836A9B}"/>
              </a:ext>
            </a:extLst>
          </p:cNvPr>
          <p:cNvSpPr txBox="1"/>
          <p:nvPr/>
        </p:nvSpPr>
        <p:spPr>
          <a:xfrm>
            <a:off x="7570720" y="822329"/>
            <a:ext cx="1417357" cy="231923"/>
          </a:xfrm>
          <a:prstGeom prst="rect">
            <a:avLst/>
          </a:prstGeom>
          <a:solidFill>
            <a:srgbClr val="D34252">
              <a:alpha val="80000"/>
            </a:srgbClr>
          </a:solidFill>
          <a:ln w="12700">
            <a:noFill/>
          </a:ln>
        </p:spPr>
        <p:txBody>
          <a:bodyPr wrap="square" lIns="72000" tIns="46800" rIns="72000">
            <a:spAutoFit/>
          </a:bodyPr>
          <a:lstStyle/>
          <a:p>
            <a:pPr marL="144000" marR="0" lvl="1" indent="-144000" defTabSz="457200" rtl="0" eaLnBrk="1" fontAlgn="auto" latinLnBrk="0" hangingPunct="1">
              <a:spcBef>
                <a:spcPts val="0"/>
              </a:spcBef>
              <a:spcAft>
                <a:spcPts val="200"/>
              </a:spcAft>
              <a:buClr>
                <a:srgbClr val="89C7E8"/>
              </a:buClr>
              <a:buSzTx/>
              <a:defRPr/>
            </a:pPr>
            <a:r>
              <a:rPr kumimoji="0" lang="en-US" sz="900" b="1" u="none" strike="noStrike" kern="1200" cap="none" spc="0" normalizeH="0" baseline="0" dirty="0">
                <a:ln>
                  <a:noFill/>
                </a:ln>
                <a:solidFill>
                  <a:schemeClr val="bg1"/>
                </a:solidFill>
                <a:effectLst/>
                <a:uLnTx/>
                <a:uFillTx/>
                <a:latin typeface="DM Sans 14pt" pitchFamily="2" charset="0"/>
              </a:rPr>
              <a:t>↓ Apoptosis markers</a:t>
            </a:r>
            <a:endParaRPr kumimoji="0" lang="en-US" sz="900" b="1" u="none" strike="noStrike" kern="1200" cap="none" spc="0" normalizeH="0" dirty="0">
              <a:ln>
                <a:noFill/>
              </a:ln>
              <a:solidFill>
                <a:schemeClr val="bg1"/>
              </a:solidFill>
              <a:effectLst/>
              <a:uLnTx/>
              <a:uFillTx/>
              <a:latin typeface="DM Sans 14pt" pitchFamily="2" charset="0"/>
            </a:endParaRPr>
          </a:p>
        </p:txBody>
      </p:sp>
      <p:sp>
        <p:nvSpPr>
          <p:cNvPr id="108" name="TextBox 19">
            <a:extLst>
              <a:ext uri="{FF2B5EF4-FFF2-40B4-BE49-F238E27FC236}">
                <a16:creationId xmlns:a16="http://schemas.microsoft.com/office/drawing/2014/main" id="{78502A7B-C9CD-CD7A-CE48-C226C2C9FE50}"/>
              </a:ext>
            </a:extLst>
          </p:cNvPr>
          <p:cNvSpPr txBox="1"/>
          <p:nvPr/>
        </p:nvSpPr>
        <p:spPr>
          <a:xfrm>
            <a:off x="7570720" y="1150566"/>
            <a:ext cx="1205957" cy="231923"/>
          </a:xfrm>
          <a:prstGeom prst="rect">
            <a:avLst/>
          </a:prstGeom>
          <a:solidFill>
            <a:srgbClr val="D34252">
              <a:alpha val="80000"/>
            </a:srgbClr>
          </a:solidFill>
          <a:ln w="12700">
            <a:noFill/>
          </a:ln>
        </p:spPr>
        <p:txBody>
          <a:bodyPr wrap="square" lIns="72000" tIns="46800" rIns="72000">
            <a:spAutoFit/>
          </a:bodyPr>
          <a:lstStyle/>
          <a:p>
            <a:pPr marL="144000" lvl="1" indent="-144000" defTabSz="457200">
              <a:spcAft>
                <a:spcPts val="200"/>
              </a:spcAft>
              <a:buClr>
                <a:srgbClr val="89C7E8"/>
              </a:buClr>
              <a:defRPr/>
            </a:pPr>
            <a:r>
              <a:rPr lang="en-US" sz="900" b="1" dirty="0">
                <a:solidFill>
                  <a:schemeClr val="bg1"/>
                </a:solidFill>
                <a:latin typeface="DM Sans 14pt" pitchFamily="2" charset="0"/>
              </a:rPr>
              <a:t>↑ </a:t>
            </a:r>
            <a:r>
              <a:rPr kumimoji="0" lang="en-US" sz="900" b="1" u="none" strike="noStrike" kern="1200" cap="none" spc="0" normalizeH="0" baseline="0" dirty="0">
                <a:ln>
                  <a:noFill/>
                </a:ln>
                <a:solidFill>
                  <a:schemeClr val="bg1"/>
                </a:solidFill>
                <a:effectLst/>
                <a:uLnTx/>
                <a:uFillTx/>
                <a:latin typeface="DM Sans 14pt" pitchFamily="2" charset="0"/>
              </a:rPr>
              <a:t>Senescent</a:t>
            </a:r>
            <a:r>
              <a:rPr kumimoji="0" lang="en-US" sz="900" b="1" u="none" strike="noStrike" kern="1200" cap="none" spc="0" normalizeH="0" dirty="0">
                <a:ln>
                  <a:noFill/>
                </a:ln>
                <a:solidFill>
                  <a:schemeClr val="bg1"/>
                </a:solidFill>
                <a:effectLst/>
                <a:uLnTx/>
                <a:uFillTx/>
                <a:latin typeface="DM Sans 14pt" pitchFamily="2" charset="0"/>
              </a:rPr>
              <a:t> Cells</a:t>
            </a:r>
          </a:p>
        </p:txBody>
      </p:sp>
      <p:sp>
        <p:nvSpPr>
          <p:cNvPr id="109" name="TextBox 19">
            <a:extLst>
              <a:ext uri="{FF2B5EF4-FFF2-40B4-BE49-F238E27FC236}">
                <a16:creationId xmlns:a16="http://schemas.microsoft.com/office/drawing/2014/main" id="{8CF6CBBA-0D4D-32E9-B663-BF8655C35E7D}"/>
              </a:ext>
            </a:extLst>
          </p:cNvPr>
          <p:cNvSpPr txBox="1"/>
          <p:nvPr/>
        </p:nvSpPr>
        <p:spPr>
          <a:xfrm>
            <a:off x="7570720" y="1474572"/>
            <a:ext cx="643249" cy="231923"/>
          </a:xfrm>
          <a:prstGeom prst="rect">
            <a:avLst/>
          </a:prstGeom>
          <a:solidFill>
            <a:srgbClr val="D34252">
              <a:alpha val="80000"/>
            </a:srgbClr>
          </a:solidFill>
          <a:ln w="12700">
            <a:noFill/>
          </a:ln>
        </p:spPr>
        <p:txBody>
          <a:bodyPr wrap="square" lIns="72000" tIns="46800" rIns="72000">
            <a:spAutoFit/>
          </a:bodyPr>
          <a:lstStyle/>
          <a:p>
            <a:pPr marL="144000" lvl="1" indent="-144000" defTabSz="457200">
              <a:spcAft>
                <a:spcPts val="200"/>
              </a:spcAft>
              <a:buClr>
                <a:srgbClr val="89C7E8"/>
              </a:buClr>
              <a:defRPr/>
            </a:pPr>
            <a:r>
              <a:rPr lang="en-US" sz="900" b="1" dirty="0">
                <a:solidFill>
                  <a:schemeClr val="bg1"/>
                </a:solidFill>
                <a:latin typeface="DM Sans 14pt" pitchFamily="2" charset="0"/>
              </a:rPr>
              <a:t>↑ </a:t>
            </a:r>
            <a:r>
              <a:rPr kumimoji="0" lang="en-US" sz="900" b="1" u="none" strike="noStrike" kern="1200" cap="none" spc="0" normalizeH="0" baseline="0" dirty="0">
                <a:ln>
                  <a:noFill/>
                </a:ln>
                <a:solidFill>
                  <a:schemeClr val="bg1"/>
                </a:solidFill>
                <a:effectLst/>
                <a:uLnTx/>
                <a:uFillTx/>
                <a:latin typeface="DM Sans 14pt" pitchFamily="2" charset="0"/>
              </a:rPr>
              <a:t>SASPs</a:t>
            </a:r>
            <a:endParaRPr kumimoji="0" lang="en-US" sz="900" b="1" u="none" strike="noStrike" kern="1200" cap="none" spc="0" normalizeH="0" dirty="0">
              <a:ln>
                <a:noFill/>
              </a:ln>
              <a:solidFill>
                <a:schemeClr val="bg1"/>
              </a:solidFill>
              <a:effectLst/>
              <a:uLnTx/>
              <a:uFillTx/>
              <a:latin typeface="DM Sans 14pt" pitchFamily="2" charset="0"/>
            </a:endParaRPr>
          </a:p>
        </p:txBody>
      </p:sp>
      <p:sp>
        <p:nvSpPr>
          <p:cNvPr id="110" name="TextBox 19">
            <a:extLst>
              <a:ext uri="{FF2B5EF4-FFF2-40B4-BE49-F238E27FC236}">
                <a16:creationId xmlns:a16="http://schemas.microsoft.com/office/drawing/2014/main" id="{568C5B99-4FD9-FCF1-E070-CF58FA1533B3}"/>
              </a:ext>
            </a:extLst>
          </p:cNvPr>
          <p:cNvSpPr txBox="1"/>
          <p:nvPr/>
        </p:nvSpPr>
        <p:spPr>
          <a:xfrm>
            <a:off x="7570720" y="1770615"/>
            <a:ext cx="1554246" cy="231923"/>
          </a:xfrm>
          <a:prstGeom prst="rect">
            <a:avLst/>
          </a:prstGeom>
          <a:solidFill>
            <a:srgbClr val="D34252">
              <a:alpha val="80000"/>
            </a:srgbClr>
          </a:solidFill>
          <a:ln w="12700">
            <a:noFill/>
          </a:ln>
        </p:spPr>
        <p:txBody>
          <a:bodyPr wrap="square" lIns="72000" tIns="46800" rIns="72000">
            <a:spAutoFit/>
          </a:bodyPr>
          <a:lstStyle/>
          <a:p>
            <a:pPr marL="144000" lvl="1" indent="-144000" defTabSz="457200">
              <a:spcAft>
                <a:spcPts val="200"/>
              </a:spcAft>
              <a:buClr>
                <a:srgbClr val="89C7E8"/>
              </a:buClr>
              <a:defRPr/>
            </a:pPr>
            <a:r>
              <a:rPr lang="en-US" sz="900" b="1" dirty="0">
                <a:solidFill>
                  <a:schemeClr val="bg1"/>
                </a:solidFill>
                <a:latin typeface="DM Sans 14pt" pitchFamily="2" charset="0"/>
              </a:rPr>
              <a:t>↑ </a:t>
            </a:r>
            <a:r>
              <a:rPr kumimoji="0" lang="en-US" sz="900" b="1" u="none" strike="noStrike" kern="1200" cap="none" spc="0" normalizeH="0" baseline="0" dirty="0">
                <a:ln>
                  <a:noFill/>
                </a:ln>
                <a:solidFill>
                  <a:schemeClr val="bg1"/>
                </a:solidFill>
                <a:effectLst/>
                <a:uLnTx/>
                <a:uFillTx/>
                <a:latin typeface="DM Sans 14pt" pitchFamily="2" charset="0"/>
              </a:rPr>
              <a:t>Hair greying &amp; hair loss</a:t>
            </a:r>
            <a:endParaRPr kumimoji="0" lang="en-US" sz="900" b="1" u="none" strike="noStrike" kern="1200" cap="none" spc="0" normalizeH="0" dirty="0">
              <a:ln>
                <a:noFill/>
              </a:ln>
              <a:solidFill>
                <a:schemeClr val="bg1"/>
              </a:solidFill>
              <a:effectLst/>
              <a:uLnTx/>
              <a:uFillTx/>
              <a:latin typeface="DM Sans 14pt" pitchFamily="2" charset="0"/>
            </a:endParaRPr>
          </a:p>
        </p:txBody>
      </p:sp>
    </p:spTree>
    <p:extLst>
      <p:ext uri="{BB962C8B-B14F-4D97-AF65-F5344CB8AC3E}">
        <p14:creationId xmlns:p14="http://schemas.microsoft.com/office/powerpoint/2010/main" val="108037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1000"/>
                                        <p:tgtEl>
                                          <p:spTgt spid="74"/>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1000"/>
                                        <p:tgtEl>
                                          <p:spTgt spid="81"/>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88"/>
                                        </p:tgtEl>
                                        <p:attrNameLst>
                                          <p:attrName>style.visibility</p:attrName>
                                        </p:attrNameLst>
                                      </p:cBhvr>
                                      <p:to>
                                        <p:strVal val="visible"/>
                                      </p:to>
                                    </p:set>
                                    <p:animEffect transition="in" filter="fade">
                                      <p:cBhvr>
                                        <p:cTn id="19" dur="1000"/>
                                        <p:tgtEl>
                                          <p:spTgt spid="88"/>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106"/>
                                        </p:tgtEl>
                                        <p:attrNameLst>
                                          <p:attrName>style.visibility</p:attrName>
                                        </p:attrNameLst>
                                      </p:cBhvr>
                                      <p:to>
                                        <p:strVal val="visible"/>
                                      </p:to>
                                    </p:set>
                                    <p:animEffect transition="in" filter="fade">
                                      <p:cBhvr>
                                        <p:cTn id="23" dur="500"/>
                                        <p:tgtEl>
                                          <p:spTgt spid="106"/>
                                        </p:tgtEl>
                                      </p:cBhvr>
                                    </p:animEffect>
                                  </p:childTnLst>
                                </p:cTn>
                              </p:par>
                            </p:childTnLst>
                          </p:cTn>
                        </p:par>
                        <p:par>
                          <p:cTn id="24" fill="hold">
                            <p:stCondLst>
                              <p:cond delay="6500"/>
                            </p:stCondLst>
                            <p:childTnLst>
                              <p:par>
                                <p:cTn id="25" presetID="10" presetClass="entr" presetSubtype="0" fill="hold" grpId="0" nodeType="afterEffect">
                                  <p:stCondLst>
                                    <p:cond delay="0"/>
                                  </p:stCondLst>
                                  <p:childTnLst>
                                    <p:set>
                                      <p:cBhvr>
                                        <p:cTn id="26" dur="1" fill="hold">
                                          <p:stCondLst>
                                            <p:cond delay="0"/>
                                          </p:stCondLst>
                                        </p:cTn>
                                        <p:tgtEl>
                                          <p:spTgt spid="107"/>
                                        </p:tgtEl>
                                        <p:attrNameLst>
                                          <p:attrName>style.visibility</p:attrName>
                                        </p:attrNameLst>
                                      </p:cBhvr>
                                      <p:to>
                                        <p:strVal val="visible"/>
                                      </p:to>
                                    </p:set>
                                    <p:animEffect transition="in" filter="fade">
                                      <p:cBhvr>
                                        <p:cTn id="27" dur="500"/>
                                        <p:tgtEl>
                                          <p:spTgt spid="107"/>
                                        </p:tgtEl>
                                      </p:cBhvr>
                                    </p:animEffect>
                                  </p:childTnLst>
                                </p:cTn>
                              </p:par>
                            </p:childTnLst>
                          </p:cTn>
                        </p:par>
                        <p:par>
                          <p:cTn id="28" fill="hold">
                            <p:stCondLst>
                              <p:cond delay="7000"/>
                            </p:stCondLst>
                            <p:childTnLst>
                              <p:par>
                                <p:cTn id="29" presetID="10" presetClass="entr" presetSubtype="0" fill="hold" grpId="0" nodeType="after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fade">
                                      <p:cBhvr>
                                        <p:cTn id="31" dur="500"/>
                                        <p:tgtEl>
                                          <p:spTgt spid="108"/>
                                        </p:tgtEl>
                                      </p:cBhvr>
                                    </p:animEffect>
                                  </p:childTnLst>
                                </p:cTn>
                              </p:par>
                            </p:childTnLst>
                          </p:cTn>
                        </p:par>
                        <p:par>
                          <p:cTn id="32" fill="hold">
                            <p:stCondLst>
                              <p:cond delay="7500"/>
                            </p:stCondLst>
                            <p:childTnLst>
                              <p:par>
                                <p:cTn id="33" presetID="10" presetClass="entr" presetSubtype="0" fill="hold" grpId="0" nodeType="afterEffect">
                                  <p:stCondLst>
                                    <p:cond delay="0"/>
                                  </p:stCondLst>
                                  <p:childTnLst>
                                    <p:set>
                                      <p:cBhvr>
                                        <p:cTn id="34" dur="1" fill="hold">
                                          <p:stCondLst>
                                            <p:cond delay="0"/>
                                          </p:stCondLst>
                                        </p:cTn>
                                        <p:tgtEl>
                                          <p:spTgt spid="109"/>
                                        </p:tgtEl>
                                        <p:attrNameLst>
                                          <p:attrName>style.visibility</p:attrName>
                                        </p:attrNameLst>
                                      </p:cBhvr>
                                      <p:to>
                                        <p:strVal val="visible"/>
                                      </p:to>
                                    </p:set>
                                    <p:animEffect transition="in" filter="fade">
                                      <p:cBhvr>
                                        <p:cTn id="35" dur="500"/>
                                        <p:tgtEl>
                                          <p:spTgt spid="109"/>
                                        </p:tgtEl>
                                      </p:cBhvr>
                                    </p:animEffect>
                                  </p:childTnLst>
                                </p:cTn>
                              </p:par>
                            </p:childTnLst>
                          </p:cTn>
                        </p:par>
                        <p:par>
                          <p:cTn id="36" fill="hold">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110"/>
                                        </p:tgtEl>
                                        <p:attrNameLst>
                                          <p:attrName>style.visibility</p:attrName>
                                        </p:attrNameLst>
                                      </p:cBhvr>
                                      <p:to>
                                        <p:strVal val="visible"/>
                                      </p:to>
                                    </p:set>
                                    <p:animEffect transition="in" filter="fade">
                                      <p:cBhvr>
                                        <p:cTn id="39"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6" grpId="0" animBg="1"/>
      <p:bldP spid="107" grpId="0" animBg="1"/>
      <p:bldP spid="108" grpId="0" animBg="1"/>
      <p:bldP spid="109" grpId="0" animBg="1"/>
      <p:bldP spid="1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3" name="pink oil bubbles">
            <a:hlinkClick r:id="" action="ppaction://media"/>
            <a:extLst>
              <a:ext uri="{FF2B5EF4-FFF2-40B4-BE49-F238E27FC236}">
                <a16:creationId xmlns:a16="http://schemas.microsoft.com/office/drawing/2014/main" id="{D3C21F97-9273-198E-25C8-5051569481F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duotone>
              <a:prstClr val="black"/>
              <a:schemeClr val="accent2">
                <a:tint val="45000"/>
                <a:satMod val="400000"/>
              </a:schemeClr>
            </a:duotone>
          </a:blip>
          <a:srcRect l="18176" r="18560"/>
          <a:stretch/>
        </p:blipFill>
        <p:spPr>
          <a:xfrm>
            <a:off x="7389009" y="2182650"/>
            <a:ext cx="4500594" cy="4001585"/>
          </a:xfrm>
          <a:prstGeom prst="rect">
            <a:avLst/>
          </a:prstGeom>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302400"/>
            <a:ext cx="4915778" cy="1450200"/>
          </a:xfrm>
        </p:spPr>
        <p:txBody>
          <a:bodyPr/>
          <a:lstStyle/>
          <a:p>
            <a:r>
              <a:rPr lang="en-US" sz="2000" b="0" dirty="0">
                <a:latin typeface="DM Sans 14pt" pitchFamily="2" charset="77"/>
              </a:rPr>
              <a:t>How can senolytic science support </a:t>
            </a:r>
            <a:br>
              <a:rPr lang="en-US" sz="2000" b="0" dirty="0">
                <a:latin typeface="DM Sans 14pt" pitchFamily="2" charset="77"/>
              </a:rPr>
            </a:br>
            <a:r>
              <a:rPr lang="en-US" sz="2000" b="0" dirty="0">
                <a:latin typeface="DM Sans 14pt" pitchFamily="2" charset="77"/>
              </a:rPr>
              <a:t>the development of a solution capable </a:t>
            </a:r>
            <a:br>
              <a:rPr lang="en-US" sz="2000" b="0" dirty="0">
                <a:latin typeface="DM Sans 14pt" pitchFamily="2" charset="77"/>
              </a:rPr>
            </a:br>
            <a:r>
              <a:rPr lang="en-US" sz="2000" b="0" dirty="0">
                <a:latin typeface="DM Sans 14pt" pitchFamily="2" charset="77"/>
              </a:rPr>
              <a:t>of reprogramming hair cells </a:t>
            </a:r>
            <a:br>
              <a:rPr lang="en-US" sz="2000" b="0" dirty="0">
                <a:latin typeface="DM Sans 14pt" pitchFamily="2" charset="77"/>
              </a:rPr>
            </a:br>
            <a:r>
              <a:rPr lang="en-US" sz="2000" b="0" dirty="0">
                <a:latin typeface="DM Sans 14pt" pitchFamily="2" charset="77"/>
              </a:rPr>
              <a:t>and eliminating those that hinder </a:t>
            </a:r>
            <a:br>
              <a:rPr lang="en-US" sz="2000" b="0" dirty="0">
                <a:latin typeface="DM Sans 14pt" pitchFamily="2" charset="77"/>
              </a:rPr>
            </a:br>
            <a:r>
              <a:rPr lang="en-US" sz="2000" b="0" dirty="0">
                <a:latin typeface="DM Sans 14pt" pitchFamily="2" charset="77"/>
              </a:rPr>
              <a:t>the process, while supporting the </a:t>
            </a:r>
            <a:br>
              <a:rPr lang="en-US" sz="2000" b="0" dirty="0">
                <a:latin typeface="DM Sans 14pt" pitchFamily="2" charset="77"/>
              </a:rPr>
            </a:br>
            <a:r>
              <a:rPr lang="en-US" sz="2000" b="0" dirty="0">
                <a:latin typeface="DM Sans 14pt" pitchFamily="2" charset="77"/>
              </a:rPr>
              <a:t>healthy function of the remaining cells?</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sp>
        <p:nvSpPr>
          <p:cNvPr id="2" name="Título 2">
            <a:extLst>
              <a:ext uri="{FF2B5EF4-FFF2-40B4-BE49-F238E27FC236}">
                <a16:creationId xmlns:a16="http://schemas.microsoft.com/office/drawing/2014/main" id="{5A502FE1-C19C-2B52-8C72-5541010A0A86}"/>
              </a:ext>
            </a:extLst>
          </p:cNvPr>
          <p:cNvSpPr txBox="1">
            <a:spLocks/>
          </p:cNvSpPr>
          <p:nvPr/>
        </p:nvSpPr>
        <p:spPr>
          <a:xfrm>
            <a:off x="302397" y="2083144"/>
            <a:ext cx="7272685"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3600">
                <a:solidFill>
                  <a:srgbClr val="89C7E8"/>
                </a:solidFill>
                <a:latin typeface="DM Sans 14pt Medium" pitchFamily="2" charset="77"/>
              </a:rPr>
              <a:t>Using advanced technology </a:t>
            </a:r>
            <a:br>
              <a:rPr lang="en-US" sz="3600">
                <a:solidFill>
                  <a:srgbClr val="89C7E8"/>
                </a:solidFill>
                <a:latin typeface="DM Sans 14pt Medium" pitchFamily="2" charset="77"/>
              </a:rPr>
            </a:br>
            <a:r>
              <a:rPr lang="en-US" sz="3600">
                <a:solidFill>
                  <a:srgbClr val="89C7E8"/>
                </a:solidFill>
                <a:latin typeface="DM Sans 14pt Medium" pitchFamily="2" charset="77"/>
              </a:rPr>
              <a:t>and scientific expertise </a:t>
            </a:r>
            <a:br>
              <a:rPr lang="en-US" sz="3600">
                <a:solidFill>
                  <a:srgbClr val="89C7E8"/>
                </a:solidFill>
                <a:latin typeface="DM Sans 14pt Medium" pitchFamily="2" charset="77"/>
              </a:rPr>
            </a:br>
            <a:r>
              <a:rPr lang="en-US" sz="3600">
                <a:solidFill>
                  <a:srgbClr val="89C7E8"/>
                </a:solidFill>
                <a:latin typeface="DM Sans 14pt Medium" pitchFamily="2" charset="77"/>
              </a:rPr>
              <a:t>in the development of holistic and sustainable solutions, </a:t>
            </a:r>
          </a:p>
          <a:p>
            <a:r>
              <a:rPr lang="en-US" sz="3600">
                <a:solidFill>
                  <a:srgbClr val="89C7E8"/>
                </a:solidFill>
                <a:latin typeface="DM Sans 14pt Medium" pitchFamily="2" charset="77"/>
              </a:rPr>
              <a:t>we set out to find the answer.</a:t>
            </a:r>
          </a:p>
        </p:txBody>
      </p:sp>
    </p:spTree>
    <p:extLst>
      <p:ext uri="{BB962C8B-B14F-4D97-AF65-F5344CB8AC3E}">
        <p14:creationId xmlns:p14="http://schemas.microsoft.com/office/powerpoint/2010/main" val="50845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74" fill="hold"/>
                                        <p:tgtEl>
                                          <p:spTgt spid="3"/>
                                        </p:tgtEl>
                                      </p:cBhvr>
                                    </p:cmd>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repeatCount="indefinite"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42E50A85-5BFF-45F4-B496-4E19A1DFED88}"/>
              </a:ext>
            </a:extLst>
          </p:cNvPr>
          <p:cNvSpPr/>
          <p:nvPr/>
        </p:nvSpPr>
        <p:spPr>
          <a:xfrm>
            <a:off x="6188360" y="0"/>
            <a:ext cx="6003640" cy="6858000"/>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tângulo 19">
            <a:extLst>
              <a:ext uri="{FF2B5EF4-FFF2-40B4-BE49-F238E27FC236}">
                <a16:creationId xmlns:a16="http://schemas.microsoft.com/office/drawing/2014/main" id="{02FE4BCF-C5EF-5110-D6DC-A6C38FD2CC27}"/>
              </a:ext>
            </a:extLst>
          </p:cNvPr>
          <p:cNvSpPr/>
          <p:nvPr/>
        </p:nvSpPr>
        <p:spPr>
          <a:xfrm>
            <a:off x="6733309" y="3253839"/>
            <a:ext cx="843148" cy="3329408"/>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302400"/>
            <a:ext cx="5007538" cy="1450200"/>
          </a:xfrm>
        </p:spPr>
        <p:txBody>
          <a:bodyPr/>
          <a:lstStyle/>
          <a:p>
            <a:r>
              <a:rPr lang="en-US" sz="3000" dirty="0">
                <a:latin typeface="DM Sans 14pt Medium" pitchFamily="2" charset="77"/>
              </a:rPr>
              <a:t>Relying on exclusive hair senolytic capabilities</a:t>
            </a:r>
          </a:p>
        </p:txBody>
      </p:sp>
      <p:sp>
        <p:nvSpPr>
          <p:cNvPr id="2" name="Título 2">
            <a:extLst>
              <a:ext uri="{FF2B5EF4-FFF2-40B4-BE49-F238E27FC236}">
                <a16:creationId xmlns:a16="http://schemas.microsoft.com/office/drawing/2014/main" id="{64F78BE4-066C-BA5D-3BAA-09F2B8075BF6}"/>
              </a:ext>
            </a:extLst>
          </p:cNvPr>
          <p:cNvSpPr txBox="1">
            <a:spLocks/>
          </p:cNvSpPr>
          <p:nvPr/>
        </p:nvSpPr>
        <p:spPr>
          <a:xfrm>
            <a:off x="302399" y="1521766"/>
            <a:ext cx="4469265" cy="315350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342900" indent="-342900">
              <a:buFont typeface="+mj-lt"/>
              <a:buAutoNum type="arabicPeriod"/>
            </a:pPr>
            <a:r>
              <a:rPr lang="en-US" sz="1800" b="0" dirty="0">
                <a:solidFill>
                  <a:srgbClr val="89C7E8"/>
                </a:solidFill>
                <a:latin typeface="DM Sans 14pt" pitchFamily="2" charset="77"/>
              </a:rPr>
              <a:t>Experts with extensive experience </a:t>
            </a:r>
            <a:br>
              <a:rPr lang="en-US" sz="1800" b="0" dirty="0">
                <a:solidFill>
                  <a:srgbClr val="89C7E8"/>
                </a:solidFill>
                <a:latin typeface="DM Sans 14pt" pitchFamily="2" charset="77"/>
              </a:rPr>
            </a:br>
            <a:r>
              <a:rPr lang="en-US" sz="1800" b="0" dirty="0">
                <a:solidFill>
                  <a:srgbClr val="89C7E8"/>
                </a:solidFill>
                <a:latin typeface="DM Sans 14pt" pitchFamily="2" charset="77"/>
              </a:rPr>
              <a:t>in senescence knowledge field  </a:t>
            </a:r>
          </a:p>
          <a:p>
            <a:pPr marL="342900" indent="-342900">
              <a:buFont typeface="+mj-lt"/>
              <a:buAutoNum type="arabicPeriod"/>
            </a:pPr>
            <a:endParaRPr lang="en-US" sz="1800" b="0" dirty="0">
              <a:solidFill>
                <a:srgbClr val="89C7E8"/>
              </a:solidFill>
              <a:latin typeface="DM Sans 14pt" pitchFamily="2" charset="77"/>
            </a:endParaRPr>
          </a:p>
          <a:p>
            <a:pPr marL="342900" indent="-342900">
              <a:buFont typeface="+mj-lt"/>
              <a:buAutoNum type="arabicPeriod"/>
            </a:pPr>
            <a:r>
              <a:rPr lang="en-US" sz="1800" b="0" dirty="0">
                <a:solidFill>
                  <a:srgbClr val="89C7E8"/>
                </a:solidFill>
                <a:latin typeface="DM Sans 14pt" pitchFamily="2" charset="77"/>
              </a:rPr>
              <a:t>Key </a:t>
            </a:r>
            <a:r>
              <a:rPr lang="en-US" sz="1800" b="0" i="1" dirty="0">
                <a:solidFill>
                  <a:srgbClr val="89C7E8"/>
                </a:solidFill>
                <a:latin typeface="DM Sans 14pt" pitchFamily="2" charset="77"/>
              </a:rPr>
              <a:t>in vitro</a:t>
            </a:r>
            <a:r>
              <a:rPr lang="en-US" sz="1800" b="0" dirty="0">
                <a:solidFill>
                  <a:srgbClr val="89C7E8"/>
                </a:solidFill>
                <a:latin typeface="DM Sans 14pt" pitchFamily="2" charset="77"/>
              </a:rPr>
              <a:t> models: skin and hair senolytics, along with senescence marker assays - Over 3,000 conditions tested </a:t>
            </a:r>
            <a:br>
              <a:rPr lang="en-US" sz="1800" b="0" dirty="0">
                <a:solidFill>
                  <a:srgbClr val="89C7E8"/>
                </a:solidFill>
                <a:latin typeface="DM Sans 14pt" pitchFamily="2" charset="77"/>
              </a:rPr>
            </a:br>
            <a:endParaRPr lang="en-US" sz="1800" b="0" dirty="0">
              <a:solidFill>
                <a:srgbClr val="89C7E8"/>
              </a:solidFill>
              <a:latin typeface="DM Sans 14pt" pitchFamily="2" charset="77"/>
            </a:endParaRPr>
          </a:p>
          <a:p>
            <a:pPr marL="342900" indent="-342900">
              <a:buFont typeface="+mj-lt"/>
              <a:buAutoNum type="arabicPeriod"/>
            </a:pPr>
            <a:r>
              <a:rPr lang="en-US" sz="1800" b="0" dirty="0">
                <a:solidFill>
                  <a:srgbClr val="89C7E8"/>
                </a:solidFill>
                <a:latin typeface="DM Sans 14pt" pitchFamily="2" charset="77"/>
              </a:rPr>
              <a:t>Design and identification </a:t>
            </a:r>
            <a:br>
              <a:rPr lang="en-US" sz="1800" b="0" dirty="0">
                <a:solidFill>
                  <a:srgbClr val="89C7E8"/>
                </a:solidFill>
                <a:latin typeface="DM Sans 14pt" pitchFamily="2" charset="77"/>
              </a:rPr>
            </a:br>
            <a:r>
              <a:rPr lang="en-US" sz="1800" b="0" dirty="0">
                <a:solidFill>
                  <a:srgbClr val="89C7E8"/>
                </a:solidFill>
                <a:latin typeface="DM Sans 14pt" pitchFamily="2" charset="77"/>
              </a:rPr>
              <a:t>of senolytic compounds using AI </a:t>
            </a:r>
            <a:br>
              <a:rPr lang="en-US" sz="1800" b="0" dirty="0">
                <a:solidFill>
                  <a:srgbClr val="89C7E8"/>
                </a:solidFill>
                <a:latin typeface="DM Sans 14pt" pitchFamily="2" charset="77"/>
              </a:rPr>
            </a:br>
            <a:endParaRPr lang="en-US" sz="1800" b="0" dirty="0">
              <a:solidFill>
                <a:srgbClr val="89C7E8"/>
              </a:solidFill>
              <a:latin typeface="DM Sans 14pt" pitchFamily="2" charset="77"/>
            </a:endParaRPr>
          </a:p>
          <a:p>
            <a:pPr marL="342900" indent="-342900">
              <a:buFont typeface="+mj-lt"/>
              <a:buAutoNum type="arabicPeriod"/>
            </a:pPr>
            <a:r>
              <a:rPr lang="en-US" sz="1800" b="0" i="1" dirty="0">
                <a:solidFill>
                  <a:srgbClr val="89C7E8"/>
                </a:solidFill>
                <a:latin typeface="DM Sans 14pt" pitchFamily="2" charset="77"/>
              </a:rPr>
              <a:t>Ex vivo</a:t>
            </a:r>
            <a:r>
              <a:rPr lang="en-US" sz="1800" b="0" dirty="0">
                <a:solidFill>
                  <a:srgbClr val="89C7E8"/>
                </a:solidFill>
                <a:latin typeface="DM Sans 14pt" pitchFamily="2" charset="77"/>
              </a:rPr>
              <a:t> and </a:t>
            </a:r>
            <a:r>
              <a:rPr lang="en-US" sz="1800" b="0" i="1" dirty="0">
                <a:solidFill>
                  <a:srgbClr val="89C7E8"/>
                </a:solidFill>
                <a:latin typeface="DM Sans 14pt" pitchFamily="2" charset="77"/>
              </a:rPr>
              <a:t>in vivo</a:t>
            </a:r>
            <a:r>
              <a:rPr lang="en-US" sz="1800" b="0" dirty="0">
                <a:solidFill>
                  <a:srgbClr val="89C7E8"/>
                </a:solidFill>
                <a:latin typeface="DM Sans 14pt" pitchFamily="2" charset="77"/>
              </a:rPr>
              <a:t> experience </a:t>
            </a:r>
            <a:br>
              <a:rPr lang="en-US" sz="1800" b="0" dirty="0">
                <a:solidFill>
                  <a:srgbClr val="89C7E8"/>
                </a:solidFill>
                <a:latin typeface="DM Sans 14pt" pitchFamily="2" charset="77"/>
              </a:rPr>
            </a:br>
            <a:r>
              <a:rPr lang="en-US" sz="1800" b="0" dirty="0">
                <a:solidFill>
                  <a:srgbClr val="89C7E8"/>
                </a:solidFill>
                <a:latin typeface="DM Sans 14pt" pitchFamily="2" charset="77"/>
              </a:rPr>
              <a:t>with multi-omics and 3D analyses </a:t>
            </a:r>
            <a:br>
              <a:rPr lang="en-US" sz="1800" b="0" dirty="0">
                <a:solidFill>
                  <a:srgbClr val="89C7E8"/>
                </a:solidFill>
                <a:latin typeface="DM Sans 14pt" pitchFamily="2" charset="77"/>
              </a:rPr>
            </a:br>
            <a:endParaRPr lang="en-US" sz="1800" b="0" dirty="0">
              <a:solidFill>
                <a:srgbClr val="89C7E8"/>
              </a:solidFill>
              <a:latin typeface="DM Sans 14pt" pitchFamily="2" charset="77"/>
            </a:endParaRPr>
          </a:p>
          <a:p>
            <a:pPr marL="342900" indent="-342900">
              <a:buFont typeface="+mj-lt"/>
              <a:buAutoNum type="arabicPeriod"/>
            </a:pPr>
            <a:r>
              <a:rPr lang="en-US" sz="1800" b="0" dirty="0">
                <a:solidFill>
                  <a:srgbClr val="89C7E8"/>
                </a:solidFill>
                <a:latin typeface="DM Sans 14pt" pitchFamily="2" charset="77"/>
              </a:rPr>
              <a:t>Automation and robotics</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31" name="Picture 1">
            <a:extLst>
              <a:ext uri="{FF2B5EF4-FFF2-40B4-BE49-F238E27FC236}">
                <a16:creationId xmlns:a16="http://schemas.microsoft.com/office/drawing/2014/main" id="{8446B119-CFA8-0DFF-B582-3BD86B82C0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38" name="Agrupar 37">
            <a:extLst>
              <a:ext uri="{FF2B5EF4-FFF2-40B4-BE49-F238E27FC236}">
                <a16:creationId xmlns:a16="http://schemas.microsoft.com/office/drawing/2014/main" id="{B0345AA1-02F8-68A0-D41A-6CD5314E1DA8}"/>
              </a:ext>
            </a:extLst>
          </p:cNvPr>
          <p:cNvGrpSpPr/>
          <p:nvPr/>
        </p:nvGrpSpPr>
        <p:grpSpPr>
          <a:xfrm>
            <a:off x="7147560" y="464400"/>
            <a:ext cx="3627744" cy="5745600"/>
            <a:chOff x="7147560" y="464400"/>
            <a:chExt cx="3627744" cy="5745600"/>
          </a:xfrm>
        </p:grpSpPr>
        <p:grpSp>
          <p:nvGrpSpPr>
            <p:cNvPr id="33" name="Agrupar 32">
              <a:extLst>
                <a:ext uri="{FF2B5EF4-FFF2-40B4-BE49-F238E27FC236}">
                  <a16:creationId xmlns:a16="http://schemas.microsoft.com/office/drawing/2014/main" id="{FC9F8C7C-7BD3-BBFB-AB8F-21CA883307ED}"/>
                </a:ext>
              </a:extLst>
            </p:cNvPr>
            <p:cNvGrpSpPr/>
            <p:nvPr/>
          </p:nvGrpSpPr>
          <p:grpSpPr>
            <a:xfrm>
              <a:off x="7147560" y="464400"/>
              <a:ext cx="3627744" cy="5745600"/>
              <a:chOff x="7186301" y="331409"/>
              <a:chExt cx="3627744" cy="5745600"/>
            </a:xfrm>
          </p:grpSpPr>
          <p:sp>
            <p:nvSpPr>
              <p:cNvPr id="22" name="Retângulo 21">
                <a:extLst>
                  <a:ext uri="{FF2B5EF4-FFF2-40B4-BE49-F238E27FC236}">
                    <a16:creationId xmlns:a16="http://schemas.microsoft.com/office/drawing/2014/main" id="{8262353B-2980-657F-3ABE-30D8FEDEA12C}"/>
                  </a:ext>
                </a:extLst>
              </p:cNvPr>
              <p:cNvSpPr/>
              <p:nvPr/>
            </p:nvSpPr>
            <p:spPr>
              <a:xfrm>
                <a:off x="7396048" y="331409"/>
                <a:ext cx="3417997" cy="688581"/>
              </a:xfrm>
              <a:prstGeom prst="rect">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tângulo 22">
                <a:extLst>
                  <a:ext uri="{FF2B5EF4-FFF2-40B4-BE49-F238E27FC236}">
                    <a16:creationId xmlns:a16="http://schemas.microsoft.com/office/drawing/2014/main" id="{B5BF323E-C5B2-7FCA-63CA-6849C13ECBE6}"/>
                  </a:ext>
                </a:extLst>
              </p:cNvPr>
              <p:cNvSpPr/>
              <p:nvPr/>
            </p:nvSpPr>
            <p:spPr>
              <a:xfrm>
                <a:off x="7396048" y="1088154"/>
                <a:ext cx="3417997" cy="906877"/>
              </a:xfrm>
              <a:prstGeom prst="rect">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tângulo 23">
                <a:extLst>
                  <a:ext uri="{FF2B5EF4-FFF2-40B4-BE49-F238E27FC236}">
                    <a16:creationId xmlns:a16="http://schemas.microsoft.com/office/drawing/2014/main" id="{C86549A5-C000-07B3-D49C-3E3F1FB848EF}"/>
                  </a:ext>
                </a:extLst>
              </p:cNvPr>
              <p:cNvSpPr/>
              <p:nvPr/>
            </p:nvSpPr>
            <p:spPr>
              <a:xfrm>
                <a:off x="7396048" y="2055106"/>
                <a:ext cx="3417997" cy="1148231"/>
              </a:xfrm>
              <a:prstGeom prst="rect">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tângulo 24">
                <a:extLst>
                  <a:ext uri="{FF2B5EF4-FFF2-40B4-BE49-F238E27FC236}">
                    <a16:creationId xmlns:a16="http://schemas.microsoft.com/office/drawing/2014/main" id="{7ADEC4D7-8FC6-379E-4022-05F241254DD5}"/>
                  </a:ext>
                </a:extLst>
              </p:cNvPr>
              <p:cNvSpPr/>
              <p:nvPr/>
            </p:nvSpPr>
            <p:spPr>
              <a:xfrm>
                <a:off x="7396048" y="3274306"/>
                <a:ext cx="3417997" cy="1195123"/>
              </a:xfrm>
              <a:prstGeom prst="rect">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tângulo 25">
                <a:extLst>
                  <a:ext uri="{FF2B5EF4-FFF2-40B4-BE49-F238E27FC236}">
                    <a16:creationId xmlns:a16="http://schemas.microsoft.com/office/drawing/2014/main" id="{B7CCE9B7-B1EF-36F7-15AA-D02BFD8FEFB3}"/>
                  </a:ext>
                </a:extLst>
              </p:cNvPr>
              <p:cNvSpPr/>
              <p:nvPr/>
            </p:nvSpPr>
            <p:spPr>
              <a:xfrm>
                <a:off x="7396048" y="4577588"/>
                <a:ext cx="3417997" cy="1499421"/>
              </a:xfrm>
              <a:prstGeom prst="rect">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Imagem 26" descr="Diagrama&#10;&#10;Descrição gerada automaticamente">
                <a:extLst>
                  <a:ext uri="{FF2B5EF4-FFF2-40B4-BE49-F238E27FC236}">
                    <a16:creationId xmlns:a16="http://schemas.microsoft.com/office/drawing/2014/main" id="{3395988E-B92E-DB6A-3512-2EF7FB68B550}"/>
                  </a:ext>
                </a:extLst>
              </p:cNvPr>
              <p:cNvPicPr>
                <a:picLocks noChangeAspect="1"/>
              </p:cNvPicPr>
              <p:nvPr/>
            </p:nvPicPr>
            <p:blipFill rotWithShape="1">
              <a:blip r:embed="rId5" cstate="screen">
                <a:clrChange>
                  <a:clrFrom>
                    <a:srgbClr val="48A0CE"/>
                  </a:clrFrom>
                  <a:clrTo>
                    <a:srgbClr val="48A0CE">
                      <a:alpha val="0"/>
                    </a:srgbClr>
                  </a:clrTo>
                </a:clrChange>
                <a:extLst>
                  <a:ext uri="{28A0092B-C50C-407E-A947-70E740481C1C}">
                    <a14:useLocalDpi xmlns:a14="http://schemas.microsoft.com/office/drawing/2010/main"/>
                  </a:ext>
                </a:extLst>
              </a:blip>
              <a:srcRect/>
              <a:stretch/>
            </p:blipFill>
            <p:spPr>
              <a:xfrm>
                <a:off x="7432372" y="1143913"/>
                <a:ext cx="3331608" cy="798379"/>
              </a:xfrm>
              <a:prstGeom prst="rect">
                <a:avLst/>
              </a:prstGeom>
            </p:spPr>
          </p:pic>
          <p:pic>
            <p:nvPicPr>
              <p:cNvPr id="28" name="Imagem 27" descr="Diagrama&#10;&#10;Descrição gerada automaticamente">
                <a:extLst>
                  <a:ext uri="{FF2B5EF4-FFF2-40B4-BE49-F238E27FC236}">
                    <a16:creationId xmlns:a16="http://schemas.microsoft.com/office/drawing/2014/main" id="{D1EFFD4A-0AC8-82F4-51D2-59CCEDC1B5CB}"/>
                  </a:ext>
                </a:extLst>
              </p:cNvPr>
              <p:cNvPicPr>
                <a:picLocks noChangeAspect="1"/>
              </p:cNvPicPr>
              <p:nvPr/>
            </p:nvPicPr>
            <p:blipFill rotWithShape="1">
              <a:blip r:embed="rId6" cstate="screen">
                <a:clrChange>
                  <a:clrFrom>
                    <a:srgbClr val="48A0CE"/>
                  </a:clrFrom>
                  <a:clrTo>
                    <a:srgbClr val="48A0CE">
                      <a:alpha val="0"/>
                    </a:srgbClr>
                  </a:clrTo>
                </a:clrChange>
                <a:extLst>
                  <a:ext uri="{28A0092B-C50C-407E-A947-70E740481C1C}">
                    <a14:useLocalDpi xmlns:a14="http://schemas.microsoft.com/office/drawing/2010/main"/>
                  </a:ext>
                </a:extLst>
              </a:blip>
              <a:srcRect/>
              <a:stretch/>
            </p:blipFill>
            <p:spPr>
              <a:xfrm>
                <a:off x="7432372" y="2104808"/>
                <a:ext cx="3331608" cy="1061339"/>
              </a:xfrm>
              <a:prstGeom prst="rect">
                <a:avLst/>
              </a:prstGeom>
            </p:spPr>
          </p:pic>
          <p:sp>
            <p:nvSpPr>
              <p:cNvPr id="13" name="Oval 12">
                <a:extLst>
                  <a:ext uri="{FF2B5EF4-FFF2-40B4-BE49-F238E27FC236}">
                    <a16:creationId xmlns:a16="http://schemas.microsoft.com/office/drawing/2014/main" id="{F5EFDB6C-C536-DED4-60EA-045C0D8087AD}"/>
                  </a:ext>
                </a:extLst>
              </p:cNvPr>
              <p:cNvSpPr/>
              <p:nvPr/>
            </p:nvSpPr>
            <p:spPr>
              <a:xfrm>
                <a:off x="7186301" y="2363524"/>
                <a:ext cx="479581" cy="479581"/>
              </a:xfrm>
              <a:prstGeom prst="ellipse">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ítulo 2">
                <a:extLst>
                  <a:ext uri="{FF2B5EF4-FFF2-40B4-BE49-F238E27FC236}">
                    <a16:creationId xmlns:a16="http://schemas.microsoft.com/office/drawing/2014/main" id="{87726380-A5B6-6AE0-17D9-1C1193C55E85}"/>
                  </a:ext>
                </a:extLst>
              </p:cNvPr>
              <p:cNvSpPr txBox="1">
                <a:spLocks/>
              </p:cNvSpPr>
              <p:nvPr/>
            </p:nvSpPr>
            <p:spPr>
              <a:xfrm>
                <a:off x="7302967" y="2511027"/>
                <a:ext cx="246248" cy="19745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800" dirty="0">
                    <a:solidFill>
                      <a:srgbClr val="48A2CF"/>
                    </a:solidFill>
                    <a:latin typeface="DM Sans 14pt Medium" pitchFamily="2" charset="77"/>
                  </a:rPr>
                  <a:t>3</a:t>
                </a:r>
              </a:p>
            </p:txBody>
          </p:sp>
          <p:sp>
            <p:nvSpPr>
              <p:cNvPr id="16" name="Oval 15">
                <a:extLst>
                  <a:ext uri="{FF2B5EF4-FFF2-40B4-BE49-F238E27FC236}">
                    <a16:creationId xmlns:a16="http://schemas.microsoft.com/office/drawing/2014/main" id="{59062996-EC52-2500-9282-0A8FFEAC73C8}"/>
                  </a:ext>
                </a:extLst>
              </p:cNvPr>
              <p:cNvSpPr/>
              <p:nvPr/>
            </p:nvSpPr>
            <p:spPr>
              <a:xfrm>
                <a:off x="7186301" y="3646059"/>
                <a:ext cx="479581" cy="479581"/>
              </a:xfrm>
              <a:prstGeom prst="ellipse">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ítulo 2">
                <a:extLst>
                  <a:ext uri="{FF2B5EF4-FFF2-40B4-BE49-F238E27FC236}">
                    <a16:creationId xmlns:a16="http://schemas.microsoft.com/office/drawing/2014/main" id="{609B0E5E-37B0-823B-AE82-63AEF4985AAF}"/>
                  </a:ext>
                </a:extLst>
              </p:cNvPr>
              <p:cNvSpPr txBox="1">
                <a:spLocks/>
              </p:cNvSpPr>
              <p:nvPr/>
            </p:nvSpPr>
            <p:spPr>
              <a:xfrm>
                <a:off x="7302967" y="3793562"/>
                <a:ext cx="246248" cy="19745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800" dirty="0">
                    <a:solidFill>
                      <a:srgbClr val="48A2CF"/>
                    </a:solidFill>
                    <a:latin typeface="DM Sans 14pt Medium" pitchFamily="2" charset="77"/>
                  </a:rPr>
                  <a:t>4</a:t>
                </a:r>
              </a:p>
            </p:txBody>
          </p:sp>
          <p:sp>
            <p:nvSpPr>
              <p:cNvPr id="21" name="Retângulo 20">
                <a:extLst>
                  <a:ext uri="{FF2B5EF4-FFF2-40B4-BE49-F238E27FC236}">
                    <a16:creationId xmlns:a16="http://schemas.microsoft.com/office/drawing/2014/main" id="{6DA684F0-67AF-166F-5CB7-E209BA11CBC2}"/>
                  </a:ext>
                </a:extLst>
              </p:cNvPr>
              <p:cNvSpPr/>
              <p:nvPr/>
            </p:nvSpPr>
            <p:spPr>
              <a:xfrm>
                <a:off x="7549038" y="4965812"/>
                <a:ext cx="293019" cy="9619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Agrupar 31">
                <a:extLst>
                  <a:ext uri="{FF2B5EF4-FFF2-40B4-BE49-F238E27FC236}">
                    <a16:creationId xmlns:a16="http://schemas.microsoft.com/office/drawing/2014/main" id="{33EFF252-B97E-AA9E-C78C-161F7469DB43}"/>
                  </a:ext>
                </a:extLst>
              </p:cNvPr>
              <p:cNvGrpSpPr/>
              <p:nvPr/>
            </p:nvGrpSpPr>
            <p:grpSpPr>
              <a:xfrm>
                <a:off x="7186301" y="5087507"/>
                <a:ext cx="479581" cy="479581"/>
                <a:chOff x="6384989" y="5362723"/>
                <a:chExt cx="479581" cy="479581"/>
              </a:xfrm>
            </p:grpSpPr>
            <p:sp>
              <p:nvSpPr>
                <p:cNvPr id="18" name="Oval 17">
                  <a:extLst>
                    <a:ext uri="{FF2B5EF4-FFF2-40B4-BE49-F238E27FC236}">
                      <a16:creationId xmlns:a16="http://schemas.microsoft.com/office/drawing/2014/main" id="{E68203EB-913B-6878-BC2A-6603AC73EC0D}"/>
                    </a:ext>
                  </a:extLst>
                </p:cNvPr>
                <p:cNvSpPr/>
                <p:nvPr/>
              </p:nvSpPr>
              <p:spPr>
                <a:xfrm>
                  <a:off x="6384989" y="5362723"/>
                  <a:ext cx="479581" cy="479581"/>
                </a:xfrm>
                <a:prstGeom prst="ellipse">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ítulo 2">
                  <a:extLst>
                    <a:ext uri="{FF2B5EF4-FFF2-40B4-BE49-F238E27FC236}">
                      <a16:creationId xmlns:a16="http://schemas.microsoft.com/office/drawing/2014/main" id="{A9226A0D-384D-39E9-2373-FD13EDDD7E34}"/>
                    </a:ext>
                  </a:extLst>
                </p:cNvPr>
                <p:cNvSpPr txBox="1">
                  <a:spLocks/>
                </p:cNvSpPr>
                <p:nvPr/>
              </p:nvSpPr>
              <p:spPr>
                <a:xfrm>
                  <a:off x="6501655" y="5510226"/>
                  <a:ext cx="246248" cy="19745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800" dirty="0">
                      <a:solidFill>
                        <a:srgbClr val="48A2CF"/>
                      </a:solidFill>
                      <a:latin typeface="DM Sans 14pt Medium" pitchFamily="2" charset="77"/>
                    </a:rPr>
                    <a:t>5</a:t>
                  </a:r>
                </a:p>
              </p:txBody>
            </p:sp>
          </p:grpSp>
          <p:sp>
            <p:nvSpPr>
              <p:cNvPr id="6" name="Oval 5">
                <a:extLst>
                  <a:ext uri="{FF2B5EF4-FFF2-40B4-BE49-F238E27FC236}">
                    <a16:creationId xmlns:a16="http://schemas.microsoft.com/office/drawing/2014/main" id="{F0B119F7-8290-3BBE-DABD-361D5C52A160}"/>
                  </a:ext>
                </a:extLst>
              </p:cNvPr>
              <p:cNvSpPr/>
              <p:nvPr/>
            </p:nvSpPr>
            <p:spPr>
              <a:xfrm>
                <a:off x="7186301" y="439721"/>
                <a:ext cx="479581" cy="479581"/>
              </a:xfrm>
              <a:prstGeom prst="ellipse">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ítulo 2">
                <a:extLst>
                  <a:ext uri="{FF2B5EF4-FFF2-40B4-BE49-F238E27FC236}">
                    <a16:creationId xmlns:a16="http://schemas.microsoft.com/office/drawing/2014/main" id="{88060531-EAFE-09E1-2570-CCAAE3035862}"/>
                  </a:ext>
                </a:extLst>
              </p:cNvPr>
              <p:cNvSpPr txBox="1">
                <a:spLocks/>
              </p:cNvSpPr>
              <p:nvPr/>
            </p:nvSpPr>
            <p:spPr>
              <a:xfrm>
                <a:off x="7302967" y="587224"/>
                <a:ext cx="246248" cy="19745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800" dirty="0">
                    <a:solidFill>
                      <a:srgbClr val="48A2CF"/>
                    </a:solidFill>
                    <a:latin typeface="DM Sans 14pt Medium" pitchFamily="2" charset="77"/>
                  </a:rPr>
                  <a:t>1</a:t>
                </a:r>
              </a:p>
            </p:txBody>
          </p:sp>
          <p:sp>
            <p:nvSpPr>
              <p:cNvPr id="8" name="Oval 7">
                <a:extLst>
                  <a:ext uri="{FF2B5EF4-FFF2-40B4-BE49-F238E27FC236}">
                    <a16:creationId xmlns:a16="http://schemas.microsoft.com/office/drawing/2014/main" id="{80F767CA-64F6-8D36-304A-DEC34393612D}"/>
                  </a:ext>
                </a:extLst>
              </p:cNvPr>
              <p:cNvSpPr/>
              <p:nvPr/>
            </p:nvSpPr>
            <p:spPr>
              <a:xfrm>
                <a:off x="7186301" y="1294744"/>
                <a:ext cx="479581" cy="479581"/>
              </a:xfrm>
              <a:prstGeom prst="ellipse">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ítulo 2">
                <a:extLst>
                  <a:ext uri="{FF2B5EF4-FFF2-40B4-BE49-F238E27FC236}">
                    <a16:creationId xmlns:a16="http://schemas.microsoft.com/office/drawing/2014/main" id="{B36D4139-CC62-DD81-DF27-CCE8222B915D}"/>
                  </a:ext>
                </a:extLst>
              </p:cNvPr>
              <p:cNvSpPr txBox="1">
                <a:spLocks/>
              </p:cNvSpPr>
              <p:nvPr/>
            </p:nvSpPr>
            <p:spPr>
              <a:xfrm>
                <a:off x="7244633" y="1436597"/>
                <a:ext cx="362915" cy="2255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800" dirty="0">
                    <a:solidFill>
                      <a:srgbClr val="48A2CF"/>
                    </a:solidFill>
                    <a:latin typeface="DM Sans 14pt Medium" pitchFamily="2" charset="77"/>
                  </a:rPr>
                  <a:t>2</a:t>
                </a:r>
              </a:p>
            </p:txBody>
          </p:sp>
          <p:pic>
            <p:nvPicPr>
              <p:cNvPr id="29" name="Imagem 28" descr="Diagrama&#10;&#10;Descrição gerada automaticamente">
                <a:extLst>
                  <a:ext uri="{FF2B5EF4-FFF2-40B4-BE49-F238E27FC236}">
                    <a16:creationId xmlns:a16="http://schemas.microsoft.com/office/drawing/2014/main" id="{68482A0A-6184-5D3F-E054-7F0E2EF9B726}"/>
                  </a:ext>
                </a:extLst>
              </p:cNvPr>
              <p:cNvPicPr>
                <a:picLocks noChangeAspect="1"/>
              </p:cNvPicPr>
              <p:nvPr/>
            </p:nvPicPr>
            <p:blipFill rotWithShape="1">
              <a:blip r:embed="rId7" cstate="screen">
                <a:clrChange>
                  <a:clrFrom>
                    <a:srgbClr val="48A0CE"/>
                  </a:clrFrom>
                  <a:clrTo>
                    <a:srgbClr val="48A0CE">
                      <a:alpha val="0"/>
                    </a:srgbClr>
                  </a:clrTo>
                </a:clrChange>
                <a:extLst>
                  <a:ext uri="{28A0092B-C50C-407E-A947-70E740481C1C}">
                    <a14:useLocalDpi xmlns:a14="http://schemas.microsoft.com/office/drawing/2010/main"/>
                  </a:ext>
                </a:extLst>
              </a:blip>
              <a:srcRect/>
              <a:stretch/>
            </p:blipFill>
            <p:spPr>
              <a:xfrm>
                <a:off x="8356039" y="3313676"/>
                <a:ext cx="1635757" cy="1061339"/>
              </a:xfrm>
              <a:prstGeom prst="rect">
                <a:avLst/>
              </a:prstGeom>
            </p:spPr>
          </p:pic>
          <p:pic>
            <p:nvPicPr>
              <p:cNvPr id="30" name="Imagem 29" descr="Diagrama&#10;&#10;Descrição gerada automaticamente">
                <a:extLst>
                  <a:ext uri="{FF2B5EF4-FFF2-40B4-BE49-F238E27FC236}">
                    <a16:creationId xmlns:a16="http://schemas.microsoft.com/office/drawing/2014/main" id="{0AFD3BB8-C338-F595-F227-D4346DFD4BFD}"/>
                  </a:ext>
                </a:extLst>
              </p:cNvPr>
              <p:cNvPicPr>
                <a:picLocks noChangeAspect="1"/>
              </p:cNvPicPr>
              <p:nvPr/>
            </p:nvPicPr>
            <p:blipFill rotWithShape="1">
              <a:blip r:embed="rId8" cstate="screen">
                <a:clrChange>
                  <a:clrFrom>
                    <a:srgbClr val="48A0CE"/>
                  </a:clrFrom>
                  <a:clrTo>
                    <a:srgbClr val="48A0CE">
                      <a:alpha val="0"/>
                    </a:srgbClr>
                  </a:clrTo>
                </a:clrChange>
                <a:extLst>
                  <a:ext uri="{28A0092B-C50C-407E-A947-70E740481C1C}">
                    <a14:useLocalDpi xmlns:a14="http://schemas.microsoft.com/office/drawing/2010/main"/>
                  </a:ext>
                </a:extLst>
              </a:blip>
              <a:srcRect/>
              <a:stretch/>
            </p:blipFill>
            <p:spPr>
              <a:xfrm>
                <a:off x="7940960" y="4666638"/>
                <a:ext cx="2125779" cy="1381362"/>
              </a:xfrm>
              <a:prstGeom prst="rect">
                <a:avLst/>
              </a:prstGeom>
            </p:spPr>
          </p:pic>
        </p:grpSp>
        <p:grpSp>
          <p:nvGrpSpPr>
            <p:cNvPr id="35" name="Agrupar 34">
              <a:extLst>
                <a:ext uri="{FF2B5EF4-FFF2-40B4-BE49-F238E27FC236}">
                  <a16:creationId xmlns:a16="http://schemas.microsoft.com/office/drawing/2014/main" id="{99AB9140-A111-D371-08A0-CF907536DD37}"/>
                </a:ext>
              </a:extLst>
            </p:cNvPr>
            <p:cNvGrpSpPr/>
            <p:nvPr/>
          </p:nvGrpSpPr>
          <p:grpSpPr>
            <a:xfrm>
              <a:off x="7698332" y="646805"/>
              <a:ext cx="3005780" cy="308316"/>
              <a:chOff x="7698332" y="646805"/>
              <a:chExt cx="3005780" cy="308316"/>
            </a:xfrm>
          </p:grpSpPr>
          <p:sp>
            <p:nvSpPr>
              <p:cNvPr id="36" name="Título 2">
                <a:extLst>
                  <a:ext uri="{FF2B5EF4-FFF2-40B4-BE49-F238E27FC236}">
                    <a16:creationId xmlns:a16="http://schemas.microsoft.com/office/drawing/2014/main" id="{010AA37E-F8E2-F881-41D5-945D3EC89B0E}"/>
                  </a:ext>
                </a:extLst>
              </p:cNvPr>
              <p:cNvSpPr txBox="1">
                <a:spLocks/>
              </p:cNvSpPr>
              <p:nvPr/>
            </p:nvSpPr>
            <p:spPr>
              <a:xfrm>
                <a:off x="9358918" y="680368"/>
                <a:ext cx="1345194" cy="27475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050" b="0" dirty="0">
                    <a:solidFill>
                      <a:srgbClr val="0B3C56"/>
                    </a:solidFill>
                    <a:latin typeface="DM Sans 14pt Medium" pitchFamily="2" charset="77"/>
                  </a:rPr>
                  <a:t>internal scientific expertise</a:t>
                </a:r>
              </a:p>
            </p:txBody>
          </p:sp>
          <p:pic>
            <p:nvPicPr>
              <p:cNvPr id="37" name="Picture 1">
                <a:extLst>
                  <a:ext uri="{FF2B5EF4-FFF2-40B4-BE49-F238E27FC236}">
                    <a16:creationId xmlns:a16="http://schemas.microsoft.com/office/drawing/2014/main" id="{A41C4298-6058-2A02-7AEC-E6262F89265B}"/>
                  </a:ext>
                </a:extLst>
              </p:cNvPr>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99000"/>
                        </a14:imgEffect>
                      </a14:imgLayer>
                    </a14:imgProps>
                  </a:ext>
                  <a:ext uri="{28A0092B-C50C-407E-A947-70E740481C1C}">
                    <a14:useLocalDpi xmlns:a14="http://schemas.microsoft.com/office/drawing/2010/main"/>
                  </a:ext>
                </a:extLst>
              </a:blip>
              <a:stretch>
                <a:fillRect/>
              </a:stretch>
            </p:blipFill>
            <p:spPr>
              <a:xfrm>
                <a:off x="7698332" y="646805"/>
                <a:ext cx="1574177" cy="304206"/>
              </a:xfrm>
              <a:prstGeom prst="rect">
                <a:avLst/>
              </a:prstGeom>
            </p:spPr>
          </p:pic>
        </p:grpSp>
      </p:grpSp>
    </p:spTree>
    <p:extLst>
      <p:ext uri="{BB962C8B-B14F-4D97-AF65-F5344CB8AC3E}">
        <p14:creationId xmlns:p14="http://schemas.microsoft.com/office/powerpoint/2010/main" val="308735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302400"/>
            <a:ext cx="6901626" cy="1450200"/>
          </a:xfrm>
        </p:spPr>
        <p:txBody>
          <a:bodyPr/>
          <a:lstStyle/>
          <a:p>
            <a:r>
              <a:rPr lang="en-US" sz="3000">
                <a:latin typeface="DM Sans 14pt Medium" pitchFamily="2" charset="77"/>
              </a:rPr>
              <a:t>We developed the first and only </a:t>
            </a:r>
            <a:br>
              <a:rPr lang="en-US" sz="3000">
                <a:latin typeface="DM Sans 14pt Medium" pitchFamily="2" charset="77"/>
              </a:rPr>
            </a:br>
            <a:r>
              <a:rPr lang="en-US" sz="3000">
                <a:latin typeface="DM Sans 14pt Medium" pitchFamily="2" charset="77"/>
              </a:rPr>
              <a:t>test model for hair senescent cells</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31" name="Picture 1">
            <a:extLst>
              <a:ext uri="{FF2B5EF4-FFF2-40B4-BE49-F238E27FC236}">
                <a16:creationId xmlns:a16="http://schemas.microsoft.com/office/drawing/2014/main" id="{8446B119-CFA8-0DFF-B582-3BD86B82C0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ítulo 2">
            <a:extLst>
              <a:ext uri="{FF2B5EF4-FFF2-40B4-BE49-F238E27FC236}">
                <a16:creationId xmlns:a16="http://schemas.microsoft.com/office/drawing/2014/main" id="{E9D9853C-9074-1D0B-3A64-19DC849BF584}"/>
              </a:ext>
            </a:extLst>
          </p:cNvPr>
          <p:cNvSpPr txBox="1">
            <a:spLocks/>
          </p:cNvSpPr>
          <p:nvPr/>
        </p:nvSpPr>
        <p:spPr>
          <a:xfrm>
            <a:off x="6254498" y="1935480"/>
            <a:ext cx="4730496" cy="407790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3000" b="0" dirty="0">
                <a:solidFill>
                  <a:srgbClr val="89C7E8"/>
                </a:solidFill>
                <a:latin typeface="Lora" pitchFamily="2" charset="77"/>
              </a:rPr>
              <a:t>By testing our </a:t>
            </a:r>
            <a:r>
              <a:rPr lang="en-US" sz="3000" b="0" dirty="0" err="1">
                <a:solidFill>
                  <a:srgbClr val="89C7E8"/>
                </a:solidFill>
                <a:latin typeface="Lora" pitchFamily="2" charset="77"/>
              </a:rPr>
              <a:t>bioactives</a:t>
            </a:r>
            <a:r>
              <a:rPr lang="en-US" sz="3000" b="0" dirty="0">
                <a:solidFill>
                  <a:srgbClr val="89C7E8"/>
                </a:solidFill>
                <a:latin typeface="Lora" pitchFamily="2" charset="77"/>
              </a:rPr>
              <a:t> on hair follicles*, </a:t>
            </a:r>
            <a:br>
              <a:rPr lang="en-US" sz="3000" b="0" dirty="0">
                <a:solidFill>
                  <a:srgbClr val="89C7E8"/>
                </a:solidFill>
                <a:latin typeface="Lora" pitchFamily="2" charset="77"/>
              </a:rPr>
            </a:br>
            <a:r>
              <a:rPr lang="en-US" sz="3000" b="0" dirty="0">
                <a:solidFill>
                  <a:srgbClr val="89C7E8"/>
                </a:solidFill>
                <a:latin typeface="Lora" pitchFamily="2" charset="77"/>
              </a:rPr>
              <a:t>we discovered an ingredient that goes beyond consumer expectations!</a:t>
            </a:r>
            <a:br>
              <a:rPr lang="en-US" sz="3000" dirty="0">
                <a:latin typeface="DM Sans 14pt Medium" pitchFamily="2" charset="77"/>
              </a:rPr>
            </a:br>
            <a:endParaRPr lang="en-US" sz="3000" dirty="0">
              <a:latin typeface="DM Sans 14pt Medium" pitchFamily="2" charset="77"/>
            </a:endParaRPr>
          </a:p>
          <a:p>
            <a:r>
              <a:rPr lang="en-US" sz="2000" dirty="0">
                <a:latin typeface="DM Sans 14pt Medium" pitchFamily="2" charset="77"/>
              </a:rPr>
              <a:t>We present a groundbreaking </a:t>
            </a:r>
            <a:br>
              <a:rPr lang="en-US" sz="2000" dirty="0">
                <a:latin typeface="DM Sans 14pt Medium" pitchFamily="2" charset="77"/>
              </a:rPr>
            </a:br>
            <a:r>
              <a:rPr lang="en-US" sz="2000" dirty="0">
                <a:latin typeface="DM Sans 14pt Medium" pitchFamily="2" charset="77"/>
              </a:rPr>
              <a:t>solution that will redefine the </a:t>
            </a:r>
          </a:p>
          <a:p>
            <a:r>
              <a:rPr lang="en-US" sz="2000" dirty="0">
                <a:latin typeface="DM Sans 14pt Medium" pitchFamily="2" charset="77"/>
              </a:rPr>
              <a:t>concept of anti-aging hair care.</a:t>
            </a:r>
          </a:p>
          <a:p>
            <a:r>
              <a:rPr lang="en-US" sz="3000" dirty="0">
                <a:latin typeface="DM Sans 14pt Medium" pitchFamily="2" charset="77"/>
              </a:rPr>
              <a:t> </a:t>
            </a:r>
          </a:p>
        </p:txBody>
      </p:sp>
      <p:pic>
        <p:nvPicPr>
          <p:cNvPr id="42" name="Imagem 41">
            <a:extLst>
              <a:ext uri="{FF2B5EF4-FFF2-40B4-BE49-F238E27FC236}">
                <a16:creationId xmlns:a16="http://schemas.microsoft.com/office/drawing/2014/main" id="{E641B217-1987-25CF-F6BC-73A52F9B952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337" y="2429958"/>
            <a:ext cx="2505456" cy="3366108"/>
          </a:xfrm>
          <a:prstGeom prst="rect">
            <a:avLst/>
          </a:prstGeom>
        </p:spPr>
      </p:pic>
      <p:pic>
        <p:nvPicPr>
          <p:cNvPr id="43" name="Imagem 42">
            <a:extLst>
              <a:ext uri="{FF2B5EF4-FFF2-40B4-BE49-F238E27FC236}">
                <a16:creationId xmlns:a16="http://schemas.microsoft.com/office/drawing/2014/main" id="{A4D17205-9C92-D42C-F4AD-1C0BBC008683}"/>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507793" y="1370239"/>
            <a:ext cx="2492024" cy="3348063"/>
          </a:xfrm>
          <a:prstGeom prst="rect">
            <a:avLst/>
          </a:prstGeom>
        </p:spPr>
      </p:pic>
      <p:sp>
        <p:nvSpPr>
          <p:cNvPr id="2" name="Título 2">
            <a:extLst>
              <a:ext uri="{FF2B5EF4-FFF2-40B4-BE49-F238E27FC236}">
                <a16:creationId xmlns:a16="http://schemas.microsoft.com/office/drawing/2014/main" id="{7B2971AA-3456-727C-6C5B-6A5D4296D922}"/>
              </a:ext>
            </a:extLst>
          </p:cNvPr>
          <p:cNvSpPr txBox="1">
            <a:spLocks/>
          </p:cNvSpPr>
          <p:nvPr/>
        </p:nvSpPr>
        <p:spPr>
          <a:xfrm rot="16200000">
            <a:off x="9803940" y="226250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a:latin typeface="DM Sans 14pt Medium" pitchFamily="2" charset="77"/>
              </a:rPr>
              <a:t>*Senescent Follicle Dermal </a:t>
            </a:r>
            <a:r>
              <a:rPr lang="en-US" sz="800" b="0" err="1">
                <a:latin typeface="DM Sans 14pt Medium" pitchFamily="2" charset="77"/>
              </a:rPr>
              <a:t>Papila</a:t>
            </a:r>
            <a:r>
              <a:rPr lang="en-US" sz="800" b="0">
                <a:latin typeface="DM Sans 14pt Medium" pitchFamily="2" charset="77"/>
              </a:rPr>
              <a:t> Cells</a:t>
            </a:r>
          </a:p>
        </p:txBody>
      </p:sp>
    </p:spTree>
    <p:extLst>
      <p:ext uri="{BB962C8B-B14F-4D97-AF65-F5344CB8AC3E}">
        <p14:creationId xmlns:p14="http://schemas.microsoft.com/office/powerpoint/2010/main" val="260752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áfico 21">
            <a:extLst>
              <a:ext uri="{FF2B5EF4-FFF2-40B4-BE49-F238E27FC236}">
                <a16:creationId xmlns:a16="http://schemas.microsoft.com/office/drawing/2014/main" id="{F601E100-54DE-0564-49CF-0CA01DEA7A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descr="A person with her hair in her hand&#10;&#10;Description automatically generated">
            <a:extLst>
              <a:ext uri="{FF2B5EF4-FFF2-40B4-BE49-F238E27FC236}">
                <a16:creationId xmlns:a16="http://schemas.microsoft.com/office/drawing/2014/main" id="{870FBBE9-3965-FA0C-6DA6-82426EE31F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08" y="0"/>
            <a:ext cx="12186584" cy="6858000"/>
          </a:xfrm>
          <a:prstGeom prst="rect">
            <a:avLst/>
          </a:prstGeom>
        </p:spPr>
      </p:pic>
    </p:spTree>
    <p:extLst>
      <p:ext uri="{BB962C8B-B14F-4D97-AF65-F5344CB8AC3E}">
        <p14:creationId xmlns:p14="http://schemas.microsoft.com/office/powerpoint/2010/main" val="634628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5" name="Imagem 4" descr="Homem sentado em frente a água&#10;&#10;Descrição gerada automaticamente com confiança média">
            <a:extLst>
              <a:ext uri="{FF2B5EF4-FFF2-40B4-BE49-F238E27FC236}">
                <a16:creationId xmlns:a16="http://schemas.microsoft.com/office/drawing/2014/main" id="{60FEA5AB-9635-5242-28F7-667FA192660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61317" y="-12401"/>
            <a:ext cx="6030683" cy="6878067"/>
          </a:xfrm>
          <a:prstGeom prst="rect">
            <a:avLst/>
          </a:prstGeom>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1093939" y="3044133"/>
            <a:ext cx="2843137"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600" b="0">
                <a:solidFill>
                  <a:srgbClr val="89C7E8"/>
                </a:solidFill>
                <a:latin typeface="DM Sans 14pt"/>
              </a:rPr>
              <a:t>ETERWELL™ HAIR works </a:t>
            </a:r>
            <a:br>
              <a:rPr lang="en-US" sz="1600" b="0">
                <a:solidFill>
                  <a:srgbClr val="89C7E8"/>
                </a:solidFill>
                <a:latin typeface="DM Sans 14pt"/>
              </a:rPr>
            </a:br>
            <a:r>
              <a:rPr lang="en-US" sz="1600" b="0">
                <a:solidFill>
                  <a:srgbClr val="89C7E8"/>
                </a:solidFill>
                <a:latin typeface="DM Sans 14pt"/>
              </a:rPr>
              <a:t>at the cellular level to remove harmful senescent cells from the follicles, reduce inflammation, balance the scalp, help prevent hair loss, and promote hair density. </a:t>
            </a:r>
            <a:br>
              <a:rPr lang="en-US" sz="1600" b="0">
                <a:latin typeface="DM Sans 14pt" pitchFamily="2" charset="77"/>
              </a:rPr>
            </a:br>
            <a:br>
              <a:rPr lang="en-US" sz="1600" b="0">
                <a:latin typeface="DM Sans 14pt" pitchFamily="2" charset="77"/>
              </a:rPr>
            </a:br>
            <a:r>
              <a:rPr lang="en-US" sz="1600" b="0">
                <a:solidFill>
                  <a:srgbClr val="89C7E8"/>
                </a:solidFill>
                <a:latin typeface="DM Sans 14pt"/>
              </a:rPr>
              <a:t>Giving new life and increased longevity to the hair, which start to naturally renew.</a:t>
            </a:r>
            <a:endParaRPr lang="en-US" sz="1600">
              <a:solidFill>
                <a:srgbClr val="89C7E8"/>
              </a:solidFill>
              <a:latin typeface="DM Sans 14pt"/>
            </a:endParaRPr>
          </a:p>
        </p:txBody>
      </p:sp>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Imagem 6" descr="Desenho com traços pretos em fundo branco e letras pretas&#10;&#10;Descrição gerada automaticamente com confiança baixa">
            <a:extLst>
              <a:ext uri="{FF2B5EF4-FFF2-40B4-BE49-F238E27FC236}">
                <a16:creationId xmlns:a16="http://schemas.microsoft.com/office/drawing/2014/main" id="{F4425098-69E2-A8BB-1B7E-8365CD968B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6200" y="754342"/>
            <a:ext cx="6131176" cy="1794335"/>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INTRODUCING</a:t>
            </a:r>
          </a:p>
        </p:txBody>
      </p:sp>
      <p:pic>
        <p:nvPicPr>
          <p:cNvPr id="4" name="Hair care and dermatology research_narrow (1)">
            <a:hlinkClick r:id="" action="ppaction://media"/>
            <a:extLst>
              <a:ext uri="{FF2B5EF4-FFF2-40B4-BE49-F238E27FC236}">
                <a16:creationId xmlns:a16="http://schemas.microsoft.com/office/drawing/2014/main" id="{514B09E0-7365-EA69-B36F-745768FF39E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duotone>
              <a:prstClr val="black"/>
              <a:schemeClr val="accent2">
                <a:tint val="45000"/>
                <a:satMod val="400000"/>
              </a:schemeClr>
            </a:duotone>
          </a:blip>
          <a:srcRect t="25134"/>
          <a:stretch/>
        </p:blipFill>
        <p:spPr>
          <a:xfrm>
            <a:off x="4937248" y="3044132"/>
            <a:ext cx="2498366" cy="3325194"/>
          </a:xfrm>
          <a:prstGeom prst="rect">
            <a:avLst/>
          </a:prstGeom>
        </p:spPr>
      </p:pic>
    </p:spTree>
    <p:extLst>
      <p:ext uri="{BB962C8B-B14F-4D97-AF65-F5344CB8AC3E}">
        <p14:creationId xmlns:p14="http://schemas.microsoft.com/office/powerpoint/2010/main" val="79610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 presetClass="mediacall" presetSubtype="0" fill="hold" nodeType="withEffect">
                                  <p:stCondLst>
                                    <p:cond delay="1000"/>
                                  </p:stCondLst>
                                  <p:childTnLst>
                                    <p:cmd type="call" cmd="playFrom(0.0)">
                                      <p:cBhvr>
                                        <p:cTn id="12" dur="55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video>
              <p:cMediaNode vol="80000" mute="1">
                <p:cTn id="18" fill="hold" display="0">
                  <p:stCondLst>
                    <p:cond delay="indefinite"/>
                  </p:stCondLst>
                </p:cTn>
                <p:tgtEl>
                  <p:spTgt spid="4"/>
                </p:tgtEl>
              </p:cMediaNode>
            </p:video>
          </p:childTnLst>
        </p:cTn>
      </p:par>
    </p:tnLst>
    <p:bldLst>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MODE OF ACTION</a:t>
            </a:r>
          </a:p>
        </p:txBody>
      </p:sp>
      <p:sp>
        <p:nvSpPr>
          <p:cNvPr id="4" name="TextBox 10">
            <a:extLst>
              <a:ext uri="{FF2B5EF4-FFF2-40B4-BE49-F238E27FC236}">
                <a16:creationId xmlns:a16="http://schemas.microsoft.com/office/drawing/2014/main" id="{8A0100C2-7F8B-36E3-C9E3-1A617F4908F6}"/>
              </a:ext>
            </a:extLst>
          </p:cNvPr>
          <p:cNvSpPr txBox="1"/>
          <p:nvPr/>
        </p:nvSpPr>
        <p:spPr>
          <a:xfrm>
            <a:off x="302399" y="1547725"/>
            <a:ext cx="5549607" cy="4693593"/>
          </a:xfrm>
          <a:prstGeom prst="rect">
            <a:avLst/>
          </a:prstGeom>
          <a:noFill/>
        </p:spPr>
        <p:txBody>
          <a:bodyPr wrap="square" lIns="0" tIns="0" rIns="0" bIns="0">
            <a:spAutoFit/>
          </a:bodyPr>
          <a:lstStyle/>
          <a:p>
            <a:pPr marL="0" marR="0" lvl="0" indent="0" algn="l" defTabSz="914354" rtl="0" eaLnBrk="1" fontAlgn="auto" latinLnBrk="0" hangingPunct="1">
              <a:spcBef>
                <a:spcPts val="0"/>
              </a:spcBef>
              <a:spcAft>
                <a:spcPts val="1000"/>
              </a:spcAft>
              <a:buSzTx/>
              <a:buFontTx/>
              <a:buNone/>
              <a:tabLst/>
              <a:defRPr/>
            </a:pPr>
            <a:r>
              <a:rPr kumimoji="0" lang="en-US" sz="2000" i="0" u="none" strike="noStrike" kern="0" cap="none" spc="0" normalizeH="0" baseline="0" noProof="0" dirty="0">
                <a:ln>
                  <a:noFill/>
                </a:ln>
                <a:solidFill>
                  <a:schemeClr val="bg1"/>
                </a:solidFill>
                <a:effectLst/>
                <a:uLnTx/>
                <a:uFillTx/>
                <a:latin typeface="Lora" pitchFamily="2" charset="77"/>
                <a:ea typeface="Fira Sans" panose="020B0503050000020004" pitchFamily="34" charset="0"/>
                <a:cs typeface="Arial"/>
                <a:sym typeface="Arial"/>
              </a:rPr>
              <a:t>Key benefits</a:t>
            </a:r>
            <a:br>
              <a:rPr lang="en-US" b="1" kern="0" dirty="0">
                <a:solidFill>
                  <a:srgbClr val="89C7E8"/>
                </a:solidFill>
                <a:latin typeface="DM Sans 14pt" pitchFamily="2" charset="77"/>
                <a:ea typeface="Fira Sans" panose="020B0503050000020004" pitchFamily="34" charset="0"/>
                <a:cs typeface="Arial"/>
                <a:sym typeface="Arial"/>
              </a:rPr>
            </a:br>
            <a:endParaRPr kumimoji="0" lang="en-US" sz="1800" b="1"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endParaRPr>
          </a:p>
          <a:p>
            <a:pPr marL="180000" indent="-18000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Hair care healthy aging acting at the cellular level</a:t>
            </a:r>
          </a:p>
          <a:p>
            <a:pPr marL="180000" marR="0" lvl="0" indent="-180000" algn="l" defTabSz="914354" rtl="0" eaLnBrk="1" fontAlgn="auto" latinLnBrk="0" hangingPunct="1">
              <a:spcBef>
                <a:spcPts val="0"/>
              </a:spcBef>
              <a:spcAft>
                <a:spcPts val="1000"/>
              </a:spcAft>
              <a:buClr>
                <a:srgbClr val="89C7E8"/>
              </a:buClr>
              <a:buSzTx/>
              <a:buFont typeface="Arial" panose="020B0604020202020204" pitchFamily="34" charset="0"/>
              <a:buChar char="•"/>
              <a:tabLst/>
              <a:defRPr/>
            </a:pP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Helps reboot the natural hair revival processes </a:t>
            </a:r>
          </a:p>
          <a:p>
            <a:pPr marL="180000" marR="0" lvl="0" indent="-180000" algn="l" defTabSz="914354" rtl="0" eaLnBrk="1" fontAlgn="auto" latinLnBrk="0" hangingPunct="1">
              <a:spcBef>
                <a:spcPts val="0"/>
              </a:spcBef>
              <a:spcAft>
                <a:spcPts val="1000"/>
              </a:spcAft>
              <a:buClr>
                <a:srgbClr val="89C7E8"/>
              </a:buClr>
              <a:buSzTx/>
              <a:buFont typeface="Arial" panose="020B0604020202020204" pitchFamily="34" charset="0"/>
              <a:buChar char="•"/>
              <a:tabLst/>
              <a:defRPr/>
            </a:pPr>
            <a:r>
              <a:rPr lang="en-US" sz="1600" kern="0" dirty="0">
                <a:solidFill>
                  <a:srgbClr val="89C7E8"/>
                </a:solidFill>
                <a:latin typeface="DM Sans 14pt" pitchFamily="2" charset="77"/>
                <a:ea typeface="Fira Sans" panose="020B0503050000020004" pitchFamily="34" charset="0"/>
                <a:cs typeface="Arial"/>
                <a:sym typeface="Arial"/>
              </a:rPr>
              <a:t>Increases</a:t>
            </a: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 hair longevity impaired by </a:t>
            </a:r>
            <a:b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b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folliculo-destructive</a:t>
            </a:r>
            <a:r>
              <a:rPr kumimoji="0" lang="en-US" sz="1600" b="0" i="0" u="none" strike="noStrike" kern="0" cap="none" spc="0" normalizeH="0" noProof="0" dirty="0">
                <a:ln>
                  <a:noFill/>
                </a:ln>
                <a:solidFill>
                  <a:srgbClr val="89C7E8"/>
                </a:solidFill>
                <a:effectLst/>
                <a:uLnTx/>
                <a:uFillTx/>
                <a:latin typeface="DM Sans 14pt" pitchFamily="2" charset="77"/>
                <a:ea typeface="Fira Sans" panose="020B0503050000020004" pitchFamily="34" charset="0"/>
                <a:cs typeface="Arial"/>
                <a:sym typeface="Arial"/>
              </a:rPr>
              <a:t> senescent</a:t>
            </a: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 cells*</a:t>
            </a:r>
          </a:p>
          <a:p>
            <a:pPr marL="180000" indent="-180000" defTabSz="914354">
              <a:spcAft>
                <a:spcPts val="1000"/>
              </a:spcAft>
              <a:buClr>
                <a:srgbClr val="89C7E8"/>
              </a:buClr>
              <a:buFont typeface="Arial" panose="020B0604020202020204" pitchFamily="34" charset="0"/>
              <a:buChar char="•"/>
              <a:defRPr/>
            </a:pPr>
            <a:r>
              <a:rPr lang="en-US" sz="1600" kern="0" dirty="0">
                <a:solidFill>
                  <a:srgbClr val="89C7E8"/>
                </a:solidFill>
                <a:latin typeface="DM Sans 14pt" pitchFamily="2" charset="77"/>
                <a:ea typeface="Fira Sans" panose="020B0503050000020004" pitchFamily="34" charset="0"/>
                <a:cs typeface="Arial"/>
              </a:rPr>
              <a:t>Helps prevent hair loss**</a:t>
            </a:r>
            <a:endPar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endParaRPr>
          </a:p>
          <a:p>
            <a:pPr marL="180000" indent="-180000" defTabSz="914354">
              <a:spcAft>
                <a:spcPts val="1000"/>
              </a:spcAft>
              <a:buClr>
                <a:srgbClr val="89C7E8"/>
              </a:buClr>
              <a:buFont typeface="Arial" panose="020B0604020202020204" pitchFamily="34" charset="0"/>
              <a:buChar char="•"/>
              <a:defRPr/>
            </a:pPr>
            <a:r>
              <a:rPr lang="en-US" sz="1600" kern="0" dirty="0">
                <a:solidFill>
                  <a:srgbClr val="89C7E8"/>
                </a:solidFill>
                <a:latin typeface="DM Sans 14pt" pitchFamily="2" charset="77"/>
                <a:ea typeface="Fira Sans" panose="020B0503050000020004" pitchFamily="34" charset="0"/>
                <a:cs typeface="Arial"/>
              </a:rPr>
              <a:t>Significantly improves hair density** by average 5% in 5 months and up to 28% for the best volunteer</a:t>
            </a:r>
          </a:p>
          <a:p>
            <a:pPr marL="180000" marR="0" lvl="0" indent="-180000" algn="l" defTabSz="914354" rtl="0" eaLnBrk="1" fontAlgn="auto" latinLnBrk="0" hangingPunct="1">
              <a:spcBef>
                <a:spcPts val="0"/>
              </a:spcBef>
              <a:spcAft>
                <a:spcPts val="1000"/>
              </a:spcAft>
              <a:buClr>
                <a:srgbClr val="89C7E8"/>
              </a:buClr>
              <a:buSzTx/>
              <a:buFont typeface="Arial" panose="020B0604020202020204" pitchFamily="34" charset="0"/>
              <a:buChar char="•"/>
              <a:tabLst/>
              <a:defRPr/>
            </a:pP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Helps slow down the premature ageing of hair</a:t>
            </a:r>
          </a:p>
          <a:p>
            <a:pPr marL="180000" indent="-180000" defTabSz="914354">
              <a:spcAft>
                <a:spcPts val="1000"/>
              </a:spcAft>
              <a:buClr>
                <a:srgbClr val="89C7E8"/>
              </a:buClr>
              <a:buFont typeface="Arial" panose="020B0604020202020204" pitchFamily="34" charset="0"/>
              <a:buChar char="•"/>
              <a:defRPr/>
            </a:pPr>
            <a:r>
              <a:rPr lang="en-US" sz="1600" kern="0" dirty="0">
                <a:solidFill>
                  <a:srgbClr val="89C7E8"/>
                </a:solidFill>
                <a:latin typeface="DM Sans 14pt" pitchFamily="2" charset="77"/>
                <a:ea typeface="Fira Sans" panose="020B0503050000020004" pitchFamily="34" charset="0"/>
                <a:cs typeface="Arial"/>
                <a:sym typeface="Arial"/>
              </a:rPr>
              <a:t>Calms sensitive, irritated, and dry scalp</a:t>
            </a:r>
          </a:p>
          <a:p>
            <a:pPr marL="180000" indent="-18000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Reduces inflammaging (</a:t>
            </a:r>
            <a:r>
              <a:rPr lang="en-US" sz="1600" b="0" i="0" dirty="0">
                <a:solidFill>
                  <a:srgbClr val="89C7E8"/>
                </a:solidFill>
                <a:effectLst/>
                <a:latin typeface="DM Sans 14pt" pitchFamily="2" charset="77"/>
              </a:rPr>
              <a:t>reducing the expression </a:t>
            </a:r>
            <a:br>
              <a:rPr lang="en-US" sz="1600" b="0" i="0" dirty="0">
                <a:solidFill>
                  <a:srgbClr val="89C7E8"/>
                </a:solidFill>
                <a:effectLst/>
                <a:latin typeface="DM Sans 14pt" pitchFamily="2" charset="77"/>
              </a:rPr>
            </a:br>
            <a:r>
              <a:rPr lang="en-US" sz="1600" b="0" i="0" dirty="0">
                <a:solidFill>
                  <a:srgbClr val="89C7E8"/>
                </a:solidFill>
                <a:effectLst/>
                <a:latin typeface="DM Sans 14pt" pitchFamily="2" charset="77"/>
              </a:rPr>
              <a:t>of inflammatory cytokines induced ICAM-1)*</a:t>
            </a:r>
          </a:p>
          <a:p>
            <a:pPr marL="180000" indent="-180000" defTabSz="914354">
              <a:spcAft>
                <a:spcPts val="1000"/>
              </a:spcAft>
              <a:buClr>
                <a:srgbClr val="89C7E8"/>
              </a:buClr>
              <a:buFont typeface="Arial" panose="020B0604020202020204" pitchFamily="34" charset="0"/>
              <a:buChar char="•"/>
              <a:defRPr/>
            </a:pPr>
            <a:r>
              <a:rPr kumimoji="0" lang="en-US" sz="1600" u="none" strike="noStrike" kern="1200" cap="none" spc="0" normalizeH="0" baseline="0" noProof="0" dirty="0">
                <a:ln>
                  <a:noFill/>
                </a:ln>
                <a:solidFill>
                  <a:srgbClr val="89C7E8"/>
                </a:solidFill>
                <a:uLnTx/>
                <a:uFillTx/>
                <a:latin typeface="DM Sans 14pt" pitchFamily="2" charset="77"/>
              </a:rPr>
              <a:t>Efficient at low concentration***</a:t>
            </a:r>
            <a:endParaRPr kumimoji="0" lang="en-US" sz="1600" b="0" i="0" u="none" strike="noStrike" kern="1200" cap="none" spc="0" normalizeH="0" baseline="0" noProof="0" dirty="0">
              <a:ln>
                <a:noFill/>
              </a:ln>
              <a:solidFill>
                <a:srgbClr val="89C7E8"/>
              </a:solidFill>
              <a:effectLst/>
              <a:uLnTx/>
              <a:uFillTx/>
              <a:latin typeface="DM Sans 14pt" pitchFamily="2" charset="77"/>
            </a:endParaRPr>
          </a:p>
        </p:txBody>
      </p:sp>
      <p:sp>
        <p:nvSpPr>
          <p:cNvPr id="6" name="Título 2">
            <a:extLst>
              <a:ext uri="{FF2B5EF4-FFF2-40B4-BE49-F238E27FC236}">
                <a16:creationId xmlns:a16="http://schemas.microsoft.com/office/drawing/2014/main" id="{F3281C51-E8D7-2479-ABF5-8661D230F725}"/>
              </a:ext>
            </a:extLst>
          </p:cNvPr>
          <p:cNvSpPr txBox="1">
            <a:spLocks/>
          </p:cNvSpPr>
          <p:nvPr/>
        </p:nvSpPr>
        <p:spPr>
          <a:xfrm rot="16200000">
            <a:off x="9875569" y="226250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dirty="0">
                <a:latin typeface="DM Sans 14pt Medium" pitchFamily="2" charset="77"/>
              </a:rPr>
              <a:t>*: </a:t>
            </a:r>
            <a:r>
              <a:rPr lang="en-US" sz="800" b="0" i="1" dirty="0">
                <a:latin typeface="DM Sans 14pt Medium" pitchFamily="2" charset="77"/>
              </a:rPr>
              <a:t>in vitro</a:t>
            </a:r>
            <a:r>
              <a:rPr lang="en-US" sz="800" b="0" dirty="0">
                <a:latin typeface="DM Sans 14pt Medium" pitchFamily="2" charset="77"/>
              </a:rPr>
              <a:t> and </a:t>
            </a:r>
            <a:r>
              <a:rPr lang="en-US" sz="800" b="0" i="1" dirty="0">
                <a:latin typeface="DM Sans 14pt Medium" pitchFamily="2" charset="77"/>
              </a:rPr>
              <a:t>ex vivo</a:t>
            </a:r>
            <a:r>
              <a:rPr lang="en-US" sz="800" b="0" dirty="0">
                <a:latin typeface="DM Sans 14pt Medium" pitchFamily="2" charset="77"/>
              </a:rPr>
              <a:t>, ** </a:t>
            </a:r>
            <a:r>
              <a:rPr lang="en-US" sz="800" b="0" i="1" dirty="0">
                <a:latin typeface="DM Sans 14pt Medium" pitchFamily="2" charset="77"/>
              </a:rPr>
              <a:t>in vivo </a:t>
            </a:r>
            <a:r>
              <a:rPr lang="en-US" sz="800" b="0" dirty="0">
                <a:latin typeface="DM Sans 14pt Medium" pitchFamily="2" charset="77"/>
              </a:rPr>
              <a:t>*** 0.5% in leave on condition</a:t>
            </a:r>
          </a:p>
        </p:txBody>
      </p:sp>
      <p:grpSp>
        <p:nvGrpSpPr>
          <p:cNvPr id="10" name="Agrupar 9">
            <a:extLst>
              <a:ext uri="{FF2B5EF4-FFF2-40B4-BE49-F238E27FC236}">
                <a16:creationId xmlns:a16="http://schemas.microsoft.com/office/drawing/2014/main" id="{11613443-FC9C-5AA8-555C-D767393FE296}"/>
              </a:ext>
            </a:extLst>
          </p:cNvPr>
          <p:cNvGrpSpPr/>
          <p:nvPr/>
        </p:nvGrpSpPr>
        <p:grpSpPr>
          <a:xfrm>
            <a:off x="306200" y="591956"/>
            <a:ext cx="3551848" cy="480099"/>
            <a:chOff x="306200" y="591956"/>
            <a:chExt cx="3551848" cy="480099"/>
          </a:xfrm>
        </p:grpSpPr>
        <p:pic>
          <p:nvPicPr>
            <p:cNvPr id="7" name="Imagem 6" descr="Desenho com traços pretos em fundo branco e letras pretas&#10;&#10;Descrição gerada automaticamente com confiança baixa">
              <a:extLst>
                <a:ext uri="{FF2B5EF4-FFF2-40B4-BE49-F238E27FC236}">
                  <a16:creationId xmlns:a16="http://schemas.microsoft.com/office/drawing/2014/main" id="{F4425098-69E2-A8BB-1B7E-8365CD968BA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50461"/>
            <a:stretch/>
          </p:blipFill>
          <p:spPr>
            <a:xfrm>
              <a:off x="306200" y="660406"/>
              <a:ext cx="2839336" cy="411649"/>
            </a:xfrm>
            <a:prstGeom prst="rect">
              <a:avLst/>
            </a:prstGeom>
          </p:spPr>
        </p:pic>
        <p:pic>
          <p:nvPicPr>
            <p:cNvPr id="5" name="Imagem 4" descr="Desenho com traços pretos em fundo branco e letras pretas&#10;&#10;Descrição gerada automaticamente com confiança baixa">
              <a:extLst>
                <a:ext uri="{FF2B5EF4-FFF2-40B4-BE49-F238E27FC236}">
                  <a16:creationId xmlns:a16="http://schemas.microsoft.com/office/drawing/2014/main" id="{BD39DCAF-986B-8988-C167-B18F81893B0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50461"/>
            <a:stretch/>
          </p:blipFill>
          <p:spPr>
            <a:xfrm>
              <a:off x="1018712" y="591956"/>
              <a:ext cx="2839336" cy="411649"/>
            </a:xfrm>
            <a:prstGeom prst="rect">
              <a:avLst/>
            </a:prstGeom>
          </p:spPr>
        </p:pic>
      </p:grpSp>
      <p:pic>
        <p:nvPicPr>
          <p:cNvPr id="12" name="Picture 11">
            <a:extLst>
              <a:ext uri="{FF2B5EF4-FFF2-40B4-BE49-F238E27FC236}">
                <a16:creationId xmlns:a16="http://schemas.microsoft.com/office/drawing/2014/main" id="{EB25163D-5504-FA93-773C-A01E3337C648}"/>
              </a:ext>
            </a:extLst>
          </p:cNvPr>
          <p:cNvPicPr>
            <a:picLocks noChangeAspect="1"/>
          </p:cNvPicPr>
          <p:nvPr/>
        </p:nvPicPr>
        <p:blipFill>
          <a:blip r:embed="rId7"/>
          <a:stretch>
            <a:fillRect/>
          </a:stretch>
        </p:blipFill>
        <p:spPr>
          <a:xfrm>
            <a:off x="6107043" y="0"/>
            <a:ext cx="6084957" cy="6858000"/>
          </a:xfrm>
          <a:prstGeom prst="rect">
            <a:avLst/>
          </a:prstGeom>
        </p:spPr>
      </p:pic>
    </p:spTree>
    <p:extLst>
      <p:ext uri="{BB962C8B-B14F-4D97-AF65-F5344CB8AC3E}">
        <p14:creationId xmlns:p14="http://schemas.microsoft.com/office/powerpoint/2010/main" val="2690295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6200" y="6439989"/>
            <a:ext cx="1794934" cy="143258"/>
          </a:xfrm>
          <a:prstGeom prst="rect">
            <a:avLst/>
          </a:prstGeom>
        </p:spPr>
      </p:pic>
      <p:pic>
        <p:nvPicPr>
          <p:cNvPr id="60" name="Imagem 59">
            <a:extLst>
              <a:ext uri="{FF2B5EF4-FFF2-40B4-BE49-F238E27FC236}">
                <a16:creationId xmlns:a16="http://schemas.microsoft.com/office/drawing/2014/main" id="{CE01FFAF-F4BC-7384-8675-166A7231B5D4}"/>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15000" contrast="-7000"/>
                    </a14:imgEffect>
                  </a14:imgLayer>
                </a14:imgProps>
              </a:ext>
              <a:ext uri="{28A0092B-C50C-407E-A947-70E740481C1C}">
                <a14:useLocalDpi xmlns:a14="http://schemas.microsoft.com/office/drawing/2010/main"/>
              </a:ext>
            </a:extLst>
          </a:blip>
          <a:srcRect/>
          <a:stretch/>
        </p:blipFill>
        <p:spPr>
          <a:xfrm>
            <a:off x="302399" y="1159879"/>
            <a:ext cx="4516784" cy="4324215"/>
          </a:xfrm>
          <a:prstGeom prst="rect">
            <a:avLst/>
          </a:prstGeom>
        </p:spPr>
      </p:pic>
      <p:grpSp>
        <p:nvGrpSpPr>
          <p:cNvPr id="86" name="Agrupar 85">
            <a:extLst>
              <a:ext uri="{FF2B5EF4-FFF2-40B4-BE49-F238E27FC236}">
                <a16:creationId xmlns:a16="http://schemas.microsoft.com/office/drawing/2014/main" id="{DFC98144-DF77-3832-FD6E-B487B17907A9}"/>
              </a:ext>
            </a:extLst>
          </p:cNvPr>
          <p:cNvGrpSpPr/>
          <p:nvPr/>
        </p:nvGrpSpPr>
        <p:grpSpPr>
          <a:xfrm>
            <a:off x="323096" y="2789462"/>
            <a:ext cx="2675424" cy="3686113"/>
            <a:chOff x="7382003" y="1716007"/>
            <a:chExt cx="2675424" cy="3686113"/>
          </a:xfrm>
        </p:grpSpPr>
        <p:grpSp>
          <p:nvGrpSpPr>
            <p:cNvPr id="87" name="Agrupar 86">
              <a:extLst>
                <a:ext uri="{FF2B5EF4-FFF2-40B4-BE49-F238E27FC236}">
                  <a16:creationId xmlns:a16="http://schemas.microsoft.com/office/drawing/2014/main" id="{8B024015-6AFC-08C1-75FD-D9834FDA8C54}"/>
                </a:ext>
              </a:extLst>
            </p:cNvPr>
            <p:cNvGrpSpPr/>
            <p:nvPr/>
          </p:nvGrpSpPr>
          <p:grpSpPr>
            <a:xfrm>
              <a:off x="7382003" y="4571123"/>
              <a:ext cx="1623824" cy="830997"/>
              <a:chOff x="7403023" y="4571123"/>
              <a:chExt cx="1623824" cy="830997"/>
            </a:xfrm>
          </p:grpSpPr>
          <p:pic>
            <p:nvPicPr>
              <p:cNvPr id="96" name="Imagem 95" descr="Ícone&#10;&#10;Descrição gerada automaticamente">
                <a:extLst>
                  <a:ext uri="{FF2B5EF4-FFF2-40B4-BE49-F238E27FC236}">
                    <a16:creationId xmlns:a16="http://schemas.microsoft.com/office/drawing/2014/main" id="{D088CA3F-96CD-791B-D7EC-DD8A0E13C71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403023" y="4616887"/>
                <a:ext cx="397305" cy="382588"/>
              </a:xfrm>
              <a:prstGeom prst="rect">
                <a:avLst/>
              </a:prstGeom>
            </p:spPr>
          </p:pic>
          <p:sp>
            <p:nvSpPr>
              <p:cNvPr id="97" name="CaixaDeTexto 96">
                <a:extLst>
                  <a:ext uri="{FF2B5EF4-FFF2-40B4-BE49-F238E27FC236}">
                    <a16:creationId xmlns:a16="http://schemas.microsoft.com/office/drawing/2014/main" id="{723D0BE6-40C8-9068-E04B-84EA46060DD2}"/>
                  </a:ext>
                </a:extLst>
              </p:cNvPr>
              <p:cNvSpPr txBox="1"/>
              <p:nvPr/>
            </p:nvSpPr>
            <p:spPr>
              <a:xfrm>
                <a:off x="7795298" y="4571123"/>
                <a:ext cx="1231549" cy="830997"/>
              </a:xfrm>
              <a:prstGeom prst="rect">
                <a:avLst/>
              </a:prstGeom>
              <a:noFill/>
            </p:spPr>
            <p:txBody>
              <a:bodyPr wrap="square">
                <a:spAutoFit/>
              </a:bodyPr>
              <a:lstStyle/>
              <a:p>
                <a:pPr rtl="0">
                  <a:spcBef>
                    <a:spcPts val="0"/>
                  </a:spcBef>
                  <a:spcAft>
                    <a:spcPts val="0"/>
                  </a:spcAft>
                </a:pPr>
                <a:r>
                  <a:rPr lang="en-US" sz="1200" b="0" i="0" u="none" strike="noStrike" dirty="0">
                    <a:solidFill>
                      <a:srgbClr val="FFFFFF"/>
                    </a:solidFill>
                    <a:effectLst/>
                    <a:latin typeface="Arial" panose="020B0604020202020204" pitchFamily="34" charset="0"/>
                  </a:rPr>
                  <a:t>Normal </a:t>
                </a:r>
                <a:r>
                  <a:rPr lang="en-US" sz="1200" dirty="0">
                    <a:solidFill>
                      <a:srgbClr val="FFFFFF"/>
                    </a:solidFill>
                    <a:latin typeface="Arial" panose="020B0604020202020204" pitchFamily="34" charset="0"/>
                  </a:rPr>
                  <a:t>F</a:t>
                </a:r>
                <a:r>
                  <a:rPr lang="en-US" sz="1200" b="0" i="0" u="none" strike="noStrike" dirty="0">
                    <a:solidFill>
                      <a:srgbClr val="FFFFFF"/>
                    </a:solidFill>
                    <a:effectLst/>
                    <a:latin typeface="Arial" panose="020B0604020202020204" pitchFamily="34" charset="0"/>
                  </a:rPr>
                  <a:t>ollicle </a:t>
                </a:r>
                <a:r>
                  <a:rPr lang="en-US" sz="1200" dirty="0">
                    <a:solidFill>
                      <a:srgbClr val="FFFFFF"/>
                    </a:solidFill>
                    <a:latin typeface="Arial" panose="020B0604020202020204" pitchFamily="34" charset="0"/>
                  </a:rPr>
                  <a:t>D</a:t>
                </a:r>
                <a:r>
                  <a:rPr lang="en-US" sz="1200" b="0" i="0" u="none" strike="noStrike" dirty="0">
                    <a:solidFill>
                      <a:srgbClr val="FFFFFF"/>
                    </a:solidFill>
                    <a:effectLst/>
                    <a:latin typeface="Arial" panose="020B0604020202020204" pitchFamily="34" charset="0"/>
                  </a:rPr>
                  <a:t>ermal </a:t>
                </a:r>
                <a:r>
                  <a:rPr lang="en-US" sz="1200" dirty="0">
                    <a:solidFill>
                      <a:srgbClr val="FFFFFF"/>
                    </a:solidFill>
                    <a:latin typeface="Arial" panose="020B0604020202020204" pitchFamily="34" charset="0"/>
                  </a:rPr>
                  <a:t>P</a:t>
                </a:r>
                <a:r>
                  <a:rPr lang="en-US" sz="1200" b="0" i="0" u="none" strike="noStrike" dirty="0">
                    <a:solidFill>
                      <a:srgbClr val="FFFFFF"/>
                    </a:solidFill>
                    <a:effectLst/>
                    <a:latin typeface="Arial" panose="020B0604020202020204" pitchFamily="34" charset="0"/>
                  </a:rPr>
                  <a:t>apilla Cells</a:t>
                </a:r>
              </a:p>
              <a:p>
                <a:pPr rtl="0">
                  <a:spcBef>
                    <a:spcPts val="0"/>
                  </a:spcBef>
                  <a:spcAft>
                    <a:spcPts val="0"/>
                  </a:spcAft>
                </a:pPr>
                <a:endParaRPr lang="en-US" sz="1200" b="0" i="0" u="none" strike="noStrike" dirty="0">
                  <a:solidFill>
                    <a:srgbClr val="FFFFFF"/>
                  </a:solidFill>
                  <a:effectLst/>
                  <a:latin typeface="Arial" panose="020B0604020202020204" pitchFamily="34" charset="0"/>
                </a:endParaRPr>
              </a:p>
            </p:txBody>
          </p:sp>
        </p:grpSp>
        <p:pic>
          <p:nvPicPr>
            <p:cNvPr id="90" name="Imagem 89" descr="Ícone&#10;&#10;Descrição gerada automaticamente">
              <a:extLst>
                <a:ext uri="{FF2B5EF4-FFF2-40B4-BE49-F238E27FC236}">
                  <a16:creationId xmlns:a16="http://schemas.microsoft.com/office/drawing/2014/main" id="{75C15DD5-B167-3AEC-B371-82F49EB8229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055248" y="2564384"/>
              <a:ext cx="397305" cy="382588"/>
            </a:xfrm>
            <a:prstGeom prst="rect">
              <a:avLst/>
            </a:prstGeom>
          </p:spPr>
        </p:pic>
        <p:pic>
          <p:nvPicPr>
            <p:cNvPr id="94" name="Imagem 93" descr="Ícone&#10;&#10;Descrição gerada automaticamente">
              <a:extLst>
                <a:ext uri="{FF2B5EF4-FFF2-40B4-BE49-F238E27FC236}">
                  <a16:creationId xmlns:a16="http://schemas.microsoft.com/office/drawing/2014/main" id="{803DFC63-91A5-553D-3AF6-598B58209B8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60122" y="1716007"/>
              <a:ext cx="397305" cy="382588"/>
            </a:xfrm>
            <a:prstGeom prst="rect">
              <a:avLst/>
            </a:prstGeom>
          </p:spPr>
        </p:pic>
        <p:pic>
          <p:nvPicPr>
            <p:cNvPr id="95" name="Imagem 94" descr="Ícone&#10;&#10;Descrição gerada automaticamente">
              <a:extLst>
                <a:ext uri="{FF2B5EF4-FFF2-40B4-BE49-F238E27FC236}">
                  <a16:creationId xmlns:a16="http://schemas.microsoft.com/office/drawing/2014/main" id="{103CFD79-8DBC-0FA6-3BDB-55791AF8A1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26910" y="3150429"/>
              <a:ext cx="397305" cy="382588"/>
            </a:xfrm>
            <a:prstGeom prst="rect">
              <a:avLst/>
            </a:prstGeom>
          </p:spPr>
        </p:pic>
      </p:grpSp>
      <p:grpSp>
        <p:nvGrpSpPr>
          <p:cNvPr id="98" name="Agrupar 97">
            <a:extLst>
              <a:ext uri="{FF2B5EF4-FFF2-40B4-BE49-F238E27FC236}">
                <a16:creationId xmlns:a16="http://schemas.microsoft.com/office/drawing/2014/main" id="{F97FC42C-9241-53ED-7AE1-E207536D6B1C}"/>
              </a:ext>
            </a:extLst>
          </p:cNvPr>
          <p:cNvGrpSpPr/>
          <p:nvPr/>
        </p:nvGrpSpPr>
        <p:grpSpPr>
          <a:xfrm>
            <a:off x="1929170" y="3066469"/>
            <a:ext cx="1118633" cy="1607313"/>
            <a:chOff x="8988077" y="1993014"/>
            <a:chExt cx="1118633" cy="1607313"/>
          </a:xfrm>
        </p:grpSpPr>
        <p:pic>
          <p:nvPicPr>
            <p:cNvPr id="100" name="Imagem 99" descr="Ícone&#10;&#10;Descrição gerada automaticamente">
              <a:extLst>
                <a:ext uri="{FF2B5EF4-FFF2-40B4-BE49-F238E27FC236}">
                  <a16:creationId xmlns:a16="http://schemas.microsoft.com/office/drawing/2014/main" id="{777FE618-DFE0-24B6-CD98-8AAC2DE81BF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709405" y="2433218"/>
              <a:ext cx="397305" cy="382588"/>
            </a:xfrm>
            <a:prstGeom prst="rect">
              <a:avLst/>
            </a:prstGeom>
          </p:spPr>
        </p:pic>
        <p:pic>
          <p:nvPicPr>
            <p:cNvPr id="101" name="Imagem 100" descr="Ícone&#10;&#10;Descrição gerada automaticamente">
              <a:extLst>
                <a:ext uri="{FF2B5EF4-FFF2-40B4-BE49-F238E27FC236}">
                  <a16:creationId xmlns:a16="http://schemas.microsoft.com/office/drawing/2014/main" id="{184888AF-7ABB-6524-9A23-6B435726321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124965" y="1993014"/>
              <a:ext cx="397305" cy="382588"/>
            </a:xfrm>
            <a:prstGeom prst="rect">
              <a:avLst/>
            </a:prstGeom>
          </p:spPr>
        </p:pic>
        <p:pic>
          <p:nvPicPr>
            <p:cNvPr id="102" name="Imagem 101" descr="Ícone&#10;&#10;Descrição gerada automaticamente">
              <a:extLst>
                <a:ext uri="{FF2B5EF4-FFF2-40B4-BE49-F238E27FC236}">
                  <a16:creationId xmlns:a16="http://schemas.microsoft.com/office/drawing/2014/main" id="{2C78031C-848E-A34D-5596-0AD3429DB67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88077" y="3217739"/>
              <a:ext cx="397305" cy="382588"/>
            </a:xfrm>
            <a:prstGeom prst="rect">
              <a:avLst/>
            </a:prstGeom>
          </p:spPr>
        </p:pic>
      </p:grpSp>
      <p:grpSp>
        <p:nvGrpSpPr>
          <p:cNvPr id="105" name="Agrupar 104">
            <a:extLst>
              <a:ext uri="{FF2B5EF4-FFF2-40B4-BE49-F238E27FC236}">
                <a16:creationId xmlns:a16="http://schemas.microsoft.com/office/drawing/2014/main" id="{CAAE8628-5B58-6951-B4F5-D8E61C59229B}"/>
              </a:ext>
            </a:extLst>
          </p:cNvPr>
          <p:cNvGrpSpPr/>
          <p:nvPr/>
        </p:nvGrpSpPr>
        <p:grpSpPr>
          <a:xfrm>
            <a:off x="1816098" y="2804405"/>
            <a:ext cx="1308230" cy="1469107"/>
            <a:chOff x="8875005" y="1730950"/>
            <a:chExt cx="1308230" cy="1469107"/>
          </a:xfrm>
        </p:grpSpPr>
        <p:sp>
          <p:nvSpPr>
            <p:cNvPr id="107" name="Oval 106">
              <a:extLst>
                <a:ext uri="{FF2B5EF4-FFF2-40B4-BE49-F238E27FC236}">
                  <a16:creationId xmlns:a16="http://schemas.microsoft.com/office/drawing/2014/main" id="{01C71E66-646B-9147-2361-0DB1D1DE0D60}"/>
                </a:ext>
              </a:extLst>
            </p:cNvPr>
            <p:cNvSpPr/>
            <p:nvPr/>
          </p:nvSpPr>
          <p:spPr>
            <a:xfrm>
              <a:off x="9236526" y="3024246"/>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4547225B-9447-99C7-C58B-876BD7D4D314}"/>
                </a:ext>
              </a:extLst>
            </p:cNvPr>
            <p:cNvSpPr/>
            <p:nvPr/>
          </p:nvSpPr>
          <p:spPr>
            <a:xfrm>
              <a:off x="8875005" y="3009089"/>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0D6A6BC5-DB44-81BD-F647-E07CF3E120E6}"/>
                </a:ext>
              </a:extLst>
            </p:cNvPr>
            <p:cNvSpPr/>
            <p:nvPr/>
          </p:nvSpPr>
          <p:spPr>
            <a:xfrm>
              <a:off x="9589965" y="2746752"/>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Oval 109">
              <a:extLst>
                <a:ext uri="{FF2B5EF4-FFF2-40B4-BE49-F238E27FC236}">
                  <a16:creationId xmlns:a16="http://schemas.microsoft.com/office/drawing/2014/main" id="{0364B72F-743D-4003-BB9C-3D159DC569B6}"/>
                </a:ext>
              </a:extLst>
            </p:cNvPr>
            <p:cNvSpPr/>
            <p:nvPr/>
          </p:nvSpPr>
          <p:spPr>
            <a:xfrm>
              <a:off x="9834872" y="299393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Oval 110">
              <a:extLst>
                <a:ext uri="{FF2B5EF4-FFF2-40B4-BE49-F238E27FC236}">
                  <a16:creationId xmlns:a16="http://schemas.microsoft.com/office/drawing/2014/main" id="{97002511-F786-B27D-8611-5E9CB65D99BA}"/>
                </a:ext>
              </a:extLst>
            </p:cNvPr>
            <p:cNvSpPr/>
            <p:nvPr/>
          </p:nvSpPr>
          <p:spPr>
            <a:xfrm>
              <a:off x="9445517" y="224138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Oval 113">
              <a:extLst>
                <a:ext uri="{FF2B5EF4-FFF2-40B4-BE49-F238E27FC236}">
                  <a16:creationId xmlns:a16="http://schemas.microsoft.com/office/drawing/2014/main" id="{C1B91E59-5B87-0E0B-BF44-2B1450C55950}"/>
                </a:ext>
              </a:extLst>
            </p:cNvPr>
            <p:cNvSpPr/>
            <p:nvPr/>
          </p:nvSpPr>
          <p:spPr>
            <a:xfrm>
              <a:off x="9349887" y="1730950"/>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Oval 116">
              <a:extLst>
                <a:ext uri="{FF2B5EF4-FFF2-40B4-BE49-F238E27FC236}">
                  <a16:creationId xmlns:a16="http://schemas.microsoft.com/office/drawing/2014/main" id="{9B637916-4443-5F3D-501E-26008F79C2CE}"/>
                </a:ext>
              </a:extLst>
            </p:cNvPr>
            <p:cNvSpPr/>
            <p:nvPr/>
          </p:nvSpPr>
          <p:spPr>
            <a:xfrm>
              <a:off x="10009054" y="1936818"/>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1" name="Título 2">
            <a:extLst>
              <a:ext uri="{FF2B5EF4-FFF2-40B4-BE49-F238E27FC236}">
                <a16:creationId xmlns:a16="http://schemas.microsoft.com/office/drawing/2014/main" id="{D2ECB644-4458-45AD-F110-25F21F221A5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MODE OF ACTION</a:t>
            </a:r>
          </a:p>
        </p:txBody>
      </p:sp>
      <p:grpSp>
        <p:nvGrpSpPr>
          <p:cNvPr id="122" name="Agrupar 121">
            <a:extLst>
              <a:ext uri="{FF2B5EF4-FFF2-40B4-BE49-F238E27FC236}">
                <a16:creationId xmlns:a16="http://schemas.microsoft.com/office/drawing/2014/main" id="{3A1347A8-0573-147D-C308-5C716C18F18B}"/>
              </a:ext>
            </a:extLst>
          </p:cNvPr>
          <p:cNvGrpSpPr/>
          <p:nvPr/>
        </p:nvGrpSpPr>
        <p:grpSpPr>
          <a:xfrm>
            <a:off x="306200" y="591956"/>
            <a:ext cx="3551848" cy="480099"/>
            <a:chOff x="306200" y="591956"/>
            <a:chExt cx="3551848" cy="480099"/>
          </a:xfrm>
        </p:grpSpPr>
        <p:pic>
          <p:nvPicPr>
            <p:cNvPr id="123" name="Imagem 122" descr="Desenho com traços pretos em fundo branco e letras pretas&#10;&#10;Descrição gerada automaticamente com confiança baixa">
              <a:extLst>
                <a:ext uri="{FF2B5EF4-FFF2-40B4-BE49-F238E27FC236}">
                  <a16:creationId xmlns:a16="http://schemas.microsoft.com/office/drawing/2014/main" id="{D90E3484-DAE6-4D52-CC0B-1A097C66AE2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b="50461"/>
            <a:stretch/>
          </p:blipFill>
          <p:spPr>
            <a:xfrm>
              <a:off x="306200" y="660406"/>
              <a:ext cx="2839336" cy="411649"/>
            </a:xfrm>
            <a:prstGeom prst="rect">
              <a:avLst/>
            </a:prstGeom>
          </p:spPr>
        </p:pic>
        <p:pic>
          <p:nvPicPr>
            <p:cNvPr id="124" name="Imagem 123" descr="Desenho com traços pretos em fundo branco e letras pretas&#10;&#10;Descrição gerada automaticamente com confiança baixa">
              <a:extLst>
                <a:ext uri="{FF2B5EF4-FFF2-40B4-BE49-F238E27FC236}">
                  <a16:creationId xmlns:a16="http://schemas.microsoft.com/office/drawing/2014/main" id="{23B556FA-B0B2-5A6A-CA30-26A799DE722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t="50461"/>
            <a:stretch/>
          </p:blipFill>
          <p:spPr>
            <a:xfrm>
              <a:off x="1018712" y="591956"/>
              <a:ext cx="2839336" cy="411649"/>
            </a:xfrm>
            <a:prstGeom prst="rect">
              <a:avLst/>
            </a:prstGeom>
          </p:spPr>
        </p:pic>
      </p:grpSp>
      <p:sp>
        <p:nvSpPr>
          <p:cNvPr id="125" name="TextBox 10">
            <a:extLst>
              <a:ext uri="{FF2B5EF4-FFF2-40B4-BE49-F238E27FC236}">
                <a16:creationId xmlns:a16="http://schemas.microsoft.com/office/drawing/2014/main" id="{83B83C1B-C7FB-A4F9-0F18-743E8FB88807}"/>
              </a:ext>
            </a:extLst>
          </p:cNvPr>
          <p:cNvSpPr txBox="1"/>
          <p:nvPr/>
        </p:nvSpPr>
        <p:spPr>
          <a:xfrm>
            <a:off x="5413312" y="1159879"/>
            <a:ext cx="5299138" cy="2364750"/>
          </a:xfrm>
          <a:prstGeom prst="rect">
            <a:avLst/>
          </a:prstGeom>
          <a:noFill/>
        </p:spPr>
        <p:txBody>
          <a:bodyPr wrap="square" lIns="0" tIns="0" rIns="0" bIns="0">
            <a:spAutoFit/>
          </a:bodyPr>
          <a:lstStyle/>
          <a:p>
            <a:pPr marL="285750" indent="-28575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dirty="0">
                <a:ln>
                  <a:noFill/>
                </a:ln>
                <a:solidFill>
                  <a:srgbClr val="89C7E8"/>
                </a:solidFill>
                <a:effectLst/>
                <a:uLnTx/>
                <a:uFillTx/>
                <a:latin typeface="DM Sans 14pt" pitchFamily="2" charset="77"/>
                <a:ea typeface="Fira Sans" panose="020B0503050000020004" pitchFamily="34" charset="0"/>
                <a:cs typeface="Arial"/>
                <a:sym typeface="Arial"/>
              </a:rPr>
              <a:t>Acts on the hair root at the cellular level, clearing only senescent cells by targeted apoptosis</a:t>
            </a:r>
          </a:p>
          <a:p>
            <a:pPr marL="285750" indent="-28575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dirty="0">
                <a:ln>
                  <a:noFill/>
                </a:ln>
                <a:solidFill>
                  <a:srgbClr val="89C7E8"/>
                </a:solidFill>
                <a:effectLst/>
                <a:uLnTx/>
                <a:uFillTx/>
                <a:latin typeface="DM Sans 14pt" pitchFamily="2" charset="77"/>
                <a:ea typeface="Fira Sans" panose="020B0503050000020004" pitchFamily="34" charset="0"/>
                <a:cs typeface="Arial"/>
                <a:sym typeface="Arial"/>
              </a:rPr>
              <a:t>Reduces SASPs</a:t>
            </a:r>
          </a:p>
          <a:p>
            <a:pPr marL="285750" indent="-28575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dirty="0">
                <a:ln>
                  <a:noFill/>
                </a:ln>
                <a:solidFill>
                  <a:srgbClr val="89C7E8"/>
                </a:solidFill>
                <a:effectLst/>
                <a:uLnTx/>
                <a:uFillTx/>
                <a:latin typeface="DM Sans 14pt" pitchFamily="2" charset="77"/>
                <a:ea typeface="Fira Sans" panose="020B0503050000020004" pitchFamily="34" charset="0"/>
                <a:cs typeface="Arial"/>
                <a:sym typeface="Arial"/>
              </a:rPr>
              <a:t>Increases functional Keratin</a:t>
            </a:r>
          </a:p>
          <a:p>
            <a:pPr marL="285750" indent="-28575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dirty="0">
                <a:ln>
                  <a:noFill/>
                </a:ln>
                <a:solidFill>
                  <a:srgbClr val="89C7E8"/>
                </a:solidFill>
                <a:effectLst/>
                <a:uLnTx/>
                <a:uFillTx/>
                <a:latin typeface="DM Sans 14pt" pitchFamily="2" charset="77"/>
                <a:ea typeface="Fira Sans" panose="020B0503050000020004" pitchFamily="34" charset="0"/>
                <a:cs typeface="Arial"/>
                <a:sym typeface="Arial"/>
              </a:rPr>
              <a:t>Improves hair density and hair longevity</a:t>
            </a:r>
          </a:p>
          <a:p>
            <a:pPr marL="285750" indent="-28575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dirty="0">
                <a:ln>
                  <a:noFill/>
                </a:ln>
                <a:solidFill>
                  <a:srgbClr val="89C7E8"/>
                </a:solidFill>
                <a:effectLst/>
                <a:uLnTx/>
                <a:uFillTx/>
                <a:latin typeface="DM Sans 14pt" pitchFamily="2" charset="77"/>
                <a:ea typeface="Fira Sans" panose="020B0503050000020004" pitchFamily="34" charset="0"/>
                <a:cs typeface="Arial"/>
                <a:sym typeface="Arial"/>
              </a:rPr>
              <a:t>For young, healthy-looking hair*</a:t>
            </a:r>
          </a:p>
          <a:p>
            <a:pPr marL="180000" indent="-180000" defTabSz="914354">
              <a:spcAft>
                <a:spcPts val="1000"/>
              </a:spcAft>
              <a:buClr>
                <a:srgbClr val="89C7E8"/>
              </a:buClr>
              <a:buFont typeface="Arial" panose="020B0604020202020204" pitchFamily="34" charset="0"/>
              <a:buChar char="•"/>
              <a:defRPr/>
            </a:pPr>
            <a:endParaRPr kumimoji="0" lang="en-US" sz="1600" b="0" i="0" u="none" strike="noStrike" kern="0" cap="none" spc="0" normalizeH="0" baseline="0" dirty="0">
              <a:ln>
                <a:noFill/>
              </a:ln>
              <a:solidFill>
                <a:srgbClr val="89C7E8"/>
              </a:solidFill>
              <a:effectLst/>
              <a:uLnTx/>
              <a:uFillTx/>
              <a:latin typeface="DM Sans 14pt" pitchFamily="2" charset="77"/>
              <a:ea typeface="Fira Sans" panose="020B0503050000020004" pitchFamily="34" charset="0"/>
              <a:cs typeface="Arial"/>
              <a:sym typeface="Arial"/>
            </a:endParaRPr>
          </a:p>
        </p:txBody>
      </p:sp>
      <p:pic>
        <p:nvPicPr>
          <p:cNvPr id="126" name="GettyImages-1846828972">
            <a:hlinkClick r:id="" action="ppaction://media"/>
            <a:extLst>
              <a:ext uri="{FF2B5EF4-FFF2-40B4-BE49-F238E27FC236}">
                <a16:creationId xmlns:a16="http://schemas.microsoft.com/office/drawing/2014/main" id="{CF594B00-22DE-C6DB-E7D7-E1164F7B219C}"/>
              </a:ext>
            </a:extLst>
          </p:cNvPr>
          <p:cNvPicPr>
            <a:picLocks noChangeAspect="1"/>
          </p:cNvPicPr>
          <p:nvPr>
            <a:videoFile r:link="rId2"/>
            <p:extLst>
              <p:ext uri="{DAA4B4D4-6D71-4841-9C94-3DE7FCFB9230}">
                <p14:media xmlns:p14="http://schemas.microsoft.com/office/powerpoint/2010/main" r:embed="rId1"/>
              </p:ext>
            </p:extLst>
          </p:nvPr>
        </p:nvPicPr>
        <p:blipFill>
          <a:blip r:embed="rId11">
            <a:duotone>
              <a:prstClr val="black"/>
              <a:schemeClr val="accent2">
                <a:tint val="45000"/>
                <a:satMod val="400000"/>
              </a:schemeClr>
            </a:duotone>
          </a:blip>
          <a:stretch>
            <a:fillRect/>
          </a:stretch>
        </p:blipFill>
        <p:spPr>
          <a:xfrm>
            <a:off x="5413312" y="4067389"/>
            <a:ext cx="2474504" cy="1391908"/>
          </a:xfrm>
          <a:prstGeom prst="rect">
            <a:avLst/>
          </a:prstGeom>
        </p:spPr>
      </p:pic>
      <p:sp>
        <p:nvSpPr>
          <p:cNvPr id="2" name="Oval 1">
            <a:extLst>
              <a:ext uri="{FF2B5EF4-FFF2-40B4-BE49-F238E27FC236}">
                <a16:creationId xmlns:a16="http://schemas.microsoft.com/office/drawing/2014/main" id="{0833A682-52C7-3BA8-3440-EEA9CB260C2A}"/>
              </a:ext>
            </a:extLst>
          </p:cNvPr>
          <p:cNvSpPr/>
          <p:nvPr/>
        </p:nvSpPr>
        <p:spPr>
          <a:xfrm>
            <a:off x="2879420" y="3328545"/>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4924F182-B639-2F74-7A90-BA92E1306B17}"/>
              </a:ext>
            </a:extLst>
          </p:cNvPr>
          <p:cNvSpPr/>
          <p:nvPr/>
        </p:nvSpPr>
        <p:spPr>
          <a:xfrm>
            <a:off x="2705239" y="256696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71F5156E-1CB7-8F4A-26D3-E7FF4D9D515E}"/>
              </a:ext>
            </a:extLst>
          </p:cNvPr>
          <p:cNvSpPr/>
          <p:nvPr/>
        </p:nvSpPr>
        <p:spPr>
          <a:xfrm>
            <a:off x="2023228" y="350662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87E2929A-9F3A-1EBF-BEC5-F6ACC82DD5F7}"/>
              </a:ext>
            </a:extLst>
          </p:cNvPr>
          <p:cNvSpPr/>
          <p:nvPr/>
        </p:nvSpPr>
        <p:spPr>
          <a:xfrm>
            <a:off x="2326344" y="4471543"/>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aixaDeTexto 5">
            <a:extLst>
              <a:ext uri="{FF2B5EF4-FFF2-40B4-BE49-F238E27FC236}">
                <a16:creationId xmlns:a16="http://schemas.microsoft.com/office/drawing/2014/main" id="{EF87CA10-8689-5881-8C7C-0A5E09DB8858}"/>
              </a:ext>
            </a:extLst>
          </p:cNvPr>
          <p:cNvSpPr txBox="1"/>
          <p:nvPr/>
        </p:nvSpPr>
        <p:spPr>
          <a:xfrm>
            <a:off x="4185376" y="5679466"/>
            <a:ext cx="728397" cy="307777"/>
          </a:xfrm>
          <a:prstGeom prst="rect">
            <a:avLst/>
          </a:prstGeom>
          <a:noFill/>
        </p:spPr>
        <p:txBody>
          <a:bodyPr wrap="square">
            <a:spAutoFit/>
          </a:bodyPr>
          <a:lstStyle/>
          <a:p>
            <a:pPr rtl="0">
              <a:spcBef>
                <a:spcPts val="0"/>
              </a:spcBef>
              <a:spcAft>
                <a:spcPts val="0"/>
              </a:spcAft>
            </a:pPr>
            <a:r>
              <a:rPr lang="en-US" sz="1400" b="0" i="0" u="none" strike="noStrike" dirty="0">
                <a:solidFill>
                  <a:srgbClr val="FFFFFF"/>
                </a:solidFill>
                <a:effectLst/>
                <a:latin typeface="Arial" panose="020B0604020202020204" pitchFamily="34" charset="0"/>
              </a:rPr>
              <a:t>SASP</a:t>
            </a:r>
            <a:endParaRPr lang="en-US" sz="1400" dirty="0"/>
          </a:p>
        </p:txBody>
      </p:sp>
      <p:sp>
        <p:nvSpPr>
          <p:cNvPr id="7" name="Oval 6">
            <a:extLst>
              <a:ext uri="{FF2B5EF4-FFF2-40B4-BE49-F238E27FC236}">
                <a16:creationId xmlns:a16="http://schemas.microsoft.com/office/drawing/2014/main" id="{18A88742-B26D-5A3B-53BC-1FAC27DB74A0}"/>
              </a:ext>
            </a:extLst>
          </p:cNvPr>
          <p:cNvSpPr/>
          <p:nvPr/>
        </p:nvSpPr>
        <p:spPr>
          <a:xfrm>
            <a:off x="3962642" y="5703952"/>
            <a:ext cx="222734" cy="222734"/>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aixaDeTexto 7">
            <a:extLst>
              <a:ext uri="{FF2B5EF4-FFF2-40B4-BE49-F238E27FC236}">
                <a16:creationId xmlns:a16="http://schemas.microsoft.com/office/drawing/2014/main" id="{CCFEA714-2D4A-D1DB-F621-82A42D13C141}"/>
              </a:ext>
            </a:extLst>
          </p:cNvPr>
          <p:cNvSpPr txBox="1"/>
          <p:nvPr/>
        </p:nvSpPr>
        <p:spPr>
          <a:xfrm>
            <a:off x="2576765" y="5644076"/>
            <a:ext cx="1407034" cy="646331"/>
          </a:xfrm>
          <a:prstGeom prst="rect">
            <a:avLst/>
          </a:prstGeom>
          <a:noFill/>
        </p:spPr>
        <p:txBody>
          <a:bodyPr wrap="square">
            <a:spAutoFit/>
          </a:bodyPr>
          <a:lstStyle/>
          <a:p>
            <a:pPr rtl="0">
              <a:spcBef>
                <a:spcPts val="0"/>
              </a:spcBef>
              <a:spcAft>
                <a:spcPts val="0"/>
              </a:spcAft>
            </a:pPr>
            <a:r>
              <a:rPr lang="en-US" sz="1200" b="0" i="0" u="none" strike="noStrike" dirty="0">
                <a:solidFill>
                  <a:srgbClr val="FFFFFF"/>
                </a:solidFill>
                <a:effectLst/>
                <a:latin typeface="Arial" panose="020B0604020202020204" pitchFamily="34" charset="0"/>
              </a:rPr>
              <a:t>Senescent Follicle</a:t>
            </a:r>
            <a:r>
              <a:rPr lang="en-US" sz="1200" dirty="0">
                <a:solidFill>
                  <a:srgbClr val="FFFFFF"/>
                </a:solidFill>
                <a:latin typeface="Arial" panose="020B0604020202020204" pitchFamily="34" charset="0"/>
              </a:rPr>
              <a:t> </a:t>
            </a:r>
            <a:r>
              <a:rPr lang="en-US" sz="1200" b="0" i="0" u="none" strike="noStrike" dirty="0">
                <a:solidFill>
                  <a:srgbClr val="FFFFFF"/>
                </a:solidFill>
                <a:effectLst/>
                <a:latin typeface="Arial" panose="020B0604020202020204" pitchFamily="34" charset="0"/>
              </a:rPr>
              <a:t>Dermal Papilla Cells</a:t>
            </a:r>
            <a:endParaRPr lang="en-US" sz="1200" b="0" dirty="0">
              <a:effectLst/>
            </a:endParaRPr>
          </a:p>
        </p:txBody>
      </p:sp>
      <p:pic>
        <p:nvPicPr>
          <p:cNvPr id="9" name="Imagem 8" descr="Ícone&#10;&#10;Descrição gerada automaticamente">
            <a:extLst>
              <a:ext uri="{FF2B5EF4-FFF2-40B4-BE49-F238E27FC236}">
                <a16:creationId xmlns:a16="http://schemas.microsoft.com/office/drawing/2014/main" id="{892865AA-E700-751B-FE46-D76FD25022F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194994" y="5714326"/>
            <a:ext cx="397305" cy="382588"/>
          </a:xfrm>
          <a:prstGeom prst="rect">
            <a:avLst/>
          </a:prstGeom>
        </p:spPr>
      </p:pic>
      <p:sp>
        <p:nvSpPr>
          <p:cNvPr id="10" name="Título 2">
            <a:extLst>
              <a:ext uri="{FF2B5EF4-FFF2-40B4-BE49-F238E27FC236}">
                <a16:creationId xmlns:a16="http://schemas.microsoft.com/office/drawing/2014/main" id="{ACCBB78F-28BE-5A5C-3658-CA383BEF2237}"/>
              </a:ext>
            </a:extLst>
          </p:cNvPr>
          <p:cNvSpPr txBox="1">
            <a:spLocks/>
          </p:cNvSpPr>
          <p:nvPr/>
        </p:nvSpPr>
        <p:spPr>
          <a:xfrm rot="16200000">
            <a:off x="9898707" y="2270174"/>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dirty="0">
                <a:latin typeface="DM Sans 14pt Medium" pitchFamily="2" charset="77"/>
              </a:rPr>
              <a:t>*No data available</a:t>
            </a:r>
          </a:p>
        </p:txBody>
      </p:sp>
    </p:spTree>
    <p:extLst>
      <p:ext uri="{BB962C8B-B14F-4D97-AF65-F5344CB8AC3E}">
        <p14:creationId xmlns:p14="http://schemas.microsoft.com/office/powerpoint/2010/main" val="32389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500"/>
                                  </p:stCondLst>
                                  <p:childTnLst>
                                    <p:animEffect transition="out" filter="fade">
                                      <p:cBhvr>
                                        <p:cTn id="6" dur="1000"/>
                                        <p:tgtEl>
                                          <p:spTgt spid="98"/>
                                        </p:tgtEl>
                                      </p:cBhvr>
                                    </p:animEffect>
                                    <p:set>
                                      <p:cBhvr>
                                        <p:cTn id="7" dur="1" fill="hold">
                                          <p:stCondLst>
                                            <p:cond delay="999"/>
                                          </p:stCondLst>
                                        </p:cTn>
                                        <p:tgtEl>
                                          <p:spTgt spid="98"/>
                                        </p:tgtEl>
                                        <p:attrNameLst>
                                          <p:attrName>style.visibility</p:attrName>
                                        </p:attrNameLst>
                                      </p:cBhvr>
                                      <p:to>
                                        <p:strVal val="hidden"/>
                                      </p:to>
                                    </p:set>
                                  </p:childTnLst>
                                </p:cTn>
                              </p:par>
                              <p:par>
                                <p:cTn id="8" presetID="10" presetClass="exit" presetSubtype="0" fill="hold" nodeType="withEffect">
                                  <p:stCondLst>
                                    <p:cond delay="1500"/>
                                  </p:stCondLst>
                                  <p:childTnLst>
                                    <p:animEffect transition="out" filter="fade">
                                      <p:cBhvr>
                                        <p:cTn id="9" dur="1000"/>
                                        <p:tgtEl>
                                          <p:spTgt spid="105"/>
                                        </p:tgtEl>
                                      </p:cBhvr>
                                    </p:animEffect>
                                    <p:set>
                                      <p:cBhvr>
                                        <p:cTn id="10" dur="1" fill="hold">
                                          <p:stCondLst>
                                            <p:cond delay="999"/>
                                          </p:stCondLst>
                                        </p:cTn>
                                        <p:tgtEl>
                                          <p:spTgt spid="105"/>
                                        </p:tgtEl>
                                        <p:attrNameLst>
                                          <p:attrName>style.visibility</p:attrName>
                                        </p:attrNameLst>
                                      </p:cBhvr>
                                      <p:to>
                                        <p:strVal val="hidden"/>
                                      </p:to>
                                    </p:set>
                                  </p:childTnLst>
                                </p:cTn>
                              </p:par>
                              <p:par>
                                <p:cTn id="11" presetID="1" presetClass="mediacall" presetSubtype="0" fill="hold" nodeType="withEffect">
                                  <p:stCondLst>
                                    <p:cond delay="0"/>
                                  </p:stCondLst>
                                  <p:childTnLst>
                                    <p:cmd type="call" cmd="playFrom(0.0)">
                                      <p:cBhvr>
                                        <p:cTn id="12" dur="7347" fill="hold"/>
                                        <p:tgtEl>
                                          <p:spTgt spid="1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126"/>
                </p:tgtEl>
              </p:cMediaNode>
            </p:video>
            <p:seq concurrent="1" nextAc="seek">
              <p:cTn id="14" restart="whenNotActive" fill="hold" evtFilter="cancelBubble" nodeType="interactiveSeq">
                <p:stCondLst>
                  <p:cond evt="onClick" delay="0">
                    <p:tgtEl>
                      <p:spTgt spid="126"/>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26"/>
                                        </p:tgtEl>
                                      </p:cBhvr>
                                    </p:cmd>
                                  </p:childTnLst>
                                </p:cTn>
                              </p:par>
                            </p:childTnLst>
                          </p:cTn>
                        </p:par>
                      </p:childTnLst>
                    </p:cTn>
                  </p:par>
                </p:childTnLst>
              </p:cTn>
              <p:nextCondLst>
                <p:cond evt="onClick" delay="0">
                  <p:tgtEl>
                    <p:spTgt spid="126"/>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46AA6F86-2FEA-AC74-244C-A6E9D123550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Picture 6">
            <a:extLst>
              <a:ext uri="{FF2B5EF4-FFF2-40B4-BE49-F238E27FC236}">
                <a16:creationId xmlns:a16="http://schemas.microsoft.com/office/drawing/2014/main" id="{A3C7A14B-F764-F611-C3A5-3B228C55D4B3}"/>
              </a:ext>
            </a:extLst>
          </p:cNvPr>
          <p:cNvPicPr>
            <a:picLocks noChangeAspect="1"/>
          </p:cNvPicPr>
          <p:nvPr/>
        </p:nvPicPr>
        <p:blipFill>
          <a:blip r:embed="rId5"/>
          <a:stretch>
            <a:fillRect/>
          </a:stretch>
        </p:blipFill>
        <p:spPr>
          <a:xfrm>
            <a:off x="0" y="-7228"/>
            <a:ext cx="12192000" cy="6872456"/>
          </a:xfrm>
          <a:prstGeom prst="rect">
            <a:avLst/>
          </a:prstGeom>
        </p:spPr>
      </p:pic>
      <p:sp>
        <p:nvSpPr>
          <p:cNvPr id="8" name="Título 2">
            <a:extLst>
              <a:ext uri="{FF2B5EF4-FFF2-40B4-BE49-F238E27FC236}">
                <a16:creationId xmlns:a16="http://schemas.microsoft.com/office/drawing/2014/main" id="{147FE2E1-32FA-55F4-88BD-349CC147590A}"/>
              </a:ext>
            </a:extLst>
          </p:cNvPr>
          <p:cNvSpPr>
            <a:spLocks noGrp="1"/>
          </p:cNvSpPr>
          <p:nvPr>
            <p:ph type="ctrTitle"/>
          </p:nvPr>
        </p:nvSpPr>
        <p:spPr>
          <a:xfrm>
            <a:off x="302398" y="302400"/>
            <a:ext cx="10351747" cy="1450200"/>
          </a:xfrm>
        </p:spPr>
        <p:txBody>
          <a:bodyPr/>
          <a:lstStyle/>
          <a:p>
            <a:r>
              <a:rPr lang="en-US" sz="6000" dirty="0">
                <a:latin typeface="DM Sans 14pt Medium"/>
              </a:rPr>
              <a:t>A truly senolytic active ingredient, with complete proof of action </a:t>
            </a:r>
            <a:r>
              <a:rPr lang="en-US" sz="6000" i="1" dirty="0">
                <a:latin typeface="DM Sans 14pt Medium"/>
              </a:rPr>
              <a:t>in vitro</a:t>
            </a:r>
            <a:r>
              <a:rPr lang="en-US" sz="6000" dirty="0">
                <a:latin typeface="DM Sans 14pt Medium"/>
              </a:rPr>
              <a:t> </a:t>
            </a:r>
            <a:br>
              <a:rPr lang="en-US" sz="6000" dirty="0">
                <a:latin typeface="DM Sans 14pt Medium"/>
              </a:rPr>
            </a:br>
            <a:r>
              <a:rPr lang="en-US" sz="6000" dirty="0">
                <a:latin typeface="DM Sans 14pt Medium"/>
              </a:rPr>
              <a:t>and </a:t>
            </a:r>
            <a:r>
              <a:rPr lang="en-US" sz="6000" i="1" dirty="0">
                <a:latin typeface="DM Sans 14pt Medium"/>
              </a:rPr>
              <a:t>in vivo</a:t>
            </a:r>
          </a:p>
        </p:txBody>
      </p:sp>
    </p:spTree>
    <p:extLst>
      <p:ext uri="{BB962C8B-B14F-4D97-AF65-F5344CB8AC3E}">
        <p14:creationId xmlns:p14="http://schemas.microsoft.com/office/powerpoint/2010/main" val="4184969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1" u="none" strike="noStrike" kern="1200" cap="none" spc="0" normalizeH="0" baseline="0">
                <a:ln>
                  <a:noFill/>
                </a:ln>
                <a:solidFill>
                  <a:srgbClr val="FFFFFF"/>
                </a:solidFill>
                <a:effectLst/>
                <a:uLnTx/>
                <a:uFillTx/>
                <a:latin typeface="DM Sans 14pt Medium" pitchFamily="2" charset="77"/>
                <a:ea typeface="+mj-ea"/>
                <a:cs typeface="+mj-cs"/>
              </a:rPr>
              <a:t>IN VITRO </a:t>
            </a:r>
            <a:r>
              <a:rPr kumimoji="0" lang="en-US" sz="1600" b="0" i="0" u="none" strike="noStrike" kern="1200" cap="none" spc="0" normalizeH="0" baseline="0">
                <a:ln>
                  <a:noFill/>
                </a:ln>
                <a:solidFill>
                  <a:srgbClr val="FFFFFF"/>
                </a:solidFill>
                <a:effectLst/>
                <a:uLnTx/>
                <a:uFillTx/>
                <a:latin typeface="DM Sans 14pt Medium" pitchFamily="2" charset="77"/>
                <a:ea typeface="+mj-ea"/>
                <a:cs typeface="+mj-cs"/>
              </a:rPr>
              <a:t>RESULTS</a:t>
            </a:r>
          </a:p>
        </p:txBody>
      </p:sp>
      <p:sp>
        <p:nvSpPr>
          <p:cNvPr id="6" name="Título 2">
            <a:extLst>
              <a:ext uri="{FF2B5EF4-FFF2-40B4-BE49-F238E27FC236}">
                <a16:creationId xmlns:a16="http://schemas.microsoft.com/office/drawing/2014/main" id="{F3281C51-E8D7-2479-ABF5-8661D230F725}"/>
              </a:ext>
            </a:extLst>
          </p:cNvPr>
          <p:cNvSpPr txBox="1">
            <a:spLocks/>
          </p:cNvSpPr>
          <p:nvPr/>
        </p:nvSpPr>
        <p:spPr>
          <a:xfrm rot="16200000">
            <a:off x="9917745" y="225524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dirty="0">
                <a:ln>
                  <a:noFill/>
                </a:ln>
                <a:solidFill>
                  <a:srgbClr val="FFFFFF"/>
                </a:solidFill>
                <a:effectLst/>
                <a:uLnTx/>
                <a:uFillTx/>
                <a:latin typeface="DM Sans 14pt" pitchFamily="2" charset="77"/>
                <a:ea typeface="Titillium Web"/>
                <a:cs typeface="Titillium Web"/>
                <a:sym typeface="Titillium Web"/>
              </a:rPr>
              <a:t>*dry extract    ** Navitoclax (senolytic drug used as positive reference</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761688"/>
            <a:ext cx="8568094" cy="872113"/>
          </a:xfrm>
        </p:spPr>
        <p:txBody>
          <a:bodyPr/>
          <a:lstStyle/>
          <a:p>
            <a:r>
              <a:rPr lang="en-US" sz="3000">
                <a:latin typeface="DM Sans 14pt Medium" pitchFamily="2" charset="77"/>
              </a:rPr>
              <a:t>Less senescent cells, </a:t>
            </a:r>
            <a:br>
              <a:rPr lang="en-US" sz="3000">
                <a:latin typeface="DM Sans 14pt Medium" pitchFamily="2" charset="77"/>
              </a:rPr>
            </a:br>
            <a:r>
              <a:rPr lang="en-US" sz="3000">
                <a:latin typeface="DM Sans 14pt Medium" pitchFamily="2" charset="77"/>
              </a:rPr>
              <a:t>more longevitality for hair</a:t>
            </a:r>
          </a:p>
        </p:txBody>
      </p:sp>
      <p:sp>
        <p:nvSpPr>
          <p:cNvPr id="11" name="Título 2">
            <a:extLst>
              <a:ext uri="{FF2B5EF4-FFF2-40B4-BE49-F238E27FC236}">
                <a16:creationId xmlns:a16="http://schemas.microsoft.com/office/drawing/2014/main" id="{0FE0ADF4-D099-4BD4-0A41-FDBA6923D67B}"/>
              </a:ext>
            </a:extLst>
          </p:cNvPr>
          <p:cNvSpPr txBox="1">
            <a:spLocks/>
          </p:cNvSpPr>
          <p:nvPr/>
        </p:nvSpPr>
        <p:spPr>
          <a:xfrm>
            <a:off x="302398" y="2072544"/>
            <a:ext cx="5086874"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dirty="0">
                <a:ln>
                  <a:noFill/>
                </a:ln>
                <a:solidFill>
                  <a:srgbClr val="89C7E8"/>
                </a:solidFill>
                <a:effectLst/>
                <a:uLnTx/>
                <a:uFillTx/>
                <a:latin typeface="DM Sans 14pt Medium" pitchFamily="2" charset="77"/>
              </a:rPr>
              <a:t>Highly potent in our in vitro model </a:t>
            </a:r>
            <a:br>
              <a:rPr kumimoji="0" lang="en-US" sz="1400" b="0" u="none" strike="noStrike" kern="1200" cap="none" spc="0" normalizeH="0" baseline="0" dirty="0">
                <a:ln>
                  <a:noFill/>
                </a:ln>
                <a:solidFill>
                  <a:srgbClr val="89C7E8"/>
                </a:solidFill>
                <a:effectLst/>
                <a:uLnTx/>
                <a:uFillTx/>
                <a:latin typeface="DM Sans 14pt Medium" pitchFamily="2" charset="77"/>
              </a:rPr>
            </a:br>
            <a:r>
              <a:rPr kumimoji="0" lang="en-US" sz="1400" b="0" u="none" strike="noStrike" kern="1200" cap="none" spc="0" normalizeH="0" baseline="0" dirty="0">
                <a:ln>
                  <a:noFill/>
                </a:ln>
                <a:solidFill>
                  <a:srgbClr val="89C7E8"/>
                </a:solidFill>
                <a:effectLst/>
                <a:uLnTx/>
                <a:uFillTx/>
                <a:latin typeface="DM Sans 14pt Medium" pitchFamily="2" charset="77"/>
              </a:rPr>
              <a:t>mimicking aged hair follicles</a:t>
            </a:r>
            <a:br>
              <a:rPr lang="en-US" sz="1400" b="0" dirty="0">
                <a:solidFill>
                  <a:srgbClr val="89C7E8"/>
                </a:solidFill>
                <a:latin typeface="DM Sans 14pt Medium" pitchFamily="2" charset="77"/>
              </a:rPr>
            </a:br>
            <a:endParaRPr kumimoji="0" lang="en-US" sz="1400" b="0" u="none" strike="noStrike" kern="1200" cap="none" spc="0" normalizeH="0" baseline="0" dirty="0">
              <a:ln>
                <a:noFill/>
              </a:ln>
              <a:solidFill>
                <a:srgbClr val="89C7E8"/>
              </a:solidFill>
              <a:effectLst/>
              <a:uLnTx/>
              <a:uFillTx/>
              <a:latin typeface="DM Sans 14pt Medium" pitchFamily="2" charset="77"/>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dirty="0">
                <a:ln>
                  <a:noFill/>
                </a:ln>
                <a:solidFill>
                  <a:srgbClr val="89C7E8"/>
                </a:solidFill>
                <a:effectLst/>
                <a:uLnTx/>
                <a:uFillTx/>
                <a:latin typeface="DM Sans 14pt Medium" pitchFamily="2" charset="77"/>
              </a:rPr>
              <a:t>Model uses H</a:t>
            </a:r>
            <a:r>
              <a:rPr kumimoji="0" lang="en-US" sz="1400" b="0" u="none" strike="noStrike" kern="1200" cap="none" spc="0" normalizeH="0" baseline="-25000" dirty="0">
                <a:ln>
                  <a:noFill/>
                </a:ln>
                <a:solidFill>
                  <a:srgbClr val="89C7E8"/>
                </a:solidFill>
                <a:effectLst/>
                <a:uLnTx/>
                <a:uFillTx/>
                <a:latin typeface="DM Sans 14pt Medium" pitchFamily="2" charset="77"/>
              </a:rPr>
              <a:t>2</a:t>
            </a:r>
            <a:r>
              <a:rPr kumimoji="0" lang="en-US" sz="1400" b="0" u="none" strike="noStrike" kern="1200" cap="none" spc="0" normalizeH="0" baseline="0" dirty="0">
                <a:ln>
                  <a:noFill/>
                </a:ln>
                <a:solidFill>
                  <a:srgbClr val="89C7E8"/>
                </a:solidFill>
                <a:effectLst/>
                <a:uLnTx/>
                <a:uFillTx/>
                <a:latin typeface="DM Sans 14pt Medium" pitchFamily="2" charset="77"/>
              </a:rPr>
              <a:t>O</a:t>
            </a:r>
            <a:r>
              <a:rPr kumimoji="0" lang="en-US" sz="1400" b="0" u="none" strike="noStrike" kern="1200" cap="none" spc="0" normalizeH="0" baseline="-25000" dirty="0">
                <a:ln>
                  <a:noFill/>
                </a:ln>
                <a:solidFill>
                  <a:srgbClr val="89C7E8"/>
                </a:solidFill>
                <a:effectLst/>
                <a:uLnTx/>
                <a:uFillTx/>
                <a:latin typeface="DM Sans 14pt Medium" pitchFamily="2" charset="77"/>
              </a:rPr>
              <a:t>2</a:t>
            </a:r>
            <a:r>
              <a:rPr kumimoji="0" lang="en-US" sz="1400" b="0" u="none" strike="noStrike" kern="1200" cap="none" spc="0" normalizeH="0" baseline="0" dirty="0">
                <a:ln>
                  <a:noFill/>
                </a:ln>
                <a:solidFill>
                  <a:srgbClr val="89C7E8"/>
                </a:solidFill>
                <a:effectLst/>
                <a:uLnTx/>
                <a:uFillTx/>
                <a:latin typeface="DM Sans 14pt Medium" pitchFamily="2" charset="77"/>
              </a:rPr>
              <a:t>-induced senescent </a:t>
            </a:r>
            <a:br>
              <a:rPr kumimoji="0" lang="en-US" sz="1400" b="0" u="none" strike="noStrike" kern="1200" cap="none" spc="0" normalizeH="0" baseline="0" dirty="0">
                <a:ln>
                  <a:noFill/>
                </a:ln>
                <a:solidFill>
                  <a:srgbClr val="89C7E8"/>
                </a:solidFill>
                <a:effectLst/>
                <a:uLnTx/>
                <a:uFillTx/>
                <a:latin typeface="DM Sans 14pt Medium" pitchFamily="2" charset="77"/>
              </a:rPr>
            </a:br>
            <a:r>
              <a:rPr kumimoji="0" lang="en-US" sz="1400" b="0" u="none" strike="noStrike" kern="1200" cap="none" spc="0" normalizeH="0" baseline="0" dirty="0">
                <a:ln>
                  <a:noFill/>
                </a:ln>
                <a:solidFill>
                  <a:srgbClr val="89C7E8"/>
                </a:solidFill>
                <a:effectLst/>
                <a:uLnTx/>
                <a:uFillTx/>
                <a:latin typeface="DM Sans 14pt Medium" pitchFamily="2" charset="77"/>
              </a:rPr>
              <a:t>Follicle Dermal Papilla Cells</a:t>
            </a:r>
            <a:br>
              <a:rPr kumimoji="0" lang="en-US" sz="1400" b="0" u="none" strike="noStrike" kern="1200" cap="none" spc="0" normalizeH="0" baseline="0" dirty="0">
                <a:ln>
                  <a:noFill/>
                </a:ln>
                <a:solidFill>
                  <a:srgbClr val="89C7E8"/>
                </a:solidFill>
                <a:effectLst/>
                <a:uLnTx/>
                <a:uFillTx/>
                <a:latin typeface="DM Sans 14pt Medium" pitchFamily="2" charset="77"/>
              </a:rPr>
            </a:br>
            <a:endParaRPr kumimoji="0" lang="en-US" sz="1400" b="0" u="none" strike="noStrike" kern="1200" cap="none" spc="0" normalizeH="0" baseline="0" dirty="0">
              <a:ln>
                <a:noFill/>
              </a:ln>
              <a:solidFill>
                <a:srgbClr val="89C7E8"/>
              </a:solidFill>
              <a:effectLst/>
              <a:uLnTx/>
              <a:uFillTx/>
              <a:latin typeface="DM Sans 14pt Medium" pitchFamily="2" charset="77"/>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dirty="0">
                <a:ln>
                  <a:noFill/>
                </a:ln>
                <a:solidFill>
                  <a:srgbClr val="89C7E8"/>
                </a:solidFill>
                <a:effectLst/>
                <a:uLnTx/>
                <a:uFillTx/>
                <a:latin typeface="DM Sans 14pt Medium" pitchFamily="2" charset="77"/>
              </a:rPr>
              <a:t>Significant and dose-dependent</a:t>
            </a:r>
            <a:br>
              <a:rPr kumimoji="0" lang="en-US" sz="1400" b="0" u="none" strike="noStrike" kern="1200" cap="none" spc="0" normalizeH="0" baseline="0" dirty="0">
                <a:ln>
                  <a:noFill/>
                </a:ln>
                <a:solidFill>
                  <a:srgbClr val="89C7E8"/>
                </a:solidFill>
                <a:effectLst/>
                <a:uLnTx/>
                <a:uFillTx/>
                <a:latin typeface="DM Sans 14pt Medium" pitchFamily="2" charset="77"/>
              </a:rPr>
            </a:br>
            <a:r>
              <a:rPr kumimoji="0" lang="en-US" sz="1400" b="0" u="none" strike="noStrike" kern="1200" cap="none" spc="0" normalizeH="0" baseline="0" dirty="0">
                <a:ln>
                  <a:noFill/>
                </a:ln>
                <a:solidFill>
                  <a:srgbClr val="89C7E8"/>
                </a:solidFill>
                <a:effectLst/>
                <a:uLnTx/>
                <a:uFillTx/>
                <a:latin typeface="DM Sans 14pt Medium" pitchFamily="2" charset="77"/>
              </a:rPr>
              <a:t>senolytic activity</a:t>
            </a:r>
            <a:br>
              <a:rPr kumimoji="0" lang="en-US" sz="1400" b="0" u="none" strike="noStrike" kern="1200" cap="none" spc="0" normalizeH="0" baseline="0" dirty="0">
                <a:ln>
                  <a:noFill/>
                </a:ln>
                <a:solidFill>
                  <a:srgbClr val="89C7E8"/>
                </a:solidFill>
                <a:effectLst/>
                <a:uLnTx/>
                <a:uFillTx/>
                <a:latin typeface="DM Sans 14pt Medium" pitchFamily="2" charset="77"/>
              </a:rPr>
            </a:br>
            <a:br>
              <a:rPr kumimoji="0" lang="en-US" sz="1400" b="0" u="none" strike="noStrike" kern="1200" cap="none" spc="0" normalizeH="0" baseline="0" dirty="0">
                <a:ln>
                  <a:noFill/>
                </a:ln>
                <a:solidFill>
                  <a:srgbClr val="89C7E8"/>
                </a:solidFill>
                <a:effectLst/>
                <a:uLnTx/>
                <a:uFillTx/>
                <a:latin typeface="DM Sans 14pt Medium" pitchFamily="2" charset="77"/>
              </a:rPr>
            </a:br>
            <a:endParaRPr kumimoji="0" lang="en-US" sz="1400" b="0" u="none" strike="noStrike" kern="1200" cap="none" spc="0" normalizeH="0" baseline="0" dirty="0">
              <a:ln>
                <a:noFill/>
              </a:ln>
              <a:solidFill>
                <a:srgbClr val="89C7E8"/>
              </a:solidFill>
              <a:effectLst/>
              <a:uLnTx/>
              <a:uFillTx/>
              <a:latin typeface="DM Sans 14pt Medium" pitchFamily="2" charset="77"/>
            </a:endParaRPr>
          </a:p>
        </p:txBody>
      </p:sp>
      <p:grpSp>
        <p:nvGrpSpPr>
          <p:cNvPr id="16" name="Agrupar 15">
            <a:extLst>
              <a:ext uri="{FF2B5EF4-FFF2-40B4-BE49-F238E27FC236}">
                <a16:creationId xmlns:a16="http://schemas.microsoft.com/office/drawing/2014/main" id="{D0FA1A54-A90B-640E-3910-FC9457727BE7}"/>
              </a:ext>
            </a:extLst>
          </p:cNvPr>
          <p:cNvGrpSpPr/>
          <p:nvPr/>
        </p:nvGrpSpPr>
        <p:grpSpPr>
          <a:xfrm>
            <a:off x="302396" y="4283621"/>
            <a:ext cx="2169021" cy="1437056"/>
            <a:chOff x="302396" y="4499018"/>
            <a:chExt cx="2169021" cy="1437056"/>
          </a:xfrm>
        </p:grpSpPr>
        <p:sp>
          <p:nvSpPr>
            <p:cNvPr id="13" name="Retângulo 12">
              <a:extLst>
                <a:ext uri="{FF2B5EF4-FFF2-40B4-BE49-F238E27FC236}">
                  <a16:creationId xmlns:a16="http://schemas.microsoft.com/office/drawing/2014/main" id="{6EFA162F-06D4-077D-65FC-69BDFCAC5BFD}"/>
                </a:ext>
              </a:extLst>
            </p:cNvPr>
            <p:cNvSpPr/>
            <p:nvPr/>
          </p:nvSpPr>
          <p:spPr>
            <a:xfrm rot="5400000" flipH="1" flipV="1">
              <a:off x="668379" y="4133035"/>
              <a:ext cx="1437056"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5" name="Título 2">
              <a:extLst>
                <a:ext uri="{FF2B5EF4-FFF2-40B4-BE49-F238E27FC236}">
                  <a16:creationId xmlns:a16="http://schemas.microsoft.com/office/drawing/2014/main" id="{58EC50A4-0FEB-C157-6332-6EF12A2A2463}"/>
                </a:ext>
              </a:extLst>
            </p:cNvPr>
            <p:cNvSpPr txBox="1">
              <a:spLocks/>
            </p:cNvSpPr>
            <p:nvPr/>
          </p:nvSpPr>
          <p:spPr>
            <a:xfrm>
              <a:off x="445471" y="4636030"/>
              <a:ext cx="1789532" cy="117781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
                  <a:srgbClr val="000000"/>
                </a:buClr>
                <a:buSzPts val="1100"/>
                <a:buFontTx/>
                <a:buNone/>
                <a:tabLst/>
                <a:defRPr/>
              </a:pPr>
              <a:r>
                <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rPr>
                <a:t>Treatment of Follicle Dermal Papilla Cells</a:t>
              </a:r>
              <a:br>
                <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rPr>
              </a:br>
              <a:endPar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endParaRPr>
            </a:p>
            <a:p>
              <a:pPr marL="0" marR="0" lvl="0" indent="0" algn="l" defTabSz="914400" rtl="0" eaLnBrk="1" fontAlgn="auto" latinLnBrk="0" hangingPunct="1">
                <a:lnSpc>
                  <a:spcPct val="85000"/>
                </a:lnSpc>
                <a:spcBef>
                  <a:spcPct val="0"/>
                </a:spcBef>
                <a:spcAft>
                  <a:spcPts val="0"/>
                </a:spcAft>
                <a:buClr>
                  <a:srgbClr val="000000"/>
                </a:buClr>
                <a:buSzPts val="1100"/>
                <a:buFontTx/>
                <a:buNone/>
                <a:tabLst/>
                <a:defRPr/>
              </a:pPr>
              <a:r>
                <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rPr>
                <a:t>70% normal</a:t>
              </a:r>
            </a:p>
            <a:p>
              <a:pPr marL="0" marR="0" lvl="0" indent="0" algn="l" defTabSz="914400" rtl="0" eaLnBrk="1" fontAlgn="auto" latinLnBrk="0" hangingPunct="1">
                <a:lnSpc>
                  <a:spcPct val="85000"/>
                </a:lnSpc>
                <a:spcBef>
                  <a:spcPct val="0"/>
                </a:spcBef>
                <a:spcAft>
                  <a:spcPts val="0"/>
                </a:spcAft>
                <a:buClr>
                  <a:srgbClr val="000000"/>
                </a:buClr>
                <a:buSzPts val="1100"/>
                <a:buFontTx/>
                <a:buNone/>
                <a:tabLst/>
                <a:defRPr/>
              </a:pPr>
              <a:r>
                <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rPr>
                <a:t>30% senescent</a:t>
              </a:r>
            </a:p>
            <a:p>
              <a:pPr marL="0" marR="0" lvl="0" indent="0" algn="l" defTabSz="914400" rtl="0" eaLnBrk="1" fontAlgn="auto" latinLnBrk="0" hangingPunct="1">
                <a:lnSpc>
                  <a:spcPct val="85000"/>
                </a:lnSpc>
                <a:spcBef>
                  <a:spcPct val="0"/>
                </a:spcBef>
                <a:spcAft>
                  <a:spcPts val="0"/>
                </a:spcAft>
                <a:buClrTx/>
                <a:buSzTx/>
                <a:buFontTx/>
                <a:buNone/>
                <a:tabLst/>
                <a:defRPr/>
              </a:pPr>
              <a:endParaRPr kumimoji="0" lang="en-US" sz="18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endParaRPr>
            </a:p>
          </p:txBody>
        </p:sp>
      </p:grpSp>
      <p:grpSp>
        <p:nvGrpSpPr>
          <p:cNvPr id="19" name="Agrupar 18">
            <a:extLst>
              <a:ext uri="{FF2B5EF4-FFF2-40B4-BE49-F238E27FC236}">
                <a16:creationId xmlns:a16="http://schemas.microsoft.com/office/drawing/2014/main" id="{FAC98862-EBEF-C6C3-02B6-F434699CD756}"/>
              </a:ext>
            </a:extLst>
          </p:cNvPr>
          <p:cNvGrpSpPr/>
          <p:nvPr/>
        </p:nvGrpSpPr>
        <p:grpSpPr>
          <a:xfrm>
            <a:off x="2491139" y="4283620"/>
            <a:ext cx="2169021" cy="1437056"/>
            <a:chOff x="2491139" y="4499017"/>
            <a:chExt cx="2169021" cy="1437056"/>
          </a:xfrm>
        </p:grpSpPr>
        <p:sp>
          <p:nvSpPr>
            <p:cNvPr id="17" name="Retângulo 16">
              <a:extLst>
                <a:ext uri="{FF2B5EF4-FFF2-40B4-BE49-F238E27FC236}">
                  <a16:creationId xmlns:a16="http://schemas.microsoft.com/office/drawing/2014/main" id="{A4F5B639-FAC6-47D6-6662-1698B14FE0FE}"/>
                </a:ext>
              </a:extLst>
            </p:cNvPr>
            <p:cNvSpPr/>
            <p:nvPr/>
          </p:nvSpPr>
          <p:spPr>
            <a:xfrm rot="5400000" flipH="1" flipV="1">
              <a:off x="2857122" y="4133034"/>
              <a:ext cx="1437056"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8" name="Título 2">
              <a:extLst>
                <a:ext uri="{FF2B5EF4-FFF2-40B4-BE49-F238E27FC236}">
                  <a16:creationId xmlns:a16="http://schemas.microsoft.com/office/drawing/2014/main" id="{F58E8E0A-F80A-2300-D567-35750CA1C4E9}"/>
                </a:ext>
              </a:extLst>
            </p:cNvPr>
            <p:cNvSpPr txBox="1">
              <a:spLocks/>
            </p:cNvSpPr>
            <p:nvPr/>
          </p:nvSpPr>
          <p:spPr>
            <a:xfrm>
              <a:off x="2666351" y="4636030"/>
              <a:ext cx="1562461"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a:ln>
                    <a:noFill/>
                  </a:ln>
                  <a:solidFill>
                    <a:srgbClr val="FFFFFF"/>
                  </a:solidFill>
                  <a:effectLst/>
                  <a:uLnTx/>
                  <a:uFillTx/>
                  <a:latin typeface="DM Sans 14pt Medium" pitchFamily="2" charset="77"/>
                  <a:ea typeface="+mj-ea"/>
                  <a:cs typeface="+mj-cs"/>
                </a:rPr>
                <a:t>Flow cytometer</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a:ln>
                    <a:noFill/>
                  </a:ln>
                  <a:solidFill>
                    <a:srgbClr val="FFFFFF"/>
                  </a:solidFill>
                  <a:effectLst/>
                  <a:uLnTx/>
                  <a:uFillTx/>
                  <a:latin typeface="DM Sans 14pt Medium" pitchFamily="2" charset="77"/>
                  <a:ea typeface="+mj-ea"/>
                  <a:cs typeface="+mj-cs"/>
                </a:rPr>
                <a:t>+ Senescence-associated beta-galactosidase marker</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a:ln>
                  <a:noFill/>
                </a:ln>
                <a:solidFill>
                  <a:srgbClr val="FFFFFF"/>
                </a:solidFill>
                <a:effectLst/>
                <a:uLnTx/>
                <a:uFillTx/>
                <a:latin typeface="DM Sans 14pt Medium" pitchFamily="2" charset="77"/>
                <a:ea typeface="+mj-ea"/>
                <a:cs typeface="+mj-cs"/>
              </a:endParaRPr>
            </a:p>
          </p:txBody>
        </p:sp>
      </p:grpSp>
      <p:grpSp>
        <p:nvGrpSpPr>
          <p:cNvPr id="12" name="Agrupar 11">
            <a:extLst>
              <a:ext uri="{FF2B5EF4-FFF2-40B4-BE49-F238E27FC236}">
                <a16:creationId xmlns:a16="http://schemas.microsoft.com/office/drawing/2014/main" id="{674AE4A2-D86A-DD72-67F5-CED8086E6BD1}"/>
              </a:ext>
            </a:extLst>
          </p:cNvPr>
          <p:cNvGrpSpPr/>
          <p:nvPr/>
        </p:nvGrpSpPr>
        <p:grpSpPr>
          <a:xfrm>
            <a:off x="6317949" y="462412"/>
            <a:ext cx="5571654" cy="5258265"/>
            <a:chOff x="6317949" y="462412"/>
            <a:chExt cx="5571654" cy="5258265"/>
          </a:xfrm>
        </p:grpSpPr>
        <p:sp>
          <p:nvSpPr>
            <p:cNvPr id="22" name="Retângulo 21">
              <a:extLst>
                <a:ext uri="{FF2B5EF4-FFF2-40B4-BE49-F238E27FC236}">
                  <a16:creationId xmlns:a16="http://schemas.microsoft.com/office/drawing/2014/main" id="{40A80874-9C14-C8B2-FD1E-1C5CD572702E}"/>
                </a:ext>
              </a:extLst>
            </p:cNvPr>
            <p:cNvSpPr/>
            <p:nvPr/>
          </p:nvSpPr>
          <p:spPr>
            <a:xfrm rot="5400000" flipH="1" flipV="1">
              <a:off x="7186585" y="1017659"/>
              <a:ext cx="3944129" cy="54619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20" name="Google Shape;195;p30">
              <a:extLst>
                <a:ext uri="{FF2B5EF4-FFF2-40B4-BE49-F238E27FC236}">
                  <a16:creationId xmlns:a16="http://schemas.microsoft.com/office/drawing/2014/main" id="{7527C0F3-8EE2-29F6-5608-979D76988C2A}"/>
                </a:ext>
              </a:extLst>
            </p:cNvPr>
            <p:cNvSpPr txBox="1"/>
            <p:nvPr/>
          </p:nvSpPr>
          <p:spPr>
            <a:xfrm>
              <a:off x="6317949" y="462412"/>
              <a:ext cx="4954800" cy="11238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15000"/>
                </a:lnSpc>
                <a:spcBef>
                  <a:spcPts val="1600"/>
                </a:spcBef>
                <a:spcAft>
                  <a:spcPts val="0"/>
                </a:spcAft>
                <a:buClrTx/>
                <a:buSzTx/>
                <a:buFontTx/>
                <a:buNone/>
                <a:tabLst/>
                <a:defRPr/>
              </a:pPr>
              <a:r>
                <a:rPr kumimoji="0" lang="en-US" sz="200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rPr>
                <a:t>53% less senescent cells </a:t>
              </a:r>
              <a:br>
                <a:rPr kumimoji="0" lang="en-US" sz="200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rPr>
              </a:br>
              <a:r>
                <a:rPr kumimoji="0" lang="en-US" sz="180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rPr>
                <a:t>with 0.001%* ETERWELL™ HAIR</a:t>
              </a:r>
            </a:p>
          </p:txBody>
        </p:sp>
        <p:grpSp>
          <p:nvGrpSpPr>
            <p:cNvPr id="32" name="Agrupar 31">
              <a:extLst>
                <a:ext uri="{FF2B5EF4-FFF2-40B4-BE49-F238E27FC236}">
                  <a16:creationId xmlns:a16="http://schemas.microsoft.com/office/drawing/2014/main" id="{F085CFA2-BC6A-109A-A1D7-9ACEB7343FE5}"/>
                </a:ext>
              </a:extLst>
            </p:cNvPr>
            <p:cNvGrpSpPr/>
            <p:nvPr/>
          </p:nvGrpSpPr>
          <p:grpSpPr>
            <a:xfrm>
              <a:off x="6879860" y="2109501"/>
              <a:ext cx="4557578" cy="3278221"/>
              <a:chOff x="6716510" y="2070664"/>
              <a:chExt cx="4557578" cy="3278221"/>
            </a:xfrm>
          </p:grpSpPr>
          <p:graphicFrame>
            <p:nvGraphicFramePr>
              <p:cNvPr id="21" name="Chart 9">
                <a:extLst>
                  <a:ext uri="{FF2B5EF4-FFF2-40B4-BE49-F238E27FC236}">
                    <a16:creationId xmlns:a16="http://schemas.microsoft.com/office/drawing/2014/main" id="{A79B5026-06A9-919F-8359-41B6D88F8005}"/>
                  </a:ext>
                </a:extLst>
              </p:cNvPr>
              <p:cNvGraphicFramePr>
                <a:graphicFrameLocks/>
              </p:cNvGraphicFramePr>
              <p:nvPr/>
            </p:nvGraphicFramePr>
            <p:xfrm>
              <a:off x="6716510" y="2148342"/>
              <a:ext cx="4557578" cy="3200543"/>
            </p:xfrm>
            <a:graphic>
              <a:graphicData uri="http://schemas.openxmlformats.org/drawingml/2006/chart">
                <c:chart xmlns:c="http://schemas.openxmlformats.org/drawingml/2006/chart" xmlns:r="http://schemas.openxmlformats.org/officeDocument/2006/relationships" r:id="rId5"/>
              </a:graphicData>
            </a:graphic>
          </p:graphicFrame>
          <p:sp>
            <p:nvSpPr>
              <p:cNvPr id="24" name="Google Shape;195;p30">
                <a:extLst>
                  <a:ext uri="{FF2B5EF4-FFF2-40B4-BE49-F238E27FC236}">
                    <a16:creationId xmlns:a16="http://schemas.microsoft.com/office/drawing/2014/main" id="{36689C35-1D09-9BE2-F4C6-B900C1436C8C}"/>
                  </a:ext>
                </a:extLst>
              </p:cNvPr>
              <p:cNvSpPr txBox="1"/>
              <p:nvPr/>
            </p:nvSpPr>
            <p:spPr>
              <a:xfrm>
                <a:off x="7498616" y="2070664"/>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30</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25" name="Google Shape;195;p30">
                <a:extLst>
                  <a:ext uri="{FF2B5EF4-FFF2-40B4-BE49-F238E27FC236}">
                    <a16:creationId xmlns:a16="http://schemas.microsoft.com/office/drawing/2014/main" id="{8DE6330D-5BEA-E0A2-02E6-9C2E842FAD36}"/>
                  </a:ext>
                </a:extLst>
              </p:cNvPr>
              <p:cNvSpPr txBox="1"/>
              <p:nvPr/>
            </p:nvSpPr>
            <p:spPr>
              <a:xfrm>
                <a:off x="8264831" y="3361539"/>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13</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29" name="Google Shape;195;p30">
                <a:extLst>
                  <a:ext uri="{FF2B5EF4-FFF2-40B4-BE49-F238E27FC236}">
                    <a16:creationId xmlns:a16="http://schemas.microsoft.com/office/drawing/2014/main" id="{AFB6CEAF-A3D7-A62B-13D0-8FB99B80F22F}"/>
                  </a:ext>
                </a:extLst>
              </p:cNvPr>
              <p:cNvSpPr txBox="1"/>
              <p:nvPr/>
            </p:nvSpPr>
            <p:spPr>
              <a:xfrm>
                <a:off x="9021902" y="3265157"/>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14</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30" name="Google Shape;195;p30">
                <a:extLst>
                  <a:ext uri="{FF2B5EF4-FFF2-40B4-BE49-F238E27FC236}">
                    <a16:creationId xmlns:a16="http://schemas.microsoft.com/office/drawing/2014/main" id="{40BC1760-1F51-D035-C2C9-8D4EE5C98920}"/>
                  </a:ext>
                </a:extLst>
              </p:cNvPr>
              <p:cNvSpPr txBox="1"/>
              <p:nvPr/>
            </p:nvSpPr>
            <p:spPr>
              <a:xfrm>
                <a:off x="9793353" y="2801630"/>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22</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31" name="Google Shape;195;p30">
                <a:extLst>
                  <a:ext uri="{FF2B5EF4-FFF2-40B4-BE49-F238E27FC236}">
                    <a16:creationId xmlns:a16="http://schemas.microsoft.com/office/drawing/2014/main" id="{DA1CA9D5-00CE-1DAB-0237-D603DC8C8C4F}"/>
                  </a:ext>
                </a:extLst>
              </p:cNvPr>
              <p:cNvSpPr txBox="1"/>
              <p:nvPr/>
            </p:nvSpPr>
            <p:spPr>
              <a:xfrm>
                <a:off x="10543434" y="2469764"/>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27</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grpSp>
        <p:sp>
          <p:nvSpPr>
            <p:cNvPr id="3" name="TextBox 2">
              <a:extLst>
                <a:ext uri="{FF2B5EF4-FFF2-40B4-BE49-F238E27FC236}">
                  <a16:creationId xmlns:a16="http://schemas.microsoft.com/office/drawing/2014/main" id="{B407AE9C-CA50-2B6C-FE4C-BE1D53F803ED}"/>
                </a:ext>
              </a:extLst>
            </p:cNvPr>
            <p:cNvSpPr txBox="1"/>
            <p:nvPr/>
          </p:nvSpPr>
          <p:spPr>
            <a:xfrm>
              <a:off x="8760322" y="4825388"/>
              <a:ext cx="314760"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srgbClr val="000000"/>
                  </a:solidFill>
                  <a:effectLst/>
                  <a:uLnTx/>
                  <a:uFillTx/>
                  <a:latin typeface="DM Sans 14pt"/>
                  <a:ea typeface="+mn-ea"/>
                  <a:cs typeface="+mn-cs"/>
                </a:rPr>
                <a:t>**</a:t>
              </a:r>
            </a:p>
          </p:txBody>
        </p:sp>
        <p:sp>
          <p:nvSpPr>
            <p:cNvPr id="7" name="TextBox 6">
              <a:extLst>
                <a:ext uri="{FF2B5EF4-FFF2-40B4-BE49-F238E27FC236}">
                  <a16:creationId xmlns:a16="http://schemas.microsoft.com/office/drawing/2014/main" id="{D6A23208-DCD8-6C29-67E6-FBAA3EBF85D2}"/>
                </a:ext>
              </a:extLst>
            </p:cNvPr>
            <p:cNvSpPr txBox="1"/>
            <p:nvPr/>
          </p:nvSpPr>
          <p:spPr>
            <a:xfrm>
              <a:off x="10817769" y="5086619"/>
              <a:ext cx="314760"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srgbClr val="000000"/>
                  </a:solidFill>
                  <a:effectLst/>
                  <a:uLnTx/>
                  <a:uFillTx/>
                  <a:latin typeface="DM Sans 14pt"/>
                  <a:ea typeface="+mn-ea"/>
                  <a:cs typeface="+mn-cs"/>
                </a:rPr>
                <a:t>*</a:t>
              </a:r>
            </a:p>
          </p:txBody>
        </p:sp>
        <p:sp>
          <p:nvSpPr>
            <p:cNvPr id="4" name="Arrow: Right 3">
              <a:extLst>
                <a:ext uri="{FF2B5EF4-FFF2-40B4-BE49-F238E27FC236}">
                  <a16:creationId xmlns:a16="http://schemas.microsoft.com/office/drawing/2014/main" id="{1F03F2B6-A0E1-0BA2-BD56-F7945ACF6908}"/>
                </a:ext>
              </a:extLst>
            </p:cNvPr>
            <p:cNvSpPr/>
            <p:nvPr/>
          </p:nvSpPr>
          <p:spPr>
            <a:xfrm rot="5400000">
              <a:off x="9110558" y="2947913"/>
              <a:ext cx="582822" cy="66373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5" name="TextBox 4">
              <a:extLst>
                <a:ext uri="{FF2B5EF4-FFF2-40B4-BE49-F238E27FC236}">
                  <a16:creationId xmlns:a16="http://schemas.microsoft.com/office/drawing/2014/main" id="{DD153D03-E77A-8FB4-2613-14DFE16585B5}"/>
                </a:ext>
              </a:extLst>
            </p:cNvPr>
            <p:cNvSpPr txBox="1"/>
            <p:nvPr/>
          </p:nvSpPr>
          <p:spPr>
            <a:xfrm>
              <a:off x="9191878" y="3087757"/>
              <a:ext cx="430745"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a:ln>
                    <a:noFill/>
                  </a:ln>
                  <a:solidFill>
                    <a:srgbClr val="000000"/>
                  </a:solidFill>
                  <a:effectLst/>
                  <a:uLnTx/>
                  <a:uFillTx/>
                  <a:latin typeface="DM Sans 14pt"/>
                  <a:ea typeface="+mn-ea"/>
                  <a:cs typeface="+mn-cs"/>
                </a:rPr>
                <a:t>-53%</a:t>
              </a:r>
            </a:p>
          </p:txBody>
        </p:sp>
        <p:cxnSp>
          <p:nvCxnSpPr>
            <p:cNvPr id="9" name="Straight Connector 8">
              <a:extLst>
                <a:ext uri="{FF2B5EF4-FFF2-40B4-BE49-F238E27FC236}">
                  <a16:creationId xmlns:a16="http://schemas.microsoft.com/office/drawing/2014/main" id="{4FE686B8-4202-25C2-71BB-33B8F8A509C6}"/>
                </a:ext>
              </a:extLst>
            </p:cNvPr>
            <p:cNvCxnSpPr/>
            <p:nvPr/>
          </p:nvCxnSpPr>
          <p:spPr>
            <a:xfrm>
              <a:off x="8072583" y="2988367"/>
              <a:ext cx="1100823"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grpSp>
      <p:sp>
        <p:nvSpPr>
          <p:cNvPr id="28" name="Rectangle 27">
            <a:extLst>
              <a:ext uri="{FF2B5EF4-FFF2-40B4-BE49-F238E27FC236}">
                <a16:creationId xmlns:a16="http://schemas.microsoft.com/office/drawing/2014/main" id="{A12B4EE4-AE97-7CA0-E626-B50F8A770EF1}"/>
              </a:ext>
            </a:extLst>
          </p:cNvPr>
          <p:cNvSpPr/>
          <p:nvPr/>
        </p:nvSpPr>
        <p:spPr>
          <a:xfrm>
            <a:off x="9401969" y="5098724"/>
            <a:ext cx="1730560" cy="3197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23" name="Título 2">
            <a:extLst>
              <a:ext uri="{FF2B5EF4-FFF2-40B4-BE49-F238E27FC236}">
                <a16:creationId xmlns:a16="http://schemas.microsoft.com/office/drawing/2014/main" id="{0E1C2122-DC2C-312F-54FD-0C4CBBE90A9D}"/>
              </a:ext>
            </a:extLst>
          </p:cNvPr>
          <p:cNvSpPr txBox="1">
            <a:spLocks/>
          </p:cNvSpPr>
          <p:nvPr/>
        </p:nvSpPr>
        <p:spPr>
          <a:xfrm>
            <a:off x="9208034" y="5191590"/>
            <a:ext cx="2058448" cy="22882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200" b="0" u="none" strike="noStrike">
                <a:solidFill>
                  <a:srgbClr val="48A2CF"/>
                </a:solidFill>
                <a:effectLst/>
                <a:highlight>
                  <a:srgbClr val="FFFFFF"/>
                </a:highlight>
                <a:latin typeface="DM Sans 14pt" pitchFamily="2" charset="77"/>
              </a:rPr>
              <a:t>ETERWELL™ HAIR *</a:t>
            </a:r>
            <a:endParaRPr lang="en-US" sz="1200" b="0">
              <a:solidFill>
                <a:srgbClr val="48A2CF"/>
              </a:solidFill>
              <a:highlight>
                <a:srgbClr val="FFFFFF"/>
              </a:highlight>
              <a:latin typeface="DM Sans 14pt Medium" pitchFamily="2" charset="77"/>
            </a:endParaRPr>
          </a:p>
        </p:txBody>
      </p:sp>
    </p:spTree>
    <p:extLst>
      <p:ext uri="{BB962C8B-B14F-4D97-AF65-F5344CB8AC3E}">
        <p14:creationId xmlns:p14="http://schemas.microsoft.com/office/powerpoint/2010/main" val="18848639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1" u="none" strike="noStrike" kern="1200" cap="none" spc="0" normalizeH="0" baseline="0">
                <a:ln>
                  <a:noFill/>
                </a:ln>
                <a:solidFill>
                  <a:srgbClr val="FFFFFF"/>
                </a:solidFill>
                <a:effectLst/>
                <a:uLnTx/>
                <a:uFillTx/>
                <a:latin typeface="DM Sans 14pt Medium" pitchFamily="2" charset="77"/>
                <a:ea typeface="+mj-ea"/>
                <a:cs typeface="+mj-cs"/>
              </a:rPr>
              <a:t>IN VITRO </a:t>
            </a:r>
            <a:r>
              <a:rPr kumimoji="0" lang="en-US" sz="1600" b="0" i="0" u="none" strike="noStrike" kern="1200" cap="none" spc="0" normalizeH="0" baseline="0">
                <a:ln>
                  <a:noFill/>
                </a:ln>
                <a:solidFill>
                  <a:srgbClr val="FFFFFF"/>
                </a:solidFill>
                <a:effectLst/>
                <a:uLnTx/>
                <a:uFillTx/>
                <a:latin typeface="DM Sans 14pt Medium" pitchFamily="2" charset="77"/>
                <a:ea typeface="+mj-ea"/>
                <a:cs typeface="+mj-cs"/>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7"/>
            <a:ext cx="4742041" cy="872113"/>
          </a:xfrm>
        </p:spPr>
        <p:txBody>
          <a:bodyPr/>
          <a:lstStyle/>
          <a:p>
            <a:r>
              <a:rPr lang="en-US" sz="3000" dirty="0">
                <a:latin typeface="DM Sans 14pt Medium" pitchFamily="2" charset="77"/>
              </a:rPr>
              <a:t>With a clear Senolytic mode of action</a:t>
            </a:r>
          </a:p>
        </p:txBody>
      </p:sp>
      <p:sp>
        <p:nvSpPr>
          <p:cNvPr id="11" name="Título 2">
            <a:extLst>
              <a:ext uri="{FF2B5EF4-FFF2-40B4-BE49-F238E27FC236}">
                <a16:creationId xmlns:a16="http://schemas.microsoft.com/office/drawing/2014/main" id="{0FE0ADF4-D099-4BD4-0A41-FDBA6923D67B}"/>
              </a:ext>
            </a:extLst>
          </p:cNvPr>
          <p:cNvSpPr txBox="1">
            <a:spLocks/>
          </p:cNvSpPr>
          <p:nvPr/>
        </p:nvSpPr>
        <p:spPr>
          <a:xfrm>
            <a:off x="350119" y="3556346"/>
            <a:ext cx="5126604" cy="143705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rgbClr val="FFFFFF"/>
                </a:solidFill>
                <a:effectLst/>
                <a:uLnTx/>
                <a:uFillTx/>
                <a:latin typeface="DM Sans 14pt" pitchFamily="2" charset="77"/>
              </a:rPr>
              <a:t>This anti-apoptotic protein will keep senescent, “</a:t>
            </a:r>
            <a:r>
              <a:rPr lang="en-US" sz="1600" b="0" i="1" dirty="0">
                <a:solidFill>
                  <a:srgbClr val="FFFFFF"/>
                </a:solidFill>
                <a:latin typeface="DM Sans 14pt" pitchFamily="2" charset="77"/>
              </a:rPr>
              <a:t>z</a:t>
            </a:r>
            <a:r>
              <a:rPr kumimoji="0" lang="en-US" sz="1600" b="0" i="1" u="none" strike="noStrike" kern="1200" cap="none" spc="0" normalizeH="0" baseline="0" dirty="0">
                <a:ln>
                  <a:noFill/>
                </a:ln>
                <a:solidFill>
                  <a:srgbClr val="FFFFFF"/>
                </a:solidFill>
                <a:effectLst/>
                <a:uLnTx/>
                <a:uFillTx/>
                <a:latin typeface="DM Sans 14pt" pitchFamily="2" charset="77"/>
              </a:rPr>
              <a:t>ombie cells</a:t>
            </a:r>
            <a:r>
              <a:rPr kumimoji="0" lang="en-US" sz="1600" b="0" i="0" u="none" strike="noStrike" kern="1200" cap="none" spc="0" normalizeH="0" baseline="0" dirty="0">
                <a:ln>
                  <a:noFill/>
                </a:ln>
                <a:solidFill>
                  <a:srgbClr val="FFFFFF"/>
                </a:solidFill>
                <a:effectLst/>
                <a:uLnTx/>
                <a:uFillTx/>
                <a:latin typeface="DM Sans 14pt" pitchFamily="2" charset="77"/>
              </a:rPr>
              <a:t>” alive.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dirty="0">
              <a:ln>
                <a:noFill/>
              </a:ln>
              <a:solidFill>
                <a:srgbClr val="FFFFFF"/>
              </a:solidFill>
              <a:effectLst/>
              <a:uLnTx/>
              <a:uFillTx/>
              <a:latin typeface="DM Sans 14pt"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rgbClr val="FFFFFF"/>
                </a:solidFill>
                <a:effectLst/>
                <a:uLnTx/>
                <a:uFillTx/>
                <a:latin typeface="DM Sans 14pt" pitchFamily="2" charset="77"/>
              </a:rPr>
              <a:t>BCL-2 needs to be inhibited or neutralized to unlock the apoptotic process and clear the senescent cells from the cellular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dirty="0">
              <a:ln>
                <a:noFill/>
              </a:ln>
              <a:solidFill>
                <a:srgbClr val="FFFFFF"/>
              </a:solidFill>
              <a:effectLst/>
              <a:uLnTx/>
              <a:uFillTx/>
              <a:latin typeface="DM Sans 14pt"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dirty="0">
                <a:ln>
                  <a:noFill/>
                </a:ln>
                <a:solidFill>
                  <a:srgbClr val="89C7E8"/>
                </a:solidFill>
                <a:effectLst/>
                <a:uLnTx/>
                <a:uFillTx/>
                <a:latin typeface="DM Sans 14pt" pitchFamily="2" charset="77"/>
              </a:rPr>
              <a:t>BCL-2 inhibition demonstrates </a:t>
            </a:r>
            <a:br>
              <a:rPr kumimoji="0" lang="en-US" sz="2000" b="1" i="0" u="none" strike="noStrike" kern="1200" cap="none" spc="0" normalizeH="0" baseline="0" dirty="0">
                <a:ln>
                  <a:noFill/>
                </a:ln>
                <a:solidFill>
                  <a:srgbClr val="89C7E8"/>
                </a:solidFill>
                <a:effectLst/>
                <a:uLnTx/>
                <a:uFillTx/>
                <a:latin typeface="DM Sans 14pt" pitchFamily="2" charset="77"/>
              </a:rPr>
            </a:br>
            <a:r>
              <a:rPr kumimoji="0" lang="en-US" sz="2000" b="1" i="0" u="none" strike="noStrike" kern="1200" cap="none" spc="0" normalizeH="0" baseline="0" dirty="0">
                <a:ln>
                  <a:noFill/>
                </a:ln>
                <a:solidFill>
                  <a:srgbClr val="89C7E8"/>
                </a:solidFill>
                <a:effectLst/>
                <a:uLnTx/>
                <a:uFillTx/>
                <a:latin typeface="DM Sans 14pt" pitchFamily="2" charset="77"/>
              </a:rPr>
              <a:t>a clear Senolytic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dirty="0">
              <a:ln>
                <a:noFill/>
              </a:ln>
              <a:solidFill>
                <a:srgbClr val="FFFFFF"/>
              </a:solidFill>
              <a:effectLst/>
              <a:uLnTx/>
              <a:uFillTx/>
              <a:latin typeface="DM Sans 14pt" pitchFamily="2" charset="77"/>
              <a:ea typeface="+mj-ea"/>
              <a:cs typeface="+mj-cs"/>
            </a:endParaRPr>
          </a:p>
        </p:txBody>
      </p:sp>
      <p:sp>
        <p:nvSpPr>
          <p:cNvPr id="20" name="Google Shape;195;p30">
            <a:extLst>
              <a:ext uri="{FF2B5EF4-FFF2-40B4-BE49-F238E27FC236}">
                <a16:creationId xmlns:a16="http://schemas.microsoft.com/office/drawing/2014/main" id="{7527C0F3-8EE2-29F6-5608-979D76988C2A}"/>
              </a:ext>
            </a:extLst>
          </p:cNvPr>
          <p:cNvSpPr txBox="1"/>
          <p:nvPr/>
        </p:nvSpPr>
        <p:spPr>
          <a:xfrm>
            <a:off x="184078" y="1583367"/>
            <a:ext cx="5461907" cy="1682471"/>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spcBef>
                <a:spcPts val="1600"/>
              </a:spcBef>
              <a:spcAft>
                <a:spcPts val="0"/>
              </a:spcAft>
              <a:buClrTx/>
              <a:buSzTx/>
              <a:buFontTx/>
              <a:buNone/>
              <a:tabLst/>
              <a:defRPr/>
            </a:pPr>
            <a:r>
              <a:rPr kumimoji="0" lang="en-US" sz="2000" b="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rPr>
              <a:t>BCL-2 is a protein that inhibits apoptosis, the natural process that occurs when a cell intentionally “decides” to die after being damaged or becoming senescent.</a:t>
            </a:r>
            <a:endParaRPr kumimoji="0" lang="en-US" sz="1800" b="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endParaRPr>
          </a:p>
        </p:txBody>
      </p:sp>
      <p:grpSp>
        <p:nvGrpSpPr>
          <p:cNvPr id="32" name="Agrupar 31">
            <a:extLst>
              <a:ext uri="{FF2B5EF4-FFF2-40B4-BE49-F238E27FC236}">
                <a16:creationId xmlns:a16="http://schemas.microsoft.com/office/drawing/2014/main" id="{F085CFA2-BC6A-109A-A1D7-9ACEB7343FE5}"/>
              </a:ext>
            </a:extLst>
          </p:cNvPr>
          <p:cNvGrpSpPr/>
          <p:nvPr/>
        </p:nvGrpSpPr>
        <p:grpSpPr>
          <a:xfrm>
            <a:off x="8813826" y="2000527"/>
            <a:ext cx="3487129" cy="1954606"/>
            <a:chOff x="7498616" y="2070664"/>
            <a:chExt cx="3487129" cy="1954606"/>
          </a:xfrm>
        </p:grpSpPr>
        <p:sp>
          <p:nvSpPr>
            <p:cNvPr id="24" name="Google Shape;195;p30">
              <a:extLst>
                <a:ext uri="{FF2B5EF4-FFF2-40B4-BE49-F238E27FC236}">
                  <a16:creationId xmlns:a16="http://schemas.microsoft.com/office/drawing/2014/main" id="{36689C35-1D09-9BE2-F4C6-B900C1436C8C}"/>
                </a:ext>
              </a:extLst>
            </p:cNvPr>
            <p:cNvSpPr txBox="1"/>
            <p:nvPr/>
          </p:nvSpPr>
          <p:spPr>
            <a:xfrm>
              <a:off x="7498616" y="2070664"/>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30</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25" name="Google Shape;195;p30">
              <a:extLst>
                <a:ext uri="{FF2B5EF4-FFF2-40B4-BE49-F238E27FC236}">
                  <a16:creationId xmlns:a16="http://schemas.microsoft.com/office/drawing/2014/main" id="{8DE6330D-5BEA-E0A2-02E6-9C2E842FAD36}"/>
                </a:ext>
              </a:extLst>
            </p:cNvPr>
            <p:cNvSpPr txBox="1"/>
            <p:nvPr/>
          </p:nvSpPr>
          <p:spPr>
            <a:xfrm>
              <a:off x="8264831" y="3361539"/>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13</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29" name="Google Shape;195;p30">
              <a:extLst>
                <a:ext uri="{FF2B5EF4-FFF2-40B4-BE49-F238E27FC236}">
                  <a16:creationId xmlns:a16="http://schemas.microsoft.com/office/drawing/2014/main" id="{AFB6CEAF-A3D7-A62B-13D0-8FB99B80F22F}"/>
                </a:ext>
              </a:extLst>
            </p:cNvPr>
            <p:cNvSpPr txBox="1"/>
            <p:nvPr/>
          </p:nvSpPr>
          <p:spPr>
            <a:xfrm>
              <a:off x="9021902" y="3265157"/>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14</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30" name="Google Shape;195;p30">
              <a:extLst>
                <a:ext uri="{FF2B5EF4-FFF2-40B4-BE49-F238E27FC236}">
                  <a16:creationId xmlns:a16="http://schemas.microsoft.com/office/drawing/2014/main" id="{40BC1760-1F51-D035-C2C9-8D4EE5C98920}"/>
                </a:ext>
              </a:extLst>
            </p:cNvPr>
            <p:cNvSpPr txBox="1"/>
            <p:nvPr/>
          </p:nvSpPr>
          <p:spPr>
            <a:xfrm>
              <a:off x="9793353" y="2801630"/>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22</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31" name="Google Shape;195;p30">
              <a:extLst>
                <a:ext uri="{FF2B5EF4-FFF2-40B4-BE49-F238E27FC236}">
                  <a16:creationId xmlns:a16="http://schemas.microsoft.com/office/drawing/2014/main" id="{DA1CA9D5-00CE-1DAB-0237-D603DC8C8C4F}"/>
                </a:ext>
              </a:extLst>
            </p:cNvPr>
            <p:cNvSpPr txBox="1"/>
            <p:nvPr/>
          </p:nvSpPr>
          <p:spPr>
            <a:xfrm>
              <a:off x="10543434" y="2469764"/>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27</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grpSp>
      <p:grpSp>
        <p:nvGrpSpPr>
          <p:cNvPr id="19" name="Agrupar 18">
            <a:extLst>
              <a:ext uri="{FF2B5EF4-FFF2-40B4-BE49-F238E27FC236}">
                <a16:creationId xmlns:a16="http://schemas.microsoft.com/office/drawing/2014/main" id="{CD1CA246-BF80-02BA-B4EA-6B71898FADC4}"/>
              </a:ext>
            </a:extLst>
          </p:cNvPr>
          <p:cNvGrpSpPr/>
          <p:nvPr/>
        </p:nvGrpSpPr>
        <p:grpSpPr>
          <a:xfrm>
            <a:off x="7521981" y="4220918"/>
            <a:ext cx="2169021" cy="1437056"/>
            <a:chOff x="7521981" y="4220918"/>
            <a:chExt cx="2169021" cy="1437056"/>
          </a:xfrm>
        </p:grpSpPr>
        <p:sp>
          <p:nvSpPr>
            <p:cNvPr id="4" name="Retângulo 3">
              <a:extLst>
                <a:ext uri="{FF2B5EF4-FFF2-40B4-BE49-F238E27FC236}">
                  <a16:creationId xmlns:a16="http://schemas.microsoft.com/office/drawing/2014/main" id="{03EA7B9A-0DC8-E888-E2A8-7160BAC5462A}"/>
                </a:ext>
              </a:extLst>
            </p:cNvPr>
            <p:cNvSpPr/>
            <p:nvPr/>
          </p:nvSpPr>
          <p:spPr>
            <a:xfrm rot="5400000" flipH="1" flipV="1">
              <a:off x="7887964" y="3854935"/>
              <a:ext cx="1437056"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5" name="Título 2">
              <a:extLst>
                <a:ext uri="{FF2B5EF4-FFF2-40B4-BE49-F238E27FC236}">
                  <a16:creationId xmlns:a16="http://schemas.microsoft.com/office/drawing/2014/main" id="{3C06506D-C2CF-6040-A47E-8D83B227BC04}"/>
                </a:ext>
              </a:extLst>
            </p:cNvPr>
            <p:cNvSpPr txBox="1">
              <a:spLocks/>
            </p:cNvSpPr>
            <p:nvPr/>
          </p:nvSpPr>
          <p:spPr>
            <a:xfrm>
              <a:off x="7665056" y="4357930"/>
              <a:ext cx="1591081" cy="117781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
                  <a:srgbClr val="000000"/>
                </a:buClr>
                <a:buSzPts val="1100"/>
                <a:buFontTx/>
                <a:buNone/>
                <a:tabLst/>
                <a:defRPr/>
              </a:pPr>
              <a:r>
                <a:rPr kumimoji="0" lang="en-US" sz="1200" b="1" i="0" u="none" strike="noStrike" kern="1200" cap="none" spc="0" normalizeH="0" baseline="0">
                  <a:ln>
                    <a:noFill/>
                  </a:ln>
                  <a:solidFill>
                    <a:srgbClr val="FFFFFF"/>
                  </a:solidFill>
                  <a:effectLst/>
                  <a:uLnTx/>
                  <a:uFillTx/>
                  <a:latin typeface="DM Sans 14pt" pitchFamily="2" charset="77"/>
                  <a:ea typeface="Titillium Web"/>
                  <a:cs typeface="Titillium Web"/>
                  <a:sym typeface="Titillium Web"/>
                </a:rPr>
                <a:t>0.001%* of ETERWELL™ HAIR inhibits 66% of </a:t>
              </a:r>
              <a:br>
                <a:rPr kumimoji="0" lang="en-US" sz="1200" b="1" i="0" u="none" strike="noStrike" kern="1200" cap="none" spc="0" normalizeH="0" baseline="0">
                  <a:ln>
                    <a:noFill/>
                  </a:ln>
                  <a:solidFill>
                    <a:srgbClr val="FFFFFF"/>
                  </a:solidFill>
                  <a:effectLst/>
                  <a:uLnTx/>
                  <a:uFillTx/>
                  <a:latin typeface="DM Sans 14pt" pitchFamily="2" charset="77"/>
                  <a:ea typeface="Titillium Web"/>
                  <a:cs typeface="Titillium Web"/>
                  <a:sym typeface="Titillium Web"/>
                </a:rPr>
              </a:br>
              <a:r>
                <a:rPr kumimoji="0" lang="en-US" sz="1200" b="1" i="0" u="none" strike="noStrike" kern="1200" cap="none" spc="0" normalizeH="0" baseline="0">
                  <a:ln>
                    <a:noFill/>
                  </a:ln>
                  <a:solidFill>
                    <a:srgbClr val="FFFFFF"/>
                  </a:solidFill>
                  <a:effectLst/>
                  <a:uLnTx/>
                  <a:uFillTx/>
                  <a:latin typeface="DM Sans 14pt" pitchFamily="2" charset="77"/>
                  <a:ea typeface="Titillium Web"/>
                  <a:cs typeface="Titillium Web"/>
                  <a:sym typeface="Titillium Web"/>
                </a:rPr>
                <a:t>BCL-2 In Vitro</a:t>
              </a:r>
              <a:endParaRPr kumimoji="0" lang="en-US" sz="1600" b="0" i="0" u="none" strike="noStrike" kern="1200" cap="none" spc="0" normalizeH="0" baseline="0">
                <a:ln>
                  <a:noFill/>
                </a:ln>
                <a:solidFill>
                  <a:srgbClr val="FFFFFF"/>
                </a:solidFill>
                <a:effectLst/>
                <a:uLnTx/>
                <a:uFillTx/>
                <a:latin typeface="DM Sans 14pt" pitchFamily="2" charset="77"/>
                <a:ea typeface="Titillium Web"/>
                <a:cs typeface="Titillium Web"/>
                <a:sym typeface="Titillium Web"/>
              </a:endParaRPr>
            </a:p>
          </p:txBody>
        </p:sp>
      </p:grpSp>
      <p:grpSp>
        <p:nvGrpSpPr>
          <p:cNvPr id="21" name="Agrupar 20">
            <a:extLst>
              <a:ext uri="{FF2B5EF4-FFF2-40B4-BE49-F238E27FC236}">
                <a16:creationId xmlns:a16="http://schemas.microsoft.com/office/drawing/2014/main" id="{D1F9B820-C351-D9C6-6214-DB9E953751CF}"/>
              </a:ext>
            </a:extLst>
          </p:cNvPr>
          <p:cNvGrpSpPr/>
          <p:nvPr/>
        </p:nvGrpSpPr>
        <p:grpSpPr>
          <a:xfrm>
            <a:off x="9710724" y="4220917"/>
            <a:ext cx="2169021" cy="1437056"/>
            <a:chOff x="9710724" y="4220917"/>
            <a:chExt cx="2169021" cy="1437056"/>
          </a:xfrm>
        </p:grpSpPr>
        <p:sp>
          <p:nvSpPr>
            <p:cNvPr id="6" name="Retângulo 5">
              <a:extLst>
                <a:ext uri="{FF2B5EF4-FFF2-40B4-BE49-F238E27FC236}">
                  <a16:creationId xmlns:a16="http://schemas.microsoft.com/office/drawing/2014/main" id="{A7022E43-7739-30B2-2433-E6A802501672}"/>
                </a:ext>
              </a:extLst>
            </p:cNvPr>
            <p:cNvSpPr/>
            <p:nvPr/>
          </p:nvSpPr>
          <p:spPr>
            <a:xfrm rot="5400000" flipH="1" flipV="1">
              <a:off x="10076707" y="3854934"/>
              <a:ext cx="1437056"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9" name="Título 2">
              <a:extLst>
                <a:ext uri="{FF2B5EF4-FFF2-40B4-BE49-F238E27FC236}">
                  <a16:creationId xmlns:a16="http://schemas.microsoft.com/office/drawing/2014/main" id="{111855CE-3452-7FDB-A45E-8962CBDF9509}"/>
                </a:ext>
              </a:extLst>
            </p:cNvPr>
            <p:cNvSpPr txBox="1">
              <a:spLocks/>
            </p:cNvSpPr>
            <p:nvPr/>
          </p:nvSpPr>
          <p:spPr>
            <a:xfrm>
              <a:off x="9885936" y="4357930"/>
              <a:ext cx="1873723"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a:ln>
                    <a:noFill/>
                  </a:ln>
                  <a:solidFill>
                    <a:srgbClr val="FFFFFF"/>
                  </a:solidFill>
                  <a:effectLst/>
                  <a:uLnTx/>
                  <a:uFillTx/>
                  <a:latin typeface="DM Sans 14pt" pitchFamily="2" charset="77"/>
                </a:rPr>
                <a:t>Time Resolved Fluorescence Resonance Energy Transfer </a:t>
              </a:r>
              <a:br>
                <a:rPr kumimoji="0" lang="en-US" sz="1200" b="1" i="0" u="none" strike="noStrike" kern="1200" cap="none" spc="0" normalizeH="0" baseline="0">
                  <a:ln>
                    <a:noFill/>
                  </a:ln>
                  <a:solidFill>
                    <a:srgbClr val="FFFFFF"/>
                  </a:solidFill>
                  <a:effectLst/>
                  <a:uLnTx/>
                  <a:uFillTx/>
                  <a:latin typeface="DM Sans 14pt" pitchFamily="2" charset="77"/>
                </a:rPr>
              </a:br>
              <a:r>
                <a:rPr kumimoji="0" lang="en-US" sz="1200" b="1" i="0" u="none" strike="noStrike" kern="1200" cap="none" spc="0" normalizeH="0" baseline="0">
                  <a:ln>
                    <a:noFill/>
                  </a:ln>
                  <a:solidFill>
                    <a:srgbClr val="FFFFFF"/>
                  </a:solidFill>
                  <a:effectLst/>
                  <a:uLnTx/>
                  <a:uFillTx/>
                  <a:latin typeface="DM Sans 14pt" pitchFamily="2" charset="77"/>
                </a:rPr>
                <a:t>(TR-FRET assays)</a:t>
              </a:r>
              <a:endParaRPr kumimoji="0" lang="en-US" sz="1200" b="0" i="0" u="none" strike="noStrike" kern="1200" cap="none" spc="0" normalizeH="0" baseline="0">
                <a:ln>
                  <a:noFill/>
                </a:ln>
                <a:solidFill>
                  <a:srgbClr val="FFFFFF"/>
                </a:solidFill>
                <a:effectLst/>
                <a:uLnTx/>
                <a:uFillTx/>
                <a:latin typeface="DM Sans 14pt" pitchFamily="2" charset="77"/>
              </a:endParaRPr>
            </a:p>
          </p:txBody>
        </p:sp>
      </p:grpSp>
      <p:pic>
        <p:nvPicPr>
          <p:cNvPr id="16" name="Video 12">
            <a:hlinkClick r:id="" action="ppaction://media"/>
            <a:extLst>
              <a:ext uri="{FF2B5EF4-FFF2-40B4-BE49-F238E27FC236}">
                <a16:creationId xmlns:a16="http://schemas.microsoft.com/office/drawing/2014/main" id="{6770BDF7-F04E-CF9C-1CB0-C564ECBAE4E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7346" t="-921" r="10747" b="921"/>
          <a:stretch/>
        </p:blipFill>
        <p:spPr>
          <a:xfrm>
            <a:off x="7521978" y="974693"/>
            <a:ext cx="4357765" cy="2992739"/>
          </a:xfrm>
          <a:prstGeom prst="rect">
            <a:avLst/>
          </a:prstGeom>
        </p:spPr>
      </p:pic>
      <p:sp>
        <p:nvSpPr>
          <p:cNvPr id="22" name="Título 2">
            <a:extLst>
              <a:ext uri="{FF2B5EF4-FFF2-40B4-BE49-F238E27FC236}">
                <a16:creationId xmlns:a16="http://schemas.microsoft.com/office/drawing/2014/main" id="{6E818C38-6892-39BE-33A9-E8187AD3EA85}"/>
              </a:ext>
            </a:extLst>
          </p:cNvPr>
          <p:cNvSpPr txBox="1">
            <a:spLocks/>
          </p:cNvSpPr>
          <p:nvPr/>
        </p:nvSpPr>
        <p:spPr>
          <a:xfrm rot="16200000">
            <a:off x="9875569" y="226250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a:solidFill>
                  <a:schemeClr val="lt1"/>
                </a:solidFill>
                <a:latin typeface="Titillium Web"/>
                <a:ea typeface="Titillium Web"/>
                <a:cs typeface="Titillium Web"/>
                <a:sym typeface="Titillium Web"/>
              </a:rPr>
              <a:t>*dry extract</a:t>
            </a:r>
          </a:p>
        </p:txBody>
      </p:sp>
    </p:spTree>
    <p:extLst>
      <p:ext uri="{BB962C8B-B14F-4D97-AF65-F5344CB8AC3E}">
        <p14:creationId xmlns:p14="http://schemas.microsoft.com/office/powerpoint/2010/main" val="384013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67" fill="hold"/>
                                        <p:tgtEl>
                                          <p:spTgt spid="16"/>
                                        </p:tgtEl>
                                      </p:cBhvr>
                                    </p:cmd>
                                  </p:childTnLst>
                                </p:cTn>
                              </p:par>
                              <p:par>
                                <p:cTn id="7" presetID="10"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animEffect transition="in" filter="fade">
                                      <p:cBhvr>
                                        <p:cTn id="9" dur="500"/>
                                        <p:tgtEl>
                                          <p:spTgt spid="20"/>
                                        </p:tgtEl>
                                      </p:cBhvr>
                                    </p:animEffect>
                                  </p:childTnLst>
                                </p:cTn>
                              </p:par>
                              <p:par>
                                <p:cTn id="10" presetID="10" presetClass="entr" presetSubtype="0" fill="hold" grpId="0" nodeType="withEffect">
                                  <p:stCondLst>
                                    <p:cond delay="5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100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1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9" fill="hold" display="0">
                  <p:stCondLst>
                    <p:cond delay="indefinite"/>
                  </p:stCondLst>
                </p:cTn>
                <p:tgtEl>
                  <p:spTgt spid="16"/>
                </p:tgtEl>
              </p:cMediaNode>
            </p:video>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16"/>
                                        </p:tgtEl>
                                      </p:cBhvr>
                                    </p:cmd>
                                  </p:childTnLst>
                                </p:cTn>
                              </p:par>
                            </p:childTnLst>
                          </p:cTn>
                        </p:par>
                      </p:childTnLst>
                    </p:cTn>
                  </p:par>
                </p:childTnLst>
              </p:cTn>
              <p:nextCondLst>
                <p:cond evt="onClick" delay="0">
                  <p:tgtEl>
                    <p:spTgt spid="16"/>
                  </p:tgtEl>
                </p:cond>
              </p:nextCondLst>
            </p:seq>
          </p:childTnLst>
        </p:cTn>
      </p:par>
    </p:tnLst>
    <p:bldLst>
      <p:bldP spid="11"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i="1" dirty="0">
                <a:latin typeface="DM Sans 14pt Medium" pitchFamily="2" charset="77"/>
              </a:rPr>
              <a:t>IN VIVO </a:t>
            </a:r>
            <a:r>
              <a:rPr lang="en-US" sz="1600" b="0" dirty="0">
                <a:latin typeface="DM Sans 14pt Medium" pitchFamily="2" charset="77"/>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7"/>
            <a:ext cx="7743052" cy="872113"/>
          </a:xfrm>
        </p:spPr>
        <p:txBody>
          <a:bodyPr/>
          <a:lstStyle/>
          <a:p>
            <a:r>
              <a:rPr lang="en-US" sz="3000" dirty="0">
                <a:latin typeface="DM Sans 14pt Medium" pitchFamily="2" charset="77"/>
              </a:rPr>
              <a:t>Clinical study design: testing on those who need our solution the most</a:t>
            </a:r>
          </a:p>
        </p:txBody>
      </p:sp>
      <p:sp>
        <p:nvSpPr>
          <p:cNvPr id="11" name="Título 2">
            <a:extLst>
              <a:ext uri="{FF2B5EF4-FFF2-40B4-BE49-F238E27FC236}">
                <a16:creationId xmlns:a16="http://schemas.microsoft.com/office/drawing/2014/main" id="{0FE0ADF4-D099-4BD4-0A41-FDBA6923D67B}"/>
              </a:ext>
            </a:extLst>
          </p:cNvPr>
          <p:cNvSpPr txBox="1">
            <a:spLocks/>
          </p:cNvSpPr>
          <p:nvPr/>
        </p:nvSpPr>
        <p:spPr>
          <a:xfrm>
            <a:off x="302398" y="2054039"/>
            <a:ext cx="4256155" cy="40011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400" i="1" u="none" strike="noStrike" dirty="0">
                <a:solidFill>
                  <a:srgbClr val="89C7E8"/>
                </a:solidFill>
                <a:effectLst/>
                <a:latin typeface="DM Sans 14pt" pitchFamily="2" charset="77"/>
              </a:rPr>
              <a:t>In vivo </a:t>
            </a:r>
            <a:r>
              <a:rPr lang="en-US" sz="1400" i="0" u="none" strike="noStrike" dirty="0">
                <a:solidFill>
                  <a:srgbClr val="89C7E8"/>
                </a:solidFill>
                <a:effectLst/>
                <a:latin typeface="DM Sans 14pt" pitchFamily="2" charset="77"/>
              </a:rPr>
              <a:t>study with 2 groups, one placebo </a:t>
            </a:r>
            <a:br>
              <a:rPr lang="en-US" sz="1400" i="0" u="none" strike="noStrike" dirty="0">
                <a:solidFill>
                  <a:srgbClr val="89C7E8"/>
                </a:solidFill>
                <a:effectLst/>
                <a:latin typeface="DM Sans 14pt" pitchFamily="2" charset="77"/>
              </a:rPr>
            </a:br>
            <a:r>
              <a:rPr lang="en-US" sz="1400" i="0" u="none" strike="noStrike" dirty="0">
                <a:solidFill>
                  <a:srgbClr val="89C7E8"/>
                </a:solidFill>
                <a:effectLst/>
                <a:latin typeface="DM Sans 14pt" pitchFamily="2" charset="77"/>
              </a:rPr>
              <a:t>and one with 0.5% ETERWELL™ HAIR</a:t>
            </a:r>
            <a:br>
              <a:rPr lang="en-US" sz="1400" b="0" i="0" u="none" strike="noStrike" dirty="0">
                <a:effectLst/>
                <a:latin typeface="DM Sans 14pt" pitchFamily="2" charset="77"/>
              </a:rPr>
            </a:br>
            <a:endParaRPr lang="en-US" sz="1400" b="0" i="0" u="none" strike="noStrike" dirty="0">
              <a:effectLst/>
              <a:latin typeface="DM Sans 14pt" pitchFamily="2" charset="77"/>
            </a:endParaRP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Two groups of 30 volunteers each </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Groups composed of female and male with general hair loss (&gt;90 hairs lost in a combined wash and comb test)</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Age: 30–65 </a:t>
            </a:r>
            <a:r>
              <a:rPr lang="en-US" sz="1200" b="0" i="0" u="none" strike="noStrike" dirty="0" err="1">
                <a:effectLst/>
                <a:latin typeface="DM Sans 14pt" pitchFamily="2" charset="77"/>
              </a:rPr>
              <a:t>yo</a:t>
            </a:r>
            <a:endParaRPr lang="en-US" sz="1200" b="0" i="0" u="none" strike="noStrike" dirty="0">
              <a:effectLst/>
              <a:latin typeface="DM Sans 14pt" pitchFamily="2" charset="77"/>
            </a:endParaRP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One Group of 30 volunteers using PLACEBO</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One Group of 30 volunteers using a leave on formula containing ETERWELL</a:t>
            </a:r>
            <a:r>
              <a:rPr lang="en-US" sz="1200" b="0" dirty="0">
                <a:latin typeface="DM Sans 14pt" pitchFamily="2" charset="77"/>
              </a:rPr>
              <a:t>™</a:t>
            </a:r>
            <a:r>
              <a:rPr lang="en-US" sz="1200" b="0" i="0" u="none" strike="noStrike" dirty="0">
                <a:effectLst/>
                <a:latin typeface="DM Sans 14pt" pitchFamily="2" charset="77"/>
              </a:rPr>
              <a:t> HAIR 0.5% </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One daily application of scalp serum (no rinse)</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Five months study</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Evaluation of the Anagen (growing phase of the follicle) vs Telogen (resting phase of the follicle) phases of hair</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Measurement of the hair density</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Proteomics analysis on hair sampling</a:t>
            </a:r>
            <a:endParaRPr lang="en-US" sz="1400" b="0" i="0" u="none" strike="noStrike" dirty="0">
              <a:effectLst/>
              <a:latin typeface="DM Sans 14pt" pitchFamily="2" charset="77"/>
            </a:endParaRPr>
          </a:p>
        </p:txBody>
      </p:sp>
      <p:pic>
        <p:nvPicPr>
          <p:cNvPr id="3" name="Imagem 2">
            <a:extLst>
              <a:ext uri="{FF2B5EF4-FFF2-40B4-BE49-F238E27FC236}">
                <a16:creationId xmlns:a16="http://schemas.microsoft.com/office/drawing/2014/main" id="{2B9E1406-7FAC-074C-256F-C97C0EDA6902}"/>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a:ext>
            </a:extLst>
          </a:blip>
          <a:srcRect/>
          <a:stretch/>
        </p:blipFill>
        <p:spPr>
          <a:xfrm>
            <a:off x="8392072" y="1389115"/>
            <a:ext cx="2732627" cy="3671315"/>
          </a:xfrm>
          <a:prstGeom prst="rect">
            <a:avLst/>
          </a:prstGeom>
        </p:spPr>
      </p:pic>
      <p:pic>
        <p:nvPicPr>
          <p:cNvPr id="4" name="Picture 4" descr="Unrecognised  young woman delicately applies organic cosmetics oil to her hair using a pipette.">
            <a:extLst>
              <a:ext uri="{FF2B5EF4-FFF2-40B4-BE49-F238E27FC236}">
                <a16:creationId xmlns:a16="http://schemas.microsoft.com/office/drawing/2014/main" id="{B64509E8-3928-00BA-BB46-F7A0B08C8CA6}"/>
              </a:ext>
            </a:extLst>
          </p:cNvPr>
          <p:cNvPicPr>
            <a:picLocks noChangeAspect="1" noChangeArrowheads="1"/>
          </p:cNvPicPr>
          <p:nvPr/>
        </p:nvPicPr>
        <p:blipFill rotWithShape="1">
          <a:blip r:embed="rId7" cstate="screen">
            <a:alphaModFix amt="0"/>
            <a:extLst>
              <a:ext uri="{BEBA8EAE-BF5A-486C-A8C5-ECC9F3942E4B}">
                <a14:imgProps xmlns:a14="http://schemas.microsoft.com/office/drawing/2010/main">
                  <a14:imgLayer r:embed="rId8">
                    <a14:imgEffect>
                      <a14:brightnessContrast bright="-10000"/>
                    </a14:imgEffect>
                  </a14:imgLayer>
                </a14:imgProps>
              </a:ext>
              <a:ext uri="{28A0092B-C50C-407E-A947-70E740481C1C}">
                <a14:useLocalDpi xmlns:a14="http://schemas.microsoft.com/office/drawing/2010/main"/>
              </a:ext>
            </a:extLst>
          </a:blip>
          <a:srcRect/>
          <a:stretch/>
        </p:blipFill>
        <p:spPr bwMode="auto">
          <a:xfrm>
            <a:off x="5628545" y="2046894"/>
            <a:ext cx="2732532" cy="3671316"/>
          </a:xfrm>
          <a:prstGeom prst="rect">
            <a:avLst/>
          </a:prstGeom>
          <a:solidFill>
            <a:srgbClr val="48A2CF"/>
          </a:solidFill>
        </p:spPr>
      </p:pic>
      <p:sp>
        <p:nvSpPr>
          <p:cNvPr id="7" name="Título 2">
            <a:extLst>
              <a:ext uri="{FF2B5EF4-FFF2-40B4-BE49-F238E27FC236}">
                <a16:creationId xmlns:a16="http://schemas.microsoft.com/office/drawing/2014/main" id="{9C6B8EC6-CC17-0F00-8598-2D47D6DD4ECE}"/>
              </a:ext>
            </a:extLst>
          </p:cNvPr>
          <p:cNvSpPr txBox="1">
            <a:spLocks/>
          </p:cNvSpPr>
          <p:nvPr/>
        </p:nvSpPr>
        <p:spPr>
          <a:xfrm>
            <a:off x="5628545" y="3821925"/>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2000" dirty="0">
                <a:latin typeface="DM Sans 14pt" pitchFamily="2" charset="77"/>
              </a:rPr>
              <a:t>Placebo</a:t>
            </a:r>
          </a:p>
        </p:txBody>
      </p:sp>
      <p:sp>
        <p:nvSpPr>
          <p:cNvPr id="9" name="Título 2">
            <a:extLst>
              <a:ext uri="{FF2B5EF4-FFF2-40B4-BE49-F238E27FC236}">
                <a16:creationId xmlns:a16="http://schemas.microsoft.com/office/drawing/2014/main" id="{7321DB69-4BCB-8B92-A33C-A75AC1064DA3}"/>
              </a:ext>
            </a:extLst>
          </p:cNvPr>
          <p:cNvSpPr txBox="1">
            <a:spLocks/>
          </p:cNvSpPr>
          <p:nvPr/>
        </p:nvSpPr>
        <p:spPr>
          <a:xfrm>
            <a:off x="8392073" y="3161683"/>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600" dirty="0">
                <a:latin typeface="DM Sans 14pt" pitchFamily="2" charset="77"/>
              </a:rPr>
              <a:t>ETERWELL™ HAIR</a:t>
            </a:r>
          </a:p>
          <a:p>
            <a:pPr algn="ctr"/>
            <a:r>
              <a:rPr lang="en-US" sz="1600" dirty="0">
                <a:latin typeface="DM Sans 14pt" pitchFamily="2" charset="77"/>
              </a:rPr>
              <a:t>0.5%</a:t>
            </a:r>
          </a:p>
        </p:txBody>
      </p:sp>
      <p:sp>
        <p:nvSpPr>
          <p:cNvPr id="12" name="Título 2">
            <a:extLst>
              <a:ext uri="{FF2B5EF4-FFF2-40B4-BE49-F238E27FC236}">
                <a16:creationId xmlns:a16="http://schemas.microsoft.com/office/drawing/2014/main" id="{1BAA4A6B-FEAD-B28A-7008-802F4C998153}"/>
              </a:ext>
            </a:extLst>
          </p:cNvPr>
          <p:cNvSpPr txBox="1">
            <a:spLocks/>
          </p:cNvSpPr>
          <p:nvPr/>
        </p:nvSpPr>
        <p:spPr>
          <a:xfrm>
            <a:off x="5628545" y="3575064"/>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100" b="0" dirty="0">
                <a:latin typeface="DM Sans 14pt" pitchFamily="2" charset="77"/>
              </a:rPr>
              <a:t>GROUP 1:</a:t>
            </a:r>
          </a:p>
        </p:txBody>
      </p:sp>
      <p:sp>
        <p:nvSpPr>
          <p:cNvPr id="16" name="Título 2">
            <a:extLst>
              <a:ext uri="{FF2B5EF4-FFF2-40B4-BE49-F238E27FC236}">
                <a16:creationId xmlns:a16="http://schemas.microsoft.com/office/drawing/2014/main" id="{6B8BC8D2-36BC-2F35-9758-C5C4E85FB076}"/>
              </a:ext>
            </a:extLst>
          </p:cNvPr>
          <p:cNvSpPr txBox="1">
            <a:spLocks/>
          </p:cNvSpPr>
          <p:nvPr/>
        </p:nvSpPr>
        <p:spPr>
          <a:xfrm>
            <a:off x="8385192" y="2921340"/>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100" b="0" dirty="0">
                <a:latin typeface="DM Sans 14pt" pitchFamily="2" charset="77"/>
              </a:rPr>
              <a:t>GROUP 2:</a:t>
            </a:r>
          </a:p>
        </p:txBody>
      </p:sp>
    </p:spTree>
    <p:extLst>
      <p:ext uri="{BB962C8B-B14F-4D97-AF65-F5344CB8AC3E}">
        <p14:creationId xmlns:p14="http://schemas.microsoft.com/office/powerpoint/2010/main" val="257086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10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10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i="1">
                <a:latin typeface="DM Sans 14pt Medium" pitchFamily="2" charset="77"/>
              </a:rPr>
              <a:t>IN VIVO </a:t>
            </a:r>
            <a:r>
              <a:rPr lang="en-US" sz="1600" b="0">
                <a:latin typeface="DM Sans 14pt Medium" pitchFamily="2" charset="77"/>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7"/>
            <a:ext cx="8058679" cy="872113"/>
          </a:xfrm>
        </p:spPr>
        <p:txBody>
          <a:bodyPr/>
          <a:lstStyle/>
          <a:p>
            <a:pPr rtl="0">
              <a:spcBef>
                <a:spcPts val="0"/>
              </a:spcBef>
              <a:spcAft>
                <a:spcPts val="0"/>
              </a:spcAft>
            </a:pPr>
            <a:r>
              <a:rPr lang="en-US" sz="2000" b="1" i="0" u="none" strike="noStrike">
                <a:solidFill>
                  <a:srgbClr val="FFFFFF"/>
                </a:solidFill>
                <a:effectLst/>
                <a:latin typeface="DM Sans 14pt" pitchFamily="2" charset="77"/>
              </a:rPr>
              <a:t>Clear improvement of the hair vitality</a:t>
            </a:r>
            <a:br>
              <a:rPr lang="en-US" sz="2000" b="0">
                <a:effectLst/>
                <a:latin typeface="DM Sans 14pt" pitchFamily="2" charset="77"/>
              </a:rPr>
            </a:br>
            <a:r>
              <a:rPr lang="en-US" sz="2000" b="0" i="0" u="none" strike="noStrike">
                <a:solidFill>
                  <a:srgbClr val="FFFFFF"/>
                </a:solidFill>
                <a:effectLst/>
                <a:latin typeface="DM Sans 14pt" pitchFamily="2" charset="77"/>
              </a:rPr>
              <a:t>Anagen/Telogen ratio measurement</a:t>
            </a:r>
            <a:br>
              <a:rPr lang="en-US" sz="2000" b="0">
                <a:effectLst/>
                <a:latin typeface="DM Sans 14pt" pitchFamily="2" charset="77"/>
              </a:rPr>
            </a:br>
            <a:br>
              <a:rPr lang="en-US" sz="2000">
                <a:latin typeface="DM Sans 14pt" pitchFamily="2" charset="77"/>
              </a:rPr>
            </a:br>
            <a:endParaRPr lang="en-US" sz="2000">
              <a:latin typeface="DM Sans 14pt" pitchFamily="2" charset="77"/>
            </a:endParaRPr>
          </a:p>
        </p:txBody>
      </p:sp>
      <p:grpSp>
        <p:nvGrpSpPr>
          <p:cNvPr id="36" name="Agrupar 35">
            <a:extLst>
              <a:ext uri="{FF2B5EF4-FFF2-40B4-BE49-F238E27FC236}">
                <a16:creationId xmlns:a16="http://schemas.microsoft.com/office/drawing/2014/main" id="{204C5062-1895-0F73-E2F9-5D7D5E7F7726}"/>
              </a:ext>
            </a:extLst>
          </p:cNvPr>
          <p:cNvGrpSpPr/>
          <p:nvPr/>
        </p:nvGrpSpPr>
        <p:grpSpPr>
          <a:xfrm>
            <a:off x="302398" y="1785106"/>
            <a:ext cx="6064624" cy="4727034"/>
            <a:chOff x="302398" y="1785106"/>
            <a:chExt cx="6064624" cy="4727034"/>
          </a:xfrm>
        </p:grpSpPr>
        <p:grpSp>
          <p:nvGrpSpPr>
            <p:cNvPr id="19" name="Agrupar 18">
              <a:extLst>
                <a:ext uri="{FF2B5EF4-FFF2-40B4-BE49-F238E27FC236}">
                  <a16:creationId xmlns:a16="http://schemas.microsoft.com/office/drawing/2014/main" id="{FDE1F3A1-196F-6FC0-AC6E-BA8D1D922750}"/>
                </a:ext>
              </a:extLst>
            </p:cNvPr>
            <p:cNvGrpSpPr/>
            <p:nvPr/>
          </p:nvGrpSpPr>
          <p:grpSpPr>
            <a:xfrm>
              <a:off x="302398" y="2957822"/>
              <a:ext cx="5520177" cy="2539959"/>
              <a:chOff x="4028298" y="1776545"/>
              <a:chExt cx="5520177" cy="2539959"/>
            </a:xfrm>
          </p:grpSpPr>
          <p:sp>
            <p:nvSpPr>
              <p:cNvPr id="15" name="Retângulo 14">
                <a:extLst>
                  <a:ext uri="{FF2B5EF4-FFF2-40B4-BE49-F238E27FC236}">
                    <a16:creationId xmlns:a16="http://schemas.microsoft.com/office/drawing/2014/main" id="{8AE5A7B2-AE6F-DE98-88F2-DE572611F4BA}"/>
                  </a:ext>
                </a:extLst>
              </p:cNvPr>
              <p:cNvSpPr/>
              <p:nvPr/>
            </p:nvSpPr>
            <p:spPr>
              <a:xfrm rot="5400000" flipH="1" flipV="1">
                <a:off x="5518407" y="286436"/>
                <a:ext cx="2539959" cy="55201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Chart 15">
                <a:extLst>
                  <a:ext uri="{FF2B5EF4-FFF2-40B4-BE49-F238E27FC236}">
                    <a16:creationId xmlns:a16="http://schemas.microsoft.com/office/drawing/2014/main" id="{3DE8A1AE-F1B5-D0D2-6E3D-9E7A1FC65989}"/>
                  </a:ext>
                </a:extLst>
              </p:cNvPr>
              <p:cNvGraphicFramePr>
                <a:graphicFrameLocks/>
              </p:cNvGraphicFramePr>
              <p:nvPr>
                <p:extLst>
                  <p:ext uri="{D42A27DB-BD31-4B8C-83A1-F6EECF244321}">
                    <p14:modId xmlns:p14="http://schemas.microsoft.com/office/powerpoint/2010/main" val="2063181530"/>
                  </p:ext>
                </p:extLst>
              </p:nvPr>
            </p:nvGraphicFramePr>
            <p:xfrm>
              <a:off x="4653743" y="2044996"/>
              <a:ext cx="4269286" cy="2003055"/>
            </p:xfrm>
            <a:graphic>
              <a:graphicData uri="http://schemas.openxmlformats.org/drawingml/2006/chart">
                <c:chart xmlns:c="http://schemas.openxmlformats.org/drawingml/2006/chart" xmlns:r="http://schemas.openxmlformats.org/officeDocument/2006/relationships" r:id="rId6"/>
              </a:graphicData>
            </a:graphic>
          </p:graphicFrame>
        </p:grpSp>
        <p:sp>
          <p:nvSpPr>
            <p:cNvPr id="34" name="Retângulo 33">
              <a:extLst>
                <a:ext uri="{FF2B5EF4-FFF2-40B4-BE49-F238E27FC236}">
                  <a16:creationId xmlns:a16="http://schemas.microsoft.com/office/drawing/2014/main" id="{0CF2F1EC-AEE0-D2A1-DAB8-2185273827F0}"/>
                </a:ext>
              </a:extLst>
            </p:cNvPr>
            <p:cNvSpPr/>
            <p:nvPr/>
          </p:nvSpPr>
          <p:spPr>
            <a:xfrm>
              <a:off x="2988528" y="4860101"/>
              <a:ext cx="2324712" cy="436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ítulo 2">
              <a:extLst>
                <a:ext uri="{FF2B5EF4-FFF2-40B4-BE49-F238E27FC236}">
                  <a16:creationId xmlns:a16="http://schemas.microsoft.com/office/drawing/2014/main" id="{0FE0ADF4-D099-4BD4-0A41-FDBA6923D67B}"/>
                </a:ext>
              </a:extLst>
            </p:cNvPr>
            <p:cNvSpPr txBox="1">
              <a:spLocks/>
            </p:cNvSpPr>
            <p:nvPr/>
          </p:nvSpPr>
          <p:spPr>
            <a:xfrm>
              <a:off x="302398" y="1785106"/>
              <a:ext cx="6064624"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spcBef>
                  <a:spcPts val="0"/>
                </a:spcBef>
                <a:spcAft>
                  <a:spcPts val="0"/>
                </a:spcAft>
              </a:pPr>
              <a:r>
                <a:rPr lang="en-US" sz="1400" b="0" i="0" u="none" strike="noStrike">
                  <a:solidFill>
                    <a:srgbClr val="89C7E8"/>
                  </a:solidFill>
                  <a:effectLst/>
                  <a:latin typeface="DM Sans 14pt" pitchFamily="2" charset="77"/>
                </a:rPr>
                <a:t>"AT ratio" is a way of measuring the health of the hair, comparing </a:t>
              </a:r>
              <a:br>
                <a:rPr lang="en-US" sz="1400" b="0" i="0" u="none" strike="noStrike">
                  <a:solidFill>
                    <a:srgbClr val="89C7E8"/>
                  </a:solidFill>
                  <a:effectLst/>
                  <a:latin typeface="DM Sans 14pt" pitchFamily="2" charset="77"/>
                </a:rPr>
              </a:br>
              <a:r>
                <a:rPr lang="en-US" sz="1400" b="0" i="0" u="none" strike="noStrike">
                  <a:solidFill>
                    <a:srgbClr val="89C7E8"/>
                  </a:solidFill>
                  <a:effectLst/>
                  <a:latin typeface="DM Sans 14pt" pitchFamily="2" charset="77"/>
                </a:rPr>
                <a:t>the number of hairs in the growth phase (anagen) with those </a:t>
              </a:r>
              <a:br>
                <a:rPr lang="en-US" sz="1400" b="0" i="0" u="none" strike="noStrike">
                  <a:solidFill>
                    <a:srgbClr val="89C7E8"/>
                  </a:solidFill>
                  <a:effectLst/>
                  <a:latin typeface="DM Sans 14pt" pitchFamily="2" charset="77"/>
                </a:rPr>
              </a:br>
              <a:r>
                <a:rPr lang="en-US" sz="1400" b="0" i="0" u="none" strike="noStrike">
                  <a:solidFill>
                    <a:srgbClr val="89C7E8"/>
                  </a:solidFill>
                  <a:effectLst/>
                  <a:latin typeface="DM Sans 14pt" pitchFamily="2" charset="77"/>
                </a:rPr>
                <a:t>in the resting or shedding phase (telogen). </a:t>
              </a:r>
              <a:br>
                <a:rPr lang="en-US" sz="1400" b="0" i="0" u="none" strike="noStrike">
                  <a:solidFill>
                    <a:srgbClr val="89C7E8"/>
                  </a:solidFill>
                  <a:effectLst/>
                  <a:latin typeface="DM Sans 14pt" pitchFamily="2" charset="77"/>
                </a:rPr>
              </a:br>
              <a:br>
                <a:rPr lang="en-US" sz="1400" b="0" i="0" u="none" strike="noStrike">
                  <a:solidFill>
                    <a:srgbClr val="89C7E8"/>
                  </a:solidFill>
                  <a:effectLst/>
                  <a:latin typeface="DM Sans 14pt" pitchFamily="2" charset="77"/>
                </a:rPr>
              </a:br>
              <a:r>
                <a:rPr lang="en-US" sz="1400" b="1" i="0" u="none" strike="noStrike">
                  <a:solidFill>
                    <a:srgbClr val="89C7E8"/>
                  </a:solidFill>
                  <a:effectLst/>
                  <a:latin typeface="DM Sans 14pt" pitchFamily="2" charset="77"/>
                </a:rPr>
                <a:t>The higher the ratio, the more vitality and health the hair will show.</a:t>
              </a:r>
              <a:endParaRPr lang="en-US" sz="1100" b="0" i="0" u="none" strike="noStrike">
                <a:solidFill>
                  <a:srgbClr val="89C7E8"/>
                </a:solidFill>
                <a:effectLst/>
                <a:latin typeface="DM Sans 14pt" pitchFamily="2" charset="77"/>
              </a:endParaRPr>
            </a:p>
          </p:txBody>
        </p:sp>
        <p:sp>
          <p:nvSpPr>
            <p:cNvPr id="21" name="Título 2">
              <a:extLst>
                <a:ext uri="{FF2B5EF4-FFF2-40B4-BE49-F238E27FC236}">
                  <a16:creationId xmlns:a16="http://schemas.microsoft.com/office/drawing/2014/main" id="{DEF8C71E-3DDB-2924-E7D5-783C464E873F}"/>
                </a:ext>
              </a:extLst>
            </p:cNvPr>
            <p:cNvSpPr txBox="1">
              <a:spLocks/>
            </p:cNvSpPr>
            <p:nvPr/>
          </p:nvSpPr>
          <p:spPr>
            <a:xfrm>
              <a:off x="302398" y="5640027"/>
              <a:ext cx="5372261"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spcBef>
                  <a:spcPts val="0"/>
                </a:spcBef>
                <a:spcAft>
                  <a:spcPts val="0"/>
                </a:spcAft>
              </a:pPr>
              <a:r>
                <a:rPr lang="en-US" sz="1200" b="0" i="0" u="none" strike="noStrike">
                  <a:effectLst/>
                  <a:latin typeface="DM Sans 14pt" pitchFamily="2" charset="77"/>
                </a:rPr>
                <a:t>The number of hair follicles in the growth phase (anagen) increased, while those in the resting phase (telogen) decreased. </a:t>
              </a:r>
              <a:r>
                <a:rPr lang="en-US" sz="1200" b="1" i="0" u="none" strike="noStrike">
                  <a:effectLst/>
                  <a:latin typeface="DM Sans 14pt" pitchFamily="2" charset="77"/>
                </a:rPr>
                <a:t>This improvement of +5.2 was significant compared to the placebo (*p&lt;0.05)</a:t>
              </a:r>
              <a:endParaRPr lang="en-US" sz="900" b="0" i="0" u="none" strike="noStrike">
                <a:effectLst/>
                <a:latin typeface="DM Sans 14pt" pitchFamily="2" charset="77"/>
              </a:endParaRPr>
            </a:p>
          </p:txBody>
        </p:sp>
        <p:sp>
          <p:nvSpPr>
            <p:cNvPr id="28" name="TextBox 3">
              <a:extLst>
                <a:ext uri="{FF2B5EF4-FFF2-40B4-BE49-F238E27FC236}">
                  <a16:creationId xmlns:a16="http://schemas.microsoft.com/office/drawing/2014/main" id="{0A74E612-1DE6-3FFF-A8D4-20BC1FFD61B9}"/>
                </a:ext>
              </a:extLst>
            </p:cNvPr>
            <p:cNvSpPr txBox="1"/>
            <p:nvPr/>
          </p:nvSpPr>
          <p:spPr>
            <a:xfrm>
              <a:off x="3116594" y="3173570"/>
              <a:ext cx="265814" cy="369332"/>
            </a:xfrm>
            <a:prstGeom prst="rect">
              <a:avLst/>
            </a:prstGeom>
            <a:noFill/>
          </p:spPr>
          <p:txBody>
            <a:bodyPr wrap="square" rtlCol="0">
              <a:spAutoFit/>
            </a:bodyPr>
            <a:lstStyle/>
            <a:p>
              <a:r>
                <a:rPr lang="en-US"/>
                <a:t>*</a:t>
              </a:r>
            </a:p>
          </p:txBody>
        </p:sp>
        <p:cxnSp>
          <p:nvCxnSpPr>
            <p:cNvPr id="29" name="Straight Connector 6">
              <a:extLst>
                <a:ext uri="{FF2B5EF4-FFF2-40B4-BE49-F238E27FC236}">
                  <a16:creationId xmlns:a16="http://schemas.microsoft.com/office/drawing/2014/main" id="{5A9BDD03-A0B3-80BF-36A7-B0F26FF224ED}"/>
                </a:ext>
              </a:extLst>
            </p:cNvPr>
            <p:cNvCxnSpPr>
              <a:cxnSpLocks/>
            </p:cNvCxnSpPr>
            <p:nvPr/>
          </p:nvCxnSpPr>
          <p:spPr>
            <a:xfrm>
              <a:off x="2437600" y="3494056"/>
              <a:ext cx="1623803" cy="0"/>
            </a:xfrm>
            <a:prstGeom prst="line">
              <a:avLst/>
            </a:prstGeom>
            <a:ln w="12700">
              <a:solidFill>
                <a:srgbClr val="48A2CF"/>
              </a:solidFill>
            </a:ln>
          </p:spPr>
          <p:style>
            <a:lnRef idx="1">
              <a:schemeClr val="accent1"/>
            </a:lnRef>
            <a:fillRef idx="0">
              <a:schemeClr val="accent1"/>
            </a:fillRef>
            <a:effectRef idx="0">
              <a:schemeClr val="accent1"/>
            </a:effectRef>
            <a:fontRef idx="minor">
              <a:schemeClr val="tx1"/>
            </a:fontRef>
          </p:style>
        </p:cxnSp>
        <p:sp>
          <p:nvSpPr>
            <p:cNvPr id="32" name="Título 2">
              <a:extLst>
                <a:ext uri="{FF2B5EF4-FFF2-40B4-BE49-F238E27FC236}">
                  <a16:creationId xmlns:a16="http://schemas.microsoft.com/office/drawing/2014/main" id="{2A623D1C-D9F0-D193-C27C-5948FD2F311C}"/>
                </a:ext>
              </a:extLst>
            </p:cNvPr>
            <p:cNvSpPr txBox="1">
              <a:spLocks/>
            </p:cNvSpPr>
            <p:nvPr/>
          </p:nvSpPr>
          <p:spPr>
            <a:xfrm>
              <a:off x="3116594" y="4973607"/>
              <a:ext cx="2058448" cy="22882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200" b="0" u="none" strike="noStrike">
                  <a:solidFill>
                    <a:srgbClr val="48A2CF"/>
                  </a:solidFill>
                  <a:effectLst/>
                  <a:highlight>
                    <a:srgbClr val="FFFFFF"/>
                  </a:highlight>
                  <a:latin typeface="DM Sans 14pt" pitchFamily="2" charset="77"/>
                </a:rPr>
                <a:t>0.5% ETERWELL™ HAIR</a:t>
              </a:r>
              <a:endParaRPr lang="en-US" sz="1200" b="0">
                <a:solidFill>
                  <a:srgbClr val="48A2CF"/>
                </a:solidFill>
                <a:highlight>
                  <a:srgbClr val="FFFFFF"/>
                </a:highlight>
                <a:latin typeface="DM Sans 14pt Medium" pitchFamily="2" charset="77"/>
              </a:endParaRPr>
            </a:p>
          </p:txBody>
        </p:sp>
      </p:grpSp>
      <p:grpSp>
        <p:nvGrpSpPr>
          <p:cNvPr id="37" name="Agrupar 36">
            <a:extLst>
              <a:ext uri="{FF2B5EF4-FFF2-40B4-BE49-F238E27FC236}">
                <a16:creationId xmlns:a16="http://schemas.microsoft.com/office/drawing/2014/main" id="{A3476FAD-6C40-2A33-4741-76EF2250D728}"/>
              </a:ext>
            </a:extLst>
          </p:cNvPr>
          <p:cNvGrpSpPr/>
          <p:nvPr/>
        </p:nvGrpSpPr>
        <p:grpSpPr>
          <a:xfrm>
            <a:off x="6367022" y="2957822"/>
            <a:ext cx="5522582" cy="3554318"/>
            <a:chOff x="6367022" y="2957822"/>
            <a:chExt cx="5522582" cy="3554318"/>
          </a:xfrm>
        </p:grpSpPr>
        <p:sp>
          <p:nvSpPr>
            <p:cNvPr id="13" name="Retângulo 12">
              <a:extLst>
                <a:ext uri="{FF2B5EF4-FFF2-40B4-BE49-F238E27FC236}">
                  <a16:creationId xmlns:a16="http://schemas.microsoft.com/office/drawing/2014/main" id="{2429307E-C70F-AA03-AD77-CEB8B4731406}"/>
                </a:ext>
              </a:extLst>
            </p:cNvPr>
            <p:cNvSpPr/>
            <p:nvPr/>
          </p:nvSpPr>
          <p:spPr>
            <a:xfrm rot="5400000" flipH="1" flipV="1">
              <a:off x="7859536" y="1467713"/>
              <a:ext cx="2539959" cy="55201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tângulo 34">
              <a:extLst>
                <a:ext uri="{FF2B5EF4-FFF2-40B4-BE49-F238E27FC236}">
                  <a16:creationId xmlns:a16="http://schemas.microsoft.com/office/drawing/2014/main" id="{1E0B78DB-FE73-4948-3CB3-870CA11740E3}"/>
                </a:ext>
              </a:extLst>
            </p:cNvPr>
            <p:cNvSpPr/>
            <p:nvPr/>
          </p:nvSpPr>
          <p:spPr>
            <a:xfrm>
              <a:off x="9078362" y="5036873"/>
              <a:ext cx="2324712" cy="3007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Chart 18">
              <a:extLst>
                <a:ext uri="{FF2B5EF4-FFF2-40B4-BE49-F238E27FC236}">
                  <a16:creationId xmlns:a16="http://schemas.microsoft.com/office/drawing/2014/main" id="{AED0E978-FAB5-4D56-740E-1A2A5AA9CAF0}"/>
                </a:ext>
              </a:extLst>
            </p:cNvPr>
            <p:cNvGraphicFramePr>
              <a:graphicFrameLocks/>
            </p:cNvGraphicFramePr>
            <p:nvPr>
              <p:extLst>
                <p:ext uri="{D42A27DB-BD31-4B8C-83A1-F6EECF244321}">
                  <p14:modId xmlns:p14="http://schemas.microsoft.com/office/powerpoint/2010/main" val="3537984775"/>
                </p:ext>
              </p:extLst>
            </p:nvPr>
          </p:nvGraphicFramePr>
          <p:xfrm>
            <a:off x="6613154" y="3200203"/>
            <a:ext cx="4828537" cy="2129077"/>
          </p:xfrm>
          <a:graphic>
            <a:graphicData uri="http://schemas.openxmlformats.org/drawingml/2006/chart">
              <c:chart xmlns:c="http://schemas.openxmlformats.org/drawingml/2006/chart" xmlns:r="http://schemas.openxmlformats.org/officeDocument/2006/relationships" r:id="rId7"/>
            </a:graphicData>
          </a:graphic>
        </p:graphicFrame>
        <p:sp>
          <p:nvSpPr>
            <p:cNvPr id="22" name="Título 2">
              <a:extLst>
                <a:ext uri="{FF2B5EF4-FFF2-40B4-BE49-F238E27FC236}">
                  <a16:creationId xmlns:a16="http://schemas.microsoft.com/office/drawing/2014/main" id="{30A6D085-3DDA-DAA4-77DA-FA9DA04F13A8}"/>
                </a:ext>
              </a:extLst>
            </p:cNvPr>
            <p:cNvSpPr txBox="1">
              <a:spLocks/>
            </p:cNvSpPr>
            <p:nvPr/>
          </p:nvSpPr>
          <p:spPr>
            <a:xfrm>
              <a:off x="6367022" y="5640027"/>
              <a:ext cx="5263410"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spcBef>
                  <a:spcPts val="0"/>
                </a:spcBef>
                <a:spcAft>
                  <a:spcPts val="0"/>
                </a:spcAft>
              </a:pPr>
              <a:r>
                <a:rPr lang="en-US" sz="1200" i="0" u="none" strike="noStrike">
                  <a:effectLst/>
                  <a:latin typeface="DM Sans 14pt" pitchFamily="2" charset="77"/>
                </a:rPr>
                <a:t>70% of the volunteers who used the active formulation showed improvement </a:t>
              </a:r>
              <a:r>
                <a:rPr lang="en-US" sz="1200" b="0" i="0" u="none" strike="noStrike">
                  <a:effectLst/>
                  <a:latin typeface="DM Sans 14pt" pitchFamily="2" charset="77"/>
                </a:rPr>
                <a:t>in the ratio between the growth and resting phases, compared to fewer than 45% in the placebo group (*p&lt;0.05).</a:t>
              </a:r>
              <a:endParaRPr lang="en-US" sz="900" b="0" i="0" u="none" strike="noStrike">
                <a:effectLst/>
                <a:latin typeface="DM Sans 14pt" pitchFamily="2" charset="77"/>
              </a:endParaRPr>
            </a:p>
          </p:txBody>
        </p:sp>
        <p:sp>
          <p:nvSpPr>
            <p:cNvPr id="30" name="TextBox 3">
              <a:extLst>
                <a:ext uri="{FF2B5EF4-FFF2-40B4-BE49-F238E27FC236}">
                  <a16:creationId xmlns:a16="http://schemas.microsoft.com/office/drawing/2014/main" id="{E57754C6-C758-FC66-5B08-4F351FEC8529}"/>
                </a:ext>
              </a:extLst>
            </p:cNvPr>
            <p:cNvSpPr txBox="1"/>
            <p:nvPr/>
          </p:nvSpPr>
          <p:spPr>
            <a:xfrm>
              <a:off x="9177378" y="3426821"/>
              <a:ext cx="265814" cy="369332"/>
            </a:xfrm>
            <a:prstGeom prst="rect">
              <a:avLst/>
            </a:prstGeom>
            <a:noFill/>
          </p:spPr>
          <p:txBody>
            <a:bodyPr wrap="square" rtlCol="0">
              <a:spAutoFit/>
            </a:bodyPr>
            <a:lstStyle/>
            <a:p>
              <a:r>
                <a:rPr lang="en-US"/>
                <a:t>*</a:t>
              </a:r>
            </a:p>
          </p:txBody>
        </p:sp>
        <p:cxnSp>
          <p:nvCxnSpPr>
            <p:cNvPr id="31" name="Straight Connector 6">
              <a:extLst>
                <a:ext uri="{FF2B5EF4-FFF2-40B4-BE49-F238E27FC236}">
                  <a16:creationId xmlns:a16="http://schemas.microsoft.com/office/drawing/2014/main" id="{E8EF8334-085A-1557-8D7D-C6C6530EBF7D}"/>
                </a:ext>
              </a:extLst>
            </p:cNvPr>
            <p:cNvCxnSpPr>
              <a:cxnSpLocks/>
            </p:cNvCxnSpPr>
            <p:nvPr/>
          </p:nvCxnSpPr>
          <p:spPr>
            <a:xfrm>
              <a:off x="8498384" y="3747307"/>
              <a:ext cx="1623803" cy="0"/>
            </a:xfrm>
            <a:prstGeom prst="line">
              <a:avLst/>
            </a:prstGeom>
            <a:ln w="12700">
              <a:solidFill>
                <a:srgbClr val="48A2CF"/>
              </a:solidFill>
            </a:ln>
          </p:spPr>
          <p:style>
            <a:lnRef idx="1">
              <a:schemeClr val="accent1"/>
            </a:lnRef>
            <a:fillRef idx="0">
              <a:schemeClr val="accent1"/>
            </a:fillRef>
            <a:effectRef idx="0">
              <a:schemeClr val="accent1"/>
            </a:effectRef>
            <a:fontRef idx="minor">
              <a:schemeClr val="tx1"/>
            </a:fontRef>
          </p:style>
        </p:cxnSp>
        <p:sp>
          <p:nvSpPr>
            <p:cNvPr id="33" name="Título 2">
              <a:extLst>
                <a:ext uri="{FF2B5EF4-FFF2-40B4-BE49-F238E27FC236}">
                  <a16:creationId xmlns:a16="http://schemas.microsoft.com/office/drawing/2014/main" id="{FBED3BAF-3DF1-4C87-6E27-86AEAD5225BB}"/>
                </a:ext>
              </a:extLst>
            </p:cNvPr>
            <p:cNvSpPr txBox="1">
              <a:spLocks/>
            </p:cNvSpPr>
            <p:nvPr/>
          </p:nvSpPr>
          <p:spPr>
            <a:xfrm>
              <a:off x="9211421" y="5108826"/>
              <a:ext cx="2058448" cy="22882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200" b="0" u="none" strike="noStrike">
                  <a:solidFill>
                    <a:srgbClr val="48A2CF"/>
                  </a:solidFill>
                  <a:effectLst/>
                  <a:highlight>
                    <a:srgbClr val="FFFFFF"/>
                  </a:highlight>
                  <a:latin typeface="DM Sans 14pt" pitchFamily="2" charset="77"/>
                </a:rPr>
                <a:t>0.5% ETERWELL™ HAIR</a:t>
              </a:r>
              <a:endParaRPr lang="en-US" sz="1200" b="0">
                <a:solidFill>
                  <a:srgbClr val="48A2CF"/>
                </a:solidFill>
                <a:highlight>
                  <a:srgbClr val="FFFFFF"/>
                </a:highlight>
                <a:latin typeface="DM Sans 14pt Medium" pitchFamily="2" charset="77"/>
              </a:endParaRPr>
            </a:p>
          </p:txBody>
        </p:sp>
      </p:grpSp>
      <p:sp>
        <p:nvSpPr>
          <p:cNvPr id="3" name="TextBox 3">
            <a:extLst>
              <a:ext uri="{FF2B5EF4-FFF2-40B4-BE49-F238E27FC236}">
                <a16:creationId xmlns:a16="http://schemas.microsoft.com/office/drawing/2014/main" id="{EE6A5DB8-FA0D-CC1A-D6E1-9A6C980E5ECA}"/>
              </a:ext>
            </a:extLst>
          </p:cNvPr>
          <p:cNvSpPr txBox="1"/>
          <p:nvPr/>
        </p:nvSpPr>
        <p:spPr>
          <a:xfrm>
            <a:off x="4061232" y="3179809"/>
            <a:ext cx="265814" cy="369332"/>
          </a:xfrm>
          <a:prstGeom prst="rect">
            <a:avLst/>
          </a:prstGeom>
          <a:noFill/>
        </p:spPr>
        <p:txBody>
          <a:bodyPr wrap="square" rtlCol="0">
            <a:spAutoFit/>
          </a:bodyPr>
          <a:lstStyle/>
          <a:p>
            <a:r>
              <a:rPr lang="en-US"/>
              <a:t>*</a:t>
            </a:r>
          </a:p>
        </p:txBody>
      </p:sp>
    </p:spTree>
    <p:extLst>
      <p:ext uri="{BB962C8B-B14F-4D97-AF65-F5344CB8AC3E}">
        <p14:creationId xmlns:p14="http://schemas.microsoft.com/office/powerpoint/2010/main" val="405835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i="1" dirty="0">
                <a:latin typeface="DM Sans 14pt Medium" pitchFamily="2" charset="77"/>
              </a:rPr>
              <a:t>IN VIVO </a:t>
            </a:r>
            <a:r>
              <a:rPr lang="en-US" sz="1600" b="0" dirty="0">
                <a:latin typeface="DM Sans 14pt Medium" pitchFamily="2" charset="77"/>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7"/>
            <a:ext cx="8058679" cy="872113"/>
          </a:xfrm>
        </p:spPr>
        <p:txBody>
          <a:bodyPr/>
          <a:lstStyle/>
          <a:p>
            <a:pPr rtl="0">
              <a:spcBef>
                <a:spcPts val="0"/>
              </a:spcBef>
              <a:spcAft>
                <a:spcPts val="0"/>
              </a:spcAft>
            </a:pPr>
            <a:r>
              <a:rPr lang="en-US" sz="2000" dirty="0">
                <a:solidFill>
                  <a:srgbClr val="FFFFFF"/>
                </a:solidFill>
                <a:latin typeface="DM Sans 14pt" pitchFamily="2" charset="77"/>
              </a:rPr>
              <a:t>Showing h</a:t>
            </a:r>
            <a:r>
              <a:rPr lang="en-US" sz="2000" b="1" i="0" u="none" strike="noStrike" dirty="0">
                <a:solidFill>
                  <a:srgbClr val="FFFFFF"/>
                </a:solidFill>
                <a:effectLst/>
                <a:latin typeface="DM Sans 14pt" pitchFamily="2" charset="77"/>
              </a:rPr>
              <a:t>ighly significant </a:t>
            </a:r>
            <a:br>
              <a:rPr lang="en-US" sz="2000" b="1" i="0" u="none" strike="noStrike" dirty="0">
                <a:solidFill>
                  <a:srgbClr val="FFFFFF"/>
                </a:solidFill>
                <a:effectLst/>
                <a:latin typeface="DM Sans 14pt" pitchFamily="2" charset="77"/>
              </a:rPr>
            </a:br>
            <a:r>
              <a:rPr lang="en-US" sz="2000" b="1" i="0" u="none" strike="noStrike" dirty="0">
                <a:solidFill>
                  <a:srgbClr val="FFFFFF"/>
                </a:solidFill>
                <a:effectLst/>
                <a:latin typeface="DM Sans 14pt" pitchFamily="2" charset="77"/>
              </a:rPr>
              <a:t>hair density increase</a:t>
            </a:r>
            <a:endParaRPr lang="en-US" sz="2000" dirty="0">
              <a:latin typeface="DM Sans 14pt" pitchFamily="2" charset="77"/>
            </a:endParaRPr>
          </a:p>
        </p:txBody>
      </p:sp>
      <p:sp>
        <p:nvSpPr>
          <p:cNvPr id="5" name="TextBox 4">
            <a:extLst>
              <a:ext uri="{FF2B5EF4-FFF2-40B4-BE49-F238E27FC236}">
                <a16:creationId xmlns:a16="http://schemas.microsoft.com/office/drawing/2014/main" id="{3CD1B747-035D-88E2-305F-D27DBFCE4E42}"/>
              </a:ext>
            </a:extLst>
          </p:cNvPr>
          <p:cNvSpPr txBox="1"/>
          <p:nvPr/>
        </p:nvSpPr>
        <p:spPr>
          <a:xfrm>
            <a:off x="302397" y="2605697"/>
            <a:ext cx="4742040"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solidFill>
                  <a:srgbClr val="48A2CF"/>
                </a:solidFill>
                <a:latin typeface="LORA REGULAR ROMAN" pitchFamily="2" charset="77"/>
              </a:rPr>
              <a:t>Hair density is significantly increased (average + 5%, up to 28% for the best volunteer)  and outperforming the placebo.</a:t>
            </a:r>
          </a:p>
        </p:txBody>
      </p:sp>
      <p:sp>
        <p:nvSpPr>
          <p:cNvPr id="13" name="Retângulo 12">
            <a:extLst>
              <a:ext uri="{FF2B5EF4-FFF2-40B4-BE49-F238E27FC236}">
                <a16:creationId xmlns:a16="http://schemas.microsoft.com/office/drawing/2014/main" id="{2429307E-C70F-AA03-AD77-CEB8B4731406}"/>
              </a:ext>
            </a:extLst>
          </p:cNvPr>
          <p:cNvSpPr/>
          <p:nvPr/>
        </p:nvSpPr>
        <p:spPr>
          <a:xfrm rot="5400000" flipH="1" flipV="1">
            <a:off x="7159397" y="850323"/>
            <a:ext cx="3765418" cy="56949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 name="Chart 20">
            <a:extLst>
              <a:ext uri="{FF2B5EF4-FFF2-40B4-BE49-F238E27FC236}">
                <a16:creationId xmlns:a16="http://schemas.microsoft.com/office/drawing/2014/main" id="{40F21D96-F5AA-5DB4-8485-29F2C714337A}"/>
              </a:ext>
            </a:extLst>
          </p:cNvPr>
          <p:cNvGraphicFramePr>
            <a:graphicFrameLocks/>
          </p:cNvGraphicFramePr>
          <p:nvPr>
            <p:extLst>
              <p:ext uri="{D42A27DB-BD31-4B8C-83A1-F6EECF244321}">
                <p14:modId xmlns:p14="http://schemas.microsoft.com/office/powerpoint/2010/main" val="3240154483"/>
              </p:ext>
            </p:extLst>
          </p:nvPr>
        </p:nvGraphicFramePr>
        <p:xfrm>
          <a:off x="6607582" y="2095667"/>
          <a:ext cx="4694232" cy="3204301"/>
        </p:xfrm>
        <a:graphic>
          <a:graphicData uri="http://schemas.openxmlformats.org/drawingml/2006/chart">
            <c:chart xmlns:c="http://schemas.openxmlformats.org/drawingml/2006/chart" xmlns:r="http://schemas.openxmlformats.org/officeDocument/2006/relationships" r:id="rId5"/>
          </a:graphicData>
        </a:graphic>
      </p:graphicFrame>
      <p:grpSp>
        <p:nvGrpSpPr>
          <p:cNvPr id="4" name="Agrupar 3">
            <a:extLst>
              <a:ext uri="{FF2B5EF4-FFF2-40B4-BE49-F238E27FC236}">
                <a16:creationId xmlns:a16="http://schemas.microsoft.com/office/drawing/2014/main" id="{445FDC6A-0E61-B14E-53D5-8ECFF33B5C81}"/>
              </a:ext>
            </a:extLst>
          </p:cNvPr>
          <p:cNvGrpSpPr/>
          <p:nvPr/>
        </p:nvGrpSpPr>
        <p:grpSpPr>
          <a:xfrm>
            <a:off x="9115628" y="4989079"/>
            <a:ext cx="2324712" cy="300780"/>
            <a:chOff x="3223417" y="4989079"/>
            <a:chExt cx="2324712" cy="300780"/>
          </a:xfrm>
        </p:grpSpPr>
        <p:sp>
          <p:nvSpPr>
            <p:cNvPr id="35" name="Retângulo 34">
              <a:extLst>
                <a:ext uri="{FF2B5EF4-FFF2-40B4-BE49-F238E27FC236}">
                  <a16:creationId xmlns:a16="http://schemas.microsoft.com/office/drawing/2014/main" id="{1E0B78DB-FE73-4948-3CB3-870CA11740E3}"/>
                </a:ext>
              </a:extLst>
            </p:cNvPr>
            <p:cNvSpPr/>
            <p:nvPr/>
          </p:nvSpPr>
          <p:spPr>
            <a:xfrm>
              <a:off x="3223417" y="4989079"/>
              <a:ext cx="2324712" cy="3007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ítulo 2">
              <a:extLst>
                <a:ext uri="{FF2B5EF4-FFF2-40B4-BE49-F238E27FC236}">
                  <a16:creationId xmlns:a16="http://schemas.microsoft.com/office/drawing/2014/main" id="{FBED3BAF-3DF1-4C87-6E27-86AEAD5225BB}"/>
                </a:ext>
              </a:extLst>
            </p:cNvPr>
            <p:cNvSpPr txBox="1">
              <a:spLocks/>
            </p:cNvSpPr>
            <p:nvPr/>
          </p:nvSpPr>
          <p:spPr>
            <a:xfrm>
              <a:off x="3356476" y="5061032"/>
              <a:ext cx="2058448" cy="22882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200" b="0" u="none" strike="noStrike" dirty="0">
                  <a:solidFill>
                    <a:srgbClr val="48A2CF"/>
                  </a:solidFill>
                  <a:effectLst/>
                  <a:highlight>
                    <a:srgbClr val="FFFFFF"/>
                  </a:highlight>
                  <a:latin typeface="DM Sans 14pt" pitchFamily="2" charset="77"/>
                </a:rPr>
                <a:t>0.5% ETERWELL™ HAIR</a:t>
              </a:r>
              <a:endParaRPr lang="en-US" sz="1200" b="0" dirty="0">
                <a:solidFill>
                  <a:srgbClr val="48A2CF"/>
                </a:solidFill>
                <a:highlight>
                  <a:srgbClr val="FFFFFF"/>
                </a:highlight>
                <a:latin typeface="DM Sans 14pt Medium" pitchFamily="2" charset="77"/>
              </a:endParaRPr>
            </a:p>
          </p:txBody>
        </p:sp>
      </p:grpSp>
      <p:sp>
        <p:nvSpPr>
          <p:cNvPr id="7" name="TextBox 6">
            <a:extLst>
              <a:ext uri="{FF2B5EF4-FFF2-40B4-BE49-F238E27FC236}">
                <a16:creationId xmlns:a16="http://schemas.microsoft.com/office/drawing/2014/main" id="{0326F7D2-C2E1-1DAE-C951-7DD1B4E7E344}"/>
              </a:ext>
            </a:extLst>
          </p:cNvPr>
          <p:cNvSpPr txBox="1"/>
          <p:nvPr/>
        </p:nvSpPr>
        <p:spPr>
          <a:xfrm>
            <a:off x="9913367" y="2117701"/>
            <a:ext cx="638978" cy="369332"/>
          </a:xfrm>
          <a:prstGeom prst="rect">
            <a:avLst/>
          </a:prstGeom>
          <a:noFill/>
        </p:spPr>
        <p:txBody>
          <a:bodyPr wrap="square" rtlCol="0">
            <a:spAutoFit/>
          </a:bodyPr>
          <a:lstStyle/>
          <a:p>
            <a:pPr algn="ctr"/>
            <a:r>
              <a:rPr lang="en-US" dirty="0"/>
              <a:t>**</a:t>
            </a:r>
          </a:p>
        </p:txBody>
      </p:sp>
      <p:sp>
        <p:nvSpPr>
          <p:cNvPr id="9" name="TextBox 8">
            <a:extLst>
              <a:ext uri="{FF2B5EF4-FFF2-40B4-BE49-F238E27FC236}">
                <a16:creationId xmlns:a16="http://schemas.microsoft.com/office/drawing/2014/main" id="{987D7687-1B63-0BED-5098-B97607188A2E}"/>
              </a:ext>
            </a:extLst>
          </p:cNvPr>
          <p:cNvSpPr txBox="1"/>
          <p:nvPr/>
        </p:nvSpPr>
        <p:spPr>
          <a:xfrm>
            <a:off x="9712306" y="3430330"/>
            <a:ext cx="1023284" cy="307777"/>
          </a:xfrm>
          <a:prstGeom prst="rect">
            <a:avLst/>
          </a:prstGeom>
          <a:noFill/>
        </p:spPr>
        <p:txBody>
          <a:bodyPr wrap="square" rtlCol="0">
            <a:spAutoFit/>
          </a:bodyPr>
          <a:lstStyle/>
          <a:p>
            <a:pPr algn="ctr"/>
            <a:r>
              <a:rPr lang="en-US" sz="1400" dirty="0">
                <a:solidFill>
                  <a:srgbClr val="0B3C56"/>
                </a:solidFill>
              </a:rPr>
              <a:t>+5%</a:t>
            </a:r>
          </a:p>
        </p:txBody>
      </p:sp>
      <p:sp>
        <p:nvSpPr>
          <p:cNvPr id="6" name="TextBox 5">
            <a:extLst>
              <a:ext uri="{FF2B5EF4-FFF2-40B4-BE49-F238E27FC236}">
                <a16:creationId xmlns:a16="http://schemas.microsoft.com/office/drawing/2014/main" id="{AEECE60E-C081-EBBD-87CE-BF8712D02701}"/>
              </a:ext>
            </a:extLst>
          </p:cNvPr>
          <p:cNvSpPr txBox="1"/>
          <p:nvPr/>
        </p:nvSpPr>
        <p:spPr>
          <a:xfrm>
            <a:off x="9398542" y="5691808"/>
            <a:ext cx="2793458" cy="338554"/>
          </a:xfrm>
          <a:prstGeom prst="rect">
            <a:avLst/>
          </a:prstGeom>
          <a:noFill/>
        </p:spPr>
        <p:txBody>
          <a:bodyPr wrap="square" rtlCol="0">
            <a:spAutoFit/>
          </a:bodyPr>
          <a:lstStyle/>
          <a:p>
            <a:r>
              <a:rPr lang="en-US" sz="800" dirty="0">
                <a:solidFill>
                  <a:schemeClr val="bg1"/>
                </a:solidFill>
              </a:rPr>
              <a:t>Error bars = standard error of the mean. </a:t>
            </a:r>
            <a:br>
              <a:rPr lang="en-US" sz="800" dirty="0">
                <a:solidFill>
                  <a:schemeClr val="bg1"/>
                </a:solidFill>
              </a:rPr>
            </a:br>
            <a:r>
              <a:rPr lang="en-US" sz="800" dirty="0">
                <a:solidFill>
                  <a:schemeClr val="bg1"/>
                </a:solidFill>
              </a:rPr>
              <a:t>**p&lt;0.01 T150 vs baseline</a:t>
            </a:r>
          </a:p>
        </p:txBody>
      </p:sp>
    </p:spTree>
    <p:extLst>
      <p:ext uri="{BB962C8B-B14F-4D97-AF65-F5344CB8AC3E}">
        <p14:creationId xmlns:p14="http://schemas.microsoft.com/office/powerpoint/2010/main" val="3490237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i="1" dirty="0">
                <a:latin typeface="DM Sans 14pt Medium" pitchFamily="2" charset="77"/>
              </a:rPr>
              <a:t>IN VIVO </a:t>
            </a:r>
            <a:r>
              <a:rPr lang="en-US" sz="1600" b="0" dirty="0">
                <a:latin typeface="DM Sans 14pt Medium" pitchFamily="2" charset="77"/>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9" y="942997"/>
            <a:ext cx="6303260" cy="872113"/>
          </a:xfrm>
        </p:spPr>
        <p:txBody>
          <a:bodyPr/>
          <a:lstStyle/>
          <a:p>
            <a:pPr rtl="0">
              <a:spcBef>
                <a:spcPts val="0"/>
              </a:spcBef>
              <a:spcAft>
                <a:spcPts val="0"/>
              </a:spcAft>
            </a:pPr>
            <a:r>
              <a:rPr lang="en-US" sz="2000" dirty="0">
                <a:solidFill>
                  <a:srgbClr val="FFFFFF"/>
                </a:solidFill>
                <a:latin typeface="DM Sans 14pt" pitchFamily="2" charset="77"/>
              </a:rPr>
              <a:t>Showing h</a:t>
            </a:r>
            <a:r>
              <a:rPr lang="en-US" sz="2000" b="1" i="0" u="none" strike="noStrike" dirty="0">
                <a:solidFill>
                  <a:srgbClr val="FFFFFF"/>
                </a:solidFill>
                <a:effectLst/>
                <a:latin typeface="DM Sans 14pt" pitchFamily="2" charset="77"/>
              </a:rPr>
              <a:t>ighly significant hair density increase</a:t>
            </a:r>
            <a:r>
              <a:rPr lang="en-US" sz="2000" dirty="0">
                <a:solidFill>
                  <a:srgbClr val="FFFFFF"/>
                </a:solidFill>
                <a:latin typeface="DM Sans 14pt" pitchFamily="2" charset="77"/>
              </a:rPr>
              <a:t> </a:t>
            </a:r>
            <a:r>
              <a:rPr lang="en-US" sz="2000" b="1" i="0" u="none" strike="noStrike" dirty="0">
                <a:solidFill>
                  <a:srgbClr val="FFFFFF"/>
                </a:solidFill>
                <a:effectLst/>
                <a:latin typeface="DM Sans 14pt" pitchFamily="2" charset="77"/>
              </a:rPr>
              <a:t>with proven photographic evidence</a:t>
            </a:r>
            <a:br>
              <a:rPr lang="en-US" sz="2000" b="0" dirty="0">
                <a:effectLst/>
                <a:latin typeface="DM Sans 14pt" pitchFamily="2" charset="77"/>
              </a:rPr>
            </a:br>
            <a:endParaRPr lang="en-US" sz="2000" dirty="0">
              <a:latin typeface="DM Sans 14pt" pitchFamily="2" charset="77"/>
            </a:endParaRPr>
          </a:p>
        </p:txBody>
      </p:sp>
      <p:sp>
        <p:nvSpPr>
          <p:cNvPr id="7" name="Text Placeholder 13">
            <a:extLst>
              <a:ext uri="{FF2B5EF4-FFF2-40B4-BE49-F238E27FC236}">
                <a16:creationId xmlns:a16="http://schemas.microsoft.com/office/drawing/2014/main" id="{C65B300F-A1F7-D76D-F21C-4A95F10BBC9C}"/>
              </a:ext>
            </a:extLst>
          </p:cNvPr>
          <p:cNvSpPr txBox="1">
            <a:spLocks/>
          </p:cNvSpPr>
          <p:nvPr/>
        </p:nvSpPr>
        <p:spPr>
          <a:xfrm>
            <a:off x="6261846" y="5249846"/>
            <a:ext cx="5091954" cy="52349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solidFill>
                  <a:srgbClr val="89C7E8"/>
                </a:solidFill>
                <a:latin typeface="LORA REGULAR ROMAN" pitchFamily="2" charset="77"/>
              </a:rPr>
              <a:t>Average 5% hair density increase after 150 days</a:t>
            </a:r>
          </a:p>
          <a:p>
            <a:r>
              <a:rPr lang="en-US" sz="1800" dirty="0">
                <a:solidFill>
                  <a:srgbClr val="89C7E8"/>
                </a:solidFill>
                <a:latin typeface="LORA REGULAR ROMAN" pitchFamily="2" charset="77"/>
              </a:rPr>
              <a:t>Up to 28% increase for the best volunteer</a:t>
            </a:r>
          </a:p>
        </p:txBody>
      </p:sp>
      <p:grpSp>
        <p:nvGrpSpPr>
          <p:cNvPr id="30" name="Agrupar 29">
            <a:extLst>
              <a:ext uri="{FF2B5EF4-FFF2-40B4-BE49-F238E27FC236}">
                <a16:creationId xmlns:a16="http://schemas.microsoft.com/office/drawing/2014/main" id="{E0351F98-4A23-32E4-47E4-2A18D060A061}"/>
              </a:ext>
            </a:extLst>
          </p:cNvPr>
          <p:cNvGrpSpPr/>
          <p:nvPr/>
        </p:nvGrpSpPr>
        <p:grpSpPr>
          <a:xfrm>
            <a:off x="302399" y="1762636"/>
            <a:ext cx="5413052" cy="3137553"/>
            <a:chOff x="302399" y="1762636"/>
            <a:chExt cx="5413052" cy="3137553"/>
          </a:xfrm>
        </p:grpSpPr>
        <p:sp>
          <p:nvSpPr>
            <p:cNvPr id="24" name="Retângulo 23">
              <a:extLst>
                <a:ext uri="{FF2B5EF4-FFF2-40B4-BE49-F238E27FC236}">
                  <a16:creationId xmlns:a16="http://schemas.microsoft.com/office/drawing/2014/main" id="{9F5C2743-B064-6E36-2FCA-597A9E255907}"/>
                </a:ext>
              </a:extLst>
            </p:cNvPr>
            <p:cNvSpPr/>
            <p:nvPr/>
          </p:nvSpPr>
          <p:spPr>
            <a:xfrm rot="5400000" flipH="1" flipV="1">
              <a:off x="1440148" y="624887"/>
              <a:ext cx="3137553" cy="54130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17">
              <a:extLst>
                <a:ext uri="{FF2B5EF4-FFF2-40B4-BE49-F238E27FC236}">
                  <a16:creationId xmlns:a16="http://schemas.microsoft.com/office/drawing/2014/main" id="{8FB423BA-9FD6-A0C5-79A5-F19BA9045E68}"/>
                </a:ext>
              </a:extLst>
            </p:cNvPr>
            <p:cNvSpPr txBox="1"/>
            <p:nvPr/>
          </p:nvSpPr>
          <p:spPr>
            <a:xfrm>
              <a:off x="3321092" y="3495565"/>
              <a:ext cx="426720" cy="246221"/>
            </a:xfrm>
            <a:prstGeom prst="rect">
              <a:avLst/>
            </a:prstGeom>
            <a:noFill/>
          </p:spPr>
          <p:txBody>
            <a:bodyPr wrap="none" rtlCol="0">
              <a:spAutoFit/>
            </a:bodyPr>
            <a:lstStyle/>
            <a:p>
              <a:r>
                <a:rPr lang="en-US" sz="1000" dirty="0">
                  <a:solidFill>
                    <a:schemeClr val="bg1"/>
                  </a:solidFill>
                </a:rPr>
                <a:t>27%</a:t>
              </a:r>
            </a:p>
          </p:txBody>
        </p:sp>
        <p:sp>
          <p:nvSpPr>
            <p:cNvPr id="11" name="TextBox 19">
              <a:extLst>
                <a:ext uri="{FF2B5EF4-FFF2-40B4-BE49-F238E27FC236}">
                  <a16:creationId xmlns:a16="http://schemas.microsoft.com/office/drawing/2014/main" id="{83828C04-5C2F-1F6A-97CC-CD262A19A31D}"/>
                </a:ext>
              </a:extLst>
            </p:cNvPr>
            <p:cNvSpPr txBox="1"/>
            <p:nvPr/>
          </p:nvSpPr>
          <p:spPr>
            <a:xfrm>
              <a:off x="1474288" y="3618675"/>
              <a:ext cx="434734" cy="246221"/>
            </a:xfrm>
            <a:prstGeom prst="rect">
              <a:avLst/>
            </a:prstGeom>
            <a:noFill/>
          </p:spPr>
          <p:txBody>
            <a:bodyPr wrap="none" rtlCol="0">
              <a:spAutoFit/>
            </a:bodyPr>
            <a:lstStyle/>
            <a:p>
              <a:r>
                <a:rPr lang="en-US" sz="1000" dirty="0">
                  <a:solidFill>
                    <a:schemeClr val="bg1"/>
                  </a:solidFill>
                </a:rPr>
                <a:t>24%</a:t>
              </a:r>
            </a:p>
          </p:txBody>
        </p:sp>
        <p:grpSp>
          <p:nvGrpSpPr>
            <p:cNvPr id="27" name="Agrupar 26">
              <a:extLst>
                <a:ext uri="{FF2B5EF4-FFF2-40B4-BE49-F238E27FC236}">
                  <a16:creationId xmlns:a16="http://schemas.microsoft.com/office/drawing/2014/main" id="{33DFDE33-8343-AA8C-BAAF-AA472DC1C453}"/>
                </a:ext>
              </a:extLst>
            </p:cNvPr>
            <p:cNvGrpSpPr/>
            <p:nvPr/>
          </p:nvGrpSpPr>
          <p:grpSpPr>
            <a:xfrm>
              <a:off x="817346" y="2117074"/>
              <a:ext cx="4476837" cy="2443779"/>
              <a:chOff x="431743" y="1929241"/>
              <a:chExt cx="5416973" cy="2956973"/>
            </a:xfrm>
          </p:grpSpPr>
          <p:sp>
            <p:nvSpPr>
              <p:cNvPr id="12" name="TextBox 2">
                <a:extLst>
                  <a:ext uri="{FF2B5EF4-FFF2-40B4-BE49-F238E27FC236}">
                    <a16:creationId xmlns:a16="http://schemas.microsoft.com/office/drawing/2014/main" id="{13E995A0-232B-F410-565E-F227AE00AA4A}"/>
                  </a:ext>
                </a:extLst>
              </p:cNvPr>
              <p:cNvSpPr txBox="1"/>
              <p:nvPr/>
            </p:nvSpPr>
            <p:spPr>
              <a:xfrm>
                <a:off x="1483340" y="1929241"/>
                <a:ext cx="574520" cy="446892"/>
              </a:xfrm>
              <a:prstGeom prst="rect">
                <a:avLst/>
              </a:prstGeom>
              <a:noFill/>
            </p:spPr>
            <p:txBody>
              <a:bodyPr wrap="none" rtlCol="0">
                <a:spAutoFit/>
              </a:bodyPr>
              <a:lstStyle/>
              <a:p>
                <a:r>
                  <a:rPr lang="en-US" dirty="0"/>
                  <a:t>T0</a:t>
                </a:r>
              </a:p>
            </p:txBody>
          </p:sp>
          <p:sp>
            <p:nvSpPr>
              <p:cNvPr id="15" name="TextBox 3">
                <a:extLst>
                  <a:ext uri="{FF2B5EF4-FFF2-40B4-BE49-F238E27FC236}">
                    <a16:creationId xmlns:a16="http://schemas.microsoft.com/office/drawing/2014/main" id="{48EF357B-5BC6-0EF6-DB09-4CCA7AC4D6F0}"/>
                  </a:ext>
                </a:extLst>
              </p:cNvPr>
              <p:cNvSpPr txBox="1"/>
              <p:nvPr/>
            </p:nvSpPr>
            <p:spPr>
              <a:xfrm>
                <a:off x="4172730" y="1929241"/>
                <a:ext cx="828612" cy="446892"/>
              </a:xfrm>
              <a:prstGeom prst="rect">
                <a:avLst/>
              </a:prstGeom>
              <a:noFill/>
            </p:spPr>
            <p:txBody>
              <a:bodyPr wrap="none" rtlCol="0">
                <a:spAutoFit/>
              </a:bodyPr>
              <a:lstStyle/>
              <a:p>
                <a:r>
                  <a:rPr lang="en-US" dirty="0"/>
                  <a:t>T150</a:t>
                </a:r>
              </a:p>
            </p:txBody>
          </p:sp>
          <p:pic>
            <p:nvPicPr>
              <p:cNvPr id="16" name="Picture 6">
                <a:extLst>
                  <a:ext uri="{FF2B5EF4-FFF2-40B4-BE49-F238E27FC236}">
                    <a16:creationId xmlns:a16="http://schemas.microsoft.com/office/drawing/2014/main" id="{1A638C04-7EF1-4588-8906-FE798C3582E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1743" y="2298573"/>
                <a:ext cx="2633844" cy="1975384"/>
              </a:xfrm>
              <a:prstGeom prst="rect">
                <a:avLst/>
              </a:prstGeom>
            </p:spPr>
          </p:pic>
          <p:pic>
            <p:nvPicPr>
              <p:cNvPr id="17" name="Picture 7">
                <a:extLst>
                  <a:ext uri="{FF2B5EF4-FFF2-40B4-BE49-F238E27FC236}">
                    <a16:creationId xmlns:a16="http://schemas.microsoft.com/office/drawing/2014/main" id="{5AE3326B-73CD-C7B0-EA46-6CE7B1D2863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14872" y="2298573"/>
                <a:ext cx="2633844" cy="1975383"/>
              </a:xfrm>
              <a:prstGeom prst="rect">
                <a:avLst/>
              </a:prstGeom>
            </p:spPr>
          </p:pic>
          <p:sp>
            <p:nvSpPr>
              <p:cNvPr id="18" name="TextBox 9">
                <a:extLst>
                  <a:ext uri="{FF2B5EF4-FFF2-40B4-BE49-F238E27FC236}">
                    <a16:creationId xmlns:a16="http://schemas.microsoft.com/office/drawing/2014/main" id="{35DBB064-4959-5890-BDA2-060F81795BD7}"/>
                  </a:ext>
                </a:extLst>
              </p:cNvPr>
              <p:cNvSpPr txBox="1"/>
              <p:nvPr/>
            </p:nvSpPr>
            <p:spPr>
              <a:xfrm>
                <a:off x="1658188" y="4513804"/>
                <a:ext cx="2814796" cy="372410"/>
              </a:xfrm>
              <a:prstGeom prst="rect">
                <a:avLst/>
              </a:prstGeom>
              <a:noFill/>
            </p:spPr>
            <p:txBody>
              <a:bodyPr wrap="none" rtlCol="0">
                <a:spAutoFit/>
              </a:bodyPr>
              <a:lstStyle/>
              <a:p>
                <a:pPr algn="ctr"/>
                <a:r>
                  <a:rPr lang="en-US" sz="1400" dirty="0"/>
                  <a:t>Placebo - Volunteer #10P</a:t>
                </a:r>
              </a:p>
            </p:txBody>
          </p:sp>
        </p:grpSp>
      </p:grpSp>
      <p:grpSp>
        <p:nvGrpSpPr>
          <p:cNvPr id="31" name="Agrupar 30">
            <a:extLst>
              <a:ext uri="{FF2B5EF4-FFF2-40B4-BE49-F238E27FC236}">
                <a16:creationId xmlns:a16="http://schemas.microsoft.com/office/drawing/2014/main" id="{22C2F3B9-A58E-9302-8AF4-52CAD3F545AB}"/>
              </a:ext>
            </a:extLst>
          </p:cNvPr>
          <p:cNvGrpSpPr/>
          <p:nvPr/>
        </p:nvGrpSpPr>
        <p:grpSpPr>
          <a:xfrm>
            <a:off x="6261846" y="1762636"/>
            <a:ext cx="5397985" cy="3137553"/>
            <a:chOff x="6261846" y="1762636"/>
            <a:chExt cx="5397985" cy="3137553"/>
          </a:xfrm>
        </p:grpSpPr>
        <p:sp>
          <p:nvSpPr>
            <p:cNvPr id="29" name="Retângulo 28">
              <a:extLst>
                <a:ext uri="{FF2B5EF4-FFF2-40B4-BE49-F238E27FC236}">
                  <a16:creationId xmlns:a16="http://schemas.microsoft.com/office/drawing/2014/main" id="{2A9FDB4A-A7F6-83E3-1A62-480507C4F56E}"/>
                </a:ext>
              </a:extLst>
            </p:cNvPr>
            <p:cNvSpPr/>
            <p:nvPr/>
          </p:nvSpPr>
          <p:spPr>
            <a:xfrm rot="5400000" flipH="1" flipV="1">
              <a:off x="7392062" y="632420"/>
              <a:ext cx="3137553" cy="53979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Agrupar 25">
              <a:extLst>
                <a:ext uri="{FF2B5EF4-FFF2-40B4-BE49-F238E27FC236}">
                  <a16:creationId xmlns:a16="http://schemas.microsoft.com/office/drawing/2014/main" id="{BC354E31-B92F-9D1B-7A5D-CD98F7869376}"/>
                </a:ext>
              </a:extLst>
            </p:cNvPr>
            <p:cNvGrpSpPr/>
            <p:nvPr/>
          </p:nvGrpSpPr>
          <p:grpSpPr>
            <a:xfrm>
              <a:off x="6605658" y="2117074"/>
              <a:ext cx="4934756" cy="2456275"/>
              <a:chOff x="6358919" y="1929241"/>
              <a:chExt cx="5428232" cy="2972094"/>
            </a:xfrm>
          </p:grpSpPr>
          <p:pic>
            <p:nvPicPr>
              <p:cNvPr id="19" name="Picture 10">
                <a:extLst>
                  <a:ext uri="{FF2B5EF4-FFF2-40B4-BE49-F238E27FC236}">
                    <a16:creationId xmlns:a16="http://schemas.microsoft.com/office/drawing/2014/main" id="{E8250AE1-6D7F-4570-0DEB-2A2A8FF0F3D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58919" y="2298573"/>
                <a:ext cx="2633844" cy="1975383"/>
              </a:xfrm>
              <a:prstGeom prst="rect">
                <a:avLst/>
              </a:prstGeom>
            </p:spPr>
          </p:pic>
          <p:pic>
            <p:nvPicPr>
              <p:cNvPr id="20" name="Picture 11">
                <a:extLst>
                  <a:ext uri="{FF2B5EF4-FFF2-40B4-BE49-F238E27FC236}">
                    <a16:creationId xmlns:a16="http://schemas.microsoft.com/office/drawing/2014/main" id="{2B33FB5E-3769-4A4D-939B-08A1409CAB6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53307" y="2298573"/>
                <a:ext cx="2633844" cy="1975383"/>
              </a:xfrm>
              <a:prstGeom prst="rect">
                <a:avLst/>
              </a:prstGeom>
            </p:spPr>
          </p:pic>
          <p:sp>
            <p:nvSpPr>
              <p:cNvPr id="21" name="TextBox 12">
                <a:extLst>
                  <a:ext uri="{FF2B5EF4-FFF2-40B4-BE49-F238E27FC236}">
                    <a16:creationId xmlns:a16="http://schemas.microsoft.com/office/drawing/2014/main" id="{5B5D3D49-41C0-E1B9-430A-8378AEF75B4E}"/>
                  </a:ext>
                </a:extLst>
              </p:cNvPr>
              <p:cNvSpPr txBox="1"/>
              <p:nvPr/>
            </p:nvSpPr>
            <p:spPr>
              <a:xfrm>
                <a:off x="7321328" y="4566166"/>
                <a:ext cx="3553691" cy="335169"/>
              </a:xfrm>
              <a:prstGeom prst="rect">
                <a:avLst/>
              </a:prstGeom>
              <a:noFill/>
            </p:spPr>
            <p:txBody>
              <a:bodyPr wrap="none" rtlCol="0">
                <a:spAutoFit/>
              </a:bodyPr>
              <a:lstStyle/>
              <a:p>
                <a:r>
                  <a:rPr lang="en-US" sz="1200" b="1" dirty="0">
                    <a:solidFill>
                      <a:srgbClr val="48A2CF"/>
                    </a:solidFill>
                    <a:latin typeface="DM Sans 14pt" pitchFamily="2" charset="77"/>
                  </a:rPr>
                  <a:t>0.5% ETERWELL™ HAIR –Volunteer #19A</a:t>
                </a:r>
              </a:p>
            </p:txBody>
          </p:sp>
          <p:sp>
            <p:nvSpPr>
              <p:cNvPr id="22" name="TextBox 15">
                <a:extLst>
                  <a:ext uri="{FF2B5EF4-FFF2-40B4-BE49-F238E27FC236}">
                    <a16:creationId xmlns:a16="http://schemas.microsoft.com/office/drawing/2014/main" id="{B7980CE6-B3CB-C889-A825-48FDE8EF75DA}"/>
                  </a:ext>
                </a:extLst>
              </p:cNvPr>
              <p:cNvSpPr txBox="1"/>
              <p:nvPr/>
            </p:nvSpPr>
            <p:spPr>
              <a:xfrm>
                <a:off x="7473014" y="1929241"/>
                <a:ext cx="522291" cy="446892"/>
              </a:xfrm>
              <a:prstGeom prst="rect">
                <a:avLst/>
              </a:prstGeom>
              <a:noFill/>
            </p:spPr>
            <p:txBody>
              <a:bodyPr wrap="none" rtlCol="0">
                <a:spAutoFit/>
              </a:bodyPr>
              <a:lstStyle/>
              <a:p>
                <a:r>
                  <a:rPr lang="en-US" dirty="0"/>
                  <a:t>T0</a:t>
                </a:r>
              </a:p>
            </p:txBody>
          </p:sp>
          <p:sp>
            <p:nvSpPr>
              <p:cNvPr id="23" name="TextBox 18">
                <a:extLst>
                  <a:ext uri="{FF2B5EF4-FFF2-40B4-BE49-F238E27FC236}">
                    <a16:creationId xmlns:a16="http://schemas.microsoft.com/office/drawing/2014/main" id="{E456C83F-2E04-19D3-C64D-E49025183C6F}"/>
                  </a:ext>
                </a:extLst>
              </p:cNvPr>
              <p:cNvSpPr txBox="1"/>
              <p:nvPr/>
            </p:nvSpPr>
            <p:spPr>
              <a:xfrm>
                <a:off x="10162405" y="1929241"/>
                <a:ext cx="753283" cy="446892"/>
              </a:xfrm>
              <a:prstGeom prst="rect">
                <a:avLst/>
              </a:prstGeom>
              <a:noFill/>
            </p:spPr>
            <p:txBody>
              <a:bodyPr wrap="none" rtlCol="0">
                <a:spAutoFit/>
              </a:bodyPr>
              <a:lstStyle/>
              <a:p>
                <a:r>
                  <a:rPr lang="en-US" dirty="0"/>
                  <a:t>T150</a:t>
                </a:r>
              </a:p>
            </p:txBody>
          </p:sp>
        </p:grpSp>
      </p:grpSp>
      <p:sp>
        <p:nvSpPr>
          <p:cNvPr id="3" name="Text Placeholder 13">
            <a:extLst>
              <a:ext uri="{FF2B5EF4-FFF2-40B4-BE49-F238E27FC236}">
                <a16:creationId xmlns:a16="http://schemas.microsoft.com/office/drawing/2014/main" id="{339137E0-3854-DFA8-8EEF-E897760D5EA1}"/>
              </a:ext>
            </a:extLst>
          </p:cNvPr>
          <p:cNvSpPr txBox="1">
            <a:spLocks/>
          </p:cNvSpPr>
          <p:nvPr/>
        </p:nvSpPr>
        <p:spPr>
          <a:xfrm>
            <a:off x="302398" y="5196335"/>
            <a:ext cx="5091954" cy="52349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sz="1800" dirty="0">
              <a:solidFill>
                <a:srgbClr val="89C7E8"/>
              </a:solidFill>
              <a:latin typeface="LORA REGULAR ROMAN" pitchFamily="2" charset="77"/>
            </a:endParaRPr>
          </a:p>
          <a:p>
            <a:r>
              <a:rPr lang="en-US" sz="1400" dirty="0">
                <a:solidFill>
                  <a:schemeClr val="bg1"/>
                </a:solidFill>
                <a:latin typeface="DM Sans 14pt" pitchFamily="2" charset="77"/>
              </a:rPr>
              <a:t>Placebo</a:t>
            </a:r>
          </a:p>
          <a:p>
            <a:endParaRPr lang="en-US" sz="1800" dirty="0">
              <a:solidFill>
                <a:srgbClr val="89C7E8"/>
              </a:solidFill>
              <a:latin typeface="LORA REGULAR ROMAN" pitchFamily="2" charset="77"/>
            </a:endParaRPr>
          </a:p>
        </p:txBody>
      </p:sp>
    </p:spTree>
    <p:extLst>
      <p:ext uri="{BB962C8B-B14F-4D97-AF65-F5344CB8AC3E}">
        <p14:creationId xmlns:p14="http://schemas.microsoft.com/office/powerpoint/2010/main" val="103206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1" u="none" strike="noStrike" kern="1200" cap="none" spc="0" normalizeH="0" baseline="0">
                <a:ln>
                  <a:noFill/>
                </a:ln>
                <a:solidFill>
                  <a:srgbClr val="FFFFFF"/>
                </a:solidFill>
                <a:effectLst/>
                <a:uLnTx/>
                <a:uFillTx/>
                <a:latin typeface="DM Sans 14pt Medium" pitchFamily="2" charset="77"/>
                <a:ea typeface="+mj-ea"/>
                <a:cs typeface="+mj-cs"/>
              </a:rPr>
              <a:t>IN VIVO </a:t>
            </a:r>
            <a:r>
              <a:rPr kumimoji="0" lang="en-US" sz="1600" b="0" i="0" u="none" strike="noStrike" kern="1200" cap="none" spc="0" normalizeH="0" baseline="0">
                <a:ln>
                  <a:noFill/>
                </a:ln>
                <a:solidFill>
                  <a:srgbClr val="FFFFFF"/>
                </a:solidFill>
                <a:effectLst/>
                <a:uLnTx/>
                <a:uFillTx/>
                <a:latin typeface="DM Sans 14pt Medium" pitchFamily="2" charset="77"/>
                <a:ea typeface="+mj-ea"/>
                <a:cs typeface="+mj-cs"/>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8"/>
            <a:ext cx="11343502" cy="237420"/>
          </a:xfrm>
        </p:spPr>
        <p:txBody>
          <a:bodyPr/>
          <a:lstStyle/>
          <a:p>
            <a:pPr>
              <a:spcBef>
                <a:spcPts val="0"/>
              </a:spcBef>
            </a:pPr>
            <a:r>
              <a:rPr lang="en-US" sz="2000">
                <a:solidFill>
                  <a:srgbClr val="FFFFFF"/>
                </a:solidFill>
                <a:latin typeface="DM Sans 14pt" pitchFamily="2" charset="77"/>
              </a:rPr>
              <a:t>Showing h</a:t>
            </a:r>
            <a:r>
              <a:rPr lang="en-US" sz="2000" b="1" i="0" u="none" strike="noStrike">
                <a:solidFill>
                  <a:srgbClr val="FFFFFF"/>
                </a:solidFill>
                <a:effectLst/>
                <a:latin typeface="DM Sans 14pt" pitchFamily="2" charset="77"/>
              </a:rPr>
              <a:t>ighly significant hair density increase, especially for </a:t>
            </a:r>
            <a:r>
              <a:rPr lang="en-US" sz="2000">
                <a:solidFill>
                  <a:srgbClr val="FFFFFF"/>
                </a:solidFill>
                <a:latin typeface="DM Sans 14pt" pitchFamily="2" charset="77"/>
              </a:rPr>
              <a:t>low hair density</a:t>
            </a:r>
            <a:r>
              <a:rPr lang="en-US" sz="2000" b="1" i="0" u="none" strike="noStrike">
                <a:solidFill>
                  <a:srgbClr val="FFFFFF"/>
                </a:solidFill>
                <a:effectLst/>
                <a:latin typeface="DM Sans 14pt" pitchFamily="2" charset="77"/>
              </a:rPr>
              <a:t> volunteers:</a:t>
            </a:r>
            <a:br>
              <a:rPr lang="en-US" sz="2000" b="1" i="0" u="none" strike="noStrike">
                <a:solidFill>
                  <a:srgbClr val="FFFFFF"/>
                </a:solidFill>
                <a:effectLst/>
                <a:latin typeface="DM Sans 14pt" pitchFamily="2" charset="77"/>
              </a:rPr>
            </a:br>
            <a:r>
              <a:rPr lang="en-US" sz="2000" b="0">
                <a:solidFill>
                  <a:srgbClr val="FFFFFF"/>
                </a:solidFill>
                <a:latin typeface="DM Sans 14pt" pitchFamily="2" charset="77"/>
              </a:rPr>
              <a:t>Hair density, placebo group vs test group</a:t>
            </a:r>
            <a:br>
              <a:rPr lang="en-US" sz="2000">
                <a:solidFill>
                  <a:srgbClr val="FFFFFF"/>
                </a:solidFill>
                <a:latin typeface="DM Sans 14pt" pitchFamily="2" charset="77"/>
              </a:rPr>
            </a:br>
            <a:endParaRPr lang="en-US" sz="2000">
              <a:latin typeface="DM Sans 14pt" pitchFamily="2" charset="77"/>
            </a:endParaRPr>
          </a:p>
        </p:txBody>
      </p:sp>
      <p:sp>
        <p:nvSpPr>
          <p:cNvPr id="7" name="Text Placeholder 13">
            <a:extLst>
              <a:ext uri="{FF2B5EF4-FFF2-40B4-BE49-F238E27FC236}">
                <a16:creationId xmlns:a16="http://schemas.microsoft.com/office/drawing/2014/main" id="{C65B300F-A1F7-D76D-F21C-4A95F10BBC9C}"/>
              </a:ext>
            </a:extLst>
          </p:cNvPr>
          <p:cNvSpPr txBox="1">
            <a:spLocks/>
          </p:cNvSpPr>
          <p:nvPr/>
        </p:nvSpPr>
        <p:spPr>
          <a:xfrm>
            <a:off x="302398" y="5659179"/>
            <a:ext cx="9873989" cy="52349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lvl="0"/>
            <a:r>
              <a:rPr lang="en-US" sz="2000">
                <a:solidFill>
                  <a:srgbClr val="89C7E8"/>
                </a:solidFill>
                <a:latin typeface="Lora" pitchFamily="2" charset="77"/>
              </a:rPr>
              <a:t>The less hair the volunteers had, </a:t>
            </a:r>
            <a:br>
              <a:rPr lang="en-US" sz="2000">
                <a:solidFill>
                  <a:srgbClr val="89C7E8"/>
                </a:solidFill>
                <a:latin typeface="Lora" pitchFamily="2" charset="77"/>
              </a:rPr>
            </a:br>
            <a:r>
              <a:rPr lang="en-US" sz="2000">
                <a:solidFill>
                  <a:srgbClr val="89C7E8"/>
                </a:solidFill>
                <a:latin typeface="Lora" pitchFamily="2" charset="77"/>
              </a:rPr>
              <a:t>the more ETERWELL™ HAIR increased hair density</a:t>
            </a:r>
          </a:p>
        </p:txBody>
      </p:sp>
      <p:grpSp>
        <p:nvGrpSpPr>
          <p:cNvPr id="18" name="Agrupar 17">
            <a:extLst>
              <a:ext uri="{FF2B5EF4-FFF2-40B4-BE49-F238E27FC236}">
                <a16:creationId xmlns:a16="http://schemas.microsoft.com/office/drawing/2014/main" id="{C0461C8A-12CF-25CA-99D2-D3F771EFF8A7}"/>
              </a:ext>
            </a:extLst>
          </p:cNvPr>
          <p:cNvGrpSpPr/>
          <p:nvPr/>
        </p:nvGrpSpPr>
        <p:grpSpPr>
          <a:xfrm>
            <a:off x="219555" y="1740309"/>
            <a:ext cx="5498082" cy="3650364"/>
            <a:chOff x="445909" y="1740309"/>
            <a:chExt cx="5498082" cy="3650364"/>
          </a:xfrm>
        </p:grpSpPr>
        <p:sp>
          <p:nvSpPr>
            <p:cNvPr id="19" name="Retângulo 18">
              <a:extLst>
                <a:ext uri="{FF2B5EF4-FFF2-40B4-BE49-F238E27FC236}">
                  <a16:creationId xmlns:a16="http://schemas.microsoft.com/office/drawing/2014/main" id="{E2F8BEF6-021C-5B18-C55D-157872C1EC5C}"/>
                </a:ext>
              </a:extLst>
            </p:cNvPr>
            <p:cNvSpPr/>
            <p:nvPr/>
          </p:nvSpPr>
          <p:spPr>
            <a:xfrm>
              <a:off x="530940" y="1740309"/>
              <a:ext cx="5413051" cy="3140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4">
              <a:extLst>
                <a:ext uri="{FF2B5EF4-FFF2-40B4-BE49-F238E27FC236}">
                  <a16:creationId xmlns:a16="http://schemas.microsoft.com/office/drawing/2014/main" id="{0DE60F73-55A0-645F-6EB3-F743F40C6B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896" y="1740309"/>
              <a:ext cx="4591665" cy="2959511"/>
            </a:xfrm>
            <a:prstGeom prst="rect">
              <a:avLst/>
            </a:prstGeom>
          </p:spPr>
        </p:pic>
        <p:sp>
          <p:nvSpPr>
            <p:cNvPr id="21" name="TextBox 8">
              <a:extLst>
                <a:ext uri="{FF2B5EF4-FFF2-40B4-BE49-F238E27FC236}">
                  <a16:creationId xmlns:a16="http://schemas.microsoft.com/office/drawing/2014/main" id="{2B503B48-4E0F-4D2A-ACAD-747BA5A46043}"/>
                </a:ext>
              </a:extLst>
            </p:cNvPr>
            <p:cNvSpPr txBox="1"/>
            <p:nvPr/>
          </p:nvSpPr>
          <p:spPr>
            <a:xfrm>
              <a:off x="445909" y="4959786"/>
              <a:ext cx="3103536" cy="430887"/>
            </a:xfrm>
            <a:prstGeom prst="rect">
              <a:avLst/>
            </a:prstGeom>
            <a:noFill/>
          </p:spPr>
          <p:txBody>
            <a:bodyPr wrap="square" rtlCol="0">
              <a:spAutoFit/>
            </a:bodyPr>
            <a:lstStyle/>
            <a:p>
              <a:r>
                <a:rPr lang="en-US" sz="1100">
                  <a:solidFill>
                    <a:schemeClr val="bg1"/>
                  </a:solidFill>
                  <a:latin typeface="DM Sans 14pt" pitchFamily="2" charset="77"/>
                </a:rPr>
                <a:t>No significant correlation between hair density at T0 and placebo effect.</a:t>
              </a:r>
            </a:p>
          </p:txBody>
        </p:sp>
      </p:grpSp>
      <p:grpSp>
        <p:nvGrpSpPr>
          <p:cNvPr id="22" name="Agrupar 21">
            <a:extLst>
              <a:ext uri="{FF2B5EF4-FFF2-40B4-BE49-F238E27FC236}">
                <a16:creationId xmlns:a16="http://schemas.microsoft.com/office/drawing/2014/main" id="{B4AFA60C-E146-1621-E21F-946EC7206B71}"/>
              </a:ext>
            </a:extLst>
          </p:cNvPr>
          <p:cNvGrpSpPr/>
          <p:nvPr/>
        </p:nvGrpSpPr>
        <p:grpSpPr>
          <a:xfrm>
            <a:off x="6166306" y="1762636"/>
            <a:ext cx="5498082" cy="3647714"/>
            <a:chOff x="6231876" y="1740309"/>
            <a:chExt cx="5498082" cy="3647714"/>
          </a:xfrm>
        </p:grpSpPr>
        <p:sp>
          <p:nvSpPr>
            <p:cNvPr id="23" name="Retângulo 22">
              <a:extLst>
                <a:ext uri="{FF2B5EF4-FFF2-40B4-BE49-F238E27FC236}">
                  <a16:creationId xmlns:a16="http://schemas.microsoft.com/office/drawing/2014/main" id="{C8B28D49-4786-2691-CD14-125A0EBE2A9C}"/>
                </a:ext>
              </a:extLst>
            </p:cNvPr>
            <p:cNvSpPr/>
            <p:nvPr/>
          </p:nvSpPr>
          <p:spPr>
            <a:xfrm>
              <a:off x="6331974" y="1740309"/>
              <a:ext cx="5397984" cy="3140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11">
              <a:extLst>
                <a:ext uri="{FF2B5EF4-FFF2-40B4-BE49-F238E27FC236}">
                  <a16:creationId xmlns:a16="http://schemas.microsoft.com/office/drawing/2014/main" id="{D590988F-CDB1-35F4-FA9F-97799CD8504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868223" y="1814960"/>
              <a:ext cx="4572001" cy="2727543"/>
            </a:xfrm>
            <a:prstGeom prst="rect">
              <a:avLst/>
            </a:prstGeom>
          </p:spPr>
        </p:pic>
        <p:sp>
          <p:nvSpPr>
            <p:cNvPr id="25" name="TextBox 9">
              <a:extLst>
                <a:ext uri="{FF2B5EF4-FFF2-40B4-BE49-F238E27FC236}">
                  <a16:creationId xmlns:a16="http://schemas.microsoft.com/office/drawing/2014/main" id="{E362F36D-258C-E3A3-DC73-8DD70AC0F704}"/>
                </a:ext>
              </a:extLst>
            </p:cNvPr>
            <p:cNvSpPr txBox="1"/>
            <p:nvPr/>
          </p:nvSpPr>
          <p:spPr>
            <a:xfrm>
              <a:off x="6231876" y="4957136"/>
              <a:ext cx="3369225" cy="430887"/>
            </a:xfrm>
            <a:prstGeom prst="rect">
              <a:avLst/>
            </a:prstGeom>
            <a:noFill/>
          </p:spPr>
          <p:txBody>
            <a:bodyPr wrap="square" rtlCol="0">
              <a:spAutoFit/>
            </a:bodyPr>
            <a:lstStyle/>
            <a:p>
              <a:r>
                <a:rPr lang="en-US" sz="1100">
                  <a:solidFill>
                    <a:schemeClr val="bg1"/>
                  </a:solidFill>
                  <a:latin typeface="DM Sans 14pt" pitchFamily="2" charset="77"/>
                </a:rPr>
                <a:t>Significant negative correlation between hair density at T0 and ETERWELL™ HAIR effect. </a:t>
              </a:r>
            </a:p>
          </p:txBody>
        </p:sp>
        <p:sp>
          <p:nvSpPr>
            <p:cNvPr id="26" name="CaixaDeTexto 25">
              <a:extLst>
                <a:ext uri="{FF2B5EF4-FFF2-40B4-BE49-F238E27FC236}">
                  <a16:creationId xmlns:a16="http://schemas.microsoft.com/office/drawing/2014/main" id="{DBFC1ECF-F144-8349-7984-B20D2700A62C}"/>
                </a:ext>
              </a:extLst>
            </p:cNvPr>
            <p:cNvSpPr txBox="1"/>
            <p:nvPr/>
          </p:nvSpPr>
          <p:spPr>
            <a:xfrm>
              <a:off x="8277516" y="4559088"/>
              <a:ext cx="1868129" cy="261610"/>
            </a:xfrm>
            <a:prstGeom prst="rect">
              <a:avLst/>
            </a:prstGeom>
            <a:noFill/>
          </p:spPr>
          <p:txBody>
            <a:bodyPr wrap="square">
              <a:spAutoFit/>
            </a:bodyPr>
            <a:lstStyle/>
            <a:p>
              <a:pPr algn="ctr"/>
              <a:r>
                <a:rPr lang="en-US" sz="1100">
                  <a:solidFill>
                    <a:srgbClr val="48A2CF"/>
                  </a:solidFill>
                  <a:latin typeface="DM Sans 14pt" pitchFamily="2" charset="77"/>
                </a:rPr>
                <a:t>0.5% ETERWELL™ HAIR </a:t>
              </a:r>
              <a:endParaRPr lang="en-US" sz="1100">
                <a:solidFill>
                  <a:srgbClr val="48A2CF"/>
                </a:solidFill>
              </a:endParaRPr>
            </a:p>
          </p:txBody>
        </p:sp>
      </p:grpSp>
    </p:spTree>
    <p:extLst>
      <p:ext uri="{BB962C8B-B14F-4D97-AF65-F5344CB8AC3E}">
        <p14:creationId xmlns:p14="http://schemas.microsoft.com/office/powerpoint/2010/main" val="210930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6" name="Video 2">
            <a:hlinkClick r:id="" action="ppaction://media"/>
            <a:extLst>
              <a:ext uri="{FF2B5EF4-FFF2-40B4-BE49-F238E27FC236}">
                <a16:creationId xmlns:a16="http://schemas.microsoft.com/office/drawing/2014/main" id="{F762ABA2-509D-3C94-9AAA-A8FBEA1D54B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7805" r="9923"/>
          <a:stretch/>
        </p:blipFill>
        <p:spPr>
          <a:xfrm>
            <a:off x="5746875" y="302398"/>
            <a:ext cx="6142727" cy="4199817"/>
          </a:xfrm>
          <a:prstGeom prst="rect">
            <a:avLst/>
          </a:prstGeom>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302400"/>
            <a:ext cx="6611749" cy="1450200"/>
          </a:xfrm>
        </p:spPr>
        <p:txBody>
          <a:bodyPr/>
          <a:lstStyle/>
          <a:p>
            <a:r>
              <a:rPr lang="en-US" sz="6000">
                <a:latin typeface="DM Sans 14pt Medium" pitchFamily="2" charset="77"/>
              </a:rPr>
              <a:t>Proteome analysis</a:t>
            </a:r>
            <a:br>
              <a:rPr lang="en-US" sz="6000">
                <a:latin typeface="DM Sans 14pt Medium" pitchFamily="2" charset="77"/>
              </a:rPr>
            </a:br>
            <a:endParaRPr lang="en-US" sz="6000">
              <a:latin typeface="DM Sans 14pt Medium" pitchFamily="2" charset="77"/>
            </a:endParaRP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46AA6F86-2FEA-AC74-244C-A6E9D123550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ítulo 2">
            <a:extLst>
              <a:ext uri="{FF2B5EF4-FFF2-40B4-BE49-F238E27FC236}">
                <a16:creationId xmlns:a16="http://schemas.microsoft.com/office/drawing/2014/main" id="{E70EB61E-B41D-F221-EA76-6ABE37F214F4}"/>
              </a:ext>
            </a:extLst>
          </p:cNvPr>
          <p:cNvSpPr txBox="1">
            <a:spLocks/>
          </p:cNvSpPr>
          <p:nvPr/>
        </p:nvSpPr>
        <p:spPr>
          <a:xfrm>
            <a:off x="1388126" y="3053010"/>
            <a:ext cx="3697222"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a:solidFill>
                  <a:srgbClr val="89C7E8"/>
                </a:solidFill>
                <a:latin typeface="LORA REGULAR ROMAN" pitchFamily="2" charset="77"/>
              </a:rPr>
              <a:t>Proteome analysis is the study of proteins that are present in hair strands and the scalp. This analysis explores how these proteins interact and how their functions can affect hair growth, health, and structure.</a:t>
            </a:r>
            <a:endParaRPr lang="en-US" sz="2000">
              <a:solidFill>
                <a:srgbClr val="89C7E8"/>
              </a:solidFill>
              <a:latin typeface="LORA REGULAR ROMAN" pitchFamily="2" charset="77"/>
            </a:endParaRPr>
          </a:p>
        </p:txBody>
      </p:sp>
    </p:spTree>
    <p:extLst>
      <p:ext uri="{BB962C8B-B14F-4D97-AF65-F5344CB8AC3E}">
        <p14:creationId xmlns:p14="http://schemas.microsoft.com/office/powerpoint/2010/main" val="289916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666"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6"/>
                                        </p:tgtEl>
                                      </p:cBhvr>
                                    </p:cmd>
                                  </p:childTnLst>
                                </p:cTn>
                              </p:par>
                            </p:childTnLst>
                          </p:cTn>
                        </p:par>
                      </p:childTnLst>
                    </p:cTn>
                  </p:par>
                </p:childTnLst>
              </p:cTn>
              <p:nextCondLst>
                <p:cond evt="onClick" delay="0">
                  <p:tgtEl>
                    <p:spTgt spid="16"/>
                  </p:tgtEl>
                </p:cond>
              </p:nextCondLst>
            </p:seq>
            <p:video>
              <p:cMediaNode vol="80000" mute="1">
                <p:cTn id="12" repeatCount="indefinite" fill="hold" display="0">
                  <p:stCondLst>
                    <p:cond delay="indefinite"/>
                  </p:stCondLst>
                </p:cTn>
                <p:tgtEl>
                  <p:spTgt spid="16"/>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1F704D99-025E-C87C-B27C-38F830E66EC4}"/>
              </a:ext>
            </a:extLst>
          </p:cNvPr>
          <p:cNvSpPr/>
          <p:nvPr/>
        </p:nvSpPr>
        <p:spPr>
          <a:xfrm>
            <a:off x="5957038" y="1762636"/>
            <a:ext cx="5930162" cy="3140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PROTEOME ANALYSIS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8"/>
            <a:ext cx="10361120" cy="237420"/>
          </a:xfrm>
        </p:spPr>
        <p:txBody>
          <a:bodyPr/>
          <a:lstStyle/>
          <a:p>
            <a:pPr>
              <a:spcBef>
                <a:spcPts val="0"/>
              </a:spcBef>
            </a:pPr>
            <a:r>
              <a:rPr lang="en-US" sz="3000" b="1" i="0" u="none" strike="noStrike">
                <a:solidFill>
                  <a:srgbClr val="FFFFFF"/>
                </a:solidFill>
                <a:effectLst/>
                <a:latin typeface="DM Sans 14pt" pitchFamily="2" charset="77"/>
              </a:rPr>
              <a:t>Overall proteins </a:t>
            </a:r>
            <a:br>
              <a:rPr lang="en-US" sz="3000" b="1" i="0" u="none" strike="noStrike">
                <a:solidFill>
                  <a:srgbClr val="FFFFFF"/>
                </a:solidFill>
                <a:effectLst/>
                <a:latin typeface="DM Sans 14pt" pitchFamily="2" charset="77"/>
              </a:rPr>
            </a:br>
            <a:endParaRPr lang="en-US" sz="3000" b="1" i="0" u="none" strike="noStrike">
              <a:solidFill>
                <a:srgbClr val="FFFFFF"/>
              </a:solidFill>
              <a:effectLst/>
              <a:latin typeface="DM Sans 14pt" pitchFamily="2" charset="77"/>
            </a:endParaRPr>
          </a:p>
        </p:txBody>
      </p:sp>
      <p:sp>
        <p:nvSpPr>
          <p:cNvPr id="7" name="Text Placeholder 13">
            <a:extLst>
              <a:ext uri="{FF2B5EF4-FFF2-40B4-BE49-F238E27FC236}">
                <a16:creationId xmlns:a16="http://schemas.microsoft.com/office/drawing/2014/main" id="{C65B300F-A1F7-D76D-F21C-4A95F10BBC9C}"/>
              </a:ext>
            </a:extLst>
          </p:cNvPr>
          <p:cNvSpPr txBox="1">
            <a:spLocks/>
          </p:cNvSpPr>
          <p:nvPr/>
        </p:nvSpPr>
        <p:spPr>
          <a:xfrm>
            <a:off x="310218" y="4279175"/>
            <a:ext cx="4133928" cy="165316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a:solidFill>
                  <a:srgbClr val="89C7E8"/>
                </a:solidFill>
                <a:latin typeface="LORA REGULAR ROMAN" pitchFamily="2" charset="77"/>
              </a:rPr>
              <a:t>A significant reduction in the number of different proteins when using ETERWELL</a:t>
            </a:r>
            <a:r>
              <a:rPr lang="en-US" sz="2000" baseline="30000">
                <a:solidFill>
                  <a:srgbClr val="89C7E8"/>
                </a:solidFill>
                <a:latin typeface="LORA REGULAR ROMAN" pitchFamily="2" charset="77"/>
              </a:rPr>
              <a:t>TM</a:t>
            </a:r>
            <a:r>
              <a:rPr lang="en-US" sz="2000">
                <a:solidFill>
                  <a:srgbClr val="89C7E8"/>
                </a:solidFill>
                <a:latin typeface="LORA REGULAR ROMAN" pitchFamily="2" charset="77"/>
              </a:rPr>
              <a:t> HAIR, from 2,208 different types to 1,905.</a:t>
            </a:r>
          </a:p>
          <a:p>
            <a:endParaRPr lang="en-US" sz="2000">
              <a:solidFill>
                <a:srgbClr val="89C7E8"/>
              </a:solidFill>
              <a:latin typeface="LORA REGULAR ROMAN" pitchFamily="2" charset="77"/>
            </a:endParaRPr>
          </a:p>
        </p:txBody>
      </p:sp>
      <p:sp>
        <p:nvSpPr>
          <p:cNvPr id="3" name="Título 2">
            <a:extLst>
              <a:ext uri="{FF2B5EF4-FFF2-40B4-BE49-F238E27FC236}">
                <a16:creationId xmlns:a16="http://schemas.microsoft.com/office/drawing/2014/main" id="{F0D2424B-E9B0-A098-BE43-8A9075299393}"/>
              </a:ext>
            </a:extLst>
          </p:cNvPr>
          <p:cNvSpPr txBox="1">
            <a:spLocks/>
          </p:cNvSpPr>
          <p:nvPr/>
        </p:nvSpPr>
        <p:spPr>
          <a:xfrm>
            <a:off x="302398" y="1642537"/>
            <a:ext cx="4606486"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a:effectLst/>
                <a:latin typeface="DM Sans 14pt" pitchFamily="2" charset="77"/>
              </a:rPr>
              <a:t>In our analysis, we identified that after 5 months, using the placebo did not significantly affect the number of identified proteins, whereas using ETERWELL™ HAIR led to a reduction in the diversity of expressed proteins.</a:t>
            </a:r>
            <a:br>
              <a:rPr lang="en-US" sz="1600" b="0" i="0" u="none" strike="noStrike">
                <a:effectLst/>
                <a:latin typeface="DM Sans 14pt" pitchFamily="2" charset="77"/>
              </a:rPr>
            </a:br>
            <a:br>
              <a:rPr lang="en-US" sz="1600" b="0" i="0" u="none" strike="noStrike">
                <a:effectLst/>
                <a:latin typeface="DM Sans 14pt" pitchFamily="2" charset="77"/>
              </a:rPr>
            </a:br>
            <a:r>
              <a:rPr lang="en-US" sz="1600" b="0" i="0" u="none" strike="noStrike">
                <a:effectLst/>
                <a:latin typeface="DM Sans 14pt" pitchFamily="2" charset="77"/>
              </a:rPr>
              <a:t>This reduction in diversity could indicate that ETERWELL™ HAIR is regulating and stabilizing </a:t>
            </a:r>
            <a:br>
              <a:rPr lang="en-US" sz="1600" b="0" i="0" u="none" strike="noStrike">
                <a:effectLst/>
                <a:latin typeface="DM Sans 14pt" pitchFamily="2" charset="77"/>
              </a:rPr>
            </a:br>
            <a:r>
              <a:rPr lang="en-US" sz="1600" b="0" i="0" u="none" strike="noStrike">
                <a:effectLst/>
                <a:latin typeface="DM Sans 14pt" pitchFamily="2" charset="77"/>
              </a:rPr>
              <a:t>the hair’s protein environment</a:t>
            </a:r>
            <a:r>
              <a:rPr lang="en-US" sz="1600" b="0">
                <a:latin typeface="DM Sans 14pt" pitchFamily="2" charset="77"/>
              </a:rPr>
              <a:t>!</a:t>
            </a:r>
            <a:endParaRPr lang="en-US" sz="1600" b="0" i="0" u="none" strike="noStrike">
              <a:effectLst/>
              <a:latin typeface="DM Sans 14pt" pitchFamily="2" charset="77"/>
            </a:endParaRPr>
          </a:p>
          <a:p>
            <a:pPr rtl="0">
              <a:lnSpc>
                <a:spcPct val="100000"/>
              </a:lnSpc>
              <a:spcBef>
                <a:spcPts val="0"/>
              </a:spcBef>
              <a:spcAft>
                <a:spcPts val="0"/>
              </a:spcAft>
            </a:pPr>
            <a:endParaRPr lang="en-US" sz="1400" b="0" i="0" u="none" strike="noStrike">
              <a:effectLst/>
              <a:latin typeface="DM Sans 14pt" pitchFamily="2" charset="77"/>
            </a:endParaRPr>
          </a:p>
        </p:txBody>
      </p:sp>
      <p:grpSp>
        <p:nvGrpSpPr>
          <p:cNvPr id="18" name="Agrupar 17">
            <a:extLst>
              <a:ext uri="{FF2B5EF4-FFF2-40B4-BE49-F238E27FC236}">
                <a16:creationId xmlns:a16="http://schemas.microsoft.com/office/drawing/2014/main" id="{9E8EE6F5-D972-DEFF-A851-8529E5850444}"/>
              </a:ext>
            </a:extLst>
          </p:cNvPr>
          <p:cNvGrpSpPr/>
          <p:nvPr/>
        </p:nvGrpSpPr>
        <p:grpSpPr>
          <a:xfrm>
            <a:off x="5959440" y="2101996"/>
            <a:ext cx="5930161" cy="2654008"/>
            <a:chOff x="5951620" y="217528"/>
            <a:chExt cx="5930161" cy="2654008"/>
          </a:xfrm>
        </p:grpSpPr>
        <p:sp>
          <p:nvSpPr>
            <p:cNvPr id="4" name="Retângulo 3">
              <a:extLst>
                <a:ext uri="{FF2B5EF4-FFF2-40B4-BE49-F238E27FC236}">
                  <a16:creationId xmlns:a16="http://schemas.microsoft.com/office/drawing/2014/main" id="{1B99A73F-341C-25D6-E952-683D9171A80A}"/>
                </a:ext>
              </a:extLst>
            </p:cNvPr>
            <p:cNvSpPr/>
            <p:nvPr/>
          </p:nvSpPr>
          <p:spPr>
            <a:xfrm rot="5400000" flipH="1" flipV="1">
              <a:off x="7589697" y="-1420549"/>
              <a:ext cx="2654008" cy="59301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3">
              <a:extLst>
                <a:ext uri="{FF2B5EF4-FFF2-40B4-BE49-F238E27FC236}">
                  <a16:creationId xmlns:a16="http://schemas.microsoft.com/office/drawing/2014/main" id="{1637FC62-88DF-AD4E-AF7B-C36039CFF2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96000" y="386727"/>
              <a:ext cx="5619775" cy="2239172"/>
            </a:xfrm>
            <a:prstGeom prst="rect">
              <a:avLst/>
            </a:prstGeom>
          </p:spPr>
        </p:pic>
      </p:grpSp>
      <p:sp>
        <p:nvSpPr>
          <p:cNvPr id="9" name="TextBox 8">
            <a:extLst>
              <a:ext uri="{FF2B5EF4-FFF2-40B4-BE49-F238E27FC236}">
                <a16:creationId xmlns:a16="http://schemas.microsoft.com/office/drawing/2014/main" id="{99D14BE8-6E6A-31E4-804A-07D2FDE93B06}"/>
              </a:ext>
            </a:extLst>
          </p:cNvPr>
          <p:cNvSpPr txBox="1"/>
          <p:nvPr/>
        </p:nvSpPr>
        <p:spPr>
          <a:xfrm>
            <a:off x="5954636" y="4925204"/>
            <a:ext cx="5221996" cy="230832"/>
          </a:xfrm>
          <a:prstGeom prst="rect">
            <a:avLst/>
          </a:prstGeom>
          <a:noFill/>
        </p:spPr>
        <p:txBody>
          <a:bodyPr wrap="square" rtlCol="0">
            <a:spAutoFit/>
          </a:bodyPr>
          <a:lstStyle/>
          <a:p>
            <a:r>
              <a:rPr lang="en-US" sz="900">
                <a:solidFill>
                  <a:schemeClr val="bg1"/>
                </a:solidFill>
              </a:rPr>
              <a:t>blue &amp; orange PLACEBO, green &amp; red ETERWELL™ HAIR</a:t>
            </a:r>
          </a:p>
        </p:txBody>
      </p:sp>
    </p:spTree>
    <p:extLst>
      <p:ext uri="{BB962C8B-B14F-4D97-AF65-F5344CB8AC3E}">
        <p14:creationId xmlns:p14="http://schemas.microsoft.com/office/powerpoint/2010/main" val="3989939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8"/>
            <a:ext cx="4606486" cy="581002"/>
          </a:xfrm>
        </p:spPr>
        <p:txBody>
          <a:bodyPr/>
          <a:lstStyle/>
          <a:p>
            <a:pPr>
              <a:spcBef>
                <a:spcPts val="0"/>
              </a:spcBef>
            </a:pPr>
            <a:r>
              <a:rPr lang="en-US" sz="3000" b="1" i="0" u="none" strike="noStrike" dirty="0">
                <a:solidFill>
                  <a:srgbClr val="FFFFFF"/>
                </a:solidFill>
                <a:effectLst/>
                <a:latin typeface="DM Sans 14pt" pitchFamily="2" charset="77"/>
              </a:rPr>
              <a:t>Inhibition of </a:t>
            </a:r>
            <a:br>
              <a:rPr lang="en-US" sz="3000" b="1" i="0" u="none" strike="noStrike" dirty="0">
                <a:solidFill>
                  <a:srgbClr val="FFFFFF"/>
                </a:solidFill>
                <a:effectLst/>
                <a:latin typeface="DM Sans 14pt" pitchFamily="2" charset="77"/>
              </a:rPr>
            </a:br>
            <a:r>
              <a:rPr lang="en-US" sz="3000" b="1" i="0" u="none" strike="noStrike" dirty="0">
                <a:solidFill>
                  <a:srgbClr val="FFFFFF"/>
                </a:solidFill>
                <a:effectLst/>
                <a:latin typeface="DM Sans 14pt" pitchFamily="2" charset="77"/>
              </a:rPr>
              <a:t>Arginase-1 (ARG1)</a:t>
            </a:r>
            <a:br>
              <a:rPr lang="en-US" sz="3000" b="1" i="0" u="none" strike="noStrike" dirty="0">
                <a:solidFill>
                  <a:srgbClr val="FFFFFF"/>
                </a:solidFill>
                <a:effectLst/>
                <a:latin typeface="DM Sans 14pt" pitchFamily="2" charset="77"/>
              </a:rPr>
            </a:br>
            <a:endParaRPr lang="en-US" sz="3000" b="1" i="0" u="none" strike="noStrike" dirty="0">
              <a:solidFill>
                <a:srgbClr val="FFFFFF"/>
              </a:solidFill>
              <a:effectLst/>
              <a:latin typeface="DM Sans 14pt" pitchFamily="2" charset="77"/>
            </a:endParaRPr>
          </a:p>
        </p:txBody>
      </p:sp>
      <p:sp>
        <p:nvSpPr>
          <p:cNvPr id="3" name="Título 2">
            <a:extLst>
              <a:ext uri="{FF2B5EF4-FFF2-40B4-BE49-F238E27FC236}">
                <a16:creationId xmlns:a16="http://schemas.microsoft.com/office/drawing/2014/main" id="{F0D2424B-E9B0-A098-BE43-8A9075299393}"/>
              </a:ext>
            </a:extLst>
          </p:cNvPr>
          <p:cNvSpPr txBox="1">
            <a:spLocks/>
          </p:cNvSpPr>
          <p:nvPr/>
        </p:nvSpPr>
        <p:spPr>
          <a:xfrm>
            <a:off x="302399" y="2104656"/>
            <a:ext cx="3774302"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dirty="0">
                <a:effectLst/>
                <a:latin typeface="DM Sans 14pt" pitchFamily="2" charset="77"/>
              </a:rPr>
              <a:t>ETERWELL™ HAIR lowered the levels of Arginase-1: an enzyme that breaks down Arginine, which is a key building block of keratin</a:t>
            </a:r>
            <a:r>
              <a:rPr lang="en-US" sz="1600" b="0" dirty="0">
                <a:latin typeface="DM Sans 14pt" pitchFamily="2" charset="77"/>
              </a:rPr>
              <a:t> and </a:t>
            </a:r>
            <a:r>
              <a:rPr lang="en-US" sz="1600" b="0" i="0" u="none" strike="noStrike" dirty="0">
                <a:effectLst/>
                <a:latin typeface="DM Sans 14pt" pitchFamily="2" charset="77"/>
              </a:rPr>
              <a:t>the primary material that makes up hair.</a:t>
            </a:r>
          </a:p>
          <a:p>
            <a:pPr rtl="0">
              <a:lnSpc>
                <a:spcPct val="100000"/>
              </a:lnSpc>
              <a:spcBef>
                <a:spcPts val="0"/>
              </a:spcBef>
              <a:spcAft>
                <a:spcPts val="0"/>
              </a:spcAft>
            </a:pPr>
            <a:endParaRPr lang="en-US" sz="1600" b="0" i="0" u="none" strike="noStrike" dirty="0">
              <a:effectLst/>
              <a:latin typeface="DM Sans 14pt" pitchFamily="2" charset="77"/>
            </a:endParaRPr>
          </a:p>
          <a:p>
            <a:pPr rtl="0">
              <a:lnSpc>
                <a:spcPct val="100000"/>
              </a:lnSpc>
              <a:spcBef>
                <a:spcPts val="0"/>
              </a:spcBef>
              <a:spcAft>
                <a:spcPts val="0"/>
              </a:spcAft>
            </a:pPr>
            <a:r>
              <a:rPr lang="en-US" sz="2000" b="0" i="0" u="none" strike="noStrike" dirty="0">
                <a:solidFill>
                  <a:srgbClr val="48A2CF"/>
                </a:solidFill>
                <a:effectLst/>
                <a:latin typeface="Lora Regular Roman" panose="020B0604020202020204" charset="0"/>
              </a:rPr>
              <a:t>This points to a positive impact on the hair renewal cycle and density.</a:t>
            </a:r>
          </a:p>
          <a:p>
            <a:pPr rtl="0">
              <a:lnSpc>
                <a:spcPct val="100000"/>
              </a:lnSpc>
              <a:spcBef>
                <a:spcPts val="0"/>
              </a:spcBef>
              <a:spcAft>
                <a:spcPts val="0"/>
              </a:spcAft>
            </a:pPr>
            <a:endParaRPr lang="en-US" sz="1600" b="0" i="0" u="none" strike="noStrike" dirty="0">
              <a:effectLst/>
              <a:latin typeface="DM Sans 14pt" pitchFamily="2" charset="77"/>
            </a:endParaRPr>
          </a:p>
        </p:txBody>
      </p:sp>
      <p:pic>
        <p:nvPicPr>
          <p:cNvPr id="38" name="Picture 4" descr="Unrecognised  young woman delicately applies organic cosmetics oil to her hair using a pipette.">
            <a:extLst>
              <a:ext uri="{FF2B5EF4-FFF2-40B4-BE49-F238E27FC236}">
                <a16:creationId xmlns:a16="http://schemas.microsoft.com/office/drawing/2014/main" id="{2232D155-2511-E893-12E3-969639821A42}"/>
              </a:ext>
            </a:extLst>
          </p:cNvPr>
          <p:cNvPicPr>
            <a:picLocks noChangeAspect="1" noChangeArrowheads="1"/>
          </p:cNvPicPr>
          <p:nvPr/>
        </p:nvPicPr>
        <p:blipFill rotWithShape="1">
          <a:blip r:embed="rId5" cstate="screen">
            <a:alphaModFix amt="0"/>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4690017" y="3971550"/>
            <a:ext cx="2841855" cy="1943452"/>
          </a:xfrm>
          <a:prstGeom prst="rect">
            <a:avLst/>
          </a:prstGeom>
          <a:solidFill>
            <a:srgbClr val="48A2CF"/>
          </a:solidFill>
        </p:spPr>
      </p:pic>
      <p:sp>
        <p:nvSpPr>
          <p:cNvPr id="40" name="Título 2">
            <a:extLst>
              <a:ext uri="{FF2B5EF4-FFF2-40B4-BE49-F238E27FC236}">
                <a16:creationId xmlns:a16="http://schemas.microsoft.com/office/drawing/2014/main" id="{6F330A18-C768-712A-380D-3A34B93689A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PROTEOME ANALYSIS</a:t>
            </a:r>
          </a:p>
        </p:txBody>
      </p:sp>
      <p:sp>
        <p:nvSpPr>
          <p:cNvPr id="11" name="CaixaDeTexto 10">
            <a:extLst>
              <a:ext uri="{FF2B5EF4-FFF2-40B4-BE49-F238E27FC236}">
                <a16:creationId xmlns:a16="http://schemas.microsoft.com/office/drawing/2014/main" id="{0D757815-AB6D-AF5B-9CF8-C255FA573BE5}"/>
              </a:ext>
            </a:extLst>
          </p:cNvPr>
          <p:cNvSpPr txBox="1"/>
          <p:nvPr/>
        </p:nvSpPr>
        <p:spPr>
          <a:xfrm>
            <a:off x="12211665" y="-68826"/>
            <a:ext cx="184731" cy="369332"/>
          </a:xfrm>
          <a:prstGeom prst="rect">
            <a:avLst/>
          </a:prstGeom>
          <a:noFill/>
        </p:spPr>
        <p:txBody>
          <a:bodyPr wrap="none" rtlCol="0">
            <a:spAutoFit/>
          </a:bodyPr>
          <a:lstStyle/>
          <a:p>
            <a:endParaRPr lang="en-US" dirty="0"/>
          </a:p>
        </p:txBody>
      </p:sp>
      <p:sp>
        <p:nvSpPr>
          <p:cNvPr id="21" name="Retângulo 20">
            <a:extLst>
              <a:ext uri="{FF2B5EF4-FFF2-40B4-BE49-F238E27FC236}">
                <a16:creationId xmlns:a16="http://schemas.microsoft.com/office/drawing/2014/main" id="{E0AE3953-2CB0-9952-11D7-E90E4E0998B2}"/>
              </a:ext>
            </a:extLst>
          </p:cNvPr>
          <p:cNvSpPr/>
          <p:nvPr/>
        </p:nvSpPr>
        <p:spPr>
          <a:xfrm rot="5400000" flipH="1" flipV="1">
            <a:off x="8285846" y="367794"/>
            <a:ext cx="2848748" cy="43587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Agrupar 21">
            <a:extLst>
              <a:ext uri="{FF2B5EF4-FFF2-40B4-BE49-F238E27FC236}">
                <a16:creationId xmlns:a16="http://schemas.microsoft.com/office/drawing/2014/main" id="{2DC825EF-A55B-A330-2AD9-5FDD81D1F570}"/>
              </a:ext>
            </a:extLst>
          </p:cNvPr>
          <p:cNvGrpSpPr/>
          <p:nvPr/>
        </p:nvGrpSpPr>
        <p:grpSpPr>
          <a:xfrm>
            <a:off x="7945258" y="1297157"/>
            <a:ext cx="3673478" cy="2500036"/>
            <a:chOff x="7356106" y="128952"/>
            <a:chExt cx="4533495" cy="3085332"/>
          </a:xfrm>
        </p:grpSpPr>
        <p:graphicFrame>
          <p:nvGraphicFramePr>
            <p:cNvPr id="15" name="Chart 4">
              <a:extLst>
                <a:ext uri="{FF2B5EF4-FFF2-40B4-BE49-F238E27FC236}">
                  <a16:creationId xmlns:a16="http://schemas.microsoft.com/office/drawing/2014/main" id="{D2FD3E47-302E-395E-173D-2949296B4C3E}"/>
                </a:ext>
              </a:extLst>
            </p:cNvPr>
            <p:cNvGraphicFramePr>
              <a:graphicFrameLocks/>
            </p:cNvGraphicFramePr>
            <p:nvPr>
              <p:extLst>
                <p:ext uri="{D42A27DB-BD31-4B8C-83A1-F6EECF244321}">
                  <p14:modId xmlns:p14="http://schemas.microsoft.com/office/powerpoint/2010/main" val="3046774764"/>
                </p:ext>
              </p:extLst>
            </p:nvPr>
          </p:nvGraphicFramePr>
          <p:xfrm>
            <a:off x="7356106" y="128952"/>
            <a:ext cx="4533495" cy="3085332"/>
          </p:xfrm>
          <a:graphic>
            <a:graphicData uri="http://schemas.openxmlformats.org/drawingml/2006/chart">
              <c:chart xmlns:c="http://schemas.openxmlformats.org/drawingml/2006/chart" xmlns:r="http://schemas.openxmlformats.org/officeDocument/2006/relationships" r:id="rId7"/>
            </a:graphicData>
          </a:graphic>
        </p:graphicFrame>
        <p:cxnSp>
          <p:nvCxnSpPr>
            <p:cNvPr id="16" name="Straight Connector 16">
              <a:extLst>
                <a:ext uri="{FF2B5EF4-FFF2-40B4-BE49-F238E27FC236}">
                  <a16:creationId xmlns:a16="http://schemas.microsoft.com/office/drawing/2014/main" id="{694B1AA4-CDB1-9A9B-C15B-D79882909FEB}"/>
                </a:ext>
              </a:extLst>
            </p:cNvPr>
            <p:cNvCxnSpPr>
              <a:cxnSpLocks/>
            </p:cNvCxnSpPr>
            <p:nvPr/>
          </p:nvCxnSpPr>
          <p:spPr>
            <a:xfrm>
              <a:off x="9622854" y="781936"/>
              <a:ext cx="907149" cy="0"/>
            </a:xfrm>
            <a:prstGeom prst="line">
              <a:avLst/>
            </a:prstGeom>
            <a:ln w="19050"/>
          </p:spPr>
          <p:style>
            <a:lnRef idx="1">
              <a:schemeClr val="dk1"/>
            </a:lnRef>
            <a:fillRef idx="0">
              <a:schemeClr val="dk1"/>
            </a:fillRef>
            <a:effectRef idx="0">
              <a:schemeClr val="dk1"/>
            </a:effectRef>
            <a:fontRef idx="minor">
              <a:schemeClr val="tx1"/>
            </a:fontRef>
          </p:style>
        </p:cxnSp>
        <p:sp>
          <p:nvSpPr>
            <p:cNvPr id="17" name="TextBox 17">
              <a:extLst>
                <a:ext uri="{FF2B5EF4-FFF2-40B4-BE49-F238E27FC236}">
                  <a16:creationId xmlns:a16="http://schemas.microsoft.com/office/drawing/2014/main" id="{AE5F8072-525A-BA66-3FB7-47AFD526AB13}"/>
                </a:ext>
              </a:extLst>
            </p:cNvPr>
            <p:cNvSpPr txBox="1"/>
            <p:nvPr/>
          </p:nvSpPr>
          <p:spPr>
            <a:xfrm>
              <a:off x="9732088" y="566491"/>
              <a:ext cx="692798" cy="2658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dirty="0">
                  <a:ln>
                    <a:noFill/>
                  </a:ln>
                  <a:solidFill>
                    <a:prstClr val="black"/>
                  </a:solidFill>
                  <a:effectLst/>
                  <a:uLnTx/>
                  <a:uFillTx/>
                  <a:latin typeface="DM Sans 14pt"/>
                  <a:ea typeface="+mn-ea"/>
                  <a:cs typeface="+mn-cs"/>
                </a:rPr>
                <a:t>p=0.023</a:t>
              </a:r>
            </a:p>
          </p:txBody>
        </p:sp>
        <p:sp>
          <p:nvSpPr>
            <p:cNvPr id="18" name="TextBox 8">
              <a:extLst>
                <a:ext uri="{FF2B5EF4-FFF2-40B4-BE49-F238E27FC236}">
                  <a16:creationId xmlns:a16="http://schemas.microsoft.com/office/drawing/2014/main" id="{446FE1DB-4BFC-9FFD-A790-E7528F1E7769}"/>
                </a:ext>
              </a:extLst>
            </p:cNvPr>
            <p:cNvSpPr txBox="1"/>
            <p:nvPr/>
          </p:nvSpPr>
          <p:spPr>
            <a:xfrm>
              <a:off x="9051863" y="1358505"/>
              <a:ext cx="714559" cy="284873"/>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+28.4%</a:t>
              </a:r>
            </a:p>
          </p:txBody>
        </p:sp>
        <p:sp>
          <p:nvSpPr>
            <p:cNvPr id="19" name="TextBox 9">
              <a:extLst>
                <a:ext uri="{FF2B5EF4-FFF2-40B4-BE49-F238E27FC236}">
                  <a16:creationId xmlns:a16="http://schemas.microsoft.com/office/drawing/2014/main" id="{BBE3EA79-ED22-7DC1-1EFB-2A58FAA7DA7A}"/>
                </a:ext>
              </a:extLst>
            </p:cNvPr>
            <p:cNvSpPr txBox="1"/>
            <p:nvPr/>
          </p:nvSpPr>
          <p:spPr>
            <a:xfrm>
              <a:off x="10112390" y="1835421"/>
              <a:ext cx="678950" cy="284873"/>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-37.3%</a:t>
              </a:r>
            </a:p>
          </p:txBody>
        </p:sp>
        <p:cxnSp>
          <p:nvCxnSpPr>
            <p:cNvPr id="20" name="Straight Connector 13">
              <a:extLst>
                <a:ext uri="{FF2B5EF4-FFF2-40B4-BE49-F238E27FC236}">
                  <a16:creationId xmlns:a16="http://schemas.microsoft.com/office/drawing/2014/main" id="{78A2373A-D762-7CA0-7B89-750116873269}"/>
                </a:ext>
              </a:extLst>
            </p:cNvPr>
            <p:cNvCxnSpPr>
              <a:cxnSpLocks/>
            </p:cNvCxnSpPr>
            <p:nvPr/>
          </p:nvCxnSpPr>
          <p:spPr>
            <a:xfrm>
              <a:off x="8129221" y="1678598"/>
              <a:ext cx="3611690" cy="0"/>
            </a:xfrm>
            <a:prstGeom prst="line">
              <a:avLst/>
            </a:prstGeom>
            <a:noFill/>
            <a:ln w="28575" cap="flat" cmpd="sng" algn="ctr">
              <a:solidFill>
                <a:srgbClr val="0B3C56"/>
              </a:solidFill>
              <a:prstDash val="solid"/>
            </a:ln>
            <a:effectLst/>
          </p:spPr>
        </p:cxnSp>
      </p:grpSp>
      <p:sp>
        <p:nvSpPr>
          <p:cNvPr id="24" name="Retângulo 23">
            <a:extLst>
              <a:ext uri="{FF2B5EF4-FFF2-40B4-BE49-F238E27FC236}">
                <a16:creationId xmlns:a16="http://schemas.microsoft.com/office/drawing/2014/main" id="{621A304D-E420-4CD6-D3F0-6056A17B6063}"/>
              </a:ext>
            </a:extLst>
          </p:cNvPr>
          <p:cNvSpPr/>
          <p:nvPr/>
        </p:nvSpPr>
        <p:spPr>
          <a:xfrm>
            <a:off x="9866126" y="3561218"/>
            <a:ext cx="1268361" cy="157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CaixaDeTexto 24">
            <a:extLst>
              <a:ext uri="{FF2B5EF4-FFF2-40B4-BE49-F238E27FC236}">
                <a16:creationId xmlns:a16="http://schemas.microsoft.com/office/drawing/2014/main" id="{FF18493B-48EE-44BF-E22B-2A2A091508FA}"/>
              </a:ext>
            </a:extLst>
          </p:cNvPr>
          <p:cNvSpPr txBox="1"/>
          <p:nvPr/>
        </p:nvSpPr>
        <p:spPr>
          <a:xfrm>
            <a:off x="9823043" y="3519453"/>
            <a:ext cx="1868129"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pic>
        <p:nvPicPr>
          <p:cNvPr id="4" name="Picture 6">
            <a:extLst>
              <a:ext uri="{FF2B5EF4-FFF2-40B4-BE49-F238E27FC236}">
                <a16:creationId xmlns:a16="http://schemas.microsoft.com/office/drawing/2014/main" id="{1E06DB20-5917-C528-1E07-F2ABB216453D}"/>
              </a:ext>
            </a:extLst>
          </p:cNvPr>
          <p:cNvPicPr>
            <a:picLocks noChangeAspect="1" noChangeArrowheads="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4505825" y="4132989"/>
            <a:ext cx="3074173" cy="1729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154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21" name="Retângulo 20">
            <a:extLst>
              <a:ext uri="{FF2B5EF4-FFF2-40B4-BE49-F238E27FC236}">
                <a16:creationId xmlns:a16="http://schemas.microsoft.com/office/drawing/2014/main" id="{A997F13C-900C-0973-B851-496D1D2D1AAE}"/>
              </a:ext>
            </a:extLst>
          </p:cNvPr>
          <p:cNvSpPr/>
          <p:nvPr/>
        </p:nvSpPr>
        <p:spPr>
          <a:xfrm rot="5400000" flipH="1" flipV="1">
            <a:off x="5027179" y="3007781"/>
            <a:ext cx="2848748" cy="3497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Retângulo 3">
            <a:extLst>
              <a:ext uri="{FF2B5EF4-FFF2-40B4-BE49-F238E27FC236}">
                <a16:creationId xmlns:a16="http://schemas.microsoft.com/office/drawing/2014/main" id="{1B99A73F-341C-25D6-E952-683D9171A80A}"/>
              </a:ext>
            </a:extLst>
          </p:cNvPr>
          <p:cNvSpPr/>
          <p:nvPr/>
        </p:nvSpPr>
        <p:spPr>
          <a:xfrm rot="5400000" flipH="1" flipV="1">
            <a:off x="5027174" y="-69700"/>
            <a:ext cx="2848745" cy="349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tângulo 24">
            <a:extLst>
              <a:ext uri="{FF2B5EF4-FFF2-40B4-BE49-F238E27FC236}">
                <a16:creationId xmlns:a16="http://schemas.microsoft.com/office/drawing/2014/main" id="{556946E5-9056-56E5-4697-2014ADD222DA}"/>
              </a:ext>
            </a:extLst>
          </p:cNvPr>
          <p:cNvSpPr/>
          <p:nvPr/>
        </p:nvSpPr>
        <p:spPr>
          <a:xfrm rot="5400000" flipH="1" flipV="1">
            <a:off x="8714062" y="3007781"/>
            <a:ext cx="2848748" cy="3497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tângulo 25">
            <a:extLst>
              <a:ext uri="{FF2B5EF4-FFF2-40B4-BE49-F238E27FC236}">
                <a16:creationId xmlns:a16="http://schemas.microsoft.com/office/drawing/2014/main" id="{8641A805-924B-C661-9F2C-E9CDAC1503EF}"/>
              </a:ext>
            </a:extLst>
          </p:cNvPr>
          <p:cNvSpPr/>
          <p:nvPr/>
        </p:nvSpPr>
        <p:spPr>
          <a:xfrm rot="5400000" flipH="1" flipV="1">
            <a:off x="8714057" y="-69700"/>
            <a:ext cx="2848745" cy="349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ítulo 2">
            <a:extLst>
              <a:ext uri="{FF2B5EF4-FFF2-40B4-BE49-F238E27FC236}">
                <a16:creationId xmlns:a16="http://schemas.microsoft.com/office/drawing/2014/main" id="{BF60DDC3-47A0-8478-9A3E-8DC00A383C12}"/>
              </a:ext>
            </a:extLst>
          </p:cNvPr>
          <p:cNvSpPr>
            <a:spLocks noGrp="1"/>
          </p:cNvSpPr>
          <p:nvPr>
            <p:ph type="ctrTitle"/>
          </p:nvPr>
        </p:nvSpPr>
        <p:spPr>
          <a:xfrm>
            <a:off x="302398" y="942998"/>
            <a:ext cx="2593202" cy="581002"/>
          </a:xfrm>
        </p:spPr>
        <p:txBody>
          <a:bodyPr/>
          <a:lstStyle/>
          <a:p>
            <a:pPr>
              <a:spcBef>
                <a:spcPts val="0"/>
              </a:spcBef>
            </a:pPr>
            <a:r>
              <a:rPr lang="en-US" sz="3000" b="1" i="0" u="none" strike="noStrike" dirty="0">
                <a:solidFill>
                  <a:srgbClr val="FFFFFF"/>
                </a:solidFill>
                <a:effectLst/>
                <a:latin typeface="DM Sans 14pt" pitchFamily="2" charset="77"/>
              </a:rPr>
              <a:t>Increase in hair keratin</a:t>
            </a:r>
            <a:br>
              <a:rPr lang="en-US" sz="3000" b="1" i="0" u="none" strike="noStrike" dirty="0">
                <a:solidFill>
                  <a:srgbClr val="FFFFFF"/>
                </a:solidFill>
                <a:effectLst/>
                <a:latin typeface="DM Sans 14pt" pitchFamily="2" charset="77"/>
              </a:rPr>
            </a:br>
            <a:endParaRPr lang="en-US" sz="3000" b="1" i="0" u="none" strike="noStrike" dirty="0">
              <a:solidFill>
                <a:srgbClr val="FFFFFF"/>
              </a:solidFill>
              <a:effectLst/>
              <a:latin typeface="DM Sans 14pt" pitchFamily="2" charset="77"/>
            </a:endParaRPr>
          </a:p>
        </p:txBody>
      </p:sp>
      <p:sp>
        <p:nvSpPr>
          <p:cNvPr id="9" name="Título 2">
            <a:extLst>
              <a:ext uri="{FF2B5EF4-FFF2-40B4-BE49-F238E27FC236}">
                <a16:creationId xmlns:a16="http://schemas.microsoft.com/office/drawing/2014/main" id="{7A1A947D-7F6E-2702-AD41-D880BC0FCC43}"/>
              </a:ext>
            </a:extLst>
          </p:cNvPr>
          <p:cNvSpPr txBox="1">
            <a:spLocks/>
          </p:cNvSpPr>
          <p:nvPr/>
        </p:nvSpPr>
        <p:spPr>
          <a:xfrm>
            <a:off x="302398" y="2104656"/>
            <a:ext cx="3895529"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dirty="0">
                <a:effectLst/>
                <a:latin typeface="DM Sans 14pt" pitchFamily="2" charset="77"/>
              </a:rPr>
              <a:t>While reducing destructive enzymes, ETERWELL™ HAIR also boosted hair keratin levels over time when compared to the placebo group.</a:t>
            </a:r>
          </a:p>
        </p:txBody>
      </p:sp>
      <p:sp>
        <p:nvSpPr>
          <p:cNvPr id="16" name="Título 2">
            <a:extLst>
              <a:ext uri="{FF2B5EF4-FFF2-40B4-BE49-F238E27FC236}">
                <a16:creationId xmlns:a16="http://schemas.microsoft.com/office/drawing/2014/main" id="{A790B299-06DC-6A90-C832-9E275176A113}"/>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PROTEOME ANALYSIS</a:t>
            </a:r>
          </a:p>
        </p:txBody>
      </p:sp>
      <p:sp>
        <p:nvSpPr>
          <p:cNvPr id="17" name="Título 2">
            <a:extLst>
              <a:ext uri="{FF2B5EF4-FFF2-40B4-BE49-F238E27FC236}">
                <a16:creationId xmlns:a16="http://schemas.microsoft.com/office/drawing/2014/main" id="{132AC8ED-E878-FCC9-EDF8-7DAC1E860ECE}"/>
              </a:ext>
            </a:extLst>
          </p:cNvPr>
          <p:cNvSpPr txBox="1">
            <a:spLocks/>
          </p:cNvSpPr>
          <p:nvPr/>
        </p:nvSpPr>
        <p:spPr>
          <a:xfrm>
            <a:off x="302399" y="3365420"/>
            <a:ext cx="2690183" cy="213199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2000" b="0" i="0" u="none" strike="noStrike" dirty="0">
                <a:solidFill>
                  <a:srgbClr val="48A2CF"/>
                </a:solidFill>
                <a:effectLst/>
                <a:latin typeface="LORA REGULAR ROMAN" pitchFamily="2" charset="77"/>
              </a:rPr>
              <a:t>We can expect active formation of the hair shaft with thicker, </a:t>
            </a:r>
            <a:br>
              <a:rPr lang="en-US" sz="2000" b="0" i="0" u="none" strike="noStrike" dirty="0">
                <a:solidFill>
                  <a:srgbClr val="48A2CF"/>
                </a:solidFill>
                <a:effectLst/>
                <a:latin typeface="LORA REGULAR ROMAN" pitchFamily="2" charset="77"/>
              </a:rPr>
            </a:br>
            <a:r>
              <a:rPr lang="en-US" sz="2000" b="0" i="0" u="none" strike="noStrike" dirty="0">
                <a:solidFill>
                  <a:srgbClr val="48A2CF"/>
                </a:solidFill>
                <a:effectLst/>
                <a:latin typeface="LORA REGULAR ROMAN" pitchFamily="2" charset="77"/>
              </a:rPr>
              <a:t>fuller and better-quality hair.</a:t>
            </a:r>
          </a:p>
        </p:txBody>
      </p:sp>
      <p:graphicFrame>
        <p:nvGraphicFramePr>
          <p:cNvPr id="15" name="Chart 32">
            <a:extLst>
              <a:ext uri="{FF2B5EF4-FFF2-40B4-BE49-F238E27FC236}">
                <a16:creationId xmlns:a16="http://schemas.microsoft.com/office/drawing/2014/main" id="{802A72B9-FC30-33D3-09F3-3E44B9D66B4B}"/>
              </a:ext>
            </a:extLst>
          </p:cNvPr>
          <p:cNvGraphicFramePr>
            <a:graphicFrameLocks/>
          </p:cNvGraphicFramePr>
          <p:nvPr>
            <p:extLst>
              <p:ext uri="{D42A27DB-BD31-4B8C-83A1-F6EECF244321}">
                <p14:modId xmlns:p14="http://schemas.microsoft.com/office/powerpoint/2010/main" val="3531766108"/>
              </p:ext>
            </p:extLst>
          </p:nvPr>
        </p:nvGraphicFramePr>
        <p:xfrm>
          <a:off x="8614938" y="3534154"/>
          <a:ext cx="2949996" cy="244405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22">
            <a:extLst>
              <a:ext uri="{FF2B5EF4-FFF2-40B4-BE49-F238E27FC236}">
                <a16:creationId xmlns:a16="http://schemas.microsoft.com/office/drawing/2014/main" id="{12DC8479-E2C6-60A0-C675-C1F6B7137B88}"/>
              </a:ext>
            </a:extLst>
          </p:cNvPr>
          <p:cNvGraphicFramePr>
            <a:graphicFrameLocks/>
          </p:cNvGraphicFramePr>
          <p:nvPr>
            <p:extLst>
              <p:ext uri="{D42A27DB-BD31-4B8C-83A1-F6EECF244321}">
                <p14:modId xmlns:p14="http://schemas.microsoft.com/office/powerpoint/2010/main" val="2351377861"/>
              </p:ext>
            </p:extLst>
          </p:nvPr>
        </p:nvGraphicFramePr>
        <p:xfrm>
          <a:off x="4902307" y="442876"/>
          <a:ext cx="2995222" cy="244405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Chart 17">
            <a:extLst>
              <a:ext uri="{FF2B5EF4-FFF2-40B4-BE49-F238E27FC236}">
                <a16:creationId xmlns:a16="http://schemas.microsoft.com/office/drawing/2014/main" id="{E2F446FE-8E69-A39E-C256-A13AE70983D5}"/>
              </a:ext>
            </a:extLst>
          </p:cNvPr>
          <p:cNvGraphicFramePr>
            <a:graphicFrameLocks/>
          </p:cNvGraphicFramePr>
          <p:nvPr>
            <p:extLst>
              <p:ext uri="{D42A27DB-BD31-4B8C-83A1-F6EECF244321}">
                <p14:modId xmlns:p14="http://schemas.microsoft.com/office/powerpoint/2010/main" val="1409323095"/>
              </p:ext>
            </p:extLst>
          </p:nvPr>
        </p:nvGraphicFramePr>
        <p:xfrm>
          <a:off x="4846780" y="3459306"/>
          <a:ext cx="3050749" cy="248439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0" name="Chart 4">
            <a:extLst>
              <a:ext uri="{FF2B5EF4-FFF2-40B4-BE49-F238E27FC236}">
                <a16:creationId xmlns:a16="http://schemas.microsoft.com/office/drawing/2014/main" id="{0F9D398A-6C62-2D99-32C9-A912CECB27BA}"/>
              </a:ext>
            </a:extLst>
          </p:cNvPr>
          <p:cNvGraphicFramePr>
            <a:graphicFrameLocks/>
          </p:cNvGraphicFramePr>
          <p:nvPr>
            <p:extLst>
              <p:ext uri="{D42A27DB-BD31-4B8C-83A1-F6EECF244321}">
                <p14:modId xmlns:p14="http://schemas.microsoft.com/office/powerpoint/2010/main" val="3354183729"/>
              </p:ext>
            </p:extLst>
          </p:nvPr>
        </p:nvGraphicFramePr>
        <p:xfrm>
          <a:off x="8522262" y="521380"/>
          <a:ext cx="3187149" cy="2355865"/>
        </p:xfrm>
        <a:graphic>
          <a:graphicData uri="http://schemas.openxmlformats.org/drawingml/2006/chart">
            <c:chart xmlns:c="http://schemas.openxmlformats.org/drawingml/2006/chart" xmlns:r="http://schemas.openxmlformats.org/officeDocument/2006/relationships" r:id="rId8"/>
          </a:graphicData>
        </a:graphic>
      </p:graphicFrame>
      <p:cxnSp>
        <p:nvCxnSpPr>
          <p:cNvPr id="22" name="Straight Connector 14">
            <a:extLst>
              <a:ext uri="{FF2B5EF4-FFF2-40B4-BE49-F238E27FC236}">
                <a16:creationId xmlns:a16="http://schemas.microsoft.com/office/drawing/2014/main" id="{CF734246-6694-BD4B-3314-E5C2D44C376F}"/>
              </a:ext>
            </a:extLst>
          </p:cNvPr>
          <p:cNvCxnSpPr>
            <a:cxnSpLocks/>
          </p:cNvCxnSpPr>
          <p:nvPr/>
        </p:nvCxnSpPr>
        <p:spPr>
          <a:xfrm>
            <a:off x="9845563" y="1147795"/>
            <a:ext cx="771735" cy="0"/>
          </a:xfrm>
          <a:prstGeom prst="line">
            <a:avLst/>
          </a:prstGeom>
          <a:ln w="19050"/>
        </p:spPr>
        <p:style>
          <a:lnRef idx="1">
            <a:schemeClr val="dk1"/>
          </a:lnRef>
          <a:fillRef idx="0">
            <a:schemeClr val="dk1"/>
          </a:fillRef>
          <a:effectRef idx="0">
            <a:schemeClr val="dk1"/>
          </a:effectRef>
          <a:fontRef idx="minor">
            <a:schemeClr val="tx1"/>
          </a:fontRef>
        </p:style>
      </p:cxnSp>
      <p:sp>
        <p:nvSpPr>
          <p:cNvPr id="23" name="TextBox 15">
            <a:extLst>
              <a:ext uri="{FF2B5EF4-FFF2-40B4-BE49-F238E27FC236}">
                <a16:creationId xmlns:a16="http://schemas.microsoft.com/office/drawing/2014/main" id="{C399F7CC-80C2-BFFE-A252-86E56FA0ACAB}"/>
              </a:ext>
            </a:extLst>
          </p:cNvPr>
          <p:cNvSpPr txBox="1"/>
          <p:nvPr/>
        </p:nvSpPr>
        <p:spPr>
          <a:xfrm>
            <a:off x="9922414" y="960331"/>
            <a:ext cx="591829" cy="215444"/>
          </a:xfrm>
          <a:prstGeom prst="rect">
            <a:avLst/>
          </a:prstGeom>
          <a:noFill/>
        </p:spPr>
        <p:txBody>
          <a:bodyPr wrap="none" rtlCol="0">
            <a:spAutoFit/>
          </a:bodyPr>
          <a:lstStyle/>
          <a:p>
            <a:r>
              <a:rPr lang="en-US" sz="800" dirty="0"/>
              <a:t>p=0.099</a:t>
            </a:r>
          </a:p>
        </p:txBody>
      </p:sp>
      <p:cxnSp>
        <p:nvCxnSpPr>
          <p:cNvPr id="24" name="Straight Connector 23">
            <a:extLst>
              <a:ext uri="{FF2B5EF4-FFF2-40B4-BE49-F238E27FC236}">
                <a16:creationId xmlns:a16="http://schemas.microsoft.com/office/drawing/2014/main" id="{72DE5EBD-43E9-2A17-6AF3-460FF1B3B72D}"/>
              </a:ext>
            </a:extLst>
          </p:cNvPr>
          <p:cNvCxnSpPr>
            <a:cxnSpLocks/>
          </p:cNvCxnSpPr>
          <p:nvPr/>
        </p:nvCxnSpPr>
        <p:spPr>
          <a:xfrm>
            <a:off x="6193577" y="1015776"/>
            <a:ext cx="691140" cy="0"/>
          </a:xfrm>
          <a:prstGeom prst="line">
            <a:avLst/>
          </a:prstGeom>
          <a:ln w="19050"/>
        </p:spPr>
        <p:style>
          <a:lnRef idx="1">
            <a:schemeClr val="dk1"/>
          </a:lnRef>
          <a:fillRef idx="0">
            <a:schemeClr val="dk1"/>
          </a:fillRef>
          <a:effectRef idx="0">
            <a:schemeClr val="dk1"/>
          </a:effectRef>
          <a:fontRef idx="minor">
            <a:schemeClr val="tx1"/>
          </a:fontRef>
        </p:style>
      </p:cxnSp>
      <p:sp>
        <p:nvSpPr>
          <p:cNvPr id="27" name="TextBox 24">
            <a:extLst>
              <a:ext uri="{FF2B5EF4-FFF2-40B4-BE49-F238E27FC236}">
                <a16:creationId xmlns:a16="http://schemas.microsoft.com/office/drawing/2014/main" id="{8B15D1D6-305A-BA6B-7342-54EF18758DB0}"/>
              </a:ext>
            </a:extLst>
          </p:cNvPr>
          <p:cNvSpPr txBox="1"/>
          <p:nvPr/>
        </p:nvSpPr>
        <p:spPr>
          <a:xfrm>
            <a:off x="6270429" y="798920"/>
            <a:ext cx="691139" cy="215444"/>
          </a:xfrm>
          <a:prstGeom prst="rect">
            <a:avLst/>
          </a:prstGeom>
          <a:noFill/>
        </p:spPr>
        <p:txBody>
          <a:bodyPr wrap="square" rtlCol="0">
            <a:spAutoFit/>
          </a:bodyPr>
          <a:lstStyle/>
          <a:p>
            <a:r>
              <a:rPr lang="en-US" sz="800" dirty="0"/>
              <a:t>p=0.002</a:t>
            </a:r>
          </a:p>
        </p:txBody>
      </p:sp>
      <p:cxnSp>
        <p:nvCxnSpPr>
          <p:cNvPr id="32" name="Straight Connector 26">
            <a:extLst>
              <a:ext uri="{FF2B5EF4-FFF2-40B4-BE49-F238E27FC236}">
                <a16:creationId xmlns:a16="http://schemas.microsoft.com/office/drawing/2014/main" id="{FD48FCC9-DC4F-1519-6E90-15738B3E715C}"/>
              </a:ext>
            </a:extLst>
          </p:cNvPr>
          <p:cNvCxnSpPr>
            <a:cxnSpLocks/>
          </p:cNvCxnSpPr>
          <p:nvPr/>
        </p:nvCxnSpPr>
        <p:spPr>
          <a:xfrm>
            <a:off x="6253321" y="4108223"/>
            <a:ext cx="740904" cy="0"/>
          </a:xfrm>
          <a:prstGeom prst="line">
            <a:avLst/>
          </a:prstGeom>
          <a:ln w="19050"/>
        </p:spPr>
        <p:style>
          <a:lnRef idx="1">
            <a:schemeClr val="dk1"/>
          </a:lnRef>
          <a:fillRef idx="0">
            <a:schemeClr val="dk1"/>
          </a:fillRef>
          <a:effectRef idx="0">
            <a:schemeClr val="dk1"/>
          </a:effectRef>
          <a:fontRef idx="minor">
            <a:schemeClr val="tx1"/>
          </a:fontRef>
        </p:style>
      </p:cxnSp>
      <p:sp>
        <p:nvSpPr>
          <p:cNvPr id="33" name="TextBox 27">
            <a:extLst>
              <a:ext uri="{FF2B5EF4-FFF2-40B4-BE49-F238E27FC236}">
                <a16:creationId xmlns:a16="http://schemas.microsoft.com/office/drawing/2014/main" id="{3981D175-5FDC-4C12-60D3-7259FC4B786F}"/>
              </a:ext>
            </a:extLst>
          </p:cNvPr>
          <p:cNvSpPr txBox="1"/>
          <p:nvPr/>
        </p:nvSpPr>
        <p:spPr>
          <a:xfrm>
            <a:off x="6275877" y="3918868"/>
            <a:ext cx="711227" cy="215444"/>
          </a:xfrm>
          <a:prstGeom prst="rect">
            <a:avLst/>
          </a:prstGeom>
          <a:noFill/>
        </p:spPr>
        <p:txBody>
          <a:bodyPr wrap="square" rtlCol="0">
            <a:spAutoFit/>
          </a:bodyPr>
          <a:lstStyle/>
          <a:p>
            <a:r>
              <a:rPr lang="en-US" sz="800" dirty="0"/>
              <a:t>p=0.0004</a:t>
            </a:r>
          </a:p>
        </p:txBody>
      </p:sp>
      <p:sp>
        <p:nvSpPr>
          <p:cNvPr id="34" name="TextBox 10">
            <a:extLst>
              <a:ext uri="{FF2B5EF4-FFF2-40B4-BE49-F238E27FC236}">
                <a16:creationId xmlns:a16="http://schemas.microsoft.com/office/drawing/2014/main" id="{60E0CE91-A396-511D-EAEC-67C4E0E905B4}"/>
              </a:ext>
            </a:extLst>
          </p:cNvPr>
          <p:cNvSpPr txBox="1"/>
          <p:nvPr/>
        </p:nvSpPr>
        <p:spPr>
          <a:xfrm>
            <a:off x="9717926" y="2164163"/>
            <a:ext cx="579005" cy="230832"/>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+29.6%</a:t>
            </a:r>
          </a:p>
        </p:txBody>
      </p:sp>
      <p:sp>
        <p:nvSpPr>
          <p:cNvPr id="35" name="TextBox 11">
            <a:extLst>
              <a:ext uri="{FF2B5EF4-FFF2-40B4-BE49-F238E27FC236}">
                <a16:creationId xmlns:a16="http://schemas.microsoft.com/office/drawing/2014/main" id="{7A793CCE-E291-19CD-AAC8-4B628DA22B87}"/>
              </a:ext>
            </a:extLst>
          </p:cNvPr>
          <p:cNvSpPr txBox="1"/>
          <p:nvPr/>
        </p:nvSpPr>
        <p:spPr>
          <a:xfrm>
            <a:off x="10425561" y="2018314"/>
            <a:ext cx="579005" cy="230832"/>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+78.7%</a:t>
            </a:r>
          </a:p>
        </p:txBody>
      </p:sp>
      <p:cxnSp>
        <p:nvCxnSpPr>
          <p:cNvPr id="36" name="Straight Connector 11">
            <a:extLst>
              <a:ext uri="{FF2B5EF4-FFF2-40B4-BE49-F238E27FC236}">
                <a16:creationId xmlns:a16="http://schemas.microsoft.com/office/drawing/2014/main" id="{D4493D8B-812C-D2D9-B33F-BE6738F5DD63}"/>
              </a:ext>
            </a:extLst>
          </p:cNvPr>
          <p:cNvCxnSpPr>
            <a:cxnSpLocks/>
          </p:cNvCxnSpPr>
          <p:nvPr/>
        </p:nvCxnSpPr>
        <p:spPr>
          <a:xfrm>
            <a:off x="9133840" y="2466516"/>
            <a:ext cx="2431542" cy="0"/>
          </a:xfrm>
          <a:prstGeom prst="line">
            <a:avLst/>
          </a:prstGeom>
          <a:noFill/>
          <a:ln w="28575" cap="flat" cmpd="sng" algn="ctr">
            <a:solidFill>
              <a:srgbClr val="0B3C56"/>
            </a:solidFill>
            <a:prstDash val="solid"/>
          </a:ln>
          <a:effectLst/>
        </p:spPr>
      </p:cxnSp>
      <p:sp>
        <p:nvSpPr>
          <p:cNvPr id="37" name="TextBox 10">
            <a:extLst>
              <a:ext uri="{FF2B5EF4-FFF2-40B4-BE49-F238E27FC236}">
                <a16:creationId xmlns:a16="http://schemas.microsoft.com/office/drawing/2014/main" id="{A7103755-FA75-B347-7E6A-BB2097A1082A}"/>
              </a:ext>
            </a:extLst>
          </p:cNvPr>
          <p:cNvSpPr txBox="1"/>
          <p:nvPr/>
        </p:nvSpPr>
        <p:spPr>
          <a:xfrm>
            <a:off x="6023691" y="4756372"/>
            <a:ext cx="592866" cy="215444"/>
          </a:xfrm>
          <a:prstGeom prst="rect">
            <a:avLst/>
          </a:prstGeom>
          <a:noFill/>
          <a:ln>
            <a:noFill/>
          </a:ln>
          <a:effectLst/>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dirty="0">
                <a:ln>
                  <a:noFill/>
                </a:ln>
                <a:solidFill>
                  <a:sysClr val="window" lastClr="FFFFFF"/>
                </a:solidFill>
                <a:effectLst/>
                <a:uLnTx/>
                <a:uFillTx/>
                <a:latin typeface="DM Sans 14pt" pitchFamily="2" charset="0"/>
                <a:ea typeface="+mn-ea"/>
                <a:cs typeface="+mn-cs"/>
              </a:rPr>
              <a:t>-25.6%</a:t>
            </a:r>
          </a:p>
        </p:txBody>
      </p:sp>
      <p:sp>
        <p:nvSpPr>
          <p:cNvPr id="38" name="TextBox 11">
            <a:extLst>
              <a:ext uri="{FF2B5EF4-FFF2-40B4-BE49-F238E27FC236}">
                <a16:creationId xmlns:a16="http://schemas.microsoft.com/office/drawing/2014/main" id="{5FD6BC2A-3C71-6452-FC1D-E48D19A4ABB0}"/>
              </a:ext>
            </a:extLst>
          </p:cNvPr>
          <p:cNvSpPr txBox="1"/>
          <p:nvPr/>
        </p:nvSpPr>
        <p:spPr>
          <a:xfrm>
            <a:off x="6673722" y="4288700"/>
            <a:ext cx="711228" cy="230832"/>
          </a:xfrm>
          <a:prstGeom prst="rect">
            <a:avLst/>
          </a:prstGeom>
          <a:noFill/>
          <a:ln>
            <a:noFill/>
          </a:ln>
          <a:effectLst/>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+5.9%</a:t>
            </a:r>
          </a:p>
        </p:txBody>
      </p:sp>
      <p:cxnSp>
        <p:nvCxnSpPr>
          <p:cNvPr id="39" name="Straight Connector 20">
            <a:extLst>
              <a:ext uri="{FF2B5EF4-FFF2-40B4-BE49-F238E27FC236}">
                <a16:creationId xmlns:a16="http://schemas.microsoft.com/office/drawing/2014/main" id="{F8059FC6-13F8-0B88-3D50-962BDA32A756}"/>
              </a:ext>
            </a:extLst>
          </p:cNvPr>
          <p:cNvCxnSpPr>
            <a:cxnSpLocks/>
          </p:cNvCxnSpPr>
          <p:nvPr/>
        </p:nvCxnSpPr>
        <p:spPr>
          <a:xfrm>
            <a:off x="5478073" y="4485257"/>
            <a:ext cx="2263847" cy="0"/>
          </a:xfrm>
          <a:prstGeom prst="line">
            <a:avLst/>
          </a:prstGeom>
          <a:noFill/>
          <a:ln w="28575" cap="flat" cmpd="sng" algn="ctr">
            <a:solidFill>
              <a:srgbClr val="0B3C56"/>
            </a:solidFill>
            <a:prstDash val="solid"/>
          </a:ln>
          <a:effectLst/>
        </p:spPr>
      </p:cxnSp>
      <p:sp>
        <p:nvSpPr>
          <p:cNvPr id="40" name="TextBox 14">
            <a:extLst>
              <a:ext uri="{FF2B5EF4-FFF2-40B4-BE49-F238E27FC236}">
                <a16:creationId xmlns:a16="http://schemas.microsoft.com/office/drawing/2014/main" id="{C177AF65-DAA6-3434-4A9A-F99EB78A4510}"/>
              </a:ext>
            </a:extLst>
          </p:cNvPr>
          <p:cNvSpPr txBox="1"/>
          <p:nvPr/>
        </p:nvSpPr>
        <p:spPr>
          <a:xfrm>
            <a:off x="6008272" y="1556587"/>
            <a:ext cx="550151" cy="230832"/>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-26.2%</a:t>
            </a:r>
          </a:p>
        </p:txBody>
      </p:sp>
      <p:sp>
        <p:nvSpPr>
          <p:cNvPr id="41" name="TextBox 15">
            <a:extLst>
              <a:ext uri="{FF2B5EF4-FFF2-40B4-BE49-F238E27FC236}">
                <a16:creationId xmlns:a16="http://schemas.microsoft.com/office/drawing/2014/main" id="{A1422A57-AE85-45E2-6662-B821DA95EE5B}"/>
              </a:ext>
            </a:extLst>
          </p:cNvPr>
          <p:cNvSpPr txBox="1"/>
          <p:nvPr/>
        </p:nvSpPr>
        <p:spPr>
          <a:xfrm>
            <a:off x="7022931" y="966579"/>
            <a:ext cx="418704" cy="230832"/>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effectLst/>
                <a:uLnTx/>
                <a:uFillTx/>
                <a:latin typeface="DM Sans 14pt" pitchFamily="2" charset="0"/>
                <a:ea typeface="+mn-ea"/>
                <a:cs typeface="+mn-cs"/>
              </a:rPr>
              <a:t>+1%</a:t>
            </a:r>
          </a:p>
        </p:txBody>
      </p:sp>
      <p:cxnSp>
        <p:nvCxnSpPr>
          <p:cNvPr id="42" name="Straight Connector 29">
            <a:extLst>
              <a:ext uri="{FF2B5EF4-FFF2-40B4-BE49-F238E27FC236}">
                <a16:creationId xmlns:a16="http://schemas.microsoft.com/office/drawing/2014/main" id="{7A4CDE1F-D074-2EFD-E849-3B8F83795C1C}"/>
              </a:ext>
            </a:extLst>
          </p:cNvPr>
          <p:cNvCxnSpPr>
            <a:cxnSpLocks/>
          </p:cNvCxnSpPr>
          <p:nvPr/>
        </p:nvCxnSpPr>
        <p:spPr>
          <a:xfrm>
            <a:off x="5527040" y="1241798"/>
            <a:ext cx="2214880" cy="0"/>
          </a:xfrm>
          <a:prstGeom prst="line">
            <a:avLst/>
          </a:prstGeom>
          <a:noFill/>
          <a:ln w="28575" cap="flat" cmpd="sng" algn="ctr">
            <a:solidFill>
              <a:srgbClr val="0B3C56"/>
            </a:solidFill>
            <a:prstDash val="solid"/>
          </a:ln>
          <a:effectLst/>
        </p:spPr>
      </p:cxnSp>
      <p:sp>
        <p:nvSpPr>
          <p:cNvPr id="43" name="TextBox 10">
            <a:extLst>
              <a:ext uri="{FF2B5EF4-FFF2-40B4-BE49-F238E27FC236}">
                <a16:creationId xmlns:a16="http://schemas.microsoft.com/office/drawing/2014/main" id="{BEC8BBB1-D948-C221-8FDC-0DECC949A59B}"/>
              </a:ext>
            </a:extLst>
          </p:cNvPr>
          <p:cNvSpPr txBox="1"/>
          <p:nvPr/>
        </p:nvSpPr>
        <p:spPr>
          <a:xfrm>
            <a:off x="9552322" y="5050799"/>
            <a:ext cx="486030" cy="230832"/>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effectLst/>
                <a:uLnTx/>
                <a:uFillTx/>
                <a:latin typeface="DM Sans 14pt" pitchFamily="2" charset="0"/>
                <a:ea typeface="+mn-ea"/>
                <a:cs typeface="+mn-cs"/>
              </a:rPr>
              <a:t>-3.3%</a:t>
            </a:r>
          </a:p>
        </p:txBody>
      </p:sp>
      <p:sp>
        <p:nvSpPr>
          <p:cNvPr id="44" name="TextBox 11">
            <a:extLst>
              <a:ext uri="{FF2B5EF4-FFF2-40B4-BE49-F238E27FC236}">
                <a16:creationId xmlns:a16="http://schemas.microsoft.com/office/drawing/2014/main" id="{1FFDF954-38A6-93CE-FA5B-F12D48D7845D}"/>
              </a:ext>
            </a:extLst>
          </p:cNvPr>
          <p:cNvSpPr txBox="1"/>
          <p:nvPr/>
        </p:nvSpPr>
        <p:spPr>
          <a:xfrm>
            <a:off x="10329112" y="4630509"/>
            <a:ext cx="579005" cy="230832"/>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+22.9%</a:t>
            </a:r>
          </a:p>
        </p:txBody>
      </p:sp>
      <p:cxnSp>
        <p:nvCxnSpPr>
          <p:cNvPr id="45" name="Straight Connector 35">
            <a:extLst>
              <a:ext uri="{FF2B5EF4-FFF2-40B4-BE49-F238E27FC236}">
                <a16:creationId xmlns:a16="http://schemas.microsoft.com/office/drawing/2014/main" id="{195D1126-5B58-A75C-F3CB-65D084B6274D}"/>
              </a:ext>
            </a:extLst>
          </p:cNvPr>
          <p:cNvCxnSpPr>
            <a:cxnSpLocks/>
          </p:cNvCxnSpPr>
          <p:nvPr/>
        </p:nvCxnSpPr>
        <p:spPr>
          <a:xfrm>
            <a:off x="9250282" y="4971816"/>
            <a:ext cx="2186969" cy="0"/>
          </a:xfrm>
          <a:prstGeom prst="line">
            <a:avLst/>
          </a:prstGeom>
          <a:noFill/>
          <a:ln w="28575" cap="flat" cmpd="sng" algn="ctr">
            <a:solidFill>
              <a:srgbClr val="0B3C56"/>
            </a:solidFill>
            <a:prstDash val="solid"/>
          </a:ln>
          <a:effectLst/>
        </p:spPr>
      </p:cxnSp>
      <p:sp>
        <p:nvSpPr>
          <p:cNvPr id="60" name="Retângulo 59">
            <a:extLst>
              <a:ext uri="{FF2B5EF4-FFF2-40B4-BE49-F238E27FC236}">
                <a16:creationId xmlns:a16="http://schemas.microsoft.com/office/drawing/2014/main" id="{DEC46686-89C5-5DAD-445C-8DF9FD314C6B}"/>
              </a:ext>
            </a:extLst>
          </p:cNvPr>
          <p:cNvSpPr/>
          <p:nvPr/>
        </p:nvSpPr>
        <p:spPr>
          <a:xfrm>
            <a:off x="6478282" y="2660034"/>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CaixaDeTexto 60">
            <a:extLst>
              <a:ext uri="{FF2B5EF4-FFF2-40B4-BE49-F238E27FC236}">
                <a16:creationId xmlns:a16="http://schemas.microsoft.com/office/drawing/2014/main" id="{089D2D8F-C383-D931-B18E-9E41ACD4C8CD}"/>
              </a:ext>
            </a:extLst>
          </p:cNvPr>
          <p:cNvSpPr txBox="1"/>
          <p:nvPr/>
        </p:nvSpPr>
        <p:spPr>
          <a:xfrm>
            <a:off x="6429893" y="2623500"/>
            <a:ext cx="1462665"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64" name="Retângulo 63">
            <a:extLst>
              <a:ext uri="{FF2B5EF4-FFF2-40B4-BE49-F238E27FC236}">
                <a16:creationId xmlns:a16="http://schemas.microsoft.com/office/drawing/2014/main" id="{331BAF84-DB45-21EA-6105-68A3DD29D029}"/>
              </a:ext>
            </a:extLst>
          </p:cNvPr>
          <p:cNvSpPr/>
          <p:nvPr/>
        </p:nvSpPr>
        <p:spPr>
          <a:xfrm>
            <a:off x="10201613" y="2640874"/>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CaixaDeTexto 64">
            <a:extLst>
              <a:ext uri="{FF2B5EF4-FFF2-40B4-BE49-F238E27FC236}">
                <a16:creationId xmlns:a16="http://schemas.microsoft.com/office/drawing/2014/main" id="{B5CC3301-E20F-3C4E-1AC3-EE1D9B93AC17}"/>
              </a:ext>
            </a:extLst>
          </p:cNvPr>
          <p:cNvSpPr txBox="1"/>
          <p:nvPr/>
        </p:nvSpPr>
        <p:spPr>
          <a:xfrm>
            <a:off x="10152061" y="2601949"/>
            <a:ext cx="1559803"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66" name="Retângulo 65">
            <a:extLst>
              <a:ext uri="{FF2B5EF4-FFF2-40B4-BE49-F238E27FC236}">
                <a16:creationId xmlns:a16="http://schemas.microsoft.com/office/drawing/2014/main" id="{8FCD0486-539F-2D31-0B2D-74DF0267B71C}"/>
              </a:ext>
            </a:extLst>
          </p:cNvPr>
          <p:cNvSpPr/>
          <p:nvPr/>
        </p:nvSpPr>
        <p:spPr>
          <a:xfrm>
            <a:off x="10173613" y="5747612"/>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CaixaDeTexto 66">
            <a:extLst>
              <a:ext uri="{FF2B5EF4-FFF2-40B4-BE49-F238E27FC236}">
                <a16:creationId xmlns:a16="http://schemas.microsoft.com/office/drawing/2014/main" id="{4B96BE61-A614-C1AD-33E4-6A954E80ABE8}"/>
              </a:ext>
            </a:extLst>
          </p:cNvPr>
          <p:cNvSpPr txBox="1"/>
          <p:nvPr/>
        </p:nvSpPr>
        <p:spPr>
          <a:xfrm>
            <a:off x="10142121" y="5706212"/>
            <a:ext cx="1513196"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68" name="Retângulo 67">
            <a:extLst>
              <a:ext uri="{FF2B5EF4-FFF2-40B4-BE49-F238E27FC236}">
                <a16:creationId xmlns:a16="http://schemas.microsoft.com/office/drawing/2014/main" id="{7E983EC4-64DA-3AB1-4BEB-760BF4581388}"/>
              </a:ext>
            </a:extLst>
          </p:cNvPr>
          <p:cNvSpPr/>
          <p:nvPr/>
        </p:nvSpPr>
        <p:spPr>
          <a:xfrm>
            <a:off x="6452262" y="5707291"/>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CaixaDeTexto 68">
            <a:extLst>
              <a:ext uri="{FF2B5EF4-FFF2-40B4-BE49-F238E27FC236}">
                <a16:creationId xmlns:a16="http://schemas.microsoft.com/office/drawing/2014/main" id="{19284EE2-2F60-E885-EC41-6FB4B079017F}"/>
              </a:ext>
            </a:extLst>
          </p:cNvPr>
          <p:cNvSpPr txBox="1"/>
          <p:nvPr/>
        </p:nvSpPr>
        <p:spPr>
          <a:xfrm>
            <a:off x="6411905" y="5672875"/>
            <a:ext cx="1497858"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Tree>
    <p:extLst>
      <p:ext uri="{BB962C8B-B14F-4D97-AF65-F5344CB8AC3E}">
        <p14:creationId xmlns:p14="http://schemas.microsoft.com/office/powerpoint/2010/main" val="1329210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Retângulo 3">
            <a:extLst>
              <a:ext uri="{FF2B5EF4-FFF2-40B4-BE49-F238E27FC236}">
                <a16:creationId xmlns:a16="http://schemas.microsoft.com/office/drawing/2014/main" id="{1B99A73F-341C-25D6-E952-683D9171A80A}"/>
              </a:ext>
            </a:extLst>
          </p:cNvPr>
          <p:cNvSpPr/>
          <p:nvPr/>
        </p:nvSpPr>
        <p:spPr>
          <a:xfrm rot="5400000" flipH="1" flipV="1">
            <a:off x="5027174" y="-69700"/>
            <a:ext cx="2848745" cy="349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tângulo 24">
            <a:extLst>
              <a:ext uri="{FF2B5EF4-FFF2-40B4-BE49-F238E27FC236}">
                <a16:creationId xmlns:a16="http://schemas.microsoft.com/office/drawing/2014/main" id="{556946E5-9056-56E5-4697-2014ADD222DA}"/>
              </a:ext>
            </a:extLst>
          </p:cNvPr>
          <p:cNvSpPr/>
          <p:nvPr/>
        </p:nvSpPr>
        <p:spPr>
          <a:xfrm rot="5400000" flipH="1" flipV="1">
            <a:off x="8714062" y="3007781"/>
            <a:ext cx="2848748" cy="3497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tângulo 25">
            <a:extLst>
              <a:ext uri="{FF2B5EF4-FFF2-40B4-BE49-F238E27FC236}">
                <a16:creationId xmlns:a16="http://schemas.microsoft.com/office/drawing/2014/main" id="{8641A805-924B-C661-9F2C-E9CDAC1503EF}"/>
              </a:ext>
            </a:extLst>
          </p:cNvPr>
          <p:cNvSpPr/>
          <p:nvPr/>
        </p:nvSpPr>
        <p:spPr>
          <a:xfrm rot="5400000" flipH="1" flipV="1">
            <a:off x="8714057" y="-69700"/>
            <a:ext cx="2848745" cy="349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ítulo 2">
            <a:extLst>
              <a:ext uri="{FF2B5EF4-FFF2-40B4-BE49-F238E27FC236}">
                <a16:creationId xmlns:a16="http://schemas.microsoft.com/office/drawing/2014/main" id="{BF60DDC3-47A0-8478-9A3E-8DC00A383C12}"/>
              </a:ext>
            </a:extLst>
          </p:cNvPr>
          <p:cNvSpPr>
            <a:spLocks noGrp="1"/>
          </p:cNvSpPr>
          <p:nvPr>
            <p:ph type="ctrTitle"/>
          </p:nvPr>
        </p:nvSpPr>
        <p:spPr>
          <a:xfrm>
            <a:off x="302397" y="942998"/>
            <a:ext cx="3784693" cy="581002"/>
          </a:xfrm>
        </p:spPr>
        <p:txBody>
          <a:bodyPr/>
          <a:lstStyle/>
          <a:p>
            <a:pPr>
              <a:spcBef>
                <a:spcPts val="0"/>
              </a:spcBef>
            </a:pPr>
            <a:r>
              <a:rPr lang="en-US" sz="3000" b="1" i="0" u="none" strike="noStrike">
                <a:solidFill>
                  <a:srgbClr val="FFFFFF"/>
                </a:solidFill>
                <a:effectLst/>
                <a:latin typeface="DM Sans 14pt" pitchFamily="2" charset="77"/>
              </a:rPr>
              <a:t>Increase in keratin-associated proteins</a:t>
            </a:r>
            <a:br>
              <a:rPr lang="en-US" sz="3000" b="1" i="0" u="none" strike="noStrike">
                <a:solidFill>
                  <a:srgbClr val="FFFFFF"/>
                </a:solidFill>
                <a:effectLst/>
                <a:latin typeface="DM Sans 14pt" pitchFamily="2" charset="77"/>
              </a:rPr>
            </a:br>
            <a:endParaRPr lang="en-US" sz="3000" b="1" i="0" u="none" strike="noStrike">
              <a:solidFill>
                <a:srgbClr val="FFFFFF"/>
              </a:solidFill>
              <a:effectLst/>
              <a:latin typeface="DM Sans 14pt" pitchFamily="2" charset="77"/>
            </a:endParaRPr>
          </a:p>
        </p:txBody>
      </p:sp>
      <p:sp>
        <p:nvSpPr>
          <p:cNvPr id="9" name="Título 2">
            <a:extLst>
              <a:ext uri="{FF2B5EF4-FFF2-40B4-BE49-F238E27FC236}">
                <a16:creationId xmlns:a16="http://schemas.microsoft.com/office/drawing/2014/main" id="{7A1A947D-7F6E-2702-AD41-D880BC0FCC43}"/>
              </a:ext>
            </a:extLst>
          </p:cNvPr>
          <p:cNvSpPr txBox="1">
            <a:spLocks/>
          </p:cNvSpPr>
          <p:nvPr/>
        </p:nvSpPr>
        <p:spPr>
          <a:xfrm>
            <a:off x="302398" y="2104656"/>
            <a:ext cx="4212452"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a:effectLst/>
                <a:latin typeface="DM Sans 14pt" pitchFamily="2" charset="77"/>
              </a:rPr>
              <a:t>ETERWELL™ HAIR not only boosted keratin levels but also increased proteins essential for the proper formation of keratin in the hair fiber. </a:t>
            </a:r>
            <a:endParaRPr lang="en-US" sz="1600" b="0" i="0" u="none" strike="noStrike">
              <a:solidFill>
                <a:srgbClr val="48A2CF"/>
              </a:solidFill>
              <a:effectLst/>
              <a:latin typeface="LORA REGULAR ROMAN" pitchFamily="2" charset="77"/>
            </a:endParaRPr>
          </a:p>
        </p:txBody>
      </p:sp>
      <p:sp>
        <p:nvSpPr>
          <p:cNvPr id="16" name="Título 2">
            <a:extLst>
              <a:ext uri="{FF2B5EF4-FFF2-40B4-BE49-F238E27FC236}">
                <a16:creationId xmlns:a16="http://schemas.microsoft.com/office/drawing/2014/main" id="{BB17F5A3-DEEF-F406-069D-89715952EF82}"/>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PROTEOME ANALYSIS</a:t>
            </a:r>
          </a:p>
        </p:txBody>
      </p:sp>
      <p:sp>
        <p:nvSpPr>
          <p:cNvPr id="17" name="Título 2">
            <a:extLst>
              <a:ext uri="{FF2B5EF4-FFF2-40B4-BE49-F238E27FC236}">
                <a16:creationId xmlns:a16="http://schemas.microsoft.com/office/drawing/2014/main" id="{C9D3E364-A8B3-4EAE-38A5-41CAE3861C9C}"/>
              </a:ext>
            </a:extLst>
          </p:cNvPr>
          <p:cNvSpPr txBox="1">
            <a:spLocks/>
          </p:cNvSpPr>
          <p:nvPr/>
        </p:nvSpPr>
        <p:spPr>
          <a:xfrm>
            <a:off x="302399" y="3365420"/>
            <a:ext cx="3646146"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spcBef>
                <a:spcPts val="0"/>
              </a:spcBef>
            </a:pPr>
            <a:r>
              <a:rPr lang="en-US" sz="2000" b="0">
                <a:solidFill>
                  <a:srgbClr val="48A2CF"/>
                </a:solidFill>
                <a:latin typeface="LORA REGULAR ROMAN" pitchFamily="2" charset="77"/>
              </a:rPr>
              <a:t>We can expect stronger, more resilient, and better-protected strands, resulting in higher-quality hair.</a:t>
            </a:r>
          </a:p>
          <a:p>
            <a:pPr>
              <a:lnSpc>
                <a:spcPct val="100000"/>
              </a:lnSpc>
              <a:spcBef>
                <a:spcPts val="0"/>
              </a:spcBef>
            </a:pPr>
            <a:endParaRPr lang="en-US" sz="2000" b="0">
              <a:solidFill>
                <a:srgbClr val="48A2CF"/>
              </a:solidFill>
              <a:latin typeface="LORA REGULAR ROMAN" pitchFamily="2" charset="77"/>
            </a:endParaRPr>
          </a:p>
        </p:txBody>
      </p:sp>
      <p:grpSp>
        <p:nvGrpSpPr>
          <p:cNvPr id="20" name="Agrupar 19">
            <a:extLst>
              <a:ext uri="{FF2B5EF4-FFF2-40B4-BE49-F238E27FC236}">
                <a16:creationId xmlns:a16="http://schemas.microsoft.com/office/drawing/2014/main" id="{315C88D0-FA33-0A5A-9E01-88114520DCC2}"/>
              </a:ext>
            </a:extLst>
          </p:cNvPr>
          <p:cNvGrpSpPr/>
          <p:nvPr/>
        </p:nvGrpSpPr>
        <p:grpSpPr>
          <a:xfrm>
            <a:off x="8514984" y="423505"/>
            <a:ext cx="3157548" cy="2510768"/>
            <a:chOff x="5679403" y="832535"/>
            <a:chExt cx="3820633" cy="3038029"/>
          </a:xfrm>
        </p:grpSpPr>
        <p:graphicFrame>
          <p:nvGraphicFramePr>
            <p:cNvPr id="21" name="Chart 7">
              <a:extLst>
                <a:ext uri="{FF2B5EF4-FFF2-40B4-BE49-F238E27FC236}">
                  <a16:creationId xmlns:a16="http://schemas.microsoft.com/office/drawing/2014/main" id="{ED29E57B-7DD2-89E5-DF43-F84E876C6362}"/>
                </a:ext>
              </a:extLst>
            </p:cNvPr>
            <p:cNvGraphicFramePr>
              <a:graphicFrameLocks/>
            </p:cNvGraphicFramePr>
            <p:nvPr>
              <p:extLst>
                <p:ext uri="{D42A27DB-BD31-4B8C-83A1-F6EECF244321}">
                  <p14:modId xmlns:p14="http://schemas.microsoft.com/office/powerpoint/2010/main" val="2422777069"/>
                </p:ext>
              </p:extLst>
            </p:nvPr>
          </p:nvGraphicFramePr>
          <p:xfrm>
            <a:off x="5679403" y="832535"/>
            <a:ext cx="3820633" cy="3038029"/>
          </p:xfrm>
          <a:graphic>
            <a:graphicData uri="http://schemas.openxmlformats.org/drawingml/2006/chart">
              <c:chart xmlns:c="http://schemas.openxmlformats.org/drawingml/2006/chart" xmlns:r="http://schemas.openxmlformats.org/officeDocument/2006/relationships" r:id="rId5"/>
            </a:graphicData>
          </a:graphic>
        </p:graphicFrame>
        <p:cxnSp>
          <p:nvCxnSpPr>
            <p:cNvPr id="22" name="Straight Connector 9">
              <a:extLst>
                <a:ext uri="{FF2B5EF4-FFF2-40B4-BE49-F238E27FC236}">
                  <a16:creationId xmlns:a16="http://schemas.microsoft.com/office/drawing/2014/main" id="{793E2AF9-142A-B730-A7C5-927D198D4EBC}"/>
                </a:ext>
              </a:extLst>
            </p:cNvPr>
            <p:cNvCxnSpPr>
              <a:cxnSpLocks/>
            </p:cNvCxnSpPr>
            <p:nvPr/>
          </p:nvCxnSpPr>
          <p:spPr>
            <a:xfrm>
              <a:off x="6425145" y="2368111"/>
              <a:ext cx="2928260" cy="0"/>
            </a:xfrm>
            <a:prstGeom prst="line">
              <a:avLst/>
            </a:prstGeom>
            <a:noFill/>
            <a:ln w="28575" cap="flat" cmpd="sng" algn="ctr">
              <a:solidFill>
                <a:srgbClr val="0B3C56"/>
              </a:solidFill>
              <a:prstDash val="solid"/>
            </a:ln>
            <a:effectLst/>
          </p:spPr>
        </p:cxnSp>
        <p:cxnSp>
          <p:nvCxnSpPr>
            <p:cNvPr id="23" name="Straight Connector 17">
              <a:extLst>
                <a:ext uri="{FF2B5EF4-FFF2-40B4-BE49-F238E27FC236}">
                  <a16:creationId xmlns:a16="http://schemas.microsoft.com/office/drawing/2014/main" id="{FECDD189-30F1-50B1-54EA-86DFBBE5015D}"/>
                </a:ext>
              </a:extLst>
            </p:cNvPr>
            <p:cNvCxnSpPr>
              <a:cxnSpLocks/>
            </p:cNvCxnSpPr>
            <p:nvPr/>
          </p:nvCxnSpPr>
          <p:spPr>
            <a:xfrm>
              <a:off x="7352949" y="1366000"/>
              <a:ext cx="939472" cy="0"/>
            </a:xfrm>
            <a:prstGeom prst="line">
              <a:avLst/>
            </a:prstGeom>
            <a:ln w="19050"/>
          </p:spPr>
          <p:style>
            <a:lnRef idx="1">
              <a:schemeClr val="dk1"/>
            </a:lnRef>
            <a:fillRef idx="0">
              <a:schemeClr val="dk1"/>
            </a:fillRef>
            <a:effectRef idx="0">
              <a:schemeClr val="dk1"/>
            </a:effectRef>
            <a:fontRef idx="minor">
              <a:schemeClr val="tx1"/>
            </a:fontRef>
          </p:style>
        </p:cxnSp>
        <p:sp>
          <p:nvSpPr>
            <p:cNvPr id="24" name="TextBox 18">
              <a:extLst>
                <a:ext uri="{FF2B5EF4-FFF2-40B4-BE49-F238E27FC236}">
                  <a16:creationId xmlns:a16="http://schemas.microsoft.com/office/drawing/2014/main" id="{766E3D03-885D-2F77-CDCA-25033B90EC6F}"/>
                </a:ext>
              </a:extLst>
            </p:cNvPr>
            <p:cNvSpPr txBox="1"/>
            <p:nvPr/>
          </p:nvSpPr>
          <p:spPr>
            <a:xfrm>
              <a:off x="7551559" y="1162990"/>
              <a:ext cx="679260" cy="260687"/>
            </a:xfrm>
            <a:prstGeom prst="rect">
              <a:avLst/>
            </a:prstGeom>
            <a:noFill/>
          </p:spPr>
          <p:txBody>
            <a:bodyPr wrap="none" rtlCol="0">
              <a:spAutoFit/>
            </a:bodyPr>
            <a:lstStyle/>
            <a:p>
              <a:r>
                <a:rPr lang="en-US" sz="800"/>
                <a:t>p&lt;0.001</a:t>
              </a:r>
            </a:p>
          </p:txBody>
        </p:sp>
        <p:sp>
          <p:nvSpPr>
            <p:cNvPr id="27" name="TextBox 14">
              <a:extLst>
                <a:ext uri="{FF2B5EF4-FFF2-40B4-BE49-F238E27FC236}">
                  <a16:creationId xmlns:a16="http://schemas.microsoft.com/office/drawing/2014/main" id="{6CC62BBC-4A54-4299-18F3-97BBFA4826D4}"/>
                </a:ext>
              </a:extLst>
            </p:cNvPr>
            <p:cNvSpPr txBox="1"/>
            <p:nvPr/>
          </p:nvSpPr>
          <p:spPr>
            <a:xfrm>
              <a:off x="7117224" y="2570639"/>
              <a:ext cx="665683" cy="279307"/>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a:ln>
                    <a:noFill/>
                  </a:ln>
                  <a:solidFill>
                    <a:sysClr val="window" lastClr="FFFFFF"/>
                  </a:solidFill>
                  <a:effectLst/>
                  <a:uLnTx/>
                  <a:uFillTx/>
                  <a:latin typeface="DM Sans 14pt" pitchFamily="2" charset="0"/>
                  <a:ea typeface="+mn-ea"/>
                  <a:cs typeface="+mn-cs"/>
                </a:rPr>
                <a:t>-31.5%</a:t>
              </a:r>
            </a:p>
          </p:txBody>
        </p:sp>
        <p:sp>
          <p:nvSpPr>
            <p:cNvPr id="28" name="TextBox 15">
              <a:extLst>
                <a:ext uri="{FF2B5EF4-FFF2-40B4-BE49-F238E27FC236}">
                  <a16:creationId xmlns:a16="http://schemas.microsoft.com/office/drawing/2014/main" id="{706B7449-BC23-C497-7AB6-470FEF970853}"/>
                </a:ext>
              </a:extLst>
            </p:cNvPr>
            <p:cNvSpPr txBox="1"/>
            <p:nvPr/>
          </p:nvSpPr>
          <p:spPr>
            <a:xfrm>
              <a:off x="7956642" y="2050168"/>
              <a:ext cx="700596" cy="279307"/>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a:ln>
                    <a:noFill/>
                  </a:ln>
                  <a:solidFill>
                    <a:sysClr val="window" lastClr="FFFFFF"/>
                  </a:solidFill>
                  <a:effectLst/>
                  <a:uLnTx/>
                  <a:uFillTx/>
                  <a:latin typeface="DM Sans 14pt" pitchFamily="2" charset="0"/>
                  <a:ea typeface="+mn-ea"/>
                  <a:cs typeface="+mn-cs"/>
                </a:rPr>
                <a:t>+28.2%</a:t>
              </a:r>
            </a:p>
          </p:txBody>
        </p:sp>
      </p:grpSp>
      <p:grpSp>
        <p:nvGrpSpPr>
          <p:cNvPr id="29" name="Agrupar 28">
            <a:extLst>
              <a:ext uri="{FF2B5EF4-FFF2-40B4-BE49-F238E27FC236}">
                <a16:creationId xmlns:a16="http://schemas.microsoft.com/office/drawing/2014/main" id="{299F6C98-523A-FC62-4E39-31F34A9CE357}"/>
              </a:ext>
            </a:extLst>
          </p:cNvPr>
          <p:cNvGrpSpPr/>
          <p:nvPr/>
        </p:nvGrpSpPr>
        <p:grpSpPr>
          <a:xfrm>
            <a:off x="8585439" y="3435983"/>
            <a:ext cx="3105980" cy="2510768"/>
            <a:chOff x="1204289" y="3556502"/>
            <a:chExt cx="3758236" cy="3038030"/>
          </a:xfrm>
        </p:grpSpPr>
        <p:graphicFrame>
          <p:nvGraphicFramePr>
            <p:cNvPr id="30" name="Chart 29">
              <a:extLst>
                <a:ext uri="{FF2B5EF4-FFF2-40B4-BE49-F238E27FC236}">
                  <a16:creationId xmlns:a16="http://schemas.microsoft.com/office/drawing/2014/main" id="{E4A09C74-5F44-2D81-ED39-A0219D8CB32B}"/>
                </a:ext>
              </a:extLst>
            </p:cNvPr>
            <p:cNvGraphicFramePr>
              <a:graphicFrameLocks/>
            </p:cNvGraphicFramePr>
            <p:nvPr>
              <p:extLst>
                <p:ext uri="{D42A27DB-BD31-4B8C-83A1-F6EECF244321}">
                  <p14:modId xmlns:p14="http://schemas.microsoft.com/office/powerpoint/2010/main" val="124039037"/>
                </p:ext>
              </p:extLst>
            </p:nvPr>
          </p:nvGraphicFramePr>
          <p:xfrm>
            <a:off x="1204289" y="3556502"/>
            <a:ext cx="3758236" cy="3038030"/>
          </p:xfrm>
          <a:graphic>
            <a:graphicData uri="http://schemas.openxmlformats.org/drawingml/2006/chart">
              <c:chart xmlns:c="http://schemas.openxmlformats.org/drawingml/2006/chart" xmlns:r="http://schemas.openxmlformats.org/officeDocument/2006/relationships" r:id="rId6"/>
            </a:graphicData>
          </a:graphic>
        </p:graphicFrame>
        <p:sp>
          <p:nvSpPr>
            <p:cNvPr id="31" name="TextBox 10">
              <a:extLst>
                <a:ext uri="{FF2B5EF4-FFF2-40B4-BE49-F238E27FC236}">
                  <a16:creationId xmlns:a16="http://schemas.microsoft.com/office/drawing/2014/main" id="{1BC79E42-F6B4-4B5D-3087-0C67A5C25499}"/>
                </a:ext>
              </a:extLst>
            </p:cNvPr>
            <p:cNvSpPr txBox="1"/>
            <p:nvPr/>
          </p:nvSpPr>
          <p:spPr>
            <a:xfrm>
              <a:off x="2641770" y="5376584"/>
              <a:ext cx="665683" cy="279307"/>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a:ln>
                    <a:noFill/>
                  </a:ln>
                  <a:solidFill>
                    <a:sysClr val="window" lastClr="FFFFFF"/>
                  </a:solidFill>
                  <a:effectLst/>
                  <a:uLnTx/>
                  <a:uFillTx/>
                  <a:latin typeface="DM Sans 14pt" pitchFamily="2" charset="0"/>
                  <a:ea typeface="+mn-ea"/>
                  <a:cs typeface="+mn-cs"/>
                </a:rPr>
                <a:t>-28.5%</a:t>
              </a:r>
            </a:p>
          </p:txBody>
        </p:sp>
        <p:sp>
          <p:nvSpPr>
            <p:cNvPr id="32" name="TextBox 11">
              <a:extLst>
                <a:ext uri="{FF2B5EF4-FFF2-40B4-BE49-F238E27FC236}">
                  <a16:creationId xmlns:a16="http://schemas.microsoft.com/office/drawing/2014/main" id="{4A47485D-57A6-6D9B-0591-2DC1CA5BF4EE}"/>
                </a:ext>
              </a:extLst>
            </p:cNvPr>
            <p:cNvSpPr txBox="1"/>
            <p:nvPr/>
          </p:nvSpPr>
          <p:spPr>
            <a:xfrm>
              <a:off x="3440102" y="4754626"/>
              <a:ext cx="700596" cy="279307"/>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a:ln>
                    <a:noFill/>
                  </a:ln>
                  <a:solidFill>
                    <a:sysClr val="window" lastClr="FFFFFF"/>
                  </a:solidFill>
                  <a:effectLst/>
                  <a:uLnTx/>
                  <a:uFillTx/>
                  <a:latin typeface="DM Sans 14pt" pitchFamily="2" charset="0"/>
                  <a:ea typeface="+mn-ea"/>
                  <a:cs typeface="+mn-cs"/>
                </a:rPr>
                <a:t>+25.6%</a:t>
              </a:r>
            </a:p>
          </p:txBody>
        </p:sp>
        <p:cxnSp>
          <p:nvCxnSpPr>
            <p:cNvPr id="33" name="Straight Connector 13">
              <a:extLst>
                <a:ext uri="{FF2B5EF4-FFF2-40B4-BE49-F238E27FC236}">
                  <a16:creationId xmlns:a16="http://schemas.microsoft.com/office/drawing/2014/main" id="{484B4922-0056-41D0-1ED1-AC187C73D606}"/>
                </a:ext>
              </a:extLst>
            </p:cNvPr>
            <p:cNvCxnSpPr>
              <a:cxnSpLocks/>
            </p:cNvCxnSpPr>
            <p:nvPr/>
          </p:nvCxnSpPr>
          <p:spPr>
            <a:xfrm>
              <a:off x="2940513" y="4057263"/>
              <a:ext cx="851745" cy="0"/>
            </a:xfrm>
            <a:prstGeom prst="line">
              <a:avLst/>
            </a:prstGeom>
            <a:ln w="19050"/>
          </p:spPr>
          <p:style>
            <a:lnRef idx="1">
              <a:schemeClr val="dk1"/>
            </a:lnRef>
            <a:fillRef idx="0">
              <a:schemeClr val="dk1"/>
            </a:fillRef>
            <a:effectRef idx="0">
              <a:schemeClr val="dk1"/>
            </a:effectRef>
            <a:fontRef idx="minor">
              <a:schemeClr val="tx1"/>
            </a:fontRef>
          </p:style>
        </p:cxnSp>
        <p:sp>
          <p:nvSpPr>
            <p:cNvPr id="34" name="TextBox 15">
              <a:extLst>
                <a:ext uri="{FF2B5EF4-FFF2-40B4-BE49-F238E27FC236}">
                  <a16:creationId xmlns:a16="http://schemas.microsoft.com/office/drawing/2014/main" id="{D63950DB-765F-5ABA-963C-6B06C481DFDF}"/>
                </a:ext>
              </a:extLst>
            </p:cNvPr>
            <p:cNvSpPr txBox="1"/>
            <p:nvPr/>
          </p:nvSpPr>
          <p:spPr>
            <a:xfrm>
              <a:off x="3083407" y="3853026"/>
              <a:ext cx="679260" cy="260687"/>
            </a:xfrm>
            <a:prstGeom prst="rect">
              <a:avLst/>
            </a:prstGeom>
            <a:noFill/>
          </p:spPr>
          <p:txBody>
            <a:bodyPr wrap="none" rtlCol="0">
              <a:spAutoFit/>
            </a:bodyPr>
            <a:lstStyle/>
            <a:p>
              <a:r>
                <a:rPr lang="en-US" sz="800"/>
                <a:t>p&lt;0.001</a:t>
              </a:r>
            </a:p>
          </p:txBody>
        </p:sp>
        <p:cxnSp>
          <p:nvCxnSpPr>
            <p:cNvPr id="35" name="Straight Connector 26">
              <a:extLst>
                <a:ext uri="{FF2B5EF4-FFF2-40B4-BE49-F238E27FC236}">
                  <a16:creationId xmlns:a16="http://schemas.microsoft.com/office/drawing/2014/main" id="{4EA0140B-7309-AF06-5DF1-DBE8ED5C5694}"/>
                </a:ext>
              </a:extLst>
            </p:cNvPr>
            <p:cNvCxnSpPr>
              <a:cxnSpLocks/>
            </p:cNvCxnSpPr>
            <p:nvPr/>
          </p:nvCxnSpPr>
          <p:spPr>
            <a:xfrm>
              <a:off x="2033818" y="5075517"/>
              <a:ext cx="2846812" cy="0"/>
            </a:xfrm>
            <a:prstGeom prst="line">
              <a:avLst/>
            </a:prstGeom>
            <a:noFill/>
            <a:ln w="28575" cap="flat" cmpd="sng" algn="ctr">
              <a:solidFill>
                <a:srgbClr val="0B3C56"/>
              </a:solidFill>
              <a:prstDash val="solid"/>
            </a:ln>
            <a:effectLst/>
          </p:spPr>
        </p:cxnSp>
      </p:grpSp>
      <p:grpSp>
        <p:nvGrpSpPr>
          <p:cNvPr id="36" name="Agrupar 35">
            <a:extLst>
              <a:ext uri="{FF2B5EF4-FFF2-40B4-BE49-F238E27FC236}">
                <a16:creationId xmlns:a16="http://schemas.microsoft.com/office/drawing/2014/main" id="{8E8B036C-E787-E3E9-3A47-2A7434093952}"/>
              </a:ext>
            </a:extLst>
          </p:cNvPr>
          <p:cNvGrpSpPr/>
          <p:nvPr/>
        </p:nvGrpSpPr>
        <p:grpSpPr>
          <a:xfrm>
            <a:off x="4901505" y="451915"/>
            <a:ext cx="3157303" cy="2414969"/>
            <a:chOff x="1137787" y="577498"/>
            <a:chExt cx="3820336" cy="2922113"/>
          </a:xfrm>
        </p:grpSpPr>
        <p:graphicFrame>
          <p:nvGraphicFramePr>
            <p:cNvPr id="37" name="Chart 32">
              <a:extLst>
                <a:ext uri="{FF2B5EF4-FFF2-40B4-BE49-F238E27FC236}">
                  <a16:creationId xmlns:a16="http://schemas.microsoft.com/office/drawing/2014/main" id="{BB5F589B-B8E9-77E1-5785-A86C4EB8EDD5}"/>
                </a:ext>
              </a:extLst>
            </p:cNvPr>
            <p:cNvGraphicFramePr>
              <a:graphicFrameLocks/>
            </p:cNvGraphicFramePr>
            <p:nvPr>
              <p:extLst>
                <p:ext uri="{D42A27DB-BD31-4B8C-83A1-F6EECF244321}">
                  <p14:modId xmlns:p14="http://schemas.microsoft.com/office/powerpoint/2010/main" val="3067933265"/>
                </p:ext>
              </p:extLst>
            </p:nvPr>
          </p:nvGraphicFramePr>
          <p:xfrm>
            <a:off x="1137787" y="577498"/>
            <a:ext cx="3820336" cy="2922113"/>
          </p:xfrm>
          <a:graphic>
            <a:graphicData uri="http://schemas.openxmlformats.org/drawingml/2006/chart">
              <c:chart xmlns:c="http://schemas.openxmlformats.org/drawingml/2006/chart" xmlns:r="http://schemas.openxmlformats.org/officeDocument/2006/relationships" r:id="rId7"/>
            </a:graphicData>
          </a:graphic>
        </p:graphicFrame>
        <p:cxnSp>
          <p:nvCxnSpPr>
            <p:cNvPr id="38" name="Straight Connector 8">
              <a:extLst>
                <a:ext uri="{FF2B5EF4-FFF2-40B4-BE49-F238E27FC236}">
                  <a16:creationId xmlns:a16="http://schemas.microsoft.com/office/drawing/2014/main" id="{149B81C6-5917-7913-56ED-0B2DBF92812E}"/>
                </a:ext>
              </a:extLst>
            </p:cNvPr>
            <p:cNvCxnSpPr>
              <a:cxnSpLocks/>
            </p:cNvCxnSpPr>
            <p:nvPr/>
          </p:nvCxnSpPr>
          <p:spPr>
            <a:xfrm>
              <a:off x="2846855" y="1250584"/>
              <a:ext cx="898585" cy="0"/>
            </a:xfrm>
            <a:prstGeom prst="line">
              <a:avLst/>
            </a:prstGeom>
            <a:ln w="19050"/>
          </p:spPr>
          <p:style>
            <a:lnRef idx="1">
              <a:schemeClr val="dk1"/>
            </a:lnRef>
            <a:fillRef idx="0">
              <a:schemeClr val="dk1"/>
            </a:fillRef>
            <a:effectRef idx="0">
              <a:schemeClr val="dk1"/>
            </a:effectRef>
            <a:fontRef idx="minor">
              <a:schemeClr val="tx1"/>
            </a:fontRef>
          </p:style>
        </p:cxnSp>
        <p:sp>
          <p:nvSpPr>
            <p:cNvPr id="39" name="TextBox 10">
              <a:extLst>
                <a:ext uri="{FF2B5EF4-FFF2-40B4-BE49-F238E27FC236}">
                  <a16:creationId xmlns:a16="http://schemas.microsoft.com/office/drawing/2014/main" id="{5A702532-F8AE-2AE9-10E4-B38C1049854D}"/>
                </a:ext>
              </a:extLst>
            </p:cNvPr>
            <p:cNvSpPr txBox="1"/>
            <p:nvPr/>
          </p:nvSpPr>
          <p:spPr>
            <a:xfrm>
              <a:off x="2989661" y="1035139"/>
              <a:ext cx="708354" cy="260687"/>
            </a:xfrm>
            <a:prstGeom prst="rect">
              <a:avLst/>
            </a:prstGeom>
            <a:noFill/>
          </p:spPr>
          <p:txBody>
            <a:bodyPr wrap="none" rtlCol="0">
              <a:spAutoFit/>
            </a:bodyPr>
            <a:lstStyle/>
            <a:p>
              <a:r>
                <a:rPr lang="en-US" sz="800"/>
                <a:t>p=0.082</a:t>
              </a:r>
            </a:p>
          </p:txBody>
        </p:sp>
        <p:sp>
          <p:nvSpPr>
            <p:cNvPr id="40" name="TextBox 11">
              <a:extLst>
                <a:ext uri="{FF2B5EF4-FFF2-40B4-BE49-F238E27FC236}">
                  <a16:creationId xmlns:a16="http://schemas.microsoft.com/office/drawing/2014/main" id="{00B1E3D0-C682-0734-A197-6C58E591F9E3}"/>
                </a:ext>
              </a:extLst>
            </p:cNvPr>
            <p:cNvSpPr txBox="1"/>
            <p:nvPr/>
          </p:nvSpPr>
          <p:spPr>
            <a:xfrm>
              <a:off x="3427551" y="2110603"/>
              <a:ext cx="703070" cy="279307"/>
            </a:xfrm>
            <a:prstGeom prst="rect">
              <a:avLst/>
            </a:prstGeom>
            <a:noFill/>
            <a:ln>
              <a:noFill/>
            </a:ln>
            <a:effectLst/>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a:ln>
                    <a:noFill/>
                  </a:ln>
                  <a:solidFill>
                    <a:sysClr val="window" lastClr="FFFFFF"/>
                  </a:solidFill>
                  <a:effectLst/>
                  <a:uLnTx/>
                  <a:uFillTx/>
                  <a:latin typeface="DM Sans 14pt" pitchFamily="2" charset="0"/>
                  <a:ea typeface="+mn-ea"/>
                  <a:cs typeface="+mn-cs"/>
                </a:rPr>
                <a:t>+26.7%</a:t>
              </a:r>
            </a:p>
          </p:txBody>
        </p:sp>
        <p:cxnSp>
          <p:nvCxnSpPr>
            <p:cNvPr id="41" name="Straight Connector 35">
              <a:extLst>
                <a:ext uri="{FF2B5EF4-FFF2-40B4-BE49-F238E27FC236}">
                  <a16:creationId xmlns:a16="http://schemas.microsoft.com/office/drawing/2014/main" id="{D5BC8533-2BDB-2F83-0699-8D3163B4EF43}"/>
                </a:ext>
              </a:extLst>
            </p:cNvPr>
            <p:cNvCxnSpPr>
              <a:cxnSpLocks/>
            </p:cNvCxnSpPr>
            <p:nvPr/>
          </p:nvCxnSpPr>
          <p:spPr>
            <a:xfrm>
              <a:off x="1982387" y="2448570"/>
              <a:ext cx="2840897" cy="0"/>
            </a:xfrm>
            <a:prstGeom prst="line">
              <a:avLst/>
            </a:prstGeom>
            <a:noFill/>
            <a:ln w="28575" cap="flat" cmpd="sng" algn="ctr">
              <a:solidFill>
                <a:srgbClr val="0B3C56"/>
              </a:solidFill>
              <a:prstDash val="solid"/>
            </a:ln>
            <a:effectLst/>
          </p:spPr>
        </p:cxnSp>
        <p:sp>
          <p:nvSpPr>
            <p:cNvPr id="42" name="TextBox 10">
              <a:extLst>
                <a:ext uri="{FF2B5EF4-FFF2-40B4-BE49-F238E27FC236}">
                  <a16:creationId xmlns:a16="http://schemas.microsoft.com/office/drawing/2014/main" id="{37371B62-0F2C-6DFF-E68D-891DEEE3D1C7}"/>
                </a:ext>
              </a:extLst>
            </p:cNvPr>
            <p:cNvSpPr txBox="1"/>
            <p:nvPr/>
          </p:nvSpPr>
          <p:spPr>
            <a:xfrm>
              <a:off x="2402199" y="2515708"/>
              <a:ext cx="638651" cy="279307"/>
            </a:xfrm>
            <a:prstGeom prst="rect">
              <a:avLst/>
            </a:prstGeom>
            <a:noFill/>
            <a:ln>
              <a:noFill/>
            </a:ln>
            <a:effectLst/>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a:ln>
                    <a:noFill/>
                  </a:ln>
                  <a:effectLst/>
                  <a:uLnTx/>
                  <a:uFillTx/>
                  <a:latin typeface="DM Sans 14pt" pitchFamily="2" charset="0"/>
                  <a:ea typeface="+mn-ea"/>
                  <a:cs typeface="+mn-cs"/>
                </a:rPr>
                <a:t>-2.4%</a:t>
              </a:r>
            </a:p>
          </p:txBody>
        </p:sp>
      </p:grpSp>
      <p:sp>
        <p:nvSpPr>
          <p:cNvPr id="46" name="Retângulo 45">
            <a:extLst>
              <a:ext uri="{FF2B5EF4-FFF2-40B4-BE49-F238E27FC236}">
                <a16:creationId xmlns:a16="http://schemas.microsoft.com/office/drawing/2014/main" id="{CF1CEA07-9B59-019D-E7C0-52E42642DF4A}"/>
              </a:ext>
            </a:extLst>
          </p:cNvPr>
          <p:cNvSpPr/>
          <p:nvPr/>
        </p:nvSpPr>
        <p:spPr>
          <a:xfrm>
            <a:off x="10232692" y="5706234"/>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CaixaDeTexto 46">
            <a:extLst>
              <a:ext uri="{FF2B5EF4-FFF2-40B4-BE49-F238E27FC236}">
                <a16:creationId xmlns:a16="http://schemas.microsoft.com/office/drawing/2014/main" id="{01B2882B-E7E0-6BC4-C869-7AC83DD70AF5}"/>
              </a:ext>
            </a:extLst>
          </p:cNvPr>
          <p:cNvSpPr txBox="1"/>
          <p:nvPr/>
        </p:nvSpPr>
        <p:spPr>
          <a:xfrm>
            <a:off x="10192932" y="5666818"/>
            <a:ext cx="1472362" cy="215444"/>
          </a:xfrm>
          <a:prstGeom prst="rect">
            <a:avLst/>
          </a:prstGeom>
          <a:noFill/>
        </p:spPr>
        <p:txBody>
          <a:bodyPr wrap="square">
            <a:spAutoFit/>
          </a:bodyPr>
          <a:lstStyle/>
          <a:p>
            <a:r>
              <a:rPr lang="en-US" sz="800">
                <a:solidFill>
                  <a:srgbClr val="48A2CF"/>
                </a:solidFill>
                <a:latin typeface="DM Sans 14pt" pitchFamily="2" charset="77"/>
              </a:rPr>
              <a:t>0.5% ETERWELL™ HAIR </a:t>
            </a:r>
            <a:endParaRPr lang="en-US" sz="800">
              <a:solidFill>
                <a:srgbClr val="48A2CF"/>
              </a:solidFill>
            </a:endParaRPr>
          </a:p>
        </p:txBody>
      </p:sp>
      <p:sp>
        <p:nvSpPr>
          <p:cNvPr id="50" name="Retângulo 49">
            <a:extLst>
              <a:ext uri="{FF2B5EF4-FFF2-40B4-BE49-F238E27FC236}">
                <a16:creationId xmlns:a16="http://schemas.microsoft.com/office/drawing/2014/main" id="{37734533-643B-2F68-6AB1-B11DDEE819E8}"/>
              </a:ext>
            </a:extLst>
          </p:cNvPr>
          <p:cNvSpPr/>
          <p:nvPr/>
        </p:nvSpPr>
        <p:spPr>
          <a:xfrm>
            <a:off x="10173681" y="2703632"/>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aixaDeTexto 50">
            <a:extLst>
              <a:ext uri="{FF2B5EF4-FFF2-40B4-BE49-F238E27FC236}">
                <a16:creationId xmlns:a16="http://schemas.microsoft.com/office/drawing/2014/main" id="{7FB3C380-75C3-A9C3-6591-1333258CAC7E}"/>
              </a:ext>
            </a:extLst>
          </p:cNvPr>
          <p:cNvSpPr txBox="1"/>
          <p:nvPr/>
        </p:nvSpPr>
        <p:spPr>
          <a:xfrm>
            <a:off x="10148202" y="2664216"/>
            <a:ext cx="1477959" cy="215444"/>
          </a:xfrm>
          <a:prstGeom prst="rect">
            <a:avLst/>
          </a:prstGeom>
          <a:noFill/>
        </p:spPr>
        <p:txBody>
          <a:bodyPr wrap="square">
            <a:spAutoFit/>
          </a:bodyPr>
          <a:lstStyle/>
          <a:p>
            <a:r>
              <a:rPr lang="en-US" sz="800">
                <a:solidFill>
                  <a:srgbClr val="48A2CF"/>
                </a:solidFill>
                <a:latin typeface="DM Sans 14pt" pitchFamily="2" charset="77"/>
              </a:rPr>
              <a:t>0.5% ETERWELL™ HAIR </a:t>
            </a:r>
            <a:endParaRPr lang="en-US" sz="800">
              <a:solidFill>
                <a:srgbClr val="48A2CF"/>
              </a:solidFill>
            </a:endParaRPr>
          </a:p>
        </p:txBody>
      </p:sp>
      <p:sp>
        <p:nvSpPr>
          <p:cNvPr id="52" name="Retângulo 51">
            <a:extLst>
              <a:ext uri="{FF2B5EF4-FFF2-40B4-BE49-F238E27FC236}">
                <a16:creationId xmlns:a16="http://schemas.microsoft.com/office/drawing/2014/main" id="{83013138-CDB2-AE33-8F13-55163E8EB456}"/>
              </a:ext>
            </a:extLst>
          </p:cNvPr>
          <p:cNvSpPr/>
          <p:nvPr/>
        </p:nvSpPr>
        <p:spPr>
          <a:xfrm>
            <a:off x="6577104" y="2624416"/>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aixaDeTexto 52">
            <a:extLst>
              <a:ext uri="{FF2B5EF4-FFF2-40B4-BE49-F238E27FC236}">
                <a16:creationId xmlns:a16="http://schemas.microsoft.com/office/drawing/2014/main" id="{679C9799-C6CD-3DC7-66CF-AD1E1F889641}"/>
              </a:ext>
            </a:extLst>
          </p:cNvPr>
          <p:cNvSpPr txBox="1"/>
          <p:nvPr/>
        </p:nvSpPr>
        <p:spPr>
          <a:xfrm>
            <a:off x="6536696" y="2589970"/>
            <a:ext cx="1497858" cy="215444"/>
          </a:xfrm>
          <a:prstGeom prst="rect">
            <a:avLst/>
          </a:prstGeom>
          <a:noFill/>
        </p:spPr>
        <p:txBody>
          <a:bodyPr wrap="square">
            <a:spAutoFit/>
          </a:bodyPr>
          <a:lstStyle/>
          <a:p>
            <a:r>
              <a:rPr lang="en-US" sz="800">
                <a:solidFill>
                  <a:srgbClr val="48A2CF"/>
                </a:solidFill>
                <a:latin typeface="DM Sans 14pt" pitchFamily="2" charset="77"/>
              </a:rPr>
              <a:t>0.5% ETERWELL™ HAIR </a:t>
            </a:r>
            <a:endParaRPr lang="en-US" sz="800">
              <a:solidFill>
                <a:srgbClr val="48A2CF"/>
              </a:solidFill>
            </a:endParaRPr>
          </a:p>
        </p:txBody>
      </p:sp>
    </p:spTree>
    <p:extLst>
      <p:ext uri="{BB962C8B-B14F-4D97-AF65-F5344CB8AC3E}">
        <p14:creationId xmlns:p14="http://schemas.microsoft.com/office/powerpoint/2010/main" val="3179277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5" name="Retângulo 24">
            <a:extLst>
              <a:ext uri="{FF2B5EF4-FFF2-40B4-BE49-F238E27FC236}">
                <a16:creationId xmlns:a16="http://schemas.microsoft.com/office/drawing/2014/main" id="{556946E5-9056-56E5-4697-2014ADD222DA}"/>
              </a:ext>
            </a:extLst>
          </p:cNvPr>
          <p:cNvSpPr/>
          <p:nvPr/>
        </p:nvSpPr>
        <p:spPr>
          <a:xfrm rot="5400000" flipH="1" flipV="1">
            <a:off x="7334569" y="-230615"/>
            <a:ext cx="4047314" cy="50576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ítulo 2">
            <a:extLst>
              <a:ext uri="{FF2B5EF4-FFF2-40B4-BE49-F238E27FC236}">
                <a16:creationId xmlns:a16="http://schemas.microsoft.com/office/drawing/2014/main" id="{BF60DDC3-47A0-8478-9A3E-8DC00A383C12}"/>
              </a:ext>
            </a:extLst>
          </p:cNvPr>
          <p:cNvSpPr>
            <a:spLocks noGrp="1"/>
          </p:cNvSpPr>
          <p:nvPr>
            <p:ph type="ctrTitle"/>
          </p:nvPr>
        </p:nvSpPr>
        <p:spPr>
          <a:xfrm>
            <a:off x="302397" y="942998"/>
            <a:ext cx="3784693" cy="581002"/>
          </a:xfrm>
        </p:spPr>
        <p:txBody>
          <a:bodyPr/>
          <a:lstStyle/>
          <a:p>
            <a:pPr>
              <a:spcBef>
                <a:spcPts val="0"/>
              </a:spcBef>
            </a:pPr>
            <a:r>
              <a:rPr lang="en-US" sz="3000" b="1" i="0" u="none" strike="noStrike" dirty="0">
                <a:solidFill>
                  <a:srgbClr val="FFFFFF"/>
                </a:solidFill>
                <a:effectLst/>
                <a:latin typeface="DM Sans 14pt" pitchFamily="2" charset="77"/>
              </a:rPr>
              <a:t>Alopecia promotor inhibition</a:t>
            </a:r>
          </a:p>
        </p:txBody>
      </p:sp>
      <p:sp>
        <p:nvSpPr>
          <p:cNvPr id="9" name="Título 2">
            <a:extLst>
              <a:ext uri="{FF2B5EF4-FFF2-40B4-BE49-F238E27FC236}">
                <a16:creationId xmlns:a16="http://schemas.microsoft.com/office/drawing/2014/main" id="{7A1A947D-7F6E-2702-AD41-D880BC0FCC43}"/>
              </a:ext>
            </a:extLst>
          </p:cNvPr>
          <p:cNvSpPr txBox="1">
            <a:spLocks/>
          </p:cNvSpPr>
          <p:nvPr/>
        </p:nvSpPr>
        <p:spPr>
          <a:xfrm>
            <a:off x="302398" y="1950361"/>
            <a:ext cx="3784692"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dirty="0">
                <a:effectLst/>
                <a:latin typeface="DM Sans 14pt" pitchFamily="2" charset="77"/>
              </a:rPr>
              <a:t>The results also point to a reduction in Janus Kinase 2 (JAK2), a protein that has been studied for its impact on alopecia (hair loss). </a:t>
            </a:r>
            <a:br>
              <a:rPr lang="en-US" sz="1600" b="0" i="0" u="none" strike="noStrike" dirty="0">
                <a:effectLst/>
                <a:latin typeface="DM Sans 14pt" pitchFamily="2" charset="77"/>
              </a:rPr>
            </a:br>
            <a:br>
              <a:rPr lang="en-US" sz="1600" b="0" i="0" u="none" strike="noStrike" dirty="0">
                <a:effectLst/>
                <a:latin typeface="DM Sans 14pt" pitchFamily="2" charset="77"/>
              </a:rPr>
            </a:br>
            <a:r>
              <a:rPr lang="en-US" sz="2000" b="0" i="0" u="none" strike="noStrike" dirty="0">
                <a:solidFill>
                  <a:srgbClr val="48A2CF"/>
                </a:solidFill>
                <a:effectLst/>
                <a:latin typeface="Lora Regular Roman" panose="020B0604020202020204" charset="0"/>
                <a:cs typeface="Lora Regular Roman" panose="020B0604020202020204" charset="0"/>
              </a:rPr>
              <a:t>This not only confirms but also explains the significant improvement in hair density observed in the </a:t>
            </a:r>
            <a:r>
              <a:rPr lang="en-US" sz="2000" b="0" i="1" u="none" strike="noStrike" dirty="0">
                <a:solidFill>
                  <a:srgbClr val="48A2CF"/>
                </a:solidFill>
                <a:effectLst/>
                <a:latin typeface="Lora Regular Roman" panose="020B0604020202020204" charset="0"/>
                <a:cs typeface="Lora Regular Roman" panose="020B0604020202020204" charset="0"/>
              </a:rPr>
              <a:t>in vivo</a:t>
            </a:r>
            <a:r>
              <a:rPr lang="en-US" sz="2000" b="0" i="0" u="none" strike="noStrike" dirty="0">
                <a:solidFill>
                  <a:srgbClr val="48A2CF"/>
                </a:solidFill>
                <a:effectLst/>
                <a:latin typeface="Lora Regular Roman" panose="020B0604020202020204" charset="0"/>
                <a:cs typeface="Lora Regular Roman" panose="020B0604020202020204" charset="0"/>
              </a:rPr>
              <a:t> studies.</a:t>
            </a:r>
            <a:endParaRPr lang="en-US" sz="1600" b="0" i="0" u="none" strike="noStrike" dirty="0">
              <a:solidFill>
                <a:srgbClr val="48A2CF"/>
              </a:solidFill>
              <a:effectLst/>
              <a:latin typeface="Lora Regular Roman" panose="020B0604020202020204" charset="0"/>
              <a:cs typeface="Lora Regular Roman" panose="020B0604020202020204" charset="0"/>
            </a:endParaRPr>
          </a:p>
        </p:txBody>
      </p:sp>
      <p:sp>
        <p:nvSpPr>
          <p:cNvPr id="3" name="Título 2">
            <a:extLst>
              <a:ext uri="{FF2B5EF4-FFF2-40B4-BE49-F238E27FC236}">
                <a16:creationId xmlns:a16="http://schemas.microsoft.com/office/drawing/2014/main" id="{8D027018-4F60-45FD-D356-6898332B8E9C}"/>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PROTEOME ANALYSIS</a:t>
            </a:r>
          </a:p>
        </p:txBody>
      </p:sp>
      <p:sp>
        <p:nvSpPr>
          <p:cNvPr id="6" name="Título 2">
            <a:extLst>
              <a:ext uri="{FF2B5EF4-FFF2-40B4-BE49-F238E27FC236}">
                <a16:creationId xmlns:a16="http://schemas.microsoft.com/office/drawing/2014/main" id="{2CD0FBF2-320A-D6FA-1C8B-6272C16EDD07}"/>
              </a:ext>
            </a:extLst>
          </p:cNvPr>
          <p:cNvSpPr txBox="1">
            <a:spLocks/>
          </p:cNvSpPr>
          <p:nvPr/>
        </p:nvSpPr>
        <p:spPr>
          <a:xfrm>
            <a:off x="7115175" y="3501890"/>
            <a:ext cx="4650839" cy="4548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000" b="0" i="0" u="none" strike="noStrike" dirty="0">
                <a:solidFill>
                  <a:srgbClr val="0B3C56"/>
                </a:solidFill>
                <a:effectLst/>
                <a:latin typeface="DM Sans 14pt" pitchFamily="2" charset="77"/>
              </a:rPr>
              <a:t>JAK2 inhibition reverses alopecia areata in mice (Xing et al. nature medicine VOLUME 20 | NUMBER 9 | SEPTEMBER 2014) | JAK2 inhibitor Baricitinib induced hair regrowth in alopecia patients (Freitas et al. Drugs (2023) 83:761–770)</a:t>
            </a:r>
          </a:p>
          <a:p>
            <a:pPr rtl="0">
              <a:lnSpc>
                <a:spcPct val="100000"/>
              </a:lnSpc>
              <a:spcBef>
                <a:spcPts val="0"/>
              </a:spcBef>
              <a:spcAft>
                <a:spcPts val="0"/>
              </a:spcAft>
            </a:pPr>
            <a:endParaRPr lang="en-US" sz="1000" b="0" i="0" u="none" strike="noStrike" dirty="0">
              <a:solidFill>
                <a:srgbClr val="0B3C56"/>
              </a:solidFill>
              <a:effectLst/>
              <a:latin typeface="DM Sans 14pt" pitchFamily="2" charset="77"/>
            </a:endParaRPr>
          </a:p>
        </p:txBody>
      </p:sp>
      <p:pic>
        <p:nvPicPr>
          <p:cNvPr id="15" name="Picture 4" descr="Unrecognised  young woman delicately applies organic cosmetics oil to her hair using a pipette.">
            <a:extLst>
              <a:ext uri="{FF2B5EF4-FFF2-40B4-BE49-F238E27FC236}">
                <a16:creationId xmlns:a16="http://schemas.microsoft.com/office/drawing/2014/main" id="{474083FF-D133-154D-16A6-4B3037B14B43}"/>
              </a:ext>
            </a:extLst>
          </p:cNvPr>
          <p:cNvPicPr>
            <a:picLocks noChangeAspect="1" noChangeArrowheads="1"/>
          </p:cNvPicPr>
          <p:nvPr/>
        </p:nvPicPr>
        <p:blipFill rotWithShape="1">
          <a:blip r:embed="rId6" cstate="screen">
            <a:alphaModFix amt="0"/>
            <a:extLst>
              <a:ext uri="{BEBA8EAE-BF5A-486C-A8C5-ECC9F3942E4B}">
                <a14:imgProps xmlns:a14="http://schemas.microsoft.com/office/drawing/2010/main">
                  <a14:imgLayer r:embed="rId7">
                    <a14:imgEffect>
                      <a14:brightnessContrast bright="-10000"/>
                    </a14:imgEffect>
                  </a14:imgLayer>
                </a14:imgProps>
              </a:ext>
              <a:ext uri="{28A0092B-C50C-407E-A947-70E740481C1C}">
                <a14:useLocalDpi xmlns:a14="http://schemas.microsoft.com/office/drawing/2010/main"/>
              </a:ext>
            </a:extLst>
          </a:blip>
          <a:srcRect/>
          <a:stretch/>
        </p:blipFill>
        <p:spPr bwMode="auto">
          <a:xfrm>
            <a:off x="4072802" y="4321843"/>
            <a:ext cx="2760999" cy="1888158"/>
          </a:xfrm>
          <a:prstGeom prst="rect">
            <a:avLst/>
          </a:prstGeom>
          <a:solidFill>
            <a:srgbClr val="48A2CF"/>
          </a:solidFill>
        </p:spPr>
      </p:pic>
      <p:graphicFrame>
        <p:nvGraphicFramePr>
          <p:cNvPr id="12" name="Chart 4">
            <a:extLst>
              <a:ext uri="{FF2B5EF4-FFF2-40B4-BE49-F238E27FC236}">
                <a16:creationId xmlns:a16="http://schemas.microsoft.com/office/drawing/2014/main" id="{C94B0314-2E75-9D7F-94F1-D9AEFB87E377}"/>
              </a:ext>
            </a:extLst>
          </p:cNvPr>
          <p:cNvGraphicFramePr>
            <a:graphicFrameLocks/>
          </p:cNvGraphicFramePr>
          <p:nvPr>
            <p:extLst>
              <p:ext uri="{D42A27DB-BD31-4B8C-83A1-F6EECF244321}">
                <p14:modId xmlns:p14="http://schemas.microsoft.com/office/powerpoint/2010/main" val="2108851511"/>
              </p:ext>
            </p:extLst>
          </p:nvPr>
        </p:nvGraphicFramePr>
        <p:xfrm>
          <a:off x="7115175" y="394854"/>
          <a:ext cx="4467223" cy="2954685"/>
        </p:xfrm>
        <a:graphic>
          <a:graphicData uri="http://schemas.openxmlformats.org/drawingml/2006/chart">
            <c:chart xmlns:c="http://schemas.openxmlformats.org/drawingml/2006/chart" xmlns:r="http://schemas.openxmlformats.org/officeDocument/2006/relationships" r:id="rId8"/>
          </a:graphicData>
        </a:graphic>
      </p:graphicFrame>
      <p:sp>
        <p:nvSpPr>
          <p:cNvPr id="13" name="Retângulo 12">
            <a:extLst>
              <a:ext uri="{FF2B5EF4-FFF2-40B4-BE49-F238E27FC236}">
                <a16:creationId xmlns:a16="http://schemas.microsoft.com/office/drawing/2014/main" id="{F6486254-739A-DC6C-97CD-7DB408E65431}"/>
              </a:ext>
            </a:extLst>
          </p:cNvPr>
          <p:cNvSpPr/>
          <p:nvPr/>
        </p:nvSpPr>
        <p:spPr>
          <a:xfrm>
            <a:off x="9423476" y="3122550"/>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aixaDeTexto 15">
            <a:extLst>
              <a:ext uri="{FF2B5EF4-FFF2-40B4-BE49-F238E27FC236}">
                <a16:creationId xmlns:a16="http://schemas.microsoft.com/office/drawing/2014/main" id="{259C7B70-5F8C-661C-E8F2-02478A0B5759}"/>
              </a:ext>
            </a:extLst>
          </p:cNvPr>
          <p:cNvSpPr txBox="1"/>
          <p:nvPr/>
        </p:nvSpPr>
        <p:spPr>
          <a:xfrm>
            <a:off x="9403588" y="3078164"/>
            <a:ext cx="1482307"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19" name="TextBox 5">
            <a:extLst>
              <a:ext uri="{FF2B5EF4-FFF2-40B4-BE49-F238E27FC236}">
                <a16:creationId xmlns:a16="http://schemas.microsoft.com/office/drawing/2014/main" id="{5786A5B1-919C-BF83-807D-3899FF15F7A1}"/>
              </a:ext>
            </a:extLst>
          </p:cNvPr>
          <p:cNvSpPr txBox="1"/>
          <p:nvPr/>
        </p:nvSpPr>
        <p:spPr>
          <a:xfrm>
            <a:off x="8739324" y="1625975"/>
            <a:ext cx="620683" cy="24622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dirty="0">
                <a:ln>
                  <a:noFill/>
                </a:ln>
                <a:solidFill>
                  <a:sysClr val="window" lastClr="FFFFFF"/>
                </a:solidFill>
                <a:effectLst/>
                <a:uLnTx/>
                <a:uFillTx/>
                <a:latin typeface="DM Sans 14pt" pitchFamily="2" charset="0"/>
                <a:ea typeface="+mn-ea"/>
                <a:cs typeface="+mn-cs"/>
              </a:rPr>
              <a:t>+38.2%</a:t>
            </a:r>
          </a:p>
        </p:txBody>
      </p:sp>
      <p:sp>
        <p:nvSpPr>
          <p:cNvPr id="20" name="TextBox 6">
            <a:extLst>
              <a:ext uri="{FF2B5EF4-FFF2-40B4-BE49-F238E27FC236}">
                <a16:creationId xmlns:a16="http://schemas.microsoft.com/office/drawing/2014/main" id="{288DF26C-0021-8870-6D57-1B6294B960EF}"/>
              </a:ext>
            </a:extLst>
          </p:cNvPr>
          <p:cNvSpPr txBox="1"/>
          <p:nvPr/>
        </p:nvSpPr>
        <p:spPr>
          <a:xfrm>
            <a:off x="9794092" y="2105334"/>
            <a:ext cx="588623" cy="24622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dirty="0">
                <a:ln>
                  <a:noFill/>
                </a:ln>
                <a:solidFill>
                  <a:sysClr val="window" lastClr="FFFFFF"/>
                </a:solidFill>
                <a:effectLst/>
                <a:uLnTx/>
                <a:uFillTx/>
                <a:latin typeface="DM Sans 14pt" pitchFamily="2" charset="0"/>
                <a:ea typeface="+mn-ea"/>
                <a:cs typeface="+mn-cs"/>
              </a:rPr>
              <a:t>-24.9%</a:t>
            </a:r>
          </a:p>
        </p:txBody>
      </p:sp>
      <p:cxnSp>
        <p:nvCxnSpPr>
          <p:cNvPr id="21" name="Straight Connector 21">
            <a:extLst>
              <a:ext uri="{FF2B5EF4-FFF2-40B4-BE49-F238E27FC236}">
                <a16:creationId xmlns:a16="http://schemas.microsoft.com/office/drawing/2014/main" id="{2520FF38-BDB7-9421-071F-63063C236710}"/>
              </a:ext>
            </a:extLst>
          </p:cNvPr>
          <p:cNvCxnSpPr>
            <a:cxnSpLocks/>
          </p:cNvCxnSpPr>
          <p:nvPr/>
        </p:nvCxnSpPr>
        <p:spPr>
          <a:xfrm>
            <a:off x="9121851" y="1069209"/>
            <a:ext cx="1064058" cy="0"/>
          </a:xfrm>
          <a:prstGeom prst="line">
            <a:avLst/>
          </a:prstGeom>
          <a:ln w="19050"/>
        </p:spPr>
        <p:style>
          <a:lnRef idx="1">
            <a:schemeClr val="dk1"/>
          </a:lnRef>
          <a:fillRef idx="0">
            <a:schemeClr val="dk1"/>
          </a:fillRef>
          <a:effectRef idx="0">
            <a:schemeClr val="dk1"/>
          </a:effectRef>
          <a:fontRef idx="minor">
            <a:schemeClr val="tx1"/>
          </a:fontRef>
        </p:style>
      </p:cxnSp>
      <p:sp>
        <p:nvSpPr>
          <p:cNvPr id="22" name="TextBox 22">
            <a:extLst>
              <a:ext uri="{FF2B5EF4-FFF2-40B4-BE49-F238E27FC236}">
                <a16:creationId xmlns:a16="http://schemas.microsoft.com/office/drawing/2014/main" id="{01BC4D53-F01A-785F-8F6F-61B74BB07B00}"/>
              </a:ext>
            </a:extLst>
          </p:cNvPr>
          <p:cNvSpPr txBox="1"/>
          <p:nvPr/>
        </p:nvSpPr>
        <p:spPr>
          <a:xfrm>
            <a:off x="9320597" y="878829"/>
            <a:ext cx="639919" cy="215444"/>
          </a:xfrm>
          <a:prstGeom prst="rect">
            <a:avLst/>
          </a:prstGeom>
          <a:noFill/>
        </p:spPr>
        <p:txBody>
          <a:bodyPr wrap="none" rtlCol="0">
            <a:spAutoFit/>
          </a:bodyPr>
          <a:lstStyle/>
          <a:p>
            <a:r>
              <a:rPr lang="en-US" sz="800" dirty="0"/>
              <a:t>p = 0.028</a:t>
            </a:r>
          </a:p>
        </p:txBody>
      </p:sp>
      <p:cxnSp>
        <p:nvCxnSpPr>
          <p:cNvPr id="4" name="Straight Connector 26">
            <a:extLst>
              <a:ext uri="{FF2B5EF4-FFF2-40B4-BE49-F238E27FC236}">
                <a16:creationId xmlns:a16="http://schemas.microsoft.com/office/drawing/2014/main" id="{A7525F2E-9F09-DD2E-73B3-94DA3AA4436F}"/>
              </a:ext>
            </a:extLst>
          </p:cNvPr>
          <p:cNvCxnSpPr>
            <a:cxnSpLocks/>
          </p:cNvCxnSpPr>
          <p:nvPr/>
        </p:nvCxnSpPr>
        <p:spPr>
          <a:xfrm>
            <a:off x="7676376" y="2035132"/>
            <a:ext cx="3775926" cy="0"/>
          </a:xfrm>
          <a:prstGeom prst="line">
            <a:avLst/>
          </a:prstGeom>
          <a:noFill/>
          <a:ln w="28575" cap="flat" cmpd="sng" algn="ctr">
            <a:solidFill>
              <a:srgbClr val="0B3C56"/>
            </a:solidFill>
            <a:prstDash val="solid"/>
          </a:ln>
          <a:effectLst/>
        </p:spPr>
      </p:cxnSp>
      <p:pic>
        <p:nvPicPr>
          <p:cNvPr id="5" name="Picture 4">
            <a:extLst>
              <a:ext uri="{FF2B5EF4-FFF2-40B4-BE49-F238E27FC236}">
                <a16:creationId xmlns:a16="http://schemas.microsoft.com/office/drawing/2014/main" id="{A4F67663-0686-F7E1-F22B-C2D168F6236E}"/>
              </a:ext>
            </a:extLst>
          </p:cNvPr>
          <p:cNvPicPr>
            <a:picLocks noChangeAspect="1" noChangeArrowheads="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4072802" y="4482706"/>
            <a:ext cx="2784764" cy="1566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39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269272F-E590-B388-1EF5-92888D9BF3F1}"/>
              </a:ext>
            </a:extLst>
          </p:cNvPr>
          <p:cNvSpPr/>
          <p:nvPr/>
        </p:nvSpPr>
        <p:spPr>
          <a:xfrm rot="5400000" flipH="1" flipV="1">
            <a:off x="7913497" y="-870260"/>
            <a:ext cx="2848745" cy="50982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ítulo 2">
            <a:extLst>
              <a:ext uri="{FF2B5EF4-FFF2-40B4-BE49-F238E27FC236}">
                <a16:creationId xmlns:a16="http://schemas.microsoft.com/office/drawing/2014/main" id="{BF60DDC3-47A0-8478-9A3E-8DC00A383C12}"/>
              </a:ext>
            </a:extLst>
          </p:cNvPr>
          <p:cNvSpPr>
            <a:spLocks noGrp="1"/>
          </p:cNvSpPr>
          <p:nvPr>
            <p:ph type="ctrTitle"/>
          </p:nvPr>
        </p:nvSpPr>
        <p:spPr>
          <a:xfrm>
            <a:off x="302398" y="942998"/>
            <a:ext cx="3188948" cy="581002"/>
          </a:xfrm>
        </p:spPr>
        <p:txBody>
          <a:bodyPr/>
          <a:lstStyle/>
          <a:p>
            <a:pPr>
              <a:spcBef>
                <a:spcPts val="0"/>
              </a:spcBef>
            </a:pPr>
            <a:r>
              <a:rPr lang="en-US" sz="3000" b="1" i="0" u="none" strike="noStrike" dirty="0">
                <a:solidFill>
                  <a:srgbClr val="FFFFFF"/>
                </a:solidFill>
                <a:effectLst/>
                <a:latin typeface="DM Sans 14pt" pitchFamily="2" charset="77"/>
              </a:rPr>
              <a:t>Apoptosis markers</a:t>
            </a:r>
          </a:p>
        </p:txBody>
      </p:sp>
      <p:sp>
        <p:nvSpPr>
          <p:cNvPr id="9" name="Título 2">
            <a:extLst>
              <a:ext uri="{FF2B5EF4-FFF2-40B4-BE49-F238E27FC236}">
                <a16:creationId xmlns:a16="http://schemas.microsoft.com/office/drawing/2014/main" id="{7A1A947D-7F6E-2702-AD41-D880BC0FCC43}"/>
              </a:ext>
            </a:extLst>
          </p:cNvPr>
          <p:cNvSpPr txBox="1">
            <a:spLocks/>
          </p:cNvSpPr>
          <p:nvPr/>
        </p:nvSpPr>
        <p:spPr>
          <a:xfrm>
            <a:off x="302398" y="1950361"/>
            <a:ext cx="4307702"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dirty="0">
                <a:effectLst/>
                <a:latin typeface="DM Sans 14pt" pitchFamily="2" charset="77"/>
              </a:rPr>
              <a:t>Here we can see a decrease in Bcl2L1 and HNRNPK,  elements that plays a key role in the senescence process, forcing cells into their senescent, or "</a:t>
            </a:r>
            <a:r>
              <a:rPr lang="en-US" sz="1600" b="0" i="1" u="none" strike="noStrike" dirty="0">
                <a:effectLst/>
                <a:latin typeface="DM Sans 14pt" pitchFamily="2" charset="77"/>
              </a:rPr>
              <a:t>zombie</a:t>
            </a:r>
            <a:r>
              <a:rPr lang="en-US" sz="1600" b="0" i="0" u="none" strike="noStrike" dirty="0">
                <a:effectLst/>
                <a:latin typeface="DM Sans 14pt" pitchFamily="2" charset="77"/>
              </a:rPr>
              <a:t>" state. </a:t>
            </a:r>
          </a:p>
          <a:p>
            <a:pPr rtl="0">
              <a:lnSpc>
                <a:spcPct val="100000"/>
              </a:lnSpc>
              <a:spcBef>
                <a:spcPts val="0"/>
              </a:spcBef>
              <a:spcAft>
                <a:spcPts val="0"/>
              </a:spcAft>
            </a:pPr>
            <a:endParaRPr lang="en-US" sz="1600" b="0" i="0" u="none" strike="noStrike" dirty="0">
              <a:effectLst/>
              <a:latin typeface="DM Sans 14pt" pitchFamily="2" charset="77"/>
            </a:endParaRPr>
          </a:p>
          <a:p>
            <a:pPr rtl="0">
              <a:lnSpc>
                <a:spcPct val="100000"/>
              </a:lnSpc>
              <a:spcBef>
                <a:spcPts val="0"/>
              </a:spcBef>
              <a:spcAft>
                <a:spcPts val="0"/>
              </a:spcAft>
            </a:pPr>
            <a:r>
              <a:rPr lang="en-US" sz="2000" b="0" i="0" u="none" strike="noStrike" dirty="0">
                <a:solidFill>
                  <a:srgbClr val="48A2CF"/>
                </a:solidFill>
                <a:effectLst/>
                <a:latin typeface="Lora Regular Roman" panose="020B0604020202020204" charset="0"/>
                <a:cs typeface="Lora Regular Roman" panose="020B0604020202020204" charset="0"/>
              </a:rPr>
              <a:t>This finding confirms the BCL-2 pathway found previously </a:t>
            </a:r>
            <a:r>
              <a:rPr lang="en-US" sz="2000" b="0" i="1" u="none" strike="noStrike" dirty="0">
                <a:solidFill>
                  <a:srgbClr val="48A2CF"/>
                </a:solidFill>
                <a:effectLst/>
                <a:latin typeface="Lora Regular Roman" panose="020B0604020202020204" charset="0"/>
                <a:cs typeface="Lora Regular Roman" panose="020B0604020202020204" charset="0"/>
              </a:rPr>
              <a:t>in vitro</a:t>
            </a:r>
            <a:r>
              <a:rPr lang="en-US" sz="2000" b="0" i="0" u="none" strike="noStrike" dirty="0">
                <a:solidFill>
                  <a:srgbClr val="48A2CF"/>
                </a:solidFill>
                <a:effectLst/>
                <a:latin typeface="Lora Regular Roman" panose="020B0604020202020204" charset="0"/>
                <a:cs typeface="Lora Regular Roman" panose="020B0604020202020204" charset="0"/>
              </a:rPr>
              <a:t>.</a:t>
            </a:r>
          </a:p>
        </p:txBody>
      </p:sp>
      <p:sp>
        <p:nvSpPr>
          <p:cNvPr id="3" name="Título 2">
            <a:extLst>
              <a:ext uri="{FF2B5EF4-FFF2-40B4-BE49-F238E27FC236}">
                <a16:creationId xmlns:a16="http://schemas.microsoft.com/office/drawing/2014/main" id="{8D027018-4F60-45FD-D356-6898332B8E9C}"/>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PROTEOME ANALYSIS</a:t>
            </a:r>
          </a:p>
        </p:txBody>
      </p:sp>
      <p:pic>
        <p:nvPicPr>
          <p:cNvPr id="15" name="Picture 4" descr="Unrecognised  young woman delicately applies organic cosmetics oil to her hair using a pipette.">
            <a:extLst>
              <a:ext uri="{FF2B5EF4-FFF2-40B4-BE49-F238E27FC236}">
                <a16:creationId xmlns:a16="http://schemas.microsoft.com/office/drawing/2014/main" id="{474083FF-D133-154D-16A6-4B3037B14B43}"/>
              </a:ext>
            </a:extLst>
          </p:cNvPr>
          <p:cNvPicPr>
            <a:picLocks noChangeAspect="1" noChangeArrowheads="1"/>
          </p:cNvPicPr>
          <p:nvPr/>
        </p:nvPicPr>
        <p:blipFill rotWithShape="1">
          <a:blip r:embed="rId5" cstate="screen">
            <a:alphaModFix amt="0"/>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5393198" y="648894"/>
            <a:ext cx="2841855" cy="1943452"/>
          </a:xfrm>
          <a:prstGeom prst="rect">
            <a:avLst/>
          </a:prstGeom>
          <a:solidFill>
            <a:srgbClr val="48A2CF"/>
          </a:solidFill>
        </p:spPr>
      </p:pic>
      <p:sp>
        <p:nvSpPr>
          <p:cNvPr id="11" name="Retângulo 10">
            <a:extLst>
              <a:ext uri="{FF2B5EF4-FFF2-40B4-BE49-F238E27FC236}">
                <a16:creationId xmlns:a16="http://schemas.microsoft.com/office/drawing/2014/main" id="{7E2CB60D-8902-23D3-0381-8D343E30B192}"/>
              </a:ext>
            </a:extLst>
          </p:cNvPr>
          <p:cNvSpPr/>
          <p:nvPr/>
        </p:nvSpPr>
        <p:spPr>
          <a:xfrm rot="5400000" flipH="1" flipV="1">
            <a:off x="7913506" y="2207223"/>
            <a:ext cx="2848748" cy="50982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4" descr="Unrecognised  young woman delicately applies organic cosmetics oil to her hair using a pipette.">
            <a:extLst>
              <a:ext uri="{FF2B5EF4-FFF2-40B4-BE49-F238E27FC236}">
                <a16:creationId xmlns:a16="http://schemas.microsoft.com/office/drawing/2014/main" id="{CDFA52D0-19C5-D27E-3ADE-4B1896A96B2D}"/>
              </a:ext>
            </a:extLst>
          </p:cNvPr>
          <p:cNvPicPr>
            <a:picLocks noChangeAspect="1" noChangeArrowheads="1"/>
          </p:cNvPicPr>
          <p:nvPr/>
        </p:nvPicPr>
        <p:blipFill rotWithShape="1">
          <a:blip r:embed="rId5" cstate="screen">
            <a:alphaModFix amt="0"/>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5393198" y="3796146"/>
            <a:ext cx="2841855" cy="1943452"/>
          </a:xfrm>
          <a:prstGeom prst="rect">
            <a:avLst/>
          </a:prstGeom>
          <a:solidFill>
            <a:srgbClr val="48A2CF"/>
          </a:solidFill>
        </p:spPr>
      </p:pic>
      <p:sp>
        <p:nvSpPr>
          <p:cNvPr id="33" name="TextBox 9">
            <a:extLst>
              <a:ext uri="{FF2B5EF4-FFF2-40B4-BE49-F238E27FC236}">
                <a16:creationId xmlns:a16="http://schemas.microsoft.com/office/drawing/2014/main" id="{C93D4173-C748-A1C6-290C-96BA3229B682}"/>
              </a:ext>
            </a:extLst>
          </p:cNvPr>
          <p:cNvSpPr txBox="1"/>
          <p:nvPr/>
        </p:nvSpPr>
        <p:spPr>
          <a:xfrm>
            <a:off x="5452167" y="2249037"/>
            <a:ext cx="1153886" cy="276999"/>
          </a:xfrm>
          <a:prstGeom prst="rect">
            <a:avLst/>
          </a:prstGeom>
          <a:noFill/>
        </p:spPr>
        <p:txBody>
          <a:bodyPr wrap="square" rtlCol="0">
            <a:spAutoFit/>
          </a:bodyPr>
          <a:lstStyle/>
          <a:p>
            <a:r>
              <a:rPr lang="en-US" sz="1200" dirty="0">
                <a:solidFill>
                  <a:schemeClr val="bg1"/>
                </a:solidFill>
                <a:latin typeface="DM Sans 14pt" pitchFamily="2" charset="77"/>
              </a:rPr>
              <a:t>Bcl2L1</a:t>
            </a:r>
          </a:p>
        </p:txBody>
      </p:sp>
      <p:sp>
        <p:nvSpPr>
          <p:cNvPr id="34" name="TextBox 10">
            <a:extLst>
              <a:ext uri="{FF2B5EF4-FFF2-40B4-BE49-F238E27FC236}">
                <a16:creationId xmlns:a16="http://schemas.microsoft.com/office/drawing/2014/main" id="{4F8955D8-779B-2F33-EEA1-DA8F45896064}"/>
              </a:ext>
            </a:extLst>
          </p:cNvPr>
          <p:cNvSpPr txBox="1"/>
          <p:nvPr/>
        </p:nvSpPr>
        <p:spPr>
          <a:xfrm>
            <a:off x="5433366" y="5378694"/>
            <a:ext cx="1153886" cy="276999"/>
          </a:xfrm>
          <a:prstGeom prst="rect">
            <a:avLst/>
          </a:prstGeom>
          <a:noFill/>
        </p:spPr>
        <p:txBody>
          <a:bodyPr wrap="square" rtlCol="0">
            <a:spAutoFit/>
          </a:bodyPr>
          <a:lstStyle/>
          <a:p>
            <a:r>
              <a:rPr lang="en-US" sz="1200" dirty="0">
                <a:solidFill>
                  <a:schemeClr val="bg1"/>
                </a:solidFill>
                <a:latin typeface="DM Sans 14pt" pitchFamily="2" charset="77"/>
              </a:rPr>
              <a:t>HNRNPK</a:t>
            </a:r>
          </a:p>
        </p:txBody>
      </p:sp>
      <p:grpSp>
        <p:nvGrpSpPr>
          <p:cNvPr id="16" name="Agrupar 15">
            <a:extLst>
              <a:ext uri="{FF2B5EF4-FFF2-40B4-BE49-F238E27FC236}">
                <a16:creationId xmlns:a16="http://schemas.microsoft.com/office/drawing/2014/main" id="{BF7876AE-7E57-27FE-D205-357FF7C70416}"/>
              </a:ext>
            </a:extLst>
          </p:cNvPr>
          <p:cNvGrpSpPr/>
          <p:nvPr/>
        </p:nvGrpSpPr>
        <p:grpSpPr>
          <a:xfrm>
            <a:off x="8417720" y="363523"/>
            <a:ext cx="3213759" cy="2587649"/>
            <a:chOff x="850799" y="924117"/>
            <a:chExt cx="4705265" cy="3788577"/>
          </a:xfrm>
        </p:grpSpPr>
        <p:graphicFrame>
          <p:nvGraphicFramePr>
            <p:cNvPr id="17" name="Chart 4">
              <a:extLst>
                <a:ext uri="{FF2B5EF4-FFF2-40B4-BE49-F238E27FC236}">
                  <a16:creationId xmlns:a16="http://schemas.microsoft.com/office/drawing/2014/main" id="{57B5753C-A895-AF9C-9D58-DA99634136C5}"/>
                </a:ext>
              </a:extLst>
            </p:cNvPr>
            <p:cNvGraphicFramePr>
              <a:graphicFrameLocks/>
            </p:cNvGraphicFramePr>
            <p:nvPr>
              <p:extLst>
                <p:ext uri="{D42A27DB-BD31-4B8C-83A1-F6EECF244321}">
                  <p14:modId xmlns:p14="http://schemas.microsoft.com/office/powerpoint/2010/main" val="3575137272"/>
                </p:ext>
              </p:extLst>
            </p:nvPr>
          </p:nvGraphicFramePr>
          <p:xfrm>
            <a:off x="850799" y="924117"/>
            <a:ext cx="4705265" cy="3788577"/>
          </p:xfrm>
          <a:graphic>
            <a:graphicData uri="http://schemas.openxmlformats.org/drawingml/2006/chart">
              <c:chart xmlns:c="http://schemas.openxmlformats.org/drawingml/2006/chart" xmlns:r="http://schemas.openxmlformats.org/officeDocument/2006/relationships" r:id="rId7"/>
            </a:graphicData>
          </a:graphic>
        </p:graphicFrame>
        <p:cxnSp>
          <p:nvCxnSpPr>
            <p:cNvPr id="18" name="Straight Connector 9">
              <a:extLst>
                <a:ext uri="{FF2B5EF4-FFF2-40B4-BE49-F238E27FC236}">
                  <a16:creationId xmlns:a16="http://schemas.microsoft.com/office/drawing/2014/main" id="{54FFD9D6-121F-53A1-41F9-3DC1492A6851}"/>
                </a:ext>
              </a:extLst>
            </p:cNvPr>
            <p:cNvCxnSpPr>
              <a:cxnSpLocks/>
            </p:cNvCxnSpPr>
            <p:nvPr/>
          </p:nvCxnSpPr>
          <p:spPr>
            <a:xfrm>
              <a:off x="3008647" y="1797901"/>
              <a:ext cx="1078524" cy="0"/>
            </a:xfrm>
            <a:prstGeom prst="line">
              <a:avLst/>
            </a:prstGeom>
            <a:ln w="19050"/>
          </p:spPr>
          <p:style>
            <a:lnRef idx="1">
              <a:schemeClr val="dk1"/>
            </a:lnRef>
            <a:fillRef idx="0">
              <a:schemeClr val="dk1"/>
            </a:fillRef>
            <a:effectRef idx="0">
              <a:schemeClr val="dk1"/>
            </a:effectRef>
            <a:fontRef idx="minor">
              <a:schemeClr val="tx1"/>
            </a:fontRef>
          </p:style>
        </p:cxnSp>
        <p:sp>
          <p:nvSpPr>
            <p:cNvPr id="19" name="TextBox 10">
              <a:extLst>
                <a:ext uri="{FF2B5EF4-FFF2-40B4-BE49-F238E27FC236}">
                  <a16:creationId xmlns:a16="http://schemas.microsoft.com/office/drawing/2014/main" id="{BFA5F7C1-6BE3-1E66-4E31-165DEF23DC28}"/>
                </a:ext>
              </a:extLst>
            </p:cNvPr>
            <p:cNvSpPr txBox="1"/>
            <p:nvPr/>
          </p:nvSpPr>
          <p:spPr>
            <a:xfrm>
              <a:off x="3197599" y="1480882"/>
              <a:ext cx="814864" cy="315432"/>
            </a:xfrm>
            <a:prstGeom prst="rect">
              <a:avLst/>
            </a:prstGeom>
            <a:noFill/>
          </p:spPr>
          <p:txBody>
            <a:bodyPr wrap="none" rtlCol="0">
              <a:spAutoFit/>
            </a:bodyPr>
            <a:lstStyle/>
            <a:p>
              <a:r>
                <a:rPr lang="en-US" sz="800" dirty="0"/>
                <a:t>p=0.041</a:t>
              </a:r>
            </a:p>
          </p:txBody>
        </p:sp>
        <p:sp>
          <p:nvSpPr>
            <p:cNvPr id="20" name="TextBox 11">
              <a:extLst>
                <a:ext uri="{FF2B5EF4-FFF2-40B4-BE49-F238E27FC236}">
                  <a16:creationId xmlns:a16="http://schemas.microsoft.com/office/drawing/2014/main" id="{F69508D7-0824-FF68-5016-BFCECB0CB59B}"/>
                </a:ext>
              </a:extLst>
            </p:cNvPr>
            <p:cNvSpPr txBox="1"/>
            <p:nvPr/>
          </p:nvSpPr>
          <p:spPr>
            <a:xfrm>
              <a:off x="2256779" y="2393687"/>
              <a:ext cx="711597" cy="33796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effectLst/>
                  <a:uLnTx/>
                  <a:uFillTx/>
                  <a:latin typeface="DM Sans 14pt" pitchFamily="2" charset="0"/>
                  <a:ea typeface="+mn-ea"/>
                  <a:cs typeface="+mn-cs"/>
                </a:rPr>
                <a:t>-2.2%</a:t>
              </a:r>
            </a:p>
          </p:txBody>
        </p:sp>
        <p:sp>
          <p:nvSpPr>
            <p:cNvPr id="21" name="TextBox 12">
              <a:extLst>
                <a:ext uri="{FF2B5EF4-FFF2-40B4-BE49-F238E27FC236}">
                  <a16:creationId xmlns:a16="http://schemas.microsoft.com/office/drawing/2014/main" id="{B2A5F5B7-FC0C-EEB6-E0F9-A19F87006A75}"/>
                </a:ext>
              </a:extLst>
            </p:cNvPr>
            <p:cNvSpPr txBox="1"/>
            <p:nvPr/>
          </p:nvSpPr>
          <p:spPr>
            <a:xfrm>
              <a:off x="3651959" y="2607545"/>
              <a:ext cx="805476" cy="33796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-20.2%</a:t>
              </a:r>
            </a:p>
          </p:txBody>
        </p:sp>
        <p:cxnSp>
          <p:nvCxnSpPr>
            <p:cNvPr id="22" name="Straight Connector 11">
              <a:extLst>
                <a:ext uri="{FF2B5EF4-FFF2-40B4-BE49-F238E27FC236}">
                  <a16:creationId xmlns:a16="http://schemas.microsoft.com/office/drawing/2014/main" id="{AE03A266-8DCF-26C0-5F11-96701EBE46D2}"/>
                </a:ext>
              </a:extLst>
            </p:cNvPr>
            <p:cNvCxnSpPr>
              <a:cxnSpLocks/>
            </p:cNvCxnSpPr>
            <p:nvPr/>
          </p:nvCxnSpPr>
          <p:spPr>
            <a:xfrm>
              <a:off x="1766925" y="2179047"/>
              <a:ext cx="3583866" cy="0"/>
            </a:xfrm>
            <a:prstGeom prst="line">
              <a:avLst/>
            </a:prstGeom>
            <a:noFill/>
            <a:ln w="28575" cap="flat" cmpd="sng" algn="ctr">
              <a:solidFill>
                <a:srgbClr val="0B3C56"/>
              </a:solidFill>
              <a:prstDash val="solid"/>
            </a:ln>
            <a:effectLst/>
          </p:spPr>
        </p:cxnSp>
      </p:grpSp>
      <p:grpSp>
        <p:nvGrpSpPr>
          <p:cNvPr id="23" name="Agrupar 22">
            <a:extLst>
              <a:ext uri="{FF2B5EF4-FFF2-40B4-BE49-F238E27FC236}">
                <a16:creationId xmlns:a16="http://schemas.microsoft.com/office/drawing/2014/main" id="{BCFC45A1-4442-8F65-8C62-F045FA46F59A}"/>
              </a:ext>
            </a:extLst>
          </p:cNvPr>
          <p:cNvGrpSpPr/>
          <p:nvPr/>
        </p:nvGrpSpPr>
        <p:grpSpPr>
          <a:xfrm>
            <a:off x="8265552" y="3618195"/>
            <a:ext cx="3279733" cy="2369053"/>
            <a:chOff x="6347240" y="1099623"/>
            <a:chExt cx="4801857" cy="3468530"/>
          </a:xfrm>
        </p:grpSpPr>
        <p:graphicFrame>
          <p:nvGraphicFramePr>
            <p:cNvPr id="24" name="Chart 14">
              <a:extLst>
                <a:ext uri="{FF2B5EF4-FFF2-40B4-BE49-F238E27FC236}">
                  <a16:creationId xmlns:a16="http://schemas.microsoft.com/office/drawing/2014/main" id="{F6B9AC7C-B4A2-6176-07D5-0E24B01CBE8E}"/>
                </a:ext>
              </a:extLst>
            </p:cNvPr>
            <p:cNvGraphicFramePr>
              <a:graphicFrameLocks/>
            </p:cNvGraphicFramePr>
            <p:nvPr>
              <p:extLst>
                <p:ext uri="{D42A27DB-BD31-4B8C-83A1-F6EECF244321}">
                  <p14:modId xmlns:p14="http://schemas.microsoft.com/office/powerpoint/2010/main" val="2442539686"/>
                </p:ext>
              </p:extLst>
            </p:nvPr>
          </p:nvGraphicFramePr>
          <p:xfrm>
            <a:off x="6347240" y="1099623"/>
            <a:ext cx="4801857" cy="3468530"/>
          </p:xfrm>
          <a:graphic>
            <a:graphicData uri="http://schemas.openxmlformats.org/drawingml/2006/chart">
              <c:chart xmlns:c="http://schemas.openxmlformats.org/drawingml/2006/chart" xmlns:r="http://schemas.openxmlformats.org/officeDocument/2006/relationships" r:id="rId8"/>
            </a:graphicData>
          </a:graphic>
        </p:graphicFrame>
        <p:cxnSp>
          <p:nvCxnSpPr>
            <p:cNvPr id="25" name="Straight Connector 13">
              <a:extLst>
                <a:ext uri="{FF2B5EF4-FFF2-40B4-BE49-F238E27FC236}">
                  <a16:creationId xmlns:a16="http://schemas.microsoft.com/office/drawing/2014/main" id="{56908C7C-6329-2143-72BB-AB3EDE412E9A}"/>
                </a:ext>
              </a:extLst>
            </p:cNvPr>
            <p:cNvCxnSpPr>
              <a:cxnSpLocks/>
            </p:cNvCxnSpPr>
            <p:nvPr/>
          </p:nvCxnSpPr>
          <p:spPr>
            <a:xfrm>
              <a:off x="8534668" y="1755437"/>
              <a:ext cx="1051473"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Box 16">
              <a:extLst>
                <a:ext uri="{FF2B5EF4-FFF2-40B4-BE49-F238E27FC236}">
                  <a16:creationId xmlns:a16="http://schemas.microsoft.com/office/drawing/2014/main" id="{143D3D59-A85F-40D3-78B8-FAD2C208EB7C}"/>
                </a:ext>
              </a:extLst>
            </p:cNvPr>
            <p:cNvSpPr txBox="1"/>
            <p:nvPr/>
          </p:nvSpPr>
          <p:spPr>
            <a:xfrm>
              <a:off x="8623819" y="1444522"/>
              <a:ext cx="864150" cy="315432"/>
            </a:xfrm>
            <a:prstGeom prst="rect">
              <a:avLst/>
            </a:prstGeom>
            <a:noFill/>
          </p:spPr>
          <p:txBody>
            <a:bodyPr wrap="none" rtlCol="0">
              <a:spAutoFit/>
            </a:bodyPr>
            <a:lstStyle/>
            <a:p>
              <a:r>
                <a:rPr lang="en-US" sz="800" dirty="0"/>
                <a:t>p=0.064</a:t>
              </a:r>
            </a:p>
          </p:txBody>
        </p:sp>
        <p:sp>
          <p:nvSpPr>
            <p:cNvPr id="28" name="TextBox 7">
              <a:extLst>
                <a:ext uri="{FF2B5EF4-FFF2-40B4-BE49-F238E27FC236}">
                  <a16:creationId xmlns:a16="http://schemas.microsoft.com/office/drawing/2014/main" id="{788DF42B-E416-B4F9-7B04-ADE1BADD8B60}"/>
                </a:ext>
              </a:extLst>
            </p:cNvPr>
            <p:cNvSpPr txBox="1"/>
            <p:nvPr/>
          </p:nvSpPr>
          <p:spPr>
            <a:xfrm>
              <a:off x="8172367" y="2086305"/>
              <a:ext cx="732721" cy="33796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- 22%</a:t>
              </a:r>
            </a:p>
          </p:txBody>
        </p:sp>
        <p:sp>
          <p:nvSpPr>
            <p:cNvPr id="35" name="TextBox 8">
              <a:extLst>
                <a:ext uri="{FF2B5EF4-FFF2-40B4-BE49-F238E27FC236}">
                  <a16:creationId xmlns:a16="http://schemas.microsoft.com/office/drawing/2014/main" id="{D702C26A-9A74-7183-C178-52AC34FA2811}"/>
                </a:ext>
              </a:extLst>
            </p:cNvPr>
            <p:cNvSpPr txBox="1"/>
            <p:nvPr/>
          </p:nvSpPr>
          <p:spPr>
            <a:xfrm>
              <a:off x="9214044" y="2625893"/>
              <a:ext cx="824252" cy="33796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-58.7%</a:t>
              </a:r>
            </a:p>
          </p:txBody>
        </p:sp>
        <p:cxnSp>
          <p:nvCxnSpPr>
            <p:cNvPr id="36" name="Straight Connector 18">
              <a:extLst>
                <a:ext uri="{FF2B5EF4-FFF2-40B4-BE49-F238E27FC236}">
                  <a16:creationId xmlns:a16="http://schemas.microsoft.com/office/drawing/2014/main" id="{D99C7A7D-8A7F-F9A2-BA3E-BEA17ECE8F74}"/>
                </a:ext>
              </a:extLst>
            </p:cNvPr>
            <p:cNvCxnSpPr>
              <a:cxnSpLocks/>
            </p:cNvCxnSpPr>
            <p:nvPr/>
          </p:nvCxnSpPr>
          <p:spPr>
            <a:xfrm>
              <a:off x="7249888" y="1970077"/>
              <a:ext cx="3702814" cy="0"/>
            </a:xfrm>
            <a:prstGeom prst="line">
              <a:avLst/>
            </a:prstGeom>
            <a:noFill/>
            <a:ln w="28575" cap="flat" cmpd="sng" algn="ctr">
              <a:solidFill>
                <a:srgbClr val="0B3C56"/>
              </a:solidFill>
              <a:prstDash val="solid"/>
            </a:ln>
            <a:effectLst/>
          </p:spPr>
        </p:cxnSp>
      </p:grpSp>
      <p:sp>
        <p:nvSpPr>
          <p:cNvPr id="40" name="Retângulo 39">
            <a:extLst>
              <a:ext uri="{FF2B5EF4-FFF2-40B4-BE49-F238E27FC236}">
                <a16:creationId xmlns:a16="http://schemas.microsoft.com/office/drawing/2014/main" id="{F7469486-4619-C2E2-5C8E-D8FB836C8CE6}"/>
              </a:ext>
            </a:extLst>
          </p:cNvPr>
          <p:cNvSpPr/>
          <p:nvPr/>
        </p:nvSpPr>
        <p:spPr>
          <a:xfrm>
            <a:off x="10111676" y="2724196"/>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CaixaDeTexto 40">
            <a:extLst>
              <a:ext uri="{FF2B5EF4-FFF2-40B4-BE49-F238E27FC236}">
                <a16:creationId xmlns:a16="http://schemas.microsoft.com/office/drawing/2014/main" id="{9A7FD7B0-4BB2-D84A-1742-CE87964AAF3E}"/>
              </a:ext>
            </a:extLst>
          </p:cNvPr>
          <p:cNvSpPr txBox="1"/>
          <p:nvPr/>
        </p:nvSpPr>
        <p:spPr>
          <a:xfrm>
            <a:off x="10074506" y="2674840"/>
            <a:ext cx="1448858"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42" name="Retângulo 41">
            <a:extLst>
              <a:ext uri="{FF2B5EF4-FFF2-40B4-BE49-F238E27FC236}">
                <a16:creationId xmlns:a16="http://schemas.microsoft.com/office/drawing/2014/main" id="{F531E7F5-420C-CC9A-4A58-5F2206FBCB4C}"/>
              </a:ext>
            </a:extLst>
          </p:cNvPr>
          <p:cNvSpPr/>
          <p:nvPr/>
        </p:nvSpPr>
        <p:spPr>
          <a:xfrm>
            <a:off x="9987587" y="5753130"/>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CaixaDeTexto 42">
            <a:extLst>
              <a:ext uri="{FF2B5EF4-FFF2-40B4-BE49-F238E27FC236}">
                <a16:creationId xmlns:a16="http://schemas.microsoft.com/office/drawing/2014/main" id="{F878775B-ACA0-C437-78FE-162F157472D7}"/>
              </a:ext>
            </a:extLst>
          </p:cNvPr>
          <p:cNvSpPr txBox="1"/>
          <p:nvPr/>
        </p:nvSpPr>
        <p:spPr>
          <a:xfrm>
            <a:off x="9948837" y="5716748"/>
            <a:ext cx="1575137"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pic>
        <p:nvPicPr>
          <p:cNvPr id="5" name="Picture 2">
            <a:extLst>
              <a:ext uri="{FF2B5EF4-FFF2-40B4-BE49-F238E27FC236}">
                <a16:creationId xmlns:a16="http://schemas.microsoft.com/office/drawing/2014/main" id="{CAA5E6CB-0B7D-BFF5-8756-588F80807AA5}"/>
              </a:ext>
            </a:extLst>
          </p:cNvPr>
          <p:cNvPicPr>
            <a:picLocks noChangeAspect="1" noChangeArrowheads="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5438548" y="840014"/>
            <a:ext cx="2751153" cy="15475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70F92BDB-F1DC-2907-2516-B6D99DF5BD66}"/>
              </a:ext>
            </a:extLst>
          </p:cNvPr>
          <p:cNvPicPr>
            <a:picLocks noChangeAspect="1" noChangeArrowheads="1"/>
          </p:cNvPicPr>
          <p:nvPr/>
        </p:nvPicPr>
        <p:blipFill>
          <a:blip r:embed="rId11">
            <a:clrChange>
              <a:clrFrom>
                <a:srgbClr val="FFFFFF"/>
              </a:clrFrom>
              <a:clrTo>
                <a:srgbClr val="FFFFFF">
                  <a:alpha val="0"/>
                </a:srgbClr>
              </a:clrTo>
            </a:clrChange>
            <a:extLst>
              <a:ext uri="{BEBA8EAE-BF5A-486C-A8C5-ECC9F3942E4B}">
                <a14:imgProps xmlns:a14="http://schemas.microsoft.com/office/drawing/2010/main">
                  <a14:imgLayer r:embed="rId12">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5362695" y="3951443"/>
            <a:ext cx="2902857" cy="1632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921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ítulo 2">
            <a:extLst>
              <a:ext uri="{FF2B5EF4-FFF2-40B4-BE49-F238E27FC236}">
                <a16:creationId xmlns:a16="http://schemas.microsoft.com/office/drawing/2014/main" id="{BF60DDC3-47A0-8478-9A3E-8DC00A383C12}"/>
              </a:ext>
            </a:extLst>
          </p:cNvPr>
          <p:cNvSpPr>
            <a:spLocks noGrp="1"/>
          </p:cNvSpPr>
          <p:nvPr>
            <p:ph type="ctrTitle"/>
          </p:nvPr>
        </p:nvSpPr>
        <p:spPr>
          <a:xfrm>
            <a:off x="302398" y="942998"/>
            <a:ext cx="3188948" cy="581002"/>
          </a:xfrm>
        </p:spPr>
        <p:txBody>
          <a:bodyPr/>
          <a:lstStyle/>
          <a:p>
            <a:pPr>
              <a:spcBef>
                <a:spcPts val="0"/>
              </a:spcBef>
            </a:pPr>
            <a:r>
              <a:rPr lang="en-US" sz="3000" b="1" i="0" u="none" strike="noStrike" dirty="0">
                <a:solidFill>
                  <a:srgbClr val="FFFFFF"/>
                </a:solidFill>
                <a:effectLst/>
                <a:latin typeface="DM Sans 14pt" pitchFamily="2" charset="77"/>
              </a:rPr>
              <a:t>Apoptosis marker MTCH1</a:t>
            </a:r>
          </a:p>
        </p:txBody>
      </p:sp>
      <p:sp>
        <p:nvSpPr>
          <p:cNvPr id="9" name="Título 2">
            <a:extLst>
              <a:ext uri="{FF2B5EF4-FFF2-40B4-BE49-F238E27FC236}">
                <a16:creationId xmlns:a16="http://schemas.microsoft.com/office/drawing/2014/main" id="{7A1A947D-7F6E-2702-AD41-D880BC0FCC43}"/>
              </a:ext>
            </a:extLst>
          </p:cNvPr>
          <p:cNvSpPr txBox="1">
            <a:spLocks/>
          </p:cNvSpPr>
          <p:nvPr/>
        </p:nvSpPr>
        <p:spPr>
          <a:xfrm>
            <a:off x="302398" y="1950361"/>
            <a:ext cx="3573863"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dirty="0">
                <a:effectLst/>
                <a:latin typeface="DM Sans 14pt" pitchFamily="2" charset="77"/>
              </a:rPr>
              <a:t>The results also indicate that ETERWELL™ HAIR works by triggering an increase in MTCH1, a mitochondrial protein that has the power to induce apoptosis by itself.</a:t>
            </a:r>
          </a:p>
          <a:p>
            <a:pPr rtl="0">
              <a:lnSpc>
                <a:spcPct val="100000"/>
              </a:lnSpc>
              <a:spcBef>
                <a:spcPts val="0"/>
              </a:spcBef>
              <a:spcAft>
                <a:spcPts val="0"/>
              </a:spcAft>
            </a:pPr>
            <a:endParaRPr lang="en-US" sz="1600" b="0" i="0" u="none" strike="noStrike" dirty="0">
              <a:effectLst/>
              <a:latin typeface="DM Sans 14pt" pitchFamily="2" charset="77"/>
            </a:endParaRPr>
          </a:p>
          <a:p>
            <a:pPr rtl="0">
              <a:lnSpc>
                <a:spcPct val="100000"/>
              </a:lnSpc>
              <a:spcBef>
                <a:spcPts val="0"/>
              </a:spcBef>
              <a:spcAft>
                <a:spcPts val="0"/>
              </a:spcAft>
            </a:pPr>
            <a:r>
              <a:rPr lang="en-US" sz="2000" b="0" i="0" u="none" strike="noStrike" dirty="0">
                <a:solidFill>
                  <a:srgbClr val="48A2CF"/>
                </a:solidFill>
                <a:effectLst/>
                <a:latin typeface="Lora Regular Roman" panose="020B0604020202020204" charset="0"/>
              </a:rPr>
              <a:t>In other words, it affects </a:t>
            </a:r>
            <a:br>
              <a:rPr lang="en-US" sz="2000" b="0" i="0" u="none" strike="noStrike" dirty="0">
                <a:solidFill>
                  <a:srgbClr val="48A2CF"/>
                </a:solidFill>
                <a:effectLst/>
                <a:latin typeface="Lora Regular Roman" panose="020B0604020202020204" charset="0"/>
              </a:rPr>
            </a:br>
            <a:r>
              <a:rPr lang="en-US" sz="2000" b="0" i="0" u="none" strike="noStrike" dirty="0">
                <a:solidFill>
                  <a:srgbClr val="48A2CF"/>
                </a:solidFill>
                <a:effectLst/>
                <a:latin typeface="Lora Regular Roman" panose="020B0604020202020204" charset="0"/>
              </a:rPr>
              <a:t>a key mechanism for </a:t>
            </a:r>
            <a:br>
              <a:rPr lang="en-US" sz="2000" b="0" i="0" u="none" strike="noStrike" dirty="0">
                <a:solidFill>
                  <a:srgbClr val="48A2CF"/>
                </a:solidFill>
                <a:effectLst/>
                <a:latin typeface="Lora Regular Roman" panose="020B0604020202020204" charset="0"/>
              </a:rPr>
            </a:br>
            <a:r>
              <a:rPr lang="en-US" sz="2000" b="0" i="0" u="none" strike="noStrike" dirty="0">
                <a:solidFill>
                  <a:srgbClr val="48A2CF"/>
                </a:solidFill>
                <a:effectLst/>
                <a:latin typeface="Lora Regular Roman" panose="020B0604020202020204" charset="0"/>
              </a:rPr>
              <a:t>eliminating the senescent zombie cells.</a:t>
            </a:r>
          </a:p>
        </p:txBody>
      </p:sp>
      <p:sp>
        <p:nvSpPr>
          <p:cNvPr id="3" name="Título 2">
            <a:extLst>
              <a:ext uri="{FF2B5EF4-FFF2-40B4-BE49-F238E27FC236}">
                <a16:creationId xmlns:a16="http://schemas.microsoft.com/office/drawing/2014/main" id="{8D027018-4F60-45FD-D356-6898332B8E9C}"/>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PROTEOME ANALYSIS</a:t>
            </a:r>
          </a:p>
        </p:txBody>
      </p:sp>
      <p:pic>
        <p:nvPicPr>
          <p:cNvPr id="8" name="Picture 4" descr="Unrecognised  young woman delicately applies organic cosmetics oil to her hair using a pipette.">
            <a:extLst>
              <a:ext uri="{FF2B5EF4-FFF2-40B4-BE49-F238E27FC236}">
                <a16:creationId xmlns:a16="http://schemas.microsoft.com/office/drawing/2014/main" id="{9702C1B9-35E4-05F0-AC8D-5384B5A6CEDE}"/>
              </a:ext>
            </a:extLst>
          </p:cNvPr>
          <p:cNvPicPr>
            <a:picLocks noChangeAspect="1" noChangeArrowheads="1"/>
          </p:cNvPicPr>
          <p:nvPr/>
        </p:nvPicPr>
        <p:blipFill rotWithShape="1">
          <a:blip r:embed="rId5" cstate="screen">
            <a:alphaModFix amt="0"/>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3987433" y="4170218"/>
            <a:ext cx="2760999" cy="1888157"/>
          </a:xfrm>
          <a:prstGeom prst="rect">
            <a:avLst/>
          </a:prstGeom>
          <a:solidFill>
            <a:srgbClr val="48A2CF"/>
          </a:solidFill>
        </p:spPr>
      </p:pic>
      <p:sp>
        <p:nvSpPr>
          <p:cNvPr id="16" name="Retângulo 15">
            <a:extLst>
              <a:ext uri="{FF2B5EF4-FFF2-40B4-BE49-F238E27FC236}">
                <a16:creationId xmlns:a16="http://schemas.microsoft.com/office/drawing/2014/main" id="{B878BE12-0617-3FB0-AFD0-F56AC9FD302A}"/>
              </a:ext>
            </a:extLst>
          </p:cNvPr>
          <p:cNvSpPr/>
          <p:nvPr/>
        </p:nvSpPr>
        <p:spPr>
          <a:xfrm rot="5400000" flipH="1" flipV="1">
            <a:off x="7369885" y="-346924"/>
            <a:ext cx="3895689" cy="51385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5" name="Chart 5">
            <a:extLst>
              <a:ext uri="{FF2B5EF4-FFF2-40B4-BE49-F238E27FC236}">
                <a16:creationId xmlns:a16="http://schemas.microsoft.com/office/drawing/2014/main" id="{04D7C7AE-E5E5-6E71-2CF0-3A137B7F7BCA}"/>
              </a:ext>
            </a:extLst>
          </p:cNvPr>
          <p:cNvGraphicFramePr>
            <a:graphicFrameLocks/>
          </p:cNvGraphicFramePr>
          <p:nvPr>
            <p:extLst>
              <p:ext uri="{D42A27DB-BD31-4B8C-83A1-F6EECF244321}">
                <p14:modId xmlns:p14="http://schemas.microsoft.com/office/powerpoint/2010/main" val="2684166877"/>
              </p:ext>
            </p:extLst>
          </p:nvPr>
        </p:nvGraphicFramePr>
        <p:xfrm>
          <a:off x="7240971" y="565024"/>
          <a:ext cx="4250635" cy="2787554"/>
        </p:xfrm>
        <a:graphic>
          <a:graphicData uri="http://schemas.openxmlformats.org/drawingml/2006/chart">
            <c:chart xmlns:c="http://schemas.openxmlformats.org/drawingml/2006/chart" xmlns:r="http://schemas.openxmlformats.org/officeDocument/2006/relationships" r:id="rId7"/>
          </a:graphicData>
        </a:graphic>
      </p:graphicFrame>
      <p:cxnSp>
        <p:nvCxnSpPr>
          <p:cNvPr id="17" name="Straight Connector 12">
            <a:extLst>
              <a:ext uri="{FF2B5EF4-FFF2-40B4-BE49-F238E27FC236}">
                <a16:creationId xmlns:a16="http://schemas.microsoft.com/office/drawing/2014/main" id="{79B10018-B696-47AC-9BAA-689FDCC8E3B9}"/>
              </a:ext>
            </a:extLst>
          </p:cNvPr>
          <p:cNvCxnSpPr>
            <a:cxnSpLocks/>
          </p:cNvCxnSpPr>
          <p:nvPr/>
        </p:nvCxnSpPr>
        <p:spPr>
          <a:xfrm>
            <a:off x="9049396" y="1263440"/>
            <a:ext cx="966808" cy="0"/>
          </a:xfrm>
          <a:prstGeom prst="line">
            <a:avLst/>
          </a:prstGeom>
          <a:ln w="19050"/>
        </p:spPr>
        <p:style>
          <a:lnRef idx="1">
            <a:schemeClr val="dk1"/>
          </a:lnRef>
          <a:fillRef idx="0">
            <a:schemeClr val="dk1"/>
          </a:fillRef>
          <a:effectRef idx="0">
            <a:schemeClr val="dk1"/>
          </a:effectRef>
          <a:fontRef idx="minor">
            <a:schemeClr val="tx1"/>
          </a:fontRef>
        </p:style>
      </p:cxnSp>
      <p:sp>
        <p:nvSpPr>
          <p:cNvPr id="18" name="TextBox 14">
            <a:extLst>
              <a:ext uri="{FF2B5EF4-FFF2-40B4-BE49-F238E27FC236}">
                <a16:creationId xmlns:a16="http://schemas.microsoft.com/office/drawing/2014/main" id="{EDA1EA3A-83ED-D555-D379-C279995B3ECC}"/>
              </a:ext>
            </a:extLst>
          </p:cNvPr>
          <p:cNvSpPr txBox="1"/>
          <p:nvPr/>
        </p:nvSpPr>
        <p:spPr>
          <a:xfrm>
            <a:off x="9316010" y="1043797"/>
            <a:ext cx="429926" cy="215444"/>
          </a:xfrm>
          <a:prstGeom prst="rect">
            <a:avLst/>
          </a:prstGeom>
          <a:noFill/>
        </p:spPr>
        <p:txBody>
          <a:bodyPr wrap="none" rtlCol="0">
            <a:spAutoFit/>
          </a:bodyPr>
          <a:lstStyle/>
          <a:p>
            <a:r>
              <a:rPr lang="en-US" sz="800" dirty="0"/>
              <a:t>0.017</a:t>
            </a:r>
          </a:p>
        </p:txBody>
      </p:sp>
      <p:cxnSp>
        <p:nvCxnSpPr>
          <p:cNvPr id="19" name="Straight Connector 8">
            <a:extLst>
              <a:ext uri="{FF2B5EF4-FFF2-40B4-BE49-F238E27FC236}">
                <a16:creationId xmlns:a16="http://schemas.microsoft.com/office/drawing/2014/main" id="{F6DB8729-0CB9-22EC-7349-39252C0A516E}"/>
              </a:ext>
            </a:extLst>
          </p:cNvPr>
          <p:cNvCxnSpPr>
            <a:cxnSpLocks/>
          </p:cNvCxnSpPr>
          <p:nvPr/>
        </p:nvCxnSpPr>
        <p:spPr>
          <a:xfrm>
            <a:off x="7876246" y="2214300"/>
            <a:ext cx="3478414" cy="0"/>
          </a:xfrm>
          <a:prstGeom prst="line">
            <a:avLst/>
          </a:prstGeom>
          <a:noFill/>
          <a:ln w="28575" cap="flat" cmpd="sng" algn="ctr">
            <a:solidFill>
              <a:srgbClr val="0B3C56"/>
            </a:solidFill>
            <a:prstDash val="solid"/>
          </a:ln>
          <a:effectLst/>
        </p:spPr>
      </p:cxnSp>
      <p:sp>
        <p:nvSpPr>
          <p:cNvPr id="20" name="Retângulo 19">
            <a:extLst>
              <a:ext uri="{FF2B5EF4-FFF2-40B4-BE49-F238E27FC236}">
                <a16:creationId xmlns:a16="http://schemas.microsoft.com/office/drawing/2014/main" id="{9CB63737-A015-54D7-10D6-E171CBA362EA}"/>
              </a:ext>
            </a:extLst>
          </p:cNvPr>
          <p:cNvSpPr/>
          <p:nvPr/>
        </p:nvSpPr>
        <p:spPr>
          <a:xfrm>
            <a:off x="9453244" y="3128186"/>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CaixaDeTexto 20">
            <a:extLst>
              <a:ext uri="{FF2B5EF4-FFF2-40B4-BE49-F238E27FC236}">
                <a16:creationId xmlns:a16="http://schemas.microsoft.com/office/drawing/2014/main" id="{4F551062-A2F6-45DC-5E93-CD38C359ED9F}"/>
              </a:ext>
            </a:extLst>
          </p:cNvPr>
          <p:cNvSpPr txBox="1"/>
          <p:nvPr/>
        </p:nvSpPr>
        <p:spPr>
          <a:xfrm>
            <a:off x="9418641" y="3078609"/>
            <a:ext cx="1497858"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23" name="CaixaDeTexto 22">
            <a:extLst>
              <a:ext uri="{FF2B5EF4-FFF2-40B4-BE49-F238E27FC236}">
                <a16:creationId xmlns:a16="http://schemas.microsoft.com/office/drawing/2014/main" id="{780D2A75-6C09-8A98-3398-4FB7C623C7A0}"/>
              </a:ext>
            </a:extLst>
          </p:cNvPr>
          <p:cNvSpPr txBox="1"/>
          <p:nvPr/>
        </p:nvSpPr>
        <p:spPr>
          <a:xfrm>
            <a:off x="6855565" y="3377350"/>
            <a:ext cx="4920890" cy="646331"/>
          </a:xfrm>
          <a:prstGeom prst="rect">
            <a:avLst/>
          </a:prstGeom>
          <a:noFill/>
        </p:spPr>
        <p:txBody>
          <a:bodyPr wrap="square">
            <a:spAutoFit/>
          </a:bodyPr>
          <a:lstStyle/>
          <a:p>
            <a:r>
              <a:rPr lang="en-US" sz="900" dirty="0">
                <a:solidFill>
                  <a:srgbClr val="0B3C56"/>
                </a:solidFill>
              </a:rPr>
              <a:t>MTCH1 (aka presenilin-1 associated protein) is a mitochondrial protein that induces apoptosis in a Bcl-2 independent way (Li et al. </a:t>
            </a:r>
            <a:r>
              <a:rPr lang="en-US" sz="900" dirty="0" err="1">
                <a:solidFill>
                  <a:srgbClr val="0B3C56"/>
                </a:solidFill>
              </a:rPr>
              <a:t>Biochimica</a:t>
            </a:r>
            <a:r>
              <a:rPr lang="en-US" sz="900" dirty="0">
                <a:solidFill>
                  <a:srgbClr val="0B3C56"/>
                </a:solidFill>
              </a:rPr>
              <a:t> et </a:t>
            </a:r>
            <a:r>
              <a:rPr lang="en-US" sz="900" dirty="0" err="1">
                <a:solidFill>
                  <a:srgbClr val="0B3C56"/>
                </a:solidFill>
              </a:rPr>
              <a:t>Biophysica</a:t>
            </a:r>
            <a:r>
              <a:rPr lang="en-US" sz="900" dirty="0">
                <a:solidFill>
                  <a:srgbClr val="0B3C56"/>
                </a:solidFill>
              </a:rPr>
              <a:t> Acta 1832 (2013) 453–474) | MTCH1 is sufficient to induce apoptosis in a Bax/Bak independent manner (Lamarca et al. European Journal of Cell Biology 87 (2008) 325–334)</a:t>
            </a:r>
          </a:p>
        </p:txBody>
      </p:sp>
      <p:sp>
        <p:nvSpPr>
          <p:cNvPr id="24" name="TextBox 7">
            <a:extLst>
              <a:ext uri="{FF2B5EF4-FFF2-40B4-BE49-F238E27FC236}">
                <a16:creationId xmlns:a16="http://schemas.microsoft.com/office/drawing/2014/main" id="{53985D59-B0EA-CCCB-892C-C555345652B6}"/>
              </a:ext>
            </a:extLst>
          </p:cNvPr>
          <p:cNvSpPr txBox="1"/>
          <p:nvPr/>
        </p:nvSpPr>
        <p:spPr>
          <a:xfrm>
            <a:off x="8805850" y="2268978"/>
            <a:ext cx="588623" cy="24622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dirty="0">
                <a:ln>
                  <a:noFill/>
                </a:ln>
                <a:solidFill>
                  <a:sysClr val="window" lastClr="FFFFFF"/>
                </a:solidFill>
                <a:effectLst/>
                <a:uLnTx/>
                <a:uFillTx/>
                <a:latin typeface="DM Sans 14pt" pitchFamily="2" charset="0"/>
                <a:ea typeface="+mn-ea"/>
                <a:cs typeface="+mn-cs"/>
              </a:rPr>
              <a:t>-13.1%</a:t>
            </a:r>
          </a:p>
        </p:txBody>
      </p:sp>
      <p:sp>
        <p:nvSpPr>
          <p:cNvPr id="25" name="TextBox 8">
            <a:extLst>
              <a:ext uri="{FF2B5EF4-FFF2-40B4-BE49-F238E27FC236}">
                <a16:creationId xmlns:a16="http://schemas.microsoft.com/office/drawing/2014/main" id="{33758077-DB0E-441A-FBB9-36A04384E515}"/>
              </a:ext>
            </a:extLst>
          </p:cNvPr>
          <p:cNvSpPr txBox="1"/>
          <p:nvPr/>
        </p:nvSpPr>
        <p:spPr>
          <a:xfrm>
            <a:off x="9786287" y="1802560"/>
            <a:ext cx="620683" cy="24622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dirty="0">
                <a:ln>
                  <a:noFill/>
                </a:ln>
                <a:solidFill>
                  <a:sysClr val="window" lastClr="FFFFFF"/>
                </a:solidFill>
                <a:effectLst/>
                <a:uLnTx/>
                <a:uFillTx/>
                <a:latin typeface="DM Sans 14pt" pitchFamily="2" charset="0"/>
                <a:ea typeface="+mn-ea"/>
                <a:cs typeface="+mn-cs"/>
              </a:rPr>
              <a:t>+23.8%</a:t>
            </a:r>
          </a:p>
        </p:txBody>
      </p:sp>
      <p:pic>
        <p:nvPicPr>
          <p:cNvPr id="4" name="Picture 4">
            <a:extLst>
              <a:ext uri="{FF2B5EF4-FFF2-40B4-BE49-F238E27FC236}">
                <a16:creationId xmlns:a16="http://schemas.microsoft.com/office/drawing/2014/main" id="{DF2DAFC2-6B3E-9F51-8316-67D504D3AC9E}"/>
              </a:ext>
            </a:extLst>
          </p:cNvPr>
          <p:cNvPicPr>
            <a:picLocks noChangeAspect="1" noChangeArrowheads="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3987434" y="4377805"/>
            <a:ext cx="2618633" cy="1472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6516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ítulo 2">
            <a:extLst>
              <a:ext uri="{FF2B5EF4-FFF2-40B4-BE49-F238E27FC236}">
                <a16:creationId xmlns:a16="http://schemas.microsoft.com/office/drawing/2014/main" id="{BF60DDC3-47A0-8478-9A3E-8DC00A383C12}"/>
              </a:ext>
            </a:extLst>
          </p:cNvPr>
          <p:cNvSpPr>
            <a:spLocks noGrp="1"/>
          </p:cNvSpPr>
          <p:nvPr>
            <p:ph type="ctrTitle"/>
          </p:nvPr>
        </p:nvSpPr>
        <p:spPr>
          <a:xfrm>
            <a:off x="302397" y="942998"/>
            <a:ext cx="3881675" cy="581002"/>
          </a:xfrm>
        </p:spPr>
        <p:txBody>
          <a:bodyPr/>
          <a:lstStyle/>
          <a:p>
            <a:pPr>
              <a:spcBef>
                <a:spcPts val="0"/>
              </a:spcBef>
            </a:pPr>
            <a:r>
              <a:rPr lang="en-US" sz="3000" b="1" i="0" u="none" strike="noStrike" dirty="0">
                <a:solidFill>
                  <a:srgbClr val="FFFFFF"/>
                </a:solidFill>
                <a:effectLst/>
                <a:latin typeface="DM Sans 14pt" pitchFamily="2" charset="77"/>
              </a:rPr>
              <a:t>Senescence inducing markers</a:t>
            </a:r>
          </a:p>
        </p:txBody>
      </p:sp>
      <p:sp>
        <p:nvSpPr>
          <p:cNvPr id="9" name="Título 2">
            <a:extLst>
              <a:ext uri="{FF2B5EF4-FFF2-40B4-BE49-F238E27FC236}">
                <a16:creationId xmlns:a16="http://schemas.microsoft.com/office/drawing/2014/main" id="{7A1A947D-7F6E-2702-AD41-D880BC0FCC43}"/>
              </a:ext>
            </a:extLst>
          </p:cNvPr>
          <p:cNvSpPr txBox="1">
            <a:spLocks/>
          </p:cNvSpPr>
          <p:nvPr/>
        </p:nvSpPr>
        <p:spPr>
          <a:xfrm>
            <a:off x="302398" y="1950361"/>
            <a:ext cx="3646147"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dirty="0">
                <a:effectLst/>
                <a:latin typeface="DM Sans 14pt" pitchFamily="2" charset="77"/>
              </a:rPr>
              <a:t>As a result of modulating apoptosis markers, there is a drop in senescent markers. </a:t>
            </a:r>
            <a:endParaRPr lang="en-US" sz="1600" b="0" i="0" u="none" strike="noStrike" dirty="0">
              <a:solidFill>
                <a:srgbClr val="48A2CF"/>
              </a:solidFill>
              <a:effectLst/>
              <a:latin typeface="LORA REGULAR ROMAN" pitchFamily="2" charset="77"/>
            </a:endParaRPr>
          </a:p>
        </p:txBody>
      </p:sp>
      <p:sp>
        <p:nvSpPr>
          <p:cNvPr id="3" name="Título 2">
            <a:extLst>
              <a:ext uri="{FF2B5EF4-FFF2-40B4-BE49-F238E27FC236}">
                <a16:creationId xmlns:a16="http://schemas.microsoft.com/office/drawing/2014/main" id="{8D027018-4F60-45FD-D356-6898332B8E9C}"/>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PROTEOME ANALYSIS</a:t>
            </a:r>
          </a:p>
        </p:txBody>
      </p:sp>
      <p:sp>
        <p:nvSpPr>
          <p:cNvPr id="6" name="CaixaDeTexto 5">
            <a:extLst>
              <a:ext uri="{FF2B5EF4-FFF2-40B4-BE49-F238E27FC236}">
                <a16:creationId xmlns:a16="http://schemas.microsoft.com/office/drawing/2014/main" id="{9BD3E338-7A3B-36BF-AF87-CA3BEFBFDD39}"/>
              </a:ext>
            </a:extLst>
          </p:cNvPr>
          <p:cNvSpPr txBox="1"/>
          <p:nvPr/>
        </p:nvSpPr>
        <p:spPr>
          <a:xfrm>
            <a:off x="221002" y="2995036"/>
            <a:ext cx="3450453" cy="1969770"/>
          </a:xfrm>
          <a:prstGeom prst="rect">
            <a:avLst/>
          </a:prstGeom>
          <a:noFill/>
        </p:spPr>
        <p:txBody>
          <a:bodyPr wrap="square">
            <a:spAutoFit/>
          </a:bodyPr>
          <a:lstStyle/>
          <a:p>
            <a:r>
              <a:rPr lang="en-US" i="0" u="none" strike="noStrike" dirty="0">
                <a:solidFill>
                  <a:srgbClr val="48A2CF"/>
                </a:solidFill>
                <a:effectLst/>
                <a:latin typeface="DM Sans 14pt" pitchFamily="2" charset="77"/>
              </a:rPr>
              <a:t>In other words: </a:t>
            </a:r>
            <a:br>
              <a:rPr lang="en-US" i="0" u="none" strike="noStrike" dirty="0">
                <a:solidFill>
                  <a:srgbClr val="48A2CF"/>
                </a:solidFill>
                <a:effectLst/>
                <a:latin typeface="DM Sans 14pt" pitchFamily="2" charset="77"/>
              </a:rPr>
            </a:br>
            <a:br>
              <a:rPr lang="en-US" sz="1400" i="0" u="none" strike="noStrike" dirty="0">
                <a:solidFill>
                  <a:srgbClr val="48A2CF"/>
                </a:solidFill>
                <a:effectLst/>
                <a:latin typeface="DM Sans 14pt" pitchFamily="2" charset="77"/>
              </a:rPr>
            </a:br>
            <a:r>
              <a:rPr lang="en-US" sz="1800" b="0" i="0" u="none" strike="noStrike" dirty="0">
                <a:solidFill>
                  <a:srgbClr val="48A2CF"/>
                </a:solidFill>
                <a:effectLst/>
                <a:latin typeface="LORA REGULAR ROMAN" pitchFamily="2" charset="77"/>
              </a:rPr>
              <a:t>ETERWELL</a:t>
            </a:r>
            <a:r>
              <a:rPr lang="en-US" sz="1800" b="0" i="0" u="none" strike="noStrike" baseline="30000" dirty="0">
                <a:solidFill>
                  <a:srgbClr val="48A2CF"/>
                </a:solidFill>
                <a:effectLst/>
                <a:latin typeface="LORA REGULAR ROMAN" pitchFamily="2" charset="77"/>
              </a:rPr>
              <a:t>TM</a:t>
            </a:r>
            <a:r>
              <a:rPr lang="en-US" sz="1800" b="0" i="0" u="none" strike="noStrike" dirty="0">
                <a:solidFill>
                  <a:srgbClr val="48A2CF"/>
                </a:solidFill>
                <a:effectLst/>
                <a:latin typeface="LORA REGULAR ROMAN" pitchFamily="2" charset="77"/>
              </a:rPr>
              <a:t> HAIR is able </a:t>
            </a:r>
            <a:br>
              <a:rPr lang="en-US" sz="1800" b="0" i="0" u="none" strike="noStrike" dirty="0">
                <a:solidFill>
                  <a:srgbClr val="48A2CF"/>
                </a:solidFill>
                <a:effectLst/>
                <a:latin typeface="LORA REGULAR ROMAN" pitchFamily="2" charset="77"/>
              </a:rPr>
            </a:br>
            <a:r>
              <a:rPr lang="en-US" sz="1800" b="0" i="0" u="none" strike="noStrike" dirty="0">
                <a:solidFill>
                  <a:srgbClr val="48A2CF"/>
                </a:solidFill>
                <a:effectLst/>
                <a:latin typeface="LORA REGULAR ROMAN" pitchFamily="2" charset="77"/>
              </a:rPr>
              <a:t>to reprogram cells so that they enter apoptosis, eliminating zombie cells </a:t>
            </a:r>
            <a:br>
              <a:rPr lang="en-US" sz="1800" b="0" i="0" u="none" strike="noStrike" dirty="0">
                <a:solidFill>
                  <a:srgbClr val="48A2CF"/>
                </a:solidFill>
                <a:effectLst/>
                <a:latin typeface="LORA REGULAR ROMAN" pitchFamily="2" charset="77"/>
              </a:rPr>
            </a:br>
            <a:r>
              <a:rPr lang="en-US" sz="1800" b="0" i="0" u="none" strike="noStrike" dirty="0">
                <a:solidFill>
                  <a:srgbClr val="48A2CF"/>
                </a:solidFill>
                <a:effectLst/>
                <a:latin typeface="LORA REGULAR ROMAN" pitchFamily="2" charset="77"/>
              </a:rPr>
              <a:t>that harm the hair system!</a:t>
            </a:r>
            <a:endParaRPr lang="en-US" dirty="0"/>
          </a:p>
        </p:txBody>
      </p:sp>
      <p:sp>
        <p:nvSpPr>
          <p:cNvPr id="10" name="Retângulo 9">
            <a:extLst>
              <a:ext uri="{FF2B5EF4-FFF2-40B4-BE49-F238E27FC236}">
                <a16:creationId xmlns:a16="http://schemas.microsoft.com/office/drawing/2014/main" id="{22F32CBC-2D59-F207-B93D-6387B5DD3D81}"/>
              </a:ext>
            </a:extLst>
          </p:cNvPr>
          <p:cNvSpPr/>
          <p:nvPr/>
        </p:nvSpPr>
        <p:spPr>
          <a:xfrm rot="5400000" flipH="1" flipV="1">
            <a:off x="7913497" y="-870260"/>
            <a:ext cx="2848745" cy="50982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4" descr="Unrecognised  young woman delicately applies organic cosmetics oil to her hair using a pipette.">
            <a:extLst>
              <a:ext uri="{FF2B5EF4-FFF2-40B4-BE49-F238E27FC236}">
                <a16:creationId xmlns:a16="http://schemas.microsoft.com/office/drawing/2014/main" id="{E25CB6A0-126D-6177-D688-89F521B23B83}"/>
              </a:ext>
            </a:extLst>
          </p:cNvPr>
          <p:cNvPicPr>
            <a:picLocks noChangeAspect="1" noChangeArrowheads="1"/>
          </p:cNvPicPr>
          <p:nvPr/>
        </p:nvPicPr>
        <p:blipFill rotWithShape="1">
          <a:blip r:embed="rId5" cstate="screen">
            <a:alphaModFix amt="0"/>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5393198" y="648894"/>
            <a:ext cx="2841855" cy="1943452"/>
          </a:xfrm>
          <a:prstGeom prst="rect">
            <a:avLst/>
          </a:prstGeom>
          <a:solidFill>
            <a:srgbClr val="48A2CF"/>
          </a:solidFill>
        </p:spPr>
      </p:pic>
      <p:sp>
        <p:nvSpPr>
          <p:cNvPr id="15" name="Retângulo 14">
            <a:extLst>
              <a:ext uri="{FF2B5EF4-FFF2-40B4-BE49-F238E27FC236}">
                <a16:creationId xmlns:a16="http://schemas.microsoft.com/office/drawing/2014/main" id="{E2067B86-1BE5-0D70-411B-7CCEFE0A589E}"/>
              </a:ext>
            </a:extLst>
          </p:cNvPr>
          <p:cNvSpPr/>
          <p:nvPr/>
        </p:nvSpPr>
        <p:spPr>
          <a:xfrm rot="5400000" flipH="1" flipV="1">
            <a:off x="7913506" y="2207223"/>
            <a:ext cx="2848748" cy="50982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9">
            <a:extLst>
              <a:ext uri="{FF2B5EF4-FFF2-40B4-BE49-F238E27FC236}">
                <a16:creationId xmlns:a16="http://schemas.microsoft.com/office/drawing/2014/main" id="{E4CC01A3-B1DC-BF82-7DE0-864DE8DCB8B3}"/>
              </a:ext>
            </a:extLst>
          </p:cNvPr>
          <p:cNvSpPr txBox="1"/>
          <p:nvPr/>
        </p:nvSpPr>
        <p:spPr>
          <a:xfrm>
            <a:off x="5452167" y="2249037"/>
            <a:ext cx="1153886" cy="276999"/>
          </a:xfrm>
          <a:prstGeom prst="rect">
            <a:avLst/>
          </a:prstGeom>
          <a:noFill/>
        </p:spPr>
        <p:txBody>
          <a:bodyPr wrap="square" rtlCol="0">
            <a:spAutoFit/>
          </a:bodyPr>
          <a:lstStyle/>
          <a:p>
            <a:r>
              <a:rPr lang="en-US" sz="1200" dirty="0">
                <a:solidFill>
                  <a:schemeClr val="bg1"/>
                </a:solidFill>
                <a:latin typeface="DM Sans 14pt" pitchFamily="2" charset="77"/>
              </a:rPr>
              <a:t>HRAS</a:t>
            </a:r>
          </a:p>
        </p:txBody>
      </p:sp>
      <p:pic>
        <p:nvPicPr>
          <p:cNvPr id="17" name="Picture 4" descr="Unrecognised  young woman delicately applies organic cosmetics oil to her hair using a pipette.">
            <a:extLst>
              <a:ext uri="{FF2B5EF4-FFF2-40B4-BE49-F238E27FC236}">
                <a16:creationId xmlns:a16="http://schemas.microsoft.com/office/drawing/2014/main" id="{A5CA4B17-6323-91AB-AE81-C74FC29DA868}"/>
              </a:ext>
            </a:extLst>
          </p:cNvPr>
          <p:cNvPicPr>
            <a:picLocks noChangeAspect="1" noChangeArrowheads="1"/>
          </p:cNvPicPr>
          <p:nvPr/>
        </p:nvPicPr>
        <p:blipFill rotWithShape="1">
          <a:blip r:embed="rId5" cstate="screen">
            <a:alphaModFix amt="0"/>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5393198" y="3796146"/>
            <a:ext cx="2841855" cy="1943452"/>
          </a:xfrm>
          <a:prstGeom prst="rect">
            <a:avLst/>
          </a:prstGeom>
          <a:solidFill>
            <a:srgbClr val="48A2CF"/>
          </a:solidFill>
        </p:spPr>
      </p:pic>
      <p:sp>
        <p:nvSpPr>
          <p:cNvPr id="23" name="TextBox 10">
            <a:extLst>
              <a:ext uri="{FF2B5EF4-FFF2-40B4-BE49-F238E27FC236}">
                <a16:creationId xmlns:a16="http://schemas.microsoft.com/office/drawing/2014/main" id="{7FFCF6BD-9D8F-47A6-1AF2-1EA5353F59F2}"/>
              </a:ext>
            </a:extLst>
          </p:cNvPr>
          <p:cNvSpPr txBox="1"/>
          <p:nvPr/>
        </p:nvSpPr>
        <p:spPr>
          <a:xfrm>
            <a:off x="5433366" y="5378694"/>
            <a:ext cx="1153886" cy="276999"/>
          </a:xfrm>
          <a:prstGeom prst="rect">
            <a:avLst/>
          </a:prstGeom>
          <a:noFill/>
        </p:spPr>
        <p:txBody>
          <a:bodyPr wrap="square" rtlCol="0">
            <a:spAutoFit/>
          </a:bodyPr>
          <a:lstStyle/>
          <a:p>
            <a:r>
              <a:rPr lang="en-US" sz="1200" dirty="0">
                <a:solidFill>
                  <a:schemeClr val="bg1"/>
                </a:solidFill>
                <a:latin typeface="DM Sans 14pt" pitchFamily="2" charset="77"/>
              </a:rPr>
              <a:t>AIMP3</a:t>
            </a:r>
          </a:p>
        </p:txBody>
      </p:sp>
      <p:grpSp>
        <p:nvGrpSpPr>
          <p:cNvPr id="18" name="Agrupar 17">
            <a:extLst>
              <a:ext uri="{FF2B5EF4-FFF2-40B4-BE49-F238E27FC236}">
                <a16:creationId xmlns:a16="http://schemas.microsoft.com/office/drawing/2014/main" id="{86479918-FB55-7200-33D7-6C1B0BC8ED8E}"/>
              </a:ext>
            </a:extLst>
          </p:cNvPr>
          <p:cNvGrpSpPr/>
          <p:nvPr/>
        </p:nvGrpSpPr>
        <p:grpSpPr>
          <a:xfrm>
            <a:off x="8461657" y="573481"/>
            <a:ext cx="3198758" cy="2210815"/>
            <a:chOff x="1054384" y="1557535"/>
            <a:chExt cx="4683302" cy="3560541"/>
          </a:xfrm>
        </p:grpSpPr>
        <p:graphicFrame>
          <p:nvGraphicFramePr>
            <p:cNvPr id="19" name="Chart 4">
              <a:extLst>
                <a:ext uri="{FF2B5EF4-FFF2-40B4-BE49-F238E27FC236}">
                  <a16:creationId xmlns:a16="http://schemas.microsoft.com/office/drawing/2014/main" id="{EF2D1B95-4287-0736-40B8-4D15D69F8AE5}"/>
                </a:ext>
              </a:extLst>
            </p:cNvPr>
            <p:cNvGraphicFramePr>
              <a:graphicFrameLocks/>
            </p:cNvGraphicFramePr>
            <p:nvPr>
              <p:extLst>
                <p:ext uri="{D42A27DB-BD31-4B8C-83A1-F6EECF244321}">
                  <p14:modId xmlns:p14="http://schemas.microsoft.com/office/powerpoint/2010/main" val="1199900061"/>
                </p:ext>
              </p:extLst>
            </p:nvPr>
          </p:nvGraphicFramePr>
          <p:xfrm>
            <a:off x="1054384" y="1557535"/>
            <a:ext cx="4683302" cy="3560541"/>
          </p:xfrm>
          <a:graphic>
            <a:graphicData uri="http://schemas.openxmlformats.org/drawingml/2006/chart">
              <c:chart xmlns:c="http://schemas.openxmlformats.org/drawingml/2006/chart" xmlns:r="http://schemas.openxmlformats.org/officeDocument/2006/relationships" r:id="rId7"/>
            </a:graphicData>
          </a:graphic>
        </p:graphicFrame>
        <p:cxnSp>
          <p:nvCxnSpPr>
            <p:cNvPr id="20" name="Straight Connector 12">
              <a:extLst>
                <a:ext uri="{FF2B5EF4-FFF2-40B4-BE49-F238E27FC236}">
                  <a16:creationId xmlns:a16="http://schemas.microsoft.com/office/drawing/2014/main" id="{8819FAAA-CDCF-BC96-8CA5-63467ACEA7BE}"/>
                </a:ext>
              </a:extLst>
            </p:cNvPr>
            <p:cNvCxnSpPr>
              <a:cxnSpLocks/>
            </p:cNvCxnSpPr>
            <p:nvPr/>
          </p:nvCxnSpPr>
          <p:spPr>
            <a:xfrm>
              <a:off x="3324339" y="2789181"/>
              <a:ext cx="1078524" cy="0"/>
            </a:xfrm>
            <a:prstGeom prst="line">
              <a:avLst/>
            </a:prstGeom>
            <a:ln w="19050"/>
          </p:spPr>
          <p:style>
            <a:lnRef idx="1">
              <a:schemeClr val="dk1"/>
            </a:lnRef>
            <a:fillRef idx="0">
              <a:schemeClr val="dk1"/>
            </a:fillRef>
            <a:effectRef idx="0">
              <a:schemeClr val="dk1"/>
            </a:effectRef>
            <a:fontRef idx="minor">
              <a:schemeClr val="tx1"/>
            </a:fontRef>
          </p:style>
        </p:cxnSp>
        <p:sp>
          <p:nvSpPr>
            <p:cNvPr id="21" name="TextBox 14">
              <a:extLst>
                <a:ext uri="{FF2B5EF4-FFF2-40B4-BE49-F238E27FC236}">
                  <a16:creationId xmlns:a16="http://schemas.microsoft.com/office/drawing/2014/main" id="{FD3384F9-E161-292C-988B-2BFDAFA9AF3B}"/>
                </a:ext>
              </a:extLst>
            </p:cNvPr>
            <p:cNvSpPr txBox="1"/>
            <p:nvPr/>
          </p:nvSpPr>
          <p:spPr>
            <a:xfrm>
              <a:off x="3472953" y="2475006"/>
              <a:ext cx="826599" cy="346975"/>
            </a:xfrm>
            <a:prstGeom prst="rect">
              <a:avLst/>
            </a:prstGeom>
            <a:noFill/>
          </p:spPr>
          <p:txBody>
            <a:bodyPr wrap="none" rtlCol="0">
              <a:spAutoFit/>
            </a:bodyPr>
            <a:lstStyle/>
            <a:p>
              <a:r>
                <a:rPr lang="en-US" sz="800" dirty="0"/>
                <a:t>p=0.001</a:t>
              </a:r>
            </a:p>
          </p:txBody>
        </p:sp>
        <p:sp>
          <p:nvSpPr>
            <p:cNvPr id="28" name="TextBox 7">
              <a:extLst>
                <a:ext uri="{FF2B5EF4-FFF2-40B4-BE49-F238E27FC236}">
                  <a16:creationId xmlns:a16="http://schemas.microsoft.com/office/drawing/2014/main" id="{3409858B-8E8C-AB3C-065C-AD3A48DA9F72}"/>
                </a:ext>
              </a:extLst>
            </p:cNvPr>
            <p:cNvSpPr txBox="1"/>
            <p:nvPr/>
          </p:nvSpPr>
          <p:spPr>
            <a:xfrm>
              <a:off x="2783340" y="3010494"/>
              <a:ext cx="847721" cy="371757"/>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+17.5%</a:t>
              </a:r>
            </a:p>
          </p:txBody>
        </p:sp>
        <p:sp>
          <p:nvSpPr>
            <p:cNvPr id="29" name="TextBox 8">
              <a:extLst>
                <a:ext uri="{FF2B5EF4-FFF2-40B4-BE49-F238E27FC236}">
                  <a16:creationId xmlns:a16="http://schemas.microsoft.com/office/drawing/2014/main" id="{E1686AD3-3CE0-C63E-8C8E-2E87D9F36A6E}"/>
                </a:ext>
              </a:extLst>
            </p:cNvPr>
            <p:cNvSpPr txBox="1"/>
            <p:nvPr/>
          </p:nvSpPr>
          <p:spPr>
            <a:xfrm>
              <a:off x="3845288" y="3457245"/>
              <a:ext cx="833640" cy="371757"/>
            </a:xfrm>
            <a:prstGeom prst="rect">
              <a:avLst/>
            </a:prstGeom>
            <a:noFill/>
            <a:ln>
              <a:noFill/>
            </a:ln>
            <a:effectLst/>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-25.6%</a:t>
              </a:r>
            </a:p>
          </p:txBody>
        </p:sp>
        <p:cxnSp>
          <p:nvCxnSpPr>
            <p:cNvPr id="30" name="Straight Connector 10">
              <a:extLst>
                <a:ext uri="{FF2B5EF4-FFF2-40B4-BE49-F238E27FC236}">
                  <a16:creationId xmlns:a16="http://schemas.microsoft.com/office/drawing/2014/main" id="{2ACEC5E9-46BB-EC5B-E2FA-6DA91EAE348B}"/>
                </a:ext>
              </a:extLst>
            </p:cNvPr>
            <p:cNvCxnSpPr>
              <a:cxnSpLocks/>
            </p:cNvCxnSpPr>
            <p:nvPr/>
          </p:nvCxnSpPr>
          <p:spPr>
            <a:xfrm>
              <a:off x="1890999" y="3400231"/>
              <a:ext cx="3581223" cy="0"/>
            </a:xfrm>
            <a:prstGeom prst="line">
              <a:avLst/>
            </a:prstGeom>
            <a:noFill/>
            <a:ln w="28575" cap="flat" cmpd="sng" algn="ctr">
              <a:solidFill>
                <a:srgbClr val="0B3C56"/>
              </a:solidFill>
              <a:prstDash val="solid"/>
            </a:ln>
            <a:effectLst/>
          </p:spPr>
        </p:cxnSp>
      </p:grpSp>
      <p:grpSp>
        <p:nvGrpSpPr>
          <p:cNvPr id="32" name="Agrupar 31">
            <a:extLst>
              <a:ext uri="{FF2B5EF4-FFF2-40B4-BE49-F238E27FC236}">
                <a16:creationId xmlns:a16="http://schemas.microsoft.com/office/drawing/2014/main" id="{0B1DF34A-E4A1-4080-83C5-28DAC675205B}"/>
              </a:ext>
            </a:extLst>
          </p:cNvPr>
          <p:cNvGrpSpPr/>
          <p:nvPr/>
        </p:nvGrpSpPr>
        <p:grpSpPr>
          <a:xfrm>
            <a:off x="8428859" y="3650964"/>
            <a:ext cx="3100532" cy="2210815"/>
            <a:chOff x="6708211" y="1507627"/>
            <a:chExt cx="4539487" cy="3560542"/>
          </a:xfrm>
        </p:grpSpPr>
        <p:graphicFrame>
          <p:nvGraphicFramePr>
            <p:cNvPr id="33" name="Chart 15">
              <a:extLst>
                <a:ext uri="{FF2B5EF4-FFF2-40B4-BE49-F238E27FC236}">
                  <a16:creationId xmlns:a16="http://schemas.microsoft.com/office/drawing/2014/main" id="{F30D41B0-5E37-2A67-6387-02E8088B841E}"/>
                </a:ext>
              </a:extLst>
            </p:cNvPr>
            <p:cNvGraphicFramePr>
              <a:graphicFrameLocks/>
            </p:cNvGraphicFramePr>
            <p:nvPr>
              <p:extLst>
                <p:ext uri="{D42A27DB-BD31-4B8C-83A1-F6EECF244321}">
                  <p14:modId xmlns:p14="http://schemas.microsoft.com/office/powerpoint/2010/main" val="3908899633"/>
                </p:ext>
              </p:extLst>
            </p:nvPr>
          </p:nvGraphicFramePr>
          <p:xfrm>
            <a:off x="6708211" y="1507627"/>
            <a:ext cx="4539487" cy="3560542"/>
          </p:xfrm>
          <a:graphic>
            <a:graphicData uri="http://schemas.openxmlformats.org/drawingml/2006/chart">
              <c:chart xmlns:c="http://schemas.openxmlformats.org/drawingml/2006/chart" xmlns:r="http://schemas.openxmlformats.org/officeDocument/2006/relationships" r:id="rId8"/>
            </a:graphicData>
          </a:graphic>
        </p:graphicFrame>
        <p:cxnSp>
          <p:nvCxnSpPr>
            <p:cNvPr id="34" name="Straight Connector 6">
              <a:extLst>
                <a:ext uri="{FF2B5EF4-FFF2-40B4-BE49-F238E27FC236}">
                  <a16:creationId xmlns:a16="http://schemas.microsoft.com/office/drawing/2014/main" id="{85CF2ECA-A30A-70D1-B067-1AC05D5A249E}"/>
                </a:ext>
              </a:extLst>
            </p:cNvPr>
            <p:cNvCxnSpPr>
              <a:cxnSpLocks/>
            </p:cNvCxnSpPr>
            <p:nvPr/>
          </p:nvCxnSpPr>
          <p:spPr>
            <a:xfrm>
              <a:off x="9012406" y="2681376"/>
              <a:ext cx="1078523" cy="0"/>
            </a:xfrm>
            <a:prstGeom prst="line">
              <a:avLst/>
            </a:prstGeom>
            <a:ln w="19050"/>
          </p:spPr>
          <p:style>
            <a:lnRef idx="1">
              <a:schemeClr val="dk1"/>
            </a:lnRef>
            <a:fillRef idx="0">
              <a:schemeClr val="dk1"/>
            </a:fillRef>
            <a:effectRef idx="0">
              <a:schemeClr val="dk1"/>
            </a:effectRef>
            <a:fontRef idx="minor">
              <a:schemeClr val="tx1"/>
            </a:fontRef>
          </p:style>
        </p:cxnSp>
        <p:sp>
          <p:nvSpPr>
            <p:cNvPr id="35" name="TextBox 11">
              <a:extLst>
                <a:ext uri="{FF2B5EF4-FFF2-40B4-BE49-F238E27FC236}">
                  <a16:creationId xmlns:a16="http://schemas.microsoft.com/office/drawing/2014/main" id="{ABEE414D-CE5D-6305-BB29-E340BB0FDC13}"/>
                </a:ext>
              </a:extLst>
            </p:cNvPr>
            <p:cNvSpPr txBox="1"/>
            <p:nvPr/>
          </p:nvSpPr>
          <p:spPr>
            <a:xfrm>
              <a:off x="9126189" y="2365983"/>
              <a:ext cx="868843" cy="346975"/>
            </a:xfrm>
            <a:prstGeom prst="rect">
              <a:avLst/>
            </a:prstGeom>
            <a:noFill/>
          </p:spPr>
          <p:txBody>
            <a:bodyPr wrap="none" rtlCol="0">
              <a:spAutoFit/>
            </a:bodyPr>
            <a:lstStyle/>
            <a:p>
              <a:r>
                <a:rPr lang="en-US" sz="800" dirty="0"/>
                <a:t>p=0.002</a:t>
              </a:r>
            </a:p>
          </p:txBody>
        </p:sp>
        <p:sp>
          <p:nvSpPr>
            <p:cNvPr id="36" name="TextBox 7">
              <a:extLst>
                <a:ext uri="{FF2B5EF4-FFF2-40B4-BE49-F238E27FC236}">
                  <a16:creationId xmlns:a16="http://schemas.microsoft.com/office/drawing/2014/main" id="{609C7740-0902-08B9-2715-8026BDD4F21B}"/>
                </a:ext>
              </a:extLst>
            </p:cNvPr>
            <p:cNvSpPr txBox="1"/>
            <p:nvPr/>
          </p:nvSpPr>
          <p:spPr>
            <a:xfrm>
              <a:off x="8416582" y="3026152"/>
              <a:ext cx="847721" cy="371757"/>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+24.7%</a:t>
              </a:r>
            </a:p>
          </p:txBody>
        </p:sp>
        <p:sp>
          <p:nvSpPr>
            <p:cNvPr id="37" name="TextBox 8">
              <a:extLst>
                <a:ext uri="{FF2B5EF4-FFF2-40B4-BE49-F238E27FC236}">
                  <a16:creationId xmlns:a16="http://schemas.microsoft.com/office/drawing/2014/main" id="{3E793C93-1D83-BAC9-DB83-4C91BF8A039A}"/>
                </a:ext>
              </a:extLst>
            </p:cNvPr>
            <p:cNvSpPr txBox="1"/>
            <p:nvPr/>
          </p:nvSpPr>
          <p:spPr>
            <a:xfrm>
              <a:off x="9389655" y="3426810"/>
              <a:ext cx="803129" cy="371757"/>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-27.7%</a:t>
              </a:r>
            </a:p>
          </p:txBody>
        </p:sp>
        <p:cxnSp>
          <p:nvCxnSpPr>
            <p:cNvPr id="38" name="Straight Connector 18">
              <a:extLst>
                <a:ext uri="{FF2B5EF4-FFF2-40B4-BE49-F238E27FC236}">
                  <a16:creationId xmlns:a16="http://schemas.microsoft.com/office/drawing/2014/main" id="{A30112D9-3257-0631-896F-5DF9343F8EFF}"/>
                </a:ext>
              </a:extLst>
            </p:cNvPr>
            <p:cNvCxnSpPr>
              <a:cxnSpLocks/>
            </p:cNvCxnSpPr>
            <p:nvPr/>
          </p:nvCxnSpPr>
          <p:spPr>
            <a:xfrm>
              <a:off x="7559058" y="3435217"/>
              <a:ext cx="3409901" cy="0"/>
            </a:xfrm>
            <a:prstGeom prst="line">
              <a:avLst/>
            </a:prstGeom>
            <a:noFill/>
            <a:ln w="28575" cap="flat" cmpd="sng" algn="ctr">
              <a:solidFill>
                <a:srgbClr val="0B3C56"/>
              </a:solidFill>
              <a:prstDash val="solid"/>
            </a:ln>
            <a:effectLst/>
          </p:spPr>
        </p:cxnSp>
      </p:grpSp>
      <p:sp>
        <p:nvSpPr>
          <p:cNvPr id="4" name="Retângulo 12">
            <a:extLst>
              <a:ext uri="{FF2B5EF4-FFF2-40B4-BE49-F238E27FC236}">
                <a16:creationId xmlns:a16="http://schemas.microsoft.com/office/drawing/2014/main" id="{F0E7FCD2-E406-9F66-1D58-C022CA53B631}"/>
              </a:ext>
            </a:extLst>
          </p:cNvPr>
          <p:cNvSpPr/>
          <p:nvPr/>
        </p:nvSpPr>
        <p:spPr>
          <a:xfrm>
            <a:off x="10142677" y="2540146"/>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tângulo 12">
            <a:extLst>
              <a:ext uri="{FF2B5EF4-FFF2-40B4-BE49-F238E27FC236}">
                <a16:creationId xmlns:a16="http://schemas.microsoft.com/office/drawing/2014/main" id="{8F79F8FF-F66A-9817-E2AA-2104C4657024}"/>
              </a:ext>
            </a:extLst>
          </p:cNvPr>
          <p:cNvSpPr/>
          <p:nvPr/>
        </p:nvSpPr>
        <p:spPr>
          <a:xfrm>
            <a:off x="10065461" y="5621135"/>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aixaDeTexto 20">
            <a:extLst>
              <a:ext uri="{FF2B5EF4-FFF2-40B4-BE49-F238E27FC236}">
                <a16:creationId xmlns:a16="http://schemas.microsoft.com/office/drawing/2014/main" id="{88B14E73-8D6F-825E-6B0D-A85F35885E44}"/>
              </a:ext>
            </a:extLst>
          </p:cNvPr>
          <p:cNvSpPr txBox="1"/>
          <p:nvPr/>
        </p:nvSpPr>
        <p:spPr>
          <a:xfrm>
            <a:off x="10105221" y="2512940"/>
            <a:ext cx="1497858"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12" name="CaixaDeTexto 20">
            <a:extLst>
              <a:ext uri="{FF2B5EF4-FFF2-40B4-BE49-F238E27FC236}">
                <a16:creationId xmlns:a16="http://schemas.microsoft.com/office/drawing/2014/main" id="{86A0EED0-6866-0384-35F0-B619BBE837C8}"/>
              </a:ext>
            </a:extLst>
          </p:cNvPr>
          <p:cNvSpPr txBox="1"/>
          <p:nvPr/>
        </p:nvSpPr>
        <p:spPr>
          <a:xfrm>
            <a:off x="10017037" y="5591881"/>
            <a:ext cx="1497858"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pic>
        <p:nvPicPr>
          <p:cNvPr id="13" name="Picture 6">
            <a:extLst>
              <a:ext uri="{FF2B5EF4-FFF2-40B4-BE49-F238E27FC236}">
                <a16:creationId xmlns:a16="http://schemas.microsoft.com/office/drawing/2014/main" id="{AC93D6CE-ED5B-030D-D484-D7608884FDC7}"/>
              </a:ext>
            </a:extLst>
          </p:cNvPr>
          <p:cNvPicPr>
            <a:picLocks noChangeAspect="1" noChangeArrowheads="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5416706" y="769792"/>
            <a:ext cx="2794837" cy="157209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a:extLst>
              <a:ext uri="{FF2B5EF4-FFF2-40B4-BE49-F238E27FC236}">
                <a16:creationId xmlns:a16="http://schemas.microsoft.com/office/drawing/2014/main" id="{5F253D7D-DAD3-BA53-C80C-9F37AA2B35A1}"/>
              </a:ext>
            </a:extLst>
          </p:cNvPr>
          <p:cNvPicPr>
            <a:picLocks noChangeAspect="1" noChangeArrowheads="1"/>
          </p:cNvPicPr>
          <p:nvPr/>
        </p:nvPicPr>
        <p:blipFill>
          <a:blip r:embed="rId11">
            <a:clrChange>
              <a:clrFrom>
                <a:srgbClr val="FFFFFF"/>
              </a:clrFrom>
              <a:clrTo>
                <a:srgbClr val="FFFFFF">
                  <a:alpha val="0"/>
                </a:srgbClr>
              </a:clrTo>
            </a:clrChange>
            <a:extLst>
              <a:ext uri="{BEBA8EAE-BF5A-486C-A8C5-ECC9F3942E4B}">
                <a14:imgProps xmlns:a14="http://schemas.microsoft.com/office/drawing/2010/main">
                  <a14:imgLayer r:embed="rId12">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5403270" y="3977523"/>
            <a:ext cx="2841855" cy="1598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329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Imagem 6" descr="Desenho com traços pretos em fundo branco e letras pretas&#10;&#10;Descrição gerada automaticamente com confiança baixa">
            <a:extLst>
              <a:ext uri="{FF2B5EF4-FFF2-40B4-BE49-F238E27FC236}">
                <a16:creationId xmlns:a16="http://schemas.microsoft.com/office/drawing/2014/main" id="{F4425098-69E2-A8BB-1B7E-8365CD968BA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6200" y="330794"/>
            <a:ext cx="2839336" cy="830953"/>
          </a:xfrm>
          <a:prstGeom prst="rect">
            <a:avLst/>
          </a:prstGeom>
        </p:spPr>
      </p:pic>
      <p:sp>
        <p:nvSpPr>
          <p:cNvPr id="4" name="TextBox 10">
            <a:extLst>
              <a:ext uri="{FF2B5EF4-FFF2-40B4-BE49-F238E27FC236}">
                <a16:creationId xmlns:a16="http://schemas.microsoft.com/office/drawing/2014/main" id="{8A0100C2-7F8B-36E3-C9E3-1A617F4908F6}"/>
              </a:ext>
            </a:extLst>
          </p:cNvPr>
          <p:cNvSpPr txBox="1"/>
          <p:nvPr/>
        </p:nvSpPr>
        <p:spPr>
          <a:xfrm>
            <a:off x="302399" y="1365108"/>
            <a:ext cx="7998639" cy="276999"/>
          </a:xfrm>
          <a:prstGeom prst="rect">
            <a:avLst/>
          </a:prstGeom>
          <a:noFill/>
        </p:spPr>
        <p:txBody>
          <a:bodyPr wrap="square" lIns="0" tIns="0" rIns="0" bIns="0">
            <a:spAutoFit/>
          </a:bodyPr>
          <a:lstStyle/>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US" sz="1800" b="1" i="0" u="none" strike="noStrike" kern="0" cap="none" spc="0" normalizeH="0" baseline="0">
                <a:ln>
                  <a:noFill/>
                </a:ln>
                <a:solidFill>
                  <a:srgbClr val="89C7E8"/>
                </a:solidFill>
                <a:effectLst/>
                <a:uLnTx/>
                <a:uFillTx/>
                <a:latin typeface="DM Sans 14pt" pitchFamily="2" charset="77"/>
                <a:ea typeface="Fira Sans" panose="020B0503050000020004" pitchFamily="34" charset="0"/>
                <a:cs typeface="Arial"/>
                <a:sym typeface="Arial"/>
              </a:rPr>
              <a:t>Outstanding Results</a:t>
            </a:r>
            <a:endParaRPr kumimoji="0" lang="en-US" sz="1600" b="0" i="0" u="none" strike="noStrike" kern="1200" cap="none" spc="0" normalizeH="0" baseline="0">
              <a:ln>
                <a:noFill/>
              </a:ln>
              <a:solidFill>
                <a:srgbClr val="89C7E8"/>
              </a:solidFill>
              <a:effectLst/>
              <a:uLnTx/>
              <a:uFillTx/>
              <a:latin typeface="LORA REGULAR ROMAN" pitchFamily="2" charset="77"/>
              <a:ea typeface="+mn-ea"/>
              <a:cs typeface="+mn-cs"/>
            </a:endParaRPr>
          </a:p>
        </p:txBody>
      </p:sp>
      <p:grpSp>
        <p:nvGrpSpPr>
          <p:cNvPr id="27" name="Agrupar 26">
            <a:extLst>
              <a:ext uri="{FF2B5EF4-FFF2-40B4-BE49-F238E27FC236}">
                <a16:creationId xmlns:a16="http://schemas.microsoft.com/office/drawing/2014/main" id="{A9C938BF-BBD0-1450-25B9-E8573BEA6B7A}"/>
              </a:ext>
            </a:extLst>
          </p:cNvPr>
          <p:cNvGrpSpPr/>
          <p:nvPr/>
        </p:nvGrpSpPr>
        <p:grpSpPr>
          <a:xfrm>
            <a:off x="3159261" y="1765659"/>
            <a:ext cx="2856860" cy="2050693"/>
            <a:chOff x="3159261" y="1765659"/>
            <a:chExt cx="2856860" cy="2050693"/>
          </a:xfrm>
        </p:grpSpPr>
        <p:sp>
          <p:nvSpPr>
            <p:cNvPr id="13" name="Retângulo 12">
              <a:extLst>
                <a:ext uri="{FF2B5EF4-FFF2-40B4-BE49-F238E27FC236}">
                  <a16:creationId xmlns:a16="http://schemas.microsoft.com/office/drawing/2014/main" id="{BE1A45D8-8A54-A36E-AD89-48937414948B}"/>
                </a:ext>
              </a:extLst>
            </p:cNvPr>
            <p:cNvSpPr/>
            <p:nvPr/>
          </p:nvSpPr>
          <p:spPr>
            <a:xfrm rot="5400000" flipH="1" flipV="1">
              <a:off x="3562344" y="1362576"/>
              <a:ext cx="2050693" cy="2856860"/>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5" name="Título 2">
              <a:extLst>
                <a:ext uri="{FF2B5EF4-FFF2-40B4-BE49-F238E27FC236}">
                  <a16:creationId xmlns:a16="http://schemas.microsoft.com/office/drawing/2014/main" id="{BFE59CE2-5D9C-109D-1600-5177FA2BE0AF}"/>
                </a:ext>
              </a:extLst>
            </p:cNvPr>
            <p:cNvSpPr txBox="1">
              <a:spLocks/>
            </p:cNvSpPr>
            <p:nvPr/>
          </p:nvSpPr>
          <p:spPr>
            <a:xfrm>
              <a:off x="3334473" y="1962775"/>
              <a:ext cx="2278511" cy="15948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ts val="1200"/>
                </a:spcBef>
                <a:spcAft>
                  <a:spcPts val="600"/>
                </a:spcAft>
                <a:buClr>
                  <a:srgbClr val="000000"/>
                </a:buClr>
                <a:buSzTx/>
                <a:buFontTx/>
                <a:buNone/>
                <a:tabLst/>
                <a:defRPr/>
              </a:pPr>
              <a:r>
                <a:rPr kumimoji="0" lang="en-US" sz="1400" b="1" i="0" u="none" strike="noStrike" kern="1200" cap="none" spc="0" normalizeH="0" baseline="0" dirty="0">
                  <a:ln>
                    <a:noFill/>
                  </a:ln>
                  <a:solidFill>
                    <a:srgbClr val="0B3C56"/>
                  </a:solidFill>
                  <a:effectLst/>
                  <a:uLnTx/>
                  <a:uFillTx/>
                  <a:latin typeface="DM Sans 14pt" pitchFamily="2" charset="77"/>
                  <a:ea typeface="+mj-ea"/>
                  <a:cs typeface="+mj-cs"/>
                </a:rPr>
                <a:t>SCREENED WITH dsm-firmenich’s FIRST IN CLASS SENOLYTIC MODEL</a:t>
              </a:r>
              <a:br>
                <a:rPr kumimoji="0" lang="en-US" sz="1200" b="1" i="0" u="none" strike="noStrike" kern="1200" cap="none" spc="0" normalizeH="0" baseline="0" dirty="0">
                  <a:ln>
                    <a:noFill/>
                  </a:ln>
                  <a:solidFill>
                    <a:srgbClr val="084337"/>
                  </a:solidFill>
                  <a:effectLst/>
                  <a:uLnTx/>
                  <a:uFillTx/>
                  <a:latin typeface="DM Sans 14pt" pitchFamily="2" charset="77"/>
                  <a:ea typeface="+mj-ea"/>
                  <a:cs typeface="+mj-cs"/>
                </a:rPr>
              </a:br>
              <a:r>
                <a:rPr kumimoji="0" lang="en-US" sz="1200" b="1" i="0" u="none" strike="noStrike" kern="1200" cap="none" spc="0" normalizeH="0" baseline="0" dirty="0">
                  <a:ln>
                    <a:noFill/>
                  </a:ln>
                  <a:solidFill>
                    <a:srgbClr val="084337"/>
                  </a:solidFill>
                  <a:effectLst/>
                  <a:uLnTx/>
                  <a:uFillTx/>
                  <a:latin typeface="DM Sans 14pt" pitchFamily="2" charset="77"/>
                  <a:ea typeface="+mj-ea"/>
                  <a:cs typeface="+mj-cs"/>
                </a:rPr>
                <a:t>  </a:t>
              </a:r>
              <a:endParaRPr kumimoji="0" lang="en-US" sz="1200" b="0" i="0" u="none" strike="noStrike" kern="1200" cap="none" spc="0" normalizeH="0" baseline="0" dirty="0">
                <a:ln>
                  <a:noFill/>
                </a:ln>
                <a:solidFill>
                  <a:srgbClr val="084337"/>
                </a:solidFill>
                <a:effectLst/>
                <a:uLnTx/>
                <a:uFillTx/>
                <a:latin typeface="DM Sans 14pt" pitchFamily="2" charset="77"/>
                <a:ea typeface="+mj-ea"/>
                <a:cs typeface="+mj-cs"/>
              </a:endParaRP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Using Senescent Follicle Dermal Papilla Cells</a:t>
              </a: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Relevant for hair care</a:t>
              </a:r>
            </a:p>
          </p:txBody>
        </p:sp>
      </p:grpSp>
      <p:grpSp>
        <p:nvGrpSpPr>
          <p:cNvPr id="28" name="Agrupar 27">
            <a:extLst>
              <a:ext uri="{FF2B5EF4-FFF2-40B4-BE49-F238E27FC236}">
                <a16:creationId xmlns:a16="http://schemas.microsoft.com/office/drawing/2014/main" id="{A7C7D3E9-58BC-A93B-2CE1-39C748A1A6D5}"/>
              </a:ext>
            </a:extLst>
          </p:cNvPr>
          <p:cNvGrpSpPr/>
          <p:nvPr/>
        </p:nvGrpSpPr>
        <p:grpSpPr>
          <a:xfrm>
            <a:off x="3159261" y="3840506"/>
            <a:ext cx="2856860" cy="2456228"/>
            <a:chOff x="3159261" y="3840506"/>
            <a:chExt cx="2856860" cy="2456228"/>
          </a:xfrm>
        </p:grpSpPr>
        <p:sp>
          <p:nvSpPr>
            <p:cNvPr id="17" name="Retângulo 16">
              <a:extLst>
                <a:ext uri="{FF2B5EF4-FFF2-40B4-BE49-F238E27FC236}">
                  <a16:creationId xmlns:a16="http://schemas.microsoft.com/office/drawing/2014/main" id="{25E7AE46-11AF-82E5-A88D-0D0FCBDD179E}"/>
                </a:ext>
              </a:extLst>
            </p:cNvPr>
            <p:cNvSpPr/>
            <p:nvPr/>
          </p:nvSpPr>
          <p:spPr>
            <a:xfrm rot="5400000" flipH="1" flipV="1">
              <a:off x="3359577" y="3640190"/>
              <a:ext cx="2456228" cy="2856860"/>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8" name="Título 2">
              <a:extLst>
                <a:ext uri="{FF2B5EF4-FFF2-40B4-BE49-F238E27FC236}">
                  <a16:creationId xmlns:a16="http://schemas.microsoft.com/office/drawing/2014/main" id="{9CAA7093-0A56-E6FF-28D7-875C30FA8EDE}"/>
                </a:ext>
              </a:extLst>
            </p:cNvPr>
            <p:cNvSpPr txBox="1">
              <a:spLocks/>
            </p:cNvSpPr>
            <p:nvPr/>
          </p:nvSpPr>
          <p:spPr>
            <a:xfrm>
              <a:off x="3325833" y="4015818"/>
              <a:ext cx="2315868"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ts val="1200"/>
                </a:spcBef>
                <a:spcAft>
                  <a:spcPts val="600"/>
                </a:spcAft>
                <a:buClr>
                  <a:srgbClr val="000000"/>
                </a:buClr>
                <a:buSzTx/>
                <a:buFontTx/>
                <a:buNone/>
                <a:tabLst/>
                <a:defRPr/>
              </a:pPr>
              <a:r>
                <a:rPr kumimoji="0" lang="en-US" sz="1500" b="1" i="0" u="none" strike="noStrike" kern="1200" cap="none" spc="0" normalizeH="0" baseline="0" dirty="0">
                  <a:ln>
                    <a:noFill/>
                  </a:ln>
                  <a:solidFill>
                    <a:srgbClr val="0B3C56"/>
                  </a:solidFill>
                  <a:effectLst/>
                  <a:uLnTx/>
                  <a:uFillTx/>
                  <a:latin typeface="DM Sans 14pt" pitchFamily="2" charset="77"/>
                  <a:ea typeface="+mj-ea"/>
                  <a:cs typeface="+mj-cs"/>
                </a:rPr>
                <a:t>A CLEARLY SELECTIVE MODE OF ACTION</a:t>
              </a:r>
            </a:p>
            <a:p>
              <a:pPr marL="171450" marR="0" lvl="0" indent="-171450" algn="l" defTabSz="914400" rtl="0" eaLnBrk="1" fontAlgn="auto" latinLnBrk="0" hangingPunct="1">
                <a:lnSpc>
                  <a:spcPct val="85000"/>
                </a:lnSpc>
                <a:spcBef>
                  <a:spcPts val="120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Specific re-programming of Zombie cells via specific modulation of Apoptosis markers</a:t>
              </a:r>
            </a:p>
            <a:p>
              <a:pPr marL="171450" marR="0" lvl="0" indent="-171450" algn="l" defTabSz="914400" rtl="0" eaLnBrk="1" fontAlgn="auto" latinLnBrk="0" hangingPunct="1">
                <a:lnSpc>
                  <a:spcPct val="85000"/>
                </a:lnSpc>
                <a:spcBef>
                  <a:spcPts val="120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Demonstrated direct Senolytic effect</a:t>
              </a:r>
            </a:p>
            <a:p>
              <a:pPr marL="171450" marR="0" lvl="0" indent="-171450" algn="l" defTabSz="914400" rtl="0" eaLnBrk="1" fontAlgn="auto" latinLnBrk="0" hangingPunct="1">
                <a:lnSpc>
                  <a:spcPct val="85000"/>
                </a:lnSpc>
                <a:spcBef>
                  <a:spcPts val="1200"/>
                </a:spcBef>
                <a:spcAft>
                  <a:spcPts val="600"/>
                </a:spcAft>
                <a:buClr>
                  <a:srgbClr val="000000"/>
                </a:buClr>
                <a:buSzTx/>
                <a:buFont typeface="Arial" panose="020B0604020202020204" pitchFamily="34" charset="0"/>
                <a:buChar char="•"/>
                <a:tabLst/>
                <a:defRPr/>
              </a:pPr>
              <a:endParaRPr kumimoji="0" lang="en-US" sz="1200" b="0" i="0" u="none" strike="noStrike" kern="1200" cap="none" spc="0" normalizeH="0" baseline="0" dirty="0">
                <a:ln>
                  <a:noFill/>
                </a:ln>
                <a:solidFill>
                  <a:srgbClr val="FFFFFF"/>
                </a:solidFill>
                <a:effectLst/>
                <a:uLnTx/>
                <a:uFillTx/>
                <a:latin typeface="DM Sans 14pt" pitchFamily="2" charset="77"/>
                <a:ea typeface="+mj-ea"/>
                <a:cs typeface="+mj-cs"/>
              </a:endParaRPr>
            </a:p>
          </p:txBody>
        </p:sp>
      </p:grpSp>
      <p:grpSp>
        <p:nvGrpSpPr>
          <p:cNvPr id="26" name="Agrupar 25">
            <a:extLst>
              <a:ext uri="{FF2B5EF4-FFF2-40B4-BE49-F238E27FC236}">
                <a16:creationId xmlns:a16="http://schemas.microsoft.com/office/drawing/2014/main" id="{516C378E-38AF-0231-1673-A09BA28FE709}"/>
              </a:ext>
            </a:extLst>
          </p:cNvPr>
          <p:cNvGrpSpPr/>
          <p:nvPr/>
        </p:nvGrpSpPr>
        <p:grpSpPr>
          <a:xfrm>
            <a:off x="283303" y="1765661"/>
            <a:ext cx="2856860" cy="4531073"/>
            <a:chOff x="283303" y="1765661"/>
            <a:chExt cx="2856860" cy="4531073"/>
          </a:xfrm>
        </p:grpSpPr>
        <p:sp>
          <p:nvSpPr>
            <p:cNvPr id="10" name="Retângulo 9">
              <a:extLst>
                <a:ext uri="{FF2B5EF4-FFF2-40B4-BE49-F238E27FC236}">
                  <a16:creationId xmlns:a16="http://schemas.microsoft.com/office/drawing/2014/main" id="{69654B48-38C3-691A-8686-744B111AB4ED}"/>
                </a:ext>
              </a:extLst>
            </p:cNvPr>
            <p:cNvSpPr/>
            <p:nvPr/>
          </p:nvSpPr>
          <p:spPr>
            <a:xfrm rot="5400000" flipH="1" flipV="1">
              <a:off x="-553804" y="2602768"/>
              <a:ext cx="4531073" cy="2856860"/>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1" name="Título 2">
              <a:extLst>
                <a:ext uri="{FF2B5EF4-FFF2-40B4-BE49-F238E27FC236}">
                  <a16:creationId xmlns:a16="http://schemas.microsoft.com/office/drawing/2014/main" id="{5B81F825-194F-D080-B05B-744F21A0144E}"/>
                </a:ext>
              </a:extLst>
            </p:cNvPr>
            <p:cNvSpPr txBox="1">
              <a:spLocks/>
            </p:cNvSpPr>
            <p:nvPr/>
          </p:nvSpPr>
          <p:spPr>
            <a:xfrm>
              <a:off x="471750" y="1942455"/>
              <a:ext cx="2567438" cy="277986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600"/>
                </a:spcAft>
                <a:buClr>
                  <a:srgbClr val="000000"/>
                </a:buClr>
                <a:buSzTx/>
                <a:buFontTx/>
                <a:buNone/>
                <a:tabLst/>
                <a:defRPr/>
              </a:pPr>
              <a:r>
                <a:rPr kumimoji="0" lang="en-US" sz="1400" b="1" i="0" u="none" strike="noStrike" kern="1200" cap="none" spc="0" normalizeH="0" baseline="0" dirty="0">
                  <a:ln>
                    <a:noFill/>
                  </a:ln>
                  <a:solidFill>
                    <a:srgbClr val="0B3C56"/>
                  </a:solidFill>
                  <a:effectLst/>
                  <a:uLnTx/>
                  <a:uFillTx/>
                  <a:latin typeface="DM Sans 14pt" pitchFamily="2" charset="77"/>
                  <a:ea typeface="+mj-ea"/>
                  <a:cs typeface="+mj-cs"/>
                </a:rPr>
                <a:t>DIRECT SENOLYTIC EFFECT BOOSTING HAIR LONGEVITALITY</a:t>
              </a:r>
              <a:br>
                <a:rPr kumimoji="0" lang="en-US" sz="1400" b="0" i="0" u="none" strike="noStrike" kern="1200" cap="none" spc="0" normalizeH="0" baseline="0" dirty="0">
                  <a:ln>
                    <a:noFill/>
                  </a:ln>
                  <a:solidFill>
                    <a:srgbClr val="FFFFFF"/>
                  </a:solidFill>
                  <a:effectLst/>
                  <a:uLnTx/>
                  <a:uFillTx/>
                  <a:latin typeface="DM Sans 14pt" pitchFamily="2" charset="77"/>
                  <a:ea typeface="+mj-ea"/>
                  <a:cs typeface="+mj-cs"/>
                </a:rPr>
              </a:br>
              <a:endParaRPr kumimoji="0" lang="en-US" sz="1200" b="0" i="0" u="none" strike="noStrike" kern="1200" cap="none" spc="0" normalizeH="0" baseline="0" dirty="0">
                <a:ln>
                  <a:noFill/>
                </a:ln>
                <a:solidFill>
                  <a:srgbClr val="FFFFFF"/>
                </a:solidFill>
                <a:effectLst/>
                <a:uLnTx/>
                <a:uFillTx/>
                <a:latin typeface="DM Sans 14pt" pitchFamily="2" charset="77"/>
                <a:ea typeface="+mj-ea"/>
                <a:cs typeface="+mj-cs"/>
              </a:endParaRP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53% less senescent  Follicle Dermal Papilla Cells </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with 0.001%* ETERWELL™ HAIR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vitro </a:t>
              </a: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Inhibition of Arginase 1 expression</a:t>
              </a:r>
              <a:b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b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Increase of Keratin and Keratin associated proteins</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 markers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Inhibition of Alopecia promotor</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 JAK2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Inhibition of Apoptosis inhibitors</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vitro </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and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Increase of Apoptosis promotor MTCH1 </a:t>
              </a:r>
              <a:r>
                <a:rPr kumimoji="0" lang="en-US" sz="1200" b="1"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Reduction of senescence inducing markers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endParaRPr kumimoji="0" lang="en-US" sz="1200" b="0" i="1" u="none" strike="noStrike" kern="1200" cap="none" spc="0" normalizeH="0" baseline="0" dirty="0">
                <a:ln>
                  <a:noFill/>
                </a:ln>
                <a:solidFill>
                  <a:srgbClr val="FFFFFF"/>
                </a:solidFill>
                <a:effectLst/>
                <a:uLnTx/>
                <a:uFillTx/>
                <a:latin typeface="DM Sans 14pt" pitchFamily="2" charset="77"/>
                <a:ea typeface="+mj-ea"/>
                <a:cs typeface="+mj-cs"/>
              </a:endParaRPr>
            </a:p>
          </p:txBody>
        </p:sp>
      </p:grpSp>
      <p:sp>
        <p:nvSpPr>
          <p:cNvPr id="5" name="Título 2">
            <a:extLst>
              <a:ext uri="{FF2B5EF4-FFF2-40B4-BE49-F238E27FC236}">
                <a16:creationId xmlns:a16="http://schemas.microsoft.com/office/drawing/2014/main" id="{683EC211-8F66-BFAC-8BF8-06A374113EAF}"/>
              </a:ext>
            </a:extLst>
          </p:cNvPr>
          <p:cNvSpPr txBox="1">
            <a:spLocks/>
          </p:cNvSpPr>
          <p:nvPr/>
        </p:nvSpPr>
        <p:spPr>
          <a:xfrm rot="16200000">
            <a:off x="9917745" y="225524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a:solidFill>
                  <a:schemeClr val="lt1"/>
                </a:solidFill>
                <a:latin typeface="Titillium Web"/>
                <a:ea typeface="Titillium Web"/>
                <a:cs typeface="Titillium Web"/>
                <a:sym typeface="Titillium Web"/>
              </a:rPr>
              <a:t>*dry extract</a:t>
            </a:r>
          </a:p>
        </p:txBody>
      </p:sp>
      <p:pic>
        <p:nvPicPr>
          <p:cNvPr id="6" name="Picture 5">
            <a:extLst>
              <a:ext uri="{FF2B5EF4-FFF2-40B4-BE49-F238E27FC236}">
                <a16:creationId xmlns:a16="http://schemas.microsoft.com/office/drawing/2014/main" id="{5123A366-971C-3214-687C-C0201576DE69}"/>
              </a:ext>
            </a:extLst>
          </p:cNvPr>
          <p:cNvPicPr>
            <a:picLocks noChangeAspect="1"/>
          </p:cNvPicPr>
          <p:nvPr/>
        </p:nvPicPr>
        <p:blipFill>
          <a:blip r:embed="rId6"/>
          <a:stretch>
            <a:fillRect/>
          </a:stretch>
        </p:blipFill>
        <p:spPr>
          <a:xfrm>
            <a:off x="7601639" y="0"/>
            <a:ext cx="4590361" cy="6852596"/>
          </a:xfrm>
          <a:prstGeom prst="rect">
            <a:avLst/>
          </a:prstGeom>
        </p:spPr>
      </p:pic>
      <p:grpSp>
        <p:nvGrpSpPr>
          <p:cNvPr id="29" name="Agrupar 28">
            <a:extLst>
              <a:ext uri="{FF2B5EF4-FFF2-40B4-BE49-F238E27FC236}">
                <a16:creationId xmlns:a16="http://schemas.microsoft.com/office/drawing/2014/main" id="{6E71BF13-947E-AE50-660F-ABCAE96628F5}"/>
              </a:ext>
            </a:extLst>
          </p:cNvPr>
          <p:cNvGrpSpPr/>
          <p:nvPr/>
        </p:nvGrpSpPr>
        <p:grpSpPr>
          <a:xfrm>
            <a:off x="6035219" y="1765660"/>
            <a:ext cx="2856861" cy="4531074"/>
            <a:chOff x="6035219" y="1765660"/>
            <a:chExt cx="2856861" cy="4531074"/>
          </a:xfrm>
        </p:grpSpPr>
        <p:sp>
          <p:nvSpPr>
            <p:cNvPr id="20" name="Retângulo 19">
              <a:extLst>
                <a:ext uri="{FF2B5EF4-FFF2-40B4-BE49-F238E27FC236}">
                  <a16:creationId xmlns:a16="http://schemas.microsoft.com/office/drawing/2014/main" id="{1C259484-A991-4573-5678-C894DC1F8578}"/>
                </a:ext>
              </a:extLst>
            </p:cNvPr>
            <p:cNvSpPr/>
            <p:nvPr/>
          </p:nvSpPr>
          <p:spPr>
            <a:xfrm rot="5400000" flipH="1" flipV="1">
              <a:off x="5198113" y="2602766"/>
              <a:ext cx="4531074" cy="2856861"/>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21" name="Título 2">
              <a:extLst>
                <a:ext uri="{FF2B5EF4-FFF2-40B4-BE49-F238E27FC236}">
                  <a16:creationId xmlns:a16="http://schemas.microsoft.com/office/drawing/2014/main" id="{B9438EC9-6B00-D00F-0BDB-52574B29DAE4}"/>
                </a:ext>
              </a:extLst>
            </p:cNvPr>
            <p:cNvSpPr txBox="1">
              <a:spLocks/>
            </p:cNvSpPr>
            <p:nvPr/>
          </p:nvSpPr>
          <p:spPr>
            <a:xfrm>
              <a:off x="6210429" y="1962775"/>
              <a:ext cx="2561580"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a:ln>
                    <a:noFill/>
                  </a:ln>
                  <a:solidFill>
                    <a:srgbClr val="0B3C56"/>
                  </a:solidFill>
                  <a:effectLst/>
                  <a:uLnTx/>
                  <a:uFillTx/>
                  <a:latin typeface="DM Sans 14pt Medium" pitchFamily="2" charset="77"/>
                  <a:ea typeface="+mj-ea"/>
                  <a:cs typeface="+mj-cs"/>
                </a:rPr>
                <a:t>SIGNIFICANT RESULTS AT LOW CONCENTRATION </a:t>
              </a:r>
              <a:r>
                <a:rPr kumimoji="0" lang="en-US" sz="1400" b="1" i="1" u="none" strike="noStrike" kern="1200" cap="none" spc="0" normalizeH="0" baseline="0">
                  <a:ln>
                    <a:noFill/>
                  </a:ln>
                  <a:solidFill>
                    <a:srgbClr val="0B3C56"/>
                  </a:solidFill>
                  <a:effectLst/>
                  <a:uLnTx/>
                  <a:uFillTx/>
                  <a:latin typeface="DM Sans 14pt Medium" pitchFamily="2" charset="77"/>
                  <a:ea typeface="+mj-ea"/>
                  <a:cs typeface="+mj-cs"/>
                </a:rPr>
                <a:t>IN VIVO</a:t>
              </a:r>
              <a:r>
                <a:rPr kumimoji="0" lang="en-US" sz="1400" b="1" i="0" u="none" strike="noStrike" kern="1200" cap="none" spc="0" normalizeH="0" baseline="0">
                  <a:ln>
                    <a:noFill/>
                  </a:ln>
                  <a:solidFill>
                    <a:srgbClr val="0B3C56"/>
                  </a:solidFill>
                  <a:effectLst/>
                  <a:uLnTx/>
                  <a:uFillTx/>
                  <a:latin typeface="DM Sans 14pt Medium" pitchFamily="2" charset="77"/>
                  <a:ea typeface="+mj-ea"/>
                  <a:cs typeface="+mj-cs"/>
                </a:rPr>
                <a:t> (0.5%, 150 DAYS)</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1" i="0" u="none" strike="noStrike" kern="1200" cap="none" spc="0" normalizeH="0" baseline="0">
                <a:ln>
                  <a:noFill/>
                </a:ln>
                <a:solidFill>
                  <a:srgbClr val="084337"/>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Average 5% hair density increase after 150 days. Up to 28% for the best volunteer.</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70% positive response</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to ETERWELL</a:t>
              </a:r>
              <a:r>
                <a:rPr kumimoji="0" lang="en-US" sz="1200" b="0" i="0" u="none" strike="noStrike" kern="1200" cap="none" spc="0" normalizeH="0" baseline="30000">
                  <a:ln>
                    <a:noFill/>
                  </a:ln>
                  <a:solidFill>
                    <a:srgbClr val="FFFFFF"/>
                  </a:solidFill>
                  <a:effectLst/>
                  <a:uLnTx/>
                  <a:uFillTx/>
                  <a:latin typeface="DM Sans 14pt Medium" pitchFamily="2" charset="77"/>
                  <a:ea typeface="+mj-ea"/>
                  <a:cs typeface="+mj-cs"/>
                </a:rPr>
                <a:t>TM</a:t>
              </a: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 HAIR with </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an increase of Anagen phase (growth phase) </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A/T ratio increased by 5.2 </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vs placebo</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Correlation between hair density and efficacy of ETERWELL</a:t>
              </a:r>
              <a:r>
                <a:rPr kumimoji="0" lang="en-US" sz="1200" b="0" i="0" u="none" strike="noStrike" kern="1200" cap="none" spc="0" normalizeH="0" baseline="30000">
                  <a:ln>
                    <a:noFill/>
                  </a:ln>
                  <a:solidFill>
                    <a:srgbClr val="FFFFFF"/>
                  </a:solidFill>
                  <a:effectLst/>
                  <a:uLnTx/>
                  <a:uFillTx/>
                  <a:latin typeface="DM Sans 14pt Medium" pitchFamily="2" charset="77"/>
                  <a:ea typeface="+mj-ea"/>
                  <a:cs typeface="+mj-cs"/>
                </a:rPr>
                <a:t>TM</a:t>
              </a: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 HAIR</a:t>
              </a: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Results strongly validated by Proteome analysis</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p:txBody>
        </p:sp>
      </p:grpSp>
    </p:spTree>
    <p:extLst>
      <p:ext uri="{BB962C8B-B14F-4D97-AF65-F5344CB8AC3E}">
        <p14:creationId xmlns:p14="http://schemas.microsoft.com/office/powerpoint/2010/main" val="245263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10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20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300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46AA6F86-2FEA-AC74-244C-A6E9D123550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5" name="Picture 4">
            <a:extLst>
              <a:ext uri="{FF2B5EF4-FFF2-40B4-BE49-F238E27FC236}">
                <a16:creationId xmlns:a16="http://schemas.microsoft.com/office/drawing/2014/main" id="{F89CDB13-4F66-7963-7D41-AD20AFF2AF50}"/>
              </a:ext>
            </a:extLst>
          </p:cNvPr>
          <p:cNvPicPr>
            <a:picLocks noChangeAspect="1"/>
          </p:cNvPicPr>
          <p:nvPr/>
        </p:nvPicPr>
        <p:blipFill>
          <a:blip r:embed="rId5"/>
          <a:stretch>
            <a:fillRect/>
          </a:stretch>
        </p:blipFill>
        <p:spPr>
          <a:xfrm>
            <a:off x="0" y="-11017"/>
            <a:ext cx="12192000" cy="6849380"/>
          </a:xfrm>
          <a:prstGeom prst="rect">
            <a:avLst/>
          </a:prstGeom>
        </p:spPr>
      </p:pic>
      <p:sp>
        <p:nvSpPr>
          <p:cNvPr id="6" name="Título 2">
            <a:extLst>
              <a:ext uri="{FF2B5EF4-FFF2-40B4-BE49-F238E27FC236}">
                <a16:creationId xmlns:a16="http://schemas.microsoft.com/office/drawing/2014/main" id="{067CFDCB-CDDF-863F-D927-2FD8660BD193}"/>
              </a:ext>
            </a:extLst>
          </p:cNvPr>
          <p:cNvSpPr txBox="1">
            <a:spLocks/>
          </p:cNvSpPr>
          <p:nvPr/>
        </p:nvSpPr>
        <p:spPr>
          <a:xfrm>
            <a:off x="302398" y="302400"/>
            <a:ext cx="9230402"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6000" dirty="0">
                <a:latin typeface="DM Sans 14pt Medium" pitchFamily="2" charset="77"/>
              </a:rPr>
              <a:t>And all of this is possible without harming people or the planet</a:t>
            </a:r>
            <a:br>
              <a:rPr lang="en-US" sz="6000" dirty="0">
                <a:latin typeface="DM Sans 14pt Medium" pitchFamily="2" charset="77"/>
              </a:rPr>
            </a:br>
            <a:endParaRPr lang="en-US" sz="6000" dirty="0">
              <a:latin typeface="DM Sans 14pt Medium" pitchFamily="2" charset="77"/>
            </a:endParaRPr>
          </a:p>
        </p:txBody>
      </p:sp>
    </p:spTree>
    <p:extLst>
      <p:ext uri="{BB962C8B-B14F-4D97-AF65-F5344CB8AC3E}">
        <p14:creationId xmlns:p14="http://schemas.microsoft.com/office/powerpoint/2010/main" val="36584338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26658C9F-486E-92E0-0B27-0F37C0045ED3}"/>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302400"/>
            <a:ext cx="9230402" cy="1450200"/>
          </a:xfrm>
        </p:spPr>
        <p:txBody>
          <a:bodyPr/>
          <a:lstStyle/>
          <a:p>
            <a:r>
              <a:rPr lang="en-US" sz="6000" dirty="0">
                <a:latin typeface="DM Sans 14pt Medium" pitchFamily="2" charset="77"/>
              </a:rPr>
              <a:t>And all of this is possible without harming people or the planet</a:t>
            </a:r>
            <a:br>
              <a:rPr lang="en-US" sz="6000" dirty="0">
                <a:latin typeface="DM Sans 14pt Medium" pitchFamily="2" charset="77"/>
              </a:rPr>
            </a:br>
            <a:endParaRPr lang="en-US" sz="6000" dirty="0">
              <a:latin typeface="DM Sans 14pt Medium" pitchFamily="2" charset="77"/>
            </a:endParaRP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46AA6F86-2FEA-AC74-244C-A6E9D123550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Título 2">
            <a:extLst>
              <a:ext uri="{FF2B5EF4-FFF2-40B4-BE49-F238E27FC236}">
                <a16:creationId xmlns:a16="http://schemas.microsoft.com/office/drawing/2014/main" id="{8D8E75D3-96FB-0334-B6F9-010DB3DDB212}"/>
              </a:ext>
            </a:extLst>
          </p:cNvPr>
          <p:cNvSpPr txBox="1">
            <a:spLocks/>
          </p:cNvSpPr>
          <p:nvPr/>
        </p:nvSpPr>
        <p:spPr>
          <a:xfrm>
            <a:off x="7926527" y="2855100"/>
            <a:ext cx="3395897"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solidFill>
                  <a:srgbClr val="89C7E8"/>
                </a:solidFill>
                <a:latin typeface="DM Sans 14pt" pitchFamily="2" charset="77"/>
              </a:rPr>
              <a:t>ETERWELL™ HAIR combines advanced hair care with Sustainability: made with 100% natural ingredients and ethically sourced Alpine blue flax, it cares for the planet while transforming hair. </a:t>
            </a:r>
            <a:br>
              <a:rPr lang="en-US" sz="1600" dirty="0">
                <a:solidFill>
                  <a:srgbClr val="89C7E8"/>
                </a:solidFill>
                <a:latin typeface="DM Sans 14pt" pitchFamily="2" charset="77"/>
              </a:rPr>
            </a:br>
            <a:endParaRPr lang="en-US" sz="1600" b="0" dirty="0">
              <a:solidFill>
                <a:srgbClr val="89C7E8"/>
              </a:solidFill>
              <a:latin typeface="DM Sans 14pt" pitchFamily="2" charset="77"/>
            </a:endParaRPr>
          </a:p>
        </p:txBody>
      </p:sp>
      <p:sp>
        <p:nvSpPr>
          <p:cNvPr id="5" name="Título 2">
            <a:extLst>
              <a:ext uri="{FF2B5EF4-FFF2-40B4-BE49-F238E27FC236}">
                <a16:creationId xmlns:a16="http://schemas.microsoft.com/office/drawing/2014/main" id="{5F081D76-7C51-1F68-2D80-ECD4C360E34C}"/>
              </a:ext>
            </a:extLst>
          </p:cNvPr>
          <p:cNvSpPr txBox="1">
            <a:spLocks/>
          </p:cNvSpPr>
          <p:nvPr/>
        </p:nvSpPr>
        <p:spPr>
          <a:xfrm>
            <a:off x="7926527" y="4520614"/>
            <a:ext cx="3013616"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2000" dirty="0">
                <a:solidFill>
                  <a:srgbClr val="89C7E8"/>
                </a:solidFill>
                <a:latin typeface="DM Sans 14pt" pitchFamily="2" charset="77"/>
              </a:rPr>
              <a:t>It’s the right choice for those seeking effectiveness and beauty with awareness.</a:t>
            </a:r>
          </a:p>
        </p:txBody>
      </p:sp>
    </p:spTree>
    <p:extLst>
      <p:ext uri="{BB962C8B-B14F-4D97-AF65-F5344CB8AC3E}">
        <p14:creationId xmlns:p14="http://schemas.microsoft.com/office/powerpoint/2010/main" val="78728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8" name="Google Shape;296;p42">
            <a:extLst>
              <a:ext uri="{FF2B5EF4-FFF2-40B4-BE49-F238E27FC236}">
                <a16:creationId xmlns:a16="http://schemas.microsoft.com/office/drawing/2014/main" id="{80AF5447-4DA3-EB56-7686-2367CFEED323}"/>
              </a:ext>
            </a:extLst>
          </p:cNvPr>
          <p:cNvSpPr txBox="1"/>
          <p:nvPr/>
        </p:nvSpPr>
        <p:spPr>
          <a:xfrm>
            <a:off x="9368907" y="162000"/>
            <a:ext cx="2478719" cy="2889560"/>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buClr>
                <a:schemeClr val="dk1"/>
              </a:buClr>
              <a:buSzPts val="1100"/>
            </a:pPr>
            <a:r>
              <a:rPr lang="en-US" sz="1400" b="1">
                <a:solidFill>
                  <a:srgbClr val="89C7E8"/>
                </a:solidFill>
                <a:latin typeface="DM Sans 14pt" pitchFamily="2" charset="77"/>
                <a:ea typeface="Titillium Web"/>
                <a:cs typeface="Titillium Web"/>
                <a:sym typeface="Titillium Web"/>
              </a:rPr>
              <a:t>RESPONSIBLE </a:t>
            </a:r>
            <a:br>
              <a:rPr lang="en-US" sz="1400" b="1">
                <a:solidFill>
                  <a:srgbClr val="89C7E8"/>
                </a:solidFill>
                <a:latin typeface="DM Sans 14pt" pitchFamily="2" charset="77"/>
                <a:ea typeface="Titillium Web"/>
                <a:cs typeface="Titillium Web"/>
                <a:sym typeface="Titillium Web"/>
              </a:rPr>
            </a:br>
            <a:r>
              <a:rPr lang="en-US" sz="1400" b="1">
                <a:solidFill>
                  <a:srgbClr val="89C7E8"/>
                </a:solidFill>
                <a:latin typeface="DM Sans 14pt" pitchFamily="2" charset="77"/>
                <a:ea typeface="Titillium Web"/>
                <a:cs typeface="Titillium Web"/>
                <a:sym typeface="Titillium Web"/>
              </a:rPr>
              <a:t>SOURCING</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Fair for Life fair trade certified. Transparent and traceable supply chain from seeds to bioactive.</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Ethical relationship with small stakeholders. Guaranteed minimum price for farmer, fixed before the harvesting season.</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6" name="Google Shape;294;p42">
            <a:extLst>
              <a:ext uri="{FF2B5EF4-FFF2-40B4-BE49-F238E27FC236}">
                <a16:creationId xmlns:a16="http://schemas.microsoft.com/office/drawing/2014/main" id="{344D34BE-1DB5-AA79-EDA5-39BD8BD0A257}"/>
              </a:ext>
            </a:extLst>
          </p:cNvPr>
          <p:cNvPicPr preferRelativeResize="0"/>
          <p:nvPr/>
        </p:nvPicPr>
        <p:blipFill>
          <a:blip r:embed="rId6" cstate="screen">
            <a:extLst>
              <a:ext uri="{28A0092B-C50C-407E-A947-70E740481C1C}">
                <a14:useLocalDpi xmlns:a14="http://schemas.microsoft.com/office/drawing/2010/main"/>
              </a:ext>
            </a:extLst>
          </a:blip>
          <a:srcRect/>
          <a:stretch/>
        </p:blipFill>
        <p:spPr>
          <a:xfrm>
            <a:off x="0" y="2657961"/>
            <a:ext cx="6906744" cy="3552039"/>
          </a:xfrm>
          <a:prstGeom prst="rect">
            <a:avLst/>
          </a:prstGeom>
          <a:noFill/>
          <a:ln>
            <a:noFill/>
          </a:ln>
        </p:spPr>
      </p:pic>
      <p:sp>
        <p:nvSpPr>
          <p:cNvPr id="19" name="Google Shape;297;p42">
            <a:extLst>
              <a:ext uri="{FF2B5EF4-FFF2-40B4-BE49-F238E27FC236}">
                <a16:creationId xmlns:a16="http://schemas.microsoft.com/office/drawing/2014/main" id="{542A1E94-505A-F1E6-1F98-554138784E2B}"/>
              </a:ext>
            </a:extLst>
          </p:cNvPr>
          <p:cNvSpPr txBox="1"/>
          <p:nvPr/>
        </p:nvSpPr>
        <p:spPr>
          <a:xfrm>
            <a:off x="6958789" y="3036969"/>
            <a:ext cx="2219862" cy="2871503"/>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buClr>
                <a:schemeClr val="dk1"/>
              </a:buClr>
              <a:buSzPts val="1100"/>
            </a:pPr>
            <a:r>
              <a:rPr lang="en-US" sz="1400" b="1">
                <a:solidFill>
                  <a:srgbClr val="89C7E8"/>
                </a:solidFill>
                <a:latin typeface="DM Sans 14pt" pitchFamily="2" charset="77"/>
                <a:ea typeface="Titillium Web"/>
                <a:cs typeface="Titillium Web"/>
                <a:sym typeface="Titillium Web"/>
              </a:rPr>
              <a:t>LIMITED </a:t>
            </a:r>
            <a:br>
              <a:rPr lang="en-US" sz="1400" b="1">
                <a:solidFill>
                  <a:srgbClr val="89C7E8"/>
                </a:solidFill>
                <a:latin typeface="DM Sans 14pt" pitchFamily="2" charset="77"/>
                <a:ea typeface="Titillium Web"/>
                <a:cs typeface="Titillium Web"/>
                <a:sym typeface="Titillium Web"/>
              </a:rPr>
            </a:br>
            <a:r>
              <a:rPr lang="en-US" sz="1400" b="1">
                <a:solidFill>
                  <a:srgbClr val="89C7E8"/>
                </a:solidFill>
                <a:latin typeface="DM Sans 14pt" pitchFamily="2" charset="77"/>
                <a:ea typeface="Titillium Web"/>
                <a:cs typeface="Titillium Web"/>
                <a:sym typeface="Titillium Web"/>
              </a:rPr>
              <a:t>ENVIRONMENTAL IMPACT</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Low carbon footprint with less than 3 kg CO</a:t>
            </a:r>
            <a:r>
              <a:rPr lang="en-US" sz="1000" baseline="-25000">
                <a:solidFill>
                  <a:srgbClr val="89C7E8"/>
                </a:solidFill>
                <a:latin typeface="DM Sans 14pt" pitchFamily="2" charset="77"/>
                <a:ea typeface="Titillium Web"/>
                <a:cs typeface="Titillium Web"/>
                <a:sym typeface="Titillium Web"/>
              </a:rPr>
              <a:t>2</a:t>
            </a:r>
            <a:r>
              <a:rPr lang="en-US" sz="1000">
                <a:solidFill>
                  <a:srgbClr val="89C7E8"/>
                </a:solidFill>
                <a:latin typeface="DM Sans 14pt" pitchFamily="2" charset="77"/>
                <a:ea typeface="Titillium Web"/>
                <a:cs typeface="Titillium Web"/>
                <a:sym typeface="Titillium Web"/>
              </a:rPr>
              <a:t>eq/kg.</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Application of green chemistry principles and gentle extraction process using organic etanol.</a:t>
            </a:r>
            <a:br>
              <a:rPr lang="en-US" sz="1000">
                <a:solidFill>
                  <a:srgbClr val="89C7E8"/>
                </a:solidFill>
                <a:latin typeface="DM Sans 14pt" pitchFamily="2" charset="77"/>
                <a:ea typeface="Titillium Web"/>
                <a:cs typeface="Titillium Web"/>
                <a:sym typeface="Titillium Web"/>
              </a:rPr>
            </a:br>
            <a:endParaRPr lang="en-US" sz="1000">
              <a:solidFill>
                <a:srgbClr val="89C7E8"/>
              </a:solidFill>
              <a:latin typeface="DM Sans 14pt" pitchFamily="2" charset="77"/>
              <a:ea typeface="Titillium Web"/>
              <a:cs typeface="Titillium Web"/>
              <a:sym typeface="Titillium Web"/>
            </a:endParaRPr>
          </a:p>
        </p:txBody>
      </p:sp>
      <p:sp>
        <p:nvSpPr>
          <p:cNvPr id="20" name="Google Shape;298;p42">
            <a:extLst>
              <a:ext uri="{FF2B5EF4-FFF2-40B4-BE49-F238E27FC236}">
                <a16:creationId xmlns:a16="http://schemas.microsoft.com/office/drawing/2014/main" id="{D20AF338-CB9A-9FDC-C219-60DA9C2CF685}"/>
              </a:ext>
            </a:extLst>
          </p:cNvPr>
          <p:cNvSpPr txBox="1"/>
          <p:nvPr/>
        </p:nvSpPr>
        <p:spPr>
          <a:xfrm>
            <a:off x="6958789" y="162001"/>
            <a:ext cx="2350170" cy="2976331"/>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buClr>
                <a:schemeClr val="dk1"/>
              </a:buClr>
              <a:buSzPts val="1100"/>
            </a:pPr>
            <a:r>
              <a:rPr lang="en-US" sz="1400" b="1">
                <a:solidFill>
                  <a:srgbClr val="89C7E8"/>
                </a:solidFill>
                <a:latin typeface="DM Sans 14pt" pitchFamily="2" charset="77"/>
                <a:ea typeface="Titillium Web"/>
                <a:cs typeface="Titillium Web"/>
                <a:sym typeface="Titillium Web"/>
              </a:rPr>
              <a:t>REGENERATIVE </a:t>
            </a:r>
            <a:br>
              <a:rPr lang="en-US" sz="1400" b="1">
                <a:solidFill>
                  <a:srgbClr val="89C7E8"/>
                </a:solidFill>
                <a:latin typeface="DM Sans 14pt" pitchFamily="2" charset="77"/>
                <a:ea typeface="Titillium Web"/>
                <a:cs typeface="Titillium Web"/>
                <a:sym typeface="Titillium Web"/>
              </a:rPr>
            </a:br>
            <a:r>
              <a:rPr lang="en-US" sz="1400" b="1">
                <a:solidFill>
                  <a:srgbClr val="89C7E8"/>
                </a:solidFill>
                <a:latin typeface="DM Sans 14pt" pitchFamily="2" charset="77"/>
                <a:ea typeface="Titillium Web"/>
                <a:cs typeface="Titillium Web"/>
                <a:sym typeface="Titillium Web"/>
              </a:rPr>
              <a:t>FARMING</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Aligned with the Union Ethical BioTrade (UEBT) Regenerative Farming (beyond responsible sourcing and ethical practices).</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Focuses on improved soil restoration, water purification, maintenance of biodiversity, </a:t>
            </a:r>
            <a:br>
              <a:rPr lang="en-US" sz="1000">
                <a:solidFill>
                  <a:srgbClr val="89C7E8"/>
                </a:solidFill>
                <a:latin typeface="DM Sans 14pt" pitchFamily="2" charset="77"/>
                <a:ea typeface="Titillium Web"/>
                <a:cs typeface="Titillium Web"/>
                <a:sym typeface="Titillium Web"/>
              </a:rPr>
            </a:br>
            <a:r>
              <a:rPr lang="en-US" sz="1000">
                <a:solidFill>
                  <a:srgbClr val="89C7E8"/>
                </a:solidFill>
                <a:latin typeface="DM Sans 14pt" pitchFamily="2" charset="77"/>
                <a:ea typeface="Titillium Web"/>
                <a:cs typeface="Titillium Web"/>
                <a:sym typeface="Titillium Web"/>
              </a:rPr>
              <a:t>and enhanced climate resilience.</a:t>
            </a:r>
          </a:p>
          <a:p>
            <a:pPr>
              <a:lnSpc>
                <a:spcPct val="115000"/>
              </a:lnSpc>
              <a:spcBef>
                <a:spcPts val="1600"/>
              </a:spcBef>
            </a:pPr>
            <a:endParaRPr lang="en-US" sz="1400">
              <a:solidFill>
                <a:srgbClr val="89C7E8"/>
              </a:solidFill>
              <a:latin typeface="DM Sans 14pt" pitchFamily="2" charset="77"/>
              <a:ea typeface="Titillium Web"/>
              <a:cs typeface="Titillium Web"/>
              <a:sym typeface="Titillium Web"/>
            </a:endParaRPr>
          </a:p>
          <a:p>
            <a:pPr>
              <a:spcBef>
                <a:spcPts val="1600"/>
              </a:spcBef>
            </a:pPr>
            <a:endParaRPr lang="en-US" sz="2400">
              <a:solidFill>
                <a:srgbClr val="89C7E8"/>
              </a:solidFill>
              <a:latin typeface="DM Sans 14pt" pitchFamily="2" charset="77"/>
              <a:ea typeface="Titillium Web"/>
              <a:cs typeface="Titillium Web"/>
              <a:sym typeface="Titillium Web"/>
            </a:endParaRPr>
          </a:p>
        </p:txBody>
      </p:sp>
      <p:sp>
        <p:nvSpPr>
          <p:cNvPr id="21" name="Google Shape;299;p42">
            <a:extLst>
              <a:ext uri="{FF2B5EF4-FFF2-40B4-BE49-F238E27FC236}">
                <a16:creationId xmlns:a16="http://schemas.microsoft.com/office/drawing/2014/main" id="{F1B3801E-41D1-FEF4-6C38-C589BD3F818E}"/>
              </a:ext>
            </a:extLst>
          </p:cNvPr>
          <p:cNvSpPr txBox="1"/>
          <p:nvPr/>
        </p:nvSpPr>
        <p:spPr>
          <a:xfrm>
            <a:off x="9368906" y="3036969"/>
            <a:ext cx="2061093" cy="2691388"/>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buClr>
                <a:schemeClr val="dk1"/>
              </a:buClr>
              <a:buSzPts val="1100"/>
            </a:pPr>
            <a:r>
              <a:rPr lang="en-US" sz="1400" b="1">
                <a:solidFill>
                  <a:srgbClr val="89C7E8"/>
                </a:solidFill>
                <a:latin typeface="DM Sans 14pt" pitchFamily="2" charset="77"/>
                <a:ea typeface="Titillium Web"/>
                <a:cs typeface="Titillium Web"/>
                <a:sym typeface="Titillium Web"/>
              </a:rPr>
              <a:t>WATER-SAVING FORMULATION</a:t>
            </a:r>
            <a:br>
              <a:rPr lang="en-US" sz="1400" b="1">
                <a:solidFill>
                  <a:srgbClr val="89C7E8"/>
                </a:solidFill>
                <a:latin typeface="DM Sans 14pt" pitchFamily="2" charset="77"/>
                <a:ea typeface="Titillium Web"/>
                <a:cs typeface="Titillium Web"/>
                <a:sym typeface="Titillium Web"/>
              </a:rPr>
            </a:br>
            <a:endParaRPr lang="en-US" sz="1400" b="1">
              <a:solidFill>
                <a:srgbClr val="89C7E8"/>
              </a:solidFill>
              <a:latin typeface="DM Sans 14pt" pitchFamily="2" charset="77"/>
              <a:ea typeface="Titillium Web"/>
              <a:cs typeface="Titillium Web"/>
              <a:sym typeface="Titillium Web"/>
            </a:endParaRP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The formulas are designed for easy rinse-off, significantly reducing water consumption during use.</a:t>
            </a:r>
          </a:p>
          <a:p>
            <a:pPr>
              <a:lnSpc>
                <a:spcPct val="115000"/>
              </a:lnSpc>
              <a:spcBef>
                <a:spcPts val="1600"/>
              </a:spcBef>
              <a:spcAft>
                <a:spcPts val="1600"/>
              </a:spcAft>
              <a:buClr>
                <a:schemeClr val="dk1"/>
              </a:buClr>
              <a:buSzPts val="1100"/>
            </a:pPr>
            <a:endParaRPr lang="en-US" sz="1400" b="1">
              <a:solidFill>
                <a:srgbClr val="89C7E8"/>
              </a:solidFill>
              <a:latin typeface="DM Sans 14pt" pitchFamily="2" charset="77"/>
              <a:ea typeface="Titillium Web"/>
              <a:cs typeface="Titillium Web"/>
              <a:sym typeface="Titillium Web"/>
            </a:endParaRPr>
          </a:p>
        </p:txBody>
      </p:sp>
      <p:sp>
        <p:nvSpPr>
          <p:cNvPr id="3" name="Título 2">
            <a:extLst>
              <a:ext uri="{FF2B5EF4-FFF2-40B4-BE49-F238E27FC236}">
                <a16:creationId xmlns:a16="http://schemas.microsoft.com/office/drawing/2014/main" id="{306E4B48-06D5-B620-42F8-BAC7D4435A6A}"/>
              </a:ext>
            </a:extLst>
          </p:cNvPr>
          <p:cNvSpPr>
            <a:spLocks noGrp="1"/>
          </p:cNvSpPr>
          <p:nvPr>
            <p:ph type="ctrTitle"/>
          </p:nvPr>
        </p:nvSpPr>
        <p:spPr>
          <a:xfrm>
            <a:off x="302399" y="302400"/>
            <a:ext cx="3394112" cy="826454"/>
          </a:xfrm>
        </p:spPr>
        <p:txBody>
          <a:bodyPr/>
          <a:lstStyle/>
          <a:p>
            <a:r>
              <a:rPr lang="en-US" sz="3000">
                <a:latin typeface="DM Sans 14pt Medium" pitchFamily="2" charset="77"/>
              </a:rPr>
              <a:t>A Holistic Sustainable Solution</a:t>
            </a:r>
            <a:br>
              <a:rPr lang="en-US" sz="3000">
                <a:latin typeface="DM Sans 14pt Medium" pitchFamily="2" charset="77"/>
              </a:rPr>
            </a:br>
            <a:endParaRPr lang="en-US" sz="3000">
              <a:latin typeface="DM Sans 14pt Medium" pitchFamily="2" charset="77"/>
            </a:endParaRPr>
          </a:p>
        </p:txBody>
      </p:sp>
      <p:sp>
        <p:nvSpPr>
          <p:cNvPr id="4" name="Google Shape;298;p42">
            <a:extLst>
              <a:ext uri="{FF2B5EF4-FFF2-40B4-BE49-F238E27FC236}">
                <a16:creationId xmlns:a16="http://schemas.microsoft.com/office/drawing/2014/main" id="{AAD6A6C7-1BF7-4EE6-A674-CA28F71F12ED}"/>
              </a:ext>
            </a:extLst>
          </p:cNvPr>
          <p:cNvSpPr txBox="1"/>
          <p:nvPr/>
        </p:nvSpPr>
        <p:spPr>
          <a:xfrm>
            <a:off x="4025900" y="162000"/>
            <a:ext cx="2740556" cy="2976331"/>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buClr>
                <a:schemeClr val="dk1"/>
              </a:buClr>
              <a:buSzPts val="1100"/>
            </a:pPr>
            <a:r>
              <a:rPr lang="en-US" sz="1400" b="1">
                <a:solidFill>
                  <a:srgbClr val="89C7E8"/>
                </a:solidFill>
                <a:latin typeface="DM Sans 14pt" pitchFamily="2" charset="77"/>
                <a:ea typeface="Titillium Web"/>
                <a:cs typeface="Titillium Web"/>
                <a:sym typeface="Titillium Web"/>
              </a:rPr>
              <a:t>BIODIVERSITY </a:t>
            </a:r>
            <a:br>
              <a:rPr lang="en-US" sz="1400" b="1">
                <a:solidFill>
                  <a:srgbClr val="89C7E8"/>
                </a:solidFill>
                <a:latin typeface="DM Sans 14pt" pitchFamily="2" charset="77"/>
                <a:ea typeface="Titillium Web"/>
                <a:cs typeface="Titillium Web"/>
                <a:sym typeface="Titillium Web"/>
              </a:rPr>
            </a:br>
            <a:r>
              <a:rPr lang="en-US" sz="1400" b="1">
                <a:solidFill>
                  <a:srgbClr val="89C7E8"/>
                </a:solidFill>
                <a:latin typeface="DM Sans 14pt" pitchFamily="2" charset="77"/>
                <a:ea typeface="Titillium Web"/>
                <a:cs typeface="Titillium Web"/>
                <a:sym typeface="Titillium Web"/>
              </a:rPr>
              <a:t>PROTECTION </a:t>
            </a:r>
            <a:br>
              <a:rPr lang="en-US" sz="1400" b="1">
                <a:solidFill>
                  <a:srgbClr val="89C7E8"/>
                </a:solidFill>
                <a:latin typeface="DM Sans 14pt" pitchFamily="2" charset="77"/>
                <a:ea typeface="Titillium Web"/>
                <a:cs typeface="Titillium Web"/>
                <a:sym typeface="Titillium Web"/>
              </a:rPr>
            </a:br>
            <a:endParaRPr lang="en-US" sz="1400" b="1">
              <a:solidFill>
                <a:srgbClr val="89C7E8"/>
              </a:solidFill>
              <a:latin typeface="DM Sans 14pt" pitchFamily="2" charset="77"/>
              <a:ea typeface="Titillium Web"/>
              <a:cs typeface="Titillium Web"/>
              <a:sym typeface="Titillium Web"/>
            </a:endParaRP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Preserving Swiss alpine biodiversity through organic cultivation and sustainable land use.</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Cosmos/Natrue certified ingrediente.</a:t>
            </a:r>
          </a:p>
          <a:p>
            <a:pPr>
              <a:lnSpc>
                <a:spcPct val="115000"/>
              </a:lnSpc>
              <a:spcBef>
                <a:spcPts val="1600"/>
              </a:spcBef>
              <a:buClr>
                <a:schemeClr val="dk1"/>
              </a:buClr>
              <a:buSzPts val="1100"/>
            </a:pPr>
            <a:endParaRPr lang="en-US" sz="1000">
              <a:solidFill>
                <a:srgbClr val="89C7E8"/>
              </a:solidFill>
              <a:latin typeface="DM Sans 14pt" pitchFamily="2" charset="77"/>
              <a:ea typeface="Titillium Web"/>
              <a:cs typeface="Titillium Web"/>
              <a:sym typeface="Titillium Web"/>
            </a:endParaRPr>
          </a:p>
          <a:p>
            <a:pPr>
              <a:lnSpc>
                <a:spcPct val="115000"/>
              </a:lnSpc>
              <a:spcBef>
                <a:spcPts val="1600"/>
              </a:spcBef>
            </a:pPr>
            <a:endParaRPr lang="en-US" sz="1400">
              <a:solidFill>
                <a:srgbClr val="89C7E8"/>
              </a:solidFill>
              <a:latin typeface="DM Sans 14pt" pitchFamily="2" charset="77"/>
              <a:ea typeface="Titillium Web"/>
              <a:cs typeface="Titillium Web"/>
              <a:sym typeface="Titillium Web"/>
            </a:endParaRPr>
          </a:p>
          <a:p>
            <a:pPr>
              <a:spcBef>
                <a:spcPts val="1600"/>
              </a:spcBef>
            </a:pPr>
            <a:endParaRPr lang="en-US" sz="2400">
              <a:solidFill>
                <a:srgbClr val="89C7E8"/>
              </a:solidFill>
              <a:latin typeface="DM Sans 14pt" pitchFamily="2" charset="77"/>
              <a:ea typeface="Titillium Web"/>
              <a:cs typeface="Titillium Web"/>
              <a:sym typeface="Titillium Web"/>
            </a:endParaRPr>
          </a:p>
        </p:txBody>
      </p:sp>
    </p:spTree>
    <p:extLst>
      <p:ext uri="{BB962C8B-B14F-4D97-AF65-F5344CB8AC3E}">
        <p14:creationId xmlns:p14="http://schemas.microsoft.com/office/powerpoint/2010/main" val="1212551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a:extLst>
            <a:ext uri="{FF2B5EF4-FFF2-40B4-BE49-F238E27FC236}">
              <a16:creationId xmlns:a16="http://schemas.microsoft.com/office/drawing/2014/main" id="{CCEBA6A2-21BF-303D-57F6-AE1A57613523}"/>
            </a:ext>
          </a:extLst>
        </p:cNvPr>
        <p:cNvGrpSpPr/>
        <p:nvPr/>
      </p:nvGrpSpPr>
      <p:grpSpPr>
        <a:xfrm>
          <a:off x="0" y="0"/>
          <a:ext cx="0" cy="0"/>
          <a:chOff x="0" y="0"/>
          <a:chExt cx="0" cy="0"/>
        </a:xfrm>
      </p:grpSpPr>
      <p:pic>
        <p:nvPicPr>
          <p:cNvPr id="14" name="Gráfico 13">
            <a:extLst>
              <a:ext uri="{FF2B5EF4-FFF2-40B4-BE49-F238E27FC236}">
                <a16:creationId xmlns:a16="http://schemas.microsoft.com/office/drawing/2014/main" id="{EB94F131-96F7-5168-A18B-E597FA5613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78B86D23-2271-851B-976A-62B799D618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ítulo 2">
            <a:extLst>
              <a:ext uri="{FF2B5EF4-FFF2-40B4-BE49-F238E27FC236}">
                <a16:creationId xmlns:a16="http://schemas.microsoft.com/office/drawing/2014/main" id="{3FE3C5F3-82F7-A9DD-4295-2986D0D81C4A}"/>
              </a:ext>
            </a:extLst>
          </p:cNvPr>
          <p:cNvSpPr>
            <a:spLocks noGrp="1"/>
          </p:cNvSpPr>
          <p:nvPr>
            <p:ph type="ctrTitle"/>
          </p:nvPr>
        </p:nvSpPr>
        <p:spPr>
          <a:xfrm>
            <a:off x="302398" y="327604"/>
            <a:ext cx="6068905" cy="872113"/>
          </a:xfrm>
        </p:spPr>
        <p:txBody>
          <a:bodyPr/>
          <a:lstStyle/>
          <a:p>
            <a:r>
              <a:rPr lang="en-US" sz="3000">
                <a:latin typeface="DM Sans 14pt Medium" pitchFamily="2" charset="77"/>
              </a:rPr>
              <a:t>Organic, ethical and </a:t>
            </a:r>
            <a:br>
              <a:rPr lang="en-US" sz="3000">
                <a:latin typeface="DM Sans 14pt Medium" pitchFamily="2" charset="77"/>
              </a:rPr>
            </a:br>
            <a:r>
              <a:rPr lang="en-US" sz="3000">
                <a:latin typeface="DM Sans 14pt Medium" pitchFamily="2" charset="77"/>
              </a:rPr>
              <a:t>fully traceable bioactive</a:t>
            </a:r>
          </a:p>
        </p:txBody>
      </p:sp>
      <p:sp>
        <p:nvSpPr>
          <p:cNvPr id="11" name="Título 2">
            <a:extLst>
              <a:ext uri="{FF2B5EF4-FFF2-40B4-BE49-F238E27FC236}">
                <a16:creationId xmlns:a16="http://schemas.microsoft.com/office/drawing/2014/main" id="{5A500F6B-EE9C-AFD9-D430-0B27D6D2913D}"/>
              </a:ext>
            </a:extLst>
          </p:cNvPr>
          <p:cNvSpPr txBox="1">
            <a:spLocks/>
          </p:cNvSpPr>
          <p:nvPr/>
        </p:nvSpPr>
        <p:spPr>
          <a:xfrm>
            <a:off x="302398" y="3586665"/>
            <a:ext cx="4770419"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15000"/>
              </a:lnSpc>
              <a:spcBef>
                <a:spcPts val="1600"/>
              </a:spcBef>
            </a:pPr>
            <a:r>
              <a:rPr lang="en-US" sz="1200">
                <a:solidFill>
                  <a:schemeClr val="lt1"/>
                </a:solidFill>
                <a:latin typeface="DM Sans 14pt" pitchFamily="2" charset="77"/>
                <a:ea typeface="Titillium Web"/>
                <a:cs typeface="Titillium Web"/>
                <a:sym typeface="Titillium Web"/>
              </a:rPr>
              <a:t>Plant: </a:t>
            </a:r>
            <a:r>
              <a:rPr lang="en-US" sz="1200" i="1">
                <a:solidFill>
                  <a:schemeClr val="lt1"/>
                </a:solidFill>
                <a:latin typeface="DM Sans 14pt" pitchFamily="2" charset="77"/>
                <a:ea typeface="Titillium Web"/>
                <a:cs typeface="Titillium Web"/>
                <a:sym typeface="Titillium Web"/>
              </a:rPr>
              <a:t>LINUM ALPINUM </a:t>
            </a:r>
            <a:r>
              <a:rPr lang="en-US" sz="1200">
                <a:solidFill>
                  <a:schemeClr val="lt1"/>
                </a:solidFill>
                <a:latin typeface="DM Sans 14pt" pitchFamily="2" charset="77"/>
                <a:ea typeface="Titillium Web"/>
                <a:cs typeface="Titillium Web"/>
                <a:sym typeface="Titillium Web"/>
              </a:rPr>
              <a:t>– Alpine blue flax</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Parts of the plant: aerial parts </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Harvest: May, July, September, full blooming</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Standardization in Flavonoids: 40mg/100g</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(UHPLC calculated as saponarin)</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INCI Name: Glycerin, Water, </a:t>
            </a:r>
            <a:r>
              <a:rPr lang="en-US" sz="1200" i="1">
                <a:solidFill>
                  <a:schemeClr val="lt1"/>
                </a:solidFill>
                <a:latin typeface="DM Sans 14pt" pitchFamily="2" charset="77"/>
                <a:ea typeface="Titillium Web"/>
                <a:cs typeface="Titillium Web"/>
                <a:sym typeface="Titillium Web"/>
              </a:rPr>
              <a:t>Linum Alpinum Flower/</a:t>
            </a:r>
            <a:r>
              <a:rPr lang="en-US" sz="1200">
                <a:solidFill>
                  <a:schemeClr val="lt1"/>
                </a:solidFill>
                <a:latin typeface="DM Sans 14pt" pitchFamily="2" charset="77"/>
                <a:ea typeface="Titillium Web"/>
                <a:cs typeface="Titillium Web"/>
                <a:sym typeface="Titillium Web"/>
              </a:rPr>
              <a:t>Leaf/Stem Extract, Citric Acid</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INCI name China listing</a:t>
            </a:r>
            <a:r>
              <a:rPr lang="en-US" sz="1200" i="1">
                <a:solidFill>
                  <a:schemeClr val="lt1"/>
                </a:solidFill>
                <a:latin typeface="DM Sans 14pt" pitchFamily="2" charset="77"/>
                <a:ea typeface="Titillium Web"/>
                <a:cs typeface="Titillium Web"/>
                <a:sym typeface="Titillium Web"/>
              </a:rPr>
              <a:t>: Linum Alpinum </a:t>
            </a:r>
            <a:r>
              <a:rPr lang="en-US" sz="1200">
                <a:solidFill>
                  <a:schemeClr val="lt1"/>
                </a:solidFill>
                <a:latin typeface="DM Sans 14pt" pitchFamily="2" charset="77"/>
                <a:ea typeface="Titillium Web"/>
                <a:cs typeface="Titillium Web"/>
                <a:sym typeface="Titillium Web"/>
              </a:rPr>
              <a:t>Extract</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China listing: IECSC listed, IECIC listing*</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Natural origin content: 100% according to  ISO16128</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Suggested concentration: 0.5–3% ETERWELL™ HAIR</a:t>
            </a:r>
          </a:p>
          <a:p>
            <a:pPr rtl="0">
              <a:lnSpc>
                <a:spcPct val="100000"/>
              </a:lnSpc>
              <a:spcBef>
                <a:spcPts val="0"/>
              </a:spcBef>
              <a:spcAft>
                <a:spcPts val="0"/>
              </a:spcAft>
            </a:pPr>
            <a:endParaRPr lang="en-US" sz="1200" b="0" i="0" u="none" strike="noStrike">
              <a:effectLst/>
              <a:latin typeface="DM Sans 14pt" pitchFamily="2" charset="77"/>
            </a:endParaRPr>
          </a:p>
        </p:txBody>
      </p:sp>
      <p:sp>
        <p:nvSpPr>
          <p:cNvPr id="3" name="Título 2">
            <a:extLst>
              <a:ext uri="{FF2B5EF4-FFF2-40B4-BE49-F238E27FC236}">
                <a16:creationId xmlns:a16="http://schemas.microsoft.com/office/drawing/2014/main" id="{B396E5AB-041D-AE44-9AD9-DAB11DE41200}"/>
              </a:ext>
            </a:extLst>
          </p:cNvPr>
          <p:cNvSpPr txBox="1">
            <a:spLocks/>
          </p:cNvSpPr>
          <p:nvPr/>
        </p:nvSpPr>
        <p:spPr>
          <a:xfrm rot="16200000">
            <a:off x="4188012" y="238896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a:solidFill>
                  <a:schemeClr val="lt1"/>
                </a:solidFill>
                <a:latin typeface="Titillium Web"/>
                <a:ea typeface="Titillium Web"/>
                <a:cs typeface="Titillium Web"/>
                <a:sym typeface="Titillium Web"/>
              </a:rPr>
              <a:t>*Safe use level from 0.2 to 2% according to the Final list published to support China Safety Assessment issued in February 2025 without further regulatory requirements</a:t>
            </a:r>
          </a:p>
        </p:txBody>
      </p:sp>
      <p:pic>
        <p:nvPicPr>
          <p:cNvPr id="15" name="Imagem 2">
            <a:extLst>
              <a:ext uri="{FF2B5EF4-FFF2-40B4-BE49-F238E27FC236}">
                <a16:creationId xmlns:a16="http://schemas.microsoft.com/office/drawing/2014/main" id="{A82A00B7-1B76-B6D7-CE15-7460966A6F56}"/>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a:ext>
            </a:extLst>
          </a:blip>
          <a:srcRect/>
          <a:stretch/>
        </p:blipFill>
        <p:spPr>
          <a:xfrm>
            <a:off x="6707590" y="-2598"/>
            <a:ext cx="4524678" cy="6078956"/>
          </a:xfrm>
          <a:prstGeom prst="rect">
            <a:avLst/>
          </a:prstGeom>
        </p:spPr>
      </p:pic>
      <p:sp>
        <p:nvSpPr>
          <p:cNvPr id="16" name="Retângulo 17">
            <a:extLst>
              <a:ext uri="{FF2B5EF4-FFF2-40B4-BE49-F238E27FC236}">
                <a16:creationId xmlns:a16="http://schemas.microsoft.com/office/drawing/2014/main" id="{D211C2FA-A7CF-5E35-B586-D5E2DCD692A4}"/>
              </a:ext>
            </a:extLst>
          </p:cNvPr>
          <p:cNvSpPr/>
          <p:nvPr/>
        </p:nvSpPr>
        <p:spPr>
          <a:xfrm>
            <a:off x="11168019" y="4423"/>
            <a:ext cx="1023981" cy="6052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oogle Shape;312;p44">
            <a:extLst>
              <a:ext uri="{FF2B5EF4-FFF2-40B4-BE49-F238E27FC236}">
                <a16:creationId xmlns:a16="http://schemas.microsoft.com/office/drawing/2014/main" id="{320994F8-F4BB-D447-CDF5-BE5D3BE2454F}"/>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t="-1" b="-6448"/>
          <a:stretch/>
        </p:blipFill>
        <p:spPr>
          <a:xfrm>
            <a:off x="11418012" y="162334"/>
            <a:ext cx="523993" cy="601326"/>
          </a:xfrm>
          <a:prstGeom prst="rect">
            <a:avLst/>
          </a:prstGeom>
          <a:noFill/>
          <a:ln>
            <a:noFill/>
          </a:ln>
        </p:spPr>
      </p:pic>
      <p:pic>
        <p:nvPicPr>
          <p:cNvPr id="21" name="Google Shape;312;p44">
            <a:extLst>
              <a:ext uri="{FF2B5EF4-FFF2-40B4-BE49-F238E27FC236}">
                <a16:creationId xmlns:a16="http://schemas.microsoft.com/office/drawing/2014/main" id="{C03B85F0-8C79-5035-4ACB-9F3B2E18A80E}"/>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t="-1" b="-6448"/>
          <a:stretch/>
        </p:blipFill>
        <p:spPr>
          <a:xfrm>
            <a:off x="11353220" y="4547061"/>
            <a:ext cx="717828" cy="601326"/>
          </a:xfrm>
          <a:prstGeom prst="rect">
            <a:avLst/>
          </a:prstGeom>
          <a:noFill/>
          <a:ln>
            <a:noFill/>
          </a:ln>
        </p:spPr>
      </p:pic>
      <p:pic>
        <p:nvPicPr>
          <p:cNvPr id="22" name="Gráfico 4">
            <a:extLst>
              <a:ext uri="{FF2B5EF4-FFF2-40B4-BE49-F238E27FC236}">
                <a16:creationId xmlns:a16="http://schemas.microsoft.com/office/drawing/2014/main" id="{940AD0F4-B64E-B5FF-423A-1491BBED40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246191" y="3792405"/>
            <a:ext cx="791219" cy="601326"/>
          </a:xfrm>
          <a:prstGeom prst="rect">
            <a:avLst/>
          </a:prstGeom>
        </p:spPr>
      </p:pic>
      <p:pic>
        <p:nvPicPr>
          <p:cNvPr id="23" name="Google Shape;312;p44">
            <a:extLst>
              <a:ext uri="{FF2B5EF4-FFF2-40B4-BE49-F238E27FC236}">
                <a16:creationId xmlns:a16="http://schemas.microsoft.com/office/drawing/2014/main" id="{3CE4361A-6BF8-498B-478D-4B92D330FA09}"/>
              </a:ext>
            </a:extLst>
          </p:cNvPr>
          <p:cNvPicPr preferRelativeResize="0"/>
          <p:nvPr/>
        </p:nvPicPr>
        <p:blipFill rotWithShape="1">
          <a:blip r:embed="rId11" cstate="screen">
            <a:alphaModFix/>
            <a:extLst>
              <a:ext uri="{28A0092B-C50C-407E-A947-70E740481C1C}">
                <a14:useLocalDpi xmlns:a14="http://schemas.microsoft.com/office/drawing/2010/main"/>
              </a:ext>
            </a:extLst>
          </a:blip>
          <a:srcRect t="-1" b="-6448"/>
          <a:stretch/>
        </p:blipFill>
        <p:spPr>
          <a:xfrm>
            <a:off x="11282888" y="2367953"/>
            <a:ext cx="717827" cy="601326"/>
          </a:xfrm>
          <a:prstGeom prst="rect">
            <a:avLst/>
          </a:prstGeom>
          <a:noFill/>
          <a:ln>
            <a:noFill/>
          </a:ln>
        </p:spPr>
      </p:pic>
      <p:pic>
        <p:nvPicPr>
          <p:cNvPr id="24" name="Google Shape;312;p44">
            <a:extLst>
              <a:ext uri="{FF2B5EF4-FFF2-40B4-BE49-F238E27FC236}">
                <a16:creationId xmlns:a16="http://schemas.microsoft.com/office/drawing/2014/main" id="{366CC14C-38A2-05AB-DBDE-D2758605A286}"/>
              </a:ext>
            </a:extLst>
          </p:cNvPr>
          <p:cNvPicPr preferRelativeResize="0"/>
          <p:nvPr/>
        </p:nvPicPr>
        <p:blipFill rotWithShape="1">
          <a:blip r:embed="rId12" cstate="screen">
            <a:alphaModFix/>
            <a:extLst>
              <a:ext uri="{28A0092B-C50C-407E-A947-70E740481C1C}">
                <a14:useLocalDpi xmlns:a14="http://schemas.microsoft.com/office/drawing/2010/main"/>
              </a:ext>
            </a:extLst>
          </a:blip>
          <a:srcRect t="-1" b="-6448"/>
          <a:stretch/>
        </p:blipFill>
        <p:spPr>
          <a:xfrm>
            <a:off x="11316525" y="1645431"/>
            <a:ext cx="650554" cy="601326"/>
          </a:xfrm>
          <a:prstGeom prst="rect">
            <a:avLst/>
          </a:prstGeom>
          <a:noFill/>
          <a:ln>
            <a:noFill/>
          </a:ln>
        </p:spPr>
      </p:pic>
      <p:pic>
        <p:nvPicPr>
          <p:cNvPr id="25" name="Google Shape;312;p44">
            <a:extLst>
              <a:ext uri="{FF2B5EF4-FFF2-40B4-BE49-F238E27FC236}">
                <a16:creationId xmlns:a16="http://schemas.microsoft.com/office/drawing/2014/main" id="{0C6DFCDB-9333-3F28-B2E2-CEE493B7D96B}"/>
              </a:ext>
            </a:extLst>
          </p:cNvPr>
          <p:cNvPicPr preferRelativeResize="0"/>
          <p:nvPr/>
        </p:nvPicPr>
        <p:blipFill rotWithShape="1">
          <a:blip r:embed="rId13" cstate="screen">
            <a:alphaModFix/>
            <a:extLst>
              <a:ext uri="{28A0092B-C50C-407E-A947-70E740481C1C}">
                <a14:useLocalDpi xmlns:a14="http://schemas.microsoft.com/office/drawing/2010/main"/>
              </a:ext>
            </a:extLst>
          </a:blip>
          <a:srcRect t="-1" b="-6448"/>
          <a:stretch/>
        </p:blipFill>
        <p:spPr>
          <a:xfrm>
            <a:off x="11316525" y="3090475"/>
            <a:ext cx="791219" cy="601326"/>
          </a:xfrm>
          <a:prstGeom prst="rect">
            <a:avLst/>
          </a:prstGeom>
          <a:noFill/>
          <a:ln>
            <a:noFill/>
          </a:ln>
        </p:spPr>
      </p:pic>
      <p:pic>
        <p:nvPicPr>
          <p:cNvPr id="26" name="Google Shape;312;p44">
            <a:extLst>
              <a:ext uri="{FF2B5EF4-FFF2-40B4-BE49-F238E27FC236}">
                <a16:creationId xmlns:a16="http://schemas.microsoft.com/office/drawing/2014/main" id="{3F50223C-EAC3-DDFC-3A14-C44D89374425}"/>
              </a:ext>
            </a:extLst>
          </p:cNvPr>
          <p:cNvPicPr preferRelativeResize="0"/>
          <p:nvPr/>
        </p:nvPicPr>
        <p:blipFill rotWithShape="1">
          <a:blip r:embed="rId14" cstate="screen">
            <a:alphaModFix/>
            <a:extLst>
              <a:ext uri="{28A0092B-C50C-407E-A947-70E740481C1C}">
                <a14:useLocalDpi xmlns:a14="http://schemas.microsoft.com/office/drawing/2010/main"/>
              </a:ext>
            </a:extLst>
          </a:blip>
          <a:srcRect t="-1" b="-6448"/>
          <a:stretch/>
        </p:blipFill>
        <p:spPr>
          <a:xfrm>
            <a:off x="11316525" y="890775"/>
            <a:ext cx="650554" cy="601326"/>
          </a:xfrm>
          <a:prstGeom prst="rect">
            <a:avLst/>
          </a:prstGeom>
          <a:noFill/>
          <a:ln>
            <a:noFill/>
          </a:ln>
        </p:spPr>
      </p:pic>
      <p:pic>
        <p:nvPicPr>
          <p:cNvPr id="27" name="Google Shape;312;p44">
            <a:extLst>
              <a:ext uri="{FF2B5EF4-FFF2-40B4-BE49-F238E27FC236}">
                <a16:creationId xmlns:a16="http://schemas.microsoft.com/office/drawing/2014/main" id="{50F54441-1426-714B-1C79-7A44BACC30B5}"/>
              </a:ext>
            </a:extLst>
          </p:cNvPr>
          <p:cNvPicPr preferRelativeResize="0"/>
          <p:nvPr/>
        </p:nvPicPr>
        <p:blipFill rotWithShape="1">
          <a:blip r:embed="rId15" cstate="screen">
            <a:alphaModFix/>
            <a:extLst>
              <a:ext uri="{28A0092B-C50C-407E-A947-70E740481C1C}">
                <a14:useLocalDpi xmlns:a14="http://schemas.microsoft.com/office/drawing/2010/main"/>
              </a:ext>
            </a:extLst>
          </a:blip>
          <a:srcRect t="-1" b="-6448"/>
          <a:stretch/>
        </p:blipFill>
        <p:spPr>
          <a:xfrm>
            <a:off x="11316525" y="5301717"/>
            <a:ext cx="791219" cy="601326"/>
          </a:xfrm>
          <a:prstGeom prst="rect">
            <a:avLst/>
          </a:prstGeom>
          <a:noFill/>
          <a:ln>
            <a:noFill/>
          </a:ln>
        </p:spPr>
      </p:pic>
    </p:spTree>
    <p:extLst>
      <p:ext uri="{BB962C8B-B14F-4D97-AF65-F5344CB8AC3E}">
        <p14:creationId xmlns:p14="http://schemas.microsoft.com/office/powerpoint/2010/main" val="116399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0DA74A2-EBD8-00D0-AB4A-10F5028DF25F}"/>
              </a:ext>
            </a:extLst>
          </p:cNvPr>
          <p:cNvPicPr>
            <a:picLocks noChangeAspect="1"/>
          </p:cNvPicPr>
          <p:nvPr/>
        </p:nvPicPr>
        <p:blipFill>
          <a:blip r:embed="rId2"/>
          <a:stretch>
            <a:fillRect/>
          </a:stretch>
        </p:blipFill>
        <p:spPr>
          <a:xfrm>
            <a:off x="7121" y="0"/>
            <a:ext cx="12177757" cy="6858000"/>
          </a:xfrm>
          <a:prstGeom prst="rect">
            <a:avLst/>
          </a:prstGeom>
        </p:spPr>
      </p:pic>
    </p:spTree>
    <p:extLst>
      <p:ext uri="{BB962C8B-B14F-4D97-AF65-F5344CB8AC3E}">
        <p14:creationId xmlns:p14="http://schemas.microsoft.com/office/powerpoint/2010/main" val="24369874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Uma imagem contendo Ícone&#10;&#10;Descrição gerada automaticamente">
            <a:extLst>
              <a:ext uri="{FF2B5EF4-FFF2-40B4-BE49-F238E27FC236}">
                <a16:creationId xmlns:a16="http://schemas.microsoft.com/office/drawing/2014/main" id="{DC38A446-92D8-8396-0592-BF9DF1B84B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3" name="CaixaDeTexto 32">
            <a:extLst>
              <a:ext uri="{FF2B5EF4-FFF2-40B4-BE49-F238E27FC236}">
                <a16:creationId xmlns:a16="http://schemas.microsoft.com/office/drawing/2014/main" id="{004FAFA3-229B-5E05-8150-C2C23285533B}"/>
              </a:ext>
            </a:extLst>
          </p:cNvPr>
          <p:cNvSpPr txBox="1"/>
          <p:nvPr/>
        </p:nvSpPr>
        <p:spPr>
          <a:xfrm>
            <a:off x="4353967" y="654767"/>
            <a:ext cx="138572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DM Sans"/>
                <a:ea typeface="+mn-ea"/>
                <a:cs typeface="+mn-cs"/>
              </a:rPr>
              <a:t>Don’t </a:t>
            </a:r>
            <a:br>
              <a:rPr kumimoji="0" lang="en-US" sz="1800" b="1" i="0" u="none" strike="noStrike" kern="1200" cap="none" spc="0" normalizeH="0" baseline="0" noProof="0" dirty="0">
                <a:ln>
                  <a:noFill/>
                </a:ln>
                <a:solidFill>
                  <a:prstClr val="white"/>
                </a:solidFill>
                <a:effectLst/>
                <a:uLnTx/>
                <a:uFillTx/>
                <a:latin typeface="DM Sans"/>
                <a:ea typeface="+mn-ea"/>
                <a:cs typeface="+mn-cs"/>
              </a:rPr>
            </a:br>
            <a:r>
              <a:rPr kumimoji="0" lang="en-US" sz="1800" b="1" i="0" u="none" strike="noStrike" kern="1200" cap="none" spc="0" normalizeH="0" baseline="0" noProof="0" dirty="0">
                <a:ln>
                  <a:noFill/>
                </a:ln>
                <a:solidFill>
                  <a:prstClr val="white"/>
                </a:solidFill>
                <a:effectLst/>
                <a:uLnTx/>
                <a:uFillTx/>
                <a:latin typeface="DM Sans"/>
                <a:ea typeface="+mn-ea"/>
                <a:cs typeface="+mn-cs"/>
              </a:rPr>
              <a:t>Mist Out</a:t>
            </a:r>
          </a:p>
        </p:txBody>
      </p:sp>
      <p:sp>
        <p:nvSpPr>
          <p:cNvPr id="34" name="CaixaDeTexto 33">
            <a:extLst>
              <a:ext uri="{FF2B5EF4-FFF2-40B4-BE49-F238E27FC236}">
                <a16:creationId xmlns:a16="http://schemas.microsoft.com/office/drawing/2014/main" id="{8068ADC9-1FB8-1A16-BCAD-4305A384082F}"/>
              </a:ext>
            </a:extLst>
          </p:cNvPr>
          <p:cNvSpPr txBox="1"/>
          <p:nvPr/>
        </p:nvSpPr>
        <p:spPr>
          <a:xfrm>
            <a:off x="4353967" y="1301098"/>
            <a:ext cx="231562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Leave on </a:t>
            </a:r>
            <a:br>
              <a:rPr kumimoji="0" lang="en-US" sz="1400" b="0" i="0" u="none" strike="noStrike" kern="1200" cap="none" spc="0" normalizeH="0" baseline="0" noProof="0" dirty="0">
                <a:ln>
                  <a:noFill/>
                </a:ln>
                <a:solidFill>
                  <a:prstClr val="white"/>
                </a:solidFill>
                <a:effectLst/>
                <a:uLnTx/>
                <a:uFillTx/>
                <a:latin typeface="DM Sans"/>
                <a:ea typeface="+mn-ea"/>
                <a:cs typeface="+mn-cs"/>
              </a:rPr>
            </a:br>
            <a:r>
              <a:rPr kumimoji="0" lang="en-US" sz="1400" b="0" i="0" u="none" strike="noStrike" kern="1200" cap="none" spc="0" normalizeH="0" baseline="0" noProof="0" dirty="0">
                <a:ln>
                  <a:noFill/>
                </a:ln>
                <a:solidFill>
                  <a:prstClr val="white"/>
                </a:solidFill>
                <a:effectLst/>
                <a:uLnTx/>
                <a:uFillTx/>
                <a:latin typeface="DM Sans"/>
                <a:ea typeface="+mn-ea"/>
                <a:cs typeface="+mn-cs"/>
              </a:rPr>
              <a:t>anti-aging mist</a:t>
            </a:r>
          </a:p>
        </p:txBody>
      </p:sp>
      <p:sp>
        <p:nvSpPr>
          <p:cNvPr id="35" name="CaixaDeTexto 34">
            <a:extLst>
              <a:ext uri="{FF2B5EF4-FFF2-40B4-BE49-F238E27FC236}">
                <a16:creationId xmlns:a16="http://schemas.microsoft.com/office/drawing/2014/main" id="{A567DBD0-B443-BD95-E308-93AB8DFA4EF2}"/>
              </a:ext>
            </a:extLst>
          </p:cNvPr>
          <p:cNvSpPr txBox="1"/>
          <p:nvPr/>
        </p:nvSpPr>
        <p:spPr>
          <a:xfrm>
            <a:off x="4353966" y="3426291"/>
            <a:ext cx="3803414" cy="26314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bg1"/>
                </a:solidFill>
              </a:rPr>
              <a:t>With 97% natural-origin ingredients, this Leave On Hair Mist reinvigorates your  hair and scalp by combining the power of ETERWELL™ HAIR, an eco-conscious solution powered by cutting-edge senolytic science, with a dream team of Hair Vitamins - Panthenol for deep hydration, Vitamin B3 for fuller, thicker hair, and Vitamin B6 for strength and nourishment. The formulation also contains PENTAVITIN®, our star moisturizer that acts like a Keratin magnet, locking in moisture while strengthening the scalp barrier.</a:t>
            </a:r>
            <a:br>
              <a:rPr lang="en-US" sz="1100" dirty="0">
                <a:solidFill>
                  <a:schemeClr val="bg1"/>
                </a:solidFill>
              </a:rPr>
            </a:br>
            <a:br>
              <a:rPr lang="en-US" sz="1100" dirty="0">
                <a:solidFill>
                  <a:schemeClr val="bg1"/>
                </a:solidFill>
              </a:rPr>
            </a:br>
            <a:r>
              <a:rPr lang="en-US" sz="1100" dirty="0">
                <a:solidFill>
                  <a:schemeClr val="bg1"/>
                </a:solidFill>
              </a:rPr>
              <a:t>Featuring </a:t>
            </a:r>
            <a:r>
              <a:rPr lang="en-US" sz="1100" dirty="0" err="1">
                <a:solidFill>
                  <a:schemeClr val="bg1"/>
                </a:solidFill>
              </a:rPr>
              <a:t>Rejuven</a:t>
            </a:r>
            <a:r>
              <a:rPr lang="en-US" sz="1100" dirty="0">
                <a:solidFill>
                  <a:schemeClr val="bg1"/>
                </a:solidFill>
              </a:rPr>
              <a:t> Hair, a science infused fragrance with </a:t>
            </a:r>
            <a:r>
              <a:rPr lang="en-US" sz="1100" dirty="0" err="1">
                <a:solidFill>
                  <a:schemeClr val="bg1"/>
                </a:solidFill>
              </a:rPr>
              <a:t>emotiwaves</a:t>
            </a:r>
            <a:r>
              <a:rPr lang="en-US" sz="1100" dirty="0">
                <a:solidFill>
                  <a:schemeClr val="bg1"/>
                </a:solidFill>
              </a:rPr>
              <a:t>® energy and </a:t>
            </a:r>
            <a:r>
              <a:rPr lang="en-US" sz="1100" dirty="0" err="1">
                <a:solidFill>
                  <a:schemeClr val="bg1"/>
                </a:solidFill>
              </a:rPr>
              <a:t>clearsense</a:t>
            </a:r>
            <a:r>
              <a:rPr lang="en-US" sz="1100" dirty="0">
                <a:solidFill>
                  <a:schemeClr val="bg1"/>
                </a:solidFill>
              </a:rPr>
              <a:t>® beauty technologies, designed to evoke emotions and provide a lasting feeling of freshness.</a:t>
            </a:r>
            <a:endParaRPr kumimoji="0" lang="en-US" sz="1100" b="0" i="0" u="none" strike="noStrike" kern="1200" cap="none" spc="0" normalizeH="0" baseline="0" noProof="0" dirty="0">
              <a:ln>
                <a:noFill/>
              </a:ln>
              <a:solidFill>
                <a:schemeClr val="bg1"/>
              </a:solidFill>
              <a:effectLst/>
              <a:uLnTx/>
              <a:uFillTx/>
              <a:latin typeface="DM Sans"/>
              <a:ea typeface="+mn-ea"/>
              <a:cs typeface="+mn-cs"/>
            </a:endParaRPr>
          </a:p>
        </p:txBody>
      </p:sp>
      <p:cxnSp>
        <p:nvCxnSpPr>
          <p:cNvPr id="37" name="Conector Reto 36">
            <a:extLst>
              <a:ext uri="{FF2B5EF4-FFF2-40B4-BE49-F238E27FC236}">
                <a16:creationId xmlns:a16="http://schemas.microsoft.com/office/drawing/2014/main" id="{29CD3242-4B0E-3E35-3B43-3EFCA0939EB2}"/>
              </a:ext>
            </a:extLst>
          </p:cNvPr>
          <p:cNvCxnSpPr>
            <a:cxnSpLocks/>
          </p:cNvCxnSpPr>
          <p:nvPr/>
        </p:nvCxnSpPr>
        <p:spPr>
          <a:xfrm flipV="1">
            <a:off x="5919567" y="654767"/>
            <a:ext cx="0" cy="646331"/>
          </a:xfrm>
          <a:prstGeom prst="line">
            <a:avLst/>
          </a:prstGeom>
          <a:ln w="12700">
            <a:solidFill>
              <a:srgbClr val="F0F0F0"/>
            </a:solidFill>
          </a:ln>
        </p:spPr>
        <p:style>
          <a:lnRef idx="1">
            <a:schemeClr val="accent1"/>
          </a:lnRef>
          <a:fillRef idx="0">
            <a:schemeClr val="accent1"/>
          </a:fillRef>
          <a:effectRef idx="0">
            <a:schemeClr val="accent1"/>
          </a:effectRef>
          <a:fontRef idx="minor">
            <a:schemeClr val="tx1"/>
          </a:fontRef>
        </p:style>
      </p:cxnSp>
      <p:sp>
        <p:nvSpPr>
          <p:cNvPr id="6" name="CaixaDeTexto 5">
            <a:extLst>
              <a:ext uri="{FF2B5EF4-FFF2-40B4-BE49-F238E27FC236}">
                <a16:creationId xmlns:a16="http://schemas.microsoft.com/office/drawing/2014/main" id="{1E8631AF-F9D6-1C6D-790A-BFC83ACC3A38}"/>
              </a:ext>
            </a:extLst>
          </p:cNvPr>
          <p:cNvSpPr txBox="1"/>
          <p:nvPr/>
        </p:nvSpPr>
        <p:spPr>
          <a:xfrm>
            <a:off x="744187" y="3423500"/>
            <a:ext cx="322479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a:ea typeface="+mn-ea"/>
                <a:cs typeface="+mn-cs"/>
              </a:rPr>
              <a:t>Hair </a:t>
            </a:r>
            <a:r>
              <a:rPr kumimoji="0" lang="en-US" sz="1800" b="0" i="0" u="none" strike="noStrike" kern="1200" cap="none" spc="0" normalizeH="0" baseline="0" noProof="0" dirty="0" err="1">
                <a:ln>
                  <a:noFill/>
                </a:ln>
                <a:solidFill>
                  <a:prstClr val="white"/>
                </a:solidFill>
                <a:effectLst/>
                <a:uLnTx/>
                <a:uFillTx/>
                <a:latin typeface="DM Sans"/>
                <a:ea typeface="+mn-ea"/>
                <a:cs typeface="+mn-cs"/>
              </a:rPr>
              <a:t>longevitality</a:t>
            </a:r>
            <a:r>
              <a:rPr kumimoji="0" lang="en-US" sz="1800" b="0" i="0" u="none" strike="noStrike" kern="1200" cap="none" spc="0" normalizeH="0" baseline="0" noProof="0" dirty="0">
                <a:ln>
                  <a:noFill/>
                </a:ln>
                <a:solidFill>
                  <a:prstClr val="white"/>
                </a:solidFill>
                <a:effectLst/>
                <a:uLnTx/>
                <a:uFillTx/>
                <a:latin typeface="DM Sans"/>
                <a:ea typeface="+mn-ea"/>
                <a:cs typeface="+mn-cs"/>
              </a:rPr>
              <a:t>, </a:t>
            </a:r>
            <a:br>
              <a:rPr kumimoji="0" lang="en-US" sz="1800" b="0" i="0" u="none" strike="noStrike" kern="1200" cap="none" spc="0" normalizeH="0" baseline="0" noProof="0" dirty="0">
                <a:ln>
                  <a:noFill/>
                </a:ln>
                <a:solidFill>
                  <a:prstClr val="white"/>
                </a:solidFill>
                <a:effectLst/>
                <a:uLnTx/>
                <a:uFillTx/>
                <a:latin typeface="DM Sans"/>
                <a:ea typeface="+mn-ea"/>
                <a:cs typeface="+mn-cs"/>
              </a:rPr>
            </a:br>
            <a:r>
              <a:rPr kumimoji="0" lang="en-US" sz="1800" b="0" i="0" u="none" strike="noStrike" kern="1200" cap="none" spc="0" normalizeH="0" baseline="0" noProof="0" dirty="0">
                <a:ln>
                  <a:noFill/>
                </a:ln>
                <a:solidFill>
                  <a:prstClr val="white"/>
                </a:solidFill>
                <a:effectLst/>
                <a:uLnTx/>
                <a:uFillTx/>
                <a:latin typeface="DM Sans"/>
                <a:ea typeface="+mn-ea"/>
                <a:cs typeface="+mn-cs"/>
              </a:rPr>
              <a:t>starting from the cells</a:t>
            </a:r>
          </a:p>
        </p:txBody>
      </p:sp>
      <p:pic>
        <p:nvPicPr>
          <p:cNvPr id="10" name="Imagem 9" descr="Tela de um aparelho celular&#10;&#10;Descrição gerada automaticamente com confiança baixa">
            <a:extLst>
              <a:ext uri="{FF2B5EF4-FFF2-40B4-BE49-F238E27FC236}">
                <a16:creationId xmlns:a16="http://schemas.microsoft.com/office/drawing/2014/main" id="{0E4860B1-E22B-DAC9-CD04-34D6CC1208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42535" y="545709"/>
            <a:ext cx="4505278" cy="6007038"/>
          </a:xfrm>
          <a:prstGeom prst="rect">
            <a:avLst/>
          </a:prstGeom>
        </p:spPr>
      </p:pic>
      <p:pic>
        <p:nvPicPr>
          <p:cNvPr id="12" name="Imagem 11" descr="Forma&#10;&#10;Descrição gerada automaticamente">
            <a:extLst>
              <a:ext uri="{FF2B5EF4-FFF2-40B4-BE49-F238E27FC236}">
                <a16:creationId xmlns:a16="http://schemas.microsoft.com/office/drawing/2014/main" id="{A2FBAFF6-26BE-CB42-1D4D-F4287E811F2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9696" y="757129"/>
            <a:ext cx="3261331" cy="2354206"/>
          </a:xfrm>
          <a:prstGeom prst="rect">
            <a:avLst/>
          </a:prstGeom>
        </p:spPr>
      </p:pic>
      <p:sp>
        <p:nvSpPr>
          <p:cNvPr id="14" name="CaixaDeTexto 13">
            <a:extLst>
              <a:ext uri="{FF2B5EF4-FFF2-40B4-BE49-F238E27FC236}">
                <a16:creationId xmlns:a16="http://schemas.microsoft.com/office/drawing/2014/main" id="{FD2DF5C6-D2BB-D914-46DC-7BD70C213803}"/>
              </a:ext>
            </a:extLst>
          </p:cNvPr>
          <p:cNvSpPr txBox="1"/>
          <p:nvPr/>
        </p:nvSpPr>
        <p:spPr>
          <a:xfrm>
            <a:off x="6098263" y="716322"/>
            <a:ext cx="205911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Featuring</a:t>
            </a:r>
            <a:br>
              <a:rPr kumimoji="0" lang="en-US" sz="1400" b="0" i="0" u="none" strike="noStrike" kern="1200" cap="none" spc="0" normalizeH="0" baseline="0" noProof="0" dirty="0">
                <a:ln>
                  <a:noFill/>
                </a:ln>
                <a:solidFill>
                  <a:prstClr val="white"/>
                </a:solidFill>
                <a:effectLst/>
                <a:uLnTx/>
                <a:uFillTx/>
                <a:latin typeface="DM Sans"/>
                <a:ea typeface="+mn-ea"/>
                <a:cs typeface="+mn-cs"/>
              </a:rPr>
            </a:br>
            <a:r>
              <a:rPr kumimoji="0" lang="en-US" sz="1400" b="1" i="0" u="none" strike="noStrike" kern="1200" cap="none" spc="0" normalizeH="0" baseline="0" noProof="0" dirty="0">
                <a:ln>
                  <a:noFill/>
                </a:ln>
                <a:solidFill>
                  <a:prstClr val="white"/>
                </a:solidFill>
                <a:effectLst/>
                <a:uLnTx/>
                <a:uFillTx/>
                <a:latin typeface="DM Sans"/>
                <a:ea typeface="+mn-ea"/>
                <a:cs typeface="+mn-cs"/>
              </a:rPr>
              <a:t>ETERWELL™ HAIR</a:t>
            </a:r>
          </a:p>
        </p:txBody>
      </p:sp>
      <p:sp>
        <p:nvSpPr>
          <p:cNvPr id="2" name="TextBox 1">
            <a:extLst>
              <a:ext uri="{FF2B5EF4-FFF2-40B4-BE49-F238E27FC236}">
                <a16:creationId xmlns:a16="http://schemas.microsoft.com/office/drawing/2014/main" id="{5B52A313-E07D-529C-8AD8-FF74BF6F9B4C}"/>
              </a:ext>
            </a:extLst>
          </p:cNvPr>
          <p:cNvSpPr txBox="1"/>
          <p:nvPr/>
        </p:nvSpPr>
        <p:spPr>
          <a:xfrm rot="10800000">
            <a:off x="11758127" y="195941"/>
            <a:ext cx="430887" cy="4321629"/>
          </a:xfrm>
          <a:prstGeom prst="rect">
            <a:avLst/>
          </a:prstGeom>
          <a:noFill/>
        </p:spPr>
        <p:txBody>
          <a:bodyPr vert="eaVert" wrap="square" rtlCol="0">
            <a:spAutoFit/>
          </a:bodyPr>
          <a:lstStyle/>
          <a:p>
            <a:pPr algn="r"/>
            <a:r>
              <a:rPr lang="en-US" sz="800" dirty="0">
                <a:solidFill>
                  <a:schemeClr val="bg1"/>
                </a:solidFill>
              </a:rPr>
              <a:t>Products are for illustration only, not for sale</a:t>
            </a:r>
          </a:p>
          <a:p>
            <a:pPr algn="r"/>
            <a:r>
              <a:rPr lang="en-US" sz="800" dirty="0" err="1">
                <a:solidFill>
                  <a:schemeClr val="bg1"/>
                </a:solidFill>
              </a:rPr>
              <a:t>dsm-firmenich</a:t>
            </a:r>
            <a:r>
              <a:rPr lang="en-US" sz="800" dirty="0">
                <a:solidFill>
                  <a:schemeClr val="bg1"/>
                </a:solidFill>
              </a:rPr>
              <a:t> is not responsible for final product claims.</a:t>
            </a:r>
          </a:p>
        </p:txBody>
      </p:sp>
    </p:spTree>
    <p:extLst>
      <p:ext uri="{BB962C8B-B14F-4D97-AF65-F5344CB8AC3E}">
        <p14:creationId xmlns:p14="http://schemas.microsoft.com/office/powerpoint/2010/main" val="1600082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a:extLst>
            <a:ext uri="{FF2B5EF4-FFF2-40B4-BE49-F238E27FC236}">
              <a16:creationId xmlns:a16="http://schemas.microsoft.com/office/drawing/2014/main" id="{8AB769AC-483E-83D6-0B8F-3994AFBD5367}"/>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93B908DF-9D36-4835-97AB-2EA7ECE41A94}"/>
              </a:ext>
            </a:extLst>
          </p:cNvPr>
          <p:cNvSpPr txBox="1"/>
          <p:nvPr/>
        </p:nvSpPr>
        <p:spPr>
          <a:xfrm>
            <a:off x="302399" y="1171036"/>
            <a:ext cx="224880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dirty="0">
                <a:ln>
                  <a:noFill/>
                </a:ln>
                <a:solidFill>
                  <a:srgbClr val="FFFFFF"/>
                </a:solidFill>
                <a:effectLst/>
                <a:uLnTx/>
                <a:uFillTx/>
                <a:latin typeface="DM Sans" pitchFamily="2" charset="77"/>
              </a:rPr>
              <a:t>A science</a:t>
            </a:r>
            <a:br>
              <a:rPr kumimoji="0" lang="en-US" i="0" u="none" strike="noStrike" kern="1200" cap="none" spc="0" normalizeH="0" baseline="0" dirty="0">
                <a:ln>
                  <a:noFill/>
                </a:ln>
                <a:solidFill>
                  <a:srgbClr val="FFFFFF"/>
                </a:solidFill>
                <a:effectLst/>
                <a:uLnTx/>
                <a:uFillTx/>
                <a:latin typeface="DM Sans" pitchFamily="2" charset="77"/>
              </a:rPr>
            </a:br>
            <a:r>
              <a:rPr kumimoji="0" lang="en-US" i="0" u="none" strike="noStrike" kern="1200" cap="none" spc="0" normalizeH="0" baseline="0" dirty="0">
                <a:ln>
                  <a:noFill/>
                </a:ln>
                <a:solidFill>
                  <a:srgbClr val="FFFFFF"/>
                </a:solidFill>
                <a:effectLst/>
                <a:uLnTx/>
                <a:uFillTx/>
                <a:latin typeface="DM Sans" pitchFamily="2" charset="77"/>
              </a:rPr>
              <a:t>infused</a:t>
            </a:r>
            <a:r>
              <a:rPr lang="en-US" dirty="0">
                <a:solidFill>
                  <a:srgbClr val="FFFFFF"/>
                </a:solidFill>
                <a:latin typeface="DM Sans" pitchFamily="2" charset="77"/>
              </a:rPr>
              <a:t> </a:t>
            </a:r>
            <a:r>
              <a:rPr kumimoji="0" lang="en-US" i="0" u="none" strike="noStrike" kern="1200" cap="none" spc="0" normalizeH="0" baseline="0" dirty="0">
                <a:ln>
                  <a:noFill/>
                </a:ln>
                <a:solidFill>
                  <a:srgbClr val="FFFFFF"/>
                </a:solidFill>
                <a:effectLst/>
                <a:uLnTx/>
                <a:uFillTx/>
                <a:latin typeface="DM Sans" pitchFamily="2" charset="77"/>
              </a:rPr>
              <a:t>fragrance</a:t>
            </a:r>
          </a:p>
        </p:txBody>
      </p:sp>
      <p:pic>
        <p:nvPicPr>
          <p:cNvPr id="25" name="Picture 24">
            <a:extLst>
              <a:ext uri="{FF2B5EF4-FFF2-40B4-BE49-F238E27FC236}">
                <a16:creationId xmlns:a16="http://schemas.microsoft.com/office/drawing/2014/main" id="{92BC134B-076B-4D6D-4295-F5ABA4746C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61" name="Group 60">
            <a:extLst>
              <a:ext uri="{FF2B5EF4-FFF2-40B4-BE49-F238E27FC236}">
                <a16:creationId xmlns:a16="http://schemas.microsoft.com/office/drawing/2014/main" id="{6045A077-5173-8516-06D8-DC42AB9C1B70}"/>
              </a:ext>
            </a:extLst>
          </p:cNvPr>
          <p:cNvGrpSpPr/>
          <p:nvPr/>
        </p:nvGrpSpPr>
        <p:grpSpPr>
          <a:xfrm>
            <a:off x="4467693" y="924825"/>
            <a:ext cx="7002249" cy="5008350"/>
            <a:chOff x="5482777" y="585626"/>
            <a:chExt cx="7639583" cy="5464203"/>
          </a:xfrm>
        </p:grpSpPr>
        <p:cxnSp>
          <p:nvCxnSpPr>
            <p:cNvPr id="45" name="Straight Connector 44">
              <a:extLst>
                <a:ext uri="{FF2B5EF4-FFF2-40B4-BE49-F238E27FC236}">
                  <a16:creationId xmlns:a16="http://schemas.microsoft.com/office/drawing/2014/main" id="{895D4CD4-0439-1B36-CFC9-ED77138CDCF7}"/>
                </a:ext>
              </a:extLst>
            </p:cNvPr>
            <p:cNvCxnSpPr>
              <a:cxnSpLocks/>
            </p:cNvCxnSpPr>
            <p:nvPr/>
          </p:nvCxnSpPr>
          <p:spPr>
            <a:xfrm>
              <a:off x="5569359" y="2168544"/>
              <a:ext cx="531097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01E71DF-4C2F-9DDC-300E-BE152EDF6BF5}"/>
                </a:ext>
              </a:extLst>
            </p:cNvPr>
            <p:cNvCxnSpPr>
              <a:cxnSpLocks/>
            </p:cNvCxnSpPr>
            <p:nvPr/>
          </p:nvCxnSpPr>
          <p:spPr>
            <a:xfrm>
              <a:off x="5569359" y="4113596"/>
              <a:ext cx="63897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riangle 9">
              <a:extLst>
                <a:ext uri="{FF2B5EF4-FFF2-40B4-BE49-F238E27FC236}">
                  <a16:creationId xmlns:a16="http://schemas.microsoft.com/office/drawing/2014/main" id="{558E3DDA-A0CA-8AC8-2DE8-7E0992D3978F}"/>
                </a:ext>
              </a:extLst>
            </p:cNvPr>
            <p:cNvSpPr/>
            <p:nvPr/>
          </p:nvSpPr>
          <p:spPr>
            <a:xfrm>
              <a:off x="6783885" y="585626"/>
              <a:ext cx="6338475" cy="5464203"/>
            </a:xfrm>
            <a:prstGeom prst="triangle">
              <a:avLst/>
            </a:prstGeom>
            <a:noFill/>
            <a:ln w="19050">
              <a:solidFill>
                <a:srgbClr val="48A2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36">
              <a:extLst>
                <a:ext uri="{FF2B5EF4-FFF2-40B4-BE49-F238E27FC236}">
                  <a16:creationId xmlns:a16="http://schemas.microsoft.com/office/drawing/2014/main" id="{00B307D4-DC7C-A664-B73B-1A447714ACBD}"/>
                </a:ext>
              </a:extLst>
            </p:cNvPr>
            <p:cNvGrpSpPr/>
            <p:nvPr/>
          </p:nvGrpSpPr>
          <p:grpSpPr>
            <a:xfrm>
              <a:off x="5482777" y="1467848"/>
              <a:ext cx="2715979" cy="620947"/>
              <a:chOff x="5007079" y="3128101"/>
              <a:chExt cx="2889400" cy="660593"/>
            </a:xfrm>
          </p:grpSpPr>
          <p:sp>
            <p:nvSpPr>
              <p:cNvPr id="3" name="TextBox 2">
                <a:extLst>
                  <a:ext uri="{FF2B5EF4-FFF2-40B4-BE49-F238E27FC236}">
                    <a16:creationId xmlns:a16="http://schemas.microsoft.com/office/drawing/2014/main" id="{C61CCFCD-3551-A9FC-EBEC-BA32DA715DE9}"/>
                  </a:ext>
                </a:extLst>
              </p:cNvPr>
              <p:cNvSpPr txBox="1"/>
              <p:nvPr/>
            </p:nvSpPr>
            <p:spPr>
              <a:xfrm>
                <a:off x="5007079" y="3308965"/>
                <a:ext cx="2889400" cy="479729"/>
              </a:xfrm>
              <a:prstGeom prst="rect">
                <a:avLst/>
              </a:prstGeom>
              <a:noFill/>
            </p:spPr>
            <p:txBody>
              <a:bodyPr wrap="square" anchor="ctr">
                <a:spAutoFit/>
              </a:bodyPr>
              <a:lstStyle/>
              <a:p>
                <a:pPr>
                  <a:lnSpc>
                    <a:spcPct val="200000"/>
                  </a:lnSpc>
                </a:pPr>
                <a:r>
                  <a:rPr lang="en-US" sz="1200" i="1" dirty="0">
                    <a:solidFill>
                      <a:schemeClr val="bg1"/>
                    </a:solidFill>
                    <a:latin typeface="DM Sans 14pt" pitchFamily="2" charset="0"/>
                  </a:rPr>
                  <a:t>clean efficacy</a:t>
                </a:r>
              </a:p>
            </p:txBody>
          </p:sp>
          <p:sp>
            <p:nvSpPr>
              <p:cNvPr id="26" name="TextBox 25">
                <a:extLst>
                  <a:ext uri="{FF2B5EF4-FFF2-40B4-BE49-F238E27FC236}">
                    <a16:creationId xmlns:a16="http://schemas.microsoft.com/office/drawing/2014/main" id="{CEC52888-EEBE-FE97-4FB1-587A6F891E43}"/>
                  </a:ext>
                </a:extLst>
              </p:cNvPr>
              <p:cNvSpPr txBox="1"/>
              <p:nvPr/>
            </p:nvSpPr>
            <p:spPr>
              <a:xfrm>
                <a:off x="5007079" y="3128101"/>
                <a:ext cx="2515891" cy="4286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a:ln>
                      <a:noFill/>
                    </a:ln>
                    <a:solidFill>
                      <a:srgbClr val="48A2CF"/>
                    </a:solidFill>
                    <a:effectLst/>
                    <a:uLnTx/>
                    <a:uFillTx/>
                    <a:latin typeface="DM Sans" pitchFamily="2" charset="77"/>
                  </a:rPr>
                  <a:t>TOP NOTES</a:t>
                </a:r>
              </a:p>
            </p:txBody>
          </p:sp>
        </p:grpSp>
        <p:grpSp>
          <p:nvGrpSpPr>
            <p:cNvPr id="38" name="Group 37">
              <a:extLst>
                <a:ext uri="{FF2B5EF4-FFF2-40B4-BE49-F238E27FC236}">
                  <a16:creationId xmlns:a16="http://schemas.microsoft.com/office/drawing/2014/main" id="{098603C7-AB88-A799-C851-B89CAAB451DB}"/>
                </a:ext>
              </a:extLst>
            </p:cNvPr>
            <p:cNvGrpSpPr/>
            <p:nvPr/>
          </p:nvGrpSpPr>
          <p:grpSpPr>
            <a:xfrm>
              <a:off x="5482777" y="3429841"/>
              <a:ext cx="2715978" cy="620948"/>
              <a:chOff x="5007079" y="3128098"/>
              <a:chExt cx="2889400" cy="660594"/>
            </a:xfrm>
          </p:grpSpPr>
          <p:sp>
            <p:nvSpPr>
              <p:cNvPr id="39" name="TextBox 38">
                <a:extLst>
                  <a:ext uri="{FF2B5EF4-FFF2-40B4-BE49-F238E27FC236}">
                    <a16:creationId xmlns:a16="http://schemas.microsoft.com/office/drawing/2014/main" id="{FA532429-4619-A4F3-6CB3-044FA2F82825}"/>
                  </a:ext>
                </a:extLst>
              </p:cNvPr>
              <p:cNvSpPr txBox="1"/>
              <p:nvPr/>
            </p:nvSpPr>
            <p:spPr>
              <a:xfrm>
                <a:off x="5007079" y="3308963"/>
                <a:ext cx="2889400" cy="479729"/>
              </a:xfrm>
              <a:prstGeom prst="rect">
                <a:avLst/>
              </a:prstGeom>
              <a:noFill/>
            </p:spPr>
            <p:txBody>
              <a:bodyPr wrap="square" anchor="ctr">
                <a:spAutoFit/>
              </a:bodyPr>
              <a:lstStyle/>
              <a:p>
                <a:pPr>
                  <a:lnSpc>
                    <a:spcPct val="200000"/>
                  </a:lnSpc>
                </a:pPr>
                <a:r>
                  <a:rPr lang="en-US" sz="1200" i="1" dirty="0">
                    <a:solidFill>
                      <a:schemeClr val="bg1"/>
                    </a:solidFill>
                    <a:latin typeface="DM Sans 14pt" pitchFamily="2" charset="0"/>
                  </a:rPr>
                  <a:t>blooming &amp; radiant</a:t>
                </a:r>
              </a:p>
            </p:txBody>
          </p:sp>
          <p:sp>
            <p:nvSpPr>
              <p:cNvPr id="40" name="TextBox 39">
                <a:extLst>
                  <a:ext uri="{FF2B5EF4-FFF2-40B4-BE49-F238E27FC236}">
                    <a16:creationId xmlns:a16="http://schemas.microsoft.com/office/drawing/2014/main" id="{268C4D22-CE67-C32D-79A3-677A79385B0C}"/>
                  </a:ext>
                </a:extLst>
              </p:cNvPr>
              <p:cNvSpPr txBox="1"/>
              <p:nvPr/>
            </p:nvSpPr>
            <p:spPr>
              <a:xfrm>
                <a:off x="5007079" y="3128098"/>
                <a:ext cx="2515891" cy="4286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a:ln>
                      <a:noFill/>
                    </a:ln>
                    <a:solidFill>
                      <a:srgbClr val="48A2CF"/>
                    </a:solidFill>
                    <a:effectLst/>
                    <a:uLnTx/>
                    <a:uFillTx/>
                    <a:latin typeface="DM Sans" pitchFamily="2" charset="77"/>
                  </a:rPr>
                  <a:t>HEART NOTES</a:t>
                </a:r>
              </a:p>
            </p:txBody>
          </p:sp>
        </p:grpSp>
        <p:grpSp>
          <p:nvGrpSpPr>
            <p:cNvPr id="41" name="Group 40">
              <a:extLst>
                <a:ext uri="{FF2B5EF4-FFF2-40B4-BE49-F238E27FC236}">
                  <a16:creationId xmlns:a16="http://schemas.microsoft.com/office/drawing/2014/main" id="{71F40AC5-15FF-5FFD-E9FA-0C0A873A0ADA}"/>
                </a:ext>
              </a:extLst>
            </p:cNvPr>
            <p:cNvGrpSpPr/>
            <p:nvPr/>
          </p:nvGrpSpPr>
          <p:grpSpPr>
            <a:xfrm>
              <a:off x="5482777" y="5201994"/>
              <a:ext cx="2715978" cy="620945"/>
              <a:chOff x="5007079" y="2898810"/>
              <a:chExt cx="2889400" cy="660591"/>
            </a:xfrm>
          </p:grpSpPr>
          <p:sp>
            <p:nvSpPr>
              <p:cNvPr id="42" name="TextBox 41">
                <a:extLst>
                  <a:ext uri="{FF2B5EF4-FFF2-40B4-BE49-F238E27FC236}">
                    <a16:creationId xmlns:a16="http://schemas.microsoft.com/office/drawing/2014/main" id="{173F741F-3629-C90B-1652-6D8FFE5077F4}"/>
                  </a:ext>
                </a:extLst>
              </p:cNvPr>
              <p:cNvSpPr txBox="1"/>
              <p:nvPr/>
            </p:nvSpPr>
            <p:spPr>
              <a:xfrm>
                <a:off x="5007079" y="3079672"/>
                <a:ext cx="2889400" cy="479729"/>
              </a:xfrm>
              <a:prstGeom prst="rect">
                <a:avLst/>
              </a:prstGeom>
              <a:noFill/>
            </p:spPr>
            <p:txBody>
              <a:bodyPr wrap="square" anchor="ctr">
                <a:spAutoFit/>
              </a:bodyPr>
              <a:lstStyle/>
              <a:p>
                <a:pPr>
                  <a:lnSpc>
                    <a:spcPct val="200000"/>
                  </a:lnSpc>
                </a:pPr>
                <a:r>
                  <a:rPr lang="en-US" sz="1200" i="1" dirty="0">
                    <a:solidFill>
                      <a:schemeClr val="bg1"/>
                    </a:solidFill>
                    <a:latin typeface="DM Sans 14pt" pitchFamily="2" charset="0"/>
                  </a:rPr>
                  <a:t>caring &amp; comforting</a:t>
                </a:r>
              </a:p>
            </p:txBody>
          </p:sp>
          <p:sp>
            <p:nvSpPr>
              <p:cNvPr id="43" name="TextBox 42">
                <a:extLst>
                  <a:ext uri="{FF2B5EF4-FFF2-40B4-BE49-F238E27FC236}">
                    <a16:creationId xmlns:a16="http://schemas.microsoft.com/office/drawing/2014/main" id="{CAA5BFCE-2CE7-454A-F923-6AA7F10A6FC4}"/>
                  </a:ext>
                </a:extLst>
              </p:cNvPr>
              <p:cNvSpPr txBox="1"/>
              <p:nvPr/>
            </p:nvSpPr>
            <p:spPr>
              <a:xfrm>
                <a:off x="5007079" y="2898810"/>
                <a:ext cx="2515891" cy="4286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a:ln>
                      <a:noFill/>
                    </a:ln>
                    <a:solidFill>
                      <a:srgbClr val="48A2CF"/>
                    </a:solidFill>
                    <a:effectLst/>
                    <a:uLnTx/>
                    <a:uFillTx/>
                    <a:latin typeface="DM Sans" pitchFamily="2" charset="77"/>
                  </a:rPr>
                  <a:t>BASE NOTES</a:t>
                </a:r>
              </a:p>
            </p:txBody>
          </p:sp>
        </p:grpSp>
      </p:grpSp>
      <p:grpSp>
        <p:nvGrpSpPr>
          <p:cNvPr id="2067" name="Group 2066">
            <a:extLst>
              <a:ext uri="{FF2B5EF4-FFF2-40B4-BE49-F238E27FC236}">
                <a16:creationId xmlns:a16="http://schemas.microsoft.com/office/drawing/2014/main" id="{6B54062F-1D64-715C-35E2-603872329375}"/>
              </a:ext>
            </a:extLst>
          </p:cNvPr>
          <p:cNvGrpSpPr/>
          <p:nvPr/>
        </p:nvGrpSpPr>
        <p:grpSpPr>
          <a:xfrm>
            <a:off x="7568746" y="1289295"/>
            <a:ext cx="2019479" cy="706645"/>
            <a:chOff x="7604219" y="617522"/>
            <a:chExt cx="1736223" cy="607530"/>
          </a:xfrm>
        </p:grpSpPr>
        <p:pic>
          <p:nvPicPr>
            <p:cNvPr id="62" name="Picture 6">
              <a:extLst>
                <a:ext uri="{FF2B5EF4-FFF2-40B4-BE49-F238E27FC236}">
                  <a16:creationId xmlns:a16="http://schemas.microsoft.com/office/drawing/2014/main" id="{80CE35FB-516F-C422-BFBC-5EC9F6896767}"/>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729872" y="617522"/>
              <a:ext cx="610570" cy="603387"/>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63" name="Picture 4">
              <a:extLst>
                <a:ext uri="{FF2B5EF4-FFF2-40B4-BE49-F238E27FC236}">
                  <a16:creationId xmlns:a16="http://schemas.microsoft.com/office/drawing/2014/main" id="{63AA881A-30B8-798F-3EF6-AC5065906954}"/>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20"/>
            <a:stretch/>
          </p:blipFill>
          <p:spPr bwMode="auto">
            <a:xfrm>
              <a:off x="8161655" y="626939"/>
              <a:ext cx="596354" cy="598113"/>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48" name="Picture 2" descr="Image d’Épingle Story">
              <a:extLst>
                <a:ext uri="{FF2B5EF4-FFF2-40B4-BE49-F238E27FC236}">
                  <a16:creationId xmlns:a16="http://schemas.microsoft.com/office/drawing/2014/main" id="{F044327B-178A-0C4E-438A-C695211F5DF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7604219" y="619990"/>
              <a:ext cx="590607" cy="598113"/>
            </a:xfrm>
            <a:prstGeom prst="flowChartConnector">
              <a:avLst/>
            </a:prstGeom>
            <a:noFill/>
            <a:ln>
              <a:noFill/>
            </a:ln>
            <a:extLst>
              <a:ext uri="{909E8E84-426E-40DD-AFC4-6F175D3DCCD1}">
                <a14:hiddenFill xmlns:a14="http://schemas.microsoft.com/office/drawing/2010/main">
                  <a:solidFill>
                    <a:srgbClr val="FFFFFF"/>
                  </a:solidFill>
                </a14:hiddenFill>
              </a:ext>
            </a:extLst>
          </p:spPr>
        </p:pic>
      </p:grpSp>
      <p:sp>
        <p:nvSpPr>
          <p:cNvPr id="2049" name="TextBox 2048">
            <a:extLst>
              <a:ext uri="{FF2B5EF4-FFF2-40B4-BE49-F238E27FC236}">
                <a16:creationId xmlns:a16="http://schemas.microsoft.com/office/drawing/2014/main" id="{E17ADD74-91E9-17B4-B722-E5E9C84CC762}"/>
              </a:ext>
            </a:extLst>
          </p:cNvPr>
          <p:cNvSpPr txBox="1"/>
          <p:nvPr/>
        </p:nvSpPr>
        <p:spPr>
          <a:xfrm>
            <a:off x="7188763" y="1971596"/>
            <a:ext cx="2750369" cy="344069"/>
          </a:xfrm>
          <a:prstGeom prst="rect">
            <a:avLst/>
          </a:prstGeom>
          <a:noFill/>
        </p:spPr>
        <p:txBody>
          <a:bodyPr wrap="square">
            <a:spAutoFit/>
          </a:bodyPr>
          <a:lstStyle/>
          <a:p>
            <a:pPr algn="ctr">
              <a:lnSpc>
                <a:spcPct val="150000"/>
              </a:lnSpc>
            </a:pPr>
            <a:r>
              <a:rPr lang="en-US" sz="1200" dirty="0">
                <a:solidFill>
                  <a:schemeClr val="bg1"/>
                </a:solidFill>
                <a:latin typeface="DM Sans 14pt" pitchFamily="2" charset="0"/>
              </a:rPr>
              <a:t>Grapefruit - orange - </a:t>
            </a:r>
            <a:r>
              <a:rPr lang="en-US" sz="1200" dirty="0" err="1">
                <a:solidFill>
                  <a:schemeClr val="bg1"/>
                </a:solidFill>
                <a:latin typeface="DM Sans 14pt" pitchFamily="2" charset="0"/>
              </a:rPr>
              <a:t>ozonic</a:t>
            </a:r>
            <a:r>
              <a:rPr lang="en-US" sz="1200" dirty="0">
                <a:solidFill>
                  <a:schemeClr val="bg1"/>
                </a:solidFill>
                <a:latin typeface="DM Sans 14pt" pitchFamily="2" charset="0"/>
              </a:rPr>
              <a:t> accord</a:t>
            </a:r>
          </a:p>
        </p:txBody>
      </p:sp>
      <p:grpSp>
        <p:nvGrpSpPr>
          <p:cNvPr id="2065" name="Group 2064">
            <a:extLst>
              <a:ext uri="{FF2B5EF4-FFF2-40B4-BE49-F238E27FC236}">
                <a16:creationId xmlns:a16="http://schemas.microsoft.com/office/drawing/2014/main" id="{15026D4E-6ECE-13B9-A7E0-09CDA38A0752}"/>
              </a:ext>
            </a:extLst>
          </p:cNvPr>
          <p:cNvGrpSpPr/>
          <p:nvPr/>
        </p:nvGrpSpPr>
        <p:grpSpPr>
          <a:xfrm>
            <a:off x="7568746" y="3014972"/>
            <a:ext cx="2077858" cy="729930"/>
            <a:chOff x="7569129" y="2111866"/>
            <a:chExt cx="1786414" cy="627549"/>
          </a:xfrm>
        </p:grpSpPr>
        <p:pic>
          <p:nvPicPr>
            <p:cNvPr id="2051" name="Picture 16">
              <a:extLst>
                <a:ext uri="{FF2B5EF4-FFF2-40B4-BE49-F238E27FC236}">
                  <a16:creationId xmlns:a16="http://schemas.microsoft.com/office/drawing/2014/main" id="{F8526660-A797-F344-A7B4-BA9587A8E0E5}"/>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727994" y="2111866"/>
              <a:ext cx="627549" cy="627549"/>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53" name="Picture 12">
              <a:extLst>
                <a:ext uri="{FF2B5EF4-FFF2-40B4-BE49-F238E27FC236}">
                  <a16:creationId xmlns:a16="http://schemas.microsoft.com/office/drawing/2014/main" id="{F82FB583-ACF6-E3C5-4155-DE96277FA516}"/>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8137277" y="2123176"/>
              <a:ext cx="603387" cy="603387"/>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55" name="Picture 10" descr="Image d’Épingle Story">
              <a:extLst>
                <a:ext uri="{FF2B5EF4-FFF2-40B4-BE49-F238E27FC236}">
                  <a16:creationId xmlns:a16="http://schemas.microsoft.com/office/drawing/2014/main" id="{FE6D9BB1-12F8-D834-7286-CE1DF6E18B2A}"/>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7569129" y="2120858"/>
              <a:ext cx="607836" cy="608341"/>
            </a:xfrm>
            <a:prstGeom prst="flowChartConnector">
              <a:avLst/>
            </a:prstGeom>
            <a:noFill/>
            <a:ln>
              <a:noFill/>
            </a:ln>
            <a:extLst>
              <a:ext uri="{909E8E84-426E-40DD-AFC4-6F175D3DCCD1}">
                <a14:hiddenFill xmlns:a14="http://schemas.microsoft.com/office/drawing/2010/main">
                  <a:solidFill>
                    <a:srgbClr val="FFFFFF"/>
                  </a:solidFill>
                </a14:hiddenFill>
              </a:ext>
            </a:extLst>
          </p:spPr>
        </p:pic>
      </p:grpSp>
      <p:grpSp>
        <p:nvGrpSpPr>
          <p:cNvPr id="2063" name="Group 2062">
            <a:extLst>
              <a:ext uri="{FF2B5EF4-FFF2-40B4-BE49-F238E27FC236}">
                <a16:creationId xmlns:a16="http://schemas.microsoft.com/office/drawing/2014/main" id="{1DE7D25E-9F96-CCD1-A6A9-5CFBC282D407}"/>
              </a:ext>
            </a:extLst>
          </p:cNvPr>
          <p:cNvGrpSpPr/>
          <p:nvPr/>
        </p:nvGrpSpPr>
        <p:grpSpPr>
          <a:xfrm>
            <a:off x="7568746" y="4648750"/>
            <a:ext cx="2029866" cy="731245"/>
            <a:chOff x="7596305" y="3745456"/>
            <a:chExt cx="1745153" cy="628679"/>
          </a:xfrm>
        </p:grpSpPr>
        <p:pic>
          <p:nvPicPr>
            <p:cNvPr id="2056" name="Picture 22">
              <a:extLst>
                <a:ext uri="{FF2B5EF4-FFF2-40B4-BE49-F238E27FC236}">
                  <a16:creationId xmlns:a16="http://schemas.microsoft.com/office/drawing/2014/main" id="{3B7EEFC8-A822-C993-5DE4-718DEE0E1C29}"/>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8746804" y="3761382"/>
              <a:ext cx="594654" cy="594654"/>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57" name="Picture 20">
              <a:extLst>
                <a:ext uri="{FF2B5EF4-FFF2-40B4-BE49-F238E27FC236}">
                  <a16:creationId xmlns:a16="http://schemas.microsoft.com/office/drawing/2014/main" id="{B6F8F87B-2B02-3F98-C6C4-0D80D05573E0}"/>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8171896" y="3745456"/>
              <a:ext cx="628679" cy="628679"/>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59" name="Picture 18">
              <a:extLst>
                <a:ext uri="{FF2B5EF4-FFF2-40B4-BE49-F238E27FC236}">
                  <a16:creationId xmlns:a16="http://schemas.microsoft.com/office/drawing/2014/main" id="{95282FB0-B706-3D1D-C35C-8AE170EA131E}"/>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7596305" y="3761382"/>
              <a:ext cx="594654" cy="594654"/>
            </a:xfrm>
            <a:prstGeom prst="flowChartConnector">
              <a:avLst/>
            </a:prstGeom>
            <a:noFill/>
            <a:ln>
              <a:noFill/>
            </a:ln>
            <a:extLst>
              <a:ext uri="{909E8E84-426E-40DD-AFC4-6F175D3DCCD1}">
                <a14:hiddenFill xmlns:a14="http://schemas.microsoft.com/office/drawing/2010/main">
                  <a:solidFill>
                    <a:srgbClr val="FFFFFF"/>
                  </a:solidFill>
                </a14:hiddenFill>
              </a:ext>
            </a:extLst>
          </p:spPr>
        </p:pic>
      </p:grpSp>
      <p:sp>
        <p:nvSpPr>
          <p:cNvPr id="2061" name="TextBox 2060">
            <a:extLst>
              <a:ext uri="{FF2B5EF4-FFF2-40B4-BE49-F238E27FC236}">
                <a16:creationId xmlns:a16="http://schemas.microsoft.com/office/drawing/2014/main" id="{BCFC51EB-BF95-4FAC-79F8-B3DDFCE6284F}"/>
              </a:ext>
            </a:extLst>
          </p:cNvPr>
          <p:cNvSpPr txBox="1"/>
          <p:nvPr/>
        </p:nvSpPr>
        <p:spPr>
          <a:xfrm>
            <a:off x="7270956" y="3742445"/>
            <a:ext cx="2585982" cy="344069"/>
          </a:xfrm>
          <a:prstGeom prst="rect">
            <a:avLst/>
          </a:prstGeom>
          <a:noFill/>
        </p:spPr>
        <p:txBody>
          <a:bodyPr wrap="square">
            <a:spAutoFit/>
          </a:bodyPr>
          <a:lstStyle/>
          <a:p>
            <a:pPr algn="ctr">
              <a:lnSpc>
                <a:spcPct val="150000"/>
              </a:lnSpc>
            </a:pPr>
            <a:r>
              <a:rPr lang="en-US" sz="1200" dirty="0">
                <a:solidFill>
                  <a:schemeClr val="bg1"/>
                </a:solidFill>
                <a:latin typeface="DM Sans 14pt" pitchFamily="2" charset="0"/>
              </a:rPr>
              <a:t>Peach - freesia - lily of the valley</a:t>
            </a:r>
          </a:p>
        </p:txBody>
      </p:sp>
      <p:sp>
        <p:nvSpPr>
          <p:cNvPr id="2062" name="TextBox 2061">
            <a:extLst>
              <a:ext uri="{FF2B5EF4-FFF2-40B4-BE49-F238E27FC236}">
                <a16:creationId xmlns:a16="http://schemas.microsoft.com/office/drawing/2014/main" id="{1A4CF9EE-5C79-5C96-75F2-694AF943909E}"/>
              </a:ext>
            </a:extLst>
          </p:cNvPr>
          <p:cNvSpPr txBox="1"/>
          <p:nvPr/>
        </p:nvSpPr>
        <p:spPr>
          <a:xfrm>
            <a:off x="7487159" y="5358943"/>
            <a:ext cx="2202381" cy="344069"/>
          </a:xfrm>
          <a:prstGeom prst="rect">
            <a:avLst/>
          </a:prstGeom>
          <a:noFill/>
        </p:spPr>
        <p:txBody>
          <a:bodyPr wrap="square">
            <a:spAutoFit/>
          </a:bodyPr>
          <a:lstStyle/>
          <a:p>
            <a:pPr algn="ctr">
              <a:lnSpc>
                <a:spcPct val="150000"/>
              </a:lnSpc>
            </a:pPr>
            <a:r>
              <a:rPr lang="en-US" sz="1200" dirty="0">
                <a:solidFill>
                  <a:schemeClr val="bg1"/>
                </a:solidFill>
                <a:latin typeface="DM Sans 14pt" pitchFamily="2" charset="0"/>
              </a:rPr>
              <a:t>Musk - praline - soft woods</a:t>
            </a:r>
          </a:p>
        </p:txBody>
      </p:sp>
      <p:sp>
        <p:nvSpPr>
          <p:cNvPr id="2069" name="Título 2">
            <a:extLst>
              <a:ext uri="{FF2B5EF4-FFF2-40B4-BE49-F238E27FC236}">
                <a16:creationId xmlns:a16="http://schemas.microsoft.com/office/drawing/2014/main" id="{EA1C3F88-BEE8-A980-7BB5-B5CB0D5BBE07}"/>
              </a:ext>
            </a:extLst>
          </p:cNvPr>
          <p:cNvSpPr txBox="1">
            <a:spLocks/>
          </p:cNvSpPr>
          <p:nvPr/>
        </p:nvSpPr>
        <p:spPr>
          <a:xfrm>
            <a:off x="302399" y="302400"/>
            <a:ext cx="3394112" cy="826454"/>
          </a:xfrm>
          <a:prstGeom prst="rect">
            <a:avLst/>
          </a:prstGeom>
        </p:spPr>
        <p:txBody>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US" sz="3000" dirty="0" err="1">
                <a:solidFill>
                  <a:schemeClr val="bg1"/>
                </a:solidFill>
                <a:latin typeface="DM Sans 14pt Medium" pitchFamily="2" charset="77"/>
              </a:rPr>
              <a:t>Rejuven</a:t>
            </a:r>
            <a:br>
              <a:rPr lang="en-US" sz="3000" dirty="0">
                <a:solidFill>
                  <a:schemeClr val="bg1"/>
                </a:solidFill>
                <a:latin typeface="DM Sans 14pt Medium" pitchFamily="2" charset="77"/>
              </a:rPr>
            </a:br>
            <a:r>
              <a:rPr lang="en-US" sz="3000" dirty="0">
                <a:solidFill>
                  <a:schemeClr val="bg1"/>
                </a:solidFill>
                <a:latin typeface="DM Sans 14pt Medium" pitchFamily="2" charset="77"/>
              </a:rPr>
              <a:t>Hair</a:t>
            </a:r>
          </a:p>
        </p:txBody>
      </p:sp>
      <p:cxnSp>
        <p:nvCxnSpPr>
          <p:cNvPr id="2073" name="Straight Connector 2072">
            <a:extLst>
              <a:ext uri="{FF2B5EF4-FFF2-40B4-BE49-F238E27FC236}">
                <a16:creationId xmlns:a16="http://schemas.microsoft.com/office/drawing/2014/main" id="{88AC1D6B-5C40-B887-4D25-9538DAAFDF7E}"/>
              </a:ext>
            </a:extLst>
          </p:cNvPr>
          <p:cNvCxnSpPr>
            <a:cxnSpLocks/>
          </p:cNvCxnSpPr>
          <p:nvPr/>
        </p:nvCxnSpPr>
        <p:spPr>
          <a:xfrm flipV="1">
            <a:off x="3579568" y="1739989"/>
            <a:ext cx="0" cy="419318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76" name="TextBox 2075">
            <a:extLst>
              <a:ext uri="{FF2B5EF4-FFF2-40B4-BE49-F238E27FC236}">
                <a16:creationId xmlns:a16="http://schemas.microsoft.com/office/drawing/2014/main" id="{D3979BE9-661A-D674-0CA9-E7BE268830EE}"/>
              </a:ext>
            </a:extLst>
          </p:cNvPr>
          <p:cNvSpPr txBox="1"/>
          <p:nvPr/>
        </p:nvSpPr>
        <p:spPr>
          <a:xfrm>
            <a:off x="354101" y="2708389"/>
            <a:ext cx="2489398" cy="830997"/>
          </a:xfrm>
          <a:prstGeom prst="rect">
            <a:avLst/>
          </a:prstGeom>
          <a:noFill/>
        </p:spPr>
        <p:txBody>
          <a:bodyPr wrap="square" anchor="ctr">
            <a:spAutoFit/>
          </a:bodyPr>
          <a:lstStyle/>
          <a:p>
            <a:r>
              <a:rPr lang="en-US" sz="1200" dirty="0">
                <a:solidFill>
                  <a:schemeClr val="bg1"/>
                </a:solidFill>
                <a:latin typeface="DM Sans 14pt" pitchFamily="2" charset="0"/>
              </a:rPr>
              <a:t>dsm-firmenich neuroscience-based fragrance technology designed to drive emotions through scents </a:t>
            </a:r>
          </a:p>
        </p:txBody>
      </p:sp>
      <p:sp>
        <p:nvSpPr>
          <p:cNvPr id="2077" name="TextBox 2076">
            <a:extLst>
              <a:ext uri="{FF2B5EF4-FFF2-40B4-BE49-F238E27FC236}">
                <a16:creationId xmlns:a16="http://schemas.microsoft.com/office/drawing/2014/main" id="{406F5CC5-3946-1761-04DA-E078BCEB11B5}"/>
              </a:ext>
            </a:extLst>
          </p:cNvPr>
          <p:cNvSpPr txBox="1"/>
          <p:nvPr/>
        </p:nvSpPr>
        <p:spPr>
          <a:xfrm>
            <a:off x="354101" y="2336304"/>
            <a:ext cx="27572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err="1">
                <a:ln>
                  <a:noFill/>
                </a:ln>
                <a:solidFill>
                  <a:srgbClr val="48A2CF"/>
                </a:solidFill>
                <a:effectLst/>
                <a:uLnTx/>
                <a:uFillTx/>
                <a:latin typeface="DM Sans" pitchFamily="2" charset="77"/>
              </a:rPr>
              <a:t>emotiwaves</a:t>
            </a:r>
            <a:r>
              <a:rPr kumimoji="0" lang="en-US" b="1" i="0" u="none" strike="noStrike" kern="1200" cap="none" spc="0" normalizeH="0" baseline="0" dirty="0">
                <a:ln>
                  <a:noFill/>
                </a:ln>
                <a:solidFill>
                  <a:srgbClr val="48A2CF"/>
                </a:solidFill>
                <a:effectLst/>
                <a:uLnTx/>
                <a:uFillTx/>
                <a:latin typeface="DM Sans" pitchFamily="2" charset="77"/>
              </a:rPr>
              <a:t>® energy</a:t>
            </a:r>
          </a:p>
        </p:txBody>
      </p:sp>
      <p:sp>
        <p:nvSpPr>
          <p:cNvPr id="2078" name="TextBox 2077">
            <a:extLst>
              <a:ext uri="{FF2B5EF4-FFF2-40B4-BE49-F238E27FC236}">
                <a16:creationId xmlns:a16="http://schemas.microsoft.com/office/drawing/2014/main" id="{6C526F14-79F1-B3B7-C50D-7C494274806B}"/>
              </a:ext>
            </a:extLst>
          </p:cNvPr>
          <p:cNvSpPr txBox="1"/>
          <p:nvPr/>
        </p:nvSpPr>
        <p:spPr>
          <a:xfrm>
            <a:off x="354101" y="3577284"/>
            <a:ext cx="27572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a:ln>
                  <a:noFill/>
                </a:ln>
                <a:solidFill>
                  <a:srgbClr val="48A2CF"/>
                </a:solidFill>
                <a:effectLst/>
                <a:uLnTx/>
                <a:uFillTx/>
                <a:latin typeface="DM Sans" pitchFamily="2" charset="77"/>
              </a:rPr>
              <a:t>+</a:t>
            </a:r>
          </a:p>
        </p:txBody>
      </p:sp>
      <p:sp>
        <p:nvSpPr>
          <p:cNvPr id="2079" name="TextBox 2078">
            <a:extLst>
              <a:ext uri="{FF2B5EF4-FFF2-40B4-BE49-F238E27FC236}">
                <a16:creationId xmlns:a16="http://schemas.microsoft.com/office/drawing/2014/main" id="{678E6DDE-531D-B735-2778-CA2A1F0C7E5B}"/>
              </a:ext>
            </a:extLst>
          </p:cNvPr>
          <p:cNvSpPr txBox="1"/>
          <p:nvPr/>
        </p:nvSpPr>
        <p:spPr>
          <a:xfrm>
            <a:off x="354101" y="4503367"/>
            <a:ext cx="2489398" cy="830997"/>
          </a:xfrm>
          <a:prstGeom prst="rect">
            <a:avLst/>
          </a:prstGeom>
          <a:noFill/>
        </p:spPr>
        <p:txBody>
          <a:bodyPr wrap="square" anchor="ctr">
            <a:spAutoFit/>
          </a:bodyPr>
          <a:lstStyle/>
          <a:p>
            <a:r>
              <a:rPr lang="en-US" sz="1200" dirty="0">
                <a:solidFill>
                  <a:schemeClr val="bg1"/>
                </a:solidFill>
                <a:latin typeface="DM Sans 14pt" pitchFamily="2" charset="0"/>
              </a:rPr>
              <a:t>dsm-firmenich cutting-edge technology designed to defend against the perception of unpleasant odors on hair &amp; body</a:t>
            </a:r>
          </a:p>
        </p:txBody>
      </p:sp>
      <p:sp>
        <p:nvSpPr>
          <p:cNvPr id="2080" name="TextBox 2079">
            <a:extLst>
              <a:ext uri="{FF2B5EF4-FFF2-40B4-BE49-F238E27FC236}">
                <a16:creationId xmlns:a16="http://schemas.microsoft.com/office/drawing/2014/main" id="{51F5F04A-E9E2-5DA7-B057-2C83EA204563}"/>
              </a:ext>
            </a:extLst>
          </p:cNvPr>
          <p:cNvSpPr txBox="1"/>
          <p:nvPr/>
        </p:nvSpPr>
        <p:spPr>
          <a:xfrm>
            <a:off x="354101" y="4041814"/>
            <a:ext cx="27572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err="1">
                <a:ln>
                  <a:noFill/>
                </a:ln>
                <a:solidFill>
                  <a:srgbClr val="48A2CF"/>
                </a:solidFill>
                <a:effectLst/>
                <a:uLnTx/>
                <a:uFillTx/>
                <a:latin typeface="DM Sans" pitchFamily="2" charset="77"/>
              </a:rPr>
              <a:t>clearsense</a:t>
            </a:r>
            <a:r>
              <a:rPr kumimoji="0" lang="en-US" b="1" i="0" u="none" strike="noStrike" kern="1200" cap="none" spc="0" normalizeH="0" baseline="0" dirty="0">
                <a:ln>
                  <a:noFill/>
                </a:ln>
                <a:solidFill>
                  <a:srgbClr val="48A2CF"/>
                </a:solidFill>
                <a:effectLst/>
                <a:uLnTx/>
                <a:uFillTx/>
                <a:latin typeface="DM Sans" pitchFamily="2" charset="77"/>
              </a:rPr>
              <a:t>® beauty</a:t>
            </a:r>
          </a:p>
        </p:txBody>
      </p:sp>
    </p:spTree>
    <p:extLst>
      <p:ext uri="{BB962C8B-B14F-4D97-AF65-F5344CB8AC3E}">
        <p14:creationId xmlns:p14="http://schemas.microsoft.com/office/powerpoint/2010/main" val="12135047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DAD752-3B26-DE0C-9575-5CA0F14477B5}"/>
              </a:ext>
            </a:extLst>
          </p:cNvPr>
          <p:cNvPicPr>
            <a:picLocks noChangeAspect="1"/>
          </p:cNvPicPr>
          <p:nvPr/>
        </p:nvPicPr>
        <p:blipFill>
          <a:blip r:embed="rId2"/>
          <a:stretch>
            <a:fillRect/>
          </a:stretch>
        </p:blipFill>
        <p:spPr>
          <a:xfrm>
            <a:off x="-2446" y="0"/>
            <a:ext cx="12196893" cy="6858000"/>
          </a:xfrm>
          <a:prstGeom prst="rect">
            <a:avLst/>
          </a:prstGeom>
        </p:spPr>
      </p:pic>
    </p:spTree>
    <p:extLst>
      <p:ext uri="{BB962C8B-B14F-4D97-AF65-F5344CB8AC3E}">
        <p14:creationId xmlns:p14="http://schemas.microsoft.com/office/powerpoint/2010/main" val="25504848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DB8FD5A6-AA7D-013D-6508-9D156B7510DD}"/>
              </a:ext>
            </a:extLst>
          </p:cNvPr>
          <p:cNvSpPr>
            <a:spLocks noGrp="1"/>
          </p:cNvSpPr>
          <p:nvPr/>
        </p:nvSpPr>
        <p:spPr>
          <a:xfrm>
            <a:off x="298200" y="840911"/>
            <a:ext cx="11587200" cy="400384"/>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chemeClr val="bg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0" cap="none" spc="0" normalizeH="0" baseline="0" noProof="0">
                <a:ln>
                  <a:noFill/>
                </a:ln>
                <a:solidFill>
                  <a:srgbClr val="FFFFFF"/>
                </a:solidFill>
                <a:effectLst/>
                <a:uLnTx/>
                <a:uFillTx/>
                <a:latin typeface="DM Sans 14pt"/>
                <a:ea typeface="+mn-ea"/>
                <a:cs typeface="+mn-cs"/>
              </a:rPr>
              <a:t>Copyright © DSM Nutritional Products Ltd 2025,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0" cap="none" spc="0" normalizeH="0" baseline="0" noProof="0">
                <a:ln>
                  <a:noFill/>
                </a:ln>
                <a:solidFill>
                  <a:srgbClr val="FFFFFF"/>
                </a:solidFill>
                <a:effectLst/>
                <a:uLnTx/>
                <a:uFillTx/>
                <a:latin typeface="DM Sans 14pt"/>
                <a:ea typeface="+mn-ea"/>
                <a:cs typeface="+mn-cs"/>
              </a:rPr>
              <a:t>www.dsm-firmenich.com. All rights reserved.</a:t>
            </a:r>
          </a:p>
        </p:txBody>
      </p:sp>
      <p:sp>
        <p:nvSpPr>
          <p:cNvPr id="3" name="Title 2">
            <a:extLst>
              <a:ext uri="{FF2B5EF4-FFF2-40B4-BE49-F238E27FC236}">
                <a16:creationId xmlns:a16="http://schemas.microsoft.com/office/drawing/2014/main" id="{43F1E9BB-D8B6-109A-3241-0345D2578088}"/>
              </a:ext>
            </a:extLst>
          </p:cNvPr>
          <p:cNvSpPr>
            <a:spLocks noGrp="1"/>
          </p:cNvSpPr>
          <p:nvPr/>
        </p:nvSpPr>
        <p:spPr>
          <a:xfrm>
            <a:off x="298200" y="464254"/>
            <a:ext cx="11591925" cy="421526"/>
          </a:xfrm>
          <a:prstGeom prst="rect">
            <a:avLst/>
          </a:prstGeom>
        </p:spPr>
        <p:txBody>
          <a:bodyPr vert="horz" lIns="0" tIns="0" rIns="0" bIns="0" rtlCol="0" anchor="t">
            <a:spAutoFit/>
          </a:bodyPr>
          <a:lstStyle>
            <a:lvl1pPr algn="l" defTabSz="914400" rtl="0" eaLnBrk="1" latinLnBrk="0" hangingPunct="1">
              <a:lnSpc>
                <a:spcPct val="90000"/>
              </a:lnSpc>
              <a:spcBef>
                <a:spcPct val="0"/>
              </a:spcBef>
              <a:buNone/>
              <a:defRPr sz="30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rgbClr val="FFFFFF"/>
                </a:solidFill>
                <a:effectLst/>
                <a:uLnTx/>
                <a:uFillTx/>
                <a:latin typeface="DM Sans 14pt"/>
                <a:ea typeface="+mj-ea"/>
                <a:cs typeface="+mj-cs"/>
              </a:rPr>
              <a:t>Disclaimer</a:t>
            </a:r>
          </a:p>
        </p:txBody>
      </p:sp>
      <p:sp>
        <p:nvSpPr>
          <p:cNvPr id="4" name="Text Placeholder 3">
            <a:extLst>
              <a:ext uri="{FF2B5EF4-FFF2-40B4-BE49-F238E27FC236}">
                <a16:creationId xmlns:a16="http://schemas.microsoft.com/office/drawing/2014/main" id="{BFEA1211-E44B-C8A5-6A39-63E79D7D145B}"/>
              </a:ext>
            </a:extLst>
          </p:cNvPr>
          <p:cNvSpPr txBox="1">
            <a:spLocks/>
          </p:cNvSpPr>
          <p:nvPr/>
        </p:nvSpPr>
        <p:spPr>
          <a:xfrm>
            <a:off x="298200" y="4414121"/>
            <a:ext cx="11595600" cy="1979625"/>
          </a:xfrm>
          <a:prstGeom prst="rect">
            <a:avLst/>
          </a:prstGeom>
        </p:spPr>
        <p:txBody>
          <a:bodyPr lIns="0" tIns="0" rIns="0" bIns="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14pt"/>
                <a:ea typeface="+mn-ea"/>
                <a:cs typeface="+mn-cs"/>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
        <p:nvSpPr>
          <p:cNvPr id="5" name="Text Placeholder 3">
            <a:extLst>
              <a:ext uri="{FF2B5EF4-FFF2-40B4-BE49-F238E27FC236}">
                <a16:creationId xmlns:a16="http://schemas.microsoft.com/office/drawing/2014/main" id="{82EE6F52-3A03-5501-DE33-94D08E616E89}"/>
              </a:ext>
            </a:extLst>
          </p:cNvPr>
          <p:cNvSpPr txBox="1">
            <a:spLocks/>
          </p:cNvSpPr>
          <p:nvPr/>
        </p:nvSpPr>
        <p:spPr>
          <a:xfrm>
            <a:off x="298201" y="1436966"/>
            <a:ext cx="11595600" cy="2215991"/>
          </a:xfrm>
          <a:prstGeom prst="rect">
            <a:avLst/>
          </a:prstGeom>
        </p:spPr>
        <p:txBody>
          <a:bodyPr lIns="0" tIns="0" rIns="0" bIns="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600" b="0" i="0" u="none" strike="noStrike" kern="0" cap="none" spc="0" normalizeH="0" baseline="0" noProof="0">
                <a:ln>
                  <a:noFill/>
                </a:ln>
                <a:solidFill>
                  <a:prstClr val="white"/>
                </a:solidFill>
                <a:effectLst/>
                <a:uLnTx/>
                <a:uFillTx/>
                <a:latin typeface="DM Sans 14pt"/>
                <a:ea typeface="+mn-ea"/>
                <a:cs typeface="+mn-cs"/>
              </a:rPr>
              <a:t>dsm-firmenich has used diligent care to ensure that the information provided herein is accurate and up-to-date, however, dsm-firmenich makes no representation or warranty, either expressly or implied, of the accuracy, reliability, or completeness thereof. The information provided herein contains scientific and product information for business to business use and does not constitute or provide scientific or medical advice, diagnosis or recommendation for treatment. Country or region-specific information should be considered when labelling or advertising to final consumer. In no event shall dsm-firmenich be liable for any damages arising from or reliance upon, or use of, any information provided herein. The content of this document is subject to change without further notice. Please contact your local dsm-firmenich representative for further details. All trademarks listed in this document are either (registered) trademarks of, or trademarks licensed by, the dsm-firmenich group of companies, unless explicitly stated otherwise.</a:t>
            </a:r>
          </a:p>
        </p:txBody>
      </p:sp>
      <p:sp>
        <p:nvSpPr>
          <p:cNvPr id="6" name="Title 2">
            <a:extLst>
              <a:ext uri="{FF2B5EF4-FFF2-40B4-BE49-F238E27FC236}">
                <a16:creationId xmlns:a16="http://schemas.microsoft.com/office/drawing/2014/main" id="{724F58FF-36C6-BCEF-EEF4-86D92AA6D575}"/>
              </a:ext>
            </a:extLst>
          </p:cNvPr>
          <p:cNvSpPr txBox="1">
            <a:spLocks/>
          </p:cNvSpPr>
          <p:nvPr/>
        </p:nvSpPr>
        <p:spPr>
          <a:xfrm>
            <a:off x="298201" y="4068521"/>
            <a:ext cx="10105856" cy="262143"/>
          </a:xfrm>
          <a:prstGeom prst="rect">
            <a:avLst/>
          </a:prstGeom>
        </p:spPr>
        <p:txBody>
          <a:bodyPr vert="horz" lIns="0" tIns="0" rIns="0" bIns="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n-ea"/>
                <a:cs typeface="+mn-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n-ea"/>
              <a:cs typeface="+mn-cs"/>
            </a:endParaRPr>
          </a:p>
        </p:txBody>
      </p:sp>
    </p:spTree>
    <p:extLst>
      <p:ext uri="{BB962C8B-B14F-4D97-AF65-F5344CB8AC3E}">
        <p14:creationId xmlns:p14="http://schemas.microsoft.com/office/powerpoint/2010/main" val="13935701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1571995"/>
      </p:ext>
    </p:extLst>
  </p:cSld>
  <p:clrMapOvr>
    <a:masterClrMapping/>
  </p:clrMapOvr>
</p:sld>
</file>

<file path=ppt/theme/theme1.xml><?xml version="1.0" encoding="utf-8"?>
<a:theme xmlns:a="http://schemas.openxmlformats.org/drawingml/2006/main" name="dsm-firmenich">
  <a:themeElements>
    <a:clrScheme name="Personalizar 2">
      <a:dk1>
        <a:srgbClr val="000000"/>
      </a:dk1>
      <a:lt1>
        <a:srgbClr val="FFFFFF"/>
      </a:lt1>
      <a:dk2>
        <a:srgbClr val="4D3C35"/>
      </a:dk2>
      <a:lt2>
        <a:srgbClr val="F0F0F0"/>
      </a:lt2>
      <a:accent1>
        <a:srgbClr val="CDC8CF"/>
      </a:accent1>
      <a:accent2>
        <a:srgbClr val="48A2CF"/>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2.xml><?xml version="1.0" encoding="utf-8"?>
<a:theme xmlns:a="http://schemas.openxmlformats.org/drawingml/2006/main" name="1_dsm-firmenich">
  <a:themeElements>
    <a:clrScheme name="Personalizar 2">
      <a:dk1>
        <a:srgbClr val="000000"/>
      </a:dk1>
      <a:lt1>
        <a:srgbClr val="FFFFFF"/>
      </a:lt1>
      <a:dk2>
        <a:srgbClr val="4D3C35"/>
      </a:dk2>
      <a:lt2>
        <a:srgbClr val="F0F0F0"/>
      </a:lt2>
      <a:accent1>
        <a:srgbClr val="CDC8CF"/>
      </a:accent1>
      <a:accent2>
        <a:srgbClr val="48A2CF"/>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3.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ce365c2d-dc26-4b82-a62b-1284a0444c12">
      <Terms xmlns="http://schemas.microsoft.com/office/infopath/2007/PartnerControls"/>
    </lcf76f155ced4ddcb4097134ff3c332f>
  </documentManagement>
</p:properti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o" ma:contentTypeID="0x0101006F90B4297E767F4A8BB88A44287440FB" ma:contentTypeVersion="17" ma:contentTypeDescription="Crie um novo documento." ma:contentTypeScope="" ma:versionID="091092694b873120302f2f3e1fa8cfc4">
  <xsd:schema xmlns:xsd="http://www.w3.org/2001/XMLSchema" xmlns:xs="http://www.w3.org/2001/XMLSchema" xmlns:p="http://schemas.microsoft.com/office/2006/metadata/properties" xmlns:ns2="5a2251cd-bd5e-462d-8f0e-b8d48ef43808" xmlns:ns3="ce365c2d-dc26-4b82-a62b-1284a0444c12" xmlns:ns4="5ef0e9f6-4356-42ed-8997-6ce0e4374ac8" targetNamespace="http://schemas.microsoft.com/office/2006/metadata/properties" ma:root="true" ma:fieldsID="86bd04fd36526434d4dcbdca98e09ca7" ns2:_="" ns3:_="" ns4:_="">
    <xsd:import namespace="5a2251cd-bd5e-462d-8f0e-b8d48ef43808"/>
    <xsd:import namespace="ce365c2d-dc26-4b82-a62b-1284a0444c12"/>
    <xsd:import namespace="5ef0e9f6-4356-42ed-8997-6ce0e4374ac8"/>
    <xsd:element name="properties">
      <xsd:complexType>
        <xsd:sequence>
          <xsd:element name="documentManagement">
            <xsd:complexType>
              <xsd:all>
                <xsd:element ref="ns2:TaxCatchAll" minOccurs="0"/>
                <xsd:element ref="ns2:TaxCatchAllLabel" minOccurs="0"/>
                <xsd:element ref="ns2:DSMClassification" minOccurs="0"/>
                <xsd:element ref="ns3:MediaServiceMetadata" minOccurs="0"/>
                <xsd:element ref="ns3:MediaServiceFastMetadata" minOccurs="0"/>
                <xsd:element ref="ns4:SharedWithUsers" minOccurs="0"/>
                <xsd:element ref="ns4:SharedWithDetails" minOccurs="0"/>
                <xsd:element ref="ns3:lcf76f155ced4ddcb4097134ff3c332f"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MediaServiceObjectDetectorVersions"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50ece57d-af6d-4e2b-90d1-65239131cfe3}" ma:internalName="TaxCatchAll" ma:showField="CatchAllData" ma:web="5ef0e9f6-4356-42ed-8997-6ce0e4374ac8">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50ece57d-af6d-4e2b-90d1-65239131cfe3}" ma:internalName="TaxCatchAllLabel" ma:readOnly="true" ma:showField="CatchAllDataLabel" ma:web="5ef0e9f6-4356-42ed-8997-6ce0e4374ac8">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ce365c2d-dc26-4b82-a62b-1284a0444c1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lcf76f155ced4ddcb4097134ff3c332f" ma:index="16" nillable="true" ma:taxonomy="true" ma:internalName="lcf76f155ced4ddcb4097134ff3c332f" ma:taxonomyFieldName="MediaServiceImageTags" ma:displayName="Marcações de imagem"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f0e9f6-4356-42ed-8997-6ce0e4374ac8" elementFormDefault="qualified">
    <xsd:import namespace="http://schemas.microsoft.com/office/2006/documentManagement/types"/>
    <xsd:import namespace="http://schemas.microsoft.com/office/infopath/2007/PartnerControls"/>
    <xsd:element name="SharedWithUsers" ma:index="13"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hes de Compartilhado Com"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192AB7-E55D-4C62-9017-90AD644F626D}">
  <ds:schemaRefs>
    <ds:schemaRef ds:uri="http://schemas.microsoft.com/office/2006/documentManagement/types"/>
    <ds:schemaRef ds:uri="http://schemas.microsoft.com/office/infopath/2007/PartnerControls"/>
    <ds:schemaRef ds:uri="ce365c2d-dc26-4b82-a62b-1284a0444c12"/>
    <ds:schemaRef ds:uri="http://purl.org/dc/elements/1.1/"/>
    <ds:schemaRef ds:uri="http://schemas.microsoft.com/office/2006/metadata/properties"/>
    <ds:schemaRef ds:uri="5a2251cd-bd5e-462d-8f0e-b8d48ef43808"/>
    <ds:schemaRef ds:uri="5ef0e9f6-4356-42ed-8997-6ce0e4374ac8"/>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4C2A9C74-E7A1-443F-92E6-46D6A387B662}">
  <ds:schemaRefs>
    <ds:schemaRef ds:uri="Microsoft.SharePoint.Taxonomy.ContentTypeSync"/>
  </ds:schemaRefs>
</ds:datastoreItem>
</file>

<file path=customXml/itemProps3.xml><?xml version="1.0" encoding="utf-8"?>
<ds:datastoreItem xmlns:ds="http://schemas.openxmlformats.org/officeDocument/2006/customXml" ds:itemID="{583678E2-4222-4067-BCC5-6F330AB279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ce365c2d-dc26-4b82-a62b-1284a0444c12"/>
    <ds:schemaRef ds:uri="5ef0e9f6-4356-42ed-8997-6ce0e4374a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7864003-2007-427C-B7ED-F957F87549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light-ppt-template_04112024</Template>
  <TotalTime>23889</TotalTime>
  <Words>4192</Words>
  <Application>Microsoft Office PowerPoint</Application>
  <PresentationFormat>Widescreen</PresentationFormat>
  <Paragraphs>434</Paragraphs>
  <Slides>48</Slides>
  <Notes>10</Notes>
  <HiddenSlides>0</HiddenSlides>
  <MMClips>6</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48</vt:i4>
      </vt:variant>
    </vt:vector>
  </HeadingPairs>
  <TitlesOfParts>
    <vt:vector size="62" baseType="lpstr">
      <vt:lpstr>DM Sans 14pt</vt:lpstr>
      <vt:lpstr>Lora Regular Roman</vt:lpstr>
      <vt:lpstr>DM Sans</vt:lpstr>
      <vt:lpstr>Wingdings</vt:lpstr>
      <vt:lpstr>Lora</vt:lpstr>
      <vt:lpstr>Calibri</vt:lpstr>
      <vt:lpstr>Titillium Web</vt:lpstr>
      <vt:lpstr>Arial</vt:lpstr>
      <vt:lpstr>DM Sans 14pt Medium</vt:lpstr>
      <vt:lpstr>Lora Regular Roman</vt:lpstr>
      <vt:lpstr>DM Sans Bold</vt:lpstr>
      <vt:lpstr>dsm-firmenich</vt:lpstr>
      <vt:lpstr>1_dsm-firmenich</vt:lpstr>
      <vt:lpstr>2_dsm-firmenich</vt:lpstr>
      <vt:lpstr>ETERWELL™ HAIR</vt:lpstr>
      <vt:lpstr>“Hair care is the new</vt:lpstr>
      <vt:lpstr>The search for hair care is starting to mirror key trends in skincare</vt:lpstr>
      <vt:lpstr>The search for hair care is starting to mirror key trends in skincare</vt:lpstr>
      <vt:lpstr>PowerPoint Presentation</vt:lpstr>
      <vt:lpstr>And yes, aging is a primary motivation when it comes to  hair care</vt:lpstr>
      <vt:lpstr>In this context,   is the buzzword</vt:lpstr>
      <vt:lpstr>In this context,   is the buzzword</vt:lpstr>
      <vt:lpstr>Consumers are realizing that longevity is closely linked to  hair follicles</vt:lpstr>
      <vt:lpstr>We are stepping  into the era of hair cellular beauty, where hair root care reaches a new level</vt:lpstr>
      <vt:lpstr>PowerPoint Presentation</vt:lpstr>
      <vt:lpstr>The senolytics concept applied to hair care</vt:lpstr>
      <vt:lpstr>Let's take a closer look at the process of senescence and  how it impacts hair health</vt:lpstr>
      <vt:lpstr>How can senolytic science support  the development of a solution capable  of reprogramming hair cells  and eliminating those that hinder  the process, while supporting the  healthy function of the remaining cells?</vt:lpstr>
      <vt:lpstr>Relying on exclusive hair senolytic capabilities</vt:lpstr>
      <vt:lpstr>We developed the first and only  test model for hair senescent cells</vt:lpstr>
      <vt:lpstr>PowerPoint Presentation</vt:lpstr>
      <vt:lpstr>PowerPoint Presentation</vt:lpstr>
      <vt:lpstr>PowerPoint Presentation</vt:lpstr>
      <vt:lpstr>PowerPoint Presentation</vt:lpstr>
      <vt:lpstr>A truly senolytic active ingredient, with complete proof of action in vitro  and in vivo</vt:lpstr>
      <vt:lpstr>Less senescent cells,  more longevitality for hair</vt:lpstr>
      <vt:lpstr>With a clear Senolytic mode of action</vt:lpstr>
      <vt:lpstr>Clinical study design: testing on those who need our solution the most</vt:lpstr>
      <vt:lpstr>Clear improvement of the hair vitality Anagen/Telogen ratio measurement  </vt:lpstr>
      <vt:lpstr>Showing highly significant  hair density increase</vt:lpstr>
      <vt:lpstr>Showing highly significant hair density increase with proven photographic evidence </vt:lpstr>
      <vt:lpstr>Showing highly significant hair density increase, especially for low hair density volunteers: Hair density, placebo group vs test group </vt:lpstr>
      <vt:lpstr>Proteome analysis </vt:lpstr>
      <vt:lpstr>Overall proteins  </vt:lpstr>
      <vt:lpstr>Inhibition of  Arginase-1 (ARG1) </vt:lpstr>
      <vt:lpstr>Increase in hair keratin </vt:lpstr>
      <vt:lpstr>Increase in keratin-associated proteins </vt:lpstr>
      <vt:lpstr>Alopecia promotor inhibition</vt:lpstr>
      <vt:lpstr>Apoptosis markers</vt:lpstr>
      <vt:lpstr>Apoptosis marker MTCH1</vt:lpstr>
      <vt:lpstr>Senescence inducing markers</vt:lpstr>
      <vt:lpstr>PowerPoint Presentation</vt:lpstr>
      <vt:lpstr>PowerPoint Presentation</vt:lpstr>
      <vt:lpstr>And all of this is possible without harming people or the planet </vt:lpstr>
      <vt:lpstr>A Holistic Sustainable Solution </vt:lpstr>
      <vt:lpstr>Organic, ethical and  fully traceable bioactive</vt:lpstr>
      <vt:lpstr>PowerPoint Presentation</vt:lpstr>
      <vt:lpstr>PowerPoint Presentation</vt:lpstr>
      <vt:lpstr>PowerPoint Presentation</vt:lpstr>
      <vt:lpstr>PowerPoint Presentation</vt:lpstr>
      <vt:lpstr>PowerPoint Presentation</vt:lpstr>
      <vt:lpstr>PowerPoint Presentation</vt:lpstr>
    </vt:vector>
  </TitlesOfParts>
  <Company>dsm-firmenich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eterwell_hair_master_presentation_ 2025-04</dc:title>
  <dc:creator>Jina Kim</dc:creator>
  <cp:lastModifiedBy>Marie-Sophie Meisinger</cp:lastModifiedBy>
  <cp:revision>103</cp:revision>
  <dcterms:created xsi:type="dcterms:W3CDTF">2025-01-22T13:21:13Z</dcterms:created>
  <dcterms:modified xsi:type="dcterms:W3CDTF">2025-05-12T08:10:28Z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0x0101006F90B4297E767F4A8BB88A44287440FB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2024-11-03T20:46:03Z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45f35ab5-e1ec-4928-aa11-e672cbaa48c4</vt:lpwstr>
  </property>
  <property fmtid="{D5CDD505-2E9C-101B-9397-08002B2CF9AE}" pid="10" name="MSIP_Label_2ff753fd-faf2-4608-9b59-553f003adcdf_ContentBits">
    <vt:lpwstr>0</vt:lpwstr>
  </property>
</Properties>
</file>