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27" r:id="rId6"/>
    <p:sldMasterId id="2147483734" r:id="rId7"/>
  </p:sldMasterIdLst>
  <p:notesMasterIdLst>
    <p:notesMasterId r:id="rId26"/>
  </p:notesMasterIdLst>
  <p:sldIdLst>
    <p:sldId id="2147483536" r:id="rId8"/>
    <p:sldId id="2460" r:id="rId9"/>
    <p:sldId id="2147483535" r:id="rId10"/>
    <p:sldId id="2466" r:id="rId11"/>
    <p:sldId id="2471" r:id="rId12"/>
    <p:sldId id="2474" r:id="rId13"/>
    <p:sldId id="2147483539" r:id="rId14"/>
    <p:sldId id="2147483541" r:id="rId15"/>
    <p:sldId id="2147483569" r:id="rId16"/>
    <p:sldId id="2147483571" r:id="rId17"/>
    <p:sldId id="2147483546" r:id="rId18"/>
    <p:sldId id="2147483572" r:id="rId19"/>
    <p:sldId id="2147483576" r:id="rId20"/>
    <p:sldId id="2147482919" r:id="rId21"/>
    <p:sldId id="2147483575" r:id="rId22"/>
    <p:sldId id="2445" r:id="rId23"/>
    <p:sldId id="2147472819" r:id="rId24"/>
    <p:sldId id="2147483567" r:id="rId25"/>
  </p:sldIdLst>
  <p:sldSz cx="12192000" cy="6858000"/>
  <p:notesSz cx="6858000" cy="9144000"/>
  <p:embeddedFontLst>
    <p:embeddedFont>
      <p:font typeface="DM Sans" pitchFamily="2" charset="0"/>
      <p:regular r:id="rId27"/>
      <p:bold r:id="rId28"/>
      <p:italic r:id="rId29"/>
      <p:boldItalic r:id="rId30"/>
    </p:embeddedFont>
    <p:embeddedFont>
      <p:font typeface="DM Sans 14pt" panose="020B0604020202020204" charset="0"/>
      <p:regular r:id="rId31"/>
      <p:bold r:id="rId32"/>
      <p:italic r:id="rId33"/>
      <p:boldItalic r:id="rId34"/>
    </p:embeddedFont>
    <p:embeddedFont>
      <p:font typeface="DM Sans 14pt Medium" panose="020B0604020202020204" charset="0"/>
      <p:regular r:id="rId35"/>
      <p:bold r:id="rId36"/>
      <p:italic r:id="rId37"/>
    </p:embeddedFont>
    <p:embeddedFont>
      <p:font typeface="DM Sans Bold" pitchFamily="2" charset="0"/>
      <p:regular r:id="rId38"/>
      <p:bold r:id="rId39"/>
      <p:italic r:id="rId40"/>
      <p:boldItalic r:id="rId41"/>
    </p:embeddedFont>
    <p:embeddedFont>
      <p:font typeface="Lora" pitchFamily="2" charset="0"/>
      <p:regular r:id="rId42"/>
      <p:bold r:id="rId43"/>
      <p:italic r:id="rId44"/>
      <p:boldItalic r:id="rId45"/>
    </p:embeddedFont>
    <p:embeddedFont>
      <p:font typeface="Lora Regular Roman" panose="020B0604020202020204" charset="0"/>
      <p:regular r:id="rId46"/>
      <p:bold r:id="rId47"/>
      <p:italic r:id="rId48"/>
      <p:boldItalic r:id="rId49"/>
    </p:embeddedFont>
    <p:embeddedFont>
      <p:font typeface="Titillium Web" panose="00000500000000000000" pitchFamily="2"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945D2C-FF8A-1C08-1B31-DBF395BA5E1D}" name="Fabrice Guillemard" initials="FG" userId="S::Fabrice.Guillemard@dsm-firmenich.com::c0b4a618-d524-4831-90b6-542044e0fcdf" providerId="AD"/>
  <p188:author id="{85E5FDC3-A861-8CFC-4B6D-7592E83C8E09}" name="Fabrice Guillemard" initials="FG" userId="S::fabrice.guillemard@dsm-firmenich.com::c0b4a618-d524-4831-90b6-542044e0fcd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ndy Beer" initials="" lastIdx="1" clrIdx="0"/>
  <p:cmAuthor id="2" name="Fabrice Guillemard" initials="FG" lastIdx="151" clrIdx="1">
    <p:extLst>
      <p:ext uri="{19B8F6BF-5375-455C-9EA6-DF929625EA0E}">
        <p15:presenceInfo xmlns:p15="http://schemas.microsoft.com/office/powerpoint/2012/main" userId="S::Fabrice.Guillemard@dsm-firmenich.com::c0b4a618-d524-4831-90b6-542044e0fcdf" providerId="AD"/>
      </p:ext>
    </p:extLst>
  </p:cmAuthor>
  <p:cmAuthor id="3" name="Hannah Rogers" initials="HR" lastIdx="39" clrIdx="2">
    <p:extLst>
      <p:ext uri="{19B8F6BF-5375-455C-9EA6-DF929625EA0E}">
        <p15:presenceInfo xmlns:p15="http://schemas.microsoft.com/office/powerpoint/2012/main" userId="S::hannah.rogers@dsm-firmenich.com::2346ecd9-d6aa-44b3-abb5-178f895e11f0" providerId="AD"/>
      </p:ext>
    </p:extLst>
  </p:cmAuthor>
  <p:cmAuthor id="4" name="FIB Experiência de Marca" initials="FE" lastIdx="3" clrIdx="3">
    <p:extLst>
      <p:ext uri="{19B8F6BF-5375-455C-9EA6-DF929625EA0E}">
        <p15:presenceInfo xmlns:p15="http://schemas.microsoft.com/office/powerpoint/2012/main" userId="S::fib@experienciademarca.onmicrosoft.com::cc25c516-e6cc-450f-8861-fe40445007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A2CF"/>
    <a:srgbClr val="0B3C56"/>
    <a:srgbClr val="FFFFFF"/>
    <a:srgbClr val="F7F7F7"/>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DAC8A2-C960-4C9E-94C2-AF38F4C0EE7B}" v="31" dt="2025-05-05T08:03:53.877"/>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31" autoAdjust="0"/>
    <p:restoredTop sz="81961" autoAdjust="0"/>
  </p:normalViewPr>
  <p:slideViewPr>
    <p:cSldViewPr snapToGrid="0">
      <p:cViewPr varScale="1">
        <p:scale>
          <a:sx n="87" d="100"/>
          <a:sy n="87" d="100"/>
        </p:scale>
        <p:origin x="1182" y="84"/>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14.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font" Target="fonts/font21.fntdata"/><Relationship Id="rId50" Type="http://schemas.openxmlformats.org/officeDocument/2006/relationships/font" Target="fonts/font24.fntdata"/><Relationship Id="rId55" Type="http://schemas.openxmlformats.org/officeDocument/2006/relationships/presProps" Target="pres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font" Target="fonts/font3.fntdata"/><Relationship Id="rId41" Type="http://schemas.openxmlformats.org/officeDocument/2006/relationships/font" Target="fonts/font15.fntdata"/><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font" Target="fonts/font19.fntdata"/><Relationship Id="rId53" Type="http://schemas.openxmlformats.org/officeDocument/2006/relationships/font" Target="fonts/font27.fntdata"/><Relationship Id="rId58"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font" Target="fonts/font2.fntdata"/><Relationship Id="rId36" Type="http://schemas.openxmlformats.org/officeDocument/2006/relationships/font" Target="fonts/font10.fntdata"/><Relationship Id="rId49" Type="http://schemas.openxmlformats.org/officeDocument/2006/relationships/font" Target="fonts/font23.fntdata"/><Relationship Id="rId57" Type="http://schemas.openxmlformats.org/officeDocument/2006/relationships/theme" Target="theme/theme1.xml"/><Relationship Id="rId61"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font" Target="fonts/font5.fntdata"/><Relationship Id="rId44" Type="http://schemas.openxmlformats.org/officeDocument/2006/relationships/font" Target="fonts/font18.fntdata"/><Relationship Id="rId52" Type="http://schemas.openxmlformats.org/officeDocument/2006/relationships/font" Target="fonts/font26.fntdata"/><Relationship Id="rId60"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font" Target="fonts/font22.fntdata"/><Relationship Id="rId56"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font" Target="fonts/font25.fntdata"/><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font" Target="fonts/font20.fntdata"/><Relationship Id="rId5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BE151CCC-ACFD-43CD-945C-13262E931074}"/>
    <pc:docChg chg="undo custSel addSld delSld modSld sldOrd">
      <pc:chgData name="Marie-Sophie Meisinger" userId="286e1ad8-c636-4702-a91e-982a33a1b0e7" providerId="ADAL" clId="{BE151CCC-ACFD-43CD-945C-13262E931074}" dt="2025-05-05T08:38:19.025" v="32" actId="47"/>
      <pc:docMkLst>
        <pc:docMk/>
      </pc:docMkLst>
      <pc:sldChg chg="del">
        <pc:chgData name="Marie-Sophie Meisinger" userId="286e1ad8-c636-4702-a91e-982a33a1b0e7" providerId="ADAL" clId="{BE151CCC-ACFD-43CD-945C-13262E931074}" dt="2025-05-05T08:32:45.768" v="0" actId="47"/>
        <pc:sldMkLst>
          <pc:docMk/>
          <pc:sldMk cId="827478499" sldId="2449"/>
        </pc:sldMkLst>
      </pc:sldChg>
      <pc:sldChg chg="del">
        <pc:chgData name="Marie-Sophie Meisinger" userId="286e1ad8-c636-4702-a91e-982a33a1b0e7" providerId="ADAL" clId="{BE151CCC-ACFD-43CD-945C-13262E931074}" dt="2025-05-05T08:33:03.439" v="1" actId="47"/>
        <pc:sldMkLst>
          <pc:docMk/>
          <pc:sldMk cId="3852358560" sldId="2456"/>
        </pc:sldMkLst>
      </pc:sldChg>
      <pc:sldChg chg="del">
        <pc:chgData name="Marie-Sophie Meisinger" userId="286e1ad8-c636-4702-a91e-982a33a1b0e7" providerId="ADAL" clId="{BE151CCC-ACFD-43CD-945C-13262E931074}" dt="2025-05-05T08:33:03.439" v="1" actId="47"/>
        <pc:sldMkLst>
          <pc:docMk/>
          <pc:sldMk cId="2655070482" sldId="2458"/>
        </pc:sldMkLst>
      </pc:sldChg>
      <pc:sldChg chg="del">
        <pc:chgData name="Marie-Sophie Meisinger" userId="286e1ad8-c636-4702-a91e-982a33a1b0e7" providerId="ADAL" clId="{BE151CCC-ACFD-43CD-945C-13262E931074}" dt="2025-05-05T08:33:03.439" v="1" actId="47"/>
        <pc:sldMkLst>
          <pc:docMk/>
          <pc:sldMk cId="547526605" sldId="2459"/>
        </pc:sldMkLst>
      </pc:sldChg>
      <pc:sldChg chg="del">
        <pc:chgData name="Marie-Sophie Meisinger" userId="286e1ad8-c636-4702-a91e-982a33a1b0e7" providerId="ADAL" clId="{BE151CCC-ACFD-43CD-945C-13262E931074}" dt="2025-05-05T08:34:18.784" v="9" actId="47"/>
        <pc:sldMkLst>
          <pc:docMk/>
          <pc:sldMk cId="2390819960" sldId="2461"/>
        </pc:sldMkLst>
      </pc:sldChg>
      <pc:sldChg chg="del">
        <pc:chgData name="Marie-Sophie Meisinger" userId="286e1ad8-c636-4702-a91e-982a33a1b0e7" providerId="ADAL" clId="{BE151CCC-ACFD-43CD-945C-13262E931074}" dt="2025-05-05T08:33:32.105" v="4" actId="47"/>
        <pc:sldMkLst>
          <pc:docMk/>
          <pc:sldMk cId="1733382757" sldId="2462"/>
        </pc:sldMkLst>
      </pc:sldChg>
      <pc:sldChg chg="del">
        <pc:chgData name="Marie-Sophie Meisinger" userId="286e1ad8-c636-4702-a91e-982a33a1b0e7" providerId="ADAL" clId="{BE151CCC-ACFD-43CD-945C-13262E931074}" dt="2025-05-05T08:34:18.784" v="9" actId="47"/>
        <pc:sldMkLst>
          <pc:docMk/>
          <pc:sldMk cId="4063872293" sldId="2463"/>
        </pc:sldMkLst>
      </pc:sldChg>
      <pc:sldChg chg="del">
        <pc:chgData name="Marie-Sophie Meisinger" userId="286e1ad8-c636-4702-a91e-982a33a1b0e7" providerId="ADAL" clId="{BE151CCC-ACFD-43CD-945C-13262E931074}" dt="2025-05-05T08:34:18.784" v="9" actId="47"/>
        <pc:sldMkLst>
          <pc:docMk/>
          <pc:sldMk cId="3911629053" sldId="2464"/>
        </pc:sldMkLst>
      </pc:sldChg>
      <pc:sldChg chg="del">
        <pc:chgData name="Marie-Sophie Meisinger" userId="286e1ad8-c636-4702-a91e-982a33a1b0e7" providerId="ADAL" clId="{BE151CCC-ACFD-43CD-945C-13262E931074}" dt="2025-05-05T08:34:41.318" v="12" actId="47"/>
        <pc:sldMkLst>
          <pc:docMk/>
          <pc:sldMk cId="3756896104" sldId="2465"/>
        </pc:sldMkLst>
      </pc:sldChg>
      <pc:sldChg chg="ord">
        <pc:chgData name="Marie-Sophie Meisinger" userId="286e1ad8-c636-4702-a91e-982a33a1b0e7" providerId="ADAL" clId="{BE151CCC-ACFD-43CD-945C-13262E931074}" dt="2025-05-05T08:33:45.466" v="6"/>
        <pc:sldMkLst>
          <pc:docMk/>
          <pc:sldMk cId="1080374679" sldId="2466"/>
        </pc:sldMkLst>
      </pc:sldChg>
      <pc:sldChg chg="del">
        <pc:chgData name="Marie-Sophie Meisinger" userId="286e1ad8-c636-4702-a91e-982a33a1b0e7" providerId="ADAL" clId="{BE151CCC-ACFD-43CD-945C-13262E931074}" dt="2025-05-05T08:34:41.318" v="12" actId="47"/>
        <pc:sldMkLst>
          <pc:docMk/>
          <pc:sldMk cId="508457930" sldId="2467"/>
        </pc:sldMkLst>
      </pc:sldChg>
      <pc:sldChg chg="del">
        <pc:chgData name="Marie-Sophie Meisinger" userId="286e1ad8-c636-4702-a91e-982a33a1b0e7" providerId="ADAL" clId="{BE151CCC-ACFD-43CD-945C-13262E931074}" dt="2025-05-05T08:35:01.209" v="19" actId="47"/>
        <pc:sldMkLst>
          <pc:docMk/>
          <pc:sldMk cId="3087355039" sldId="2469"/>
        </pc:sldMkLst>
      </pc:sldChg>
      <pc:sldChg chg="ord">
        <pc:chgData name="Marie-Sophie Meisinger" userId="286e1ad8-c636-4702-a91e-982a33a1b0e7" providerId="ADAL" clId="{BE151CCC-ACFD-43CD-945C-13262E931074}" dt="2025-05-05T08:34:02.550" v="8"/>
        <pc:sldMkLst>
          <pc:docMk/>
          <pc:sldMk cId="260752283" sldId="2471"/>
        </pc:sldMkLst>
      </pc:sldChg>
      <pc:sldChg chg="ord">
        <pc:chgData name="Marie-Sophie Meisinger" userId="286e1ad8-c636-4702-a91e-982a33a1b0e7" providerId="ADAL" clId="{BE151CCC-ACFD-43CD-945C-13262E931074}" dt="2025-05-05T08:34:28.324" v="11"/>
        <pc:sldMkLst>
          <pc:docMk/>
          <pc:sldMk cId="634628130" sldId="2474"/>
        </pc:sldMkLst>
      </pc:sldChg>
      <pc:sldChg chg="ord">
        <pc:chgData name="Marie-Sophie Meisinger" userId="286e1ad8-c636-4702-a91e-982a33a1b0e7" providerId="ADAL" clId="{BE151CCC-ACFD-43CD-945C-13262E931074}" dt="2025-05-05T08:33:21.883" v="3"/>
        <pc:sldMkLst>
          <pc:docMk/>
          <pc:sldMk cId="3980257466" sldId="2147483535"/>
        </pc:sldMkLst>
      </pc:sldChg>
      <pc:sldChg chg="del">
        <pc:chgData name="Marie-Sophie Meisinger" userId="286e1ad8-c636-4702-a91e-982a33a1b0e7" providerId="ADAL" clId="{BE151CCC-ACFD-43CD-945C-13262E931074}" dt="2025-05-05T08:35:01.209" v="19" actId="47"/>
        <pc:sldMkLst>
          <pc:docMk/>
          <pc:sldMk cId="796109625" sldId="2147483537"/>
        </pc:sldMkLst>
      </pc:sldChg>
      <pc:sldChg chg="ord">
        <pc:chgData name="Marie-Sophie Meisinger" userId="286e1ad8-c636-4702-a91e-982a33a1b0e7" providerId="ADAL" clId="{BE151CCC-ACFD-43CD-945C-13262E931074}" dt="2025-05-05T08:34:44.411" v="14"/>
        <pc:sldMkLst>
          <pc:docMk/>
          <pc:sldMk cId="2690295982" sldId="2147483539"/>
        </pc:sldMkLst>
      </pc:sldChg>
      <pc:sldChg chg="del">
        <pc:chgData name="Marie-Sophie Meisinger" userId="286e1ad8-c636-4702-a91e-982a33a1b0e7" providerId="ADAL" clId="{BE151CCC-ACFD-43CD-945C-13262E931074}" dt="2025-05-05T08:35:09.232" v="20" actId="47"/>
        <pc:sldMkLst>
          <pc:docMk/>
          <pc:sldMk cId="323892480" sldId="2147483540"/>
        </pc:sldMkLst>
      </pc:sldChg>
      <pc:sldChg chg="ord">
        <pc:chgData name="Marie-Sophie Meisinger" userId="286e1ad8-c636-4702-a91e-982a33a1b0e7" providerId="ADAL" clId="{BE151CCC-ACFD-43CD-945C-13262E931074}" dt="2025-05-05T08:34:51.491" v="18"/>
        <pc:sldMkLst>
          <pc:docMk/>
          <pc:sldMk cId="4184969830" sldId="2147483541"/>
        </pc:sldMkLst>
      </pc:sldChg>
      <pc:sldChg chg="add del">
        <pc:chgData name="Marie-Sophie Meisinger" userId="286e1ad8-c636-4702-a91e-982a33a1b0e7" providerId="ADAL" clId="{BE151CCC-ACFD-43CD-945C-13262E931074}" dt="2025-05-05T08:37:49.005" v="29" actId="47"/>
        <pc:sldMkLst>
          <pc:docMk/>
          <pc:sldMk cId="2570862925" sldId="2147483543"/>
        </pc:sldMkLst>
      </pc:sldChg>
      <pc:sldChg chg="add del">
        <pc:chgData name="Marie-Sophie Meisinger" userId="286e1ad8-c636-4702-a91e-982a33a1b0e7" providerId="ADAL" clId="{BE151CCC-ACFD-43CD-945C-13262E931074}" dt="2025-05-05T08:37:49.005" v="29" actId="47"/>
        <pc:sldMkLst>
          <pc:docMk/>
          <pc:sldMk cId="405835464" sldId="2147483544"/>
        </pc:sldMkLst>
      </pc:sldChg>
      <pc:sldChg chg="add del">
        <pc:chgData name="Marie-Sophie Meisinger" userId="286e1ad8-c636-4702-a91e-982a33a1b0e7" providerId="ADAL" clId="{BE151CCC-ACFD-43CD-945C-13262E931074}" dt="2025-05-05T08:37:49.005" v="29" actId="47"/>
        <pc:sldMkLst>
          <pc:docMk/>
          <pc:sldMk cId="3490237990" sldId="2147483545"/>
        </pc:sldMkLst>
      </pc:sldChg>
      <pc:sldChg chg="add del">
        <pc:chgData name="Marie-Sophie Meisinger" userId="286e1ad8-c636-4702-a91e-982a33a1b0e7" providerId="ADAL" clId="{BE151CCC-ACFD-43CD-945C-13262E931074}" dt="2025-05-05T08:38:13.169" v="31" actId="47"/>
        <pc:sldMkLst>
          <pc:docMk/>
          <pc:sldMk cId="3658433855" sldId="2147483550"/>
        </pc:sldMkLst>
      </pc:sldChg>
      <pc:sldChg chg="add del">
        <pc:chgData name="Marie-Sophie Meisinger" userId="286e1ad8-c636-4702-a91e-982a33a1b0e7" providerId="ADAL" clId="{BE151CCC-ACFD-43CD-945C-13262E931074}" dt="2025-05-05T08:38:13.169" v="31" actId="47"/>
        <pc:sldMkLst>
          <pc:docMk/>
          <pc:sldMk cId="787282777" sldId="2147483551"/>
        </pc:sldMkLst>
      </pc:sldChg>
      <pc:sldChg chg="add del">
        <pc:chgData name="Marie-Sophie Meisinger" userId="286e1ad8-c636-4702-a91e-982a33a1b0e7" providerId="ADAL" clId="{BE151CCC-ACFD-43CD-945C-13262E931074}" dt="2025-05-05T08:38:13.169" v="31" actId="47"/>
        <pc:sldMkLst>
          <pc:docMk/>
          <pc:sldMk cId="121255135" sldId="2147483552"/>
        </pc:sldMkLst>
      </pc:sldChg>
      <pc:sldChg chg="add del">
        <pc:chgData name="Marie-Sophie Meisinger" userId="286e1ad8-c636-4702-a91e-982a33a1b0e7" providerId="ADAL" clId="{BE151CCC-ACFD-43CD-945C-13262E931074}" dt="2025-05-05T08:38:00.108" v="30" actId="47"/>
        <pc:sldMkLst>
          <pc:docMk/>
          <pc:sldMk cId="2899166670" sldId="2147483554"/>
        </pc:sldMkLst>
      </pc:sldChg>
      <pc:sldChg chg="add del">
        <pc:chgData name="Marie-Sophie Meisinger" userId="286e1ad8-c636-4702-a91e-982a33a1b0e7" providerId="ADAL" clId="{BE151CCC-ACFD-43CD-945C-13262E931074}" dt="2025-05-05T08:38:00.108" v="30" actId="47"/>
        <pc:sldMkLst>
          <pc:docMk/>
          <pc:sldMk cId="3989939099" sldId="2147483555"/>
        </pc:sldMkLst>
      </pc:sldChg>
      <pc:sldChg chg="add del">
        <pc:chgData name="Marie-Sophie Meisinger" userId="286e1ad8-c636-4702-a91e-982a33a1b0e7" providerId="ADAL" clId="{BE151CCC-ACFD-43CD-945C-13262E931074}" dt="2025-05-05T08:38:00.108" v="30" actId="47"/>
        <pc:sldMkLst>
          <pc:docMk/>
          <pc:sldMk cId="3406154304" sldId="2147483556"/>
        </pc:sldMkLst>
      </pc:sldChg>
      <pc:sldChg chg="add del">
        <pc:chgData name="Marie-Sophie Meisinger" userId="286e1ad8-c636-4702-a91e-982a33a1b0e7" providerId="ADAL" clId="{BE151CCC-ACFD-43CD-945C-13262E931074}" dt="2025-05-05T08:38:00.108" v="30" actId="47"/>
        <pc:sldMkLst>
          <pc:docMk/>
          <pc:sldMk cId="1329210562" sldId="2147483558"/>
        </pc:sldMkLst>
      </pc:sldChg>
      <pc:sldChg chg="add del">
        <pc:chgData name="Marie-Sophie Meisinger" userId="286e1ad8-c636-4702-a91e-982a33a1b0e7" providerId="ADAL" clId="{BE151CCC-ACFD-43CD-945C-13262E931074}" dt="2025-05-05T08:38:00.108" v="30" actId="47"/>
        <pc:sldMkLst>
          <pc:docMk/>
          <pc:sldMk cId="3179277933" sldId="2147483559"/>
        </pc:sldMkLst>
      </pc:sldChg>
      <pc:sldChg chg="add del">
        <pc:chgData name="Marie-Sophie Meisinger" userId="286e1ad8-c636-4702-a91e-982a33a1b0e7" providerId="ADAL" clId="{BE151CCC-ACFD-43CD-945C-13262E931074}" dt="2025-05-05T08:38:00.108" v="30" actId="47"/>
        <pc:sldMkLst>
          <pc:docMk/>
          <pc:sldMk cId="75139905" sldId="2147483560"/>
        </pc:sldMkLst>
      </pc:sldChg>
      <pc:sldChg chg="add del">
        <pc:chgData name="Marie-Sophie Meisinger" userId="286e1ad8-c636-4702-a91e-982a33a1b0e7" providerId="ADAL" clId="{BE151CCC-ACFD-43CD-945C-13262E931074}" dt="2025-05-05T08:38:00.108" v="30" actId="47"/>
        <pc:sldMkLst>
          <pc:docMk/>
          <pc:sldMk cId="2508921078" sldId="2147483561"/>
        </pc:sldMkLst>
      </pc:sldChg>
      <pc:sldChg chg="add del">
        <pc:chgData name="Marie-Sophie Meisinger" userId="286e1ad8-c636-4702-a91e-982a33a1b0e7" providerId="ADAL" clId="{BE151CCC-ACFD-43CD-945C-13262E931074}" dt="2025-05-05T08:38:00.108" v="30" actId="47"/>
        <pc:sldMkLst>
          <pc:docMk/>
          <pc:sldMk cId="644651616" sldId="2147483562"/>
        </pc:sldMkLst>
      </pc:sldChg>
      <pc:sldChg chg="add del">
        <pc:chgData name="Marie-Sophie Meisinger" userId="286e1ad8-c636-4702-a91e-982a33a1b0e7" providerId="ADAL" clId="{BE151CCC-ACFD-43CD-945C-13262E931074}" dt="2025-05-05T08:38:00.108" v="30" actId="47"/>
        <pc:sldMkLst>
          <pc:docMk/>
          <pc:sldMk cId="2063329298" sldId="2147483563"/>
        </pc:sldMkLst>
      </pc:sldChg>
      <pc:sldChg chg="add del">
        <pc:chgData name="Marie-Sophie Meisinger" userId="286e1ad8-c636-4702-a91e-982a33a1b0e7" providerId="ADAL" clId="{BE151CCC-ACFD-43CD-945C-13262E931074}" dt="2025-05-05T08:38:00.108" v="30" actId="47"/>
        <pc:sldMkLst>
          <pc:docMk/>
          <pc:sldMk cId="2109306365" sldId="2147483568"/>
        </pc:sldMkLst>
      </pc:sldChg>
      <pc:sldChg chg="add del">
        <pc:chgData name="Marie-Sophie Meisinger" userId="286e1ad8-c636-4702-a91e-982a33a1b0e7" providerId="ADAL" clId="{BE151CCC-ACFD-43CD-945C-13262E931074}" dt="2025-05-05T08:37:33.456" v="28" actId="47"/>
        <pc:sldMkLst>
          <pc:docMk/>
          <pc:sldMk cId="3840132396" sldId="2147483571"/>
        </pc:sldMkLst>
      </pc:sldChg>
      <pc:sldChg chg="add del">
        <pc:chgData name="Marie-Sophie Meisinger" userId="286e1ad8-c636-4702-a91e-982a33a1b0e7" providerId="ADAL" clId="{BE151CCC-ACFD-43CD-945C-13262E931074}" dt="2025-05-05T08:37:19.257" v="26" actId="47"/>
        <pc:sldMkLst>
          <pc:docMk/>
          <pc:sldMk cId="2452633168" sldId="2147483572"/>
        </pc:sldMkLst>
      </pc:sldChg>
      <pc:sldChg chg="add del">
        <pc:chgData name="Marie-Sophie Meisinger" userId="286e1ad8-c636-4702-a91e-982a33a1b0e7" providerId="ADAL" clId="{BE151CCC-ACFD-43CD-945C-13262E931074}" dt="2025-05-05T08:38:19.025" v="32" actId="47"/>
        <pc:sldMkLst>
          <pc:docMk/>
          <pc:sldMk cId="2436987425" sldId="2147483573"/>
        </pc:sldMkLst>
      </pc:sldChg>
      <pc:sldMasterChg chg="addSldLayout delSldLayout">
        <pc:chgData name="Marie-Sophie Meisinger" userId="286e1ad8-c636-4702-a91e-982a33a1b0e7" providerId="ADAL" clId="{BE151CCC-ACFD-43CD-945C-13262E931074}" dt="2025-05-05T08:38:19.025" v="32" actId="47"/>
        <pc:sldMasterMkLst>
          <pc:docMk/>
          <pc:sldMasterMk cId="1294915341" sldId="2147483648"/>
        </pc:sldMasterMkLst>
        <pc:sldLayoutChg chg="add del">
          <pc:chgData name="Marie-Sophie Meisinger" userId="286e1ad8-c636-4702-a91e-982a33a1b0e7" providerId="ADAL" clId="{BE151CCC-ACFD-43CD-945C-13262E931074}" dt="2025-05-05T08:38:19.025" v="32" actId="47"/>
          <pc:sldLayoutMkLst>
            <pc:docMk/>
            <pc:sldMasterMk cId="1294915341" sldId="2147483648"/>
            <pc:sldLayoutMk cId="1327875688" sldId="2147483726"/>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fib\Downloads\Linum%20alpinum_senolytics%20in%20vitro_0125.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0B3C56"/>
              </a:solidFill>
              <a:ln>
                <a:noFill/>
              </a:ln>
              <a:effectLst/>
            </c:spPr>
            <c:extLst>
              <c:ext xmlns:c16="http://schemas.microsoft.com/office/drawing/2014/chart" uri="{C3380CC4-5D6E-409C-BE32-E72D297353CC}">
                <c16:uniqueId val="{00000001-75C5-C249-A7F1-DF89C5B41F14}"/>
              </c:ext>
            </c:extLst>
          </c:dPt>
          <c:dPt>
            <c:idx val="1"/>
            <c:invertIfNegative val="0"/>
            <c:bubble3D val="0"/>
            <c:spPr>
              <a:solidFill>
                <a:schemeClr val="accent1">
                  <a:lumMod val="20000"/>
                  <a:lumOff val="80000"/>
                </a:schemeClr>
              </a:solidFill>
              <a:ln>
                <a:noFill/>
              </a:ln>
              <a:effectLst/>
            </c:spPr>
            <c:extLst>
              <c:ext xmlns:c16="http://schemas.microsoft.com/office/drawing/2014/chart" uri="{C3380CC4-5D6E-409C-BE32-E72D297353CC}">
                <c16:uniqueId val="{00000003-75C5-C249-A7F1-DF89C5B41F14}"/>
              </c:ext>
            </c:extLst>
          </c:dPt>
          <c:dPt>
            <c:idx val="2"/>
            <c:invertIfNegative val="0"/>
            <c:bubble3D val="0"/>
            <c:spPr>
              <a:solidFill>
                <a:srgbClr val="48A2CF"/>
              </a:solidFill>
              <a:ln>
                <a:noFill/>
              </a:ln>
              <a:effectLst/>
            </c:spPr>
            <c:extLst>
              <c:ext xmlns:c16="http://schemas.microsoft.com/office/drawing/2014/chart" uri="{C3380CC4-5D6E-409C-BE32-E72D297353CC}">
                <c16:uniqueId val="{00000004-5FF3-7642-9F69-D06A11059C59}"/>
              </c:ext>
            </c:extLst>
          </c:dPt>
          <c:dPt>
            <c:idx val="3"/>
            <c:invertIfNegative val="0"/>
            <c:bubble3D val="0"/>
            <c:spPr>
              <a:solidFill>
                <a:srgbClr val="48A2CF"/>
              </a:solidFill>
              <a:ln>
                <a:noFill/>
              </a:ln>
              <a:effectLst/>
            </c:spPr>
            <c:extLst>
              <c:ext xmlns:c16="http://schemas.microsoft.com/office/drawing/2014/chart" uri="{C3380CC4-5D6E-409C-BE32-E72D297353CC}">
                <c16:uniqueId val="{00000005-5FF3-7642-9F69-D06A11059C59}"/>
              </c:ext>
            </c:extLst>
          </c:dPt>
          <c:dPt>
            <c:idx val="4"/>
            <c:invertIfNegative val="0"/>
            <c:bubble3D val="0"/>
            <c:spPr>
              <a:solidFill>
                <a:srgbClr val="48A2CF"/>
              </a:solidFill>
              <a:ln>
                <a:noFill/>
              </a:ln>
              <a:effectLst/>
            </c:spPr>
            <c:extLst>
              <c:ext xmlns:c16="http://schemas.microsoft.com/office/drawing/2014/chart" uri="{C3380CC4-5D6E-409C-BE32-E72D297353CC}">
                <c16:uniqueId val="{00000006-5FF3-7642-9F69-D06A11059C59}"/>
              </c:ext>
            </c:extLst>
          </c:dPt>
          <c:errBars>
            <c:errBarType val="both"/>
            <c:errValType val="cust"/>
            <c:noEndCap val="0"/>
            <c:plus>
              <c:numRef>
                <c:f>(Sheet1!$B$37:$C$37,Sheet1!$G$37:$I$37)</c:f>
                <c:numCache>
                  <c:formatCode>General</c:formatCode>
                  <c:ptCount val="5"/>
                  <c:pt idx="0">
                    <c:v>5.2684762602922257</c:v>
                  </c:pt>
                  <c:pt idx="1">
                    <c:v>0.41533119314590411</c:v>
                  </c:pt>
                  <c:pt idx="2">
                    <c:v>0.93374246984915477</c:v>
                  </c:pt>
                  <c:pt idx="3">
                    <c:v>0.3897114317029971</c:v>
                  </c:pt>
                  <c:pt idx="4">
                    <c:v>1.1299889379989527</c:v>
                  </c:pt>
                </c:numCache>
              </c:numRef>
            </c:plus>
            <c:minus>
              <c:numRef>
                <c:f>(Sheet1!$B$37:$C$37,Sheet1!$G$37:$I$37)</c:f>
                <c:numCache>
                  <c:formatCode>General</c:formatCode>
                  <c:ptCount val="5"/>
                  <c:pt idx="0">
                    <c:v>5.2684762602922257</c:v>
                  </c:pt>
                  <c:pt idx="1">
                    <c:v>0.41533119314590411</c:v>
                  </c:pt>
                  <c:pt idx="2">
                    <c:v>0.93374246984915477</c:v>
                  </c:pt>
                  <c:pt idx="3">
                    <c:v>0.3897114317029971</c:v>
                  </c:pt>
                  <c:pt idx="4">
                    <c:v>1.1299889379989527</c:v>
                  </c:pt>
                </c:numCache>
              </c:numRef>
            </c:minus>
            <c:spPr>
              <a:noFill/>
              <a:ln w="9525" cap="flat" cmpd="sng" algn="ctr">
                <a:solidFill>
                  <a:schemeClr val="tx1">
                    <a:lumMod val="65000"/>
                    <a:lumOff val="35000"/>
                  </a:schemeClr>
                </a:solidFill>
                <a:round/>
              </a:ln>
              <a:effectLst/>
            </c:spPr>
          </c:errBars>
          <c:cat>
            <c:strRef>
              <c:f>(Sheet1!$B$25:$C$25,Sheet1!$G$25:$I$25)</c:f>
              <c:strCache>
                <c:ptCount val="5"/>
                <c:pt idx="0">
                  <c:v>CTRL</c:v>
                </c:pt>
                <c:pt idx="1">
                  <c:v>Navit 4</c:v>
                </c:pt>
                <c:pt idx="2">
                  <c:v>0.001%</c:v>
                </c:pt>
                <c:pt idx="3">
                  <c:v>0.0005%</c:v>
                </c:pt>
                <c:pt idx="4">
                  <c:v>0.0001%</c:v>
                </c:pt>
              </c:strCache>
            </c:strRef>
          </c:cat>
          <c:val>
            <c:numRef>
              <c:f>(Sheet1!$B$27:$C$27,Sheet1!$G$27:$I$27)</c:f>
              <c:numCache>
                <c:formatCode>0.000</c:formatCode>
                <c:ptCount val="5"/>
                <c:pt idx="0">
                  <c:v>29.500000000000007</c:v>
                </c:pt>
                <c:pt idx="1">
                  <c:v>13.150000000000002</c:v>
                </c:pt>
                <c:pt idx="2">
                  <c:v>13.825000000000001</c:v>
                </c:pt>
                <c:pt idx="3">
                  <c:v>21.875</c:v>
                </c:pt>
                <c:pt idx="4">
                  <c:v>27.075000000000003</c:v>
                </c:pt>
              </c:numCache>
            </c:numRef>
          </c:val>
          <c:extLst>
            <c:ext xmlns:c16="http://schemas.microsoft.com/office/drawing/2014/chart" uri="{C3380CC4-5D6E-409C-BE32-E72D297353CC}">
              <c16:uniqueId val="{00000004-75C5-C249-A7F1-DF89C5B41F14}"/>
            </c:ext>
          </c:extLst>
        </c:ser>
        <c:dLbls>
          <c:showLegendKey val="0"/>
          <c:showVal val="0"/>
          <c:showCatName val="0"/>
          <c:showSerName val="0"/>
          <c:showPercent val="0"/>
          <c:showBubbleSize val="0"/>
        </c:dLbls>
        <c:gapWidth val="219"/>
        <c:overlap val="-27"/>
        <c:axId val="567399408"/>
        <c:axId val="567397968"/>
      </c:barChart>
      <c:catAx>
        <c:axId val="567399408"/>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r>
                  <a:rPr lang="de-CH" dirty="0"/>
                  <a:t>ETERWELL</a:t>
                </a:r>
                <a:r>
                  <a:rPr lang="pt-BR" sz="1000" b="0" i="0" u="none" strike="noStrike" baseline="0" dirty="0">
                    <a:effectLst/>
                  </a:rPr>
                  <a:t>™</a:t>
                </a:r>
                <a:r>
                  <a:rPr lang="de-CH" dirty="0"/>
                  <a:t> HAIR</a:t>
                </a:r>
              </a:p>
            </c:rich>
          </c:tx>
          <c:layout>
            <c:manualLayout>
              <c:xMode val="edge"/>
              <c:yMode val="edge"/>
              <c:x val="0.64111918885710673"/>
              <c:y val="0.91839683759232782"/>
            </c:manualLayout>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endParaRPr lang="en-US"/>
            </a:p>
          </c:txPr>
        </c:title>
        <c:numFmt formatCode="General" sourceLinked="1"/>
        <c:majorTickMark val="none"/>
        <c:minorTickMark val="none"/>
        <c:tickLblPos val="nextTo"/>
        <c:spPr>
          <a:noFill/>
          <a:ln w="12700" cap="flat" cmpd="sng" algn="ctr">
            <a:solidFill>
              <a:schemeClr val="dk1"/>
            </a:solidFill>
            <a:prstDash val="solid"/>
            <a:miter lim="800000"/>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67397968"/>
        <c:crosses val="autoZero"/>
        <c:auto val="1"/>
        <c:lblAlgn val="ctr"/>
        <c:lblOffset val="100"/>
        <c:noMultiLvlLbl val="0"/>
      </c:catAx>
      <c:valAx>
        <c:axId val="5673979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r>
                  <a:rPr lang="en-US"/>
                  <a:t>Senescent cells [%]</a:t>
                </a:r>
              </a:p>
            </c:rich>
          </c:tx>
          <c:layout>
            <c:manualLayout>
              <c:xMode val="edge"/>
              <c:yMode val="edge"/>
              <c:x val="8.0882781425110021E-3"/>
              <c:y val="0.3448201402741287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DM Sans 14pt" pitchFamily="2" charset="0"/>
                  <a:ea typeface="+mn-ea"/>
                  <a:cs typeface="+mn-cs"/>
                </a:defRPr>
              </a:pPr>
              <a:endParaRPr lang="en-US"/>
            </a:p>
          </c:txPr>
        </c:title>
        <c:numFmt formatCode="0" sourceLinked="0"/>
        <c:majorTickMark val="none"/>
        <c:minorTickMark val="none"/>
        <c:tickLblPos val="nextTo"/>
        <c:spPr>
          <a:noFill/>
          <a:ln w="12700" cap="flat" cmpd="sng" algn="ctr">
            <a:solidFill>
              <a:schemeClr val="dk1"/>
            </a:solidFill>
            <a:prstDash val="solid"/>
            <a:miter lim="800000"/>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673994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latin typeface="DM Sans 14pt" pitchFamily="2"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05/05/2025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1</a:t>
            </a:fld>
            <a:endParaRPr lang="en-GB"/>
          </a:p>
        </p:txBody>
      </p:sp>
    </p:spTree>
    <p:extLst>
      <p:ext uri="{BB962C8B-B14F-4D97-AF65-F5344CB8AC3E}">
        <p14:creationId xmlns:p14="http://schemas.microsoft.com/office/powerpoint/2010/main" val="3334342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on the reduction of inflammatory cytokines are shown in the presentation of ALPAFLOR® LINUM AO. ETERWELL™ HAIR is the CB (Clean Beauty) version of ALPAFLOR® LINUM AO for which we are preparing an equivalence report. The Inflammaging claim will be further developed with the second wave of promotion including the full line up supporting the promotion of ETERWELL™ HAIR. </a:t>
            </a:r>
          </a:p>
        </p:txBody>
      </p:sp>
      <p:sp>
        <p:nvSpPr>
          <p:cNvPr id="4" name="Slide Number Placeholder 3"/>
          <p:cNvSpPr>
            <a:spLocks noGrp="1"/>
          </p:cNvSpPr>
          <p:nvPr>
            <p:ph type="sldNum" sz="quarter" idx="5"/>
          </p:nvPr>
        </p:nvSpPr>
        <p:spPr/>
        <p:txBody>
          <a:bodyPr/>
          <a:lstStyle/>
          <a:p>
            <a:fld id="{B05EFF53-B5E9-4C67-9F80-34173122F7DF}" type="slidenum">
              <a:rPr lang="en-GB" smtClean="0"/>
              <a:t>7</a:t>
            </a:fld>
            <a:endParaRPr lang="en-GB"/>
          </a:p>
        </p:txBody>
      </p:sp>
    </p:spTree>
    <p:extLst>
      <p:ext uri="{BB962C8B-B14F-4D97-AF65-F5344CB8AC3E}">
        <p14:creationId xmlns:p14="http://schemas.microsoft.com/office/powerpoint/2010/main" val="3164464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14</a:t>
            </a:fld>
            <a:endParaRPr lang="en-GB"/>
          </a:p>
        </p:txBody>
      </p:sp>
    </p:spTree>
    <p:extLst>
      <p:ext uri="{BB962C8B-B14F-4D97-AF65-F5344CB8AC3E}">
        <p14:creationId xmlns:p14="http://schemas.microsoft.com/office/powerpoint/2010/main" val="2203019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15</a:t>
            </a:fld>
            <a:endParaRPr lang="en-GB"/>
          </a:p>
        </p:txBody>
      </p:sp>
    </p:spTree>
    <p:extLst>
      <p:ext uri="{BB962C8B-B14F-4D97-AF65-F5344CB8AC3E}">
        <p14:creationId xmlns:p14="http://schemas.microsoft.com/office/powerpoint/2010/main" val="3055424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4400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05EFF53-B5E9-4C67-9F80-34173122F7DF}" type="slidenum">
              <a:rPr lang="en-GB" smtClean="0"/>
              <a:t>18</a:t>
            </a:fld>
            <a:endParaRPr lang="en-GB"/>
          </a:p>
        </p:txBody>
      </p:sp>
    </p:spTree>
    <p:extLst>
      <p:ext uri="{BB962C8B-B14F-4D97-AF65-F5344CB8AC3E}">
        <p14:creationId xmlns:p14="http://schemas.microsoft.com/office/powerpoint/2010/main" val="6481927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rgbClr val="0B3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C7E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89C7E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C7E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14pt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14pt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14pt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14pt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14pt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14pt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14pt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14pt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14pt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14pt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14pt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14pt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14pt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14pt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0B3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48A2CF"/>
          </a:solidFill>
          <a:ln w="28575">
            <a:solidFill>
              <a:srgbClr val="48A2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48A2CF"/>
          </a:solidFill>
          <a:ln w="28575">
            <a:solidFill>
              <a:srgbClr val="48A2C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48A2CF"/>
          </a:solidFill>
          <a:ln w="28575">
            <a:solidFill>
              <a:srgbClr val="48A2C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775585"/>
            <a:ext cx="7125669" cy="784830"/>
          </a:xfrm>
          <a:prstGeom prst="rect">
            <a:avLst/>
          </a:prstGeom>
          <a:noFill/>
        </p:spPr>
        <p:txBody>
          <a:bodyPr wrap="none" rtlCol="0">
            <a:spAutoFit/>
          </a:bodyPr>
          <a:lstStyle/>
          <a:p>
            <a:r>
              <a:rPr lang="en-GB" sz="4500" b="1">
                <a:solidFill>
                  <a:schemeClr val="bg1"/>
                </a:solidFill>
                <a:latin typeface="DM Sans 14pt Medium" pitchFamily="2" charset="77"/>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CBBC736F-0B9B-0552-93FB-18E4510B7EC3}"/>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A7DBAA-9E8A-4CE5-716B-C49D853AEE80}"/>
              </a:ext>
            </a:extLst>
          </p:cNvPr>
          <p:cNvSpPr>
            <a:spLocks noGrp="1"/>
          </p:cNvSpPr>
          <p:nvPr>
            <p:ph type="dt" sz="half" idx="10"/>
          </p:nvPr>
        </p:nvSpPr>
        <p:spPr/>
        <p:txBody>
          <a:bodyPr/>
          <a:lstStyle/>
          <a:p>
            <a:fld id="{8DE537FB-661D-4717-81AB-1923D7503C6E}" type="datetimeFigureOut">
              <a:rPr lang="fr-FR" smtClean="0"/>
              <a:t>05/05/2025</a:t>
            </a:fld>
            <a:endParaRPr lang="fr-FR"/>
          </a:p>
        </p:txBody>
      </p:sp>
      <p:sp>
        <p:nvSpPr>
          <p:cNvPr id="3" name="Footer Placeholder 2">
            <a:extLst>
              <a:ext uri="{FF2B5EF4-FFF2-40B4-BE49-F238E27FC236}">
                <a16:creationId xmlns:a16="http://schemas.microsoft.com/office/drawing/2014/main" id="{9277338E-7A2F-9BEE-BB3C-B4365063413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49CF1B0D-D758-9ACB-9BF6-4B174D742C6B}"/>
              </a:ext>
            </a:extLst>
          </p:cNvPr>
          <p:cNvSpPr>
            <a:spLocks noGrp="1"/>
          </p:cNvSpPr>
          <p:nvPr>
            <p:ph type="sldNum" sz="quarter" idx="12"/>
          </p:nvPr>
        </p:nvSpPr>
        <p:spPr/>
        <p:txBody>
          <a:bodyPr/>
          <a:lstStyle/>
          <a:p>
            <a:fld id="{111B4ADD-5474-44B6-8CDC-43481A9D3ADE}" type="slidenum">
              <a:rPr lang="fr-FR" smtClean="0"/>
              <a:t>‹#›</a:t>
            </a:fld>
            <a:endParaRPr lang="fr-FR"/>
          </a:p>
        </p:txBody>
      </p:sp>
    </p:spTree>
    <p:extLst>
      <p:ext uri="{BB962C8B-B14F-4D97-AF65-F5344CB8AC3E}">
        <p14:creationId xmlns:p14="http://schemas.microsoft.com/office/powerpoint/2010/main" val="1930165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Quote 1">
    <p:bg>
      <p:bgPr>
        <a:solidFill>
          <a:srgbClr val="307297"/>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DM Sans 14pt Medium" pitchFamily="2" charset="0"/>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Tree>
    <p:extLst>
      <p:ext uri="{BB962C8B-B14F-4D97-AF65-F5344CB8AC3E}">
        <p14:creationId xmlns:p14="http://schemas.microsoft.com/office/powerpoint/2010/main" val="147545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87199"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3232902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687" r:id="rId2"/>
    <p:sldLayoutId id="2147483714" r:id="rId3"/>
    <p:sldLayoutId id="2147483699" r:id="rId4"/>
    <p:sldLayoutId id="2147483733" r:id="rId5"/>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userDrawn="1">
          <p15:clr>
            <a:srgbClr val="F26B43"/>
          </p15:clr>
        </p15:guide>
        <p15:guide id="2" pos="3840" userDrawn="1">
          <p15:clr>
            <a:srgbClr val="F26B43"/>
          </p15:clr>
        </p15:guide>
        <p15:guide id="3" pos="914" userDrawn="1">
          <p15:clr>
            <a:srgbClr val="F26B43"/>
          </p15:clr>
        </p15:guide>
        <p15:guide id="4" pos="2411" userDrawn="1">
          <p15:clr>
            <a:srgbClr val="F26B43"/>
          </p15:clr>
        </p15:guide>
        <p15:guide id="5" pos="7491" userDrawn="1">
          <p15:clr>
            <a:srgbClr val="F26B43"/>
          </p15:clr>
        </p15:guide>
        <p15:guide id="6" pos="3058" userDrawn="1">
          <p15:clr>
            <a:srgbClr val="F26B43"/>
          </p15:clr>
        </p15:guide>
        <p15:guide id="7" pos="6834" userDrawn="1">
          <p15:clr>
            <a:srgbClr val="F26B43"/>
          </p15:clr>
        </p15:guide>
        <p15:guide id="8" orient="horz" pos="4133" userDrawn="1">
          <p15:clr>
            <a:srgbClr val="F26B43"/>
          </p15:clr>
        </p15:guide>
        <p15:guide id="9" orient="horz" pos="2205" userDrawn="1">
          <p15:clr>
            <a:srgbClr val="F26B43"/>
          </p15:clr>
        </p15:guide>
        <p15:guide id="10" pos="6005" userDrawn="1">
          <p15:clr>
            <a:srgbClr val="F26B43"/>
          </p15:clr>
        </p15:guide>
        <p15:guide id="11" pos="6096" userDrawn="1">
          <p15:clr>
            <a:srgbClr val="F26B43"/>
          </p15:clr>
        </p15:guide>
        <p15:guide id="12" pos="6743" userDrawn="1">
          <p15:clr>
            <a:srgbClr val="F26B43"/>
          </p15:clr>
        </p15:guide>
        <p15:guide id="13" pos="3795" userDrawn="1">
          <p15:clr>
            <a:srgbClr val="F26B43"/>
          </p15:clr>
        </p15:guide>
        <p15:guide id="14" pos="3885" userDrawn="1">
          <p15:clr>
            <a:srgbClr val="F26B43"/>
          </p15:clr>
        </p15:guide>
        <p15:guide id="15" pos="4531" userDrawn="1">
          <p15:clr>
            <a:srgbClr val="F26B43"/>
          </p15:clr>
        </p15:guide>
        <p15:guide id="16" pos="3149" userDrawn="1">
          <p15:clr>
            <a:srgbClr val="F26B43"/>
          </p15:clr>
        </p15:guide>
        <p15:guide id="17" pos="4622" userDrawn="1">
          <p15:clr>
            <a:srgbClr val="F26B43"/>
          </p15:clr>
        </p15:guide>
        <p15:guide id="18" pos="5269" userDrawn="1">
          <p15:clr>
            <a:srgbClr val="F26B43"/>
          </p15:clr>
        </p15:guide>
        <p15:guide id="19" pos="5360" userDrawn="1">
          <p15:clr>
            <a:srgbClr val="F26B43"/>
          </p15:clr>
        </p15:guide>
        <p15:guide id="20" pos="2320" userDrawn="1">
          <p15:clr>
            <a:srgbClr val="F26B43"/>
          </p15:clr>
        </p15:guide>
        <p15:guide id="21" pos="1675" userDrawn="1">
          <p15:clr>
            <a:srgbClr val="F26B43"/>
          </p15:clr>
        </p15:guide>
        <p15:guide id="22" pos="1584" userDrawn="1">
          <p15:clr>
            <a:srgbClr val="F26B43"/>
          </p15:clr>
        </p15:guide>
        <p15:guide id="23" pos="846" userDrawn="1">
          <p15:clr>
            <a:srgbClr val="F26B43"/>
          </p15:clr>
        </p15:guide>
        <p15:guide id="24" pos="189" userDrawn="1">
          <p15:clr>
            <a:srgbClr val="F26B43"/>
          </p15:clr>
        </p15:guide>
        <p15:guide id="25" orient="horz" pos="2160" userDrawn="1">
          <p15:clr>
            <a:srgbClr val="F26B43"/>
          </p15:clr>
        </p15:guide>
        <p15:guide id="26" orient="horz" pos="2789" userDrawn="1">
          <p15:clr>
            <a:srgbClr val="F26B43"/>
          </p15:clr>
        </p15:guide>
        <p15:guide id="27" orient="horz" pos="1525" userDrawn="1">
          <p15:clr>
            <a:srgbClr val="F26B43"/>
          </p15:clr>
        </p15:guide>
        <p15:guide id="28" orient="horz" pos="1434" userDrawn="1">
          <p15:clr>
            <a:srgbClr val="F26B43"/>
          </p15:clr>
        </p15:guide>
        <p15:guide id="29" orient="horz" pos="845" userDrawn="1">
          <p15:clr>
            <a:srgbClr val="F26B43"/>
          </p15:clr>
        </p15:guide>
        <p15:guide id="30" orient="horz" pos="754" userDrawn="1">
          <p15:clr>
            <a:srgbClr val="F26B43"/>
          </p15:clr>
        </p15:guide>
        <p15:guide id="31" orient="horz" pos="2880" userDrawn="1">
          <p15:clr>
            <a:srgbClr val="F26B43"/>
          </p15:clr>
        </p15:guide>
        <p15:guide id="32" orient="horz" pos="3461"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
        <p:nvSpPr>
          <p:cNvPr id="7" name="TextBox 6">
            <a:extLst>
              <a:ext uri="{FF2B5EF4-FFF2-40B4-BE49-F238E27FC236}">
                <a16:creationId xmlns:a16="http://schemas.microsoft.com/office/drawing/2014/main" id="{0F987732-FA51-70CD-02E3-56A1275077CF}"/>
              </a:ext>
            </a:extLst>
          </p:cNvPr>
          <p:cNvSpPr txBox="1"/>
          <p:nvPr userDrawn="1">
            <p:extLst>
              <p:ext uri="{1162E1C5-73C7-4A58-AE30-91384D911F3F}">
                <p184:classification xmlns:p184="http://schemas.microsoft.com/office/powerpoint/2018/4/main" val="hdr"/>
              </p:ext>
            </p:extLst>
          </p:nvPr>
        </p:nvSpPr>
        <p:spPr>
          <a:xfrm>
            <a:off x="11139488" y="317500"/>
            <a:ext cx="769937" cy="182880"/>
          </a:xfrm>
          <a:prstGeom prst="rect">
            <a:avLst/>
          </a:prstGeom>
        </p:spPr>
        <p:txBody>
          <a:bodyPr horzOverflow="overflow" lIns="0" tIns="0" rIns="0" bIns="0">
            <a:spAutoFit/>
          </a:bodyPr>
          <a:lstStyle/>
          <a:p>
            <a:pPr algn="l"/>
            <a:r>
              <a:rPr lang="en-US" sz="1200">
                <a:solidFill>
                  <a:srgbClr val="FF8C00"/>
                </a:solidFill>
                <a:latin typeface="Calibri" panose="020F0502020204030204" pitchFamily="34" charset="0"/>
                <a:ea typeface="Calibri" panose="020F0502020204030204" pitchFamily="34" charset="0"/>
                <a:cs typeface="Calibri" panose="020F0502020204030204" pitchFamily="34" charset="0"/>
              </a:rPr>
              <a:t>confidential</a:t>
            </a:r>
          </a:p>
        </p:txBody>
      </p:sp>
    </p:spTree>
    <p:extLst>
      <p:ext uri="{BB962C8B-B14F-4D97-AF65-F5344CB8AC3E}">
        <p14:creationId xmlns:p14="http://schemas.microsoft.com/office/powerpoint/2010/main" val="1560586399"/>
      </p:ext>
    </p:extLst>
  </p:cSld>
  <p:clrMap bg1="lt1" tx1="dk1" bg2="lt2" tx2="dk2" accent1="accent1" accent2="accent2" accent3="accent3" accent4="accent4" accent5="accent5" accent6="accent6" hlink="hlink" folHlink="folHlink"/>
  <p:sldLayoutIdLst>
    <p:sldLayoutId id="2147483732"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93540339"/>
      </p:ext>
    </p:extLst>
  </p:cSld>
  <p:clrMap bg1="lt1" tx1="dk1" bg2="lt2" tx2="dk2" accent1="accent1" accent2="accent2" accent3="accent3" accent4="accent4" accent5="accent5" accent6="accent6" hlink="hlink" folHlink="folHlink"/>
  <p:sldLayoutIdLst>
    <p:sldLayoutId id="2147483779" r:id="rId1"/>
  </p:sldLayoutIdLs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7.sv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xml"/><Relationship Id="rId7" Type="http://schemas.openxmlformats.org/officeDocument/2006/relationships/image" Target="../media/image7.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17.png"/><Relationship Id="rId4" Type="http://schemas.openxmlformats.org/officeDocument/2006/relationships/notesSlide" Target="../notesSlides/notesSlide2.xml"/><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0.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png"/><Relationship Id="rId5" Type="http://schemas.openxmlformats.org/officeDocument/2006/relationships/image" Target="../media/image7.sv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7.svg"/><Relationship Id="rId7" Type="http://schemas.openxmlformats.org/officeDocument/2006/relationships/image" Target="../media/image23.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7.sv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image" Target="../media/image6.png"/><Relationship Id="rId1" Type="http://schemas.openxmlformats.org/officeDocument/2006/relationships/slideLayout" Target="../slideLayouts/slideLayout1.xml"/><Relationship Id="rId6" Type="http://schemas.microsoft.com/office/2007/relationships/hdphoto" Target="../media/hdphoto3.wdp"/><Relationship Id="rId11" Type="http://schemas.openxmlformats.org/officeDocument/2006/relationships/image" Target="../media/image31.png"/><Relationship Id="rId5" Type="http://schemas.openxmlformats.org/officeDocument/2006/relationships/image" Target="../media/image26.png"/><Relationship Id="rId15" Type="http://schemas.openxmlformats.org/officeDocument/2006/relationships/image" Target="../media/image35.png"/><Relationship Id="rId10" Type="http://schemas.openxmlformats.org/officeDocument/2006/relationships/image" Target="../media/image30.svg"/><Relationship Id="rId4" Type="http://schemas.openxmlformats.org/officeDocument/2006/relationships/image" Target="../media/image2.png"/><Relationship Id="rId9" Type="http://schemas.openxmlformats.org/officeDocument/2006/relationships/image" Target="../media/image29.png"/><Relationship Id="rId1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2.png"/><Relationship Id="rId7" Type="http://schemas.openxmlformats.org/officeDocument/2006/relationships/image" Target="../media/image42.jpeg"/><Relationship Id="rId12" Type="http://schemas.openxmlformats.org/officeDocument/2006/relationships/image" Target="../media/image47.jpe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41.jpeg"/><Relationship Id="rId11" Type="http://schemas.openxmlformats.org/officeDocument/2006/relationships/image" Target="../media/image46.jpeg"/><Relationship Id="rId5" Type="http://schemas.openxmlformats.org/officeDocument/2006/relationships/image" Target="../media/image40.jpeg"/><Relationship Id="rId10" Type="http://schemas.openxmlformats.org/officeDocument/2006/relationships/image" Target="../media/image45.jpeg"/><Relationship Id="rId4" Type="http://schemas.openxmlformats.org/officeDocument/2006/relationships/image" Target="../media/image39.jpeg"/><Relationship Id="rId9" Type="http://schemas.openxmlformats.org/officeDocument/2006/relationships/image" Target="../media/image44.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C9067543-C6F9-A59B-3216-EB820A6A6EB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6202680" y="0"/>
            <a:ext cx="598932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9" y="926267"/>
            <a:ext cx="3797161" cy="1450200"/>
          </a:xfrm>
        </p:spPr>
        <p:txBody>
          <a:bodyPr/>
          <a:lstStyle/>
          <a:p>
            <a:r>
              <a:rPr lang="en-US" sz="6000" dirty="0">
                <a:latin typeface="DM Sans 14pt Medium" pitchFamily="2" charset="77"/>
              </a:rPr>
              <a:t>“Hair care is the new</a:t>
            </a:r>
          </a:p>
        </p:txBody>
      </p:sp>
      <p:sp>
        <p:nvSpPr>
          <p:cNvPr id="2" name="Título 2">
            <a:extLst>
              <a:ext uri="{FF2B5EF4-FFF2-40B4-BE49-F238E27FC236}">
                <a16:creationId xmlns:a16="http://schemas.microsoft.com/office/drawing/2014/main" id="{64F78BE4-066C-BA5D-3BAA-09F2B8075BF6}"/>
              </a:ext>
            </a:extLst>
          </p:cNvPr>
          <p:cNvSpPr txBox="1">
            <a:spLocks/>
          </p:cNvSpPr>
          <p:nvPr/>
        </p:nvSpPr>
        <p:spPr>
          <a:xfrm>
            <a:off x="302399" y="3389871"/>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200" b="0" dirty="0">
                <a:latin typeface="DM Sans 14pt Medium" pitchFamily="2" charset="77"/>
              </a:rPr>
              <a:t>Nicolas Hieronimus, L'Oréal Group CEO</a:t>
            </a:r>
          </a:p>
        </p:txBody>
      </p:sp>
      <p:sp>
        <p:nvSpPr>
          <p:cNvPr id="11" name="Título 2">
            <a:extLst>
              <a:ext uri="{FF2B5EF4-FFF2-40B4-BE49-F238E27FC236}">
                <a16:creationId xmlns:a16="http://schemas.microsoft.com/office/drawing/2014/main" id="{416F6DF8-9DEA-009C-6AC4-D31EEA42005B}"/>
              </a:ext>
            </a:extLst>
          </p:cNvPr>
          <p:cNvSpPr txBox="1">
            <a:spLocks/>
          </p:cNvSpPr>
          <p:nvPr/>
        </p:nvSpPr>
        <p:spPr>
          <a:xfrm>
            <a:off x="302399" y="2495987"/>
            <a:ext cx="3797161" cy="67296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6000" dirty="0">
                <a:latin typeface="DM Sans 14pt Medium" pitchFamily="2" charset="77"/>
              </a:rPr>
              <a:t>skincare”</a:t>
            </a:r>
          </a:p>
        </p:txBody>
      </p:sp>
      <p:sp>
        <p:nvSpPr>
          <p:cNvPr id="12" name="Título 2">
            <a:extLst>
              <a:ext uri="{FF2B5EF4-FFF2-40B4-BE49-F238E27FC236}">
                <a16:creationId xmlns:a16="http://schemas.microsoft.com/office/drawing/2014/main" id="{731EFCE7-998F-885D-7FBC-951756824B19}"/>
              </a:ext>
            </a:extLst>
          </p:cNvPr>
          <p:cNvSpPr txBox="1">
            <a:spLocks/>
          </p:cNvSpPr>
          <p:nvPr/>
        </p:nvSpPr>
        <p:spPr>
          <a:xfrm>
            <a:off x="2545635" y="4481533"/>
            <a:ext cx="2988891"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2000" b="0" u="none" strike="noStrike" dirty="0">
                <a:solidFill>
                  <a:srgbClr val="89C7E8"/>
                </a:solidFill>
                <a:effectLst/>
                <a:latin typeface="Lora" pitchFamily="2" charset="77"/>
              </a:rPr>
              <a:t>Increasingly, consumers are realizing that hair care goes far beyond </a:t>
            </a:r>
            <a:br>
              <a:rPr lang="en-US" sz="2000" b="0" u="none" strike="noStrike" dirty="0">
                <a:solidFill>
                  <a:srgbClr val="89C7E8"/>
                </a:solidFill>
                <a:effectLst/>
                <a:latin typeface="Lora" pitchFamily="2" charset="77"/>
              </a:rPr>
            </a:br>
            <a:r>
              <a:rPr lang="en-US" sz="2000" b="0" u="none" strike="noStrike" dirty="0">
                <a:solidFill>
                  <a:srgbClr val="89C7E8"/>
                </a:solidFill>
                <a:effectLst/>
                <a:latin typeface="Lora" pitchFamily="2" charset="77"/>
              </a:rPr>
              <a:t>the strands. It starts </a:t>
            </a:r>
            <a:br>
              <a:rPr lang="en-US" sz="2000" b="0" u="none" strike="noStrike" dirty="0">
                <a:solidFill>
                  <a:srgbClr val="89C7E8"/>
                </a:solidFill>
                <a:effectLst/>
                <a:latin typeface="Lora" pitchFamily="2" charset="77"/>
              </a:rPr>
            </a:br>
            <a:r>
              <a:rPr lang="en-US" sz="2000" b="0" u="none" strike="noStrike" dirty="0">
                <a:solidFill>
                  <a:srgbClr val="89C7E8"/>
                </a:solidFill>
                <a:effectLst/>
                <a:latin typeface="Lora" pitchFamily="2" charset="77"/>
              </a:rPr>
              <a:t>at the root.</a:t>
            </a:r>
            <a:endParaRPr lang="en-US" sz="2000" b="0" dirty="0">
              <a:solidFill>
                <a:srgbClr val="89C7E8"/>
              </a:solidFill>
              <a:latin typeface="Lora" pitchFamily="2" charset="77"/>
            </a:endParaRP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6200" y="6439989"/>
            <a:ext cx="1794934" cy="143258"/>
          </a:xfrm>
          <a:prstGeom prst="rect">
            <a:avLst/>
          </a:prstGeom>
        </p:spPr>
      </p:pic>
      <p:pic>
        <p:nvPicPr>
          <p:cNvPr id="3" name="Picture 1">
            <a:extLst>
              <a:ext uri="{FF2B5EF4-FFF2-40B4-BE49-F238E27FC236}">
                <a16:creationId xmlns:a16="http://schemas.microsoft.com/office/drawing/2014/main" id="{3EAE955A-3FEF-418D-D37E-F10C94BCF16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ítulo 2">
            <a:extLst>
              <a:ext uri="{FF2B5EF4-FFF2-40B4-BE49-F238E27FC236}">
                <a16:creationId xmlns:a16="http://schemas.microsoft.com/office/drawing/2014/main" id="{C31DF9FD-3432-C792-F2EA-523230673F85}"/>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TRENDS</a:t>
            </a:r>
          </a:p>
        </p:txBody>
      </p:sp>
    </p:spTree>
    <p:extLst>
      <p:ext uri="{BB962C8B-B14F-4D97-AF65-F5344CB8AC3E}">
        <p14:creationId xmlns:p14="http://schemas.microsoft.com/office/powerpoint/2010/main" val="253833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withEffect">
                                  <p:stCondLst>
                                    <p:cond delay="0"/>
                                  </p:stCondLst>
                                  <p:childTnLst>
                                    <p:animMotion origin="layout" path="M 1.25E-6 -7.40741E-7 L 0.1845 -7.40741E-7 " pathEditMode="relative" rAng="0" ptsTypes="AA">
                                      <p:cBhvr>
                                        <p:cTn id="6" dur="2000" fill="hold"/>
                                        <p:tgtEl>
                                          <p:spTgt spid="11"/>
                                        </p:tgtEl>
                                        <p:attrNameLst>
                                          <p:attrName>ppt_x</p:attrName>
                                          <p:attrName>ppt_y</p:attrName>
                                        </p:attrNameLst>
                                      </p:cBhvr>
                                      <p:rCtr x="9219" y="0"/>
                                    </p:animMotion>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9" y="874773"/>
            <a:ext cx="5260197" cy="1450200"/>
          </a:xfrm>
        </p:spPr>
        <p:txBody>
          <a:bodyPr/>
          <a:lstStyle/>
          <a:p>
            <a:r>
              <a:rPr lang="en-US" sz="4000" dirty="0">
                <a:latin typeface="DM Sans 14pt Medium" pitchFamily="2" charset="77"/>
              </a:rPr>
              <a:t>And yes, aging is a primary motivation when it comes to </a:t>
            </a:r>
            <a:br>
              <a:rPr lang="en-US" sz="4000" dirty="0">
                <a:latin typeface="DM Sans 14pt Medium" pitchFamily="2" charset="77"/>
              </a:rPr>
            </a:br>
            <a:r>
              <a:rPr lang="en-US" sz="4000" dirty="0">
                <a:latin typeface="DM Sans 14pt Medium" pitchFamily="2" charset="77"/>
              </a:rPr>
              <a:t>hair care</a:t>
            </a:r>
          </a:p>
        </p:txBody>
      </p:sp>
      <p:pic>
        <p:nvPicPr>
          <p:cNvPr id="6148" name="Picture 4">
            <a:extLst>
              <a:ext uri="{FF2B5EF4-FFF2-40B4-BE49-F238E27FC236}">
                <a16:creationId xmlns:a16="http://schemas.microsoft.com/office/drawing/2014/main" id="{DE96BFE6-9ABC-A01E-20C0-65E6CA9B5837}"/>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6202680" y="1"/>
            <a:ext cx="607160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6200" y="6439989"/>
            <a:ext cx="1794934" cy="143258"/>
          </a:xfrm>
          <a:prstGeom prst="rect">
            <a:avLst/>
          </a:prstGeom>
        </p:spPr>
      </p:pic>
      <p:sp>
        <p:nvSpPr>
          <p:cNvPr id="18" name="Título 2">
            <a:extLst>
              <a:ext uri="{FF2B5EF4-FFF2-40B4-BE49-F238E27FC236}">
                <a16:creationId xmlns:a16="http://schemas.microsoft.com/office/drawing/2014/main" id="{C0E9531B-9239-C5F0-AE84-A0922D4E1A01}"/>
              </a:ext>
            </a:extLst>
          </p:cNvPr>
          <p:cNvSpPr txBox="1">
            <a:spLocks/>
          </p:cNvSpPr>
          <p:nvPr/>
        </p:nvSpPr>
        <p:spPr>
          <a:xfrm>
            <a:off x="302399" y="3525353"/>
            <a:ext cx="3100370"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2000" b="0" dirty="0">
                <a:solidFill>
                  <a:srgbClr val="89C7E8"/>
                </a:solidFill>
                <a:latin typeface="Lora" pitchFamily="2" charset="77"/>
              </a:rPr>
              <a:t>Consumers want their hair to age healthily </a:t>
            </a:r>
            <a:br>
              <a:rPr lang="en-US" sz="2000" b="0" dirty="0">
                <a:solidFill>
                  <a:srgbClr val="89C7E8"/>
                </a:solidFill>
                <a:latin typeface="Lora" pitchFamily="2" charset="77"/>
              </a:rPr>
            </a:br>
            <a:r>
              <a:rPr lang="en-US" sz="2000" b="0" dirty="0">
                <a:solidFill>
                  <a:srgbClr val="89C7E8"/>
                </a:solidFill>
                <a:latin typeface="Lora" pitchFamily="2" charset="77"/>
              </a:rPr>
              <a:t>and stay naturally beautiful. They’re looking for proactive solutions </a:t>
            </a:r>
            <a:br>
              <a:rPr lang="en-US" sz="2000" b="0" dirty="0">
                <a:solidFill>
                  <a:srgbClr val="89C7E8"/>
                </a:solidFill>
                <a:latin typeface="Lora" pitchFamily="2" charset="77"/>
              </a:rPr>
            </a:br>
            <a:r>
              <a:rPr lang="en-US" sz="2000" b="0" dirty="0">
                <a:solidFill>
                  <a:srgbClr val="89C7E8"/>
                </a:solidFill>
                <a:latin typeface="Lora" pitchFamily="2" charset="77"/>
              </a:rPr>
              <a:t>for this purpose.</a:t>
            </a:r>
            <a:endParaRPr lang="en-US" sz="2000" dirty="0">
              <a:solidFill>
                <a:srgbClr val="89C7E8"/>
              </a:solidFill>
              <a:latin typeface="Lora" pitchFamily="2" charset="77"/>
            </a:endParaRPr>
          </a:p>
        </p:txBody>
      </p:sp>
      <p:grpSp>
        <p:nvGrpSpPr>
          <p:cNvPr id="29" name="Agrupar 28">
            <a:extLst>
              <a:ext uri="{FF2B5EF4-FFF2-40B4-BE49-F238E27FC236}">
                <a16:creationId xmlns:a16="http://schemas.microsoft.com/office/drawing/2014/main" id="{FA3CBA60-F709-EA2A-D6B0-DBB5B3CE5768}"/>
              </a:ext>
            </a:extLst>
          </p:cNvPr>
          <p:cNvGrpSpPr/>
          <p:nvPr/>
        </p:nvGrpSpPr>
        <p:grpSpPr>
          <a:xfrm>
            <a:off x="3847727" y="3530919"/>
            <a:ext cx="4516783" cy="2974812"/>
            <a:chOff x="3847727" y="3530919"/>
            <a:chExt cx="4516783" cy="2974812"/>
          </a:xfrm>
        </p:grpSpPr>
        <p:sp>
          <p:nvSpPr>
            <p:cNvPr id="12" name="Retângulo 11">
              <a:extLst>
                <a:ext uri="{FF2B5EF4-FFF2-40B4-BE49-F238E27FC236}">
                  <a16:creationId xmlns:a16="http://schemas.microsoft.com/office/drawing/2014/main" id="{764D4DE5-9D89-5AA0-8E6C-615AFC2EE5F1}"/>
                </a:ext>
              </a:extLst>
            </p:cNvPr>
            <p:cNvSpPr/>
            <p:nvPr/>
          </p:nvSpPr>
          <p:spPr>
            <a:xfrm rot="5400000">
              <a:off x="4618713" y="2759933"/>
              <a:ext cx="2974812" cy="4516783"/>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ítulo 2">
              <a:extLst>
                <a:ext uri="{FF2B5EF4-FFF2-40B4-BE49-F238E27FC236}">
                  <a16:creationId xmlns:a16="http://schemas.microsoft.com/office/drawing/2014/main" id="{2C51D294-F5A2-18FA-EE3A-55FBEB91DBF7}"/>
                </a:ext>
              </a:extLst>
            </p:cNvPr>
            <p:cNvSpPr txBox="1">
              <a:spLocks/>
            </p:cNvSpPr>
            <p:nvPr/>
          </p:nvSpPr>
          <p:spPr>
            <a:xfrm>
              <a:off x="4107304" y="3814159"/>
              <a:ext cx="4002375"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800" dirty="0">
                  <a:latin typeface="DM Sans 14pt Medium" pitchFamily="2" charset="77"/>
                </a:rPr>
                <a:t>Top global hair concerns (2022)*</a:t>
              </a:r>
            </a:p>
          </p:txBody>
        </p:sp>
        <p:sp>
          <p:nvSpPr>
            <p:cNvPr id="17" name="Título 2">
              <a:extLst>
                <a:ext uri="{FF2B5EF4-FFF2-40B4-BE49-F238E27FC236}">
                  <a16:creationId xmlns:a16="http://schemas.microsoft.com/office/drawing/2014/main" id="{800B53CD-CCC1-CE21-7CEC-56156623D617}"/>
                </a:ext>
              </a:extLst>
            </p:cNvPr>
            <p:cNvSpPr txBox="1">
              <a:spLocks/>
            </p:cNvSpPr>
            <p:nvPr/>
          </p:nvSpPr>
          <p:spPr>
            <a:xfrm>
              <a:off x="4107305" y="5868810"/>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dirty="0">
                  <a:latin typeface="DM Sans 14pt Medium" pitchFamily="2" charset="77"/>
                </a:rPr>
                <a:t>Aging hair</a:t>
              </a:r>
            </a:p>
          </p:txBody>
        </p:sp>
        <p:sp>
          <p:nvSpPr>
            <p:cNvPr id="19" name="Título 2">
              <a:extLst>
                <a:ext uri="{FF2B5EF4-FFF2-40B4-BE49-F238E27FC236}">
                  <a16:creationId xmlns:a16="http://schemas.microsoft.com/office/drawing/2014/main" id="{FECE1627-7086-BFA0-E0A8-C6762104A2FA}"/>
                </a:ext>
              </a:extLst>
            </p:cNvPr>
            <p:cNvSpPr txBox="1">
              <a:spLocks/>
            </p:cNvSpPr>
            <p:nvPr/>
          </p:nvSpPr>
          <p:spPr>
            <a:xfrm>
              <a:off x="5456419" y="5868810"/>
              <a:ext cx="999846"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dirty="0">
                  <a:latin typeface="DM Sans 14pt Medium" pitchFamily="2" charset="77"/>
                </a:rPr>
                <a:t>Damaged hair</a:t>
              </a:r>
            </a:p>
          </p:txBody>
        </p:sp>
        <p:sp>
          <p:nvSpPr>
            <p:cNvPr id="20" name="Título 2">
              <a:extLst>
                <a:ext uri="{FF2B5EF4-FFF2-40B4-BE49-F238E27FC236}">
                  <a16:creationId xmlns:a16="http://schemas.microsoft.com/office/drawing/2014/main" id="{8FC21E34-A0BF-198B-0CCC-0920F7257C01}"/>
                </a:ext>
              </a:extLst>
            </p:cNvPr>
            <p:cNvSpPr txBox="1">
              <a:spLocks/>
            </p:cNvSpPr>
            <p:nvPr/>
          </p:nvSpPr>
          <p:spPr>
            <a:xfrm>
              <a:off x="6805533" y="5868810"/>
              <a:ext cx="1127501"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dirty="0">
                  <a:latin typeface="DM Sans 14pt Medium" pitchFamily="2" charset="77"/>
                </a:rPr>
                <a:t>Scalp problems</a:t>
              </a:r>
            </a:p>
          </p:txBody>
        </p:sp>
        <p:sp>
          <p:nvSpPr>
            <p:cNvPr id="21" name="Retângulo 20">
              <a:extLst>
                <a:ext uri="{FF2B5EF4-FFF2-40B4-BE49-F238E27FC236}">
                  <a16:creationId xmlns:a16="http://schemas.microsoft.com/office/drawing/2014/main" id="{0C4C4AB7-3CE4-2C4A-E049-694227F9E834}"/>
                </a:ext>
              </a:extLst>
            </p:cNvPr>
            <p:cNvSpPr/>
            <p:nvPr/>
          </p:nvSpPr>
          <p:spPr>
            <a:xfrm>
              <a:off x="4107304" y="4645769"/>
              <a:ext cx="989352" cy="1049312"/>
            </a:xfrm>
            <a:prstGeom prst="rect">
              <a:avLst/>
            </a:prstGeom>
            <a:solidFill>
              <a:srgbClr val="0B3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tângulo 22">
              <a:extLst>
                <a:ext uri="{FF2B5EF4-FFF2-40B4-BE49-F238E27FC236}">
                  <a16:creationId xmlns:a16="http://schemas.microsoft.com/office/drawing/2014/main" id="{D34B5873-44D4-0815-6148-9B61A285AD3E}"/>
                </a:ext>
              </a:extLst>
            </p:cNvPr>
            <p:cNvSpPr/>
            <p:nvPr/>
          </p:nvSpPr>
          <p:spPr>
            <a:xfrm>
              <a:off x="5456418" y="4773973"/>
              <a:ext cx="989352" cy="921108"/>
            </a:xfrm>
            <a:prstGeom prst="rect">
              <a:avLst/>
            </a:prstGeom>
            <a:solidFill>
              <a:srgbClr val="0B3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tângulo 23">
              <a:extLst>
                <a:ext uri="{FF2B5EF4-FFF2-40B4-BE49-F238E27FC236}">
                  <a16:creationId xmlns:a16="http://schemas.microsoft.com/office/drawing/2014/main" id="{5E85A5C5-F940-5304-1723-E3D282D1C69E}"/>
                </a:ext>
              </a:extLst>
            </p:cNvPr>
            <p:cNvSpPr/>
            <p:nvPr/>
          </p:nvSpPr>
          <p:spPr>
            <a:xfrm>
              <a:off x="6805533" y="4975553"/>
              <a:ext cx="989352" cy="719528"/>
            </a:xfrm>
            <a:prstGeom prst="rect">
              <a:avLst/>
            </a:prstGeom>
            <a:solidFill>
              <a:srgbClr val="0B3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ítulo 2">
              <a:extLst>
                <a:ext uri="{FF2B5EF4-FFF2-40B4-BE49-F238E27FC236}">
                  <a16:creationId xmlns:a16="http://schemas.microsoft.com/office/drawing/2014/main" id="{A1DDA1A4-34BC-AC8C-19F2-FFED34E55F79}"/>
                </a:ext>
              </a:extLst>
            </p:cNvPr>
            <p:cNvSpPr txBox="1">
              <a:spLocks/>
            </p:cNvSpPr>
            <p:nvPr/>
          </p:nvSpPr>
          <p:spPr>
            <a:xfrm>
              <a:off x="4213481" y="4804786"/>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dirty="0">
                  <a:latin typeface="DM Sans 14pt Medium" pitchFamily="2" charset="77"/>
                </a:rPr>
                <a:t>58%</a:t>
              </a:r>
            </a:p>
          </p:txBody>
        </p:sp>
        <p:sp>
          <p:nvSpPr>
            <p:cNvPr id="26" name="Título 2">
              <a:extLst>
                <a:ext uri="{FF2B5EF4-FFF2-40B4-BE49-F238E27FC236}">
                  <a16:creationId xmlns:a16="http://schemas.microsoft.com/office/drawing/2014/main" id="{30F065B7-C598-44E7-0F82-4A7A6D6D5CEC}"/>
                </a:ext>
              </a:extLst>
            </p:cNvPr>
            <p:cNvSpPr txBox="1">
              <a:spLocks/>
            </p:cNvSpPr>
            <p:nvPr/>
          </p:nvSpPr>
          <p:spPr>
            <a:xfrm>
              <a:off x="5562596" y="4924708"/>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dirty="0">
                  <a:latin typeface="DM Sans 14pt Medium" pitchFamily="2" charset="77"/>
                </a:rPr>
                <a:t>54%</a:t>
              </a:r>
            </a:p>
          </p:txBody>
        </p:sp>
        <p:sp>
          <p:nvSpPr>
            <p:cNvPr id="27" name="Título 2">
              <a:extLst>
                <a:ext uri="{FF2B5EF4-FFF2-40B4-BE49-F238E27FC236}">
                  <a16:creationId xmlns:a16="http://schemas.microsoft.com/office/drawing/2014/main" id="{F6F5C46C-B125-1896-4CA0-A0A06C60A38F}"/>
                </a:ext>
              </a:extLst>
            </p:cNvPr>
            <p:cNvSpPr txBox="1">
              <a:spLocks/>
            </p:cNvSpPr>
            <p:nvPr/>
          </p:nvSpPr>
          <p:spPr>
            <a:xfrm>
              <a:off x="6911711" y="5104590"/>
              <a:ext cx="809470" cy="29474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400" dirty="0">
                  <a:latin typeface="DM Sans 14pt Medium" pitchFamily="2" charset="77"/>
                </a:rPr>
                <a:t>42%</a:t>
              </a:r>
            </a:p>
          </p:txBody>
        </p:sp>
        <p:sp>
          <p:nvSpPr>
            <p:cNvPr id="28" name="Retângulo 27">
              <a:extLst>
                <a:ext uri="{FF2B5EF4-FFF2-40B4-BE49-F238E27FC236}">
                  <a16:creationId xmlns:a16="http://schemas.microsoft.com/office/drawing/2014/main" id="{CAC4D358-B350-3F0F-BE00-734C66CC3069}"/>
                </a:ext>
              </a:extLst>
            </p:cNvPr>
            <p:cNvSpPr/>
            <p:nvPr/>
          </p:nvSpPr>
          <p:spPr>
            <a:xfrm>
              <a:off x="3972394" y="4480878"/>
              <a:ext cx="1274164" cy="1873770"/>
            </a:xfrm>
            <a:prstGeom prst="rect">
              <a:avLst/>
            </a:prstGeom>
            <a:noFill/>
            <a:ln>
              <a:solidFill>
                <a:srgbClr val="0B3C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ítulo 2">
            <a:extLst>
              <a:ext uri="{FF2B5EF4-FFF2-40B4-BE49-F238E27FC236}">
                <a16:creationId xmlns:a16="http://schemas.microsoft.com/office/drawing/2014/main" id="{1A62F638-BB77-401E-5CF5-296037108876}"/>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TRENDS</a:t>
            </a:r>
          </a:p>
        </p:txBody>
      </p:sp>
      <p:sp>
        <p:nvSpPr>
          <p:cNvPr id="3" name="Título 2">
            <a:extLst>
              <a:ext uri="{FF2B5EF4-FFF2-40B4-BE49-F238E27FC236}">
                <a16:creationId xmlns:a16="http://schemas.microsoft.com/office/drawing/2014/main" id="{6E959A3C-C32C-E27F-DF12-CE3D708629D2}"/>
              </a:ext>
            </a:extLst>
          </p:cNvPr>
          <p:cNvSpPr txBox="1">
            <a:spLocks/>
          </p:cNvSpPr>
          <p:nvPr/>
        </p:nvSpPr>
        <p:spPr>
          <a:xfrm rot="16200000">
            <a:off x="9886372" y="224681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b="0" dirty="0">
                <a:latin typeface="DM Sans 14pt Medium" pitchFamily="2" charset="77"/>
              </a:rPr>
              <a:t>*Source: Euromonitor</a:t>
            </a:r>
          </a:p>
        </p:txBody>
      </p:sp>
    </p:spTree>
    <p:extLst>
      <p:ext uri="{BB962C8B-B14F-4D97-AF65-F5344CB8AC3E}">
        <p14:creationId xmlns:p14="http://schemas.microsoft.com/office/powerpoint/2010/main" val="3036886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4" name="Picture Placeholder 16" descr="A group of white bottles with gold lids&#10;&#10;Description automatically generated">
            <a:extLst>
              <a:ext uri="{FF2B5EF4-FFF2-40B4-BE49-F238E27FC236}">
                <a16:creationId xmlns:a16="http://schemas.microsoft.com/office/drawing/2014/main" id="{B1514C1C-18AA-7D4B-B1F3-A0A485B78F8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337427" y="2"/>
            <a:ext cx="4854573" cy="6857998"/>
          </a:xfrm>
          <a:prstGeom prst="rect">
            <a:avLst/>
          </a:prstGeom>
        </p:spPr>
      </p:pic>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6200" y="6439989"/>
            <a:ext cx="1794934" cy="143258"/>
          </a:xfrm>
          <a:prstGeom prst="rect">
            <a:avLst/>
          </a:prstGeom>
        </p:spPr>
      </p:pic>
      <p:sp>
        <p:nvSpPr>
          <p:cNvPr id="3" name="Título 2">
            <a:extLst>
              <a:ext uri="{FF2B5EF4-FFF2-40B4-BE49-F238E27FC236}">
                <a16:creationId xmlns:a16="http://schemas.microsoft.com/office/drawing/2014/main" id="{C27BAFDF-711C-6A85-A92D-0B17673DA0AF}"/>
              </a:ext>
            </a:extLst>
          </p:cNvPr>
          <p:cNvSpPr txBox="1">
            <a:spLocks/>
          </p:cNvSpPr>
          <p:nvPr/>
        </p:nvSpPr>
        <p:spPr>
          <a:xfrm>
            <a:off x="7776786" y="302400"/>
            <a:ext cx="2503947" cy="905495"/>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200" b="0" dirty="0">
                <a:solidFill>
                  <a:srgbClr val="0B3C56"/>
                </a:solidFill>
                <a:latin typeface="DM Sans 14pt" pitchFamily="2" charset="77"/>
              </a:rPr>
              <a:t>“Formula inspired by the science </a:t>
            </a:r>
            <a:br>
              <a:rPr lang="en-US" sz="1200" b="0" dirty="0">
                <a:solidFill>
                  <a:srgbClr val="0B3C56"/>
                </a:solidFill>
                <a:latin typeface="DM Sans 14pt" pitchFamily="2" charset="77"/>
              </a:rPr>
            </a:br>
            <a:r>
              <a:rPr lang="en-US" sz="1200" b="0" dirty="0">
                <a:solidFill>
                  <a:srgbClr val="0B3C56"/>
                </a:solidFill>
                <a:latin typeface="DM Sans 14pt" pitchFamily="2" charset="77"/>
              </a:rPr>
              <a:t>of cellular reprogramming, which integrates the revolutionary field </a:t>
            </a:r>
            <a:br>
              <a:rPr lang="en-US" sz="1200" b="0" dirty="0">
                <a:solidFill>
                  <a:srgbClr val="0B3C56"/>
                </a:solidFill>
                <a:latin typeface="DM Sans 14pt" pitchFamily="2" charset="77"/>
              </a:rPr>
            </a:br>
            <a:r>
              <a:rPr lang="en-US" sz="1200" b="0" dirty="0">
                <a:solidFill>
                  <a:srgbClr val="0B3C56"/>
                </a:solidFill>
                <a:latin typeface="DM Sans 14pt" pitchFamily="2" charset="77"/>
              </a:rPr>
              <a:t>of senescence for the first time </a:t>
            </a:r>
            <a:br>
              <a:rPr lang="en-US" sz="1200" b="0" dirty="0">
                <a:solidFill>
                  <a:srgbClr val="0B3C56"/>
                </a:solidFill>
                <a:latin typeface="DM Sans 14pt" pitchFamily="2" charset="77"/>
              </a:rPr>
            </a:br>
            <a:r>
              <a:rPr lang="en-US" sz="1200" b="0" dirty="0">
                <a:solidFill>
                  <a:srgbClr val="0B3C56"/>
                </a:solidFill>
                <a:latin typeface="DM Sans 14pt" pitchFamily="2" charset="77"/>
              </a:rPr>
              <a:t>in a night cream”</a:t>
            </a:r>
            <a:endParaRPr lang="en-US" sz="1200" dirty="0">
              <a:solidFill>
                <a:srgbClr val="0B3C56"/>
              </a:solidFill>
              <a:latin typeface="DM Sans 14pt" pitchFamily="2" charset="77"/>
            </a:endParaRPr>
          </a:p>
        </p:txBody>
      </p:sp>
      <p:pic>
        <p:nvPicPr>
          <p:cNvPr id="2" name="Picture 1">
            <a:extLst>
              <a:ext uri="{FF2B5EF4-FFF2-40B4-BE49-F238E27FC236}">
                <a16:creationId xmlns:a16="http://schemas.microsoft.com/office/drawing/2014/main" id="{81262555-4EE3-95A6-E3B6-61722B5D201F}"/>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ítulo 2">
            <a:extLst>
              <a:ext uri="{FF2B5EF4-FFF2-40B4-BE49-F238E27FC236}">
                <a16:creationId xmlns:a16="http://schemas.microsoft.com/office/drawing/2014/main" id="{18663D4F-BBF1-33FE-7C35-874799BECC75}"/>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TRENDS</a:t>
            </a:r>
          </a:p>
        </p:txBody>
      </p:sp>
      <p:sp>
        <p:nvSpPr>
          <p:cNvPr id="8" name="Título 2">
            <a:extLst>
              <a:ext uri="{FF2B5EF4-FFF2-40B4-BE49-F238E27FC236}">
                <a16:creationId xmlns:a16="http://schemas.microsoft.com/office/drawing/2014/main" id="{4947AEA6-7C5D-815F-4B8B-D3903CD2921C}"/>
              </a:ext>
            </a:extLst>
          </p:cNvPr>
          <p:cNvSpPr txBox="1">
            <a:spLocks/>
          </p:cNvSpPr>
          <p:nvPr/>
        </p:nvSpPr>
        <p:spPr>
          <a:xfrm>
            <a:off x="302399" y="864394"/>
            <a:ext cx="6548567" cy="14502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4000" dirty="0">
                <a:latin typeface="DM Sans 14pt Medium" pitchFamily="2" charset="77"/>
              </a:rPr>
              <a:t>When it comes to cellular processes, it’s impossible not to mention senolytic science</a:t>
            </a:r>
          </a:p>
        </p:txBody>
      </p:sp>
      <p:sp>
        <p:nvSpPr>
          <p:cNvPr id="9" name="Título 2">
            <a:extLst>
              <a:ext uri="{FF2B5EF4-FFF2-40B4-BE49-F238E27FC236}">
                <a16:creationId xmlns:a16="http://schemas.microsoft.com/office/drawing/2014/main" id="{F7A4BA40-35DB-3182-0F37-F205F442D06C}"/>
              </a:ext>
            </a:extLst>
          </p:cNvPr>
          <p:cNvSpPr txBox="1">
            <a:spLocks/>
          </p:cNvSpPr>
          <p:nvPr/>
        </p:nvSpPr>
        <p:spPr>
          <a:xfrm>
            <a:off x="1879753" y="3863875"/>
            <a:ext cx="3829050" cy="1752116"/>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2000" b="0" dirty="0">
                <a:solidFill>
                  <a:srgbClr val="89C7E8"/>
                </a:solidFill>
                <a:latin typeface="Lora" pitchFamily="2" charset="77"/>
              </a:rPr>
              <a:t>And, following the latest trends in skin care, there is still space to explore senolytic science </a:t>
            </a:r>
            <a:br>
              <a:rPr lang="en-US" sz="2000" b="0" dirty="0">
                <a:solidFill>
                  <a:srgbClr val="89C7E8"/>
                </a:solidFill>
                <a:latin typeface="Lora" pitchFamily="2" charset="77"/>
              </a:rPr>
            </a:br>
            <a:r>
              <a:rPr lang="en-US" sz="2000" b="0" dirty="0">
                <a:solidFill>
                  <a:srgbClr val="89C7E8"/>
                </a:solidFill>
                <a:latin typeface="Lora" pitchFamily="2" charset="77"/>
              </a:rPr>
              <a:t>in hair care.</a:t>
            </a:r>
            <a:endParaRPr lang="en-US" sz="2000" dirty="0">
              <a:solidFill>
                <a:srgbClr val="89C7E8"/>
              </a:solidFill>
              <a:latin typeface="Lora" pitchFamily="2" charset="77"/>
            </a:endParaRPr>
          </a:p>
        </p:txBody>
      </p:sp>
    </p:spTree>
    <p:extLst>
      <p:ext uri="{BB962C8B-B14F-4D97-AF65-F5344CB8AC3E}">
        <p14:creationId xmlns:p14="http://schemas.microsoft.com/office/powerpoint/2010/main" val="3980257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8" y="937334"/>
            <a:ext cx="6076631" cy="1450200"/>
          </a:xfrm>
        </p:spPr>
        <p:txBody>
          <a:bodyPr/>
          <a:lstStyle/>
          <a:p>
            <a:r>
              <a:rPr lang="en-US" sz="3000" dirty="0">
                <a:latin typeface="DM Sans 14pt Medium" pitchFamily="2" charset="77"/>
              </a:rPr>
              <a:t>Let's take a closer look at the process of senescence and </a:t>
            </a:r>
            <a:br>
              <a:rPr lang="en-US" sz="3000" dirty="0">
                <a:latin typeface="DM Sans 14pt Medium" pitchFamily="2" charset="77"/>
              </a:rPr>
            </a:br>
            <a:r>
              <a:rPr lang="en-US" sz="3000" dirty="0">
                <a:latin typeface="DM Sans 14pt Medium" pitchFamily="2" charset="77"/>
              </a:rPr>
              <a:t>how it impacts hair health</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sp>
        <p:nvSpPr>
          <p:cNvPr id="18" name="Título 2">
            <a:extLst>
              <a:ext uri="{FF2B5EF4-FFF2-40B4-BE49-F238E27FC236}">
                <a16:creationId xmlns:a16="http://schemas.microsoft.com/office/drawing/2014/main" id="{C0E9531B-9239-C5F0-AE84-A0922D4E1A01}"/>
              </a:ext>
            </a:extLst>
          </p:cNvPr>
          <p:cNvSpPr txBox="1">
            <a:spLocks/>
          </p:cNvSpPr>
          <p:nvPr/>
        </p:nvSpPr>
        <p:spPr>
          <a:xfrm>
            <a:off x="302398" y="2460425"/>
            <a:ext cx="4193402" cy="235371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00000"/>
              </a:lnSpc>
            </a:pPr>
            <a:r>
              <a:rPr lang="en-US" sz="1600" b="0" dirty="0">
                <a:solidFill>
                  <a:srgbClr val="89C7E8"/>
                </a:solidFill>
                <a:latin typeface="DM Sans 14pt Medium" pitchFamily="2" charset="77"/>
              </a:rPr>
              <a:t>Senescent cells lose their ability to divide and properly produce key proteins like melanin, keratin, and KAP. As a result, they release SASPs (senescence-associated secretory phenotype), which also push surrounding cells into an undesirable senescent state. </a:t>
            </a:r>
            <a:br>
              <a:rPr lang="en-US" sz="1600" b="0" dirty="0">
                <a:solidFill>
                  <a:srgbClr val="89C7E8"/>
                </a:solidFill>
                <a:latin typeface="DM Sans 14pt Medium" pitchFamily="2" charset="77"/>
              </a:rPr>
            </a:br>
            <a:br>
              <a:rPr lang="en-US" sz="1600" dirty="0">
                <a:solidFill>
                  <a:srgbClr val="89C7E8"/>
                </a:solidFill>
                <a:latin typeface="DM Sans 14pt Medium" pitchFamily="2" charset="77"/>
              </a:rPr>
            </a:br>
            <a:r>
              <a:rPr lang="en-US" sz="1600" dirty="0">
                <a:solidFill>
                  <a:srgbClr val="89C7E8"/>
                </a:solidFill>
                <a:latin typeface="DM Sans 14pt Medium" pitchFamily="2" charset="77"/>
              </a:rPr>
              <a:t>The accumulation of senescent cells leads to aging with the aging phenotype.</a:t>
            </a:r>
          </a:p>
        </p:txBody>
      </p:sp>
      <p:sp>
        <p:nvSpPr>
          <p:cNvPr id="3" name="Título 2">
            <a:extLst>
              <a:ext uri="{FF2B5EF4-FFF2-40B4-BE49-F238E27FC236}">
                <a16:creationId xmlns:a16="http://schemas.microsoft.com/office/drawing/2014/main" id="{59795EEA-6365-4BB3-B8FD-F4E6A40D1F1B}"/>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dirty="0">
                <a:latin typeface="DM Sans 14pt Medium" pitchFamily="2" charset="77"/>
              </a:rPr>
              <a:t>WHAT'S NEXT</a:t>
            </a:r>
          </a:p>
        </p:txBody>
      </p:sp>
      <p:pic>
        <p:nvPicPr>
          <p:cNvPr id="73" name="Imagem 72">
            <a:extLst>
              <a:ext uri="{FF2B5EF4-FFF2-40B4-BE49-F238E27FC236}">
                <a16:creationId xmlns:a16="http://schemas.microsoft.com/office/drawing/2014/main" id="{49E8CDD8-7A9F-5433-9B48-75E8DC705219}"/>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15000" contrast="-7000"/>
                    </a14:imgEffect>
                  </a14:imgLayer>
                </a14:imgProps>
              </a:ext>
              <a:ext uri="{28A0092B-C50C-407E-A947-70E740481C1C}">
                <a14:useLocalDpi xmlns:a14="http://schemas.microsoft.com/office/drawing/2010/main"/>
              </a:ext>
            </a:extLst>
          </a:blip>
          <a:srcRect/>
          <a:stretch/>
        </p:blipFill>
        <p:spPr>
          <a:xfrm>
            <a:off x="7361306" y="316560"/>
            <a:ext cx="4516784" cy="5185582"/>
          </a:xfrm>
          <a:prstGeom prst="rect">
            <a:avLst/>
          </a:prstGeom>
        </p:spPr>
      </p:pic>
      <p:grpSp>
        <p:nvGrpSpPr>
          <p:cNvPr id="74" name="Agrupar 73">
            <a:extLst>
              <a:ext uri="{FF2B5EF4-FFF2-40B4-BE49-F238E27FC236}">
                <a16:creationId xmlns:a16="http://schemas.microsoft.com/office/drawing/2014/main" id="{F476F26F-159F-C90A-756E-BC33F0091D4D}"/>
              </a:ext>
            </a:extLst>
          </p:cNvPr>
          <p:cNvGrpSpPr/>
          <p:nvPr/>
        </p:nvGrpSpPr>
        <p:grpSpPr>
          <a:xfrm>
            <a:off x="7382003" y="1946143"/>
            <a:ext cx="2675424" cy="4480850"/>
            <a:chOff x="7382003" y="1716007"/>
            <a:chExt cx="2675424" cy="4480850"/>
          </a:xfrm>
        </p:grpSpPr>
        <p:grpSp>
          <p:nvGrpSpPr>
            <p:cNvPr id="75" name="Agrupar 74">
              <a:extLst>
                <a:ext uri="{FF2B5EF4-FFF2-40B4-BE49-F238E27FC236}">
                  <a16:creationId xmlns:a16="http://schemas.microsoft.com/office/drawing/2014/main" id="{BBAF820A-8329-F22A-4465-29760BCDAFD8}"/>
                </a:ext>
              </a:extLst>
            </p:cNvPr>
            <p:cNvGrpSpPr/>
            <p:nvPr/>
          </p:nvGrpSpPr>
          <p:grpSpPr>
            <a:xfrm>
              <a:off x="7382003" y="5365860"/>
              <a:ext cx="1623824" cy="830997"/>
              <a:chOff x="7403023" y="5365860"/>
              <a:chExt cx="1623824" cy="830997"/>
            </a:xfrm>
          </p:grpSpPr>
          <p:pic>
            <p:nvPicPr>
              <p:cNvPr id="79" name="Imagem 78" descr="Ícone&#10;&#10;Descrição gerada automaticamente">
                <a:extLst>
                  <a:ext uri="{FF2B5EF4-FFF2-40B4-BE49-F238E27FC236}">
                    <a16:creationId xmlns:a16="http://schemas.microsoft.com/office/drawing/2014/main" id="{CD20842F-61A9-C10B-9109-E8783B6DB8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03023" y="5411624"/>
                <a:ext cx="397305" cy="382588"/>
              </a:xfrm>
              <a:prstGeom prst="rect">
                <a:avLst/>
              </a:prstGeom>
            </p:spPr>
          </p:pic>
          <p:sp>
            <p:nvSpPr>
              <p:cNvPr id="80" name="CaixaDeTexto 79">
                <a:extLst>
                  <a:ext uri="{FF2B5EF4-FFF2-40B4-BE49-F238E27FC236}">
                    <a16:creationId xmlns:a16="http://schemas.microsoft.com/office/drawing/2014/main" id="{665F6CAE-EB85-C539-9BA2-C935C167C694}"/>
                  </a:ext>
                </a:extLst>
              </p:cNvPr>
              <p:cNvSpPr txBox="1"/>
              <p:nvPr/>
            </p:nvSpPr>
            <p:spPr>
              <a:xfrm>
                <a:off x="7795298" y="5365860"/>
                <a:ext cx="1231549" cy="830997"/>
              </a:xfrm>
              <a:prstGeom prst="rect">
                <a:avLst/>
              </a:prstGeom>
              <a:noFill/>
            </p:spPr>
            <p:txBody>
              <a:bodyPr wrap="square">
                <a:spAutoFit/>
              </a:bodyPr>
              <a:lstStyle/>
              <a:p>
                <a:pPr rtl="0">
                  <a:spcBef>
                    <a:spcPts val="0"/>
                  </a:spcBef>
                  <a:spcAft>
                    <a:spcPts val="0"/>
                  </a:spcAft>
                </a:pPr>
                <a:r>
                  <a:rPr lang="en-US" sz="1200" b="0" i="0" u="none" strike="noStrike" dirty="0">
                    <a:solidFill>
                      <a:srgbClr val="FFFFFF"/>
                    </a:solidFill>
                    <a:effectLst/>
                    <a:latin typeface="Arial" panose="020B0604020202020204" pitchFamily="34" charset="0"/>
                  </a:rPr>
                  <a:t>Normal </a:t>
                </a:r>
                <a:r>
                  <a:rPr lang="en-US" sz="1200" dirty="0">
                    <a:solidFill>
                      <a:srgbClr val="FFFFFF"/>
                    </a:solidFill>
                    <a:latin typeface="Arial" panose="020B0604020202020204" pitchFamily="34" charset="0"/>
                  </a:rPr>
                  <a:t>F</a:t>
                </a:r>
                <a:r>
                  <a:rPr lang="en-US" sz="1200" b="0" i="0" u="none" strike="noStrike" dirty="0">
                    <a:solidFill>
                      <a:srgbClr val="FFFFFF"/>
                    </a:solidFill>
                    <a:effectLst/>
                    <a:latin typeface="Arial" panose="020B0604020202020204" pitchFamily="34" charset="0"/>
                  </a:rPr>
                  <a:t>ollicle </a:t>
                </a:r>
                <a:r>
                  <a:rPr lang="en-US" sz="1200" dirty="0">
                    <a:solidFill>
                      <a:srgbClr val="FFFFFF"/>
                    </a:solidFill>
                    <a:latin typeface="Arial" panose="020B0604020202020204" pitchFamily="34" charset="0"/>
                  </a:rPr>
                  <a:t>D</a:t>
                </a:r>
                <a:r>
                  <a:rPr lang="en-US" sz="1200" b="0" i="0" u="none" strike="noStrike" dirty="0">
                    <a:solidFill>
                      <a:srgbClr val="FFFFFF"/>
                    </a:solidFill>
                    <a:effectLst/>
                    <a:latin typeface="Arial" panose="020B0604020202020204" pitchFamily="34" charset="0"/>
                  </a:rPr>
                  <a:t>ermal </a:t>
                </a:r>
                <a:r>
                  <a:rPr lang="en-US" sz="1200" dirty="0">
                    <a:solidFill>
                      <a:srgbClr val="FFFFFF"/>
                    </a:solidFill>
                    <a:latin typeface="Arial" panose="020B0604020202020204" pitchFamily="34" charset="0"/>
                  </a:rPr>
                  <a:t>P</a:t>
                </a:r>
                <a:r>
                  <a:rPr lang="en-US" sz="1200" b="0" i="0" u="none" strike="noStrike" dirty="0">
                    <a:solidFill>
                      <a:srgbClr val="FFFFFF"/>
                    </a:solidFill>
                    <a:effectLst/>
                    <a:latin typeface="Arial" panose="020B0604020202020204" pitchFamily="34" charset="0"/>
                  </a:rPr>
                  <a:t>apilla Cells</a:t>
                </a:r>
              </a:p>
              <a:p>
                <a:pPr rtl="0">
                  <a:spcBef>
                    <a:spcPts val="0"/>
                  </a:spcBef>
                  <a:spcAft>
                    <a:spcPts val="0"/>
                  </a:spcAft>
                </a:pPr>
                <a:endParaRPr lang="en-US" sz="1200" b="0" i="0" u="none" strike="noStrike" dirty="0">
                  <a:solidFill>
                    <a:srgbClr val="FFFFFF"/>
                  </a:solidFill>
                  <a:effectLst/>
                  <a:latin typeface="Arial" panose="020B0604020202020204" pitchFamily="34" charset="0"/>
                </a:endParaRPr>
              </a:p>
            </p:txBody>
          </p:sp>
        </p:grpSp>
        <p:pic>
          <p:nvPicPr>
            <p:cNvPr id="76" name="Imagem 75" descr="Ícone&#10;&#10;Descrição gerada automaticamente">
              <a:extLst>
                <a:ext uri="{FF2B5EF4-FFF2-40B4-BE49-F238E27FC236}">
                  <a16:creationId xmlns:a16="http://schemas.microsoft.com/office/drawing/2014/main" id="{CDAACFBC-3D64-5CC7-F493-4B15F879F0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55248" y="2564384"/>
              <a:ext cx="397305" cy="382588"/>
            </a:xfrm>
            <a:prstGeom prst="rect">
              <a:avLst/>
            </a:prstGeom>
          </p:spPr>
        </p:pic>
        <p:pic>
          <p:nvPicPr>
            <p:cNvPr id="77" name="Imagem 76" descr="Ícone&#10;&#10;Descrição gerada automaticamente">
              <a:extLst>
                <a:ext uri="{FF2B5EF4-FFF2-40B4-BE49-F238E27FC236}">
                  <a16:creationId xmlns:a16="http://schemas.microsoft.com/office/drawing/2014/main" id="{0A82E98D-E120-3CB8-1677-E3640FC5C40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660122" y="1716007"/>
              <a:ext cx="397305" cy="382588"/>
            </a:xfrm>
            <a:prstGeom prst="rect">
              <a:avLst/>
            </a:prstGeom>
          </p:spPr>
        </p:pic>
        <p:pic>
          <p:nvPicPr>
            <p:cNvPr id="78" name="Imagem 77" descr="Ícone&#10;&#10;Descrição gerada automaticamente">
              <a:extLst>
                <a:ext uri="{FF2B5EF4-FFF2-40B4-BE49-F238E27FC236}">
                  <a16:creationId xmlns:a16="http://schemas.microsoft.com/office/drawing/2014/main" id="{8AD5BE3A-6909-2ED1-E202-4F075A4B3FA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26910" y="3150429"/>
              <a:ext cx="397305" cy="382588"/>
            </a:xfrm>
            <a:prstGeom prst="rect">
              <a:avLst/>
            </a:prstGeom>
          </p:spPr>
        </p:pic>
      </p:grpSp>
      <p:grpSp>
        <p:nvGrpSpPr>
          <p:cNvPr id="81" name="Agrupar 80">
            <a:extLst>
              <a:ext uri="{FF2B5EF4-FFF2-40B4-BE49-F238E27FC236}">
                <a16:creationId xmlns:a16="http://schemas.microsoft.com/office/drawing/2014/main" id="{2DEB1354-3196-75B1-ED9E-9A3CE588BF0B}"/>
              </a:ext>
            </a:extLst>
          </p:cNvPr>
          <p:cNvGrpSpPr/>
          <p:nvPr/>
        </p:nvGrpSpPr>
        <p:grpSpPr>
          <a:xfrm>
            <a:off x="8988077" y="2223150"/>
            <a:ext cx="2054629" cy="4019177"/>
            <a:chOff x="8988077" y="1993014"/>
            <a:chExt cx="2054629" cy="4019177"/>
          </a:xfrm>
        </p:grpSpPr>
        <p:grpSp>
          <p:nvGrpSpPr>
            <p:cNvPr id="82" name="Agrupar 81">
              <a:extLst>
                <a:ext uri="{FF2B5EF4-FFF2-40B4-BE49-F238E27FC236}">
                  <a16:creationId xmlns:a16="http://schemas.microsoft.com/office/drawing/2014/main" id="{FACC5F91-D5BE-AE20-D45A-D4D09A85EBBF}"/>
                </a:ext>
              </a:extLst>
            </p:cNvPr>
            <p:cNvGrpSpPr/>
            <p:nvPr/>
          </p:nvGrpSpPr>
          <p:grpSpPr>
            <a:xfrm>
              <a:off x="9253901" y="5365860"/>
              <a:ext cx="1788805" cy="646331"/>
              <a:chOff x="9253901" y="5365860"/>
              <a:chExt cx="1788805" cy="646331"/>
            </a:xfrm>
          </p:grpSpPr>
          <p:sp>
            <p:nvSpPr>
              <p:cNvPr id="86" name="CaixaDeTexto 85">
                <a:extLst>
                  <a:ext uri="{FF2B5EF4-FFF2-40B4-BE49-F238E27FC236}">
                    <a16:creationId xmlns:a16="http://schemas.microsoft.com/office/drawing/2014/main" id="{EEC68A79-6A07-238B-9632-13F9A4D9119C}"/>
                  </a:ext>
                </a:extLst>
              </p:cNvPr>
              <p:cNvSpPr txBox="1"/>
              <p:nvPr/>
            </p:nvSpPr>
            <p:spPr>
              <a:xfrm>
                <a:off x="9635672" y="5365860"/>
                <a:ext cx="1407034" cy="646331"/>
              </a:xfrm>
              <a:prstGeom prst="rect">
                <a:avLst/>
              </a:prstGeom>
              <a:noFill/>
            </p:spPr>
            <p:txBody>
              <a:bodyPr wrap="square">
                <a:spAutoFit/>
              </a:bodyPr>
              <a:lstStyle/>
              <a:p>
                <a:pPr rtl="0">
                  <a:spcBef>
                    <a:spcPts val="0"/>
                  </a:spcBef>
                  <a:spcAft>
                    <a:spcPts val="0"/>
                  </a:spcAft>
                </a:pPr>
                <a:r>
                  <a:rPr lang="en-US" sz="1200" b="0" i="0" u="none" strike="noStrike" dirty="0">
                    <a:solidFill>
                      <a:srgbClr val="FFFFFF"/>
                    </a:solidFill>
                    <a:effectLst/>
                    <a:latin typeface="Arial" panose="020B0604020202020204" pitchFamily="34" charset="0"/>
                  </a:rPr>
                  <a:t>Senescent Follicle</a:t>
                </a:r>
                <a:r>
                  <a:rPr lang="en-US" sz="1200" dirty="0">
                    <a:solidFill>
                      <a:srgbClr val="FFFFFF"/>
                    </a:solidFill>
                    <a:latin typeface="Arial" panose="020B0604020202020204" pitchFamily="34" charset="0"/>
                  </a:rPr>
                  <a:t> </a:t>
                </a:r>
                <a:r>
                  <a:rPr lang="en-US" sz="1200" b="0" i="0" u="none" strike="noStrike" dirty="0">
                    <a:solidFill>
                      <a:srgbClr val="FFFFFF"/>
                    </a:solidFill>
                    <a:effectLst/>
                    <a:latin typeface="Arial" panose="020B0604020202020204" pitchFamily="34" charset="0"/>
                  </a:rPr>
                  <a:t>Dermal Papilla Cells</a:t>
                </a:r>
                <a:endParaRPr lang="en-US" sz="1200" b="0" dirty="0">
                  <a:effectLst/>
                </a:endParaRPr>
              </a:p>
            </p:txBody>
          </p:sp>
          <p:pic>
            <p:nvPicPr>
              <p:cNvPr id="87" name="Imagem 86" descr="Ícone&#10;&#10;Descrição gerada automaticamente">
                <a:extLst>
                  <a:ext uri="{FF2B5EF4-FFF2-40B4-BE49-F238E27FC236}">
                    <a16:creationId xmlns:a16="http://schemas.microsoft.com/office/drawing/2014/main" id="{D8B01AB4-1873-19CF-D586-B7EB67BD8B4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53901" y="5436110"/>
                <a:ext cx="397305" cy="382588"/>
              </a:xfrm>
              <a:prstGeom prst="rect">
                <a:avLst/>
              </a:prstGeom>
            </p:spPr>
          </p:pic>
        </p:grpSp>
        <p:pic>
          <p:nvPicPr>
            <p:cNvPr id="83" name="Imagem 82" descr="Ícone&#10;&#10;Descrição gerada automaticamente">
              <a:extLst>
                <a:ext uri="{FF2B5EF4-FFF2-40B4-BE49-F238E27FC236}">
                  <a16:creationId xmlns:a16="http://schemas.microsoft.com/office/drawing/2014/main" id="{8A0E25A6-5D61-3024-DBB2-95CC2DA75CD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709405" y="2433218"/>
              <a:ext cx="397305" cy="382588"/>
            </a:xfrm>
            <a:prstGeom prst="rect">
              <a:avLst/>
            </a:prstGeom>
          </p:spPr>
        </p:pic>
        <p:pic>
          <p:nvPicPr>
            <p:cNvPr id="84" name="Imagem 83" descr="Ícone&#10;&#10;Descrição gerada automaticamente">
              <a:extLst>
                <a:ext uri="{FF2B5EF4-FFF2-40B4-BE49-F238E27FC236}">
                  <a16:creationId xmlns:a16="http://schemas.microsoft.com/office/drawing/2014/main" id="{7FB936C1-13C1-517D-D8A1-D0266D7B92C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124965" y="1993014"/>
              <a:ext cx="397305" cy="382588"/>
            </a:xfrm>
            <a:prstGeom prst="rect">
              <a:avLst/>
            </a:prstGeom>
          </p:spPr>
        </p:pic>
        <p:pic>
          <p:nvPicPr>
            <p:cNvPr id="85" name="Imagem 84" descr="Ícone&#10;&#10;Descrição gerada automaticamente">
              <a:extLst>
                <a:ext uri="{FF2B5EF4-FFF2-40B4-BE49-F238E27FC236}">
                  <a16:creationId xmlns:a16="http://schemas.microsoft.com/office/drawing/2014/main" id="{7FBE2AC0-E791-B8CC-8D1F-2FEE68EBD0A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88077" y="3217739"/>
              <a:ext cx="397305" cy="382588"/>
            </a:xfrm>
            <a:prstGeom prst="rect">
              <a:avLst/>
            </a:prstGeom>
          </p:spPr>
        </p:pic>
      </p:grpSp>
      <p:grpSp>
        <p:nvGrpSpPr>
          <p:cNvPr id="88" name="Agrupar 87">
            <a:extLst>
              <a:ext uri="{FF2B5EF4-FFF2-40B4-BE49-F238E27FC236}">
                <a16:creationId xmlns:a16="http://schemas.microsoft.com/office/drawing/2014/main" id="{EA53C23D-5626-2073-9DAD-D455756B9C23}"/>
              </a:ext>
            </a:extLst>
          </p:cNvPr>
          <p:cNvGrpSpPr/>
          <p:nvPr/>
        </p:nvGrpSpPr>
        <p:grpSpPr>
          <a:xfrm>
            <a:off x="8875005" y="1723645"/>
            <a:ext cx="3097675" cy="4225892"/>
            <a:chOff x="8875005" y="1493509"/>
            <a:chExt cx="3097675" cy="4225892"/>
          </a:xfrm>
        </p:grpSpPr>
        <p:grpSp>
          <p:nvGrpSpPr>
            <p:cNvPr id="90" name="Agrupar 89">
              <a:extLst>
                <a:ext uri="{FF2B5EF4-FFF2-40B4-BE49-F238E27FC236}">
                  <a16:creationId xmlns:a16="http://schemas.microsoft.com/office/drawing/2014/main" id="{188322D4-56FC-EE31-1D58-92996B1CD3E4}"/>
                </a:ext>
              </a:extLst>
            </p:cNvPr>
            <p:cNvGrpSpPr/>
            <p:nvPr/>
          </p:nvGrpSpPr>
          <p:grpSpPr>
            <a:xfrm>
              <a:off x="11021549" y="5411624"/>
              <a:ext cx="951131" cy="307777"/>
              <a:chOff x="10926959" y="5411624"/>
              <a:chExt cx="951131" cy="307777"/>
            </a:xfrm>
          </p:grpSpPr>
          <p:sp>
            <p:nvSpPr>
              <p:cNvPr id="104" name="CaixaDeTexto 103">
                <a:extLst>
                  <a:ext uri="{FF2B5EF4-FFF2-40B4-BE49-F238E27FC236}">
                    <a16:creationId xmlns:a16="http://schemas.microsoft.com/office/drawing/2014/main" id="{18293024-B11B-BEB9-72C5-32531BF73184}"/>
                  </a:ext>
                </a:extLst>
              </p:cNvPr>
              <p:cNvSpPr txBox="1"/>
              <p:nvPr/>
            </p:nvSpPr>
            <p:spPr>
              <a:xfrm>
                <a:off x="11149693" y="5411624"/>
                <a:ext cx="728397" cy="307777"/>
              </a:xfrm>
              <a:prstGeom prst="rect">
                <a:avLst/>
              </a:prstGeom>
              <a:noFill/>
            </p:spPr>
            <p:txBody>
              <a:bodyPr wrap="square">
                <a:spAutoFit/>
              </a:bodyPr>
              <a:lstStyle/>
              <a:p>
                <a:pPr rtl="0">
                  <a:spcBef>
                    <a:spcPts val="0"/>
                  </a:spcBef>
                  <a:spcAft>
                    <a:spcPts val="0"/>
                  </a:spcAft>
                </a:pPr>
                <a:r>
                  <a:rPr lang="en-US" sz="1400" b="0" i="0" u="none" strike="noStrike" dirty="0">
                    <a:solidFill>
                      <a:srgbClr val="FFFFFF"/>
                    </a:solidFill>
                    <a:effectLst/>
                    <a:latin typeface="Arial" panose="020B0604020202020204" pitchFamily="34" charset="0"/>
                  </a:rPr>
                  <a:t>SASP</a:t>
                </a:r>
                <a:endParaRPr lang="en-US" sz="1400" dirty="0"/>
              </a:p>
            </p:txBody>
          </p:sp>
          <p:sp>
            <p:nvSpPr>
              <p:cNvPr id="105" name="Oval 104">
                <a:extLst>
                  <a:ext uri="{FF2B5EF4-FFF2-40B4-BE49-F238E27FC236}">
                    <a16:creationId xmlns:a16="http://schemas.microsoft.com/office/drawing/2014/main" id="{0D21EB96-AA25-CD8E-D2E8-4B0DEC8E742B}"/>
                  </a:ext>
                </a:extLst>
              </p:cNvPr>
              <p:cNvSpPr/>
              <p:nvPr/>
            </p:nvSpPr>
            <p:spPr>
              <a:xfrm>
                <a:off x="10926959" y="5436110"/>
                <a:ext cx="222734" cy="222734"/>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3" name="Oval 92">
              <a:extLst>
                <a:ext uri="{FF2B5EF4-FFF2-40B4-BE49-F238E27FC236}">
                  <a16:creationId xmlns:a16="http://schemas.microsoft.com/office/drawing/2014/main" id="{82BD8B85-3474-FFB2-F2EE-9B99568ED71F}"/>
                </a:ext>
              </a:extLst>
            </p:cNvPr>
            <p:cNvSpPr/>
            <p:nvPr/>
          </p:nvSpPr>
          <p:spPr>
            <a:xfrm>
              <a:off x="9236526" y="3024246"/>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Oval 93">
              <a:extLst>
                <a:ext uri="{FF2B5EF4-FFF2-40B4-BE49-F238E27FC236}">
                  <a16:creationId xmlns:a16="http://schemas.microsoft.com/office/drawing/2014/main" id="{50AA6813-ECF6-5E4B-B945-87C8E5395673}"/>
                </a:ext>
              </a:extLst>
            </p:cNvPr>
            <p:cNvSpPr/>
            <p:nvPr/>
          </p:nvSpPr>
          <p:spPr>
            <a:xfrm>
              <a:off x="8875005" y="3009089"/>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Oval 94">
              <a:extLst>
                <a:ext uri="{FF2B5EF4-FFF2-40B4-BE49-F238E27FC236}">
                  <a16:creationId xmlns:a16="http://schemas.microsoft.com/office/drawing/2014/main" id="{72A06D5C-AAC3-5C66-52E2-1A99B652DD00}"/>
                </a:ext>
              </a:extLst>
            </p:cNvPr>
            <p:cNvSpPr/>
            <p:nvPr/>
          </p:nvSpPr>
          <p:spPr>
            <a:xfrm>
              <a:off x="9589965" y="2746752"/>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Oval 95">
              <a:extLst>
                <a:ext uri="{FF2B5EF4-FFF2-40B4-BE49-F238E27FC236}">
                  <a16:creationId xmlns:a16="http://schemas.microsoft.com/office/drawing/2014/main" id="{AF73EFA4-981A-AA25-A780-C77B22735683}"/>
                </a:ext>
              </a:extLst>
            </p:cNvPr>
            <p:cNvSpPr/>
            <p:nvPr/>
          </p:nvSpPr>
          <p:spPr>
            <a:xfrm>
              <a:off x="9834872" y="2993934"/>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Oval 96">
              <a:extLst>
                <a:ext uri="{FF2B5EF4-FFF2-40B4-BE49-F238E27FC236}">
                  <a16:creationId xmlns:a16="http://schemas.microsoft.com/office/drawing/2014/main" id="{69B610C3-7F98-385E-2464-A0F4414A5B1D}"/>
                </a:ext>
              </a:extLst>
            </p:cNvPr>
            <p:cNvSpPr/>
            <p:nvPr/>
          </p:nvSpPr>
          <p:spPr>
            <a:xfrm>
              <a:off x="9445517" y="2241384"/>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Oval 97">
              <a:extLst>
                <a:ext uri="{FF2B5EF4-FFF2-40B4-BE49-F238E27FC236}">
                  <a16:creationId xmlns:a16="http://schemas.microsoft.com/office/drawing/2014/main" id="{E185716A-8C11-688B-6B6C-0A0ED8F592EF}"/>
                </a:ext>
              </a:extLst>
            </p:cNvPr>
            <p:cNvSpPr/>
            <p:nvPr/>
          </p:nvSpPr>
          <p:spPr>
            <a:xfrm>
              <a:off x="9938327" y="2255090"/>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Oval 98">
              <a:extLst>
                <a:ext uri="{FF2B5EF4-FFF2-40B4-BE49-F238E27FC236}">
                  <a16:creationId xmlns:a16="http://schemas.microsoft.com/office/drawing/2014/main" id="{9D45A099-3A2D-D98C-85F9-07198CB46F9F}"/>
                </a:ext>
              </a:extLst>
            </p:cNvPr>
            <p:cNvSpPr/>
            <p:nvPr/>
          </p:nvSpPr>
          <p:spPr>
            <a:xfrm>
              <a:off x="9764146" y="1493509"/>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Oval 99">
              <a:extLst>
                <a:ext uri="{FF2B5EF4-FFF2-40B4-BE49-F238E27FC236}">
                  <a16:creationId xmlns:a16="http://schemas.microsoft.com/office/drawing/2014/main" id="{BBEEA8E9-7C73-DF42-FBE7-BC927EACA552}"/>
                </a:ext>
              </a:extLst>
            </p:cNvPr>
            <p:cNvSpPr/>
            <p:nvPr/>
          </p:nvSpPr>
          <p:spPr>
            <a:xfrm>
              <a:off x="9349887" y="1730950"/>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Oval 100">
              <a:extLst>
                <a:ext uri="{FF2B5EF4-FFF2-40B4-BE49-F238E27FC236}">
                  <a16:creationId xmlns:a16="http://schemas.microsoft.com/office/drawing/2014/main" id="{075980F6-02F5-38E6-BC9B-115E693EEE76}"/>
                </a:ext>
              </a:extLst>
            </p:cNvPr>
            <p:cNvSpPr/>
            <p:nvPr/>
          </p:nvSpPr>
          <p:spPr>
            <a:xfrm>
              <a:off x="9082135" y="2433169"/>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Oval 101">
              <a:extLst>
                <a:ext uri="{FF2B5EF4-FFF2-40B4-BE49-F238E27FC236}">
                  <a16:creationId xmlns:a16="http://schemas.microsoft.com/office/drawing/2014/main" id="{DE65DB36-7684-CDAE-1004-38B946DE5D15}"/>
                </a:ext>
              </a:extLst>
            </p:cNvPr>
            <p:cNvSpPr/>
            <p:nvPr/>
          </p:nvSpPr>
          <p:spPr>
            <a:xfrm>
              <a:off x="9385251" y="3398088"/>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Oval 102">
              <a:extLst>
                <a:ext uri="{FF2B5EF4-FFF2-40B4-BE49-F238E27FC236}">
                  <a16:creationId xmlns:a16="http://schemas.microsoft.com/office/drawing/2014/main" id="{192062A7-556E-162A-5C92-82054BD03211}"/>
                </a:ext>
              </a:extLst>
            </p:cNvPr>
            <p:cNvSpPr/>
            <p:nvPr/>
          </p:nvSpPr>
          <p:spPr>
            <a:xfrm>
              <a:off x="10009054" y="1936818"/>
              <a:ext cx="174181" cy="175811"/>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6" name="TextBox 4">
            <a:extLst>
              <a:ext uri="{FF2B5EF4-FFF2-40B4-BE49-F238E27FC236}">
                <a16:creationId xmlns:a16="http://schemas.microsoft.com/office/drawing/2014/main" id="{588B6E23-86AE-7A44-1E27-7F328A13438F}"/>
              </a:ext>
            </a:extLst>
          </p:cNvPr>
          <p:cNvSpPr txBox="1"/>
          <p:nvPr/>
        </p:nvSpPr>
        <p:spPr>
          <a:xfrm>
            <a:off x="7570720" y="496552"/>
            <a:ext cx="2612515" cy="231923"/>
          </a:xfrm>
          <a:prstGeom prst="rect">
            <a:avLst/>
          </a:prstGeom>
          <a:solidFill>
            <a:srgbClr val="D34252">
              <a:alpha val="80000"/>
            </a:srgbClr>
          </a:solidFill>
          <a:ln w="12700">
            <a:noFill/>
          </a:ln>
        </p:spPr>
        <p:txBody>
          <a:bodyPr wrap="square" lIns="72000" tIns="46800" rIns="72000">
            <a:spAutoFit/>
          </a:bodyPr>
          <a:lstStyle/>
          <a:p>
            <a:pPr marL="144000" marR="0" lvl="1" indent="-144000" defTabSz="457200" rtl="0" eaLnBrk="1" fontAlgn="auto" latinLnBrk="0" hangingPunct="1">
              <a:spcBef>
                <a:spcPts val="0"/>
              </a:spcBef>
              <a:spcAft>
                <a:spcPts val="200"/>
              </a:spcAft>
              <a:buClr>
                <a:srgbClr val="89C7E8"/>
              </a:buClr>
              <a:buSzTx/>
              <a:defRPr/>
            </a:pPr>
            <a:r>
              <a:rPr kumimoji="0" lang="en-US" sz="900" b="1" u="none" strike="noStrike" kern="1200" cap="none" spc="0" normalizeH="0" baseline="0" dirty="0">
                <a:ln>
                  <a:noFill/>
                </a:ln>
                <a:solidFill>
                  <a:schemeClr val="bg1"/>
                </a:solidFill>
                <a:effectLst/>
                <a:uLnTx/>
                <a:uFillTx/>
                <a:latin typeface="DM Sans 14pt" pitchFamily="2" charset="0"/>
              </a:rPr>
              <a:t>↑ Senescence markers</a:t>
            </a:r>
            <a:r>
              <a:rPr kumimoji="0" lang="en-US" sz="900" b="1" u="none" strike="noStrike" kern="1200" cap="none" spc="0" normalizeH="0" dirty="0">
                <a:ln>
                  <a:noFill/>
                </a:ln>
                <a:solidFill>
                  <a:schemeClr val="bg1"/>
                </a:solidFill>
                <a:effectLst/>
                <a:uLnTx/>
                <a:uFillTx/>
                <a:latin typeface="DM Sans 14pt" pitchFamily="2" charset="0"/>
              </a:rPr>
              <a:t> </a:t>
            </a:r>
            <a:r>
              <a:rPr kumimoji="0" lang="en-US" sz="900" b="1" u="none" strike="noStrike" kern="1200" cap="none" spc="0" normalizeH="0" baseline="0" dirty="0">
                <a:ln>
                  <a:noFill/>
                </a:ln>
                <a:solidFill>
                  <a:schemeClr val="bg1"/>
                </a:solidFill>
                <a:effectLst/>
                <a:uLnTx/>
                <a:uFillTx/>
                <a:latin typeface="DM Sans 14pt" pitchFamily="2" charset="0"/>
              </a:rPr>
              <a:t>Apo</a:t>
            </a:r>
            <a:r>
              <a:rPr lang="en-US" sz="900" b="1" dirty="0">
                <a:solidFill>
                  <a:schemeClr val="bg1"/>
                </a:solidFill>
                <a:latin typeface="DM Sans 14pt" pitchFamily="2" charset="0"/>
              </a:rPr>
              <a:t>ptosis inhibitors</a:t>
            </a:r>
            <a:endParaRPr kumimoji="0" lang="en-US" sz="900" b="1" u="none" strike="noStrike" kern="1200" cap="none" spc="0" normalizeH="0" dirty="0">
              <a:ln>
                <a:noFill/>
              </a:ln>
              <a:solidFill>
                <a:schemeClr val="bg1"/>
              </a:solidFill>
              <a:effectLst/>
              <a:uLnTx/>
              <a:uFillTx/>
              <a:latin typeface="DM Sans 14pt" pitchFamily="2" charset="0"/>
            </a:endParaRPr>
          </a:p>
        </p:txBody>
      </p:sp>
      <p:sp>
        <p:nvSpPr>
          <p:cNvPr id="107" name="TextBox 19">
            <a:extLst>
              <a:ext uri="{FF2B5EF4-FFF2-40B4-BE49-F238E27FC236}">
                <a16:creationId xmlns:a16="http://schemas.microsoft.com/office/drawing/2014/main" id="{EB23157D-2085-52DF-0E99-8653F6836A9B}"/>
              </a:ext>
            </a:extLst>
          </p:cNvPr>
          <p:cNvSpPr txBox="1"/>
          <p:nvPr/>
        </p:nvSpPr>
        <p:spPr>
          <a:xfrm>
            <a:off x="7570720" y="822329"/>
            <a:ext cx="1417357" cy="231923"/>
          </a:xfrm>
          <a:prstGeom prst="rect">
            <a:avLst/>
          </a:prstGeom>
          <a:solidFill>
            <a:srgbClr val="D34252">
              <a:alpha val="80000"/>
            </a:srgbClr>
          </a:solidFill>
          <a:ln w="12700">
            <a:noFill/>
          </a:ln>
        </p:spPr>
        <p:txBody>
          <a:bodyPr wrap="square" lIns="72000" tIns="46800" rIns="72000">
            <a:spAutoFit/>
          </a:bodyPr>
          <a:lstStyle/>
          <a:p>
            <a:pPr marL="144000" marR="0" lvl="1" indent="-144000" defTabSz="457200" rtl="0" eaLnBrk="1" fontAlgn="auto" latinLnBrk="0" hangingPunct="1">
              <a:spcBef>
                <a:spcPts val="0"/>
              </a:spcBef>
              <a:spcAft>
                <a:spcPts val="200"/>
              </a:spcAft>
              <a:buClr>
                <a:srgbClr val="89C7E8"/>
              </a:buClr>
              <a:buSzTx/>
              <a:defRPr/>
            </a:pPr>
            <a:r>
              <a:rPr kumimoji="0" lang="en-US" sz="900" b="1" u="none" strike="noStrike" kern="1200" cap="none" spc="0" normalizeH="0" baseline="0" dirty="0">
                <a:ln>
                  <a:noFill/>
                </a:ln>
                <a:solidFill>
                  <a:schemeClr val="bg1"/>
                </a:solidFill>
                <a:effectLst/>
                <a:uLnTx/>
                <a:uFillTx/>
                <a:latin typeface="DM Sans 14pt" pitchFamily="2" charset="0"/>
              </a:rPr>
              <a:t>↓ Apoptosis markers</a:t>
            </a:r>
            <a:endParaRPr kumimoji="0" lang="en-US" sz="900" b="1" u="none" strike="noStrike" kern="1200" cap="none" spc="0" normalizeH="0" dirty="0">
              <a:ln>
                <a:noFill/>
              </a:ln>
              <a:solidFill>
                <a:schemeClr val="bg1"/>
              </a:solidFill>
              <a:effectLst/>
              <a:uLnTx/>
              <a:uFillTx/>
              <a:latin typeface="DM Sans 14pt" pitchFamily="2" charset="0"/>
            </a:endParaRPr>
          </a:p>
        </p:txBody>
      </p:sp>
      <p:sp>
        <p:nvSpPr>
          <p:cNvPr id="108" name="TextBox 19">
            <a:extLst>
              <a:ext uri="{FF2B5EF4-FFF2-40B4-BE49-F238E27FC236}">
                <a16:creationId xmlns:a16="http://schemas.microsoft.com/office/drawing/2014/main" id="{78502A7B-C9CD-CD7A-CE48-C226C2C9FE50}"/>
              </a:ext>
            </a:extLst>
          </p:cNvPr>
          <p:cNvSpPr txBox="1"/>
          <p:nvPr/>
        </p:nvSpPr>
        <p:spPr>
          <a:xfrm>
            <a:off x="7570720" y="1150566"/>
            <a:ext cx="1205957" cy="231923"/>
          </a:xfrm>
          <a:prstGeom prst="rect">
            <a:avLst/>
          </a:prstGeom>
          <a:solidFill>
            <a:srgbClr val="D34252">
              <a:alpha val="80000"/>
            </a:srgbClr>
          </a:solidFill>
          <a:ln w="12700">
            <a:noFill/>
          </a:ln>
        </p:spPr>
        <p:txBody>
          <a:bodyPr wrap="square" lIns="72000" tIns="46800" rIns="72000">
            <a:spAutoFit/>
          </a:bodyPr>
          <a:lstStyle/>
          <a:p>
            <a:pPr marL="144000" lvl="1" indent="-144000" defTabSz="457200">
              <a:spcAft>
                <a:spcPts val="200"/>
              </a:spcAft>
              <a:buClr>
                <a:srgbClr val="89C7E8"/>
              </a:buClr>
              <a:defRPr/>
            </a:pPr>
            <a:r>
              <a:rPr lang="en-US" sz="900" b="1" dirty="0">
                <a:solidFill>
                  <a:schemeClr val="bg1"/>
                </a:solidFill>
                <a:latin typeface="DM Sans 14pt" pitchFamily="2" charset="0"/>
              </a:rPr>
              <a:t>↑ </a:t>
            </a:r>
            <a:r>
              <a:rPr kumimoji="0" lang="en-US" sz="900" b="1" u="none" strike="noStrike" kern="1200" cap="none" spc="0" normalizeH="0" baseline="0" dirty="0">
                <a:ln>
                  <a:noFill/>
                </a:ln>
                <a:solidFill>
                  <a:schemeClr val="bg1"/>
                </a:solidFill>
                <a:effectLst/>
                <a:uLnTx/>
                <a:uFillTx/>
                <a:latin typeface="DM Sans 14pt" pitchFamily="2" charset="0"/>
              </a:rPr>
              <a:t>Senescent</a:t>
            </a:r>
            <a:r>
              <a:rPr kumimoji="0" lang="en-US" sz="900" b="1" u="none" strike="noStrike" kern="1200" cap="none" spc="0" normalizeH="0" dirty="0">
                <a:ln>
                  <a:noFill/>
                </a:ln>
                <a:solidFill>
                  <a:schemeClr val="bg1"/>
                </a:solidFill>
                <a:effectLst/>
                <a:uLnTx/>
                <a:uFillTx/>
                <a:latin typeface="DM Sans 14pt" pitchFamily="2" charset="0"/>
              </a:rPr>
              <a:t> Cells</a:t>
            </a:r>
          </a:p>
        </p:txBody>
      </p:sp>
      <p:sp>
        <p:nvSpPr>
          <p:cNvPr id="109" name="TextBox 19">
            <a:extLst>
              <a:ext uri="{FF2B5EF4-FFF2-40B4-BE49-F238E27FC236}">
                <a16:creationId xmlns:a16="http://schemas.microsoft.com/office/drawing/2014/main" id="{8CF6CBBA-0D4D-32E9-B663-BF8655C35E7D}"/>
              </a:ext>
            </a:extLst>
          </p:cNvPr>
          <p:cNvSpPr txBox="1"/>
          <p:nvPr/>
        </p:nvSpPr>
        <p:spPr>
          <a:xfrm>
            <a:off x="7570720" y="1474572"/>
            <a:ext cx="643249" cy="231923"/>
          </a:xfrm>
          <a:prstGeom prst="rect">
            <a:avLst/>
          </a:prstGeom>
          <a:solidFill>
            <a:srgbClr val="D34252">
              <a:alpha val="80000"/>
            </a:srgbClr>
          </a:solidFill>
          <a:ln w="12700">
            <a:noFill/>
          </a:ln>
        </p:spPr>
        <p:txBody>
          <a:bodyPr wrap="square" lIns="72000" tIns="46800" rIns="72000">
            <a:spAutoFit/>
          </a:bodyPr>
          <a:lstStyle/>
          <a:p>
            <a:pPr marL="144000" lvl="1" indent="-144000" defTabSz="457200">
              <a:spcAft>
                <a:spcPts val="200"/>
              </a:spcAft>
              <a:buClr>
                <a:srgbClr val="89C7E8"/>
              </a:buClr>
              <a:defRPr/>
            </a:pPr>
            <a:r>
              <a:rPr lang="en-US" sz="900" b="1" dirty="0">
                <a:solidFill>
                  <a:schemeClr val="bg1"/>
                </a:solidFill>
                <a:latin typeface="DM Sans 14pt" pitchFamily="2" charset="0"/>
              </a:rPr>
              <a:t>↑ </a:t>
            </a:r>
            <a:r>
              <a:rPr kumimoji="0" lang="en-US" sz="900" b="1" u="none" strike="noStrike" kern="1200" cap="none" spc="0" normalizeH="0" baseline="0" dirty="0">
                <a:ln>
                  <a:noFill/>
                </a:ln>
                <a:solidFill>
                  <a:schemeClr val="bg1"/>
                </a:solidFill>
                <a:effectLst/>
                <a:uLnTx/>
                <a:uFillTx/>
                <a:latin typeface="DM Sans 14pt" pitchFamily="2" charset="0"/>
              </a:rPr>
              <a:t>SASPs</a:t>
            </a:r>
            <a:endParaRPr kumimoji="0" lang="en-US" sz="900" b="1" u="none" strike="noStrike" kern="1200" cap="none" spc="0" normalizeH="0" dirty="0">
              <a:ln>
                <a:noFill/>
              </a:ln>
              <a:solidFill>
                <a:schemeClr val="bg1"/>
              </a:solidFill>
              <a:effectLst/>
              <a:uLnTx/>
              <a:uFillTx/>
              <a:latin typeface="DM Sans 14pt" pitchFamily="2" charset="0"/>
            </a:endParaRPr>
          </a:p>
        </p:txBody>
      </p:sp>
      <p:sp>
        <p:nvSpPr>
          <p:cNvPr id="110" name="TextBox 19">
            <a:extLst>
              <a:ext uri="{FF2B5EF4-FFF2-40B4-BE49-F238E27FC236}">
                <a16:creationId xmlns:a16="http://schemas.microsoft.com/office/drawing/2014/main" id="{568C5B99-4FD9-FCF1-E070-CF58FA1533B3}"/>
              </a:ext>
            </a:extLst>
          </p:cNvPr>
          <p:cNvSpPr txBox="1"/>
          <p:nvPr/>
        </p:nvSpPr>
        <p:spPr>
          <a:xfrm>
            <a:off x="7570720" y="1770615"/>
            <a:ext cx="1554246" cy="231923"/>
          </a:xfrm>
          <a:prstGeom prst="rect">
            <a:avLst/>
          </a:prstGeom>
          <a:solidFill>
            <a:srgbClr val="D34252">
              <a:alpha val="80000"/>
            </a:srgbClr>
          </a:solidFill>
          <a:ln w="12700">
            <a:noFill/>
          </a:ln>
        </p:spPr>
        <p:txBody>
          <a:bodyPr wrap="square" lIns="72000" tIns="46800" rIns="72000">
            <a:spAutoFit/>
          </a:bodyPr>
          <a:lstStyle/>
          <a:p>
            <a:pPr marL="144000" lvl="1" indent="-144000" defTabSz="457200">
              <a:spcAft>
                <a:spcPts val="200"/>
              </a:spcAft>
              <a:buClr>
                <a:srgbClr val="89C7E8"/>
              </a:buClr>
              <a:defRPr/>
            </a:pPr>
            <a:r>
              <a:rPr lang="en-US" sz="900" b="1" dirty="0">
                <a:solidFill>
                  <a:schemeClr val="bg1"/>
                </a:solidFill>
                <a:latin typeface="DM Sans 14pt" pitchFamily="2" charset="0"/>
              </a:rPr>
              <a:t>↑ </a:t>
            </a:r>
            <a:r>
              <a:rPr kumimoji="0" lang="en-US" sz="900" b="1" u="none" strike="noStrike" kern="1200" cap="none" spc="0" normalizeH="0" baseline="0" dirty="0">
                <a:ln>
                  <a:noFill/>
                </a:ln>
                <a:solidFill>
                  <a:schemeClr val="bg1"/>
                </a:solidFill>
                <a:effectLst/>
                <a:uLnTx/>
                <a:uFillTx/>
                <a:latin typeface="DM Sans 14pt" pitchFamily="2" charset="0"/>
              </a:rPr>
              <a:t>Hair greying &amp; hair loss</a:t>
            </a:r>
            <a:endParaRPr kumimoji="0" lang="en-US" sz="900" b="1" u="none" strike="noStrike" kern="1200" cap="none" spc="0" normalizeH="0" dirty="0">
              <a:ln>
                <a:noFill/>
              </a:ln>
              <a:solidFill>
                <a:schemeClr val="bg1"/>
              </a:solidFill>
              <a:effectLst/>
              <a:uLnTx/>
              <a:uFillTx/>
              <a:latin typeface="DM Sans 14pt" pitchFamily="2" charset="0"/>
            </a:endParaRPr>
          </a:p>
        </p:txBody>
      </p:sp>
    </p:spTree>
    <p:extLst>
      <p:ext uri="{BB962C8B-B14F-4D97-AF65-F5344CB8AC3E}">
        <p14:creationId xmlns:p14="http://schemas.microsoft.com/office/powerpoint/2010/main" val="1080374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1000"/>
                                        <p:tgtEl>
                                          <p:spTgt spid="74"/>
                                        </p:tgtEl>
                                      </p:cBhvr>
                                    </p:animEffect>
                                  </p:childTnLst>
                                </p:cTn>
                              </p:par>
                            </p:childTnLst>
                          </p:cTn>
                        </p:par>
                        <p:par>
                          <p:cTn id="12" fill="hold">
                            <p:stCondLst>
                              <p:cond delay="3000"/>
                            </p:stCondLst>
                            <p:childTnLst>
                              <p:par>
                                <p:cTn id="13" presetID="10" presetClass="entr" presetSubtype="0" fill="hold" nodeType="afterEffect">
                                  <p:stCondLst>
                                    <p:cond delay="500"/>
                                  </p:stCondLst>
                                  <p:childTnLst>
                                    <p:set>
                                      <p:cBhvr>
                                        <p:cTn id="14" dur="1" fill="hold">
                                          <p:stCondLst>
                                            <p:cond delay="0"/>
                                          </p:stCondLst>
                                        </p:cTn>
                                        <p:tgtEl>
                                          <p:spTgt spid="81"/>
                                        </p:tgtEl>
                                        <p:attrNameLst>
                                          <p:attrName>style.visibility</p:attrName>
                                        </p:attrNameLst>
                                      </p:cBhvr>
                                      <p:to>
                                        <p:strVal val="visible"/>
                                      </p:to>
                                    </p:set>
                                    <p:animEffect transition="in" filter="fade">
                                      <p:cBhvr>
                                        <p:cTn id="15" dur="1000"/>
                                        <p:tgtEl>
                                          <p:spTgt spid="81"/>
                                        </p:tgtEl>
                                      </p:cBhvr>
                                    </p:animEffect>
                                  </p:childTnLst>
                                </p:cTn>
                              </p:par>
                            </p:childTnLst>
                          </p:cTn>
                        </p:par>
                        <p:par>
                          <p:cTn id="16" fill="hold">
                            <p:stCondLst>
                              <p:cond delay="4500"/>
                            </p:stCondLst>
                            <p:childTnLst>
                              <p:par>
                                <p:cTn id="17" presetID="10" presetClass="entr" presetSubtype="0" fill="hold" nodeType="afterEffect">
                                  <p:stCondLst>
                                    <p:cond delay="500"/>
                                  </p:stCondLst>
                                  <p:childTnLst>
                                    <p:set>
                                      <p:cBhvr>
                                        <p:cTn id="18" dur="1" fill="hold">
                                          <p:stCondLst>
                                            <p:cond delay="0"/>
                                          </p:stCondLst>
                                        </p:cTn>
                                        <p:tgtEl>
                                          <p:spTgt spid="88"/>
                                        </p:tgtEl>
                                        <p:attrNameLst>
                                          <p:attrName>style.visibility</p:attrName>
                                        </p:attrNameLst>
                                      </p:cBhvr>
                                      <p:to>
                                        <p:strVal val="visible"/>
                                      </p:to>
                                    </p:set>
                                    <p:animEffect transition="in" filter="fade">
                                      <p:cBhvr>
                                        <p:cTn id="19" dur="1000"/>
                                        <p:tgtEl>
                                          <p:spTgt spid="88"/>
                                        </p:tgtEl>
                                      </p:cBhvr>
                                    </p:animEffect>
                                  </p:childTnLst>
                                </p:cTn>
                              </p:par>
                            </p:childTnLst>
                          </p:cTn>
                        </p:par>
                        <p:par>
                          <p:cTn id="20" fill="hold">
                            <p:stCondLst>
                              <p:cond delay="6000"/>
                            </p:stCondLst>
                            <p:childTnLst>
                              <p:par>
                                <p:cTn id="21" presetID="10" presetClass="entr" presetSubtype="0" fill="hold" grpId="0" nodeType="afterEffect">
                                  <p:stCondLst>
                                    <p:cond delay="0"/>
                                  </p:stCondLst>
                                  <p:childTnLst>
                                    <p:set>
                                      <p:cBhvr>
                                        <p:cTn id="22" dur="1" fill="hold">
                                          <p:stCondLst>
                                            <p:cond delay="0"/>
                                          </p:stCondLst>
                                        </p:cTn>
                                        <p:tgtEl>
                                          <p:spTgt spid="106"/>
                                        </p:tgtEl>
                                        <p:attrNameLst>
                                          <p:attrName>style.visibility</p:attrName>
                                        </p:attrNameLst>
                                      </p:cBhvr>
                                      <p:to>
                                        <p:strVal val="visible"/>
                                      </p:to>
                                    </p:set>
                                    <p:animEffect transition="in" filter="fade">
                                      <p:cBhvr>
                                        <p:cTn id="23" dur="500"/>
                                        <p:tgtEl>
                                          <p:spTgt spid="106"/>
                                        </p:tgtEl>
                                      </p:cBhvr>
                                    </p:animEffect>
                                  </p:childTnLst>
                                </p:cTn>
                              </p:par>
                            </p:childTnLst>
                          </p:cTn>
                        </p:par>
                        <p:par>
                          <p:cTn id="24" fill="hold">
                            <p:stCondLst>
                              <p:cond delay="6500"/>
                            </p:stCondLst>
                            <p:childTnLst>
                              <p:par>
                                <p:cTn id="25" presetID="10" presetClass="entr" presetSubtype="0" fill="hold" grpId="0" nodeType="afterEffect">
                                  <p:stCondLst>
                                    <p:cond delay="0"/>
                                  </p:stCondLst>
                                  <p:childTnLst>
                                    <p:set>
                                      <p:cBhvr>
                                        <p:cTn id="26" dur="1" fill="hold">
                                          <p:stCondLst>
                                            <p:cond delay="0"/>
                                          </p:stCondLst>
                                        </p:cTn>
                                        <p:tgtEl>
                                          <p:spTgt spid="107"/>
                                        </p:tgtEl>
                                        <p:attrNameLst>
                                          <p:attrName>style.visibility</p:attrName>
                                        </p:attrNameLst>
                                      </p:cBhvr>
                                      <p:to>
                                        <p:strVal val="visible"/>
                                      </p:to>
                                    </p:set>
                                    <p:animEffect transition="in" filter="fade">
                                      <p:cBhvr>
                                        <p:cTn id="27" dur="500"/>
                                        <p:tgtEl>
                                          <p:spTgt spid="107"/>
                                        </p:tgtEl>
                                      </p:cBhvr>
                                    </p:animEffect>
                                  </p:childTnLst>
                                </p:cTn>
                              </p:par>
                            </p:childTnLst>
                          </p:cTn>
                        </p:par>
                        <p:par>
                          <p:cTn id="28" fill="hold">
                            <p:stCondLst>
                              <p:cond delay="7000"/>
                            </p:stCondLst>
                            <p:childTnLst>
                              <p:par>
                                <p:cTn id="29" presetID="10" presetClass="entr" presetSubtype="0" fill="hold" grpId="0" nodeType="afterEffect">
                                  <p:stCondLst>
                                    <p:cond delay="0"/>
                                  </p:stCondLst>
                                  <p:childTnLst>
                                    <p:set>
                                      <p:cBhvr>
                                        <p:cTn id="30" dur="1" fill="hold">
                                          <p:stCondLst>
                                            <p:cond delay="0"/>
                                          </p:stCondLst>
                                        </p:cTn>
                                        <p:tgtEl>
                                          <p:spTgt spid="108"/>
                                        </p:tgtEl>
                                        <p:attrNameLst>
                                          <p:attrName>style.visibility</p:attrName>
                                        </p:attrNameLst>
                                      </p:cBhvr>
                                      <p:to>
                                        <p:strVal val="visible"/>
                                      </p:to>
                                    </p:set>
                                    <p:animEffect transition="in" filter="fade">
                                      <p:cBhvr>
                                        <p:cTn id="31" dur="500"/>
                                        <p:tgtEl>
                                          <p:spTgt spid="108"/>
                                        </p:tgtEl>
                                      </p:cBhvr>
                                    </p:animEffect>
                                  </p:childTnLst>
                                </p:cTn>
                              </p:par>
                            </p:childTnLst>
                          </p:cTn>
                        </p:par>
                        <p:par>
                          <p:cTn id="32" fill="hold">
                            <p:stCondLst>
                              <p:cond delay="7500"/>
                            </p:stCondLst>
                            <p:childTnLst>
                              <p:par>
                                <p:cTn id="33" presetID="10" presetClass="entr" presetSubtype="0" fill="hold" grpId="0" nodeType="afterEffect">
                                  <p:stCondLst>
                                    <p:cond delay="0"/>
                                  </p:stCondLst>
                                  <p:childTnLst>
                                    <p:set>
                                      <p:cBhvr>
                                        <p:cTn id="34" dur="1" fill="hold">
                                          <p:stCondLst>
                                            <p:cond delay="0"/>
                                          </p:stCondLst>
                                        </p:cTn>
                                        <p:tgtEl>
                                          <p:spTgt spid="109"/>
                                        </p:tgtEl>
                                        <p:attrNameLst>
                                          <p:attrName>style.visibility</p:attrName>
                                        </p:attrNameLst>
                                      </p:cBhvr>
                                      <p:to>
                                        <p:strVal val="visible"/>
                                      </p:to>
                                    </p:set>
                                    <p:animEffect transition="in" filter="fade">
                                      <p:cBhvr>
                                        <p:cTn id="35" dur="500"/>
                                        <p:tgtEl>
                                          <p:spTgt spid="109"/>
                                        </p:tgtEl>
                                      </p:cBhvr>
                                    </p:animEffect>
                                  </p:childTnLst>
                                </p:cTn>
                              </p:par>
                            </p:childTnLst>
                          </p:cTn>
                        </p:par>
                        <p:par>
                          <p:cTn id="36" fill="hold">
                            <p:stCondLst>
                              <p:cond delay="8000"/>
                            </p:stCondLst>
                            <p:childTnLst>
                              <p:par>
                                <p:cTn id="37" presetID="10" presetClass="entr" presetSubtype="0" fill="hold" grpId="0" nodeType="afterEffect">
                                  <p:stCondLst>
                                    <p:cond delay="0"/>
                                  </p:stCondLst>
                                  <p:childTnLst>
                                    <p:set>
                                      <p:cBhvr>
                                        <p:cTn id="38" dur="1" fill="hold">
                                          <p:stCondLst>
                                            <p:cond delay="0"/>
                                          </p:stCondLst>
                                        </p:cTn>
                                        <p:tgtEl>
                                          <p:spTgt spid="110"/>
                                        </p:tgtEl>
                                        <p:attrNameLst>
                                          <p:attrName>style.visibility</p:attrName>
                                        </p:attrNameLst>
                                      </p:cBhvr>
                                      <p:to>
                                        <p:strVal val="visible"/>
                                      </p:to>
                                    </p:set>
                                    <p:animEffect transition="in" filter="fade">
                                      <p:cBhvr>
                                        <p:cTn id="39"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06" grpId="0" animBg="1"/>
      <p:bldP spid="107" grpId="0" animBg="1"/>
      <p:bldP spid="108" grpId="0" animBg="1"/>
      <p:bldP spid="109" grpId="0" animBg="1"/>
      <p:bldP spid="1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9" y="302400"/>
            <a:ext cx="6901626" cy="1450200"/>
          </a:xfrm>
        </p:spPr>
        <p:txBody>
          <a:bodyPr/>
          <a:lstStyle/>
          <a:p>
            <a:r>
              <a:rPr lang="en-US" sz="3000">
                <a:latin typeface="DM Sans 14pt Medium" pitchFamily="2" charset="77"/>
              </a:rPr>
              <a:t>We developed the first and only </a:t>
            </a:r>
            <a:br>
              <a:rPr lang="en-US" sz="3000">
                <a:latin typeface="DM Sans 14pt Medium" pitchFamily="2" charset="77"/>
              </a:rPr>
            </a:br>
            <a:r>
              <a:rPr lang="en-US" sz="3000">
                <a:latin typeface="DM Sans 14pt Medium" pitchFamily="2" charset="77"/>
              </a:rPr>
              <a:t>test model for hair senescent cells</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31" name="Picture 1">
            <a:extLst>
              <a:ext uri="{FF2B5EF4-FFF2-40B4-BE49-F238E27FC236}">
                <a16:creationId xmlns:a16="http://schemas.microsoft.com/office/drawing/2014/main" id="{8446B119-CFA8-0DFF-B582-3BD86B82C0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ítulo 2">
            <a:extLst>
              <a:ext uri="{FF2B5EF4-FFF2-40B4-BE49-F238E27FC236}">
                <a16:creationId xmlns:a16="http://schemas.microsoft.com/office/drawing/2014/main" id="{E9D9853C-9074-1D0B-3A64-19DC849BF584}"/>
              </a:ext>
            </a:extLst>
          </p:cNvPr>
          <p:cNvSpPr txBox="1">
            <a:spLocks/>
          </p:cNvSpPr>
          <p:nvPr/>
        </p:nvSpPr>
        <p:spPr>
          <a:xfrm>
            <a:off x="6254498" y="1935480"/>
            <a:ext cx="4730496" cy="407790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3000" b="0" dirty="0">
                <a:solidFill>
                  <a:srgbClr val="89C7E8"/>
                </a:solidFill>
                <a:latin typeface="Lora" pitchFamily="2" charset="77"/>
              </a:rPr>
              <a:t>By testing our </a:t>
            </a:r>
            <a:r>
              <a:rPr lang="en-US" sz="3000" b="0" dirty="0" err="1">
                <a:solidFill>
                  <a:srgbClr val="89C7E8"/>
                </a:solidFill>
                <a:latin typeface="Lora" pitchFamily="2" charset="77"/>
              </a:rPr>
              <a:t>bioactives</a:t>
            </a:r>
            <a:r>
              <a:rPr lang="en-US" sz="3000" b="0" dirty="0">
                <a:solidFill>
                  <a:srgbClr val="89C7E8"/>
                </a:solidFill>
                <a:latin typeface="Lora" pitchFamily="2" charset="77"/>
              </a:rPr>
              <a:t> on hair follicles*, </a:t>
            </a:r>
            <a:br>
              <a:rPr lang="en-US" sz="3000" b="0" dirty="0">
                <a:solidFill>
                  <a:srgbClr val="89C7E8"/>
                </a:solidFill>
                <a:latin typeface="Lora" pitchFamily="2" charset="77"/>
              </a:rPr>
            </a:br>
            <a:r>
              <a:rPr lang="en-US" sz="3000" b="0" dirty="0">
                <a:solidFill>
                  <a:srgbClr val="89C7E8"/>
                </a:solidFill>
                <a:latin typeface="Lora" pitchFamily="2" charset="77"/>
              </a:rPr>
              <a:t>we discovered an ingredient that goes beyond consumer expectations!</a:t>
            </a:r>
            <a:br>
              <a:rPr lang="en-US" sz="3000" dirty="0">
                <a:latin typeface="DM Sans 14pt Medium" pitchFamily="2" charset="77"/>
              </a:rPr>
            </a:br>
            <a:endParaRPr lang="en-US" sz="3000" dirty="0">
              <a:latin typeface="DM Sans 14pt Medium" pitchFamily="2" charset="77"/>
            </a:endParaRPr>
          </a:p>
          <a:p>
            <a:r>
              <a:rPr lang="en-US" sz="2000" dirty="0">
                <a:latin typeface="DM Sans 14pt Medium" pitchFamily="2" charset="77"/>
              </a:rPr>
              <a:t>We present a groundbreaking </a:t>
            </a:r>
            <a:br>
              <a:rPr lang="en-US" sz="2000" dirty="0">
                <a:latin typeface="DM Sans 14pt Medium" pitchFamily="2" charset="77"/>
              </a:rPr>
            </a:br>
            <a:r>
              <a:rPr lang="en-US" sz="2000" dirty="0">
                <a:latin typeface="DM Sans 14pt Medium" pitchFamily="2" charset="77"/>
              </a:rPr>
              <a:t>solution that will redefine the </a:t>
            </a:r>
          </a:p>
          <a:p>
            <a:r>
              <a:rPr lang="en-US" sz="2000" dirty="0">
                <a:latin typeface="DM Sans 14pt Medium" pitchFamily="2" charset="77"/>
              </a:rPr>
              <a:t>concept of anti-aging hair care.</a:t>
            </a:r>
          </a:p>
          <a:p>
            <a:r>
              <a:rPr lang="en-US" sz="3000" dirty="0">
                <a:latin typeface="DM Sans 14pt Medium" pitchFamily="2" charset="77"/>
              </a:rPr>
              <a:t> </a:t>
            </a:r>
          </a:p>
        </p:txBody>
      </p:sp>
      <p:pic>
        <p:nvPicPr>
          <p:cNvPr id="42" name="Imagem 41">
            <a:extLst>
              <a:ext uri="{FF2B5EF4-FFF2-40B4-BE49-F238E27FC236}">
                <a16:creationId xmlns:a16="http://schemas.microsoft.com/office/drawing/2014/main" id="{E641B217-1987-25CF-F6BC-73A52F9B952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337" y="2429958"/>
            <a:ext cx="2505456" cy="3366108"/>
          </a:xfrm>
          <a:prstGeom prst="rect">
            <a:avLst/>
          </a:prstGeom>
        </p:spPr>
      </p:pic>
      <p:pic>
        <p:nvPicPr>
          <p:cNvPr id="43" name="Imagem 42">
            <a:extLst>
              <a:ext uri="{FF2B5EF4-FFF2-40B4-BE49-F238E27FC236}">
                <a16:creationId xmlns:a16="http://schemas.microsoft.com/office/drawing/2014/main" id="{A4D17205-9C92-D42C-F4AD-1C0BBC008683}"/>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507793" y="1370239"/>
            <a:ext cx="2492024" cy="3348063"/>
          </a:xfrm>
          <a:prstGeom prst="rect">
            <a:avLst/>
          </a:prstGeom>
        </p:spPr>
      </p:pic>
      <p:sp>
        <p:nvSpPr>
          <p:cNvPr id="2" name="Título 2">
            <a:extLst>
              <a:ext uri="{FF2B5EF4-FFF2-40B4-BE49-F238E27FC236}">
                <a16:creationId xmlns:a16="http://schemas.microsoft.com/office/drawing/2014/main" id="{7B2971AA-3456-727C-6C5B-6A5D4296D922}"/>
              </a:ext>
            </a:extLst>
          </p:cNvPr>
          <p:cNvSpPr txBox="1">
            <a:spLocks/>
          </p:cNvSpPr>
          <p:nvPr/>
        </p:nvSpPr>
        <p:spPr>
          <a:xfrm rot="16200000">
            <a:off x="9803940" y="2262509"/>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b="0">
                <a:latin typeface="DM Sans 14pt Medium" pitchFamily="2" charset="77"/>
              </a:rPr>
              <a:t>*Senescent Follicle Dermal </a:t>
            </a:r>
            <a:r>
              <a:rPr lang="en-US" sz="800" b="0" err="1">
                <a:latin typeface="DM Sans 14pt Medium" pitchFamily="2" charset="77"/>
              </a:rPr>
              <a:t>Papila</a:t>
            </a:r>
            <a:r>
              <a:rPr lang="en-US" sz="800" b="0">
                <a:latin typeface="DM Sans 14pt Medium" pitchFamily="2" charset="77"/>
              </a:rPr>
              <a:t> Cells</a:t>
            </a:r>
          </a:p>
        </p:txBody>
      </p:sp>
    </p:spTree>
    <p:extLst>
      <p:ext uri="{BB962C8B-B14F-4D97-AF65-F5344CB8AC3E}">
        <p14:creationId xmlns:p14="http://schemas.microsoft.com/office/powerpoint/2010/main" val="260752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1000"/>
                                        <p:tgtEl>
                                          <p:spTgt spid="43"/>
                                        </p:tgtEl>
                                      </p:cBhvr>
                                    </p:animEffect>
                                    <p:anim calcmode="lin" valueType="num">
                                      <p:cBhvr>
                                        <p:cTn id="13" dur="1000" fill="hold"/>
                                        <p:tgtEl>
                                          <p:spTgt spid="43"/>
                                        </p:tgtEl>
                                        <p:attrNameLst>
                                          <p:attrName>ppt_x</p:attrName>
                                        </p:attrNameLst>
                                      </p:cBhvr>
                                      <p:tavLst>
                                        <p:tav tm="0">
                                          <p:val>
                                            <p:strVal val="#ppt_x"/>
                                          </p:val>
                                        </p:tav>
                                        <p:tav tm="100000">
                                          <p:val>
                                            <p:strVal val="#ppt_x"/>
                                          </p:val>
                                        </p:tav>
                                      </p:tavLst>
                                    </p:anim>
                                    <p:anim calcmode="lin" valueType="num">
                                      <p:cBhvr>
                                        <p:cTn id="14" dur="1000" fill="hold"/>
                                        <p:tgtEl>
                                          <p:spTgt spid="4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Gráfico 21">
            <a:extLst>
              <a:ext uri="{FF2B5EF4-FFF2-40B4-BE49-F238E27FC236}">
                <a16:creationId xmlns:a16="http://schemas.microsoft.com/office/drawing/2014/main" id="{F601E100-54DE-0564-49CF-0CA01DEA7AA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descr="A person with her hair in her hand&#10;&#10;Description automatically generated">
            <a:extLst>
              <a:ext uri="{FF2B5EF4-FFF2-40B4-BE49-F238E27FC236}">
                <a16:creationId xmlns:a16="http://schemas.microsoft.com/office/drawing/2014/main" id="{870FBBE9-3965-FA0C-6DA6-82426EE31F4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08" y="0"/>
            <a:ext cx="12186584" cy="6858000"/>
          </a:xfrm>
          <a:prstGeom prst="rect">
            <a:avLst/>
          </a:prstGeom>
        </p:spPr>
      </p:pic>
    </p:spTree>
    <p:extLst>
      <p:ext uri="{BB962C8B-B14F-4D97-AF65-F5344CB8AC3E}">
        <p14:creationId xmlns:p14="http://schemas.microsoft.com/office/powerpoint/2010/main" val="634628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9" name="Video 7">
            <a:hlinkClick r:id="" action="ppaction://media"/>
            <a:extLst>
              <a:ext uri="{FF2B5EF4-FFF2-40B4-BE49-F238E27FC236}">
                <a16:creationId xmlns:a16="http://schemas.microsoft.com/office/drawing/2014/main" id="{C98C5F73-BC38-1D5E-42FC-FA9C21962FB3}"/>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8920" r="41375"/>
          <a:stretch/>
        </p:blipFill>
        <p:spPr>
          <a:xfrm>
            <a:off x="6131880" y="0"/>
            <a:ext cx="6060120" cy="6858000"/>
          </a:xfrm>
          <a:prstGeom prst="rect">
            <a:avLst/>
          </a:prstGeom>
        </p:spPr>
      </p:pic>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a:latin typeface="DM Sans 14pt Medium" pitchFamily="2" charset="77"/>
              </a:rPr>
              <a:t>MODE OF ACTION</a:t>
            </a:r>
          </a:p>
        </p:txBody>
      </p:sp>
      <p:sp>
        <p:nvSpPr>
          <p:cNvPr id="4" name="TextBox 10">
            <a:extLst>
              <a:ext uri="{FF2B5EF4-FFF2-40B4-BE49-F238E27FC236}">
                <a16:creationId xmlns:a16="http://schemas.microsoft.com/office/drawing/2014/main" id="{8A0100C2-7F8B-36E3-C9E3-1A617F4908F6}"/>
              </a:ext>
            </a:extLst>
          </p:cNvPr>
          <p:cNvSpPr txBox="1"/>
          <p:nvPr/>
        </p:nvSpPr>
        <p:spPr>
          <a:xfrm>
            <a:off x="302399" y="1547725"/>
            <a:ext cx="5549607" cy="4693593"/>
          </a:xfrm>
          <a:prstGeom prst="rect">
            <a:avLst/>
          </a:prstGeom>
          <a:noFill/>
        </p:spPr>
        <p:txBody>
          <a:bodyPr wrap="square" lIns="0" tIns="0" rIns="0" bIns="0">
            <a:spAutoFit/>
          </a:bodyPr>
          <a:lstStyle/>
          <a:p>
            <a:pPr marL="0" marR="0" lvl="0" indent="0" algn="l" defTabSz="914354" rtl="0" eaLnBrk="1" fontAlgn="auto" latinLnBrk="0" hangingPunct="1">
              <a:spcBef>
                <a:spcPts val="0"/>
              </a:spcBef>
              <a:spcAft>
                <a:spcPts val="1000"/>
              </a:spcAft>
              <a:buSzTx/>
              <a:buFontTx/>
              <a:buNone/>
              <a:tabLst/>
              <a:defRPr/>
            </a:pPr>
            <a:r>
              <a:rPr kumimoji="0" lang="en-US" sz="2000" i="0" u="none" strike="noStrike" kern="0" cap="none" spc="0" normalizeH="0" baseline="0" noProof="0" dirty="0">
                <a:ln>
                  <a:noFill/>
                </a:ln>
                <a:solidFill>
                  <a:schemeClr val="bg1"/>
                </a:solidFill>
                <a:effectLst/>
                <a:uLnTx/>
                <a:uFillTx/>
                <a:latin typeface="Lora" pitchFamily="2" charset="77"/>
                <a:ea typeface="Fira Sans" panose="020B0503050000020004" pitchFamily="34" charset="0"/>
                <a:cs typeface="Arial"/>
                <a:sym typeface="Arial"/>
              </a:rPr>
              <a:t>Key benefits</a:t>
            </a:r>
            <a:br>
              <a:rPr lang="en-US" b="1" kern="0" dirty="0">
                <a:solidFill>
                  <a:srgbClr val="89C7E8"/>
                </a:solidFill>
                <a:latin typeface="DM Sans 14pt" pitchFamily="2" charset="77"/>
                <a:ea typeface="Fira Sans" panose="020B0503050000020004" pitchFamily="34" charset="0"/>
                <a:cs typeface="Arial"/>
                <a:sym typeface="Arial"/>
              </a:rPr>
            </a:br>
            <a:endParaRPr kumimoji="0" lang="en-US" sz="1800" b="1"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endParaRPr>
          </a:p>
          <a:p>
            <a:pPr marL="180000" indent="-180000" defTabSz="914354">
              <a:spcAft>
                <a:spcPts val="1000"/>
              </a:spcAft>
              <a:buClr>
                <a:srgbClr val="89C7E8"/>
              </a:buClr>
              <a:buFont typeface="Arial" panose="020B0604020202020204" pitchFamily="34" charset="0"/>
              <a:buChar char="•"/>
              <a:defRPr/>
            </a:pP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Hair care healthy aging acting at the cellular level</a:t>
            </a:r>
          </a:p>
          <a:p>
            <a:pPr marL="180000" marR="0" lvl="0" indent="-180000" algn="l" defTabSz="914354" rtl="0" eaLnBrk="1" fontAlgn="auto" latinLnBrk="0" hangingPunct="1">
              <a:spcBef>
                <a:spcPts val="0"/>
              </a:spcBef>
              <a:spcAft>
                <a:spcPts val="1000"/>
              </a:spcAft>
              <a:buClr>
                <a:srgbClr val="89C7E8"/>
              </a:buClr>
              <a:buSzTx/>
              <a:buFont typeface="Arial" panose="020B0604020202020204" pitchFamily="34" charset="0"/>
              <a:buChar char="•"/>
              <a:tabLst/>
              <a:defRPr/>
            </a:pP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Helps reboot the natural hair revival processes </a:t>
            </a:r>
          </a:p>
          <a:p>
            <a:pPr marL="180000" marR="0" lvl="0" indent="-180000" algn="l" defTabSz="914354" rtl="0" eaLnBrk="1" fontAlgn="auto" latinLnBrk="0" hangingPunct="1">
              <a:spcBef>
                <a:spcPts val="0"/>
              </a:spcBef>
              <a:spcAft>
                <a:spcPts val="1000"/>
              </a:spcAft>
              <a:buClr>
                <a:srgbClr val="89C7E8"/>
              </a:buClr>
              <a:buSzTx/>
              <a:buFont typeface="Arial" panose="020B0604020202020204" pitchFamily="34" charset="0"/>
              <a:buChar char="•"/>
              <a:tabLst/>
              <a:defRPr/>
            </a:pPr>
            <a:r>
              <a:rPr lang="en-US" sz="1600" kern="0" dirty="0">
                <a:solidFill>
                  <a:srgbClr val="89C7E8"/>
                </a:solidFill>
                <a:latin typeface="DM Sans 14pt" pitchFamily="2" charset="77"/>
                <a:ea typeface="Fira Sans" panose="020B0503050000020004" pitchFamily="34" charset="0"/>
                <a:cs typeface="Arial"/>
                <a:sym typeface="Arial"/>
              </a:rPr>
              <a:t>Increases</a:t>
            </a: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 hair longevity impaired by </a:t>
            </a:r>
            <a:b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b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folliculo-destructive</a:t>
            </a:r>
            <a:r>
              <a:rPr kumimoji="0" lang="en-US" sz="1600" b="0" i="0" u="none" strike="noStrike" kern="0" cap="none" spc="0" normalizeH="0" noProof="0" dirty="0">
                <a:ln>
                  <a:noFill/>
                </a:ln>
                <a:solidFill>
                  <a:srgbClr val="89C7E8"/>
                </a:solidFill>
                <a:effectLst/>
                <a:uLnTx/>
                <a:uFillTx/>
                <a:latin typeface="DM Sans 14pt" pitchFamily="2" charset="77"/>
                <a:ea typeface="Fira Sans" panose="020B0503050000020004" pitchFamily="34" charset="0"/>
                <a:cs typeface="Arial"/>
                <a:sym typeface="Arial"/>
              </a:rPr>
              <a:t> senescent</a:t>
            </a: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 cells*</a:t>
            </a:r>
          </a:p>
          <a:p>
            <a:pPr marL="180000" indent="-180000" defTabSz="914354">
              <a:spcAft>
                <a:spcPts val="1000"/>
              </a:spcAft>
              <a:buClr>
                <a:srgbClr val="89C7E8"/>
              </a:buClr>
              <a:buFont typeface="Arial" panose="020B0604020202020204" pitchFamily="34" charset="0"/>
              <a:buChar char="•"/>
              <a:defRPr/>
            </a:pPr>
            <a:r>
              <a:rPr lang="en-US" sz="1600" kern="0" dirty="0">
                <a:solidFill>
                  <a:srgbClr val="89C7E8"/>
                </a:solidFill>
                <a:latin typeface="DM Sans 14pt" pitchFamily="2" charset="77"/>
                <a:ea typeface="Fira Sans" panose="020B0503050000020004" pitchFamily="34" charset="0"/>
                <a:cs typeface="Arial"/>
              </a:rPr>
              <a:t>Helps prevent hair loss**</a:t>
            </a:r>
            <a:endPar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endParaRPr>
          </a:p>
          <a:p>
            <a:pPr marL="180000" indent="-180000" defTabSz="914354">
              <a:spcAft>
                <a:spcPts val="1000"/>
              </a:spcAft>
              <a:buClr>
                <a:srgbClr val="89C7E8"/>
              </a:buClr>
              <a:buFont typeface="Arial" panose="020B0604020202020204" pitchFamily="34" charset="0"/>
              <a:buChar char="•"/>
              <a:defRPr/>
            </a:pPr>
            <a:r>
              <a:rPr lang="en-US" sz="1600" kern="0" dirty="0">
                <a:solidFill>
                  <a:srgbClr val="89C7E8"/>
                </a:solidFill>
                <a:latin typeface="DM Sans 14pt" pitchFamily="2" charset="77"/>
                <a:ea typeface="Fira Sans" panose="020B0503050000020004" pitchFamily="34" charset="0"/>
                <a:cs typeface="Arial"/>
              </a:rPr>
              <a:t>Significantly improves hair density** by average 5% in 5 months and up to 28% for the best volunteer</a:t>
            </a:r>
          </a:p>
          <a:p>
            <a:pPr marL="180000" marR="0" lvl="0" indent="-180000" algn="l" defTabSz="914354" rtl="0" eaLnBrk="1" fontAlgn="auto" latinLnBrk="0" hangingPunct="1">
              <a:spcBef>
                <a:spcPts val="0"/>
              </a:spcBef>
              <a:spcAft>
                <a:spcPts val="1000"/>
              </a:spcAft>
              <a:buClr>
                <a:srgbClr val="89C7E8"/>
              </a:buClr>
              <a:buSzTx/>
              <a:buFont typeface="Arial" panose="020B0604020202020204" pitchFamily="34" charset="0"/>
              <a:buChar char="•"/>
              <a:tabLst/>
              <a:defRPr/>
            </a:pP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Helps slow down the premature ageing of hair</a:t>
            </a:r>
          </a:p>
          <a:p>
            <a:pPr marL="180000" indent="-180000" defTabSz="914354">
              <a:spcAft>
                <a:spcPts val="1000"/>
              </a:spcAft>
              <a:buClr>
                <a:srgbClr val="89C7E8"/>
              </a:buClr>
              <a:buFont typeface="Arial" panose="020B0604020202020204" pitchFamily="34" charset="0"/>
              <a:buChar char="•"/>
              <a:defRPr/>
            </a:pPr>
            <a:r>
              <a:rPr lang="en-US" sz="1600" kern="0" dirty="0">
                <a:solidFill>
                  <a:srgbClr val="89C7E8"/>
                </a:solidFill>
                <a:latin typeface="DM Sans 14pt" pitchFamily="2" charset="77"/>
                <a:ea typeface="Fira Sans" panose="020B0503050000020004" pitchFamily="34" charset="0"/>
                <a:cs typeface="Arial"/>
                <a:sym typeface="Arial"/>
              </a:rPr>
              <a:t>Calms sensitive, irritated, and dry scalp</a:t>
            </a:r>
          </a:p>
          <a:p>
            <a:pPr marL="180000" indent="-180000" defTabSz="914354">
              <a:spcAft>
                <a:spcPts val="1000"/>
              </a:spcAft>
              <a:buClr>
                <a:srgbClr val="89C7E8"/>
              </a:buClr>
              <a:buFont typeface="Arial" panose="020B0604020202020204" pitchFamily="34" charset="0"/>
              <a:buChar char="•"/>
              <a:defRPr/>
            </a:pPr>
            <a:r>
              <a:rPr kumimoji="0" lang="en-US" sz="1600" b="0" i="0" u="none" strike="noStrike" kern="0" cap="none" spc="0" normalizeH="0" baseline="0" noProof="0" dirty="0">
                <a:ln>
                  <a:noFill/>
                </a:ln>
                <a:solidFill>
                  <a:srgbClr val="89C7E8"/>
                </a:solidFill>
                <a:effectLst/>
                <a:uLnTx/>
                <a:uFillTx/>
                <a:latin typeface="DM Sans 14pt" pitchFamily="2" charset="77"/>
                <a:ea typeface="Fira Sans" panose="020B0503050000020004" pitchFamily="34" charset="0"/>
                <a:cs typeface="Arial"/>
                <a:sym typeface="Arial"/>
              </a:rPr>
              <a:t>Reduces inflammaging (</a:t>
            </a:r>
            <a:r>
              <a:rPr lang="en-US" sz="1600" b="0" i="0" dirty="0">
                <a:solidFill>
                  <a:srgbClr val="89C7E8"/>
                </a:solidFill>
                <a:effectLst/>
                <a:latin typeface="DM Sans 14pt" pitchFamily="2" charset="77"/>
              </a:rPr>
              <a:t>reducing the expression </a:t>
            </a:r>
            <a:br>
              <a:rPr lang="en-US" sz="1600" b="0" i="0" dirty="0">
                <a:solidFill>
                  <a:srgbClr val="89C7E8"/>
                </a:solidFill>
                <a:effectLst/>
                <a:latin typeface="DM Sans 14pt" pitchFamily="2" charset="77"/>
              </a:rPr>
            </a:br>
            <a:r>
              <a:rPr lang="en-US" sz="1600" b="0" i="0" dirty="0">
                <a:solidFill>
                  <a:srgbClr val="89C7E8"/>
                </a:solidFill>
                <a:effectLst/>
                <a:latin typeface="DM Sans 14pt" pitchFamily="2" charset="77"/>
              </a:rPr>
              <a:t>of inflammatory cytokines induced ICAM-1)*</a:t>
            </a:r>
          </a:p>
          <a:p>
            <a:pPr marL="180000" indent="-180000" defTabSz="914354">
              <a:spcAft>
                <a:spcPts val="1000"/>
              </a:spcAft>
              <a:buClr>
                <a:srgbClr val="89C7E8"/>
              </a:buClr>
              <a:buFont typeface="Arial" panose="020B0604020202020204" pitchFamily="34" charset="0"/>
              <a:buChar char="•"/>
              <a:defRPr/>
            </a:pPr>
            <a:r>
              <a:rPr kumimoji="0" lang="en-US" sz="1600" u="none" strike="noStrike" kern="1200" cap="none" spc="0" normalizeH="0" baseline="0" noProof="0" dirty="0">
                <a:ln>
                  <a:noFill/>
                </a:ln>
                <a:solidFill>
                  <a:srgbClr val="89C7E8"/>
                </a:solidFill>
                <a:uLnTx/>
                <a:uFillTx/>
                <a:latin typeface="DM Sans 14pt" pitchFamily="2" charset="77"/>
              </a:rPr>
              <a:t>Efficient at low concentration***</a:t>
            </a:r>
            <a:endParaRPr kumimoji="0" lang="en-US" sz="1600" b="0" i="0" u="none" strike="noStrike" kern="1200" cap="none" spc="0" normalizeH="0" baseline="0" noProof="0" dirty="0">
              <a:ln>
                <a:noFill/>
              </a:ln>
              <a:solidFill>
                <a:srgbClr val="89C7E8"/>
              </a:solidFill>
              <a:effectLst/>
              <a:uLnTx/>
              <a:uFillTx/>
              <a:latin typeface="DM Sans 14pt" pitchFamily="2" charset="77"/>
            </a:endParaRPr>
          </a:p>
        </p:txBody>
      </p:sp>
      <p:sp>
        <p:nvSpPr>
          <p:cNvPr id="6" name="Título 2">
            <a:extLst>
              <a:ext uri="{FF2B5EF4-FFF2-40B4-BE49-F238E27FC236}">
                <a16:creationId xmlns:a16="http://schemas.microsoft.com/office/drawing/2014/main" id="{F3281C51-E8D7-2479-ABF5-8661D230F725}"/>
              </a:ext>
            </a:extLst>
          </p:cNvPr>
          <p:cNvSpPr txBox="1">
            <a:spLocks/>
          </p:cNvSpPr>
          <p:nvPr/>
        </p:nvSpPr>
        <p:spPr>
          <a:xfrm rot="16200000">
            <a:off x="9875569" y="2262509"/>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b="0" dirty="0">
                <a:latin typeface="DM Sans 14pt Medium" pitchFamily="2" charset="77"/>
              </a:rPr>
              <a:t>*: </a:t>
            </a:r>
            <a:r>
              <a:rPr lang="en-US" sz="800" b="0" i="1" dirty="0">
                <a:latin typeface="DM Sans 14pt Medium" pitchFamily="2" charset="77"/>
              </a:rPr>
              <a:t>in vitro</a:t>
            </a:r>
            <a:r>
              <a:rPr lang="en-US" sz="800" b="0" dirty="0">
                <a:latin typeface="DM Sans 14pt Medium" pitchFamily="2" charset="77"/>
              </a:rPr>
              <a:t> and </a:t>
            </a:r>
            <a:r>
              <a:rPr lang="en-US" sz="800" b="0" i="1" dirty="0">
                <a:latin typeface="DM Sans 14pt Medium" pitchFamily="2" charset="77"/>
              </a:rPr>
              <a:t>ex vivo</a:t>
            </a:r>
            <a:r>
              <a:rPr lang="en-US" sz="800" b="0" dirty="0">
                <a:latin typeface="DM Sans 14pt Medium" pitchFamily="2" charset="77"/>
              </a:rPr>
              <a:t>, ** </a:t>
            </a:r>
            <a:r>
              <a:rPr lang="en-US" sz="800" b="0" i="1" dirty="0">
                <a:latin typeface="DM Sans 14pt Medium" pitchFamily="2" charset="77"/>
              </a:rPr>
              <a:t>in vivo </a:t>
            </a:r>
            <a:r>
              <a:rPr lang="en-US" sz="800" b="0" dirty="0">
                <a:latin typeface="DM Sans 14pt Medium" pitchFamily="2" charset="77"/>
              </a:rPr>
              <a:t>*** 0.5% in leave on condition</a:t>
            </a:r>
          </a:p>
        </p:txBody>
      </p:sp>
      <p:grpSp>
        <p:nvGrpSpPr>
          <p:cNvPr id="10" name="Agrupar 9">
            <a:extLst>
              <a:ext uri="{FF2B5EF4-FFF2-40B4-BE49-F238E27FC236}">
                <a16:creationId xmlns:a16="http://schemas.microsoft.com/office/drawing/2014/main" id="{11613443-FC9C-5AA8-555C-D767393FE296}"/>
              </a:ext>
            </a:extLst>
          </p:cNvPr>
          <p:cNvGrpSpPr/>
          <p:nvPr/>
        </p:nvGrpSpPr>
        <p:grpSpPr>
          <a:xfrm>
            <a:off x="306200" y="591956"/>
            <a:ext cx="3551848" cy="480099"/>
            <a:chOff x="306200" y="591956"/>
            <a:chExt cx="3551848" cy="480099"/>
          </a:xfrm>
        </p:grpSpPr>
        <p:pic>
          <p:nvPicPr>
            <p:cNvPr id="7" name="Imagem 6" descr="Desenho com traços pretos em fundo branco e letras pretas&#10;&#10;Descrição gerada automaticamente com confiança baixa">
              <a:extLst>
                <a:ext uri="{FF2B5EF4-FFF2-40B4-BE49-F238E27FC236}">
                  <a16:creationId xmlns:a16="http://schemas.microsoft.com/office/drawing/2014/main" id="{F4425098-69E2-A8BB-1B7E-8365CD968BA9}"/>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b="50461"/>
            <a:stretch/>
          </p:blipFill>
          <p:spPr>
            <a:xfrm>
              <a:off x="306200" y="660406"/>
              <a:ext cx="2839336" cy="411649"/>
            </a:xfrm>
            <a:prstGeom prst="rect">
              <a:avLst/>
            </a:prstGeom>
          </p:spPr>
        </p:pic>
        <p:pic>
          <p:nvPicPr>
            <p:cNvPr id="5" name="Imagem 4" descr="Desenho com traços pretos em fundo branco e letras pretas&#10;&#10;Descrição gerada automaticamente com confiança baixa">
              <a:extLst>
                <a:ext uri="{FF2B5EF4-FFF2-40B4-BE49-F238E27FC236}">
                  <a16:creationId xmlns:a16="http://schemas.microsoft.com/office/drawing/2014/main" id="{BD39DCAF-986B-8988-C167-B18F81893B07}"/>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t="50461"/>
            <a:stretch/>
          </p:blipFill>
          <p:spPr>
            <a:xfrm>
              <a:off x="1018712" y="591956"/>
              <a:ext cx="2839336" cy="411649"/>
            </a:xfrm>
            <a:prstGeom prst="rect">
              <a:avLst/>
            </a:prstGeom>
          </p:spPr>
        </p:pic>
      </p:grpSp>
    </p:spTree>
    <p:extLst>
      <p:ext uri="{BB962C8B-B14F-4D97-AF65-F5344CB8AC3E}">
        <p14:creationId xmlns:p14="http://schemas.microsoft.com/office/powerpoint/2010/main" val="2690295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41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mute="1">
                <p:cTn id="12" repeatCount="indefinite" fill="hold" display="0">
                  <p:stCondLst>
                    <p:cond delay="indefinite"/>
                  </p:stCondLst>
                </p:cTn>
                <p:tgtEl>
                  <p:spTgt spid="9"/>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2" name="full frame liquid bubbles blue">
            <a:hlinkClick r:id="" action="ppaction://media"/>
            <a:extLst>
              <a:ext uri="{FF2B5EF4-FFF2-40B4-BE49-F238E27FC236}">
                <a16:creationId xmlns:a16="http://schemas.microsoft.com/office/drawing/2014/main" id="{F604956C-75B6-117E-105C-0A03174F3C17}"/>
              </a:ext>
            </a:extLst>
          </p:cNvPr>
          <p:cNvPicPr>
            <a:picLocks noChangeAspect="1"/>
          </p:cNvPicPr>
          <p:nvPr>
            <a:videoFile r:link="rId2"/>
            <p:extLst>
              <p:ext uri="{DAA4B4D4-6D71-4841-9C94-3DE7FCFB9230}">
                <p14:media xmlns:p14="http://schemas.microsoft.com/office/powerpoint/2010/main" r:embed="rId1"/>
              </p:ext>
            </p:extLst>
          </p:nvPr>
        </p:nvPicPr>
        <p:blipFill>
          <a:blip r:embed="rId4">
            <a:lum bright="-20000"/>
          </a:blip>
          <a:stretch>
            <a:fillRect/>
          </a:stretch>
        </p:blipFill>
        <p:spPr>
          <a:xfrm>
            <a:off x="7937" y="0"/>
            <a:ext cx="12192000" cy="6858000"/>
          </a:xfrm>
          <a:prstGeom prst="rect">
            <a:avLst/>
          </a:prstGeom>
        </p:spPr>
      </p:pic>
      <p:sp>
        <p:nvSpPr>
          <p:cNvPr id="10" name="Título 2">
            <a:extLst>
              <a:ext uri="{FF2B5EF4-FFF2-40B4-BE49-F238E27FC236}">
                <a16:creationId xmlns:a16="http://schemas.microsoft.com/office/drawing/2014/main" id="{105E8020-6E3C-387A-900D-E814B411C03D}"/>
              </a:ext>
            </a:extLst>
          </p:cNvPr>
          <p:cNvSpPr>
            <a:spLocks noGrp="1"/>
          </p:cNvSpPr>
          <p:nvPr>
            <p:ph type="ctrTitle"/>
          </p:nvPr>
        </p:nvSpPr>
        <p:spPr>
          <a:xfrm>
            <a:off x="302398" y="302400"/>
            <a:ext cx="10351747" cy="1450200"/>
          </a:xfrm>
        </p:spPr>
        <p:txBody>
          <a:bodyPr/>
          <a:lstStyle/>
          <a:p>
            <a:r>
              <a:rPr lang="en-US" sz="6000" dirty="0">
                <a:latin typeface="DM Sans 14pt Medium"/>
              </a:rPr>
              <a:t>A truly senolytic active ingredient, with complete proof of action </a:t>
            </a:r>
            <a:r>
              <a:rPr lang="en-US" sz="6000" i="1" dirty="0">
                <a:latin typeface="DM Sans 14pt Medium"/>
              </a:rPr>
              <a:t>in vitro</a:t>
            </a:r>
            <a:r>
              <a:rPr lang="en-US" sz="6000" dirty="0">
                <a:latin typeface="DM Sans 14pt Medium"/>
              </a:rPr>
              <a:t> </a:t>
            </a:r>
            <a:br>
              <a:rPr lang="en-US" sz="6000" dirty="0">
                <a:latin typeface="DM Sans 14pt Medium"/>
              </a:rPr>
            </a:br>
            <a:r>
              <a:rPr lang="en-US" sz="6000" dirty="0">
                <a:latin typeface="DM Sans 14pt Medium"/>
              </a:rPr>
              <a:t>and </a:t>
            </a:r>
            <a:r>
              <a:rPr lang="en-US" sz="6000" i="1" dirty="0">
                <a:latin typeface="DM Sans 14pt Medium"/>
              </a:rPr>
              <a:t>in vivo</a:t>
            </a:r>
          </a:p>
        </p:txBody>
      </p:sp>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6200" y="6439989"/>
            <a:ext cx="1794934" cy="143258"/>
          </a:xfrm>
          <a:prstGeom prst="rect">
            <a:avLst/>
          </a:prstGeom>
        </p:spPr>
      </p:pic>
      <p:pic>
        <p:nvPicPr>
          <p:cNvPr id="3" name="Picture 1">
            <a:extLst>
              <a:ext uri="{FF2B5EF4-FFF2-40B4-BE49-F238E27FC236}">
                <a16:creationId xmlns:a16="http://schemas.microsoft.com/office/drawing/2014/main" id="{46AA6F86-2FEA-AC74-244C-A6E9D123550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8496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1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600" b="0" i="1" u="none" strike="noStrike" kern="1200" cap="none" spc="0" normalizeH="0" baseline="0">
                <a:ln>
                  <a:noFill/>
                </a:ln>
                <a:solidFill>
                  <a:srgbClr val="FFFFFF"/>
                </a:solidFill>
                <a:effectLst/>
                <a:uLnTx/>
                <a:uFillTx/>
                <a:latin typeface="DM Sans 14pt Medium" pitchFamily="2" charset="77"/>
                <a:ea typeface="+mj-ea"/>
                <a:cs typeface="+mj-cs"/>
              </a:rPr>
              <a:t>IN VITRO </a:t>
            </a:r>
            <a:r>
              <a:rPr kumimoji="0" lang="en-US" sz="1600" b="0" i="0" u="none" strike="noStrike" kern="1200" cap="none" spc="0" normalizeH="0" baseline="0">
                <a:ln>
                  <a:noFill/>
                </a:ln>
                <a:solidFill>
                  <a:srgbClr val="FFFFFF"/>
                </a:solidFill>
                <a:effectLst/>
                <a:uLnTx/>
                <a:uFillTx/>
                <a:latin typeface="DM Sans 14pt Medium" pitchFamily="2" charset="77"/>
                <a:ea typeface="+mj-ea"/>
                <a:cs typeface="+mj-cs"/>
              </a:rPr>
              <a:t>RESULTS</a:t>
            </a:r>
          </a:p>
        </p:txBody>
      </p:sp>
      <p:sp>
        <p:nvSpPr>
          <p:cNvPr id="6" name="Título 2">
            <a:extLst>
              <a:ext uri="{FF2B5EF4-FFF2-40B4-BE49-F238E27FC236}">
                <a16:creationId xmlns:a16="http://schemas.microsoft.com/office/drawing/2014/main" id="{F3281C51-E8D7-2479-ABF5-8661D230F725}"/>
              </a:ext>
            </a:extLst>
          </p:cNvPr>
          <p:cNvSpPr txBox="1">
            <a:spLocks/>
          </p:cNvSpPr>
          <p:nvPr/>
        </p:nvSpPr>
        <p:spPr>
          <a:xfrm rot="16200000">
            <a:off x="9917745" y="2255249"/>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r" defTabSz="914400" rtl="0" eaLnBrk="1" fontAlgn="auto" latinLnBrk="0" hangingPunct="1">
              <a:lnSpc>
                <a:spcPct val="85000"/>
              </a:lnSpc>
              <a:spcBef>
                <a:spcPct val="0"/>
              </a:spcBef>
              <a:spcAft>
                <a:spcPts val="0"/>
              </a:spcAft>
              <a:buClrTx/>
              <a:buSzTx/>
              <a:buFontTx/>
              <a:buNone/>
              <a:tabLst/>
              <a:defRPr/>
            </a:pPr>
            <a:r>
              <a:rPr kumimoji="0" lang="en-US" sz="800" b="0" i="0" u="none" strike="noStrike" kern="1200" cap="none" spc="0" normalizeH="0" baseline="0" dirty="0">
                <a:ln>
                  <a:noFill/>
                </a:ln>
                <a:solidFill>
                  <a:srgbClr val="FFFFFF"/>
                </a:solidFill>
                <a:effectLst/>
                <a:uLnTx/>
                <a:uFillTx/>
                <a:latin typeface="DM Sans 14pt" pitchFamily="2" charset="77"/>
                <a:ea typeface="Titillium Web"/>
                <a:cs typeface="Titillium Web"/>
                <a:sym typeface="Titillium Web"/>
              </a:rPr>
              <a:t>*dry extract    ** Navitoclax (senolytic drug used as positive reference</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8" y="761688"/>
            <a:ext cx="8568094" cy="872113"/>
          </a:xfrm>
        </p:spPr>
        <p:txBody>
          <a:bodyPr/>
          <a:lstStyle/>
          <a:p>
            <a:r>
              <a:rPr lang="en-US" sz="3000">
                <a:latin typeface="DM Sans 14pt Medium" pitchFamily="2" charset="77"/>
              </a:rPr>
              <a:t>Less senescent cells, </a:t>
            </a:r>
            <a:br>
              <a:rPr lang="en-US" sz="3000">
                <a:latin typeface="DM Sans 14pt Medium" pitchFamily="2" charset="77"/>
              </a:rPr>
            </a:br>
            <a:r>
              <a:rPr lang="en-US" sz="3000">
                <a:latin typeface="DM Sans 14pt Medium" pitchFamily="2" charset="77"/>
              </a:rPr>
              <a:t>more longevitality for hair</a:t>
            </a:r>
          </a:p>
        </p:txBody>
      </p:sp>
      <p:sp>
        <p:nvSpPr>
          <p:cNvPr id="11" name="Título 2">
            <a:extLst>
              <a:ext uri="{FF2B5EF4-FFF2-40B4-BE49-F238E27FC236}">
                <a16:creationId xmlns:a16="http://schemas.microsoft.com/office/drawing/2014/main" id="{0FE0ADF4-D099-4BD4-0A41-FDBA6923D67B}"/>
              </a:ext>
            </a:extLst>
          </p:cNvPr>
          <p:cNvSpPr txBox="1">
            <a:spLocks/>
          </p:cNvSpPr>
          <p:nvPr/>
        </p:nvSpPr>
        <p:spPr>
          <a:xfrm>
            <a:off x="302398" y="2072544"/>
            <a:ext cx="5086874"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u="none" strike="noStrike" kern="1200" cap="none" spc="0" normalizeH="0" baseline="0" dirty="0">
                <a:ln>
                  <a:noFill/>
                </a:ln>
                <a:solidFill>
                  <a:srgbClr val="89C7E8"/>
                </a:solidFill>
                <a:effectLst/>
                <a:uLnTx/>
                <a:uFillTx/>
                <a:latin typeface="DM Sans 14pt Medium" pitchFamily="2" charset="77"/>
              </a:rPr>
              <a:t>Highly potent in our in vitro model </a:t>
            </a:r>
            <a:br>
              <a:rPr kumimoji="0" lang="en-US" sz="1400" b="0" u="none" strike="noStrike" kern="1200" cap="none" spc="0" normalizeH="0" baseline="0" dirty="0">
                <a:ln>
                  <a:noFill/>
                </a:ln>
                <a:solidFill>
                  <a:srgbClr val="89C7E8"/>
                </a:solidFill>
                <a:effectLst/>
                <a:uLnTx/>
                <a:uFillTx/>
                <a:latin typeface="DM Sans 14pt Medium" pitchFamily="2" charset="77"/>
              </a:rPr>
            </a:br>
            <a:r>
              <a:rPr kumimoji="0" lang="en-US" sz="1400" b="0" u="none" strike="noStrike" kern="1200" cap="none" spc="0" normalizeH="0" baseline="0" dirty="0">
                <a:ln>
                  <a:noFill/>
                </a:ln>
                <a:solidFill>
                  <a:srgbClr val="89C7E8"/>
                </a:solidFill>
                <a:effectLst/>
                <a:uLnTx/>
                <a:uFillTx/>
                <a:latin typeface="DM Sans 14pt Medium" pitchFamily="2" charset="77"/>
              </a:rPr>
              <a:t>mimicking aged hair follicles</a:t>
            </a:r>
            <a:br>
              <a:rPr lang="en-US" sz="1400" b="0" dirty="0">
                <a:solidFill>
                  <a:srgbClr val="89C7E8"/>
                </a:solidFill>
                <a:latin typeface="DM Sans 14pt Medium" pitchFamily="2" charset="77"/>
              </a:rPr>
            </a:br>
            <a:endParaRPr kumimoji="0" lang="en-US" sz="1400" b="0" u="none" strike="noStrike" kern="1200" cap="none" spc="0" normalizeH="0" baseline="0" dirty="0">
              <a:ln>
                <a:noFill/>
              </a:ln>
              <a:solidFill>
                <a:srgbClr val="89C7E8"/>
              </a:solidFill>
              <a:effectLst/>
              <a:uLnTx/>
              <a:uFillTx/>
              <a:latin typeface="DM Sans 14pt Medium" pitchFamily="2" charset="77"/>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u="none" strike="noStrike" kern="1200" cap="none" spc="0" normalizeH="0" baseline="0" dirty="0">
                <a:ln>
                  <a:noFill/>
                </a:ln>
                <a:solidFill>
                  <a:srgbClr val="89C7E8"/>
                </a:solidFill>
                <a:effectLst/>
                <a:uLnTx/>
                <a:uFillTx/>
                <a:latin typeface="DM Sans 14pt Medium" pitchFamily="2" charset="77"/>
              </a:rPr>
              <a:t>Model uses H</a:t>
            </a:r>
            <a:r>
              <a:rPr kumimoji="0" lang="en-US" sz="1400" b="0" u="none" strike="noStrike" kern="1200" cap="none" spc="0" normalizeH="0" baseline="-25000" dirty="0">
                <a:ln>
                  <a:noFill/>
                </a:ln>
                <a:solidFill>
                  <a:srgbClr val="89C7E8"/>
                </a:solidFill>
                <a:effectLst/>
                <a:uLnTx/>
                <a:uFillTx/>
                <a:latin typeface="DM Sans 14pt Medium" pitchFamily="2" charset="77"/>
              </a:rPr>
              <a:t>2</a:t>
            </a:r>
            <a:r>
              <a:rPr kumimoji="0" lang="en-US" sz="1400" b="0" u="none" strike="noStrike" kern="1200" cap="none" spc="0" normalizeH="0" baseline="0" dirty="0">
                <a:ln>
                  <a:noFill/>
                </a:ln>
                <a:solidFill>
                  <a:srgbClr val="89C7E8"/>
                </a:solidFill>
                <a:effectLst/>
                <a:uLnTx/>
                <a:uFillTx/>
                <a:latin typeface="DM Sans 14pt Medium" pitchFamily="2" charset="77"/>
              </a:rPr>
              <a:t>O</a:t>
            </a:r>
            <a:r>
              <a:rPr kumimoji="0" lang="en-US" sz="1400" b="0" u="none" strike="noStrike" kern="1200" cap="none" spc="0" normalizeH="0" baseline="-25000" dirty="0">
                <a:ln>
                  <a:noFill/>
                </a:ln>
                <a:solidFill>
                  <a:srgbClr val="89C7E8"/>
                </a:solidFill>
                <a:effectLst/>
                <a:uLnTx/>
                <a:uFillTx/>
                <a:latin typeface="DM Sans 14pt Medium" pitchFamily="2" charset="77"/>
              </a:rPr>
              <a:t>2</a:t>
            </a:r>
            <a:r>
              <a:rPr kumimoji="0" lang="en-US" sz="1400" b="0" u="none" strike="noStrike" kern="1200" cap="none" spc="0" normalizeH="0" baseline="0" dirty="0">
                <a:ln>
                  <a:noFill/>
                </a:ln>
                <a:solidFill>
                  <a:srgbClr val="89C7E8"/>
                </a:solidFill>
                <a:effectLst/>
                <a:uLnTx/>
                <a:uFillTx/>
                <a:latin typeface="DM Sans 14pt Medium" pitchFamily="2" charset="77"/>
              </a:rPr>
              <a:t>-induced senescent </a:t>
            </a:r>
            <a:br>
              <a:rPr kumimoji="0" lang="en-US" sz="1400" b="0" u="none" strike="noStrike" kern="1200" cap="none" spc="0" normalizeH="0" baseline="0" dirty="0">
                <a:ln>
                  <a:noFill/>
                </a:ln>
                <a:solidFill>
                  <a:srgbClr val="89C7E8"/>
                </a:solidFill>
                <a:effectLst/>
                <a:uLnTx/>
                <a:uFillTx/>
                <a:latin typeface="DM Sans 14pt Medium" pitchFamily="2" charset="77"/>
              </a:rPr>
            </a:br>
            <a:r>
              <a:rPr kumimoji="0" lang="en-US" sz="1400" b="0" u="none" strike="noStrike" kern="1200" cap="none" spc="0" normalizeH="0" baseline="0" dirty="0">
                <a:ln>
                  <a:noFill/>
                </a:ln>
                <a:solidFill>
                  <a:srgbClr val="89C7E8"/>
                </a:solidFill>
                <a:effectLst/>
                <a:uLnTx/>
                <a:uFillTx/>
                <a:latin typeface="DM Sans 14pt Medium" pitchFamily="2" charset="77"/>
              </a:rPr>
              <a:t>Follicle Dermal Papilla Cells</a:t>
            </a:r>
            <a:br>
              <a:rPr kumimoji="0" lang="en-US" sz="1400" b="0" u="none" strike="noStrike" kern="1200" cap="none" spc="0" normalizeH="0" baseline="0" dirty="0">
                <a:ln>
                  <a:noFill/>
                </a:ln>
                <a:solidFill>
                  <a:srgbClr val="89C7E8"/>
                </a:solidFill>
                <a:effectLst/>
                <a:uLnTx/>
                <a:uFillTx/>
                <a:latin typeface="DM Sans 14pt Medium" pitchFamily="2" charset="77"/>
              </a:rPr>
            </a:br>
            <a:endParaRPr kumimoji="0" lang="en-US" sz="1400" b="0" u="none" strike="noStrike" kern="1200" cap="none" spc="0" normalizeH="0" baseline="0" dirty="0">
              <a:ln>
                <a:noFill/>
              </a:ln>
              <a:solidFill>
                <a:srgbClr val="89C7E8"/>
              </a:solidFill>
              <a:effectLst/>
              <a:uLnTx/>
              <a:uFillTx/>
              <a:latin typeface="DM Sans 14pt Medium" pitchFamily="2" charset="77"/>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u="none" strike="noStrike" kern="1200" cap="none" spc="0" normalizeH="0" baseline="0" dirty="0">
                <a:ln>
                  <a:noFill/>
                </a:ln>
                <a:solidFill>
                  <a:srgbClr val="89C7E8"/>
                </a:solidFill>
                <a:effectLst/>
                <a:uLnTx/>
                <a:uFillTx/>
                <a:latin typeface="DM Sans 14pt Medium" pitchFamily="2" charset="77"/>
              </a:rPr>
              <a:t>Significant and dose-dependent</a:t>
            </a:r>
            <a:br>
              <a:rPr kumimoji="0" lang="en-US" sz="1400" b="0" u="none" strike="noStrike" kern="1200" cap="none" spc="0" normalizeH="0" baseline="0" dirty="0">
                <a:ln>
                  <a:noFill/>
                </a:ln>
                <a:solidFill>
                  <a:srgbClr val="89C7E8"/>
                </a:solidFill>
                <a:effectLst/>
                <a:uLnTx/>
                <a:uFillTx/>
                <a:latin typeface="DM Sans 14pt Medium" pitchFamily="2" charset="77"/>
              </a:rPr>
            </a:br>
            <a:r>
              <a:rPr kumimoji="0" lang="en-US" sz="1400" b="0" u="none" strike="noStrike" kern="1200" cap="none" spc="0" normalizeH="0" baseline="0" dirty="0">
                <a:ln>
                  <a:noFill/>
                </a:ln>
                <a:solidFill>
                  <a:srgbClr val="89C7E8"/>
                </a:solidFill>
                <a:effectLst/>
                <a:uLnTx/>
                <a:uFillTx/>
                <a:latin typeface="DM Sans 14pt Medium" pitchFamily="2" charset="77"/>
              </a:rPr>
              <a:t>senolytic activity</a:t>
            </a:r>
            <a:br>
              <a:rPr kumimoji="0" lang="en-US" sz="1400" b="0" u="none" strike="noStrike" kern="1200" cap="none" spc="0" normalizeH="0" baseline="0" dirty="0">
                <a:ln>
                  <a:noFill/>
                </a:ln>
                <a:solidFill>
                  <a:srgbClr val="89C7E8"/>
                </a:solidFill>
                <a:effectLst/>
                <a:uLnTx/>
                <a:uFillTx/>
                <a:latin typeface="DM Sans 14pt Medium" pitchFamily="2" charset="77"/>
              </a:rPr>
            </a:br>
            <a:br>
              <a:rPr kumimoji="0" lang="en-US" sz="1400" b="0" u="none" strike="noStrike" kern="1200" cap="none" spc="0" normalizeH="0" baseline="0" dirty="0">
                <a:ln>
                  <a:noFill/>
                </a:ln>
                <a:solidFill>
                  <a:srgbClr val="89C7E8"/>
                </a:solidFill>
                <a:effectLst/>
                <a:uLnTx/>
                <a:uFillTx/>
                <a:latin typeface="DM Sans 14pt Medium" pitchFamily="2" charset="77"/>
              </a:rPr>
            </a:br>
            <a:endParaRPr kumimoji="0" lang="en-US" sz="1400" b="0" u="none" strike="noStrike" kern="1200" cap="none" spc="0" normalizeH="0" baseline="0" dirty="0">
              <a:ln>
                <a:noFill/>
              </a:ln>
              <a:solidFill>
                <a:srgbClr val="89C7E8"/>
              </a:solidFill>
              <a:effectLst/>
              <a:uLnTx/>
              <a:uFillTx/>
              <a:latin typeface="DM Sans 14pt Medium" pitchFamily="2" charset="77"/>
            </a:endParaRPr>
          </a:p>
        </p:txBody>
      </p:sp>
      <p:grpSp>
        <p:nvGrpSpPr>
          <p:cNvPr id="16" name="Agrupar 15">
            <a:extLst>
              <a:ext uri="{FF2B5EF4-FFF2-40B4-BE49-F238E27FC236}">
                <a16:creationId xmlns:a16="http://schemas.microsoft.com/office/drawing/2014/main" id="{D0FA1A54-A90B-640E-3910-FC9457727BE7}"/>
              </a:ext>
            </a:extLst>
          </p:cNvPr>
          <p:cNvGrpSpPr/>
          <p:nvPr/>
        </p:nvGrpSpPr>
        <p:grpSpPr>
          <a:xfrm>
            <a:off x="302396" y="4283621"/>
            <a:ext cx="2169021" cy="1437056"/>
            <a:chOff x="302396" y="4499018"/>
            <a:chExt cx="2169021" cy="1437056"/>
          </a:xfrm>
        </p:grpSpPr>
        <p:sp>
          <p:nvSpPr>
            <p:cNvPr id="13" name="Retângulo 12">
              <a:extLst>
                <a:ext uri="{FF2B5EF4-FFF2-40B4-BE49-F238E27FC236}">
                  <a16:creationId xmlns:a16="http://schemas.microsoft.com/office/drawing/2014/main" id="{6EFA162F-06D4-077D-65FC-69BDFCAC5BFD}"/>
                </a:ext>
              </a:extLst>
            </p:cNvPr>
            <p:cNvSpPr/>
            <p:nvPr/>
          </p:nvSpPr>
          <p:spPr>
            <a:xfrm rot="5400000" flipH="1" flipV="1">
              <a:off x="668379" y="4133035"/>
              <a:ext cx="1437056" cy="2169021"/>
            </a:xfrm>
            <a:prstGeom prst="rect">
              <a:avLst/>
            </a:prstGeom>
            <a:solidFill>
              <a:srgbClr val="48A2CF">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15" name="Título 2">
              <a:extLst>
                <a:ext uri="{FF2B5EF4-FFF2-40B4-BE49-F238E27FC236}">
                  <a16:creationId xmlns:a16="http://schemas.microsoft.com/office/drawing/2014/main" id="{58EC50A4-0FEB-C157-6332-6EF12A2A2463}"/>
                </a:ext>
              </a:extLst>
            </p:cNvPr>
            <p:cNvSpPr txBox="1">
              <a:spLocks/>
            </p:cNvSpPr>
            <p:nvPr/>
          </p:nvSpPr>
          <p:spPr>
            <a:xfrm>
              <a:off x="445471" y="4636030"/>
              <a:ext cx="1789532" cy="1177812"/>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
                  <a:srgbClr val="000000"/>
                </a:buClr>
                <a:buSzPts val="1100"/>
                <a:buFontTx/>
                <a:buNone/>
                <a:tabLst/>
                <a:defRPr/>
              </a:pPr>
              <a:r>
                <a:rPr kumimoji="0" lang="en-US" sz="1400" b="0" u="none" strike="noStrike" kern="1200" cap="none" spc="0" normalizeH="0" baseline="0">
                  <a:ln>
                    <a:noFill/>
                  </a:ln>
                  <a:solidFill>
                    <a:srgbClr val="FFFFFF"/>
                  </a:solidFill>
                  <a:effectLst/>
                  <a:uLnTx/>
                  <a:uFillTx/>
                  <a:latin typeface="DM Sans 14pt Medium" pitchFamily="2" charset="77"/>
                  <a:ea typeface="Titillium Web"/>
                  <a:cs typeface="Titillium Web"/>
                  <a:sym typeface="Titillium Web"/>
                </a:rPr>
                <a:t>Treatment of Follicle Dermal Papilla Cells</a:t>
              </a:r>
              <a:br>
                <a:rPr kumimoji="0" lang="en-US" sz="1400" b="0" u="none" strike="noStrike" kern="1200" cap="none" spc="0" normalizeH="0" baseline="0">
                  <a:ln>
                    <a:noFill/>
                  </a:ln>
                  <a:solidFill>
                    <a:srgbClr val="FFFFFF"/>
                  </a:solidFill>
                  <a:effectLst/>
                  <a:uLnTx/>
                  <a:uFillTx/>
                  <a:latin typeface="DM Sans 14pt Medium" pitchFamily="2" charset="77"/>
                  <a:ea typeface="Titillium Web"/>
                  <a:cs typeface="Titillium Web"/>
                  <a:sym typeface="Titillium Web"/>
                </a:rPr>
              </a:br>
              <a:endParaRPr kumimoji="0" lang="en-US" sz="1400" b="0" u="none" strike="noStrike" kern="1200" cap="none" spc="0" normalizeH="0" baseline="0">
                <a:ln>
                  <a:noFill/>
                </a:ln>
                <a:solidFill>
                  <a:srgbClr val="FFFFFF"/>
                </a:solidFill>
                <a:effectLst/>
                <a:uLnTx/>
                <a:uFillTx/>
                <a:latin typeface="DM Sans 14pt Medium" pitchFamily="2" charset="77"/>
                <a:ea typeface="Titillium Web"/>
                <a:cs typeface="Titillium Web"/>
                <a:sym typeface="Titillium Web"/>
              </a:endParaRPr>
            </a:p>
            <a:p>
              <a:pPr marL="0" marR="0" lvl="0" indent="0" algn="l" defTabSz="914400" rtl="0" eaLnBrk="1" fontAlgn="auto" latinLnBrk="0" hangingPunct="1">
                <a:lnSpc>
                  <a:spcPct val="85000"/>
                </a:lnSpc>
                <a:spcBef>
                  <a:spcPct val="0"/>
                </a:spcBef>
                <a:spcAft>
                  <a:spcPts val="0"/>
                </a:spcAft>
                <a:buClr>
                  <a:srgbClr val="000000"/>
                </a:buClr>
                <a:buSzPts val="1100"/>
                <a:buFontTx/>
                <a:buNone/>
                <a:tabLst/>
                <a:defRPr/>
              </a:pPr>
              <a:r>
                <a:rPr kumimoji="0" lang="en-US" sz="1400" b="0" u="none" strike="noStrike" kern="1200" cap="none" spc="0" normalizeH="0" baseline="0">
                  <a:ln>
                    <a:noFill/>
                  </a:ln>
                  <a:solidFill>
                    <a:srgbClr val="FFFFFF"/>
                  </a:solidFill>
                  <a:effectLst/>
                  <a:uLnTx/>
                  <a:uFillTx/>
                  <a:latin typeface="DM Sans 14pt Medium" pitchFamily="2" charset="77"/>
                  <a:ea typeface="Titillium Web"/>
                  <a:cs typeface="Titillium Web"/>
                  <a:sym typeface="Titillium Web"/>
                </a:rPr>
                <a:t>70% normal</a:t>
              </a:r>
            </a:p>
            <a:p>
              <a:pPr marL="0" marR="0" lvl="0" indent="0" algn="l" defTabSz="914400" rtl="0" eaLnBrk="1" fontAlgn="auto" latinLnBrk="0" hangingPunct="1">
                <a:lnSpc>
                  <a:spcPct val="85000"/>
                </a:lnSpc>
                <a:spcBef>
                  <a:spcPct val="0"/>
                </a:spcBef>
                <a:spcAft>
                  <a:spcPts val="0"/>
                </a:spcAft>
                <a:buClr>
                  <a:srgbClr val="000000"/>
                </a:buClr>
                <a:buSzPts val="1100"/>
                <a:buFontTx/>
                <a:buNone/>
                <a:tabLst/>
                <a:defRPr/>
              </a:pPr>
              <a:r>
                <a:rPr kumimoji="0" lang="en-US" sz="1400" b="0" u="none" strike="noStrike" kern="1200" cap="none" spc="0" normalizeH="0" baseline="0">
                  <a:ln>
                    <a:noFill/>
                  </a:ln>
                  <a:solidFill>
                    <a:srgbClr val="FFFFFF"/>
                  </a:solidFill>
                  <a:effectLst/>
                  <a:uLnTx/>
                  <a:uFillTx/>
                  <a:latin typeface="DM Sans 14pt Medium" pitchFamily="2" charset="77"/>
                  <a:ea typeface="Titillium Web"/>
                  <a:cs typeface="Titillium Web"/>
                  <a:sym typeface="Titillium Web"/>
                </a:rPr>
                <a:t>30% senescent</a:t>
              </a:r>
            </a:p>
            <a:p>
              <a:pPr marL="0" marR="0" lvl="0" indent="0" algn="l" defTabSz="914400" rtl="0" eaLnBrk="1" fontAlgn="auto" latinLnBrk="0" hangingPunct="1">
                <a:lnSpc>
                  <a:spcPct val="85000"/>
                </a:lnSpc>
                <a:spcBef>
                  <a:spcPct val="0"/>
                </a:spcBef>
                <a:spcAft>
                  <a:spcPts val="0"/>
                </a:spcAft>
                <a:buClrTx/>
                <a:buSzTx/>
                <a:buFontTx/>
                <a:buNone/>
                <a:tabLst/>
                <a:defRPr/>
              </a:pPr>
              <a:endParaRPr kumimoji="0" lang="en-US" sz="1800" b="0" u="none" strike="noStrike" kern="1200" cap="none" spc="0" normalizeH="0" baseline="0">
                <a:ln>
                  <a:noFill/>
                </a:ln>
                <a:solidFill>
                  <a:srgbClr val="FFFFFF"/>
                </a:solidFill>
                <a:effectLst/>
                <a:uLnTx/>
                <a:uFillTx/>
                <a:latin typeface="DM Sans 14pt Medium" pitchFamily="2" charset="77"/>
                <a:ea typeface="Titillium Web"/>
                <a:cs typeface="Titillium Web"/>
                <a:sym typeface="Titillium Web"/>
              </a:endParaRPr>
            </a:p>
          </p:txBody>
        </p:sp>
      </p:grpSp>
      <p:grpSp>
        <p:nvGrpSpPr>
          <p:cNvPr id="19" name="Agrupar 18">
            <a:extLst>
              <a:ext uri="{FF2B5EF4-FFF2-40B4-BE49-F238E27FC236}">
                <a16:creationId xmlns:a16="http://schemas.microsoft.com/office/drawing/2014/main" id="{FAC98862-EBEF-C6C3-02B6-F434699CD756}"/>
              </a:ext>
            </a:extLst>
          </p:cNvPr>
          <p:cNvGrpSpPr/>
          <p:nvPr/>
        </p:nvGrpSpPr>
        <p:grpSpPr>
          <a:xfrm>
            <a:off x="2491139" y="4283620"/>
            <a:ext cx="2169021" cy="1437056"/>
            <a:chOff x="2491139" y="4499017"/>
            <a:chExt cx="2169021" cy="1437056"/>
          </a:xfrm>
        </p:grpSpPr>
        <p:sp>
          <p:nvSpPr>
            <p:cNvPr id="17" name="Retângulo 16">
              <a:extLst>
                <a:ext uri="{FF2B5EF4-FFF2-40B4-BE49-F238E27FC236}">
                  <a16:creationId xmlns:a16="http://schemas.microsoft.com/office/drawing/2014/main" id="{A4F5B639-FAC6-47D6-6662-1698B14FE0FE}"/>
                </a:ext>
              </a:extLst>
            </p:cNvPr>
            <p:cNvSpPr/>
            <p:nvPr/>
          </p:nvSpPr>
          <p:spPr>
            <a:xfrm rot="5400000" flipH="1" flipV="1">
              <a:off x="2857122" y="4133034"/>
              <a:ext cx="1437056" cy="2169021"/>
            </a:xfrm>
            <a:prstGeom prst="rect">
              <a:avLst/>
            </a:prstGeom>
            <a:solidFill>
              <a:srgbClr val="48A2CF">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18" name="Título 2">
              <a:extLst>
                <a:ext uri="{FF2B5EF4-FFF2-40B4-BE49-F238E27FC236}">
                  <a16:creationId xmlns:a16="http://schemas.microsoft.com/office/drawing/2014/main" id="{F58E8E0A-F80A-2300-D567-35750CA1C4E9}"/>
                </a:ext>
              </a:extLst>
            </p:cNvPr>
            <p:cNvSpPr txBox="1">
              <a:spLocks/>
            </p:cNvSpPr>
            <p:nvPr/>
          </p:nvSpPr>
          <p:spPr>
            <a:xfrm>
              <a:off x="2666351" y="4636030"/>
              <a:ext cx="1562461" cy="67809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a:ln>
                    <a:noFill/>
                  </a:ln>
                  <a:solidFill>
                    <a:srgbClr val="FFFFFF"/>
                  </a:solidFill>
                  <a:effectLst/>
                  <a:uLnTx/>
                  <a:uFillTx/>
                  <a:latin typeface="DM Sans 14pt Medium" pitchFamily="2" charset="77"/>
                  <a:ea typeface="+mj-ea"/>
                  <a:cs typeface="+mj-cs"/>
                </a:rPr>
                <a:t>Flow cytometer</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a:ln>
                    <a:noFill/>
                  </a:ln>
                  <a:solidFill>
                    <a:srgbClr val="FFFFFF"/>
                  </a:solidFill>
                  <a:effectLst/>
                  <a:uLnTx/>
                  <a:uFillTx/>
                  <a:latin typeface="DM Sans 14pt Medium" pitchFamily="2" charset="77"/>
                  <a:ea typeface="+mj-ea"/>
                  <a:cs typeface="+mj-cs"/>
                </a:rPr>
                <a:t>+ Senescence-associated beta-galactosidase marker</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a:ln>
                  <a:noFill/>
                </a:ln>
                <a:solidFill>
                  <a:srgbClr val="FFFFFF"/>
                </a:solidFill>
                <a:effectLst/>
                <a:uLnTx/>
                <a:uFillTx/>
                <a:latin typeface="DM Sans 14pt Medium" pitchFamily="2" charset="77"/>
                <a:ea typeface="+mj-ea"/>
                <a:cs typeface="+mj-cs"/>
              </a:endParaRPr>
            </a:p>
          </p:txBody>
        </p:sp>
      </p:grpSp>
      <p:grpSp>
        <p:nvGrpSpPr>
          <p:cNvPr id="12" name="Agrupar 11">
            <a:extLst>
              <a:ext uri="{FF2B5EF4-FFF2-40B4-BE49-F238E27FC236}">
                <a16:creationId xmlns:a16="http://schemas.microsoft.com/office/drawing/2014/main" id="{674AE4A2-D86A-DD72-67F5-CED8086E6BD1}"/>
              </a:ext>
            </a:extLst>
          </p:cNvPr>
          <p:cNvGrpSpPr/>
          <p:nvPr/>
        </p:nvGrpSpPr>
        <p:grpSpPr>
          <a:xfrm>
            <a:off x="6317949" y="462412"/>
            <a:ext cx="5571654" cy="5258265"/>
            <a:chOff x="6317949" y="462412"/>
            <a:chExt cx="5571654" cy="5258265"/>
          </a:xfrm>
        </p:grpSpPr>
        <p:sp>
          <p:nvSpPr>
            <p:cNvPr id="22" name="Retângulo 21">
              <a:extLst>
                <a:ext uri="{FF2B5EF4-FFF2-40B4-BE49-F238E27FC236}">
                  <a16:creationId xmlns:a16="http://schemas.microsoft.com/office/drawing/2014/main" id="{40A80874-9C14-C8B2-FD1E-1C5CD572702E}"/>
                </a:ext>
              </a:extLst>
            </p:cNvPr>
            <p:cNvSpPr/>
            <p:nvPr/>
          </p:nvSpPr>
          <p:spPr>
            <a:xfrm rot="5400000" flipH="1" flipV="1">
              <a:off x="7186585" y="1017659"/>
              <a:ext cx="3944129" cy="54619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20" name="Google Shape;195;p30">
              <a:extLst>
                <a:ext uri="{FF2B5EF4-FFF2-40B4-BE49-F238E27FC236}">
                  <a16:creationId xmlns:a16="http://schemas.microsoft.com/office/drawing/2014/main" id="{7527C0F3-8EE2-29F6-5608-979D76988C2A}"/>
                </a:ext>
              </a:extLst>
            </p:cNvPr>
            <p:cNvSpPr txBox="1"/>
            <p:nvPr/>
          </p:nvSpPr>
          <p:spPr>
            <a:xfrm>
              <a:off x="6317949" y="462412"/>
              <a:ext cx="4954800" cy="1123857"/>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15000"/>
                </a:lnSpc>
                <a:spcBef>
                  <a:spcPts val="1600"/>
                </a:spcBef>
                <a:spcAft>
                  <a:spcPts val="0"/>
                </a:spcAft>
                <a:buClrTx/>
                <a:buSzTx/>
                <a:buFontTx/>
                <a:buNone/>
                <a:tabLst/>
                <a:defRPr/>
              </a:pPr>
              <a:r>
                <a:rPr kumimoji="0" lang="en-US" sz="2000" i="0" u="none" strike="noStrike" kern="1200" cap="none" spc="0" normalizeH="0" baseline="0">
                  <a:ln>
                    <a:noFill/>
                  </a:ln>
                  <a:solidFill>
                    <a:srgbClr val="89C7E8"/>
                  </a:solidFill>
                  <a:effectLst/>
                  <a:uLnTx/>
                  <a:uFillTx/>
                  <a:latin typeface="LORA REGULAR ROMAN" pitchFamily="2" charset="77"/>
                  <a:ea typeface="Titillium Web"/>
                  <a:cs typeface="Titillium Web"/>
                  <a:sym typeface="Titillium Web"/>
                </a:rPr>
                <a:t>53% less senescent cells </a:t>
              </a:r>
              <a:br>
                <a:rPr kumimoji="0" lang="en-US" sz="2000" i="0" u="none" strike="noStrike" kern="1200" cap="none" spc="0" normalizeH="0" baseline="0">
                  <a:ln>
                    <a:noFill/>
                  </a:ln>
                  <a:solidFill>
                    <a:srgbClr val="89C7E8"/>
                  </a:solidFill>
                  <a:effectLst/>
                  <a:uLnTx/>
                  <a:uFillTx/>
                  <a:latin typeface="LORA REGULAR ROMAN" pitchFamily="2" charset="77"/>
                  <a:ea typeface="Titillium Web"/>
                  <a:cs typeface="Titillium Web"/>
                  <a:sym typeface="Titillium Web"/>
                </a:rPr>
              </a:br>
              <a:r>
                <a:rPr kumimoji="0" lang="en-US" sz="1800" i="0" u="none" strike="noStrike" kern="1200" cap="none" spc="0" normalizeH="0" baseline="0">
                  <a:ln>
                    <a:noFill/>
                  </a:ln>
                  <a:solidFill>
                    <a:srgbClr val="89C7E8"/>
                  </a:solidFill>
                  <a:effectLst/>
                  <a:uLnTx/>
                  <a:uFillTx/>
                  <a:latin typeface="LORA REGULAR ROMAN" pitchFamily="2" charset="77"/>
                  <a:ea typeface="Titillium Web"/>
                  <a:cs typeface="Titillium Web"/>
                  <a:sym typeface="Titillium Web"/>
                </a:rPr>
                <a:t>with 0.001%* ETERWELL™ HAIR</a:t>
              </a:r>
            </a:p>
          </p:txBody>
        </p:sp>
        <p:grpSp>
          <p:nvGrpSpPr>
            <p:cNvPr id="32" name="Agrupar 31">
              <a:extLst>
                <a:ext uri="{FF2B5EF4-FFF2-40B4-BE49-F238E27FC236}">
                  <a16:creationId xmlns:a16="http://schemas.microsoft.com/office/drawing/2014/main" id="{F085CFA2-BC6A-109A-A1D7-9ACEB7343FE5}"/>
                </a:ext>
              </a:extLst>
            </p:cNvPr>
            <p:cNvGrpSpPr/>
            <p:nvPr/>
          </p:nvGrpSpPr>
          <p:grpSpPr>
            <a:xfrm>
              <a:off x="6879860" y="2109501"/>
              <a:ext cx="4557578" cy="3278221"/>
              <a:chOff x="6716510" y="2070664"/>
              <a:chExt cx="4557578" cy="3278221"/>
            </a:xfrm>
          </p:grpSpPr>
          <p:graphicFrame>
            <p:nvGraphicFramePr>
              <p:cNvPr id="21" name="Chart 9">
                <a:extLst>
                  <a:ext uri="{FF2B5EF4-FFF2-40B4-BE49-F238E27FC236}">
                    <a16:creationId xmlns:a16="http://schemas.microsoft.com/office/drawing/2014/main" id="{A79B5026-06A9-919F-8359-41B6D88F8005}"/>
                  </a:ext>
                </a:extLst>
              </p:cNvPr>
              <p:cNvGraphicFramePr>
                <a:graphicFrameLocks/>
              </p:cNvGraphicFramePr>
              <p:nvPr/>
            </p:nvGraphicFramePr>
            <p:xfrm>
              <a:off x="6716510" y="2148342"/>
              <a:ext cx="4557578" cy="3200543"/>
            </p:xfrm>
            <a:graphic>
              <a:graphicData uri="http://schemas.openxmlformats.org/drawingml/2006/chart">
                <c:chart xmlns:c="http://schemas.openxmlformats.org/drawingml/2006/chart" xmlns:r="http://schemas.openxmlformats.org/officeDocument/2006/relationships" r:id="rId5"/>
              </a:graphicData>
            </a:graphic>
          </p:graphicFrame>
          <p:sp>
            <p:nvSpPr>
              <p:cNvPr id="24" name="Google Shape;195;p30">
                <a:extLst>
                  <a:ext uri="{FF2B5EF4-FFF2-40B4-BE49-F238E27FC236}">
                    <a16:creationId xmlns:a16="http://schemas.microsoft.com/office/drawing/2014/main" id="{36689C35-1D09-9BE2-F4C6-B900C1436C8C}"/>
                  </a:ext>
                </a:extLst>
              </p:cNvPr>
              <p:cNvSpPr txBox="1"/>
              <p:nvPr/>
            </p:nvSpPr>
            <p:spPr>
              <a:xfrm>
                <a:off x="7498616" y="2070664"/>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30</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25" name="Google Shape;195;p30">
                <a:extLst>
                  <a:ext uri="{FF2B5EF4-FFF2-40B4-BE49-F238E27FC236}">
                    <a16:creationId xmlns:a16="http://schemas.microsoft.com/office/drawing/2014/main" id="{8DE6330D-5BEA-E0A2-02E6-9C2E842FAD36}"/>
                  </a:ext>
                </a:extLst>
              </p:cNvPr>
              <p:cNvSpPr txBox="1"/>
              <p:nvPr/>
            </p:nvSpPr>
            <p:spPr>
              <a:xfrm>
                <a:off x="8264831" y="3361539"/>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13</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29" name="Google Shape;195;p30">
                <a:extLst>
                  <a:ext uri="{FF2B5EF4-FFF2-40B4-BE49-F238E27FC236}">
                    <a16:creationId xmlns:a16="http://schemas.microsoft.com/office/drawing/2014/main" id="{AFB6CEAF-A3D7-A62B-13D0-8FB99B80F22F}"/>
                  </a:ext>
                </a:extLst>
              </p:cNvPr>
              <p:cNvSpPr txBox="1"/>
              <p:nvPr/>
            </p:nvSpPr>
            <p:spPr>
              <a:xfrm>
                <a:off x="9021902" y="3265157"/>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14</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30" name="Google Shape;195;p30">
                <a:extLst>
                  <a:ext uri="{FF2B5EF4-FFF2-40B4-BE49-F238E27FC236}">
                    <a16:creationId xmlns:a16="http://schemas.microsoft.com/office/drawing/2014/main" id="{40BC1760-1F51-D035-C2C9-8D4EE5C98920}"/>
                  </a:ext>
                </a:extLst>
              </p:cNvPr>
              <p:cNvSpPr txBox="1"/>
              <p:nvPr/>
            </p:nvSpPr>
            <p:spPr>
              <a:xfrm>
                <a:off x="9793353" y="2801630"/>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22</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31" name="Google Shape;195;p30">
                <a:extLst>
                  <a:ext uri="{FF2B5EF4-FFF2-40B4-BE49-F238E27FC236}">
                    <a16:creationId xmlns:a16="http://schemas.microsoft.com/office/drawing/2014/main" id="{DA1CA9D5-00CE-1DAB-0237-D603DC8C8C4F}"/>
                  </a:ext>
                </a:extLst>
              </p:cNvPr>
              <p:cNvSpPr txBox="1"/>
              <p:nvPr/>
            </p:nvSpPr>
            <p:spPr>
              <a:xfrm>
                <a:off x="10543434" y="2469764"/>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27</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grpSp>
        <p:sp>
          <p:nvSpPr>
            <p:cNvPr id="3" name="TextBox 2">
              <a:extLst>
                <a:ext uri="{FF2B5EF4-FFF2-40B4-BE49-F238E27FC236}">
                  <a16:creationId xmlns:a16="http://schemas.microsoft.com/office/drawing/2014/main" id="{B407AE9C-CA50-2B6C-FE4C-BE1D53F803ED}"/>
                </a:ext>
              </a:extLst>
            </p:cNvPr>
            <p:cNvSpPr txBox="1"/>
            <p:nvPr/>
          </p:nvSpPr>
          <p:spPr>
            <a:xfrm>
              <a:off x="8760322" y="4825388"/>
              <a:ext cx="314760"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srgbClr val="000000"/>
                  </a:solidFill>
                  <a:effectLst/>
                  <a:uLnTx/>
                  <a:uFillTx/>
                  <a:latin typeface="DM Sans 14pt"/>
                  <a:ea typeface="+mn-ea"/>
                  <a:cs typeface="+mn-cs"/>
                </a:rPr>
                <a:t>**</a:t>
              </a:r>
            </a:p>
          </p:txBody>
        </p:sp>
        <p:sp>
          <p:nvSpPr>
            <p:cNvPr id="7" name="TextBox 6">
              <a:extLst>
                <a:ext uri="{FF2B5EF4-FFF2-40B4-BE49-F238E27FC236}">
                  <a16:creationId xmlns:a16="http://schemas.microsoft.com/office/drawing/2014/main" id="{D6A23208-DCD8-6C29-67E6-FBAA3EBF85D2}"/>
                </a:ext>
              </a:extLst>
            </p:cNvPr>
            <p:cNvSpPr txBox="1"/>
            <p:nvPr/>
          </p:nvSpPr>
          <p:spPr>
            <a:xfrm>
              <a:off x="10817769" y="5086619"/>
              <a:ext cx="314760"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a:ln>
                    <a:noFill/>
                  </a:ln>
                  <a:solidFill>
                    <a:srgbClr val="000000"/>
                  </a:solidFill>
                  <a:effectLst/>
                  <a:uLnTx/>
                  <a:uFillTx/>
                  <a:latin typeface="DM Sans 14pt"/>
                  <a:ea typeface="+mn-ea"/>
                  <a:cs typeface="+mn-cs"/>
                </a:rPr>
                <a:t>*</a:t>
              </a:r>
            </a:p>
          </p:txBody>
        </p:sp>
        <p:sp>
          <p:nvSpPr>
            <p:cNvPr id="4" name="Arrow: Right 3">
              <a:extLst>
                <a:ext uri="{FF2B5EF4-FFF2-40B4-BE49-F238E27FC236}">
                  <a16:creationId xmlns:a16="http://schemas.microsoft.com/office/drawing/2014/main" id="{1F03F2B6-A0E1-0BA2-BD56-F7945ACF6908}"/>
                </a:ext>
              </a:extLst>
            </p:cNvPr>
            <p:cNvSpPr/>
            <p:nvPr/>
          </p:nvSpPr>
          <p:spPr>
            <a:xfrm rot="5400000">
              <a:off x="9110558" y="2947913"/>
              <a:ext cx="582822" cy="66373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5" name="TextBox 4">
              <a:extLst>
                <a:ext uri="{FF2B5EF4-FFF2-40B4-BE49-F238E27FC236}">
                  <a16:creationId xmlns:a16="http://schemas.microsoft.com/office/drawing/2014/main" id="{DD153D03-E77A-8FB4-2613-14DFE16585B5}"/>
                </a:ext>
              </a:extLst>
            </p:cNvPr>
            <p:cNvSpPr txBox="1"/>
            <p:nvPr/>
          </p:nvSpPr>
          <p:spPr>
            <a:xfrm>
              <a:off x="9191878" y="3087757"/>
              <a:ext cx="430745" cy="2000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a:ln>
                    <a:noFill/>
                  </a:ln>
                  <a:solidFill>
                    <a:srgbClr val="000000"/>
                  </a:solidFill>
                  <a:effectLst/>
                  <a:uLnTx/>
                  <a:uFillTx/>
                  <a:latin typeface="DM Sans 14pt"/>
                  <a:ea typeface="+mn-ea"/>
                  <a:cs typeface="+mn-cs"/>
                </a:rPr>
                <a:t>-53%</a:t>
              </a:r>
            </a:p>
          </p:txBody>
        </p:sp>
        <p:cxnSp>
          <p:nvCxnSpPr>
            <p:cNvPr id="9" name="Straight Connector 8">
              <a:extLst>
                <a:ext uri="{FF2B5EF4-FFF2-40B4-BE49-F238E27FC236}">
                  <a16:creationId xmlns:a16="http://schemas.microsoft.com/office/drawing/2014/main" id="{4FE686B8-4202-25C2-71BB-33B8F8A509C6}"/>
                </a:ext>
              </a:extLst>
            </p:cNvPr>
            <p:cNvCxnSpPr/>
            <p:nvPr/>
          </p:nvCxnSpPr>
          <p:spPr>
            <a:xfrm>
              <a:off x="8072583" y="2988367"/>
              <a:ext cx="1100823"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grpSp>
      <p:sp>
        <p:nvSpPr>
          <p:cNvPr id="28" name="Rectangle 27">
            <a:extLst>
              <a:ext uri="{FF2B5EF4-FFF2-40B4-BE49-F238E27FC236}">
                <a16:creationId xmlns:a16="http://schemas.microsoft.com/office/drawing/2014/main" id="{A12B4EE4-AE97-7CA0-E626-B50F8A770EF1}"/>
              </a:ext>
            </a:extLst>
          </p:cNvPr>
          <p:cNvSpPr/>
          <p:nvPr/>
        </p:nvSpPr>
        <p:spPr>
          <a:xfrm>
            <a:off x="9401969" y="5098724"/>
            <a:ext cx="1730560" cy="3197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23" name="Título 2">
            <a:extLst>
              <a:ext uri="{FF2B5EF4-FFF2-40B4-BE49-F238E27FC236}">
                <a16:creationId xmlns:a16="http://schemas.microsoft.com/office/drawing/2014/main" id="{0E1C2122-DC2C-312F-54FD-0C4CBBE90A9D}"/>
              </a:ext>
            </a:extLst>
          </p:cNvPr>
          <p:cNvSpPr txBox="1">
            <a:spLocks/>
          </p:cNvSpPr>
          <p:nvPr/>
        </p:nvSpPr>
        <p:spPr>
          <a:xfrm>
            <a:off x="9208034" y="5191590"/>
            <a:ext cx="2058448" cy="228827"/>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ctr"/>
            <a:r>
              <a:rPr lang="en-US" sz="1200" b="0" u="none" strike="noStrike">
                <a:solidFill>
                  <a:srgbClr val="48A2CF"/>
                </a:solidFill>
                <a:effectLst/>
                <a:highlight>
                  <a:srgbClr val="FFFFFF"/>
                </a:highlight>
                <a:latin typeface="DM Sans 14pt" pitchFamily="2" charset="77"/>
              </a:rPr>
              <a:t>ETERWELL™ HAIR *</a:t>
            </a:r>
            <a:endParaRPr lang="en-US" sz="1200" b="0">
              <a:solidFill>
                <a:srgbClr val="48A2CF"/>
              </a:solidFill>
              <a:highlight>
                <a:srgbClr val="FFFFFF"/>
              </a:highlight>
              <a:latin typeface="DM Sans 14pt Medium" pitchFamily="2" charset="77"/>
            </a:endParaRPr>
          </a:p>
        </p:txBody>
      </p:sp>
    </p:spTree>
    <p:extLst>
      <p:ext uri="{BB962C8B-B14F-4D97-AF65-F5344CB8AC3E}">
        <p14:creationId xmlns:p14="http://schemas.microsoft.com/office/powerpoint/2010/main" val="188486390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1600" b="0" i="1" u="none" strike="noStrike" kern="1200" cap="none" spc="0" normalizeH="0" baseline="0">
                <a:ln>
                  <a:noFill/>
                </a:ln>
                <a:solidFill>
                  <a:srgbClr val="FFFFFF"/>
                </a:solidFill>
                <a:effectLst/>
                <a:uLnTx/>
                <a:uFillTx/>
                <a:latin typeface="DM Sans 14pt Medium" pitchFamily="2" charset="77"/>
                <a:ea typeface="+mj-ea"/>
                <a:cs typeface="+mj-cs"/>
              </a:rPr>
              <a:t>IN VITRO </a:t>
            </a:r>
            <a:r>
              <a:rPr kumimoji="0" lang="en-US" sz="1600" b="0" i="0" u="none" strike="noStrike" kern="1200" cap="none" spc="0" normalizeH="0" baseline="0">
                <a:ln>
                  <a:noFill/>
                </a:ln>
                <a:solidFill>
                  <a:srgbClr val="FFFFFF"/>
                </a:solidFill>
                <a:effectLst/>
                <a:uLnTx/>
                <a:uFillTx/>
                <a:latin typeface="DM Sans 14pt Medium" pitchFamily="2" charset="77"/>
                <a:ea typeface="+mj-ea"/>
                <a:cs typeface="+mj-cs"/>
              </a:rPr>
              <a:t>RESULTS</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8" y="942997"/>
            <a:ext cx="4742041" cy="872113"/>
          </a:xfrm>
        </p:spPr>
        <p:txBody>
          <a:bodyPr/>
          <a:lstStyle/>
          <a:p>
            <a:r>
              <a:rPr lang="en-US" sz="3000" dirty="0">
                <a:latin typeface="DM Sans 14pt Medium" pitchFamily="2" charset="77"/>
              </a:rPr>
              <a:t>With a clear Senolytic mode of action</a:t>
            </a:r>
          </a:p>
        </p:txBody>
      </p:sp>
      <p:sp>
        <p:nvSpPr>
          <p:cNvPr id="11" name="Título 2">
            <a:extLst>
              <a:ext uri="{FF2B5EF4-FFF2-40B4-BE49-F238E27FC236}">
                <a16:creationId xmlns:a16="http://schemas.microsoft.com/office/drawing/2014/main" id="{0FE0ADF4-D099-4BD4-0A41-FDBA6923D67B}"/>
              </a:ext>
            </a:extLst>
          </p:cNvPr>
          <p:cNvSpPr txBox="1">
            <a:spLocks/>
          </p:cNvSpPr>
          <p:nvPr/>
        </p:nvSpPr>
        <p:spPr>
          <a:xfrm>
            <a:off x="350119" y="3556346"/>
            <a:ext cx="5126604" cy="1437057"/>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rgbClr val="FFFFFF"/>
                </a:solidFill>
                <a:effectLst/>
                <a:uLnTx/>
                <a:uFillTx/>
                <a:latin typeface="DM Sans 14pt" pitchFamily="2" charset="77"/>
              </a:rPr>
              <a:t>This anti-apoptotic protein will keep senescent, “</a:t>
            </a:r>
            <a:r>
              <a:rPr lang="en-US" sz="1600" b="0" i="1" dirty="0">
                <a:solidFill>
                  <a:srgbClr val="FFFFFF"/>
                </a:solidFill>
                <a:latin typeface="DM Sans 14pt" pitchFamily="2" charset="77"/>
              </a:rPr>
              <a:t>z</a:t>
            </a:r>
            <a:r>
              <a:rPr kumimoji="0" lang="en-US" sz="1600" b="0" i="1" u="none" strike="noStrike" kern="1200" cap="none" spc="0" normalizeH="0" baseline="0" dirty="0">
                <a:ln>
                  <a:noFill/>
                </a:ln>
                <a:solidFill>
                  <a:srgbClr val="FFFFFF"/>
                </a:solidFill>
                <a:effectLst/>
                <a:uLnTx/>
                <a:uFillTx/>
                <a:latin typeface="DM Sans 14pt" pitchFamily="2" charset="77"/>
              </a:rPr>
              <a:t>ombie cells</a:t>
            </a:r>
            <a:r>
              <a:rPr kumimoji="0" lang="en-US" sz="1600" b="0" i="0" u="none" strike="noStrike" kern="1200" cap="none" spc="0" normalizeH="0" baseline="0" dirty="0">
                <a:ln>
                  <a:noFill/>
                </a:ln>
                <a:solidFill>
                  <a:srgbClr val="FFFFFF"/>
                </a:solidFill>
                <a:effectLst/>
                <a:uLnTx/>
                <a:uFillTx/>
                <a:latin typeface="DM Sans 14pt" pitchFamily="2" charset="77"/>
              </a:rPr>
              <a:t>” alive.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dirty="0">
              <a:ln>
                <a:noFill/>
              </a:ln>
              <a:solidFill>
                <a:srgbClr val="FFFFFF"/>
              </a:solidFill>
              <a:effectLst/>
              <a:uLnTx/>
              <a:uFillTx/>
              <a:latin typeface="DM Sans 14pt"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rgbClr val="FFFFFF"/>
                </a:solidFill>
                <a:effectLst/>
                <a:uLnTx/>
                <a:uFillTx/>
                <a:latin typeface="DM Sans 14pt" pitchFamily="2" charset="77"/>
              </a:rPr>
              <a:t>BCL-2 needs to be inhibited or neutralized to unlock the apoptotic process and clear the senescent cells from the cellular environment.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dirty="0">
              <a:ln>
                <a:noFill/>
              </a:ln>
              <a:solidFill>
                <a:srgbClr val="FFFFFF"/>
              </a:solidFill>
              <a:effectLst/>
              <a:uLnTx/>
              <a:uFillTx/>
              <a:latin typeface="DM Sans 14pt"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dirty="0">
                <a:ln>
                  <a:noFill/>
                </a:ln>
                <a:solidFill>
                  <a:srgbClr val="89C7E8"/>
                </a:solidFill>
                <a:effectLst/>
                <a:uLnTx/>
                <a:uFillTx/>
                <a:latin typeface="DM Sans 14pt" pitchFamily="2" charset="77"/>
              </a:rPr>
              <a:t>BCL-2 inhibition demonstrates </a:t>
            </a:r>
            <a:br>
              <a:rPr kumimoji="0" lang="en-US" sz="2000" b="1" i="0" u="none" strike="noStrike" kern="1200" cap="none" spc="0" normalizeH="0" baseline="0" dirty="0">
                <a:ln>
                  <a:noFill/>
                </a:ln>
                <a:solidFill>
                  <a:srgbClr val="89C7E8"/>
                </a:solidFill>
                <a:effectLst/>
                <a:uLnTx/>
                <a:uFillTx/>
                <a:latin typeface="DM Sans 14pt" pitchFamily="2" charset="77"/>
              </a:rPr>
            </a:br>
            <a:r>
              <a:rPr kumimoji="0" lang="en-US" sz="2000" b="1" i="0" u="none" strike="noStrike" kern="1200" cap="none" spc="0" normalizeH="0" baseline="0" dirty="0">
                <a:ln>
                  <a:noFill/>
                </a:ln>
                <a:solidFill>
                  <a:srgbClr val="89C7E8"/>
                </a:solidFill>
                <a:effectLst/>
                <a:uLnTx/>
                <a:uFillTx/>
                <a:latin typeface="DM Sans 14pt" pitchFamily="2" charset="77"/>
              </a:rPr>
              <a:t>a clear Senolytic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dirty="0">
              <a:ln>
                <a:noFill/>
              </a:ln>
              <a:solidFill>
                <a:srgbClr val="FFFFFF"/>
              </a:solidFill>
              <a:effectLst/>
              <a:uLnTx/>
              <a:uFillTx/>
              <a:latin typeface="DM Sans 14pt" pitchFamily="2" charset="77"/>
              <a:ea typeface="+mj-ea"/>
              <a:cs typeface="+mj-cs"/>
            </a:endParaRPr>
          </a:p>
        </p:txBody>
      </p:sp>
      <p:sp>
        <p:nvSpPr>
          <p:cNvPr id="20" name="Google Shape;195;p30">
            <a:extLst>
              <a:ext uri="{FF2B5EF4-FFF2-40B4-BE49-F238E27FC236}">
                <a16:creationId xmlns:a16="http://schemas.microsoft.com/office/drawing/2014/main" id="{7527C0F3-8EE2-29F6-5608-979D76988C2A}"/>
              </a:ext>
            </a:extLst>
          </p:cNvPr>
          <p:cNvSpPr txBox="1"/>
          <p:nvPr/>
        </p:nvSpPr>
        <p:spPr>
          <a:xfrm>
            <a:off x="184078" y="1583367"/>
            <a:ext cx="5461907" cy="1682471"/>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spcBef>
                <a:spcPts val="1600"/>
              </a:spcBef>
              <a:spcAft>
                <a:spcPts val="0"/>
              </a:spcAft>
              <a:buClrTx/>
              <a:buSzTx/>
              <a:buFontTx/>
              <a:buNone/>
              <a:tabLst/>
              <a:defRPr/>
            </a:pPr>
            <a:r>
              <a:rPr kumimoji="0" lang="en-US" sz="2000" b="0" i="0" u="none" strike="noStrike" kern="1200" cap="none" spc="0" normalizeH="0" baseline="0">
                <a:ln>
                  <a:noFill/>
                </a:ln>
                <a:solidFill>
                  <a:srgbClr val="89C7E8"/>
                </a:solidFill>
                <a:effectLst/>
                <a:uLnTx/>
                <a:uFillTx/>
                <a:latin typeface="LORA REGULAR ROMAN" pitchFamily="2" charset="77"/>
                <a:ea typeface="Titillium Web"/>
                <a:cs typeface="Titillium Web"/>
                <a:sym typeface="Titillium Web"/>
              </a:rPr>
              <a:t>BCL-2 is a protein that inhibits apoptosis, the natural process that occurs when a cell intentionally “decides” to die after being damaged or becoming senescent.</a:t>
            </a:r>
            <a:endParaRPr kumimoji="0" lang="en-US" sz="1800" b="0" i="0" u="none" strike="noStrike" kern="1200" cap="none" spc="0" normalizeH="0" baseline="0">
              <a:ln>
                <a:noFill/>
              </a:ln>
              <a:solidFill>
                <a:srgbClr val="89C7E8"/>
              </a:solidFill>
              <a:effectLst/>
              <a:uLnTx/>
              <a:uFillTx/>
              <a:latin typeface="LORA REGULAR ROMAN" pitchFamily="2" charset="77"/>
              <a:ea typeface="Titillium Web"/>
              <a:cs typeface="Titillium Web"/>
              <a:sym typeface="Titillium Web"/>
            </a:endParaRPr>
          </a:p>
        </p:txBody>
      </p:sp>
      <p:grpSp>
        <p:nvGrpSpPr>
          <p:cNvPr id="32" name="Agrupar 31">
            <a:extLst>
              <a:ext uri="{FF2B5EF4-FFF2-40B4-BE49-F238E27FC236}">
                <a16:creationId xmlns:a16="http://schemas.microsoft.com/office/drawing/2014/main" id="{F085CFA2-BC6A-109A-A1D7-9ACEB7343FE5}"/>
              </a:ext>
            </a:extLst>
          </p:cNvPr>
          <p:cNvGrpSpPr/>
          <p:nvPr/>
        </p:nvGrpSpPr>
        <p:grpSpPr>
          <a:xfrm>
            <a:off x="8813826" y="2000527"/>
            <a:ext cx="3487129" cy="1954606"/>
            <a:chOff x="7498616" y="2070664"/>
            <a:chExt cx="3487129" cy="1954606"/>
          </a:xfrm>
        </p:grpSpPr>
        <p:sp>
          <p:nvSpPr>
            <p:cNvPr id="24" name="Google Shape;195;p30">
              <a:extLst>
                <a:ext uri="{FF2B5EF4-FFF2-40B4-BE49-F238E27FC236}">
                  <a16:creationId xmlns:a16="http://schemas.microsoft.com/office/drawing/2014/main" id="{36689C35-1D09-9BE2-F4C6-B900C1436C8C}"/>
                </a:ext>
              </a:extLst>
            </p:cNvPr>
            <p:cNvSpPr txBox="1"/>
            <p:nvPr/>
          </p:nvSpPr>
          <p:spPr>
            <a:xfrm>
              <a:off x="7498616" y="2070664"/>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30</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25" name="Google Shape;195;p30">
              <a:extLst>
                <a:ext uri="{FF2B5EF4-FFF2-40B4-BE49-F238E27FC236}">
                  <a16:creationId xmlns:a16="http://schemas.microsoft.com/office/drawing/2014/main" id="{8DE6330D-5BEA-E0A2-02E6-9C2E842FAD36}"/>
                </a:ext>
              </a:extLst>
            </p:cNvPr>
            <p:cNvSpPr txBox="1"/>
            <p:nvPr/>
          </p:nvSpPr>
          <p:spPr>
            <a:xfrm>
              <a:off x="8264831" y="3361539"/>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13</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29" name="Google Shape;195;p30">
              <a:extLst>
                <a:ext uri="{FF2B5EF4-FFF2-40B4-BE49-F238E27FC236}">
                  <a16:creationId xmlns:a16="http://schemas.microsoft.com/office/drawing/2014/main" id="{AFB6CEAF-A3D7-A62B-13D0-8FB99B80F22F}"/>
                </a:ext>
              </a:extLst>
            </p:cNvPr>
            <p:cNvSpPr txBox="1"/>
            <p:nvPr/>
          </p:nvSpPr>
          <p:spPr>
            <a:xfrm>
              <a:off x="9021902" y="3265157"/>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14</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30" name="Google Shape;195;p30">
              <a:extLst>
                <a:ext uri="{FF2B5EF4-FFF2-40B4-BE49-F238E27FC236}">
                  <a16:creationId xmlns:a16="http://schemas.microsoft.com/office/drawing/2014/main" id="{40BC1760-1F51-D035-C2C9-8D4EE5C98920}"/>
                </a:ext>
              </a:extLst>
            </p:cNvPr>
            <p:cNvSpPr txBox="1"/>
            <p:nvPr/>
          </p:nvSpPr>
          <p:spPr>
            <a:xfrm>
              <a:off x="9793353" y="2801630"/>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22</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sp>
          <p:nvSpPr>
            <p:cNvPr id="31" name="Google Shape;195;p30">
              <a:extLst>
                <a:ext uri="{FF2B5EF4-FFF2-40B4-BE49-F238E27FC236}">
                  <a16:creationId xmlns:a16="http://schemas.microsoft.com/office/drawing/2014/main" id="{DA1CA9D5-00CE-1DAB-0237-D603DC8C8C4F}"/>
                </a:ext>
              </a:extLst>
            </p:cNvPr>
            <p:cNvSpPr txBox="1"/>
            <p:nvPr/>
          </p:nvSpPr>
          <p:spPr>
            <a:xfrm>
              <a:off x="10543434" y="2469764"/>
              <a:ext cx="442311" cy="663731"/>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15000"/>
                </a:lnSpc>
                <a:spcBef>
                  <a:spcPts val="1600"/>
                </a:spcBef>
                <a:spcAft>
                  <a:spcPts val="0"/>
                </a:spcAft>
                <a:buClrTx/>
                <a:buSzTx/>
                <a:buFontTx/>
                <a:buNone/>
                <a:tabLst/>
                <a:defRPr/>
              </a:pPr>
              <a:r>
                <a:rPr kumimoji="0" lang="en-US" sz="11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rPr>
                <a:t>27</a:t>
              </a:r>
              <a:endParaRPr kumimoji="0" lang="en-US" sz="1400" b="1" i="0" u="none" strike="noStrike" kern="1200" cap="none" spc="0" normalizeH="0" baseline="0">
                <a:ln>
                  <a:noFill/>
                </a:ln>
                <a:solidFill>
                  <a:srgbClr val="0B3C56"/>
                </a:solidFill>
                <a:effectLst/>
                <a:uLnTx/>
                <a:uFillTx/>
                <a:latin typeface="DM Sans 14pt" pitchFamily="2" charset="77"/>
                <a:ea typeface="Titillium Web"/>
                <a:cs typeface="Titillium Web"/>
                <a:sym typeface="Titillium Web"/>
              </a:endParaRPr>
            </a:p>
          </p:txBody>
        </p:sp>
      </p:grpSp>
      <p:grpSp>
        <p:nvGrpSpPr>
          <p:cNvPr id="19" name="Agrupar 18">
            <a:extLst>
              <a:ext uri="{FF2B5EF4-FFF2-40B4-BE49-F238E27FC236}">
                <a16:creationId xmlns:a16="http://schemas.microsoft.com/office/drawing/2014/main" id="{CD1CA246-BF80-02BA-B4EA-6B71898FADC4}"/>
              </a:ext>
            </a:extLst>
          </p:cNvPr>
          <p:cNvGrpSpPr/>
          <p:nvPr/>
        </p:nvGrpSpPr>
        <p:grpSpPr>
          <a:xfrm>
            <a:off x="7521981" y="4220918"/>
            <a:ext cx="2169021" cy="1437056"/>
            <a:chOff x="7521981" y="4220918"/>
            <a:chExt cx="2169021" cy="1437056"/>
          </a:xfrm>
        </p:grpSpPr>
        <p:sp>
          <p:nvSpPr>
            <p:cNvPr id="4" name="Retângulo 3">
              <a:extLst>
                <a:ext uri="{FF2B5EF4-FFF2-40B4-BE49-F238E27FC236}">
                  <a16:creationId xmlns:a16="http://schemas.microsoft.com/office/drawing/2014/main" id="{03EA7B9A-0DC8-E888-E2A8-7160BAC5462A}"/>
                </a:ext>
              </a:extLst>
            </p:cNvPr>
            <p:cNvSpPr/>
            <p:nvPr/>
          </p:nvSpPr>
          <p:spPr>
            <a:xfrm rot="5400000" flipH="1" flipV="1">
              <a:off x="7887964" y="3854935"/>
              <a:ext cx="1437056" cy="2169021"/>
            </a:xfrm>
            <a:prstGeom prst="rect">
              <a:avLst/>
            </a:prstGeom>
            <a:solidFill>
              <a:srgbClr val="48A2CF">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5" name="Título 2">
              <a:extLst>
                <a:ext uri="{FF2B5EF4-FFF2-40B4-BE49-F238E27FC236}">
                  <a16:creationId xmlns:a16="http://schemas.microsoft.com/office/drawing/2014/main" id="{3C06506D-C2CF-6040-A47E-8D83B227BC04}"/>
                </a:ext>
              </a:extLst>
            </p:cNvPr>
            <p:cNvSpPr txBox="1">
              <a:spLocks/>
            </p:cNvSpPr>
            <p:nvPr/>
          </p:nvSpPr>
          <p:spPr>
            <a:xfrm>
              <a:off x="7665056" y="4357930"/>
              <a:ext cx="1591081" cy="1177812"/>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
                  <a:srgbClr val="000000"/>
                </a:buClr>
                <a:buSzPts val="1100"/>
                <a:buFontTx/>
                <a:buNone/>
                <a:tabLst/>
                <a:defRPr/>
              </a:pPr>
              <a:r>
                <a:rPr kumimoji="0" lang="en-US" sz="1200" b="1" i="0" u="none" strike="noStrike" kern="1200" cap="none" spc="0" normalizeH="0" baseline="0">
                  <a:ln>
                    <a:noFill/>
                  </a:ln>
                  <a:solidFill>
                    <a:srgbClr val="FFFFFF"/>
                  </a:solidFill>
                  <a:effectLst/>
                  <a:uLnTx/>
                  <a:uFillTx/>
                  <a:latin typeface="DM Sans 14pt" pitchFamily="2" charset="77"/>
                  <a:ea typeface="Titillium Web"/>
                  <a:cs typeface="Titillium Web"/>
                  <a:sym typeface="Titillium Web"/>
                </a:rPr>
                <a:t>0.001%* of ETERWELL™ HAIR inhibits 66% of </a:t>
              </a:r>
              <a:br>
                <a:rPr kumimoji="0" lang="en-US" sz="1200" b="1" i="0" u="none" strike="noStrike" kern="1200" cap="none" spc="0" normalizeH="0" baseline="0">
                  <a:ln>
                    <a:noFill/>
                  </a:ln>
                  <a:solidFill>
                    <a:srgbClr val="FFFFFF"/>
                  </a:solidFill>
                  <a:effectLst/>
                  <a:uLnTx/>
                  <a:uFillTx/>
                  <a:latin typeface="DM Sans 14pt" pitchFamily="2" charset="77"/>
                  <a:ea typeface="Titillium Web"/>
                  <a:cs typeface="Titillium Web"/>
                  <a:sym typeface="Titillium Web"/>
                </a:rPr>
              </a:br>
              <a:r>
                <a:rPr kumimoji="0" lang="en-US" sz="1200" b="1" i="0" u="none" strike="noStrike" kern="1200" cap="none" spc="0" normalizeH="0" baseline="0">
                  <a:ln>
                    <a:noFill/>
                  </a:ln>
                  <a:solidFill>
                    <a:srgbClr val="FFFFFF"/>
                  </a:solidFill>
                  <a:effectLst/>
                  <a:uLnTx/>
                  <a:uFillTx/>
                  <a:latin typeface="DM Sans 14pt" pitchFamily="2" charset="77"/>
                  <a:ea typeface="Titillium Web"/>
                  <a:cs typeface="Titillium Web"/>
                  <a:sym typeface="Titillium Web"/>
                </a:rPr>
                <a:t>BCL-2 In Vitro</a:t>
              </a:r>
              <a:endParaRPr kumimoji="0" lang="en-US" sz="1600" b="0" i="0" u="none" strike="noStrike" kern="1200" cap="none" spc="0" normalizeH="0" baseline="0">
                <a:ln>
                  <a:noFill/>
                </a:ln>
                <a:solidFill>
                  <a:srgbClr val="FFFFFF"/>
                </a:solidFill>
                <a:effectLst/>
                <a:uLnTx/>
                <a:uFillTx/>
                <a:latin typeface="DM Sans 14pt" pitchFamily="2" charset="77"/>
                <a:ea typeface="Titillium Web"/>
                <a:cs typeface="Titillium Web"/>
                <a:sym typeface="Titillium Web"/>
              </a:endParaRPr>
            </a:p>
          </p:txBody>
        </p:sp>
      </p:grpSp>
      <p:grpSp>
        <p:nvGrpSpPr>
          <p:cNvPr id="21" name="Agrupar 20">
            <a:extLst>
              <a:ext uri="{FF2B5EF4-FFF2-40B4-BE49-F238E27FC236}">
                <a16:creationId xmlns:a16="http://schemas.microsoft.com/office/drawing/2014/main" id="{D1F9B820-C351-D9C6-6214-DB9E953751CF}"/>
              </a:ext>
            </a:extLst>
          </p:cNvPr>
          <p:cNvGrpSpPr/>
          <p:nvPr/>
        </p:nvGrpSpPr>
        <p:grpSpPr>
          <a:xfrm>
            <a:off x="9710724" y="4220917"/>
            <a:ext cx="2169021" cy="1437056"/>
            <a:chOff x="9710724" y="4220917"/>
            <a:chExt cx="2169021" cy="1437056"/>
          </a:xfrm>
        </p:grpSpPr>
        <p:sp>
          <p:nvSpPr>
            <p:cNvPr id="6" name="Retângulo 5">
              <a:extLst>
                <a:ext uri="{FF2B5EF4-FFF2-40B4-BE49-F238E27FC236}">
                  <a16:creationId xmlns:a16="http://schemas.microsoft.com/office/drawing/2014/main" id="{A7022E43-7739-30B2-2433-E6A802501672}"/>
                </a:ext>
              </a:extLst>
            </p:cNvPr>
            <p:cNvSpPr/>
            <p:nvPr/>
          </p:nvSpPr>
          <p:spPr>
            <a:xfrm rot="5400000" flipH="1" flipV="1">
              <a:off x="10076707" y="3854934"/>
              <a:ext cx="1437056" cy="2169021"/>
            </a:xfrm>
            <a:prstGeom prst="rect">
              <a:avLst/>
            </a:prstGeom>
            <a:solidFill>
              <a:srgbClr val="48A2CF">
                <a:alpha val="7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9" name="Título 2">
              <a:extLst>
                <a:ext uri="{FF2B5EF4-FFF2-40B4-BE49-F238E27FC236}">
                  <a16:creationId xmlns:a16="http://schemas.microsoft.com/office/drawing/2014/main" id="{111855CE-3452-7FDB-A45E-8962CBDF9509}"/>
                </a:ext>
              </a:extLst>
            </p:cNvPr>
            <p:cNvSpPr txBox="1">
              <a:spLocks/>
            </p:cNvSpPr>
            <p:nvPr/>
          </p:nvSpPr>
          <p:spPr>
            <a:xfrm>
              <a:off x="9885936" y="4357930"/>
              <a:ext cx="1873723" cy="67809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0" normalizeH="0" baseline="0">
                  <a:ln>
                    <a:noFill/>
                  </a:ln>
                  <a:solidFill>
                    <a:srgbClr val="FFFFFF"/>
                  </a:solidFill>
                  <a:effectLst/>
                  <a:uLnTx/>
                  <a:uFillTx/>
                  <a:latin typeface="DM Sans 14pt" pitchFamily="2" charset="77"/>
                </a:rPr>
                <a:t>Time Resolved Fluorescence Resonance Energy Transfer </a:t>
              </a:r>
              <a:br>
                <a:rPr kumimoji="0" lang="en-US" sz="1200" b="1" i="0" u="none" strike="noStrike" kern="1200" cap="none" spc="0" normalizeH="0" baseline="0">
                  <a:ln>
                    <a:noFill/>
                  </a:ln>
                  <a:solidFill>
                    <a:srgbClr val="FFFFFF"/>
                  </a:solidFill>
                  <a:effectLst/>
                  <a:uLnTx/>
                  <a:uFillTx/>
                  <a:latin typeface="DM Sans 14pt" pitchFamily="2" charset="77"/>
                </a:rPr>
              </a:br>
              <a:r>
                <a:rPr kumimoji="0" lang="en-US" sz="1200" b="1" i="0" u="none" strike="noStrike" kern="1200" cap="none" spc="0" normalizeH="0" baseline="0">
                  <a:ln>
                    <a:noFill/>
                  </a:ln>
                  <a:solidFill>
                    <a:srgbClr val="FFFFFF"/>
                  </a:solidFill>
                  <a:effectLst/>
                  <a:uLnTx/>
                  <a:uFillTx/>
                  <a:latin typeface="DM Sans 14pt" pitchFamily="2" charset="77"/>
                </a:rPr>
                <a:t>(TR-FRET assays)</a:t>
              </a:r>
              <a:endParaRPr kumimoji="0" lang="en-US" sz="1200" b="0" i="0" u="none" strike="noStrike" kern="1200" cap="none" spc="0" normalizeH="0" baseline="0">
                <a:ln>
                  <a:noFill/>
                </a:ln>
                <a:solidFill>
                  <a:srgbClr val="FFFFFF"/>
                </a:solidFill>
                <a:effectLst/>
                <a:uLnTx/>
                <a:uFillTx/>
                <a:latin typeface="DM Sans 14pt" pitchFamily="2" charset="77"/>
              </a:endParaRPr>
            </a:p>
          </p:txBody>
        </p:sp>
      </p:grpSp>
      <p:pic>
        <p:nvPicPr>
          <p:cNvPr id="16" name="Video 12">
            <a:hlinkClick r:id="" action="ppaction://media"/>
            <a:extLst>
              <a:ext uri="{FF2B5EF4-FFF2-40B4-BE49-F238E27FC236}">
                <a16:creationId xmlns:a16="http://schemas.microsoft.com/office/drawing/2014/main" id="{6770BDF7-F04E-CF9C-1CB0-C564ECBAE4E1}"/>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l="7346" t="-921" r="10747" b="921"/>
          <a:stretch/>
        </p:blipFill>
        <p:spPr>
          <a:xfrm>
            <a:off x="7521978" y="974693"/>
            <a:ext cx="4357765" cy="2992739"/>
          </a:xfrm>
          <a:prstGeom prst="rect">
            <a:avLst/>
          </a:prstGeom>
        </p:spPr>
      </p:pic>
      <p:sp>
        <p:nvSpPr>
          <p:cNvPr id="22" name="Título 2">
            <a:extLst>
              <a:ext uri="{FF2B5EF4-FFF2-40B4-BE49-F238E27FC236}">
                <a16:creationId xmlns:a16="http://schemas.microsoft.com/office/drawing/2014/main" id="{6E818C38-6892-39BE-33A9-E8187AD3EA85}"/>
              </a:ext>
            </a:extLst>
          </p:cNvPr>
          <p:cNvSpPr txBox="1">
            <a:spLocks/>
          </p:cNvSpPr>
          <p:nvPr/>
        </p:nvSpPr>
        <p:spPr>
          <a:xfrm rot="16200000">
            <a:off x="9875569" y="2262509"/>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a:solidFill>
                  <a:schemeClr val="lt1"/>
                </a:solidFill>
                <a:latin typeface="Titillium Web"/>
                <a:ea typeface="Titillium Web"/>
                <a:cs typeface="Titillium Web"/>
                <a:sym typeface="Titillium Web"/>
              </a:rPr>
              <a:t>*dry extract</a:t>
            </a:r>
          </a:p>
        </p:txBody>
      </p:sp>
    </p:spTree>
    <p:extLst>
      <p:ext uri="{BB962C8B-B14F-4D97-AF65-F5344CB8AC3E}">
        <p14:creationId xmlns:p14="http://schemas.microsoft.com/office/powerpoint/2010/main" val="3840132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67" fill="hold"/>
                                        <p:tgtEl>
                                          <p:spTgt spid="16"/>
                                        </p:tgtEl>
                                      </p:cBhvr>
                                    </p:cmd>
                                  </p:childTnLst>
                                </p:cTn>
                              </p:par>
                              <p:par>
                                <p:cTn id="7" presetID="10"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animEffect transition="in" filter="fade">
                                      <p:cBhvr>
                                        <p:cTn id="9" dur="500"/>
                                        <p:tgtEl>
                                          <p:spTgt spid="20"/>
                                        </p:tgtEl>
                                      </p:cBhvr>
                                    </p:animEffect>
                                  </p:childTnLst>
                                </p:cTn>
                              </p:par>
                              <p:par>
                                <p:cTn id="10" presetID="10" presetClass="entr" presetSubtype="0" fill="hold" grpId="0" nodeType="withEffect">
                                  <p:stCondLst>
                                    <p:cond delay="5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100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15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9" fill="hold" display="0">
                  <p:stCondLst>
                    <p:cond delay="indefinite"/>
                  </p:stCondLst>
                </p:cTn>
                <p:tgtEl>
                  <p:spTgt spid="16"/>
                </p:tgtEl>
              </p:cMediaNode>
            </p:video>
            <p:seq concurrent="1" nextAc="seek">
              <p:cTn id="20" restart="whenNotActive" fill="hold" evtFilter="cancelBubble" nodeType="interactiveSeq">
                <p:stCondLst>
                  <p:cond evt="onClick" delay="0">
                    <p:tgtEl>
                      <p:spTgt spid="16"/>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16"/>
                                        </p:tgtEl>
                                      </p:cBhvr>
                                    </p:cmd>
                                  </p:childTnLst>
                                </p:cTn>
                              </p:par>
                            </p:childTnLst>
                          </p:cTn>
                        </p:par>
                      </p:childTnLst>
                    </p:cTn>
                  </p:par>
                </p:childTnLst>
              </p:cTn>
              <p:nextCondLst>
                <p:cond evt="onClick" delay="0">
                  <p:tgtEl>
                    <p:spTgt spid="16"/>
                  </p:tgtEl>
                </p:cond>
              </p:nextCondLst>
            </p:seq>
          </p:childTnLst>
        </p:cTn>
      </p:par>
    </p:tnLst>
    <p:bldLst>
      <p:bldP spid="11"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Título 2">
            <a:extLst>
              <a:ext uri="{FF2B5EF4-FFF2-40B4-BE49-F238E27FC236}">
                <a16:creationId xmlns:a16="http://schemas.microsoft.com/office/drawing/2014/main" id="{7F399DD6-580B-ABD5-B6D6-133EC3BBFC3E}"/>
              </a:ext>
            </a:extLst>
          </p:cNvPr>
          <p:cNvSpPr txBox="1">
            <a:spLocks/>
          </p:cNvSpPr>
          <p:nvPr/>
        </p:nvSpPr>
        <p:spPr>
          <a:xfrm>
            <a:off x="302399" y="327604"/>
            <a:ext cx="4742041" cy="23742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600" b="0" i="1" dirty="0">
                <a:latin typeface="DM Sans 14pt Medium" pitchFamily="2" charset="77"/>
              </a:rPr>
              <a:t>IN VIVO </a:t>
            </a:r>
            <a:r>
              <a:rPr lang="en-US" sz="1600" b="0" dirty="0">
                <a:latin typeface="DM Sans 14pt Medium" pitchFamily="2" charset="77"/>
              </a:rPr>
              <a:t>RESULTS</a:t>
            </a:r>
          </a:p>
        </p:txBody>
      </p:sp>
      <p:sp>
        <p:nvSpPr>
          <p:cNvPr id="10" name="Título 2">
            <a:extLst>
              <a:ext uri="{FF2B5EF4-FFF2-40B4-BE49-F238E27FC236}">
                <a16:creationId xmlns:a16="http://schemas.microsoft.com/office/drawing/2014/main" id="{28C2F8C6-2A5F-21F1-5C80-ECF435D54F5D}"/>
              </a:ext>
            </a:extLst>
          </p:cNvPr>
          <p:cNvSpPr>
            <a:spLocks noGrp="1"/>
          </p:cNvSpPr>
          <p:nvPr>
            <p:ph type="ctrTitle"/>
          </p:nvPr>
        </p:nvSpPr>
        <p:spPr>
          <a:xfrm>
            <a:off x="302399" y="942997"/>
            <a:ext cx="6303260" cy="872113"/>
          </a:xfrm>
        </p:spPr>
        <p:txBody>
          <a:bodyPr/>
          <a:lstStyle/>
          <a:p>
            <a:pPr rtl="0">
              <a:spcBef>
                <a:spcPts val="0"/>
              </a:spcBef>
              <a:spcAft>
                <a:spcPts val="0"/>
              </a:spcAft>
            </a:pPr>
            <a:r>
              <a:rPr lang="en-US" sz="2000" dirty="0">
                <a:solidFill>
                  <a:srgbClr val="FFFFFF"/>
                </a:solidFill>
                <a:latin typeface="DM Sans 14pt" pitchFamily="2" charset="77"/>
              </a:rPr>
              <a:t>Showing h</a:t>
            </a:r>
            <a:r>
              <a:rPr lang="en-US" sz="2000" b="1" i="0" u="none" strike="noStrike" dirty="0">
                <a:solidFill>
                  <a:srgbClr val="FFFFFF"/>
                </a:solidFill>
                <a:effectLst/>
                <a:latin typeface="DM Sans 14pt" pitchFamily="2" charset="77"/>
              </a:rPr>
              <a:t>ighly significant hair density increase</a:t>
            </a:r>
            <a:r>
              <a:rPr lang="en-US" sz="2000" dirty="0">
                <a:solidFill>
                  <a:srgbClr val="FFFFFF"/>
                </a:solidFill>
                <a:latin typeface="DM Sans 14pt" pitchFamily="2" charset="77"/>
              </a:rPr>
              <a:t> </a:t>
            </a:r>
            <a:r>
              <a:rPr lang="en-US" sz="2000" b="1" i="0" u="none" strike="noStrike" dirty="0">
                <a:solidFill>
                  <a:srgbClr val="FFFFFF"/>
                </a:solidFill>
                <a:effectLst/>
                <a:latin typeface="DM Sans 14pt" pitchFamily="2" charset="77"/>
              </a:rPr>
              <a:t>with proven photographic evidence</a:t>
            </a:r>
            <a:br>
              <a:rPr lang="en-US" sz="2000" b="0" dirty="0">
                <a:effectLst/>
                <a:latin typeface="DM Sans 14pt" pitchFamily="2" charset="77"/>
              </a:rPr>
            </a:br>
            <a:endParaRPr lang="en-US" sz="2000" dirty="0">
              <a:latin typeface="DM Sans 14pt" pitchFamily="2" charset="77"/>
            </a:endParaRPr>
          </a:p>
        </p:txBody>
      </p:sp>
      <p:sp>
        <p:nvSpPr>
          <p:cNvPr id="7" name="Text Placeholder 13">
            <a:extLst>
              <a:ext uri="{FF2B5EF4-FFF2-40B4-BE49-F238E27FC236}">
                <a16:creationId xmlns:a16="http://schemas.microsoft.com/office/drawing/2014/main" id="{C65B300F-A1F7-D76D-F21C-4A95F10BBC9C}"/>
              </a:ext>
            </a:extLst>
          </p:cNvPr>
          <p:cNvSpPr txBox="1">
            <a:spLocks/>
          </p:cNvSpPr>
          <p:nvPr/>
        </p:nvSpPr>
        <p:spPr>
          <a:xfrm>
            <a:off x="6261846" y="5249846"/>
            <a:ext cx="5091954" cy="52349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dirty="0">
                <a:solidFill>
                  <a:srgbClr val="89C7E8"/>
                </a:solidFill>
                <a:latin typeface="LORA REGULAR ROMAN" pitchFamily="2" charset="77"/>
              </a:rPr>
              <a:t>Average 5% hair density increase after 150 days</a:t>
            </a:r>
          </a:p>
          <a:p>
            <a:r>
              <a:rPr lang="en-US" sz="1800" dirty="0">
                <a:solidFill>
                  <a:srgbClr val="89C7E8"/>
                </a:solidFill>
                <a:latin typeface="LORA REGULAR ROMAN" pitchFamily="2" charset="77"/>
              </a:rPr>
              <a:t>Up to 28% increase for the best volunteer</a:t>
            </a:r>
          </a:p>
        </p:txBody>
      </p:sp>
      <p:grpSp>
        <p:nvGrpSpPr>
          <p:cNvPr id="30" name="Agrupar 29">
            <a:extLst>
              <a:ext uri="{FF2B5EF4-FFF2-40B4-BE49-F238E27FC236}">
                <a16:creationId xmlns:a16="http://schemas.microsoft.com/office/drawing/2014/main" id="{E0351F98-4A23-32E4-47E4-2A18D060A061}"/>
              </a:ext>
            </a:extLst>
          </p:cNvPr>
          <p:cNvGrpSpPr/>
          <p:nvPr/>
        </p:nvGrpSpPr>
        <p:grpSpPr>
          <a:xfrm>
            <a:off x="302399" y="1762636"/>
            <a:ext cx="5413052" cy="3137553"/>
            <a:chOff x="302399" y="1762636"/>
            <a:chExt cx="5413052" cy="3137553"/>
          </a:xfrm>
        </p:grpSpPr>
        <p:sp>
          <p:nvSpPr>
            <p:cNvPr id="24" name="Retângulo 23">
              <a:extLst>
                <a:ext uri="{FF2B5EF4-FFF2-40B4-BE49-F238E27FC236}">
                  <a16:creationId xmlns:a16="http://schemas.microsoft.com/office/drawing/2014/main" id="{9F5C2743-B064-6E36-2FCA-597A9E255907}"/>
                </a:ext>
              </a:extLst>
            </p:cNvPr>
            <p:cNvSpPr/>
            <p:nvPr/>
          </p:nvSpPr>
          <p:spPr>
            <a:xfrm rot="5400000" flipH="1" flipV="1">
              <a:off x="1440148" y="624887"/>
              <a:ext cx="3137553" cy="54130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17">
              <a:extLst>
                <a:ext uri="{FF2B5EF4-FFF2-40B4-BE49-F238E27FC236}">
                  <a16:creationId xmlns:a16="http://schemas.microsoft.com/office/drawing/2014/main" id="{8FB423BA-9FD6-A0C5-79A5-F19BA9045E68}"/>
                </a:ext>
              </a:extLst>
            </p:cNvPr>
            <p:cNvSpPr txBox="1"/>
            <p:nvPr/>
          </p:nvSpPr>
          <p:spPr>
            <a:xfrm>
              <a:off x="3321092" y="3495565"/>
              <a:ext cx="426720" cy="246221"/>
            </a:xfrm>
            <a:prstGeom prst="rect">
              <a:avLst/>
            </a:prstGeom>
            <a:noFill/>
          </p:spPr>
          <p:txBody>
            <a:bodyPr wrap="none" rtlCol="0">
              <a:spAutoFit/>
            </a:bodyPr>
            <a:lstStyle/>
            <a:p>
              <a:r>
                <a:rPr lang="en-US" sz="1000" dirty="0">
                  <a:solidFill>
                    <a:schemeClr val="bg1"/>
                  </a:solidFill>
                </a:rPr>
                <a:t>27%</a:t>
              </a:r>
            </a:p>
          </p:txBody>
        </p:sp>
        <p:sp>
          <p:nvSpPr>
            <p:cNvPr id="11" name="TextBox 19">
              <a:extLst>
                <a:ext uri="{FF2B5EF4-FFF2-40B4-BE49-F238E27FC236}">
                  <a16:creationId xmlns:a16="http://schemas.microsoft.com/office/drawing/2014/main" id="{83828C04-5C2F-1F6A-97CC-CD262A19A31D}"/>
                </a:ext>
              </a:extLst>
            </p:cNvPr>
            <p:cNvSpPr txBox="1"/>
            <p:nvPr/>
          </p:nvSpPr>
          <p:spPr>
            <a:xfrm>
              <a:off x="1474288" y="3618675"/>
              <a:ext cx="434734" cy="246221"/>
            </a:xfrm>
            <a:prstGeom prst="rect">
              <a:avLst/>
            </a:prstGeom>
            <a:noFill/>
          </p:spPr>
          <p:txBody>
            <a:bodyPr wrap="none" rtlCol="0">
              <a:spAutoFit/>
            </a:bodyPr>
            <a:lstStyle/>
            <a:p>
              <a:r>
                <a:rPr lang="en-US" sz="1000" dirty="0">
                  <a:solidFill>
                    <a:schemeClr val="bg1"/>
                  </a:solidFill>
                </a:rPr>
                <a:t>24%</a:t>
              </a:r>
            </a:p>
          </p:txBody>
        </p:sp>
        <p:grpSp>
          <p:nvGrpSpPr>
            <p:cNvPr id="27" name="Agrupar 26">
              <a:extLst>
                <a:ext uri="{FF2B5EF4-FFF2-40B4-BE49-F238E27FC236}">
                  <a16:creationId xmlns:a16="http://schemas.microsoft.com/office/drawing/2014/main" id="{33DFDE33-8343-AA8C-BAAF-AA472DC1C453}"/>
                </a:ext>
              </a:extLst>
            </p:cNvPr>
            <p:cNvGrpSpPr/>
            <p:nvPr/>
          </p:nvGrpSpPr>
          <p:grpSpPr>
            <a:xfrm>
              <a:off x="817346" y="2117074"/>
              <a:ext cx="4476837" cy="2443779"/>
              <a:chOff x="431743" y="1929241"/>
              <a:chExt cx="5416973" cy="2956973"/>
            </a:xfrm>
          </p:grpSpPr>
          <p:sp>
            <p:nvSpPr>
              <p:cNvPr id="12" name="TextBox 2">
                <a:extLst>
                  <a:ext uri="{FF2B5EF4-FFF2-40B4-BE49-F238E27FC236}">
                    <a16:creationId xmlns:a16="http://schemas.microsoft.com/office/drawing/2014/main" id="{13E995A0-232B-F410-565E-F227AE00AA4A}"/>
                  </a:ext>
                </a:extLst>
              </p:cNvPr>
              <p:cNvSpPr txBox="1"/>
              <p:nvPr/>
            </p:nvSpPr>
            <p:spPr>
              <a:xfrm>
                <a:off x="1483340" y="1929241"/>
                <a:ext cx="574520" cy="446892"/>
              </a:xfrm>
              <a:prstGeom prst="rect">
                <a:avLst/>
              </a:prstGeom>
              <a:noFill/>
            </p:spPr>
            <p:txBody>
              <a:bodyPr wrap="none" rtlCol="0">
                <a:spAutoFit/>
              </a:bodyPr>
              <a:lstStyle/>
              <a:p>
                <a:r>
                  <a:rPr lang="en-US" dirty="0"/>
                  <a:t>T0</a:t>
                </a:r>
              </a:p>
            </p:txBody>
          </p:sp>
          <p:sp>
            <p:nvSpPr>
              <p:cNvPr id="15" name="TextBox 3">
                <a:extLst>
                  <a:ext uri="{FF2B5EF4-FFF2-40B4-BE49-F238E27FC236}">
                    <a16:creationId xmlns:a16="http://schemas.microsoft.com/office/drawing/2014/main" id="{48EF357B-5BC6-0EF6-DB09-4CCA7AC4D6F0}"/>
                  </a:ext>
                </a:extLst>
              </p:cNvPr>
              <p:cNvSpPr txBox="1"/>
              <p:nvPr/>
            </p:nvSpPr>
            <p:spPr>
              <a:xfrm>
                <a:off x="4172730" y="1929241"/>
                <a:ext cx="828612" cy="446892"/>
              </a:xfrm>
              <a:prstGeom prst="rect">
                <a:avLst/>
              </a:prstGeom>
              <a:noFill/>
            </p:spPr>
            <p:txBody>
              <a:bodyPr wrap="none" rtlCol="0">
                <a:spAutoFit/>
              </a:bodyPr>
              <a:lstStyle/>
              <a:p>
                <a:r>
                  <a:rPr lang="en-US" dirty="0"/>
                  <a:t>T150</a:t>
                </a:r>
              </a:p>
            </p:txBody>
          </p:sp>
          <p:pic>
            <p:nvPicPr>
              <p:cNvPr id="16" name="Picture 6">
                <a:extLst>
                  <a:ext uri="{FF2B5EF4-FFF2-40B4-BE49-F238E27FC236}">
                    <a16:creationId xmlns:a16="http://schemas.microsoft.com/office/drawing/2014/main" id="{1A638C04-7EF1-4588-8906-FE798C3582E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1743" y="2298573"/>
                <a:ext cx="2633844" cy="1975384"/>
              </a:xfrm>
              <a:prstGeom prst="rect">
                <a:avLst/>
              </a:prstGeom>
            </p:spPr>
          </p:pic>
          <p:pic>
            <p:nvPicPr>
              <p:cNvPr id="17" name="Picture 7">
                <a:extLst>
                  <a:ext uri="{FF2B5EF4-FFF2-40B4-BE49-F238E27FC236}">
                    <a16:creationId xmlns:a16="http://schemas.microsoft.com/office/drawing/2014/main" id="{5AE3326B-73CD-C7B0-EA46-6CE7B1D2863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214872" y="2298573"/>
                <a:ext cx="2633844" cy="1975383"/>
              </a:xfrm>
              <a:prstGeom prst="rect">
                <a:avLst/>
              </a:prstGeom>
            </p:spPr>
          </p:pic>
          <p:sp>
            <p:nvSpPr>
              <p:cNvPr id="18" name="TextBox 9">
                <a:extLst>
                  <a:ext uri="{FF2B5EF4-FFF2-40B4-BE49-F238E27FC236}">
                    <a16:creationId xmlns:a16="http://schemas.microsoft.com/office/drawing/2014/main" id="{35DBB064-4959-5890-BDA2-060F81795BD7}"/>
                  </a:ext>
                </a:extLst>
              </p:cNvPr>
              <p:cNvSpPr txBox="1"/>
              <p:nvPr/>
            </p:nvSpPr>
            <p:spPr>
              <a:xfrm>
                <a:off x="1658188" y="4513804"/>
                <a:ext cx="2814796" cy="372410"/>
              </a:xfrm>
              <a:prstGeom prst="rect">
                <a:avLst/>
              </a:prstGeom>
              <a:noFill/>
            </p:spPr>
            <p:txBody>
              <a:bodyPr wrap="none" rtlCol="0">
                <a:spAutoFit/>
              </a:bodyPr>
              <a:lstStyle/>
              <a:p>
                <a:pPr algn="ctr"/>
                <a:r>
                  <a:rPr lang="en-US" sz="1400" dirty="0"/>
                  <a:t>Placebo - Volunteer #10P</a:t>
                </a:r>
              </a:p>
            </p:txBody>
          </p:sp>
        </p:grpSp>
      </p:grpSp>
      <p:grpSp>
        <p:nvGrpSpPr>
          <p:cNvPr id="31" name="Agrupar 30">
            <a:extLst>
              <a:ext uri="{FF2B5EF4-FFF2-40B4-BE49-F238E27FC236}">
                <a16:creationId xmlns:a16="http://schemas.microsoft.com/office/drawing/2014/main" id="{22C2F3B9-A58E-9302-8AF4-52CAD3F545AB}"/>
              </a:ext>
            </a:extLst>
          </p:cNvPr>
          <p:cNvGrpSpPr/>
          <p:nvPr/>
        </p:nvGrpSpPr>
        <p:grpSpPr>
          <a:xfrm>
            <a:off x="6261846" y="1762636"/>
            <a:ext cx="5397985" cy="3137553"/>
            <a:chOff x="6261846" y="1762636"/>
            <a:chExt cx="5397985" cy="3137553"/>
          </a:xfrm>
        </p:grpSpPr>
        <p:sp>
          <p:nvSpPr>
            <p:cNvPr id="29" name="Retângulo 28">
              <a:extLst>
                <a:ext uri="{FF2B5EF4-FFF2-40B4-BE49-F238E27FC236}">
                  <a16:creationId xmlns:a16="http://schemas.microsoft.com/office/drawing/2014/main" id="{2A9FDB4A-A7F6-83E3-1A62-480507C4F56E}"/>
                </a:ext>
              </a:extLst>
            </p:cNvPr>
            <p:cNvSpPr/>
            <p:nvPr/>
          </p:nvSpPr>
          <p:spPr>
            <a:xfrm rot="5400000" flipH="1" flipV="1">
              <a:off x="7392062" y="632420"/>
              <a:ext cx="3137553" cy="53979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6" name="Agrupar 25">
              <a:extLst>
                <a:ext uri="{FF2B5EF4-FFF2-40B4-BE49-F238E27FC236}">
                  <a16:creationId xmlns:a16="http://schemas.microsoft.com/office/drawing/2014/main" id="{BC354E31-B92F-9D1B-7A5D-CD98F7869376}"/>
                </a:ext>
              </a:extLst>
            </p:cNvPr>
            <p:cNvGrpSpPr/>
            <p:nvPr/>
          </p:nvGrpSpPr>
          <p:grpSpPr>
            <a:xfrm>
              <a:off x="6605658" y="2117074"/>
              <a:ext cx="4934756" cy="2456275"/>
              <a:chOff x="6358919" y="1929241"/>
              <a:chExt cx="5428232" cy="2972094"/>
            </a:xfrm>
          </p:grpSpPr>
          <p:pic>
            <p:nvPicPr>
              <p:cNvPr id="19" name="Picture 10">
                <a:extLst>
                  <a:ext uri="{FF2B5EF4-FFF2-40B4-BE49-F238E27FC236}">
                    <a16:creationId xmlns:a16="http://schemas.microsoft.com/office/drawing/2014/main" id="{E8250AE1-6D7F-4570-0DEB-2A2A8FF0F3D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58919" y="2298573"/>
                <a:ext cx="2633844" cy="1975383"/>
              </a:xfrm>
              <a:prstGeom prst="rect">
                <a:avLst/>
              </a:prstGeom>
            </p:spPr>
          </p:pic>
          <p:pic>
            <p:nvPicPr>
              <p:cNvPr id="20" name="Picture 11">
                <a:extLst>
                  <a:ext uri="{FF2B5EF4-FFF2-40B4-BE49-F238E27FC236}">
                    <a16:creationId xmlns:a16="http://schemas.microsoft.com/office/drawing/2014/main" id="{2B33FB5E-3769-4A4D-939B-08A1409CAB6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153307" y="2298573"/>
                <a:ext cx="2633844" cy="1975383"/>
              </a:xfrm>
              <a:prstGeom prst="rect">
                <a:avLst/>
              </a:prstGeom>
            </p:spPr>
          </p:pic>
          <p:sp>
            <p:nvSpPr>
              <p:cNvPr id="21" name="TextBox 12">
                <a:extLst>
                  <a:ext uri="{FF2B5EF4-FFF2-40B4-BE49-F238E27FC236}">
                    <a16:creationId xmlns:a16="http://schemas.microsoft.com/office/drawing/2014/main" id="{5B5D3D49-41C0-E1B9-430A-8378AEF75B4E}"/>
                  </a:ext>
                </a:extLst>
              </p:cNvPr>
              <p:cNvSpPr txBox="1"/>
              <p:nvPr/>
            </p:nvSpPr>
            <p:spPr>
              <a:xfrm>
                <a:off x="7321328" y="4566166"/>
                <a:ext cx="3553691" cy="335169"/>
              </a:xfrm>
              <a:prstGeom prst="rect">
                <a:avLst/>
              </a:prstGeom>
              <a:noFill/>
            </p:spPr>
            <p:txBody>
              <a:bodyPr wrap="none" rtlCol="0">
                <a:spAutoFit/>
              </a:bodyPr>
              <a:lstStyle/>
              <a:p>
                <a:r>
                  <a:rPr lang="en-US" sz="1200" b="1" dirty="0">
                    <a:solidFill>
                      <a:srgbClr val="48A2CF"/>
                    </a:solidFill>
                    <a:latin typeface="DM Sans 14pt" pitchFamily="2" charset="77"/>
                  </a:rPr>
                  <a:t>0.5% ETERWELL™ HAIR –Volunteer #19A</a:t>
                </a:r>
              </a:p>
            </p:txBody>
          </p:sp>
          <p:sp>
            <p:nvSpPr>
              <p:cNvPr id="22" name="TextBox 15">
                <a:extLst>
                  <a:ext uri="{FF2B5EF4-FFF2-40B4-BE49-F238E27FC236}">
                    <a16:creationId xmlns:a16="http://schemas.microsoft.com/office/drawing/2014/main" id="{B7980CE6-B3CB-C889-A825-48FDE8EF75DA}"/>
                  </a:ext>
                </a:extLst>
              </p:cNvPr>
              <p:cNvSpPr txBox="1"/>
              <p:nvPr/>
            </p:nvSpPr>
            <p:spPr>
              <a:xfrm>
                <a:off x="7473014" y="1929241"/>
                <a:ext cx="522291" cy="446892"/>
              </a:xfrm>
              <a:prstGeom prst="rect">
                <a:avLst/>
              </a:prstGeom>
              <a:noFill/>
            </p:spPr>
            <p:txBody>
              <a:bodyPr wrap="none" rtlCol="0">
                <a:spAutoFit/>
              </a:bodyPr>
              <a:lstStyle/>
              <a:p>
                <a:r>
                  <a:rPr lang="en-US" dirty="0"/>
                  <a:t>T0</a:t>
                </a:r>
              </a:p>
            </p:txBody>
          </p:sp>
          <p:sp>
            <p:nvSpPr>
              <p:cNvPr id="23" name="TextBox 18">
                <a:extLst>
                  <a:ext uri="{FF2B5EF4-FFF2-40B4-BE49-F238E27FC236}">
                    <a16:creationId xmlns:a16="http://schemas.microsoft.com/office/drawing/2014/main" id="{E456C83F-2E04-19D3-C64D-E49025183C6F}"/>
                  </a:ext>
                </a:extLst>
              </p:cNvPr>
              <p:cNvSpPr txBox="1"/>
              <p:nvPr/>
            </p:nvSpPr>
            <p:spPr>
              <a:xfrm>
                <a:off x="10162405" y="1929241"/>
                <a:ext cx="753283" cy="446892"/>
              </a:xfrm>
              <a:prstGeom prst="rect">
                <a:avLst/>
              </a:prstGeom>
              <a:noFill/>
            </p:spPr>
            <p:txBody>
              <a:bodyPr wrap="none" rtlCol="0">
                <a:spAutoFit/>
              </a:bodyPr>
              <a:lstStyle/>
              <a:p>
                <a:r>
                  <a:rPr lang="en-US" dirty="0"/>
                  <a:t>T150</a:t>
                </a:r>
              </a:p>
            </p:txBody>
          </p:sp>
        </p:grpSp>
      </p:grpSp>
      <p:sp>
        <p:nvSpPr>
          <p:cNvPr id="3" name="Text Placeholder 13">
            <a:extLst>
              <a:ext uri="{FF2B5EF4-FFF2-40B4-BE49-F238E27FC236}">
                <a16:creationId xmlns:a16="http://schemas.microsoft.com/office/drawing/2014/main" id="{339137E0-3854-DFA8-8EEF-E897760D5EA1}"/>
              </a:ext>
            </a:extLst>
          </p:cNvPr>
          <p:cNvSpPr txBox="1">
            <a:spLocks/>
          </p:cNvSpPr>
          <p:nvPr/>
        </p:nvSpPr>
        <p:spPr>
          <a:xfrm>
            <a:off x="302398" y="5196335"/>
            <a:ext cx="5091954" cy="52349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endParaRPr lang="en-US" sz="1800" dirty="0">
              <a:solidFill>
                <a:srgbClr val="89C7E8"/>
              </a:solidFill>
              <a:latin typeface="LORA REGULAR ROMAN" pitchFamily="2" charset="77"/>
            </a:endParaRPr>
          </a:p>
          <a:p>
            <a:r>
              <a:rPr lang="en-US" sz="1400" dirty="0">
                <a:solidFill>
                  <a:schemeClr val="bg1"/>
                </a:solidFill>
                <a:latin typeface="DM Sans 14pt" pitchFamily="2" charset="77"/>
              </a:rPr>
              <a:t>Placebo</a:t>
            </a:r>
          </a:p>
          <a:p>
            <a:endParaRPr lang="en-US" sz="1800" dirty="0">
              <a:solidFill>
                <a:srgbClr val="89C7E8"/>
              </a:solidFill>
              <a:latin typeface="LORA REGULAR ROMAN" pitchFamily="2" charset="77"/>
            </a:endParaRPr>
          </a:p>
        </p:txBody>
      </p:sp>
    </p:spTree>
    <p:extLst>
      <p:ext uri="{BB962C8B-B14F-4D97-AF65-F5344CB8AC3E}">
        <p14:creationId xmlns:p14="http://schemas.microsoft.com/office/powerpoint/2010/main" val="103206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p:cNvGrpSpPr/>
        <p:nvPr/>
      </p:nvGrpSpPr>
      <p:grpSpPr>
        <a:xfrm>
          <a:off x="0" y="0"/>
          <a:ext cx="0" cy="0"/>
          <a:chOff x="0" y="0"/>
          <a:chExt cx="0" cy="0"/>
        </a:xfrm>
      </p:grpSpPr>
      <p:pic>
        <p:nvPicPr>
          <p:cNvPr id="24" name="Video 7">
            <a:hlinkClick r:id="" action="ppaction://media"/>
            <a:extLst>
              <a:ext uri="{FF2B5EF4-FFF2-40B4-BE49-F238E27FC236}">
                <a16:creationId xmlns:a16="http://schemas.microsoft.com/office/drawing/2014/main" id="{FE86284B-40D3-0E2A-545E-70C175BB2DF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6963" r="55382"/>
          <a:stretch/>
        </p:blipFill>
        <p:spPr>
          <a:xfrm>
            <a:off x="7600950" y="0"/>
            <a:ext cx="4591050" cy="6857998"/>
          </a:xfrm>
          <a:prstGeom prst="rect">
            <a:avLst/>
          </a:prstGeom>
        </p:spPr>
      </p:pic>
      <p:pic>
        <p:nvPicPr>
          <p:cNvPr id="14" name="Gráfico 13">
            <a:extLst>
              <a:ext uri="{FF2B5EF4-FFF2-40B4-BE49-F238E27FC236}">
                <a16:creationId xmlns:a16="http://schemas.microsoft.com/office/drawing/2014/main" id="{584B71F7-7DAD-6025-4064-C40A0FAC7D7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C72719E7-DB75-824E-2D1F-531C12DDEBA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7" name="Imagem 6" descr="Desenho com traços pretos em fundo branco e letras pretas&#10;&#10;Descrição gerada automaticamente com confiança baixa">
            <a:extLst>
              <a:ext uri="{FF2B5EF4-FFF2-40B4-BE49-F238E27FC236}">
                <a16:creationId xmlns:a16="http://schemas.microsoft.com/office/drawing/2014/main" id="{F4425098-69E2-A8BB-1B7E-8365CD968B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06200" y="330794"/>
            <a:ext cx="2839336" cy="830953"/>
          </a:xfrm>
          <a:prstGeom prst="rect">
            <a:avLst/>
          </a:prstGeom>
        </p:spPr>
      </p:pic>
      <p:sp>
        <p:nvSpPr>
          <p:cNvPr id="4" name="TextBox 10">
            <a:extLst>
              <a:ext uri="{FF2B5EF4-FFF2-40B4-BE49-F238E27FC236}">
                <a16:creationId xmlns:a16="http://schemas.microsoft.com/office/drawing/2014/main" id="{8A0100C2-7F8B-36E3-C9E3-1A617F4908F6}"/>
              </a:ext>
            </a:extLst>
          </p:cNvPr>
          <p:cNvSpPr txBox="1"/>
          <p:nvPr/>
        </p:nvSpPr>
        <p:spPr>
          <a:xfrm>
            <a:off x="302399" y="1365108"/>
            <a:ext cx="7998639" cy="276999"/>
          </a:xfrm>
          <a:prstGeom prst="rect">
            <a:avLst/>
          </a:prstGeom>
          <a:noFill/>
        </p:spPr>
        <p:txBody>
          <a:bodyPr wrap="square" lIns="0" tIns="0" rIns="0" bIns="0">
            <a:spAutoFit/>
          </a:bodyPr>
          <a:lstStyle/>
          <a:p>
            <a:pPr marL="0" marR="0" lvl="0" indent="0" algn="l" defTabSz="914354" rtl="0" eaLnBrk="1" fontAlgn="auto" latinLnBrk="0" hangingPunct="1">
              <a:lnSpc>
                <a:spcPct val="100000"/>
              </a:lnSpc>
              <a:spcBef>
                <a:spcPts val="0"/>
              </a:spcBef>
              <a:spcAft>
                <a:spcPts val="1000"/>
              </a:spcAft>
              <a:buClrTx/>
              <a:buSzTx/>
              <a:buFontTx/>
              <a:buNone/>
              <a:tabLst/>
              <a:defRPr/>
            </a:pPr>
            <a:r>
              <a:rPr kumimoji="0" lang="en-US" sz="1800" b="1" i="0" u="none" strike="noStrike" kern="0" cap="none" spc="0" normalizeH="0" baseline="0">
                <a:ln>
                  <a:noFill/>
                </a:ln>
                <a:solidFill>
                  <a:srgbClr val="89C7E8"/>
                </a:solidFill>
                <a:effectLst/>
                <a:uLnTx/>
                <a:uFillTx/>
                <a:latin typeface="DM Sans 14pt" pitchFamily="2" charset="77"/>
                <a:ea typeface="Fira Sans" panose="020B0503050000020004" pitchFamily="34" charset="0"/>
                <a:cs typeface="Arial"/>
                <a:sym typeface="Arial"/>
              </a:rPr>
              <a:t>Outstanding Results</a:t>
            </a:r>
            <a:endParaRPr kumimoji="0" lang="en-US" sz="1600" b="0" i="0" u="none" strike="noStrike" kern="1200" cap="none" spc="0" normalizeH="0" baseline="0">
              <a:ln>
                <a:noFill/>
              </a:ln>
              <a:solidFill>
                <a:srgbClr val="89C7E8"/>
              </a:solidFill>
              <a:effectLst/>
              <a:uLnTx/>
              <a:uFillTx/>
              <a:latin typeface="LORA REGULAR ROMAN" pitchFamily="2" charset="77"/>
              <a:ea typeface="+mn-ea"/>
              <a:cs typeface="+mn-cs"/>
            </a:endParaRPr>
          </a:p>
        </p:txBody>
      </p:sp>
      <p:grpSp>
        <p:nvGrpSpPr>
          <p:cNvPr id="27" name="Agrupar 26">
            <a:extLst>
              <a:ext uri="{FF2B5EF4-FFF2-40B4-BE49-F238E27FC236}">
                <a16:creationId xmlns:a16="http://schemas.microsoft.com/office/drawing/2014/main" id="{A9C938BF-BBD0-1450-25B9-E8573BEA6B7A}"/>
              </a:ext>
            </a:extLst>
          </p:cNvPr>
          <p:cNvGrpSpPr/>
          <p:nvPr/>
        </p:nvGrpSpPr>
        <p:grpSpPr>
          <a:xfrm>
            <a:off x="3159261" y="1765659"/>
            <a:ext cx="2856860" cy="2050693"/>
            <a:chOff x="3159261" y="1765659"/>
            <a:chExt cx="2856860" cy="2050693"/>
          </a:xfrm>
        </p:grpSpPr>
        <p:sp>
          <p:nvSpPr>
            <p:cNvPr id="13" name="Retângulo 12">
              <a:extLst>
                <a:ext uri="{FF2B5EF4-FFF2-40B4-BE49-F238E27FC236}">
                  <a16:creationId xmlns:a16="http://schemas.microsoft.com/office/drawing/2014/main" id="{BE1A45D8-8A54-A36E-AD89-48937414948B}"/>
                </a:ext>
              </a:extLst>
            </p:cNvPr>
            <p:cNvSpPr/>
            <p:nvPr/>
          </p:nvSpPr>
          <p:spPr>
            <a:xfrm rot="5400000" flipH="1" flipV="1">
              <a:off x="3562344" y="1362576"/>
              <a:ext cx="2050693" cy="2856860"/>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15" name="Título 2">
              <a:extLst>
                <a:ext uri="{FF2B5EF4-FFF2-40B4-BE49-F238E27FC236}">
                  <a16:creationId xmlns:a16="http://schemas.microsoft.com/office/drawing/2014/main" id="{BFE59CE2-5D9C-109D-1600-5177FA2BE0AF}"/>
                </a:ext>
              </a:extLst>
            </p:cNvPr>
            <p:cNvSpPr txBox="1">
              <a:spLocks/>
            </p:cNvSpPr>
            <p:nvPr/>
          </p:nvSpPr>
          <p:spPr>
            <a:xfrm>
              <a:off x="3334473" y="1962775"/>
              <a:ext cx="2278511" cy="15948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ts val="1200"/>
                </a:spcBef>
                <a:spcAft>
                  <a:spcPts val="600"/>
                </a:spcAft>
                <a:buClr>
                  <a:srgbClr val="000000"/>
                </a:buClr>
                <a:buSzTx/>
                <a:buFontTx/>
                <a:buNone/>
                <a:tabLst/>
                <a:defRPr/>
              </a:pPr>
              <a:r>
                <a:rPr kumimoji="0" lang="en-US" sz="1400" b="1" i="0" u="none" strike="noStrike" kern="1200" cap="none" spc="0" normalizeH="0" baseline="0" dirty="0">
                  <a:ln>
                    <a:noFill/>
                  </a:ln>
                  <a:solidFill>
                    <a:srgbClr val="0B3C56"/>
                  </a:solidFill>
                  <a:effectLst/>
                  <a:uLnTx/>
                  <a:uFillTx/>
                  <a:latin typeface="DM Sans 14pt" pitchFamily="2" charset="77"/>
                  <a:ea typeface="+mj-ea"/>
                  <a:cs typeface="+mj-cs"/>
                </a:rPr>
                <a:t>SCREENED WITH dsm-firmenich’s FIRST IN CLASS SENOLYTIC MODEL</a:t>
              </a:r>
              <a:br>
                <a:rPr kumimoji="0" lang="en-US" sz="1200" b="1" i="0" u="none" strike="noStrike" kern="1200" cap="none" spc="0" normalizeH="0" baseline="0" dirty="0">
                  <a:ln>
                    <a:noFill/>
                  </a:ln>
                  <a:solidFill>
                    <a:srgbClr val="084337"/>
                  </a:solidFill>
                  <a:effectLst/>
                  <a:uLnTx/>
                  <a:uFillTx/>
                  <a:latin typeface="DM Sans 14pt" pitchFamily="2" charset="77"/>
                  <a:ea typeface="+mj-ea"/>
                  <a:cs typeface="+mj-cs"/>
                </a:rPr>
              </a:br>
              <a:r>
                <a:rPr kumimoji="0" lang="en-US" sz="1200" b="1" i="0" u="none" strike="noStrike" kern="1200" cap="none" spc="0" normalizeH="0" baseline="0" dirty="0">
                  <a:ln>
                    <a:noFill/>
                  </a:ln>
                  <a:solidFill>
                    <a:srgbClr val="084337"/>
                  </a:solidFill>
                  <a:effectLst/>
                  <a:uLnTx/>
                  <a:uFillTx/>
                  <a:latin typeface="DM Sans 14pt" pitchFamily="2" charset="77"/>
                  <a:ea typeface="+mj-ea"/>
                  <a:cs typeface="+mj-cs"/>
                </a:rPr>
                <a:t>  </a:t>
              </a:r>
              <a:endParaRPr kumimoji="0" lang="en-US" sz="1200" b="0" i="0" u="none" strike="noStrike" kern="1200" cap="none" spc="0" normalizeH="0" baseline="0" dirty="0">
                <a:ln>
                  <a:noFill/>
                </a:ln>
                <a:solidFill>
                  <a:srgbClr val="084337"/>
                </a:solidFill>
                <a:effectLst/>
                <a:uLnTx/>
                <a:uFillTx/>
                <a:latin typeface="DM Sans 14pt" pitchFamily="2" charset="77"/>
                <a:ea typeface="+mj-ea"/>
                <a:cs typeface="+mj-cs"/>
              </a:endParaRPr>
            </a:p>
            <a:p>
              <a:pPr marL="171450" marR="0" lvl="0" indent="-171450" algn="l" defTabSz="914400" rtl="0" eaLnBrk="1" fontAlgn="auto" latinLnBrk="0" hangingPunct="1">
                <a:lnSpc>
                  <a:spcPct val="85000"/>
                </a:lnSpc>
                <a:spcBef>
                  <a:spcPct val="0"/>
                </a:spcBef>
                <a:spcAft>
                  <a:spcPts val="600"/>
                </a:spcAft>
                <a:buClr>
                  <a:srgbClr val="000000"/>
                </a:buClr>
                <a:buSzTx/>
                <a:buFont typeface="Arial" panose="020B0604020202020204" pitchFamily="34" charset="0"/>
                <a:buChar char="•"/>
                <a:tabLst/>
                <a:defRPr/>
              </a:pP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Using Senescent Follicle Dermal Papilla Cells</a:t>
              </a:r>
            </a:p>
            <a:p>
              <a:pPr marL="171450" marR="0" lvl="0" indent="-171450" algn="l" defTabSz="914400" rtl="0" eaLnBrk="1" fontAlgn="auto" latinLnBrk="0" hangingPunct="1">
                <a:lnSpc>
                  <a:spcPct val="85000"/>
                </a:lnSpc>
                <a:spcBef>
                  <a:spcPct val="0"/>
                </a:spcBef>
                <a:spcAft>
                  <a:spcPts val="600"/>
                </a:spcAft>
                <a:buClr>
                  <a:srgbClr val="000000"/>
                </a:buClr>
                <a:buSzTx/>
                <a:buFont typeface="Arial" panose="020B0604020202020204" pitchFamily="34" charset="0"/>
                <a:buChar char="•"/>
                <a:tabLst/>
                <a:defRPr/>
              </a:pP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Relevant for hair care</a:t>
              </a:r>
            </a:p>
          </p:txBody>
        </p:sp>
      </p:grpSp>
      <p:grpSp>
        <p:nvGrpSpPr>
          <p:cNvPr id="28" name="Agrupar 27">
            <a:extLst>
              <a:ext uri="{FF2B5EF4-FFF2-40B4-BE49-F238E27FC236}">
                <a16:creationId xmlns:a16="http://schemas.microsoft.com/office/drawing/2014/main" id="{A7C7D3E9-58BC-A93B-2CE1-39C748A1A6D5}"/>
              </a:ext>
            </a:extLst>
          </p:cNvPr>
          <p:cNvGrpSpPr/>
          <p:nvPr/>
        </p:nvGrpSpPr>
        <p:grpSpPr>
          <a:xfrm>
            <a:off x="3159261" y="3840506"/>
            <a:ext cx="2856860" cy="2456228"/>
            <a:chOff x="3159261" y="3840506"/>
            <a:chExt cx="2856860" cy="2456228"/>
          </a:xfrm>
        </p:grpSpPr>
        <p:sp>
          <p:nvSpPr>
            <p:cNvPr id="17" name="Retângulo 16">
              <a:extLst>
                <a:ext uri="{FF2B5EF4-FFF2-40B4-BE49-F238E27FC236}">
                  <a16:creationId xmlns:a16="http://schemas.microsoft.com/office/drawing/2014/main" id="{25E7AE46-11AF-82E5-A88D-0D0FCBDD179E}"/>
                </a:ext>
              </a:extLst>
            </p:cNvPr>
            <p:cNvSpPr/>
            <p:nvPr/>
          </p:nvSpPr>
          <p:spPr>
            <a:xfrm rot="5400000" flipH="1" flipV="1">
              <a:off x="3359577" y="3640190"/>
              <a:ext cx="2456228" cy="2856860"/>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18" name="Título 2">
              <a:extLst>
                <a:ext uri="{FF2B5EF4-FFF2-40B4-BE49-F238E27FC236}">
                  <a16:creationId xmlns:a16="http://schemas.microsoft.com/office/drawing/2014/main" id="{9CAA7093-0A56-E6FF-28D7-875C30FA8EDE}"/>
                </a:ext>
              </a:extLst>
            </p:cNvPr>
            <p:cNvSpPr txBox="1">
              <a:spLocks/>
            </p:cNvSpPr>
            <p:nvPr/>
          </p:nvSpPr>
          <p:spPr>
            <a:xfrm>
              <a:off x="3325833" y="4015818"/>
              <a:ext cx="2315868" cy="67809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85000"/>
                </a:lnSpc>
                <a:spcBef>
                  <a:spcPts val="1200"/>
                </a:spcBef>
                <a:spcAft>
                  <a:spcPts val="600"/>
                </a:spcAft>
                <a:buClr>
                  <a:srgbClr val="000000"/>
                </a:buClr>
                <a:buSzTx/>
                <a:buFontTx/>
                <a:buNone/>
                <a:tabLst/>
                <a:defRPr/>
              </a:pPr>
              <a:r>
                <a:rPr kumimoji="0" lang="en-US" sz="1500" b="1" i="0" u="none" strike="noStrike" kern="1200" cap="none" spc="0" normalizeH="0" baseline="0" dirty="0">
                  <a:ln>
                    <a:noFill/>
                  </a:ln>
                  <a:solidFill>
                    <a:srgbClr val="0B3C56"/>
                  </a:solidFill>
                  <a:effectLst/>
                  <a:uLnTx/>
                  <a:uFillTx/>
                  <a:latin typeface="DM Sans 14pt" pitchFamily="2" charset="77"/>
                  <a:ea typeface="+mj-ea"/>
                  <a:cs typeface="+mj-cs"/>
                </a:rPr>
                <a:t>A CLEARLY SELECTIVE MODE OF ACTION</a:t>
              </a:r>
            </a:p>
            <a:p>
              <a:pPr marL="171450" marR="0" lvl="0" indent="-171450" algn="l" defTabSz="914400" rtl="0" eaLnBrk="1" fontAlgn="auto" latinLnBrk="0" hangingPunct="1">
                <a:lnSpc>
                  <a:spcPct val="85000"/>
                </a:lnSpc>
                <a:spcBef>
                  <a:spcPts val="1200"/>
                </a:spcBef>
                <a:spcAft>
                  <a:spcPts val="600"/>
                </a:spcAft>
                <a:buClr>
                  <a:srgbClr val="000000"/>
                </a:buClr>
                <a:buSzTx/>
                <a:buFont typeface="Arial" panose="020B0604020202020204" pitchFamily="34" charset="0"/>
                <a:buChar char="•"/>
                <a:tabLst/>
                <a:defRPr/>
              </a:pP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Specific re-programming of Zombie cells via specific modulation of Apoptosis markers</a:t>
              </a:r>
            </a:p>
            <a:p>
              <a:pPr marL="171450" marR="0" lvl="0" indent="-171450" algn="l" defTabSz="914400" rtl="0" eaLnBrk="1" fontAlgn="auto" latinLnBrk="0" hangingPunct="1">
                <a:lnSpc>
                  <a:spcPct val="85000"/>
                </a:lnSpc>
                <a:spcBef>
                  <a:spcPts val="1200"/>
                </a:spcBef>
                <a:spcAft>
                  <a:spcPts val="600"/>
                </a:spcAft>
                <a:buClr>
                  <a:srgbClr val="000000"/>
                </a:buClr>
                <a:buSzTx/>
                <a:buFont typeface="Arial" panose="020B0604020202020204" pitchFamily="34" charset="0"/>
                <a:buChar char="•"/>
                <a:tabLst/>
                <a:defRPr/>
              </a:pP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Demonstrated direct Senolytic effect</a:t>
              </a:r>
            </a:p>
            <a:p>
              <a:pPr marL="171450" marR="0" lvl="0" indent="-171450" algn="l" defTabSz="914400" rtl="0" eaLnBrk="1" fontAlgn="auto" latinLnBrk="0" hangingPunct="1">
                <a:lnSpc>
                  <a:spcPct val="85000"/>
                </a:lnSpc>
                <a:spcBef>
                  <a:spcPts val="1200"/>
                </a:spcBef>
                <a:spcAft>
                  <a:spcPts val="600"/>
                </a:spcAft>
                <a:buClr>
                  <a:srgbClr val="000000"/>
                </a:buClr>
                <a:buSzTx/>
                <a:buFont typeface="Arial" panose="020B0604020202020204" pitchFamily="34" charset="0"/>
                <a:buChar char="•"/>
                <a:tabLst/>
                <a:defRPr/>
              </a:pPr>
              <a:endParaRPr kumimoji="0" lang="en-US" sz="1200" b="0" i="0" u="none" strike="noStrike" kern="1200" cap="none" spc="0" normalizeH="0" baseline="0" dirty="0">
                <a:ln>
                  <a:noFill/>
                </a:ln>
                <a:solidFill>
                  <a:srgbClr val="FFFFFF"/>
                </a:solidFill>
                <a:effectLst/>
                <a:uLnTx/>
                <a:uFillTx/>
                <a:latin typeface="DM Sans 14pt" pitchFamily="2" charset="77"/>
                <a:ea typeface="+mj-ea"/>
                <a:cs typeface="+mj-cs"/>
              </a:endParaRPr>
            </a:p>
          </p:txBody>
        </p:sp>
      </p:grpSp>
      <p:grpSp>
        <p:nvGrpSpPr>
          <p:cNvPr id="26" name="Agrupar 25">
            <a:extLst>
              <a:ext uri="{FF2B5EF4-FFF2-40B4-BE49-F238E27FC236}">
                <a16:creationId xmlns:a16="http://schemas.microsoft.com/office/drawing/2014/main" id="{516C378E-38AF-0231-1673-A09BA28FE709}"/>
              </a:ext>
            </a:extLst>
          </p:cNvPr>
          <p:cNvGrpSpPr/>
          <p:nvPr/>
        </p:nvGrpSpPr>
        <p:grpSpPr>
          <a:xfrm>
            <a:off x="283303" y="1765661"/>
            <a:ext cx="2856860" cy="4531073"/>
            <a:chOff x="283303" y="1765661"/>
            <a:chExt cx="2856860" cy="4531073"/>
          </a:xfrm>
        </p:grpSpPr>
        <p:sp>
          <p:nvSpPr>
            <p:cNvPr id="10" name="Retângulo 9">
              <a:extLst>
                <a:ext uri="{FF2B5EF4-FFF2-40B4-BE49-F238E27FC236}">
                  <a16:creationId xmlns:a16="http://schemas.microsoft.com/office/drawing/2014/main" id="{69654B48-38C3-691A-8686-744B111AB4ED}"/>
                </a:ext>
              </a:extLst>
            </p:cNvPr>
            <p:cNvSpPr/>
            <p:nvPr/>
          </p:nvSpPr>
          <p:spPr>
            <a:xfrm rot="5400000" flipH="1" flipV="1">
              <a:off x="-553804" y="2602768"/>
              <a:ext cx="4531073" cy="2856860"/>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11" name="Título 2">
              <a:extLst>
                <a:ext uri="{FF2B5EF4-FFF2-40B4-BE49-F238E27FC236}">
                  <a16:creationId xmlns:a16="http://schemas.microsoft.com/office/drawing/2014/main" id="{5B81F825-194F-D080-B05B-744F21A0144E}"/>
                </a:ext>
              </a:extLst>
            </p:cNvPr>
            <p:cNvSpPr txBox="1">
              <a:spLocks/>
            </p:cNvSpPr>
            <p:nvPr/>
          </p:nvSpPr>
          <p:spPr>
            <a:xfrm>
              <a:off x="471750" y="1942455"/>
              <a:ext cx="2567438" cy="277986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600"/>
                </a:spcAft>
                <a:buClr>
                  <a:srgbClr val="000000"/>
                </a:buClr>
                <a:buSzTx/>
                <a:buFontTx/>
                <a:buNone/>
                <a:tabLst/>
                <a:defRPr/>
              </a:pPr>
              <a:r>
                <a:rPr kumimoji="0" lang="en-US" sz="1400" b="1" i="0" u="none" strike="noStrike" kern="1200" cap="none" spc="0" normalizeH="0" baseline="0" dirty="0">
                  <a:ln>
                    <a:noFill/>
                  </a:ln>
                  <a:solidFill>
                    <a:srgbClr val="0B3C56"/>
                  </a:solidFill>
                  <a:effectLst/>
                  <a:uLnTx/>
                  <a:uFillTx/>
                  <a:latin typeface="DM Sans 14pt" pitchFamily="2" charset="77"/>
                  <a:ea typeface="+mj-ea"/>
                  <a:cs typeface="+mj-cs"/>
                </a:rPr>
                <a:t>DIRECT SENOLYTIC EFFECT BOOSTING HAIR LONGEVITALITY</a:t>
              </a:r>
              <a:br>
                <a:rPr kumimoji="0" lang="en-US" sz="1400" b="0" i="0" u="none" strike="noStrike" kern="1200" cap="none" spc="0" normalizeH="0" baseline="0" dirty="0">
                  <a:ln>
                    <a:noFill/>
                  </a:ln>
                  <a:solidFill>
                    <a:srgbClr val="FFFFFF"/>
                  </a:solidFill>
                  <a:effectLst/>
                  <a:uLnTx/>
                  <a:uFillTx/>
                  <a:latin typeface="DM Sans 14pt" pitchFamily="2" charset="77"/>
                  <a:ea typeface="+mj-ea"/>
                  <a:cs typeface="+mj-cs"/>
                </a:rPr>
              </a:br>
              <a:endParaRPr kumimoji="0" lang="en-US" sz="1200" b="0" i="0" u="none" strike="noStrike" kern="1200" cap="none" spc="0" normalizeH="0" baseline="0" dirty="0">
                <a:ln>
                  <a:noFill/>
                </a:ln>
                <a:solidFill>
                  <a:srgbClr val="FFFFFF"/>
                </a:solidFill>
                <a:effectLst/>
                <a:uLnTx/>
                <a:uFillTx/>
                <a:latin typeface="DM Sans 14pt" pitchFamily="2" charset="77"/>
                <a:ea typeface="+mj-ea"/>
                <a:cs typeface="+mj-cs"/>
              </a:endParaRPr>
            </a:p>
            <a:p>
              <a:pPr marL="171450" marR="0" lvl="0" indent="-171450" algn="l" defTabSz="91440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1200" b="1" i="0" u="none" strike="noStrike" kern="1200" cap="none" spc="0" normalizeH="0" baseline="0" dirty="0">
                  <a:ln>
                    <a:noFill/>
                  </a:ln>
                  <a:solidFill>
                    <a:srgbClr val="FFFFFF"/>
                  </a:solidFill>
                  <a:effectLst/>
                  <a:uLnTx/>
                  <a:uFillTx/>
                  <a:latin typeface="DM Sans 14pt" pitchFamily="2" charset="77"/>
                  <a:ea typeface="+mj-ea"/>
                  <a:cs typeface="+mj-cs"/>
                </a:rPr>
                <a:t>53% less senescent  Follicle Dermal Papilla Cells </a:t>
              </a: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with 0.001%* ETERWELL™ HAIR </a:t>
              </a: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vitro </a:t>
              </a:r>
            </a:p>
            <a:p>
              <a:pPr marL="171450" marR="0" lvl="0" indent="-171450" algn="l" defTabSz="91440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Inhibition of Arginase 1 expression</a:t>
              </a:r>
              <a:b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b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vivo</a:t>
              </a:r>
            </a:p>
            <a:p>
              <a:pPr marL="171450" marR="0" lvl="0" indent="-171450" algn="l" defTabSz="91440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1200" b="1" i="0" u="none" strike="noStrike" kern="1200" cap="none" spc="0" normalizeH="0" baseline="0" dirty="0">
                  <a:ln>
                    <a:noFill/>
                  </a:ln>
                  <a:solidFill>
                    <a:srgbClr val="FFFFFF"/>
                  </a:solidFill>
                  <a:effectLst/>
                  <a:uLnTx/>
                  <a:uFillTx/>
                  <a:latin typeface="DM Sans 14pt" pitchFamily="2" charset="77"/>
                  <a:ea typeface="+mj-ea"/>
                  <a:cs typeface="+mj-cs"/>
                </a:rPr>
                <a:t>Increase of Keratin and Keratin associated proteins</a:t>
              </a: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 markers </a:t>
              </a: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vivo</a:t>
              </a:r>
            </a:p>
            <a:p>
              <a:pPr marL="171450" marR="0" lvl="0" indent="-171450" algn="l" defTabSz="91440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1200" b="1" i="0" u="none" strike="noStrike" kern="1200" cap="none" spc="0" normalizeH="0" baseline="0" dirty="0">
                  <a:ln>
                    <a:noFill/>
                  </a:ln>
                  <a:solidFill>
                    <a:srgbClr val="FFFFFF"/>
                  </a:solidFill>
                  <a:effectLst/>
                  <a:uLnTx/>
                  <a:uFillTx/>
                  <a:latin typeface="DM Sans 14pt" pitchFamily="2" charset="77"/>
                  <a:ea typeface="+mj-ea"/>
                  <a:cs typeface="+mj-cs"/>
                </a:rPr>
                <a:t>Inhibition of Alopecia promotor</a:t>
              </a: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 JAK2 </a:t>
              </a: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vivo</a:t>
              </a:r>
            </a:p>
            <a:p>
              <a:pPr marL="171450" marR="0" lvl="0" indent="-171450" algn="l" defTabSz="91440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1200" b="1" i="0" u="none" strike="noStrike" kern="1200" cap="none" spc="0" normalizeH="0" baseline="0" dirty="0">
                  <a:ln>
                    <a:noFill/>
                  </a:ln>
                  <a:solidFill>
                    <a:srgbClr val="FFFFFF"/>
                  </a:solidFill>
                  <a:effectLst/>
                  <a:uLnTx/>
                  <a:uFillTx/>
                  <a:latin typeface="DM Sans 14pt" pitchFamily="2" charset="77"/>
                  <a:ea typeface="+mj-ea"/>
                  <a:cs typeface="+mj-cs"/>
                </a:rPr>
                <a:t>Inhibition of Apoptosis inhibitors</a:t>
              </a: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 </a:t>
              </a: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vitro </a:t>
              </a:r>
              <a:r>
                <a:rPr kumimoji="0" lang="en-US" sz="1200" b="0" i="0" u="none" strike="noStrike" kern="1200" cap="none" spc="0" normalizeH="0" baseline="0" dirty="0">
                  <a:ln>
                    <a:noFill/>
                  </a:ln>
                  <a:solidFill>
                    <a:srgbClr val="FFFFFF"/>
                  </a:solidFill>
                  <a:effectLst/>
                  <a:uLnTx/>
                  <a:uFillTx/>
                  <a:latin typeface="DM Sans 14pt" pitchFamily="2" charset="77"/>
                  <a:ea typeface="+mj-ea"/>
                  <a:cs typeface="+mj-cs"/>
                </a:rPr>
                <a:t>and </a:t>
              </a: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vivo</a:t>
              </a:r>
            </a:p>
            <a:p>
              <a:pPr marL="171450" marR="0" lvl="0" indent="-171450" algn="l" defTabSz="914400" rtl="0" eaLnBrk="1" fontAlgn="auto" latinLnBrk="0" hangingPunct="1">
                <a:lnSpc>
                  <a:spcPct val="85000"/>
                </a:lnSpc>
                <a:spcBef>
                  <a:spcPct val="0"/>
                </a:spcBef>
                <a:spcAft>
                  <a:spcPts val="600"/>
                </a:spcAft>
                <a:buClr>
                  <a:srgbClr val="000000"/>
                </a:buClr>
                <a:buSzTx/>
                <a:buFont typeface="Arial" panose="020B0604020202020204" pitchFamily="34" charset="0"/>
                <a:buChar char="•"/>
                <a:tabLst/>
                <a:defRPr/>
              </a:pPr>
              <a:r>
                <a:rPr kumimoji="0" lang="en-US" sz="1200" b="1" i="0" u="none" strike="noStrike" kern="1200" cap="none" spc="0" normalizeH="0" baseline="0" dirty="0">
                  <a:ln>
                    <a:noFill/>
                  </a:ln>
                  <a:solidFill>
                    <a:srgbClr val="FFFFFF"/>
                  </a:solidFill>
                  <a:effectLst/>
                  <a:uLnTx/>
                  <a:uFillTx/>
                  <a:latin typeface="DM Sans 14pt" pitchFamily="2" charset="77"/>
                  <a:ea typeface="+mj-ea"/>
                  <a:cs typeface="+mj-cs"/>
                </a:rPr>
                <a:t>Increase of Apoptosis promotor MTCH1 </a:t>
              </a:r>
              <a:r>
                <a:rPr kumimoji="0" lang="en-US" sz="1200" b="1" i="1" u="none" strike="noStrike" kern="1200" cap="none" spc="0" normalizeH="0" baseline="0" dirty="0">
                  <a:ln>
                    <a:noFill/>
                  </a:ln>
                  <a:solidFill>
                    <a:srgbClr val="FFFFFF"/>
                  </a:solidFill>
                  <a:effectLst/>
                  <a:uLnTx/>
                  <a:uFillTx/>
                  <a:latin typeface="DM Sans 14pt" pitchFamily="2" charset="77"/>
                  <a:ea typeface="+mj-ea"/>
                  <a:cs typeface="+mj-cs"/>
                </a:rPr>
                <a:t>in vivo</a:t>
              </a:r>
            </a:p>
            <a:p>
              <a:pPr marL="171450" marR="0" lvl="0" indent="-171450" algn="l" defTabSz="914400" rtl="0" eaLnBrk="1" fontAlgn="auto" latinLnBrk="0" hangingPunct="1">
                <a:lnSpc>
                  <a:spcPct val="85000"/>
                </a:lnSpc>
                <a:spcBef>
                  <a:spcPct val="0"/>
                </a:spcBef>
                <a:spcAft>
                  <a:spcPts val="600"/>
                </a:spcAft>
                <a:buClr>
                  <a:srgbClr val="000000"/>
                </a:buClr>
                <a:buSzTx/>
                <a:buFont typeface="Arial" panose="020B0604020202020204" pitchFamily="34" charset="0"/>
                <a:buChar char="•"/>
                <a:tabLst/>
                <a:defRPr/>
              </a:pPr>
              <a:r>
                <a:rPr kumimoji="0" lang="en-US" sz="1200" b="1" i="0" u="none" strike="noStrike" kern="1200" cap="none" spc="0" normalizeH="0" baseline="0" dirty="0">
                  <a:ln>
                    <a:noFill/>
                  </a:ln>
                  <a:solidFill>
                    <a:srgbClr val="FFFFFF"/>
                  </a:solidFill>
                  <a:effectLst/>
                  <a:uLnTx/>
                  <a:uFillTx/>
                  <a:latin typeface="DM Sans 14pt" pitchFamily="2" charset="77"/>
                  <a:ea typeface="+mj-ea"/>
                  <a:cs typeface="+mj-cs"/>
                </a:rPr>
                <a:t>Reduction of senescence inducing markers </a:t>
              </a:r>
              <a:r>
                <a:rPr kumimoji="0" lang="en-US" sz="1200" b="0" i="1" u="none" strike="noStrike" kern="1200" cap="none" spc="0" normalizeH="0" baseline="0" dirty="0">
                  <a:ln>
                    <a:noFill/>
                  </a:ln>
                  <a:solidFill>
                    <a:srgbClr val="FFFFFF"/>
                  </a:solidFill>
                  <a:effectLst/>
                  <a:uLnTx/>
                  <a:uFillTx/>
                  <a:latin typeface="DM Sans 14pt" pitchFamily="2" charset="77"/>
                  <a:ea typeface="+mj-ea"/>
                  <a:cs typeface="+mj-cs"/>
                </a:rPr>
                <a:t>in vivo</a:t>
              </a:r>
            </a:p>
            <a:p>
              <a:pPr marL="171450" marR="0" lvl="0" indent="-171450" algn="l" defTabSz="914400" rtl="0" eaLnBrk="1" fontAlgn="auto" latinLnBrk="0" hangingPunct="1">
                <a:lnSpc>
                  <a:spcPct val="85000"/>
                </a:lnSpc>
                <a:spcBef>
                  <a:spcPct val="0"/>
                </a:spcBef>
                <a:spcAft>
                  <a:spcPts val="600"/>
                </a:spcAft>
                <a:buClr>
                  <a:srgbClr val="000000"/>
                </a:buClr>
                <a:buSzTx/>
                <a:buFont typeface="Arial" panose="020B0604020202020204" pitchFamily="34" charset="0"/>
                <a:buChar char="•"/>
                <a:tabLst/>
                <a:defRPr/>
              </a:pPr>
              <a:endParaRPr kumimoji="0" lang="en-US" sz="1200" b="0" i="1" u="none" strike="noStrike" kern="1200" cap="none" spc="0" normalizeH="0" baseline="0" dirty="0">
                <a:ln>
                  <a:noFill/>
                </a:ln>
                <a:solidFill>
                  <a:srgbClr val="FFFFFF"/>
                </a:solidFill>
                <a:effectLst/>
                <a:uLnTx/>
                <a:uFillTx/>
                <a:latin typeface="DM Sans 14pt" pitchFamily="2" charset="77"/>
                <a:ea typeface="+mj-ea"/>
                <a:cs typeface="+mj-cs"/>
              </a:endParaRPr>
            </a:p>
          </p:txBody>
        </p:sp>
      </p:grpSp>
      <p:grpSp>
        <p:nvGrpSpPr>
          <p:cNvPr id="29" name="Agrupar 28">
            <a:extLst>
              <a:ext uri="{FF2B5EF4-FFF2-40B4-BE49-F238E27FC236}">
                <a16:creationId xmlns:a16="http://schemas.microsoft.com/office/drawing/2014/main" id="{6E71BF13-947E-AE50-660F-ABCAE96628F5}"/>
              </a:ext>
            </a:extLst>
          </p:cNvPr>
          <p:cNvGrpSpPr/>
          <p:nvPr/>
        </p:nvGrpSpPr>
        <p:grpSpPr>
          <a:xfrm>
            <a:off x="6035219" y="1765660"/>
            <a:ext cx="2856861" cy="4531074"/>
            <a:chOff x="6035219" y="1765660"/>
            <a:chExt cx="2856861" cy="4531074"/>
          </a:xfrm>
        </p:grpSpPr>
        <p:sp>
          <p:nvSpPr>
            <p:cNvPr id="20" name="Retângulo 19">
              <a:extLst>
                <a:ext uri="{FF2B5EF4-FFF2-40B4-BE49-F238E27FC236}">
                  <a16:creationId xmlns:a16="http://schemas.microsoft.com/office/drawing/2014/main" id="{1C259484-A991-4573-5678-C894DC1F8578}"/>
                </a:ext>
              </a:extLst>
            </p:cNvPr>
            <p:cNvSpPr/>
            <p:nvPr/>
          </p:nvSpPr>
          <p:spPr>
            <a:xfrm rot="5400000" flipH="1" flipV="1">
              <a:off x="5198113" y="2602766"/>
              <a:ext cx="4531074" cy="2856861"/>
            </a:xfrm>
            <a:prstGeom prst="rect">
              <a:avLst/>
            </a:prstGeom>
            <a:solidFill>
              <a:srgbClr val="48A2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DM Sans 14pt"/>
                <a:ea typeface="+mn-ea"/>
                <a:cs typeface="+mn-cs"/>
              </a:endParaRPr>
            </a:p>
          </p:txBody>
        </p:sp>
        <p:sp>
          <p:nvSpPr>
            <p:cNvPr id="21" name="Título 2">
              <a:extLst>
                <a:ext uri="{FF2B5EF4-FFF2-40B4-BE49-F238E27FC236}">
                  <a16:creationId xmlns:a16="http://schemas.microsoft.com/office/drawing/2014/main" id="{B9438EC9-6B00-D00F-0BDB-52574B29DAE4}"/>
                </a:ext>
              </a:extLst>
            </p:cNvPr>
            <p:cNvSpPr txBox="1">
              <a:spLocks/>
            </p:cNvSpPr>
            <p:nvPr/>
          </p:nvSpPr>
          <p:spPr>
            <a:xfrm>
              <a:off x="6210429" y="1962775"/>
              <a:ext cx="2561580" cy="67809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a:ln>
                    <a:noFill/>
                  </a:ln>
                  <a:solidFill>
                    <a:srgbClr val="0B3C56"/>
                  </a:solidFill>
                  <a:effectLst/>
                  <a:uLnTx/>
                  <a:uFillTx/>
                  <a:latin typeface="DM Sans 14pt Medium" pitchFamily="2" charset="77"/>
                  <a:ea typeface="+mj-ea"/>
                  <a:cs typeface="+mj-cs"/>
                </a:rPr>
                <a:t>SIGNIFICANT RESULTS AT LOW CONCENTRATION </a:t>
              </a:r>
              <a:r>
                <a:rPr kumimoji="0" lang="en-US" sz="1400" b="1" i="1" u="none" strike="noStrike" kern="1200" cap="none" spc="0" normalizeH="0" baseline="0">
                  <a:ln>
                    <a:noFill/>
                  </a:ln>
                  <a:solidFill>
                    <a:srgbClr val="0B3C56"/>
                  </a:solidFill>
                  <a:effectLst/>
                  <a:uLnTx/>
                  <a:uFillTx/>
                  <a:latin typeface="DM Sans 14pt Medium" pitchFamily="2" charset="77"/>
                  <a:ea typeface="+mj-ea"/>
                  <a:cs typeface="+mj-cs"/>
                </a:rPr>
                <a:t>IN VIVO</a:t>
              </a:r>
              <a:r>
                <a:rPr kumimoji="0" lang="en-US" sz="1400" b="1" i="0" u="none" strike="noStrike" kern="1200" cap="none" spc="0" normalizeH="0" baseline="0">
                  <a:ln>
                    <a:noFill/>
                  </a:ln>
                  <a:solidFill>
                    <a:srgbClr val="0B3C56"/>
                  </a:solidFill>
                  <a:effectLst/>
                  <a:uLnTx/>
                  <a:uFillTx/>
                  <a:latin typeface="DM Sans 14pt Medium" pitchFamily="2" charset="77"/>
                  <a:ea typeface="+mj-ea"/>
                  <a:cs typeface="+mj-cs"/>
                </a:rPr>
                <a:t> (0.5%, 150 DAYS)</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400" b="1" i="0" u="none" strike="noStrike" kern="1200" cap="none" spc="0" normalizeH="0" baseline="0">
                <a:ln>
                  <a:noFill/>
                </a:ln>
                <a:solidFill>
                  <a:srgbClr val="084337"/>
                </a:solidFill>
                <a:effectLst/>
                <a:uLnTx/>
                <a:uFillTx/>
                <a:latin typeface="DM Sans 14pt Medium" pitchFamily="2" charset="77"/>
                <a:ea typeface="+mj-ea"/>
                <a:cs typeface="+mj-cs"/>
              </a:endParaRPr>
            </a:p>
            <a:p>
              <a:pPr marL="171450" marR="0" lvl="0" indent="-171450" algn="l" defTabSz="914400" rtl="0" eaLnBrk="1" fontAlgn="auto" latinLnBrk="0" hangingPunct="1">
                <a:lnSpc>
                  <a:spcPct val="100000"/>
                </a:lnSpc>
                <a:spcBef>
                  <a:spcPct val="0"/>
                </a:spcBef>
                <a:spcAft>
                  <a:spcPts val="0"/>
                </a:spcAft>
                <a:buClr>
                  <a:srgbClr val="0B3C56"/>
                </a:buClr>
                <a:buSzTx/>
                <a:buFont typeface="Arial" panose="020B0604020202020204" pitchFamily="34" charset="0"/>
                <a:buChar char="•"/>
                <a:tabLst/>
                <a:defRPr/>
              </a:pP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Average 5% hair density increase after 150 days. Up to 28% for the best volunteer.</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endParaRPr kumimoji="0" lang="en-US" sz="1200" b="0" i="0" u="none" strike="noStrike" kern="1200" cap="none" spc="0" normalizeH="0" baseline="0">
                <a:ln>
                  <a:noFill/>
                </a:ln>
                <a:solidFill>
                  <a:srgbClr val="FFFFFF"/>
                </a:solidFill>
                <a:effectLst/>
                <a:uLnTx/>
                <a:uFillTx/>
                <a:latin typeface="DM Sans 14pt Medium" pitchFamily="2" charset="77"/>
                <a:ea typeface="+mj-ea"/>
                <a:cs typeface="+mj-cs"/>
              </a:endParaRPr>
            </a:p>
            <a:p>
              <a:pPr marL="171450" marR="0" lvl="0" indent="-171450" algn="l" defTabSz="914400" rtl="0" eaLnBrk="1" fontAlgn="auto" latinLnBrk="0" hangingPunct="1">
                <a:lnSpc>
                  <a:spcPct val="100000"/>
                </a:lnSpc>
                <a:spcBef>
                  <a:spcPct val="0"/>
                </a:spcBef>
                <a:spcAft>
                  <a:spcPts val="0"/>
                </a:spcAft>
                <a:buClr>
                  <a:srgbClr val="0B3C56"/>
                </a:buClr>
                <a:buSzTx/>
                <a:buFont typeface="Arial" panose="020B0604020202020204" pitchFamily="34" charset="0"/>
                <a:buChar char="•"/>
                <a:tabLst/>
                <a:defRPr/>
              </a:pP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70% positive response</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to ETERWELL</a:t>
              </a:r>
              <a:r>
                <a:rPr kumimoji="0" lang="en-US" sz="1200" b="0" i="0" u="none" strike="noStrike" kern="1200" cap="none" spc="0" normalizeH="0" baseline="30000">
                  <a:ln>
                    <a:noFill/>
                  </a:ln>
                  <a:solidFill>
                    <a:srgbClr val="FFFFFF"/>
                  </a:solidFill>
                  <a:effectLst/>
                  <a:uLnTx/>
                  <a:uFillTx/>
                  <a:latin typeface="DM Sans 14pt Medium" pitchFamily="2" charset="77"/>
                  <a:ea typeface="+mj-ea"/>
                  <a:cs typeface="+mj-cs"/>
                </a:rPr>
                <a:t>TM</a:t>
              </a: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 HAIR with </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an increase of Anagen phase (growth phase) </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endParaRPr kumimoji="0" lang="en-US" sz="1200" b="0" i="0" u="none" strike="noStrike" kern="1200" cap="none" spc="0" normalizeH="0" baseline="0">
                <a:ln>
                  <a:noFill/>
                </a:ln>
                <a:solidFill>
                  <a:srgbClr val="FFFFFF"/>
                </a:solidFill>
                <a:effectLst/>
                <a:uLnTx/>
                <a:uFillTx/>
                <a:latin typeface="DM Sans 14pt Medium" pitchFamily="2" charset="77"/>
                <a:ea typeface="+mj-ea"/>
                <a:cs typeface="+mj-cs"/>
              </a:endParaRPr>
            </a:p>
            <a:p>
              <a:pPr marL="171450" marR="0" lvl="0" indent="-171450" algn="l" defTabSz="914400" rtl="0" eaLnBrk="1" fontAlgn="auto" latinLnBrk="0" hangingPunct="1">
                <a:lnSpc>
                  <a:spcPct val="100000"/>
                </a:lnSpc>
                <a:spcBef>
                  <a:spcPct val="0"/>
                </a:spcBef>
                <a:spcAft>
                  <a:spcPts val="0"/>
                </a:spcAft>
                <a:buClr>
                  <a:srgbClr val="0B3C56"/>
                </a:buClr>
                <a:buSzTx/>
                <a:buFont typeface="Arial" panose="020B0604020202020204" pitchFamily="34" charset="0"/>
                <a:buChar char="•"/>
                <a:tabLst/>
                <a:defRPr/>
              </a:pP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A/T ratio increased by 5.2 </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vs placebo</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endParaRPr kumimoji="0" lang="en-US" sz="1200" b="0" i="0" u="none" strike="noStrike" kern="1200" cap="none" spc="0" normalizeH="0" baseline="0">
                <a:ln>
                  <a:noFill/>
                </a:ln>
                <a:solidFill>
                  <a:srgbClr val="FFFFFF"/>
                </a:solidFill>
                <a:effectLst/>
                <a:uLnTx/>
                <a:uFillTx/>
                <a:latin typeface="DM Sans 14pt Medium" pitchFamily="2" charset="77"/>
                <a:ea typeface="+mj-ea"/>
                <a:cs typeface="+mj-cs"/>
              </a:endParaRPr>
            </a:p>
            <a:p>
              <a:pPr marL="171450" marR="0" lvl="0" indent="-171450" algn="l" defTabSz="914400" rtl="0" eaLnBrk="1" fontAlgn="auto" latinLnBrk="0" hangingPunct="1">
                <a:lnSpc>
                  <a:spcPct val="100000"/>
                </a:lnSpc>
                <a:spcBef>
                  <a:spcPct val="0"/>
                </a:spcBef>
                <a:spcAft>
                  <a:spcPts val="0"/>
                </a:spcAft>
                <a:buClr>
                  <a:srgbClr val="0B3C56"/>
                </a:buClr>
                <a:buSzTx/>
                <a:buFont typeface="Arial" panose="020B0604020202020204" pitchFamily="34" charset="0"/>
                <a:buChar char="•"/>
                <a:tabLst/>
                <a:defRPr/>
              </a:pP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Correlation between hair density and efficacy of ETERWELL</a:t>
              </a:r>
              <a:r>
                <a:rPr kumimoji="0" lang="en-US" sz="1200" b="0" i="0" u="none" strike="noStrike" kern="1200" cap="none" spc="0" normalizeH="0" baseline="30000">
                  <a:ln>
                    <a:noFill/>
                  </a:ln>
                  <a:solidFill>
                    <a:srgbClr val="FFFFFF"/>
                  </a:solidFill>
                  <a:effectLst/>
                  <a:uLnTx/>
                  <a:uFillTx/>
                  <a:latin typeface="DM Sans 14pt Medium" pitchFamily="2" charset="77"/>
                  <a:ea typeface="+mj-ea"/>
                  <a:cs typeface="+mj-cs"/>
                </a:rPr>
                <a:t>TM</a:t>
              </a: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 HAIR</a:t>
              </a:r>
            </a:p>
            <a:p>
              <a:pPr marL="171450" marR="0" lvl="0" indent="-171450" algn="l" defTabSz="914400" rtl="0" eaLnBrk="1" fontAlgn="auto" latinLnBrk="0" hangingPunct="1">
                <a:lnSpc>
                  <a:spcPct val="100000"/>
                </a:lnSpc>
                <a:spcBef>
                  <a:spcPct val="0"/>
                </a:spcBef>
                <a:spcAft>
                  <a:spcPts val="0"/>
                </a:spcAft>
                <a:buClr>
                  <a:srgbClr val="0B3C56"/>
                </a:buClr>
                <a:buSzTx/>
                <a:buFont typeface="Arial" panose="020B0604020202020204" pitchFamily="34" charset="0"/>
                <a:buChar char="•"/>
                <a:tabLst/>
                <a:defRPr/>
              </a:pPr>
              <a:endParaRPr kumimoji="0" lang="en-US" sz="1200" b="0" i="0" u="none" strike="noStrike" kern="1200" cap="none" spc="0" normalizeH="0" baseline="0">
                <a:ln>
                  <a:noFill/>
                </a:ln>
                <a:solidFill>
                  <a:srgbClr val="FFFFFF"/>
                </a:solidFill>
                <a:effectLst/>
                <a:uLnTx/>
                <a:uFillTx/>
                <a:latin typeface="DM Sans 14pt Medium" pitchFamily="2" charset="77"/>
                <a:ea typeface="+mj-ea"/>
                <a:cs typeface="+mj-cs"/>
              </a:endParaRPr>
            </a:p>
            <a:p>
              <a:pPr marL="171450" marR="0" lvl="0" indent="-171450" algn="l" defTabSz="914400" rtl="0" eaLnBrk="1" fontAlgn="auto" latinLnBrk="0" hangingPunct="1">
                <a:lnSpc>
                  <a:spcPct val="100000"/>
                </a:lnSpc>
                <a:spcBef>
                  <a:spcPct val="0"/>
                </a:spcBef>
                <a:spcAft>
                  <a:spcPts val="0"/>
                </a:spcAft>
                <a:buClr>
                  <a:srgbClr val="0B3C56"/>
                </a:buClr>
                <a:buSzTx/>
                <a:buFont typeface="Arial" panose="020B0604020202020204" pitchFamily="34" charset="0"/>
                <a:buChar char="•"/>
                <a:tabLst/>
                <a:defRPr/>
              </a:pPr>
              <a: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t>Results strongly validated by Proteome analysis</a:t>
              </a:r>
              <a:br>
                <a:rPr kumimoji="0" lang="en-US" sz="1200" b="0" i="0" u="none" strike="noStrike" kern="1200" cap="none" spc="0" normalizeH="0" baseline="0">
                  <a:ln>
                    <a:noFill/>
                  </a:ln>
                  <a:solidFill>
                    <a:srgbClr val="FFFFFF"/>
                  </a:solidFill>
                  <a:effectLst/>
                  <a:uLnTx/>
                  <a:uFillTx/>
                  <a:latin typeface="DM Sans 14pt Medium" pitchFamily="2" charset="77"/>
                  <a:ea typeface="+mj-ea"/>
                  <a:cs typeface="+mj-cs"/>
                </a:rPr>
              </a:br>
              <a:endParaRPr kumimoji="0" lang="en-US" sz="1200" b="0" i="0" u="none" strike="noStrike" kern="1200" cap="none" spc="0" normalizeH="0" baseline="0">
                <a:ln>
                  <a:noFill/>
                </a:ln>
                <a:solidFill>
                  <a:srgbClr val="FFFFFF"/>
                </a:solidFill>
                <a:effectLst/>
                <a:uLnTx/>
                <a:uFillTx/>
                <a:latin typeface="DM Sans 14pt Medium" pitchFamily="2" charset="77"/>
                <a:ea typeface="+mj-ea"/>
                <a:cs typeface="+mj-cs"/>
              </a:endParaRPr>
            </a:p>
          </p:txBody>
        </p:sp>
      </p:grpSp>
      <p:sp>
        <p:nvSpPr>
          <p:cNvPr id="5" name="Título 2">
            <a:extLst>
              <a:ext uri="{FF2B5EF4-FFF2-40B4-BE49-F238E27FC236}">
                <a16:creationId xmlns:a16="http://schemas.microsoft.com/office/drawing/2014/main" id="{683EC211-8F66-BFAC-8BF8-06A374113EAF}"/>
              </a:ext>
            </a:extLst>
          </p:cNvPr>
          <p:cNvSpPr txBox="1">
            <a:spLocks/>
          </p:cNvSpPr>
          <p:nvPr/>
        </p:nvSpPr>
        <p:spPr>
          <a:xfrm rot="16200000">
            <a:off x="9917745" y="2255249"/>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a:solidFill>
                  <a:schemeClr val="lt1"/>
                </a:solidFill>
                <a:latin typeface="Titillium Web"/>
                <a:ea typeface="Titillium Web"/>
                <a:cs typeface="Titillium Web"/>
                <a:sym typeface="Titillium Web"/>
              </a:rPr>
              <a:t>*dry extract</a:t>
            </a:r>
          </a:p>
        </p:txBody>
      </p:sp>
    </p:spTree>
    <p:extLst>
      <p:ext uri="{BB962C8B-B14F-4D97-AF65-F5344CB8AC3E}">
        <p14:creationId xmlns:p14="http://schemas.microsoft.com/office/powerpoint/2010/main" val="2452633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624" fill="hold"/>
                                        <p:tgtEl>
                                          <p:spTgt spid="24"/>
                                        </p:tgtEl>
                                      </p:cBhvr>
                                    </p:cmd>
                                  </p:childTnLst>
                                </p:cTn>
                              </p:par>
                              <p:par>
                                <p:cTn id="7" presetID="10"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animEffect transition="in" filter="fade">
                                      <p:cBhvr>
                                        <p:cTn id="9" dur="500"/>
                                        <p:tgtEl>
                                          <p:spTgt spid="26"/>
                                        </p:tgtEl>
                                      </p:cBhvr>
                                    </p:animEffect>
                                  </p:childTnLst>
                                </p:cTn>
                              </p:par>
                              <p:par>
                                <p:cTn id="10" presetID="10" presetClass="entr" presetSubtype="0" fill="hold" nodeType="withEffect">
                                  <p:stCondLst>
                                    <p:cond delay="100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par>
                                <p:cTn id="13" presetID="10" presetClass="entr" presetSubtype="0" fill="hold" nodeType="withEffect">
                                  <p:stCondLst>
                                    <p:cond delay="200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nodeType="withEffect">
                                  <p:stCondLst>
                                    <p:cond delay="300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9" repeatCount="indefinite" fill="hold" display="0">
                  <p:stCondLst>
                    <p:cond delay="indefinite"/>
                  </p:stCondLst>
                </p:cTn>
                <p:tgtEl>
                  <p:spTgt spid="24"/>
                </p:tgtEl>
              </p:cMediaNode>
            </p:video>
            <p:seq concurrent="1" nextAc="seek">
              <p:cTn id="20" restart="whenNotActive" fill="hold" evtFilter="cancelBubble" nodeType="interactiveSeq">
                <p:stCondLst>
                  <p:cond evt="onClick" delay="0">
                    <p:tgtEl>
                      <p:spTgt spid="24"/>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24"/>
                                        </p:tgtEl>
                                      </p:cBhvr>
                                    </p:cmd>
                                  </p:childTnLst>
                                </p:cTn>
                              </p:par>
                            </p:childTnLst>
                          </p:cTn>
                        </p:par>
                      </p:childTnLst>
                    </p:cTn>
                  </p:par>
                </p:childTnLst>
              </p:cTn>
              <p:nextCondLst>
                <p:cond evt="onClick" delay="0">
                  <p:tgtEl>
                    <p:spTgt spid="2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a:extLst>
            <a:ext uri="{FF2B5EF4-FFF2-40B4-BE49-F238E27FC236}">
              <a16:creationId xmlns:a16="http://schemas.microsoft.com/office/drawing/2014/main" id="{CCEBA6A2-21BF-303D-57F6-AE1A57613523}"/>
            </a:ext>
          </a:extLst>
        </p:cNvPr>
        <p:cNvGrpSpPr/>
        <p:nvPr/>
      </p:nvGrpSpPr>
      <p:grpSpPr>
        <a:xfrm>
          <a:off x="0" y="0"/>
          <a:ext cx="0" cy="0"/>
          <a:chOff x="0" y="0"/>
          <a:chExt cx="0" cy="0"/>
        </a:xfrm>
      </p:grpSpPr>
      <p:pic>
        <p:nvPicPr>
          <p:cNvPr id="14" name="Gráfico 13">
            <a:extLst>
              <a:ext uri="{FF2B5EF4-FFF2-40B4-BE49-F238E27FC236}">
                <a16:creationId xmlns:a16="http://schemas.microsoft.com/office/drawing/2014/main" id="{EB94F131-96F7-5168-A18B-E597FA56135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200" y="6439989"/>
            <a:ext cx="1794934" cy="143258"/>
          </a:xfrm>
          <a:prstGeom prst="rect">
            <a:avLst/>
          </a:prstGeom>
        </p:spPr>
      </p:pic>
      <p:pic>
        <p:nvPicPr>
          <p:cNvPr id="2" name="Picture 1">
            <a:extLst>
              <a:ext uri="{FF2B5EF4-FFF2-40B4-BE49-F238E27FC236}">
                <a16:creationId xmlns:a16="http://schemas.microsoft.com/office/drawing/2014/main" id="{78B86D23-2271-851B-976A-62B799D6184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ítulo 2">
            <a:extLst>
              <a:ext uri="{FF2B5EF4-FFF2-40B4-BE49-F238E27FC236}">
                <a16:creationId xmlns:a16="http://schemas.microsoft.com/office/drawing/2014/main" id="{3FE3C5F3-82F7-A9DD-4295-2986D0D81C4A}"/>
              </a:ext>
            </a:extLst>
          </p:cNvPr>
          <p:cNvSpPr>
            <a:spLocks noGrp="1"/>
          </p:cNvSpPr>
          <p:nvPr>
            <p:ph type="ctrTitle"/>
          </p:nvPr>
        </p:nvSpPr>
        <p:spPr>
          <a:xfrm>
            <a:off x="302398" y="327604"/>
            <a:ext cx="6068905" cy="872113"/>
          </a:xfrm>
        </p:spPr>
        <p:txBody>
          <a:bodyPr/>
          <a:lstStyle/>
          <a:p>
            <a:r>
              <a:rPr lang="en-US" sz="3000">
                <a:latin typeface="DM Sans 14pt Medium" pitchFamily="2" charset="77"/>
              </a:rPr>
              <a:t>Organic, ethical and </a:t>
            </a:r>
            <a:br>
              <a:rPr lang="en-US" sz="3000">
                <a:latin typeface="DM Sans 14pt Medium" pitchFamily="2" charset="77"/>
              </a:rPr>
            </a:br>
            <a:r>
              <a:rPr lang="en-US" sz="3000">
                <a:latin typeface="DM Sans 14pt Medium" pitchFamily="2" charset="77"/>
              </a:rPr>
              <a:t>fully traceable bioactive</a:t>
            </a:r>
          </a:p>
        </p:txBody>
      </p:sp>
      <p:sp>
        <p:nvSpPr>
          <p:cNvPr id="11" name="Título 2">
            <a:extLst>
              <a:ext uri="{FF2B5EF4-FFF2-40B4-BE49-F238E27FC236}">
                <a16:creationId xmlns:a16="http://schemas.microsoft.com/office/drawing/2014/main" id="{5A500F6B-EE9C-AFD9-D430-0B27D6D2913D}"/>
              </a:ext>
            </a:extLst>
          </p:cNvPr>
          <p:cNvSpPr txBox="1">
            <a:spLocks/>
          </p:cNvSpPr>
          <p:nvPr/>
        </p:nvSpPr>
        <p:spPr>
          <a:xfrm>
            <a:off x="302398" y="3586665"/>
            <a:ext cx="4770419" cy="872113"/>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nSpc>
                <a:spcPct val="115000"/>
              </a:lnSpc>
              <a:spcBef>
                <a:spcPts val="1600"/>
              </a:spcBef>
            </a:pPr>
            <a:r>
              <a:rPr lang="en-US" sz="1200">
                <a:solidFill>
                  <a:schemeClr val="lt1"/>
                </a:solidFill>
                <a:latin typeface="DM Sans 14pt" pitchFamily="2" charset="77"/>
                <a:ea typeface="Titillium Web"/>
                <a:cs typeface="Titillium Web"/>
                <a:sym typeface="Titillium Web"/>
              </a:rPr>
              <a:t>Plant: </a:t>
            </a:r>
            <a:r>
              <a:rPr lang="en-US" sz="1200" i="1">
                <a:solidFill>
                  <a:schemeClr val="lt1"/>
                </a:solidFill>
                <a:latin typeface="DM Sans 14pt" pitchFamily="2" charset="77"/>
                <a:ea typeface="Titillium Web"/>
                <a:cs typeface="Titillium Web"/>
                <a:sym typeface="Titillium Web"/>
              </a:rPr>
              <a:t>LINUM ALPINUM </a:t>
            </a:r>
            <a:r>
              <a:rPr lang="en-US" sz="1200">
                <a:solidFill>
                  <a:schemeClr val="lt1"/>
                </a:solidFill>
                <a:latin typeface="DM Sans 14pt" pitchFamily="2" charset="77"/>
                <a:ea typeface="Titillium Web"/>
                <a:cs typeface="Titillium Web"/>
                <a:sym typeface="Titillium Web"/>
              </a:rPr>
              <a:t>– Alpine blue flax</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Parts of the plant: aerial parts </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Harvest: May, July, September, full blooming</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Standardization in Flavonoids: 40mg/100g</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(UHPLC calculated as saponarin)</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INCI Name: Glycerin, Water, </a:t>
            </a:r>
            <a:r>
              <a:rPr lang="en-US" sz="1200" i="1">
                <a:solidFill>
                  <a:schemeClr val="lt1"/>
                </a:solidFill>
                <a:latin typeface="DM Sans 14pt" pitchFamily="2" charset="77"/>
                <a:ea typeface="Titillium Web"/>
                <a:cs typeface="Titillium Web"/>
                <a:sym typeface="Titillium Web"/>
              </a:rPr>
              <a:t>Linum Alpinum Flower/</a:t>
            </a:r>
            <a:r>
              <a:rPr lang="en-US" sz="1200">
                <a:solidFill>
                  <a:schemeClr val="lt1"/>
                </a:solidFill>
                <a:latin typeface="DM Sans 14pt" pitchFamily="2" charset="77"/>
                <a:ea typeface="Titillium Web"/>
                <a:cs typeface="Titillium Web"/>
                <a:sym typeface="Titillium Web"/>
              </a:rPr>
              <a:t>Leaf/Stem Extract, Citric Acid</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INCI name China listing</a:t>
            </a:r>
            <a:r>
              <a:rPr lang="en-US" sz="1200" i="1">
                <a:solidFill>
                  <a:schemeClr val="lt1"/>
                </a:solidFill>
                <a:latin typeface="DM Sans 14pt" pitchFamily="2" charset="77"/>
                <a:ea typeface="Titillium Web"/>
                <a:cs typeface="Titillium Web"/>
                <a:sym typeface="Titillium Web"/>
              </a:rPr>
              <a:t>: Linum Alpinum </a:t>
            </a:r>
            <a:r>
              <a:rPr lang="en-US" sz="1200">
                <a:solidFill>
                  <a:schemeClr val="lt1"/>
                </a:solidFill>
                <a:latin typeface="DM Sans 14pt" pitchFamily="2" charset="77"/>
                <a:ea typeface="Titillium Web"/>
                <a:cs typeface="Titillium Web"/>
                <a:sym typeface="Titillium Web"/>
              </a:rPr>
              <a:t>Extract</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China listing: IECSC listed, IECIC listing*</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Natural origin content: 100% according to  ISO16128</a:t>
            </a:r>
            <a:br>
              <a:rPr lang="en-US" sz="1200">
                <a:solidFill>
                  <a:schemeClr val="lt1"/>
                </a:solidFill>
                <a:latin typeface="DM Sans 14pt" pitchFamily="2" charset="77"/>
                <a:ea typeface="Titillium Web"/>
                <a:cs typeface="Titillium Web"/>
                <a:sym typeface="Titillium Web"/>
              </a:rPr>
            </a:br>
            <a:r>
              <a:rPr lang="en-US" sz="1200">
                <a:solidFill>
                  <a:schemeClr val="lt1"/>
                </a:solidFill>
                <a:latin typeface="DM Sans 14pt" pitchFamily="2" charset="77"/>
                <a:ea typeface="Titillium Web"/>
                <a:cs typeface="Titillium Web"/>
                <a:sym typeface="Titillium Web"/>
              </a:rPr>
              <a:t>Suggested concentration: 0.5–3% ETERWELL™ HAIR</a:t>
            </a:r>
          </a:p>
          <a:p>
            <a:pPr rtl="0">
              <a:lnSpc>
                <a:spcPct val="100000"/>
              </a:lnSpc>
              <a:spcBef>
                <a:spcPts val="0"/>
              </a:spcBef>
              <a:spcAft>
                <a:spcPts val="0"/>
              </a:spcAft>
            </a:pPr>
            <a:endParaRPr lang="en-US" sz="1200" b="0" i="0" u="none" strike="noStrike">
              <a:effectLst/>
              <a:latin typeface="DM Sans 14pt" pitchFamily="2" charset="77"/>
            </a:endParaRPr>
          </a:p>
        </p:txBody>
      </p:sp>
      <p:sp>
        <p:nvSpPr>
          <p:cNvPr id="3" name="Título 2">
            <a:extLst>
              <a:ext uri="{FF2B5EF4-FFF2-40B4-BE49-F238E27FC236}">
                <a16:creationId xmlns:a16="http://schemas.microsoft.com/office/drawing/2014/main" id="{B396E5AB-041D-AE44-9AD9-DAB11DE41200}"/>
              </a:ext>
            </a:extLst>
          </p:cNvPr>
          <p:cNvSpPr txBox="1">
            <a:spLocks/>
          </p:cNvSpPr>
          <p:nvPr/>
        </p:nvSpPr>
        <p:spPr>
          <a:xfrm rot="16200000">
            <a:off x="4188012" y="2388965"/>
            <a:ext cx="4344276" cy="14325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pPr algn="r"/>
            <a:r>
              <a:rPr lang="en-US" sz="800">
                <a:solidFill>
                  <a:schemeClr val="lt1"/>
                </a:solidFill>
                <a:latin typeface="Titillium Web"/>
                <a:ea typeface="Titillium Web"/>
                <a:cs typeface="Titillium Web"/>
                <a:sym typeface="Titillium Web"/>
              </a:rPr>
              <a:t>*Safe use level from 0.2 to 2% according to the Final list published to support China Safety Assessment issued in February 2025 without further regulatory requirements</a:t>
            </a:r>
          </a:p>
        </p:txBody>
      </p:sp>
      <p:pic>
        <p:nvPicPr>
          <p:cNvPr id="15" name="Imagem 2">
            <a:extLst>
              <a:ext uri="{FF2B5EF4-FFF2-40B4-BE49-F238E27FC236}">
                <a16:creationId xmlns:a16="http://schemas.microsoft.com/office/drawing/2014/main" id="{A82A00B7-1B76-B6D7-CE15-7460966A6F56}"/>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15000"/>
                    </a14:imgEffect>
                  </a14:imgLayer>
                </a14:imgProps>
              </a:ext>
              <a:ext uri="{28A0092B-C50C-407E-A947-70E740481C1C}">
                <a14:useLocalDpi xmlns:a14="http://schemas.microsoft.com/office/drawing/2010/main"/>
              </a:ext>
            </a:extLst>
          </a:blip>
          <a:srcRect/>
          <a:stretch/>
        </p:blipFill>
        <p:spPr>
          <a:xfrm>
            <a:off x="6707590" y="-2598"/>
            <a:ext cx="4524678" cy="6078956"/>
          </a:xfrm>
          <a:prstGeom prst="rect">
            <a:avLst/>
          </a:prstGeom>
        </p:spPr>
      </p:pic>
      <p:sp>
        <p:nvSpPr>
          <p:cNvPr id="16" name="Retângulo 17">
            <a:extLst>
              <a:ext uri="{FF2B5EF4-FFF2-40B4-BE49-F238E27FC236}">
                <a16:creationId xmlns:a16="http://schemas.microsoft.com/office/drawing/2014/main" id="{D211C2FA-A7CF-5E35-B586-D5E2DCD692A4}"/>
              </a:ext>
            </a:extLst>
          </p:cNvPr>
          <p:cNvSpPr/>
          <p:nvPr/>
        </p:nvSpPr>
        <p:spPr>
          <a:xfrm>
            <a:off x="11168019" y="4423"/>
            <a:ext cx="1023981" cy="60522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oogle Shape;312;p44">
            <a:extLst>
              <a:ext uri="{FF2B5EF4-FFF2-40B4-BE49-F238E27FC236}">
                <a16:creationId xmlns:a16="http://schemas.microsoft.com/office/drawing/2014/main" id="{320994F8-F4BB-D447-CDF5-BE5D3BE2454F}"/>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t="-1" b="-6448"/>
          <a:stretch/>
        </p:blipFill>
        <p:spPr>
          <a:xfrm>
            <a:off x="11418012" y="162334"/>
            <a:ext cx="523993" cy="601326"/>
          </a:xfrm>
          <a:prstGeom prst="rect">
            <a:avLst/>
          </a:prstGeom>
          <a:noFill/>
          <a:ln>
            <a:noFill/>
          </a:ln>
        </p:spPr>
      </p:pic>
      <p:pic>
        <p:nvPicPr>
          <p:cNvPr id="21" name="Google Shape;312;p44">
            <a:extLst>
              <a:ext uri="{FF2B5EF4-FFF2-40B4-BE49-F238E27FC236}">
                <a16:creationId xmlns:a16="http://schemas.microsoft.com/office/drawing/2014/main" id="{C03B85F0-8C79-5035-4ACB-9F3B2E18A80E}"/>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t="-1" b="-6448"/>
          <a:stretch/>
        </p:blipFill>
        <p:spPr>
          <a:xfrm>
            <a:off x="11353220" y="4547061"/>
            <a:ext cx="717828" cy="601326"/>
          </a:xfrm>
          <a:prstGeom prst="rect">
            <a:avLst/>
          </a:prstGeom>
          <a:noFill/>
          <a:ln>
            <a:noFill/>
          </a:ln>
        </p:spPr>
      </p:pic>
      <p:pic>
        <p:nvPicPr>
          <p:cNvPr id="22" name="Gráfico 4">
            <a:extLst>
              <a:ext uri="{FF2B5EF4-FFF2-40B4-BE49-F238E27FC236}">
                <a16:creationId xmlns:a16="http://schemas.microsoft.com/office/drawing/2014/main" id="{940AD0F4-B64E-B5FF-423A-1491BBED40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246191" y="3792405"/>
            <a:ext cx="791219" cy="601326"/>
          </a:xfrm>
          <a:prstGeom prst="rect">
            <a:avLst/>
          </a:prstGeom>
        </p:spPr>
      </p:pic>
      <p:pic>
        <p:nvPicPr>
          <p:cNvPr id="23" name="Google Shape;312;p44">
            <a:extLst>
              <a:ext uri="{FF2B5EF4-FFF2-40B4-BE49-F238E27FC236}">
                <a16:creationId xmlns:a16="http://schemas.microsoft.com/office/drawing/2014/main" id="{3CE4361A-6BF8-498B-478D-4B92D330FA09}"/>
              </a:ext>
            </a:extLst>
          </p:cNvPr>
          <p:cNvPicPr preferRelativeResize="0"/>
          <p:nvPr/>
        </p:nvPicPr>
        <p:blipFill rotWithShape="1">
          <a:blip r:embed="rId11" cstate="screen">
            <a:alphaModFix/>
            <a:extLst>
              <a:ext uri="{28A0092B-C50C-407E-A947-70E740481C1C}">
                <a14:useLocalDpi xmlns:a14="http://schemas.microsoft.com/office/drawing/2010/main"/>
              </a:ext>
            </a:extLst>
          </a:blip>
          <a:srcRect t="-1" b="-6448"/>
          <a:stretch/>
        </p:blipFill>
        <p:spPr>
          <a:xfrm>
            <a:off x="11282888" y="2367953"/>
            <a:ext cx="717827" cy="601326"/>
          </a:xfrm>
          <a:prstGeom prst="rect">
            <a:avLst/>
          </a:prstGeom>
          <a:noFill/>
          <a:ln>
            <a:noFill/>
          </a:ln>
        </p:spPr>
      </p:pic>
      <p:pic>
        <p:nvPicPr>
          <p:cNvPr id="24" name="Google Shape;312;p44">
            <a:extLst>
              <a:ext uri="{FF2B5EF4-FFF2-40B4-BE49-F238E27FC236}">
                <a16:creationId xmlns:a16="http://schemas.microsoft.com/office/drawing/2014/main" id="{366CC14C-38A2-05AB-DBDE-D2758605A286}"/>
              </a:ext>
            </a:extLst>
          </p:cNvPr>
          <p:cNvPicPr preferRelativeResize="0"/>
          <p:nvPr/>
        </p:nvPicPr>
        <p:blipFill rotWithShape="1">
          <a:blip r:embed="rId12" cstate="screen">
            <a:alphaModFix/>
            <a:extLst>
              <a:ext uri="{28A0092B-C50C-407E-A947-70E740481C1C}">
                <a14:useLocalDpi xmlns:a14="http://schemas.microsoft.com/office/drawing/2010/main"/>
              </a:ext>
            </a:extLst>
          </a:blip>
          <a:srcRect t="-1" b="-6448"/>
          <a:stretch/>
        </p:blipFill>
        <p:spPr>
          <a:xfrm>
            <a:off x="11316525" y="1645431"/>
            <a:ext cx="650554" cy="601326"/>
          </a:xfrm>
          <a:prstGeom prst="rect">
            <a:avLst/>
          </a:prstGeom>
          <a:noFill/>
          <a:ln>
            <a:noFill/>
          </a:ln>
        </p:spPr>
      </p:pic>
      <p:pic>
        <p:nvPicPr>
          <p:cNvPr id="25" name="Google Shape;312;p44">
            <a:extLst>
              <a:ext uri="{FF2B5EF4-FFF2-40B4-BE49-F238E27FC236}">
                <a16:creationId xmlns:a16="http://schemas.microsoft.com/office/drawing/2014/main" id="{0C6DFCDB-9333-3F28-B2E2-CEE493B7D96B}"/>
              </a:ext>
            </a:extLst>
          </p:cNvPr>
          <p:cNvPicPr preferRelativeResize="0"/>
          <p:nvPr/>
        </p:nvPicPr>
        <p:blipFill rotWithShape="1">
          <a:blip r:embed="rId13" cstate="screen">
            <a:alphaModFix/>
            <a:extLst>
              <a:ext uri="{28A0092B-C50C-407E-A947-70E740481C1C}">
                <a14:useLocalDpi xmlns:a14="http://schemas.microsoft.com/office/drawing/2010/main"/>
              </a:ext>
            </a:extLst>
          </a:blip>
          <a:srcRect t="-1" b="-6448"/>
          <a:stretch/>
        </p:blipFill>
        <p:spPr>
          <a:xfrm>
            <a:off x="11316525" y="3090475"/>
            <a:ext cx="791219" cy="601326"/>
          </a:xfrm>
          <a:prstGeom prst="rect">
            <a:avLst/>
          </a:prstGeom>
          <a:noFill/>
          <a:ln>
            <a:noFill/>
          </a:ln>
        </p:spPr>
      </p:pic>
      <p:pic>
        <p:nvPicPr>
          <p:cNvPr id="26" name="Google Shape;312;p44">
            <a:extLst>
              <a:ext uri="{FF2B5EF4-FFF2-40B4-BE49-F238E27FC236}">
                <a16:creationId xmlns:a16="http://schemas.microsoft.com/office/drawing/2014/main" id="{3F50223C-EAC3-DDFC-3A14-C44D89374425}"/>
              </a:ext>
            </a:extLst>
          </p:cNvPr>
          <p:cNvPicPr preferRelativeResize="0"/>
          <p:nvPr/>
        </p:nvPicPr>
        <p:blipFill rotWithShape="1">
          <a:blip r:embed="rId14" cstate="screen">
            <a:alphaModFix/>
            <a:extLst>
              <a:ext uri="{28A0092B-C50C-407E-A947-70E740481C1C}">
                <a14:useLocalDpi xmlns:a14="http://schemas.microsoft.com/office/drawing/2010/main"/>
              </a:ext>
            </a:extLst>
          </a:blip>
          <a:srcRect t="-1" b="-6448"/>
          <a:stretch/>
        </p:blipFill>
        <p:spPr>
          <a:xfrm>
            <a:off x="11316525" y="890775"/>
            <a:ext cx="650554" cy="601326"/>
          </a:xfrm>
          <a:prstGeom prst="rect">
            <a:avLst/>
          </a:prstGeom>
          <a:noFill/>
          <a:ln>
            <a:noFill/>
          </a:ln>
        </p:spPr>
      </p:pic>
      <p:pic>
        <p:nvPicPr>
          <p:cNvPr id="27" name="Google Shape;312;p44">
            <a:extLst>
              <a:ext uri="{FF2B5EF4-FFF2-40B4-BE49-F238E27FC236}">
                <a16:creationId xmlns:a16="http://schemas.microsoft.com/office/drawing/2014/main" id="{50F54441-1426-714B-1C79-7A44BACC30B5}"/>
              </a:ext>
            </a:extLst>
          </p:cNvPr>
          <p:cNvPicPr preferRelativeResize="0"/>
          <p:nvPr/>
        </p:nvPicPr>
        <p:blipFill rotWithShape="1">
          <a:blip r:embed="rId15" cstate="screen">
            <a:alphaModFix/>
            <a:extLst>
              <a:ext uri="{28A0092B-C50C-407E-A947-70E740481C1C}">
                <a14:useLocalDpi xmlns:a14="http://schemas.microsoft.com/office/drawing/2010/main"/>
              </a:ext>
            </a:extLst>
          </a:blip>
          <a:srcRect t="-1" b="-6448"/>
          <a:stretch/>
        </p:blipFill>
        <p:spPr>
          <a:xfrm>
            <a:off x="11316525" y="5301717"/>
            <a:ext cx="791219" cy="601326"/>
          </a:xfrm>
          <a:prstGeom prst="rect">
            <a:avLst/>
          </a:prstGeom>
          <a:noFill/>
          <a:ln>
            <a:noFill/>
          </a:ln>
        </p:spPr>
      </p:pic>
    </p:spTree>
    <p:extLst>
      <p:ext uri="{BB962C8B-B14F-4D97-AF65-F5344CB8AC3E}">
        <p14:creationId xmlns:p14="http://schemas.microsoft.com/office/powerpoint/2010/main" val="1163991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Uma imagem contendo Ícone&#10;&#10;Descrição gerada automaticamente">
            <a:extLst>
              <a:ext uri="{FF2B5EF4-FFF2-40B4-BE49-F238E27FC236}">
                <a16:creationId xmlns:a16="http://schemas.microsoft.com/office/drawing/2014/main" id="{DC38A446-92D8-8396-0592-BF9DF1B84B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3" name="CaixaDeTexto 32">
            <a:extLst>
              <a:ext uri="{FF2B5EF4-FFF2-40B4-BE49-F238E27FC236}">
                <a16:creationId xmlns:a16="http://schemas.microsoft.com/office/drawing/2014/main" id="{004FAFA3-229B-5E05-8150-C2C23285533B}"/>
              </a:ext>
            </a:extLst>
          </p:cNvPr>
          <p:cNvSpPr txBox="1"/>
          <p:nvPr/>
        </p:nvSpPr>
        <p:spPr>
          <a:xfrm>
            <a:off x="4353967" y="654767"/>
            <a:ext cx="138572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DM Sans"/>
                <a:ea typeface="+mn-ea"/>
                <a:cs typeface="+mn-cs"/>
              </a:rPr>
              <a:t>Don’t </a:t>
            </a:r>
            <a:br>
              <a:rPr kumimoji="0" lang="en-US" sz="1800" b="1" i="0" u="none" strike="noStrike" kern="1200" cap="none" spc="0" normalizeH="0" baseline="0" noProof="0" dirty="0">
                <a:ln>
                  <a:noFill/>
                </a:ln>
                <a:solidFill>
                  <a:prstClr val="white"/>
                </a:solidFill>
                <a:effectLst/>
                <a:uLnTx/>
                <a:uFillTx/>
                <a:latin typeface="DM Sans"/>
                <a:ea typeface="+mn-ea"/>
                <a:cs typeface="+mn-cs"/>
              </a:rPr>
            </a:br>
            <a:r>
              <a:rPr kumimoji="0" lang="en-US" sz="1800" b="1" i="0" u="none" strike="noStrike" kern="1200" cap="none" spc="0" normalizeH="0" baseline="0" noProof="0" dirty="0">
                <a:ln>
                  <a:noFill/>
                </a:ln>
                <a:solidFill>
                  <a:prstClr val="white"/>
                </a:solidFill>
                <a:effectLst/>
                <a:uLnTx/>
                <a:uFillTx/>
                <a:latin typeface="DM Sans"/>
                <a:ea typeface="+mn-ea"/>
                <a:cs typeface="+mn-cs"/>
              </a:rPr>
              <a:t>Mist Out</a:t>
            </a:r>
          </a:p>
        </p:txBody>
      </p:sp>
      <p:sp>
        <p:nvSpPr>
          <p:cNvPr id="34" name="CaixaDeTexto 33">
            <a:extLst>
              <a:ext uri="{FF2B5EF4-FFF2-40B4-BE49-F238E27FC236}">
                <a16:creationId xmlns:a16="http://schemas.microsoft.com/office/drawing/2014/main" id="{8068ADC9-1FB8-1A16-BCAD-4305A384082F}"/>
              </a:ext>
            </a:extLst>
          </p:cNvPr>
          <p:cNvSpPr txBox="1"/>
          <p:nvPr/>
        </p:nvSpPr>
        <p:spPr>
          <a:xfrm>
            <a:off x="4353967" y="1301098"/>
            <a:ext cx="2315628"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Leave on </a:t>
            </a:r>
            <a:br>
              <a:rPr kumimoji="0" lang="en-US" sz="1400" b="0" i="0" u="none" strike="noStrike" kern="1200" cap="none" spc="0" normalizeH="0" baseline="0" noProof="0" dirty="0">
                <a:ln>
                  <a:noFill/>
                </a:ln>
                <a:solidFill>
                  <a:prstClr val="white"/>
                </a:solidFill>
                <a:effectLst/>
                <a:uLnTx/>
                <a:uFillTx/>
                <a:latin typeface="DM Sans"/>
                <a:ea typeface="+mn-ea"/>
                <a:cs typeface="+mn-cs"/>
              </a:rPr>
            </a:br>
            <a:r>
              <a:rPr kumimoji="0" lang="en-US" sz="1400" b="0" i="0" u="none" strike="noStrike" kern="1200" cap="none" spc="0" normalizeH="0" baseline="0" noProof="0" dirty="0">
                <a:ln>
                  <a:noFill/>
                </a:ln>
                <a:solidFill>
                  <a:prstClr val="white"/>
                </a:solidFill>
                <a:effectLst/>
                <a:uLnTx/>
                <a:uFillTx/>
                <a:latin typeface="DM Sans"/>
                <a:ea typeface="+mn-ea"/>
                <a:cs typeface="+mn-cs"/>
              </a:rPr>
              <a:t>anti-aging mist</a:t>
            </a:r>
          </a:p>
        </p:txBody>
      </p:sp>
      <p:sp>
        <p:nvSpPr>
          <p:cNvPr id="35" name="CaixaDeTexto 34">
            <a:extLst>
              <a:ext uri="{FF2B5EF4-FFF2-40B4-BE49-F238E27FC236}">
                <a16:creationId xmlns:a16="http://schemas.microsoft.com/office/drawing/2014/main" id="{A567DBD0-B443-BD95-E308-93AB8DFA4EF2}"/>
              </a:ext>
            </a:extLst>
          </p:cNvPr>
          <p:cNvSpPr txBox="1"/>
          <p:nvPr/>
        </p:nvSpPr>
        <p:spPr>
          <a:xfrm>
            <a:off x="4353966" y="3426291"/>
            <a:ext cx="3803414" cy="26314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bg1"/>
                </a:solidFill>
              </a:rPr>
              <a:t>With 97% natural-origin ingredients, this Leave On Hair Mist reinvigorates your  hair and scalp by combining the power of ETERWELL™ HAIR, an eco-conscious solution powered by cutting-edge senolytic science, with a dream team of Hair Vitamins - Panthenol for deep hydration, Vitamin B3 for fuller, thicker hair, and Vitamin B6 for strength and nourishment. The formulation also contains PENTAVITIN®, our star moisturizer that acts like a Keratin magnet, locking in moisture while strengthening the scalp barrier.</a:t>
            </a:r>
            <a:br>
              <a:rPr lang="en-US" sz="1100" dirty="0">
                <a:solidFill>
                  <a:schemeClr val="bg1"/>
                </a:solidFill>
              </a:rPr>
            </a:br>
            <a:br>
              <a:rPr lang="en-US" sz="1100" dirty="0">
                <a:solidFill>
                  <a:schemeClr val="bg1"/>
                </a:solidFill>
              </a:rPr>
            </a:br>
            <a:r>
              <a:rPr lang="en-US" sz="1100" dirty="0">
                <a:solidFill>
                  <a:schemeClr val="bg1"/>
                </a:solidFill>
              </a:rPr>
              <a:t>Featuring </a:t>
            </a:r>
            <a:r>
              <a:rPr lang="en-US" sz="1100" dirty="0" err="1">
                <a:solidFill>
                  <a:schemeClr val="bg1"/>
                </a:solidFill>
              </a:rPr>
              <a:t>Rejuven</a:t>
            </a:r>
            <a:r>
              <a:rPr lang="en-US" sz="1100" dirty="0">
                <a:solidFill>
                  <a:schemeClr val="bg1"/>
                </a:solidFill>
              </a:rPr>
              <a:t> Hair, a science infused fragrance with </a:t>
            </a:r>
            <a:r>
              <a:rPr lang="en-US" sz="1100" dirty="0" err="1">
                <a:solidFill>
                  <a:schemeClr val="bg1"/>
                </a:solidFill>
              </a:rPr>
              <a:t>emotiwaves</a:t>
            </a:r>
            <a:r>
              <a:rPr lang="en-US" sz="1100" dirty="0">
                <a:solidFill>
                  <a:schemeClr val="bg1"/>
                </a:solidFill>
              </a:rPr>
              <a:t>® energy and </a:t>
            </a:r>
            <a:r>
              <a:rPr lang="en-US" sz="1100" dirty="0" err="1">
                <a:solidFill>
                  <a:schemeClr val="bg1"/>
                </a:solidFill>
              </a:rPr>
              <a:t>clearsense</a:t>
            </a:r>
            <a:r>
              <a:rPr lang="en-US" sz="1100" dirty="0">
                <a:solidFill>
                  <a:schemeClr val="bg1"/>
                </a:solidFill>
              </a:rPr>
              <a:t>® beauty technologies, designed to evoke emotions and provide a lasting feeling of freshness.</a:t>
            </a:r>
            <a:endParaRPr kumimoji="0" lang="en-US" sz="1100" b="0" i="0" u="none" strike="noStrike" kern="1200" cap="none" spc="0" normalizeH="0" baseline="0" noProof="0" dirty="0">
              <a:ln>
                <a:noFill/>
              </a:ln>
              <a:solidFill>
                <a:schemeClr val="bg1"/>
              </a:solidFill>
              <a:effectLst/>
              <a:uLnTx/>
              <a:uFillTx/>
              <a:latin typeface="DM Sans"/>
              <a:ea typeface="+mn-ea"/>
              <a:cs typeface="+mn-cs"/>
            </a:endParaRPr>
          </a:p>
        </p:txBody>
      </p:sp>
      <p:cxnSp>
        <p:nvCxnSpPr>
          <p:cNvPr id="37" name="Conector Reto 36">
            <a:extLst>
              <a:ext uri="{FF2B5EF4-FFF2-40B4-BE49-F238E27FC236}">
                <a16:creationId xmlns:a16="http://schemas.microsoft.com/office/drawing/2014/main" id="{29CD3242-4B0E-3E35-3B43-3EFCA0939EB2}"/>
              </a:ext>
            </a:extLst>
          </p:cNvPr>
          <p:cNvCxnSpPr>
            <a:cxnSpLocks/>
          </p:cNvCxnSpPr>
          <p:nvPr/>
        </p:nvCxnSpPr>
        <p:spPr>
          <a:xfrm flipV="1">
            <a:off x="5919567" y="654767"/>
            <a:ext cx="0" cy="646331"/>
          </a:xfrm>
          <a:prstGeom prst="line">
            <a:avLst/>
          </a:prstGeom>
          <a:ln w="12700">
            <a:solidFill>
              <a:srgbClr val="F0F0F0"/>
            </a:solidFill>
          </a:ln>
        </p:spPr>
        <p:style>
          <a:lnRef idx="1">
            <a:schemeClr val="accent1"/>
          </a:lnRef>
          <a:fillRef idx="0">
            <a:schemeClr val="accent1"/>
          </a:fillRef>
          <a:effectRef idx="0">
            <a:schemeClr val="accent1"/>
          </a:effectRef>
          <a:fontRef idx="minor">
            <a:schemeClr val="tx1"/>
          </a:fontRef>
        </p:style>
      </p:cxnSp>
      <p:sp>
        <p:nvSpPr>
          <p:cNvPr id="6" name="CaixaDeTexto 5">
            <a:extLst>
              <a:ext uri="{FF2B5EF4-FFF2-40B4-BE49-F238E27FC236}">
                <a16:creationId xmlns:a16="http://schemas.microsoft.com/office/drawing/2014/main" id="{1E8631AF-F9D6-1C6D-790A-BFC83ACC3A38}"/>
              </a:ext>
            </a:extLst>
          </p:cNvPr>
          <p:cNvSpPr txBox="1"/>
          <p:nvPr/>
        </p:nvSpPr>
        <p:spPr>
          <a:xfrm>
            <a:off x="744187" y="3423500"/>
            <a:ext cx="322479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a:ea typeface="+mn-ea"/>
                <a:cs typeface="+mn-cs"/>
              </a:rPr>
              <a:t>Hair </a:t>
            </a:r>
            <a:r>
              <a:rPr kumimoji="0" lang="en-US" sz="1800" b="0" i="0" u="none" strike="noStrike" kern="1200" cap="none" spc="0" normalizeH="0" baseline="0" noProof="0" dirty="0" err="1">
                <a:ln>
                  <a:noFill/>
                </a:ln>
                <a:solidFill>
                  <a:prstClr val="white"/>
                </a:solidFill>
                <a:effectLst/>
                <a:uLnTx/>
                <a:uFillTx/>
                <a:latin typeface="DM Sans"/>
                <a:ea typeface="+mn-ea"/>
                <a:cs typeface="+mn-cs"/>
              </a:rPr>
              <a:t>longevitality</a:t>
            </a:r>
            <a:r>
              <a:rPr kumimoji="0" lang="en-US" sz="1800" b="0" i="0" u="none" strike="noStrike" kern="1200" cap="none" spc="0" normalizeH="0" baseline="0" noProof="0" dirty="0">
                <a:ln>
                  <a:noFill/>
                </a:ln>
                <a:solidFill>
                  <a:prstClr val="white"/>
                </a:solidFill>
                <a:effectLst/>
                <a:uLnTx/>
                <a:uFillTx/>
                <a:latin typeface="DM Sans"/>
                <a:ea typeface="+mn-ea"/>
                <a:cs typeface="+mn-cs"/>
              </a:rPr>
              <a:t>, </a:t>
            </a:r>
            <a:br>
              <a:rPr kumimoji="0" lang="en-US" sz="1800" b="0" i="0" u="none" strike="noStrike" kern="1200" cap="none" spc="0" normalizeH="0" baseline="0" noProof="0" dirty="0">
                <a:ln>
                  <a:noFill/>
                </a:ln>
                <a:solidFill>
                  <a:prstClr val="white"/>
                </a:solidFill>
                <a:effectLst/>
                <a:uLnTx/>
                <a:uFillTx/>
                <a:latin typeface="DM Sans"/>
                <a:ea typeface="+mn-ea"/>
                <a:cs typeface="+mn-cs"/>
              </a:rPr>
            </a:br>
            <a:r>
              <a:rPr kumimoji="0" lang="en-US" sz="1800" b="0" i="0" u="none" strike="noStrike" kern="1200" cap="none" spc="0" normalizeH="0" baseline="0" noProof="0" dirty="0">
                <a:ln>
                  <a:noFill/>
                </a:ln>
                <a:solidFill>
                  <a:prstClr val="white"/>
                </a:solidFill>
                <a:effectLst/>
                <a:uLnTx/>
                <a:uFillTx/>
                <a:latin typeface="DM Sans"/>
                <a:ea typeface="+mn-ea"/>
                <a:cs typeface="+mn-cs"/>
              </a:rPr>
              <a:t>starting from the cells</a:t>
            </a:r>
          </a:p>
        </p:txBody>
      </p:sp>
      <p:pic>
        <p:nvPicPr>
          <p:cNvPr id="10" name="Imagem 9" descr="Tela de um aparelho celular&#10;&#10;Descrição gerada automaticamente com confiança baixa">
            <a:extLst>
              <a:ext uri="{FF2B5EF4-FFF2-40B4-BE49-F238E27FC236}">
                <a16:creationId xmlns:a16="http://schemas.microsoft.com/office/drawing/2014/main" id="{0E4860B1-E22B-DAC9-CD04-34D6CC12086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42535" y="545709"/>
            <a:ext cx="4505278" cy="6007038"/>
          </a:xfrm>
          <a:prstGeom prst="rect">
            <a:avLst/>
          </a:prstGeom>
        </p:spPr>
      </p:pic>
      <p:pic>
        <p:nvPicPr>
          <p:cNvPr id="12" name="Imagem 11" descr="Forma&#10;&#10;Descrição gerada automaticamente">
            <a:extLst>
              <a:ext uri="{FF2B5EF4-FFF2-40B4-BE49-F238E27FC236}">
                <a16:creationId xmlns:a16="http://schemas.microsoft.com/office/drawing/2014/main" id="{A2FBAFF6-26BE-CB42-1D4D-F4287E811F2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9696" y="757129"/>
            <a:ext cx="3261331" cy="2354206"/>
          </a:xfrm>
          <a:prstGeom prst="rect">
            <a:avLst/>
          </a:prstGeom>
        </p:spPr>
      </p:pic>
      <p:sp>
        <p:nvSpPr>
          <p:cNvPr id="14" name="CaixaDeTexto 13">
            <a:extLst>
              <a:ext uri="{FF2B5EF4-FFF2-40B4-BE49-F238E27FC236}">
                <a16:creationId xmlns:a16="http://schemas.microsoft.com/office/drawing/2014/main" id="{FD2DF5C6-D2BB-D914-46DC-7BD70C213803}"/>
              </a:ext>
            </a:extLst>
          </p:cNvPr>
          <p:cNvSpPr txBox="1"/>
          <p:nvPr/>
        </p:nvSpPr>
        <p:spPr>
          <a:xfrm>
            <a:off x="6098263" y="716322"/>
            <a:ext cx="205911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DM Sans"/>
                <a:ea typeface="+mn-ea"/>
                <a:cs typeface="+mn-cs"/>
              </a:rPr>
              <a:t>Featuring</a:t>
            </a:r>
            <a:br>
              <a:rPr kumimoji="0" lang="en-US" sz="1400" b="0" i="0" u="none" strike="noStrike" kern="1200" cap="none" spc="0" normalizeH="0" baseline="0" noProof="0" dirty="0">
                <a:ln>
                  <a:noFill/>
                </a:ln>
                <a:solidFill>
                  <a:prstClr val="white"/>
                </a:solidFill>
                <a:effectLst/>
                <a:uLnTx/>
                <a:uFillTx/>
                <a:latin typeface="DM Sans"/>
                <a:ea typeface="+mn-ea"/>
                <a:cs typeface="+mn-cs"/>
              </a:rPr>
            </a:br>
            <a:r>
              <a:rPr kumimoji="0" lang="en-US" sz="1400" b="1" i="0" u="none" strike="noStrike" kern="1200" cap="none" spc="0" normalizeH="0" baseline="0" noProof="0" dirty="0">
                <a:ln>
                  <a:noFill/>
                </a:ln>
                <a:solidFill>
                  <a:prstClr val="white"/>
                </a:solidFill>
                <a:effectLst/>
                <a:uLnTx/>
                <a:uFillTx/>
                <a:latin typeface="DM Sans"/>
                <a:ea typeface="+mn-ea"/>
                <a:cs typeface="+mn-cs"/>
              </a:rPr>
              <a:t>ETERWELL™ HAIR</a:t>
            </a:r>
          </a:p>
        </p:txBody>
      </p:sp>
      <p:sp>
        <p:nvSpPr>
          <p:cNvPr id="2" name="TextBox 1">
            <a:extLst>
              <a:ext uri="{FF2B5EF4-FFF2-40B4-BE49-F238E27FC236}">
                <a16:creationId xmlns:a16="http://schemas.microsoft.com/office/drawing/2014/main" id="{5B52A313-E07D-529C-8AD8-FF74BF6F9B4C}"/>
              </a:ext>
            </a:extLst>
          </p:cNvPr>
          <p:cNvSpPr txBox="1"/>
          <p:nvPr/>
        </p:nvSpPr>
        <p:spPr>
          <a:xfrm rot="10800000">
            <a:off x="11758127" y="195941"/>
            <a:ext cx="430887" cy="4321629"/>
          </a:xfrm>
          <a:prstGeom prst="rect">
            <a:avLst/>
          </a:prstGeom>
          <a:noFill/>
        </p:spPr>
        <p:txBody>
          <a:bodyPr vert="eaVert" wrap="square" rtlCol="0">
            <a:spAutoFit/>
          </a:bodyPr>
          <a:lstStyle/>
          <a:p>
            <a:pPr algn="r"/>
            <a:r>
              <a:rPr lang="en-US" sz="800" dirty="0">
                <a:solidFill>
                  <a:schemeClr val="bg1"/>
                </a:solidFill>
              </a:rPr>
              <a:t>Products are for illustration only, not for sale</a:t>
            </a:r>
          </a:p>
          <a:p>
            <a:pPr algn="r"/>
            <a:r>
              <a:rPr lang="en-US" sz="800" dirty="0" err="1">
                <a:solidFill>
                  <a:schemeClr val="bg1"/>
                </a:solidFill>
              </a:rPr>
              <a:t>dsm-firmenich</a:t>
            </a:r>
            <a:r>
              <a:rPr lang="en-US" sz="800" dirty="0">
                <a:solidFill>
                  <a:schemeClr val="bg1"/>
                </a:solidFill>
              </a:rPr>
              <a:t> is not responsible for final product claims.</a:t>
            </a:r>
          </a:p>
        </p:txBody>
      </p:sp>
    </p:spTree>
    <p:extLst>
      <p:ext uri="{BB962C8B-B14F-4D97-AF65-F5344CB8AC3E}">
        <p14:creationId xmlns:p14="http://schemas.microsoft.com/office/powerpoint/2010/main" val="1600082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B3C56"/>
        </a:solidFill>
        <a:effectLst/>
      </p:bgPr>
    </p:bg>
    <p:spTree>
      <p:nvGrpSpPr>
        <p:cNvPr id="1" name="">
          <a:extLst>
            <a:ext uri="{FF2B5EF4-FFF2-40B4-BE49-F238E27FC236}">
              <a16:creationId xmlns:a16="http://schemas.microsoft.com/office/drawing/2014/main" id="{8AB769AC-483E-83D6-0B8F-3994AFBD5367}"/>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93B908DF-9D36-4835-97AB-2EA7ECE41A94}"/>
              </a:ext>
            </a:extLst>
          </p:cNvPr>
          <p:cNvSpPr txBox="1"/>
          <p:nvPr/>
        </p:nvSpPr>
        <p:spPr>
          <a:xfrm>
            <a:off x="302399" y="1171036"/>
            <a:ext cx="224880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dirty="0">
                <a:ln>
                  <a:noFill/>
                </a:ln>
                <a:solidFill>
                  <a:srgbClr val="FFFFFF"/>
                </a:solidFill>
                <a:effectLst/>
                <a:uLnTx/>
                <a:uFillTx/>
                <a:latin typeface="DM Sans" pitchFamily="2" charset="77"/>
              </a:rPr>
              <a:t>A science</a:t>
            </a:r>
            <a:br>
              <a:rPr kumimoji="0" lang="en-US" i="0" u="none" strike="noStrike" kern="1200" cap="none" spc="0" normalizeH="0" baseline="0" dirty="0">
                <a:ln>
                  <a:noFill/>
                </a:ln>
                <a:solidFill>
                  <a:srgbClr val="FFFFFF"/>
                </a:solidFill>
                <a:effectLst/>
                <a:uLnTx/>
                <a:uFillTx/>
                <a:latin typeface="DM Sans" pitchFamily="2" charset="77"/>
              </a:rPr>
            </a:br>
            <a:r>
              <a:rPr kumimoji="0" lang="en-US" i="0" u="none" strike="noStrike" kern="1200" cap="none" spc="0" normalizeH="0" baseline="0" dirty="0">
                <a:ln>
                  <a:noFill/>
                </a:ln>
                <a:solidFill>
                  <a:srgbClr val="FFFFFF"/>
                </a:solidFill>
                <a:effectLst/>
                <a:uLnTx/>
                <a:uFillTx/>
                <a:latin typeface="DM Sans" pitchFamily="2" charset="77"/>
              </a:rPr>
              <a:t>infused</a:t>
            </a:r>
            <a:r>
              <a:rPr lang="en-US" dirty="0">
                <a:solidFill>
                  <a:srgbClr val="FFFFFF"/>
                </a:solidFill>
                <a:latin typeface="DM Sans" pitchFamily="2" charset="77"/>
              </a:rPr>
              <a:t> </a:t>
            </a:r>
            <a:r>
              <a:rPr kumimoji="0" lang="en-US" i="0" u="none" strike="noStrike" kern="1200" cap="none" spc="0" normalizeH="0" baseline="0" dirty="0">
                <a:ln>
                  <a:noFill/>
                </a:ln>
                <a:solidFill>
                  <a:srgbClr val="FFFFFF"/>
                </a:solidFill>
                <a:effectLst/>
                <a:uLnTx/>
                <a:uFillTx/>
                <a:latin typeface="DM Sans" pitchFamily="2" charset="77"/>
              </a:rPr>
              <a:t>fragrance</a:t>
            </a:r>
          </a:p>
        </p:txBody>
      </p:sp>
      <p:pic>
        <p:nvPicPr>
          <p:cNvPr id="25" name="Picture 24">
            <a:extLst>
              <a:ext uri="{FF2B5EF4-FFF2-40B4-BE49-F238E27FC236}">
                <a16:creationId xmlns:a16="http://schemas.microsoft.com/office/drawing/2014/main" id="{92BC134B-076B-4D6D-4295-F5ABA4746C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grpSp>
        <p:nvGrpSpPr>
          <p:cNvPr id="61" name="Group 60">
            <a:extLst>
              <a:ext uri="{FF2B5EF4-FFF2-40B4-BE49-F238E27FC236}">
                <a16:creationId xmlns:a16="http://schemas.microsoft.com/office/drawing/2014/main" id="{6045A077-5173-8516-06D8-DC42AB9C1B70}"/>
              </a:ext>
            </a:extLst>
          </p:cNvPr>
          <p:cNvGrpSpPr/>
          <p:nvPr/>
        </p:nvGrpSpPr>
        <p:grpSpPr>
          <a:xfrm>
            <a:off x="4467693" y="924825"/>
            <a:ext cx="7002249" cy="5008350"/>
            <a:chOff x="5482777" y="585626"/>
            <a:chExt cx="7639583" cy="5464203"/>
          </a:xfrm>
        </p:grpSpPr>
        <p:cxnSp>
          <p:nvCxnSpPr>
            <p:cNvPr id="45" name="Straight Connector 44">
              <a:extLst>
                <a:ext uri="{FF2B5EF4-FFF2-40B4-BE49-F238E27FC236}">
                  <a16:creationId xmlns:a16="http://schemas.microsoft.com/office/drawing/2014/main" id="{895D4CD4-0439-1B36-CFC9-ED77138CDCF7}"/>
                </a:ext>
              </a:extLst>
            </p:cNvPr>
            <p:cNvCxnSpPr>
              <a:cxnSpLocks/>
            </p:cNvCxnSpPr>
            <p:nvPr/>
          </p:nvCxnSpPr>
          <p:spPr>
            <a:xfrm>
              <a:off x="5569359" y="2168544"/>
              <a:ext cx="531097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01E71DF-4C2F-9DDC-300E-BE152EDF6BF5}"/>
                </a:ext>
              </a:extLst>
            </p:cNvPr>
            <p:cNvCxnSpPr>
              <a:cxnSpLocks/>
            </p:cNvCxnSpPr>
            <p:nvPr/>
          </p:nvCxnSpPr>
          <p:spPr>
            <a:xfrm>
              <a:off x="5569359" y="4113596"/>
              <a:ext cx="638976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riangle 9">
              <a:extLst>
                <a:ext uri="{FF2B5EF4-FFF2-40B4-BE49-F238E27FC236}">
                  <a16:creationId xmlns:a16="http://schemas.microsoft.com/office/drawing/2014/main" id="{558E3DDA-A0CA-8AC8-2DE8-7E0992D3978F}"/>
                </a:ext>
              </a:extLst>
            </p:cNvPr>
            <p:cNvSpPr/>
            <p:nvPr/>
          </p:nvSpPr>
          <p:spPr>
            <a:xfrm>
              <a:off x="6783885" y="585626"/>
              <a:ext cx="6338475" cy="5464203"/>
            </a:xfrm>
            <a:prstGeom prst="triangle">
              <a:avLst/>
            </a:prstGeom>
            <a:noFill/>
            <a:ln w="19050">
              <a:solidFill>
                <a:srgbClr val="48A2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7" name="Group 36">
              <a:extLst>
                <a:ext uri="{FF2B5EF4-FFF2-40B4-BE49-F238E27FC236}">
                  <a16:creationId xmlns:a16="http://schemas.microsoft.com/office/drawing/2014/main" id="{00B307D4-DC7C-A664-B73B-1A447714ACBD}"/>
                </a:ext>
              </a:extLst>
            </p:cNvPr>
            <p:cNvGrpSpPr/>
            <p:nvPr/>
          </p:nvGrpSpPr>
          <p:grpSpPr>
            <a:xfrm>
              <a:off x="5482777" y="1467848"/>
              <a:ext cx="2715979" cy="620947"/>
              <a:chOff x="5007079" y="3128101"/>
              <a:chExt cx="2889400" cy="660593"/>
            </a:xfrm>
          </p:grpSpPr>
          <p:sp>
            <p:nvSpPr>
              <p:cNvPr id="3" name="TextBox 2">
                <a:extLst>
                  <a:ext uri="{FF2B5EF4-FFF2-40B4-BE49-F238E27FC236}">
                    <a16:creationId xmlns:a16="http://schemas.microsoft.com/office/drawing/2014/main" id="{C61CCFCD-3551-A9FC-EBEC-BA32DA715DE9}"/>
                  </a:ext>
                </a:extLst>
              </p:cNvPr>
              <p:cNvSpPr txBox="1"/>
              <p:nvPr/>
            </p:nvSpPr>
            <p:spPr>
              <a:xfrm>
                <a:off x="5007079" y="3308965"/>
                <a:ext cx="2889400" cy="479729"/>
              </a:xfrm>
              <a:prstGeom prst="rect">
                <a:avLst/>
              </a:prstGeom>
              <a:noFill/>
            </p:spPr>
            <p:txBody>
              <a:bodyPr wrap="square" anchor="ctr">
                <a:spAutoFit/>
              </a:bodyPr>
              <a:lstStyle/>
              <a:p>
                <a:pPr>
                  <a:lnSpc>
                    <a:spcPct val="200000"/>
                  </a:lnSpc>
                </a:pPr>
                <a:r>
                  <a:rPr lang="en-US" sz="1200" i="1" dirty="0">
                    <a:solidFill>
                      <a:schemeClr val="bg1"/>
                    </a:solidFill>
                    <a:latin typeface="DM Sans 14pt" pitchFamily="2" charset="0"/>
                  </a:rPr>
                  <a:t>clean efficacy</a:t>
                </a:r>
              </a:p>
            </p:txBody>
          </p:sp>
          <p:sp>
            <p:nvSpPr>
              <p:cNvPr id="26" name="TextBox 25">
                <a:extLst>
                  <a:ext uri="{FF2B5EF4-FFF2-40B4-BE49-F238E27FC236}">
                    <a16:creationId xmlns:a16="http://schemas.microsoft.com/office/drawing/2014/main" id="{CEC52888-EEBE-FE97-4FB1-587A6F891E43}"/>
                  </a:ext>
                </a:extLst>
              </p:cNvPr>
              <p:cNvSpPr txBox="1"/>
              <p:nvPr/>
            </p:nvSpPr>
            <p:spPr>
              <a:xfrm>
                <a:off x="5007079" y="3128101"/>
                <a:ext cx="2515891" cy="42867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dirty="0">
                    <a:ln>
                      <a:noFill/>
                    </a:ln>
                    <a:solidFill>
                      <a:srgbClr val="48A2CF"/>
                    </a:solidFill>
                    <a:effectLst/>
                    <a:uLnTx/>
                    <a:uFillTx/>
                    <a:latin typeface="DM Sans" pitchFamily="2" charset="77"/>
                  </a:rPr>
                  <a:t>TOP NOTES</a:t>
                </a:r>
              </a:p>
            </p:txBody>
          </p:sp>
        </p:grpSp>
        <p:grpSp>
          <p:nvGrpSpPr>
            <p:cNvPr id="38" name="Group 37">
              <a:extLst>
                <a:ext uri="{FF2B5EF4-FFF2-40B4-BE49-F238E27FC236}">
                  <a16:creationId xmlns:a16="http://schemas.microsoft.com/office/drawing/2014/main" id="{098603C7-AB88-A799-C851-B89CAAB451DB}"/>
                </a:ext>
              </a:extLst>
            </p:cNvPr>
            <p:cNvGrpSpPr/>
            <p:nvPr/>
          </p:nvGrpSpPr>
          <p:grpSpPr>
            <a:xfrm>
              <a:off x="5482777" y="3429841"/>
              <a:ext cx="2715978" cy="620948"/>
              <a:chOff x="5007079" y="3128098"/>
              <a:chExt cx="2889400" cy="660594"/>
            </a:xfrm>
          </p:grpSpPr>
          <p:sp>
            <p:nvSpPr>
              <p:cNvPr id="39" name="TextBox 38">
                <a:extLst>
                  <a:ext uri="{FF2B5EF4-FFF2-40B4-BE49-F238E27FC236}">
                    <a16:creationId xmlns:a16="http://schemas.microsoft.com/office/drawing/2014/main" id="{FA532429-4619-A4F3-6CB3-044FA2F82825}"/>
                  </a:ext>
                </a:extLst>
              </p:cNvPr>
              <p:cNvSpPr txBox="1"/>
              <p:nvPr/>
            </p:nvSpPr>
            <p:spPr>
              <a:xfrm>
                <a:off x="5007079" y="3308963"/>
                <a:ext cx="2889400" cy="479729"/>
              </a:xfrm>
              <a:prstGeom prst="rect">
                <a:avLst/>
              </a:prstGeom>
              <a:noFill/>
            </p:spPr>
            <p:txBody>
              <a:bodyPr wrap="square" anchor="ctr">
                <a:spAutoFit/>
              </a:bodyPr>
              <a:lstStyle/>
              <a:p>
                <a:pPr>
                  <a:lnSpc>
                    <a:spcPct val="200000"/>
                  </a:lnSpc>
                </a:pPr>
                <a:r>
                  <a:rPr lang="en-US" sz="1200" i="1" dirty="0">
                    <a:solidFill>
                      <a:schemeClr val="bg1"/>
                    </a:solidFill>
                    <a:latin typeface="DM Sans 14pt" pitchFamily="2" charset="0"/>
                  </a:rPr>
                  <a:t>blooming &amp; radiant</a:t>
                </a:r>
              </a:p>
            </p:txBody>
          </p:sp>
          <p:sp>
            <p:nvSpPr>
              <p:cNvPr id="40" name="TextBox 39">
                <a:extLst>
                  <a:ext uri="{FF2B5EF4-FFF2-40B4-BE49-F238E27FC236}">
                    <a16:creationId xmlns:a16="http://schemas.microsoft.com/office/drawing/2014/main" id="{268C4D22-CE67-C32D-79A3-677A79385B0C}"/>
                  </a:ext>
                </a:extLst>
              </p:cNvPr>
              <p:cNvSpPr txBox="1"/>
              <p:nvPr/>
            </p:nvSpPr>
            <p:spPr>
              <a:xfrm>
                <a:off x="5007079" y="3128098"/>
                <a:ext cx="2515891" cy="4286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dirty="0">
                    <a:ln>
                      <a:noFill/>
                    </a:ln>
                    <a:solidFill>
                      <a:srgbClr val="48A2CF"/>
                    </a:solidFill>
                    <a:effectLst/>
                    <a:uLnTx/>
                    <a:uFillTx/>
                    <a:latin typeface="DM Sans" pitchFamily="2" charset="77"/>
                  </a:rPr>
                  <a:t>HEART NOTES</a:t>
                </a:r>
              </a:p>
            </p:txBody>
          </p:sp>
        </p:grpSp>
        <p:grpSp>
          <p:nvGrpSpPr>
            <p:cNvPr id="41" name="Group 40">
              <a:extLst>
                <a:ext uri="{FF2B5EF4-FFF2-40B4-BE49-F238E27FC236}">
                  <a16:creationId xmlns:a16="http://schemas.microsoft.com/office/drawing/2014/main" id="{71F40AC5-15FF-5FFD-E9FA-0C0A873A0ADA}"/>
                </a:ext>
              </a:extLst>
            </p:cNvPr>
            <p:cNvGrpSpPr/>
            <p:nvPr/>
          </p:nvGrpSpPr>
          <p:grpSpPr>
            <a:xfrm>
              <a:off x="5482777" y="5201994"/>
              <a:ext cx="2715978" cy="620945"/>
              <a:chOff x="5007079" y="2898810"/>
              <a:chExt cx="2889400" cy="660591"/>
            </a:xfrm>
          </p:grpSpPr>
          <p:sp>
            <p:nvSpPr>
              <p:cNvPr id="42" name="TextBox 41">
                <a:extLst>
                  <a:ext uri="{FF2B5EF4-FFF2-40B4-BE49-F238E27FC236}">
                    <a16:creationId xmlns:a16="http://schemas.microsoft.com/office/drawing/2014/main" id="{173F741F-3629-C90B-1652-6D8FFE5077F4}"/>
                  </a:ext>
                </a:extLst>
              </p:cNvPr>
              <p:cNvSpPr txBox="1"/>
              <p:nvPr/>
            </p:nvSpPr>
            <p:spPr>
              <a:xfrm>
                <a:off x="5007079" y="3079672"/>
                <a:ext cx="2889400" cy="479729"/>
              </a:xfrm>
              <a:prstGeom prst="rect">
                <a:avLst/>
              </a:prstGeom>
              <a:noFill/>
            </p:spPr>
            <p:txBody>
              <a:bodyPr wrap="square" anchor="ctr">
                <a:spAutoFit/>
              </a:bodyPr>
              <a:lstStyle/>
              <a:p>
                <a:pPr>
                  <a:lnSpc>
                    <a:spcPct val="200000"/>
                  </a:lnSpc>
                </a:pPr>
                <a:r>
                  <a:rPr lang="en-US" sz="1200" i="1" dirty="0">
                    <a:solidFill>
                      <a:schemeClr val="bg1"/>
                    </a:solidFill>
                    <a:latin typeface="DM Sans 14pt" pitchFamily="2" charset="0"/>
                  </a:rPr>
                  <a:t>caring &amp; comforting</a:t>
                </a:r>
              </a:p>
            </p:txBody>
          </p:sp>
          <p:sp>
            <p:nvSpPr>
              <p:cNvPr id="43" name="TextBox 42">
                <a:extLst>
                  <a:ext uri="{FF2B5EF4-FFF2-40B4-BE49-F238E27FC236}">
                    <a16:creationId xmlns:a16="http://schemas.microsoft.com/office/drawing/2014/main" id="{CAA5BFCE-2CE7-454A-F923-6AA7F10A6FC4}"/>
                  </a:ext>
                </a:extLst>
              </p:cNvPr>
              <p:cNvSpPr txBox="1"/>
              <p:nvPr/>
            </p:nvSpPr>
            <p:spPr>
              <a:xfrm>
                <a:off x="5007079" y="2898810"/>
                <a:ext cx="2515891" cy="42867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dirty="0">
                    <a:ln>
                      <a:noFill/>
                    </a:ln>
                    <a:solidFill>
                      <a:srgbClr val="48A2CF"/>
                    </a:solidFill>
                    <a:effectLst/>
                    <a:uLnTx/>
                    <a:uFillTx/>
                    <a:latin typeface="DM Sans" pitchFamily="2" charset="77"/>
                  </a:rPr>
                  <a:t>BASE NOTES</a:t>
                </a:r>
              </a:p>
            </p:txBody>
          </p:sp>
        </p:grpSp>
      </p:grpSp>
      <p:grpSp>
        <p:nvGrpSpPr>
          <p:cNvPr id="2067" name="Group 2066">
            <a:extLst>
              <a:ext uri="{FF2B5EF4-FFF2-40B4-BE49-F238E27FC236}">
                <a16:creationId xmlns:a16="http://schemas.microsoft.com/office/drawing/2014/main" id="{6B54062F-1D64-715C-35E2-603872329375}"/>
              </a:ext>
            </a:extLst>
          </p:cNvPr>
          <p:cNvGrpSpPr/>
          <p:nvPr/>
        </p:nvGrpSpPr>
        <p:grpSpPr>
          <a:xfrm>
            <a:off x="7568746" y="1289295"/>
            <a:ext cx="2019479" cy="706645"/>
            <a:chOff x="7604219" y="617522"/>
            <a:chExt cx="1736223" cy="607530"/>
          </a:xfrm>
        </p:grpSpPr>
        <p:pic>
          <p:nvPicPr>
            <p:cNvPr id="62" name="Picture 6">
              <a:extLst>
                <a:ext uri="{FF2B5EF4-FFF2-40B4-BE49-F238E27FC236}">
                  <a16:creationId xmlns:a16="http://schemas.microsoft.com/office/drawing/2014/main" id="{80CE35FB-516F-C422-BFBC-5EC9F6896767}"/>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8729872" y="617522"/>
              <a:ext cx="610570" cy="603387"/>
            </a:xfrm>
            <a:prstGeom prst="flowChartConnector">
              <a:avLst/>
            </a:prstGeom>
            <a:noFill/>
            <a:ln>
              <a:noFill/>
            </a:ln>
            <a:extLst>
              <a:ext uri="{909E8E84-426E-40DD-AFC4-6F175D3DCCD1}">
                <a14:hiddenFill xmlns:a14="http://schemas.microsoft.com/office/drawing/2010/main">
                  <a:solidFill>
                    <a:srgbClr val="FFFFFF"/>
                  </a:solidFill>
                </a14:hiddenFill>
              </a:ext>
            </a:extLst>
          </p:spPr>
        </p:pic>
        <p:pic>
          <p:nvPicPr>
            <p:cNvPr id="63" name="Picture 4">
              <a:extLst>
                <a:ext uri="{FF2B5EF4-FFF2-40B4-BE49-F238E27FC236}">
                  <a16:creationId xmlns:a16="http://schemas.microsoft.com/office/drawing/2014/main" id="{63AA881A-30B8-798F-3EF6-AC5065906954}"/>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20"/>
            <a:stretch/>
          </p:blipFill>
          <p:spPr bwMode="auto">
            <a:xfrm>
              <a:off x="8161655" y="626939"/>
              <a:ext cx="596354" cy="598113"/>
            </a:xfrm>
            <a:prstGeom prst="flowChartConnector">
              <a:avLst/>
            </a:prstGeom>
            <a:noFill/>
            <a:ln>
              <a:noFill/>
            </a:ln>
            <a:extLst>
              <a:ext uri="{909E8E84-426E-40DD-AFC4-6F175D3DCCD1}">
                <a14:hiddenFill xmlns:a14="http://schemas.microsoft.com/office/drawing/2010/main">
                  <a:solidFill>
                    <a:srgbClr val="FFFFFF"/>
                  </a:solidFill>
                </a14:hiddenFill>
              </a:ext>
            </a:extLst>
          </p:spPr>
        </p:pic>
        <p:pic>
          <p:nvPicPr>
            <p:cNvPr id="2048" name="Picture 2" descr="Image d’Épingle Story">
              <a:extLst>
                <a:ext uri="{FF2B5EF4-FFF2-40B4-BE49-F238E27FC236}">
                  <a16:creationId xmlns:a16="http://schemas.microsoft.com/office/drawing/2014/main" id="{F044327B-178A-0C4E-438A-C695211F5DF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7604219" y="619990"/>
              <a:ext cx="590607" cy="598113"/>
            </a:xfrm>
            <a:prstGeom prst="flowChartConnector">
              <a:avLst/>
            </a:prstGeom>
            <a:noFill/>
            <a:ln>
              <a:noFill/>
            </a:ln>
            <a:extLst>
              <a:ext uri="{909E8E84-426E-40DD-AFC4-6F175D3DCCD1}">
                <a14:hiddenFill xmlns:a14="http://schemas.microsoft.com/office/drawing/2010/main">
                  <a:solidFill>
                    <a:srgbClr val="FFFFFF"/>
                  </a:solidFill>
                </a14:hiddenFill>
              </a:ext>
            </a:extLst>
          </p:spPr>
        </p:pic>
      </p:grpSp>
      <p:sp>
        <p:nvSpPr>
          <p:cNvPr id="2049" name="TextBox 2048">
            <a:extLst>
              <a:ext uri="{FF2B5EF4-FFF2-40B4-BE49-F238E27FC236}">
                <a16:creationId xmlns:a16="http://schemas.microsoft.com/office/drawing/2014/main" id="{E17ADD74-91E9-17B4-B722-E5E9C84CC762}"/>
              </a:ext>
            </a:extLst>
          </p:cNvPr>
          <p:cNvSpPr txBox="1"/>
          <p:nvPr/>
        </p:nvSpPr>
        <p:spPr>
          <a:xfrm>
            <a:off x="7188763" y="1971596"/>
            <a:ext cx="2750369" cy="344069"/>
          </a:xfrm>
          <a:prstGeom prst="rect">
            <a:avLst/>
          </a:prstGeom>
          <a:noFill/>
        </p:spPr>
        <p:txBody>
          <a:bodyPr wrap="square">
            <a:spAutoFit/>
          </a:bodyPr>
          <a:lstStyle/>
          <a:p>
            <a:pPr algn="ctr">
              <a:lnSpc>
                <a:spcPct val="150000"/>
              </a:lnSpc>
            </a:pPr>
            <a:r>
              <a:rPr lang="en-US" sz="1200" dirty="0">
                <a:solidFill>
                  <a:schemeClr val="bg1"/>
                </a:solidFill>
                <a:latin typeface="DM Sans 14pt" pitchFamily="2" charset="0"/>
              </a:rPr>
              <a:t>Grapefruit - orange - </a:t>
            </a:r>
            <a:r>
              <a:rPr lang="en-US" sz="1200" dirty="0" err="1">
                <a:solidFill>
                  <a:schemeClr val="bg1"/>
                </a:solidFill>
                <a:latin typeface="DM Sans 14pt" pitchFamily="2" charset="0"/>
              </a:rPr>
              <a:t>ozonic</a:t>
            </a:r>
            <a:r>
              <a:rPr lang="en-US" sz="1200" dirty="0">
                <a:solidFill>
                  <a:schemeClr val="bg1"/>
                </a:solidFill>
                <a:latin typeface="DM Sans 14pt" pitchFamily="2" charset="0"/>
              </a:rPr>
              <a:t> accord</a:t>
            </a:r>
          </a:p>
        </p:txBody>
      </p:sp>
      <p:grpSp>
        <p:nvGrpSpPr>
          <p:cNvPr id="2065" name="Group 2064">
            <a:extLst>
              <a:ext uri="{FF2B5EF4-FFF2-40B4-BE49-F238E27FC236}">
                <a16:creationId xmlns:a16="http://schemas.microsoft.com/office/drawing/2014/main" id="{15026D4E-6ECE-13B9-A7E0-09CDA38A0752}"/>
              </a:ext>
            </a:extLst>
          </p:cNvPr>
          <p:cNvGrpSpPr/>
          <p:nvPr/>
        </p:nvGrpSpPr>
        <p:grpSpPr>
          <a:xfrm>
            <a:off x="7568746" y="3014972"/>
            <a:ext cx="2077858" cy="729930"/>
            <a:chOff x="7569129" y="2111866"/>
            <a:chExt cx="1786414" cy="627549"/>
          </a:xfrm>
        </p:grpSpPr>
        <p:pic>
          <p:nvPicPr>
            <p:cNvPr id="2051" name="Picture 16">
              <a:extLst>
                <a:ext uri="{FF2B5EF4-FFF2-40B4-BE49-F238E27FC236}">
                  <a16:creationId xmlns:a16="http://schemas.microsoft.com/office/drawing/2014/main" id="{F8526660-A797-F344-A7B4-BA9587A8E0E5}"/>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8727994" y="2111866"/>
              <a:ext cx="627549" cy="627549"/>
            </a:xfrm>
            <a:prstGeom prst="flowChartConnector">
              <a:avLst/>
            </a:prstGeom>
            <a:noFill/>
            <a:ln>
              <a:noFill/>
            </a:ln>
            <a:extLst>
              <a:ext uri="{909E8E84-426E-40DD-AFC4-6F175D3DCCD1}">
                <a14:hiddenFill xmlns:a14="http://schemas.microsoft.com/office/drawing/2010/main">
                  <a:solidFill>
                    <a:srgbClr val="FFFFFF"/>
                  </a:solidFill>
                </a14:hiddenFill>
              </a:ext>
            </a:extLst>
          </p:spPr>
        </p:pic>
        <p:pic>
          <p:nvPicPr>
            <p:cNvPr id="2053" name="Picture 12">
              <a:extLst>
                <a:ext uri="{FF2B5EF4-FFF2-40B4-BE49-F238E27FC236}">
                  <a16:creationId xmlns:a16="http://schemas.microsoft.com/office/drawing/2014/main" id="{F82FB583-ACF6-E3C5-4155-DE96277FA516}"/>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8137277" y="2123176"/>
              <a:ext cx="603387" cy="603387"/>
            </a:xfrm>
            <a:prstGeom prst="flowChartConnector">
              <a:avLst/>
            </a:prstGeom>
            <a:noFill/>
            <a:ln>
              <a:noFill/>
            </a:ln>
            <a:extLst>
              <a:ext uri="{909E8E84-426E-40DD-AFC4-6F175D3DCCD1}">
                <a14:hiddenFill xmlns:a14="http://schemas.microsoft.com/office/drawing/2010/main">
                  <a:solidFill>
                    <a:srgbClr val="FFFFFF"/>
                  </a:solidFill>
                </a14:hiddenFill>
              </a:ext>
            </a:extLst>
          </p:spPr>
        </p:pic>
        <p:pic>
          <p:nvPicPr>
            <p:cNvPr id="2055" name="Picture 10" descr="Image d’Épingle Story">
              <a:extLst>
                <a:ext uri="{FF2B5EF4-FFF2-40B4-BE49-F238E27FC236}">
                  <a16:creationId xmlns:a16="http://schemas.microsoft.com/office/drawing/2014/main" id="{FE6D9BB1-12F8-D834-7286-CE1DF6E18B2A}"/>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7569129" y="2120858"/>
              <a:ext cx="607836" cy="608341"/>
            </a:xfrm>
            <a:prstGeom prst="flowChartConnector">
              <a:avLst/>
            </a:prstGeom>
            <a:noFill/>
            <a:ln>
              <a:noFill/>
            </a:ln>
            <a:extLst>
              <a:ext uri="{909E8E84-426E-40DD-AFC4-6F175D3DCCD1}">
                <a14:hiddenFill xmlns:a14="http://schemas.microsoft.com/office/drawing/2010/main">
                  <a:solidFill>
                    <a:srgbClr val="FFFFFF"/>
                  </a:solidFill>
                </a14:hiddenFill>
              </a:ext>
            </a:extLst>
          </p:spPr>
        </p:pic>
      </p:grpSp>
      <p:grpSp>
        <p:nvGrpSpPr>
          <p:cNvPr id="2063" name="Group 2062">
            <a:extLst>
              <a:ext uri="{FF2B5EF4-FFF2-40B4-BE49-F238E27FC236}">
                <a16:creationId xmlns:a16="http://schemas.microsoft.com/office/drawing/2014/main" id="{1DE7D25E-9F96-CCD1-A6A9-5CFBC282D407}"/>
              </a:ext>
            </a:extLst>
          </p:cNvPr>
          <p:cNvGrpSpPr/>
          <p:nvPr/>
        </p:nvGrpSpPr>
        <p:grpSpPr>
          <a:xfrm>
            <a:off x="7568746" y="4648750"/>
            <a:ext cx="2029866" cy="731245"/>
            <a:chOff x="7596305" y="3745456"/>
            <a:chExt cx="1745153" cy="628679"/>
          </a:xfrm>
        </p:grpSpPr>
        <p:pic>
          <p:nvPicPr>
            <p:cNvPr id="2056" name="Picture 22">
              <a:extLst>
                <a:ext uri="{FF2B5EF4-FFF2-40B4-BE49-F238E27FC236}">
                  <a16:creationId xmlns:a16="http://schemas.microsoft.com/office/drawing/2014/main" id="{3B7EEFC8-A822-C993-5DE4-718DEE0E1C29}"/>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8746804" y="3761382"/>
              <a:ext cx="594654" cy="594654"/>
            </a:xfrm>
            <a:prstGeom prst="flowChartConnector">
              <a:avLst/>
            </a:prstGeom>
            <a:noFill/>
            <a:ln>
              <a:noFill/>
            </a:ln>
            <a:extLst>
              <a:ext uri="{909E8E84-426E-40DD-AFC4-6F175D3DCCD1}">
                <a14:hiddenFill xmlns:a14="http://schemas.microsoft.com/office/drawing/2010/main">
                  <a:solidFill>
                    <a:srgbClr val="FFFFFF"/>
                  </a:solidFill>
                </a14:hiddenFill>
              </a:ext>
            </a:extLst>
          </p:spPr>
        </p:pic>
        <p:pic>
          <p:nvPicPr>
            <p:cNvPr id="2057" name="Picture 20">
              <a:extLst>
                <a:ext uri="{FF2B5EF4-FFF2-40B4-BE49-F238E27FC236}">
                  <a16:creationId xmlns:a16="http://schemas.microsoft.com/office/drawing/2014/main" id="{B6F8F87B-2B02-3F98-C6C4-0D80D05573E0}"/>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8171896" y="3745456"/>
              <a:ext cx="628679" cy="628679"/>
            </a:xfrm>
            <a:prstGeom prst="flowChartConnector">
              <a:avLst/>
            </a:prstGeom>
            <a:noFill/>
            <a:ln>
              <a:noFill/>
            </a:ln>
            <a:extLst>
              <a:ext uri="{909E8E84-426E-40DD-AFC4-6F175D3DCCD1}">
                <a14:hiddenFill xmlns:a14="http://schemas.microsoft.com/office/drawing/2010/main">
                  <a:solidFill>
                    <a:srgbClr val="FFFFFF"/>
                  </a:solidFill>
                </a14:hiddenFill>
              </a:ext>
            </a:extLst>
          </p:spPr>
        </p:pic>
        <p:pic>
          <p:nvPicPr>
            <p:cNvPr id="2059" name="Picture 18">
              <a:extLst>
                <a:ext uri="{FF2B5EF4-FFF2-40B4-BE49-F238E27FC236}">
                  <a16:creationId xmlns:a16="http://schemas.microsoft.com/office/drawing/2014/main" id="{95282FB0-B706-3D1D-C35C-8AE170EA131E}"/>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7596305" y="3761382"/>
              <a:ext cx="594654" cy="594654"/>
            </a:xfrm>
            <a:prstGeom prst="flowChartConnector">
              <a:avLst/>
            </a:prstGeom>
            <a:noFill/>
            <a:ln>
              <a:noFill/>
            </a:ln>
            <a:extLst>
              <a:ext uri="{909E8E84-426E-40DD-AFC4-6F175D3DCCD1}">
                <a14:hiddenFill xmlns:a14="http://schemas.microsoft.com/office/drawing/2010/main">
                  <a:solidFill>
                    <a:srgbClr val="FFFFFF"/>
                  </a:solidFill>
                </a14:hiddenFill>
              </a:ext>
            </a:extLst>
          </p:spPr>
        </p:pic>
      </p:grpSp>
      <p:sp>
        <p:nvSpPr>
          <p:cNvPr id="2061" name="TextBox 2060">
            <a:extLst>
              <a:ext uri="{FF2B5EF4-FFF2-40B4-BE49-F238E27FC236}">
                <a16:creationId xmlns:a16="http://schemas.microsoft.com/office/drawing/2014/main" id="{BCFC51EB-BF95-4FAC-79F8-B3DDFCE6284F}"/>
              </a:ext>
            </a:extLst>
          </p:cNvPr>
          <p:cNvSpPr txBox="1"/>
          <p:nvPr/>
        </p:nvSpPr>
        <p:spPr>
          <a:xfrm>
            <a:off x="7270956" y="3742445"/>
            <a:ext cx="2585982" cy="344069"/>
          </a:xfrm>
          <a:prstGeom prst="rect">
            <a:avLst/>
          </a:prstGeom>
          <a:noFill/>
        </p:spPr>
        <p:txBody>
          <a:bodyPr wrap="square">
            <a:spAutoFit/>
          </a:bodyPr>
          <a:lstStyle/>
          <a:p>
            <a:pPr algn="ctr">
              <a:lnSpc>
                <a:spcPct val="150000"/>
              </a:lnSpc>
            </a:pPr>
            <a:r>
              <a:rPr lang="en-US" sz="1200" dirty="0">
                <a:solidFill>
                  <a:schemeClr val="bg1"/>
                </a:solidFill>
                <a:latin typeface="DM Sans 14pt" pitchFamily="2" charset="0"/>
              </a:rPr>
              <a:t>Peach - freesia - lily of the valley</a:t>
            </a:r>
          </a:p>
        </p:txBody>
      </p:sp>
      <p:sp>
        <p:nvSpPr>
          <p:cNvPr id="2062" name="TextBox 2061">
            <a:extLst>
              <a:ext uri="{FF2B5EF4-FFF2-40B4-BE49-F238E27FC236}">
                <a16:creationId xmlns:a16="http://schemas.microsoft.com/office/drawing/2014/main" id="{1A4CF9EE-5C79-5C96-75F2-694AF943909E}"/>
              </a:ext>
            </a:extLst>
          </p:cNvPr>
          <p:cNvSpPr txBox="1"/>
          <p:nvPr/>
        </p:nvSpPr>
        <p:spPr>
          <a:xfrm>
            <a:off x="7487159" y="5358943"/>
            <a:ext cx="2202381" cy="344069"/>
          </a:xfrm>
          <a:prstGeom prst="rect">
            <a:avLst/>
          </a:prstGeom>
          <a:noFill/>
        </p:spPr>
        <p:txBody>
          <a:bodyPr wrap="square">
            <a:spAutoFit/>
          </a:bodyPr>
          <a:lstStyle/>
          <a:p>
            <a:pPr algn="ctr">
              <a:lnSpc>
                <a:spcPct val="150000"/>
              </a:lnSpc>
            </a:pPr>
            <a:r>
              <a:rPr lang="en-US" sz="1200" dirty="0">
                <a:solidFill>
                  <a:schemeClr val="bg1"/>
                </a:solidFill>
                <a:latin typeface="DM Sans 14pt" pitchFamily="2" charset="0"/>
              </a:rPr>
              <a:t>Musk - praline - soft woods</a:t>
            </a:r>
          </a:p>
        </p:txBody>
      </p:sp>
      <p:sp>
        <p:nvSpPr>
          <p:cNvPr id="2069" name="Título 2">
            <a:extLst>
              <a:ext uri="{FF2B5EF4-FFF2-40B4-BE49-F238E27FC236}">
                <a16:creationId xmlns:a16="http://schemas.microsoft.com/office/drawing/2014/main" id="{EA1C3F88-BEE8-A980-7BB5-B5CB0D5BBE07}"/>
              </a:ext>
            </a:extLst>
          </p:cNvPr>
          <p:cNvSpPr txBox="1">
            <a:spLocks/>
          </p:cNvSpPr>
          <p:nvPr/>
        </p:nvSpPr>
        <p:spPr>
          <a:xfrm>
            <a:off x="302399" y="302400"/>
            <a:ext cx="3394112" cy="826454"/>
          </a:xfrm>
          <a:prstGeom prst="rect">
            <a:avLst/>
          </a:prstGeom>
        </p:spPr>
        <p:txBody>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r>
              <a:rPr lang="en-US" sz="3000" dirty="0" err="1">
                <a:solidFill>
                  <a:schemeClr val="bg1"/>
                </a:solidFill>
                <a:latin typeface="DM Sans 14pt Medium" pitchFamily="2" charset="77"/>
              </a:rPr>
              <a:t>Rejuven</a:t>
            </a:r>
            <a:br>
              <a:rPr lang="en-US" sz="3000" dirty="0">
                <a:solidFill>
                  <a:schemeClr val="bg1"/>
                </a:solidFill>
                <a:latin typeface="DM Sans 14pt Medium" pitchFamily="2" charset="77"/>
              </a:rPr>
            </a:br>
            <a:r>
              <a:rPr lang="en-US" sz="3000" dirty="0">
                <a:solidFill>
                  <a:schemeClr val="bg1"/>
                </a:solidFill>
                <a:latin typeface="DM Sans 14pt Medium" pitchFamily="2" charset="77"/>
              </a:rPr>
              <a:t>Hair</a:t>
            </a:r>
          </a:p>
        </p:txBody>
      </p:sp>
      <p:cxnSp>
        <p:nvCxnSpPr>
          <p:cNvPr id="2073" name="Straight Connector 2072">
            <a:extLst>
              <a:ext uri="{FF2B5EF4-FFF2-40B4-BE49-F238E27FC236}">
                <a16:creationId xmlns:a16="http://schemas.microsoft.com/office/drawing/2014/main" id="{88AC1D6B-5C40-B887-4D25-9538DAAFDF7E}"/>
              </a:ext>
            </a:extLst>
          </p:cNvPr>
          <p:cNvCxnSpPr>
            <a:cxnSpLocks/>
          </p:cNvCxnSpPr>
          <p:nvPr/>
        </p:nvCxnSpPr>
        <p:spPr>
          <a:xfrm flipV="1">
            <a:off x="3579568" y="1739989"/>
            <a:ext cx="0" cy="419318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076" name="TextBox 2075">
            <a:extLst>
              <a:ext uri="{FF2B5EF4-FFF2-40B4-BE49-F238E27FC236}">
                <a16:creationId xmlns:a16="http://schemas.microsoft.com/office/drawing/2014/main" id="{D3979BE9-661A-D674-0CA9-E7BE268830EE}"/>
              </a:ext>
            </a:extLst>
          </p:cNvPr>
          <p:cNvSpPr txBox="1"/>
          <p:nvPr/>
        </p:nvSpPr>
        <p:spPr>
          <a:xfrm>
            <a:off x="354101" y="2708389"/>
            <a:ext cx="2489398" cy="830997"/>
          </a:xfrm>
          <a:prstGeom prst="rect">
            <a:avLst/>
          </a:prstGeom>
          <a:noFill/>
        </p:spPr>
        <p:txBody>
          <a:bodyPr wrap="square" anchor="ctr">
            <a:spAutoFit/>
          </a:bodyPr>
          <a:lstStyle/>
          <a:p>
            <a:r>
              <a:rPr lang="en-US" sz="1200" dirty="0">
                <a:solidFill>
                  <a:schemeClr val="bg1"/>
                </a:solidFill>
                <a:latin typeface="DM Sans 14pt" pitchFamily="2" charset="0"/>
              </a:rPr>
              <a:t>dsm-firmenich neuroscience-based fragrance technology designed to drive emotions through scents </a:t>
            </a:r>
          </a:p>
        </p:txBody>
      </p:sp>
      <p:sp>
        <p:nvSpPr>
          <p:cNvPr id="2077" name="TextBox 2076">
            <a:extLst>
              <a:ext uri="{FF2B5EF4-FFF2-40B4-BE49-F238E27FC236}">
                <a16:creationId xmlns:a16="http://schemas.microsoft.com/office/drawing/2014/main" id="{406F5CC5-3946-1761-04DA-E078BCEB11B5}"/>
              </a:ext>
            </a:extLst>
          </p:cNvPr>
          <p:cNvSpPr txBox="1"/>
          <p:nvPr/>
        </p:nvSpPr>
        <p:spPr>
          <a:xfrm>
            <a:off x="354101" y="2336304"/>
            <a:ext cx="275722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dirty="0" err="1">
                <a:ln>
                  <a:noFill/>
                </a:ln>
                <a:solidFill>
                  <a:srgbClr val="48A2CF"/>
                </a:solidFill>
                <a:effectLst/>
                <a:uLnTx/>
                <a:uFillTx/>
                <a:latin typeface="DM Sans" pitchFamily="2" charset="77"/>
              </a:rPr>
              <a:t>emotiwaves</a:t>
            </a:r>
            <a:r>
              <a:rPr kumimoji="0" lang="en-US" b="1" i="0" u="none" strike="noStrike" kern="1200" cap="none" spc="0" normalizeH="0" baseline="0" dirty="0">
                <a:ln>
                  <a:noFill/>
                </a:ln>
                <a:solidFill>
                  <a:srgbClr val="48A2CF"/>
                </a:solidFill>
                <a:effectLst/>
                <a:uLnTx/>
                <a:uFillTx/>
                <a:latin typeface="DM Sans" pitchFamily="2" charset="77"/>
              </a:rPr>
              <a:t>® energy</a:t>
            </a:r>
          </a:p>
        </p:txBody>
      </p:sp>
      <p:sp>
        <p:nvSpPr>
          <p:cNvPr id="2078" name="TextBox 2077">
            <a:extLst>
              <a:ext uri="{FF2B5EF4-FFF2-40B4-BE49-F238E27FC236}">
                <a16:creationId xmlns:a16="http://schemas.microsoft.com/office/drawing/2014/main" id="{6C526F14-79F1-B3B7-C50D-7C494274806B}"/>
              </a:ext>
            </a:extLst>
          </p:cNvPr>
          <p:cNvSpPr txBox="1"/>
          <p:nvPr/>
        </p:nvSpPr>
        <p:spPr>
          <a:xfrm>
            <a:off x="354101" y="3577284"/>
            <a:ext cx="275722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dirty="0">
                <a:ln>
                  <a:noFill/>
                </a:ln>
                <a:solidFill>
                  <a:srgbClr val="48A2CF"/>
                </a:solidFill>
                <a:effectLst/>
                <a:uLnTx/>
                <a:uFillTx/>
                <a:latin typeface="DM Sans" pitchFamily="2" charset="77"/>
              </a:rPr>
              <a:t>+</a:t>
            </a:r>
          </a:p>
        </p:txBody>
      </p:sp>
      <p:sp>
        <p:nvSpPr>
          <p:cNvPr id="2079" name="TextBox 2078">
            <a:extLst>
              <a:ext uri="{FF2B5EF4-FFF2-40B4-BE49-F238E27FC236}">
                <a16:creationId xmlns:a16="http://schemas.microsoft.com/office/drawing/2014/main" id="{678E6DDE-531D-B735-2778-CA2A1F0C7E5B}"/>
              </a:ext>
            </a:extLst>
          </p:cNvPr>
          <p:cNvSpPr txBox="1"/>
          <p:nvPr/>
        </p:nvSpPr>
        <p:spPr>
          <a:xfrm>
            <a:off x="354101" y="4503367"/>
            <a:ext cx="2489398" cy="830997"/>
          </a:xfrm>
          <a:prstGeom prst="rect">
            <a:avLst/>
          </a:prstGeom>
          <a:noFill/>
        </p:spPr>
        <p:txBody>
          <a:bodyPr wrap="square" anchor="ctr">
            <a:spAutoFit/>
          </a:bodyPr>
          <a:lstStyle/>
          <a:p>
            <a:r>
              <a:rPr lang="en-US" sz="1200" dirty="0">
                <a:solidFill>
                  <a:schemeClr val="bg1"/>
                </a:solidFill>
                <a:latin typeface="DM Sans 14pt" pitchFamily="2" charset="0"/>
              </a:rPr>
              <a:t>dsm-firmenich cutting-edge technology designed to defend against the perception of unpleasant odors on hair &amp; body</a:t>
            </a:r>
          </a:p>
        </p:txBody>
      </p:sp>
      <p:sp>
        <p:nvSpPr>
          <p:cNvPr id="2080" name="TextBox 2079">
            <a:extLst>
              <a:ext uri="{FF2B5EF4-FFF2-40B4-BE49-F238E27FC236}">
                <a16:creationId xmlns:a16="http://schemas.microsoft.com/office/drawing/2014/main" id="{51F5F04A-E9E2-5DA7-B057-2C83EA204563}"/>
              </a:ext>
            </a:extLst>
          </p:cNvPr>
          <p:cNvSpPr txBox="1"/>
          <p:nvPr/>
        </p:nvSpPr>
        <p:spPr>
          <a:xfrm>
            <a:off x="354101" y="4041814"/>
            <a:ext cx="275722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dirty="0" err="1">
                <a:ln>
                  <a:noFill/>
                </a:ln>
                <a:solidFill>
                  <a:srgbClr val="48A2CF"/>
                </a:solidFill>
                <a:effectLst/>
                <a:uLnTx/>
                <a:uFillTx/>
                <a:latin typeface="DM Sans" pitchFamily="2" charset="77"/>
              </a:rPr>
              <a:t>clearsense</a:t>
            </a:r>
            <a:r>
              <a:rPr kumimoji="0" lang="en-US" b="1" i="0" u="none" strike="noStrike" kern="1200" cap="none" spc="0" normalizeH="0" baseline="0" dirty="0">
                <a:ln>
                  <a:noFill/>
                </a:ln>
                <a:solidFill>
                  <a:srgbClr val="48A2CF"/>
                </a:solidFill>
                <a:effectLst/>
                <a:uLnTx/>
                <a:uFillTx/>
                <a:latin typeface="DM Sans" pitchFamily="2" charset="77"/>
              </a:rPr>
              <a:t>® beauty</a:t>
            </a:r>
          </a:p>
        </p:txBody>
      </p:sp>
    </p:spTree>
    <p:extLst>
      <p:ext uri="{BB962C8B-B14F-4D97-AF65-F5344CB8AC3E}">
        <p14:creationId xmlns:p14="http://schemas.microsoft.com/office/powerpoint/2010/main" val="1213504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amp;C Core Visual Landscape [animated. social]">
            <a:hlinkClick r:id="" action="ppaction://media"/>
            <a:extLst>
              <a:ext uri="{FF2B5EF4-FFF2-40B4-BE49-F238E27FC236}">
                <a16:creationId xmlns:a16="http://schemas.microsoft.com/office/drawing/2014/main" id="{FA57AC6B-7837-7A46-670B-DF9CFAD8706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938" y="6350"/>
            <a:ext cx="12192000" cy="6858000"/>
          </a:xfrm>
          <a:prstGeom prst="rect">
            <a:avLst/>
          </a:prstGeom>
        </p:spPr>
      </p:pic>
    </p:spTree>
    <p:extLst>
      <p:ext uri="{BB962C8B-B14F-4D97-AF65-F5344CB8AC3E}">
        <p14:creationId xmlns:p14="http://schemas.microsoft.com/office/powerpoint/2010/main" val="2550484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DB8FD5A6-AA7D-013D-6508-9D156B7510DD}"/>
              </a:ext>
            </a:extLst>
          </p:cNvPr>
          <p:cNvSpPr>
            <a:spLocks noGrp="1"/>
          </p:cNvSpPr>
          <p:nvPr/>
        </p:nvSpPr>
        <p:spPr>
          <a:xfrm>
            <a:off x="298200" y="840911"/>
            <a:ext cx="11587200" cy="400384"/>
          </a:xfrm>
          <a:prstGeom prst="rect">
            <a:avLst/>
          </a:prstGeom>
        </p:spPr>
        <p:txBody>
          <a:bodyPr vert="horz" wrap="square"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chemeClr val="bg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0" cap="none" spc="0" normalizeH="0" baseline="0" noProof="0">
                <a:ln>
                  <a:noFill/>
                </a:ln>
                <a:solidFill>
                  <a:srgbClr val="FFFFFF"/>
                </a:solidFill>
                <a:effectLst/>
                <a:uLnTx/>
                <a:uFillTx/>
                <a:latin typeface="DM Sans 14pt"/>
                <a:ea typeface="+mn-ea"/>
                <a:cs typeface="+mn-cs"/>
              </a:rPr>
              <a:t>Copyright © DSM Nutritional Products Ltd 2025, 4002 Basel, Switzerland.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1" i="0" u="none" strike="noStrike" kern="0" cap="none" spc="0" normalizeH="0" baseline="0" noProof="0">
                <a:ln>
                  <a:noFill/>
                </a:ln>
                <a:solidFill>
                  <a:srgbClr val="FFFFFF"/>
                </a:solidFill>
                <a:effectLst/>
                <a:uLnTx/>
                <a:uFillTx/>
                <a:latin typeface="DM Sans 14pt"/>
                <a:ea typeface="+mn-ea"/>
                <a:cs typeface="+mn-cs"/>
              </a:rPr>
              <a:t>www.dsm-firmenich.com. All rights reserved.</a:t>
            </a:r>
          </a:p>
        </p:txBody>
      </p:sp>
      <p:sp>
        <p:nvSpPr>
          <p:cNvPr id="3" name="Title 2">
            <a:extLst>
              <a:ext uri="{FF2B5EF4-FFF2-40B4-BE49-F238E27FC236}">
                <a16:creationId xmlns:a16="http://schemas.microsoft.com/office/drawing/2014/main" id="{43F1E9BB-D8B6-109A-3241-0345D2578088}"/>
              </a:ext>
            </a:extLst>
          </p:cNvPr>
          <p:cNvSpPr>
            <a:spLocks noGrp="1"/>
          </p:cNvSpPr>
          <p:nvPr/>
        </p:nvSpPr>
        <p:spPr>
          <a:xfrm>
            <a:off x="298200" y="464254"/>
            <a:ext cx="11591925" cy="421526"/>
          </a:xfrm>
          <a:prstGeom prst="rect">
            <a:avLst/>
          </a:prstGeom>
        </p:spPr>
        <p:txBody>
          <a:bodyPr vert="horz" lIns="0" tIns="0" rIns="0" bIns="0" rtlCol="0" anchor="t">
            <a:spAutoFit/>
          </a:bodyPr>
          <a:lstStyle>
            <a:lvl1pPr algn="l" defTabSz="914400" rtl="0" eaLnBrk="1" latinLnBrk="0" hangingPunct="1">
              <a:lnSpc>
                <a:spcPct val="90000"/>
              </a:lnSpc>
              <a:spcBef>
                <a:spcPct val="0"/>
              </a:spcBef>
              <a:buNone/>
              <a:defRPr sz="30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a:ln>
                  <a:noFill/>
                </a:ln>
                <a:solidFill>
                  <a:srgbClr val="FFFFFF"/>
                </a:solidFill>
                <a:effectLst/>
                <a:uLnTx/>
                <a:uFillTx/>
                <a:latin typeface="DM Sans 14pt"/>
                <a:ea typeface="+mj-ea"/>
                <a:cs typeface="+mj-cs"/>
              </a:rPr>
              <a:t>Disclaimer</a:t>
            </a:r>
          </a:p>
        </p:txBody>
      </p:sp>
      <p:sp>
        <p:nvSpPr>
          <p:cNvPr id="4" name="Text Placeholder 3">
            <a:extLst>
              <a:ext uri="{FF2B5EF4-FFF2-40B4-BE49-F238E27FC236}">
                <a16:creationId xmlns:a16="http://schemas.microsoft.com/office/drawing/2014/main" id="{BFEA1211-E44B-C8A5-6A39-63E79D7D145B}"/>
              </a:ext>
            </a:extLst>
          </p:cNvPr>
          <p:cNvSpPr txBox="1">
            <a:spLocks/>
          </p:cNvSpPr>
          <p:nvPr/>
        </p:nvSpPr>
        <p:spPr>
          <a:xfrm>
            <a:off x="298200" y="4414121"/>
            <a:ext cx="11595600" cy="1979625"/>
          </a:xfrm>
          <a:prstGeom prst="rect">
            <a:avLst/>
          </a:prstGeom>
        </p:spPr>
        <p:txBody>
          <a:bodyPr lIns="0" tIns="0" rIns="0" bIns="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DM Sans 14pt"/>
                <a:ea typeface="+mn-ea"/>
                <a:cs typeface="+mn-cs"/>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
        <p:nvSpPr>
          <p:cNvPr id="5" name="Text Placeholder 3">
            <a:extLst>
              <a:ext uri="{FF2B5EF4-FFF2-40B4-BE49-F238E27FC236}">
                <a16:creationId xmlns:a16="http://schemas.microsoft.com/office/drawing/2014/main" id="{82EE6F52-3A03-5501-DE33-94D08E616E89}"/>
              </a:ext>
            </a:extLst>
          </p:cNvPr>
          <p:cNvSpPr txBox="1">
            <a:spLocks/>
          </p:cNvSpPr>
          <p:nvPr/>
        </p:nvSpPr>
        <p:spPr>
          <a:xfrm>
            <a:off x="298201" y="1436966"/>
            <a:ext cx="11595600" cy="2215991"/>
          </a:xfrm>
          <a:prstGeom prst="rect">
            <a:avLst/>
          </a:prstGeom>
        </p:spPr>
        <p:txBody>
          <a:bodyPr lIns="0" tIns="0" rIns="0" bIns="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600" b="0" i="0" u="none" strike="noStrike" kern="0" cap="none" spc="0" normalizeH="0" baseline="0" noProof="0">
                <a:ln>
                  <a:noFill/>
                </a:ln>
                <a:solidFill>
                  <a:prstClr val="white"/>
                </a:solidFill>
                <a:effectLst/>
                <a:uLnTx/>
                <a:uFillTx/>
                <a:latin typeface="DM Sans 14pt"/>
                <a:ea typeface="+mn-ea"/>
                <a:cs typeface="+mn-cs"/>
              </a:rPr>
              <a:t>dsm-firmenich has used diligent care to ensure that the information provided herein is accurate and up-to-date, however, dsm-firmenich makes no representation or warranty, either expressly or implied, of the accuracy, reliability, or completeness thereof. The information provided herein contains scientific and product information for business to business use and does not constitute or provide scientific or medical advice, diagnosis or recommendation for treatment. Country or region-specific information should be considered when labelling or advertising to final consumer. In no event shall dsm-firmenich be liable for any damages arising from or reliance upon, or use of, any information provided herein. The content of this document is subject to change without further notice. Please contact your local dsm-firmenich representative for further details. All trademarks listed in this document are either (registered) trademarks of, or trademarks licensed by, the dsm-firmenich group of companies, unless explicitly stated otherwise.</a:t>
            </a:r>
          </a:p>
        </p:txBody>
      </p:sp>
      <p:sp>
        <p:nvSpPr>
          <p:cNvPr id="6" name="Title 2">
            <a:extLst>
              <a:ext uri="{FF2B5EF4-FFF2-40B4-BE49-F238E27FC236}">
                <a16:creationId xmlns:a16="http://schemas.microsoft.com/office/drawing/2014/main" id="{724F58FF-36C6-BCEF-EEF4-86D92AA6D575}"/>
              </a:ext>
            </a:extLst>
          </p:cNvPr>
          <p:cNvSpPr txBox="1">
            <a:spLocks/>
          </p:cNvSpPr>
          <p:nvPr/>
        </p:nvSpPr>
        <p:spPr>
          <a:xfrm>
            <a:off x="298201" y="4068521"/>
            <a:ext cx="10105856" cy="262143"/>
          </a:xfrm>
          <a:prstGeom prst="rect">
            <a:avLst/>
          </a:prstGeom>
        </p:spPr>
        <p:txBody>
          <a:bodyPr vert="horz" lIns="0" tIns="0" rIns="0" bIns="0" rtlCol="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n-ea"/>
                <a:cs typeface="+mn-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n-ea"/>
              <a:cs typeface="+mn-cs"/>
            </a:endParaRPr>
          </a:p>
        </p:txBody>
      </p:sp>
    </p:spTree>
    <p:extLst>
      <p:ext uri="{BB962C8B-B14F-4D97-AF65-F5344CB8AC3E}">
        <p14:creationId xmlns:p14="http://schemas.microsoft.com/office/powerpoint/2010/main" val="1393570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1571995"/>
      </p:ext>
    </p:extLst>
  </p:cSld>
  <p:clrMapOvr>
    <a:masterClrMapping/>
  </p:clrMapOvr>
</p:sld>
</file>

<file path=ppt/theme/theme1.xml><?xml version="1.0" encoding="utf-8"?>
<a:theme xmlns:a="http://schemas.openxmlformats.org/drawingml/2006/main" name="dsm-firmenich">
  <a:themeElements>
    <a:clrScheme name="Personalizar 2">
      <a:dk1>
        <a:srgbClr val="000000"/>
      </a:dk1>
      <a:lt1>
        <a:srgbClr val="FFFFFF"/>
      </a:lt1>
      <a:dk2>
        <a:srgbClr val="4D3C35"/>
      </a:dk2>
      <a:lt2>
        <a:srgbClr val="F0F0F0"/>
      </a:lt2>
      <a:accent1>
        <a:srgbClr val="CDC8CF"/>
      </a:accent1>
      <a:accent2>
        <a:srgbClr val="48A2CF"/>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light-ppt-template_04112024" id="{8F998813-2B73-4243-8582-8A9876812F2C}" vid="{A4E2C099-39E9-4F39-BBDD-F915A2FBC676}"/>
    </a:ext>
  </a:extLst>
</a:theme>
</file>

<file path=ppt/theme/theme2.xml><?xml version="1.0" encoding="utf-8"?>
<a:theme xmlns:a="http://schemas.openxmlformats.org/drawingml/2006/main" name="1_dsm-firmenich">
  <a:themeElements>
    <a:clrScheme name="Personalizar 2">
      <a:dk1>
        <a:srgbClr val="000000"/>
      </a:dk1>
      <a:lt1>
        <a:srgbClr val="FFFFFF"/>
      </a:lt1>
      <a:dk2>
        <a:srgbClr val="4D3C35"/>
      </a:dk2>
      <a:lt2>
        <a:srgbClr val="F0F0F0"/>
      </a:lt2>
      <a:accent1>
        <a:srgbClr val="CDC8CF"/>
      </a:accent1>
      <a:accent2>
        <a:srgbClr val="48A2CF"/>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light-ppt-template_04112024" id="{8F998813-2B73-4243-8582-8A9876812F2C}" vid="{A4E2C099-39E9-4F39-BBDD-F915A2FBC676}"/>
    </a:ext>
  </a:extLst>
</a:theme>
</file>

<file path=ppt/theme/theme3.xml><?xml version="1.0" encoding="utf-8"?>
<a:theme xmlns:a="http://schemas.openxmlformats.org/drawingml/2006/main" name="2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ce365c2d-dc26-4b82-a62b-1284a0444c1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1e82cb03-88f0-48bb-a65d-3e95f13147ee"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o" ma:contentTypeID="0x0101006F90B4297E767F4A8BB88A44287440FB" ma:contentTypeVersion="17" ma:contentTypeDescription="Crie um novo documento." ma:contentTypeScope="" ma:versionID="091092694b873120302f2f3e1fa8cfc4">
  <xsd:schema xmlns:xsd="http://www.w3.org/2001/XMLSchema" xmlns:xs="http://www.w3.org/2001/XMLSchema" xmlns:p="http://schemas.microsoft.com/office/2006/metadata/properties" xmlns:ns2="5a2251cd-bd5e-462d-8f0e-b8d48ef43808" xmlns:ns3="ce365c2d-dc26-4b82-a62b-1284a0444c12" xmlns:ns4="5ef0e9f6-4356-42ed-8997-6ce0e4374ac8" targetNamespace="http://schemas.microsoft.com/office/2006/metadata/properties" ma:root="true" ma:fieldsID="86bd04fd36526434d4dcbdca98e09ca7" ns2:_="" ns3:_="" ns4:_="">
    <xsd:import namespace="5a2251cd-bd5e-462d-8f0e-b8d48ef43808"/>
    <xsd:import namespace="ce365c2d-dc26-4b82-a62b-1284a0444c12"/>
    <xsd:import namespace="5ef0e9f6-4356-42ed-8997-6ce0e4374ac8"/>
    <xsd:element name="properties">
      <xsd:complexType>
        <xsd:sequence>
          <xsd:element name="documentManagement">
            <xsd:complexType>
              <xsd:all>
                <xsd:element ref="ns2:TaxCatchAll" minOccurs="0"/>
                <xsd:element ref="ns2:TaxCatchAllLabel" minOccurs="0"/>
                <xsd:element ref="ns2:DSMClassification" minOccurs="0"/>
                <xsd:element ref="ns3:MediaServiceMetadata" minOccurs="0"/>
                <xsd:element ref="ns3:MediaServiceFastMetadata" minOccurs="0"/>
                <xsd:element ref="ns4:SharedWithUsers" minOccurs="0"/>
                <xsd:element ref="ns4:SharedWithDetails" minOccurs="0"/>
                <xsd:element ref="ns3:lcf76f155ced4ddcb4097134ff3c332f"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MediaServiceObjectDetectorVersions" minOccurs="0"/>
                <xsd:element ref="ns3:MediaServiceLocation"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50ece57d-af6d-4e2b-90d1-65239131cfe3}" ma:internalName="TaxCatchAll" ma:showField="CatchAllData" ma:web="5ef0e9f6-4356-42ed-8997-6ce0e4374ac8">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50ece57d-af6d-4e2b-90d1-65239131cfe3}" ma:internalName="TaxCatchAllLabel" ma:readOnly="true" ma:showField="CatchAllDataLabel" ma:web="5ef0e9f6-4356-42ed-8997-6ce0e4374ac8">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ce365c2d-dc26-4b82-a62b-1284a0444c1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lcf76f155ced4ddcb4097134ff3c332f" ma:index="16" nillable="true" ma:taxonomy="true" ma:internalName="lcf76f155ced4ddcb4097134ff3c332f" ma:taxonomyFieldName="MediaServiceImageTags" ma:displayName="Marcações de imagem"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f0e9f6-4356-42ed-8997-6ce0e4374ac8" elementFormDefault="qualified">
    <xsd:import namespace="http://schemas.microsoft.com/office/2006/documentManagement/types"/>
    <xsd:import namespace="http://schemas.microsoft.com/office/infopath/2007/PartnerControls"/>
    <xsd:element name="SharedWithUsers" ma:index="13"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talhes de Compartilhado Com"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192AB7-E55D-4C62-9017-90AD644F626D}">
  <ds:schemaRefs>
    <ds:schemaRef ds:uri="http://purl.org/dc/dcmitype/"/>
    <ds:schemaRef ds:uri="http://purl.org/dc/terms/"/>
    <ds:schemaRef ds:uri="ce365c2d-dc26-4b82-a62b-1284a0444c12"/>
    <ds:schemaRef ds:uri="http://schemas.microsoft.com/office/2006/documentManagement/types"/>
    <ds:schemaRef ds:uri="5ef0e9f6-4356-42ed-8997-6ce0e4374ac8"/>
    <ds:schemaRef ds:uri="http://purl.org/dc/elements/1.1/"/>
    <ds:schemaRef ds:uri="http://schemas.openxmlformats.org/package/2006/metadata/core-properties"/>
    <ds:schemaRef ds:uri="http://schemas.microsoft.com/office/infopath/2007/PartnerControls"/>
    <ds:schemaRef ds:uri="5a2251cd-bd5e-462d-8f0e-b8d48ef43808"/>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3.xml><?xml version="1.0" encoding="utf-8"?>
<ds:datastoreItem xmlns:ds="http://schemas.openxmlformats.org/officeDocument/2006/customXml" ds:itemID="{4C2A9C74-E7A1-443F-92E6-46D6A387B662}">
  <ds:schemaRefs>
    <ds:schemaRef ds:uri="Microsoft.SharePoint.Taxonomy.ContentTypeSync"/>
  </ds:schemaRefs>
</ds:datastoreItem>
</file>

<file path=customXml/itemProps4.xml><?xml version="1.0" encoding="utf-8"?>
<ds:datastoreItem xmlns:ds="http://schemas.openxmlformats.org/officeDocument/2006/customXml" ds:itemID="{583678E2-4222-4067-BCC5-6F330AB279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ce365c2d-dc26-4b82-a62b-1284a0444c12"/>
    <ds:schemaRef ds:uri="5ef0e9f6-4356-42ed-8997-6ce0e4374a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light-ppt-template_04112024</Template>
  <TotalTime>23889</TotalTime>
  <Words>1716</Words>
  <Application>Microsoft Office PowerPoint</Application>
  <PresentationFormat>Widescreen</PresentationFormat>
  <Paragraphs>166</Paragraphs>
  <Slides>18</Slides>
  <Notes>6</Notes>
  <HiddenSlides>0</HiddenSlides>
  <MMClips>5</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18</vt:i4>
      </vt:variant>
    </vt:vector>
  </HeadingPairs>
  <TitlesOfParts>
    <vt:vector size="31" baseType="lpstr">
      <vt:lpstr>DM Sans Bold</vt:lpstr>
      <vt:lpstr>DM Sans 14pt</vt:lpstr>
      <vt:lpstr>Titillium Web</vt:lpstr>
      <vt:lpstr>DM Sans</vt:lpstr>
      <vt:lpstr>Wingdings</vt:lpstr>
      <vt:lpstr>Arial</vt:lpstr>
      <vt:lpstr>Calibri</vt:lpstr>
      <vt:lpstr>Lora</vt:lpstr>
      <vt:lpstr>DM Sans 14pt Medium</vt:lpstr>
      <vt:lpstr>Lora Regular Roman</vt:lpstr>
      <vt:lpstr>dsm-firmenich</vt:lpstr>
      <vt:lpstr>1_dsm-firmenich</vt:lpstr>
      <vt:lpstr>2_dsm-firmenich</vt:lpstr>
      <vt:lpstr>“Hair care is the new</vt:lpstr>
      <vt:lpstr>And yes, aging is a primary motivation when it comes to  hair care</vt:lpstr>
      <vt:lpstr>PowerPoint Presentation</vt:lpstr>
      <vt:lpstr>Let's take a closer look at the process of senescence and  how it impacts hair health</vt:lpstr>
      <vt:lpstr>We developed the first and only  test model for hair senescent cells</vt:lpstr>
      <vt:lpstr>PowerPoint Presentation</vt:lpstr>
      <vt:lpstr>PowerPoint Presentation</vt:lpstr>
      <vt:lpstr>A truly senolytic active ingredient, with complete proof of action in vitro  and in vivo</vt:lpstr>
      <vt:lpstr>Less senescent cells,  more longevitality for hair</vt:lpstr>
      <vt:lpstr>With a clear Senolytic mode of action</vt:lpstr>
      <vt:lpstr>Showing highly significant hair density increase with proven photographic evidence </vt:lpstr>
      <vt:lpstr>PowerPoint Presentation</vt:lpstr>
      <vt:lpstr>Organic, ethical and  fully traceable bioactive</vt:lpstr>
      <vt:lpstr>PowerPoint Presentation</vt:lpstr>
      <vt:lpstr>PowerPoint Presentation</vt:lpstr>
      <vt:lpstr>PowerPoint Presentation</vt:lpstr>
      <vt:lpstr>PowerPoint Presentation</vt:lpstr>
      <vt:lpstr>PowerPoint Presentation</vt:lpstr>
    </vt:vector>
  </TitlesOfParts>
  <Company>dsm-firmenich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eterwell_hair_master_presentation_ 2025-04</dc:title>
  <dc:creator>Jina Kim</dc:creator>
  <cp:lastModifiedBy>Marie-Sophie Meisinger</cp:lastModifiedBy>
  <cp:revision>103</cp:revision>
  <dcterms:created xsi:type="dcterms:W3CDTF">2025-01-22T13:21:13Z</dcterms:created>
  <dcterms:modified xsi:type="dcterms:W3CDTF">2025-05-05T08:41:54Z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0x0101006F90B4297E767F4A8BB88A44287440FB</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2024-11-03T20:46:03Z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45f35ab5-e1ec-4928-aa11-e672cbaa48c4</vt:lpwstr>
  </property>
  <property fmtid="{D5CDD505-2E9C-101B-9397-08002B2CF9AE}" pid="10" name="MSIP_Label_2ff753fd-faf2-4608-9b59-553f003adcdf_ContentBits">
    <vt:lpwstr>0</vt:lpwstr>
  </property>
</Properties>
</file>