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5"/>
    <p:sldMasterId id="2147484067" r:id="rId6"/>
    <p:sldMasterId id="2147484075" r:id="rId7"/>
  </p:sldMasterIdLst>
  <p:notesMasterIdLst>
    <p:notesMasterId r:id="rId33"/>
  </p:notesMasterIdLst>
  <p:sldIdLst>
    <p:sldId id="2147483227" r:id="rId8"/>
    <p:sldId id="2147483244" r:id="rId9"/>
    <p:sldId id="2147483245" r:id="rId10"/>
    <p:sldId id="269" r:id="rId11"/>
    <p:sldId id="2147483324" r:id="rId12"/>
    <p:sldId id="2147483278" r:id="rId13"/>
    <p:sldId id="2147483272" r:id="rId14"/>
    <p:sldId id="2147483273" r:id="rId15"/>
    <p:sldId id="2147483271" r:id="rId16"/>
    <p:sldId id="2147483274" r:id="rId17"/>
    <p:sldId id="2147483275" r:id="rId18"/>
    <p:sldId id="2147483292" r:id="rId19"/>
    <p:sldId id="275" r:id="rId20"/>
    <p:sldId id="2147483290" r:id="rId21"/>
    <p:sldId id="2147483289" r:id="rId22"/>
    <p:sldId id="2147483280" r:id="rId23"/>
    <p:sldId id="2147483279" r:id="rId24"/>
    <p:sldId id="2147483281" r:id="rId25"/>
    <p:sldId id="2147483282" r:id="rId26"/>
    <p:sldId id="2147483283" r:id="rId27"/>
    <p:sldId id="2147483284" r:id="rId28"/>
    <p:sldId id="2147483285" r:id="rId29"/>
    <p:sldId id="2147483291" r:id="rId30"/>
    <p:sldId id="2147472862" r:id="rId31"/>
    <p:sldId id="2147483145" r:id="rId32"/>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7AB08-7C72-4CB0-83F5-758FD335E35B}">
          <p14:sldIdLst>
            <p14:sldId id="2147483227"/>
            <p14:sldId id="2147483244"/>
            <p14:sldId id="2147483245"/>
            <p14:sldId id="269"/>
            <p14:sldId id="2147483324"/>
            <p14:sldId id="2147483278"/>
            <p14:sldId id="2147483272"/>
            <p14:sldId id="2147483273"/>
            <p14:sldId id="2147483271"/>
            <p14:sldId id="2147483274"/>
            <p14:sldId id="2147483275"/>
            <p14:sldId id="2147483292"/>
            <p14:sldId id="275"/>
            <p14:sldId id="2147483290"/>
            <p14:sldId id="2147483289"/>
            <p14:sldId id="2147483280"/>
            <p14:sldId id="2147483279"/>
            <p14:sldId id="2147483281"/>
            <p14:sldId id="2147483282"/>
            <p14:sldId id="2147483283"/>
            <p14:sldId id="2147483284"/>
            <p14:sldId id="2147483285"/>
            <p14:sldId id="2147483291"/>
            <p14:sldId id="2147472862"/>
          </p14:sldIdLst>
        </p14:section>
        <p14:section name="Closing" id="{E823D340-5D84-4107-AE1B-3F71C00589B8}">
          <p14:sldIdLst>
            <p14:sldId id="2147483145"/>
          </p14:sldIdLst>
        </p14:section>
        <p14:section name="Annex" id="{070C7EA7-4FB6-4654-8D53-037728F98F5D}">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10B013-322C-9AB2-D49C-B515FF228775}" name="Olivier Garet" initials="OG" userId="S::olivier.garet@dsm-firmenich.com::a8f094c5-ae1d-4b82-8b32-79910b916d32" providerId="AD"/>
  <p188:author id="{780DC213-BDEF-2BE2-4B23-6507DE04C6E8}" name="Lorena Trigos" initials="LT" userId="bf78fc38cedc1c70" providerId="Windows Live"/>
  <p188:author id="{FC4BCA26-A39A-799C-47A2-187089F82AC0}" name="Mathias Gempeler" initials="MG" userId="S::Mathias.Gempeler@dsm-firmenich.com::2bd9c7c1-0887-47e6-9db2-e1644afc0b0b" providerId="AD"/>
  <p188:author id="{6431CC38-DA47-6651-57C6-5CA9DD856B2B}" name="Magdalena Priebe" initials="MP" userId="S::Magdalena.Priebe@dsm-firmenich.com::b7c77bba-c075-4477-81d7-67e396ff2fbd" providerId="AD"/>
  <p188:author id="{3CC71E50-4E9C-9DCE-40EA-ED48880F3132}" name="Meriem Saber" initials="MS" userId="S::Meriem.Saber@dsm-firmenich.com::3733459e-7646-4ff4-8e96-b2fc93d3c8e0" providerId="AD"/>
  <p188:author id="{52819654-818E-AC11-8500-3752AB9FA36F}" name="Magdalena Priebe" initials="MP" userId="S::magdalena.priebe@dsm-firmenich.com::b7c77bba-c075-4477-81d7-67e396ff2fbd" providerId="AD"/>
  <p188:author id="{A994516B-A911-ED67-FD7C-AFC4DDD37BE2}" name="Francesca Pascucci" initials="FP" userId="S::francesca.pascucci@dsm-firmenich.com::811ad1a6-1062-4d6d-a024-d8bcd1d58767" providerId="AD"/>
  <p188:author id="{DC148F6B-1089-1BFA-A312-6D83FAB2DC7E}" name="Francois Paul" initials="FP" userId="S::francois.paul@dsm-firmenich.com::cd345e1b-5b33-44e8-b09c-75307eac9781" providerId="AD"/>
  <p188:author id="{EE5A927B-8D85-054E-96F0-8C53EE642409}" name="Riccardo Sfriso" initials="RS" userId="S::riccardo.sfriso@dsm-firmenich.com::f44db48f-4aea-4ec9-bd40-9523d9a84759" providerId="AD"/>
  <p188:author id="{298B1CC0-5C2C-7039-46F0-B63E122EAA10}" name="Guillaume Laurent" initials="GL" userId="S::Guillaume.Laurent@dsm-firmenich.com::378e57e0-cea0-470c-bf24-19cc2b638d08" providerId="AD"/>
  <p188:author id="{351A6CC2-6036-3B43-A178-D4D857E9E522}" name="Caroline Guillien" initials="CG" userId="S::Caroline.Guillien@dsm-firmenich.com::3e4c10c0-1ee2-48be-9d78-4d6ed773945d" providerId="AD"/>
  <p188:author id="{1EA6C1C6-591D-5C0D-BB0F-467C43557E3F}" name="Mathias Gempeler" initials="MG" userId="S::mathias.gempeler@dsm-firmenich.com::2bd9c7c1-0887-47e6-9db2-e1644afc0b0b" providerId="AD"/>
  <p188:author id="{C52F8ED0-AD44-F319-DD9A-5B29DD710783}" name="Francesca Pascucci" initials="" userId="S::Francesca.Pascucci@dsm-firmenich.com::811ad1a6-1062-4d6d-a024-d8bcd1d58767" providerId="AD"/>
  <p188:author id="{CAD3D6D9-085F-C775-A45B-7BDDBBBE2DE6}" name="Francois Paul" initials="FP" userId="S::Francois.Paul@dsm-firmenich.com::cd345e1b-5b33-44e8-b09c-75307eac9781" providerId="AD"/>
  <p188:author id="{43CAFDE4-9992-24FC-19FB-231C4ABF5EBB}" name="Francesco Ortelli" initials="FO" userId="S::francesco.ortelli@dsm-firmenich.com::bb5ceb95-4520-4b8b-bd2d-3794b397b048" providerId="AD"/>
  <p188:author id="{ECB02FE6-DA76-5730-51B4-D01AB51551F7}" name="Guillaume Laurent" initials="GL" userId="S::guillaume.laurent@dsm-firmenich.com::378e57e0-cea0-470c-bf24-19cc2b638d08" providerId="AD"/>
  <p188:author id="{62FB4DE8-C33A-6EFC-2FA4-D631B41C84D7}" name="Riccardo Sfriso" initials="RS" userId="S::Riccardo.Sfriso@dsm-firmenich.com::f44db48f-4aea-4ec9-bd40-9523d9a84759" providerId="AD"/>
  <p188:author id="{B53159F0-325F-9035-056B-471C9F810F61}" name="Black to the future" initials="Bttf" userId="Black to the future"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DE8D8"/>
    <a:srgbClr val="3DD53D"/>
    <a:srgbClr val="CC7414"/>
    <a:srgbClr val="FF0000"/>
    <a:srgbClr val="FACDB0"/>
    <a:srgbClr val="FCD5B9"/>
    <a:srgbClr val="FCD7BC"/>
    <a:srgbClr val="FCD8BE"/>
    <a:srgbClr val="FAD0B2"/>
    <a:srgbClr val="FCDB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FE7AFB-D793-40A6-B69E-CBEA5D3D9257}" v="3" dt="2026-03-31T11:58:47.2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801" autoAdjust="0"/>
  </p:normalViewPr>
  <p:slideViewPr>
    <p:cSldViewPr snapToGrid="0">
      <p:cViewPr varScale="1">
        <p:scale>
          <a:sx n="106" d="100"/>
          <a:sy n="106" d="100"/>
        </p:scale>
        <p:origin x="4524"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099" cy="498932"/>
          </a:xfrm>
          <a:prstGeom prst="rect">
            <a:avLst/>
          </a:prstGeom>
        </p:spPr>
        <p:txBody>
          <a:bodyPr vert="horz" lIns="91440" tIns="45720" rIns="91440" bIns="45720" rtlCol="0"/>
          <a:lstStyle>
            <a:lvl1pPr algn="l">
              <a:defRPr sz="1200" b="0" i="0">
                <a:latin typeface="DM Sans" pitchFamily="2" charset="77"/>
              </a:defRPr>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b="0" i="0">
                <a:latin typeface="DM Sans" pitchFamily="2" charset="77"/>
              </a:defRPr>
            </a:lvl1pPr>
          </a:lstStyle>
          <a:p>
            <a:fld id="{03106EED-2D40-44D7-B64E-1AD68E2F4D2C}" type="datetimeFigureOut">
              <a:rPr lang="en-GB" smtClean="0"/>
              <a:pPr/>
              <a:t>31/03/2026</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9"/>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5170"/>
            <a:ext cx="2949099" cy="498931"/>
          </a:xfrm>
          <a:prstGeom prst="rect">
            <a:avLst/>
          </a:prstGeom>
        </p:spPr>
        <p:txBody>
          <a:bodyPr vert="horz" lIns="91440" tIns="45720" rIns="91440" bIns="45720" rtlCol="0" anchor="b"/>
          <a:lstStyle>
            <a:lvl1pPr algn="l">
              <a:defRPr sz="1200" b="0" i="0">
                <a:latin typeface="DM Sans" pitchFamily="2" charset="77"/>
              </a:defRPr>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b="0" i="0">
                <a:latin typeface="DM Sans" pitchFamily="2" charset="77"/>
              </a:defRPr>
            </a:lvl1pPr>
          </a:lstStyle>
          <a:p>
            <a:fld id="{BD280C27-7157-4F77-B111-5EB5ECD0D771}" type="slidenum">
              <a:rPr lang="en-GB" smtClean="0"/>
              <a:pPr/>
              <a:t>‹#›</a:t>
            </a:fld>
            <a:endParaRPr lang="en-GB"/>
          </a:p>
        </p:txBody>
      </p:sp>
    </p:spTree>
    <p:extLst>
      <p:ext uri="{BB962C8B-B14F-4D97-AF65-F5344CB8AC3E}">
        <p14:creationId xmlns:p14="http://schemas.microsoft.com/office/powerpoint/2010/main" val="2843862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B776E-C163-3642-39BD-F518C7F57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A5189-AFC9-8230-A39A-BF8657ACC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B2EBE-C3D1-267C-1D4D-9DEFE260D3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C8EF4B-72EC-877E-5F7D-D2B9FB164E41}"/>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78744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7db13d2a9d_0_0:notes"/>
          <p:cNvSpPr>
            <a:spLocks noGrp="1" noRot="1" noChangeAspect="1"/>
          </p:cNvSpPr>
          <p:nvPr>
            <p:ph type="sldImg" idx="2"/>
          </p:nvPr>
        </p:nvSpPr>
        <p:spPr>
          <a:xfrm>
            <a:off x="379413"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7db13d2a9d_0_0:notes"/>
          <p:cNvSpPr txBox="1">
            <a:spLocks noGrp="1"/>
          </p:cNvSpPr>
          <p:nvPr>
            <p:ph type="body" idx="1"/>
          </p:nvPr>
        </p:nvSpPr>
        <p:spPr>
          <a:xfrm>
            <a:off x="685320" y="4344093"/>
            <a:ext cx="5482564" cy="4115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30A80C36-4900-EB03-81F9-B013F2E023E4}"/>
            </a:ext>
          </a:extLst>
        </p:cNvPr>
        <p:cNvGrpSpPr/>
        <p:nvPr/>
      </p:nvGrpSpPr>
      <p:grpSpPr>
        <a:xfrm>
          <a:off x="0" y="0"/>
          <a:ext cx="0" cy="0"/>
          <a:chOff x="0" y="0"/>
          <a:chExt cx="0" cy="0"/>
        </a:xfrm>
      </p:grpSpPr>
      <p:sp>
        <p:nvSpPr>
          <p:cNvPr id="116" name="Google Shape;116;g37dab9e8c52_0_0:notes">
            <a:extLst>
              <a:ext uri="{FF2B5EF4-FFF2-40B4-BE49-F238E27FC236}">
                <a16:creationId xmlns:a16="http://schemas.microsoft.com/office/drawing/2014/main" id="{8D30878B-AAD6-D021-7976-85B7AF993CD6}"/>
              </a:ext>
            </a:extLst>
          </p:cNvPr>
          <p:cNvSpPr>
            <a:spLocks noGrp="1" noRot="1" noChangeAspect="1"/>
          </p:cNvSpPr>
          <p:nvPr>
            <p:ph type="sldImg" idx="2"/>
          </p:nvPr>
        </p:nvSpPr>
        <p:spPr>
          <a:xfrm>
            <a:off x="379413"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7dab9e8c52_0_0:notes">
            <a:extLst>
              <a:ext uri="{FF2B5EF4-FFF2-40B4-BE49-F238E27FC236}">
                <a16:creationId xmlns:a16="http://schemas.microsoft.com/office/drawing/2014/main" id="{680AF8D7-9980-B78B-F598-33C91D8C89DB}"/>
              </a:ext>
            </a:extLst>
          </p:cNvPr>
          <p:cNvSpPr txBox="1">
            <a:spLocks noGrp="1"/>
          </p:cNvSpPr>
          <p:nvPr>
            <p:ph type="body" idx="1"/>
          </p:nvPr>
        </p:nvSpPr>
        <p:spPr>
          <a:xfrm>
            <a:off x="685320" y="4344093"/>
            <a:ext cx="5482564" cy="4115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2304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42275-E830-6636-1F2E-490D1DD0F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EE501-1D19-CF0A-1B93-DCFCD33F6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F4BB-CA7B-6D20-C8AB-E0856DA41B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noProof="0" dirty="0">
                <a:solidFill>
                  <a:srgbClr val="9A500A"/>
                </a:solidFill>
                <a:latin typeface="DM Sans" pitchFamily="2" charset="0"/>
                <a:cs typeface="Arial"/>
              </a:rPr>
              <a:t>TECHNO: powered with </a:t>
            </a:r>
            <a:r>
              <a:rPr lang="en-US" kern="0" noProof="0" dirty="0" err="1">
                <a:solidFill>
                  <a:srgbClr val="9A500A"/>
                </a:solidFill>
                <a:latin typeface="DM Sans" pitchFamily="2" charset="0"/>
                <a:cs typeface="Arial"/>
              </a:rPr>
              <a:t>emoti</a:t>
            </a:r>
            <a:r>
              <a:rPr lang="en-US" b="1" kern="0" noProof="0" dirty="0" err="1">
                <a:solidFill>
                  <a:srgbClr val="9A500A"/>
                </a:solidFill>
                <a:latin typeface="DM Sans" pitchFamily="2" charset="0"/>
                <a:cs typeface="Arial"/>
              </a:rPr>
              <a:t>boost</a:t>
            </a:r>
            <a:r>
              <a:rPr lang="en-US" noProof="0" dirty="0">
                <a:solidFill>
                  <a:schemeClr val="accent2">
                    <a:lumMod val="50000"/>
                  </a:schemeClr>
                </a:solidFill>
              </a:rPr>
              <a:t>™ </a:t>
            </a:r>
            <a:r>
              <a:rPr lang="en-US" kern="0" noProof="0" dirty="0">
                <a:solidFill>
                  <a:srgbClr val="9A500A"/>
                </a:solidFill>
                <a:latin typeface="DM Sans" pitchFamily="2" charset="0"/>
                <a:cs typeface="Arial"/>
              </a:rPr>
              <a:t>accord, designed</a:t>
            </a:r>
            <a:r>
              <a:rPr lang="en-US" sz="1050" kern="0" noProof="0" dirty="0">
                <a:solidFill>
                  <a:srgbClr val="9A500A"/>
                </a:solidFill>
                <a:latin typeface="DM Sans" pitchFamily="2" charset="0"/>
                <a:cs typeface="Arial"/>
              </a:rPr>
              <a:t>*</a:t>
            </a:r>
            <a:r>
              <a:rPr lang="en-US" kern="0" noProof="0" dirty="0">
                <a:solidFill>
                  <a:srgbClr val="9A500A"/>
                </a:solidFill>
                <a:latin typeface="DM Sans" pitchFamily="2" charset="0"/>
                <a:cs typeface="Arial"/>
              </a:rPr>
              <a:t> to make you feel confident, that supports the idea of premium application, emotional benefit good for mature skins</a:t>
            </a:r>
            <a:endParaRPr lang="en-US" noProof="0" dirty="0"/>
          </a:p>
          <a:p>
            <a:endParaRPr lang="en-US" dirty="0"/>
          </a:p>
        </p:txBody>
      </p:sp>
      <p:sp>
        <p:nvSpPr>
          <p:cNvPr id="4" name="Slide Number Placeholder 3">
            <a:extLst>
              <a:ext uri="{FF2B5EF4-FFF2-40B4-BE49-F238E27FC236}">
                <a16:creationId xmlns:a16="http://schemas.microsoft.com/office/drawing/2014/main" id="{C35982DC-7950-4FC4-69AE-FA8AF4EB69BC}"/>
              </a:ext>
            </a:extLst>
          </p:cNvPr>
          <p:cNvSpPr>
            <a:spLocks noGrp="1"/>
          </p:cNvSpPr>
          <p:nvPr>
            <p:ph type="sldNum" sz="quarter" idx="5"/>
          </p:nvPr>
        </p:nvSpPr>
        <p:spPr/>
        <p:txBody>
          <a:bodyPr/>
          <a:lstStyle/>
          <a:p>
            <a:fld id="{BD280C27-7157-4F77-B111-5EB5ECD0D771}" type="slidenum">
              <a:rPr lang="en-GB" smtClean="0"/>
              <a:pPr/>
              <a:t>12</a:t>
            </a:fld>
            <a:endParaRPr lang="en-GB"/>
          </a:p>
        </p:txBody>
      </p:sp>
    </p:spTree>
    <p:extLst>
      <p:ext uri="{BB962C8B-B14F-4D97-AF65-F5344CB8AC3E}">
        <p14:creationId xmlns:p14="http://schemas.microsoft.com/office/powerpoint/2010/main" val="1879117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a:extLst>
            <a:ext uri="{FF2B5EF4-FFF2-40B4-BE49-F238E27FC236}">
              <a16:creationId xmlns:a16="http://schemas.microsoft.com/office/drawing/2014/main" id="{715B94DF-C636-4E13-E6D8-69ED0B3B58EA}"/>
            </a:ext>
          </a:extLst>
        </p:cNvPr>
        <p:cNvGrpSpPr/>
        <p:nvPr/>
      </p:nvGrpSpPr>
      <p:grpSpPr>
        <a:xfrm>
          <a:off x="0" y="0"/>
          <a:ext cx="0" cy="0"/>
          <a:chOff x="0" y="0"/>
          <a:chExt cx="0" cy="0"/>
        </a:xfrm>
      </p:grpSpPr>
      <p:sp>
        <p:nvSpPr>
          <p:cNvPr id="68" name="Google Shape;68;g368cf2b6ae4_0_0:notes">
            <a:extLst>
              <a:ext uri="{FF2B5EF4-FFF2-40B4-BE49-F238E27FC236}">
                <a16:creationId xmlns:a16="http://schemas.microsoft.com/office/drawing/2014/main" id="{A3A2DCD7-44D4-5EB0-6147-7A25582D8B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68cf2b6ae4_0_0:notes">
            <a:extLst>
              <a:ext uri="{FF2B5EF4-FFF2-40B4-BE49-F238E27FC236}">
                <a16:creationId xmlns:a16="http://schemas.microsoft.com/office/drawing/2014/main" id="{4047C2DF-7C71-11B3-3F55-52643EAF88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018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55C1B3-850C-42D0-AC92-1DA42E31B4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7244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55C1B3-850C-42D0-AC92-1DA42E31B4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0336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noProof="0" dirty="0">
                <a:solidFill>
                  <a:srgbClr val="9A500A"/>
                </a:solidFill>
                <a:latin typeface="DM Sans" pitchFamily="2" charset="0"/>
                <a:cs typeface="Arial"/>
              </a:rPr>
              <a:t>TECHNO: powered with </a:t>
            </a:r>
            <a:r>
              <a:rPr lang="en-US" kern="0" noProof="0" dirty="0" err="1">
                <a:solidFill>
                  <a:srgbClr val="9A500A"/>
                </a:solidFill>
                <a:latin typeface="DM Sans" pitchFamily="2" charset="0"/>
                <a:cs typeface="Arial"/>
              </a:rPr>
              <a:t>emoti</a:t>
            </a:r>
            <a:r>
              <a:rPr lang="en-US" b="1" kern="0" noProof="0" dirty="0" err="1">
                <a:solidFill>
                  <a:srgbClr val="9A500A"/>
                </a:solidFill>
                <a:latin typeface="DM Sans" pitchFamily="2" charset="0"/>
                <a:cs typeface="Arial"/>
              </a:rPr>
              <a:t>boost</a:t>
            </a:r>
            <a:r>
              <a:rPr lang="en-US" noProof="0" dirty="0">
                <a:solidFill>
                  <a:schemeClr val="accent2">
                    <a:lumMod val="50000"/>
                  </a:schemeClr>
                </a:solidFill>
              </a:rPr>
              <a:t>™ </a:t>
            </a:r>
            <a:r>
              <a:rPr lang="en-US" kern="0" noProof="0" dirty="0">
                <a:solidFill>
                  <a:srgbClr val="9A500A"/>
                </a:solidFill>
                <a:latin typeface="DM Sans" pitchFamily="2" charset="0"/>
                <a:cs typeface="Arial"/>
              </a:rPr>
              <a:t>accord, designed</a:t>
            </a:r>
            <a:r>
              <a:rPr lang="en-US" sz="1050" kern="0" noProof="0" dirty="0">
                <a:solidFill>
                  <a:srgbClr val="9A500A"/>
                </a:solidFill>
                <a:latin typeface="DM Sans" pitchFamily="2" charset="0"/>
                <a:cs typeface="Arial"/>
              </a:rPr>
              <a:t>*</a:t>
            </a:r>
            <a:r>
              <a:rPr lang="en-US" kern="0" noProof="0" dirty="0">
                <a:solidFill>
                  <a:srgbClr val="9A500A"/>
                </a:solidFill>
                <a:latin typeface="DM Sans" pitchFamily="2" charset="0"/>
                <a:cs typeface="Arial"/>
              </a:rPr>
              <a:t> to make you feel confident, that supports the idea of premium application, emotional benefit good for mature skins</a:t>
            </a:r>
            <a:endParaRPr lang="en-US" noProof="0" dirty="0"/>
          </a:p>
          <a:p>
            <a:endParaRPr lang="en-US" dirty="0"/>
          </a:p>
        </p:txBody>
      </p:sp>
      <p:sp>
        <p:nvSpPr>
          <p:cNvPr id="4" name="Slide Number Placeholder 3"/>
          <p:cNvSpPr>
            <a:spLocks noGrp="1"/>
          </p:cNvSpPr>
          <p:nvPr>
            <p:ph type="sldNum" sz="quarter" idx="5"/>
          </p:nvPr>
        </p:nvSpPr>
        <p:spPr/>
        <p:txBody>
          <a:bodyPr/>
          <a:lstStyle/>
          <a:p>
            <a:fld id="{BD280C27-7157-4F77-B111-5EB5ECD0D771}" type="slidenum">
              <a:rPr lang="en-GB" smtClean="0"/>
              <a:pPr/>
              <a:t>23</a:t>
            </a:fld>
            <a:endParaRPr lang="en-GB"/>
          </a:p>
        </p:txBody>
      </p:sp>
    </p:spTree>
    <p:extLst>
      <p:ext uri="{BB962C8B-B14F-4D97-AF65-F5344CB8AC3E}">
        <p14:creationId xmlns:p14="http://schemas.microsoft.com/office/powerpoint/2010/main" val="447300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900635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2971024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03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6033-4801-894F-2BA7-1B0D7F7BC7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E3F1E5-1DA4-4017-1274-63D07C03A4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8E6BB-32A5-82BA-6045-AE8603E8C57E}"/>
              </a:ext>
            </a:extLst>
          </p:cNvPr>
          <p:cNvSpPr>
            <a:spLocks noGrp="1"/>
          </p:cNvSpPr>
          <p:nvPr>
            <p:ph type="dt" sz="half" idx="10"/>
          </p:nvPr>
        </p:nvSpPr>
        <p:spPr/>
        <p:txBody>
          <a:bodyPr/>
          <a:lstStyle/>
          <a:p>
            <a:fld id="{A0E3058F-5F90-46D1-B8E5-94A775ECA0B4}" type="datetimeFigureOut">
              <a:rPr lang="en-US" smtClean="0"/>
              <a:t>3/31/2026</a:t>
            </a:fld>
            <a:endParaRPr lang="en-US"/>
          </a:p>
        </p:txBody>
      </p:sp>
      <p:sp>
        <p:nvSpPr>
          <p:cNvPr id="5" name="Footer Placeholder 4">
            <a:extLst>
              <a:ext uri="{FF2B5EF4-FFF2-40B4-BE49-F238E27FC236}">
                <a16:creationId xmlns:a16="http://schemas.microsoft.com/office/drawing/2014/main" id="{26519717-C63B-3163-617F-EB08EB21CA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6D480D-F979-7F3D-AB49-DA8BD71EE8D3}"/>
              </a:ext>
            </a:extLst>
          </p:cNvPr>
          <p:cNvSpPr>
            <a:spLocks noGrp="1"/>
          </p:cNvSpPr>
          <p:nvPr>
            <p:ph type="sldNum" sz="quarter" idx="12"/>
          </p:nvPr>
        </p:nvSpPr>
        <p:spPr/>
        <p:txBody>
          <a:bodyPr/>
          <a:lstStyle/>
          <a:p>
            <a:fld id="{D1A935AB-ACC9-4FBC-ADCC-1361D82BC4F1}" type="slidenum">
              <a:rPr lang="en-US" smtClean="0"/>
              <a:t>‹#›</a:t>
            </a:fld>
            <a:endParaRPr lang="en-US"/>
          </a:p>
        </p:txBody>
      </p:sp>
    </p:spTree>
    <p:extLst>
      <p:ext uri="{BB962C8B-B14F-4D97-AF65-F5344CB8AC3E}">
        <p14:creationId xmlns:p14="http://schemas.microsoft.com/office/powerpoint/2010/main" val="1593137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omente título 2">
  <p:cSld name="Somente título 2">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8287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6" name="Google Shape;26;p7"/>
          <p:cNvSpPr txBox="1">
            <a:spLocks noGrp="1"/>
          </p:cNvSpPr>
          <p:nvPr>
            <p:ph type="body" idx="1"/>
          </p:nvPr>
        </p:nvSpPr>
        <p:spPr>
          <a:xfrm>
            <a:off x="8287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27" name="Google Shape;27;p7"/>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title" idx="3"/>
          </p:nvPr>
        </p:nvSpPr>
        <p:spPr>
          <a:xfrm>
            <a:off x="40368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9" name="Google Shape;29;p7"/>
          <p:cNvSpPr txBox="1">
            <a:spLocks noGrp="1"/>
          </p:cNvSpPr>
          <p:nvPr>
            <p:ph type="body" idx="4"/>
          </p:nvPr>
        </p:nvSpPr>
        <p:spPr>
          <a:xfrm>
            <a:off x="40368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0" name="Google Shape;30;p7"/>
          <p:cNvSpPr txBox="1">
            <a:spLocks noGrp="1"/>
          </p:cNvSpPr>
          <p:nvPr>
            <p:ph type="title" idx="5"/>
          </p:nvPr>
        </p:nvSpPr>
        <p:spPr>
          <a:xfrm>
            <a:off x="73606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1" name="Google Shape;31;p7"/>
          <p:cNvSpPr txBox="1">
            <a:spLocks noGrp="1"/>
          </p:cNvSpPr>
          <p:nvPr>
            <p:ph type="body" idx="6"/>
          </p:nvPr>
        </p:nvSpPr>
        <p:spPr>
          <a:xfrm>
            <a:off x="73606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2" name="Google Shape;32;p7"/>
          <p:cNvSpPr txBox="1">
            <a:spLocks noGrp="1"/>
          </p:cNvSpPr>
          <p:nvPr>
            <p:ph type="title" idx="7"/>
          </p:nvPr>
        </p:nvSpPr>
        <p:spPr>
          <a:xfrm>
            <a:off x="8287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3" name="Google Shape;33;p7"/>
          <p:cNvSpPr txBox="1">
            <a:spLocks noGrp="1"/>
          </p:cNvSpPr>
          <p:nvPr>
            <p:ph type="body" idx="8"/>
          </p:nvPr>
        </p:nvSpPr>
        <p:spPr>
          <a:xfrm>
            <a:off x="8287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4" name="Google Shape;34;p7"/>
          <p:cNvSpPr txBox="1">
            <a:spLocks noGrp="1"/>
          </p:cNvSpPr>
          <p:nvPr>
            <p:ph type="title" idx="9"/>
          </p:nvPr>
        </p:nvSpPr>
        <p:spPr>
          <a:xfrm>
            <a:off x="40368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5" name="Google Shape;35;p7"/>
          <p:cNvSpPr txBox="1">
            <a:spLocks noGrp="1"/>
          </p:cNvSpPr>
          <p:nvPr>
            <p:ph type="body" idx="13"/>
          </p:nvPr>
        </p:nvSpPr>
        <p:spPr>
          <a:xfrm>
            <a:off x="40368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6" name="Google Shape;36;p7"/>
          <p:cNvSpPr txBox="1">
            <a:spLocks noGrp="1"/>
          </p:cNvSpPr>
          <p:nvPr>
            <p:ph type="title" idx="14"/>
          </p:nvPr>
        </p:nvSpPr>
        <p:spPr>
          <a:xfrm>
            <a:off x="73606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7" name="Google Shape;37;p7"/>
          <p:cNvSpPr txBox="1">
            <a:spLocks noGrp="1"/>
          </p:cNvSpPr>
          <p:nvPr>
            <p:ph type="body" idx="15"/>
          </p:nvPr>
        </p:nvSpPr>
        <p:spPr>
          <a:xfrm>
            <a:off x="73606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Tree>
    <p:extLst>
      <p:ext uri="{BB962C8B-B14F-4D97-AF65-F5344CB8AC3E}">
        <p14:creationId xmlns:p14="http://schemas.microsoft.com/office/powerpoint/2010/main" val="1590994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95808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b="0" i="0">
                <a:solidFill>
                  <a:schemeClr val="tx1">
                    <a:lumMod val="100000"/>
                  </a:schemeClr>
                </a:solidFill>
                <a:latin typeface="DM Sans" pitchFamily="2" charset="77"/>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1881740168"/>
      </p:ext>
    </p:extLst>
  </p:cSld>
  <p:clrMap bg1="lt1" tx1="dk1" bg2="lt2" tx2="dk2" accent1="accent1" accent2="accent2" accent3="accent3" accent4="accent4" accent5="accent5" accent6="accent6" hlink="hlink" folHlink="folHlink"/>
  <p:sldLayoutIdLst>
    <p:sldLayoutId id="2147483967" r:id="rId1"/>
    <p:sldLayoutId id="2147483986" r:id="rId2"/>
    <p:sldLayoutId id="2147484032" r:id="rId3"/>
    <p:sldLayoutId id="2147484035" r:id="rId4"/>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1580010389"/>
      </p:ext>
    </p:extLst>
  </p:cSld>
  <p:clrMap bg1="lt1" tx1="dk1" bg2="dk2" tx2="lt2" accent1="accent1" accent2="accent2" accent3="accent3" accent4="accent4" accent5="accent5" accent6="accent6" hlink="hlink" folHlink="folHlink"/>
  <p:sldLayoutIdLst>
    <p:sldLayoutId id="214748407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020817259"/>
      </p:ext>
    </p:extLst>
  </p:cSld>
  <p:clrMap bg1="lt1" tx1="dk1" bg2="lt2" tx2="dk2" accent1="accent1" accent2="accent2" accent3="accent3" accent4="accent4" accent5="accent5" accent6="accent6" hlink="hlink" folHlink="folHlink"/>
  <p:sldLayoutIdLst>
    <p:sldLayoutId id="2147484089" r:id="rId1"/>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 Id="rId9" Type="http://schemas.openxmlformats.org/officeDocument/2006/relationships/image" Target="../media/image17.svg"/></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9.png"/><Relationship Id="rId7"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22.png"/><Relationship Id="rId5" Type="http://schemas.openxmlformats.org/officeDocument/2006/relationships/image" Target="../media/image20.png"/><Relationship Id="rId10" Type="http://schemas.openxmlformats.org/officeDocument/2006/relationships/image" Target="../media/image15.svg"/><Relationship Id="rId4" Type="http://schemas.microsoft.com/office/2007/relationships/hdphoto" Target="../media/hdphoto1.wdp"/><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8.png"/><Relationship Id="rId11" Type="http://schemas.openxmlformats.org/officeDocument/2006/relationships/image" Target="../media/image17.svg"/><Relationship Id="rId5" Type="http://schemas.microsoft.com/office/2007/relationships/hdphoto" Target="../media/hdphoto1.wdp"/><Relationship Id="rId10"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30.svg"/></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5.xml"/><Relationship Id="rId7" Type="http://schemas.openxmlformats.org/officeDocument/2006/relationships/image" Target="../media/image1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4.svg"/><Relationship Id="rId5" Type="http://schemas.openxmlformats.org/officeDocument/2006/relationships/image" Target="../media/image3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4.svg"/><Relationship Id="rId5" Type="http://schemas.openxmlformats.org/officeDocument/2006/relationships/image" Target="../media/image3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19.png"/><Relationship Id="rId7" Type="http://schemas.openxmlformats.org/officeDocument/2006/relationships/image" Target="../media/image33.png"/><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1.wdp"/><Relationship Id="rId9"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1.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4.svg"/><Relationship Id="rId5" Type="http://schemas.openxmlformats.org/officeDocument/2006/relationships/image" Target="../media/image3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1.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4.svg"/><Relationship Id="rId5" Type="http://schemas.openxmlformats.org/officeDocument/2006/relationships/image" Target="../media/image3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4.sv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9.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4.sv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9.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4.sv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8.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4.sv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8.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7.png"/><Relationship Id="rId7" Type="http://schemas.openxmlformats.org/officeDocument/2006/relationships/image" Target="../media/image34.svg"/><Relationship Id="rId12" Type="http://schemas.openxmlformats.org/officeDocument/2006/relationships/image" Target="../media/image30.sv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3.png"/><Relationship Id="rId11" Type="http://schemas.openxmlformats.org/officeDocument/2006/relationships/image" Target="../media/image1.png"/><Relationship Id="rId5" Type="http://schemas.microsoft.com/office/2007/relationships/hdphoto" Target="../media/hdphoto1.wdp"/><Relationship Id="rId10" Type="http://schemas.openxmlformats.org/officeDocument/2006/relationships/image" Target="../media/image42.png"/><Relationship Id="rId4" Type="http://schemas.openxmlformats.org/officeDocument/2006/relationships/image" Target="../media/image19.png"/><Relationship Id="rId9"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touching her face&#10;&#10;AI-generated content may be incorrect.">
            <a:extLst>
              <a:ext uri="{FF2B5EF4-FFF2-40B4-BE49-F238E27FC236}">
                <a16:creationId xmlns:a16="http://schemas.microsoft.com/office/drawing/2014/main" id="{D3FD42F3-1713-FCC6-FD89-7227C16D39D2}"/>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rcRect/>
          <a:stretch>
            <a:fillRect/>
          </a:stretch>
        </p:blipFill>
        <p:spPr>
          <a:xfrm>
            <a:off x="20" y="1282"/>
            <a:ext cx="12191980" cy="6856718"/>
          </a:xfrm>
          <a:prstGeom prst="rect">
            <a:avLst/>
          </a:prstGeom>
        </p:spPr>
      </p:pic>
      <p:pic>
        <p:nvPicPr>
          <p:cNvPr id="2" name="Picture 1" descr="A logo with text on it&#10;&#10;AI-generated content may be incorrect.">
            <a:extLst>
              <a:ext uri="{FF2B5EF4-FFF2-40B4-BE49-F238E27FC236}">
                <a16:creationId xmlns:a16="http://schemas.microsoft.com/office/drawing/2014/main" id="{39E32694-AB38-6410-862C-F2BF5B9F3A7D}"/>
              </a:ext>
            </a:extLst>
          </p:cNvPr>
          <p:cNvPicPr>
            <a:picLocks noChangeAspect="1"/>
          </p:cNvPicPr>
          <p:nvPr/>
        </p:nvPicPr>
        <p:blipFill>
          <a:blip r:embed="rId3"/>
          <a:stretch>
            <a:fillRect/>
          </a:stretch>
        </p:blipFill>
        <p:spPr>
          <a:xfrm>
            <a:off x="10376386" y="127665"/>
            <a:ext cx="1691838" cy="1685925"/>
          </a:xfrm>
          <a:prstGeom prst="rect">
            <a:avLst/>
          </a:prstGeom>
        </p:spPr>
      </p:pic>
      <p:sp>
        <p:nvSpPr>
          <p:cNvPr id="3" name="TextBox 2">
            <a:extLst>
              <a:ext uri="{FF2B5EF4-FFF2-40B4-BE49-F238E27FC236}">
                <a16:creationId xmlns:a16="http://schemas.microsoft.com/office/drawing/2014/main" id="{0B430A45-5AA2-26FF-74F1-0484969528D7}"/>
              </a:ext>
            </a:extLst>
          </p:cNvPr>
          <p:cNvSpPr txBox="1"/>
          <p:nvPr/>
        </p:nvSpPr>
        <p:spPr>
          <a:xfrm>
            <a:off x="4777483" y="6400800"/>
            <a:ext cx="1489753" cy="369332"/>
          </a:xfrm>
          <a:prstGeom prst="rect">
            <a:avLst/>
          </a:prstGeom>
          <a:noFill/>
        </p:spPr>
        <p:txBody>
          <a:bodyPr wrap="square" rtlCol="0">
            <a:spAutoFit/>
          </a:bodyPr>
          <a:lstStyle/>
          <a:p>
            <a:r>
              <a:rPr lang="en-US" dirty="0">
                <a:solidFill>
                  <a:schemeClr val="bg1"/>
                </a:solidFill>
              </a:rPr>
              <a:t>April 2026</a:t>
            </a:r>
            <a:endParaRPr lang="en-CH" dirty="0">
              <a:solidFill>
                <a:schemeClr val="bg1"/>
              </a:solidFill>
            </a:endParaRPr>
          </a:p>
        </p:txBody>
      </p:sp>
    </p:spTree>
    <p:extLst>
      <p:ext uri="{BB962C8B-B14F-4D97-AF65-F5344CB8AC3E}">
        <p14:creationId xmlns:p14="http://schemas.microsoft.com/office/powerpoint/2010/main" val="2129281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B7F7C-62D3-7FEE-2EE4-A85259AB3603}"/>
            </a:ext>
          </a:extLst>
        </p:cNvPr>
        <p:cNvGrpSpPr/>
        <p:nvPr/>
      </p:nvGrpSpPr>
      <p:grpSpPr>
        <a:xfrm>
          <a:off x="0" y="0"/>
          <a:ext cx="0" cy="0"/>
          <a:chOff x="0" y="0"/>
          <a:chExt cx="0" cy="0"/>
        </a:xfrm>
      </p:grpSpPr>
      <p:pic>
        <p:nvPicPr>
          <p:cNvPr id="5" name="Picture Placeholder 4" descr="A person with her eyes closed&#10;&#10;AI-generated content may be incorrect.">
            <a:extLst>
              <a:ext uri="{FF2B5EF4-FFF2-40B4-BE49-F238E27FC236}">
                <a16:creationId xmlns:a16="http://schemas.microsoft.com/office/drawing/2014/main" id="{F167A46D-B233-7614-9F91-B0E59FD5F6E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19" name="Text Placeholder 3">
            <a:extLst>
              <a:ext uri="{FF2B5EF4-FFF2-40B4-BE49-F238E27FC236}">
                <a16:creationId xmlns:a16="http://schemas.microsoft.com/office/drawing/2014/main" id="{B1C34523-C843-0DDF-7B0C-59BEF4225F5A}"/>
              </a:ext>
            </a:extLst>
          </p:cNvPr>
          <p:cNvSpPr>
            <a:spLocks noGrp="1"/>
          </p:cNvSpPr>
          <p:nvPr>
            <p:ph type="body" sz="quarter" idx="20"/>
          </p:nvPr>
        </p:nvSpPr>
        <p:spPr>
          <a:xfrm>
            <a:off x="418974" y="586880"/>
            <a:ext cx="10002727" cy="900111"/>
          </a:xfrm>
        </p:spPr>
        <p:txBody>
          <a:bodyPr/>
          <a:lstStyle/>
          <a:p>
            <a:r>
              <a:rPr lang="en-US"/>
              <a:t>Concepts &amp;</a:t>
            </a:r>
          </a:p>
          <a:p>
            <a:r>
              <a:rPr lang="en-US"/>
              <a:t>Line-up</a:t>
            </a:r>
          </a:p>
        </p:txBody>
      </p:sp>
      <p:sp>
        <p:nvSpPr>
          <p:cNvPr id="21" name="Slide Number Placeholder 4">
            <a:extLst>
              <a:ext uri="{FF2B5EF4-FFF2-40B4-BE49-F238E27FC236}">
                <a16:creationId xmlns:a16="http://schemas.microsoft.com/office/drawing/2014/main" id="{C4D86CE3-A6CB-FDC9-0853-175F53363DDB}"/>
              </a:ext>
            </a:extLst>
          </p:cNvPr>
          <p:cNvSpPr>
            <a:spLocks noGrp="1"/>
          </p:cNvSpPr>
          <p:nvPr>
            <p:ph type="sldNum" sz="quarter" idx="10"/>
          </p:nvPr>
        </p:nvSpPr>
        <p:spPr>
          <a:xfrm>
            <a:off x="302400" y="6450806"/>
            <a:ext cx="1040625" cy="109061"/>
          </a:xfrm>
        </p:spPr>
        <p:txBody>
          <a:bodyPr/>
          <a:lstStyle/>
          <a:p>
            <a:pPr>
              <a:spcAft>
                <a:spcPts val="600"/>
              </a:spcAft>
            </a:pPr>
            <a:fld id="{5BA3E189-2F3A-42E5-B572-3520703B6186}" type="slidenum">
              <a:rPr lang="en-GB" smtClean="0"/>
              <a:pPr>
                <a:spcAft>
                  <a:spcPts val="600"/>
                </a:spcAft>
              </a:pPr>
              <a:t>2</a:t>
            </a:fld>
            <a:endParaRPr lang="en-GB" dirty="0"/>
          </a:p>
        </p:txBody>
      </p:sp>
    </p:spTree>
    <p:extLst>
      <p:ext uri="{BB962C8B-B14F-4D97-AF65-F5344CB8AC3E}">
        <p14:creationId xmlns:p14="http://schemas.microsoft.com/office/powerpoint/2010/main" val="917414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CA2DC-3542-633D-B534-E43F436854AC}"/>
            </a:ext>
          </a:extLst>
        </p:cNvPr>
        <p:cNvGrpSpPr/>
        <p:nvPr/>
      </p:nvGrpSpPr>
      <p:grpSpPr>
        <a:xfrm>
          <a:off x="0" y="0"/>
          <a:ext cx="0" cy="0"/>
          <a:chOff x="0" y="0"/>
          <a:chExt cx="0" cy="0"/>
        </a:xfrm>
      </p:grpSpPr>
      <p:pic>
        <p:nvPicPr>
          <p:cNvPr id="3" name="Image 0" descr="https://pitch-assets-ccb95893-de3f-4266-973c-20049231b248.s3.eu-west-1.amazonaws.com/5f1e9b34-f8d1-45a7-b4ee-e8a462082fd3?pitch-bytes=35262642&amp;pitch-content-type=image%2Fpng">
            <a:extLst>
              <a:ext uri="{FF2B5EF4-FFF2-40B4-BE49-F238E27FC236}">
                <a16:creationId xmlns:a16="http://schemas.microsoft.com/office/drawing/2014/main" id="{161B87FE-0200-1C6E-BBBC-A8BFE9F84359}"/>
              </a:ext>
            </a:extLst>
          </p:cNvPr>
          <p:cNvPicPr>
            <a:picLocks noChangeAspect="1"/>
          </p:cNvPicPr>
          <p:nvPr/>
        </p:nvPicPr>
        <p:blipFill>
          <a:blip r:embed="rId3" cstate="screen">
            <a:alphaModFix amt="93000"/>
            <a:extLst>
              <a:ext uri="{28A0092B-C50C-407E-A947-70E740481C1C}">
                <a14:useLocalDpi xmlns:a14="http://schemas.microsoft.com/office/drawing/2010/main"/>
              </a:ext>
            </a:extLst>
          </a:blip>
          <a:srcRect/>
          <a:stretch/>
        </p:blipFill>
        <p:spPr>
          <a:xfrm>
            <a:off x="7339826" y="0"/>
            <a:ext cx="4852175" cy="6858000"/>
          </a:xfrm>
          <a:prstGeom prst="rect">
            <a:avLst/>
          </a:prstGeom>
        </p:spPr>
      </p:pic>
      <p:sp>
        <p:nvSpPr>
          <p:cNvPr id="4" name="Text 0">
            <a:extLst>
              <a:ext uri="{FF2B5EF4-FFF2-40B4-BE49-F238E27FC236}">
                <a16:creationId xmlns:a16="http://schemas.microsoft.com/office/drawing/2014/main" id="{F3B3A701-2E92-98B8-F911-5308FB9D890E}"/>
              </a:ext>
            </a:extLst>
          </p:cNvPr>
          <p:cNvSpPr/>
          <p:nvPr/>
        </p:nvSpPr>
        <p:spPr>
          <a:xfrm>
            <a:off x="394861" y="1741851"/>
            <a:ext cx="6337243" cy="1687149"/>
          </a:xfrm>
          <a:prstGeom prst="rect">
            <a:avLst/>
          </a:prstGeom>
          <a:noFill/>
          <a:ln/>
        </p:spPr>
        <p:txBody>
          <a:bodyPr wrap="square" lIns="0" tIns="0" rIns="0" bIns="0" rtlCol="0" anchor="b"/>
          <a:lstStyle/>
          <a:p>
            <a:pPr>
              <a:lnSpc>
                <a:spcPts val="5700"/>
              </a:lnSpc>
            </a:pPr>
            <a:endParaRPr lang="en-US" sz="4000"/>
          </a:p>
        </p:txBody>
      </p:sp>
      <p:sp>
        <p:nvSpPr>
          <p:cNvPr id="5" name="Text 1">
            <a:extLst>
              <a:ext uri="{FF2B5EF4-FFF2-40B4-BE49-F238E27FC236}">
                <a16:creationId xmlns:a16="http://schemas.microsoft.com/office/drawing/2014/main" id="{D8722108-D4B5-C712-9CA0-B87387B8CC1F}"/>
              </a:ext>
            </a:extLst>
          </p:cNvPr>
          <p:cNvSpPr/>
          <p:nvPr/>
        </p:nvSpPr>
        <p:spPr>
          <a:xfrm>
            <a:off x="553888" y="2499728"/>
            <a:ext cx="5343330" cy="1257947"/>
          </a:xfrm>
          <a:prstGeom prst="rect">
            <a:avLst/>
          </a:prstGeom>
          <a:noFill/>
          <a:ln/>
        </p:spPr>
        <p:txBody>
          <a:bodyPr wrap="square" lIns="0" tIns="0" rIns="0" bIns="0" rtlCol="0" anchor="t"/>
          <a:lstStyle/>
          <a:p>
            <a:pPr>
              <a:lnSpc>
                <a:spcPts val="1875"/>
              </a:lnSpc>
            </a:pPr>
            <a:endParaRPr lang="en-US"/>
          </a:p>
          <a:p>
            <a:pPr>
              <a:lnSpc>
                <a:spcPts val="1875"/>
              </a:lnSpc>
            </a:pPr>
            <a:r>
              <a:rPr lang="en-US" b="1" kern="0" spc="-16">
                <a:solidFill>
                  <a:srgbClr val="6D0E17"/>
                </a:solidFill>
                <a:latin typeface="DM Sans" pitchFamily="34" charset="0"/>
                <a:ea typeface="DM Sans" pitchFamily="34" charset="-122"/>
                <a:cs typeface="DM Sans" pitchFamily="34" charset="-120"/>
              </a:rPr>
              <a:t>EXOVIVE™ LIFT </a:t>
            </a:r>
            <a:r>
              <a:rPr lang="en-US" kern="0" spc="-16">
                <a:solidFill>
                  <a:srgbClr val="6D0E17"/>
                </a:solidFill>
                <a:latin typeface="DM Sans" pitchFamily="34" charset="0"/>
                <a:ea typeface="DM Sans" pitchFamily="34" charset="-122"/>
                <a:cs typeface="DM Sans" pitchFamily="34" charset="-120"/>
              </a:rPr>
              <a:t>brings possibilities to connect with brands from different market spaces.</a:t>
            </a:r>
          </a:p>
          <a:p>
            <a:pPr>
              <a:lnSpc>
                <a:spcPts val="1875"/>
              </a:lnSpc>
            </a:pPr>
            <a:endParaRPr lang="en-US" kern="0" spc="-16">
              <a:solidFill>
                <a:srgbClr val="6D0E17"/>
              </a:solidFill>
              <a:latin typeface="DM Sans" pitchFamily="34" charset="0"/>
            </a:endParaRPr>
          </a:p>
          <a:p>
            <a:pPr>
              <a:lnSpc>
                <a:spcPts val="1875"/>
              </a:lnSpc>
            </a:pPr>
            <a:r>
              <a:rPr lang="en-US" kern="0" spc="-16">
                <a:solidFill>
                  <a:srgbClr val="6D0E17"/>
                </a:solidFill>
                <a:latin typeface="DM Sans" pitchFamily="34" charset="0"/>
              </a:rPr>
              <a:t>Here we land two different propositions for the same ingredient.</a:t>
            </a:r>
          </a:p>
          <a:p>
            <a:pPr>
              <a:lnSpc>
                <a:spcPts val="1875"/>
              </a:lnSpc>
            </a:pPr>
            <a:endParaRPr lang="en-US" kern="0" spc="-16">
              <a:solidFill>
                <a:srgbClr val="6D0E17"/>
              </a:solidFill>
              <a:latin typeface="DM Sans" pitchFamily="34" charset="0"/>
            </a:endParaRPr>
          </a:p>
          <a:p>
            <a:pPr>
              <a:lnSpc>
                <a:spcPts val="1875"/>
              </a:lnSpc>
            </a:pPr>
            <a:endParaRPr lang="en-US"/>
          </a:p>
        </p:txBody>
      </p:sp>
      <p:pic>
        <p:nvPicPr>
          <p:cNvPr id="6" name="Image 1" descr="https://pitch-assets-ccb95893-de3f-4266-973c-20049231b248.s3.eu-west-1.amazonaws.com/e88e1042-ff72-49e0-a15f-1fb89877ef73?pitch-bytes=509617&amp;pitch-content-type=image%2Fpng">
            <a:extLst>
              <a:ext uri="{FF2B5EF4-FFF2-40B4-BE49-F238E27FC236}">
                <a16:creationId xmlns:a16="http://schemas.microsoft.com/office/drawing/2014/main" id="{BBD68505-84D3-8B1D-614E-7809DD80F3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2" name="Slide Number Placeholder 4">
            <a:extLst>
              <a:ext uri="{FF2B5EF4-FFF2-40B4-BE49-F238E27FC236}">
                <a16:creationId xmlns:a16="http://schemas.microsoft.com/office/drawing/2014/main" id="{EDEDF9E4-F554-3136-E9EA-11875FAD6F1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a:spcAft>
                <a:spcPts val="600"/>
              </a:spcAft>
              <a:defRPr sz="1300">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tx1"/>
                </a:solidFill>
              </a:rPr>
              <a:pPr/>
              <a:t>3</a:t>
            </a:fld>
            <a:endParaRPr lang="en-GB" dirty="0">
              <a:solidFill>
                <a:schemeClr val="tx1"/>
              </a:solidFill>
            </a:endParaRPr>
          </a:p>
        </p:txBody>
      </p:sp>
    </p:spTree>
    <p:extLst>
      <p:ext uri="{BB962C8B-B14F-4D97-AF65-F5344CB8AC3E}">
        <p14:creationId xmlns:p14="http://schemas.microsoft.com/office/powerpoint/2010/main" val="725927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a:extLst>
            <a:ext uri="{FF2B5EF4-FFF2-40B4-BE49-F238E27FC236}">
              <a16:creationId xmlns:a16="http://schemas.microsoft.com/office/drawing/2014/main" id="{1671272E-EF05-EFC7-1591-BDE8DE4C62BA}"/>
            </a:ext>
          </a:extLst>
        </p:cNvPr>
        <p:cNvGrpSpPr/>
        <p:nvPr/>
      </p:nvGrpSpPr>
      <p:grpSpPr>
        <a:xfrm>
          <a:off x="0" y="0"/>
          <a:ext cx="0" cy="0"/>
          <a:chOff x="0" y="0"/>
          <a:chExt cx="0" cy="0"/>
        </a:xfrm>
      </p:grpSpPr>
      <p:pic>
        <p:nvPicPr>
          <p:cNvPr id="5" name="Imagem 4" descr="Mulher com a mão no rosto&#10;&#10;Descrição gerada automaticamente com confiança média">
            <a:extLst>
              <a:ext uri="{FF2B5EF4-FFF2-40B4-BE49-F238E27FC236}">
                <a16:creationId xmlns:a16="http://schemas.microsoft.com/office/drawing/2014/main" id="{A50853CF-5D7B-D81C-29A6-30CA91E13A4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15" name="Oval 14">
            <a:extLst>
              <a:ext uri="{FF2B5EF4-FFF2-40B4-BE49-F238E27FC236}">
                <a16:creationId xmlns:a16="http://schemas.microsoft.com/office/drawing/2014/main" id="{027F162F-BF7A-BC33-2535-B63F8C6D1E3F}"/>
              </a:ext>
            </a:extLst>
          </p:cNvPr>
          <p:cNvSpPr/>
          <p:nvPr/>
        </p:nvSpPr>
        <p:spPr>
          <a:xfrm>
            <a:off x="4192980" y="5974611"/>
            <a:ext cx="1051034" cy="1051034"/>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pitchFamily="2" charset="0"/>
            </a:endParaRPr>
          </a:p>
        </p:txBody>
      </p:sp>
      <p:sp>
        <p:nvSpPr>
          <p:cNvPr id="20" name="TextBox 19">
            <a:extLst>
              <a:ext uri="{FF2B5EF4-FFF2-40B4-BE49-F238E27FC236}">
                <a16:creationId xmlns:a16="http://schemas.microsoft.com/office/drawing/2014/main" id="{EEA36FEF-2978-7AF9-6AAD-9DD323540EFD}"/>
              </a:ext>
            </a:extLst>
          </p:cNvPr>
          <p:cNvSpPr txBox="1"/>
          <p:nvPr/>
        </p:nvSpPr>
        <p:spPr>
          <a:xfrm>
            <a:off x="246740" y="1075604"/>
            <a:ext cx="4147459" cy="4435573"/>
          </a:xfrm>
          <a:prstGeom prst="rect">
            <a:avLst/>
          </a:prstGeom>
          <a:noFill/>
        </p:spPr>
        <p:txBody>
          <a:bodyPr wrap="square" rtlCol="0">
            <a:spAutoFit/>
          </a:bodyPr>
          <a:lstStyle/>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The skin is a living network of cells, constantly communicating through microscopic messengers called exosomes. When cells stop talking, skin begins to age. Aging, at its core, is a communication breakdown. When cells stop talking, skin begins to age. But this dialogue can be restored.</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Intercellular communication within plants happens in the same way. Powered by the innovative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EXOVIVE™ LIFT</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the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EXOSYNC</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line combines cutting-edge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dermo-medical science with </a:t>
            </a:r>
            <a:r>
              <a:rPr kumimoji="0" lang="en-US" sz="1200" b="0" i="0" u="none" strike="noStrike" kern="0" cap="none" spc="0" normalizeH="0" baseline="0" noProof="0" err="1">
                <a:ln>
                  <a:noFill/>
                </a:ln>
                <a:solidFill>
                  <a:srgbClr val="000000"/>
                </a:solidFill>
                <a:effectLst/>
                <a:uLnTx/>
                <a:uFillTx/>
                <a:latin typeface="DM Sans" pitchFamily="2" charset="0"/>
                <a:cs typeface="Arial"/>
                <a:sym typeface="Arial"/>
              </a:rPr>
              <a:t>dsm-firmenich’s</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expertise in decoding the intelligence of nature. </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Plant-derived exosomes - pure actives condensed in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a cell-like membrane that penetrates easily - mirror the skin's own communication system to reactivate cellular dialogue, delivering the performance of professional treatments in your daily routine.</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The result? Visible skin renewal and a more youthful, sculpted look. Or, in other words: the future of natural skincare science.</a:t>
            </a:r>
          </a:p>
        </p:txBody>
      </p:sp>
      <p:sp>
        <p:nvSpPr>
          <p:cNvPr id="9" name="TextBox 19">
            <a:extLst>
              <a:ext uri="{FF2B5EF4-FFF2-40B4-BE49-F238E27FC236}">
                <a16:creationId xmlns:a16="http://schemas.microsoft.com/office/drawing/2014/main" id="{AEF4FB5C-773E-1AA2-64D8-8BDBE9266831}"/>
              </a:ext>
            </a:extLst>
          </p:cNvPr>
          <p:cNvSpPr txBox="1"/>
          <p:nvPr/>
        </p:nvSpPr>
        <p:spPr>
          <a:xfrm>
            <a:off x="244004" y="478704"/>
            <a:ext cx="4684870" cy="532453"/>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t>Is it possible to speak the native language </a:t>
            </a:r>
            <a:b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t>of youthful skin? Exosome science says yes.</a:t>
            </a:r>
          </a:p>
        </p:txBody>
      </p:sp>
      <p:sp>
        <p:nvSpPr>
          <p:cNvPr id="11" name="Oval 10">
            <a:extLst>
              <a:ext uri="{FF2B5EF4-FFF2-40B4-BE49-F238E27FC236}">
                <a16:creationId xmlns:a16="http://schemas.microsoft.com/office/drawing/2014/main" id="{1844A8CF-AED0-585B-F121-99D342DA697C}"/>
              </a:ext>
            </a:extLst>
          </p:cNvPr>
          <p:cNvSpPr/>
          <p:nvPr/>
        </p:nvSpPr>
        <p:spPr>
          <a:xfrm rot="19800000">
            <a:off x="9336684" y="-714052"/>
            <a:ext cx="2154621" cy="2154621"/>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BBE249BA-1F1D-10C1-FB08-E8F4CB9B7256}"/>
              </a:ext>
            </a:extLst>
          </p:cNvPr>
          <p:cNvSpPr/>
          <p:nvPr/>
        </p:nvSpPr>
        <p:spPr>
          <a:xfrm rot="19800000">
            <a:off x="8348414" y="469206"/>
            <a:ext cx="1481960" cy="1481960"/>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6" name="Picture 1">
            <a:extLst>
              <a:ext uri="{FF2B5EF4-FFF2-40B4-BE49-F238E27FC236}">
                <a16:creationId xmlns:a16="http://schemas.microsoft.com/office/drawing/2014/main" id="{AE0AC04F-6285-63DE-E666-05F5EB84712B}"/>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 name="Gráfico 2">
            <a:extLst>
              <a:ext uri="{FF2B5EF4-FFF2-40B4-BE49-F238E27FC236}">
                <a16:creationId xmlns:a16="http://schemas.microsoft.com/office/drawing/2014/main" id="{5F643D33-3929-C241-83AD-82630979EC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39536" y="6187103"/>
            <a:ext cx="1753064" cy="416417"/>
          </a:xfrm>
          <a:prstGeom prst="rect">
            <a:avLst/>
          </a:prstGeom>
        </p:spPr>
      </p:pic>
      <p:pic>
        <p:nvPicPr>
          <p:cNvPr id="7" name="Gráfico 6">
            <a:extLst>
              <a:ext uri="{FF2B5EF4-FFF2-40B4-BE49-F238E27FC236}">
                <a16:creationId xmlns:a16="http://schemas.microsoft.com/office/drawing/2014/main" id="{E958796D-7153-C9AB-BB08-58E7697FC7B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4890" y="6223823"/>
            <a:ext cx="2035870" cy="342976"/>
          </a:xfrm>
          <a:prstGeom prst="rect">
            <a:avLst/>
          </a:prstGeom>
        </p:spPr>
      </p:pic>
    </p:spTree>
    <p:extLst>
      <p:ext uri="{BB962C8B-B14F-4D97-AF65-F5344CB8AC3E}">
        <p14:creationId xmlns:p14="http://schemas.microsoft.com/office/powerpoint/2010/main" val="266974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Xícara com bebida&#10;&#10;Descrição gerada automaticamente com confiança média">
            <a:extLst>
              <a:ext uri="{FF2B5EF4-FFF2-40B4-BE49-F238E27FC236}">
                <a16:creationId xmlns:a16="http://schemas.microsoft.com/office/drawing/2014/main" id="{CADFB2DB-C35E-97AA-383D-8C6EA01D74A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0" name="Imagem 9" descr="Imagem em preto e produtos de higiene pessoal&#10;&#10;Descrição gerada automaticamente com confiança média">
            <a:extLst>
              <a:ext uri="{FF2B5EF4-FFF2-40B4-BE49-F238E27FC236}">
                <a16:creationId xmlns:a16="http://schemas.microsoft.com/office/drawing/2014/main" id="{27E32015-9D0A-B313-D2A6-D2A9CF627ED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668928" y="807918"/>
            <a:ext cx="3458714" cy="4614041"/>
          </a:xfrm>
          <a:prstGeom prst="rect">
            <a:avLst/>
          </a:prstGeom>
        </p:spPr>
      </p:pic>
      <p:pic>
        <p:nvPicPr>
          <p:cNvPr id="11" name="Imagem 10" descr="Imagem em preto e produtos de higiene pessoal&#10;&#10;Descrição gerada automaticamente com confiança baixa">
            <a:extLst>
              <a:ext uri="{FF2B5EF4-FFF2-40B4-BE49-F238E27FC236}">
                <a16:creationId xmlns:a16="http://schemas.microsoft.com/office/drawing/2014/main" id="{E6AD0CBF-240B-19A1-6636-7BE8B0B446C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373683" y="1282263"/>
            <a:ext cx="3184636" cy="4225159"/>
          </a:xfrm>
          <a:prstGeom prst="rect">
            <a:avLst/>
          </a:prstGeom>
        </p:spPr>
      </p:pic>
      <p:pic>
        <p:nvPicPr>
          <p:cNvPr id="3" name="Gráfico 2">
            <a:extLst>
              <a:ext uri="{FF2B5EF4-FFF2-40B4-BE49-F238E27FC236}">
                <a16:creationId xmlns:a16="http://schemas.microsoft.com/office/drawing/2014/main" id="{9F189895-0D4E-ABAC-C1A1-B81EB65DA6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2974" y="365829"/>
            <a:ext cx="4032031" cy="679262"/>
          </a:xfrm>
          <a:prstGeom prst="rect">
            <a:avLst/>
          </a:prstGeom>
        </p:spPr>
      </p:pic>
      <p:pic>
        <p:nvPicPr>
          <p:cNvPr id="5" name="Gráfico 4">
            <a:extLst>
              <a:ext uri="{FF2B5EF4-FFF2-40B4-BE49-F238E27FC236}">
                <a16:creationId xmlns:a16="http://schemas.microsoft.com/office/drawing/2014/main" id="{64B50A4D-81AC-1B7C-5353-E86598023DE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2974" y="1256379"/>
            <a:ext cx="2304612" cy="547430"/>
          </a:xfrm>
          <a:prstGeom prst="rect">
            <a:avLst/>
          </a:prstGeom>
        </p:spPr>
      </p:pic>
      <p:pic>
        <p:nvPicPr>
          <p:cNvPr id="8" name="Imagem 7" descr="Copo de café&#10;&#10;O conteúdo gerado por IA pode estar incorreto.">
            <a:extLst>
              <a:ext uri="{FF2B5EF4-FFF2-40B4-BE49-F238E27FC236}">
                <a16:creationId xmlns:a16="http://schemas.microsoft.com/office/drawing/2014/main" id="{CC460FD1-0D5A-7784-8ECF-B21E06EAF2B9}"/>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965382" y="1837760"/>
            <a:ext cx="2944212" cy="3925616"/>
          </a:xfrm>
          <a:prstGeom prst="rect">
            <a:avLst/>
          </a:prstGeom>
        </p:spPr>
      </p:pic>
    </p:spTree>
    <p:extLst>
      <p:ext uri="{BB962C8B-B14F-4D97-AF65-F5344CB8AC3E}">
        <p14:creationId xmlns:p14="http://schemas.microsoft.com/office/powerpoint/2010/main" val="4111345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Pearl Serum</a:t>
            </a:r>
          </a:p>
        </p:txBody>
      </p:sp>
      <p:sp>
        <p:nvSpPr>
          <p:cNvPr id="32" name="TextBox 11">
            <a:extLst>
              <a:ext uri="{FF2B5EF4-FFF2-40B4-BE49-F238E27FC236}">
                <a16:creationId xmlns:a16="http://schemas.microsoft.com/office/drawing/2014/main" id="{219D1CF8-1940-F157-75D1-FAA0BE70BCF8}"/>
              </a:ext>
            </a:extLst>
          </p:cNvPr>
          <p:cNvSpPr txBox="1"/>
          <p:nvPr/>
        </p:nvSpPr>
        <p:spPr>
          <a:xfrm>
            <a:off x="235160" y="5049931"/>
            <a:ext cx="3743658" cy="160787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Pearl Serum is a luxurious concentrate that enhances skin elasticity and firmness. Infused with EXOVIVE™ LIFT and the collagen-boosting duo SYN®-COLL CB and ETERWELL™ YOUTH, it delivers powerful anti-aging benefits. Luminous pearls release potent actives upon application, restoring skin’s youthful bounce and vitality.</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3" name="TextBox 3">
            <a:extLst>
              <a:ext uri="{FF2B5EF4-FFF2-40B4-BE49-F238E27FC236}">
                <a16:creationId xmlns:a16="http://schemas.microsoft.com/office/drawing/2014/main" id="{A010D3B9-5D29-DE98-A99B-0FD7126D6305}"/>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8" name="TextBox 5">
            <a:extLst>
              <a:ext uri="{FF2B5EF4-FFF2-40B4-BE49-F238E27FC236}">
                <a16:creationId xmlns:a16="http://schemas.microsoft.com/office/drawing/2014/main" id="{D10B5BFA-8E74-0293-88A9-DAD4D8E1494F}"/>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2" name="TextBox 7">
            <a:extLst>
              <a:ext uri="{FF2B5EF4-FFF2-40B4-BE49-F238E27FC236}">
                <a16:creationId xmlns:a16="http://schemas.microsoft.com/office/drawing/2014/main" id="{32DA394B-7289-4BB8-CF56-40E5302E4DE1}"/>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13" name="Conector Reto 12">
            <a:extLst>
              <a:ext uri="{FF2B5EF4-FFF2-40B4-BE49-F238E27FC236}">
                <a16:creationId xmlns:a16="http://schemas.microsoft.com/office/drawing/2014/main" id="{A88DAE18-D353-D656-6822-4E8F29F9B468}"/>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0DD0C910-1145-AE11-75A7-605E911E9072}"/>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3A167AB0-9AD7-41D0-1C6F-CE33FF38E7A0}"/>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áfico 2">
            <a:extLst>
              <a:ext uri="{FF2B5EF4-FFF2-40B4-BE49-F238E27FC236}">
                <a16:creationId xmlns:a16="http://schemas.microsoft.com/office/drawing/2014/main" id="{7ADD6792-1965-F411-63D6-FB6D305F96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169036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Pearl Serum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3" name="TextBox 11">
            <a:extLst>
              <a:ext uri="{FF2B5EF4-FFF2-40B4-BE49-F238E27FC236}">
                <a16:creationId xmlns:a16="http://schemas.microsoft.com/office/drawing/2014/main" id="{10636809-87E4-3427-DEFC-3BCCB78912AB}"/>
              </a:ext>
            </a:extLst>
          </p:cNvPr>
          <p:cNvSpPr txBox="1"/>
          <p:nvPr/>
        </p:nvSpPr>
        <p:spPr>
          <a:xfrm>
            <a:off x="235158" y="5070969"/>
            <a:ext cx="3743658" cy="276999"/>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SK-E-102856-31</a:t>
            </a:r>
          </a:p>
        </p:txBody>
      </p:sp>
      <p:sp>
        <p:nvSpPr>
          <p:cNvPr id="8" name="TextBox 11">
            <a:extLst>
              <a:ext uri="{FF2B5EF4-FFF2-40B4-BE49-F238E27FC236}">
                <a16:creationId xmlns:a16="http://schemas.microsoft.com/office/drawing/2014/main" id="{D61951E8-2EC3-02D0-3E61-3DDBD685A687}"/>
              </a:ext>
            </a:extLst>
          </p:cNvPr>
          <p:cNvSpPr txBox="1"/>
          <p:nvPr/>
        </p:nvSpPr>
        <p:spPr>
          <a:xfrm>
            <a:off x="235155" y="5458144"/>
            <a:ext cx="5263945" cy="1061829"/>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ALGIN, GLYCERIN, PENTYLENE GLYCOL</a:t>
            </a:r>
            <a:r>
              <a:rPr kumimoji="0" lang="en-US" sz="1050" b="1" i="0" u="none" strike="noStrike" kern="0" cap="none" spc="0" normalizeH="0" baseline="0" noProof="0">
                <a:ln>
                  <a:noFill/>
                </a:ln>
                <a:effectLst/>
                <a:uLnTx/>
                <a:uFillTx/>
                <a:latin typeface="DM Sans" pitchFamily="2" charset="0"/>
                <a:cs typeface="Arial"/>
                <a:sym typeface="Arial"/>
              </a:rPr>
              <a:t>, SYN®-COLL CB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ETERWELL™ YOUTH (1%)</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C13-14 ALKANE, POLYGLYCERYL-6 CAPRYLATE, POLYGLYCERYL-4 CAPRATE, POLYACRYLATE CROSSPOLYMER-6, CAPRYLYL GLYCOL, BIS-POLYCITRONELLYL SUCCINATE, SODIUM PHYTATE, UNDECANE, MICA, </a:t>
            </a:r>
            <a:r>
              <a:rPr kumimoji="0" lang="en-US" sz="1050" b="1" i="0" u="none" strike="noStrike" kern="0" cap="none" spc="0" normalizeH="0" baseline="0" noProof="0">
                <a:ln>
                  <a:noFill/>
                </a:ln>
                <a:effectLst/>
                <a:uLnTx/>
                <a:uFillTx/>
                <a:latin typeface="DM Sans" pitchFamily="2" charset="0"/>
                <a:cs typeface="Arial"/>
                <a:sym typeface="Arial"/>
              </a:rPr>
              <a:t>PINK BLOSSOM P02R418 (0.05%)</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EXOVIVE™ LIFT (0.026%)</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IRON TITANIUM OXIDE, SILICA, CI 77891, TIN OXIDE</a:t>
            </a:r>
          </a:p>
        </p:txBody>
      </p:sp>
      <p:sp>
        <p:nvSpPr>
          <p:cNvPr id="12" name="TextBox 3">
            <a:extLst>
              <a:ext uri="{FF2B5EF4-FFF2-40B4-BE49-F238E27FC236}">
                <a16:creationId xmlns:a16="http://schemas.microsoft.com/office/drawing/2014/main" id="{34D09660-F525-6F7D-02F0-1628606DE949}"/>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3" name="TextBox 5">
            <a:extLst>
              <a:ext uri="{FF2B5EF4-FFF2-40B4-BE49-F238E27FC236}">
                <a16:creationId xmlns:a16="http://schemas.microsoft.com/office/drawing/2014/main" id="{14900D05-C25A-9FD5-66AB-841FC2D520E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4" name="TextBox 7">
            <a:extLst>
              <a:ext uri="{FF2B5EF4-FFF2-40B4-BE49-F238E27FC236}">
                <a16:creationId xmlns:a16="http://schemas.microsoft.com/office/drawing/2014/main" id="{E550F366-E6D9-9F53-0E5B-E2E249188940}"/>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15" name="Conector Reto 14">
            <a:extLst>
              <a:ext uri="{FF2B5EF4-FFF2-40B4-BE49-F238E27FC236}">
                <a16:creationId xmlns:a16="http://schemas.microsoft.com/office/drawing/2014/main" id="{97AB9EFB-1B26-84EC-EDC8-98E691545677}"/>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to 15">
            <a:extLst>
              <a:ext uri="{FF2B5EF4-FFF2-40B4-BE49-F238E27FC236}">
                <a16:creationId xmlns:a16="http://schemas.microsoft.com/office/drawing/2014/main" id="{2121C80D-21AE-0E1F-AF86-2575D205D07B}"/>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48299706-F1AA-3EC4-AAB6-13178E43F017}"/>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áfico 2">
            <a:extLst>
              <a:ext uri="{FF2B5EF4-FFF2-40B4-BE49-F238E27FC236}">
                <a16:creationId xmlns:a16="http://schemas.microsoft.com/office/drawing/2014/main" id="{8F3410EE-B3D9-161F-DC8C-944020122A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148710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119856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118963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119990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11">
            <a:extLst>
              <a:ext uri="{FF2B5EF4-FFF2-40B4-BE49-F238E27FC236}">
                <a16:creationId xmlns:a16="http://schemas.microsoft.com/office/drawing/2014/main" id="{A1124EF8-BB28-4E8C-2163-2FD2CBECE5ED}"/>
              </a:ext>
            </a:extLst>
          </p:cNvPr>
          <p:cNvSpPr txBox="1"/>
          <p:nvPr/>
        </p:nvSpPr>
        <p:spPr>
          <a:xfrm>
            <a:off x="235158" y="5106009"/>
            <a:ext cx="6191043" cy="1738938"/>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SK-E-102649-23</a:t>
            </a:r>
            <a:br>
              <a:rPr kumimoji="0" lang="en-US" sz="1100" b="0" i="0" u="none" strike="noStrike" kern="0" cap="none" spc="0" normalizeH="0" baseline="0" noProof="0">
                <a:ln>
                  <a:noFill/>
                </a:ln>
                <a:effectLst/>
                <a:uLnTx/>
                <a:uFillTx/>
                <a:latin typeface="DM Sans" pitchFamily="2" charset="0"/>
                <a:cs typeface="Arial"/>
                <a:sym typeface="Arial"/>
              </a:rPr>
            </a:br>
            <a:br>
              <a:rPr kumimoji="0" lang="en-US" sz="1100" b="0" i="0" u="none" strike="noStrike" kern="0" cap="none" spc="0" normalizeH="0" baseline="0" noProof="0">
                <a:ln>
                  <a:noFill/>
                </a:ln>
                <a:effectLst/>
                <a:uLnTx/>
                <a:uFillTx/>
                <a:latin typeface="DM Sans" pitchFamily="2" charset="0"/>
                <a:cs typeface="Arial"/>
                <a:sym typeface="Arial"/>
              </a:rPr>
            </a:b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PROPANEDIOL, MACADAMIA INTEGRIFOLIA/TETRAPHYLLA SEED OIL, ORYZA SATIVA BRAN OIL, BUTYLENE GLYCOL, GLYCERYL BEHENATE, </a:t>
            </a:r>
            <a:r>
              <a:rPr kumimoji="0" lang="en-US" sz="1050" b="1" i="0" u="none" strike="noStrike" kern="0" cap="none" spc="0" normalizeH="0" baseline="0" noProof="0">
                <a:ln>
                  <a:noFill/>
                </a:ln>
                <a:effectLst/>
                <a:uLnTx/>
                <a:uFillTx/>
                <a:latin typeface="DM Sans" pitchFamily="2" charset="0"/>
                <a:cs typeface="Arial"/>
                <a:sym typeface="Arial"/>
              </a:rPr>
              <a:t>Niacinamide PC (3%)</a:t>
            </a:r>
            <a:r>
              <a:rPr kumimoji="0" lang="en-US" sz="1050" b="0" i="0" u="none" strike="noStrike" kern="0" cap="none" spc="0" normalizeH="0" baseline="0" noProof="0">
                <a:ln>
                  <a:noFill/>
                </a:ln>
                <a:effectLst/>
                <a:uLnTx/>
                <a:uFillTx/>
                <a:latin typeface="DM Sans" pitchFamily="2" charset="0"/>
                <a:cs typeface="Arial"/>
                <a:sym typeface="Arial"/>
              </a:rPr>
              <a:t>, POLYGLYCERYL-6 DISTEARATE, CANDELILLA/JOJOBA/RICE BRAN POLYGLYCERYL-3 ESTERS, JOJOBA ESTERS, </a:t>
            </a:r>
            <a:r>
              <a:rPr kumimoji="0" lang="en-US" sz="1050" b="1" i="0" u="none" strike="noStrike" kern="0" cap="none" spc="0" normalizeH="0" baseline="0" noProof="0">
                <a:ln>
                  <a:noFill/>
                </a:ln>
                <a:effectLst/>
                <a:uLnTx/>
                <a:uFillTx/>
                <a:latin typeface="DM Sans" pitchFamily="2" charset="0"/>
                <a:cs typeface="Arial"/>
                <a:sym typeface="Arial"/>
              </a:rPr>
              <a:t>ARGAN OIL (1%)</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STIMU-TEX® AS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POTATO STARCH MODIFIED, ACACIA DECURRENS FLOWER CERA, </a:t>
            </a:r>
            <a:r>
              <a:rPr kumimoji="0" lang="en-US" sz="1050" b="1" i="0" u="none" strike="noStrike" kern="0" cap="none" spc="0" normalizeH="0" baseline="0" noProof="0">
                <a:ln>
                  <a:noFill/>
                </a:ln>
                <a:effectLst/>
                <a:uLnTx/>
                <a:uFillTx/>
                <a:latin typeface="DM Sans" pitchFamily="2" charset="0"/>
                <a:cs typeface="Arial"/>
                <a:sym typeface="Arial"/>
              </a:rPr>
              <a:t>Mixed Tocopherols 95 (0.5%)</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HYA-ACT™ XS (0.5%)</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CAPRYLYL GLYCOL, GLYCERYL CAPRYLATE/CAPRATE, CETYL HYDROXYETHYLCELLULOSE, </a:t>
            </a:r>
            <a:r>
              <a:rPr kumimoji="0" lang="en-US" sz="1050" b="1" i="0" u="none" strike="noStrike" kern="0" cap="none" spc="0" normalizeH="0" baseline="0" noProof="0">
                <a:ln>
                  <a:noFill/>
                </a:ln>
                <a:effectLst/>
                <a:uLnTx/>
                <a:uFillTx/>
                <a:latin typeface="DM Sans" pitchFamily="2" charset="0"/>
                <a:cs typeface="Arial"/>
                <a:sym typeface="Arial"/>
              </a:rPr>
              <a:t>PINK BLOSSOM P02R418 (0.3%)</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EXOVIVE™ LIFT (0.026%)</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GLYCERIN, POLYGLYCERIN-3, CITRIC ACID, HELIANTHUS ANNUUS SEED CERA</a:t>
            </a:r>
          </a:p>
        </p:txBody>
      </p:sp>
      <p:pic>
        <p:nvPicPr>
          <p:cNvPr id="8" name="Gráfico 2">
            <a:extLst>
              <a:ext uri="{FF2B5EF4-FFF2-40B4-BE49-F238E27FC236}">
                <a16:creationId xmlns:a16="http://schemas.microsoft.com/office/drawing/2014/main" id="{4DB92040-7828-3878-82CC-5B93189B8A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pic>
        <p:nvPicPr>
          <p:cNvPr id="12" name="Imagem 7" descr="Copo de café&#10;&#10;O conteúdo gerado por IA pode estar incorreto.">
            <a:extLst>
              <a:ext uri="{FF2B5EF4-FFF2-40B4-BE49-F238E27FC236}">
                <a16:creationId xmlns:a16="http://schemas.microsoft.com/office/drawing/2014/main" id="{CA6466C0-BFAE-41D3-0B60-B503C3A851C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781074" y="1628794"/>
            <a:ext cx="3146641" cy="4195521"/>
          </a:xfrm>
          <a:prstGeom prst="rect">
            <a:avLst/>
          </a:prstGeom>
        </p:spPr>
      </p:pic>
    </p:spTree>
    <p:extLst>
      <p:ext uri="{BB962C8B-B14F-4D97-AF65-F5344CB8AC3E}">
        <p14:creationId xmlns:p14="http://schemas.microsoft.com/office/powerpoint/2010/main" val="114091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3536742"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Day Care Cream SPF 30</a:t>
            </a:r>
          </a:p>
        </p:txBody>
      </p:sp>
      <p:sp>
        <p:nvSpPr>
          <p:cNvPr id="32" name="TextBox 11">
            <a:extLst>
              <a:ext uri="{FF2B5EF4-FFF2-40B4-BE49-F238E27FC236}">
                <a16:creationId xmlns:a16="http://schemas.microsoft.com/office/drawing/2014/main" id="{219D1CF8-1940-F157-75D1-FAA0BE70BCF8}"/>
              </a:ext>
            </a:extLst>
          </p:cNvPr>
          <p:cNvSpPr txBox="1"/>
          <p:nvPr/>
        </p:nvSpPr>
        <p:spPr>
          <a:xfrm>
            <a:off x="235160" y="5049931"/>
            <a:ext cx="6143606" cy="1389868"/>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Day Care Cream SPF 30 is a high-performance daily moisturizer designed to protect the skin with a high eco-profile scire. It features EXOVIVE™ LIFT, and its exosome technology that enhances skin firmness and elasticity and a modern PARSOL® UV-filter system that efficient sun protection. Also enriched with the natural biotech duo REGU®-AGE CB and PEPHA®-CTIVE CB, delivering visible smoothness and radiance, making it an ideal choice for new generation natural science.</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884B61B8-A6E6-33B0-D1ED-D08FE9A3A4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4162260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3536742"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Day Care Cream SPF </a:t>
            </a:r>
            <a:r>
              <a:rPr lang="en-US" sz="2000" kern="0">
                <a:latin typeface="DM Sans" pitchFamily="2" charset="0"/>
                <a:cs typeface="Arial"/>
                <a:sym typeface="Arial"/>
              </a:rPr>
              <a:t>3</a:t>
            </a:r>
            <a:r>
              <a:rPr kumimoji="0" lang="en-US" sz="2000" b="0" i="0" u="none" strike="noStrike" kern="0" cap="none" spc="0" normalizeH="0" baseline="0" noProof="0">
                <a:ln>
                  <a:noFill/>
                </a:ln>
                <a:effectLst/>
                <a:uLnTx/>
                <a:uFillTx/>
                <a:latin typeface="DM Sans" pitchFamily="2" charset="0"/>
                <a:cs typeface="Arial"/>
                <a:sym typeface="Arial"/>
              </a:rPr>
              <a:t>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8">
            <a:extLst>
              <a:ext uri="{FF2B5EF4-FFF2-40B4-BE49-F238E27FC236}">
                <a16:creationId xmlns:a16="http://schemas.microsoft.com/office/drawing/2014/main" id="{9C00857C-41ED-449A-5B43-2B178A5E3A88}"/>
              </a:ext>
            </a:extLst>
          </p:cNvPr>
          <p:cNvSpPr txBox="1"/>
          <p:nvPr/>
        </p:nvSpPr>
        <p:spPr>
          <a:xfrm>
            <a:off x="320697" y="5113347"/>
            <a:ext cx="5927703" cy="1477328"/>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SK-E-102807-14</a:t>
            </a:r>
          </a:p>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DICAPRYLYL CARBONATE, </a:t>
            </a:r>
            <a:r>
              <a:rPr kumimoji="0" lang="en-US" sz="1050" b="1" i="0" u="none" strike="noStrike" kern="0" cap="none" spc="0" normalizeH="0" baseline="0" noProof="0">
                <a:ln>
                  <a:noFill/>
                </a:ln>
                <a:effectLst/>
                <a:uLnTx/>
                <a:uFillTx/>
                <a:latin typeface="DM Sans" pitchFamily="2" charset="0"/>
                <a:cs typeface="Arial"/>
                <a:sym typeface="Arial"/>
              </a:rPr>
              <a:t>PARSOL® DHHB (6%)</a:t>
            </a:r>
            <a:r>
              <a:rPr kumimoji="0" lang="en-US" sz="1050" b="0" i="0" u="none" strike="noStrike" kern="0" cap="none" spc="0" normalizeH="0" baseline="0" noProof="0">
                <a:ln>
                  <a:noFill/>
                </a:ln>
                <a:effectLst/>
                <a:uLnTx/>
                <a:uFillTx/>
                <a:latin typeface="DM Sans" pitchFamily="2" charset="0"/>
                <a:cs typeface="Arial"/>
                <a:sym typeface="Arial"/>
              </a:rPr>
              <a:t>, C12-15 ALKYL BENZOATE, ISOPROPYL LAUROYL SARCOSINATE, PROPANEDIOL, </a:t>
            </a:r>
            <a:r>
              <a:rPr kumimoji="0" lang="en-US" sz="1050" b="1" i="0" u="none" strike="noStrike" kern="0" cap="none" spc="0" normalizeH="0" baseline="0" noProof="0">
                <a:ln>
                  <a:noFill/>
                </a:ln>
                <a:effectLst/>
                <a:uLnTx/>
                <a:uFillTx/>
                <a:latin typeface="DM Sans" pitchFamily="2" charset="0"/>
                <a:cs typeface="Arial"/>
                <a:sym typeface="Arial"/>
              </a:rPr>
              <a:t>PARSOL® EHT (5%)</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PARSOL® Shield (2%)</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PEPHA®-CTIVE CB (2%)</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REGU®-AGE CB (2%)</a:t>
            </a:r>
            <a:r>
              <a:rPr kumimoji="0" lang="en-US" sz="1050" b="0" i="0" u="none" strike="noStrike" kern="0" cap="none" spc="0" normalizeH="0" baseline="0" noProof="0">
                <a:ln>
                  <a:noFill/>
                </a:ln>
                <a:effectLst/>
                <a:uLnTx/>
                <a:uFillTx/>
                <a:latin typeface="DM Sans" pitchFamily="2" charset="0"/>
                <a:cs typeface="Arial"/>
                <a:sym typeface="Arial"/>
              </a:rPr>
              <a:t>, POLYGLYCERYL-10 STEARATE, </a:t>
            </a:r>
            <a:r>
              <a:rPr kumimoji="0" lang="en-US" sz="1050" b="1" i="0" u="none" strike="noStrike" kern="0" cap="none" spc="0" normalizeH="0" baseline="0" noProof="0">
                <a:ln>
                  <a:noFill/>
                </a:ln>
                <a:effectLst/>
                <a:uLnTx/>
                <a:uFillTx/>
                <a:latin typeface="DM Sans" pitchFamily="2" charset="0"/>
                <a:cs typeface="Arial"/>
                <a:sym typeface="Arial"/>
              </a:rPr>
              <a:t>VALVANCE® </a:t>
            </a:r>
            <a:r>
              <a:rPr kumimoji="0" lang="en-US" sz="1050" b="1" i="1" u="none" strike="noStrike" kern="0" cap="none" spc="0" normalizeH="0" baseline="0" noProof="0">
                <a:ln>
                  <a:noFill/>
                </a:ln>
                <a:effectLst/>
                <a:uLnTx/>
                <a:uFillTx/>
                <a:latin typeface="DM Sans" pitchFamily="2" charset="0"/>
                <a:cs typeface="Arial"/>
                <a:sym typeface="Arial"/>
              </a:rPr>
              <a:t>Touch</a:t>
            </a:r>
            <a:r>
              <a:rPr kumimoji="0" lang="en-US" sz="1050" b="1" i="0" u="none" strike="noStrike" kern="0" cap="none" spc="0" normalizeH="0" baseline="0" noProof="0">
                <a:ln>
                  <a:noFill/>
                </a:ln>
                <a:effectLst/>
                <a:uLnTx/>
                <a:uFillTx/>
                <a:latin typeface="DM Sans" pitchFamily="2" charset="0"/>
                <a:cs typeface="Arial"/>
                <a:sym typeface="Arial"/>
              </a:rPr>
              <a:t> 210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BEHENYL ALCOHOL, CAPRYLYL GLYCOL, </a:t>
            </a:r>
            <a:r>
              <a:rPr kumimoji="0" lang="en-US" sz="1050" b="1" i="0" u="none" strike="noStrike" kern="0" cap="none" spc="0" normalizeH="0" baseline="0" noProof="0">
                <a:ln>
                  <a:noFill/>
                </a:ln>
                <a:effectLst/>
                <a:uLnTx/>
                <a:uFillTx/>
                <a:latin typeface="DM Sans" pitchFamily="2" charset="0"/>
                <a:cs typeface="Arial"/>
                <a:sym typeface="Arial"/>
              </a:rPr>
              <a:t>PINK BLOSSOM P02R418 (0.5%)</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XANTHAN GUM, GLYCERYL CAPRYLATE, MICA, CITRIC ACID, CI 77891, </a:t>
            </a:r>
            <a:r>
              <a:rPr kumimoji="0" lang="en-US" sz="1050" b="1" i="0" u="none" strike="noStrike" kern="0" cap="none" spc="0" normalizeH="0" baseline="0" noProof="0">
                <a:ln>
                  <a:noFill/>
                </a:ln>
                <a:effectLst/>
                <a:uLnTx/>
                <a:uFillTx/>
                <a:latin typeface="DM Sans" pitchFamily="2" charset="0"/>
                <a:cs typeface="Arial"/>
                <a:sym typeface="Arial"/>
              </a:rPr>
              <a:t>EXOVIVE™ LIFT (0.026%)</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CI 77491, TOCOPHEROL</a:t>
            </a:r>
          </a:p>
        </p:txBody>
      </p:sp>
      <p:pic>
        <p:nvPicPr>
          <p:cNvPr id="3" name="Gráfico 2">
            <a:extLst>
              <a:ext uri="{FF2B5EF4-FFF2-40B4-BE49-F238E27FC236}">
                <a16:creationId xmlns:a16="http://schemas.microsoft.com/office/drawing/2014/main" id="{75F75799-093A-3EAA-1917-F7522A3A47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4256382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1EAE9-4CF9-3AD1-FB88-5B90FFD1F62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DCF82BE-F3AA-9A7D-0A6C-BF8D5FDF78F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F29C4A77-DEC1-923C-23D2-F14E7F65A880}"/>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 name="Imagem 3">
            <a:extLst>
              <a:ext uri="{FF2B5EF4-FFF2-40B4-BE49-F238E27FC236}">
                <a16:creationId xmlns:a16="http://schemas.microsoft.com/office/drawing/2014/main" id="{24D3CFFC-974F-EB6E-E6FB-0A7A46903607}"/>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pic>
        <p:nvPicPr>
          <p:cNvPr id="7" name="Image 10">
            <a:extLst>
              <a:ext uri="{FF2B5EF4-FFF2-40B4-BE49-F238E27FC236}">
                <a16:creationId xmlns:a16="http://schemas.microsoft.com/office/drawing/2014/main" id="{E156AF23-1F32-2057-1E1D-F4F90771BD55}"/>
              </a:ext>
            </a:extLst>
          </p:cNvPr>
          <p:cNvPicPr>
            <a:picLocks noChangeAspect="1"/>
          </p:cNvPicPr>
          <p:nvPr/>
        </p:nvPicPr>
        <p:blipFill>
          <a:blip r:embed="rId7"/>
          <a:stretch>
            <a:fillRect/>
          </a:stretch>
        </p:blipFill>
        <p:spPr>
          <a:xfrm>
            <a:off x="6003889" y="-779476"/>
            <a:ext cx="8152545" cy="8152545"/>
          </a:xfrm>
          <a:prstGeom prst="ellipse">
            <a:avLst/>
          </a:prstGeom>
        </p:spPr>
      </p:pic>
      <p:sp>
        <p:nvSpPr>
          <p:cNvPr id="12" name="ZoneTexte 6">
            <a:extLst>
              <a:ext uri="{FF2B5EF4-FFF2-40B4-BE49-F238E27FC236}">
                <a16:creationId xmlns:a16="http://schemas.microsoft.com/office/drawing/2014/main" id="{0E5AD468-4D79-7BD2-1A7C-B6BDEB373926}"/>
              </a:ext>
            </a:extLst>
          </p:cNvPr>
          <p:cNvSpPr txBox="1"/>
          <p:nvPr/>
        </p:nvSpPr>
        <p:spPr>
          <a:xfrm>
            <a:off x="400092" y="3559290"/>
            <a:ext cx="4436313" cy="584775"/>
          </a:xfrm>
          <a:prstGeom prst="rect">
            <a:avLst/>
          </a:prstGeom>
          <a:noFill/>
        </p:spPr>
        <p:txBody>
          <a:bodyPr wrap="square" rtlCol="0">
            <a:spAutoFit/>
          </a:bodyPr>
          <a:lstStyle/>
          <a:p>
            <a:r>
              <a:rPr lang="en-US" sz="1600" i="1" kern="0" dirty="0">
                <a:latin typeface="DM Sans" pitchFamily="2" charset="0"/>
                <a:cs typeface="Arial"/>
              </a:rPr>
              <a:t>Premium olfactive experience.</a:t>
            </a:r>
            <a:br>
              <a:rPr lang="en-US" sz="1600" i="1" kern="0" dirty="0">
                <a:latin typeface="DM Sans" pitchFamily="2" charset="0"/>
                <a:cs typeface="Arial"/>
              </a:rPr>
            </a:br>
            <a:r>
              <a:rPr lang="en-US" sz="1600" i="1" kern="0" dirty="0">
                <a:latin typeface="DM Sans" pitchFamily="2" charset="0"/>
                <a:cs typeface="Arial"/>
              </a:rPr>
              <a:t>Youth quintessence captured in a fragrance </a:t>
            </a:r>
          </a:p>
        </p:txBody>
      </p:sp>
      <p:sp>
        <p:nvSpPr>
          <p:cNvPr id="13" name="ZoneTexte 6">
            <a:extLst>
              <a:ext uri="{FF2B5EF4-FFF2-40B4-BE49-F238E27FC236}">
                <a16:creationId xmlns:a16="http://schemas.microsoft.com/office/drawing/2014/main" id="{AFA999B5-67FB-A642-BA57-45BFF2B97A3B}"/>
              </a:ext>
            </a:extLst>
          </p:cNvPr>
          <p:cNvSpPr txBox="1"/>
          <p:nvPr/>
        </p:nvSpPr>
        <p:spPr>
          <a:xfrm>
            <a:off x="400092" y="2974949"/>
            <a:ext cx="3103272" cy="508473"/>
          </a:xfrm>
          <a:prstGeom prst="rect">
            <a:avLst/>
          </a:prstGeom>
          <a:noFill/>
        </p:spPr>
        <p:txBody>
          <a:bodyPr wrap="square" lIns="91440" tIns="45720" rIns="91440" bIns="45720" rtlCol="0" anchor="t">
            <a:spAutoFit/>
          </a:bodyPr>
          <a:lstStyle/>
          <a:p>
            <a:pPr>
              <a:lnSpc>
                <a:spcPct val="150000"/>
              </a:lnSpc>
            </a:pPr>
            <a:r>
              <a:rPr lang="en-US" sz="2000" kern="0" dirty="0">
                <a:latin typeface="DM Sans"/>
                <a:cs typeface="Arial"/>
              </a:rPr>
              <a:t>PINK BLOSSOM P02R418 </a:t>
            </a:r>
            <a:endParaRPr lang="en-US" sz="2000" dirty="0"/>
          </a:p>
        </p:txBody>
      </p:sp>
      <p:sp>
        <p:nvSpPr>
          <p:cNvPr id="14" name="ZoneTexte 12">
            <a:extLst>
              <a:ext uri="{FF2B5EF4-FFF2-40B4-BE49-F238E27FC236}">
                <a16:creationId xmlns:a16="http://schemas.microsoft.com/office/drawing/2014/main" id="{7871C950-CC83-1C58-3055-8E0833369017}"/>
              </a:ext>
            </a:extLst>
          </p:cNvPr>
          <p:cNvSpPr txBox="1"/>
          <p:nvPr/>
        </p:nvSpPr>
        <p:spPr>
          <a:xfrm>
            <a:off x="400092" y="4194058"/>
            <a:ext cx="4954200" cy="677108"/>
          </a:xfrm>
          <a:prstGeom prst="rect">
            <a:avLst/>
          </a:prstGeom>
          <a:noFill/>
        </p:spPr>
        <p:txBody>
          <a:bodyPr wrap="square">
            <a:spAutoFit/>
          </a:bodyPr>
          <a:lstStyle/>
          <a:p>
            <a:r>
              <a:rPr lang="en-US" sz="1200" kern="0" dirty="0">
                <a:latin typeface="DM Sans" pitchFamily="2" charset="0"/>
                <a:cs typeface="Arial"/>
              </a:rPr>
              <a:t>Floral notes are giving </a:t>
            </a:r>
            <a:r>
              <a:rPr lang="en-US" sz="1200" b="1" kern="0" dirty="0">
                <a:latin typeface="DM Sans" pitchFamily="2" charset="0"/>
                <a:cs typeface="Arial"/>
              </a:rPr>
              <a:t>vibrancy &amp; elegance to the fragrance</a:t>
            </a:r>
            <a:r>
              <a:rPr lang="en-US" sz="1200" kern="0" dirty="0">
                <a:latin typeface="DM Sans" pitchFamily="2" charset="0"/>
                <a:cs typeface="Arial"/>
              </a:rPr>
              <a:t>, while </a:t>
            </a:r>
            <a:r>
              <a:rPr lang="en-US" sz="1400" b="1" kern="0" dirty="0">
                <a:latin typeface="DM Sans" pitchFamily="2" charset="0"/>
                <a:cs typeface="Arial"/>
              </a:rPr>
              <a:t>AMBROX®</a:t>
            </a:r>
            <a:r>
              <a:rPr lang="en-US" sz="1200" kern="0" dirty="0">
                <a:latin typeface="DM Sans" pitchFamily="2" charset="0"/>
                <a:cs typeface="Arial"/>
              </a:rPr>
              <a:t> captive with unparalleled depth, exudes a </a:t>
            </a:r>
            <a:r>
              <a:rPr lang="en-US" sz="1200" b="1" kern="0" dirty="0">
                <a:latin typeface="DM Sans" pitchFamily="2" charset="0"/>
                <a:cs typeface="Arial"/>
              </a:rPr>
              <a:t>timeless natural sensuality.</a:t>
            </a:r>
            <a:r>
              <a:rPr lang="en-US" sz="1200" kern="0" dirty="0">
                <a:latin typeface="DM Sans" pitchFamily="2" charset="0"/>
                <a:cs typeface="Arial"/>
              </a:rPr>
              <a:t> </a:t>
            </a:r>
          </a:p>
        </p:txBody>
      </p:sp>
      <p:sp>
        <p:nvSpPr>
          <p:cNvPr id="15" name="ZoneTexte 14">
            <a:extLst>
              <a:ext uri="{FF2B5EF4-FFF2-40B4-BE49-F238E27FC236}">
                <a16:creationId xmlns:a16="http://schemas.microsoft.com/office/drawing/2014/main" id="{66EE1F02-2440-CA60-4E8E-B9BE5D6FBE1C}"/>
              </a:ext>
            </a:extLst>
          </p:cNvPr>
          <p:cNvSpPr txBox="1"/>
          <p:nvPr/>
        </p:nvSpPr>
        <p:spPr>
          <a:xfrm>
            <a:off x="400092" y="4964242"/>
            <a:ext cx="4163836" cy="492443"/>
          </a:xfrm>
          <a:prstGeom prst="rect">
            <a:avLst/>
          </a:prstGeom>
          <a:noFill/>
        </p:spPr>
        <p:txBody>
          <a:bodyPr wrap="square">
            <a:spAutoFit/>
          </a:bodyPr>
          <a:lstStyle/>
          <a:p>
            <a:r>
              <a:rPr lang="en-US" sz="1200" kern="0" dirty="0">
                <a:latin typeface="DM Sans" pitchFamily="2" charset="0"/>
                <a:cs typeface="Arial"/>
              </a:rPr>
              <a:t>powered with </a:t>
            </a:r>
            <a:r>
              <a:rPr lang="en-US" sz="1400" kern="0" dirty="0" err="1">
                <a:latin typeface="DM Sans" pitchFamily="2" charset="0"/>
                <a:cs typeface="Arial"/>
              </a:rPr>
              <a:t>emoti</a:t>
            </a:r>
            <a:r>
              <a:rPr lang="en-US" sz="1400" b="1" kern="0" dirty="0" err="1">
                <a:latin typeface="DM Sans" pitchFamily="2" charset="0"/>
                <a:cs typeface="Arial"/>
              </a:rPr>
              <a:t>boost</a:t>
            </a:r>
            <a:r>
              <a:rPr lang="en-US" sz="1400" b="1" kern="0" dirty="0">
                <a:latin typeface="DM Sans" pitchFamily="2" charset="0"/>
                <a:cs typeface="Arial"/>
              </a:rPr>
              <a:t>®</a:t>
            </a:r>
            <a:r>
              <a:rPr lang="en-US" sz="1200" kern="0" dirty="0">
                <a:latin typeface="DM Sans" pitchFamily="2" charset="0"/>
                <a:cs typeface="Arial"/>
              </a:rPr>
              <a:t> accord, </a:t>
            </a:r>
            <a:r>
              <a:rPr lang="en-US" sz="1200" b="1" kern="0" dirty="0" err="1">
                <a:latin typeface="DM Sans" pitchFamily="2" charset="0"/>
                <a:cs typeface="Arial"/>
              </a:rPr>
              <a:t>neuroscientifically</a:t>
            </a:r>
            <a:r>
              <a:rPr lang="en-US" sz="1200" b="1" kern="0" dirty="0">
                <a:latin typeface="DM Sans" pitchFamily="2" charset="0"/>
                <a:cs typeface="Arial"/>
              </a:rPr>
              <a:t> proven</a:t>
            </a:r>
            <a:r>
              <a:rPr lang="en-US" sz="1200" kern="0" dirty="0">
                <a:latin typeface="DM Sans" pitchFamily="2" charset="0"/>
                <a:cs typeface="Arial"/>
              </a:rPr>
              <a:t> to make you </a:t>
            </a:r>
            <a:r>
              <a:rPr lang="en-US" sz="1200" b="1" kern="0" dirty="0">
                <a:latin typeface="DM Sans" pitchFamily="2" charset="0"/>
                <a:cs typeface="Arial"/>
              </a:rPr>
              <a:t>feel confident</a:t>
            </a:r>
            <a:r>
              <a:rPr lang="en-US" sz="1200" kern="0" dirty="0">
                <a:latin typeface="DM Sans" pitchFamily="2" charset="0"/>
                <a:cs typeface="Arial"/>
              </a:rPr>
              <a:t>.</a:t>
            </a:r>
          </a:p>
        </p:txBody>
      </p:sp>
      <p:sp>
        <p:nvSpPr>
          <p:cNvPr id="19" name="Triangle isocèle 17">
            <a:extLst>
              <a:ext uri="{FF2B5EF4-FFF2-40B4-BE49-F238E27FC236}">
                <a16:creationId xmlns:a16="http://schemas.microsoft.com/office/drawing/2014/main" id="{51C358CB-A5C3-5806-8848-B733E3D8E6B6}"/>
              </a:ext>
            </a:extLst>
          </p:cNvPr>
          <p:cNvSpPr/>
          <p:nvPr/>
        </p:nvSpPr>
        <p:spPr>
          <a:xfrm>
            <a:off x="400092" y="5853465"/>
            <a:ext cx="737515" cy="713070"/>
          </a:xfrm>
          <a:prstGeom prst="triangle">
            <a:avLst/>
          </a:prstGeom>
          <a:solidFill>
            <a:schemeClr val="accent2"/>
          </a:solidFill>
          <a:ln w="19050" cap="flat" cmpd="sng" algn="ctr">
            <a:solidFill>
              <a:srgbClr val="E97132">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effectLst/>
              <a:uLnTx/>
              <a:uFillTx/>
              <a:latin typeface="Aptos" panose="02110004020202020204"/>
              <a:ea typeface="+mn-ea"/>
              <a:cs typeface="+mn-cs"/>
            </a:endParaRPr>
          </a:p>
        </p:txBody>
      </p:sp>
      <p:sp>
        <p:nvSpPr>
          <p:cNvPr id="20" name="ZoneTexte 13">
            <a:extLst>
              <a:ext uri="{FF2B5EF4-FFF2-40B4-BE49-F238E27FC236}">
                <a16:creationId xmlns:a16="http://schemas.microsoft.com/office/drawing/2014/main" id="{8D4F507D-FBEB-85AC-A6C3-D123C11200AE}"/>
              </a:ext>
            </a:extLst>
          </p:cNvPr>
          <p:cNvSpPr txBox="1"/>
          <p:nvPr/>
        </p:nvSpPr>
        <p:spPr>
          <a:xfrm>
            <a:off x="1288952" y="5827871"/>
            <a:ext cx="3750068" cy="738664"/>
          </a:xfrm>
          <a:prstGeom prst="rect">
            <a:avLst/>
          </a:prstGeom>
          <a:noFill/>
        </p:spPr>
        <p:txBody>
          <a:bodyPr wrap="square">
            <a:spAutoFit/>
          </a:bodyPr>
          <a:lstStyle/>
          <a:p>
            <a:r>
              <a:rPr lang="en-US" sz="1400" kern="0" dirty="0">
                <a:latin typeface="DM Sans" pitchFamily="2" charset="0"/>
                <a:cs typeface="Arial"/>
              </a:rPr>
              <a:t>top: red fruits pear peach</a:t>
            </a:r>
          </a:p>
          <a:p>
            <a:r>
              <a:rPr lang="en-US" sz="1400" kern="0" dirty="0">
                <a:latin typeface="DM Sans" pitchFamily="2" charset="0"/>
                <a:cs typeface="Arial"/>
              </a:rPr>
              <a:t>mid: rose </a:t>
            </a:r>
            <a:r>
              <a:rPr lang="en-US" sz="1400" kern="0" dirty="0" err="1">
                <a:latin typeface="DM Sans" pitchFamily="2" charset="0"/>
                <a:cs typeface="Arial"/>
              </a:rPr>
              <a:t>muguet</a:t>
            </a:r>
            <a:r>
              <a:rPr lang="en-US" sz="1400" kern="0" dirty="0">
                <a:latin typeface="DM Sans" pitchFamily="2" charset="0"/>
                <a:cs typeface="Arial"/>
              </a:rPr>
              <a:t> violet</a:t>
            </a:r>
          </a:p>
          <a:p>
            <a:r>
              <a:rPr lang="en-US" sz="1400" kern="0" dirty="0">
                <a:latin typeface="DM Sans" pitchFamily="2" charset="0"/>
                <a:cs typeface="Arial"/>
              </a:rPr>
              <a:t>fond: musky vanilla powdery</a:t>
            </a:r>
          </a:p>
        </p:txBody>
      </p:sp>
      <p:pic>
        <p:nvPicPr>
          <p:cNvPr id="21" name="Picture 12">
            <a:extLst>
              <a:ext uri="{FF2B5EF4-FFF2-40B4-BE49-F238E27FC236}">
                <a16:creationId xmlns:a16="http://schemas.microsoft.com/office/drawing/2014/main" id="{25A7271A-5805-208A-8201-F549121762DF}"/>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
        <p:nvSpPr>
          <p:cNvPr id="16" name="TextBox 5">
            <a:extLst>
              <a:ext uri="{FF2B5EF4-FFF2-40B4-BE49-F238E27FC236}">
                <a16:creationId xmlns:a16="http://schemas.microsoft.com/office/drawing/2014/main" id="{0345D3FF-F942-49EB-135B-F67255CBDBF3}"/>
              </a:ext>
            </a:extLst>
          </p:cNvPr>
          <p:cNvSpPr txBox="1"/>
          <p:nvPr/>
        </p:nvSpPr>
        <p:spPr>
          <a:xfrm>
            <a:off x="433043" y="1326564"/>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effectLst/>
                <a:uLnTx/>
                <a:uFillTx/>
                <a:latin typeface="DM Sans" pitchFamily="2" charset="0"/>
                <a:cs typeface="Arial"/>
                <a:sym typeface="Arial"/>
              </a:rPr>
              <a:t>with </a:t>
            </a:r>
            <a:r>
              <a:rPr kumimoji="0" lang="en-US" sz="2000" b="1" i="0" u="none" strike="noStrike" kern="0" cap="none" spc="0" normalizeH="0" baseline="0" noProof="0" dirty="0">
                <a:ln>
                  <a:noFill/>
                </a:ln>
                <a:effectLst/>
                <a:uLnTx/>
                <a:uFillTx/>
                <a:latin typeface="DM Sans" pitchFamily="2" charset="0"/>
                <a:cs typeface="Arial"/>
                <a:sym typeface="Arial"/>
              </a:rPr>
              <a:t>EXOVIVE™ LIFT</a:t>
            </a:r>
          </a:p>
        </p:txBody>
      </p:sp>
      <p:sp>
        <p:nvSpPr>
          <p:cNvPr id="17" name="TextBox 8">
            <a:extLst>
              <a:ext uri="{FF2B5EF4-FFF2-40B4-BE49-F238E27FC236}">
                <a16:creationId xmlns:a16="http://schemas.microsoft.com/office/drawing/2014/main" id="{8843D4B2-64DB-C19A-76A9-612AB361B7EB}"/>
              </a:ext>
            </a:extLst>
          </p:cNvPr>
          <p:cNvSpPr txBox="1"/>
          <p:nvPr/>
        </p:nvSpPr>
        <p:spPr>
          <a:xfrm>
            <a:off x="433043" y="1815072"/>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dirty="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dirty="0">
                <a:latin typeface="DM Sans" pitchFamily="2" charset="0"/>
                <a:cs typeface="Arial"/>
                <a:sym typeface="Arial"/>
              </a:rPr>
              <a:t>f</a:t>
            </a:r>
            <a:r>
              <a:rPr kumimoji="0" lang="en-US" sz="1600" u="none" strike="noStrike" kern="0" cap="none" spc="0" normalizeH="0" baseline="0" noProof="0" dirty="0">
                <a:ln>
                  <a:noFill/>
                </a:ln>
                <a:effectLst/>
                <a:uLnTx/>
                <a:uFillTx/>
                <a:latin typeface="DM Sans" pitchFamily="2" charset="0"/>
                <a:cs typeface="Arial"/>
                <a:sym typeface="Arial"/>
              </a:rPr>
              <a:t>or deep regeneration</a:t>
            </a:r>
          </a:p>
        </p:txBody>
      </p:sp>
      <p:pic>
        <p:nvPicPr>
          <p:cNvPr id="18" name="Gráfico 2">
            <a:extLst>
              <a:ext uri="{FF2B5EF4-FFF2-40B4-BE49-F238E27FC236}">
                <a16:creationId xmlns:a16="http://schemas.microsoft.com/office/drawing/2014/main" id="{ED2B5C27-8361-021C-5547-9DB6D1D99A6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20859" y="524675"/>
            <a:ext cx="4032031" cy="679262"/>
          </a:xfrm>
          <a:prstGeom prst="rect">
            <a:avLst/>
          </a:prstGeom>
        </p:spPr>
      </p:pic>
    </p:spTree>
    <p:extLst>
      <p:ext uri="{BB962C8B-B14F-4D97-AF65-F5344CB8AC3E}">
        <p14:creationId xmlns:p14="http://schemas.microsoft.com/office/powerpoint/2010/main" val="3081022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04FD98EC-00A1-390D-D183-AC8332C66DF7}"/>
            </a:ext>
          </a:extLst>
        </p:cNvPr>
        <p:cNvGrpSpPr/>
        <p:nvPr/>
      </p:nvGrpSpPr>
      <p:grpSpPr>
        <a:xfrm>
          <a:off x="0" y="0"/>
          <a:ext cx="0" cy="0"/>
          <a:chOff x="0" y="0"/>
          <a:chExt cx="0" cy="0"/>
        </a:xfrm>
      </p:grpSpPr>
      <p:pic>
        <p:nvPicPr>
          <p:cNvPr id="4" name="GettyImages-1646646355">
            <a:hlinkClick r:id="" action="ppaction://media"/>
            <a:extLst>
              <a:ext uri="{FF2B5EF4-FFF2-40B4-BE49-F238E27FC236}">
                <a16:creationId xmlns:a16="http://schemas.microsoft.com/office/drawing/2014/main" id="{F1CF44FE-C33D-5F3A-8C93-4D2D336678EB}"/>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18000" contrast="-4000"/>
          </a:blip>
          <a:stretch>
            <a:fillRect/>
          </a:stretch>
        </p:blipFill>
        <p:spPr>
          <a:xfrm>
            <a:off x="0" y="0"/>
            <a:ext cx="12192000" cy="6858000"/>
          </a:xfrm>
          <a:prstGeom prst="rect">
            <a:avLst/>
          </a:prstGeom>
        </p:spPr>
      </p:pic>
      <p:pic>
        <p:nvPicPr>
          <p:cNvPr id="71" name="Google Shape;71;p14" title="LO_lineup_exglobal_REV03.2.png">
            <a:extLst>
              <a:ext uri="{FF2B5EF4-FFF2-40B4-BE49-F238E27FC236}">
                <a16:creationId xmlns:a16="http://schemas.microsoft.com/office/drawing/2014/main" id="{DEEF0812-3C1E-A45F-E53E-FABE47BE00D0}"/>
              </a:ext>
            </a:extLst>
          </p:cNvPr>
          <p:cNvPicPr preferRelativeResize="0"/>
          <p:nvPr/>
        </p:nvPicPr>
        <p:blipFill>
          <a:blip r:embed="rId6">
            <a:alphaModFix/>
          </a:blip>
          <a:stretch>
            <a:fillRect/>
          </a:stretch>
        </p:blipFill>
        <p:spPr>
          <a:xfrm>
            <a:off x="-4" y="5"/>
            <a:ext cx="12192004" cy="6857995"/>
          </a:xfrm>
          <a:prstGeom prst="rect">
            <a:avLst/>
          </a:prstGeom>
          <a:noFill/>
          <a:ln>
            <a:noFill/>
          </a:ln>
        </p:spPr>
      </p:pic>
      <p:pic>
        <p:nvPicPr>
          <p:cNvPr id="2" name="Picture 1">
            <a:extLst>
              <a:ext uri="{FF2B5EF4-FFF2-40B4-BE49-F238E27FC236}">
                <a16:creationId xmlns:a16="http://schemas.microsoft.com/office/drawing/2014/main" id="{C6C19FB1-31FB-7737-51A7-A5C34D1247BD}"/>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9395640" y="6284014"/>
            <a:ext cx="2514907" cy="486000"/>
          </a:xfrm>
          <a:prstGeom prst="rect">
            <a:avLst/>
          </a:prstGeom>
        </p:spPr>
      </p:pic>
    </p:spTree>
    <p:extLst>
      <p:ext uri="{BB962C8B-B14F-4D97-AF65-F5344CB8AC3E}">
        <p14:creationId xmlns:p14="http://schemas.microsoft.com/office/powerpoint/2010/main" val="179224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3" name="TextBox 8">
            <a:extLst>
              <a:ext uri="{FF2B5EF4-FFF2-40B4-BE49-F238E27FC236}">
                <a16:creationId xmlns:a16="http://schemas.microsoft.com/office/drawing/2014/main" id="{17EDF81D-6C32-F7F5-6053-352E0B177FDF}"/>
              </a:ext>
            </a:extLst>
          </p:cNvPr>
          <p:cNvSpPr txBox="1"/>
          <p:nvPr/>
        </p:nvSpPr>
        <p:spPr>
          <a:xfrm>
            <a:off x="4600865" y="4391496"/>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b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áfico 5">
            <a:extLst>
              <a:ext uri="{FF2B5EF4-FFF2-40B4-BE49-F238E27FC236}">
                <a16:creationId xmlns:a16="http://schemas.microsoft.com/office/drawing/2014/main" id="{5B4EAF3C-7800-98F1-FCB7-34AA993D03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94886" y="3460524"/>
            <a:ext cx="4945039" cy="742916"/>
          </a:xfrm>
          <a:prstGeom prst="rect">
            <a:avLst/>
          </a:prstGeom>
        </p:spPr>
      </p:pic>
      <p:pic>
        <p:nvPicPr>
          <p:cNvPr id="4" name="Imagem 3" descr="Mulher segurando guarda-chuva laranja&#10;&#10;O conteúdo gerado por IA pode estar incorreto.">
            <a:extLst>
              <a:ext uri="{FF2B5EF4-FFF2-40B4-BE49-F238E27FC236}">
                <a16:creationId xmlns:a16="http://schemas.microsoft.com/office/drawing/2014/main" id="{D5BCC732-4CFE-2DAB-1772-2117045C01F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35616" y="518984"/>
            <a:ext cx="5818733" cy="5782962"/>
          </a:xfrm>
          <a:prstGeom prst="rect">
            <a:avLst/>
          </a:prstGeom>
        </p:spPr>
      </p:pic>
    </p:spTree>
    <p:extLst>
      <p:ext uri="{BB962C8B-B14F-4D97-AF65-F5344CB8AC3E}">
        <p14:creationId xmlns:p14="http://schemas.microsoft.com/office/powerpoint/2010/main" val="4213854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3" name="TextBox 8">
            <a:extLst>
              <a:ext uri="{FF2B5EF4-FFF2-40B4-BE49-F238E27FC236}">
                <a16:creationId xmlns:a16="http://schemas.microsoft.com/office/drawing/2014/main" id="{17EDF81D-6C32-F7F5-6053-352E0B177FDF}"/>
              </a:ext>
            </a:extLst>
          </p:cNvPr>
          <p:cNvSpPr txBox="1"/>
          <p:nvPr/>
        </p:nvSpPr>
        <p:spPr>
          <a:xfrm>
            <a:off x="523540" y="1468414"/>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Box 5">
            <a:extLst>
              <a:ext uri="{FF2B5EF4-FFF2-40B4-BE49-F238E27FC236}">
                <a16:creationId xmlns:a16="http://schemas.microsoft.com/office/drawing/2014/main" id="{357081C4-E1B7-7DBE-4240-7F76372687B2}"/>
              </a:ext>
            </a:extLst>
          </p:cNvPr>
          <p:cNvSpPr txBox="1"/>
          <p:nvPr/>
        </p:nvSpPr>
        <p:spPr>
          <a:xfrm>
            <a:off x="538533" y="2622185"/>
            <a:ext cx="3541632" cy="4018792"/>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600" b="1" i="0" u="none" strike="noStrike" kern="0" cap="none" spc="0" normalizeH="0" baseline="0" noProof="0">
                <a:ln>
                  <a:noFill/>
                </a:ln>
                <a:solidFill>
                  <a:srgbClr val="9A500A"/>
                </a:solidFill>
                <a:effectLst/>
                <a:uLnTx/>
                <a:uFillTx/>
                <a:latin typeface="DM Sans" pitchFamily="2" charset="0"/>
                <a:cs typeface="Arial"/>
                <a:sym typeface="Arial"/>
              </a:rPr>
              <a:t>What if nature could speak directly to your skin?</a:t>
            </a:r>
            <a:br>
              <a:rPr kumimoji="0" lang="en-US" sz="1200" b="1" i="0" u="none" strike="noStrike" kern="0" cap="none" spc="0" normalizeH="0" baseline="0" noProof="0">
                <a:ln>
                  <a:noFill/>
                </a:ln>
                <a:solidFill>
                  <a:srgbClr val="9A500A"/>
                </a:solidFill>
                <a:effectLst/>
                <a:uLnTx/>
                <a:uFillTx/>
                <a:latin typeface="DM Sans" pitchFamily="2" charset="0"/>
                <a:cs typeface="Arial"/>
                <a:sym typeface="Arial"/>
              </a:rPr>
            </a:br>
            <a:b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Exosome science says yes. The skin is a living network of cells, constantly communicating through microscopic messengers called exosomes Aging, at its core, is a communication breakdown. When cells stop talking, skin begins to age. But this dialogue can be restored.</a:t>
            </a:r>
          </a:p>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Intercellular communication within plants happens in the same way. Powered by the innovative </a:t>
            </a:r>
            <a:r>
              <a:rPr kumimoji="0" lang="en-US" sz="1200" b="1" i="0" u="none" strike="noStrike" kern="0" cap="none" spc="0" normalizeH="0" baseline="0" noProof="0">
                <a:ln>
                  <a:noFill/>
                </a:ln>
                <a:solidFill>
                  <a:srgbClr val="9A500A"/>
                </a:solidFill>
                <a:effectLst/>
                <a:uLnTx/>
                <a:uFillTx/>
                <a:latin typeface="DM Sans" pitchFamily="2" charset="0"/>
                <a:cs typeface="Arial"/>
                <a:sym typeface="Arial"/>
              </a:rPr>
              <a:t>EXOVIVE™ LIFT</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the </a:t>
            </a:r>
            <a:r>
              <a:rPr kumimoji="0" lang="en-US" sz="1200" b="0" i="0" u="none" strike="noStrike" kern="0" cap="none" spc="0" normalizeH="0" baseline="0" noProof="0" err="1">
                <a:ln>
                  <a:noFill/>
                </a:ln>
                <a:solidFill>
                  <a:srgbClr val="9A500A"/>
                </a:solidFill>
                <a:effectLst/>
                <a:uLnTx/>
                <a:uFillTx/>
                <a:latin typeface="DM Sans" pitchFamily="2" charset="0"/>
                <a:cs typeface="Arial"/>
                <a:sym typeface="Arial"/>
              </a:rPr>
              <a:t>Exssence</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line captures the quintessence of nature to resume skin cells communication. Carefully sourced from organic natural origins, plant-derived exosomes are preserved at full</a:t>
            </a:r>
          </a:p>
        </p:txBody>
      </p:sp>
      <p:sp>
        <p:nvSpPr>
          <p:cNvPr id="13" name="TextBox 7">
            <a:extLst>
              <a:ext uri="{FF2B5EF4-FFF2-40B4-BE49-F238E27FC236}">
                <a16:creationId xmlns:a16="http://schemas.microsoft.com/office/drawing/2014/main" id="{2BB535FF-EC83-B060-2618-38B5983D0A09}"/>
              </a:ext>
            </a:extLst>
          </p:cNvPr>
          <p:cNvSpPr txBox="1"/>
          <p:nvPr/>
        </p:nvSpPr>
        <p:spPr>
          <a:xfrm>
            <a:off x="4269821" y="3264108"/>
            <a:ext cx="3266583" cy="2492734"/>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potency through </a:t>
            </a:r>
            <a:r>
              <a:rPr kumimoji="0" lang="en-US" sz="1200" b="0" i="0" u="none" strike="noStrike" kern="0" cap="none" spc="0" normalizeH="0" baseline="0" noProof="0" err="1">
                <a:ln>
                  <a:noFill/>
                </a:ln>
                <a:solidFill>
                  <a:srgbClr val="9A500A"/>
                </a:solidFill>
                <a:effectLst/>
                <a:uLnTx/>
                <a:uFillTx/>
                <a:latin typeface="DM Sans" pitchFamily="2" charset="0"/>
                <a:cs typeface="Arial"/>
                <a:sym typeface="Arial"/>
              </a:rPr>
              <a:t>dsm-firmenich's</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sustainable patented extraction process. Like perfectly crafted puzzle pieces, they integrate harmoniously with your skin's own communication system, reactivating the cellular communication and supporting natural regeneration.</a:t>
            </a:r>
          </a:p>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The result? Skin that glows with vitality, sculpted and youthful. The pinnacle of natural skincare science.</a:t>
            </a:r>
          </a:p>
        </p:txBody>
      </p:sp>
      <p:pic>
        <p:nvPicPr>
          <p:cNvPr id="5" name="Gráfico 4">
            <a:extLst>
              <a:ext uri="{FF2B5EF4-FFF2-40B4-BE49-F238E27FC236}">
                <a16:creationId xmlns:a16="http://schemas.microsoft.com/office/drawing/2014/main" id="{3AA5895D-76EB-4801-2A71-4B7FFEA5DA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pic>
        <p:nvPicPr>
          <p:cNvPr id="8" name="Imagem 7" descr="Mulher segurando guarda-chuva laranja&#10;&#10;O conteúdo gerado por IA pode estar incorreto.">
            <a:extLst>
              <a:ext uri="{FF2B5EF4-FFF2-40B4-BE49-F238E27FC236}">
                <a16:creationId xmlns:a16="http://schemas.microsoft.com/office/drawing/2014/main" id="{299DAE58-81DB-555E-902E-956315F1672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231271" y="411524"/>
            <a:ext cx="5343168" cy="5798475"/>
          </a:xfrm>
          <a:prstGeom prst="rect">
            <a:avLst/>
          </a:prstGeom>
        </p:spPr>
      </p:pic>
    </p:spTree>
    <p:extLst>
      <p:ext uri="{BB962C8B-B14F-4D97-AF65-F5344CB8AC3E}">
        <p14:creationId xmlns:p14="http://schemas.microsoft.com/office/powerpoint/2010/main" val="914320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78664939-AB42-4561-FB88-E97B39C5673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1468414"/>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b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Imagem 5">
            <a:extLst>
              <a:ext uri="{FF2B5EF4-FFF2-40B4-BE49-F238E27FC236}">
                <a16:creationId xmlns:a16="http://schemas.microsoft.com/office/drawing/2014/main" id="{D51266EB-FEB7-2123-9CC2-223A726B5922}"/>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5455178" y="1169233"/>
            <a:ext cx="3176462" cy="4283763"/>
          </a:xfrm>
          <a:prstGeom prst="rect">
            <a:avLst/>
          </a:prstGeom>
        </p:spPr>
      </p:pic>
      <p:pic>
        <p:nvPicPr>
          <p:cNvPr id="8" name="Imagem 7">
            <a:extLst>
              <a:ext uri="{FF2B5EF4-FFF2-40B4-BE49-F238E27FC236}">
                <a16:creationId xmlns:a16="http://schemas.microsoft.com/office/drawing/2014/main" id="{58026CEA-1B22-5ACA-CA1F-B1EF0F9EB1D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15046" y="1536215"/>
            <a:ext cx="2795223" cy="3976742"/>
          </a:xfrm>
          <a:prstGeom prst="rect">
            <a:avLst/>
          </a:prstGeom>
        </p:spPr>
      </p:pic>
      <p:pic>
        <p:nvPicPr>
          <p:cNvPr id="9" name="Gráfico 8">
            <a:extLst>
              <a:ext uri="{FF2B5EF4-FFF2-40B4-BE49-F238E27FC236}">
                <a16:creationId xmlns:a16="http://schemas.microsoft.com/office/drawing/2014/main" id="{D4AB7A8B-22AD-7E19-1EA0-18C12A64C5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7560" y="537442"/>
            <a:ext cx="4945039" cy="742916"/>
          </a:xfrm>
          <a:prstGeom prst="rect">
            <a:avLst/>
          </a:prstGeom>
        </p:spPr>
      </p:pic>
      <p:pic>
        <p:nvPicPr>
          <p:cNvPr id="12" name="Imagem 11" descr="Uma imagem contendo xícara, café, produtos de higiene pessoal, mesa&#10;&#10;O conteúdo gerado por IA pode estar incorreto.">
            <a:extLst>
              <a:ext uri="{FF2B5EF4-FFF2-40B4-BE49-F238E27FC236}">
                <a16:creationId xmlns:a16="http://schemas.microsoft.com/office/drawing/2014/main" id="{C46F45F9-01A3-534B-3F53-FDF4CBC3277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608136" y="1939126"/>
            <a:ext cx="2860340" cy="3813786"/>
          </a:xfrm>
          <a:prstGeom prst="rect">
            <a:avLst/>
          </a:prstGeom>
        </p:spPr>
      </p:pic>
    </p:spTree>
    <p:extLst>
      <p:ext uri="{BB962C8B-B14F-4D97-AF65-F5344CB8AC3E}">
        <p14:creationId xmlns:p14="http://schemas.microsoft.com/office/powerpoint/2010/main" val="428773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4E61E8B-F0AE-C4BA-23CB-3C721E7C457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9" name="TextBox 1">
            <a:extLst>
              <a:ext uri="{FF2B5EF4-FFF2-40B4-BE49-F238E27FC236}">
                <a16:creationId xmlns:a16="http://schemas.microsoft.com/office/drawing/2014/main" id="{CA554E24-4EB7-FDAF-6AB3-07809848A9D3}"/>
              </a:ext>
            </a:extLst>
          </p:cNvPr>
          <p:cNvSpPr txBox="1"/>
          <p:nvPr/>
        </p:nvSpPr>
        <p:spPr>
          <a:xfrm>
            <a:off x="523540" y="5852131"/>
            <a:ext cx="3138985"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98.47% natural origin content</a:t>
            </a:r>
          </a:p>
        </p:txBody>
      </p:sp>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014050"/>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Gráfico 4">
            <a:extLst>
              <a:ext uri="{FF2B5EF4-FFF2-40B4-BE49-F238E27FC236}">
                <a16:creationId xmlns:a16="http://schemas.microsoft.com/office/drawing/2014/main" id="{819A3DD7-C64B-23EB-EC88-1D19C71D27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pic>
        <p:nvPicPr>
          <p:cNvPr id="6" name="Imagem 5" descr="Uma imagem contendo xícara, café, produtos de higiene pessoal, mesa&#10;&#10;O conteúdo gerado por IA pode estar incorreto.">
            <a:extLst>
              <a:ext uri="{FF2B5EF4-FFF2-40B4-BE49-F238E27FC236}">
                <a16:creationId xmlns:a16="http://schemas.microsoft.com/office/drawing/2014/main" id="{CBEBF24D-88F2-1DCB-CAAE-3B8BDC5137F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22284" y="1583544"/>
            <a:ext cx="3146372" cy="4195162"/>
          </a:xfrm>
          <a:prstGeom prst="rect">
            <a:avLst/>
          </a:prstGeom>
        </p:spPr>
      </p:pic>
      <p:sp>
        <p:nvSpPr>
          <p:cNvPr id="4" name="TextBox 11">
            <a:extLst>
              <a:ext uri="{FF2B5EF4-FFF2-40B4-BE49-F238E27FC236}">
                <a16:creationId xmlns:a16="http://schemas.microsoft.com/office/drawing/2014/main" id="{AD6222EB-BE4F-7814-D12F-3D18CA5464CF}"/>
              </a:ext>
            </a:extLst>
          </p:cNvPr>
          <p:cNvSpPr txBox="1"/>
          <p:nvPr/>
        </p:nvSpPr>
        <p:spPr>
          <a:xfrm>
            <a:off x="523543" y="3446982"/>
            <a:ext cx="3923766" cy="2043893"/>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A sensorially rich, nutritive skincare cream that melts effortlessly into the skin for a soft, velvety finish. Infused with EXOVIVE™ LIFT, a powerful exosome complex and with a blend of HYA-ACT</a:t>
            </a:r>
            <a:r>
              <a:rPr kumimoji="0" lang="en-US" sz="1200" b="0" i="0" u="none" strike="noStrike" kern="0" cap="none" spc="0" normalizeH="0" baseline="30000" noProof="0">
                <a:ln>
                  <a:noFill/>
                </a:ln>
                <a:solidFill>
                  <a:srgbClr val="9A500A"/>
                </a:solidFill>
                <a:effectLst/>
                <a:uLnTx/>
                <a:uFillTx/>
                <a:latin typeface="DM Sans" pitchFamily="2" charset="0"/>
                <a:cs typeface="Arial"/>
                <a:sym typeface="Arial"/>
              </a:rPr>
              <a:t>TM</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XS, STIMU-TEX® AS and Niacinamide PC to protect the skin. It visibly enhances skin elasticity and firmness. This luxurious formula delivers both indulgent texture and transformative results for a radiant and smoothed complexion.</a:t>
            </a:r>
          </a:p>
        </p:txBody>
      </p:sp>
    </p:spTree>
    <p:extLst>
      <p:ext uri="{BB962C8B-B14F-4D97-AF65-F5344CB8AC3E}">
        <p14:creationId xmlns:p14="http://schemas.microsoft.com/office/powerpoint/2010/main" val="4247286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DEFEFF6-F7F7-C803-22C0-E1898FDD393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8" name="Gráfico 7">
            <a:extLst>
              <a:ext uri="{FF2B5EF4-FFF2-40B4-BE49-F238E27FC236}">
                <a16:creationId xmlns:a16="http://schemas.microsoft.com/office/drawing/2014/main" id="{2A997877-53B5-5B85-31D2-302DE69CFA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pic>
        <p:nvPicPr>
          <p:cNvPr id="9" name="Imagem 8" descr="Uma imagem contendo xícara, café, produtos de higiene pessoal, mesa&#10;&#10;O conteúdo gerado por IA pode estar incorreto.">
            <a:extLst>
              <a:ext uri="{FF2B5EF4-FFF2-40B4-BE49-F238E27FC236}">
                <a16:creationId xmlns:a16="http://schemas.microsoft.com/office/drawing/2014/main" id="{A39172A2-CE28-4ADC-DE8F-F28D08CA82E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22284" y="1583544"/>
            <a:ext cx="3146372" cy="4195162"/>
          </a:xfrm>
          <a:prstGeom prst="rect">
            <a:avLst/>
          </a:prstGeom>
        </p:spPr>
      </p:pic>
      <p:sp>
        <p:nvSpPr>
          <p:cNvPr id="4" name="TextBox 11">
            <a:extLst>
              <a:ext uri="{FF2B5EF4-FFF2-40B4-BE49-F238E27FC236}">
                <a16:creationId xmlns:a16="http://schemas.microsoft.com/office/drawing/2014/main" id="{D86E77E5-4539-494B-47D3-BFFAC392744A}"/>
              </a:ext>
            </a:extLst>
          </p:cNvPr>
          <p:cNvSpPr txBox="1"/>
          <p:nvPr/>
        </p:nvSpPr>
        <p:spPr>
          <a:xfrm>
            <a:off x="523540" y="4205206"/>
            <a:ext cx="4331924" cy="186974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PROPANEDIOL, MACADAMIA INTEGRIFOLIA/TETRAPHYLLA SEED OIL, ORYZA SATIVA BRAN OIL, BUTYLENE GLYCOL, GLYCERYL BEHENATE,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Niacinamide PC (3%)</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POLYGLYCERYL-6 DISTEARATE, CANDELILLA/JOJOBA/RICE BRAN POLYGLYCERYL-3 ESTERS, JOJOBA ESTERS,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ARGAN OIL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STIMU-TEX® AS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POTATO STARCH MODIFIED, ACACIA DECURRENS FLOWER CERA,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Mixed Tocopherols 95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HYA-ACT™ XS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CAPRYLYL GLYCOL, GLYCERYL CAPRYLATE/CAPRATE, CETYL HYDROXYETHYLCELLULOSE,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(0.3%)</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GLYCERIN, POLYGLYCERIN-3, CITRIC ACID, HELIANTHUS ANNUUS SEED CERA</a:t>
            </a:r>
          </a:p>
        </p:txBody>
      </p:sp>
      <p:sp>
        <p:nvSpPr>
          <p:cNvPr id="5" name="TextBox 11">
            <a:extLst>
              <a:ext uri="{FF2B5EF4-FFF2-40B4-BE49-F238E27FC236}">
                <a16:creationId xmlns:a16="http://schemas.microsoft.com/office/drawing/2014/main" id="{56E18DDF-14BA-5EEC-A5FA-B550835567FA}"/>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SK-E-102649-23</a:t>
            </a:r>
          </a:p>
        </p:txBody>
      </p:sp>
    </p:spTree>
    <p:extLst>
      <p:ext uri="{BB962C8B-B14F-4D97-AF65-F5344CB8AC3E}">
        <p14:creationId xmlns:p14="http://schemas.microsoft.com/office/powerpoint/2010/main" val="336572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4587F16-7805-7B23-2180-034FF550DEA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9" name="TextBox 1">
            <a:extLst>
              <a:ext uri="{FF2B5EF4-FFF2-40B4-BE49-F238E27FC236}">
                <a16:creationId xmlns:a16="http://schemas.microsoft.com/office/drawing/2014/main" id="{CA554E24-4EB7-FDAF-6AB3-07809848A9D3}"/>
              </a:ext>
            </a:extLst>
          </p:cNvPr>
          <p:cNvSpPr txBox="1"/>
          <p:nvPr/>
        </p:nvSpPr>
        <p:spPr>
          <a:xfrm>
            <a:off x="523540" y="5650686"/>
            <a:ext cx="3138985"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99,56% natural origin content</a:t>
            </a:r>
          </a:p>
        </p:txBody>
      </p:sp>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Pearl Serum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4" name="Imagem 3">
            <a:extLst>
              <a:ext uri="{FF2B5EF4-FFF2-40B4-BE49-F238E27FC236}">
                <a16:creationId xmlns:a16="http://schemas.microsoft.com/office/drawing/2014/main" id="{543A89F5-53EC-8E06-7866-D3DDD96482F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28463" y="1521224"/>
            <a:ext cx="2795223" cy="3976742"/>
          </a:xfrm>
          <a:prstGeom prst="rect">
            <a:avLst/>
          </a:prstGeom>
        </p:spPr>
      </p:pic>
      <p:pic>
        <p:nvPicPr>
          <p:cNvPr id="5" name="Gráfico 4">
            <a:extLst>
              <a:ext uri="{FF2B5EF4-FFF2-40B4-BE49-F238E27FC236}">
                <a16:creationId xmlns:a16="http://schemas.microsoft.com/office/drawing/2014/main" id="{FC8AD3F6-2FCA-872F-94F7-28DFF1A079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6" name="TextBox 11">
            <a:extLst>
              <a:ext uri="{FF2B5EF4-FFF2-40B4-BE49-F238E27FC236}">
                <a16:creationId xmlns:a16="http://schemas.microsoft.com/office/drawing/2014/main" id="{152C1BD6-A456-F689-9FE8-654149E2542F}"/>
              </a:ext>
            </a:extLst>
          </p:cNvPr>
          <p:cNvSpPr txBox="1"/>
          <p:nvPr/>
        </p:nvSpPr>
        <p:spPr>
          <a:xfrm>
            <a:off x="523543" y="3818031"/>
            <a:ext cx="3743658" cy="160787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Pearl Serum is a luxurious concentrate that enhances skin elasticity and firmness. Infused with EXOVIVE™ LIFT and the collagen-boosting duo SYN®-COLL CB and ETERWELL™ YOUTH, it delivers powerful anti-aging benefits. Luminous pearls release potent actives upon application, restoring skin’s youthful bounce and vitality.</a:t>
            </a:r>
          </a:p>
        </p:txBody>
      </p:sp>
    </p:spTree>
    <p:extLst>
      <p:ext uri="{BB962C8B-B14F-4D97-AF65-F5344CB8AC3E}">
        <p14:creationId xmlns:p14="http://schemas.microsoft.com/office/powerpoint/2010/main" val="2208945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9FA9107-963C-0D3D-DD47-7D156110087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Pearl Serum</a:t>
            </a:r>
          </a:p>
        </p:txBody>
      </p:sp>
      <p:sp>
        <p:nvSpPr>
          <p:cNvPr id="32" name="TextBox 11">
            <a:extLst>
              <a:ext uri="{FF2B5EF4-FFF2-40B4-BE49-F238E27FC236}">
                <a16:creationId xmlns:a16="http://schemas.microsoft.com/office/drawing/2014/main" id="{219D1CF8-1940-F157-75D1-FAA0BE70BCF8}"/>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SK-E-102856-31</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Imagem 4">
            <a:extLst>
              <a:ext uri="{FF2B5EF4-FFF2-40B4-BE49-F238E27FC236}">
                <a16:creationId xmlns:a16="http://schemas.microsoft.com/office/drawing/2014/main" id="{58690E66-54F5-F32E-EBEA-ACBC312EAC1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28463" y="1521224"/>
            <a:ext cx="2795223" cy="3976742"/>
          </a:xfrm>
          <a:prstGeom prst="rect">
            <a:avLst/>
          </a:prstGeom>
        </p:spPr>
      </p:pic>
      <p:pic>
        <p:nvPicPr>
          <p:cNvPr id="6" name="Gráfico 5">
            <a:extLst>
              <a:ext uri="{FF2B5EF4-FFF2-40B4-BE49-F238E27FC236}">
                <a16:creationId xmlns:a16="http://schemas.microsoft.com/office/drawing/2014/main" id="{DA5004BC-73D7-968C-53BB-0138279A00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8" name="TextBox 11">
            <a:extLst>
              <a:ext uri="{FF2B5EF4-FFF2-40B4-BE49-F238E27FC236}">
                <a16:creationId xmlns:a16="http://schemas.microsoft.com/office/drawing/2014/main" id="{055E8F7C-ACB9-7F08-C85F-7A76DD4ECEE4}"/>
              </a:ext>
            </a:extLst>
          </p:cNvPr>
          <p:cNvSpPr txBox="1"/>
          <p:nvPr/>
        </p:nvSpPr>
        <p:spPr>
          <a:xfrm>
            <a:off x="523540" y="4205206"/>
            <a:ext cx="3929588" cy="138499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ALGIN, GLYCERIN, PENTYLENE GLYCOL</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SYN®-COLL CB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ETERWELL™ YOUTH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C13-14 ALKANE, POLYGLYCERYL-6 CAPRYLATE, POLYGLYCERYL-4 CAPRATE, POLYACRYLATE CROSSPOLYMER-6, CAPRYLYL GLYCOL, BIS-POLYCITRONELLYL SUCCINATE, SODIUM PHYTATE, UNDECANE, MICA,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IRON TITANIUM OXIDE, SILICA, CI 77891, TIN OXIDE</a:t>
            </a:r>
            <a:endParaRPr kumimoji="0" lang="en-US" sz="1200" b="0" i="0" u="none" strike="noStrike" kern="0" cap="none" spc="0" normalizeH="0" baseline="0" noProof="0">
              <a:ln>
                <a:noFill/>
              </a:ln>
              <a:solidFill>
                <a:srgbClr val="9A500A"/>
              </a:solidFill>
              <a:effectLst/>
              <a:uLnTx/>
              <a:uFillTx/>
              <a:latin typeface="DM Sans" pitchFamily="2" charset="0"/>
              <a:cs typeface="Arial"/>
              <a:sym typeface="Arial"/>
            </a:endParaRPr>
          </a:p>
        </p:txBody>
      </p:sp>
    </p:spTree>
    <p:extLst>
      <p:ext uri="{BB962C8B-B14F-4D97-AF65-F5344CB8AC3E}">
        <p14:creationId xmlns:p14="http://schemas.microsoft.com/office/powerpoint/2010/main" val="881994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78C968F-6E1C-25E4-0DD9-8AF66866936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34261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Day Care Cream SPF 30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4" name="Imagem 3">
            <a:extLst>
              <a:ext uri="{FF2B5EF4-FFF2-40B4-BE49-F238E27FC236}">
                <a16:creationId xmlns:a16="http://schemas.microsoft.com/office/drawing/2014/main" id="{1255F078-3ADC-B438-DF55-EE252D5C6C4F}"/>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6549460" y="1229194"/>
            <a:ext cx="3176462" cy="4283763"/>
          </a:xfrm>
          <a:prstGeom prst="rect">
            <a:avLst/>
          </a:prstGeom>
        </p:spPr>
      </p:pic>
      <p:pic>
        <p:nvPicPr>
          <p:cNvPr id="5" name="Gráfico 4">
            <a:extLst>
              <a:ext uri="{FF2B5EF4-FFF2-40B4-BE49-F238E27FC236}">
                <a16:creationId xmlns:a16="http://schemas.microsoft.com/office/drawing/2014/main" id="{87A56206-6A18-009E-D8A4-6AD312AE0F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6" name="TextBox 11">
            <a:extLst>
              <a:ext uri="{FF2B5EF4-FFF2-40B4-BE49-F238E27FC236}">
                <a16:creationId xmlns:a16="http://schemas.microsoft.com/office/drawing/2014/main" id="{6C0638FB-6CCD-FDF4-918A-C5979535D78F}"/>
              </a:ext>
            </a:extLst>
          </p:cNvPr>
          <p:cNvSpPr txBox="1"/>
          <p:nvPr/>
        </p:nvSpPr>
        <p:spPr>
          <a:xfrm>
            <a:off x="523542" y="3818031"/>
            <a:ext cx="5039057" cy="1825884"/>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Day Care Cream SPF 30 is a high-performance daily moisturizer designed to protect the skin with a high eco-profile scire. It features EXOVIVE™ LIFT, and its exosome technology that enhances skin firmness and elasticity and a modern PARSOL® UV-filter system that efficient sun protection. Also enriched with the natural biotech duo REGU®-AGE CB and PEPHA®-CTIVE CB, delivering visible smoothness and radiance, making it an ideal choice for new generation natural science.</a:t>
            </a:r>
          </a:p>
        </p:txBody>
      </p:sp>
    </p:spTree>
    <p:extLst>
      <p:ext uri="{BB962C8B-B14F-4D97-AF65-F5344CB8AC3E}">
        <p14:creationId xmlns:p14="http://schemas.microsoft.com/office/powerpoint/2010/main" val="2959972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74D5112B-D4F7-C85D-5513-109008B8A52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34261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Day Care Cream SPF 30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Imagem 4">
            <a:extLst>
              <a:ext uri="{FF2B5EF4-FFF2-40B4-BE49-F238E27FC236}">
                <a16:creationId xmlns:a16="http://schemas.microsoft.com/office/drawing/2014/main" id="{EC62F707-BFAD-B277-DFD9-45A71C5B4655}"/>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6549460" y="1229194"/>
            <a:ext cx="3176462" cy="4283763"/>
          </a:xfrm>
          <a:prstGeom prst="rect">
            <a:avLst/>
          </a:prstGeom>
        </p:spPr>
      </p:pic>
      <p:pic>
        <p:nvPicPr>
          <p:cNvPr id="6" name="Gráfico 5">
            <a:extLst>
              <a:ext uri="{FF2B5EF4-FFF2-40B4-BE49-F238E27FC236}">
                <a16:creationId xmlns:a16="http://schemas.microsoft.com/office/drawing/2014/main" id="{DA2F8D93-D24F-5349-C96B-CFFB15477D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8" name="TextBox 8">
            <a:extLst>
              <a:ext uri="{FF2B5EF4-FFF2-40B4-BE49-F238E27FC236}">
                <a16:creationId xmlns:a16="http://schemas.microsoft.com/office/drawing/2014/main" id="{47CA898C-97C2-C38B-8BE1-C8A4C152D3AF}"/>
              </a:ext>
            </a:extLst>
          </p:cNvPr>
          <p:cNvSpPr txBox="1"/>
          <p:nvPr/>
        </p:nvSpPr>
        <p:spPr>
          <a:xfrm>
            <a:off x="523540" y="4202495"/>
            <a:ext cx="4194764" cy="15465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DICAPRYLYL CARBONATE,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PARSOL® DHHB (6%)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C12-15 ALKYL BENZOATE, ISOPROPYL LAUROYL SARCOSINATE, PROPANEDIOL,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PARSOL® EHT (5%)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PARSOL® Shield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PEPHA®-CTIVE CB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REGU®-AGE CB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POLYGLYCERYL-10 STEARATE,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VALVANCE® </a:t>
            </a:r>
            <a:r>
              <a:rPr kumimoji="0" lang="en-US" sz="1050" b="1" i="1" u="none" strike="noStrike" kern="0" cap="none" spc="0" normalizeH="0" baseline="0" noProof="0">
                <a:ln>
                  <a:noFill/>
                </a:ln>
                <a:solidFill>
                  <a:srgbClr val="9A500A"/>
                </a:solidFill>
                <a:effectLst/>
                <a:uLnTx/>
                <a:uFillTx/>
                <a:latin typeface="DM Sans" pitchFamily="2" charset="0"/>
                <a:cs typeface="Arial"/>
                <a:sym typeface="Arial"/>
              </a:rPr>
              <a:t>Touch</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210 (1%)</a:t>
            </a:r>
            <a:r>
              <a:rPr kumimoji="0" lang="en-US" sz="105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BEHENYL ALCOHOL, CAPRYLYL GLYCOL,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XANTHAN GUM, GLYCERYL CAPRYLATE, MICA, CITRIC ACID, CI 77891,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CI 77491, TOCOPHEROL</a:t>
            </a:r>
          </a:p>
        </p:txBody>
      </p:sp>
      <p:sp>
        <p:nvSpPr>
          <p:cNvPr id="9" name="TextBox 11">
            <a:extLst>
              <a:ext uri="{FF2B5EF4-FFF2-40B4-BE49-F238E27FC236}">
                <a16:creationId xmlns:a16="http://schemas.microsoft.com/office/drawing/2014/main" id="{02C2A8A1-9563-A624-16BF-9EA500D3FE76}"/>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SK-E-102807-14</a:t>
            </a:r>
          </a:p>
        </p:txBody>
      </p:sp>
    </p:spTree>
    <p:extLst>
      <p:ext uri="{BB962C8B-B14F-4D97-AF65-F5344CB8AC3E}">
        <p14:creationId xmlns:p14="http://schemas.microsoft.com/office/powerpoint/2010/main" val="4271692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4D2CE-B714-6C24-9E02-9EE2A83DAC8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00DF340E-85E9-D733-A1A2-80310641020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E0823FBF-5121-379D-CBD3-07D244C6DB14}"/>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áfico 5">
            <a:extLst>
              <a:ext uri="{FF2B5EF4-FFF2-40B4-BE49-F238E27FC236}">
                <a16:creationId xmlns:a16="http://schemas.microsoft.com/office/drawing/2014/main" id="{CEC070FB-ADB2-9B5C-6A96-DE2CE495A8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pic>
        <p:nvPicPr>
          <p:cNvPr id="2" name="Imagem 3">
            <a:extLst>
              <a:ext uri="{FF2B5EF4-FFF2-40B4-BE49-F238E27FC236}">
                <a16:creationId xmlns:a16="http://schemas.microsoft.com/office/drawing/2014/main" id="{94BBF30D-58F8-40AB-65C3-977FC06D29C1}"/>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pic>
        <p:nvPicPr>
          <p:cNvPr id="7" name="Image 10">
            <a:extLst>
              <a:ext uri="{FF2B5EF4-FFF2-40B4-BE49-F238E27FC236}">
                <a16:creationId xmlns:a16="http://schemas.microsoft.com/office/drawing/2014/main" id="{7270A861-B675-2229-DA0A-3DB89732D5A7}"/>
              </a:ext>
            </a:extLst>
          </p:cNvPr>
          <p:cNvPicPr>
            <a:picLocks noChangeAspect="1"/>
          </p:cNvPicPr>
          <p:nvPr/>
        </p:nvPicPr>
        <p:blipFill>
          <a:blip r:embed="rId9"/>
          <a:stretch>
            <a:fillRect/>
          </a:stretch>
        </p:blipFill>
        <p:spPr>
          <a:xfrm>
            <a:off x="6003889" y="-779476"/>
            <a:ext cx="8152545" cy="8152545"/>
          </a:xfrm>
          <a:prstGeom prst="ellipse">
            <a:avLst/>
          </a:prstGeom>
        </p:spPr>
      </p:pic>
      <p:sp>
        <p:nvSpPr>
          <p:cNvPr id="30" name="TextBox 5">
            <a:extLst>
              <a:ext uri="{FF2B5EF4-FFF2-40B4-BE49-F238E27FC236}">
                <a16:creationId xmlns:a16="http://schemas.microsoft.com/office/drawing/2014/main" id="{1AD5367F-4174-FC56-317D-F9745C43B618}"/>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dirty="0">
                <a:ln>
                  <a:noFill/>
                </a:ln>
                <a:solidFill>
                  <a:srgbClr val="9A500A"/>
                </a:solidFill>
                <a:effectLst/>
                <a:uLnTx/>
                <a:uFillTx/>
                <a:latin typeface="DM Sans" pitchFamily="2" charset="0"/>
                <a:cs typeface="Arial"/>
                <a:sym typeface="Arial"/>
              </a:rPr>
              <a:t>EXOVIVE™ LIFT</a:t>
            </a:r>
          </a:p>
        </p:txBody>
      </p:sp>
      <p:sp>
        <p:nvSpPr>
          <p:cNvPr id="3" name="TextBox 8">
            <a:extLst>
              <a:ext uri="{FF2B5EF4-FFF2-40B4-BE49-F238E27FC236}">
                <a16:creationId xmlns:a16="http://schemas.microsoft.com/office/drawing/2014/main" id="{9D8F3A3C-7195-AC26-86A6-22192623AD75}"/>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The code of renewal.</a:t>
            </a:r>
          </a:p>
        </p:txBody>
      </p:sp>
      <p:pic>
        <p:nvPicPr>
          <p:cNvPr id="11" name="Picture 10">
            <a:extLst>
              <a:ext uri="{FF2B5EF4-FFF2-40B4-BE49-F238E27FC236}">
                <a16:creationId xmlns:a16="http://schemas.microsoft.com/office/drawing/2014/main" id="{F6D2E585-7A50-415E-77BA-1D3152B087B3}"/>
              </a:ext>
            </a:extLst>
          </p:cNvPr>
          <p:cNvPicPr>
            <a:picLocks noChangeAspect="1"/>
          </p:cNvPicPr>
          <p:nvPr/>
        </p:nvPicPr>
        <p:blipFill>
          <a:blip r:embed="rId10"/>
          <a:stretch>
            <a:fillRect/>
          </a:stretch>
        </p:blipFill>
        <p:spPr>
          <a:xfrm>
            <a:off x="523540" y="375014"/>
            <a:ext cx="4515480" cy="981212"/>
          </a:xfrm>
          <a:prstGeom prst="rect">
            <a:avLst/>
          </a:prstGeom>
        </p:spPr>
      </p:pic>
      <p:sp>
        <p:nvSpPr>
          <p:cNvPr id="12" name="ZoneTexte 6">
            <a:extLst>
              <a:ext uri="{FF2B5EF4-FFF2-40B4-BE49-F238E27FC236}">
                <a16:creationId xmlns:a16="http://schemas.microsoft.com/office/drawing/2014/main" id="{2E6331C0-AEF2-924B-F439-1038E4145084}"/>
              </a:ext>
            </a:extLst>
          </p:cNvPr>
          <p:cNvSpPr txBox="1"/>
          <p:nvPr/>
        </p:nvSpPr>
        <p:spPr>
          <a:xfrm>
            <a:off x="400092" y="3559290"/>
            <a:ext cx="4436313" cy="584775"/>
          </a:xfrm>
          <a:prstGeom prst="rect">
            <a:avLst/>
          </a:prstGeom>
          <a:noFill/>
        </p:spPr>
        <p:txBody>
          <a:bodyPr wrap="square" rtlCol="0">
            <a:spAutoFit/>
          </a:bodyPr>
          <a:lstStyle/>
          <a:p>
            <a:r>
              <a:rPr lang="en-US" sz="1600" i="1" kern="0" noProof="0" dirty="0">
                <a:solidFill>
                  <a:srgbClr val="9A500A"/>
                </a:solidFill>
                <a:latin typeface="DM Sans" pitchFamily="2" charset="0"/>
                <a:cs typeface="Arial"/>
              </a:rPr>
              <a:t>Premium olfactive experience.</a:t>
            </a:r>
            <a:br>
              <a:rPr lang="en-US" sz="1600" i="1" kern="0" noProof="0" dirty="0">
                <a:solidFill>
                  <a:srgbClr val="9A500A"/>
                </a:solidFill>
                <a:latin typeface="DM Sans" pitchFamily="2" charset="0"/>
                <a:cs typeface="Arial"/>
              </a:rPr>
            </a:br>
            <a:r>
              <a:rPr lang="en-US" sz="1600" i="1" kern="0" noProof="0" dirty="0">
                <a:solidFill>
                  <a:srgbClr val="9A500A"/>
                </a:solidFill>
                <a:latin typeface="DM Sans" pitchFamily="2" charset="0"/>
                <a:cs typeface="Arial"/>
              </a:rPr>
              <a:t>Youth quintessence captured in a fragrance </a:t>
            </a:r>
          </a:p>
        </p:txBody>
      </p:sp>
      <p:sp>
        <p:nvSpPr>
          <p:cNvPr id="13" name="ZoneTexte 6">
            <a:extLst>
              <a:ext uri="{FF2B5EF4-FFF2-40B4-BE49-F238E27FC236}">
                <a16:creationId xmlns:a16="http://schemas.microsoft.com/office/drawing/2014/main" id="{C857AC57-3097-810A-6AE8-6E445114FF5C}"/>
              </a:ext>
            </a:extLst>
          </p:cNvPr>
          <p:cNvSpPr txBox="1"/>
          <p:nvPr/>
        </p:nvSpPr>
        <p:spPr>
          <a:xfrm>
            <a:off x="400092" y="2974949"/>
            <a:ext cx="3103272" cy="508473"/>
          </a:xfrm>
          <a:prstGeom prst="rect">
            <a:avLst/>
          </a:prstGeom>
          <a:noFill/>
        </p:spPr>
        <p:txBody>
          <a:bodyPr wrap="square" lIns="91440" tIns="45720" rIns="91440" bIns="45720" rtlCol="0" anchor="t">
            <a:spAutoFit/>
          </a:bodyPr>
          <a:lstStyle/>
          <a:p>
            <a:pPr>
              <a:lnSpc>
                <a:spcPct val="150000"/>
              </a:lnSpc>
            </a:pPr>
            <a:r>
              <a:rPr lang="en-US" sz="2000" kern="0" noProof="0" dirty="0">
                <a:solidFill>
                  <a:srgbClr val="9A500A"/>
                </a:solidFill>
                <a:latin typeface="DM Sans"/>
                <a:cs typeface="Arial"/>
              </a:rPr>
              <a:t>PINK BLOSSOM P02R418 </a:t>
            </a:r>
            <a:endParaRPr lang="en-US" sz="2000" noProof="0" dirty="0"/>
          </a:p>
        </p:txBody>
      </p:sp>
      <p:sp>
        <p:nvSpPr>
          <p:cNvPr id="14" name="ZoneTexte 12">
            <a:extLst>
              <a:ext uri="{FF2B5EF4-FFF2-40B4-BE49-F238E27FC236}">
                <a16:creationId xmlns:a16="http://schemas.microsoft.com/office/drawing/2014/main" id="{CA0AE31E-E8EC-0189-1FD2-A542884ADD6A}"/>
              </a:ext>
            </a:extLst>
          </p:cNvPr>
          <p:cNvSpPr txBox="1"/>
          <p:nvPr/>
        </p:nvSpPr>
        <p:spPr>
          <a:xfrm>
            <a:off x="400092" y="4194058"/>
            <a:ext cx="4954200" cy="677108"/>
          </a:xfrm>
          <a:prstGeom prst="rect">
            <a:avLst/>
          </a:prstGeom>
          <a:noFill/>
        </p:spPr>
        <p:txBody>
          <a:bodyPr wrap="square">
            <a:spAutoFit/>
          </a:bodyPr>
          <a:lstStyle/>
          <a:p>
            <a:r>
              <a:rPr lang="en-US" sz="1200" kern="0" noProof="0" dirty="0">
                <a:solidFill>
                  <a:srgbClr val="9A500A"/>
                </a:solidFill>
                <a:latin typeface="DM Sans" pitchFamily="2" charset="0"/>
                <a:cs typeface="Arial"/>
              </a:rPr>
              <a:t>Floral notes are giving </a:t>
            </a:r>
            <a:r>
              <a:rPr lang="en-US" sz="1200" b="1" kern="0" noProof="0" dirty="0">
                <a:solidFill>
                  <a:srgbClr val="9A500A"/>
                </a:solidFill>
                <a:latin typeface="DM Sans" pitchFamily="2" charset="0"/>
                <a:cs typeface="Arial"/>
              </a:rPr>
              <a:t>vibrancy &amp; elegance to the fragrance</a:t>
            </a:r>
            <a:r>
              <a:rPr lang="en-US" sz="1200" kern="0" noProof="0" dirty="0">
                <a:solidFill>
                  <a:srgbClr val="9A500A"/>
                </a:solidFill>
                <a:latin typeface="DM Sans" pitchFamily="2" charset="0"/>
                <a:cs typeface="Arial"/>
              </a:rPr>
              <a:t>, while </a:t>
            </a:r>
            <a:r>
              <a:rPr lang="en-US" sz="1400" b="1" kern="0" noProof="0" dirty="0">
                <a:solidFill>
                  <a:srgbClr val="9A500A"/>
                </a:solidFill>
                <a:latin typeface="DM Sans" pitchFamily="2" charset="0"/>
                <a:cs typeface="Arial"/>
              </a:rPr>
              <a:t>AMBROX®</a:t>
            </a:r>
            <a:r>
              <a:rPr lang="en-US" sz="1200" kern="0" noProof="0" dirty="0">
                <a:solidFill>
                  <a:srgbClr val="9A500A"/>
                </a:solidFill>
                <a:latin typeface="DM Sans" pitchFamily="2" charset="0"/>
                <a:cs typeface="Arial"/>
              </a:rPr>
              <a:t> captive with unparalleled depth, exudes a </a:t>
            </a:r>
            <a:r>
              <a:rPr lang="en-US" sz="1200" b="1" kern="0" noProof="0" dirty="0">
                <a:solidFill>
                  <a:srgbClr val="9A500A"/>
                </a:solidFill>
                <a:latin typeface="DM Sans" pitchFamily="2" charset="0"/>
                <a:cs typeface="Arial"/>
              </a:rPr>
              <a:t>timeless natural sensuality.</a:t>
            </a:r>
            <a:r>
              <a:rPr lang="en-US" sz="1200" kern="0" noProof="0" dirty="0">
                <a:solidFill>
                  <a:srgbClr val="9A500A"/>
                </a:solidFill>
                <a:latin typeface="DM Sans" pitchFamily="2" charset="0"/>
                <a:cs typeface="Arial"/>
              </a:rPr>
              <a:t> </a:t>
            </a:r>
          </a:p>
        </p:txBody>
      </p:sp>
      <p:sp>
        <p:nvSpPr>
          <p:cNvPr id="15" name="ZoneTexte 14">
            <a:extLst>
              <a:ext uri="{FF2B5EF4-FFF2-40B4-BE49-F238E27FC236}">
                <a16:creationId xmlns:a16="http://schemas.microsoft.com/office/drawing/2014/main" id="{C80A4FE4-8056-DAFF-EDB5-8623E255056E}"/>
              </a:ext>
            </a:extLst>
          </p:cNvPr>
          <p:cNvSpPr txBox="1"/>
          <p:nvPr/>
        </p:nvSpPr>
        <p:spPr>
          <a:xfrm>
            <a:off x="400092" y="4964242"/>
            <a:ext cx="4163836" cy="492443"/>
          </a:xfrm>
          <a:prstGeom prst="rect">
            <a:avLst/>
          </a:prstGeom>
          <a:noFill/>
        </p:spPr>
        <p:txBody>
          <a:bodyPr wrap="square">
            <a:spAutoFit/>
          </a:bodyPr>
          <a:lstStyle/>
          <a:p>
            <a:r>
              <a:rPr lang="en-US" sz="1200" kern="0" noProof="0" dirty="0">
                <a:solidFill>
                  <a:srgbClr val="9A500A"/>
                </a:solidFill>
                <a:latin typeface="DM Sans" pitchFamily="2" charset="0"/>
                <a:cs typeface="Arial"/>
              </a:rPr>
              <a:t>powered with </a:t>
            </a:r>
            <a:r>
              <a:rPr lang="en-US" sz="1400" kern="0" noProof="0" dirty="0" err="1">
                <a:solidFill>
                  <a:srgbClr val="9A500A"/>
                </a:solidFill>
                <a:latin typeface="DM Sans" pitchFamily="2" charset="0"/>
                <a:cs typeface="Arial"/>
              </a:rPr>
              <a:t>emoti</a:t>
            </a:r>
            <a:r>
              <a:rPr lang="en-US" sz="1400" b="1" kern="0" noProof="0" dirty="0" err="1">
                <a:solidFill>
                  <a:srgbClr val="9A500A"/>
                </a:solidFill>
                <a:latin typeface="DM Sans" pitchFamily="2" charset="0"/>
                <a:cs typeface="Arial"/>
              </a:rPr>
              <a:t>boost</a:t>
            </a:r>
            <a:r>
              <a:rPr lang="en-US" sz="1400" b="1" kern="0" noProof="0" dirty="0">
                <a:solidFill>
                  <a:srgbClr val="9A500A"/>
                </a:solidFill>
                <a:latin typeface="DM Sans" pitchFamily="2" charset="0"/>
                <a:cs typeface="Arial"/>
              </a:rPr>
              <a:t>®</a:t>
            </a:r>
            <a:r>
              <a:rPr lang="en-US" sz="1200" kern="0" noProof="0" dirty="0">
                <a:solidFill>
                  <a:srgbClr val="9A500A"/>
                </a:solidFill>
                <a:latin typeface="DM Sans" pitchFamily="2" charset="0"/>
                <a:cs typeface="Arial"/>
              </a:rPr>
              <a:t> accord, </a:t>
            </a:r>
            <a:r>
              <a:rPr lang="en-US" sz="1200" b="1" kern="0" noProof="0" dirty="0" err="1">
                <a:solidFill>
                  <a:srgbClr val="9A500A"/>
                </a:solidFill>
                <a:latin typeface="DM Sans" pitchFamily="2" charset="0"/>
                <a:cs typeface="Arial"/>
              </a:rPr>
              <a:t>neuroscientifically</a:t>
            </a:r>
            <a:r>
              <a:rPr lang="en-US" sz="1200" b="1" kern="0" noProof="0" dirty="0">
                <a:solidFill>
                  <a:srgbClr val="9A500A"/>
                </a:solidFill>
                <a:latin typeface="DM Sans" pitchFamily="2" charset="0"/>
                <a:cs typeface="Arial"/>
              </a:rPr>
              <a:t> proven</a:t>
            </a:r>
            <a:r>
              <a:rPr lang="en-US" sz="1200" kern="0" noProof="0" dirty="0">
                <a:solidFill>
                  <a:srgbClr val="9A500A"/>
                </a:solidFill>
                <a:latin typeface="DM Sans" pitchFamily="2" charset="0"/>
                <a:cs typeface="Arial"/>
              </a:rPr>
              <a:t> to make you </a:t>
            </a:r>
            <a:r>
              <a:rPr lang="en-US" sz="1200" b="1" kern="0" noProof="0" dirty="0">
                <a:solidFill>
                  <a:srgbClr val="9A500A"/>
                </a:solidFill>
                <a:latin typeface="DM Sans" pitchFamily="2" charset="0"/>
                <a:cs typeface="Arial"/>
              </a:rPr>
              <a:t>feel confident</a:t>
            </a:r>
            <a:r>
              <a:rPr lang="en-US" sz="1200" kern="0" noProof="0" dirty="0">
                <a:solidFill>
                  <a:srgbClr val="9A500A"/>
                </a:solidFill>
                <a:latin typeface="DM Sans" pitchFamily="2" charset="0"/>
                <a:cs typeface="Arial"/>
              </a:rPr>
              <a:t>.</a:t>
            </a:r>
          </a:p>
        </p:txBody>
      </p:sp>
      <p:sp>
        <p:nvSpPr>
          <p:cNvPr id="19" name="Triangle isocèle 17">
            <a:extLst>
              <a:ext uri="{FF2B5EF4-FFF2-40B4-BE49-F238E27FC236}">
                <a16:creationId xmlns:a16="http://schemas.microsoft.com/office/drawing/2014/main" id="{4A116C30-8BE9-BA77-15AC-F924A3443238}"/>
              </a:ext>
            </a:extLst>
          </p:cNvPr>
          <p:cNvSpPr/>
          <p:nvPr/>
        </p:nvSpPr>
        <p:spPr>
          <a:xfrm>
            <a:off x="400092" y="5853465"/>
            <a:ext cx="737515" cy="713070"/>
          </a:xfrm>
          <a:prstGeom prst="triangle">
            <a:avLst/>
          </a:prstGeom>
          <a:solidFill>
            <a:srgbClr val="E97132">
              <a:lumMod val="50000"/>
            </a:srgbClr>
          </a:solidFill>
          <a:ln w="19050" cap="flat" cmpd="sng" algn="ctr">
            <a:solidFill>
              <a:srgbClr val="E97132">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20" name="ZoneTexte 13">
            <a:extLst>
              <a:ext uri="{FF2B5EF4-FFF2-40B4-BE49-F238E27FC236}">
                <a16:creationId xmlns:a16="http://schemas.microsoft.com/office/drawing/2014/main" id="{9A85CF56-3AFF-A8B2-FE84-4CD32C6E6B2E}"/>
              </a:ext>
            </a:extLst>
          </p:cNvPr>
          <p:cNvSpPr txBox="1"/>
          <p:nvPr/>
        </p:nvSpPr>
        <p:spPr>
          <a:xfrm>
            <a:off x="1288952" y="5827871"/>
            <a:ext cx="3750068" cy="738664"/>
          </a:xfrm>
          <a:prstGeom prst="rect">
            <a:avLst/>
          </a:prstGeom>
          <a:noFill/>
        </p:spPr>
        <p:txBody>
          <a:bodyPr wrap="square">
            <a:spAutoFit/>
          </a:bodyPr>
          <a:lstStyle/>
          <a:p>
            <a:r>
              <a:rPr lang="en-US" sz="1400" kern="0" noProof="0" dirty="0">
                <a:solidFill>
                  <a:srgbClr val="9A500A"/>
                </a:solidFill>
                <a:latin typeface="DM Sans" pitchFamily="2" charset="0"/>
                <a:cs typeface="Arial"/>
              </a:rPr>
              <a:t>top: red fruits pear peach</a:t>
            </a:r>
          </a:p>
          <a:p>
            <a:r>
              <a:rPr lang="en-US" sz="1400" kern="0" noProof="0" dirty="0">
                <a:solidFill>
                  <a:srgbClr val="9A500A"/>
                </a:solidFill>
                <a:latin typeface="DM Sans" pitchFamily="2" charset="0"/>
                <a:cs typeface="Arial"/>
              </a:rPr>
              <a:t>mid: rose </a:t>
            </a:r>
            <a:r>
              <a:rPr lang="en-US" sz="1400" kern="0" noProof="0" dirty="0" err="1">
                <a:solidFill>
                  <a:srgbClr val="9A500A"/>
                </a:solidFill>
                <a:latin typeface="DM Sans" pitchFamily="2" charset="0"/>
                <a:cs typeface="Arial"/>
              </a:rPr>
              <a:t>muguet</a:t>
            </a:r>
            <a:r>
              <a:rPr lang="en-US" sz="1400" kern="0" noProof="0" dirty="0">
                <a:solidFill>
                  <a:srgbClr val="9A500A"/>
                </a:solidFill>
                <a:latin typeface="DM Sans" pitchFamily="2" charset="0"/>
                <a:cs typeface="Arial"/>
              </a:rPr>
              <a:t> violet</a:t>
            </a:r>
          </a:p>
          <a:p>
            <a:r>
              <a:rPr lang="en-US" sz="1400" kern="0" noProof="0" dirty="0">
                <a:solidFill>
                  <a:srgbClr val="9A500A"/>
                </a:solidFill>
                <a:latin typeface="DM Sans" pitchFamily="2" charset="0"/>
                <a:cs typeface="Arial"/>
              </a:rPr>
              <a:t>fond: musky vanilla powdery</a:t>
            </a:r>
          </a:p>
        </p:txBody>
      </p:sp>
      <p:pic>
        <p:nvPicPr>
          <p:cNvPr id="21" name="Picture 12">
            <a:extLst>
              <a:ext uri="{FF2B5EF4-FFF2-40B4-BE49-F238E27FC236}">
                <a16:creationId xmlns:a16="http://schemas.microsoft.com/office/drawing/2014/main" id="{52C9402D-AE0A-ECD2-A51F-E4062E237944}"/>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372568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2" name="Group 1">
            <a:extLst>
              <a:ext uri="{FF2B5EF4-FFF2-40B4-BE49-F238E27FC236}">
                <a16:creationId xmlns:a16="http://schemas.microsoft.com/office/drawing/2014/main" id="{FD5D15C6-71A2-83E7-C3FA-461151A5A468}"/>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E9FCDE37-7723-3390-5244-89A8FBB5580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D78CCFF-5722-03EB-7720-ACBDD82C0038}"/>
                  </a:ext>
                </a:extLst>
              </p:cNvPr>
              <p:cNvGrpSpPr/>
              <p:nvPr/>
            </p:nvGrpSpPr>
            <p:grpSpPr>
              <a:xfrm>
                <a:off x="7116965" y="5204587"/>
                <a:ext cx="305466" cy="68960"/>
                <a:chOff x="7116965" y="5204587"/>
                <a:chExt cx="305466" cy="68960"/>
              </a:xfrm>
              <a:grpFill/>
            </p:grpSpPr>
            <p:sp>
              <p:nvSpPr>
                <p:cNvPr id="38" name="Freeform: Shape 37">
                  <a:extLst>
                    <a:ext uri="{FF2B5EF4-FFF2-40B4-BE49-F238E27FC236}">
                      <a16:creationId xmlns:a16="http://schemas.microsoft.com/office/drawing/2014/main" id="{27789544-8127-E59B-756F-3E8FC79439CF}"/>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3835148C-C64B-C111-546D-D900B97F8B7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83500401-432D-A12B-32EB-96E279516A2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9076A515-4172-A506-0ABB-8516AE1BFA77}"/>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4379A6A4-C27A-62A8-740C-F325021763F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E8E95056-6FD7-DD0D-F6E6-D8F11439CCC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8" name="Graphic 14">
                <a:extLst>
                  <a:ext uri="{FF2B5EF4-FFF2-40B4-BE49-F238E27FC236}">
                    <a16:creationId xmlns:a16="http://schemas.microsoft.com/office/drawing/2014/main" id="{878861DD-AB84-CC4A-A6C3-BFB10A99703C}"/>
                  </a:ext>
                </a:extLst>
              </p:cNvPr>
              <p:cNvGrpSpPr/>
              <p:nvPr/>
            </p:nvGrpSpPr>
            <p:grpSpPr>
              <a:xfrm>
                <a:off x="7447578" y="5198681"/>
                <a:ext cx="270319" cy="73723"/>
                <a:chOff x="7447578" y="5198681"/>
                <a:chExt cx="270319" cy="73723"/>
              </a:xfrm>
              <a:grpFill/>
            </p:grpSpPr>
            <p:sp>
              <p:nvSpPr>
                <p:cNvPr id="35" name="Freeform: Shape 34">
                  <a:extLst>
                    <a:ext uri="{FF2B5EF4-FFF2-40B4-BE49-F238E27FC236}">
                      <a16:creationId xmlns:a16="http://schemas.microsoft.com/office/drawing/2014/main" id="{4468131E-AF32-AFB9-5F16-F0DCA12F700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B17D4C00-81D3-ECD5-460F-85A164FE1C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40587D2D-1F86-7A4C-0510-55F5AC0A6F1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9" name="Freeform: Shape 8">
                <a:extLst>
                  <a:ext uri="{FF2B5EF4-FFF2-40B4-BE49-F238E27FC236}">
                    <a16:creationId xmlns:a16="http://schemas.microsoft.com/office/drawing/2014/main" id="{B5B5C557-7253-48E0-043C-85171BB7F43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0" name="Graphic 14">
                <a:extLst>
                  <a:ext uri="{FF2B5EF4-FFF2-40B4-BE49-F238E27FC236}">
                    <a16:creationId xmlns:a16="http://schemas.microsoft.com/office/drawing/2014/main" id="{CE09A7D6-CC42-FDBE-8F30-421FA43EFF66}"/>
                  </a:ext>
                </a:extLst>
              </p:cNvPr>
              <p:cNvGrpSpPr/>
              <p:nvPr/>
            </p:nvGrpSpPr>
            <p:grpSpPr>
              <a:xfrm>
                <a:off x="7505300" y="5198681"/>
                <a:ext cx="578453" cy="73723"/>
                <a:chOff x="7505300" y="5198681"/>
                <a:chExt cx="578453" cy="73723"/>
              </a:xfrm>
              <a:grpFill/>
            </p:grpSpPr>
            <p:sp>
              <p:nvSpPr>
                <p:cNvPr id="27" name="Freeform: Shape 26">
                  <a:extLst>
                    <a:ext uri="{FF2B5EF4-FFF2-40B4-BE49-F238E27FC236}">
                      <a16:creationId xmlns:a16="http://schemas.microsoft.com/office/drawing/2014/main" id="{3F6733CE-E99B-A61C-09E6-062B46F8D48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4A0CE9D0-C1F4-46F0-8348-1F7766B35E0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67540146-7FF5-61E8-CE87-31604878510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1170C216-B51F-03DB-4FA1-B5915C6163F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D267A954-557B-ECAF-4CC9-4BD0D5711CA2}"/>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BD69F64E-3CFF-785C-6CD0-E7D3030C084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24CFBFBB-C2CE-90C9-F11A-6DF3A7632016}"/>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C727A9E5-CDB5-8277-6733-5DDD738F46AD}"/>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1" name="Freeform: Shape 10">
                <a:extLst>
                  <a:ext uri="{FF2B5EF4-FFF2-40B4-BE49-F238E27FC236}">
                    <a16:creationId xmlns:a16="http://schemas.microsoft.com/office/drawing/2014/main" id="{6C3C81EF-7AFD-77D9-2096-4A6502090F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2" name="Graphic 14">
                <a:extLst>
                  <a:ext uri="{FF2B5EF4-FFF2-40B4-BE49-F238E27FC236}">
                    <a16:creationId xmlns:a16="http://schemas.microsoft.com/office/drawing/2014/main" id="{5CCBD138-2B8E-6424-22E5-23A49A8EEEB1}"/>
                  </a:ext>
                </a:extLst>
              </p:cNvPr>
              <p:cNvGrpSpPr/>
              <p:nvPr/>
            </p:nvGrpSpPr>
            <p:grpSpPr>
              <a:xfrm>
                <a:off x="7905540" y="5220017"/>
                <a:ext cx="352043" cy="52387"/>
                <a:chOff x="7905540" y="5220017"/>
                <a:chExt cx="352043" cy="52387"/>
              </a:xfrm>
              <a:grpFill/>
            </p:grpSpPr>
            <p:sp>
              <p:nvSpPr>
                <p:cNvPr id="25" name="Freeform: Shape 24">
                  <a:extLst>
                    <a:ext uri="{FF2B5EF4-FFF2-40B4-BE49-F238E27FC236}">
                      <a16:creationId xmlns:a16="http://schemas.microsoft.com/office/drawing/2014/main" id="{94FD6DE1-6E68-ABD6-5933-6DA191369F73}"/>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64FFC34D-1C54-83C9-74B5-7E396562345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5" name="Graphic 14">
                <a:extLst>
                  <a:ext uri="{FF2B5EF4-FFF2-40B4-BE49-F238E27FC236}">
                    <a16:creationId xmlns:a16="http://schemas.microsoft.com/office/drawing/2014/main" id="{7C35C307-4648-99E3-18BD-2DEC604A0815}"/>
                  </a:ext>
                </a:extLst>
              </p:cNvPr>
              <p:cNvGrpSpPr/>
              <p:nvPr/>
            </p:nvGrpSpPr>
            <p:grpSpPr>
              <a:xfrm>
                <a:off x="8280920" y="5223256"/>
                <a:ext cx="254984" cy="71342"/>
                <a:chOff x="8280920" y="5223256"/>
                <a:chExt cx="254984" cy="71342"/>
              </a:xfrm>
              <a:grpFill/>
            </p:grpSpPr>
            <p:sp>
              <p:nvSpPr>
                <p:cNvPr id="16" name="Freeform: Shape 15">
                  <a:extLst>
                    <a:ext uri="{FF2B5EF4-FFF2-40B4-BE49-F238E27FC236}">
                      <a16:creationId xmlns:a16="http://schemas.microsoft.com/office/drawing/2014/main" id="{308DC416-0552-8ED9-3ABC-E13F8E4AD881}"/>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4589B844-5B94-8862-09B6-0D7EE335CD2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1" name="Freeform: Shape 20">
                  <a:extLst>
                    <a:ext uri="{FF2B5EF4-FFF2-40B4-BE49-F238E27FC236}">
                      <a16:creationId xmlns:a16="http://schemas.microsoft.com/office/drawing/2014/main" id="{1BFE0423-6803-F14F-C764-437BB65BA87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9C15CAA0-0B54-F5E5-84DA-C714CBE2910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8E66EF61-3637-8486-1DE1-732ED635200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9CC0FB25-4056-486E-376A-8A941F5D011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AF096F48-4598-864C-2085-7F1CF4D3F9EE}"/>
                </a:ext>
              </a:extLst>
            </p:cNvPr>
            <p:cNvSpPr txBox="1"/>
            <p:nvPr userDrawn="1"/>
          </p:nvSpPr>
          <p:spPr>
            <a:xfrm>
              <a:off x="17183" y="6402918"/>
              <a:ext cx="613514" cy="230832"/>
            </a:xfrm>
            <a:prstGeom prst="rect">
              <a:avLst/>
            </a:prstGeom>
            <a:solidFill>
              <a:srgbClr val="CC7414"/>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7463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384150"/>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49F798-2FDA-45D2-A050-7A8082F914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AC6F46-3DAC-4BAB-8CDC-75CD365BC384}">
  <ds:schemaRefs>
    <ds:schemaRef ds:uri="Microsoft.SharePoint.Taxonomy.ContentTypeSync"/>
  </ds:schemaRefs>
</ds:datastoreItem>
</file>

<file path=customXml/itemProps3.xml><?xml version="1.0" encoding="utf-8"?>
<ds:datastoreItem xmlns:ds="http://schemas.openxmlformats.org/officeDocument/2006/customXml" ds:itemID="{F318CF97-C3A0-4406-A813-0B65E7D020E3}">
  <ds:schemaRefs>
    <ds:schemaRef ds:uri="http://purl.org/dc/terms/"/>
    <ds:schemaRef ds:uri="http://schemas.microsoft.com/office/2006/metadata/properties"/>
    <ds:schemaRef ds:uri="http://schemas.microsoft.com/office/2006/documentManagement/types"/>
    <ds:schemaRef ds:uri="b90a2e66-408a-4fa2-a9cf-bd33f75e05e3"/>
    <ds:schemaRef ds:uri="http://purl.org/dc/elements/1.1/"/>
    <ds:schemaRef ds:uri="bcfbf75d-7e6c-463e-9135-7f47c6067b30"/>
    <ds:schemaRef ds:uri="http://purl.org/dc/dcmitype/"/>
    <ds:schemaRef ds:uri="http://schemas.microsoft.com/office/infopath/2007/PartnerControls"/>
    <ds:schemaRef ds:uri="http://schemas.openxmlformats.org/package/2006/metadata/core-properties"/>
    <ds:schemaRef ds:uri="5a2251cd-bd5e-462d-8f0e-b8d48ef43808"/>
    <ds:schemaRef ds:uri="http://www.w3.org/XML/1998/namespace"/>
  </ds:schemaRefs>
</ds:datastoreItem>
</file>

<file path=customXml/itemProps4.xml><?xml version="1.0" encoding="utf-8"?>
<ds:datastoreItem xmlns:ds="http://schemas.openxmlformats.org/officeDocument/2006/customXml" ds:itemID="{7990981C-47E5-4FFB-BA17-F3F621B312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TotalTime>
  <Words>2225</Words>
  <Application>Microsoft Office PowerPoint</Application>
  <PresentationFormat>Widescreen</PresentationFormat>
  <Paragraphs>127</Paragraphs>
  <Slides>25</Slides>
  <Notes>9</Notes>
  <HiddenSlides>0</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25</vt:i4>
      </vt:variant>
    </vt:vector>
  </HeadingPairs>
  <TitlesOfParts>
    <vt:vector size="37" baseType="lpstr">
      <vt:lpstr>Aptos</vt:lpstr>
      <vt:lpstr>Arial</vt:lpstr>
      <vt:lpstr>Calibri</vt:lpstr>
      <vt:lpstr>DM Sans</vt:lpstr>
      <vt:lpstr>DM Sans 14pt</vt:lpstr>
      <vt:lpstr>DM Sans 14pt Light</vt:lpstr>
      <vt:lpstr>DM Sans Bold</vt:lpstr>
      <vt:lpstr>Titillium Web</vt:lpstr>
      <vt:lpstr>Wingdings</vt:lpstr>
      <vt:lpstr>dsm-firmenich</vt:lpstr>
      <vt:lpstr>Simple Light</vt:lpstr>
      <vt:lpstr>5_dsm-firmenich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vector>
  </TitlesOfParts>
  <Company>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exovive lift_ 5018504_lineup_2026-04</dc:title>
  <dc:creator>Diana Duque-Zonneveld</dc:creator>
  <cp:lastModifiedBy>Marie-Sophie Meisinger</cp:lastModifiedBy>
  <cp:revision>3</cp:revision>
  <cp:lastPrinted>2025-11-04T10:37:16Z</cp:lastPrinted>
  <dcterms:created xsi:type="dcterms:W3CDTF">2023-12-11T10:21:53Z</dcterms:created>
  <dcterms:modified xsi:type="dcterms:W3CDTF">2026-03-31T12:12:39Z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ContentBits">
    <vt:lpwstr>0</vt:lpwstr>
  </property>
  <property fmtid="{D5CDD505-2E9C-101B-9397-08002B2CF9AE}" pid="5" name="MSIP_Label_2ff753fd-faf2-4608-9b59-553f003adcdf_ActionId">
    <vt:lpwstr>d68f533d-06e5-4c0e-ad32-ba7e4bc289e9</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Enabled">
    <vt:lpwstr>true</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Method">
    <vt:lpwstr>Privileged</vt:lpwstr>
  </property>
  <property fmtid="{D5CDD505-2E9C-101B-9397-08002B2CF9AE}" pid="10" name="MSIP_Label_2ff753fd-faf2-4608-9b59-553f003adcdf_Tag">
    <vt:lpwstr>10, 0, 1, 1</vt:lpwstr>
  </property>
  <property fmtid="{D5CDD505-2E9C-101B-9397-08002B2CF9AE}" pid="11" name="MSIP_Label_2ff753fd-faf2-4608-9b59-553f003adcdf_SetDate">
    <vt:lpwstr>2025-09-23T22:23:02Z</vt:lpwstr>
  </property>
</Properties>
</file>