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3" r:id="rId5"/>
    <p:sldMasterId id="2147483987" r:id="rId6"/>
    <p:sldMasterId id="2147484065" r:id="rId7"/>
  </p:sldMasterIdLst>
  <p:notesMasterIdLst>
    <p:notesMasterId r:id="rId16"/>
  </p:notesMasterIdLst>
  <p:sldIdLst>
    <p:sldId id="2147483227" r:id="rId8"/>
    <p:sldId id="2147483294" r:id="rId9"/>
    <p:sldId id="2147483295" r:id="rId10"/>
    <p:sldId id="2147483122" r:id="rId11"/>
    <p:sldId id="2147483278" r:id="rId12"/>
    <p:sldId id="2147472862" r:id="rId13"/>
    <p:sldId id="264" r:id="rId14"/>
    <p:sldId id="2147483293" r:id="rId15"/>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7AB08-7C72-4CB0-83F5-758FD335E35B}">
          <p14:sldIdLst>
            <p14:sldId id="2147483227"/>
            <p14:sldId id="2147483294"/>
            <p14:sldId id="2147483295"/>
            <p14:sldId id="2147483122"/>
            <p14:sldId id="2147483278"/>
            <p14:sldId id="2147472862"/>
            <p14:sldId id="264"/>
            <p14:sldId id="21474832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10B013-322C-9AB2-D49C-B515FF228775}" name="Olivier Garet" initials="OG" userId="S::olivier.garet@dsm-firmenich.com::a8f094c5-ae1d-4b82-8b32-79910b916d32" providerId="AD"/>
  <p188:author id="{780DC213-BDEF-2BE2-4B23-6507DE04C6E8}" name="Lorena Trigos" initials="LT" userId="bf78fc38cedc1c70" providerId="Windows Live"/>
  <p188:author id="{FC4BCA26-A39A-799C-47A2-187089F82AC0}" name="Mathias Gempeler" initials="MG" userId="S::Mathias.Gempeler@dsm-firmenich.com::2bd9c7c1-0887-47e6-9db2-e1644afc0b0b" providerId="AD"/>
  <p188:author id="{6431CC38-DA47-6651-57C6-5CA9DD856B2B}" name="Magdalena Priebe" initials="MP" userId="S::Magdalena.Priebe@dsm-firmenich.com::b7c77bba-c075-4477-81d7-67e396ff2fbd" providerId="AD"/>
  <p188:author id="{3CC71E50-4E9C-9DCE-40EA-ED48880F3132}" name="Meriem Saber" initials="MS" userId="S::Meriem.Saber@dsm-firmenich.com::3733459e-7646-4ff4-8e96-b2fc93d3c8e0" providerId="AD"/>
  <p188:author id="{52819654-818E-AC11-8500-3752AB9FA36F}" name="Magdalena Priebe" initials="MP" userId="S::magdalena.priebe@dsm-firmenich.com::b7c77bba-c075-4477-81d7-67e396ff2fbd" providerId="AD"/>
  <p188:author id="{A994516B-A911-ED67-FD7C-AFC4DDD37BE2}" name="Francesca Pascucci" initials="FP" userId="S::francesca.pascucci@dsm-firmenich.com::811ad1a6-1062-4d6d-a024-d8bcd1d58767" providerId="AD"/>
  <p188:author id="{DC148F6B-1089-1BFA-A312-6D83FAB2DC7E}" name="Francois Paul" initials="FP" userId="S::francois.paul@dsm-firmenich.com::cd345e1b-5b33-44e8-b09c-75307eac9781" providerId="AD"/>
  <p188:author id="{EE5A927B-8D85-054E-96F0-8C53EE642409}" name="Riccardo Sfriso" initials="RS" userId="S::riccardo.sfriso@dsm-firmenich.com::f44db48f-4aea-4ec9-bd40-9523d9a84759" providerId="AD"/>
  <p188:author id="{298B1CC0-5C2C-7039-46F0-B63E122EAA10}" name="Guillaume Laurent" initials="GL" userId="S::Guillaume.Laurent@dsm-firmenich.com::378e57e0-cea0-470c-bf24-19cc2b638d08" providerId="AD"/>
  <p188:author id="{351A6CC2-6036-3B43-A178-D4D857E9E522}" name="Caroline Guillien" initials="CG" userId="S::Caroline.Guillien@dsm-firmenich.com::3e4c10c0-1ee2-48be-9d78-4d6ed773945d" providerId="AD"/>
  <p188:author id="{1EA6C1C6-591D-5C0D-BB0F-467C43557E3F}" name="Mathias Gempeler" initials="MG" userId="S::mathias.gempeler@dsm-firmenich.com::2bd9c7c1-0887-47e6-9db2-e1644afc0b0b" providerId="AD"/>
  <p188:author id="{C52F8ED0-AD44-F319-DD9A-5B29DD710783}" name="Francesca Pascucci" initials="" userId="S::Francesca.Pascucci@dsm-firmenich.com::811ad1a6-1062-4d6d-a024-d8bcd1d58767" providerId="AD"/>
  <p188:author id="{CAD3D6D9-085F-C775-A45B-7BDDBBBE2DE6}" name="Francois Paul" initials="FP" userId="S::Francois.Paul@dsm-firmenich.com::cd345e1b-5b33-44e8-b09c-75307eac9781" providerId="AD"/>
  <p188:author id="{ECB02FE6-DA76-5730-51B4-D01AB51551F7}" name="Guillaume Laurent" initials="GL" userId="S::guillaume.laurent@dsm-firmenich.com::378e57e0-cea0-470c-bf24-19cc2b638d08" providerId="AD"/>
  <p188:author id="{62FB4DE8-C33A-6EFC-2FA4-D631B41C84D7}" name="Riccardo Sfriso" initials="RS" userId="S::Riccardo.Sfriso@dsm-firmenich.com::f44db48f-4aea-4ec9-bd40-9523d9a84759" providerId="AD"/>
  <p188:author id="{B53159F0-325F-9035-056B-471C9F810F61}" name="Black to the future" initials="Bttf" userId="Black to the future"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C7414"/>
    <a:srgbClr val="FDE8D8"/>
    <a:srgbClr val="FF0000"/>
    <a:srgbClr val="3DD53D"/>
    <a:srgbClr val="FACDB0"/>
    <a:srgbClr val="FCD5B9"/>
    <a:srgbClr val="FCD7BC"/>
    <a:srgbClr val="FCD8BE"/>
    <a:srgbClr val="FAD0B2"/>
    <a:srgbClr val="FCDB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67F94B-E218-4244-972C-E0394C982D3F}" v="1" dt="2026-03-31T12:22:11.8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9" d="100"/>
          <a:sy n="139" d="100"/>
        </p:scale>
        <p:origin x="3246" y="3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5" Type="http://schemas.openxmlformats.org/officeDocument/2006/relationships/slideMaster" Target="slideMasters/slideMaster1.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099" cy="498932"/>
          </a:xfrm>
          <a:prstGeom prst="rect">
            <a:avLst/>
          </a:prstGeom>
        </p:spPr>
        <p:txBody>
          <a:bodyPr vert="horz" lIns="91440" tIns="45720" rIns="91440" bIns="45720" rtlCol="0"/>
          <a:lstStyle>
            <a:lvl1pPr algn="l">
              <a:defRPr sz="1200" b="0" i="0">
                <a:latin typeface="DM Sans" pitchFamily="2" charset="77"/>
              </a:defRPr>
            </a:lvl1pPr>
          </a:lstStyle>
          <a:p>
            <a:endParaRPr lang="en-GB"/>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b="0" i="0">
                <a:latin typeface="DM Sans" pitchFamily="2" charset="77"/>
              </a:defRPr>
            </a:lvl1pPr>
          </a:lstStyle>
          <a:p>
            <a:fld id="{03106EED-2D40-44D7-B64E-1AD68E2F4D2C}" type="datetimeFigureOut">
              <a:rPr lang="en-GB" smtClean="0"/>
              <a:pPr/>
              <a:t>31/03/2026</a:t>
            </a:fld>
            <a:endParaRPr lang="en-GB"/>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562" y="4785599"/>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45170"/>
            <a:ext cx="2949099" cy="498931"/>
          </a:xfrm>
          <a:prstGeom prst="rect">
            <a:avLst/>
          </a:prstGeom>
        </p:spPr>
        <p:txBody>
          <a:bodyPr vert="horz" lIns="91440" tIns="45720" rIns="91440" bIns="45720" rtlCol="0" anchor="b"/>
          <a:lstStyle>
            <a:lvl1pPr algn="l">
              <a:defRPr sz="1200" b="0" i="0">
                <a:latin typeface="DM Sans" pitchFamily="2" charset="77"/>
              </a:defRPr>
            </a:lvl1pPr>
          </a:lstStyle>
          <a:p>
            <a:endParaRPr lang="en-GB"/>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b="0" i="0">
                <a:latin typeface="DM Sans" pitchFamily="2" charset="77"/>
              </a:defRPr>
            </a:lvl1pPr>
          </a:lstStyle>
          <a:p>
            <a:fld id="{BD280C27-7157-4F77-B111-5EB5ECD0D771}" type="slidenum">
              <a:rPr lang="en-GB" smtClean="0"/>
              <a:pPr/>
              <a:t>‹#›</a:t>
            </a:fld>
            <a:endParaRPr lang="en-GB"/>
          </a:p>
        </p:txBody>
      </p:sp>
    </p:spTree>
    <p:extLst>
      <p:ext uri="{BB962C8B-B14F-4D97-AF65-F5344CB8AC3E}">
        <p14:creationId xmlns:p14="http://schemas.microsoft.com/office/powerpoint/2010/main" val="2843862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DM Sans" pitchFamily="2" charset="77"/>
        <a:ea typeface="+mn-ea"/>
        <a:cs typeface="+mn-cs"/>
      </a:defRPr>
    </a:lvl1pPr>
    <a:lvl2pPr marL="457200" algn="l" defTabSz="914400" rtl="0" eaLnBrk="1" latinLnBrk="0" hangingPunct="1">
      <a:defRPr sz="1200" b="0" i="0" kern="1200">
        <a:solidFill>
          <a:schemeClr val="tx1"/>
        </a:solidFill>
        <a:latin typeface="DM Sans" pitchFamily="2" charset="77"/>
        <a:ea typeface="+mn-ea"/>
        <a:cs typeface="+mn-cs"/>
      </a:defRPr>
    </a:lvl2pPr>
    <a:lvl3pPr marL="914400" algn="l" defTabSz="914400" rtl="0" eaLnBrk="1" latinLnBrk="0" hangingPunct="1">
      <a:defRPr sz="1200" b="0" i="0" kern="1200">
        <a:solidFill>
          <a:schemeClr val="tx1"/>
        </a:solidFill>
        <a:latin typeface="DM Sans" pitchFamily="2" charset="77"/>
        <a:ea typeface="+mn-ea"/>
        <a:cs typeface="+mn-cs"/>
      </a:defRPr>
    </a:lvl3pPr>
    <a:lvl4pPr marL="1371600" algn="l" defTabSz="914400" rtl="0" eaLnBrk="1" latinLnBrk="0" hangingPunct="1">
      <a:defRPr sz="1200" b="0" i="0" kern="1200">
        <a:solidFill>
          <a:schemeClr val="tx1"/>
        </a:solidFill>
        <a:latin typeface="DM Sans" pitchFamily="2" charset="77"/>
        <a:ea typeface="+mn-ea"/>
        <a:cs typeface="+mn-cs"/>
      </a:defRPr>
    </a:lvl4pPr>
    <a:lvl5pPr marL="1828800" algn="l" defTabSz="914400" rtl="0" eaLnBrk="1" latinLnBrk="0" hangingPunct="1">
      <a:defRPr sz="1200" b="0" i="0" kern="1200">
        <a:solidFill>
          <a:schemeClr val="tx1"/>
        </a:solidFill>
        <a:latin typeface="DM Sans"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134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8F012-C47F-4520-D18A-955940BF1E24}"/>
            </a:ext>
          </a:extLst>
        </p:cNvPr>
        <p:cNvGrpSpPr/>
        <p:nvPr/>
      </p:nvGrpSpPr>
      <p:grpSpPr>
        <a:xfrm>
          <a:off x="0" y="0"/>
          <a:ext cx="0" cy="0"/>
          <a:chOff x="0" y="0"/>
          <a:chExt cx="0" cy="0"/>
        </a:xfrm>
      </p:grpSpPr>
      <p:sp>
        <p:nvSpPr>
          <p:cNvPr id="2" name="Espaço Reservado para Imagem de Slide 1">
            <a:extLst>
              <a:ext uri="{FF2B5EF4-FFF2-40B4-BE49-F238E27FC236}">
                <a16:creationId xmlns:a16="http://schemas.microsoft.com/office/drawing/2014/main" id="{5CF106A0-1745-7A1C-9D54-5ABB9A112070}"/>
              </a:ext>
            </a:extLst>
          </p:cNvPr>
          <p:cNvSpPr>
            <a:spLocks noGrp="1" noRot="1" noChangeAspect="1"/>
          </p:cNvSpPr>
          <p:nvPr>
            <p:ph type="sldImg"/>
          </p:nvPr>
        </p:nvSpPr>
        <p:spPr/>
      </p:sp>
      <p:sp>
        <p:nvSpPr>
          <p:cNvPr id="3" name="Espaço Reservado para Anotações 2">
            <a:extLst>
              <a:ext uri="{FF2B5EF4-FFF2-40B4-BE49-F238E27FC236}">
                <a16:creationId xmlns:a16="http://schemas.microsoft.com/office/drawing/2014/main" id="{07C5A229-3E5E-87C9-A78A-4729AAB0AF73}"/>
              </a:ext>
            </a:extLst>
          </p:cNvPr>
          <p:cNvSpPr>
            <a:spLocks noGrp="1"/>
          </p:cNvSpPr>
          <p:nvPr>
            <p:ph type="body" idx="1"/>
          </p:nvPr>
        </p:nvSpPr>
        <p:spPr/>
        <p:txBody>
          <a:bodyPr/>
          <a:lstStyle/>
          <a:p>
            <a:endParaRPr lang="pt-BR"/>
          </a:p>
        </p:txBody>
      </p:sp>
      <p:sp>
        <p:nvSpPr>
          <p:cNvPr id="4" name="Espaço Reservado para Número de Slide 3">
            <a:extLst>
              <a:ext uri="{FF2B5EF4-FFF2-40B4-BE49-F238E27FC236}">
                <a16:creationId xmlns:a16="http://schemas.microsoft.com/office/drawing/2014/main" id="{FA79640D-7A27-D7E6-0371-4E3362DA33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9EF3BD-0C14-F744-94AA-DCC98AC2F9FE}" type="slidenum">
              <a:rPr kumimoji="0" lang="pt-B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pt-B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27645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b="0" i="0">
                <a:latin typeface="DM Sans" pitchFamily="2" charset="77"/>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B74DDF09-72E5-771E-8F1E-4FE69C97A0E5}"/>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chemeClr val="tx1"/>
                </a:solidFill>
              </a:defRPr>
            </a:lvl1pPr>
          </a:lstStyle>
          <a:p>
            <a:r>
              <a:rPr lang="en-GB"/>
              <a:t>Main title</a:t>
            </a:r>
            <a:endParaRPr lang="en-US"/>
          </a:p>
        </p:txBody>
      </p:sp>
      <p:sp>
        <p:nvSpPr>
          <p:cNvPr id="5" name="Text Placeholder 2">
            <a:extLst>
              <a:ext uri="{FF2B5EF4-FFF2-40B4-BE49-F238E27FC236}">
                <a16:creationId xmlns:a16="http://schemas.microsoft.com/office/drawing/2014/main" id="{152CD56F-030B-C517-3226-31FF2F9FA8B1}"/>
              </a:ext>
            </a:extLst>
          </p:cNvPr>
          <p:cNvSpPr>
            <a:spLocks noGrp="1"/>
          </p:cNvSpPr>
          <p:nvPr>
            <p:ph idx="1" hasCustomPrompt="1"/>
          </p:nvPr>
        </p:nvSpPr>
        <p:spPr>
          <a:xfrm>
            <a:off x="302400" y="648000"/>
            <a:ext cx="10515600" cy="338554"/>
          </a:xfrm>
          <a:prstGeom prst="rect">
            <a:avLst/>
          </a:prstGeom>
        </p:spPr>
        <p:txBody>
          <a:bodyPr vert="horz" lIns="0" tIns="0" rIns="0" bIns="0" rtlCol="0">
            <a:noAutofit/>
          </a:bodyPr>
          <a:lstStyle>
            <a:lvl1pPr>
              <a:defRPr sz="2200">
                <a:solidFill>
                  <a:schemeClr val="tx1"/>
                </a:solidFill>
              </a:defRPr>
            </a:lvl1pPr>
          </a:lstStyle>
          <a:p>
            <a:pPr lvl="0"/>
            <a:r>
              <a:rPr lang="en-GB"/>
              <a:t>Subtitle</a:t>
            </a:r>
          </a:p>
        </p:txBody>
      </p:sp>
    </p:spTree>
    <p:extLst>
      <p:ext uri="{BB962C8B-B14F-4D97-AF65-F5344CB8AC3E}">
        <p14:creationId xmlns:p14="http://schemas.microsoft.com/office/powerpoint/2010/main" val="301599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6033-4801-894F-2BA7-1B0D7F7BC7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E3F1E5-1DA4-4017-1274-63D07C03A4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C8E6BB-32A5-82BA-6045-AE8603E8C57E}"/>
              </a:ext>
            </a:extLst>
          </p:cNvPr>
          <p:cNvSpPr>
            <a:spLocks noGrp="1"/>
          </p:cNvSpPr>
          <p:nvPr>
            <p:ph type="dt" sz="half" idx="10"/>
          </p:nvPr>
        </p:nvSpPr>
        <p:spPr/>
        <p:txBody>
          <a:bodyPr/>
          <a:lstStyle/>
          <a:p>
            <a:fld id="{A0E3058F-5F90-46D1-B8E5-94A775ECA0B4}" type="datetimeFigureOut">
              <a:rPr lang="en-US" smtClean="0"/>
              <a:t>3/31/2026</a:t>
            </a:fld>
            <a:endParaRPr lang="en-US"/>
          </a:p>
        </p:txBody>
      </p:sp>
      <p:sp>
        <p:nvSpPr>
          <p:cNvPr id="5" name="Footer Placeholder 4">
            <a:extLst>
              <a:ext uri="{FF2B5EF4-FFF2-40B4-BE49-F238E27FC236}">
                <a16:creationId xmlns:a16="http://schemas.microsoft.com/office/drawing/2014/main" id="{26519717-C63B-3163-617F-EB08EB21CA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6D480D-F979-7F3D-AB49-DA8BD71EE8D3}"/>
              </a:ext>
            </a:extLst>
          </p:cNvPr>
          <p:cNvSpPr>
            <a:spLocks noGrp="1"/>
          </p:cNvSpPr>
          <p:nvPr>
            <p:ph type="sldNum" sz="quarter" idx="12"/>
          </p:nvPr>
        </p:nvSpPr>
        <p:spPr/>
        <p:txBody>
          <a:bodyPr/>
          <a:lstStyle/>
          <a:p>
            <a:fld id="{D1A935AB-ACC9-4FBC-ADCC-1361D82BC4F1}" type="slidenum">
              <a:rPr lang="en-US" smtClean="0"/>
              <a:t>‹#›</a:t>
            </a:fld>
            <a:endParaRPr lang="en-US"/>
          </a:p>
        </p:txBody>
      </p:sp>
    </p:spTree>
    <p:extLst>
      <p:ext uri="{BB962C8B-B14F-4D97-AF65-F5344CB8AC3E}">
        <p14:creationId xmlns:p14="http://schemas.microsoft.com/office/powerpoint/2010/main" val="15931370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b" anchorCtr="0"/>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p:txBody>
      </p:sp>
      <p:sp>
        <p:nvSpPr>
          <p:cNvPr id="2" name="Title Placeholder 1">
            <a:extLst>
              <a:ext uri="{FF2B5EF4-FFF2-40B4-BE49-F238E27FC236}">
                <a16:creationId xmlns:a16="http://schemas.microsoft.com/office/drawing/2014/main" id="{F6DC3E7E-FC96-9A8F-43A2-C5195E0D5729}"/>
              </a:ext>
            </a:extLst>
          </p:cNvPr>
          <p:cNvSpPr>
            <a:spLocks noGrp="1"/>
          </p:cNvSpPr>
          <p:nvPr>
            <p:ph type="title" hasCustomPrompt="1"/>
          </p:nvPr>
        </p:nvSpPr>
        <p:spPr>
          <a:xfrm>
            <a:off x="302400" y="302400"/>
            <a:ext cx="10515600" cy="351315"/>
          </a:xfrm>
          <a:prstGeom prst="rect">
            <a:avLst/>
          </a:prstGeom>
        </p:spPr>
        <p:txBody>
          <a:bodyPr vert="horz" lIns="0" tIns="0" rIns="0" bIns="0" rtlCol="0" anchor="t" anchorCtr="0">
            <a:noAutofit/>
          </a:bodyPr>
          <a:lstStyle>
            <a:lvl1pPr>
              <a:defRPr>
                <a:solidFill>
                  <a:srgbClr val="994F00"/>
                </a:solidFill>
              </a:defRPr>
            </a:lvl1pPr>
          </a:lstStyle>
          <a:p>
            <a:r>
              <a:rPr lang="en-GB"/>
              <a:t>Main title</a:t>
            </a:r>
            <a:endParaRPr lang="en-US"/>
          </a:p>
        </p:txBody>
      </p:sp>
    </p:spTree>
    <p:extLst>
      <p:ext uri="{BB962C8B-B14F-4D97-AF65-F5344CB8AC3E}">
        <p14:creationId xmlns:p14="http://schemas.microsoft.com/office/powerpoint/2010/main" val="572368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598993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38DB9D-298C-7C9C-02BB-6AEF28A627C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92714EE8-6D8C-3A73-5F21-004685AB84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8DF8B31D-6550-D63B-EAFE-16ADAF432B3F}"/>
              </a:ext>
            </a:extLst>
          </p:cNvPr>
          <p:cNvSpPr>
            <a:spLocks noGrp="1"/>
          </p:cNvSpPr>
          <p:nvPr>
            <p:ph type="dt" sz="half" idx="10"/>
          </p:nvPr>
        </p:nvSpPr>
        <p:spPr/>
        <p:txBody>
          <a:bodyPr/>
          <a:lstStyle/>
          <a:p>
            <a:fld id="{A56E6B60-3F84-4E93-B16E-FABB019E9E95}" type="datetimeFigureOut">
              <a:rPr lang="pt-BR" smtClean="0"/>
              <a:t>31/03/2026</a:t>
            </a:fld>
            <a:endParaRPr lang="pt-BR"/>
          </a:p>
        </p:txBody>
      </p:sp>
      <p:sp>
        <p:nvSpPr>
          <p:cNvPr id="5" name="Espaço Reservado para Rodapé 4">
            <a:extLst>
              <a:ext uri="{FF2B5EF4-FFF2-40B4-BE49-F238E27FC236}">
                <a16:creationId xmlns:a16="http://schemas.microsoft.com/office/drawing/2014/main" id="{3D864CB2-CB4D-1510-1CC6-1B88BE75FC6D}"/>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99F8C01-895B-3F92-86D4-4185159F82F7}"/>
              </a:ext>
            </a:extLst>
          </p:cNvPr>
          <p:cNvSpPr>
            <a:spLocks noGrp="1"/>
          </p:cNvSpPr>
          <p:nvPr>
            <p:ph type="sldNum" sz="quarter" idx="12"/>
          </p:nvPr>
        </p:nvSpPr>
        <p:spPr/>
        <p:txBody>
          <a:bodyPr/>
          <a:lstStyle/>
          <a:p>
            <a:fld id="{EC02F3D5-527B-4D68-A5FA-DC44F7B068BE}" type="slidenum">
              <a:rPr lang="pt-BR" smtClean="0"/>
              <a:t>‹#›</a:t>
            </a:fld>
            <a:endParaRPr lang="pt-BR"/>
          </a:p>
        </p:txBody>
      </p:sp>
    </p:spTree>
    <p:extLst>
      <p:ext uri="{BB962C8B-B14F-4D97-AF65-F5344CB8AC3E}">
        <p14:creationId xmlns:p14="http://schemas.microsoft.com/office/powerpoint/2010/main" val="1868302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2">
  <p:cSld name="Somente título 2">
    <p:spTree>
      <p:nvGrpSpPr>
        <p:cNvPr id="1" name="Shape 24"/>
        <p:cNvGrpSpPr/>
        <p:nvPr/>
      </p:nvGrpSpPr>
      <p:grpSpPr>
        <a:xfrm>
          <a:off x="0" y="0"/>
          <a:ext cx="0" cy="0"/>
          <a:chOff x="0" y="0"/>
          <a:chExt cx="0" cy="0"/>
        </a:xfrm>
      </p:grpSpPr>
      <p:sp>
        <p:nvSpPr>
          <p:cNvPr id="25" name="Google Shape;25;p7"/>
          <p:cNvSpPr txBox="1">
            <a:spLocks noGrp="1"/>
          </p:cNvSpPr>
          <p:nvPr>
            <p:ph type="title"/>
          </p:nvPr>
        </p:nvSpPr>
        <p:spPr>
          <a:xfrm>
            <a:off x="8287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6" name="Google Shape;26;p7"/>
          <p:cNvSpPr txBox="1">
            <a:spLocks noGrp="1"/>
          </p:cNvSpPr>
          <p:nvPr>
            <p:ph type="body" idx="1"/>
          </p:nvPr>
        </p:nvSpPr>
        <p:spPr>
          <a:xfrm>
            <a:off x="8287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27" name="Google Shape;27;p7"/>
          <p:cNvSpPr txBox="1">
            <a:spLocks noGrp="1"/>
          </p:cNvSpPr>
          <p:nvPr>
            <p:ph type="title" idx="2"/>
          </p:nvPr>
        </p:nvSpPr>
        <p:spPr>
          <a:xfrm>
            <a:off x="365833" y="389267"/>
            <a:ext cx="3481600" cy="340400"/>
          </a:xfrm>
          <a:prstGeom prst="rect">
            <a:avLst/>
          </a:prstGeom>
        </p:spPr>
        <p:txBody>
          <a:bodyPr spcFirstLastPara="1" wrap="square" lIns="91425" tIns="91425" rIns="91425" bIns="91425" anchor="t" anchorCtr="0">
            <a:normAutofit/>
          </a:bodyPr>
          <a:lstStyle>
            <a:lvl1pPr lvl="0" rtl="0">
              <a:spcBef>
                <a:spcPts val="0"/>
              </a:spcBef>
              <a:spcAft>
                <a:spcPts val="0"/>
              </a:spcAft>
              <a:buClr>
                <a:srgbClr val="595959"/>
              </a:buClr>
              <a:buSzPts val="1000"/>
              <a:buFont typeface="Titillium Web"/>
              <a:buNone/>
              <a:defRPr sz="1333">
                <a:solidFill>
                  <a:srgbClr val="595959"/>
                </a:solidFill>
                <a:latin typeface="Titillium Web"/>
                <a:ea typeface="Titillium Web"/>
                <a:cs typeface="Titillium Web"/>
                <a:sym typeface="Titillium Web"/>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8" name="Google Shape;28;p7"/>
          <p:cNvSpPr txBox="1">
            <a:spLocks noGrp="1"/>
          </p:cNvSpPr>
          <p:nvPr>
            <p:ph type="title" idx="3"/>
          </p:nvPr>
        </p:nvSpPr>
        <p:spPr>
          <a:xfrm>
            <a:off x="40368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29" name="Google Shape;29;p7"/>
          <p:cNvSpPr txBox="1">
            <a:spLocks noGrp="1"/>
          </p:cNvSpPr>
          <p:nvPr>
            <p:ph type="body" idx="4"/>
          </p:nvPr>
        </p:nvSpPr>
        <p:spPr>
          <a:xfrm>
            <a:off x="40368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0" name="Google Shape;30;p7"/>
          <p:cNvSpPr txBox="1">
            <a:spLocks noGrp="1"/>
          </p:cNvSpPr>
          <p:nvPr>
            <p:ph type="title" idx="5"/>
          </p:nvPr>
        </p:nvSpPr>
        <p:spPr>
          <a:xfrm>
            <a:off x="7360600" y="14641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1" name="Google Shape;31;p7"/>
          <p:cNvSpPr txBox="1">
            <a:spLocks noGrp="1"/>
          </p:cNvSpPr>
          <p:nvPr>
            <p:ph type="body" idx="6"/>
          </p:nvPr>
        </p:nvSpPr>
        <p:spPr>
          <a:xfrm>
            <a:off x="7360600" y="20838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2" name="Google Shape;32;p7"/>
          <p:cNvSpPr txBox="1">
            <a:spLocks noGrp="1"/>
          </p:cNvSpPr>
          <p:nvPr>
            <p:ph type="title" idx="7"/>
          </p:nvPr>
        </p:nvSpPr>
        <p:spPr>
          <a:xfrm>
            <a:off x="8287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3" name="Google Shape;33;p7"/>
          <p:cNvSpPr txBox="1">
            <a:spLocks noGrp="1"/>
          </p:cNvSpPr>
          <p:nvPr>
            <p:ph type="body" idx="8"/>
          </p:nvPr>
        </p:nvSpPr>
        <p:spPr>
          <a:xfrm>
            <a:off x="8287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4" name="Google Shape;34;p7"/>
          <p:cNvSpPr txBox="1">
            <a:spLocks noGrp="1"/>
          </p:cNvSpPr>
          <p:nvPr>
            <p:ph type="title" idx="9"/>
          </p:nvPr>
        </p:nvSpPr>
        <p:spPr>
          <a:xfrm>
            <a:off x="40368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5" name="Google Shape;35;p7"/>
          <p:cNvSpPr txBox="1">
            <a:spLocks noGrp="1"/>
          </p:cNvSpPr>
          <p:nvPr>
            <p:ph type="body" idx="13"/>
          </p:nvPr>
        </p:nvSpPr>
        <p:spPr>
          <a:xfrm>
            <a:off x="40368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
        <p:nvSpPr>
          <p:cNvPr id="36" name="Google Shape;36;p7"/>
          <p:cNvSpPr txBox="1">
            <a:spLocks noGrp="1"/>
          </p:cNvSpPr>
          <p:nvPr>
            <p:ph type="title" idx="14"/>
          </p:nvPr>
        </p:nvSpPr>
        <p:spPr>
          <a:xfrm>
            <a:off x="7360600" y="3450967"/>
            <a:ext cx="2259200" cy="524000"/>
          </a:xfrm>
          <a:prstGeom prst="rect">
            <a:avLst/>
          </a:prstGeom>
        </p:spPr>
        <p:txBody>
          <a:bodyPr spcFirstLastPara="1" wrap="square" lIns="91425" tIns="91425" rIns="91425" bIns="91425" anchor="t" anchorCtr="0">
            <a:normAutofit/>
          </a:bodyPr>
          <a:lstStyle>
            <a:lvl1pPr lvl="0" rtl="0">
              <a:spcBef>
                <a:spcPts val="0"/>
              </a:spcBef>
              <a:spcAft>
                <a:spcPts val="0"/>
              </a:spcAft>
              <a:buClr>
                <a:schemeClr val="dk2"/>
              </a:buClr>
              <a:buSzPts val="1200"/>
              <a:buFont typeface="Titillium Web"/>
              <a:buNone/>
              <a:defRPr sz="1600" b="1">
                <a:solidFill>
                  <a:schemeClr val="dk2"/>
                </a:solidFill>
                <a:latin typeface="Titillium Web"/>
                <a:ea typeface="Titillium Web"/>
                <a:cs typeface="Titillium Web"/>
                <a:sym typeface="Titillium Web"/>
              </a:defRPr>
            </a:lvl1pPr>
            <a:lvl2pPr lvl="1" rtl="0">
              <a:spcBef>
                <a:spcPts val="0"/>
              </a:spcBef>
              <a:spcAft>
                <a:spcPts val="0"/>
              </a:spcAft>
              <a:buSzPts val="2000"/>
              <a:buNone/>
              <a:defRPr sz="2667"/>
            </a:lvl2pPr>
            <a:lvl3pPr lvl="2" rtl="0">
              <a:spcBef>
                <a:spcPts val="0"/>
              </a:spcBef>
              <a:spcAft>
                <a:spcPts val="0"/>
              </a:spcAft>
              <a:buSzPts val="2000"/>
              <a:buNone/>
              <a:defRPr sz="2667"/>
            </a:lvl3pPr>
            <a:lvl4pPr lvl="3" rtl="0">
              <a:spcBef>
                <a:spcPts val="0"/>
              </a:spcBef>
              <a:spcAft>
                <a:spcPts val="0"/>
              </a:spcAft>
              <a:buSzPts val="2000"/>
              <a:buNone/>
              <a:defRPr sz="2667"/>
            </a:lvl4pPr>
            <a:lvl5pPr lvl="4" rtl="0">
              <a:spcBef>
                <a:spcPts val="0"/>
              </a:spcBef>
              <a:spcAft>
                <a:spcPts val="0"/>
              </a:spcAft>
              <a:buSzPts val="2000"/>
              <a:buNone/>
              <a:defRPr sz="2667"/>
            </a:lvl5pPr>
            <a:lvl6pPr lvl="5" rtl="0">
              <a:spcBef>
                <a:spcPts val="0"/>
              </a:spcBef>
              <a:spcAft>
                <a:spcPts val="0"/>
              </a:spcAft>
              <a:buSzPts val="2000"/>
              <a:buNone/>
              <a:defRPr sz="2667"/>
            </a:lvl6pPr>
            <a:lvl7pPr lvl="6" rtl="0">
              <a:spcBef>
                <a:spcPts val="0"/>
              </a:spcBef>
              <a:spcAft>
                <a:spcPts val="0"/>
              </a:spcAft>
              <a:buSzPts val="2000"/>
              <a:buNone/>
              <a:defRPr sz="2667"/>
            </a:lvl7pPr>
            <a:lvl8pPr lvl="7" rtl="0">
              <a:spcBef>
                <a:spcPts val="0"/>
              </a:spcBef>
              <a:spcAft>
                <a:spcPts val="0"/>
              </a:spcAft>
              <a:buSzPts val="2000"/>
              <a:buNone/>
              <a:defRPr sz="2667"/>
            </a:lvl8pPr>
            <a:lvl9pPr lvl="8" rtl="0">
              <a:spcBef>
                <a:spcPts val="0"/>
              </a:spcBef>
              <a:spcAft>
                <a:spcPts val="0"/>
              </a:spcAft>
              <a:buSzPts val="2000"/>
              <a:buNone/>
              <a:defRPr sz="2667"/>
            </a:lvl9pPr>
          </a:lstStyle>
          <a:p>
            <a:endParaRPr/>
          </a:p>
        </p:txBody>
      </p:sp>
      <p:sp>
        <p:nvSpPr>
          <p:cNvPr id="37" name="Google Shape;37;p7"/>
          <p:cNvSpPr txBox="1">
            <a:spLocks noGrp="1"/>
          </p:cNvSpPr>
          <p:nvPr>
            <p:ph type="body" idx="15"/>
          </p:nvPr>
        </p:nvSpPr>
        <p:spPr>
          <a:xfrm>
            <a:off x="7360600" y="4070689"/>
            <a:ext cx="2745200" cy="577200"/>
          </a:xfrm>
          <a:prstGeom prst="rect">
            <a:avLst/>
          </a:prstGeom>
        </p:spPr>
        <p:txBody>
          <a:bodyPr spcFirstLastPara="1" wrap="square" lIns="91425" tIns="91425" rIns="91425" bIns="91425" anchor="t" anchorCtr="0">
            <a:normAutofit/>
          </a:bodyPr>
          <a:lstStyle>
            <a:lvl1pPr marL="609585" lvl="0" indent="-389457" rtl="0">
              <a:spcBef>
                <a:spcPts val="0"/>
              </a:spcBef>
              <a:spcAft>
                <a:spcPts val="0"/>
              </a:spcAft>
              <a:buSzPts val="1000"/>
              <a:buFont typeface="Titillium Web"/>
              <a:buChar char="●"/>
              <a:defRPr sz="1333">
                <a:latin typeface="Titillium Web"/>
                <a:ea typeface="Titillium Web"/>
                <a:cs typeface="Titillium Web"/>
                <a:sym typeface="Titillium Web"/>
              </a:defRPr>
            </a:lvl1pPr>
            <a:lvl2pPr marL="1219170" lvl="1" indent="-389457" rtl="0">
              <a:spcBef>
                <a:spcPts val="0"/>
              </a:spcBef>
              <a:spcAft>
                <a:spcPts val="0"/>
              </a:spcAft>
              <a:buSzPts val="1000"/>
              <a:buFont typeface="Titillium Web"/>
              <a:buChar char="○"/>
              <a:defRPr sz="1333">
                <a:latin typeface="Titillium Web"/>
                <a:ea typeface="Titillium Web"/>
                <a:cs typeface="Titillium Web"/>
                <a:sym typeface="Titillium Web"/>
              </a:defRPr>
            </a:lvl2pPr>
            <a:lvl3pPr marL="1828754" lvl="2" indent="-389457" rtl="0">
              <a:spcBef>
                <a:spcPts val="0"/>
              </a:spcBef>
              <a:spcAft>
                <a:spcPts val="0"/>
              </a:spcAft>
              <a:buSzPts val="1000"/>
              <a:buFont typeface="Titillium Web"/>
              <a:buChar char="■"/>
              <a:defRPr sz="1333">
                <a:latin typeface="Titillium Web"/>
                <a:ea typeface="Titillium Web"/>
                <a:cs typeface="Titillium Web"/>
                <a:sym typeface="Titillium Web"/>
              </a:defRPr>
            </a:lvl3pPr>
            <a:lvl4pPr marL="2438339" lvl="3" indent="-389457" rtl="0">
              <a:spcBef>
                <a:spcPts val="0"/>
              </a:spcBef>
              <a:spcAft>
                <a:spcPts val="0"/>
              </a:spcAft>
              <a:buSzPts val="1000"/>
              <a:buFont typeface="Titillium Web"/>
              <a:buChar char="●"/>
              <a:defRPr sz="1333">
                <a:latin typeface="Titillium Web"/>
                <a:ea typeface="Titillium Web"/>
                <a:cs typeface="Titillium Web"/>
                <a:sym typeface="Titillium Web"/>
              </a:defRPr>
            </a:lvl4pPr>
            <a:lvl5pPr marL="3047924" lvl="4" indent="-389457" rtl="0">
              <a:spcBef>
                <a:spcPts val="0"/>
              </a:spcBef>
              <a:spcAft>
                <a:spcPts val="0"/>
              </a:spcAft>
              <a:buSzPts val="1000"/>
              <a:buFont typeface="Titillium Web"/>
              <a:buChar char="○"/>
              <a:defRPr sz="1333">
                <a:latin typeface="Titillium Web"/>
                <a:ea typeface="Titillium Web"/>
                <a:cs typeface="Titillium Web"/>
                <a:sym typeface="Titillium Web"/>
              </a:defRPr>
            </a:lvl5pPr>
            <a:lvl6pPr marL="3657509" lvl="5" indent="-389457" rtl="0">
              <a:spcBef>
                <a:spcPts val="0"/>
              </a:spcBef>
              <a:spcAft>
                <a:spcPts val="0"/>
              </a:spcAft>
              <a:buSzPts val="1000"/>
              <a:buFont typeface="Titillium Web"/>
              <a:buChar char="■"/>
              <a:defRPr sz="1333">
                <a:latin typeface="Titillium Web"/>
                <a:ea typeface="Titillium Web"/>
                <a:cs typeface="Titillium Web"/>
                <a:sym typeface="Titillium Web"/>
              </a:defRPr>
            </a:lvl6pPr>
            <a:lvl7pPr marL="4267093" lvl="6" indent="-389457" rtl="0">
              <a:spcBef>
                <a:spcPts val="0"/>
              </a:spcBef>
              <a:spcAft>
                <a:spcPts val="0"/>
              </a:spcAft>
              <a:buSzPts val="1000"/>
              <a:buFont typeface="Titillium Web"/>
              <a:buChar char="●"/>
              <a:defRPr sz="1333">
                <a:latin typeface="Titillium Web"/>
                <a:ea typeface="Titillium Web"/>
                <a:cs typeface="Titillium Web"/>
                <a:sym typeface="Titillium Web"/>
              </a:defRPr>
            </a:lvl7pPr>
            <a:lvl8pPr marL="4876678" lvl="7" indent="-389457" rtl="0">
              <a:spcBef>
                <a:spcPts val="0"/>
              </a:spcBef>
              <a:spcAft>
                <a:spcPts val="0"/>
              </a:spcAft>
              <a:buSzPts val="1000"/>
              <a:buFont typeface="Titillium Web"/>
              <a:buChar char="○"/>
              <a:defRPr sz="1333">
                <a:latin typeface="Titillium Web"/>
                <a:ea typeface="Titillium Web"/>
                <a:cs typeface="Titillium Web"/>
                <a:sym typeface="Titillium Web"/>
              </a:defRPr>
            </a:lvl8pPr>
            <a:lvl9pPr marL="5486263" lvl="8" indent="-389457" rtl="0">
              <a:spcBef>
                <a:spcPts val="0"/>
              </a:spcBef>
              <a:spcAft>
                <a:spcPts val="0"/>
              </a:spcAft>
              <a:buSzPts val="1000"/>
              <a:buFont typeface="Titillium Web"/>
              <a:buChar char="■"/>
              <a:defRPr sz="1333">
                <a:latin typeface="Titillium Web"/>
                <a:ea typeface="Titillium Web"/>
                <a:cs typeface="Titillium Web"/>
                <a:sym typeface="Titillium Web"/>
              </a:defRPr>
            </a:lvl9pPr>
          </a:lstStyle>
          <a:p>
            <a:endParaRPr/>
          </a:p>
        </p:txBody>
      </p:sp>
    </p:spTree>
    <p:extLst>
      <p:ext uri="{BB962C8B-B14F-4D97-AF65-F5344CB8AC3E}">
        <p14:creationId xmlns:p14="http://schemas.microsoft.com/office/powerpoint/2010/main" val="152372654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b="0" i="0">
                <a:solidFill>
                  <a:schemeClr val="tx1">
                    <a:lumMod val="100000"/>
                  </a:schemeClr>
                </a:solidFill>
                <a:latin typeface="DM Sans" pitchFamily="2" charset="77"/>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1881740168"/>
      </p:ext>
    </p:extLst>
  </p:cSld>
  <p:clrMap bg1="lt1" tx1="dk1" bg2="lt2" tx2="dk2" accent1="accent1" accent2="accent2" accent3="accent3" accent4="accent4" accent5="accent5" accent6="accent6" hlink="hlink" folHlink="folHlink"/>
  <p:sldLayoutIdLst>
    <p:sldLayoutId id="2147483975" r:id="rId1"/>
    <p:sldLayoutId id="2147484035" r:id="rId2"/>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9532948" y="6208276"/>
            <a:ext cx="2510023" cy="485060"/>
          </a:xfrm>
          <a:prstGeom prst="rect">
            <a:avLst/>
          </a:prstGeom>
        </p:spPr>
      </p:pic>
      <p:sp>
        <p:nvSpPr>
          <p:cNvPr id="4" name="TextBox 3">
            <a:extLst>
              <a:ext uri="{FF2B5EF4-FFF2-40B4-BE49-F238E27FC236}">
                <a16:creationId xmlns:a16="http://schemas.microsoft.com/office/drawing/2014/main" id="{AF9CC6B3-A271-7E94-7A62-7ABE499837B3}"/>
              </a:ext>
            </a:extLst>
          </p:cNvPr>
          <p:cNvSpPr txBox="1"/>
          <p:nvPr userDrawn="1"/>
        </p:nvSpPr>
        <p:spPr>
          <a:xfrm>
            <a:off x="640800" y="6433200"/>
            <a:ext cx="4245429" cy="146194"/>
          </a:xfrm>
          <a:prstGeom prst="rect">
            <a:avLst/>
          </a:prstGeom>
          <a:noFill/>
        </p:spPr>
        <p:txBody>
          <a:bodyPr wrap="square" lIns="0" tIns="0" rIns="0" bIns="0" rtlCol="0" anchor="ctr" anchorCtr="0">
            <a:spAutoFit/>
          </a:bodyPr>
          <a:lstStyle/>
          <a:p>
            <a:r>
              <a:rPr lang="en-US" sz="950" b="1" spc="10"/>
              <a:t>Naturals</a:t>
            </a:r>
            <a:r>
              <a:rPr lang="en-US" sz="950" spc="-20">
                <a:solidFill>
                  <a:schemeClr val="accent6"/>
                </a:solidFill>
              </a:rPr>
              <a:t> | </a:t>
            </a:r>
            <a:r>
              <a:rPr lang="en-US" sz="950" spc="10"/>
              <a:t>The science of nature</a:t>
            </a:r>
          </a:p>
        </p:txBody>
      </p:sp>
      <p:sp>
        <p:nvSpPr>
          <p:cNvPr id="2" name="Title Placeholder 1">
            <a:extLst>
              <a:ext uri="{FF2B5EF4-FFF2-40B4-BE49-F238E27FC236}">
                <a16:creationId xmlns:a16="http://schemas.microsoft.com/office/drawing/2014/main" id="{A8DE5B4B-19CF-74F5-3E78-2BF5102F35BC}"/>
              </a:ext>
            </a:extLst>
          </p:cNvPr>
          <p:cNvSpPr>
            <a:spLocks noGrp="1"/>
          </p:cNvSpPr>
          <p:nvPr>
            <p:ph type="title"/>
          </p:nvPr>
        </p:nvSpPr>
        <p:spPr>
          <a:xfrm>
            <a:off x="302400" y="302400"/>
            <a:ext cx="10515600" cy="351315"/>
          </a:xfrm>
          <a:prstGeom prst="rect">
            <a:avLst/>
          </a:prstGeom>
        </p:spPr>
        <p:txBody>
          <a:bodyPr vert="horz" lIns="0" tIns="0" rIns="0" bIns="0" rtlCol="0" anchor="t" anchorCtr="0">
            <a:noAutofit/>
          </a:bodyPr>
          <a:lstStyle/>
          <a:p>
            <a:r>
              <a:rPr lang="en-GB"/>
              <a:t>Main title</a:t>
            </a:r>
            <a:endParaRPr lang="en-US"/>
          </a:p>
        </p:txBody>
      </p:sp>
      <p:sp>
        <p:nvSpPr>
          <p:cNvPr id="3" name="Text Placeholder 2">
            <a:extLst>
              <a:ext uri="{FF2B5EF4-FFF2-40B4-BE49-F238E27FC236}">
                <a16:creationId xmlns:a16="http://schemas.microsoft.com/office/drawing/2014/main" id="{4CE6776A-3B5F-CF9C-420A-CAA0F4B2BB1F}"/>
              </a:ext>
            </a:extLst>
          </p:cNvPr>
          <p:cNvSpPr>
            <a:spLocks noGrp="1"/>
          </p:cNvSpPr>
          <p:nvPr>
            <p:ph type="body" idx="1"/>
          </p:nvPr>
        </p:nvSpPr>
        <p:spPr>
          <a:xfrm>
            <a:off x="302400" y="604800"/>
            <a:ext cx="10515600" cy="338554"/>
          </a:xfrm>
          <a:prstGeom prst="rect">
            <a:avLst/>
          </a:prstGeom>
        </p:spPr>
        <p:txBody>
          <a:bodyPr vert="horz" lIns="0" tIns="0" rIns="0" bIns="0" rtlCol="0">
            <a:noAutofit/>
          </a:bodyPr>
          <a:lstStyle/>
          <a:p>
            <a:pPr lvl="0"/>
            <a:r>
              <a:rPr lang="en-GB"/>
              <a:t>Subtitle</a:t>
            </a:r>
          </a:p>
        </p:txBody>
      </p:sp>
    </p:spTree>
    <p:extLst>
      <p:ext uri="{BB962C8B-B14F-4D97-AF65-F5344CB8AC3E}">
        <p14:creationId xmlns:p14="http://schemas.microsoft.com/office/powerpoint/2010/main" val="2949893262"/>
      </p:ext>
    </p:extLst>
  </p:cSld>
  <p:clrMap bg1="lt1" tx1="dk1" bg2="lt2" tx2="dk2" accent1="accent1" accent2="accent2" accent3="accent3" accent4="accent4" accent5="accent5" accent6="accent6" hlink="hlink" folHlink="folHlink"/>
  <p:sldLayoutIdLst>
    <p:sldLayoutId id="2147483993" r:id="rId1"/>
    <p:sldLayoutId id="2147484071" r:id="rId2"/>
    <p:sldLayoutId id="2147484072" r:id="rId3"/>
  </p:sldLayoutIdLst>
  <p:hf hdr="0"/>
  <p:txStyles>
    <p:titleStyle>
      <a:lvl1pPr algn="l" defTabSz="914400" rtl="0" eaLnBrk="1" latinLnBrk="0" hangingPunct="1">
        <a:lnSpc>
          <a:spcPct val="100000"/>
        </a:lnSpc>
        <a:spcBef>
          <a:spcPct val="0"/>
        </a:spcBef>
        <a:buNone/>
        <a:defRPr sz="25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pt-BR" smtClean="0"/>
              <a:pPr/>
              <a:t>‹#›</a:t>
            </a:fld>
            <a:endParaRPr lang="pt-BR"/>
          </a:p>
        </p:txBody>
      </p:sp>
      <p:sp>
        <p:nvSpPr>
          <p:cNvPr id="3" name="TextBox 2">
            <a:extLst>
              <a:ext uri="{FF2B5EF4-FFF2-40B4-BE49-F238E27FC236}">
                <a16:creationId xmlns:a16="http://schemas.microsoft.com/office/drawing/2014/main" id="{5EF56D8D-CA07-5445-8744-D27A50C21CA9}"/>
              </a:ext>
            </a:extLst>
          </p:cNvPr>
          <p:cNvSpPr txBox="1"/>
          <p:nvPr>
            <p:extLst>
              <p:ext uri="{1162E1C5-73C7-4A58-AE30-91384D911F3F}">
                <p184:classification xmlns:p184="http://schemas.microsoft.com/office/powerpoint/2018/4/main" val="hdr"/>
              </p:ext>
            </p:extLst>
          </p:nvPr>
        </p:nvSpPr>
        <p:spPr>
          <a:xfrm>
            <a:off x="11393488" y="317500"/>
            <a:ext cx="515937" cy="182880"/>
          </a:xfrm>
          <a:prstGeom prst="rect">
            <a:avLst/>
          </a:prstGeom>
        </p:spPr>
        <p:txBody>
          <a:bodyPr horzOverflow="overflow" lIns="0" tIns="0" rIns="0" bIns="0">
            <a:spAutoFit/>
          </a:bodyPr>
          <a:lstStyle/>
          <a:p>
            <a:pPr algn="l"/>
            <a:r>
              <a:rPr lang="en-US" sz="1200">
                <a:solidFill>
                  <a:srgbClr val="800080">
                    <a:alpha val="50000"/>
                  </a:srgbClr>
                </a:solidFill>
                <a:latin typeface="Calibri" panose="020F0502020204030204" pitchFamily="34" charset="0"/>
                <a:ea typeface="Calibri" panose="020F0502020204030204" pitchFamily="34" charset="0"/>
                <a:cs typeface="Calibri" panose="020F0502020204030204" pitchFamily="34" charset="0"/>
              </a:rPr>
              <a:t>internal</a:t>
            </a:r>
          </a:p>
        </p:txBody>
      </p:sp>
    </p:spTree>
    <p:extLst>
      <p:ext uri="{BB962C8B-B14F-4D97-AF65-F5344CB8AC3E}">
        <p14:creationId xmlns:p14="http://schemas.microsoft.com/office/powerpoint/2010/main" val="3787496737"/>
      </p:ext>
    </p:extLst>
  </p:cSld>
  <p:clrMap bg1="lt1" tx1="dk1" bg2="dk2" tx2="lt2" accent1="accent1" accent2="accent2" accent3="accent3" accent4="accent4" accent5="accent5" accent6="accent6" hlink="hlink" folHlink="folHlink"/>
  <p:sldLayoutIdLst>
    <p:sldLayoutId id="214748406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image" Target="../media/image13.png"/><Relationship Id="rId5" Type="http://schemas.microsoft.com/office/2007/relationships/hdphoto" Target="../media/hdphoto2.wdp"/><Relationship Id="rId10" Type="http://schemas.openxmlformats.org/officeDocument/2006/relationships/image" Target="../media/image12.svg"/><Relationship Id="rId4" Type="http://schemas.openxmlformats.org/officeDocument/2006/relationships/image" Target="../media/image7.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0.png"/><Relationship Id="rId5" Type="http://schemas.openxmlformats.org/officeDocument/2006/relationships/image" Target="../media/image19.png"/><Relationship Id="rId4" Type="http://schemas.microsoft.com/office/2007/relationships/hdphoto" Target="../media/hdphoto3.wdp"/><Relationship Id="rId9"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sv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sv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svg"/><Relationship Id="rId10" Type="http://schemas.openxmlformats.org/officeDocument/2006/relationships/image" Target="../media/image28.png"/><Relationship Id="rId4" Type="http://schemas.openxmlformats.org/officeDocument/2006/relationships/image" Target="../media/image11.png"/><Relationship Id="rId9"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touching her face&#10;&#10;AI-generated content may be incorrect.">
            <a:extLst>
              <a:ext uri="{FF2B5EF4-FFF2-40B4-BE49-F238E27FC236}">
                <a16:creationId xmlns:a16="http://schemas.microsoft.com/office/drawing/2014/main" id="{D3FD42F3-1713-FCC6-FD89-7227C16D39D2}"/>
              </a:ext>
            </a:extLst>
          </p:cNvPr>
          <p:cNvPicPr>
            <a:picLocks noGrp="1" noChangeAspect="1"/>
          </p:cNvPicPr>
          <p:nvPr>
            <p:ph idx="1"/>
          </p:nvPr>
        </p:nvPicPr>
        <p:blipFill>
          <a:blip r:embed="rId2" cstate="print">
            <a:extLst>
              <a:ext uri="{28A0092B-C50C-407E-A947-70E740481C1C}">
                <a14:useLocalDpi xmlns:a14="http://schemas.microsoft.com/office/drawing/2010/main"/>
              </a:ext>
            </a:extLst>
          </a:blip>
          <a:srcRect/>
          <a:stretch>
            <a:fillRect/>
          </a:stretch>
        </p:blipFill>
        <p:spPr>
          <a:xfrm>
            <a:off x="20" y="1282"/>
            <a:ext cx="12191980" cy="6856718"/>
          </a:xfrm>
          <a:prstGeom prst="rect">
            <a:avLst/>
          </a:prstGeom>
        </p:spPr>
      </p:pic>
      <p:pic>
        <p:nvPicPr>
          <p:cNvPr id="2" name="Picture 1" descr="A logo with text on it&#10;&#10;AI-generated content may be incorrect.">
            <a:extLst>
              <a:ext uri="{FF2B5EF4-FFF2-40B4-BE49-F238E27FC236}">
                <a16:creationId xmlns:a16="http://schemas.microsoft.com/office/drawing/2014/main" id="{58C14A09-CC95-3752-BA8D-6A6E09F53270}"/>
              </a:ext>
            </a:extLst>
          </p:cNvPr>
          <p:cNvPicPr>
            <a:picLocks noChangeAspect="1"/>
          </p:cNvPicPr>
          <p:nvPr/>
        </p:nvPicPr>
        <p:blipFill>
          <a:blip r:embed="rId3"/>
          <a:stretch>
            <a:fillRect/>
          </a:stretch>
        </p:blipFill>
        <p:spPr>
          <a:xfrm>
            <a:off x="10079206" y="104805"/>
            <a:ext cx="1691838" cy="1685925"/>
          </a:xfrm>
          <a:prstGeom prst="rect">
            <a:avLst/>
          </a:prstGeom>
        </p:spPr>
      </p:pic>
      <p:sp>
        <p:nvSpPr>
          <p:cNvPr id="3" name="TextBox 2">
            <a:extLst>
              <a:ext uri="{FF2B5EF4-FFF2-40B4-BE49-F238E27FC236}">
                <a16:creationId xmlns:a16="http://schemas.microsoft.com/office/drawing/2014/main" id="{2FD6E677-04E9-AF0E-1ECC-F47900FB5E56}"/>
              </a:ext>
            </a:extLst>
          </p:cNvPr>
          <p:cNvSpPr txBox="1"/>
          <p:nvPr/>
        </p:nvSpPr>
        <p:spPr>
          <a:xfrm>
            <a:off x="4777483" y="6400800"/>
            <a:ext cx="1489753" cy="369332"/>
          </a:xfrm>
          <a:prstGeom prst="rect">
            <a:avLst/>
          </a:prstGeom>
          <a:noFill/>
        </p:spPr>
        <p:txBody>
          <a:bodyPr wrap="square" rtlCol="0">
            <a:spAutoFit/>
          </a:bodyPr>
          <a:lstStyle/>
          <a:p>
            <a:r>
              <a:rPr lang="en-US" dirty="0">
                <a:solidFill>
                  <a:schemeClr val="bg1"/>
                </a:solidFill>
              </a:rPr>
              <a:t>April 2026</a:t>
            </a:r>
            <a:endParaRPr lang="en-CH" dirty="0">
              <a:solidFill>
                <a:schemeClr val="bg1"/>
              </a:solidFill>
            </a:endParaRPr>
          </a:p>
        </p:txBody>
      </p:sp>
    </p:spTree>
    <p:extLst>
      <p:ext uri="{BB962C8B-B14F-4D97-AF65-F5344CB8AC3E}">
        <p14:creationId xmlns:p14="http://schemas.microsoft.com/office/powerpoint/2010/main" val="2129281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BF6A4-1319-387E-0BC9-57F4F2490594}"/>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BA322F3-CD12-8259-1EFD-BCDDE350ABA1}"/>
              </a:ext>
            </a:extLst>
          </p:cNvPr>
          <p:cNvSpPr>
            <a:spLocks noGrp="1"/>
          </p:cNvSpPr>
          <p:nvPr>
            <p:ph type="sldNum" sz="quarter" idx="10"/>
          </p:nvPr>
        </p:nvSpPr>
        <p:spPr/>
        <p:txBody>
          <a:bodyPr/>
          <a:lstStyle/>
          <a:p>
            <a:fld id="{D1A935AB-ACC9-4FBC-ADCC-1361D82BC4F1}" type="slidenum">
              <a:rPr lang="en-US" smtClean="0"/>
              <a:t>2</a:t>
            </a:fld>
            <a:endParaRPr lang="en-US"/>
          </a:p>
        </p:txBody>
      </p:sp>
      <p:sp>
        <p:nvSpPr>
          <p:cNvPr id="2" name="Title 1">
            <a:extLst>
              <a:ext uri="{FF2B5EF4-FFF2-40B4-BE49-F238E27FC236}">
                <a16:creationId xmlns:a16="http://schemas.microsoft.com/office/drawing/2014/main" id="{BFCC188A-F656-4B31-48BF-E6D39BF6BFF2}"/>
              </a:ext>
            </a:extLst>
          </p:cNvPr>
          <p:cNvSpPr>
            <a:spLocks noGrp="1"/>
          </p:cNvSpPr>
          <p:nvPr>
            <p:ph type="title"/>
          </p:nvPr>
        </p:nvSpPr>
        <p:spPr/>
        <p:txBody>
          <a:bodyPr/>
          <a:lstStyle/>
          <a:p>
            <a:r>
              <a:rPr lang="en-US"/>
              <a:t>EXOVIVE™ LIFT: nature’s cellular code</a:t>
            </a:r>
          </a:p>
        </p:txBody>
      </p:sp>
      <p:sp>
        <p:nvSpPr>
          <p:cNvPr id="24" name="TextBox 23">
            <a:extLst>
              <a:ext uri="{FF2B5EF4-FFF2-40B4-BE49-F238E27FC236}">
                <a16:creationId xmlns:a16="http://schemas.microsoft.com/office/drawing/2014/main" id="{E4293382-A712-18E9-1471-9E98CFB2DC9A}"/>
              </a:ext>
            </a:extLst>
          </p:cNvPr>
          <p:cNvSpPr txBox="1"/>
          <p:nvPr/>
        </p:nvSpPr>
        <p:spPr>
          <a:xfrm>
            <a:off x="176088" y="1623903"/>
            <a:ext cx="7888225" cy="4770537"/>
          </a:xfrm>
          <a:prstGeom prst="rect">
            <a:avLst/>
          </a:prstGeom>
          <a:noFill/>
        </p:spPr>
        <p:txBody>
          <a:bodyPr wrap="square">
            <a:spAutoFit/>
          </a:bodyPr>
          <a:lstStyle/>
          <a:p>
            <a:pPr>
              <a:lnSpc>
                <a:spcPts val="1751"/>
              </a:lnSpc>
              <a:spcAft>
                <a:spcPts val="1200"/>
              </a:spcAft>
            </a:pPr>
            <a:r>
              <a:rPr lang="en-US" sz="1600" b="1" kern="1200">
                <a:solidFill>
                  <a:srgbClr val="4D3938"/>
                </a:solidFill>
                <a:latin typeface="+mj-lt"/>
              </a:rPr>
              <a:t>Setting new standards in the field of plant-derived exosomes</a:t>
            </a:r>
            <a:r>
              <a:rPr lang="en-US" sz="1400" b="1" kern="1200">
                <a:solidFill>
                  <a:srgbClr val="4D3938"/>
                </a:solidFill>
                <a:latin typeface="+mj-lt"/>
              </a:rPr>
              <a:t>:</a:t>
            </a:r>
          </a:p>
          <a:p>
            <a:pPr marL="285750" indent="-285750">
              <a:spcAft>
                <a:spcPts val="600"/>
              </a:spcAft>
              <a:buFont typeface="Courier New" panose="02070309020205020404" pitchFamily="49" charset="0"/>
              <a:buChar char="o"/>
            </a:pPr>
            <a:r>
              <a:rPr lang="en-US" sz="1400" b="1">
                <a:solidFill>
                  <a:srgbClr val="4D3938"/>
                </a:solidFill>
              </a:rPr>
              <a:t>Unique blend of 3 organic fruits: </a:t>
            </a:r>
            <a:r>
              <a:rPr lang="en-US" sz="1400">
                <a:solidFill>
                  <a:srgbClr val="4D3938"/>
                </a:solidFill>
              </a:rPr>
              <a:t>Alpine Apple, Mediterranean Tangerine and Sicilian Papaya</a:t>
            </a:r>
          </a:p>
          <a:p>
            <a:pPr marL="285750" indent="-285750">
              <a:spcAft>
                <a:spcPts val="600"/>
              </a:spcAft>
              <a:buFont typeface="Courier New" panose="02070309020205020404" pitchFamily="49" charset="0"/>
              <a:buChar char="o"/>
            </a:pPr>
            <a:r>
              <a:rPr lang="en-US" sz="1400" b="1">
                <a:solidFill>
                  <a:srgbClr val="4D3938"/>
                </a:solidFill>
              </a:rPr>
              <a:t>Impressive visualization </a:t>
            </a:r>
            <a:r>
              <a:rPr lang="en-US" sz="1400">
                <a:solidFill>
                  <a:srgbClr val="4D3938"/>
                </a:solidFill>
              </a:rPr>
              <a:t>of plant-derived exosomes entering fibroblasts and migrating to the nucleus</a:t>
            </a:r>
          </a:p>
          <a:p>
            <a:pPr marL="285750" indent="-285750">
              <a:spcAft>
                <a:spcPts val="600"/>
              </a:spcAft>
              <a:buFont typeface="Courier New" panose="02070309020205020404" pitchFamily="49" charset="0"/>
              <a:buChar char="o"/>
            </a:pPr>
            <a:r>
              <a:rPr lang="en-US" sz="1400">
                <a:solidFill>
                  <a:srgbClr val="4D3938"/>
                </a:solidFill>
                <a:ea typeface="Fira Sans Book" panose="020B0503050000020004" pitchFamily="34" charset="0"/>
              </a:rPr>
              <a:t>Powder form containing </a:t>
            </a:r>
            <a:r>
              <a:rPr lang="en-US" sz="1400" b="1">
                <a:solidFill>
                  <a:srgbClr val="4D3938"/>
                </a:solidFill>
                <a:ea typeface="Fira Sans Book" panose="020B0503050000020004" pitchFamily="34" charset="0"/>
              </a:rPr>
              <a:t>3.8 trillion exosomes/g</a:t>
            </a:r>
            <a:r>
              <a:rPr lang="en-US" sz="1400">
                <a:solidFill>
                  <a:srgbClr val="4D3938"/>
                </a:solidFill>
                <a:ea typeface="Fira Sans Book" panose="020B0503050000020004" pitchFamily="34" charset="0"/>
              </a:rPr>
              <a:t>, vesicles size between 100 and 300nm with a </a:t>
            </a:r>
            <a:r>
              <a:rPr lang="en-US" sz="1400" b="1">
                <a:solidFill>
                  <a:srgbClr val="4D3938"/>
                </a:solidFill>
                <a:ea typeface="Fira Sans Book" panose="020B0503050000020004" pitchFamily="34" charset="0"/>
              </a:rPr>
              <a:t>low use level 0.026%</a:t>
            </a:r>
            <a:r>
              <a:rPr lang="en-US" sz="1400">
                <a:solidFill>
                  <a:srgbClr val="4D3938"/>
                </a:solidFill>
                <a:ea typeface="Fira Sans Book" panose="020B0503050000020004" pitchFamily="34" charset="0"/>
              </a:rPr>
              <a:t>, delivering </a:t>
            </a:r>
            <a:r>
              <a:rPr lang="en-US" sz="1400" b="1">
                <a:solidFill>
                  <a:srgbClr val="4D3938"/>
                </a:solidFill>
                <a:ea typeface="Fira Sans Book" panose="020B0503050000020004" pitchFamily="34" charset="0"/>
              </a:rPr>
              <a:t>o</a:t>
            </a:r>
            <a:r>
              <a:rPr lang="en-US" sz="1400" b="1">
                <a:solidFill>
                  <a:srgbClr val="4D3938"/>
                </a:solidFill>
              </a:rPr>
              <a:t>ne billion vesicles in a single application </a:t>
            </a:r>
            <a:r>
              <a:rPr lang="en-US" sz="1400">
                <a:solidFill>
                  <a:srgbClr val="4D3938"/>
                </a:solidFill>
              </a:rPr>
              <a:t>(1 ml)</a:t>
            </a:r>
          </a:p>
          <a:p>
            <a:pPr marL="285750" indent="-285750">
              <a:spcAft>
                <a:spcPts val="1800"/>
              </a:spcAft>
              <a:buFont typeface="Courier New" panose="02070309020205020404" pitchFamily="49" charset="0"/>
              <a:buChar char="o"/>
            </a:pPr>
            <a:r>
              <a:rPr lang="en-US" sz="1400" b="1">
                <a:solidFill>
                  <a:srgbClr val="4D3938"/>
                </a:solidFill>
                <a:ea typeface="Fira Sans Book" panose="020B0503050000020004" pitchFamily="34" charset="0"/>
              </a:rPr>
              <a:t>Highly Sustainable </a:t>
            </a:r>
            <a:r>
              <a:rPr lang="en-US" sz="1400">
                <a:solidFill>
                  <a:srgbClr val="4D3938"/>
                </a:solidFill>
                <a:ea typeface="Fira Sans Book" panose="020B0503050000020004" pitchFamily="34" charset="0"/>
              </a:rPr>
              <a:t>and proprietary manufacturing extraction process preserving the vesicle</a:t>
            </a:r>
            <a:r>
              <a:rPr lang="en-US" sz="1400" b="1">
                <a:solidFill>
                  <a:srgbClr val="4D3938"/>
                </a:solidFill>
                <a:ea typeface="Fira Sans Book" panose="020B0503050000020004" pitchFamily="34" charset="0"/>
              </a:rPr>
              <a:t>s</a:t>
            </a:r>
            <a:r>
              <a:rPr lang="en-US" sz="1600" b="1">
                <a:solidFill>
                  <a:srgbClr val="4D3938"/>
                </a:solidFill>
                <a:ea typeface="Fira Sans Book" panose="020B0503050000020004" pitchFamily="34" charset="0"/>
              </a:rPr>
              <a:t>: </a:t>
            </a:r>
            <a:r>
              <a:rPr lang="en-US" sz="1400">
                <a:solidFill>
                  <a:srgbClr val="4D3938"/>
                </a:solidFill>
                <a:ea typeface="Fira Sans Book" panose="020B0503050000020004" pitchFamily="34" charset="0"/>
              </a:rPr>
              <a:t>from organic Italian biodiversity, with low carbon footprint </a:t>
            </a:r>
            <a:endParaRPr lang="en-US" sz="1400">
              <a:solidFill>
                <a:srgbClr val="4D3938"/>
              </a:solidFill>
            </a:endParaRPr>
          </a:p>
          <a:p>
            <a:pPr>
              <a:lnSpc>
                <a:spcPts val="1751"/>
              </a:lnSpc>
            </a:pPr>
            <a:r>
              <a:rPr lang="en-US" sz="1400" kern="0" spc="-16">
                <a:ea typeface="DM Sans" pitchFamily="34" charset="-122"/>
                <a:cs typeface="DM Sans" pitchFamily="34" charset="-120"/>
              </a:rPr>
              <a:t>Exosomes are extracellular vesicles used as couriers to exchange essential nutrients such as peptides,</a:t>
            </a:r>
            <a:r>
              <a:rPr lang="en-US" sz="1400"/>
              <a:t> </a:t>
            </a:r>
            <a:r>
              <a:rPr lang="en-US" sz="1400" kern="0" spc="-16">
                <a:ea typeface="DM Sans" pitchFamily="34" charset="-122"/>
                <a:cs typeface="DM Sans" pitchFamily="34" charset="-120"/>
              </a:rPr>
              <a:t>lipids, secondary metabolites, antioxidants and growth factors, amongst others. </a:t>
            </a:r>
            <a:endParaRPr lang="en-US" sz="1400"/>
          </a:p>
          <a:p>
            <a:pPr>
              <a:lnSpc>
                <a:spcPts val="1751"/>
              </a:lnSpc>
              <a:spcAft>
                <a:spcPts val="1200"/>
              </a:spcAft>
            </a:pPr>
            <a:r>
              <a:rPr lang="en-US" sz="1400" kern="0" spc="-16">
                <a:ea typeface="DM Sans" pitchFamily="34" charset="-122"/>
                <a:cs typeface="DM Sans" pitchFamily="34" charset="-120"/>
              </a:rPr>
              <a:t>They also deliver genetic instructions that enable key regeneration processes (e.g. miRNA). </a:t>
            </a:r>
            <a:endParaRPr lang="en-US" sz="1400">
              <a:solidFill>
                <a:srgbClr val="4D3938"/>
              </a:solidFill>
            </a:endParaRPr>
          </a:p>
          <a:p>
            <a:pPr>
              <a:spcAft>
                <a:spcPts val="600"/>
              </a:spcAft>
            </a:pPr>
            <a:r>
              <a:rPr lang="en-US" sz="1400" b="1">
                <a:solidFill>
                  <a:srgbClr val="4D3938"/>
                </a:solidFill>
              </a:rPr>
              <a:t>Characterization:</a:t>
            </a:r>
          </a:p>
          <a:p>
            <a:pPr marL="285750" indent="-285750">
              <a:spcAft>
                <a:spcPts val="600"/>
              </a:spcAft>
              <a:buFont typeface="Courier New" panose="02070309020205020404" pitchFamily="49" charset="0"/>
              <a:buChar char="o"/>
            </a:pPr>
            <a:r>
              <a:rPr lang="en-US" sz="1400" b="1">
                <a:solidFill>
                  <a:srgbClr val="4D3938"/>
                </a:solidFill>
              </a:rPr>
              <a:t>secondary metabolites</a:t>
            </a:r>
            <a:r>
              <a:rPr lang="en-US" sz="1400">
                <a:solidFill>
                  <a:srgbClr val="4D3938"/>
                </a:solidFill>
              </a:rPr>
              <a:t>: flavonoids (</a:t>
            </a:r>
            <a:r>
              <a:rPr lang="en-US" sz="1400" err="1">
                <a:solidFill>
                  <a:srgbClr val="4D3938"/>
                </a:solidFill>
              </a:rPr>
              <a:t>nairutin</a:t>
            </a:r>
            <a:r>
              <a:rPr lang="en-US" sz="1400">
                <a:solidFill>
                  <a:srgbClr val="4D3938"/>
                </a:solidFill>
              </a:rPr>
              <a:t>, hesperidin, </a:t>
            </a:r>
            <a:r>
              <a:rPr lang="en-US" sz="1400" err="1">
                <a:solidFill>
                  <a:srgbClr val="4D3938"/>
                </a:solidFill>
              </a:rPr>
              <a:t>phloridzin</a:t>
            </a:r>
            <a:r>
              <a:rPr lang="en-US" sz="1400">
                <a:solidFill>
                  <a:srgbClr val="4D3938"/>
                </a:solidFill>
              </a:rPr>
              <a:t>,…), antioxidants (ascorbic acid, catalase,…), triterpenoids, phenolic acids,…</a:t>
            </a:r>
          </a:p>
          <a:p>
            <a:pPr marL="285750" indent="-285750">
              <a:spcAft>
                <a:spcPts val="600"/>
              </a:spcAft>
              <a:buFont typeface="Courier New" panose="02070309020205020404" pitchFamily="49" charset="0"/>
              <a:buChar char="o"/>
            </a:pPr>
            <a:r>
              <a:rPr lang="en-US" sz="1400" b="1">
                <a:solidFill>
                  <a:srgbClr val="4D3938"/>
                </a:solidFill>
              </a:rPr>
              <a:t>&gt;</a:t>
            </a:r>
            <a:r>
              <a:rPr lang="en-US" sz="1400">
                <a:solidFill>
                  <a:srgbClr val="4D3938"/>
                </a:solidFill>
              </a:rPr>
              <a:t>40k </a:t>
            </a:r>
            <a:r>
              <a:rPr lang="en-US" sz="1400" b="1">
                <a:solidFill>
                  <a:srgbClr val="4D3938"/>
                </a:solidFill>
              </a:rPr>
              <a:t>miRNAs </a:t>
            </a:r>
            <a:r>
              <a:rPr lang="en-US" sz="1400">
                <a:solidFill>
                  <a:srgbClr val="4D3938"/>
                </a:solidFill>
              </a:rPr>
              <a:t>identified, some (miR164, miR390,…) have skin benefits such as skin regeneration, barrier function, extracellular matrix homeostasis</a:t>
            </a:r>
            <a:endParaRPr lang="en-US" sz="1400" kern="0" spc="-16">
              <a:ea typeface="DM Sans" pitchFamily="34" charset="-122"/>
              <a:cs typeface="DM Sans" pitchFamily="34" charset="-120"/>
            </a:endParaRPr>
          </a:p>
        </p:txBody>
      </p:sp>
      <p:sp>
        <p:nvSpPr>
          <p:cNvPr id="25" name="Content Placeholder 2">
            <a:extLst>
              <a:ext uri="{FF2B5EF4-FFF2-40B4-BE49-F238E27FC236}">
                <a16:creationId xmlns:a16="http://schemas.microsoft.com/office/drawing/2014/main" id="{E90FFF04-F5C1-B9D4-4C55-74239E92CBE7}"/>
              </a:ext>
            </a:extLst>
          </p:cNvPr>
          <p:cNvSpPr txBox="1">
            <a:spLocks/>
          </p:cNvSpPr>
          <p:nvPr/>
        </p:nvSpPr>
        <p:spPr>
          <a:xfrm>
            <a:off x="176088" y="612652"/>
            <a:ext cx="7655996" cy="33855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Plant-derived exosomes nurture, re-</a:t>
            </a:r>
            <a:r>
              <a:rPr lang="en-US" sz="1800" err="1"/>
              <a:t>programm</a:t>
            </a:r>
            <a:r>
              <a:rPr lang="en-US" sz="1800"/>
              <a:t> and restore the cell communication.</a:t>
            </a:r>
          </a:p>
          <a:p>
            <a:r>
              <a:rPr lang="en-US" sz="1400"/>
              <a:t>When cells stop talking, skin starts aging. Aging, at its core, is a communication breakdown</a:t>
            </a:r>
          </a:p>
        </p:txBody>
      </p:sp>
      <p:pic>
        <p:nvPicPr>
          <p:cNvPr id="3" name="Picture 2" descr="A close-up of a yellow substance&#10;&#10;AI-generated content may be incorrect.">
            <a:extLst>
              <a:ext uri="{FF2B5EF4-FFF2-40B4-BE49-F238E27FC236}">
                <a16:creationId xmlns:a16="http://schemas.microsoft.com/office/drawing/2014/main" id="{18013576-4143-ABD2-DEEE-38AB3FF1002B}"/>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0462980" y="743165"/>
            <a:ext cx="1636878" cy="2045756"/>
          </a:xfrm>
          <a:prstGeom prst="rect">
            <a:avLst/>
          </a:prstGeom>
        </p:spPr>
      </p:pic>
      <p:pic>
        <p:nvPicPr>
          <p:cNvPr id="4" name="Picture 3" descr="A black and yellow image of stars&#10;&#10;AI-generated content may be incorrect.">
            <a:extLst>
              <a:ext uri="{FF2B5EF4-FFF2-40B4-BE49-F238E27FC236}">
                <a16:creationId xmlns:a16="http://schemas.microsoft.com/office/drawing/2014/main" id="{2A4630B7-03C6-773F-C1B6-79683EBC3381}"/>
              </a:ext>
            </a:extLst>
          </p:cNvPr>
          <p:cNvPicPr>
            <a:picLocks/>
          </p:cNvPicPr>
          <p:nvPr/>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a:ext>
            </a:extLst>
          </a:blip>
          <a:srcRect l="20344"/>
          <a:stretch>
            <a:fillRect/>
          </a:stretch>
        </p:blipFill>
        <p:spPr>
          <a:xfrm>
            <a:off x="8631546" y="743166"/>
            <a:ext cx="1628719" cy="2045756"/>
          </a:xfrm>
          <a:prstGeom prst="rect">
            <a:avLst/>
          </a:prstGeom>
        </p:spPr>
      </p:pic>
      <p:pic>
        <p:nvPicPr>
          <p:cNvPr id="5" name="Picture 4">
            <a:extLst>
              <a:ext uri="{FF2B5EF4-FFF2-40B4-BE49-F238E27FC236}">
                <a16:creationId xmlns:a16="http://schemas.microsoft.com/office/drawing/2014/main" id="{6D87954A-5B0E-0B1E-D819-CFE1E0870C12}"/>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8910988" y="3498587"/>
            <a:ext cx="2698553" cy="2616247"/>
          </a:xfrm>
          <a:prstGeom prst="rect">
            <a:avLst/>
          </a:prstGeom>
        </p:spPr>
      </p:pic>
      <p:sp>
        <p:nvSpPr>
          <p:cNvPr id="7" name="TextBox 6">
            <a:extLst>
              <a:ext uri="{FF2B5EF4-FFF2-40B4-BE49-F238E27FC236}">
                <a16:creationId xmlns:a16="http://schemas.microsoft.com/office/drawing/2014/main" id="{5501905D-0504-DCC9-8EEA-D436BE959250}"/>
              </a:ext>
            </a:extLst>
          </p:cNvPr>
          <p:cNvSpPr txBox="1"/>
          <p:nvPr/>
        </p:nvSpPr>
        <p:spPr>
          <a:xfrm>
            <a:off x="8457025" y="3152001"/>
            <a:ext cx="373497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a:ea typeface="+mn-ea"/>
                <a:cs typeface="+mn-cs"/>
              </a:rPr>
              <a:t>Distribution curve of EXOVIVE™ LIFT vesicles</a:t>
            </a:r>
            <a:endParaRPr kumimoji="0" lang="en-CH" sz="1200" b="0" i="0" u="none" strike="noStrike" kern="1200" cap="none" spc="0" normalizeH="0" baseline="0" noProof="0">
              <a:ln>
                <a:noFill/>
              </a:ln>
              <a:solidFill>
                <a:prstClr val="black"/>
              </a:solidFill>
              <a:effectLst/>
              <a:uLnTx/>
              <a:uFillTx/>
              <a:latin typeface="DM Sans"/>
              <a:ea typeface="+mn-ea"/>
              <a:cs typeface="+mn-cs"/>
            </a:endParaRPr>
          </a:p>
        </p:txBody>
      </p:sp>
      <p:sp>
        <p:nvSpPr>
          <p:cNvPr id="9" name="TextBox 8">
            <a:extLst>
              <a:ext uri="{FF2B5EF4-FFF2-40B4-BE49-F238E27FC236}">
                <a16:creationId xmlns:a16="http://schemas.microsoft.com/office/drawing/2014/main" id="{CFE5FCE6-9E13-7695-E7E7-824066154227}"/>
              </a:ext>
            </a:extLst>
          </p:cNvPr>
          <p:cNvSpPr txBox="1"/>
          <p:nvPr/>
        </p:nvSpPr>
        <p:spPr>
          <a:xfrm>
            <a:off x="10260264" y="3592024"/>
            <a:ext cx="1783949" cy="40011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More than 90% of vesicles have a size above 100nm</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cxnSp>
        <p:nvCxnSpPr>
          <p:cNvPr id="11" name="Straight Connector 10">
            <a:extLst>
              <a:ext uri="{FF2B5EF4-FFF2-40B4-BE49-F238E27FC236}">
                <a16:creationId xmlns:a16="http://schemas.microsoft.com/office/drawing/2014/main" id="{FF31EA26-9BE6-0E94-52DC-6D66443A0B80}"/>
              </a:ext>
            </a:extLst>
          </p:cNvPr>
          <p:cNvCxnSpPr>
            <a:cxnSpLocks/>
          </p:cNvCxnSpPr>
          <p:nvPr/>
        </p:nvCxnSpPr>
        <p:spPr>
          <a:xfrm flipV="1">
            <a:off x="9774638" y="3792079"/>
            <a:ext cx="0" cy="2043107"/>
          </a:xfrm>
          <a:prstGeom prst="line">
            <a:avLst/>
          </a:prstGeom>
          <a:ln w="12700">
            <a:solidFill>
              <a:srgbClr val="994F00"/>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51B405D-8FDA-463B-6284-2C026C552E1D}"/>
              </a:ext>
            </a:extLst>
          </p:cNvPr>
          <p:cNvSpPr txBox="1"/>
          <p:nvPr/>
        </p:nvSpPr>
        <p:spPr>
          <a:xfrm>
            <a:off x="8361149" y="316035"/>
            <a:ext cx="392672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a:ea typeface="+mn-ea"/>
                <a:cs typeface="+mn-cs"/>
              </a:rPr>
              <a:t>Plant derived exosomes from EXOVIVE™ LIFT entering the fibroblasts and surrounding the perinucleus</a:t>
            </a:r>
            <a:endParaRPr kumimoji="0" lang="en-CH" sz="1000" b="0" i="0" u="none" strike="noStrike" kern="1200" cap="none" spc="0" normalizeH="0" baseline="0" noProof="0">
              <a:ln>
                <a:noFill/>
              </a:ln>
              <a:solidFill>
                <a:prstClr val="black"/>
              </a:solidFill>
              <a:effectLst/>
              <a:uLnTx/>
              <a:uFillTx/>
              <a:latin typeface="DM Sans"/>
              <a:ea typeface="+mn-ea"/>
              <a:cs typeface="+mn-cs"/>
            </a:endParaRPr>
          </a:p>
        </p:txBody>
      </p:sp>
      <p:pic>
        <p:nvPicPr>
          <p:cNvPr id="17" name="Picture 14">
            <a:extLst>
              <a:ext uri="{FF2B5EF4-FFF2-40B4-BE49-F238E27FC236}">
                <a16:creationId xmlns:a16="http://schemas.microsoft.com/office/drawing/2014/main" id="{556B855F-6D48-6341-BCCE-84D33BB6CD5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7900920" y="3815637"/>
            <a:ext cx="782514" cy="556212"/>
          </a:xfrm>
          <a:prstGeom prst="rect">
            <a:avLst/>
          </a:prstGeom>
          <a:ln>
            <a:noFill/>
          </a:ln>
          <a:effectLst/>
        </p:spPr>
      </p:pic>
      <p:pic>
        <p:nvPicPr>
          <p:cNvPr id="18" name="Graphic 17">
            <a:extLst>
              <a:ext uri="{FF2B5EF4-FFF2-40B4-BE49-F238E27FC236}">
                <a16:creationId xmlns:a16="http://schemas.microsoft.com/office/drawing/2014/main" id="{5748AEA5-E7F6-9670-57E0-6C425CC863E5}"/>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7910368" y="4646565"/>
            <a:ext cx="773066" cy="587532"/>
          </a:xfrm>
          <a:prstGeom prst="rect">
            <a:avLst/>
          </a:prstGeom>
        </p:spPr>
      </p:pic>
      <p:pic>
        <p:nvPicPr>
          <p:cNvPr id="19" name="Picture 18">
            <a:extLst>
              <a:ext uri="{FF2B5EF4-FFF2-40B4-BE49-F238E27FC236}">
                <a16:creationId xmlns:a16="http://schemas.microsoft.com/office/drawing/2014/main" id="{F262C617-7693-5248-E8E3-8BE90E59E864}"/>
              </a:ext>
            </a:extLst>
          </p:cNvPr>
          <p:cNvPicPr>
            <a:picLocks noChangeAspect="1"/>
          </p:cNvPicPr>
          <p:nvPr/>
        </p:nvPicPr>
        <p:blipFill>
          <a:blip r:embed="rId11"/>
          <a:stretch>
            <a:fillRect/>
          </a:stretch>
        </p:blipFill>
        <p:spPr>
          <a:xfrm>
            <a:off x="7936750" y="5626862"/>
            <a:ext cx="808407" cy="556212"/>
          </a:xfrm>
          <a:prstGeom prst="rect">
            <a:avLst/>
          </a:prstGeom>
        </p:spPr>
      </p:pic>
    </p:spTree>
    <p:extLst>
      <p:ext uri="{BB962C8B-B14F-4D97-AF65-F5344CB8AC3E}">
        <p14:creationId xmlns:p14="http://schemas.microsoft.com/office/powerpoint/2010/main" val="3226592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C6F6D-7531-B4D2-06FE-2CBF1296FCDD}"/>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6A91535A-4630-5675-4511-92E856BEC5BE}"/>
              </a:ext>
            </a:extLst>
          </p:cNvPr>
          <p:cNvSpPr txBox="1"/>
          <p:nvPr/>
        </p:nvSpPr>
        <p:spPr>
          <a:xfrm>
            <a:off x="176088" y="1710711"/>
            <a:ext cx="6967662" cy="4785926"/>
          </a:xfrm>
          <a:prstGeom prst="rect">
            <a:avLst/>
          </a:prstGeom>
          <a:noFill/>
        </p:spPr>
        <p:txBody>
          <a:bodyPr wrap="square">
            <a:spAutoFit/>
          </a:bodyPr>
          <a:lstStyle/>
          <a:p>
            <a:pPr marL="285750" indent="-285750">
              <a:spcAft>
                <a:spcPts val="1200"/>
              </a:spcAft>
              <a:buFont typeface="Courier New" panose="02070309020205020404" pitchFamily="49" charset="0"/>
              <a:buChar char="o"/>
            </a:pPr>
            <a:r>
              <a:rPr lang="en-US" sz="1200" b="1">
                <a:solidFill>
                  <a:srgbClr val="4D3938"/>
                </a:solidFill>
              </a:rPr>
              <a:t>+90% Collagen 1 boost in vitro</a:t>
            </a:r>
            <a:endParaRPr kumimoji="0" lang="en-US" sz="1200" b="1" u="none" strike="noStrike" kern="1200" cap="none" spc="0" normalizeH="0" baseline="0" noProof="0">
              <a:ln>
                <a:noFill/>
              </a:ln>
              <a:solidFill>
                <a:srgbClr val="4D3938"/>
              </a:solidFill>
              <a:effectLst/>
              <a:uLnTx/>
              <a:uFillTx/>
              <a:latin typeface="+mj-lt"/>
            </a:endParaRPr>
          </a:p>
          <a:p>
            <a:pPr>
              <a:spcAft>
                <a:spcPts val="600"/>
              </a:spcAft>
            </a:pPr>
            <a:r>
              <a:rPr kumimoji="0" lang="en-US" sz="1200" b="1" u="none" strike="noStrike" kern="1200" cap="none" spc="0" normalizeH="0" baseline="0" noProof="0">
                <a:ln>
                  <a:noFill/>
                </a:ln>
                <a:solidFill>
                  <a:srgbClr val="4D3938"/>
                </a:solidFill>
                <a:effectLst/>
                <a:uLnTx/>
                <a:uFillTx/>
                <a:latin typeface="+mj-lt"/>
              </a:rPr>
              <a:t>Outstanding clinically proven* efficacy after 2 months:</a:t>
            </a:r>
            <a:endParaRPr lang="en-US" sz="1200" b="1" kern="1200">
              <a:solidFill>
                <a:srgbClr val="4D3938"/>
              </a:solidFill>
              <a:latin typeface="+mj-lt"/>
            </a:endParaRPr>
          </a:p>
          <a:p>
            <a:pPr marL="342900" indent="-171450">
              <a:spcAft>
                <a:spcPts val="600"/>
              </a:spcAft>
              <a:buFont typeface="Arial" panose="020B0604020202020204" pitchFamily="34" charset="0"/>
              <a:buChar char="•"/>
            </a:pPr>
            <a:r>
              <a:rPr kumimoji="0" lang="en-US" sz="1200" b="1" u="none" strike="noStrike" kern="1200" cap="none" spc="0" normalizeH="0" baseline="0" noProof="0">
                <a:ln>
                  <a:noFill/>
                </a:ln>
                <a:solidFill>
                  <a:srgbClr val="4D3938"/>
                </a:solidFill>
                <a:effectLst/>
                <a:uLnTx/>
                <a:uFillTx/>
                <a:latin typeface="+mj-lt"/>
              </a:rPr>
              <a:t>Re-densifies &amp; plumps the skin for a more youthful and sculpted look</a:t>
            </a:r>
          </a:p>
          <a:p>
            <a:pPr marL="342900" indent="-171450">
              <a:spcAft>
                <a:spcPts val="600"/>
              </a:spcAft>
              <a:buFont typeface="Arial" panose="020B0604020202020204" pitchFamily="34" charset="0"/>
              <a:buChar char="•"/>
            </a:pPr>
            <a:r>
              <a:rPr lang="en-US" sz="1200" b="1">
                <a:solidFill>
                  <a:srgbClr val="4D3938"/>
                </a:solidFill>
              </a:rPr>
              <a:t>Reverses 8 years of wrinkles appearance  </a:t>
            </a:r>
            <a:r>
              <a:rPr lang="en-US" sz="1200">
                <a:solidFill>
                  <a:srgbClr val="4D3938"/>
                </a:solidFill>
              </a:rPr>
              <a:t>(4 years in just 1 month) </a:t>
            </a:r>
          </a:p>
          <a:p>
            <a:pPr marL="342900" indent="-171450">
              <a:spcAft>
                <a:spcPts val="600"/>
              </a:spcAft>
              <a:buFont typeface="Arial" panose="020B0604020202020204" pitchFamily="34" charset="0"/>
              <a:buChar char="•"/>
            </a:pPr>
            <a:r>
              <a:rPr kumimoji="0" lang="en-US" sz="1200" b="1" u="none" strike="noStrike" kern="1200" cap="none" spc="0" normalizeH="0" baseline="0" noProof="0">
                <a:ln>
                  <a:noFill/>
                </a:ln>
                <a:solidFill>
                  <a:srgbClr val="4D3938"/>
                </a:solidFill>
                <a:effectLst/>
                <a:uLnTx/>
                <a:uFillTx/>
                <a:latin typeface="+mj-lt"/>
              </a:rPr>
              <a:t>+33% significant impressive boost in skin elasticity </a:t>
            </a:r>
            <a:r>
              <a:rPr kumimoji="0" lang="en-US" sz="1200" u="none" strike="noStrike" kern="1200" cap="none" spc="0" normalizeH="0" baseline="0" noProof="0">
                <a:ln>
                  <a:noFill/>
                </a:ln>
                <a:solidFill>
                  <a:srgbClr val="4D3938"/>
                </a:solidFill>
                <a:effectLst/>
                <a:uLnTx/>
                <a:uFillTx/>
                <a:latin typeface="+mj-lt"/>
              </a:rPr>
              <a:t>and  + 22% skin firmness</a:t>
            </a:r>
          </a:p>
          <a:p>
            <a:pPr marL="342900" indent="-171450">
              <a:spcAft>
                <a:spcPts val="600"/>
              </a:spcAft>
              <a:buFont typeface="Arial" panose="020B0604020202020204" pitchFamily="34" charset="0"/>
              <a:buChar char="•"/>
            </a:pPr>
            <a:r>
              <a:rPr lang="en-US" sz="1200" b="1">
                <a:solidFill>
                  <a:srgbClr val="4D3938"/>
                </a:solidFill>
              </a:rPr>
              <a:t>+15% skin plumping vs placebo </a:t>
            </a:r>
          </a:p>
          <a:p>
            <a:pPr marL="342900" indent="-171450">
              <a:spcAft>
                <a:spcPts val="600"/>
              </a:spcAft>
              <a:buFont typeface="Arial" panose="020B0604020202020204" pitchFamily="34" charset="0"/>
              <a:buChar char="•"/>
            </a:pPr>
            <a:r>
              <a:rPr lang="en-US" sz="1200" b="1">
                <a:solidFill>
                  <a:srgbClr val="4D3938"/>
                </a:solidFill>
                <a:ea typeface="Fira Sans Book" panose="020B0503050000020004" pitchFamily="34" charset="0"/>
              </a:rPr>
              <a:t>Overperforms the equivalent standard fruit extract: </a:t>
            </a:r>
            <a:r>
              <a:rPr lang="en-US" sz="1200">
                <a:solidFill>
                  <a:srgbClr val="4D3938"/>
                </a:solidFill>
                <a:ea typeface="Fira Sans Book" panose="020B0503050000020004" pitchFamily="34" charset="0"/>
              </a:rPr>
              <a:t>9x better crow’s feet depth improvement  and 3.9x better elasticity boost than fruit extract</a:t>
            </a:r>
            <a:endParaRPr kumimoji="0" lang="en-US" sz="1200" u="none" strike="noStrike" kern="1200" cap="none" spc="0" normalizeH="0" baseline="0" noProof="0">
              <a:ln>
                <a:noFill/>
              </a:ln>
              <a:solidFill>
                <a:srgbClr val="4D3938"/>
              </a:solidFill>
              <a:effectLst/>
              <a:uLnTx/>
              <a:uFillTx/>
              <a:latin typeface="+mj-lt"/>
            </a:endParaRPr>
          </a:p>
          <a:p>
            <a:pPr marL="171450">
              <a:spcAft>
                <a:spcPts val="600"/>
              </a:spcAft>
            </a:pPr>
            <a:endParaRPr lang="en-US" sz="1200" b="1">
              <a:solidFill>
                <a:srgbClr val="4D3938"/>
              </a:solidFill>
            </a:endParaRPr>
          </a:p>
          <a:p>
            <a:pPr marL="171450">
              <a:spcAft>
                <a:spcPts val="600"/>
              </a:spcAft>
            </a:pPr>
            <a:r>
              <a:rPr lang="en-US" sz="1200" b="1">
                <a:solidFill>
                  <a:srgbClr val="4D3938"/>
                </a:solidFill>
              </a:rPr>
              <a:t>Proteomics study*:</a:t>
            </a:r>
          </a:p>
          <a:p>
            <a:pPr marL="342900" indent="-171450">
              <a:spcAft>
                <a:spcPts val="600"/>
              </a:spcAft>
              <a:buFontTx/>
              <a:buChar char="-"/>
            </a:pPr>
            <a:r>
              <a:rPr lang="en-US" sz="1200" b="1">
                <a:solidFill>
                  <a:srgbClr val="4D3938"/>
                </a:solidFill>
              </a:rPr>
              <a:t>Almost 3000 proteins </a:t>
            </a:r>
            <a:r>
              <a:rPr lang="en-US" sz="1200">
                <a:solidFill>
                  <a:srgbClr val="4D3938"/>
                </a:solidFill>
              </a:rPr>
              <a:t>identified on tape strips</a:t>
            </a:r>
            <a:r>
              <a:rPr lang="en-US" sz="1200" b="1">
                <a:solidFill>
                  <a:srgbClr val="4D3938"/>
                </a:solidFill>
              </a:rPr>
              <a:t>, +200 proteins significantly modulated by EXOVIVE™ LIFT</a:t>
            </a:r>
          </a:p>
          <a:p>
            <a:pPr marL="342900" indent="-171450">
              <a:spcAft>
                <a:spcPts val="600"/>
              </a:spcAft>
              <a:buFontTx/>
              <a:buChar char="-"/>
            </a:pPr>
            <a:r>
              <a:rPr lang="en-US" sz="1200" b="1">
                <a:solidFill>
                  <a:srgbClr val="4D3938"/>
                </a:solidFill>
              </a:rPr>
              <a:t>Plant miRNA plays a key role: </a:t>
            </a:r>
            <a:r>
              <a:rPr lang="en-GB" sz="1200">
                <a:latin typeface="DM Sans" pitchFamily="2" charset="77"/>
                <a:ea typeface="Fira Sans Book" panose="020B0503050000020004" pitchFamily="34" charset="0"/>
              </a:rPr>
              <a:t>Clear mode of action how EXOVIVE™ LIFT can trigger </a:t>
            </a:r>
            <a:r>
              <a:rPr lang="en-GB" sz="1200" b="1">
                <a:latin typeface="DM Sans" pitchFamily="2" charset="77"/>
                <a:ea typeface="Fira Sans Book" panose="020B0503050000020004" pitchFamily="34" charset="0"/>
              </a:rPr>
              <a:t>wrinkle improvement</a:t>
            </a:r>
            <a:r>
              <a:rPr lang="en-GB" sz="1200">
                <a:latin typeface="DM Sans" pitchFamily="2" charset="77"/>
                <a:ea typeface="Fira Sans Book" panose="020B0503050000020004" pitchFamily="34" charset="0"/>
              </a:rPr>
              <a:t> via </a:t>
            </a:r>
            <a:r>
              <a:rPr lang="en-GB" sz="1200" b="1">
                <a:latin typeface="DM Sans" pitchFamily="2" charset="77"/>
                <a:ea typeface="Fira Sans Book" panose="020B0503050000020004" pitchFamily="34" charset="0"/>
              </a:rPr>
              <a:t>fruit miRNAs </a:t>
            </a:r>
            <a:r>
              <a:rPr lang="en-GB" sz="1200">
                <a:latin typeface="DM Sans" pitchFamily="2" charset="77"/>
                <a:ea typeface="Fira Sans Book" panose="020B0503050000020004" pitchFamily="34" charset="0"/>
              </a:rPr>
              <a:t>regulation on specific skin proteins involved on key biological pathways such as </a:t>
            </a:r>
            <a:r>
              <a:rPr lang="en-GB" sz="1200" b="1">
                <a:latin typeface="DM Sans" pitchFamily="2" charset="77"/>
                <a:ea typeface="Fira Sans Book" panose="020B0503050000020004" pitchFamily="34" charset="0"/>
              </a:rPr>
              <a:t>chronic inflammation</a:t>
            </a:r>
            <a:r>
              <a:rPr lang="en-GB" sz="1200">
                <a:latin typeface="DM Sans" pitchFamily="2" charset="77"/>
                <a:ea typeface="Fira Sans Book" panose="020B0503050000020004" pitchFamily="34" charset="0"/>
              </a:rPr>
              <a:t>, </a:t>
            </a:r>
            <a:r>
              <a:rPr lang="en-GB" sz="1200" b="1">
                <a:latin typeface="DM Sans" pitchFamily="2" charset="77"/>
                <a:ea typeface="Fira Sans Book" panose="020B0503050000020004" pitchFamily="34" charset="0"/>
              </a:rPr>
              <a:t>loss of </a:t>
            </a:r>
            <a:r>
              <a:rPr lang="en-GB" sz="1200" b="1" err="1">
                <a:latin typeface="DM Sans" pitchFamily="2" charset="77"/>
                <a:ea typeface="Fira Sans Book" panose="020B0503050000020004" pitchFamily="34" charset="0"/>
              </a:rPr>
              <a:t>proteostasis</a:t>
            </a:r>
            <a:r>
              <a:rPr lang="en-GB" sz="1200" b="1">
                <a:latin typeface="DM Sans" pitchFamily="2" charset="77"/>
                <a:ea typeface="Fira Sans Book" panose="020B0503050000020004" pitchFamily="34" charset="0"/>
              </a:rPr>
              <a:t> </a:t>
            </a:r>
            <a:r>
              <a:rPr lang="en-GB" sz="1200">
                <a:latin typeface="DM Sans" pitchFamily="2" charset="77"/>
                <a:ea typeface="Fira Sans Book" panose="020B0503050000020004" pitchFamily="34" charset="0"/>
              </a:rPr>
              <a:t>and </a:t>
            </a:r>
            <a:r>
              <a:rPr lang="en-GB" sz="1200" b="1">
                <a:latin typeface="DM Sans" pitchFamily="2" charset="77"/>
                <a:ea typeface="Fira Sans Book" panose="020B0503050000020004" pitchFamily="34" charset="0"/>
              </a:rPr>
              <a:t>intercellular communication</a:t>
            </a:r>
            <a:endParaRPr lang="en-US" sz="1200" b="1">
              <a:solidFill>
                <a:srgbClr val="4D3938"/>
              </a:solidFill>
            </a:endParaRPr>
          </a:p>
          <a:p>
            <a:pPr marL="342900" indent="-171450">
              <a:spcAft>
                <a:spcPts val="600"/>
              </a:spcAft>
              <a:buFontTx/>
              <a:buChar char="-"/>
            </a:pPr>
            <a:r>
              <a:rPr lang="en-US" sz="1200" b="1">
                <a:solidFill>
                  <a:srgbClr val="4D3938"/>
                </a:solidFill>
              </a:rPr>
              <a:t>Skin longevity: tackles 8 hallmarks </a:t>
            </a:r>
            <a:r>
              <a:rPr lang="en-US" sz="1200">
                <a:latin typeface="DM Sans" pitchFamily="2" charset="77"/>
                <a:ea typeface="Fira Sans Book" panose="020B0503050000020004" pitchFamily="34" charset="0"/>
              </a:rPr>
              <a:t>beyond intercellular communication of aging by </a:t>
            </a:r>
            <a:r>
              <a:rPr lang="en-US" sz="1200" b="1">
                <a:solidFill>
                  <a:srgbClr val="4D3938"/>
                </a:solidFill>
                <a:ea typeface="Fira Sans Book" panose="020B0503050000020004" pitchFamily="34" charset="0"/>
              </a:rPr>
              <a:t>up-regulating key proteins </a:t>
            </a:r>
            <a:r>
              <a:rPr lang="en-US" sz="1200">
                <a:solidFill>
                  <a:srgbClr val="4D3938"/>
                </a:solidFill>
                <a:ea typeface="Fira Sans Book" panose="020B0503050000020004" pitchFamily="34" charset="0"/>
              </a:rPr>
              <a:t>vs placebo </a:t>
            </a:r>
            <a:r>
              <a:rPr lang="en-US" sz="1200" b="1">
                <a:solidFill>
                  <a:srgbClr val="4D3938"/>
                </a:solidFill>
                <a:ea typeface="Fira Sans Book" panose="020B0503050000020004" pitchFamily="34" charset="0"/>
              </a:rPr>
              <a:t> </a:t>
            </a:r>
            <a:r>
              <a:rPr lang="en-US" sz="1200">
                <a:latin typeface="DM Sans" pitchFamily="2" charset="77"/>
                <a:ea typeface="Fira Sans Book" panose="020B0503050000020004" pitchFamily="34" charset="0"/>
              </a:rPr>
              <a:t>involved in skin regeneration, skin barrier, extracellular matrix,… </a:t>
            </a:r>
            <a:endParaRPr lang="en-US" sz="1200" b="1">
              <a:solidFill>
                <a:srgbClr val="4D3938"/>
              </a:solidFill>
            </a:endParaRPr>
          </a:p>
          <a:p>
            <a:pPr marL="457200" indent="-285750">
              <a:spcAft>
                <a:spcPts val="600"/>
              </a:spcAft>
              <a:buFont typeface="Wingdings" panose="05000000000000000000" pitchFamily="2" charset="2"/>
              <a:buChar char="ü"/>
            </a:pPr>
            <a:endParaRPr lang="en-US" sz="1200" kern="1200">
              <a:solidFill>
                <a:srgbClr val="4D3938"/>
              </a:solidFill>
              <a:latin typeface="+mj-lt"/>
              <a:ea typeface="Fira Sans Book" panose="020B0503050000020004" pitchFamily="34" charset="0"/>
            </a:endParaRPr>
          </a:p>
        </p:txBody>
      </p:sp>
      <p:sp>
        <p:nvSpPr>
          <p:cNvPr id="6" name="Slide Number Placeholder 5">
            <a:extLst>
              <a:ext uri="{FF2B5EF4-FFF2-40B4-BE49-F238E27FC236}">
                <a16:creationId xmlns:a16="http://schemas.microsoft.com/office/drawing/2014/main" id="{320BB88A-5908-DBB8-F68C-EBCE753D984E}"/>
              </a:ext>
            </a:extLst>
          </p:cNvPr>
          <p:cNvSpPr>
            <a:spLocks noGrp="1"/>
          </p:cNvSpPr>
          <p:nvPr>
            <p:ph type="sldNum" sz="quarter" idx="10"/>
          </p:nvPr>
        </p:nvSpPr>
        <p:spPr/>
        <p:txBody>
          <a:bodyPr/>
          <a:lstStyle/>
          <a:p>
            <a:fld id="{D1A935AB-ACC9-4FBC-ADCC-1361D82BC4F1}" type="slidenum">
              <a:rPr lang="en-US" smtClean="0"/>
              <a:t>3</a:t>
            </a:fld>
            <a:endParaRPr lang="en-US"/>
          </a:p>
        </p:txBody>
      </p:sp>
      <p:sp>
        <p:nvSpPr>
          <p:cNvPr id="2" name="Title 1">
            <a:extLst>
              <a:ext uri="{FF2B5EF4-FFF2-40B4-BE49-F238E27FC236}">
                <a16:creationId xmlns:a16="http://schemas.microsoft.com/office/drawing/2014/main" id="{FD29F369-A434-697B-C182-AFE6FA092EE3}"/>
              </a:ext>
            </a:extLst>
          </p:cNvPr>
          <p:cNvSpPr>
            <a:spLocks noGrp="1"/>
          </p:cNvSpPr>
          <p:nvPr>
            <p:ph type="title"/>
          </p:nvPr>
        </p:nvSpPr>
        <p:spPr>
          <a:xfrm>
            <a:off x="302400" y="302400"/>
            <a:ext cx="7888225" cy="351315"/>
          </a:xfrm>
        </p:spPr>
        <p:txBody>
          <a:bodyPr/>
          <a:lstStyle/>
          <a:p>
            <a:r>
              <a:rPr lang="en-US"/>
              <a:t>EXOVIVE™ LIFT: nature’s cellular code for skin regeneration</a:t>
            </a:r>
          </a:p>
        </p:txBody>
      </p:sp>
      <p:pic>
        <p:nvPicPr>
          <p:cNvPr id="20" name="Picture 19">
            <a:extLst>
              <a:ext uri="{FF2B5EF4-FFF2-40B4-BE49-F238E27FC236}">
                <a16:creationId xmlns:a16="http://schemas.microsoft.com/office/drawing/2014/main" id="{022D9A7B-AE04-2D3C-EA2D-474DA6341F83}"/>
              </a:ext>
            </a:extLst>
          </p:cNvPr>
          <p:cNvPicPr>
            <a:picLocks noChangeAspect="1"/>
          </p:cNvPicPr>
          <p:nvPr/>
        </p:nvPicPr>
        <p:blipFill>
          <a:blip r:embed="rId2"/>
          <a:stretch>
            <a:fillRect/>
          </a:stretch>
        </p:blipFill>
        <p:spPr>
          <a:xfrm>
            <a:off x="7958396" y="4358118"/>
            <a:ext cx="3686689" cy="1943371"/>
          </a:xfrm>
          <a:prstGeom prst="rect">
            <a:avLst/>
          </a:prstGeom>
        </p:spPr>
      </p:pic>
      <p:pic>
        <p:nvPicPr>
          <p:cNvPr id="22" name="Picture 21">
            <a:extLst>
              <a:ext uri="{FF2B5EF4-FFF2-40B4-BE49-F238E27FC236}">
                <a16:creationId xmlns:a16="http://schemas.microsoft.com/office/drawing/2014/main" id="{0D950886-64AB-B649-6597-4E6C5D7BF495}"/>
              </a:ext>
            </a:extLst>
          </p:cNvPr>
          <p:cNvPicPr>
            <a:picLocks noChangeAspect="1"/>
          </p:cNvPicPr>
          <p:nvPr/>
        </p:nvPicPr>
        <p:blipFill>
          <a:blip r:embed="rId3"/>
          <a:stretch>
            <a:fillRect/>
          </a:stretch>
        </p:blipFill>
        <p:spPr>
          <a:xfrm>
            <a:off x="8143809" y="2296078"/>
            <a:ext cx="3686690" cy="2168642"/>
          </a:xfrm>
          <a:prstGeom prst="rect">
            <a:avLst/>
          </a:prstGeom>
        </p:spPr>
      </p:pic>
      <p:pic>
        <p:nvPicPr>
          <p:cNvPr id="8" name="Picture 7">
            <a:extLst>
              <a:ext uri="{FF2B5EF4-FFF2-40B4-BE49-F238E27FC236}">
                <a16:creationId xmlns:a16="http://schemas.microsoft.com/office/drawing/2014/main" id="{3BFB88FC-DDEC-CE02-9E2D-767011D71939}"/>
              </a:ext>
            </a:extLst>
          </p:cNvPr>
          <p:cNvPicPr>
            <a:picLocks noChangeAspect="1"/>
          </p:cNvPicPr>
          <p:nvPr/>
        </p:nvPicPr>
        <p:blipFill>
          <a:blip r:embed="rId4"/>
          <a:stretch>
            <a:fillRect/>
          </a:stretch>
        </p:blipFill>
        <p:spPr>
          <a:xfrm>
            <a:off x="8087095" y="1"/>
            <a:ext cx="3928817" cy="2393280"/>
          </a:xfrm>
          <a:prstGeom prst="rect">
            <a:avLst/>
          </a:prstGeom>
        </p:spPr>
      </p:pic>
      <p:sp>
        <p:nvSpPr>
          <p:cNvPr id="24" name="TextBox 23">
            <a:extLst>
              <a:ext uri="{FF2B5EF4-FFF2-40B4-BE49-F238E27FC236}">
                <a16:creationId xmlns:a16="http://schemas.microsoft.com/office/drawing/2014/main" id="{D616AB6B-23D9-CB76-9844-813AE2960F80}"/>
              </a:ext>
            </a:extLst>
          </p:cNvPr>
          <p:cNvSpPr txBox="1"/>
          <p:nvPr/>
        </p:nvSpPr>
        <p:spPr>
          <a:xfrm>
            <a:off x="176088" y="1196641"/>
            <a:ext cx="7888225" cy="324063"/>
          </a:xfrm>
          <a:prstGeom prst="rect">
            <a:avLst/>
          </a:prstGeom>
          <a:noFill/>
        </p:spPr>
        <p:txBody>
          <a:bodyPr wrap="square">
            <a:spAutoFit/>
          </a:bodyPr>
          <a:lstStyle/>
          <a:p>
            <a:pPr>
              <a:lnSpc>
                <a:spcPts val="1751"/>
              </a:lnSpc>
            </a:pPr>
            <a:r>
              <a:rPr lang="en-US" sz="1600" b="1" kern="1200">
                <a:solidFill>
                  <a:srgbClr val="4D3938"/>
                </a:solidFill>
                <a:latin typeface="+mj-lt"/>
              </a:rPr>
              <a:t>Setting new standards in the field of plant-derived exosomes</a:t>
            </a:r>
            <a:r>
              <a:rPr lang="en-US" sz="1400" b="1" kern="1200">
                <a:solidFill>
                  <a:srgbClr val="4D3938"/>
                </a:solidFill>
                <a:latin typeface="+mj-lt"/>
              </a:rPr>
              <a:t>:</a:t>
            </a:r>
            <a:endParaRPr lang="en-US" sz="1400" kern="0" spc="-16">
              <a:ea typeface="DM Sans" pitchFamily="34" charset="-122"/>
              <a:cs typeface="DM Sans" pitchFamily="34" charset="-120"/>
            </a:endParaRPr>
          </a:p>
        </p:txBody>
      </p:sp>
      <p:sp>
        <p:nvSpPr>
          <p:cNvPr id="3" name="TextBox 2">
            <a:extLst>
              <a:ext uri="{FF2B5EF4-FFF2-40B4-BE49-F238E27FC236}">
                <a16:creationId xmlns:a16="http://schemas.microsoft.com/office/drawing/2014/main" id="{C21C2301-8A87-3C24-A734-6EBE54BC7E50}"/>
              </a:ext>
            </a:extLst>
          </p:cNvPr>
          <p:cNvSpPr txBox="1"/>
          <p:nvPr/>
        </p:nvSpPr>
        <p:spPr>
          <a:xfrm>
            <a:off x="7324031" y="5974573"/>
            <a:ext cx="1268730" cy="246221"/>
          </a:xfrm>
          <a:prstGeom prst="rect">
            <a:avLst/>
          </a:prstGeom>
          <a:noFill/>
        </p:spPr>
        <p:txBody>
          <a:bodyPr wrap="square" rtlCol="0">
            <a:spAutoFit/>
          </a:bodyPr>
          <a:lstStyle/>
          <a:p>
            <a:r>
              <a:rPr lang="en-GB" sz="1000"/>
              <a:t>*: in vivo</a:t>
            </a:r>
            <a:endParaRPr lang="en-CH" sz="1000"/>
          </a:p>
        </p:txBody>
      </p:sp>
      <p:sp>
        <p:nvSpPr>
          <p:cNvPr id="9" name="TextBox 8">
            <a:extLst>
              <a:ext uri="{FF2B5EF4-FFF2-40B4-BE49-F238E27FC236}">
                <a16:creationId xmlns:a16="http://schemas.microsoft.com/office/drawing/2014/main" id="{AC6AAD3F-F596-4B09-52BE-03069995A598}"/>
              </a:ext>
            </a:extLst>
          </p:cNvPr>
          <p:cNvSpPr txBox="1"/>
          <p:nvPr/>
        </p:nvSpPr>
        <p:spPr>
          <a:xfrm>
            <a:off x="11459267" y="4883669"/>
            <a:ext cx="673883" cy="246221"/>
          </a:xfrm>
          <a:prstGeom prst="rect">
            <a:avLst/>
          </a:prstGeom>
          <a:solidFill>
            <a:schemeClr val="bg1"/>
          </a:solidFill>
        </p:spPr>
        <p:txBody>
          <a:bodyPr wrap="square">
            <a:spAutoFit/>
          </a:bodyPr>
          <a:lstStyle/>
          <a:p>
            <a:r>
              <a:rPr lang="en-US" sz="800" b="0" i="0" u="none" strike="noStrike">
                <a:solidFill>
                  <a:schemeClr val="bg1">
                    <a:lumMod val="50000"/>
                  </a:schemeClr>
                </a:solidFill>
                <a:effectLst/>
                <a:latin typeface="DM Sans" pitchFamily="2" charset="0"/>
              </a:rPr>
              <a:t>4 weeks </a:t>
            </a:r>
            <a:r>
              <a:rPr lang="en-US" sz="1000" b="0" i="0">
                <a:solidFill>
                  <a:srgbClr val="000000"/>
                </a:solidFill>
                <a:effectLst/>
                <a:latin typeface="DM Sans" pitchFamily="2" charset="0"/>
              </a:rPr>
              <a:t>​</a:t>
            </a:r>
            <a:endParaRPr lang="en-CH"/>
          </a:p>
        </p:txBody>
      </p:sp>
      <p:sp>
        <p:nvSpPr>
          <p:cNvPr id="11" name="TextBox 10">
            <a:extLst>
              <a:ext uri="{FF2B5EF4-FFF2-40B4-BE49-F238E27FC236}">
                <a16:creationId xmlns:a16="http://schemas.microsoft.com/office/drawing/2014/main" id="{55AFE58F-856E-1F42-D982-8C6E11796C51}"/>
              </a:ext>
            </a:extLst>
          </p:cNvPr>
          <p:cNvSpPr txBox="1"/>
          <p:nvPr/>
        </p:nvSpPr>
        <p:spPr>
          <a:xfrm>
            <a:off x="11470696" y="5095012"/>
            <a:ext cx="673883" cy="246221"/>
          </a:xfrm>
          <a:prstGeom prst="rect">
            <a:avLst/>
          </a:prstGeom>
          <a:solidFill>
            <a:schemeClr val="bg1"/>
          </a:solidFill>
        </p:spPr>
        <p:txBody>
          <a:bodyPr wrap="square">
            <a:spAutoFit/>
          </a:bodyPr>
          <a:lstStyle/>
          <a:p>
            <a:r>
              <a:rPr lang="en-US" sz="800">
                <a:solidFill>
                  <a:schemeClr val="bg1">
                    <a:lumMod val="50000"/>
                  </a:schemeClr>
                </a:solidFill>
                <a:latin typeface="DM Sans" pitchFamily="2" charset="0"/>
              </a:rPr>
              <a:t>8 </a:t>
            </a:r>
            <a:r>
              <a:rPr lang="en-US" sz="800" b="0" i="0" u="none" strike="noStrike">
                <a:solidFill>
                  <a:schemeClr val="bg1">
                    <a:lumMod val="50000"/>
                  </a:schemeClr>
                </a:solidFill>
                <a:effectLst/>
                <a:latin typeface="DM Sans" pitchFamily="2" charset="0"/>
              </a:rPr>
              <a:t>weeks </a:t>
            </a:r>
            <a:r>
              <a:rPr lang="en-US" sz="1000" b="0" i="0">
                <a:solidFill>
                  <a:srgbClr val="000000"/>
                </a:solidFill>
                <a:effectLst/>
                <a:latin typeface="DM Sans" pitchFamily="2" charset="0"/>
              </a:rPr>
              <a:t>​</a:t>
            </a:r>
            <a:endParaRPr lang="en-CH"/>
          </a:p>
        </p:txBody>
      </p:sp>
    </p:spTree>
    <p:extLst>
      <p:ext uri="{BB962C8B-B14F-4D97-AF65-F5344CB8AC3E}">
        <p14:creationId xmlns:p14="http://schemas.microsoft.com/office/powerpoint/2010/main" val="8642814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D8B8"/>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AE585E-C1EB-2892-ADDA-583D9485AC0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Text Placeholder 9">
            <a:extLst>
              <a:ext uri="{FF2B5EF4-FFF2-40B4-BE49-F238E27FC236}">
                <a16:creationId xmlns:a16="http://schemas.microsoft.com/office/drawing/2014/main" id="{C7F368AC-2F4A-5131-31AF-DF6241626131}"/>
              </a:ext>
            </a:extLst>
          </p:cNvPr>
          <p:cNvSpPr>
            <a:spLocks noGrp="1"/>
          </p:cNvSpPr>
          <p:nvPr>
            <p:ph type="body" sz="quarter" idx="24"/>
          </p:nvPr>
        </p:nvSpPr>
        <p:spPr>
          <a:xfrm>
            <a:off x="302398" y="6072300"/>
            <a:ext cx="3528001" cy="121588"/>
          </a:xfrm>
        </p:spPr>
        <p:txBody>
          <a:bodyPr/>
          <a:lstStyle/>
          <a:p>
            <a:r>
              <a:rPr kumimoji="0" lang="en-US" sz="1000" u="none" strike="noStrike" kern="0" cap="none" spc="0" normalizeH="0" baseline="0" noProof="0">
                <a:ln>
                  <a:noFill/>
                </a:ln>
                <a:solidFill>
                  <a:sysClr val="windowText" lastClr="000000"/>
                </a:solidFill>
                <a:effectLst/>
                <a:uLnTx/>
                <a:uFillTx/>
                <a:ea typeface="+mn-ea"/>
                <a:cs typeface="+mn-cs"/>
              </a:rPr>
              <a:t>* In vitro  ** In vivo</a:t>
            </a:r>
          </a:p>
        </p:txBody>
      </p:sp>
      <p:sp>
        <p:nvSpPr>
          <p:cNvPr id="7" name="Title 6">
            <a:extLst>
              <a:ext uri="{FF2B5EF4-FFF2-40B4-BE49-F238E27FC236}">
                <a16:creationId xmlns:a16="http://schemas.microsoft.com/office/drawing/2014/main" id="{54EA1A21-E0E8-CE5E-2CA9-7286D70ABA05}"/>
              </a:ext>
            </a:extLst>
          </p:cNvPr>
          <p:cNvSpPr>
            <a:spLocks noGrp="1"/>
          </p:cNvSpPr>
          <p:nvPr>
            <p:ph type="title"/>
          </p:nvPr>
        </p:nvSpPr>
        <p:spPr/>
        <p:txBody>
          <a:bodyPr/>
          <a:lstStyle/>
          <a:p>
            <a:r>
              <a:rPr lang="en-US" noProof="0"/>
              <a:t>EXOVIVE™ LIFT</a:t>
            </a:r>
          </a:p>
        </p:txBody>
      </p:sp>
      <p:sp>
        <p:nvSpPr>
          <p:cNvPr id="8" name="Content Placeholder 7">
            <a:extLst>
              <a:ext uri="{FF2B5EF4-FFF2-40B4-BE49-F238E27FC236}">
                <a16:creationId xmlns:a16="http://schemas.microsoft.com/office/drawing/2014/main" id="{C2209346-C5C3-90C1-A748-4E657F40243F}"/>
              </a:ext>
            </a:extLst>
          </p:cNvPr>
          <p:cNvSpPr>
            <a:spLocks noGrp="1"/>
          </p:cNvSpPr>
          <p:nvPr>
            <p:ph idx="1"/>
          </p:nvPr>
        </p:nvSpPr>
        <p:spPr/>
        <p:txBody>
          <a:bodyPr/>
          <a:lstStyle/>
          <a:p>
            <a:r>
              <a:rPr kumimoji="0" lang="en-US" sz="2200" u="none" strike="noStrike" kern="0" cap="none" spc="0" normalizeH="0" baseline="0" noProof="0">
                <a:ln>
                  <a:noFill/>
                </a:ln>
                <a:effectLst/>
                <a:uLnTx/>
                <a:uFillTx/>
                <a:latin typeface="DM Sans" pitchFamily="2" charset="77"/>
                <a:ea typeface="+mn-ea"/>
                <a:cs typeface="+mn-cs"/>
              </a:rPr>
              <a:t>ID Card: 5018504</a:t>
            </a:r>
          </a:p>
        </p:txBody>
      </p:sp>
      <p:sp>
        <p:nvSpPr>
          <p:cNvPr id="26" name="Rectangle 25">
            <a:extLst>
              <a:ext uri="{FF2B5EF4-FFF2-40B4-BE49-F238E27FC236}">
                <a16:creationId xmlns:a16="http://schemas.microsoft.com/office/drawing/2014/main" id="{4EB975F5-0438-B0A0-E63F-61C5E887CBB3}"/>
              </a:ext>
            </a:extLst>
          </p:cNvPr>
          <p:cNvSpPr/>
          <p:nvPr/>
        </p:nvSpPr>
        <p:spPr>
          <a:xfrm>
            <a:off x="302401" y="4967990"/>
            <a:ext cx="11642039" cy="867912"/>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REGISTRATION</a:t>
            </a:r>
            <a:b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b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CERTIFICATION:</a:t>
            </a:r>
            <a:endParaRPr kumimoji="0" lang="en-US" sz="1400" b="0" i="0" u="none" strike="noStrike" kern="0" cap="none" spc="50" normalizeH="0" baseline="0" noProof="0">
              <a:ln>
                <a:noFill/>
              </a:ln>
              <a:solidFill>
                <a:srgbClr val="B3978F"/>
              </a:solidFill>
              <a:effectLst/>
              <a:uLnTx/>
              <a:uFillTx/>
              <a:latin typeface="DM Sans" pitchFamily="2" charset="77"/>
              <a:ea typeface="+mn-ea"/>
              <a:cs typeface="+mn-cs"/>
            </a:endParaRPr>
          </a:p>
        </p:txBody>
      </p:sp>
      <p:sp>
        <p:nvSpPr>
          <p:cNvPr id="29" name="Rectangle 28">
            <a:extLst>
              <a:ext uri="{FF2B5EF4-FFF2-40B4-BE49-F238E27FC236}">
                <a16:creationId xmlns:a16="http://schemas.microsoft.com/office/drawing/2014/main" id="{B0952820-C39A-C169-0B4A-C4053550B84B}"/>
              </a:ext>
            </a:extLst>
          </p:cNvPr>
          <p:cNvSpPr/>
          <p:nvPr/>
        </p:nvSpPr>
        <p:spPr>
          <a:xfrm>
            <a:off x="302401" y="2225244"/>
            <a:ext cx="11644331" cy="565707"/>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TECHNOLOGY:</a:t>
            </a:r>
          </a:p>
        </p:txBody>
      </p:sp>
      <p:sp>
        <p:nvSpPr>
          <p:cNvPr id="30" name="TextBox 49">
            <a:extLst>
              <a:ext uri="{FF2B5EF4-FFF2-40B4-BE49-F238E27FC236}">
                <a16:creationId xmlns:a16="http://schemas.microsoft.com/office/drawing/2014/main" id="{7347FD41-2CC1-66D0-711A-C5743DA1E917}"/>
              </a:ext>
            </a:extLst>
          </p:cNvPr>
          <p:cNvSpPr txBox="1"/>
          <p:nvPr/>
        </p:nvSpPr>
        <p:spPr>
          <a:xfrm>
            <a:off x="2030800" y="2225588"/>
            <a:ext cx="9913640" cy="737876"/>
          </a:xfrm>
          <a:prstGeom prst="rect">
            <a:avLst/>
          </a:prstGeom>
          <a:noFill/>
        </p:spPr>
        <p:txBody>
          <a:bodyPr wrap="square" lIns="0" tIns="72000" rIns="0" bIns="72000" numCol="2" spcCol="14400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Gentle isolation of plant-derived exosomes from fruit juice with physical processes only </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endParaRP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3.8 trillions plant-derived vesicles per g</a:t>
            </a:r>
          </a:p>
          <a:p>
            <a:pPr marL="171450" marR="0" lvl="0" indent="-17145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100% of natural origin – no preservative</a:t>
            </a:r>
          </a:p>
        </p:txBody>
      </p:sp>
      <p:sp>
        <p:nvSpPr>
          <p:cNvPr id="45" name="Rectangle 44">
            <a:extLst>
              <a:ext uri="{FF2B5EF4-FFF2-40B4-BE49-F238E27FC236}">
                <a16:creationId xmlns:a16="http://schemas.microsoft.com/office/drawing/2014/main" id="{D0FF4A46-37F3-9966-08B2-E85AB89D1285}"/>
              </a:ext>
            </a:extLst>
          </p:cNvPr>
          <p:cNvSpPr/>
          <p:nvPr/>
        </p:nvSpPr>
        <p:spPr>
          <a:xfrm>
            <a:off x="302401" y="1260000"/>
            <a:ext cx="11644332" cy="367200"/>
          </a:xfrm>
          <a:prstGeom prst="rect">
            <a:avLst/>
          </a:prstGeom>
          <a:solidFill>
            <a:schemeClr val="bg1"/>
          </a:solidFill>
          <a:ln w="12700" cap="flat" cmpd="sng" algn="ctr">
            <a:noFill/>
            <a:prstDash val="solid"/>
            <a:miter lim="800000"/>
          </a:ln>
          <a:effectLst/>
        </p:spPr>
        <p:txBody>
          <a:bodyPr rot="0" spcFirstLastPara="0" vert="horz" wrap="square" lIns="90000" tIns="72000" rIns="0" bIns="7200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INCI NAME:</a:t>
            </a:r>
          </a:p>
        </p:txBody>
      </p:sp>
      <p:sp>
        <p:nvSpPr>
          <p:cNvPr id="31" name="TextBox 70">
            <a:extLst>
              <a:ext uri="{FF2B5EF4-FFF2-40B4-BE49-F238E27FC236}">
                <a16:creationId xmlns:a16="http://schemas.microsoft.com/office/drawing/2014/main" id="{F665F972-398B-BD19-92E8-5B9D4D2D1CCC}"/>
              </a:ext>
            </a:extLst>
          </p:cNvPr>
          <p:cNvSpPr txBox="1"/>
          <p:nvPr/>
        </p:nvSpPr>
        <p:spPr>
          <a:xfrm>
            <a:off x="2030799" y="1283920"/>
            <a:ext cx="9784537" cy="330072"/>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mn-ea"/>
                <a:cs typeface="+mn-cs"/>
              </a:rPr>
              <a:t>Malus Domestica Fruit Extract, Citrus Reticula (Tangerine) Fruit Extract, Carica Papaya (Papaya) Fruit E</a:t>
            </a:r>
            <a:r>
              <a:rPr kumimoji="0" lang="en-US" sz="1200" b="0" i="0" u="none" strike="noStrike" kern="1200" cap="none" spc="0" normalizeH="0" baseline="0" noProof="0" err="1">
                <a:ln>
                  <a:noFill/>
                </a:ln>
                <a:solidFill>
                  <a:prstClr val="black"/>
                </a:solidFill>
                <a:effectLst/>
                <a:uLnTx/>
                <a:uFillTx/>
                <a:latin typeface="DM Sans" pitchFamily="2" charset="77"/>
                <a:ea typeface="+mn-ea"/>
                <a:cs typeface="+mn-cs"/>
              </a:rPr>
              <a:t>xtract</a:t>
            </a:r>
            <a:r>
              <a:rPr kumimoji="0" lang="en-US" sz="1200" b="0" i="0" u="none" strike="noStrike" kern="1200" cap="none" spc="0" normalizeH="0" baseline="0" noProof="0">
                <a:ln>
                  <a:noFill/>
                </a:ln>
                <a:solidFill>
                  <a:prstClr val="black"/>
                </a:solidFill>
                <a:effectLst/>
                <a:uLnTx/>
                <a:uFillTx/>
                <a:latin typeface="DM Sans" pitchFamily="2" charset="77"/>
                <a:ea typeface="+mn-ea"/>
                <a:cs typeface="+mn-cs"/>
              </a:rPr>
              <a:t>, M</a:t>
            </a: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altodextrin</a:t>
            </a:r>
            <a:endParaRPr kumimoji="0" lang="en-US" sz="1200" b="0" i="0" u="none" strike="noStrike" kern="1200" cap="none" spc="0" normalizeH="0" baseline="0" noProof="0">
              <a:ln>
                <a:noFill/>
              </a:ln>
              <a:solidFill>
                <a:prstClr val="black"/>
              </a:solidFill>
              <a:effectLst/>
              <a:uLnTx/>
              <a:uFillTx/>
              <a:latin typeface="DM Sans" pitchFamily="2" charset="77"/>
              <a:ea typeface="Fira Sans Medium" panose="020B0603050000020004" pitchFamily="34" charset="0"/>
              <a:cs typeface="+mn-cs"/>
            </a:endParaRPr>
          </a:p>
        </p:txBody>
      </p:sp>
      <p:sp>
        <p:nvSpPr>
          <p:cNvPr id="33" name="Rectangle 32">
            <a:extLst>
              <a:ext uri="{FF2B5EF4-FFF2-40B4-BE49-F238E27FC236}">
                <a16:creationId xmlns:a16="http://schemas.microsoft.com/office/drawing/2014/main" id="{5D52DB76-D0B7-806F-E940-BD2564BB4C60}"/>
              </a:ext>
            </a:extLst>
          </p:cNvPr>
          <p:cNvSpPr/>
          <p:nvPr/>
        </p:nvSpPr>
        <p:spPr>
          <a:xfrm>
            <a:off x="302401" y="2906373"/>
            <a:ext cx="11644331" cy="637219"/>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TECHNICAL:</a:t>
            </a:r>
          </a:p>
        </p:txBody>
      </p:sp>
      <p:sp>
        <p:nvSpPr>
          <p:cNvPr id="35" name="Rectangle 34">
            <a:extLst>
              <a:ext uri="{FF2B5EF4-FFF2-40B4-BE49-F238E27FC236}">
                <a16:creationId xmlns:a16="http://schemas.microsoft.com/office/drawing/2014/main" id="{D239B8F6-2EF0-224D-8FBB-57053A86559A}"/>
              </a:ext>
            </a:extLst>
          </p:cNvPr>
          <p:cNvSpPr/>
          <p:nvPr/>
        </p:nvSpPr>
        <p:spPr>
          <a:xfrm>
            <a:off x="3711580" y="2946068"/>
            <a:ext cx="2456638" cy="566034"/>
          </a:xfrm>
          <a:prstGeom prst="rect">
            <a:avLst/>
          </a:prstGeom>
          <a:noFill/>
        </p:spPr>
        <p:txBody>
          <a:bodyPr wrap="square" lIns="0" tIns="72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Use level: 0.026% (</a:t>
            </a:r>
            <a:r>
              <a:rPr kumimoji="0" lang="en-US" sz="1200" b="0" i="1"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in vivo</a:t>
            </a: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Preservative: Free</a:t>
            </a:r>
          </a:p>
        </p:txBody>
      </p:sp>
      <p:sp>
        <p:nvSpPr>
          <p:cNvPr id="36" name="Rectangle 35">
            <a:extLst>
              <a:ext uri="{FF2B5EF4-FFF2-40B4-BE49-F238E27FC236}">
                <a16:creationId xmlns:a16="http://schemas.microsoft.com/office/drawing/2014/main" id="{76B1E487-1C61-C07B-DBD1-FA9B60904983}"/>
              </a:ext>
            </a:extLst>
          </p:cNvPr>
          <p:cNvSpPr/>
          <p:nvPr/>
        </p:nvSpPr>
        <p:spPr>
          <a:xfrm>
            <a:off x="5884115" y="2946068"/>
            <a:ext cx="4491733" cy="566034"/>
          </a:xfrm>
          <a:prstGeom prst="rect">
            <a:avLst/>
          </a:prstGeom>
          <a:noFill/>
        </p:spPr>
        <p:txBody>
          <a:bodyPr wrap="square" lIns="0" tIns="72000" rIns="0" bIns="7200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Solubility: Water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Biodegradable: R</a:t>
            </a:r>
            <a:r>
              <a:rPr kumimoji="0" lang="en-US" sz="1200" b="0" i="0" u="none" strike="noStrike" kern="1200" cap="none" spc="0" normalizeH="0" baseline="0" noProof="0" err="1">
                <a:ln>
                  <a:noFill/>
                </a:ln>
                <a:solidFill>
                  <a:prstClr val="black"/>
                </a:solidFill>
                <a:effectLst/>
                <a:uLnTx/>
                <a:uFillTx/>
                <a:latin typeface="DM Sans" pitchFamily="2" charset="77"/>
                <a:ea typeface="Fira Sans Book" panose="020B0503050000020004" pitchFamily="34" charset="0"/>
                <a:cs typeface="+mn-cs"/>
              </a:rPr>
              <a:t>eadily</a:t>
            </a: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 biodegradable</a:t>
            </a:r>
          </a:p>
        </p:txBody>
      </p:sp>
      <p:sp>
        <p:nvSpPr>
          <p:cNvPr id="37" name="TextBox 73">
            <a:extLst>
              <a:ext uri="{FF2B5EF4-FFF2-40B4-BE49-F238E27FC236}">
                <a16:creationId xmlns:a16="http://schemas.microsoft.com/office/drawing/2014/main" id="{A2895581-B17C-3201-FF7E-990035CAC72A}"/>
              </a:ext>
            </a:extLst>
          </p:cNvPr>
          <p:cNvSpPr txBox="1"/>
          <p:nvPr/>
        </p:nvSpPr>
        <p:spPr>
          <a:xfrm>
            <a:off x="2030800" y="2946068"/>
            <a:ext cx="1510452" cy="566034"/>
          </a:xfrm>
          <a:prstGeom prst="rect">
            <a:avLst/>
          </a:prstGeom>
          <a:noFill/>
        </p:spPr>
        <p:txBody>
          <a:bodyPr wrap="square" lIns="0" tIns="72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Form: Powder</a:t>
            </a:r>
          </a:p>
          <a:p>
            <a:pPr marL="0" marR="0" lvl="0" indent="0" algn="l" defTabSz="914400" rtl="0" eaLnBrk="1" fontAlgn="auto" latinLnBrk="0" hangingPunct="1">
              <a:lnSpc>
                <a:spcPct val="100000"/>
              </a:lnSpc>
              <a:spcBef>
                <a:spcPts val="0"/>
              </a:spcBef>
              <a:spcAft>
                <a:spcPts val="4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pH of use: 3.0- 10.0 </a:t>
            </a:r>
          </a:p>
        </p:txBody>
      </p:sp>
      <p:sp>
        <p:nvSpPr>
          <p:cNvPr id="39" name="Rectangle 38">
            <a:extLst>
              <a:ext uri="{FF2B5EF4-FFF2-40B4-BE49-F238E27FC236}">
                <a16:creationId xmlns:a16="http://schemas.microsoft.com/office/drawing/2014/main" id="{DCE77223-3042-BEF3-74CF-35FBDF6B80B2}"/>
              </a:ext>
            </a:extLst>
          </p:cNvPr>
          <p:cNvSpPr/>
          <p:nvPr/>
        </p:nvSpPr>
        <p:spPr>
          <a:xfrm>
            <a:off x="302401" y="3659014"/>
            <a:ext cx="11644331" cy="1193553"/>
          </a:xfrm>
          <a:prstGeom prst="rect">
            <a:avLst/>
          </a:prstGeom>
          <a:solidFill>
            <a:schemeClr val="bg1"/>
          </a:solidFill>
          <a:ln w="12700" cap="flat" cmpd="sng" algn="ctr">
            <a:noFill/>
            <a:prstDash val="solid"/>
            <a:miter lim="800000"/>
          </a:ln>
          <a:effectLst/>
        </p:spPr>
        <p:txBody>
          <a:bodyPr rot="0" spcFirstLastPara="0" vert="horz" wrap="square" lIns="900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B3978F"/>
                </a:solidFill>
                <a:effectLst/>
                <a:uLnTx/>
                <a:uFillTx/>
                <a:latin typeface="DM Sans Bold" pitchFamily="2" charset="0"/>
                <a:ea typeface="+mn-ea"/>
                <a:cs typeface="+mn-cs"/>
              </a:rPr>
              <a:t>BENEFITS:</a:t>
            </a:r>
          </a:p>
        </p:txBody>
      </p:sp>
      <p:sp>
        <p:nvSpPr>
          <p:cNvPr id="42" name="Rectangle 41">
            <a:extLst>
              <a:ext uri="{FF2B5EF4-FFF2-40B4-BE49-F238E27FC236}">
                <a16:creationId xmlns:a16="http://schemas.microsoft.com/office/drawing/2014/main" id="{901B6E65-D070-29FC-9FB7-AB78D03D9DE9}"/>
              </a:ext>
            </a:extLst>
          </p:cNvPr>
          <p:cNvSpPr/>
          <p:nvPr/>
        </p:nvSpPr>
        <p:spPr>
          <a:xfrm>
            <a:off x="302400" y="1742622"/>
            <a:ext cx="11646000" cy="367200"/>
          </a:xfrm>
          <a:prstGeom prst="rect">
            <a:avLst/>
          </a:prstGeom>
          <a:solidFill>
            <a:schemeClr val="bg1"/>
          </a:solidFill>
          <a:ln w="12700" cap="flat" cmpd="sng" algn="ctr">
            <a:noFill/>
            <a:prstDash val="solid"/>
            <a:miter lim="800000"/>
          </a:ln>
          <a:effectLst/>
        </p:spPr>
        <p:txBody>
          <a:bodyPr rot="0" spcFirstLastPara="0" vert="horz" wrap="square" lIns="900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50" normalizeH="0" baseline="0" noProof="0">
                <a:ln>
                  <a:noFill/>
                </a:ln>
                <a:solidFill>
                  <a:srgbClr val="B3978F"/>
                </a:solidFill>
                <a:effectLst/>
                <a:uLnTx/>
                <a:uFillTx/>
                <a:latin typeface="DM Sans Bold" pitchFamily="2" charset="0"/>
                <a:ea typeface="+mn-ea"/>
                <a:cs typeface="+mn-cs"/>
              </a:rPr>
              <a:t>SUSTAINABILITY:</a:t>
            </a:r>
          </a:p>
        </p:txBody>
      </p:sp>
      <p:sp>
        <p:nvSpPr>
          <p:cNvPr id="43" name="TextBox 49">
            <a:extLst>
              <a:ext uri="{FF2B5EF4-FFF2-40B4-BE49-F238E27FC236}">
                <a16:creationId xmlns:a16="http://schemas.microsoft.com/office/drawing/2014/main" id="{E8316A10-D4FA-F867-62E1-803AB6E37849}"/>
              </a:ext>
            </a:extLst>
          </p:cNvPr>
          <p:cNvSpPr txBox="1"/>
          <p:nvPr/>
        </p:nvSpPr>
        <p:spPr>
          <a:xfrm>
            <a:off x="2030799" y="1779750"/>
            <a:ext cx="9784537" cy="330072"/>
          </a:xfrm>
          <a:prstGeom prst="rect">
            <a:avLst/>
          </a:prstGeom>
          <a:noFill/>
        </p:spPr>
        <p:txBody>
          <a:bodyPr wrap="square" lIns="0" tIns="72000" rIns="0" bIns="72000" numCol="1" spcCol="144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Organic cultivation, responsible sourcing, with low impact on the environment</a:t>
            </a:r>
            <a:endParaRPr kumimoji="0" lang="en-US" sz="1200" b="0" i="0" u="none" strike="noStrike" kern="1200" cap="none" spc="0" normalizeH="0" baseline="0" noProof="0">
              <a:ln>
                <a:noFill/>
              </a:ln>
              <a:solidFill>
                <a:prstClr val="black"/>
              </a:solidFill>
              <a:effectLst/>
              <a:uLnTx/>
              <a:uFillTx/>
              <a:latin typeface="DM Sans" pitchFamily="2" charset="77"/>
              <a:ea typeface="Fira Sans Medium" panose="020B0603050000020004" pitchFamily="34" charset="0"/>
              <a:cs typeface="+mn-cs"/>
            </a:endParaRPr>
          </a:p>
        </p:txBody>
      </p:sp>
      <p:pic>
        <p:nvPicPr>
          <p:cNvPr id="46" name="Picture 14">
            <a:extLst>
              <a:ext uri="{FF2B5EF4-FFF2-40B4-BE49-F238E27FC236}">
                <a16:creationId xmlns:a16="http://schemas.microsoft.com/office/drawing/2014/main" id="{A9D5A206-6B4E-145B-6728-B3D3154C7DE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130623" y="5032961"/>
            <a:ext cx="1065098" cy="757073"/>
          </a:xfrm>
          <a:prstGeom prst="rect">
            <a:avLst/>
          </a:prstGeom>
          <a:ln>
            <a:noFill/>
          </a:ln>
          <a:effectLst/>
        </p:spPr>
      </p:pic>
      <p:pic>
        <p:nvPicPr>
          <p:cNvPr id="47" name="Graphic 46">
            <a:extLst>
              <a:ext uri="{FF2B5EF4-FFF2-40B4-BE49-F238E27FC236}">
                <a16:creationId xmlns:a16="http://schemas.microsoft.com/office/drawing/2014/main" id="{01B104F8-8085-1B4F-60F0-9B278307900E}"/>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011734" y="5022377"/>
            <a:ext cx="1019088" cy="774508"/>
          </a:xfrm>
          <a:prstGeom prst="rect">
            <a:avLst/>
          </a:prstGeom>
        </p:spPr>
      </p:pic>
      <p:pic>
        <p:nvPicPr>
          <p:cNvPr id="3" name="Picture 2">
            <a:extLst>
              <a:ext uri="{FF2B5EF4-FFF2-40B4-BE49-F238E27FC236}">
                <a16:creationId xmlns:a16="http://schemas.microsoft.com/office/drawing/2014/main" id="{08E71065-6CE4-F993-9001-392B3FF97518}"/>
              </a:ext>
            </a:extLst>
          </p:cNvPr>
          <p:cNvPicPr>
            <a:picLocks noChangeAspect="1"/>
          </p:cNvPicPr>
          <p:nvPr/>
        </p:nvPicPr>
        <p:blipFill>
          <a:blip r:embed="rId6"/>
          <a:stretch>
            <a:fillRect/>
          </a:stretch>
        </p:blipFill>
        <p:spPr>
          <a:xfrm>
            <a:off x="4442410" y="5069806"/>
            <a:ext cx="1001128" cy="688809"/>
          </a:xfrm>
          <a:prstGeom prst="rect">
            <a:avLst/>
          </a:prstGeom>
        </p:spPr>
      </p:pic>
      <p:sp>
        <p:nvSpPr>
          <p:cNvPr id="4" name="TextBox 3">
            <a:extLst>
              <a:ext uri="{FF2B5EF4-FFF2-40B4-BE49-F238E27FC236}">
                <a16:creationId xmlns:a16="http://schemas.microsoft.com/office/drawing/2014/main" id="{016AE49E-FF18-2783-AA96-270349BC7A2C}"/>
              </a:ext>
            </a:extLst>
          </p:cNvPr>
          <p:cNvSpPr txBox="1"/>
          <p:nvPr/>
        </p:nvSpPr>
        <p:spPr>
          <a:xfrm>
            <a:off x="1819291" y="3711814"/>
            <a:ext cx="10125149" cy="1392689"/>
          </a:xfrm>
          <a:prstGeom prst="rect">
            <a:avLst/>
          </a:prstGeom>
          <a:noFill/>
        </p:spPr>
        <p:txBody>
          <a:bodyPr wrap="square" lIns="91440" tIns="45720" rIns="91440" bIns="45720" rtlCol="0" anchor="t">
            <a:spAutoFit/>
          </a:bodyPr>
          <a:lstStyle/>
          <a:p>
            <a:pPr marL="179705" marR="0" lvl="0" indent="-17970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Re-densifies and plumps the skin for a more youthful and sculpted look**</a:t>
            </a:r>
          </a:p>
          <a:p>
            <a:pPr marL="179705" marR="0" lvl="0" indent="-17970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Reverses the wrinkle appearance by 8 years after 2 months, and by 4 years in just 1 month**</a:t>
            </a:r>
          </a:p>
          <a:p>
            <a:pPr marL="179705" marR="0" lvl="0" indent="-17970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rPr>
              <a:t>+33% significant impressive boost of skin elasticity**</a:t>
            </a:r>
          </a:p>
          <a:p>
            <a:pPr marL="179705" marR="0" lvl="0" indent="-17970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+90% collagen I *</a:t>
            </a:r>
          </a:p>
          <a:p>
            <a:pPr marL="179705" marR="0" lvl="0" indent="-17970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DM Sans"/>
                <a:ea typeface="Fira Sans Book" panose="020B0503050000020004" pitchFamily="34" charset="0"/>
                <a:cs typeface="+mn-cs"/>
              </a:rPr>
              <a:t>Tackles 8 hallmarks beyond altered intercellular communication by modulating key proteins involved in skin regeneration (via miRNAs*)**</a:t>
            </a:r>
          </a:p>
          <a:p>
            <a:pPr marL="179705" marR="0" lvl="0" indent="-17970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200" b="0" i="0" u="none" strike="noStrike" kern="1200" cap="none" spc="0" normalizeH="0" baseline="0" noProof="0">
              <a:ln>
                <a:noFill/>
              </a:ln>
              <a:solidFill>
                <a:prstClr val="black"/>
              </a:solidFill>
              <a:effectLst/>
              <a:uLnTx/>
              <a:uFillTx/>
              <a:latin typeface="DM Sans" pitchFamily="2" charset="77"/>
              <a:ea typeface="Fira Sans Book" panose="020B0503050000020004" pitchFamily="34" charset="0"/>
              <a:cs typeface="+mn-cs"/>
            </a:endParaRPr>
          </a:p>
        </p:txBody>
      </p:sp>
    </p:spTree>
    <p:extLst>
      <p:ext uri="{BB962C8B-B14F-4D97-AF65-F5344CB8AC3E}">
        <p14:creationId xmlns:p14="http://schemas.microsoft.com/office/powerpoint/2010/main" val="3787225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Xícara com bebida&#10;&#10;Descrição gerada automaticamente com confiança média">
            <a:extLst>
              <a:ext uri="{FF2B5EF4-FFF2-40B4-BE49-F238E27FC236}">
                <a16:creationId xmlns:a16="http://schemas.microsoft.com/office/drawing/2014/main" id="{CADFB2DB-C35E-97AA-383D-8C6EA01D74A2}"/>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34" name="Picture 1">
            <a:extLst>
              <a:ext uri="{FF2B5EF4-FFF2-40B4-BE49-F238E27FC236}">
                <a16:creationId xmlns:a16="http://schemas.microsoft.com/office/drawing/2014/main" id="{B6964B23-A0CD-65B2-FD38-C917EB6E2467}"/>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pic>
        <p:nvPicPr>
          <p:cNvPr id="10" name="Imagem 9" descr="Imagem em preto e produtos de higiene pessoal&#10;&#10;Descrição gerada automaticamente com confiança média">
            <a:extLst>
              <a:ext uri="{FF2B5EF4-FFF2-40B4-BE49-F238E27FC236}">
                <a16:creationId xmlns:a16="http://schemas.microsoft.com/office/drawing/2014/main" id="{27E32015-9D0A-B313-D2A6-D2A9CF627EDF}"/>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5668928" y="807918"/>
            <a:ext cx="3458714" cy="4614041"/>
          </a:xfrm>
          <a:prstGeom prst="rect">
            <a:avLst/>
          </a:prstGeom>
        </p:spPr>
      </p:pic>
      <p:pic>
        <p:nvPicPr>
          <p:cNvPr id="11" name="Imagem 10" descr="Imagem em preto e produtos de higiene pessoal&#10;&#10;Descrição gerada automaticamente com confiança baixa">
            <a:extLst>
              <a:ext uri="{FF2B5EF4-FFF2-40B4-BE49-F238E27FC236}">
                <a16:creationId xmlns:a16="http://schemas.microsoft.com/office/drawing/2014/main" id="{E6AD0CBF-240B-19A1-6636-7BE8B0B446C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373683" y="1282263"/>
            <a:ext cx="3184636" cy="4225159"/>
          </a:xfrm>
          <a:prstGeom prst="rect">
            <a:avLst/>
          </a:prstGeom>
        </p:spPr>
      </p:pic>
      <p:pic>
        <p:nvPicPr>
          <p:cNvPr id="3" name="Gráfico 2">
            <a:extLst>
              <a:ext uri="{FF2B5EF4-FFF2-40B4-BE49-F238E27FC236}">
                <a16:creationId xmlns:a16="http://schemas.microsoft.com/office/drawing/2014/main" id="{9F189895-0D4E-ABAC-C1A1-B81EB65DA66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2974" y="365829"/>
            <a:ext cx="4032031" cy="679262"/>
          </a:xfrm>
          <a:prstGeom prst="rect">
            <a:avLst/>
          </a:prstGeom>
        </p:spPr>
      </p:pic>
      <p:pic>
        <p:nvPicPr>
          <p:cNvPr id="8" name="Imagem 7" descr="Copo de café&#10;&#10;O conteúdo gerado por IA pode estar incorreto.">
            <a:extLst>
              <a:ext uri="{FF2B5EF4-FFF2-40B4-BE49-F238E27FC236}">
                <a16:creationId xmlns:a16="http://schemas.microsoft.com/office/drawing/2014/main" id="{CC460FD1-0D5A-7784-8ECF-B21E06EAF2B9}"/>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965382" y="1837760"/>
            <a:ext cx="2944212" cy="3925616"/>
          </a:xfrm>
          <a:prstGeom prst="rect">
            <a:avLst/>
          </a:prstGeom>
        </p:spPr>
      </p:pic>
      <p:sp>
        <p:nvSpPr>
          <p:cNvPr id="6" name="TextBox 3">
            <a:extLst>
              <a:ext uri="{FF2B5EF4-FFF2-40B4-BE49-F238E27FC236}">
                <a16:creationId xmlns:a16="http://schemas.microsoft.com/office/drawing/2014/main" id="{69A5DB88-DDAA-C6D8-04C7-CECF83DFDA72}"/>
              </a:ext>
            </a:extLst>
          </p:cNvPr>
          <p:cNvSpPr txBox="1"/>
          <p:nvPr/>
        </p:nvSpPr>
        <p:spPr>
          <a:xfrm>
            <a:off x="8903432" y="640674"/>
            <a:ext cx="1009038" cy="75046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Reverses 8 years </a:t>
            </a: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of wrinkles</a:t>
            </a:r>
            <a:endParaRPr kumimoji="0" lang="en-US" sz="11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9" name="TextBox 5">
            <a:extLst>
              <a:ext uri="{FF2B5EF4-FFF2-40B4-BE49-F238E27FC236}">
                <a16:creationId xmlns:a16="http://schemas.microsoft.com/office/drawing/2014/main" id="{08ADB334-FBEE-39F6-3080-739B8F664FC6}"/>
              </a:ext>
            </a:extLst>
          </p:cNvPr>
          <p:cNvSpPr txBox="1"/>
          <p:nvPr/>
        </p:nvSpPr>
        <p:spPr>
          <a:xfrm>
            <a:off x="10441565" y="631736"/>
            <a:ext cx="1159930" cy="743152"/>
          </a:xfrm>
          <a:prstGeom prst="rect">
            <a:avLst/>
          </a:prstGeom>
          <a:noFill/>
          <a:ln>
            <a:noFill/>
          </a:ln>
        </p:spPr>
        <p:txBody>
          <a:bodyPr wrap="square" rtlCol="0">
            <a:spAutoFit/>
          </a:bodyPr>
          <a:lstStyle/>
          <a:p>
            <a:pPr marL="0" marR="0" lvl="0" indent="0" algn="l" defTabSz="1219170" rtl="0" eaLnBrk="1" fontAlgn="auto" latinLnBrk="0" hangingPunct="1">
              <a:lnSpc>
                <a:spcPts val="1700"/>
              </a:lnSpc>
              <a:spcBef>
                <a:spcPts val="0"/>
              </a:spcBef>
              <a:spcAft>
                <a:spcPts val="0"/>
              </a:spcAft>
              <a:buClr>
                <a:srgbClr val="000000"/>
              </a:buClr>
              <a:buSzTx/>
              <a:buFontTx/>
              <a:buNone/>
              <a:tabLst/>
              <a:defRPr/>
            </a:pPr>
            <a:r>
              <a:rPr kumimoji="0" lang="en-US" sz="1200" b="1" i="0" u="none" strike="noStrike" kern="0" cap="none" spc="0" normalizeH="0" baseline="0" noProof="0">
                <a:ln>
                  <a:noFill/>
                </a:ln>
                <a:solidFill>
                  <a:srgbClr val="000000"/>
                </a:solidFill>
                <a:effectLst/>
                <a:uLnTx/>
                <a:uFillTx/>
                <a:latin typeface="DM Sans" pitchFamily="2" charset="0"/>
                <a:cs typeface="Arial"/>
                <a:sym typeface="Arial"/>
              </a:rPr>
              <a:t>Up to </a:t>
            </a:r>
            <a:r>
              <a:rPr kumimoji="0" lang="en-US" sz="1400" b="1" i="0" u="none" strike="noStrike" kern="0" cap="none" spc="0" normalizeH="0" baseline="0" noProof="0">
                <a:ln>
                  <a:noFill/>
                </a:ln>
                <a:solidFill>
                  <a:srgbClr val="000000"/>
                </a:solidFill>
                <a:effectLst/>
                <a:uLnTx/>
                <a:uFillTx/>
                <a:latin typeface="DM Sans" pitchFamily="2" charset="0"/>
                <a:cs typeface="Arial"/>
                <a:sym typeface="Arial"/>
              </a:rPr>
              <a:t>+30% skin’s elasticity</a:t>
            </a:r>
            <a:endParaRPr kumimoji="0" lang="en-US" sz="1400" b="0" i="0" u="none" strike="noStrike" kern="0" cap="none" spc="0" normalizeH="0" baseline="0" noProof="0">
              <a:ln>
                <a:noFill/>
              </a:ln>
              <a:solidFill>
                <a:srgbClr val="000000"/>
              </a:solidFill>
              <a:effectLst/>
              <a:uLnTx/>
              <a:uFillTx/>
              <a:latin typeface="DM Sans" pitchFamily="2" charset="0"/>
              <a:cs typeface="Arial"/>
              <a:sym typeface="Arial"/>
            </a:endParaRPr>
          </a:p>
        </p:txBody>
      </p:sp>
      <p:sp>
        <p:nvSpPr>
          <p:cNvPr id="13" name="TextBox 5">
            <a:extLst>
              <a:ext uri="{FF2B5EF4-FFF2-40B4-BE49-F238E27FC236}">
                <a16:creationId xmlns:a16="http://schemas.microsoft.com/office/drawing/2014/main" id="{036DDA9A-8542-C4EF-959F-13E300FF452C}"/>
              </a:ext>
            </a:extLst>
          </p:cNvPr>
          <p:cNvSpPr txBox="1"/>
          <p:nvPr/>
        </p:nvSpPr>
        <p:spPr>
          <a:xfrm>
            <a:off x="235158" y="1167718"/>
            <a:ext cx="2854660" cy="400110"/>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600" b="0" i="0" u="none" strike="noStrike" kern="0" cap="none" spc="0" normalizeH="0" baseline="0" noProof="0">
                <a:ln>
                  <a:noFill/>
                </a:ln>
                <a:effectLst/>
                <a:uLnTx/>
                <a:uFillTx/>
                <a:latin typeface="DM Sans" pitchFamily="2" charset="0"/>
                <a:cs typeface="Arial"/>
                <a:sym typeface="Arial"/>
              </a:rPr>
              <a:t>with </a:t>
            </a:r>
            <a:r>
              <a:rPr kumimoji="0" lang="en-US" sz="2000" b="1" i="0" u="none" strike="noStrike" kern="0" cap="none" spc="0" normalizeH="0" baseline="0" noProof="0">
                <a:ln>
                  <a:noFill/>
                </a:ln>
                <a:effectLst/>
                <a:uLnTx/>
                <a:uFillTx/>
                <a:latin typeface="DM Sans" pitchFamily="2" charset="0"/>
                <a:cs typeface="Arial"/>
                <a:sym typeface="Arial"/>
              </a:rPr>
              <a:t>EXOVIVE™ LIFT</a:t>
            </a:r>
          </a:p>
        </p:txBody>
      </p:sp>
      <p:sp>
        <p:nvSpPr>
          <p:cNvPr id="14" name="TextBox 8">
            <a:extLst>
              <a:ext uri="{FF2B5EF4-FFF2-40B4-BE49-F238E27FC236}">
                <a16:creationId xmlns:a16="http://schemas.microsoft.com/office/drawing/2014/main" id="{51EC0258-470C-3102-8B0D-C4F2FD33CF38}"/>
              </a:ext>
            </a:extLst>
          </p:cNvPr>
          <p:cNvSpPr txBox="1"/>
          <p:nvPr/>
        </p:nvSpPr>
        <p:spPr>
          <a:xfrm>
            <a:off x="235158" y="1656226"/>
            <a:ext cx="3820919" cy="584775"/>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Syncing skin cells</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lang="en-US" sz="1600" kern="0">
                <a:latin typeface="DM Sans" pitchFamily="2" charset="0"/>
                <a:cs typeface="Arial"/>
                <a:sym typeface="Arial"/>
              </a:rPr>
              <a:t>f</a:t>
            </a:r>
            <a:r>
              <a:rPr kumimoji="0" lang="en-US" sz="1600" u="none" strike="noStrike" kern="0" cap="none" spc="0" normalizeH="0" baseline="0" noProof="0">
                <a:ln>
                  <a:noFill/>
                </a:ln>
                <a:effectLst/>
                <a:uLnTx/>
                <a:uFillTx/>
                <a:latin typeface="DM Sans" pitchFamily="2" charset="0"/>
                <a:cs typeface="Arial"/>
                <a:sym typeface="Arial"/>
              </a:rPr>
              <a:t>or deep regeneration</a:t>
            </a:r>
          </a:p>
        </p:txBody>
      </p:sp>
      <p:sp>
        <p:nvSpPr>
          <p:cNvPr id="15" name="TextBox 5">
            <a:extLst>
              <a:ext uri="{FF2B5EF4-FFF2-40B4-BE49-F238E27FC236}">
                <a16:creationId xmlns:a16="http://schemas.microsoft.com/office/drawing/2014/main" id="{8CE6646F-37B1-50B6-C9DB-EA0168C8FB4C}"/>
              </a:ext>
            </a:extLst>
          </p:cNvPr>
          <p:cNvSpPr txBox="1"/>
          <p:nvPr/>
        </p:nvSpPr>
        <p:spPr>
          <a:xfrm>
            <a:off x="235158" y="2607604"/>
            <a:ext cx="3541632" cy="4018792"/>
          </a:xfrm>
          <a:prstGeom prst="rect">
            <a:avLst/>
          </a:prstGeom>
          <a:noFill/>
        </p:spPr>
        <p:txBody>
          <a:bodyPr wrap="square" rtlCol="0">
            <a:spAutoFit/>
          </a:bodyPr>
          <a:lstStyle/>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600" b="1" i="0" u="none" strike="noStrike" kern="0" cap="none" spc="0" normalizeH="0" baseline="0" noProof="0">
                <a:ln>
                  <a:noFill/>
                </a:ln>
                <a:effectLst/>
                <a:uLnTx/>
                <a:uFillTx/>
                <a:latin typeface="DM Sans" pitchFamily="2" charset="0"/>
                <a:cs typeface="Arial"/>
                <a:sym typeface="Arial"/>
              </a:rPr>
              <a:t>What if nature could speak directly to your skin?</a:t>
            </a:r>
            <a:br>
              <a:rPr kumimoji="0" lang="en-US" sz="1200" b="1" i="0" u="none" strike="noStrike" kern="0" cap="none" spc="0" normalizeH="0" baseline="0" noProof="0">
                <a:ln>
                  <a:noFill/>
                </a:ln>
                <a:effectLst/>
                <a:uLnTx/>
                <a:uFillTx/>
                <a:latin typeface="DM Sans" pitchFamily="2" charset="0"/>
                <a:cs typeface="Arial"/>
                <a:sym typeface="Arial"/>
              </a:rPr>
            </a:br>
            <a:br>
              <a:rPr kumimoji="0" lang="en-US" sz="1200" b="0" i="0" u="none" strike="noStrike" kern="0" cap="none" spc="0" normalizeH="0" baseline="0" noProof="0">
                <a:ln>
                  <a:noFill/>
                </a:ln>
                <a:effectLst/>
                <a:uLnTx/>
                <a:uFillTx/>
                <a:latin typeface="DM Sans" pitchFamily="2" charset="0"/>
                <a:cs typeface="Arial"/>
                <a:sym typeface="Arial"/>
              </a:rPr>
            </a:br>
            <a:r>
              <a:rPr kumimoji="0" lang="en-US" sz="1200" b="0" i="0" u="none" strike="noStrike" kern="0" cap="none" spc="0" normalizeH="0" baseline="0" noProof="0">
                <a:ln>
                  <a:noFill/>
                </a:ln>
                <a:effectLst/>
                <a:uLnTx/>
                <a:uFillTx/>
                <a:latin typeface="DM Sans" pitchFamily="2" charset="0"/>
                <a:cs typeface="Arial"/>
                <a:sym typeface="Arial"/>
              </a:rPr>
              <a:t>Exosome science says yes. The skin is a living network of cells, constantly communicating through microscopic messengers called exosomes Aging, at its core, is a communication breakdown. When cells stop talking, skin begins to age. But this dialogue can be restored.</a:t>
            </a:r>
          </a:p>
          <a:p>
            <a:pPr marL="0" marR="0" lvl="0" indent="0" algn="l" defTabSz="1219170" rtl="0" eaLnBrk="1" fontAlgn="auto" latinLnBrk="0" hangingPunct="1">
              <a:lnSpc>
                <a:spcPts val="1700"/>
              </a:lnSpc>
              <a:spcBef>
                <a:spcPts val="0"/>
              </a:spcBef>
              <a:spcAft>
                <a:spcPts val="1800"/>
              </a:spcAft>
              <a:buClr>
                <a:srgbClr val="000000"/>
              </a:buClr>
              <a:buSzTx/>
              <a:buFontTx/>
              <a:buNone/>
              <a:tabLst/>
              <a:defRPr/>
            </a:pPr>
            <a:r>
              <a:rPr kumimoji="0" lang="en-US" sz="1200" b="0" i="0" u="none" strike="noStrike" kern="0" cap="none" spc="0" normalizeH="0" baseline="0" noProof="0">
                <a:ln>
                  <a:noFill/>
                </a:ln>
                <a:effectLst/>
                <a:uLnTx/>
                <a:uFillTx/>
                <a:latin typeface="DM Sans" pitchFamily="2" charset="0"/>
                <a:cs typeface="Arial"/>
                <a:sym typeface="Arial"/>
              </a:rPr>
              <a:t>Intercellular communication within plants happens in the same way. Powered by the innovative </a:t>
            </a:r>
            <a:r>
              <a:rPr kumimoji="0" lang="en-US" sz="1200" b="1" i="0" u="none" strike="noStrike" kern="0" cap="none" spc="0" normalizeH="0" baseline="0" noProof="0">
                <a:ln>
                  <a:noFill/>
                </a:ln>
                <a:effectLst/>
                <a:uLnTx/>
                <a:uFillTx/>
                <a:latin typeface="DM Sans" pitchFamily="2" charset="0"/>
                <a:cs typeface="Arial"/>
                <a:sym typeface="Arial"/>
              </a:rPr>
              <a:t>EXOVIVE™ LIFT</a:t>
            </a:r>
            <a:r>
              <a:rPr kumimoji="0" lang="en-US" sz="1200" b="0" i="0" u="none" strike="noStrike" kern="0" cap="none" spc="0" normalizeH="0" baseline="0" noProof="0">
                <a:ln>
                  <a:noFill/>
                </a:ln>
                <a:effectLst/>
                <a:uLnTx/>
                <a:uFillTx/>
                <a:latin typeface="DM Sans" pitchFamily="2" charset="0"/>
                <a:cs typeface="Arial"/>
                <a:sym typeface="Arial"/>
              </a:rPr>
              <a:t>, the E</a:t>
            </a:r>
            <a:r>
              <a:rPr lang="en-US" sz="1200" kern="0">
                <a:latin typeface="DM Sans" pitchFamily="2" charset="0"/>
                <a:cs typeface="Arial"/>
                <a:sym typeface="Arial"/>
              </a:rPr>
              <a:t>X</a:t>
            </a:r>
            <a:r>
              <a:rPr kumimoji="0" lang="en-US" sz="1200" b="0" i="0" u="none" strike="noStrike" kern="0" cap="none" spc="0" normalizeH="0" baseline="0" noProof="0">
                <a:ln>
                  <a:noFill/>
                </a:ln>
                <a:effectLst/>
                <a:uLnTx/>
                <a:uFillTx/>
                <a:latin typeface="DM Sans" pitchFamily="2" charset="0"/>
                <a:cs typeface="Arial"/>
                <a:sym typeface="Arial"/>
              </a:rPr>
              <a:t>OSYNC line captures the quintessence of nature to resume skin cells communication. Carefully sourced from organic natural origins, plant-derived exosomes are preserved at full</a:t>
            </a:r>
          </a:p>
        </p:txBody>
      </p:sp>
    </p:spTree>
    <p:extLst>
      <p:ext uri="{BB962C8B-B14F-4D97-AF65-F5344CB8AC3E}">
        <p14:creationId xmlns:p14="http://schemas.microsoft.com/office/powerpoint/2010/main" val="41113450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0F9E985F-A3F0-ECBB-998D-80FC7E5CB97D}"/>
              </a:ext>
            </a:extLst>
          </p:cNvPr>
          <p:cNvSpPr txBox="1">
            <a:spLocks/>
          </p:cNvSpPr>
          <p:nvPr/>
        </p:nvSpPr>
        <p:spPr>
          <a:xfrm>
            <a:off x="302400" y="4248000"/>
            <a:ext cx="11595600" cy="1979625"/>
          </a:xfrm>
          <a:prstGeom prst="rect">
            <a:avLst/>
          </a:prstGeom>
        </p:spPr>
        <p:txBody>
          <a:bodyPr lIns="0" tIns="0" rIns="0" bIns="0" anchor="t"/>
          <a:lst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endParaRPr kumimoji="0" lang="en-US" sz="1600" b="0" i="0" u="none" strike="sngStrike" kern="1200" cap="none" spc="0" normalizeH="0" baseline="0" noProof="0">
              <a:ln>
                <a:noFill/>
              </a:ln>
              <a:solidFill>
                <a:prstClr val="black"/>
              </a:solidFill>
              <a:effectLst/>
              <a:uLnTx/>
              <a:uFillTx/>
              <a:latin typeface="DM Sans"/>
              <a:ea typeface="+mn-ea"/>
              <a:cs typeface="+mn-cs"/>
            </a:endParaRPr>
          </a:p>
        </p:txBody>
      </p:sp>
      <p:sp>
        <p:nvSpPr>
          <p:cNvPr id="13" name="Title 2">
            <a:extLst>
              <a:ext uri="{FF2B5EF4-FFF2-40B4-BE49-F238E27FC236}">
                <a16:creationId xmlns:a16="http://schemas.microsoft.com/office/drawing/2014/main" id="{9D5BED00-5074-3B29-7A81-5B5FD9F7FEB7}"/>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14" name="Text Placeholder 3">
            <a:extLst>
              <a:ext uri="{FF2B5EF4-FFF2-40B4-BE49-F238E27FC236}">
                <a16:creationId xmlns:a16="http://schemas.microsoft.com/office/drawing/2014/main" id="{F9509CD5-AD2C-6CEE-E0D4-DA112B6044A1}"/>
              </a:ext>
            </a:extLst>
          </p:cNvPr>
          <p:cNvSpPr>
            <a:spLocks noGrp="1"/>
          </p:cNvSpPr>
          <p:nvPr>
            <p:ph type="body" sz="quarter" idx="11"/>
          </p:nvPr>
        </p:nvSpPr>
        <p:spPr>
          <a:xfrm>
            <a:off x="300036" y="1121578"/>
            <a:ext cx="11589563" cy="1069976"/>
          </a:xfrm>
        </p:spPr>
        <p:txBody>
          <a:bodyPr anchor="t" anchorCtr="0"/>
          <a:lstStyle/>
          <a:p>
            <a:r>
              <a:rPr lang="en-US" sz="1200"/>
              <a:t>Copyright © dsm-firmenich Switzerland AG, 2026, 4002 Basel, Switzerland. </a:t>
            </a:r>
          </a:p>
          <a:p>
            <a:r>
              <a:rPr lang="en-US" sz="1200"/>
              <a:t>www.dsm-firmenich.com. All rights reserved.</a:t>
            </a:r>
          </a:p>
        </p:txBody>
      </p:sp>
      <p:sp>
        <p:nvSpPr>
          <p:cNvPr id="18" name="Text Placeholder 3">
            <a:extLst>
              <a:ext uri="{FF2B5EF4-FFF2-40B4-BE49-F238E27FC236}">
                <a16:creationId xmlns:a16="http://schemas.microsoft.com/office/drawing/2014/main" id="{22C41E01-EABC-C70F-EBA1-EB771EEA9E38}"/>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19" name="Title 2">
            <a:extLst>
              <a:ext uri="{FF2B5EF4-FFF2-40B4-BE49-F238E27FC236}">
                <a16:creationId xmlns:a16="http://schemas.microsoft.com/office/drawing/2014/main" id="{3E7FEA32-015C-FBB7-062E-065D650F5F68}"/>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20" name="Text Placeholder 1">
            <a:extLst>
              <a:ext uri="{FF2B5EF4-FFF2-40B4-BE49-F238E27FC236}">
                <a16:creationId xmlns:a16="http://schemas.microsoft.com/office/drawing/2014/main" id="{CC0294DB-A1AA-D89F-2C9F-103055BB7EE0}"/>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dsm-firmenich in accordance with its own methodology. </a:t>
            </a:r>
          </a:p>
          <a:p>
            <a:r>
              <a:rPr lang="en-US" sz="1200">
                <a:solidFill>
                  <a:schemeClr val="bg1"/>
                </a:solidFill>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lang="en-US" sz="1200" err="1">
                <a:solidFill>
                  <a:schemeClr val="bg1"/>
                </a:solidFill>
              </a:rPr>
              <a:t>dsm-firmenich</a:t>
            </a:r>
            <a:r>
              <a:rPr lang="en-US" sz="1200">
                <a:solidFill>
                  <a:schemeClr val="bg1"/>
                </a:solidFill>
              </a:rPr>
              <a:t> Switzerland AG, 2026.</a:t>
            </a:r>
          </a:p>
          <a:p>
            <a:endParaRPr lang="en-US" sz="1200">
              <a:solidFill>
                <a:schemeClr val="bg1"/>
              </a:solidFill>
            </a:endParaRPr>
          </a:p>
        </p:txBody>
      </p:sp>
      <p:grpSp>
        <p:nvGrpSpPr>
          <p:cNvPr id="2" name="Group 1">
            <a:extLst>
              <a:ext uri="{FF2B5EF4-FFF2-40B4-BE49-F238E27FC236}">
                <a16:creationId xmlns:a16="http://schemas.microsoft.com/office/drawing/2014/main" id="{FD5D15C6-71A2-83E7-C3FA-461151A5A468}"/>
              </a:ext>
            </a:extLst>
          </p:cNvPr>
          <p:cNvGrpSpPr/>
          <p:nvPr/>
        </p:nvGrpSpPr>
        <p:grpSpPr>
          <a:xfrm>
            <a:off x="17183" y="6402918"/>
            <a:ext cx="1783497" cy="230832"/>
            <a:chOff x="17183" y="6402918"/>
            <a:chExt cx="1783497" cy="230832"/>
          </a:xfrm>
        </p:grpSpPr>
        <p:grpSp>
          <p:nvGrpSpPr>
            <p:cNvPr id="3" name="Graphic 14">
              <a:extLst>
                <a:ext uri="{FF2B5EF4-FFF2-40B4-BE49-F238E27FC236}">
                  <a16:creationId xmlns:a16="http://schemas.microsoft.com/office/drawing/2014/main" id="{E9FCDE37-7723-3390-5244-89A8FBB55808}"/>
                </a:ext>
              </a:extLst>
            </p:cNvPr>
            <p:cNvGrpSpPr/>
            <p:nvPr userDrawn="1"/>
          </p:nvGrpSpPr>
          <p:grpSpPr>
            <a:xfrm>
              <a:off x="302398" y="6478560"/>
              <a:ext cx="1498282" cy="101280"/>
              <a:chOff x="7116965" y="5198681"/>
              <a:chExt cx="1418939" cy="95916"/>
            </a:xfrm>
            <a:solidFill>
              <a:srgbClr val="FFFFFF"/>
            </a:solidFill>
          </p:grpSpPr>
          <p:grpSp>
            <p:nvGrpSpPr>
              <p:cNvPr id="5" name="Graphic 14">
                <a:extLst>
                  <a:ext uri="{FF2B5EF4-FFF2-40B4-BE49-F238E27FC236}">
                    <a16:creationId xmlns:a16="http://schemas.microsoft.com/office/drawing/2014/main" id="{7D78CCFF-5722-03EB-7720-ACBDD82C0038}"/>
                  </a:ext>
                </a:extLst>
              </p:cNvPr>
              <p:cNvGrpSpPr/>
              <p:nvPr/>
            </p:nvGrpSpPr>
            <p:grpSpPr>
              <a:xfrm>
                <a:off x="7116965" y="5204587"/>
                <a:ext cx="305466" cy="68960"/>
                <a:chOff x="7116965" y="5204587"/>
                <a:chExt cx="305466" cy="68960"/>
              </a:xfrm>
              <a:grpFill/>
            </p:grpSpPr>
            <p:sp>
              <p:nvSpPr>
                <p:cNvPr id="38" name="Freeform: Shape 37">
                  <a:extLst>
                    <a:ext uri="{FF2B5EF4-FFF2-40B4-BE49-F238E27FC236}">
                      <a16:creationId xmlns:a16="http://schemas.microsoft.com/office/drawing/2014/main" id="{27789544-8127-E59B-756F-3E8FC79439CF}"/>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3835148C-C64B-C111-546D-D900B97F8B7E}"/>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3500401-432D-A12B-32EB-96E279516A2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41" name="Freeform: Shape 40">
                  <a:extLst>
                    <a:ext uri="{FF2B5EF4-FFF2-40B4-BE49-F238E27FC236}">
                      <a16:creationId xmlns:a16="http://schemas.microsoft.com/office/drawing/2014/main" id="{9076A515-4172-A506-0ABB-8516AE1BFA77}"/>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2" name="Freeform: Shape 41">
                  <a:extLst>
                    <a:ext uri="{FF2B5EF4-FFF2-40B4-BE49-F238E27FC236}">
                      <a16:creationId xmlns:a16="http://schemas.microsoft.com/office/drawing/2014/main" id="{4379A6A4-C27A-62A8-740C-F325021763F2}"/>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6" name="Freeform: Shape 5">
                <a:extLst>
                  <a:ext uri="{FF2B5EF4-FFF2-40B4-BE49-F238E27FC236}">
                    <a16:creationId xmlns:a16="http://schemas.microsoft.com/office/drawing/2014/main" id="{E8E95056-6FD7-DD0D-F6E6-D8F11439CCC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8" name="Graphic 14">
                <a:extLst>
                  <a:ext uri="{FF2B5EF4-FFF2-40B4-BE49-F238E27FC236}">
                    <a16:creationId xmlns:a16="http://schemas.microsoft.com/office/drawing/2014/main" id="{878861DD-AB84-CC4A-A6C3-BFB10A99703C}"/>
                  </a:ext>
                </a:extLst>
              </p:cNvPr>
              <p:cNvGrpSpPr/>
              <p:nvPr/>
            </p:nvGrpSpPr>
            <p:grpSpPr>
              <a:xfrm>
                <a:off x="7447578" y="5198681"/>
                <a:ext cx="270319" cy="73723"/>
                <a:chOff x="7447578" y="5198681"/>
                <a:chExt cx="270319" cy="73723"/>
              </a:xfrm>
              <a:grpFill/>
            </p:grpSpPr>
            <p:sp>
              <p:nvSpPr>
                <p:cNvPr id="35" name="Freeform: Shape 34">
                  <a:extLst>
                    <a:ext uri="{FF2B5EF4-FFF2-40B4-BE49-F238E27FC236}">
                      <a16:creationId xmlns:a16="http://schemas.microsoft.com/office/drawing/2014/main" id="{4468131E-AF32-AFB9-5F16-F0DCA12F700F}"/>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6" name="Freeform: Shape 35">
                  <a:extLst>
                    <a:ext uri="{FF2B5EF4-FFF2-40B4-BE49-F238E27FC236}">
                      <a16:creationId xmlns:a16="http://schemas.microsoft.com/office/drawing/2014/main" id="{B17D4C00-81D3-ECD5-460F-85A164FE1C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0587D2D-1F86-7A4C-0510-55F5AC0A6F1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5B5C557-7253-48E0-043C-85171BB7F43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0" name="Graphic 14">
                <a:extLst>
                  <a:ext uri="{FF2B5EF4-FFF2-40B4-BE49-F238E27FC236}">
                    <a16:creationId xmlns:a16="http://schemas.microsoft.com/office/drawing/2014/main" id="{CE09A7D6-CC42-FDBE-8F30-421FA43EFF66}"/>
                  </a:ext>
                </a:extLst>
              </p:cNvPr>
              <p:cNvGrpSpPr/>
              <p:nvPr/>
            </p:nvGrpSpPr>
            <p:grpSpPr>
              <a:xfrm>
                <a:off x="7505300" y="5198681"/>
                <a:ext cx="578453" cy="73723"/>
                <a:chOff x="7505300" y="5198681"/>
                <a:chExt cx="578453" cy="73723"/>
              </a:xfrm>
              <a:grpFill/>
            </p:grpSpPr>
            <p:sp>
              <p:nvSpPr>
                <p:cNvPr id="27" name="Freeform: Shape 26">
                  <a:extLst>
                    <a:ext uri="{FF2B5EF4-FFF2-40B4-BE49-F238E27FC236}">
                      <a16:creationId xmlns:a16="http://schemas.microsoft.com/office/drawing/2014/main" id="{3F6733CE-E99B-A61C-09E6-062B46F8D48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4A0CE9D0-C1F4-46F0-8348-1F7766B35E0C}"/>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67540146-7FF5-61E8-CE87-31604878510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1170C216-B51F-03DB-4FA1-B5915C6163FB}"/>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D267A954-557B-ECAF-4CC9-4BD0D5711CA2}"/>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BD69F64E-3CFF-785C-6CD0-E7D3030C084A}"/>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3" name="Freeform: Shape 32">
                  <a:extLst>
                    <a:ext uri="{FF2B5EF4-FFF2-40B4-BE49-F238E27FC236}">
                      <a16:creationId xmlns:a16="http://schemas.microsoft.com/office/drawing/2014/main" id="{24CFBFBB-C2CE-90C9-F11A-6DF3A7632016}"/>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C727A9E5-CDB5-8277-6733-5DDD738F46AD}"/>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1" name="Freeform: Shape 10">
                <a:extLst>
                  <a:ext uri="{FF2B5EF4-FFF2-40B4-BE49-F238E27FC236}">
                    <a16:creationId xmlns:a16="http://schemas.microsoft.com/office/drawing/2014/main" id="{6C3C81EF-7AFD-77D9-2096-4A6502090F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2" name="Graphic 14">
                <a:extLst>
                  <a:ext uri="{FF2B5EF4-FFF2-40B4-BE49-F238E27FC236}">
                    <a16:creationId xmlns:a16="http://schemas.microsoft.com/office/drawing/2014/main" id="{5CCBD138-2B8E-6424-22E5-23A49A8EEEB1}"/>
                  </a:ext>
                </a:extLst>
              </p:cNvPr>
              <p:cNvGrpSpPr/>
              <p:nvPr/>
            </p:nvGrpSpPr>
            <p:grpSpPr>
              <a:xfrm>
                <a:off x="7905540" y="5220017"/>
                <a:ext cx="352043" cy="52387"/>
                <a:chOff x="7905540" y="5220017"/>
                <a:chExt cx="352043" cy="52387"/>
              </a:xfrm>
              <a:grpFill/>
            </p:grpSpPr>
            <p:sp>
              <p:nvSpPr>
                <p:cNvPr id="25" name="Freeform: Shape 24">
                  <a:extLst>
                    <a:ext uri="{FF2B5EF4-FFF2-40B4-BE49-F238E27FC236}">
                      <a16:creationId xmlns:a16="http://schemas.microsoft.com/office/drawing/2014/main" id="{94FD6DE1-6E68-ABD6-5933-6DA191369F73}"/>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64FFC34D-1C54-83C9-74B5-7E396562345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5" name="Graphic 14">
                <a:extLst>
                  <a:ext uri="{FF2B5EF4-FFF2-40B4-BE49-F238E27FC236}">
                    <a16:creationId xmlns:a16="http://schemas.microsoft.com/office/drawing/2014/main" id="{7C35C307-4648-99E3-18BD-2DEC604A0815}"/>
                  </a:ext>
                </a:extLst>
              </p:cNvPr>
              <p:cNvGrpSpPr/>
              <p:nvPr/>
            </p:nvGrpSpPr>
            <p:grpSpPr>
              <a:xfrm>
                <a:off x="8280920" y="5223256"/>
                <a:ext cx="254984" cy="71342"/>
                <a:chOff x="8280920" y="5223256"/>
                <a:chExt cx="254984" cy="71342"/>
              </a:xfrm>
              <a:grpFill/>
            </p:grpSpPr>
            <p:sp>
              <p:nvSpPr>
                <p:cNvPr id="16" name="Freeform: Shape 15">
                  <a:extLst>
                    <a:ext uri="{FF2B5EF4-FFF2-40B4-BE49-F238E27FC236}">
                      <a16:creationId xmlns:a16="http://schemas.microsoft.com/office/drawing/2014/main" id="{308DC416-0552-8ED9-3ABC-E13F8E4AD881}"/>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7" name="Freeform: Shape 16">
                  <a:extLst>
                    <a:ext uri="{FF2B5EF4-FFF2-40B4-BE49-F238E27FC236}">
                      <a16:creationId xmlns:a16="http://schemas.microsoft.com/office/drawing/2014/main" id="{4589B844-5B94-8862-09B6-0D7EE335CD2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BFE0423-6803-F14F-C764-437BB65BA878}"/>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9C15CAA0-0B54-F5E5-84DA-C714CBE2910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8E66EF61-3637-8486-1DE1-732ED6352001}"/>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9CC0FB25-4056-486E-376A-8A941F5D011D}"/>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
          <p:nvSpPr>
            <p:cNvPr id="4" name="TextBox 3">
              <a:extLst>
                <a:ext uri="{FF2B5EF4-FFF2-40B4-BE49-F238E27FC236}">
                  <a16:creationId xmlns:a16="http://schemas.microsoft.com/office/drawing/2014/main" id="{AF096F48-4598-864C-2085-7F1CF4D3F9EE}"/>
                </a:ext>
              </a:extLst>
            </p:cNvPr>
            <p:cNvSpPr txBox="1"/>
            <p:nvPr userDrawn="1"/>
          </p:nvSpPr>
          <p:spPr>
            <a:xfrm>
              <a:off x="17183" y="6402918"/>
              <a:ext cx="613514" cy="230832"/>
            </a:xfrm>
            <a:prstGeom prst="rect">
              <a:avLst/>
            </a:prstGeom>
            <a:solidFill>
              <a:srgbClr val="CC7414"/>
            </a:solidFill>
            <a:ln>
              <a:noFill/>
            </a:ln>
          </p:spPr>
          <p:txBody>
            <a:bodyPr wrap="square" rtlCol="0">
              <a:spAutoFit/>
            </a:bodyPr>
            <a:lstStyle/>
            <a:p>
              <a:pPr algn="r"/>
              <a:r>
                <a:rPr lang="en-GB" sz="900">
                  <a:solidFill>
                    <a:schemeClr val="bg1"/>
                  </a:solidFill>
                </a:rPr>
                <a:t>©</a:t>
              </a:r>
              <a:r>
                <a:rPr lang="en-GB" sz="700">
                  <a:solidFill>
                    <a:schemeClr val="bg1"/>
                  </a:solidFill>
                </a:rPr>
                <a:t> 2026</a:t>
              </a:r>
            </a:p>
          </p:txBody>
        </p:sp>
      </p:grpSp>
    </p:spTree>
    <p:extLst>
      <p:ext uri="{BB962C8B-B14F-4D97-AF65-F5344CB8AC3E}">
        <p14:creationId xmlns:p14="http://schemas.microsoft.com/office/powerpoint/2010/main" val="159832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BCC9C-981E-24E0-E4F7-060903573625}"/>
            </a:ext>
          </a:extLst>
        </p:cNvPr>
        <p:cNvGrpSpPr/>
        <p:nvPr/>
      </p:nvGrpSpPr>
      <p:grpSpPr>
        <a:xfrm>
          <a:off x="0" y="0"/>
          <a:ext cx="0" cy="0"/>
          <a:chOff x="0" y="0"/>
          <a:chExt cx="0" cy="0"/>
        </a:xfrm>
      </p:grpSpPr>
      <p:sp>
        <p:nvSpPr>
          <p:cNvPr id="16" name="Retângulo 15">
            <a:extLst>
              <a:ext uri="{FF2B5EF4-FFF2-40B4-BE49-F238E27FC236}">
                <a16:creationId xmlns:a16="http://schemas.microsoft.com/office/drawing/2014/main" id="{6AC24F0C-D087-65BE-4EFF-07EB958E6CC5}"/>
              </a:ext>
            </a:extLst>
          </p:cNvPr>
          <p:cNvSpPr/>
          <p:nvPr/>
        </p:nvSpPr>
        <p:spPr>
          <a:xfrm>
            <a:off x="0" y="1"/>
            <a:ext cx="12192001" cy="6858000"/>
          </a:xfrm>
          <a:prstGeom prst="rect">
            <a:avLst/>
          </a:prstGeom>
          <a:solidFill>
            <a:srgbClr val="F5D8B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Imagem 6">
            <a:extLst>
              <a:ext uri="{FF2B5EF4-FFF2-40B4-BE49-F238E27FC236}">
                <a16:creationId xmlns:a16="http://schemas.microsoft.com/office/drawing/2014/main" id="{F5047148-F6C8-9C31-0229-2BC1A867CA3E}"/>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rot="16200000">
            <a:off x="-2792416" y="2782882"/>
            <a:ext cx="6867533" cy="1282698"/>
          </a:xfrm>
          <a:prstGeom prst="rect">
            <a:avLst/>
          </a:prstGeom>
        </p:spPr>
      </p:pic>
      <p:sp>
        <p:nvSpPr>
          <p:cNvPr id="15" name="Retângulo 14">
            <a:extLst>
              <a:ext uri="{FF2B5EF4-FFF2-40B4-BE49-F238E27FC236}">
                <a16:creationId xmlns:a16="http://schemas.microsoft.com/office/drawing/2014/main" id="{13A067CB-B30B-4A61-6C84-187E6AADDADD}"/>
              </a:ext>
            </a:extLst>
          </p:cNvPr>
          <p:cNvSpPr/>
          <p:nvPr/>
        </p:nvSpPr>
        <p:spPr>
          <a:xfrm>
            <a:off x="0" y="0"/>
            <a:ext cx="1282700" cy="6858000"/>
          </a:xfrm>
          <a:prstGeom prst="rect">
            <a:avLst/>
          </a:prstGeom>
          <a:solidFill>
            <a:srgbClr val="DE8000">
              <a:alpha val="6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4" name="Gráfico 33">
            <a:extLst>
              <a:ext uri="{FF2B5EF4-FFF2-40B4-BE49-F238E27FC236}">
                <a16:creationId xmlns:a16="http://schemas.microsoft.com/office/drawing/2014/main" id="{797CF880-9DCC-E910-11A4-2783F07E8BF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81198" y="386981"/>
            <a:ext cx="1739848" cy="159986"/>
          </a:xfrm>
          <a:prstGeom prst="rect">
            <a:avLst/>
          </a:prstGeom>
        </p:spPr>
      </p:pic>
      <p:sp>
        <p:nvSpPr>
          <p:cNvPr id="10" name="CaixaDeTexto 9">
            <a:extLst>
              <a:ext uri="{FF2B5EF4-FFF2-40B4-BE49-F238E27FC236}">
                <a16:creationId xmlns:a16="http://schemas.microsoft.com/office/drawing/2014/main" id="{B07BAC7D-EE8C-F8D7-726A-2D269D484F12}"/>
              </a:ext>
            </a:extLst>
          </p:cNvPr>
          <p:cNvSpPr txBox="1"/>
          <p:nvPr/>
        </p:nvSpPr>
        <p:spPr>
          <a:xfrm rot="16200000">
            <a:off x="-2682606" y="3234801"/>
            <a:ext cx="610334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DM Sans 14pt" pitchFamily="2" charset="0"/>
                <a:ea typeface="+mn-ea"/>
                <a:cs typeface="+mn-cs"/>
              </a:rPr>
              <a:t>EXOVIVE™ LIFT</a:t>
            </a:r>
            <a:endParaRPr kumimoji="0" lang="en-US" sz="1800" b="1" i="0" u="none" strike="noStrike" kern="1200" cap="none" spc="0" normalizeH="0" baseline="0" noProof="0" dirty="0">
              <a:ln>
                <a:noFill/>
              </a:ln>
              <a:solidFill>
                <a:prstClr val="white"/>
              </a:solidFill>
              <a:effectLst/>
              <a:uLnTx/>
              <a:uFillTx/>
              <a:latin typeface="DM Sans 14pt" pitchFamily="2" charset="77"/>
              <a:ea typeface="+mn-ea"/>
              <a:cs typeface="+mn-cs"/>
            </a:endParaRPr>
          </a:p>
        </p:txBody>
      </p:sp>
      <p:grpSp>
        <p:nvGrpSpPr>
          <p:cNvPr id="18" name="Agrupar 17">
            <a:extLst>
              <a:ext uri="{FF2B5EF4-FFF2-40B4-BE49-F238E27FC236}">
                <a16:creationId xmlns:a16="http://schemas.microsoft.com/office/drawing/2014/main" id="{20EA386F-3DFC-ACFB-9CAF-C98119331DE2}"/>
              </a:ext>
            </a:extLst>
          </p:cNvPr>
          <p:cNvGrpSpPr/>
          <p:nvPr/>
        </p:nvGrpSpPr>
        <p:grpSpPr>
          <a:xfrm>
            <a:off x="1467099" y="406046"/>
            <a:ext cx="2723067" cy="4758488"/>
            <a:chOff x="1467099" y="406046"/>
            <a:chExt cx="2723067" cy="4758488"/>
          </a:xfrm>
        </p:grpSpPr>
        <p:sp>
          <p:nvSpPr>
            <p:cNvPr id="36" name="CaixaDeTexto 35">
              <a:extLst>
                <a:ext uri="{FF2B5EF4-FFF2-40B4-BE49-F238E27FC236}">
                  <a16:creationId xmlns:a16="http://schemas.microsoft.com/office/drawing/2014/main" id="{EE9E7BD9-2A60-0942-654A-77DC7BEEBCE5}"/>
                </a:ext>
              </a:extLst>
            </p:cNvPr>
            <p:cNvSpPr txBox="1"/>
            <p:nvPr/>
          </p:nvSpPr>
          <p:spPr>
            <a:xfrm>
              <a:off x="1467099" y="721589"/>
              <a:ext cx="201688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8000"/>
                  </a:solidFill>
                  <a:effectLst/>
                  <a:uLnTx/>
                  <a:uFillTx/>
                  <a:latin typeface="DM Sans 14pt SemiBold" pitchFamily="2" charset="0"/>
                  <a:ea typeface="+mn-ea"/>
                  <a:cs typeface="+mn-cs"/>
                </a:rPr>
                <a:t>When cells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8000"/>
                  </a:solidFill>
                  <a:effectLst/>
                  <a:uLnTx/>
                  <a:uFillTx/>
                  <a:latin typeface="DM Sans 14pt SemiBold" pitchFamily="2" charset="0"/>
                  <a:ea typeface="+mn-ea"/>
                  <a:cs typeface="+mn-cs"/>
                </a:rPr>
                <a:t>stop talking,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8000"/>
                  </a:solidFill>
                  <a:effectLst/>
                  <a:uLnTx/>
                  <a:uFillTx/>
                  <a:latin typeface="DM Sans 14pt SemiBold" pitchFamily="2" charset="0"/>
                  <a:ea typeface="+mn-ea"/>
                  <a:cs typeface="+mn-cs"/>
                </a:rPr>
                <a:t>skin starts aging</a:t>
              </a:r>
              <a:endParaRPr kumimoji="0" lang="en-US" sz="1600" b="1" i="0" u="none" strike="noStrike" kern="1200" cap="none" spc="0" normalizeH="0" baseline="0" noProof="0" dirty="0">
                <a:ln>
                  <a:noFill/>
                </a:ln>
                <a:solidFill>
                  <a:srgbClr val="DE8000"/>
                </a:solidFill>
                <a:effectLst/>
                <a:uLnTx/>
                <a:uFillTx/>
                <a:latin typeface="DM Sans 14pt SemiBold" pitchFamily="2" charset="0"/>
                <a:ea typeface="+mn-ea"/>
                <a:cs typeface="+mn-cs"/>
              </a:endParaRPr>
            </a:p>
          </p:txBody>
        </p:sp>
        <p:sp>
          <p:nvSpPr>
            <p:cNvPr id="37" name="CaixaDeTexto 36">
              <a:extLst>
                <a:ext uri="{FF2B5EF4-FFF2-40B4-BE49-F238E27FC236}">
                  <a16:creationId xmlns:a16="http://schemas.microsoft.com/office/drawing/2014/main" id="{3AE43415-B50D-3439-8334-401294299A35}"/>
                </a:ext>
              </a:extLst>
            </p:cNvPr>
            <p:cNvSpPr txBox="1"/>
            <p:nvPr/>
          </p:nvSpPr>
          <p:spPr>
            <a:xfrm>
              <a:off x="1467099" y="1932880"/>
              <a:ext cx="2016877" cy="32316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Skin is a living network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of cells constantly communicating, through microscopic</a:t>
              </a: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 messengers called exosomes</a:t>
              </a:r>
              <a:r>
                <a:rPr lang="en-US" sz="1200" dirty="0">
                  <a:solidFill>
                    <a:prstClr val="black"/>
                  </a:solidFill>
                  <a:latin typeface="DM Sans 14pt" pitchFamily="2" charset="0"/>
                </a:rPr>
                <a:t>, which are used by cells </a:t>
              </a:r>
              <a:r>
                <a:rPr lang="en-US" sz="1200" b="1" dirty="0">
                  <a:solidFill>
                    <a:prstClr val="black"/>
                  </a:solidFill>
                  <a:latin typeface="DM Sans 14pt" pitchFamily="2" charset="0"/>
                </a:rPr>
                <a:t>to share nutrients</a:t>
              </a:r>
              <a:r>
                <a:rPr lang="en-US" sz="1200" dirty="0">
                  <a:solidFill>
                    <a:prstClr val="black"/>
                  </a:solidFill>
                  <a:latin typeface="DM Sans 14pt" pitchFamily="2" charset="0"/>
                </a:rPr>
                <a:t> and </a:t>
              </a:r>
              <a:r>
                <a:rPr lang="en-US" sz="1200" b="1" dirty="0">
                  <a:solidFill>
                    <a:prstClr val="black"/>
                  </a:solidFill>
                  <a:latin typeface="DM Sans 14pt" pitchFamily="2" charset="0"/>
                </a:rPr>
                <a:t>genetic instructions (miRNA). </a:t>
              </a:r>
              <a:endPar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As we age, the dialogue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fades</a:t>
              </a: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 and </a:t>
              </a: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skin loses vitality</a:t>
              </a: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Aging at its core is a communication breakdown.</a:t>
              </a:r>
              <a:endParaRPr kumimoji="0" lang="en-US" sz="1200" b="1" i="0" u="none" strike="noStrike" kern="1200" cap="none" spc="0" normalizeH="0" baseline="0" noProof="0" dirty="0">
                <a:ln>
                  <a:noFill/>
                </a:ln>
                <a:solidFill>
                  <a:prstClr val="black"/>
                </a:solidFill>
                <a:effectLst/>
                <a:uLnTx/>
                <a:uFillTx/>
                <a:latin typeface="DM Sans 14pt SemiBold" pitchFamily="2" charset="0"/>
                <a:ea typeface="+mn-ea"/>
                <a:cs typeface="+mn-cs"/>
              </a:endParaRPr>
            </a:p>
          </p:txBody>
        </p:sp>
        <p:sp>
          <p:nvSpPr>
            <p:cNvPr id="20" name="CaixaDeTexto 19">
              <a:extLst>
                <a:ext uri="{FF2B5EF4-FFF2-40B4-BE49-F238E27FC236}">
                  <a16:creationId xmlns:a16="http://schemas.microsoft.com/office/drawing/2014/main" id="{9C0C9FD0-5285-7C2D-FD8A-A1C1E567234C}"/>
                </a:ext>
              </a:extLst>
            </p:cNvPr>
            <p:cNvSpPr txBox="1"/>
            <p:nvPr/>
          </p:nvSpPr>
          <p:spPr>
            <a:xfrm>
              <a:off x="1467099" y="406046"/>
              <a:ext cx="272306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994F00"/>
                  </a:solidFill>
                  <a:effectLst/>
                  <a:uLnTx/>
                  <a:uFillTx/>
                  <a:latin typeface="Lora" pitchFamily="2" charset="77"/>
                  <a:ea typeface="+mn-ea"/>
                  <a:cs typeface="+mn-cs"/>
                </a:rPr>
                <a:t>The Longevity Challenge</a:t>
              </a:r>
              <a:endParaRPr kumimoji="0" lang="en-US" sz="1050" b="0" i="1" u="none" strike="noStrike" kern="1200" cap="none" spc="0" normalizeH="0" baseline="0" noProof="0" dirty="0">
                <a:ln>
                  <a:noFill/>
                </a:ln>
                <a:solidFill>
                  <a:srgbClr val="994F00"/>
                </a:solidFill>
                <a:effectLst/>
                <a:uLnTx/>
                <a:uFillTx/>
                <a:latin typeface="Lora" pitchFamily="2" charset="77"/>
                <a:ea typeface="+mn-ea"/>
                <a:cs typeface="+mn-cs"/>
              </a:endParaRPr>
            </a:p>
          </p:txBody>
        </p:sp>
      </p:grpSp>
      <p:grpSp>
        <p:nvGrpSpPr>
          <p:cNvPr id="19" name="Agrupar 18">
            <a:extLst>
              <a:ext uri="{FF2B5EF4-FFF2-40B4-BE49-F238E27FC236}">
                <a16:creationId xmlns:a16="http://schemas.microsoft.com/office/drawing/2014/main" id="{A87BE5BD-2852-5339-07CC-64381272A11E}"/>
              </a:ext>
            </a:extLst>
          </p:cNvPr>
          <p:cNvGrpSpPr/>
          <p:nvPr/>
        </p:nvGrpSpPr>
        <p:grpSpPr>
          <a:xfrm>
            <a:off x="3757603" y="367795"/>
            <a:ext cx="2907466" cy="6252924"/>
            <a:chOff x="3757603" y="367795"/>
            <a:chExt cx="2907466" cy="6252924"/>
          </a:xfrm>
        </p:grpSpPr>
        <p:sp>
          <p:nvSpPr>
            <p:cNvPr id="38" name="CaixaDeTexto 37">
              <a:extLst>
                <a:ext uri="{FF2B5EF4-FFF2-40B4-BE49-F238E27FC236}">
                  <a16:creationId xmlns:a16="http://schemas.microsoft.com/office/drawing/2014/main" id="{D452A4C5-2198-AB5F-D2FD-D81ACE7851AB}"/>
                </a:ext>
              </a:extLst>
            </p:cNvPr>
            <p:cNvSpPr txBox="1"/>
            <p:nvPr/>
          </p:nvSpPr>
          <p:spPr>
            <a:xfrm>
              <a:off x="3952508" y="721589"/>
              <a:ext cx="2006372"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8000"/>
                  </a:solidFill>
                  <a:effectLst/>
                  <a:uLnTx/>
                  <a:uFillTx/>
                  <a:latin typeface="DM Sans 14pt SemiBold" pitchFamily="2" charset="0"/>
                  <a:ea typeface="+mn-ea"/>
                  <a:cs typeface="+mn-cs"/>
                </a:rPr>
                <a:t>EXOVIVE™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8000"/>
                  </a:solidFill>
                  <a:effectLst/>
                  <a:uLnTx/>
                  <a:uFillTx/>
                  <a:latin typeface="DM Sans 14pt SemiBold" pitchFamily="2" charset="0"/>
                  <a:ea typeface="+mn-ea"/>
                  <a:cs typeface="+mn-cs"/>
                </a:rPr>
                <a:t>Next generation science-backed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8000"/>
                  </a:solidFill>
                  <a:effectLst/>
                  <a:uLnTx/>
                  <a:uFillTx/>
                  <a:latin typeface="DM Sans 14pt SemiBold" pitchFamily="2" charset="0"/>
                  <a:ea typeface="+mn-ea"/>
                  <a:cs typeface="+mn-cs"/>
                </a:rPr>
                <a:t>Plant-derived exosomes</a:t>
              </a:r>
            </a:p>
          </p:txBody>
        </p:sp>
        <p:sp>
          <p:nvSpPr>
            <p:cNvPr id="39" name="CaixaDeTexto 38">
              <a:extLst>
                <a:ext uri="{FF2B5EF4-FFF2-40B4-BE49-F238E27FC236}">
                  <a16:creationId xmlns:a16="http://schemas.microsoft.com/office/drawing/2014/main" id="{560DAD57-6D79-CA63-4642-16E3EDF3D6B3}"/>
                </a:ext>
              </a:extLst>
            </p:cNvPr>
            <p:cNvSpPr txBox="1"/>
            <p:nvPr/>
          </p:nvSpPr>
          <p:spPr>
            <a:xfrm>
              <a:off x="3935656" y="2457783"/>
              <a:ext cx="2500526" cy="36009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What if nature could restart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the conversation?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endParaRPr>
            </a:p>
            <a:p>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Intercellular communication within plants happens in the  same way</a:t>
              </a:r>
              <a:r>
                <a:rPr lang="en-US" sz="1200" dirty="0">
                  <a:solidFill>
                    <a:prstClr val="black"/>
                  </a:solidFill>
                  <a:latin typeface="DM Sans 14pt" pitchFamily="2" charset="0"/>
                </a:rPr>
                <a:t>. </a:t>
              </a:r>
            </a:p>
            <a:p>
              <a:endParaRPr lang="en-US" sz="1200" dirty="0">
                <a:solidFill>
                  <a:prstClr val="black"/>
                </a:solidFill>
                <a:latin typeface="DM Sans 14pt" pitchFamily="2" charset="0"/>
              </a:endParaRPr>
            </a:p>
            <a:p>
              <a:r>
                <a:rPr lang="en-US" sz="1200" dirty="0">
                  <a:solidFill>
                    <a:prstClr val="black"/>
                  </a:solidFill>
                  <a:latin typeface="DM Sans 14pt" pitchFamily="2" charset="0"/>
                </a:rPr>
                <a:t>By comparing plant &amp; human miRNA sequences, we found an explanation for how these </a:t>
              </a:r>
              <a:r>
                <a:rPr lang="en-US" sz="1200" b="1" dirty="0">
                  <a:solidFill>
                    <a:prstClr val="black"/>
                  </a:solidFill>
                  <a:latin typeface="DM Sans 14pt" pitchFamily="2" charset="0"/>
                </a:rPr>
                <a:t>cross‑kingdom miRNAs </a:t>
              </a:r>
              <a:r>
                <a:rPr lang="en-US" sz="1200" dirty="0">
                  <a:solidFill>
                    <a:prstClr val="black"/>
                  </a:solidFill>
                  <a:latin typeface="DM Sans 14pt" pitchFamily="2" charset="0"/>
                </a:rPr>
                <a:t>support smoother, younger‑looking skin.​</a:t>
              </a:r>
              <a:endParaRPr lang="en-US" sz="1200" dirty="0">
                <a:solidFill>
                  <a:prstClr val="black"/>
                </a:solidFill>
                <a:latin typeface="DM Sans 14pt SemiBold"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Inspired by regenerative medicine, </a:t>
              </a: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EXOVIVE™ </a:t>
              </a: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speaks skin's native language, helping  it remember how to be young.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It </a:t>
              </a: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nurtures</a:t>
              </a: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 </a:t>
              </a: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reprograms</a:t>
              </a: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 &amp; </a:t>
              </a: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restores</a:t>
              </a: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endParaRPr>
            </a:p>
          </p:txBody>
        </p:sp>
        <p:cxnSp>
          <p:nvCxnSpPr>
            <p:cNvPr id="44" name="Conector Reto 43">
              <a:extLst>
                <a:ext uri="{FF2B5EF4-FFF2-40B4-BE49-F238E27FC236}">
                  <a16:creationId xmlns:a16="http://schemas.microsoft.com/office/drawing/2014/main" id="{AB0B9ACE-B491-9B4E-396B-48C2961A3F51}"/>
                </a:ext>
              </a:extLst>
            </p:cNvPr>
            <p:cNvCxnSpPr/>
            <p:nvPr/>
          </p:nvCxnSpPr>
          <p:spPr>
            <a:xfrm>
              <a:off x="3757603" y="367795"/>
              <a:ext cx="0" cy="6252924"/>
            </a:xfrm>
            <a:prstGeom prst="line">
              <a:avLst/>
            </a:prstGeom>
            <a:ln>
              <a:solidFill>
                <a:srgbClr val="DE8000"/>
              </a:solidFill>
            </a:ln>
          </p:spPr>
          <p:style>
            <a:lnRef idx="2">
              <a:schemeClr val="accent5"/>
            </a:lnRef>
            <a:fillRef idx="0">
              <a:schemeClr val="accent5"/>
            </a:fillRef>
            <a:effectRef idx="1">
              <a:schemeClr val="accent5"/>
            </a:effectRef>
            <a:fontRef idx="minor">
              <a:schemeClr val="tx1"/>
            </a:fontRef>
          </p:style>
        </p:cxnSp>
        <p:sp>
          <p:nvSpPr>
            <p:cNvPr id="21" name="CaixaDeTexto 20">
              <a:extLst>
                <a:ext uri="{FF2B5EF4-FFF2-40B4-BE49-F238E27FC236}">
                  <a16:creationId xmlns:a16="http://schemas.microsoft.com/office/drawing/2014/main" id="{1BB35518-A81D-F069-ED13-00AB472818D2}"/>
                </a:ext>
              </a:extLst>
            </p:cNvPr>
            <p:cNvSpPr txBox="1"/>
            <p:nvPr/>
          </p:nvSpPr>
          <p:spPr>
            <a:xfrm>
              <a:off x="3942002" y="406046"/>
              <a:ext cx="2723067"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994F00"/>
                  </a:solidFill>
                  <a:effectLst/>
                  <a:uLnTx/>
                  <a:uFillTx/>
                  <a:latin typeface="Lora" pitchFamily="2" charset="77"/>
                  <a:ea typeface="+mn-ea"/>
                  <a:cs typeface="+mn-cs"/>
                </a:rPr>
                <a:t>Our Solution</a:t>
              </a:r>
              <a:endParaRPr kumimoji="0" lang="en-US" sz="1050" b="0" i="1" u="none" strike="noStrike" kern="1200" cap="none" spc="0" normalizeH="0" baseline="0" noProof="0" dirty="0">
                <a:ln>
                  <a:noFill/>
                </a:ln>
                <a:solidFill>
                  <a:srgbClr val="994F00"/>
                </a:solidFill>
                <a:effectLst/>
                <a:uLnTx/>
                <a:uFillTx/>
                <a:latin typeface="Lora" pitchFamily="2" charset="77"/>
                <a:ea typeface="+mn-ea"/>
                <a:cs typeface="+mn-cs"/>
              </a:endParaRPr>
            </a:p>
          </p:txBody>
        </p:sp>
      </p:grpSp>
      <p:grpSp>
        <p:nvGrpSpPr>
          <p:cNvPr id="23" name="Agrupar 22">
            <a:extLst>
              <a:ext uri="{FF2B5EF4-FFF2-40B4-BE49-F238E27FC236}">
                <a16:creationId xmlns:a16="http://schemas.microsoft.com/office/drawing/2014/main" id="{2DDFA42F-0681-4540-1975-7A67A14ECB20}"/>
              </a:ext>
            </a:extLst>
          </p:cNvPr>
          <p:cNvGrpSpPr/>
          <p:nvPr/>
        </p:nvGrpSpPr>
        <p:grpSpPr>
          <a:xfrm>
            <a:off x="6709814" y="367795"/>
            <a:ext cx="5471594" cy="6252924"/>
            <a:chOff x="6709814" y="367795"/>
            <a:chExt cx="5471594" cy="6252924"/>
          </a:xfrm>
        </p:grpSpPr>
        <p:sp>
          <p:nvSpPr>
            <p:cNvPr id="22" name="CaixaDeTexto 21">
              <a:extLst>
                <a:ext uri="{FF2B5EF4-FFF2-40B4-BE49-F238E27FC236}">
                  <a16:creationId xmlns:a16="http://schemas.microsoft.com/office/drawing/2014/main" id="{ECDE2FA6-560E-1E4E-9F3E-2A5FB77F00DF}"/>
                </a:ext>
              </a:extLst>
            </p:cNvPr>
            <p:cNvSpPr txBox="1"/>
            <p:nvPr/>
          </p:nvSpPr>
          <p:spPr>
            <a:xfrm>
              <a:off x="6894213" y="406046"/>
              <a:ext cx="240714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i="1" dirty="0">
                  <a:solidFill>
                    <a:srgbClr val="994F00"/>
                  </a:solidFill>
                  <a:latin typeface="Lora" pitchFamily="2" charset="77"/>
                </a:rPr>
                <a:t>Proven </a:t>
              </a:r>
              <a:r>
                <a:rPr kumimoji="0" lang="en-US" sz="1100" b="0" i="1" u="none" strike="noStrike" kern="1200" cap="none" spc="0" normalizeH="0" baseline="0" noProof="0" dirty="0">
                  <a:ln>
                    <a:noFill/>
                  </a:ln>
                  <a:solidFill>
                    <a:srgbClr val="994F00"/>
                  </a:solidFill>
                  <a:effectLst/>
                  <a:uLnTx/>
                  <a:uFillTx/>
                  <a:latin typeface="Lora" pitchFamily="2" charset="77"/>
                  <a:ea typeface="+mn-ea"/>
                  <a:cs typeface="+mn-cs"/>
                </a:rPr>
                <a:t>Efficacy</a:t>
              </a:r>
              <a:endParaRPr kumimoji="0" lang="en-US" sz="1050" b="0" i="1" u="none" strike="noStrike" kern="1200" cap="none" spc="0" normalizeH="0" baseline="0" noProof="0" dirty="0">
                <a:ln>
                  <a:noFill/>
                </a:ln>
                <a:solidFill>
                  <a:srgbClr val="994F00"/>
                </a:solidFill>
                <a:effectLst/>
                <a:uLnTx/>
                <a:uFillTx/>
                <a:latin typeface="Lora" pitchFamily="2" charset="77"/>
                <a:ea typeface="+mn-ea"/>
                <a:cs typeface="+mn-cs"/>
              </a:endParaRPr>
            </a:p>
          </p:txBody>
        </p:sp>
        <p:sp>
          <p:nvSpPr>
            <p:cNvPr id="40" name="CaixaDeTexto 39">
              <a:extLst>
                <a:ext uri="{FF2B5EF4-FFF2-40B4-BE49-F238E27FC236}">
                  <a16:creationId xmlns:a16="http://schemas.microsoft.com/office/drawing/2014/main" id="{40DD167E-E2D0-4DFF-270B-10A34056A575}"/>
                </a:ext>
              </a:extLst>
            </p:cNvPr>
            <p:cNvSpPr txBox="1"/>
            <p:nvPr/>
          </p:nvSpPr>
          <p:spPr>
            <a:xfrm>
              <a:off x="6904717" y="721589"/>
              <a:ext cx="3950207"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DE8000"/>
                  </a:solidFill>
                  <a:effectLst/>
                  <a:uLnTx/>
                  <a:uFillTx/>
                  <a:latin typeface="DM Sans 14pt SemiBold" pitchFamily="2" charset="0"/>
                  <a:ea typeface="+mn-ea"/>
                  <a:cs typeface="+mn-cs"/>
                </a:rPr>
                <a:t>Decoding nature’s intelligence. Delivering superior results.</a:t>
              </a:r>
            </a:p>
          </p:txBody>
        </p:sp>
        <p:cxnSp>
          <p:nvCxnSpPr>
            <p:cNvPr id="45" name="Conector Reto 44">
              <a:extLst>
                <a:ext uri="{FF2B5EF4-FFF2-40B4-BE49-F238E27FC236}">
                  <a16:creationId xmlns:a16="http://schemas.microsoft.com/office/drawing/2014/main" id="{FD5C4D32-74C2-36DC-764F-968883E5DA87}"/>
                </a:ext>
              </a:extLst>
            </p:cNvPr>
            <p:cNvCxnSpPr/>
            <p:nvPr/>
          </p:nvCxnSpPr>
          <p:spPr>
            <a:xfrm>
              <a:off x="6709814" y="367795"/>
              <a:ext cx="0" cy="6252924"/>
            </a:xfrm>
            <a:prstGeom prst="line">
              <a:avLst/>
            </a:prstGeom>
            <a:ln>
              <a:solidFill>
                <a:srgbClr val="DE8000"/>
              </a:solidFill>
            </a:ln>
          </p:spPr>
          <p:style>
            <a:lnRef idx="2">
              <a:schemeClr val="accent5"/>
            </a:lnRef>
            <a:fillRef idx="0">
              <a:schemeClr val="accent5"/>
            </a:fillRef>
            <a:effectRef idx="1">
              <a:schemeClr val="accent5"/>
            </a:effectRef>
            <a:fontRef idx="minor">
              <a:schemeClr val="tx1"/>
            </a:fontRef>
          </p:style>
        </p:cxnSp>
        <p:sp>
          <p:nvSpPr>
            <p:cNvPr id="4" name="CaixaDeTexto 3">
              <a:extLst>
                <a:ext uri="{FF2B5EF4-FFF2-40B4-BE49-F238E27FC236}">
                  <a16:creationId xmlns:a16="http://schemas.microsoft.com/office/drawing/2014/main" id="{F6B75BE0-809B-4D98-BFC8-B95F49DC5C81}"/>
                </a:ext>
              </a:extLst>
            </p:cNvPr>
            <p:cNvSpPr txBox="1"/>
            <p:nvPr/>
          </p:nvSpPr>
          <p:spPr>
            <a:xfrm>
              <a:off x="6904718" y="1478850"/>
              <a:ext cx="5102881"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DM Sans 14pt" pitchFamily="2" charset="0"/>
                  <a:ea typeface="+mn-ea"/>
                  <a:cs typeface="+mn-cs"/>
                </a:rPr>
                <a:t>dsm-firmenich sets new scientific standards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Characterization &amp; standardization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1Bln vesicles in 1 ml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Visualization of mode of action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&gt;40k miRNAs identification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rPr>
                <a:t>+90% Collagen boost*</a:t>
              </a:r>
            </a:p>
            <a:p>
              <a:pPr lvl="0">
                <a:defRPr/>
              </a:pPr>
              <a:endParaRPr lang="en-US" sz="1200" b="1" dirty="0">
                <a:solidFill>
                  <a:prstClr val="black"/>
                </a:solidFill>
                <a:latin typeface="DM Sans 14pt" pitchFamily="2" charset="0"/>
              </a:endParaRPr>
            </a:p>
            <a:p>
              <a:pPr lvl="0">
                <a:defRPr/>
              </a:pPr>
              <a:r>
                <a:rPr lang="en-US" sz="1200" b="1" dirty="0">
                  <a:solidFill>
                    <a:prstClr val="black"/>
                  </a:solidFill>
                  <a:latin typeface="DM Sans 14pt" pitchFamily="2" charset="0"/>
                </a:rPr>
                <a:t>Outstanding in vivo results:</a:t>
              </a:r>
            </a:p>
            <a:p>
              <a:pPr marL="171450" lvl="0" indent="-171450">
                <a:buFont typeface="Arial" panose="020B0604020202020204" pitchFamily="34" charset="0"/>
                <a:buChar char="•"/>
                <a:defRPr/>
              </a:pPr>
              <a:r>
                <a:rPr lang="en-US" sz="1200" dirty="0">
                  <a:solidFill>
                    <a:prstClr val="black"/>
                  </a:solidFill>
                  <a:latin typeface="DM Sans 14pt" pitchFamily="2" charset="0"/>
                </a:rPr>
                <a:t>Re-densifies &amp; plumps the skin +33% skin elasticity (after </a:t>
              </a:r>
              <a:br>
                <a:rPr lang="en-US" sz="1200" dirty="0">
                  <a:solidFill>
                    <a:prstClr val="black"/>
                  </a:solidFill>
                  <a:latin typeface="DM Sans 14pt" pitchFamily="2" charset="0"/>
                </a:rPr>
              </a:br>
              <a:r>
                <a:rPr lang="en-US" sz="1200" dirty="0">
                  <a:solidFill>
                    <a:prstClr val="black"/>
                  </a:solidFill>
                  <a:latin typeface="DM Sans 14pt" pitchFamily="2" charset="0"/>
                </a:rPr>
                <a:t>2 months, highly significant)</a:t>
              </a:r>
            </a:p>
            <a:p>
              <a:pPr marL="171450" lvl="0" indent="-171450">
                <a:buFont typeface="Arial" panose="020B0604020202020204" pitchFamily="34" charset="0"/>
                <a:buChar char="•"/>
                <a:defRPr/>
              </a:pPr>
              <a:r>
                <a:rPr lang="en-US" sz="1200" dirty="0">
                  <a:solidFill>
                    <a:prstClr val="black"/>
                  </a:solidFill>
                  <a:latin typeface="DM Sans 14pt" pitchFamily="2" charset="0"/>
                </a:rPr>
                <a:t>Reverses 8 years of wrinkles</a:t>
              </a:r>
            </a:p>
            <a:p>
              <a:pPr marL="171450" lvl="0" indent="-171450">
                <a:buFont typeface="Arial" panose="020B0604020202020204" pitchFamily="34" charset="0"/>
                <a:buChar char="•"/>
                <a:defRPr/>
              </a:pPr>
              <a:r>
                <a:rPr lang="en-US" sz="1200" dirty="0">
                  <a:solidFill>
                    <a:prstClr val="black"/>
                  </a:solidFill>
                  <a:latin typeface="DM Sans 14pt" pitchFamily="2" charset="0"/>
                </a:rPr>
                <a:t>Superiority vs equivalent plant extract</a:t>
              </a:r>
              <a:endParaRPr lang="en-US" sz="1200" dirty="0">
                <a:solidFill>
                  <a:prstClr val="black"/>
                </a:solidFill>
                <a:latin typeface="DM Sans 14pt SemiBold" pitchFamily="2" charset="0"/>
              </a:endParaRPr>
            </a:p>
            <a:p>
              <a:pPr marR="0" lvl="0" algn="l" defTabSz="914400" rtl="0" eaLnBrk="1" fontAlgn="auto" latinLnBrk="0" hangingPunct="1">
                <a:lnSpc>
                  <a:spcPct val="100000"/>
                </a:lnSpc>
                <a:spcBef>
                  <a:spcPts val="0"/>
                </a:spcBef>
                <a:spcAft>
                  <a:spcPts val="0"/>
                </a:spcAft>
                <a:buClrTx/>
                <a:buSzTx/>
                <a:tabLst/>
                <a:defRPr/>
              </a:pPr>
              <a:endParaRPr kumimoji="0" lang="en-US" sz="1200" b="0" i="0" u="none" strike="noStrike" kern="1200" cap="none" spc="0" normalizeH="0" baseline="0" noProof="0" dirty="0">
                <a:ln>
                  <a:noFill/>
                </a:ln>
                <a:solidFill>
                  <a:prstClr val="black"/>
                </a:solidFill>
                <a:effectLst/>
                <a:uLnTx/>
                <a:uFillTx/>
                <a:latin typeface="DM Sans 14pt" pitchFamily="2" charset="0"/>
                <a:ea typeface="+mn-ea"/>
                <a:cs typeface="+mn-cs"/>
              </a:endParaRPr>
            </a:p>
          </p:txBody>
        </p:sp>
        <p:pic>
          <p:nvPicPr>
            <p:cNvPr id="6" name="Imagem 5">
              <a:extLst>
                <a:ext uri="{FF2B5EF4-FFF2-40B4-BE49-F238E27FC236}">
                  <a16:creationId xmlns:a16="http://schemas.microsoft.com/office/drawing/2014/main" id="{C0C9ACC7-AB6B-D146-486E-82198801592E}"/>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747636" y="3933173"/>
              <a:ext cx="5433772" cy="2177131"/>
            </a:xfrm>
            <a:prstGeom prst="rect">
              <a:avLst/>
            </a:prstGeom>
          </p:spPr>
        </p:pic>
      </p:grpSp>
      <p:pic>
        <p:nvPicPr>
          <p:cNvPr id="2" name="Picture 1" descr="A logo with text on it&#10;&#10;AI-generated content may be incorrect.">
            <a:extLst>
              <a:ext uri="{FF2B5EF4-FFF2-40B4-BE49-F238E27FC236}">
                <a16:creationId xmlns:a16="http://schemas.microsoft.com/office/drawing/2014/main" id="{39E32694-AB38-6410-862C-F2BF5B9F3A7D}"/>
              </a:ext>
            </a:extLst>
          </p:cNvPr>
          <p:cNvPicPr>
            <a:picLocks noChangeAspect="1"/>
          </p:cNvPicPr>
          <p:nvPr/>
        </p:nvPicPr>
        <p:blipFill>
          <a:blip r:embed="rId7"/>
          <a:stretch>
            <a:fillRect/>
          </a:stretch>
        </p:blipFill>
        <p:spPr>
          <a:xfrm>
            <a:off x="10594729" y="925819"/>
            <a:ext cx="1457217" cy="1452124"/>
          </a:xfrm>
          <a:prstGeom prst="rect">
            <a:avLst/>
          </a:prstGeom>
        </p:spPr>
      </p:pic>
      <p:sp>
        <p:nvSpPr>
          <p:cNvPr id="5" name="TextBox 4">
            <a:extLst>
              <a:ext uri="{FF2B5EF4-FFF2-40B4-BE49-F238E27FC236}">
                <a16:creationId xmlns:a16="http://schemas.microsoft.com/office/drawing/2014/main" id="{95F2B9D6-BC32-B9A5-9DED-EBCAC6B08BC8}"/>
              </a:ext>
            </a:extLst>
          </p:cNvPr>
          <p:cNvSpPr txBox="1"/>
          <p:nvPr/>
        </p:nvSpPr>
        <p:spPr>
          <a:xfrm>
            <a:off x="6754560" y="6201769"/>
            <a:ext cx="5389025" cy="553998"/>
          </a:xfrm>
          <a:prstGeom prst="rect">
            <a:avLst/>
          </a:prstGeom>
          <a:noFill/>
        </p:spPr>
        <p:txBody>
          <a:bodyPr wrap="square">
            <a:spAutoFit/>
          </a:bodyPr>
          <a:lstStyle/>
          <a:p>
            <a:r>
              <a:rPr lang="en-US" sz="1000" dirty="0">
                <a:latin typeface="DM Sans 14pt" charset="0"/>
              </a:rPr>
              <a:t>2 months, double-blinded, randomized, half-face, placebo-controlled study. Twice daily application. 45 Female volunteers, per application mainly phototype II to III, 37 to 69 </a:t>
            </a:r>
            <a:r>
              <a:rPr lang="en-US" sz="1000" dirty="0" err="1">
                <a:latin typeface="DM Sans 14pt" charset="0"/>
              </a:rPr>
              <a:t>y.o</a:t>
            </a:r>
            <a:r>
              <a:rPr lang="en-US" sz="1000" dirty="0">
                <a:latin typeface="DM Sans 14pt" charset="0"/>
              </a:rPr>
              <a:t>. 0.026% EXOVIVE™ LIFT (1 billion plant-derived exosomes per ml)</a:t>
            </a:r>
          </a:p>
        </p:txBody>
      </p:sp>
    </p:spTree>
    <p:extLst>
      <p:ext uri="{BB962C8B-B14F-4D97-AF65-F5344CB8AC3E}">
        <p14:creationId xmlns:p14="http://schemas.microsoft.com/office/powerpoint/2010/main" val="1673533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F4F951A-1B47-F41F-1C34-2128C454D3D6}"/>
              </a:ext>
            </a:extLst>
          </p:cNvPr>
          <p:cNvSpPr txBox="1"/>
          <p:nvPr/>
        </p:nvSpPr>
        <p:spPr>
          <a:xfrm>
            <a:off x="176088" y="1532562"/>
            <a:ext cx="6842229" cy="5001369"/>
          </a:xfrm>
          <a:prstGeom prst="rect">
            <a:avLst/>
          </a:prstGeom>
          <a:noFill/>
        </p:spPr>
        <p:txBody>
          <a:bodyPr wrap="square">
            <a:spAutoFit/>
          </a:bodyPr>
          <a:lstStyle/>
          <a:p>
            <a:pPr marL="285750" indent="-285750">
              <a:spcAft>
                <a:spcPts val="600"/>
              </a:spcAft>
              <a:buFont typeface="Courier New" panose="02070309020205020404" pitchFamily="49" charset="0"/>
              <a:buChar char="o"/>
            </a:pPr>
            <a:r>
              <a:rPr kumimoji="0" lang="en-US" sz="1200" b="1" u="none" strike="noStrike" kern="1200" cap="none" spc="0" normalizeH="0" baseline="0" noProof="0">
                <a:ln>
                  <a:noFill/>
                </a:ln>
                <a:solidFill>
                  <a:srgbClr val="4D3938"/>
                </a:solidFill>
                <a:effectLst/>
                <a:uLnTx/>
                <a:uFillTx/>
                <a:latin typeface="+mj-lt"/>
              </a:rPr>
              <a:t>Outstanding clinically proven** efficacy in two months:</a:t>
            </a:r>
            <a:endParaRPr lang="en-US" sz="1200" b="1" kern="1200">
              <a:solidFill>
                <a:srgbClr val="4D3938"/>
              </a:solidFill>
              <a:latin typeface="+mj-lt"/>
            </a:endParaRPr>
          </a:p>
          <a:p>
            <a:pPr marL="457200" indent="-285750">
              <a:spcAft>
                <a:spcPts val="600"/>
              </a:spcAft>
              <a:buFont typeface="Wingdings" panose="05000000000000000000" pitchFamily="2" charset="2"/>
              <a:buChar char="ü"/>
            </a:pPr>
            <a:r>
              <a:rPr kumimoji="0" lang="en-US" sz="1200" b="1" u="none" strike="noStrike" kern="1200" cap="none" spc="0" normalizeH="0" baseline="0" noProof="0">
                <a:ln>
                  <a:noFill/>
                </a:ln>
                <a:solidFill>
                  <a:srgbClr val="4D3938"/>
                </a:solidFill>
                <a:effectLst/>
                <a:uLnTx/>
                <a:uFillTx/>
                <a:latin typeface="+mj-lt"/>
              </a:rPr>
              <a:t>Re-densifies &amp; plumps the skin for a more youthful and sculpted look</a:t>
            </a:r>
          </a:p>
          <a:p>
            <a:pPr marL="457200" indent="-285750">
              <a:spcAft>
                <a:spcPts val="600"/>
              </a:spcAft>
              <a:buFont typeface="Wingdings" panose="05000000000000000000" pitchFamily="2" charset="2"/>
              <a:buChar char="ü"/>
            </a:pPr>
            <a:r>
              <a:rPr kumimoji="0" lang="en-US" sz="1200" b="1" u="none" strike="noStrike" kern="1200" cap="none" spc="0" normalizeH="0" baseline="0" noProof="0">
                <a:ln>
                  <a:noFill/>
                </a:ln>
                <a:solidFill>
                  <a:srgbClr val="4D3938"/>
                </a:solidFill>
                <a:effectLst/>
                <a:uLnTx/>
                <a:uFillTx/>
                <a:latin typeface="+mj-lt"/>
              </a:rPr>
              <a:t>+33% significant impressive boost in skin elasticity and  + 22% skin firmness</a:t>
            </a:r>
          </a:p>
          <a:p>
            <a:pPr marL="457200" indent="-285750">
              <a:spcAft>
                <a:spcPts val="600"/>
              </a:spcAft>
              <a:buFont typeface="Wingdings" panose="05000000000000000000" pitchFamily="2" charset="2"/>
              <a:buChar char="ü"/>
            </a:pPr>
            <a:r>
              <a:rPr kumimoji="0" lang="en-US" sz="1200" b="1" u="none" strike="noStrike" kern="1200" cap="none" spc="0" normalizeH="0" baseline="0" noProof="0">
                <a:ln>
                  <a:noFill/>
                </a:ln>
                <a:solidFill>
                  <a:srgbClr val="4D3938"/>
                </a:solidFill>
                <a:effectLst/>
                <a:uLnTx/>
                <a:uFillTx/>
                <a:latin typeface="+mj-lt"/>
              </a:rPr>
              <a:t>Reverses 8 years of wrinkles appearance after 2 months and 4 years in just 1 month </a:t>
            </a:r>
          </a:p>
          <a:p>
            <a:pPr marL="457200" indent="-285750">
              <a:spcAft>
                <a:spcPts val="600"/>
              </a:spcAft>
              <a:buFont typeface="Wingdings" panose="05000000000000000000" pitchFamily="2" charset="2"/>
              <a:buChar char="ü"/>
            </a:pPr>
            <a:r>
              <a:rPr lang="en-US" sz="1200" b="1">
                <a:solidFill>
                  <a:srgbClr val="4D3938"/>
                </a:solidFill>
              </a:rPr>
              <a:t>+15% skin plumping vs placebo</a:t>
            </a:r>
            <a:endParaRPr kumimoji="0" lang="en-US" sz="1200" b="1" u="none" strike="noStrike" kern="1200" cap="none" spc="0" normalizeH="0" baseline="0" noProof="0">
              <a:ln>
                <a:noFill/>
              </a:ln>
              <a:solidFill>
                <a:srgbClr val="4D3938"/>
              </a:solidFill>
              <a:effectLst/>
              <a:uLnTx/>
              <a:uFillTx/>
              <a:latin typeface="+mj-lt"/>
            </a:endParaRPr>
          </a:p>
          <a:p>
            <a:pPr marL="457200" indent="-285750">
              <a:spcAft>
                <a:spcPts val="600"/>
              </a:spcAft>
              <a:buFont typeface="Wingdings" panose="05000000000000000000" pitchFamily="2" charset="2"/>
              <a:buChar char="ü"/>
            </a:pPr>
            <a:r>
              <a:rPr lang="en-US" sz="1200" b="1">
                <a:solidFill>
                  <a:srgbClr val="4D3938"/>
                </a:solidFill>
                <a:latin typeface="+mj-lt"/>
              </a:rPr>
              <a:t>Tackles 8 hallmarks </a:t>
            </a:r>
            <a:r>
              <a:rPr lang="en-US" sz="1200">
                <a:latin typeface="DM Sans" pitchFamily="2" charset="77"/>
                <a:ea typeface="Fira Sans Book" panose="020B0503050000020004" pitchFamily="34" charset="0"/>
              </a:rPr>
              <a:t>beyond intercellular communication of aging by </a:t>
            </a:r>
            <a:r>
              <a:rPr lang="en-US" sz="1200" b="1">
                <a:solidFill>
                  <a:srgbClr val="4D3938"/>
                </a:solidFill>
                <a:latin typeface="+mj-lt"/>
                <a:ea typeface="Fira Sans Book" panose="020B0503050000020004" pitchFamily="34" charset="0"/>
              </a:rPr>
              <a:t>up-regulating key proteins </a:t>
            </a:r>
            <a:r>
              <a:rPr lang="en-US" sz="1200">
                <a:latin typeface="DM Sans" pitchFamily="2" charset="77"/>
                <a:ea typeface="Fira Sans Book" panose="020B0503050000020004" pitchFamily="34" charset="0"/>
              </a:rPr>
              <a:t>involved in skin regeneration, skin barrier, extracellular matrix,… (via miRNAs*)**</a:t>
            </a:r>
            <a:endParaRPr lang="en-US" sz="1200" b="1">
              <a:solidFill>
                <a:srgbClr val="4D3938"/>
              </a:solidFill>
              <a:latin typeface="+mj-lt"/>
            </a:endParaRPr>
          </a:p>
          <a:p>
            <a:pPr marL="457200" indent="-285750">
              <a:spcAft>
                <a:spcPts val="600"/>
              </a:spcAft>
              <a:buFont typeface="Wingdings" panose="05000000000000000000" pitchFamily="2" charset="2"/>
              <a:buChar char="ü"/>
            </a:pPr>
            <a:r>
              <a:rPr lang="en-US" sz="1200" b="1">
                <a:solidFill>
                  <a:srgbClr val="4D3938"/>
                </a:solidFill>
                <a:ea typeface="Fira Sans Book" panose="020B0503050000020004" pitchFamily="34" charset="0"/>
              </a:rPr>
              <a:t>Overperforms the equivalent standard fruit extract</a:t>
            </a:r>
            <a:endParaRPr lang="en-US" sz="1200" kern="1200">
              <a:solidFill>
                <a:srgbClr val="4D3938"/>
              </a:solidFill>
              <a:latin typeface="+mj-lt"/>
              <a:ea typeface="Fira Sans Book" panose="020B0503050000020004" pitchFamily="34" charset="0"/>
            </a:endParaRPr>
          </a:p>
          <a:p>
            <a:pPr marL="190500" indent="-285750">
              <a:spcAft>
                <a:spcPts val="600"/>
              </a:spcAft>
              <a:buFont typeface="Courier New" panose="02070309020205020404" pitchFamily="49" charset="0"/>
              <a:buChar char="o"/>
            </a:pPr>
            <a:r>
              <a:rPr lang="en-US" sz="1200" b="1">
                <a:solidFill>
                  <a:srgbClr val="4D3938"/>
                </a:solidFill>
              </a:rPr>
              <a:t>+90% Collagen 1 boost* </a:t>
            </a:r>
            <a:endParaRPr lang="en-US" sz="1200" kern="1200">
              <a:solidFill>
                <a:srgbClr val="4D3938"/>
              </a:solidFill>
              <a:latin typeface="+mj-lt"/>
              <a:ea typeface="Fira Sans Book" panose="020B0503050000020004" pitchFamily="34" charset="0"/>
            </a:endParaRPr>
          </a:p>
          <a:p>
            <a:pPr marL="285750" indent="-285750">
              <a:spcAft>
                <a:spcPts val="600"/>
              </a:spcAft>
              <a:buFont typeface="Courier New" panose="02070309020205020404" pitchFamily="49" charset="0"/>
              <a:buChar char="o"/>
            </a:pPr>
            <a:r>
              <a:rPr lang="en-US" sz="1200" b="1">
                <a:solidFill>
                  <a:srgbClr val="4D3938"/>
                </a:solidFill>
              </a:rPr>
              <a:t>Unique blend of 3 organic fruits: </a:t>
            </a:r>
            <a:r>
              <a:rPr lang="en-US" sz="1200">
                <a:solidFill>
                  <a:srgbClr val="4D3938"/>
                </a:solidFill>
              </a:rPr>
              <a:t>Alpine Apple, Mediterranean Tangerine and Sicilian Papaya</a:t>
            </a:r>
          </a:p>
          <a:p>
            <a:pPr marL="285750" indent="-285750">
              <a:spcAft>
                <a:spcPts val="600"/>
              </a:spcAft>
              <a:buFont typeface="Courier New" panose="02070309020205020404" pitchFamily="49" charset="0"/>
              <a:buChar char="o"/>
            </a:pPr>
            <a:r>
              <a:rPr lang="en-US" sz="1200" b="1">
                <a:solidFill>
                  <a:srgbClr val="4D3938"/>
                </a:solidFill>
              </a:rPr>
              <a:t>Impressive visualization </a:t>
            </a:r>
            <a:r>
              <a:rPr lang="en-US" sz="1200">
                <a:solidFill>
                  <a:srgbClr val="4D3938"/>
                </a:solidFill>
              </a:rPr>
              <a:t>of plant-derived exosomes entering fibroblasts and migrating to the perinucleus region</a:t>
            </a:r>
          </a:p>
          <a:p>
            <a:pPr marL="285750" indent="-285750">
              <a:spcAft>
                <a:spcPts val="600"/>
              </a:spcAft>
              <a:buFont typeface="Courier New" panose="02070309020205020404" pitchFamily="49" charset="0"/>
              <a:buChar char="o"/>
            </a:pPr>
            <a:r>
              <a:rPr lang="en-US" sz="1200" b="1">
                <a:solidFill>
                  <a:srgbClr val="4D3938"/>
                </a:solidFill>
              </a:rPr>
              <a:t>Characterization (secondary metabolites and &gt;</a:t>
            </a:r>
            <a:r>
              <a:rPr lang="en-US" sz="1200">
                <a:solidFill>
                  <a:srgbClr val="4D3938"/>
                </a:solidFill>
              </a:rPr>
              <a:t>40k </a:t>
            </a:r>
            <a:r>
              <a:rPr lang="en-US" sz="1200" b="1">
                <a:solidFill>
                  <a:srgbClr val="4D3938"/>
                </a:solidFill>
              </a:rPr>
              <a:t>miRNAs) </a:t>
            </a:r>
            <a:r>
              <a:rPr lang="en-US" sz="1200">
                <a:solidFill>
                  <a:srgbClr val="4D3938"/>
                </a:solidFill>
              </a:rPr>
              <a:t>&amp; standardization</a:t>
            </a:r>
          </a:p>
          <a:p>
            <a:pPr marL="285750" indent="-285750">
              <a:spcAft>
                <a:spcPts val="600"/>
              </a:spcAft>
              <a:buFont typeface="Courier New" panose="02070309020205020404" pitchFamily="49" charset="0"/>
              <a:buChar char="o"/>
            </a:pPr>
            <a:r>
              <a:rPr lang="en-US" sz="1200" b="1">
                <a:solidFill>
                  <a:srgbClr val="4D3938"/>
                </a:solidFill>
              </a:rPr>
              <a:t>One billion vesicles in a single application </a:t>
            </a:r>
            <a:r>
              <a:rPr lang="en-US" sz="1200">
                <a:solidFill>
                  <a:srgbClr val="4D3938"/>
                </a:solidFill>
              </a:rPr>
              <a:t>(1 ml)</a:t>
            </a:r>
            <a:endParaRPr lang="en-US" sz="1200" kern="1200">
              <a:solidFill>
                <a:srgbClr val="4D3938"/>
              </a:solidFill>
              <a:latin typeface="+mj-lt"/>
              <a:ea typeface="Fira Sans Book" panose="020B0503050000020004" pitchFamily="34" charset="0"/>
            </a:endParaRPr>
          </a:p>
          <a:p>
            <a:pPr marL="190500" indent="-285750">
              <a:spcAft>
                <a:spcPts val="600"/>
              </a:spcAft>
              <a:buFont typeface="Courier New" panose="02070309020205020404" pitchFamily="49" charset="0"/>
              <a:buChar char="o"/>
            </a:pPr>
            <a:r>
              <a:rPr lang="en-US" sz="1200" b="1">
                <a:solidFill>
                  <a:srgbClr val="4D3938"/>
                </a:solidFill>
                <a:ea typeface="Fira Sans Book" panose="020B0503050000020004" pitchFamily="34" charset="0"/>
              </a:rPr>
              <a:t>Highly Sustainable </a:t>
            </a:r>
            <a:r>
              <a:rPr lang="en-US" sz="1200">
                <a:solidFill>
                  <a:srgbClr val="4D3938"/>
                </a:solidFill>
                <a:ea typeface="Fira Sans Book" panose="020B0503050000020004" pitchFamily="34" charset="0"/>
              </a:rPr>
              <a:t>and proprietary manufacturing extraction process preserving the vesicle</a:t>
            </a:r>
            <a:r>
              <a:rPr lang="en-US" sz="1200" b="1">
                <a:solidFill>
                  <a:srgbClr val="4D3938"/>
                </a:solidFill>
                <a:ea typeface="Fira Sans Book" panose="020B0503050000020004" pitchFamily="34" charset="0"/>
              </a:rPr>
              <a:t>s</a:t>
            </a:r>
            <a:r>
              <a:rPr lang="en-US" sz="1400" b="1">
                <a:solidFill>
                  <a:srgbClr val="4D3938"/>
                </a:solidFill>
                <a:ea typeface="Fira Sans Book" panose="020B0503050000020004" pitchFamily="34" charset="0"/>
              </a:rPr>
              <a:t>: </a:t>
            </a:r>
            <a:r>
              <a:rPr lang="en-US" sz="1200">
                <a:solidFill>
                  <a:srgbClr val="4D3938"/>
                </a:solidFill>
                <a:ea typeface="Fira Sans Book" panose="020B0503050000020004" pitchFamily="34" charset="0"/>
              </a:rPr>
              <a:t>from organic Italian biodiversity, with low carbon footprint </a:t>
            </a:r>
          </a:p>
          <a:p>
            <a:pPr marL="190500" indent="-285750">
              <a:spcAft>
                <a:spcPts val="600"/>
              </a:spcAft>
              <a:buFont typeface="Courier New" panose="02070309020205020404" pitchFamily="49" charset="0"/>
              <a:buChar char="o"/>
            </a:pPr>
            <a:r>
              <a:rPr lang="en-US" sz="1200">
                <a:solidFill>
                  <a:srgbClr val="4D3938"/>
                </a:solidFill>
                <a:ea typeface="Fira Sans Book" panose="020B0503050000020004" pitchFamily="34" charset="0"/>
              </a:rPr>
              <a:t>Powder form containing 3.8 trillion exosomes/g, </a:t>
            </a:r>
            <a:r>
              <a:rPr lang="en-US" sz="1200" b="1">
                <a:solidFill>
                  <a:srgbClr val="4D3938"/>
                </a:solidFill>
                <a:ea typeface="Fira Sans Book" panose="020B0503050000020004" pitchFamily="34" charset="0"/>
              </a:rPr>
              <a:t>low use level 0.026% </a:t>
            </a:r>
            <a:r>
              <a:rPr lang="en-US" sz="1200">
                <a:solidFill>
                  <a:srgbClr val="4D3938"/>
                </a:solidFill>
                <a:ea typeface="Fira Sans Book" panose="020B0503050000020004" pitchFamily="34" charset="0"/>
              </a:rPr>
              <a:t>, vesicles size between 100 and 300nm</a:t>
            </a:r>
          </a:p>
        </p:txBody>
      </p:sp>
      <p:sp>
        <p:nvSpPr>
          <p:cNvPr id="6" name="Slide Number Placeholder 5">
            <a:extLst>
              <a:ext uri="{FF2B5EF4-FFF2-40B4-BE49-F238E27FC236}">
                <a16:creationId xmlns:a16="http://schemas.microsoft.com/office/drawing/2014/main" id="{FCE920ED-026C-B1BC-EF31-2D96A29C0987}"/>
              </a:ext>
            </a:extLst>
          </p:cNvPr>
          <p:cNvSpPr>
            <a:spLocks noGrp="1"/>
          </p:cNvSpPr>
          <p:nvPr>
            <p:ph type="sldNum" sz="quarter" idx="10"/>
          </p:nvPr>
        </p:nvSpPr>
        <p:spPr/>
        <p:txBody>
          <a:bodyPr/>
          <a:lstStyle/>
          <a:p>
            <a:fld id="{D1A935AB-ACC9-4FBC-ADCC-1361D82BC4F1}" type="slidenum">
              <a:rPr lang="en-US" smtClean="0"/>
              <a:t>8</a:t>
            </a:fld>
            <a:endParaRPr lang="en-US"/>
          </a:p>
        </p:txBody>
      </p:sp>
      <p:sp>
        <p:nvSpPr>
          <p:cNvPr id="2" name="Title 1">
            <a:extLst>
              <a:ext uri="{FF2B5EF4-FFF2-40B4-BE49-F238E27FC236}">
                <a16:creationId xmlns:a16="http://schemas.microsoft.com/office/drawing/2014/main" id="{D10E73D2-9FCD-1292-1CB7-4471794D790B}"/>
              </a:ext>
            </a:extLst>
          </p:cNvPr>
          <p:cNvSpPr>
            <a:spLocks noGrp="1"/>
          </p:cNvSpPr>
          <p:nvPr>
            <p:ph type="title"/>
          </p:nvPr>
        </p:nvSpPr>
        <p:spPr/>
        <p:txBody>
          <a:bodyPr/>
          <a:lstStyle/>
          <a:p>
            <a:r>
              <a:rPr lang="en-US"/>
              <a:t>EXOVIVE™ LIFT: nature’s cellular code</a:t>
            </a:r>
          </a:p>
        </p:txBody>
      </p:sp>
      <p:pic>
        <p:nvPicPr>
          <p:cNvPr id="14" name="Picture 14">
            <a:extLst>
              <a:ext uri="{FF2B5EF4-FFF2-40B4-BE49-F238E27FC236}">
                <a16:creationId xmlns:a16="http://schemas.microsoft.com/office/drawing/2014/main" id="{50705196-F85E-8C29-11DB-7761AE9F5B8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6920765" y="2661305"/>
            <a:ext cx="782514" cy="556212"/>
          </a:xfrm>
          <a:prstGeom prst="rect">
            <a:avLst/>
          </a:prstGeom>
          <a:ln>
            <a:noFill/>
          </a:ln>
          <a:effectLst/>
        </p:spPr>
      </p:pic>
      <p:pic>
        <p:nvPicPr>
          <p:cNvPr id="15" name="Graphic 14">
            <a:extLst>
              <a:ext uri="{FF2B5EF4-FFF2-40B4-BE49-F238E27FC236}">
                <a16:creationId xmlns:a16="http://schemas.microsoft.com/office/drawing/2014/main" id="{B23A514B-B09E-3936-1044-377E5D902A7C}"/>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6930213" y="3492233"/>
            <a:ext cx="773066" cy="587532"/>
          </a:xfrm>
          <a:prstGeom prst="rect">
            <a:avLst/>
          </a:prstGeom>
        </p:spPr>
      </p:pic>
      <p:pic>
        <p:nvPicPr>
          <p:cNvPr id="16" name="Picture 15">
            <a:extLst>
              <a:ext uri="{FF2B5EF4-FFF2-40B4-BE49-F238E27FC236}">
                <a16:creationId xmlns:a16="http://schemas.microsoft.com/office/drawing/2014/main" id="{BB1728BB-F537-DEE4-0A58-F809ED810C33}"/>
              </a:ext>
            </a:extLst>
          </p:cNvPr>
          <p:cNvPicPr>
            <a:picLocks noChangeAspect="1"/>
          </p:cNvPicPr>
          <p:nvPr/>
        </p:nvPicPr>
        <p:blipFill>
          <a:blip r:embed="rId6"/>
          <a:stretch>
            <a:fillRect/>
          </a:stretch>
        </p:blipFill>
        <p:spPr>
          <a:xfrm>
            <a:off x="6956595" y="4472530"/>
            <a:ext cx="808407" cy="556212"/>
          </a:xfrm>
          <a:prstGeom prst="rect">
            <a:avLst/>
          </a:prstGeom>
        </p:spPr>
      </p:pic>
      <p:pic>
        <p:nvPicPr>
          <p:cNvPr id="20" name="Picture 19">
            <a:extLst>
              <a:ext uri="{FF2B5EF4-FFF2-40B4-BE49-F238E27FC236}">
                <a16:creationId xmlns:a16="http://schemas.microsoft.com/office/drawing/2014/main" id="{72BDFD4B-F7D0-5B07-1272-9D99A353E94D}"/>
              </a:ext>
            </a:extLst>
          </p:cNvPr>
          <p:cNvPicPr>
            <a:picLocks noChangeAspect="1"/>
          </p:cNvPicPr>
          <p:nvPr/>
        </p:nvPicPr>
        <p:blipFill>
          <a:blip r:embed="rId7"/>
          <a:stretch>
            <a:fillRect/>
          </a:stretch>
        </p:blipFill>
        <p:spPr>
          <a:xfrm>
            <a:off x="7958396" y="4358118"/>
            <a:ext cx="3686689" cy="1943371"/>
          </a:xfrm>
          <a:prstGeom prst="rect">
            <a:avLst/>
          </a:prstGeom>
        </p:spPr>
      </p:pic>
      <p:pic>
        <p:nvPicPr>
          <p:cNvPr id="22" name="Picture 21">
            <a:extLst>
              <a:ext uri="{FF2B5EF4-FFF2-40B4-BE49-F238E27FC236}">
                <a16:creationId xmlns:a16="http://schemas.microsoft.com/office/drawing/2014/main" id="{D21DFFEA-752F-16CD-50F6-B983A66D809C}"/>
              </a:ext>
            </a:extLst>
          </p:cNvPr>
          <p:cNvPicPr>
            <a:picLocks noChangeAspect="1"/>
          </p:cNvPicPr>
          <p:nvPr/>
        </p:nvPicPr>
        <p:blipFill>
          <a:blip r:embed="rId8"/>
          <a:stretch>
            <a:fillRect/>
          </a:stretch>
        </p:blipFill>
        <p:spPr>
          <a:xfrm>
            <a:off x="8143809" y="2296078"/>
            <a:ext cx="3686690" cy="2168642"/>
          </a:xfrm>
          <a:prstGeom prst="rect">
            <a:avLst/>
          </a:prstGeom>
        </p:spPr>
      </p:pic>
      <p:pic>
        <p:nvPicPr>
          <p:cNvPr id="8" name="Picture 7">
            <a:extLst>
              <a:ext uri="{FF2B5EF4-FFF2-40B4-BE49-F238E27FC236}">
                <a16:creationId xmlns:a16="http://schemas.microsoft.com/office/drawing/2014/main" id="{B28DE83D-75A8-5CAB-EAD0-4DF9161FC35A}"/>
              </a:ext>
            </a:extLst>
          </p:cNvPr>
          <p:cNvPicPr>
            <a:picLocks noChangeAspect="1"/>
          </p:cNvPicPr>
          <p:nvPr/>
        </p:nvPicPr>
        <p:blipFill>
          <a:blip r:embed="rId9"/>
          <a:stretch>
            <a:fillRect/>
          </a:stretch>
        </p:blipFill>
        <p:spPr>
          <a:xfrm>
            <a:off x="8087095" y="1"/>
            <a:ext cx="3928817" cy="2393280"/>
          </a:xfrm>
          <a:prstGeom prst="rect">
            <a:avLst/>
          </a:prstGeom>
        </p:spPr>
      </p:pic>
      <p:sp>
        <p:nvSpPr>
          <p:cNvPr id="24" name="TextBox 23">
            <a:extLst>
              <a:ext uri="{FF2B5EF4-FFF2-40B4-BE49-F238E27FC236}">
                <a16:creationId xmlns:a16="http://schemas.microsoft.com/office/drawing/2014/main" id="{60885F99-E5F2-205D-6A26-0F780DAA032B}"/>
              </a:ext>
            </a:extLst>
          </p:cNvPr>
          <p:cNvSpPr txBox="1"/>
          <p:nvPr/>
        </p:nvSpPr>
        <p:spPr>
          <a:xfrm>
            <a:off x="176088" y="1196641"/>
            <a:ext cx="7888225" cy="324063"/>
          </a:xfrm>
          <a:prstGeom prst="rect">
            <a:avLst/>
          </a:prstGeom>
          <a:noFill/>
        </p:spPr>
        <p:txBody>
          <a:bodyPr wrap="square">
            <a:spAutoFit/>
          </a:bodyPr>
          <a:lstStyle/>
          <a:p>
            <a:pPr>
              <a:lnSpc>
                <a:spcPts val="1751"/>
              </a:lnSpc>
            </a:pPr>
            <a:r>
              <a:rPr lang="en-US" sz="1600" b="1" kern="1200">
                <a:solidFill>
                  <a:srgbClr val="4D3938"/>
                </a:solidFill>
                <a:latin typeface="+mj-lt"/>
              </a:rPr>
              <a:t>Setting new standards in the field of plant-derived exosomes</a:t>
            </a:r>
            <a:r>
              <a:rPr lang="en-US" sz="1400" b="1" kern="1200">
                <a:solidFill>
                  <a:srgbClr val="4D3938"/>
                </a:solidFill>
                <a:latin typeface="+mj-lt"/>
              </a:rPr>
              <a:t>:</a:t>
            </a:r>
            <a:endParaRPr lang="en-US" sz="1400" kern="0" spc="-16">
              <a:ea typeface="DM Sans" pitchFamily="34" charset="-122"/>
              <a:cs typeface="DM Sans" pitchFamily="34" charset="-120"/>
            </a:endParaRPr>
          </a:p>
        </p:txBody>
      </p:sp>
      <p:sp>
        <p:nvSpPr>
          <p:cNvPr id="25" name="Content Placeholder 2">
            <a:extLst>
              <a:ext uri="{FF2B5EF4-FFF2-40B4-BE49-F238E27FC236}">
                <a16:creationId xmlns:a16="http://schemas.microsoft.com/office/drawing/2014/main" id="{B190BB01-110B-2578-230B-859C534440BA}"/>
              </a:ext>
            </a:extLst>
          </p:cNvPr>
          <p:cNvSpPr txBox="1">
            <a:spLocks/>
          </p:cNvSpPr>
          <p:nvPr/>
        </p:nvSpPr>
        <p:spPr>
          <a:xfrm>
            <a:off x="176088" y="612652"/>
            <a:ext cx="7655996" cy="338554"/>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2200" b="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22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800"/>
              <a:t>Plant-derived exosomes nurture, re-program and restore the cell communication</a:t>
            </a:r>
          </a:p>
        </p:txBody>
      </p:sp>
      <p:pic>
        <p:nvPicPr>
          <p:cNvPr id="3" name="Picture 2" descr="A logo with text on it&#10;&#10;AI-generated content may be incorrect.">
            <a:extLst>
              <a:ext uri="{FF2B5EF4-FFF2-40B4-BE49-F238E27FC236}">
                <a16:creationId xmlns:a16="http://schemas.microsoft.com/office/drawing/2014/main" id="{1CE10A60-9CD5-3FFB-A84B-A461C9871744}"/>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6842971" y="1337286"/>
            <a:ext cx="860714" cy="857705"/>
          </a:xfrm>
          <a:prstGeom prst="rect">
            <a:avLst/>
          </a:prstGeom>
        </p:spPr>
      </p:pic>
      <p:sp>
        <p:nvSpPr>
          <p:cNvPr id="4" name="TextBox 3">
            <a:extLst>
              <a:ext uri="{FF2B5EF4-FFF2-40B4-BE49-F238E27FC236}">
                <a16:creationId xmlns:a16="http://schemas.microsoft.com/office/drawing/2014/main" id="{B47631C3-4991-4A91-891E-9C8EBD4F8D36}"/>
              </a:ext>
            </a:extLst>
          </p:cNvPr>
          <p:cNvSpPr txBox="1"/>
          <p:nvPr/>
        </p:nvSpPr>
        <p:spPr>
          <a:xfrm>
            <a:off x="5921619" y="6248433"/>
            <a:ext cx="1223010" cy="338554"/>
          </a:xfrm>
          <a:prstGeom prst="rect">
            <a:avLst/>
          </a:prstGeom>
          <a:noFill/>
        </p:spPr>
        <p:txBody>
          <a:bodyPr wrap="square" rtlCol="0">
            <a:spAutoFit/>
          </a:bodyPr>
          <a:lstStyle/>
          <a:p>
            <a:r>
              <a:rPr lang="en-GB" sz="800"/>
              <a:t>*: in vitro</a:t>
            </a:r>
          </a:p>
          <a:p>
            <a:r>
              <a:rPr lang="en-GB" sz="800"/>
              <a:t>** in vivo</a:t>
            </a:r>
            <a:endParaRPr lang="en-CH" sz="800"/>
          </a:p>
        </p:txBody>
      </p:sp>
      <p:sp>
        <p:nvSpPr>
          <p:cNvPr id="5" name="TextBox 4">
            <a:extLst>
              <a:ext uri="{FF2B5EF4-FFF2-40B4-BE49-F238E27FC236}">
                <a16:creationId xmlns:a16="http://schemas.microsoft.com/office/drawing/2014/main" id="{CE60FC57-947A-7C01-4892-4126E1AC4DEB}"/>
              </a:ext>
            </a:extLst>
          </p:cNvPr>
          <p:cNvSpPr txBox="1"/>
          <p:nvPr/>
        </p:nvSpPr>
        <p:spPr>
          <a:xfrm>
            <a:off x="11459267" y="4883669"/>
            <a:ext cx="673883" cy="246221"/>
          </a:xfrm>
          <a:prstGeom prst="rect">
            <a:avLst/>
          </a:prstGeom>
          <a:solidFill>
            <a:schemeClr val="bg1"/>
          </a:solidFill>
        </p:spPr>
        <p:txBody>
          <a:bodyPr wrap="square">
            <a:spAutoFit/>
          </a:bodyPr>
          <a:lstStyle/>
          <a:p>
            <a:r>
              <a:rPr lang="en-US" sz="800" b="0" i="0" u="none" strike="noStrike">
                <a:solidFill>
                  <a:schemeClr val="bg1">
                    <a:lumMod val="50000"/>
                  </a:schemeClr>
                </a:solidFill>
                <a:effectLst/>
                <a:latin typeface="DM Sans" pitchFamily="2" charset="0"/>
              </a:rPr>
              <a:t>4 weeks </a:t>
            </a:r>
            <a:r>
              <a:rPr lang="en-US" sz="1000" b="0" i="0">
                <a:solidFill>
                  <a:srgbClr val="000000"/>
                </a:solidFill>
                <a:effectLst/>
                <a:latin typeface="DM Sans" pitchFamily="2" charset="0"/>
              </a:rPr>
              <a:t>​</a:t>
            </a:r>
            <a:endParaRPr lang="en-CH"/>
          </a:p>
        </p:txBody>
      </p:sp>
      <p:sp>
        <p:nvSpPr>
          <p:cNvPr id="7" name="TextBox 6">
            <a:extLst>
              <a:ext uri="{FF2B5EF4-FFF2-40B4-BE49-F238E27FC236}">
                <a16:creationId xmlns:a16="http://schemas.microsoft.com/office/drawing/2014/main" id="{9877B133-8F6D-E6E8-01A9-6C9E60C13526}"/>
              </a:ext>
            </a:extLst>
          </p:cNvPr>
          <p:cNvSpPr txBox="1"/>
          <p:nvPr/>
        </p:nvSpPr>
        <p:spPr>
          <a:xfrm>
            <a:off x="11470696" y="5095012"/>
            <a:ext cx="673883" cy="246221"/>
          </a:xfrm>
          <a:prstGeom prst="rect">
            <a:avLst/>
          </a:prstGeom>
          <a:solidFill>
            <a:schemeClr val="bg1"/>
          </a:solidFill>
        </p:spPr>
        <p:txBody>
          <a:bodyPr wrap="square">
            <a:spAutoFit/>
          </a:bodyPr>
          <a:lstStyle/>
          <a:p>
            <a:r>
              <a:rPr lang="en-US" sz="800">
                <a:solidFill>
                  <a:schemeClr val="bg1">
                    <a:lumMod val="50000"/>
                  </a:schemeClr>
                </a:solidFill>
                <a:latin typeface="DM Sans" pitchFamily="2" charset="0"/>
              </a:rPr>
              <a:t>8 </a:t>
            </a:r>
            <a:r>
              <a:rPr lang="en-US" sz="800" b="0" i="0" u="none" strike="noStrike">
                <a:solidFill>
                  <a:schemeClr val="bg1">
                    <a:lumMod val="50000"/>
                  </a:schemeClr>
                </a:solidFill>
                <a:effectLst/>
                <a:latin typeface="DM Sans" pitchFamily="2" charset="0"/>
              </a:rPr>
              <a:t>weeks </a:t>
            </a:r>
            <a:r>
              <a:rPr lang="en-US" sz="1000" b="0" i="0">
                <a:solidFill>
                  <a:srgbClr val="000000"/>
                </a:solidFill>
                <a:effectLst/>
                <a:latin typeface="DM Sans" pitchFamily="2" charset="0"/>
              </a:rPr>
              <a:t>​</a:t>
            </a:r>
            <a:endParaRPr lang="en-CH"/>
          </a:p>
        </p:txBody>
      </p:sp>
    </p:spTree>
    <p:extLst>
      <p:ext uri="{BB962C8B-B14F-4D97-AF65-F5344CB8AC3E}">
        <p14:creationId xmlns:p14="http://schemas.microsoft.com/office/powerpoint/2010/main" val="1695517038"/>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1e82cb03-88f0-48bb-a65d-3e95f13147ee" ContentTypeId="0x0101" PreviousValue="false"/>
</file>

<file path=customXml/itemProps1.xml><?xml version="1.0" encoding="utf-8"?>
<ds:datastoreItem xmlns:ds="http://schemas.openxmlformats.org/officeDocument/2006/customXml" ds:itemID="{F318CF97-C3A0-4406-A813-0B65E7D020E3}">
  <ds:schemaRefs>
    <ds:schemaRef ds:uri="http://schemas.microsoft.com/office/infopath/2007/PartnerControls"/>
    <ds:schemaRef ds:uri="http://purl.org/dc/elements/1.1/"/>
    <ds:schemaRef ds:uri="http://schemas.microsoft.com/office/2006/metadata/properties"/>
    <ds:schemaRef ds:uri="b90a2e66-408a-4fa2-a9cf-bd33f75e05e3"/>
    <ds:schemaRef ds:uri="http://purl.org/dc/terms/"/>
    <ds:schemaRef ds:uri="http://schemas.openxmlformats.org/package/2006/metadata/core-properties"/>
    <ds:schemaRef ds:uri="bcfbf75d-7e6c-463e-9135-7f47c6067b30"/>
    <ds:schemaRef ds:uri="http://schemas.microsoft.com/office/2006/documentManagement/types"/>
    <ds:schemaRef ds:uri="5a2251cd-bd5e-462d-8f0e-b8d48ef43808"/>
    <ds:schemaRef ds:uri="http://www.w3.org/XML/1998/namespace"/>
    <ds:schemaRef ds:uri="http://purl.org/dc/dcmitype/"/>
  </ds:schemaRefs>
</ds:datastoreItem>
</file>

<file path=customXml/itemProps2.xml><?xml version="1.0" encoding="utf-8"?>
<ds:datastoreItem xmlns:ds="http://schemas.openxmlformats.org/officeDocument/2006/customXml" ds:itemID="{655B96D2-9A23-4F9D-9343-75AE6E304E6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990981C-47E5-4FFB-BA17-F3F621B31214}">
  <ds:schemaRefs>
    <ds:schemaRef ds:uri="http://schemas.microsoft.com/sharepoint/v3/contenttype/forms"/>
  </ds:schemaRefs>
</ds:datastoreItem>
</file>

<file path=customXml/itemProps4.xml><?xml version="1.0" encoding="utf-8"?>
<ds:datastoreItem xmlns:ds="http://schemas.openxmlformats.org/officeDocument/2006/customXml" ds:itemID="{5D4E1991-CDF4-4E0A-8B1D-57ED6C87FA4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3</TotalTime>
  <Words>1695</Words>
  <Application>Microsoft Office PowerPoint</Application>
  <PresentationFormat>Widescreen</PresentationFormat>
  <Paragraphs>142</Paragraphs>
  <Slides>8</Slides>
  <Notes>2</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8</vt:i4>
      </vt:variant>
    </vt:vector>
  </HeadingPairs>
  <TitlesOfParts>
    <vt:vector size="23" baseType="lpstr">
      <vt:lpstr>Aptos</vt:lpstr>
      <vt:lpstr>Arial</vt:lpstr>
      <vt:lpstr>Calibri</vt:lpstr>
      <vt:lpstr>Courier New</vt:lpstr>
      <vt:lpstr>DM Sans</vt:lpstr>
      <vt:lpstr>DM Sans 14pt</vt:lpstr>
      <vt:lpstr>DM Sans 14pt SemiBold</vt:lpstr>
      <vt:lpstr>DM Sans Bold</vt:lpstr>
      <vt:lpstr>Fira Sans Book</vt:lpstr>
      <vt:lpstr>Lora</vt:lpstr>
      <vt:lpstr>Titillium Web</vt:lpstr>
      <vt:lpstr>Wingdings</vt:lpstr>
      <vt:lpstr>dsm-firmenich</vt:lpstr>
      <vt:lpstr>1_dsm-firmenich</vt:lpstr>
      <vt:lpstr>Simple Light</vt:lpstr>
      <vt:lpstr>PowerPoint Presentation</vt:lpstr>
      <vt:lpstr>EXOVIVE™ LIFT: nature’s cellular code</vt:lpstr>
      <vt:lpstr>EXOVIVE™ LIFT: nature’s cellular code for skin regeneration</vt:lpstr>
      <vt:lpstr>EXOVIVE™ LIFT</vt:lpstr>
      <vt:lpstr>PowerPoint Presentation</vt:lpstr>
      <vt:lpstr>Disclaimer</vt:lpstr>
      <vt:lpstr>PowerPoint Presentation</vt:lpstr>
      <vt:lpstr>EXOVIVE™ LIFT: nature’s cellular code</vt:lpstr>
    </vt:vector>
  </TitlesOfParts>
  <Company>DSM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exovive lift_one pagers_2026-04</dc:title>
  <dc:creator>Diana Duque-Zonneveld</dc:creator>
  <cp:lastModifiedBy>Marie-Sophie Meisinger</cp:lastModifiedBy>
  <cp:revision>3</cp:revision>
  <cp:lastPrinted>2025-11-04T10:37:16Z</cp:lastPrinted>
  <dcterms:created xsi:type="dcterms:W3CDTF">2023-12-11T10:21:53Z</dcterms:created>
  <dcterms:modified xsi:type="dcterms:W3CDTF">2026-03-31T12:22:16Z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ff753fd-faf2-4608-9b59-553f003adcdf_ContentBits">
    <vt:lpwstr>0</vt:lpwstr>
  </property>
  <property fmtid="{D5CDD505-2E9C-101B-9397-08002B2CF9AE}" pid="5" name="MSIP_Label_2ff753fd-faf2-4608-9b59-553f003adcdf_ActionId">
    <vt:lpwstr>d68f533d-06e5-4c0e-ad32-ba7e4bc289e9</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Enabled">
    <vt:lpwstr>true</vt:lpwstr>
  </property>
  <property fmtid="{D5CDD505-2E9C-101B-9397-08002B2CF9AE}" pid="8" name="MSIP_Label_2ff753fd-faf2-4608-9b59-553f003adcdf_Name">
    <vt:lpwstr>2ff753fd-faf2-4608-9b59-553f003adcdf</vt:lpwstr>
  </property>
  <property fmtid="{D5CDD505-2E9C-101B-9397-08002B2CF9AE}" pid="9" name="MSIP_Label_2ff753fd-faf2-4608-9b59-553f003adcdf_Method">
    <vt:lpwstr>Privileged</vt:lpwstr>
  </property>
  <property fmtid="{D5CDD505-2E9C-101B-9397-08002B2CF9AE}" pid="10" name="MSIP_Label_2ff753fd-faf2-4608-9b59-553f003adcdf_Tag">
    <vt:lpwstr>10, 0, 1, 1</vt:lpwstr>
  </property>
  <property fmtid="{D5CDD505-2E9C-101B-9397-08002B2CF9AE}" pid="11" name="MSIP_Label_2ff753fd-faf2-4608-9b59-553f003adcdf_SetDate">
    <vt:lpwstr>2025-09-23T22:23:02Z</vt:lpwstr>
  </property>
  <property fmtid="{D5CDD505-2E9C-101B-9397-08002B2CF9AE}" pid="12" name="ComplianceAssetId">
    <vt:lpwstr/>
  </property>
  <property fmtid="{D5CDD505-2E9C-101B-9397-08002B2CF9AE}" pid="13" name="_ExtendedDescription">
    <vt:lpwstr/>
  </property>
  <property fmtid="{D5CDD505-2E9C-101B-9397-08002B2CF9AE}" pid="14" name="TriggerFlowInfo">
    <vt:lpwstr/>
  </property>
</Properties>
</file>